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1.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4"/>
    <p:sldMasterId id="2147483745" r:id="rId5"/>
    <p:sldMasterId id="2147483757" r:id="rId6"/>
    <p:sldMasterId id="2147483732" r:id="rId7"/>
    <p:sldMasterId id="2147483781" r:id="rId8"/>
    <p:sldMasterId id="2147483786" r:id="rId9"/>
    <p:sldMasterId id="2147483789" r:id="rId10"/>
    <p:sldMasterId id="2147483792" r:id="rId11"/>
    <p:sldMasterId id="2147483807" r:id="rId12"/>
    <p:sldMasterId id="2147483698" r:id="rId13"/>
    <p:sldMasterId id="2147483821" r:id="rId14"/>
    <p:sldMasterId id="2147483834" r:id="rId15"/>
  </p:sldMasterIdLst>
  <p:notesMasterIdLst>
    <p:notesMasterId r:id="rId58"/>
  </p:notesMasterIdLst>
  <p:handoutMasterIdLst>
    <p:handoutMasterId r:id="rId59"/>
  </p:handoutMasterIdLst>
  <p:sldIdLst>
    <p:sldId id="2113417495" r:id="rId16"/>
    <p:sldId id="2141411883" r:id="rId17"/>
    <p:sldId id="2141411919" r:id="rId18"/>
    <p:sldId id="2141411841" r:id="rId19"/>
    <p:sldId id="2141411844" r:id="rId20"/>
    <p:sldId id="2141411903" r:id="rId21"/>
    <p:sldId id="2141411885" r:id="rId22"/>
    <p:sldId id="2141411940" r:id="rId23"/>
    <p:sldId id="2141411921" r:id="rId24"/>
    <p:sldId id="2141411931" r:id="rId25"/>
    <p:sldId id="2141411805" r:id="rId26"/>
    <p:sldId id="2141411794" r:id="rId27"/>
    <p:sldId id="2141411922" r:id="rId28"/>
    <p:sldId id="2141411878" r:id="rId29"/>
    <p:sldId id="2141411790" r:id="rId30"/>
    <p:sldId id="2113417603" r:id="rId31"/>
    <p:sldId id="2113417604" r:id="rId32"/>
    <p:sldId id="2113417605" r:id="rId33"/>
    <p:sldId id="2113417608" r:id="rId34"/>
    <p:sldId id="2141411924" r:id="rId35"/>
    <p:sldId id="2141411932" r:id="rId36"/>
    <p:sldId id="2141411814" r:id="rId37"/>
    <p:sldId id="2141411816" r:id="rId38"/>
    <p:sldId id="2141411899" r:id="rId39"/>
    <p:sldId id="2141411900" r:id="rId40"/>
    <p:sldId id="2141411901" r:id="rId41"/>
    <p:sldId id="2141411925" r:id="rId42"/>
    <p:sldId id="2141411880" r:id="rId43"/>
    <p:sldId id="2141411803" r:id="rId44"/>
    <p:sldId id="2141411798" r:id="rId45"/>
    <p:sldId id="2141411800" r:id="rId46"/>
    <p:sldId id="2141411933" r:id="rId47"/>
    <p:sldId id="2141411916" r:id="rId48"/>
    <p:sldId id="2141411938" r:id="rId49"/>
    <p:sldId id="2141411939" r:id="rId50"/>
    <p:sldId id="2141411917" r:id="rId51"/>
    <p:sldId id="2141411894" r:id="rId52"/>
    <p:sldId id="2141411896" r:id="rId53"/>
    <p:sldId id="2141411897" r:id="rId54"/>
    <p:sldId id="2141411898" r:id="rId55"/>
    <p:sldId id="2141411915" r:id="rId56"/>
    <p:sldId id="2141411914"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son, Anne" initials="WA" lastIdx="19" clrIdx="0">
    <p:extLst>
      <p:ext uri="{19B8F6BF-5375-455C-9EA6-DF929625EA0E}">
        <p15:presenceInfo xmlns:p15="http://schemas.microsoft.com/office/powerpoint/2012/main" userId="S::annewilson@ashrae.org::89b3bae2-90fb-43a3-a40c-f248f7c09f2c" providerId="AD"/>
      </p:ext>
    </p:extLst>
  </p:cmAuthor>
  <p:cmAuthor id="2" name="Gupta, Vanita" initials="GV" lastIdx="11" clrIdx="1">
    <p:extLst>
      <p:ext uri="{19B8F6BF-5375-455C-9EA6-DF929625EA0E}">
        <p15:presenceInfo xmlns:p15="http://schemas.microsoft.com/office/powerpoint/2012/main" userId="S::vgupta@ashrae.org::5c99012d-6400-474d-904c-6207c3a543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6"/>
    <a:srgbClr val="66CCFF"/>
    <a:srgbClr val="0E94CC"/>
    <a:srgbClr val="26ABE2"/>
    <a:srgbClr val="006699"/>
    <a:srgbClr val="0099FF"/>
    <a:srgbClr val="0099CC"/>
    <a:srgbClr val="003087"/>
    <a:srgbClr val="03C0FF"/>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142" autoAdjust="0"/>
    <p:restoredTop sz="96301" autoAdjust="0"/>
  </p:normalViewPr>
  <p:slideViewPr>
    <p:cSldViewPr snapToGrid="0">
      <p:cViewPr varScale="1">
        <p:scale>
          <a:sx n="78" d="100"/>
          <a:sy n="78" d="100"/>
        </p:scale>
        <p:origin x="176" y="1144"/>
      </p:cViewPr>
      <p:guideLst/>
    </p:cSldViewPr>
  </p:slideViewPr>
  <p:notesTextViewPr>
    <p:cViewPr>
      <p:scale>
        <a:sx n="1" d="1"/>
        <a:sy n="1" d="1"/>
      </p:scale>
      <p:origin x="0" y="0"/>
    </p:cViewPr>
  </p:notesTextViewPr>
  <p:sorterViewPr>
    <p:cViewPr>
      <p:scale>
        <a:sx n="102" d="100"/>
        <a:sy n="102" d="100"/>
      </p:scale>
      <p:origin x="0" y="0"/>
    </p:cViewPr>
  </p:sorterViewPr>
  <p:notesViewPr>
    <p:cSldViewPr snapToGrid="0">
      <p:cViewPr varScale="1">
        <p:scale>
          <a:sx n="96" d="100"/>
          <a:sy n="96" d="100"/>
        </p:scale>
        <p:origin x="288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6.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handoutMaster" Target="handoutMasters/handout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E3899F-3EFF-1C52-E588-C69D7E21D277}"/>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324E7E-5516-C456-0DF0-235ED04F1CA7}"/>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28236E13-653C-DE40-811C-E44B2E67E352}" type="datetimeFigureOut">
              <a:rPr lang="en-US" smtClean="0"/>
              <a:t>5/31/26</a:t>
            </a:fld>
            <a:endParaRPr lang="en-US"/>
          </a:p>
        </p:txBody>
      </p:sp>
      <p:sp>
        <p:nvSpPr>
          <p:cNvPr id="4" name="Footer Placeholder 3">
            <a:extLst>
              <a:ext uri="{FF2B5EF4-FFF2-40B4-BE49-F238E27FC236}">
                <a16:creationId xmlns:a16="http://schemas.microsoft.com/office/drawing/2014/main" id="{8D24E3F4-15F0-0386-1260-92DD2F38CD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8B5319-F884-EA53-C596-732BF29B4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C31B4F-2655-8548-831C-451298DCDA12}" type="slidenum">
              <a:rPr lang="en-US" smtClean="0"/>
              <a:t>‹#›</a:t>
            </a:fld>
            <a:endParaRPr lang="en-US"/>
          </a:p>
        </p:txBody>
      </p:sp>
    </p:spTree>
    <p:extLst>
      <p:ext uri="{BB962C8B-B14F-4D97-AF65-F5344CB8AC3E}">
        <p14:creationId xmlns:p14="http://schemas.microsoft.com/office/powerpoint/2010/main" val="3117235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7A86037-CBA6-4FE3-AF75-4FA5951D1DA1}" type="datetimeFigureOut">
              <a:rPr lang="en-US"/>
              <a:t>5/31/26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82AF3-B4D1-4C1B-AC6D-4EAEA9DC7605}" type="slidenum">
              <a:rPr lang="en-US"/>
              <a:t>‹#›</a:t>
            </a:fld>
            <a:endParaRPr lang="en-US"/>
          </a:p>
        </p:txBody>
      </p:sp>
    </p:spTree>
    <p:extLst>
      <p:ext uri="{BB962C8B-B14F-4D97-AF65-F5344CB8AC3E}">
        <p14:creationId xmlns:p14="http://schemas.microsoft.com/office/powerpoint/2010/main" val="364818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tabLst>
                <a:tab pos="457200" algn="l"/>
              </a:tabLst>
            </a:pPr>
            <a:r>
              <a:rPr lang="en-US" sz="1600" dirty="0">
                <a:solidFill>
                  <a:srgbClr val="000000"/>
                </a:solidFill>
                <a:ea typeface="Calibri" panose="020F0502020204030204" pitchFamily="34" charset="0"/>
              </a:rPr>
              <a:t>The ASHRAE Building Codes Assessment Tool was developed by the ASHRAE Center of Excellence for Building Decarbonization as part of the Flexible Building Codes Framework project.</a:t>
            </a:r>
          </a:p>
          <a:p>
            <a:pPr>
              <a:lnSpc>
                <a:spcPct val="107000"/>
              </a:lnSpc>
              <a:tabLst>
                <a:tab pos="457200" algn="l"/>
              </a:tabLst>
            </a:pPr>
            <a:r>
              <a:rPr lang="en-US" sz="1600" dirty="0">
                <a:solidFill>
                  <a:srgbClr val="000000"/>
                </a:solidFill>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effectLst/>
                <a:ea typeface="Times New Roman" panose="02020603050405020304" pitchFamily="18" charset="0"/>
              </a:rPr>
              <a:t>The ASHRAE CEBD project team included Clay Nesler, Ghina Annan and Amr Suliman with support from the Global Technology Integration Council and Global Government Affairs Committees.  International project collaboration partners include the World Resources Institute, C40 Cities, World Bank/IFC and the Pacific Northwest National Laboratory.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3ACADBD-72C4-874C-9DE2-8F58ADA770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355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3DF81-4ECC-C893-4D46-91C8F29C50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30DAF5-2A83-913F-455C-983D730D942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8257B7E-93BE-8D70-2B9C-CB13A17340F0}"/>
              </a:ext>
            </a:extLst>
          </p:cNvPr>
          <p:cNvSpPr>
            <a:spLocks noGrp="1"/>
          </p:cNvSpPr>
          <p:nvPr>
            <p:ph type="body" idx="1"/>
          </p:nvPr>
        </p:nvSpPr>
        <p:spPr/>
        <p:txBody>
          <a:bodyPr/>
          <a:lstStyle/>
          <a:p>
            <a:r>
              <a:rPr lang="en-US" dirty="0"/>
              <a:t>The matrix represents a high-level view of the topics in each section.  The following slides provide each topic in sequence and is easier to read when completing the scoring sheets.</a:t>
            </a:r>
          </a:p>
        </p:txBody>
      </p:sp>
      <p:sp>
        <p:nvSpPr>
          <p:cNvPr id="4" name="Slide Number Placeholder 3">
            <a:extLst>
              <a:ext uri="{FF2B5EF4-FFF2-40B4-BE49-F238E27FC236}">
                <a16:creationId xmlns:a16="http://schemas.microsoft.com/office/drawing/2014/main" id="{B645C16B-FB4D-B0B8-1F87-9A182F6341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14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6EA36-8034-F77A-5CD4-7519612B9B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10F89C-7B28-1E94-C745-D45A242344F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B780FFC-DCFC-BF37-6E35-2D81583AE9D9}"/>
              </a:ext>
            </a:extLst>
          </p:cNvPr>
          <p:cNvSpPr>
            <a:spLocks noGrp="1"/>
          </p:cNvSpPr>
          <p:nvPr>
            <p:ph type="body" idx="1"/>
          </p:nvPr>
        </p:nvSpPr>
        <p:spPr/>
        <p:txBody>
          <a:bodyPr/>
          <a:lstStyle/>
          <a:p>
            <a:r>
              <a:rPr lang="en-US" dirty="0"/>
              <a:t>It is not necessary to read each topic for the participants.  It is helpful for participants if the facilitator defines complex terms, such as operational greenhouse gas emissions and embodied carbon, in layperson terms and provides examples when possible.  This adds an important educational component to the workshop.  </a:t>
            </a:r>
          </a:p>
          <a:p>
            <a:endParaRPr lang="en-US" dirty="0"/>
          </a:p>
          <a:p>
            <a:r>
              <a:rPr lang="en-US" dirty="0"/>
              <a:t>There are definitions for each topic in exercises 2 and 3 but exercises 1 (needs) and 4 (stakeholder engagement) should be self-explanatory if introduced by the facilitator.</a:t>
            </a:r>
          </a:p>
        </p:txBody>
      </p:sp>
      <p:sp>
        <p:nvSpPr>
          <p:cNvPr id="4" name="Slide Number Placeholder 3">
            <a:extLst>
              <a:ext uri="{FF2B5EF4-FFF2-40B4-BE49-F238E27FC236}">
                <a16:creationId xmlns:a16="http://schemas.microsoft.com/office/drawing/2014/main" id="{409A65C0-9353-D739-2DB6-12A87838AC2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94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68129-6574-FCDF-E3D3-7F238B1F1E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629D5-A86F-C126-5236-F809A79CA9A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3F6CB5D-9E10-D167-0533-B41358998A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CB4FB1-5474-EFCC-A5F0-BEA4E2E771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705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C876D-943F-8681-84A9-06626B768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08B1DD-B2D4-249E-D20E-B55C3299D6C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EF7AD48-F280-561C-5DE9-91C198E570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8765C3-88D7-E0A6-264D-879AA535A7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494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75B83-AA15-FC76-758A-133A6F69F9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AF996-6BD0-8D17-DE92-E9D1EFA1A52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4DE0517-C45B-CAFA-53FF-BFA0D58969D6}"/>
              </a:ext>
            </a:extLst>
          </p:cNvPr>
          <p:cNvSpPr>
            <a:spLocks noGrp="1"/>
          </p:cNvSpPr>
          <p:nvPr>
            <p:ph type="body" idx="1"/>
          </p:nvPr>
        </p:nvSpPr>
        <p:spPr/>
        <p:txBody>
          <a:bodyPr/>
          <a:lstStyle/>
          <a:p>
            <a:r>
              <a:rPr lang="en-US" dirty="0"/>
              <a:t>Brief definitions are included for these measures in the next five slides.</a:t>
            </a:r>
          </a:p>
        </p:txBody>
      </p:sp>
      <p:sp>
        <p:nvSpPr>
          <p:cNvPr id="4" name="Slide Number Placeholder 3">
            <a:extLst>
              <a:ext uri="{FF2B5EF4-FFF2-40B4-BE49-F238E27FC236}">
                <a16:creationId xmlns:a16="http://schemas.microsoft.com/office/drawing/2014/main" id="{8FBE81C7-0067-719A-5CFE-3511C9D5509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417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468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BC34A-4C68-4A48-A2C1-6D3AB441E6CA}" type="slidenum">
              <a:rPr lang="en-US" smtClean="0"/>
              <a:t>16</a:t>
            </a:fld>
            <a:endParaRPr lang="en-US"/>
          </a:p>
        </p:txBody>
      </p:sp>
    </p:spTree>
    <p:extLst>
      <p:ext uri="{BB962C8B-B14F-4D97-AF65-F5344CB8AC3E}">
        <p14:creationId xmlns:p14="http://schemas.microsoft.com/office/powerpoint/2010/main" val="260796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BC34A-4C68-4A48-A2C1-6D3AB441E6CA}" type="slidenum">
              <a:rPr lang="en-US" smtClean="0"/>
              <a:t>17</a:t>
            </a:fld>
            <a:endParaRPr lang="en-US"/>
          </a:p>
        </p:txBody>
      </p:sp>
    </p:spTree>
    <p:extLst>
      <p:ext uri="{BB962C8B-B14F-4D97-AF65-F5344CB8AC3E}">
        <p14:creationId xmlns:p14="http://schemas.microsoft.com/office/powerpoint/2010/main" val="1000807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BC34A-4C68-4A48-A2C1-6D3AB441E6CA}" type="slidenum">
              <a:rPr lang="en-US" smtClean="0"/>
              <a:t>18</a:t>
            </a:fld>
            <a:endParaRPr lang="en-US"/>
          </a:p>
        </p:txBody>
      </p:sp>
    </p:spTree>
    <p:extLst>
      <p:ext uri="{BB962C8B-B14F-4D97-AF65-F5344CB8AC3E}">
        <p14:creationId xmlns:p14="http://schemas.microsoft.com/office/powerpoint/2010/main" val="2226648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BC34A-4C68-4A48-A2C1-6D3AB441E6CA}" type="slidenum">
              <a:rPr lang="en-US" smtClean="0"/>
              <a:t>19</a:t>
            </a:fld>
            <a:endParaRPr lang="en-US"/>
          </a:p>
        </p:txBody>
      </p:sp>
    </p:spTree>
    <p:extLst>
      <p:ext uri="{BB962C8B-B14F-4D97-AF65-F5344CB8AC3E}">
        <p14:creationId xmlns:p14="http://schemas.microsoft.com/office/powerpoint/2010/main" val="206634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C095-AC2D-DADB-5964-A64CF64C1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47389-5C9A-EF40-C2DB-0E1ED0BF877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ABF5DF3-A7C9-6598-E837-73868AA246DF}"/>
              </a:ext>
            </a:extLst>
          </p:cNvPr>
          <p:cNvSpPr>
            <a:spLocks noGrp="1"/>
          </p:cNvSpPr>
          <p:nvPr>
            <p:ph type="body" idx="1"/>
          </p:nvPr>
        </p:nvSpPr>
        <p:spPr/>
        <p:txBody>
          <a:bodyPr/>
          <a:lstStyle/>
          <a:p>
            <a:pPr>
              <a:lnSpc>
                <a:spcPct val="107000"/>
              </a:lnSpc>
              <a:tabLst>
                <a:tab pos="457200" algn="l"/>
              </a:tabLst>
            </a:pPr>
            <a:r>
              <a:rPr lang="en-US" sz="1100" dirty="0">
                <a:solidFill>
                  <a:srgbClr val="000000"/>
                </a:solidFill>
                <a:latin typeface="Calibri" panose="020F0502020204030204" pitchFamily="34" charset="0"/>
                <a:ea typeface="Calibri" panose="020F0502020204030204" pitchFamily="34" charset="0"/>
              </a:rPr>
              <a:t>The ASHRAE Building Codes Assessment Tool (BCAT) presentation starts by providing background on the importance of international building energy codes, including their role in addressing building decarbonization challenges.  The presentation then includes a brief description of the ASHRAE Flexible International Building Code Framework which provides the technical basis for the assessment tool.</a:t>
            </a:r>
          </a:p>
          <a:p>
            <a:pPr>
              <a:lnSpc>
                <a:spcPct val="107000"/>
              </a:lnSpc>
              <a:tabLst>
                <a:tab pos="457200" algn="l"/>
              </a:tabLst>
            </a:pPr>
            <a:endParaRPr lang="en-US" sz="1100" dirty="0">
              <a:solidFill>
                <a:srgbClr val="000000"/>
              </a:solidFill>
              <a:latin typeface="Calibri" panose="020F0502020204030204" pitchFamily="34" charset="0"/>
              <a:ea typeface="Calibri" panose="020F0502020204030204" pitchFamily="34" charset="0"/>
            </a:endParaRPr>
          </a:p>
          <a:p>
            <a:pPr>
              <a:lnSpc>
                <a:spcPct val="107000"/>
              </a:lnSpc>
              <a:tabLst>
                <a:tab pos="457200" algn="l"/>
              </a:tabLst>
            </a:pPr>
            <a:r>
              <a:rPr lang="en-US" sz="1100" dirty="0">
                <a:solidFill>
                  <a:srgbClr val="000000"/>
                </a:solidFill>
                <a:latin typeface="Calibri" panose="020F0502020204030204" pitchFamily="34" charset="0"/>
                <a:ea typeface="Calibri" panose="020F0502020204030204" pitchFamily="34" charset="0"/>
              </a:rPr>
              <a:t>The building code assessment process consists of four sections:</a:t>
            </a:r>
          </a:p>
          <a:p>
            <a:pPr>
              <a:lnSpc>
                <a:spcPct val="107000"/>
              </a:lnSpc>
              <a:tabLst>
                <a:tab pos="457200" algn="l"/>
              </a:tabLst>
            </a:pPr>
            <a:endParaRPr lang="en-US" sz="1100" dirty="0">
              <a:solidFill>
                <a:srgbClr val="000000"/>
              </a:solidFill>
              <a:latin typeface="Calibri" panose="020F0502020204030204" pitchFamily="34" charset="0"/>
              <a:ea typeface="Calibri" panose="020F0502020204030204" pitchFamily="34" charset="0"/>
            </a:endParaRPr>
          </a:p>
          <a:p>
            <a:pPr marL="628650" lvl="1" indent="-171450">
              <a:lnSpc>
                <a:spcPct val="107000"/>
              </a:lnSpc>
              <a:buFont typeface="Arial" panose="020B0604020202020204" pitchFamily="34" charset="0"/>
              <a:buChar char="•"/>
              <a:tabLst>
                <a:tab pos="457200" algn="l"/>
              </a:tabLst>
            </a:pPr>
            <a:r>
              <a:rPr lang="en-US" sz="1100" b="1" dirty="0">
                <a:solidFill>
                  <a:srgbClr val="000000"/>
                </a:solidFill>
                <a:latin typeface="Calibri" panose="020F0502020204030204" pitchFamily="34" charset="0"/>
                <a:ea typeface="Calibri" panose="020F0502020204030204" pitchFamily="34" charset="0"/>
              </a:rPr>
              <a:t>Building Code Needs </a:t>
            </a:r>
            <a:r>
              <a:rPr lang="en-US" sz="1100" dirty="0">
                <a:solidFill>
                  <a:srgbClr val="000000"/>
                </a:solidFill>
                <a:latin typeface="Calibri" panose="020F0502020204030204" pitchFamily="34" charset="0"/>
                <a:ea typeface="Calibri" panose="020F0502020204030204" pitchFamily="34" charset="0"/>
              </a:rPr>
              <a:t>prioritizes building code objectives, answering the “why” national, state and local governments need updated, modern building energy codes.</a:t>
            </a:r>
          </a:p>
          <a:p>
            <a:pPr marL="628650" lvl="1" indent="-171450">
              <a:lnSpc>
                <a:spcPct val="107000"/>
              </a:lnSpc>
              <a:buFont typeface="Arial" panose="020B0604020202020204" pitchFamily="34" charset="0"/>
              <a:buChar char="•"/>
              <a:tabLst>
                <a:tab pos="457200" algn="l"/>
              </a:tabLst>
            </a:pPr>
            <a:r>
              <a:rPr lang="en-US" sz="1100" b="1" dirty="0">
                <a:solidFill>
                  <a:srgbClr val="000000"/>
                </a:solidFill>
                <a:latin typeface="Calibri" panose="020F0502020204030204" pitchFamily="34" charset="0"/>
                <a:ea typeface="Calibri" panose="020F0502020204030204" pitchFamily="34" charset="0"/>
              </a:rPr>
              <a:t>Building Code Measures </a:t>
            </a:r>
            <a:r>
              <a:rPr lang="en-US" sz="1100" dirty="0">
                <a:solidFill>
                  <a:srgbClr val="000000"/>
                </a:solidFill>
                <a:latin typeface="Calibri" panose="020F0502020204030204" pitchFamily="34" charset="0"/>
                <a:ea typeface="Calibri" panose="020F0502020204030204" pitchFamily="34" charset="0"/>
              </a:rPr>
              <a:t>defines and prioritizes the technical building construction and operational measures required to meet building code stakeholder needs and objectives.</a:t>
            </a:r>
          </a:p>
          <a:p>
            <a:pPr marL="628650" lvl="1" indent="-171450">
              <a:lnSpc>
                <a:spcPct val="107000"/>
              </a:lnSpc>
              <a:buFont typeface="Arial" panose="020B0604020202020204" pitchFamily="34" charset="0"/>
              <a:buChar char="•"/>
              <a:tabLst>
                <a:tab pos="457200" algn="l"/>
              </a:tabLst>
            </a:pPr>
            <a:r>
              <a:rPr lang="en-US" sz="1100" b="1" dirty="0">
                <a:solidFill>
                  <a:srgbClr val="000000"/>
                </a:solidFill>
                <a:latin typeface="Calibri" panose="020F0502020204030204" pitchFamily="34" charset="0"/>
                <a:ea typeface="Calibri" panose="020F0502020204030204" pitchFamily="34" charset="0"/>
              </a:rPr>
              <a:t>Building Policies and Codes </a:t>
            </a:r>
            <a:r>
              <a:rPr lang="en-US" sz="1100" dirty="0">
                <a:solidFill>
                  <a:srgbClr val="000000"/>
                </a:solidFill>
                <a:latin typeface="Calibri" panose="020F0502020204030204" pitchFamily="34" charset="0"/>
                <a:ea typeface="Calibri" panose="020F0502020204030204" pitchFamily="34" charset="0"/>
              </a:rPr>
              <a:t>assesses and prioritizes government building policies and evaluates government capabilities and capacity for developing, implementing and improving building energy codes initially and over time.</a:t>
            </a:r>
          </a:p>
          <a:p>
            <a:pPr marL="628650" lvl="1" indent="-171450">
              <a:lnSpc>
                <a:spcPct val="107000"/>
              </a:lnSpc>
              <a:buFont typeface="Arial" panose="020B0604020202020204" pitchFamily="34" charset="0"/>
              <a:buChar char="•"/>
              <a:tabLst>
                <a:tab pos="457200" algn="l"/>
              </a:tabLst>
            </a:pPr>
            <a:r>
              <a:rPr lang="en-US" sz="1100" b="1" dirty="0">
                <a:solidFill>
                  <a:srgbClr val="000000"/>
                </a:solidFill>
                <a:latin typeface="Calibri" panose="020F0502020204030204" pitchFamily="34" charset="0"/>
                <a:ea typeface="Calibri" panose="020F0502020204030204" pitchFamily="34" charset="0"/>
              </a:rPr>
              <a:t>Stakeholder Engagement </a:t>
            </a:r>
            <a:r>
              <a:rPr lang="en-US" sz="1100" dirty="0">
                <a:solidFill>
                  <a:srgbClr val="000000"/>
                </a:solidFill>
                <a:latin typeface="Calibri" panose="020F0502020204030204" pitchFamily="34" charset="0"/>
                <a:ea typeface="Calibri" panose="020F0502020204030204" pitchFamily="34" charset="0"/>
              </a:rPr>
              <a:t>prioritizes which individuals and entities need to be involved in building code development and implementation.</a:t>
            </a:r>
          </a:p>
          <a:p>
            <a:pPr marL="0" lvl="0" indent="0">
              <a:lnSpc>
                <a:spcPct val="107000"/>
              </a:lnSpc>
              <a:buFont typeface="Arial" panose="020B0604020202020204" pitchFamily="34" charset="0"/>
              <a:buNone/>
              <a:tabLst>
                <a:tab pos="457200" algn="l"/>
              </a:tabLst>
            </a:pPr>
            <a:endParaRPr lang="en-US" sz="1100" dirty="0">
              <a:solidFill>
                <a:srgbClr val="000000"/>
              </a:solidFill>
              <a:latin typeface="Calibri" panose="020F0502020204030204" pitchFamily="34" charset="0"/>
              <a:ea typeface="Calibri" panose="020F0502020204030204" pitchFamily="34" charset="0"/>
            </a:endParaRPr>
          </a:p>
          <a:p>
            <a:pPr marL="0" lvl="0" indent="0">
              <a:lnSpc>
                <a:spcPct val="107000"/>
              </a:lnSpc>
              <a:buFont typeface="Arial" panose="020B0604020202020204" pitchFamily="34" charset="0"/>
              <a:buNone/>
              <a:tabLst>
                <a:tab pos="457200" algn="l"/>
              </a:tabLst>
            </a:pPr>
            <a:r>
              <a:rPr lang="en-US" sz="1100" dirty="0">
                <a:solidFill>
                  <a:srgbClr val="000000"/>
                </a:solidFill>
                <a:latin typeface="Calibri" panose="020F0502020204030204" pitchFamily="34" charset="0"/>
                <a:ea typeface="Calibri" panose="020F0502020204030204" pitchFamily="34" charset="0"/>
              </a:rPr>
              <a:t>In addition to supporting the interactive stakeholder assessment process, the tool also incorporates a ”gamification” element to introduce an individual or team competitive element into the process.  In all four sections of the workshop, individual participant priority selections will be compared to consensus results from initial pilot workshops in North America, Kenya and Lebanon.</a:t>
            </a:r>
          </a:p>
          <a:p>
            <a:pPr marL="0" lvl="0" indent="0">
              <a:lnSpc>
                <a:spcPct val="107000"/>
              </a:lnSpc>
              <a:buFont typeface="Arial" panose="020B0604020202020204" pitchFamily="34" charset="0"/>
              <a:buNone/>
              <a:tabLst>
                <a:tab pos="457200" algn="l"/>
              </a:tabLst>
            </a:pPr>
            <a:endParaRPr lang="en-US" sz="1100" dirty="0">
              <a:solidFill>
                <a:srgbClr val="000000"/>
              </a:solidFill>
              <a:latin typeface="Calibri" panose="020F0502020204030204" pitchFamily="34" charset="0"/>
              <a:ea typeface="Calibri" panose="020F0502020204030204" pitchFamily="34" charset="0"/>
              <a:cs typeface="Calibri (Body)"/>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tab pos="457200" algn="l"/>
              </a:tabLst>
              <a:defRPr/>
            </a:pPr>
            <a:r>
              <a:rPr lang="en-US" sz="1100" dirty="0">
                <a:solidFill>
                  <a:srgbClr val="000000"/>
                </a:solidFill>
                <a:latin typeface="Calibri" panose="020F0502020204030204" pitchFamily="34" charset="0"/>
                <a:ea typeface="Calibri" panose="020F0502020204030204" pitchFamily="34" charset="0"/>
              </a:rPr>
              <a:t>After the summary and next steps slide, there a short glossary of terms and links to international building code references and building energy standards at the end of the presentation.</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tab pos="457200" algn="l"/>
              </a:tabLst>
              <a:defRPr/>
            </a:pPr>
            <a:endParaRPr lang="en-US" sz="1100" dirty="0">
              <a:solidFill>
                <a:srgbClr val="000000"/>
              </a:solidFill>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tab pos="457200" algn="l"/>
              </a:tabLst>
              <a:defRPr/>
            </a:pPr>
            <a:r>
              <a:rPr lang="en-US" sz="1100" dirty="0">
                <a:solidFill>
                  <a:srgbClr val="000000"/>
                </a:solidFill>
                <a:latin typeface="Calibri" panose="020F0502020204030204" pitchFamily="34" charset="0"/>
                <a:ea typeface="Calibri" panose="020F0502020204030204" pitchFamily="34" charset="0"/>
              </a:rPr>
              <a:t>The presentation includes an optional Appendix which includes a list of common building code design elements.  These elements provide an excellent basis for participant education and discussion after the BCAT assessment exercises are completed.  </a:t>
            </a:r>
            <a:endParaRPr lang="en-US" sz="1100" dirty="0">
              <a:solidFill>
                <a:srgbClr val="000000"/>
              </a:solidFill>
              <a:latin typeface="Calibri" panose="020F0502020204030204" pitchFamily="34" charset="0"/>
              <a:ea typeface="Calibri" panose="020F0502020204030204" pitchFamily="34" charset="0"/>
              <a:cs typeface="Calibri (Body)"/>
            </a:endParaRPr>
          </a:p>
          <a:p>
            <a:pPr>
              <a:lnSpc>
                <a:spcPct val="107000"/>
              </a:lnSpc>
              <a:tabLst>
                <a:tab pos="457200" algn="l"/>
              </a:tabLst>
            </a:pPr>
            <a:r>
              <a:rPr lang="en-US" sz="1100" dirty="0">
                <a:solidFill>
                  <a:srgbClr val="000000"/>
                </a:solidFill>
                <a:latin typeface="Calibri" panose="020F0502020204030204" pitchFamily="34" charset="0"/>
                <a:ea typeface="Calibri" panose="020F0502020204030204" pitchFamily="34" charset="0"/>
                <a:cs typeface="Calibri (Body)"/>
              </a:rPr>
              <a:t> </a:t>
            </a:r>
            <a:endParaRPr lang="en-US" sz="1100" dirty="0">
              <a:solidFill>
                <a:srgbClr val="000000"/>
              </a:solidFill>
              <a:latin typeface="Calibri" panose="020F0502020204030204" pitchFamily="34" charset="0"/>
              <a:ea typeface="Calibri" panose="020F0502020204030204" pitchFamily="34" charset="0"/>
            </a:endParaRPr>
          </a:p>
          <a:p>
            <a:pPr>
              <a:lnSpc>
                <a:spcPct val="107000"/>
              </a:lnSpc>
              <a:tabLst>
                <a:tab pos="457200" algn="l"/>
              </a:tabLst>
            </a:pPr>
            <a:r>
              <a:rPr lang="en-US" sz="1100" b="1" dirty="0">
                <a:solidFill>
                  <a:srgbClr val="000000"/>
                </a:solidFill>
                <a:latin typeface="Calibri" panose="020F0502020204030204" pitchFamily="34" charset="0"/>
                <a:ea typeface="Calibri" panose="020F0502020204030204" pitchFamily="34" charset="0"/>
                <a:cs typeface="Calibri (Body)"/>
              </a:rPr>
              <a:t>IMPORTANT – DO NOT </a:t>
            </a:r>
            <a:r>
              <a:rPr lang="en-US" sz="1100" b="1" cap="all" baseline="0" dirty="0">
                <a:solidFill>
                  <a:srgbClr val="000000"/>
                </a:solidFill>
                <a:latin typeface="Calibri" panose="020F0502020204030204" pitchFamily="34" charset="0"/>
                <a:ea typeface="Calibri" panose="020F0502020204030204" pitchFamily="34" charset="0"/>
                <a:cs typeface="Calibri (Body)"/>
              </a:rPr>
              <a:t>distribute copies of the slides to the workshop participants prior to the session </a:t>
            </a:r>
            <a:r>
              <a:rPr lang="en-US" sz="1100" dirty="0">
                <a:solidFill>
                  <a:srgbClr val="000000"/>
                </a:solidFill>
                <a:latin typeface="Calibri" panose="020F0502020204030204" pitchFamily="34" charset="0"/>
                <a:ea typeface="Calibri" panose="020F0502020204030204" pitchFamily="34" charset="0"/>
                <a:cs typeface="Calibri (Body)"/>
              </a:rPr>
              <a:t>as the presentation includes the answers for the game element of the assessment.  The game objective is to see which participant(s) come closest to prioritizing the needs, measures, policies, capabilities and stakeholders compared to the consensus pilot workshop participants.</a:t>
            </a:r>
            <a:endParaRPr lang="en-US" sz="1100" dirty="0">
              <a:solidFill>
                <a:srgbClr val="000000"/>
              </a:solidFill>
              <a:latin typeface="Calibri" panose="020F0502020204030204" pitchFamily="34" charset="0"/>
              <a:ea typeface="Calibri" panose="020F0502020204030204" pitchFamily="34" charset="0"/>
            </a:endParaRPr>
          </a:p>
          <a:p>
            <a:endParaRPr lang="en-US" sz="1100" dirty="0"/>
          </a:p>
        </p:txBody>
      </p:sp>
      <p:sp>
        <p:nvSpPr>
          <p:cNvPr id="4" name="Slide Number Placeholder 3">
            <a:extLst>
              <a:ext uri="{FF2B5EF4-FFF2-40B4-BE49-F238E27FC236}">
                <a16:creationId xmlns:a16="http://schemas.microsoft.com/office/drawing/2014/main" id="{00CDB5B6-6E3D-8E67-9D1F-63816AEC61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876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B7D82-B95F-2A90-81FA-588290D1B1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3061C-EB65-A7A3-C5F3-2C8723427C0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B5833F7-E3C8-36F4-F806-78DF8452B24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9241690-F867-FD8C-090F-EFF5A7E8425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2626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5908D-B180-E678-ED94-61CED8C3B1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D92F57-3AB0-A220-8056-A005FE0C186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4BE01351-9526-2FC7-2B4C-322C7AFD287C}"/>
              </a:ext>
            </a:extLst>
          </p:cNvPr>
          <p:cNvSpPr>
            <a:spLocks noGrp="1"/>
          </p:cNvSpPr>
          <p:nvPr>
            <p:ph type="body" idx="1"/>
          </p:nvPr>
        </p:nvSpPr>
        <p:spPr/>
        <p:txBody>
          <a:bodyPr/>
          <a:lstStyle/>
          <a:p>
            <a:r>
              <a:rPr lang="en-US" dirty="0"/>
              <a:t>Brief definitions are included for these policies and capabilities in the next five slides.</a:t>
            </a:r>
          </a:p>
        </p:txBody>
      </p:sp>
      <p:sp>
        <p:nvSpPr>
          <p:cNvPr id="4" name="Slide Number Placeholder 3">
            <a:extLst>
              <a:ext uri="{FF2B5EF4-FFF2-40B4-BE49-F238E27FC236}">
                <a16:creationId xmlns:a16="http://schemas.microsoft.com/office/drawing/2014/main" id="{2EA7FB83-617D-FFF1-5C32-2C79BF2CED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9587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D112E-BDBB-7265-7E9A-72821105C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364E6-8FEB-4DF7-8F18-28A26F26302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50ED66C-FF12-B086-2CE1-B039442D4D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FF41B1-5548-8A93-060B-E677C8AE6BC2}"/>
              </a:ext>
            </a:extLst>
          </p:cNvPr>
          <p:cNvSpPr>
            <a:spLocks noGrp="1"/>
          </p:cNvSpPr>
          <p:nvPr>
            <p:ph type="sldNum" sz="quarter" idx="5"/>
          </p:nvPr>
        </p:nvSpPr>
        <p:spPr/>
        <p:txBody>
          <a:bodyPr/>
          <a:lstStyle/>
          <a:p>
            <a:fld id="{F1ABC34A-4C68-4A48-A2C1-6D3AB441E6CA}" type="slidenum">
              <a:rPr lang="en-US" smtClean="0"/>
              <a:t>22</a:t>
            </a:fld>
            <a:endParaRPr lang="en-US"/>
          </a:p>
        </p:txBody>
      </p:sp>
    </p:spTree>
    <p:extLst>
      <p:ext uri="{BB962C8B-B14F-4D97-AF65-F5344CB8AC3E}">
        <p14:creationId xmlns:p14="http://schemas.microsoft.com/office/powerpoint/2010/main" val="2983446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C9727-4B65-C034-B411-69EFE8503B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C4B4-7518-D536-E5AB-EF3D4F40444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DF4C557-309E-661E-15FA-752A8F1140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0791AC-D6A8-AFE3-79C5-E9E424EF8576}"/>
              </a:ext>
            </a:extLst>
          </p:cNvPr>
          <p:cNvSpPr>
            <a:spLocks noGrp="1"/>
          </p:cNvSpPr>
          <p:nvPr>
            <p:ph type="sldNum" sz="quarter" idx="5"/>
          </p:nvPr>
        </p:nvSpPr>
        <p:spPr/>
        <p:txBody>
          <a:bodyPr/>
          <a:lstStyle/>
          <a:p>
            <a:fld id="{F1ABC34A-4C68-4A48-A2C1-6D3AB441E6CA}" type="slidenum">
              <a:rPr lang="en-US" smtClean="0"/>
              <a:t>23</a:t>
            </a:fld>
            <a:endParaRPr lang="en-US"/>
          </a:p>
        </p:txBody>
      </p:sp>
    </p:spTree>
    <p:extLst>
      <p:ext uri="{BB962C8B-B14F-4D97-AF65-F5344CB8AC3E}">
        <p14:creationId xmlns:p14="http://schemas.microsoft.com/office/powerpoint/2010/main" val="1680674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A493E-61E1-048E-E446-428B85ACDE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D42A18-4CA4-DB64-001F-B96DABC7F0C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40BFC20-7E20-9227-6192-B277665234F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EB293A-88A3-D829-3029-C7993372F36A}"/>
              </a:ext>
            </a:extLst>
          </p:cNvPr>
          <p:cNvSpPr>
            <a:spLocks noGrp="1"/>
          </p:cNvSpPr>
          <p:nvPr>
            <p:ph type="sldNum" sz="quarter" idx="5"/>
          </p:nvPr>
        </p:nvSpPr>
        <p:spPr/>
        <p:txBody>
          <a:bodyPr/>
          <a:lstStyle/>
          <a:p>
            <a:fld id="{F1ABC34A-4C68-4A48-A2C1-6D3AB441E6CA}" type="slidenum">
              <a:rPr lang="en-US" smtClean="0"/>
              <a:t>24</a:t>
            </a:fld>
            <a:endParaRPr lang="en-US" dirty="0"/>
          </a:p>
        </p:txBody>
      </p:sp>
    </p:spTree>
    <p:extLst>
      <p:ext uri="{BB962C8B-B14F-4D97-AF65-F5344CB8AC3E}">
        <p14:creationId xmlns:p14="http://schemas.microsoft.com/office/powerpoint/2010/main" val="26569510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1D34E-D066-A9DC-3F17-A58E864029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38CD8-16C1-720F-3408-7566A3ACAFD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11F69B2-915B-CF8A-1F6D-4614C0E9ECD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6DE4E4-8362-A9CD-C1C8-B3EB7C4E600F}"/>
              </a:ext>
            </a:extLst>
          </p:cNvPr>
          <p:cNvSpPr>
            <a:spLocks noGrp="1"/>
          </p:cNvSpPr>
          <p:nvPr>
            <p:ph type="sldNum" sz="quarter" idx="5"/>
          </p:nvPr>
        </p:nvSpPr>
        <p:spPr/>
        <p:txBody>
          <a:bodyPr/>
          <a:lstStyle/>
          <a:p>
            <a:fld id="{F1ABC34A-4C68-4A48-A2C1-6D3AB441E6CA}" type="slidenum">
              <a:rPr lang="en-US" smtClean="0"/>
              <a:t>25</a:t>
            </a:fld>
            <a:endParaRPr lang="en-US"/>
          </a:p>
        </p:txBody>
      </p:sp>
    </p:spTree>
    <p:extLst>
      <p:ext uri="{BB962C8B-B14F-4D97-AF65-F5344CB8AC3E}">
        <p14:creationId xmlns:p14="http://schemas.microsoft.com/office/powerpoint/2010/main" val="3752148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38E8C-01BE-9AC8-8664-8E096E931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972879-1559-3B0A-E6AF-39EC777948B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6140DC7-56BA-E510-B5DF-788A8146DB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E6C8D8F-F021-19F7-A3DC-B76CA120B8B0}"/>
              </a:ext>
            </a:extLst>
          </p:cNvPr>
          <p:cNvSpPr>
            <a:spLocks noGrp="1"/>
          </p:cNvSpPr>
          <p:nvPr>
            <p:ph type="sldNum" sz="quarter" idx="5"/>
          </p:nvPr>
        </p:nvSpPr>
        <p:spPr/>
        <p:txBody>
          <a:bodyPr/>
          <a:lstStyle/>
          <a:p>
            <a:fld id="{F1ABC34A-4C68-4A48-A2C1-6D3AB441E6CA}" type="slidenum">
              <a:rPr lang="en-US" smtClean="0"/>
              <a:t>26</a:t>
            </a:fld>
            <a:endParaRPr lang="en-US"/>
          </a:p>
        </p:txBody>
      </p:sp>
    </p:spTree>
    <p:extLst>
      <p:ext uri="{BB962C8B-B14F-4D97-AF65-F5344CB8AC3E}">
        <p14:creationId xmlns:p14="http://schemas.microsoft.com/office/powerpoint/2010/main" val="4266431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03A77-2AC6-BC37-A462-59638410B5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D4AF9-81F9-2599-5340-C8314476E73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4E320D2-1291-2581-3862-6B08D6396C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CBE6A6-C452-7E88-6BDE-D2B2E959D4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828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E4579-1C3B-8433-C964-73FCC77F20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C7447D-6243-1C7E-9D97-9DC86F927A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372A34F-D22E-E468-3F8D-55A79C5186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7E9287-D163-4F55-BBA1-E9A378B5E81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808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2C6FC-4B2F-7B1B-A4D3-A5BBEC2CE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736647-39E5-FB48-1B7B-D2534B792BF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9053113-6614-5C21-A51A-2C9581AA76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A2BFC1-7F67-011C-9D76-B935D58D84D1}"/>
              </a:ext>
            </a:extLst>
          </p:cNvPr>
          <p:cNvSpPr>
            <a:spLocks noGrp="1"/>
          </p:cNvSpPr>
          <p:nvPr>
            <p:ph type="sldNum" sz="quarter" idx="5"/>
          </p:nvPr>
        </p:nvSpPr>
        <p:spPr/>
        <p:txBody>
          <a:bodyPr/>
          <a:lstStyle/>
          <a:p>
            <a:fld id="{F1ABC34A-4C68-4A48-A2C1-6D3AB441E6CA}" type="slidenum">
              <a:rPr lang="en-US" smtClean="0"/>
              <a:t>29</a:t>
            </a:fld>
            <a:endParaRPr lang="en-US"/>
          </a:p>
        </p:txBody>
      </p:sp>
    </p:spTree>
    <p:extLst>
      <p:ext uri="{BB962C8B-B14F-4D97-AF65-F5344CB8AC3E}">
        <p14:creationId xmlns:p14="http://schemas.microsoft.com/office/powerpoint/2010/main" val="142788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2E3F4-4546-8408-342C-21B0F42D06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673B62-B2B2-63F1-B350-43FCE253227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DA84D8B-130F-6F6A-8A93-FF416D7EE9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D5E5AA-9C2D-836B-7DE5-760BA87FD0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844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17320-A346-9D08-E442-8CF16EE4D9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51984-578D-A8AA-31B5-E411A78E40A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0BB77A8-AD5E-A438-41A9-F1BE0BC6FD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2E3E008-173D-6625-F761-8C67405EEFD9}"/>
              </a:ext>
            </a:extLst>
          </p:cNvPr>
          <p:cNvSpPr>
            <a:spLocks noGrp="1"/>
          </p:cNvSpPr>
          <p:nvPr>
            <p:ph type="sldNum" sz="quarter" idx="5"/>
          </p:nvPr>
        </p:nvSpPr>
        <p:spPr/>
        <p:txBody>
          <a:bodyPr/>
          <a:lstStyle/>
          <a:p>
            <a:fld id="{F1ABC34A-4C68-4A48-A2C1-6D3AB441E6CA}" type="slidenum">
              <a:rPr lang="en-US" smtClean="0"/>
              <a:t>30</a:t>
            </a:fld>
            <a:endParaRPr lang="en-US"/>
          </a:p>
        </p:txBody>
      </p:sp>
    </p:spTree>
    <p:extLst>
      <p:ext uri="{BB962C8B-B14F-4D97-AF65-F5344CB8AC3E}">
        <p14:creationId xmlns:p14="http://schemas.microsoft.com/office/powerpoint/2010/main" val="518722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6B1B8-C89A-B5F8-045A-101770B552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B43A4D-07D6-F22F-CBD5-F2538104863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FC96354-D59F-3F73-A3BF-0B639C241A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13DFFAE-6DA8-735C-B251-11FE11392107}"/>
              </a:ext>
            </a:extLst>
          </p:cNvPr>
          <p:cNvSpPr>
            <a:spLocks noGrp="1"/>
          </p:cNvSpPr>
          <p:nvPr>
            <p:ph type="sldNum" sz="quarter" idx="5"/>
          </p:nvPr>
        </p:nvSpPr>
        <p:spPr/>
        <p:txBody>
          <a:bodyPr/>
          <a:lstStyle/>
          <a:p>
            <a:fld id="{F1ABC34A-4C68-4A48-A2C1-6D3AB441E6CA}" type="slidenum">
              <a:rPr lang="en-US" smtClean="0"/>
              <a:t>31</a:t>
            </a:fld>
            <a:endParaRPr lang="en-US"/>
          </a:p>
        </p:txBody>
      </p:sp>
    </p:spTree>
    <p:extLst>
      <p:ext uri="{BB962C8B-B14F-4D97-AF65-F5344CB8AC3E}">
        <p14:creationId xmlns:p14="http://schemas.microsoft.com/office/powerpoint/2010/main" val="1132617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D99D1E-87F4-C9E9-07EA-E03BA1B975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C86409-3B34-5744-B936-1EDEB224488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A938990-DF57-4BBC-8A07-039C8DBC1C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B7E8E3-5F0D-1741-4798-6BAAB35BC97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43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B23E8-F845-531E-2B73-A168A668E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3244BA-4AA9-A1CD-169E-FA7B5CA274F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E7E0400-C28A-87CC-653C-C8D6114672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includes links to international building codes and standards that provide useful global references for building energy code development for commercial and residential buildings.</a:t>
            </a:r>
          </a:p>
          <a:p>
            <a:endParaRPr lang="en-US" dirty="0"/>
          </a:p>
        </p:txBody>
      </p:sp>
      <p:sp>
        <p:nvSpPr>
          <p:cNvPr id="4" name="Slide Number Placeholder 3">
            <a:extLst>
              <a:ext uri="{FF2B5EF4-FFF2-40B4-BE49-F238E27FC236}">
                <a16:creationId xmlns:a16="http://schemas.microsoft.com/office/drawing/2014/main" id="{C2D67414-F2B4-0632-54FF-F7A3AD3AC7D2}"/>
              </a:ext>
            </a:extLst>
          </p:cNvPr>
          <p:cNvSpPr>
            <a:spLocks noGrp="1"/>
          </p:cNvSpPr>
          <p:nvPr>
            <p:ph type="sldNum" sz="quarter" idx="5"/>
          </p:nvPr>
        </p:nvSpPr>
        <p:spPr/>
        <p:txBody>
          <a:bodyPr/>
          <a:lstStyle/>
          <a:p>
            <a:fld id="{F1ABC34A-4C68-4A48-A2C1-6D3AB441E6CA}" type="slidenum">
              <a:rPr lang="en-US" smtClean="0"/>
              <a:t>33</a:t>
            </a:fld>
            <a:endParaRPr lang="en-US"/>
          </a:p>
        </p:txBody>
      </p:sp>
    </p:spTree>
    <p:extLst>
      <p:ext uri="{BB962C8B-B14F-4D97-AF65-F5344CB8AC3E}">
        <p14:creationId xmlns:p14="http://schemas.microsoft.com/office/powerpoint/2010/main" val="3718434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B76687-35A7-DC39-DF8F-415BC21DE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5B6643-AD82-4F17-A7D2-A9AFC8A743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50DAC61-6E2F-87DD-9C12-87B4D74DD7D5}"/>
              </a:ext>
            </a:extLst>
          </p:cNvPr>
          <p:cNvSpPr>
            <a:spLocks noGrp="1"/>
          </p:cNvSpPr>
          <p:nvPr>
            <p:ph type="body" idx="1"/>
          </p:nvPr>
        </p:nvSpPr>
        <p:spPr/>
        <p:txBody>
          <a:bodyPr/>
          <a:lstStyle/>
          <a:p>
            <a:r>
              <a:rPr lang="en-US" dirty="0"/>
              <a:t>This slide is a summary of important abbreviations included in the BCAT presentation. </a:t>
            </a:r>
          </a:p>
        </p:txBody>
      </p:sp>
      <p:sp>
        <p:nvSpPr>
          <p:cNvPr id="4" name="Slide Number Placeholder 3">
            <a:extLst>
              <a:ext uri="{FF2B5EF4-FFF2-40B4-BE49-F238E27FC236}">
                <a16:creationId xmlns:a16="http://schemas.microsoft.com/office/drawing/2014/main" id="{6EBA9628-F137-8510-89C5-A49172575F40}"/>
              </a:ext>
            </a:extLst>
          </p:cNvPr>
          <p:cNvSpPr>
            <a:spLocks noGrp="1"/>
          </p:cNvSpPr>
          <p:nvPr>
            <p:ph type="sldNum" sz="quarter" idx="5"/>
          </p:nvPr>
        </p:nvSpPr>
        <p:spPr/>
        <p:txBody>
          <a:bodyPr/>
          <a:lstStyle/>
          <a:p>
            <a:fld id="{F1ABC34A-4C68-4A48-A2C1-6D3AB441E6CA}" type="slidenum">
              <a:rPr lang="en-US" smtClean="0"/>
              <a:t>36</a:t>
            </a:fld>
            <a:endParaRPr lang="en-US"/>
          </a:p>
        </p:txBody>
      </p:sp>
    </p:spTree>
    <p:extLst>
      <p:ext uri="{BB962C8B-B14F-4D97-AF65-F5344CB8AC3E}">
        <p14:creationId xmlns:p14="http://schemas.microsoft.com/office/powerpoint/2010/main" val="3903222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A232E-697E-A27C-D912-2872C2573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64949A-507B-E63F-8E69-59763BC659A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FE70FA1-5337-DCA4-8572-1656E6CB3953}"/>
              </a:ext>
            </a:extLst>
          </p:cNvPr>
          <p:cNvSpPr>
            <a:spLocks noGrp="1"/>
          </p:cNvSpPr>
          <p:nvPr>
            <p:ph type="body" idx="1"/>
          </p:nvPr>
        </p:nvSpPr>
        <p:spPr/>
        <p:txBody>
          <a:bodyPr/>
          <a:lstStyle/>
          <a:p>
            <a:r>
              <a:rPr lang="en-US" dirty="0"/>
              <a:t>The Appendix is an optional section in the workshop presentation that provides definitions of important building code design elements.  </a:t>
            </a:r>
          </a:p>
          <a:p>
            <a:endParaRPr lang="en-US" dirty="0"/>
          </a:p>
          <a:p>
            <a:r>
              <a:rPr lang="en-US" dirty="0"/>
              <a:t>The design elements include building code types, building code metrics, building code applicability and build type coverage.  The next four slides can be used to prompt discussion of next steps in building code development, can be evaluated based on coverage in current building codes, and/or assessed as a group based on the magnitude of impact, and difficulty of implementation.</a:t>
            </a:r>
          </a:p>
          <a:p>
            <a:endParaRPr lang="en-US" dirty="0"/>
          </a:p>
          <a:p>
            <a:r>
              <a:rPr lang="en-US" dirty="0"/>
              <a:t>The appendix can also be provided as a reference after the workshop or included as part of the final report.</a:t>
            </a:r>
          </a:p>
        </p:txBody>
      </p:sp>
      <p:sp>
        <p:nvSpPr>
          <p:cNvPr id="4" name="Slide Number Placeholder 3">
            <a:extLst>
              <a:ext uri="{FF2B5EF4-FFF2-40B4-BE49-F238E27FC236}">
                <a16:creationId xmlns:a16="http://schemas.microsoft.com/office/drawing/2014/main" id="{685D01E2-D9B1-3D81-746D-BE7282DC357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48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CFCFF-0DDA-88AC-8A05-86DCFC8F45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FD45DE-0B80-463A-D7C1-E1B1EBB5C5C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BF83804-7FA2-9446-6905-3B56021DA0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AB71BA-A955-925A-A469-1605D3575423}"/>
              </a:ext>
            </a:extLst>
          </p:cNvPr>
          <p:cNvSpPr>
            <a:spLocks noGrp="1"/>
          </p:cNvSpPr>
          <p:nvPr>
            <p:ph type="sldNum" sz="quarter" idx="5"/>
          </p:nvPr>
        </p:nvSpPr>
        <p:spPr/>
        <p:txBody>
          <a:bodyPr/>
          <a:lstStyle/>
          <a:p>
            <a:fld id="{F1ABC34A-4C68-4A48-A2C1-6D3AB441E6CA}" type="slidenum">
              <a:rPr lang="en-US" smtClean="0"/>
              <a:t>38</a:t>
            </a:fld>
            <a:endParaRPr lang="en-US"/>
          </a:p>
        </p:txBody>
      </p:sp>
    </p:spTree>
    <p:extLst>
      <p:ext uri="{BB962C8B-B14F-4D97-AF65-F5344CB8AC3E}">
        <p14:creationId xmlns:p14="http://schemas.microsoft.com/office/powerpoint/2010/main" val="1050471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9F3EE-0D41-43CF-40D9-B62EDD620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9B835-7B40-E943-1B75-10DDEA99930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7A800D4-83EE-2177-56A5-5B57871737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F8BCC7-B0AA-9477-A073-11ADDCF63408}"/>
              </a:ext>
            </a:extLst>
          </p:cNvPr>
          <p:cNvSpPr>
            <a:spLocks noGrp="1"/>
          </p:cNvSpPr>
          <p:nvPr>
            <p:ph type="sldNum" sz="quarter" idx="5"/>
          </p:nvPr>
        </p:nvSpPr>
        <p:spPr/>
        <p:txBody>
          <a:bodyPr/>
          <a:lstStyle/>
          <a:p>
            <a:fld id="{F1ABC34A-4C68-4A48-A2C1-6D3AB441E6CA}" type="slidenum">
              <a:rPr lang="en-US" smtClean="0"/>
              <a:t>39</a:t>
            </a:fld>
            <a:endParaRPr lang="en-US"/>
          </a:p>
        </p:txBody>
      </p:sp>
    </p:spTree>
    <p:extLst>
      <p:ext uri="{BB962C8B-B14F-4D97-AF65-F5344CB8AC3E}">
        <p14:creationId xmlns:p14="http://schemas.microsoft.com/office/powerpoint/2010/main" val="2668298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8E3EE-5673-462A-F779-8D88E09806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E023A3-5896-3369-DD06-C866DD74760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5BAFE39-B548-050E-39AE-C75D3A512C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F9EFCB3-92AF-5B36-EB63-1271D65B16F5}"/>
              </a:ext>
            </a:extLst>
          </p:cNvPr>
          <p:cNvSpPr>
            <a:spLocks noGrp="1"/>
          </p:cNvSpPr>
          <p:nvPr>
            <p:ph type="sldNum" sz="quarter" idx="5"/>
          </p:nvPr>
        </p:nvSpPr>
        <p:spPr/>
        <p:txBody>
          <a:bodyPr/>
          <a:lstStyle/>
          <a:p>
            <a:fld id="{F1ABC34A-4C68-4A48-A2C1-6D3AB441E6CA}" type="slidenum">
              <a:rPr lang="en-US" smtClean="0"/>
              <a:t>40</a:t>
            </a:fld>
            <a:endParaRPr lang="en-US"/>
          </a:p>
        </p:txBody>
      </p:sp>
    </p:spTree>
    <p:extLst>
      <p:ext uri="{BB962C8B-B14F-4D97-AF65-F5344CB8AC3E}">
        <p14:creationId xmlns:p14="http://schemas.microsoft.com/office/powerpoint/2010/main" val="4224093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FB5D2-ED68-E21E-71F1-D37C78B89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A4526-8A44-0C38-6957-B439FF3C496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FB3BEFC-CE1B-0E6D-E908-07DE369E843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3802154-4563-0349-5D2D-DC3496A2F0D3}"/>
              </a:ext>
            </a:extLst>
          </p:cNvPr>
          <p:cNvSpPr>
            <a:spLocks noGrp="1"/>
          </p:cNvSpPr>
          <p:nvPr>
            <p:ph type="sldNum" sz="quarter" idx="5"/>
          </p:nvPr>
        </p:nvSpPr>
        <p:spPr/>
        <p:txBody>
          <a:bodyPr/>
          <a:lstStyle/>
          <a:p>
            <a:fld id="{F1ABC34A-4C68-4A48-A2C1-6D3AB441E6CA}" type="slidenum">
              <a:rPr lang="en-US" smtClean="0"/>
              <a:t>41</a:t>
            </a:fld>
            <a:endParaRPr lang="en-US"/>
          </a:p>
        </p:txBody>
      </p:sp>
    </p:spTree>
    <p:extLst>
      <p:ext uri="{BB962C8B-B14F-4D97-AF65-F5344CB8AC3E}">
        <p14:creationId xmlns:p14="http://schemas.microsoft.com/office/powerpoint/2010/main" val="72938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839A2-1F48-85FA-41C8-EAF397F50A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62F8B6-81B6-C079-4FC4-338DF1A79F8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DCE825A-E118-A646-4BC9-CA28961B76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0E9F7C4-046C-EFEA-84EB-69EF623ABB6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4274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382AF3-B4D1-4C1B-AC6D-4EAEA9DC7605}" type="slidenum">
              <a:rPr lang="en-US" smtClean="0"/>
              <a:t>42</a:t>
            </a:fld>
            <a:endParaRPr lang="en-US"/>
          </a:p>
        </p:txBody>
      </p:sp>
    </p:spTree>
    <p:extLst>
      <p:ext uri="{BB962C8B-B14F-4D97-AF65-F5344CB8AC3E}">
        <p14:creationId xmlns:p14="http://schemas.microsoft.com/office/powerpoint/2010/main" val="176475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EDCA7-D905-94BC-A292-AF2FFD0D1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AC9ED-DFDF-C567-47E3-038E8112511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DA904BB-362C-0D7E-AE00-6ED50F4652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A04EB02-94FC-8638-ECBF-41E7D9BCC5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884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382AF3-B4D1-4C1B-AC6D-4EAEA9DC7605}" type="slidenum">
              <a:rPr lang="en-US" smtClean="0"/>
              <a:t>6</a:t>
            </a:fld>
            <a:endParaRPr lang="en-US"/>
          </a:p>
        </p:txBody>
      </p:sp>
    </p:spTree>
    <p:extLst>
      <p:ext uri="{BB962C8B-B14F-4D97-AF65-F5344CB8AC3E}">
        <p14:creationId xmlns:p14="http://schemas.microsoft.com/office/powerpoint/2010/main" val="3892888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22C51-CD86-FD2E-6C7A-19DDEB02C2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C86AE-B839-BC9B-0345-D5BAE5AA2A7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5A448A5-AE2E-1CDF-D9A4-E7371088B9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CAE25D6-6393-7E15-749C-1C4AEF65D5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200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ED827-845E-FB7E-41C0-CBBB369D4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4C03A-7D71-E089-589F-D1B5886AE9B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ED05A79-9E34-4162-23F7-574D5FB295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1D0DB72-1B11-18CC-C7C7-CE2B3AA1EE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910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F435-36FB-A532-86D1-CDBFD6AD67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3A74E-94C8-E2F1-1661-0D8A0FFD134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A731CC1-A5B8-D070-10B2-77D325507C2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AC55441-474E-6156-4911-17166DFE4DE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D3D01E-8E1F-45A0-B4E0-8DAF0D6A9E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5970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1.xml"/><Relationship Id="rId4" Type="http://schemas.openxmlformats.org/officeDocument/2006/relationships/image" Target="../media/image11.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Master" Target="../slideMasters/slideMaster11.xml"/><Relationship Id="rId4" Type="http://schemas.openxmlformats.org/officeDocument/2006/relationships/image" Target="../media/image14.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emf"/><Relationship Id="rId1" Type="http://schemas.openxmlformats.org/officeDocument/2006/relationships/slideMaster" Target="../slideMasters/slideMaster11.xml"/><Relationship Id="rId4" Type="http://schemas.openxmlformats.org/officeDocument/2006/relationships/image" Target="../media/image14.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Master" Target="../slideMasters/slideMaster11.xml"/><Relationship Id="rId4" Type="http://schemas.openxmlformats.org/officeDocument/2006/relationships/image" Target="../media/image14.emf"/></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png"/><Relationship Id="rId1" Type="http://schemas.openxmlformats.org/officeDocument/2006/relationships/slideMaster" Target="../slideMasters/slideMaster11.xml"/><Relationship Id="rId4" Type="http://schemas.openxmlformats.org/officeDocument/2006/relationships/image" Target="../media/image14.emf"/></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178E5C8-FB98-4C4B-9FF4-81B6B53674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68105" y="5648597"/>
            <a:ext cx="1114297" cy="771257"/>
          </a:xfrm>
          <a:prstGeom prst="rect">
            <a:avLst/>
          </a:prstGeom>
        </p:spPr>
      </p:pic>
    </p:spTree>
    <p:extLst>
      <p:ext uri="{BB962C8B-B14F-4D97-AF65-F5344CB8AC3E}">
        <p14:creationId xmlns:p14="http://schemas.microsoft.com/office/powerpoint/2010/main" val="1808914486"/>
      </p:ext>
    </p:extLst>
  </p:cSld>
  <p:clrMapOvr>
    <a:masterClrMapping/>
  </p:clrMapOvr>
  <p:transition spd="med" advClick="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4F77-6E5A-1110-92AE-4BDC32895D36}"/>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219171-5BA7-687E-ED29-BF3EB035F43F}"/>
              </a:ext>
            </a:extLst>
          </p:cNvPr>
          <p:cNvSpPr>
            <a:spLocks noGrp="1"/>
          </p:cNvSpPr>
          <p:nvPr>
            <p:ph type="body" idx="1"/>
          </p:nvPr>
        </p:nvSpPr>
        <p:spPr>
          <a:xfrm>
            <a:off x="831849" y="4589465"/>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A02325-EAF4-7723-142A-8CC43194B414}"/>
              </a:ext>
            </a:extLst>
          </p:cNvPr>
          <p:cNvSpPr>
            <a:spLocks noGrp="1"/>
          </p:cNvSpPr>
          <p:nvPr>
            <p:ph type="dt" sz="half" idx="10"/>
          </p:nvPr>
        </p:nvSpPr>
        <p:spPr/>
        <p:txBody>
          <a:bodyPr/>
          <a:lstStyle/>
          <a:p>
            <a:fld id="{7C83942A-883D-FD47-9D04-D73F58A9A85C}" type="datetimeFigureOut">
              <a:rPr lang="en-US" smtClean="0"/>
              <a:t>5/31/26</a:t>
            </a:fld>
            <a:endParaRPr lang="en-US"/>
          </a:p>
        </p:txBody>
      </p:sp>
      <p:sp>
        <p:nvSpPr>
          <p:cNvPr id="5" name="Footer Placeholder 4">
            <a:extLst>
              <a:ext uri="{FF2B5EF4-FFF2-40B4-BE49-F238E27FC236}">
                <a16:creationId xmlns:a16="http://schemas.microsoft.com/office/drawing/2014/main" id="{8794F145-6E43-CAF2-EE2B-8F583BD60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7BA99-0E7A-5E23-329B-4CC9FF5C6387}"/>
              </a:ext>
            </a:extLst>
          </p:cNvPr>
          <p:cNvSpPr>
            <a:spLocks noGrp="1"/>
          </p:cNvSpPr>
          <p:nvPr>
            <p:ph type="sldNum" sz="quarter" idx="12"/>
          </p:nvPr>
        </p:nvSpPr>
        <p:spPr/>
        <p:txBody>
          <a:bodyPr/>
          <a:lstStyle/>
          <a:p>
            <a:fld id="{91FDAC44-9386-314A-BC40-137DBD35B365}" type="slidenum">
              <a:rPr lang="en-US" smtClean="0"/>
              <a:t>‹#›</a:t>
            </a:fld>
            <a:endParaRPr lang="en-US"/>
          </a:p>
        </p:txBody>
      </p:sp>
    </p:spTree>
    <p:extLst>
      <p:ext uri="{BB962C8B-B14F-4D97-AF65-F5344CB8AC3E}">
        <p14:creationId xmlns:p14="http://schemas.microsoft.com/office/powerpoint/2010/main" val="3116503290"/>
      </p:ext>
    </p:extLst>
  </p:cSld>
  <p:clrMapOvr>
    <a:masterClrMapping/>
  </p:clrMapOvr>
  <p:transition spd="med" advClick="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75A0A-DBDF-2C67-BEDC-9C16849511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D9F42D-C2E3-EFE3-7C61-964C1A1D57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5FB63F-157F-58C0-4E09-662B6EF979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317FEB-D110-EEB1-1FD8-750FCA7E1CF2}"/>
              </a:ext>
            </a:extLst>
          </p:cNvPr>
          <p:cNvSpPr>
            <a:spLocks noGrp="1"/>
          </p:cNvSpPr>
          <p:nvPr>
            <p:ph type="dt" sz="half" idx="10"/>
          </p:nvPr>
        </p:nvSpPr>
        <p:spPr/>
        <p:txBody>
          <a:bodyPr/>
          <a:lstStyle/>
          <a:p>
            <a:fld id="{7C83942A-883D-FD47-9D04-D73F58A9A85C}" type="datetimeFigureOut">
              <a:rPr lang="en-US" smtClean="0"/>
              <a:t>5/31/26</a:t>
            </a:fld>
            <a:endParaRPr lang="en-US"/>
          </a:p>
        </p:txBody>
      </p:sp>
      <p:sp>
        <p:nvSpPr>
          <p:cNvPr id="6" name="Footer Placeholder 5">
            <a:extLst>
              <a:ext uri="{FF2B5EF4-FFF2-40B4-BE49-F238E27FC236}">
                <a16:creationId xmlns:a16="http://schemas.microsoft.com/office/drawing/2014/main" id="{9DF7EDBF-697A-5345-1814-10B7D8FC86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758ABE-7118-C959-1E5C-EC0083248D6F}"/>
              </a:ext>
            </a:extLst>
          </p:cNvPr>
          <p:cNvSpPr>
            <a:spLocks noGrp="1"/>
          </p:cNvSpPr>
          <p:nvPr>
            <p:ph type="sldNum" sz="quarter" idx="12"/>
          </p:nvPr>
        </p:nvSpPr>
        <p:spPr/>
        <p:txBody>
          <a:bodyPr/>
          <a:lstStyle/>
          <a:p>
            <a:fld id="{91FDAC44-9386-314A-BC40-137DBD35B365}" type="slidenum">
              <a:rPr lang="en-US" smtClean="0"/>
              <a:t>‹#›</a:t>
            </a:fld>
            <a:endParaRPr lang="en-US"/>
          </a:p>
        </p:txBody>
      </p:sp>
    </p:spTree>
    <p:extLst>
      <p:ext uri="{BB962C8B-B14F-4D97-AF65-F5344CB8AC3E}">
        <p14:creationId xmlns:p14="http://schemas.microsoft.com/office/powerpoint/2010/main" val="2595921549"/>
      </p:ext>
    </p:extLst>
  </p:cSld>
  <p:clrMapOvr>
    <a:masterClrMapping/>
  </p:clrMapOvr>
  <p:transition spd="med" advClick="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E242-13A4-ED17-9022-5DEBD20BE036}"/>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959B8F-6A17-733F-079E-80600FFB7DF3}"/>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628929-8276-54F4-0922-3A1D93F88AD9}"/>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D73DD4-8E88-D5C0-93F4-3BC9072A1DDB}"/>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9E324-EAFB-D9F6-6852-9F7A6EAEA55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F7119D-5F4F-F589-A57E-EC393D494CA0}"/>
              </a:ext>
            </a:extLst>
          </p:cNvPr>
          <p:cNvSpPr>
            <a:spLocks noGrp="1"/>
          </p:cNvSpPr>
          <p:nvPr>
            <p:ph type="dt" sz="half" idx="10"/>
          </p:nvPr>
        </p:nvSpPr>
        <p:spPr/>
        <p:txBody>
          <a:bodyPr/>
          <a:lstStyle/>
          <a:p>
            <a:fld id="{7C83942A-883D-FD47-9D04-D73F58A9A85C}" type="datetimeFigureOut">
              <a:rPr lang="en-US" smtClean="0"/>
              <a:t>5/31/26</a:t>
            </a:fld>
            <a:endParaRPr lang="en-US"/>
          </a:p>
        </p:txBody>
      </p:sp>
      <p:sp>
        <p:nvSpPr>
          <p:cNvPr id="8" name="Footer Placeholder 7">
            <a:extLst>
              <a:ext uri="{FF2B5EF4-FFF2-40B4-BE49-F238E27FC236}">
                <a16:creationId xmlns:a16="http://schemas.microsoft.com/office/drawing/2014/main" id="{F7F0D43E-A278-DC22-C286-73CCF410EC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BB10764-2197-6DE2-24AA-9EC6FE836E9A}"/>
              </a:ext>
            </a:extLst>
          </p:cNvPr>
          <p:cNvSpPr>
            <a:spLocks noGrp="1"/>
          </p:cNvSpPr>
          <p:nvPr>
            <p:ph type="sldNum" sz="quarter" idx="12"/>
          </p:nvPr>
        </p:nvSpPr>
        <p:spPr/>
        <p:txBody>
          <a:bodyPr/>
          <a:lstStyle/>
          <a:p>
            <a:fld id="{91FDAC44-9386-314A-BC40-137DBD35B365}" type="slidenum">
              <a:rPr lang="en-US" smtClean="0"/>
              <a:t>‹#›</a:t>
            </a:fld>
            <a:endParaRPr lang="en-US"/>
          </a:p>
        </p:txBody>
      </p:sp>
    </p:spTree>
    <p:extLst>
      <p:ext uri="{BB962C8B-B14F-4D97-AF65-F5344CB8AC3E}">
        <p14:creationId xmlns:p14="http://schemas.microsoft.com/office/powerpoint/2010/main" val="409912505"/>
      </p:ext>
    </p:extLst>
  </p:cSld>
  <p:clrMapOvr>
    <a:masterClrMapping/>
  </p:clrMapOvr>
  <p:transition spd="med" advClick="0">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62B6-E3D0-DE63-F91D-0E3E5028AD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3B4D86-5FF9-CE3B-DF2C-2CC3E02AFC73}"/>
              </a:ext>
            </a:extLst>
          </p:cNvPr>
          <p:cNvSpPr>
            <a:spLocks noGrp="1"/>
          </p:cNvSpPr>
          <p:nvPr>
            <p:ph type="dt" sz="half" idx="10"/>
          </p:nvPr>
        </p:nvSpPr>
        <p:spPr/>
        <p:txBody>
          <a:bodyPr/>
          <a:lstStyle/>
          <a:p>
            <a:fld id="{7C83942A-883D-FD47-9D04-D73F58A9A85C}" type="datetimeFigureOut">
              <a:rPr lang="en-US" smtClean="0"/>
              <a:t>5/31/26</a:t>
            </a:fld>
            <a:endParaRPr lang="en-US"/>
          </a:p>
        </p:txBody>
      </p:sp>
      <p:sp>
        <p:nvSpPr>
          <p:cNvPr id="4" name="Footer Placeholder 3">
            <a:extLst>
              <a:ext uri="{FF2B5EF4-FFF2-40B4-BE49-F238E27FC236}">
                <a16:creationId xmlns:a16="http://schemas.microsoft.com/office/drawing/2014/main" id="{614BD463-E596-BE81-7BF3-E9233CEFDA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0AB2A1-64ED-C731-9504-6BA2E54B8C12}"/>
              </a:ext>
            </a:extLst>
          </p:cNvPr>
          <p:cNvSpPr>
            <a:spLocks noGrp="1"/>
          </p:cNvSpPr>
          <p:nvPr>
            <p:ph type="sldNum" sz="quarter" idx="12"/>
          </p:nvPr>
        </p:nvSpPr>
        <p:spPr/>
        <p:txBody>
          <a:bodyPr/>
          <a:lstStyle/>
          <a:p>
            <a:fld id="{91FDAC44-9386-314A-BC40-137DBD35B365}" type="slidenum">
              <a:rPr lang="en-US" smtClean="0"/>
              <a:t>‹#›</a:t>
            </a:fld>
            <a:endParaRPr lang="en-US"/>
          </a:p>
        </p:txBody>
      </p:sp>
    </p:spTree>
    <p:extLst>
      <p:ext uri="{BB962C8B-B14F-4D97-AF65-F5344CB8AC3E}">
        <p14:creationId xmlns:p14="http://schemas.microsoft.com/office/powerpoint/2010/main" val="650921697"/>
      </p:ext>
    </p:extLst>
  </p:cSld>
  <p:clrMapOvr>
    <a:masterClrMapping/>
  </p:clrMapOvr>
  <p:transition spd="med" advClick="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2A6B56-5623-8283-FE58-21B442264738}"/>
              </a:ext>
            </a:extLst>
          </p:cNvPr>
          <p:cNvSpPr>
            <a:spLocks noGrp="1"/>
          </p:cNvSpPr>
          <p:nvPr>
            <p:ph type="dt" sz="half" idx="10"/>
          </p:nvPr>
        </p:nvSpPr>
        <p:spPr/>
        <p:txBody>
          <a:bodyPr/>
          <a:lstStyle/>
          <a:p>
            <a:fld id="{7C83942A-883D-FD47-9D04-D73F58A9A85C}" type="datetimeFigureOut">
              <a:rPr lang="en-US" smtClean="0"/>
              <a:t>5/31/26</a:t>
            </a:fld>
            <a:endParaRPr lang="en-US"/>
          </a:p>
        </p:txBody>
      </p:sp>
      <p:sp>
        <p:nvSpPr>
          <p:cNvPr id="3" name="Footer Placeholder 2">
            <a:extLst>
              <a:ext uri="{FF2B5EF4-FFF2-40B4-BE49-F238E27FC236}">
                <a16:creationId xmlns:a16="http://schemas.microsoft.com/office/drawing/2014/main" id="{DA066835-C5EB-DA7C-971C-D243216910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1E671C-2591-785E-0D2F-20B598F815B6}"/>
              </a:ext>
            </a:extLst>
          </p:cNvPr>
          <p:cNvSpPr>
            <a:spLocks noGrp="1"/>
          </p:cNvSpPr>
          <p:nvPr>
            <p:ph type="sldNum" sz="quarter" idx="12"/>
          </p:nvPr>
        </p:nvSpPr>
        <p:spPr/>
        <p:txBody>
          <a:bodyPr/>
          <a:lstStyle/>
          <a:p>
            <a:fld id="{91FDAC44-9386-314A-BC40-137DBD35B365}" type="slidenum">
              <a:rPr lang="en-US" smtClean="0"/>
              <a:t>‹#›</a:t>
            </a:fld>
            <a:endParaRPr lang="en-US"/>
          </a:p>
        </p:txBody>
      </p:sp>
    </p:spTree>
    <p:extLst>
      <p:ext uri="{BB962C8B-B14F-4D97-AF65-F5344CB8AC3E}">
        <p14:creationId xmlns:p14="http://schemas.microsoft.com/office/powerpoint/2010/main" val="4121867747"/>
      </p:ext>
    </p:extLst>
  </p:cSld>
  <p:clrMapOvr>
    <a:masterClrMapping/>
  </p:clrMapOvr>
  <p:transition spd="med" advClick="0">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F903-7EEB-E037-8168-78339A33F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1A0BA0-DF0E-F376-F17E-7A5F1AE0BAF8}"/>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5419D0-E8D1-8E7C-64B5-CC17B12CE06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4FFE80-BBF8-997A-B7F0-48E739C1CF80}"/>
              </a:ext>
            </a:extLst>
          </p:cNvPr>
          <p:cNvSpPr>
            <a:spLocks noGrp="1"/>
          </p:cNvSpPr>
          <p:nvPr>
            <p:ph type="dt" sz="half" idx="10"/>
          </p:nvPr>
        </p:nvSpPr>
        <p:spPr/>
        <p:txBody>
          <a:bodyPr/>
          <a:lstStyle/>
          <a:p>
            <a:fld id="{7C83942A-883D-FD47-9D04-D73F58A9A85C}" type="datetimeFigureOut">
              <a:rPr lang="en-US" smtClean="0"/>
              <a:t>5/31/26</a:t>
            </a:fld>
            <a:endParaRPr lang="en-US"/>
          </a:p>
        </p:txBody>
      </p:sp>
      <p:sp>
        <p:nvSpPr>
          <p:cNvPr id="6" name="Footer Placeholder 5">
            <a:extLst>
              <a:ext uri="{FF2B5EF4-FFF2-40B4-BE49-F238E27FC236}">
                <a16:creationId xmlns:a16="http://schemas.microsoft.com/office/drawing/2014/main" id="{8866D4DF-FDB5-8CFE-0EC7-2B502811E4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4086B2-43D2-3560-1E2E-E219ABABA87A}"/>
              </a:ext>
            </a:extLst>
          </p:cNvPr>
          <p:cNvSpPr>
            <a:spLocks noGrp="1"/>
          </p:cNvSpPr>
          <p:nvPr>
            <p:ph type="sldNum" sz="quarter" idx="12"/>
          </p:nvPr>
        </p:nvSpPr>
        <p:spPr/>
        <p:txBody>
          <a:bodyPr/>
          <a:lstStyle/>
          <a:p>
            <a:fld id="{91FDAC44-9386-314A-BC40-137DBD35B365}" type="slidenum">
              <a:rPr lang="en-US" smtClean="0"/>
              <a:t>‹#›</a:t>
            </a:fld>
            <a:endParaRPr lang="en-US"/>
          </a:p>
        </p:txBody>
      </p:sp>
    </p:spTree>
    <p:extLst>
      <p:ext uri="{BB962C8B-B14F-4D97-AF65-F5344CB8AC3E}">
        <p14:creationId xmlns:p14="http://schemas.microsoft.com/office/powerpoint/2010/main" val="1681243602"/>
      </p:ext>
    </p:extLst>
  </p:cSld>
  <p:clrMapOvr>
    <a:masterClrMapping/>
  </p:clrMapOvr>
  <p:transition spd="med" advClick="0">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6D40-E10F-7662-2909-4FBA7B92E2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E6ECAC-BCB4-C907-0820-84FACB4D123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9099C91-42A3-074E-699A-160E643FB95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82D3B-25F5-7D28-E758-D5973E73D3AD}"/>
              </a:ext>
            </a:extLst>
          </p:cNvPr>
          <p:cNvSpPr>
            <a:spLocks noGrp="1"/>
          </p:cNvSpPr>
          <p:nvPr>
            <p:ph type="dt" sz="half" idx="10"/>
          </p:nvPr>
        </p:nvSpPr>
        <p:spPr/>
        <p:txBody>
          <a:bodyPr/>
          <a:lstStyle/>
          <a:p>
            <a:fld id="{7C83942A-883D-FD47-9D04-D73F58A9A85C}" type="datetimeFigureOut">
              <a:rPr lang="en-US" smtClean="0"/>
              <a:t>5/31/26</a:t>
            </a:fld>
            <a:endParaRPr lang="en-US"/>
          </a:p>
        </p:txBody>
      </p:sp>
      <p:sp>
        <p:nvSpPr>
          <p:cNvPr id="6" name="Footer Placeholder 5">
            <a:extLst>
              <a:ext uri="{FF2B5EF4-FFF2-40B4-BE49-F238E27FC236}">
                <a16:creationId xmlns:a16="http://schemas.microsoft.com/office/drawing/2014/main" id="{2101FDA5-F17A-326B-304D-B00847CEDC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CE16B-DA7B-0E96-DB7B-0688FD6D2626}"/>
              </a:ext>
            </a:extLst>
          </p:cNvPr>
          <p:cNvSpPr>
            <a:spLocks noGrp="1"/>
          </p:cNvSpPr>
          <p:nvPr>
            <p:ph type="sldNum" sz="quarter" idx="12"/>
          </p:nvPr>
        </p:nvSpPr>
        <p:spPr/>
        <p:txBody>
          <a:bodyPr/>
          <a:lstStyle/>
          <a:p>
            <a:fld id="{91FDAC44-9386-314A-BC40-137DBD35B365}" type="slidenum">
              <a:rPr lang="en-US" smtClean="0"/>
              <a:t>‹#›</a:t>
            </a:fld>
            <a:endParaRPr lang="en-US"/>
          </a:p>
        </p:txBody>
      </p:sp>
    </p:spTree>
    <p:extLst>
      <p:ext uri="{BB962C8B-B14F-4D97-AF65-F5344CB8AC3E}">
        <p14:creationId xmlns:p14="http://schemas.microsoft.com/office/powerpoint/2010/main" val="1718441291"/>
      </p:ext>
    </p:extLst>
  </p:cSld>
  <p:clrMapOvr>
    <a:masterClrMapping/>
  </p:clrMapOvr>
  <p:transition spd="med" advClick="0">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FB1E-89F7-CF23-2093-3EF4E39F0C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4E78A0-7673-5864-D148-8DDF6D04E0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F4694-472D-7DA8-19F5-5067E4BE77AB}"/>
              </a:ext>
            </a:extLst>
          </p:cNvPr>
          <p:cNvSpPr>
            <a:spLocks noGrp="1"/>
          </p:cNvSpPr>
          <p:nvPr>
            <p:ph type="dt" sz="half" idx="10"/>
          </p:nvPr>
        </p:nvSpPr>
        <p:spPr/>
        <p:txBody>
          <a:bodyPr/>
          <a:lstStyle/>
          <a:p>
            <a:fld id="{7C83942A-883D-FD47-9D04-D73F58A9A85C}" type="datetimeFigureOut">
              <a:rPr lang="en-US" smtClean="0"/>
              <a:t>5/31/26</a:t>
            </a:fld>
            <a:endParaRPr lang="en-US"/>
          </a:p>
        </p:txBody>
      </p:sp>
      <p:sp>
        <p:nvSpPr>
          <p:cNvPr id="5" name="Footer Placeholder 4">
            <a:extLst>
              <a:ext uri="{FF2B5EF4-FFF2-40B4-BE49-F238E27FC236}">
                <a16:creationId xmlns:a16="http://schemas.microsoft.com/office/drawing/2014/main" id="{1468DE6C-CED3-B2E8-2F21-BEB134C689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E310D-F0D4-7382-C36B-917F6AE168A3}"/>
              </a:ext>
            </a:extLst>
          </p:cNvPr>
          <p:cNvSpPr>
            <a:spLocks noGrp="1"/>
          </p:cNvSpPr>
          <p:nvPr>
            <p:ph type="sldNum" sz="quarter" idx="12"/>
          </p:nvPr>
        </p:nvSpPr>
        <p:spPr/>
        <p:txBody>
          <a:bodyPr/>
          <a:lstStyle/>
          <a:p>
            <a:fld id="{91FDAC44-9386-314A-BC40-137DBD35B365}" type="slidenum">
              <a:rPr lang="en-US" smtClean="0"/>
              <a:t>‹#›</a:t>
            </a:fld>
            <a:endParaRPr lang="en-US"/>
          </a:p>
        </p:txBody>
      </p:sp>
    </p:spTree>
    <p:extLst>
      <p:ext uri="{BB962C8B-B14F-4D97-AF65-F5344CB8AC3E}">
        <p14:creationId xmlns:p14="http://schemas.microsoft.com/office/powerpoint/2010/main" val="183042038"/>
      </p:ext>
    </p:extLst>
  </p:cSld>
  <p:clrMapOvr>
    <a:masterClrMapping/>
  </p:clrMapOvr>
  <p:transition spd="med" advClick="0">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B2D47F-5F10-D86A-ECE2-639C3BA4AA96}"/>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D3672A-C10B-7049-9415-4C9C7923742B}"/>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996D7-566A-9E61-5A7C-35E1FACCD315}"/>
              </a:ext>
            </a:extLst>
          </p:cNvPr>
          <p:cNvSpPr>
            <a:spLocks noGrp="1"/>
          </p:cNvSpPr>
          <p:nvPr>
            <p:ph type="dt" sz="half" idx="10"/>
          </p:nvPr>
        </p:nvSpPr>
        <p:spPr/>
        <p:txBody>
          <a:bodyPr/>
          <a:lstStyle/>
          <a:p>
            <a:fld id="{7C83942A-883D-FD47-9D04-D73F58A9A85C}" type="datetimeFigureOut">
              <a:rPr lang="en-US" smtClean="0"/>
              <a:t>5/31/26</a:t>
            </a:fld>
            <a:endParaRPr lang="en-US"/>
          </a:p>
        </p:txBody>
      </p:sp>
      <p:sp>
        <p:nvSpPr>
          <p:cNvPr id="5" name="Footer Placeholder 4">
            <a:extLst>
              <a:ext uri="{FF2B5EF4-FFF2-40B4-BE49-F238E27FC236}">
                <a16:creationId xmlns:a16="http://schemas.microsoft.com/office/drawing/2014/main" id="{5AF72EB1-3F48-932D-9B61-5429BECE9F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13E5C0-36B6-60A0-827E-DF3992864EA8}"/>
              </a:ext>
            </a:extLst>
          </p:cNvPr>
          <p:cNvSpPr>
            <a:spLocks noGrp="1"/>
          </p:cNvSpPr>
          <p:nvPr>
            <p:ph type="sldNum" sz="quarter" idx="12"/>
          </p:nvPr>
        </p:nvSpPr>
        <p:spPr/>
        <p:txBody>
          <a:bodyPr/>
          <a:lstStyle/>
          <a:p>
            <a:fld id="{91FDAC44-9386-314A-BC40-137DBD35B365}" type="slidenum">
              <a:rPr lang="en-US" smtClean="0"/>
              <a:t>‹#›</a:t>
            </a:fld>
            <a:endParaRPr lang="en-US"/>
          </a:p>
        </p:txBody>
      </p:sp>
    </p:spTree>
    <p:extLst>
      <p:ext uri="{BB962C8B-B14F-4D97-AF65-F5344CB8AC3E}">
        <p14:creationId xmlns:p14="http://schemas.microsoft.com/office/powerpoint/2010/main" val="465976528"/>
      </p:ext>
    </p:extLst>
  </p:cSld>
  <p:clrMapOvr>
    <a:masterClrMapping/>
  </p:clrMapOvr>
  <p:transition spd="med" advClick="0">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9EAA-7CBB-70E4-F60A-83AF0B050837}"/>
              </a:ext>
            </a:extLst>
          </p:cNvPr>
          <p:cNvSpPr>
            <a:spLocks noGrp="1"/>
          </p:cNvSpPr>
          <p:nvPr>
            <p:ph type="ctrTitle"/>
          </p:nvPr>
        </p:nvSpPr>
        <p:spPr>
          <a:xfrm>
            <a:off x="372535" y="753534"/>
            <a:ext cx="5080000" cy="2510896"/>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2AC2B92-8D06-23DC-E000-279C94A96539}"/>
              </a:ext>
            </a:extLst>
          </p:cNvPr>
          <p:cNvSpPr>
            <a:spLocks noGrp="1"/>
          </p:cNvSpPr>
          <p:nvPr>
            <p:ph type="subTitle" idx="1"/>
          </p:nvPr>
        </p:nvSpPr>
        <p:spPr>
          <a:xfrm>
            <a:off x="372535" y="3967956"/>
            <a:ext cx="5096933" cy="1684867"/>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62E74-6479-94F9-37F9-07353E55A875}"/>
              </a:ext>
            </a:extLst>
          </p:cNvPr>
          <p:cNvSpPr>
            <a:spLocks noGrp="1"/>
          </p:cNvSpPr>
          <p:nvPr>
            <p:ph type="dt" sz="half" idx="10"/>
          </p:nvPr>
        </p:nvSpPr>
        <p:spPr/>
        <p:txBody>
          <a:bodyPr/>
          <a:lstStyle/>
          <a:p>
            <a:fld id="{2515FC38-E967-654D-8530-0EB5D4AB23B2}" type="datetimeFigureOut">
              <a:rPr lang="en-US" smtClean="0"/>
              <a:t>5/31/26</a:t>
            </a:fld>
            <a:endParaRPr lang="en-US"/>
          </a:p>
        </p:txBody>
      </p:sp>
      <p:sp>
        <p:nvSpPr>
          <p:cNvPr id="5" name="Footer Placeholder 4">
            <a:extLst>
              <a:ext uri="{FF2B5EF4-FFF2-40B4-BE49-F238E27FC236}">
                <a16:creationId xmlns:a16="http://schemas.microsoft.com/office/drawing/2014/main" id="{8FC7DC8A-DE79-AA7E-3C1A-58843E7C0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008DC-94EC-6D63-1284-F1B4F949D2F1}"/>
              </a:ext>
            </a:extLst>
          </p:cNvPr>
          <p:cNvSpPr>
            <a:spLocks noGrp="1"/>
          </p:cNvSpPr>
          <p:nvPr>
            <p:ph type="sldNum" sz="quarter" idx="12"/>
          </p:nvPr>
        </p:nvSpPr>
        <p:spPr/>
        <p:txBody>
          <a:bodyPr/>
          <a:lstStyle/>
          <a:p>
            <a:fld id="{A0995FC2-D957-BE43-91CE-3F418F953973}" type="slidenum">
              <a:rPr lang="en-US" smtClean="0"/>
              <a:t>‹#›</a:t>
            </a:fld>
            <a:endParaRPr lang="en-US"/>
          </a:p>
        </p:txBody>
      </p:sp>
    </p:spTree>
    <p:extLst>
      <p:ext uri="{BB962C8B-B14F-4D97-AF65-F5344CB8AC3E}">
        <p14:creationId xmlns:p14="http://schemas.microsoft.com/office/powerpoint/2010/main" val="1342539117"/>
      </p:ext>
    </p:extLst>
  </p:cSld>
  <p:clrMapOvr>
    <a:masterClrMapping/>
  </p:clrMapOvr>
  <p:transition spd="med" advClick="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006EB6"/>
                </a:solidFill>
              </a:defRPr>
            </a:lvl1pPr>
          </a:lstStyle>
          <a:p>
            <a:r>
              <a:rPr lang="en-US" dirty="0"/>
              <a:t>Click to edit Master title style</a:t>
            </a:r>
          </a:p>
        </p:txBody>
      </p:sp>
      <p:sp>
        <p:nvSpPr>
          <p:cNvPr id="3" name="Content Placeholder 2"/>
          <p:cNvSpPr>
            <a:spLocks noGrp="1"/>
          </p:cNvSpPr>
          <p:nvPr>
            <p:ph idx="1"/>
          </p:nvPr>
        </p:nvSpPr>
        <p:spPr>
          <a:xfrm>
            <a:off x="609600" y="1655545"/>
            <a:ext cx="10972800" cy="4470619"/>
          </a:xfrm>
        </p:spPr>
        <p:txBody>
          <a:bodyPr/>
          <a:lstStyle>
            <a:lvl1pPr>
              <a:buClr>
                <a:srgbClr val="1F579A"/>
              </a:buClr>
              <a:defRPr sz="2400">
                <a:latin typeface="Calibri" panose="020F0502020204030204" pitchFamily="34" charset="0"/>
                <a:cs typeface="Calibri" panose="020F0502020204030204" pitchFamily="34" charset="0"/>
              </a:defRPr>
            </a:lvl1pPr>
            <a:lvl2pPr marL="742932" indent="-285744">
              <a:buClr>
                <a:srgbClr val="1F579A"/>
              </a:buClr>
              <a:buSzPct val="70000"/>
              <a:buFont typeface="Wingdings" pitchFamily="2" charset="2"/>
              <a:buChar char="Ø"/>
              <a:defRPr sz="2400">
                <a:latin typeface="Calibri" panose="020F0502020204030204" pitchFamily="34" charset="0"/>
                <a:cs typeface="Calibri" panose="020F0502020204030204" pitchFamily="34" charset="0"/>
              </a:defRPr>
            </a:lvl2pPr>
            <a:lvl3pPr marL="1142971" indent="-228594">
              <a:buClr>
                <a:srgbClr val="1F579A"/>
              </a:buClr>
              <a:buSzPct val="80000"/>
              <a:buFont typeface="Courier New" panose="02070309020205020404" pitchFamily="49" charset="0"/>
              <a:buChar char="o"/>
              <a:defRPr sz="2000">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70459"/>
      </p:ext>
    </p:extLst>
  </p:cSld>
  <p:clrMapOvr>
    <a:masterClrMapping/>
  </p:clrMapOvr>
  <p:transition spd="med" advClick="0">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9FEE-7C1B-E334-7E32-9B8727F1B191}"/>
              </a:ext>
            </a:extLst>
          </p:cNvPr>
          <p:cNvSpPr>
            <a:spLocks noGrp="1"/>
          </p:cNvSpPr>
          <p:nvPr>
            <p:ph type="title"/>
          </p:nvPr>
        </p:nvSpPr>
        <p:spPr>
          <a:xfrm>
            <a:off x="838200" y="365126"/>
            <a:ext cx="4072467"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938C46-49D2-B73E-4E55-AA7CC1C8F8B0}"/>
              </a:ext>
            </a:extLst>
          </p:cNvPr>
          <p:cNvSpPr>
            <a:spLocks noGrp="1"/>
          </p:cNvSpPr>
          <p:nvPr>
            <p:ph idx="1"/>
          </p:nvPr>
        </p:nvSpPr>
        <p:spPr>
          <a:xfrm>
            <a:off x="838200" y="1825625"/>
            <a:ext cx="41148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84632B-D41D-8857-B63A-1CE4F0320924}"/>
              </a:ext>
            </a:extLst>
          </p:cNvPr>
          <p:cNvSpPr>
            <a:spLocks noGrp="1"/>
          </p:cNvSpPr>
          <p:nvPr>
            <p:ph type="dt" sz="half" idx="10"/>
          </p:nvPr>
        </p:nvSpPr>
        <p:spPr/>
        <p:txBody>
          <a:bodyPr/>
          <a:lstStyle/>
          <a:p>
            <a:fld id="{2515FC38-E967-654D-8530-0EB5D4AB23B2}" type="datetimeFigureOut">
              <a:rPr lang="en-US" smtClean="0"/>
              <a:t>5/31/26</a:t>
            </a:fld>
            <a:endParaRPr lang="en-US"/>
          </a:p>
        </p:txBody>
      </p:sp>
      <p:sp>
        <p:nvSpPr>
          <p:cNvPr id="5" name="Footer Placeholder 4">
            <a:extLst>
              <a:ext uri="{FF2B5EF4-FFF2-40B4-BE49-F238E27FC236}">
                <a16:creationId xmlns:a16="http://schemas.microsoft.com/office/drawing/2014/main" id="{0286BBD7-3A80-9CFE-C89F-160DAC87F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8F8EA-D353-A5A4-04D9-CF708FCB5D77}"/>
              </a:ext>
            </a:extLst>
          </p:cNvPr>
          <p:cNvSpPr>
            <a:spLocks noGrp="1"/>
          </p:cNvSpPr>
          <p:nvPr>
            <p:ph type="sldNum" sz="quarter" idx="12"/>
          </p:nvPr>
        </p:nvSpPr>
        <p:spPr/>
        <p:txBody>
          <a:bodyPr/>
          <a:lstStyle/>
          <a:p>
            <a:fld id="{A0995FC2-D957-BE43-91CE-3F418F953973}" type="slidenum">
              <a:rPr lang="en-US" smtClean="0"/>
              <a:t>‹#›</a:t>
            </a:fld>
            <a:endParaRPr lang="en-US"/>
          </a:p>
        </p:txBody>
      </p:sp>
    </p:spTree>
    <p:extLst>
      <p:ext uri="{BB962C8B-B14F-4D97-AF65-F5344CB8AC3E}">
        <p14:creationId xmlns:p14="http://schemas.microsoft.com/office/powerpoint/2010/main" val="3588721590"/>
      </p:ext>
    </p:extLst>
  </p:cSld>
  <p:clrMapOvr>
    <a:masterClrMapping/>
  </p:clrMapOvr>
  <p:transition spd="med" advClick="0">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99EAA-7CBB-70E4-F60A-83AF0B050837}"/>
              </a:ext>
            </a:extLst>
          </p:cNvPr>
          <p:cNvSpPr>
            <a:spLocks noGrp="1"/>
          </p:cNvSpPr>
          <p:nvPr>
            <p:ph type="ctrTitle"/>
          </p:nvPr>
        </p:nvSpPr>
        <p:spPr>
          <a:xfrm>
            <a:off x="372535" y="753534"/>
            <a:ext cx="5080000" cy="2510896"/>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2AC2B92-8D06-23DC-E000-279C94A96539}"/>
              </a:ext>
            </a:extLst>
          </p:cNvPr>
          <p:cNvSpPr>
            <a:spLocks noGrp="1"/>
          </p:cNvSpPr>
          <p:nvPr>
            <p:ph type="subTitle" idx="1"/>
          </p:nvPr>
        </p:nvSpPr>
        <p:spPr>
          <a:xfrm>
            <a:off x="372535" y="3967956"/>
            <a:ext cx="5096933" cy="1684867"/>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662E74-6479-94F9-37F9-07353E55A875}"/>
              </a:ext>
            </a:extLst>
          </p:cNvPr>
          <p:cNvSpPr>
            <a:spLocks noGrp="1"/>
          </p:cNvSpPr>
          <p:nvPr>
            <p:ph type="dt" sz="half" idx="10"/>
          </p:nvPr>
        </p:nvSpPr>
        <p:spPr/>
        <p:txBody>
          <a:bodyPr/>
          <a:lstStyle/>
          <a:p>
            <a:fld id="{2515FC38-E967-654D-8530-0EB5D4AB23B2}" type="datetimeFigureOut">
              <a:rPr lang="en-US" smtClean="0"/>
              <a:t>5/31/26</a:t>
            </a:fld>
            <a:endParaRPr lang="en-US"/>
          </a:p>
        </p:txBody>
      </p:sp>
      <p:sp>
        <p:nvSpPr>
          <p:cNvPr id="5" name="Footer Placeholder 4">
            <a:extLst>
              <a:ext uri="{FF2B5EF4-FFF2-40B4-BE49-F238E27FC236}">
                <a16:creationId xmlns:a16="http://schemas.microsoft.com/office/drawing/2014/main" id="{8FC7DC8A-DE79-AA7E-3C1A-58843E7C0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008DC-94EC-6D63-1284-F1B4F949D2F1}"/>
              </a:ext>
            </a:extLst>
          </p:cNvPr>
          <p:cNvSpPr>
            <a:spLocks noGrp="1"/>
          </p:cNvSpPr>
          <p:nvPr>
            <p:ph type="sldNum" sz="quarter" idx="12"/>
          </p:nvPr>
        </p:nvSpPr>
        <p:spPr/>
        <p:txBody>
          <a:bodyPr/>
          <a:lstStyle/>
          <a:p>
            <a:fld id="{A0995FC2-D957-BE43-91CE-3F418F953973}" type="slidenum">
              <a:rPr lang="en-US" smtClean="0"/>
              <a:t>‹#›</a:t>
            </a:fld>
            <a:endParaRPr lang="en-US"/>
          </a:p>
        </p:txBody>
      </p:sp>
    </p:spTree>
    <p:extLst>
      <p:ext uri="{BB962C8B-B14F-4D97-AF65-F5344CB8AC3E}">
        <p14:creationId xmlns:p14="http://schemas.microsoft.com/office/powerpoint/2010/main" val="2502628077"/>
      </p:ext>
    </p:extLst>
  </p:cSld>
  <p:clrMapOvr>
    <a:masterClrMapping/>
  </p:clrMapOvr>
  <p:transition spd="med" advClick="0">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9FEE-7C1B-E334-7E32-9B8727F1B191}"/>
              </a:ext>
            </a:extLst>
          </p:cNvPr>
          <p:cNvSpPr>
            <a:spLocks noGrp="1"/>
          </p:cNvSpPr>
          <p:nvPr>
            <p:ph type="title"/>
          </p:nvPr>
        </p:nvSpPr>
        <p:spPr>
          <a:xfrm>
            <a:off x="838200" y="365126"/>
            <a:ext cx="4072467"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2938C46-49D2-B73E-4E55-AA7CC1C8F8B0}"/>
              </a:ext>
            </a:extLst>
          </p:cNvPr>
          <p:cNvSpPr>
            <a:spLocks noGrp="1"/>
          </p:cNvSpPr>
          <p:nvPr>
            <p:ph idx="1"/>
          </p:nvPr>
        </p:nvSpPr>
        <p:spPr>
          <a:xfrm>
            <a:off x="838200" y="1825625"/>
            <a:ext cx="41148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84632B-D41D-8857-B63A-1CE4F0320924}"/>
              </a:ext>
            </a:extLst>
          </p:cNvPr>
          <p:cNvSpPr>
            <a:spLocks noGrp="1"/>
          </p:cNvSpPr>
          <p:nvPr>
            <p:ph type="dt" sz="half" idx="10"/>
          </p:nvPr>
        </p:nvSpPr>
        <p:spPr/>
        <p:txBody>
          <a:bodyPr/>
          <a:lstStyle/>
          <a:p>
            <a:fld id="{2515FC38-E967-654D-8530-0EB5D4AB23B2}" type="datetimeFigureOut">
              <a:rPr lang="en-US" smtClean="0"/>
              <a:t>5/31/26</a:t>
            </a:fld>
            <a:endParaRPr lang="en-US"/>
          </a:p>
        </p:txBody>
      </p:sp>
      <p:sp>
        <p:nvSpPr>
          <p:cNvPr id="5" name="Footer Placeholder 4">
            <a:extLst>
              <a:ext uri="{FF2B5EF4-FFF2-40B4-BE49-F238E27FC236}">
                <a16:creationId xmlns:a16="http://schemas.microsoft.com/office/drawing/2014/main" id="{0286BBD7-3A80-9CFE-C89F-160DAC87F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8F8EA-D353-A5A4-04D9-CF708FCB5D77}"/>
              </a:ext>
            </a:extLst>
          </p:cNvPr>
          <p:cNvSpPr>
            <a:spLocks noGrp="1"/>
          </p:cNvSpPr>
          <p:nvPr>
            <p:ph type="sldNum" sz="quarter" idx="12"/>
          </p:nvPr>
        </p:nvSpPr>
        <p:spPr/>
        <p:txBody>
          <a:bodyPr/>
          <a:lstStyle/>
          <a:p>
            <a:fld id="{A0995FC2-D957-BE43-91CE-3F418F953973}" type="slidenum">
              <a:rPr lang="en-US" smtClean="0"/>
              <a:t>‹#›</a:t>
            </a:fld>
            <a:endParaRPr lang="en-US"/>
          </a:p>
        </p:txBody>
      </p:sp>
    </p:spTree>
    <p:extLst>
      <p:ext uri="{BB962C8B-B14F-4D97-AF65-F5344CB8AC3E}">
        <p14:creationId xmlns:p14="http://schemas.microsoft.com/office/powerpoint/2010/main" val="2806142555"/>
      </p:ext>
    </p:extLst>
  </p:cSld>
  <p:clrMapOvr>
    <a:masterClrMapping/>
  </p:clrMapOvr>
  <p:transition spd="med" advClick="0">
    <p:pull/>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7C891-E1C7-5044-2C9C-160E58D415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6B4FD5-E5EE-E531-A078-698CDD179F09}"/>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ECE49A-9B6F-5192-EA23-00E28D2D6785}"/>
              </a:ext>
            </a:extLst>
          </p:cNvPr>
          <p:cNvSpPr>
            <a:spLocks noGrp="1"/>
          </p:cNvSpPr>
          <p:nvPr>
            <p:ph type="dt" sz="half" idx="10"/>
          </p:nvPr>
        </p:nvSpPr>
        <p:spPr/>
        <p:txBody>
          <a:bodyPr/>
          <a:lstStyle/>
          <a:p>
            <a:fld id="{1BC1774D-FEBB-CA43-B39A-B2DBA5369B36}" type="datetimeFigureOut">
              <a:rPr lang="en-US" smtClean="0"/>
              <a:t>5/31/26</a:t>
            </a:fld>
            <a:endParaRPr lang="en-US"/>
          </a:p>
        </p:txBody>
      </p:sp>
      <p:sp>
        <p:nvSpPr>
          <p:cNvPr id="5" name="Footer Placeholder 4">
            <a:extLst>
              <a:ext uri="{FF2B5EF4-FFF2-40B4-BE49-F238E27FC236}">
                <a16:creationId xmlns:a16="http://schemas.microsoft.com/office/drawing/2014/main" id="{6FBE24FB-5E97-1120-0068-5DAA6B32E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A0732-4117-295A-CF3E-D4A688C155A7}"/>
              </a:ext>
            </a:extLst>
          </p:cNvPr>
          <p:cNvSpPr>
            <a:spLocks noGrp="1"/>
          </p:cNvSpPr>
          <p:nvPr>
            <p:ph type="sldNum" sz="quarter" idx="12"/>
          </p:nvPr>
        </p:nvSpPr>
        <p:spPr/>
        <p:txBody>
          <a:bodyPr/>
          <a:lstStyle/>
          <a:p>
            <a:fld id="{092315D7-A262-3043-905F-12894CF1E5E5}" type="slidenum">
              <a:rPr lang="en-US" smtClean="0"/>
              <a:t>‹#›</a:t>
            </a:fld>
            <a:endParaRPr lang="en-US"/>
          </a:p>
        </p:txBody>
      </p:sp>
    </p:spTree>
    <p:extLst>
      <p:ext uri="{BB962C8B-B14F-4D97-AF65-F5344CB8AC3E}">
        <p14:creationId xmlns:p14="http://schemas.microsoft.com/office/powerpoint/2010/main" val="1033271519"/>
      </p:ext>
    </p:extLst>
  </p:cSld>
  <p:clrMapOvr>
    <a:masterClrMapping/>
  </p:clrMapOvr>
  <p:transition spd="med" advClick="0">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4322-3360-97DA-DC94-03EA38C3AA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ACF05D-6360-5CEF-ECD3-D92008A819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FD2EA1-8EF4-85CC-EAD1-AC8DE2EC4DB3}"/>
              </a:ext>
            </a:extLst>
          </p:cNvPr>
          <p:cNvSpPr>
            <a:spLocks noGrp="1"/>
          </p:cNvSpPr>
          <p:nvPr>
            <p:ph type="dt" sz="half" idx="10"/>
          </p:nvPr>
        </p:nvSpPr>
        <p:spPr/>
        <p:txBody>
          <a:bodyPr/>
          <a:lstStyle/>
          <a:p>
            <a:fld id="{1BC1774D-FEBB-CA43-B39A-B2DBA5369B36}" type="datetimeFigureOut">
              <a:rPr lang="en-US" smtClean="0"/>
              <a:t>5/31/26</a:t>
            </a:fld>
            <a:endParaRPr lang="en-US"/>
          </a:p>
        </p:txBody>
      </p:sp>
      <p:sp>
        <p:nvSpPr>
          <p:cNvPr id="5" name="Footer Placeholder 4">
            <a:extLst>
              <a:ext uri="{FF2B5EF4-FFF2-40B4-BE49-F238E27FC236}">
                <a16:creationId xmlns:a16="http://schemas.microsoft.com/office/drawing/2014/main" id="{C4C515E2-BAC6-BF6A-988B-073BF05190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32A11-8627-9FD9-4CB8-FB0E247972D3}"/>
              </a:ext>
            </a:extLst>
          </p:cNvPr>
          <p:cNvSpPr>
            <a:spLocks noGrp="1"/>
          </p:cNvSpPr>
          <p:nvPr>
            <p:ph type="sldNum" sz="quarter" idx="12"/>
          </p:nvPr>
        </p:nvSpPr>
        <p:spPr/>
        <p:txBody>
          <a:bodyPr/>
          <a:lstStyle/>
          <a:p>
            <a:fld id="{092315D7-A262-3043-905F-12894CF1E5E5}" type="slidenum">
              <a:rPr lang="en-US" smtClean="0"/>
              <a:t>‹#›</a:t>
            </a:fld>
            <a:endParaRPr lang="en-US"/>
          </a:p>
        </p:txBody>
      </p:sp>
    </p:spTree>
    <p:extLst>
      <p:ext uri="{BB962C8B-B14F-4D97-AF65-F5344CB8AC3E}">
        <p14:creationId xmlns:p14="http://schemas.microsoft.com/office/powerpoint/2010/main" val="1639110636"/>
      </p:ext>
    </p:extLst>
  </p:cSld>
  <p:clrMapOvr>
    <a:masterClrMapping/>
  </p:clrMapOvr>
  <p:transition spd="med" advClick="0">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2E13-57F1-10A3-0124-623D152412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50EC21-2A38-5149-D86E-9D3CCC587511}"/>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1C0B17-C39D-3969-4DF8-7FC49652FEC8}"/>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94D4B1AA-20E9-24AE-2A83-2F9FC7BAF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98C8F-19CE-FF33-6E6E-5CBA429509CF}"/>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958338787"/>
      </p:ext>
    </p:extLst>
  </p:cSld>
  <p:clrMapOvr>
    <a:masterClrMapping/>
  </p:clrMapOvr>
  <p:transition spd="med" advClick="0">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907A-1C48-0ADC-F961-064AFC8E6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D85FE-2368-10BF-372E-A62909648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F8CAC-0732-3E98-3926-599846919B23}"/>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AA1F6039-C99B-A6C4-6634-6CE513877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3E041-048C-B566-E816-254A0840F891}"/>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286337192"/>
      </p:ext>
    </p:extLst>
  </p:cSld>
  <p:clrMapOvr>
    <a:masterClrMapping/>
  </p:clrMapOvr>
  <p:transition spd="med" advClick="0">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0E2D-84EA-BA58-D8F9-C0565D5AC9BC}"/>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9FBA06-C85A-F43C-ADFF-C5ACB6A79850}"/>
              </a:ext>
            </a:extLst>
          </p:cNvPr>
          <p:cNvSpPr>
            <a:spLocks noGrp="1"/>
          </p:cNvSpPr>
          <p:nvPr>
            <p:ph type="body" idx="1"/>
          </p:nvPr>
        </p:nvSpPr>
        <p:spPr>
          <a:xfrm>
            <a:off x="831849" y="4589465"/>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A01F58-2F67-97D9-4E9C-9EEB42607159}"/>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A96675A6-D4F6-5AC9-08B1-E06400700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8F64B-4CE3-EB57-BB86-CE2BFCC4CDDE}"/>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2595904900"/>
      </p:ext>
    </p:extLst>
  </p:cSld>
  <p:clrMapOvr>
    <a:masterClrMapping/>
  </p:clrMapOvr>
  <p:transition spd="med" advClick="0">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25E7-C421-FF9F-602F-056808B42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12F59-CC9A-6B5F-282C-39EFFF74D6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E01FC4-A46E-1DB4-96E3-0D021D97BD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BF73F-19D2-2D8B-C9C4-35592C079D0C}"/>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6" name="Footer Placeholder 5">
            <a:extLst>
              <a:ext uri="{FF2B5EF4-FFF2-40B4-BE49-F238E27FC236}">
                <a16:creationId xmlns:a16="http://schemas.microsoft.com/office/drawing/2014/main" id="{99FCCEA4-FFB0-100C-8D5B-5A665C01FA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2AF1A5-A51D-567C-16C9-015F30942EBC}"/>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3285546896"/>
      </p:ext>
    </p:extLst>
  </p:cSld>
  <p:clrMapOvr>
    <a:masterClrMapping/>
  </p:clrMapOvr>
  <p:transition spd="med" advClick="0">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F28B-7623-AF2F-C85A-B146E49E789D}"/>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7CE397-229F-FA24-19D1-00DBB366098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F3BEB3-6724-A8B3-D928-7B0678CB561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F446-E137-F980-76CF-2F2BDBCEA6C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1BEA8-EBCD-1889-0D54-5BC94CF5B77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CD1F44-6D10-82EB-0920-85A1B8FBC981}"/>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8" name="Footer Placeholder 7">
            <a:extLst>
              <a:ext uri="{FF2B5EF4-FFF2-40B4-BE49-F238E27FC236}">
                <a16:creationId xmlns:a16="http://schemas.microsoft.com/office/drawing/2014/main" id="{612818B8-03BB-A15A-5469-CA0E9B63C4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867538-18E4-B5F8-AE72-A3E34C19077C}"/>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1352838625"/>
      </p:ext>
    </p:extLst>
  </p:cSld>
  <p:clrMapOvr>
    <a:masterClrMapping/>
  </p:clrMapOvr>
  <p:transition spd="med" advClick="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1EA21-1B35-EFDE-8058-3D18F4E7297D}"/>
              </a:ext>
            </a:extLst>
          </p:cNvPr>
          <p:cNvSpPr>
            <a:spLocks noGrp="1"/>
          </p:cNvSpPr>
          <p:nvPr>
            <p:ph type="ctrTitle"/>
          </p:nvPr>
        </p:nvSpPr>
        <p:spPr>
          <a:xfrm>
            <a:off x="1642535" y="682097"/>
            <a:ext cx="9144000" cy="1824036"/>
          </a:xfrm>
        </p:spPr>
        <p:txBody>
          <a:bodyPr anchor="b"/>
          <a:lstStyle>
            <a:lvl1pPr algn="ctr">
              <a:defRPr sz="6000"/>
            </a:lvl1pPr>
          </a:lstStyle>
          <a:p>
            <a:r>
              <a:rPr lang="en-US" dirty="0"/>
              <a:t>Click to edit Master title</a:t>
            </a:r>
          </a:p>
        </p:txBody>
      </p:sp>
      <p:sp>
        <p:nvSpPr>
          <p:cNvPr id="4" name="Date Placeholder 3">
            <a:extLst>
              <a:ext uri="{FF2B5EF4-FFF2-40B4-BE49-F238E27FC236}">
                <a16:creationId xmlns:a16="http://schemas.microsoft.com/office/drawing/2014/main" id="{1F994B8F-AE44-6AE0-28C7-99AE50B2AC00}"/>
              </a:ext>
            </a:extLst>
          </p:cNvPr>
          <p:cNvSpPr>
            <a:spLocks noGrp="1"/>
          </p:cNvSpPr>
          <p:nvPr>
            <p:ph type="dt" sz="half" idx="10"/>
          </p:nvPr>
        </p:nvSpPr>
        <p:spPr/>
        <p:txBody>
          <a:bodyPr/>
          <a:lstStyle/>
          <a:p>
            <a:fld id="{4F95CF3C-D4AC-0844-A331-7B7313F53D99}" type="datetimeFigureOut">
              <a:rPr lang="en-US" smtClean="0"/>
              <a:t>5/31/26</a:t>
            </a:fld>
            <a:endParaRPr lang="en-US"/>
          </a:p>
        </p:txBody>
      </p:sp>
      <p:sp>
        <p:nvSpPr>
          <p:cNvPr id="5" name="Footer Placeholder 4">
            <a:extLst>
              <a:ext uri="{FF2B5EF4-FFF2-40B4-BE49-F238E27FC236}">
                <a16:creationId xmlns:a16="http://schemas.microsoft.com/office/drawing/2014/main" id="{B2495C5D-8769-8227-F23F-8AAE28E577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97898B-7131-9F52-B2C3-C694E578670E}"/>
              </a:ext>
            </a:extLst>
          </p:cNvPr>
          <p:cNvSpPr>
            <a:spLocks noGrp="1"/>
          </p:cNvSpPr>
          <p:nvPr>
            <p:ph type="sldNum" sz="quarter" idx="12"/>
          </p:nvPr>
        </p:nvSpPr>
        <p:spPr/>
        <p:txBody>
          <a:bodyPr/>
          <a:lstStyle/>
          <a:p>
            <a:fld id="{06A5C21F-1139-2141-A10B-16196BA89614}" type="slidenum">
              <a:rPr lang="en-US" smtClean="0"/>
              <a:t>‹#›</a:t>
            </a:fld>
            <a:endParaRPr lang="en-US"/>
          </a:p>
        </p:txBody>
      </p:sp>
    </p:spTree>
    <p:extLst>
      <p:ext uri="{BB962C8B-B14F-4D97-AF65-F5344CB8AC3E}">
        <p14:creationId xmlns:p14="http://schemas.microsoft.com/office/powerpoint/2010/main" val="3374902894"/>
      </p:ext>
    </p:extLst>
  </p:cSld>
  <p:clrMapOvr>
    <a:masterClrMapping/>
  </p:clrMapOvr>
  <p:transition spd="med" advClick="0">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73E8-27D8-1F58-A3FC-144746CEE2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99227A-3417-5E0A-21C1-CFE25EFE6932}"/>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4" name="Footer Placeholder 3">
            <a:extLst>
              <a:ext uri="{FF2B5EF4-FFF2-40B4-BE49-F238E27FC236}">
                <a16:creationId xmlns:a16="http://schemas.microsoft.com/office/drawing/2014/main" id="{1013904B-3F5E-00D1-5CC2-1295A04214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2D658-A686-394C-CB37-DDF5FC10225C}"/>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2997277061"/>
      </p:ext>
    </p:extLst>
  </p:cSld>
  <p:clrMapOvr>
    <a:masterClrMapping/>
  </p:clrMapOvr>
  <p:transition spd="med" advClick="0">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E7CB87-2B66-334C-3B13-715E01671EF0}"/>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3" name="Footer Placeholder 2">
            <a:extLst>
              <a:ext uri="{FF2B5EF4-FFF2-40B4-BE49-F238E27FC236}">
                <a16:creationId xmlns:a16="http://schemas.microsoft.com/office/drawing/2014/main" id="{ADA31A82-9AFF-7FAE-E8B2-0F6AA84858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E8806-B238-AA79-48DE-6FF648B7E324}"/>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2183048949"/>
      </p:ext>
    </p:extLst>
  </p:cSld>
  <p:clrMapOvr>
    <a:masterClrMapping/>
  </p:clrMapOvr>
  <p:transition spd="med" advClick="0">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5F0D-3699-15F1-6E17-7048BD4CF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2CF1A8-006F-3FF2-90F7-4D32A772D8F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7A6EE2-4EA6-14D2-3CCE-FB751B3B6D0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258ED7-8876-396D-E8C9-B59B7A85867A}"/>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6" name="Footer Placeholder 5">
            <a:extLst>
              <a:ext uri="{FF2B5EF4-FFF2-40B4-BE49-F238E27FC236}">
                <a16:creationId xmlns:a16="http://schemas.microsoft.com/office/drawing/2014/main" id="{03D2C023-C509-3A96-A04A-56C2D50BE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C1EAC-6374-EFA5-C516-09104FB64EB6}"/>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4030664930"/>
      </p:ext>
    </p:extLst>
  </p:cSld>
  <p:clrMapOvr>
    <a:masterClrMapping/>
  </p:clrMapOvr>
  <p:transition spd="med" advClick="0">
    <p:pull/>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ED81-DFB9-7DF5-75E1-977A6B2F3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356C4B-CCB0-C7B0-CDA1-D541B4D4368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CE27A287-AA54-D043-542F-59E794CE394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9D833-EFE7-4304-A937-DF3BB2BCE55E}"/>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6" name="Footer Placeholder 5">
            <a:extLst>
              <a:ext uri="{FF2B5EF4-FFF2-40B4-BE49-F238E27FC236}">
                <a16:creationId xmlns:a16="http://schemas.microsoft.com/office/drawing/2014/main" id="{476E3248-BFCF-5ACE-9FA1-2659CB412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171FF-40BE-0354-D90A-E1DCF5E57701}"/>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2669252727"/>
      </p:ext>
    </p:extLst>
  </p:cSld>
  <p:clrMapOvr>
    <a:masterClrMapping/>
  </p:clrMapOvr>
  <p:transition spd="med" advClick="0">
    <p:pull/>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740B-D570-AFA7-9E79-85F44AC1C0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204C87-5344-2E97-AE87-7D39BEFFE0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2A1BE-83EB-FF22-0D91-CA2AB286ABA4}"/>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BE5E80D8-6DB0-9340-7D6F-2769FB1B3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3ADC0-FA29-93AE-E655-CE4B26F800E1}"/>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1959173600"/>
      </p:ext>
    </p:extLst>
  </p:cSld>
  <p:clrMapOvr>
    <a:masterClrMapping/>
  </p:clrMapOvr>
  <p:transition spd="med" advClick="0">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B8ED5-A3FB-E5DD-406B-2E8DD1D7114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B36CB6-9FA2-EE23-33D5-489E9AFB7E3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80C9F-6777-E94C-DE08-5BA525E976D5}"/>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6B403EF2-6A6E-BF4C-CD8A-96AA20E37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058C6-832F-34E8-55C2-E2E442CA8DBB}"/>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1548668114"/>
      </p:ext>
    </p:extLst>
  </p:cSld>
  <p:clrMapOvr>
    <a:masterClrMapping/>
  </p:clrMapOvr>
  <p:transition spd="med" advClick="0">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2E13-57F1-10A3-0124-623D152412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50EC21-2A38-5149-D86E-9D3CCC587511}"/>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1C0B17-C39D-3969-4DF8-7FC49652FEC8}"/>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94D4B1AA-20E9-24AE-2A83-2F9FC7BAF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98C8F-19CE-FF33-6E6E-5CBA429509CF}"/>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1372062398"/>
      </p:ext>
    </p:extLst>
  </p:cSld>
  <p:clrMapOvr>
    <a:masterClrMapping/>
  </p:clrMapOvr>
  <p:transition spd="med" advClick="0">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907A-1C48-0ADC-F961-064AFC8E60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7D85FE-2368-10BF-372E-A62909648D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F8CAC-0732-3E98-3926-599846919B23}"/>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AA1F6039-C99B-A6C4-6634-6CE513877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3E041-048C-B566-E816-254A0840F891}"/>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3313030573"/>
      </p:ext>
    </p:extLst>
  </p:cSld>
  <p:clrMapOvr>
    <a:masterClrMapping/>
  </p:clrMapOvr>
  <p:transition spd="med" advClick="0">
    <p:pull/>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0E2D-84EA-BA58-D8F9-C0565D5AC9BC}"/>
              </a:ext>
            </a:extLst>
          </p:cNvPr>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9FBA06-C85A-F43C-ADFF-C5ACB6A79850}"/>
              </a:ext>
            </a:extLst>
          </p:cNvPr>
          <p:cNvSpPr>
            <a:spLocks noGrp="1"/>
          </p:cNvSpPr>
          <p:nvPr>
            <p:ph type="body" idx="1"/>
          </p:nvPr>
        </p:nvSpPr>
        <p:spPr>
          <a:xfrm>
            <a:off x="831849" y="4589465"/>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A01F58-2F67-97D9-4E9C-9EEB42607159}"/>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A96675A6-D4F6-5AC9-08B1-E064007002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8F64B-4CE3-EB57-BB86-CE2BFCC4CDDE}"/>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3557359032"/>
      </p:ext>
    </p:extLst>
  </p:cSld>
  <p:clrMapOvr>
    <a:masterClrMapping/>
  </p:clrMapOvr>
  <p:transition spd="med" advClick="0">
    <p:pull/>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725E7-C421-FF9F-602F-056808B42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C12F59-CC9A-6B5F-282C-39EFFF74D6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E01FC4-A46E-1DB4-96E3-0D021D97BD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ABBF73F-19D2-2D8B-C9C4-35592C079D0C}"/>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6" name="Footer Placeholder 5">
            <a:extLst>
              <a:ext uri="{FF2B5EF4-FFF2-40B4-BE49-F238E27FC236}">
                <a16:creationId xmlns:a16="http://schemas.microsoft.com/office/drawing/2014/main" id="{99FCCEA4-FFB0-100C-8D5B-5A665C01FA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2AF1A5-A51D-567C-16C9-015F30942EBC}"/>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405706627"/>
      </p:ext>
    </p:extLst>
  </p:cSld>
  <p:clrMapOvr>
    <a:masterClrMapping/>
  </p:clrMapOvr>
  <p:transition spd="med" advClick="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04EB5-0306-14A6-F753-0195A905D7C1}"/>
              </a:ext>
            </a:extLst>
          </p:cNvPr>
          <p:cNvSpPr>
            <a:spLocks noGrp="1"/>
          </p:cNvSpPr>
          <p:nvPr>
            <p:ph type="title"/>
          </p:nvPr>
        </p:nvSpPr>
        <p:spPr>
          <a:xfrm>
            <a:off x="8610600" y="1608668"/>
            <a:ext cx="2736851" cy="2953808"/>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584E02B0-327F-B136-FE19-9301C8DEB6D1}"/>
              </a:ext>
            </a:extLst>
          </p:cNvPr>
          <p:cNvSpPr>
            <a:spLocks noGrp="1"/>
          </p:cNvSpPr>
          <p:nvPr>
            <p:ph type="body" idx="1"/>
          </p:nvPr>
        </p:nvSpPr>
        <p:spPr>
          <a:xfrm>
            <a:off x="838200" y="5520269"/>
            <a:ext cx="10509251" cy="569383"/>
          </a:xfrm>
        </p:spPr>
        <p:txBody>
          <a:bodyPr/>
          <a:lstStyle>
            <a:lvl1pPr marL="0" indent="0">
              <a:buNone/>
              <a:defRPr sz="2400">
                <a:solidFill>
                  <a:schemeClr val="bg1"/>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742BF0C-002B-C39A-1EFE-BAE142B99318}"/>
              </a:ext>
            </a:extLst>
          </p:cNvPr>
          <p:cNvSpPr>
            <a:spLocks noGrp="1"/>
          </p:cNvSpPr>
          <p:nvPr>
            <p:ph type="dt" sz="half" idx="10"/>
          </p:nvPr>
        </p:nvSpPr>
        <p:spPr/>
        <p:txBody>
          <a:bodyPr/>
          <a:lstStyle/>
          <a:p>
            <a:fld id="{56CBD8CB-4BBF-1347-BB56-A41ABB502A85}" type="datetimeFigureOut">
              <a:rPr lang="en-US" smtClean="0"/>
              <a:t>5/31/26</a:t>
            </a:fld>
            <a:endParaRPr lang="en-US"/>
          </a:p>
        </p:txBody>
      </p:sp>
      <p:sp>
        <p:nvSpPr>
          <p:cNvPr id="5" name="Footer Placeholder 4">
            <a:extLst>
              <a:ext uri="{FF2B5EF4-FFF2-40B4-BE49-F238E27FC236}">
                <a16:creationId xmlns:a16="http://schemas.microsoft.com/office/drawing/2014/main" id="{60405048-B54A-FF34-2CB6-9355904678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C7249-9DA9-B0D9-2499-65195171ED0E}"/>
              </a:ext>
            </a:extLst>
          </p:cNvPr>
          <p:cNvSpPr>
            <a:spLocks noGrp="1"/>
          </p:cNvSpPr>
          <p:nvPr>
            <p:ph type="sldNum" sz="quarter" idx="12"/>
          </p:nvPr>
        </p:nvSpPr>
        <p:spPr/>
        <p:txBody>
          <a:bodyPr/>
          <a:lstStyle/>
          <a:p>
            <a:fld id="{674C87C8-FC53-EF47-B954-59430D671D4A}" type="slidenum">
              <a:rPr lang="en-US" smtClean="0"/>
              <a:t>‹#›</a:t>
            </a:fld>
            <a:endParaRPr lang="en-US"/>
          </a:p>
        </p:txBody>
      </p:sp>
    </p:spTree>
    <p:extLst>
      <p:ext uri="{BB962C8B-B14F-4D97-AF65-F5344CB8AC3E}">
        <p14:creationId xmlns:p14="http://schemas.microsoft.com/office/powerpoint/2010/main" val="211851359"/>
      </p:ext>
    </p:extLst>
  </p:cSld>
  <p:clrMapOvr>
    <a:masterClrMapping/>
  </p:clrMapOvr>
  <p:transition spd="med" advClick="0">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1F28B-7623-AF2F-C85A-B146E49E789D}"/>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7CE397-229F-FA24-19D1-00DBB3660986}"/>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F3BEB3-6724-A8B3-D928-7B0678CB561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F446-E137-F980-76CF-2F2BDBCEA6CE}"/>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A1BEA8-EBCD-1889-0D54-5BC94CF5B77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CD1F44-6D10-82EB-0920-85A1B8FBC981}"/>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8" name="Footer Placeholder 7">
            <a:extLst>
              <a:ext uri="{FF2B5EF4-FFF2-40B4-BE49-F238E27FC236}">
                <a16:creationId xmlns:a16="http://schemas.microsoft.com/office/drawing/2014/main" id="{612818B8-03BB-A15A-5469-CA0E9B63C4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867538-18E4-B5F8-AE72-A3E34C19077C}"/>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1338106180"/>
      </p:ext>
    </p:extLst>
  </p:cSld>
  <p:clrMapOvr>
    <a:masterClrMapping/>
  </p:clrMapOvr>
  <p:transition spd="med" advClick="0">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73E8-27D8-1F58-A3FC-144746CEE2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99227A-3417-5E0A-21C1-CFE25EFE6932}"/>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4" name="Footer Placeholder 3">
            <a:extLst>
              <a:ext uri="{FF2B5EF4-FFF2-40B4-BE49-F238E27FC236}">
                <a16:creationId xmlns:a16="http://schemas.microsoft.com/office/drawing/2014/main" id="{1013904B-3F5E-00D1-5CC2-1295A04214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D2D658-A686-394C-CB37-DDF5FC10225C}"/>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576022511"/>
      </p:ext>
    </p:extLst>
  </p:cSld>
  <p:clrMapOvr>
    <a:masterClrMapping/>
  </p:clrMapOvr>
  <p:transition spd="med" advClick="0">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E7CB87-2B66-334C-3B13-715E01671EF0}"/>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3" name="Footer Placeholder 2">
            <a:extLst>
              <a:ext uri="{FF2B5EF4-FFF2-40B4-BE49-F238E27FC236}">
                <a16:creationId xmlns:a16="http://schemas.microsoft.com/office/drawing/2014/main" id="{ADA31A82-9AFF-7FAE-E8B2-0F6AA84858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6E8806-B238-AA79-48DE-6FF648B7E324}"/>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1217117314"/>
      </p:ext>
    </p:extLst>
  </p:cSld>
  <p:clrMapOvr>
    <a:masterClrMapping/>
  </p:clrMapOvr>
  <p:transition spd="med" advClick="0">
    <p:pull/>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5F0D-3699-15F1-6E17-7048BD4CF1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2CF1A8-006F-3FF2-90F7-4D32A772D8F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7A6EE2-4EA6-14D2-3CCE-FB751B3B6D09}"/>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258ED7-8876-396D-E8C9-B59B7A85867A}"/>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6" name="Footer Placeholder 5">
            <a:extLst>
              <a:ext uri="{FF2B5EF4-FFF2-40B4-BE49-F238E27FC236}">
                <a16:creationId xmlns:a16="http://schemas.microsoft.com/office/drawing/2014/main" id="{03D2C023-C509-3A96-A04A-56C2D50BE0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7C1EAC-6374-EFA5-C516-09104FB64EB6}"/>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562954377"/>
      </p:ext>
    </p:extLst>
  </p:cSld>
  <p:clrMapOvr>
    <a:masterClrMapping/>
  </p:clrMapOvr>
  <p:transition spd="med" advClick="0">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AED81-DFB9-7DF5-75E1-977A6B2F33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356C4B-CCB0-C7B0-CDA1-D541B4D43684}"/>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CE27A287-AA54-D043-542F-59E794CE3941}"/>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69D833-EFE7-4304-A937-DF3BB2BCE55E}"/>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6" name="Footer Placeholder 5">
            <a:extLst>
              <a:ext uri="{FF2B5EF4-FFF2-40B4-BE49-F238E27FC236}">
                <a16:creationId xmlns:a16="http://schemas.microsoft.com/office/drawing/2014/main" id="{476E3248-BFCF-5ACE-9FA1-2659CB4121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3171FF-40BE-0354-D90A-E1DCF5E57701}"/>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1042383356"/>
      </p:ext>
    </p:extLst>
  </p:cSld>
  <p:clrMapOvr>
    <a:masterClrMapping/>
  </p:clrMapOvr>
  <p:transition spd="med" advClick="0">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740B-D570-AFA7-9E79-85F44AC1C0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204C87-5344-2E97-AE87-7D39BEFFE0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2A1BE-83EB-FF22-0D91-CA2AB286ABA4}"/>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BE5E80D8-6DB0-9340-7D6F-2769FB1B3C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3ADC0-FA29-93AE-E655-CE4B26F800E1}"/>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2412836375"/>
      </p:ext>
    </p:extLst>
  </p:cSld>
  <p:clrMapOvr>
    <a:masterClrMapping/>
  </p:clrMapOvr>
  <p:transition spd="med" advClick="0">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B8ED5-A3FB-E5DD-406B-2E8DD1D7114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B36CB6-9FA2-EE23-33D5-489E9AFB7E3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80C9F-6777-E94C-DE08-5BA525E976D5}"/>
              </a:ext>
            </a:extLst>
          </p:cNvPr>
          <p:cNvSpPr>
            <a:spLocks noGrp="1"/>
          </p:cNvSpPr>
          <p:nvPr>
            <p:ph type="dt" sz="half" idx="10"/>
          </p:nvPr>
        </p:nvSpPr>
        <p:spPr/>
        <p:txBody>
          <a:body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6B403EF2-6A6E-BF4C-CD8A-96AA20E37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058C6-832F-34E8-55C2-E2E442CA8DBB}"/>
              </a:ext>
            </a:extLst>
          </p:cNvPr>
          <p:cNvSpPr>
            <a:spLocks noGrp="1"/>
          </p:cNvSpPr>
          <p:nvPr>
            <p:ph type="sldNum" sz="quarter" idx="12"/>
          </p:nvPr>
        </p:nvSpPr>
        <p:spPr/>
        <p:txBody>
          <a:bodyPr/>
          <a:lstStyle/>
          <a:p>
            <a:fld id="{D765F7C4-77CE-9241-B48C-F73439822500}" type="slidenum">
              <a:rPr lang="en-US" smtClean="0"/>
              <a:t>‹#›</a:t>
            </a:fld>
            <a:endParaRPr lang="en-US"/>
          </a:p>
        </p:txBody>
      </p:sp>
    </p:spTree>
    <p:extLst>
      <p:ext uri="{BB962C8B-B14F-4D97-AF65-F5344CB8AC3E}">
        <p14:creationId xmlns:p14="http://schemas.microsoft.com/office/powerpoint/2010/main" val="1265902658"/>
      </p:ext>
    </p:extLst>
  </p:cSld>
  <p:clrMapOvr>
    <a:masterClrMapping/>
  </p:clrMapOvr>
  <p:transition spd="med" advClick="0">
    <p:pull/>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b="0" i="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b="0" i="0"/>
            </a:lvl1pPr>
          </a:lstStyle>
          <a:p>
            <a:fld id="{944E386D-D596-43F8-8F7F-EC29E2E0A8BB}" type="datetimeFigureOut">
              <a:rPr lang="en-US" smtClean="0"/>
              <a:pPr/>
              <a:t>5/31/26</a:t>
            </a:fld>
            <a:endParaRPr lang="en-US" dirty="0"/>
          </a:p>
        </p:txBody>
      </p:sp>
      <p:sp>
        <p:nvSpPr>
          <p:cNvPr id="5" name="Footer Placeholder 4"/>
          <p:cNvSpPr>
            <a:spLocks noGrp="1"/>
          </p:cNvSpPr>
          <p:nvPr>
            <p:ph type="ftr" sz="quarter" idx="11"/>
          </p:nvPr>
        </p:nvSpPr>
        <p:spPr/>
        <p:txBody>
          <a:bodyPr/>
          <a:lstStyle>
            <a:lvl1pPr>
              <a:defRPr b="0" i="0"/>
            </a:lvl1pPr>
          </a:lstStyle>
          <a:p>
            <a:endParaRPr lang="en-US" dirty="0"/>
          </a:p>
        </p:txBody>
      </p:sp>
      <p:pic>
        <p:nvPicPr>
          <p:cNvPr id="7" name="Picture 6">
            <a:extLst>
              <a:ext uri="{FF2B5EF4-FFF2-40B4-BE49-F238E27FC236}">
                <a16:creationId xmlns:a16="http://schemas.microsoft.com/office/drawing/2014/main" id="{4D4B410D-5F59-DCDE-229F-A44EE38CB2F8}"/>
              </a:ext>
            </a:extLst>
          </p:cNvPr>
          <p:cNvPicPr>
            <a:picLocks noChangeAspect="1"/>
          </p:cNvPicPr>
          <p:nvPr userDrawn="1"/>
        </p:nvPicPr>
        <p:blipFill>
          <a:blip r:embed="rId2"/>
          <a:stretch>
            <a:fillRect/>
          </a:stretch>
        </p:blipFill>
        <p:spPr>
          <a:xfrm>
            <a:off x="0" y="1"/>
            <a:ext cx="12192000" cy="1097281"/>
          </a:xfrm>
          <a:prstGeom prst="rect">
            <a:avLst/>
          </a:prstGeom>
        </p:spPr>
      </p:pic>
      <p:sp>
        <p:nvSpPr>
          <p:cNvPr id="6" name="Slide Number Placeholder 5"/>
          <p:cNvSpPr>
            <a:spLocks noGrp="1"/>
          </p:cNvSpPr>
          <p:nvPr>
            <p:ph type="sldNum" sz="quarter" idx="12"/>
          </p:nvPr>
        </p:nvSpPr>
        <p:spPr/>
        <p:txBody>
          <a:bodyPr/>
          <a:lstStyle>
            <a:lvl1pPr>
              <a:defRPr b="0" i="0"/>
            </a:lvl1pPr>
          </a:lstStyle>
          <a:p>
            <a:fld id="{07DEDE4D-DC37-4180-B29E-77B367E2BC86}" type="slidenum">
              <a:rPr lang="en-US" smtClean="0"/>
              <a:pPr/>
              <a:t>‹#›</a:t>
            </a:fld>
            <a:endParaRPr lang="en-US" dirty="0"/>
          </a:p>
        </p:txBody>
      </p:sp>
    </p:spTree>
    <p:extLst>
      <p:ext uri="{BB962C8B-B14F-4D97-AF65-F5344CB8AC3E}">
        <p14:creationId xmlns:p14="http://schemas.microsoft.com/office/powerpoint/2010/main" val="1936138140"/>
      </p:ext>
    </p:extLst>
  </p:cSld>
  <p:clrMapOvr>
    <a:masterClrMapping/>
  </p:clrMapOvr>
  <p:transition spd="med" advClick="0">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0" i="0"/>
            </a:lvl1pPr>
          </a:lstStyle>
          <a:p>
            <a:fld id="{944E386D-D596-43F8-8F7F-EC29E2E0A8BB}" type="datetimeFigureOut">
              <a:rPr lang="en-US" smtClean="0"/>
              <a:pPr/>
              <a:t>5/31/26</a:t>
            </a:fld>
            <a:endParaRPr lang="en-US" dirty="0"/>
          </a:p>
        </p:txBody>
      </p:sp>
      <p:sp>
        <p:nvSpPr>
          <p:cNvPr id="5" name="Footer Placeholder 4"/>
          <p:cNvSpPr>
            <a:spLocks noGrp="1"/>
          </p:cNvSpPr>
          <p:nvPr>
            <p:ph type="ftr" sz="quarter" idx="11"/>
          </p:nvPr>
        </p:nvSpPr>
        <p:spPr/>
        <p:txBody>
          <a:bodyPr/>
          <a:lstStyle>
            <a:lvl1pPr>
              <a:defRPr b="0" i="0"/>
            </a:lvl1pPr>
          </a:lstStyle>
          <a:p>
            <a:endParaRPr lang="en-US" dirty="0"/>
          </a:p>
        </p:txBody>
      </p:sp>
      <p:sp>
        <p:nvSpPr>
          <p:cNvPr id="6" name="Slide Number Placeholder 5"/>
          <p:cNvSpPr>
            <a:spLocks noGrp="1"/>
          </p:cNvSpPr>
          <p:nvPr>
            <p:ph type="sldNum" sz="quarter" idx="12"/>
          </p:nvPr>
        </p:nvSpPr>
        <p:spPr/>
        <p:txBody>
          <a:bodyPr/>
          <a:lstStyle>
            <a:lvl1pPr>
              <a:defRPr b="0" i="0"/>
            </a:lvl1pPr>
          </a:lstStyle>
          <a:p>
            <a:fld id="{07DEDE4D-DC37-4180-B29E-77B367E2BC86}" type="slidenum">
              <a:rPr lang="en-US" smtClean="0"/>
              <a:pPr/>
              <a:t>‹#›</a:t>
            </a:fld>
            <a:endParaRPr lang="en-US" dirty="0"/>
          </a:p>
        </p:txBody>
      </p:sp>
    </p:spTree>
    <p:extLst>
      <p:ext uri="{BB962C8B-B14F-4D97-AF65-F5344CB8AC3E}">
        <p14:creationId xmlns:p14="http://schemas.microsoft.com/office/powerpoint/2010/main" val="2599714423"/>
      </p:ext>
    </p:extLst>
  </p:cSld>
  <p:clrMapOvr>
    <a:masterClrMapping/>
  </p:clrMapOvr>
  <p:transition spd="med" advClick="0">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descr="A picture containing outdoor&#10;&#10;Description automatically generated">
            <a:extLst>
              <a:ext uri="{FF2B5EF4-FFF2-40B4-BE49-F238E27FC236}">
                <a16:creationId xmlns:a16="http://schemas.microsoft.com/office/drawing/2014/main" id="{F1901D96-33F4-9AEF-E6AA-756433D6BD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168" t="1168"/>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7178E5C8-FB98-4C4B-9FF4-81B6B53674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3005" y="5824404"/>
            <a:ext cx="1114297" cy="771257"/>
          </a:xfrm>
          <a:prstGeom prst="rect">
            <a:avLst/>
          </a:prstGeom>
        </p:spPr>
      </p:pic>
    </p:spTree>
    <p:extLst>
      <p:ext uri="{BB962C8B-B14F-4D97-AF65-F5344CB8AC3E}">
        <p14:creationId xmlns:p14="http://schemas.microsoft.com/office/powerpoint/2010/main" val="3996689255"/>
      </p:ext>
    </p:extLst>
  </p:cSld>
  <p:clrMapOvr>
    <a:masterClrMapping/>
  </p:clrMapOvr>
  <p:transition spd="med" advClick="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533E-D132-FD9F-05B6-3BB91B85303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F27B75D-B146-2CEC-D5CC-914B7AEA6DB4}"/>
              </a:ext>
            </a:extLst>
          </p:cNvPr>
          <p:cNvSpPr>
            <a:spLocks noGrp="1"/>
          </p:cNvSpPr>
          <p:nvPr>
            <p:ph sz="half" idx="1"/>
          </p:nvPr>
        </p:nvSpPr>
        <p:spPr>
          <a:xfrm>
            <a:off x="838200" y="1825625"/>
            <a:ext cx="6273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C99EA-7652-1C19-A25A-ED344003790B}"/>
              </a:ext>
            </a:extLst>
          </p:cNvPr>
          <p:cNvSpPr>
            <a:spLocks noGrp="1"/>
          </p:cNvSpPr>
          <p:nvPr>
            <p:ph sz="half" idx="2"/>
          </p:nvPr>
        </p:nvSpPr>
        <p:spPr>
          <a:xfrm>
            <a:off x="8153400" y="1870075"/>
            <a:ext cx="32004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EF4FA4-F318-7F0F-1600-C8329FE40163}"/>
              </a:ext>
            </a:extLst>
          </p:cNvPr>
          <p:cNvSpPr>
            <a:spLocks noGrp="1"/>
          </p:cNvSpPr>
          <p:nvPr>
            <p:ph type="dt" sz="half" idx="10"/>
          </p:nvPr>
        </p:nvSpPr>
        <p:spPr/>
        <p:txBody>
          <a:bodyPr/>
          <a:lstStyle/>
          <a:p>
            <a:fld id="{56CBD8CB-4BBF-1347-BB56-A41ABB502A85}" type="datetimeFigureOut">
              <a:rPr lang="en-US" smtClean="0"/>
              <a:t>5/31/26</a:t>
            </a:fld>
            <a:endParaRPr lang="en-US"/>
          </a:p>
        </p:txBody>
      </p:sp>
      <p:sp>
        <p:nvSpPr>
          <p:cNvPr id="6" name="Footer Placeholder 5">
            <a:extLst>
              <a:ext uri="{FF2B5EF4-FFF2-40B4-BE49-F238E27FC236}">
                <a16:creationId xmlns:a16="http://schemas.microsoft.com/office/drawing/2014/main" id="{9001360B-019F-BEAD-CFE2-533CC68533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6913A4-376A-AC86-1520-6C808CB3D533}"/>
              </a:ext>
            </a:extLst>
          </p:cNvPr>
          <p:cNvSpPr>
            <a:spLocks noGrp="1"/>
          </p:cNvSpPr>
          <p:nvPr>
            <p:ph type="sldNum" sz="quarter" idx="12"/>
          </p:nvPr>
        </p:nvSpPr>
        <p:spPr/>
        <p:txBody>
          <a:bodyPr/>
          <a:lstStyle/>
          <a:p>
            <a:fld id="{674C87C8-FC53-EF47-B954-59430D671D4A}" type="slidenum">
              <a:rPr lang="en-US" smtClean="0"/>
              <a:t>‹#›</a:t>
            </a:fld>
            <a:endParaRPr lang="en-US"/>
          </a:p>
        </p:txBody>
      </p:sp>
    </p:spTree>
    <p:extLst>
      <p:ext uri="{BB962C8B-B14F-4D97-AF65-F5344CB8AC3E}">
        <p14:creationId xmlns:p14="http://schemas.microsoft.com/office/powerpoint/2010/main" val="3886442260"/>
      </p:ext>
    </p:extLst>
  </p:cSld>
  <p:clrMapOvr>
    <a:masterClrMapping/>
  </p:clrMapOvr>
  <p:transition spd="med" advClick="0">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C3A30B5-1156-D9DC-A2D1-601F5DA14465}"/>
              </a:ext>
            </a:extLst>
          </p:cNvPr>
          <p:cNvPicPr>
            <a:picLocks noChangeAspect="1"/>
          </p:cNvPicPr>
          <p:nvPr userDrawn="1"/>
        </p:nvPicPr>
        <p:blipFill>
          <a:blip r:embed="rId2"/>
          <a:stretch>
            <a:fillRect/>
          </a:stretch>
        </p:blipFill>
        <p:spPr>
          <a:xfrm>
            <a:off x="1684421" y="1"/>
            <a:ext cx="10507579" cy="6858000"/>
          </a:xfrm>
          <a:prstGeom prst="rect">
            <a:avLst/>
          </a:prstGeom>
        </p:spPr>
      </p:pic>
      <p:pic>
        <p:nvPicPr>
          <p:cNvPr id="12" name="Picture 11">
            <a:extLst>
              <a:ext uri="{FF2B5EF4-FFF2-40B4-BE49-F238E27FC236}">
                <a16:creationId xmlns:a16="http://schemas.microsoft.com/office/drawing/2014/main" id="{2E4924C1-0033-074E-B3F4-391469E216D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657" y="5782264"/>
            <a:ext cx="1114297" cy="771257"/>
          </a:xfrm>
          <a:prstGeom prst="rect">
            <a:avLst/>
          </a:prstGeom>
        </p:spPr>
      </p:pic>
      <p:sp>
        <p:nvSpPr>
          <p:cNvPr id="11" name="Title 1">
            <a:extLst>
              <a:ext uri="{FF2B5EF4-FFF2-40B4-BE49-F238E27FC236}">
                <a16:creationId xmlns:a16="http://schemas.microsoft.com/office/drawing/2014/main" id="{5C921966-6155-E514-3ACF-F2CF9C052169}"/>
              </a:ext>
            </a:extLst>
          </p:cNvPr>
          <p:cNvSpPr>
            <a:spLocks noGrp="1"/>
          </p:cNvSpPr>
          <p:nvPr>
            <p:ph type="title"/>
          </p:nvPr>
        </p:nvSpPr>
        <p:spPr>
          <a:xfrm>
            <a:off x="592666" y="567268"/>
            <a:ext cx="10684935" cy="1159933"/>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3">
            <a:extLst>
              <a:ext uri="{FF2B5EF4-FFF2-40B4-BE49-F238E27FC236}">
                <a16:creationId xmlns:a16="http://schemas.microsoft.com/office/drawing/2014/main" id="{ED7162C9-AF05-01FC-BE1B-65986642B138}"/>
              </a:ext>
            </a:extLst>
          </p:cNvPr>
          <p:cNvSpPr>
            <a:spLocks noGrp="1"/>
          </p:cNvSpPr>
          <p:nvPr>
            <p:ph sz="half" idx="2"/>
          </p:nvPr>
        </p:nvSpPr>
        <p:spPr>
          <a:xfrm>
            <a:off x="592668" y="1954744"/>
            <a:ext cx="6925733" cy="4158191"/>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397934"/>
      </p:ext>
    </p:extLst>
  </p:cSld>
  <p:clrMapOvr>
    <a:masterClrMapping/>
  </p:clrMapOvr>
  <p:transition spd="med" advClick="0">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46C7AA95-D6BF-2819-478B-B9D8550D19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7" y="1"/>
            <a:ext cx="12326331" cy="6858000"/>
          </a:xfrm>
          <a:prstGeom prst="rect">
            <a:avLst/>
          </a:prstGeom>
        </p:spPr>
      </p:pic>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5741" y="5771845"/>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1" y="1766623"/>
            <a:ext cx="10048876" cy="63976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406387"/>
            <a:ext cx="10658476"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7" cy="1004887"/>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648078610"/>
      </p:ext>
    </p:extLst>
  </p:cSld>
  <p:clrMapOvr>
    <a:masterClrMapping/>
  </p:clrMapOvr>
  <p:transition spd="med" advClick="0">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AEBA9F6-8C82-DD35-0889-7396A7720F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77" y="1"/>
            <a:ext cx="12326331" cy="6858000"/>
          </a:xfrm>
          <a:prstGeom prst="rect">
            <a:avLst/>
          </a:prstGeom>
        </p:spPr>
      </p:pic>
      <p:sp>
        <p:nvSpPr>
          <p:cNvPr id="7" name="Slide Number Placeholder 5"/>
          <p:cNvSpPr>
            <a:spLocks noGrp="1"/>
          </p:cNvSpPr>
          <p:nvPr>
            <p:ph type="sldNum" sz="quarter" idx="12"/>
          </p:nvPr>
        </p:nvSpPr>
        <p:spPr>
          <a:xfrm>
            <a:off x="8737600" y="6356353"/>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a:p>
        </p:txBody>
      </p:sp>
      <p:pic>
        <p:nvPicPr>
          <p:cNvPr id="9" name="Picture 8">
            <a:extLst>
              <a:ext uri="{FF2B5EF4-FFF2-40B4-BE49-F238E27FC236}">
                <a16:creationId xmlns:a16="http://schemas.microsoft.com/office/drawing/2014/main" id="{984DB2A6-1A94-3142-8BB7-E02B677762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8105" y="5494873"/>
            <a:ext cx="1114297" cy="771257"/>
          </a:xfrm>
          <a:prstGeom prst="rect">
            <a:avLst/>
          </a:prstGeom>
        </p:spPr>
      </p:pic>
      <p:sp>
        <p:nvSpPr>
          <p:cNvPr id="11" name="Text Placeholder 2">
            <a:extLst>
              <a:ext uri="{FF2B5EF4-FFF2-40B4-BE49-F238E27FC236}">
                <a16:creationId xmlns:a16="http://schemas.microsoft.com/office/drawing/2014/main" id="{6EC7A058-40C8-B3D1-B84E-C767669FF16B}"/>
              </a:ext>
            </a:extLst>
          </p:cNvPr>
          <p:cNvSpPr>
            <a:spLocks noGrp="1"/>
          </p:cNvSpPr>
          <p:nvPr>
            <p:ph type="body" idx="1"/>
          </p:nvPr>
        </p:nvSpPr>
        <p:spPr>
          <a:xfrm>
            <a:off x="609600" y="1658101"/>
            <a:ext cx="4641669" cy="63976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A8AEBE3-2011-01DC-9F1C-FAE27DD04D54}"/>
              </a:ext>
            </a:extLst>
          </p:cNvPr>
          <p:cNvSpPr>
            <a:spLocks noGrp="1"/>
          </p:cNvSpPr>
          <p:nvPr>
            <p:ph sz="half" idx="2"/>
          </p:nvPr>
        </p:nvSpPr>
        <p:spPr>
          <a:xfrm>
            <a:off x="609599" y="2297865"/>
            <a:ext cx="4641671" cy="3586163"/>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C1A39B3B-3E79-E9B6-1B11-3D744200A888}"/>
              </a:ext>
            </a:extLst>
          </p:cNvPr>
          <p:cNvSpPr>
            <a:spLocks noGrp="1"/>
          </p:cNvSpPr>
          <p:nvPr>
            <p:ph type="title"/>
          </p:nvPr>
        </p:nvSpPr>
        <p:spPr>
          <a:xfrm>
            <a:off x="609599" y="397933"/>
            <a:ext cx="8620127" cy="925956"/>
          </a:xfrm>
        </p:spPr>
        <p:txBody>
          <a:bodyPr/>
          <a:lstStyle>
            <a:lvl1pPr algn="l">
              <a:defRPr>
                <a:solidFill>
                  <a:srgbClr val="00549B"/>
                </a:solidFill>
                <a:latin typeface="Arial" panose="020B0604020202020204" pitchFamily="34" charset="0"/>
                <a:cs typeface="Arial" panose="020B0604020202020204" pitchFamily="34" charset="0"/>
              </a:defRPr>
            </a:lvl1pPr>
          </a:lstStyle>
          <a:p>
            <a:r>
              <a:rPr lang="en-US"/>
              <a:t>Click to edit Master title style</a:t>
            </a:r>
          </a:p>
        </p:txBody>
      </p:sp>
      <p:pic>
        <p:nvPicPr>
          <p:cNvPr id="3" name="Picture 2">
            <a:extLst>
              <a:ext uri="{FF2B5EF4-FFF2-40B4-BE49-F238E27FC236}">
                <a16:creationId xmlns:a16="http://schemas.microsoft.com/office/drawing/2014/main" id="{C84E5E1F-C0F0-D949-906A-9F9A7D870B54}"/>
              </a:ext>
            </a:extLst>
          </p:cNvPr>
          <p:cNvPicPr>
            <a:picLocks noChangeAspect="1"/>
          </p:cNvPicPr>
          <p:nvPr userDrawn="1"/>
        </p:nvPicPr>
        <p:blipFill>
          <a:blip r:embed="rId4"/>
          <a:stretch>
            <a:fillRect/>
          </a:stretch>
        </p:blipFill>
        <p:spPr>
          <a:xfrm>
            <a:off x="5395277" y="1323889"/>
            <a:ext cx="6491923" cy="4942239"/>
          </a:xfrm>
          <a:prstGeom prst="rect">
            <a:avLst/>
          </a:prstGeom>
        </p:spPr>
      </p:pic>
    </p:spTree>
    <p:extLst>
      <p:ext uri="{BB962C8B-B14F-4D97-AF65-F5344CB8AC3E}">
        <p14:creationId xmlns:p14="http://schemas.microsoft.com/office/powerpoint/2010/main" val="37038959"/>
      </p:ext>
    </p:extLst>
  </p:cSld>
  <p:clrMapOvr>
    <a:masterClrMapping/>
  </p:clrMapOvr>
  <p:transition spd="med" advClick="0">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05602" y="1457260"/>
            <a:ext cx="5190596" cy="5248340"/>
          </a:xfrm>
        </p:spPr>
        <p:txBody>
          <a:bodyPr>
            <a:normAutofit/>
          </a:bodyPr>
          <a:lstStyle>
            <a:lvl1pPr>
              <a:defRPr sz="24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9076267" y="6492877"/>
            <a:ext cx="2844800" cy="365125"/>
          </a:xfrm>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3904" y="5580842"/>
            <a:ext cx="1114297" cy="771257"/>
          </a:xfrm>
          <a:prstGeom prst="rect">
            <a:avLst/>
          </a:prstGeom>
        </p:spPr>
      </p:pic>
      <p:sp>
        <p:nvSpPr>
          <p:cNvPr id="21" name="Title 1">
            <a:extLst>
              <a:ext uri="{FF2B5EF4-FFF2-40B4-BE49-F238E27FC236}">
                <a16:creationId xmlns:a16="http://schemas.microsoft.com/office/drawing/2014/main" id="{C8DF8B18-EF21-0543-CEB2-C3CBDC3397B9}"/>
              </a:ext>
            </a:extLst>
          </p:cNvPr>
          <p:cNvSpPr>
            <a:spLocks noGrp="1"/>
          </p:cNvSpPr>
          <p:nvPr>
            <p:ph type="title"/>
          </p:nvPr>
        </p:nvSpPr>
        <p:spPr>
          <a:xfrm>
            <a:off x="6707353" y="397936"/>
            <a:ext cx="5247583" cy="939799"/>
          </a:xfrm>
        </p:spPr>
        <p:txBody>
          <a:bodyPr>
            <a:normAutofit/>
          </a:bodyPr>
          <a:lstStyle>
            <a:lvl1pPr algn="l">
              <a:defRPr sz="3200">
                <a:solidFill>
                  <a:srgbClr val="00549B"/>
                </a:solidFill>
                <a:latin typeface="Arial" panose="020B0604020202020204" pitchFamily="34" charset="0"/>
                <a:cs typeface="Arial" panose="020B0604020202020204" pitchFamily="34" charset="0"/>
              </a:defRPr>
            </a:lvl1pPr>
          </a:lstStyle>
          <a:p>
            <a:r>
              <a:rPr lang="en-US"/>
              <a:t>Click to edit Master</a:t>
            </a:r>
          </a:p>
        </p:txBody>
      </p:sp>
      <p:pic>
        <p:nvPicPr>
          <p:cNvPr id="22" name="Picture 21">
            <a:extLst>
              <a:ext uri="{FF2B5EF4-FFF2-40B4-BE49-F238E27FC236}">
                <a16:creationId xmlns:a16="http://schemas.microsoft.com/office/drawing/2014/main" id="{17F083FB-05AF-3DC7-BF33-D42C2EED14E4}"/>
              </a:ext>
            </a:extLst>
          </p:cNvPr>
          <p:cNvPicPr>
            <a:picLocks noChangeAspect="1"/>
          </p:cNvPicPr>
          <p:nvPr userDrawn="1"/>
        </p:nvPicPr>
        <p:blipFill rotWithShape="1">
          <a:blip r:embed="rId3"/>
          <a:srcRect t="1554" b="31998"/>
          <a:stretch/>
        </p:blipFill>
        <p:spPr>
          <a:xfrm>
            <a:off x="0" y="0"/>
            <a:ext cx="12192000" cy="6858000"/>
          </a:xfrm>
          <a:prstGeom prst="rect">
            <a:avLst/>
          </a:prstGeom>
        </p:spPr>
      </p:pic>
    </p:spTree>
    <p:extLst>
      <p:ext uri="{BB962C8B-B14F-4D97-AF65-F5344CB8AC3E}">
        <p14:creationId xmlns:p14="http://schemas.microsoft.com/office/powerpoint/2010/main" val="12002135"/>
      </p:ext>
    </p:extLst>
  </p:cSld>
  <p:clrMapOvr>
    <a:masterClrMapping/>
  </p:clrMapOvr>
  <p:transition spd="med" advClick="0">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userDrawn="1"/>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592667" y="6305553"/>
            <a:ext cx="2844800" cy="365125"/>
          </a:xfrm>
        </p:spPr>
        <p:txBody>
          <a:bodyPr/>
          <a:lstStyle>
            <a:lvl1pPr>
              <a:defRPr b="1">
                <a:solidFill>
                  <a:srgbClr val="003366"/>
                </a:solidFill>
              </a:defRPr>
            </a:lvl1pPr>
          </a:lstStyle>
          <a:p>
            <a:pPr algn="l"/>
            <a:r>
              <a:rPr lang="en-US" err="1"/>
              <a:t>www.ashrae.org</a:t>
            </a:r>
            <a:r>
              <a:rPr lang="en-US"/>
              <a:t> |</a:t>
            </a:r>
            <a:fld id="{7C7646D6-9DA9-4D60-B037-D72D50BB696E}" type="slidenum">
              <a:rPr lang="en-US" smtClean="0"/>
              <a:pPr algn="l"/>
              <a:t>‹#›</a:t>
            </a:fld>
            <a:endParaRPr lang="en-US"/>
          </a:p>
        </p:txBody>
      </p:sp>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09286" y="5882276"/>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userDrawn="1"/>
        </p:nvPicPr>
        <p:blipFill rotWithShape="1">
          <a:blip r:embed="rId4"/>
          <a:srcRect l="3421" t="3234" r="861" b="-4"/>
          <a:stretch/>
        </p:blipFill>
        <p:spPr>
          <a:xfrm>
            <a:off x="0" y="1344171"/>
            <a:ext cx="12192000" cy="45719"/>
          </a:xfrm>
          <a:prstGeom prst="rect">
            <a:avLst/>
          </a:prstGeom>
        </p:spPr>
      </p:pic>
      <p:sp>
        <p:nvSpPr>
          <p:cNvPr id="12" name="Text Placeholder 2">
            <a:extLst>
              <a:ext uri="{FF2B5EF4-FFF2-40B4-BE49-F238E27FC236}">
                <a16:creationId xmlns:a16="http://schemas.microsoft.com/office/drawing/2014/main" id="{1EB69337-893E-69E3-B5C7-12672B816A7B}"/>
              </a:ext>
            </a:extLst>
          </p:cNvPr>
          <p:cNvSpPr>
            <a:spLocks noGrp="1"/>
          </p:cNvSpPr>
          <p:nvPr>
            <p:ph type="body" idx="1"/>
          </p:nvPr>
        </p:nvSpPr>
        <p:spPr>
          <a:xfrm>
            <a:off x="609600" y="1535113"/>
            <a:ext cx="10606088" cy="639762"/>
          </a:xfrm>
        </p:spPr>
        <p:txBody>
          <a:bodyPr anchor="b"/>
          <a:lstStyle>
            <a:lvl1pPr marL="0" indent="0">
              <a:buNone/>
              <a:defRPr sz="2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F1754853-49FC-BC00-EFF6-ECD258792EDF}"/>
              </a:ext>
            </a:extLst>
          </p:cNvPr>
          <p:cNvSpPr>
            <a:spLocks noGrp="1"/>
          </p:cNvSpPr>
          <p:nvPr>
            <p:ph sz="half" idx="2"/>
          </p:nvPr>
        </p:nvSpPr>
        <p:spPr>
          <a:xfrm>
            <a:off x="609600" y="2174875"/>
            <a:ext cx="1065106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13081"/>
      </p:ext>
    </p:extLst>
  </p:cSld>
  <p:clrMapOvr>
    <a:masterClrMapping/>
  </p:clrMapOvr>
  <p:transition spd="med" advClick="0">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8B7B0F9-7510-C548-40CB-8ABA934D2761}"/>
              </a:ext>
            </a:extLst>
          </p:cNvPr>
          <p:cNvPicPr>
            <a:picLocks noChangeAspect="1"/>
          </p:cNvPicPr>
          <p:nvPr userDrawn="1"/>
        </p:nvPicPr>
        <p:blipFill>
          <a:blip r:embed="rId2"/>
          <a:stretch>
            <a:fillRect/>
          </a:stretch>
        </p:blipFill>
        <p:spPr>
          <a:xfrm rot="10800000">
            <a:off x="0" y="0"/>
            <a:ext cx="12192000" cy="1200150"/>
          </a:xfrm>
          <a:prstGeom prst="rect">
            <a:avLst/>
          </a:prstGeom>
        </p:spPr>
      </p:pic>
      <p:sp>
        <p:nvSpPr>
          <p:cNvPr id="2" name="Title 1"/>
          <p:cNvSpPr>
            <a:spLocks noGrp="1"/>
          </p:cNvSpPr>
          <p:nvPr>
            <p:ph type="title"/>
          </p:nvPr>
        </p:nvSpPr>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Slide Number Placeholder 5"/>
          <p:cNvSpPr>
            <a:spLocks noGrp="1"/>
          </p:cNvSpPr>
          <p:nvPr>
            <p:ph type="sldNum" sz="quarter" idx="12"/>
          </p:nvPr>
        </p:nvSpPr>
        <p:spPr>
          <a:xfrm>
            <a:off x="8737600" y="6356353"/>
            <a:ext cx="2844800" cy="365125"/>
          </a:xfrm>
        </p:spPr>
        <p:txBody>
          <a:bodyPr/>
          <a:lstStyle>
            <a:lvl1pPr>
              <a:defRPr b="1">
                <a:solidFill>
                  <a:srgbClr val="003366"/>
                </a:solidFill>
              </a:defRPr>
            </a:lvl1pPr>
          </a:lstStyle>
          <a:p>
            <a:r>
              <a:rPr lang="en-US"/>
              <a:t>www.ashrae.org |</a:t>
            </a:r>
            <a:fld id="{7C7646D6-9DA9-4D60-B037-D72D50BB696E}" type="slidenum">
              <a:rPr lang="en-US" smtClean="0"/>
              <a:pPr/>
              <a:t>‹#›</a:t>
            </a:fld>
            <a:endParaRPr lang="en-US"/>
          </a:p>
        </p:txBody>
      </p:sp>
      <p:cxnSp>
        <p:nvCxnSpPr>
          <p:cNvPr id="8" name="Straight Connector 7"/>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38C7CBF-8CEC-6E45-B7E7-5AB4AC17E43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7021" y="5509743"/>
            <a:ext cx="1114297" cy="771257"/>
          </a:xfrm>
          <a:prstGeom prst="rect">
            <a:avLst/>
          </a:prstGeom>
        </p:spPr>
      </p:pic>
      <p:pic>
        <p:nvPicPr>
          <p:cNvPr id="5" name="Picture 4">
            <a:extLst>
              <a:ext uri="{FF2B5EF4-FFF2-40B4-BE49-F238E27FC236}">
                <a16:creationId xmlns:a16="http://schemas.microsoft.com/office/drawing/2014/main" id="{709340D3-3895-A212-905E-D2036D5A254E}"/>
              </a:ext>
            </a:extLst>
          </p:cNvPr>
          <p:cNvPicPr>
            <a:picLocks noChangeAspect="1"/>
          </p:cNvPicPr>
          <p:nvPr userDrawn="1"/>
        </p:nvPicPr>
        <p:blipFill rotWithShape="1">
          <a:blip r:embed="rId4"/>
          <a:srcRect l="3421" t="3234" r="861" b="-4"/>
          <a:stretch/>
        </p:blipFill>
        <p:spPr>
          <a:xfrm>
            <a:off x="0" y="1344171"/>
            <a:ext cx="12192000" cy="45719"/>
          </a:xfrm>
          <a:prstGeom prst="rect">
            <a:avLst/>
          </a:prstGeom>
        </p:spPr>
      </p:pic>
      <p:sp>
        <p:nvSpPr>
          <p:cNvPr id="3" name="Text Placeholder 2">
            <a:extLst>
              <a:ext uri="{FF2B5EF4-FFF2-40B4-BE49-F238E27FC236}">
                <a16:creationId xmlns:a16="http://schemas.microsoft.com/office/drawing/2014/main" id="{EAA88ABB-0573-8AD3-6708-78F5D9F1C064}"/>
              </a:ext>
            </a:extLst>
          </p:cNvPr>
          <p:cNvSpPr>
            <a:spLocks noGrp="1"/>
          </p:cNvSpPr>
          <p:nvPr>
            <p:ph type="body" idx="1"/>
          </p:nvPr>
        </p:nvSpPr>
        <p:spPr>
          <a:xfrm>
            <a:off x="609600" y="1670580"/>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9CE60F-6228-6667-C3EA-709A4BD7F853}"/>
              </a:ext>
            </a:extLst>
          </p:cNvPr>
          <p:cNvSpPr>
            <a:spLocks noGrp="1"/>
          </p:cNvSpPr>
          <p:nvPr>
            <p:ph sz="half" idx="2"/>
          </p:nvPr>
        </p:nvSpPr>
        <p:spPr>
          <a:xfrm>
            <a:off x="609600" y="231034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03ADDD59-B3FD-26EE-CC4A-94672C86F4DC}"/>
              </a:ext>
            </a:extLst>
          </p:cNvPr>
          <p:cNvSpPr>
            <a:spLocks noGrp="1"/>
          </p:cNvSpPr>
          <p:nvPr>
            <p:ph type="body" sz="quarter" idx="3"/>
          </p:nvPr>
        </p:nvSpPr>
        <p:spPr>
          <a:xfrm>
            <a:off x="6193369" y="1670580"/>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D372AA30-8DE2-F2FA-5397-8080D61973B7}"/>
              </a:ext>
            </a:extLst>
          </p:cNvPr>
          <p:cNvSpPr>
            <a:spLocks noGrp="1"/>
          </p:cNvSpPr>
          <p:nvPr>
            <p:ph sz="quarter" idx="4"/>
          </p:nvPr>
        </p:nvSpPr>
        <p:spPr>
          <a:xfrm>
            <a:off x="6193369" y="231034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7676836"/>
      </p:ext>
    </p:extLst>
  </p:cSld>
  <p:clrMapOvr>
    <a:masterClrMapping/>
  </p:clrMapOvr>
  <p:transition spd="med" advClick="0">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2F1C3A-2E5D-6CF8-F30C-47EB8F56F345}"/>
              </a:ext>
            </a:extLst>
          </p:cNvPr>
          <p:cNvPicPr>
            <a:picLocks noChangeAspect="1"/>
          </p:cNvPicPr>
          <p:nvPr userDrawn="1"/>
        </p:nvPicPr>
        <p:blipFill>
          <a:blip r:embed="rId2"/>
          <a:stretch>
            <a:fillRect/>
          </a:stretch>
        </p:blipFill>
        <p:spPr>
          <a:xfrm>
            <a:off x="5547677" y="1608668"/>
            <a:ext cx="6491923" cy="4942239"/>
          </a:xfrm>
          <a:prstGeom prst="rect">
            <a:avLst/>
          </a:prstGeom>
        </p:spPr>
      </p:pic>
      <p:sp>
        <p:nvSpPr>
          <p:cNvPr id="7" name="Content Placeholder 2">
            <a:extLst>
              <a:ext uri="{FF2B5EF4-FFF2-40B4-BE49-F238E27FC236}">
                <a16:creationId xmlns:a16="http://schemas.microsoft.com/office/drawing/2014/main" id="{5A386ABC-AACC-3464-22A4-B778C0931894}"/>
              </a:ext>
            </a:extLst>
          </p:cNvPr>
          <p:cNvSpPr>
            <a:spLocks noGrp="1"/>
          </p:cNvSpPr>
          <p:nvPr>
            <p:ph idx="1"/>
          </p:nvPr>
        </p:nvSpPr>
        <p:spPr>
          <a:xfrm>
            <a:off x="635001" y="1881718"/>
            <a:ext cx="6426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9C35A286-17FE-35C6-2793-B2D89BB317DD}"/>
              </a:ext>
            </a:extLst>
          </p:cNvPr>
          <p:cNvPicPr>
            <a:picLocks noChangeAspect="1"/>
          </p:cNvPicPr>
          <p:nvPr userDrawn="1"/>
        </p:nvPicPr>
        <p:blipFill>
          <a:blip r:embed="rId3"/>
          <a:stretch>
            <a:fillRect/>
          </a:stretch>
        </p:blipFill>
        <p:spPr>
          <a:xfrm rot="10800000">
            <a:off x="0" y="0"/>
            <a:ext cx="12192000" cy="1200150"/>
          </a:xfrm>
          <a:prstGeom prst="rect">
            <a:avLst/>
          </a:prstGeom>
        </p:spPr>
      </p:pic>
      <p:sp>
        <p:nvSpPr>
          <p:cNvPr id="9" name="Title 1">
            <a:extLst>
              <a:ext uri="{FF2B5EF4-FFF2-40B4-BE49-F238E27FC236}">
                <a16:creationId xmlns:a16="http://schemas.microsoft.com/office/drawing/2014/main" id="{98E8F6E1-FEFB-D144-9BC4-E07C09ACC5AE}"/>
              </a:ext>
            </a:extLst>
          </p:cNvPr>
          <p:cNvSpPr>
            <a:spLocks noGrp="1"/>
          </p:cNvSpPr>
          <p:nvPr>
            <p:ph type="title"/>
          </p:nvPr>
        </p:nvSpPr>
        <p:spPr>
          <a:xfrm>
            <a:off x="609600" y="76200"/>
            <a:ext cx="10972800" cy="1143000"/>
          </a:xfrm>
        </p:spPr>
        <p:txBody>
          <a:bodyPr/>
          <a:lstStyle>
            <a:lvl1pPr algn="l">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0" name="Picture 9">
            <a:extLst>
              <a:ext uri="{FF2B5EF4-FFF2-40B4-BE49-F238E27FC236}">
                <a16:creationId xmlns:a16="http://schemas.microsoft.com/office/drawing/2014/main" id="{CDA1CEB1-92E0-FBA7-891C-A2B7A8392B0E}"/>
              </a:ext>
            </a:extLst>
          </p:cNvPr>
          <p:cNvPicPr>
            <a:picLocks noChangeAspect="1"/>
          </p:cNvPicPr>
          <p:nvPr userDrawn="1"/>
        </p:nvPicPr>
        <p:blipFill rotWithShape="1">
          <a:blip r:embed="rId4"/>
          <a:srcRect l="3421" t="3234" r="861" b="-4"/>
          <a:stretch/>
        </p:blipFill>
        <p:spPr>
          <a:xfrm>
            <a:off x="0" y="1344171"/>
            <a:ext cx="12192000" cy="45719"/>
          </a:xfrm>
          <a:prstGeom prst="rect">
            <a:avLst/>
          </a:prstGeom>
        </p:spPr>
      </p:pic>
    </p:spTree>
    <p:extLst>
      <p:ext uri="{BB962C8B-B14F-4D97-AF65-F5344CB8AC3E}">
        <p14:creationId xmlns:p14="http://schemas.microsoft.com/office/powerpoint/2010/main" val="1586885694"/>
      </p:ext>
    </p:extLst>
  </p:cSld>
  <p:clrMapOvr>
    <a:masterClrMapping/>
  </p:clrMapOvr>
  <p:transition spd="med" advClick="0">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318" y="4953000"/>
            <a:ext cx="8820151"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75317" y="1574800"/>
            <a:ext cx="8803216" cy="3268132"/>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473200" y="5604405"/>
            <a:ext cx="8231717" cy="508528"/>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8737600" y="6356353"/>
            <a:ext cx="2844800" cy="365125"/>
          </a:xfrm>
        </p:spPr>
        <p:txBody>
          <a:bodyPr/>
          <a:lstStyle>
            <a:lvl1pPr>
              <a:defRPr>
                <a:solidFill>
                  <a:srgbClr val="003366"/>
                </a:solidFill>
              </a:defRPr>
            </a:lvl1pPr>
          </a:lstStyle>
          <a:p>
            <a:r>
              <a:rPr lang="en-US"/>
              <a:t> </a:t>
            </a:r>
            <a:r>
              <a:rPr lang="en-US" b="1"/>
              <a:t>www.ashrae.org</a:t>
            </a:r>
            <a:r>
              <a:rPr lang="en-US"/>
              <a:t>|</a:t>
            </a:r>
            <a:fld id="{7C7646D6-9DA9-4D60-B037-D72D50BB696E}" type="slidenum">
              <a:rPr lang="en-US" smtClean="0"/>
              <a:pPr/>
              <a:t>‹#›</a:t>
            </a:fld>
            <a:endParaRPr lang="en-US"/>
          </a:p>
        </p:txBody>
      </p:sp>
      <p:pic>
        <p:nvPicPr>
          <p:cNvPr id="10" name="Picture 9">
            <a:extLst>
              <a:ext uri="{FF2B5EF4-FFF2-40B4-BE49-F238E27FC236}">
                <a16:creationId xmlns:a16="http://schemas.microsoft.com/office/drawing/2014/main" id="{0FD42A2A-5A24-8149-B39A-E2454527CB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9080" y="5475878"/>
            <a:ext cx="1114297" cy="771257"/>
          </a:xfrm>
          <a:prstGeom prst="rect">
            <a:avLst/>
          </a:prstGeom>
        </p:spPr>
      </p:pic>
      <p:pic>
        <p:nvPicPr>
          <p:cNvPr id="5" name="Picture 4">
            <a:extLst>
              <a:ext uri="{FF2B5EF4-FFF2-40B4-BE49-F238E27FC236}">
                <a16:creationId xmlns:a16="http://schemas.microsoft.com/office/drawing/2014/main" id="{7E1C40E8-39D3-0C40-668E-4A16E6949CB5}"/>
              </a:ext>
            </a:extLst>
          </p:cNvPr>
          <p:cNvPicPr>
            <a:picLocks noChangeAspect="1"/>
          </p:cNvPicPr>
          <p:nvPr userDrawn="1"/>
        </p:nvPicPr>
        <p:blipFill>
          <a:blip r:embed="rId3"/>
          <a:stretch>
            <a:fillRect/>
          </a:stretch>
        </p:blipFill>
        <p:spPr>
          <a:xfrm rot="10800000">
            <a:off x="0" y="0"/>
            <a:ext cx="12192000" cy="1200150"/>
          </a:xfrm>
          <a:prstGeom prst="rect">
            <a:avLst/>
          </a:prstGeom>
        </p:spPr>
      </p:pic>
      <p:sp>
        <p:nvSpPr>
          <p:cNvPr id="6" name="Title 1">
            <a:extLst>
              <a:ext uri="{FF2B5EF4-FFF2-40B4-BE49-F238E27FC236}">
                <a16:creationId xmlns:a16="http://schemas.microsoft.com/office/drawing/2014/main" id="{9E1AB2C5-2B7B-BB7A-D0E8-61600C51E169}"/>
              </a:ext>
            </a:extLst>
          </p:cNvPr>
          <p:cNvSpPr txBox="1">
            <a:spLocks/>
          </p:cNvSpPr>
          <p:nvPr userDrawn="1"/>
        </p:nvSpPr>
        <p:spPr>
          <a:xfrm>
            <a:off x="609600" y="76200"/>
            <a:ext cx="109728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sz="3600"/>
              <a:t>Click to edit Master title style</a:t>
            </a:r>
          </a:p>
        </p:txBody>
      </p:sp>
      <p:cxnSp>
        <p:nvCxnSpPr>
          <p:cNvPr id="7" name="Straight Connector 6">
            <a:extLst>
              <a:ext uri="{FF2B5EF4-FFF2-40B4-BE49-F238E27FC236}">
                <a16:creationId xmlns:a16="http://schemas.microsoft.com/office/drawing/2014/main" id="{A367D2E8-6107-6772-0308-BC193342A6A9}"/>
              </a:ext>
            </a:extLst>
          </p:cNvPr>
          <p:cNvCxnSpPr/>
          <p:nvPr userDrawn="1"/>
        </p:nvCxnSpPr>
        <p:spPr>
          <a:xfrm>
            <a:off x="0" y="990600"/>
            <a:ext cx="1219200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E929D17-86D6-3BB8-30D5-7FEBD86B1641}"/>
              </a:ext>
            </a:extLst>
          </p:cNvPr>
          <p:cNvPicPr>
            <a:picLocks noChangeAspect="1"/>
          </p:cNvPicPr>
          <p:nvPr userDrawn="1"/>
        </p:nvPicPr>
        <p:blipFill rotWithShape="1">
          <a:blip r:embed="rId4"/>
          <a:srcRect l="3421" t="3234" r="861" b="-4"/>
          <a:stretch/>
        </p:blipFill>
        <p:spPr>
          <a:xfrm>
            <a:off x="0" y="1344171"/>
            <a:ext cx="12192000" cy="45719"/>
          </a:xfrm>
          <a:prstGeom prst="rect">
            <a:avLst/>
          </a:prstGeom>
        </p:spPr>
      </p:pic>
    </p:spTree>
    <p:extLst>
      <p:ext uri="{BB962C8B-B14F-4D97-AF65-F5344CB8AC3E}">
        <p14:creationId xmlns:p14="http://schemas.microsoft.com/office/powerpoint/2010/main" val="3907966654"/>
      </p:ext>
    </p:extLst>
  </p:cSld>
  <p:clrMapOvr>
    <a:masterClrMapping/>
  </p:clrMapOvr>
  <p:transition spd="med" advClick="0">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4E386D-D596-43F8-8F7F-EC29E2E0A8BB}" type="datetimeFigureOut">
              <a:rPr lang="en-US" smtClean="0">
                <a:solidFill>
                  <a:prstClr val="black"/>
                </a:solidFill>
              </a:rPr>
              <a:pPr/>
              <a:t>5/31/26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07DEDE4D-DC37-4180-B29E-77B367E2BC86}" type="slidenum">
              <a:rPr lang="en-US" smtClean="0">
                <a:solidFill>
                  <a:prstClr val="black"/>
                </a:solidFill>
              </a:rPr>
              <a:pPr/>
              <a:t>‹#›</a:t>
            </a:fld>
            <a:endParaRPr lang="en-US">
              <a:solidFill>
                <a:prstClr val="black"/>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90" y="5585097"/>
            <a:ext cx="1114297" cy="771257"/>
          </a:xfrm>
          <a:prstGeom prst="rect">
            <a:avLst/>
          </a:prstGeom>
        </p:spPr>
      </p:pic>
    </p:spTree>
    <p:extLst>
      <p:ext uri="{BB962C8B-B14F-4D97-AF65-F5344CB8AC3E}">
        <p14:creationId xmlns:p14="http://schemas.microsoft.com/office/powerpoint/2010/main" val="80413422"/>
      </p:ext>
    </p:extLst>
  </p:cSld>
  <p:clrMapOvr>
    <a:masterClrMapping/>
  </p:clrMapOvr>
  <p:transition spd="med" advClick="0">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3543"/>
          </a:xfrm>
        </p:spPr>
        <p:txBody>
          <a:bodyPr>
            <a:normAutofit/>
          </a:bodyPr>
          <a:lstStyle>
            <a:lvl1pPr>
              <a:defRPr sz="3600">
                <a:solidFill>
                  <a:schemeClr val="bg1"/>
                </a:solidFill>
                <a:latin typeface="Akzidenz Grotesk BE Medium" panose="02000803030000020004" pitchFamily="50"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kzidenz-grotesk"/>
              </a:defRPr>
            </a:lvl1pPr>
            <a:lvl2pPr>
              <a:defRPr>
                <a:latin typeface="Akzidenz Grotesk BE Regular" panose="02000503030000020003" pitchFamily="50" charset="0"/>
              </a:defRPr>
            </a:lvl2pPr>
            <a:lvl3pPr>
              <a:defRPr>
                <a:latin typeface="Akzidenz Grotesk BE Regular" panose="02000503030000020003" pitchFamily="50" charset="0"/>
              </a:defRPr>
            </a:lvl3pPr>
            <a:lvl4pPr>
              <a:defRPr>
                <a:latin typeface="Akzidenz Grotesk BE Regular" panose="02000503030000020003" pitchFamily="50" charset="0"/>
              </a:defRPr>
            </a:lvl4pPr>
            <a:lvl5pPr>
              <a:defRPr>
                <a:latin typeface="Akzidenz Grotesk BE Regular" panose="02000503030000020003"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4E386D-D596-43F8-8F7F-EC29E2E0A8BB}" type="datetimeFigureOut">
              <a:rPr lang="en-US" smtClean="0"/>
              <a:t>5/31/26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DEDE4D-DC37-4180-B29E-77B367E2BC86}"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8BEB063F-94D2-4C1E-B956-731A5A483A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3742" y="136525"/>
            <a:ext cx="1295988" cy="896982"/>
          </a:xfrm>
          <a:prstGeom prst="rect">
            <a:avLst/>
          </a:prstGeom>
        </p:spPr>
      </p:pic>
    </p:spTree>
    <p:extLst>
      <p:ext uri="{BB962C8B-B14F-4D97-AF65-F5344CB8AC3E}">
        <p14:creationId xmlns:p14="http://schemas.microsoft.com/office/powerpoint/2010/main" val="615986078"/>
      </p:ext>
    </p:extLst>
  </p:cSld>
  <p:clrMapOvr>
    <a:masterClrMapping/>
  </p:clrMapOvr>
  <p:transition spd="med" advClick="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F56A9-1698-3241-6A04-B228E016CE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726CBB-2F73-216F-2E2C-95B3466615AC}"/>
              </a:ext>
            </a:extLst>
          </p:cNvPr>
          <p:cNvSpPr>
            <a:spLocks noGrp="1"/>
          </p:cNvSpPr>
          <p:nvPr>
            <p:ph type="dt" sz="half" idx="10"/>
          </p:nvPr>
        </p:nvSpPr>
        <p:spPr/>
        <p:txBody>
          <a:bodyPr/>
          <a:lstStyle/>
          <a:p>
            <a:fld id="{56CBD8CB-4BBF-1347-BB56-A41ABB502A85}" type="datetimeFigureOut">
              <a:rPr lang="en-US" smtClean="0"/>
              <a:t>5/31/26</a:t>
            </a:fld>
            <a:endParaRPr lang="en-US"/>
          </a:p>
        </p:txBody>
      </p:sp>
      <p:sp>
        <p:nvSpPr>
          <p:cNvPr id="4" name="Footer Placeholder 3">
            <a:extLst>
              <a:ext uri="{FF2B5EF4-FFF2-40B4-BE49-F238E27FC236}">
                <a16:creationId xmlns:a16="http://schemas.microsoft.com/office/drawing/2014/main" id="{B866F76C-EECE-6380-E808-B43ED9C199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C604F-7AFC-C7E3-9113-8FF843BF34C5}"/>
              </a:ext>
            </a:extLst>
          </p:cNvPr>
          <p:cNvSpPr>
            <a:spLocks noGrp="1"/>
          </p:cNvSpPr>
          <p:nvPr>
            <p:ph type="sldNum" sz="quarter" idx="12"/>
          </p:nvPr>
        </p:nvSpPr>
        <p:spPr/>
        <p:txBody>
          <a:bodyPr/>
          <a:lstStyle/>
          <a:p>
            <a:fld id="{674C87C8-FC53-EF47-B954-59430D671D4A}" type="slidenum">
              <a:rPr lang="en-US" smtClean="0"/>
              <a:t>‹#›</a:t>
            </a:fld>
            <a:endParaRPr lang="en-US"/>
          </a:p>
        </p:txBody>
      </p:sp>
    </p:spTree>
    <p:extLst>
      <p:ext uri="{BB962C8B-B14F-4D97-AF65-F5344CB8AC3E}">
        <p14:creationId xmlns:p14="http://schemas.microsoft.com/office/powerpoint/2010/main" val="3264649022"/>
      </p:ext>
    </p:extLst>
  </p:cSld>
  <p:clrMapOvr>
    <a:masterClrMapping/>
  </p:clrMapOvr>
  <p:transition spd="med" advClick="0">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49" y="4589465"/>
            <a:ext cx="10515600" cy="1500187"/>
          </a:xfrm>
        </p:spPr>
        <p:txBody>
          <a:bodyPr/>
          <a:lstStyle>
            <a:lvl1pPr marL="0" indent="0">
              <a:buNone/>
              <a:defRPr sz="2400" b="0" i="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b="0" i="0"/>
            </a:lvl1pPr>
          </a:lstStyle>
          <a:p>
            <a:fld id="{944E386D-D596-43F8-8F7F-EC29E2E0A8BB}" type="datetimeFigureOut">
              <a:rPr lang="en-US" smtClean="0"/>
              <a:pPr/>
              <a:t>5/31/26</a:t>
            </a:fld>
            <a:endParaRPr lang="en-US" dirty="0"/>
          </a:p>
        </p:txBody>
      </p:sp>
      <p:sp>
        <p:nvSpPr>
          <p:cNvPr id="5" name="Footer Placeholder 4"/>
          <p:cNvSpPr>
            <a:spLocks noGrp="1"/>
          </p:cNvSpPr>
          <p:nvPr>
            <p:ph type="ftr" sz="quarter" idx="11"/>
          </p:nvPr>
        </p:nvSpPr>
        <p:spPr/>
        <p:txBody>
          <a:bodyPr/>
          <a:lstStyle>
            <a:lvl1pPr>
              <a:defRPr b="0" i="0"/>
            </a:lvl1pPr>
          </a:lstStyle>
          <a:p>
            <a:endParaRPr lang="en-US" dirty="0"/>
          </a:p>
        </p:txBody>
      </p:sp>
      <p:pic>
        <p:nvPicPr>
          <p:cNvPr id="7" name="Picture 6">
            <a:extLst>
              <a:ext uri="{FF2B5EF4-FFF2-40B4-BE49-F238E27FC236}">
                <a16:creationId xmlns:a16="http://schemas.microsoft.com/office/drawing/2014/main" id="{4D4B410D-5F59-DCDE-229F-A44EE38CB2F8}"/>
              </a:ext>
            </a:extLst>
          </p:cNvPr>
          <p:cNvPicPr>
            <a:picLocks noChangeAspect="1"/>
          </p:cNvPicPr>
          <p:nvPr userDrawn="1"/>
        </p:nvPicPr>
        <p:blipFill>
          <a:blip r:embed="rId2"/>
          <a:stretch>
            <a:fillRect/>
          </a:stretch>
        </p:blipFill>
        <p:spPr>
          <a:xfrm>
            <a:off x="0" y="1"/>
            <a:ext cx="12192000" cy="1097281"/>
          </a:xfrm>
          <a:prstGeom prst="rect">
            <a:avLst/>
          </a:prstGeom>
        </p:spPr>
      </p:pic>
      <p:sp>
        <p:nvSpPr>
          <p:cNvPr id="6" name="Slide Number Placeholder 5"/>
          <p:cNvSpPr>
            <a:spLocks noGrp="1"/>
          </p:cNvSpPr>
          <p:nvPr>
            <p:ph type="sldNum" sz="quarter" idx="12"/>
          </p:nvPr>
        </p:nvSpPr>
        <p:spPr/>
        <p:txBody>
          <a:bodyPr/>
          <a:lstStyle>
            <a:lvl1pPr>
              <a:defRPr b="0" i="0"/>
            </a:lvl1pPr>
          </a:lstStyle>
          <a:p>
            <a:fld id="{07DEDE4D-DC37-4180-B29E-77B367E2BC86}" type="slidenum">
              <a:rPr lang="en-US" smtClean="0"/>
              <a:pPr/>
              <a:t>‹#›</a:t>
            </a:fld>
            <a:endParaRPr lang="en-US" dirty="0"/>
          </a:p>
        </p:txBody>
      </p:sp>
    </p:spTree>
    <p:extLst>
      <p:ext uri="{BB962C8B-B14F-4D97-AF65-F5344CB8AC3E}">
        <p14:creationId xmlns:p14="http://schemas.microsoft.com/office/powerpoint/2010/main" val="4142487426"/>
      </p:ext>
    </p:extLst>
  </p:cSld>
  <p:clrMapOvr>
    <a:masterClrMapping/>
  </p:clrMapOvr>
  <p:transition spd="med" advClick="0">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b="0" i="0"/>
            </a:lvl1pPr>
          </a:lstStyle>
          <a:p>
            <a:fld id="{944E386D-D596-43F8-8F7F-EC29E2E0A8BB}" type="datetimeFigureOut">
              <a:rPr lang="en-US" smtClean="0"/>
              <a:pPr/>
              <a:t>5/31/26</a:t>
            </a:fld>
            <a:endParaRPr lang="en-US" dirty="0"/>
          </a:p>
        </p:txBody>
      </p:sp>
      <p:sp>
        <p:nvSpPr>
          <p:cNvPr id="5" name="Footer Placeholder 4"/>
          <p:cNvSpPr>
            <a:spLocks noGrp="1"/>
          </p:cNvSpPr>
          <p:nvPr>
            <p:ph type="ftr" sz="quarter" idx="11"/>
          </p:nvPr>
        </p:nvSpPr>
        <p:spPr/>
        <p:txBody>
          <a:bodyPr/>
          <a:lstStyle>
            <a:lvl1pPr>
              <a:defRPr b="0" i="0"/>
            </a:lvl1pPr>
          </a:lstStyle>
          <a:p>
            <a:endParaRPr lang="en-US" dirty="0"/>
          </a:p>
        </p:txBody>
      </p:sp>
      <p:sp>
        <p:nvSpPr>
          <p:cNvPr id="6" name="Slide Number Placeholder 5"/>
          <p:cNvSpPr>
            <a:spLocks noGrp="1"/>
          </p:cNvSpPr>
          <p:nvPr>
            <p:ph type="sldNum" sz="quarter" idx="12"/>
          </p:nvPr>
        </p:nvSpPr>
        <p:spPr/>
        <p:txBody>
          <a:bodyPr/>
          <a:lstStyle>
            <a:lvl1pPr>
              <a:defRPr b="0" i="0"/>
            </a:lvl1pPr>
          </a:lstStyle>
          <a:p>
            <a:fld id="{07DEDE4D-DC37-4180-B29E-77B367E2BC86}" type="slidenum">
              <a:rPr lang="en-US" smtClean="0"/>
              <a:pPr/>
              <a:t>‹#›</a:t>
            </a:fld>
            <a:endParaRPr lang="en-US" dirty="0"/>
          </a:p>
        </p:txBody>
      </p:sp>
    </p:spTree>
    <p:extLst>
      <p:ext uri="{BB962C8B-B14F-4D97-AF65-F5344CB8AC3E}">
        <p14:creationId xmlns:p14="http://schemas.microsoft.com/office/powerpoint/2010/main" val="2046402891"/>
      </p:ext>
    </p:extLst>
  </p:cSld>
  <p:clrMapOvr>
    <a:masterClrMapping/>
  </p:clrMapOvr>
  <p:transition spd="med" advClick="0">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9863" y="268779"/>
            <a:ext cx="10400989" cy="643543"/>
          </a:xfrm>
        </p:spPr>
        <p:txBody>
          <a:bodyPr>
            <a:normAutofit/>
          </a:bodyPr>
          <a:lstStyle>
            <a:lvl1pPr>
              <a:defRPr sz="36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dirty="0"/>
              <a:t>(Blank Slide)</a:t>
            </a:r>
          </a:p>
        </p:txBody>
      </p:sp>
      <p:sp>
        <p:nvSpPr>
          <p:cNvPr id="8" name="Content Placeholder 2"/>
          <p:cNvSpPr>
            <a:spLocks noGrp="1"/>
          </p:cNvSpPr>
          <p:nvPr>
            <p:ph idx="1"/>
          </p:nvPr>
        </p:nvSpPr>
        <p:spPr>
          <a:xfrm>
            <a:off x="838201" y="1504951"/>
            <a:ext cx="9772651" cy="4762500"/>
          </a:xfrm>
        </p:spPr>
        <p:txBody>
          <a:bodyPr/>
          <a:lstStyle>
            <a:lvl1pPr>
              <a:defRPr b="0" i="0"/>
            </a:lvl1pPr>
            <a:lvl2pPr>
              <a:defRPr b="0" i="0"/>
            </a:lvl2pPr>
            <a:lvl3pPr>
              <a:defRPr b="0" i="0"/>
            </a:lvl3pPr>
            <a:lvl4pPr>
              <a:defRPr b="0" i="0"/>
            </a:lvl4pPr>
            <a:lvl5pPr>
              <a:defRPr b="0" i="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6164353"/>
      </p:ext>
    </p:extLst>
  </p:cSld>
  <p:clrMapOvr>
    <a:masterClrMapping/>
  </p:clrMapOvr>
  <p:transition spd="med" advClick="0">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 - Black bkgd - Footer">
  <p:cSld name="2 - Black bkgd - Footer">
    <p:bg>
      <p:bgPr>
        <a:solidFill>
          <a:srgbClr val="140D21"/>
        </a:solidFill>
        <a:effectLst/>
      </p:bgPr>
    </p:bg>
    <p:spTree>
      <p:nvGrpSpPr>
        <p:cNvPr id="1" name="Shape 80"/>
        <p:cNvGrpSpPr/>
        <p:nvPr/>
      </p:nvGrpSpPr>
      <p:grpSpPr>
        <a:xfrm>
          <a:off x="0" y="0"/>
          <a:ext cx="0" cy="0"/>
          <a:chOff x="0" y="0"/>
          <a:chExt cx="0" cy="0"/>
        </a:xfrm>
      </p:grpSpPr>
      <p:sp>
        <p:nvSpPr>
          <p:cNvPr id="81" name="Google Shape;81;p26"/>
          <p:cNvSpPr txBox="1">
            <a:spLocks noGrp="1"/>
          </p:cNvSpPr>
          <p:nvPr>
            <p:ph type="sldNum" idx="12"/>
          </p:nvPr>
        </p:nvSpPr>
        <p:spPr>
          <a:xfrm>
            <a:off x="11053416" y="6365041"/>
            <a:ext cx="731600" cy="188400"/>
          </a:xfrm>
          <a:prstGeom prst="rect">
            <a:avLst/>
          </a:prstGeom>
          <a:noFill/>
          <a:ln>
            <a:noFill/>
          </a:ln>
        </p:spPr>
        <p:txBody>
          <a:bodyPr spcFirstLastPara="1" wrap="square" lIns="0" tIns="0" rIns="0" bIns="0" anchor="t" anchorCtr="0">
            <a:noAutofit/>
          </a:bodyPr>
          <a:lstStyle>
            <a:lvl1pPr lvl="0" algn="r" rtl="0">
              <a:buNone/>
              <a:defRPr sz="600" b="0" i="0">
                <a:solidFill>
                  <a:srgbClr val="A6A6A6"/>
                </a:solidFill>
              </a:defRPr>
            </a:lvl1pPr>
            <a:lvl2pPr lvl="1" algn="r" rtl="0">
              <a:buNone/>
              <a:defRPr sz="600">
                <a:solidFill>
                  <a:srgbClr val="A6A6A6"/>
                </a:solidFill>
              </a:defRPr>
            </a:lvl2pPr>
            <a:lvl3pPr lvl="2" algn="r" rtl="0">
              <a:buNone/>
              <a:defRPr sz="600">
                <a:solidFill>
                  <a:srgbClr val="A6A6A6"/>
                </a:solidFill>
              </a:defRPr>
            </a:lvl3pPr>
            <a:lvl4pPr lvl="3" algn="r" rtl="0">
              <a:buNone/>
              <a:defRPr sz="600">
                <a:solidFill>
                  <a:srgbClr val="A6A6A6"/>
                </a:solidFill>
              </a:defRPr>
            </a:lvl4pPr>
            <a:lvl5pPr lvl="4" algn="r" rtl="0">
              <a:buNone/>
              <a:defRPr sz="600">
                <a:solidFill>
                  <a:srgbClr val="A6A6A6"/>
                </a:solidFill>
              </a:defRPr>
            </a:lvl5pPr>
            <a:lvl6pPr lvl="5" algn="r" rtl="0">
              <a:buNone/>
              <a:defRPr sz="600">
                <a:solidFill>
                  <a:srgbClr val="A6A6A6"/>
                </a:solidFill>
              </a:defRPr>
            </a:lvl6pPr>
            <a:lvl7pPr lvl="6" algn="r" rtl="0">
              <a:buNone/>
              <a:defRPr sz="600">
                <a:solidFill>
                  <a:srgbClr val="A6A6A6"/>
                </a:solidFill>
              </a:defRPr>
            </a:lvl7pPr>
            <a:lvl8pPr lvl="7" algn="r" rtl="0">
              <a:buNone/>
              <a:defRPr sz="600">
                <a:solidFill>
                  <a:srgbClr val="A6A6A6"/>
                </a:solidFill>
              </a:defRPr>
            </a:lvl8pPr>
            <a:lvl9pPr lvl="8" algn="r" rtl="0">
              <a:buNone/>
              <a:defRPr sz="600">
                <a:solidFill>
                  <a:srgbClr val="A6A6A6"/>
                </a:solidFill>
              </a:defRPr>
            </a:lvl9pPr>
          </a:lstStyle>
          <a:p>
            <a:r>
              <a:rPr lang="en-GB" dirty="0"/>
              <a:t>#</a:t>
            </a:r>
            <a:endParaRPr lang="en-GB" dirty="0">
              <a:solidFill>
                <a:srgbClr val="FFFFFF"/>
              </a:solidFill>
            </a:endParaRPr>
          </a:p>
        </p:txBody>
      </p:sp>
      <p:sp>
        <p:nvSpPr>
          <p:cNvPr id="82" name="Google Shape;82;p26"/>
          <p:cNvSpPr txBox="1">
            <a:spLocks noGrp="1"/>
          </p:cNvSpPr>
          <p:nvPr>
            <p:ph type="title"/>
          </p:nvPr>
        </p:nvSpPr>
        <p:spPr>
          <a:xfrm>
            <a:off x="583037" y="569459"/>
            <a:ext cx="5643600" cy="760800"/>
          </a:xfrm>
          <a:prstGeom prst="rect">
            <a:avLst/>
          </a:prstGeom>
          <a:noFill/>
          <a:ln>
            <a:noFill/>
          </a:ln>
        </p:spPr>
        <p:txBody>
          <a:bodyPr spcFirstLastPara="1" wrap="square" lIns="0" tIns="0" rIns="0" bIns="0" anchor="t" anchorCtr="0">
            <a:noAutofit/>
          </a:bodyPr>
          <a:lstStyle>
            <a:lvl1pPr lvl="0" rtl="0">
              <a:spcBef>
                <a:spcPts val="0"/>
              </a:spcBef>
              <a:spcAft>
                <a:spcPts val="0"/>
              </a:spcAft>
              <a:buNone/>
              <a:defRPr sz="2000" b="1">
                <a:solidFill>
                  <a:srgbClr val="FFFFFF"/>
                </a:solidFill>
                <a:latin typeface="Roboto"/>
                <a:ea typeface="Roboto"/>
                <a:cs typeface="Roboto"/>
                <a:sym typeface="Roboto"/>
              </a:defRPr>
            </a:lvl1pPr>
            <a:lvl2pPr lvl="1" rtl="0">
              <a:spcBef>
                <a:spcPts val="0"/>
              </a:spcBef>
              <a:spcAft>
                <a:spcPts val="0"/>
              </a:spcAft>
              <a:buNone/>
              <a:defRPr sz="800">
                <a:solidFill>
                  <a:srgbClr val="FFFFFF"/>
                </a:solidFill>
              </a:defRPr>
            </a:lvl2pPr>
            <a:lvl3pPr lvl="2" rtl="0">
              <a:spcBef>
                <a:spcPts val="0"/>
              </a:spcBef>
              <a:spcAft>
                <a:spcPts val="0"/>
              </a:spcAft>
              <a:buNone/>
              <a:defRPr sz="800">
                <a:solidFill>
                  <a:srgbClr val="FFFFFF"/>
                </a:solidFill>
              </a:defRPr>
            </a:lvl3pPr>
            <a:lvl4pPr lvl="3" rtl="0">
              <a:spcBef>
                <a:spcPts val="0"/>
              </a:spcBef>
              <a:spcAft>
                <a:spcPts val="0"/>
              </a:spcAft>
              <a:buNone/>
              <a:defRPr sz="800">
                <a:solidFill>
                  <a:srgbClr val="FFFFFF"/>
                </a:solidFill>
              </a:defRPr>
            </a:lvl4pPr>
            <a:lvl5pPr lvl="4" rtl="0">
              <a:spcBef>
                <a:spcPts val="0"/>
              </a:spcBef>
              <a:spcAft>
                <a:spcPts val="0"/>
              </a:spcAft>
              <a:buNone/>
              <a:defRPr sz="800">
                <a:solidFill>
                  <a:srgbClr val="FFFFFF"/>
                </a:solidFill>
              </a:defRPr>
            </a:lvl5pPr>
            <a:lvl6pPr lvl="5" rtl="0">
              <a:spcBef>
                <a:spcPts val="0"/>
              </a:spcBef>
              <a:spcAft>
                <a:spcPts val="0"/>
              </a:spcAft>
              <a:buNone/>
              <a:defRPr sz="800">
                <a:solidFill>
                  <a:srgbClr val="FFFFFF"/>
                </a:solidFill>
              </a:defRPr>
            </a:lvl6pPr>
            <a:lvl7pPr lvl="6" rtl="0">
              <a:spcBef>
                <a:spcPts val="0"/>
              </a:spcBef>
              <a:spcAft>
                <a:spcPts val="0"/>
              </a:spcAft>
              <a:buNone/>
              <a:defRPr sz="800">
                <a:solidFill>
                  <a:srgbClr val="FFFFFF"/>
                </a:solidFill>
              </a:defRPr>
            </a:lvl7pPr>
            <a:lvl8pPr lvl="7" rtl="0">
              <a:spcBef>
                <a:spcPts val="0"/>
              </a:spcBef>
              <a:spcAft>
                <a:spcPts val="0"/>
              </a:spcAft>
              <a:buNone/>
              <a:defRPr sz="800">
                <a:solidFill>
                  <a:srgbClr val="FFFFFF"/>
                </a:solidFill>
              </a:defRPr>
            </a:lvl8pPr>
            <a:lvl9pPr lvl="8" rtl="0">
              <a:spcBef>
                <a:spcPts val="0"/>
              </a:spcBef>
              <a:spcAft>
                <a:spcPts val="0"/>
              </a:spcAft>
              <a:buNone/>
              <a:defRPr sz="800">
                <a:solidFill>
                  <a:srgbClr val="FFFFFF"/>
                </a:solidFill>
              </a:defRPr>
            </a:lvl9pPr>
          </a:lstStyle>
          <a:p>
            <a:endParaRPr/>
          </a:p>
        </p:txBody>
      </p:sp>
    </p:spTree>
    <p:extLst>
      <p:ext uri="{BB962C8B-B14F-4D97-AF65-F5344CB8AC3E}">
        <p14:creationId xmlns:p14="http://schemas.microsoft.com/office/powerpoint/2010/main" val="3580703990"/>
      </p:ext>
    </p:extLst>
  </p:cSld>
  <p:clrMapOvr>
    <a:masterClrMapping/>
  </p:clrMapOvr>
  <p:transition spd="med" advClick="0">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0" i="0"/>
            </a:lvl1pPr>
          </a:lstStyle>
          <a:p>
            <a:fld id="{944E386D-D596-43F8-8F7F-EC29E2E0A8BB}" type="datetimeFigureOut">
              <a:rPr lang="en-US" smtClean="0"/>
              <a:pPr/>
              <a:t>5/31/26</a:t>
            </a:fld>
            <a:endParaRPr lang="en-US" dirty="0"/>
          </a:p>
        </p:txBody>
      </p:sp>
      <p:sp>
        <p:nvSpPr>
          <p:cNvPr id="3" name="Footer Placeholder 2"/>
          <p:cNvSpPr>
            <a:spLocks noGrp="1"/>
          </p:cNvSpPr>
          <p:nvPr>
            <p:ph type="ftr" sz="quarter" idx="11"/>
          </p:nvPr>
        </p:nvSpPr>
        <p:spPr/>
        <p:txBody>
          <a:bodyPr/>
          <a:lstStyle>
            <a:lvl1pPr>
              <a:defRPr b="0" i="0"/>
            </a:lvl1pPr>
          </a:lstStyle>
          <a:p>
            <a:endParaRPr lang="en-US" dirty="0"/>
          </a:p>
        </p:txBody>
      </p:sp>
      <p:sp>
        <p:nvSpPr>
          <p:cNvPr id="4" name="Slide Number Placeholder 3"/>
          <p:cNvSpPr>
            <a:spLocks noGrp="1"/>
          </p:cNvSpPr>
          <p:nvPr>
            <p:ph type="sldNum" sz="quarter" idx="12"/>
          </p:nvPr>
        </p:nvSpPr>
        <p:spPr/>
        <p:txBody>
          <a:bodyPr/>
          <a:lstStyle>
            <a:lvl1pPr>
              <a:defRPr b="0" i="0"/>
            </a:lvl1pPr>
          </a:lstStyle>
          <a:p>
            <a:fld id="{07DEDE4D-DC37-4180-B29E-77B367E2BC86}" type="slidenum">
              <a:rPr lang="en-US" smtClean="0"/>
              <a:pPr/>
              <a:t>‹#›</a:t>
            </a:fld>
            <a:endParaRPr lang="en-US" dirty="0"/>
          </a:p>
        </p:txBody>
      </p:sp>
    </p:spTree>
    <p:extLst>
      <p:ext uri="{BB962C8B-B14F-4D97-AF65-F5344CB8AC3E}">
        <p14:creationId xmlns:p14="http://schemas.microsoft.com/office/powerpoint/2010/main" val="2074833563"/>
      </p:ext>
    </p:extLst>
  </p:cSld>
  <p:clrMapOvr>
    <a:masterClrMapping/>
  </p:clrMapOvr>
  <p:transition spd="med" advClick="0">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0" i="0"/>
            </a:lvl1pPr>
          </a:lstStyle>
          <a:p>
            <a:fld id="{944E386D-D596-43F8-8F7F-EC29E2E0A8BB}" type="datetimeFigureOut">
              <a:rPr lang="en-US" smtClean="0"/>
              <a:pPr/>
              <a:t>5/31/26</a:t>
            </a:fld>
            <a:endParaRPr lang="en-US" dirty="0"/>
          </a:p>
        </p:txBody>
      </p:sp>
      <p:sp>
        <p:nvSpPr>
          <p:cNvPr id="4" name="Footer Placeholder 3"/>
          <p:cNvSpPr>
            <a:spLocks noGrp="1"/>
          </p:cNvSpPr>
          <p:nvPr>
            <p:ph type="ftr" sz="quarter" idx="11"/>
          </p:nvPr>
        </p:nvSpPr>
        <p:spPr/>
        <p:txBody>
          <a:bodyPr/>
          <a:lstStyle>
            <a:lvl1pPr>
              <a:defRPr b="0" i="0"/>
            </a:lvl1pPr>
          </a:lstStyle>
          <a:p>
            <a:endParaRPr lang="en-US" dirty="0"/>
          </a:p>
        </p:txBody>
      </p:sp>
      <p:sp>
        <p:nvSpPr>
          <p:cNvPr id="5" name="Slide Number Placeholder 4"/>
          <p:cNvSpPr>
            <a:spLocks noGrp="1"/>
          </p:cNvSpPr>
          <p:nvPr>
            <p:ph type="sldNum" sz="quarter" idx="12"/>
          </p:nvPr>
        </p:nvSpPr>
        <p:spPr/>
        <p:txBody>
          <a:bodyPr/>
          <a:lstStyle>
            <a:lvl1pPr>
              <a:defRPr b="0" i="0"/>
            </a:lvl1pPr>
          </a:lstStyle>
          <a:p>
            <a:fld id="{07DEDE4D-DC37-4180-B29E-77B367E2BC86}" type="slidenum">
              <a:rPr lang="en-US" smtClean="0"/>
              <a:pPr/>
              <a:t>‹#›</a:t>
            </a:fld>
            <a:endParaRPr lang="en-US" dirty="0"/>
          </a:p>
        </p:txBody>
      </p:sp>
    </p:spTree>
    <p:extLst>
      <p:ext uri="{BB962C8B-B14F-4D97-AF65-F5344CB8AC3E}">
        <p14:creationId xmlns:p14="http://schemas.microsoft.com/office/powerpoint/2010/main" val="4124300406"/>
      </p:ext>
    </p:extLst>
  </p:cSld>
  <p:clrMapOvr>
    <a:masterClrMapping/>
  </p:clrMapOvr>
  <p:transition spd="med" advClick="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5C15A-45B6-ED98-D893-A16348779365}"/>
              </a:ext>
            </a:extLst>
          </p:cNvPr>
          <p:cNvSpPr>
            <a:spLocks noGrp="1"/>
          </p:cNvSpPr>
          <p:nvPr>
            <p:ph type="dt" sz="half" idx="10"/>
          </p:nvPr>
        </p:nvSpPr>
        <p:spPr/>
        <p:txBody>
          <a:bodyPr/>
          <a:lstStyle/>
          <a:p>
            <a:fld id="{56CBD8CB-4BBF-1347-BB56-A41ABB502A85}" type="datetimeFigureOut">
              <a:rPr lang="en-US" smtClean="0"/>
              <a:t>5/31/26</a:t>
            </a:fld>
            <a:endParaRPr lang="en-US"/>
          </a:p>
        </p:txBody>
      </p:sp>
      <p:sp>
        <p:nvSpPr>
          <p:cNvPr id="3" name="Footer Placeholder 2">
            <a:extLst>
              <a:ext uri="{FF2B5EF4-FFF2-40B4-BE49-F238E27FC236}">
                <a16:creationId xmlns:a16="http://schemas.microsoft.com/office/drawing/2014/main" id="{E288E4CA-D407-CCB8-3AD3-57A0D7B3544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393BA3-0CBE-87BC-937F-B233A8C80448}"/>
              </a:ext>
            </a:extLst>
          </p:cNvPr>
          <p:cNvSpPr>
            <a:spLocks noGrp="1"/>
          </p:cNvSpPr>
          <p:nvPr>
            <p:ph type="sldNum" sz="quarter" idx="12"/>
          </p:nvPr>
        </p:nvSpPr>
        <p:spPr/>
        <p:txBody>
          <a:bodyPr/>
          <a:lstStyle/>
          <a:p>
            <a:fld id="{674C87C8-FC53-EF47-B954-59430D671D4A}" type="slidenum">
              <a:rPr lang="en-US" smtClean="0"/>
              <a:t>‹#›</a:t>
            </a:fld>
            <a:endParaRPr lang="en-US"/>
          </a:p>
        </p:txBody>
      </p:sp>
    </p:spTree>
    <p:extLst>
      <p:ext uri="{BB962C8B-B14F-4D97-AF65-F5344CB8AC3E}">
        <p14:creationId xmlns:p14="http://schemas.microsoft.com/office/powerpoint/2010/main" val="4051727753"/>
      </p:ext>
    </p:extLst>
  </p:cSld>
  <p:clrMapOvr>
    <a:masterClrMapping/>
  </p:clrMapOvr>
  <p:transition spd="med" advClick="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D17C2-92EE-B038-1F08-92A14E9120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AC558F-1549-1F37-F773-22C89A2DC7D0}"/>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A9ED77-508E-64A2-581B-5E11849066D0}"/>
              </a:ext>
            </a:extLst>
          </p:cNvPr>
          <p:cNvSpPr>
            <a:spLocks noGrp="1"/>
          </p:cNvSpPr>
          <p:nvPr>
            <p:ph type="dt" sz="half" idx="10"/>
          </p:nvPr>
        </p:nvSpPr>
        <p:spPr/>
        <p:txBody>
          <a:bodyPr/>
          <a:lstStyle/>
          <a:p>
            <a:fld id="{7C83942A-883D-FD47-9D04-D73F58A9A85C}" type="datetimeFigureOut">
              <a:rPr lang="en-US" smtClean="0"/>
              <a:t>5/31/26</a:t>
            </a:fld>
            <a:endParaRPr lang="en-US"/>
          </a:p>
        </p:txBody>
      </p:sp>
      <p:sp>
        <p:nvSpPr>
          <p:cNvPr id="5" name="Footer Placeholder 4">
            <a:extLst>
              <a:ext uri="{FF2B5EF4-FFF2-40B4-BE49-F238E27FC236}">
                <a16:creationId xmlns:a16="http://schemas.microsoft.com/office/drawing/2014/main" id="{0E0FBD34-684F-480D-96A8-C04F52C745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39F763-CCAA-1B1E-5AB3-01F32A3676A3}"/>
              </a:ext>
            </a:extLst>
          </p:cNvPr>
          <p:cNvSpPr>
            <a:spLocks noGrp="1"/>
          </p:cNvSpPr>
          <p:nvPr>
            <p:ph type="sldNum" sz="quarter" idx="12"/>
          </p:nvPr>
        </p:nvSpPr>
        <p:spPr/>
        <p:txBody>
          <a:bodyPr/>
          <a:lstStyle/>
          <a:p>
            <a:fld id="{91FDAC44-9386-314A-BC40-137DBD35B365}" type="slidenum">
              <a:rPr lang="en-US" smtClean="0"/>
              <a:t>‹#›</a:t>
            </a:fld>
            <a:endParaRPr lang="en-US"/>
          </a:p>
        </p:txBody>
      </p:sp>
    </p:spTree>
    <p:extLst>
      <p:ext uri="{BB962C8B-B14F-4D97-AF65-F5344CB8AC3E}">
        <p14:creationId xmlns:p14="http://schemas.microsoft.com/office/powerpoint/2010/main" val="549835027"/>
      </p:ext>
    </p:extLst>
  </p:cSld>
  <p:clrMapOvr>
    <a:masterClrMapping/>
  </p:clrMapOvr>
  <p:transition spd="med" advClick="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B47C6-351C-7875-6CEC-7E034F61B6C6}"/>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5383FC55-46A9-2072-BB95-5B2D8F7C0C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E65C1-A07C-0F51-A6D8-3F6E59040EC9}"/>
              </a:ext>
            </a:extLst>
          </p:cNvPr>
          <p:cNvSpPr>
            <a:spLocks noGrp="1"/>
          </p:cNvSpPr>
          <p:nvPr>
            <p:ph type="dt" sz="half" idx="10"/>
          </p:nvPr>
        </p:nvSpPr>
        <p:spPr/>
        <p:txBody>
          <a:bodyPr/>
          <a:lstStyle/>
          <a:p>
            <a:fld id="{7C83942A-883D-FD47-9D04-D73F58A9A85C}" type="datetimeFigureOut">
              <a:rPr lang="en-US" smtClean="0"/>
              <a:t>5/31/26</a:t>
            </a:fld>
            <a:endParaRPr lang="en-US"/>
          </a:p>
        </p:txBody>
      </p:sp>
      <p:sp>
        <p:nvSpPr>
          <p:cNvPr id="5" name="Footer Placeholder 4">
            <a:extLst>
              <a:ext uri="{FF2B5EF4-FFF2-40B4-BE49-F238E27FC236}">
                <a16:creationId xmlns:a16="http://schemas.microsoft.com/office/drawing/2014/main" id="{E19A1AE0-E6F1-5775-46C1-2A804D071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D6DA1-8648-4C9C-0C3C-3881AC8F52A8}"/>
              </a:ext>
            </a:extLst>
          </p:cNvPr>
          <p:cNvSpPr>
            <a:spLocks noGrp="1"/>
          </p:cNvSpPr>
          <p:nvPr>
            <p:ph type="sldNum" sz="quarter" idx="12"/>
          </p:nvPr>
        </p:nvSpPr>
        <p:spPr/>
        <p:txBody>
          <a:bodyPr/>
          <a:lstStyle/>
          <a:p>
            <a:fld id="{91FDAC44-9386-314A-BC40-137DBD35B365}" type="slidenum">
              <a:rPr lang="en-US" smtClean="0"/>
              <a:t>‹#›</a:t>
            </a:fld>
            <a:endParaRPr lang="en-US"/>
          </a:p>
        </p:txBody>
      </p:sp>
    </p:spTree>
    <p:extLst>
      <p:ext uri="{BB962C8B-B14F-4D97-AF65-F5344CB8AC3E}">
        <p14:creationId xmlns:p14="http://schemas.microsoft.com/office/powerpoint/2010/main" val="408876507"/>
      </p:ext>
    </p:extLst>
  </p:cSld>
  <p:clrMapOvr>
    <a:masterClrMapping/>
  </p:clrMapOvr>
  <p:transition spd="med" advClick="0">
    <p:pull/>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1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2.xml"/><Relationship Id="rId7" Type="http://schemas.openxmlformats.org/officeDocument/2006/relationships/theme" Target="../theme/theme1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4" Type="http://schemas.openxmlformats.org/officeDocument/2006/relationships/slideLayout" Target="../slideLayouts/slideLayout6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4.pn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8.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6.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9.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371601"/>
            <a:ext cx="10972800" cy="4754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46D6-9DA9-4D60-B037-D72D50BB696E}" type="slidenum">
              <a:rPr lang="en-US" smtClean="0">
                <a:solidFill>
                  <a:prstClr val="black">
                    <a:tint val="75000"/>
                  </a:prstClr>
                </a:solidFill>
              </a:rPr>
              <a:pPr/>
              <a:t>‹#›</a:t>
            </a:fld>
            <a:endParaRPr lang="en-US">
              <a:solidFill>
                <a:prstClr val="black">
                  <a:tint val="75000"/>
                </a:prstClr>
              </a:solidFill>
            </a:endParaRPr>
          </a:p>
        </p:txBody>
      </p:sp>
      <p:pic>
        <p:nvPicPr>
          <p:cNvPr id="8" name="Picture 7" descr="A blue rectangle with triangles&#10;&#10;Description automatically generated">
            <a:extLst>
              <a:ext uri="{FF2B5EF4-FFF2-40B4-BE49-F238E27FC236}">
                <a16:creationId xmlns:a16="http://schemas.microsoft.com/office/drawing/2014/main" id="{6245C94A-63C6-845B-E16E-18D34C5BE6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337" y="-18022"/>
            <a:ext cx="11981329" cy="6739498"/>
          </a:xfrm>
          <a:prstGeom prst="rect">
            <a:avLst/>
          </a:prstGeom>
        </p:spPr>
      </p:pic>
    </p:spTree>
    <p:extLst>
      <p:ext uri="{BB962C8B-B14F-4D97-AF65-F5344CB8AC3E}">
        <p14:creationId xmlns:p14="http://schemas.microsoft.com/office/powerpoint/2010/main" val="580082362"/>
      </p:ext>
    </p:extLst>
  </p:cSld>
  <p:clrMap bg1="lt1" tx1="dk1" bg2="lt2" tx2="dk2" accent1="accent1" accent2="accent2" accent3="accent3" accent4="accent4" accent5="accent5" accent6="accent6" hlink="hlink" folHlink="folHlink"/>
  <p:sldLayoutIdLst>
    <p:sldLayoutId id="2147483729" r:id="rId1"/>
    <p:sldLayoutId id="2147483820" r:id="rId2"/>
  </p:sldLayoutIdLst>
  <p:transition spd="med" advClick="0">
    <p:pull/>
  </p:transition>
  <p:hf hdr="0" dt="0"/>
  <p:txStyles>
    <p:titleStyle>
      <a:lvl1pPr algn="r" defTabSz="914377" rtl="0" eaLnBrk="1" latinLnBrk="0" hangingPunct="1">
        <a:spcBef>
          <a:spcPct val="0"/>
        </a:spcBef>
        <a:buNone/>
        <a:defRPr sz="3600" b="1" kern="1200">
          <a:solidFill>
            <a:srgbClr val="003366"/>
          </a:solidFill>
          <a:latin typeface="+mj-lt"/>
          <a:ea typeface="+mj-ea"/>
          <a:cs typeface="+mj-cs"/>
        </a:defRPr>
      </a:lvl1pPr>
    </p:titleStyle>
    <p:bodyStyle>
      <a:lvl1pPr marL="342891" indent="-342891" algn="l" defTabSz="914377"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32" indent="-285744" algn="l" defTabSz="914377"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2971" indent="-228594" algn="l" defTabSz="914377"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160" indent="-228594" algn="l" defTabSz="914377"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349" indent="-228594" algn="l" defTabSz="914377"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3584" y="378528"/>
            <a:ext cx="10515600" cy="5342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oboto" panose="02000000000000000000" pitchFamily="2" charset="0"/>
                <a:ea typeface="Roboto" panose="02000000000000000000" pitchFamily="2" charset="0"/>
                <a:cs typeface="Open Sans Light" panose="020B0306030504020204" pitchFamily="34" charset="0"/>
              </a:defRPr>
            </a:lvl1pPr>
          </a:lstStyle>
          <a:p>
            <a:fld id="{944E386D-D596-43F8-8F7F-EC29E2E0A8BB}" type="datetimeFigureOut">
              <a:rPr lang="en-US" smtClean="0"/>
              <a:pPr/>
              <a:t>5/31/26</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oboto" panose="02000000000000000000" pitchFamily="2" charset="0"/>
                <a:ea typeface="Roboto" panose="02000000000000000000" pitchFamily="2" charset="0"/>
                <a:cs typeface="Open Sans Light" panose="020B0306030504020204" pitchFamily="34"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panose="02000000000000000000" pitchFamily="2" charset="0"/>
                <a:ea typeface="Roboto" panose="02000000000000000000" pitchFamily="2" charset="0"/>
                <a:cs typeface="Open Sans Light" panose="020B0306030504020204" pitchFamily="34" charset="0"/>
              </a:defRPr>
            </a:lvl1pPr>
          </a:lstStyle>
          <a:p>
            <a:fld id="{07DEDE4D-DC37-4180-B29E-77B367E2BC86}" type="slidenum">
              <a:rPr lang="en-US" smtClean="0"/>
              <a:pPr/>
              <a:t>‹#›</a:t>
            </a:fld>
            <a:endParaRPr lang="en-US" dirty="0"/>
          </a:p>
        </p:txBody>
      </p:sp>
      <p:sp>
        <p:nvSpPr>
          <p:cNvPr id="7" name="Rectangle 6">
            <a:extLst>
              <a:ext uri="{FF2B5EF4-FFF2-40B4-BE49-F238E27FC236}">
                <a16:creationId xmlns:a16="http://schemas.microsoft.com/office/drawing/2014/main" id="{956B33FA-D9E7-CDD4-BF61-3E4E9BA6B11C}"/>
              </a:ext>
            </a:extLst>
          </p:cNvPr>
          <p:cNvSpPr/>
          <p:nvPr userDrawn="1"/>
        </p:nvSpPr>
        <p:spPr>
          <a:xfrm>
            <a:off x="0" y="0"/>
            <a:ext cx="12192000" cy="108336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00549B"/>
              </a:solidFill>
            </a:endParaRPr>
          </a:p>
        </p:txBody>
      </p:sp>
      <p:sp>
        <p:nvSpPr>
          <p:cNvPr id="9" name="Title 1">
            <a:extLst>
              <a:ext uri="{FF2B5EF4-FFF2-40B4-BE49-F238E27FC236}">
                <a16:creationId xmlns:a16="http://schemas.microsoft.com/office/drawing/2014/main" id="{0159E244-CD93-9D63-8968-1C4BF75C616A}"/>
              </a:ext>
            </a:extLst>
          </p:cNvPr>
          <p:cNvSpPr txBox="1">
            <a:spLocks/>
          </p:cNvSpPr>
          <p:nvPr userDrawn="1"/>
        </p:nvSpPr>
        <p:spPr>
          <a:xfrm>
            <a:off x="725501" y="236484"/>
            <a:ext cx="8738540" cy="1499449"/>
          </a:xfrm>
          <a:prstGeom prst="rect">
            <a:avLst/>
          </a:prstGeom>
        </p:spPr>
        <p:txBody>
          <a:bodyPr/>
          <a:lstStyle>
            <a:lvl1pPr algn="l" defTabSz="914400" rtl="0" eaLnBrk="1" latinLnBrk="0" hangingPunct="1">
              <a:lnSpc>
                <a:spcPct val="90000"/>
              </a:lnSpc>
              <a:spcBef>
                <a:spcPct val="0"/>
              </a:spcBef>
              <a:buNone/>
              <a:defRPr sz="3600" b="0" i="0" kern="1200">
                <a:solidFill>
                  <a:srgbClr val="04549C"/>
                </a:solidFill>
                <a:latin typeface="Arial" panose="020B0604020202020204" pitchFamily="34" charset="0"/>
                <a:ea typeface="Roboto" panose="02000000000000000000" pitchFamily="2" charset="0"/>
                <a:cs typeface="Arial" panose="020B0604020202020204" pitchFamily="34" charset="0"/>
              </a:defRPr>
            </a:lvl1pPr>
          </a:lstStyle>
          <a:p>
            <a:r>
              <a:rPr lang="en-US" sz="3200" dirty="0"/>
              <a:t>Click to edit Master title style</a:t>
            </a:r>
          </a:p>
        </p:txBody>
      </p:sp>
    </p:spTree>
    <p:extLst>
      <p:ext uri="{BB962C8B-B14F-4D97-AF65-F5344CB8AC3E}">
        <p14:creationId xmlns:p14="http://schemas.microsoft.com/office/powerpoint/2010/main" val="2737472917"/>
      </p:ext>
    </p:extLst>
  </p:cSld>
  <p:clrMap bg1="lt1" tx1="dk1" bg2="lt2" tx2="dk2" accent1="accent1" accent2="accent2" accent3="accent3" accent4="accent4" accent5="accent5" accent6="accent6" hlink="hlink" folHlink="folHlink"/>
  <p:sldLayoutIdLst>
    <p:sldLayoutId id="2147483756" r:id="rId1"/>
    <p:sldLayoutId id="2147483699" r:id="rId2"/>
  </p:sldLayoutIdLst>
  <p:transition spd="med" advClick="0">
    <p:pull/>
  </p:transition>
  <p:txStyles>
    <p:titleStyle>
      <a:lvl1pPr algn="l" defTabSz="914377" rtl="0" eaLnBrk="1" latinLnBrk="0" hangingPunct="1">
        <a:lnSpc>
          <a:spcPct val="90000"/>
        </a:lnSpc>
        <a:spcBef>
          <a:spcPct val="0"/>
        </a:spcBef>
        <a:buNone/>
        <a:defRPr sz="3600" b="0" i="0" kern="1200">
          <a:solidFill>
            <a:srgbClr val="04549C"/>
          </a:solidFill>
          <a:latin typeface="Roboto" panose="02000000000000000000" pitchFamily="2" charset="0"/>
          <a:ea typeface="Roboto" panose="02000000000000000000" pitchFamily="2" charset="0"/>
          <a:cs typeface="Roboto" panose="02000000000000000000" pitchFamily="2"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Open Sans" panose="020B06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Open Sans" panose="020B06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Open Sans" panose="020B06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Open Sans" panose="020B06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71601"/>
            <a:ext cx="10972800" cy="4754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646D6-9DA9-4D60-B037-D72D50BB696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23968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3" r:id="rId11"/>
  </p:sldLayoutIdLst>
  <p:transition spd="med" advClick="0">
    <p:pull/>
  </p:transition>
  <p:hf hdr="0" dt="0"/>
  <p:txStyles>
    <p:titleStyle>
      <a:lvl1pPr algn="r" defTabSz="914377" rtl="0" eaLnBrk="1" latinLnBrk="0" hangingPunct="1">
        <a:spcBef>
          <a:spcPct val="0"/>
        </a:spcBef>
        <a:buNone/>
        <a:defRPr sz="3600" b="1" kern="1200">
          <a:solidFill>
            <a:srgbClr val="003366"/>
          </a:solidFill>
          <a:latin typeface="+mj-lt"/>
          <a:ea typeface="+mj-ea"/>
          <a:cs typeface="+mj-cs"/>
        </a:defRPr>
      </a:lvl1pPr>
    </p:titleStyle>
    <p:bodyStyle>
      <a:lvl1pPr marL="342891" indent="-342891" algn="l" defTabSz="914377"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32" indent="-285744" algn="l" defTabSz="914377"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2971" indent="-228594" algn="l" defTabSz="914377"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160" indent="-228594" algn="l" defTabSz="914377"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349" indent="-228594" algn="l" defTabSz="914377"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3584" y="378528"/>
            <a:ext cx="10515600" cy="53428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Roboto" panose="02000000000000000000" pitchFamily="2" charset="0"/>
                <a:ea typeface="Roboto" panose="02000000000000000000" pitchFamily="2" charset="0"/>
                <a:cs typeface="Open Sans Light" panose="020B0306030504020204" pitchFamily="34" charset="0"/>
              </a:defRPr>
            </a:lvl1pPr>
          </a:lstStyle>
          <a:p>
            <a:fld id="{944E386D-D596-43F8-8F7F-EC29E2E0A8BB}" type="datetimeFigureOut">
              <a:rPr lang="en-US" smtClean="0"/>
              <a:pPr/>
              <a:t>5/31/26</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Roboto" panose="02000000000000000000" pitchFamily="2" charset="0"/>
                <a:ea typeface="Roboto" panose="02000000000000000000" pitchFamily="2" charset="0"/>
                <a:cs typeface="Open Sans Light" panose="020B0306030504020204" pitchFamily="34" charset="0"/>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Roboto" panose="02000000000000000000" pitchFamily="2" charset="0"/>
                <a:ea typeface="Roboto" panose="02000000000000000000" pitchFamily="2" charset="0"/>
                <a:cs typeface="Open Sans Light" panose="020B0306030504020204" pitchFamily="34" charset="0"/>
              </a:defRPr>
            </a:lvl1pPr>
          </a:lstStyle>
          <a:p>
            <a:fld id="{07DEDE4D-DC37-4180-B29E-77B367E2BC86}" type="slidenum">
              <a:rPr lang="en-US" smtClean="0"/>
              <a:pPr/>
              <a:t>‹#›</a:t>
            </a:fld>
            <a:endParaRPr lang="en-US" dirty="0"/>
          </a:p>
        </p:txBody>
      </p:sp>
      <p:sp>
        <p:nvSpPr>
          <p:cNvPr id="7" name="Rectangle 6">
            <a:extLst>
              <a:ext uri="{FF2B5EF4-FFF2-40B4-BE49-F238E27FC236}">
                <a16:creationId xmlns:a16="http://schemas.microsoft.com/office/drawing/2014/main" id="{956B33FA-D9E7-CDD4-BF61-3E4E9BA6B11C}"/>
              </a:ext>
            </a:extLst>
          </p:cNvPr>
          <p:cNvSpPr/>
          <p:nvPr userDrawn="1"/>
        </p:nvSpPr>
        <p:spPr>
          <a:xfrm>
            <a:off x="0" y="0"/>
            <a:ext cx="12192000" cy="108336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n>
                <a:noFill/>
              </a:ln>
              <a:solidFill>
                <a:srgbClr val="00549B"/>
              </a:solidFill>
            </a:endParaRPr>
          </a:p>
        </p:txBody>
      </p:sp>
    </p:spTree>
    <p:extLst>
      <p:ext uri="{BB962C8B-B14F-4D97-AF65-F5344CB8AC3E}">
        <p14:creationId xmlns:p14="http://schemas.microsoft.com/office/powerpoint/2010/main" val="355119143"/>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Lst>
  <p:transition spd="med" advClick="0">
    <p:pull/>
  </p:transition>
  <p:txStyles>
    <p:titleStyle>
      <a:lvl1pPr algn="l" defTabSz="914377" rtl="0" eaLnBrk="1" latinLnBrk="0" hangingPunct="1">
        <a:lnSpc>
          <a:spcPct val="90000"/>
        </a:lnSpc>
        <a:spcBef>
          <a:spcPct val="0"/>
        </a:spcBef>
        <a:buNone/>
        <a:defRPr sz="3600" b="0" i="0" kern="1200">
          <a:solidFill>
            <a:srgbClr val="04549C"/>
          </a:solidFill>
          <a:latin typeface="Roboto" panose="02000000000000000000" pitchFamily="2" charset="0"/>
          <a:ea typeface="Roboto" panose="02000000000000000000" pitchFamily="2" charset="0"/>
          <a:cs typeface="Roboto" panose="02000000000000000000" pitchFamily="2"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Open Sans" panose="020B06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Open Sans" panose="020B06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Open Sans" panose="020B06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Open Sans" panose="020B06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DF14E3-F83A-90E4-2A1C-078CA7E2C3D6}"/>
              </a:ext>
            </a:extLst>
          </p:cNvPr>
          <p:cNvSpPr/>
          <p:nvPr userDrawn="1"/>
        </p:nvSpPr>
        <p:spPr>
          <a:xfrm>
            <a:off x="0" y="0"/>
            <a:ext cx="12192000" cy="2723745"/>
          </a:xfrm>
          <a:prstGeom prst="rect">
            <a:avLst/>
          </a:prstGeom>
          <a:solidFill>
            <a:srgbClr val="0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ln>
                <a:solidFill>
                  <a:srgbClr val="92D050"/>
                </a:solidFill>
              </a:ln>
            </a:endParaRPr>
          </a:p>
        </p:txBody>
      </p:sp>
      <p:sp>
        <p:nvSpPr>
          <p:cNvPr id="2" name="Title Placeholder 1">
            <a:extLst>
              <a:ext uri="{FF2B5EF4-FFF2-40B4-BE49-F238E27FC236}">
                <a16:creationId xmlns:a16="http://schemas.microsoft.com/office/drawing/2014/main" id="{D2504371-6CF0-BCA2-B0CA-4114B28C7F0C}"/>
              </a:ext>
            </a:extLst>
          </p:cNvPr>
          <p:cNvSpPr>
            <a:spLocks noGrp="1"/>
          </p:cNvSpPr>
          <p:nvPr>
            <p:ph type="title"/>
          </p:nvPr>
        </p:nvSpPr>
        <p:spPr>
          <a:xfrm>
            <a:off x="1400784" y="1551436"/>
            <a:ext cx="9953016" cy="890373"/>
          </a:xfrm>
          <a:prstGeom prst="rect">
            <a:avLst/>
          </a:prstGeom>
        </p:spPr>
        <p:txBody>
          <a:bodyPr vert="horz" lIns="91440" tIns="45720" rIns="91440" bIns="45720" rtlCol="0" anchor="ctr">
            <a:normAutofit/>
          </a:bodyPr>
          <a:lstStyle/>
          <a:p>
            <a:r>
              <a:rPr lang="en-US" dirty="0"/>
              <a:t>Title Goes Here</a:t>
            </a:r>
          </a:p>
        </p:txBody>
      </p:sp>
      <p:sp>
        <p:nvSpPr>
          <p:cNvPr id="4" name="Date Placeholder 3">
            <a:extLst>
              <a:ext uri="{FF2B5EF4-FFF2-40B4-BE49-F238E27FC236}">
                <a16:creationId xmlns:a16="http://schemas.microsoft.com/office/drawing/2014/main" id="{1C826AC8-E683-0365-BFB1-DC44D575332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F95CF3C-D4AC-0844-A331-7B7313F53D99}" type="datetimeFigureOut">
              <a:rPr lang="en-US" smtClean="0"/>
              <a:t>5/31/26</a:t>
            </a:fld>
            <a:endParaRPr lang="en-US"/>
          </a:p>
        </p:txBody>
      </p:sp>
      <p:sp>
        <p:nvSpPr>
          <p:cNvPr id="5" name="Footer Placeholder 4">
            <a:extLst>
              <a:ext uri="{FF2B5EF4-FFF2-40B4-BE49-F238E27FC236}">
                <a16:creationId xmlns:a16="http://schemas.microsoft.com/office/drawing/2014/main" id="{D55110B9-CD8D-520E-1DD3-C2824159CCB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3427E24-08DC-3A01-78FC-C327B043678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A5C21F-1139-2141-A10B-16196BA89614}" type="slidenum">
              <a:rPr lang="en-US" smtClean="0"/>
              <a:t>‹#›</a:t>
            </a:fld>
            <a:endParaRPr lang="en-US"/>
          </a:p>
        </p:txBody>
      </p:sp>
      <p:sp>
        <p:nvSpPr>
          <p:cNvPr id="7" name="Полилиния 15">
            <a:extLst>
              <a:ext uri="{FF2B5EF4-FFF2-40B4-BE49-F238E27FC236}">
                <a16:creationId xmlns:a16="http://schemas.microsoft.com/office/drawing/2014/main" id="{8B362C51-EFD9-54EF-C516-FF9E6C1FD1E3}"/>
              </a:ext>
            </a:extLst>
          </p:cNvPr>
          <p:cNvSpPr/>
          <p:nvPr userDrawn="1"/>
        </p:nvSpPr>
        <p:spPr>
          <a:xfrm rot="10800000">
            <a:off x="632569" y="411893"/>
            <a:ext cx="11240749" cy="5866157"/>
          </a:xfrm>
          <a:custGeom>
            <a:avLst/>
            <a:gdLst>
              <a:gd name="connsiteX0" fmla="*/ 386350 w 16730455"/>
              <a:gd name="connsiteY0" fmla="*/ 386351 h 8731045"/>
              <a:gd name="connsiteX1" fmla="*/ 386350 w 16730455"/>
              <a:gd name="connsiteY1" fmla="*/ 8344695 h 8731045"/>
              <a:gd name="connsiteX2" fmla="*/ 16344107 w 16730455"/>
              <a:gd name="connsiteY2" fmla="*/ 8344695 h 8731045"/>
              <a:gd name="connsiteX3" fmla="*/ 16344107 w 16730455"/>
              <a:gd name="connsiteY3" fmla="*/ 386351 h 8731045"/>
              <a:gd name="connsiteX4" fmla="*/ 0 w 16730455"/>
              <a:gd name="connsiteY4" fmla="*/ 0 h 8731045"/>
              <a:gd name="connsiteX5" fmla="*/ 16730455 w 16730455"/>
              <a:gd name="connsiteY5" fmla="*/ 0 h 8731045"/>
              <a:gd name="connsiteX6" fmla="*/ 16730455 w 16730455"/>
              <a:gd name="connsiteY6" fmla="*/ 8731045 h 8731045"/>
              <a:gd name="connsiteX7" fmla="*/ 0 w 16730455"/>
              <a:gd name="connsiteY7" fmla="*/ 8731045 h 873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30455" h="8731045">
                <a:moveTo>
                  <a:pt x="386350" y="386351"/>
                </a:moveTo>
                <a:lnTo>
                  <a:pt x="386350" y="8344695"/>
                </a:lnTo>
                <a:lnTo>
                  <a:pt x="16344107" y="8344695"/>
                </a:lnTo>
                <a:lnTo>
                  <a:pt x="16344107" y="386351"/>
                </a:lnTo>
                <a:close/>
                <a:moveTo>
                  <a:pt x="0" y="0"/>
                </a:moveTo>
                <a:lnTo>
                  <a:pt x="16730455" y="0"/>
                </a:lnTo>
                <a:lnTo>
                  <a:pt x="16730455" y="8731045"/>
                </a:lnTo>
                <a:lnTo>
                  <a:pt x="0" y="8731045"/>
                </a:lnTo>
                <a:close/>
              </a:path>
            </a:pathLst>
          </a:cu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Tree>
    <p:extLst>
      <p:ext uri="{BB962C8B-B14F-4D97-AF65-F5344CB8AC3E}">
        <p14:creationId xmlns:p14="http://schemas.microsoft.com/office/powerpoint/2010/main" val="2173064283"/>
      </p:ext>
    </p:extLst>
  </p:cSld>
  <p:clrMap bg1="lt1" tx1="dk1" bg2="lt2" tx2="dk2" accent1="accent1" accent2="accent2" accent3="accent3" accent4="accent4" accent5="accent5" accent6="accent6" hlink="hlink" folHlink="folHlink"/>
  <p:sldLayoutIdLst>
    <p:sldLayoutId id="2147483746" r:id="rId1"/>
  </p:sldLayoutIdLst>
  <p:transition spd="med" advClick="0">
    <p:pull/>
  </p:transition>
  <p:txStyles>
    <p:titleStyle>
      <a:lvl1pPr algn="ctr" defTabSz="914377" rtl="0" eaLnBrk="1" latinLnBrk="0" hangingPunct="1">
        <a:lnSpc>
          <a:spcPct val="90000"/>
        </a:lnSpc>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40DB9-5CA8-755B-1233-65DD4AA2BD7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3D9498-FAB4-A296-55BC-E674EA27EC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DEB54B-17E2-CB67-6849-79F0B7031973}"/>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CBD8CB-4BBF-1347-BB56-A41ABB502A85}" type="datetimeFigureOut">
              <a:rPr lang="en-US" smtClean="0"/>
              <a:t>5/31/26</a:t>
            </a:fld>
            <a:endParaRPr lang="en-US"/>
          </a:p>
        </p:txBody>
      </p:sp>
      <p:sp>
        <p:nvSpPr>
          <p:cNvPr id="5" name="Footer Placeholder 4">
            <a:extLst>
              <a:ext uri="{FF2B5EF4-FFF2-40B4-BE49-F238E27FC236}">
                <a16:creationId xmlns:a16="http://schemas.microsoft.com/office/drawing/2014/main" id="{24C7EF8C-5EC5-1E0D-A162-3C9495C9E21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F279D3-1F7A-F508-D302-ED81809AF83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4C87C8-FC53-EF47-B954-59430D671D4A}" type="slidenum">
              <a:rPr lang="en-US" smtClean="0"/>
              <a:t>‹#›</a:t>
            </a:fld>
            <a:endParaRPr lang="en-US"/>
          </a:p>
        </p:txBody>
      </p:sp>
      <p:pic>
        <p:nvPicPr>
          <p:cNvPr id="10" name="Picture 9" descr="A green and blue gradient&#10;&#10;AI-generated content may be incorrect.">
            <a:extLst>
              <a:ext uri="{FF2B5EF4-FFF2-40B4-BE49-F238E27FC236}">
                <a16:creationId xmlns:a16="http://schemas.microsoft.com/office/drawing/2014/main" id="{37DF4BCB-AA0E-57CC-4E66-4727A60E89A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005733" cy="6858000"/>
          </a:xfrm>
          <a:prstGeom prst="rect">
            <a:avLst/>
          </a:prstGeom>
        </p:spPr>
      </p:pic>
    </p:spTree>
    <p:extLst>
      <p:ext uri="{BB962C8B-B14F-4D97-AF65-F5344CB8AC3E}">
        <p14:creationId xmlns:p14="http://schemas.microsoft.com/office/powerpoint/2010/main" val="373890661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3" r:id="rId3"/>
    <p:sldLayoutId id="2147483764" r:id="rId4"/>
  </p:sldLayoutIdLst>
  <p:transition spd="med" advClick="0">
    <p:pull/>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421524-9CDE-5AC1-FDD1-CAB40E56056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310F7C-54F6-9CBA-41B8-652F794176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8F7E6-C8FA-D2C4-37A7-5384343B675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83942A-883D-FD47-9D04-D73F58A9A85C}" type="datetimeFigureOut">
              <a:rPr lang="en-US" smtClean="0"/>
              <a:t>5/31/26</a:t>
            </a:fld>
            <a:endParaRPr lang="en-US"/>
          </a:p>
        </p:txBody>
      </p:sp>
      <p:sp>
        <p:nvSpPr>
          <p:cNvPr id="5" name="Footer Placeholder 4">
            <a:extLst>
              <a:ext uri="{FF2B5EF4-FFF2-40B4-BE49-F238E27FC236}">
                <a16:creationId xmlns:a16="http://schemas.microsoft.com/office/drawing/2014/main" id="{568E18A6-0D32-ECD0-3881-AD4D451690D6}"/>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DF373E8-6EBD-2D7E-A4CD-86125240728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FDAC44-9386-314A-BC40-137DBD35B365}" type="slidenum">
              <a:rPr lang="en-US" smtClean="0"/>
              <a:t>‹#›</a:t>
            </a:fld>
            <a:endParaRPr lang="en-US"/>
          </a:p>
        </p:txBody>
      </p:sp>
      <p:pic>
        <p:nvPicPr>
          <p:cNvPr id="8" name="Picture 7" descr="A blue and white rectangular object&#10;&#10;Description automatically generated">
            <a:extLst>
              <a:ext uri="{FF2B5EF4-FFF2-40B4-BE49-F238E27FC236}">
                <a16:creationId xmlns:a16="http://schemas.microsoft.com/office/drawing/2014/main" id="{11995643-2A49-D5ED-D8A9-A3CD6EC2A27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47502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advClick="0">
    <p:pull/>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8F5AAC-BBCE-3BAC-A31E-EA968B75BA7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BE094-CE61-6315-AE05-7EB3015BFC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6E024-6BDD-429D-9E8C-51A384D1BE8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15FC38-E967-654D-8530-0EB5D4AB23B2}" type="datetimeFigureOut">
              <a:rPr lang="en-US" smtClean="0"/>
              <a:t>5/31/26</a:t>
            </a:fld>
            <a:endParaRPr lang="en-US"/>
          </a:p>
        </p:txBody>
      </p:sp>
      <p:sp>
        <p:nvSpPr>
          <p:cNvPr id="5" name="Footer Placeholder 4">
            <a:extLst>
              <a:ext uri="{FF2B5EF4-FFF2-40B4-BE49-F238E27FC236}">
                <a16:creationId xmlns:a16="http://schemas.microsoft.com/office/drawing/2014/main" id="{CE9ECE01-80D3-4A95-F59E-1F2994753EF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9F49ED-0581-B683-E2B9-AA20D4A4DEF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995FC2-D957-BE43-91CE-3F418F953973}" type="slidenum">
              <a:rPr lang="en-US" smtClean="0"/>
              <a:t>‹#›</a:t>
            </a:fld>
            <a:endParaRPr lang="en-US"/>
          </a:p>
        </p:txBody>
      </p:sp>
      <p:pic>
        <p:nvPicPr>
          <p:cNvPr id="8" name="Picture 7" descr="A blue and white rectangle&#10;&#10;AI-generated content may be incorrect.">
            <a:extLst>
              <a:ext uri="{FF2B5EF4-FFF2-40B4-BE49-F238E27FC236}">
                <a16:creationId xmlns:a16="http://schemas.microsoft.com/office/drawing/2014/main" id="{C6E19669-DE6D-861A-36A3-CF9317D9C67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34842291"/>
      </p:ext>
    </p:extLst>
  </p:cSld>
  <p:clrMap bg1="lt1" tx1="dk1" bg2="lt2" tx2="dk2" accent1="accent1" accent2="accent2" accent3="accent3" accent4="accent4" accent5="accent5" accent6="accent6" hlink="hlink" folHlink="folHlink"/>
  <p:sldLayoutIdLst>
    <p:sldLayoutId id="2147483782" r:id="rId1"/>
    <p:sldLayoutId id="2147483783" r:id="rId2"/>
  </p:sldLayoutIdLst>
  <p:transition spd="med" advClick="0">
    <p:pull/>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8F5AAC-BBCE-3BAC-A31E-EA968B75BA7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CBE094-CE61-6315-AE05-7EB3015BFC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6E024-6BDD-429D-9E8C-51A384D1BE8D}"/>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15FC38-E967-654D-8530-0EB5D4AB23B2}" type="datetimeFigureOut">
              <a:rPr lang="en-US" smtClean="0"/>
              <a:t>5/31/26</a:t>
            </a:fld>
            <a:endParaRPr lang="en-US"/>
          </a:p>
        </p:txBody>
      </p:sp>
      <p:sp>
        <p:nvSpPr>
          <p:cNvPr id="5" name="Footer Placeholder 4">
            <a:extLst>
              <a:ext uri="{FF2B5EF4-FFF2-40B4-BE49-F238E27FC236}">
                <a16:creationId xmlns:a16="http://schemas.microsoft.com/office/drawing/2014/main" id="{CE9ECE01-80D3-4A95-F59E-1F2994753EF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49F49ED-0581-B683-E2B9-AA20D4A4DEF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995FC2-D957-BE43-91CE-3F418F953973}" type="slidenum">
              <a:rPr lang="en-US" smtClean="0"/>
              <a:t>‹#›</a:t>
            </a:fld>
            <a:endParaRPr lang="en-US"/>
          </a:p>
        </p:txBody>
      </p:sp>
      <p:pic>
        <p:nvPicPr>
          <p:cNvPr id="8" name="Picture 7" descr="A blue and white rectangle&#10;&#10;AI-generated content may be incorrect.">
            <a:extLst>
              <a:ext uri="{FF2B5EF4-FFF2-40B4-BE49-F238E27FC236}">
                <a16:creationId xmlns:a16="http://schemas.microsoft.com/office/drawing/2014/main" id="{C6E19669-DE6D-861A-36A3-CF9317D9C677}"/>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94676"/>
          <a:stretch/>
        </p:blipFill>
        <p:spPr>
          <a:xfrm>
            <a:off x="0" y="6492876"/>
            <a:ext cx="12192000" cy="365125"/>
          </a:xfrm>
          <a:prstGeom prst="rect">
            <a:avLst/>
          </a:prstGeom>
        </p:spPr>
      </p:pic>
      <p:sp>
        <p:nvSpPr>
          <p:cNvPr id="7" name="Rectangle 6">
            <a:extLst>
              <a:ext uri="{FF2B5EF4-FFF2-40B4-BE49-F238E27FC236}">
                <a16:creationId xmlns:a16="http://schemas.microsoft.com/office/drawing/2014/main" id="{CE942B71-6BD7-1295-7134-F55B66DA1DCF}"/>
              </a:ext>
            </a:extLst>
          </p:cNvPr>
          <p:cNvSpPr/>
          <p:nvPr userDrawn="1"/>
        </p:nvSpPr>
        <p:spPr>
          <a:xfrm>
            <a:off x="0" y="0"/>
            <a:ext cx="12192000" cy="228601"/>
          </a:xfrm>
          <a:prstGeom prst="rect">
            <a:avLst/>
          </a:prstGeom>
          <a:solidFill>
            <a:srgbClr val="006E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6450308"/>
      </p:ext>
    </p:extLst>
  </p:cSld>
  <p:clrMap bg1="lt1" tx1="dk1" bg2="lt2" tx2="dk2" accent1="accent1" accent2="accent2" accent3="accent3" accent4="accent4" accent5="accent5" accent6="accent6" hlink="hlink" folHlink="folHlink"/>
  <p:sldLayoutIdLst>
    <p:sldLayoutId id="2147483787" r:id="rId1"/>
    <p:sldLayoutId id="2147483788" r:id="rId2"/>
  </p:sldLayoutIdLst>
  <p:transition spd="med" advClick="0">
    <p:pull/>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595FC3-67B0-F12A-67F1-25F7DC0ACDE5}"/>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C38BA1-FB84-D933-6BEE-D38D52E31E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F2FC8-C7AC-3CBB-4DA4-5362879037F4}"/>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C1774D-FEBB-CA43-B39A-B2DBA5369B36}" type="datetimeFigureOut">
              <a:rPr lang="en-US" smtClean="0"/>
              <a:t>5/31/26</a:t>
            </a:fld>
            <a:endParaRPr lang="en-US"/>
          </a:p>
        </p:txBody>
      </p:sp>
      <p:sp>
        <p:nvSpPr>
          <p:cNvPr id="5" name="Footer Placeholder 4">
            <a:extLst>
              <a:ext uri="{FF2B5EF4-FFF2-40B4-BE49-F238E27FC236}">
                <a16:creationId xmlns:a16="http://schemas.microsoft.com/office/drawing/2014/main" id="{50C395D6-EED1-76D1-852F-CE0469341A3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31C5E53-DCD7-ACC5-5DB2-81053F510E6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92315D7-A262-3043-905F-12894CF1E5E5}" type="slidenum">
              <a:rPr lang="en-US" smtClean="0"/>
              <a:t>‹#›</a:t>
            </a:fld>
            <a:endParaRPr lang="en-US"/>
          </a:p>
        </p:txBody>
      </p:sp>
      <p:pic>
        <p:nvPicPr>
          <p:cNvPr id="7" name="Picture 6" descr="A blue and white rectangle&#10;&#10;AI-generated content may be incorrect.">
            <a:extLst>
              <a:ext uri="{FF2B5EF4-FFF2-40B4-BE49-F238E27FC236}">
                <a16:creationId xmlns:a16="http://schemas.microsoft.com/office/drawing/2014/main" id="{DE2AC49F-BB35-E6B0-10D6-D5D8F820712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l="74266" b="7315"/>
          <a:stretch/>
        </p:blipFill>
        <p:spPr>
          <a:xfrm>
            <a:off x="0" y="-1756"/>
            <a:ext cx="606287" cy="6859756"/>
          </a:xfrm>
          <a:prstGeom prst="rect">
            <a:avLst/>
          </a:prstGeom>
        </p:spPr>
      </p:pic>
    </p:spTree>
    <p:extLst>
      <p:ext uri="{BB962C8B-B14F-4D97-AF65-F5344CB8AC3E}">
        <p14:creationId xmlns:p14="http://schemas.microsoft.com/office/powerpoint/2010/main" val="3335071364"/>
      </p:ext>
    </p:extLst>
  </p:cSld>
  <p:clrMap bg1="lt1" tx1="dk1" bg2="lt2" tx2="dk2" accent1="accent1" accent2="accent2" accent3="accent3" accent4="accent4" accent5="accent5" accent6="accent6" hlink="hlink" folHlink="folHlink"/>
  <p:sldLayoutIdLst>
    <p:sldLayoutId id="2147483790" r:id="rId1"/>
    <p:sldLayoutId id="2147483791" r:id="rId2"/>
  </p:sldLayoutIdLst>
  <p:transition spd="med" advClick="0">
    <p:pull/>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7A888D-7E90-6FAA-8FFD-2101115A490E}"/>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8C5E06-FD1B-EDA4-E99A-77DC993CB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17688-626D-AAEC-CBB6-99C6A5314EA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491843A2-FD3D-B130-102A-B60AF122872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27F1EE-E151-3BBA-0BFA-D1ADEE23909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65F7C4-77CE-9241-B48C-F73439822500}" type="slidenum">
              <a:rPr lang="en-US" smtClean="0"/>
              <a:t>‹#›</a:t>
            </a:fld>
            <a:endParaRPr lang="en-US"/>
          </a:p>
        </p:txBody>
      </p:sp>
      <p:sp>
        <p:nvSpPr>
          <p:cNvPr id="7" name="Rectangle 6">
            <a:extLst>
              <a:ext uri="{FF2B5EF4-FFF2-40B4-BE49-F238E27FC236}">
                <a16:creationId xmlns:a16="http://schemas.microsoft.com/office/drawing/2014/main" id="{A9086BE0-9457-C5B2-9301-0EE8C651DA77}"/>
              </a:ext>
            </a:extLst>
          </p:cNvPr>
          <p:cNvSpPr/>
          <p:nvPr userDrawn="1"/>
        </p:nvSpPr>
        <p:spPr>
          <a:xfrm>
            <a:off x="0" y="0"/>
            <a:ext cx="12192000" cy="685800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2651118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advClick="0">
    <p:pull/>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7A888D-7E90-6FAA-8FFD-2101115A490E}"/>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8C5E06-FD1B-EDA4-E99A-77DC993CB0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17688-626D-AAEC-CBB6-99C6A5314EA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C48652-690D-3A42-8B63-5BB8A7086D97}" type="datetimeFigureOut">
              <a:rPr lang="en-US" smtClean="0"/>
              <a:t>5/31/26</a:t>
            </a:fld>
            <a:endParaRPr lang="en-US"/>
          </a:p>
        </p:txBody>
      </p:sp>
      <p:sp>
        <p:nvSpPr>
          <p:cNvPr id="5" name="Footer Placeholder 4">
            <a:extLst>
              <a:ext uri="{FF2B5EF4-FFF2-40B4-BE49-F238E27FC236}">
                <a16:creationId xmlns:a16="http://schemas.microsoft.com/office/drawing/2014/main" id="{491843A2-FD3D-B130-102A-B60AF122872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pic>
        <p:nvPicPr>
          <p:cNvPr id="11" name="Picture 10" descr="A blue and green diamond with a blue background&#10;&#10;AI-generated content may be incorrect.">
            <a:extLst>
              <a:ext uri="{FF2B5EF4-FFF2-40B4-BE49-F238E27FC236}">
                <a16:creationId xmlns:a16="http://schemas.microsoft.com/office/drawing/2014/main" id="{B6000E22-5946-0E7F-DAF0-60305DF4DAB2}"/>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64626"/>
          </a:xfrm>
          <a:prstGeom prst="rect">
            <a:avLst/>
          </a:prstGeom>
        </p:spPr>
      </p:pic>
      <p:sp>
        <p:nvSpPr>
          <p:cNvPr id="6" name="Slide Number Placeholder 5">
            <a:extLst>
              <a:ext uri="{FF2B5EF4-FFF2-40B4-BE49-F238E27FC236}">
                <a16:creationId xmlns:a16="http://schemas.microsoft.com/office/drawing/2014/main" id="{5127F1EE-E151-3BBA-0BFA-D1ADEE23909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765F7C4-77CE-9241-B48C-F73439822500}" type="slidenum">
              <a:rPr lang="en-US" smtClean="0"/>
              <a:t>‹#›</a:t>
            </a:fld>
            <a:endParaRPr lang="en-US"/>
          </a:p>
        </p:txBody>
      </p:sp>
    </p:spTree>
    <p:extLst>
      <p:ext uri="{BB962C8B-B14F-4D97-AF65-F5344CB8AC3E}">
        <p14:creationId xmlns:p14="http://schemas.microsoft.com/office/powerpoint/2010/main" val="69712890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advClick="0">
    <p:pull/>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7.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7.emf"/></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29.emf"/></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notesSlide" Target="../notesSlides/notesSlide8.xml"/><Relationship Id="rId7"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8.png"/><Relationship Id="rId9" Type="http://schemas.openxmlformats.org/officeDocument/2006/relationships/image" Target="../media/image24.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29B"/>
        </a:solidFill>
        <a:effectLst/>
      </p:bgPr>
    </p:bg>
    <p:spTree>
      <p:nvGrpSpPr>
        <p:cNvPr id="1" name=""/>
        <p:cNvGrpSpPr/>
        <p:nvPr/>
      </p:nvGrpSpPr>
      <p:grpSpPr>
        <a:xfrm>
          <a:off x="0" y="0"/>
          <a:ext cx="0" cy="0"/>
          <a:chOff x="0" y="0"/>
          <a:chExt cx="0" cy="0"/>
        </a:xfrm>
      </p:grpSpPr>
      <p:pic>
        <p:nvPicPr>
          <p:cNvPr id="13" name="Picture 12" descr="A person touching a screen with icons&#10;&#10;Description automatically generated">
            <a:extLst>
              <a:ext uri="{FF2B5EF4-FFF2-40B4-BE49-F238E27FC236}">
                <a16:creationId xmlns:a16="http://schemas.microsoft.com/office/drawing/2014/main" id="{FFC0A1EC-937E-2498-B0C4-8480299EB7AD}"/>
              </a:ext>
            </a:extLst>
          </p:cNvPr>
          <p:cNvPicPr>
            <a:picLocks noChangeAspect="1"/>
          </p:cNvPicPr>
          <p:nvPr/>
        </p:nvPicPr>
        <p:blipFill rotWithShape="1">
          <a:blip r:embed="rId3">
            <a:alphaModFix amt="28000"/>
            <a:extLst>
              <a:ext uri="{28A0092B-C50C-407E-A947-70E740481C1C}">
                <a14:useLocalDpi xmlns:a14="http://schemas.microsoft.com/office/drawing/2010/main"/>
              </a:ext>
            </a:extLst>
          </a:blip>
          <a:srcRect t="8800" b="7257"/>
          <a:stretch/>
        </p:blipFill>
        <p:spPr>
          <a:xfrm>
            <a:off x="0" y="1101141"/>
            <a:ext cx="12192000" cy="5756859"/>
          </a:xfrm>
          <a:prstGeom prst="rect">
            <a:avLst/>
          </a:prstGeom>
        </p:spPr>
      </p:pic>
      <p:pic>
        <p:nvPicPr>
          <p:cNvPr id="3" name="Picture 2" descr="A black and white sign&#10;&#10;Description automatically generated with low confidence">
            <a:extLst>
              <a:ext uri="{FF2B5EF4-FFF2-40B4-BE49-F238E27FC236}">
                <a16:creationId xmlns:a16="http://schemas.microsoft.com/office/drawing/2014/main" id="{CD3E60D2-4A1E-FE8B-0E86-2EC1AB5BBB9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00964" y="1383396"/>
            <a:ext cx="1758480" cy="1295513"/>
          </a:xfrm>
          <a:prstGeom prst="rect">
            <a:avLst/>
          </a:prstGeom>
        </p:spPr>
      </p:pic>
      <p:sp>
        <p:nvSpPr>
          <p:cNvPr id="2" name="TextBox 1">
            <a:extLst>
              <a:ext uri="{FF2B5EF4-FFF2-40B4-BE49-F238E27FC236}">
                <a16:creationId xmlns:a16="http://schemas.microsoft.com/office/drawing/2014/main" id="{88075A93-3EA8-0924-202A-BF27CBB8CCB4}"/>
              </a:ext>
            </a:extLst>
          </p:cNvPr>
          <p:cNvSpPr txBox="1"/>
          <p:nvPr/>
        </p:nvSpPr>
        <p:spPr>
          <a:xfrm>
            <a:off x="178422" y="2939137"/>
            <a:ext cx="11764535" cy="3477875"/>
          </a:xfrm>
          <a:prstGeom prst="rect">
            <a:avLst/>
          </a:prstGeom>
          <a:noFill/>
        </p:spPr>
        <p:txBody>
          <a:bodyPr wrap="square">
            <a:spAutoFit/>
          </a:bodyPr>
          <a:lstStyle/>
          <a:p>
            <a:pPr algn="ctr"/>
            <a:r>
              <a:rPr lang="en-US" sz="48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Codes Assessment Tool</a:t>
            </a:r>
          </a:p>
          <a:p>
            <a:pPr algn="ctr"/>
            <a:endParaRPr lang="en-US" sz="8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endParaRPr>
          </a:p>
          <a:p>
            <a:pPr algn="ctr"/>
            <a:r>
              <a:rPr lang="en-US" sz="3600" b="1" dirty="0">
                <a:solidFill>
                  <a:prstClr val="white">
                    <a:lumMod val="95000"/>
                  </a:prstClr>
                </a:solidFill>
                <a:latin typeface="Roboto Condensed" panose="02000000000000000000" pitchFamily="2" charset="0"/>
                <a:ea typeface="Roboto Condensed" panose="02000000000000000000" pitchFamily="2" charset="0"/>
                <a:cs typeface="Roboto Condensed" panose="02000000000000000000" pitchFamily="2" charset="0"/>
              </a:rPr>
              <a:t>ASHRAE Center of Excellence </a:t>
            </a:r>
          </a:p>
          <a:p>
            <a:pPr algn="ctr"/>
            <a:r>
              <a:rPr lang="en-US" sz="3600" b="1" dirty="0">
                <a:solidFill>
                  <a:prstClr val="white">
                    <a:lumMod val="95000"/>
                  </a:prstClr>
                </a:solidFill>
                <a:latin typeface="Roboto Condensed" panose="02000000000000000000" pitchFamily="2" charset="0"/>
                <a:ea typeface="Roboto Condensed" panose="02000000000000000000" pitchFamily="2" charset="0"/>
                <a:cs typeface="Roboto Condensed" panose="02000000000000000000" pitchFamily="2" charset="0"/>
              </a:rPr>
              <a:t>for Building Decarbonization</a:t>
            </a:r>
          </a:p>
          <a:p>
            <a:pPr algn="ctr"/>
            <a:endParaRPr lang="en-US" sz="2400" b="1" dirty="0">
              <a:solidFill>
                <a:prstClr val="white">
                  <a:lumMod val="95000"/>
                </a:prstClr>
              </a:solidFill>
              <a:latin typeface="Roboto Condensed" panose="02000000000000000000" pitchFamily="2" charset="0"/>
              <a:ea typeface="Roboto Condensed" panose="02000000000000000000" pitchFamily="2" charset="0"/>
              <a:cs typeface="Roboto Condensed" panose="02000000000000000000" pitchFamily="2" charset="0"/>
            </a:endParaRPr>
          </a:p>
          <a:p>
            <a:pPr algn="ctr"/>
            <a:r>
              <a:rPr lang="en-US" sz="2400" dirty="0">
                <a:solidFill>
                  <a:prstClr val="white">
                    <a:lumMod val="95000"/>
                  </a:prstClr>
                </a:solidFill>
                <a:latin typeface="Roboto" panose="02000000000000000000" pitchFamily="2" charset="0"/>
                <a:ea typeface="Roboto" panose="02000000000000000000" pitchFamily="2" charset="0"/>
                <a:cs typeface="Roboto" panose="02000000000000000000" pitchFamily="2" charset="0"/>
              </a:rPr>
              <a:t>&lt;Name, Affiliation&gt;</a:t>
            </a:r>
          </a:p>
          <a:p>
            <a:pPr algn="ctr"/>
            <a:endParaRPr lang="en-US" sz="800" dirty="0">
              <a:solidFill>
                <a:prstClr val="white">
                  <a:lumMod val="95000"/>
                </a:prstClr>
              </a:solidFill>
              <a:latin typeface="Roboto" panose="02000000000000000000" pitchFamily="2" charset="0"/>
              <a:ea typeface="Roboto" panose="02000000000000000000" pitchFamily="2" charset="0"/>
              <a:cs typeface="Roboto" panose="02000000000000000000" pitchFamily="2" charset="0"/>
            </a:endParaRPr>
          </a:p>
          <a:p>
            <a:pPr algn="ctr"/>
            <a:r>
              <a:rPr lang="en-US" dirty="0">
                <a:solidFill>
                  <a:prstClr val="white">
                    <a:lumMod val="95000"/>
                  </a:prstClr>
                </a:solidFill>
                <a:latin typeface="Roboto" panose="02000000000000000000" pitchFamily="2" charset="0"/>
                <a:ea typeface="Roboto" panose="02000000000000000000" pitchFamily="2" charset="0"/>
                <a:cs typeface="Roboto" panose="02000000000000000000" pitchFamily="2" charset="0"/>
              </a:rPr>
              <a:t>&lt;Workshop Location&gt;</a:t>
            </a:r>
          </a:p>
          <a:p>
            <a:pPr algn="ctr"/>
            <a:r>
              <a:rPr lang="en-US" dirty="0">
                <a:solidFill>
                  <a:prstClr val="white">
                    <a:lumMod val="95000"/>
                  </a:prstClr>
                </a:solidFill>
                <a:latin typeface="Roboto" panose="02000000000000000000" pitchFamily="2" charset="0"/>
                <a:ea typeface="Roboto" panose="02000000000000000000" pitchFamily="2" charset="0"/>
                <a:cs typeface="Roboto" panose="02000000000000000000" pitchFamily="2" charset="0"/>
              </a:rPr>
              <a:t>&lt;Workshop Date&gt;</a:t>
            </a:r>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12" name="TextBox 11">
            <a:extLst>
              <a:ext uri="{FF2B5EF4-FFF2-40B4-BE49-F238E27FC236}">
                <a16:creationId xmlns:a16="http://schemas.microsoft.com/office/drawing/2014/main" id="{6D0BE278-0ADD-DB72-936F-1074D79FC34D}"/>
              </a:ext>
            </a:extLst>
          </p:cNvPr>
          <p:cNvSpPr txBox="1"/>
          <p:nvPr/>
        </p:nvSpPr>
        <p:spPr>
          <a:xfrm>
            <a:off x="509410" y="143873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8941591"/>
      </p:ext>
    </p:extLst>
  </p:cSld>
  <p:clrMapOvr>
    <a:masterClrMapping/>
  </p:clrMapOvr>
  <p:transition spd="med" advClick="0">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1C86A-7FFA-CD16-976D-912FDAF017FA}"/>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E67DEF6E-C7D1-92D8-283C-2A7724642410}"/>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Code Needs Assessment</a:t>
            </a:r>
          </a:p>
        </p:txBody>
      </p:sp>
      <p:pic>
        <p:nvPicPr>
          <p:cNvPr id="2" name="Picture 1">
            <a:extLst>
              <a:ext uri="{FF2B5EF4-FFF2-40B4-BE49-F238E27FC236}">
                <a16:creationId xmlns:a16="http://schemas.microsoft.com/office/drawing/2014/main" id="{40865C7A-E9A0-128D-1CF3-3DA98656C8CE}"/>
              </a:ext>
            </a:extLst>
          </p:cNvPr>
          <p:cNvPicPr>
            <a:picLocks noChangeAspect="1"/>
          </p:cNvPicPr>
          <p:nvPr/>
        </p:nvPicPr>
        <p:blipFill>
          <a:blip r:embed="rId3"/>
          <a:stretch>
            <a:fillRect/>
          </a:stretch>
        </p:blipFill>
        <p:spPr>
          <a:xfrm>
            <a:off x="923770" y="1905117"/>
            <a:ext cx="9902726" cy="4488935"/>
          </a:xfrm>
          <a:prstGeom prst="rect">
            <a:avLst/>
          </a:prstGeom>
        </p:spPr>
      </p:pic>
      <p:sp>
        <p:nvSpPr>
          <p:cNvPr id="5" name="TextBox 4">
            <a:extLst>
              <a:ext uri="{FF2B5EF4-FFF2-40B4-BE49-F238E27FC236}">
                <a16:creationId xmlns:a16="http://schemas.microsoft.com/office/drawing/2014/main" id="{3FB1D04B-231E-487F-8C6E-CD53F434A4A1}"/>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3" name="Picture 2" descr="A blue hexagon with black background&#10;&#10;AI-generated content may be incorrect.">
            <a:extLst>
              <a:ext uri="{FF2B5EF4-FFF2-40B4-BE49-F238E27FC236}">
                <a16:creationId xmlns:a16="http://schemas.microsoft.com/office/drawing/2014/main" id="{DFCC8A0B-D309-4060-DDB8-5E9F2F821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2892700680"/>
      </p:ext>
    </p:extLst>
  </p:cSld>
  <p:clrMapOvr>
    <a:masterClrMapping/>
  </p:clrMapOvr>
  <p:transition spd="med" advClick="0">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B1A43-27C7-A9A3-96A6-DFDA75B57302}"/>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2952F6A7-8327-8637-C507-D3FE27095CDD}"/>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Environmental and Public Infrastructure Needs</a:t>
            </a:r>
          </a:p>
        </p:txBody>
      </p:sp>
      <p:pic>
        <p:nvPicPr>
          <p:cNvPr id="9" name="Picture 8" descr="A blue hexagon with black background&#10;&#10;AI-generated content may be incorrect.">
            <a:extLst>
              <a:ext uri="{FF2B5EF4-FFF2-40B4-BE49-F238E27FC236}">
                <a16:creationId xmlns:a16="http://schemas.microsoft.com/office/drawing/2014/main" id="{A168B231-374D-DC04-5E5F-6B7453AB4F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2" name="Content Placeholder 3">
            <a:extLst>
              <a:ext uri="{FF2B5EF4-FFF2-40B4-BE49-F238E27FC236}">
                <a16:creationId xmlns:a16="http://schemas.microsoft.com/office/drawing/2014/main" id="{EA15435E-89B0-E258-4327-8B2B9BC2F374}"/>
              </a:ext>
            </a:extLst>
          </p:cNvPr>
          <p:cNvSpPr txBox="1">
            <a:spLocks/>
          </p:cNvSpPr>
          <p:nvPr/>
        </p:nvSpPr>
        <p:spPr>
          <a:xfrm>
            <a:off x="433263" y="1900897"/>
            <a:ext cx="10772079" cy="3056206"/>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N1 - Reduce building operational greenhouse gas emissions</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N2 - Reduce embodied carbon in building materials and equipment</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N3 - Reduce fossil fuel use in buildings (electrification)</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N4 - Increase the use of zero carbon renewable energy</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N5 - Increase facility resilience to climate change impacts</a:t>
            </a:r>
          </a:p>
          <a:p>
            <a:pPr marL="0" indent="0">
              <a:spcBef>
                <a:spcPts val="600"/>
              </a:spcBef>
              <a:buClr>
                <a:schemeClr val="tx1"/>
              </a:buClr>
              <a:buNone/>
            </a:pPr>
            <a:endParaRPr lang="en-US" sz="800" dirty="0">
              <a:solidFill>
                <a:schemeClr val="tx1"/>
              </a:solidFill>
              <a:latin typeface="Calibri" panose="020F0502020204030204" pitchFamily="34" charset="0"/>
              <a:cs typeface="Calibri" panose="020F0502020204030204" pitchFamily="34" charset="0"/>
            </a:endParaRP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N6 - Decrease water consumption and demand</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N7 - Protect and enhance natural systems and habitats</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N8 - Decrease transportation-related emissions</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N9 - Reduce waste from building construction and renovation</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N10 - Decrease electrical grid capacity requirements</a:t>
            </a:r>
          </a:p>
          <a:p>
            <a:pPr marL="0" indent="0">
              <a:spcBef>
                <a:spcPts val="600"/>
              </a:spcBef>
              <a:buClr>
                <a:schemeClr val="tx1"/>
              </a:buClr>
              <a:buNone/>
            </a:pPr>
            <a:endParaRPr lang="en-US" sz="2400" dirty="0">
              <a:solidFill>
                <a:schemeClr val="tx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F0755D2-9779-17D1-1E6B-264AA6CB5C63}"/>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2868424613"/>
      </p:ext>
    </p:extLst>
  </p:cSld>
  <p:clrMapOvr>
    <a:masterClrMapping/>
  </p:clrMapOvr>
  <p:transition spd="med" advClick="0">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454D6-1142-179E-8AD3-DFAD65178E11}"/>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38AE51C6-83F9-EBF1-7EB0-E8F868D1E467}"/>
              </a:ext>
            </a:extLst>
          </p:cNvPr>
          <p:cNvSpPr txBox="1"/>
          <p:nvPr/>
        </p:nvSpPr>
        <p:spPr>
          <a:xfrm>
            <a:off x="457202" y="694195"/>
            <a:ext cx="1107076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Owner/Occupant and Policy/Regulatory Needs</a:t>
            </a:r>
          </a:p>
        </p:txBody>
      </p:sp>
      <p:pic>
        <p:nvPicPr>
          <p:cNvPr id="9" name="Picture 8" descr="A blue hexagon with black background&#10;&#10;AI-generated content may be incorrect.">
            <a:extLst>
              <a:ext uri="{FF2B5EF4-FFF2-40B4-BE49-F238E27FC236}">
                <a16:creationId xmlns:a16="http://schemas.microsoft.com/office/drawing/2014/main" id="{66542EE8-2AA8-6220-8341-DEA8F96E6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2" name="Content Placeholder 3">
            <a:extLst>
              <a:ext uri="{FF2B5EF4-FFF2-40B4-BE49-F238E27FC236}">
                <a16:creationId xmlns:a16="http://schemas.microsoft.com/office/drawing/2014/main" id="{485900E2-5A46-7521-6815-35BFFEE6D52D}"/>
              </a:ext>
            </a:extLst>
          </p:cNvPr>
          <p:cNvSpPr txBox="1">
            <a:spLocks/>
          </p:cNvSpPr>
          <p:nvPr/>
        </p:nvSpPr>
        <p:spPr>
          <a:xfrm>
            <a:off x="349628" y="1867237"/>
            <a:ext cx="11997213" cy="4777311"/>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N11 - Maintain building occupant comfort, health and safety</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N12 - Increase building owner and tenant affordability</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N13 - Increase building asset value</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N14 - Support sustainability goals and commitments</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N15 - Maintain compliance with government regulations</a:t>
            </a:r>
          </a:p>
          <a:p>
            <a:pPr marL="0" indent="0">
              <a:spcBef>
                <a:spcPts val="600"/>
              </a:spcBef>
              <a:buClr>
                <a:schemeClr val="tx1"/>
              </a:buClr>
              <a:buNone/>
            </a:pPr>
            <a:endParaRPr lang="en-US" sz="800" dirty="0">
              <a:solidFill>
                <a:schemeClr val="tx1"/>
              </a:solidFill>
              <a:latin typeface="Calibri" panose="020F0502020204030204" pitchFamily="34" charset="0"/>
              <a:cs typeface="Calibri" panose="020F0502020204030204" pitchFamily="34" charset="0"/>
            </a:endParaRP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N16 - Align building policies with public goals and commitments</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N17 - Assure high levels of stakeholder engagement in policy development/implementation</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N18 - Reduce the cost/complexity of policy development and implementation</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N19 - Accurately estimate the costs and benefits of proposed building policies and regulations</a:t>
            </a:r>
          </a:p>
          <a:p>
            <a:pPr marL="0" indent="0">
              <a:spcBef>
                <a:spcPts val="600"/>
              </a:spcBef>
              <a:buClr>
                <a:schemeClr val="tx1"/>
              </a:buClr>
              <a:buNone/>
            </a:pPr>
            <a:r>
              <a:rPr lang="en-US" sz="2400" dirty="0">
                <a:solidFill>
                  <a:schemeClr val="tx1"/>
                </a:solidFill>
                <a:latin typeface="Calibri" panose="020F0502020204030204" pitchFamily="34" charset="0"/>
                <a:cs typeface="Calibri" panose="020F0502020204030204" pitchFamily="34" charset="0"/>
              </a:rPr>
              <a:t>N20 - Assure high levels of compliance for building policies and regulations</a:t>
            </a:r>
          </a:p>
        </p:txBody>
      </p:sp>
      <p:sp>
        <p:nvSpPr>
          <p:cNvPr id="3" name="TextBox 2">
            <a:extLst>
              <a:ext uri="{FF2B5EF4-FFF2-40B4-BE49-F238E27FC236}">
                <a16:creationId xmlns:a16="http://schemas.microsoft.com/office/drawing/2014/main" id="{7C5DFD6F-1E94-1E6A-94F7-D23FE9808293}"/>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3126924483"/>
      </p:ext>
    </p:extLst>
  </p:cSld>
  <p:clrMapOvr>
    <a:masterClrMapping/>
  </p:clrMapOvr>
  <p:transition spd="med" advClick="0">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D7B7F-8D48-D346-7795-60E0F2C5DF50}"/>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9FA3218E-F736-1A37-BD47-621FA61606C3}"/>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Code Measures Assessment</a:t>
            </a:r>
          </a:p>
        </p:txBody>
      </p:sp>
      <p:sp>
        <p:nvSpPr>
          <p:cNvPr id="3" name="Rectangle 2">
            <a:extLst>
              <a:ext uri="{FF2B5EF4-FFF2-40B4-BE49-F238E27FC236}">
                <a16:creationId xmlns:a16="http://schemas.microsoft.com/office/drawing/2014/main" id="{2DD84E3B-474D-EB65-DD05-5BF0B2ADDB18}"/>
              </a:ext>
            </a:extLst>
          </p:cNvPr>
          <p:cNvSpPr/>
          <p:nvPr/>
        </p:nvSpPr>
        <p:spPr>
          <a:xfrm>
            <a:off x="399204" y="2395743"/>
            <a:ext cx="2324509" cy="735432"/>
          </a:xfrm>
          <a:prstGeom prst="rect">
            <a:avLst/>
          </a:prstGeom>
          <a:noFill/>
          <a:ln w="28575">
            <a:solidFill>
              <a:srgbClr val="205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Needs</a:t>
            </a:r>
          </a:p>
          <a:p>
            <a:pPr algn="ctr"/>
            <a:r>
              <a:rPr lang="en-US" dirty="0">
                <a:solidFill>
                  <a:srgbClr val="006EB6"/>
                </a:solidFill>
              </a:rPr>
              <a:t>Assessment</a:t>
            </a:r>
          </a:p>
        </p:txBody>
      </p:sp>
      <p:cxnSp>
        <p:nvCxnSpPr>
          <p:cNvPr id="8" name="Straight Arrow Connector 7">
            <a:extLst>
              <a:ext uri="{FF2B5EF4-FFF2-40B4-BE49-F238E27FC236}">
                <a16:creationId xmlns:a16="http://schemas.microsoft.com/office/drawing/2014/main" id="{07F3B5F6-FB7F-BC59-6363-633323E85A17}"/>
              </a:ext>
            </a:extLst>
          </p:cNvPr>
          <p:cNvCxnSpPr>
            <a:cxnSpLocks/>
            <a:stCxn id="3" idx="2"/>
            <a:endCxn id="15" idx="0"/>
          </p:cNvCxnSpPr>
          <p:nvPr/>
        </p:nvCxnSpPr>
        <p:spPr>
          <a:xfrm>
            <a:off x="1561459" y="3131175"/>
            <a:ext cx="0" cy="1088699"/>
          </a:xfrm>
          <a:prstGeom prst="straightConnector1">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DEA9759A-1754-A809-931A-85CED3E208BF}"/>
              </a:ext>
            </a:extLst>
          </p:cNvPr>
          <p:cNvSpPr txBox="1"/>
          <p:nvPr/>
        </p:nvSpPr>
        <p:spPr>
          <a:xfrm>
            <a:off x="2861961" y="2172378"/>
            <a:ext cx="3484195" cy="1938992"/>
          </a:xfrm>
          <a:prstGeom prst="rect">
            <a:avLst/>
          </a:prstGeom>
          <a:noFill/>
        </p:spPr>
        <p:txBody>
          <a:bodyPr wrap="square" rtlCol="0">
            <a:spAutoFit/>
          </a:bodyPr>
          <a:lstStyle/>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Environment</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Public Infrastructure</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Building Owner/Occupant</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Policy/Regulatory</a:t>
            </a:r>
          </a:p>
          <a:p>
            <a:pPr marL="285744" indent="-285744">
              <a:buFont typeface="Arial" panose="020B0604020202020204" pitchFamily="34" charset="0"/>
              <a:buChar char="•"/>
            </a:pPr>
            <a:endParaRPr lang="en-US" sz="2400" dirty="0">
              <a:solidFill>
                <a:schemeClr val="bg1">
                  <a:lumMod val="65000"/>
                </a:schemeClr>
              </a:solidFill>
              <a:latin typeface="Calibri" panose="020F0502020204030204" pitchFamily="34" charset="0"/>
              <a:cs typeface="Calibri" panose="020F0502020204030204" pitchFamily="34" charset="0"/>
            </a:endParaRPr>
          </a:p>
          <a:p>
            <a:pPr marL="285744" indent="-285744">
              <a:buFont typeface="Arial" panose="020B0604020202020204" pitchFamily="34" charset="0"/>
              <a:buChar char="•"/>
            </a:pPr>
            <a:endParaRPr lang="en-US" sz="2400" dirty="0">
              <a:solidFill>
                <a:schemeClr val="bg1">
                  <a:lumMod val="65000"/>
                </a:schemeClr>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50E876BB-819C-6535-B0A1-A8D618C647E2}"/>
              </a:ext>
            </a:extLst>
          </p:cNvPr>
          <p:cNvSpPr/>
          <p:nvPr/>
        </p:nvSpPr>
        <p:spPr>
          <a:xfrm>
            <a:off x="399204" y="4219874"/>
            <a:ext cx="2324509" cy="735432"/>
          </a:xfrm>
          <a:prstGeom prst="rect">
            <a:avLst/>
          </a:prstGeom>
          <a:solidFill>
            <a:srgbClr val="0E94CC"/>
          </a:solidFill>
          <a:ln w="28575">
            <a:solidFill>
              <a:srgbClr val="205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Measures</a:t>
            </a:r>
          </a:p>
          <a:p>
            <a:pPr algn="ctr"/>
            <a:r>
              <a:rPr lang="en-US" dirty="0">
                <a:solidFill>
                  <a:schemeClr val="bg1"/>
                </a:solidFill>
              </a:rPr>
              <a:t>Assessment</a:t>
            </a:r>
          </a:p>
        </p:txBody>
      </p:sp>
      <p:sp>
        <p:nvSpPr>
          <p:cNvPr id="2" name="Rectangle 1">
            <a:extLst>
              <a:ext uri="{FF2B5EF4-FFF2-40B4-BE49-F238E27FC236}">
                <a16:creationId xmlns:a16="http://schemas.microsoft.com/office/drawing/2014/main" id="{ABFE327D-9902-FF5D-3526-8714AB75C3ED}"/>
              </a:ext>
            </a:extLst>
          </p:cNvPr>
          <p:cNvSpPr/>
          <p:nvPr/>
        </p:nvSpPr>
        <p:spPr>
          <a:xfrm>
            <a:off x="6300335" y="4219874"/>
            <a:ext cx="2324509" cy="735432"/>
          </a:xfrm>
          <a:prstGeom prst="rect">
            <a:avLst/>
          </a:prstGeom>
          <a:noFill/>
          <a:ln w="28575">
            <a:solidFill>
              <a:srgbClr val="205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Stakeholder</a:t>
            </a:r>
          </a:p>
          <a:p>
            <a:pPr algn="ctr"/>
            <a:r>
              <a:rPr lang="en-US" dirty="0">
                <a:solidFill>
                  <a:srgbClr val="006EB6"/>
                </a:solidFill>
              </a:rPr>
              <a:t>Engagement</a:t>
            </a:r>
          </a:p>
        </p:txBody>
      </p:sp>
      <p:cxnSp>
        <p:nvCxnSpPr>
          <p:cNvPr id="17" name="Elbow Connector 16">
            <a:extLst>
              <a:ext uri="{FF2B5EF4-FFF2-40B4-BE49-F238E27FC236}">
                <a16:creationId xmlns:a16="http://schemas.microsoft.com/office/drawing/2014/main" id="{34E5E15F-2DF7-5FFD-4352-93DDCC30D2AF}"/>
              </a:ext>
            </a:extLst>
          </p:cNvPr>
          <p:cNvCxnSpPr>
            <a:cxnSpLocks/>
            <a:stCxn id="15" idx="2"/>
            <a:endCxn id="42" idx="0"/>
          </p:cNvCxnSpPr>
          <p:nvPr/>
        </p:nvCxnSpPr>
        <p:spPr>
          <a:xfrm rot="5400000" flipH="1" flipV="1">
            <a:off x="3238583" y="724684"/>
            <a:ext cx="2553497" cy="5907747"/>
          </a:xfrm>
          <a:prstGeom prst="bentConnector5">
            <a:avLst>
              <a:gd name="adj1" fmla="val -30836"/>
              <a:gd name="adj2" fmla="val 73790"/>
              <a:gd name="adj3" fmla="val 108952"/>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42" name="Rectangle 41">
            <a:extLst>
              <a:ext uri="{FF2B5EF4-FFF2-40B4-BE49-F238E27FC236}">
                <a16:creationId xmlns:a16="http://schemas.microsoft.com/office/drawing/2014/main" id="{8C45C568-CB69-C512-94E9-5381D0A7B0E4}"/>
              </a:ext>
            </a:extLst>
          </p:cNvPr>
          <p:cNvSpPr/>
          <p:nvPr/>
        </p:nvSpPr>
        <p:spPr>
          <a:xfrm>
            <a:off x="6306951" y="2401809"/>
            <a:ext cx="2324509" cy="735432"/>
          </a:xfrm>
          <a:prstGeom prst="rect">
            <a:avLst/>
          </a:prstGeom>
          <a:noFill/>
          <a:ln w="28575">
            <a:solidFill>
              <a:srgbClr val="205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Building Policies</a:t>
            </a:r>
          </a:p>
          <a:p>
            <a:pPr algn="ctr"/>
            <a:r>
              <a:rPr lang="en-US" dirty="0">
                <a:solidFill>
                  <a:srgbClr val="006EB6"/>
                </a:solidFill>
              </a:rPr>
              <a:t>and Codes</a:t>
            </a:r>
          </a:p>
        </p:txBody>
      </p:sp>
      <p:cxnSp>
        <p:nvCxnSpPr>
          <p:cNvPr id="49" name="Straight Arrow Connector 48">
            <a:extLst>
              <a:ext uri="{FF2B5EF4-FFF2-40B4-BE49-F238E27FC236}">
                <a16:creationId xmlns:a16="http://schemas.microsoft.com/office/drawing/2014/main" id="{D63D2DF2-FBC1-858D-20B0-65C7FFFF4D6B}"/>
              </a:ext>
            </a:extLst>
          </p:cNvPr>
          <p:cNvCxnSpPr>
            <a:cxnSpLocks/>
            <a:stCxn id="42" idx="2"/>
            <a:endCxn id="2" idx="0"/>
          </p:cNvCxnSpPr>
          <p:nvPr/>
        </p:nvCxnSpPr>
        <p:spPr>
          <a:xfrm flipH="1">
            <a:off x="7462590" y="3137241"/>
            <a:ext cx="6616" cy="1082633"/>
          </a:xfrm>
          <a:prstGeom prst="straightConnector1">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FD0203A1-AEFD-4B7F-A473-B551F93966FE}"/>
              </a:ext>
            </a:extLst>
          </p:cNvPr>
          <p:cNvSpPr txBox="1"/>
          <p:nvPr/>
        </p:nvSpPr>
        <p:spPr>
          <a:xfrm>
            <a:off x="2864037" y="3877976"/>
            <a:ext cx="2970058" cy="1477328"/>
          </a:xfrm>
          <a:prstGeom prst="rect">
            <a:avLst/>
          </a:prstGeom>
          <a:noFill/>
        </p:spPr>
        <p:txBody>
          <a:bodyPr wrap="square">
            <a:spAutoFit/>
          </a:bodyPr>
          <a:lstStyle/>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Building Materials</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Passive Efficiency</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Active Efficiency</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Building Operations</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Distributed Energy</a:t>
            </a:r>
          </a:p>
        </p:txBody>
      </p:sp>
      <p:sp>
        <p:nvSpPr>
          <p:cNvPr id="5" name="TextBox 4">
            <a:extLst>
              <a:ext uri="{FF2B5EF4-FFF2-40B4-BE49-F238E27FC236}">
                <a16:creationId xmlns:a16="http://schemas.microsoft.com/office/drawing/2014/main" id="{38B9756C-A84C-9DCC-EB79-28F8CE3CC060}"/>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1A042DDC-0000-A486-A43A-C531AA5CF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4170664580"/>
      </p:ext>
    </p:extLst>
  </p:cSld>
  <p:clrMapOvr>
    <a:masterClrMapping/>
  </p:clrMapOvr>
  <p:transition spd="med" advClick="0">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27A90-8EAE-62F1-97AD-3173B4AAEF34}"/>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DD0BC38F-F889-31D1-02D0-9D0D14036996}"/>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Code Measures Assessment</a:t>
            </a:r>
          </a:p>
        </p:txBody>
      </p:sp>
      <p:pic>
        <p:nvPicPr>
          <p:cNvPr id="2" name="Picture 1">
            <a:extLst>
              <a:ext uri="{FF2B5EF4-FFF2-40B4-BE49-F238E27FC236}">
                <a16:creationId xmlns:a16="http://schemas.microsoft.com/office/drawing/2014/main" id="{6D2494F3-D97D-8CD6-B1B4-3EDBD22BC020}"/>
              </a:ext>
            </a:extLst>
          </p:cNvPr>
          <p:cNvPicPr>
            <a:picLocks noChangeAspect="1"/>
          </p:cNvPicPr>
          <p:nvPr/>
        </p:nvPicPr>
        <p:blipFill>
          <a:blip r:embed="rId3"/>
          <a:stretch>
            <a:fillRect/>
          </a:stretch>
        </p:blipFill>
        <p:spPr>
          <a:xfrm>
            <a:off x="692658" y="1981995"/>
            <a:ext cx="10186414" cy="4463958"/>
          </a:xfrm>
          <a:prstGeom prst="rect">
            <a:avLst/>
          </a:prstGeom>
        </p:spPr>
      </p:pic>
      <p:sp>
        <p:nvSpPr>
          <p:cNvPr id="5" name="TextBox 4">
            <a:extLst>
              <a:ext uri="{FF2B5EF4-FFF2-40B4-BE49-F238E27FC236}">
                <a16:creationId xmlns:a16="http://schemas.microsoft.com/office/drawing/2014/main" id="{4687C97D-094A-0EC7-1D0F-CE368A8FC28C}"/>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3" name="Picture 2" descr="A blue hexagon with black background&#10;&#10;AI-generated content may be incorrect.">
            <a:extLst>
              <a:ext uri="{FF2B5EF4-FFF2-40B4-BE49-F238E27FC236}">
                <a16:creationId xmlns:a16="http://schemas.microsoft.com/office/drawing/2014/main" id="{1381D4F0-6541-C66C-5597-EED68BD907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5722713"/>
      </p:ext>
    </p:extLst>
  </p:cSld>
  <p:clrMapOvr>
    <a:masterClrMapping/>
  </p:clrMapOvr>
  <p:transition spd="med" advClick="0">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9B15BF2-CCE6-4075-C96E-5E8364A445AE}"/>
              </a:ext>
            </a:extLst>
          </p:cNvPr>
          <p:cNvSpPr txBox="1"/>
          <p:nvPr/>
        </p:nvSpPr>
        <p:spPr>
          <a:xfrm>
            <a:off x="457202" y="694195"/>
            <a:ext cx="10772079" cy="1569660"/>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Materials and Construction Measures</a:t>
            </a:r>
          </a:p>
          <a:p>
            <a:pPr defTabSz="914377">
              <a:defRPr/>
            </a:pPr>
            <a:endPar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endParaRPr>
          </a:p>
          <a:p>
            <a:pPr defTabSz="914377">
              <a:defRPr/>
            </a:pPr>
            <a:endPar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9" name="Picture 8" descr="A blue hexagon with black background&#10;&#10;AI-generated content may be incorrect.">
            <a:extLst>
              <a:ext uri="{FF2B5EF4-FFF2-40B4-BE49-F238E27FC236}">
                <a16:creationId xmlns:a16="http://schemas.microsoft.com/office/drawing/2014/main" id="{67DFE673-80A7-4623-8D8B-4B27D11D19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2" name="Content Placeholder 3">
            <a:extLst>
              <a:ext uri="{FF2B5EF4-FFF2-40B4-BE49-F238E27FC236}">
                <a16:creationId xmlns:a16="http://schemas.microsoft.com/office/drawing/2014/main" id="{755E6C10-5DD5-53EE-3082-13F1FB8BB25A}"/>
              </a:ext>
            </a:extLst>
          </p:cNvPr>
          <p:cNvSpPr txBox="1">
            <a:spLocks/>
          </p:cNvSpPr>
          <p:nvPr/>
        </p:nvSpPr>
        <p:spPr>
          <a:xfrm>
            <a:off x="498389" y="1744866"/>
            <a:ext cx="11044911" cy="5113134"/>
          </a:xfrm>
          <a:prstGeom prst="rect">
            <a:avLst/>
          </a:prstGeom>
        </p:spPr>
        <p:txBody>
          <a:bodyPr>
            <a:normAutofit fontScale="92500"/>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5400" indent="-25400">
              <a:spcBef>
                <a:spcPts val="600"/>
              </a:spcBef>
              <a:buClr>
                <a:schemeClr val="tx1"/>
              </a:buClr>
              <a:buSzPct val="100000"/>
              <a:buNone/>
            </a:pPr>
            <a:r>
              <a:rPr lang="en-US" sz="2400" b="1" dirty="0">
                <a:latin typeface="Calibri" panose="020F0502020204030204" pitchFamily="34" charset="0"/>
                <a:ea typeface="Calibri" panose="020F0502020204030204" pitchFamily="34" charset="0"/>
                <a:cs typeface="Calibri" panose="020F0502020204030204" pitchFamily="34" charset="0"/>
              </a:rPr>
              <a:t>M1 - Building Material Reuse:  </a:t>
            </a:r>
            <a:r>
              <a:rPr lang="en-US" sz="2400" dirty="0">
                <a:latin typeface="Calibri" panose="020F0502020204030204" pitchFamily="34" charset="0"/>
                <a:ea typeface="Calibri" panose="020F0502020204030204" pitchFamily="34" charset="0"/>
                <a:cs typeface="Calibri" panose="020F0502020204030204" pitchFamily="34" charset="0"/>
              </a:rPr>
              <a:t>Reuse of existing construction elements and materials without reprocessing and the repurposing existing building structures for new uses (adaptive reuse).  </a:t>
            </a:r>
          </a:p>
          <a:p>
            <a:pPr marL="25400" indent="-25400">
              <a:spcBef>
                <a:spcPts val="600"/>
              </a:spcBef>
              <a:buClr>
                <a:schemeClr val="tx1"/>
              </a:buClr>
              <a:buSzPct val="100000"/>
              <a:buNone/>
            </a:pPr>
            <a:r>
              <a:rPr lang="en-US" sz="2400" b="1" dirty="0">
                <a:latin typeface="Calibri" panose="020F0502020204030204" pitchFamily="34" charset="0"/>
                <a:ea typeface="Calibri" panose="020F0502020204030204" pitchFamily="34" charset="0"/>
                <a:cs typeface="Calibri" panose="020F0502020204030204" pitchFamily="34" charset="0"/>
              </a:rPr>
              <a:t>M2 - Construction Material Waste Reduction: </a:t>
            </a:r>
            <a:r>
              <a:rPr lang="en-US" sz="2400" dirty="0">
                <a:latin typeface="Calibri" panose="020F0502020204030204" pitchFamily="34" charset="0"/>
                <a:ea typeface="Calibri" panose="020F0502020204030204" pitchFamily="34" charset="0"/>
                <a:cs typeface="Calibri" panose="020F0502020204030204" pitchFamily="34" charset="0"/>
              </a:rPr>
              <a:t>Diverting construction and demolition materials from disposal by using recycled products, practicing source reduction, preserving existing structures, salvaging construction structures, and reusing existing materials. </a:t>
            </a:r>
          </a:p>
          <a:p>
            <a:pPr marL="25400" indent="-25400">
              <a:spcBef>
                <a:spcPts val="600"/>
              </a:spcBef>
              <a:buClr>
                <a:schemeClr val="tx1"/>
              </a:buClr>
              <a:buSzPct val="100000"/>
              <a:buNone/>
            </a:pPr>
            <a:r>
              <a:rPr lang="en-US" sz="2400" b="1" dirty="0">
                <a:latin typeface="Calibri" panose="020F0502020204030204" pitchFamily="34" charset="0"/>
                <a:ea typeface="Calibri" panose="020F0502020204030204" pitchFamily="34" charset="0"/>
                <a:cs typeface="Calibri" panose="020F0502020204030204" pitchFamily="34" charset="0"/>
              </a:rPr>
              <a:t>M3 - Local/Indigenous Construction:</a:t>
            </a:r>
            <a:r>
              <a:rPr lang="en-US" sz="2400" dirty="0">
                <a:latin typeface="Calibri" panose="020F0502020204030204" pitchFamily="34" charset="0"/>
                <a:ea typeface="Calibri" panose="020F0502020204030204" pitchFamily="34" charset="0"/>
                <a:cs typeface="Calibri" panose="020F0502020204030204" pitchFamily="34" charset="0"/>
              </a:rPr>
              <a:t> Use of local natural materials and in-formal construction practices, often implemented by the non-professional building owners/tenants.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25400" indent="-25400">
              <a:spcBef>
                <a:spcPts val="600"/>
              </a:spcBef>
              <a:buClr>
                <a:schemeClr val="tx1"/>
              </a:buClr>
              <a:buSzPct val="100000"/>
              <a:buNone/>
            </a:pPr>
            <a:r>
              <a:rPr lang="en-US" sz="2400" b="1" dirty="0">
                <a:latin typeface="Calibri" panose="020F0502020204030204" pitchFamily="34" charset="0"/>
                <a:ea typeface="Calibri" panose="020F0502020204030204" pitchFamily="34" charset="0"/>
                <a:cs typeface="Calibri" panose="020F0502020204030204" pitchFamily="34" charset="0"/>
              </a:rPr>
              <a:t>M4 - Low Carbon Building Materials: </a:t>
            </a:r>
            <a:r>
              <a:rPr lang="en-US" sz="2400" dirty="0">
                <a:latin typeface="Calibri" panose="020F0502020204030204" pitchFamily="34" charset="0"/>
                <a:ea typeface="Calibri" panose="020F0502020204030204" pitchFamily="34" charset="0"/>
                <a:cs typeface="Calibri" panose="020F0502020204030204" pitchFamily="34" charset="0"/>
              </a:rPr>
              <a:t>Materials used in construction with a low carbon footprint in terms of greenhouse gas emissions generated during their manufacturing, transportation, installation, maintenance, and disposal.  </a:t>
            </a:r>
          </a:p>
          <a:p>
            <a:pPr marL="25400" indent="-25400">
              <a:spcBef>
                <a:spcPts val="600"/>
              </a:spcBef>
              <a:buClr>
                <a:schemeClr val="tx1"/>
              </a:buClr>
              <a:buSzPct val="100000"/>
              <a:buNone/>
            </a:pPr>
            <a:r>
              <a:rPr lang="en-US" sz="2400" b="1" dirty="0">
                <a:latin typeface="Calibri" panose="020F0502020204030204" pitchFamily="34" charset="0"/>
                <a:ea typeface="Calibri" panose="020F0502020204030204" pitchFamily="34" charset="0"/>
                <a:cs typeface="Calibri" panose="020F0502020204030204" pitchFamily="34" charset="0"/>
              </a:rPr>
              <a:t>M5 - Low GWP Refrigerants: </a:t>
            </a:r>
            <a:r>
              <a:rPr lang="en-US" sz="2400" dirty="0">
                <a:latin typeface="Calibri" panose="020F0502020204030204" pitchFamily="34" charset="0"/>
                <a:ea typeface="Calibri" panose="020F0502020204030204" pitchFamily="34" charset="0"/>
                <a:cs typeface="Calibri" panose="020F0502020204030204" pitchFamily="34" charset="0"/>
              </a:rPr>
              <a:t>Refrigerants used in HVAC/R equipment with low relative global warming potential, such as natural refrigerants, hydrocarbons, </a:t>
            </a:r>
            <a:r>
              <a:rPr lang="en-US" sz="2400" dirty="0" err="1">
                <a:latin typeface="Calibri" panose="020F0502020204030204" pitchFamily="34" charset="0"/>
                <a:ea typeface="Calibri" panose="020F0502020204030204" pitchFamily="34" charset="0"/>
                <a:cs typeface="Calibri" panose="020F0502020204030204" pitchFamily="34" charset="0"/>
              </a:rPr>
              <a:t>hydrofluoroolefins</a:t>
            </a:r>
            <a:r>
              <a:rPr lang="en-US" sz="2400" dirty="0">
                <a:latin typeface="Calibri" panose="020F0502020204030204" pitchFamily="34" charset="0"/>
                <a:ea typeface="Calibri" panose="020F0502020204030204" pitchFamily="34" charset="0"/>
                <a:cs typeface="Calibri" panose="020F0502020204030204" pitchFamily="34" charset="0"/>
              </a:rPr>
              <a:t> (HFOs), and some hydrofluorocarbons (HFCs). </a:t>
            </a:r>
          </a:p>
        </p:txBody>
      </p:sp>
      <p:sp>
        <p:nvSpPr>
          <p:cNvPr id="3" name="TextBox 2">
            <a:extLst>
              <a:ext uri="{FF2B5EF4-FFF2-40B4-BE49-F238E27FC236}">
                <a16:creationId xmlns:a16="http://schemas.microsoft.com/office/drawing/2014/main" id="{C0350A1C-53E2-01C6-0B1B-D61185A33184}"/>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1524212695"/>
      </p:ext>
    </p:extLst>
  </p:cSld>
  <p:clrMapOvr>
    <a:masterClrMapping/>
  </p:clrMapOvr>
  <p:transition spd="med" advClick="0">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DC0DE5DE-51C5-0E0A-93D5-B1D63E744232}"/>
              </a:ext>
            </a:extLst>
          </p:cNvPr>
          <p:cNvSpPr txBox="1">
            <a:spLocks/>
          </p:cNvSpPr>
          <p:nvPr/>
        </p:nvSpPr>
        <p:spPr>
          <a:xfrm>
            <a:off x="421147" y="1672657"/>
            <a:ext cx="11096935" cy="5039811"/>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M6 - Building Thermal Envelope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The design and selection of materials for a building’s physical barrier between the external environment and internal conditioned space to reduce energy consumption and improve building resiliency.  </a:t>
            </a:r>
          </a:p>
          <a:p>
            <a:pPr marL="0" indent="0">
              <a:spcBef>
                <a:spcPts val="6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M7 - Building Fenestration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Proper design, selection, and installation of windows and skylights to minimize heating, cooling, and lighting energy use while improving comfort for occupants.</a:t>
            </a: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spcBef>
                <a:spcPts val="6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M8 - Building Shading -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The use of natural habitat or artificial devices to control the amount of sunlight entering a building, reducing its cooling requirements, and improving natural lighting quality. </a:t>
            </a:r>
          </a:p>
          <a:p>
            <a:pPr marL="0" indent="0">
              <a:spcBef>
                <a:spcPts val="6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M9 - Building Surface Reflectivity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The ability of a building’s surface to reflect sunlight and heat, reducing heat flow from the roof into the occupied space and improving comfort and safety in buildings without air conditioning. </a:t>
            </a:r>
          </a:p>
          <a:p>
            <a:pPr marL="0" indent="0">
              <a:spcBef>
                <a:spcPts val="6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M10 - Natural Ventilation and Thermal Management -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The process of using natural forces of wind and thermal buoyancy to deliver fresh air into buildings to improve indoor environmental quality and reduce energy consumption. </a:t>
            </a: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3EC163C-635F-B087-A8AA-3C4DC872343B}"/>
              </a:ext>
            </a:extLst>
          </p:cNvPr>
          <p:cNvSpPr txBox="1"/>
          <p:nvPr/>
        </p:nvSpPr>
        <p:spPr>
          <a:xfrm>
            <a:off x="457202" y="694195"/>
            <a:ext cx="10772079" cy="1077218"/>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Passive Efficiency Measures</a:t>
            </a:r>
          </a:p>
          <a:p>
            <a:pPr defTabSz="914377">
              <a:defRPr/>
            </a:pPr>
            <a:endPar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 name="TextBox 4">
            <a:extLst>
              <a:ext uri="{FF2B5EF4-FFF2-40B4-BE49-F238E27FC236}">
                <a16:creationId xmlns:a16="http://schemas.microsoft.com/office/drawing/2014/main" id="{89B88AB7-5788-D7A9-571D-BD3E5F4F0C97}"/>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76FF96AE-2F43-342F-1740-07D6732FF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4189276158"/>
      </p:ext>
    </p:extLst>
  </p:cSld>
  <p:clrMapOvr>
    <a:masterClrMapping/>
  </p:clrMapOvr>
  <p:transition spd="med" advClick="0">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DF1DB0-9A70-242B-2E01-CC9D1F9B358B}"/>
              </a:ext>
            </a:extLst>
          </p:cNvPr>
          <p:cNvSpPr txBox="1">
            <a:spLocks/>
          </p:cNvSpPr>
          <p:nvPr/>
        </p:nvSpPr>
        <p:spPr>
          <a:xfrm>
            <a:off x="446050" y="1722940"/>
            <a:ext cx="11079201" cy="5396317"/>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M11 - High Efficiency Cooling Equipment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Air and water-cooling systems designed to provide increased user thermal comfort, improved indoor environmental quality, and result in considerable energy, emissions, and operational cost savings.  </a:t>
            </a:r>
          </a:p>
          <a:p>
            <a:pPr marL="0" indent="0">
              <a:spcBef>
                <a:spcPts val="3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M12 - High Efficiency Space and Water Heating Equipment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Air and water heating systems designed to provide increased user thermal comfort, improved indoor environmental quality, and result in considerable energy, emissions, and operational cost savings.  </a:t>
            </a:r>
          </a:p>
          <a:p>
            <a:pPr marL="0" indent="0">
              <a:spcBef>
                <a:spcPts val="3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M13 - High Efficiency/All-Electric Heating Systems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Replacing fossil-fuel systems for space heating, water heating and cooking with highly efficient, cost-effective electric alternatives that reduce greenhouse gas emissions, while reducing cost and reliability impacts on the grid. </a:t>
            </a:r>
          </a:p>
          <a:p>
            <a:pPr marL="0" indent="0">
              <a:spcBef>
                <a:spcPts val="3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M14 - Thermal Energy Storage and Recovery</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 Use of hot and cold thermal energy storage and the recovery of waste energy to optimize building heating and cooling performance and cost.</a:t>
            </a:r>
          </a:p>
          <a:p>
            <a:pPr marL="0" indent="0">
              <a:spcBef>
                <a:spcPts val="3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M15 - Building Management and Control Systems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Computer-based systems installed to control and monitor a building’s electrical and mechanical systems, such as HVAC, lighting, energy management, fire safety, and security systems. </a:t>
            </a:r>
            <a:endParaRPr lang="en-US" sz="22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7BE4B36E-72AF-A402-DE6E-E481E6C680D7}"/>
              </a:ext>
            </a:extLst>
          </p:cNvPr>
          <p:cNvSpPr txBox="1"/>
          <p:nvPr/>
        </p:nvSpPr>
        <p:spPr>
          <a:xfrm>
            <a:off x="457202" y="694195"/>
            <a:ext cx="10772079" cy="1077218"/>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Active Efficiency Measures</a:t>
            </a:r>
          </a:p>
          <a:p>
            <a:pPr defTabSz="914377">
              <a:defRPr/>
            </a:pPr>
            <a:endPar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 name="TextBox 4">
            <a:extLst>
              <a:ext uri="{FF2B5EF4-FFF2-40B4-BE49-F238E27FC236}">
                <a16:creationId xmlns:a16="http://schemas.microsoft.com/office/drawing/2014/main" id="{BB55ED34-560B-D05E-0051-522EA162F557}"/>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3" name="Picture 2" descr="A blue hexagon with black background&#10;&#10;AI-generated content may be incorrect.">
            <a:extLst>
              <a:ext uri="{FF2B5EF4-FFF2-40B4-BE49-F238E27FC236}">
                <a16:creationId xmlns:a16="http://schemas.microsoft.com/office/drawing/2014/main" id="{F360ADF0-E3A9-AAC4-CC11-29A79810F2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157003610"/>
      </p:ext>
    </p:extLst>
  </p:cSld>
  <p:clrMapOvr>
    <a:masterClrMapping/>
  </p:clrMapOvr>
  <p:transition spd="med" advClick="0">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a:extLst>
              <a:ext uri="{FF2B5EF4-FFF2-40B4-BE49-F238E27FC236}">
                <a16:creationId xmlns:a16="http://schemas.microsoft.com/office/drawing/2014/main" id="{A15B00BF-5CE3-D5E0-1BD7-6928838DDA10}"/>
              </a:ext>
            </a:extLst>
          </p:cNvPr>
          <p:cNvSpPr txBox="1">
            <a:spLocks/>
          </p:cNvSpPr>
          <p:nvPr/>
        </p:nvSpPr>
        <p:spPr>
          <a:xfrm>
            <a:off x="393799" y="1652314"/>
            <a:ext cx="11124284" cy="5039811"/>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M16 - High Efficiency Lighting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Use of high efficiency indoor and outdoor lighting fixtures and bulbs using LED, OLED and other high efficiency/efficacy solid state technologies.</a:t>
            </a:r>
          </a:p>
          <a:p>
            <a:pPr marL="0" indent="0">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M17 - Lighting Control and Plug-load Management </a:t>
            </a:r>
            <a:r>
              <a:rPr lang="en-US" sz="2200" dirty="0">
                <a:latin typeface="Calibri" panose="020F0502020204030204" pitchFamily="34" charset="0"/>
                <a:ea typeface="Calibri" panose="020F0502020204030204" pitchFamily="34" charset="0"/>
                <a:cs typeface="Calibri" panose="020F0502020204030204" pitchFamily="34" charset="0"/>
              </a:rPr>
              <a:t>- Strategies and devices for automatic switching and dimming of general indoor and outdoor lighting and the control of plug loads such as computer monitors, task lighting, coffeemakers, and vending machines to reduce energy consumption. </a:t>
            </a:r>
          </a:p>
          <a:p>
            <a:pPr marL="0" indent="0">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M18 - Water Conservation </a:t>
            </a:r>
            <a:r>
              <a:rPr lang="en-US" sz="2200" dirty="0">
                <a:latin typeface="Calibri" panose="020F0502020204030204" pitchFamily="34" charset="0"/>
                <a:ea typeface="Calibri" panose="020F0502020204030204" pitchFamily="34" charset="0"/>
                <a:cs typeface="Calibri" panose="020F0502020204030204" pitchFamily="34" charset="0"/>
              </a:rPr>
              <a:t>- Reduction in water resources through the installation of high efficiency fixtures, elimination of leaks, water conserving cooling towers, smart irrigation systems, and other actions throughout the life of a building. </a:t>
            </a:r>
          </a:p>
          <a:p>
            <a:pPr marL="0" indent="0">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M19 - Indoor Air Quality Management </a:t>
            </a:r>
            <a:r>
              <a:rPr lang="en-US" sz="2200" dirty="0">
                <a:latin typeface="Calibri" panose="020F0502020204030204" pitchFamily="34" charset="0"/>
                <a:ea typeface="Calibri" panose="020F0502020204030204" pitchFamily="34" charset="0"/>
                <a:cs typeface="Calibri" panose="020F0502020204030204" pitchFamily="34" charset="0"/>
              </a:rPr>
              <a:t>- Designing and operating building systems to provide a comfortable, safe, and healthy environment that reduces common pollutants within buildings. </a:t>
            </a:r>
          </a:p>
          <a:p>
            <a:pPr marL="0" indent="0">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M20 - Building Retro-commissioning </a:t>
            </a:r>
            <a:r>
              <a:rPr lang="en-US" sz="2200" dirty="0">
                <a:latin typeface="Calibri" panose="020F0502020204030204" pitchFamily="34" charset="0"/>
                <a:ea typeface="Calibri" panose="020F0502020204030204" pitchFamily="34" charset="0"/>
                <a:cs typeface="Calibri" panose="020F0502020204030204" pitchFamily="34" charset="0"/>
              </a:rPr>
              <a:t>- A systematic process applied to existing buildings that have never been properly commissioned to ensure that their systems can be operated and maintained according to the owner’s needs and functional requirements.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FAAFBB4-C80C-63D7-864D-DFC4A669BFE1}"/>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Operations Measures</a:t>
            </a:r>
          </a:p>
        </p:txBody>
      </p:sp>
      <p:sp>
        <p:nvSpPr>
          <p:cNvPr id="5" name="TextBox 4">
            <a:extLst>
              <a:ext uri="{FF2B5EF4-FFF2-40B4-BE49-F238E27FC236}">
                <a16:creationId xmlns:a16="http://schemas.microsoft.com/office/drawing/2014/main" id="{9D28C3FC-D89C-39C7-0BBC-3096856BDC02}"/>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E8C0ABD5-C575-224D-BBC1-C76DD1EC3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3070417333"/>
      </p:ext>
    </p:extLst>
  </p:cSld>
  <p:clrMapOvr>
    <a:masterClrMapping/>
  </p:clrMapOvr>
  <p:transition spd="med" advClick="0">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1147FF94-CC3A-349A-F28D-1C6A68855F60}"/>
              </a:ext>
            </a:extLst>
          </p:cNvPr>
          <p:cNvSpPr txBox="1">
            <a:spLocks/>
          </p:cNvSpPr>
          <p:nvPr/>
        </p:nvSpPr>
        <p:spPr>
          <a:xfrm>
            <a:off x="446050" y="1639859"/>
            <a:ext cx="10783231" cy="5039811"/>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M21 - Energy Metering and Monitoring </a:t>
            </a:r>
            <a:r>
              <a:rPr lang="en-US" sz="2200" dirty="0">
                <a:solidFill>
                  <a:schemeClr val="tx1"/>
                </a:solidFill>
                <a:latin typeface="Calibri" panose="020F0502020204030204" pitchFamily="34" charset="0"/>
                <a:ea typeface="Calibri" panose="020F0502020204030204" pitchFamily="34" charset="0"/>
                <a:cs typeface="Calibri" panose="020F0502020204030204" pitchFamily="34" charset="0"/>
              </a:rPr>
              <a:t>– Real-time electricity and other energy measurement (fossil gas, steam, water) at the building and site level including point of use monitoring for major energy consuming systems and equipment.</a:t>
            </a:r>
          </a:p>
          <a:p>
            <a:pPr marL="0" indent="0">
              <a:spcBef>
                <a:spcPts val="6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M22 - On-site Renewable Energy </a:t>
            </a:r>
            <a:r>
              <a:rPr lang="en-US" sz="2200" dirty="0">
                <a:latin typeface="Calibri" panose="020F0502020204030204" pitchFamily="34" charset="0"/>
                <a:ea typeface="Calibri" panose="020F0502020204030204" pitchFamily="34" charset="0"/>
                <a:cs typeface="Calibri" panose="020F0502020204030204" pitchFamily="34" charset="0"/>
              </a:rPr>
              <a:t>- Generating renewable energy on-site (solar, wind, hydro, biofuels) where the power is used.</a:t>
            </a:r>
          </a:p>
          <a:p>
            <a:pPr marL="0" indent="0">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M23 - Battery Electric Storage </a:t>
            </a:r>
            <a:r>
              <a:rPr lang="en-US" sz="2200" dirty="0">
                <a:latin typeface="Calibri" panose="020F0502020204030204" pitchFamily="34" charset="0"/>
                <a:ea typeface="Calibri" panose="020F0502020204030204" pitchFamily="34" charset="0"/>
                <a:cs typeface="Calibri" panose="020F0502020204030204" pitchFamily="34" charset="0"/>
              </a:rPr>
              <a:t>- Use of electric energy storage technologies to store energy for later use in powering building electrical systems and devices and providing load management services including load shifting, shaping, shedding and backup power.</a:t>
            </a:r>
          </a:p>
          <a:p>
            <a:pPr marL="0" indent="0">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M24 - Managed Electric Vehicle Charging </a:t>
            </a:r>
            <a:r>
              <a:rPr lang="en-US" sz="2200" dirty="0">
                <a:latin typeface="Calibri" panose="020F0502020204030204" pitchFamily="34" charset="0"/>
                <a:ea typeface="Calibri" panose="020F0502020204030204" pitchFamily="34" charset="0"/>
                <a:cs typeface="Calibri" panose="020F0502020204030204" pitchFamily="34" charset="0"/>
              </a:rPr>
              <a:t>- An adaptive method of electric vehicle charging to mitigate impacts on the electrical grid and minimize costs by controlling the time and rate of charging using time-of-use electricity pricing or other utility signals.</a:t>
            </a:r>
          </a:p>
          <a:p>
            <a:pPr marL="0" indent="0">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M25: Demand Flexibility </a:t>
            </a:r>
            <a:r>
              <a:rPr lang="en-US" sz="2200" dirty="0">
                <a:latin typeface="Calibri" panose="020F0502020204030204" pitchFamily="34" charset="0"/>
                <a:ea typeface="Calibri" panose="020F0502020204030204" pitchFamily="34" charset="0"/>
                <a:cs typeface="Calibri" panose="020F0502020204030204" pitchFamily="34" charset="0"/>
              </a:rPr>
              <a:t>- The capability for demand-side building loads to change their electricity consumption patterns by shaping, shedding, and shifting energy use on a short-term basis based on time-of-use electricity pricing or utility requests.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50A1955-24E3-AE24-8DF8-748600CB33D8}"/>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Distributed Energy Resource Measures</a:t>
            </a:r>
          </a:p>
        </p:txBody>
      </p:sp>
      <p:sp>
        <p:nvSpPr>
          <p:cNvPr id="5" name="TextBox 4">
            <a:extLst>
              <a:ext uri="{FF2B5EF4-FFF2-40B4-BE49-F238E27FC236}">
                <a16:creationId xmlns:a16="http://schemas.microsoft.com/office/drawing/2014/main" id="{04197045-7149-8611-CA29-AE85744CA4D5}"/>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47FD82DF-2BB5-833A-C36F-2781FCA9EF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4193337705"/>
      </p:ext>
    </p:extLst>
  </p:cSld>
  <p:clrMapOvr>
    <a:masterClrMapping/>
  </p:clrMapOvr>
  <p:transition spd="med" advClick="0">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6AE8D-E86F-0045-F9D8-200197036852}"/>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A3538D15-BC32-D6B0-C4B4-424723EAE93C}"/>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Agenda</a:t>
            </a:r>
          </a:p>
        </p:txBody>
      </p:sp>
      <p:pic>
        <p:nvPicPr>
          <p:cNvPr id="9" name="Picture 8" descr="A blue hexagon with black background&#10;&#10;AI-generated content may be incorrect.">
            <a:extLst>
              <a:ext uri="{FF2B5EF4-FFF2-40B4-BE49-F238E27FC236}">
                <a16:creationId xmlns:a16="http://schemas.microsoft.com/office/drawing/2014/main" id="{7F03539C-3FB4-4CF1-34E7-5FC14157A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2" name="Content Placeholder 2">
            <a:extLst>
              <a:ext uri="{FF2B5EF4-FFF2-40B4-BE49-F238E27FC236}">
                <a16:creationId xmlns:a16="http://schemas.microsoft.com/office/drawing/2014/main" id="{B84C7811-F2CF-DC9E-3FE0-64DED161A361}"/>
              </a:ext>
            </a:extLst>
          </p:cNvPr>
          <p:cNvSpPr txBox="1">
            <a:spLocks/>
          </p:cNvSpPr>
          <p:nvPr/>
        </p:nvSpPr>
        <p:spPr>
          <a:xfrm>
            <a:off x="604738" y="1933711"/>
            <a:ext cx="10515600" cy="4554537"/>
          </a:xfrm>
          <a:prstGeom prst="rect">
            <a:avLst/>
          </a:prstGeom>
        </p:spPr>
        <p:txBody>
          <a:bodyPr>
            <a:normAutofit fontScale="92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Background</a:t>
            </a:r>
          </a:p>
          <a:p>
            <a:pPr>
              <a:lnSpc>
                <a:spcPct val="110000"/>
              </a:lnSpc>
            </a:pPr>
            <a:r>
              <a:rPr lang="en-US" dirty="0"/>
              <a:t>Building Codes Assessment Tool (BCAT)</a:t>
            </a:r>
          </a:p>
          <a:p>
            <a:pPr>
              <a:lnSpc>
                <a:spcPct val="110000"/>
              </a:lnSpc>
            </a:pPr>
            <a:r>
              <a:rPr lang="en-US" dirty="0"/>
              <a:t>Building Codes Assessment Process</a:t>
            </a:r>
          </a:p>
          <a:p>
            <a:pPr lvl="1">
              <a:lnSpc>
                <a:spcPct val="110000"/>
              </a:lnSpc>
            </a:pPr>
            <a:r>
              <a:rPr lang="en-US" dirty="0"/>
              <a:t>Building Code Needs – Why...</a:t>
            </a:r>
          </a:p>
          <a:p>
            <a:pPr lvl="1">
              <a:lnSpc>
                <a:spcPct val="110000"/>
              </a:lnSpc>
              <a:buSzPct val="75000"/>
              <a:buFont typeface="Courier New" panose="02070309020205020404" pitchFamily="49" charset="0"/>
              <a:buChar char="o"/>
            </a:pPr>
            <a:r>
              <a:rPr lang="en-US" dirty="0"/>
              <a:t>Building Code Measures – What...</a:t>
            </a:r>
          </a:p>
          <a:p>
            <a:pPr lvl="1">
              <a:lnSpc>
                <a:spcPct val="110000"/>
              </a:lnSpc>
              <a:buSzPct val="75000"/>
              <a:buFont typeface="Courier New" panose="02070309020205020404" pitchFamily="49" charset="0"/>
              <a:buChar char="o"/>
            </a:pPr>
            <a:r>
              <a:rPr lang="en-US" dirty="0"/>
              <a:t>Building Policies and Codes – How...</a:t>
            </a:r>
          </a:p>
          <a:p>
            <a:pPr lvl="1">
              <a:lnSpc>
                <a:spcPct val="110000"/>
              </a:lnSpc>
              <a:buSzPct val="75000"/>
              <a:buFont typeface="Courier New" panose="02070309020205020404" pitchFamily="49" charset="0"/>
              <a:buChar char="o"/>
            </a:pPr>
            <a:r>
              <a:rPr lang="en-US" dirty="0"/>
              <a:t>Stakeholder Engagement – Who...</a:t>
            </a:r>
          </a:p>
          <a:p>
            <a:pPr>
              <a:lnSpc>
                <a:spcPct val="110000"/>
              </a:lnSpc>
            </a:pPr>
            <a:r>
              <a:rPr lang="en-US" dirty="0"/>
              <a:t>Next Steps</a:t>
            </a:r>
          </a:p>
          <a:p>
            <a:pPr>
              <a:lnSpc>
                <a:spcPct val="110000"/>
              </a:lnSpc>
            </a:pPr>
            <a:r>
              <a:rPr lang="en-US" dirty="0"/>
              <a:t>References and Glossary</a:t>
            </a:r>
          </a:p>
          <a:p>
            <a:pPr>
              <a:lnSpc>
                <a:spcPct val="110000"/>
              </a:lnSpc>
            </a:pPr>
            <a:r>
              <a:rPr lang="en-US" dirty="0"/>
              <a:t>Appendix – Building Code Design Elements</a:t>
            </a:r>
          </a:p>
        </p:txBody>
      </p:sp>
      <p:sp>
        <p:nvSpPr>
          <p:cNvPr id="3" name="TextBox 2">
            <a:extLst>
              <a:ext uri="{FF2B5EF4-FFF2-40B4-BE49-F238E27FC236}">
                <a16:creationId xmlns:a16="http://schemas.microsoft.com/office/drawing/2014/main" id="{AECD9484-E903-7D9E-2CDD-FC1EB3E31FC2}"/>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3563584973"/>
      </p:ext>
    </p:extLst>
  </p:cSld>
  <p:clrMapOvr>
    <a:masterClrMapping/>
  </p:clrMapOvr>
  <p:transition spd="med" advClick="0">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CF0D9-7561-32EC-4315-0CB113D734C6}"/>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71FB8417-4B73-F621-6127-02949C28F808}"/>
              </a:ext>
            </a:extLst>
          </p:cNvPr>
          <p:cNvSpPr txBox="1"/>
          <p:nvPr/>
        </p:nvSpPr>
        <p:spPr>
          <a:xfrm>
            <a:off x="457202" y="694195"/>
            <a:ext cx="11115466"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Policies and Codes Assessment</a:t>
            </a:r>
          </a:p>
        </p:txBody>
      </p:sp>
      <p:sp>
        <p:nvSpPr>
          <p:cNvPr id="3" name="Rectangle 2">
            <a:extLst>
              <a:ext uri="{FF2B5EF4-FFF2-40B4-BE49-F238E27FC236}">
                <a16:creationId xmlns:a16="http://schemas.microsoft.com/office/drawing/2014/main" id="{835F2604-4D99-EC56-6141-BD1E437FF43B}"/>
              </a:ext>
            </a:extLst>
          </p:cNvPr>
          <p:cNvSpPr/>
          <p:nvPr/>
        </p:nvSpPr>
        <p:spPr>
          <a:xfrm>
            <a:off x="399204" y="2395743"/>
            <a:ext cx="2324509" cy="735432"/>
          </a:xfrm>
          <a:prstGeom prst="rect">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Needs</a:t>
            </a:r>
          </a:p>
          <a:p>
            <a:pPr algn="ctr"/>
            <a:r>
              <a:rPr lang="en-US" dirty="0">
                <a:solidFill>
                  <a:srgbClr val="006EB6"/>
                </a:solidFill>
              </a:rPr>
              <a:t>Assessment</a:t>
            </a:r>
          </a:p>
        </p:txBody>
      </p:sp>
      <p:cxnSp>
        <p:nvCxnSpPr>
          <p:cNvPr id="8" name="Straight Arrow Connector 7">
            <a:extLst>
              <a:ext uri="{FF2B5EF4-FFF2-40B4-BE49-F238E27FC236}">
                <a16:creationId xmlns:a16="http://schemas.microsoft.com/office/drawing/2014/main" id="{23631305-558D-7FD1-CF62-29E99C95EE75}"/>
              </a:ext>
            </a:extLst>
          </p:cNvPr>
          <p:cNvCxnSpPr>
            <a:cxnSpLocks/>
            <a:stCxn id="3" idx="2"/>
            <a:endCxn id="15" idx="0"/>
          </p:cNvCxnSpPr>
          <p:nvPr/>
        </p:nvCxnSpPr>
        <p:spPr>
          <a:xfrm>
            <a:off x="1561459" y="3131175"/>
            <a:ext cx="0" cy="1088699"/>
          </a:xfrm>
          <a:prstGeom prst="straightConnector1">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83A3991F-26FF-1858-1B5D-66078E31E11D}"/>
              </a:ext>
            </a:extLst>
          </p:cNvPr>
          <p:cNvSpPr txBox="1"/>
          <p:nvPr/>
        </p:nvSpPr>
        <p:spPr>
          <a:xfrm>
            <a:off x="2861961" y="2172378"/>
            <a:ext cx="3484195" cy="1938992"/>
          </a:xfrm>
          <a:prstGeom prst="rect">
            <a:avLst/>
          </a:prstGeom>
          <a:noFill/>
        </p:spPr>
        <p:txBody>
          <a:bodyPr wrap="square" rtlCol="0">
            <a:spAutoFit/>
          </a:bodyPr>
          <a:lstStyle/>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Environment</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Public Infrastructure</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Building Owner/Occupant</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Policy/Regulatory</a:t>
            </a:r>
          </a:p>
          <a:p>
            <a:pPr marL="285744" indent="-285744">
              <a:buFont typeface="Arial" panose="020B0604020202020204" pitchFamily="34" charset="0"/>
              <a:buChar char="•"/>
            </a:pPr>
            <a:endParaRPr lang="en-US" sz="2400" dirty="0">
              <a:solidFill>
                <a:schemeClr val="bg1">
                  <a:lumMod val="65000"/>
                </a:schemeClr>
              </a:solidFill>
              <a:latin typeface="Calibri" panose="020F0502020204030204" pitchFamily="34" charset="0"/>
              <a:cs typeface="Calibri" panose="020F0502020204030204" pitchFamily="34" charset="0"/>
            </a:endParaRPr>
          </a:p>
          <a:p>
            <a:pPr marL="285744" indent="-285744">
              <a:buFont typeface="Arial" panose="020B0604020202020204" pitchFamily="34" charset="0"/>
              <a:buChar char="•"/>
            </a:pPr>
            <a:endParaRPr lang="en-US" sz="2400" dirty="0">
              <a:solidFill>
                <a:schemeClr val="bg1">
                  <a:lumMod val="65000"/>
                </a:schemeClr>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A8B8C296-8E41-5D5A-443C-C6CDF419966C}"/>
              </a:ext>
            </a:extLst>
          </p:cNvPr>
          <p:cNvSpPr/>
          <p:nvPr/>
        </p:nvSpPr>
        <p:spPr>
          <a:xfrm>
            <a:off x="399204" y="4219874"/>
            <a:ext cx="2324509" cy="735432"/>
          </a:xfrm>
          <a:prstGeom prst="rect">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Measures</a:t>
            </a:r>
          </a:p>
          <a:p>
            <a:pPr algn="ctr"/>
            <a:r>
              <a:rPr lang="en-US" dirty="0">
                <a:solidFill>
                  <a:srgbClr val="006EB6"/>
                </a:solidFill>
              </a:rPr>
              <a:t>Assessment</a:t>
            </a:r>
          </a:p>
        </p:txBody>
      </p:sp>
      <p:sp>
        <p:nvSpPr>
          <p:cNvPr id="2" name="Rectangle 1">
            <a:extLst>
              <a:ext uri="{FF2B5EF4-FFF2-40B4-BE49-F238E27FC236}">
                <a16:creationId xmlns:a16="http://schemas.microsoft.com/office/drawing/2014/main" id="{2A27DD8C-1189-711E-425A-EC1DF3EB23C0}"/>
              </a:ext>
            </a:extLst>
          </p:cNvPr>
          <p:cNvSpPr/>
          <p:nvPr/>
        </p:nvSpPr>
        <p:spPr>
          <a:xfrm>
            <a:off x="6300335" y="4219874"/>
            <a:ext cx="2324509" cy="735432"/>
          </a:xfrm>
          <a:prstGeom prst="rect">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Stakeholder</a:t>
            </a:r>
          </a:p>
          <a:p>
            <a:pPr algn="ctr"/>
            <a:r>
              <a:rPr lang="en-US" dirty="0">
                <a:solidFill>
                  <a:srgbClr val="006EB6"/>
                </a:solidFill>
              </a:rPr>
              <a:t>Engagement</a:t>
            </a:r>
          </a:p>
        </p:txBody>
      </p:sp>
      <p:cxnSp>
        <p:nvCxnSpPr>
          <p:cNvPr id="17" name="Elbow Connector 16">
            <a:extLst>
              <a:ext uri="{FF2B5EF4-FFF2-40B4-BE49-F238E27FC236}">
                <a16:creationId xmlns:a16="http://schemas.microsoft.com/office/drawing/2014/main" id="{05034804-FF57-27E8-FA3F-0860761DAF23}"/>
              </a:ext>
            </a:extLst>
          </p:cNvPr>
          <p:cNvCxnSpPr>
            <a:cxnSpLocks/>
            <a:stCxn id="15" idx="2"/>
            <a:endCxn id="42" idx="0"/>
          </p:cNvCxnSpPr>
          <p:nvPr/>
        </p:nvCxnSpPr>
        <p:spPr>
          <a:xfrm rot="5400000" flipH="1" flipV="1">
            <a:off x="3238583" y="724684"/>
            <a:ext cx="2553497" cy="5907747"/>
          </a:xfrm>
          <a:prstGeom prst="bentConnector5">
            <a:avLst>
              <a:gd name="adj1" fmla="val -30836"/>
              <a:gd name="adj2" fmla="val 73790"/>
              <a:gd name="adj3" fmla="val 108952"/>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42" name="Rectangle 41">
            <a:extLst>
              <a:ext uri="{FF2B5EF4-FFF2-40B4-BE49-F238E27FC236}">
                <a16:creationId xmlns:a16="http://schemas.microsoft.com/office/drawing/2014/main" id="{FE5B50A4-A1BA-D996-249B-F594BFC651C9}"/>
              </a:ext>
            </a:extLst>
          </p:cNvPr>
          <p:cNvSpPr/>
          <p:nvPr/>
        </p:nvSpPr>
        <p:spPr>
          <a:xfrm>
            <a:off x="6306951" y="2401809"/>
            <a:ext cx="2324509" cy="735432"/>
          </a:xfrm>
          <a:prstGeom prst="rect">
            <a:avLst/>
          </a:prstGeom>
          <a:solidFill>
            <a:srgbClr val="0E94CC"/>
          </a:solidFill>
          <a:ln w="28575">
            <a:solidFill>
              <a:srgbClr val="205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Building Policies</a:t>
            </a:r>
          </a:p>
          <a:p>
            <a:pPr algn="ctr"/>
            <a:r>
              <a:rPr lang="en-US" dirty="0">
                <a:solidFill>
                  <a:schemeClr val="bg1"/>
                </a:solidFill>
              </a:rPr>
              <a:t>and Codes</a:t>
            </a:r>
          </a:p>
        </p:txBody>
      </p:sp>
      <p:sp>
        <p:nvSpPr>
          <p:cNvPr id="43" name="TextBox 42">
            <a:extLst>
              <a:ext uri="{FF2B5EF4-FFF2-40B4-BE49-F238E27FC236}">
                <a16:creationId xmlns:a16="http://schemas.microsoft.com/office/drawing/2014/main" id="{8FA39A1E-C119-D6E8-C3F4-ED3C7673DDE2}"/>
              </a:ext>
            </a:extLst>
          </p:cNvPr>
          <p:cNvSpPr txBox="1"/>
          <p:nvPr/>
        </p:nvSpPr>
        <p:spPr>
          <a:xfrm>
            <a:off x="8752874" y="2053844"/>
            <a:ext cx="2819794" cy="1477328"/>
          </a:xfrm>
          <a:prstGeom prst="rect">
            <a:avLst/>
          </a:prstGeom>
          <a:noFill/>
        </p:spPr>
        <p:txBody>
          <a:bodyPr wrap="square" rtlCol="0">
            <a:spAutoFit/>
          </a:bodyPr>
          <a:lstStyle/>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Government Leadership</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Government Policies</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Code Development</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Code Implementation</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Training and Education</a:t>
            </a:r>
          </a:p>
        </p:txBody>
      </p:sp>
      <p:cxnSp>
        <p:nvCxnSpPr>
          <p:cNvPr id="49" name="Straight Arrow Connector 48">
            <a:extLst>
              <a:ext uri="{FF2B5EF4-FFF2-40B4-BE49-F238E27FC236}">
                <a16:creationId xmlns:a16="http://schemas.microsoft.com/office/drawing/2014/main" id="{D61660AE-D6B8-751B-6B83-181B99003859}"/>
              </a:ext>
            </a:extLst>
          </p:cNvPr>
          <p:cNvCxnSpPr>
            <a:cxnSpLocks/>
            <a:stCxn id="42" idx="2"/>
            <a:endCxn id="2" idx="0"/>
          </p:cNvCxnSpPr>
          <p:nvPr/>
        </p:nvCxnSpPr>
        <p:spPr>
          <a:xfrm flipH="1">
            <a:off x="7462590" y="3137241"/>
            <a:ext cx="6616" cy="1082633"/>
          </a:xfrm>
          <a:prstGeom prst="straightConnector1">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D85946BF-6463-9FA7-2FD1-C73B3A07317A}"/>
              </a:ext>
            </a:extLst>
          </p:cNvPr>
          <p:cNvSpPr txBox="1"/>
          <p:nvPr/>
        </p:nvSpPr>
        <p:spPr>
          <a:xfrm>
            <a:off x="2864037" y="3877976"/>
            <a:ext cx="2970058" cy="1477328"/>
          </a:xfrm>
          <a:prstGeom prst="rect">
            <a:avLst/>
          </a:prstGeom>
          <a:noFill/>
        </p:spPr>
        <p:txBody>
          <a:bodyPr wrap="square">
            <a:spAutoFit/>
          </a:bodyPr>
          <a:lstStyle/>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Building Materials</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Passive Efficiency</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Active Efficiency</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Building Operations</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Distributed Energy</a:t>
            </a:r>
          </a:p>
        </p:txBody>
      </p:sp>
      <p:sp>
        <p:nvSpPr>
          <p:cNvPr id="5" name="TextBox 4">
            <a:extLst>
              <a:ext uri="{FF2B5EF4-FFF2-40B4-BE49-F238E27FC236}">
                <a16:creationId xmlns:a16="http://schemas.microsoft.com/office/drawing/2014/main" id="{2A87A4A1-01C4-EE66-E358-C0D68940A8DD}"/>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E385E389-F341-9016-EA2E-098AC9EE14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2546376742"/>
      </p:ext>
    </p:extLst>
  </p:cSld>
  <p:clrMapOvr>
    <a:masterClrMapping/>
  </p:clrMapOvr>
  <p:transition spd="med" advClick="0">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A9B37-45C1-839F-081F-68725238ED8F}"/>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4800B456-F390-7337-74B6-EFC89794D146}"/>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Policies and Code Capabilities Assessment</a:t>
            </a:r>
          </a:p>
        </p:txBody>
      </p:sp>
      <p:pic>
        <p:nvPicPr>
          <p:cNvPr id="3" name="Picture 2">
            <a:extLst>
              <a:ext uri="{FF2B5EF4-FFF2-40B4-BE49-F238E27FC236}">
                <a16:creationId xmlns:a16="http://schemas.microsoft.com/office/drawing/2014/main" id="{5F3755B8-B7C1-E475-135A-D31E03E4CB99}"/>
              </a:ext>
            </a:extLst>
          </p:cNvPr>
          <p:cNvPicPr>
            <a:picLocks noChangeAspect="1"/>
          </p:cNvPicPr>
          <p:nvPr/>
        </p:nvPicPr>
        <p:blipFill>
          <a:blip r:embed="rId3"/>
          <a:stretch>
            <a:fillRect/>
          </a:stretch>
        </p:blipFill>
        <p:spPr>
          <a:xfrm>
            <a:off x="457202" y="1968868"/>
            <a:ext cx="10460734" cy="4468992"/>
          </a:xfrm>
          <a:prstGeom prst="rect">
            <a:avLst/>
          </a:prstGeom>
        </p:spPr>
      </p:pic>
      <p:sp>
        <p:nvSpPr>
          <p:cNvPr id="5" name="TextBox 4">
            <a:extLst>
              <a:ext uri="{FF2B5EF4-FFF2-40B4-BE49-F238E27FC236}">
                <a16:creationId xmlns:a16="http://schemas.microsoft.com/office/drawing/2014/main" id="{5583162E-A93E-984E-B760-338D5A98A3C1}"/>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2" name="Picture 1" descr="A blue hexagon with black background&#10;&#10;AI-generated content may be incorrect.">
            <a:extLst>
              <a:ext uri="{FF2B5EF4-FFF2-40B4-BE49-F238E27FC236}">
                <a16:creationId xmlns:a16="http://schemas.microsoft.com/office/drawing/2014/main" id="{DD949975-36A7-F642-9296-32D9B587E9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3986347078"/>
      </p:ext>
    </p:extLst>
  </p:cSld>
  <p:clrMapOvr>
    <a:masterClrMapping/>
  </p:clrMapOvr>
  <p:transition spd="med" advClick="0">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8722C-2910-98B2-4EB9-FFA3E2064DE4}"/>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E2FFD586-D3BA-4336-10C5-F62F18944BDF}"/>
              </a:ext>
            </a:extLst>
          </p:cNvPr>
          <p:cNvSpPr txBox="1">
            <a:spLocks/>
          </p:cNvSpPr>
          <p:nvPr/>
        </p:nvSpPr>
        <p:spPr>
          <a:xfrm>
            <a:off x="446050" y="1770489"/>
            <a:ext cx="10997013" cy="5039811"/>
          </a:xfrm>
          <a:prstGeom prst="rect">
            <a:avLst/>
          </a:prstGeom>
        </p:spPr>
        <p:txBody>
          <a:bodyPr>
            <a:normAutofit lnSpcReduction="10000"/>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indent="-517525">
              <a:lnSpc>
                <a:spcPct val="90000"/>
              </a:lnSpc>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P1 - National NDCs</a:t>
            </a:r>
            <a:r>
              <a:rPr lang="en-US" sz="2400" b="1" dirty="0">
                <a:latin typeface="Calibri" panose="020F0502020204030204" pitchFamily="34" charset="0"/>
                <a:ea typeface="Calibri" panose="020F0502020204030204" pitchFamily="34" charset="0"/>
                <a:cs typeface="Times New Roman" panose="02020603050405020304" pitchFamily="18" charset="0"/>
              </a:rPr>
              <a:t>/Climate Action Plans:  </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Inclusion of building policies, regulations and codes in updated UNFCCC Nationally Determined Contributions and national building decarbonization roadmaps.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571500" indent="-57150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P2 - State/Local Climate Action Plans</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Development and publication of climate action plans and roadmaps for building decarbonization and national cooling action plans.</a:t>
            </a:r>
          </a:p>
          <a:p>
            <a:pPr marL="571500" indent="-57150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P3 - Building Code Enabling Legislation:  </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Existence of enabling national or municipal legislation for development and enforcement of building regulations and codes.</a:t>
            </a:r>
          </a:p>
          <a:p>
            <a:pPr marL="571500" indent="-57150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P4 - Government Procurement Policy:  </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National or local government policies driving the procurement of above-code/high-performance buildings, materials, systems and equipment.</a:t>
            </a:r>
          </a:p>
          <a:p>
            <a:pPr marL="571500" indent="-57150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P5 - Government Demonstration Projects:  </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Leadership through example by designing, constructing, retrofitting and operating public buildings at proposed code and above-code, high-performance standards in demonstration and pilot projects.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20D3B5A-D790-B9D8-AA2A-E4A76D466F72}"/>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Government Leadership</a:t>
            </a:r>
          </a:p>
        </p:txBody>
      </p:sp>
      <p:pic>
        <p:nvPicPr>
          <p:cNvPr id="6" name="Picture 5" descr="A blue hexagon with black background&#10;&#10;AI-generated content may be incorrect.">
            <a:extLst>
              <a:ext uri="{FF2B5EF4-FFF2-40B4-BE49-F238E27FC236}">
                <a16:creationId xmlns:a16="http://schemas.microsoft.com/office/drawing/2014/main" id="{9AC9EFA4-B2BF-D3AD-F836-DD06154C90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5" name="TextBox 4">
            <a:extLst>
              <a:ext uri="{FF2B5EF4-FFF2-40B4-BE49-F238E27FC236}">
                <a16:creationId xmlns:a16="http://schemas.microsoft.com/office/drawing/2014/main" id="{6A467A2A-47C5-078C-8647-133C812F8F69}"/>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38528467"/>
      </p:ext>
    </p:extLst>
  </p:cSld>
  <p:clrMapOvr>
    <a:masterClrMapping/>
  </p:clrMapOvr>
  <p:transition spd="med" advClick="0">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E179B-03D9-8973-E114-7AE1D00470CC}"/>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FC7B3223-9C5E-A26B-F735-B6A011B17BB5}"/>
              </a:ext>
            </a:extLst>
          </p:cNvPr>
          <p:cNvSpPr txBox="1">
            <a:spLocks/>
          </p:cNvSpPr>
          <p:nvPr/>
        </p:nvSpPr>
        <p:spPr>
          <a:xfrm>
            <a:off x="446050" y="1765592"/>
            <a:ext cx="11044911" cy="5039811"/>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P6 - Building Energy Benchmarking</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111111"/>
                </a:solidFill>
                <a:latin typeface="Calibri" panose="020F0502020204030204" pitchFamily="34" charset="0"/>
                <a:ea typeface="Calibri" panose="020F0502020204030204" pitchFamily="34" charset="0"/>
                <a:cs typeface="Calibri" panose="020F0502020204030204" pitchFamily="34" charset="0"/>
              </a:rPr>
              <a:t>Periodically measuring and reporting building energy performance against similar buildings or industry standards, often including building labeling of a performance level or grade.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P7 - Building Audits and Retro-commissioning</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111111"/>
                </a:solidFill>
                <a:latin typeface="Calibri" panose="020F0502020204030204" pitchFamily="34" charset="0"/>
                <a:ea typeface="Calibri" panose="020F0502020204030204" pitchFamily="34" charset="0"/>
                <a:cs typeface="Calibri" panose="020F0502020204030204" pitchFamily="34" charset="0"/>
              </a:rPr>
              <a:t>Requirements for commercial buildings to undergo energy audits, retuning, or retro-commissioning to improve energy efficiency and reduce energy consumption, often based on building size, type, and age.</a:t>
            </a:r>
          </a:p>
          <a:p>
            <a:pPr marL="0" indent="0">
              <a:lnSpc>
                <a:spcPct val="90000"/>
              </a:lnSpc>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P8 - Building Performance Standards</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111111"/>
                </a:solidFill>
                <a:latin typeface="Calibri" panose="020F0502020204030204" pitchFamily="34" charset="0"/>
                <a:ea typeface="Calibri" panose="020F0502020204030204" pitchFamily="34" charset="0"/>
                <a:cs typeface="Calibri" panose="020F0502020204030204" pitchFamily="34" charset="0"/>
              </a:rPr>
              <a:t>Policies designed to improve the energy efficiency and environmental impact of existing buildings by setting performance targets for energy use, emissions, or other metrics which become more stringent over time.</a:t>
            </a:r>
          </a:p>
          <a:p>
            <a:pPr marL="0" indent="0">
              <a:lnSpc>
                <a:spcPct val="90000"/>
              </a:lnSpc>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P9 – Building Equipment and Appliance Standards</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dirty="0">
                <a:solidFill>
                  <a:srgbClr val="111111"/>
                </a:solidFill>
                <a:latin typeface="Calibri" panose="020F0502020204030204" pitchFamily="34" charset="0"/>
                <a:ea typeface="Calibri" panose="020F0502020204030204" pitchFamily="34" charset="0"/>
                <a:cs typeface="Calibri" panose="020F0502020204030204" pitchFamily="34" charset="0"/>
              </a:rPr>
              <a:t>Standards that regulate the energy efficiency and performance of residential and commercial equipment and appliances for heating and cooling systems, lighting, refrigeration, and other applications. </a:t>
            </a:r>
          </a:p>
          <a:p>
            <a:pPr marL="0" indent="0">
              <a:lnSpc>
                <a:spcPct val="90000"/>
              </a:lnSpc>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P10 - Government Incentives and Financial Models:  </a:t>
            </a:r>
            <a:r>
              <a:rPr lang="en-US" sz="2200" dirty="0">
                <a:latin typeface="Calibri" panose="020F0502020204030204" pitchFamily="34" charset="0"/>
                <a:ea typeface="Calibri" panose="020F0502020204030204" pitchFamily="34" charset="0"/>
                <a:cs typeface="Times New Roman" panose="02020603050405020304" pitchFamily="18" charset="0"/>
              </a:rPr>
              <a:t>financial or other benefits for code, or above code, compliance including  interest loans, </a:t>
            </a:r>
            <a:r>
              <a:rPr lang="en-US" sz="2200" dirty="0">
                <a:solidFill>
                  <a:srgbClr val="111111"/>
                </a:solidFill>
                <a:latin typeface="Calibri" panose="020F0502020204030204" pitchFamily="34" charset="0"/>
                <a:ea typeface="Calibri" panose="020F0502020204030204" pitchFamily="34" charset="0"/>
                <a:cs typeface="Calibri" panose="020F0502020204030204" pitchFamily="34" charset="0"/>
              </a:rPr>
              <a:t>grants, rebates, tax credits, permitting and code allowances, on-bill payment, pay through savings, and ESCO models</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D49A3D26-B38E-3EEF-DDAE-862325688A5C}"/>
              </a:ext>
            </a:extLst>
          </p:cNvPr>
          <p:cNvSpPr txBox="1"/>
          <p:nvPr/>
        </p:nvSpPr>
        <p:spPr>
          <a:xfrm>
            <a:off x="457202" y="694194"/>
            <a:ext cx="10772079" cy="1077218"/>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Government Policies</a:t>
            </a:r>
          </a:p>
          <a:p>
            <a:pPr defTabSz="914377">
              <a:defRPr/>
            </a:pPr>
            <a:endPar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endParaRPr>
          </a:p>
        </p:txBody>
      </p:sp>
      <p:pic>
        <p:nvPicPr>
          <p:cNvPr id="6" name="Picture 5" descr="A blue hexagon with black background&#10;&#10;AI-generated content may be incorrect.">
            <a:extLst>
              <a:ext uri="{FF2B5EF4-FFF2-40B4-BE49-F238E27FC236}">
                <a16:creationId xmlns:a16="http://schemas.microsoft.com/office/drawing/2014/main" id="{F2D349AE-71E4-BD38-F516-27DCAB3CF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2" cy="548268"/>
          </a:xfrm>
          <a:prstGeom prst="rect">
            <a:avLst/>
          </a:prstGeom>
        </p:spPr>
      </p:pic>
      <p:sp>
        <p:nvSpPr>
          <p:cNvPr id="5" name="TextBox 4">
            <a:extLst>
              <a:ext uri="{FF2B5EF4-FFF2-40B4-BE49-F238E27FC236}">
                <a16:creationId xmlns:a16="http://schemas.microsoft.com/office/drawing/2014/main" id="{0D09C540-E335-79B1-2D53-5F76E7718C92}"/>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3559348539"/>
      </p:ext>
    </p:extLst>
  </p:cSld>
  <p:clrMapOvr>
    <a:masterClrMapping/>
  </p:clrMapOvr>
  <p:transition spd="med" advClick="0">
    <p:pull/>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07B15-3E51-8035-53A1-40DB8CA4F547}"/>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1EA8DB6D-F7FE-10F8-DE44-ADF74D628EDB}"/>
              </a:ext>
            </a:extLst>
          </p:cNvPr>
          <p:cNvSpPr txBox="1">
            <a:spLocks/>
          </p:cNvSpPr>
          <p:nvPr/>
        </p:nvSpPr>
        <p:spPr>
          <a:xfrm>
            <a:off x="446050" y="1699949"/>
            <a:ext cx="11044911" cy="5139763"/>
          </a:xfrm>
          <a:prstGeom prst="rect">
            <a:avLst/>
          </a:prstGeom>
        </p:spPr>
        <p:txBody>
          <a:bodyPr>
            <a:normAutofit lnSpcReduction="10000"/>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C1 - Code Development Process Management</a:t>
            </a:r>
            <a:r>
              <a:rPr lang="en-US" sz="2400" dirty="0">
                <a:latin typeface="Calibri" panose="020F0502020204030204" pitchFamily="34" charset="0"/>
                <a:ea typeface="Calibri" panose="020F0502020204030204" pitchFamily="34" charset="0"/>
                <a:cs typeface="Calibri" panose="020F0502020204030204" pitchFamily="34" charset="0"/>
              </a:rPr>
              <a:t> - Ministries of housing, urban development, energy, and environment oversee the development of building codes, aligning them with national goals, urbanization strategies, and safety regulations.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C2 – Stakeholder Engagement Process </a:t>
            </a:r>
            <a:r>
              <a:rPr lang="en-US" sz="2400" dirty="0">
                <a:latin typeface="Calibri" panose="020F0502020204030204" pitchFamily="34" charset="0"/>
                <a:ea typeface="Calibri" panose="020F0502020204030204" pitchFamily="34" charset="0"/>
                <a:cs typeface="Calibri" panose="020F0502020204030204" pitchFamily="34" charset="0"/>
              </a:rPr>
              <a:t>– Ministries of housing, urban development, energy, and environment host consultations with government, academia, industry, and civil society and coordinate with standards bodies to ensure technical accuracy. </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C3 - Code and Policy Impact Analysis </a:t>
            </a:r>
            <a:r>
              <a:rPr lang="en-US" sz="2400" dirty="0">
                <a:latin typeface="Calibri" panose="020F0502020204030204" pitchFamily="34" charset="0"/>
                <a:ea typeface="Calibri" panose="020F0502020204030204" pitchFamily="34" charset="0"/>
                <a:cs typeface="Calibri" panose="020F0502020204030204" pitchFamily="34" charset="0"/>
              </a:rPr>
              <a:t>– National agencies and standards bodies, technical experts, universities and research institutes, international organizations and development partners work together to analyze national and local impacts.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C4 - Regulatory/Legislative Process Management </a:t>
            </a:r>
            <a:r>
              <a:rPr lang="en-US" sz="2400" dirty="0">
                <a:latin typeface="Calibri" panose="020F0502020204030204" pitchFamily="34" charset="0"/>
                <a:ea typeface="Calibri" panose="020F0502020204030204" pitchFamily="34" charset="0"/>
                <a:cs typeface="Calibri" panose="020F0502020204030204" pitchFamily="34" charset="0"/>
              </a:rPr>
              <a:t>- Ministries of housing, urban development, energy, and environment, national standards organizations, legislative bodies and regulatory commissions participate in regulatory/legislative processes.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C5 - Code Revision Process Management </a:t>
            </a:r>
            <a:r>
              <a:rPr lang="en-US" sz="2400" dirty="0">
                <a:latin typeface="Calibri" panose="020F0502020204030204" pitchFamily="34" charset="0"/>
                <a:ea typeface="Calibri" panose="020F0502020204030204" pitchFamily="34" charset="0"/>
                <a:cs typeface="Calibri" panose="020F0502020204030204" pitchFamily="34" charset="0"/>
              </a:rPr>
              <a:t>– National ministries, standards bodies, technical experts, academia and international partners participate in code revisions.</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688BA85-F604-0B68-5C80-1F615E60DD73}"/>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Code Development Capabilities</a:t>
            </a:r>
          </a:p>
        </p:txBody>
      </p:sp>
      <p:sp>
        <p:nvSpPr>
          <p:cNvPr id="5" name="TextBox 4">
            <a:extLst>
              <a:ext uri="{FF2B5EF4-FFF2-40B4-BE49-F238E27FC236}">
                <a16:creationId xmlns:a16="http://schemas.microsoft.com/office/drawing/2014/main" id="{AB23F9BA-83D1-8249-46C6-E85F23AC8747}"/>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9D0F3E7C-91D6-C8F4-6E19-8D4FC4A25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752923247"/>
      </p:ext>
    </p:extLst>
  </p:cSld>
  <p:clrMapOvr>
    <a:masterClrMapping/>
  </p:clrMapOvr>
  <p:transition spd="med" advClick="0">
    <p:pull/>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D9EA2-80F2-8203-5F74-B41540804CE1}"/>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E324A3C-9987-AAF8-83B6-AC9FD54B3216}"/>
              </a:ext>
            </a:extLst>
          </p:cNvPr>
          <p:cNvSpPr txBox="1">
            <a:spLocks/>
          </p:cNvSpPr>
          <p:nvPr/>
        </p:nvSpPr>
        <p:spPr>
          <a:xfrm>
            <a:off x="263170" y="1584995"/>
            <a:ext cx="11258270" cy="5675340"/>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C6 - Code Implementation Process Management </a:t>
            </a:r>
            <a:r>
              <a:rPr lang="en-US" sz="2400" dirty="0">
                <a:latin typeface="Calibri" panose="020F0502020204030204" pitchFamily="34" charset="0"/>
                <a:ea typeface="Calibri" panose="020F0502020204030204" pitchFamily="34" charset="0"/>
                <a:cs typeface="Calibri" panose="020F0502020204030204" pitchFamily="34" charset="0"/>
              </a:rPr>
              <a:t>– National ministries oversee the national rollout of codes and coordinate training and compliance monitoring while municipalities conduct plan reviews, issue permits, and inspect buildings for compliance.</a:t>
            </a: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C7 - Pre-construction Compliance Process </a:t>
            </a:r>
            <a:r>
              <a:rPr lang="en-US" sz="2400" dirty="0">
                <a:latin typeface="Calibri" panose="020F0502020204030204" pitchFamily="34" charset="0"/>
                <a:ea typeface="Calibri" panose="020F0502020204030204" pitchFamily="34" charset="0"/>
                <a:cs typeface="Calibri" panose="020F0502020204030204" pitchFamily="34" charset="0"/>
              </a:rPr>
              <a:t>– Municipal building departments review architectural and engineering plans to ensure they meet energy code requirements before issuing building permits and conduct compliance checks.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C8 - Post-construction Compliance Process </a:t>
            </a:r>
            <a:r>
              <a:rPr lang="en-US" sz="2400" dirty="0">
                <a:latin typeface="Calibri" panose="020F0502020204030204" pitchFamily="34" charset="0"/>
                <a:ea typeface="Calibri" panose="020F0502020204030204" pitchFamily="34" charset="0"/>
                <a:cs typeface="Calibri" panose="020F0502020204030204" pitchFamily="34" charset="0"/>
              </a:rPr>
              <a:t>- Municipal building departments conduct final inspections and review require documentation such as commissioning reports, energy audits, or performance testing before issuing a certificate of occupancy.</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C9 - Code Compliance Tools and Methods </a:t>
            </a:r>
            <a:r>
              <a:rPr lang="en-US" sz="2400" dirty="0">
                <a:latin typeface="Calibri" panose="020F0502020204030204" pitchFamily="34" charset="0"/>
                <a:ea typeface="Calibri" panose="020F0502020204030204" pitchFamily="34" charset="0"/>
                <a:cs typeface="Calibri" panose="020F0502020204030204" pitchFamily="34" charset="0"/>
              </a:rPr>
              <a:t>– Compliance tools and methods include standardized forms, energy modeling tools, or energy performance benchmarks.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C10 - Code Compliance Audit Process </a:t>
            </a:r>
            <a:r>
              <a:rPr lang="en-US" sz="2400" dirty="0">
                <a:latin typeface="Calibri" panose="020F0502020204030204" pitchFamily="34" charset="0"/>
                <a:ea typeface="Calibri" panose="020F0502020204030204" pitchFamily="34" charset="0"/>
                <a:cs typeface="Calibri" panose="020F0502020204030204" pitchFamily="34" charset="0"/>
              </a:rPr>
              <a:t>- Municipal building departments conduct local audits and may require energy performance certificates or post-occupancy evaluations.</a:t>
            </a:r>
            <a:endParaRPr lang="en-US" sz="800"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3F23C90-9F74-1874-3B10-2CC71A29710F}"/>
              </a:ext>
            </a:extLst>
          </p:cNvPr>
          <p:cNvSpPr txBox="1"/>
          <p:nvPr/>
        </p:nvSpPr>
        <p:spPr>
          <a:xfrm>
            <a:off x="446050" y="71212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Code Implementation Capabilities</a:t>
            </a:r>
          </a:p>
        </p:txBody>
      </p:sp>
      <p:sp>
        <p:nvSpPr>
          <p:cNvPr id="5" name="TextBox 4">
            <a:extLst>
              <a:ext uri="{FF2B5EF4-FFF2-40B4-BE49-F238E27FC236}">
                <a16:creationId xmlns:a16="http://schemas.microsoft.com/office/drawing/2014/main" id="{31654448-37A2-DBDE-EDF8-29D884269429}"/>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BD2A7CBE-FB0B-4B81-47FC-9738483B5E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3241567981"/>
      </p:ext>
    </p:extLst>
  </p:cSld>
  <p:clrMapOvr>
    <a:masterClrMapping/>
  </p:clrMapOvr>
  <p:transition spd="med" advClick="0">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3F639-25F1-C719-2107-7FA583FF296A}"/>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07156B16-DD27-9E47-7140-7A2D489181EA}"/>
              </a:ext>
            </a:extLst>
          </p:cNvPr>
          <p:cNvSpPr txBox="1">
            <a:spLocks/>
          </p:cNvSpPr>
          <p:nvPr/>
        </p:nvSpPr>
        <p:spPr>
          <a:xfrm>
            <a:off x="446050" y="1822741"/>
            <a:ext cx="11044911" cy="5039811"/>
          </a:xfrm>
          <a:prstGeom prst="rect">
            <a:avLst/>
          </a:prstGeom>
        </p:spPr>
        <p:txBody>
          <a:bodyPr>
            <a:normAutofit lnSpcReduction="10000"/>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C11 – Building Code Officials </a:t>
            </a:r>
            <a:r>
              <a:rPr lang="en-US" sz="2400" dirty="0">
                <a:latin typeface="Calibri" panose="020F0502020204030204" pitchFamily="34" charset="0"/>
                <a:ea typeface="Calibri" panose="020F0502020204030204" pitchFamily="34" charset="0"/>
                <a:cs typeface="Calibri" panose="020F0502020204030204" pitchFamily="34" charset="0"/>
              </a:rPr>
              <a:t>– Training for building code officials, code enforcement officers, building inspectors, building plans examiners, and permit technicians.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C12 - Architecture and Engineering Professionals </a:t>
            </a:r>
            <a:r>
              <a:rPr lang="en-US" sz="2400" dirty="0">
                <a:latin typeface="Calibri" panose="020F0502020204030204" pitchFamily="34" charset="0"/>
                <a:ea typeface="Calibri" panose="020F0502020204030204" pitchFamily="34" charset="0"/>
                <a:cs typeface="Calibri" panose="020F0502020204030204" pitchFamily="34" charset="0"/>
              </a:rPr>
              <a:t>– Training for architects, designers, structural engineers, mechanical engineers, electrical engineers, environmental engineers, systems engineers, lighting specialists, and commissioning agents.</a:t>
            </a: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C13 – Building Contractors </a:t>
            </a:r>
            <a:r>
              <a:rPr lang="en-US" sz="2400" dirty="0">
                <a:latin typeface="Calibri" panose="020F0502020204030204" pitchFamily="34" charset="0"/>
                <a:ea typeface="Calibri" panose="020F0502020204030204" pitchFamily="34" charset="0"/>
                <a:cs typeface="Calibri" panose="020F0502020204030204" pitchFamily="34" charset="0"/>
              </a:rPr>
              <a:t>– Training for general contractors, electrical contractors, plumbing contractors, technology contractors, HVAC contractors, concrete, framing, and roofing contractors, solar energy contractors, and master systems integrators.</a:t>
            </a: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C14 - Building Owners and Developers </a:t>
            </a:r>
            <a:r>
              <a:rPr lang="en-US" sz="2400" dirty="0">
                <a:latin typeface="Calibri" panose="020F0502020204030204" pitchFamily="34" charset="0"/>
                <a:ea typeface="Calibri" panose="020F0502020204030204" pitchFamily="34" charset="0"/>
                <a:cs typeface="Calibri" panose="020F0502020204030204" pitchFamily="34" charset="0"/>
              </a:rPr>
              <a:t>– Training for private owner/developers, corporate, institutional and government owner/developers, partnerships and REITs.</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C15 - Building Operators and Managers </a:t>
            </a:r>
            <a:r>
              <a:rPr lang="en-US" sz="2400" dirty="0">
                <a:latin typeface="Calibri" panose="020F0502020204030204" pitchFamily="34" charset="0"/>
                <a:ea typeface="Calibri" panose="020F0502020204030204" pitchFamily="34" charset="0"/>
                <a:cs typeface="Calibri" panose="020F0502020204030204" pitchFamily="34" charset="0"/>
              </a:rPr>
              <a:t>– Training for property managers, facilities managers, operations managers, asset managers, energy managers, security managers and space planners.</a:t>
            </a:r>
            <a:endParaRPr lang="en-US" sz="8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BB27E605-0D6E-0A55-0159-3037BF9EBD7E}"/>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Code Training and Education Capabilities</a:t>
            </a:r>
          </a:p>
        </p:txBody>
      </p:sp>
      <p:sp>
        <p:nvSpPr>
          <p:cNvPr id="5" name="TextBox 4">
            <a:extLst>
              <a:ext uri="{FF2B5EF4-FFF2-40B4-BE49-F238E27FC236}">
                <a16:creationId xmlns:a16="http://schemas.microsoft.com/office/drawing/2014/main" id="{490742CC-718C-C6B6-FC2C-233EF4F8E735}"/>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D291AA6A-8794-F0C7-0A73-9286293680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1371385519"/>
      </p:ext>
    </p:extLst>
  </p:cSld>
  <p:clrMapOvr>
    <a:masterClrMapping/>
  </p:clrMapOvr>
  <p:transition spd="med" advClick="0">
    <p:pull/>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99820-696B-D242-C62A-3E2881FD2D4B}"/>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48E8E8FC-1102-2D74-F2C4-CFB5FAA927D8}"/>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Stakeholder Engagement</a:t>
            </a:r>
          </a:p>
        </p:txBody>
      </p:sp>
      <p:sp>
        <p:nvSpPr>
          <p:cNvPr id="3" name="Rectangle 2">
            <a:extLst>
              <a:ext uri="{FF2B5EF4-FFF2-40B4-BE49-F238E27FC236}">
                <a16:creationId xmlns:a16="http://schemas.microsoft.com/office/drawing/2014/main" id="{A5E47A71-EBAF-99D4-B3B7-DFF42E650FE9}"/>
              </a:ext>
            </a:extLst>
          </p:cNvPr>
          <p:cNvSpPr/>
          <p:nvPr/>
        </p:nvSpPr>
        <p:spPr>
          <a:xfrm>
            <a:off x="399204" y="2395743"/>
            <a:ext cx="2324509" cy="735432"/>
          </a:xfrm>
          <a:prstGeom prst="rect">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Needs</a:t>
            </a:r>
          </a:p>
          <a:p>
            <a:pPr algn="ctr"/>
            <a:r>
              <a:rPr lang="en-US" dirty="0">
                <a:solidFill>
                  <a:srgbClr val="006EB6"/>
                </a:solidFill>
              </a:rPr>
              <a:t>Assessment</a:t>
            </a:r>
          </a:p>
        </p:txBody>
      </p:sp>
      <p:cxnSp>
        <p:nvCxnSpPr>
          <p:cNvPr id="8" name="Straight Arrow Connector 7">
            <a:extLst>
              <a:ext uri="{FF2B5EF4-FFF2-40B4-BE49-F238E27FC236}">
                <a16:creationId xmlns:a16="http://schemas.microsoft.com/office/drawing/2014/main" id="{A094377B-DA9D-CAFE-0D79-D646364DED28}"/>
              </a:ext>
            </a:extLst>
          </p:cNvPr>
          <p:cNvCxnSpPr>
            <a:cxnSpLocks/>
            <a:stCxn id="3" idx="2"/>
            <a:endCxn id="15" idx="0"/>
          </p:cNvCxnSpPr>
          <p:nvPr/>
        </p:nvCxnSpPr>
        <p:spPr>
          <a:xfrm>
            <a:off x="1561459" y="3131175"/>
            <a:ext cx="0" cy="1088699"/>
          </a:xfrm>
          <a:prstGeom prst="straightConnector1">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EDA95C46-2DC8-8C96-2733-9AD21B8D0F7B}"/>
              </a:ext>
            </a:extLst>
          </p:cNvPr>
          <p:cNvSpPr txBox="1"/>
          <p:nvPr/>
        </p:nvSpPr>
        <p:spPr>
          <a:xfrm>
            <a:off x="2861961" y="2172378"/>
            <a:ext cx="3484195" cy="1938992"/>
          </a:xfrm>
          <a:prstGeom prst="rect">
            <a:avLst/>
          </a:prstGeom>
          <a:noFill/>
        </p:spPr>
        <p:txBody>
          <a:bodyPr wrap="square" rtlCol="0">
            <a:spAutoFit/>
          </a:bodyPr>
          <a:lstStyle/>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Environment</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Public Infrastructure</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Building Owner/Occupant</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Policy/Regulatory</a:t>
            </a:r>
          </a:p>
          <a:p>
            <a:pPr marL="285744" indent="-285744">
              <a:buFont typeface="Arial" panose="020B0604020202020204" pitchFamily="34" charset="0"/>
              <a:buChar char="•"/>
            </a:pPr>
            <a:endParaRPr lang="en-US" sz="2400" dirty="0">
              <a:solidFill>
                <a:schemeClr val="bg1">
                  <a:lumMod val="65000"/>
                </a:schemeClr>
              </a:solidFill>
              <a:latin typeface="Calibri" panose="020F0502020204030204" pitchFamily="34" charset="0"/>
              <a:cs typeface="Calibri" panose="020F0502020204030204" pitchFamily="34" charset="0"/>
            </a:endParaRPr>
          </a:p>
          <a:p>
            <a:pPr marL="285744" indent="-285744">
              <a:buFont typeface="Arial" panose="020B0604020202020204" pitchFamily="34" charset="0"/>
              <a:buChar char="•"/>
            </a:pPr>
            <a:endParaRPr lang="en-US" sz="2400" dirty="0">
              <a:solidFill>
                <a:schemeClr val="bg1">
                  <a:lumMod val="65000"/>
                </a:schemeClr>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EE15D082-6253-0C83-DB4B-73F3EFBB9375}"/>
              </a:ext>
            </a:extLst>
          </p:cNvPr>
          <p:cNvSpPr/>
          <p:nvPr/>
        </p:nvSpPr>
        <p:spPr>
          <a:xfrm>
            <a:off x="399204" y="4219874"/>
            <a:ext cx="2324509" cy="735432"/>
          </a:xfrm>
          <a:prstGeom prst="rect">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Measures</a:t>
            </a:r>
          </a:p>
          <a:p>
            <a:pPr algn="ctr"/>
            <a:r>
              <a:rPr lang="en-US" dirty="0">
                <a:solidFill>
                  <a:srgbClr val="006EB6"/>
                </a:solidFill>
              </a:rPr>
              <a:t>Assessment</a:t>
            </a:r>
          </a:p>
        </p:txBody>
      </p:sp>
      <p:sp>
        <p:nvSpPr>
          <p:cNvPr id="2" name="Rectangle 1">
            <a:extLst>
              <a:ext uri="{FF2B5EF4-FFF2-40B4-BE49-F238E27FC236}">
                <a16:creationId xmlns:a16="http://schemas.microsoft.com/office/drawing/2014/main" id="{86611231-CA89-4AE7-F855-DD613A0939BF}"/>
              </a:ext>
            </a:extLst>
          </p:cNvPr>
          <p:cNvSpPr/>
          <p:nvPr/>
        </p:nvSpPr>
        <p:spPr>
          <a:xfrm>
            <a:off x="6300335" y="4219874"/>
            <a:ext cx="2324509" cy="735432"/>
          </a:xfrm>
          <a:prstGeom prst="rect">
            <a:avLst/>
          </a:prstGeom>
          <a:solidFill>
            <a:srgbClr val="0E94CC"/>
          </a:solidFill>
          <a:ln w="28575">
            <a:solidFill>
              <a:srgbClr val="205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Stakeholder</a:t>
            </a:r>
          </a:p>
          <a:p>
            <a:pPr algn="ctr"/>
            <a:r>
              <a:rPr lang="en-US" dirty="0">
                <a:solidFill>
                  <a:schemeClr val="bg1"/>
                </a:solidFill>
              </a:rPr>
              <a:t>Engagement</a:t>
            </a:r>
          </a:p>
        </p:txBody>
      </p:sp>
      <p:cxnSp>
        <p:nvCxnSpPr>
          <p:cNvPr id="17" name="Elbow Connector 16">
            <a:extLst>
              <a:ext uri="{FF2B5EF4-FFF2-40B4-BE49-F238E27FC236}">
                <a16:creationId xmlns:a16="http://schemas.microsoft.com/office/drawing/2014/main" id="{AE0CD161-64AB-63F7-1F86-3E511AE34840}"/>
              </a:ext>
            </a:extLst>
          </p:cNvPr>
          <p:cNvCxnSpPr>
            <a:cxnSpLocks/>
            <a:stCxn id="15" idx="2"/>
            <a:endCxn id="42" idx="0"/>
          </p:cNvCxnSpPr>
          <p:nvPr/>
        </p:nvCxnSpPr>
        <p:spPr>
          <a:xfrm rot="5400000" flipH="1" flipV="1">
            <a:off x="3238583" y="724684"/>
            <a:ext cx="2553497" cy="5907747"/>
          </a:xfrm>
          <a:prstGeom prst="bentConnector5">
            <a:avLst>
              <a:gd name="adj1" fmla="val -30836"/>
              <a:gd name="adj2" fmla="val 73790"/>
              <a:gd name="adj3" fmla="val 108952"/>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179E0BE2-0F87-728B-5ED4-40BBC75DC2E0}"/>
              </a:ext>
            </a:extLst>
          </p:cNvPr>
          <p:cNvSpPr txBox="1"/>
          <p:nvPr/>
        </p:nvSpPr>
        <p:spPr>
          <a:xfrm>
            <a:off x="8752874" y="3737847"/>
            <a:ext cx="3484195" cy="1754326"/>
          </a:xfrm>
          <a:prstGeom prst="rect">
            <a:avLst/>
          </a:prstGeom>
          <a:noFill/>
        </p:spPr>
        <p:txBody>
          <a:bodyPr wrap="square" rtlCol="0">
            <a:spAutoFit/>
          </a:bodyPr>
          <a:lstStyle/>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National Government</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State-Local Government</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Design/Construction</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Product/System Providers</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Buildings Owners/Managers</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Other Stakeholders</a:t>
            </a:r>
          </a:p>
        </p:txBody>
      </p:sp>
      <p:sp>
        <p:nvSpPr>
          <p:cNvPr id="42" name="Rectangle 41">
            <a:extLst>
              <a:ext uri="{FF2B5EF4-FFF2-40B4-BE49-F238E27FC236}">
                <a16:creationId xmlns:a16="http://schemas.microsoft.com/office/drawing/2014/main" id="{03FDF3B5-9103-246F-CA27-C05560800B68}"/>
              </a:ext>
            </a:extLst>
          </p:cNvPr>
          <p:cNvSpPr/>
          <p:nvPr/>
        </p:nvSpPr>
        <p:spPr>
          <a:xfrm>
            <a:off x="6306951" y="2401809"/>
            <a:ext cx="2324509" cy="735432"/>
          </a:xfrm>
          <a:prstGeom prst="rect">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Building Policies</a:t>
            </a:r>
          </a:p>
          <a:p>
            <a:pPr algn="ctr"/>
            <a:r>
              <a:rPr lang="en-US" dirty="0">
                <a:solidFill>
                  <a:srgbClr val="006EB6"/>
                </a:solidFill>
              </a:rPr>
              <a:t>and Codes</a:t>
            </a:r>
          </a:p>
        </p:txBody>
      </p:sp>
      <p:sp>
        <p:nvSpPr>
          <p:cNvPr id="43" name="TextBox 42">
            <a:extLst>
              <a:ext uri="{FF2B5EF4-FFF2-40B4-BE49-F238E27FC236}">
                <a16:creationId xmlns:a16="http://schemas.microsoft.com/office/drawing/2014/main" id="{F2B91747-2737-B463-2D27-25B5F5B17A95}"/>
              </a:ext>
            </a:extLst>
          </p:cNvPr>
          <p:cNvSpPr txBox="1"/>
          <p:nvPr/>
        </p:nvSpPr>
        <p:spPr>
          <a:xfrm>
            <a:off x="8752874" y="2053844"/>
            <a:ext cx="2819794" cy="1477328"/>
          </a:xfrm>
          <a:prstGeom prst="rect">
            <a:avLst/>
          </a:prstGeom>
          <a:noFill/>
        </p:spPr>
        <p:txBody>
          <a:bodyPr wrap="square" rtlCol="0">
            <a:spAutoFit/>
          </a:bodyPr>
          <a:lstStyle/>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Government Leadership</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Government Policies</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Code Development</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Code Implementation</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Training and Education</a:t>
            </a:r>
          </a:p>
        </p:txBody>
      </p:sp>
      <p:cxnSp>
        <p:nvCxnSpPr>
          <p:cNvPr id="49" name="Straight Arrow Connector 48">
            <a:extLst>
              <a:ext uri="{FF2B5EF4-FFF2-40B4-BE49-F238E27FC236}">
                <a16:creationId xmlns:a16="http://schemas.microsoft.com/office/drawing/2014/main" id="{DB2E7764-3CF1-C9ED-D4A6-749A105193BB}"/>
              </a:ext>
            </a:extLst>
          </p:cNvPr>
          <p:cNvCxnSpPr>
            <a:cxnSpLocks/>
            <a:stCxn id="42" idx="2"/>
            <a:endCxn id="2" idx="0"/>
          </p:cNvCxnSpPr>
          <p:nvPr/>
        </p:nvCxnSpPr>
        <p:spPr>
          <a:xfrm flipH="1">
            <a:off x="7462590" y="3137241"/>
            <a:ext cx="6616" cy="1082633"/>
          </a:xfrm>
          <a:prstGeom prst="straightConnector1">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465AAFFB-F0E6-1496-7355-4587789AAB94}"/>
              </a:ext>
            </a:extLst>
          </p:cNvPr>
          <p:cNvSpPr txBox="1"/>
          <p:nvPr/>
        </p:nvSpPr>
        <p:spPr>
          <a:xfrm>
            <a:off x="2864037" y="3877976"/>
            <a:ext cx="2970058" cy="1477328"/>
          </a:xfrm>
          <a:prstGeom prst="rect">
            <a:avLst/>
          </a:prstGeom>
          <a:noFill/>
        </p:spPr>
        <p:txBody>
          <a:bodyPr wrap="square">
            <a:spAutoFit/>
          </a:bodyPr>
          <a:lstStyle/>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Building Materials</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Passive Efficiency</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Active Efficiency</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Building Operations</a:t>
            </a:r>
          </a:p>
          <a:p>
            <a:pPr marL="285744" indent="-285744">
              <a:buFont typeface="Arial" panose="020B0604020202020204" pitchFamily="34" charset="0"/>
              <a:buChar char="•"/>
            </a:pPr>
            <a:r>
              <a:rPr lang="en-US" dirty="0">
                <a:solidFill>
                  <a:schemeClr val="bg1">
                    <a:lumMod val="65000"/>
                  </a:schemeClr>
                </a:solidFill>
                <a:latin typeface="Calibri" panose="020F0502020204030204" pitchFamily="34" charset="0"/>
                <a:cs typeface="Calibri" panose="020F0502020204030204" pitchFamily="34" charset="0"/>
              </a:rPr>
              <a:t>Distributed Energy</a:t>
            </a:r>
          </a:p>
        </p:txBody>
      </p:sp>
      <p:sp>
        <p:nvSpPr>
          <p:cNvPr id="5" name="TextBox 4">
            <a:extLst>
              <a:ext uri="{FF2B5EF4-FFF2-40B4-BE49-F238E27FC236}">
                <a16:creationId xmlns:a16="http://schemas.microsoft.com/office/drawing/2014/main" id="{8E64BE77-5505-F78D-68C5-C6BEDB08F269}"/>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84FA2206-85EA-24AA-9B51-24589E1D0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3203946373"/>
      </p:ext>
    </p:extLst>
  </p:cSld>
  <p:clrMapOvr>
    <a:masterClrMapping/>
  </p:clrMapOvr>
  <p:transition spd="med" advClick="0">
    <p:pull/>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26E64-BC1F-9E37-D489-B066B7A29F6D}"/>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894AC7D1-194A-EDA7-43F6-07943690A51E}"/>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Stakeholder Engagement</a:t>
            </a:r>
          </a:p>
        </p:txBody>
      </p:sp>
      <p:pic>
        <p:nvPicPr>
          <p:cNvPr id="9" name="Picture 8" descr="A blue hexagon with black background&#10;&#10;AI-generated content may be incorrect.">
            <a:extLst>
              <a:ext uri="{FF2B5EF4-FFF2-40B4-BE49-F238E27FC236}">
                <a16:creationId xmlns:a16="http://schemas.microsoft.com/office/drawing/2014/main" id="{1566BCB9-25EF-074B-97FA-D8C21BA7C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16218"/>
            <a:ext cx="791871" cy="548267"/>
          </a:xfrm>
          <a:prstGeom prst="rect">
            <a:avLst/>
          </a:prstGeom>
        </p:spPr>
      </p:pic>
      <p:pic>
        <p:nvPicPr>
          <p:cNvPr id="8" name="Picture 7">
            <a:extLst>
              <a:ext uri="{FF2B5EF4-FFF2-40B4-BE49-F238E27FC236}">
                <a16:creationId xmlns:a16="http://schemas.microsoft.com/office/drawing/2014/main" id="{2BBE9B76-C894-63F9-D45D-DFC18D8A7AF8}"/>
              </a:ext>
            </a:extLst>
          </p:cNvPr>
          <p:cNvPicPr>
            <a:picLocks noChangeAspect="1"/>
          </p:cNvPicPr>
          <p:nvPr/>
        </p:nvPicPr>
        <p:blipFill>
          <a:blip r:embed="rId4"/>
          <a:stretch>
            <a:fillRect/>
          </a:stretch>
        </p:blipFill>
        <p:spPr>
          <a:xfrm>
            <a:off x="784098" y="2044033"/>
            <a:ext cx="10078974" cy="4072185"/>
          </a:xfrm>
          <a:prstGeom prst="rect">
            <a:avLst/>
          </a:prstGeom>
        </p:spPr>
      </p:pic>
      <p:sp>
        <p:nvSpPr>
          <p:cNvPr id="10" name="TextBox 9">
            <a:extLst>
              <a:ext uri="{FF2B5EF4-FFF2-40B4-BE49-F238E27FC236}">
                <a16:creationId xmlns:a16="http://schemas.microsoft.com/office/drawing/2014/main" id="{A62FF4F7-D021-1313-1BDA-4B35BE79A2DB}"/>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3849156781"/>
      </p:ext>
    </p:extLst>
  </p:cSld>
  <p:clrMapOvr>
    <a:masterClrMapping/>
  </p:clrMapOvr>
  <p:transition spd="med" advClick="0">
    <p:pull/>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6F5D9-D9E0-52AA-C95D-7FA989A2AA82}"/>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4CB8A473-5A50-A0DA-DAC3-8D7B0DFF3BC8}"/>
              </a:ext>
            </a:extLst>
          </p:cNvPr>
          <p:cNvSpPr txBox="1">
            <a:spLocks/>
          </p:cNvSpPr>
          <p:nvPr/>
        </p:nvSpPr>
        <p:spPr>
          <a:xfrm>
            <a:off x="573546" y="1818189"/>
            <a:ext cx="11044911" cy="5039811"/>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S1 - Policy Makers</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S2 - Government Regulators</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S3 - Energy, Environment and Natural Resources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S4 - Housing and Urban Development</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 </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S5 - Finance and Administration</a:t>
            </a:r>
          </a:p>
          <a:p>
            <a:pPr marL="0" indent="0">
              <a:spcBef>
                <a:spcPts val="600"/>
              </a:spcBef>
              <a:buClr>
                <a:schemeClr val="tx1"/>
              </a:buClr>
              <a:buNone/>
            </a:pPr>
            <a:endParaRPr lang="en-US" sz="8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S6 - Urban and Infrastructure Planning</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S7 - Economic Development</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 </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S8 - Workforce Development</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 </a:t>
            </a:r>
          </a:p>
          <a:p>
            <a:pPr marL="0" indent="0">
              <a:spcBef>
                <a:spcPts val="600"/>
              </a:spcBef>
              <a:buClr>
                <a:schemeClr val="tx1"/>
              </a:buClr>
              <a:buNone/>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S9 - Building and Construction Regulations</a:t>
            </a:r>
          </a:p>
          <a:p>
            <a:pPr marL="0" indent="0">
              <a:spcBef>
                <a:spcPts val="600"/>
              </a:spcBef>
              <a:buClr>
                <a:schemeClr val="tx1"/>
              </a:buClr>
              <a:buNone/>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S10 - Building Regulatory Compliance and Review</a:t>
            </a:r>
          </a:p>
          <a:p>
            <a:pPr marL="573074" indent="-573074">
              <a:spcBef>
                <a:spcPts val="600"/>
              </a:spcBef>
              <a:buClr>
                <a:schemeClr val="tx1"/>
              </a:buClr>
              <a:buFont typeface="+mj-lt"/>
              <a:buAutoNum type="arabicPeriod" startAt="6"/>
            </a:pPr>
            <a:endPar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899A877B-DDD2-3A3A-D315-1679231C2B60}"/>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National, State and Local Government</a:t>
            </a:r>
          </a:p>
        </p:txBody>
      </p:sp>
      <p:pic>
        <p:nvPicPr>
          <p:cNvPr id="6" name="Picture 5" descr="A blue hexagon with black background&#10;&#10;AI-generated content may be incorrect.">
            <a:extLst>
              <a:ext uri="{FF2B5EF4-FFF2-40B4-BE49-F238E27FC236}">
                <a16:creationId xmlns:a16="http://schemas.microsoft.com/office/drawing/2014/main" id="{7B6D43B5-513A-5373-5B82-49686F11E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5" name="TextBox 4">
            <a:extLst>
              <a:ext uri="{FF2B5EF4-FFF2-40B4-BE49-F238E27FC236}">
                <a16:creationId xmlns:a16="http://schemas.microsoft.com/office/drawing/2014/main" id="{CA875FB1-22AA-6C56-705B-44D945E1ECF7}"/>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3056986463"/>
      </p:ext>
    </p:extLst>
  </p:cSld>
  <p:clrMapOvr>
    <a:masterClrMapping/>
  </p:clrMapOvr>
  <p:transition spd="med" advClick="0">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87103-3BCD-5B8C-274A-75834371C658}"/>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2891EE80-BD13-F031-F302-4C15CF9F673E}"/>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Background</a:t>
            </a:r>
          </a:p>
        </p:txBody>
      </p:sp>
      <p:pic>
        <p:nvPicPr>
          <p:cNvPr id="9" name="Picture 8" descr="A blue hexagon with black background&#10;&#10;AI-generated content may be incorrect.">
            <a:extLst>
              <a:ext uri="{FF2B5EF4-FFF2-40B4-BE49-F238E27FC236}">
                <a16:creationId xmlns:a16="http://schemas.microsoft.com/office/drawing/2014/main" id="{223AD8F7-6F33-051D-2954-99BACAE7C7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5" name="Content Placeholder 3">
            <a:extLst>
              <a:ext uri="{FF2B5EF4-FFF2-40B4-BE49-F238E27FC236}">
                <a16:creationId xmlns:a16="http://schemas.microsoft.com/office/drawing/2014/main" id="{48FE364B-F6A7-C750-EB9A-84318AFE6AA4}"/>
              </a:ext>
            </a:extLst>
          </p:cNvPr>
          <p:cNvSpPr txBox="1">
            <a:spLocks/>
          </p:cNvSpPr>
          <p:nvPr/>
        </p:nvSpPr>
        <p:spPr>
          <a:xfrm>
            <a:off x="457202" y="1936507"/>
            <a:ext cx="11140138" cy="4891855"/>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buClr>
                <a:prstClr val="black"/>
              </a:buClr>
            </a:pPr>
            <a:r>
              <a:rPr lang="en-US" sz="2400" dirty="0">
                <a:solidFill>
                  <a:prstClr val="black"/>
                </a:solidFill>
                <a:cs typeface="Arial" panose="020B0604020202020204" pitchFamily="34" charset="0"/>
              </a:rPr>
              <a:t>The </a:t>
            </a:r>
            <a:r>
              <a:rPr lang="en-US" sz="2400" b="1" dirty="0">
                <a:solidFill>
                  <a:prstClr val="black"/>
                </a:solidFill>
                <a:cs typeface="Arial" panose="020B0604020202020204" pitchFamily="34" charset="0"/>
              </a:rPr>
              <a:t>Building Codes Assessment Tool (BCAT)</a:t>
            </a:r>
            <a:r>
              <a:rPr lang="en-US" sz="2400" dirty="0">
                <a:solidFill>
                  <a:prstClr val="black"/>
                </a:solidFill>
                <a:cs typeface="Arial" panose="020B0604020202020204" pitchFamily="34" charset="0"/>
              </a:rPr>
              <a:t> was developed by the ASHRAE Center of Excellence for Building Decarbonization as part of the Flexible Building Codes Framework project.</a:t>
            </a:r>
          </a:p>
          <a:p>
            <a:pPr>
              <a:spcBef>
                <a:spcPts val="1200"/>
              </a:spcBef>
              <a:buClr>
                <a:prstClr val="black"/>
              </a:buClr>
            </a:pPr>
            <a:r>
              <a:rPr lang="en-US" sz="2400" dirty="0">
                <a:solidFill>
                  <a:prstClr val="black"/>
                </a:solidFill>
                <a:cs typeface="Arial" panose="020B0604020202020204" pitchFamily="34" charset="0"/>
              </a:rPr>
              <a:t>The tool is designed to support </a:t>
            </a:r>
            <a:r>
              <a:rPr lang="en-US" sz="2400" b="1" dirty="0">
                <a:solidFill>
                  <a:prstClr val="black"/>
                </a:solidFill>
                <a:cs typeface="Arial" panose="020B0604020202020204" pitchFamily="34" charset="0"/>
              </a:rPr>
              <a:t>collaborative, multi-stakeholder needs and capabilities assessment workshops</a:t>
            </a:r>
            <a:r>
              <a:rPr lang="en-US" sz="2400" dirty="0">
                <a:solidFill>
                  <a:prstClr val="black"/>
                </a:solidFill>
                <a:cs typeface="Arial" panose="020B0604020202020204" pitchFamily="34" charset="0"/>
              </a:rPr>
              <a:t> as an initial step in developing and implementing new or enhanced building energy codes and policies aligned with achieving </a:t>
            </a:r>
            <a:r>
              <a:rPr lang="en-US" sz="2400" b="1" dirty="0">
                <a:solidFill>
                  <a:prstClr val="black"/>
                </a:solidFill>
                <a:cs typeface="Arial" panose="020B0604020202020204" pitchFamily="34" charset="0"/>
              </a:rPr>
              <a:t>long-term building sector decarbonization</a:t>
            </a:r>
            <a:r>
              <a:rPr lang="en-US" sz="2400" dirty="0">
                <a:solidFill>
                  <a:prstClr val="black"/>
                </a:solidFill>
                <a:cs typeface="Arial" panose="020B0604020202020204" pitchFamily="34" charset="0"/>
              </a:rPr>
              <a:t>.</a:t>
            </a:r>
          </a:p>
          <a:p>
            <a:pPr>
              <a:spcBef>
                <a:spcPts val="1200"/>
              </a:spcBef>
              <a:buClr>
                <a:prstClr val="black"/>
              </a:buClr>
            </a:pPr>
            <a:r>
              <a:rPr lang="en-US" sz="2400" dirty="0">
                <a:solidFill>
                  <a:prstClr val="black"/>
                </a:solidFill>
                <a:cs typeface="Arial" panose="020B0604020202020204" pitchFamily="34" charset="0"/>
              </a:rPr>
              <a:t>The tool was primarily developed for use in </a:t>
            </a:r>
            <a:r>
              <a:rPr lang="en-US" sz="2400" b="1" dirty="0">
                <a:solidFill>
                  <a:prstClr val="black"/>
                </a:solidFill>
                <a:cs typeface="Arial" panose="020B0604020202020204" pitchFamily="34" charset="0"/>
              </a:rPr>
              <a:t>emerging economies without mandatory building energy codes</a:t>
            </a:r>
            <a:r>
              <a:rPr lang="en-US" sz="2400" dirty="0">
                <a:solidFill>
                  <a:prstClr val="black"/>
                </a:solidFill>
                <a:cs typeface="Arial" panose="020B0604020202020204" pitchFamily="34" charset="0"/>
              </a:rPr>
              <a:t> but is flexible enough be used in all national and local jurisdictions to help </a:t>
            </a:r>
            <a:r>
              <a:rPr lang="en-US" sz="2400" b="1" dirty="0">
                <a:solidFill>
                  <a:prstClr val="black"/>
                </a:solidFill>
                <a:cs typeface="Arial" panose="020B0604020202020204" pitchFamily="34" charset="0"/>
              </a:rPr>
              <a:t>update existing building codes and improve building code development and implementation practices</a:t>
            </a:r>
            <a:r>
              <a:rPr lang="en-US" sz="2400" dirty="0">
                <a:solidFill>
                  <a:prstClr val="black"/>
                </a:solidFill>
                <a:cs typeface="Arial" panose="020B0604020202020204" pitchFamily="34" charset="0"/>
              </a:rPr>
              <a:t>.</a:t>
            </a:r>
          </a:p>
        </p:txBody>
      </p:sp>
      <p:sp>
        <p:nvSpPr>
          <p:cNvPr id="2" name="TextBox 1">
            <a:extLst>
              <a:ext uri="{FF2B5EF4-FFF2-40B4-BE49-F238E27FC236}">
                <a16:creationId xmlns:a16="http://schemas.microsoft.com/office/drawing/2014/main" id="{C7C03D79-3532-6CB3-4D1F-E6A69BBD82DF}"/>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2945482927"/>
      </p:ext>
    </p:extLst>
  </p:cSld>
  <p:clrMapOvr>
    <a:masterClrMapping/>
  </p:clrMapOvr>
  <p:transition spd="med" advClick="0">
    <p:pull/>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BAB41-6DFA-0B15-25F3-11463F149C4E}"/>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EAA16051-7517-1BF6-2D81-FFF8D5BC0D9F}"/>
              </a:ext>
            </a:extLst>
          </p:cNvPr>
          <p:cNvSpPr txBox="1">
            <a:spLocks/>
          </p:cNvSpPr>
          <p:nvPr/>
        </p:nvSpPr>
        <p:spPr>
          <a:xfrm>
            <a:off x="446050" y="1822741"/>
            <a:ext cx="11044911" cy="5039811"/>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S11 - Architects and Designers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S12 - Green Building Consultants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S13 - Mechanical and  Electrical Engineers</a:t>
            </a:r>
            <a:endPar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S14 - Mechanical and Electrical Contractors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S15 – Renewable Energy Contractors</a:t>
            </a:r>
            <a:endPar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S16 - Building Construction Material Providers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S17 - Building Interior Systems</a:t>
            </a:r>
            <a:r>
              <a:rPr lang="en-US" sz="2400" dirty="0">
                <a:latin typeface="Calibri" panose="020F0502020204030204" pitchFamily="34" charset="0"/>
                <a:ea typeface="Calibri" panose="020F0502020204030204" pitchFamily="34" charset="0"/>
                <a:cs typeface="Times New Roman" panose="02020603050405020304" pitchFamily="18" charset="0"/>
              </a:rPr>
              <a:t> and Component Providers</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 </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S18 - Mechanical/Electrical/Plumbing Systems Providers</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 </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S19 - Building Appliance and Equipment Suppliers</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 </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S20 - Renewable Energy Technology Providers</a:t>
            </a:r>
          </a:p>
          <a:p>
            <a:pPr marL="0" indent="0">
              <a:lnSpc>
                <a:spcPct val="90000"/>
              </a:lnSpc>
              <a:spcBef>
                <a:spcPts val="600"/>
              </a:spcBef>
              <a:buClr>
                <a:schemeClr val="tx1"/>
              </a:buClr>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3AE607C-7D35-FA6D-B2EC-60204D66C5FA}"/>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Design, Construction and System Providers</a:t>
            </a:r>
          </a:p>
        </p:txBody>
      </p:sp>
      <p:pic>
        <p:nvPicPr>
          <p:cNvPr id="6" name="Picture 5" descr="A blue hexagon with black background&#10;&#10;AI-generated content may be incorrect.">
            <a:extLst>
              <a:ext uri="{FF2B5EF4-FFF2-40B4-BE49-F238E27FC236}">
                <a16:creationId xmlns:a16="http://schemas.microsoft.com/office/drawing/2014/main" id="{ECE7F76F-729C-D921-6578-A4F1F075D4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5" name="TextBox 4">
            <a:extLst>
              <a:ext uri="{FF2B5EF4-FFF2-40B4-BE49-F238E27FC236}">
                <a16:creationId xmlns:a16="http://schemas.microsoft.com/office/drawing/2014/main" id="{3814CB56-069E-59C7-707F-5C04FCB6C648}"/>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1568440021"/>
      </p:ext>
    </p:extLst>
  </p:cSld>
  <p:clrMapOvr>
    <a:masterClrMapping/>
  </p:clrMapOvr>
  <p:transition spd="med" advClick="0">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CD6B7-15F2-E826-FC9A-E32EF41B2E4B}"/>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ED03DFF-BC14-2144-D034-E6476B216FB2}"/>
              </a:ext>
            </a:extLst>
          </p:cNvPr>
          <p:cNvSpPr txBox="1">
            <a:spLocks/>
          </p:cNvSpPr>
          <p:nvPr/>
        </p:nvSpPr>
        <p:spPr>
          <a:xfrm>
            <a:off x="446050" y="1822741"/>
            <a:ext cx="11044911" cy="5039811"/>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S21 - Residential Housing Development</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S22 - Residential Homeowner/Renter Associations</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S23 - Commercial Real Estate Development</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S24 - Commercial Building Owners and Managers</a:t>
            </a:r>
            <a:endPar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S25 - Facility Management and Building Operators</a:t>
            </a:r>
          </a:p>
          <a:p>
            <a:pPr marL="0" indent="0">
              <a:spcBef>
                <a:spcPts val="600"/>
              </a:spcBef>
              <a:buClr>
                <a:schemeClr val="tx1"/>
              </a:buClr>
              <a:buNone/>
            </a:pPr>
            <a:endParaRPr lang="en-US" sz="800" dirty="0">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S26 - Energy and Sustainability Managers</a:t>
            </a:r>
            <a:endPar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S27 - Non-Governmental and International </a:t>
            </a:r>
            <a:r>
              <a:rPr lang="en-US" sz="2400" dirty="0">
                <a:latin typeface="Calibri" panose="020F0502020204030204" pitchFamily="34" charset="0"/>
                <a:ea typeface="Calibri" panose="020F0502020204030204" pitchFamily="34" charset="0"/>
                <a:cs typeface="Times New Roman" panose="02020603050405020304" pitchFamily="18" charset="0"/>
              </a:rPr>
              <a:t>Organizations</a:t>
            </a:r>
            <a:endPar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S28 - Financial Institutions</a:t>
            </a: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S29 - Energy and Water Utilities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Clr>
                <a:schemeClr val="tx1"/>
              </a:buClr>
              <a:buNone/>
            </a:pPr>
            <a:r>
              <a:rPr lang="en-US" sz="2400" dirty="0">
                <a:latin typeface="Calibri" panose="020F0502020204030204" pitchFamily="34" charset="0"/>
                <a:ea typeface="Calibri" panose="020F0502020204030204" pitchFamily="34" charset="0"/>
                <a:cs typeface="Calibri" panose="020F0502020204030204" pitchFamily="34" charset="0"/>
              </a:rPr>
              <a:t>S30 - Research and Academic Institutions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Bef>
                <a:spcPts val="600"/>
              </a:spcBef>
              <a:buClr>
                <a:schemeClr val="tx1"/>
              </a:buClr>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EA53069-C2D2-068A-5009-A0D91707AD6C}"/>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Owners, Managers and Other Stakeholders </a:t>
            </a:r>
          </a:p>
        </p:txBody>
      </p:sp>
      <p:pic>
        <p:nvPicPr>
          <p:cNvPr id="6" name="Picture 5" descr="A blue hexagon with black background&#10;&#10;AI-generated content may be incorrect.">
            <a:extLst>
              <a:ext uri="{FF2B5EF4-FFF2-40B4-BE49-F238E27FC236}">
                <a16:creationId xmlns:a16="http://schemas.microsoft.com/office/drawing/2014/main" id="{29C46C0B-8F5D-816A-5CAD-D609E47EA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5" name="TextBox 4">
            <a:extLst>
              <a:ext uri="{FF2B5EF4-FFF2-40B4-BE49-F238E27FC236}">
                <a16:creationId xmlns:a16="http://schemas.microsoft.com/office/drawing/2014/main" id="{D03EBBA5-0B7D-5266-FFF8-B9A629731C56}"/>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3431844944"/>
      </p:ext>
    </p:extLst>
  </p:cSld>
  <p:clrMapOvr>
    <a:masterClrMapping/>
  </p:clrMapOvr>
  <p:transition spd="med" advClick="0">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92DA1-E8AA-D613-BACF-5375CE62DBA5}"/>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05653085-4DD2-47D5-A2C8-9B40D77D1F56}"/>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Next Steps</a:t>
            </a:r>
          </a:p>
        </p:txBody>
      </p:sp>
      <p:sp>
        <p:nvSpPr>
          <p:cNvPr id="3" name="Content Placeholder 3">
            <a:extLst>
              <a:ext uri="{FF2B5EF4-FFF2-40B4-BE49-F238E27FC236}">
                <a16:creationId xmlns:a16="http://schemas.microsoft.com/office/drawing/2014/main" id="{D6A793A8-646F-0CA1-F314-A5FC1A4D85E3}"/>
              </a:ext>
            </a:extLst>
          </p:cNvPr>
          <p:cNvSpPr txBox="1">
            <a:spLocks/>
          </p:cNvSpPr>
          <p:nvPr/>
        </p:nvSpPr>
        <p:spPr>
          <a:xfrm>
            <a:off x="280938" y="1700090"/>
            <a:ext cx="12045174" cy="5249350"/>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chemeClr val="tx1"/>
              </a:buClr>
            </a:pPr>
            <a:r>
              <a:rPr lang="en-US" sz="2800" dirty="0">
                <a:solidFill>
                  <a:srgbClr val="111111"/>
                </a:solidFill>
                <a:latin typeface="Calibri" panose="020F0502020204030204" pitchFamily="34" charset="0"/>
                <a:ea typeface="Calibri" panose="020F0502020204030204" pitchFamily="34" charset="0"/>
                <a:cs typeface="Calibri" panose="020F0502020204030204" pitchFamily="34" charset="0"/>
              </a:rPr>
              <a:t>Review the key findings from today’s workshop</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What were the consensus priorities for each exercise in today’s workshop?</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Where did today’s workshop participants disagree on priorities?</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Where are there significant differences in priorities based on participant roles?</a:t>
            </a:r>
          </a:p>
          <a:p>
            <a:pPr>
              <a:spcBef>
                <a:spcPts val="600"/>
              </a:spcBef>
              <a:buClr>
                <a:schemeClr val="tx1"/>
              </a:buClr>
            </a:pPr>
            <a:r>
              <a:rPr lang="en-US" sz="2800" dirty="0">
                <a:solidFill>
                  <a:srgbClr val="111111"/>
                </a:solidFill>
                <a:latin typeface="Calibri" panose="020F0502020204030204" pitchFamily="34" charset="0"/>
                <a:ea typeface="Calibri" panose="020F0502020204030204" pitchFamily="34" charset="0"/>
                <a:cs typeface="Calibri" panose="020F0502020204030204" pitchFamily="34" charset="0"/>
              </a:rPr>
              <a:t>Create a plan for developing, implementing and improving new and existing building energy codes based on information from this workshop</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Leverage best practices from the code capabilities assessment exercise and technical references to address high priority needs, implement high priority technical measures while engaging with the highest priority stakeholders. </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An analysis of the workshop data will be provided in the summary report.</a:t>
            </a:r>
          </a:p>
          <a:p>
            <a:pPr marL="0" indent="0">
              <a:spcBef>
                <a:spcPts val="600"/>
              </a:spcBef>
              <a:buClr>
                <a:schemeClr val="tx1"/>
              </a:buClr>
              <a:buNone/>
            </a:pPr>
            <a:endParaRPr lang="en-US" sz="28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endParaRPr lang="en-US" sz="2800"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766A4FC-FAF0-5FA4-50ED-193141108AA7}"/>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532E7C21-EF0D-2E16-EF99-41A257BD7E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1877389064"/>
      </p:ext>
    </p:extLst>
  </p:cSld>
  <p:clrMapOvr>
    <a:masterClrMapping/>
  </p:clrMapOvr>
  <p:transition spd="med" advClick="0">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F0BA1-9D0D-BA4F-9E19-4EC43FD04D86}"/>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8644969D-B657-E3B5-9EC8-912ABA2CE942}"/>
              </a:ext>
            </a:extLst>
          </p:cNvPr>
          <p:cNvSpPr txBox="1">
            <a:spLocks/>
          </p:cNvSpPr>
          <p:nvPr/>
        </p:nvSpPr>
        <p:spPr>
          <a:xfrm>
            <a:off x="457202" y="1991944"/>
            <a:ext cx="9740906" cy="4721837"/>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chemeClr val="tx1"/>
              </a:buClr>
            </a:pPr>
            <a:r>
              <a:rPr lang="en-US" sz="2000" b="1" dirty="0">
                <a:latin typeface="Calibri" panose="020F0502020204030204" pitchFamily="34" charset="0"/>
                <a:ea typeface="Calibri" panose="020F0502020204030204" pitchFamily="34" charset="0"/>
                <a:cs typeface="Calibri" panose="020F0502020204030204" pitchFamily="34" charset="0"/>
              </a:rPr>
              <a:t>ANSI/ASHRAE/IES Standard 90.1-2022</a:t>
            </a:r>
            <a:r>
              <a:rPr lang="en-US" sz="2000" dirty="0">
                <a:latin typeface="Calibri" panose="020F0502020204030204" pitchFamily="34" charset="0"/>
                <a:ea typeface="Calibri" panose="020F0502020204030204" pitchFamily="34" charset="0"/>
                <a:cs typeface="Calibri" panose="020F0502020204030204" pitchFamily="34" charset="0"/>
              </a:rPr>
              <a:t>, Energy Efficiency Standard for Sites and Buildings Except Low-Rise Residential Buildings</a:t>
            </a:r>
          </a:p>
          <a:p>
            <a:pPr>
              <a:spcBef>
                <a:spcPts val="600"/>
              </a:spcBef>
              <a:buClr>
                <a:schemeClr val="tx1"/>
              </a:buClr>
            </a:pPr>
            <a:r>
              <a:rPr lang="en-US" sz="2000" b="1" dirty="0">
                <a:latin typeface="Calibri" panose="020F0502020204030204" pitchFamily="34" charset="0"/>
                <a:ea typeface="Calibri" panose="020F0502020204030204" pitchFamily="34" charset="0"/>
                <a:cs typeface="Calibri" panose="020F0502020204030204" pitchFamily="34" charset="0"/>
              </a:rPr>
              <a:t>ANSI/ASHRAE Standard 90.2-2024</a:t>
            </a:r>
            <a:r>
              <a:rPr lang="en-US" sz="2000" dirty="0">
                <a:latin typeface="Calibri" panose="020F0502020204030204" pitchFamily="34" charset="0"/>
                <a:ea typeface="Calibri" panose="020F0502020204030204" pitchFamily="34" charset="0"/>
                <a:cs typeface="Calibri" panose="020F0502020204030204" pitchFamily="34" charset="0"/>
              </a:rPr>
              <a:t>, High-Performance Energy Design of Residential Buildings</a:t>
            </a:r>
          </a:p>
          <a:p>
            <a:pPr>
              <a:spcBef>
                <a:spcPts val="600"/>
              </a:spcBef>
              <a:buClr>
                <a:schemeClr val="tx1"/>
              </a:buClr>
            </a:pPr>
            <a:r>
              <a:rPr lang="en-US" sz="2000" b="1" dirty="0">
                <a:latin typeface="Calibri" panose="020F0502020204030204" pitchFamily="34" charset="0"/>
                <a:ea typeface="Calibri" panose="020F0502020204030204" pitchFamily="34" charset="0"/>
                <a:cs typeface="Calibri" panose="020F0502020204030204" pitchFamily="34" charset="0"/>
              </a:rPr>
              <a:t>ANSI/ASHRAE/ICC/USGBC/IES Standard 189.1-2020</a:t>
            </a:r>
            <a:r>
              <a:rPr lang="en-US" sz="2000" dirty="0">
                <a:latin typeface="Calibri" panose="020F0502020204030204" pitchFamily="34" charset="0"/>
                <a:ea typeface="Calibri" panose="020F0502020204030204" pitchFamily="34" charset="0"/>
                <a:cs typeface="Calibri" panose="020F0502020204030204" pitchFamily="34" charset="0"/>
              </a:rPr>
              <a:t>, Standard for the Design of High-Performance Green Buildings</a:t>
            </a:r>
          </a:p>
          <a:p>
            <a:pPr>
              <a:spcBef>
                <a:spcPts val="600"/>
              </a:spcBef>
              <a:buClr>
                <a:schemeClr val="tx1"/>
              </a:buClr>
            </a:pPr>
            <a:r>
              <a:rPr lang="en-US" sz="2000" b="1" dirty="0">
                <a:latin typeface="Calibri" panose="020F0502020204030204" pitchFamily="34" charset="0"/>
                <a:ea typeface="Calibri" panose="020F0502020204030204" pitchFamily="34" charset="0"/>
                <a:cs typeface="Calibri" panose="020F0502020204030204" pitchFamily="34" charset="0"/>
              </a:rPr>
              <a:t>ANSI/ASHRAE/IES Standard 100-2024</a:t>
            </a:r>
            <a:r>
              <a:rPr lang="en-US" sz="2000" dirty="0">
                <a:latin typeface="Calibri" panose="020F0502020204030204" pitchFamily="34" charset="0"/>
                <a:ea typeface="Calibri" panose="020F0502020204030204" pitchFamily="34" charset="0"/>
                <a:cs typeface="Calibri" panose="020F0502020204030204" pitchFamily="34" charset="0"/>
              </a:rPr>
              <a:t>, Energy and Emissions Building Performance Standard for Existing Buildings </a:t>
            </a:r>
          </a:p>
          <a:p>
            <a:pPr>
              <a:spcBef>
                <a:spcPts val="600"/>
              </a:spcBef>
              <a:buClr>
                <a:schemeClr val="tx1"/>
              </a:buClr>
            </a:pPr>
            <a:r>
              <a:rPr lang="en-US" sz="2000" b="1" dirty="0">
                <a:latin typeface="Calibri" panose="020F0502020204030204" pitchFamily="34" charset="0"/>
                <a:ea typeface="Calibri" panose="020F0502020204030204" pitchFamily="34" charset="0"/>
                <a:cs typeface="Calibri" panose="020F0502020204030204" pitchFamily="34" charset="0"/>
              </a:rPr>
              <a:t>ANSI/ASHRAE Standard 228-2023</a:t>
            </a:r>
            <a:r>
              <a:rPr lang="en-US" sz="2000" dirty="0">
                <a:latin typeface="Calibri" panose="020F0502020204030204" pitchFamily="34" charset="0"/>
                <a:ea typeface="Calibri" panose="020F0502020204030204" pitchFamily="34" charset="0"/>
                <a:cs typeface="Calibri" panose="020F0502020204030204" pitchFamily="34" charset="0"/>
              </a:rPr>
              <a:t>, Standard Method for Evaluating Zero Net Energy Building Performance</a:t>
            </a:r>
          </a:p>
          <a:p>
            <a:pPr>
              <a:spcBef>
                <a:spcPts val="600"/>
              </a:spcBef>
              <a:buClr>
                <a:schemeClr val="tx1"/>
              </a:buClr>
            </a:pPr>
            <a:r>
              <a:rPr lang="en-US" sz="2000" b="1" dirty="0">
                <a:latin typeface="Calibri" panose="020F0502020204030204" pitchFamily="34" charset="0"/>
                <a:ea typeface="Calibri" panose="020F0502020204030204" pitchFamily="34" charset="0"/>
                <a:cs typeface="Calibri" panose="020F0502020204030204" pitchFamily="34" charset="0"/>
              </a:rPr>
              <a:t>International Code Council (ICC), </a:t>
            </a:r>
            <a:r>
              <a:rPr lang="en-US" sz="2000" dirty="0">
                <a:latin typeface="Calibri" panose="020F0502020204030204" pitchFamily="34" charset="0"/>
                <a:ea typeface="Calibri" panose="020F0502020204030204" pitchFamily="34" charset="0"/>
                <a:cs typeface="Calibri" panose="020F0502020204030204" pitchFamily="34" charset="0"/>
              </a:rPr>
              <a:t>International Building Code-2024</a:t>
            </a:r>
          </a:p>
          <a:p>
            <a:pPr>
              <a:spcBef>
                <a:spcPts val="600"/>
              </a:spcBef>
              <a:buClr>
                <a:schemeClr val="tx1"/>
              </a:buClr>
            </a:pPr>
            <a:r>
              <a:rPr lang="en-US" sz="2000" b="1" dirty="0">
                <a:latin typeface="Calibri" panose="020F0502020204030204" pitchFamily="34" charset="0"/>
                <a:ea typeface="Calibri" panose="020F0502020204030204" pitchFamily="34" charset="0"/>
                <a:cs typeface="Calibri" panose="020F0502020204030204" pitchFamily="34" charset="0"/>
              </a:rPr>
              <a:t>International Code Council</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(ICC), </a:t>
            </a:r>
            <a:r>
              <a:rPr lang="en-US" sz="2000" dirty="0">
                <a:latin typeface="Calibri" panose="020F0502020204030204" pitchFamily="34" charset="0"/>
                <a:ea typeface="Calibri" panose="020F0502020204030204" pitchFamily="34" charset="0"/>
                <a:cs typeface="Calibri" panose="020F0502020204030204" pitchFamily="34" charset="0"/>
              </a:rPr>
              <a:t>International Residential Code-2024</a:t>
            </a:r>
          </a:p>
        </p:txBody>
      </p:sp>
      <p:sp>
        <p:nvSpPr>
          <p:cNvPr id="3" name="TextBox 2">
            <a:extLst>
              <a:ext uri="{FF2B5EF4-FFF2-40B4-BE49-F238E27FC236}">
                <a16:creationId xmlns:a16="http://schemas.microsoft.com/office/drawing/2014/main" id="{F0C5404E-D975-62CD-67BA-BB2BA9737C1C}"/>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References – International Model Building Codes</a:t>
            </a:r>
          </a:p>
        </p:txBody>
      </p:sp>
      <p:pic>
        <p:nvPicPr>
          <p:cNvPr id="6" name="Picture 5" descr="A blue hexagon with white text&#10;&#10;Description automatically generated">
            <a:extLst>
              <a:ext uri="{FF2B5EF4-FFF2-40B4-BE49-F238E27FC236}">
                <a16:creationId xmlns:a16="http://schemas.microsoft.com/office/drawing/2014/main" id="{E418CF1F-4AD2-005D-1412-FB6052CFB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9822" y="6044817"/>
            <a:ext cx="990919" cy="685639"/>
          </a:xfrm>
          <a:prstGeom prst="rect">
            <a:avLst/>
          </a:prstGeom>
        </p:spPr>
      </p:pic>
      <p:sp>
        <p:nvSpPr>
          <p:cNvPr id="5" name="TextBox 4">
            <a:extLst>
              <a:ext uri="{FF2B5EF4-FFF2-40B4-BE49-F238E27FC236}">
                <a16:creationId xmlns:a16="http://schemas.microsoft.com/office/drawing/2014/main" id="{221D3228-1B7E-3E49-AA37-B1D4484A48DB}"/>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1840336495"/>
      </p:ext>
    </p:extLst>
  </p:cSld>
  <p:clrMapOvr>
    <a:masterClrMapping/>
  </p:clrMapOvr>
  <p:transition spd="med" advClick="0">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9D9F75-B5C0-186C-C777-69D7779D2205}"/>
              </a:ext>
            </a:extLst>
          </p:cNvPr>
          <p:cNvSpPr>
            <a:spLocks noGrp="1"/>
          </p:cNvSpPr>
          <p:nvPr>
            <p:ph idx="1"/>
          </p:nvPr>
        </p:nvSpPr>
        <p:spPr>
          <a:xfrm>
            <a:off x="457202" y="1885619"/>
            <a:ext cx="11155678" cy="4351338"/>
          </a:xfrm>
        </p:spPr>
        <p:txBody>
          <a:bodyPr>
            <a:noAutofit/>
          </a:bodyPr>
          <a:lstStyle/>
          <a:p>
            <a:pPr>
              <a:lnSpc>
                <a:spcPct val="100000"/>
              </a:lnSpc>
              <a:spcBef>
                <a:spcPts val="600"/>
              </a:spcBef>
            </a:pPr>
            <a:r>
              <a:rPr lang="en-US" sz="2000" b="1" dirty="0"/>
              <a:t>Global Alliance for Buildings and Construction (</a:t>
            </a:r>
            <a:r>
              <a:rPr lang="en-US" sz="2000" b="1" dirty="0" err="1"/>
              <a:t>GlobalABC</a:t>
            </a:r>
            <a:r>
              <a:rPr lang="en-US" sz="2000" b="1" dirty="0"/>
              <a:t>).</a:t>
            </a:r>
            <a:r>
              <a:rPr lang="en-US" sz="2000" dirty="0"/>
              <a:t> (2023). </a:t>
            </a:r>
            <a:r>
              <a:rPr lang="en-US" sz="2000" i="1" dirty="0"/>
              <a:t>Global Status Report for Buildings and Construction</a:t>
            </a:r>
            <a:r>
              <a:rPr lang="en-US" sz="2000" dirty="0"/>
              <a:t>. United Nations Environment </a:t>
            </a:r>
            <a:r>
              <a:rPr lang="en-US" sz="2000" dirty="0" err="1"/>
              <a:t>Programme</a:t>
            </a:r>
            <a:r>
              <a:rPr lang="en-US" sz="2000" dirty="0"/>
              <a:t>.</a:t>
            </a:r>
          </a:p>
          <a:p>
            <a:pPr>
              <a:lnSpc>
                <a:spcPct val="100000"/>
              </a:lnSpc>
              <a:spcBef>
                <a:spcPts val="600"/>
              </a:spcBef>
            </a:pPr>
            <a:r>
              <a:rPr lang="en-US" sz="2000" b="1" dirty="0" err="1"/>
              <a:t>GlobalABC</a:t>
            </a:r>
            <a:r>
              <a:rPr lang="en-US" sz="2000" b="1" dirty="0"/>
              <a:t>.</a:t>
            </a:r>
            <a:r>
              <a:rPr lang="en-US" sz="2000" dirty="0"/>
              <a:t> (2024). </a:t>
            </a:r>
            <a:r>
              <a:rPr lang="en-US" sz="2000" i="1" dirty="0"/>
              <a:t>Climate Action Roadmaps for Buildings and Construction: Step-by-Step Guidance</a:t>
            </a:r>
            <a:r>
              <a:rPr lang="en-US" sz="2000" dirty="0"/>
              <a:t>. United Nations Environment </a:t>
            </a:r>
            <a:r>
              <a:rPr lang="en-US" sz="2000" dirty="0" err="1"/>
              <a:t>Programme</a:t>
            </a:r>
            <a:r>
              <a:rPr lang="en-US" sz="2000" dirty="0"/>
              <a:t>.</a:t>
            </a:r>
          </a:p>
          <a:p>
            <a:pPr>
              <a:lnSpc>
                <a:spcPct val="100000"/>
              </a:lnSpc>
              <a:spcBef>
                <a:spcPts val="600"/>
              </a:spcBef>
            </a:pPr>
            <a:r>
              <a:rPr lang="en-US" sz="2000" b="1" dirty="0"/>
              <a:t>Global Buildings Performance Network (GBPN).</a:t>
            </a:r>
            <a:r>
              <a:rPr lang="en-US" sz="2000" dirty="0"/>
              <a:t> (2023). </a:t>
            </a:r>
            <a:r>
              <a:rPr lang="en-US" sz="2000" i="1" dirty="0"/>
              <a:t>Policy Evidence Library</a:t>
            </a:r>
            <a:r>
              <a:rPr lang="en-US" sz="2000" dirty="0"/>
              <a:t>.</a:t>
            </a:r>
          </a:p>
          <a:p>
            <a:pPr>
              <a:lnSpc>
                <a:spcPct val="100000"/>
              </a:lnSpc>
              <a:spcBef>
                <a:spcPts val="600"/>
              </a:spcBef>
            </a:pPr>
            <a:r>
              <a:rPr lang="en-US" sz="2000" b="1" dirty="0"/>
              <a:t>International Building Quality Centre (IBQC).</a:t>
            </a:r>
            <a:r>
              <a:rPr lang="en-US" sz="2000" dirty="0"/>
              <a:t> (2020). </a:t>
            </a:r>
            <a:r>
              <a:rPr lang="en-US" sz="2000" i="1" dirty="0"/>
              <a:t>Good Practice Building Inspector Guidelines for Emerging Economies</a:t>
            </a:r>
            <a:r>
              <a:rPr lang="en-US" sz="2000" dirty="0"/>
              <a:t>.</a:t>
            </a:r>
          </a:p>
          <a:p>
            <a:pPr>
              <a:lnSpc>
                <a:spcPct val="100000"/>
              </a:lnSpc>
              <a:spcBef>
                <a:spcPts val="600"/>
              </a:spcBef>
            </a:pPr>
            <a:r>
              <a:rPr lang="en-US" sz="2000" b="1" dirty="0"/>
              <a:t>IBQC.</a:t>
            </a:r>
            <a:r>
              <a:rPr lang="en-US" sz="2000" dirty="0"/>
              <a:t> (2021). </a:t>
            </a:r>
            <a:r>
              <a:rPr lang="en-US" sz="2000" i="1" dirty="0"/>
              <a:t>Good Practice Guidelines for Low Income Countries</a:t>
            </a:r>
            <a:r>
              <a:rPr lang="en-US" sz="2000" dirty="0"/>
              <a:t>.</a:t>
            </a:r>
          </a:p>
          <a:p>
            <a:pPr>
              <a:lnSpc>
                <a:spcPct val="100000"/>
              </a:lnSpc>
              <a:spcBef>
                <a:spcPts val="600"/>
              </a:spcBef>
            </a:pPr>
            <a:r>
              <a:rPr lang="en-US" sz="2000" b="1" dirty="0"/>
              <a:t>IBQC.</a:t>
            </a:r>
            <a:r>
              <a:rPr lang="en-US" sz="2000" dirty="0"/>
              <a:t> (2021). </a:t>
            </a:r>
            <a:r>
              <a:rPr lang="en-US" sz="2000" i="1" dirty="0"/>
              <a:t>Principles for Good Practice Building Regulation</a:t>
            </a:r>
            <a:r>
              <a:rPr lang="en-US" sz="2000" dirty="0"/>
              <a:t>.</a:t>
            </a:r>
          </a:p>
          <a:p>
            <a:pPr>
              <a:lnSpc>
                <a:spcPct val="100000"/>
              </a:lnSpc>
              <a:spcBef>
                <a:spcPts val="600"/>
              </a:spcBef>
            </a:pPr>
            <a:r>
              <a:rPr lang="en-US" sz="2000" b="1" dirty="0"/>
              <a:t>International Code Council (ICC).</a:t>
            </a:r>
            <a:r>
              <a:rPr lang="en-US" sz="2000" dirty="0"/>
              <a:t> (2023). </a:t>
            </a:r>
            <a:r>
              <a:rPr lang="en-US" sz="2000" i="1" dirty="0"/>
              <a:t>Capacity Building Toolkit: Proposed Deliverables</a:t>
            </a:r>
            <a:r>
              <a:rPr lang="en-US" sz="2000" dirty="0"/>
              <a:t>. Washington, D.C.: International Code Council.</a:t>
            </a:r>
          </a:p>
          <a:p>
            <a:pPr>
              <a:lnSpc>
                <a:spcPct val="100000"/>
              </a:lnSpc>
              <a:spcBef>
                <a:spcPts val="600"/>
              </a:spcBef>
            </a:pPr>
            <a:r>
              <a:rPr lang="en-US" sz="2000" b="1" dirty="0"/>
              <a:t>ICC.</a:t>
            </a:r>
            <a:r>
              <a:rPr lang="en-US" sz="2000" dirty="0"/>
              <a:t> (2023). </a:t>
            </a:r>
            <a:r>
              <a:rPr lang="en-US" sz="2000" i="1" dirty="0"/>
              <a:t>Codes Breakthrough Agenda: Interim Report in Support of the Buildings Breakthrough Priority Action 5</a:t>
            </a:r>
            <a:r>
              <a:rPr lang="en-US" sz="2000" dirty="0"/>
              <a:t>.</a:t>
            </a:r>
          </a:p>
        </p:txBody>
      </p:sp>
      <p:sp>
        <p:nvSpPr>
          <p:cNvPr id="4" name="TextBox 3">
            <a:extLst>
              <a:ext uri="{FF2B5EF4-FFF2-40B4-BE49-F238E27FC236}">
                <a16:creationId xmlns:a16="http://schemas.microsoft.com/office/drawing/2014/main" id="{71A859DD-9013-D09D-FD0C-C8B9FE9424E6}"/>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References</a:t>
            </a:r>
          </a:p>
        </p:txBody>
      </p:sp>
      <p:sp>
        <p:nvSpPr>
          <p:cNvPr id="5" name="TextBox 4">
            <a:extLst>
              <a:ext uri="{FF2B5EF4-FFF2-40B4-BE49-F238E27FC236}">
                <a16:creationId xmlns:a16="http://schemas.microsoft.com/office/drawing/2014/main" id="{FC0FE484-CF39-A4DB-9558-AC5856881435}"/>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2" name="Picture 1" descr="A blue hexagon with black background&#10;&#10;AI-generated content may be incorrect.">
            <a:extLst>
              <a:ext uri="{FF2B5EF4-FFF2-40B4-BE49-F238E27FC236}">
                <a16:creationId xmlns:a16="http://schemas.microsoft.com/office/drawing/2014/main" id="{1BD659FE-2C5D-892F-DEBF-4E9DAEFCA5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1002221550"/>
      </p:ext>
    </p:extLst>
  </p:cSld>
  <p:clrMapOvr>
    <a:masterClrMapping/>
  </p:clrMapOvr>
  <p:transition spd="med" advClick="0">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7A79-EAF1-44F2-6560-69F9618E25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E1CF6E-012C-50BA-031A-8D56DCF890AB}"/>
              </a:ext>
            </a:extLst>
          </p:cNvPr>
          <p:cNvSpPr>
            <a:spLocks noGrp="1"/>
          </p:cNvSpPr>
          <p:nvPr>
            <p:ph idx="1"/>
          </p:nvPr>
        </p:nvSpPr>
        <p:spPr>
          <a:xfrm>
            <a:off x="417576" y="1752473"/>
            <a:ext cx="11286744" cy="4351338"/>
          </a:xfrm>
        </p:spPr>
        <p:txBody>
          <a:bodyPr>
            <a:noAutofit/>
          </a:bodyPr>
          <a:lstStyle/>
          <a:p>
            <a:pPr>
              <a:lnSpc>
                <a:spcPct val="100000"/>
              </a:lnSpc>
              <a:spcBef>
                <a:spcPts val="600"/>
              </a:spcBef>
            </a:pPr>
            <a:r>
              <a:rPr lang="en-US" sz="2000" b="1" dirty="0"/>
              <a:t>International Energy Agency (IEA) Energy in Buildings and Communities.</a:t>
            </a:r>
            <a:r>
              <a:rPr lang="en-US" sz="2000" dirty="0"/>
              <a:t> (2021). </a:t>
            </a:r>
            <a:r>
              <a:rPr lang="en-US" sz="2000" i="1" dirty="0"/>
              <a:t>Building Energy Codes Compliance Practices</a:t>
            </a:r>
            <a:r>
              <a:rPr lang="en-US" sz="2000" dirty="0"/>
              <a:t>. IEA Energy in Buildings and Communities </a:t>
            </a:r>
            <a:r>
              <a:rPr lang="en-US" sz="2000" dirty="0" err="1"/>
              <a:t>Programme</a:t>
            </a:r>
            <a:r>
              <a:rPr lang="en-US" sz="2000" dirty="0"/>
              <a:t>.</a:t>
            </a:r>
          </a:p>
          <a:p>
            <a:pPr>
              <a:lnSpc>
                <a:spcPct val="100000"/>
              </a:lnSpc>
              <a:spcBef>
                <a:spcPts val="600"/>
              </a:spcBef>
            </a:pPr>
            <a:r>
              <a:rPr lang="en-US" sz="2000" b="1" dirty="0"/>
              <a:t>IEA.</a:t>
            </a:r>
            <a:r>
              <a:rPr lang="en-US" sz="2000" dirty="0"/>
              <a:t> (2021). </a:t>
            </a:r>
            <a:r>
              <a:rPr lang="en-US" sz="2000" i="1" dirty="0"/>
              <a:t>All countries targeted for zero-carbon-ready codes for new buildings by 2030</a:t>
            </a:r>
            <a:r>
              <a:rPr lang="en-US" sz="2000" dirty="0"/>
              <a:t>. IEA Tracking Report.</a:t>
            </a:r>
          </a:p>
          <a:p>
            <a:pPr>
              <a:lnSpc>
                <a:spcPct val="100000"/>
              </a:lnSpc>
              <a:spcBef>
                <a:spcPts val="600"/>
              </a:spcBef>
            </a:pPr>
            <a:r>
              <a:rPr lang="en-US" sz="2000" b="1" dirty="0"/>
              <a:t>IEA.</a:t>
            </a:r>
            <a:r>
              <a:rPr lang="en-US" sz="2000" dirty="0"/>
              <a:t> (2021). </a:t>
            </a:r>
            <a:r>
              <a:rPr lang="en-US" sz="2000" i="1" dirty="0"/>
              <a:t>Buildings: Codes and Standards</a:t>
            </a:r>
            <a:r>
              <a:rPr lang="en-US" sz="2000" dirty="0"/>
              <a:t>. IEA Technical Report.</a:t>
            </a:r>
          </a:p>
          <a:p>
            <a:pPr>
              <a:lnSpc>
                <a:spcPct val="100000"/>
              </a:lnSpc>
              <a:spcBef>
                <a:spcPts val="600"/>
              </a:spcBef>
            </a:pPr>
            <a:r>
              <a:rPr lang="en-US" sz="2000" b="1" dirty="0"/>
              <a:t>OECD.</a:t>
            </a:r>
            <a:r>
              <a:rPr lang="en-US" sz="2000" dirty="0"/>
              <a:t> (2024). </a:t>
            </a:r>
            <a:r>
              <a:rPr lang="en-US" sz="2000" i="1" dirty="0"/>
              <a:t>Global Monitoring of Policies for </a:t>
            </a:r>
            <a:r>
              <a:rPr lang="en-US" sz="2000" i="1" dirty="0" err="1"/>
              <a:t>Decarbonising</a:t>
            </a:r>
            <a:r>
              <a:rPr lang="en-US" sz="2000" i="1" dirty="0"/>
              <a:t> Buildings: A Multi-level Approach</a:t>
            </a:r>
            <a:r>
              <a:rPr lang="en-US" sz="2000" dirty="0"/>
              <a:t>. OECD Urban Studies, OECD Publishing, Paris.</a:t>
            </a:r>
          </a:p>
          <a:p>
            <a:pPr>
              <a:lnSpc>
                <a:spcPct val="100000"/>
              </a:lnSpc>
              <a:spcBef>
                <a:spcPts val="600"/>
              </a:spcBef>
            </a:pPr>
            <a:r>
              <a:rPr lang="en-US" sz="2000" b="1" dirty="0"/>
              <a:t>World Bank.</a:t>
            </a:r>
            <a:r>
              <a:rPr lang="en-US" sz="2000" dirty="0"/>
              <a:t> (2023). </a:t>
            </a:r>
            <a:r>
              <a:rPr lang="en-US" sz="2000" i="1" dirty="0"/>
              <a:t>Building Green: Main Findings</a:t>
            </a:r>
            <a:r>
              <a:rPr lang="en-US" sz="2000" dirty="0"/>
              <a:t>. Washington, D.C.: World Bank.</a:t>
            </a:r>
          </a:p>
          <a:p>
            <a:pPr>
              <a:lnSpc>
                <a:spcPct val="100000"/>
              </a:lnSpc>
              <a:spcBef>
                <a:spcPts val="600"/>
              </a:spcBef>
            </a:pPr>
            <a:r>
              <a:rPr lang="en-US" sz="2000" b="1" dirty="0"/>
              <a:t>World Bank.</a:t>
            </a:r>
            <a:r>
              <a:rPr lang="en-US" sz="2000" dirty="0"/>
              <a:t> (2023). </a:t>
            </a:r>
            <a:r>
              <a:rPr lang="en-US" sz="2000" i="1" dirty="0"/>
              <a:t>Building Green: Country Profiles</a:t>
            </a:r>
            <a:r>
              <a:rPr lang="en-US" sz="2000" dirty="0"/>
              <a:t>. Washington, D.C.: World Bank.</a:t>
            </a:r>
          </a:p>
          <a:p>
            <a:pPr>
              <a:lnSpc>
                <a:spcPct val="100000"/>
              </a:lnSpc>
              <a:spcBef>
                <a:spcPts val="600"/>
              </a:spcBef>
            </a:pPr>
            <a:r>
              <a:rPr lang="en-US" sz="2000" b="1" dirty="0"/>
              <a:t>World Bank.</a:t>
            </a:r>
            <a:r>
              <a:rPr lang="en-US" sz="2000" dirty="0"/>
              <a:t> (2023). </a:t>
            </a:r>
            <a:r>
              <a:rPr lang="en-US" sz="2000" i="1" dirty="0"/>
              <a:t>Building Code Checklist for Green Buildings</a:t>
            </a:r>
            <a:r>
              <a:rPr lang="en-US" sz="2000" dirty="0"/>
              <a:t>. Washington, D.C.: World Bank.</a:t>
            </a:r>
          </a:p>
          <a:p>
            <a:pPr>
              <a:lnSpc>
                <a:spcPct val="100000"/>
              </a:lnSpc>
              <a:spcBef>
                <a:spcPts val="600"/>
              </a:spcBef>
            </a:pPr>
            <a:r>
              <a:rPr lang="en-US" sz="2000" b="1" dirty="0"/>
              <a:t>World Bank.</a:t>
            </a:r>
            <a:r>
              <a:rPr lang="en-US" sz="2000" dirty="0"/>
              <a:t> (2023). </a:t>
            </a:r>
            <a:r>
              <a:rPr lang="en-US" sz="2000" i="1" dirty="0"/>
              <a:t>Unlocking Efficiency: The Global Landscape of Building Energy Regulations and Their Enforcement</a:t>
            </a:r>
            <a:r>
              <a:rPr lang="en-US" sz="2000" dirty="0"/>
              <a:t>. Washington, D.C.: World Bank Group.</a:t>
            </a:r>
          </a:p>
          <a:p>
            <a:pPr>
              <a:lnSpc>
                <a:spcPct val="100000"/>
              </a:lnSpc>
              <a:spcBef>
                <a:spcPts val="600"/>
              </a:spcBef>
            </a:pPr>
            <a:r>
              <a:rPr lang="en-US" sz="2000" b="1" dirty="0"/>
              <a:t>World Resources Institute (WRI).</a:t>
            </a:r>
            <a:r>
              <a:rPr lang="en-US" sz="2000" dirty="0"/>
              <a:t> (2023). </a:t>
            </a:r>
            <a:r>
              <a:rPr lang="en-US" sz="2000" i="1" dirty="0" err="1"/>
              <a:t>Turkiye</a:t>
            </a:r>
            <a:r>
              <a:rPr lang="en-US" sz="2000" i="1" dirty="0"/>
              <a:t> Building Sector Decarbonization Roadmap</a:t>
            </a:r>
            <a:r>
              <a:rPr lang="en-US" sz="2000" dirty="0"/>
              <a:t>.       WRI Ross Center for Sustainable Cities.</a:t>
            </a:r>
          </a:p>
        </p:txBody>
      </p:sp>
      <p:sp>
        <p:nvSpPr>
          <p:cNvPr id="4" name="TextBox 3">
            <a:extLst>
              <a:ext uri="{FF2B5EF4-FFF2-40B4-BE49-F238E27FC236}">
                <a16:creationId xmlns:a16="http://schemas.microsoft.com/office/drawing/2014/main" id="{1E920EBA-56CD-5AD0-33D7-1A0D8B672DD5}"/>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References</a:t>
            </a:r>
          </a:p>
        </p:txBody>
      </p:sp>
      <p:sp>
        <p:nvSpPr>
          <p:cNvPr id="2" name="TextBox 1">
            <a:extLst>
              <a:ext uri="{FF2B5EF4-FFF2-40B4-BE49-F238E27FC236}">
                <a16:creationId xmlns:a16="http://schemas.microsoft.com/office/drawing/2014/main" id="{C21B1F55-E302-07E1-AC5A-4776C419B788}"/>
              </a:ext>
            </a:extLst>
          </p:cNvPr>
          <p:cNvSpPr txBox="1"/>
          <p:nvPr/>
        </p:nvSpPr>
        <p:spPr>
          <a:xfrm>
            <a:off x="0" y="6627168"/>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5" name="Picture 4" descr="A blue hexagon with black background&#10;&#10;AI-generated content may be incorrect.">
            <a:extLst>
              <a:ext uri="{FF2B5EF4-FFF2-40B4-BE49-F238E27FC236}">
                <a16:creationId xmlns:a16="http://schemas.microsoft.com/office/drawing/2014/main" id="{7A36A58E-9C0F-1117-EE0C-5B3EA36CA4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3110319009"/>
      </p:ext>
    </p:extLst>
  </p:cSld>
  <p:clrMapOvr>
    <a:masterClrMapping/>
  </p:clrMapOvr>
  <p:transition spd="med" advClick="0">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ABB5A-1147-9627-B50E-69C96AF1F845}"/>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21036AA1-08EB-B213-B9F4-6680645BCE93}"/>
              </a:ext>
            </a:extLst>
          </p:cNvPr>
          <p:cNvSpPr txBox="1">
            <a:spLocks/>
          </p:cNvSpPr>
          <p:nvPr/>
        </p:nvSpPr>
        <p:spPr>
          <a:xfrm>
            <a:off x="356406" y="1751833"/>
            <a:ext cx="10224508" cy="4981472"/>
          </a:xfrm>
          <a:prstGeom prst="rect">
            <a:avLst/>
          </a:prstGeom>
        </p:spPr>
        <p:txBody>
          <a:bodyPr>
            <a:normAutofit fontScale="62500" lnSpcReduction="20000"/>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chemeClr val="tx1"/>
              </a:buClr>
            </a:pPr>
            <a:r>
              <a:rPr lang="en-US" dirty="0"/>
              <a:t>ANSI – American National Standards Institute</a:t>
            </a:r>
          </a:p>
          <a:p>
            <a:pPr>
              <a:buClr>
                <a:schemeClr val="tx1"/>
              </a:buClr>
            </a:pPr>
            <a:r>
              <a:rPr lang="en-US" dirty="0"/>
              <a:t>ASHRAE – American Society of Heating, Refrigerating and Air-Conditioning Engineers</a:t>
            </a:r>
          </a:p>
          <a:p>
            <a:pPr>
              <a:buClr>
                <a:schemeClr val="tx1"/>
              </a:buClr>
            </a:pPr>
            <a:r>
              <a:rPr lang="en-US" dirty="0"/>
              <a:t>CEBD – Center of Excellence for Building Decarbonization</a:t>
            </a:r>
          </a:p>
          <a:p>
            <a:pPr>
              <a:buClr>
                <a:schemeClr val="tx1"/>
              </a:buClr>
            </a:pPr>
            <a:r>
              <a:rPr lang="en-US" dirty="0"/>
              <a:t>COP – Conference of the Parties for country signatories to the UNFCCC</a:t>
            </a:r>
          </a:p>
          <a:p>
            <a:pPr>
              <a:buClr>
                <a:schemeClr val="tx1"/>
              </a:buClr>
            </a:pPr>
            <a:r>
              <a:rPr lang="en-US" dirty="0"/>
              <a:t>GBC – Green Building Council</a:t>
            </a:r>
          </a:p>
          <a:p>
            <a:pPr>
              <a:buClr>
                <a:schemeClr val="tx1"/>
              </a:buClr>
            </a:pPr>
            <a:r>
              <a:rPr lang="en-US" dirty="0"/>
              <a:t>GFDRR – Global Facility for Disaster Reduction and Recovery - The World Bank</a:t>
            </a:r>
          </a:p>
          <a:p>
            <a:pPr>
              <a:buClr>
                <a:schemeClr val="tx1"/>
              </a:buClr>
            </a:pPr>
            <a:r>
              <a:rPr lang="en-US" dirty="0"/>
              <a:t>GWP – Global Warming Potential</a:t>
            </a:r>
          </a:p>
          <a:p>
            <a:pPr>
              <a:buClr>
                <a:schemeClr val="tx1"/>
              </a:buClr>
            </a:pPr>
            <a:r>
              <a:rPr lang="en-US" dirty="0"/>
              <a:t>HVAC – Heating, Ventilation and Air-Conditioning</a:t>
            </a:r>
          </a:p>
          <a:p>
            <a:pPr>
              <a:buClr>
                <a:schemeClr val="tx1"/>
              </a:buClr>
            </a:pPr>
            <a:r>
              <a:rPr lang="en-US" dirty="0"/>
              <a:t>IEA – International Energy Agency</a:t>
            </a:r>
          </a:p>
          <a:p>
            <a:pPr>
              <a:buClr>
                <a:schemeClr val="tx1"/>
              </a:buClr>
            </a:pPr>
            <a:r>
              <a:rPr lang="en-US" dirty="0"/>
              <a:t>IES – International Illuminating Engineering Society</a:t>
            </a:r>
          </a:p>
          <a:p>
            <a:pPr>
              <a:buClr>
                <a:schemeClr val="tx1"/>
              </a:buClr>
            </a:pPr>
            <a:r>
              <a:rPr lang="en-US" dirty="0"/>
              <a:t>ICC – International Code Council</a:t>
            </a:r>
          </a:p>
          <a:p>
            <a:pPr>
              <a:buClr>
                <a:schemeClr val="tx1"/>
              </a:buClr>
            </a:pPr>
            <a:r>
              <a:rPr lang="en-US" dirty="0"/>
              <a:t>NDCs – Nationally Determined Contributions</a:t>
            </a:r>
          </a:p>
          <a:p>
            <a:pPr>
              <a:buClr>
                <a:schemeClr val="tx1"/>
              </a:buClr>
            </a:pPr>
            <a:r>
              <a:rPr lang="en-US" dirty="0"/>
              <a:t>PNNL – Pacific Northwest National Laboratory</a:t>
            </a:r>
          </a:p>
          <a:p>
            <a:pPr>
              <a:buClr>
                <a:schemeClr val="tx1"/>
              </a:buClr>
            </a:pPr>
            <a:r>
              <a:rPr lang="en-US" dirty="0"/>
              <a:t>UNFCCC – United Nations Framework Convention on Climate Change</a:t>
            </a:r>
          </a:p>
          <a:p>
            <a:pPr>
              <a:buClr>
                <a:schemeClr val="tx1"/>
              </a:buClr>
            </a:pPr>
            <a:r>
              <a:rPr lang="en-US" dirty="0" err="1"/>
              <a:t>WorldGBC</a:t>
            </a:r>
            <a:r>
              <a:rPr lang="en-US" dirty="0"/>
              <a:t> – World Green Building Council</a:t>
            </a:r>
          </a:p>
          <a:p>
            <a:pPr>
              <a:buClr>
                <a:schemeClr val="tx1"/>
              </a:buClr>
            </a:pPr>
            <a:r>
              <a:rPr lang="en-US" dirty="0"/>
              <a:t>WRI – World Resources Institute</a:t>
            </a:r>
          </a:p>
        </p:txBody>
      </p:sp>
      <p:sp>
        <p:nvSpPr>
          <p:cNvPr id="3" name="TextBox 2">
            <a:extLst>
              <a:ext uri="{FF2B5EF4-FFF2-40B4-BE49-F238E27FC236}">
                <a16:creationId xmlns:a16="http://schemas.microsoft.com/office/drawing/2014/main" id="{E9D53300-7DDA-B715-5C10-F47A90993E1D}"/>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Glossary</a:t>
            </a:r>
          </a:p>
        </p:txBody>
      </p:sp>
      <p:sp>
        <p:nvSpPr>
          <p:cNvPr id="7" name="TextBox 6">
            <a:extLst>
              <a:ext uri="{FF2B5EF4-FFF2-40B4-BE49-F238E27FC236}">
                <a16:creationId xmlns:a16="http://schemas.microsoft.com/office/drawing/2014/main" id="{ACDCAFE3-9B17-E80B-394A-BED0D4F01AD9}"/>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D3C755CB-B2A7-AF03-26D6-79E10A5A22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3520508708"/>
      </p:ext>
    </p:extLst>
  </p:cSld>
  <p:clrMapOvr>
    <a:masterClrMapping/>
  </p:clrMapOvr>
  <p:transition spd="med" advClick="0">
    <p:pull/>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6ED2D-A374-C5CF-DA0F-724067F8C035}"/>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B4ACDE72-7920-0F9E-A1CF-E99B82923D5D}"/>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Appendix – Building Code Design Elements</a:t>
            </a:r>
          </a:p>
        </p:txBody>
      </p:sp>
      <p:pic>
        <p:nvPicPr>
          <p:cNvPr id="9" name="Picture 8" descr="A blue hexagon with black background&#10;&#10;AI-generated content may be incorrect.">
            <a:extLst>
              <a:ext uri="{FF2B5EF4-FFF2-40B4-BE49-F238E27FC236}">
                <a16:creationId xmlns:a16="http://schemas.microsoft.com/office/drawing/2014/main" id="{5E3D4C90-0271-54E6-674B-46B194A19F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3" name="Content Placeholder 3">
            <a:extLst>
              <a:ext uri="{FF2B5EF4-FFF2-40B4-BE49-F238E27FC236}">
                <a16:creationId xmlns:a16="http://schemas.microsoft.com/office/drawing/2014/main" id="{F0F268C9-ACC5-BDFA-7C08-8651ED40705E}"/>
              </a:ext>
            </a:extLst>
          </p:cNvPr>
          <p:cNvSpPr txBox="1">
            <a:spLocks/>
          </p:cNvSpPr>
          <p:nvPr/>
        </p:nvSpPr>
        <p:spPr>
          <a:xfrm>
            <a:off x="573547" y="1866968"/>
            <a:ext cx="10655734" cy="4836699"/>
          </a:xfrm>
          <a:prstGeom prst="rect">
            <a:avLst/>
          </a:prstGeom>
        </p:spPr>
        <p:txBody>
          <a:bodyPr>
            <a:normAutofit fontScale="92500" lnSpcReduction="20000"/>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chemeClr val="tx1"/>
              </a:buClr>
            </a:pPr>
            <a:r>
              <a:rPr lang="en-US" sz="2800" dirty="0">
                <a:solidFill>
                  <a:srgbClr val="111111"/>
                </a:solidFill>
                <a:latin typeface="Calibri" panose="020F0502020204030204" pitchFamily="34" charset="0"/>
                <a:ea typeface="Calibri" panose="020F0502020204030204" pitchFamily="34" charset="0"/>
                <a:cs typeface="Calibri" panose="020F0502020204030204" pitchFamily="34" charset="0"/>
              </a:rPr>
              <a:t>Building Code Types</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Prescriptive</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Performance-based</a:t>
            </a:r>
          </a:p>
          <a:p>
            <a:pPr>
              <a:spcBef>
                <a:spcPts val="600"/>
              </a:spcBef>
              <a:buClr>
                <a:schemeClr val="tx1"/>
              </a:buClr>
            </a:pPr>
            <a:r>
              <a:rPr lang="en-US" sz="2800" dirty="0">
                <a:solidFill>
                  <a:srgbClr val="111111"/>
                </a:solidFill>
                <a:latin typeface="Calibri" panose="020F0502020204030204" pitchFamily="34" charset="0"/>
                <a:ea typeface="Calibri" panose="020F0502020204030204" pitchFamily="34" charset="0"/>
                <a:cs typeface="Calibri" panose="020F0502020204030204" pitchFamily="34" charset="0"/>
              </a:rPr>
              <a:t>Building Code Metrics</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Energy</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Carbon Emissions</a:t>
            </a:r>
          </a:p>
          <a:p>
            <a:pPr>
              <a:spcBef>
                <a:spcPts val="600"/>
              </a:spcBef>
              <a:buClr>
                <a:schemeClr val="tx1"/>
              </a:buClr>
            </a:pPr>
            <a:r>
              <a:rPr lang="en-US" sz="2800" dirty="0">
                <a:solidFill>
                  <a:srgbClr val="111111"/>
                </a:solidFill>
                <a:latin typeface="Calibri" panose="020F0502020204030204" pitchFamily="34" charset="0"/>
                <a:ea typeface="Calibri" panose="020F0502020204030204" pitchFamily="34" charset="0"/>
                <a:cs typeface="Calibri" panose="020F0502020204030204" pitchFamily="34" charset="0"/>
              </a:rPr>
              <a:t>Building Code Applicability</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New Construction</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Renovation</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Existing Buildings</a:t>
            </a:r>
          </a:p>
          <a:p>
            <a:pPr>
              <a:spcBef>
                <a:spcPts val="600"/>
              </a:spcBef>
              <a:buClr>
                <a:schemeClr val="tx1"/>
              </a:buClr>
            </a:pPr>
            <a:r>
              <a:rPr lang="en-US" sz="2800" dirty="0">
                <a:solidFill>
                  <a:srgbClr val="111111"/>
                </a:solidFill>
                <a:latin typeface="Calibri" panose="020F0502020204030204" pitchFamily="34" charset="0"/>
                <a:ea typeface="Calibri" panose="020F0502020204030204" pitchFamily="34" charset="0"/>
                <a:cs typeface="Calibri" panose="020F0502020204030204" pitchFamily="34" charset="0"/>
              </a:rPr>
              <a:t>Building Type Coverage</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Residential</a:t>
            </a:r>
          </a:p>
          <a:p>
            <a:pPr lvl="1">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Commercial</a:t>
            </a:r>
            <a:endParaRPr lang="en-US" sz="28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lvl="1">
              <a:spcBef>
                <a:spcPts val="600"/>
              </a:spcBef>
              <a:buClr>
                <a:schemeClr val="tx1"/>
              </a:buClr>
            </a:pPr>
            <a:endPar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endParaRPr lang="en-US" sz="28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600"/>
              </a:spcBef>
              <a:buClr>
                <a:schemeClr val="tx1"/>
              </a:buClr>
              <a:buNone/>
            </a:pPr>
            <a:endParaRPr lang="en-US" sz="2800"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A29E43ED-E59B-066B-7D68-A1777F4B07EF}"/>
              </a:ext>
            </a:extLst>
          </p:cNvPr>
          <p:cNvPicPr>
            <a:picLocks noChangeAspect="1"/>
          </p:cNvPicPr>
          <p:nvPr/>
        </p:nvPicPr>
        <p:blipFill>
          <a:blip r:embed="rId4"/>
          <a:stretch>
            <a:fillRect/>
          </a:stretch>
        </p:blipFill>
        <p:spPr>
          <a:xfrm>
            <a:off x="5832019" y="2159739"/>
            <a:ext cx="3406467" cy="2812808"/>
          </a:xfrm>
          <a:prstGeom prst="rect">
            <a:avLst/>
          </a:prstGeom>
        </p:spPr>
      </p:pic>
      <p:sp>
        <p:nvSpPr>
          <p:cNvPr id="22" name="TextBox 21">
            <a:extLst>
              <a:ext uri="{FF2B5EF4-FFF2-40B4-BE49-F238E27FC236}">
                <a16:creationId xmlns:a16="http://schemas.microsoft.com/office/drawing/2014/main" id="{14781BC7-DF6D-04DC-B1CF-4D1FD98F1274}"/>
              </a:ext>
            </a:extLst>
          </p:cNvPr>
          <p:cNvSpPr txBox="1"/>
          <p:nvPr/>
        </p:nvSpPr>
        <p:spPr>
          <a:xfrm>
            <a:off x="4887669" y="4972547"/>
            <a:ext cx="6486912" cy="1200329"/>
          </a:xfrm>
          <a:prstGeom prst="rect">
            <a:avLst/>
          </a:prstGeom>
          <a:noFill/>
        </p:spPr>
        <p:txBody>
          <a:bodyPr wrap="square">
            <a:spAutoFit/>
          </a:bodyPr>
          <a:lstStyle/>
          <a:p>
            <a:pPr>
              <a:spcBef>
                <a:spcPts val="600"/>
              </a:spcBef>
              <a:buClr>
                <a:schemeClr val="tx1"/>
              </a:buClr>
            </a:pP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Note:  Incremental incorporation of building code design elements with increasing complexity over time is a best practice for emerging economies.</a:t>
            </a:r>
          </a:p>
        </p:txBody>
      </p:sp>
      <p:sp>
        <p:nvSpPr>
          <p:cNvPr id="2" name="TextBox 1">
            <a:extLst>
              <a:ext uri="{FF2B5EF4-FFF2-40B4-BE49-F238E27FC236}">
                <a16:creationId xmlns:a16="http://schemas.microsoft.com/office/drawing/2014/main" id="{48821D95-AF0C-6115-189D-760A67680EDE}"/>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69570485"/>
      </p:ext>
    </p:extLst>
  </p:cSld>
  <p:clrMapOvr>
    <a:masterClrMapping/>
  </p:clrMapOvr>
  <p:transition spd="med" advClick="0">
    <p:pull/>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E62DF-F66B-4CC8-D028-6775D5DA9ADE}"/>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37A6C2BA-8B77-5624-01AC-CF99A0835644}"/>
              </a:ext>
            </a:extLst>
          </p:cNvPr>
          <p:cNvSpPr txBox="1">
            <a:spLocks/>
          </p:cNvSpPr>
          <p:nvPr/>
        </p:nvSpPr>
        <p:spPr>
          <a:xfrm>
            <a:off x="457202" y="1789387"/>
            <a:ext cx="11060880" cy="5039811"/>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E1 - Prescriptive Codes</a:t>
            </a:r>
            <a:r>
              <a:rPr lang="en-US" sz="2200" b="1"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cs typeface="Calibri" panose="020F0502020204030204" pitchFamily="34" charset="0"/>
              </a:rPr>
              <a:t>Specification of minimum or maximum values for individual building components and materials that must be met to ensure compliance without requiring whole-building energy modeling.</a:t>
            </a:r>
          </a:p>
          <a:p>
            <a:pPr marL="0" indent="0">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E2 - Performance-based</a:t>
            </a:r>
            <a:r>
              <a:rPr lang="en-US" sz="2200" b="1" dirty="0">
                <a:latin typeface="Calibri" panose="020F0502020204030204" pitchFamily="34" charset="0"/>
                <a:ea typeface="Calibri" panose="020F0502020204030204" pitchFamily="34" charset="0"/>
                <a:cs typeface="Times New Roman" panose="02020603050405020304" pitchFamily="18" charset="0"/>
              </a:rPr>
              <a:t> Codes: </a:t>
            </a:r>
            <a:r>
              <a:rPr lang="en-US" sz="2200" dirty="0">
                <a:solidFill>
                  <a:srgbClr val="111111"/>
                </a:solidFill>
                <a:latin typeface="Calibri" panose="020F0502020204030204" pitchFamily="34" charset="0"/>
                <a:ea typeface="Calibri" panose="020F0502020204030204" pitchFamily="34" charset="0"/>
                <a:cs typeface="Calibri" panose="020F0502020204030204" pitchFamily="34" charset="0"/>
              </a:rPr>
              <a:t>Specification of building performance goals rather than prescribing specific construction methods and materials which allows greater flexibility and innovation but generally requires testing or modeling to prove compliance. </a:t>
            </a:r>
          </a:p>
          <a:p>
            <a:pPr marL="0" indent="0">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E3 - Outcome-based</a:t>
            </a:r>
            <a:r>
              <a:rPr lang="en-US" sz="2200" b="1" dirty="0">
                <a:latin typeface="Calibri" panose="020F0502020204030204" pitchFamily="34" charset="0"/>
                <a:ea typeface="Calibri" panose="020F0502020204030204" pitchFamily="34" charset="0"/>
                <a:cs typeface="Times New Roman" panose="02020603050405020304" pitchFamily="18" charset="0"/>
              </a:rPr>
              <a:t> Codes:  </a:t>
            </a:r>
            <a:r>
              <a:rPr lang="en-US" sz="2200" dirty="0">
                <a:solidFill>
                  <a:srgbClr val="111111"/>
                </a:solidFill>
                <a:latin typeface="Calibri" panose="020F0502020204030204" pitchFamily="34" charset="0"/>
                <a:ea typeface="Calibri" panose="020F0502020204030204" pitchFamily="34" charset="0"/>
                <a:cs typeface="Calibri" panose="020F0502020204030204" pitchFamily="34" charset="0"/>
              </a:rPr>
              <a:t>Specification of desired building performance outcomes (energy, carbon intensity) rather than prescribing specific construction methods and materials which are measured post-construction to verify compliance. </a:t>
            </a:r>
          </a:p>
          <a:p>
            <a:pPr marL="0" indent="0">
              <a:spcBef>
                <a:spcPts val="600"/>
              </a:spcBef>
              <a:buClr>
                <a:schemeClr val="tx1"/>
              </a:buClr>
              <a:buNone/>
            </a:pP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E4 - Combined</a:t>
            </a:r>
            <a:r>
              <a:rPr lang="en-US" sz="22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Codes: </a:t>
            </a:r>
            <a:r>
              <a:rPr lang="en-US" sz="2200" dirty="0">
                <a:solidFill>
                  <a:srgbClr val="111111"/>
                </a:solidFill>
                <a:latin typeface="Calibri" panose="020F0502020204030204" pitchFamily="34" charset="0"/>
                <a:ea typeface="Calibri" panose="020F0502020204030204" pitchFamily="34" charset="0"/>
                <a:cs typeface="Calibri" panose="020F0502020204030204" pitchFamily="34" charset="0"/>
              </a:rPr>
              <a:t>Combination of prescriptive (typically envelope, HVAC/lighting efficiency, and solar heat gain) and energy performance targets while allowing system design trade-offs.</a:t>
            </a:r>
          </a:p>
          <a:p>
            <a:pPr marL="0" indent="0">
              <a:spcBef>
                <a:spcPts val="600"/>
              </a:spcBef>
              <a:buClr>
                <a:schemeClr val="tx1"/>
              </a:buClr>
              <a:buNone/>
            </a:pPr>
            <a:r>
              <a:rPr lang="en-US" sz="2200" b="1" dirty="0">
                <a:latin typeface="Calibri" panose="020F0502020204030204" pitchFamily="34" charset="0"/>
                <a:ea typeface="Calibri" panose="020F0502020204030204" pitchFamily="34" charset="0"/>
                <a:cs typeface="Calibri" panose="020F0502020204030204" pitchFamily="34" charset="0"/>
              </a:rPr>
              <a:t>E5 - Voluntary</a:t>
            </a:r>
            <a:r>
              <a:rPr lang="en-US" sz="2200" b="1" dirty="0">
                <a:latin typeface="Calibri" panose="020F0502020204030204" pitchFamily="34" charset="0"/>
                <a:ea typeface="Calibri" panose="020F0502020204030204" pitchFamily="34" charset="0"/>
                <a:cs typeface="Times New Roman" panose="02020603050405020304" pitchFamily="18" charset="0"/>
              </a:rPr>
              <a:t> Codes:  </a:t>
            </a:r>
            <a:r>
              <a:rPr lang="en-US" sz="2200" dirty="0">
                <a:solidFill>
                  <a:srgbClr val="111111"/>
                </a:solidFill>
                <a:latin typeface="Calibri" panose="020F0502020204030204" pitchFamily="34" charset="0"/>
                <a:ea typeface="Calibri" panose="020F0502020204030204" pitchFamily="34" charset="0"/>
                <a:cs typeface="Calibri" panose="020F0502020204030204" pitchFamily="34" charset="0"/>
              </a:rPr>
              <a:t>Compliance is voluntary, and may be encouraged through incentives, for applicable buildings and projects which are not subject to regulatory obligation.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B81302E1-B1AD-A9FE-2C77-90CD9427DF0D}"/>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Appendix - Building Code Types</a:t>
            </a:r>
          </a:p>
        </p:txBody>
      </p:sp>
      <p:sp>
        <p:nvSpPr>
          <p:cNvPr id="5" name="TextBox 4">
            <a:extLst>
              <a:ext uri="{FF2B5EF4-FFF2-40B4-BE49-F238E27FC236}">
                <a16:creationId xmlns:a16="http://schemas.microsoft.com/office/drawing/2014/main" id="{302EB6BF-B993-CA4F-655E-46628022734B}"/>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DD012CB9-900B-259E-688B-12939F5DA2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2822816706"/>
      </p:ext>
    </p:extLst>
  </p:cSld>
  <p:clrMapOvr>
    <a:masterClrMapping/>
  </p:clrMapOvr>
  <p:transition spd="med" advClick="0">
    <p:pull/>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C9AE8-8812-891D-7238-6563FE91E4A9}"/>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473019A8-940E-E11C-446C-686AFC2E4C07}"/>
              </a:ext>
            </a:extLst>
          </p:cNvPr>
          <p:cNvSpPr txBox="1">
            <a:spLocks/>
          </p:cNvSpPr>
          <p:nvPr/>
        </p:nvSpPr>
        <p:spPr>
          <a:xfrm>
            <a:off x="446050" y="1822741"/>
            <a:ext cx="11041101" cy="5039811"/>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E6 - Energy Use</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Annual energy consumption (site or source energy) per unit area based on building type, use and occupancy.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E7 - Energy Demand</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Peak electrical demand per unit area and specific time periods based on building type, use and occupancy.</a:t>
            </a: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E8 - Operational Carbon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Annual greenhouse gas emissions per unit area during the building’s use phase.</a:t>
            </a: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E9 - Embodied Carbon</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Total greenhouse gas emissions generated during the extraction, manufacturing, and transportation of building materials and during building construction. </a:t>
            </a: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E10 - Whole Life Carbon Emissions</a:t>
            </a:r>
            <a:r>
              <a:rPr lang="en-US" sz="2400" b="1"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rPr>
              <a:t>Total operational and embodied carbon as well as emissions from building end-of-life demolition, material disposal and recycling.</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D2D8B10-E95E-8359-CC5D-571773E7090E}"/>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Appendix - Building Code Metrics</a:t>
            </a:r>
          </a:p>
        </p:txBody>
      </p:sp>
      <p:sp>
        <p:nvSpPr>
          <p:cNvPr id="5" name="TextBox 4">
            <a:extLst>
              <a:ext uri="{FF2B5EF4-FFF2-40B4-BE49-F238E27FC236}">
                <a16:creationId xmlns:a16="http://schemas.microsoft.com/office/drawing/2014/main" id="{AED38065-6ABF-3AF4-819D-BF8747A93813}"/>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9171A2A0-1A41-5FD2-EADE-995F3DEF59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1115152764"/>
      </p:ext>
    </p:extLst>
  </p:cSld>
  <p:clrMapOvr>
    <a:masterClrMapping/>
  </p:clrMapOvr>
  <p:transition spd="med" advClick="0">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463A5-F277-AE6E-FB88-AD62BDA02F95}"/>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8A3CE86B-359C-C3AF-C633-04A4DBA8D249}"/>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The Challenge</a:t>
            </a:r>
          </a:p>
        </p:txBody>
      </p:sp>
      <p:pic>
        <p:nvPicPr>
          <p:cNvPr id="9" name="Picture 8" descr="A blue hexagon with black background&#10;&#10;AI-generated content may be incorrect.">
            <a:extLst>
              <a:ext uri="{FF2B5EF4-FFF2-40B4-BE49-F238E27FC236}">
                <a16:creationId xmlns:a16="http://schemas.microsoft.com/office/drawing/2014/main" id="{5735CFCA-0111-FB88-D6CE-C860B53AB7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2" name="Content Placeholder 3">
            <a:extLst>
              <a:ext uri="{FF2B5EF4-FFF2-40B4-BE49-F238E27FC236}">
                <a16:creationId xmlns:a16="http://schemas.microsoft.com/office/drawing/2014/main" id="{9532DD74-62DD-840D-B5CE-C120A5CD0D06}"/>
              </a:ext>
            </a:extLst>
          </p:cNvPr>
          <p:cNvSpPr txBox="1">
            <a:spLocks/>
          </p:cNvSpPr>
          <p:nvPr/>
        </p:nvSpPr>
        <p:spPr>
          <a:xfrm>
            <a:off x="457202" y="1934763"/>
            <a:ext cx="10382249" cy="4777311"/>
          </a:xfrm>
          <a:prstGeom prst="rect">
            <a:avLst/>
          </a:prstGeom>
        </p:spPr>
        <p:txBody>
          <a:bodyPr>
            <a:no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buClr>
                <a:schemeClr val="tx1"/>
              </a:buClr>
            </a:pPr>
            <a:r>
              <a:rPr lang="en-US" sz="2400" dirty="0">
                <a:solidFill>
                  <a:schemeClr val="tx1"/>
                </a:solidFill>
              </a:rPr>
              <a:t>According to the IEA Net Zero Scenario, </a:t>
            </a:r>
            <a:r>
              <a:rPr lang="en-US" sz="2400" b="1" dirty="0">
                <a:solidFill>
                  <a:schemeClr val="tx1"/>
                </a:solidFill>
              </a:rPr>
              <a:t>all countries will have to implement national building codes</a:t>
            </a:r>
            <a:r>
              <a:rPr lang="en-US" sz="2400" dirty="0">
                <a:solidFill>
                  <a:schemeClr val="tx1"/>
                </a:solidFill>
              </a:rPr>
              <a:t>, along with enabling policies and programs, that rapidly shift the market towards deep energy efficiency, zero carbon emission targets, electrification of heating, renewables integration and demand flexibility. </a:t>
            </a:r>
          </a:p>
          <a:p>
            <a:pPr>
              <a:spcBef>
                <a:spcPts val="600"/>
              </a:spcBef>
              <a:buClr>
                <a:schemeClr val="tx1"/>
              </a:buClr>
            </a:pPr>
            <a:r>
              <a:rPr lang="en-US" sz="2400" b="1" dirty="0">
                <a:solidFill>
                  <a:schemeClr val="tx1"/>
                </a:solidFill>
              </a:rPr>
              <a:t>Only 26 percent of countries have adopted mandatory energy codes</a:t>
            </a:r>
            <a:r>
              <a:rPr lang="en-US" sz="2400" dirty="0">
                <a:solidFill>
                  <a:schemeClr val="tx1"/>
                </a:solidFill>
              </a:rPr>
              <a:t> at the national level for all building types and </a:t>
            </a:r>
            <a:r>
              <a:rPr lang="en-US" sz="2400" b="1" dirty="0">
                <a:solidFill>
                  <a:schemeClr val="tx1"/>
                </a:solidFill>
              </a:rPr>
              <a:t>2.4 billion m</a:t>
            </a:r>
            <a:r>
              <a:rPr lang="en-US" sz="2400" b="1" baseline="30000" dirty="0">
                <a:solidFill>
                  <a:schemeClr val="tx1"/>
                </a:solidFill>
              </a:rPr>
              <a:t>2</a:t>
            </a:r>
            <a:r>
              <a:rPr lang="en-US" sz="2400" b="1" dirty="0">
                <a:solidFill>
                  <a:schemeClr val="tx1"/>
                </a:solidFill>
              </a:rPr>
              <a:t> </a:t>
            </a:r>
            <a:r>
              <a:rPr lang="en-US" sz="2400" dirty="0">
                <a:solidFill>
                  <a:schemeClr val="tx1"/>
                </a:solidFill>
              </a:rPr>
              <a:t>(25.8 billion ft</a:t>
            </a:r>
            <a:r>
              <a:rPr lang="en-US" sz="2400" baseline="30000" dirty="0">
                <a:solidFill>
                  <a:schemeClr val="tx1"/>
                </a:solidFill>
              </a:rPr>
              <a:t>2</a:t>
            </a:r>
            <a:r>
              <a:rPr lang="en-US" sz="2400" dirty="0">
                <a:solidFill>
                  <a:schemeClr val="tx1"/>
                </a:solidFill>
              </a:rPr>
              <a:t>)  of floor space were built last year without meeting any energy-related performance requirements.</a:t>
            </a:r>
          </a:p>
          <a:p>
            <a:pPr>
              <a:spcBef>
                <a:spcPts val="600"/>
              </a:spcBef>
              <a:buClr>
                <a:schemeClr val="tx1"/>
              </a:buClr>
            </a:pPr>
            <a:r>
              <a:rPr lang="en-US" sz="2400" b="1" dirty="0">
                <a:solidFill>
                  <a:schemeClr val="tx1"/>
                </a:solidFill>
              </a:rPr>
              <a:t>82 percent </a:t>
            </a:r>
            <a:r>
              <a:rPr lang="en-US" sz="2400" dirty="0">
                <a:solidFill>
                  <a:schemeClr val="tx1"/>
                </a:solidFill>
              </a:rPr>
              <a:t>of the population growth is expected through 2030 in countries without mandatory building energy codes.</a:t>
            </a:r>
          </a:p>
        </p:txBody>
      </p:sp>
      <p:sp>
        <p:nvSpPr>
          <p:cNvPr id="3" name="TextBox 2">
            <a:extLst>
              <a:ext uri="{FF2B5EF4-FFF2-40B4-BE49-F238E27FC236}">
                <a16:creationId xmlns:a16="http://schemas.microsoft.com/office/drawing/2014/main" id="{EFA80FA2-0383-5CAB-0BEF-A8F919B6DDD2}"/>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933522198"/>
      </p:ext>
    </p:extLst>
  </p:cSld>
  <p:clrMapOvr>
    <a:masterClrMapping/>
  </p:clrMapOvr>
  <p:transition spd="med" advClick="0">
    <p:pull/>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E6B66-8BD4-5176-BC23-7ABB6CFF771B}"/>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C3F6570-FBA3-18D9-EDED-38E8E6A8B183}"/>
              </a:ext>
            </a:extLst>
          </p:cNvPr>
          <p:cNvSpPr txBox="1">
            <a:spLocks/>
          </p:cNvSpPr>
          <p:nvPr/>
        </p:nvSpPr>
        <p:spPr>
          <a:xfrm>
            <a:off x="356406" y="1876528"/>
            <a:ext cx="11446128" cy="4721837"/>
          </a:xfrm>
          <a:prstGeom prst="rect">
            <a:avLst/>
          </a:prstGeom>
        </p:spPr>
        <p:txBody>
          <a:bodyPr>
            <a:normAutofit/>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E11 - New Construction: </a:t>
            </a:r>
            <a:r>
              <a:rPr lang="en-US" sz="2400" dirty="0">
                <a:latin typeface="Calibri" panose="020F0502020204030204" pitchFamily="34" charset="0"/>
                <a:ea typeface="Calibri" panose="020F0502020204030204" pitchFamily="34" charset="0"/>
                <a:cs typeface="Calibri" panose="020F0502020204030204" pitchFamily="34" charset="0"/>
              </a:rPr>
              <a:t>Code applicability is based on building size, percentage of building floorspace planned for newly constructed space as well as major r</a:t>
            </a:r>
            <a:r>
              <a:rPr lang="en-US" sz="2400" dirty="0"/>
              <a:t>enovations which involve structural changes or significant system upgrades.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E12 - Major Renovations/Repairs:  </a:t>
            </a:r>
            <a:r>
              <a:rPr lang="en-US" sz="2400" dirty="0">
                <a:latin typeface="Calibri" panose="020F0502020204030204" pitchFamily="34" charset="0"/>
                <a:ea typeface="Calibri" panose="020F0502020204030204" pitchFamily="34" charset="0"/>
                <a:cs typeface="Calibri" panose="020F0502020204030204" pitchFamily="34" charset="0"/>
              </a:rPr>
              <a:t>Structural changes (walls, floors, ceilings), system upgrades (HVAC, insulation, windows, and lighting) and change in use or occupancy often require full compliance with current codes including low-flow fixtures, safe electrical distribution, and modern internet infrastructure.</a:t>
            </a:r>
            <a:endPar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E13 – Building Use/Occupancy Change: </a:t>
            </a:r>
            <a:r>
              <a:rPr lang="en-US" sz="2400" dirty="0">
                <a:latin typeface="Calibri" panose="020F0502020204030204" pitchFamily="34" charset="0"/>
                <a:ea typeface="Calibri" panose="020F0502020204030204" pitchFamily="34" charset="0"/>
                <a:cs typeface="Calibri" panose="020F0502020204030204" pitchFamily="34" charset="0"/>
              </a:rPr>
              <a:t>Change in building use or occupancy often require full compliance with current building codes. </a:t>
            </a:r>
            <a:endParaRPr lang="en-US" sz="2400" b="1"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E14 – Building Ownership Change: </a:t>
            </a:r>
            <a:r>
              <a:rPr lang="en-US" sz="2400" dirty="0">
                <a:latin typeface="Calibri" panose="020F0502020204030204" pitchFamily="34" charset="0"/>
                <a:ea typeface="Calibri" panose="020F0502020204030204" pitchFamily="34" charset="0"/>
                <a:cs typeface="Calibri" panose="020F0502020204030204" pitchFamily="34" charset="0"/>
              </a:rPr>
              <a:t>Change in building ownership may require that buildings be brought up to current building codes.</a:t>
            </a:r>
            <a:endParaRPr lang="en-US" sz="2400" dirty="0">
              <a:solidFill>
                <a:srgbClr val="111111"/>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90000"/>
              </a:lnSpc>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E15 - Existing Buildings:  </a:t>
            </a:r>
            <a:r>
              <a:rPr lang="en-US" sz="2400" dirty="0">
                <a:latin typeface="Calibri" panose="020F0502020204030204" pitchFamily="34" charset="0"/>
                <a:ea typeface="Calibri" panose="020F0502020204030204" pitchFamily="34" charset="0"/>
                <a:cs typeface="Calibri" panose="020F0502020204030204" pitchFamily="34" charset="0"/>
              </a:rPr>
              <a:t>Existing buildings may be required to conform with current building codes after specified periods or through building performance standards.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2CE6D96E-6C3B-08A8-7817-B326E55AE16B}"/>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Appendix - Building Code Applicability</a:t>
            </a:r>
          </a:p>
        </p:txBody>
      </p:sp>
      <p:sp>
        <p:nvSpPr>
          <p:cNvPr id="5" name="TextBox 4">
            <a:extLst>
              <a:ext uri="{FF2B5EF4-FFF2-40B4-BE49-F238E27FC236}">
                <a16:creationId xmlns:a16="http://schemas.microsoft.com/office/drawing/2014/main" id="{582B387A-9AAC-8653-8E92-45F0AD923293}"/>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0AB924A2-3279-1269-9D46-FB60E7A911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326884336"/>
      </p:ext>
    </p:extLst>
  </p:cSld>
  <p:clrMapOvr>
    <a:masterClrMapping/>
  </p:clrMapOvr>
  <p:transition spd="med" advClick="0">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5AE11-88C0-CA41-F42A-910CB1ADC10D}"/>
            </a:ext>
          </a:extLst>
        </p:cNvPr>
        <p:cNvGrpSpPr/>
        <p:nvPr/>
      </p:nvGrpSpPr>
      <p:grpSpPr>
        <a:xfrm>
          <a:off x="0" y="0"/>
          <a:ext cx="0" cy="0"/>
          <a:chOff x="0" y="0"/>
          <a:chExt cx="0" cy="0"/>
        </a:xfrm>
      </p:grpSpPr>
      <p:sp>
        <p:nvSpPr>
          <p:cNvPr id="2" name="Content Placeholder 3">
            <a:extLst>
              <a:ext uri="{FF2B5EF4-FFF2-40B4-BE49-F238E27FC236}">
                <a16:creationId xmlns:a16="http://schemas.microsoft.com/office/drawing/2014/main" id="{6FD0B1E7-2EDD-3B97-2E42-96434A5F1FD5}"/>
              </a:ext>
            </a:extLst>
          </p:cNvPr>
          <p:cNvSpPr txBox="1">
            <a:spLocks/>
          </p:cNvSpPr>
          <p:nvPr/>
        </p:nvSpPr>
        <p:spPr>
          <a:xfrm>
            <a:off x="356406" y="1876528"/>
            <a:ext cx="11489230" cy="4721837"/>
          </a:xfrm>
          <a:prstGeom prst="rect">
            <a:avLst/>
          </a:prstGeom>
        </p:spPr>
        <p:txBody>
          <a:bodyPr>
            <a:normAutofit fontScale="92500" lnSpcReduction="10000"/>
          </a:bodyPr>
          <a:lstStyle>
            <a:lvl1pPr marL="342900" indent="-342900" algn="l" defTabSz="914400" rtl="0" eaLnBrk="1" latinLnBrk="0" hangingPunct="1">
              <a:spcBef>
                <a:spcPct val="20000"/>
              </a:spcBef>
              <a:buClr>
                <a:srgbClr val="00B0F0"/>
              </a:buClr>
              <a:buFont typeface="Arial"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chemeClr val="tx1">
                  <a:lumMod val="75000"/>
                  <a:lumOff val="25000"/>
                </a:schemeClr>
              </a:buClr>
              <a:buFont typeface="Arial"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E16 - Small Residential Buildings</a:t>
            </a:r>
            <a:r>
              <a:rPr lang="en-US" sz="2400" dirty="0">
                <a:latin typeface="Calibri" panose="020F0502020204030204" pitchFamily="34" charset="0"/>
                <a:ea typeface="Calibri" panose="020F0502020204030204" pitchFamily="34" charset="0"/>
                <a:cs typeface="Calibri" panose="020F0502020204030204" pitchFamily="34" charset="0"/>
              </a:rPr>
              <a:t>: Low-rise dwellings, usually one to three stories tall, with limited occupancy (one to two families), often under a certain square footage threshold with separate means of egress and accessory structures like detached garages and sheds.</a:t>
            </a: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E17 - Large Residential Buildings</a:t>
            </a:r>
            <a:r>
              <a:rPr lang="en-US" sz="2400" dirty="0">
                <a:latin typeface="Calibri" panose="020F0502020204030204" pitchFamily="34" charset="0"/>
                <a:ea typeface="Calibri" panose="020F0502020204030204" pitchFamily="34" charset="0"/>
                <a:cs typeface="Calibri" panose="020F0502020204030204" pitchFamily="34" charset="0"/>
              </a:rPr>
              <a:t>: High-rise dwellings, more than three stories tall, which include hotels, motels, apartments, dormitories, small residential care facilities, assisted living or group homes with limited occupants.</a:t>
            </a: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E18 - Small/Medium Commercial Buildings</a:t>
            </a:r>
            <a:r>
              <a:rPr lang="en-US" sz="2400" dirty="0">
                <a:latin typeface="Calibri" panose="020F0502020204030204" pitchFamily="34" charset="0"/>
                <a:ea typeface="Calibri" panose="020F0502020204030204" pitchFamily="34" charset="0"/>
                <a:cs typeface="Calibri" panose="020F0502020204030204" pitchFamily="34" charset="0"/>
              </a:rPr>
              <a:t>:  One to two-story buildings including retail stores, small restaurants and cafes, clinics and professional services offices with low occupant load and a limited floor area (5-10,000 square feet)</a:t>
            </a: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E19 - Large Commercial Buildings</a:t>
            </a:r>
            <a:r>
              <a:rPr lang="en-US" sz="2400" dirty="0">
                <a:latin typeface="Calibri" panose="020F0502020204030204" pitchFamily="34" charset="0"/>
                <a:ea typeface="Calibri" panose="020F0502020204030204" pitchFamily="34" charset="0"/>
                <a:cs typeface="Calibri" panose="020F0502020204030204" pitchFamily="34" charset="0"/>
              </a:rPr>
              <a:t>: Buildings over three stories with large floor areas (&gt;10, 000 ft2 ) including offices, industry, data centers and mixed-use facility with central systems.</a:t>
            </a:r>
          </a:p>
          <a:p>
            <a:pPr marL="0" indent="0">
              <a:spcBef>
                <a:spcPts val="600"/>
              </a:spcBef>
              <a:buClr>
                <a:schemeClr val="tx1"/>
              </a:buClr>
              <a:buNone/>
            </a:pPr>
            <a:r>
              <a:rPr lang="en-US" sz="2400" b="1" dirty="0">
                <a:latin typeface="Calibri" panose="020F0502020204030204" pitchFamily="34" charset="0"/>
                <a:ea typeface="Calibri" panose="020F0502020204030204" pitchFamily="34" charset="0"/>
                <a:cs typeface="Calibri" panose="020F0502020204030204" pitchFamily="34" charset="0"/>
              </a:rPr>
              <a:t>E20 - Large Institutional Buildings</a:t>
            </a:r>
            <a:r>
              <a:rPr lang="en-US" sz="2400" dirty="0">
                <a:latin typeface="Calibri" panose="020F0502020204030204" pitchFamily="34" charset="0"/>
                <a:ea typeface="Calibri" panose="020F0502020204030204" pitchFamily="34" charset="0"/>
                <a:cs typeface="Calibri" panose="020F0502020204030204" pitchFamily="34" charset="0"/>
              </a:rPr>
              <a:t>: Buildings with large floor areas (&gt;10,000 ft2 ) including hospitals and medical centers, nursing homes and assisted living facilities, correctional facilities, mental health institutions and long-term care facilities which may be public or privately owned.</a:t>
            </a:r>
            <a:endParaRPr lang="en-US" sz="800" dirty="0">
              <a:solidFill>
                <a:srgbClr val="11111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4F738A7-01F5-818B-FD97-CC8C60EC38ED}"/>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Appendix - Building Types</a:t>
            </a:r>
          </a:p>
        </p:txBody>
      </p:sp>
      <p:sp>
        <p:nvSpPr>
          <p:cNvPr id="5" name="TextBox 4">
            <a:extLst>
              <a:ext uri="{FF2B5EF4-FFF2-40B4-BE49-F238E27FC236}">
                <a16:creationId xmlns:a16="http://schemas.microsoft.com/office/drawing/2014/main" id="{FE48AB8B-F1CE-B7A1-0088-5A1E3F23E9FF}"/>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2398031C-B831-66F8-4FE2-683B2FA77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3019403062"/>
      </p:ext>
    </p:extLst>
  </p:cSld>
  <p:clrMapOvr>
    <a:masterClrMapping/>
  </p:clrMapOvr>
  <p:transition spd="med" advClick="0">
    <p:pull/>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F55E13-0FD8-1D49-16CC-DE3514CBF2E9}"/>
              </a:ext>
            </a:extLst>
          </p:cNvPr>
          <p:cNvPicPr>
            <a:picLocks noChangeAspect="1"/>
          </p:cNvPicPr>
          <p:nvPr/>
        </p:nvPicPr>
        <p:blipFill>
          <a:blip r:embed="rId3"/>
          <a:stretch>
            <a:fillRect/>
          </a:stretch>
        </p:blipFill>
        <p:spPr>
          <a:xfrm>
            <a:off x="2609850" y="2437130"/>
            <a:ext cx="6972300" cy="2349500"/>
          </a:xfrm>
          <a:prstGeom prst="rect">
            <a:avLst/>
          </a:prstGeom>
        </p:spPr>
      </p:pic>
      <p:sp>
        <p:nvSpPr>
          <p:cNvPr id="7" name="TextBox 6">
            <a:extLst>
              <a:ext uri="{FF2B5EF4-FFF2-40B4-BE49-F238E27FC236}">
                <a16:creationId xmlns:a16="http://schemas.microsoft.com/office/drawing/2014/main" id="{62363C8C-67DE-AB7D-C26E-3879AECF20C8}"/>
              </a:ext>
            </a:extLst>
          </p:cNvPr>
          <p:cNvSpPr txBox="1"/>
          <p:nvPr/>
        </p:nvSpPr>
        <p:spPr>
          <a:xfrm>
            <a:off x="457202" y="694195"/>
            <a:ext cx="10772079" cy="646331"/>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Thanks</a:t>
            </a:r>
            <a:r>
              <a:rPr lang="en-US" sz="36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 for your participation...</a:t>
            </a:r>
          </a:p>
        </p:txBody>
      </p:sp>
    </p:spTree>
    <p:extLst>
      <p:ext uri="{BB962C8B-B14F-4D97-AF65-F5344CB8AC3E}">
        <p14:creationId xmlns:p14="http://schemas.microsoft.com/office/powerpoint/2010/main" val="487135894"/>
      </p:ext>
    </p:extLst>
  </p:cSld>
  <p:clrMapOvr>
    <a:masterClrMapping/>
  </p:clrMapOvr>
  <p:transition spd="med" advClick="0">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E2053-0BD9-D60F-FCD6-1E97CD79217F}"/>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83260BD0-DE6E-87A3-1912-AD8A797AB8C1}"/>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ASHRAE Commitment to International Building Codes</a:t>
            </a:r>
          </a:p>
        </p:txBody>
      </p:sp>
      <p:pic>
        <p:nvPicPr>
          <p:cNvPr id="9" name="Picture 8" descr="A blue hexagon with black background&#10;&#10;AI-generated content may be incorrect.">
            <a:extLst>
              <a:ext uri="{FF2B5EF4-FFF2-40B4-BE49-F238E27FC236}">
                <a16:creationId xmlns:a16="http://schemas.microsoft.com/office/drawing/2014/main" id="{A6B668A7-518C-1CC1-CB10-8614E17AAA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
        <p:nvSpPr>
          <p:cNvPr id="3" name="Content Placeholder 1">
            <a:extLst>
              <a:ext uri="{FF2B5EF4-FFF2-40B4-BE49-F238E27FC236}">
                <a16:creationId xmlns:a16="http://schemas.microsoft.com/office/drawing/2014/main" id="{CD55571D-837B-610D-EF1F-C0616F006E18}"/>
              </a:ext>
            </a:extLst>
          </p:cNvPr>
          <p:cNvSpPr txBox="1">
            <a:spLocks/>
          </p:cNvSpPr>
          <p:nvPr/>
        </p:nvSpPr>
        <p:spPr>
          <a:xfrm>
            <a:off x="457202" y="1964726"/>
            <a:ext cx="5638799" cy="4623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377">
              <a:buNone/>
              <a:defRPr/>
            </a:pPr>
            <a:r>
              <a:rPr lang="en-US" sz="2400" dirty="0">
                <a:solidFill>
                  <a:sysClr val="windowText" lastClr="000000"/>
                </a:solidFill>
                <a:latin typeface="+mn-lt"/>
                <a:ea typeface="Times New Roman" panose="02020603050405020304" pitchFamily="18" charset="0"/>
              </a:rPr>
              <a:t>“We are </a:t>
            </a:r>
            <a:r>
              <a:rPr lang="en-US" sz="2400" b="1" dirty="0">
                <a:solidFill>
                  <a:sysClr val="windowText" lastClr="000000"/>
                </a:solidFill>
                <a:latin typeface="+mn-lt"/>
                <a:ea typeface="Times New Roman" panose="02020603050405020304" pitchFamily="18" charset="0"/>
              </a:rPr>
              <a:t>retooling the focus of our existing energy standards </a:t>
            </a:r>
            <a:r>
              <a:rPr lang="en-US" sz="2400" dirty="0">
                <a:solidFill>
                  <a:sysClr val="windowText" lastClr="000000"/>
                </a:solidFill>
                <a:latin typeface="+mn-lt"/>
                <a:ea typeface="Times New Roman" panose="02020603050405020304" pitchFamily="18" charset="0"/>
              </a:rPr>
              <a:t>to address embodied and operational carbon in addition to energy efficiency...</a:t>
            </a:r>
          </a:p>
          <a:p>
            <a:pPr marL="0" indent="0" defTabSz="914377">
              <a:buNone/>
              <a:defRPr/>
            </a:pPr>
            <a:endParaRPr lang="en-US" sz="800" dirty="0">
              <a:solidFill>
                <a:sysClr val="windowText" lastClr="000000"/>
              </a:solidFill>
              <a:latin typeface="+mn-lt"/>
              <a:ea typeface="Times New Roman" panose="02020603050405020304" pitchFamily="18" charset="0"/>
            </a:endParaRPr>
          </a:p>
          <a:p>
            <a:pPr marL="0" indent="0" defTabSz="914377">
              <a:buNone/>
              <a:defRPr/>
            </a:pPr>
            <a:r>
              <a:rPr lang="en-US" sz="2400" dirty="0">
                <a:solidFill>
                  <a:sysClr val="windowText" lastClr="000000"/>
                </a:solidFill>
                <a:latin typeface="+mn-lt"/>
                <a:ea typeface="Times New Roman" panose="02020603050405020304" pitchFamily="18" charset="0"/>
              </a:rPr>
              <a:t>...ASHRAE is building on Standard 90.1 to create a </a:t>
            </a:r>
            <a:r>
              <a:rPr lang="en-US" sz="2400" b="1" dirty="0">
                <a:solidFill>
                  <a:sysClr val="windowText" lastClr="000000"/>
                </a:solidFill>
                <a:latin typeface="+mn-lt"/>
                <a:ea typeface="Times New Roman" panose="02020603050405020304" pitchFamily="18" charset="0"/>
              </a:rPr>
              <a:t>streamlined, flexible building standard framework to help countries in the Global South develop their own consensus-based building codes</a:t>
            </a:r>
            <a:r>
              <a:rPr lang="en-US" sz="2400" dirty="0">
                <a:solidFill>
                  <a:sysClr val="windowText" lastClr="000000"/>
                </a:solidFill>
                <a:latin typeface="+mn-lt"/>
                <a:ea typeface="Times New Roman" panose="02020603050405020304" pitchFamily="18" charset="0"/>
              </a:rPr>
              <a:t>, with the target of achieving zero-carbon ready emissions in new buildings by 2030.”</a:t>
            </a:r>
            <a:r>
              <a:rPr lang="en-US" sz="2400" dirty="0">
                <a:solidFill>
                  <a:sysClr val="windowText" lastClr="000000"/>
                </a:solidFill>
                <a:latin typeface="+mn-lt"/>
              </a:rPr>
              <a:t> </a:t>
            </a:r>
          </a:p>
        </p:txBody>
      </p:sp>
      <p:pic>
        <p:nvPicPr>
          <p:cNvPr id="5" name="Picture 4">
            <a:extLst>
              <a:ext uri="{FF2B5EF4-FFF2-40B4-BE49-F238E27FC236}">
                <a16:creationId xmlns:a16="http://schemas.microsoft.com/office/drawing/2014/main" id="{FFA9C88C-6313-9B74-5209-BFC311ACFA71}"/>
              </a:ext>
            </a:extLst>
          </p:cNvPr>
          <p:cNvPicPr>
            <a:picLocks noChangeAspect="1"/>
          </p:cNvPicPr>
          <p:nvPr/>
        </p:nvPicPr>
        <p:blipFill rotWithShape="1">
          <a:blip r:embed="rId4"/>
          <a:srcRect l="39965" t="4266" r="10097" b="20475"/>
          <a:stretch/>
        </p:blipFill>
        <p:spPr>
          <a:xfrm>
            <a:off x="6915149" y="1921943"/>
            <a:ext cx="4570331" cy="3844197"/>
          </a:xfrm>
          <a:prstGeom prst="rect">
            <a:avLst/>
          </a:prstGeom>
        </p:spPr>
      </p:pic>
      <p:sp>
        <p:nvSpPr>
          <p:cNvPr id="6" name="TextBox 5">
            <a:extLst>
              <a:ext uri="{FF2B5EF4-FFF2-40B4-BE49-F238E27FC236}">
                <a16:creationId xmlns:a16="http://schemas.microsoft.com/office/drawing/2014/main" id="{D0CB73C9-0D3F-51E4-113F-9217C468D014}"/>
              </a:ext>
            </a:extLst>
          </p:cNvPr>
          <p:cNvSpPr txBox="1"/>
          <p:nvPr/>
        </p:nvSpPr>
        <p:spPr>
          <a:xfrm>
            <a:off x="7247569" y="5853165"/>
            <a:ext cx="3905493" cy="584775"/>
          </a:xfrm>
          <a:prstGeom prst="rect">
            <a:avLst/>
          </a:prstGeom>
          <a:noFill/>
        </p:spPr>
        <p:txBody>
          <a:bodyPr wrap="none" rtlCol="0">
            <a:spAutoFit/>
          </a:bodyPr>
          <a:lstStyle/>
          <a:p>
            <a:pPr algn="ctr"/>
            <a:r>
              <a:rPr lang="en-US" sz="1600" dirty="0">
                <a:solidFill>
                  <a:prstClr val="black"/>
                </a:solidFill>
                <a:cs typeface="Arial" panose="020B0604020202020204" pitchFamily="34" charset="0"/>
              </a:rPr>
              <a:t>Ginger Scoggins, ASHRAE Presidential</a:t>
            </a:r>
          </a:p>
          <a:p>
            <a:pPr algn="ctr"/>
            <a:r>
              <a:rPr lang="en-US" sz="1600" dirty="0">
                <a:solidFill>
                  <a:prstClr val="black"/>
                </a:solidFill>
                <a:cs typeface="Arial" panose="020B0604020202020204" pitchFamily="34" charset="0"/>
              </a:rPr>
              <a:t>Member Speaking at COP28 in Dubai, UAE</a:t>
            </a:r>
          </a:p>
        </p:txBody>
      </p:sp>
      <p:sp>
        <p:nvSpPr>
          <p:cNvPr id="7" name="TextBox 6">
            <a:extLst>
              <a:ext uri="{FF2B5EF4-FFF2-40B4-BE49-F238E27FC236}">
                <a16:creationId xmlns:a16="http://schemas.microsoft.com/office/drawing/2014/main" id="{DF03DF21-7251-A4B5-F070-30F1735124D3}"/>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spTree>
    <p:extLst>
      <p:ext uri="{BB962C8B-B14F-4D97-AF65-F5344CB8AC3E}">
        <p14:creationId xmlns:p14="http://schemas.microsoft.com/office/powerpoint/2010/main" val="2416620882"/>
      </p:ext>
    </p:extLst>
  </p:cSld>
  <p:clrMapOvr>
    <a:masterClrMapping/>
  </p:clrMapOvr>
  <p:transition spd="med" advClick="0">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5424E-8D17-1686-58CB-3D7E31C568FC}"/>
              </a:ext>
            </a:extLst>
          </p:cNvPr>
          <p:cNvSpPr>
            <a:spLocks noGrp="1"/>
          </p:cNvSpPr>
          <p:nvPr>
            <p:ph type="title"/>
          </p:nvPr>
        </p:nvSpPr>
        <p:spPr/>
        <p:txBody>
          <a:bodyPr>
            <a:normAutofit/>
          </a:bodyPr>
          <a:lstStyle/>
          <a:p>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Flexible Building Code Development Framework</a:t>
            </a:r>
            <a:endParaRPr lang="en-US" sz="3200" dirty="0"/>
          </a:p>
        </p:txBody>
      </p:sp>
      <p:sp>
        <p:nvSpPr>
          <p:cNvPr id="4" name="TextBox 3">
            <a:extLst>
              <a:ext uri="{FF2B5EF4-FFF2-40B4-BE49-F238E27FC236}">
                <a16:creationId xmlns:a16="http://schemas.microsoft.com/office/drawing/2014/main" id="{C59FFFEB-8392-0CFC-A75B-C5AC60726130}"/>
              </a:ext>
            </a:extLst>
          </p:cNvPr>
          <p:cNvSpPr txBox="1"/>
          <p:nvPr/>
        </p:nvSpPr>
        <p:spPr>
          <a:xfrm>
            <a:off x="383937" y="2716065"/>
            <a:ext cx="2907655" cy="1477328"/>
          </a:xfrm>
          <a:prstGeom prst="rect">
            <a:avLst/>
          </a:prstGeom>
          <a:noFill/>
          <a:ln w="38100">
            <a:solidFill>
              <a:srgbClr val="006EB6"/>
            </a:solidFill>
          </a:ln>
        </p:spPr>
        <p:txBody>
          <a:bodyPr wrap="none" rtlCol="0">
            <a:spAutoFit/>
          </a:bodyPr>
          <a:lstStyle/>
          <a:p>
            <a:r>
              <a:rPr lang="en-US" b="1" dirty="0">
                <a:solidFill>
                  <a:schemeClr val="accent1"/>
                </a:solidFill>
              </a:rPr>
              <a:t>Building Code Needs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Environment</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Public Infrastructure</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Building Owner/Occupant</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Policy/Regulatory</a:t>
            </a:r>
            <a:endParaRPr lang="en-US" sz="28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7E01DA0-0331-3F61-3524-F19E02D61CEB}"/>
              </a:ext>
            </a:extLst>
          </p:cNvPr>
          <p:cNvSpPr txBox="1"/>
          <p:nvPr/>
        </p:nvSpPr>
        <p:spPr>
          <a:xfrm>
            <a:off x="401866" y="4934560"/>
            <a:ext cx="2855411" cy="1754326"/>
          </a:xfrm>
          <a:prstGeom prst="rect">
            <a:avLst/>
          </a:prstGeom>
          <a:noFill/>
          <a:ln w="38100">
            <a:solidFill>
              <a:srgbClr val="006EB6"/>
            </a:solidFill>
          </a:ln>
        </p:spPr>
        <p:txBody>
          <a:bodyPr wrap="square" rtlCol="0">
            <a:spAutoFit/>
          </a:bodyPr>
          <a:lstStyle/>
          <a:p>
            <a:r>
              <a:rPr lang="en-US" b="1" dirty="0">
                <a:solidFill>
                  <a:schemeClr val="accent1"/>
                </a:solidFill>
              </a:rPr>
              <a:t>Building Code Measures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Building Materials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Passive Efficiency</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Active Efficiency</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Building Operations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Distributed Energy</a:t>
            </a:r>
          </a:p>
        </p:txBody>
      </p:sp>
      <p:sp>
        <p:nvSpPr>
          <p:cNvPr id="6" name="TextBox 5">
            <a:extLst>
              <a:ext uri="{FF2B5EF4-FFF2-40B4-BE49-F238E27FC236}">
                <a16:creationId xmlns:a16="http://schemas.microsoft.com/office/drawing/2014/main" id="{7DB155F5-6EFF-AEAE-28CA-CB1725F145EA}"/>
              </a:ext>
            </a:extLst>
          </p:cNvPr>
          <p:cNvSpPr txBox="1"/>
          <p:nvPr/>
        </p:nvSpPr>
        <p:spPr>
          <a:xfrm>
            <a:off x="7655860" y="2694380"/>
            <a:ext cx="3472584" cy="1754326"/>
          </a:xfrm>
          <a:prstGeom prst="rect">
            <a:avLst/>
          </a:prstGeom>
          <a:noFill/>
          <a:ln w="38100">
            <a:solidFill>
              <a:srgbClr val="006EB6"/>
            </a:solidFill>
          </a:ln>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Building Code Implementation</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Code Implementation Process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Pre-construction Compliance</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Post-Construction Compliance</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Compliance Tools and Methods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Compliance Audit Process</a:t>
            </a:r>
          </a:p>
        </p:txBody>
      </p:sp>
      <p:sp>
        <p:nvSpPr>
          <p:cNvPr id="8" name="TextBox 7">
            <a:extLst>
              <a:ext uri="{FF2B5EF4-FFF2-40B4-BE49-F238E27FC236}">
                <a16:creationId xmlns:a16="http://schemas.microsoft.com/office/drawing/2014/main" id="{E0357B7A-2DBA-F3F2-E134-8580B3DE0186}"/>
              </a:ext>
            </a:extLst>
          </p:cNvPr>
          <p:cNvSpPr txBox="1"/>
          <p:nvPr/>
        </p:nvSpPr>
        <p:spPr>
          <a:xfrm>
            <a:off x="3943063" y="2698382"/>
            <a:ext cx="3314796" cy="1754326"/>
          </a:xfrm>
          <a:prstGeom prst="rect">
            <a:avLst/>
          </a:prstGeom>
          <a:noFill/>
          <a:ln w="38100">
            <a:solidFill>
              <a:srgbClr val="006EB6"/>
            </a:solidFill>
          </a:ln>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Building Code Development</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Code Development Process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Stakeholder Engagement</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Code Impact Analysis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Regulatory/Legislative Process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Code Revision Process</a:t>
            </a:r>
          </a:p>
        </p:txBody>
      </p:sp>
      <p:sp>
        <p:nvSpPr>
          <p:cNvPr id="9" name="TextBox 8">
            <a:extLst>
              <a:ext uri="{FF2B5EF4-FFF2-40B4-BE49-F238E27FC236}">
                <a16:creationId xmlns:a16="http://schemas.microsoft.com/office/drawing/2014/main" id="{01A6BADA-E475-F1B1-0791-122655C0EAA1}"/>
              </a:ext>
            </a:extLst>
          </p:cNvPr>
          <p:cNvSpPr txBox="1"/>
          <p:nvPr/>
        </p:nvSpPr>
        <p:spPr>
          <a:xfrm>
            <a:off x="5297406" y="4934560"/>
            <a:ext cx="4363564" cy="1754326"/>
          </a:xfrm>
          <a:prstGeom prst="rect">
            <a:avLst/>
          </a:prstGeom>
          <a:noFill/>
          <a:ln w="38100">
            <a:solidFill>
              <a:srgbClr val="006EB6"/>
            </a:solidFill>
          </a:ln>
        </p:spPr>
        <p:txBody>
          <a:bodyPr wrap="square" rtlCol="0">
            <a:spAutoFit/>
          </a:bodyPr>
          <a:lstStyle/>
          <a:p>
            <a:r>
              <a:rPr lang="en-US" b="1" dirty="0">
                <a:solidFill>
                  <a:schemeClr val="accent1"/>
                </a:solidFill>
                <a:latin typeface="Calibri" panose="020F0502020204030204" pitchFamily="34" charset="0"/>
                <a:cs typeface="Calibri" panose="020F0502020204030204" pitchFamily="34" charset="0"/>
              </a:rPr>
              <a:t>Building Code Training and Education</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Building Code Officials</a:t>
            </a:r>
          </a:p>
          <a:p>
            <a:pPr marL="285744" indent="-285744">
              <a:buFont typeface="Arial" panose="020B0604020202020204" pitchFamily="34" charset="0"/>
              <a:buChar char="•"/>
            </a:pPr>
            <a:r>
              <a:rPr lang="en-US" dirty="0"/>
              <a:t>Architecture/Engineering Professionals</a:t>
            </a:r>
          </a:p>
          <a:p>
            <a:pPr marL="285744" indent="-285744">
              <a:buFont typeface="Arial" panose="020B0604020202020204" pitchFamily="34" charset="0"/>
              <a:buChar char="•"/>
            </a:pPr>
            <a:r>
              <a:rPr lang="en-US" dirty="0"/>
              <a:t>Building Contractors</a:t>
            </a:r>
          </a:p>
          <a:p>
            <a:pPr marL="285744" indent="-285744">
              <a:buFont typeface="Arial" panose="020B0604020202020204" pitchFamily="34" charset="0"/>
              <a:buChar char="•"/>
            </a:pPr>
            <a:r>
              <a:rPr lang="en-US" dirty="0"/>
              <a:t>Building Owners and Developers</a:t>
            </a:r>
          </a:p>
          <a:p>
            <a:pPr marL="285744" indent="-285744">
              <a:buFont typeface="Arial" panose="020B0604020202020204" pitchFamily="34" charset="0"/>
              <a:buChar char="•"/>
            </a:pPr>
            <a:r>
              <a:rPr lang="en-US" dirty="0"/>
              <a:t>Building Operators and Managers</a:t>
            </a:r>
            <a:endParaRPr lang="en-US" dirty="0">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50809A7E-16D7-31C4-E489-DA3AC2A6FCDC}"/>
              </a:ext>
            </a:extLst>
          </p:cNvPr>
          <p:cNvCxnSpPr>
            <a:cxnSpLocks/>
            <a:endCxn id="8" idx="1"/>
          </p:cNvCxnSpPr>
          <p:nvPr/>
        </p:nvCxnSpPr>
        <p:spPr>
          <a:xfrm>
            <a:off x="3291592" y="3571543"/>
            <a:ext cx="651471" cy="4002"/>
          </a:xfrm>
          <a:prstGeom prst="straightConnector1">
            <a:avLst/>
          </a:prstGeom>
          <a:ln w="38100">
            <a:solidFill>
              <a:srgbClr val="006EB6"/>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8586187-1258-3A53-341C-D78442240482}"/>
              </a:ext>
            </a:extLst>
          </p:cNvPr>
          <p:cNvCxnSpPr>
            <a:cxnSpLocks/>
            <a:stCxn id="8" idx="3"/>
            <a:endCxn id="6" idx="1"/>
          </p:cNvCxnSpPr>
          <p:nvPr/>
        </p:nvCxnSpPr>
        <p:spPr>
          <a:xfrm flipV="1">
            <a:off x="7257859" y="3571543"/>
            <a:ext cx="398001" cy="4002"/>
          </a:xfrm>
          <a:prstGeom prst="straightConnector1">
            <a:avLst/>
          </a:prstGeom>
          <a:ln w="38100">
            <a:solidFill>
              <a:srgbClr val="006699"/>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16B8DB1-6076-B8FB-0FC5-4AA8C850A3E4}"/>
              </a:ext>
            </a:extLst>
          </p:cNvPr>
          <p:cNvCxnSpPr>
            <a:cxnSpLocks/>
            <a:stCxn id="4" idx="2"/>
            <a:endCxn id="5" idx="0"/>
          </p:cNvCxnSpPr>
          <p:nvPr/>
        </p:nvCxnSpPr>
        <p:spPr>
          <a:xfrm flipH="1">
            <a:off x="1829572" y="4193393"/>
            <a:ext cx="8193" cy="741167"/>
          </a:xfrm>
          <a:prstGeom prst="straightConnector1">
            <a:avLst/>
          </a:prstGeom>
          <a:ln w="38100">
            <a:solidFill>
              <a:srgbClr val="006EB6"/>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41F142B-ED71-798B-BED7-79A4F7A0D0A8}"/>
              </a:ext>
            </a:extLst>
          </p:cNvPr>
          <p:cNvCxnSpPr>
            <a:stCxn id="5" idx="3"/>
            <a:endCxn id="9" idx="1"/>
          </p:cNvCxnSpPr>
          <p:nvPr/>
        </p:nvCxnSpPr>
        <p:spPr>
          <a:xfrm>
            <a:off x="3257277" y="5811723"/>
            <a:ext cx="2040129" cy="0"/>
          </a:xfrm>
          <a:prstGeom prst="straightConnector1">
            <a:avLst/>
          </a:prstGeom>
          <a:ln w="38100">
            <a:solidFill>
              <a:srgbClr val="006699"/>
            </a:solidFill>
            <a:tailEnd type="triangle"/>
          </a:ln>
        </p:spPr>
        <p:style>
          <a:lnRef idx="2">
            <a:schemeClr val="accent1"/>
          </a:lnRef>
          <a:fillRef idx="0">
            <a:schemeClr val="accent1"/>
          </a:fillRef>
          <a:effectRef idx="1">
            <a:schemeClr val="accent1"/>
          </a:effectRef>
          <a:fontRef idx="minor">
            <a:schemeClr val="tx1"/>
          </a:fontRef>
        </p:style>
      </p:cxnSp>
      <p:cxnSp>
        <p:nvCxnSpPr>
          <p:cNvPr id="20" name="Elbow Connector 19">
            <a:extLst>
              <a:ext uri="{FF2B5EF4-FFF2-40B4-BE49-F238E27FC236}">
                <a16:creationId xmlns:a16="http://schemas.microsoft.com/office/drawing/2014/main" id="{2C80544E-42D6-8771-D537-27490CFD89F4}"/>
              </a:ext>
            </a:extLst>
          </p:cNvPr>
          <p:cNvCxnSpPr>
            <a:cxnSpLocks/>
            <a:stCxn id="9" idx="0"/>
            <a:endCxn id="8" idx="2"/>
          </p:cNvCxnSpPr>
          <p:nvPr/>
        </p:nvCxnSpPr>
        <p:spPr>
          <a:xfrm rot="16200000" flipV="1">
            <a:off x="6298899" y="3754270"/>
            <a:ext cx="481852" cy="1878727"/>
          </a:xfrm>
          <a:prstGeom prst="bentConnector3">
            <a:avLst>
              <a:gd name="adj1" fmla="val 50000"/>
            </a:avLst>
          </a:prstGeom>
          <a:ln w="38100">
            <a:solidFill>
              <a:srgbClr val="006EB6"/>
            </a:solidFill>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20">
            <a:extLst>
              <a:ext uri="{FF2B5EF4-FFF2-40B4-BE49-F238E27FC236}">
                <a16:creationId xmlns:a16="http://schemas.microsoft.com/office/drawing/2014/main" id="{C7029E50-9D0D-153C-5F89-361188976DD5}"/>
              </a:ext>
            </a:extLst>
          </p:cNvPr>
          <p:cNvCxnSpPr>
            <a:cxnSpLocks/>
            <a:stCxn id="9" idx="0"/>
            <a:endCxn id="6" idx="2"/>
          </p:cNvCxnSpPr>
          <p:nvPr/>
        </p:nvCxnSpPr>
        <p:spPr>
          <a:xfrm rot="5400000" flipH="1" flipV="1">
            <a:off x="8192743" y="3735151"/>
            <a:ext cx="485854" cy="1912964"/>
          </a:xfrm>
          <a:prstGeom prst="bentConnector3">
            <a:avLst>
              <a:gd name="adj1" fmla="val 50000"/>
            </a:avLst>
          </a:prstGeom>
          <a:ln w="38100">
            <a:solidFill>
              <a:srgbClr val="006EB6"/>
            </a:solidFill>
            <a:tailEnd type="triangle"/>
          </a:ln>
        </p:spPr>
        <p:style>
          <a:lnRef idx="2">
            <a:schemeClr val="accent1"/>
          </a:lnRef>
          <a:fillRef idx="0">
            <a:schemeClr val="accent1"/>
          </a:fillRef>
          <a:effectRef idx="1">
            <a:schemeClr val="accent1"/>
          </a:effectRef>
          <a:fontRef idx="minor">
            <a:schemeClr val="tx1"/>
          </a:fontRef>
        </p:style>
      </p:cxnSp>
      <p:cxnSp>
        <p:nvCxnSpPr>
          <p:cNvPr id="37" name="Elbow Connector 36">
            <a:extLst>
              <a:ext uri="{FF2B5EF4-FFF2-40B4-BE49-F238E27FC236}">
                <a16:creationId xmlns:a16="http://schemas.microsoft.com/office/drawing/2014/main" id="{78C2F1FE-D42E-2405-D7D9-75CC6A8A41C1}"/>
              </a:ext>
            </a:extLst>
          </p:cNvPr>
          <p:cNvCxnSpPr>
            <a:cxnSpLocks/>
            <a:stCxn id="5" idx="3"/>
            <a:endCxn id="8" idx="1"/>
          </p:cNvCxnSpPr>
          <p:nvPr/>
        </p:nvCxnSpPr>
        <p:spPr>
          <a:xfrm flipV="1">
            <a:off x="3257277" y="3575545"/>
            <a:ext cx="685786" cy="2236178"/>
          </a:xfrm>
          <a:prstGeom prst="bentConnector3">
            <a:avLst/>
          </a:prstGeom>
          <a:ln w="38100">
            <a:solidFill>
              <a:srgbClr val="006EB6"/>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BFF1547-4C58-FCD5-FDB5-B8988CDC5CFD}"/>
              </a:ext>
            </a:extLst>
          </p:cNvPr>
          <p:cNvSpPr txBox="1"/>
          <p:nvPr/>
        </p:nvSpPr>
        <p:spPr>
          <a:xfrm>
            <a:off x="3115734" y="1802905"/>
            <a:ext cx="4961466" cy="615553"/>
          </a:xfrm>
          <a:prstGeom prst="rect">
            <a:avLst/>
          </a:prstGeom>
          <a:noFill/>
          <a:ln w="38100">
            <a:solidFill>
              <a:srgbClr val="006EB6"/>
            </a:solidFill>
          </a:ln>
        </p:spPr>
        <p:txBody>
          <a:bodyPr wrap="square" rtlCol="0">
            <a:spAutoFit/>
          </a:bodyPr>
          <a:lstStyle/>
          <a:p>
            <a:pPr algn="ctr"/>
            <a:endParaRPr lang="en-US" sz="800" b="1" dirty="0">
              <a:solidFill>
                <a:schemeClr val="accent1"/>
              </a:solidFill>
            </a:endParaRPr>
          </a:p>
          <a:p>
            <a:pPr algn="ctr"/>
            <a:r>
              <a:rPr lang="en-US" b="1" dirty="0">
                <a:solidFill>
                  <a:schemeClr val="accent1"/>
                </a:solidFill>
              </a:rPr>
              <a:t>Building Code Stakeholder Engagement</a:t>
            </a:r>
          </a:p>
          <a:p>
            <a:pPr algn="ctr"/>
            <a:endParaRPr lang="en-US" sz="800" b="1" dirty="0">
              <a:solidFill>
                <a:schemeClr val="accent1"/>
              </a:solidFill>
            </a:endParaRPr>
          </a:p>
        </p:txBody>
      </p:sp>
      <p:cxnSp>
        <p:nvCxnSpPr>
          <p:cNvPr id="23" name="Elbow Connector 22">
            <a:extLst>
              <a:ext uri="{FF2B5EF4-FFF2-40B4-BE49-F238E27FC236}">
                <a16:creationId xmlns:a16="http://schemas.microsoft.com/office/drawing/2014/main" id="{FB952BBE-ACE9-7716-4A0F-03C736DAD0E1}"/>
              </a:ext>
            </a:extLst>
          </p:cNvPr>
          <p:cNvCxnSpPr>
            <a:cxnSpLocks/>
            <a:stCxn id="13" idx="1"/>
            <a:endCxn id="4" idx="0"/>
          </p:cNvCxnSpPr>
          <p:nvPr/>
        </p:nvCxnSpPr>
        <p:spPr>
          <a:xfrm rot="10800000" flipV="1">
            <a:off x="1837766" y="2110681"/>
            <a:ext cx="1277969" cy="605383"/>
          </a:xfrm>
          <a:prstGeom prst="bentConnector2">
            <a:avLst/>
          </a:prstGeom>
          <a:ln w="38100">
            <a:solidFill>
              <a:srgbClr val="006EB6"/>
            </a:solidFill>
            <a:tailEnd type="triangle"/>
          </a:ln>
        </p:spPr>
        <p:style>
          <a:lnRef idx="2">
            <a:schemeClr val="accent1"/>
          </a:lnRef>
          <a:fillRef idx="0">
            <a:schemeClr val="accent1"/>
          </a:fillRef>
          <a:effectRef idx="1">
            <a:schemeClr val="accent1"/>
          </a:effectRef>
          <a:fontRef idx="minor">
            <a:schemeClr val="tx1"/>
          </a:fontRef>
        </p:style>
      </p:cxnSp>
      <p:cxnSp>
        <p:nvCxnSpPr>
          <p:cNvPr id="25" name="Elbow Connector 24">
            <a:extLst>
              <a:ext uri="{FF2B5EF4-FFF2-40B4-BE49-F238E27FC236}">
                <a16:creationId xmlns:a16="http://schemas.microsoft.com/office/drawing/2014/main" id="{38759800-DA16-D09B-1DE4-87E3D7A1182F}"/>
              </a:ext>
            </a:extLst>
          </p:cNvPr>
          <p:cNvCxnSpPr>
            <a:cxnSpLocks/>
            <a:stCxn id="13" idx="3"/>
            <a:endCxn id="6" idx="0"/>
          </p:cNvCxnSpPr>
          <p:nvPr/>
        </p:nvCxnSpPr>
        <p:spPr>
          <a:xfrm>
            <a:off x="8077200" y="2110682"/>
            <a:ext cx="1314952" cy="583698"/>
          </a:xfrm>
          <a:prstGeom prst="bentConnector2">
            <a:avLst/>
          </a:prstGeom>
          <a:ln w="38100">
            <a:solidFill>
              <a:srgbClr val="006EB6"/>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A90A7BB-C70F-29EE-1308-7F534AE391C3}"/>
              </a:ext>
            </a:extLst>
          </p:cNvPr>
          <p:cNvCxnSpPr>
            <a:cxnSpLocks/>
            <a:stCxn id="13" idx="2"/>
            <a:endCxn id="8" idx="0"/>
          </p:cNvCxnSpPr>
          <p:nvPr/>
        </p:nvCxnSpPr>
        <p:spPr>
          <a:xfrm>
            <a:off x="5596467" y="2418458"/>
            <a:ext cx="3994" cy="279924"/>
          </a:xfrm>
          <a:prstGeom prst="straightConnector1">
            <a:avLst/>
          </a:prstGeom>
          <a:ln w="38100">
            <a:solidFill>
              <a:srgbClr val="006EB6"/>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CF96D910-BA30-5A02-4367-0055D20BDF23}"/>
              </a:ext>
            </a:extLst>
          </p:cNvPr>
          <p:cNvSpPr txBox="1"/>
          <p:nvPr/>
        </p:nvSpPr>
        <p:spPr>
          <a:xfrm>
            <a:off x="3619500" y="6612008"/>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7" name="Picture 6" descr="A blue hexagon with black background&#10;&#10;AI-generated content may be incorrect.">
            <a:extLst>
              <a:ext uri="{FF2B5EF4-FFF2-40B4-BE49-F238E27FC236}">
                <a16:creationId xmlns:a16="http://schemas.microsoft.com/office/drawing/2014/main" id="{A6204CA6-4814-E959-0A2E-F092DD95C1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4181180340"/>
      </p:ext>
    </p:extLst>
  </p:cSld>
  <p:clrMapOvr>
    <a:masterClrMapping/>
  </p:clrMapOvr>
  <p:transition spd="med" advClick="0">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8CD0B-AA53-9E61-5FD4-B67C7C03B895}"/>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EC53D0AD-CDAA-19C0-8638-60E0C5BE5623}"/>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ASHRAE Building Code Assessment Tool (BCAT)</a:t>
            </a:r>
          </a:p>
        </p:txBody>
      </p:sp>
      <p:sp>
        <p:nvSpPr>
          <p:cNvPr id="3" name="Rectangle 2">
            <a:extLst>
              <a:ext uri="{FF2B5EF4-FFF2-40B4-BE49-F238E27FC236}">
                <a16:creationId xmlns:a16="http://schemas.microsoft.com/office/drawing/2014/main" id="{0578A803-2140-E7A9-BBF3-AC472F6634EE}"/>
              </a:ext>
            </a:extLst>
          </p:cNvPr>
          <p:cNvSpPr/>
          <p:nvPr/>
        </p:nvSpPr>
        <p:spPr>
          <a:xfrm>
            <a:off x="399204" y="2596911"/>
            <a:ext cx="2324509" cy="735432"/>
          </a:xfrm>
          <a:prstGeom prst="rect">
            <a:avLst/>
          </a:prstGeom>
          <a:solidFill>
            <a:srgbClr val="0E94CC"/>
          </a:solidFill>
          <a:ln w="28575">
            <a:solidFill>
              <a:srgbClr val="205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Needs</a:t>
            </a:r>
          </a:p>
          <a:p>
            <a:pPr algn="ctr"/>
            <a:r>
              <a:rPr lang="en-US" dirty="0">
                <a:solidFill>
                  <a:schemeClr val="bg1"/>
                </a:solidFill>
              </a:rPr>
              <a:t>Assessment</a:t>
            </a:r>
          </a:p>
        </p:txBody>
      </p:sp>
      <p:cxnSp>
        <p:nvCxnSpPr>
          <p:cNvPr id="8" name="Straight Arrow Connector 7">
            <a:extLst>
              <a:ext uri="{FF2B5EF4-FFF2-40B4-BE49-F238E27FC236}">
                <a16:creationId xmlns:a16="http://schemas.microsoft.com/office/drawing/2014/main" id="{489D85AF-8909-2806-8EF9-0CB31B3C37AE}"/>
              </a:ext>
            </a:extLst>
          </p:cNvPr>
          <p:cNvCxnSpPr>
            <a:cxnSpLocks/>
            <a:stCxn id="3" idx="2"/>
            <a:endCxn id="15" idx="0"/>
          </p:cNvCxnSpPr>
          <p:nvPr/>
        </p:nvCxnSpPr>
        <p:spPr>
          <a:xfrm>
            <a:off x="1561459" y="3332343"/>
            <a:ext cx="0" cy="1088699"/>
          </a:xfrm>
          <a:prstGeom prst="straightConnector1">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FC11FB13-96EA-E8EB-EBB2-EF5FAAB16C33}"/>
              </a:ext>
            </a:extLst>
          </p:cNvPr>
          <p:cNvSpPr txBox="1"/>
          <p:nvPr/>
        </p:nvSpPr>
        <p:spPr>
          <a:xfrm>
            <a:off x="2861961" y="2373546"/>
            <a:ext cx="3484195" cy="1938992"/>
          </a:xfrm>
          <a:prstGeom prst="rect">
            <a:avLst/>
          </a:prstGeom>
          <a:noFill/>
        </p:spPr>
        <p:txBody>
          <a:bodyPr wrap="square" rtlCol="0">
            <a:spAutoFit/>
          </a:bodyPr>
          <a:lstStyle/>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Environment</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Public Infrastructure</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Building Owner/Occupant</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Policy/Regulatory</a:t>
            </a:r>
          </a:p>
          <a:p>
            <a:pPr marL="285744" indent="-285744">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44" indent="-285744">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65FA279A-5C6F-A572-8A6D-41DE97EC3D88}"/>
              </a:ext>
            </a:extLst>
          </p:cNvPr>
          <p:cNvSpPr/>
          <p:nvPr/>
        </p:nvSpPr>
        <p:spPr>
          <a:xfrm>
            <a:off x="399204" y="4421042"/>
            <a:ext cx="2324509" cy="735432"/>
          </a:xfrm>
          <a:prstGeom prst="rect">
            <a:avLst/>
          </a:prstGeom>
          <a:solidFill>
            <a:srgbClr val="0E94CC"/>
          </a:solidFill>
          <a:ln w="28575">
            <a:solidFill>
              <a:srgbClr val="205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Measures</a:t>
            </a:r>
          </a:p>
          <a:p>
            <a:pPr algn="ctr"/>
            <a:r>
              <a:rPr lang="en-US" dirty="0">
                <a:solidFill>
                  <a:schemeClr val="bg1"/>
                </a:solidFill>
              </a:rPr>
              <a:t>Assessment</a:t>
            </a:r>
          </a:p>
        </p:txBody>
      </p:sp>
      <p:sp>
        <p:nvSpPr>
          <p:cNvPr id="2" name="Rectangle 1">
            <a:extLst>
              <a:ext uri="{FF2B5EF4-FFF2-40B4-BE49-F238E27FC236}">
                <a16:creationId xmlns:a16="http://schemas.microsoft.com/office/drawing/2014/main" id="{76A733DC-FF0F-2C65-B1A5-9CD78D6B080B}"/>
              </a:ext>
            </a:extLst>
          </p:cNvPr>
          <p:cNvSpPr/>
          <p:nvPr/>
        </p:nvSpPr>
        <p:spPr>
          <a:xfrm>
            <a:off x="6300335" y="4421042"/>
            <a:ext cx="2324509" cy="735432"/>
          </a:xfrm>
          <a:prstGeom prst="rect">
            <a:avLst/>
          </a:prstGeom>
          <a:solidFill>
            <a:srgbClr val="0E94CC"/>
          </a:solidFill>
          <a:ln w="28575">
            <a:solidFill>
              <a:srgbClr val="205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Stakeholder</a:t>
            </a:r>
          </a:p>
          <a:p>
            <a:pPr algn="ctr"/>
            <a:r>
              <a:rPr lang="en-US" dirty="0">
                <a:solidFill>
                  <a:schemeClr val="bg1"/>
                </a:solidFill>
              </a:rPr>
              <a:t>Engagement</a:t>
            </a:r>
          </a:p>
        </p:txBody>
      </p:sp>
      <p:cxnSp>
        <p:nvCxnSpPr>
          <p:cNvPr id="17" name="Elbow Connector 16">
            <a:extLst>
              <a:ext uri="{FF2B5EF4-FFF2-40B4-BE49-F238E27FC236}">
                <a16:creationId xmlns:a16="http://schemas.microsoft.com/office/drawing/2014/main" id="{33633EE5-AD2E-3B9D-17E1-72EFAE831250}"/>
              </a:ext>
            </a:extLst>
          </p:cNvPr>
          <p:cNvCxnSpPr>
            <a:cxnSpLocks/>
            <a:stCxn id="15" idx="2"/>
            <a:endCxn id="42" idx="0"/>
          </p:cNvCxnSpPr>
          <p:nvPr/>
        </p:nvCxnSpPr>
        <p:spPr>
          <a:xfrm rot="5400000" flipH="1" flipV="1">
            <a:off x="3238583" y="925852"/>
            <a:ext cx="2553497" cy="5907747"/>
          </a:xfrm>
          <a:prstGeom prst="bentConnector5">
            <a:avLst>
              <a:gd name="adj1" fmla="val -30836"/>
              <a:gd name="adj2" fmla="val 73790"/>
              <a:gd name="adj3" fmla="val 108952"/>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1" name="TextBox 20">
            <a:extLst>
              <a:ext uri="{FF2B5EF4-FFF2-40B4-BE49-F238E27FC236}">
                <a16:creationId xmlns:a16="http://schemas.microsoft.com/office/drawing/2014/main" id="{2F05C306-1C26-1A9C-FADF-E91FF64DEC16}"/>
              </a:ext>
            </a:extLst>
          </p:cNvPr>
          <p:cNvSpPr txBox="1"/>
          <p:nvPr/>
        </p:nvSpPr>
        <p:spPr>
          <a:xfrm>
            <a:off x="8752874" y="3939015"/>
            <a:ext cx="3484195" cy="1754326"/>
          </a:xfrm>
          <a:prstGeom prst="rect">
            <a:avLst/>
          </a:prstGeom>
          <a:noFill/>
        </p:spPr>
        <p:txBody>
          <a:bodyPr wrap="square" rtlCol="0">
            <a:spAutoFit/>
          </a:bodyPr>
          <a:lstStyle/>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National Government</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State-Local Government</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Design/Construction</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Product/System Providers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Buildings Owners/Managers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Other Stakeholders</a:t>
            </a:r>
          </a:p>
        </p:txBody>
      </p:sp>
      <p:sp>
        <p:nvSpPr>
          <p:cNvPr id="42" name="Rectangle 41">
            <a:extLst>
              <a:ext uri="{FF2B5EF4-FFF2-40B4-BE49-F238E27FC236}">
                <a16:creationId xmlns:a16="http://schemas.microsoft.com/office/drawing/2014/main" id="{3D314724-0105-25C5-B11A-24EF6F008994}"/>
              </a:ext>
            </a:extLst>
          </p:cNvPr>
          <p:cNvSpPr/>
          <p:nvPr/>
        </p:nvSpPr>
        <p:spPr>
          <a:xfrm>
            <a:off x="6306951" y="2602977"/>
            <a:ext cx="2324509" cy="735432"/>
          </a:xfrm>
          <a:prstGeom prst="rect">
            <a:avLst/>
          </a:prstGeom>
          <a:solidFill>
            <a:srgbClr val="0E94CC"/>
          </a:solidFill>
          <a:ln w="28575">
            <a:solidFill>
              <a:srgbClr val="205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Building Policies</a:t>
            </a:r>
          </a:p>
          <a:p>
            <a:pPr algn="ctr"/>
            <a:r>
              <a:rPr lang="en-US" dirty="0">
                <a:solidFill>
                  <a:schemeClr val="bg1"/>
                </a:solidFill>
              </a:rPr>
              <a:t>and Codes</a:t>
            </a:r>
          </a:p>
        </p:txBody>
      </p:sp>
      <p:sp>
        <p:nvSpPr>
          <p:cNvPr id="43" name="TextBox 42">
            <a:extLst>
              <a:ext uri="{FF2B5EF4-FFF2-40B4-BE49-F238E27FC236}">
                <a16:creationId xmlns:a16="http://schemas.microsoft.com/office/drawing/2014/main" id="{41AA6882-C305-BED8-06F7-E416C714ACD8}"/>
              </a:ext>
            </a:extLst>
          </p:cNvPr>
          <p:cNvSpPr txBox="1"/>
          <p:nvPr/>
        </p:nvSpPr>
        <p:spPr>
          <a:xfrm>
            <a:off x="8752874" y="2255012"/>
            <a:ext cx="2819794" cy="1477328"/>
          </a:xfrm>
          <a:prstGeom prst="rect">
            <a:avLst/>
          </a:prstGeom>
          <a:noFill/>
        </p:spPr>
        <p:txBody>
          <a:bodyPr wrap="square" rtlCol="0">
            <a:spAutoFit/>
          </a:bodyPr>
          <a:lstStyle/>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Government Leadership</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Supporting Policies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Code Development</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Code Implementation</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Training and Education</a:t>
            </a:r>
          </a:p>
        </p:txBody>
      </p:sp>
      <p:cxnSp>
        <p:nvCxnSpPr>
          <p:cNvPr id="49" name="Straight Arrow Connector 48">
            <a:extLst>
              <a:ext uri="{FF2B5EF4-FFF2-40B4-BE49-F238E27FC236}">
                <a16:creationId xmlns:a16="http://schemas.microsoft.com/office/drawing/2014/main" id="{1035FEE5-A8FB-E735-DCB5-D4BC8B441543}"/>
              </a:ext>
            </a:extLst>
          </p:cNvPr>
          <p:cNvCxnSpPr>
            <a:cxnSpLocks/>
            <a:stCxn id="42" idx="2"/>
            <a:endCxn id="2" idx="0"/>
          </p:cNvCxnSpPr>
          <p:nvPr/>
        </p:nvCxnSpPr>
        <p:spPr>
          <a:xfrm flipH="1">
            <a:off x="7462590" y="3338409"/>
            <a:ext cx="6616" cy="1082633"/>
          </a:xfrm>
          <a:prstGeom prst="straightConnector1">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23" name="TextBox 22">
            <a:extLst>
              <a:ext uri="{FF2B5EF4-FFF2-40B4-BE49-F238E27FC236}">
                <a16:creationId xmlns:a16="http://schemas.microsoft.com/office/drawing/2014/main" id="{B0BF6989-14DA-CEF1-267F-AEE8B2F26A5F}"/>
              </a:ext>
            </a:extLst>
          </p:cNvPr>
          <p:cNvSpPr txBox="1"/>
          <p:nvPr/>
        </p:nvSpPr>
        <p:spPr>
          <a:xfrm>
            <a:off x="2864037" y="4079144"/>
            <a:ext cx="2970058" cy="1477328"/>
          </a:xfrm>
          <a:prstGeom prst="rect">
            <a:avLst/>
          </a:prstGeom>
          <a:noFill/>
        </p:spPr>
        <p:txBody>
          <a:bodyPr wrap="square">
            <a:spAutoFit/>
          </a:bodyPr>
          <a:lstStyle/>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Building Materials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Passive Efficiency</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Active Efficiency</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Building Operations</a:t>
            </a:r>
          </a:p>
          <a:p>
            <a:pPr marL="285744" indent="-285744">
              <a:buFont typeface="Arial" panose="020B0604020202020204" pitchFamily="34" charset="0"/>
              <a:buChar char="•"/>
            </a:pPr>
            <a:r>
              <a:rPr lang="en-US" dirty="0">
                <a:latin typeface="Calibri" panose="020F0502020204030204" pitchFamily="34" charset="0"/>
                <a:cs typeface="Calibri" panose="020F0502020204030204" pitchFamily="34" charset="0"/>
              </a:rPr>
              <a:t>Distributed Energy</a:t>
            </a:r>
          </a:p>
        </p:txBody>
      </p:sp>
      <p:sp>
        <p:nvSpPr>
          <p:cNvPr id="5" name="TextBox 4">
            <a:extLst>
              <a:ext uri="{FF2B5EF4-FFF2-40B4-BE49-F238E27FC236}">
                <a16:creationId xmlns:a16="http://schemas.microsoft.com/office/drawing/2014/main" id="{B284C400-C620-7455-4D2D-4A89FE5BF0D2}"/>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62973523-B401-17DF-B16D-DA22C76E93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3991941609"/>
      </p:ext>
    </p:extLst>
  </p:cSld>
  <p:clrMapOvr>
    <a:masterClrMapping/>
  </p:clrMapOvr>
  <p:transition spd="med" advClick="0">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16D63-BDE7-22B2-EFD8-9DA6E4BF035A}"/>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1D0CD2FA-1507-BD11-70A8-095C6B6B024C}"/>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Code Assessment Tool Prioritization Process</a:t>
            </a:r>
          </a:p>
        </p:txBody>
      </p:sp>
      <p:sp>
        <p:nvSpPr>
          <p:cNvPr id="8" name="TextBox 7">
            <a:extLst>
              <a:ext uri="{FF2B5EF4-FFF2-40B4-BE49-F238E27FC236}">
                <a16:creationId xmlns:a16="http://schemas.microsoft.com/office/drawing/2014/main" id="{D0518D00-50DD-3486-BE07-65A087F78781}"/>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3" name="Picture 2" descr="A blue hexagon with black background&#10;&#10;AI-generated content may be incorrect.">
            <a:extLst>
              <a:ext uri="{FF2B5EF4-FFF2-40B4-BE49-F238E27FC236}">
                <a16:creationId xmlns:a16="http://schemas.microsoft.com/office/drawing/2014/main" id="{D9721A9C-A058-0BC8-6E2F-A26FDF90B1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pic>
        <p:nvPicPr>
          <p:cNvPr id="4" name="Picture 3">
            <a:extLst>
              <a:ext uri="{FF2B5EF4-FFF2-40B4-BE49-F238E27FC236}">
                <a16:creationId xmlns:a16="http://schemas.microsoft.com/office/drawing/2014/main" id="{2DF15C2C-9D03-0724-254F-B82FB86DA276}"/>
              </a:ext>
            </a:extLst>
          </p:cNvPr>
          <p:cNvPicPr>
            <a:picLocks noChangeAspect="1"/>
          </p:cNvPicPr>
          <p:nvPr/>
        </p:nvPicPr>
        <p:blipFill>
          <a:blip r:embed="rId5"/>
          <a:stretch>
            <a:fillRect/>
          </a:stretch>
        </p:blipFill>
        <p:spPr>
          <a:xfrm>
            <a:off x="424375" y="2300940"/>
            <a:ext cx="3136920" cy="1421975"/>
          </a:xfrm>
          <a:prstGeom prst="rect">
            <a:avLst/>
          </a:prstGeom>
          <a:ln>
            <a:solidFill>
              <a:schemeClr val="accent1"/>
            </a:solidFill>
          </a:ln>
        </p:spPr>
      </p:pic>
      <p:sp>
        <p:nvSpPr>
          <p:cNvPr id="5" name="TextBox 4">
            <a:extLst>
              <a:ext uri="{FF2B5EF4-FFF2-40B4-BE49-F238E27FC236}">
                <a16:creationId xmlns:a16="http://schemas.microsoft.com/office/drawing/2014/main" id="{5E525B9C-27FE-563B-558D-7F801776C7BF}"/>
              </a:ext>
            </a:extLst>
          </p:cNvPr>
          <p:cNvSpPr txBox="1"/>
          <p:nvPr/>
        </p:nvSpPr>
        <p:spPr>
          <a:xfrm>
            <a:off x="1009758" y="1804408"/>
            <a:ext cx="2351413" cy="400110"/>
          </a:xfrm>
          <a:prstGeom prst="rect">
            <a:avLst/>
          </a:prstGeom>
          <a:noFill/>
        </p:spPr>
        <p:txBody>
          <a:bodyPr wrap="none" rtlCol="0">
            <a:spAutoFit/>
          </a:bodyPr>
          <a:lstStyle/>
          <a:p>
            <a:r>
              <a:rPr lang="en-US" sz="2000" dirty="0">
                <a:solidFill>
                  <a:srgbClr val="006EB6"/>
                </a:solidFill>
              </a:rPr>
              <a:t>Group Topic Review</a:t>
            </a:r>
          </a:p>
        </p:txBody>
      </p:sp>
      <p:pic>
        <p:nvPicPr>
          <p:cNvPr id="6" name="Picture 5">
            <a:extLst>
              <a:ext uri="{FF2B5EF4-FFF2-40B4-BE49-F238E27FC236}">
                <a16:creationId xmlns:a16="http://schemas.microsoft.com/office/drawing/2014/main" id="{59172ECC-943C-DA87-29B4-2C6FB1FE35DD}"/>
              </a:ext>
            </a:extLst>
          </p:cNvPr>
          <p:cNvPicPr>
            <a:picLocks noChangeAspect="1"/>
          </p:cNvPicPr>
          <p:nvPr/>
        </p:nvPicPr>
        <p:blipFill>
          <a:blip r:embed="rId6"/>
          <a:stretch>
            <a:fillRect/>
          </a:stretch>
        </p:blipFill>
        <p:spPr>
          <a:xfrm>
            <a:off x="4925327" y="2300940"/>
            <a:ext cx="1840301" cy="1894678"/>
          </a:xfrm>
          <a:prstGeom prst="rect">
            <a:avLst/>
          </a:prstGeom>
          <a:ln>
            <a:solidFill>
              <a:schemeClr val="accent1"/>
            </a:solidFill>
          </a:ln>
        </p:spPr>
      </p:pic>
      <p:sp>
        <p:nvSpPr>
          <p:cNvPr id="7" name="TextBox 6">
            <a:extLst>
              <a:ext uri="{FF2B5EF4-FFF2-40B4-BE49-F238E27FC236}">
                <a16:creationId xmlns:a16="http://schemas.microsoft.com/office/drawing/2014/main" id="{83C02858-41B5-52D2-D019-5772D54DCF1F}"/>
              </a:ext>
            </a:extLst>
          </p:cNvPr>
          <p:cNvSpPr txBox="1"/>
          <p:nvPr/>
        </p:nvSpPr>
        <p:spPr>
          <a:xfrm>
            <a:off x="4560153" y="1814456"/>
            <a:ext cx="2714589" cy="400110"/>
          </a:xfrm>
          <a:prstGeom prst="rect">
            <a:avLst/>
          </a:prstGeom>
          <a:noFill/>
        </p:spPr>
        <p:txBody>
          <a:bodyPr wrap="none" rtlCol="0">
            <a:spAutoFit/>
          </a:bodyPr>
          <a:lstStyle/>
          <a:p>
            <a:r>
              <a:rPr lang="en-US" sz="2000" dirty="0">
                <a:solidFill>
                  <a:srgbClr val="006EB6"/>
                </a:solidFill>
              </a:rPr>
              <a:t>Individual Prioritization</a:t>
            </a:r>
          </a:p>
        </p:txBody>
      </p:sp>
      <p:pic>
        <p:nvPicPr>
          <p:cNvPr id="9" name="Picture 8">
            <a:extLst>
              <a:ext uri="{FF2B5EF4-FFF2-40B4-BE49-F238E27FC236}">
                <a16:creationId xmlns:a16="http://schemas.microsoft.com/office/drawing/2014/main" id="{49DD74A6-0110-2A80-5467-A50BC99977CE}"/>
              </a:ext>
            </a:extLst>
          </p:cNvPr>
          <p:cNvPicPr>
            <a:picLocks noChangeAspect="1"/>
          </p:cNvPicPr>
          <p:nvPr/>
        </p:nvPicPr>
        <p:blipFill>
          <a:blip r:embed="rId7"/>
          <a:srcRect r="14285"/>
          <a:stretch>
            <a:fillRect/>
          </a:stretch>
        </p:blipFill>
        <p:spPr>
          <a:xfrm>
            <a:off x="8144296" y="2304165"/>
            <a:ext cx="2792678" cy="1891453"/>
          </a:xfrm>
          <a:prstGeom prst="rect">
            <a:avLst/>
          </a:prstGeom>
          <a:ln>
            <a:solidFill>
              <a:schemeClr val="accent1"/>
            </a:solidFill>
          </a:ln>
        </p:spPr>
      </p:pic>
      <p:sp>
        <p:nvSpPr>
          <p:cNvPr id="10" name="TextBox 9">
            <a:extLst>
              <a:ext uri="{FF2B5EF4-FFF2-40B4-BE49-F238E27FC236}">
                <a16:creationId xmlns:a16="http://schemas.microsoft.com/office/drawing/2014/main" id="{1F2E8A07-D963-06FB-A881-125ABCB1870C}"/>
              </a:ext>
            </a:extLst>
          </p:cNvPr>
          <p:cNvSpPr txBox="1"/>
          <p:nvPr/>
        </p:nvSpPr>
        <p:spPr>
          <a:xfrm>
            <a:off x="8361960" y="1780222"/>
            <a:ext cx="2326342" cy="400110"/>
          </a:xfrm>
          <a:prstGeom prst="rect">
            <a:avLst/>
          </a:prstGeom>
          <a:noFill/>
        </p:spPr>
        <p:txBody>
          <a:bodyPr wrap="none" rtlCol="0">
            <a:spAutoFit/>
          </a:bodyPr>
          <a:lstStyle/>
          <a:p>
            <a:r>
              <a:rPr lang="en-US" sz="2000" dirty="0">
                <a:solidFill>
                  <a:srgbClr val="006EB6"/>
                </a:solidFill>
              </a:rPr>
              <a:t>Group Prioritization</a:t>
            </a:r>
          </a:p>
        </p:txBody>
      </p:sp>
      <p:sp>
        <p:nvSpPr>
          <p:cNvPr id="11" name="Right Arrow 10">
            <a:extLst>
              <a:ext uri="{FF2B5EF4-FFF2-40B4-BE49-F238E27FC236}">
                <a16:creationId xmlns:a16="http://schemas.microsoft.com/office/drawing/2014/main" id="{8DD27AA2-494A-7E33-EEFC-40889A79F3E0}"/>
              </a:ext>
            </a:extLst>
          </p:cNvPr>
          <p:cNvSpPr/>
          <p:nvPr/>
        </p:nvSpPr>
        <p:spPr>
          <a:xfrm>
            <a:off x="3755573" y="2759526"/>
            <a:ext cx="555171" cy="473529"/>
          </a:xfrm>
          <a:prstGeom prst="rightArrow">
            <a:avLst/>
          </a:prstGeom>
          <a:solidFill>
            <a:srgbClr val="006E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A519EB61-C0A9-9309-CE85-BB92A9ECD377}"/>
              </a:ext>
            </a:extLst>
          </p:cNvPr>
          <p:cNvSpPr/>
          <p:nvPr/>
        </p:nvSpPr>
        <p:spPr>
          <a:xfrm>
            <a:off x="7226963" y="2775854"/>
            <a:ext cx="555171" cy="473529"/>
          </a:xfrm>
          <a:prstGeom prst="rightArrow">
            <a:avLst/>
          </a:prstGeom>
          <a:solidFill>
            <a:srgbClr val="006E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2B7AC58-126D-6D45-B073-9B8D22C9F12D}"/>
              </a:ext>
            </a:extLst>
          </p:cNvPr>
          <p:cNvPicPr>
            <a:picLocks noChangeAspect="1"/>
          </p:cNvPicPr>
          <p:nvPr/>
        </p:nvPicPr>
        <p:blipFill>
          <a:blip r:embed="rId8"/>
          <a:stretch>
            <a:fillRect/>
          </a:stretch>
        </p:blipFill>
        <p:spPr>
          <a:xfrm>
            <a:off x="667879" y="4842885"/>
            <a:ext cx="2679479" cy="1751701"/>
          </a:xfrm>
          <a:prstGeom prst="rect">
            <a:avLst/>
          </a:prstGeom>
          <a:ln>
            <a:solidFill>
              <a:srgbClr val="0070C0"/>
            </a:solidFill>
          </a:ln>
        </p:spPr>
      </p:pic>
      <p:pic>
        <p:nvPicPr>
          <p:cNvPr id="16" name="Picture 15">
            <a:extLst>
              <a:ext uri="{FF2B5EF4-FFF2-40B4-BE49-F238E27FC236}">
                <a16:creationId xmlns:a16="http://schemas.microsoft.com/office/drawing/2014/main" id="{393787D5-EE44-7F25-6917-606774DE9B51}"/>
              </a:ext>
            </a:extLst>
          </p:cNvPr>
          <p:cNvPicPr>
            <a:picLocks noChangeAspect="1"/>
          </p:cNvPicPr>
          <p:nvPr/>
        </p:nvPicPr>
        <p:blipFill>
          <a:blip r:embed="rId9"/>
          <a:stretch>
            <a:fillRect/>
          </a:stretch>
        </p:blipFill>
        <p:spPr>
          <a:xfrm>
            <a:off x="4818605" y="4842885"/>
            <a:ext cx="3452870" cy="1751701"/>
          </a:xfrm>
          <a:prstGeom prst="rect">
            <a:avLst/>
          </a:prstGeom>
          <a:solidFill>
            <a:schemeClr val="bg1"/>
          </a:solidFill>
        </p:spPr>
      </p:pic>
      <p:sp>
        <p:nvSpPr>
          <p:cNvPr id="17" name="Bent-Up Arrow 16">
            <a:extLst>
              <a:ext uri="{FF2B5EF4-FFF2-40B4-BE49-F238E27FC236}">
                <a16:creationId xmlns:a16="http://schemas.microsoft.com/office/drawing/2014/main" id="{DE142EF9-D631-D687-8817-E4B2694CFB5C}"/>
              </a:ext>
            </a:extLst>
          </p:cNvPr>
          <p:cNvSpPr/>
          <p:nvPr/>
        </p:nvSpPr>
        <p:spPr>
          <a:xfrm rot="16200000" flipH="1">
            <a:off x="9050018" y="5035400"/>
            <a:ext cx="747891" cy="702833"/>
          </a:xfrm>
          <a:prstGeom prst="bentUpArrow">
            <a:avLst>
              <a:gd name="adj1" fmla="val 31137"/>
              <a:gd name="adj2" fmla="val 25000"/>
              <a:gd name="adj3" fmla="val 33969"/>
            </a:avLst>
          </a:prstGeom>
          <a:solidFill>
            <a:srgbClr val="006E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73067AD-7DD1-0DAC-7BE2-C34795F88973}"/>
              </a:ext>
            </a:extLst>
          </p:cNvPr>
          <p:cNvSpPr txBox="1"/>
          <p:nvPr/>
        </p:nvSpPr>
        <p:spPr>
          <a:xfrm>
            <a:off x="226943" y="4439730"/>
            <a:ext cx="3959161" cy="400110"/>
          </a:xfrm>
          <a:prstGeom prst="rect">
            <a:avLst/>
          </a:prstGeom>
          <a:noFill/>
        </p:spPr>
        <p:txBody>
          <a:bodyPr wrap="none" rtlCol="0">
            <a:spAutoFit/>
          </a:bodyPr>
          <a:lstStyle/>
          <a:p>
            <a:r>
              <a:rPr lang="en-US" sz="2000" dirty="0">
                <a:solidFill>
                  <a:srgbClr val="006EB6"/>
                </a:solidFill>
              </a:rPr>
              <a:t>Participant Segmentation Analysis</a:t>
            </a:r>
          </a:p>
        </p:txBody>
      </p:sp>
      <p:sp>
        <p:nvSpPr>
          <p:cNvPr id="19" name="TextBox 18">
            <a:extLst>
              <a:ext uri="{FF2B5EF4-FFF2-40B4-BE49-F238E27FC236}">
                <a16:creationId xmlns:a16="http://schemas.microsoft.com/office/drawing/2014/main" id="{02C6E74D-7707-FE1E-B002-CFD30DF3EA6D}"/>
              </a:ext>
            </a:extLst>
          </p:cNvPr>
          <p:cNvSpPr txBox="1"/>
          <p:nvPr/>
        </p:nvSpPr>
        <p:spPr>
          <a:xfrm>
            <a:off x="4743416" y="4425335"/>
            <a:ext cx="3587649" cy="400110"/>
          </a:xfrm>
          <a:prstGeom prst="rect">
            <a:avLst/>
          </a:prstGeom>
          <a:noFill/>
        </p:spPr>
        <p:txBody>
          <a:bodyPr wrap="none" rtlCol="0">
            <a:spAutoFit/>
          </a:bodyPr>
          <a:lstStyle/>
          <a:p>
            <a:r>
              <a:rPr lang="en-US" sz="2000" dirty="0">
                <a:solidFill>
                  <a:srgbClr val="006EB6"/>
                </a:solidFill>
              </a:rPr>
              <a:t>Workshop Consensus Analysis</a:t>
            </a:r>
          </a:p>
        </p:txBody>
      </p:sp>
      <p:sp>
        <p:nvSpPr>
          <p:cNvPr id="20" name="Right Arrow 19">
            <a:extLst>
              <a:ext uri="{FF2B5EF4-FFF2-40B4-BE49-F238E27FC236}">
                <a16:creationId xmlns:a16="http://schemas.microsoft.com/office/drawing/2014/main" id="{CF18631B-8490-5CFE-E39E-D60249FA3201}"/>
              </a:ext>
            </a:extLst>
          </p:cNvPr>
          <p:cNvSpPr/>
          <p:nvPr/>
        </p:nvSpPr>
        <p:spPr>
          <a:xfrm rot="10800000">
            <a:off x="3757249" y="5319890"/>
            <a:ext cx="555171" cy="473529"/>
          </a:xfrm>
          <a:prstGeom prst="rightArrow">
            <a:avLst/>
          </a:prstGeom>
          <a:solidFill>
            <a:srgbClr val="006EB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06015"/>
      </p:ext>
    </p:extLst>
  </p:cSld>
  <p:clrMapOvr>
    <a:masterClrMapping/>
  </p:clrMapOvr>
  <p:transition spd="med" advClick="0">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B118C-D9D0-4BFF-65A4-DC32CE42EA8E}"/>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BFC4800C-1346-0203-BD5E-653B2668FB88}"/>
              </a:ext>
            </a:extLst>
          </p:cNvPr>
          <p:cNvSpPr txBox="1"/>
          <p:nvPr/>
        </p:nvSpPr>
        <p:spPr>
          <a:xfrm>
            <a:off x="457202" y="694195"/>
            <a:ext cx="10772079" cy="584775"/>
          </a:xfrm>
          <a:prstGeom prst="rect">
            <a:avLst/>
          </a:prstGeom>
          <a:noFill/>
        </p:spPr>
        <p:txBody>
          <a:bodyPr wrap="square">
            <a:spAutoFit/>
          </a:bodyPr>
          <a:lstStyle/>
          <a:p>
            <a:pPr defTabSz="914377">
              <a:defRPr/>
            </a:pPr>
            <a:r>
              <a:rPr lang="en-US" sz="3200" b="1" dirty="0">
                <a:solidFill>
                  <a:schemeClr val="bg1"/>
                </a:solidFill>
                <a:effectLst>
                  <a:outerShdw blurRad="38100" dist="38100" dir="2700000" algn="tl">
                    <a:srgbClr val="000000">
                      <a:alpha val="43137"/>
                    </a:srgbClr>
                  </a:outerShdw>
                </a:effectLst>
                <a:latin typeface="Roboto Condensed" panose="02000000000000000000" pitchFamily="2" charset="0"/>
                <a:ea typeface="Roboto Condensed" panose="02000000000000000000" pitchFamily="2" charset="0"/>
                <a:cs typeface="Roboto Condensed" panose="02000000000000000000" pitchFamily="2" charset="0"/>
              </a:rPr>
              <a:t>Building Code Needs Assessment</a:t>
            </a:r>
          </a:p>
        </p:txBody>
      </p:sp>
      <p:sp>
        <p:nvSpPr>
          <p:cNvPr id="3" name="Rectangle 2">
            <a:extLst>
              <a:ext uri="{FF2B5EF4-FFF2-40B4-BE49-F238E27FC236}">
                <a16:creationId xmlns:a16="http://schemas.microsoft.com/office/drawing/2014/main" id="{EAEC5574-8D39-8891-F926-A89DAA9AF085}"/>
              </a:ext>
            </a:extLst>
          </p:cNvPr>
          <p:cNvSpPr/>
          <p:nvPr/>
        </p:nvSpPr>
        <p:spPr>
          <a:xfrm>
            <a:off x="399204" y="2395743"/>
            <a:ext cx="2324509" cy="735432"/>
          </a:xfrm>
          <a:prstGeom prst="rect">
            <a:avLst/>
          </a:prstGeom>
          <a:solidFill>
            <a:srgbClr val="0E94CC"/>
          </a:solidFill>
          <a:ln w="28575">
            <a:solidFill>
              <a:srgbClr val="20579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Needs</a:t>
            </a:r>
          </a:p>
          <a:p>
            <a:pPr algn="ctr"/>
            <a:r>
              <a:rPr lang="en-US" dirty="0">
                <a:solidFill>
                  <a:schemeClr val="bg1"/>
                </a:solidFill>
              </a:rPr>
              <a:t>Assessment</a:t>
            </a:r>
          </a:p>
        </p:txBody>
      </p:sp>
      <p:cxnSp>
        <p:nvCxnSpPr>
          <p:cNvPr id="8" name="Straight Arrow Connector 7">
            <a:extLst>
              <a:ext uri="{FF2B5EF4-FFF2-40B4-BE49-F238E27FC236}">
                <a16:creationId xmlns:a16="http://schemas.microsoft.com/office/drawing/2014/main" id="{750930FF-5E96-6367-5B0C-D13716C1EED3}"/>
              </a:ext>
            </a:extLst>
          </p:cNvPr>
          <p:cNvCxnSpPr>
            <a:cxnSpLocks/>
            <a:stCxn id="3" idx="2"/>
            <a:endCxn id="15" idx="0"/>
          </p:cNvCxnSpPr>
          <p:nvPr/>
        </p:nvCxnSpPr>
        <p:spPr>
          <a:xfrm>
            <a:off x="1561459" y="3131175"/>
            <a:ext cx="0" cy="1088699"/>
          </a:xfrm>
          <a:prstGeom prst="straightConnector1">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2" name="TextBox 11">
            <a:extLst>
              <a:ext uri="{FF2B5EF4-FFF2-40B4-BE49-F238E27FC236}">
                <a16:creationId xmlns:a16="http://schemas.microsoft.com/office/drawing/2014/main" id="{7964FCAF-7D06-805E-4A36-2EB6A5A68AF7}"/>
              </a:ext>
            </a:extLst>
          </p:cNvPr>
          <p:cNvSpPr txBox="1"/>
          <p:nvPr/>
        </p:nvSpPr>
        <p:spPr>
          <a:xfrm>
            <a:off x="2861961" y="2172378"/>
            <a:ext cx="3484195" cy="1938992"/>
          </a:xfrm>
          <a:prstGeom prst="rect">
            <a:avLst/>
          </a:prstGeom>
          <a:noFill/>
        </p:spPr>
        <p:txBody>
          <a:bodyPr wrap="square" rtlCol="0">
            <a:spAutoFit/>
          </a:bodyPr>
          <a:lstStyle/>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Environment</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Public Infrastructure</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Building Owner/Occupant</a:t>
            </a:r>
          </a:p>
          <a:p>
            <a:pPr marL="285744" indent="-285744">
              <a:buFont typeface="Arial" panose="020B0604020202020204" pitchFamily="34" charset="0"/>
              <a:buChar char="•"/>
            </a:pPr>
            <a:r>
              <a:rPr lang="en-US" dirty="0">
                <a:solidFill>
                  <a:srgbClr val="006EB6"/>
                </a:solidFill>
                <a:latin typeface="Calibri" panose="020F0502020204030204" pitchFamily="34" charset="0"/>
                <a:cs typeface="Calibri" panose="020F0502020204030204" pitchFamily="34" charset="0"/>
              </a:rPr>
              <a:t>Policy/Regulatory</a:t>
            </a:r>
          </a:p>
          <a:p>
            <a:pPr marL="285744" indent="-285744">
              <a:buFont typeface="Arial" panose="020B0604020202020204" pitchFamily="34" charset="0"/>
              <a:buChar char="•"/>
            </a:pPr>
            <a:endParaRPr lang="en-US" sz="2400" dirty="0">
              <a:solidFill>
                <a:srgbClr val="006EB6"/>
              </a:solidFill>
              <a:latin typeface="Calibri" panose="020F0502020204030204" pitchFamily="34" charset="0"/>
              <a:cs typeface="Calibri" panose="020F0502020204030204" pitchFamily="34" charset="0"/>
            </a:endParaRPr>
          </a:p>
          <a:p>
            <a:pPr marL="285744" indent="-285744">
              <a:buFont typeface="Arial" panose="020B0604020202020204" pitchFamily="34" charset="0"/>
              <a:buChar char="•"/>
            </a:pPr>
            <a:endParaRPr lang="en-US" sz="2400" dirty="0">
              <a:solidFill>
                <a:srgbClr val="006EB6"/>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D4C04D2-BCDA-4E0F-60D9-9B44E6FEF520}"/>
              </a:ext>
            </a:extLst>
          </p:cNvPr>
          <p:cNvSpPr/>
          <p:nvPr/>
        </p:nvSpPr>
        <p:spPr>
          <a:xfrm>
            <a:off x="399204" y="4219874"/>
            <a:ext cx="2324509" cy="735432"/>
          </a:xfrm>
          <a:prstGeom prst="rect">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Measures</a:t>
            </a:r>
          </a:p>
          <a:p>
            <a:pPr algn="ctr"/>
            <a:r>
              <a:rPr lang="en-US" dirty="0">
                <a:solidFill>
                  <a:srgbClr val="006EB6"/>
                </a:solidFill>
              </a:rPr>
              <a:t>Assessment</a:t>
            </a:r>
          </a:p>
        </p:txBody>
      </p:sp>
      <p:sp>
        <p:nvSpPr>
          <p:cNvPr id="2" name="Rectangle 1">
            <a:extLst>
              <a:ext uri="{FF2B5EF4-FFF2-40B4-BE49-F238E27FC236}">
                <a16:creationId xmlns:a16="http://schemas.microsoft.com/office/drawing/2014/main" id="{ECFFE0F5-97CC-EE98-AD87-3D40EC5EB13B}"/>
              </a:ext>
            </a:extLst>
          </p:cNvPr>
          <p:cNvSpPr/>
          <p:nvPr/>
        </p:nvSpPr>
        <p:spPr>
          <a:xfrm>
            <a:off x="6300335" y="4219874"/>
            <a:ext cx="2324509" cy="735432"/>
          </a:xfrm>
          <a:prstGeom prst="rect">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Stakeholder</a:t>
            </a:r>
          </a:p>
          <a:p>
            <a:pPr algn="ctr"/>
            <a:r>
              <a:rPr lang="en-US" dirty="0">
                <a:solidFill>
                  <a:srgbClr val="006EB6"/>
                </a:solidFill>
              </a:rPr>
              <a:t>Engagement</a:t>
            </a:r>
          </a:p>
        </p:txBody>
      </p:sp>
      <p:cxnSp>
        <p:nvCxnSpPr>
          <p:cNvPr id="17" name="Elbow Connector 16">
            <a:extLst>
              <a:ext uri="{FF2B5EF4-FFF2-40B4-BE49-F238E27FC236}">
                <a16:creationId xmlns:a16="http://schemas.microsoft.com/office/drawing/2014/main" id="{AD112C9A-844E-BBA7-0353-7FBB2CFBEB8E}"/>
              </a:ext>
            </a:extLst>
          </p:cNvPr>
          <p:cNvCxnSpPr>
            <a:cxnSpLocks/>
            <a:stCxn id="15" idx="2"/>
            <a:endCxn id="42" idx="0"/>
          </p:cNvCxnSpPr>
          <p:nvPr/>
        </p:nvCxnSpPr>
        <p:spPr>
          <a:xfrm rot="5400000" flipH="1" flipV="1">
            <a:off x="3238583" y="724684"/>
            <a:ext cx="2553497" cy="5907747"/>
          </a:xfrm>
          <a:prstGeom prst="bentConnector5">
            <a:avLst>
              <a:gd name="adj1" fmla="val -30836"/>
              <a:gd name="adj2" fmla="val 73790"/>
              <a:gd name="adj3" fmla="val 108952"/>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42" name="Rectangle 41">
            <a:extLst>
              <a:ext uri="{FF2B5EF4-FFF2-40B4-BE49-F238E27FC236}">
                <a16:creationId xmlns:a16="http://schemas.microsoft.com/office/drawing/2014/main" id="{D255285A-2676-90A6-0960-9EAF8B7AA589}"/>
              </a:ext>
            </a:extLst>
          </p:cNvPr>
          <p:cNvSpPr/>
          <p:nvPr/>
        </p:nvSpPr>
        <p:spPr>
          <a:xfrm>
            <a:off x="6306951" y="2401809"/>
            <a:ext cx="2324509" cy="735432"/>
          </a:xfrm>
          <a:prstGeom prst="rect">
            <a:avLst/>
          </a:prstGeom>
          <a:noFill/>
          <a:ln w="28575">
            <a:solidFill>
              <a:srgbClr val="006EB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6EB6"/>
                </a:solidFill>
              </a:rPr>
              <a:t>Building Policies</a:t>
            </a:r>
          </a:p>
          <a:p>
            <a:pPr algn="ctr"/>
            <a:r>
              <a:rPr lang="en-US" dirty="0">
                <a:solidFill>
                  <a:srgbClr val="006EB6"/>
                </a:solidFill>
              </a:rPr>
              <a:t>and Codes</a:t>
            </a:r>
          </a:p>
        </p:txBody>
      </p:sp>
      <p:cxnSp>
        <p:nvCxnSpPr>
          <p:cNvPr id="49" name="Straight Arrow Connector 48">
            <a:extLst>
              <a:ext uri="{FF2B5EF4-FFF2-40B4-BE49-F238E27FC236}">
                <a16:creationId xmlns:a16="http://schemas.microsoft.com/office/drawing/2014/main" id="{7DDAE6D9-BC8B-CC61-4C81-9E265A12BE9E}"/>
              </a:ext>
            </a:extLst>
          </p:cNvPr>
          <p:cNvCxnSpPr>
            <a:cxnSpLocks/>
            <a:stCxn id="42" idx="2"/>
            <a:endCxn id="2" idx="0"/>
          </p:cNvCxnSpPr>
          <p:nvPr/>
        </p:nvCxnSpPr>
        <p:spPr>
          <a:xfrm flipH="1">
            <a:off x="7462590" y="3137241"/>
            <a:ext cx="6616" cy="1082633"/>
          </a:xfrm>
          <a:prstGeom prst="straightConnector1">
            <a:avLst/>
          </a:prstGeom>
          <a:ln w="38100" cap="flat" cmpd="sng" algn="ctr">
            <a:solidFill>
              <a:srgbClr val="006EB6"/>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5" name="TextBox 4">
            <a:extLst>
              <a:ext uri="{FF2B5EF4-FFF2-40B4-BE49-F238E27FC236}">
                <a16:creationId xmlns:a16="http://schemas.microsoft.com/office/drawing/2014/main" id="{2CC48496-D23A-E7CF-4065-A57F967D9D4E}"/>
              </a:ext>
            </a:extLst>
          </p:cNvPr>
          <p:cNvSpPr txBox="1"/>
          <p:nvPr/>
        </p:nvSpPr>
        <p:spPr>
          <a:xfrm>
            <a:off x="0" y="6597530"/>
            <a:ext cx="1385316" cy="230832"/>
          </a:xfrm>
          <a:prstGeom prst="rect">
            <a:avLst/>
          </a:prstGeom>
          <a:noFill/>
        </p:spPr>
        <p:txBody>
          <a:bodyPr wrap="none" rtlCol="0">
            <a:spAutoFit/>
          </a:bodyPr>
          <a:lstStyle/>
          <a:p>
            <a:r>
              <a:rPr lang="en-US" sz="900" dirty="0">
                <a:latin typeface="Calibri" panose="020F0502020204030204" pitchFamily="34" charset="0"/>
                <a:cs typeface="Calibri" panose="020F0502020204030204" pitchFamily="34" charset="0"/>
              </a:rPr>
              <a:t>Copyright 2026 – ASHRAE</a:t>
            </a:r>
          </a:p>
        </p:txBody>
      </p:sp>
      <p:pic>
        <p:nvPicPr>
          <p:cNvPr id="4" name="Picture 3" descr="A blue hexagon with black background&#10;&#10;AI-generated content may be incorrect.">
            <a:extLst>
              <a:ext uri="{FF2B5EF4-FFF2-40B4-BE49-F238E27FC236}">
                <a16:creationId xmlns:a16="http://schemas.microsoft.com/office/drawing/2014/main" id="{941095AF-0DD2-A8A0-4A12-036CBCFD3F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5342" y="6163807"/>
            <a:ext cx="791871" cy="548267"/>
          </a:xfrm>
          <a:prstGeom prst="rect">
            <a:avLst/>
          </a:prstGeom>
        </p:spPr>
      </p:pic>
    </p:spTree>
    <p:extLst>
      <p:ext uri="{BB962C8B-B14F-4D97-AF65-F5344CB8AC3E}">
        <p14:creationId xmlns:p14="http://schemas.microsoft.com/office/powerpoint/2010/main" val="1118323280"/>
      </p:ext>
    </p:extLst>
  </p:cSld>
  <p:clrMapOvr>
    <a:masterClrMapping/>
  </p:clrMapOvr>
  <p:transition spd="med" advClick="0">
    <p:pull/>
  </p:transition>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RAE Decarbonization Retrofits" id="{D9B29C34-CCF6-F14C-AE10-6C0048A0454D}" vid="{F1BF075E-B592-D942-96B9-E234243C93D8}"/>
    </a:ext>
  </a:extLst>
</a:theme>
</file>

<file path=ppt/theme/theme11.xml><?xml version="1.0" encoding="utf-8"?>
<a:theme xmlns:a="http://schemas.openxmlformats.org/drawingml/2006/main" name="7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RAE Decarbonization Retrofits" id="{D9B29C34-CCF6-F14C-AE10-6C0048A0454D}" vid="{F1BF075E-B592-D942-96B9-E234243C93D8}"/>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F3454A639CF04A9FA2B13D36277A41" ma:contentTypeVersion="12" ma:contentTypeDescription="Create a new document." ma:contentTypeScope="" ma:versionID="8036dcd844e262f6c55a5b9d79e52d01">
  <xsd:schema xmlns:xsd="http://www.w3.org/2001/XMLSchema" xmlns:xs="http://www.w3.org/2001/XMLSchema" xmlns:p="http://schemas.microsoft.com/office/2006/metadata/properties" xmlns:ns3="d0047f43-0414-4e3d-9957-611d7bb5dc55" xmlns:ns4="2fdf815f-8e37-4da1-a3c0-0c7c3ddbe156" targetNamespace="http://schemas.microsoft.com/office/2006/metadata/properties" ma:root="true" ma:fieldsID="ba3ae8e41ea1b7b6d080d6bc9831922e" ns3:_="" ns4:_="">
    <xsd:import namespace="d0047f43-0414-4e3d-9957-611d7bb5dc55"/>
    <xsd:import namespace="2fdf815f-8e37-4da1-a3c0-0c7c3ddbe15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47f43-0414-4e3d-9957-611d7bb5dc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df815f-8e37-4da1-a3c0-0c7c3ddbe15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6FF294-50CF-452D-92FE-E3E20EFB4D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47f43-0414-4e3d-9957-611d7bb5dc55"/>
    <ds:schemaRef ds:uri="2fdf815f-8e37-4da1-a3c0-0c7c3ddbe15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0CD0BE-F7BF-4CE7-AFE2-61B8F1781527}">
  <ds:schemaRefs>
    <ds:schemaRef ds:uri="http://purl.org/dc/elements/1.1/"/>
    <ds:schemaRef ds:uri="http://schemas.microsoft.com/office/2006/documentManagement/types"/>
    <ds:schemaRef ds:uri="http://schemas.openxmlformats.org/package/2006/metadata/core-properties"/>
    <ds:schemaRef ds:uri="2fdf815f-8e37-4da1-a3c0-0c7c3ddbe156"/>
    <ds:schemaRef ds:uri="http://www.w3.org/XML/1998/namespace"/>
    <ds:schemaRef ds:uri="http://purl.org/dc/terms/"/>
    <ds:schemaRef ds:uri="http://schemas.microsoft.com/office/infopath/2007/PartnerControls"/>
    <ds:schemaRef ds:uri="d0047f43-0414-4e3d-9957-611d7bb5dc5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0853A6F-88A1-4DCC-9C8C-A5BA102CE3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83633</TotalTime>
  <Words>5218</Words>
  <Application>Microsoft Macintosh PowerPoint</Application>
  <PresentationFormat>Widescreen</PresentationFormat>
  <Paragraphs>513</Paragraphs>
  <Slides>42</Slides>
  <Notes>40</Notes>
  <HiddenSlides>0</HiddenSlides>
  <MMClips>0</MMClips>
  <ScaleCrop>false</ScaleCrop>
  <HeadingPairs>
    <vt:vector size="6" baseType="variant">
      <vt:variant>
        <vt:lpstr>Fonts Used</vt:lpstr>
      </vt:variant>
      <vt:variant>
        <vt:i4>13</vt:i4>
      </vt:variant>
      <vt:variant>
        <vt:lpstr>Theme</vt:lpstr>
      </vt:variant>
      <vt:variant>
        <vt:i4>12</vt:i4>
      </vt:variant>
      <vt:variant>
        <vt:lpstr>Slide Titles</vt:lpstr>
      </vt:variant>
      <vt:variant>
        <vt:i4>42</vt:i4>
      </vt:variant>
    </vt:vector>
  </HeadingPairs>
  <TitlesOfParts>
    <vt:vector size="67" baseType="lpstr">
      <vt:lpstr>Akzidenz Grotesk BE Medium</vt:lpstr>
      <vt:lpstr>Akzidenz Grotesk BE Regular</vt:lpstr>
      <vt:lpstr>akzidenz-grotesk</vt:lpstr>
      <vt:lpstr>Aptos</vt:lpstr>
      <vt:lpstr>Aptos Display</vt:lpstr>
      <vt:lpstr>Arial</vt:lpstr>
      <vt:lpstr>Calibri</vt:lpstr>
      <vt:lpstr>Corbel</vt:lpstr>
      <vt:lpstr>Courier New</vt:lpstr>
      <vt:lpstr>Roboto</vt:lpstr>
      <vt:lpstr>Roboto Condensed</vt:lpstr>
      <vt:lpstr>Times New Roman</vt:lpstr>
      <vt:lpstr>Wingdings</vt:lpstr>
      <vt:lpstr>6_Office Theme</vt:lpstr>
      <vt:lpstr>1_Custom Design</vt:lpstr>
      <vt:lpstr>2_Custom Design</vt:lpstr>
      <vt:lpstr>Custom Design</vt:lpstr>
      <vt:lpstr>4_Custom Design</vt:lpstr>
      <vt:lpstr>5_Custom Design</vt:lpstr>
      <vt:lpstr>3_Custom Design</vt:lpstr>
      <vt:lpstr>6_Custom Design</vt:lpstr>
      <vt:lpstr>8_Custom Design</vt:lpstr>
      <vt:lpstr>1_Office Theme</vt:lpstr>
      <vt:lpstr>7_Office Theme</vt:lpstr>
      <vt:lpstr>2_Office Theme</vt:lpstr>
      <vt:lpstr>PowerPoint Presentation</vt:lpstr>
      <vt:lpstr>PowerPoint Presentation</vt:lpstr>
      <vt:lpstr>PowerPoint Presentation</vt:lpstr>
      <vt:lpstr>PowerPoint Presentation</vt:lpstr>
      <vt:lpstr>PowerPoint Presentation</vt:lpstr>
      <vt:lpstr>Flexible Building Code Development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Yates, Alice</dc:creator>
  <cp:lastModifiedBy>Clay Nesler</cp:lastModifiedBy>
  <cp:revision>306</cp:revision>
  <cp:lastPrinted>2025-12-08T16:45:20Z</cp:lastPrinted>
  <dcterms:created xsi:type="dcterms:W3CDTF">2021-01-20T18:22:05Z</dcterms:created>
  <dcterms:modified xsi:type="dcterms:W3CDTF">2026-05-31T14:14:35Z</dcterms:modified>
</cp:coreProperties>
</file>