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78" r:id="rId3"/>
    <p:sldId id="279" r:id="rId4"/>
    <p:sldId id="280" r:id="rId5"/>
    <p:sldId id="281" r:id="rId6"/>
    <p:sldId id="283" r:id="rId7"/>
    <p:sldId id="294" r:id="rId8"/>
    <p:sldId id="295" r:id="rId9"/>
    <p:sldId id="287" r:id="rId10"/>
    <p:sldId id="284" r:id="rId11"/>
    <p:sldId id="292" r:id="rId12"/>
    <p:sldId id="293" r:id="rId13"/>
    <p:sldId id="291" r:id="rId1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051" autoAdjust="0"/>
  </p:normalViewPr>
  <p:slideViewPr>
    <p:cSldViewPr snapToGrid="0">
      <p:cViewPr varScale="1">
        <p:scale>
          <a:sx n="91" d="100"/>
          <a:sy n="91" d="100"/>
        </p:scale>
        <p:origin x="135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1" Type="http://schemas.openxmlformats.org/officeDocument/2006/relationships/hyperlink" Target="https://www.ashrae.org/communities/chapters/distinguished-lecturers"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ashrae.org/communities/chapters/distinguished-lecturers"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05EA46-F9DF-48DB-9E32-BFEE07FA582A}"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4A73D39A-CC9F-4A2B-917D-57DD9DE1CA23}">
      <dgm:prSet/>
      <dgm:spPr/>
      <dgm:t>
        <a:bodyPr/>
        <a:lstStyle/>
        <a:p>
          <a:r>
            <a:rPr lang="en-US"/>
            <a:t>ASHRAE energy efficiency standards</a:t>
          </a:r>
        </a:p>
      </dgm:t>
    </dgm:pt>
    <dgm:pt modelId="{F6BAC0A4-8F77-4473-8BD1-C99F3D613FF2}" type="parTrans" cxnId="{D1E857B4-4BC4-4D0E-AC83-60278C942847}">
      <dgm:prSet/>
      <dgm:spPr/>
      <dgm:t>
        <a:bodyPr/>
        <a:lstStyle/>
        <a:p>
          <a:endParaRPr lang="en-US"/>
        </a:p>
      </dgm:t>
    </dgm:pt>
    <dgm:pt modelId="{63B4EC31-A14B-4B1D-8C79-67F52D02B181}" type="sibTrans" cxnId="{D1E857B4-4BC4-4D0E-AC83-60278C942847}">
      <dgm:prSet/>
      <dgm:spPr/>
      <dgm:t>
        <a:bodyPr/>
        <a:lstStyle/>
        <a:p>
          <a:endParaRPr lang="en-US"/>
        </a:p>
      </dgm:t>
    </dgm:pt>
    <dgm:pt modelId="{F74EC810-47C2-430F-ABC4-EDB51172836C}">
      <dgm:prSet/>
      <dgm:spPr/>
      <dgm:t>
        <a:bodyPr/>
        <a:lstStyle/>
        <a:p>
          <a:r>
            <a:rPr lang="en-US"/>
            <a:t>Indoor air quality or environmental health</a:t>
          </a:r>
        </a:p>
      </dgm:t>
    </dgm:pt>
    <dgm:pt modelId="{37FB11BD-7841-4753-88FB-02E75413286C}" type="parTrans" cxnId="{7757E6E8-C568-479A-85C0-363567661569}">
      <dgm:prSet/>
      <dgm:spPr/>
      <dgm:t>
        <a:bodyPr/>
        <a:lstStyle/>
        <a:p>
          <a:endParaRPr lang="en-US"/>
        </a:p>
      </dgm:t>
    </dgm:pt>
    <dgm:pt modelId="{91A5DEED-62F0-405A-BA0D-A46B352325D5}" type="sibTrans" cxnId="{7757E6E8-C568-479A-85C0-363567661569}">
      <dgm:prSet/>
      <dgm:spPr/>
      <dgm:t>
        <a:bodyPr/>
        <a:lstStyle/>
        <a:p>
          <a:endParaRPr lang="en-US"/>
        </a:p>
      </dgm:t>
    </dgm:pt>
    <dgm:pt modelId="{BC8B6926-8ACA-48C0-B366-32C9956AE0F9}">
      <dgm:prSet/>
      <dgm:spPr/>
      <dgm:t>
        <a:bodyPr/>
        <a:lstStyle/>
        <a:p>
          <a:r>
            <a:rPr lang="en-US"/>
            <a:t>Ventilation/fans/pumping systems</a:t>
          </a:r>
        </a:p>
      </dgm:t>
    </dgm:pt>
    <dgm:pt modelId="{728D484D-C261-4626-A1FD-3DDA203CDA64}" type="parTrans" cxnId="{1BC0E635-B506-42BC-83A8-531F85D2A7AB}">
      <dgm:prSet/>
      <dgm:spPr/>
      <dgm:t>
        <a:bodyPr/>
        <a:lstStyle/>
        <a:p>
          <a:endParaRPr lang="en-US"/>
        </a:p>
      </dgm:t>
    </dgm:pt>
    <dgm:pt modelId="{99CF894E-9121-4460-8EC0-2B5947EC1A73}" type="sibTrans" cxnId="{1BC0E635-B506-42BC-83A8-531F85D2A7AB}">
      <dgm:prSet/>
      <dgm:spPr/>
      <dgm:t>
        <a:bodyPr/>
        <a:lstStyle/>
        <a:p>
          <a:endParaRPr lang="en-US"/>
        </a:p>
      </dgm:t>
    </dgm:pt>
    <dgm:pt modelId="{D3F47E9A-5067-4ED9-AB23-98A082D37B58}">
      <dgm:prSet/>
      <dgm:spPr/>
      <dgm:t>
        <a:bodyPr/>
        <a:lstStyle/>
        <a:p>
          <a:r>
            <a:rPr lang="en-US"/>
            <a:t>Building moisture control</a:t>
          </a:r>
        </a:p>
      </dgm:t>
    </dgm:pt>
    <dgm:pt modelId="{EB6B438B-4ACE-4913-8D60-51A30087961A}" type="parTrans" cxnId="{9BAA6199-1C51-4ABD-A4D2-A0B142BFD96E}">
      <dgm:prSet/>
      <dgm:spPr/>
      <dgm:t>
        <a:bodyPr/>
        <a:lstStyle/>
        <a:p>
          <a:endParaRPr lang="en-US"/>
        </a:p>
      </dgm:t>
    </dgm:pt>
    <dgm:pt modelId="{154D5A98-0FF0-40CD-8A48-06CFC6486C4B}" type="sibTrans" cxnId="{9BAA6199-1C51-4ABD-A4D2-A0B142BFD96E}">
      <dgm:prSet/>
      <dgm:spPr/>
      <dgm:t>
        <a:bodyPr/>
        <a:lstStyle/>
        <a:p>
          <a:endParaRPr lang="en-US"/>
        </a:p>
      </dgm:t>
    </dgm:pt>
    <dgm:pt modelId="{B4E20ADF-5453-444C-BFDB-F9AC74EDEA74}">
      <dgm:prSet/>
      <dgm:spPr/>
      <dgm:t>
        <a:bodyPr/>
        <a:lstStyle/>
        <a:p>
          <a:r>
            <a:rPr lang="en-US"/>
            <a:t>Refrigeration design</a:t>
          </a:r>
        </a:p>
      </dgm:t>
    </dgm:pt>
    <dgm:pt modelId="{4D4D8687-48F7-4E49-9443-556A52D34CAA}" type="parTrans" cxnId="{3E416A10-0768-4163-8FFC-B8B4059822A3}">
      <dgm:prSet/>
      <dgm:spPr/>
      <dgm:t>
        <a:bodyPr/>
        <a:lstStyle/>
        <a:p>
          <a:endParaRPr lang="en-US"/>
        </a:p>
      </dgm:t>
    </dgm:pt>
    <dgm:pt modelId="{1E870EFB-6A5F-4F97-AF8D-01712E9C987C}" type="sibTrans" cxnId="{3E416A10-0768-4163-8FFC-B8B4059822A3}">
      <dgm:prSet/>
      <dgm:spPr/>
      <dgm:t>
        <a:bodyPr/>
        <a:lstStyle/>
        <a:p>
          <a:endParaRPr lang="en-US"/>
        </a:p>
      </dgm:t>
    </dgm:pt>
    <dgm:pt modelId="{14B6EA55-6CE0-49F9-AF61-9963633FD7A8}">
      <dgm:prSet/>
      <dgm:spPr/>
      <dgm:t>
        <a:bodyPr/>
        <a:lstStyle/>
        <a:p>
          <a:r>
            <a:rPr lang="en-US"/>
            <a:t>Life safety (liability/codes)</a:t>
          </a:r>
        </a:p>
      </dgm:t>
    </dgm:pt>
    <dgm:pt modelId="{731F97BA-B59D-4163-8FCC-D46EF1ABE9DF}" type="parTrans" cxnId="{3F7380A2-DEB1-4A39-8B96-8D2493A60434}">
      <dgm:prSet/>
      <dgm:spPr/>
      <dgm:t>
        <a:bodyPr/>
        <a:lstStyle/>
        <a:p>
          <a:endParaRPr lang="en-US"/>
        </a:p>
      </dgm:t>
    </dgm:pt>
    <dgm:pt modelId="{54A91B29-1B7E-440B-9C8E-FB044919D99C}" type="sibTrans" cxnId="{3F7380A2-DEB1-4A39-8B96-8D2493A60434}">
      <dgm:prSet/>
      <dgm:spPr/>
      <dgm:t>
        <a:bodyPr/>
        <a:lstStyle/>
        <a:p>
          <a:endParaRPr lang="en-US"/>
        </a:p>
      </dgm:t>
    </dgm:pt>
    <dgm:pt modelId="{17AEB0D3-FAB9-4BA7-BB81-0B652ACDCAE6}">
      <dgm:prSet/>
      <dgm:spPr/>
      <dgm:t>
        <a:bodyPr/>
        <a:lstStyle/>
        <a:p>
          <a:r>
            <a:rPr lang="en-US"/>
            <a:t>BacNet/Communications Protocol</a:t>
          </a:r>
        </a:p>
      </dgm:t>
    </dgm:pt>
    <dgm:pt modelId="{B32FF0A6-376A-46F3-B694-2285ED84920E}" type="parTrans" cxnId="{EDFCA05F-B2F1-45ED-9531-DB49787B3C66}">
      <dgm:prSet/>
      <dgm:spPr/>
      <dgm:t>
        <a:bodyPr/>
        <a:lstStyle/>
        <a:p>
          <a:endParaRPr lang="en-US"/>
        </a:p>
      </dgm:t>
    </dgm:pt>
    <dgm:pt modelId="{F91FCCD0-D889-4377-B677-0699CF132788}" type="sibTrans" cxnId="{EDFCA05F-B2F1-45ED-9531-DB49787B3C66}">
      <dgm:prSet/>
      <dgm:spPr/>
      <dgm:t>
        <a:bodyPr/>
        <a:lstStyle/>
        <a:p>
          <a:endParaRPr lang="en-US"/>
        </a:p>
      </dgm:t>
    </dgm:pt>
    <dgm:pt modelId="{D0592F4D-6429-49B3-A580-7EBCC90FCA61}">
      <dgm:prSet/>
      <dgm:spPr/>
      <dgm:t>
        <a:bodyPr/>
        <a:lstStyle/>
        <a:p>
          <a:r>
            <a:rPr lang="en-US"/>
            <a:t>Commissioning</a:t>
          </a:r>
        </a:p>
      </dgm:t>
    </dgm:pt>
    <dgm:pt modelId="{F9970CE6-BED6-44E1-BEBB-5423A2E61B86}" type="parTrans" cxnId="{AE0B6FD4-E566-46C8-AF85-0A9CCDF88139}">
      <dgm:prSet/>
      <dgm:spPr/>
      <dgm:t>
        <a:bodyPr/>
        <a:lstStyle/>
        <a:p>
          <a:endParaRPr lang="en-US"/>
        </a:p>
      </dgm:t>
    </dgm:pt>
    <dgm:pt modelId="{A40088D7-0511-4C18-B336-F8EBD8436BD3}" type="sibTrans" cxnId="{AE0B6FD4-E566-46C8-AF85-0A9CCDF88139}">
      <dgm:prSet/>
      <dgm:spPr/>
      <dgm:t>
        <a:bodyPr/>
        <a:lstStyle/>
        <a:p>
          <a:endParaRPr lang="en-US"/>
        </a:p>
      </dgm:t>
    </dgm:pt>
    <dgm:pt modelId="{999A2590-C4DB-4113-9526-3736C76500CD}">
      <dgm:prSet/>
      <dgm:spPr/>
      <dgm:t>
        <a:bodyPr/>
        <a:lstStyle/>
        <a:p>
          <a:r>
            <a:rPr lang="en-US"/>
            <a:t>Decarbonization</a:t>
          </a:r>
        </a:p>
      </dgm:t>
    </dgm:pt>
    <dgm:pt modelId="{94A6DC6D-681A-4F3D-8CEE-E4F6E1248B6C}" type="parTrans" cxnId="{CC9121C5-64FB-40AA-AD7F-22A0F56DE3A5}">
      <dgm:prSet/>
      <dgm:spPr/>
      <dgm:t>
        <a:bodyPr/>
        <a:lstStyle/>
        <a:p>
          <a:endParaRPr lang="en-US"/>
        </a:p>
      </dgm:t>
    </dgm:pt>
    <dgm:pt modelId="{D7FAF1FC-C2EB-49D1-BE41-66F5BD826D0D}" type="sibTrans" cxnId="{CC9121C5-64FB-40AA-AD7F-22A0F56DE3A5}">
      <dgm:prSet/>
      <dgm:spPr/>
      <dgm:t>
        <a:bodyPr/>
        <a:lstStyle/>
        <a:p>
          <a:endParaRPr lang="en-US"/>
        </a:p>
      </dgm:t>
    </dgm:pt>
    <dgm:pt modelId="{422DC1D7-3C0B-4B37-8195-E896AF14D56F}">
      <dgm:prSet/>
      <dgm:spPr/>
      <dgm:t>
        <a:bodyPr/>
        <a:lstStyle/>
        <a:p>
          <a:r>
            <a:rPr lang="en-US"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Distinguished Lecturer Program</a:t>
          </a:r>
          <a:endParaRPr lang="en-US" dirty="0">
            <a:solidFill>
              <a:schemeClr val="bg1"/>
            </a:solidFill>
          </a:endParaRPr>
        </a:p>
      </dgm:t>
    </dgm:pt>
    <dgm:pt modelId="{DDF30C64-8CD4-4155-B80B-5CFE8FAB8F7C}" type="parTrans" cxnId="{6C35C87F-2901-4547-BEDA-9213D4886670}">
      <dgm:prSet/>
      <dgm:spPr/>
      <dgm:t>
        <a:bodyPr/>
        <a:lstStyle/>
        <a:p>
          <a:endParaRPr lang="en-US"/>
        </a:p>
      </dgm:t>
    </dgm:pt>
    <dgm:pt modelId="{2A60CC7A-4DCD-448A-A23A-E82C1B1783E7}" type="sibTrans" cxnId="{6C35C87F-2901-4547-BEDA-9213D4886670}">
      <dgm:prSet/>
      <dgm:spPr/>
      <dgm:t>
        <a:bodyPr/>
        <a:lstStyle/>
        <a:p>
          <a:endParaRPr lang="en-US"/>
        </a:p>
      </dgm:t>
    </dgm:pt>
    <dgm:pt modelId="{B53EF8E0-C5AA-4E21-8808-7A7CBB87404F}">
      <dgm:prSet/>
      <dgm:spPr/>
      <dgm:t>
        <a:bodyPr/>
        <a:lstStyle/>
        <a:p>
          <a:r>
            <a:rPr lang="en-US"/>
            <a:t>Society pays lecturer’s transportation to city of event</a:t>
          </a:r>
        </a:p>
      </dgm:t>
    </dgm:pt>
    <dgm:pt modelId="{D9C7E49E-95DF-4CA2-B3CE-3D30A0C0C59E}" type="parTrans" cxnId="{04C504FF-CC78-4574-A009-6347F80B3FC7}">
      <dgm:prSet/>
      <dgm:spPr/>
      <dgm:t>
        <a:bodyPr/>
        <a:lstStyle/>
        <a:p>
          <a:endParaRPr lang="en-US"/>
        </a:p>
      </dgm:t>
    </dgm:pt>
    <dgm:pt modelId="{458BD72C-C69E-491A-85D8-CC81F8CE9CF0}" type="sibTrans" cxnId="{04C504FF-CC78-4574-A009-6347F80B3FC7}">
      <dgm:prSet/>
      <dgm:spPr/>
      <dgm:t>
        <a:bodyPr/>
        <a:lstStyle/>
        <a:p>
          <a:endParaRPr lang="en-US"/>
        </a:p>
      </dgm:t>
    </dgm:pt>
    <dgm:pt modelId="{276D598B-F99C-4DB5-BF30-1BD76A41FD1D}">
      <dgm:prSet/>
      <dgm:spPr/>
      <dgm:t>
        <a:bodyPr/>
        <a:lstStyle/>
        <a:p>
          <a:r>
            <a:rPr lang="en-US"/>
            <a:t>Chapter pays for local costs</a:t>
          </a:r>
        </a:p>
      </dgm:t>
    </dgm:pt>
    <dgm:pt modelId="{866C9205-E99A-489D-8031-E326E9714852}" type="parTrans" cxnId="{9112DA4C-8790-4717-8D41-CD163F84224B}">
      <dgm:prSet/>
      <dgm:spPr/>
      <dgm:t>
        <a:bodyPr/>
        <a:lstStyle/>
        <a:p>
          <a:endParaRPr lang="en-US"/>
        </a:p>
      </dgm:t>
    </dgm:pt>
    <dgm:pt modelId="{F1967383-03D8-4126-8D37-66BE938062A6}" type="sibTrans" cxnId="{9112DA4C-8790-4717-8D41-CD163F84224B}">
      <dgm:prSet/>
      <dgm:spPr/>
      <dgm:t>
        <a:bodyPr/>
        <a:lstStyle/>
        <a:p>
          <a:endParaRPr lang="en-US"/>
        </a:p>
      </dgm:t>
    </dgm:pt>
    <dgm:pt modelId="{4AC64DE5-1D8D-4C8F-8749-9E624036A3E4}">
      <dgm:prSet/>
      <dgm:spPr/>
      <dgm:t>
        <a:bodyPr/>
        <a:lstStyle/>
        <a:p>
          <a:r>
            <a:rPr lang="en-US"/>
            <a:t>Opportunity to work with other ASHRAE Chapters for joint or multiple local presentations</a:t>
          </a:r>
        </a:p>
      </dgm:t>
    </dgm:pt>
    <dgm:pt modelId="{319CA58D-77C6-4663-A836-C31430F099CB}" type="parTrans" cxnId="{9104288E-6491-4DFB-9802-2692F934A62D}">
      <dgm:prSet/>
      <dgm:spPr/>
      <dgm:t>
        <a:bodyPr/>
        <a:lstStyle/>
        <a:p>
          <a:endParaRPr lang="en-US"/>
        </a:p>
      </dgm:t>
    </dgm:pt>
    <dgm:pt modelId="{B81CC948-C929-451B-B981-09932342DCEB}" type="sibTrans" cxnId="{9104288E-6491-4DFB-9802-2692F934A62D}">
      <dgm:prSet/>
      <dgm:spPr/>
      <dgm:t>
        <a:bodyPr/>
        <a:lstStyle/>
        <a:p>
          <a:endParaRPr lang="en-US"/>
        </a:p>
      </dgm:t>
    </dgm:pt>
    <dgm:pt modelId="{E9BCA215-898D-4C15-8141-C211B7F753C0}" type="pres">
      <dgm:prSet presAssocID="{F105EA46-F9DF-48DB-9E32-BFEE07FA582A}" presName="linear" presStyleCnt="0">
        <dgm:presLayoutVars>
          <dgm:animLvl val="lvl"/>
          <dgm:resizeHandles val="exact"/>
        </dgm:presLayoutVars>
      </dgm:prSet>
      <dgm:spPr/>
    </dgm:pt>
    <dgm:pt modelId="{181D7F6A-66C9-4009-8C53-A5467CFFD6DA}" type="pres">
      <dgm:prSet presAssocID="{4A73D39A-CC9F-4A2B-917D-57DD9DE1CA23}" presName="parentText" presStyleLbl="node1" presStyleIdx="0" presStyleCnt="10">
        <dgm:presLayoutVars>
          <dgm:chMax val="0"/>
          <dgm:bulletEnabled val="1"/>
        </dgm:presLayoutVars>
      </dgm:prSet>
      <dgm:spPr/>
    </dgm:pt>
    <dgm:pt modelId="{70405F5A-78F5-4F78-AA4C-2D5DE4A6262B}" type="pres">
      <dgm:prSet presAssocID="{63B4EC31-A14B-4B1D-8C79-67F52D02B181}" presName="spacer" presStyleCnt="0"/>
      <dgm:spPr/>
    </dgm:pt>
    <dgm:pt modelId="{AE9931F6-6255-480F-82F9-2E22192A9D85}" type="pres">
      <dgm:prSet presAssocID="{F74EC810-47C2-430F-ABC4-EDB51172836C}" presName="parentText" presStyleLbl="node1" presStyleIdx="1" presStyleCnt="10">
        <dgm:presLayoutVars>
          <dgm:chMax val="0"/>
          <dgm:bulletEnabled val="1"/>
        </dgm:presLayoutVars>
      </dgm:prSet>
      <dgm:spPr/>
    </dgm:pt>
    <dgm:pt modelId="{D56284CF-340B-4642-9948-C75E980C4191}" type="pres">
      <dgm:prSet presAssocID="{91A5DEED-62F0-405A-BA0D-A46B352325D5}" presName="spacer" presStyleCnt="0"/>
      <dgm:spPr/>
    </dgm:pt>
    <dgm:pt modelId="{7B53588D-7DA5-4BBF-8A8C-D3FC60064912}" type="pres">
      <dgm:prSet presAssocID="{BC8B6926-8ACA-48C0-B366-32C9956AE0F9}" presName="parentText" presStyleLbl="node1" presStyleIdx="2" presStyleCnt="10">
        <dgm:presLayoutVars>
          <dgm:chMax val="0"/>
          <dgm:bulletEnabled val="1"/>
        </dgm:presLayoutVars>
      </dgm:prSet>
      <dgm:spPr/>
    </dgm:pt>
    <dgm:pt modelId="{A1ACB9AC-BCCB-41A4-8B2C-D3463641F832}" type="pres">
      <dgm:prSet presAssocID="{99CF894E-9121-4460-8EC0-2B5947EC1A73}" presName="spacer" presStyleCnt="0"/>
      <dgm:spPr/>
    </dgm:pt>
    <dgm:pt modelId="{C4EA3A43-D3FB-47BB-B0DB-E81311788ED9}" type="pres">
      <dgm:prSet presAssocID="{D3F47E9A-5067-4ED9-AB23-98A082D37B58}" presName="parentText" presStyleLbl="node1" presStyleIdx="3" presStyleCnt="10">
        <dgm:presLayoutVars>
          <dgm:chMax val="0"/>
          <dgm:bulletEnabled val="1"/>
        </dgm:presLayoutVars>
      </dgm:prSet>
      <dgm:spPr/>
    </dgm:pt>
    <dgm:pt modelId="{CBAA38B0-1928-476D-9294-1F273A88D5C7}" type="pres">
      <dgm:prSet presAssocID="{154D5A98-0FF0-40CD-8A48-06CFC6486C4B}" presName="spacer" presStyleCnt="0"/>
      <dgm:spPr/>
    </dgm:pt>
    <dgm:pt modelId="{719EE697-EFF6-4289-94BC-025BAF912691}" type="pres">
      <dgm:prSet presAssocID="{B4E20ADF-5453-444C-BFDB-F9AC74EDEA74}" presName="parentText" presStyleLbl="node1" presStyleIdx="4" presStyleCnt="10">
        <dgm:presLayoutVars>
          <dgm:chMax val="0"/>
          <dgm:bulletEnabled val="1"/>
        </dgm:presLayoutVars>
      </dgm:prSet>
      <dgm:spPr/>
    </dgm:pt>
    <dgm:pt modelId="{DC200925-0909-40F2-89E7-059CB8DFD180}" type="pres">
      <dgm:prSet presAssocID="{1E870EFB-6A5F-4F97-AF8D-01712E9C987C}" presName="spacer" presStyleCnt="0"/>
      <dgm:spPr/>
    </dgm:pt>
    <dgm:pt modelId="{B62FA38B-640B-438E-9766-1F5A0F8398D9}" type="pres">
      <dgm:prSet presAssocID="{14B6EA55-6CE0-49F9-AF61-9963633FD7A8}" presName="parentText" presStyleLbl="node1" presStyleIdx="5" presStyleCnt="10">
        <dgm:presLayoutVars>
          <dgm:chMax val="0"/>
          <dgm:bulletEnabled val="1"/>
        </dgm:presLayoutVars>
      </dgm:prSet>
      <dgm:spPr/>
    </dgm:pt>
    <dgm:pt modelId="{F1305CC3-80A8-42D2-8D11-5EF116EAFA22}" type="pres">
      <dgm:prSet presAssocID="{54A91B29-1B7E-440B-9C8E-FB044919D99C}" presName="spacer" presStyleCnt="0"/>
      <dgm:spPr/>
    </dgm:pt>
    <dgm:pt modelId="{4A41F9DA-B5B1-4864-8F1C-F6D002C55C1F}" type="pres">
      <dgm:prSet presAssocID="{17AEB0D3-FAB9-4BA7-BB81-0B652ACDCAE6}" presName="parentText" presStyleLbl="node1" presStyleIdx="6" presStyleCnt="10">
        <dgm:presLayoutVars>
          <dgm:chMax val="0"/>
          <dgm:bulletEnabled val="1"/>
        </dgm:presLayoutVars>
      </dgm:prSet>
      <dgm:spPr/>
    </dgm:pt>
    <dgm:pt modelId="{2E7524BC-200A-4D2C-93BD-4526A20243E1}" type="pres">
      <dgm:prSet presAssocID="{F91FCCD0-D889-4377-B677-0699CF132788}" presName="spacer" presStyleCnt="0"/>
      <dgm:spPr/>
    </dgm:pt>
    <dgm:pt modelId="{382D06D6-5F0D-4BFF-9FA3-1D8B699AF8C5}" type="pres">
      <dgm:prSet presAssocID="{D0592F4D-6429-49B3-A580-7EBCC90FCA61}" presName="parentText" presStyleLbl="node1" presStyleIdx="7" presStyleCnt="10">
        <dgm:presLayoutVars>
          <dgm:chMax val="0"/>
          <dgm:bulletEnabled val="1"/>
        </dgm:presLayoutVars>
      </dgm:prSet>
      <dgm:spPr/>
    </dgm:pt>
    <dgm:pt modelId="{2A57DD0A-0CCD-408B-B7D3-F847E05A10AE}" type="pres">
      <dgm:prSet presAssocID="{A40088D7-0511-4C18-B336-F8EBD8436BD3}" presName="spacer" presStyleCnt="0"/>
      <dgm:spPr/>
    </dgm:pt>
    <dgm:pt modelId="{564E7C69-BEFE-48BF-96F5-BBFB697C4ED5}" type="pres">
      <dgm:prSet presAssocID="{999A2590-C4DB-4113-9526-3736C76500CD}" presName="parentText" presStyleLbl="node1" presStyleIdx="8" presStyleCnt="10">
        <dgm:presLayoutVars>
          <dgm:chMax val="0"/>
          <dgm:bulletEnabled val="1"/>
        </dgm:presLayoutVars>
      </dgm:prSet>
      <dgm:spPr/>
    </dgm:pt>
    <dgm:pt modelId="{709BBC20-AB3E-4AA8-B141-1137CD02B269}" type="pres">
      <dgm:prSet presAssocID="{D7FAF1FC-C2EB-49D1-BE41-66F5BD826D0D}" presName="spacer" presStyleCnt="0"/>
      <dgm:spPr/>
    </dgm:pt>
    <dgm:pt modelId="{169B3282-60E8-4F9A-845C-F78C6228C5D9}" type="pres">
      <dgm:prSet presAssocID="{422DC1D7-3C0B-4B37-8195-E896AF14D56F}" presName="parentText" presStyleLbl="node1" presStyleIdx="9" presStyleCnt="10" custLinFactNeighborX="-88">
        <dgm:presLayoutVars>
          <dgm:chMax val="0"/>
          <dgm:bulletEnabled val="1"/>
        </dgm:presLayoutVars>
      </dgm:prSet>
      <dgm:spPr/>
    </dgm:pt>
    <dgm:pt modelId="{E324F11D-CB63-4457-9241-51A0A05C130E}" type="pres">
      <dgm:prSet presAssocID="{422DC1D7-3C0B-4B37-8195-E896AF14D56F}" presName="childText" presStyleLbl="revTx" presStyleIdx="0" presStyleCnt="1">
        <dgm:presLayoutVars>
          <dgm:bulletEnabled val="1"/>
        </dgm:presLayoutVars>
      </dgm:prSet>
      <dgm:spPr/>
    </dgm:pt>
  </dgm:ptLst>
  <dgm:cxnLst>
    <dgm:cxn modelId="{29EF6700-4F1A-4BE3-B847-899397CD348D}" type="presOf" srcId="{17AEB0D3-FAB9-4BA7-BB81-0B652ACDCAE6}" destId="{4A41F9DA-B5B1-4864-8F1C-F6D002C55C1F}" srcOrd="0" destOrd="0" presId="urn:microsoft.com/office/officeart/2005/8/layout/vList2"/>
    <dgm:cxn modelId="{3E416A10-0768-4163-8FFC-B8B4059822A3}" srcId="{F105EA46-F9DF-48DB-9E32-BFEE07FA582A}" destId="{B4E20ADF-5453-444C-BFDB-F9AC74EDEA74}" srcOrd="4" destOrd="0" parTransId="{4D4D8687-48F7-4E49-9443-556A52D34CAA}" sibTransId="{1E870EFB-6A5F-4F97-AF8D-01712E9C987C}"/>
    <dgm:cxn modelId="{1BC0E635-B506-42BC-83A8-531F85D2A7AB}" srcId="{F105EA46-F9DF-48DB-9E32-BFEE07FA582A}" destId="{BC8B6926-8ACA-48C0-B366-32C9956AE0F9}" srcOrd="2" destOrd="0" parTransId="{728D484D-C261-4626-A1FD-3DDA203CDA64}" sibTransId="{99CF894E-9121-4460-8EC0-2B5947EC1A73}"/>
    <dgm:cxn modelId="{61FD533A-CDC5-4BFC-B5BE-8431489090EE}" type="presOf" srcId="{422DC1D7-3C0B-4B37-8195-E896AF14D56F}" destId="{169B3282-60E8-4F9A-845C-F78C6228C5D9}" srcOrd="0" destOrd="0" presId="urn:microsoft.com/office/officeart/2005/8/layout/vList2"/>
    <dgm:cxn modelId="{EDFCA05F-B2F1-45ED-9531-DB49787B3C66}" srcId="{F105EA46-F9DF-48DB-9E32-BFEE07FA582A}" destId="{17AEB0D3-FAB9-4BA7-BB81-0B652ACDCAE6}" srcOrd="6" destOrd="0" parTransId="{B32FF0A6-376A-46F3-B694-2285ED84920E}" sibTransId="{F91FCCD0-D889-4377-B677-0699CF132788}"/>
    <dgm:cxn modelId="{364BAD47-998F-4BD1-805B-7E064BEB4707}" type="presOf" srcId="{BC8B6926-8ACA-48C0-B366-32C9956AE0F9}" destId="{7B53588D-7DA5-4BBF-8A8C-D3FC60064912}" srcOrd="0" destOrd="0" presId="urn:microsoft.com/office/officeart/2005/8/layout/vList2"/>
    <dgm:cxn modelId="{934CFA4B-B52D-4A89-AE34-1CB85879A5C4}" type="presOf" srcId="{F105EA46-F9DF-48DB-9E32-BFEE07FA582A}" destId="{E9BCA215-898D-4C15-8141-C211B7F753C0}" srcOrd="0" destOrd="0" presId="urn:microsoft.com/office/officeart/2005/8/layout/vList2"/>
    <dgm:cxn modelId="{9112DA4C-8790-4717-8D41-CD163F84224B}" srcId="{422DC1D7-3C0B-4B37-8195-E896AF14D56F}" destId="{276D598B-F99C-4DB5-BF30-1BD76A41FD1D}" srcOrd="1" destOrd="0" parTransId="{866C9205-E99A-489D-8031-E326E9714852}" sibTransId="{F1967383-03D8-4126-8D37-66BE938062A6}"/>
    <dgm:cxn modelId="{6C35C87F-2901-4547-BEDA-9213D4886670}" srcId="{F105EA46-F9DF-48DB-9E32-BFEE07FA582A}" destId="{422DC1D7-3C0B-4B37-8195-E896AF14D56F}" srcOrd="9" destOrd="0" parTransId="{DDF30C64-8CD4-4155-B80B-5CFE8FAB8F7C}" sibTransId="{2A60CC7A-4DCD-448A-A23A-E82C1B1783E7}"/>
    <dgm:cxn modelId="{9104288E-6491-4DFB-9802-2692F934A62D}" srcId="{422DC1D7-3C0B-4B37-8195-E896AF14D56F}" destId="{4AC64DE5-1D8D-4C8F-8749-9E624036A3E4}" srcOrd="2" destOrd="0" parTransId="{319CA58D-77C6-4663-A836-C31430F099CB}" sibTransId="{B81CC948-C929-451B-B981-09932342DCEB}"/>
    <dgm:cxn modelId="{A518A293-63B5-4DD9-A967-A8E5F09FDCA1}" type="presOf" srcId="{4A73D39A-CC9F-4A2B-917D-57DD9DE1CA23}" destId="{181D7F6A-66C9-4009-8C53-A5467CFFD6DA}" srcOrd="0" destOrd="0" presId="urn:microsoft.com/office/officeart/2005/8/layout/vList2"/>
    <dgm:cxn modelId="{9BAA6199-1C51-4ABD-A4D2-A0B142BFD96E}" srcId="{F105EA46-F9DF-48DB-9E32-BFEE07FA582A}" destId="{D3F47E9A-5067-4ED9-AB23-98A082D37B58}" srcOrd="3" destOrd="0" parTransId="{EB6B438B-4ACE-4913-8D60-51A30087961A}" sibTransId="{154D5A98-0FF0-40CD-8A48-06CFC6486C4B}"/>
    <dgm:cxn modelId="{C5C8999A-FA74-4FFA-B2A2-422B01AD1175}" type="presOf" srcId="{B4E20ADF-5453-444C-BFDB-F9AC74EDEA74}" destId="{719EE697-EFF6-4289-94BC-025BAF912691}" srcOrd="0" destOrd="0" presId="urn:microsoft.com/office/officeart/2005/8/layout/vList2"/>
    <dgm:cxn modelId="{4754BD9C-0565-4690-AFB5-F4AA06339CD7}" type="presOf" srcId="{276D598B-F99C-4DB5-BF30-1BD76A41FD1D}" destId="{E324F11D-CB63-4457-9241-51A0A05C130E}" srcOrd="0" destOrd="1" presId="urn:microsoft.com/office/officeart/2005/8/layout/vList2"/>
    <dgm:cxn modelId="{3F7380A2-DEB1-4A39-8B96-8D2493A60434}" srcId="{F105EA46-F9DF-48DB-9E32-BFEE07FA582A}" destId="{14B6EA55-6CE0-49F9-AF61-9963633FD7A8}" srcOrd="5" destOrd="0" parTransId="{731F97BA-B59D-4163-8FCC-D46EF1ABE9DF}" sibTransId="{54A91B29-1B7E-440B-9C8E-FB044919D99C}"/>
    <dgm:cxn modelId="{D1E857B4-4BC4-4D0E-AC83-60278C942847}" srcId="{F105EA46-F9DF-48DB-9E32-BFEE07FA582A}" destId="{4A73D39A-CC9F-4A2B-917D-57DD9DE1CA23}" srcOrd="0" destOrd="0" parTransId="{F6BAC0A4-8F77-4473-8BD1-C99F3D613FF2}" sibTransId="{63B4EC31-A14B-4B1D-8C79-67F52D02B181}"/>
    <dgm:cxn modelId="{3F3FE6BB-7BF9-43F4-8F73-9ECE9A772C6C}" type="presOf" srcId="{14B6EA55-6CE0-49F9-AF61-9963633FD7A8}" destId="{B62FA38B-640B-438E-9766-1F5A0F8398D9}" srcOrd="0" destOrd="0" presId="urn:microsoft.com/office/officeart/2005/8/layout/vList2"/>
    <dgm:cxn modelId="{9A206DBC-3A7A-471D-8E88-B43C4DB408AF}" type="presOf" srcId="{B53EF8E0-C5AA-4E21-8808-7A7CBB87404F}" destId="{E324F11D-CB63-4457-9241-51A0A05C130E}" srcOrd="0" destOrd="0" presId="urn:microsoft.com/office/officeart/2005/8/layout/vList2"/>
    <dgm:cxn modelId="{CC9121C5-64FB-40AA-AD7F-22A0F56DE3A5}" srcId="{F105EA46-F9DF-48DB-9E32-BFEE07FA582A}" destId="{999A2590-C4DB-4113-9526-3736C76500CD}" srcOrd="8" destOrd="0" parTransId="{94A6DC6D-681A-4F3D-8CEE-E4F6E1248B6C}" sibTransId="{D7FAF1FC-C2EB-49D1-BE41-66F5BD826D0D}"/>
    <dgm:cxn modelId="{5AEB87C5-7B8D-494A-A4CD-30B0BB62D4E9}" type="presOf" srcId="{F74EC810-47C2-430F-ABC4-EDB51172836C}" destId="{AE9931F6-6255-480F-82F9-2E22192A9D85}" srcOrd="0" destOrd="0" presId="urn:microsoft.com/office/officeart/2005/8/layout/vList2"/>
    <dgm:cxn modelId="{01EA91C8-64C3-4D0B-8BDD-5313704EFA91}" type="presOf" srcId="{4AC64DE5-1D8D-4C8F-8749-9E624036A3E4}" destId="{E324F11D-CB63-4457-9241-51A0A05C130E}" srcOrd="0" destOrd="2" presId="urn:microsoft.com/office/officeart/2005/8/layout/vList2"/>
    <dgm:cxn modelId="{AE0B6FD4-E566-46C8-AF85-0A9CCDF88139}" srcId="{F105EA46-F9DF-48DB-9E32-BFEE07FA582A}" destId="{D0592F4D-6429-49B3-A580-7EBCC90FCA61}" srcOrd="7" destOrd="0" parTransId="{F9970CE6-BED6-44E1-BEBB-5423A2E61B86}" sibTransId="{A40088D7-0511-4C18-B336-F8EBD8436BD3}"/>
    <dgm:cxn modelId="{BB1618E1-1E17-427C-AA64-A32426652EA9}" type="presOf" srcId="{D3F47E9A-5067-4ED9-AB23-98A082D37B58}" destId="{C4EA3A43-D3FB-47BB-B0DB-E81311788ED9}" srcOrd="0" destOrd="0" presId="urn:microsoft.com/office/officeart/2005/8/layout/vList2"/>
    <dgm:cxn modelId="{531DBDE6-5636-474A-80BD-BAF39285CB65}" type="presOf" srcId="{D0592F4D-6429-49B3-A580-7EBCC90FCA61}" destId="{382D06D6-5F0D-4BFF-9FA3-1D8B699AF8C5}" srcOrd="0" destOrd="0" presId="urn:microsoft.com/office/officeart/2005/8/layout/vList2"/>
    <dgm:cxn modelId="{7757E6E8-C568-479A-85C0-363567661569}" srcId="{F105EA46-F9DF-48DB-9E32-BFEE07FA582A}" destId="{F74EC810-47C2-430F-ABC4-EDB51172836C}" srcOrd="1" destOrd="0" parTransId="{37FB11BD-7841-4753-88FB-02E75413286C}" sibTransId="{91A5DEED-62F0-405A-BA0D-A46B352325D5}"/>
    <dgm:cxn modelId="{250257EE-B100-4DBD-BC2B-592CD37B1481}" type="presOf" srcId="{999A2590-C4DB-4113-9526-3736C76500CD}" destId="{564E7C69-BEFE-48BF-96F5-BBFB697C4ED5}" srcOrd="0" destOrd="0" presId="urn:microsoft.com/office/officeart/2005/8/layout/vList2"/>
    <dgm:cxn modelId="{04C504FF-CC78-4574-A009-6347F80B3FC7}" srcId="{422DC1D7-3C0B-4B37-8195-E896AF14D56F}" destId="{B53EF8E0-C5AA-4E21-8808-7A7CBB87404F}" srcOrd="0" destOrd="0" parTransId="{D9C7E49E-95DF-4CA2-B3CE-3D30A0C0C59E}" sibTransId="{458BD72C-C69E-491A-85D8-CC81F8CE9CF0}"/>
    <dgm:cxn modelId="{913A6594-ACF1-4F21-AD09-58A7FC5A55A9}" type="presParOf" srcId="{E9BCA215-898D-4C15-8141-C211B7F753C0}" destId="{181D7F6A-66C9-4009-8C53-A5467CFFD6DA}" srcOrd="0" destOrd="0" presId="urn:microsoft.com/office/officeart/2005/8/layout/vList2"/>
    <dgm:cxn modelId="{C0633CEB-548D-4B7B-AC53-F41B57159277}" type="presParOf" srcId="{E9BCA215-898D-4C15-8141-C211B7F753C0}" destId="{70405F5A-78F5-4F78-AA4C-2D5DE4A6262B}" srcOrd="1" destOrd="0" presId="urn:microsoft.com/office/officeart/2005/8/layout/vList2"/>
    <dgm:cxn modelId="{441AFEA0-BF56-450E-9660-0889F8E852C0}" type="presParOf" srcId="{E9BCA215-898D-4C15-8141-C211B7F753C0}" destId="{AE9931F6-6255-480F-82F9-2E22192A9D85}" srcOrd="2" destOrd="0" presId="urn:microsoft.com/office/officeart/2005/8/layout/vList2"/>
    <dgm:cxn modelId="{8BC93CFB-AEBC-4927-9007-22953B99DDF2}" type="presParOf" srcId="{E9BCA215-898D-4C15-8141-C211B7F753C0}" destId="{D56284CF-340B-4642-9948-C75E980C4191}" srcOrd="3" destOrd="0" presId="urn:microsoft.com/office/officeart/2005/8/layout/vList2"/>
    <dgm:cxn modelId="{C01C5D2F-EB58-4156-B4C5-A55739485E7C}" type="presParOf" srcId="{E9BCA215-898D-4C15-8141-C211B7F753C0}" destId="{7B53588D-7DA5-4BBF-8A8C-D3FC60064912}" srcOrd="4" destOrd="0" presId="urn:microsoft.com/office/officeart/2005/8/layout/vList2"/>
    <dgm:cxn modelId="{F6D85FC3-B113-4AEC-9918-DF95D563D161}" type="presParOf" srcId="{E9BCA215-898D-4C15-8141-C211B7F753C0}" destId="{A1ACB9AC-BCCB-41A4-8B2C-D3463641F832}" srcOrd="5" destOrd="0" presId="urn:microsoft.com/office/officeart/2005/8/layout/vList2"/>
    <dgm:cxn modelId="{DF147042-EE8B-4BC6-9E36-BF83099C8F26}" type="presParOf" srcId="{E9BCA215-898D-4C15-8141-C211B7F753C0}" destId="{C4EA3A43-D3FB-47BB-B0DB-E81311788ED9}" srcOrd="6" destOrd="0" presId="urn:microsoft.com/office/officeart/2005/8/layout/vList2"/>
    <dgm:cxn modelId="{E97E9B37-0D10-4053-B73C-B79766740D3D}" type="presParOf" srcId="{E9BCA215-898D-4C15-8141-C211B7F753C0}" destId="{CBAA38B0-1928-476D-9294-1F273A88D5C7}" srcOrd="7" destOrd="0" presId="urn:microsoft.com/office/officeart/2005/8/layout/vList2"/>
    <dgm:cxn modelId="{CD618E99-FBD5-4954-AB82-0BC273386ECA}" type="presParOf" srcId="{E9BCA215-898D-4C15-8141-C211B7F753C0}" destId="{719EE697-EFF6-4289-94BC-025BAF912691}" srcOrd="8" destOrd="0" presId="urn:microsoft.com/office/officeart/2005/8/layout/vList2"/>
    <dgm:cxn modelId="{AB774437-9DCB-478F-B615-2A3D57D60084}" type="presParOf" srcId="{E9BCA215-898D-4C15-8141-C211B7F753C0}" destId="{DC200925-0909-40F2-89E7-059CB8DFD180}" srcOrd="9" destOrd="0" presId="urn:microsoft.com/office/officeart/2005/8/layout/vList2"/>
    <dgm:cxn modelId="{CAA32CB2-21F1-4A93-91D0-DF5C0F8F6FC6}" type="presParOf" srcId="{E9BCA215-898D-4C15-8141-C211B7F753C0}" destId="{B62FA38B-640B-438E-9766-1F5A0F8398D9}" srcOrd="10" destOrd="0" presId="urn:microsoft.com/office/officeart/2005/8/layout/vList2"/>
    <dgm:cxn modelId="{2463B87E-D551-4A38-A47F-5651C5DE6404}" type="presParOf" srcId="{E9BCA215-898D-4C15-8141-C211B7F753C0}" destId="{F1305CC3-80A8-42D2-8D11-5EF116EAFA22}" srcOrd="11" destOrd="0" presId="urn:microsoft.com/office/officeart/2005/8/layout/vList2"/>
    <dgm:cxn modelId="{FA70C868-D2EF-451A-AB92-D5744117414C}" type="presParOf" srcId="{E9BCA215-898D-4C15-8141-C211B7F753C0}" destId="{4A41F9DA-B5B1-4864-8F1C-F6D002C55C1F}" srcOrd="12" destOrd="0" presId="urn:microsoft.com/office/officeart/2005/8/layout/vList2"/>
    <dgm:cxn modelId="{87FD54FC-877B-47D6-8456-03CEC0AD5406}" type="presParOf" srcId="{E9BCA215-898D-4C15-8141-C211B7F753C0}" destId="{2E7524BC-200A-4D2C-93BD-4526A20243E1}" srcOrd="13" destOrd="0" presId="urn:microsoft.com/office/officeart/2005/8/layout/vList2"/>
    <dgm:cxn modelId="{27488B8B-697F-4807-8169-9EE64891773E}" type="presParOf" srcId="{E9BCA215-898D-4C15-8141-C211B7F753C0}" destId="{382D06D6-5F0D-4BFF-9FA3-1D8B699AF8C5}" srcOrd="14" destOrd="0" presId="urn:microsoft.com/office/officeart/2005/8/layout/vList2"/>
    <dgm:cxn modelId="{294B4024-1022-4F57-A4F6-1BDA7C644B59}" type="presParOf" srcId="{E9BCA215-898D-4C15-8141-C211B7F753C0}" destId="{2A57DD0A-0CCD-408B-B7D3-F847E05A10AE}" srcOrd="15" destOrd="0" presId="urn:microsoft.com/office/officeart/2005/8/layout/vList2"/>
    <dgm:cxn modelId="{87B81C71-BE16-44B3-AF0F-6920B4289A71}" type="presParOf" srcId="{E9BCA215-898D-4C15-8141-C211B7F753C0}" destId="{564E7C69-BEFE-48BF-96F5-BBFB697C4ED5}" srcOrd="16" destOrd="0" presId="urn:microsoft.com/office/officeart/2005/8/layout/vList2"/>
    <dgm:cxn modelId="{36C3249E-B2FB-44AC-967C-5469295B9BCD}" type="presParOf" srcId="{E9BCA215-898D-4C15-8141-C211B7F753C0}" destId="{709BBC20-AB3E-4AA8-B141-1137CD02B269}" srcOrd="17" destOrd="0" presId="urn:microsoft.com/office/officeart/2005/8/layout/vList2"/>
    <dgm:cxn modelId="{C85F3EA4-723C-41F6-A463-13A794577CFC}" type="presParOf" srcId="{E9BCA215-898D-4C15-8141-C211B7F753C0}" destId="{169B3282-60E8-4F9A-845C-F78C6228C5D9}" srcOrd="18" destOrd="0" presId="urn:microsoft.com/office/officeart/2005/8/layout/vList2"/>
    <dgm:cxn modelId="{E171AF65-83B2-4873-82B6-F11472D65BA1}" type="presParOf" srcId="{E9BCA215-898D-4C15-8141-C211B7F753C0}" destId="{E324F11D-CB63-4457-9241-51A0A05C130E}" srcOrd="1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D7F6A-66C9-4009-8C53-A5467CFFD6DA}">
      <dsp:nvSpPr>
        <dsp:cNvPr id="0" name=""/>
        <dsp:cNvSpPr/>
      </dsp:nvSpPr>
      <dsp:spPr>
        <a:xfrm>
          <a:off x="0" y="112350"/>
          <a:ext cx="6628804" cy="3744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ASHRAE energy efficiency standards</a:t>
          </a:r>
        </a:p>
      </dsp:txBody>
      <dsp:txXfrm>
        <a:off x="18277" y="130627"/>
        <a:ext cx="6592250" cy="337846"/>
      </dsp:txXfrm>
    </dsp:sp>
    <dsp:sp modelId="{AE9931F6-6255-480F-82F9-2E22192A9D85}">
      <dsp:nvSpPr>
        <dsp:cNvPr id="0" name=""/>
        <dsp:cNvSpPr/>
      </dsp:nvSpPr>
      <dsp:spPr>
        <a:xfrm>
          <a:off x="0" y="532830"/>
          <a:ext cx="6628804" cy="374400"/>
        </a:xfrm>
        <a:prstGeom prst="roundRect">
          <a:avLst/>
        </a:prstGeom>
        <a:gradFill rotWithShape="0">
          <a:gsLst>
            <a:gs pos="0">
              <a:schemeClr val="accent2">
                <a:hueOff val="-329365"/>
                <a:satOff val="1578"/>
                <a:lumOff val="1460"/>
                <a:alphaOff val="0"/>
                <a:tint val="96000"/>
                <a:lumMod val="100000"/>
              </a:schemeClr>
            </a:gs>
            <a:gs pos="78000">
              <a:schemeClr val="accent2">
                <a:hueOff val="-329365"/>
                <a:satOff val="1578"/>
                <a:lumOff val="146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Indoor air quality or environmental health</a:t>
          </a:r>
        </a:p>
      </dsp:txBody>
      <dsp:txXfrm>
        <a:off x="18277" y="551107"/>
        <a:ext cx="6592250" cy="337846"/>
      </dsp:txXfrm>
    </dsp:sp>
    <dsp:sp modelId="{7B53588D-7DA5-4BBF-8A8C-D3FC60064912}">
      <dsp:nvSpPr>
        <dsp:cNvPr id="0" name=""/>
        <dsp:cNvSpPr/>
      </dsp:nvSpPr>
      <dsp:spPr>
        <a:xfrm>
          <a:off x="0" y="953310"/>
          <a:ext cx="6628804" cy="374400"/>
        </a:xfrm>
        <a:prstGeom prst="roundRect">
          <a:avLst/>
        </a:prstGeom>
        <a:gradFill rotWithShape="0">
          <a:gsLst>
            <a:gs pos="0">
              <a:schemeClr val="accent2">
                <a:hueOff val="-658730"/>
                <a:satOff val="3156"/>
                <a:lumOff val="2919"/>
                <a:alphaOff val="0"/>
                <a:tint val="96000"/>
                <a:lumMod val="100000"/>
              </a:schemeClr>
            </a:gs>
            <a:gs pos="78000">
              <a:schemeClr val="accent2">
                <a:hueOff val="-658730"/>
                <a:satOff val="3156"/>
                <a:lumOff val="291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Ventilation/fans/pumping systems</a:t>
          </a:r>
        </a:p>
      </dsp:txBody>
      <dsp:txXfrm>
        <a:off x="18277" y="971587"/>
        <a:ext cx="6592250" cy="337846"/>
      </dsp:txXfrm>
    </dsp:sp>
    <dsp:sp modelId="{C4EA3A43-D3FB-47BB-B0DB-E81311788ED9}">
      <dsp:nvSpPr>
        <dsp:cNvPr id="0" name=""/>
        <dsp:cNvSpPr/>
      </dsp:nvSpPr>
      <dsp:spPr>
        <a:xfrm>
          <a:off x="0" y="1373790"/>
          <a:ext cx="6628804" cy="374400"/>
        </a:xfrm>
        <a:prstGeom prst="roundRect">
          <a:avLst/>
        </a:prstGeom>
        <a:gradFill rotWithShape="0">
          <a:gsLst>
            <a:gs pos="0">
              <a:schemeClr val="accent2">
                <a:hueOff val="-988095"/>
                <a:satOff val="4733"/>
                <a:lumOff val="4379"/>
                <a:alphaOff val="0"/>
                <a:tint val="96000"/>
                <a:lumMod val="100000"/>
              </a:schemeClr>
            </a:gs>
            <a:gs pos="78000">
              <a:schemeClr val="accent2">
                <a:hueOff val="-988095"/>
                <a:satOff val="4733"/>
                <a:lumOff val="437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Building moisture control</a:t>
          </a:r>
        </a:p>
      </dsp:txBody>
      <dsp:txXfrm>
        <a:off x="18277" y="1392067"/>
        <a:ext cx="6592250" cy="337846"/>
      </dsp:txXfrm>
    </dsp:sp>
    <dsp:sp modelId="{719EE697-EFF6-4289-94BC-025BAF912691}">
      <dsp:nvSpPr>
        <dsp:cNvPr id="0" name=""/>
        <dsp:cNvSpPr/>
      </dsp:nvSpPr>
      <dsp:spPr>
        <a:xfrm>
          <a:off x="0" y="1794270"/>
          <a:ext cx="6628804" cy="374400"/>
        </a:xfrm>
        <a:prstGeom prst="roundRect">
          <a:avLst/>
        </a:prstGeom>
        <a:gradFill rotWithShape="0">
          <a:gsLst>
            <a:gs pos="0">
              <a:schemeClr val="accent2">
                <a:hueOff val="-1317460"/>
                <a:satOff val="6311"/>
                <a:lumOff val="5839"/>
                <a:alphaOff val="0"/>
                <a:tint val="96000"/>
                <a:lumMod val="100000"/>
              </a:schemeClr>
            </a:gs>
            <a:gs pos="78000">
              <a:schemeClr val="accent2">
                <a:hueOff val="-1317460"/>
                <a:satOff val="6311"/>
                <a:lumOff val="5839"/>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Refrigeration design</a:t>
          </a:r>
        </a:p>
      </dsp:txBody>
      <dsp:txXfrm>
        <a:off x="18277" y="1812547"/>
        <a:ext cx="6592250" cy="337846"/>
      </dsp:txXfrm>
    </dsp:sp>
    <dsp:sp modelId="{B62FA38B-640B-438E-9766-1F5A0F8398D9}">
      <dsp:nvSpPr>
        <dsp:cNvPr id="0" name=""/>
        <dsp:cNvSpPr/>
      </dsp:nvSpPr>
      <dsp:spPr>
        <a:xfrm>
          <a:off x="0" y="2214750"/>
          <a:ext cx="6628804" cy="374400"/>
        </a:xfrm>
        <a:prstGeom prst="roundRect">
          <a:avLst/>
        </a:prstGeom>
        <a:gradFill rotWithShape="0">
          <a:gsLst>
            <a:gs pos="0">
              <a:schemeClr val="accent2">
                <a:hueOff val="-1646826"/>
                <a:satOff val="7889"/>
                <a:lumOff val="7298"/>
                <a:alphaOff val="0"/>
                <a:tint val="96000"/>
                <a:lumMod val="100000"/>
              </a:schemeClr>
            </a:gs>
            <a:gs pos="78000">
              <a:schemeClr val="accent2">
                <a:hueOff val="-1646826"/>
                <a:satOff val="7889"/>
                <a:lumOff val="729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Life safety (liability/codes)</a:t>
          </a:r>
        </a:p>
      </dsp:txBody>
      <dsp:txXfrm>
        <a:off x="18277" y="2233027"/>
        <a:ext cx="6592250" cy="337846"/>
      </dsp:txXfrm>
    </dsp:sp>
    <dsp:sp modelId="{4A41F9DA-B5B1-4864-8F1C-F6D002C55C1F}">
      <dsp:nvSpPr>
        <dsp:cNvPr id="0" name=""/>
        <dsp:cNvSpPr/>
      </dsp:nvSpPr>
      <dsp:spPr>
        <a:xfrm>
          <a:off x="0" y="2635230"/>
          <a:ext cx="6628804" cy="374400"/>
        </a:xfrm>
        <a:prstGeom prst="roundRect">
          <a:avLst/>
        </a:prstGeom>
        <a:gradFill rotWithShape="0">
          <a:gsLst>
            <a:gs pos="0">
              <a:schemeClr val="accent2">
                <a:hueOff val="-1976191"/>
                <a:satOff val="9467"/>
                <a:lumOff val="8758"/>
                <a:alphaOff val="0"/>
                <a:tint val="96000"/>
                <a:lumMod val="100000"/>
              </a:schemeClr>
            </a:gs>
            <a:gs pos="78000">
              <a:schemeClr val="accent2">
                <a:hueOff val="-1976191"/>
                <a:satOff val="9467"/>
                <a:lumOff val="875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BacNet/Communications Protocol</a:t>
          </a:r>
        </a:p>
      </dsp:txBody>
      <dsp:txXfrm>
        <a:off x="18277" y="2653507"/>
        <a:ext cx="6592250" cy="337846"/>
      </dsp:txXfrm>
    </dsp:sp>
    <dsp:sp modelId="{382D06D6-5F0D-4BFF-9FA3-1D8B699AF8C5}">
      <dsp:nvSpPr>
        <dsp:cNvPr id="0" name=""/>
        <dsp:cNvSpPr/>
      </dsp:nvSpPr>
      <dsp:spPr>
        <a:xfrm>
          <a:off x="0" y="3055710"/>
          <a:ext cx="6628804" cy="374400"/>
        </a:xfrm>
        <a:prstGeom prst="roundRect">
          <a:avLst/>
        </a:prstGeom>
        <a:gradFill rotWithShape="0">
          <a:gsLst>
            <a:gs pos="0">
              <a:schemeClr val="accent2">
                <a:hueOff val="-2305556"/>
                <a:satOff val="11044"/>
                <a:lumOff val="10218"/>
                <a:alphaOff val="0"/>
                <a:tint val="96000"/>
                <a:lumMod val="100000"/>
              </a:schemeClr>
            </a:gs>
            <a:gs pos="78000">
              <a:schemeClr val="accent2">
                <a:hueOff val="-2305556"/>
                <a:satOff val="11044"/>
                <a:lumOff val="1021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Commissioning</a:t>
          </a:r>
        </a:p>
      </dsp:txBody>
      <dsp:txXfrm>
        <a:off x="18277" y="3073987"/>
        <a:ext cx="6592250" cy="337846"/>
      </dsp:txXfrm>
    </dsp:sp>
    <dsp:sp modelId="{564E7C69-BEFE-48BF-96F5-BBFB697C4ED5}">
      <dsp:nvSpPr>
        <dsp:cNvPr id="0" name=""/>
        <dsp:cNvSpPr/>
      </dsp:nvSpPr>
      <dsp:spPr>
        <a:xfrm>
          <a:off x="0" y="3476190"/>
          <a:ext cx="6628804" cy="374400"/>
        </a:xfrm>
        <a:prstGeom prst="roundRect">
          <a:avLst/>
        </a:prstGeom>
        <a:gradFill rotWithShape="0">
          <a:gsLst>
            <a:gs pos="0">
              <a:schemeClr val="accent2">
                <a:hueOff val="-2634921"/>
                <a:satOff val="12622"/>
                <a:lumOff val="11677"/>
                <a:alphaOff val="0"/>
                <a:tint val="96000"/>
                <a:lumMod val="100000"/>
              </a:schemeClr>
            </a:gs>
            <a:gs pos="78000">
              <a:schemeClr val="accent2">
                <a:hueOff val="-2634921"/>
                <a:satOff val="12622"/>
                <a:lumOff val="1167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Decarbonization</a:t>
          </a:r>
        </a:p>
      </dsp:txBody>
      <dsp:txXfrm>
        <a:off x="18277" y="3494467"/>
        <a:ext cx="6592250" cy="337846"/>
      </dsp:txXfrm>
    </dsp:sp>
    <dsp:sp modelId="{169B3282-60E8-4F9A-845C-F78C6228C5D9}">
      <dsp:nvSpPr>
        <dsp:cNvPr id="0" name=""/>
        <dsp:cNvSpPr/>
      </dsp:nvSpPr>
      <dsp:spPr>
        <a:xfrm>
          <a:off x="0" y="3896670"/>
          <a:ext cx="6628804" cy="374400"/>
        </a:xfrm>
        <a:prstGeom prst="roundRect">
          <a:avLst/>
        </a:prstGeom>
        <a:gradFill rotWithShape="0">
          <a:gsLst>
            <a:gs pos="0">
              <a:schemeClr val="accent2">
                <a:hueOff val="-2964286"/>
                <a:satOff val="14200"/>
                <a:lumOff val="13137"/>
                <a:alphaOff val="0"/>
                <a:tint val="96000"/>
                <a:lumMod val="100000"/>
              </a:schemeClr>
            </a:gs>
            <a:gs pos="78000">
              <a:schemeClr val="accent2">
                <a:hueOff val="-2964286"/>
                <a:satOff val="14200"/>
                <a:lumOff val="1313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Distinguished Lecturer Program</a:t>
          </a:r>
          <a:endParaRPr lang="en-US" sz="1600" kern="1200" dirty="0">
            <a:solidFill>
              <a:schemeClr val="bg1"/>
            </a:solidFill>
          </a:endParaRPr>
        </a:p>
      </dsp:txBody>
      <dsp:txXfrm>
        <a:off x="18277" y="3914947"/>
        <a:ext cx="6592250" cy="337846"/>
      </dsp:txXfrm>
    </dsp:sp>
    <dsp:sp modelId="{E324F11D-CB63-4457-9241-51A0A05C130E}">
      <dsp:nvSpPr>
        <dsp:cNvPr id="0" name=""/>
        <dsp:cNvSpPr/>
      </dsp:nvSpPr>
      <dsp:spPr>
        <a:xfrm>
          <a:off x="0" y="4271070"/>
          <a:ext cx="6628804"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0465"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a:t>Society pays lecturer’s transportation to city of event</a:t>
          </a:r>
        </a:p>
        <a:p>
          <a:pPr marL="114300" lvl="1" indent="-114300" algn="l" defTabSz="533400">
            <a:lnSpc>
              <a:spcPct val="90000"/>
            </a:lnSpc>
            <a:spcBef>
              <a:spcPct val="0"/>
            </a:spcBef>
            <a:spcAft>
              <a:spcPct val="20000"/>
            </a:spcAft>
            <a:buChar char="•"/>
          </a:pPr>
          <a:r>
            <a:rPr lang="en-US" sz="1200" kern="1200"/>
            <a:t>Chapter pays for local costs</a:t>
          </a:r>
        </a:p>
        <a:p>
          <a:pPr marL="114300" lvl="1" indent="-114300" algn="l" defTabSz="533400">
            <a:lnSpc>
              <a:spcPct val="90000"/>
            </a:lnSpc>
            <a:spcBef>
              <a:spcPct val="0"/>
            </a:spcBef>
            <a:spcAft>
              <a:spcPct val="20000"/>
            </a:spcAft>
            <a:buChar char="•"/>
          </a:pPr>
          <a:r>
            <a:rPr lang="en-US" sz="1200" kern="1200"/>
            <a:t>Opportunity to work with other ASHRAE Chapters for joint or multiple local presentations</a:t>
          </a:r>
        </a:p>
      </dsp:txBody>
      <dsp:txXfrm>
        <a:off x="0" y="4271070"/>
        <a:ext cx="6628804" cy="5961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67B08C0-4F64-454B-A5B3-6427CD1924F1}" type="datetimeFigureOut">
              <a:rPr lang="en-US" smtClean="0"/>
              <a:t>1/13/2026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BD9E36F-70AF-4D26-A902-3D31186D8AA4}" type="slidenum">
              <a:rPr lang="en-US" smtClean="0"/>
              <a:t>‹#›</a:t>
            </a:fld>
            <a:endParaRPr lang="en-US"/>
          </a:p>
        </p:txBody>
      </p:sp>
    </p:spTree>
    <p:extLst>
      <p:ext uri="{BB962C8B-B14F-4D97-AF65-F5344CB8AC3E}">
        <p14:creationId xmlns:p14="http://schemas.microsoft.com/office/powerpoint/2010/main" val="1950376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good to test your PowerPoint with the projector you will actually use before you present. Sometimes the slides look good on the computer but look much different on a large screen once combined with a projector. The preview may be a cause to change the slide design to make the text easier to read. It is desirable to have this slide on before the meeting starts to alert people to whether they are in the correct location. It is good to edit this slide to have the correct Region, month, year and location. You are welcome to customize the slide design to your taste.</a:t>
            </a:r>
          </a:p>
          <a:p>
            <a:r>
              <a:rPr lang="en-US" dirty="0"/>
              <a:t>Click to add contact information.</a:t>
            </a:r>
          </a:p>
        </p:txBody>
      </p:sp>
      <p:sp>
        <p:nvSpPr>
          <p:cNvPr id="4" name="Slide Number Placeholder 3"/>
          <p:cNvSpPr>
            <a:spLocks noGrp="1"/>
          </p:cNvSpPr>
          <p:nvPr>
            <p:ph type="sldNum" sz="quarter" idx="5"/>
          </p:nvPr>
        </p:nvSpPr>
        <p:spPr/>
        <p:txBody>
          <a:bodyPr/>
          <a:lstStyle/>
          <a:p>
            <a:fld id="{6BD9E36F-70AF-4D26-A902-3D31186D8AA4}" type="slidenum">
              <a:rPr lang="en-US" smtClean="0"/>
              <a:t>1</a:t>
            </a:fld>
            <a:endParaRPr lang="en-US"/>
          </a:p>
        </p:txBody>
      </p:sp>
    </p:spTree>
    <p:extLst>
      <p:ext uri="{BB962C8B-B14F-4D97-AF65-F5344CB8AC3E}">
        <p14:creationId xmlns:p14="http://schemas.microsoft.com/office/powerpoint/2010/main" val="2668386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Here are examples of proven successful program types. This is a good opportunity to have some Chapters discuss examples of these different type of meetings. However, there are two summary slides on monthly programs with details to be covered on later slides. As an alternate you could review the later slides and use them as your talking notes for these two slides; your choice. As such avoid too detailed discussion here unless you delete the later slides.</a:t>
            </a:r>
          </a:p>
        </p:txBody>
      </p:sp>
      <p:sp>
        <p:nvSpPr>
          <p:cNvPr id="4" name="Slide Number Placeholder 3"/>
          <p:cNvSpPr>
            <a:spLocks noGrp="1"/>
          </p:cNvSpPr>
          <p:nvPr>
            <p:ph type="sldNum" sz="quarter" idx="5"/>
          </p:nvPr>
        </p:nvSpPr>
        <p:spPr/>
        <p:txBody>
          <a:bodyPr/>
          <a:lstStyle/>
          <a:p>
            <a:fld id="{6BD9E36F-70AF-4D26-A902-3D31186D8AA4}" type="slidenum">
              <a:rPr lang="en-US" smtClean="0"/>
              <a:t>2</a:t>
            </a:fld>
            <a:endParaRPr lang="en-US"/>
          </a:p>
        </p:txBody>
      </p:sp>
    </p:spTree>
    <p:extLst>
      <p:ext uri="{BB962C8B-B14F-4D97-AF65-F5344CB8AC3E}">
        <p14:creationId xmlns:p14="http://schemas.microsoft.com/office/powerpoint/2010/main" val="3397378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Examples of Technical Talks. </a:t>
            </a:r>
          </a:p>
        </p:txBody>
      </p:sp>
      <p:sp>
        <p:nvSpPr>
          <p:cNvPr id="4" name="Slide Number Placeholder 3"/>
          <p:cNvSpPr>
            <a:spLocks noGrp="1"/>
          </p:cNvSpPr>
          <p:nvPr>
            <p:ph type="sldNum" sz="quarter" idx="5"/>
          </p:nvPr>
        </p:nvSpPr>
        <p:spPr/>
        <p:txBody>
          <a:bodyPr/>
          <a:lstStyle/>
          <a:p>
            <a:fld id="{6BD9E36F-70AF-4D26-A902-3D31186D8AA4}" type="slidenum">
              <a:rPr lang="en-US" smtClean="0"/>
              <a:t>3</a:t>
            </a:fld>
            <a:endParaRPr lang="en-US"/>
          </a:p>
        </p:txBody>
      </p:sp>
    </p:spTree>
    <p:extLst>
      <p:ext uri="{BB962C8B-B14F-4D97-AF65-F5344CB8AC3E}">
        <p14:creationId xmlns:p14="http://schemas.microsoft.com/office/powerpoint/2010/main" val="3130548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Example of Panel Discussion members; I suggest limiting to about 4 people. If promoted properly, these can quadruple attendance</a:t>
            </a:r>
            <a:r>
              <a:rPr lang="en-US"/>
              <a:t>. </a:t>
            </a:r>
          </a:p>
          <a:p>
            <a:pPr defTabSz="931774">
              <a:defRPr/>
            </a:pPr>
            <a:endParaRPr lang="en-US" dirty="0"/>
          </a:p>
          <a:p>
            <a:pPr defTabSz="931774">
              <a:defRPr/>
            </a:pPr>
            <a:r>
              <a:rPr lang="en-US" dirty="0"/>
              <a:t>Panel forums must have a strong moderator to keep the discussion on task. </a:t>
            </a:r>
          </a:p>
        </p:txBody>
      </p:sp>
      <p:sp>
        <p:nvSpPr>
          <p:cNvPr id="4" name="Slide Number Placeholder 3"/>
          <p:cNvSpPr>
            <a:spLocks noGrp="1"/>
          </p:cNvSpPr>
          <p:nvPr>
            <p:ph type="sldNum" sz="quarter" idx="5"/>
          </p:nvPr>
        </p:nvSpPr>
        <p:spPr/>
        <p:txBody>
          <a:bodyPr/>
          <a:lstStyle/>
          <a:p>
            <a:fld id="{6BD9E36F-70AF-4D26-A902-3D31186D8AA4}" type="slidenum">
              <a:rPr lang="en-US" smtClean="0"/>
              <a:t>4</a:t>
            </a:fld>
            <a:endParaRPr lang="en-US"/>
          </a:p>
        </p:txBody>
      </p:sp>
    </p:spTree>
    <p:extLst>
      <p:ext uri="{BB962C8B-B14F-4D97-AF65-F5344CB8AC3E}">
        <p14:creationId xmlns:p14="http://schemas.microsoft.com/office/powerpoint/2010/main" val="892153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Examples of field trips. Let others tell their success stories</a:t>
            </a:r>
            <a:r>
              <a:rPr lang="en-US" sz="2000" dirty="0"/>
              <a:t>.</a:t>
            </a:r>
          </a:p>
        </p:txBody>
      </p:sp>
      <p:sp>
        <p:nvSpPr>
          <p:cNvPr id="4" name="Slide Number Placeholder 3"/>
          <p:cNvSpPr>
            <a:spLocks noGrp="1"/>
          </p:cNvSpPr>
          <p:nvPr>
            <p:ph type="sldNum" sz="quarter" idx="5"/>
          </p:nvPr>
        </p:nvSpPr>
        <p:spPr/>
        <p:txBody>
          <a:bodyPr/>
          <a:lstStyle/>
          <a:p>
            <a:fld id="{6BD9E36F-70AF-4D26-A902-3D31186D8AA4}" type="slidenum">
              <a:rPr lang="en-US" smtClean="0"/>
              <a:t>5</a:t>
            </a:fld>
            <a:endParaRPr lang="en-US"/>
          </a:p>
        </p:txBody>
      </p:sp>
    </p:spTree>
    <p:extLst>
      <p:ext uri="{BB962C8B-B14F-4D97-AF65-F5344CB8AC3E}">
        <p14:creationId xmlns:p14="http://schemas.microsoft.com/office/powerpoint/2010/main" val="869070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Examples of research talks. Having a research firm or University research team report on the results of an ASHRAE research project can be quite informing. Research by others on items of interest to ASHRAE works as well. Do not let a Research Promotion Chair just present a long list of ASHRAE project topics for a program or use the entire meeting to solicit donations.</a:t>
            </a:r>
          </a:p>
        </p:txBody>
      </p:sp>
      <p:sp>
        <p:nvSpPr>
          <p:cNvPr id="4" name="Slide Number Placeholder 3"/>
          <p:cNvSpPr>
            <a:spLocks noGrp="1"/>
          </p:cNvSpPr>
          <p:nvPr>
            <p:ph type="sldNum" sz="quarter" idx="5"/>
          </p:nvPr>
        </p:nvSpPr>
        <p:spPr/>
        <p:txBody>
          <a:bodyPr/>
          <a:lstStyle/>
          <a:p>
            <a:fld id="{6BD9E36F-70AF-4D26-A902-3D31186D8AA4}" type="slidenum">
              <a:rPr lang="en-US" smtClean="0"/>
              <a:t>6</a:t>
            </a:fld>
            <a:endParaRPr lang="en-US"/>
          </a:p>
        </p:txBody>
      </p:sp>
    </p:spTree>
    <p:extLst>
      <p:ext uri="{BB962C8B-B14F-4D97-AF65-F5344CB8AC3E}">
        <p14:creationId xmlns:p14="http://schemas.microsoft.com/office/powerpoint/2010/main" val="2364087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D9E36F-70AF-4D26-A902-3D31186D8AA4}" type="slidenum">
              <a:rPr lang="en-US" smtClean="0"/>
              <a:t>8</a:t>
            </a:fld>
            <a:endParaRPr lang="en-US"/>
          </a:p>
        </p:txBody>
      </p:sp>
    </p:spTree>
    <p:extLst>
      <p:ext uri="{BB962C8B-B14F-4D97-AF65-F5344CB8AC3E}">
        <p14:creationId xmlns:p14="http://schemas.microsoft.com/office/powerpoint/2010/main" val="3415083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480">
              <a:spcBef>
                <a:spcPct val="0"/>
              </a:spcBef>
            </a:pPr>
            <a:r>
              <a:rPr lang="en-US" dirty="0"/>
              <a:t>Examples of non-technical programs. For Research Promotion nights I suggest you have your RP Chair highlight a few funded Research project descriptions (just a few or it will get boring) and to make a ceremony out of recognizing your honor roll and higher RP contributors, especially the major contributors.</a:t>
            </a:r>
          </a:p>
          <a:p>
            <a:pPr defTabSz="941480">
              <a:spcBef>
                <a:spcPct val="0"/>
              </a:spcBef>
            </a:pPr>
            <a:endParaRPr lang="en-US" dirty="0"/>
          </a:p>
          <a:p>
            <a:pPr defTabSz="941480">
              <a:spcBef>
                <a:spcPct val="0"/>
              </a:spcBef>
            </a:pPr>
            <a:r>
              <a:rPr lang="en-US" dirty="0"/>
              <a:t>Sometimes local facilities personnel can provide their perspective on dealing with construction issues, engineers, architects and contractors.</a:t>
            </a:r>
          </a:p>
          <a:p>
            <a:pPr defTabSz="941480">
              <a:spcBef>
                <a:spcPct val="0"/>
              </a:spcBef>
            </a:pPr>
            <a:endParaRPr lang="en-US" dirty="0"/>
          </a:p>
          <a:p>
            <a:pPr defTabSz="941480">
              <a:spcBef>
                <a:spcPct val="0"/>
              </a:spcBef>
            </a:pPr>
            <a:r>
              <a:rPr lang="en-US" dirty="0"/>
              <a:t>An occasional meeting to help teach people skills or other managerial/leadership skills is a good change of pace. Carefully select speakers for these topics.</a:t>
            </a:r>
          </a:p>
        </p:txBody>
      </p:sp>
      <p:sp>
        <p:nvSpPr>
          <p:cNvPr id="4" name="Slide Number Placeholder 3"/>
          <p:cNvSpPr>
            <a:spLocks noGrp="1"/>
          </p:cNvSpPr>
          <p:nvPr>
            <p:ph type="sldNum" sz="quarter" idx="5"/>
          </p:nvPr>
        </p:nvSpPr>
        <p:spPr/>
        <p:txBody>
          <a:bodyPr/>
          <a:lstStyle/>
          <a:p>
            <a:fld id="{6BD9E36F-70AF-4D26-A902-3D31186D8AA4}" type="slidenum">
              <a:rPr lang="en-US" smtClean="0"/>
              <a:t>9</a:t>
            </a:fld>
            <a:endParaRPr lang="en-US"/>
          </a:p>
        </p:txBody>
      </p:sp>
    </p:spTree>
    <p:extLst>
      <p:ext uri="{BB962C8B-B14F-4D97-AF65-F5344CB8AC3E}">
        <p14:creationId xmlns:p14="http://schemas.microsoft.com/office/powerpoint/2010/main" val="2764645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Your imagination can go to work  here. Think of a joint engineer and Architectural Society meeting, other Engineering Societies, Contractor Organizations, Building Owners, etc. Again, without good promotion, none of these will be successful. </a:t>
            </a:r>
          </a:p>
        </p:txBody>
      </p:sp>
      <p:sp>
        <p:nvSpPr>
          <p:cNvPr id="4" name="Slide Number Placeholder 3"/>
          <p:cNvSpPr>
            <a:spLocks noGrp="1"/>
          </p:cNvSpPr>
          <p:nvPr>
            <p:ph type="sldNum" sz="quarter" idx="5"/>
          </p:nvPr>
        </p:nvSpPr>
        <p:spPr/>
        <p:txBody>
          <a:bodyPr/>
          <a:lstStyle/>
          <a:p>
            <a:fld id="{6BD9E36F-70AF-4D26-A902-3D31186D8AA4}" type="slidenum">
              <a:rPr lang="en-US" smtClean="0"/>
              <a:t>10</a:t>
            </a:fld>
            <a:endParaRPr lang="en-US"/>
          </a:p>
        </p:txBody>
      </p:sp>
    </p:spTree>
    <p:extLst>
      <p:ext uri="{BB962C8B-B14F-4D97-AF65-F5344CB8AC3E}">
        <p14:creationId xmlns:p14="http://schemas.microsoft.com/office/powerpoint/2010/main" val="3658451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These are resources to supplement the normal Chapter meeting programs and do provide a value to ASHRAE members.</a:t>
            </a:r>
          </a:p>
        </p:txBody>
      </p:sp>
      <p:sp>
        <p:nvSpPr>
          <p:cNvPr id="4" name="Slide Number Placeholder 3"/>
          <p:cNvSpPr>
            <a:spLocks noGrp="1"/>
          </p:cNvSpPr>
          <p:nvPr>
            <p:ph type="sldNum" sz="quarter" idx="5"/>
          </p:nvPr>
        </p:nvSpPr>
        <p:spPr/>
        <p:txBody>
          <a:bodyPr/>
          <a:lstStyle/>
          <a:p>
            <a:fld id="{6BD9E36F-70AF-4D26-A902-3D31186D8AA4}" type="slidenum">
              <a:rPr lang="en-US" smtClean="0"/>
              <a:t>12</a:t>
            </a:fld>
            <a:endParaRPr lang="en-US"/>
          </a:p>
        </p:txBody>
      </p:sp>
    </p:spTree>
    <p:extLst>
      <p:ext uri="{BB962C8B-B14F-4D97-AF65-F5344CB8AC3E}">
        <p14:creationId xmlns:p14="http://schemas.microsoft.com/office/powerpoint/2010/main" val="3116526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2104506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3078297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2115898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D0D4FE-3016-4630-ADAA-43F897DAC40F}"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3794281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D0D4FE-3016-4630-ADAA-43F897DAC40F}" type="datetimeFigureOut">
              <a:rPr lang="en-US" smtClean="0"/>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3211475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D0D4FE-3016-4630-ADAA-43F897DAC40F}" type="datetimeFigureOut">
              <a:rPr lang="en-US" smtClean="0"/>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741905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D0D4FE-3016-4630-ADAA-43F897DAC40F}" type="datetimeFigureOut">
              <a:rPr lang="en-US" smtClean="0"/>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2787632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D0D4FE-3016-4630-ADAA-43F897DAC40F}"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484342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D0D4FE-3016-4630-ADAA-43F897DAC40F}"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1011947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2910781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50333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109315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57635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36370006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2575887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0D4FE-3016-4630-ADAA-43F897DAC40F}"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9B61-0B6F-4958-A3C5-82D6C9F4E914}" type="slidenum">
              <a:rPr lang="en-US" smtClean="0"/>
              <a:t>‹#›</a:t>
            </a:fld>
            <a:endParaRPr lang="en-US"/>
          </a:p>
        </p:txBody>
      </p:sp>
    </p:spTree>
    <p:extLst>
      <p:ext uri="{BB962C8B-B14F-4D97-AF65-F5344CB8AC3E}">
        <p14:creationId xmlns:p14="http://schemas.microsoft.com/office/powerpoint/2010/main" val="780896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8D0D4FE-3016-4630-ADAA-43F897DAC40F}" type="datetimeFigureOut">
              <a:rPr lang="en-US" smtClean="0"/>
              <a:t>1/13/2026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0FF9B61-0B6F-4958-A3C5-82D6C9F4E914}" type="slidenum">
              <a:rPr lang="en-US" smtClean="0"/>
              <a:t>‹#›</a:t>
            </a:fld>
            <a:endParaRPr lang="en-US"/>
          </a:p>
        </p:txBody>
      </p:sp>
    </p:spTree>
    <p:extLst>
      <p:ext uri="{BB962C8B-B14F-4D97-AF65-F5344CB8AC3E}">
        <p14:creationId xmlns:p14="http://schemas.microsoft.com/office/powerpoint/2010/main" val="607693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ashrae.org/communities/committees/technical-committee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www.ashrae.org/communities/committees/standing-committees/research-administration-committe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shrae.org/technical-resources/refrigeration"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ashrae.org/educatio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ashrae.org/techhour"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A0100-A949-48C7-BC49-291F322476C1}"/>
              </a:ext>
            </a:extLst>
          </p:cNvPr>
          <p:cNvSpPr>
            <a:spLocks noGrp="1"/>
          </p:cNvSpPr>
          <p:nvPr>
            <p:ph type="ctrTitle"/>
          </p:nvPr>
        </p:nvSpPr>
        <p:spPr>
          <a:xfrm>
            <a:off x="4974337" y="1265314"/>
            <a:ext cx="4299666" cy="3249131"/>
          </a:xfrm>
        </p:spPr>
        <p:txBody>
          <a:bodyPr>
            <a:normAutofit/>
          </a:bodyPr>
          <a:lstStyle/>
          <a:p>
            <a:pPr algn="l">
              <a:lnSpc>
                <a:spcPct val="90000"/>
              </a:lnSpc>
            </a:pPr>
            <a:r>
              <a:rPr lang="en-US" sz="3800" dirty="0"/>
              <a:t>Chapter Program Ideas</a:t>
            </a:r>
          </a:p>
        </p:txBody>
      </p:sp>
      <p:sp>
        <p:nvSpPr>
          <p:cNvPr id="9" name="Isosceles Triangle 8">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A blue and white logo&#10;&#10;Description automatically generated with low confidence">
            <a:extLst>
              <a:ext uri="{FF2B5EF4-FFF2-40B4-BE49-F238E27FC236}">
                <a16:creationId xmlns:a16="http://schemas.microsoft.com/office/drawing/2014/main" id="{5FF14C1B-F5DC-4F7E-9711-CF94C930E2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8604" y="2123488"/>
            <a:ext cx="3765692" cy="2618994"/>
          </a:xfrm>
          <a:prstGeom prst="rect">
            <a:avLst/>
          </a:prstGeom>
        </p:spPr>
      </p:pic>
    </p:spTree>
    <p:extLst>
      <p:ext uri="{BB962C8B-B14F-4D97-AF65-F5344CB8AC3E}">
        <p14:creationId xmlns:p14="http://schemas.microsoft.com/office/powerpoint/2010/main" val="107271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60F92C-5E81-41A6-8A27-3C44B8CD343D}"/>
              </a:ext>
            </a:extLst>
          </p:cNvPr>
          <p:cNvSpPr>
            <a:spLocks noGrp="1"/>
          </p:cNvSpPr>
          <p:nvPr>
            <p:ph type="title"/>
          </p:nvPr>
        </p:nvSpPr>
        <p:spPr>
          <a:xfrm>
            <a:off x="643467" y="816638"/>
            <a:ext cx="3367359" cy="5224724"/>
          </a:xfrm>
        </p:spPr>
        <p:txBody>
          <a:bodyPr anchor="ctr">
            <a:normAutofit/>
          </a:bodyPr>
          <a:lstStyle/>
          <a:p>
            <a:r>
              <a:rPr lang="en-US" dirty="0"/>
              <a:t>Monthly Program Topics and Formats</a:t>
            </a:r>
          </a:p>
        </p:txBody>
      </p:sp>
      <p:sp>
        <p:nvSpPr>
          <p:cNvPr id="3" name="Content Placeholder 2">
            <a:extLst>
              <a:ext uri="{FF2B5EF4-FFF2-40B4-BE49-F238E27FC236}">
                <a16:creationId xmlns:a16="http://schemas.microsoft.com/office/drawing/2014/main" id="{A34B0470-58D6-48C5-BB93-F90DBB045609}"/>
              </a:ext>
            </a:extLst>
          </p:cNvPr>
          <p:cNvSpPr>
            <a:spLocks noGrp="1"/>
          </p:cNvSpPr>
          <p:nvPr>
            <p:ph idx="1"/>
          </p:nvPr>
        </p:nvSpPr>
        <p:spPr>
          <a:xfrm>
            <a:off x="4654295" y="816638"/>
            <a:ext cx="4619706" cy="5224724"/>
          </a:xfrm>
        </p:spPr>
        <p:txBody>
          <a:bodyPr anchor="ctr">
            <a:normAutofit/>
          </a:bodyPr>
          <a:lstStyle/>
          <a:p>
            <a:pPr>
              <a:buFont typeface="+mj-lt"/>
              <a:buAutoNum type="arabicPeriod"/>
            </a:pPr>
            <a:r>
              <a:rPr lang="en-US" dirty="0"/>
              <a:t>Technical Talks &amp; DL Program</a:t>
            </a:r>
          </a:p>
          <a:p>
            <a:pPr>
              <a:buFont typeface="+mj-lt"/>
              <a:buAutoNum type="arabicPeriod"/>
            </a:pPr>
            <a:r>
              <a:rPr lang="en-US" dirty="0"/>
              <a:t>Panels or forums</a:t>
            </a:r>
          </a:p>
          <a:p>
            <a:pPr>
              <a:buFont typeface="+mj-lt"/>
              <a:buAutoNum type="arabicPeriod"/>
            </a:pPr>
            <a:r>
              <a:rPr lang="en-US" dirty="0"/>
              <a:t>Technical tours/field trips</a:t>
            </a:r>
          </a:p>
          <a:p>
            <a:pPr>
              <a:buFont typeface="+mj-lt"/>
              <a:buAutoNum type="arabicPeriod"/>
            </a:pPr>
            <a:r>
              <a:rPr lang="en-US" dirty="0"/>
              <a:t>Technical/research talks</a:t>
            </a:r>
          </a:p>
          <a:p>
            <a:pPr>
              <a:buFont typeface="+mj-lt"/>
              <a:buAutoNum type="arabicPeriod"/>
            </a:pPr>
            <a:r>
              <a:rPr lang="en-US" dirty="0"/>
              <a:t>Student/YEA/Membership Promotion</a:t>
            </a:r>
          </a:p>
          <a:p>
            <a:pPr>
              <a:buFont typeface="+mj-lt"/>
              <a:buAutoNum type="arabicPeriod"/>
            </a:pPr>
            <a:r>
              <a:rPr lang="en-US" dirty="0"/>
              <a:t>Chapter seminars/shows</a:t>
            </a:r>
          </a:p>
          <a:p>
            <a:pPr>
              <a:buFont typeface="+mj-lt"/>
              <a:buAutoNum type="arabicPeriod"/>
            </a:pPr>
            <a:r>
              <a:rPr lang="en-US" dirty="0"/>
              <a:t>Non-technical talk</a:t>
            </a:r>
          </a:p>
          <a:p>
            <a:pPr>
              <a:buFont typeface="+mj-lt"/>
              <a:buAutoNum type="arabicPeriod"/>
            </a:pPr>
            <a:r>
              <a:rPr lang="en-US" dirty="0"/>
              <a:t>Joint meetings</a:t>
            </a:r>
          </a:p>
          <a:p>
            <a:pPr>
              <a:buFont typeface="+mj-lt"/>
              <a:buAutoNum type="arabicPeriod"/>
            </a:pPr>
            <a:r>
              <a:rPr lang="en-US" dirty="0"/>
              <a:t>Community service activities</a:t>
            </a:r>
          </a:p>
          <a:p>
            <a:pPr>
              <a:buFont typeface="+mj-lt"/>
              <a:buAutoNum type="arabicPeriod"/>
            </a:pPr>
            <a:r>
              <a:rPr lang="en-US" dirty="0"/>
              <a:t>Don’t forget the R in ASHRAE</a:t>
            </a:r>
          </a:p>
          <a:p>
            <a:pPr>
              <a:buFont typeface="+mj-lt"/>
              <a:buAutoNum type="arabicPeriod"/>
            </a:pPr>
            <a:r>
              <a:rPr lang="en-US" dirty="0"/>
              <a:t>Professional Development</a:t>
            </a:r>
          </a:p>
          <a:p>
            <a:pPr>
              <a:buFont typeface="+mj-lt"/>
              <a:buAutoNum type="arabicPeriod"/>
            </a:pPr>
            <a:r>
              <a:rPr lang="en-US" dirty="0"/>
              <a:t>Tech Hours</a:t>
            </a:r>
          </a:p>
        </p:txBody>
      </p:sp>
    </p:spTree>
    <p:extLst>
      <p:ext uri="{BB962C8B-B14F-4D97-AF65-F5344CB8AC3E}">
        <p14:creationId xmlns:p14="http://schemas.microsoft.com/office/powerpoint/2010/main" val="727658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E858E1-8919-4730-B808-2EEA33729B5F}"/>
              </a:ext>
            </a:extLst>
          </p:cNvPr>
          <p:cNvSpPr>
            <a:spLocks noGrp="1"/>
          </p:cNvSpPr>
          <p:nvPr>
            <p:ph type="title"/>
          </p:nvPr>
        </p:nvSpPr>
        <p:spPr>
          <a:xfrm>
            <a:off x="652481" y="1382486"/>
            <a:ext cx="3547581" cy="4093028"/>
          </a:xfrm>
        </p:spPr>
        <p:txBody>
          <a:bodyPr anchor="ctr">
            <a:normAutofit/>
          </a:bodyPr>
          <a:lstStyle/>
          <a:p>
            <a:r>
              <a:rPr lang="en-US" sz="4400" dirty="0"/>
              <a:t>Technical Talks &amp; the DL Program</a:t>
            </a:r>
          </a:p>
        </p:txBody>
      </p:sp>
      <p:grpSp>
        <p:nvGrpSpPr>
          <p:cNvPr id="17" name="Group 16">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8" name="Straight Connector 17">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8" name="Rectangle 27">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Content Placeholder 2">
            <a:extLst>
              <a:ext uri="{FF2B5EF4-FFF2-40B4-BE49-F238E27FC236}">
                <a16:creationId xmlns:a16="http://schemas.microsoft.com/office/drawing/2014/main" id="{F6337325-0DBE-69E8-24BF-A036CBCDB3C3}"/>
              </a:ext>
            </a:extLst>
          </p:cNvPr>
          <p:cNvGraphicFramePr>
            <a:graphicFrameLocks noGrp="1"/>
          </p:cNvGraphicFramePr>
          <p:nvPr>
            <p:ph idx="1"/>
            <p:extLst>
              <p:ext uri="{D42A27DB-BD31-4B8C-83A1-F6EECF244321}">
                <p14:modId xmlns:p14="http://schemas.microsoft.com/office/powerpoint/2010/main" val="2762321320"/>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4954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20ED256-FE4B-4872-B72B-6D543B23D009}"/>
              </a:ext>
            </a:extLst>
          </p:cNvPr>
          <p:cNvPicPr>
            <a:picLocks noChangeAspect="1"/>
          </p:cNvPicPr>
          <p:nvPr/>
        </p:nvPicPr>
        <p:blipFill>
          <a:blip r:embed="rId3"/>
          <a:srcRect l="21970" r="11319" b="-1"/>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14852C6-8ED1-4364-8B43-37A557E8431E}"/>
              </a:ext>
            </a:extLst>
          </p:cNvPr>
          <p:cNvSpPr>
            <a:spLocks noGrp="1"/>
          </p:cNvSpPr>
          <p:nvPr>
            <p:ph type="title"/>
          </p:nvPr>
        </p:nvSpPr>
        <p:spPr>
          <a:xfrm>
            <a:off x="677333" y="609600"/>
            <a:ext cx="3851123" cy="1320800"/>
          </a:xfrm>
        </p:spPr>
        <p:txBody>
          <a:bodyPr>
            <a:normAutofit/>
          </a:bodyPr>
          <a:lstStyle/>
          <a:p>
            <a:r>
              <a:rPr lang="en-US" dirty="0"/>
              <a:t>Panels or Forums</a:t>
            </a:r>
          </a:p>
        </p:txBody>
      </p:sp>
      <p:sp>
        <p:nvSpPr>
          <p:cNvPr id="3" name="Content Placeholder 2">
            <a:extLst>
              <a:ext uri="{FF2B5EF4-FFF2-40B4-BE49-F238E27FC236}">
                <a16:creationId xmlns:a16="http://schemas.microsoft.com/office/drawing/2014/main" id="{1A8B4533-89AB-4A32-9192-8B28C30DCB6C}"/>
              </a:ext>
            </a:extLst>
          </p:cNvPr>
          <p:cNvSpPr>
            <a:spLocks noGrp="1"/>
          </p:cNvSpPr>
          <p:nvPr>
            <p:ph idx="1"/>
          </p:nvPr>
        </p:nvSpPr>
        <p:spPr>
          <a:xfrm>
            <a:off x="643523" y="1834768"/>
            <a:ext cx="4089400" cy="3880773"/>
          </a:xfrm>
        </p:spPr>
        <p:txBody>
          <a:bodyPr>
            <a:normAutofit/>
          </a:bodyPr>
          <a:lstStyle/>
          <a:p>
            <a:r>
              <a:rPr lang="en-US" dirty="0"/>
              <a:t>Contractor</a:t>
            </a:r>
          </a:p>
          <a:p>
            <a:r>
              <a:rPr lang="en-US" dirty="0"/>
              <a:t>Engineer</a:t>
            </a:r>
          </a:p>
          <a:p>
            <a:r>
              <a:rPr lang="en-US" dirty="0"/>
              <a:t>Architect</a:t>
            </a:r>
          </a:p>
          <a:p>
            <a:r>
              <a:rPr lang="en-US" dirty="0"/>
              <a:t>Owner</a:t>
            </a:r>
          </a:p>
          <a:p>
            <a:r>
              <a:rPr lang="en-US" dirty="0"/>
              <a:t>Code Official</a:t>
            </a:r>
          </a:p>
          <a:p>
            <a:r>
              <a:rPr lang="en-US" dirty="0"/>
              <a:t>Developer</a:t>
            </a:r>
          </a:p>
          <a:p>
            <a:endParaRPr lang="en-US" dirty="0"/>
          </a:p>
          <a:p>
            <a:r>
              <a:rPr lang="en-US" dirty="0"/>
              <a:t>Be sure to have a strong moderator to facilitate your panel</a:t>
            </a: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6983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C05B-15B0-4FEE-8E18-1A76CD127CE5}"/>
              </a:ext>
            </a:extLst>
          </p:cNvPr>
          <p:cNvSpPr>
            <a:spLocks noGrp="1"/>
          </p:cNvSpPr>
          <p:nvPr>
            <p:ph type="title"/>
          </p:nvPr>
        </p:nvSpPr>
        <p:spPr>
          <a:xfrm>
            <a:off x="5536734" y="609600"/>
            <a:ext cx="3737268" cy="1320800"/>
          </a:xfrm>
        </p:spPr>
        <p:txBody>
          <a:bodyPr>
            <a:normAutofit/>
          </a:bodyPr>
          <a:lstStyle/>
          <a:p>
            <a:r>
              <a:rPr lang="en-US" dirty="0"/>
              <a:t>Technical Tours or Field Trips</a:t>
            </a:r>
          </a:p>
        </p:txBody>
      </p:sp>
      <p:sp>
        <p:nvSpPr>
          <p:cNvPr id="3" name="Content Placeholder 2">
            <a:extLst>
              <a:ext uri="{FF2B5EF4-FFF2-40B4-BE49-F238E27FC236}">
                <a16:creationId xmlns:a16="http://schemas.microsoft.com/office/drawing/2014/main" id="{700463A6-0BC3-46C6-BC7E-5C0BF7114B1E}"/>
              </a:ext>
            </a:extLst>
          </p:cNvPr>
          <p:cNvSpPr>
            <a:spLocks noGrp="1"/>
          </p:cNvSpPr>
          <p:nvPr>
            <p:ph idx="1"/>
          </p:nvPr>
        </p:nvSpPr>
        <p:spPr>
          <a:xfrm>
            <a:off x="5209563" y="2160589"/>
            <a:ext cx="4064439" cy="3880773"/>
          </a:xfrm>
        </p:spPr>
        <p:txBody>
          <a:bodyPr>
            <a:normAutofit/>
          </a:bodyPr>
          <a:lstStyle/>
          <a:p>
            <a:pPr>
              <a:lnSpc>
                <a:spcPct val="90000"/>
              </a:lnSpc>
            </a:pPr>
            <a:r>
              <a:rPr lang="en-US" sz="1500"/>
              <a:t>University research labs</a:t>
            </a:r>
          </a:p>
          <a:p>
            <a:pPr>
              <a:lnSpc>
                <a:spcPct val="90000"/>
              </a:lnSpc>
            </a:pPr>
            <a:r>
              <a:rPr lang="en-US" sz="1500"/>
              <a:t>Industrial food or beverage processing plant</a:t>
            </a:r>
          </a:p>
          <a:p>
            <a:pPr>
              <a:lnSpc>
                <a:spcPct val="90000"/>
              </a:lnSpc>
            </a:pPr>
            <a:r>
              <a:rPr lang="en-US" sz="1500"/>
              <a:t>Application installations</a:t>
            </a:r>
          </a:p>
          <a:p>
            <a:pPr>
              <a:lnSpc>
                <a:spcPct val="90000"/>
              </a:lnSpc>
            </a:pPr>
            <a:r>
              <a:rPr lang="en-US" sz="1500"/>
              <a:t>Laboratories</a:t>
            </a:r>
          </a:p>
          <a:p>
            <a:pPr>
              <a:lnSpc>
                <a:spcPct val="90000"/>
              </a:lnSpc>
            </a:pPr>
            <a:r>
              <a:rPr lang="en-US" sz="1500"/>
              <a:t>Plant tour</a:t>
            </a:r>
          </a:p>
          <a:p>
            <a:pPr>
              <a:lnSpc>
                <a:spcPct val="90000"/>
              </a:lnSpc>
            </a:pPr>
            <a:r>
              <a:rPr lang="en-US" sz="1500"/>
              <a:t>Breweries</a:t>
            </a:r>
          </a:p>
          <a:p>
            <a:pPr>
              <a:lnSpc>
                <a:spcPct val="90000"/>
              </a:lnSpc>
            </a:pPr>
            <a:r>
              <a:rPr lang="en-US" sz="1500"/>
              <a:t>Clean rooms</a:t>
            </a:r>
          </a:p>
          <a:p>
            <a:pPr>
              <a:lnSpc>
                <a:spcPct val="90000"/>
              </a:lnSpc>
            </a:pPr>
            <a:r>
              <a:rPr lang="en-US" sz="1500"/>
              <a:t>Low temperature manufacturing facility</a:t>
            </a:r>
          </a:p>
          <a:p>
            <a:pPr>
              <a:lnSpc>
                <a:spcPct val="90000"/>
              </a:lnSpc>
            </a:pPr>
            <a:r>
              <a:rPr lang="en-US" sz="1500"/>
              <a:t>Cold storage warehouse</a:t>
            </a:r>
          </a:p>
          <a:p>
            <a:pPr>
              <a:lnSpc>
                <a:spcPct val="90000"/>
              </a:lnSpc>
            </a:pPr>
            <a:r>
              <a:rPr lang="en-US" sz="1500"/>
              <a:t>Modern supermarket</a:t>
            </a:r>
          </a:p>
        </p:txBody>
      </p:sp>
      <p:pic>
        <p:nvPicPr>
          <p:cNvPr id="5" name="Picture 4" descr="A picture containing indoor, building, floor, ceiling&#10;&#10;Description automatically generated">
            <a:extLst>
              <a:ext uri="{FF2B5EF4-FFF2-40B4-BE49-F238E27FC236}">
                <a16:creationId xmlns:a16="http://schemas.microsoft.com/office/drawing/2014/main" id="{3C50A80A-5427-4A9C-940A-49D6FF415F4C}"/>
              </a:ext>
            </a:extLst>
          </p:cNvPr>
          <p:cNvPicPr>
            <a:picLocks noChangeAspect="1"/>
          </p:cNvPicPr>
          <p:nvPr/>
        </p:nvPicPr>
        <p:blipFill rotWithShape="1">
          <a:blip r:embed="rId3">
            <a:extLst>
              <a:ext uri="{28A0092B-C50C-407E-A947-70E740481C1C}">
                <a14:useLocalDpi xmlns:a14="http://schemas.microsoft.com/office/drawing/2010/main" val="0"/>
              </a:ext>
            </a:extLst>
          </a:blip>
          <a:srcRect r="1049"/>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54460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A8526-6AA0-450F-818B-080BC4736960}"/>
              </a:ext>
            </a:extLst>
          </p:cNvPr>
          <p:cNvSpPr>
            <a:spLocks noGrp="1"/>
          </p:cNvSpPr>
          <p:nvPr>
            <p:ph type="title"/>
          </p:nvPr>
        </p:nvSpPr>
        <p:spPr>
          <a:xfrm>
            <a:off x="5536734" y="609600"/>
            <a:ext cx="3737268" cy="1320800"/>
          </a:xfrm>
        </p:spPr>
        <p:txBody>
          <a:bodyPr>
            <a:normAutofit/>
          </a:bodyPr>
          <a:lstStyle/>
          <a:p>
            <a:r>
              <a:rPr lang="en-US" dirty="0"/>
              <a:t>Technical or Research Talks</a:t>
            </a:r>
          </a:p>
        </p:txBody>
      </p:sp>
      <p:sp>
        <p:nvSpPr>
          <p:cNvPr id="3" name="Content Placeholder 2">
            <a:extLst>
              <a:ext uri="{FF2B5EF4-FFF2-40B4-BE49-F238E27FC236}">
                <a16:creationId xmlns:a16="http://schemas.microsoft.com/office/drawing/2014/main" id="{680D36CE-5C47-4A0A-B50A-EDDAF36F0FD1}"/>
              </a:ext>
            </a:extLst>
          </p:cNvPr>
          <p:cNvSpPr>
            <a:spLocks noGrp="1"/>
          </p:cNvSpPr>
          <p:nvPr>
            <p:ph idx="1"/>
          </p:nvPr>
        </p:nvSpPr>
        <p:spPr>
          <a:xfrm>
            <a:off x="5209563" y="2160589"/>
            <a:ext cx="4064439" cy="3880773"/>
          </a:xfrm>
        </p:spPr>
        <p:txBody>
          <a:bodyPr>
            <a:normAutofit/>
          </a:bodyPr>
          <a:lstStyle/>
          <a:p>
            <a:r>
              <a:rPr lang="en-US" dirty="0"/>
              <a:t>Host a </a:t>
            </a:r>
            <a:r>
              <a:rPr lang="en-US" dirty="0">
                <a:hlinkClick r:id="rId3"/>
              </a:rPr>
              <a:t>Technical Committee </a:t>
            </a:r>
            <a:r>
              <a:rPr lang="en-US" dirty="0"/>
              <a:t>Night and invite a local TC member to present</a:t>
            </a:r>
          </a:p>
          <a:p>
            <a:r>
              <a:rPr lang="en-US" dirty="0"/>
              <a:t>ASHRAE Research (</a:t>
            </a:r>
            <a:r>
              <a:rPr lang="en-US" dirty="0">
                <a:hlinkClick r:id="rId4"/>
              </a:rPr>
              <a:t>Research Administration Committee</a:t>
            </a:r>
            <a:r>
              <a:rPr lang="en-US" dirty="0"/>
              <a:t>)</a:t>
            </a:r>
          </a:p>
          <a:p>
            <a:pPr lvl="1"/>
            <a:r>
              <a:rPr lang="en-US" dirty="0"/>
              <a:t>University research</a:t>
            </a:r>
          </a:p>
          <a:p>
            <a:pPr lvl="1"/>
            <a:r>
              <a:rPr lang="en-US" dirty="0"/>
              <a:t>Trade association research</a:t>
            </a:r>
          </a:p>
          <a:p>
            <a:pPr lvl="1"/>
            <a:r>
              <a:rPr lang="en-US" dirty="0"/>
              <a:t>Private research</a:t>
            </a:r>
          </a:p>
        </p:txBody>
      </p:sp>
      <p:pic>
        <p:nvPicPr>
          <p:cNvPr id="5" name="Picture 4">
            <a:extLst>
              <a:ext uri="{FF2B5EF4-FFF2-40B4-BE49-F238E27FC236}">
                <a16:creationId xmlns:a16="http://schemas.microsoft.com/office/drawing/2014/main" id="{3C38A17B-1576-4F9C-8073-3B504DE9165E}"/>
              </a:ext>
            </a:extLst>
          </p:cNvPr>
          <p:cNvPicPr>
            <a:picLocks noChangeAspect="1"/>
          </p:cNvPicPr>
          <p:nvPr/>
        </p:nvPicPr>
        <p:blipFill rotWithShape="1">
          <a:blip r:embed="rId5"/>
          <a:srcRect l="27969" r="19521"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32664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93061-E7B0-D543-E174-CF2A0FD5C7BA}"/>
              </a:ext>
            </a:extLst>
          </p:cNvPr>
          <p:cNvSpPr>
            <a:spLocks noGrp="1"/>
          </p:cNvSpPr>
          <p:nvPr>
            <p:ph type="title"/>
          </p:nvPr>
        </p:nvSpPr>
        <p:spPr>
          <a:xfrm>
            <a:off x="677334" y="609600"/>
            <a:ext cx="8596668" cy="809297"/>
          </a:xfrm>
        </p:spPr>
        <p:txBody>
          <a:bodyPr/>
          <a:lstStyle/>
          <a:p>
            <a:r>
              <a:rPr lang="en-US" dirty="0"/>
              <a:t>Student, YEA or Membership Events</a:t>
            </a:r>
          </a:p>
        </p:txBody>
      </p:sp>
      <p:sp>
        <p:nvSpPr>
          <p:cNvPr id="3" name="Content Placeholder 2">
            <a:extLst>
              <a:ext uri="{FF2B5EF4-FFF2-40B4-BE49-F238E27FC236}">
                <a16:creationId xmlns:a16="http://schemas.microsoft.com/office/drawing/2014/main" id="{E0DB5645-DB58-3944-B69F-AB7B78BCB5AC}"/>
              </a:ext>
            </a:extLst>
          </p:cNvPr>
          <p:cNvSpPr>
            <a:spLocks noGrp="1"/>
          </p:cNvSpPr>
          <p:nvPr>
            <p:ph idx="1"/>
          </p:nvPr>
        </p:nvSpPr>
        <p:spPr>
          <a:xfrm>
            <a:off x="677334" y="1566041"/>
            <a:ext cx="8596668" cy="4475321"/>
          </a:xfrm>
        </p:spPr>
        <p:txBody>
          <a:bodyPr/>
          <a:lstStyle/>
          <a:p>
            <a:pPr lvl="0"/>
            <a:r>
              <a:rPr lang="en-US" dirty="0"/>
              <a:t>Meeting or technical program targeted to the interests of students or young members</a:t>
            </a:r>
          </a:p>
          <a:p>
            <a:pPr lvl="0"/>
            <a:r>
              <a:rPr lang="en-US" dirty="0"/>
              <a:t>Student or YEA breakfast, luncheon, night, sports day or picnic</a:t>
            </a:r>
          </a:p>
          <a:p>
            <a:pPr lvl="0"/>
            <a:r>
              <a:rPr lang="en-US" dirty="0"/>
              <a:t>Career mentoring by senior chapter members</a:t>
            </a:r>
          </a:p>
          <a:p>
            <a:pPr lvl="0"/>
            <a:r>
              <a:rPr lang="en-US" dirty="0"/>
              <a:t>Professional development seminars</a:t>
            </a:r>
          </a:p>
          <a:p>
            <a:pPr lvl="0"/>
            <a:r>
              <a:rPr lang="en-US" dirty="0"/>
              <a:t>Member of MP Committee and YEA Committee to sit on CTT Committee</a:t>
            </a:r>
          </a:p>
          <a:p>
            <a:pPr lvl="0"/>
            <a:r>
              <a:rPr lang="en-US" dirty="0"/>
              <a:t>P.E. study group</a:t>
            </a:r>
          </a:p>
          <a:p>
            <a:endParaRPr lang="en-US" dirty="0"/>
          </a:p>
        </p:txBody>
      </p:sp>
    </p:spTree>
    <p:extLst>
      <p:ext uri="{BB962C8B-B14F-4D97-AF65-F5344CB8AC3E}">
        <p14:creationId xmlns:p14="http://schemas.microsoft.com/office/powerpoint/2010/main" val="1901379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D06E1-73D2-8BF9-197C-E2525B80CF1D}"/>
              </a:ext>
            </a:extLst>
          </p:cNvPr>
          <p:cNvSpPr>
            <a:spLocks noGrp="1"/>
          </p:cNvSpPr>
          <p:nvPr>
            <p:ph type="title"/>
          </p:nvPr>
        </p:nvSpPr>
        <p:spPr/>
        <p:txBody>
          <a:bodyPr/>
          <a:lstStyle/>
          <a:p>
            <a:r>
              <a:rPr lang="en-US" dirty="0"/>
              <a:t>Chapter Seminars or Shows</a:t>
            </a:r>
          </a:p>
        </p:txBody>
      </p:sp>
      <p:sp>
        <p:nvSpPr>
          <p:cNvPr id="3" name="Content Placeholder 2">
            <a:extLst>
              <a:ext uri="{FF2B5EF4-FFF2-40B4-BE49-F238E27FC236}">
                <a16:creationId xmlns:a16="http://schemas.microsoft.com/office/drawing/2014/main" id="{F86087A9-8DBB-3DB0-69A6-F28E02B3B357}"/>
              </a:ext>
            </a:extLst>
          </p:cNvPr>
          <p:cNvSpPr>
            <a:spLocks noGrp="1"/>
          </p:cNvSpPr>
          <p:nvPr>
            <p:ph idx="1"/>
          </p:nvPr>
        </p:nvSpPr>
        <p:spPr>
          <a:xfrm>
            <a:off x="492423" y="1620019"/>
            <a:ext cx="4483245" cy="4087811"/>
          </a:xfrm>
        </p:spPr>
        <p:txBody>
          <a:bodyPr>
            <a:normAutofit fontScale="92500" lnSpcReduction="20000"/>
          </a:bodyPr>
          <a:lstStyle/>
          <a:p>
            <a:r>
              <a:rPr lang="en-US" b="1" dirty="0"/>
              <a:t>Seminars</a:t>
            </a:r>
          </a:p>
          <a:p>
            <a:r>
              <a:rPr lang="en-US" dirty="0"/>
              <a:t>One or two per year</a:t>
            </a:r>
          </a:p>
          <a:p>
            <a:r>
              <a:rPr lang="en-US" dirty="0"/>
              <a:t>Valuable in promoting ASHRAE</a:t>
            </a:r>
          </a:p>
          <a:p>
            <a:r>
              <a:rPr lang="en-US" dirty="0"/>
              <a:t>Co-sponsored conferences</a:t>
            </a:r>
          </a:p>
          <a:p>
            <a:pPr marL="0" indent="0">
              <a:buNone/>
            </a:pPr>
            <a:endParaRPr lang="en-US" dirty="0"/>
          </a:p>
          <a:p>
            <a:r>
              <a:rPr lang="en-US" b="1" dirty="0"/>
              <a:t>Mini Trade Shows</a:t>
            </a:r>
          </a:p>
          <a:p>
            <a:pPr lvl="0"/>
            <a:r>
              <a:rPr lang="en-US" dirty="0"/>
              <a:t>Chapter Sponsored Equipment Expositions</a:t>
            </a:r>
          </a:p>
          <a:p>
            <a:pPr lvl="0"/>
            <a:r>
              <a:rPr lang="en-US" dirty="0"/>
              <a:t>Tend to be Good for Chapter Membership and Bank Account</a:t>
            </a:r>
          </a:p>
          <a:p>
            <a:pPr lvl="0"/>
            <a:r>
              <a:rPr lang="en-US" dirty="0"/>
              <a:t>Some Restrictions Apply </a:t>
            </a:r>
          </a:p>
          <a:p>
            <a:pPr lvl="0"/>
            <a:r>
              <a:rPr lang="en-US" dirty="0"/>
              <a:t>Consult Manual of Chapter Operations for Guidelines</a:t>
            </a:r>
          </a:p>
          <a:p>
            <a:endParaRPr lang="en-US" dirty="0"/>
          </a:p>
        </p:txBody>
      </p:sp>
      <p:sp>
        <p:nvSpPr>
          <p:cNvPr id="8" name="Content Placeholder 2">
            <a:extLst>
              <a:ext uri="{FF2B5EF4-FFF2-40B4-BE49-F238E27FC236}">
                <a16:creationId xmlns:a16="http://schemas.microsoft.com/office/drawing/2014/main" id="{D139D3CC-1856-FC9E-0E38-27C66A27667E}"/>
              </a:ext>
            </a:extLst>
          </p:cNvPr>
          <p:cNvSpPr txBox="1">
            <a:spLocks/>
          </p:cNvSpPr>
          <p:nvPr/>
        </p:nvSpPr>
        <p:spPr>
          <a:xfrm>
            <a:off x="5318235" y="1614051"/>
            <a:ext cx="4340772" cy="3880773"/>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0"/>
            <a:r>
              <a:rPr lang="en-US" b="1" dirty="0"/>
              <a:t>Product Shows</a:t>
            </a:r>
            <a:endParaRPr lang="en-US" dirty="0"/>
          </a:p>
          <a:p>
            <a:pPr lvl="0"/>
            <a:r>
              <a:rPr lang="en-US" dirty="0"/>
              <a:t>Maximum of Three Displays (4 x 8 table)</a:t>
            </a:r>
          </a:p>
          <a:p>
            <a:pPr lvl="0"/>
            <a:r>
              <a:rPr lang="en-US" dirty="0"/>
              <a:t>No Restrictions on Number of Products</a:t>
            </a:r>
          </a:p>
          <a:p>
            <a:pPr lvl="0"/>
            <a:r>
              <a:rPr lang="en-US" dirty="0"/>
              <a:t>Cannot Interfere with Chapter Meeting</a:t>
            </a:r>
          </a:p>
          <a:p>
            <a:pPr lvl="0"/>
            <a:r>
              <a:rPr lang="en-US" dirty="0"/>
              <a:t>No Discussion of Product during Program</a:t>
            </a:r>
          </a:p>
          <a:p>
            <a:pPr lvl="0"/>
            <a:r>
              <a:rPr lang="en-US" dirty="0"/>
              <a:t>Disclaimer Posted in Display Area and Listed in Published Announcements</a:t>
            </a:r>
          </a:p>
          <a:p>
            <a:pPr lvl="0"/>
            <a:r>
              <a:rPr lang="en-US" dirty="0"/>
              <a:t>Consult Manual of Chapter Operations for Guidelines</a:t>
            </a:r>
            <a:endParaRPr lang="en-US" b="1" dirty="0"/>
          </a:p>
        </p:txBody>
      </p:sp>
    </p:spTree>
    <p:extLst>
      <p:ext uri="{BB962C8B-B14F-4D97-AF65-F5344CB8AC3E}">
        <p14:creationId xmlns:p14="http://schemas.microsoft.com/office/powerpoint/2010/main" val="4111742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BB5D0-CE15-4A7A-A9E6-239BF62E16B6}"/>
              </a:ext>
            </a:extLst>
          </p:cNvPr>
          <p:cNvSpPr>
            <a:spLocks noGrp="1"/>
          </p:cNvSpPr>
          <p:nvPr>
            <p:ph type="title"/>
          </p:nvPr>
        </p:nvSpPr>
        <p:spPr/>
        <p:txBody>
          <a:bodyPr/>
          <a:lstStyle/>
          <a:p>
            <a:r>
              <a:rPr lang="en-US" dirty="0"/>
              <a:t>Non-Technical Talks</a:t>
            </a:r>
          </a:p>
        </p:txBody>
      </p:sp>
      <p:sp>
        <p:nvSpPr>
          <p:cNvPr id="3" name="Content Placeholder 2">
            <a:extLst>
              <a:ext uri="{FF2B5EF4-FFF2-40B4-BE49-F238E27FC236}">
                <a16:creationId xmlns:a16="http://schemas.microsoft.com/office/drawing/2014/main" id="{F957B0F1-042E-4D34-8726-2F389104D12D}"/>
              </a:ext>
            </a:extLst>
          </p:cNvPr>
          <p:cNvSpPr>
            <a:spLocks noGrp="1"/>
          </p:cNvSpPr>
          <p:nvPr>
            <p:ph idx="1"/>
          </p:nvPr>
        </p:nvSpPr>
        <p:spPr/>
        <p:txBody>
          <a:bodyPr/>
          <a:lstStyle/>
          <a:p>
            <a:r>
              <a:rPr lang="en-US" dirty="0"/>
              <a:t>Diversity, Equity, and Inclusion (DEI)</a:t>
            </a:r>
          </a:p>
          <a:p>
            <a:r>
              <a:rPr lang="en-US" dirty="0"/>
              <a:t>Leadership skills</a:t>
            </a:r>
          </a:p>
          <a:p>
            <a:r>
              <a:rPr lang="en-US" dirty="0"/>
              <a:t>Legal issues (owner, architect, engineer, contractor, manufacturer, sales agent)</a:t>
            </a:r>
          </a:p>
          <a:p>
            <a:pPr lvl="1"/>
            <a:r>
              <a:rPr lang="en-US" dirty="0"/>
              <a:t>Check with local Bar Association/Professional Liability Insurance firms for speakers</a:t>
            </a:r>
          </a:p>
          <a:p>
            <a:r>
              <a:rPr lang="en-US" dirty="0"/>
              <a:t>Research and Membership Promotion nights</a:t>
            </a:r>
          </a:p>
          <a:p>
            <a:r>
              <a:rPr lang="en-US" dirty="0"/>
              <a:t>Building manager/owner problems</a:t>
            </a:r>
          </a:p>
          <a:p>
            <a:r>
              <a:rPr lang="en-US" dirty="0"/>
              <a:t>Business management, developing economies, legal education</a:t>
            </a:r>
          </a:p>
        </p:txBody>
      </p:sp>
    </p:spTree>
    <p:extLst>
      <p:ext uri="{BB962C8B-B14F-4D97-AF65-F5344CB8AC3E}">
        <p14:creationId xmlns:p14="http://schemas.microsoft.com/office/powerpoint/2010/main" val="2894369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F391574-DDED-4B41-827E-00551A732CA5}"/>
              </a:ext>
            </a:extLst>
          </p:cNvPr>
          <p:cNvSpPr>
            <a:spLocks noGrp="1"/>
          </p:cNvSpPr>
          <p:nvPr>
            <p:ph type="title"/>
          </p:nvPr>
        </p:nvSpPr>
        <p:spPr>
          <a:xfrm>
            <a:off x="643467" y="816638"/>
            <a:ext cx="3367359" cy="5224724"/>
          </a:xfrm>
        </p:spPr>
        <p:txBody>
          <a:bodyPr anchor="ctr">
            <a:normAutofit/>
          </a:bodyPr>
          <a:lstStyle/>
          <a:p>
            <a:r>
              <a:rPr lang="en-US" dirty="0"/>
              <a:t>Joint Meetings</a:t>
            </a:r>
          </a:p>
        </p:txBody>
      </p:sp>
      <p:sp>
        <p:nvSpPr>
          <p:cNvPr id="3" name="Content Placeholder 2">
            <a:extLst>
              <a:ext uri="{FF2B5EF4-FFF2-40B4-BE49-F238E27FC236}">
                <a16:creationId xmlns:a16="http://schemas.microsoft.com/office/drawing/2014/main" id="{297B55EB-22BB-4BE6-8523-57E3D9B61F1A}"/>
              </a:ext>
            </a:extLst>
          </p:cNvPr>
          <p:cNvSpPr>
            <a:spLocks noGrp="1"/>
          </p:cNvSpPr>
          <p:nvPr>
            <p:ph idx="1"/>
          </p:nvPr>
        </p:nvSpPr>
        <p:spPr>
          <a:xfrm>
            <a:off x="4654295" y="816638"/>
            <a:ext cx="4619706" cy="5224724"/>
          </a:xfrm>
        </p:spPr>
        <p:txBody>
          <a:bodyPr anchor="ctr">
            <a:normAutofit/>
          </a:bodyPr>
          <a:lstStyle/>
          <a:p>
            <a:r>
              <a:rPr lang="en-US" dirty="0"/>
              <a:t>Other nearby Chapters</a:t>
            </a:r>
          </a:p>
          <a:p>
            <a:r>
              <a:rPr lang="en-US" dirty="0"/>
              <a:t>Other societies </a:t>
            </a:r>
          </a:p>
          <a:p>
            <a:pPr lvl="1"/>
            <a:r>
              <a:rPr lang="en-US" dirty="0"/>
              <a:t>Engineering</a:t>
            </a:r>
          </a:p>
          <a:p>
            <a:pPr lvl="1"/>
            <a:r>
              <a:rPr lang="en-US" dirty="0"/>
              <a:t>Technical</a:t>
            </a:r>
          </a:p>
          <a:p>
            <a:pPr lvl="1"/>
            <a:r>
              <a:rPr lang="en-US" dirty="0"/>
              <a:t>Architects</a:t>
            </a:r>
          </a:p>
          <a:p>
            <a:pPr lvl="1"/>
            <a:r>
              <a:rPr lang="en-US" dirty="0"/>
              <a:t>Construction</a:t>
            </a:r>
          </a:p>
          <a:p>
            <a:pPr lvl="1"/>
            <a:r>
              <a:rPr lang="en-US" dirty="0"/>
              <a:t>Contracting</a:t>
            </a:r>
          </a:p>
          <a:p>
            <a:pPr lvl="1"/>
            <a:r>
              <a:rPr lang="en-US" dirty="0"/>
              <a:t>Trade</a:t>
            </a:r>
          </a:p>
          <a:p>
            <a:pPr lvl="1"/>
            <a:r>
              <a:rPr lang="en-US" dirty="0"/>
              <a:t>CSMPS/SMPS</a:t>
            </a:r>
          </a:p>
        </p:txBody>
      </p:sp>
    </p:spTree>
    <p:extLst>
      <p:ext uri="{BB962C8B-B14F-4D97-AF65-F5344CB8AC3E}">
        <p14:creationId xmlns:p14="http://schemas.microsoft.com/office/powerpoint/2010/main" val="1008282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593B0-FC1F-45D4-9B65-477BF0D8ACE7}"/>
              </a:ext>
            </a:extLst>
          </p:cNvPr>
          <p:cNvSpPr>
            <a:spLocks noGrp="1"/>
          </p:cNvSpPr>
          <p:nvPr>
            <p:ph type="title"/>
          </p:nvPr>
        </p:nvSpPr>
        <p:spPr>
          <a:xfrm>
            <a:off x="677334" y="609600"/>
            <a:ext cx="8596668" cy="1320800"/>
          </a:xfrm>
        </p:spPr>
        <p:txBody>
          <a:bodyPr anchor="t">
            <a:normAutofit/>
          </a:bodyPr>
          <a:lstStyle/>
          <a:p>
            <a:r>
              <a:rPr lang="en-US" dirty="0"/>
              <a:t>Don’t Forget the “R” in ASHRAE</a:t>
            </a:r>
            <a:br>
              <a:rPr lang="en-US" dirty="0"/>
            </a:br>
            <a:r>
              <a:rPr lang="en-US" dirty="0"/>
              <a:t>Refrigeration</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96B6794C-F917-4485-A384-46AC7A71E85B}"/>
              </a:ext>
            </a:extLst>
          </p:cNvPr>
          <p:cNvPicPr>
            <a:picLocks noChangeAspect="1"/>
          </p:cNvPicPr>
          <p:nvPr/>
        </p:nvPicPr>
        <p:blipFill>
          <a:blip r:embed="rId2"/>
          <a:stretch>
            <a:fillRect/>
          </a:stretch>
        </p:blipFill>
        <p:spPr>
          <a:xfrm>
            <a:off x="1289806" y="2159331"/>
            <a:ext cx="2874496" cy="3769831"/>
          </a:xfrm>
          <a:prstGeom prst="rect">
            <a:avLst/>
          </a:prstGeom>
        </p:spPr>
      </p:pic>
      <p:sp>
        <p:nvSpPr>
          <p:cNvPr id="3" name="Content Placeholder 2">
            <a:extLst>
              <a:ext uri="{FF2B5EF4-FFF2-40B4-BE49-F238E27FC236}">
                <a16:creationId xmlns:a16="http://schemas.microsoft.com/office/drawing/2014/main" id="{0BF65D90-7D87-4CDA-910B-A49E3B8787D7}"/>
              </a:ext>
            </a:extLst>
          </p:cNvPr>
          <p:cNvSpPr>
            <a:spLocks noGrp="1"/>
          </p:cNvSpPr>
          <p:nvPr>
            <p:ph idx="1"/>
          </p:nvPr>
        </p:nvSpPr>
        <p:spPr>
          <a:xfrm>
            <a:off x="4860323" y="2160589"/>
            <a:ext cx="4410676" cy="3768573"/>
          </a:xfrm>
        </p:spPr>
        <p:txBody>
          <a:bodyPr>
            <a:normAutofit/>
          </a:bodyPr>
          <a:lstStyle/>
          <a:p>
            <a:r>
              <a:rPr lang="en-US" dirty="0"/>
              <a:t>Plan technical tours of ice rinks, breweries, food processing plants</a:t>
            </a:r>
          </a:p>
          <a:p>
            <a:r>
              <a:rPr lang="en-US" dirty="0"/>
              <a:t>Use Technical Committees (TC 10 – Refrigeration Systems) for programs topics and news</a:t>
            </a:r>
          </a:p>
          <a:p>
            <a:r>
              <a:rPr lang="en-US" dirty="0"/>
              <a:t>Partner with other organizations related to refrigeration</a:t>
            </a:r>
          </a:p>
          <a:p>
            <a:r>
              <a:rPr lang="en-US" dirty="0">
                <a:hlinkClick r:id="rId3"/>
              </a:rPr>
              <a:t>Visit the Refrigeration page </a:t>
            </a:r>
            <a:r>
              <a:rPr lang="en-US" dirty="0"/>
              <a:t>for more information</a:t>
            </a:r>
          </a:p>
        </p:txBody>
      </p:sp>
    </p:spTree>
    <p:extLst>
      <p:ext uri="{BB962C8B-B14F-4D97-AF65-F5344CB8AC3E}">
        <p14:creationId xmlns:p14="http://schemas.microsoft.com/office/powerpoint/2010/main" val="2846715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addressing a group of people&#10;&#10;Description automatically generated with medium confidence">
            <a:extLst>
              <a:ext uri="{FF2B5EF4-FFF2-40B4-BE49-F238E27FC236}">
                <a16:creationId xmlns:a16="http://schemas.microsoft.com/office/drawing/2014/main" id="{D45B6A1C-DC82-463A-9A30-1DA21E250C21}"/>
              </a:ext>
            </a:extLst>
          </p:cNvPr>
          <p:cNvPicPr>
            <a:picLocks noChangeAspect="1"/>
          </p:cNvPicPr>
          <p:nvPr/>
        </p:nvPicPr>
        <p:blipFill rotWithShape="1">
          <a:blip r:embed="rId3"/>
          <a:srcRect l="10870" r="24729" b="-1"/>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C8ED45D0-FFFC-46B0-AF99-E2AA8CD7268E}"/>
              </a:ext>
            </a:extLst>
          </p:cNvPr>
          <p:cNvSpPr>
            <a:spLocks noGrp="1"/>
          </p:cNvSpPr>
          <p:nvPr>
            <p:ph type="title"/>
          </p:nvPr>
        </p:nvSpPr>
        <p:spPr>
          <a:xfrm>
            <a:off x="505293" y="835556"/>
            <a:ext cx="4146915" cy="1320800"/>
          </a:xfrm>
        </p:spPr>
        <p:txBody>
          <a:bodyPr>
            <a:normAutofit fontScale="90000"/>
          </a:bodyPr>
          <a:lstStyle/>
          <a:p>
            <a:pPr>
              <a:lnSpc>
                <a:spcPct val="90000"/>
              </a:lnSpc>
            </a:pPr>
            <a:r>
              <a:rPr lang="en-US" sz="2400" dirty="0"/>
              <a:t>ASHRAE Learning Institute (ALI)</a:t>
            </a:r>
            <a:br>
              <a:rPr lang="en-US" sz="2400" dirty="0"/>
            </a:br>
            <a:r>
              <a:rPr lang="en-US" sz="2400" dirty="0"/>
              <a:t>Chapter Professional Development</a:t>
            </a:r>
          </a:p>
        </p:txBody>
      </p:sp>
      <p:sp>
        <p:nvSpPr>
          <p:cNvPr id="3" name="Content Placeholder 2">
            <a:extLst>
              <a:ext uri="{FF2B5EF4-FFF2-40B4-BE49-F238E27FC236}">
                <a16:creationId xmlns:a16="http://schemas.microsoft.com/office/drawing/2014/main" id="{D9EE6562-96DB-4E24-9C67-467EC6270A52}"/>
              </a:ext>
            </a:extLst>
          </p:cNvPr>
          <p:cNvSpPr>
            <a:spLocks noGrp="1"/>
          </p:cNvSpPr>
          <p:nvPr>
            <p:ph idx="1"/>
          </p:nvPr>
        </p:nvSpPr>
        <p:spPr>
          <a:xfrm>
            <a:off x="677334" y="2160589"/>
            <a:ext cx="4282124" cy="4255709"/>
          </a:xfrm>
        </p:spPr>
        <p:txBody>
          <a:bodyPr>
            <a:normAutofit/>
          </a:bodyPr>
          <a:lstStyle/>
          <a:p>
            <a:r>
              <a:rPr lang="en-US" dirty="0"/>
              <a:t>Instructor-led seminars</a:t>
            </a:r>
          </a:p>
          <a:p>
            <a:r>
              <a:rPr lang="en-US" dirty="0"/>
              <a:t>Self-paced courses</a:t>
            </a:r>
          </a:p>
          <a:p>
            <a:r>
              <a:rPr lang="en-US" dirty="0"/>
              <a:t>Developed and presented by subject matter experts at discounted rates to Chapters</a:t>
            </a:r>
          </a:p>
          <a:p>
            <a:r>
              <a:rPr lang="en-US" dirty="0"/>
              <a:t>Each seminar uses ASHRAE peer-reviewed materials that provide practical information that can be put to immediate practice</a:t>
            </a:r>
          </a:p>
          <a:p>
            <a:r>
              <a:rPr lang="en-US" dirty="0"/>
              <a:t>Visit </a:t>
            </a:r>
            <a:r>
              <a:rPr lang="en-US" dirty="0">
                <a:hlinkClick r:id="rId4"/>
              </a:rPr>
              <a:t>www.ashrae.org/education</a:t>
            </a:r>
            <a:r>
              <a:rPr lang="en-US" dirty="0"/>
              <a:t> for more information</a:t>
            </a:r>
          </a:p>
        </p:txBody>
      </p:sp>
      <p:cxnSp>
        <p:nvCxnSpPr>
          <p:cNvPr id="10" name="Straight Connector 9">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714888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3CA6D-68CB-4440-A493-BB0B67667645}"/>
              </a:ext>
            </a:extLst>
          </p:cNvPr>
          <p:cNvSpPr>
            <a:spLocks noGrp="1"/>
          </p:cNvSpPr>
          <p:nvPr>
            <p:ph type="title"/>
          </p:nvPr>
        </p:nvSpPr>
        <p:spPr>
          <a:xfrm>
            <a:off x="677334" y="609600"/>
            <a:ext cx="8596668" cy="1320800"/>
          </a:xfrm>
        </p:spPr>
        <p:txBody>
          <a:bodyPr anchor="t">
            <a:normAutofit/>
          </a:bodyPr>
          <a:lstStyle/>
          <a:p>
            <a:r>
              <a:rPr lang="en-US"/>
              <a:t>Tech Hour</a:t>
            </a:r>
          </a:p>
        </p:txBody>
      </p:sp>
      <p:pic>
        <p:nvPicPr>
          <p:cNvPr id="5" name="Picture 4">
            <a:extLst>
              <a:ext uri="{FF2B5EF4-FFF2-40B4-BE49-F238E27FC236}">
                <a16:creationId xmlns:a16="http://schemas.microsoft.com/office/drawing/2014/main" id="{C56619A4-B1DA-4A78-B636-5817ED58B420}"/>
              </a:ext>
            </a:extLst>
          </p:cNvPr>
          <p:cNvPicPr>
            <a:picLocks noChangeAspect="1"/>
          </p:cNvPicPr>
          <p:nvPr/>
        </p:nvPicPr>
        <p:blipFill>
          <a:blip r:embed="rId2"/>
          <a:stretch>
            <a:fillRect/>
          </a:stretch>
        </p:blipFill>
        <p:spPr>
          <a:xfrm>
            <a:off x="799814" y="2159331"/>
            <a:ext cx="3854481" cy="1532155"/>
          </a:xfrm>
          <a:prstGeom prst="rect">
            <a:avLst/>
          </a:prstGeom>
        </p:spPr>
      </p:pic>
      <p:sp>
        <p:nvSpPr>
          <p:cNvPr id="3" name="Content Placeholder 2">
            <a:extLst>
              <a:ext uri="{FF2B5EF4-FFF2-40B4-BE49-F238E27FC236}">
                <a16:creationId xmlns:a16="http://schemas.microsoft.com/office/drawing/2014/main" id="{F28143A8-0EDD-43B7-92A3-FC3E70C1EFAE}"/>
              </a:ext>
            </a:extLst>
          </p:cNvPr>
          <p:cNvSpPr>
            <a:spLocks noGrp="1"/>
          </p:cNvSpPr>
          <p:nvPr>
            <p:ph idx="1"/>
          </p:nvPr>
        </p:nvSpPr>
        <p:spPr>
          <a:xfrm>
            <a:off x="4860323" y="2160589"/>
            <a:ext cx="4410676" cy="3768573"/>
          </a:xfrm>
        </p:spPr>
        <p:txBody>
          <a:bodyPr>
            <a:normAutofit/>
          </a:bodyPr>
          <a:lstStyle/>
          <a:p>
            <a:r>
              <a:rPr lang="en-US"/>
              <a:t>ASHRAE Tech Hour replaced the previous annual web broadcast</a:t>
            </a:r>
          </a:p>
          <a:p>
            <a:r>
              <a:rPr lang="en-US"/>
              <a:t>Tech Hour videos are one-hour in length and worth 1 PDH</a:t>
            </a:r>
          </a:p>
          <a:p>
            <a:r>
              <a:rPr lang="en-US"/>
              <a:t>2-4 Tech Hours are published each year</a:t>
            </a:r>
          </a:p>
          <a:p>
            <a:r>
              <a:rPr lang="en-US"/>
              <a:t>Visit </a:t>
            </a:r>
            <a:r>
              <a:rPr lang="en-US">
                <a:hlinkClick r:id="rId3"/>
              </a:rPr>
              <a:t>www.ashrae.org/techhour</a:t>
            </a:r>
            <a:r>
              <a:rPr lang="en-US"/>
              <a:t> for more information</a:t>
            </a:r>
          </a:p>
        </p:txBody>
      </p:sp>
    </p:spTree>
    <p:extLst>
      <p:ext uri="{BB962C8B-B14F-4D97-AF65-F5344CB8AC3E}">
        <p14:creationId xmlns:p14="http://schemas.microsoft.com/office/powerpoint/2010/main" val="133550710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1651</TotalTime>
  <Words>1072</Words>
  <Application>Microsoft Office PowerPoint</Application>
  <PresentationFormat>Widescreen</PresentationFormat>
  <Paragraphs>139</Paragraphs>
  <Slides>13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Trebuchet MS</vt:lpstr>
      <vt:lpstr>Wingdings 3</vt:lpstr>
      <vt:lpstr>Facet</vt:lpstr>
      <vt:lpstr>Chapter Program Ideas</vt:lpstr>
      <vt:lpstr>Monthly Program Topics and Formats</vt:lpstr>
      <vt:lpstr>Technical Talks &amp; the DL Program</vt:lpstr>
      <vt:lpstr>Panels or Forums</vt:lpstr>
      <vt:lpstr>Technical Tours or Field Trips</vt:lpstr>
      <vt:lpstr>Technical or Research Talks</vt:lpstr>
      <vt:lpstr>Student, YEA or Membership Events</vt:lpstr>
      <vt:lpstr>Chapter Seminars or Shows</vt:lpstr>
      <vt:lpstr>Non-Technical Talks</vt:lpstr>
      <vt:lpstr>Joint Meetings</vt:lpstr>
      <vt:lpstr>Don’t Forget the “R” in ASHRAE Refrigeration</vt:lpstr>
      <vt:lpstr>ASHRAE Learning Institute (ALI) Chapter Professional Development</vt:lpstr>
      <vt:lpstr>Tech Hour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Technology Transfer Committee (CTTC) Workshop 2021</dc:title>
  <dc:creator>Masterson, Rhiannon</dc:creator>
  <cp:lastModifiedBy>Masterson, Rhiannon</cp:lastModifiedBy>
  <cp:revision>39</cp:revision>
  <cp:lastPrinted>2026-01-13T20:22:35Z</cp:lastPrinted>
  <dcterms:created xsi:type="dcterms:W3CDTF">2021-09-13T20:25:06Z</dcterms:created>
  <dcterms:modified xsi:type="dcterms:W3CDTF">2026-01-13T20:25:31Z</dcterms:modified>
</cp:coreProperties>
</file>