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theme/themeOverride4.xml" ContentType="application/vnd.openxmlformats-officedocument.themeOverride+xml"/>
  <Override PartName="/ppt/notesSlides/notesSlide52.xml" ContentType="application/vnd.openxmlformats-officedocument.presentationml.notesSlide+xml"/>
  <Override PartName="/ppt/theme/themeOverride5.xml" ContentType="application/vnd.openxmlformats-officedocument.themeOverride+xml"/>
  <Override PartName="/ppt/notesSlides/notesSlide53.xml" ContentType="application/vnd.openxmlformats-officedocument.presentationml.notesSlide+xml"/>
  <Override PartName="/ppt/theme/themeOverride6.xml" ContentType="application/vnd.openxmlformats-officedocument.themeOverride+xml"/>
  <Override PartName="/ppt/notesSlides/notesSlide54.xml" ContentType="application/vnd.openxmlformats-officedocument.presentationml.notesSlide+xml"/>
  <Override PartName="/ppt/theme/themeOverride7.xml" ContentType="application/vnd.openxmlformats-officedocument.themeOverride+xml"/>
  <Override PartName="/ppt/notesSlides/notesSlide55.xml" ContentType="application/vnd.openxmlformats-officedocument.presentationml.notesSlide+xml"/>
  <Override PartName="/ppt/theme/themeOverride8.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4"/>
    <p:sldMasterId id="2147483698" r:id="rId5"/>
    <p:sldMasterId id="2147483744" r:id="rId6"/>
    <p:sldMasterId id="2147483716" r:id="rId7"/>
    <p:sldMasterId id="2147483756" r:id="rId8"/>
    <p:sldMasterId id="2147483771" r:id="rId9"/>
    <p:sldMasterId id="2147483774" r:id="rId10"/>
    <p:sldMasterId id="2147483786" r:id="rId11"/>
    <p:sldMasterId id="2147483807" r:id="rId12"/>
    <p:sldMasterId id="2147483809" r:id="rId13"/>
    <p:sldMasterId id="2147483812" r:id="rId14"/>
    <p:sldMasterId id="2147483829" r:id="rId15"/>
    <p:sldMasterId id="2147483845" r:id="rId16"/>
    <p:sldMasterId id="2147483851" r:id="rId17"/>
  </p:sldMasterIdLst>
  <p:notesMasterIdLst>
    <p:notesMasterId r:id="rId78"/>
  </p:notesMasterIdLst>
  <p:handoutMasterIdLst>
    <p:handoutMasterId r:id="rId79"/>
  </p:handoutMasterIdLst>
  <p:sldIdLst>
    <p:sldId id="2113417495" r:id="rId18"/>
    <p:sldId id="2141411789" r:id="rId19"/>
    <p:sldId id="257" r:id="rId20"/>
    <p:sldId id="2141411808" r:id="rId21"/>
    <p:sldId id="2141411809" r:id="rId22"/>
    <p:sldId id="2141411810" r:id="rId23"/>
    <p:sldId id="2141411803" r:id="rId24"/>
    <p:sldId id="2141411811" r:id="rId25"/>
    <p:sldId id="262" r:id="rId26"/>
    <p:sldId id="2141411812" r:id="rId27"/>
    <p:sldId id="264" r:id="rId28"/>
    <p:sldId id="2141411813" r:id="rId29"/>
    <p:sldId id="266" r:id="rId30"/>
    <p:sldId id="2141411886" r:id="rId31"/>
    <p:sldId id="2141411887" r:id="rId32"/>
    <p:sldId id="2141411820" r:id="rId33"/>
    <p:sldId id="2141411879" r:id="rId34"/>
    <p:sldId id="2141411880" r:id="rId35"/>
    <p:sldId id="2141411881" r:id="rId36"/>
    <p:sldId id="2141411882" r:id="rId37"/>
    <p:sldId id="2141411888" r:id="rId38"/>
    <p:sldId id="2141411889" r:id="rId39"/>
    <p:sldId id="2141411885" r:id="rId40"/>
    <p:sldId id="277" r:id="rId41"/>
    <p:sldId id="2141411890" r:id="rId42"/>
    <p:sldId id="279" r:id="rId43"/>
    <p:sldId id="280" r:id="rId44"/>
    <p:sldId id="2141411805" r:id="rId45"/>
    <p:sldId id="2141411806" r:id="rId46"/>
    <p:sldId id="2141411891" r:id="rId47"/>
    <p:sldId id="2141411807"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2141411892" r:id="rId64"/>
    <p:sldId id="300" r:id="rId65"/>
    <p:sldId id="301" r:id="rId66"/>
    <p:sldId id="302" r:id="rId67"/>
    <p:sldId id="303" r:id="rId68"/>
    <p:sldId id="304" r:id="rId69"/>
    <p:sldId id="305" r:id="rId70"/>
    <p:sldId id="306" r:id="rId71"/>
    <p:sldId id="307" r:id="rId72"/>
    <p:sldId id="308" r:id="rId73"/>
    <p:sldId id="2141411790" r:id="rId74"/>
    <p:sldId id="353" r:id="rId75"/>
    <p:sldId id="2141411800" r:id="rId76"/>
    <p:sldId id="2141411788"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5F4C78-3277-DF02-233B-D4B24D19740D}" name="Paul A. Torcellini" initials="pat" userId="Paul A. Torcelli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0B7EC2"/>
    <a:srgbClr val="4599CA"/>
    <a:srgbClr val="037BA9"/>
    <a:srgbClr val="00529B"/>
    <a:srgbClr val="FFFF99"/>
    <a:srgbClr val="4472C4"/>
    <a:srgbClr val="3B73C1"/>
    <a:srgbClr val="3BC2CD"/>
    <a:srgbClr val="94C8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2" autoAdjust="0"/>
    <p:restoredTop sz="93417" autoAdjust="0"/>
  </p:normalViewPr>
  <p:slideViewPr>
    <p:cSldViewPr snapToGrid="0">
      <p:cViewPr varScale="1">
        <p:scale>
          <a:sx n="103" d="100"/>
          <a:sy n="103" d="100"/>
        </p:scale>
        <p:origin x="570" y="138"/>
      </p:cViewPr>
      <p:guideLst/>
    </p:cSldViewPr>
  </p:slideViewPr>
  <p:outlineViewPr>
    <p:cViewPr>
      <p:scale>
        <a:sx n="33" d="100"/>
        <a:sy n="33" d="100"/>
      </p:scale>
      <p:origin x="0" y="-34936"/>
    </p:cViewPr>
  </p:outlineViewPr>
  <p:notesTextViewPr>
    <p:cViewPr>
      <p:scale>
        <a:sx n="1" d="1"/>
        <a:sy n="1" d="1"/>
      </p:scale>
      <p:origin x="0" y="0"/>
    </p:cViewPr>
  </p:notesTextViewPr>
  <p:sorterViewPr>
    <p:cViewPr>
      <p:scale>
        <a:sx n="87" d="100"/>
        <a:sy n="87" d="100"/>
      </p:scale>
      <p:origin x="0" y="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microsoft.com/office/2018/10/relationships/authors" Target="author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44.xml"/><Relationship Id="rId82"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4.xml"/><Relationship Id="rId71" Type="http://schemas.openxmlformats.org/officeDocument/2006/relationships/slide" Target="slides/slide54.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10/28/2025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C89DC5AE-92AC-3DD5-CF4F-2AFC734DB49C}"/>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7A5EAAAA-5AE4-8B42-B81D-6E5FBD6A2F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BE3C5113-4534-7F1F-688C-1FDBCF423B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2757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bea75f503f_0_1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2bea75f503f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a:extLst>
            <a:ext uri="{FF2B5EF4-FFF2-40B4-BE49-F238E27FC236}">
              <a16:creationId xmlns:a16="http://schemas.microsoft.com/office/drawing/2014/main" id="{E730AE73-15F0-AA00-6817-A8800004B8D6}"/>
            </a:ext>
          </a:extLst>
        </p:cNvPr>
        <p:cNvGrpSpPr/>
        <p:nvPr/>
      </p:nvGrpSpPr>
      <p:grpSpPr>
        <a:xfrm>
          <a:off x="0" y="0"/>
          <a:ext cx="0" cy="0"/>
          <a:chOff x="0" y="0"/>
          <a:chExt cx="0" cy="0"/>
        </a:xfrm>
      </p:grpSpPr>
      <p:sp>
        <p:nvSpPr>
          <p:cNvPr id="821" name="Google Shape;821;g2bea75f503f_0_107:notes">
            <a:extLst>
              <a:ext uri="{FF2B5EF4-FFF2-40B4-BE49-F238E27FC236}">
                <a16:creationId xmlns:a16="http://schemas.microsoft.com/office/drawing/2014/main" id="{76BD60CF-84B9-5948-02AB-DF76335F392B}"/>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2bea75f503f_0_107:notes">
            <a:extLst>
              <a:ext uri="{FF2B5EF4-FFF2-40B4-BE49-F238E27FC236}">
                <a16:creationId xmlns:a16="http://schemas.microsoft.com/office/drawing/2014/main" id="{9352EEE5-5F7F-CCCF-3AED-3B1EF8731A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097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bea75f503f_0_1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2bea75f503f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bea75f503f_0_1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2" name="Google Shape;862;g2bea75f503f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bea75f503f_0_1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2bea75f503f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823169E6-519B-5EF0-282E-1B40E94C4B68}"/>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518D8556-A686-4337-57B1-6BDB74CEED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109D27CA-0140-B214-F7AA-1A09D0452F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4509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33C7-B9F4-0F97-B965-15CDA47CC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1AF66-0CC5-1AEB-DE43-D82E1DCC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E209D-3604-A29D-A60D-83D0AC3F38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5A61D2-4E54-8E28-6E68-352505F501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15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a:extLst>
            <a:ext uri="{FF2B5EF4-FFF2-40B4-BE49-F238E27FC236}">
              <a16:creationId xmlns:a16="http://schemas.microsoft.com/office/drawing/2014/main" id="{75E47F93-0539-E98E-B0D6-12BBABCEFF3E}"/>
            </a:ext>
          </a:extLst>
        </p:cNvPr>
        <p:cNvGrpSpPr/>
        <p:nvPr/>
      </p:nvGrpSpPr>
      <p:grpSpPr>
        <a:xfrm>
          <a:off x="0" y="0"/>
          <a:ext cx="0" cy="0"/>
          <a:chOff x="0" y="0"/>
          <a:chExt cx="0" cy="0"/>
        </a:xfrm>
      </p:grpSpPr>
      <p:sp>
        <p:nvSpPr>
          <p:cNvPr id="821" name="Google Shape;821;g2bea75f503f_0_107:notes">
            <a:extLst>
              <a:ext uri="{FF2B5EF4-FFF2-40B4-BE49-F238E27FC236}">
                <a16:creationId xmlns:a16="http://schemas.microsoft.com/office/drawing/2014/main" id="{171B878E-CB32-65C5-43FF-4FEB14EA6302}"/>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2bea75f503f_0_107:notes">
            <a:extLst>
              <a:ext uri="{FF2B5EF4-FFF2-40B4-BE49-F238E27FC236}">
                <a16:creationId xmlns:a16="http://schemas.microsoft.com/office/drawing/2014/main" id="{FBE8E3A5-4CFC-AC38-641D-7306ADB4E2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363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a:extLst>
            <a:ext uri="{FF2B5EF4-FFF2-40B4-BE49-F238E27FC236}">
              <a16:creationId xmlns:a16="http://schemas.microsoft.com/office/drawing/2014/main" id="{2572B8CA-6C8D-0878-B9DA-077AD92CCBD6}"/>
            </a:ext>
          </a:extLst>
        </p:cNvPr>
        <p:cNvGrpSpPr/>
        <p:nvPr/>
      </p:nvGrpSpPr>
      <p:grpSpPr>
        <a:xfrm>
          <a:off x="0" y="0"/>
          <a:ext cx="0" cy="0"/>
          <a:chOff x="0" y="0"/>
          <a:chExt cx="0" cy="0"/>
        </a:xfrm>
      </p:grpSpPr>
      <p:sp>
        <p:nvSpPr>
          <p:cNvPr id="821" name="Google Shape;821;g2bea75f503f_0_107:notes">
            <a:extLst>
              <a:ext uri="{FF2B5EF4-FFF2-40B4-BE49-F238E27FC236}">
                <a16:creationId xmlns:a16="http://schemas.microsoft.com/office/drawing/2014/main" id="{4F187DF7-5E03-0BC8-6459-932B00F1B8C8}"/>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2bea75f503f_0_107:notes">
            <a:extLst>
              <a:ext uri="{FF2B5EF4-FFF2-40B4-BE49-F238E27FC236}">
                <a16:creationId xmlns:a16="http://schemas.microsoft.com/office/drawing/2014/main" id="{D540ABE7-F75D-F579-6B68-AF88EC8F5C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37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a:extLst>
            <a:ext uri="{FF2B5EF4-FFF2-40B4-BE49-F238E27FC236}">
              <a16:creationId xmlns:a16="http://schemas.microsoft.com/office/drawing/2014/main" id="{E4FC77C2-6BD9-C5B2-AF3C-3151576933A1}"/>
            </a:ext>
          </a:extLst>
        </p:cNvPr>
        <p:cNvGrpSpPr/>
        <p:nvPr/>
      </p:nvGrpSpPr>
      <p:grpSpPr>
        <a:xfrm>
          <a:off x="0" y="0"/>
          <a:ext cx="0" cy="0"/>
          <a:chOff x="0" y="0"/>
          <a:chExt cx="0" cy="0"/>
        </a:xfrm>
      </p:grpSpPr>
      <p:sp>
        <p:nvSpPr>
          <p:cNvPr id="843" name="Google Shape;843;g2bea75f503f_0_127:notes">
            <a:extLst>
              <a:ext uri="{FF2B5EF4-FFF2-40B4-BE49-F238E27FC236}">
                <a16:creationId xmlns:a16="http://schemas.microsoft.com/office/drawing/2014/main" id="{3C74CD28-4740-DF58-ABE9-5B446CACBD3C}"/>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2bea75f503f_0_127:notes">
            <a:extLst>
              <a:ext uri="{FF2B5EF4-FFF2-40B4-BE49-F238E27FC236}">
                <a16:creationId xmlns:a16="http://schemas.microsoft.com/office/drawing/2014/main" id="{9E906072-B879-FCBE-C586-C215F85EA9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442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be8d9d2f26_0_5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9" name="Google Shape;949;g2be8d9d2f26_0_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be8d9d2f26_0_5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3" name="Google Shape;963;g2be8d9d2f26_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1D2925BE-524C-7A0A-AD9E-0F14CB505D14}"/>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42651722-FC34-A6B4-95D2-D49E47BAC9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AC85C328-9DA2-3367-7394-C0F6281F49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739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2be8d9d2f26_0_3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90" name="Google Shape;990;g2be8d9d2f26_0_3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70E26DF2-F9B2-B84D-1472-249B93BE14BB}"/>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6EACE0AA-A0DB-040C-8DE5-7F8B7E389C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2C3AFD5D-AFD9-B150-49AF-0BAE1FA9BA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064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be8d9d2f26_0_3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0" name="Google Shape;1010;g2be8d9d2f26_0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be8d9d2f26_6_1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9" name="Google Shape;1019;g2be8d9d2f26_6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be8d9d2f26_6_1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2be8d9d2f26_6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be8d9d2f26_6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g2be8d9d2f26_6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8cda34a162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g28cda34a162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a:extLst>
            <a:ext uri="{FF2B5EF4-FFF2-40B4-BE49-F238E27FC236}">
              <a16:creationId xmlns:a16="http://schemas.microsoft.com/office/drawing/2014/main" id="{061E8F18-1678-42B4-FE86-C1E65236239E}"/>
            </a:ext>
          </a:extLst>
        </p:cNvPr>
        <p:cNvGrpSpPr/>
        <p:nvPr/>
      </p:nvGrpSpPr>
      <p:grpSpPr>
        <a:xfrm>
          <a:off x="0" y="0"/>
          <a:ext cx="0" cy="0"/>
          <a:chOff x="0" y="0"/>
          <a:chExt cx="0" cy="0"/>
        </a:xfrm>
      </p:grpSpPr>
      <p:sp>
        <p:nvSpPr>
          <p:cNvPr id="1024" name="Google Shape;1024;g2be8d9d2f26_6_158:notes">
            <a:extLst>
              <a:ext uri="{FF2B5EF4-FFF2-40B4-BE49-F238E27FC236}">
                <a16:creationId xmlns:a16="http://schemas.microsoft.com/office/drawing/2014/main" id="{69B3EAB4-F197-C7D2-700A-8690307F3E93}"/>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5" name="Google Shape;1025;g2be8d9d2f26_6_158:notes">
            <a:extLst>
              <a:ext uri="{FF2B5EF4-FFF2-40B4-BE49-F238E27FC236}">
                <a16:creationId xmlns:a16="http://schemas.microsoft.com/office/drawing/2014/main" id="{F80AABE8-A396-745E-0F47-3068FAE29C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069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2be8d9d2f26_6_2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2" name="Google Shape;1082;g2be8d9d2f26_6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2be8d9d2f26_6_2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9" name="Google Shape;1089;g2be8d9d2f26_6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be8d9d2f26_6_2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7" name="Google Shape;1097;g2be8d9d2f26_6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be8d9d2f26_6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6" name="Google Shape;1106;g2be8d9d2f26_6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be8d9d2f26_6_2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5" name="Google Shape;1115;g2be8d9d2f26_6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2be8d9d2f26_6_27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8" name="Google Shape;1148;g2be8d9d2f26_6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be8d9d2f26_6_3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1" name="Google Shape;1181;g2be8d9d2f26_6_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2be8d9d2f26_6_3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4" name="Google Shape;1214;g2be8d9d2f26_6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2be8d9d2f26_6_3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7" name="Google Shape;1247;g2be8d9d2f26_6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597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2be8d9d2f26_6_4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0" name="Google Shape;1280;g2be8d9d2f26_6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be8d9d2f26_6_4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3" name="Google Shape;1313;g2be8d9d2f26_6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2be8d9d2f26_6_4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5" name="Google Shape;1325;g2be8d9d2f26_6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be8d9d2f26_6_4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6" name="Google Shape;1336;g2be8d9d2f26_6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2be8d9d2f26_6_4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8" name="Google Shape;1348;g2be8d9d2f26_6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8cda34a151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28cda34a151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28cda34a151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28cda34a151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a:extLst>
            <a:ext uri="{FF2B5EF4-FFF2-40B4-BE49-F238E27FC236}">
              <a16:creationId xmlns:a16="http://schemas.microsoft.com/office/drawing/2014/main" id="{4476172A-C1EB-D134-F422-D5DFE2D7A111}"/>
            </a:ext>
          </a:extLst>
        </p:cNvPr>
        <p:cNvGrpSpPr/>
        <p:nvPr/>
      </p:nvGrpSpPr>
      <p:grpSpPr>
        <a:xfrm>
          <a:off x="0" y="0"/>
          <a:ext cx="0" cy="0"/>
          <a:chOff x="0" y="0"/>
          <a:chExt cx="0" cy="0"/>
        </a:xfrm>
      </p:grpSpPr>
      <p:sp>
        <p:nvSpPr>
          <p:cNvPr id="767" name="Google Shape;767;g28cda34a162_1_168:notes">
            <a:extLst>
              <a:ext uri="{FF2B5EF4-FFF2-40B4-BE49-F238E27FC236}">
                <a16:creationId xmlns:a16="http://schemas.microsoft.com/office/drawing/2014/main" id="{7CB52858-6C0D-ACBC-5D81-0FFCA5BC13E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8" name="Google Shape;768;g28cda34a162_1_168:notes">
            <a:extLst>
              <a:ext uri="{FF2B5EF4-FFF2-40B4-BE49-F238E27FC236}">
                <a16:creationId xmlns:a16="http://schemas.microsoft.com/office/drawing/2014/main" id="{DD970821-C808-9FDB-8750-F3C1DF44B34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extLst>
      <p:ext uri="{BB962C8B-B14F-4D97-AF65-F5344CB8AC3E}">
        <p14:creationId xmlns:p14="http://schemas.microsoft.com/office/powerpoint/2010/main" val="4100403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28cda34a162_1_1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g28cda34a162_1_14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Building decarbonization measures can help guide decision making and generally include some of the following…</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9" name="Google Shape;1379;g28cda34a162_1_14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28cda34a162_1_1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g28cda34a162_1_14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200"/>
              <a:buFont typeface="Roboto"/>
              <a:buNone/>
            </a:pPr>
            <a:r>
              <a:rPr lang="en" sz="1200" b="0" i="0" u="none" strike="noStrike" cap="none">
                <a:solidFill>
                  <a:srgbClr val="FFFFFF"/>
                </a:solidFill>
                <a:latin typeface="Roboto"/>
                <a:ea typeface="Roboto"/>
                <a:cs typeface="Roboto"/>
                <a:sym typeface="Roboto"/>
              </a:rPr>
              <a:t>Let's start with the building envelope</a:t>
            </a:r>
            <a:endParaRPr/>
          </a:p>
          <a:p>
            <a:pPr marL="0" marR="0" lvl="0" indent="0" algn="l" rtl="0">
              <a:lnSpc>
                <a:spcPct val="100000"/>
              </a:lnSpc>
              <a:spcBef>
                <a:spcPts val="0"/>
              </a:spcBef>
              <a:spcAft>
                <a:spcPts val="0"/>
              </a:spcAft>
              <a:buClr>
                <a:srgbClr val="FFFFFF"/>
              </a:buClr>
              <a:buSzPts val="1200"/>
              <a:buFont typeface="Roboto"/>
              <a:buNone/>
            </a:pPr>
            <a:r>
              <a:rPr lang="en" sz="1200" b="0" i="0" u="none" strike="noStrike" cap="none">
                <a:solidFill>
                  <a:srgbClr val="FFFFFF"/>
                </a:solidFill>
                <a:latin typeface="Roboto"/>
                <a:ea typeface="Roboto"/>
                <a:cs typeface="Roboto"/>
                <a:sym typeface="Roboto"/>
              </a:rPr>
              <a:t>For operational carbon, we need to optimize building orientation and geometry to reduce energy use and maximize solar potential</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FFFFFF"/>
              </a:buClr>
              <a:buSzPts val="1200"/>
              <a:buFont typeface="Roboto"/>
              <a:buNone/>
            </a:pPr>
            <a:r>
              <a:rPr lang="en" sz="1200" b="0" i="0" u="none" strike="noStrike" cap="none">
                <a:solidFill>
                  <a:srgbClr val="FFFFFF"/>
                </a:solidFill>
                <a:latin typeface="Roboto"/>
                <a:ea typeface="Roboto"/>
                <a:cs typeface="Roboto"/>
                <a:sym typeface="Roboto"/>
              </a:rPr>
              <a:t>This lowers the required energy to heat and cool and requires smaller systems, lowering the embodied carbon in the mechanical and electrical systems.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FFFFFF"/>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5" name="Google Shape;1395;g28cda34a162_1_14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ASHRAE’s position is simple.  Eliminating GHG emissions from the built environment is essential to address climate change.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53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28cda34a162_1_1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g28cda34a162_1_14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 can't over emphasize the importance of energy efficiency measures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improves the economics of the other decarbonization measures</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could include using a mix of passive design, efficient heat pumps, and district energy systems.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Other important energy efficiency upgrades include measurement tools to provide insight into energy use, and software to optimize energy use.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We should never forget that healthy indoor environments must be maintained or improved while we implement efficiency measures.</a:t>
            </a:r>
            <a:endParaRPr sz="1200">
              <a:solidFill>
                <a:schemeClr val="dk1"/>
              </a:solidFill>
              <a:latin typeface="Calibri"/>
              <a:ea typeface="Calibri"/>
              <a:cs typeface="Calibri"/>
              <a:sym typeface="Calibri"/>
            </a:endParaRPr>
          </a:p>
        </p:txBody>
      </p:sp>
      <p:sp>
        <p:nvSpPr>
          <p:cNvPr id="1410" name="Google Shape;1410;g28cda34a162_1_14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28cda34a162_1_15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28cda34a162_1_15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Utilizing waste energy from buildings will become much more important.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Waste heat recovery is also more cost effective when comparing against electric heating systems.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Air to water HPs are still roughly 6X the initial cost of a condensing boiler.</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These economics change all our previous knowledge about what is cost-effective in our climate zones as we decarbonize.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Current waste energy streams that we can use could be from chillers to atmosphere or even exhaust air to atmosphere.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By utilizing this energy with heat pumps or heat recovery chillers to heat spaces and domestic hot water we can improve building efficiency and reduce carbon emissions.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5" name="Google Shape;1425;g28cda34a162_1_15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28cda34a162_1_1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28cda34a162_1_15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a:solidFill>
                  <a:schemeClr val="dk1"/>
                </a:solidFill>
                <a:latin typeface="Calibri"/>
                <a:ea typeface="Calibri"/>
                <a:cs typeface="Calibri"/>
                <a:sym typeface="Calibri"/>
              </a:rPr>
              <a:t>As I have stated, </a:t>
            </a:r>
            <a:r>
              <a:rPr lang="en" sz="1200" b="1">
                <a:solidFill>
                  <a:schemeClr val="dk1"/>
                </a:solidFill>
                <a:latin typeface="Calibri"/>
                <a:ea typeface="Calibri"/>
                <a:cs typeface="Calibri"/>
                <a:sym typeface="Calibri"/>
              </a:rPr>
              <a:t>Embodied carbon </a:t>
            </a:r>
            <a:r>
              <a:rPr lang="en" sz="1200">
                <a:solidFill>
                  <a:schemeClr val="dk1"/>
                </a:solidFill>
                <a:latin typeface="Calibri"/>
                <a:ea typeface="Calibri"/>
                <a:cs typeface="Calibri"/>
                <a:sym typeface="Calibri"/>
              </a:rPr>
              <a:t>will need to be reduced.</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There are great resources in the marketplace (RMI Reducing Embodied Carbon in Buildings: Low-Cost, High-Value Opportunities)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on how to significantly reduce embodied carbon in building superstructures at little to no up-front cost.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Current practice indicates that we can achieve these reductions by specifying and substituting material alternatives with lower embodied carbon during the design and specification process.</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will require information, typically in the form of EPDs, from manufacturers to understand the embodied carbon in their products.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7000"/>
              </a:lnSpc>
              <a:spcBef>
                <a:spcPts val="600"/>
              </a:spcBef>
              <a:spcAft>
                <a:spcPts val="0"/>
              </a:spcAft>
              <a:buClr>
                <a:srgbClr val="0070C0"/>
              </a:buClr>
              <a:buSzPts val="1800"/>
              <a:buFont typeface="Calibri"/>
              <a:buNone/>
            </a:pPr>
            <a:r>
              <a:rPr lang="en" sz="1800">
                <a:solidFill>
                  <a:srgbClr val="0070C0"/>
                </a:solidFill>
                <a:latin typeface="Calibri"/>
                <a:ea typeface="Calibri"/>
                <a:cs typeface="Calibri"/>
                <a:sym typeface="Calibri"/>
              </a:rPr>
              <a:t>Renovating an existing building vs tearing it down and building new can save 50-75% of the upfront embodied carbon.</a:t>
            </a:r>
            <a:endParaRPr sz="1800">
              <a:latin typeface="Calibri"/>
              <a:ea typeface="Calibri"/>
              <a:cs typeface="Calibri"/>
              <a:sym typeface="Calibri"/>
            </a:endParaRPr>
          </a:p>
        </p:txBody>
      </p:sp>
      <p:sp>
        <p:nvSpPr>
          <p:cNvPr id="1440" name="Google Shape;1440;g28cda34a162_1_15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28cda34a162_1_1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g28cda34a162_1_15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Electrification </a:t>
            </a:r>
            <a:r>
              <a:rPr lang="en" sz="1200">
                <a:solidFill>
                  <a:schemeClr val="dk1"/>
                </a:solidFill>
                <a:latin typeface="Calibri"/>
                <a:ea typeface="Calibri"/>
                <a:cs typeface="Calibri"/>
                <a:sym typeface="Calibri"/>
              </a:rPr>
              <a:t>can help decarbonize the buildings sector if the power sector is ultimately able to decarbonize as well.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Heat pumps are an option for replacing oil or natural gas-based space heating and service water heating systems with those using electricity.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Because they use electricity, their GHG impact depends on the carbon intensity of the grid.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Almost 180 million heat pumps were used for heating in 2020, as the global stock increased nearly 10% per year over the past 5 years. </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Heat pumps have become the most common technology in newly built houses in many countries, but still only meet 7% of global building heating demand.</a:t>
            </a:r>
            <a:br>
              <a:rPr lang="en"/>
            </a:br>
            <a:r>
              <a:rPr lang="en" sz="1200" b="0" i="0">
                <a:solidFill>
                  <a:schemeClr val="dk1"/>
                </a:solidFill>
                <a:latin typeface="Calibri"/>
                <a:ea typeface="Calibri"/>
                <a:cs typeface="Calibri"/>
                <a:sym typeface="Calibri"/>
              </a:rPr>
              <a:t>In the IEA Net Zero Emissions by 2050 Scenario, the installed heat pump stock needs to triple by 2030.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5" name="Google Shape;1455;g28cda34a162_1_15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28cda34a162_1_1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g28cda34a162_1_15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We need to be careful about refrigerant leakage and the global warming potential of those refrigerants.</a:t>
            </a:r>
            <a:endParaRPr/>
          </a:p>
          <a:p>
            <a:pPr marL="0" marR="0" lvl="0" indent="0" algn="l" rtl="0">
              <a:lnSpc>
                <a:spcPct val="100000"/>
              </a:lnSpc>
              <a:spcBef>
                <a:spcPts val="0"/>
              </a:spcBef>
              <a:spcAft>
                <a:spcPts val="0"/>
              </a:spcAft>
              <a:buClr>
                <a:srgbClr val="0070C0"/>
              </a:buClr>
              <a:buSzPts val="1800"/>
              <a:buFont typeface="Calibri"/>
              <a:buNone/>
            </a:pPr>
            <a:r>
              <a:rPr lang="en" sz="1800">
                <a:solidFill>
                  <a:srgbClr val="0070C0"/>
                </a:solidFill>
                <a:latin typeface="Calibri"/>
                <a:ea typeface="Calibri"/>
                <a:cs typeface="Calibri"/>
                <a:sym typeface="Calibri"/>
              </a:rPr>
              <a:t>We can reduce refrigerant emissions by: reducing refrigerant need, using low GWP refrigerants, mitigating leakage, and improving refrigerant recovery.</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California is required to reduce HFC emissions 40 percent below 2013 levels by 2030 under Senate Bill 1383.</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These provisions have started to phase in this year.</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The state of Washington followed with HB 1050. </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The bill mandates that refrigerants used in new air conditioning equipment must have a GWP no higher than 750, </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and refrigerants used in new refrigeration systems with more than 50lbs of refrigerant must have a GWP no more than 150.</a:t>
            </a:r>
            <a:endParaRPr/>
          </a:p>
          <a:p>
            <a:pPr marL="0" lvl="0" indent="0" algn="l" rtl="0">
              <a:spcBef>
                <a:spcPts val="0"/>
              </a:spcBef>
              <a:spcAft>
                <a:spcPts val="0"/>
              </a:spcAft>
              <a:buNone/>
            </a:pPr>
            <a:r>
              <a:rPr lang="en" sz="1200" b="0" i="0">
                <a:solidFill>
                  <a:schemeClr val="dk1"/>
                </a:solidFill>
                <a:latin typeface="Calibri"/>
                <a:ea typeface="Calibri"/>
                <a:cs typeface="Calibri"/>
                <a:sym typeface="Calibri"/>
              </a:rPr>
              <a:t>Implementation dates are 2023-2026</a:t>
            </a:r>
            <a:endParaRPr sz="1200">
              <a:solidFill>
                <a:schemeClr val="dk1"/>
              </a:solidFill>
              <a:latin typeface="Calibri"/>
              <a:ea typeface="Calibri"/>
              <a:cs typeface="Calibri"/>
              <a:sym typeface="Calibri"/>
            </a:endParaRPr>
          </a:p>
        </p:txBody>
      </p:sp>
      <p:sp>
        <p:nvSpPr>
          <p:cNvPr id="1470" name="Google Shape;1470;g28cda34a162_1_15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28cda34a162_1_1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g28cda34a162_1_15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As I illustrated earlier, Demand Side Management will be important in our buildings.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Control systems integrated into buildings can help coordinate supply and demand and shift energy use.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Demand-side management systems can help save costs by optimizing use for when and where it is most needed,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but they can also drive decarbonization by shifting energy use to times of the day when zero-carbon energy is highest in the grid mix.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Buildings also have an inherent ability to store heat, which is called thermal mass, and technologies are emerging that can take advantage </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of this property to balance out heating and cooling to lower costs and shift power demand away from peak time periods.</a:t>
            </a:r>
            <a:endParaRPr/>
          </a:p>
        </p:txBody>
      </p:sp>
      <p:sp>
        <p:nvSpPr>
          <p:cNvPr id="1485" name="Google Shape;1485;g28cda34a162_1_15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28cda34a162_1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g28cda34a162_1_15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Rounding out my short list of eight key measures is carbon free energy.</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As I stated earlier, our buildings will need to move towards the availability of 24/7 carbon free energy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Most of this would come from on-site and off-site renewable energy or zero carbon energy from the electric grid.</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Green hydrogen may also be required in some instances.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last one may be one of the most challenging items, since the solution will also need to provide reliable &amp; affordable energy throughout the world.</a:t>
            </a:r>
            <a:endParaRPr/>
          </a:p>
        </p:txBody>
      </p:sp>
      <p:sp>
        <p:nvSpPr>
          <p:cNvPr id="1500" name="Google Shape;1500;g28cda34a162_1_15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68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87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4585-18EF-85BE-AEF7-F4B209367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4D61-E735-380F-A229-F05F2995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344BE-B8D5-25B5-1A7F-46827A4631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5963E9-DEEF-9E3C-7146-CE9D739415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2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a:solidFill>
                  <a:schemeClr val="tx1"/>
                </a:solidFill>
                <a:effectLst/>
                <a:latin typeface="+mn-lt"/>
                <a:ea typeface="+mn-ea"/>
                <a:cs typeface="+mn-cs"/>
              </a:rPr>
              <a:t>By 2030, the global built environment must halve its 2015 GHG emissions, whereby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 new buildings must be net zero GHG emissions in operation,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widespread energy-efficiency retrofits of existing assets must be well underway,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embodied carbon of new construction must be reduced by at least 40%.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By 2050, at the latest, all new and existing assets must be net zero GHG emissions across the whole life cycle.</a:t>
            </a:r>
          </a:p>
        </p:txBody>
      </p:sp>
    </p:spTree>
    <p:extLst>
      <p:ext uri="{BB962C8B-B14F-4D97-AF65-F5344CB8AC3E}">
        <p14:creationId xmlns:p14="http://schemas.microsoft.com/office/powerpoint/2010/main" val="256079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a:extLst>
            <a:ext uri="{FF2B5EF4-FFF2-40B4-BE49-F238E27FC236}">
              <a16:creationId xmlns:a16="http://schemas.microsoft.com/office/drawing/2014/main" id="{53A6CFF4-188F-B111-02B3-BD6162658BEC}"/>
            </a:ext>
          </a:extLst>
        </p:cNvPr>
        <p:cNvGrpSpPr/>
        <p:nvPr/>
      </p:nvGrpSpPr>
      <p:grpSpPr>
        <a:xfrm>
          <a:off x="0" y="0"/>
          <a:ext cx="0" cy="0"/>
          <a:chOff x="0" y="0"/>
          <a:chExt cx="0" cy="0"/>
        </a:xfrm>
      </p:grpSpPr>
      <p:sp>
        <p:nvSpPr>
          <p:cNvPr id="620" name="Google Shape;620;ge761f028de_0_96:notes">
            <a:extLst>
              <a:ext uri="{FF2B5EF4-FFF2-40B4-BE49-F238E27FC236}">
                <a16:creationId xmlns:a16="http://schemas.microsoft.com/office/drawing/2014/main" id="{2A6E5866-ADC2-3615-5900-6AC0CB1685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a:extLst>
              <a:ext uri="{FF2B5EF4-FFF2-40B4-BE49-F238E27FC236}">
                <a16:creationId xmlns:a16="http://schemas.microsoft.com/office/drawing/2014/main" id="{D6E9411E-BD19-4DA8-30F3-BA7BCE1733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1200"/>
              </a:spcAft>
              <a:buFont typeface="Arial" panose="020B0604020202020204" pitchFamily="34" charset="0"/>
              <a:buNone/>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972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8cda34a162_1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28cda34a162_1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98" name="Google Shape;798;g28cda34a162_1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8cda34a162_1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g28cda34a162_1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15.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18.emf"/></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615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463898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4"/>
        <p:cNvGrpSpPr/>
        <p:nvPr/>
      </p:nvGrpSpPr>
      <p:grpSpPr>
        <a:xfrm>
          <a:off x="0" y="0"/>
          <a:ext cx="0" cy="0"/>
          <a:chOff x="0" y="0"/>
          <a:chExt cx="0" cy="0"/>
        </a:xfrm>
      </p:grpSpPr>
      <p:sp>
        <p:nvSpPr>
          <p:cNvPr id="305" name="Google Shape;305;p62"/>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6" name="Google Shape;306;p62"/>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307" name="Google Shape;307;p6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08" name="Google Shape;308;p6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09" name="Google Shape;309;p6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264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0"/>
        <p:cNvGrpSpPr/>
        <p:nvPr/>
      </p:nvGrpSpPr>
      <p:grpSpPr>
        <a:xfrm>
          <a:off x="0" y="0"/>
          <a:ext cx="0" cy="0"/>
          <a:chOff x="0" y="0"/>
          <a:chExt cx="0" cy="0"/>
        </a:xfrm>
      </p:grpSpPr>
      <p:sp>
        <p:nvSpPr>
          <p:cNvPr id="311" name="Google Shape;311;p6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2" name="Google Shape;312;p63"/>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13" name="Google Shape;313;p63"/>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14" name="Google Shape;314;p6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15" name="Google Shape;315;p6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16" name="Google Shape;316;p6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044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9" name="Google Shape;319;p64"/>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20" name="Google Shape;320;p64"/>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21" name="Google Shape;321;p64"/>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322" name="Google Shape;322;p64"/>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23" name="Google Shape;323;p6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24" name="Google Shape;324;p6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25" name="Google Shape;325;p6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31894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6"/>
        <p:cNvGrpSpPr/>
        <p:nvPr/>
      </p:nvGrpSpPr>
      <p:grpSpPr>
        <a:xfrm>
          <a:off x="0" y="0"/>
          <a:ext cx="0" cy="0"/>
          <a:chOff x="0" y="0"/>
          <a:chExt cx="0" cy="0"/>
        </a:xfrm>
      </p:grpSpPr>
      <p:sp>
        <p:nvSpPr>
          <p:cNvPr id="327" name="Google Shape;327;p6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8" name="Google Shape;328;p6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29" name="Google Shape;329;p6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30" name="Google Shape;330;p6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20407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1"/>
        <p:cNvGrpSpPr/>
        <p:nvPr/>
      </p:nvGrpSpPr>
      <p:grpSpPr>
        <a:xfrm>
          <a:off x="0" y="0"/>
          <a:ext cx="0" cy="0"/>
          <a:chOff x="0" y="0"/>
          <a:chExt cx="0" cy="0"/>
        </a:xfrm>
      </p:grpSpPr>
      <p:sp>
        <p:nvSpPr>
          <p:cNvPr id="332" name="Google Shape;332;p6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33" name="Google Shape;333;p6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34" name="Google Shape;334;p6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73973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35"/>
        <p:cNvGrpSpPr/>
        <p:nvPr/>
      </p:nvGrpSpPr>
      <p:grpSpPr>
        <a:xfrm>
          <a:off x="0" y="0"/>
          <a:ext cx="0" cy="0"/>
          <a:chOff x="0" y="0"/>
          <a:chExt cx="0" cy="0"/>
        </a:xfrm>
      </p:grpSpPr>
      <p:sp>
        <p:nvSpPr>
          <p:cNvPr id="336" name="Google Shape;336;p6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67"/>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38" name="Google Shape;338;p67"/>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39" name="Google Shape;339;p6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40" name="Google Shape;340;p6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41" name="Google Shape;341;p6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1831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42"/>
        <p:cNvGrpSpPr/>
        <p:nvPr/>
      </p:nvGrpSpPr>
      <p:grpSpPr>
        <a:xfrm>
          <a:off x="0" y="0"/>
          <a:ext cx="0" cy="0"/>
          <a:chOff x="0" y="0"/>
          <a:chExt cx="0" cy="0"/>
        </a:xfrm>
      </p:grpSpPr>
      <p:sp>
        <p:nvSpPr>
          <p:cNvPr id="343" name="Google Shape;343;p6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4" name="Google Shape;344;p68"/>
          <p:cNvSpPr>
            <a:spLocks noGrp="1"/>
          </p:cNvSpPr>
          <p:nvPr>
            <p:ph type="pic" idx="2"/>
          </p:nvPr>
        </p:nvSpPr>
        <p:spPr>
          <a:xfrm>
            <a:off x="5183188" y="987426"/>
            <a:ext cx="6172200" cy="4873625"/>
          </a:xfrm>
          <a:prstGeom prst="rect">
            <a:avLst/>
          </a:prstGeom>
          <a:noFill/>
          <a:ln>
            <a:noFill/>
          </a:ln>
        </p:spPr>
      </p:sp>
      <p:sp>
        <p:nvSpPr>
          <p:cNvPr id="345" name="Google Shape;345;p68"/>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46" name="Google Shape;346;p6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47" name="Google Shape;347;p6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48" name="Google Shape;348;p6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59952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49"/>
        <p:cNvGrpSpPr/>
        <p:nvPr/>
      </p:nvGrpSpPr>
      <p:grpSpPr>
        <a:xfrm>
          <a:off x="0" y="0"/>
          <a:ext cx="0" cy="0"/>
          <a:chOff x="0" y="0"/>
          <a:chExt cx="0" cy="0"/>
        </a:xfrm>
      </p:grpSpPr>
      <p:sp>
        <p:nvSpPr>
          <p:cNvPr id="350" name="Google Shape;350;p6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1" name="Google Shape;351;p69"/>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52" name="Google Shape;352;p6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53" name="Google Shape;353;p6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54" name="Google Shape;354;p6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996210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55"/>
        <p:cNvGrpSpPr/>
        <p:nvPr/>
      </p:nvGrpSpPr>
      <p:grpSpPr>
        <a:xfrm>
          <a:off x="0" y="0"/>
          <a:ext cx="0" cy="0"/>
          <a:chOff x="0" y="0"/>
          <a:chExt cx="0" cy="0"/>
        </a:xfrm>
      </p:grpSpPr>
      <p:sp>
        <p:nvSpPr>
          <p:cNvPr id="356" name="Google Shape;356;p70"/>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7" name="Google Shape;357;p70"/>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58" name="Google Shape;358;p7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59" name="Google Shape;359;p7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60" name="Google Shape;360;p7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2602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 - White bkgd - Footer">
  <p:cSld name="2 - White bkgd - Footer">
    <p:spTree>
      <p:nvGrpSpPr>
        <p:cNvPr id="1" name="Shape 361"/>
        <p:cNvGrpSpPr/>
        <p:nvPr/>
      </p:nvGrpSpPr>
      <p:grpSpPr>
        <a:xfrm>
          <a:off x="0" y="0"/>
          <a:ext cx="0" cy="0"/>
          <a:chOff x="0" y="0"/>
          <a:chExt cx="0" cy="0"/>
        </a:xfrm>
      </p:grpSpPr>
      <p:sp>
        <p:nvSpPr>
          <p:cNvPr id="362" name="Google Shape;362;p71"/>
          <p:cNvSpPr txBox="1">
            <a:spLocks noGrp="1"/>
          </p:cNvSpPr>
          <p:nvPr>
            <p:ph type="sldNum" idx="12"/>
          </p:nvPr>
        </p:nvSpPr>
        <p:spPr>
          <a:xfrm>
            <a:off x="11053415" y="6365041"/>
            <a:ext cx="731400" cy="1884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1pPr>
            <a:lvl2pPr marL="0" marR="0" lvl="1"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2pPr>
            <a:lvl3pPr marL="0" marR="0" lvl="2"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3pPr>
            <a:lvl4pPr marL="0" marR="0" lvl="3"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4pPr>
            <a:lvl5pPr marL="0" marR="0" lvl="4"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5pPr>
            <a:lvl6pPr marL="0" marR="0" lvl="5"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6pPr>
            <a:lvl7pPr marL="0" marR="0" lvl="6"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7pPr>
            <a:lvl8pPr marL="0" marR="0" lvl="7"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8pPr>
            <a:lvl9pPr marL="0" marR="0" lvl="8" indent="0" algn="r">
              <a:spcBef>
                <a:spcPts val="0"/>
              </a:spcBef>
              <a:spcAft>
                <a:spcPts val="0"/>
              </a:spcAft>
              <a:buClr>
                <a:srgbClr val="A6A6A6"/>
              </a:buClr>
              <a:buSzPts val="600"/>
              <a:buFont typeface="Calibri"/>
              <a:buNone/>
              <a:defRPr sz="800" b="0" i="0" u="none" strike="noStrike" cap="none">
                <a:solidFill>
                  <a:srgbClr val="A6A6A6"/>
                </a:solidFill>
                <a:latin typeface="Calibri"/>
                <a:ea typeface="Calibri"/>
                <a:cs typeface="Calibri"/>
                <a:sym typeface="Calibri"/>
              </a:defRPr>
            </a:lvl9pPr>
          </a:lstStyle>
          <a:p>
            <a:r>
              <a:rPr lang="en"/>
              <a:t>#</a:t>
            </a:r>
            <a:endParaRPr lang="en">
              <a:solidFill>
                <a:srgbClr val="FFFFFF"/>
              </a:solidFill>
            </a:endParaRPr>
          </a:p>
        </p:txBody>
      </p:sp>
      <p:sp>
        <p:nvSpPr>
          <p:cNvPr id="363" name="Google Shape;363;p71"/>
          <p:cNvSpPr txBox="1"/>
          <p:nvPr/>
        </p:nvSpPr>
        <p:spPr>
          <a:xfrm>
            <a:off x="412905" y="6365047"/>
            <a:ext cx="3663000" cy="314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dk1"/>
              </a:buClr>
              <a:buSzPts val="700"/>
              <a:buFont typeface="Roboto"/>
              <a:buNone/>
            </a:pPr>
            <a:r>
              <a:rPr lang="en" sz="933">
                <a:solidFill>
                  <a:schemeClr val="dk1"/>
                </a:solidFill>
                <a:latin typeface="Roboto"/>
                <a:ea typeface="Roboto"/>
                <a:cs typeface="Roboto"/>
                <a:sym typeface="Roboto"/>
              </a:rPr>
              <a:t>MEX F201 </a:t>
            </a:r>
            <a:endParaRPr sz="933" i="0" u="none" strike="noStrike" cap="none">
              <a:solidFill>
                <a:schemeClr val="dk1"/>
              </a:solidFill>
              <a:latin typeface="Roboto"/>
              <a:ea typeface="Roboto"/>
              <a:cs typeface="Roboto"/>
              <a:sym typeface="Roboto"/>
            </a:endParaRPr>
          </a:p>
          <a:p>
            <a:pPr marL="0" marR="0" lvl="0" indent="0" algn="l" rtl="0">
              <a:lnSpc>
                <a:spcPct val="120000"/>
              </a:lnSpc>
              <a:spcBef>
                <a:spcPts val="0"/>
              </a:spcBef>
              <a:spcAft>
                <a:spcPts val="0"/>
              </a:spcAft>
              <a:buClr>
                <a:srgbClr val="A6A6A6"/>
              </a:buClr>
              <a:buSzPts val="700"/>
              <a:buFont typeface="Roboto"/>
              <a:buNone/>
            </a:pPr>
            <a:r>
              <a:rPr lang="en" sz="933" i="0" u="none" strike="noStrike" cap="none">
                <a:solidFill>
                  <a:srgbClr val="A6A6A6"/>
                </a:solidFill>
                <a:latin typeface="Roboto"/>
                <a:ea typeface="Roboto"/>
                <a:cs typeface="Roboto"/>
                <a:sym typeface="Roboto"/>
              </a:rPr>
              <a:t>SKIDMORE, OWINGS &amp; MERRILL</a:t>
            </a:r>
            <a:endParaRPr sz="933">
              <a:solidFill>
                <a:srgbClr val="A6A6A6"/>
              </a:solidFill>
              <a:latin typeface="Roboto"/>
              <a:ea typeface="Roboto"/>
              <a:cs typeface="Roboto"/>
              <a:sym typeface="Roboto"/>
            </a:endParaRPr>
          </a:p>
        </p:txBody>
      </p:sp>
      <p:sp>
        <p:nvSpPr>
          <p:cNvPr id="364" name="Google Shape;364;p71"/>
          <p:cNvSpPr txBox="1">
            <a:spLocks noGrp="1"/>
          </p:cNvSpPr>
          <p:nvPr>
            <p:ph type="title"/>
          </p:nvPr>
        </p:nvSpPr>
        <p:spPr>
          <a:xfrm>
            <a:off x="424745" y="439875"/>
            <a:ext cx="5643600" cy="760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3300"/>
              <a:buNone/>
              <a:defRPr sz="2667" b="1">
                <a:latin typeface="Roboto"/>
                <a:ea typeface="Roboto"/>
                <a:cs typeface="Roboto"/>
                <a:sym typeface="Roboto"/>
              </a:defRPr>
            </a:lvl1pPr>
            <a:lvl2pPr lvl="1" algn="l">
              <a:lnSpc>
                <a:spcPct val="100000"/>
              </a:lnSpc>
              <a:spcBef>
                <a:spcPts val="0"/>
              </a:spcBef>
              <a:spcAft>
                <a:spcPts val="0"/>
              </a:spcAft>
              <a:buSzPts val="1100"/>
              <a:buNone/>
              <a:defRPr sz="1067"/>
            </a:lvl2pPr>
            <a:lvl3pPr lvl="2" algn="l">
              <a:lnSpc>
                <a:spcPct val="100000"/>
              </a:lnSpc>
              <a:spcBef>
                <a:spcPts val="0"/>
              </a:spcBef>
              <a:spcAft>
                <a:spcPts val="0"/>
              </a:spcAft>
              <a:buSzPts val="1100"/>
              <a:buNone/>
              <a:defRPr sz="1067"/>
            </a:lvl3pPr>
            <a:lvl4pPr lvl="3" algn="l">
              <a:lnSpc>
                <a:spcPct val="100000"/>
              </a:lnSpc>
              <a:spcBef>
                <a:spcPts val="0"/>
              </a:spcBef>
              <a:spcAft>
                <a:spcPts val="0"/>
              </a:spcAft>
              <a:buSzPts val="1100"/>
              <a:buNone/>
              <a:defRPr sz="1067"/>
            </a:lvl4pPr>
            <a:lvl5pPr lvl="4" algn="l">
              <a:lnSpc>
                <a:spcPct val="100000"/>
              </a:lnSpc>
              <a:spcBef>
                <a:spcPts val="0"/>
              </a:spcBef>
              <a:spcAft>
                <a:spcPts val="0"/>
              </a:spcAft>
              <a:buSzPts val="1100"/>
              <a:buNone/>
              <a:defRPr sz="1067"/>
            </a:lvl5pPr>
            <a:lvl6pPr lvl="5" algn="l">
              <a:lnSpc>
                <a:spcPct val="100000"/>
              </a:lnSpc>
              <a:spcBef>
                <a:spcPts val="0"/>
              </a:spcBef>
              <a:spcAft>
                <a:spcPts val="0"/>
              </a:spcAft>
              <a:buSzPts val="1100"/>
              <a:buNone/>
              <a:defRPr sz="1067"/>
            </a:lvl6pPr>
            <a:lvl7pPr lvl="6" algn="l">
              <a:lnSpc>
                <a:spcPct val="100000"/>
              </a:lnSpc>
              <a:spcBef>
                <a:spcPts val="0"/>
              </a:spcBef>
              <a:spcAft>
                <a:spcPts val="0"/>
              </a:spcAft>
              <a:buSzPts val="1100"/>
              <a:buNone/>
              <a:defRPr sz="1067"/>
            </a:lvl7pPr>
            <a:lvl8pPr lvl="7" algn="l">
              <a:lnSpc>
                <a:spcPct val="100000"/>
              </a:lnSpc>
              <a:spcBef>
                <a:spcPts val="0"/>
              </a:spcBef>
              <a:spcAft>
                <a:spcPts val="0"/>
              </a:spcAft>
              <a:buSzPts val="1100"/>
              <a:buNone/>
              <a:defRPr sz="1067"/>
            </a:lvl8pPr>
            <a:lvl9pPr lvl="8" algn="l">
              <a:lnSpc>
                <a:spcPct val="100000"/>
              </a:lnSpc>
              <a:spcBef>
                <a:spcPts val="0"/>
              </a:spcBef>
              <a:spcAft>
                <a:spcPts val="0"/>
              </a:spcAft>
              <a:buSzPts val="1100"/>
              <a:buNone/>
              <a:defRPr sz="1067"/>
            </a:lvl9pPr>
          </a:lstStyle>
          <a:p>
            <a:endParaRPr/>
          </a:p>
        </p:txBody>
      </p:sp>
    </p:spTree>
    <p:extLst>
      <p:ext uri="{BB962C8B-B14F-4D97-AF65-F5344CB8AC3E}">
        <p14:creationId xmlns:p14="http://schemas.microsoft.com/office/powerpoint/2010/main" val="2733978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8246198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 Title">
  <p:cSld name="Blank + Title">
    <p:spTree>
      <p:nvGrpSpPr>
        <p:cNvPr id="1" name="Shape 365"/>
        <p:cNvGrpSpPr/>
        <p:nvPr/>
      </p:nvGrpSpPr>
      <p:grpSpPr>
        <a:xfrm>
          <a:off x="0" y="0"/>
          <a:ext cx="0" cy="0"/>
          <a:chOff x="0" y="0"/>
          <a:chExt cx="0" cy="0"/>
        </a:xfrm>
      </p:grpSpPr>
      <p:sp>
        <p:nvSpPr>
          <p:cNvPr id="366" name="Google Shape;366;p72"/>
          <p:cNvSpPr txBox="1">
            <a:spLocks noGrp="1"/>
          </p:cNvSpPr>
          <p:nvPr>
            <p:ph type="title"/>
          </p:nvPr>
        </p:nvSpPr>
        <p:spPr>
          <a:xfrm>
            <a:off x="473001" y="461201"/>
            <a:ext cx="7284300" cy="4377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1400"/>
              <a:buFont typeface="IBM Plex Sans"/>
              <a:buNone/>
              <a:defRPr sz="1867">
                <a:latin typeface="IBM Plex Sans"/>
                <a:ea typeface="IBM Plex Sans"/>
                <a:cs typeface="IBM Plex Sans"/>
                <a:sym typeface="IBM Plex Sans"/>
              </a:defRPr>
            </a:lvl1pPr>
            <a:lvl2pPr lvl="1" algn="l">
              <a:lnSpc>
                <a:spcPct val="100000"/>
              </a:lnSpc>
              <a:spcBef>
                <a:spcPts val="0"/>
              </a:spcBef>
              <a:spcAft>
                <a:spcPts val="0"/>
              </a:spcAft>
              <a:buSzPts val="1400"/>
              <a:buNone/>
              <a:defRPr sz="1867"/>
            </a:lvl2pPr>
            <a:lvl3pPr lvl="2" algn="l">
              <a:lnSpc>
                <a:spcPct val="100000"/>
              </a:lnSpc>
              <a:spcBef>
                <a:spcPts val="0"/>
              </a:spcBef>
              <a:spcAft>
                <a:spcPts val="0"/>
              </a:spcAft>
              <a:buSzPts val="1400"/>
              <a:buNone/>
              <a:defRPr sz="1867"/>
            </a:lvl3pPr>
            <a:lvl4pPr lvl="3" algn="l">
              <a:lnSpc>
                <a:spcPct val="100000"/>
              </a:lnSpc>
              <a:spcBef>
                <a:spcPts val="0"/>
              </a:spcBef>
              <a:spcAft>
                <a:spcPts val="0"/>
              </a:spcAft>
              <a:buSzPts val="1400"/>
              <a:buNone/>
              <a:defRPr sz="1867"/>
            </a:lvl4pPr>
            <a:lvl5pPr lvl="4" algn="l">
              <a:lnSpc>
                <a:spcPct val="100000"/>
              </a:lnSpc>
              <a:spcBef>
                <a:spcPts val="0"/>
              </a:spcBef>
              <a:spcAft>
                <a:spcPts val="0"/>
              </a:spcAft>
              <a:buSzPts val="1400"/>
              <a:buNone/>
              <a:defRPr sz="1867"/>
            </a:lvl5pPr>
            <a:lvl6pPr lvl="5" algn="l">
              <a:lnSpc>
                <a:spcPct val="100000"/>
              </a:lnSpc>
              <a:spcBef>
                <a:spcPts val="0"/>
              </a:spcBef>
              <a:spcAft>
                <a:spcPts val="0"/>
              </a:spcAft>
              <a:buSzPts val="1400"/>
              <a:buNone/>
              <a:defRPr sz="1867"/>
            </a:lvl6pPr>
            <a:lvl7pPr lvl="6" algn="l">
              <a:lnSpc>
                <a:spcPct val="100000"/>
              </a:lnSpc>
              <a:spcBef>
                <a:spcPts val="0"/>
              </a:spcBef>
              <a:spcAft>
                <a:spcPts val="0"/>
              </a:spcAft>
              <a:buSzPts val="1400"/>
              <a:buNone/>
              <a:defRPr sz="1867"/>
            </a:lvl7pPr>
            <a:lvl8pPr lvl="7" algn="l">
              <a:lnSpc>
                <a:spcPct val="100000"/>
              </a:lnSpc>
              <a:spcBef>
                <a:spcPts val="0"/>
              </a:spcBef>
              <a:spcAft>
                <a:spcPts val="0"/>
              </a:spcAft>
              <a:buSzPts val="1400"/>
              <a:buNone/>
              <a:defRPr sz="1867"/>
            </a:lvl8pPr>
            <a:lvl9pPr lvl="8" algn="l">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6108407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White background - No Footer">
  <p:cSld name="1_White background - No Footer">
    <p:spTree>
      <p:nvGrpSpPr>
        <p:cNvPr id="1" name="Shape 367"/>
        <p:cNvGrpSpPr/>
        <p:nvPr/>
      </p:nvGrpSpPr>
      <p:grpSpPr>
        <a:xfrm>
          <a:off x="0" y="0"/>
          <a:ext cx="0" cy="0"/>
          <a:chOff x="0" y="0"/>
          <a:chExt cx="0" cy="0"/>
        </a:xfrm>
      </p:grpSpPr>
    </p:spTree>
    <p:extLst>
      <p:ext uri="{BB962C8B-B14F-4D97-AF65-F5344CB8AC3E}">
        <p14:creationId xmlns:p14="http://schemas.microsoft.com/office/powerpoint/2010/main" val="4035402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 White">
  <p:cSld name="Title Slide - White">
    <p:spTree>
      <p:nvGrpSpPr>
        <p:cNvPr id="1" name="Shape 368"/>
        <p:cNvGrpSpPr/>
        <p:nvPr/>
      </p:nvGrpSpPr>
      <p:grpSpPr>
        <a:xfrm>
          <a:off x="0" y="0"/>
          <a:ext cx="0" cy="0"/>
          <a:chOff x="0" y="0"/>
          <a:chExt cx="0" cy="0"/>
        </a:xfrm>
      </p:grpSpPr>
      <p:pic>
        <p:nvPicPr>
          <p:cNvPr id="369" name="Google Shape;369;p74"/>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10110543" y="5572465"/>
            <a:ext cx="1674391" cy="581047"/>
          </a:xfrm>
          <a:prstGeom prst="rect">
            <a:avLst/>
          </a:prstGeom>
          <a:noFill/>
          <a:ln>
            <a:noFill/>
          </a:ln>
        </p:spPr>
      </p:pic>
      <p:sp>
        <p:nvSpPr>
          <p:cNvPr id="370" name="Google Shape;370;p74"/>
          <p:cNvSpPr txBox="1">
            <a:spLocks noGrp="1"/>
          </p:cNvSpPr>
          <p:nvPr>
            <p:ph type="subTitle" idx="1"/>
          </p:nvPr>
        </p:nvSpPr>
        <p:spPr>
          <a:xfrm>
            <a:off x="412903" y="2593571"/>
            <a:ext cx="3808200" cy="473700"/>
          </a:xfrm>
          <a:prstGeom prst="rect">
            <a:avLst/>
          </a:prstGeom>
          <a:noFill/>
          <a:ln>
            <a:noFill/>
          </a:ln>
        </p:spPr>
        <p:txBody>
          <a:bodyPr spcFirstLastPara="1" wrap="square" lIns="51425" tIns="0" rIns="0" bIns="0" anchor="t" anchorCtr="0">
            <a:normAutofit/>
          </a:bodyPr>
          <a:lstStyle>
            <a:lvl1pPr lvl="0" algn="l">
              <a:lnSpc>
                <a:spcPct val="90000"/>
              </a:lnSpc>
              <a:spcBef>
                <a:spcPts val="1067"/>
              </a:spcBef>
              <a:spcAft>
                <a:spcPts val="0"/>
              </a:spcAft>
              <a:buSzPts val="2100"/>
              <a:buNone/>
              <a:defRPr sz="1867">
                <a:latin typeface="Roboto Light"/>
                <a:ea typeface="Roboto Light"/>
                <a:cs typeface="Roboto Light"/>
                <a:sym typeface="Roboto Light"/>
              </a:defRPr>
            </a:lvl1pPr>
            <a:lvl2pPr lvl="1" algn="l">
              <a:lnSpc>
                <a:spcPct val="90000"/>
              </a:lnSpc>
              <a:spcBef>
                <a:spcPts val="1067"/>
              </a:spcBef>
              <a:spcAft>
                <a:spcPts val="0"/>
              </a:spcAft>
              <a:buSzPts val="1800"/>
              <a:buNone/>
              <a:defRPr sz="1067"/>
            </a:lvl2pPr>
            <a:lvl3pPr lvl="2" algn="l">
              <a:lnSpc>
                <a:spcPct val="90000"/>
              </a:lnSpc>
              <a:spcBef>
                <a:spcPts val="1067"/>
              </a:spcBef>
              <a:spcAft>
                <a:spcPts val="0"/>
              </a:spcAft>
              <a:buSzPts val="1500"/>
              <a:buNone/>
              <a:defRPr sz="1067"/>
            </a:lvl3pPr>
            <a:lvl4pPr lvl="3" algn="l">
              <a:lnSpc>
                <a:spcPct val="90000"/>
              </a:lnSpc>
              <a:spcBef>
                <a:spcPts val="1067"/>
              </a:spcBef>
              <a:spcAft>
                <a:spcPts val="0"/>
              </a:spcAft>
              <a:buSzPts val="1400"/>
              <a:buNone/>
              <a:defRPr sz="1067"/>
            </a:lvl4pPr>
            <a:lvl5pPr lvl="4" algn="l">
              <a:lnSpc>
                <a:spcPct val="90000"/>
              </a:lnSpc>
              <a:spcBef>
                <a:spcPts val="1067"/>
              </a:spcBef>
              <a:spcAft>
                <a:spcPts val="0"/>
              </a:spcAft>
              <a:buSzPts val="1400"/>
              <a:buNone/>
              <a:defRPr sz="1067"/>
            </a:lvl5pPr>
            <a:lvl6pPr lvl="5" algn="l">
              <a:lnSpc>
                <a:spcPct val="90000"/>
              </a:lnSpc>
              <a:spcBef>
                <a:spcPts val="1067"/>
              </a:spcBef>
              <a:spcAft>
                <a:spcPts val="0"/>
              </a:spcAft>
              <a:buSzPts val="1400"/>
              <a:buNone/>
              <a:defRPr sz="1067"/>
            </a:lvl6pPr>
            <a:lvl7pPr lvl="6" algn="l">
              <a:lnSpc>
                <a:spcPct val="90000"/>
              </a:lnSpc>
              <a:spcBef>
                <a:spcPts val="1067"/>
              </a:spcBef>
              <a:spcAft>
                <a:spcPts val="0"/>
              </a:spcAft>
              <a:buSzPts val="1400"/>
              <a:buNone/>
              <a:defRPr sz="1067"/>
            </a:lvl7pPr>
            <a:lvl8pPr lvl="7" algn="l">
              <a:lnSpc>
                <a:spcPct val="90000"/>
              </a:lnSpc>
              <a:spcBef>
                <a:spcPts val="1067"/>
              </a:spcBef>
              <a:spcAft>
                <a:spcPts val="0"/>
              </a:spcAft>
              <a:buSzPts val="1400"/>
              <a:buNone/>
              <a:defRPr sz="1067"/>
            </a:lvl8pPr>
            <a:lvl9pPr lvl="8" algn="l">
              <a:lnSpc>
                <a:spcPct val="90000"/>
              </a:lnSpc>
              <a:spcBef>
                <a:spcPts val="1067"/>
              </a:spcBef>
              <a:spcAft>
                <a:spcPts val="0"/>
              </a:spcAft>
              <a:buSzPts val="1400"/>
              <a:buNone/>
              <a:defRPr sz="1067"/>
            </a:lvl9pPr>
          </a:lstStyle>
          <a:p>
            <a:endParaRPr/>
          </a:p>
        </p:txBody>
      </p:sp>
      <p:sp>
        <p:nvSpPr>
          <p:cNvPr id="371" name="Google Shape;371;p74"/>
          <p:cNvSpPr txBox="1">
            <a:spLocks noGrp="1"/>
          </p:cNvSpPr>
          <p:nvPr>
            <p:ph type="title"/>
          </p:nvPr>
        </p:nvSpPr>
        <p:spPr>
          <a:xfrm>
            <a:off x="412902" y="861443"/>
            <a:ext cx="7217700" cy="1731900"/>
          </a:xfrm>
          <a:prstGeom prst="rect">
            <a:avLst/>
          </a:prstGeom>
          <a:noFill/>
          <a:ln>
            <a:noFill/>
          </a:ln>
        </p:spPr>
        <p:txBody>
          <a:bodyPr spcFirstLastPara="1" wrap="square" lIns="51425" tIns="0" rIns="0" bIns="0" anchor="t" anchorCtr="0">
            <a:normAutofit/>
          </a:bodyPr>
          <a:lstStyle>
            <a:lvl1pPr lvl="0" algn="l">
              <a:lnSpc>
                <a:spcPct val="90000"/>
              </a:lnSpc>
              <a:spcBef>
                <a:spcPts val="0"/>
              </a:spcBef>
              <a:spcAft>
                <a:spcPts val="0"/>
              </a:spcAft>
              <a:buSzPts val="3300"/>
              <a:buNone/>
              <a:defRPr sz="4533">
                <a:latin typeface="Roboto"/>
                <a:ea typeface="Roboto"/>
                <a:cs typeface="Roboto"/>
                <a:sym typeface="Roboto"/>
              </a:defRPr>
            </a:lvl1pPr>
            <a:lvl2pPr lvl="1" algn="l">
              <a:lnSpc>
                <a:spcPct val="100000"/>
              </a:lnSpc>
              <a:spcBef>
                <a:spcPts val="0"/>
              </a:spcBef>
              <a:spcAft>
                <a:spcPts val="0"/>
              </a:spcAft>
              <a:buSzPts val="1100"/>
              <a:buNone/>
              <a:defRPr sz="1067"/>
            </a:lvl2pPr>
            <a:lvl3pPr lvl="2" algn="l">
              <a:lnSpc>
                <a:spcPct val="100000"/>
              </a:lnSpc>
              <a:spcBef>
                <a:spcPts val="0"/>
              </a:spcBef>
              <a:spcAft>
                <a:spcPts val="0"/>
              </a:spcAft>
              <a:buSzPts val="1100"/>
              <a:buNone/>
              <a:defRPr sz="1067"/>
            </a:lvl3pPr>
            <a:lvl4pPr lvl="3" algn="l">
              <a:lnSpc>
                <a:spcPct val="100000"/>
              </a:lnSpc>
              <a:spcBef>
                <a:spcPts val="0"/>
              </a:spcBef>
              <a:spcAft>
                <a:spcPts val="0"/>
              </a:spcAft>
              <a:buSzPts val="1100"/>
              <a:buNone/>
              <a:defRPr sz="1067"/>
            </a:lvl4pPr>
            <a:lvl5pPr lvl="4" algn="l">
              <a:lnSpc>
                <a:spcPct val="100000"/>
              </a:lnSpc>
              <a:spcBef>
                <a:spcPts val="0"/>
              </a:spcBef>
              <a:spcAft>
                <a:spcPts val="0"/>
              </a:spcAft>
              <a:buSzPts val="1100"/>
              <a:buNone/>
              <a:defRPr sz="1067"/>
            </a:lvl5pPr>
            <a:lvl6pPr lvl="5" algn="l">
              <a:lnSpc>
                <a:spcPct val="100000"/>
              </a:lnSpc>
              <a:spcBef>
                <a:spcPts val="0"/>
              </a:spcBef>
              <a:spcAft>
                <a:spcPts val="0"/>
              </a:spcAft>
              <a:buSzPts val="1100"/>
              <a:buNone/>
              <a:defRPr sz="1067"/>
            </a:lvl6pPr>
            <a:lvl7pPr lvl="6" algn="l">
              <a:lnSpc>
                <a:spcPct val="100000"/>
              </a:lnSpc>
              <a:spcBef>
                <a:spcPts val="0"/>
              </a:spcBef>
              <a:spcAft>
                <a:spcPts val="0"/>
              </a:spcAft>
              <a:buSzPts val="1100"/>
              <a:buNone/>
              <a:defRPr sz="1067"/>
            </a:lvl7pPr>
            <a:lvl8pPr lvl="7" algn="l">
              <a:lnSpc>
                <a:spcPct val="100000"/>
              </a:lnSpc>
              <a:spcBef>
                <a:spcPts val="0"/>
              </a:spcBef>
              <a:spcAft>
                <a:spcPts val="0"/>
              </a:spcAft>
              <a:buSzPts val="1100"/>
              <a:buNone/>
              <a:defRPr sz="1067"/>
            </a:lvl8pPr>
            <a:lvl9pPr lvl="8" algn="l">
              <a:lnSpc>
                <a:spcPct val="100000"/>
              </a:lnSpc>
              <a:spcBef>
                <a:spcPts val="0"/>
              </a:spcBef>
              <a:spcAft>
                <a:spcPts val="0"/>
              </a:spcAft>
              <a:buSzPts val="1100"/>
              <a:buNone/>
              <a:defRPr sz="1067"/>
            </a:lvl9pPr>
          </a:lstStyle>
          <a:p>
            <a:endParaRPr/>
          </a:p>
        </p:txBody>
      </p:sp>
    </p:spTree>
    <p:extLst>
      <p:ext uri="{BB962C8B-B14F-4D97-AF65-F5344CB8AC3E}">
        <p14:creationId xmlns:p14="http://schemas.microsoft.com/office/powerpoint/2010/main" val="37487188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olo e contenuto" type="obj">
  <p:cSld name="Titolo e contenuto">
    <p:spTree>
      <p:nvGrpSpPr>
        <p:cNvPr id="1" name="Shape 456"/>
        <p:cNvGrpSpPr/>
        <p:nvPr/>
      </p:nvGrpSpPr>
      <p:grpSpPr>
        <a:xfrm>
          <a:off x="0" y="0"/>
          <a:ext cx="0" cy="0"/>
          <a:chOff x="0" y="0"/>
          <a:chExt cx="0" cy="0"/>
        </a:xfrm>
      </p:grpSpPr>
      <p:sp>
        <p:nvSpPr>
          <p:cNvPr id="457" name="Google Shape;457;p89"/>
          <p:cNvSpPr txBox="1">
            <a:spLocks noGrp="1"/>
          </p:cNvSpPr>
          <p:nvPr>
            <p:ph type="title"/>
          </p:nvPr>
        </p:nvSpPr>
        <p:spPr>
          <a:xfrm>
            <a:off x="465667" y="1043488"/>
            <a:ext cx="11133667" cy="564291"/>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1E4E7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8" name="Google Shape;458;p89"/>
          <p:cNvSpPr txBox="1">
            <a:spLocks noGrp="1"/>
          </p:cNvSpPr>
          <p:nvPr>
            <p:ph type="body" idx="1"/>
          </p:nvPr>
        </p:nvSpPr>
        <p:spPr>
          <a:xfrm>
            <a:off x="465667" y="1659467"/>
            <a:ext cx="11133667" cy="4309533"/>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757070"/>
              </a:buClr>
              <a:buSzPts val="1400"/>
              <a:buNone/>
              <a:defRPr/>
            </a:lvl1pPr>
            <a:lvl2pPr marL="1219170" lvl="1" indent="-423323" algn="l">
              <a:lnSpc>
                <a:spcPct val="90000"/>
              </a:lnSpc>
              <a:spcBef>
                <a:spcPts val="533"/>
              </a:spcBef>
              <a:spcAft>
                <a:spcPts val="0"/>
              </a:spcAft>
              <a:buClr>
                <a:srgbClr val="757070"/>
              </a:buClr>
              <a:buSzPts val="1400"/>
              <a:buChar char="-"/>
              <a:defRPr/>
            </a:lvl2pPr>
            <a:lvl3pPr marL="1828754" lvl="2" indent="-423323" algn="l">
              <a:lnSpc>
                <a:spcPct val="90000"/>
              </a:lnSpc>
              <a:spcBef>
                <a:spcPts val="533"/>
              </a:spcBef>
              <a:spcAft>
                <a:spcPts val="0"/>
              </a:spcAft>
              <a:buClr>
                <a:srgbClr val="757070"/>
              </a:buClr>
              <a:buSzPts val="1400"/>
              <a:buChar char="-"/>
              <a:defRPr/>
            </a:lvl3pPr>
            <a:lvl4pPr marL="2438339" lvl="3" indent="-423323" algn="l">
              <a:lnSpc>
                <a:spcPct val="90000"/>
              </a:lnSpc>
              <a:spcBef>
                <a:spcPts val="533"/>
              </a:spcBef>
              <a:spcAft>
                <a:spcPts val="0"/>
              </a:spcAft>
              <a:buClr>
                <a:srgbClr val="757070"/>
              </a:buClr>
              <a:buSzPts val="1400"/>
              <a:buChar char="-"/>
              <a:defRPr/>
            </a:lvl4pPr>
            <a:lvl5pPr marL="3047924" lvl="4" indent="-423323" algn="l">
              <a:lnSpc>
                <a:spcPct val="90000"/>
              </a:lnSpc>
              <a:spcBef>
                <a:spcPts val="533"/>
              </a:spcBef>
              <a:spcAft>
                <a:spcPts val="0"/>
              </a:spcAft>
              <a:buClr>
                <a:srgbClr val="757070"/>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5744005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Event Title">
  <p:cSld name="Event Title">
    <p:spTree>
      <p:nvGrpSpPr>
        <p:cNvPr id="1" name="Shape 459"/>
        <p:cNvGrpSpPr/>
        <p:nvPr/>
      </p:nvGrpSpPr>
      <p:grpSpPr>
        <a:xfrm>
          <a:off x="0" y="0"/>
          <a:ext cx="0" cy="0"/>
          <a:chOff x="0" y="0"/>
          <a:chExt cx="0" cy="0"/>
        </a:xfrm>
      </p:grpSpPr>
      <p:pic>
        <p:nvPicPr>
          <p:cNvPr id="460" name="Google Shape;460;p90"/>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2"/>
            <a:ext cx="12192000" cy="6857999"/>
          </a:xfrm>
          <a:prstGeom prst="rect">
            <a:avLst/>
          </a:prstGeom>
          <a:noFill/>
          <a:ln>
            <a:noFill/>
          </a:ln>
        </p:spPr>
      </p:pic>
    </p:spTree>
    <p:extLst>
      <p:ext uri="{BB962C8B-B14F-4D97-AF65-F5344CB8AC3E}">
        <p14:creationId xmlns:p14="http://schemas.microsoft.com/office/powerpoint/2010/main" val="30837356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peech Title" type="title">
  <p:cSld name="Speech Title">
    <p:spTree>
      <p:nvGrpSpPr>
        <p:cNvPr id="1" name="Shape 461"/>
        <p:cNvGrpSpPr/>
        <p:nvPr/>
      </p:nvGrpSpPr>
      <p:grpSpPr>
        <a:xfrm>
          <a:off x="0" y="0"/>
          <a:ext cx="0" cy="0"/>
          <a:chOff x="0" y="0"/>
          <a:chExt cx="0" cy="0"/>
        </a:xfrm>
      </p:grpSpPr>
      <p:pic>
        <p:nvPicPr>
          <p:cNvPr id="462" name="Google Shape;462;p91"/>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1"/>
            <a:ext cx="12192000" cy="6857999"/>
          </a:xfrm>
          <a:prstGeom prst="rect">
            <a:avLst/>
          </a:prstGeom>
          <a:noFill/>
          <a:ln>
            <a:noFill/>
          </a:ln>
        </p:spPr>
      </p:pic>
      <p:pic>
        <p:nvPicPr>
          <p:cNvPr id="463" name="Google Shape;463;p91"/>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1"/>
            <a:ext cx="12192000" cy="6857999"/>
          </a:xfrm>
          <a:prstGeom prst="rect">
            <a:avLst/>
          </a:prstGeom>
          <a:noFill/>
          <a:ln>
            <a:noFill/>
          </a:ln>
        </p:spPr>
      </p:pic>
      <p:sp>
        <p:nvSpPr>
          <p:cNvPr id="464" name="Google Shape;464;p91"/>
          <p:cNvSpPr txBox="1">
            <a:spLocks noGrp="1"/>
          </p:cNvSpPr>
          <p:nvPr>
            <p:ph type="ctrTitle"/>
          </p:nvPr>
        </p:nvSpPr>
        <p:spPr>
          <a:xfrm>
            <a:off x="825499" y="2404076"/>
            <a:ext cx="10541000" cy="724929"/>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3000"/>
              <a:buFont typeface="Helvetica Neue"/>
              <a:buNone/>
              <a:defRPr sz="4000" b="1" i="0">
                <a:solidFill>
                  <a:schemeClr val="lt1"/>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5" name="Google Shape;465;p91"/>
          <p:cNvSpPr txBox="1">
            <a:spLocks noGrp="1"/>
          </p:cNvSpPr>
          <p:nvPr>
            <p:ph type="subTitle" idx="1"/>
          </p:nvPr>
        </p:nvSpPr>
        <p:spPr>
          <a:xfrm>
            <a:off x="1523999" y="3648033"/>
            <a:ext cx="9144000" cy="1655763"/>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533"/>
              </a:spcBef>
              <a:spcAft>
                <a:spcPts val="0"/>
              </a:spcAft>
              <a:buClr>
                <a:schemeClr val="lt1"/>
              </a:buClr>
              <a:buSzPts val="1800"/>
              <a:buNone/>
              <a:defRPr sz="2400" b="0">
                <a:solidFill>
                  <a:schemeClr val="lt1"/>
                </a:solidFill>
                <a:latin typeface="Helvetica Neue"/>
                <a:ea typeface="Helvetica Neue"/>
                <a:cs typeface="Helvetica Neue"/>
                <a:sym typeface="Helvetica Neue"/>
              </a:defRPr>
            </a:lvl1pPr>
            <a:lvl2pPr lvl="1" algn="ctr">
              <a:lnSpc>
                <a:spcPct val="90000"/>
              </a:lnSpc>
              <a:spcBef>
                <a:spcPts val="533"/>
              </a:spcBef>
              <a:spcAft>
                <a:spcPts val="0"/>
              </a:spcAft>
              <a:buClr>
                <a:srgbClr val="757070"/>
              </a:buClr>
              <a:buSzPts val="1500"/>
              <a:buNone/>
              <a:defRPr sz="2000"/>
            </a:lvl2pPr>
            <a:lvl3pPr lvl="2" algn="ctr">
              <a:lnSpc>
                <a:spcPct val="90000"/>
              </a:lnSpc>
              <a:spcBef>
                <a:spcPts val="533"/>
              </a:spcBef>
              <a:spcAft>
                <a:spcPts val="0"/>
              </a:spcAft>
              <a:buClr>
                <a:srgbClr val="757070"/>
              </a:buClr>
              <a:buSzPts val="1400"/>
              <a:buNone/>
              <a:defRPr sz="1867"/>
            </a:lvl3pPr>
            <a:lvl4pPr lvl="3" algn="ctr">
              <a:lnSpc>
                <a:spcPct val="90000"/>
              </a:lnSpc>
              <a:spcBef>
                <a:spcPts val="533"/>
              </a:spcBef>
              <a:spcAft>
                <a:spcPts val="0"/>
              </a:spcAft>
              <a:buClr>
                <a:srgbClr val="757070"/>
              </a:buClr>
              <a:buSzPts val="1200"/>
              <a:buNone/>
              <a:defRPr sz="1600"/>
            </a:lvl4pPr>
            <a:lvl5pPr lvl="4" algn="ctr">
              <a:lnSpc>
                <a:spcPct val="90000"/>
              </a:lnSpc>
              <a:spcBef>
                <a:spcPts val="533"/>
              </a:spcBef>
              <a:spcAft>
                <a:spcPts val="0"/>
              </a:spcAft>
              <a:buClr>
                <a:srgbClr val="757070"/>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11269235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Event End Slide">
  <p:cSld name="Event End Slide">
    <p:spTree>
      <p:nvGrpSpPr>
        <p:cNvPr id="1" name="Shape 466"/>
        <p:cNvGrpSpPr/>
        <p:nvPr/>
      </p:nvGrpSpPr>
      <p:grpSpPr>
        <a:xfrm>
          <a:off x="0" y="0"/>
          <a:ext cx="0" cy="0"/>
          <a:chOff x="0" y="0"/>
          <a:chExt cx="0" cy="0"/>
        </a:xfrm>
      </p:grpSpPr>
      <p:sp>
        <p:nvSpPr>
          <p:cNvPr id="467" name="Google Shape;467;p92"/>
          <p:cNvSpPr/>
          <p:nvPr/>
        </p:nvSpPr>
        <p:spPr>
          <a:xfrm>
            <a:off x="-1" y="0"/>
            <a:ext cx="12192001" cy="68580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pic>
        <p:nvPicPr>
          <p:cNvPr id="468" name="Google Shape;468;p92"/>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0" y="1"/>
            <a:ext cx="12192000" cy="6857999"/>
          </a:xfrm>
          <a:prstGeom prst="rect">
            <a:avLst/>
          </a:prstGeom>
          <a:noFill/>
          <a:ln>
            <a:noFill/>
          </a:ln>
        </p:spPr>
      </p:pic>
    </p:spTree>
    <p:extLst>
      <p:ext uri="{BB962C8B-B14F-4D97-AF65-F5344CB8AC3E}">
        <p14:creationId xmlns:p14="http://schemas.microsoft.com/office/powerpoint/2010/main" val="16769049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Blank Slide">
  <p:cSld name="2_Blank Slide">
    <p:spTree>
      <p:nvGrpSpPr>
        <p:cNvPr id="1" name="Shape 475"/>
        <p:cNvGrpSpPr/>
        <p:nvPr/>
      </p:nvGrpSpPr>
      <p:grpSpPr>
        <a:xfrm>
          <a:off x="0" y="0"/>
          <a:ext cx="0" cy="0"/>
          <a:chOff x="0" y="0"/>
          <a:chExt cx="0" cy="0"/>
        </a:xfrm>
      </p:grpSpPr>
      <p:sp>
        <p:nvSpPr>
          <p:cNvPr id="476" name="Google Shape;476;p94"/>
          <p:cNvSpPr txBox="1">
            <a:spLocks noGrp="1"/>
          </p:cNvSpPr>
          <p:nvPr>
            <p:ph type="title"/>
          </p:nvPr>
        </p:nvSpPr>
        <p:spPr>
          <a:xfrm>
            <a:off x="209862" y="268778"/>
            <a:ext cx="10400989" cy="64354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700"/>
              <a:buFont typeface="Roboto"/>
              <a:buNone/>
              <a:defRPr sz="3600" b="0" i="0">
                <a:solidFill>
                  <a:schemeClr val="lt1"/>
                </a:solidFill>
                <a:latin typeface="Roboto"/>
                <a:ea typeface="Roboto"/>
                <a:cs typeface="Roboto"/>
                <a:sym typeface="Roboto"/>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7" name="Google Shape;477;p94"/>
          <p:cNvSpPr txBox="1">
            <a:spLocks noGrp="1"/>
          </p:cNvSpPr>
          <p:nvPr>
            <p:ph type="body" idx="1"/>
          </p:nvPr>
        </p:nvSpPr>
        <p:spPr>
          <a:xfrm>
            <a:off x="838200" y="1504951"/>
            <a:ext cx="9772651" cy="47625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6843355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8"/>
        <p:cNvGrpSpPr/>
        <p:nvPr/>
      </p:nvGrpSpPr>
      <p:grpSpPr>
        <a:xfrm>
          <a:off x="0" y="0"/>
          <a:ext cx="0" cy="0"/>
          <a:chOff x="0" y="0"/>
          <a:chExt cx="0" cy="0"/>
        </a:xfrm>
      </p:grpSpPr>
      <p:sp>
        <p:nvSpPr>
          <p:cNvPr id="479" name="Google Shape;479;p9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04549C"/>
              </a:buClr>
              <a:buSzPts val="4500"/>
              <a:buFont typeface="Roboto"/>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0" name="Google Shape;480;p95"/>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b="0" i="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481" name="Google Shape;481;p9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2" name="Google Shape;482;p9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3" name="Google Shape;483;p9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9915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4"/>
        <p:cNvGrpSpPr/>
        <p:nvPr/>
      </p:nvGrpSpPr>
      <p:grpSpPr>
        <a:xfrm>
          <a:off x="0" y="0"/>
          <a:ext cx="0" cy="0"/>
          <a:chOff x="0" y="0"/>
          <a:chExt cx="0" cy="0"/>
        </a:xfrm>
      </p:grpSpPr>
      <p:sp>
        <p:nvSpPr>
          <p:cNvPr id="485" name="Google Shape;485;p9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4549C"/>
              </a:buClr>
              <a:buSzPts val="4500"/>
              <a:buFont typeface="Roboto"/>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86" name="Google Shape;486;p9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b="0" i="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487" name="Google Shape;487;p9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8" name="Google Shape;488;p9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9" name="Google Shape;489;p9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9647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9950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90"/>
        <p:cNvGrpSpPr/>
        <p:nvPr/>
      </p:nvGrpSpPr>
      <p:grpSpPr>
        <a:xfrm>
          <a:off x="0" y="0"/>
          <a:ext cx="0" cy="0"/>
          <a:chOff x="0" y="0"/>
          <a:chExt cx="0" cy="0"/>
        </a:xfrm>
      </p:grpSpPr>
      <p:sp>
        <p:nvSpPr>
          <p:cNvPr id="491" name="Google Shape;491;p97"/>
          <p:cNvSpPr txBox="1">
            <a:spLocks noGrp="1"/>
          </p:cNvSpPr>
          <p:nvPr>
            <p:ph type="title"/>
          </p:nvPr>
        </p:nvSpPr>
        <p:spPr>
          <a:xfrm>
            <a:off x="253584" y="378527"/>
            <a:ext cx="10515600" cy="53428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2" name="Google Shape;492;p97"/>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93" name="Google Shape;493;p9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4" name="Google Shape;494;p9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5" name="Google Shape;495;p9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4390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6"/>
        <p:cNvGrpSpPr/>
        <p:nvPr/>
      </p:nvGrpSpPr>
      <p:grpSpPr>
        <a:xfrm>
          <a:off x="0" y="0"/>
          <a:ext cx="0" cy="0"/>
          <a:chOff x="0" y="0"/>
          <a:chExt cx="0" cy="0"/>
        </a:xfrm>
      </p:grpSpPr>
      <p:sp>
        <p:nvSpPr>
          <p:cNvPr id="497" name="Google Shape;497;p98"/>
          <p:cNvSpPr txBox="1">
            <a:spLocks noGrp="1"/>
          </p:cNvSpPr>
          <p:nvPr>
            <p:ph type="title"/>
          </p:nvPr>
        </p:nvSpPr>
        <p:spPr>
          <a:xfrm>
            <a:off x="253584" y="378527"/>
            <a:ext cx="10515600" cy="53428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8" name="Google Shape;498;p9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99" name="Google Shape;499;p9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0" name="Google Shape;500;p9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1" name="Google Shape;501;p9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2" name="Google Shape;502;p9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820065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3"/>
        <p:cNvGrpSpPr/>
        <p:nvPr/>
      </p:nvGrpSpPr>
      <p:grpSpPr>
        <a:xfrm>
          <a:off x="0" y="0"/>
          <a:ext cx="0" cy="0"/>
          <a:chOff x="0" y="0"/>
          <a:chExt cx="0" cy="0"/>
        </a:xfrm>
      </p:grpSpPr>
      <p:sp>
        <p:nvSpPr>
          <p:cNvPr id="504" name="Google Shape;504;p99"/>
          <p:cNvSpPr txBox="1">
            <a:spLocks noGrp="1"/>
          </p:cNvSpPr>
          <p:nvPr>
            <p:ph type="title"/>
          </p:nvPr>
        </p:nvSpPr>
        <p:spPr>
          <a:xfrm>
            <a:off x="299804" y="365125"/>
            <a:ext cx="11055585" cy="5492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05" name="Google Shape;505;p99"/>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0" i="0"/>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06" name="Google Shape;506;p99"/>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7" name="Google Shape;507;p99"/>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0" i="0"/>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508" name="Google Shape;508;p99"/>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09" name="Google Shape;509;p9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0" name="Google Shape;510;p9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1" name="Google Shape;511;p9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87419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2"/>
        <p:cNvGrpSpPr/>
        <p:nvPr/>
      </p:nvGrpSpPr>
      <p:grpSpPr>
        <a:xfrm>
          <a:off x="0" y="0"/>
          <a:ext cx="0" cy="0"/>
          <a:chOff x="0" y="0"/>
          <a:chExt cx="0" cy="0"/>
        </a:xfrm>
      </p:grpSpPr>
      <p:sp>
        <p:nvSpPr>
          <p:cNvPr id="513" name="Google Shape;513;p100"/>
          <p:cNvSpPr txBox="1">
            <a:spLocks noGrp="1"/>
          </p:cNvSpPr>
          <p:nvPr>
            <p:ph type="title"/>
          </p:nvPr>
        </p:nvSpPr>
        <p:spPr>
          <a:xfrm>
            <a:off x="253584" y="378527"/>
            <a:ext cx="10515600" cy="53428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14" name="Google Shape;514;p10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5" name="Google Shape;515;p10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6" name="Google Shape;516;p10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4775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7"/>
        <p:cNvGrpSpPr/>
        <p:nvPr/>
      </p:nvGrpSpPr>
      <p:grpSpPr>
        <a:xfrm>
          <a:off x="0" y="0"/>
          <a:ext cx="0" cy="0"/>
          <a:chOff x="0" y="0"/>
          <a:chExt cx="0" cy="0"/>
        </a:xfrm>
      </p:grpSpPr>
      <p:sp>
        <p:nvSpPr>
          <p:cNvPr id="518" name="Google Shape;518;p10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9" name="Google Shape;519;p10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0" name="Google Shape;520;p10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006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1"/>
        <p:cNvGrpSpPr/>
        <p:nvPr/>
      </p:nvGrpSpPr>
      <p:grpSpPr>
        <a:xfrm>
          <a:off x="0" y="0"/>
          <a:ext cx="0" cy="0"/>
          <a:chOff x="0" y="0"/>
          <a:chExt cx="0" cy="0"/>
        </a:xfrm>
      </p:grpSpPr>
      <p:sp>
        <p:nvSpPr>
          <p:cNvPr id="522" name="Google Shape;522;p10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4549C"/>
              </a:buClr>
              <a:buSzPts val="2400"/>
              <a:buFont typeface="Roboto"/>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3" name="Google Shape;523;p102"/>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b="0" i="0"/>
            </a:lvl1pPr>
            <a:lvl2pPr marL="1219170" lvl="1" indent="-482588" algn="l">
              <a:lnSpc>
                <a:spcPct val="90000"/>
              </a:lnSpc>
              <a:spcBef>
                <a:spcPts val="533"/>
              </a:spcBef>
              <a:spcAft>
                <a:spcPts val="0"/>
              </a:spcAft>
              <a:buClr>
                <a:schemeClr val="dk1"/>
              </a:buClr>
              <a:buSzPts val="2100"/>
              <a:buChar char="•"/>
              <a:defRPr sz="2800" b="0" i="0"/>
            </a:lvl2pPr>
            <a:lvl3pPr marL="1828754" lvl="2" indent="-457189" algn="l">
              <a:lnSpc>
                <a:spcPct val="90000"/>
              </a:lnSpc>
              <a:spcBef>
                <a:spcPts val="533"/>
              </a:spcBef>
              <a:spcAft>
                <a:spcPts val="0"/>
              </a:spcAft>
              <a:buClr>
                <a:schemeClr val="dk1"/>
              </a:buClr>
              <a:buSzPts val="1800"/>
              <a:buChar char="•"/>
              <a:defRPr sz="2400" b="0" i="0"/>
            </a:lvl3pPr>
            <a:lvl4pPr marL="2438339" lvl="3" indent="-431789" algn="l">
              <a:lnSpc>
                <a:spcPct val="90000"/>
              </a:lnSpc>
              <a:spcBef>
                <a:spcPts val="533"/>
              </a:spcBef>
              <a:spcAft>
                <a:spcPts val="0"/>
              </a:spcAft>
              <a:buClr>
                <a:schemeClr val="dk1"/>
              </a:buClr>
              <a:buSzPts val="1500"/>
              <a:buChar char="•"/>
              <a:defRPr sz="2000" b="0" i="0"/>
            </a:lvl4pPr>
            <a:lvl5pPr marL="3047924" lvl="4" indent="-431789" algn="l">
              <a:lnSpc>
                <a:spcPct val="90000"/>
              </a:lnSpc>
              <a:spcBef>
                <a:spcPts val="533"/>
              </a:spcBef>
              <a:spcAft>
                <a:spcPts val="0"/>
              </a:spcAft>
              <a:buClr>
                <a:schemeClr val="dk1"/>
              </a:buClr>
              <a:buSzPts val="1500"/>
              <a:buChar char="•"/>
              <a:defRPr sz="2000" b="0" i="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524" name="Google Shape;524;p102"/>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b="0" i="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525" name="Google Shape;525;p10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6" name="Google Shape;526;p10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27" name="Google Shape;527;p10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82192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28"/>
        <p:cNvGrpSpPr/>
        <p:nvPr/>
      </p:nvGrpSpPr>
      <p:grpSpPr>
        <a:xfrm>
          <a:off x="0" y="0"/>
          <a:ext cx="0" cy="0"/>
          <a:chOff x="0" y="0"/>
          <a:chExt cx="0" cy="0"/>
        </a:xfrm>
      </p:grpSpPr>
      <p:sp>
        <p:nvSpPr>
          <p:cNvPr id="529" name="Google Shape;529;p10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4549C"/>
              </a:buClr>
              <a:buSzPts val="2400"/>
              <a:buFont typeface="Roboto"/>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0" name="Google Shape;530;p103"/>
          <p:cNvSpPr>
            <a:spLocks noGrp="1"/>
          </p:cNvSpPr>
          <p:nvPr>
            <p:ph type="pic" idx="2"/>
          </p:nvPr>
        </p:nvSpPr>
        <p:spPr>
          <a:xfrm>
            <a:off x="5183188" y="987426"/>
            <a:ext cx="6172200" cy="4873625"/>
          </a:xfrm>
          <a:prstGeom prst="rect">
            <a:avLst/>
          </a:prstGeom>
          <a:noFill/>
          <a:ln>
            <a:noFill/>
          </a:ln>
        </p:spPr>
      </p:sp>
      <p:sp>
        <p:nvSpPr>
          <p:cNvPr id="531" name="Google Shape;531;p103"/>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b="0" i="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532" name="Google Shape;532;p10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3" name="Google Shape;533;p10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4" name="Google Shape;534;p10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41665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35"/>
        <p:cNvGrpSpPr/>
        <p:nvPr/>
      </p:nvGrpSpPr>
      <p:grpSpPr>
        <a:xfrm>
          <a:off x="0" y="0"/>
          <a:ext cx="0" cy="0"/>
          <a:chOff x="0" y="0"/>
          <a:chExt cx="0" cy="0"/>
        </a:xfrm>
      </p:grpSpPr>
      <p:sp>
        <p:nvSpPr>
          <p:cNvPr id="536" name="Google Shape;536;p104"/>
          <p:cNvSpPr txBox="1">
            <a:spLocks noGrp="1"/>
          </p:cNvSpPr>
          <p:nvPr>
            <p:ph type="title"/>
          </p:nvPr>
        </p:nvSpPr>
        <p:spPr>
          <a:xfrm>
            <a:off x="253584" y="378527"/>
            <a:ext cx="10515600" cy="53428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7" name="Google Shape;537;p104"/>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38" name="Google Shape;538;p10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9" name="Google Shape;539;p10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0" name="Google Shape;540;p10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91594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41"/>
        <p:cNvGrpSpPr/>
        <p:nvPr/>
      </p:nvGrpSpPr>
      <p:grpSpPr>
        <a:xfrm>
          <a:off x="0" y="0"/>
          <a:ext cx="0" cy="0"/>
          <a:chOff x="0" y="0"/>
          <a:chExt cx="0" cy="0"/>
        </a:xfrm>
      </p:grpSpPr>
      <p:sp>
        <p:nvSpPr>
          <p:cNvPr id="542" name="Google Shape;542;p105"/>
          <p:cNvSpPr txBox="1">
            <a:spLocks noGrp="1"/>
          </p:cNvSpPr>
          <p:nvPr>
            <p:ph type="title"/>
          </p:nvPr>
        </p:nvSpPr>
        <p:spPr>
          <a:xfrm rot="5400000">
            <a:off x="7133431" y="1956594"/>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4549C"/>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43" name="Google Shape;543;p105"/>
          <p:cNvSpPr txBox="1">
            <a:spLocks noGrp="1"/>
          </p:cNvSpPr>
          <p:nvPr>
            <p:ph type="body" idx="1"/>
          </p:nvPr>
        </p:nvSpPr>
        <p:spPr>
          <a:xfrm rot="5400000">
            <a:off x="1799431" y="-596106"/>
            <a:ext cx="5811839" cy="77343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b="0" i="0"/>
            </a:lvl1pPr>
            <a:lvl2pPr marL="1219170" lvl="1" indent="-457189" algn="l">
              <a:lnSpc>
                <a:spcPct val="90000"/>
              </a:lnSpc>
              <a:spcBef>
                <a:spcPts val="533"/>
              </a:spcBef>
              <a:spcAft>
                <a:spcPts val="0"/>
              </a:spcAft>
              <a:buClr>
                <a:schemeClr val="dk1"/>
              </a:buClr>
              <a:buSzPts val="1800"/>
              <a:buChar char="•"/>
              <a:defRPr b="0" i="0"/>
            </a:lvl2pPr>
            <a:lvl3pPr marL="1828754" lvl="2" indent="-431789" algn="l">
              <a:lnSpc>
                <a:spcPct val="90000"/>
              </a:lnSpc>
              <a:spcBef>
                <a:spcPts val="533"/>
              </a:spcBef>
              <a:spcAft>
                <a:spcPts val="0"/>
              </a:spcAft>
              <a:buClr>
                <a:schemeClr val="dk1"/>
              </a:buClr>
              <a:buSzPts val="1500"/>
              <a:buChar char="•"/>
              <a:defRPr b="0" i="0"/>
            </a:lvl3pPr>
            <a:lvl4pPr marL="2438339" lvl="3" indent="-423323" algn="l">
              <a:lnSpc>
                <a:spcPct val="90000"/>
              </a:lnSpc>
              <a:spcBef>
                <a:spcPts val="533"/>
              </a:spcBef>
              <a:spcAft>
                <a:spcPts val="0"/>
              </a:spcAft>
              <a:buClr>
                <a:schemeClr val="dk1"/>
              </a:buClr>
              <a:buSzPts val="1400"/>
              <a:buChar char="•"/>
              <a:defRPr b="0" i="0"/>
            </a:lvl4pPr>
            <a:lvl5pPr marL="3047924" lvl="4" indent="-423323" algn="l">
              <a:lnSpc>
                <a:spcPct val="90000"/>
              </a:lnSpc>
              <a:spcBef>
                <a:spcPts val="533"/>
              </a:spcBef>
              <a:spcAft>
                <a:spcPts val="0"/>
              </a:spcAft>
              <a:buClr>
                <a:schemeClr val="dk1"/>
              </a:buClr>
              <a:buSzPts val="1400"/>
              <a:buChar char="•"/>
              <a:defRPr b="0" i="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44" name="Google Shape;544;p10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5" name="Google Shape;545;p10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46" name="Google Shape;546;p10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0" i="0">
                <a:solidFill>
                  <a:srgbClr val="888888"/>
                </a:solidFill>
                <a:latin typeface="Roboto"/>
                <a:ea typeface="Roboto"/>
                <a:cs typeface="Roboto"/>
                <a:sym typeface="Roboto"/>
              </a:defRPr>
            </a:lvl1pPr>
            <a:lvl2pPr marL="0" lvl="1" indent="0" algn="r">
              <a:spcBef>
                <a:spcPts val="0"/>
              </a:spcBef>
              <a:buNone/>
              <a:defRPr sz="1200" b="0" i="0">
                <a:solidFill>
                  <a:srgbClr val="888888"/>
                </a:solidFill>
                <a:latin typeface="Roboto"/>
                <a:ea typeface="Roboto"/>
                <a:cs typeface="Roboto"/>
                <a:sym typeface="Roboto"/>
              </a:defRPr>
            </a:lvl2pPr>
            <a:lvl3pPr marL="0" lvl="2" indent="0" algn="r">
              <a:spcBef>
                <a:spcPts val="0"/>
              </a:spcBef>
              <a:buNone/>
              <a:defRPr sz="1200" b="0" i="0">
                <a:solidFill>
                  <a:srgbClr val="888888"/>
                </a:solidFill>
                <a:latin typeface="Roboto"/>
                <a:ea typeface="Roboto"/>
                <a:cs typeface="Roboto"/>
                <a:sym typeface="Roboto"/>
              </a:defRPr>
            </a:lvl3pPr>
            <a:lvl4pPr marL="0" lvl="3" indent="0" algn="r">
              <a:spcBef>
                <a:spcPts val="0"/>
              </a:spcBef>
              <a:buNone/>
              <a:defRPr sz="1200" b="0" i="0">
                <a:solidFill>
                  <a:srgbClr val="888888"/>
                </a:solidFill>
                <a:latin typeface="Roboto"/>
                <a:ea typeface="Roboto"/>
                <a:cs typeface="Roboto"/>
                <a:sym typeface="Roboto"/>
              </a:defRPr>
            </a:lvl4pPr>
            <a:lvl5pPr marL="0" lvl="4" indent="0" algn="r">
              <a:spcBef>
                <a:spcPts val="0"/>
              </a:spcBef>
              <a:buNone/>
              <a:defRPr sz="1200" b="0" i="0">
                <a:solidFill>
                  <a:srgbClr val="888888"/>
                </a:solidFill>
                <a:latin typeface="Roboto"/>
                <a:ea typeface="Roboto"/>
                <a:cs typeface="Roboto"/>
                <a:sym typeface="Roboto"/>
              </a:defRPr>
            </a:lvl5pPr>
            <a:lvl6pPr marL="0" lvl="5" indent="0" algn="r">
              <a:spcBef>
                <a:spcPts val="0"/>
              </a:spcBef>
              <a:buNone/>
              <a:defRPr sz="1200" b="0" i="0">
                <a:solidFill>
                  <a:srgbClr val="888888"/>
                </a:solidFill>
                <a:latin typeface="Roboto"/>
                <a:ea typeface="Roboto"/>
                <a:cs typeface="Roboto"/>
                <a:sym typeface="Roboto"/>
              </a:defRPr>
            </a:lvl6pPr>
            <a:lvl7pPr marL="0" lvl="6" indent="0" algn="r">
              <a:spcBef>
                <a:spcPts val="0"/>
              </a:spcBef>
              <a:buNone/>
              <a:defRPr sz="1200" b="0" i="0">
                <a:solidFill>
                  <a:srgbClr val="888888"/>
                </a:solidFill>
                <a:latin typeface="Roboto"/>
                <a:ea typeface="Roboto"/>
                <a:cs typeface="Roboto"/>
                <a:sym typeface="Roboto"/>
              </a:defRPr>
            </a:lvl7pPr>
            <a:lvl8pPr marL="0" lvl="7" indent="0" algn="r">
              <a:spcBef>
                <a:spcPts val="0"/>
              </a:spcBef>
              <a:buNone/>
              <a:defRPr sz="1200" b="0" i="0">
                <a:solidFill>
                  <a:srgbClr val="888888"/>
                </a:solidFill>
                <a:latin typeface="Roboto"/>
                <a:ea typeface="Roboto"/>
                <a:cs typeface="Roboto"/>
                <a:sym typeface="Roboto"/>
              </a:defRPr>
            </a:lvl8pPr>
            <a:lvl9pPr marL="0" lvl="8" indent="0" algn="r">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53803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 Black bkgd - Footer">
  <p:cSld name="2 - Black bkgd - Footer">
    <p:bg>
      <p:bgPr>
        <a:solidFill>
          <a:srgbClr val="140D21"/>
        </a:solidFill>
        <a:effectLst/>
      </p:bgPr>
    </p:bg>
    <p:spTree>
      <p:nvGrpSpPr>
        <p:cNvPr id="1" name="Shape 547"/>
        <p:cNvGrpSpPr/>
        <p:nvPr/>
      </p:nvGrpSpPr>
      <p:grpSpPr>
        <a:xfrm>
          <a:off x="0" y="0"/>
          <a:ext cx="0" cy="0"/>
          <a:chOff x="0" y="0"/>
          <a:chExt cx="0" cy="0"/>
        </a:xfrm>
      </p:grpSpPr>
      <p:sp>
        <p:nvSpPr>
          <p:cNvPr id="548" name="Google Shape;548;p10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marL="0" lvl="0" indent="0" algn="r">
              <a:buClr>
                <a:srgbClr val="A6A6A6"/>
              </a:buClr>
              <a:buSzPts val="500"/>
              <a:buFont typeface="Roboto"/>
              <a:buNone/>
              <a:defRPr sz="667" b="0" i="0">
                <a:solidFill>
                  <a:srgbClr val="A6A6A6"/>
                </a:solidFill>
                <a:latin typeface="Roboto"/>
                <a:ea typeface="Roboto"/>
                <a:cs typeface="Roboto"/>
                <a:sym typeface="Roboto"/>
              </a:defRPr>
            </a:lvl1pPr>
            <a:lvl2pPr marL="0" lvl="1" indent="0" algn="r">
              <a:buClr>
                <a:srgbClr val="A6A6A6"/>
              </a:buClr>
              <a:buSzPts val="500"/>
              <a:buFont typeface="Roboto"/>
              <a:buNone/>
              <a:defRPr sz="667" b="0" i="0">
                <a:solidFill>
                  <a:srgbClr val="A6A6A6"/>
                </a:solidFill>
                <a:latin typeface="Roboto"/>
                <a:ea typeface="Roboto"/>
                <a:cs typeface="Roboto"/>
                <a:sym typeface="Roboto"/>
              </a:defRPr>
            </a:lvl2pPr>
            <a:lvl3pPr marL="0" lvl="2" indent="0" algn="r">
              <a:buClr>
                <a:srgbClr val="A6A6A6"/>
              </a:buClr>
              <a:buSzPts val="500"/>
              <a:buFont typeface="Roboto"/>
              <a:buNone/>
              <a:defRPr sz="667" b="0" i="0">
                <a:solidFill>
                  <a:srgbClr val="A6A6A6"/>
                </a:solidFill>
                <a:latin typeface="Roboto"/>
                <a:ea typeface="Roboto"/>
                <a:cs typeface="Roboto"/>
                <a:sym typeface="Roboto"/>
              </a:defRPr>
            </a:lvl3pPr>
            <a:lvl4pPr marL="0" lvl="3" indent="0" algn="r">
              <a:buClr>
                <a:srgbClr val="A6A6A6"/>
              </a:buClr>
              <a:buSzPts val="500"/>
              <a:buFont typeface="Roboto"/>
              <a:buNone/>
              <a:defRPr sz="667" b="0" i="0">
                <a:solidFill>
                  <a:srgbClr val="A6A6A6"/>
                </a:solidFill>
                <a:latin typeface="Roboto"/>
                <a:ea typeface="Roboto"/>
                <a:cs typeface="Roboto"/>
                <a:sym typeface="Roboto"/>
              </a:defRPr>
            </a:lvl4pPr>
            <a:lvl5pPr marL="0" lvl="4" indent="0" algn="r">
              <a:buClr>
                <a:srgbClr val="A6A6A6"/>
              </a:buClr>
              <a:buSzPts val="500"/>
              <a:buFont typeface="Roboto"/>
              <a:buNone/>
              <a:defRPr sz="667" b="0" i="0">
                <a:solidFill>
                  <a:srgbClr val="A6A6A6"/>
                </a:solidFill>
                <a:latin typeface="Roboto"/>
                <a:ea typeface="Roboto"/>
                <a:cs typeface="Roboto"/>
                <a:sym typeface="Roboto"/>
              </a:defRPr>
            </a:lvl5pPr>
            <a:lvl6pPr marL="0" lvl="5" indent="0" algn="r">
              <a:buClr>
                <a:srgbClr val="A6A6A6"/>
              </a:buClr>
              <a:buSzPts val="500"/>
              <a:buFont typeface="Roboto"/>
              <a:buNone/>
              <a:defRPr sz="667" b="0" i="0">
                <a:solidFill>
                  <a:srgbClr val="A6A6A6"/>
                </a:solidFill>
                <a:latin typeface="Roboto"/>
                <a:ea typeface="Roboto"/>
                <a:cs typeface="Roboto"/>
                <a:sym typeface="Roboto"/>
              </a:defRPr>
            </a:lvl6pPr>
            <a:lvl7pPr marL="0" lvl="6" indent="0" algn="r">
              <a:buClr>
                <a:srgbClr val="A6A6A6"/>
              </a:buClr>
              <a:buSzPts val="500"/>
              <a:buFont typeface="Roboto"/>
              <a:buNone/>
              <a:defRPr sz="667" b="0" i="0">
                <a:solidFill>
                  <a:srgbClr val="A6A6A6"/>
                </a:solidFill>
                <a:latin typeface="Roboto"/>
                <a:ea typeface="Roboto"/>
                <a:cs typeface="Roboto"/>
                <a:sym typeface="Roboto"/>
              </a:defRPr>
            </a:lvl7pPr>
            <a:lvl8pPr marL="0" lvl="7" indent="0" algn="r">
              <a:buClr>
                <a:srgbClr val="A6A6A6"/>
              </a:buClr>
              <a:buSzPts val="500"/>
              <a:buFont typeface="Roboto"/>
              <a:buNone/>
              <a:defRPr sz="667" b="0" i="0">
                <a:solidFill>
                  <a:srgbClr val="A6A6A6"/>
                </a:solidFill>
                <a:latin typeface="Roboto"/>
                <a:ea typeface="Roboto"/>
                <a:cs typeface="Roboto"/>
                <a:sym typeface="Roboto"/>
              </a:defRPr>
            </a:lvl8pPr>
            <a:lvl9pPr marL="0" lvl="8" indent="0" algn="r">
              <a:buClr>
                <a:srgbClr val="A6A6A6"/>
              </a:buClr>
              <a:buSzPts val="500"/>
              <a:buFont typeface="Roboto"/>
              <a:buNone/>
              <a:defRPr sz="667" b="0" i="0">
                <a:solidFill>
                  <a:srgbClr val="A6A6A6"/>
                </a:solidFill>
                <a:latin typeface="Roboto"/>
                <a:ea typeface="Roboto"/>
                <a:cs typeface="Roboto"/>
                <a:sym typeface="Roboto"/>
              </a:defRPr>
            </a:lvl9pPr>
          </a:lstStyle>
          <a:p>
            <a:r>
              <a:rPr lang="en"/>
              <a:t>#</a:t>
            </a:r>
            <a:endParaRPr lang="en">
              <a:solidFill>
                <a:srgbClr val="FFFFFF"/>
              </a:solidFill>
            </a:endParaRPr>
          </a:p>
        </p:txBody>
      </p:sp>
      <p:sp>
        <p:nvSpPr>
          <p:cNvPr id="549" name="Google Shape;549;p10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1500"/>
              <a:buFont typeface="Roboto"/>
              <a:buNone/>
              <a:defRPr sz="2000" b="1">
                <a:solidFill>
                  <a:srgbClr val="FFFFFF"/>
                </a:solidFill>
                <a:latin typeface="Roboto"/>
                <a:ea typeface="Roboto"/>
                <a:cs typeface="Roboto"/>
                <a:sym typeface="Roboto"/>
              </a:defRPr>
            </a:lvl1pPr>
            <a:lvl2pPr lvl="1">
              <a:spcBef>
                <a:spcPts val="0"/>
              </a:spcBef>
              <a:spcAft>
                <a:spcPts val="0"/>
              </a:spcAft>
              <a:buClr>
                <a:srgbClr val="FFFFFF"/>
              </a:buClr>
              <a:buSzPts val="600"/>
              <a:buNone/>
              <a:defRPr sz="800">
                <a:solidFill>
                  <a:srgbClr val="FFFFFF"/>
                </a:solidFill>
              </a:defRPr>
            </a:lvl2pPr>
            <a:lvl3pPr lvl="2">
              <a:spcBef>
                <a:spcPts val="0"/>
              </a:spcBef>
              <a:spcAft>
                <a:spcPts val="0"/>
              </a:spcAft>
              <a:buClr>
                <a:srgbClr val="FFFFFF"/>
              </a:buClr>
              <a:buSzPts val="600"/>
              <a:buNone/>
              <a:defRPr sz="800">
                <a:solidFill>
                  <a:srgbClr val="FFFFFF"/>
                </a:solidFill>
              </a:defRPr>
            </a:lvl3pPr>
            <a:lvl4pPr lvl="3">
              <a:spcBef>
                <a:spcPts val="0"/>
              </a:spcBef>
              <a:spcAft>
                <a:spcPts val="0"/>
              </a:spcAft>
              <a:buClr>
                <a:srgbClr val="FFFFFF"/>
              </a:buClr>
              <a:buSzPts val="600"/>
              <a:buNone/>
              <a:defRPr sz="800">
                <a:solidFill>
                  <a:srgbClr val="FFFFFF"/>
                </a:solidFill>
              </a:defRPr>
            </a:lvl4pPr>
            <a:lvl5pPr lvl="4">
              <a:spcBef>
                <a:spcPts val="0"/>
              </a:spcBef>
              <a:spcAft>
                <a:spcPts val="0"/>
              </a:spcAft>
              <a:buClr>
                <a:srgbClr val="FFFFFF"/>
              </a:buClr>
              <a:buSzPts val="600"/>
              <a:buNone/>
              <a:defRPr sz="800">
                <a:solidFill>
                  <a:srgbClr val="FFFFFF"/>
                </a:solidFill>
              </a:defRPr>
            </a:lvl5pPr>
            <a:lvl6pPr lvl="5">
              <a:spcBef>
                <a:spcPts val="0"/>
              </a:spcBef>
              <a:spcAft>
                <a:spcPts val="0"/>
              </a:spcAft>
              <a:buClr>
                <a:srgbClr val="FFFFFF"/>
              </a:buClr>
              <a:buSzPts val="600"/>
              <a:buNone/>
              <a:defRPr sz="800">
                <a:solidFill>
                  <a:srgbClr val="FFFFFF"/>
                </a:solidFill>
              </a:defRPr>
            </a:lvl6pPr>
            <a:lvl7pPr lvl="6">
              <a:spcBef>
                <a:spcPts val="0"/>
              </a:spcBef>
              <a:spcAft>
                <a:spcPts val="0"/>
              </a:spcAft>
              <a:buClr>
                <a:srgbClr val="FFFFFF"/>
              </a:buClr>
              <a:buSzPts val="600"/>
              <a:buNone/>
              <a:defRPr sz="800">
                <a:solidFill>
                  <a:srgbClr val="FFFFFF"/>
                </a:solidFill>
              </a:defRPr>
            </a:lvl7pPr>
            <a:lvl8pPr lvl="7">
              <a:spcBef>
                <a:spcPts val="0"/>
              </a:spcBef>
              <a:spcAft>
                <a:spcPts val="0"/>
              </a:spcAft>
              <a:buClr>
                <a:srgbClr val="FFFFFF"/>
              </a:buClr>
              <a:buSzPts val="600"/>
              <a:buNone/>
              <a:defRPr sz="800">
                <a:solidFill>
                  <a:srgbClr val="FFFFFF"/>
                </a:solidFill>
              </a:defRPr>
            </a:lvl8pPr>
            <a:lvl9pPr lvl="8">
              <a:spcBef>
                <a:spcPts val="0"/>
              </a:spcBef>
              <a:spcAft>
                <a:spcPts val="0"/>
              </a:spcAft>
              <a:buClr>
                <a:srgbClr val="FFFFFF"/>
              </a:buClr>
              <a:buSzPts val="600"/>
              <a:buNone/>
              <a:defRPr sz="800">
                <a:solidFill>
                  <a:srgbClr val="FFFFFF"/>
                </a:solidFill>
              </a:defRPr>
            </a:lvl9pPr>
          </a:lstStyle>
          <a:p>
            <a:endParaRPr/>
          </a:p>
        </p:txBody>
      </p:sp>
    </p:spTree>
    <p:extLst>
      <p:ext uri="{BB962C8B-B14F-4D97-AF65-F5344CB8AC3E}">
        <p14:creationId xmlns:p14="http://schemas.microsoft.com/office/powerpoint/2010/main" val="599133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
        <p:nvSpPr>
          <p:cNvPr id="3" name="Subtitle 2"/>
          <p:cNvSpPr>
            <a:spLocks noGrp="1"/>
          </p:cNvSpPr>
          <p:nvPr>
            <p:ph type="subTitle" idx="1"/>
          </p:nvPr>
        </p:nvSpPr>
        <p:spPr>
          <a:xfrm>
            <a:off x="225552" y="1096582"/>
            <a:ext cx="2956560" cy="4792154"/>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
        <p:nvSpPr>
          <p:cNvPr id="12" name="Picture Placeholder 11">
            <a:extLst>
              <a:ext uri="{FF2B5EF4-FFF2-40B4-BE49-F238E27FC236}">
                <a16:creationId xmlns:a16="http://schemas.microsoft.com/office/drawing/2014/main" id="{1C6C7834-EF42-1F4C-729C-A851A4B1B5AA}"/>
              </a:ext>
            </a:extLst>
          </p:cNvPr>
          <p:cNvSpPr>
            <a:spLocks noGrp="1"/>
          </p:cNvSpPr>
          <p:nvPr>
            <p:ph type="pic" sz="quarter" idx="13"/>
          </p:nvPr>
        </p:nvSpPr>
        <p:spPr>
          <a:xfrm>
            <a:off x="4754562" y="749300"/>
            <a:ext cx="6913181" cy="5607050"/>
          </a:xfrm>
        </p:spPr>
        <p:txBody>
          <a:bodyPr/>
          <a:lstStyle/>
          <a:p>
            <a:endParaRPr lang="en-US" dirty="0"/>
          </a:p>
        </p:txBody>
      </p:sp>
    </p:spTree>
    <p:extLst>
      <p:ext uri="{BB962C8B-B14F-4D97-AF65-F5344CB8AC3E}">
        <p14:creationId xmlns:p14="http://schemas.microsoft.com/office/powerpoint/2010/main" val="650444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59971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29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92864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5576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7813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78409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Tree>
    <p:extLst>
      <p:ext uri="{BB962C8B-B14F-4D97-AF65-F5344CB8AC3E}">
        <p14:creationId xmlns:p14="http://schemas.microsoft.com/office/powerpoint/2010/main" val="2225684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4337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91620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46487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13731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054840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D26348E-2076-CD43-B2C9-43EC24B7F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98424"/>
            <a:ext cx="12147825" cy="5466521"/>
          </a:xfrm>
          <a:prstGeom prst="rect">
            <a:avLst/>
          </a:prstGeom>
        </p:spPr>
      </p:pic>
      <p:sp>
        <p:nvSpPr>
          <p:cNvPr id="29" name="Text Placeholder 3"/>
          <p:cNvSpPr>
            <a:spLocks noGrp="1"/>
          </p:cNvSpPr>
          <p:nvPr>
            <p:ph type="body" sz="half" idx="14" hasCustomPrompt="1"/>
          </p:nvPr>
        </p:nvSpPr>
        <p:spPr>
          <a:xfrm>
            <a:off x="2565165" y="3153839"/>
            <a:ext cx="7646195" cy="716778"/>
          </a:xfrm>
          <a:noFill/>
        </p:spPr>
        <p:txBody>
          <a:bodyPr>
            <a:noAutofit/>
          </a:bodyPr>
          <a:lstStyle>
            <a:lvl1pPr marL="0" indent="0" algn="ctr">
              <a:buFont typeface="Arial" panose="020B0604020202020204" pitchFamily="34" charset="0"/>
              <a:buNone/>
              <a:defRPr sz="40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(i.e. Seminar 32 – Energy Efficient Design for Large Buildings) Use font size 40</a:t>
            </a:r>
          </a:p>
        </p:txBody>
      </p:sp>
      <p:sp>
        <p:nvSpPr>
          <p:cNvPr id="30" name="Text Placeholder 3"/>
          <p:cNvSpPr>
            <a:spLocks noGrp="1"/>
          </p:cNvSpPr>
          <p:nvPr>
            <p:ph type="body" sz="half" idx="15" hasCustomPrompt="1"/>
          </p:nvPr>
        </p:nvSpPr>
        <p:spPr>
          <a:xfrm>
            <a:off x="3594100" y="4835797"/>
            <a:ext cx="5188744" cy="716778"/>
          </a:xfrm>
          <a:noFill/>
        </p:spPr>
        <p:txBody>
          <a:bodyPr>
            <a:noAutofit/>
          </a:bodyPr>
          <a:lstStyle>
            <a:lvl1pPr marL="0" indent="0" algn="ctr">
              <a:buFont typeface="Arial" panose="020B0604020202020204" pitchFamily="34" charset="0"/>
              <a:buNone/>
              <a:defRPr sz="32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Subtitle (i.e. Opportunities for Savings in large Hospitals) Use font size 32</a:t>
            </a:r>
          </a:p>
        </p:txBody>
      </p:sp>
      <p:sp>
        <p:nvSpPr>
          <p:cNvPr id="31" name="Text Placeholder 3"/>
          <p:cNvSpPr>
            <a:spLocks noGrp="1"/>
          </p:cNvSpPr>
          <p:nvPr>
            <p:ph type="body" sz="half" idx="16" hasCustomPrompt="1"/>
          </p:nvPr>
        </p:nvSpPr>
        <p:spPr>
          <a:xfrm>
            <a:off x="201777" y="391846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John Doe, Credentials</a:t>
            </a:r>
          </a:p>
        </p:txBody>
      </p:sp>
      <p:sp>
        <p:nvSpPr>
          <p:cNvPr id="32" name="Text Placeholder 3"/>
          <p:cNvSpPr>
            <a:spLocks noGrp="1"/>
          </p:cNvSpPr>
          <p:nvPr>
            <p:ph type="body" sz="half" idx="17" hasCustomPrompt="1"/>
          </p:nvPr>
        </p:nvSpPr>
        <p:spPr>
          <a:xfrm>
            <a:off x="201778" y="4412650"/>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Company Name</a:t>
            </a:r>
          </a:p>
        </p:txBody>
      </p:sp>
      <p:sp>
        <p:nvSpPr>
          <p:cNvPr id="33" name="Text Placeholder 3"/>
          <p:cNvSpPr>
            <a:spLocks noGrp="1"/>
          </p:cNvSpPr>
          <p:nvPr>
            <p:ph type="body" sz="half" idx="18" hasCustomPrompt="1"/>
          </p:nvPr>
        </p:nvSpPr>
        <p:spPr>
          <a:xfrm>
            <a:off x="201778" y="4907374"/>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jdoe@email.com</a:t>
            </a:r>
          </a:p>
        </p:txBody>
      </p:sp>
      <p:sp>
        <p:nvSpPr>
          <p:cNvPr id="34" name="Text Placeholder 3"/>
          <p:cNvSpPr>
            <a:spLocks noGrp="1"/>
          </p:cNvSpPr>
          <p:nvPr>
            <p:ph type="body" sz="half" idx="19" hasCustomPrompt="1"/>
          </p:nvPr>
        </p:nvSpPr>
        <p:spPr>
          <a:xfrm>
            <a:off x="201775" y="540751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Office Number (If you want)</a:t>
            </a:r>
          </a:p>
        </p:txBody>
      </p:sp>
      <p:sp>
        <p:nvSpPr>
          <p:cNvPr id="35" name="Text Placeholder 3"/>
          <p:cNvSpPr>
            <a:spLocks noGrp="1"/>
          </p:cNvSpPr>
          <p:nvPr>
            <p:ph type="body" sz="half" idx="20" hasCustomPrompt="1"/>
          </p:nvPr>
        </p:nvSpPr>
        <p:spPr>
          <a:xfrm>
            <a:off x="201775" y="5910851"/>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Cell Number (If you want)</a:t>
            </a:r>
          </a:p>
        </p:txBody>
      </p:sp>
      <p:sp>
        <p:nvSpPr>
          <p:cNvPr id="36" name="Content Placeholder 2"/>
          <p:cNvSpPr>
            <a:spLocks noGrp="1"/>
          </p:cNvSpPr>
          <p:nvPr>
            <p:ph idx="21" hasCustomPrompt="1"/>
          </p:nvPr>
        </p:nvSpPr>
        <p:spPr>
          <a:xfrm>
            <a:off x="9586648" y="4409961"/>
            <a:ext cx="2107173" cy="1568450"/>
          </a:xfrm>
        </p:spPr>
        <p:txBody>
          <a:bodyPr/>
          <a:lstStyle>
            <a:lvl1pPr marL="0" indent="0" algn="ctr">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Presenter Company Logo</a:t>
            </a:r>
          </a:p>
        </p:txBody>
      </p:sp>
      <p:sp>
        <p:nvSpPr>
          <p:cNvPr id="37" name="Text Placeholder 2"/>
          <p:cNvSpPr>
            <a:spLocks noGrp="1"/>
          </p:cNvSpPr>
          <p:nvPr>
            <p:ph type="body" sz="quarter" idx="22" hasCustomPrompt="1"/>
          </p:nvPr>
        </p:nvSpPr>
        <p:spPr>
          <a:xfrm>
            <a:off x="2565165" y="2354115"/>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0" i="0" u="none"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Overall Session Type, # and Title</a:t>
            </a:r>
          </a:p>
        </p:txBody>
      </p:sp>
      <p:pic>
        <p:nvPicPr>
          <p:cNvPr id="6" name="Picture 5" descr="Diagram&#10;&#10;Description automatically generated">
            <a:extLst>
              <a:ext uri="{FF2B5EF4-FFF2-40B4-BE49-F238E27FC236}">
                <a16:creationId xmlns:a16="http://schemas.microsoft.com/office/drawing/2014/main" id="{017BC741-AA06-8C43-9937-35D75DBEE6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3446" y="129209"/>
            <a:ext cx="4474265" cy="2105536"/>
          </a:xfrm>
          <a:prstGeom prst="rect">
            <a:avLst/>
          </a:prstGeom>
        </p:spPr>
      </p:pic>
    </p:spTree>
    <p:extLst>
      <p:ext uri="{BB962C8B-B14F-4D97-AF65-F5344CB8AC3E}">
        <p14:creationId xmlns:p14="http://schemas.microsoft.com/office/powerpoint/2010/main" val="352413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line/Agenda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25" y="174625"/>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Outline/Agenda</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5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ltLang="en-US" sz="1500" dirty="0">
                <a:latin typeface="Arial" panose="020B0604020202020204" pitchFamily="34" charset="0"/>
                <a:cs typeface="Arial" panose="020B0604020202020204" pitchFamily="34" charset="0"/>
              </a:rPr>
              <a:t>In accordance with CEC policy, any logos of HVAC&amp;R related organizations in images must be covered. </a:t>
            </a:r>
            <a:br>
              <a:rPr lang="en-US" altLang="en-US" sz="1500" dirty="0">
                <a:latin typeface="Arial" panose="020B0604020202020204" pitchFamily="34" charset="0"/>
                <a:cs typeface="Arial" panose="020B0604020202020204" pitchFamily="34" charset="0"/>
              </a:rPr>
            </a:br>
            <a:br>
              <a:rPr lang="en-US" altLang="en-US" sz="1500" dirty="0">
                <a:latin typeface="Arial" panose="020B0604020202020204" pitchFamily="34" charset="0"/>
                <a:cs typeface="Arial" panose="020B0604020202020204" pitchFamily="34" charset="0"/>
              </a:rPr>
            </a:br>
            <a:r>
              <a:rPr lang="en-US" altLang="en-US" sz="1200" dirty="0">
                <a:latin typeface="Arial" panose="020B0604020202020204" pitchFamily="34" charset="0"/>
                <a:cs typeface="Arial" panose="020B0604020202020204" pitchFamily="34" charset="0"/>
              </a:rPr>
              <a:t>In PowerPoint, click Insert </a:t>
            </a:r>
            <a:r>
              <a:rPr lang="en-US" altLang="en-US" sz="1200" dirty="0">
                <a:latin typeface="Arial" panose="020B0604020202020204" pitchFamily="34" charset="0"/>
                <a:cs typeface="Arial" panose="020B0604020202020204" pitchFamily="34" charset="0"/>
                <a:sym typeface="Wingdings" panose="05000000000000000000" pitchFamily="2" charset="2"/>
              </a:rPr>
              <a:t> Shape  Choose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On the Format tab you can change the color of your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You can also </a:t>
            </a:r>
            <a:r>
              <a:rPr lang="en-US" altLang="en-US" sz="1200" dirty="0" err="1">
                <a:latin typeface="Arial" panose="020B0604020202020204" pitchFamily="34" charset="0"/>
                <a:cs typeface="Arial" panose="020B0604020202020204" pitchFamily="34" charset="0"/>
                <a:sym typeface="Wingdings" panose="05000000000000000000" pitchFamily="2" charset="2"/>
              </a:rPr>
              <a:t>Ctrl+Click</a:t>
            </a:r>
            <a:r>
              <a:rPr lang="en-US" altLang="en-US" sz="1200" dirty="0">
                <a:latin typeface="Arial" panose="020B0604020202020204" pitchFamily="34" charset="0"/>
                <a:cs typeface="Arial" panose="020B0604020202020204" pitchFamily="34" charset="0"/>
                <a:sym typeface="Wingdings" panose="05000000000000000000" pitchFamily="2" charset="2"/>
              </a:rPr>
              <a:t> on your main image + covered shapes, right click, and select “group” so all pieces move and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re-size together. Covered logos here.</a:t>
            </a:r>
            <a:endParaRPr lang="en-US" dirty="0"/>
          </a:p>
        </p:txBody>
      </p:sp>
    </p:spTree>
    <p:extLst>
      <p:ext uri="{BB962C8B-B14F-4D97-AF65-F5344CB8AC3E}">
        <p14:creationId xmlns:p14="http://schemas.microsoft.com/office/powerpoint/2010/main" val="421918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75" y="107952"/>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Bibliography</a:t>
            </a:r>
            <a:endParaRPr lang="en-US" dirty="0"/>
          </a:p>
        </p:txBody>
      </p:sp>
      <p:sp>
        <p:nvSpPr>
          <p:cNvPr id="11" name="Text Placeholder 3"/>
          <p:cNvSpPr>
            <a:spLocks noGrp="1"/>
          </p:cNvSpPr>
          <p:nvPr>
            <p:ph type="body" sz="half" idx="13" hasCustomPrompt="1"/>
          </p:nvPr>
        </p:nvSpPr>
        <p:spPr>
          <a:xfrm>
            <a:off x="1259682" y="1416822"/>
            <a:ext cx="8732044" cy="4069578"/>
          </a:xfrm>
          <a:solidFill>
            <a:schemeClr val="bg1"/>
          </a:solidFill>
        </p:spPr>
        <p:txBody>
          <a:bodyPr>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600" b="0" i="0" u="none" baseline="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500" dirty="0">
                <a:latin typeface="Arial" panose="020B0604020202020204" pitchFamily="34" charset="0"/>
                <a:cs typeface="Arial" panose="020B0604020202020204" pitchFamily="34" charset="0"/>
              </a:rPr>
              <a:t>Content –If you are presenting a technical paper, conference paper, or extended abstract: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Author1 last name, First initial, Author2 First initial and Last name, and Author3 First initial and Last name. 2019. Paper title with only the first word and proper nouns capitalized. ASHRAE Transactions 125 (2) (pending publication)</a:t>
            </a:r>
            <a:endParaRPr lang="en-US" dirty="0"/>
          </a:p>
        </p:txBody>
      </p:sp>
    </p:spTree>
    <p:extLst>
      <p:ext uri="{BB962C8B-B14F-4D97-AF65-F5344CB8AC3E}">
        <p14:creationId xmlns:p14="http://schemas.microsoft.com/office/powerpoint/2010/main" val="298438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66" y="327340"/>
            <a:ext cx="10515600" cy="643543"/>
          </a:xfrm>
        </p:spPr>
        <p:txBody>
          <a:bodyPr>
            <a:normAutofit/>
          </a:bodyPr>
          <a:lstStyle>
            <a:lvl1pPr>
              <a:defRPr lang="en-US" sz="2475"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475" b="1" dirty="0">
                <a:solidFill>
                  <a:schemeClr val="bg1"/>
                </a:solidFill>
                <a:latin typeface="+mn-lt"/>
              </a:rPr>
              <a:t>Questions?</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8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800" dirty="0">
                <a:latin typeface="Arial" panose="020B0604020202020204" pitchFamily="34" charset="0"/>
                <a:cs typeface="Arial" panose="020B0604020202020204" pitchFamily="34" charset="0"/>
              </a:rPr>
              <a:t>Name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name@emailaddress.com</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(You may include names and email addresses of non-presenting authors on the last slide)</a:t>
            </a:r>
            <a:br>
              <a:rPr lang="en-US" sz="18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1500"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Instruction – this slide cannot have logo, images or hyperlinks.  Only what is shown.</a:t>
            </a:r>
            <a:endParaRPr lang="en-US" dirty="0"/>
          </a:p>
        </p:txBody>
      </p:sp>
    </p:spTree>
    <p:extLst>
      <p:ext uri="{BB962C8B-B14F-4D97-AF65-F5344CB8AC3E}">
        <p14:creationId xmlns:p14="http://schemas.microsoft.com/office/powerpoint/2010/main" val="1852792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527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33508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 Black bkgd - Footer" preserve="1">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307584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872E-F8EB-E8A0-C383-EB9B84F54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AFDF5-BA83-8BBC-E8A6-24F4D85A4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6AA7B-A068-5EEC-B6F7-62A7F893D780}"/>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713FBE22-F917-FB86-892D-9D091ACE2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03F47-73A3-3849-4E47-B7633FD73811}"/>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69688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42B5-8C8B-0A05-75C3-409805C60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84B69-6F0C-FBC6-B26F-EE8E63EBB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A0B3-9301-4CE8-50F9-D18758725AB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A7EFB96F-E9A4-66F0-7906-EEEB0BFB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202F-F09C-5384-EAEC-4D499382D00C}"/>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937088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DA9F-94F7-9F4A-AB36-A9B8E373A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C3F3AE-EB57-790F-79E9-0DE4B9993A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834D0F-5A76-D34D-7EA3-81679F3311D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BB93890-E73E-9ACF-47D8-34EFA9457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8E72-9A38-E007-93DB-6A098D278245}"/>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4014467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AF4-F39E-8C8D-8939-8ADA1D8C1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88480-069E-752B-E91B-65979D406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31233-E1AA-92CC-A5E8-59407E4B5B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EC3A5-6D1B-D8ED-EFCD-E109F9640B41}"/>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0AB01382-DFBA-2EE0-0A3B-7743A36CE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5809-D058-A787-4F15-4D536BEFCC6E}"/>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512103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5CF2-8ACB-F031-771D-8CF86B537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2B47F-BD1A-F123-E376-A4FD6C1EA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43601-1134-9527-C06C-3C010A9627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B6A06-A795-3085-434B-C14B0F0BE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54FFFA-BEAB-1389-E93B-977B3AE5A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6D7EC-C3D7-BFAE-A7DD-B8C0EA7F2A3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8" name="Footer Placeholder 7">
            <a:extLst>
              <a:ext uri="{FF2B5EF4-FFF2-40B4-BE49-F238E27FC236}">
                <a16:creationId xmlns:a16="http://schemas.microsoft.com/office/drawing/2014/main" id="{30CD6854-A09D-D8C6-D45D-CE7B19CEE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7114F-2F10-B51C-340F-35CA0D98285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87031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860C-851D-1516-8298-FBEBEE62A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321D6-A1C9-CF18-92B2-39C42870D17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4" name="Footer Placeholder 3">
            <a:extLst>
              <a:ext uri="{FF2B5EF4-FFF2-40B4-BE49-F238E27FC236}">
                <a16:creationId xmlns:a16="http://schemas.microsoft.com/office/drawing/2014/main" id="{0DCDB454-B2BE-D434-7BAC-639A723B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69E7C-FB73-B30F-6A0A-D1D734B6390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479932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25672-93AF-80C7-E663-8C5CD5965C86}"/>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3" name="Footer Placeholder 2">
            <a:extLst>
              <a:ext uri="{FF2B5EF4-FFF2-40B4-BE49-F238E27FC236}">
                <a16:creationId xmlns:a16="http://schemas.microsoft.com/office/drawing/2014/main" id="{7841394C-893E-5A8A-4E38-FED49FC306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8EC5E-A01E-F21A-98DC-340B06A73BF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192328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4AEE-1600-F69E-4276-436497161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DC95-7DEB-6255-65A9-4F25F9C6C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C5461-F22F-F77B-7D46-8C0160598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66E8E-4488-59DE-9E60-78585E4492A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6CDE3BEA-8AF6-12EE-571D-ABF97BE8F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312CA-65A9-264E-49A2-00EA2772C93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2558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478C-B84C-AA2F-19B9-111D80C6B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A77D0-5A0D-CA36-FC52-F7343A34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FD3B5-42F9-CC9D-27E3-B3FD0D6BC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957B-E14A-B09C-045D-B82B68991CC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873B3D9C-7992-B661-E2FC-2906300DB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D209-4401-328E-58AF-2C984C849F32}"/>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701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2"/>
          <a:srcRect t="409" r="-375"/>
          <a:stretch/>
        </p:blipFill>
        <p:spPr>
          <a:xfrm>
            <a:off x="253583" y="0"/>
            <a:ext cx="11533255" cy="5430644"/>
          </a:xfrm>
          <a:prstGeom prst="rect">
            <a:avLst/>
          </a:prstGeom>
        </p:spPr>
      </p:pic>
    </p:spTree>
    <p:extLst>
      <p:ext uri="{BB962C8B-B14F-4D97-AF65-F5344CB8AC3E}">
        <p14:creationId xmlns:p14="http://schemas.microsoft.com/office/powerpoint/2010/main" val="2225196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8022-053C-29D2-A45C-C15388645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22F70-69F3-4B36-8128-B34C03CA6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73A5-65CE-9832-E7C5-162B99C07E0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26A6F93D-225C-CD7D-17AC-D236A707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E3DC8-4BA0-E864-FDB6-31EC6840591F}"/>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6912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9EA0-FC99-4B58-2F94-3C9329029E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A653B-565C-73D3-EECB-57A7CED7E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B8F3C-5E4D-C719-7693-83EB9A98BB5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5336CF3-EFFA-80EC-69B5-FCED3FD4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A9E2-9729-5B13-A167-141A0F0DB97B}"/>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869850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648595"/>
            <a:ext cx="1114297" cy="771257"/>
          </a:xfrm>
          <a:prstGeom prst="rect">
            <a:avLst/>
          </a:prstGeom>
        </p:spPr>
      </p:pic>
    </p:spTree>
    <p:extLst>
      <p:ext uri="{BB962C8B-B14F-4D97-AF65-F5344CB8AC3E}">
        <p14:creationId xmlns:p14="http://schemas.microsoft.com/office/powerpoint/2010/main" val="25869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21157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44904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8822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868567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36485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5934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137964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05640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a:t>www.ashrae.org</a:t>
            </a:r>
            <a:r>
              <a:rPr lang="en-US"/>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19210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16724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56190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82979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60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32662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6884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891-E1C7-5044-2C9C-160E58D41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B4FD5-E5EE-E531-A078-698CDD179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E49A-9B6F-5192-EA23-00E28D2D6785}"/>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6FBE24FB-5E97-1120-0068-5DAA6B32E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A0732-4117-295A-CF3E-D4A688C155A7}"/>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1094625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4322-3360-97DA-DC94-03EA38C3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CF05D-6360-5CEF-ECD3-D92008A81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D2EA1-8EF4-85CC-EAD1-AC8DE2EC4DB3}"/>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C4C515E2-BAC6-BF6A-988B-073BF051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2A11-8627-9FD9-4CB8-FB0E247972D3}"/>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3991499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17C2-92EE-B038-1F08-92A14E912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C558F-1549-1F37-F773-22C89A2DC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9ED77-508E-64A2-581B-5E11849066D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0E0FBD34-684F-480D-96A8-C04F52C7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F763-CCAA-1B1E-5AB3-01F32A3676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557955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08148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47C6-351C-7875-6CEC-7E034F61B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FC55-46A9-2072-BB95-5B2D8F7C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65C1-A07C-0F51-A6D8-3F6E59040EC9}"/>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E19A1AE0-E6F1-5775-46C1-2A804D07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6DA1-8648-4C9C-0C3C-3881AC8F52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6020326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F77-6E5A-1110-92AE-4BDC32895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9171-5BA7-687E-ED29-BF3EB035F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02325-EAF4-7723-142A-8CC43194B414}"/>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8794F145-6E43-CAF2-EE2B-8F583BD6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7BA99-0E7A-5E23-329B-4CC9FF5C6387}"/>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559034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A0A-DBDF-2C67-BEDC-9C1684951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9F42D-C2E3-EFE3-7C61-964C1A1D5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FB63F-157F-58C0-4E09-662B6EF9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17FEB-D110-EEB1-1FD8-750FCA7E1CF2}"/>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9DF7EDBF-697A-5345-1814-10B7D8FC8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8ABE-7118-C959-1E5C-EC0083248D6F}"/>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142794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E242-13A4-ED17-9022-5DEBD20BE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59B8F-6A17-733F-079E-80600FFB7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28929-8276-54F4-0922-3A1D93F88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73DD4-8E88-D5C0-93F4-3BC9072A1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9E324-EAFB-D9F6-6852-9F7A6EAEA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7119D-5F4F-F589-A57E-EC393D494CA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8" name="Footer Placeholder 7">
            <a:extLst>
              <a:ext uri="{FF2B5EF4-FFF2-40B4-BE49-F238E27FC236}">
                <a16:creationId xmlns:a16="http://schemas.microsoft.com/office/drawing/2014/main" id="{F7F0D43E-A278-DC22-C286-73CCF410E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10764-2197-6DE2-24AA-9EC6FE836E9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263938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2B6-E3D0-DE63-F91D-0E3E502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4D86-5FF9-CE3B-DF2C-2CC3E02AFC73}"/>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4" name="Footer Placeholder 3">
            <a:extLst>
              <a:ext uri="{FF2B5EF4-FFF2-40B4-BE49-F238E27FC236}">
                <a16:creationId xmlns:a16="http://schemas.microsoft.com/office/drawing/2014/main" id="{614BD463-E596-BE81-7BF3-E9233CEF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AB2A1-64ED-C731-9504-6BA2E54B8C12}"/>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1842839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6B56-5623-8283-FE58-21B442264738}"/>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3" name="Footer Placeholder 2">
            <a:extLst>
              <a:ext uri="{FF2B5EF4-FFF2-40B4-BE49-F238E27FC236}">
                <a16:creationId xmlns:a16="http://schemas.microsoft.com/office/drawing/2014/main" id="{DA066835-C5EB-DA7C-971C-D2432169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E671C-2591-785E-0D2F-20B598F815B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1783960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903-7EEB-E037-8168-78339A33F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A0BA0-DF0E-F376-F17E-7A5F1AE0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19D0-E8D1-8E7C-64B5-CC17B12CE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FFE80-BBF8-997A-B7F0-48E739C1CF8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8866D4DF-FDB5-8CFE-0EC7-2B50281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86B2-43D2-3560-1E2E-E219ABABA87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438739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D40-E10F-7662-2909-4FBA7B92E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6ECAC-BCB4-C907-0820-84FACB4D1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9C91-42A3-074E-699A-160E643F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82D3B-25F5-7D28-E758-D5973E73D3AD}"/>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2101FDA5-F17A-326B-304D-B00847CED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E16B-DA7B-0E96-DB7B-0688FD6D262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828931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FB1E-89F7-CF23-2093-3EF4E39F0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E78A0-7673-5864-D148-8DDF6D04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F4694-472D-7DA8-19F5-5067E4BE77AB}"/>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1468DE6C-CED3-B2E8-2F21-BEB134C68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310D-F0D4-7382-C36B-917F6AE168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959841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2D47F-5F10-D86A-ECE2-639C3BA4A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672A-C10B-7049-9415-4C9C79237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996D7-566A-9E61-5A7C-35E1FACCD315}"/>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AF72EB1-3F48-932D-9B61-5429BECE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E5C0-36B6-60A0-827E-DF3992864E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0949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9171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71" name="Google Shape;171;p34"/>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rmAutofit/>
          </a:bodyPr>
          <a:lstStyle>
            <a:lvl1pPr marL="609585" lvl="0" indent="-423323" algn="l">
              <a:lnSpc>
                <a:spcPct val="115000"/>
              </a:lnSpc>
              <a:spcBef>
                <a:spcPts val="0"/>
              </a:spcBef>
              <a:spcAft>
                <a:spcPts val="0"/>
              </a:spcAft>
              <a:buSzPts val="14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172" name="Google Shape;172;p34"/>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6051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 - White background - Footer">
  <p:cSld name="2 - White background - Footer">
    <p:spTree>
      <p:nvGrpSpPr>
        <p:cNvPr id="1" name="Shape 296"/>
        <p:cNvGrpSpPr/>
        <p:nvPr/>
      </p:nvGrpSpPr>
      <p:grpSpPr>
        <a:xfrm>
          <a:off x="0" y="0"/>
          <a:ext cx="0" cy="0"/>
          <a:chOff x="0" y="0"/>
          <a:chExt cx="0" cy="0"/>
        </a:xfrm>
      </p:grpSpPr>
      <p:sp>
        <p:nvSpPr>
          <p:cNvPr id="297" name="Google Shape;297;p60"/>
          <p:cNvSpPr txBox="1"/>
          <p:nvPr/>
        </p:nvSpPr>
        <p:spPr>
          <a:xfrm>
            <a:off x="480652" y="6375209"/>
            <a:ext cx="1995600" cy="3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00"/>
              <a:buFont typeface="Roboto"/>
              <a:buNone/>
            </a:pPr>
            <a:r>
              <a:rPr lang="en" sz="800">
                <a:solidFill>
                  <a:schemeClr val="dk1"/>
                </a:solidFill>
                <a:latin typeface="Roboto"/>
                <a:ea typeface="Roboto"/>
                <a:cs typeface="Roboto"/>
                <a:sym typeface="Roboto"/>
              </a:rPr>
              <a:t>ACWA POWER NEW HEAD OFFICE</a:t>
            </a:r>
            <a:endParaRPr sz="1733">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A6A6A6"/>
              </a:buClr>
              <a:buSzPts val="600"/>
              <a:buFont typeface="Roboto"/>
              <a:buNone/>
            </a:pPr>
            <a:r>
              <a:rPr lang="en" sz="800" i="0" u="none" strike="noStrike" cap="none">
                <a:solidFill>
                  <a:srgbClr val="A6A6A6"/>
                </a:solidFill>
                <a:latin typeface="Roboto"/>
                <a:ea typeface="Roboto"/>
                <a:cs typeface="Roboto"/>
                <a:sym typeface="Roboto"/>
              </a:rPr>
              <a:t>SKIDMORE, OWINGS &amp; MERRILL </a:t>
            </a:r>
            <a:endParaRPr sz="1733">
              <a:solidFill>
                <a:schemeClr val="dk1"/>
              </a:solidFill>
              <a:latin typeface="Roboto"/>
              <a:ea typeface="Roboto"/>
              <a:cs typeface="Roboto"/>
              <a:sym typeface="Roboto"/>
            </a:endParaRPr>
          </a:p>
        </p:txBody>
      </p:sp>
    </p:spTree>
    <p:extLst>
      <p:ext uri="{BB962C8B-B14F-4D97-AF65-F5344CB8AC3E}">
        <p14:creationId xmlns:p14="http://schemas.microsoft.com/office/powerpoint/2010/main" val="3701189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
        <p:nvSpPr>
          <p:cNvPr id="3" name="Subtitle 2"/>
          <p:cNvSpPr>
            <a:spLocks noGrp="1"/>
          </p:cNvSpPr>
          <p:nvPr>
            <p:ph type="subTitle" idx="1"/>
          </p:nvPr>
        </p:nvSpPr>
        <p:spPr>
          <a:xfrm>
            <a:off x="225552" y="1096582"/>
            <a:ext cx="2956560" cy="4792154"/>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
        <p:nvSpPr>
          <p:cNvPr id="12" name="Picture Placeholder 11">
            <a:extLst>
              <a:ext uri="{FF2B5EF4-FFF2-40B4-BE49-F238E27FC236}">
                <a16:creationId xmlns:a16="http://schemas.microsoft.com/office/drawing/2014/main" id="{1C6C7834-EF42-1F4C-729C-A851A4B1B5AA}"/>
              </a:ext>
            </a:extLst>
          </p:cNvPr>
          <p:cNvSpPr>
            <a:spLocks noGrp="1"/>
          </p:cNvSpPr>
          <p:nvPr>
            <p:ph type="pic" sz="quarter" idx="13"/>
          </p:nvPr>
        </p:nvSpPr>
        <p:spPr>
          <a:xfrm>
            <a:off x="4754562" y="749300"/>
            <a:ext cx="6913181" cy="5607050"/>
          </a:xfrm>
        </p:spPr>
        <p:txBody>
          <a:bodyPr/>
          <a:lstStyle/>
          <a:p>
            <a:endParaRPr lang="en-US" dirty="0"/>
          </a:p>
        </p:txBody>
      </p:sp>
    </p:spTree>
    <p:extLst>
      <p:ext uri="{BB962C8B-B14F-4D97-AF65-F5344CB8AC3E}">
        <p14:creationId xmlns:p14="http://schemas.microsoft.com/office/powerpoint/2010/main" val="2593073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270298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007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99968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7572742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118038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089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8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43424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893059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859049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23820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747860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A21-1B35-EFDE-8058-3D18F4E7297D}"/>
              </a:ext>
            </a:extLst>
          </p:cNvPr>
          <p:cNvSpPr>
            <a:spLocks noGrp="1"/>
          </p:cNvSpPr>
          <p:nvPr>
            <p:ph type="ctrTitle"/>
          </p:nvPr>
        </p:nvSpPr>
        <p:spPr>
          <a:xfrm>
            <a:off x="1642534" y="682097"/>
            <a:ext cx="9144000" cy="1824036"/>
          </a:xfrm>
        </p:spPr>
        <p:txBody>
          <a:bodyPr anchor="b"/>
          <a:lstStyle>
            <a:lvl1pPr algn="ctr">
              <a:defRPr sz="6000"/>
            </a:lvl1pPr>
          </a:lstStyle>
          <a:p>
            <a:r>
              <a:rPr lang="en-US" dirty="0"/>
              <a:t>Click to edit Master title</a:t>
            </a:r>
          </a:p>
        </p:txBody>
      </p:sp>
      <p:sp>
        <p:nvSpPr>
          <p:cNvPr id="4" name="Date Placeholder 3">
            <a:extLst>
              <a:ext uri="{FF2B5EF4-FFF2-40B4-BE49-F238E27FC236}">
                <a16:creationId xmlns:a16="http://schemas.microsoft.com/office/drawing/2014/main" id="{1F994B8F-AE44-6AE0-28C7-99AE50B2AC00}"/>
              </a:ext>
            </a:extLst>
          </p:cNvPr>
          <p:cNvSpPr>
            <a:spLocks noGrp="1"/>
          </p:cNvSpPr>
          <p:nvPr>
            <p:ph type="dt" sz="half" idx="10"/>
          </p:nvPr>
        </p:nvSpPr>
        <p:spPr/>
        <p:txBody>
          <a:body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B2495C5D-8769-8227-F23F-8AAE28E57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7898B-7131-9F52-B2C3-C694E578670E}"/>
              </a:ext>
            </a:extLst>
          </p:cNvPr>
          <p:cNvSpPr>
            <a:spLocks noGrp="1"/>
          </p:cNvSpPr>
          <p:nvPr>
            <p:ph type="sldNum" sz="quarter" idx="12"/>
          </p:nvPr>
        </p:nvSpPr>
        <p:spPr/>
        <p:txBody>
          <a:bodyPr/>
          <a:lstStyle/>
          <a:p>
            <a:fld id="{06A5C21F-1139-2141-A10B-16196BA89614}" type="slidenum">
              <a:rPr lang="en-US" smtClean="0"/>
              <a:t>‹#›</a:t>
            </a:fld>
            <a:endParaRPr lang="en-US"/>
          </a:p>
        </p:txBody>
      </p:sp>
    </p:spTree>
    <p:extLst>
      <p:ext uri="{BB962C8B-B14F-4D97-AF65-F5344CB8AC3E}">
        <p14:creationId xmlns:p14="http://schemas.microsoft.com/office/powerpoint/2010/main" val="1191442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578768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759232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11577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787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4544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34216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02921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6528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65454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5621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9619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31052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2182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7999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 White background - Footer">
  <p:cSld name="2 - White background - Footer">
    <p:spTree>
      <p:nvGrpSpPr>
        <p:cNvPr id="1" name="Shape 296"/>
        <p:cNvGrpSpPr/>
        <p:nvPr/>
      </p:nvGrpSpPr>
      <p:grpSpPr>
        <a:xfrm>
          <a:off x="0" y="0"/>
          <a:ext cx="0" cy="0"/>
          <a:chOff x="0" y="0"/>
          <a:chExt cx="0" cy="0"/>
        </a:xfrm>
      </p:grpSpPr>
      <p:sp>
        <p:nvSpPr>
          <p:cNvPr id="297" name="Google Shape;297;p60"/>
          <p:cNvSpPr txBox="1"/>
          <p:nvPr/>
        </p:nvSpPr>
        <p:spPr>
          <a:xfrm>
            <a:off x="480652" y="6375209"/>
            <a:ext cx="1995600" cy="314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600"/>
              <a:buFont typeface="Roboto"/>
              <a:buNone/>
            </a:pPr>
            <a:r>
              <a:rPr lang="en" sz="800">
                <a:solidFill>
                  <a:schemeClr val="dk1"/>
                </a:solidFill>
                <a:latin typeface="Roboto"/>
                <a:ea typeface="Roboto"/>
                <a:cs typeface="Roboto"/>
                <a:sym typeface="Roboto"/>
              </a:rPr>
              <a:t>ACWA POWER NEW HEAD OFFICE</a:t>
            </a:r>
            <a:endParaRPr sz="1733">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A6A6A6"/>
              </a:buClr>
              <a:buSzPts val="600"/>
              <a:buFont typeface="Roboto"/>
              <a:buNone/>
            </a:pPr>
            <a:r>
              <a:rPr lang="en" sz="800" i="0" u="none" strike="noStrike" cap="none">
                <a:solidFill>
                  <a:srgbClr val="A6A6A6"/>
                </a:solidFill>
                <a:latin typeface="Roboto"/>
                <a:ea typeface="Roboto"/>
                <a:cs typeface="Roboto"/>
                <a:sym typeface="Roboto"/>
              </a:rPr>
              <a:t>SKIDMORE, OWINGS &amp; MERRILL </a:t>
            </a:r>
            <a:endParaRPr sz="1733">
              <a:solidFill>
                <a:schemeClr val="dk1"/>
              </a:solidFill>
              <a:latin typeface="Roboto"/>
              <a:ea typeface="Roboto"/>
              <a:cs typeface="Roboto"/>
              <a:sym typeface="Roboto"/>
            </a:endParaRPr>
          </a:p>
        </p:txBody>
      </p:sp>
    </p:spTree>
    <p:extLst>
      <p:ext uri="{BB962C8B-B14F-4D97-AF65-F5344CB8AC3E}">
        <p14:creationId xmlns:p14="http://schemas.microsoft.com/office/powerpoint/2010/main" val="35673161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98"/>
        <p:cNvGrpSpPr/>
        <p:nvPr/>
      </p:nvGrpSpPr>
      <p:grpSpPr>
        <a:xfrm>
          <a:off x="0" y="0"/>
          <a:ext cx="0" cy="0"/>
          <a:chOff x="0" y="0"/>
          <a:chExt cx="0" cy="0"/>
        </a:xfrm>
      </p:grpSpPr>
      <p:sp>
        <p:nvSpPr>
          <p:cNvPr id="299" name="Google Shape;299;p6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0" name="Google Shape;300;p61"/>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301" name="Google Shape;301;p6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02" name="Google Shape;302;p6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Clr>
                <a:srgbClr val="888888"/>
              </a:buClr>
              <a:buSzPts val="1100"/>
              <a:buFont typeface="Calibri"/>
              <a:buNone/>
              <a:defRPr/>
            </a:lvl1pPr>
            <a:lvl2pPr lvl="1" algn="l">
              <a:spcBef>
                <a:spcPts val="0"/>
              </a:spcBef>
              <a:spcAft>
                <a:spcPts val="0"/>
              </a:spcAft>
              <a:buClr>
                <a:schemeClr val="dk1"/>
              </a:buClr>
              <a:buSzPts val="1100"/>
              <a:buFont typeface="Calibri"/>
              <a:buNone/>
              <a:defRPr/>
            </a:lvl2pPr>
            <a:lvl3pPr lvl="2" algn="l">
              <a:spcBef>
                <a:spcPts val="0"/>
              </a:spcBef>
              <a:spcAft>
                <a:spcPts val="0"/>
              </a:spcAft>
              <a:buClr>
                <a:schemeClr val="dk1"/>
              </a:buClr>
              <a:buSzPts val="1100"/>
              <a:buFont typeface="Calibri"/>
              <a:buNone/>
              <a:defRPr/>
            </a:lvl3pPr>
            <a:lvl4pPr lvl="3" algn="l">
              <a:spcBef>
                <a:spcPts val="0"/>
              </a:spcBef>
              <a:spcAft>
                <a:spcPts val="0"/>
              </a:spcAft>
              <a:buClr>
                <a:schemeClr val="dk1"/>
              </a:buClr>
              <a:buSzPts val="1100"/>
              <a:buFont typeface="Calibri"/>
              <a:buNone/>
              <a:defRPr/>
            </a:lvl4pPr>
            <a:lvl5pPr lvl="4" algn="l">
              <a:spcBef>
                <a:spcPts val="0"/>
              </a:spcBef>
              <a:spcAft>
                <a:spcPts val="0"/>
              </a:spcAft>
              <a:buClr>
                <a:schemeClr val="dk1"/>
              </a:buClr>
              <a:buSzPts val="1100"/>
              <a:buFont typeface="Calibri"/>
              <a:buNone/>
              <a:defRPr/>
            </a:lvl5pPr>
            <a:lvl6pPr lvl="5" algn="l">
              <a:spcBef>
                <a:spcPts val="0"/>
              </a:spcBef>
              <a:spcAft>
                <a:spcPts val="0"/>
              </a:spcAft>
              <a:buClr>
                <a:schemeClr val="dk1"/>
              </a:buClr>
              <a:buSzPts val="1100"/>
              <a:buFont typeface="Calibri"/>
              <a:buNone/>
              <a:defRPr/>
            </a:lvl6pPr>
            <a:lvl7pPr lvl="6" algn="l">
              <a:spcBef>
                <a:spcPts val="0"/>
              </a:spcBef>
              <a:spcAft>
                <a:spcPts val="0"/>
              </a:spcAft>
              <a:buClr>
                <a:schemeClr val="dk1"/>
              </a:buClr>
              <a:buSzPts val="1100"/>
              <a:buFont typeface="Calibri"/>
              <a:buNone/>
              <a:defRPr/>
            </a:lvl7pPr>
            <a:lvl8pPr lvl="7" algn="l">
              <a:spcBef>
                <a:spcPts val="0"/>
              </a:spcBef>
              <a:spcAft>
                <a:spcPts val="0"/>
              </a:spcAft>
              <a:buClr>
                <a:schemeClr val="dk1"/>
              </a:buClr>
              <a:buSzPts val="1100"/>
              <a:buFont typeface="Calibri"/>
              <a:buNone/>
              <a:defRPr/>
            </a:lvl8pPr>
            <a:lvl9pPr lvl="8" algn="l">
              <a:spcBef>
                <a:spcPts val="0"/>
              </a:spcBef>
              <a:spcAft>
                <a:spcPts val="0"/>
              </a:spcAft>
              <a:buClr>
                <a:schemeClr val="dk1"/>
              </a:buClr>
              <a:buSzPts val="1100"/>
              <a:buFont typeface="Calibri"/>
              <a:buNone/>
              <a:defRPr/>
            </a:lvl9pPr>
          </a:lstStyle>
          <a:p>
            <a:endParaRPr/>
          </a:p>
        </p:txBody>
      </p:sp>
      <p:sp>
        <p:nvSpPr>
          <p:cNvPr id="303" name="Google Shape;303;p6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784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theme" Target="../theme/theme12.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21.png"/><Relationship Id="rId5" Type="http://schemas.openxmlformats.org/officeDocument/2006/relationships/theme" Target="../theme/theme13.xml"/><Relationship Id="rId4"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image" Target="../media/image1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10293000"/>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78" r:id="rId4"/>
    <p:sldLayoutId id="2147483683" r:id="rId5"/>
    <p:sldLayoutId id="2147483679" r:id="rId6"/>
    <p:sldLayoutId id="2147483680" r:id="rId7"/>
    <p:sldLayoutId id="2147483681" r:id="rId8"/>
    <p:sldLayoutId id="2147483682" r:id="rId9"/>
    <p:sldLayoutId id="2147483684" r:id="rId10"/>
    <p:sldLayoutId id="2147483685" r:id="rId11"/>
    <p:sldLayoutId id="2147483696" r:id="rId12"/>
    <p:sldLayoutId id="2147483828" r:id="rId13"/>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94676"/>
          <a:stretch/>
        </p:blipFill>
        <p:spPr>
          <a:xfrm>
            <a:off x="0" y="6492874"/>
            <a:ext cx="12192000" cy="365125"/>
          </a:xfrm>
          <a:prstGeom prst="rect">
            <a:avLst/>
          </a:prstGeom>
        </p:spPr>
      </p:pic>
      <p:sp>
        <p:nvSpPr>
          <p:cNvPr id="7" name="Rectangle 6">
            <a:extLst>
              <a:ext uri="{FF2B5EF4-FFF2-40B4-BE49-F238E27FC236}">
                <a16:creationId xmlns:a16="http://schemas.microsoft.com/office/drawing/2014/main" id="{CE942B71-6BD7-1295-7134-F55B66DA1DCF}"/>
              </a:ext>
            </a:extLst>
          </p:cNvPr>
          <p:cNvSpPr/>
          <p:nvPr userDrawn="1"/>
        </p:nvSpPr>
        <p:spPr>
          <a:xfrm>
            <a:off x="0" y="0"/>
            <a:ext cx="12192000" cy="228601"/>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562531"/>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833688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5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2" name="Google Shape;292;p59"/>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3" name="Google Shape;293;p5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rgbClr val="888888"/>
              </a:buClr>
              <a:buSzPts val="11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294" name="Google Shape;294;p5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888888"/>
              </a:buClr>
              <a:buSzPts val="11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100"/>
              <a:buFont typeface="Calibri"/>
              <a:buNone/>
              <a:defRPr sz="1867" b="0" i="0" u="none" strike="noStrike" cap="none">
                <a:solidFill>
                  <a:schemeClr val="dk1"/>
                </a:solidFill>
                <a:latin typeface="Calibri"/>
                <a:ea typeface="Calibri"/>
                <a:cs typeface="Calibri"/>
                <a:sym typeface="Calibri"/>
              </a:defRPr>
            </a:lvl9pPr>
          </a:lstStyle>
          <a:p>
            <a:endParaRPr/>
          </a:p>
        </p:txBody>
      </p:sp>
      <p:sp>
        <p:nvSpPr>
          <p:cNvPr id="295" name="Google Shape;295;p5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5928521"/>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
        <p:cNvGrpSpPr/>
        <p:nvPr/>
      </p:nvGrpSpPr>
      <p:grpSpPr>
        <a:xfrm>
          <a:off x="0" y="0"/>
          <a:ext cx="0" cy="0"/>
          <a:chOff x="0" y="0"/>
          <a:chExt cx="0" cy="0"/>
        </a:xfrm>
      </p:grpSpPr>
      <p:pic>
        <p:nvPicPr>
          <p:cNvPr id="452" name="Google Shape;452;p88"/>
          <p:cNvPicPr preferRelativeResize="0"/>
          <p:nvPr/>
        </p:nvPicPr>
        <p:blipFill rotWithShape="1">
          <a:blip r:embed="rId6">
            <a:alphaModFix/>
            <a:extLst>
              <a:ext uri="{28A0092B-C50C-407E-A947-70E740481C1C}">
                <a14:useLocalDpi xmlns:a14="http://schemas.microsoft.com/office/drawing/2010/main" val="0"/>
              </a:ext>
            </a:extLst>
          </a:blip>
          <a:srcRect/>
          <a:stretch/>
        </p:blipFill>
        <p:spPr>
          <a:xfrm>
            <a:off x="0" y="1"/>
            <a:ext cx="12192000" cy="6857999"/>
          </a:xfrm>
          <a:prstGeom prst="rect">
            <a:avLst/>
          </a:prstGeom>
          <a:noFill/>
          <a:ln>
            <a:noFill/>
          </a:ln>
        </p:spPr>
      </p:pic>
      <p:sp>
        <p:nvSpPr>
          <p:cNvPr id="453" name="Google Shape;453;p88"/>
          <p:cNvSpPr txBox="1">
            <a:spLocks noGrp="1"/>
          </p:cNvSpPr>
          <p:nvPr>
            <p:ph type="title"/>
          </p:nvPr>
        </p:nvSpPr>
        <p:spPr>
          <a:xfrm>
            <a:off x="465667" y="1043488"/>
            <a:ext cx="11133667" cy="564291"/>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rgbClr val="1E4E79"/>
              </a:buClr>
              <a:buSzPts val="3000"/>
              <a:buFont typeface="Helvetica Neue"/>
              <a:buNone/>
              <a:defRPr sz="3000" b="0" i="0" u="none" strike="noStrike" cap="none">
                <a:solidFill>
                  <a:srgbClr val="1E4E79"/>
                </a:solidFill>
                <a:latin typeface="Helvetica Neue"/>
                <a:ea typeface="Helvetica Neue"/>
                <a:cs typeface="Helvetica Neue"/>
                <a:sym typeface="Helvetica Neue"/>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54" name="Google Shape;454;p88"/>
          <p:cNvSpPr txBox="1">
            <a:spLocks noGrp="1"/>
          </p:cNvSpPr>
          <p:nvPr>
            <p:ph type="body" idx="1"/>
          </p:nvPr>
        </p:nvSpPr>
        <p:spPr>
          <a:xfrm>
            <a:off x="465667" y="1659467"/>
            <a:ext cx="11133667" cy="4309533"/>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757070"/>
              </a:buClr>
              <a:buSzPts val="2100"/>
              <a:buFont typeface="Calibri"/>
              <a:buNone/>
              <a:defRPr sz="2100" b="0" i="0" u="none" strike="noStrike" cap="none">
                <a:solidFill>
                  <a:srgbClr val="757070"/>
                </a:solidFill>
                <a:latin typeface="Helvetica Neue"/>
                <a:ea typeface="Helvetica Neue"/>
                <a:cs typeface="Helvetica Neue"/>
                <a:sym typeface="Helvetica Neue"/>
              </a:defRPr>
            </a:lvl1pPr>
            <a:lvl2pPr marL="914400" marR="0" lvl="1" indent="-342900" algn="l" rtl="0">
              <a:lnSpc>
                <a:spcPct val="90000"/>
              </a:lnSpc>
              <a:spcBef>
                <a:spcPts val="400"/>
              </a:spcBef>
              <a:spcAft>
                <a:spcPts val="0"/>
              </a:spcAft>
              <a:buClr>
                <a:srgbClr val="757070"/>
              </a:buClr>
              <a:buSzPts val="1800"/>
              <a:buFont typeface="Calibri"/>
              <a:buChar char="-"/>
              <a:defRPr sz="1800" b="0" i="0" u="none" strike="noStrike" cap="none">
                <a:solidFill>
                  <a:srgbClr val="757070"/>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rgbClr val="757070"/>
              </a:buClr>
              <a:buSzPts val="1500"/>
              <a:buFont typeface="Calibri"/>
              <a:buChar char="-"/>
              <a:defRPr sz="1500" b="0" i="0" u="none" strike="noStrike" cap="none">
                <a:solidFill>
                  <a:srgbClr val="757070"/>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rgbClr val="757070"/>
              </a:buClr>
              <a:buSzPts val="1400"/>
              <a:buFont typeface="Calibri"/>
              <a:buChar char="-"/>
              <a:defRPr sz="1400" b="0" i="0" u="none" strike="noStrike" cap="none">
                <a:solidFill>
                  <a:srgbClr val="757070"/>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rgbClr val="757070"/>
              </a:buClr>
              <a:buSzPts val="1400"/>
              <a:buFont typeface="Calibri"/>
              <a:buChar char="-"/>
              <a:defRPr sz="1400" b="0" i="0" u="none" strike="noStrike" cap="none">
                <a:solidFill>
                  <a:srgbClr val="757070"/>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55" name="Google Shape;455;p88"/>
          <p:cNvSpPr/>
          <p:nvPr/>
        </p:nvSpPr>
        <p:spPr>
          <a:xfrm>
            <a:off x="3128211" y="385011"/>
            <a:ext cx="5960787" cy="391885"/>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14622400"/>
      </p:ext>
    </p:extLst>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
        <p:cNvGrpSpPr/>
        <p:nvPr/>
      </p:nvGrpSpPr>
      <p:grpSpPr>
        <a:xfrm>
          <a:off x="0" y="0"/>
          <a:ext cx="0" cy="0"/>
          <a:chOff x="0" y="0"/>
          <a:chExt cx="0" cy="0"/>
        </a:xfrm>
      </p:grpSpPr>
      <p:sp>
        <p:nvSpPr>
          <p:cNvPr id="470" name="Google Shape;470;p93"/>
          <p:cNvSpPr txBox="1">
            <a:spLocks noGrp="1"/>
          </p:cNvSpPr>
          <p:nvPr>
            <p:ph type="title"/>
          </p:nvPr>
        </p:nvSpPr>
        <p:spPr>
          <a:xfrm>
            <a:off x="253584" y="378527"/>
            <a:ext cx="10515600" cy="534285"/>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4549C"/>
              </a:buClr>
              <a:buSzPts val="2700"/>
              <a:buFont typeface="Roboto"/>
              <a:buNone/>
              <a:defRPr sz="2700" b="0" i="0" u="none" strike="noStrike" cap="none">
                <a:solidFill>
                  <a:srgbClr val="04549C"/>
                </a:solidFill>
                <a:latin typeface="Roboto"/>
                <a:ea typeface="Roboto"/>
                <a:cs typeface="Roboto"/>
                <a:sym typeface="Robo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471" name="Google Shape;471;p9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2" name="Google Shape;472;p9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a:solidFill>
                  <a:srgbClr val="888888"/>
                </a:solidFill>
                <a:latin typeface="Roboto"/>
                <a:ea typeface="Roboto"/>
                <a:cs typeface="Roboto"/>
                <a:sym typeface="Roboto"/>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473" name="Google Shape;473;p9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a:solidFill>
                  <a:srgbClr val="888888"/>
                </a:solidFill>
                <a:latin typeface="Roboto"/>
                <a:ea typeface="Roboto"/>
                <a:cs typeface="Roboto"/>
                <a:sym typeface="Roboto"/>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474" name="Google Shape;474;p9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a:solidFill>
                  <a:srgbClr val="888888"/>
                </a:solidFill>
                <a:latin typeface="Roboto"/>
                <a:ea typeface="Roboto"/>
                <a:cs typeface="Roboto"/>
                <a:sym typeface="Roboto"/>
              </a:defRPr>
            </a:lvl1pPr>
            <a:lvl2pPr marL="0" marR="0" lvl="1" indent="0" algn="r" rtl="0">
              <a:spcBef>
                <a:spcPts val="0"/>
              </a:spcBef>
              <a:buNone/>
              <a:defRPr sz="1200" b="0" i="0">
                <a:solidFill>
                  <a:srgbClr val="888888"/>
                </a:solidFill>
                <a:latin typeface="Roboto"/>
                <a:ea typeface="Roboto"/>
                <a:cs typeface="Roboto"/>
                <a:sym typeface="Roboto"/>
              </a:defRPr>
            </a:lvl2pPr>
            <a:lvl3pPr marL="0" marR="0" lvl="2" indent="0" algn="r" rtl="0">
              <a:spcBef>
                <a:spcPts val="0"/>
              </a:spcBef>
              <a:buNone/>
              <a:defRPr sz="1200" b="0" i="0">
                <a:solidFill>
                  <a:srgbClr val="888888"/>
                </a:solidFill>
                <a:latin typeface="Roboto"/>
                <a:ea typeface="Roboto"/>
                <a:cs typeface="Roboto"/>
                <a:sym typeface="Roboto"/>
              </a:defRPr>
            </a:lvl3pPr>
            <a:lvl4pPr marL="0" marR="0" lvl="3" indent="0" algn="r" rtl="0">
              <a:spcBef>
                <a:spcPts val="0"/>
              </a:spcBef>
              <a:buNone/>
              <a:defRPr sz="1200" b="0" i="0">
                <a:solidFill>
                  <a:srgbClr val="888888"/>
                </a:solidFill>
                <a:latin typeface="Roboto"/>
                <a:ea typeface="Roboto"/>
                <a:cs typeface="Roboto"/>
                <a:sym typeface="Roboto"/>
              </a:defRPr>
            </a:lvl4pPr>
            <a:lvl5pPr marL="0" marR="0" lvl="4" indent="0" algn="r" rtl="0">
              <a:spcBef>
                <a:spcPts val="0"/>
              </a:spcBef>
              <a:buNone/>
              <a:defRPr sz="1200" b="0" i="0">
                <a:solidFill>
                  <a:srgbClr val="888888"/>
                </a:solidFill>
                <a:latin typeface="Roboto"/>
                <a:ea typeface="Roboto"/>
                <a:cs typeface="Roboto"/>
                <a:sym typeface="Roboto"/>
              </a:defRPr>
            </a:lvl5pPr>
            <a:lvl6pPr marL="0" marR="0" lvl="5" indent="0" algn="r" rtl="0">
              <a:spcBef>
                <a:spcPts val="0"/>
              </a:spcBef>
              <a:buNone/>
              <a:defRPr sz="1200" b="0" i="0">
                <a:solidFill>
                  <a:srgbClr val="888888"/>
                </a:solidFill>
                <a:latin typeface="Roboto"/>
                <a:ea typeface="Roboto"/>
                <a:cs typeface="Roboto"/>
                <a:sym typeface="Roboto"/>
              </a:defRPr>
            </a:lvl6pPr>
            <a:lvl7pPr marL="0" marR="0" lvl="6" indent="0" algn="r" rtl="0">
              <a:spcBef>
                <a:spcPts val="0"/>
              </a:spcBef>
              <a:buNone/>
              <a:defRPr sz="1200" b="0" i="0">
                <a:solidFill>
                  <a:srgbClr val="888888"/>
                </a:solidFill>
                <a:latin typeface="Roboto"/>
                <a:ea typeface="Roboto"/>
                <a:cs typeface="Roboto"/>
                <a:sym typeface="Roboto"/>
              </a:defRPr>
            </a:lvl7pPr>
            <a:lvl8pPr marL="0" marR="0" lvl="7" indent="0" algn="r" rtl="0">
              <a:spcBef>
                <a:spcPts val="0"/>
              </a:spcBef>
              <a:buNone/>
              <a:defRPr sz="1200" b="0" i="0">
                <a:solidFill>
                  <a:srgbClr val="888888"/>
                </a:solidFill>
                <a:latin typeface="Roboto"/>
                <a:ea typeface="Roboto"/>
                <a:cs typeface="Roboto"/>
                <a:sym typeface="Roboto"/>
              </a:defRPr>
            </a:lvl8pPr>
            <a:lvl9pPr marL="0" marR="0" lvl="8" indent="0" algn="r" rtl="0">
              <a:spcBef>
                <a:spcPts val="0"/>
              </a:spcBef>
              <a:buNone/>
              <a:defRPr sz="1200" b="0" i="0">
                <a:solidFill>
                  <a:srgbClr val="888888"/>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6046285"/>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8217-D3E8-798B-F138-1E1D4FD8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18888A-D7A5-4052-0776-F4E675543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7AC3-AE50-B28B-52C2-1EA5B0E31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4E3F261F-D82D-1DBE-9795-C6CAAE503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118FD-FFCF-87CD-D1BE-7BA0EF834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E0279C-7087-0D4C-9B33-831F3E056AD6}" type="slidenum">
              <a:rPr lang="en-US" smtClean="0"/>
              <a:t>‹#›</a:t>
            </a:fld>
            <a:endParaRPr lang="en-US"/>
          </a:p>
        </p:txBody>
      </p:sp>
    </p:spTree>
    <p:extLst>
      <p:ext uri="{BB962C8B-B14F-4D97-AF65-F5344CB8AC3E}">
        <p14:creationId xmlns:p14="http://schemas.microsoft.com/office/powerpoint/2010/main" val="21629591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636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
        <p:nvSpPr>
          <p:cNvPr id="9" name="Title 1">
            <a:extLst>
              <a:ext uri="{FF2B5EF4-FFF2-40B4-BE49-F238E27FC236}">
                <a16:creationId xmlns:a16="http://schemas.microsoft.com/office/drawing/2014/main" id="{0159E244-CD93-9D63-8968-1C4BF75C616A}"/>
              </a:ext>
            </a:extLst>
          </p:cNvPr>
          <p:cNvSpPr txBox="1">
            <a:spLocks/>
          </p:cNvSpPr>
          <p:nvPr userDrawn="1"/>
        </p:nvSpPr>
        <p:spPr>
          <a:xfrm>
            <a:off x="725500" y="236482"/>
            <a:ext cx="8738540" cy="1499449"/>
          </a:xfrm>
          <a:prstGeom prst="rect">
            <a:avLst/>
          </a:prstGeom>
        </p:spPr>
        <p:txBody>
          <a:bodyPr/>
          <a:lstStyle>
            <a:lvl1pPr algn="l" defTabSz="914400" rtl="0" eaLnBrk="1" latinLnBrk="0" hangingPunct="1">
              <a:lnSpc>
                <a:spcPct val="90000"/>
              </a:lnSpc>
              <a:spcBef>
                <a:spcPct val="0"/>
              </a:spcBef>
              <a:buNone/>
              <a:defRPr sz="3600" b="0" i="0" kern="1200">
                <a:solidFill>
                  <a:srgbClr val="04549C"/>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91105773"/>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95FC3-67B0-F12A-67F1-25F7DC0A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38BA1-FB84-D933-6BEE-D38D52E31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2FC8-C7AC-3CBB-4DA4-536287903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50C395D6-EED1-76D1-852F-CE046934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1C5E53-DCD7-ACC5-5DB2-81053F51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2315D7-A262-3043-905F-12894CF1E5E5}" type="slidenum">
              <a:rPr lang="en-US" smtClean="0"/>
              <a:t>‹#›</a:t>
            </a:fld>
            <a:endParaRPr lang="en-US"/>
          </a:p>
        </p:txBody>
      </p:sp>
      <p:pic>
        <p:nvPicPr>
          <p:cNvPr id="7" name="Picture 6" descr="A blue and white rectangle&#10;&#10;AI-generated content may be incorrect.">
            <a:extLst>
              <a:ext uri="{FF2B5EF4-FFF2-40B4-BE49-F238E27FC236}">
                <a16:creationId xmlns:a16="http://schemas.microsoft.com/office/drawing/2014/main" id="{DE2AC49F-BB35-E6B0-10D6-D5D8F820712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74266" b="7315"/>
          <a:stretch/>
        </p:blipFill>
        <p:spPr>
          <a:xfrm>
            <a:off x="0" y="-1756"/>
            <a:ext cx="606287" cy="6859756"/>
          </a:xfrm>
          <a:prstGeom prst="rect">
            <a:avLst/>
          </a:prstGeom>
        </p:spPr>
      </p:pic>
    </p:spTree>
    <p:extLst>
      <p:ext uri="{BB962C8B-B14F-4D97-AF65-F5344CB8AC3E}">
        <p14:creationId xmlns:p14="http://schemas.microsoft.com/office/powerpoint/2010/main" val="2179971395"/>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1524-9CDE-5AC1-FDD1-CAB40E560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0F7C-54F6-9CBA-41B8-652F79417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F7E6-C8FA-D2C4-37A7-5384343B6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68E18A6-0D32-ECD0-3881-AD4D45169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F373E8-6EBD-2D7E-A4CD-861252407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DAC44-9386-314A-BC40-137DBD35B365}" type="slidenum">
              <a:rPr lang="en-US" smtClean="0"/>
              <a:t>‹#›</a:t>
            </a:fld>
            <a:endParaRPr lang="en-US"/>
          </a:p>
        </p:txBody>
      </p:sp>
      <p:pic>
        <p:nvPicPr>
          <p:cNvPr id="8" name="Picture 7" descr="A blue and white rectangular object&#10;&#10;Description automatically generated">
            <a:extLst>
              <a:ext uri="{FF2B5EF4-FFF2-40B4-BE49-F238E27FC236}">
                <a16:creationId xmlns:a16="http://schemas.microsoft.com/office/drawing/2014/main" id="{11995643-2A49-D5ED-D8A9-A3CD6EC2A27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5977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825" r:id="rId12"/>
    <p:sldLayoutId id="2147483827" r:id="rId13"/>
    <p:sldLayoutId id="21474838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167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7" r:id="rId10"/>
    <p:sldLayoutId id="2147483798" r:id="rId11"/>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DF14E3-F83A-90E4-2A1C-078CA7E2C3D6}"/>
              </a:ext>
            </a:extLst>
          </p:cNvPr>
          <p:cNvSpPr/>
          <p:nvPr userDrawn="1"/>
        </p:nvSpPr>
        <p:spPr>
          <a:xfrm>
            <a:off x="0" y="0"/>
            <a:ext cx="12192000" cy="272374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2" name="Title Placeholder 1">
            <a:extLst>
              <a:ext uri="{FF2B5EF4-FFF2-40B4-BE49-F238E27FC236}">
                <a16:creationId xmlns:a16="http://schemas.microsoft.com/office/drawing/2014/main" id="{D2504371-6CF0-BCA2-B0CA-4114B28C7F0C}"/>
              </a:ext>
            </a:extLst>
          </p:cNvPr>
          <p:cNvSpPr>
            <a:spLocks noGrp="1"/>
          </p:cNvSpPr>
          <p:nvPr>
            <p:ph type="title"/>
          </p:nvPr>
        </p:nvSpPr>
        <p:spPr>
          <a:xfrm>
            <a:off x="1400784" y="1551435"/>
            <a:ext cx="9953016" cy="890373"/>
          </a:xfrm>
          <a:prstGeom prst="rect">
            <a:avLst/>
          </a:prstGeom>
        </p:spPr>
        <p:txBody>
          <a:bodyPr vert="horz" lIns="91440" tIns="45720" rIns="91440" bIns="45720" rtlCol="0" anchor="ctr">
            <a:normAutofit/>
          </a:bodyPr>
          <a:lstStyle/>
          <a:p>
            <a:r>
              <a:rPr lang="en-US" dirty="0"/>
              <a:t>Title Goes Here</a:t>
            </a:r>
          </a:p>
        </p:txBody>
      </p:sp>
      <p:sp>
        <p:nvSpPr>
          <p:cNvPr id="4" name="Date Placeholder 3">
            <a:extLst>
              <a:ext uri="{FF2B5EF4-FFF2-40B4-BE49-F238E27FC236}">
                <a16:creationId xmlns:a16="http://schemas.microsoft.com/office/drawing/2014/main" id="{1C826AC8-E683-0365-BFB1-DC44D5753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D55110B9-CD8D-520E-1DD3-C2824159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427E24-08DC-3A01-78FC-C327B0436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A5C21F-1139-2141-A10B-16196BA89614}" type="slidenum">
              <a:rPr lang="en-US" smtClean="0"/>
              <a:t>‹#›</a:t>
            </a:fld>
            <a:endParaRPr lang="en-US"/>
          </a:p>
        </p:txBody>
      </p:sp>
      <p:sp>
        <p:nvSpPr>
          <p:cNvPr id="7" name="Полилиния 15">
            <a:extLst>
              <a:ext uri="{FF2B5EF4-FFF2-40B4-BE49-F238E27FC236}">
                <a16:creationId xmlns:a16="http://schemas.microsoft.com/office/drawing/2014/main" id="{8B362C51-EFD9-54EF-C516-FF9E6C1FD1E3}"/>
              </a:ext>
            </a:extLst>
          </p:cNvPr>
          <p:cNvSpPr/>
          <p:nvPr userDrawn="1"/>
        </p:nvSpPr>
        <p:spPr>
          <a:xfrm rot="10800000">
            <a:off x="632569" y="411891"/>
            <a:ext cx="11240749" cy="5866157"/>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1339470"/>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27.emf"/><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60.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1.xml"/><Relationship Id="rId5" Type="http://schemas.openxmlformats.org/officeDocument/2006/relationships/image" Target="../media/image45.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58.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58.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58.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1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7.xml"/><Relationship Id="rId4" Type="http://schemas.openxmlformats.org/officeDocument/2006/relationships/image" Target="../media/image31.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7.xml"/><Relationship Id="rId1" Type="http://schemas.openxmlformats.org/officeDocument/2006/relationships/themeOverride" Target="../theme/themeOverride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17.xml"/><Relationship Id="rId1" Type="http://schemas.openxmlformats.org/officeDocument/2006/relationships/themeOverride" Target="../theme/themeOverride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7.xml"/><Relationship Id="rId1" Type="http://schemas.openxmlformats.org/officeDocument/2006/relationships/themeOverride" Target="../theme/themeOverride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7.xml"/><Relationship Id="rId1" Type="http://schemas.openxmlformats.org/officeDocument/2006/relationships/themeOverride" Target="../theme/themeOverride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17.xml"/><Relationship Id="rId1" Type="http://schemas.openxmlformats.org/officeDocument/2006/relationships/themeOverride" Target="../theme/themeOverride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17.xml"/><Relationship Id="rId1" Type="http://schemas.openxmlformats.org/officeDocument/2006/relationships/themeOverride" Target="../theme/themeOverride8.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65.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84.xml"/><Relationship Id="rId5" Type="http://schemas.openxmlformats.org/officeDocument/2006/relationships/image" Target="../media/image64.jpe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07/relationships/hdphoto" Target="../media/hdphoto4.wdp"/><Relationship Id="rId2" Type="http://schemas.openxmlformats.org/officeDocument/2006/relationships/notesSlide" Target="../notesSlides/notesSlide59.xml"/><Relationship Id="rId1" Type="http://schemas.openxmlformats.org/officeDocument/2006/relationships/slideLayout" Target="../slideLayouts/slideLayout55.xml"/><Relationship Id="rId6" Type="http://schemas.openxmlformats.org/officeDocument/2006/relationships/image" Target="../media/image66.png"/><Relationship Id="rId5" Type="http://schemas.openxmlformats.org/officeDocument/2006/relationships/image" Target="../media/image27.em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8.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B7EC2"/>
            </a:gs>
            <a:gs pos="70000">
              <a:srgbClr val="064F91">
                <a:alpha val="94000"/>
              </a:srgbClr>
            </a:gs>
            <a:gs pos="81000">
              <a:srgbClr val="0B7EC2">
                <a:alpha val="98000"/>
              </a:srgbClr>
            </a:gs>
            <a:gs pos="59000">
              <a:srgbClr val="002060">
                <a:alpha val="86000"/>
              </a:srgbClr>
            </a:gs>
            <a:gs pos="0">
              <a:srgbClr val="4599CA">
                <a:alpha val="77000"/>
              </a:srgbClr>
            </a:gs>
          </a:gsLst>
          <a:lin ang="0" scaled="1"/>
          <a:tileRect/>
        </a:gradFill>
        <a:effectLst/>
      </p:bgPr>
    </p:bg>
    <p:spTree>
      <p:nvGrpSpPr>
        <p:cNvPr id="1" name=""/>
        <p:cNvGrpSpPr/>
        <p:nvPr/>
      </p:nvGrpSpPr>
      <p:grpSpPr>
        <a:xfrm>
          <a:off x="0" y="0"/>
          <a:ext cx="0" cy="0"/>
          <a:chOff x="0" y="0"/>
          <a:chExt cx="0" cy="0"/>
        </a:xfrm>
      </p:grpSpPr>
      <p:pic>
        <p:nvPicPr>
          <p:cNvPr id="13" name="Picture 12" descr="A person touching a screen with icons&#10;&#10;Description automatically generated">
            <a:extLst>
              <a:ext uri="{FF2B5EF4-FFF2-40B4-BE49-F238E27FC236}">
                <a16:creationId xmlns:a16="http://schemas.microsoft.com/office/drawing/2014/main" id="{FFC0A1EC-937E-2498-B0C4-8480299EB7AD}"/>
              </a:ext>
            </a:extLst>
          </p:cNvPr>
          <p:cNvPicPr>
            <a:picLocks noChangeAspect="1"/>
          </p:cNvPicPr>
          <p:nvPr/>
        </p:nvPicPr>
        <p:blipFill rotWithShape="1">
          <a:blip r:embed="rId3" cstate="print">
            <a:alphaModFix amt="17000"/>
            <a:extLst>
              <a:ext uri="{28A0092B-C50C-407E-A947-70E740481C1C}">
                <a14:useLocalDpi xmlns:a14="http://schemas.microsoft.com/office/drawing/2010/main" val="0"/>
              </a:ext>
            </a:extLst>
          </a:blip>
          <a:srcRect/>
          <a:stretch/>
        </p:blipFill>
        <p:spPr>
          <a:xfrm>
            <a:off x="20963" y="1057255"/>
            <a:ext cx="12192000" cy="5800745"/>
          </a:xfrm>
          <a:prstGeom prst="rect">
            <a:avLst/>
          </a:prstGeom>
        </p:spPr>
      </p:pic>
      <p:sp>
        <p:nvSpPr>
          <p:cNvPr id="2" name="TextBox 1">
            <a:extLst>
              <a:ext uri="{FF2B5EF4-FFF2-40B4-BE49-F238E27FC236}">
                <a16:creationId xmlns:a16="http://schemas.microsoft.com/office/drawing/2014/main" id="{88075A93-3EA8-0924-202A-BF27CBB8CCB4}"/>
              </a:ext>
            </a:extLst>
          </p:cNvPr>
          <p:cNvSpPr txBox="1"/>
          <p:nvPr/>
        </p:nvSpPr>
        <p:spPr>
          <a:xfrm>
            <a:off x="1114864" y="3622715"/>
            <a:ext cx="10785984" cy="153888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Whole-Life Carbon (WLC)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Decarb Strategies for New Buildings</a:t>
            </a:r>
          </a:p>
        </p:txBody>
      </p:sp>
      <p:sp>
        <p:nvSpPr>
          <p:cNvPr id="12" name="TextBox 11">
            <a:extLst>
              <a:ext uri="{FF2B5EF4-FFF2-40B4-BE49-F238E27FC236}">
                <a16:creationId xmlns:a16="http://schemas.microsoft.com/office/drawing/2014/main" id="{6D0BE278-0ADD-DB72-936F-1074D79FC34D}"/>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black and white sign&#10;&#10;Description automatically generated with low confidence">
            <a:extLst>
              <a:ext uri="{FF2B5EF4-FFF2-40B4-BE49-F238E27FC236}">
                <a16:creationId xmlns:a16="http://schemas.microsoft.com/office/drawing/2014/main" id="{FA0FC3FD-4362-5A09-9E67-1AF350F3E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40" y="1412371"/>
            <a:ext cx="1758480" cy="1295513"/>
          </a:xfrm>
          <a:prstGeom prst="rect">
            <a:avLst/>
          </a:prstGeom>
        </p:spPr>
      </p:pic>
      <p:pic>
        <p:nvPicPr>
          <p:cNvPr id="9" name="Picture 8">
            <a:extLst>
              <a:ext uri="{FF2B5EF4-FFF2-40B4-BE49-F238E27FC236}">
                <a16:creationId xmlns:a16="http://schemas.microsoft.com/office/drawing/2014/main" id="{C2DD8CB2-3E33-8B65-0036-97152BB1ECF7}"/>
              </a:ext>
            </a:extLst>
          </p:cNvPr>
          <p:cNvPicPr>
            <a:picLocks noChangeAspect="1"/>
          </p:cNvPicPr>
          <p:nvPr/>
        </p:nvPicPr>
        <p:blipFill>
          <a:blip r:embed="rId5"/>
          <a:stretch>
            <a:fillRect/>
          </a:stretch>
        </p:blipFill>
        <p:spPr>
          <a:xfrm>
            <a:off x="2627684" y="1388539"/>
            <a:ext cx="1135025" cy="1319345"/>
          </a:xfrm>
          <a:prstGeom prst="rect">
            <a:avLst/>
          </a:prstGeom>
        </p:spPr>
      </p:pic>
      <p:sp>
        <p:nvSpPr>
          <p:cNvPr id="10" name="TextBox 9">
            <a:extLst>
              <a:ext uri="{FF2B5EF4-FFF2-40B4-BE49-F238E27FC236}">
                <a16:creationId xmlns:a16="http://schemas.microsoft.com/office/drawing/2014/main" id="{AD196DAD-92B4-89E2-87CE-55A57E78EAD3}"/>
              </a:ext>
            </a:extLst>
          </p:cNvPr>
          <p:cNvSpPr txBox="1"/>
          <p:nvPr/>
        </p:nvSpPr>
        <p:spPr>
          <a:xfrm>
            <a:off x="3937773" y="1808070"/>
            <a:ext cx="61842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Decarbonization (CEBD)</a:t>
            </a:r>
          </a:p>
        </p:txBody>
      </p:sp>
    </p:spTree>
    <p:extLst>
      <p:ext uri="{BB962C8B-B14F-4D97-AF65-F5344CB8AC3E}">
        <p14:creationId xmlns:p14="http://schemas.microsoft.com/office/powerpoint/2010/main" val="589415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FAA419A1-7E44-3AAF-108B-18CE1734C271}"/>
            </a:ext>
          </a:extLst>
        </p:cNvPr>
        <p:cNvGrpSpPr/>
        <p:nvPr/>
      </p:nvGrpSpPr>
      <p:grpSpPr>
        <a:xfrm>
          <a:off x="0" y="0"/>
          <a:ext cx="0" cy="0"/>
          <a:chOff x="0" y="0"/>
          <a:chExt cx="0" cy="0"/>
        </a:xfrm>
      </p:grpSpPr>
      <p:sp>
        <p:nvSpPr>
          <p:cNvPr id="8" name="Google Shape;816;p146">
            <a:extLst>
              <a:ext uri="{FF2B5EF4-FFF2-40B4-BE49-F238E27FC236}">
                <a16:creationId xmlns:a16="http://schemas.microsoft.com/office/drawing/2014/main" id="{A369EFF3-F75E-DA5D-6F6A-23B7D4AB4FBF}"/>
              </a:ext>
            </a:extLst>
          </p:cNvPr>
          <p:cNvSpPr txBox="1"/>
          <p:nvPr/>
        </p:nvSpPr>
        <p:spPr>
          <a:xfrm>
            <a:off x="452473" y="649536"/>
            <a:ext cx="2891228" cy="3046948"/>
          </a:xfrm>
          <a:prstGeom prst="rect">
            <a:avLst/>
          </a:prstGeom>
          <a:noFill/>
          <a:ln>
            <a:noFill/>
          </a:ln>
        </p:spPr>
        <p:txBody>
          <a:bodyPr spcFirstLastPara="1" wrap="square" lIns="91433" tIns="45700" rIns="91433" bIns="45700" anchor="t" anchorCtr="0">
            <a:spAutoFit/>
          </a:bodyPr>
          <a:lstStyle/>
          <a:p>
            <a:pPr>
              <a:buClr>
                <a:srgbClr val="FFFFFF"/>
              </a:buClr>
              <a:buSzPts val="1800"/>
            </a:pPr>
            <a:r>
              <a:rPr lang="en" sz="32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Whole Life Carbon,</a:t>
            </a:r>
            <a:r>
              <a:rPr lang="en" sz="24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Calibri"/>
              </a:rPr>
              <a:t> </a:t>
            </a:r>
            <a:r>
              <a:rPr lang="en" sz="32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Calibri"/>
              </a:rPr>
              <a:t>RICS Professional Standard, 2nd edition</a:t>
            </a:r>
            <a:endParaRPr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a:buClr>
                <a:srgbClr val="FFFFFF"/>
              </a:buClr>
              <a:buSzPts val="1800"/>
            </a:pPr>
            <a:r>
              <a:rPr lang="en" sz="3200"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 </a:t>
            </a:r>
            <a:endParaRPr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p:txBody>
      </p:sp>
      <p:pic>
        <p:nvPicPr>
          <p:cNvPr id="10" name="Google Shape;813;p146" descr="https://consultations.rics.org/gf2.ti/a/1479074/689045/PJP/-/image2.jpg">
            <a:extLst>
              <a:ext uri="{FF2B5EF4-FFF2-40B4-BE49-F238E27FC236}">
                <a16:creationId xmlns:a16="http://schemas.microsoft.com/office/drawing/2014/main" id="{34CAB378-C6D8-9B47-AFBA-0E4C1D94A8CE}"/>
              </a:ext>
            </a:extLst>
          </p:cNvPr>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3712530" y="680628"/>
            <a:ext cx="8256684" cy="5807486"/>
          </a:xfrm>
          <a:prstGeom prst="rect">
            <a:avLst/>
          </a:prstGeom>
          <a:noFill/>
          <a:ln>
            <a:noFill/>
          </a:ln>
        </p:spPr>
      </p:pic>
      <p:sp>
        <p:nvSpPr>
          <p:cNvPr id="11" name="Google Shape;814;p146">
            <a:extLst>
              <a:ext uri="{FF2B5EF4-FFF2-40B4-BE49-F238E27FC236}">
                <a16:creationId xmlns:a16="http://schemas.microsoft.com/office/drawing/2014/main" id="{6B2A3F0C-B9B1-0003-3EA0-E83F08458AD3}"/>
              </a:ext>
            </a:extLst>
          </p:cNvPr>
          <p:cNvSpPr txBox="1">
            <a:spLocks noChangeAspect="1"/>
          </p:cNvSpPr>
          <p:nvPr/>
        </p:nvSpPr>
        <p:spPr>
          <a:xfrm>
            <a:off x="3764918" y="4508034"/>
            <a:ext cx="6452819" cy="1934005"/>
          </a:xfrm>
          <a:prstGeom prst="rect">
            <a:avLst/>
          </a:prstGeom>
          <a:noFill/>
          <a:ln w="63500" cap="flat" cmpd="sng">
            <a:solidFill>
              <a:srgbClr val="00B05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3" name="Google Shape;818;p146">
            <a:extLst>
              <a:ext uri="{FF2B5EF4-FFF2-40B4-BE49-F238E27FC236}">
                <a16:creationId xmlns:a16="http://schemas.microsoft.com/office/drawing/2014/main" id="{37BD0F8D-A5E5-00B5-4FA5-EE78BA1383C3}"/>
              </a:ext>
            </a:extLst>
          </p:cNvPr>
          <p:cNvSpPr txBox="1">
            <a:spLocks noChangeAspect="1"/>
          </p:cNvSpPr>
          <p:nvPr/>
        </p:nvSpPr>
        <p:spPr>
          <a:xfrm>
            <a:off x="3826527" y="1345337"/>
            <a:ext cx="2827821" cy="3116622"/>
          </a:xfrm>
          <a:prstGeom prst="rect">
            <a:avLst/>
          </a:prstGeom>
          <a:solidFill>
            <a:schemeClr val="lt1">
              <a:alpha val="67450"/>
            </a:schemeClr>
          </a:solidFill>
          <a:ln>
            <a:noFill/>
          </a:ln>
        </p:spPr>
        <p:txBody>
          <a:bodyPr spcFirstLastPara="1" wrap="square" lIns="91433" tIns="45700" rIns="91433" bIns="45700" anchor="ctr" anchorCtr="0">
            <a:noAutofit/>
          </a:bodyPr>
          <a:lstStyle/>
          <a:p>
            <a:endParaRPr sz="1867">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4" name="Google Shape;819;p146">
            <a:extLst>
              <a:ext uri="{FF2B5EF4-FFF2-40B4-BE49-F238E27FC236}">
                <a16:creationId xmlns:a16="http://schemas.microsoft.com/office/drawing/2014/main" id="{A0200B66-6591-5B76-1BA4-C95A481A58A2}"/>
              </a:ext>
            </a:extLst>
          </p:cNvPr>
          <p:cNvSpPr txBox="1">
            <a:spLocks noChangeAspect="1"/>
          </p:cNvSpPr>
          <p:nvPr/>
        </p:nvSpPr>
        <p:spPr>
          <a:xfrm>
            <a:off x="8603166" y="1360152"/>
            <a:ext cx="1613317" cy="3196093"/>
          </a:xfrm>
          <a:prstGeom prst="rect">
            <a:avLst/>
          </a:prstGeom>
          <a:solidFill>
            <a:schemeClr val="lt1">
              <a:alpha val="67450"/>
            </a:schemeClr>
          </a:solidFill>
          <a:ln>
            <a:noFill/>
          </a:ln>
        </p:spPr>
        <p:txBody>
          <a:bodyPr spcFirstLastPara="1" wrap="square" lIns="91433" tIns="45700" rIns="91433" bIns="45700" anchor="ctr" anchorCtr="0">
            <a:noAutofit/>
          </a:bodyPr>
          <a:lstStyle/>
          <a:p>
            <a:endParaRPr sz="1867">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5" name="TextBox 14">
            <a:extLst>
              <a:ext uri="{FF2B5EF4-FFF2-40B4-BE49-F238E27FC236}">
                <a16:creationId xmlns:a16="http://schemas.microsoft.com/office/drawing/2014/main" id="{CE4AF42E-726D-5F38-CB32-F023EBA59DF0}"/>
              </a:ext>
            </a:extLst>
          </p:cNvPr>
          <p:cNvSpPr txBox="1"/>
          <p:nvPr/>
        </p:nvSpPr>
        <p:spPr>
          <a:xfrm>
            <a:off x="184414" y="5685974"/>
            <a:ext cx="3343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Pts val="600"/>
              <a:buFontTx/>
              <a:buNone/>
              <a:tabLst/>
              <a:defRPr/>
            </a:pPr>
            <a:r>
              <a:rPr kumimoji="0" lang="en-US" sz="105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kumimoji="0" lang="en-US" sz="1050" b="0"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Google Shape;815;p146">
            <a:extLst>
              <a:ext uri="{FF2B5EF4-FFF2-40B4-BE49-F238E27FC236}">
                <a16:creationId xmlns:a16="http://schemas.microsoft.com/office/drawing/2014/main" id="{C880C07A-33AE-1AF7-9548-E6FC069BB41C}"/>
              </a:ext>
            </a:extLst>
          </p:cNvPr>
          <p:cNvSpPr txBox="1">
            <a:spLocks noChangeAspect="1"/>
          </p:cNvSpPr>
          <p:nvPr/>
        </p:nvSpPr>
        <p:spPr>
          <a:xfrm>
            <a:off x="3763665" y="1071096"/>
            <a:ext cx="6452819" cy="3377215"/>
          </a:xfrm>
          <a:prstGeom prst="rect">
            <a:avLst/>
          </a:prstGeom>
          <a:noFill/>
          <a:ln w="63500" cap="flat" cmpd="sng">
            <a:solidFill>
              <a:srgbClr val="FF0000"/>
            </a:solidFill>
            <a:prstDash val="solid"/>
            <a:round/>
            <a:headEnd type="none" w="sm" len="sm"/>
            <a:tailEnd type="none" w="sm" len="sm"/>
          </a:ln>
        </p:spPr>
        <p:txBody>
          <a:bodyPr spcFirstLastPara="1" wrap="square" lIns="91433" tIns="45700" rIns="91433" bIns="45700" anchor="ctr" anchorCtr="0">
            <a:noAutofit/>
          </a:bodyPr>
          <a:lstStyle/>
          <a:p>
            <a:endParaRPr sz="1867">
              <a:solidFill>
                <a:schemeClr val="dk1"/>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extLst>
      <p:ext uri="{BB962C8B-B14F-4D97-AF65-F5344CB8AC3E}">
        <p14:creationId xmlns:p14="http://schemas.microsoft.com/office/powerpoint/2010/main" val="653435363"/>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6" name="Google Shape;826;p147" descr="https://lh3.googleusercontent.com/JVylFoZZtoVtiLCBvRWMJWdujNIa6nId7hGNYugbN7OBx3Boo8lrtkBpK81syv0Az7QbWjK1J-2RTpjBhm3mgLH5pS2d5T1aAIL8RwDRl76AU_85AGLvKYHjDAsu_2lFfCsg_t0FTSPfTuPPJ2QroUf0AqW5SCKBwXkrmofNsLj8kZDzYWc31epAtb1p"/>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2374711" y="241143"/>
            <a:ext cx="9604956" cy="6447600"/>
          </a:xfrm>
          <a:prstGeom prst="rect">
            <a:avLst/>
          </a:prstGeom>
          <a:noFill/>
          <a:ln>
            <a:noFill/>
          </a:ln>
        </p:spPr>
      </p:pic>
      <p:sp>
        <p:nvSpPr>
          <p:cNvPr id="827" name="Google Shape;827;p147"/>
          <p:cNvSpPr/>
          <p:nvPr/>
        </p:nvSpPr>
        <p:spPr>
          <a:xfrm>
            <a:off x="5914080" y="2689163"/>
            <a:ext cx="2376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 sz="1867">
                <a:solidFill>
                  <a:srgbClr val="000000"/>
                </a:solidFill>
                <a:latin typeface="Calibri"/>
                <a:ea typeface="Calibri"/>
                <a:cs typeface="Calibri"/>
                <a:sym typeface="Calibri"/>
              </a:rPr>
              <a:t> </a:t>
            </a:r>
            <a:endParaRPr sz="1467"/>
          </a:p>
        </p:txBody>
      </p:sp>
      <p:sp>
        <p:nvSpPr>
          <p:cNvPr id="828" name="Google Shape;828;p147"/>
          <p:cNvSpPr txBox="1"/>
          <p:nvPr/>
        </p:nvSpPr>
        <p:spPr>
          <a:xfrm>
            <a:off x="797652" y="241143"/>
            <a:ext cx="6379537" cy="46162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 sz="2400" b="1" dirty="0">
                <a:solidFill>
                  <a:schemeClr val="accent1">
                    <a:lumMod val="50000"/>
                  </a:schemeClr>
                </a:solidFill>
                <a:latin typeface="Roboto"/>
                <a:ea typeface="Roboto"/>
                <a:cs typeface="Roboto"/>
                <a:sym typeface="Roboto"/>
              </a:rPr>
              <a:t>Refrigerant as Scope 1, Direct Emission</a:t>
            </a:r>
            <a:endParaRPr sz="2000" dirty="0">
              <a:solidFill>
                <a:schemeClr val="accent1">
                  <a:lumMod val="50000"/>
                </a:schemeClr>
              </a:solidFill>
            </a:endParaRPr>
          </a:p>
        </p:txBody>
      </p:sp>
      <p:sp>
        <p:nvSpPr>
          <p:cNvPr id="829" name="Google Shape;829;p147"/>
          <p:cNvSpPr txBox="1"/>
          <p:nvPr/>
        </p:nvSpPr>
        <p:spPr>
          <a:xfrm>
            <a:off x="676356" y="5693568"/>
            <a:ext cx="1834831" cy="923289"/>
          </a:xfrm>
          <a:prstGeom prst="rect">
            <a:avLst/>
          </a:prstGeom>
          <a:noFill/>
          <a:ln>
            <a:noFill/>
          </a:ln>
        </p:spPr>
        <p:txBody>
          <a:bodyPr spcFirstLastPara="1" wrap="square" lIns="121900" tIns="121900" rIns="121900" bIns="121900" anchor="t" anchorCtr="0">
            <a:spAutoFit/>
          </a:bodyPr>
          <a:lstStyle/>
          <a:p>
            <a:r>
              <a:rPr lang="en" sz="11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Credit: https://www.epa.gov/climateleadership/scope-1-and-scope-2-inventory-guidance</a:t>
            </a:r>
            <a:endParaRPr sz="11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3">
          <a:extLst>
            <a:ext uri="{FF2B5EF4-FFF2-40B4-BE49-F238E27FC236}">
              <a16:creationId xmlns:a16="http://schemas.microsoft.com/office/drawing/2014/main" id="{56EED162-C3C9-1DD9-084F-13ED139273D6}"/>
            </a:ext>
          </a:extLst>
        </p:cNvPr>
        <p:cNvGrpSpPr/>
        <p:nvPr/>
      </p:nvGrpSpPr>
      <p:grpSpPr>
        <a:xfrm>
          <a:off x="0" y="0"/>
          <a:ext cx="0" cy="0"/>
          <a:chOff x="0" y="0"/>
          <a:chExt cx="0" cy="0"/>
        </a:xfrm>
      </p:grpSpPr>
      <p:pic>
        <p:nvPicPr>
          <p:cNvPr id="826" name="Google Shape;826;p147" descr="https://lh3.googleusercontent.com/JVylFoZZtoVtiLCBvRWMJWdujNIa6nId7hGNYugbN7OBx3Boo8lrtkBpK81syv0Az7QbWjK1J-2RTpjBhm3mgLH5pS2d5T1aAIL8RwDRl76AU_85AGLvKYHjDAsu_2lFfCsg_t0FTSPfTuPPJ2QroUf0AqW5SCKBwXkrmofNsLj8kZDzYWc31epAtb1p">
            <a:extLst>
              <a:ext uri="{FF2B5EF4-FFF2-40B4-BE49-F238E27FC236}">
                <a16:creationId xmlns:a16="http://schemas.microsoft.com/office/drawing/2014/main" id="{018320B2-3524-64B0-1D23-96FFFCE00607}"/>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2306471" y="241143"/>
            <a:ext cx="9604956" cy="6447600"/>
          </a:xfrm>
          <a:prstGeom prst="rect">
            <a:avLst/>
          </a:prstGeom>
          <a:noFill/>
          <a:ln>
            <a:noFill/>
          </a:ln>
        </p:spPr>
      </p:pic>
      <p:sp>
        <p:nvSpPr>
          <p:cNvPr id="827" name="Google Shape;827;p147">
            <a:extLst>
              <a:ext uri="{FF2B5EF4-FFF2-40B4-BE49-F238E27FC236}">
                <a16:creationId xmlns:a16="http://schemas.microsoft.com/office/drawing/2014/main" id="{3610F81F-361F-CE6C-2863-899C602AA29E}"/>
              </a:ext>
            </a:extLst>
          </p:cNvPr>
          <p:cNvSpPr/>
          <p:nvPr/>
        </p:nvSpPr>
        <p:spPr>
          <a:xfrm>
            <a:off x="5914080" y="2689163"/>
            <a:ext cx="237600" cy="369200"/>
          </a:xfrm>
          <a:prstGeom prst="rect">
            <a:avLst/>
          </a:prstGeom>
          <a:noFill/>
          <a:ln>
            <a:noFill/>
          </a:ln>
        </p:spPr>
        <p:txBody>
          <a:bodyPr spcFirstLastPara="1" wrap="square" lIns="91433" tIns="45700" rIns="91433" bIns="45700" anchor="t" anchorCtr="0">
            <a:noAutofit/>
          </a:bodyPr>
          <a:lstStyle/>
          <a:p>
            <a:pPr>
              <a:buClr>
                <a:srgbClr val="000000"/>
              </a:buClr>
              <a:buSzPts val="1400"/>
            </a:pPr>
            <a:r>
              <a:rPr lang="en" sz="1867">
                <a:solidFill>
                  <a:srgbClr val="000000"/>
                </a:solidFill>
                <a:latin typeface="Calibri"/>
                <a:ea typeface="Calibri"/>
                <a:cs typeface="Calibri"/>
                <a:sym typeface="Calibri"/>
              </a:rPr>
              <a:t> </a:t>
            </a:r>
            <a:endParaRPr sz="1467"/>
          </a:p>
        </p:txBody>
      </p:sp>
      <p:sp>
        <p:nvSpPr>
          <p:cNvPr id="829" name="Google Shape;829;p147">
            <a:extLst>
              <a:ext uri="{FF2B5EF4-FFF2-40B4-BE49-F238E27FC236}">
                <a16:creationId xmlns:a16="http://schemas.microsoft.com/office/drawing/2014/main" id="{971CDEFC-EA5C-4CB9-5772-301A2BAA992E}"/>
              </a:ext>
            </a:extLst>
          </p:cNvPr>
          <p:cNvSpPr txBox="1"/>
          <p:nvPr/>
        </p:nvSpPr>
        <p:spPr>
          <a:xfrm>
            <a:off x="676356" y="5693568"/>
            <a:ext cx="1834831" cy="923289"/>
          </a:xfrm>
          <a:prstGeom prst="rect">
            <a:avLst/>
          </a:prstGeom>
          <a:noFill/>
          <a:ln>
            <a:noFill/>
          </a:ln>
        </p:spPr>
        <p:txBody>
          <a:bodyPr spcFirstLastPara="1" wrap="square" lIns="121900" tIns="121900" rIns="121900" bIns="121900" anchor="t" anchorCtr="0">
            <a:spAutoFit/>
          </a:bodyPr>
          <a:lstStyle/>
          <a:p>
            <a:r>
              <a:rPr lang="en" sz="11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rPr>
              <a:t>Credit: https://www.epa.gov/climateleadership/scope-1-and-scope-2-inventory-guidance</a:t>
            </a:r>
            <a:endParaRPr sz="11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837;p148">
            <a:extLst>
              <a:ext uri="{FF2B5EF4-FFF2-40B4-BE49-F238E27FC236}">
                <a16:creationId xmlns:a16="http://schemas.microsoft.com/office/drawing/2014/main" id="{AFFBC5AF-D73F-53A5-67EF-118749BD12B9}"/>
              </a:ext>
            </a:extLst>
          </p:cNvPr>
          <p:cNvSpPr/>
          <p:nvPr/>
        </p:nvSpPr>
        <p:spPr>
          <a:xfrm>
            <a:off x="2483895" y="186551"/>
            <a:ext cx="9680812" cy="6688743"/>
          </a:xfrm>
          <a:prstGeom prst="rect">
            <a:avLst/>
          </a:prstGeom>
          <a:solidFill>
            <a:schemeClr val="lt1">
              <a:alpha val="54900"/>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828" name="Google Shape;828;p147">
            <a:extLst>
              <a:ext uri="{FF2B5EF4-FFF2-40B4-BE49-F238E27FC236}">
                <a16:creationId xmlns:a16="http://schemas.microsoft.com/office/drawing/2014/main" id="{8788E874-AC11-F385-2807-9CC0DAFCD32C}"/>
              </a:ext>
            </a:extLst>
          </p:cNvPr>
          <p:cNvSpPr txBox="1"/>
          <p:nvPr/>
        </p:nvSpPr>
        <p:spPr>
          <a:xfrm>
            <a:off x="797652" y="241143"/>
            <a:ext cx="6379537" cy="46162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 sz="2400" b="1" dirty="0">
                <a:solidFill>
                  <a:schemeClr val="accent1">
                    <a:lumMod val="50000"/>
                  </a:schemeClr>
                </a:solidFill>
                <a:latin typeface="Roboto"/>
                <a:ea typeface="Roboto"/>
                <a:cs typeface="Roboto"/>
                <a:sym typeface="Roboto"/>
              </a:rPr>
              <a:t>Refrigerant as Scope 1, Direct Emission</a:t>
            </a:r>
            <a:endParaRPr sz="2000" dirty="0">
              <a:solidFill>
                <a:schemeClr val="accent1">
                  <a:lumMod val="50000"/>
                </a:schemeClr>
              </a:solidFill>
            </a:endParaRPr>
          </a:p>
        </p:txBody>
      </p:sp>
      <p:sp>
        <p:nvSpPr>
          <p:cNvPr id="3" name="Google Shape;839;p148">
            <a:extLst>
              <a:ext uri="{FF2B5EF4-FFF2-40B4-BE49-F238E27FC236}">
                <a16:creationId xmlns:a16="http://schemas.microsoft.com/office/drawing/2014/main" id="{9B3A9592-F29D-8780-6D4E-3AFA4E04F8EC}"/>
              </a:ext>
            </a:extLst>
          </p:cNvPr>
          <p:cNvSpPr/>
          <p:nvPr/>
        </p:nvSpPr>
        <p:spPr>
          <a:xfrm>
            <a:off x="6530793" y="3225746"/>
            <a:ext cx="1641600" cy="575761"/>
          </a:xfrm>
          <a:prstGeom prst="rect">
            <a:avLst/>
          </a:prstGeom>
          <a:noFill/>
          <a:ln>
            <a:noFill/>
          </a:ln>
        </p:spPr>
        <p:txBody>
          <a:bodyPr spcFirstLastPara="1" wrap="square" lIns="91433" tIns="45700" rIns="91433" bIns="45700" anchor="t" anchorCtr="0">
            <a:noAutofit/>
          </a:bodyPr>
          <a:lstStyle/>
          <a:p>
            <a:pPr algn="ctr">
              <a:buClr>
                <a:srgbClr val="FF0000"/>
              </a:buClr>
              <a:buSzPts val="900"/>
            </a:pPr>
            <a:r>
              <a:rPr lang="en" b="1" dirty="0">
                <a:solidFill>
                  <a:srgbClr val="FF0000"/>
                </a:solidFill>
                <a:latin typeface="Roboto" panose="02000000000000000000" pitchFamily="2" charset="0"/>
                <a:ea typeface="Roboto" panose="02000000000000000000" pitchFamily="2" charset="0"/>
                <a:cs typeface="Roboto" panose="02000000000000000000" pitchFamily="2" charset="0"/>
                <a:sym typeface="Arial"/>
              </a:rPr>
              <a:t>Fugitive </a:t>
            </a:r>
            <a:endParaRPr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a:p>
            <a:pPr algn="ctr">
              <a:buClr>
                <a:srgbClr val="FF0000"/>
              </a:buClr>
              <a:buSzPts val="900"/>
            </a:pPr>
            <a:r>
              <a:rPr lang="en" b="1" dirty="0">
                <a:solidFill>
                  <a:srgbClr val="FF0000"/>
                </a:solidFill>
                <a:latin typeface="Roboto" panose="02000000000000000000" pitchFamily="2" charset="0"/>
                <a:ea typeface="Roboto" panose="02000000000000000000" pitchFamily="2" charset="0"/>
                <a:cs typeface="Roboto" panose="02000000000000000000" pitchFamily="2" charset="0"/>
                <a:sym typeface="Arial"/>
              </a:rPr>
              <a:t>Refrigerant</a:t>
            </a:r>
            <a:endParaRPr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a:p>
            <a:pPr>
              <a:buClr>
                <a:srgbClr val="000000"/>
              </a:buClr>
              <a:buSzPts val="900"/>
            </a:pPr>
            <a:br>
              <a:rPr lang="en"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br>
            <a:endParaRPr dirty="0">
              <a:solidFill>
                <a:srgbClr val="000000"/>
              </a:solidFill>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248587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49"/>
          <p:cNvSpPr txBox="1"/>
          <p:nvPr/>
        </p:nvSpPr>
        <p:spPr>
          <a:xfrm>
            <a:off x="709689" y="6429420"/>
            <a:ext cx="9144000" cy="346234"/>
          </a:xfrm>
          <a:prstGeom prst="rect">
            <a:avLst/>
          </a:prstGeom>
          <a:noFill/>
          <a:ln>
            <a:noFill/>
          </a:ln>
        </p:spPr>
        <p:txBody>
          <a:bodyPr spcFirstLastPara="1" wrap="square" lIns="91433" tIns="91433" rIns="91433" bIns="91433" anchor="t" anchorCtr="0">
            <a:spAutoFit/>
          </a:bodyPr>
          <a:lstStyle/>
          <a:p>
            <a:pPr marL="457189" indent="-457189">
              <a:buClr>
                <a:srgbClr val="434343"/>
              </a:buClr>
              <a:buSzPts val="500"/>
            </a:pPr>
            <a:r>
              <a:rPr lang="en" sz="105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https://www.rdh.com/blog/long-buildings-last/</a:t>
            </a:r>
            <a:endParaRPr sz="2400" dirty="0">
              <a:solidFill>
                <a:schemeClr val="tx1">
                  <a:lumMod val="50000"/>
                  <a:lumOff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47" name="Google Shape;847;p149"/>
          <p:cNvSpPr txBox="1">
            <a:spLocks noChangeAspect="1"/>
          </p:cNvSpPr>
          <p:nvPr/>
        </p:nvSpPr>
        <p:spPr>
          <a:xfrm>
            <a:off x="5655201" y="2280664"/>
            <a:ext cx="4643347" cy="498623"/>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48" name="Google Shape;848;p149"/>
          <p:cNvSpPr txBox="1">
            <a:spLocks noChangeAspect="1"/>
          </p:cNvSpPr>
          <p:nvPr/>
        </p:nvSpPr>
        <p:spPr>
          <a:xfrm>
            <a:off x="4907488" y="2720402"/>
            <a:ext cx="5318504" cy="378953"/>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49" name="Google Shape;849;p149"/>
          <p:cNvSpPr txBox="1">
            <a:spLocks noChangeAspect="1"/>
          </p:cNvSpPr>
          <p:nvPr/>
        </p:nvSpPr>
        <p:spPr>
          <a:xfrm>
            <a:off x="5423426" y="3058540"/>
            <a:ext cx="4702333" cy="380652"/>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0" name="Google Shape;850;p149"/>
          <p:cNvSpPr txBox="1">
            <a:spLocks noChangeAspect="1"/>
          </p:cNvSpPr>
          <p:nvPr/>
        </p:nvSpPr>
        <p:spPr>
          <a:xfrm>
            <a:off x="5467876" y="3387152"/>
            <a:ext cx="4998961" cy="378953"/>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1" name="Google Shape;851;p149"/>
          <p:cNvSpPr txBox="1">
            <a:spLocks noChangeAspect="1"/>
          </p:cNvSpPr>
          <p:nvPr/>
        </p:nvSpPr>
        <p:spPr>
          <a:xfrm>
            <a:off x="7053787" y="3790378"/>
            <a:ext cx="3370267" cy="378953"/>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2" name="Google Shape;852;p149"/>
          <p:cNvSpPr txBox="1">
            <a:spLocks noChangeAspect="1"/>
          </p:cNvSpPr>
          <p:nvPr/>
        </p:nvSpPr>
        <p:spPr>
          <a:xfrm>
            <a:off x="4737626" y="1842514"/>
            <a:ext cx="5545960" cy="500319"/>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3" name="Google Shape;853;p149"/>
          <p:cNvSpPr txBox="1">
            <a:spLocks noChangeAspect="1"/>
          </p:cNvSpPr>
          <p:nvPr/>
        </p:nvSpPr>
        <p:spPr>
          <a:xfrm>
            <a:off x="5512325" y="5095302"/>
            <a:ext cx="4572479" cy="498623"/>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pic>
        <p:nvPicPr>
          <p:cNvPr id="854" name="Google Shape;854;p149" descr="How-long-do-buildings-last----Mature2"/>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478488" y="607440"/>
            <a:ext cx="10186829" cy="5821045"/>
          </a:xfrm>
          <a:prstGeom prst="rect">
            <a:avLst/>
          </a:prstGeom>
          <a:noFill/>
          <a:ln>
            <a:noFill/>
          </a:ln>
        </p:spPr>
      </p:pic>
      <p:sp>
        <p:nvSpPr>
          <p:cNvPr id="855" name="Google Shape;855;p149"/>
          <p:cNvSpPr txBox="1">
            <a:spLocks noChangeAspect="1"/>
          </p:cNvSpPr>
          <p:nvPr/>
        </p:nvSpPr>
        <p:spPr>
          <a:xfrm>
            <a:off x="3709009" y="1042415"/>
            <a:ext cx="2064688" cy="4264394"/>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6" name="Google Shape;856;p149"/>
          <p:cNvSpPr txBox="1">
            <a:spLocks noChangeAspect="1"/>
          </p:cNvSpPr>
          <p:nvPr/>
        </p:nvSpPr>
        <p:spPr>
          <a:xfrm>
            <a:off x="5518195" y="1024952"/>
            <a:ext cx="2025159" cy="4262696"/>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7" name="Google Shape;857;p149"/>
          <p:cNvSpPr txBox="1">
            <a:spLocks noChangeAspect="1"/>
          </p:cNvSpPr>
          <p:nvPr/>
        </p:nvSpPr>
        <p:spPr>
          <a:xfrm>
            <a:off x="7277433" y="882079"/>
            <a:ext cx="2116942" cy="4407402"/>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8" name="Google Shape;858;p149"/>
          <p:cNvSpPr txBox="1">
            <a:spLocks noChangeAspect="1"/>
          </p:cNvSpPr>
          <p:nvPr/>
        </p:nvSpPr>
        <p:spPr>
          <a:xfrm>
            <a:off x="9031609" y="791591"/>
            <a:ext cx="2189188" cy="4525375"/>
          </a:xfrm>
          <a:prstGeom prst="rect">
            <a:avLst/>
          </a:prstGeom>
          <a:solidFill>
            <a:schemeClr val="l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59" name="Google Shape;859;p149"/>
          <p:cNvSpPr txBox="1">
            <a:spLocks noChangeAspect="1"/>
          </p:cNvSpPr>
          <p:nvPr/>
        </p:nvSpPr>
        <p:spPr>
          <a:xfrm>
            <a:off x="1915051" y="1982215"/>
            <a:ext cx="9682622" cy="495228"/>
          </a:xfrm>
          <a:prstGeom prst="rect">
            <a:avLst/>
          </a:prstGeom>
          <a:solidFill>
            <a:srgbClr val="2E75B6"/>
          </a:solidFill>
          <a:ln w="12700" cap="flat" cmpd="sng">
            <a:solidFill>
              <a:srgbClr val="41719C"/>
            </a:solidFill>
            <a:prstDash val="solid"/>
            <a:miter lim="800000"/>
            <a:headEnd type="none" w="sm" len="sm"/>
            <a:tailEnd type="none" w="sm" len="sm"/>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55"/>
                                        </p:tgtEl>
                                      </p:cBhvr>
                                    </p:animEffect>
                                    <p:set>
                                      <p:cBhvr>
                                        <p:cTn id="7" dur="1" fill="hold">
                                          <p:stCondLst>
                                            <p:cond delay="500"/>
                                          </p:stCondLst>
                                        </p:cTn>
                                        <p:tgtEl>
                                          <p:spTgt spid="8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56"/>
                                        </p:tgtEl>
                                      </p:cBhvr>
                                    </p:animEffect>
                                    <p:set>
                                      <p:cBhvr>
                                        <p:cTn id="12" dur="1" fill="hold">
                                          <p:stCondLst>
                                            <p:cond delay="500"/>
                                          </p:stCondLst>
                                        </p:cTn>
                                        <p:tgtEl>
                                          <p:spTgt spid="8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57"/>
                                        </p:tgtEl>
                                      </p:cBhvr>
                                    </p:animEffect>
                                    <p:set>
                                      <p:cBhvr>
                                        <p:cTn id="17" dur="1" fill="hold">
                                          <p:stCondLst>
                                            <p:cond delay="500"/>
                                          </p:stCondLst>
                                        </p:cTn>
                                        <p:tgtEl>
                                          <p:spTgt spid="8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58"/>
                                        </p:tgtEl>
                                      </p:cBhvr>
                                    </p:animEffect>
                                    <p:set>
                                      <p:cBhvr>
                                        <p:cTn id="22" dur="1" fill="hold">
                                          <p:stCondLst>
                                            <p:cond delay="500"/>
                                          </p:stCondLst>
                                        </p:cTn>
                                        <p:tgtEl>
                                          <p:spTgt spid="8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9"/>
                                        </p:tgtEl>
                                        <p:attrNameLst>
                                          <p:attrName>style.visibility</p:attrName>
                                        </p:attrNameLst>
                                      </p:cBhvr>
                                      <p:to>
                                        <p:strVal val="visible"/>
                                      </p:to>
                                    </p:set>
                                    <p:animEffect transition="in" filter="fade">
                                      <p:cBhvr>
                                        <p:cTn id="27" dur="50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63"/>
        <p:cNvGrpSpPr/>
        <p:nvPr/>
      </p:nvGrpSpPr>
      <p:grpSpPr>
        <a:xfrm>
          <a:off x="0" y="0"/>
          <a:ext cx="0" cy="0"/>
          <a:chOff x="0" y="0"/>
          <a:chExt cx="0" cy="0"/>
        </a:xfrm>
      </p:grpSpPr>
      <p:pic>
        <p:nvPicPr>
          <p:cNvPr id="864" name="Google Shape;864;p150"/>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234287" y="1894113"/>
            <a:ext cx="8411943" cy="3845328"/>
          </a:xfrm>
          <a:prstGeom prst="rect">
            <a:avLst/>
          </a:prstGeom>
          <a:noFill/>
          <a:ln>
            <a:noFill/>
          </a:ln>
        </p:spPr>
      </p:pic>
      <p:sp>
        <p:nvSpPr>
          <p:cNvPr id="867" name="Google Shape;867;p150"/>
          <p:cNvSpPr/>
          <p:nvPr/>
        </p:nvSpPr>
        <p:spPr>
          <a:xfrm>
            <a:off x="5327375" y="2471529"/>
            <a:ext cx="43772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68" name="Google Shape;868;p150"/>
          <p:cNvSpPr/>
          <p:nvPr/>
        </p:nvSpPr>
        <p:spPr>
          <a:xfrm>
            <a:off x="4579257" y="2911524"/>
            <a:ext cx="50144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69" name="Google Shape;869;p150"/>
          <p:cNvSpPr/>
          <p:nvPr/>
        </p:nvSpPr>
        <p:spPr>
          <a:xfrm>
            <a:off x="5096316" y="3250095"/>
            <a:ext cx="44312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70" name="Google Shape;870;p150"/>
          <p:cNvSpPr/>
          <p:nvPr/>
        </p:nvSpPr>
        <p:spPr>
          <a:xfrm>
            <a:off x="5139813" y="3577659"/>
            <a:ext cx="47120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71" name="Google Shape;871;p150"/>
          <p:cNvSpPr/>
          <p:nvPr/>
        </p:nvSpPr>
        <p:spPr>
          <a:xfrm>
            <a:off x="6726012" y="3980783"/>
            <a:ext cx="3177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72" name="Google Shape;872;p150"/>
          <p:cNvSpPr/>
          <p:nvPr/>
        </p:nvSpPr>
        <p:spPr>
          <a:xfrm>
            <a:off x="4410516" y="2033995"/>
            <a:ext cx="52268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73" name="Google Shape;873;p150"/>
          <p:cNvSpPr/>
          <p:nvPr/>
        </p:nvSpPr>
        <p:spPr>
          <a:xfrm>
            <a:off x="5184059" y="5286015"/>
            <a:ext cx="43116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4" name="Google Shape;865;p150">
            <a:extLst>
              <a:ext uri="{FF2B5EF4-FFF2-40B4-BE49-F238E27FC236}">
                <a16:creationId xmlns:a16="http://schemas.microsoft.com/office/drawing/2014/main" id="{81AA375E-6CF3-DE99-0C1E-2A6110FD8F92}"/>
              </a:ext>
            </a:extLst>
          </p:cNvPr>
          <p:cNvSpPr txBox="1"/>
          <p:nvPr/>
        </p:nvSpPr>
        <p:spPr>
          <a:xfrm>
            <a:off x="1806054" y="777990"/>
            <a:ext cx="9839916" cy="659503"/>
          </a:xfrm>
          <a:prstGeom prst="rect">
            <a:avLst/>
          </a:prstGeom>
          <a:noFill/>
          <a:ln>
            <a:noFill/>
          </a:ln>
        </p:spPr>
        <p:txBody>
          <a:bodyPr spcFirstLastPara="1" wrap="square" lIns="91433" tIns="91433" rIns="91433" bIns="91433" anchor="ctr" anchorCtr="0">
            <a:noAutofit/>
          </a:bodyPr>
          <a:lstStyle/>
          <a:p>
            <a:pPr marL="457189" indent="-457189" defTabSz="1219170">
              <a:buClr>
                <a:srgbClr val="000000"/>
              </a:buClr>
              <a:buSzPts val="1500"/>
            </a:pPr>
            <a:r>
              <a:rPr lang="en" sz="3200" b="1" kern="0" dirty="0">
                <a:solidFill>
                  <a:srgbClr val="0B7EC2"/>
                </a:solidFill>
                <a:latin typeface="Roboto"/>
                <a:ea typeface="Roboto"/>
                <a:cs typeface="Roboto"/>
                <a:sym typeface="Roboto"/>
              </a:rPr>
              <a:t>Embodied Carbon of HVAC in an office building</a:t>
            </a:r>
            <a:endParaRPr sz="3200" b="1" kern="0" dirty="0">
              <a:solidFill>
                <a:srgbClr val="0B7EC2"/>
              </a:solidFill>
              <a:latin typeface="Roboto"/>
              <a:ea typeface="Roboto"/>
              <a:cs typeface="Roboto"/>
              <a:sym typeface="Roboto"/>
            </a:endParaRPr>
          </a:p>
        </p:txBody>
      </p:sp>
      <p:sp>
        <p:nvSpPr>
          <p:cNvPr id="5" name="Google Shape;866;p150">
            <a:extLst>
              <a:ext uri="{FF2B5EF4-FFF2-40B4-BE49-F238E27FC236}">
                <a16:creationId xmlns:a16="http://schemas.microsoft.com/office/drawing/2014/main" id="{7BF993B7-7179-5B87-71EC-C4D18AC3B427}"/>
              </a:ext>
            </a:extLst>
          </p:cNvPr>
          <p:cNvSpPr txBox="1"/>
          <p:nvPr/>
        </p:nvSpPr>
        <p:spPr>
          <a:xfrm>
            <a:off x="1524000" y="6072773"/>
            <a:ext cx="9144000" cy="353929"/>
          </a:xfrm>
          <a:prstGeom prst="rect">
            <a:avLst/>
          </a:prstGeom>
          <a:noFill/>
          <a:ln>
            <a:noFill/>
          </a:ln>
        </p:spPr>
        <p:txBody>
          <a:bodyPr spcFirstLastPara="1" wrap="square" lIns="91433" tIns="91433" rIns="91433" bIns="91433" anchor="t" anchorCtr="0">
            <a:spAutoFit/>
          </a:bodyPr>
          <a:lstStyle/>
          <a:p>
            <a:pPr marL="457189" indent="-457189" algn="ctr" defTabSz="1219170">
              <a:buClr>
                <a:srgbClr val="434343"/>
              </a:buClr>
              <a:buSzPts val="500"/>
            </a:pP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Kiamili, Christina, et al. “Detailed Assessment of Embodied Carbon of HVAC Systems for a New Office Building Based on BIM.” </a:t>
            </a:r>
            <a:r>
              <a:rPr lang="en" sz="1100" i="1"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MDPI</a:t>
            </a: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 21 April 2020</a:t>
            </a:r>
            <a:endParaRPr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77"/>
        <p:cNvGrpSpPr/>
        <p:nvPr/>
      </p:nvGrpSpPr>
      <p:grpSpPr>
        <a:xfrm>
          <a:off x="0" y="0"/>
          <a:ext cx="0" cy="0"/>
          <a:chOff x="0" y="0"/>
          <a:chExt cx="0" cy="0"/>
        </a:xfrm>
      </p:grpSpPr>
      <p:pic>
        <p:nvPicPr>
          <p:cNvPr id="878" name="Google Shape;878;p151"/>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234287" y="1894113"/>
            <a:ext cx="8411943" cy="3845328"/>
          </a:xfrm>
          <a:prstGeom prst="rect">
            <a:avLst/>
          </a:prstGeom>
          <a:noFill/>
          <a:ln>
            <a:noFill/>
          </a:ln>
        </p:spPr>
      </p:pic>
      <p:sp>
        <p:nvSpPr>
          <p:cNvPr id="880" name="Google Shape;880;p151"/>
          <p:cNvSpPr/>
          <p:nvPr/>
        </p:nvSpPr>
        <p:spPr>
          <a:xfrm>
            <a:off x="5327375" y="2471529"/>
            <a:ext cx="43772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1" name="Google Shape;881;p151"/>
          <p:cNvSpPr/>
          <p:nvPr/>
        </p:nvSpPr>
        <p:spPr>
          <a:xfrm>
            <a:off x="4580123" y="2911524"/>
            <a:ext cx="5013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2" name="Google Shape;882;p151"/>
          <p:cNvSpPr/>
          <p:nvPr/>
        </p:nvSpPr>
        <p:spPr>
          <a:xfrm>
            <a:off x="5096316" y="3250095"/>
            <a:ext cx="44312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3" name="Google Shape;883;p151"/>
          <p:cNvSpPr/>
          <p:nvPr/>
        </p:nvSpPr>
        <p:spPr>
          <a:xfrm>
            <a:off x="5139813" y="3577659"/>
            <a:ext cx="47120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4" name="Google Shape;884;p151"/>
          <p:cNvSpPr/>
          <p:nvPr/>
        </p:nvSpPr>
        <p:spPr>
          <a:xfrm>
            <a:off x="6726012" y="3980783"/>
            <a:ext cx="3177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5" name="Google Shape;885;p151"/>
          <p:cNvSpPr/>
          <p:nvPr/>
        </p:nvSpPr>
        <p:spPr>
          <a:xfrm>
            <a:off x="4406348" y="2033995"/>
            <a:ext cx="52964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886" name="Google Shape;886;p151"/>
          <p:cNvSpPr/>
          <p:nvPr/>
        </p:nvSpPr>
        <p:spPr>
          <a:xfrm>
            <a:off x="5184059" y="5286015"/>
            <a:ext cx="43116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4" name="Google Shape;865;p150">
            <a:extLst>
              <a:ext uri="{FF2B5EF4-FFF2-40B4-BE49-F238E27FC236}">
                <a16:creationId xmlns:a16="http://schemas.microsoft.com/office/drawing/2014/main" id="{05E5536B-E7B0-9894-E7EC-E20E740B9906}"/>
              </a:ext>
            </a:extLst>
          </p:cNvPr>
          <p:cNvSpPr txBox="1"/>
          <p:nvPr/>
        </p:nvSpPr>
        <p:spPr>
          <a:xfrm>
            <a:off x="1806054" y="777990"/>
            <a:ext cx="9839916" cy="659503"/>
          </a:xfrm>
          <a:prstGeom prst="rect">
            <a:avLst/>
          </a:prstGeom>
          <a:noFill/>
          <a:ln>
            <a:noFill/>
          </a:ln>
        </p:spPr>
        <p:txBody>
          <a:bodyPr spcFirstLastPara="1" wrap="square" lIns="91433" tIns="91433" rIns="91433" bIns="91433" anchor="ctr" anchorCtr="0">
            <a:noAutofit/>
          </a:bodyPr>
          <a:lstStyle/>
          <a:p>
            <a:pPr marL="457189" indent="-457189" defTabSz="1219170">
              <a:buClr>
                <a:srgbClr val="000000"/>
              </a:buClr>
              <a:buSzPts val="1500"/>
            </a:pPr>
            <a:r>
              <a:rPr lang="en" sz="3200" b="1" kern="0" dirty="0">
                <a:solidFill>
                  <a:srgbClr val="0B7EC2"/>
                </a:solidFill>
                <a:latin typeface="Roboto"/>
                <a:ea typeface="Roboto"/>
                <a:cs typeface="Roboto"/>
                <a:sym typeface="Roboto"/>
              </a:rPr>
              <a:t>Embodied Carbon of HVAC in an office building</a:t>
            </a:r>
            <a:endParaRPr sz="3200" b="1" kern="0" dirty="0">
              <a:solidFill>
                <a:srgbClr val="0B7EC2"/>
              </a:solidFill>
              <a:latin typeface="Roboto"/>
              <a:ea typeface="Roboto"/>
              <a:cs typeface="Roboto"/>
              <a:sym typeface="Roboto"/>
            </a:endParaRPr>
          </a:p>
        </p:txBody>
      </p:sp>
      <p:sp>
        <p:nvSpPr>
          <p:cNvPr id="5" name="Google Shape;866;p150">
            <a:extLst>
              <a:ext uri="{FF2B5EF4-FFF2-40B4-BE49-F238E27FC236}">
                <a16:creationId xmlns:a16="http://schemas.microsoft.com/office/drawing/2014/main" id="{EE5170B1-2D4A-68B5-470D-07FC5982F386}"/>
              </a:ext>
            </a:extLst>
          </p:cNvPr>
          <p:cNvSpPr txBox="1"/>
          <p:nvPr/>
        </p:nvSpPr>
        <p:spPr>
          <a:xfrm>
            <a:off x="1524000" y="6072773"/>
            <a:ext cx="9144000" cy="353929"/>
          </a:xfrm>
          <a:prstGeom prst="rect">
            <a:avLst/>
          </a:prstGeom>
          <a:noFill/>
          <a:ln>
            <a:noFill/>
          </a:ln>
        </p:spPr>
        <p:txBody>
          <a:bodyPr spcFirstLastPara="1" wrap="square" lIns="91433" tIns="91433" rIns="91433" bIns="91433" anchor="t" anchorCtr="0">
            <a:spAutoFit/>
          </a:bodyPr>
          <a:lstStyle/>
          <a:p>
            <a:pPr marL="457189" indent="-457189" algn="ctr" defTabSz="1219170">
              <a:buClr>
                <a:srgbClr val="434343"/>
              </a:buClr>
              <a:buSzPts val="500"/>
            </a:pP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Kiamili, Christina, et al. “Detailed Assessment of Embodied Carbon of HVAC Systems for a New Office Building Based on BIM.” </a:t>
            </a:r>
            <a:r>
              <a:rPr lang="en" sz="1100" i="1"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MDPI</a:t>
            </a: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 21 April 2020</a:t>
            </a:r>
            <a:endParaRPr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86"/>
                                        </p:tgtEl>
                                      </p:cBhvr>
                                    </p:animEffect>
                                    <p:set>
                                      <p:cBhvr>
                                        <p:cTn id="7" dur="1" fill="hold">
                                          <p:stCondLst>
                                            <p:cond delay="500"/>
                                          </p:stCondLst>
                                        </p:cTn>
                                        <p:tgtEl>
                                          <p:spTgt spid="88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84"/>
                                        </p:tgtEl>
                                      </p:cBhvr>
                                    </p:animEffect>
                                    <p:set>
                                      <p:cBhvr>
                                        <p:cTn id="10" dur="1" fill="hold">
                                          <p:stCondLst>
                                            <p:cond delay="500"/>
                                          </p:stCondLst>
                                        </p:cTn>
                                        <p:tgtEl>
                                          <p:spTgt spid="88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83"/>
                                        </p:tgtEl>
                                      </p:cBhvr>
                                    </p:animEffect>
                                    <p:set>
                                      <p:cBhvr>
                                        <p:cTn id="13" dur="1" fill="hold">
                                          <p:stCondLst>
                                            <p:cond delay="500"/>
                                          </p:stCondLst>
                                        </p:cTn>
                                        <p:tgtEl>
                                          <p:spTgt spid="88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82"/>
                                        </p:tgtEl>
                                      </p:cBhvr>
                                    </p:animEffect>
                                    <p:set>
                                      <p:cBhvr>
                                        <p:cTn id="16" dur="1" fill="hold">
                                          <p:stCondLst>
                                            <p:cond delay="500"/>
                                          </p:stCondLst>
                                        </p:cTn>
                                        <p:tgtEl>
                                          <p:spTgt spid="88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81"/>
                                        </p:tgtEl>
                                      </p:cBhvr>
                                    </p:animEffect>
                                    <p:set>
                                      <p:cBhvr>
                                        <p:cTn id="19" dur="1" fill="hold">
                                          <p:stCondLst>
                                            <p:cond delay="500"/>
                                          </p:stCondLst>
                                        </p:cTn>
                                        <p:tgtEl>
                                          <p:spTgt spid="88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80"/>
                                        </p:tgtEl>
                                      </p:cBhvr>
                                    </p:animEffect>
                                    <p:set>
                                      <p:cBhvr>
                                        <p:cTn id="22" dur="1" fill="hold">
                                          <p:stCondLst>
                                            <p:cond delay="500"/>
                                          </p:stCondLst>
                                        </p:cTn>
                                        <p:tgtEl>
                                          <p:spTgt spid="8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33D7C7E3-8222-C326-681E-4838B52820C4}"/>
            </a:ext>
          </a:extLst>
        </p:cNvPr>
        <p:cNvGrpSpPr/>
        <p:nvPr/>
      </p:nvGrpSpPr>
      <p:grpSpPr>
        <a:xfrm>
          <a:off x="0" y="0"/>
          <a:ext cx="0" cy="0"/>
          <a:chOff x="0" y="0"/>
          <a:chExt cx="0" cy="0"/>
        </a:xfrm>
      </p:grpSpPr>
      <p:sp>
        <p:nvSpPr>
          <p:cNvPr id="8" name="Google Shape;816;p146">
            <a:extLst>
              <a:ext uri="{FF2B5EF4-FFF2-40B4-BE49-F238E27FC236}">
                <a16:creationId xmlns:a16="http://schemas.microsoft.com/office/drawing/2014/main" id="{FDA6FE5B-A91E-C3FD-13C6-67C418B091A7}"/>
              </a:ext>
            </a:extLst>
          </p:cNvPr>
          <p:cNvSpPr txBox="1"/>
          <p:nvPr/>
        </p:nvSpPr>
        <p:spPr>
          <a:xfrm>
            <a:off x="452473" y="649536"/>
            <a:ext cx="2891228" cy="3046948"/>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Whole Life Carbon,</a:t>
            </a:r>
            <a:r>
              <a:rPr kumimoji="0" lang="e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 </a:t>
            </a:r>
            <a:r>
              <a:rPr kumimoji="0" lang="e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RICS Professional Standard, 2nd edition</a:t>
            </a:r>
            <a:endParaRPr kumimoji="0"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 </a:t>
            </a:r>
            <a:endParaRPr kumimoji="0"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Google Shape;813;p146" descr="https://consultations.rics.org/gf2.ti/a/1479074/689045/PJP/-/image2.jpg">
            <a:extLst>
              <a:ext uri="{FF2B5EF4-FFF2-40B4-BE49-F238E27FC236}">
                <a16:creationId xmlns:a16="http://schemas.microsoft.com/office/drawing/2014/main" id="{116B561C-4F49-7DF2-FC3F-8909AB49803D}"/>
              </a:ext>
            </a:extLst>
          </p:cNvPr>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3712530" y="680628"/>
            <a:ext cx="8256684" cy="5807486"/>
          </a:xfrm>
          <a:prstGeom prst="rect">
            <a:avLst/>
          </a:prstGeom>
          <a:noFill/>
          <a:ln>
            <a:noFill/>
          </a:ln>
        </p:spPr>
      </p:pic>
      <p:sp>
        <p:nvSpPr>
          <p:cNvPr id="13" name="Google Shape;818;p146">
            <a:extLst>
              <a:ext uri="{FF2B5EF4-FFF2-40B4-BE49-F238E27FC236}">
                <a16:creationId xmlns:a16="http://schemas.microsoft.com/office/drawing/2014/main" id="{0AEE50D9-8282-06A5-DA65-C522714FE2C0}"/>
              </a:ext>
            </a:extLst>
          </p:cNvPr>
          <p:cNvSpPr txBox="1">
            <a:spLocks noChangeAspect="1"/>
          </p:cNvSpPr>
          <p:nvPr/>
        </p:nvSpPr>
        <p:spPr>
          <a:xfrm>
            <a:off x="3826527" y="1345337"/>
            <a:ext cx="2827821" cy="3116622"/>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4" name="Google Shape;819;p146">
            <a:extLst>
              <a:ext uri="{FF2B5EF4-FFF2-40B4-BE49-F238E27FC236}">
                <a16:creationId xmlns:a16="http://schemas.microsoft.com/office/drawing/2014/main" id="{4FC37EF5-E3EA-3F06-9C8A-6461B3722ABA}"/>
              </a:ext>
            </a:extLst>
          </p:cNvPr>
          <p:cNvSpPr txBox="1">
            <a:spLocks noChangeAspect="1"/>
          </p:cNvSpPr>
          <p:nvPr/>
        </p:nvSpPr>
        <p:spPr>
          <a:xfrm>
            <a:off x="8603166" y="1360152"/>
            <a:ext cx="1613317" cy="3196093"/>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5" name="TextBox 14">
            <a:extLst>
              <a:ext uri="{FF2B5EF4-FFF2-40B4-BE49-F238E27FC236}">
                <a16:creationId xmlns:a16="http://schemas.microsoft.com/office/drawing/2014/main" id="{3786534F-AE43-018F-8DD9-FCAE7BA62DC9}"/>
              </a:ext>
            </a:extLst>
          </p:cNvPr>
          <p:cNvSpPr txBox="1"/>
          <p:nvPr/>
        </p:nvSpPr>
        <p:spPr>
          <a:xfrm>
            <a:off x="184414" y="5685974"/>
            <a:ext cx="3343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Pts val="600"/>
              <a:buFontTx/>
              <a:buNone/>
              <a:tabLst/>
              <a:defRPr/>
            </a:pPr>
            <a:r>
              <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899;p152">
            <a:extLst>
              <a:ext uri="{FF2B5EF4-FFF2-40B4-BE49-F238E27FC236}">
                <a16:creationId xmlns:a16="http://schemas.microsoft.com/office/drawing/2014/main" id="{48E989C5-741F-92EB-3467-C4194DEB373F}"/>
              </a:ext>
            </a:extLst>
          </p:cNvPr>
          <p:cNvSpPr txBox="1"/>
          <p:nvPr/>
        </p:nvSpPr>
        <p:spPr>
          <a:xfrm>
            <a:off x="6592160" y="4535771"/>
            <a:ext cx="2011006" cy="1906268"/>
          </a:xfrm>
          <a:prstGeom prst="rect">
            <a:avLst/>
          </a:prstGeom>
          <a:solidFill>
            <a:schemeClr val="lt1">
              <a:alpha val="67450"/>
            </a:schemeClr>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12" name="Google Shape;815;p146">
            <a:extLst>
              <a:ext uri="{FF2B5EF4-FFF2-40B4-BE49-F238E27FC236}">
                <a16:creationId xmlns:a16="http://schemas.microsoft.com/office/drawing/2014/main" id="{7340391F-58C8-1D62-F1C8-54E672928D96}"/>
              </a:ext>
            </a:extLst>
          </p:cNvPr>
          <p:cNvSpPr txBox="1">
            <a:spLocks noChangeAspect="1"/>
          </p:cNvSpPr>
          <p:nvPr/>
        </p:nvSpPr>
        <p:spPr>
          <a:xfrm>
            <a:off x="3763665" y="1071096"/>
            <a:ext cx="6452819" cy="3377215"/>
          </a:xfrm>
          <a:prstGeom prst="rect">
            <a:avLst/>
          </a:prstGeom>
          <a:noFill/>
          <a:ln w="63500" cap="flat" cmpd="sng">
            <a:solidFill>
              <a:srgbClr val="FF000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1" name="Google Shape;814;p146">
            <a:extLst>
              <a:ext uri="{FF2B5EF4-FFF2-40B4-BE49-F238E27FC236}">
                <a16:creationId xmlns:a16="http://schemas.microsoft.com/office/drawing/2014/main" id="{D4366F36-0315-F110-D4F3-A00A6B39D254}"/>
              </a:ext>
            </a:extLst>
          </p:cNvPr>
          <p:cNvSpPr txBox="1">
            <a:spLocks noChangeAspect="1"/>
          </p:cNvSpPr>
          <p:nvPr/>
        </p:nvSpPr>
        <p:spPr>
          <a:xfrm>
            <a:off x="3764918" y="4508034"/>
            <a:ext cx="6452819" cy="1934005"/>
          </a:xfrm>
          <a:prstGeom prst="rect">
            <a:avLst/>
          </a:prstGeom>
          <a:noFill/>
          <a:ln w="63500" cap="flat" cmpd="sng">
            <a:solidFill>
              <a:srgbClr val="00B05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extLst>
      <p:ext uri="{BB962C8B-B14F-4D97-AF65-F5344CB8AC3E}">
        <p14:creationId xmlns:p14="http://schemas.microsoft.com/office/powerpoint/2010/main" val="3895989976"/>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02D815-782A-0EB7-B1D2-301CBA3DA7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EC4AFA-A789-9BAC-3A3F-B177AE614D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F83B77-2B41-B321-FFB8-B8411618011C}"/>
              </a:ext>
            </a:extLst>
          </p:cNvPr>
          <p:cNvSpPr>
            <a:spLocks noGrp="1"/>
          </p:cNvSpPr>
          <p:nvPr>
            <p:ph type="title"/>
          </p:nvPr>
        </p:nvSpPr>
        <p:spPr>
          <a:xfrm>
            <a:off x="245873" y="686183"/>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Refrigeration Equipment Greenhouse Gas Emissions</a:t>
            </a:r>
            <a:br>
              <a:rPr lang="en-US" sz="4400" b="1" dirty="0">
                <a:latin typeface="Roboto Condensed" panose="02000000000000000000" pitchFamily="2" charset="0"/>
                <a:cs typeface="Roboto Condensed" panose="02000000000000000000" pitchFamily="2" charset="0"/>
              </a:rPr>
            </a:br>
            <a:br>
              <a:rPr lang="en-US" sz="4400" b="1" dirty="0">
                <a:latin typeface="Roboto Condensed" panose="02000000000000000000" pitchFamily="2" charset="0"/>
                <a:cs typeface="Roboto Condensed" panose="02000000000000000000" pitchFamily="2" charset="0"/>
              </a:rPr>
            </a:br>
            <a:r>
              <a:rPr lang="en-US" sz="4400" b="1" dirty="0">
                <a:latin typeface="Roboto Condensed" panose="02000000000000000000" pitchFamily="2" charset="0"/>
                <a:cs typeface="Roboto Condensed" panose="02000000000000000000" pitchFamily="2" charset="0"/>
              </a:rPr>
              <a:t>EN 15978</a:t>
            </a:r>
          </a:p>
        </p:txBody>
      </p:sp>
      <p:sp>
        <p:nvSpPr>
          <p:cNvPr id="4" name="TextBox 3">
            <a:extLst>
              <a:ext uri="{FF2B5EF4-FFF2-40B4-BE49-F238E27FC236}">
                <a16:creationId xmlns:a16="http://schemas.microsoft.com/office/drawing/2014/main" id="{FA1E205B-8A3F-8D9A-4D39-DE2714792BBF}"/>
              </a:ext>
            </a:extLst>
          </p:cNvPr>
          <p:cNvSpPr txBox="1"/>
          <p:nvPr/>
        </p:nvSpPr>
        <p:spPr>
          <a:xfrm>
            <a:off x="4308881" y="781351"/>
            <a:ext cx="3944344"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B6: Energy</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Operation Carbon</a:t>
            </a:r>
          </a:p>
        </p:txBody>
      </p:sp>
      <p:pic>
        <p:nvPicPr>
          <p:cNvPr id="9" name="Picture 8" descr="A white rectangular object with a window&#10;&#10;Description automatically generated">
            <a:extLst>
              <a:ext uri="{FF2B5EF4-FFF2-40B4-BE49-F238E27FC236}">
                <a16:creationId xmlns:a16="http://schemas.microsoft.com/office/drawing/2014/main" id="{7F1DA526-1562-486A-1344-93AB25625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845" y="3118170"/>
            <a:ext cx="2213625" cy="2924106"/>
          </a:xfrm>
          <a:prstGeom prst="rect">
            <a:avLst/>
          </a:prstGeom>
        </p:spPr>
      </p:pic>
      <p:sp>
        <p:nvSpPr>
          <p:cNvPr id="11" name="Bent Arrow 10">
            <a:extLst>
              <a:ext uri="{FF2B5EF4-FFF2-40B4-BE49-F238E27FC236}">
                <a16:creationId xmlns:a16="http://schemas.microsoft.com/office/drawing/2014/main" id="{C474A7A9-A2CB-6DA7-D5FC-FB583E01FC54}"/>
              </a:ext>
            </a:extLst>
          </p:cNvPr>
          <p:cNvSpPr/>
          <p:nvPr/>
        </p:nvSpPr>
        <p:spPr>
          <a:xfrm flipH="1">
            <a:off x="6896431"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04F449DE-96AF-4F07-DB6E-FC60DE9BE12E}"/>
              </a:ext>
            </a:extLst>
          </p:cNvPr>
          <p:cNvSpPr/>
          <p:nvPr/>
        </p:nvSpPr>
        <p:spPr>
          <a:xfrm>
            <a:off x="5767770" y="4393833"/>
            <a:ext cx="1396874" cy="7199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2BD215C-4E5C-E4BF-D547-6954D56D500F}"/>
              </a:ext>
            </a:extLst>
          </p:cNvPr>
          <p:cNvSpPr txBox="1"/>
          <p:nvPr/>
        </p:nvSpPr>
        <p:spPr>
          <a:xfrm>
            <a:off x="8496116" y="806961"/>
            <a:ext cx="3028521"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B1: Refrigerant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4" name="TextBox 13">
            <a:extLst>
              <a:ext uri="{FF2B5EF4-FFF2-40B4-BE49-F238E27FC236}">
                <a16:creationId xmlns:a16="http://schemas.microsoft.com/office/drawing/2014/main" id="{133FB4A3-CB5C-5952-839C-FE6DE82B6CA2}"/>
              </a:ext>
            </a:extLst>
          </p:cNvPr>
          <p:cNvSpPr txBox="1"/>
          <p:nvPr/>
        </p:nvSpPr>
        <p:spPr>
          <a:xfrm>
            <a:off x="4707945" y="3493994"/>
            <a:ext cx="2612071"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A1-A5: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B529B"/>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5" name="TextBox 14">
            <a:extLst>
              <a:ext uri="{FF2B5EF4-FFF2-40B4-BE49-F238E27FC236}">
                <a16:creationId xmlns:a16="http://schemas.microsoft.com/office/drawing/2014/main" id="{5D07355C-3CB1-0265-1D4D-26A692D02F22}"/>
              </a:ext>
            </a:extLst>
          </p:cNvPr>
          <p:cNvSpPr txBox="1"/>
          <p:nvPr/>
        </p:nvSpPr>
        <p:spPr>
          <a:xfrm>
            <a:off x="5900953" y="1758676"/>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6" name="Bent Arrow 15">
            <a:extLst>
              <a:ext uri="{FF2B5EF4-FFF2-40B4-BE49-F238E27FC236}">
                <a16:creationId xmlns:a16="http://schemas.microsoft.com/office/drawing/2014/main" id="{690D9A7A-7624-F14A-16E2-2641C29C73D3}"/>
              </a:ext>
            </a:extLst>
          </p:cNvPr>
          <p:cNvSpPr/>
          <p:nvPr/>
        </p:nvSpPr>
        <p:spPr>
          <a:xfrm>
            <a:off x="9070485"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83F5B08-8C1B-7378-C518-1AF0E8E3C09D}"/>
              </a:ext>
            </a:extLst>
          </p:cNvPr>
          <p:cNvSpPr txBox="1"/>
          <p:nvPr/>
        </p:nvSpPr>
        <p:spPr>
          <a:xfrm>
            <a:off x="10383829" y="1758676"/>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8" name="TextBox 17">
            <a:extLst>
              <a:ext uri="{FF2B5EF4-FFF2-40B4-BE49-F238E27FC236}">
                <a16:creationId xmlns:a16="http://schemas.microsoft.com/office/drawing/2014/main" id="{13328CE0-3925-5833-1B75-011B1A6AC21E}"/>
              </a:ext>
            </a:extLst>
          </p:cNvPr>
          <p:cNvSpPr txBox="1"/>
          <p:nvPr/>
        </p:nvSpPr>
        <p:spPr>
          <a:xfrm>
            <a:off x="4772292" y="4527591"/>
            <a:ext cx="995478" cy="45243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a:t>
            </a:r>
            <a:r>
              <a:rPr kumimoji="0" lang="en-US" sz="2600" b="1" i="0" u="none" strike="noStrike" kern="1200" cap="none" spc="0" normalizeH="0" baseline="-2500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600" b="1" i="0"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a:t>
            </a:r>
          </a:p>
        </p:txBody>
      </p:sp>
    </p:spTree>
    <p:extLst>
      <p:ext uri="{BB962C8B-B14F-4D97-AF65-F5344CB8AC3E}">
        <p14:creationId xmlns:p14="http://schemas.microsoft.com/office/powerpoint/2010/main" val="339319434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3">
          <a:extLst>
            <a:ext uri="{FF2B5EF4-FFF2-40B4-BE49-F238E27FC236}">
              <a16:creationId xmlns:a16="http://schemas.microsoft.com/office/drawing/2014/main" id="{84FCEDAF-E332-D067-835E-AC918C9E52A8}"/>
            </a:ext>
          </a:extLst>
        </p:cNvPr>
        <p:cNvGrpSpPr/>
        <p:nvPr/>
      </p:nvGrpSpPr>
      <p:grpSpPr>
        <a:xfrm>
          <a:off x="0" y="0"/>
          <a:ext cx="0" cy="0"/>
          <a:chOff x="0" y="0"/>
          <a:chExt cx="0" cy="0"/>
        </a:xfrm>
      </p:grpSpPr>
      <p:pic>
        <p:nvPicPr>
          <p:cNvPr id="826" name="Google Shape;826;p147" descr="https://lh3.googleusercontent.com/JVylFoZZtoVtiLCBvRWMJWdujNIa6nId7hGNYugbN7OBx3Boo8lrtkBpK81syv0Az7QbWjK1J-2RTpjBhm3mgLH5pS2d5T1aAIL8RwDRl76AU_85AGLvKYHjDAsu_2lFfCsg_t0FTSPfTuPPJ2QroUf0AqW5SCKBwXkrmofNsLj8kZDzYWc31epAtb1p">
            <a:extLst>
              <a:ext uri="{FF2B5EF4-FFF2-40B4-BE49-F238E27FC236}">
                <a16:creationId xmlns:a16="http://schemas.microsoft.com/office/drawing/2014/main" id="{EEF1EA0B-D31E-AFE0-442D-8B921A99EE84}"/>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2374711" y="241143"/>
            <a:ext cx="9604956" cy="6447600"/>
          </a:xfrm>
          <a:prstGeom prst="rect">
            <a:avLst/>
          </a:prstGeom>
          <a:noFill/>
          <a:ln>
            <a:noFill/>
          </a:ln>
        </p:spPr>
      </p:pic>
      <p:sp>
        <p:nvSpPr>
          <p:cNvPr id="827" name="Google Shape;827;p147">
            <a:extLst>
              <a:ext uri="{FF2B5EF4-FFF2-40B4-BE49-F238E27FC236}">
                <a16:creationId xmlns:a16="http://schemas.microsoft.com/office/drawing/2014/main" id="{A95C1697-1C82-DFA1-9214-2856A51F83D4}"/>
              </a:ext>
            </a:extLst>
          </p:cNvPr>
          <p:cNvSpPr/>
          <p:nvPr/>
        </p:nvSpPr>
        <p:spPr>
          <a:xfrm>
            <a:off x="5914080" y="2689163"/>
            <a:ext cx="237600" cy="369200"/>
          </a:xfrm>
          <a:prstGeom prst="rect">
            <a:avLst/>
          </a:prstGeom>
          <a:noFill/>
          <a:ln>
            <a:noFill/>
          </a:ln>
        </p:spPr>
        <p:txBody>
          <a:bodyPr spcFirstLastPara="1" wrap="square" lIns="91433" tIns="45700" rIns="91433"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8" name="Google Shape;828;p147">
            <a:extLst>
              <a:ext uri="{FF2B5EF4-FFF2-40B4-BE49-F238E27FC236}">
                <a16:creationId xmlns:a16="http://schemas.microsoft.com/office/drawing/2014/main" id="{665B442D-0D98-C34D-9ECF-64FC8FD50130}"/>
              </a:ext>
            </a:extLst>
          </p:cNvPr>
          <p:cNvSpPr txBox="1"/>
          <p:nvPr/>
        </p:nvSpPr>
        <p:spPr>
          <a:xfrm>
            <a:off x="797652" y="241143"/>
            <a:ext cx="6379537" cy="461624"/>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r>
              <a:rPr kumimoji="0" lang="en" sz="2400" b="1" i="0" u="none" strike="noStrike" kern="1200" cap="none" spc="0" normalizeH="0" baseline="0" noProof="0" dirty="0">
                <a:ln>
                  <a:noFill/>
                </a:ln>
                <a:solidFill>
                  <a:srgbClr val="156082">
                    <a:lumMod val="50000"/>
                  </a:srgbClr>
                </a:solidFill>
                <a:effectLst/>
                <a:uLnTx/>
                <a:uFillTx/>
                <a:latin typeface="Roboto"/>
                <a:ea typeface="Roboto"/>
                <a:cs typeface="Roboto"/>
                <a:sym typeface="Roboto"/>
              </a:rPr>
              <a:t>Refrigerant as Scope 1, Direct Emission</a:t>
            </a:r>
            <a:endParaRPr kumimoji="0" sz="20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p:txBody>
      </p:sp>
      <p:sp>
        <p:nvSpPr>
          <p:cNvPr id="829" name="Google Shape;829;p147">
            <a:extLst>
              <a:ext uri="{FF2B5EF4-FFF2-40B4-BE49-F238E27FC236}">
                <a16:creationId xmlns:a16="http://schemas.microsoft.com/office/drawing/2014/main" id="{546C74A3-E1D7-7A95-DB54-371BEFB8831E}"/>
              </a:ext>
            </a:extLst>
          </p:cNvPr>
          <p:cNvSpPr txBox="1"/>
          <p:nvPr/>
        </p:nvSpPr>
        <p:spPr>
          <a:xfrm>
            <a:off x="676356" y="5693568"/>
            <a:ext cx="1834831" cy="923289"/>
          </a:xfrm>
          <a:prstGeom prst="rect">
            <a:avLst/>
          </a:prstGeom>
          <a:noFill/>
          <a:ln>
            <a:noFill/>
          </a:ln>
        </p:spPr>
        <p:txBody>
          <a:bodyPr spcFirstLastPara="1" wrap="square" lIns="121900" tIns="121900" rIns="121900" bIns="1219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Credit: https://www.epa.gov/climateleadership/scope-1-and-scope-2-inventory-guidance</a:t>
            </a:r>
            <a:endParaRPr kumimoji="0" sz="110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973994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3">
          <a:extLst>
            <a:ext uri="{FF2B5EF4-FFF2-40B4-BE49-F238E27FC236}">
              <a16:creationId xmlns:a16="http://schemas.microsoft.com/office/drawing/2014/main" id="{EB5F7AB0-3308-C8E0-6F8C-2AE3BE348536}"/>
            </a:ext>
          </a:extLst>
        </p:cNvPr>
        <p:cNvGrpSpPr/>
        <p:nvPr/>
      </p:nvGrpSpPr>
      <p:grpSpPr>
        <a:xfrm>
          <a:off x="0" y="0"/>
          <a:ext cx="0" cy="0"/>
          <a:chOff x="0" y="0"/>
          <a:chExt cx="0" cy="0"/>
        </a:xfrm>
      </p:grpSpPr>
      <p:pic>
        <p:nvPicPr>
          <p:cNvPr id="826" name="Google Shape;826;p147" descr="https://lh3.googleusercontent.com/JVylFoZZtoVtiLCBvRWMJWdujNIa6nId7hGNYugbN7OBx3Boo8lrtkBpK81syv0Az7QbWjK1J-2RTpjBhm3mgLH5pS2d5T1aAIL8RwDRl76AU_85AGLvKYHjDAsu_2lFfCsg_t0FTSPfTuPPJ2QroUf0AqW5SCKBwXkrmofNsLj8kZDzYWc31epAtb1p">
            <a:extLst>
              <a:ext uri="{FF2B5EF4-FFF2-40B4-BE49-F238E27FC236}">
                <a16:creationId xmlns:a16="http://schemas.microsoft.com/office/drawing/2014/main" id="{CD13CBF7-1B10-4087-F566-75B6BE28BEC0}"/>
              </a:ext>
            </a:extLst>
          </p:cNvPr>
          <p:cNvPicPr preferRelativeResize="0"/>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2306471" y="241143"/>
            <a:ext cx="9604956" cy="6447600"/>
          </a:xfrm>
          <a:prstGeom prst="rect">
            <a:avLst/>
          </a:prstGeom>
          <a:noFill/>
          <a:ln>
            <a:noFill/>
          </a:ln>
        </p:spPr>
      </p:pic>
      <p:sp>
        <p:nvSpPr>
          <p:cNvPr id="827" name="Google Shape;827;p147">
            <a:extLst>
              <a:ext uri="{FF2B5EF4-FFF2-40B4-BE49-F238E27FC236}">
                <a16:creationId xmlns:a16="http://schemas.microsoft.com/office/drawing/2014/main" id="{A0639C07-B5F6-A6D6-A3AE-0D1CC608FCE0}"/>
              </a:ext>
            </a:extLst>
          </p:cNvPr>
          <p:cNvSpPr/>
          <p:nvPr/>
        </p:nvSpPr>
        <p:spPr>
          <a:xfrm>
            <a:off x="5914080" y="2689163"/>
            <a:ext cx="237600" cy="369200"/>
          </a:xfrm>
          <a:prstGeom prst="rect">
            <a:avLst/>
          </a:prstGeom>
          <a:noFill/>
          <a:ln>
            <a:noFill/>
          </a:ln>
        </p:spPr>
        <p:txBody>
          <a:bodyPr spcFirstLastPara="1" wrap="square" lIns="91433" tIns="45700" rIns="91433" bIns="45700" anchor="t"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1867"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9" name="Google Shape;829;p147">
            <a:extLst>
              <a:ext uri="{FF2B5EF4-FFF2-40B4-BE49-F238E27FC236}">
                <a16:creationId xmlns:a16="http://schemas.microsoft.com/office/drawing/2014/main" id="{98CF0DF7-BBE4-C716-D205-93BFFC8648B4}"/>
              </a:ext>
            </a:extLst>
          </p:cNvPr>
          <p:cNvSpPr txBox="1"/>
          <p:nvPr/>
        </p:nvSpPr>
        <p:spPr>
          <a:xfrm>
            <a:off x="676356" y="5693568"/>
            <a:ext cx="1834831" cy="923289"/>
          </a:xfrm>
          <a:prstGeom prst="rect">
            <a:avLst/>
          </a:prstGeom>
          <a:noFill/>
          <a:ln>
            <a:noFill/>
          </a:ln>
        </p:spPr>
        <p:txBody>
          <a:bodyPr spcFirstLastPara="1" wrap="square" lIns="121900" tIns="121900" rIns="121900" bIns="1219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10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Credit: https://www.epa.gov/climateleadership/scope-1-and-scope-2-inventory-guidance</a:t>
            </a:r>
            <a:endParaRPr kumimoji="0" sz="110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837;p148">
            <a:extLst>
              <a:ext uri="{FF2B5EF4-FFF2-40B4-BE49-F238E27FC236}">
                <a16:creationId xmlns:a16="http://schemas.microsoft.com/office/drawing/2014/main" id="{46EDE936-E57D-A18E-6FF4-B626C9ED9DFA}"/>
              </a:ext>
            </a:extLst>
          </p:cNvPr>
          <p:cNvSpPr/>
          <p:nvPr/>
        </p:nvSpPr>
        <p:spPr>
          <a:xfrm>
            <a:off x="2483895" y="186551"/>
            <a:ext cx="9680812" cy="6688743"/>
          </a:xfrm>
          <a:prstGeom prst="rect">
            <a:avLst/>
          </a:prstGeom>
          <a:solidFill>
            <a:schemeClr val="lt1">
              <a:alpha val="54900"/>
            </a:schemeClr>
          </a:solidFill>
          <a:ln>
            <a:noFill/>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400"/>
              <a:buFontTx/>
              <a:buNone/>
              <a:tabLst/>
              <a:defRPr/>
            </a:pPr>
            <a:endParaRPr kumimoji="0" sz="1867"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28" name="Google Shape;828;p147">
            <a:extLst>
              <a:ext uri="{FF2B5EF4-FFF2-40B4-BE49-F238E27FC236}">
                <a16:creationId xmlns:a16="http://schemas.microsoft.com/office/drawing/2014/main" id="{EDB179D5-5C3C-0E8E-FBF3-77CC1041B593}"/>
              </a:ext>
            </a:extLst>
          </p:cNvPr>
          <p:cNvSpPr txBox="1"/>
          <p:nvPr/>
        </p:nvSpPr>
        <p:spPr>
          <a:xfrm>
            <a:off x="797652" y="241143"/>
            <a:ext cx="6379537" cy="461624"/>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200"/>
              <a:buFontTx/>
              <a:buNone/>
              <a:tabLst/>
              <a:defRPr/>
            </a:pPr>
            <a:r>
              <a:rPr kumimoji="0" lang="en" sz="2400" b="1" i="0" u="none" strike="noStrike" kern="1200" cap="none" spc="0" normalizeH="0" baseline="0" noProof="0" dirty="0">
                <a:ln>
                  <a:noFill/>
                </a:ln>
                <a:solidFill>
                  <a:srgbClr val="156082">
                    <a:lumMod val="50000"/>
                  </a:srgbClr>
                </a:solidFill>
                <a:effectLst/>
                <a:uLnTx/>
                <a:uFillTx/>
                <a:latin typeface="Roboto"/>
                <a:ea typeface="Roboto"/>
                <a:cs typeface="Roboto"/>
                <a:sym typeface="Roboto"/>
              </a:rPr>
              <a:t>Refrigerant as Scope 1, Direct Emission</a:t>
            </a:r>
            <a:endParaRPr kumimoji="0" sz="2000" b="0" i="0" u="none" strike="noStrike" kern="1200" cap="none" spc="0" normalizeH="0" baseline="0" noProof="0" dirty="0">
              <a:ln>
                <a:noFill/>
              </a:ln>
              <a:solidFill>
                <a:srgbClr val="156082">
                  <a:lumMod val="50000"/>
                </a:srgbClr>
              </a:solidFill>
              <a:effectLst/>
              <a:uLnTx/>
              <a:uFillTx/>
              <a:latin typeface="Aptos" panose="02110004020202020204"/>
              <a:ea typeface="+mn-ea"/>
              <a:cs typeface="+mn-cs"/>
            </a:endParaRPr>
          </a:p>
        </p:txBody>
      </p:sp>
      <p:sp>
        <p:nvSpPr>
          <p:cNvPr id="3" name="Google Shape;839;p148">
            <a:extLst>
              <a:ext uri="{FF2B5EF4-FFF2-40B4-BE49-F238E27FC236}">
                <a16:creationId xmlns:a16="http://schemas.microsoft.com/office/drawing/2014/main" id="{B19EB606-C98B-415A-D40C-01C6B4508FEE}"/>
              </a:ext>
            </a:extLst>
          </p:cNvPr>
          <p:cNvSpPr/>
          <p:nvPr/>
        </p:nvSpPr>
        <p:spPr>
          <a:xfrm>
            <a:off x="6530793" y="3225746"/>
            <a:ext cx="1641600" cy="575761"/>
          </a:xfrm>
          <a:prstGeom prst="rect">
            <a:avLst/>
          </a:prstGeom>
          <a:noFill/>
          <a:ln>
            <a:noFill/>
          </a:ln>
        </p:spPr>
        <p:txBody>
          <a:bodyPr spcFirstLastPara="1" wrap="square" lIns="91433" tIns="45700" rIns="91433" bIns="45700" anchor="t" anchorCtr="0">
            <a:noAutofit/>
          </a:bodyPr>
          <a:lstStyle/>
          <a:p>
            <a:pPr marL="0" marR="0" lvl="0" indent="0" algn="ctr" defTabSz="457200" rtl="0" eaLnBrk="1" fontAlgn="auto" latinLnBrk="0" hangingPunct="1">
              <a:lnSpc>
                <a:spcPct val="100000"/>
              </a:lnSpc>
              <a:spcBef>
                <a:spcPts val="0"/>
              </a:spcBef>
              <a:spcAft>
                <a:spcPts val="0"/>
              </a:spcAft>
              <a:buClr>
                <a:srgbClr val="FF0000"/>
              </a:buClr>
              <a:buSzPts val="900"/>
              <a:buFontTx/>
              <a:buNone/>
              <a:tabLst/>
              <a:defRPr/>
            </a:pPr>
            <a:r>
              <a:rPr kumimoji="0" lang="en"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Arial"/>
              </a:rPr>
              <a:t>Fugitive </a:t>
            </a:r>
            <a:endParaRPr kumimoji="0"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a:p>
            <a:pPr marL="0" marR="0" lvl="0" indent="0" algn="ctr" defTabSz="457200" rtl="0" eaLnBrk="1" fontAlgn="auto" latinLnBrk="0" hangingPunct="1">
              <a:lnSpc>
                <a:spcPct val="100000"/>
              </a:lnSpc>
              <a:spcBef>
                <a:spcPts val="0"/>
              </a:spcBef>
              <a:spcAft>
                <a:spcPts val="0"/>
              </a:spcAft>
              <a:buClr>
                <a:srgbClr val="FF0000"/>
              </a:buClr>
              <a:buSzPts val="900"/>
              <a:buFontTx/>
              <a:buNone/>
              <a:tabLst/>
              <a:defRPr/>
            </a:pPr>
            <a:r>
              <a:rPr kumimoji="0" lang="en"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Arial"/>
              </a:rPr>
              <a:t>Refrigerant</a:t>
            </a:r>
            <a:endParaRPr kumimoji="0"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a:p>
            <a:pPr marL="0" marR="0" lvl="0" indent="0" algn="l" defTabSz="457200" rtl="0" eaLnBrk="1" fontAlgn="auto" latinLnBrk="0" hangingPunct="1">
              <a:lnSpc>
                <a:spcPct val="100000"/>
              </a:lnSpc>
              <a:spcBef>
                <a:spcPts val="0"/>
              </a:spcBef>
              <a:spcAft>
                <a:spcPts val="0"/>
              </a:spcAft>
              <a:buClr>
                <a:srgbClr val="000000"/>
              </a:buClr>
              <a:buSzPts val="900"/>
              <a:buFontTx/>
              <a:buNone/>
              <a:tabLst/>
              <a:defRPr/>
            </a:pPr>
            <a:br>
              <a:rPr kumimoji="0" lang="en"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Calibri"/>
              </a:rPr>
            </a:br>
            <a:endParaRPr kumimoji="0" sz="18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1091034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F6AB3-8BB3-842E-FAB7-4C08BEF46E27}"/>
              </a:ext>
            </a:extLst>
          </p:cNvPr>
          <p:cNvSpPr>
            <a:spLocks noGrp="1"/>
          </p:cNvSpPr>
          <p:nvPr>
            <p:ph type="title" idx="4294967295"/>
          </p:nvPr>
        </p:nvSpPr>
        <p:spPr>
          <a:xfrm>
            <a:off x="0" y="425450"/>
            <a:ext cx="3384645" cy="6255289"/>
          </a:xfrm>
          <a:noFill/>
          <a:effectLst/>
        </p:spPr>
        <p:txBody>
          <a:bodyPr vert="horz" anchor="ctr">
            <a:noAutofit/>
          </a:bodyPr>
          <a:lstStyle/>
          <a:p>
            <a:pPr algn="ctr"/>
            <a:r>
              <a:rPr lang="en-US" sz="6600" b="1" dirty="0">
                <a:solidFill>
                  <a:srgbClr val="00549B"/>
                </a:solidFill>
                <a:latin typeface="Roboto Condensed" panose="02000000000000000000" pitchFamily="2" charset="0"/>
                <a:cs typeface="Roboto Condensed" panose="02000000000000000000" pitchFamily="2" charset="0"/>
              </a:rPr>
              <a:t>Agenda</a:t>
            </a:r>
          </a:p>
        </p:txBody>
      </p:sp>
      <p:sp>
        <p:nvSpPr>
          <p:cNvPr id="4" name="TextBox 3">
            <a:extLst>
              <a:ext uri="{FF2B5EF4-FFF2-40B4-BE49-F238E27FC236}">
                <a16:creationId xmlns:a16="http://schemas.microsoft.com/office/drawing/2014/main" id="{420AE248-5714-3378-3BA4-1CB5BFB82C5E}"/>
              </a:ext>
            </a:extLst>
          </p:cNvPr>
          <p:cNvSpPr txBox="1"/>
          <p:nvPr/>
        </p:nvSpPr>
        <p:spPr>
          <a:xfrm>
            <a:off x="4455861" y="1848647"/>
            <a:ext cx="7120120" cy="4339650"/>
          </a:xfrm>
          <a:prstGeom prst="rect">
            <a:avLst/>
          </a:prstGeom>
          <a:noFill/>
        </p:spPr>
        <p:txBody>
          <a:bodyPr wrap="square" rtlCol="0">
            <a:spAutoFit/>
          </a:bodyPr>
          <a:lstStyle/>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Introduction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Why WLC </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What is WLC</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lang="en-US" sz="3200" b="1" dirty="0">
                <a:solidFill>
                  <a:prstClr val="black"/>
                </a:solidFill>
                <a:latin typeface="Roboto" pitchFamily="2" charset="0"/>
                <a:ea typeface="Roboto" pitchFamily="2" charset="0"/>
              </a:rPr>
              <a:t>Benchmarking Comparison</a:t>
            </a:r>
            <a:endPar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Applying WLC </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ASHRAE Update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pic>
        <p:nvPicPr>
          <p:cNvPr id="3" name="Picture 2" descr="A black and white sign with white text&#10;&#10;AI-generated content may be incorrect.">
            <a:extLst>
              <a:ext uri="{FF2B5EF4-FFF2-40B4-BE49-F238E27FC236}">
                <a16:creationId xmlns:a16="http://schemas.microsoft.com/office/drawing/2014/main" id="{2B99D5A0-BA18-7EBB-9B79-209783DBA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13" y="554359"/>
            <a:ext cx="3384645" cy="989500"/>
          </a:xfrm>
          <a:prstGeom prst="rect">
            <a:avLst/>
          </a:prstGeom>
        </p:spPr>
      </p:pic>
    </p:spTree>
    <p:extLst>
      <p:ext uri="{BB962C8B-B14F-4D97-AF65-F5344CB8AC3E}">
        <p14:creationId xmlns:p14="http://schemas.microsoft.com/office/powerpoint/2010/main" val="85764251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5">
          <a:extLst>
            <a:ext uri="{FF2B5EF4-FFF2-40B4-BE49-F238E27FC236}">
              <a16:creationId xmlns:a16="http://schemas.microsoft.com/office/drawing/2014/main" id="{9C88D6BC-64AF-1134-4C31-C78087E4EB85}"/>
            </a:ext>
          </a:extLst>
        </p:cNvPr>
        <p:cNvGrpSpPr/>
        <p:nvPr/>
      </p:nvGrpSpPr>
      <p:grpSpPr>
        <a:xfrm>
          <a:off x="0" y="0"/>
          <a:ext cx="0" cy="0"/>
          <a:chOff x="0" y="0"/>
          <a:chExt cx="0" cy="0"/>
        </a:xfrm>
      </p:grpSpPr>
      <p:sp>
        <p:nvSpPr>
          <p:cNvPr id="846" name="Google Shape;846;p149">
            <a:extLst>
              <a:ext uri="{FF2B5EF4-FFF2-40B4-BE49-F238E27FC236}">
                <a16:creationId xmlns:a16="http://schemas.microsoft.com/office/drawing/2014/main" id="{B19BB6E8-E0EC-65FD-FD9E-D6FD1AEA47CF}"/>
              </a:ext>
            </a:extLst>
          </p:cNvPr>
          <p:cNvSpPr txBox="1"/>
          <p:nvPr/>
        </p:nvSpPr>
        <p:spPr>
          <a:xfrm>
            <a:off x="709689" y="6429420"/>
            <a:ext cx="9144000" cy="346234"/>
          </a:xfrm>
          <a:prstGeom prst="rect">
            <a:avLst/>
          </a:prstGeom>
          <a:noFill/>
          <a:ln>
            <a:noFill/>
          </a:ln>
        </p:spPr>
        <p:txBody>
          <a:bodyPr spcFirstLastPara="1" wrap="square" lIns="91433" tIns="91433" rIns="91433" bIns="91433" anchor="t" anchorCtr="0">
            <a:spAutoFit/>
          </a:bodyPr>
          <a:lstStyle/>
          <a:p>
            <a:pPr marL="457189" marR="0" lvl="0" indent="-457189" algn="l" defTabSz="457200" rtl="0" eaLnBrk="1" fontAlgn="auto" latinLnBrk="0" hangingPunct="1">
              <a:lnSpc>
                <a:spcPct val="100000"/>
              </a:lnSpc>
              <a:spcBef>
                <a:spcPts val="0"/>
              </a:spcBef>
              <a:spcAft>
                <a:spcPts val="0"/>
              </a:spcAft>
              <a:buClr>
                <a:srgbClr val="434343"/>
              </a:buClr>
              <a:buSzPts val="500"/>
              <a:buFontTx/>
              <a:buNone/>
              <a:tabLst/>
              <a:defRPr/>
            </a:pPr>
            <a:r>
              <a:rPr kumimoji="0" lang="en" sz="105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https://www.rdh.com/blog/long-buildings-last/</a:t>
            </a:r>
            <a:endParaRPr kumimoji="0" sz="2400" b="0" i="0"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47" name="Google Shape;847;p149">
            <a:extLst>
              <a:ext uri="{FF2B5EF4-FFF2-40B4-BE49-F238E27FC236}">
                <a16:creationId xmlns:a16="http://schemas.microsoft.com/office/drawing/2014/main" id="{6DD96A19-9090-B245-9529-1FB22FC6A84D}"/>
              </a:ext>
            </a:extLst>
          </p:cNvPr>
          <p:cNvSpPr txBox="1">
            <a:spLocks noChangeAspect="1"/>
          </p:cNvSpPr>
          <p:nvPr/>
        </p:nvSpPr>
        <p:spPr>
          <a:xfrm>
            <a:off x="5655201" y="2280664"/>
            <a:ext cx="4643347" cy="498623"/>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8" name="Google Shape;848;p149">
            <a:extLst>
              <a:ext uri="{FF2B5EF4-FFF2-40B4-BE49-F238E27FC236}">
                <a16:creationId xmlns:a16="http://schemas.microsoft.com/office/drawing/2014/main" id="{452D6F3A-2791-F585-A3A5-C661AF03C115}"/>
              </a:ext>
            </a:extLst>
          </p:cNvPr>
          <p:cNvSpPr txBox="1">
            <a:spLocks noChangeAspect="1"/>
          </p:cNvSpPr>
          <p:nvPr/>
        </p:nvSpPr>
        <p:spPr>
          <a:xfrm>
            <a:off x="4907488" y="2720402"/>
            <a:ext cx="5318504" cy="378953"/>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49" name="Google Shape;849;p149">
            <a:extLst>
              <a:ext uri="{FF2B5EF4-FFF2-40B4-BE49-F238E27FC236}">
                <a16:creationId xmlns:a16="http://schemas.microsoft.com/office/drawing/2014/main" id="{66593B7B-B627-CA3E-65ED-8B1A7AAF914F}"/>
              </a:ext>
            </a:extLst>
          </p:cNvPr>
          <p:cNvSpPr txBox="1">
            <a:spLocks noChangeAspect="1"/>
          </p:cNvSpPr>
          <p:nvPr/>
        </p:nvSpPr>
        <p:spPr>
          <a:xfrm>
            <a:off x="5423426" y="3058540"/>
            <a:ext cx="4702333" cy="380652"/>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0" name="Google Shape;850;p149">
            <a:extLst>
              <a:ext uri="{FF2B5EF4-FFF2-40B4-BE49-F238E27FC236}">
                <a16:creationId xmlns:a16="http://schemas.microsoft.com/office/drawing/2014/main" id="{73A14CC3-E3CB-7987-5D6B-54659C49C79D}"/>
              </a:ext>
            </a:extLst>
          </p:cNvPr>
          <p:cNvSpPr txBox="1">
            <a:spLocks noChangeAspect="1"/>
          </p:cNvSpPr>
          <p:nvPr/>
        </p:nvSpPr>
        <p:spPr>
          <a:xfrm>
            <a:off x="5467876" y="3387152"/>
            <a:ext cx="4998961" cy="378953"/>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1" name="Google Shape;851;p149">
            <a:extLst>
              <a:ext uri="{FF2B5EF4-FFF2-40B4-BE49-F238E27FC236}">
                <a16:creationId xmlns:a16="http://schemas.microsoft.com/office/drawing/2014/main" id="{E679715B-8F08-1943-D8E0-639009A33AA1}"/>
              </a:ext>
            </a:extLst>
          </p:cNvPr>
          <p:cNvSpPr txBox="1">
            <a:spLocks noChangeAspect="1"/>
          </p:cNvSpPr>
          <p:nvPr/>
        </p:nvSpPr>
        <p:spPr>
          <a:xfrm>
            <a:off x="7053787" y="3790378"/>
            <a:ext cx="3370267" cy="378953"/>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2" name="Google Shape;852;p149">
            <a:extLst>
              <a:ext uri="{FF2B5EF4-FFF2-40B4-BE49-F238E27FC236}">
                <a16:creationId xmlns:a16="http://schemas.microsoft.com/office/drawing/2014/main" id="{D581BFEE-DC6C-74CC-E663-BFA84442D54A}"/>
              </a:ext>
            </a:extLst>
          </p:cNvPr>
          <p:cNvSpPr txBox="1">
            <a:spLocks noChangeAspect="1"/>
          </p:cNvSpPr>
          <p:nvPr/>
        </p:nvSpPr>
        <p:spPr>
          <a:xfrm>
            <a:off x="4737626" y="1842514"/>
            <a:ext cx="5545960" cy="500319"/>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3" name="Google Shape;853;p149">
            <a:extLst>
              <a:ext uri="{FF2B5EF4-FFF2-40B4-BE49-F238E27FC236}">
                <a16:creationId xmlns:a16="http://schemas.microsoft.com/office/drawing/2014/main" id="{17A68690-3FB6-0AF6-AD50-EC9CC5A5EB47}"/>
              </a:ext>
            </a:extLst>
          </p:cNvPr>
          <p:cNvSpPr txBox="1">
            <a:spLocks noChangeAspect="1"/>
          </p:cNvSpPr>
          <p:nvPr/>
        </p:nvSpPr>
        <p:spPr>
          <a:xfrm>
            <a:off x="5512325" y="5095302"/>
            <a:ext cx="4572479" cy="498623"/>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854" name="Google Shape;854;p149" descr="How-long-do-buildings-last----Mature2">
            <a:extLst>
              <a:ext uri="{FF2B5EF4-FFF2-40B4-BE49-F238E27FC236}">
                <a16:creationId xmlns:a16="http://schemas.microsoft.com/office/drawing/2014/main" id="{0A07D4B6-D174-8624-471B-BD0513E54525}"/>
              </a:ext>
            </a:extLst>
          </p:cNvPr>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1478488" y="607440"/>
            <a:ext cx="10186829" cy="5821045"/>
          </a:xfrm>
          <a:prstGeom prst="rect">
            <a:avLst/>
          </a:prstGeom>
          <a:noFill/>
          <a:ln>
            <a:noFill/>
          </a:ln>
        </p:spPr>
      </p:pic>
      <p:sp>
        <p:nvSpPr>
          <p:cNvPr id="855" name="Google Shape;855;p149">
            <a:extLst>
              <a:ext uri="{FF2B5EF4-FFF2-40B4-BE49-F238E27FC236}">
                <a16:creationId xmlns:a16="http://schemas.microsoft.com/office/drawing/2014/main" id="{1A5AEF15-9B90-29E6-1617-3DB4EA4FE56A}"/>
              </a:ext>
            </a:extLst>
          </p:cNvPr>
          <p:cNvSpPr txBox="1">
            <a:spLocks noChangeAspect="1"/>
          </p:cNvSpPr>
          <p:nvPr/>
        </p:nvSpPr>
        <p:spPr>
          <a:xfrm>
            <a:off x="3709009" y="1042415"/>
            <a:ext cx="2064688" cy="4264394"/>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6" name="Google Shape;856;p149">
            <a:extLst>
              <a:ext uri="{FF2B5EF4-FFF2-40B4-BE49-F238E27FC236}">
                <a16:creationId xmlns:a16="http://schemas.microsoft.com/office/drawing/2014/main" id="{94F88F7D-A51B-84C9-CE8F-5E97AC05F6EC}"/>
              </a:ext>
            </a:extLst>
          </p:cNvPr>
          <p:cNvSpPr txBox="1">
            <a:spLocks noChangeAspect="1"/>
          </p:cNvSpPr>
          <p:nvPr/>
        </p:nvSpPr>
        <p:spPr>
          <a:xfrm>
            <a:off x="5518195" y="1024952"/>
            <a:ext cx="2025159" cy="4262696"/>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7" name="Google Shape;857;p149">
            <a:extLst>
              <a:ext uri="{FF2B5EF4-FFF2-40B4-BE49-F238E27FC236}">
                <a16:creationId xmlns:a16="http://schemas.microsoft.com/office/drawing/2014/main" id="{27F9E8AF-0503-B693-7CF6-C8038EA9E632}"/>
              </a:ext>
            </a:extLst>
          </p:cNvPr>
          <p:cNvSpPr txBox="1">
            <a:spLocks noChangeAspect="1"/>
          </p:cNvSpPr>
          <p:nvPr/>
        </p:nvSpPr>
        <p:spPr>
          <a:xfrm>
            <a:off x="7277433" y="882079"/>
            <a:ext cx="2116942" cy="4407402"/>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8" name="Google Shape;858;p149">
            <a:extLst>
              <a:ext uri="{FF2B5EF4-FFF2-40B4-BE49-F238E27FC236}">
                <a16:creationId xmlns:a16="http://schemas.microsoft.com/office/drawing/2014/main" id="{65027A7D-592B-BF16-3F4F-BD3237929D87}"/>
              </a:ext>
            </a:extLst>
          </p:cNvPr>
          <p:cNvSpPr txBox="1">
            <a:spLocks noChangeAspect="1"/>
          </p:cNvSpPr>
          <p:nvPr/>
        </p:nvSpPr>
        <p:spPr>
          <a:xfrm>
            <a:off x="9031609" y="791591"/>
            <a:ext cx="2189188" cy="4525375"/>
          </a:xfrm>
          <a:prstGeom prst="rect">
            <a:avLst/>
          </a:prstGeom>
          <a:solidFill>
            <a:schemeClr val="lt1"/>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59" name="Google Shape;859;p149">
            <a:extLst>
              <a:ext uri="{FF2B5EF4-FFF2-40B4-BE49-F238E27FC236}">
                <a16:creationId xmlns:a16="http://schemas.microsoft.com/office/drawing/2014/main" id="{ED942B30-5151-D82F-6B68-1ABBC41F1B4F}"/>
              </a:ext>
            </a:extLst>
          </p:cNvPr>
          <p:cNvSpPr txBox="1">
            <a:spLocks noChangeAspect="1"/>
          </p:cNvSpPr>
          <p:nvPr/>
        </p:nvSpPr>
        <p:spPr>
          <a:xfrm>
            <a:off x="1915051" y="1982215"/>
            <a:ext cx="9682622" cy="495228"/>
          </a:xfrm>
          <a:prstGeom prst="rect">
            <a:avLst/>
          </a:prstGeom>
          <a:solidFill>
            <a:srgbClr val="2E75B6"/>
          </a:solidFill>
          <a:ln w="12700" cap="flat" cmpd="sng">
            <a:solidFill>
              <a:srgbClr val="41719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16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55"/>
                                        </p:tgtEl>
                                      </p:cBhvr>
                                    </p:animEffect>
                                    <p:set>
                                      <p:cBhvr>
                                        <p:cTn id="7" dur="1" fill="hold">
                                          <p:stCondLst>
                                            <p:cond delay="500"/>
                                          </p:stCondLst>
                                        </p:cTn>
                                        <p:tgtEl>
                                          <p:spTgt spid="8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56"/>
                                        </p:tgtEl>
                                      </p:cBhvr>
                                    </p:animEffect>
                                    <p:set>
                                      <p:cBhvr>
                                        <p:cTn id="12" dur="1" fill="hold">
                                          <p:stCondLst>
                                            <p:cond delay="500"/>
                                          </p:stCondLst>
                                        </p:cTn>
                                        <p:tgtEl>
                                          <p:spTgt spid="8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57"/>
                                        </p:tgtEl>
                                      </p:cBhvr>
                                    </p:animEffect>
                                    <p:set>
                                      <p:cBhvr>
                                        <p:cTn id="17" dur="1" fill="hold">
                                          <p:stCondLst>
                                            <p:cond delay="500"/>
                                          </p:stCondLst>
                                        </p:cTn>
                                        <p:tgtEl>
                                          <p:spTgt spid="8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58"/>
                                        </p:tgtEl>
                                      </p:cBhvr>
                                    </p:animEffect>
                                    <p:set>
                                      <p:cBhvr>
                                        <p:cTn id="22" dur="1" fill="hold">
                                          <p:stCondLst>
                                            <p:cond delay="500"/>
                                          </p:stCondLst>
                                        </p:cTn>
                                        <p:tgtEl>
                                          <p:spTgt spid="85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9"/>
                                        </p:tgtEl>
                                        <p:attrNameLst>
                                          <p:attrName>style.visibility</p:attrName>
                                        </p:attrNameLst>
                                      </p:cBhvr>
                                      <p:to>
                                        <p:strVal val="visible"/>
                                      </p:to>
                                    </p:set>
                                    <p:animEffect transition="in" filter="fade">
                                      <p:cBhvr>
                                        <p:cTn id="27" dur="50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50"/>
        <p:cNvGrpSpPr/>
        <p:nvPr/>
      </p:nvGrpSpPr>
      <p:grpSpPr>
        <a:xfrm>
          <a:off x="0" y="0"/>
          <a:ext cx="0" cy="0"/>
          <a:chOff x="0" y="0"/>
          <a:chExt cx="0" cy="0"/>
        </a:xfrm>
      </p:grpSpPr>
      <p:pic>
        <p:nvPicPr>
          <p:cNvPr id="951" name="Google Shape;951;p157"/>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234287" y="1894113"/>
            <a:ext cx="8411943" cy="3845328"/>
          </a:xfrm>
          <a:prstGeom prst="rect">
            <a:avLst/>
          </a:prstGeom>
          <a:noFill/>
          <a:ln>
            <a:noFill/>
          </a:ln>
        </p:spPr>
      </p:pic>
      <p:sp>
        <p:nvSpPr>
          <p:cNvPr id="954" name="Google Shape;954;p157"/>
          <p:cNvSpPr/>
          <p:nvPr/>
        </p:nvSpPr>
        <p:spPr>
          <a:xfrm>
            <a:off x="5327375" y="2471529"/>
            <a:ext cx="43772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55" name="Google Shape;955;p157"/>
          <p:cNvSpPr/>
          <p:nvPr/>
        </p:nvSpPr>
        <p:spPr>
          <a:xfrm>
            <a:off x="4579257" y="2911524"/>
            <a:ext cx="50144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56" name="Google Shape;956;p157"/>
          <p:cNvSpPr/>
          <p:nvPr/>
        </p:nvSpPr>
        <p:spPr>
          <a:xfrm>
            <a:off x="5096316" y="3250095"/>
            <a:ext cx="44312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57" name="Google Shape;957;p157"/>
          <p:cNvSpPr/>
          <p:nvPr/>
        </p:nvSpPr>
        <p:spPr>
          <a:xfrm>
            <a:off x="5139813" y="3577659"/>
            <a:ext cx="47120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58" name="Google Shape;958;p157"/>
          <p:cNvSpPr/>
          <p:nvPr/>
        </p:nvSpPr>
        <p:spPr>
          <a:xfrm>
            <a:off x="6726012" y="3980783"/>
            <a:ext cx="3177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59" name="Google Shape;959;p157"/>
          <p:cNvSpPr/>
          <p:nvPr/>
        </p:nvSpPr>
        <p:spPr>
          <a:xfrm>
            <a:off x="4410516" y="2033995"/>
            <a:ext cx="52268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60" name="Google Shape;960;p157"/>
          <p:cNvSpPr/>
          <p:nvPr/>
        </p:nvSpPr>
        <p:spPr>
          <a:xfrm>
            <a:off x="5184059" y="5286015"/>
            <a:ext cx="43116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2" name="Google Shape;865;p150">
            <a:extLst>
              <a:ext uri="{FF2B5EF4-FFF2-40B4-BE49-F238E27FC236}">
                <a16:creationId xmlns:a16="http://schemas.microsoft.com/office/drawing/2014/main" id="{89675354-3C62-A744-F66D-268CF10B083F}"/>
              </a:ext>
            </a:extLst>
          </p:cNvPr>
          <p:cNvSpPr txBox="1"/>
          <p:nvPr/>
        </p:nvSpPr>
        <p:spPr>
          <a:xfrm>
            <a:off x="1806054" y="777990"/>
            <a:ext cx="9839916" cy="659503"/>
          </a:xfrm>
          <a:prstGeom prst="rect">
            <a:avLst/>
          </a:prstGeom>
          <a:noFill/>
          <a:ln>
            <a:noFill/>
          </a:ln>
        </p:spPr>
        <p:txBody>
          <a:bodyPr spcFirstLastPara="1" wrap="square" lIns="91433" tIns="91433" rIns="91433" bIns="91433" anchor="ctr" anchorCtr="0">
            <a:noAutofit/>
          </a:bodyPr>
          <a:lstStyle/>
          <a:p>
            <a:pPr marL="457189" indent="-457189" defTabSz="1219170">
              <a:buClr>
                <a:srgbClr val="000000"/>
              </a:buClr>
              <a:buSzPts val="1500"/>
            </a:pPr>
            <a:r>
              <a:rPr lang="en" sz="3200" b="1" kern="0" dirty="0">
                <a:solidFill>
                  <a:srgbClr val="0B7EC2"/>
                </a:solidFill>
                <a:latin typeface="Roboto"/>
                <a:ea typeface="Roboto"/>
                <a:cs typeface="Roboto"/>
                <a:sym typeface="Roboto"/>
              </a:rPr>
              <a:t>Embodied Carbon of HVAC in an office building</a:t>
            </a:r>
            <a:endParaRPr sz="3200" b="1" kern="0" dirty="0">
              <a:solidFill>
                <a:srgbClr val="0B7EC2"/>
              </a:solidFill>
              <a:latin typeface="Roboto"/>
              <a:ea typeface="Roboto"/>
              <a:cs typeface="Roboto"/>
              <a:sym typeface="Roboto"/>
            </a:endParaRPr>
          </a:p>
        </p:txBody>
      </p:sp>
      <p:sp>
        <p:nvSpPr>
          <p:cNvPr id="3" name="Google Shape;866;p150">
            <a:extLst>
              <a:ext uri="{FF2B5EF4-FFF2-40B4-BE49-F238E27FC236}">
                <a16:creationId xmlns:a16="http://schemas.microsoft.com/office/drawing/2014/main" id="{9A5C5114-0EDA-D076-A904-275C73F03A33}"/>
              </a:ext>
            </a:extLst>
          </p:cNvPr>
          <p:cNvSpPr txBox="1"/>
          <p:nvPr/>
        </p:nvSpPr>
        <p:spPr>
          <a:xfrm>
            <a:off x="1524000" y="6072773"/>
            <a:ext cx="9144000" cy="353929"/>
          </a:xfrm>
          <a:prstGeom prst="rect">
            <a:avLst/>
          </a:prstGeom>
          <a:noFill/>
          <a:ln>
            <a:noFill/>
          </a:ln>
        </p:spPr>
        <p:txBody>
          <a:bodyPr spcFirstLastPara="1" wrap="square" lIns="91433" tIns="91433" rIns="91433" bIns="91433" anchor="t" anchorCtr="0">
            <a:spAutoFit/>
          </a:bodyPr>
          <a:lstStyle/>
          <a:p>
            <a:pPr marL="457189" indent="-457189" algn="ctr" defTabSz="1219170">
              <a:buClr>
                <a:srgbClr val="434343"/>
              </a:buClr>
              <a:buSzPts val="500"/>
            </a:pP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Kiamili, Christina, et al. “Detailed Assessment of Embodied Carbon of HVAC Systems for a New Office Building Based on BIM.” </a:t>
            </a:r>
            <a:r>
              <a:rPr lang="en" sz="1100" i="1"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MDPI</a:t>
            </a: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 21 April 2020</a:t>
            </a:r>
            <a:endParaRPr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64"/>
        <p:cNvGrpSpPr/>
        <p:nvPr/>
      </p:nvGrpSpPr>
      <p:grpSpPr>
        <a:xfrm>
          <a:off x="0" y="0"/>
          <a:ext cx="0" cy="0"/>
          <a:chOff x="0" y="0"/>
          <a:chExt cx="0" cy="0"/>
        </a:xfrm>
      </p:grpSpPr>
      <p:pic>
        <p:nvPicPr>
          <p:cNvPr id="965" name="Google Shape;965;p158"/>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234287" y="1894113"/>
            <a:ext cx="8411943" cy="3845328"/>
          </a:xfrm>
          <a:prstGeom prst="rect">
            <a:avLst/>
          </a:prstGeom>
          <a:noFill/>
          <a:ln>
            <a:noFill/>
          </a:ln>
        </p:spPr>
      </p:pic>
      <p:sp>
        <p:nvSpPr>
          <p:cNvPr id="967" name="Google Shape;967;p158"/>
          <p:cNvSpPr/>
          <p:nvPr/>
        </p:nvSpPr>
        <p:spPr>
          <a:xfrm>
            <a:off x="5327375" y="2471529"/>
            <a:ext cx="43772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68" name="Google Shape;968;p158"/>
          <p:cNvSpPr/>
          <p:nvPr/>
        </p:nvSpPr>
        <p:spPr>
          <a:xfrm>
            <a:off x="4580123" y="2911524"/>
            <a:ext cx="5013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69" name="Google Shape;969;p158"/>
          <p:cNvSpPr/>
          <p:nvPr/>
        </p:nvSpPr>
        <p:spPr>
          <a:xfrm>
            <a:off x="5096316" y="3250095"/>
            <a:ext cx="44312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70" name="Google Shape;970;p158"/>
          <p:cNvSpPr/>
          <p:nvPr/>
        </p:nvSpPr>
        <p:spPr>
          <a:xfrm>
            <a:off x="5139813" y="3577659"/>
            <a:ext cx="47120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71" name="Google Shape;971;p158"/>
          <p:cNvSpPr/>
          <p:nvPr/>
        </p:nvSpPr>
        <p:spPr>
          <a:xfrm>
            <a:off x="6726012" y="3980783"/>
            <a:ext cx="3177600" cy="3580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72" name="Google Shape;972;p158"/>
          <p:cNvSpPr/>
          <p:nvPr/>
        </p:nvSpPr>
        <p:spPr>
          <a:xfrm>
            <a:off x="4406348" y="2033995"/>
            <a:ext cx="52964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973" name="Google Shape;973;p158"/>
          <p:cNvSpPr/>
          <p:nvPr/>
        </p:nvSpPr>
        <p:spPr>
          <a:xfrm>
            <a:off x="5184059" y="5286015"/>
            <a:ext cx="4311600" cy="470800"/>
          </a:xfrm>
          <a:prstGeom prst="rect">
            <a:avLst/>
          </a:prstGeom>
          <a:solidFill>
            <a:schemeClr val="lt1"/>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4" name="Google Shape;865;p150">
            <a:extLst>
              <a:ext uri="{FF2B5EF4-FFF2-40B4-BE49-F238E27FC236}">
                <a16:creationId xmlns:a16="http://schemas.microsoft.com/office/drawing/2014/main" id="{80FD1CE0-E19C-E0B6-2A96-847AC4FE3CEA}"/>
              </a:ext>
            </a:extLst>
          </p:cNvPr>
          <p:cNvSpPr txBox="1"/>
          <p:nvPr/>
        </p:nvSpPr>
        <p:spPr>
          <a:xfrm>
            <a:off x="1806054" y="777990"/>
            <a:ext cx="9839916" cy="659503"/>
          </a:xfrm>
          <a:prstGeom prst="rect">
            <a:avLst/>
          </a:prstGeom>
          <a:noFill/>
          <a:ln>
            <a:noFill/>
          </a:ln>
        </p:spPr>
        <p:txBody>
          <a:bodyPr spcFirstLastPara="1" wrap="square" lIns="91433" tIns="91433" rIns="91433" bIns="91433" anchor="ctr" anchorCtr="0">
            <a:noAutofit/>
          </a:bodyPr>
          <a:lstStyle/>
          <a:p>
            <a:pPr marL="457189" indent="-457189" defTabSz="1219170">
              <a:buClr>
                <a:srgbClr val="000000"/>
              </a:buClr>
              <a:buSzPts val="1500"/>
            </a:pPr>
            <a:r>
              <a:rPr lang="en" sz="3200" b="1" kern="0" dirty="0">
                <a:solidFill>
                  <a:srgbClr val="0B7EC2"/>
                </a:solidFill>
                <a:latin typeface="Roboto"/>
                <a:ea typeface="Roboto"/>
                <a:cs typeface="Roboto"/>
                <a:sym typeface="Roboto"/>
              </a:rPr>
              <a:t>Embodied Carbon of HVAC in an office building</a:t>
            </a:r>
            <a:endParaRPr sz="3200" b="1" kern="0" dirty="0">
              <a:solidFill>
                <a:srgbClr val="0B7EC2"/>
              </a:solidFill>
              <a:latin typeface="Roboto"/>
              <a:ea typeface="Roboto"/>
              <a:cs typeface="Roboto"/>
              <a:sym typeface="Roboto"/>
            </a:endParaRPr>
          </a:p>
        </p:txBody>
      </p:sp>
      <p:sp>
        <p:nvSpPr>
          <p:cNvPr id="5" name="Google Shape;866;p150">
            <a:extLst>
              <a:ext uri="{FF2B5EF4-FFF2-40B4-BE49-F238E27FC236}">
                <a16:creationId xmlns:a16="http://schemas.microsoft.com/office/drawing/2014/main" id="{AB230C5A-CD84-A297-43B6-D727723F3D69}"/>
              </a:ext>
            </a:extLst>
          </p:cNvPr>
          <p:cNvSpPr txBox="1"/>
          <p:nvPr/>
        </p:nvSpPr>
        <p:spPr>
          <a:xfrm>
            <a:off x="1524000" y="6072773"/>
            <a:ext cx="9144000" cy="353929"/>
          </a:xfrm>
          <a:prstGeom prst="rect">
            <a:avLst/>
          </a:prstGeom>
          <a:noFill/>
          <a:ln>
            <a:noFill/>
          </a:ln>
        </p:spPr>
        <p:txBody>
          <a:bodyPr spcFirstLastPara="1" wrap="square" lIns="91433" tIns="91433" rIns="91433" bIns="91433" anchor="t" anchorCtr="0">
            <a:spAutoFit/>
          </a:bodyPr>
          <a:lstStyle/>
          <a:p>
            <a:pPr marL="457189" indent="-457189" algn="ctr" defTabSz="1219170">
              <a:buClr>
                <a:srgbClr val="434343"/>
              </a:buClr>
              <a:buSzPts val="500"/>
            </a:pP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Kiamili, Christina, et al. “Detailed Assessment of Embodied Carbon of HVAC Systems for a New Office Building Based on BIM.” </a:t>
            </a:r>
            <a:r>
              <a:rPr lang="en" sz="1100" i="1"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MDPI</a:t>
            </a:r>
            <a:r>
              <a:rPr lang="en"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 21 April 2020</a:t>
            </a:r>
            <a:endParaRPr sz="1100" kern="0" dirty="0">
              <a:solidFill>
                <a:schemeClr val="bg2">
                  <a:lumMod val="25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73"/>
                                        </p:tgtEl>
                                      </p:cBhvr>
                                    </p:animEffect>
                                    <p:set>
                                      <p:cBhvr>
                                        <p:cTn id="7" dur="1" fill="hold">
                                          <p:stCondLst>
                                            <p:cond delay="500"/>
                                          </p:stCondLst>
                                        </p:cTn>
                                        <p:tgtEl>
                                          <p:spTgt spid="97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71"/>
                                        </p:tgtEl>
                                      </p:cBhvr>
                                    </p:animEffect>
                                    <p:set>
                                      <p:cBhvr>
                                        <p:cTn id="10" dur="1" fill="hold">
                                          <p:stCondLst>
                                            <p:cond delay="500"/>
                                          </p:stCondLst>
                                        </p:cTn>
                                        <p:tgtEl>
                                          <p:spTgt spid="97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70"/>
                                        </p:tgtEl>
                                      </p:cBhvr>
                                    </p:animEffect>
                                    <p:set>
                                      <p:cBhvr>
                                        <p:cTn id="13" dur="1" fill="hold">
                                          <p:stCondLst>
                                            <p:cond delay="500"/>
                                          </p:stCondLst>
                                        </p:cTn>
                                        <p:tgtEl>
                                          <p:spTgt spid="97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69"/>
                                        </p:tgtEl>
                                      </p:cBhvr>
                                    </p:animEffect>
                                    <p:set>
                                      <p:cBhvr>
                                        <p:cTn id="16" dur="1" fill="hold">
                                          <p:stCondLst>
                                            <p:cond delay="500"/>
                                          </p:stCondLst>
                                        </p:cTn>
                                        <p:tgtEl>
                                          <p:spTgt spid="96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68"/>
                                        </p:tgtEl>
                                      </p:cBhvr>
                                    </p:animEffect>
                                    <p:set>
                                      <p:cBhvr>
                                        <p:cTn id="19" dur="1" fill="hold">
                                          <p:stCondLst>
                                            <p:cond delay="500"/>
                                          </p:stCondLst>
                                        </p:cTn>
                                        <p:tgtEl>
                                          <p:spTgt spid="96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67"/>
                                        </p:tgtEl>
                                      </p:cBhvr>
                                    </p:animEffect>
                                    <p:set>
                                      <p:cBhvr>
                                        <p:cTn id="22" dur="1" fill="hold">
                                          <p:stCondLst>
                                            <p:cond delay="500"/>
                                          </p:stCondLst>
                                        </p:cTn>
                                        <p:tgtEl>
                                          <p:spTgt spid="9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87375116-5479-BA1C-D8B6-B7F0559967EC}"/>
            </a:ext>
          </a:extLst>
        </p:cNvPr>
        <p:cNvGrpSpPr/>
        <p:nvPr/>
      </p:nvGrpSpPr>
      <p:grpSpPr>
        <a:xfrm>
          <a:off x="0" y="0"/>
          <a:ext cx="0" cy="0"/>
          <a:chOff x="0" y="0"/>
          <a:chExt cx="0" cy="0"/>
        </a:xfrm>
      </p:grpSpPr>
      <p:sp>
        <p:nvSpPr>
          <p:cNvPr id="8" name="Google Shape;816;p146">
            <a:extLst>
              <a:ext uri="{FF2B5EF4-FFF2-40B4-BE49-F238E27FC236}">
                <a16:creationId xmlns:a16="http://schemas.microsoft.com/office/drawing/2014/main" id="{449312D5-7585-6881-7533-1A933995FCBF}"/>
              </a:ext>
            </a:extLst>
          </p:cNvPr>
          <p:cNvSpPr txBox="1"/>
          <p:nvPr/>
        </p:nvSpPr>
        <p:spPr>
          <a:xfrm>
            <a:off x="452473" y="649536"/>
            <a:ext cx="2891228" cy="3354724"/>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Whole Life Carbon,</a:t>
            </a:r>
            <a:r>
              <a:rPr kumimoji="0" lang="e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 </a:t>
            </a:r>
            <a:r>
              <a:rPr kumimoji="0" lang="e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RICS Professional Standard, 2nd edition</a:t>
            </a:r>
            <a:endParaRPr kumimoji="0"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 </a:t>
            </a:r>
            <a:endParaRPr kumimoji="0"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Google Shape;813;p146" descr="https://consultations.rics.org/gf2.ti/a/1479074/689045/PJP/-/image2.jpg">
            <a:extLst>
              <a:ext uri="{FF2B5EF4-FFF2-40B4-BE49-F238E27FC236}">
                <a16:creationId xmlns:a16="http://schemas.microsoft.com/office/drawing/2014/main" id="{A897D06F-FBD1-3055-E869-C4DFEA96686C}"/>
              </a:ext>
            </a:extLst>
          </p:cNvPr>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3712530" y="680628"/>
            <a:ext cx="8256684" cy="5807486"/>
          </a:xfrm>
          <a:prstGeom prst="rect">
            <a:avLst/>
          </a:prstGeom>
          <a:noFill/>
          <a:ln>
            <a:noFill/>
          </a:ln>
        </p:spPr>
      </p:pic>
      <p:sp>
        <p:nvSpPr>
          <p:cNvPr id="13" name="Google Shape;818;p146">
            <a:extLst>
              <a:ext uri="{FF2B5EF4-FFF2-40B4-BE49-F238E27FC236}">
                <a16:creationId xmlns:a16="http://schemas.microsoft.com/office/drawing/2014/main" id="{A24F5513-7545-3D19-F133-454F2DBACBD2}"/>
              </a:ext>
            </a:extLst>
          </p:cNvPr>
          <p:cNvSpPr txBox="1">
            <a:spLocks noChangeAspect="1"/>
          </p:cNvSpPr>
          <p:nvPr/>
        </p:nvSpPr>
        <p:spPr>
          <a:xfrm>
            <a:off x="3826527" y="1345337"/>
            <a:ext cx="2827821" cy="3116622"/>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4" name="Google Shape;819;p146">
            <a:extLst>
              <a:ext uri="{FF2B5EF4-FFF2-40B4-BE49-F238E27FC236}">
                <a16:creationId xmlns:a16="http://schemas.microsoft.com/office/drawing/2014/main" id="{C698547F-91ED-D6D4-1716-2C2D6B1F3DEE}"/>
              </a:ext>
            </a:extLst>
          </p:cNvPr>
          <p:cNvSpPr txBox="1">
            <a:spLocks noChangeAspect="1"/>
          </p:cNvSpPr>
          <p:nvPr/>
        </p:nvSpPr>
        <p:spPr>
          <a:xfrm>
            <a:off x="8603166" y="1360152"/>
            <a:ext cx="1613317" cy="3196093"/>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5" name="TextBox 14">
            <a:extLst>
              <a:ext uri="{FF2B5EF4-FFF2-40B4-BE49-F238E27FC236}">
                <a16:creationId xmlns:a16="http://schemas.microsoft.com/office/drawing/2014/main" id="{E755D75C-DE3D-07C2-96CE-01845FAA9E3A}"/>
              </a:ext>
            </a:extLst>
          </p:cNvPr>
          <p:cNvSpPr txBox="1"/>
          <p:nvPr/>
        </p:nvSpPr>
        <p:spPr>
          <a:xfrm>
            <a:off x="184414" y="5685974"/>
            <a:ext cx="3343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Pts val="600"/>
              <a:buFontTx/>
              <a:buNone/>
              <a:tabLst/>
              <a:defRPr/>
            </a:pPr>
            <a:r>
              <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899;p152">
            <a:extLst>
              <a:ext uri="{FF2B5EF4-FFF2-40B4-BE49-F238E27FC236}">
                <a16:creationId xmlns:a16="http://schemas.microsoft.com/office/drawing/2014/main" id="{7B3EA228-C3C2-971B-998A-EECAF72A7D85}"/>
              </a:ext>
            </a:extLst>
          </p:cNvPr>
          <p:cNvSpPr txBox="1"/>
          <p:nvPr/>
        </p:nvSpPr>
        <p:spPr>
          <a:xfrm>
            <a:off x="6592160" y="5512663"/>
            <a:ext cx="2011006" cy="929376"/>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 name="Google Shape;814;p146">
            <a:extLst>
              <a:ext uri="{FF2B5EF4-FFF2-40B4-BE49-F238E27FC236}">
                <a16:creationId xmlns:a16="http://schemas.microsoft.com/office/drawing/2014/main" id="{097D6CA9-327A-5BF7-74D9-853D5419C13D}"/>
              </a:ext>
            </a:extLst>
          </p:cNvPr>
          <p:cNvSpPr txBox="1">
            <a:spLocks noChangeAspect="1"/>
          </p:cNvSpPr>
          <p:nvPr/>
        </p:nvSpPr>
        <p:spPr>
          <a:xfrm>
            <a:off x="3763664" y="4492391"/>
            <a:ext cx="6452819" cy="1934005"/>
          </a:xfrm>
          <a:prstGeom prst="rect">
            <a:avLst/>
          </a:prstGeom>
          <a:noFill/>
          <a:ln w="63500" cap="flat" cmpd="sng">
            <a:solidFill>
              <a:srgbClr val="00B05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2" name="Google Shape;815;p146">
            <a:extLst>
              <a:ext uri="{FF2B5EF4-FFF2-40B4-BE49-F238E27FC236}">
                <a16:creationId xmlns:a16="http://schemas.microsoft.com/office/drawing/2014/main" id="{CC9B996C-2AA8-D655-88D4-CC67F5D1B827}"/>
              </a:ext>
            </a:extLst>
          </p:cNvPr>
          <p:cNvSpPr txBox="1">
            <a:spLocks noChangeAspect="1"/>
          </p:cNvSpPr>
          <p:nvPr/>
        </p:nvSpPr>
        <p:spPr>
          <a:xfrm>
            <a:off x="3763665" y="1071096"/>
            <a:ext cx="6452819" cy="3377215"/>
          </a:xfrm>
          <a:prstGeom prst="rect">
            <a:avLst/>
          </a:prstGeom>
          <a:noFill/>
          <a:ln w="63500" cap="flat" cmpd="sng">
            <a:solidFill>
              <a:srgbClr val="FF000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extLst>
      <p:ext uri="{BB962C8B-B14F-4D97-AF65-F5344CB8AC3E}">
        <p14:creationId xmlns:p14="http://schemas.microsoft.com/office/powerpoint/2010/main" val="2647985672"/>
      </p:ext>
    </p:extLst>
  </p:cSld>
  <p:clrMapOvr>
    <a:masterClrMapping/>
  </p:clrMapOvr>
  <p:transition spd="med" advTm="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993" name="Google Shape;993;p160" descr="See the source image"/>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965199" y="-1379538"/>
            <a:ext cx="13711236" cy="9140827"/>
          </a:xfrm>
          <a:prstGeom prst="rect">
            <a:avLst/>
          </a:prstGeom>
          <a:noFill/>
          <a:ln>
            <a:noFill/>
          </a:ln>
        </p:spPr>
      </p:pic>
      <p:sp>
        <p:nvSpPr>
          <p:cNvPr id="994" name="Google Shape;994;p160"/>
          <p:cNvSpPr txBox="1"/>
          <p:nvPr/>
        </p:nvSpPr>
        <p:spPr>
          <a:xfrm>
            <a:off x="342900" y="6400800"/>
            <a:ext cx="12190400" cy="184666"/>
          </a:xfrm>
          <a:prstGeom prst="rect">
            <a:avLst/>
          </a:prstGeom>
          <a:noFill/>
          <a:ln>
            <a:noFill/>
          </a:ln>
        </p:spPr>
        <p:txBody>
          <a:bodyPr spcFirstLastPara="1" wrap="square" lIns="0" tIns="0" rIns="0" bIns="0" anchor="t" anchorCtr="0">
            <a:spAutoFit/>
          </a:bodyPr>
          <a:lstStyle/>
          <a:p>
            <a:pPr>
              <a:buClr>
                <a:srgbClr val="FFFFFF"/>
              </a:buClr>
              <a:buSzPts val="900"/>
            </a:pPr>
            <a:r>
              <a:rPr lang="en" sz="1200" b="1">
                <a:solidFill>
                  <a:srgbClr val="FFFFFF"/>
                </a:solidFill>
                <a:latin typeface="Arial"/>
                <a:ea typeface="Arial"/>
                <a:cs typeface="Arial"/>
                <a:sym typeface="Arial"/>
              </a:rPr>
              <a:t>First Net Zero School in New York City</a:t>
            </a:r>
            <a:endParaRPr sz="1467"/>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1ABBD365-6D37-BFE2-4C0C-9677B4986CB2}"/>
            </a:ext>
          </a:extLst>
        </p:cNvPr>
        <p:cNvGrpSpPr/>
        <p:nvPr/>
      </p:nvGrpSpPr>
      <p:grpSpPr>
        <a:xfrm>
          <a:off x="0" y="0"/>
          <a:ext cx="0" cy="0"/>
          <a:chOff x="0" y="0"/>
          <a:chExt cx="0" cy="0"/>
        </a:xfrm>
      </p:grpSpPr>
      <p:sp>
        <p:nvSpPr>
          <p:cNvPr id="8" name="Google Shape;816;p146">
            <a:extLst>
              <a:ext uri="{FF2B5EF4-FFF2-40B4-BE49-F238E27FC236}">
                <a16:creationId xmlns:a16="http://schemas.microsoft.com/office/drawing/2014/main" id="{FED819FA-3D02-2E22-056D-755FAD1E01BB}"/>
              </a:ext>
            </a:extLst>
          </p:cNvPr>
          <p:cNvSpPr txBox="1"/>
          <p:nvPr/>
        </p:nvSpPr>
        <p:spPr>
          <a:xfrm>
            <a:off x="452473" y="649536"/>
            <a:ext cx="2891228" cy="3354724"/>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Whole Life Carbon,</a:t>
            </a:r>
            <a:r>
              <a:rPr kumimoji="0" lang="e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 </a:t>
            </a:r>
            <a:r>
              <a:rPr kumimoji="0" lang="e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Calibri"/>
              </a:rPr>
              <a:t>RICS Professional Standard, 2nd edition</a:t>
            </a:r>
            <a:endParaRPr kumimoji="0"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
                <a:srgbClr val="FFFFFF"/>
              </a:buClr>
              <a:buSzPts val="1800"/>
              <a:buFontTx/>
              <a:buNone/>
              <a:tabLst/>
              <a:defRPr/>
            </a:pPr>
            <a:r>
              <a:rPr kumimoji="0" lang="e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sym typeface="Roboto"/>
              </a:rPr>
              <a:t> </a:t>
            </a:r>
            <a:endParaRPr kumimoji="0"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Google Shape;813;p146" descr="https://consultations.rics.org/gf2.ti/a/1479074/689045/PJP/-/image2.jpg">
            <a:extLst>
              <a:ext uri="{FF2B5EF4-FFF2-40B4-BE49-F238E27FC236}">
                <a16:creationId xmlns:a16="http://schemas.microsoft.com/office/drawing/2014/main" id="{665A4D5F-432B-53E3-5157-B5AF10DD30B9}"/>
              </a:ext>
            </a:extLst>
          </p:cNvPr>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3712530" y="680628"/>
            <a:ext cx="8256684" cy="5807486"/>
          </a:xfrm>
          <a:prstGeom prst="rect">
            <a:avLst/>
          </a:prstGeom>
          <a:noFill/>
          <a:ln>
            <a:noFill/>
          </a:ln>
        </p:spPr>
      </p:pic>
      <p:sp>
        <p:nvSpPr>
          <p:cNvPr id="13" name="Google Shape;818;p146">
            <a:extLst>
              <a:ext uri="{FF2B5EF4-FFF2-40B4-BE49-F238E27FC236}">
                <a16:creationId xmlns:a16="http://schemas.microsoft.com/office/drawing/2014/main" id="{C1DFB55C-E7E4-6327-F00A-AA78D400DDDA}"/>
              </a:ext>
            </a:extLst>
          </p:cNvPr>
          <p:cNvSpPr txBox="1">
            <a:spLocks noChangeAspect="1"/>
          </p:cNvSpPr>
          <p:nvPr/>
        </p:nvSpPr>
        <p:spPr>
          <a:xfrm>
            <a:off x="3826527" y="1345337"/>
            <a:ext cx="2827821" cy="3116622"/>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4" name="Google Shape;819;p146">
            <a:extLst>
              <a:ext uri="{FF2B5EF4-FFF2-40B4-BE49-F238E27FC236}">
                <a16:creationId xmlns:a16="http://schemas.microsoft.com/office/drawing/2014/main" id="{44C9F6F4-434F-7AC2-BF2A-6F4688D83CB3}"/>
              </a:ext>
            </a:extLst>
          </p:cNvPr>
          <p:cNvSpPr txBox="1">
            <a:spLocks noChangeAspect="1"/>
          </p:cNvSpPr>
          <p:nvPr/>
        </p:nvSpPr>
        <p:spPr>
          <a:xfrm>
            <a:off x="8603166" y="1360152"/>
            <a:ext cx="1613317" cy="3196093"/>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5" name="TextBox 14">
            <a:extLst>
              <a:ext uri="{FF2B5EF4-FFF2-40B4-BE49-F238E27FC236}">
                <a16:creationId xmlns:a16="http://schemas.microsoft.com/office/drawing/2014/main" id="{8808D18C-1487-4C7D-B78D-CE107B6CFE5C}"/>
              </a:ext>
            </a:extLst>
          </p:cNvPr>
          <p:cNvSpPr txBox="1"/>
          <p:nvPr/>
        </p:nvSpPr>
        <p:spPr>
          <a:xfrm>
            <a:off x="184414" y="5685974"/>
            <a:ext cx="33437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Pts val="600"/>
              <a:buFontTx/>
              <a:buNone/>
              <a:tabLst/>
              <a:defRPr/>
            </a:pPr>
            <a:r>
              <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kumimoji="0" lang="en-US" sz="105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899;p152">
            <a:extLst>
              <a:ext uri="{FF2B5EF4-FFF2-40B4-BE49-F238E27FC236}">
                <a16:creationId xmlns:a16="http://schemas.microsoft.com/office/drawing/2014/main" id="{4FBD2784-B6D2-A403-A1AB-F4CB704F7BB8}"/>
              </a:ext>
            </a:extLst>
          </p:cNvPr>
          <p:cNvSpPr txBox="1"/>
          <p:nvPr/>
        </p:nvSpPr>
        <p:spPr>
          <a:xfrm>
            <a:off x="6644520" y="1352319"/>
            <a:ext cx="1958655" cy="3002853"/>
          </a:xfrm>
          <a:prstGeom prst="rect">
            <a:avLst/>
          </a:prstGeom>
          <a:solidFill>
            <a:schemeClr val="lt1">
              <a:alpha val="67450"/>
            </a:schemeClr>
          </a:solidFill>
          <a:ln>
            <a:noFill/>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 name="Google Shape;814;p146">
            <a:extLst>
              <a:ext uri="{FF2B5EF4-FFF2-40B4-BE49-F238E27FC236}">
                <a16:creationId xmlns:a16="http://schemas.microsoft.com/office/drawing/2014/main" id="{3F7CB7BE-6510-F471-A28F-C8373CCB2CAC}"/>
              </a:ext>
            </a:extLst>
          </p:cNvPr>
          <p:cNvSpPr txBox="1">
            <a:spLocks noChangeAspect="1"/>
          </p:cNvSpPr>
          <p:nvPr/>
        </p:nvSpPr>
        <p:spPr>
          <a:xfrm>
            <a:off x="3763664" y="4513324"/>
            <a:ext cx="6452819" cy="1934005"/>
          </a:xfrm>
          <a:prstGeom prst="rect">
            <a:avLst/>
          </a:prstGeom>
          <a:noFill/>
          <a:ln w="63500" cap="flat" cmpd="sng">
            <a:solidFill>
              <a:srgbClr val="00B05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
        <p:nvSpPr>
          <p:cNvPr id="12" name="Google Shape;815;p146">
            <a:extLst>
              <a:ext uri="{FF2B5EF4-FFF2-40B4-BE49-F238E27FC236}">
                <a16:creationId xmlns:a16="http://schemas.microsoft.com/office/drawing/2014/main" id="{7DB86C2D-6CE2-8A25-D143-295C0CE3A570}"/>
              </a:ext>
            </a:extLst>
          </p:cNvPr>
          <p:cNvSpPr txBox="1">
            <a:spLocks noChangeAspect="1"/>
          </p:cNvSpPr>
          <p:nvPr/>
        </p:nvSpPr>
        <p:spPr>
          <a:xfrm>
            <a:off x="3763664" y="1079017"/>
            <a:ext cx="6452819" cy="3377215"/>
          </a:xfrm>
          <a:prstGeom prst="rect">
            <a:avLst/>
          </a:prstGeom>
          <a:noFill/>
          <a:ln w="63500" cap="flat" cmpd="sng">
            <a:solidFill>
              <a:srgbClr val="FF0000"/>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endParaRPr>
          </a:p>
        </p:txBody>
      </p:sp>
    </p:spTree>
    <p:extLst>
      <p:ext uri="{BB962C8B-B14F-4D97-AF65-F5344CB8AC3E}">
        <p14:creationId xmlns:p14="http://schemas.microsoft.com/office/powerpoint/2010/main" val="2254468107"/>
      </p:ext>
    </p:extLst>
  </p:cSld>
  <p:clrMapOvr>
    <a:masterClrMapping/>
  </p:clrMapOvr>
  <p:transition spd="med" advTm="0">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162" descr="An animated icon of a blue car charging at an electric charging station"/>
          <p:cNvPicPr preferRelativeResize="0">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6524183" y="2247385"/>
            <a:ext cx="4895761" cy="3064910"/>
          </a:xfrm>
          <a:prstGeom prst="rect">
            <a:avLst/>
          </a:prstGeom>
          <a:noFill/>
          <a:ln w="25400" cap="flat" cmpd="sng">
            <a:solidFill>
              <a:schemeClr val="dk1"/>
            </a:solidFill>
            <a:prstDash val="solid"/>
            <a:miter lim="800000"/>
            <a:headEnd type="none" w="sm" len="sm"/>
            <a:tailEnd type="none" w="sm" len="sm"/>
          </a:ln>
        </p:spPr>
      </p:pic>
      <p:sp>
        <p:nvSpPr>
          <p:cNvPr id="1013" name="Google Shape;1013;p162"/>
          <p:cNvSpPr txBox="1"/>
          <p:nvPr/>
        </p:nvSpPr>
        <p:spPr>
          <a:xfrm>
            <a:off x="331262" y="714749"/>
            <a:ext cx="11088681" cy="584735"/>
          </a:xfrm>
          <a:prstGeom prst="rect">
            <a:avLst/>
          </a:prstGeom>
          <a:noFill/>
          <a:ln>
            <a:noFill/>
          </a:ln>
        </p:spPr>
        <p:txBody>
          <a:bodyPr spcFirstLastPara="1" wrap="square" lIns="91433" tIns="45700" rIns="91433" bIns="45700" anchor="t" anchorCtr="0">
            <a:spAutoFit/>
          </a:bodyPr>
          <a:lstStyle/>
          <a:p>
            <a:pPr>
              <a:buClr>
                <a:srgbClr val="FFFFFF"/>
              </a:buClr>
              <a:buSzPts val="1800"/>
            </a:pPr>
            <a:r>
              <a:rPr lang="en" sz="3200" b="1" dirty="0">
                <a:solidFill>
                  <a:srgbClr val="FFFFFF"/>
                </a:solidFill>
                <a:effectLst>
                  <a:outerShdw blurRad="38100" dist="38100" dir="2700000" algn="tl">
                    <a:srgbClr val="000000">
                      <a:alpha val="43137"/>
                    </a:srgbClr>
                  </a:outerShdw>
                </a:effectLst>
                <a:latin typeface="Roboto"/>
                <a:ea typeface="Roboto"/>
                <a:cs typeface="Roboto"/>
                <a:sym typeface="Roboto"/>
              </a:rPr>
              <a:t>Whole Life Carbon,</a:t>
            </a:r>
            <a:r>
              <a:rPr lang="en" sz="2400" b="1" dirty="0">
                <a:solidFill>
                  <a:srgbClr val="000000"/>
                </a:solidFill>
                <a:effectLst>
                  <a:outerShdw blurRad="38100" dist="38100" dir="2700000" algn="tl">
                    <a:srgbClr val="000000">
                      <a:alpha val="43137"/>
                    </a:srgbClr>
                  </a:outerShdw>
                </a:effectLst>
                <a:latin typeface="Calibri"/>
                <a:ea typeface="Calibri"/>
                <a:cs typeface="Calibri"/>
                <a:sym typeface="Calibri"/>
              </a:rPr>
              <a:t> </a:t>
            </a: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Calibri"/>
              </a:rPr>
              <a:t>RICS</a:t>
            </a:r>
            <a:r>
              <a:rPr lang="en" sz="3200" b="1" dirty="0">
                <a:solidFill>
                  <a:srgbClr val="FFFFFF"/>
                </a:solidFill>
                <a:effectLst>
                  <a:outerShdw blurRad="38100" dist="38100" dir="2700000" algn="tl">
                    <a:srgbClr val="000000">
                      <a:alpha val="43137"/>
                    </a:srgbClr>
                  </a:outerShdw>
                </a:effectLst>
                <a:latin typeface="Calibri"/>
                <a:ea typeface="Calibri"/>
                <a:cs typeface="Calibri"/>
                <a:sym typeface="Calibri"/>
              </a:rPr>
              <a:t> Professional Standard, 2nd edition</a:t>
            </a:r>
            <a:endParaRPr b="1" dirty="0">
              <a:effectLst>
                <a:outerShdw blurRad="38100" dist="38100" dir="2700000" algn="tl">
                  <a:srgbClr val="000000">
                    <a:alpha val="43137"/>
                  </a:srgbClr>
                </a:outerShdw>
              </a:effectLst>
            </a:endParaRPr>
          </a:p>
        </p:txBody>
      </p:sp>
      <p:pic>
        <p:nvPicPr>
          <p:cNvPr id="1014" name="Google Shape;1014;p162" descr="graphical representation of a community on their daily commute"/>
          <p:cNvPicPr preferRelativeResize="0">
            <a:picLocks noChangeAspect="1"/>
          </p:cNvPicPr>
          <p:nvPr/>
        </p:nvPicPr>
        <p:blipFill rotWithShape="1">
          <a:blip r:embed="rId4">
            <a:alphaModFix/>
            <a:extLst>
              <a:ext uri="{28A0092B-C50C-407E-A947-70E740481C1C}">
                <a14:useLocalDpi xmlns:a14="http://schemas.microsoft.com/office/drawing/2010/main" val="0"/>
              </a:ext>
            </a:extLst>
          </a:blip>
          <a:srcRect/>
          <a:stretch/>
        </p:blipFill>
        <p:spPr>
          <a:xfrm>
            <a:off x="680482" y="2229180"/>
            <a:ext cx="5002985" cy="3083115"/>
          </a:xfrm>
          <a:prstGeom prst="rect">
            <a:avLst/>
          </a:prstGeom>
          <a:noFill/>
          <a:ln w="25400" cap="flat" cmpd="sng">
            <a:solidFill>
              <a:schemeClr val="dk1"/>
            </a:solidFill>
            <a:prstDash val="solid"/>
            <a:miter lim="800000"/>
            <a:headEnd type="none" w="sm" len="sm"/>
            <a:tailEnd type="none" w="sm" len="sm"/>
          </a:ln>
        </p:spPr>
      </p:pic>
      <p:sp>
        <p:nvSpPr>
          <p:cNvPr id="1015" name="Google Shape;1015;p162"/>
          <p:cNvSpPr txBox="1"/>
          <p:nvPr/>
        </p:nvSpPr>
        <p:spPr>
          <a:xfrm>
            <a:off x="5762625" y="3619501"/>
            <a:ext cx="682400" cy="646290"/>
          </a:xfrm>
          <a:prstGeom prst="rect">
            <a:avLst/>
          </a:prstGeom>
          <a:noFill/>
          <a:ln>
            <a:noFill/>
          </a:ln>
        </p:spPr>
        <p:txBody>
          <a:bodyPr spcFirstLastPara="1" wrap="square" lIns="91433" tIns="45700" rIns="91433" bIns="45700" anchor="t" anchorCtr="0">
            <a:spAutoFit/>
          </a:bodyPr>
          <a:lstStyle/>
          <a:p>
            <a:pPr algn="ctr">
              <a:buClr>
                <a:srgbClr val="000000"/>
              </a:buClr>
              <a:buSzPts val="2700"/>
            </a:pPr>
            <a:r>
              <a:rPr lang="en" sz="3600" b="1">
                <a:solidFill>
                  <a:srgbClr val="000000"/>
                </a:solidFill>
                <a:latin typeface="Arial"/>
                <a:ea typeface="Arial"/>
                <a:cs typeface="Arial"/>
                <a:sym typeface="Arial"/>
              </a:rPr>
              <a:t>+</a:t>
            </a:r>
            <a:endParaRPr sz="1467"/>
          </a:p>
        </p:txBody>
      </p:sp>
      <p:sp>
        <p:nvSpPr>
          <p:cNvPr id="1016" name="Google Shape;1016;p162"/>
          <p:cNvSpPr txBox="1"/>
          <p:nvPr/>
        </p:nvSpPr>
        <p:spPr>
          <a:xfrm>
            <a:off x="3073400" y="6121401"/>
            <a:ext cx="6096000" cy="553957"/>
          </a:xfrm>
          <a:prstGeom prst="rect">
            <a:avLst/>
          </a:prstGeom>
          <a:noFill/>
          <a:ln>
            <a:noFill/>
          </a:ln>
        </p:spPr>
        <p:txBody>
          <a:bodyPr spcFirstLastPara="1" wrap="square" lIns="91433" tIns="45700" rIns="91433" bIns="45700" anchor="t" anchorCtr="0">
            <a:spAutoFit/>
          </a:bodyPr>
          <a:lstStyle/>
          <a:p>
            <a:pPr algn="ctr">
              <a:buClr>
                <a:srgbClr val="000000"/>
              </a:buClr>
              <a:buSzPts val="600"/>
            </a:pPr>
            <a:r>
              <a:rPr lang="en" sz="1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https://wachastory.com/product/printing-paper-a4-500-sheets-80gsm-dimensions-210-x-297-mm/</a:t>
            </a:r>
            <a:endParaRPr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buClr>
                <a:srgbClr val="000000"/>
              </a:buClr>
              <a:buSzPts val="600"/>
            </a:pPr>
            <a:r>
              <a:rPr lang="en" sz="1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https://evocharge.com/resources/how-does-ev-charging-work/</a:t>
            </a:r>
            <a:endParaRPr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pPr algn="ctr">
              <a:buClr>
                <a:srgbClr val="000000"/>
              </a:buClr>
              <a:buSzPts val="600"/>
            </a:pPr>
            <a:r>
              <a:rPr lang="en" sz="1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https://www.census.gov/acs/www/about/why-we-ask-each-question/commuting/</a:t>
            </a:r>
            <a:endParaRPr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6" name="Rectangle 5">
            <a:extLst>
              <a:ext uri="{FF2B5EF4-FFF2-40B4-BE49-F238E27FC236}">
                <a16:creationId xmlns:a16="http://schemas.microsoft.com/office/drawing/2014/main" id="{FBEBB328-5EFE-6503-EFD5-F43F27CA8F8D}"/>
              </a:ext>
            </a:extLst>
          </p:cNvPr>
          <p:cNvSpPr/>
          <p:nvPr/>
        </p:nvSpPr>
        <p:spPr>
          <a:xfrm>
            <a:off x="0" y="2020194"/>
            <a:ext cx="5454501" cy="4401879"/>
          </a:xfrm>
          <a:prstGeom prst="rect">
            <a:avLst/>
          </a:prstGeom>
          <a:solidFill>
            <a:srgbClr val="037BA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Google Shape;1021;p163"/>
          <p:cNvSpPr txBox="1">
            <a:spLocks noGrp="1"/>
          </p:cNvSpPr>
          <p:nvPr>
            <p:ph type="title"/>
          </p:nvPr>
        </p:nvSpPr>
        <p:spPr>
          <a:xfrm>
            <a:off x="561472" y="318977"/>
            <a:ext cx="10515600" cy="1329071"/>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F2F2F2"/>
              </a:buClr>
              <a:buSzPts val="1800"/>
            </a:pPr>
            <a:r>
              <a:rPr lang="en-US" b="1" dirty="0">
                <a:solidFill>
                  <a:schemeClr val="bg1"/>
                </a:solidFill>
                <a:effectLst>
                  <a:outerShdw blurRad="38100" dist="38100" dir="2700000" algn="tl">
                    <a:srgbClr val="000000">
                      <a:alpha val="43137"/>
                    </a:srgbClr>
                  </a:outerShdw>
                </a:effectLst>
                <a:latin typeface="Roboto"/>
                <a:ea typeface="Roboto"/>
                <a:cs typeface="Roboto"/>
                <a:sym typeface="Roboto"/>
              </a:rPr>
              <a:t>5 Versus 50 Stories</a:t>
            </a:r>
            <a:endParaRPr lang="en-US" sz="7200" b="1" dirty="0">
              <a:solidFill>
                <a:schemeClr val="bg1"/>
              </a:solidFill>
              <a:effectLst>
                <a:outerShdw blurRad="38100" dist="38100" dir="2700000" algn="tl">
                  <a:srgbClr val="000000">
                    <a:alpha val="43137"/>
                  </a:srgbClr>
                </a:outerShdw>
              </a:effectLst>
            </a:endParaRPr>
          </a:p>
        </p:txBody>
      </p:sp>
      <p:sp>
        <p:nvSpPr>
          <p:cNvPr id="1022" name="Google Shape;1022;p163"/>
          <p:cNvSpPr txBox="1">
            <a:spLocks noGrp="1"/>
          </p:cNvSpPr>
          <p:nvPr>
            <p:ph type="body" idx="4294967295"/>
          </p:nvPr>
        </p:nvSpPr>
        <p:spPr>
          <a:xfrm>
            <a:off x="5615066" y="2132798"/>
            <a:ext cx="5103630" cy="4554538"/>
          </a:xfrm>
          <a:prstGeom prst="rect">
            <a:avLst/>
          </a:prstGeom>
          <a:noFill/>
          <a:ln>
            <a:noFill/>
          </a:ln>
        </p:spPr>
        <p:txBody>
          <a:bodyPr spcFirstLastPara="1" vert="horz" wrap="square" lIns="91433" tIns="45700" rIns="91433" bIns="45700" rtlCol="0" anchor="t" anchorCtr="0">
            <a:normAutofit lnSpcReduction="10000"/>
          </a:bodyPr>
          <a:lstStyle/>
          <a:p>
            <a:pPr marL="0" indent="0">
              <a:spcBef>
                <a:spcPts val="0"/>
              </a:spcBef>
              <a:buClr>
                <a:schemeClr val="dk1"/>
              </a:buClr>
              <a:buSzPts val="1800"/>
              <a:buNone/>
            </a:pPr>
            <a:r>
              <a:rPr lang="en-US" dirty="0"/>
              <a:t>Chicago</a:t>
            </a:r>
          </a:p>
          <a:p>
            <a:pPr marL="0" indent="0">
              <a:spcBef>
                <a:spcPts val="1067"/>
              </a:spcBef>
              <a:buClr>
                <a:schemeClr val="dk1"/>
              </a:buClr>
              <a:buSzPts val="1800"/>
              <a:buNone/>
            </a:pPr>
            <a:r>
              <a:rPr lang="en-US" dirty="0"/>
              <a:t>R-134 A</a:t>
            </a:r>
          </a:p>
          <a:p>
            <a:pPr marL="0" indent="0">
              <a:spcBef>
                <a:spcPts val="1067"/>
              </a:spcBef>
              <a:buClr>
                <a:schemeClr val="dk1"/>
              </a:buClr>
              <a:buSzPts val="1800"/>
              <a:buNone/>
            </a:pPr>
            <a:r>
              <a:rPr lang="en-US" dirty="0"/>
              <a:t>Chiller and Heat Pumps</a:t>
            </a:r>
          </a:p>
          <a:p>
            <a:pPr marL="0" indent="0">
              <a:spcBef>
                <a:spcPts val="1067"/>
              </a:spcBef>
              <a:buClr>
                <a:schemeClr val="dk1"/>
              </a:buClr>
              <a:buSzPts val="1800"/>
              <a:buNone/>
            </a:pPr>
            <a:r>
              <a:rPr lang="en-US" dirty="0"/>
              <a:t>Office Building</a:t>
            </a:r>
          </a:p>
          <a:p>
            <a:pPr marL="0" indent="0">
              <a:spcBef>
                <a:spcPts val="1067"/>
              </a:spcBef>
              <a:buClr>
                <a:schemeClr val="dk1"/>
              </a:buClr>
              <a:buSzPts val="1800"/>
              <a:buNone/>
            </a:pPr>
            <a:r>
              <a:rPr lang="en-US" dirty="0"/>
              <a:t>50 </a:t>
            </a:r>
            <a:r>
              <a:rPr lang="en-US" dirty="0" err="1"/>
              <a:t>kBtu</a:t>
            </a:r>
            <a:r>
              <a:rPr lang="en-US" dirty="0"/>
              <a:t>/sf/yr; 150 KWH/sf/yr</a:t>
            </a:r>
          </a:p>
          <a:p>
            <a:pPr marL="0" indent="0">
              <a:spcBef>
                <a:spcPts val="1067"/>
              </a:spcBef>
              <a:buClr>
                <a:schemeClr val="dk1"/>
              </a:buClr>
              <a:buSzPts val="1800"/>
              <a:buNone/>
            </a:pPr>
            <a:r>
              <a:rPr lang="en-US" dirty="0"/>
              <a:t>67 </a:t>
            </a:r>
            <a:r>
              <a:rPr lang="en-US" dirty="0" err="1"/>
              <a:t>kBtu</a:t>
            </a:r>
            <a:r>
              <a:rPr lang="en-US" dirty="0"/>
              <a:t>/sf/</a:t>
            </a:r>
            <a:r>
              <a:rPr lang="en-US" dirty="0" err="1"/>
              <a:t>rr</a:t>
            </a:r>
            <a:r>
              <a:rPr lang="en-US" dirty="0"/>
              <a:t> 211 KWH/sf/yr</a:t>
            </a:r>
          </a:p>
          <a:p>
            <a:pPr marL="0" indent="0">
              <a:spcBef>
                <a:spcPts val="1067"/>
              </a:spcBef>
              <a:buClr>
                <a:schemeClr val="dk1"/>
              </a:buClr>
              <a:buSzPts val="1800"/>
              <a:buNone/>
            </a:pPr>
            <a:r>
              <a:rPr lang="en-US" dirty="0"/>
              <a:t>60 Years</a:t>
            </a:r>
          </a:p>
          <a:p>
            <a:pPr marL="0" indent="0">
              <a:spcBef>
                <a:spcPts val="1067"/>
              </a:spcBef>
              <a:buClr>
                <a:schemeClr val="dk1"/>
              </a:buClr>
              <a:buSzPts val="1800"/>
              <a:buNone/>
            </a:pPr>
            <a:r>
              <a:rPr lang="en-US" dirty="0"/>
              <a:t>100 Years</a:t>
            </a:r>
          </a:p>
          <a:p>
            <a:pPr marL="0" indent="0">
              <a:spcBef>
                <a:spcPts val="1067"/>
              </a:spcBef>
              <a:buClr>
                <a:schemeClr val="dk1"/>
              </a:buClr>
              <a:buSzPts val="1800"/>
              <a:buNone/>
            </a:pPr>
            <a:r>
              <a:rPr lang="en-US" dirty="0"/>
              <a:t>20,000 sf/floor; 1,859 </a:t>
            </a:r>
            <a:r>
              <a:rPr lang="en-US" dirty="0" err="1"/>
              <a:t>sm</a:t>
            </a:r>
            <a:r>
              <a:rPr lang="en-US" dirty="0"/>
              <a:t>/floor</a:t>
            </a:r>
          </a:p>
          <a:p>
            <a:pPr marL="0" indent="0">
              <a:spcBef>
                <a:spcPts val="1067"/>
              </a:spcBef>
              <a:buClr>
                <a:schemeClr val="dk1"/>
              </a:buClr>
              <a:buSzPts val="1800"/>
              <a:buNone/>
            </a:pPr>
            <a:endParaRPr lang="en-US" dirty="0"/>
          </a:p>
        </p:txBody>
      </p:sp>
      <p:sp>
        <p:nvSpPr>
          <p:cNvPr id="2" name="Google Shape;1022;p163">
            <a:extLst>
              <a:ext uri="{FF2B5EF4-FFF2-40B4-BE49-F238E27FC236}">
                <a16:creationId xmlns:a16="http://schemas.microsoft.com/office/drawing/2014/main" id="{92AF55DF-D375-2A27-C2E5-58057E138461}"/>
              </a:ext>
            </a:extLst>
          </p:cNvPr>
          <p:cNvSpPr txBox="1">
            <a:spLocks/>
          </p:cNvSpPr>
          <p:nvPr/>
        </p:nvSpPr>
        <p:spPr>
          <a:xfrm>
            <a:off x="2316147" y="2132798"/>
            <a:ext cx="2998380" cy="4554538"/>
          </a:xfrm>
          <a:prstGeom prst="rect">
            <a:avLst/>
          </a:prstGeom>
          <a:noFill/>
          <a:ln>
            <a:noFill/>
          </a:ln>
        </p:spPr>
        <p:txBody>
          <a:bodyPr spcFirstLastPara="1" vert="horz" wrap="square" lIns="91433" tIns="45700" rIns="91433" bIns="4570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Clr>
                <a:schemeClr val="dk1"/>
              </a:buClr>
              <a:buSzPts val="1800"/>
              <a:buFont typeface="Arial" panose="020B0604020202020204" pitchFamily="34" charset="0"/>
              <a:buNone/>
            </a:pPr>
            <a:r>
              <a:rPr lang="en-US" dirty="0"/>
              <a:t>Location:</a:t>
            </a:r>
          </a:p>
          <a:p>
            <a:pPr marL="0" indent="0" algn="r">
              <a:spcBef>
                <a:spcPts val="1067"/>
              </a:spcBef>
              <a:buClr>
                <a:schemeClr val="dk1"/>
              </a:buClr>
              <a:buSzPts val="1800"/>
              <a:buFont typeface="Arial" panose="020B0604020202020204" pitchFamily="34" charset="0"/>
              <a:buNone/>
            </a:pPr>
            <a:r>
              <a:rPr lang="en-US" dirty="0"/>
              <a:t>Refrigerant:</a:t>
            </a:r>
          </a:p>
          <a:p>
            <a:pPr marL="0" indent="0" algn="r">
              <a:spcBef>
                <a:spcPts val="1067"/>
              </a:spcBef>
              <a:buClr>
                <a:schemeClr val="dk1"/>
              </a:buClr>
              <a:buSzPts val="1800"/>
              <a:buFont typeface="Arial" panose="020B0604020202020204" pitchFamily="34" charset="0"/>
              <a:buNone/>
            </a:pPr>
            <a:r>
              <a:rPr lang="en-US" dirty="0"/>
              <a:t>Central Plant:</a:t>
            </a:r>
          </a:p>
          <a:p>
            <a:pPr marL="0" indent="0" algn="r">
              <a:spcBef>
                <a:spcPts val="1067"/>
              </a:spcBef>
              <a:buClr>
                <a:schemeClr val="dk1"/>
              </a:buClr>
              <a:buSzPts val="1800"/>
              <a:buFont typeface="Arial" panose="020B0604020202020204" pitchFamily="34" charset="0"/>
              <a:buNone/>
            </a:pPr>
            <a:r>
              <a:rPr lang="en-US" dirty="0"/>
              <a:t>Typology:</a:t>
            </a:r>
          </a:p>
          <a:p>
            <a:pPr marL="0" indent="0" algn="r">
              <a:spcBef>
                <a:spcPts val="1067"/>
              </a:spcBef>
              <a:buClr>
                <a:schemeClr val="dk1"/>
              </a:buClr>
              <a:buSzPts val="1800"/>
              <a:buFont typeface="Arial" panose="020B0604020202020204" pitchFamily="34" charset="0"/>
              <a:buNone/>
            </a:pPr>
            <a:r>
              <a:rPr lang="en-US" dirty="0"/>
              <a:t>EUI (</a:t>
            </a:r>
            <a:r>
              <a:rPr lang="en-US" b="1" dirty="0">
                <a:solidFill>
                  <a:schemeClr val="bg2">
                    <a:lumMod val="50000"/>
                  </a:schemeClr>
                </a:solidFill>
              </a:rPr>
              <a:t>5 Stories</a:t>
            </a:r>
            <a:r>
              <a:rPr lang="en-US" dirty="0"/>
              <a:t>):</a:t>
            </a:r>
          </a:p>
          <a:p>
            <a:pPr marL="0" indent="0" algn="r">
              <a:spcBef>
                <a:spcPts val="1067"/>
              </a:spcBef>
              <a:buClr>
                <a:schemeClr val="dk1"/>
              </a:buClr>
              <a:buSzPts val="1800"/>
              <a:buFont typeface="Arial" panose="020B0604020202020204" pitchFamily="34" charset="0"/>
              <a:buNone/>
            </a:pPr>
            <a:r>
              <a:rPr lang="en-US" dirty="0"/>
              <a:t>EUI (</a:t>
            </a:r>
            <a:r>
              <a:rPr lang="en-US" b="1" dirty="0">
                <a:solidFill>
                  <a:schemeClr val="accent1">
                    <a:lumMod val="75000"/>
                  </a:schemeClr>
                </a:solidFill>
              </a:rPr>
              <a:t>50 Stories</a:t>
            </a:r>
            <a:r>
              <a:rPr lang="en-US" dirty="0"/>
              <a:t>):</a:t>
            </a:r>
          </a:p>
          <a:p>
            <a:pPr marL="0" indent="0" algn="r">
              <a:spcBef>
                <a:spcPts val="1067"/>
              </a:spcBef>
              <a:buClr>
                <a:schemeClr val="dk1"/>
              </a:buClr>
              <a:buSzPts val="1800"/>
              <a:buFont typeface="Arial" panose="020B0604020202020204" pitchFamily="34" charset="0"/>
              <a:buNone/>
            </a:pPr>
            <a:r>
              <a:rPr lang="en-US" dirty="0"/>
              <a:t>Life (</a:t>
            </a:r>
            <a:r>
              <a:rPr lang="en-US" b="1" dirty="0">
                <a:solidFill>
                  <a:schemeClr val="bg2">
                    <a:lumMod val="50000"/>
                  </a:schemeClr>
                </a:solidFill>
              </a:rPr>
              <a:t>5 Stories</a:t>
            </a:r>
            <a:r>
              <a:rPr lang="en-US" dirty="0"/>
              <a:t>):</a:t>
            </a:r>
          </a:p>
          <a:p>
            <a:pPr marL="0" indent="0" algn="r">
              <a:spcBef>
                <a:spcPts val="1067"/>
              </a:spcBef>
              <a:buClr>
                <a:schemeClr val="dk1"/>
              </a:buClr>
              <a:buSzPts val="1800"/>
              <a:buFont typeface="Arial" panose="020B0604020202020204" pitchFamily="34" charset="0"/>
              <a:buNone/>
            </a:pPr>
            <a:r>
              <a:rPr lang="en-US" dirty="0"/>
              <a:t>Life (</a:t>
            </a:r>
            <a:r>
              <a:rPr lang="en-US" b="1" dirty="0">
                <a:solidFill>
                  <a:schemeClr val="tx2">
                    <a:lumMod val="90000"/>
                    <a:lumOff val="10000"/>
                  </a:schemeClr>
                </a:solidFill>
              </a:rPr>
              <a:t>50 Stories</a:t>
            </a:r>
            <a:r>
              <a:rPr lang="en-US" dirty="0"/>
              <a:t>):</a:t>
            </a:r>
          </a:p>
          <a:p>
            <a:pPr marL="0" indent="0" algn="r">
              <a:spcBef>
                <a:spcPts val="1067"/>
              </a:spcBef>
              <a:buClr>
                <a:schemeClr val="dk1"/>
              </a:buClr>
              <a:buSzPts val="1800"/>
              <a:buFont typeface="Arial" panose="020B0604020202020204" pitchFamily="34" charset="0"/>
              <a:buNone/>
            </a:pPr>
            <a:r>
              <a:rPr lang="en-US" dirty="0"/>
              <a:t>Area: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64"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769143" y="1251764"/>
            <a:ext cx="9550400" cy="5263336"/>
          </a:xfrm>
          <a:prstGeom prst="rect">
            <a:avLst/>
          </a:prstGeom>
          <a:noFill/>
          <a:ln>
            <a:noFill/>
          </a:ln>
        </p:spPr>
      </p:pic>
      <p:sp>
        <p:nvSpPr>
          <p:cNvPr id="1028" name="Google Shape;1028;p164"/>
          <p:cNvSpPr/>
          <p:nvPr/>
        </p:nvSpPr>
        <p:spPr>
          <a:xfrm>
            <a:off x="9312943" y="2527300"/>
            <a:ext cx="2032000" cy="36068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030" name="Google Shape;1030;p164"/>
          <p:cNvSpPr/>
          <p:nvPr/>
        </p:nvSpPr>
        <p:spPr>
          <a:xfrm>
            <a:off x="1705643" y="2921000"/>
            <a:ext cx="7518400" cy="36068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031" name="Google Shape;1031;p164"/>
          <p:cNvSpPr txBox="1"/>
          <p:nvPr/>
        </p:nvSpPr>
        <p:spPr>
          <a:xfrm>
            <a:off x="2782604"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500</a:t>
            </a:r>
            <a:endParaRPr sz="3200" b="1">
              <a:solidFill>
                <a:srgbClr val="FF0000"/>
              </a:solidFill>
              <a:latin typeface="Calibri"/>
              <a:ea typeface="Calibri"/>
              <a:cs typeface="Calibri"/>
              <a:sym typeface="Calibri"/>
            </a:endParaRPr>
          </a:p>
        </p:txBody>
      </p:sp>
      <p:sp>
        <p:nvSpPr>
          <p:cNvPr id="1032" name="Google Shape;1032;p164"/>
          <p:cNvSpPr txBox="1"/>
          <p:nvPr/>
        </p:nvSpPr>
        <p:spPr>
          <a:xfrm>
            <a:off x="276452" y="2798783"/>
            <a:ext cx="1498600" cy="1938952"/>
          </a:xfrm>
          <a:prstGeom prst="rect">
            <a:avLst/>
          </a:prstGeom>
          <a:noFill/>
          <a:ln>
            <a:noFill/>
          </a:ln>
        </p:spPr>
        <p:txBody>
          <a:bodyPr spcFirstLastPara="1" wrap="square" lIns="91433" tIns="45700" rIns="91433" bIns="45700" anchor="t" anchorCtr="0">
            <a:spAutoFit/>
          </a:bodyPr>
          <a:lstStyle/>
          <a:p>
            <a:pPr algn="ctr"/>
            <a:r>
              <a:rPr lang="en" sz="2400" b="1" dirty="0">
                <a:solidFill>
                  <a:srgbClr val="FF0000"/>
                </a:solidFill>
                <a:latin typeface="Arial"/>
                <a:ea typeface="Arial"/>
                <a:cs typeface="Arial"/>
                <a:sym typeface="Arial"/>
              </a:rPr>
              <a:t>5 </a:t>
            </a:r>
            <a:endParaRPr sz="1467" dirty="0"/>
          </a:p>
          <a:p>
            <a:pPr algn="ctr"/>
            <a:r>
              <a:rPr lang="en" sz="2400" b="1" dirty="0">
                <a:solidFill>
                  <a:srgbClr val="FF0000"/>
                </a:solidFill>
                <a:latin typeface="Arial"/>
                <a:ea typeface="Arial"/>
                <a:cs typeface="Arial"/>
                <a:sym typeface="Arial"/>
              </a:rPr>
              <a:t>Stories</a:t>
            </a:r>
            <a:endParaRPr sz="1467" dirty="0"/>
          </a:p>
          <a:p>
            <a:pPr algn="ctr"/>
            <a:endParaRPr sz="2400" b="1" dirty="0">
              <a:solidFill>
                <a:schemeClr val="dk1"/>
              </a:solidFill>
              <a:latin typeface="Arial"/>
              <a:ea typeface="Arial"/>
              <a:cs typeface="Arial"/>
              <a:sym typeface="Arial"/>
            </a:endParaRPr>
          </a:p>
          <a:p>
            <a:pPr algn="ctr"/>
            <a:r>
              <a:rPr lang="en" sz="2400" b="1" dirty="0">
                <a:solidFill>
                  <a:srgbClr val="00B050"/>
                </a:solidFill>
                <a:latin typeface="Arial"/>
                <a:ea typeface="Arial"/>
                <a:cs typeface="Arial"/>
                <a:sym typeface="Arial"/>
              </a:rPr>
              <a:t>50 Stories</a:t>
            </a:r>
            <a:endParaRPr sz="1467" dirty="0"/>
          </a:p>
        </p:txBody>
      </p:sp>
      <p:sp>
        <p:nvSpPr>
          <p:cNvPr id="1033" name="Google Shape;1033;p164"/>
          <p:cNvSpPr/>
          <p:nvPr/>
        </p:nvSpPr>
        <p:spPr>
          <a:xfrm>
            <a:off x="2785144"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chemeClr val="lt1"/>
              </a:solidFill>
              <a:latin typeface="Calibri"/>
              <a:ea typeface="Calibri"/>
              <a:cs typeface="Calibri"/>
              <a:sym typeface="Calibri"/>
            </a:endParaRPr>
          </a:p>
        </p:txBody>
      </p:sp>
      <p:sp>
        <p:nvSpPr>
          <p:cNvPr id="1034" name="Google Shape;1034;p164"/>
          <p:cNvSpPr txBox="1"/>
          <p:nvPr/>
        </p:nvSpPr>
        <p:spPr>
          <a:xfrm>
            <a:off x="2795304"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540</a:t>
            </a:r>
            <a:endParaRPr sz="3200" b="1">
              <a:solidFill>
                <a:srgbClr val="00B050"/>
              </a:solidFill>
              <a:latin typeface="Calibri"/>
              <a:ea typeface="Calibri"/>
              <a:cs typeface="Calibri"/>
              <a:sym typeface="Calibri"/>
            </a:endParaRPr>
          </a:p>
        </p:txBody>
      </p:sp>
      <p:sp>
        <p:nvSpPr>
          <p:cNvPr id="1035" name="Google Shape;1035;p164"/>
          <p:cNvSpPr txBox="1"/>
          <p:nvPr/>
        </p:nvSpPr>
        <p:spPr>
          <a:xfrm>
            <a:off x="3862103"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30</a:t>
            </a:r>
            <a:endParaRPr sz="3200" b="1">
              <a:solidFill>
                <a:srgbClr val="FF0000"/>
              </a:solidFill>
              <a:latin typeface="Calibri"/>
              <a:ea typeface="Calibri"/>
              <a:cs typeface="Calibri"/>
              <a:sym typeface="Calibri"/>
            </a:endParaRPr>
          </a:p>
        </p:txBody>
      </p:sp>
      <p:sp>
        <p:nvSpPr>
          <p:cNvPr id="1036" name="Google Shape;1036;p164"/>
          <p:cNvSpPr/>
          <p:nvPr/>
        </p:nvSpPr>
        <p:spPr>
          <a:xfrm>
            <a:off x="4118644"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chemeClr val="lt1"/>
              </a:solidFill>
              <a:latin typeface="Calibri"/>
              <a:ea typeface="Calibri"/>
              <a:cs typeface="Calibri"/>
              <a:sym typeface="Calibri"/>
            </a:endParaRPr>
          </a:p>
        </p:txBody>
      </p:sp>
      <p:sp>
        <p:nvSpPr>
          <p:cNvPr id="1037" name="Google Shape;1037;p164"/>
          <p:cNvSpPr txBox="1"/>
          <p:nvPr/>
        </p:nvSpPr>
        <p:spPr>
          <a:xfrm>
            <a:off x="3874803"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3200" b="1">
              <a:solidFill>
                <a:srgbClr val="00B050"/>
              </a:solidFill>
              <a:latin typeface="Calibri"/>
              <a:ea typeface="Calibri"/>
              <a:cs typeface="Calibri"/>
              <a:sym typeface="Calibri"/>
            </a:endParaRPr>
          </a:p>
        </p:txBody>
      </p:sp>
      <p:sp>
        <p:nvSpPr>
          <p:cNvPr id="1038" name="Google Shape;1038;p164"/>
          <p:cNvSpPr txBox="1"/>
          <p:nvPr/>
        </p:nvSpPr>
        <p:spPr>
          <a:xfrm>
            <a:off x="4700303"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67</a:t>
            </a:r>
            <a:endParaRPr sz="3200" b="1">
              <a:solidFill>
                <a:srgbClr val="FF0000"/>
              </a:solidFill>
              <a:latin typeface="Calibri"/>
              <a:ea typeface="Calibri"/>
              <a:cs typeface="Calibri"/>
              <a:sym typeface="Calibri"/>
            </a:endParaRPr>
          </a:p>
        </p:txBody>
      </p:sp>
      <p:sp>
        <p:nvSpPr>
          <p:cNvPr id="1039" name="Google Shape;1039;p164"/>
          <p:cNvSpPr/>
          <p:nvPr/>
        </p:nvSpPr>
        <p:spPr>
          <a:xfrm>
            <a:off x="5071143"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chemeClr val="lt1"/>
              </a:solidFill>
              <a:latin typeface="Calibri"/>
              <a:ea typeface="Calibri"/>
              <a:cs typeface="Calibri"/>
              <a:sym typeface="Calibri"/>
            </a:endParaRPr>
          </a:p>
        </p:txBody>
      </p:sp>
      <p:sp>
        <p:nvSpPr>
          <p:cNvPr id="1040" name="Google Shape;1040;p164"/>
          <p:cNvSpPr txBox="1"/>
          <p:nvPr/>
        </p:nvSpPr>
        <p:spPr>
          <a:xfrm>
            <a:off x="4713003"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67</a:t>
            </a:r>
            <a:endParaRPr sz="3200" b="1">
              <a:solidFill>
                <a:srgbClr val="00B050"/>
              </a:solidFill>
              <a:latin typeface="Calibri"/>
              <a:ea typeface="Calibri"/>
              <a:cs typeface="Calibri"/>
              <a:sym typeface="Calibri"/>
            </a:endParaRPr>
          </a:p>
        </p:txBody>
      </p:sp>
      <p:sp>
        <p:nvSpPr>
          <p:cNvPr id="1041" name="Google Shape;1041;p164"/>
          <p:cNvSpPr/>
          <p:nvPr/>
        </p:nvSpPr>
        <p:spPr>
          <a:xfrm>
            <a:off x="695550" y="6038280"/>
            <a:ext cx="2350386" cy="611737"/>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Google Shape;1029;p164">
            <a:extLst>
              <a:ext uri="{FF2B5EF4-FFF2-40B4-BE49-F238E27FC236}">
                <a16:creationId xmlns:a16="http://schemas.microsoft.com/office/drawing/2014/main" id="{D5F0982A-6CAE-E2A0-7E5C-A9210A444DD7}"/>
              </a:ext>
            </a:extLst>
          </p:cNvPr>
          <p:cNvSpPr txBox="1"/>
          <p:nvPr/>
        </p:nvSpPr>
        <p:spPr>
          <a:xfrm>
            <a:off x="595423" y="267336"/>
            <a:ext cx="10223141" cy="892512"/>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3200" b="1"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Office Building Benchmarking Life Cycle Carbon</a:t>
            </a:r>
            <a:endParaRPr kumimoji="0" sz="1800" b="1"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 Unit: KgCO</a:t>
            </a:r>
            <a:r>
              <a:rPr kumimoji="0" lang="en" sz="2000" b="1" i="0" u="none" strike="noStrike" kern="1200" cap="none" spc="0" normalizeH="0" baseline="-2500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2</a:t>
            </a: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e/M</a:t>
            </a:r>
            <a:r>
              <a:rPr kumimoji="0" lang="en" sz="2000" b="1" i="0" u="none" strike="noStrike" kern="1200" cap="none" spc="0" normalizeH="0" baseline="3000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2 </a:t>
            </a: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 </a:t>
            </a:r>
            <a:r>
              <a:rPr kumimoji="0" lang="en"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a:rPr>
              <a:t>(GFA, Full Building Elements)</a:t>
            </a:r>
            <a:endParaRPr kumimoji="0" sz="2000" b="1"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par>
                                <p:cTn id="11" presetID="10" presetClass="entr" presetSubtype="0" fill="hold" nodeType="with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500"/>
                                        <p:tgtEl>
                                          <p:spTgt spid="10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9"/>
                                        </p:tgtEl>
                                        <p:attrNameLst>
                                          <p:attrName>style.visibility</p:attrName>
                                        </p:attrNameLst>
                                      </p:cBhvr>
                                      <p:to>
                                        <p:strVal val="visible"/>
                                      </p:to>
                                    </p:set>
                                    <p:animEffect transition="in" filter="fade">
                                      <p:cBhvr>
                                        <p:cTn id="18" dur="500"/>
                                        <p:tgtEl>
                                          <p:spTgt spid="1039"/>
                                        </p:tgtEl>
                                      </p:cBhvr>
                                    </p:animEffect>
                                  </p:childTnLst>
                                </p:cTn>
                              </p:par>
                              <p:par>
                                <p:cTn id="19" presetID="10"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500"/>
                                        <p:tgtEl>
                                          <p:spTgt spid="1038"/>
                                        </p:tgtEl>
                                      </p:cBhvr>
                                    </p:animEffect>
                                  </p:childTnLst>
                                </p:cTn>
                              </p:par>
                              <p:par>
                                <p:cTn id="22" presetID="10" presetClass="entr" presetSubtype="0" fill="hold" nodeType="withEffect">
                                  <p:stCondLst>
                                    <p:cond delay="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165" descr="Eaton SF6 Gas Insulated RMU | Overview"/>
          <p:cNvPicPr preferRelativeResize="0"/>
          <p:nvPr/>
        </p:nvPicPr>
        <p:blipFill rotWithShape="1">
          <a:blip r:embed="rId3">
            <a:alphaModFix/>
            <a:extLst>
              <a:ext uri="{BEBA8EAE-BF5A-486C-A8C5-ECC9F3942E4B}">
                <a14:imgProps xmlns:a14="http://schemas.microsoft.com/office/drawing/2010/main">
                  <a14:imgLayer r:embed="rId4">
                    <a14:imgEffect>
                      <a14:saturation sat="96000"/>
                    </a14:imgEffect>
                  </a14:imgLayer>
                </a14:imgProps>
              </a:ext>
              <a:ext uri="{28A0092B-C50C-407E-A947-70E740481C1C}">
                <a14:useLocalDpi xmlns:a14="http://schemas.microsoft.com/office/drawing/2010/main" val="0"/>
              </a:ext>
            </a:extLst>
          </a:blip>
          <a:srcRect/>
          <a:stretch/>
        </p:blipFill>
        <p:spPr>
          <a:xfrm>
            <a:off x="6654215" y="1470502"/>
            <a:ext cx="5255047" cy="5255047"/>
          </a:xfrm>
          <a:prstGeom prst="rect">
            <a:avLst/>
          </a:prstGeom>
          <a:noFill/>
          <a:ln>
            <a:noFill/>
          </a:ln>
          <a:effectLst>
            <a:softEdge rad="304800"/>
          </a:effectLst>
        </p:spPr>
      </p:pic>
      <p:sp>
        <p:nvSpPr>
          <p:cNvPr id="1047" name="Google Shape;1047;p165"/>
          <p:cNvSpPr/>
          <p:nvPr/>
        </p:nvSpPr>
        <p:spPr>
          <a:xfrm>
            <a:off x="408825" y="5906937"/>
            <a:ext cx="8451273" cy="369332"/>
          </a:xfrm>
          <a:prstGeom prst="rect">
            <a:avLst/>
          </a:prstGeom>
          <a:noFill/>
          <a:ln>
            <a:noFill/>
          </a:ln>
        </p:spPr>
        <p:txBody>
          <a:bodyPr spcFirstLastPara="1" wrap="square" lIns="91433" tIns="45700" rIns="91433" bIns="45700" anchor="t" anchorCtr="0">
            <a:noAutofit/>
          </a:bodyPr>
          <a:lstStyle/>
          <a:p>
            <a:r>
              <a:rPr lang="en" sz="933"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Credit: https://www.eaton.com/in/en-us/catalog/medium-voltage-power-distribution-control-systems/eaton-sf6-gas-insulated-switchgear.html</a:t>
            </a:r>
            <a:endParaRPr sz="1467"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 sz="933"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https://www.linkedin.com/pulse/co2-equivalents-dragisa-ristic/</a:t>
            </a:r>
            <a:endParaRPr sz="1467"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48" name="Google Shape;1048;p165"/>
          <p:cNvSpPr txBox="1"/>
          <p:nvPr/>
        </p:nvSpPr>
        <p:spPr>
          <a:xfrm>
            <a:off x="485890" y="698077"/>
            <a:ext cx="11878872" cy="646290"/>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600" b="1" dirty="0">
                <a:solidFill>
                  <a:srgbClr val="FFFFFF"/>
                </a:solidFill>
                <a:effectLst>
                  <a:outerShdw blurRad="38100" dist="38100" dir="2700000" algn="tl">
                    <a:srgbClr val="000000">
                      <a:alpha val="43137"/>
                    </a:srgbClr>
                  </a:outerShdw>
                </a:effectLst>
                <a:latin typeface="Roboto"/>
                <a:ea typeface="Roboto"/>
                <a:cs typeface="Roboto"/>
                <a:sym typeface="Roboto"/>
              </a:rPr>
              <a:t>Ring Main Unit/Switchgear with SF6</a:t>
            </a:r>
            <a:endParaRPr sz="3600" b="1"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pic>
        <p:nvPicPr>
          <p:cNvPr id="1049" name="Google Shape;1049;p165" descr="Es wurde kein Alt-Text für dieses Bild angegeben."/>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477442" y="3179135"/>
            <a:ext cx="6183043" cy="2148514"/>
          </a:xfrm>
          <a:prstGeom prst="rect">
            <a:avLst/>
          </a:prstGeom>
          <a:noFill/>
          <a:ln>
            <a:noFill/>
          </a:ln>
        </p:spPr>
      </p:pic>
      <p:sp>
        <p:nvSpPr>
          <p:cNvPr id="1050" name="Google Shape;1050;p165"/>
          <p:cNvSpPr/>
          <p:nvPr/>
        </p:nvSpPr>
        <p:spPr>
          <a:xfrm>
            <a:off x="477442" y="4687831"/>
            <a:ext cx="6138079" cy="315971"/>
          </a:xfrm>
          <a:prstGeom prst="rect">
            <a:avLst/>
          </a:prstGeom>
          <a:noFill/>
          <a:ln w="381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051" name="Google Shape;1051;p165"/>
          <p:cNvSpPr/>
          <p:nvPr/>
        </p:nvSpPr>
        <p:spPr>
          <a:xfrm>
            <a:off x="464742" y="4103631"/>
            <a:ext cx="6138079" cy="315971"/>
          </a:xfrm>
          <a:prstGeom prst="rect">
            <a:avLst/>
          </a:prstGeom>
          <a:noFill/>
          <a:ln w="38100" cap="flat" cmpd="sng">
            <a:solidFill>
              <a:srgbClr val="00B0F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086392C6-3357-FC63-1D5B-22323804C2AB}"/>
              </a:ext>
            </a:extLst>
          </p:cNvPr>
          <p:cNvSpPr txBox="1"/>
          <p:nvPr/>
        </p:nvSpPr>
        <p:spPr>
          <a:xfrm>
            <a:off x="475375" y="2546838"/>
            <a:ext cx="370473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Greenhouse </a:t>
            </a:r>
          </a:p>
          <a:p>
            <a:pPr algn="ctr"/>
            <a:r>
              <a:rPr lang="en-US"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Gas (GHG)</a:t>
            </a:r>
          </a:p>
        </p:txBody>
      </p:sp>
      <p:sp>
        <p:nvSpPr>
          <p:cNvPr id="7" name="TextBox 6">
            <a:extLst>
              <a:ext uri="{FF2B5EF4-FFF2-40B4-BE49-F238E27FC236}">
                <a16:creationId xmlns:a16="http://schemas.microsoft.com/office/drawing/2014/main" id="{0D5358A6-06AA-9264-D60D-BD9589EC3300}"/>
              </a:ext>
            </a:extLst>
          </p:cNvPr>
          <p:cNvSpPr txBox="1"/>
          <p:nvPr/>
        </p:nvSpPr>
        <p:spPr>
          <a:xfrm>
            <a:off x="4180663" y="2548569"/>
            <a:ext cx="2479822"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Global Warming</a:t>
            </a:r>
          </a:p>
          <a:p>
            <a:pPr algn="ctr"/>
            <a:r>
              <a:rPr lang="en-US" b="1"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Potential (GWP)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fade">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fade">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5" name="Google Shape;801;p144">
            <a:extLst>
              <a:ext uri="{FF2B5EF4-FFF2-40B4-BE49-F238E27FC236}">
                <a16:creationId xmlns:a16="http://schemas.microsoft.com/office/drawing/2014/main" id="{091B7E1A-E7FC-19B0-2B3E-38130774DA63}"/>
              </a:ext>
            </a:extLst>
          </p:cNvPr>
          <p:cNvSpPr/>
          <p:nvPr/>
        </p:nvSpPr>
        <p:spPr>
          <a:xfrm>
            <a:off x="0" y="0"/>
            <a:ext cx="12192000" cy="6858000"/>
          </a:xfrm>
          <a:prstGeom prst="rect">
            <a:avLst/>
          </a:prstGeom>
          <a:solidFill>
            <a:srgbClr val="0B7EC2">
              <a:alpha val="77000"/>
            </a:srgbClr>
          </a:soli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770" name="Google Shape;770;p140"/>
          <p:cNvSpPr txBox="1">
            <a:spLocks noGrp="1"/>
          </p:cNvSpPr>
          <p:nvPr>
            <p:ph type="body" idx="4294967295"/>
          </p:nvPr>
        </p:nvSpPr>
        <p:spPr>
          <a:xfrm>
            <a:off x="1340324" y="2693987"/>
            <a:ext cx="9525000" cy="1470025"/>
          </a:xfrm>
          <a:prstGeom prst="rect">
            <a:avLst/>
          </a:prstGeom>
          <a:noFill/>
          <a:ln>
            <a:noFill/>
          </a:ln>
        </p:spPr>
        <p:txBody>
          <a:bodyPr spcFirstLastPara="1" vert="horz" wrap="square" lIns="121900" tIns="121900" rIns="121900" bIns="121900" rtlCol="0" anchor="t" anchorCtr="0">
            <a:normAutofit/>
          </a:bodyPr>
          <a:lstStyle/>
          <a:p>
            <a:pPr marL="0" indent="0">
              <a:buNone/>
            </a:pPr>
            <a:r>
              <a:rPr lang="en" sz="4400" dirty="0">
                <a:solidFill>
                  <a:schemeClr val="lt1"/>
                </a:solidFill>
                <a:effectLst>
                  <a:outerShdw blurRad="38100" dist="38100" dir="2700000" algn="tl">
                    <a:srgbClr val="000000">
                      <a:alpha val="43137"/>
                    </a:srgbClr>
                  </a:outerShdw>
                </a:effectLst>
              </a:rPr>
              <a:t>Why Whole Life Carbon Framework?</a:t>
            </a:r>
            <a:endParaRPr sz="4400" dirty="0">
              <a:solidFill>
                <a:schemeClr val="lt1"/>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6">
          <a:extLst>
            <a:ext uri="{FF2B5EF4-FFF2-40B4-BE49-F238E27FC236}">
              <a16:creationId xmlns:a16="http://schemas.microsoft.com/office/drawing/2014/main" id="{2D375294-444B-EA5B-927C-1227042E7A9F}"/>
            </a:ext>
          </a:extLst>
        </p:cNvPr>
        <p:cNvGrpSpPr/>
        <p:nvPr/>
      </p:nvGrpSpPr>
      <p:grpSpPr>
        <a:xfrm>
          <a:off x="0" y="0"/>
          <a:ext cx="0" cy="0"/>
          <a:chOff x="0" y="0"/>
          <a:chExt cx="0" cy="0"/>
        </a:xfrm>
      </p:grpSpPr>
      <p:pic>
        <p:nvPicPr>
          <p:cNvPr id="1027" name="Google Shape;1027;p164" descr="https://consultations.rics.org/gf2.ti/a/1479074/689045/PJP/-/image2.jpg">
            <a:extLst>
              <a:ext uri="{FF2B5EF4-FFF2-40B4-BE49-F238E27FC236}">
                <a16:creationId xmlns:a16="http://schemas.microsoft.com/office/drawing/2014/main" id="{EA1A9E67-1A9F-AC7C-CE30-ACBF37E44D14}"/>
              </a:ext>
            </a:extLst>
          </p:cNvPr>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769143" y="1251764"/>
            <a:ext cx="9550400" cy="5263336"/>
          </a:xfrm>
          <a:prstGeom prst="rect">
            <a:avLst/>
          </a:prstGeom>
          <a:noFill/>
          <a:ln>
            <a:noFill/>
          </a:ln>
        </p:spPr>
      </p:pic>
      <p:sp>
        <p:nvSpPr>
          <p:cNvPr id="1028" name="Google Shape;1028;p164">
            <a:extLst>
              <a:ext uri="{FF2B5EF4-FFF2-40B4-BE49-F238E27FC236}">
                <a16:creationId xmlns:a16="http://schemas.microsoft.com/office/drawing/2014/main" id="{C9E56A12-A40D-900D-B7F9-648A7B6DC02A}"/>
              </a:ext>
            </a:extLst>
          </p:cNvPr>
          <p:cNvSpPr/>
          <p:nvPr/>
        </p:nvSpPr>
        <p:spPr>
          <a:xfrm>
            <a:off x="9312943" y="2527300"/>
            <a:ext cx="2032000" cy="3606800"/>
          </a:xfrm>
          <a:prstGeom prst="rect">
            <a:avLst/>
          </a:prstGeom>
          <a:solidFill>
            <a:schemeClr val="lt1">
              <a:alpha val="69803"/>
            </a:schemeClr>
          </a:solidFill>
          <a:ln>
            <a:noFill/>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29" name="Google Shape;1029;p164">
            <a:extLst>
              <a:ext uri="{FF2B5EF4-FFF2-40B4-BE49-F238E27FC236}">
                <a16:creationId xmlns:a16="http://schemas.microsoft.com/office/drawing/2014/main" id="{F1DF4C71-C7B3-ABFF-E707-EB99B8CB7E17}"/>
              </a:ext>
            </a:extLst>
          </p:cNvPr>
          <p:cNvSpPr txBox="1"/>
          <p:nvPr/>
        </p:nvSpPr>
        <p:spPr>
          <a:xfrm>
            <a:off x="595423" y="267336"/>
            <a:ext cx="10223141" cy="892512"/>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 sz="3200" b="1"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Office Building Benchmarking Life Cycle Carbon</a:t>
            </a:r>
            <a:endParaRPr kumimoji="0" sz="1800" b="1"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 Unit: KgCO</a:t>
            </a:r>
            <a:r>
              <a:rPr kumimoji="0" lang="en" sz="2000" b="1" i="0" u="none" strike="noStrike" kern="1200" cap="none" spc="0" normalizeH="0" baseline="-2500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2</a:t>
            </a: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e/M</a:t>
            </a:r>
            <a:r>
              <a:rPr kumimoji="0" lang="en" sz="2000" b="1" i="0" u="none" strike="noStrike" kern="1200" cap="none" spc="0" normalizeH="0" baseline="3000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2 </a:t>
            </a:r>
            <a:r>
              <a:rPr kumimoji="0" lang="en" sz="20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 </a:t>
            </a:r>
            <a:r>
              <a:rPr kumimoji="0" lang="en" sz="2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a:rPr>
              <a:t>(GFA, Full Building Elements)</a:t>
            </a:r>
            <a:endParaRPr kumimoji="0" sz="2000" b="1"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
        <p:nvSpPr>
          <p:cNvPr id="1030" name="Google Shape;1030;p164">
            <a:extLst>
              <a:ext uri="{FF2B5EF4-FFF2-40B4-BE49-F238E27FC236}">
                <a16:creationId xmlns:a16="http://schemas.microsoft.com/office/drawing/2014/main" id="{1B5A7093-61FC-8598-1283-90F2E205999B}"/>
              </a:ext>
            </a:extLst>
          </p:cNvPr>
          <p:cNvSpPr/>
          <p:nvPr/>
        </p:nvSpPr>
        <p:spPr>
          <a:xfrm>
            <a:off x="1705643" y="2921000"/>
            <a:ext cx="7518400" cy="3606800"/>
          </a:xfrm>
          <a:prstGeom prst="rect">
            <a:avLst/>
          </a:prstGeom>
          <a:solidFill>
            <a:schemeClr val="lt1">
              <a:alpha val="69803"/>
            </a:schemeClr>
          </a:solidFill>
          <a:ln>
            <a:noFill/>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31" name="Google Shape;1031;p164">
            <a:extLst>
              <a:ext uri="{FF2B5EF4-FFF2-40B4-BE49-F238E27FC236}">
                <a16:creationId xmlns:a16="http://schemas.microsoft.com/office/drawing/2014/main" id="{8B8AC4BB-5A3B-63EE-A663-984E47788647}"/>
              </a:ext>
            </a:extLst>
          </p:cNvPr>
          <p:cNvSpPr txBox="1"/>
          <p:nvPr/>
        </p:nvSpPr>
        <p:spPr>
          <a:xfrm>
            <a:off x="2782604" y="2960664"/>
            <a:ext cx="1261015"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FF0000"/>
              </a:buClr>
              <a:buSzPts val="2400"/>
              <a:buFontTx/>
              <a:buNone/>
              <a:tabLst/>
              <a:defRPr/>
            </a:pPr>
            <a:r>
              <a:rPr kumimoji="0" lang="en" sz="3200" b="1" i="0" u="none" strike="noStrike" kern="1200" cap="none" spc="0" normalizeH="0" baseline="0" noProof="0">
                <a:ln>
                  <a:noFill/>
                </a:ln>
                <a:solidFill>
                  <a:srgbClr val="FF0000"/>
                </a:solidFill>
                <a:effectLst/>
                <a:uLnTx/>
                <a:uFillTx/>
                <a:latin typeface="Calibri"/>
                <a:ea typeface="Calibri"/>
                <a:cs typeface="Calibri"/>
                <a:sym typeface="Calibri"/>
              </a:rPr>
              <a:t>500</a:t>
            </a:r>
            <a:endParaRPr kumimoji="0" sz="3200" b="1" i="0" u="none" strike="noStrike" kern="1200" cap="none" spc="0" normalizeH="0" baseline="0" noProof="0">
              <a:ln>
                <a:noFill/>
              </a:ln>
              <a:solidFill>
                <a:srgbClr val="FF0000"/>
              </a:solidFill>
              <a:effectLst/>
              <a:uLnTx/>
              <a:uFillTx/>
              <a:latin typeface="Calibri"/>
              <a:ea typeface="Calibri"/>
              <a:cs typeface="Calibri"/>
              <a:sym typeface="Calibri"/>
            </a:endParaRPr>
          </a:p>
        </p:txBody>
      </p:sp>
      <p:sp>
        <p:nvSpPr>
          <p:cNvPr id="1032" name="Google Shape;1032;p164">
            <a:extLst>
              <a:ext uri="{FF2B5EF4-FFF2-40B4-BE49-F238E27FC236}">
                <a16:creationId xmlns:a16="http://schemas.microsoft.com/office/drawing/2014/main" id="{2F117BF5-B9B4-1D7A-7484-BBDDE63C7A77}"/>
              </a:ext>
            </a:extLst>
          </p:cNvPr>
          <p:cNvSpPr txBox="1"/>
          <p:nvPr/>
        </p:nvSpPr>
        <p:spPr>
          <a:xfrm>
            <a:off x="276452" y="2798783"/>
            <a:ext cx="1498600" cy="1938952"/>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FF0000"/>
                </a:solidFill>
                <a:effectLst/>
                <a:uLnTx/>
                <a:uFillTx/>
                <a:latin typeface="Arial"/>
                <a:ea typeface="Arial"/>
                <a:cs typeface="Arial"/>
                <a:sym typeface="Arial"/>
              </a:rPr>
              <a:t>5 </a:t>
            </a:r>
            <a:endParaRPr kumimoji="0"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FF0000"/>
                </a:solidFill>
                <a:effectLst/>
                <a:uLnTx/>
                <a:uFillTx/>
                <a:latin typeface="Arial"/>
                <a:ea typeface="Arial"/>
                <a:cs typeface="Arial"/>
                <a:sym typeface="Arial"/>
              </a:rPr>
              <a:t>Stories</a:t>
            </a:r>
            <a:endParaRPr kumimoji="0" sz="14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00B050"/>
                </a:solidFill>
                <a:effectLst/>
                <a:uLnTx/>
                <a:uFillTx/>
                <a:latin typeface="Arial"/>
                <a:ea typeface="Arial"/>
                <a:cs typeface="Arial"/>
                <a:sym typeface="Arial"/>
              </a:rPr>
              <a:t>50 Stories</a:t>
            </a:r>
            <a:endParaRPr kumimoji="0" sz="14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3" name="Google Shape;1033;p164">
            <a:extLst>
              <a:ext uri="{FF2B5EF4-FFF2-40B4-BE49-F238E27FC236}">
                <a16:creationId xmlns:a16="http://schemas.microsoft.com/office/drawing/2014/main" id="{13386906-A4A7-28D7-B94B-90A2A37AF3B1}"/>
              </a:ext>
            </a:extLst>
          </p:cNvPr>
          <p:cNvSpPr/>
          <p:nvPr/>
        </p:nvSpPr>
        <p:spPr>
          <a:xfrm>
            <a:off x="2785144"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400"/>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34" name="Google Shape;1034;p164">
            <a:extLst>
              <a:ext uri="{FF2B5EF4-FFF2-40B4-BE49-F238E27FC236}">
                <a16:creationId xmlns:a16="http://schemas.microsoft.com/office/drawing/2014/main" id="{448DC13B-A387-478D-0AE4-0104E48C36DA}"/>
              </a:ext>
            </a:extLst>
          </p:cNvPr>
          <p:cNvSpPr txBox="1"/>
          <p:nvPr/>
        </p:nvSpPr>
        <p:spPr>
          <a:xfrm>
            <a:off x="2795304" y="3963964"/>
            <a:ext cx="1261015"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00B050"/>
              </a:buClr>
              <a:buSzPts val="2400"/>
              <a:buFontTx/>
              <a:buNone/>
              <a:tabLst/>
              <a:defRPr/>
            </a:pPr>
            <a:r>
              <a:rPr kumimoji="0" lang="en" sz="3200" b="1" i="0" u="none" strike="noStrike" kern="1200" cap="none" spc="0" normalizeH="0" baseline="0" noProof="0">
                <a:ln>
                  <a:noFill/>
                </a:ln>
                <a:solidFill>
                  <a:srgbClr val="00B050"/>
                </a:solidFill>
                <a:effectLst/>
                <a:uLnTx/>
                <a:uFillTx/>
                <a:latin typeface="Calibri"/>
                <a:ea typeface="Calibri"/>
                <a:cs typeface="Calibri"/>
                <a:sym typeface="Calibri"/>
              </a:rPr>
              <a:t>540</a:t>
            </a:r>
            <a:endParaRPr kumimoji="0" sz="3200" b="1" i="0" u="none" strike="noStrike" kern="1200" cap="none" spc="0" normalizeH="0" baseline="0" noProof="0">
              <a:ln>
                <a:noFill/>
              </a:ln>
              <a:solidFill>
                <a:srgbClr val="00B050"/>
              </a:solidFill>
              <a:effectLst/>
              <a:uLnTx/>
              <a:uFillTx/>
              <a:latin typeface="Calibri"/>
              <a:ea typeface="Calibri"/>
              <a:cs typeface="Calibri"/>
              <a:sym typeface="Calibri"/>
            </a:endParaRPr>
          </a:p>
        </p:txBody>
      </p:sp>
      <p:sp>
        <p:nvSpPr>
          <p:cNvPr id="1035" name="Google Shape;1035;p164">
            <a:extLst>
              <a:ext uri="{FF2B5EF4-FFF2-40B4-BE49-F238E27FC236}">
                <a16:creationId xmlns:a16="http://schemas.microsoft.com/office/drawing/2014/main" id="{EE7C1BDE-252C-04E1-0576-D04E76CB659B}"/>
              </a:ext>
            </a:extLst>
          </p:cNvPr>
          <p:cNvSpPr txBox="1"/>
          <p:nvPr/>
        </p:nvSpPr>
        <p:spPr>
          <a:xfrm>
            <a:off x="3862103" y="2973364"/>
            <a:ext cx="1261013"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FF0000"/>
              </a:buClr>
              <a:buSzPts val="2400"/>
              <a:buFontTx/>
              <a:buNone/>
              <a:tabLst/>
              <a:defRPr/>
            </a:pPr>
            <a:r>
              <a:rPr kumimoji="0" lang="en" sz="3200" b="1" i="0" u="none" strike="noStrike" kern="1200" cap="none" spc="0" normalizeH="0" baseline="0" noProof="0">
                <a:ln>
                  <a:noFill/>
                </a:ln>
                <a:solidFill>
                  <a:srgbClr val="FF0000"/>
                </a:solidFill>
                <a:effectLst/>
                <a:uLnTx/>
                <a:uFillTx/>
                <a:latin typeface="Calibri"/>
                <a:ea typeface="Calibri"/>
                <a:cs typeface="Calibri"/>
                <a:sym typeface="Calibri"/>
              </a:rPr>
              <a:t>30</a:t>
            </a:r>
            <a:endParaRPr kumimoji="0" sz="3200" b="1" i="0" u="none" strike="noStrike" kern="1200" cap="none" spc="0" normalizeH="0" baseline="0" noProof="0">
              <a:ln>
                <a:noFill/>
              </a:ln>
              <a:solidFill>
                <a:srgbClr val="FF0000"/>
              </a:solidFill>
              <a:effectLst/>
              <a:uLnTx/>
              <a:uFillTx/>
              <a:latin typeface="Calibri"/>
              <a:ea typeface="Calibri"/>
              <a:cs typeface="Calibri"/>
              <a:sym typeface="Calibri"/>
            </a:endParaRPr>
          </a:p>
        </p:txBody>
      </p:sp>
      <p:sp>
        <p:nvSpPr>
          <p:cNvPr id="1036" name="Google Shape;1036;p164">
            <a:extLst>
              <a:ext uri="{FF2B5EF4-FFF2-40B4-BE49-F238E27FC236}">
                <a16:creationId xmlns:a16="http://schemas.microsoft.com/office/drawing/2014/main" id="{610C4C9D-448A-AC58-338F-6F9C236DAA08}"/>
              </a:ext>
            </a:extLst>
          </p:cNvPr>
          <p:cNvSpPr/>
          <p:nvPr/>
        </p:nvSpPr>
        <p:spPr>
          <a:xfrm>
            <a:off x="4118644"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400"/>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37" name="Google Shape;1037;p164">
            <a:extLst>
              <a:ext uri="{FF2B5EF4-FFF2-40B4-BE49-F238E27FC236}">
                <a16:creationId xmlns:a16="http://schemas.microsoft.com/office/drawing/2014/main" id="{ACEDF624-7DFD-AC6A-6CD8-DDC0080FA1CF}"/>
              </a:ext>
            </a:extLst>
          </p:cNvPr>
          <p:cNvSpPr txBox="1"/>
          <p:nvPr/>
        </p:nvSpPr>
        <p:spPr>
          <a:xfrm>
            <a:off x="3874803" y="3976664"/>
            <a:ext cx="1261013"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00B050"/>
              </a:buClr>
              <a:buSzPts val="2400"/>
              <a:buFontTx/>
              <a:buNone/>
              <a:tabLst/>
              <a:defRPr/>
            </a:pPr>
            <a:r>
              <a:rPr kumimoji="0" lang="en" sz="3200" b="1" i="0" u="none" strike="noStrike" kern="1200" cap="none" spc="0" normalizeH="0" baseline="0" noProof="0">
                <a:ln>
                  <a:noFill/>
                </a:ln>
                <a:solidFill>
                  <a:srgbClr val="00B050"/>
                </a:solidFill>
                <a:effectLst/>
                <a:uLnTx/>
                <a:uFillTx/>
                <a:latin typeface="Calibri"/>
                <a:ea typeface="Calibri"/>
                <a:cs typeface="Calibri"/>
                <a:sym typeface="Calibri"/>
              </a:rPr>
              <a:t>40</a:t>
            </a:r>
            <a:endParaRPr kumimoji="0" sz="3200" b="1" i="0" u="none" strike="noStrike" kern="1200" cap="none" spc="0" normalizeH="0" baseline="0" noProof="0">
              <a:ln>
                <a:noFill/>
              </a:ln>
              <a:solidFill>
                <a:srgbClr val="00B050"/>
              </a:solidFill>
              <a:effectLst/>
              <a:uLnTx/>
              <a:uFillTx/>
              <a:latin typeface="Calibri"/>
              <a:ea typeface="Calibri"/>
              <a:cs typeface="Calibri"/>
              <a:sym typeface="Calibri"/>
            </a:endParaRPr>
          </a:p>
        </p:txBody>
      </p:sp>
      <p:sp>
        <p:nvSpPr>
          <p:cNvPr id="1038" name="Google Shape;1038;p164">
            <a:extLst>
              <a:ext uri="{FF2B5EF4-FFF2-40B4-BE49-F238E27FC236}">
                <a16:creationId xmlns:a16="http://schemas.microsoft.com/office/drawing/2014/main" id="{834F8D75-FC96-81B1-F9AD-87D05C80A3BE}"/>
              </a:ext>
            </a:extLst>
          </p:cNvPr>
          <p:cNvSpPr txBox="1"/>
          <p:nvPr/>
        </p:nvSpPr>
        <p:spPr>
          <a:xfrm>
            <a:off x="4700303" y="2973364"/>
            <a:ext cx="1261013"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FF0000"/>
              </a:buClr>
              <a:buSzPts val="2400"/>
              <a:buFontTx/>
              <a:buNone/>
              <a:tabLst/>
              <a:defRPr/>
            </a:pPr>
            <a:r>
              <a:rPr kumimoji="0" lang="en" sz="3200" b="1" i="0" u="none" strike="noStrike" kern="1200" cap="none" spc="0" normalizeH="0" baseline="0" noProof="0">
                <a:ln>
                  <a:noFill/>
                </a:ln>
                <a:solidFill>
                  <a:srgbClr val="FF0000"/>
                </a:solidFill>
                <a:effectLst/>
                <a:uLnTx/>
                <a:uFillTx/>
                <a:latin typeface="Calibri"/>
                <a:ea typeface="Calibri"/>
                <a:cs typeface="Calibri"/>
                <a:sym typeface="Calibri"/>
              </a:rPr>
              <a:t>67</a:t>
            </a:r>
            <a:endParaRPr kumimoji="0" sz="3200" b="1" i="0" u="none" strike="noStrike" kern="1200" cap="none" spc="0" normalizeH="0" baseline="0" noProof="0">
              <a:ln>
                <a:noFill/>
              </a:ln>
              <a:solidFill>
                <a:srgbClr val="FF0000"/>
              </a:solidFill>
              <a:effectLst/>
              <a:uLnTx/>
              <a:uFillTx/>
              <a:latin typeface="Calibri"/>
              <a:ea typeface="Calibri"/>
              <a:cs typeface="Calibri"/>
              <a:sym typeface="Calibri"/>
            </a:endParaRPr>
          </a:p>
        </p:txBody>
      </p:sp>
      <p:sp>
        <p:nvSpPr>
          <p:cNvPr id="1039" name="Google Shape;1039;p164">
            <a:extLst>
              <a:ext uri="{FF2B5EF4-FFF2-40B4-BE49-F238E27FC236}">
                <a16:creationId xmlns:a16="http://schemas.microsoft.com/office/drawing/2014/main" id="{F3CEE01D-8CF4-746A-D7F8-EF11C3B061C4}"/>
              </a:ext>
            </a:extLst>
          </p:cNvPr>
          <p:cNvSpPr/>
          <p:nvPr/>
        </p:nvSpPr>
        <p:spPr>
          <a:xfrm>
            <a:off x="5071143"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marL="0" marR="0" lvl="0" indent="0" algn="ctr" defTabSz="457200" rtl="0" eaLnBrk="1" fontAlgn="auto" latinLnBrk="0" hangingPunct="1">
              <a:lnSpc>
                <a:spcPct val="100000"/>
              </a:lnSpc>
              <a:spcBef>
                <a:spcPts val="0"/>
              </a:spcBef>
              <a:spcAft>
                <a:spcPts val="0"/>
              </a:spcAft>
              <a:buClr>
                <a:prstClr val="white"/>
              </a:buClr>
              <a:buSzPts val="1400"/>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40" name="Google Shape;1040;p164">
            <a:extLst>
              <a:ext uri="{FF2B5EF4-FFF2-40B4-BE49-F238E27FC236}">
                <a16:creationId xmlns:a16="http://schemas.microsoft.com/office/drawing/2014/main" id="{BBAFC28A-FE62-E88B-6D69-35FBEEB18B92}"/>
              </a:ext>
            </a:extLst>
          </p:cNvPr>
          <p:cNvSpPr txBox="1"/>
          <p:nvPr/>
        </p:nvSpPr>
        <p:spPr>
          <a:xfrm>
            <a:off x="4713003" y="3976664"/>
            <a:ext cx="1261013" cy="584735"/>
          </a:xfrm>
          <a:prstGeom prst="rect">
            <a:avLst/>
          </a:prstGeom>
          <a:noFill/>
          <a:ln>
            <a:noFill/>
          </a:ln>
        </p:spPr>
        <p:txBody>
          <a:bodyPr spcFirstLastPara="1" wrap="square" lIns="91433" tIns="45700" rIns="91433" bIns="45700" anchor="t" anchorCtr="0">
            <a:spAutoFit/>
          </a:bodyPr>
          <a:lstStyle/>
          <a:p>
            <a:pPr marL="0" marR="0" lvl="0" indent="0" algn="ctr" defTabSz="457200" rtl="0" eaLnBrk="1" fontAlgn="auto" latinLnBrk="0" hangingPunct="1">
              <a:lnSpc>
                <a:spcPct val="100000"/>
              </a:lnSpc>
              <a:spcBef>
                <a:spcPts val="0"/>
              </a:spcBef>
              <a:spcAft>
                <a:spcPts val="0"/>
              </a:spcAft>
              <a:buClr>
                <a:srgbClr val="00B050"/>
              </a:buClr>
              <a:buSzPts val="2400"/>
              <a:buFontTx/>
              <a:buNone/>
              <a:tabLst/>
              <a:defRPr/>
            </a:pPr>
            <a:r>
              <a:rPr kumimoji="0" lang="en" sz="3200" b="1" i="0" u="none" strike="noStrike" kern="1200" cap="none" spc="0" normalizeH="0" baseline="0" noProof="0">
                <a:ln>
                  <a:noFill/>
                </a:ln>
                <a:solidFill>
                  <a:srgbClr val="00B050"/>
                </a:solidFill>
                <a:effectLst/>
                <a:uLnTx/>
                <a:uFillTx/>
                <a:latin typeface="Calibri"/>
                <a:ea typeface="Calibri"/>
                <a:cs typeface="Calibri"/>
                <a:sym typeface="Calibri"/>
              </a:rPr>
              <a:t>67</a:t>
            </a:r>
            <a:endParaRPr kumimoji="0" sz="3200" b="1" i="0" u="none" strike="noStrike" kern="1200" cap="none" spc="0" normalizeH="0" baseline="0" noProof="0">
              <a:ln>
                <a:noFill/>
              </a:ln>
              <a:solidFill>
                <a:srgbClr val="00B050"/>
              </a:solidFill>
              <a:effectLst/>
              <a:uLnTx/>
              <a:uFillTx/>
              <a:latin typeface="Calibri"/>
              <a:ea typeface="Calibri"/>
              <a:cs typeface="Calibri"/>
              <a:sym typeface="Calibri"/>
            </a:endParaRPr>
          </a:p>
        </p:txBody>
      </p:sp>
      <p:sp>
        <p:nvSpPr>
          <p:cNvPr id="1041" name="Google Shape;1041;p164">
            <a:extLst>
              <a:ext uri="{FF2B5EF4-FFF2-40B4-BE49-F238E27FC236}">
                <a16:creationId xmlns:a16="http://schemas.microsoft.com/office/drawing/2014/main" id="{8BD68B3C-11DF-DB5A-FD83-BD0AC38444C5}"/>
              </a:ext>
            </a:extLst>
          </p:cNvPr>
          <p:cNvSpPr/>
          <p:nvPr/>
        </p:nvSpPr>
        <p:spPr>
          <a:xfrm>
            <a:off x="695550" y="6038280"/>
            <a:ext cx="2350386" cy="611737"/>
          </a:xfrm>
          <a:prstGeom prst="rect">
            <a:avLst/>
          </a:prstGeom>
          <a:noFill/>
          <a:ln>
            <a:noFill/>
          </a:ln>
        </p:spPr>
        <p:txBody>
          <a:bodyPr spcFirstLastPara="1" wrap="square" lIns="91433" tIns="45700" rIns="91433"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srgbClr val="E7E6E6">
                    <a:lumMod val="50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kumimoji="0" sz="2000" b="0" i="0" u="none" strike="noStrike" kern="1200" cap="none" spc="0" normalizeH="0" baseline="0" noProof="0" dirty="0">
              <a:ln>
                <a:noFill/>
              </a:ln>
              <a:solidFill>
                <a:srgbClr val="E7E6E6">
                  <a:lumMod val="50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Google Shape;1070;p166">
            <a:extLst>
              <a:ext uri="{FF2B5EF4-FFF2-40B4-BE49-F238E27FC236}">
                <a16:creationId xmlns:a16="http://schemas.microsoft.com/office/drawing/2014/main" id="{D4F6A9FE-4E92-558D-6C7A-18F1C87B4E0C}"/>
              </a:ext>
            </a:extLst>
          </p:cNvPr>
          <p:cNvSpPr txBox="1"/>
          <p:nvPr/>
        </p:nvSpPr>
        <p:spPr>
          <a:xfrm>
            <a:off x="561086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dirty="0">
                <a:solidFill>
                  <a:srgbClr val="FF0000"/>
                </a:solidFill>
                <a:latin typeface="Calibri"/>
                <a:ea typeface="Calibri"/>
                <a:cs typeface="Calibri"/>
                <a:sym typeface="Calibri"/>
              </a:rPr>
              <a:t>590</a:t>
            </a:r>
            <a:endParaRPr sz="1467" dirty="0"/>
          </a:p>
        </p:txBody>
      </p:sp>
      <p:sp>
        <p:nvSpPr>
          <p:cNvPr id="10" name="Google Shape;1071;p166">
            <a:extLst>
              <a:ext uri="{FF2B5EF4-FFF2-40B4-BE49-F238E27FC236}">
                <a16:creationId xmlns:a16="http://schemas.microsoft.com/office/drawing/2014/main" id="{7E6EBB51-5F35-F9BA-77EB-4C570DB2B037}"/>
              </a:ext>
            </a:extLst>
          </p:cNvPr>
          <p:cNvSpPr/>
          <p:nvPr/>
        </p:nvSpPr>
        <p:spPr>
          <a:xfrm>
            <a:off x="5816601"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 name="Google Shape;1072;p166">
            <a:extLst>
              <a:ext uri="{FF2B5EF4-FFF2-40B4-BE49-F238E27FC236}">
                <a16:creationId xmlns:a16="http://schemas.microsoft.com/office/drawing/2014/main" id="{8F9E4E88-4844-0F30-B9DC-B21E2923E43A}"/>
              </a:ext>
            </a:extLst>
          </p:cNvPr>
          <p:cNvSpPr txBox="1"/>
          <p:nvPr/>
        </p:nvSpPr>
        <p:spPr>
          <a:xfrm>
            <a:off x="562356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820</a:t>
            </a:r>
            <a:endParaRPr sz="1467"/>
          </a:p>
        </p:txBody>
      </p:sp>
      <p:sp>
        <p:nvSpPr>
          <p:cNvPr id="12" name="Google Shape;1073;p166">
            <a:extLst>
              <a:ext uri="{FF2B5EF4-FFF2-40B4-BE49-F238E27FC236}">
                <a16:creationId xmlns:a16="http://schemas.microsoft.com/office/drawing/2014/main" id="{F29F05DF-34B6-9484-C919-1494338B8B6F}"/>
              </a:ext>
            </a:extLst>
          </p:cNvPr>
          <p:cNvSpPr txBox="1"/>
          <p:nvPr/>
        </p:nvSpPr>
        <p:spPr>
          <a:xfrm>
            <a:off x="7236461"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3" name="Google Shape;1074;p166">
            <a:extLst>
              <a:ext uri="{FF2B5EF4-FFF2-40B4-BE49-F238E27FC236}">
                <a16:creationId xmlns:a16="http://schemas.microsoft.com/office/drawing/2014/main" id="{21EB6E00-2DF1-E3DD-BD79-8683FB3702A3}"/>
              </a:ext>
            </a:extLst>
          </p:cNvPr>
          <p:cNvSpPr/>
          <p:nvPr/>
        </p:nvSpPr>
        <p:spPr>
          <a:xfrm>
            <a:off x="7061201"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4" name="Google Shape;1075;p166">
            <a:extLst>
              <a:ext uri="{FF2B5EF4-FFF2-40B4-BE49-F238E27FC236}">
                <a16:creationId xmlns:a16="http://schemas.microsoft.com/office/drawing/2014/main" id="{8931D882-3661-ADA2-AB0D-BE49C9F239B8}"/>
              </a:ext>
            </a:extLst>
          </p:cNvPr>
          <p:cNvSpPr txBox="1"/>
          <p:nvPr/>
        </p:nvSpPr>
        <p:spPr>
          <a:xfrm>
            <a:off x="7249161"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5" name="Google Shape;1076;p166">
            <a:extLst>
              <a:ext uri="{FF2B5EF4-FFF2-40B4-BE49-F238E27FC236}">
                <a16:creationId xmlns:a16="http://schemas.microsoft.com/office/drawing/2014/main" id="{FFFB63F5-DFBD-CF1E-9CB3-4C1A16B665C0}"/>
              </a:ext>
            </a:extLst>
          </p:cNvPr>
          <p:cNvSpPr txBox="1"/>
          <p:nvPr/>
        </p:nvSpPr>
        <p:spPr>
          <a:xfrm>
            <a:off x="928116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-175</a:t>
            </a:r>
            <a:endParaRPr sz="1467"/>
          </a:p>
        </p:txBody>
      </p:sp>
      <p:sp>
        <p:nvSpPr>
          <p:cNvPr id="16" name="Google Shape;1077;p166">
            <a:extLst>
              <a:ext uri="{FF2B5EF4-FFF2-40B4-BE49-F238E27FC236}">
                <a16:creationId xmlns:a16="http://schemas.microsoft.com/office/drawing/2014/main" id="{B4CE4969-0A69-6587-A4DE-0C3C86F2387D}"/>
              </a:ext>
            </a:extLst>
          </p:cNvPr>
          <p:cNvSpPr/>
          <p:nvPr/>
        </p:nvSpPr>
        <p:spPr>
          <a:xfrm>
            <a:off x="9105901"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7" name="Google Shape;1078;p166">
            <a:extLst>
              <a:ext uri="{FF2B5EF4-FFF2-40B4-BE49-F238E27FC236}">
                <a16:creationId xmlns:a16="http://schemas.microsoft.com/office/drawing/2014/main" id="{968D608F-0461-F08F-E984-9E73D6754627}"/>
              </a:ext>
            </a:extLst>
          </p:cNvPr>
          <p:cNvSpPr txBox="1"/>
          <p:nvPr/>
        </p:nvSpPr>
        <p:spPr>
          <a:xfrm>
            <a:off x="929386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-175</a:t>
            </a:r>
            <a:endParaRPr sz="1467"/>
          </a:p>
        </p:txBody>
      </p:sp>
    </p:spTree>
    <p:extLst>
      <p:ext uri="{BB962C8B-B14F-4D97-AF65-F5344CB8AC3E}">
        <p14:creationId xmlns:p14="http://schemas.microsoft.com/office/powerpoint/2010/main" val="726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fade">
                                      <p:cBhvr>
                                        <p:cTn id="10" dur="500"/>
                                        <p:tgtEl>
                                          <p:spTgt spid="1035"/>
                                        </p:tgtEl>
                                      </p:cBhvr>
                                    </p:animEffect>
                                  </p:childTnLst>
                                </p:cTn>
                              </p:par>
                              <p:par>
                                <p:cTn id="11" presetID="10" presetClass="entr" presetSubtype="0" fill="hold" nodeType="withEffect">
                                  <p:stCondLst>
                                    <p:cond delay="0"/>
                                  </p:stCondLst>
                                  <p:childTnLst>
                                    <p:set>
                                      <p:cBhvr>
                                        <p:cTn id="12" dur="1" fill="hold">
                                          <p:stCondLst>
                                            <p:cond delay="0"/>
                                          </p:stCondLst>
                                        </p:cTn>
                                        <p:tgtEl>
                                          <p:spTgt spid="1037"/>
                                        </p:tgtEl>
                                        <p:attrNameLst>
                                          <p:attrName>style.visibility</p:attrName>
                                        </p:attrNameLst>
                                      </p:cBhvr>
                                      <p:to>
                                        <p:strVal val="visible"/>
                                      </p:to>
                                    </p:set>
                                    <p:animEffect transition="in" filter="fade">
                                      <p:cBhvr>
                                        <p:cTn id="13" dur="500"/>
                                        <p:tgtEl>
                                          <p:spTgt spid="10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9"/>
                                        </p:tgtEl>
                                        <p:attrNameLst>
                                          <p:attrName>style.visibility</p:attrName>
                                        </p:attrNameLst>
                                      </p:cBhvr>
                                      <p:to>
                                        <p:strVal val="visible"/>
                                      </p:to>
                                    </p:set>
                                    <p:animEffect transition="in" filter="fade">
                                      <p:cBhvr>
                                        <p:cTn id="18" dur="500"/>
                                        <p:tgtEl>
                                          <p:spTgt spid="1039"/>
                                        </p:tgtEl>
                                      </p:cBhvr>
                                    </p:animEffect>
                                  </p:childTnLst>
                                </p:cTn>
                              </p:par>
                              <p:par>
                                <p:cTn id="19" presetID="10"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500"/>
                                        <p:tgtEl>
                                          <p:spTgt spid="1038"/>
                                        </p:tgtEl>
                                      </p:cBhvr>
                                    </p:animEffect>
                                  </p:childTnLst>
                                </p:cTn>
                              </p:par>
                              <p:par>
                                <p:cTn id="22" presetID="10" presetClass="entr" presetSubtype="0" fill="hold" nodeType="withEffect">
                                  <p:stCondLst>
                                    <p:cond delay="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500"/>
                                        <p:tgtEl>
                                          <p:spTgt spid="10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84" name="Google Shape;1084;p16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946595" y="1814923"/>
            <a:ext cx="10515600" cy="4597400"/>
          </a:xfrm>
          <a:prstGeom prst="rect">
            <a:avLst/>
          </a:prstGeom>
          <a:noFill/>
          <a:ln>
            <a:noFill/>
          </a:ln>
        </p:spPr>
      </p:pic>
      <p:sp>
        <p:nvSpPr>
          <p:cNvPr id="1086" name="Google Shape;1086;p167"/>
          <p:cNvSpPr txBox="1"/>
          <p:nvPr/>
        </p:nvSpPr>
        <p:spPr>
          <a:xfrm>
            <a:off x="6648895" y="1833975"/>
            <a:ext cx="5114925" cy="461624"/>
          </a:xfrm>
          <a:prstGeom prst="rect">
            <a:avLst/>
          </a:prstGeom>
          <a:noFill/>
          <a:ln>
            <a:noFill/>
          </a:ln>
        </p:spPr>
        <p:txBody>
          <a:bodyPr spcFirstLastPara="1" wrap="square" lIns="91433" tIns="45700" rIns="91433" bIns="45700" anchor="t" anchorCtr="0">
            <a:spAutoFit/>
          </a:bodyPr>
          <a:lstStyle/>
          <a:p>
            <a:pPr algn="ctr">
              <a:buClr>
                <a:srgbClr val="1F3864"/>
              </a:buClr>
              <a:buSzPts val="1800"/>
            </a:pPr>
            <a:r>
              <a:rPr lang="en" sz="2400" b="1">
                <a:solidFill>
                  <a:srgbClr val="1F3864"/>
                </a:solidFill>
                <a:latin typeface="Calibri"/>
                <a:ea typeface="Calibri"/>
                <a:cs typeface="Calibri"/>
                <a:sym typeface="Calibri"/>
              </a:rPr>
              <a:t>60 Years Business as Usual: 3506</a:t>
            </a:r>
            <a:endParaRPr sz="1467"/>
          </a:p>
        </p:txBody>
      </p:sp>
      <p:sp>
        <p:nvSpPr>
          <p:cNvPr id="2" name="Google Shape;1100;p169">
            <a:extLst>
              <a:ext uri="{FF2B5EF4-FFF2-40B4-BE49-F238E27FC236}">
                <a16:creationId xmlns:a16="http://schemas.microsoft.com/office/drawing/2014/main" id="{118A41D4-F129-55A6-F8CF-FD21FCAAEAC3}"/>
              </a:ext>
            </a:extLst>
          </p:cNvPr>
          <p:cNvSpPr txBox="1"/>
          <p:nvPr/>
        </p:nvSpPr>
        <p:spPr>
          <a:xfrm>
            <a:off x="330677" y="312822"/>
            <a:ext cx="11789972" cy="1384954"/>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Office Building </a:t>
            </a:r>
          </a:p>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MEP Benchmarking Life Cycle Carbon – </a:t>
            </a:r>
            <a:r>
              <a:rPr lang="en" sz="3200" b="1" dirty="0">
                <a:solidFill>
                  <a:srgbClr val="FF0000"/>
                </a:solidFill>
                <a:latin typeface="Roboto" panose="02000000000000000000" pitchFamily="2" charset="0"/>
                <a:ea typeface="Roboto" panose="02000000000000000000" pitchFamily="2" charset="0"/>
                <a:cs typeface="Roboto" panose="02000000000000000000" pitchFamily="2" charset="0"/>
                <a:sym typeface="Roboto"/>
              </a:rPr>
              <a:t>5 Stories </a:t>
            </a: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Operation</a:t>
            </a:r>
            <a:endParaRPr lang="en-US" sz="32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a:buClr>
                <a:srgbClr val="000000"/>
              </a:buClr>
              <a:buSzPts val="1400"/>
            </a:pPr>
            <a:r>
              <a:rPr lang="en-US" b="1" dirty="0">
                <a:solidFill>
                  <a:schemeClr val="tx1">
                    <a:lumMod val="65000"/>
                    <a:lumOff val="35000"/>
                  </a:schemeClr>
                </a:solidFill>
                <a:latin typeface="Roboto"/>
                <a:ea typeface="Roboto"/>
                <a:cs typeface="Roboto"/>
                <a:sym typeface="Roboto"/>
              </a:rPr>
              <a:t>Unit: KgCO</a:t>
            </a:r>
            <a:r>
              <a:rPr lang="en-US" b="1" baseline="-25000" dirty="0">
                <a:solidFill>
                  <a:schemeClr val="tx1">
                    <a:lumMod val="65000"/>
                    <a:lumOff val="35000"/>
                  </a:schemeClr>
                </a:solidFill>
                <a:latin typeface="Roboto"/>
                <a:ea typeface="Roboto"/>
                <a:cs typeface="Roboto"/>
                <a:sym typeface="Roboto"/>
              </a:rPr>
              <a:t>2</a:t>
            </a:r>
            <a:r>
              <a:rPr lang="en-US" b="1" dirty="0">
                <a:solidFill>
                  <a:schemeClr val="tx1">
                    <a:lumMod val="65000"/>
                    <a:lumOff val="35000"/>
                  </a:schemeClr>
                </a:solidFill>
                <a:latin typeface="Roboto"/>
                <a:ea typeface="Roboto"/>
                <a:cs typeface="Roboto"/>
                <a:sym typeface="Roboto"/>
              </a:rPr>
              <a:t>e/M</a:t>
            </a:r>
            <a:r>
              <a:rPr lang="en-US" b="1" baseline="30000" dirty="0">
                <a:solidFill>
                  <a:schemeClr val="tx1">
                    <a:lumMod val="65000"/>
                    <a:lumOff val="35000"/>
                  </a:schemeClr>
                </a:solidFill>
                <a:latin typeface="Roboto"/>
                <a:ea typeface="Roboto"/>
                <a:cs typeface="Roboto"/>
                <a:sym typeface="Roboto"/>
              </a:rPr>
              <a:t>2 </a:t>
            </a:r>
            <a:endParaRPr lang="en-US" dirty="0">
              <a:solidFill>
                <a:schemeClr val="tx1">
                  <a:lumMod val="65000"/>
                  <a:lumOff val="3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4"/>
                                        </p:tgtEl>
                                        <p:attrNameLst>
                                          <p:attrName>style.visibility</p:attrName>
                                        </p:attrNameLst>
                                      </p:cBhvr>
                                      <p:to>
                                        <p:strVal val="visible"/>
                                      </p:to>
                                    </p:set>
                                    <p:animEffect transition="in" filter="fade">
                                      <p:cBhvr>
                                        <p:cTn id="7" dur="500"/>
                                        <p:tgtEl>
                                          <p:spTgt spid="1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6"/>
                                        </p:tgtEl>
                                        <p:attrNameLst>
                                          <p:attrName>style.visibility</p:attrName>
                                        </p:attrNameLst>
                                      </p:cBhvr>
                                      <p:to>
                                        <p:strVal val="visible"/>
                                      </p:to>
                                    </p:set>
                                    <p:animEffect transition="in" filter="fade">
                                      <p:cBhvr>
                                        <p:cTn id="12" dur="5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168"/>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957228" y="1814923"/>
            <a:ext cx="10515600" cy="4597400"/>
          </a:xfrm>
          <a:prstGeom prst="rect">
            <a:avLst/>
          </a:prstGeom>
          <a:noFill/>
          <a:ln>
            <a:noFill/>
          </a:ln>
        </p:spPr>
      </p:pic>
      <p:sp>
        <p:nvSpPr>
          <p:cNvPr id="1093" name="Google Shape;1093;p168"/>
          <p:cNvSpPr txBox="1"/>
          <p:nvPr/>
        </p:nvSpPr>
        <p:spPr>
          <a:xfrm>
            <a:off x="8672479" y="3357975"/>
            <a:ext cx="2667000" cy="461624"/>
          </a:xfrm>
          <a:prstGeom prst="rect">
            <a:avLst/>
          </a:prstGeom>
          <a:noFill/>
          <a:ln>
            <a:noFill/>
          </a:ln>
        </p:spPr>
        <p:txBody>
          <a:bodyPr spcFirstLastPara="1" wrap="square" lIns="91433" tIns="45700" rIns="91433" bIns="45700" anchor="t" anchorCtr="0">
            <a:spAutoFit/>
          </a:bodyPr>
          <a:lstStyle/>
          <a:p>
            <a:pPr algn="ctr">
              <a:buClr>
                <a:srgbClr val="548135"/>
              </a:buClr>
              <a:buSzPts val="1800"/>
            </a:pPr>
            <a:r>
              <a:rPr lang="en" sz="2400" b="1">
                <a:solidFill>
                  <a:srgbClr val="548135"/>
                </a:solidFill>
                <a:latin typeface="Calibri"/>
                <a:ea typeface="Calibri"/>
                <a:cs typeface="Calibri"/>
                <a:sym typeface="Calibri"/>
              </a:rPr>
              <a:t>Net Zero 2050: 818</a:t>
            </a:r>
            <a:endParaRPr sz="1467"/>
          </a:p>
        </p:txBody>
      </p:sp>
      <p:sp>
        <p:nvSpPr>
          <p:cNvPr id="1094" name="Google Shape;1094;p168"/>
          <p:cNvSpPr txBox="1"/>
          <p:nvPr/>
        </p:nvSpPr>
        <p:spPr>
          <a:xfrm>
            <a:off x="6659528" y="1833975"/>
            <a:ext cx="5114925" cy="461624"/>
          </a:xfrm>
          <a:prstGeom prst="rect">
            <a:avLst/>
          </a:prstGeom>
          <a:noFill/>
          <a:ln>
            <a:noFill/>
          </a:ln>
        </p:spPr>
        <p:txBody>
          <a:bodyPr spcFirstLastPara="1" wrap="square" lIns="91433" tIns="45700" rIns="91433" bIns="45700" anchor="t" anchorCtr="0">
            <a:spAutoFit/>
          </a:bodyPr>
          <a:lstStyle/>
          <a:p>
            <a:pPr algn="ctr">
              <a:buClr>
                <a:srgbClr val="1F3864"/>
              </a:buClr>
              <a:buSzPts val="1800"/>
            </a:pPr>
            <a:r>
              <a:rPr lang="en" sz="2400" b="1">
                <a:solidFill>
                  <a:srgbClr val="1F3864"/>
                </a:solidFill>
                <a:latin typeface="Calibri"/>
                <a:ea typeface="Calibri"/>
                <a:cs typeface="Calibri"/>
                <a:sym typeface="Calibri"/>
              </a:rPr>
              <a:t>60 Years Business as Usual: 3506</a:t>
            </a:r>
            <a:endParaRPr sz="1467"/>
          </a:p>
        </p:txBody>
      </p:sp>
      <p:sp>
        <p:nvSpPr>
          <p:cNvPr id="2" name="Google Shape;1100;p169">
            <a:extLst>
              <a:ext uri="{FF2B5EF4-FFF2-40B4-BE49-F238E27FC236}">
                <a16:creationId xmlns:a16="http://schemas.microsoft.com/office/drawing/2014/main" id="{BFF56142-D311-2A61-B91D-A899CC13280B}"/>
              </a:ext>
            </a:extLst>
          </p:cNvPr>
          <p:cNvSpPr txBox="1"/>
          <p:nvPr/>
        </p:nvSpPr>
        <p:spPr>
          <a:xfrm>
            <a:off x="330677" y="312822"/>
            <a:ext cx="11789972" cy="1384954"/>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Office Building </a:t>
            </a:r>
          </a:p>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MEP Benchmarking Life Cycle Carbon – </a:t>
            </a:r>
            <a:r>
              <a:rPr lang="en" sz="3200" b="1" dirty="0">
                <a:solidFill>
                  <a:srgbClr val="FF0000"/>
                </a:solidFill>
                <a:latin typeface="Roboto" panose="02000000000000000000" pitchFamily="2" charset="0"/>
                <a:ea typeface="Roboto" panose="02000000000000000000" pitchFamily="2" charset="0"/>
                <a:cs typeface="Roboto" panose="02000000000000000000" pitchFamily="2" charset="0"/>
                <a:sym typeface="Roboto"/>
              </a:rPr>
              <a:t>5 Stories </a:t>
            </a: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Operation</a:t>
            </a:r>
            <a:endParaRPr lang="en-US" sz="32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a:buClr>
                <a:srgbClr val="000000"/>
              </a:buClr>
              <a:buSzPts val="1400"/>
            </a:pPr>
            <a:r>
              <a:rPr lang="en-US" b="1" dirty="0">
                <a:solidFill>
                  <a:schemeClr val="tx1">
                    <a:lumMod val="65000"/>
                    <a:lumOff val="35000"/>
                  </a:schemeClr>
                </a:solidFill>
                <a:latin typeface="Roboto"/>
                <a:ea typeface="Roboto"/>
                <a:cs typeface="Roboto"/>
                <a:sym typeface="Roboto"/>
              </a:rPr>
              <a:t>Unit: KgCO</a:t>
            </a:r>
            <a:r>
              <a:rPr lang="en-US" b="1" baseline="-25000" dirty="0">
                <a:solidFill>
                  <a:schemeClr val="tx1">
                    <a:lumMod val="65000"/>
                    <a:lumOff val="35000"/>
                  </a:schemeClr>
                </a:solidFill>
                <a:latin typeface="Roboto"/>
                <a:ea typeface="Roboto"/>
                <a:cs typeface="Roboto"/>
                <a:sym typeface="Roboto"/>
              </a:rPr>
              <a:t>2</a:t>
            </a:r>
            <a:r>
              <a:rPr lang="en-US" b="1" dirty="0">
                <a:solidFill>
                  <a:schemeClr val="tx1">
                    <a:lumMod val="65000"/>
                    <a:lumOff val="35000"/>
                  </a:schemeClr>
                </a:solidFill>
                <a:latin typeface="Roboto"/>
                <a:ea typeface="Roboto"/>
                <a:cs typeface="Roboto"/>
                <a:sym typeface="Roboto"/>
              </a:rPr>
              <a:t>e/M</a:t>
            </a:r>
            <a:r>
              <a:rPr lang="en-US" b="1" baseline="30000" dirty="0">
                <a:solidFill>
                  <a:schemeClr val="tx1">
                    <a:lumMod val="65000"/>
                    <a:lumOff val="35000"/>
                  </a:schemeClr>
                </a:solidFill>
                <a:latin typeface="Roboto"/>
                <a:ea typeface="Roboto"/>
                <a:cs typeface="Roboto"/>
                <a:sym typeface="Roboto"/>
              </a:rPr>
              <a:t>2 </a:t>
            </a:r>
            <a:endParaRPr lang="en-US" dirty="0">
              <a:solidFill>
                <a:schemeClr val="tx1">
                  <a:lumMod val="65000"/>
                  <a:lumOff val="3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6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978496" y="1814919"/>
            <a:ext cx="10515600" cy="4597400"/>
          </a:xfrm>
          <a:prstGeom prst="rect">
            <a:avLst/>
          </a:prstGeom>
          <a:noFill/>
          <a:ln>
            <a:noFill/>
          </a:ln>
        </p:spPr>
      </p:pic>
      <p:sp>
        <p:nvSpPr>
          <p:cNvPr id="1100" name="Google Shape;1100;p169"/>
          <p:cNvSpPr txBox="1"/>
          <p:nvPr/>
        </p:nvSpPr>
        <p:spPr>
          <a:xfrm>
            <a:off x="330677" y="312822"/>
            <a:ext cx="11789972" cy="1384954"/>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Office Building </a:t>
            </a:r>
          </a:p>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MEP Benchmarking Life Cycle Carbon – </a:t>
            </a:r>
            <a:r>
              <a:rPr lang="en" sz="3200" b="1" dirty="0">
                <a:solidFill>
                  <a:srgbClr val="FF0000"/>
                </a:solidFill>
                <a:latin typeface="Roboto" panose="02000000000000000000" pitchFamily="2" charset="0"/>
                <a:ea typeface="Roboto" panose="02000000000000000000" pitchFamily="2" charset="0"/>
                <a:cs typeface="Roboto" panose="02000000000000000000" pitchFamily="2" charset="0"/>
                <a:sym typeface="Roboto"/>
              </a:rPr>
              <a:t>5 Stories </a:t>
            </a: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Operation</a:t>
            </a:r>
            <a:endParaRPr lang="en-US" sz="32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a:buClr>
                <a:srgbClr val="000000"/>
              </a:buClr>
              <a:buSzPts val="1400"/>
            </a:pPr>
            <a:r>
              <a:rPr lang="en-US" b="1" dirty="0">
                <a:solidFill>
                  <a:schemeClr val="tx1">
                    <a:lumMod val="65000"/>
                    <a:lumOff val="35000"/>
                  </a:schemeClr>
                </a:solidFill>
                <a:latin typeface="Roboto"/>
                <a:ea typeface="Roboto"/>
                <a:cs typeface="Roboto"/>
                <a:sym typeface="Roboto"/>
              </a:rPr>
              <a:t>Unit: KgCO</a:t>
            </a:r>
            <a:r>
              <a:rPr lang="en-US" b="1" baseline="-25000" dirty="0">
                <a:solidFill>
                  <a:schemeClr val="tx1">
                    <a:lumMod val="65000"/>
                    <a:lumOff val="35000"/>
                  </a:schemeClr>
                </a:solidFill>
                <a:latin typeface="Roboto"/>
                <a:ea typeface="Roboto"/>
                <a:cs typeface="Roboto"/>
                <a:sym typeface="Roboto"/>
              </a:rPr>
              <a:t>2</a:t>
            </a:r>
            <a:r>
              <a:rPr lang="en-US" b="1" dirty="0">
                <a:solidFill>
                  <a:schemeClr val="tx1">
                    <a:lumMod val="65000"/>
                    <a:lumOff val="35000"/>
                  </a:schemeClr>
                </a:solidFill>
                <a:latin typeface="Roboto"/>
                <a:ea typeface="Roboto"/>
                <a:cs typeface="Roboto"/>
                <a:sym typeface="Roboto"/>
              </a:rPr>
              <a:t>e/M</a:t>
            </a:r>
            <a:r>
              <a:rPr lang="en-US" b="1" baseline="30000" dirty="0">
                <a:solidFill>
                  <a:schemeClr val="tx1">
                    <a:lumMod val="65000"/>
                    <a:lumOff val="35000"/>
                  </a:schemeClr>
                </a:solidFill>
                <a:latin typeface="Roboto"/>
                <a:ea typeface="Roboto"/>
                <a:cs typeface="Roboto"/>
                <a:sym typeface="Roboto"/>
              </a:rPr>
              <a:t>2 </a:t>
            </a:r>
            <a:endParaRPr lang="en-US" dirty="0">
              <a:solidFill>
                <a:schemeClr val="tx1">
                  <a:lumMod val="65000"/>
                  <a:lumOff val="35000"/>
                </a:schemeClr>
              </a:solidFill>
            </a:endParaRPr>
          </a:p>
        </p:txBody>
      </p:sp>
      <p:sp>
        <p:nvSpPr>
          <p:cNvPr id="1101" name="Google Shape;1101;p169"/>
          <p:cNvSpPr txBox="1"/>
          <p:nvPr/>
        </p:nvSpPr>
        <p:spPr>
          <a:xfrm>
            <a:off x="8578339" y="4577171"/>
            <a:ext cx="2943225" cy="461624"/>
          </a:xfrm>
          <a:prstGeom prst="rect">
            <a:avLst/>
          </a:prstGeom>
          <a:noFill/>
          <a:ln>
            <a:noFill/>
          </a:ln>
        </p:spPr>
        <p:txBody>
          <a:bodyPr spcFirstLastPara="1" wrap="square" lIns="91433" tIns="45700" rIns="91433" bIns="45700" anchor="t" anchorCtr="0">
            <a:spAutoFit/>
          </a:bodyPr>
          <a:lstStyle/>
          <a:p>
            <a:pPr algn="ctr">
              <a:buClr>
                <a:srgbClr val="FFC000"/>
              </a:buClr>
              <a:buSzPts val="1800"/>
            </a:pPr>
            <a:r>
              <a:rPr lang="en" sz="2400" b="1">
                <a:solidFill>
                  <a:srgbClr val="FFC000"/>
                </a:solidFill>
                <a:latin typeface="Calibri"/>
                <a:ea typeface="Calibri"/>
                <a:cs typeface="Calibri"/>
                <a:sym typeface="Calibri"/>
              </a:rPr>
              <a:t>Net Zero 2030: 234</a:t>
            </a:r>
            <a:endParaRPr sz="1467"/>
          </a:p>
        </p:txBody>
      </p:sp>
      <p:sp>
        <p:nvSpPr>
          <p:cNvPr id="1102" name="Google Shape;1102;p169"/>
          <p:cNvSpPr txBox="1"/>
          <p:nvPr/>
        </p:nvSpPr>
        <p:spPr>
          <a:xfrm>
            <a:off x="8683114" y="3357971"/>
            <a:ext cx="2667000" cy="461624"/>
          </a:xfrm>
          <a:prstGeom prst="rect">
            <a:avLst/>
          </a:prstGeom>
          <a:noFill/>
          <a:ln>
            <a:noFill/>
          </a:ln>
        </p:spPr>
        <p:txBody>
          <a:bodyPr spcFirstLastPara="1" wrap="square" lIns="91433" tIns="45700" rIns="91433" bIns="45700" anchor="t" anchorCtr="0">
            <a:spAutoFit/>
          </a:bodyPr>
          <a:lstStyle/>
          <a:p>
            <a:pPr algn="ctr">
              <a:buClr>
                <a:srgbClr val="548135"/>
              </a:buClr>
              <a:buSzPts val="1800"/>
            </a:pPr>
            <a:r>
              <a:rPr lang="en" sz="2400" b="1">
                <a:solidFill>
                  <a:srgbClr val="548135"/>
                </a:solidFill>
                <a:latin typeface="Calibri"/>
                <a:ea typeface="Calibri"/>
                <a:cs typeface="Calibri"/>
                <a:sym typeface="Calibri"/>
              </a:rPr>
              <a:t>Net Zero 2050: 818</a:t>
            </a:r>
            <a:endParaRPr sz="1467"/>
          </a:p>
        </p:txBody>
      </p:sp>
      <p:sp>
        <p:nvSpPr>
          <p:cNvPr id="1103" name="Google Shape;1103;p169"/>
          <p:cNvSpPr txBox="1"/>
          <p:nvPr/>
        </p:nvSpPr>
        <p:spPr>
          <a:xfrm>
            <a:off x="6670163" y="1833971"/>
            <a:ext cx="5114925" cy="461624"/>
          </a:xfrm>
          <a:prstGeom prst="rect">
            <a:avLst/>
          </a:prstGeom>
          <a:noFill/>
          <a:ln>
            <a:noFill/>
          </a:ln>
        </p:spPr>
        <p:txBody>
          <a:bodyPr spcFirstLastPara="1" wrap="square" lIns="91433" tIns="45700" rIns="91433" bIns="45700" anchor="t" anchorCtr="0">
            <a:spAutoFit/>
          </a:bodyPr>
          <a:lstStyle/>
          <a:p>
            <a:pPr algn="ctr">
              <a:buClr>
                <a:srgbClr val="1F3864"/>
              </a:buClr>
              <a:buSzPts val="1800"/>
            </a:pPr>
            <a:r>
              <a:rPr lang="en" sz="2400" b="1" dirty="0">
                <a:solidFill>
                  <a:srgbClr val="1F3864"/>
                </a:solidFill>
                <a:latin typeface="Calibri"/>
                <a:ea typeface="Calibri"/>
                <a:cs typeface="Calibri"/>
                <a:sym typeface="Calibri"/>
              </a:rPr>
              <a:t>60 Years Business as Usual: 3506</a:t>
            </a:r>
            <a:endParaRPr sz="1467"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170"/>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848833" y="1719230"/>
            <a:ext cx="10515600" cy="4572000"/>
          </a:xfrm>
          <a:prstGeom prst="rect">
            <a:avLst/>
          </a:prstGeom>
          <a:noFill/>
          <a:ln>
            <a:noFill/>
          </a:ln>
        </p:spPr>
      </p:pic>
      <p:sp>
        <p:nvSpPr>
          <p:cNvPr id="1110" name="Google Shape;1110;p170"/>
          <p:cNvSpPr txBox="1"/>
          <p:nvPr/>
        </p:nvSpPr>
        <p:spPr>
          <a:xfrm>
            <a:off x="8548209" y="4405282"/>
            <a:ext cx="2943225" cy="461624"/>
          </a:xfrm>
          <a:prstGeom prst="rect">
            <a:avLst/>
          </a:prstGeom>
          <a:noFill/>
          <a:ln>
            <a:noFill/>
          </a:ln>
        </p:spPr>
        <p:txBody>
          <a:bodyPr spcFirstLastPara="1" wrap="square" lIns="91433" tIns="45700" rIns="91433" bIns="45700" anchor="t" anchorCtr="0">
            <a:spAutoFit/>
          </a:bodyPr>
          <a:lstStyle/>
          <a:p>
            <a:pPr algn="ctr">
              <a:buClr>
                <a:srgbClr val="FFC000"/>
              </a:buClr>
              <a:buSzPts val="1800"/>
            </a:pPr>
            <a:r>
              <a:rPr lang="en" sz="2400" b="1">
                <a:solidFill>
                  <a:srgbClr val="FFC000"/>
                </a:solidFill>
                <a:latin typeface="Calibri"/>
                <a:ea typeface="Calibri"/>
                <a:cs typeface="Calibri"/>
                <a:sym typeface="Calibri"/>
              </a:rPr>
              <a:t>Net Zero 2030: 393</a:t>
            </a:r>
            <a:endParaRPr sz="1467"/>
          </a:p>
        </p:txBody>
      </p:sp>
      <p:sp>
        <p:nvSpPr>
          <p:cNvPr id="1111" name="Google Shape;1111;p170"/>
          <p:cNvSpPr txBox="1"/>
          <p:nvPr/>
        </p:nvSpPr>
        <p:spPr>
          <a:xfrm>
            <a:off x="8545034" y="3186082"/>
            <a:ext cx="2774951" cy="461624"/>
          </a:xfrm>
          <a:prstGeom prst="rect">
            <a:avLst/>
          </a:prstGeom>
          <a:noFill/>
          <a:ln>
            <a:noFill/>
          </a:ln>
        </p:spPr>
        <p:txBody>
          <a:bodyPr spcFirstLastPara="1" wrap="square" lIns="91433" tIns="45700" rIns="91433" bIns="45700" anchor="t" anchorCtr="0">
            <a:spAutoFit/>
          </a:bodyPr>
          <a:lstStyle/>
          <a:p>
            <a:pPr algn="ctr">
              <a:buClr>
                <a:srgbClr val="548135"/>
              </a:buClr>
              <a:buSzPts val="1800"/>
            </a:pPr>
            <a:r>
              <a:rPr lang="en" sz="2400" b="1">
                <a:solidFill>
                  <a:srgbClr val="548135"/>
                </a:solidFill>
                <a:latin typeface="Calibri"/>
                <a:ea typeface="Calibri"/>
                <a:cs typeface="Calibri"/>
                <a:sym typeface="Calibri"/>
              </a:rPr>
              <a:t>Net Zero 2050: 1375</a:t>
            </a:r>
            <a:endParaRPr sz="1467"/>
          </a:p>
        </p:txBody>
      </p:sp>
      <p:sp>
        <p:nvSpPr>
          <p:cNvPr id="1112" name="Google Shape;1112;p170"/>
          <p:cNvSpPr txBox="1"/>
          <p:nvPr/>
        </p:nvSpPr>
        <p:spPr>
          <a:xfrm>
            <a:off x="6601933" y="1712882"/>
            <a:ext cx="5114925" cy="461624"/>
          </a:xfrm>
          <a:prstGeom prst="rect">
            <a:avLst/>
          </a:prstGeom>
          <a:noFill/>
          <a:ln>
            <a:noFill/>
          </a:ln>
        </p:spPr>
        <p:txBody>
          <a:bodyPr spcFirstLastPara="1" wrap="square" lIns="91433" tIns="45700" rIns="91433" bIns="45700" anchor="t" anchorCtr="0">
            <a:spAutoFit/>
          </a:bodyPr>
          <a:lstStyle/>
          <a:p>
            <a:pPr algn="ctr">
              <a:buClr>
                <a:srgbClr val="1F3864"/>
              </a:buClr>
              <a:buSzPts val="1800"/>
            </a:pPr>
            <a:r>
              <a:rPr lang="en" sz="2400" b="1">
                <a:solidFill>
                  <a:srgbClr val="1F3864"/>
                </a:solidFill>
                <a:latin typeface="Calibri"/>
                <a:ea typeface="Calibri"/>
                <a:cs typeface="Calibri"/>
                <a:sym typeface="Calibri"/>
              </a:rPr>
              <a:t>100 Years Business as Usual: 5894</a:t>
            </a:r>
            <a:endParaRPr sz="1467"/>
          </a:p>
        </p:txBody>
      </p:sp>
      <p:sp>
        <p:nvSpPr>
          <p:cNvPr id="2" name="Google Shape;1100;p169">
            <a:extLst>
              <a:ext uri="{FF2B5EF4-FFF2-40B4-BE49-F238E27FC236}">
                <a16:creationId xmlns:a16="http://schemas.microsoft.com/office/drawing/2014/main" id="{484C4852-997F-FF79-B3E8-2F34FBCE82DF}"/>
              </a:ext>
            </a:extLst>
          </p:cNvPr>
          <p:cNvSpPr txBox="1"/>
          <p:nvPr/>
        </p:nvSpPr>
        <p:spPr>
          <a:xfrm>
            <a:off x="330677" y="312822"/>
            <a:ext cx="11789972" cy="1384954"/>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Office Building </a:t>
            </a:r>
          </a:p>
          <a:p>
            <a:pPr>
              <a:buClr>
                <a:srgbClr val="000000"/>
              </a:buClr>
              <a:buSzPts val="1400"/>
            </a:pP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MEP Benchmarking Life Cycle Carbon – </a:t>
            </a:r>
            <a:r>
              <a:rPr lang="en" sz="3200" b="1" dirty="0">
                <a:solidFill>
                  <a:srgbClr val="FF0000"/>
                </a:solidFill>
                <a:latin typeface="Roboto" panose="02000000000000000000" pitchFamily="2" charset="0"/>
                <a:ea typeface="Roboto" panose="02000000000000000000" pitchFamily="2" charset="0"/>
                <a:cs typeface="Roboto" panose="02000000000000000000" pitchFamily="2" charset="0"/>
                <a:sym typeface="Roboto"/>
              </a:rPr>
              <a:t>5 Stories </a:t>
            </a:r>
            <a:r>
              <a:rPr lang="en" sz="3200" b="1" dirty="0">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sym typeface="Roboto"/>
              </a:rPr>
              <a:t>Operation</a:t>
            </a:r>
            <a:endParaRPr lang="en-US" sz="32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p>
            <a:pPr>
              <a:buClr>
                <a:srgbClr val="000000"/>
              </a:buClr>
              <a:buSzPts val="1400"/>
            </a:pPr>
            <a:r>
              <a:rPr lang="en-US" b="1" dirty="0">
                <a:solidFill>
                  <a:schemeClr val="tx1">
                    <a:lumMod val="65000"/>
                    <a:lumOff val="35000"/>
                  </a:schemeClr>
                </a:solidFill>
                <a:latin typeface="Roboto"/>
                <a:ea typeface="Roboto"/>
                <a:cs typeface="Roboto"/>
                <a:sym typeface="Roboto"/>
              </a:rPr>
              <a:t>Unit: KgCO</a:t>
            </a:r>
            <a:r>
              <a:rPr lang="en-US" b="1" baseline="-25000" dirty="0">
                <a:solidFill>
                  <a:schemeClr val="tx1">
                    <a:lumMod val="65000"/>
                    <a:lumOff val="35000"/>
                  </a:schemeClr>
                </a:solidFill>
                <a:latin typeface="Roboto"/>
                <a:ea typeface="Roboto"/>
                <a:cs typeface="Roboto"/>
                <a:sym typeface="Roboto"/>
              </a:rPr>
              <a:t>2</a:t>
            </a:r>
            <a:r>
              <a:rPr lang="en-US" b="1" dirty="0">
                <a:solidFill>
                  <a:schemeClr val="tx1">
                    <a:lumMod val="65000"/>
                    <a:lumOff val="35000"/>
                  </a:schemeClr>
                </a:solidFill>
                <a:latin typeface="Roboto"/>
                <a:ea typeface="Roboto"/>
                <a:cs typeface="Roboto"/>
                <a:sym typeface="Roboto"/>
              </a:rPr>
              <a:t>e/M</a:t>
            </a:r>
            <a:r>
              <a:rPr lang="en-US" b="1" baseline="30000" dirty="0">
                <a:solidFill>
                  <a:schemeClr val="tx1">
                    <a:lumMod val="65000"/>
                    <a:lumOff val="35000"/>
                  </a:schemeClr>
                </a:solidFill>
                <a:latin typeface="Roboto"/>
                <a:ea typeface="Roboto"/>
                <a:cs typeface="Roboto"/>
                <a:sym typeface="Roboto"/>
              </a:rPr>
              <a:t>2 </a:t>
            </a:r>
            <a:endParaRPr lang="en-US" dirty="0">
              <a:solidFill>
                <a:schemeClr val="tx1">
                  <a:lumMod val="65000"/>
                  <a:lumOff val="35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Google Shape;1117;p171"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705351" y="1251764"/>
            <a:ext cx="9550400" cy="5263336"/>
          </a:xfrm>
          <a:prstGeom prst="rect">
            <a:avLst/>
          </a:prstGeom>
          <a:noFill/>
          <a:ln>
            <a:noFill/>
          </a:ln>
        </p:spPr>
      </p:pic>
      <p:sp>
        <p:nvSpPr>
          <p:cNvPr id="1118" name="Google Shape;1118;p171"/>
          <p:cNvSpPr/>
          <p:nvPr/>
        </p:nvSpPr>
        <p:spPr>
          <a:xfrm>
            <a:off x="9170411" y="2568444"/>
            <a:ext cx="2045875"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20" name="Google Shape;1120;p171"/>
          <p:cNvSpPr/>
          <p:nvPr/>
        </p:nvSpPr>
        <p:spPr>
          <a:xfrm>
            <a:off x="1641851" y="2921001"/>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21" name="Google Shape;1121;p171"/>
          <p:cNvSpPr txBox="1"/>
          <p:nvPr/>
        </p:nvSpPr>
        <p:spPr>
          <a:xfrm>
            <a:off x="2718812"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500</a:t>
            </a:r>
            <a:endParaRPr sz="1467"/>
          </a:p>
        </p:txBody>
      </p:sp>
      <p:sp>
        <p:nvSpPr>
          <p:cNvPr id="1122" name="Google Shape;1122;p171"/>
          <p:cNvSpPr txBox="1"/>
          <p:nvPr/>
        </p:nvSpPr>
        <p:spPr>
          <a:xfrm>
            <a:off x="308351" y="2798783"/>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123" name="Google Shape;1123;p171"/>
          <p:cNvSpPr/>
          <p:nvPr/>
        </p:nvSpPr>
        <p:spPr>
          <a:xfrm>
            <a:off x="2721352"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24" name="Google Shape;1124;p171"/>
          <p:cNvSpPr txBox="1"/>
          <p:nvPr/>
        </p:nvSpPr>
        <p:spPr>
          <a:xfrm>
            <a:off x="2731512"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540</a:t>
            </a:r>
            <a:endParaRPr sz="1467"/>
          </a:p>
        </p:txBody>
      </p:sp>
      <p:sp>
        <p:nvSpPr>
          <p:cNvPr id="1125" name="Google Shape;1125;p171"/>
          <p:cNvSpPr txBox="1"/>
          <p:nvPr/>
        </p:nvSpPr>
        <p:spPr>
          <a:xfrm>
            <a:off x="3798311"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30</a:t>
            </a:r>
            <a:endParaRPr sz="1467"/>
          </a:p>
        </p:txBody>
      </p:sp>
      <p:sp>
        <p:nvSpPr>
          <p:cNvPr id="1126" name="Google Shape;1126;p171"/>
          <p:cNvSpPr/>
          <p:nvPr/>
        </p:nvSpPr>
        <p:spPr>
          <a:xfrm>
            <a:off x="4054852"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27" name="Google Shape;1127;p171"/>
          <p:cNvSpPr txBox="1"/>
          <p:nvPr/>
        </p:nvSpPr>
        <p:spPr>
          <a:xfrm>
            <a:off x="3811011"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128" name="Google Shape;1128;p171"/>
          <p:cNvSpPr txBox="1"/>
          <p:nvPr/>
        </p:nvSpPr>
        <p:spPr>
          <a:xfrm>
            <a:off x="4636511"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67</a:t>
            </a:r>
            <a:endParaRPr sz="1467"/>
          </a:p>
        </p:txBody>
      </p:sp>
      <p:sp>
        <p:nvSpPr>
          <p:cNvPr id="1129" name="Google Shape;1129;p171"/>
          <p:cNvSpPr/>
          <p:nvPr/>
        </p:nvSpPr>
        <p:spPr>
          <a:xfrm>
            <a:off x="5007351"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30" name="Google Shape;1130;p171"/>
          <p:cNvSpPr txBox="1"/>
          <p:nvPr/>
        </p:nvSpPr>
        <p:spPr>
          <a:xfrm>
            <a:off x="4649211"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67</a:t>
            </a:r>
            <a:endParaRPr sz="1467"/>
          </a:p>
        </p:txBody>
      </p:sp>
      <p:sp>
        <p:nvSpPr>
          <p:cNvPr id="1131" name="Google Shape;1131;p171"/>
          <p:cNvSpPr txBox="1"/>
          <p:nvPr/>
        </p:nvSpPr>
        <p:spPr>
          <a:xfrm>
            <a:off x="5919211"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590</a:t>
            </a:r>
            <a:endParaRPr sz="1467"/>
          </a:p>
        </p:txBody>
      </p:sp>
      <p:sp>
        <p:nvSpPr>
          <p:cNvPr id="1132" name="Google Shape;1132;p171"/>
          <p:cNvSpPr/>
          <p:nvPr/>
        </p:nvSpPr>
        <p:spPr>
          <a:xfrm>
            <a:off x="6124952"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33" name="Google Shape;1133;p171"/>
          <p:cNvSpPr txBox="1"/>
          <p:nvPr/>
        </p:nvSpPr>
        <p:spPr>
          <a:xfrm>
            <a:off x="5931911"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820</a:t>
            </a:r>
            <a:endParaRPr sz="1467"/>
          </a:p>
        </p:txBody>
      </p:sp>
      <p:sp>
        <p:nvSpPr>
          <p:cNvPr id="1134" name="Google Shape;1134;p171"/>
          <p:cNvSpPr txBox="1"/>
          <p:nvPr/>
        </p:nvSpPr>
        <p:spPr>
          <a:xfrm>
            <a:off x="7544812"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135" name="Google Shape;1135;p171"/>
          <p:cNvSpPr/>
          <p:nvPr/>
        </p:nvSpPr>
        <p:spPr>
          <a:xfrm>
            <a:off x="7369552"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36" name="Google Shape;1136;p171"/>
          <p:cNvSpPr txBox="1"/>
          <p:nvPr/>
        </p:nvSpPr>
        <p:spPr>
          <a:xfrm>
            <a:off x="7557512"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137" name="Google Shape;1137;p171"/>
          <p:cNvSpPr txBox="1"/>
          <p:nvPr/>
        </p:nvSpPr>
        <p:spPr>
          <a:xfrm>
            <a:off x="9589511"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-175</a:t>
            </a:r>
            <a:endParaRPr sz="1467"/>
          </a:p>
        </p:txBody>
      </p:sp>
      <p:sp>
        <p:nvSpPr>
          <p:cNvPr id="1138" name="Google Shape;1138;p171"/>
          <p:cNvSpPr/>
          <p:nvPr/>
        </p:nvSpPr>
        <p:spPr>
          <a:xfrm>
            <a:off x="9414252"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39" name="Google Shape;1139;p171"/>
          <p:cNvSpPr txBox="1"/>
          <p:nvPr/>
        </p:nvSpPr>
        <p:spPr>
          <a:xfrm>
            <a:off x="9602211"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-175</a:t>
            </a:r>
            <a:endParaRPr sz="1467"/>
          </a:p>
        </p:txBody>
      </p:sp>
      <p:sp>
        <p:nvSpPr>
          <p:cNvPr id="1140" name="Google Shape;1140;p171"/>
          <p:cNvSpPr/>
          <p:nvPr/>
        </p:nvSpPr>
        <p:spPr>
          <a:xfrm>
            <a:off x="5020052" y="5613401"/>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41" name="Google Shape;1141;p171"/>
          <p:cNvSpPr txBox="1"/>
          <p:nvPr/>
        </p:nvSpPr>
        <p:spPr>
          <a:xfrm>
            <a:off x="5423911" y="54879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3516</a:t>
            </a:r>
            <a:endParaRPr sz="3200" b="1">
              <a:solidFill>
                <a:srgbClr val="FF0000"/>
              </a:solidFill>
              <a:latin typeface="Calibri"/>
              <a:ea typeface="Calibri"/>
              <a:cs typeface="Calibri"/>
              <a:sym typeface="Calibri"/>
            </a:endParaRPr>
          </a:p>
        </p:txBody>
      </p:sp>
      <p:sp>
        <p:nvSpPr>
          <p:cNvPr id="1142" name="Google Shape;1142;p171"/>
          <p:cNvSpPr/>
          <p:nvPr/>
        </p:nvSpPr>
        <p:spPr>
          <a:xfrm>
            <a:off x="4931151" y="5295901"/>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43" name="Google Shape;1143;p171"/>
          <p:cNvSpPr txBox="1"/>
          <p:nvPr/>
        </p:nvSpPr>
        <p:spPr>
          <a:xfrm>
            <a:off x="5423911" y="59451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5904</a:t>
            </a:r>
            <a:endParaRPr sz="3200" b="1">
              <a:solidFill>
                <a:srgbClr val="00B050"/>
              </a:solidFill>
              <a:latin typeface="Calibri"/>
              <a:ea typeface="Calibri"/>
              <a:cs typeface="Calibri"/>
              <a:sym typeface="Calibri"/>
            </a:endParaRPr>
          </a:p>
        </p:txBody>
      </p:sp>
      <p:sp>
        <p:nvSpPr>
          <p:cNvPr id="1144" name="Google Shape;1144;p171"/>
          <p:cNvSpPr/>
          <p:nvPr/>
        </p:nvSpPr>
        <p:spPr>
          <a:xfrm>
            <a:off x="1641851" y="1228726"/>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145" name="Google Shape;1145;p171"/>
          <p:cNvSpPr/>
          <p:nvPr/>
        </p:nvSpPr>
        <p:spPr>
          <a:xfrm>
            <a:off x="248397" y="6587995"/>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Google Shape;1029;p164">
            <a:extLst>
              <a:ext uri="{FF2B5EF4-FFF2-40B4-BE49-F238E27FC236}">
                <a16:creationId xmlns:a16="http://schemas.microsoft.com/office/drawing/2014/main" id="{7C929291-DE2E-0137-6F6F-9E9C1DC9A574}"/>
              </a:ext>
            </a:extLst>
          </p:cNvPr>
          <p:cNvSpPr txBox="1"/>
          <p:nvPr/>
        </p:nvSpPr>
        <p:spPr>
          <a:xfrm>
            <a:off x="312340" y="226251"/>
            <a:ext cx="10223141" cy="954067"/>
          </a:xfrm>
          <a:prstGeom prst="rect">
            <a:avLst/>
          </a:prstGeom>
          <a:noFill/>
          <a:ln>
            <a:noFill/>
          </a:ln>
        </p:spPr>
        <p:txBody>
          <a:bodyPr spcFirstLastPara="1" wrap="square" lIns="91433" tIns="45700" rIns="91433" bIns="45700" anchor="t"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US" sz="3200" b="1" i="0" u="none" strike="noStrike" kern="1200" cap="none" spc="0" normalizeH="0" baseline="0" noProof="0" dirty="0">
                <a:ln>
                  <a:noFill/>
                </a:ln>
                <a:solidFill>
                  <a:schemeClr val="tx1">
                    <a:lumMod val="50000"/>
                    <a:lumOff val="5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Office Building Benchmarking Life Cycle Carbon </a:t>
            </a:r>
          </a:p>
          <a:p>
            <a:pPr marL="0" marR="0" lvl="0" indent="0" algn="l" defTabSz="457200" rtl="0" eaLnBrk="1" fontAlgn="auto" latinLnBrk="0" hangingPunct="1">
              <a:lnSpc>
                <a:spcPct val="100000"/>
              </a:lnSpc>
              <a:spcBef>
                <a:spcPts val="0"/>
              </a:spcBef>
              <a:spcAft>
                <a:spcPts val="0"/>
              </a:spcAft>
              <a:buClr>
                <a:srgbClr val="000000"/>
              </a:buClr>
              <a:buSzPts val="1400"/>
              <a:buFontTx/>
              <a:buNone/>
              <a:tabLst/>
              <a:defRPr/>
            </a:pPr>
            <a:r>
              <a:rPr kumimoji="0" lang="en-US" sz="2400" b="1" i="0" u="none" strike="noStrike" kern="1200" cap="none" spc="0" normalizeH="0" baseline="0" noProof="0" dirty="0">
                <a:ln>
                  <a:noFill/>
                </a:ln>
                <a:solidFill>
                  <a:schemeClr val="tx2">
                    <a:lumMod val="60000"/>
                    <a:lumOff val="4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rPr>
              <a:t> Unit: </a:t>
            </a:r>
            <a:r>
              <a:rPr lang="en" sz="2400" b="1" dirty="0">
                <a:solidFill>
                  <a:schemeClr val="tx2">
                    <a:lumMod val="60000"/>
                    <a:lumOff val="40000"/>
                  </a:schemeClr>
                </a:solidFill>
                <a:latin typeface="Roboto"/>
                <a:ea typeface="Roboto"/>
                <a:cs typeface="Roboto"/>
                <a:sym typeface="Roboto"/>
              </a:rPr>
              <a:t>KgCO</a:t>
            </a:r>
            <a:r>
              <a:rPr lang="en" sz="2400" b="1" baseline="-25000" dirty="0">
                <a:solidFill>
                  <a:schemeClr val="tx2">
                    <a:lumMod val="60000"/>
                    <a:lumOff val="40000"/>
                  </a:schemeClr>
                </a:solidFill>
                <a:latin typeface="Roboto"/>
                <a:ea typeface="Roboto"/>
                <a:cs typeface="Roboto"/>
                <a:sym typeface="Roboto"/>
              </a:rPr>
              <a:t>2</a:t>
            </a:r>
            <a:r>
              <a:rPr lang="en" sz="2400" b="1" dirty="0">
                <a:solidFill>
                  <a:schemeClr val="tx2">
                    <a:lumMod val="60000"/>
                    <a:lumOff val="40000"/>
                  </a:schemeClr>
                </a:solidFill>
                <a:latin typeface="Roboto"/>
                <a:ea typeface="Roboto"/>
                <a:cs typeface="Roboto"/>
                <a:sym typeface="Roboto"/>
              </a:rPr>
              <a:t>e/M</a:t>
            </a:r>
            <a:r>
              <a:rPr lang="en" sz="2400" b="1" baseline="30000" dirty="0">
                <a:solidFill>
                  <a:schemeClr val="tx2">
                    <a:lumMod val="60000"/>
                    <a:lumOff val="40000"/>
                  </a:schemeClr>
                </a:solidFill>
                <a:latin typeface="Roboto"/>
                <a:ea typeface="Roboto"/>
                <a:cs typeface="Roboto"/>
                <a:sym typeface="Roboto"/>
              </a:rPr>
              <a:t>2  </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Roboto"/>
              </a:rPr>
              <a:t>(Business As Usual, Operation) </a:t>
            </a:r>
            <a:endParaRPr kumimoji="0" lang="en-US" sz="2400" b="1" i="0" u="none" strike="noStrike" kern="1200" cap="none" spc="0" normalizeH="0" baseline="0" noProof="0" dirty="0">
              <a:ln>
                <a:noFill/>
              </a:ln>
              <a:solidFill>
                <a:schemeClr val="tx2">
                  <a:lumMod val="40000"/>
                  <a:lumOff val="60000"/>
                </a:schemeClr>
              </a:solidFill>
              <a:effectLst/>
              <a:uLnTx/>
              <a:uFillTx/>
              <a:latin typeface="Roboto" panose="02000000000000000000" pitchFamily="2" charset="0"/>
              <a:ea typeface="Roboto" panose="02000000000000000000" pitchFamily="2" charset="0"/>
              <a:cs typeface="Roboto" panose="02000000000000000000" pitchFamily="2" charset="0"/>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172"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939273" y="1145438"/>
            <a:ext cx="9550400" cy="5263336"/>
          </a:xfrm>
          <a:prstGeom prst="rect">
            <a:avLst/>
          </a:prstGeom>
          <a:noFill/>
          <a:ln>
            <a:noFill/>
          </a:ln>
        </p:spPr>
      </p:pic>
      <p:sp>
        <p:nvSpPr>
          <p:cNvPr id="1151" name="Google Shape;1151;p172"/>
          <p:cNvSpPr/>
          <p:nvPr/>
        </p:nvSpPr>
        <p:spPr>
          <a:xfrm>
            <a:off x="9341217" y="2420973"/>
            <a:ext cx="2173857" cy="3985643"/>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52" name="Google Shape;1152;p172"/>
          <p:cNvSpPr txBox="1"/>
          <p:nvPr/>
        </p:nvSpPr>
        <p:spPr>
          <a:xfrm>
            <a:off x="535481" y="140717"/>
            <a:ext cx="11878872"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 </a:t>
            </a:r>
          </a:p>
          <a:p>
            <a:pPr>
              <a:buClr>
                <a:srgbClr val="000000"/>
              </a:buClr>
              <a:buSzPts val="1400"/>
            </a:pPr>
            <a:r>
              <a:rPr lang="en" sz="2400" b="1" dirty="0">
                <a:solidFill>
                  <a:schemeClr val="tx2">
                    <a:lumMod val="60000"/>
                    <a:lumOff val="40000"/>
                  </a:schemeClr>
                </a:solidFill>
                <a:latin typeface="Roboto"/>
                <a:ea typeface="Roboto"/>
                <a:cs typeface="Roboto"/>
                <a:sym typeface="Roboto"/>
              </a:rPr>
              <a:t> Unit: KgCO</a:t>
            </a:r>
            <a:r>
              <a:rPr lang="en" sz="2400" b="1" baseline="-25000" dirty="0">
                <a:solidFill>
                  <a:schemeClr val="tx2">
                    <a:lumMod val="60000"/>
                    <a:lumOff val="40000"/>
                  </a:schemeClr>
                </a:solidFill>
                <a:latin typeface="Roboto"/>
                <a:ea typeface="Roboto"/>
                <a:cs typeface="Roboto"/>
                <a:sym typeface="Roboto"/>
              </a:rPr>
              <a:t>2</a:t>
            </a:r>
            <a:r>
              <a:rPr lang="en" sz="2400" b="1" dirty="0">
                <a:solidFill>
                  <a:schemeClr val="tx2">
                    <a:lumMod val="60000"/>
                    <a:lumOff val="40000"/>
                  </a:schemeClr>
                </a:solidFill>
                <a:latin typeface="Roboto"/>
                <a:ea typeface="Roboto"/>
                <a:cs typeface="Roboto"/>
                <a:sym typeface="Roboto"/>
              </a:rPr>
              <a:t>e/M</a:t>
            </a:r>
            <a:r>
              <a:rPr lang="en" sz="2400" b="1" baseline="30000" dirty="0">
                <a:solidFill>
                  <a:schemeClr val="tx2">
                    <a:lumMod val="60000"/>
                    <a:lumOff val="40000"/>
                  </a:schemeClr>
                </a:solidFill>
                <a:latin typeface="Roboto"/>
                <a:ea typeface="Roboto"/>
                <a:cs typeface="Roboto"/>
                <a:sym typeface="Roboto"/>
              </a:rPr>
              <a:t>2 </a:t>
            </a:r>
            <a:r>
              <a:rPr lang="en-US" sz="2400" b="1" dirty="0">
                <a:solidFill>
                  <a:srgbClr val="FF0000"/>
                </a:solidFill>
                <a:latin typeface="Roboto"/>
                <a:ea typeface="Roboto"/>
                <a:cs typeface="Roboto"/>
                <a:sym typeface="Roboto"/>
              </a:rPr>
              <a:t>(2050 Net Zero, Operation)</a:t>
            </a:r>
            <a:endParaRPr lang="en-US" sz="1600" b="1" dirty="0">
              <a:solidFill>
                <a:srgbClr val="FFFFFF"/>
              </a:solidFill>
              <a:latin typeface="Roboto"/>
              <a:ea typeface="Roboto"/>
              <a:cs typeface="Roboto"/>
              <a:sym typeface="Roboto"/>
            </a:endParaRPr>
          </a:p>
        </p:txBody>
      </p:sp>
      <p:sp>
        <p:nvSpPr>
          <p:cNvPr id="1153" name="Google Shape;1153;p172"/>
          <p:cNvSpPr/>
          <p:nvPr/>
        </p:nvSpPr>
        <p:spPr>
          <a:xfrm>
            <a:off x="1875773" y="2814675"/>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54" name="Google Shape;1154;p172"/>
          <p:cNvSpPr txBox="1"/>
          <p:nvPr/>
        </p:nvSpPr>
        <p:spPr>
          <a:xfrm>
            <a:off x="2952734" y="2854338"/>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500</a:t>
            </a:r>
            <a:endParaRPr sz="1467"/>
          </a:p>
        </p:txBody>
      </p:sp>
      <p:sp>
        <p:nvSpPr>
          <p:cNvPr id="1155" name="Google Shape;1155;p172"/>
          <p:cNvSpPr txBox="1"/>
          <p:nvPr/>
        </p:nvSpPr>
        <p:spPr>
          <a:xfrm>
            <a:off x="542273" y="2692457"/>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156" name="Google Shape;1156;p172"/>
          <p:cNvSpPr/>
          <p:nvPr/>
        </p:nvSpPr>
        <p:spPr>
          <a:xfrm>
            <a:off x="2955274" y="1951075"/>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57" name="Google Shape;1157;p172"/>
          <p:cNvSpPr txBox="1"/>
          <p:nvPr/>
        </p:nvSpPr>
        <p:spPr>
          <a:xfrm>
            <a:off x="2965434" y="3857638"/>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540</a:t>
            </a:r>
            <a:endParaRPr sz="1467"/>
          </a:p>
        </p:txBody>
      </p:sp>
      <p:sp>
        <p:nvSpPr>
          <p:cNvPr id="1158" name="Google Shape;1158;p172"/>
          <p:cNvSpPr txBox="1"/>
          <p:nvPr/>
        </p:nvSpPr>
        <p:spPr>
          <a:xfrm>
            <a:off x="4032233" y="2867038"/>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30</a:t>
            </a:r>
            <a:endParaRPr sz="1467"/>
          </a:p>
        </p:txBody>
      </p:sp>
      <p:sp>
        <p:nvSpPr>
          <p:cNvPr id="1159" name="Google Shape;1159;p172"/>
          <p:cNvSpPr/>
          <p:nvPr/>
        </p:nvSpPr>
        <p:spPr>
          <a:xfrm>
            <a:off x="4288774" y="1963775"/>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60" name="Google Shape;1160;p172"/>
          <p:cNvSpPr txBox="1"/>
          <p:nvPr/>
        </p:nvSpPr>
        <p:spPr>
          <a:xfrm>
            <a:off x="4044933" y="3870338"/>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161" name="Google Shape;1161;p172"/>
          <p:cNvSpPr txBox="1"/>
          <p:nvPr/>
        </p:nvSpPr>
        <p:spPr>
          <a:xfrm>
            <a:off x="4870433" y="2867038"/>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67</a:t>
            </a:r>
            <a:endParaRPr sz="1467"/>
          </a:p>
        </p:txBody>
      </p:sp>
      <p:sp>
        <p:nvSpPr>
          <p:cNvPr id="1162" name="Google Shape;1162;p172"/>
          <p:cNvSpPr/>
          <p:nvPr/>
        </p:nvSpPr>
        <p:spPr>
          <a:xfrm>
            <a:off x="5241273" y="1963775"/>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63" name="Google Shape;1163;p172"/>
          <p:cNvSpPr txBox="1"/>
          <p:nvPr/>
        </p:nvSpPr>
        <p:spPr>
          <a:xfrm>
            <a:off x="4883133" y="3870338"/>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67</a:t>
            </a:r>
            <a:endParaRPr sz="1467"/>
          </a:p>
        </p:txBody>
      </p:sp>
      <p:sp>
        <p:nvSpPr>
          <p:cNvPr id="1164" name="Google Shape;1164;p172"/>
          <p:cNvSpPr txBox="1"/>
          <p:nvPr/>
        </p:nvSpPr>
        <p:spPr>
          <a:xfrm>
            <a:off x="6153133" y="2867038"/>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590</a:t>
            </a:r>
            <a:endParaRPr sz="1467"/>
          </a:p>
        </p:txBody>
      </p:sp>
      <p:sp>
        <p:nvSpPr>
          <p:cNvPr id="1165" name="Google Shape;1165;p172"/>
          <p:cNvSpPr/>
          <p:nvPr/>
        </p:nvSpPr>
        <p:spPr>
          <a:xfrm>
            <a:off x="6358874" y="1976475"/>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66" name="Google Shape;1166;p172"/>
          <p:cNvSpPr txBox="1"/>
          <p:nvPr/>
        </p:nvSpPr>
        <p:spPr>
          <a:xfrm>
            <a:off x="6165833" y="3870338"/>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820</a:t>
            </a:r>
            <a:endParaRPr sz="1467"/>
          </a:p>
        </p:txBody>
      </p:sp>
      <p:sp>
        <p:nvSpPr>
          <p:cNvPr id="1167" name="Google Shape;1167;p172"/>
          <p:cNvSpPr txBox="1"/>
          <p:nvPr/>
        </p:nvSpPr>
        <p:spPr>
          <a:xfrm>
            <a:off x="7778734" y="2854338"/>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168" name="Google Shape;1168;p172"/>
          <p:cNvSpPr/>
          <p:nvPr/>
        </p:nvSpPr>
        <p:spPr>
          <a:xfrm>
            <a:off x="7603474" y="1963775"/>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69" name="Google Shape;1169;p172"/>
          <p:cNvSpPr txBox="1"/>
          <p:nvPr/>
        </p:nvSpPr>
        <p:spPr>
          <a:xfrm>
            <a:off x="7791434" y="3857638"/>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170" name="Google Shape;1170;p172"/>
          <p:cNvSpPr txBox="1"/>
          <p:nvPr/>
        </p:nvSpPr>
        <p:spPr>
          <a:xfrm>
            <a:off x="9823433" y="2867038"/>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-175</a:t>
            </a:r>
            <a:endParaRPr sz="1467"/>
          </a:p>
        </p:txBody>
      </p:sp>
      <p:sp>
        <p:nvSpPr>
          <p:cNvPr id="1171" name="Google Shape;1171;p172"/>
          <p:cNvSpPr/>
          <p:nvPr/>
        </p:nvSpPr>
        <p:spPr>
          <a:xfrm>
            <a:off x="9648174" y="1976475"/>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72" name="Google Shape;1172;p172"/>
          <p:cNvSpPr txBox="1"/>
          <p:nvPr/>
        </p:nvSpPr>
        <p:spPr>
          <a:xfrm>
            <a:off x="9836133" y="3870338"/>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-175</a:t>
            </a:r>
            <a:endParaRPr sz="1467"/>
          </a:p>
        </p:txBody>
      </p:sp>
      <p:sp>
        <p:nvSpPr>
          <p:cNvPr id="1173" name="Google Shape;1173;p172"/>
          <p:cNvSpPr/>
          <p:nvPr/>
        </p:nvSpPr>
        <p:spPr>
          <a:xfrm>
            <a:off x="5253974" y="5507075"/>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74" name="Google Shape;1174;p172"/>
          <p:cNvSpPr txBox="1"/>
          <p:nvPr/>
        </p:nvSpPr>
        <p:spPr>
          <a:xfrm>
            <a:off x="5657833" y="5381638"/>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818</a:t>
            </a:r>
            <a:endParaRPr sz="3200" b="1">
              <a:solidFill>
                <a:srgbClr val="FF0000"/>
              </a:solidFill>
              <a:latin typeface="Calibri"/>
              <a:ea typeface="Calibri"/>
              <a:cs typeface="Calibri"/>
              <a:sym typeface="Calibri"/>
            </a:endParaRPr>
          </a:p>
        </p:txBody>
      </p:sp>
      <p:sp>
        <p:nvSpPr>
          <p:cNvPr id="1175" name="Google Shape;1175;p172"/>
          <p:cNvSpPr/>
          <p:nvPr/>
        </p:nvSpPr>
        <p:spPr>
          <a:xfrm>
            <a:off x="5165073" y="5189575"/>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76" name="Google Shape;1176;p172"/>
          <p:cNvSpPr txBox="1"/>
          <p:nvPr/>
        </p:nvSpPr>
        <p:spPr>
          <a:xfrm>
            <a:off x="5657833" y="5838838"/>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1375</a:t>
            </a:r>
            <a:endParaRPr sz="3200" b="1">
              <a:solidFill>
                <a:srgbClr val="00B050"/>
              </a:solidFill>
              <a:latin typeface="Calibri"/>
              <a:ea typeface="Calibri"/>
              <a:cs typeface="Calibri"/>
              <a:sym typeface="Calibri"/>
            </a:endParaRPr>
          </a:p>
        </p:txBody>
      </p:sp>
      <p:sp>
        <p:nvSpPr>
          <p:cNvPr id="1177" name="Google Shape;1177;p172"/>
          <p:cNvSpPr/>
          <p:nvPr/>
        </p:nvSpPr>
        <p:spPr>
          <a:xfrm>
            <a:off x="1875773" y="1122400"/>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 name="Google Shape;1145;p171">
            <a:extLst>
              <a:ext uri="{FF2B5EF4-FFF2-40B4-BE49-F238E27FC236}">
                <a16:creationId xmlns:a16="http://schemas.microsoft.com/office/drawing/2014/main" id="{F983487B-132F-BFCC-996B-D4B4863EC361}"/>
              </a:ext>
            </a:extLst>
          </p:cNvPr>
          <p:cNvSpPr/>
          <p:nvPr/>
        </p:nvSpPr>
        <p:spPr>
          <a:xfrm>
            <a:off x="535481" y="6481669"/>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173"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843575" y="1251764"/>
            <a:ext cx="9550400" cy="5263336"/>
          </a:xfrm>
          <a:prstGeom prst="rect">
            <a:avLst/>
          </a:prstGeom>
          <a:noFill/>
          <a:ln>
            <a:noFill/>
          </a:ln>
        </p:spPr>
      </p:pic>
      <p:sp>
        <p:nvSpPr>
          <p:cNvPr id="1184" name="Google Shape;1184;p173"/>
          <p:cNvSpPr/>
          <p:nvPr/>
        </p:nvSpPr>
        <p:spPr>
          <a:xfrm>
            <a:off x="9288650" y="2527301"/>
            <a:ext cx="2130725" cy="4071908"/>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86" name="Google Shape;1186;p173"/>
          <p:cNvSpPr/>
          <p:nvPr/>
        </p:nvSpPr>
        <p:spPr>
          <a:xfrm>
            <a:off x="1780075" y="2921001"/>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87" name="Google Shape;1187;p173"/>
          <p:cNvSpPr txBox="1"/>
          <p:nvPr/>
        </p:nvSpPr>
        <p:spPr>
          <a:xfrm>
            <a:off x="2857036"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500</a:t>
            </a:r>
            <a:endParaRPr sz="1467"/>
          </a:p>
        </p:txBody>
      </p:sp>
      <p:sp>
        <p:nvSpPr>
          <p:cNvPr id="1188" name="Google Shape;1188;p173"/>
          <p:cNvSpPr txBox="1"/>
          <p:nvPr/>
        </p:nvSpPr>
        <p:spPr>
          <a:xfrm>
            <a:off x="446575" y="2798783"/>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189" name="Google Shape;1189;p173"/>
          <p:cNvSpPr/>
          <p:nvPr/>
        </p:nvSpPr>
        <p:spPr>
          <a:xfrm>
            <a:off x="2859576"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90" name="Google Shape;1190;p173"/>
          <p:cNvSpPr txBox="1"/>
          <p:nvPr/>
        </p:nvSpPr>
        <p:spPr>
          <a:xfrm>
            <a:off x="2869736"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540</a:t>
            </a:r>
            <a:endParaRPr sz="1467"/>
          </a:p>
        </p:txBody>
      </p:sp>
      <p:sp>
        <p:nvSpPr>
          <p:cNvPr id="1191" name="Google Shape;1191;p173"/>
          <p:cNvSpPr txBox="1"/>
          <p:nvPr/>
        </p:nvSpPr>
        <p:spPr>
          <a:xfrm>
            <a:off x="3936535"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30</a:t>
            </a:r>
            <a:endParaRPr sz="1467"/>
          </a:p>
        </p:txBody>
      </p:sp>
      <p:sp>
        <p:nvSpPr>
          <p:cNvPr id="1192" name="Google Shape;1192;p173"/>
          <p:cNvSpPr/>
          <p:nvPr/>
        </p:nvSpPr>
        <p:spPr>
          <a:xfrm>
            <a:off x="4193076"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93" name="Google Shape;1193;p173"/>
          <p:cNvSpPr txBox="1"/>
          <p:nvPr/>
        </p:nvSpPr>
        <p:spPr>
          <a:xfrm>
            <a:off x="3949235"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194" name="Google Shape;1194;p173"/>
          <p:cNvSpPr txBox="1"/>
          <p:nvPr/>
        </p:nvSpPr>
        <p:spPr>
          <a:xfrm>
            <a:off x="4774735"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67</a:t>
            </a:r>
            <a:endParaRPr sz="1467"/>
          </a:p>
        </p:txBody>
      </p:sp>
      <p:sp>
        <p:nvSpPr>
          <p:cNvPr id="1195" name="Google Shape;1195;p173"/>
          <p:cNvSpPr/>
          <p:nvPr/>
        </p:nvSpPr>
        <p:spPr>
          <a:xfrm>
            <a:off x="5145575"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96" name="Google Shape;1196;p173"/>
          <p:cNvSpPr txBox="1"/>
          <p:nvPr/>
        </p:nvSpPr>
        <p:spPr>
          <a:xfrm>
            <a:off x="4787435"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67</a:t>
            </a:r>
            <a:endParaRPr sz="1467"/>
          </a:p>
        </p:txBody>
      </p:sp>
      <p:sp>
        <p:nvSpPr>
          <p:cNvPr id="1197" name="Google Shape;1197;p173"/>
          <p:cNvSpPr txBox="1"/>
          <p:nvPr/>
        </p:nvSpPr>
        <p:spPr>
          <a:xfrm>
            <a:off x="6057435"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590</a:t>
            </a:r>
            <a:endParaRPr sz="1467"/>
          </a:p>
        </p:txBody>
      </p:sp>
      <p:sp>
        <p:nvSpPr>
          <p:cNvPr id="1198" name="Google Shape;1198;p173"/>
          <p:cNvSpPr/>
          <p:nvPr/>
        </p:nvSpPr>
        <p:spPr>
          <a:xfrm>
            <a:off x="6263176"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199" name="Google Shape;1199;p173"/>
          <p:cNvSpPr txBox="1"/>
          <p:nvPr/>
        </p:nvSpPr>
        <p:spPr>
          <a:xfrm>
            <a:off x="6070135"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820</a:t>
            </a:r>
            <a:endParaRPr sz="1467"/>
          </a:p>
        </p:txBody>
      </p:sp>
      <p:sp>
        <p:nvSpPr>
          <p:cNvPr id="1200" name="Google Shape;1200;p173"/>
          <p:cNvSpPr txBox="1"/>
          <p:nvPr/>
        </p:nvSpPr>
        <p:spPr>
          <a:xfrm>
            <a:off x="7683036"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201" name="Google Shape;1201;p173"/>
          <p:cNvSpPr/>
          <p:nvPr/>
        </p:nvSpPr>
        <p:spPr>
          <a:xfrm>
            <a:off x="7507776"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02" name="Google Shape;1202;p173"/>
          <p:cNvSpPr txBox="1"/>
          <p:nvPr/>
        </p:nvSpPr>
        <p:spPr>
          <a:xfrm>
            <a:off x="7695736"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40</a:t>
            </a:r>
            <a:endParaRPr sz="1467"/>
          </a:p>
        </p:txBody>
      </p:sp>
      <p:sp>
        <p:nvSpPr>
          <p:cNvPr id="1203" name="Google Shape;1203;p173"/>
          <p:cNvSpPr txBox="1"/>
          <p:nvPr/>
        </p:nvSpPr>
        <p:spPr>
          <a:xfrm>
            <a:off x="9727735"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-175</a:t>
            </a:r>
            <a:endParaRPr sz="1467"/>
          </a:p>
        </p:txBody>
      </p:sp>
      <p:sp>
        <p:nvSpPr>
          <p:cNvPr id="1204" name="Google Shape;1204;p173"/>
          <p:cNvSpPr/>
          <p:nvPr/>
        </p:nvSpPr>
        <p:spPr>
          <a:xfrm>
            <a:off x="9552476"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05" name="Google Shape;1205;p173"/>
          <p:cNvSpPr txBox="1"/>
          <p:nvPr/>
        </p:nvSpPr>
        <p:spPr>
          <a:xfrm>
            <a:off x="9740435"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-175</a:t>
            </a:r>
            <a:endParaRPr sz="1467"/>
          </a:p>
        </p:txBody>
      </p:sp>
      <p:sp>
        <p:nvSpPr>
          <p:cNvPr id="1206" name="Google Shape;1206;p173"/>
          <p:cNvSpPr/>
          <p:nvPr/>
        </p:nvSpPr>
        <p:spPr>
          <a:xfrm>
            <a:off x="5158276" y="5613401"/>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07" name="Google Shape;1207;p173"/>
          <p:cNvSpPr txBox="1"/>
          <p:nvPr/>
        </p:nvSpPr>
        <p:spPr>
          <a:xfrm>
            <a:off x="5562135" y="54879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234</a:t>
            </a:r>
            <a:endParaRPr sz="1467"/>
          </a:p>
        </p:txBody>
      </p:sp>
      <p:sp>
        <p:nvSpPr>
          <p:cNvPr id="1208" name="Google Shape;1208;p173"/>
          <p:cNvSpPr/>
          <p:nvPr/>
        </p:nvSpPr>
        <p:spPr>
          <a:xfrm>
            <a:off x="5069375" y="5295901"/>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09" name="Google Shape;1209;p173"/>
          <p:cNvSpPr txBox="1"/>
          <p:nvPr/>
        </p:nvSpPr>
        <p:spPr>
          <a:xfrm>
            <a:off x="5562135" y="59451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393</a:t>
            </a:r>
            <a:endParaRPr sz="1467"/>
          </a:p>
        </p:txBody>
      </p:sp>
      <p:sp>
        <p:nvSpPr>
          <p:cNvPr id="1210" name="Google Shape;1210;p173"/>
          <p:cNvSpPr/>
          <p:nvPr/>
        </p:nvSpPr>
        <p:spPr>
          <a:xfrm>
            <a:off x="1689173" y="1203455"/>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 name="Google Shape;1145;p171">
            <a:extLst>
              <a:ext uri="{FF2B5EF4-FFF2-40B4-BE49-F238E27FC236}">
                <a16:creationId xmlns:a16="http://schemas.microsoft.com/office/drawing/2014/main" id="{A65767C9-CAC3-A6D9-4D7A-5E2851DB23ED}"/>
              </a:ext>
            </a:extLst>
          </p:cNvPr>
          <p:cNvSpPr/>
          <p:nvPr/>
        </p:nvSpPr>
        <p:spPr>
          <a:xfrm>
            <a:off x="514220" y="6566530"/>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Google Shape;1354;p180">
            <a:extLst>
              <a:ext uri="{FF2B5EF4-FFF2-40B4-BE49-F238E27FC236}">
                <a16:creationId xmlns:a16="http://schemas.microsoft.com/office/drawing/2014/main" id="{BCDFD6BE-5907-9D28-6790-602AC93C4DB4}"/>
              </a:ext>
            </a:extLst>
          </p:cNvPr>
          <p:cNvSpPr txBox="1"/>
          <p:nvPr/>
        </p:nvSpPr>
        <p:spPr>
          <a:xfrm>
            <a:off x="446575" y="213551"/>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60000"/>
                    <a:lumOff val="40000"/>
                  </a:schemeClr>
                </a:solidFill>
                <a:latin typeface="Roboto"/>
                <a:ea typeface="Roboto"/>
                <a:cs typeface="Roboto"/>
                <a:sym typeface="Roboto"/>
              </a:rPr>
              <a:t>  Unit: % and KgCO</a:t>
            </a:r>
            <a:r>
              <a:rPr lang="en" sz="2400" b="1" baseline="-25000" dirty="0">
                <a:solidFill>
                  <a:schemeClr val="tx2">
                    <a:lumMod val="60000"/>
                    <a:lumOff val="40000"/>
                  </a:schemeClr>
                </a:solidFill>
                <a:latin typeface="Roboto"/>
                <a:ea typeface="Roboto"/>
                <a:cs typeface="Roboto"/>
                <a:sym typeface="Roboto"/>
              </a:rPr>
              <a:t>2</a:t>
            </a:r>
            <a:r>
              <a:rPr lang="en" sz="2400" b="1" dirty="0">
                <a:solidFill>
                  <a:schemeClr val="tx2">
                    <a:lumMod val="60000"/>
                    <a:lumOff val="40000"/>
                  </a:schemeClr>
                </a:solidFill>
                <a:latin typeface="Roboto"/>
                <a:ea typeface="Roboto"/>
                <a:cs typeface="Roboto"/>
                <a:sym typeface="Roboto"/>
              </a:rPr>
              <a:t>e/M</a:t>
            </a:r>
            <a:r>
              <a:rPr lang="en" sz="2400" b="1" baseline="30000" dirty="0">
                <a:solidFill>
                  <a:schemeClr val="tx2">
                    <a:lumMod val="60000"/>
                    <a:lumOff val="40000"/>
                  </a:schemeClr>
                </a:solidFill>
                <a:latin typeface="Roboto"/>
                <a:ea typeface="Roboto"/>
                <a:cs typeface="Roboto"/>
                <a:sym typeface="Roboto"/>
              </a:rPr>
              <a:t>2</a:t>
            </a:r>
            <a:r>
              <a:rPr lang="en" sz="3200" b="1" baseline="30000" dirty="0">
                <a:solidFill>
                  <a:schemeClr val="tx2">
                    <a:lumMod val="60000"/>
                    <a:lumOff val="40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(2050 Net Zero, Operation)</a:t>
            </a:r>
            <a:endParaRPr sz="1467" dirty="0">
              <a:solidFill>
                <a:schemeClr val="tx2">
                  <a:lumMod val="25000"/>
                  <a:lumOff val="7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16" name="Google Shape;1216;p174"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790410" y="1251764"/>
            <a:ext cx="9550400" cy="5263336"/>
          </a:xfrm>
          <a:prstGeom prst="rect">
            <a:avLst/>
          </a:prstGeom>
          <a:noFill/>
          <a:ln>
            <a:noFill/>
          </a:ln>
        </p:spPr>
      </p:pic>
      <p:sp>
        <p:nvSpPr>
          <p:cNvPr id="1217" name="Google Shape;1217;p174"/>
          <p:cNvSpPr/>
          <p:nvPr/>
        </p:nvSpPr>
        <p:spPr>
          <a:xfrm>
            <a:off x="9209607" y="2527301"/>
            <a:ext cx="2156604" cy="3959764"/>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19" name="Google Shape;1219;p174"/>
          <p:cNvSpPr/>
          <p:nvPr/>
        </p:nvSpPr>
        <p:spPr>
          <a:xfrm>
            <a:off x="1726910" y="2921001"/>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20" name="Google Shape;1220;p174"/>
          <p:cNvSpPr txBox="1"/>
          <p:nvPr/>
        </p:nvSpPr>
        <p:spPr>
          <a:xfrm>
            <a:off x="2803871"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11%</a:t>
            </a:r>
            <a:endParaRPr sz="3200" b="1">
              <a:solidFill>
                <a:srgbClr val="FF0000"/>
              </a:solidFill>
              <a:latin typeface="Calibri"/>
              <a:ea typeface="Calibri"/>
              <a:cs typeface="Calibri"/>
              <a:sym typeface="Calibri"/>
            </a:endParaRPr>
          </a:p>
        </p:txBody>
      </p:sp>
      <p:sp>
        <p:nvSpPr>
          <p:cNvPr id="1221" name="Google Shape;1221;p174"/>
          <p:cNvSpPr txBox="1"/>
          <p:nvPr/>
        </p:nvSpPr>
        <p:spPr>
          <a:xfrm>
            <a:off x="393410" y="2798783"/>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222" name="Google Shape;1222;p174"/>
          <p:cNvSpPr/>
          <p:nvPr/>
        </p:nvSpPr>
        <p:spPr>
          <a:xfrm>
            <a:off x="2806411"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23" name="Google Shape;1223;p174"/>
          <p:cNvSpPr txBox="1"/>
          <p:nvPr/>
        </p:nvSpPr>
        <p:spPr>
          <a:xfrm>
            <a:off x="2816571"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7%</a:t>
            </a:r>
            <a:endParaRPr sz="3200" b="1">
              <a:solidFill>
                <a:srgbClr val="00B050"/>
              </a:solidFill>
              <a:latin typeface="Calibri"/>
              <a:ea typeface="Calibri"/>
              <a:cs typeface="Calibri"/>
              <a:sym typeface="Calibri"/>
            </a:endParaRPr>
          </a:p>
        </p:txBody>
      </p:sp>
      <p:sp>
        <p:nvSpPr>
          <p:cNvPr id="1224" name="Google Shape;1224;p174"/>
          <p:cNvSpPr txBox="1"/>
          <p:nvPr/>
        </p:nvSpPr>
        <p:spPr>
          <a:xfrm>
            <a:off x="388337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a:t>
            </a:r>
            <a:endParaRPr sz="1467"/>
          </a:p>
        </p:txBody>
      </p:sp>
      <p:sp>
        <p:nvSpPr>
          <p:cNvPr id="1225" name="Google Shape;1225;p174"/>
          <p:cNvSpPr/>
          <p:nvPr/>
        </p:nvSpPr>
        <p:spPr>
          <a:xfrm>
            <a:off x="4139911"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26" name="Google Shape;1226;p174"/>
          <p:cNvSpPr txBox="1"/>
          <p:nvPr/>
        </p:nvSpPr>
        <p:spPr>
          <a:xfrm>
            <a:off x="389607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a:t>
            </a:r>
            <a:endParaRPr sz="1467"/>
          </a:p>
        </p:txBody>
      </p:sp>
      <p:sp>
        <p:nvSpPr>
          <p:cNvPr id="1227" name="Google Shape;1227;p174"/>
          <p:cNvSpPr txBox="1"/>
          <p:nvPr/>
        </p:nvSpPr>
        <p:spPr>
          <a:xfrm>
            <a:off x="472157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a:t>
            </a:r>
            <a:endParaRPr sz="1467"/>
          </a:p>
        </p:txBody>
      </p:sp>
      <p:sp>
        <p:nvSpPr>
          <p:cNvPr id="1228" name="Google Shape;1228;p174"/>
          <p:cNvSpPr/>
          <p:nvPr/>
        </p:nvSpPr>
        <p:spPr>
          <a:xfrm>
            <a:off x="5092410"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29" name="Google Shape;1229;p174"/>
          <p:cNvSpPr txBox="1"/>
          <p:nvPr/>
        </p:nvSpPr>
        <p:spPr>
          <a:xfrm>
            <a:off x="473427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a:t>
            </a:r>
            <a:endParaRPr sz="1467"/>
          </a:p>
        </p:txBody>
      </p:sp>
      <p:sp>
        <p:nvSpPr>
          <p:cNvPr id="1230" name="Google Shape;1230;p174"/>
          <p:cNvSpPr txBox="1"/>
          <p:nvPr/>
        </p:nvSpPr>
        <p:spPr>
          <a:xfrm>
            <a:off x="600427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12%</a:t>
            </a:r>
            <a:endParaRPr sz="1467"/>
          </a:p>
        </p:txBody>
      </p:sp>
      <p:sp>
        <p:nvSpPr>
          <p:cNvPr id="1231" name="Google Shape;1231;p174"/>
          <p:cNvSpPr/>
          <p:nvPr/>
        </p:nvSpPr>
        <p:spPr>
          <a:xfrm>
            <a:off x="6210011"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32" name="Google Shape;1232;p174"/>
          <p:cNvSpPr txBox="1"/>
          <p:nvPr/>
        </p:nvSpPr>
        <p:spPr>
          <a:xfrm>
            <a:off x="601697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11%</a:t>
            </a:r>
            <a:endParaRPr sz="1467"/>
          </a:p>
        </p:txBody>
      </p:sp>
      <p:sp>
        <p:nvSpPr>
          <p:cNvPr id="1233" name="Google Shape;1233;p174"/>
          <p:cNvSpPr txBox="1"/>
          <p:nvPr/>
        </p:nvSpPr>
        <p:spPr>
          <a:xfrm>
            <a:off x="7629871"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a:t>
            </a:r>
            <a:endParaRPr sz="1467"/>
          </a:p>
        </p:txBody>
      </p:sp>
      <p:sp>
        <p:nvSpPr>
          <p:cNvPr id="1234" name="Google Shape;1234;p174"/>
          <p:cNvSpPr/>
          <p:nvPr/>
        </p:nvSpPr>
        <p:spPr>
          <a:xfrm>
            <a:off x="7454611"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35" name="Google Shape;1235;p174"/>
          <p:cNvSpPr txBox="1"/>
          <p:nvPr/>
        </p:nvSpPr>
        <p:spPr>
          <a:xfrm>
            <a:off x="7642571"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a:t>
            </a:r>
            <a:endParaRPr sz="1467"/>
          </a:p>
        </p:txBody>
      </p:sp>
      <p:sp>
        <p:nvSpPr>
          <p:cNvPr id="1236" name="Google Shape;1236;p174"/>
          <p:cNvSpPr txBox="1"/>
          <p:nvPr/>
        </p:nvSpPr>
        <p:spPr>
          <a:xfrm>
            <a:off x="9674570"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a:t>
            </a:r>
            <a:endParaRPr sz="1467"/>
          </a:p>
        </p:txBody>
      </p:sp>
      <p:sp>
        <p:nvSpPr>
          <p:cNvPr id="1237" name="Google Shape;1237;p174"/>
          <p:cNvSpPr/>
          <p:nvPr/>
        </p:nvSpPr>
        <p:spPr>
          <a:xfrm>
            <a:off x="9499311"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38" name="Google Shape;1238;p174"/>
          <p:cNvSpPr txBox="1"/>
          <p:nvPr/>
        </p:nvSpPr>
        <p:spPr>
          <a:xfrm>
            <a:off x="9687270"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a:t>
            </a:r>
            <a:endParaRPr sz="1467"/>
          </a:p>
        </p:txBody>
      </p:sp>
      <p:sp>
        <p:nvSpPr>
          <p:cNvPr id="1239" name="Google Shape;1239;p174"/>
          <p:cNvSpPr/>
          <p:nvPr/>
        </p:nvSpPr>
        <p:spPr>
          <a:xfrm>
            <a:off x="5105111" y="5613401"/>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40" name="Google Shape;1240;p174"/>
          <p:cNvSpPr txBox="1"/>
          <p:nvPr/>
        </p:nvSpPr>
        <p:spPr>
          <a:xfrm>
            <a:off x="5508970" y="54879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74%</a:t>
            </a:r>
            <a:endParaRPr sz="3200" b="1">
              <a:solidFill>
                <a:srgbClr val="FF0000"/>
              </a:solidFill>
              <a:latin typeface="Calibri"/>
              <a:ea typeface="Calibri"/>
              <a:cs typeface="Calibri"/>
              <a:sym typeface="Calibri"/>
            </a:endParaRPr>
          </a:p>
        </p:txBody>
      </p:sp>
      <p:sp>
        <p:nvSpPr>
          <p:cNvPr id="1241" name="Google Shape;1241;p174"/>
          <p:cNvSpPr/>
          <p:nvPr/>
        </p:nvSpPr>
        <p:spPr>
          <a:xfrm>
            <a:off x="5016210" y="5295901"/>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42" name="Google Shape;1242;p174"/>
          <p:cNvSpPr txBox="1"/>
          <p:nvPr/>
        </p:nvSpPr>
        <p:spPr>
          <a:xfrm>
            <a:off x="5508970" y="59451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80%</a:t>
            </a:r>
            <a:endParaRPr sz="3200" b="1">
              <a:solidFill>
                <a:srgbClr val="00B050"/>
              </a:solidFill>
              <a:latin typeface="Calibri"/>
              <a:ea typeface="Calibri"/>
              <a:cs typeface="Calibri"/>
              <a:sym typeface="Calibri"/>
            </a:endParaRPr>
          </a:p>
        </p:txBody>
      </p:sp>
      <p:sp>
        <p:nvSpPr>
          <p:cNvPr id="1243" name="Google Shape;1243;p174"/>
          <p:cNvSpPr/>
          <p:nvPr/>
        </p:nvSpPr>
        <p:spPr>
          <a:xfrm>
            <a:off x="1726910" y="1228726"/>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2" name="Google Shape;1354;p180">
            <a:extLst>
              <a:ext uri="{FF2B5EF4-FFF2-40B4-BE49-F238E27FC236}">
                <a16:creationId xmlns:a16="http://schemas.microsoft.com/office/drawing/2014/main" id="{B9A46BE1-3D7B-78C3-E27B-1FE733878BCA}"/>
              </a:ext>
            </a:extLst>
          </p:cNvPr>
          <p:cNvSpPr txBox="1"/>
          <p:nvPr/>
        </p:nvSpPr>
        <p:spPr>
          <a:xfrm>
            <a:off x="645298" y="269488"/>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25000"/>
                    <a:lumOff val="75000"/>
                  </a:schemeClr>
                </a:solidFill>
                <a:latin typeface="Roboto"/>
                <a:ea typeface="Roboto"/>
                <a:cs typeface="Roboto"/>
                <a:sym typeface="Roboto"/>
              </a:rPr>
              <a:t> </a:t>
            </a:r>
            <a:r>
              <a:rPr lang="en" sz="2400" b="1" dirty="0">
                <a:solidFill>
                  <a:schemeClr val="tx2">
                    <a:lumMod val="60000"/>
                    <a:lumOff val="40000"/>
                  </a:schemeClr>
                </a:solidFill>
                <a:latin typeface="Roboto"/>
                <a:ea typeface="Roboto"/>
                <a:cs typeface="Roboto"/>
                <a:sym typeface="Roboto"/>
              </a:rPr>
              <a:t>Unit: % and KgCO</a:t>
            </a:r>
            <a:r>
              <a:rPr lang="en" sz="2400" b="1" baseline="-25000" dirty="0">
                <a:solidFill>
                  <a:schemeClr val="tx2">
                    <a:lumMod val="60000"/>
                    <a:lumOff val="40000"/>
                  </a:schemeClr>
                </a:solidFill>
                <a:latin typeface="Roboto"/>
                <a:ea typeface="Roboto"/>
                <a:cs typeface="Roboto"/>
                <a:sym typeface="Roboto"/>
              </a:rPr>
              <a:t>2</a:t>
            </a:r>
            <a:r>
              <a:rPr lang="en" sz="2400" b="1" dirty="0">
                <a:solidFill>
                  <a:schemeClr val="tx2">
                    <a:lumMod val="60000"/>
                    <a:lumOff val="40000"/>
                  </a:schemeClr>
                </a:solidFill>
                <a:latin typeface="Roboto"/>
                <a:ea typeface="Roboto"/>
                <a:cs typeface="Roboto"/>
                <a:sym typeface="Roboto"/>
              </a:rPr>
              <a:t>e/M</a:t>
            </a:r>
            <a:r>
              <a:rPr lang="en" sz="2400" b="1" baseline="30000" dirty="0">
                <a:solidFill>
                  <a:schemeClr val="tx2">
                    <a:lumMod val="60000"/>
                    <a:lumOff val="40000"/>
                  </a:schemeClr>
                </a:solidFill>
                <a:latin typeface="Roboto"/>
                <a:ea typeface="Roboto"/>
                <a:cs typeface="Roboto"/>
                <a:sym typeface="Roboto"/>
              </a:rPr>
              <a:t>2</a:t>
            </a:r>
            <a:r>
              <a:rPr lang="en" sz="3200" b="1" baseline="30000" dirty="0">
                <a:solidFill>
                  <a:schemeClr val="tx2">
                    <a:lumMod val="60000"/>
                    <a:lumOff val="40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(Business As Usual, Operation)</a:t>
            </a:r>
            <a:endParaRPr sz="1467" dirty="0">
              <a:solidFill>
                <a:schemeClr val="tx2">
                  <a:lumMod val="25000"/>
                  <a:lumOff val="75000"/>
                </a:schemeClr>
              </a:solidFill>
            </a:endParaRPr>
          </a:p>
        </p:txBody>
      </p:sp>
      <p:sp>
        <p:nvSpPr>
          <p:cNvPr id="4" name="Google Shape;1145;p171">
            <a:extLst>
              <a:ext uri="{FF2B5EF4-FFF2-40B4-BE49-F238E27FC236}">
                <a16:creationId xmlns:a16="http://schemas.microsoft.com/office/drawing/2014/main" id="{61AD1543-1C39-81EE-661C-00212B869EC1}"/>
              </a:ext>
            </a:extLst>
          </p:cNvPr>
          <p:cNvSpPr/>
          <p:nvPr/>
        </p:nvSpPr>
        <p:spPr>
          <a:xfrm>
            <a:off x="535481" y="6481669"/>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pic>
        <p:nvPicPr>
          <p:cNvPr id="1249" name="Google Shape;1249;p175"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662822" y="1251764"/>
            <a:ext cx="9550400" cy="5263336"/>
          </a:xfrm>
          <a:prstGeom prst="rect">
            <a:avLst/>
          </a:prstGeom>
          <a:noFill/>
          <a:ln>
            <a:noFill/>
          </a:ln>
        </p:spPr>
      </p:pic>
      <p:sp>
        <p:nvSpPr>
          <p:cNvPr id="1250" name="Google Shape;1250;p175"/>
          <p:cNvSpPr/>
          <p:nvPr/>
        </p:nvSpPr>
        <p:spPr>
          <a:xfrm>
            <a:off x="9086550" y="2587684"/>
            <a:ext cx="2152073" cy="4012045"/>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52" name="Google Shape;1252;p175"/>
          <p:cNvSpPr/>
          <p:nvPr/>
        </p:nvSpPr>
        <p:spPr>
          <a:xfrm>
            <a:off x="1599322" y="2921001"/>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53" name="Google Shape;1253;p175"/>
          <p:cNvSpPr txBox="1"/>
          <p:nvPr/>
        </p:nvSpPr>
        <p:spPr>
          <a:xfrm>
            <a:off x="2676283"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24%</a:t>
            </a:r>
            <a:endParaRPr sz="1467"/>
          </a:p>
        </p:txBody>
      </p:sp>
      <p:sp>
        <p:nvSpPr>
          <p:cNvPr id="1254" name="Google Shape;1254;p175"/>
          <p:cNvSpPr txBox="1"/>
          <p:nvPr/>
        </p:nvSpPr>
        <p:spPr>
          <a:xfrm>
            <a:off x="265822" y="2798783"/>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255" name="Google Shape;1255;p175"/>
          <p:cNvSpPr/>
          <p:nvPr/>
        </p:nvSpPr>
        <p:spPr>
          <a:xfrm>
            <a:off x="2678823"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56" name="Google Shape;1256;p175"/>
          <p:cNvSpPr txBox="1"/>
          <p:nvPr/>
        </p:nvSpPr>
        <p:spPr>
          <a:xfrm>
            <a:off x="2688983"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19%</a:t>
            </a:r>
            <a:endParaRPr sz="1467"/>
          </a:p>
        </p:txBody>
      </p:sp>
      <p:sp>
        <p:nvSpPr>
          <p:cNvPr id="1257" name="Google Shape;1257;p175"/>
          <p:cNvSpPr txBox="1"/>
          <p:nvPr/>
        </p:nvSpPr>
        <p:spPr>
          <a:xfrm>
            <a:off x="3755782"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a:t>
            </a:r>
            <a:endParaRPr sz="1467"/>
          </a:p>
        </p:txBody>
      </p:sp>
      <p:sp>
        <p:nvSpPr>
          <p:cNvPr id="1258" name="Google Shape;1258;p175"/>
          <p:cNvSpPr/>
          <p:nvPr/>
        </p:nvSpPr>
        <p:spPr>
          <a:xfrm>
            <a:off x="4012323"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59" name="Google Shape;1259;p175"/>
          <p:cNvSpPr txBox="1"/>
          <p:nvPr/>
        </p:nvSpPr>
        <p:spPr>
          <a:xfrm>
            <a:off x="3768482"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a:t>
            </a:r>
            <a:endParaRPr sz="1467"/>
          </a:p>
        </p:txBody>
      </p:sp>
      <p:sp>
        <p:nvSpPr>
          <p:cNvPr id="1260" name="Google Shape;1260;p175"/>
          <p:cNvSpPr txBox="1"/>
          <p:nvPr/>
        </p:nvSpPr>
        <p:spPr>
          <a:xfrm>
            <a:off x="4593982"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a:t>
            </a:r>
            <a:endParaRPr sz="1467"/>
          </a:p>
        </p:txBody>
      </p:sp>
      <p:sp>
        <p:nvSpPr>
          <p:cNvPr id="1261" name="Google Shape;1261;p175"/>
          <p:cNvSpPr/>
          <p:nvPr/>
        </p:nvSpPr>
        <p:spPr>
          <a:xfrm>
            <a:off x="4964822"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62" name="Google Shape;1262;p175"/>
          <p:cNvSpPr txBox="1"/>
          <p:nvPr/>
        </p:nvSpPr>
        <p:spPr>
          <a:xfrm>
            <a:off x="4606682"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a:t>
            </a:r>
            <a:endParaRPr sz="1467"/>
          </a:p>
        </p:txBody>
      </p:sp>
      <p:sp>
        <p:nvSpPr>
          <p:cNvPr id="1263" name="Google Shape;1263;p175"/>
          <p:cNvSpPr txBox="1"/>
          <p:nvPr/>
        </p:nvSpPr>
        <p:spPr>
          <a:xfrm>
            <a:off x="5876682"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29%</a:t>
            </a:r>
            <a:endParaRPr sz="1467"/>
          </a:p>
        </p:txBody>
      </p:sp>
      <p:sp>
        <p:nvSpPr>
          <p:cNvPr id="1264" name="Google Shape;1264;p175"/>
          <p:cNvSpPr/>
          <p:nvPr/>
        </p:nvSpPr>
        <p:spPr>
          <a:xfrm>
            <a:off x="6082423"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65" name="Google Shape;1265;p175"/>
          <p:cNvSpPr txBox="1"/>
          <p:nvPr/>
        </p:nvSpPr>
        <p:spPr>
          <a:xfrm>
            <a:off x="5889382"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28%</a:t>
            </a:r>
            <a:endParaRPr sz="1467"/>
          </a:p>
        </p:txBody>
      </p:sp>
      <p:sp>
        <p:nvSpPr>
          <p:cNvPr id="1266" name="Google Shape;1266;p175"/>
          <p:cNvSpPr txBox="1"/>
          <p:nvPr/>
        </p:nvSpPr>
        <p:spPr>
          <a:xfrm>
            <a:off x="7502283"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2%</a:t>
            </a:r>
            <a:endParaRPr sz="1467"/>
          </a:p>
        </p:txBody>
      </p:sp>
      <p:sp>
        <p:nvSpPr>
          <p:cNvPr id="1267" name="Google Shape;1267;p175"/>
          <p:cNvSpPr/>
          <p:nvPr/>
        </p:nvSpPr>
        <p:spPr>
          <a:xfrm>
            <a:off x="7327023"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68" name="Google Shape;1268;p175"/>
          <p:cNvSpPr txBox="1"/>
          <p:nvPr/>
        </p:nvSpPr>
        <p:spPr>
          <a:xfrm>
            <a:off x="7514983"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1%</a:t>
            </a:r>
            <a:endParaRPr sz="1467"/>
          </a:p>
        </p:txBody>
      </p:sp>
      <p:sp>
        <p:nvSpPr>
          <p:cNvPr id="1269" name="Google Shape;1269;p175"/>
          <p:cNvSpPr txBox="1"/>
          <p:nvPr/>
        </p:nvSpPr>
        <p:spPr>
          <a:xfrm>
            <a:off x="9546982"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-9%</a:t>
            </a:r>
            <a:endParaRPr sz="1467"/>
          </a:p>
        </p:txBody>
      </p:sp>
      <p:sp>
        <p:nvSpPr>
          <p:cNvPr id="1270" name="Google Shape;1270;p175"/>
          <p:cNvSpPr/>
          <p:nvPr/>
        </p:nvSpPr>
        <p:spPr>
          <a:xfrm>
            <a:off x="9371723"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71" name="Google Shape;1271;p175"/>
          <p:cNvSpPr txBox="1"/>
          <p:nvPr/>
        </p:nvSpPr>
        <p:spPr>
          <a:xfrm>
            <a:off x="9559682"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-6%</a:t>
            </a:r>
            <a:endParaRPr sz="1467"/>
          </a:p>
        </p:txBody>
      </p:sp>
      <p:sp>
        <p:nvSpPr>
          <p:cNvPr id="1272" name="Google Shape;1272;p175"/>
          <p:cNvSpPr/>
          <p:nvPr/>
        </p:nvSpPr>
        <p:spPr>
          <a:xfrm>
            <a:off x="4977523" y="5613401"/>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73" name="Google Shape;1273;p175"/>
          <p:cNvSpPr txBox="1"/>
          <p:nvPr/>
        </p:nvSpPr>
        <p:spPr>
          <a:xfrm>
            <a:off x="5381382" y="54879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274" name="Google Shape;1274;p175"/>
          <p:cNvSpPr/>
          <p:nvPr/>
        </p:nvSpPr>
        <p:spPr>
          <a:xfrm>
            <a:off x="4888622" y="5295901"/>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75" name="Google Shape;1275;p175"/>
          <p:cNvSpPr txBox="1"/>
          <p:nvPr/>
        </p:nvSpPr>
        <p:spPr>
          <a:xfrm>
            <a:off x="5381382" y="59451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48%</a:t>
            </a:r>
            <a:endParaRPr sz="1467"/>
          </a:p>
        </p:txBody>
      </p:sp>
      <p:sp>
        <p:nvSpPr>
          <p:cNvPr id="1276" name="Google Shape;1276;p175"/>
          <p:cNvSpPr/>
          <p:nvPr/>
        </p:nvSpPr>
        <p:spPr>
          <a:xfrm>
            <a:off x="1599322" y="1228726"/>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 name="Google Shape;1145;p171">
            <a:extLst>
              <a:ext uri="{FF2B5EF4-FFF2-40B4-BE49-F238E27FC236}">
                <a16:creationId xmlns:a16="http://schemas.microsoft.com/office/drawing/2014/main" id="{979A8004-DCE8-1B3F-A259-EEFB3E3E6816}"/>
              </a:ext>
            </a:extLst>
          </p:cNvPr>
          <p:cNvSpPr/>
          <p:nvPr/>
        </p:nvSpPr>
        <p:spPr>
          <a:xfrm>
            <a:off x="514220" y="6566530"/>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Google Shape;1354;p180">
            <a:extLst>
              <a:ext uri="{FF2B5EF4-FFF2-40B4-BE49-F238E27FC236}">
                <a16:creationId xmlns:a16="http://schemas.microsoft.com/office/drawing/2014/main" id="{88446077-A092-ECDF-A831-282340AD7EA3}"/>
              </a:ext>
            </a:extLst>
          </p:cNvPr>
          <p:cNvSpPr txBox="1"/>
          <p:nvPr/>
        </p:nvSpPr>
        <p:spPr>
          <a:xfrm>
            <a:off x="446575" y="213551"/>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60000"/>
                    <a:lumOff val="40000"/>
                  </a:schemeClr>
                </a:solidFill>
                <a:latin typeface="Roboto"/>
                <a:ea typeface="Roboto"/>
                <a:cs typeface="Roboto"/>
                <a:sym typeface="Roboto"/>
              </a:rPr>
              <a:t>  Unit: % and KgCO</a:t>
            </a:r>
            <a:r>
              <a:rPr lang="en" sz="2400" b="1" baseline="-25000" dirty="0">
                <a:solidFill>
                  <a:schemeClr val="tx2">
                    <a:lumMod val="60000"/>
                    <a:lumOff val="40000"/>
                  </a:schemeClr>
                </a:solidFill>
                <a:latin typeface="Roboto"/>
                <a:ea typeface="Roboto"/>
                <a:cs typeface="Roboto"/>
                <a:sym typeface="Roboto"/>
              </a:rPr>
              <a:t>2</a:t>
            </a:r>
            <a:r>
              <a:rPr lang="en" sz="2400" b="1" dirty="0">
                <a:solidFill>
                  <a:schemeClr val="tx2">
                    <a:lumMod val="60000"/>
                    <a:lumOff val="40000"/>
                  </a:schemeClr>
                </a:solidFill>
                <a:latin typeface="Roboto"/>
                <a:ea typeface="Roboto"/>
                <a:cs typeface="Roboto"/>
                <a:sym typeface="Roboto"/>
              </a:rPr>
              <a:t>e/M</a:t>
            </a:r>
            <a:r>
              <a:rPr lang="en" sz="2400" b="1" baseline="30000" dirty="0">
                <a:solidFill>
                  <a:schemeClr val="tx2">
                    <a:lumMod val="60000"/>
                    <a:lumOff val="40000"/>
                  </a:schemeClr>
                </a:solidFill>
                <a:latin typeface="Roboto"/>
                <a:ea typeface="Roboto"/>
                <a:cs typeface="Roboto"/>
                <a:sym typeface="Roboto"/>
              </a:rPr>
              <a:t>2</a:t>
            </a:r>
            <a:r>
              <a:rPr lang="en" sz="3200" b="1" baseline="30000" dirty="0">
                <a:solidFill>
                  <a:schemeClr val="tx2">
                    <a:lumMod val="60000"/>
                    <a:lumOff val="40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(2050 Net Zero, Operation)</a:t>
            </a:r>
            <a:endParaRPr sz="1467" dirty="0">
              <a:solidFill>
                <a:schemeClr val="tx2">
                  <a:lumMod val="25000"/>
                  <a:lumOff val="7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501AA3E-56B8-564C-8948-C9D1CC7827AA}"/>
              </a:ext>
            </a:extLst>
          </p:cNvPr>
          <p:cNvSpPr txBox="1"/>
          <p:nvPr/>
        </p:nvSpPr>
        <p:spPr>
          <a:xfrm>
            <a:off x="265041" y="5829627"/>
            <a:ext cx="31469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 IEA 2022. All rights reserved. Adapted from "Tracking Clean Energy Progress" (IEA 2022f)</a:t>
            </a:r>
            <a:r>
              <a:rPr lang="en-US" sz="1000" dirty="0">
                <a:solidFill>
                  <a:prstClr val="white"/>
                </a:solidFill>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https://www.unep.org/resources/publication/2022-global-status-report-buildings-and-construction</a:t>
            </a:r>
          </a:p>
        </p:txBody>
      </p:sp>
      <p:sp>
        <p:nvSpPr>
          <p:cNvPr id="2" name="Title 1"/>
          <p:cNvSpPr>
            <a:spLocks noGrp="1"/>
          </p:cNvSpPr>
          <p:nvPr>
            <p:ph type="ctrTitle"/>
          </p:nvPr>
        </p:nvSpPr>
        <p:spPr>
          <a:xfrm>
            <a:off x="550458" y="674430"/>
            <a:ext cx="3026336" cy="3961630"/>
          </a:xfrm>
          <a:noFill/>
          <a:effectLst/>
        </p:spPr>
        <p:txBody>
          <a:bodyPr anchor="t">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Global building sector energy-related CO</a:t>
            </a:r>
            <a:r>
              <a:rPr lang="en-US" sz="4000" b="1" baseline="-25000"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a:t>
            </a: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 emissions, </a:t>
            </a:r>
            <a:b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2021</a:t>
            </a:r>
          </a:p>
        </p:txBody>
      </p:sp>
      <p:pic>
        <p:nvPicPr>
          <p:cNvPr id="4" name="Picture 3" descr="Chart, sunburst chart&#10;&#10;Description automatically generated">
            <a:extLst>
              <a:ext uri="{FF2B5EF4-FFF2-40B4-BE49-F238E27FC236}">
                <a16:creationId xmlns:a16="http://schemas.microsoft.com/office/drawing/2014/main" id="{0639FF06-D296-5494-DCC0-29F07F17B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860" y="191101"/>
            <a:ext cx="7805682" cy="6475797"/>
          </a:xfrm>
          <a:prstGeom prst="rect">
            <a:avLst/>
          </a:prstGeom>
        </p:spPr>
      </p:pic>
    </p:spTree>
    <p:extLst>
      <p:ext uri="{BB962C8B-B14F-4D97-AF65-F5344CB8AC3E}">
        <p14:creationId xmlns:p14="http://schemas.microsoft.com/office/powerpoint/2010/main" val="248664941"/>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p176" descr="https://consultations.rics.org/gf2.ti/a/1479074/689045/PJP/-/image2.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1705349" y="1251764"/>
            <a:ext cx="9550400" cy="5263336"/>
          </a:xfrm>
          <a:prstGeom prst="rect">
            <a:avLst/>
          </a:prstGeom>
          <a:noFill/>
          <a:ln>
            <a:noFill/>
          </a:ln>
        </p:spPr>
      </p:pic>
      <p:sp>
        <p:nvSpPr>
          <p:cNvPr id="1283" name="Google Shape;1283;p176"/>
          <p:cNvSpPr/>
          <p:nvPr/>
        </p:nvSpPr>
        <p:spPr>
          <a:xfrm>
            <a:off x="9184930" y="2527299"/>
            <a:ext cx="2096219" cy="3985643"/>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85" name="Google Shape;1285;p176"/>
          <p:cNvSpPr/>
          <p:nvPr/>
        </p:nvSpPr>
        <p:spPr>
          <a:xfrm>
            <a:off x="1641849" y="2921001"/>
            <a:ext cx="7518400" cy="22479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86" name="Google Shape;1286;p176"/>
          <p:cNvSpPr txBox="1"/>
          <p:nvPr/>
        </p:nvSpPr>
        <p:spPr>
          <a:xfrm>
            <a:off x="2718810"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34%</a:t>
            </a:r>
            <a:endParaRPr sz="1467"/>
          </a:p>
        </p:txBody>
      </p:sp>
      <p:sp>
        <p:nvSpPr>
          <p:cNvPr id="1287" name="Google Shape;1287;p176"/>
          <p:cNvSpPr txBox="1"/>
          <p:nvPr/>
        </p:nvSpPr>
        <p:spPr>
          <a:xfrm>
            <a:off x="308349" y="2798783"/>
            <a:ext cx="1498600" cy="1938952"/>
          </a:xfrm>
          <a:prstGeom prst="rect">
            <a:avLst/>
          </a:prstGeom>
          <a:noFill/>
          <a:ln>
            <a:noFill/>
          </a:ln>
        </p:spPr>
        <p:txBody>
          <a:bodyPr spcFirstLastPara="1" wrap="square" lIns="91433" tIns="45700" rIns="91433" bIns="45700" anchor="t" anchorCtr="0">
            <a:spAutoFit/>
          </a:bodyPr>
          <a:lstStyle/>
          <a:p>
            <a:pPr algn="ctr">
              <a:buClr>
                <a:srgbClr val="FF0000"/>
              </a:buClr>
              <a:buSzPts val="1800"/>
            </a:pPr>
            <a:r>
              <a:rPr lang="en" sz="2400" b="1">
                <a:solidFill>
                  <a:srgbClr val="FF0000"/>
                </a:solidFill>
                <a:latin typeface="Arial"/>
                <a:ea typeface="Arial"/>
                <a:cs typeface="Arial"/>
                <a:sym typeface="Arial"/>
              </a:rPr>
              <a:t>5 </a:t>
            </a:r>
            <a:endParaRPr sz="1467"/>
          </a:p>
          <a:p>
            <a:pPr algn="ctr">
              <a:buClr>
                <a:srgbClr val="FF0000"/>
              </a:buClr>
              <a:buSzPts val="1800"/>
            </a:pPr>
            <a:r>
              <a:rPr lang="en" sz="2400" b="1">
                <a:solidFill>
                  <a:srgbClr val="FF0000"/>
                </a:solidFill>
                <a:latin typeface="Arial"/>
                <a:ea typeface="Arial"/>
                <a:cs typeface="Arial"/>
                <a:sym typeface="Arial"/>
              </a:rPr>
              <a:t>Stories</a:t>
            </a:r>
            <a:endParaRPr sz="1467"/>
          </a:p>
          <a:p>
            <a:pPr algn="ctr">
              <a:buClr>
                <a:schemeClr val="dk1"/>
              </a:buClr>
              <a:buSzPts val="1800"/>
            </a:pPr>
            <a:endParaRPr sz="2400" b="1">
              <a:solidFill>
                <a:srgbClr val="000000"/>
              </a:solidFill>
              <a:latin typeface="Arial"/>
              <a:ea typeface="Arial"/>
              <a:cs typeface="Arial"/>
              <a:sym typeface="Arial"/>
            </a:endParaRPr>
          </a:p>
          <a:p>
            <a:pPr algn="ctr">
              <a:buClr>
                <a:srgbClr val="00B050"/>
              </a:buClr>
              <a:buSzPts val="1800"/>
            </a:pPr>
            <a:r>
              <a:rPr lang="en" sz="2400" b="1">
                <a:solidFill>
                  <a:srgbClr val="00B050"/>
                </a:solidFill>
                <a:latin typeface="Arial"/>
                <a:ea typeface="Arial"/>
                <a:cs typeface="Arial"/>
                <a:sym typeface="Arial"/>
              </a:rPr>
              <a:t>50 Stories</a:t>
            </a:r>
            <a:endParaRPr sz="1467"/>
          </a:p>
        </p:txBody>
      </p:sp>
      <p:sp>
        <p:nvSpPr>
          <p:cNvPr id="1288" name="Google Shape;1288;p176"/>
          <p:cNvSpPr/>
          <p:nvPr/>
        </p:nvSpPr>
        <p:spPr>
          <a:xfrm>
            <a:off x="2721350" y="2057401"/>
            <a:ext cx="12319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89" name="Google Shape;1289;p176"/>
          <p:cNvSpPr txBox="1"/>
          <p:nvPr/>
        </p:nvSpPr>
        <p:spPr>
          <a:xfrm>
            <a:off x="2731510"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28%</a:t>
            </a:r>
            <a:endParaRPr sz="1467"/>
          </a:p>
        </p:txBody>
      </p:sp>
      <p:sp>
        <p:nvSpPr>
          <p:cNvPr id="1290" name="Google Shape;1290;p176"/>
          <p:cNvSpPr txBox="1"/>
          <p:nvPr/>
        </p:nvSpPr>
        <p:spPr>
          <a:xfrm>
            <a:off x="3798309"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2%</a:t>
            </a:r>
            <a:endParaRPr sz="1467"/>
          </a:p>
        </p:txBody>
      </p:sp>
      <p:sp>
        <p:nvSpPr>
          <p:cNvPr id="1291" name="Google Shape;1291;p176"/>
          <p:cNvSpPr/>
          <p:nvPr/>
        </p:nvSpPr>
        <p:spPr>
          <a:xfrm>
            <a:off x="4054850" y="20701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92" name="Google Shape;1292;p176"/>
          <p:cNvSpPr txBox="1"/>
          <p:nvPr/>
        </p:nvSpPr>
        <p:spPr>
          <a:xfrm>
            <a:off x="3811009"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a:t>
            </a:r>
            <a:endParaRPr sz="1467"/>
          </a:p>
        </p:txBody>
      </p:sp>
      <p:sp>
        <p:nvSpPr>
          <p:cNvPr id="1293" name="Google Shape;1293;p176"/>
          <p:cNvSpPr txBox="1"/>
          <p:nvPr/>
        </p:nvSpPr>
        <p:spPr>
          <a:xfrm>
            <a:off x="4636509"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5%</a:t>
            </a:r>
            <a:endParaRPr sz="1467"/>
          </a:p>
        </p:txBody>
      </p:sp>
      <p:sp>
        <p:nvSpPr>
          <p:cNvPr id="1294" name="Google Shape;1294;p176"/>
          <p:cNvSpPr/>
          <p:nvPr/>
        </p:nvSpPr>
        <p:spPr>
          <a:xfrm>
            <a:off x="5007349" y="2070101"/>
            <a:ext cx="5334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95" name="Google Shape;1295;p176"/>
          <p:cNvSpPr txBox="1"/>
          <p:nvPr/>
        </p:nvSpPr>
        <p:spPr>
          <a:xfrm>
            <a:off x="4649209"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a:t>
            </a:r>
            <a:endParaRPr sz="1467"/>
          </a:p>
        </p:txBody>
      </p:sp>
      <p:sp>
        <p:nvSpPr>
          <p:cNvPr id="1296" name="Google Shape;1296;p176"/>
          <p:cNvSpPr txBox="1"/>
          <p:nvPr/>
        </p:nvSpPr>
        <p:spPr>
          <a:xfrm>
            <a:off x="5919209"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40%</a:t>
            </a:r>
            <a:endParaRPr sz="1467"/>
          </a:p>
        </p:txBody>
      </p:sp>
      <p:sp>
        <p:nvSpPr>
          <p:cNvPr id="1297" name="Google Shape;1297;p176"/>
          <p:cNvSpPr/>
          <p:nvPr/>
        </p:nvSpPr>
        <p:spPr>
          <a:xfrm>
            <a:off x="6124950" y="2082801"/>
            <a:ext cx="8255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298" name="Google Shape;1298;p176"/>
          <p:cNvSpPr txBox="1"/>
          <p:nvPr/>
        </p:nvSpPr>
        <p:spPr>
          <a:xfrm>
            <a:off x="5931909"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43%</a:t>
            </a:r>
            <a:endParaRPr sz="1467"/>
          </a:p>
        </p:txBody>
      </p:sp>
      <p:sp>
        <p:nvSpPr>
          <p:cNvPr id="1299" name="Google Shape;1299;p176"/>
          <p:cNvSpPr txBox="1"/>
          <p:nvPr/>
        </p:nvSpPr>
        <p:spPr>
          <a:xfrm>
            <a:off x="7544810" y="2960664"/>
            <a:ext cx="1261015"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3%</a:t>
            </a:r>
            <a:endParaRPr sz="1467"/>
          </a:p>
        </p:txBody>
      </p:sp>
      <p:sp>
        <p:nvSpPr>
          <p:cNvPr id="1300" name="Google Shape;1300;p176"/>
          <p:cNvSpPr/>
          <p:nvPr/>
        </p:nvSpPr>
        <p:spPr>
          <a:xfrm>
            <a:off x="7369550" y="20701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01" name="Google Shape;1301;p176"/>
          <p:cNvSpPr txBox="1"/>
          <p:nvPr/>
        </p:nvSpPr>
        <p:spPr>
          <a:xfrm>
            <a:off x="7557510" y="3963964"/>
            <a:ext cx="1261015"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a:t>
            </a:r>
            <a:endParaRPr sz="1467"/>
          </a:p>
        </p:txBody>
      </p:sp>
      <p:sp>
        <p:nvSpPr>
          <p:cNvPr id="1302" name="Google Shape;1302;p176"/>
          <p:cNvSpPr txBox="1"/>
          <p:nvPr/>
        </p:nvSpPr>
        <p:spPr>
          <a:xfrm>
            <a:off x="9589509" y="29733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-12%</a:t>
            </a:r>
            <a:endParaRPr sz="1467"/>
          </a:p>
        </p:txBody>
      </p:sp>
      <p:sp>
        <p:nvSpPr>
          <p:cNvPr id="1303" name="Google Shape;1303;p176"/>
          <p:cNvSpPr/>
          <p:nvPr/>
        </p:nvSpPr>
        <p:spPr>
          <a:xfrm>
            <a:off x="9414250" y="2082801"/>
            <a:ext cx="1638300" cy="25654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04" name="Google Shape;1304;p176"/>
          <p:cNvSpPr txBox="1"/>
          <p:nvPr/>
        </p:nvSpPr>
        <p:spPr>
          <a:xfrm>
            <a:off x="9602209" y="39766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-9%</a:t>
            </a:r>
            <a:endParaRPr sz="1467"/>
          </a:p>
        </p:txBody>
      </p:sp>
      <p:sp>
        <p:nvSpPr>
          <p:cNvPr id="1305" name="Google Shape;1305;p176"/>
          <p:cNvSpPr/>
          <p:nvPr/>
        </p:nvSpPr>
        <p:spPr>
          <a:xfrm>
            <a:off x="5020050" y="5613401"/>
            <a:ext cx="2146300" cy="749300"/>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06" name="Google Shape;1306;p176"/>
          <p:cNvSpPr txBox="1"/>
          <p:nvPr/>
        </p:nvSpPr>
        <p:spPr>
          <a:xfrm>
            <a:off x="5423909" y="5487964"/>
            <a:ext cx="1261013" cy="584735"/>
          </a:xfrm>
          <a:prstGeom prst="rect">
            <a:avLst/>
          </a:prstGeom>
          <a:noFill/>
          <a:ln>
            <a:noFill/>
          </a:ln>
        </p:spPr>
        <p:txBody>
          <a:bodyPr spcFirstLastPara="1" wrap="square" lIns="91433" tIns="45700" rIns="91433" bIns="45700" anchor="t" anchorCtr="0">
            <a:spAutoFit/>
          </a:bodyPr>
          <a:lstStyle/>
          <a:p>
            <a:pPr algn="ctr">
              <a:buClr>
                <a:srgbClr val="FF0000"/>
              </a:buClr>
              <a:buSzPts val="2400"/>
            </a:pPr>
            <a:r>
              <a:rPr lang="en" sz="3200" b="1">
                <a:solidFill>
                  <a:srgbClr val="FF0000"/>
                </a:solidFill>
                <a:latin typeface="Calibri"/>
                <a:ea typeface="Calibri"/>
                <a:cs typeface="Calibri"/>
                <a:sym typeface="Calibri"/>
              </a:rPr>
              <a:t>16%</a:t>
            </a:r>
            <a:endParaRPr sz="1467"/>
          </a:p>
        </p:txBody>
      </p:sp>
      <p:sp>
        <p:nvSpPr>
          <p:cNvPr id="1307" name="Google Shape;1307;p176"/>
          <p:cNvSpPr/>
          <p:nvPr/>
        </p:nvSpPr>
        <p:spPr>
          <a:xfrm>
            <a:off x="4931149" y="5295901"/>
            <a:ext cx="2387600" cy="1155700"/>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08" name="Google Shape;1308;p176"/>
          <p:cNvSpPr txBox="1"/>
          <p:nvPr/>
        </p:nvSpPr>
        <p:spPr>
          <a:xfrm>
            <a:off x="5423909" y="5945164"/>
            <a:ext cx="1261013" cy="584735"/>
          </a:xfrm>
          <a:prstGeom prst="rect">
            <a:avLst/>
          </a:prstGeom>
          <a:noFill/>
          <a:ln>
            <a:noFill/>
          </a:ln>
        </p:spPr>
        <p:txBody>
          <a:bodyPr spcFirstLastPara="1" wrap="square" lIns="91433" tIns="45700" rIns="91433" bIns="45700" anchor="t" anchorCtr="0">
            <a:spAutoFit/>
          </a:bodyPr>
          <a:lstStyle/>
          <a:p>
            <a:pPr algn="ctr">
              <a:buClr>
                <a:srgbClr val="00B050"/>
              </a:buClr>
              <a:buSzPts val="2400"/>
            </a:pPr>
            <a:r>
              <a:rPr lang="en" sz="3200" b="1">
                <a:solidFill>
                  <a:srgbClr val="00B050"/>
                </a:solidFill>
                <a:latin typeface="Calibri"/>
                <a:ea typeface="Calibri"/>
                <a:cs typeface="Calibri"/>
                <a:sym typeface="Calibri"/>
              </a:rPr>
              <a:t>21%</a:t>
            </a:r>
            <a:endParaRPr sz="1467"/>
          </a:p>
        </p:txBody>
      </p:sp>
      <p:sp>
        <p:nvSpPr>
          <p:cNvPr id="1309" name="Google Shape;1309;p176"/>
          <p:cNvSpPr/>
          <p:nvPr/>
        </p:nvSpPr>
        <p:spPr>
          <a:xfrm>
            <a:off x="1641849" y="1228726"/>
            <a:ext cx="10267949" cy="4019551"/>
          </a:xfrm>
          <a:prstGeom prst="rect">
            <a:avLst/>
          </a:prstGeom>
          <a:solidFill>
            <a:schemeClr val="l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 name="Google Shape;1145;p171">
            <a:extLst>
              <a:ext uri="{FF2B5EF4-FFF2-40B4-BE49-F238E27FC236}">
                <a16:creationId xmlns:a16="http://schemas.microsoft.com/office/drawing/2014/main" id="{D696FD90-6497-87C0-B745-3E83283210ED}"/>
              </a:ext>
            </a:extLst>
          </p:cNvPr>
          <p:cNvSpPr/>
          <p:nvPr/>
        </p:nvSpPr>
        <p:spPr>
          <a:xfrm>
            <a:off x="514220" y="6566530"/>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Google Shape;1354;p180">
            <a:extLst>
              <a:ext uri="{FF2B5EF4-FFF2-40B4-BE49-F238E27FC236}">
                <a16:creationId xmlns:a16="http://schemas.microsoft.com/office/drawing/2014/main" id="{72FEF9B4-39CF-190D-7E00-51181BAC73AB}"/>
              </a:ext>
            </a:extLst>
          </p:cNvPr>
          <p:cNvSpPr txBox="1"/>
          <p:nvPr/>
        </p:nvSpPr>
        <p:spPr>
          <a:xfrm>
            <a:off x="446575" y="213551"/>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60000"/>
                    <a:lumOff val="40000"/>
                  </a:schemeClr>
                </a:solidFill>
                <a:latin typeface="Roboto"/>
                <a:ea typeface="Roboto"/>
                <a:cs typeface="Roboto"/>
                <a:sym typeface="Roboto"/>
              </a:rPr>
              <a:t>  Unit: % </a:t>
            </a:r>
            <a:r>
              <a:rPr lang="en" sz="3200" b="1" baseline="30000" dirty="0">
                <a:solidFill>
                  <a:schemeClr val="tx2">
                    <a:lumMod val="60000"/>
                    <a:lumOff val="40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(2030 Net Zero, Operation)</a:t>
            </a:r>
            <a:endParaRPr sz="1467" dirty="0">
              <a:solidFill>
                <a:schemeClr val="tx2">
                  <a:lumMod val="25000"/>
                  <a:lumOff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1316" name="Google Shape;1316;p177" descr="https://consultations.rics.org/gf2.ti/a/1479074/689045/PJP/-/image2.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43845" y="1327639"/>
            <a:ext cx="7353300" cy="5171131"/>
          </a:xfrm>
          <a:prstGeom prst="rect">
            <a:avLst/>
          </a:prstGeom>
          <a:noFill/>
          <a:ln>
            <a:noFill/>
          </a:ln>
        </p:spPr>
      </p:pic>
      <p:pic>
        <p:nvPicPr>
          <p:cNvPr id="1317" name="Google Shape;1317;p177"/>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2705100" y="1711101"/>
            <a:ext cx="5461000" cy="3897948"/>
          </a:xfrm>
          <a:prstGeom prst="rect">
            <a:avLst/>
          </a:prstGeom>
          <a:noFill/>
          <a:ln>
            <a:noFill/>
          </a:ln>
        </p:spPr>
      </p:pic>
      <p:sp>
        <p:nvSpPr>
          <p:cNvPr id="1318" name="Google Shape;1318;p177"/>
          <p:cNvSpPr/>
          <p:nvPr/>
        </p:nvSpPr>
        <p:spPr>
          <a:xfrm rot="10800000" flipH="1">
            <a:off x="1132099" y="4537495"/>
            <a:ext cx="9820275" cy="2009955"/>
          </a:xfrm>
          <a:prstGeom prst="rect">
            <a:avLst/>
          </a:prstGeom>
          <a:solidFill>
            <a:schemeClr val="lt1">
              <a:alpha val="77647"/>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19" name="Google Shape;1319;p177"/>
          <p:cNvSpPr txBox="1"/>
          <p:nvPr/>
        </p:nvSpPr>
        <p:spPr>
          <a:xfrm>
            <a:off x="5239386" y="5583216"/>
            <a:ext cx="1261013" cy="523180"/>
          </a:xfrm>
          <a:prstGeom prst="rect">
            <a:avLst/>
          </a:prstGeom>
          <a:noFill/>
          <a:ln>
            <a:noFill/>
          </a:ln>
        </p:spPr>
        <p:txBody>
          <a:bodyPr spcFirstLastPara="1" wrap="square" lIns="91433" tIns="45700" rIns="91433" bIns="45700" anchor="t" anchorCtr="0">
            <a:spAutoFit/>
          </a:bodyPr>
          <a:lstStyle/>
          <a:p>
            <a:pPr algn="ctr">
              <a:buClr>
                <a:srgbClr val="FF0000"/>
              </a:buClr>
              <a:buSzPts val="2100"/>
            </a:pPr>
            <a:r>
              <a:rPr lang="en" sz="2800" b="1">
                <a:solidFill>
                  <a:srgbClr val="FF0000"/>
                </a:solidFill>
                <a:latin typeface="Calibri"/>
                <a:ea typeface="Calibri"/>
                <a:cs typeface="Calibri"/>
                <a:sym typeface="Calibri"/>
              </a:rPr>
              <a:t>?</a:t>
            </a:r>
            <a:endParaRPr sz="2800" b="1">
              <a:solidFill>
                <a:srgbClr val="FF0000"/>
              </a:solidFill>
              <a:latin typeface="Calibri"/>
              <a:ea typeface="Calibri"/>
              <a:cs typeface="Calibri"/>
              <a:sym typeface="Calibri"/>
            </a:endParaRPr>
          </a:p>
        </p:txBody>
      </p:sp>
      <p:sp>
        <p:nvSpPr>
          <p:cNvPr id="1320" name="Google Shape;1320;p177"/>
          <p:cNvSpPr txBox="1"/>
          <p:nvPr/>
        </p:nvSpPr>
        <p:spPr>
          <a:xfrm>
            <a:off x="5220335" y="5945165"/>
            <a:ext cx="1261013" cy="523180"/>
          </a:xfrm>
          <a:prstGeom prst="rect">
            <a:avLst/>
          </a:prstGeom>
          <a:noFill/>
          <a:ln>
            <a:noFill/>
          </a:ln>
        </p:spPr>
        <p:txBody>
          <a:bodyPr spcFirstLastPara="1" wrap="square" lIns="91433" tIns="45700" rIns="91433" bIns="45700" anchor="t" anchorCtr="0">
            <a:spAutoFit/>
          </a:bodyPr>
          <a:lstStyle/>
          <a:p>
            <a:pPr algn="ctr">
              <a:buClr>
                <a:srgbClr val="00B050"/>
              </a:buClr>
              <a:buSzPts val="2100"/>
            </a:pPr>
            <a:r>
              <a:rPr lang="en" sz="2800" b="1">
                <a:solidFill>
                  <a:srgbClr val="00B050"/>
                </a:solidFill>
                <a:latin typeface="Calibri"/>
                <a:ea typeface="Calibri"/>
                <a:cs typeface="Calibri"/>
                <a:sym typeface="Calibri"/>
              </a:rPr>
              <a:t>?</a:t>
            </a:r>
            <a:endParaRPr sz="1467"/>
          </a:p>
        </p:txBody>
      </p:sp>
      <p:sp>
        <p:nvSpPr>
          <p:cNvPr id="1322" name="Google Shape;1322;p177"/>
          <p:cNvSpPr/>
          <p:nvPr/>
        </p:nvSpPr>
        <p:spPr>
          <a:xfrm>
            <a:off x="4994696" y="5641675"/>
            <a:ext cx="1802921" cy="759125"/>
          </a:xfrm>
          <a:prstGeom prst="rect">
            <a:avLst/>
          </a:prstGeom>
          <a:noFill/>
          <a:ln w="6985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7" name="Google Shape;1145;p171">
            <a:extLst>
              <a:ext uri="{FF2B5EF4-FFF2-40B4-BE49-F238E27FC236}">
                <a16:creationId xmlns:a16="http://schemas.microsoft.com/office/drawing/2014/main" id="{DC4417AA-E6C2-0610-4685-DEFDBC4C4239}"/>
              </a:ext>
            </a:extLst>
          </p:cNvPr>
          <p:cNvSpPr/>
          <p:nvPr/>
        </p:nvSpPr>
        <p:spPr>
          <a:xfrm>
            <a:off x="1056478" y="6566729"/>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Google Shape;1354;p180">
            <a:extLst>
              <a:ext uri="{FF2B5EF4-FFF2-40B4-BE49-F238E27FC236}">
                <a16:creationId xmlns:a16="http://schemas.microsoft.com/office/drawing/2014/main" id="{EFF213AB-2436-B5D8-F62D-55D636111FD2}"/>
              </a:ext>
            </a:extLst>
          </p:cNvPr>
          <p:cNvSpPr txBox="1"/>
          <p:nvPr/>
        </p:nvSpPr>
        <p:spPr>
          <a:xfrm>
            <a:off x="1130906" y="214880"/>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25000"/>
                    <a:lumOff val="75000"/>
                  </a:schemeClr>
                </a:solidFill>
                <a:latin typeface="Roboto"/>
                <a:ea typeface="Roboto"/>
                <a:cs typeface="Roboto"/>
                <a:sym typeface="Roboto"/>
              </a:rPr>
              <a:t> </a:t>
            </a:r>
            <a:r>
              <a:rPr lang="en" sz="2400" b="1" dirty="0">
                <a:solidFill>
                  <a:srgbClr val="666699"/>
                </a:solidFill>
                <a:latin typeface="Roboto"/>
                <a:ea typeface="Roboto"/>
                <a:cs typeface="Roboto"/>
                <a:sym typeface="Roboto"/>
              </a:rPr>
              <a:t>Unit: % and KgCO</a:t>
            </a:r>
            <a:r>
              <a:rPr lang="en" sz="2400" b="1" baseline="-25000" dirty="0">
                <a:solidFill>
                  <a:srgbClr val="666699"/>
                </a:solidFill>
                <a:latin typeface="Roboto"/>
                <a:ea typeface="Roboto"/>
                <a:cs typeface="Roboto"/>
                <a:sym typeface="Roboto"/>
              </a:rPr>
              <a:t>2</a:t>
            </a:r>
            <a:r>
              <a:rPr lang="en" sz="2400" b="1" dirty="0">
                <a:solidFill>
                  <a:srgbClr val="666699"/>
                </a:solidFill>
                <a:latin typeface="Roboto"/>
                <a:ea typeface="Roboto"/>
                <a:cs typeface="Roboto"/>
                <a:sym typeface="Roboto"/>
              </a:rPr>
              <a:t>e/M</a:t>
            </a:r>
            <a:r>
              <a:rPr lang="en" sz="2400" b="1" baseline="30000" dirty="0">
                <a:solidFill>
                  <a:srgbClr val="666699"/>
                </a:solidFill>
                <a:latin typeface="Roboto"/>
                <a:ea typeface="Roboto"/>
                <a:cs typeface="Roboto"/>
                <a:sym typeface="Roboto"/>
              </a:rPr>
              <a:t>2</a:t>
            </a:r>
            <a:r>
              <a:rPr lang="en" sz="3200" b="1" baseline="30000" dirty="0">
                <a:solidFill>
                  <a:srgbClr val="666699"/>
                </a:solidFill>
                <a:latin typeface="Roboto"/>
                <a:ea typeface="Roboto"/>
                <a:cs typeface="Roboto"/>
                <a:sym typeface="Roboto"/>
              </a:rPr>
              <a:t> </a:t>
            </a:r>
            <a:r>
              <a:rPr lang="en" sz="2400" b="1" dirty="0">
                <a:solidFill>
                  <a:srgbClr val="FF0000"/>
                </a:solidFill>
                <a:latin typeface="Roboto"/>
                <a:ea typeface="Roboto"/>
                <a:cs typeface="Roboto"/>
                <a:sym typeface="Roboto"/>
              </a:rPr>
              <a:t>(2050 Net Zero, Operation)</a:t>
            </a:r>
            <a:endParaRPr sz="1467" dirty="0">
              <a:solidFill>
                <a:schemeClr val="tx2">
                  <a:lumMod val="25000"/>
                  <a:lumOff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8" name="Google Shape;1328;p178"/>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1267" y="1162711"/>
            <a:ext cx="12176449" cy="5372099"/>
          </a:xfrm>
          <a:prstGeom prst="rect">
            <a:avLst/>
          </a:prstGeom>
          <a:noFill/>
          <a:ln>
            <a:noFill/>
          </a:ln>
        </p:spPr>
      </p:pic>
      <p:sp>
        <p:nvSpPr>
          <p:cNvPr id="1329" name="Google Shape;1329;p178"/>
          <p:cNvSpPr/>
          <p:nvPr/>
        </p:nvSpPr>
        <p:spPr>
          <a:xfrm>
            <a:off x="1761167" y="2924837"/>
            <a:ext cx="419100" cy="2781300"/>
          </a:xfrm>
          <a:prstGeom prst="rect">
            <a:avLst/>
          </a:prstGeom>
          <a:noFill/>
          <a:ln w="25400" cap="flat" cmpd="sng">
            <a:solidFill>
              <a:srgbClr val="FFFF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330" name="Google Shape;1330;p178"/>
          <p:cNvSpPr/>
          <p:nvPr/>
        </p:nvSpPr>
        <p:spPr>
          <a:xfrm>
            <a:off x="1862767" y="4639337"/>
            <a:ext cx="215900" cy="241300"/>
          </a:xfrm>
          <a:prstGeom prst="rect">
            <a:avLst/>
          </a:prstGeom>
          <a:solidFill>
            <a:srgbClr val="FF0000"/>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331" name="Google Shape;1331;p178"/>
          <p:cNvSpPr txBox="1"/>
          <p:nvPr/>
        </p:nvSpPr>
        <p:spPr>
          <a:xfrm>
            <a:off x="0" y="258491"/>
            <a:ext cx="12192000" cy="461624"/>
          </a:xfrm>
          <a:prstGeom prst="rect">
            <a:avLst/>
          </a:prstGeom>
          <a:solidFill>
            <a:schemeClr val="bg2">
              <a:lumMod val="25000"/>
            </a:schemeClr>
          </a:solidFill>
          <a:ln>
            <a:noFill/>
          </a:ln>
        </p:spPr>
        <p:txBody>
          <a:bodyPr spcFirstLastPara="1" wrap="square" lIns="91433" tIns="45700" rIns="91433" bIns="45700" anchor="t" anchorCtr="0">
            <a:spAutoFit/>
          </a:bodyPr>
          <a:lstStyle>
            <a:defPPr>
              <a:defRPr lang="en-US"/>
            </a:defPPr>
            <a:lvl1pPr algn="ctr">
              <a:defRPr sz="2400" b="1">
                <a:solidFill>
                  <a:schemeClr val="bg1"/>
                </a:solidFill>
                <a:effectLst>
                  <a:outerShdw blurRad="38100" dist="38100" dir="2700000" algn="tl">
                    <a:srgbClr val="000000">
                      <a:alpha val="43137"/>
                    </a:srgbClr>
                  </a:outerShdw>
                </a:effectLst>
                <a:latin typeface="Roboto"/>
                <a:ea typeface="Roboto"/>
                <a:cs typeface="Roboto"/>
              </a:defRPr>
            </a:lvl1pPr>
          </a:lstStyle>
          <a:p>
            <a:r>
              <a:rPr lang="en" dirty="0">
                <a:sym typeface="Roboto"/>
              </a:rPr>
              <a:t>Our Own Firm Per Person Emissions</a:t>
            </a:r>
            <a:endParaRPr dirty="0">
              <a:sym typeface="Roboto"/>
            </a:endParaRPr>
          </a:p>
        </p:txBody>
      </p:sp>
      <p:sp>
        <p:nvSpPr>
          <p:cNvPr id="1332" name="Google Shape;1332;p178"/>
          <p:cNvSpPr txBox="1"/>
          <p:nvPr/>
        </p:nvSpPr>
        <p:spPr>
          <a:xfrm>
            <a:off x="609600" y="6034884"/>
            <a:ext cx="5486400" cy="461624"/>
          </a:xfrm>
          <a:prstGeom prst="rect">
            <a:avLst/>
          </a:prstGeom>
          <a:noFill/>
          <a:ln>
            <a:noFill/>
          </a:ln>
        </p:spPr>
        <p:txBody>
          <a:bodyPr spcFirstLastPara="1" wrap="square" lIns="91433" tIns="45700" rIns="91433" bIns="45700" anchor="t" anchorCtr="0">
            <a:spAutoFit/>
          </a:bodyPr>
          <a:lstStyle/>
          <a:p>
            <a:pPr algn="ctr"/>
            <a:r>
              <a:rPr lang="en" sz="2400" b="1" dirty="0">
                <a:solidFill>
                  <a:srgbClr val="FF0000"/>
                </a:solidFill>
                <a:latin typeface="Arial"/>
                <a:ea typeface="Arial"/>
                <a:cs typeface="Arial"/>
                <a:sym typeface="Arial"/>
              </a:rPr>
              <a:t>660 kgCO2e/person/year</a:t>
            </a:r>
            <a:endParaRPr sz="1467" dirty="0"/>
          </a:p>
        </p:txBody>
      </p:sp>
      <p:pic>
        <p:nvPicPr>
          <p:cNvPr id="1333" name="Google Shape;1333;p178"/>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340313" y="1229739"/>
            <a:ext cx="4850112" cy="2247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9" name="Google Shape;1339;p179" descr="https://consultations.rics.org/gf2.ti/a/1479074/689045/PJP/-/image2.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43845" y="1327639"/>
            <a:ext cx="7353300" cy="5171131"/>
          </a:xfrm>
          <a:prstGeom prst="rect">
            <a:avLst/>
          </a:prstGeom>
          <a:noFill/>
          <a:ln>
            <a:noFill/>
          </a:ln>
        </p:spPr>
      </p:pic>
      <p:pic>
        <p:nvPicPr>
          <p:cNvPr id="1340" name="Google Shape;1340;p179"/>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2705100" y="1711101"/>
            <a:ext cx="5461000" cy="3897948"/>
          </a:xfrm>
          <a:prstGeom prst="rect">
            <a:avLst/>
          </a:prstGeom>
          <a:noFill/>
          <a:ln>
            <a:noFill/>
          </a:ln>
        </p:spPr>
      </p:pic>
      <p:sp>
        <p:nvSpPr>
          <p:cNvPr id="1341" name="Google Shape;1341;p179"/>
          <p:cNvSpPr/>
          <p:nvPr/>
        </p:nvSpPr>
        <p:spPr>
          <a:xfrm>
            <a:off x="1149351" y="1308101"/>
            <a:ext cx="9820275" cy="5258628"/>
          </a:xfrm>
          <a:prstGeom prst="rect">
            <a:avLst/>
          </a:prstGeom>
          <a:solidFill>
            <a:schemeClr val="lt1">
              <a:alpha val="60000"/>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1342" name="Google Shape;1342;p179"/>
          <p:cNvSpPr txBox="1"/>
          <p:nvPr/>
        </p:nvSpPr>
        <p:spPr>
          <a:xfrm>
            <a:off x="5239386" y="5583216"/>
            <a:ext cx="1261013" cy="523180"/>
          </a:xfrm>
          <a:prstGeom prst="rect">
            <a:avLst/>
          </a:prstGeom>
          <a:noFill/>
          <a:ln>
            <a:noFill/>
          </a:ln>
        </p:spPr>
        <p:txBody>
          <a:bodyPr spcFirstLastPara="1" wrap="square" lIns="91433" tIns="45700" rIns="91433" bIns="45700" anchor="t" anchorCtr="0">
            <a:spAutoFit/>
          </a:bodyPr>
          <a:lstStyle/>
          <a:p>
            <a:pPr algn="ctr">
              <a:buClr>
                <a:srgbClr val="FF0000"/>
              </a:buClr>
              <a:buSzPts val="2100"/>
            </a:pPr>
            <a:r>
              <a:rPr lang="en" sz="2800" b="1" dirty="0">
                <a:solidFill>
                  <a:srgbClr val="FF0000"/>
                </a:solidFill>
                <a:latin typeface="Calibri"/>
                <a:ea typeface="Calibri"/>
                <a:cs typeface="Calibri"/>
                <a:sym typeface="Calibri"/>
              </a:rPr>
              <a:t>1491</a:t>
            </a:r>
            <a:endParaRPr sz="2800" b="1" dirty="0">
              <a:solidFill>
                <a:srgbClr val="FF0000"/>
              </a:solidFill>
              <a:latin typeface="Calibri"/>
              <a:ea typeface="Calibri"/>
              <a:cs typeface="Calibri"/>
              <a:sym typeface="Calibri"/>
            </a:endParaRPr>
          </a:p>
        </p:txBody>
      </p:sp>
      <p:sp>
        <p:nvSpPr>
          <p:cNvPr id="1343" name="Google Shape;1343;p179"/>
          <p:cNvSpPr txBox="1"/>
          <p:nvPr/>
        </p:nvSpPr>
        <p:spPr>
          <a:xfrm>
            <a:off x="5220335" y="5945165"/>
            <a:ext cx="1261013" cy="523180"/>
          </a:xfrm>
          <a:prstGeom prst="rect">
            <a:avLst/>
          </a:prstGeom>
          <a:noFill/>
          <a:ln>
            <a:noFill/>
          </a:ln>
        </p:spPr>
        <p:txBody>
          <a:bodyPr spcFirstLastPara="1" wrap="square" lIns="91433" tIns="45700" rIns="91433" bIns="45700" anchor="t" anchorCtr="0">
            <a:spAutoFit/>
          </a:bodyPr>
          <a:lstStyle/>
          <a:p>
            <a:pPr algn="ctr">
              <a:buClr>
                <a:srgbClr val="00B050"/>
              </a:buClr>
              <a:buSzPts val="2100"/>
            </a:pPr>
            <a:r>
              <a:rPr lang="en" sz="2800" b="1" dirty="0">
                <a:solidFill>
                  <a:srgbClr val="00B050"/>
                </a:solidFill>
                <a:latin typeface="Calibri"/>
                <a:ea typeface="Calibri"/>
                <a:cs typeface="Calibri"/>
                <a:sym typeface="Calibri"/>
              </a:rPr>
              <a:t>2485</a:t>
            </a:r>
            <a:endParaRPr sz="2800" b="1" dirty="0">
              <a:solidFill>
                <a:srgbClr val="00B050"/>
              </a:solidFill>
              <a:latin typeface="Calibri"/>
              <a:ea typeface="Calibri"/>
              <a:cs typeface="Calibri"/>
              <a:sym typeface="Calibri"/>
            </a:endParaRPr>
          </a:p>
        </p:txBody>
      </p:sp>
      <p:sp>
        <p:nvSpPr>
          <p:cNvPr id="1344" name="Google Shape;1344;p179"/>
          <p:cNvSpPr/>
          <p:nvPr/>
        </p:nvSpPr>
        <p:spPr>
          <a:xfrm>
            <a:off x="5000625" y="5629275"/>
            <a:ext cx="1828800" cy="822325"/>
          </a:xfrm>
          <a:prstGeom prst="rect">
            <a:avLst/>
          </a:prstGeom>
          <a:no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2100"/>
            </a:pPr>
            <a:endParaRPr sz="2800">
              <a:solidFill>
                <a:srgbClr val="FFFFFF"/>
              </a:solidFill>
              <a:latin typeface="Calibri"/>
              <a:ea typeface="Calibri"/>
              <a:cs typeface="Calibri"/>
              <a:sym typeface="Calibri"/>
            </a:endParaRPr>
          </a:p>
        </p:txBody>
      </p:sp>
      <p:sp>
        <p:nvSpPr>
          <p:cNvPr id="2" name="Google Shape;1145;p171">
            <a:extLst>
              <a:ext uri="{FF2B5EF4-FFF2-40B4-BE49-F238E27FC236}">
                <a16:creationId xmlns:a16="http://schemas.microsoft.com/office/drawing/2014/main" id="{1934A25A-C0FD-DCC4-D642-4900FCAB3B59}"/>
              </a:ext>
            </a:extLst>
          </p:cNvPr>
          <p:cNvSpPr/>
          <p:nvPr/>
        </p:nvSpPr>
        <p:spPr>
          <a:xfrm>
            <a:off x="1056478" y="6566729"/>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 name="Google Shape;1354;p180">
            <a:extLst>
              <a:ext uri="{FF2B5EF4-FFF2-40B4-BE49-F238E27FC236}">
                <a16:creationId xmlns:a16="http://schemas.microsoft.com/office/drawing/2014/main" id="{68962840-790A-42C0-C0B7-48E8A8DD34A9}"/>
              </a:ext>
            </a:extLst>
          </p:cNvPr>
          <p:cNvSpPr txBox="1"/>
          <p:nvPr/>
        </p:nvSpPr>
        <p:spPr>
          <a:xfrm>
            <a:off x="1130906" y="214880"/>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25000"/>
                    <a:lumOff val="75000"/>
                  </a:schemeClr>
                </a:solidFill>
                <a:latin typeface="Roboto"/>
                <a:ea typeface="Roboto"/>
                <a:cs typeface="Roboto"/>
                <a:sym typeface="Roboto"/>
              </a:rPr>
              <a:t> Unit: % and KgCO</a:t>
            </a:r>
            <a:r>
              <a:rPr lang="en" sz="2400" b="1" baseline="-25000" dirty="0">
                <a:solidFill>
                  <a:schemeClr val="tx2">
                    <a:lumMod val="25000"/>
                    <a:lumOff val="75000"/>
                  </a:schemeClr>
                </a:solidFill>
                <a:latin typeface="Roboto"/>
                <a:ea typeface="Roboto"/>
                <a:cs typeface="Roboto"/>
                <a:sym typeface="Roboto"/>
              </a:rPr>
              <a:t>2</a:t>
            </a:r>
            <a:r>
              <a:rPr lang="en" sz="2400" b="1" dirty="0">
                <a:solidFill>
                  <a:schemeClr val="tx2">
                    <a:lumMod val="25000"/>
                    <a:lumOff val="75000"/>
                  </a:schemeClr>
                </a:solidFill>
                <a:latin typeface="Roboto"/>
                <a:ea typeface="Roboto"/>
                <a:cs typeface="Roboto"/>
                <a:sym typeface="Roboto"/>
              </a:rPr>
              <a:t>e/M</a:t>
            </a:r>
            <a:r>
              <a:rPr lang="en" sz="2400" b="1" baseline="30000" dirty="0">
                <a:solidFill>
                  <a:schemeClr val="tx2">
                    <a:lumMod val="25000"/>
                    <a:lumOff val="75000"/>
                  </a:schemeClr>
                </a:solidFill>
                <a:latin typeface="Roboto"/>
                <a:ea typeface="Roboto"/>
                <a:cs typeface="Roboto"/>
                <a:sym typeface="Roboto"/>
              </a:rPr>
              <a:t>2</a:t>
            </a:r>
            <a:r>
              <a:rPr lang="en" sz="3200" b="1" baseline="30000" dirty="0">
                <a:solidFill>
                  <a:schemeClr val="tx2">
                    <a:lumMod val="25000"/>
                    <a:lumOff val="75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(2050 Net Zero, Operation)</a:t>
            </a:r>
            <a:endParaRPr sz="1467" dirty="0">
              <a:solidFill>
                <a:schemeClr val="tx2">
                  <a:lumMod val="25000"/>
                  <a:lumOff val="7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80" descr="https://consultations.rics.org/gf2.ti/a/1479074/689045/PJP/-/image2.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443845" y="1327639"/>
            <a:ext cx="7353300" cy="5171131"/>
          </a:xfrm>
          <a:prstGeom prst="rect">
            <a:avLst/>
          </a:prstGeom>
          <a:noFill/>
          <a:ln>
            <a:noFill/>
          </a:ln>
        </p:spPr>
      </p:pic>
      <p:pic>
        <p:nvPicPr>
          <p:cNvPr id="1351" name="Google Shape;1351;p180"/>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2705100" y="1711101"/>
            <a:ext cx="5461000" cy="3897948"/>
          </a:xfrm>
          <a:prstGeom prst="rect">
            <a:avLst/>
          </a:prstGeom>
          <a:noFill/>
          <a:ln>
            <a:noFill/>
          </a:ln>
        </p:spPr>
      </p:pic>
      <p:sp>
        <p:nvSpPr>
          <p:cNvPr id="1352" name="Google Shape;1352;p180"/>
          <p:cNvSpPr/>
          <p:nvPr/>
        </p:nvSpPr>
        <p:spPr>
          <a:xfrm>
            <a:off x="1190445" y="1354348"/>
            <a:ext cx="9995080" cy="5160752"/>
          </a:xfrm>
          <a:prstGeom prst="rect">
            <a:avLst/>
          </a:prstGeom>
          <a:solidFill>
            <a:schemeClr val="lt1">
              <a:alpha val="24705"/>
            </a:schemeClr>
          </a:solidFill>
          <a:ln>
            <a:noFill/>
          </a:ln>
        </p:spPr>
        <p:txBody>
          <a:bodyPr spcFirstLastPara="1" wrap="square" lIns="91433" tIns="45700" rIns="91433" bIns="45700" anchor="ctr" anchorCtr="0">
            <a:noAutofit/>
          </a:bodyPr>
          <a:lstStyle/>
          <a:p>
            <a:pPr algn="ctr">
              <a:buClr>
                <a:schemeClr val="lt1"/>
              </a:buClr>
              <a:buSzPts val="1400"/>
            </a:pPr>
            <a:endParaRPr sz="1867">
              <a:solidFill>
                <a:srgbClr val="FFFFFF"/>
              </a:solidFill>
              <a:latin typeface="Calibri"/>
              <a:ea typeface="Calibri"/>
              <a:cs typeface="Calibri"/>
              <a:sym typeface="Calibri"/>
            </a:endParaRPr>
          </a:p>
        </p:txBody>
      </p:sp>
      <p:sp>
        <p:nvSpPr>
          <p:cNvPr id="1353" name="Google Shape;1353;p180"/>
          <p:cNvSpPr/>
          <p:nvPr/>
        </p:nvSpPr>
        <p:spPr>
          <a:xfrm>
            <a:off x="3255213" y="2193086"/>
            <a:ext cx="4827739" cy="1956221"/>
          </a:xfrm>
          <a:prstGeom prst="rect">
            <a:avLst/>
          </a:prstGeom>
          <a:solidFill>
            <a:schemeClr val="lt1">
              <a:alpha val="40000"/>
            </a:schemeClr>
          </a:solid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2100"/>
            </a:pPr>
            <a:endParaRPr sz="2800">
              <a:solidFill>
                <a:srgbClr val="FFFFFF"/>
              </a:solidFill>
              <a:latin typeface="Calibri"/>
              <a:ea typeface="Calibri"/>
              <a:cs typeface="Calibri"/>
              <a:sym typeface="Calibri"/>
            </a:endParaRPr>
          </a:p>
        </p:txBody>
      </p:sp>
      <p:sp>
        <p:nvSpPr>
          <p:cNvPr id="1354" name="Google Shape;1354;p180"/>
          <p:cNvSpPr txBox="1"/>
          <p:nvPr/>
        </p:nvSpPr>
        <p:spPr>
          <a:xfrm>
            <a:off x="1003310" y="236146"/>
            <a:ext cx="10674570" cy="95406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3200" b="1" dirty="0">
                <a:solidFill>
                  <a:schemeClr val="tx1">
                    <a:lumMod val="50000"/>
                    <a:lumOff val="50000"/>
                  </a:schemeClr>
                </a:solidFill>
                <a:latin typeface="Roboto"/>
                <a:ea typeface="Roboto"/>
                <a:cs typeface="Roboto"/>
                <a:sym typeface="Roboto"/>
              </a:rPr>
              <a:t>Office Building Benchmarking Life Cycle Carbon</a:t>
            </a:r>
            <a:endParaRPr sz="2400" b="1" dirty="0">
              <a:solidFill>
                <a:srgbClr val="FFFFFF"/>
              </a:solidFill>
              <a:latin typeface="Roboto"/>
              <a:ea typeface="Roboto"/>
              <a:cs typeface="Roboto"/>
              <a:sym typeface="Roboto"/>
            </a:endParaRPr>
          </a:p>
          <a:p>
            <a:pPr>
              <a:buClr>
                <a:srgbClr val="000000"/>
              </a:buClr>
              <a:buSzPts val="1400"/>
            </a:pPr>
            <a:r>
              <a:rPr lang="en" sz="2400" b="1" dirty="0">
                <a:solidFill>
                  <a:schemeClr val="tx2">
                    <a:lumMod val="25000"/>
                    <a:lumOff val="75000"/>
                  </a:schemeClr>
                </a:solidFill>
                <a:latin typeface="Roboto"/>
                <a:ea typeface="Roboto"/>
                <a:cs typeface="Roboto"/>
                <a:sym typeface="Roboto"/>
              </a:rPr>
              <a:t> Unit: % and KgCO</a:t>
            </a:r>
            <a:r>
              <a:rPr lang="en" sz="2400" b="1" baseline="-25000" dirty="0">
                <a:solidFill>
                  <a:schemeClr val="tx2">
                    <a:lumMod val="25000"/>
                    <a:lumOff val="75000"/>
                  </a:schemeClr>
                </a:solidFill>
                <a:latin typeface="Roboto"/>
                <a:ea typeface="Roboto"/>
                <a:cs typeface="Roboto"/>
                <a:sym typeface="Roboto"/>
              </a:rPr>
              <a:t>2</a:t>
            </a:r>
            <a:r>
              <a:rPr lang="en" sz="2400" b="1" dirty="0">
                <a:solidFill>
                  <a:schemeClr val="tx2">
                    <a:lumMod val="25000"/>
                    <a:lumOff val="75000"/>
                  </a:schemeClr>
                </a:solidFill>
                <a:latin typeface="Roboto"/>
                <a:ea typeface="Roboto"/>
                <a:cs typeface="Roboto"/>
                <a:sym typeface="Roboto"/>
              </a:rPr>
              <a:t>e/M</a:t>
            </a:r>
            <a:r>
              <a:rPr lang="en" sz="2400" b="1" baseline="30000" dirty="0">
                <a:solidFill>
                  <a:schemeClr val="tx2">
                    <a:lumMod val="25000"/>
                    <a:lumOff val="75000"/>
                  </a:schemeClr>
                </a:solidFill>
                <a:latin typeface="Roboto"/>
                <a:ea typeface="Roboto"/>
                <a:cs typeface="Roboto"/>
                <a:sym typeface="Roboto"/>
              </a:rPr>
              <a:t>2</a:t>
            </a:r>
            <a:r>
              <a:rPr lang="en" sz="3200" b="1" baseline="30000" dirty="0">
                <a:solidFill>
                  <a:schemeClr val="tx2">
                    <a:lumMod val="25000"/>
                    <a:lumOff val="75000"/>
                  </a:schemeClr>
                </a:solidFill>
                <a:latin typeface="Roboto"/>
                <a:ea typeface="Roboto"/>
                <a:cs typeface="Roboto"/>
                <a:sym typeface="Roboto"/>
              </a:rPr>
              <a:t> </a:t>
            </a:r>
            <a:r>
              <a:rPr lang="en" sz="2400" b="1" dirty="0">
                <a:solidFill>
                  <a:srgbClr val="FF0000"/>
                </a:solidFill>
                <a:latin typeface="Roboto"/>
                <a:ea typeface="Roboto"/>
                <a:cs typeface="Roboto"/>
                <a:sym typeface="Roboto"/>
              </a:rPr>
              <a:t>(2050 Net Zero, Operation)</a:t>
            </a:r>
            <a:endParaRPr sz="1467" dirty="0">
              <a:solidFill>
                <a:schemeClr val="tx2">
                  <a:lumMod val="25000"/>
                  <a:lumOff val="75000"/>
                </a:schemeClr>
              </a:solidFill>
            </a:endParaRPr>
          </a:p>
        </p:txBody>
      </p:sp>
      <p:sp>
        <p:nvSpPr>
          <p:cNvPr id="1355" name="Google Shape;1355;p180"/>
          <p:cNvSpPr/>
          <p:nvPr/>
        </p:nvSpPr>
        <p:spPr>
          <a:xfrm>
            <a:off x="5000625" y="5629275"/>
            <a:ext cx="1828800" cy="822325"/>
          </a:xfrm>
          <a:prstGeom prst="rect">
            <a:avLst/>
          </a:prstGeom>
          <a:solidFill>
            <a:schemeClr val="lt1">
              <a:alpha val="74901"/>
            </a:schemeClr>
          </a:solid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2100"/>
            </a:pPr>
            <a:endParaRPr sz="2800">
              <a:solidFill>
                <a:srgbClr val="FFFFFF"/>
              </a:solidFill>
              <a:latin typeface="Calibri"/>
              <a:ea typeface="Calibri"/>
              <a:cs typeface="Calibri"/>
              <a:sym typeface="Calibri"/>
            </a:endParaRPr>
          </a:p>
        </p:txBody>
      </p:sp>
      <p:sp>
        <p:nvSpPr>
          <p:cNvPr id="1356" name="Google Shape;1356;p180"/>
          <p:cNvSpPr txBox="1"/>
          <p:nvPr/>
        </p:nvSpPr>
        <p:spPr>
          <a:xfrm>
            <a:off x="5239386" y="5608616"/>
            <a:ext cx="1261013" cy="523180"/>
          </a:xfrm>
          <a:prstGeom prst="rect">
            <a:avLst/>
          </a:prstGeom>
          <a:noFill/>
          <a:ln>
            <a:noFill/>
          </a:ln>
        </p:spPr>
        <p:txBody>
          <a:bodyPr spcFirstLastPara="1" wrap="square" lIns="91433" tIns="45700" rIns="91433" bIns="45700" anchor="t" anchorCtr="0">
            <a:spAutoFit/>
          </a:bodyPr>
          <a:lstStyle/>
          <a:p>
            <a:pPr algn="ctr">
              <a:buClr>
                <a:srgbClr val="FF0000"/>
              </a:buClr>
              <a:buSzPts val="2100"/>
            </a:pPr>
            <a:r>
              <a:rPr lang="en" sz="2800" b="1">
                <a:solidFill>
                  <a:srgbClr val="FF0000"/>
                </a:solidFill>
                <a:latin typeface="Calibri"/>
                <a:ea typeface="Calibri"/>
                <a:cs typeface="Calibri"/>
                <a:sym typeface="Calibri"/>
              </a:rPr>
              <a:t>42%</a:t>
            </a:r>
            <a:endParaRPr sz="2800" b="1">
              <a:solidFill>
                <a:srgbClr val="FF0000"/>
              </a:solidFill>
              <a:latin typeface="Calibri"/>
              <a:ea typeface="Calibri"/>
              <a:cs typeface="Calibri"/>
              <a:sym typeface="Calibri"/>
            </a:endParaRPr>
          </a:p>
        </p:txBody>
      </p:sp>
      <p:sp>
        <p:nvSpPr>
          <p:cNvPr id="1357" name="Google Shape;1357;p180"/>
          <p:cNvSpPr txBox="1"/>
          <p:nvPr/>
        </p:nvSpPr>
        <p:spPr>
          <a:xfrm>
            <a:off x="5239386" y="5970565"/>
            <a:ext cx="1261013" cy="523180"/>
          </a:xfrm>
          <a:prstGeom prst="rect">
            <a:avLst/>
          </a:prstGeom>
          <a:noFill/>
          <a:ln>
            <a:noFill/>
          </a:ln>
        </p:spPr>
        <p:txBody>
          <a:bodyPr spcFirstLastPara="1" wrap="square" lIns="91433" tIns="45700" rIns="91433" bIns="45700" anchor="t" anchorCtr="0">
            <a:spAutoFit/>
          </a:bodyPr>
          <a:lstStyle/>
          <a:p>
            <a:pPr algn="ctr">
              <a:buClr>
                <a:srgbClr val="00B050"/>
              </a:buClr>
              <a:buSzPts val="2100"/>
            </a:pPr>
            <a:r>
              <a:rPr lang="en" sz="2800" b="1">
                <a:solidFill>
                  <a:srgbClr val="00B050"/>
                </a:solidFill>
                <a:latin typeface="Calibri"/>
                <a:ea typeface="Calibri"/>
                <a:cs typeface="Calibri"/>
                <a:sym typeface="Calibri"/>
              </a:rPr>
              <a:t>46%</a:t>
            </a:r>
            <a:endParaRPr sz="2800" b="1">
              <a:solidFill>
                <a:srgbClr val="00B050"/>
              </a:solidFill>
              <a:latin typeface="Calibri"/>
              <a:ea typeface="Calibri"/>
              <a:cs typeface="Calibri"/>
              <a:sym typeface="Calibri"/>
            </a:endParaRPr>
          </a:p>
        </p:txBody>
      </p:sp>
      <p:sp>
        <p:nvSpPr>
          <p:cNvPr id="1359" name="Google Shape;1359;p180"/>
          <p:cNvSpPr txBox="1"/>
          <p:nvPr/>
        </p:nvSpPr>
        <p:spPr>
          <a:xfrm>
            <a:off x="5279643" y="2845288"/>
            <a:ext cx="1261013" cy="523180"/>
          </a:xfrm>
          <a:prstGeom prst="rect">
            <a:avLst/>
          </a:prstGeom>
          <a:noFill/>
          <a:ln>
            <a:noFill/>
          </a:ln>
        </p:spPr>
        <p:txBody>
          <a:bodyPr spcFirstLastPara="1" wrap="square" lIns="91433" tIns="45700" rIns="91433" bIns="45700" anchor="t" anchorCtr="0">
            <a:spAutoFit/>
          </a:bodyPr>
          <a:lstStyle/>
          <a:p>
            <a:pPr algn="ctr">
              <a:buClr>
                <a:srgbClr val="FF0000"/>
              </a:buClr>
              <a:buSzPts val="2100"/>
            </a:pPr>
            <a:r>
              <a:rPr lang="en" sz="2800" b="1">
                <a:solidFill>
                  <a:srgbClr val="FF0000"/>
                </a:solidFill>
                <a:latin typeface="Calibri"/>
                <a:ea typeface="Calibri"/>
                <a:cs typeface="Calibri"/>
                <a:sym typeface="Calibri"/>
              </a:rPr>
              <a:t>35%</a:t>
            </a:r>
            <a:endParaRPr sz="2800" b="1">
              <a:solidFill>
                <a:srgbClr val="FF0000"/>
              </a:solidFill>
              <a:latin typeface="Calibri"/>
              <a:ea typeface="Calibri"/>
              <a:cs typeface="Calibri"/>
              <a:sym typeface="Calibri"/>
            </a:endParaRPr>
          </a:p>
        </p:txBody>
      </p:sp>
      <p:sp>
        <p:nvSpPr>
          <p:cNvPr id="1360" name="Google Shape;1360;p180"/>
          <p:cNvSpPr txBox="1"/>
          <p:nvPr/>
        </p:nvSpPr>
        <p:spPr>
          <a:xfrm>
            <a:off x="5279643" y="3207237"/>
            <a:ext cx="1261013" cy="523180"/>
          </a:xfrm>
          <a:prstGeom prst="rect">
            <a:avLst/>
          </a:prstGeom>
          <a:noFill/>
          <a:ln>
            <a:noFill/>
          </a:ln>
        </p:spPr>
        <p:txBody>
          <a:bodyPr spcFirstLastPara="1" wrap="square" lIns="91433" tIns="45700" rIns="91433" bIns="45700" anchor="t" anchorCtr="0">
            <a:spAutoFit/>
          </a:bodyPr>
          <a:lstStyle/>
          <a:p>
            <a:pPr algn="ctr">
              <a:buClr>
                <a:srgbClr val="00B050"/>
              </a:buClr>
              <a:buSzPts val="2100"/>
            </a:pPr>
            <a:r>
              <a:rPr lang="en" sz="2800" b="1">
                <a:solidFill>
                  <a:srgbClr val="00B050"/>
                </a:solidFill>
                <a:latin typeface="Calibri"/>
                <a:ea typeface="Calibri"/>
                <a:cs typeface="Calibri"/>
                <a:sym typeface="Calibri"/>
              </a:rPr>
              <a:t>29%</a:t>
            </a:r>
            <a:endParaRPr sz="2800" b="1">
              <a:solidFill>
                <a:srgbClr val="00B050"/>
              </a:solidFill>
              <a:latin typeface="Calibri"/>
              <a:ea typeface="Calibri"/>
              <a:cs typeface="Calibri"/>
              <a:sym typeface="Calibri"/>
            </a:endParaRPr>
          </a:p>
        </p:txBody>
      </p:sp>
      <p:sp>
        <p:nvSpPr>
          <p:cNvPr id="1361" name="Google Shape;1361;p180"/>
          <p:cNvSpPr/>
          <p:nvPr/>
        </p:nvSpPr>
        <p:spPr>
          <a:xfrm>
            <a:off x="5003322" y="4623758"/>
            <a:ext cx="1831853" cy="897148"/>
          </a:xfrm>
          <a:prstGeom prst="rect">
            <a:avLst/>
          </a:prstGeom>
          <a:solidFill>
            <a:schemeClr val="lt1">
              <a:alpha val="73725"/>
            </a:schemeClr>
          </a:solidFill>
          <a:ln w="63500" cap="flat" cmpd="sng">
            <a:solidFill>
              <a:schemeClr val="dk1"/>
            </a:solidFill>
            <a:prstDash val="dash"/>
            <a:miter lim="800000"/>
            <a:headEnd type="none" w="sm" len="sm"/>
            <a:tailEnd type="none" w="sm" len="sm"/>
          </a:ln>
        </p:spPr>
        <p:txBody>
          <a:bodyPr spcFirstLastPara="1" wrap="square" lIns="91433" tIns="45700" rIns="91433" bIns="45700" anchor="ctr" anchorCtr="0">
            <a:noAutofit/>
          </a:bodyPr>
          <a:lstStyle/>
          <a:p>
            <a:pPr algn="ctr">
              <a:buClr>
                <a:schemeClr val="lt1"/>
              </a:buClr>
              <a:buSzPts val="2100"/>
            </a:pPr>
            <a:endParaRPr sz="2800">
              <a:solidFill>
                <a:srgbClr val="FFFFFF"/>
              </a:solidFill>
              <a:latin typeface="Calibri"/>
              <a:ea typeface="Calibri"/>
              <a:cs typeface="Calibri"/>
              <a:sym typeface="Calibri"/>
            </a:endParaRPr>
          </a:p>
        </p:txBody>
      </p:sp>
      <p:sp>
        <p:nvSpPr>
          <p:cNvPr id="1362" name="Google Shape;1362;p180"/>
          <p:cNvSpPr txBox="1"/>
          <p:nvPr/>
        </p:nvSpPr>
        <p:spPr>
          <a:xfrm>
            <a:off x="5279643" y="4725845"/>
            <a:ext cx="1261013" cy="523180"/>
          </a:xfrm>
          <a:prstGeom prst="rect">
            <a:avLst/>
          </a:prstGeom>
          <a:noFill/>
          <a:ln>
            <a:noFill/>
          </a:ln>
        </p:spPr>
        <p:txBody>
          <a:bodyPr spcFirstLastPara="1" wrap="square" lIns="91433" tIns="45700" rIns="91433" bIns="45700" anchor="t" anchorCtr="0">
            <a:spAutoFit/>
          </a:bodyPr>
          <a:lstStyle/>
          <a:p>
            <a:pPr algn="ctr">
              <a:buClr>
                <a:srgbClr val="FF0000"/>
              </a:buClr>
              <a:buSzPts val="2100"/>
            </a:pPr>
            <a:r>
              <a:rPr lang="en" sz="2800" b="1">
                <a:solidFill>
                  <a:srgbClr val="FF0000"/>
                </a:solidFill>
                <a:latin typeface="Calibri"/>
                <a:ea typeface="Calibri"/>
                <a:cs typeface="Calibri"/>
                <a:sym typeface="Calibri"/>
              </a:rPr>
              <a:t>23%</a:t>
            </a:r>
            <a:endParaRPr sz="2800" b="1">
              <a:solidFill>
                <a:srgbClr val="FF0000"/>
              </a:solidFill>
              <a:latin typeface="Calibri"/>
              <a:ea typeface="Calibri"/>
              <a:cs typeface="Calibri"/>
              <a:sym typeface="Calibri"/>
            </a:endParaRPr>
          </a:p>
        </p:txBody>
      </p:sp>
      <p:sp>
        <p:nvSpPr>
          <p:cNvPr id="1363" name="Google Shape;1363;p180"/>
          <p:cNvSpPr txBox="1"/>
          <p:nvPr/>
        </p:nvSpPr>
        <p:spPr>
          <a:xfrm>
            <a:off x="5288269" y="5061916"/>
            <a:ext cx="1261015" cy="523180"/>
          </a:xfrm>
          <a:prstGeom prst="rect">
            <a:avLst/>
          </a:prstGeom>
          <a:noFill/>
          <a:ln>
            <a:noFill/>
          </a:ln>
        </p:spPr>
        <p:txBody>
          <a:bodyPr spcFirstLastPara="1" wrap="square" lIns="91433" tIns="45700" rIns="91433" bIns="45700" anchor="t" anchorCtr="0">
            <a:spAutoFit/>
          </a:bodyPr>
          <a:lstStyle/>
          <a:p>
            <a:pPr algn="ctr">
              <a:buClr>
                <a:srgbClr val="00B050"/>
              </a:buClr>
              <a:buSzPts val="2100"/>
            </a:pPr>
            <a:r>
              <a:rPr lang="en" sz="2800" b="1">
                <a:solidFill>
                  <a:srgbClr val="00B050"/>
                </a:solidFill>
                <a:latin typeface="Calibri"/>
                <a:ea typeface="Calibri"/>
                <a:cs typeface="Calibri"/>
                <a:sym typeface="Calibri"/>
              </a:rPr>
              <a:t>25%</a:t>
            </a:r>
            <a:endParaRPr sz="2800" b="1">
              <a:solidFill>
                <a:srgbClr val="00B050"/>
              </a:solidFill>
              <a:latin typeface="Calibri"/>
              <a:ea typeface="Calibri"/>
              <a:cs typeface="Calibri"/>
              <a:sym typeface="Calibri"/>
            </a:endParaRPr>
          </a:p>
        </p:txBody>
      </p:sp>
      <p:sp>
        <p:nvSpPr>
          <p:cNvPr id="2" name="Google Shape;1145;p171">
            <a:extLst>
              <a:ext uri="{FF2B5EF4-FFF2-40B4-BE49-F238E27FC236}">
                <a16:creationId xmlns:a16="http://schemas.microsoft.com/office/drawing/2014/main" id="{936F6BFF-7288-7542-9530-EF6F150AB174}"/>
              </a:ext>
            </a:extLst>
          </p:cNvPr>
          <p:cNvSpPr/>
          <p:nvPr/>
        </p:nvSpPr>
        <p:spPr>
          <a:xfrm>
            <a:off x="1003310" y="6587995"/>
            <a:ext cx="7612910" cy="230339"/>
          </a:xfrm>
          <a:prstGeom prst="rect">
            <a:avLst/>
          </a:prstGeom>
          <a:noFill/>
          <a:ln>
            <a:noFill/>
          </a:ln>
        </p:spPr>
        <p:txBody>
          <a:bodyPr spcFirstLastPara="1" wrap="square" lIns="91433" tIns="45700" rIns="91433" bIns="45700" anchor="t" anchorCtr="0">
            <a:noAutofit/>
          </a:bodyPr>
          <a:lstStyle/>
          <a:p>
            <a:r>
              <a:rPr lang="en" sz="105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sym typeface="Calibri"/>
              </a:rPr>
              <a:t>https://www.rics.org/content/dam/ricsglobal/documents/standards/Whole_life_carbon_assessment_PS_Sept23.pdf</a:t>
            </a:r>
            <a:endParaRPr sz="2000" dirty="0">
              <a:solidFill>
                <a:schemeClr val="bg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aphicFrame>
        <p:nvGraphicFramePr>
          <p:cNvPr id="1368" name="Google Shape;1368;p181"/>
          <p:cNvGraphicFramePr/>
          <p:nvPr>
            <p:extLst>
              <p:ext uri="{D42A27DB-BD31-4B8C-83A1-F6EECF244321}">
                <p14:modId xmlns:p14="http://schemas.microsoft.com/office/powerpoint/2010/main" val="4198102298"/>
              </p:ext>
            </p:extLst>
          </p:nvPr>
        </p:nvGraphicFramePr>
        <p:xfrm>
          <a:off x="275451" y="930067"/>
          <a:ext cx="11641099" cy="5342062"/>
        </p:xfrm>
        <a:graphic>
          <a:graphicData uri="http://schemas.openxmlformats.org/drawingml/2006/table">
            <a:tbl>
              <a:tblPr>
                <a:noFill/>
              </a:tblPr>
              <a:tblGrid>
                <a:gridCol w="1320467">
                  <a:extLst>
                    <a:ext uri="{9D8B030D-6E8A-4147-A177-3AD203B41FA5}">
                      <a16:colId xmlns:a16="http://schemas.microsoft.com/office/drawing/2014/main" val="20000"/>
                    </a:ext>
                  </a:extLst>
                </a:gridCol>
                <a:gridCol w="2159367">
                  <a:extLst>
                    <a:ext uri="{9D8B030D-6E8A-4147-A177-3AD203B41FA5}">
                      <a16:colId xmlns:a16="http://schemas.microsoft.com/office/drawing/2014/main" val="20001"/>
                    </a:ext>
                  </a:extLst>
                </a:gridCol>
                <a:gridCol w="1111233">
                  <a:extLst>
                    <a:ext uri="{9D8B030D-6E8A-4147-A177-3AD203B41FA5}">
                      <a16:colId xmlns:a16="http://schemas.microsoft.com/office/drawing/2014/main" val="20002"/>
                    </a:ext>
                  </a:extLst>
                </a:gridCol>
                <a:gridCol w="1493800">
                  <a:extLst>
                    <a:ext uri="{9D8B030D-6E8A-4147-A177-3AD203B41FA5}">
                      <a16:colId xmlns:a16="http://schemas.microsoft.com/office/drawing/2014/main" val="20003"/>
                    </a:ext>
                  </a:extLst>
                </a:gridCol>
                <a:gridCol w="1093033">
                  <a:extLst>
                    <a:ext uri="{9D8B030D-6E8A-4147-A177-3AD203B41FA5}">
                      <a16:colId xmlns:a16="http://schemas.microsoft.com/office/drawing/2014/main" val="20004"/>
                    </a:ext>
                  </a:extLst>
                </a:gridCol>
                <a:gridCol w="1093033">
                  <a:extLst>
                    <a:ext uri="{9D8B030D-6E8A-4147-A177-3AD203B41FA5}">
                      <a16:colId xmlns:a16="http://schemas.microsoft.com/office/drawing/2014/main" val="20005"/>
                    </a:ext>
                  </a:extLst>
                </a:gridCol>
                <a:gridCol w="1093033">
                  <a:extLst>
                    <a:ext uri="{9D8B030D-6E8A-4147-A177-3AD203B41FA5}">
                      <a16:colId xmlns:a16="http://schemas.microsoft.com/office/drawing/2014/main" val="20006"/>
                    </a:ext>
                  </a:extLst>
                </a:gridCol>
                <a:gridCol w="1093033">
                  <a:extLst>
                    <a:ext uri="{9D8B030D-6E8A-4147-A177-3AD203B41FA5}">
                      <a16:colId xmlns:a16="http://schemas.microsoft.com/office/drawing/2014/main" val="20007"/>
                    </a:ext>
                  </a:extLst>
                </a:gridCol>
                <a:gridCol w="1184100">
                  <a:extLst>
                    <a:ext uri="{9D8B030D-6E8A-4147-A177-3AD203B41FA5}">
                      <a16:colId xmlns:a16="http://schemas.microsoft.com/office/drawing/2014/main" val="20008"/>
                    </a:ext>
                  </a:extLst>
                </a:gridCol>
              </a:tblGrid>
              <a:tr h="609560">
                <a:tc>
                  <a:txBody>
                    <a:bodyPr/>
                    <a:lstStyle/>
                    <a:p>
                      <a:pPr marL="0" lvl="0" indent="0" algn="l" rtl="0">
                        <a:spcBef>
                          <a:spcPts val="0"/>
                        </a:spcBef>
                        <a:spcAft>
                          <a:spcPts val="0"/>
                        </a:spcAft>
                        <a:buNone/>
                      </a:pPr>
                      <a:endParaRPr sz="2400"/>
                    </a:p>
                  </a:txBody>
                  <a:tcPr marL="38100" marR="38100" marT="121900" marB="12190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500" b="1">
                          <a:solidFill>
                            <a:srgbClr val="002060"/>
                          </a:solidFill>
                          <a:latin typeface="Calibri"/>
                          <a:ea typeface="Calibri"/>
                          <a:cs typeface="Calibri"/>
                          <a:sym typeface="Calibri"/>
                        </a:rPr>
                        <a:t>All electric office building </a:t>
                      </a:r>
                      <a:endParaRPr sz="1500" b="1">
                        <a:solidFill>
                          <a:srgbClr val="002060"/>
                        </a:solidFill>
                        <a:latin typeface="Calibri"/>
                        <a:ea typeface="Calibri"/>
                        <a:cs typeface="Calibri"/>
                        <a:sym typeface="Calibri"/>
                      </a:endParaRPr>
                    </a:p>
                  </a:txBody>
                  <a:tcPr marL="38100" marR="38100" marT="121900" marB="121900" anchor="ctr">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PRODUCTS</a:t>
                      </a:r>
                      <a:endParaRPr sz="1200" b="1">
                        <a:solidFill>
                          <a:srgbClr val="002060"/>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CONSTRUCTION</a:t>
                      </a:r>
                      <a:endParaRPr sz="12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USE</a:t>
                      </a:r>
                      <a:endParaRPr sz="12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END OF LIFE</a:t>
                      </a:r>
                      <a:endParaRPr sz="12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EMISSIONS</a:t>
                      </a:r>
                      <a:endParaRPr sz="12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BEYOND LIFE</a:t>
                      </a:r>
                      <a:endParaRPr sz="12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endParaRPr sz="2400"/>
                    </a:p>
                  </a:txBody>
                  <a:tcPr marL="38100" marR="38100" marT="121900" marB="12190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A1-A3</a:t>
                      </a:r>
                      <a:endParaRPr sz="1600" b="1">
                        <a:solidFill>
                          <a:srgbClr val="FFFFFF"/>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A4-A5</a:t>
                      </a:r>
                      <a:endParaRPr sz="16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B1-B5</a:t>
                      </a:r>
                      <a:endParaRPr sz="16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B6-B7</a:t>
                      </a:r>
                      <a:endParaRPr sz="16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FFC000"/>
                    </a:solidFill>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C</a:t>
                      </a:r>
                      <a:endParaRPr sz="16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600" b="1">
                          <a:solidFill>
                            <a:srgbClr val="002060"/>
                          </a:solidFill>
                          <a:latin typeface="Calibri"/>
                          <a:ea typeface="Calibri"/>
                          <a:cs typeface="Calibri"/>
                          <a:sym typeface="Calibri"/>
                        </a:rPr>
                        <a:t>kgCO2e/m2</a:t>
                      </a:r>
                      <a:endParaRPr sz="16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solidFill>
                            <a:srgbClr val="FFFFFF"/>
                          </a:solidFill>
                          <a:latin typeface="Calibri"/>
                          <a:ea typeface="Calibri"/>
                          <a:cs typeface="Calibri"/>
                          <a:sym typeface="Calibri"/>
                        </a:rPr>
                        <a:t>D</a:t>
                      </a:r>
                      <a:endParaRPr sz="16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652063">
                <a:tc rowSpan="5">
                  <a:txBody>
                    <a:bodyPr/>
                    <a:lstStyle/>
                    <a:p>
                      <a:pPr marL="0" lvl="0" indent="0" algn="ctr" rtl="0">
                        <a:lnSpc>
                          <a:spcPct val="115000"/>
                        </a:lnSpc>
                        <a:spcBef>
                          <a:spcPts val="0"/>
                        </a:spcBef>
                        <a:spcAft>
                          <a:spcPts val="0"/>
                        </a:spcAft>
                        <a:buNone/>
                      </a:pPr>
                      <a:r>
                        <a:rPr lang="en" sz="1500">
                          <a:solidFill>
                            <a:srgbClr val="FFFFFF"/>
                          </a:solidFill>
                          <a:latin typeface="Calibri"/>
                          <a:ea typeface="Calibri"/>
                          <a:cs typeface="Calibri"/>
                          <a:sym typeface="Calibri"/>
                        </a:rPr>
                        <a:t>BUILDING LAYERS</a:t>
                      </a:r>
                      <a:endParaRPr sz="1500">
                        <a:solidFill>
                          <a:srgbClr val="FFFFFF"/>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002060"/>
                    </a:solidFill>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Structure</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b="1">
                          <a:latin typeface="Calibri"/>
                          <a:ea typeface="Calibri"/>
                          <a:cs typeface="Calibri"/>
                          <a:sym typeface="Calibri"/>
                        </a:rPr>
                        <a:t>Substructure and superstructure</a:t>
                      </a:r>
                      <a:endParaRPr sz="12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392</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408</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-107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652063">
                <a:tc vMerge="1">
                  <a:txBody>
                    <a:bodyPr/>
                    <a:lstStyle/>
                    <a:p>
                      <a:endParaRPr lang="en-US"/>
                    </a:p>
                  </a:txBody>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Skin</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Façade</a:t>
                      </a:r>
                      <a:endParaRPr sz="12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59</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59</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0.6</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120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-33</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652063">
                <a:tc vMerge="1">
                  <a:txBody>
                    <a:bodyPr/>
                    <a:lstStyle/>
                    <a:p>
                      <a:endParaRPr lang="en-US"/>
                    </a:p>
                  </a:txBody>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Space plan</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Partitions and internal finishes</a:t>
                      </a:r>
                      <a:endParaRPr sz="12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2</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53</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0.9</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107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862375">
                <a:tc vMerge="1">
                  <a:txBody>
                    <a:bodyPr/>
                    <a:lstStyle/>
                    <a:p>
                      <a:endParaRPr lang="en-US"/>
                    </a:p>
                  </a:txBody>
                  <a:tcPr/>
                </a:tc>
                <a:tc>
                  <a:txBody>
                    <a:bodyPr/>
                    <a:lstStyle/>
                    <a:p>
                      <a:pPr marL="0" lvl="0" indent="0" algn="l" rtl="0">
                        <a:lnSpc>
                          <a:spcPct val="115000"/>
                        </a:lnSpc>
                        <a:spcBef>
                          <a:spcPts val="0"/>
                        </a:spcBef>
                        <a:spcAft>
                          <a:spcPts val="0"/>
                        </a:spcAft>
                        <a:buNone/>
                      </a:pPr>
                      <a:r>
                        <a:rPr lang="en" sz="1200" b="1">
                          <a:solidFill>
                            <a:srgbClr val="FF0000"/>
                          </a:solidFill>
                          <a:latin typeface="Calibri"/>
                          <a:ea typeface="Calibri"/>
                          <a:cs typeface="Calibri"/>
                          <a:sym typeface="Calibri"/>
                        </a:rPr>
                        <a:t>Services</a:t>
                      </a:r>
                      <a:endParaRPr sz="1200" b="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0000"/>
                          </a:solidFill>
                          <a:latin typeface="Calibri"/>
                          <a:ea typeface="Calibri"/>
                          <a:cs typeface="Calibri"/>
                          <a:sym typeface="Calibri"/>
                        </a:rPr>
                        <a:t>Building services, energy</a:t>
                      </a:r>
                      <a:endParaRPr sz="1200" b="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0000"/>
                          </a:solidFill>
                          <a:latin typeface="Calibri"/>
                          <a:ea typeface="Calibri"/>
                          <a:cs typeface="Calibri"/>
                          <a:sym typeface="Calibri"/>
                        </a:rPr>
                        <a:t>and water use</a:t>
                      </a:r>
                      <a:endParaRPr sz="12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120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1</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240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620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1.3</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981</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-60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652063">
                <a:tc vMerge="1">
                  <a:txBody>
                    <a:bodyPr/>
                    <a:lstStyle/>
                    <a:p>
                      <a:endParaRPr lang="en-US"/>
                    </a:p>
                  </a:txBody>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Site emissions</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Waste, electricity and fuel</a:t>
                      </a:r>
                      <a:endParaRPr sz="12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extLst>
                  <a:ext uri="{0D108BD9-81ED-4DB2-BD59-A6C34878D82A}">
                    <a16:rowId xmlns:a16="http://schemas.microsoft.com/office/drawing/2014/main" val="10006"/>
                  </a:ext>
                </a:extLst>
              </a:tr>
              <a:tr h="652063">
                <a:tc>
                  <a:txBody>
                    <a:bodyPr/>
                    <a:lstStyle/>
                    <a:p>
                      <a:pPr marL="0" lvl="0" indent="0" algn="l" rtl="0">
                        <a:spcBef>
                          <a:spcPts val="0"/>
                        </a:spcBef>
                        <a:spcAft>
                          <a:spcPts val="0"/>
                        </a:spcAft>
                        <a:buNone/>
                      </a:pPr>
                      <a:endParaRPr sz="2400"/>
                    </a:p>
                  </a:txBody>
                  <a:tcPr marL="38100" marR="38100" marT="121900" marB="121900" anchor="ctr">
                    <a:lnL w="7625" cap="flat" cmpd="sng">
                      <a:solidFill>
                        <a:srgbClr val="CCCCCC"/>
                      </a:solidFill>
                      <a:prstDash val="solid"/>
                      <a:round/>
                      <a:headEnd type="none" w="sm" len="sm"/>
                      <a:tailEnd type="none" w="sm" len="sm"/>
                    </a:lnL>
                    <a:lnR w="15250" cap="flat" cmpd="sng">
                      <a:solidFill>
                        <a:srgbClr val="00206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Building carbon emissions</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Embodied and operational</a:t>
                      </a:r>
                      <a:endParaRPr sz="12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623</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44</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352</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620</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8</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solidFill>
                            <a:srgbClr val="FFFFFF"/>
                          </a:solidFill>
                          <a:latin typeface="Calibri"/>
                          <a:ea typeface="Calibri"/>
                          <a:cs typeface="Calibri"/>
                          <a:sym typeface="Calibri"/>
                        </a:rPr>
                        <a:t>1,647</a:t>
                      </a:r>
                      <a:endParaRPr sz="17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F0"/>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-208</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extLst>
                  <a:ext uri="{0D108BD9-81ED-4DB2-BD59-A6C34878D82A}">
                    <a16:rowId xmlns:a16="http://schemas.microsoft.com/office/drawing/2014/main" val="10007"/>
                  </a:ext>
                </a:extLst>
              </a:tr>
            </a:tbl>
          </a:graphicData>
        </a:graphic>
      </p:graphicFrame>
      <p:sp>
        <p:nvSpPr>
          <p:cNvPr id="1369" name="Google Shape;1369;p181"/>
          <p:cNvSpPr txBox="1"/>
          <p:nvPr/>
        </p:nvSpPr>
        <p:spPr>
          <a:xfrm>
            <a:off x="0" y="375609"/>
            <a:ext cx="12192000" cy="461624"/>
          </a:xfrm>
          <a:prstGeom prst="rect">
            <a:avLst/>
          </a:prstGeom>
          <a:solidFill>
            <a:srgbClr val="0B7EC2"/>
          </a:solidFill>
          <a:ln>
            <a:noFill/>
          </a:ln>
        </p:spPr>
        <p:txBody>
          <a:bodyPr spcFirstLastPara="1" wrap="square" lIns="91433" tIns="45700" rIns="91433" bIns="45700"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Roboto"/>
                <a:ea typeface="Roboto"/>
                <a:cs typeface="Roboto"/>
                <a:sym typeface="Roboto"/>
              </a:rPr>
              <a:t>An All-Electric New Office Building in London</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graphicFrame>
        <p:nvGraphicFramePr>
          <p:cNvPr id="1374" name="Google Shape;1374;p182"/>
          <p:cNvGraphicFramePr/>
          <p:nvPr/>
        </p:nvGraphicFramePr>
        <p:xfrm>
          <a:off x="171567" y="987567"/>
          <a:ext cx="11848866" cy="5724833"/>
        </p:xfrm>
        <a:graphic>
          <a:graphicData uri="http://schemas.openxmlformats.org/drawingml/2006/table">
            <a:tbl>
              <a:tblPr>
                <a:noFill/>
              </a:tblPr>
              <a:tblGrid>
                <a:gridCol w="1563467">
                  <a:extLst>
                    <a:ext uri="{9D8B030D-6E8A-4147-A177-3AD203B41FA5}">
                      <a16:colId xmlns:a16="http://schemas.microsoft.com/office/drawing/2014/main" val="20000"/>
                    </a:ext>
                  </a:extLst>
                </a:gridCol>
                <a:gridCol w="1971800">
                  <a:extLst>
                    <a:ext uri="{9D8B030D-6E8A-4147-A177-3AD203B41FA5}">
                      <a16:colId xmlns:a16="http://schemas.microsoft.com/office/drawing/2014/main" val="20001"/>
                    </a:ext>
                  </a:extLst>
                </a:gridCol>
                <a:gridCol w="1132000">
                  <a:extLst>
                    <a:ext uri="{9D8B030D-6E8A-4147-A177-3AD203B41FA5}">
                      <a16:colId xmlns:a16="http://schemas.microsoft.com/office/drawing/2014/main" val="20002"/>
                    </a:ext>
                  </a:extLst>
                </a:gridCol>
                <a:gridCol w="1521667">
                  <a:extLst>
                    <a:ext uri="{9D8B030D-6E8A-4147-A177-3AD203B41FA5}">
                      <a16:colId xmlns:a16="http://schemas.microsoft.com/office/drawing/2014/main" val="20003"/>
                    </a:ext>
                  </a:extLst>
                </a:gridCol>
                <a:gridCol w="1113433">
                  <a:extLst>
                    <a:ext uri="{9D8B030D-6E8A-4147-A177-3AD203B41FA5}">
                      <a16:colId xmlns:a16="http://schemas.microsoft.com/office/drawing/2014/main" val="20004"/>
                    </a:ext>
                  </a:extLst>
                </a:gridCol>
                <a:gridCol w="1113433">
                  <a:extLst>
                    <a:ext uri="{9D8B030D-6E8A-4147-A177-3AD203B41FA5}">
                      <a16:colId xmlns:a16="http://schemas.microsoft.com/office/drawing/2014/main" val="20005"/>
                    </a:ext>
                  </a:extLst>
                </a:gridCol>
                <a:gridCol w="1113433">
                  <a:extLst>
                    <a:ext uri="{9D8B030D-6E8A-4147-A177-3AD203B41FA5}">
                      <a16:colId xmlns:a16="http://schemas.microsoft.com/office/drawing/2014/main" val="20006"/>
                    </a:ext>
                  </a:extLst>
                </a:gridCol>
                <a:gridCol w="1113433">
                  <a:extLst>
                    <a:ext uri="{9D8B030D-6E8A-4147-A177-3AD203B41FA5}">
                      <a16:colId xmlns:a16="http://schemas.microsoft.com/office/drawing/2014/main" val="20007"/>
                    </a:ext>
                  </a:extLst>
                </a:gridCol>
                <a:gridCol w="1206200">
                  <a:extLst>
                    <a:ext uri="{9D8B030D-6E8A-4147-A177-3AD203B41FA5}">
                      <a16:colId xmlns:a16="http://schemas.microsoft.com/office/drawing/2014/main" val="20008"/>
                    </a:ext>
                  </a:extLst>
                </a:gridCol>
              </a:tblGrid>
              <a:tr h="487640">
                <a:tc>
                  <a:txBody>
                    <a:bodyPr/>
                    <a:lstStyle/>
                    <a:p>
                      <a:pPr marL="0" lvl="0" indent="0" algn="l" rtl="0">
                        <a:spcBef>
                          <a:spcPts val="0"/>
                        </a:spcBef>
                        <a:spcAft>
                          <a:spcPts val="0"/>
                        </a:spcAft>
                        <a:buNone/>
                      </a:pPr>
                      <a:endParaRPr sz="1600"/>
                    </a:p>
                  </a:txBody>
                  <a:tcPr marL="38100" marR="38100" marT="121900" marB="12190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CCCCCC"/>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200" b="1">
                          <a:solidFill>
                            <a:srgbClr val="002060"/>
                          </a:solidFill>
                          <a:latin typeface="Calibri"/>
                          <a:ea typeface="Calibri"/>
                          <a:cs typeface="Calibri"/>
                          <a:sym typeface="Calibri"/>
                        </a:rPr>
                        <a:t>Residential timber tower Amsterdam, NL</a:t>
                      </a:r>
                      <a:endParaRPr sz="1200" b="1">
                        <a:solidFill>
                          <a:srgbClr val="002060"/>
                        </a:solidFill>
                        <a:latin typeface="Calibri"/>
                        <a:ea typeface="Calibri"/>
                        <a:cs typeface="Calibri"/>
                        <a:sym typeface="Calibri"/>
                      </a:endParaRPr>
                    </a:p>
                  </a:txBody>
                  <a:tcPr marL="38100" marR="38100" marT="121900" marB="121900" anchor="ctr">
                    <a:lnL w="7625" cap="flat" cmpd="sng">
                      <a:solidFill>
                        <a:srgbClr val="CCCCCC"/>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CCCCCC"/>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PRODUCTS</a:t>
                      </a:r>
                      <a:endParaRPr sz="1100" b="1">
                        <a:solidFill>
                          <a:srgbClr val="002060"/>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CONSTRUCTION</a:t>
                      </a:r>
                      <a:endParaRPr sz="11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gridSpan="2">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USE</a:t>
                      </a:r>
                      <a:endParaRPr sz="11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END OF LIFE</a:t>
                      </a:r>
                      <a:endParaRPr sz="11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EMISSIONS</a:t>
                      </a:r>
                      <a:endParaRPr sz="11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rgbClr val="002060"/>
                          </a:solidFill>
                          <a:latin typeface="Calibri"/>
                          <a:ea typeface="Calibri"/>
                          <a:cs typeface="Calibri"/>
                          <a:sym typeface="Calibri"/>
                        </a:rPr>
                        <a:t>BEYOND LIFE</a:t>
                      </a:r>
                      <a:endParaRPr sz="11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0"/>
                  </a:ext>
                </a:extLst>
              </a:tr>
              <a:tr h="487640">
                <a:tc>
                  <a:txBody>
                    <a:bodyPr/>
                    <a:lstStyle/>
                    <a:p>
                      <a:pPr marL="0" lvl="0" indent="0" algn="l" rtl="0">
                        <a:spcBef>
                          <a:spcPts val="0"/>
                        </a:spcBef>
                        <a:spcAft>
                          <a:spcPts val="0"/>
                        </a:spcAft>
                        <a:buNone/>
                      </a:pPr>
                      <a:endParaRPr sz="1600"/>
                    </a:p>
                  </a:txBody>
                  <a:tcPr marL="38100" marR="38100" marT="121900" marB="121900" anchor="b">
                    <a:lnL w="7625" cap="flat" cmpd="sng">
                      <a:solidFill>
                        <a:srgbClr val="CCCCCC"/>
                      </a:solidFill>
                      <a:prstDash val="solid"/>
                      <a:round/>
                      <a:headEnd type="none" w="sm" len="sm"/>
                      <a:tailEnd type="none" w="sm" len="sm"/>
                    </a:lnL>
                    <a:lnR w="7625" cap="flat" cmpd="sng">
                      <a:solidFill>
                        <a:srgbClr val="CCCCCC"/>
                      </a:solidFill>
                      <a:prstDash val="solid"/>
                      <a:round/>
                      <a:headEnd type="none" w="sm" len="sm"/>
                      <a:tailEnd type="none" w="sm" len="sm"/>
                    </a:lnR>
                    <a:lnT w="7625" cap="flat" cmpd="sng">
                      <a:solidFill>
                        <a:srgbClr val="CCCCCC"/>
                      </a:solidFill>
                      <a:prstDash val="solid"/>
                      <a:round/>
                      <a:headEnd type="none" w="sm" len="sm"/>
                      <a:tailEnd type="none" w="sm" len="sm"/>
                    </a:lnT>
                    <a:lnB w="76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A1-A3</a:t>
                      </a:r>
                      <a:endParaRPr sz="1300" b="1">
                        <a:solidFill>
                          <a:srgbClr val="FFFFFF"/>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A4-A5</a:t>
                      </a:r>
                      <a:endParaRPr sz="13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B1-B5</a:t>
                      </a:r>
                      <a:endParaRPr sz="13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B6-B7</a:t>
                      </a:r>
                      <a:endParaRPr sz="13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FFC000"/>
                    </a:solidFill>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C</a:t>
                      </a:r>
                      <a:endParaRPr sz="13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tc>
                  <a:txBody>
                    <a:bodyPr/>
                    <a:lstStyle/>
                    <a:p>
                      <a:pPr marL="0" lvl="0" indent="0" algn="ctr" rtl="0">
                        <a:lnSpc>
                          <a:spcPct val="115000"/>
                        </a:lnSpc>
                        <a:spcBef>
                          <a:spcPts val="0"/>
                        </a:spcBef>
                        <a:spcAft>
                          <a:spcPts val="0"/>
                        </a:spcAft>
                        <a:buNone/>
                      </a:pPr>
                      <a:r>
                        <a:rPr lang="en" sz="1300" b="1">
                          <a:solidFill>
                            <a:srgbClr val="002060"/>
                          </a:solidFill>
                          <a:latin typeface="Calibri"/>
                          <a:ea typeface="Calibri"/>
                          <a:cs typeface="Calibri"/>
                          <a:sym typeface="Calibri"/>
                        </a:rPr>
                        <a:t>kgCO2e/m2</a:t>
                      </a:r>
                      <a:endParaRPr sz="1300" b="1">
                        <a:solidFill>
                          <a:srgbClr val="00206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300" b="1">
                          <a:solidFill>
                            <a:srgbClr val="FFFFFF"/>
                          </a:solidFill>
                          <a:latin typeface="Calibri"/>
                          <a:ea typeface="Calibri"/>
                          <a:cs typeface="Calibri"/>
                          <a:sym typeface="Calibri"/>
                        </a:rPr>
                        <a:t>D</a:t>
                      </a:r>
                      <a:endParaRPr sz="13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606767">
                <a:tc rowSpan="6">
                  <a:txBody>
                    <a:bodyPr/>
                    <a:lstStyle/>
                    <a:p>
                      <a:pPr marL="0" lvl="0" indent="0" algn="ctr" rtl="0">
                        <a:lnSpc>
                          <a:spcPct val="115000"/>
                        </a:lnSpc>
                        <a:spcBef>
                          <a:spcPts val="0"/>
                        </a:spcBef>
                        <a:spcAft>
                          <a:spcPts val="0"/>
                        </a:spcAft>
                        <a:buNone/>
                      </a:pPr>
                      <a:r>
                        <a:rPr lang="en" sz="1200">
                          <a:solidFill>
                            <a:srgbClr val="FFFFFF"/>
                          </a:solidFill>
                          <a:latin typeface="Calibri"/>
                          <a:ea typeface="Calibri"/>
                          <a:cs typeface="Calibri"/>
                          <a:sym typeface="Calibri"/>
                        </a:rPr>
                        <a:t>BUILDING LAYERS</a:t>
                      </a:r>
                      <a:endParaRPr sz="1200">
                        <a:solidFill>
                          <a:srgbClr val="FFFFFF"/>
                        </a:solidFill>
                        <a:latin typeface="Calibri"/>
                        <a:ea typeface="Calibri"/>
                        <a:cs typeface="Calibri"/>
                        <a:sym typeface="Calibri"/>
                      </a:endParaRPr>
                    </a:p>
                  </a:txBody>
                  <a:tcPr marL="38100" marR="38100" marT="121900" marB="121900" anchor="ctr">
                    <a:lnL w="7625" cap="flat" cmpd="sng">
                      <a:solidFill>
                        <a:srgbClr val="000000"/>
                      </a:solidFill>
                      <a:prstDash val="solid"/>
                      <a:round/>
                      <a:headEnd type="none" w="sm" len="sm"/>
                      <a:tailEnd type="none" w="sm" len="sm"/>
                    </a:lnL>
                    <a:lnR w="15250" cap="flat" cmpd="sng">
                      <a:solidFill>
                        <a:srgbClr val="00206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002060"/>
                    </a:solidFill>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Structure</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 sz="1100" b="1">
                          <a:latin typeface="Calibri"/>
                          <a:ea typeface="Calibri"/>
                          <a:cs typeface="Calibri"/>
                          <a:sym typeface="Calibri"/>
                        </a:rPr>
                        <a:t>Substructure and superstructure</a:t>
                      </a:r>
                      <a:endParaRPr sz="11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225</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9</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9</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14.4</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257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a:latin typeface="Calibri"/>
                          <a:ea typeface="Calibri"/>
                          <a:cs typeface="Calibri"/>
                          <a:sym typeface="Calibri"/>
                        </a:rPr>
                        <a:t>-105</a:t>
                      </a:r>
                      <a:endParaRPr sz="16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2"/>
                  </a:ext>
                </a:extLst>
              </a:tr>
              <a:tr h="606767">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Skin</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 sz="1100">
                          <a:latin typeface="Calibri"/>
                          <a:ea typeface="Calibri"/>
                          <a:cs typeface="Calibri"/>
                          <a:sym typeface="Calibri"/>
                        </a:rPr>
                        <a:t>Façade</a:t>
                      </a:r>
                      <a:endParaRPr sz="11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51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1.4</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104</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a:latin typeface="Calibri"/>
                          <a:ea typeface="Calibri"/>
                          <a:cs typeface="Calibri"/>
                          <a:sym typeface="Calibri"/>
                        </a:rPr>
                        <a:t>-37</a:t>
                      </a:r>
                      <a:endParaRPr sz="16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3"/>
                  </a:ext>
                </a:extLst>
              </a:tr>
              <a:tr h="606767">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Space plan</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 sz="1100">
                          <a:latin typeface="Calibri"/>
                          <a:ea typeface="Calibri"/>
                          <a:cs typeface="Calibri"/>
                          <a:sym typeface="Calibri"/>
                        </a:rPr>
                        <a:t>Partitions and internal finishes</a:t>
                      </a:r>
                      <a:endParaRPr sz="11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28</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16</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0.7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47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a:latin typeface="Calibri"/>
                          <a:ea typeface="Calibri"/>
                          <a:cs typeface="Calibri"/>
                          <a:sym typeface="Calibri"/>
                        </a:rPr>
                        <a:t>-4</a:t>
                      </a:r>
                      <a:endParaRPr sz="16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4"/>
                  </a:ext>
                </a:extLst>
              </a:tr>
              <a:tr h="793711">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solidFill>
                            <a:srgbClr val="FF0000"/>
                          </a:solidFill>
                          <a:latin typeface="Calibri"/>
                          <a:ea typeface="Calibri"/>
                          <a:cs typeface="Calibri"/>
                          <a:sym typeface="Calibri"/>
                        </a:rPr>
                        <a:t>Services</a:t>
                      </a:r>
                      <a:endParaRPr sz="1100" b="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 sz="1100" b="1">
                          <a:solidFill>
                            <a:srgbClr val="FF0000"/>
                          </a:solidFill>
                          <a:latin typeface="Calibri"/>
                          <a:ea typeface="Calibri"/>
                          <a:cs typeface="Calibri"/>
                          <a:sym typeface="Calibri"/>
                        </a:rPr>
                        <a:t>Building services, energy</a:t>
                      </a:r>
                      <a:endParaRPr sz="1100" b="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 sz="1100" b="1">
                          <a:solidFill>
                            <a:srgbClr val="FF0000"/>
                          </a:solidFill>
                          <a:latin typeface="Calibri"/>
                          <a:ea typeface="Calibri"/>
                          <a:cs typeface="Calibri"/>
                          <a:sym typeface="Calibri"/>
                        </a:rPr>
                        <a:t>and water use</a:t>
                      </a:r>
                      <a:endParaRPr sz="11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70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140</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781</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0.8</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993</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b="1">
                          <a:solidFill>
                            <a:srgbClr val="FF0000"/>
                          </a:solidFill>
                          <a:latin typeface="Calibri"/>
                          <a:ea typeface="Calibri"/>
                          <a:cs typeface="Calibri"/>
                          <a:sym typeface="Calibri"/>
                        </a:rPr>
                        <a:t>-11</a:t>
                      </a:r>
                      <a:endParaRPr sz="1600" b="1">
                        <a:solidFill>
                          <a:srgbClr val="FF0000"/>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5"/>
                  </a:ext>
                </a:extLst>
              </a:tr>
              <a:tr h="793711">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Stuff</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 sz="1100">
                          <a:latin typeface="Calibri"/>
                          <a:ea typeface="Calibri"/>
                          <a:cs typeface="Calibri"/>
                          <a:sym typeface="Calibri"/>
                        </a:rPr>
                        <a:t>Fittings, furnishings and</a:t>
                      </a:r>
                      <a:endParaRPr sz="1100">
                        <a:latin typeface="Calibri"/>
                        <a:ea typeface="Calibri"/>
                        <a:cs typeface="Calibri"/>
                        <a:sym typeface="Calibri"/>
                      </a:endParaRPr>
                    </a:p>
                    <a:p>
                      <a:pPr marL="0" lvl="0" indent="0" algn="l" rtl="0">
                        <a:lnSpc>
                          <a:spcPct val="115000"/>
                        </a:lnSpc>
                        <a:spcBef>
                          <a:spcPts val="0"/>
                        </a:spcBef>
                        <a:spcAft>
                          <a:spcPts val="0"/>
                        </a:spcAft>
                        <a:buNone/>
                      </a:pPr>
                      <a:r>
                        <a:rPr lang="en" sz="1100">
                          <a:latin typeface="Calibri"/>
                          <a:ea typeface="Calibri"/>
                          <a:cs typeface="Calibri"/>
                          <a:sym typeface="Calibri"/>
                        </a:rPr>
                        <a:t>equipment (FF&amp;E)</a:t>
                      </a:r>
                      <a:endParaRPr sz="11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7</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10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600">
                          <a:latin typeface="Calibri"/>
                          <a:ea typeface="Calibri"/>
                          <a:cs typeface="Calibri"/>
                          <a:sym typeface="Calibri"/>
                        </a:rPr>
                        <a:t>-2</a:t>
                      </a:r>
                      <a:endParaRPr sz="16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extLst>
                  <a:ext uri="{0D108BD9-81ED-4DB2-BD59-A6C34878D82A}">
                    <a16:rowId xmlns:a16="http://schemas.microsoft.com/office/drawing/2014/main" val="10006"/>
                  </a:ext>
                </a:extLst>
              </a:tr>
              <a:tr h="609560">
                <a:tc vMerge="1">
                  <a:txBody>
                    <a:bodyPr/>
                    <a:lstStyle/>
                    <a:p>
                      <a:endParaRPr lang="en-US"/>
                    </a:p>
                  </a:txBody>
                  <a:tcPr/>
                </a:tc>
                <a:tc>
                  <a:txBody>
                    <a:bodyPr/>
                    <a:lstStyle/>
                    <a:p>
                      <a:pPr marL="0" lvl="0" indent="0" algn="l" rtl="0">
                        <a:lnSpc>
                          <a:spcPct val="115000"/>
                        </a:lnSpc>
                        <a:spcBef>
                          <a:spcPts val="0"/>
                        </a:spcBef>
                        <a:spcAft>
                          <a:spcPts val="0"/>
                        </a:spcAft>
                        <a:buNone/>
                      </a:pPr>
                      <a:r>
                        <a:rPr lang="en" sz="1100" b="1">
                          <a:latin typeface="Calibri"/>
                          <a:ea typeface="Calibri"/>
                          <a:cs typeface="Calibri"/>
                          <a:sym typeface="Calibri"/>
                        </a:rPr>
                        <a:t>Site emissions</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 sz="1100">
                          <a:latin typeface="Calibri"/>
                          <a:ea typeface="Calibri"/>
                          <a:cs typeface="Calibri"/>
                          <a:sym typeface="Calibri"/>
                        </a:rPr>
                        <a:t>Waste, electricity and fuel</a:t>
                      </a:r>
                      <a:endParaRPr sz="11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l" rtl="0">
                        <a:spcBef>
                          <a:spcPts val="0"/>
                        </a:spcBef>
                        <a:spcAft>
                          <a:spcPts val="0"/>
                        </a:spcAft>
                        <a:buNone/>
                      </a:pPr>
                      <a:endParaRPr sz="1600" b="1"/>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tc>
                  <a:txBody>
                    <a:bodyPr/>
                    <a:lstStyle/>
                    <a:p>
                      <a:pPr marL="0" lvl="0" indent="0" algn="ctr" rtl="0">
                        <a:lnSpc>
                          <a:spcPct val="115000"/>
                        </a:lnSpc>
                        <a:spcBef>
                          <a:spcPts val="0"/>
                        </a:spcBef>
                        <a:spcAft>
                          <a:spcPts val="0"/>
                        </a:spcAft>
                        <a:buNone/>
                      </a:pPr>
                      <a:r>
                        <a:rPr lang="en" sz="1600" b="1">
                          <a:latin typeface="Calibri"/>
                          <a:ea typeface="Calibri"/>
                          <a:cs typeface="Calibri"/>
                          <a:sym typeface="Calibri"/>
                        </a:rPr>
                        <a:t>30</a:t>
                      </a:r>
                      <a:endParaRPr sz="16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l" rtl="0">
                        <a:spcBef>
                          <a:spcPts val="0"/>
                        </a:spcBef>
                        <a:spcAft>
                          <a:spcPts val="0"/>
                        </a:spcAft>
                        <a:buNone/>
                      </a:pPr>
                      <a:endParaRPr sz="2400"/>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E7E6E6"/>
                    </a:solidFill>
                  </a:tcPr>
                </a:tc>
                <a:extLst>
                  <a:ext uri="{0D108BD9-81ED-4DB2-BD59-A6C34878D82A}">
                    <a16:rowId xmlns:a16="http://schemas.microsoft.com/office/drawing/2014/main" val="10007"/>
                  </a:ext>
                </a:extLst>
              </a:tr>
              <a:tr h="655567">
                <a:tc>
                  <a:txBody>
                    <a:bodyPr/>
                    <a:lstStyle/>
                    <a:p>
                      <a:pPr marL="0" lvl="0" indent="0" algn="l" rtl="0">
                        <a:spcBef>
                          <a:spcPts val="0"/>
                        </a:spcBef>
                        <a:spcAft>
                          <a:spcPts val="0"/>
                        </a:spcAft>
                        <a:buNone/>
                      </a:pPr>
                      <a:endParaRPr sz="1600"/>
                    </a:p>
                  </a:txBody>
                  <a:tcPr marL="38100" marR="38100" marT="121900" marB="121900" anchor="ctr">
                    <a:lnL w="7625" cap="flat" cmpd="sng">
                      <a:solidFill>
                        <a:srgbClr val="CCCCCC"/>
                      </a:solidFill>
                      <a:prstDash val="solid"/>
                      <a:round/>
                      <a:headEnd type="none" w="sm" len="sm"/>
                      <a:tailEnd type="none" w="sm" len="sm"/>
                    </a:lnL>
                    <a:lnR w="15250" cap="flat" cmpd="sng">
                      <a:solidFill>
                        <a:srgbClr val="00206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b="1">
                          <a:latin typeface="Calibri"/>
                          <a:ea typeface="Calibri"/>
                          <a:cs typeface="Calibri"/>
                          <a:sym typeface="Calibri"/>
                        </a:rPr>
                        <a:t>Building carbon emissions</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Embodied and operational</a:t>
                      </a:r>
                      <a:endParaRPr sz="1200">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377</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41</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224</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781</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latin typeface="Calibri"/>
                          <a:ea typeface="Calibri"/>
                          <a:cs typeface="Calibri"/>
                          <a:sym typeface="Calibri"/>
                        </a:rPr>
                        <a:t>17</a:t>
                      </a:r>
                      <a:endParaRPr sz="1700" b="1">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86E1FE"/>
                    </a:solidFill>
                  </a:tcPr>
                </a:tc>
                <a:tc>
                  <a:txBody>
                    <a:bodyPr/>
                    <a:lstStyle/>
                    <a:p>
                      <a:pPr marL="0" lvl="0" indent="0" algn="ctr" rtl="0">
                        <a:lnSpc>
                          <a:spcPct val="115000"/>
                        </a:lnSpc>
                        <a:spcBef>
                          <a:spcPts val="0"/>
                        </a:spcBef>
                        <a:spcAft>
                          <a:spcPts val="0"/>
                        </a:spcAft>
                        <a:buNone/>
                      </a:pPr>
                      <a:r>
                        <a:rPr lang="en" sz="1700" b="1">
                          <a:solidFill>
                            <a:srgbClr val="FFFFFF"/>
                          </a:solidFill>
                          <a:latin typeface="Calibri"/>
                          <a:ea typeface="Calibri"/>
                          <a:cs typeface="Calibri"/>
                          <a:sym typeface="Calibri"/>
                        </a:rPr>
                        <a:t>1,440</a:t>
                      </a:r>
                      <a:endParaRPr sz="1700" b="1">
                        <a:solidFill>
                          <a:srgbClr val="FFFFFF"/>
                        </a:solidFill>
                        <a:latin typeface="Calibri"/>
                        <a:ea typeface="Calibri"/>
                        <a:cs typeface="Calibri"/>
                        <a:sym typeface="Calibri"/>
                      </a:endParaRPr>
                    </a:p>
                  </a:txBody>
                  <a:tcPr marL="38100" marR="38100" marT="121900" marB="121900" anchor="ctr">
                    <a:lnL w="15250" cap="flat" cmpd="sng">
                      <a:solidFill>
                        <a:srgbClr val="002060"/>
                      </a:solidFill>
                      <a:prstDash val="solid"/>
                      <a:round/>
                      <a:headEnd type="none" w="sm" len="sm"/>
                      <a:tailEnd type="none" w="sm" len="sm"/>
                    </a:lnL>
                    <a:lnR w="15250" cap="flat" cmpd="sng">
                      <a:solidFill>
                        <a:srgbClr val="002060"/>
                      </a:solidFill>
                      <a:prstDash val="solid"/>
                      <a:round/>
                      <a:headEnd type="none" w="sm" len="sm"/>
                      <a:tailEnd type="none" w="sm" len="sm"/>
                    </a:lnR>
                    <a:lnT w="15250" cap="flat" cmpd="sng">
                      <a:solidFill>
                        <a:srgbClr val="002060"/>
                      </a:solidFill>
                      <a:prstDash val="solid"/>
                      <a:round/>
                      <a:headEnd type="none" w="sm" len="sm"/>
                      <a:tailEnd type="none" w="sm" len="sm"/>
                    </a:lnT>
                    <a:lnB w="15250" cap="flat" cmpd="sng">
                      <a:solidFill>
                        <a:srgbClr val="002060"/>
                      </a:solidFill>
                      <a:prstDash val="solid"/>
                      <a:round/>
                      <a:headEnd type="none" w="sm" len="sm"/>
                      <a:tailEnd type="none" w="sm" len="sm"/>
                    </a:lnB>
                    <a:solidFill>
                      <a:srgbClr val="00B0F0"/>
                    </a:solidFill>
                  </a:tcPr>
                </a:tc>
                <a:tc>
                  <a:txBody>
                    <a:bodyPr/>
                    <a:lstStyle/>
                    <a:p>
                      <a:pPr marL="0" lvl="0" indent="0" algn="l" rtl="0">
                        <a:spcBef>
                          <a:spcPts val="0"/>
                        </a:spcBef>
                        <a:spcAft>
                          <a:spcPts val="0"/>
                        </a:spcAft>
                        <a:buNone/>
                      </a:pPr>
                      <a:endParaRPr sz="2000"/>
                    </a:p>
                  </a:txBody>
                  <a:tcPr marL="38100" marR="38100" marT="121900" marB="121900" anchor="b">
                    <a:lnL w="15250" cap="flat" cmpd="sng">
                      <a:solidFill>
                        <a:srgbClr val="002060"/>
                      </a:solidFill>
                      <a:prstDash val="solid"/>
                      <a:round/>
                      <a:headEnd type="none" w="sm" len="sm"/>
                      <a:tailEnd type="none" w="sm" len="sm"/>
                    </a:lnL>
                    <a:lnR w="7625" cap="flat" cmpd="sng">
                      <a:solidFill>
                        <a:srgbClr val="CCCCCC"/>
                      </a:solidFill>
                      <a:prstDash val="solid"/>
                      <a:round/>
                      <a:headEnd type="none" w="sm" len="sm"/>
                      <a:tailEnd type="none" w="sm" len="sm"/>
                    </a:lnR>
                    <a:lnT w="15250" cap="flat" cmpd="sng">
                      <a:solidFill>
                        <a:srgbClr val="002060"/>
                      </a:solidFill>
                      <a:prstDash val="solid"/>
                      <a:round/>
                      <a:headEnd type="none" w="sm" len="sm"/>
                      <a:tailEnd type="none" w="sm" len="sm"/>
                    </a:lnT>
                    <a:lnB w="762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Google Shape;1369;p181">
            <a:extLst>
              <a:ext uri="{FF2B5EF4-FFF2-40B4-BE49-F238E27FC236}">
                <a16:creationId xmlns:a16="http://schemas.microsoft.com/office/drawing/2014/main" id="{D4ECBA98-4DCD-8959-1983-2263A7212302}"/>
              </a:ext>
            </a:extLst>
          </p:cNvPr>
          <p:cNvSpPr txBox="1"/>
          <p:nvPr/>
        </p:nvSpPr>
        <p:spPr>
          <a:xfrm>
            <a:off x="0" y="375609"/>
            <a:ext cx="12192000" cy="461624"/>
          </a:xfrm>
          <a:prstGeom prst="rect">
            <a:avLst/>
          </a:prstGeom>
          <a:solidFill>
            <a:srgbClr val="0B7EC2"/>
          </a:solidFill>
          <a:ln>
            <a:noFill/>
          </a:ln>
        </p:spPr>
        <p:txBody>
          <a:bodyPr spcFirstLastPara="1" wrap="square" lIns="91433" tIns="45700" rIns="91433" bIns="45700" anchor="t" anchorCtr="0">
            <a:spAutoFit/>
          </a:bodyPr>
          <a:lstStyle/>
          <a:p>
            <a:pPr algn="ctr"/>
            <a:r>
              <a:rPr lang="en-US" sz="2400" b="1" dirty="0">
                <a:solidFill>
                  <a:schemeClr val="bg1"/>
                </a:solidFill>
                <a:effectLst>
                  <a:outerShdw blurRad="38100" dist="38100" dir="2700000" algn="tl">
                    <a:srgbClr val="000000">
                      <a:alpha val="43137"/>
                    </a:srgbClr>
                  </a:outerShdw>
                </a:effectLst>
                <a:latin typeface="Roboto"/>
                <a:ea typeface="Roboto"/>
                <a:cs typeface="Roboto"/>
                <a:sym typeface="Roboto"/>
              </a:rPr>
              <a:t>An All-Electric New Office Building in London</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9">
          <a:extLst>
            <a:ext uri="{FF2B5EF4-FFF2-40B4-BE49-F238E27FC236}">
              <a16:creationId xmlns:a16="http://schemas.microsoft.com/office/drawing/2014/main" id="{E299CEE8-361F-CCC9-E26C-36939F0371E0}"/>
            </a:ext>
          </a:extLst>
        </p:cNvPr>
        <p:cNvGrpSpPr/>
        <p:nvPr/>
      </p:nvGrpSpPr>
      <p:grpSpPr>
        <a:xfrm>
          <a:off x="0" y="0"/>
          <a:ext cx="0" cy="0"/>
          <a:chOff x="0" y="0"/>
          <a:chExt cx="0" cy="0"/>
        </a:xfrm>
      </p:grpSpPr>
      <p:sp>
        <p:nvSpPr>
          <p:cNvPr id="5" name="Google Shape;801;p144">
            <a:extLst>
              <a:ext uri="{FF2B5EF4-FFF2-40B4-BE49-F238E27FC236}">
                <a16:creationId xmlns:a16="http://schemas.microsoft.com/office/drawing/2014/main" id="{85750DDA-7467-E338-D6FE-3D904549E890}"/>
              </a:ext>
            </a:extLst>
          </p:cNvPr>
          <p:cNvSpPr/>
          <p:nvPr/>
        </p:nvSpPr>
        <p:spPr>
          <a:xfrm>
            <a:off x="0" y="0"/>
            <a:ext cx="12192000" cy="6858000"/>
          </a:xfrm>
          <a:prstGeom prst="rect">
            <a:avLst/>
          </a:prstGeom>
          <a:solidFill>
            <a:srgbClr val="0B7EC2">
              <a:alpha val="77000"/>
            </a:srgbClr>
          </a:solid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0" name="Google Shape;770;p140">
            <a:extLst>
              <a:ext uri="{FF2B5EF4-FFF2-40B4-BE49-F238E27FC236}">
                <a16:creationId xmlns:a16="http://schemas.microsoft.com/office/drawing/2014/main" id="{643F5A3B-8944-0EAA-65AB-BF11A2F5B6BF}"/>
              </a:ext>
            </a:extLst>
          </p:cNvPr>
          <p:cNvSpPr txBox="1">
            <a:spLocks noGrp="1"/>
          </p:cNvSpPr>
          <p:nvPr>
            <p:ph type="body" idx="4294967295"/>
          </p:nvPr>
        </p:nvSpPr>
        <p:spPr>
          <a:xfrm>
            <a:off x="2036318" y="2041071"/>
            <a:ext cx="8119363" cy="2775857"/>
          </a:xfrm>
          <a:prstGeom prst="rect">
            <a:avLst/>
          </a:prstGeom>
          <a:noFill/>
          <a:ln>
            <a:noFill/>
          </a:ln>
        </p:spPr>
        <p:txBody>
          <a:bodyPr spcFirstLastPara="1" vert="horz" wrap="square" lIns="121900" tIns="121900" rIns="121900" bIns="121900" rtlCol="0" anchor="t" anchorCtr="0">
            <a:normAutofit fontScale="92500" lnSpcReduction="20000"/>
          </a:bodyPr>
          <a:lstStyle/>
          <a:p>
            <a:pPr marL="0" indent="0">
              <a:lnSpc>
                <a:spcPct val="150000"/>
              </a:lnSpc>
              <a:spcBef>
                <a:spcPts val="600"/>
              </a:spcBef>
              <a:buNone/>
            </a:pPr>
            <a:r>
              <a:rPr lang="en-US" sz="4400" b="1" dirty="0">
                <a:solidFill>
                  <a:schemeClr val="lt1"/>
                </a:solidFill>
                <a:effectLst>
                  <a:outerShdw blurRad="38100" dist="38100" dir="2700000" algn="tl">
                    <a:srgbClr val="000000">
                      <a:alpha val="43137"/>
                    </a:srgbClr>
                  </a:outerShdw>
                </a:effectLst>
              </a:rPr>
              <a:t>How to Apply Whole Life Decarbonization Strategies to New Buildings?</a:t>
            </a:r>
          </a:p>
        </p:txBody>
      </p:sp>
    </p:spTree>
    <p:extLst>
      <p:ext uri="{BB962C8B-B14F-4D97-AF65-F5344CB8AC3E}">
        <p14:creationId xmlns:p14="http://schemas.microsoft.com/office/powerpoint/2010/main" val="3247430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380"/>
        <p:cNvGrpSpPr/>
        <p:nvPr/>
      </p:nvGrpSpPr>
      <p:grpSpPr>
        <a:xfrm>
          <a:off x="0" y="0"/>
          <a:ext cx="0" cy="0"/>
          <a:chOff x="0" y="0"/>
          <a:chExt cx="0" cy="0"/>
        </a:xfrm>
      </p:grpSpPr>
      <p:sp>
        <p:nvSpPr>
          <p:cNvPr id="1381" name="Google Shape;1381;p183"/>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382" name="Google Shape;1382;p183"/>
          <p:cNvSpPr txBox="1"/>
          <p:nvPr/>
        </p:nvSpPr>
        <p:spPr>
          <a:xfrm>
            <a:off x="2968488" y="1575765"/>
            <a:ext cx="7685705" cy="3416279"/>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buClr>
                <a:srgbClr val="F2F2F2"/>
              </a:buClr>
              <a:buSzPts val="5400"/>
            </a:pPr>
            <a:r>
              <a:rPr lang="en" sz="7200" b="1" kern="0">
                <a:solidFill>
                  <a:srgbClr val="F2F2F2"/>
                </a:solidFill>
                <a:latin typeface="Roboto"/>
                <a:ea typeface="Roboto"/>
                <a:cs typeface="Roboto"/>
                <a:sym typeface="Roboto"/>
              </a:rPr>
              <a:t>A </a:t>
            </a:r>
            <a:r>
              <a:rPr lang="en" sz="7200" b="1" kern="0">
                <a:solidFill>
                  <a:srgbClr val="92D050"/>
                </a:solidFill>
                <a:latin typeface="Roboto"/>
                <a:ea typeface="Roboto"/>
                <a:cs typeface="Roboto"/>
                <a:sym typeface="Roboto"/>
              </a:rPr>
              <a:t>pathway</a:t>
            </a:r>
            <a:r>
              <a:rPr lang="en" sz="7200" b="1" kern="0">
                <a:solidFill>
                  <a:srgbClr val="FF0000"/>
                </a:solidFill>
                <a:latin typeface="Roboto"/>
                <a:ea typeface="Roboto"/>
                <a:cs typeface="Roboto"/>
                <a:sym typeface="Roboto"/>
              </a:rPr>
              <a:t> </a:t>
            </a:r>
            <a:r>
              <a:rPr lang="en" sz="7200" b="1" kern="0">
                <a:solidFill>
                  <a:srgbClr val="F2F2F2"/>
                </a:solidFill>
                <a:latin typeface="Roboto"/>
                <a:ea typeface="Roboto"/>
                <a:cs typeface="Roboto"/>
                <a:sym typeface="Roboto"/>
              </a:rPr>
              <a:t>to building decarbonization…</a:t>
            </a:r>
            <a:endParaRPr sz="1467" kern="0">
              <a:solidFill>
                <a:srgbClr val="000000"/>
              </a:solidFill>
              <a:latin typeface="Arial"/>
              <a:cs typeface="Arial"/>
              <a:sym typeface="Arial"/>
            </a:endParaRPr>
          </a:p>
        </p:txBody>
      </p:sp>
      <p:sp>
        <p:nvSpPr>
          <p:cNvPr id="1383" name="Google Shape;1383;p183"/>
          <p:cNvSpPr/>
          <p:nvPr/>
        </p:nvSpPr>
        <p:spPr>
          <a:xfrm>
            <a:off x="305440" y="222837"/>
            <a:ext cx="741513" cy="741513"/>
          </a:xfrm>
          <a:prstGeom prst="ellipse">
            <a:avLst/>
          </a:prstGeom>
          <a:solidFill>
            <a:schemeClr val="lt1"/>
          </a:solidFill>
          <a:ln>
            <a:noFill/>
          </a:ln>
        </p:spPr>
        <p:txBody>
          <a:bodyPr spcFirstLastPara="1" wrap="square" lIns="91433" tIns="45700" rIns="91433" bIns="45700" anchor="ctr" anchorCtr="0">
            <a:noAutofit/>
          </a:bodyPr>
          <a:lstStyle/>
          <a:p>
            <a:pPr algn="ctr" defTabSz="1219170">
              <a:buClr>
                <a:srgbClr val="FF0000"/>
              </a:buClr>
              <a:buSzPts val="2700"/>
            </a:pPr>
            <a:r>
              <a:rPr lang="en" sz="3600" b="1" kern="0">
                <a:solidFill>
                  <a:srgbClr val="FF0000"/>
                </a:solidFill>
                <a:latin typeface="Roboto"/>
                <a:ea typeface="Roboto"/>
                <a:cs typeface="Roboto"/>
                <a:sym typeface="Roboto"/>
              </a:rPr>
              <a:t>1</a:t>
            </a:r>
            <a:endParaRPr sz="1467" kern="0">
              <a:solidFill>
                <a:srgbClr val="000000"/>
              </a:solidFill>
              <a:latin typeface="Arial"/>
              <a:cs typeface="Arial"/>
              <a:sym typeface="Arial"/>
            </a:endParaRPr>
          </a:p>
        </p:txBody>
      </p:sp>
      <p:sp>
        <p:nvSpPr>
          <p:cNvPr id="1384" name="Google Shape;1384;p183"/>
          <p:cNvSpPr/>
          <p:nvPr/>
        </p:nvSpPr>
        <p:spPr>
          <a:xfrm>
            <a:off x="215154" y="222837"/>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85" name="Google Shape;1385;p183"/>
          <p:cNvSpPr/>
          <p:nvPr/>
        </p:nvSpPr>
        <p:spPr>
          <a:xfrm>
            <a:off x="215154" y="1028380"/>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86" name="Google Shape;1386;p183"/>
          <p:cNvSpPr/>
          <p:nvPr/>
        </p:nvSpPr>
        <p:spPr>
          <a:xfrm>
            <a:off x="215154" y="1833924"/>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87" name="Google Shape;1387;p183"/>
          <p:cNvSpPr/>
          <p:nvPr/>
        </p:nvSpPr>
        <p:spPr>
          <a:xfrm>
            <a:off x="215154" y="263946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88" name="Google Shape;1388;p183"/>
          <p:cNvSpPr/>
          <p:nvPr/>
        </p:nvSpPr>
        <p:spPr>
          <a:xfrm>
            <a:off x="215154" y="3445009"/>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89" name="Google Shape;1389;p183"/>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90" name="Google Shape;1390;p183"/>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391" name="Google Shape;1391;p183"/>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Tree>
  </p:cSld>
  <p:clrMapOvr>
    <a:masterClrMapping/>
  </p:clrMapOvr>
  <p:transition spd="med">
    <p:push/>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396"/>
        <p:cNvGrpSpPr/>
        <p:nvPr/>
      </p:nvGrpSpPr>
      <p:grpSpPr>
        <a:xfrm>
          <a:off x="0" y="0"/>
          <a:ext cx="0" cy="0"/>
          <a:chOff x="0" y="0"/>
          <a:chExt cx="0" cy="0"/>
        </a:xfrm>
      </p:grpSpPr>
      <p:sp>
        <p:nvSpPr>
          <p:cNvPr id="1397" name="Google Shape;1397;p184"/>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398" name="Google Shape;1398;p184"/>
          <p:cNvSpPr txBox="1"/>
          <p:nvPr/>
        </p:nvSpPr>
        <p:spPr>
          <a:xfrm>
            <a:off x="3411712" y="1451087"/>
            <a:ext cx="6738897" cy="3475270"/>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buClr>
                <a:srgbClr val="92D050"/>
              </a:buClr>
              <a:buSzPts val="4500"/>
            </a:pPr>
            <a:r>
              <a:rPr lang="en" sz="6000" b="1" kern="0">
                <a:solidFill>
                  <a:srgbClr val="92D050"/>
                </a:solidFill>
                <a:latin typeface="Roboto"/>
                <a:ea typeface="Roboto"/>
                <a:cs typeface="Roboto"/>
                <a:sym typeface="Roboto"/>
              </a:rPr>
              <a:t>Building envelope</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optimize building orientation and geometry to reduce energy use and maximize solar potential</a:t>
            </a:r>
            <a:endParaRPr sz="1467" kern="0">
              <a:solidFill>
                <a:srgbClr val="000000"/>
              </a:solidFill>
              <a:latin typeface="Arial"/>
              <a:cs typeface="Arial"/>
              <a:sym typeface="Arial"/>
            </a:endParaRPr>
          </a:p>
        </p:txBody>
      </p:sp>
      <p:sp>
        <p:nvSpPr>
          <p:cNvPr id="1399" name="Google Shape;1399;p184"/>
          <p:cNvSpPr/>
          <p:nvPr/>
        </p:nvSpPr>
        <p:spPr>
          <a:xfrm>
            <a:off x="215154" y="1028380"/>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0" name="Google Shape;1400;p184"/>
          <p:cNvSpPr/>
          <p:nvPr/>
        </p:nvSpPr>
        <p:spPr>
          <a:xfrm>
            <a:off x="215154" y="1833924"/>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1" name="Google Shape;1401;p184"/>
          <p:cNvSpPr/>
          <p:nvPr/>
        </p:nvSpPr>
        <p:spPr>
          <a:xfrm>
            <a:off x="215154" y="263946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2" name="Google Shape;1402;p184"/>
          <p:cNvSpPr/>
          <p:nvPr/>
        </p:nvSpPr>
        <p:spPr>
          <a:xfrm>
            <a:off x="215154" y="3445009"/>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3" name="Google Shape;1403;p184"/>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4" name="Google Shape;1404;p184"/>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5" name="Google Shape;1405;p184"/>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06" name="Google Shape;1406;p184"/>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2188877" y="2309360"/>
            <a:ext cx="9226452" cy="2086725"/>
          </a:xfrm>
          <a:prstGeom prst="rect">
            <a:avLst/>
          </a:prstGeom>
          <a:noFill/>
        </p:spPr>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509068" y="908210"/>
            <a:ext cx="9226452"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ASHRAE’s</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position</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9068" y="5459104"/>
            <a:ext cx="1444677" cy="1064327"/>
          </a:xfrm>
          <a:prstGeom prst="rect">
            <a:avLst/>
          </a:prstGeom>
        </p:spPr>
      </p:pic>
      <p:pic>
        <p:nvPicPr>
          <p:cNvPr id="4" name="Picture 3">
            <a:extLst>
              <a:ext uri="{FF2B5EF4-FFF2-40B4-BE49-F238E27FC236}">
                <a16:creationId xmlns:a16="http://schemas.microsoft.com/office/drawing/2014/main" id="{6EA21CBD-14D8-EC59-3C07-7AF9AE9A6A60}"/>
              </a:ext>
            </a:extLst>
          </p:cNvPr>
          <p:cNvPicPr>
            <a:picLocks noChangeAspect="1"/>
          </p:cNvPicPr>
          <p:nvPr/>
        </p:nvPicPr>
        <p:blipFill>
          <a:blip r:embed="rId4"/>
          <a:stretch>
            <a:fillRect/>
          </a:stretch>
        </p:blipFill>
        <p:spPr>
          <a:xfrm>
            <a:off x="0" y="16042"/>
            <a:ext cx="12192000" cy="344905"/>
          </a:xfrm>
          <a:prstGeom prst="rect">
            <a:avLst/>
          </a:prstGeom>
        </p:spPr>
      </p:pic>
    </p:spTree>
    <p:extLst>
      <p:ext uri="{BB962C8B-B14F-4D97-AF65-F5344CB8AC3E}">
        <p14:creationId xmlns:p14="http://schemas.microsoft.com/office/powerpoint/2010/main" val="3133089056"/>
      </p:ext>
    </p:extLst>
  </p:cSld>
  <p:clrMapOvr>
    <a:masterClrMapping/>
  </p:clrMapOvr>
  <p:transition spd="med" advClick="0">
    <p:pull/>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11"/>
        <p:cNvGrpSpPr/>
        <p:nvPr/>
      </p:nvGrpSpPr>
      <p:grpSpPr>
        <a:xfrm>
          <a:off x="0" y="0"/>
          <a:ext cx="0" cy="0"/>
          <a:chOff x="0" y="0"/>
          <a:chExt cx="0" cy="0"/>
        </a:xfrm>
      </p:grpSpPr>
      <p:sp>
        <p:nvSpPr>
          <p:cNvPr id="1412" name="Google Shape;1412;p185"/>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13" name="Google Shape;1413;p185"/>
          <p:cNvSpPr txBox="1"/>
          <p:nvPr/>
        </p:nvSpPr>
        <p:spPr>
          <a:xfrm>
            <a:off x="3411712" y="1543422"/>
            <a:ext cx="6738897" cy="3290604"/>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buClr>
                <a:srgbClr val="92D050"/>
              </a:buClr>
              <a:buSzPts val="4500"/>
            </a:pPr>
            <a:r>
              <a:rPr lang="en" sz="6000" b="1" kern="0">
                <a:solidFill>
                  <a:srgbClr val="92D050"/>
                </a:solidFill>
                <a:latin typeface="Roboto"/>
                <a:ea typeface="Roboto"/>
                <a:cs typeface="Roboto"/>
                <a:sym typeface="Roboto"/>
              </a:rPr>
              <a:t>Material and Energy efficiency</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will continue to remain #1 in the loading order of measures</a:t>
            </a:r>
            <a:endParaRPr sz="1467" kern="0">
              <a:solidFill>
                <a:srgbClr val="000000"/>
              </a:solidFill>
              <a:latin typeface="Arial"/>
              <a:cs typeface="Arial"/>
              <a:sym typeface="Arial"/>
            </a:endParaRPr>
          </a:p>
        </p:txBody>
      </p:sp>
      <p:sp>
        <p:nvSpPr>
          <p:cNvPr id="1414" name="Google Shape;1414;p185"/>
          <p:cNvSpPr/>
          <p:nvPr/>
        </p:nvSpPr>
        <p:spPr>
          <a:xfrm>
            <a:off x="215154" y="1833924"/>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15" name="Google Shape;1415;p185"/>
          <p:cNvSpPr/>
          <p:nvPr/>
        </p:nvSpPr>
        <p:spPr>
          <a:xfrm>
            <a:off x="215154" y="263946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16" name="Google Shape;1416;p185"/>
          <p:cNvSpPr/>
          <p:nvPr/>
        </p:nvSpPr>
        <p:spPr>
          <a:xfrm>
            <a:off x="215154" y="3445009"/>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17" name="Google Shape;1417;p185"/>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18" name="Google Shape;1418;p185"/>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19" name="Google Shape;1419;p185"/>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20" name="Google Shape;1420;p185"/>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21" name="Google Shape;1421;p185"/>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26"/>
        <p:cNvGrpSpPr/>
        <p:nvPr/>
      </p:nvGrpSpPr>
      <p:grpSpPr>
        <a:xfrm>
          <a:off x="0" y="0"/>
          <a:ext cx="0" cy="0"/>
          <a:chOff x="0" y="0"/>
          <a:chExt cx="0" cy="0"/>
        </a:xfrm>
      </p:grpSpPr>
      <p:sp>
        <p:nvSpPr>
          <p:cNvPr id="1427" name="Google Shape;1427;p186"/>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28" name="Google Shape;1428;p186"/>
          <p:cNvSpPr txBox="1"/>
          <p:nvPr/>
        </p:nvSpPr>
        <p:spPr>
          <a:xfrm>
            <a:off x="3411712" y="2005087"/>
            <a:ext cx="7146873" cy="2367274"/>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buClr>
                <a:srgbClr val="92D050"/>
              </a:buClr>
              <a:buSzPts val="4500"/>
            </a:pPr>
            <a:r>
              <a:rPr lang="en" sz="6000" b="1" kern="0">
                <a:solidFill>
                  <a:srgbClr val="92D050"/>
                </a:solidFill>
                <a:latin typeface="Roboto"/>
                <a:ea typeface="Roboto"/>
                <a:cs typeface="Roboto"/>
                <a:sym typeface="Roboto"/>
              </a:rPr>
              <a:t>Utilize waste energy</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optimize waste energy streams to reduce energy and water use</a:t>
            </a:r>
            <a:endParaRPr sz="1467" kern="0">
              <a:solidFill>
                <a:srgbClr val="000000"/>
              </a:solidFill>
              <a:latin typeface="Arial"/>
              <a:cs typeface="Arial"/>
              <a:sym typeface="Arial"/>
            </a:endParaRPr>
          </a:p>
        </p:txBody>
      </p:sp>
      <p:sp>
        <p:nvSpPr>
          <p:cNvPr id="1429" name="Google Shape;1429;p186"/>
          <p:cNvSpPr/>
          <p:nvPr/>
        </p:nvSpPr>
        <p:spPr>
          <a:xfrm>
            <a:off x="215154" y="263946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30" name="Google Shape;1430;p186"/>
          <p:cNvSpPr/>
          <p:nvPr/>
        </p:nvSpPr>
        <p:spPr>
          <a:xfrm>
            <a:off x="215154" y="3445009"/>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31" name="Google Shape;1431;p186"/>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32" name="Google Shape;1432;p186"/>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33" name="Google Shape;1433;p186"/>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34" name="Google Shape;1434;p186"/>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435" name="Google Shape;1435;p186"/>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36" name="Google Shape;1436;p186"/>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41"/>
        <p:cNvGrpSpPr/>
        <p:nvPr/>
      </p:nvGrpSpPr>
      <p:grpSpPr>
        <a:xfrm>
          <a:off x="0" y="0"/>
          <a:ext cx="0" cy="0"/>
          <a:chOff x="0" y="0"/>
          <a:chExt cx="0" cy="0"/>
        </a:xfrm>
      </p:grpSpPr>
      <p:sp>
        <p:nvSpPr>
          <p:cNvPr id="1442" name="Google Shape;1442;p187"/>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43" name="Google Shape;1443;p187"/>
          <p:cNvSpPr txBox="1"/>
          <p:nvPr/>
        </p:nvSpPr>
        <p:spPr>
          <a:xfrm>
            <a:off x="3411712" y="1728087"/>
            <a:ext cx="6738897" cy="2921272"/>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buClr>
                <a:srgbClr val="92D050"/>
              </a:buClr>
              <a:buSzPts val="4500"/>
            </a:pPr>
            <a:r>
              <a:rPr lang="en" sz="6000" b="1" kern="0">
                <a:solidFill>
                  <a:srgbClr val="92D050"/>
                </a:solidFill>
                <a:latin typeface="Roboto"/>
                <a:ea typeface="Roboto"/>
                <a:cs typeface="Roboto"/>
                <a:sym typeface="Roboto"/>
              </a:rPr>
              <a:t>Embodied carbon</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review options to reduce embodied carbon with entire life cycle carbon in mind</a:t>
            </a:r>
            <a:endParaRPr sz="1467" kern="0">
              <a:solidFill>
                <a:srgbClr val="000000"/>
              </a:solidFill>
              <a:latin typeface="Arial"/>
              <a:cs typeface="Arial"/>
              <a:sym typeface="Arial"/>
            </a:endParaRPr>
          </a:p>
        </p:txBody>
      </p:sp>
      <p:sp>
        <p:nvSpPr>
          <p:cNvPr id="1444" name="Google Shape;1444;p187"/>
          <p:cNvSpPr/>
          <p:nvPr/>
        </p:nvSpPr>
        <p:spPr>
          <a:xfrm>
            <a:off x="215154" y="263946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Embodied Carbon</a:t>
            </a:r>
            <a:endParaRPr sz="1467" kern="0">
              <a:solidFill>
                <a:srgbClr val="000000"/>
              </a:solidFill>
              <a:latin typeface="Arial"/>
              <a:cs typeface="Arial"/>
              <a:sym typeface="Arial"/>
            </a:endParaRPr>
          </a:p>
        </p:txBody>
      </p:sp>
      <p:sp>
        <p:nvSpPr>
          <p:cNvPr id="1445" name="Google Shape;1445;p187"/>
          <p:cNvSpPr/>
          <p:nvPr/>
        </p:nvSpPr>
        <p:spPr>
          <a:xfrm>
            <a:off x="215154" y="3445009"/>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46" name="Google Shape;1446;p187"/>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47" name="Google Shape;1447;p187"/>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48" name="Google Shape;1448;p187"/>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49" name="Google Shape;1449;p187"/>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450" name="Google Shape;1450;p187"/>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51" name="Google Shape;1451;p187"/>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56"/>
        <p:cNvGrpSpPr/>
        <p:nvPr/>
      </p:nvGrpSpPr>
      <p:grpSpPr>
        <a:xfrm>
          <a:off x="0" y="0"/>
          <a:ext cx="0" cy="0"/>
          <a:chOff x="0" y="0"/>
          <a:chExt cx="0" cy="0"/>
        </a:xfrm>
      </p:grpSpPr>
      <p:sp>
        <p:nvSpPr>
          <p:cNvPr id="1457" name="Google Shape;1457;p188"/>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58" name="Google Shape;1458;p188"/>
          <p:cNvSpPr txBox="1"/>
          <p:nvPr/>
        </p:nvSpPr>
        <p:spPr>
          <a:xfrm>
            <a:off x="3411712" y="1765018"/>
            <a:ext cx="6815737" cy="2847406"/>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lnSpc>
                <a:spcPct val="91666"/>
              </a:lnSpc>
              <a:buClr>
                <a:srgbClr val="92D050"/>
              </a:buClr>
              <a:buSzPts val="4500"/>
            </a:pPr>
            <a:r>
              <a:rPr lang="en" sz="6000" b="1" kern="0">
                <a:solidFill>
                  <a:srgbClr val="92D050"/>
                </a:solidFill>
                <a:latin typeface="Roboto"/>
                <a:ea typeface="Roboto"/>
                <a:cs typeface="Roboto"/>
                <a:sym typeface="Roboto"/>
              </a:rPr>
              <a:t>Electrify loads</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this step is to use low carbon energy for heating, service water heating, and cooking</a:t>
            </a:r>
            <a:endParaRPr sz="1467" kern="0">
              <a:solidFill>
                <a:srgbClr val="000000"/>
              </a:solidFill>
              <a:latin typeface="Arial"/>
              <a:cs typeface="Arial"/>
              <a:sym typeface="Arial"/>
            </a:endParaRPr>
          </a:p>
        </p:txBody>
      </p:sp>
      <p:sp>
        <p:nvSpPr>
          <p:cNvPr id="1459" name="Google Shape;1459;p188"/>
          <p:cNvSpPr/>
          <p:nvPr/>
        </p:nvSpPr>
        <p:spPr>
          <a:xfrm>
            <a:off x="215154" y="3445009"/>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Electrify Loads</a:t>
            </a:r>
            <a:endParaRPr sz="1467" kern="0">
              <a:solidFill>
                <a:srgbClr val="000000"/>
              </a:solidFill>
              <a:latin typeface="Arial"/>
              <a:cs typeface="Arial"/>
              <a:sym typeface="Arial"/>
            </a:endParaRPr>
          </a:p>
        </p:txBody>
      </p:sp>
      <p:sp>
        <p:nvSpPr>
          <p:cNvPr id="1460" name="Google Shape;1460;p188"/>
          <p:cNvSpPr/>
          <p:nvPr/>
        </p:nvSpPr>
        <p:spPr>
          <a:xfrm>
            <a:off x="215154" y="4250552"/>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61" name="Google Shape;1461;p188"/>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62" name="Google Shape;1462;p188"/>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63" name="Google Shape;1463;p188"/>
          <p:cNvSpPr/>
          <p:nvPr/>
        </p:nvSpPr>
        <p:spPr>
          <a:xfrm>
            <a:off x="215154" y="263946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Embodied Carbon</a:t>
            </a:r>
            <a:endParaRPr sz="1467" kern="0">
              <a:solidFill>
                <a:srgbClr val="000000"/>
              </a:solidFill>
              <a:latin typeface="Arial"/>
              <a:cs typeface="Arial"/>
              <a:sym typeface="Arial"/>
            </a:endParaRPr>
          </a:p>
        </p:txBody>
      </p:sp>
      <p:sp>
        <p:nvSpPr>
          <p:cNvPr id="1464" name="Google Shape;1464;p188"/>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465" name="Google Shape;1465;p188"/>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66" name="Google Shape;1466;p188"/>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71"/>
        <p:cNvGrpSpPr/>
        <p:nvPr/>
      </p:nvGrpSpPr>
      <p:grpSpPr>
        <a:xfrm>
          <a:off x="0" y="0"/>
          <a:ext cx="0" cy="0"/>
          <a:chOff x="0" y="0"/>
          <a:chExt cx="0" cy="0"/>
        </a:xfrm>
      </p:grpSpPr>
      <p:sp>
        <p:nvSpPr>
          <p:cNvPr id="1472" name="Google Shape;1472;p189"/>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73" name="Google Shape;1473;p189"/>
          <p:cNvSpPr txBox="1"/>
          <p:nvPr/>
        </p:nvSpPr>
        <p:spPr>
          <a:xfrm>
            <a:off x="3411712" y="1340288"/>
            <a:ext cx="6738897" cy="3696869"/>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lnSpc>
                <a:spcPct val="91666"/>
              </a:lnSpc>
              <a:buClr>
                <a:srgbClr val="92D050"/>
              </a:buClr>
              <a:buSzPts val="4500"/>
            </a:pPr>
            <a:r>
              <a:rPr lang="en" sz="6000" b="1" kern="0">
                <a:solidFill>
                  <a:srgbClr val="92D050"/>
                </a:solidFill>
                <a:latin typeface="Roboto"/>
                <a:ea typeface="Roboto"/>
                <a:cs typeface="Roboto"/>
                <a:sym typeface="Roboto"/>
              </a:rPr>
              <a:t>Low GWP refrigerants</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lower GWP, reduce fugitive emissions, and maintain efficiency</a:t>
            </a:r>
            <a:endParaRPr sz="1467" kern="0">
              <a:solidFill>
                <a:srgbClr val="000000"/>
              </a:solidFill>
              <a:latin typeface="Arial"/>
              <a:cs typeface="Arial"/>
              <a:sym typeface="Arial"/>
            </a:endParaRPr>
          </a:p>
        </p:txBody>
      </p:sp>
      <p:sp>
        <p:nvSpPr>
          <p:cNvPr id="1474" name="Google Shape;1474;p189"/>
          <p:cNvSpPr/>
          <p:nvPr/>
        </p:nvSpPr>
        <p:spPr>
          <a:xfrm>
            <a:off x="215154" y="4250552"/>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Low GWP Refrigerants</a:t>
            </a:r>
            <a:endParaRPr sz="1467" kern="0">
              <a:solidFill>
                <a:srgbClr val="000000"/>
              </a:solidFill>
              <a:latin typeface="Arial"/>
              <a:cs typeface="Arial"/>
              <a:sym typeface="Arial"/>
            </a:endParaRPr>
          </a:p>
        </p:txBody>
      </p:sp>
      <p:sp>
        <p:nvSpPr>
          <p:cNvPr id="1475" name="Google Shape;1475;p189"/>
          <p:cNvSpPr/>
          <p:nvPr/>
        </p:nvSpPr>
        <p:spPr>
          <a:xfrm>
            <a:off x="215154" y="5056096"/>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76" name="Google Shape;1476;p189"/>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77" name="Google Shape;1477;p189"/>
          <p:cNvSpPr/>
          <p:nvPr/>
        </p:nvSpPr>
        <p:spPr>
          <a:xfrm>
            <a:off x="215154" y="3445009"/>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Electrify Loads</a:t>
            </a:r>
            <a:endParaRPr sz="1467" kern="0">
              <a:solidFill>
                <a:srgbClr val="000000"/>
              </a:solidFill>
              <a:latin typeface="Arial"/>
              <a:cs typeface="Arial"/>
              <a:sym typeface="Arial"/>
            </a:endParaRPr>
          </a:p>
        </p:txBody>
      </p:sp>
      <p:sp>
        <p:nvSpPr>
          <p:cNvPr id="1478" name="Google Shape;1478;p189"/>
          <p:cNvSpPr/>
          <p:nvPr/>
        </p:nvSpPr>
        <p:spPr>
          <a:xfrm>
            <a:off x="215154" y="263946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Embodied Carbon</a:t>
            </a:r>
            <a:endParaRPr sz="1467" kern="0">
              <a:solidFill>
                <a:srgbClr val="000000"/>
              </a:solidFill>
              <a:latin typeface="Arial"/>
              <a:cs typeface="Arial"/>
              <a:sym typeface="Arial"/>
            </a:endParaRPr>
          </a:p>
        </p:txBody>
      </p:sp>
      <p:sp>
        <p:nvSpPr>
          <p:cNvPr id="1479" name="Google Shape;1479;p189"/>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480" name="Google Shape;1480;p189"/>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81" name="Google Shape;1481;p189"/>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486"/>
        <p:cNvGrpSpPr/>
        <p:nvPr/>
      </p:nvGrpSpPr>
      <p:grpSpPr>
        <a:xfrm>
          <a:off x="0" y="0"/>
          <a:ext cx="0" cy="0"/>
          <a:chOff x="0" y="0"/>
          <a:chExt cx="0" cy="0"/>
        </a:xfrm>
      </p:grpSpPr>
      <p:sp>
        <p:nvSpPr>
          <p:cNvPr id="1487" name="Google Shape;1487;p190"/>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488" name="Google Shape;1488;p190"/>
          <p:cNvSpPr txBox="1"/>
          <p:nvPr/>
        </p:nvSpPr>
        <p:spPr>
          <a:xfrm>
            <a:off x="3411712" y="1063289"/>
            <a:ext cx="6738897" cy="4250867"/>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lnSpc>
                <a:spcPct val="91666"/>
              </a:lnSpc>
              <a:buClr>
                <a:srgbClr val="92D050"/>
              </a:buClr>
              <a:buSzPts val="4500"/>
            </a:pPr>
            <a:r>
              <a:rPr lang="en" sz="6000" b="1" kern="0">
                <a:solidFill>
                  <a:srgbClr val="92D050"/>
                </a:solidFill>
                <a:latin typeface="Roboto"/>
                <a:ea typeface="Roboto"/>
                <a:cs typeface="Roboto"/>
                <a:sym typeface="Roboto"/>
              </a:rPr>
              <a:t>Demand side management</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software systems integrated into buildings can help coordinate supply and demand and shift energy use</a:t>
            </a:r>
            <a:endParaRPr sz="1467" kern="0">
              <a:solidFill>
                <a:srgbClr val="000000"/>
              </a:solidFill>
              <a:latin typeface="Arial"/>
              <a:cs typeface="Arial"/>
              <a:sym typeface="Arial"/>
            </a:endParaRPr>
          </a:p>
        </p:txBody>
      </p:sp>
      <p:sp>
        <p:nvSpPr>
          <p:cNvPr id="1489" name="Google Shape;1489;p190"/>
          <p:cNvSpPr/>
          <p:nvPr/>
        </p:nvSpPr>
        <p:spPr>
          <a:xfrm>
            <a:off x="215154" y="505609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Demand Side Management</a:t>
            </a:r>
            <a:endParaRPr sz="1467" kern="0">
              <a:solidFill>
                <a:srgbClr val="000000"/>
              </a:solidFill>
              <a:latin typeface="Arial"/>
              <a:cs typeface="Arial"/>
              <a:sym typeface="Arial"/>
            </a:endParaRPr>
          </a:p>
        </p:txBody>
      </p:sp>
      <p:sp>
        <p:nvSpPr>
          <p:cNvPr id="1490" name="Google Shape;1490;p190"/>
          <p:cNvSpPr/>
          <p:nvPr/>
        </p:nvSpPr>
        <p:spPr>
          <a:xfrm>
            <a:off x="215154" y="5861638"/>
            <a:ext cx="922084" cy="741513"/>
          </a:xfrm>
          <a:prstGeom prst="roundRect">
            <a:avLst>
              <a:gd name="adj" fmla="val 16667"/>
            </a:avLst>
          </a:prstGeom>
          <a:solidFill>
            <a:srgbClr val="D8D8D8"/>
          </a:solidFill>
          <a:ln>
            <a:noFill/>
          </a:ln>
        </p:spPr>
        <p:txBody>
          <a:bodyPr spcFirstLastPara="1" wrap="square" lIns="91433" tIns="45700" rIns="91433" bIns="45700" anchor="ctr" anchorCtr="0">
            <a:noAutofit/>
          </a:bodyPr>
          <a:lstStyle/>
          <a:p>
            <a:pPr algn="ctr" defTabSz="1219170">
              <a:buClr>
                <a:srgbClr val="FFFFFF"/>
              </a:buClr>
              <a:buSzPts val="800"/>
            </a:pPr>
            <a:endParaRPr sz="1067" b="1" kern="0">
              <a:solidFill>
                <a:srgbClr val="000000"/>
              </a:solidFill>
              <a:latin typeface="Roboto"/>
              <a:ea typeface="Roboto"/>
              <a:cs typeface="Roboto"/>
              <a:sym typeface="Roboto"/>
            </a:endParaRPr>
          </a:p>
        </p:txBody>
      </p:sp>
      <p:sp>
        <p:nvSpPr>
          <p:cNvPr id="1491" name="Google Shape;1491;p190"/>
          <p:cNvSpPr/>
          <p:nvPr/>
        </p:nvSpPr>
        <p:spPr>
          <a:xfrm>
            <a:off x="215154" y="4250552"/>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Low GWP Refrigerants</a:t>
            </a:r>
            <a:endParaRPr sz="1467" kern="0">
              <a:solidFill>
                <a:srgbClr val="000000"/>
              </a:solidFill>
              <a:latin typeface="Arial"/>
              <a:cs typeface="Arial"/>
              <a:sym typeface="Arial"/>
            </a:endParaRPr>
          </a:p>
        </p:txBody>
      </p:sp>
      <p:sp>
        <p:nvSpPr>
          <p:cNvPr id="1492" name="Google Shape;1492;p190"/>
          <p:cNvSpPr/>
          <p:nvPr/>
        </p:nvSpPr>
        <p:spPr>
          <a:xfrm>
            <a:off x="215154" y="3445009"/>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Electrify Loads</a:t>
            </a:r>
            <a:endParaRPr sz="1467" kern="0">
              <a:solidFill>
                <a:srgbClr val="000000"/>
              </a:solidFill>
              <a:latin typeface="Arial"/>
              <a:cs typeface="Arial"/>
              <a:sym typeface="Arial"/>
            </a:endParaRPr>
          </a:p>
        </p:txBody>
      </p:sp>
      <p:sp>
        <p:nvSpPr>
          <p:cNvPr id="1493" name="Google Shape;1493;p190"/>
          <p:cNvSpPr/>
          <p:nvPr/>
        </p:nvSpPr>
        <p:spPr>
          <a:xfrm>
            <a:off x="215154" y="263946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Embodied Carbon</a:t>
            </a:r>
            <a:endParaRPr sz="1467" kern="0">
              <a:solidFill>
                <a:srgbClr val="000000"/>
              </a:solidFill>
              <a:latin typeface="Arial"/>
              <a:cs typeface="Arial"/>
              <a:sym typeface="Arial"/>
            </a:endParaRPr>
          </a:p>
        </p:txBody>
      </p:sp>
      <p:sp>
        <p:nvSpPr>
          <p:cNvPr id="1494" name="Google Shape;1494;p190"/>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495" name="Google Shape;1495;p190"/>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Optimize Building Envelope</a:t>
            </a:r>
            <a:endParaRPr sz="1467" kern="0">
              <a:solidFill>
                <a:srgbClr val="000000"/>
              </a:solidFill>
              <a:latin typeface="Arial"/>
              <a:cs typeface="Arial"/>
              <a:sym typeface="Arial"/>
            </a:endParaRPr>
          </a:p>
        </p:txBody>
      </p:sp>
      <p:sp>
        <p:nvSpPr>
          <p:cNvPr id="1496" name="Google Shape;1496;p190"/>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037BA9"/>
            </a:gs>
            <a:gs pos="15000">
              <a:srgbClr val="00529B"/>
            </a:gs>
            <a:gs pos="100000">
              <a:srgbClr val="4599CA"/>
            </a:gs>
            <a:gs pos="100000">
              <a:schemeClr val="dk1">
                <a:lumMod val="105000"/>
                <a:satMod val="109000"/>
                <a:tint val="81000"/>
              </a:schemeClr>
            </a:gs>
          </a:gsLst>
          <a:lin ang="0" scaled="1"/>
          <a:tileRect/>
        </a:gradFill>
        <a:effectLst/>
      </p:bgPr>
    </p:bg>
    <p:spTree>
      <p:nvGrpSpPr>
        <p:cNvPr id="1" name="Shape 1501"/>
        <p:cNvGrpSpPr/>
        <p:nvPr/>
      </p:nvGrpSpPr>
      <p:grpSpPr>
        <a:xfrm>
          <a:off x="0" y="0"/>
          <a:ext cx="0" cy="0"/>
          <a:chOff x="0" y="0"/>
          <a:chExt cx="0" cy="0"/>
        </a:xfrm>
      </p:grpSpPr>
      <p:sp>
        <p:nvSpPr>
          <p:cNvPr id="1502" name="Google Shape;1502;p191"/>
          <p:cNvSpPr/>
          <p:nvPr/>
        </p:nvSpPr>
        <p:spPr>
          <a:xfrm>
            <a:off x="1" y="0"/>
            <a:ext cx="1352391" cy="6858000"/>
          </a:xfrm>
          <a:prstGeom prst="rect">
            <a:avLst/>
          </a:prstGeom>
          <a:solidFill>
            <a:srgbClr val="00529B"/>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1503" name="Google Shape;1503;p191"/>
          <p:cNvSpPr txBox="1"/>
          <p:nvPr/>
        </p:nvSpPr>
        <p:spPr>
          <a:xfrm>
            <a:off x="3411709" y="2042017"/>
            <a:ext cx="6928043" cy="2293408"/>
          </a:xfrm>
          <a:prstGeom prst="rect">
            <a:avLst/>
          </a:prstGeom>
          <a:noFill/>
          <a:ln>
            <a:noFill/>
          </a:ln>
          <a:effectLst>
            <a:outerShdw blurRad="50800" dist="38100" dir="2700000" algn="tl" rotWithShape="0">
              <a:srgbClr val="000000">
                <a:alpha val="40000"/>
              </a:srgbClr>
            </a:outerShdw>
          </a:effectLst>
        </p:spPr>
        <p:txBody>
          <a:bodyPr spcFirstLastPara="1" wrap="square" lIns="91433" tIns="45700" rIns="91433" bIns="45700" anchor="ctr" anchorCtr="0">
            <a:spAutoFit/>
          </a:bodyPr>
          <a:lstStyle/>
          <a:p>
            <a:pPr defTabSz="1219170">
              <a:lnSpc>
                <a:spcPct val="91666"/>
              </a:lnSpc>
              <a:buClr>
                <a:srgbClr val="92D050"/>
              </a:buClr>
              <a:buSzPts val="4500"/>
            </a:pPr>
            <a:r>
              <a:rPr lang="en" sz="6000" b="1" kern="0">
                <a:solidFill>
                  <a:srgbClr val="92D050"/>
                </a:solidFill>
                <a:latin typeface="Roboto"/>
                <a:ea typeface="Roboto"/>
                <a:cs typeface="Roboto"/>
                <a:sym typeface="Roboto"/>
              </a:rPr>
              <a:t>Carbon free energy</a:t>
            </a:r>
            <a:endParaRPr sz="1467" kern="0">
              <a:solidFill>
                <a:srgbClr val="000000"/>
              </a:solidFill>
              <a:latin typeface="Arial"/>
              <a:cs typeface="Arial"/>
              <a:sym typeface="Arial"/>
            </a:endParaRPr>
          </a:p>
          <a:p>
            <a:pPr defTabSz="1219170">
              <a:spcBef>
                <a:spcPts val="1867"/>
              </a:spcBef>
              <a:buClr>
                <a:srgbClr val="FFFFFF"/>
              </a:buClr>
              <a:buSzPts val="2700"/>
            </a:pPr>
            <a:r>
              <a:rPr lang="en" sz="3600" b="1" kern="0">
                <a:solidFill>
                  <a:srgbClr val="FFFFFF"/>
                </a:solidFill>
                <a:latin typeface="Roboto"/>
                <a:ea typeface="Roboto"/>
                <a:cs typeface="Roboto"/>
                <a:sym typeface="Roboto"/>
              </a:rPr>
              <a:t>Utilize on- or off-site carbon free energy</a:t>
            </a:r>
            <a:endParaRPr sz="1467" kern="0">
              <a:solidFill>
                <a:srgbClr val="000000"/>
              </a:solidFill>
              <a:latin typeface="Arial"/>
              <a:cs typeface="Arial"/>
              <a:sym typeface="Arial"/>
            </a:endParaRPr>
          </a:p>
        </p:txBody>
      </p:sp>
      <p:sp>
        <p:nvSpPr>
          <p:cNvPr id="1504" name="Google Shape;1504;p191"/>
          <p:cNvSpPr/>
          <p:nvPr/>
        </p:nvSpPr>
        <p:spPr>
          <a:xfrm>
            <a:off x="215154" y="4250552"/>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Low GWP Refrigerants</a:t>
            </a:r>
            <a:endParaRPr sz="1467" kern="0">
              <a:solidFill>
                <a:srgbClr val="000000"/>
              </a:solidFill>
              <a:latin typeface="Arial"/>
              <a:cs typeface="Arial"/>
              <a:sym typeface="Arial"/>
            </a:endParaRPr>
          </a:p>
        </p:txBody>
      </p:sp>
      <p:sp>
        <p:nvSpPr>
          <p:cNvPr id="1505" name="Google Shape;1505;p191"/>
          <p:cNvSpPr/>
          <p:nvPr/>
        </p:nvSpPr>
        <p:spPr>
          <a:xfrm>
            <a:off x="215154" y="222837"/>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dirty="0">
                <a:solidFill>
                  <a:srgbClr val="000000"/>
                </a:solidFill>
                <a:latin typeface="Roboto"/>
                <a:ea typeface="Roboto"/>
                <a:cs typeface="Roboto"/>
                <a:sym typeface="Roboto"/>
              </a:rPr>
              <a:t>Optimize Building Envelope</a:t>
            </a:r>
            <a:endParaRPr sz="1467" kern="0" dirty="0">
              <a:solidFill>
                <a:srgbClr val="000000"/>
              </a:solidFill>
              <a:latin typeface="Arial"/>
              <a:cs typeface="Arial"/>
              <a:sym typeface="Arial"/>
            </a:endParaRPr>
          </a:p>
        </p:txBody>
      </p:sp>
      <p:sp>
        <p:nvSpPr>
          <p:cNvPr id="1506" name="Google Shape;1506;p191"/>
          <p:cNvSpPr/>
          <p:nvPr/>
        </p:nvSpPr>
        <p:spPr>
          <a:xfrm>
            <a:off x="215154" y="1833924"/>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Waste Energy</a:t>
            </a:r>
            <a:endParaRPr sz="1467" kern="0">
              <a:solidFill>
                <a:srgbClr val="000000"/>
              </a:solidFill>
              <a:latin typeface="Arial"/>
              <a:cs typeface="Arial"/>
              <a:sym typeface="Arial"/>
            </a:endParaRPr>
          </a:p>
        </p:txBody>
      </p:sp>
      <p:sp>
        <p:nvSpPr>
          <p:cNvPr id="1507" name="Google Shape;1507;p191"/>
          <p:cNvSpPr/>
          <p:nvPr/>
        </p:nvSpPr>
        <p:spPr>
          <a:xfrm>
            <a:off x="215154" y="263946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Embodied Carbon</a:t>
            </a:r>
            <a:endParaRPr sz="1467" kern="0">
              <a:solidFill>
                <a:srgbClr val="000000"/>
              </a:solidFill>
              <a:latin typeface="Arial"/>
              <a:cs typeface="Arial"/>
              <a:sym typeface="Arial"/>
            </a:endParaRPr>
          </a:p>
        </p:txBody>
      </p:sp>
      <p:sp>
        <p:nvSpPr>
          <p:cNvPr id="1508" name="Google Shape;1508;p191"/>
          <p:cNvSpPr/>
          <p:nvPr/>
        </p:nvSpPr>
        <p:spPr>
          <a:xfrm>
            <a:off x="215154" y="3445009"/>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Electrify Loads</a:t>
            </a:r>
            <a:endParaRPr sz="1467" kern="0">
              <a:solidFill>
                <a:srgbClr val="000000"/>
              </a:solidFill>
              <a:latin typeface="Arial"/>
              <a:cs typeface="Arial"/>
              <a:sym typeface="Arial"/>
            </a:endParaRPr>
          </a:p>
        </p:txBody>
      </p:sp>
      <p:sp>
        <p:nvSpPr>
          <p:cNvPr id="1509" name="Google Shape;1509;p191"/>
          <p:cNvSpPr/>
          <p:nvPr/>
        </p:nvSpPr>
        <p:spPr>
          <a:xfrm>
            <a:off x="215154" y="5056096"/>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Demand Side Management</a:t>
            </a:r>
            <a:endParaRPr sz="1467" kern="0">
              <a:solidFill>
                <a:srgbClr val="000000"/>
              </a:solidFill>
              <a:latin typeface="Arial"/>
              <a:cs typeface="Arial"/>
              <a:sym typeface="Arial"/>
            </a:endParaRPr>
          </a:p>
        </p:txBody>
      </p:sp>
      <p:sp>
        <p:nvSpPr>
          <p:cNvPr id="1510" name="Google Shape;1510;p191"/>
          <p:cNvSpPr/>
          <p:nvPr/>
        </p:nvSpPr>
        <p:spPr>
          <a:xfrm>
            <a:off x="215154" y="5861638"/>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Carbon Free Energy</a:t>
            </a:r>
            <a:endParaRPr sz="1467" kern="0">
              <a:solidFill>
                <a:srgbClr val="000000"/>
              </a:solidFill>
              <a:latin typeface="Arial"/>
              <a:cs typeface="Arial"/>
              <a:sym typeface="Arial"/>
            </a:endParaRPr>
          </a:p>
        </p:txBody>
      </p:sp>
      <p:sp>
        <p:nvSpPr>
          <p:cNvPr id="1511" name="Google Shape;1511;p191"/>
          <p:cNvSpPr/>
          <p:nvPr/>
        </p:nvSpPr>
        <p:spPr>
          <a:xfrm>
            <a:off x="215154" y="1028380"/>
            <a:ext cx="922084" cy="741513"/>
          </a:xfrm>
          <a:prstGeom prst="roundRect">
            <a:avLst>
              <a:gd name="adj" fmla="val 16667"/>
            </a:avLst>
          </a:prstGeom>
          <a:solidFill>
            <a:schemeClr val="lt1"/>
          </a:solidFill>
          <a:ln>
            <a:noFill/>
          </a:ln>
        </p:spPr>
        <p:txBody>
          <a:bodyPr spcFirstLastPara="1" wrap="square" lIns="91433" tIns="45700" rIns="91433" bIns="45700" anchor="ctr" anchorCtr="0">
            <a:noAutofit/>
          </a:bodyPr>
          <a:lstStyle/>
          <a:p>
            <a:pPr algn="ctr" defTabSz="1219170">
              <a:buClr>
                <a:srgbClr val="000000"/>
              </a:buClr>
              <a:buSzPts val="800"/>
            </a:pPr>
            <a:r>
              <a:rPr lang="en" sz="1067" b="1" kern="0">
                <a:solidFill>
                  <a:srgbClr val="000000"/>
                </a:solidFill>
                <a:latin typeface="Roboto"/>
                <a:ea typeface="Roboto"/>
                <a:cs typeface="Roboto"/>
                <a:sym typeface="Roboto"/>
              </a:rPr>
              <a:t>Material and Energy Efficiency</a:t>
            </a:r>
            <a:endParaRPr sz="1467" kern="0">
              <a:solidFill>
                <a:srgbClr val="000000"/>
              </a:solidFill>
              <a:latin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transition spd="med">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7BC8-E36E-4EE4-AAD3-B5A3780AC951}"/>
              </a:ext>
            </a:extLst>
          </p:cNvPr>
          <p:cNvSpPr txBox="1"/>
          <p:nvPr/>
        </p:nvSpPr>
        <p:spPr>
          <a:xfrm>
            <a:off x="852036" y="1973341"/>
            <a:ext cx="3781896"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Four Key Areas</a:t>
            </a:r>
          </a:p>
        </p:txBody>
      </p:sp>
      <p:pic>
        <p:nvPicPr>
          <p:cNvPr id="6" name="Picture 5">
            <a:extLst>
              <a:ext uri="{FF2B5EF4-FFF2-40B4-BE49-F238E27FC236}">
                <a16:creationId xmlns:a16="http://schemas.microsoft.com/office/drawing/2014/main" id="{D5FD85D9-ECF9-0693-34BA-CB6C66D4B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36" y="2673310"/>
            <a:ext cx="3781896" cy="3761885"/>
          </a:xfrm>
          <a:prstGeom prst="rect">
            <a:avLst/>
          </a:prstGeom>
        </p:spPr>
      </p:pic>
      <p:sp>
        <p:nvSpPr>
          <p:cNvPr id="11" name="TextBox 10">
            <a:extLst>
              <a:ext uri="{FF2B5EF4-FFF2-40B4-BE49-F238E27FC236}">
                <a16:creationId xmlns:a16="http://schemas.microsoft.com/office/drawing/2014/main" id="{930817A6-CA88-1426-C2CF-377A2F3F8C61}"/>
              </a:ext>
            </a:extLst>
          </p:cNvPr>
          <p:cNvSpPr txBox="1"/>
          <p:nvPr/>
        </p:nvSpPr>
        <p:spPr>
          <a:xfrm>
            <a:off x="5478818" y="2014285"/>
            <a:ext cx="6196506" cy="44627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a:t>
            </a:r>
            <a:r>
              <a:rPr kumimoji="0" lang="en-US" sz="2400" b="1" i="0" u="none" strike="noStrike" kern="1200" cap="none" spc="0" normalizeH="0" baseline="0" noProof="0" dirty="0" err="1">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ocused</a:t>
            </a: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 on strategy, thought leadership, industry collaboration, and public advocacy related to building decarbonization</a:t>
            </a:r>
            <a:b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Works with the ASHRAE councils to deliver projects</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Technology</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Education</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Research</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Standards</a:t>
            </a:r>
          </a:p>
        </p:txBody>
      </p:sp>
      <p:sp>
        <p:nvSpPr>
          <p:cNvPr id="13" name="TextBox 12">
            <a:extLst>
              <a:ext uri="{FF2B5EF4-FFF2-40B4-BE49-F238E27FC236}">
                <a16:creationId xmlns:a16="http://schemas.microsoft.com/office/drawing/2014/main" id="{C9B15BF2-CCE6-4075-C96E-5E8364A445AE}"/>
              </a:ext>
            </a:extLst>
          </p:cNvPr>
          <p:cNvSpPr txBox="1"/>
          <p:nvPr/>
        </p:nvSpPr>
        <p:spPr>
          <a:xfrm>
            <a:off x="457201" y="694194"/>
            <a:ext cx="107720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Building Decarbonization (CEBD)</a:t>
            </a:r>
          </a:p>
        </p:txBody>
      </p:sp>
      <p:pic>
        <p:nvPicPr>
          <p:cNvPr id="9" name="Picture 8" descr="A blue hexagon with black background&#10;&#10;AI-generated content may be incorrect.">
            <a:extLst>
              <a:ext uri="{FF2B5EF4-FFF2-40B4-BE49-F238E27FC236}">
                <a16:creationId xmlns:a16="http://schemas.microsoft.com/office/drawing/2014/main" id="{67DFE673-80A7-4623-8D8B-4B27D11D19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1922" y="5326187"/>
            <a:ext cx="1562332" cy="1081711"/>
          </a:xfrm>
          <a:prstGeom prst="rect">
            <a:avLst/>
          </a:prstGeom>
        </p:spPr>
      </p:pic>
    </p:spTree>
    <p:extLst>
      <p:ext uri="{BB962C8B-B14F-4D97-AF65-F5344CB8AC3E}">
        <p14:creationId xmlns:p14="http://schemas.microsoft.com/office/powerpoint/2010/main" val="1524212695"/>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EAB0-307A-D65D-83F8-384BD4A833BC}"/>
              </a:ext>
            </a:extLst>
          </p:cNvPr>
          <p:cNvSpPr>
            <a:spLocks noGrp="1"/>
          </p:cNvSpPr>
          <p:nvPr>
            <p:ph type="ctrTitle"/>
          </p:nvPr>
        </p:nvSpPr>
        <p:spPr/>
        <p:txBody>
          <a:bodyPr>
            <a:normAutofit/>
          </a:bodyPr>
          <a:lstStyle/>
          <a:p>
            <a:r>
              <a:rPr lang="en-US" sz="5400" dirty="0">
                <a:effectLst>
                  <a:outerShdw blurRad="38100" dist="38100" dir="2700000" algn="tl">
                    <a:srgbClr val="000000">
                      <a:alpha val="43137"/>
                    </a:srgbClr>
                  </a:outerShdw>
                </a:effectLst>
              </a:rPr>
              <a:t>ASHRAE Published Decarbonization Guides</a:t>
            </a:r>
          </a:p>
        </p:txBody>
      </p:sp>
      <p:pic>
        <p:nvPicPr>
          <p:cNvPr id="3" name="Picture 2">
            <a:extLst>
              <a:ext uri="{FF2B5EF4-FFF2-40B4-BE49-F238E27FC236}">
                <a16:creationId xmlns:a16="http://schemas.microsoft.com/office/drawing/2014/main" id="{88EEC27E-4B0A-D27A-32EC-A0BF77665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9367" y="2806881"/>
            <a:ext cx="1956366" cy="2556428"/>
          </a:xfrm>
          <a:prstGeom prst="rect">
            <a:avLst/>
          </a:prstGeom>
          <a:effectLst>
            <a:outerShdw blurRad="254000" dist="38100" dir="5400000" algn="t" rotWithShape="0">
              <a:prstClr val="black">
                <a:alpha val="40000"/>
              </a:prstClr>
            </a:outerShdw>
          </a:effectLst>
        </p:spPr>
      </p:pic>
      <p:pic>
        <p:nvPicPr>
          <p:cNvPr id="4" name="Picture 3">
            <a:extLst>
              <a:ext uri="{FF2B5EF4-FFF2-40B4-BE49-F238E27FC236}">
                <a16:creationId xmlns:a16="http://schemas.microsoft.com/office/drawing/2014/main" id="{45F17C51-F123-04C3-A811-15D2F5BD70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151" y="2806881"/>
            <a:ext cx="1956366" cy="2546577"/>
          </a:xfrm>
          <a:prstGeom prst="rect">
            <a:avLst/>
          </a:prstGeom>
          <a:effectLst>
            <a:outerShdw blurRad="254000" dist="38100" dir="5400000" algn="t" rotWithShape="0">
              <a:prstClr val="black">
                <a:alpha val="40000"/>
              </a:prstClr>
            </a:outerShdw>
          </a:effectLst>
        </p:spPr>
      </p:pic>
      <p:pic>
        <p:nvPicPr>
          <p:cNvPr id="5" name="Picture 4">
            <a:extLst>
              <a:ext uri="{FF2B5EF4-FFF2-40B4-BE49-F238E27FC236}">
                <a16:creationId xmlns:a16="http://schemas.microsoft.com/office/drawing/2014/main" id="{1CCCB97B-371E-2395-807C-68B347B55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342" y="3361440"/>
            <a:ext cx="1967809" cy="2546577"/>
          </a:xfrm>
          <a:prstGeom prst="rect">
            <a:avLst/>
          </a:prstGeom>
          <a:effectLst>
            <a:outerShdw blurRad="254000" dist="38100" dir="5400000" algn="t" rotWithShape="0">
              <a:prstClr val="black">
                <a:alpha val="40000"/>
              </a:prstClr>
            </a:outerShdw>
          </a:effectLst>
        </p:spPr>
      </p:pic>
      <p:pic>
        <p:nvPicPr>
          <p:cNvPr id="6" name="Picture 5">
            <a:extLst>
              <a:ext uri="{FF2B5EF4-FFF2-40B4-BE49-F238E27FC236}">
                <a16:creationId xmlns:a16="http://schemas.microsoft.com/office/drawing/2014/main" id="{1CBFCC65-0CE2-3FD8-563A-01BDC7437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207" y="3361440"/>
            <a:ext cx="1979573" cy="2556429"/>
          </a:xfrm>
          <a:prstGeom prst="rect">
            <a:avLst/>
          </a:prstGeom>
          <a:effectLst>
            <a:outerShdw blurRad="254000" dist="38100" dir="5400000" algn="t" rotWithShape="0">
              <a:prstClr val="black">
                <a:alpha val="40000"/>
              </a:prstClr>
            </a:outerShdw>
          </a:effectLst>
        </p:spPr>
      </p:pic>
      <p:pic>
        <p:nvPicPr>
          <p:cNvPr id="7" name="Picture 6">
            <a:extLst>
              <a:ext uri="{FF2B5EF4-FFF2-40B4-BE49-F238E27FC236}">
                <a16:creationId xmlns:a16="http://schemas.microsoft.com/office/drawing/2014/main" id="{61B4CEB8-F46D-0ED6-0B4F-2185D20086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5491" y="3871652"/>
            <a:ext cx="2677409" cy="1733786"/>
          </a:xfrm>
          <a:prstGeom prst="rect">
            <a:avLst/>
          </a:prstGeom>
        </p:spPr>
      </p:pic>
      <p:pic>
        <p:nvPicPr>
          <p:cNvPr id="8" name="Picture 7" descr="A cover of a book&#10;&#10;AI-generated content may be incorrect.">
            <a:extLst>
              <a:ext uri="{FF2B5EF4-FFF2-40B4-BE49-F238E27FC236}">
                <a16:creationId xmlns:a16="http://schemas.microsoft.com/office/drawing/2014/main" id="{31870194-DD8F-B8E4-C32C-52C333A47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8006" y="2806881"/>
            <a:ext cx="1753295" cy="2349164"/>
          </a:xfrm>
          <a:prstGeom prst="rect">
            <a:avLst/>
          </a:prstGeom>
          <a:effectLst>
            <a:outerShdw blurRad="254000" dist="76200" dir="2700000" algn="tl" rotWithShape="0">
              <a:prstClr val="black">
                <a:alpha val="40000"/>
              </a:prstClr>
            </a:outerShdw>
          </a:effectLst>
        </p:spPr>
      </p:pic>
    </p:spTree>
    <p:extLst>
      <p:ext uri="{BB962C8B-B14F-4D97-AF65-F5344CB8AC3E}">
        <p14:creationId xmlns:p14="http://schemas.microsoft.com/office/powerpoint/2010/main" val="3832710463"/>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C53A-00CA-F663-73EA-5025A098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F1FF-0F5E-7B35-6CE9-692CB557C107}"/>
              </a:ext>
            </a:extLst>
          </p:cNvPr>
          <p:cNvSpPr>
            <a:spLocks noGrp="1"/>
          </p:cNvSpPr>
          <p:nvPr>
            <p:ph type="ctrTitle"/>
          </p:nvPr>
        </p:nvSpPr>
        <p:spPr>
          <a:xfrm>
            <a:off x="1666918" y="811820"/>
            <a:ext cx="9144000" cy="1646575"/>
          </a:xfrm>
        </p:spPr>
        <p:txBody>
          <a:bodyPr>
            <a:noAutofit/>
          </a:bodyPr>
          <a:lstStyle/>
          <a:p>
            <a:pPr>
              <a:lnSpc>
                <a:spcPct val="100000"/>
              </a:lnSpc>
            </a:pPr>
            <a:r>
              <a:rPr lang="en-US" sz="4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ASHRAE Decarbonization Guides</a:t>
            </a:r>
            <a:br>
              <a:rPr lang="en-US" sz="4400" dirty="0"/>
            </a:br>
            <a:r>
              <a:rPr lang="en-US" sz="4400" dirty="0">
                <a:solidFill>
                  <a:srgbClr val="92D050"/>
                </a:solidFill>
                <a:latin typeface="Roboto" panose="02000000000000000000" pitchFamily="2" charset="0"/>
                <a:ea typeface="Roboto" panose="02000000000000000000" pitchFamily="2" charset="0"/>
                <a:cs typeface="Roboto" panose="02000000000000000000" pitchFamily="2" charset="0"/>
              </a:rPr>
              <a:t>COMING IN 2025!</a:t>
            </a:r>
          </a:p>
        </p:txBody>
      </p:sp>
      <p:pic>
        <p:nvPicPr>
          <p:cNvPr id="9" name="Picture 8">
            <a:extLst>
              <a:ext uri="{FF2B5EF4-FFF2-40B4-BE49-F238E27FC236}">
                <a16:creationId xmlns:a16="http://schemas.microsoft.com/office/drawing/2014/main" id="{157AE03A-5857-BBBB-103C-34C05DAE2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408" y="3160888"/>
            <a:ext cx="3825795" cy="2477436"/>
          </a:xfrm>
          <a:prstGeom prst="rect">
            <a:avLst/>
          </a:prstGeom>
        </p:spPr>
      </p:pic>
      <p:pic>
        <p:nvPicPr>
          <p:cNvPr id="10" name="Picture 9">
            <a:extLst>
              <a:ext uri="{FF2B5EF4-FFF2-40B4-BE49-F238E27FC236}">
                <a16:creationId xmlns:a16="http://schemas.microsoft.com/office/drawing/2014/main" id="{2A49D1CE-BBD5-04E8-1B69-F551559A3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433" y="2940641"/>
            <a:ext cx="2238024" cy="2917929"/>
          </a:xfrm>
          <a:prstGeom prst="rect">
            <a:avLst/>
          </a:prstGeom>
          <a:effectLst>
            <a:outerShdw blurRad="254000" dist="38100" dir="5400000" algn="t" rotWithShape="0">
              <a:prstClr val="black">
                <a:alpha val="40000"/>
              </a:prstClr>
            </a:outerShdw>
          </a:effectLst>
        </p:spPr>
      </p:pic>
      <p:pic>
        <p:nvPicPr>
          <p:cNvPr id="11" name="Picture 10" descr="A group of people looking at a blueprint&#10;&#10;Description automatically generated">
            <a:extLst>
              <a:ext uri="{FF2B5EF4-FFF2-40B4-BE49-F238E27FC236}">
                <a16:creationId xmlns:a16="http://schemas.microsoft.com/office/drawing/2014/main" id="{026AF235-BDB6-21A2-AB1E-97F4D563C36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651042" y="2940641"/>
            <a:ext cx="2254233" cy="2916936"/>
          </a:xfrm>
          <a:prstGeom prst="rect">
            <a:avLst/>
          </a:prstGeom>
          <a:effectLst>
            <a:outerShdw blurRad="254000" dist="76200" dir="2700000" algn="tl" rotWithShape="0">
              <a:prstClr val="black">
                <a:alpha val="40000"/>
              </a:prstClr>
            </a:outerShdw>
          </a:effectLst>
        </p:spPr>
      </p:pic>
      <p:sp>
        <p:nvSpPr>
          <p:cNvPr id="12" name="TextBox 11">
            <a:extLst>
              <a:ext uri="{FF2B5EF4-FFF2-40B4-BE49-F238E27FC236}">
                <a16:creationId xmlns:a16="http://schemas.microsoft.com/office/drawing/2014/main" id="{24B62AB4-1EA9-6339-126D-B06D80D490F3}"/>
              </a:ext>
            </a:extLst>
          </p:cNvPr>
          <p:cNvSpPr txBox="1"/>
          <p:nvPr/>
        </p:nvSpPr>
        <p:spPr>
          <a:xfrm>
            <a:off x="1555408" y="4066353"/>
            <a:ext cx="37254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Expanded Version 2</a:t>
            </a:r>
          </a:p>
        </p:txBody>
      </p:sp>
    </p:spTree>
    <p:extLst>
      <p:ext uri="{BB962C8B-B14F-4D97-AF65-F5344CB8AC3E}">
        <p14:creationId xmlns:p14="http://schemas.microsoft.com/office/powerpoint/2010/main" val="126654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295392" y="3618985"/>
            <a:ext cx="9438257" cy="3246049"/>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8522844" y="6022739"/>
            <a:ext cx="936104" cy="4571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4746016" y="4535437"/>
            <a:ext cx="936104" cy="4571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8025089" y="6072896"/>
            <a:ext cx="870272" cy="354368"/>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4376301" y="4673333"/>
            <a:ext cx="463570" cy="18876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4607716" y="2860366"/>
            <a:ext cx="0" cy="19045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8460225" y="5099398"/>
            <a:ext cx="0" cy="110257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8506398" y="2955902"/>
            <a:ext cx="239021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8337066" y="3656248"/>
            <a:ext cx="3586860" cy="144655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IN" sz="2200" b="1" i="0" u="none" strike="noStrike" kern="1200" cap="none" spc="0" normalizeH="0" baseline="0" noProof="0" dirty="0" err="1">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ll</a:t>
            </a: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4718452" y="1186142"/>
            <a:ext cx="2388714"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4512180" y="1757106"/>
            <a:ext cx="3871399" cy="110799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4690763" y="2843246"/>
            <a:ext cx="3312321" cy="1754326"/>
          </a:xfrm>
          <a:prstGeom prst="rect">
            <a:avLst/>
          </a:prstGeom>
          <a:noFill/>
        </p:spPr>
        <p:txBody>
          <a:bodyPr wrap="square" rtlCol="0" anchor="t">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All new buildings must be NZE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Widespread EE retrofits of existing assets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sp>
        <p:nvSpPr>
          <p:cNvPr id="4" name="TextBox 3">
            <a:extLst>
              <a:ext uri="{FF2B5EF4-FFF2-40B4-BE49-F238E27FC236}">
                <a16:creationId xmlns:a16="http://schemas.microsoft.com/office/drawing/2014/main" id="{CED35614-2370-9AF3-1DDF-10BE4E467CB0}"/>
              </a:ext>
            </a:extLst>
          </p:cNvPr>
          <p:cNvSpPr txBox="1"/>
          <p:nvPr/>
        </p:nvSpPr>
        <p:spPr>
          <a:xfrm>
            <a:off x="509068" y="881681"/>
            <a:ext cx="8928935"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 goals…</a:t>
            </a:r>
          </a:p>
        </p:txBody>
      </p:sp>
      <p:pic>
        <p:nvPicPr>
          <p:cNvPr id="7" name="Picture 6">
            <a:extLst>
              <a:ext uri="{FF2B5EF4-FFF2-40B4-BE49-F238E27FC236}">
                <a16:creationId xmlns:a16="http://schemas.microsoft.com/office/drawing/2014/main" id="{D126A75D-F4EF-DF1A-18CF-842BB3191667}"/>
              </a:ext>
            </a:extLst>
          </p:cNvPr>
          <p:cNvPicPr>
            <a:picLocks noChangeAspect="1"/>
          </p:cNvPicPr>
          <p:nvPr/>
        </p:nvPicPr>
        <p:blipFill>
          <a:blip r:embed="rId3"/>
          <a:stretch>
            <a:fillRect/>
          </a:stretch>
        </p:blipFill>
        <p:spPr>
          <a:xfrm>
            <a:off x="0" y="16091"/>
            <a:ext cx="12192000" cy="344905"/>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E28409AD-2372-3478-5D97-769011148887}"/>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9068" y="5459104"/>
            <a:ext cx="1444677" cy="1064327"/>
          </a:xfrm>
          <a:prstGeom prst="rect">
            <a:avLst/>
          </a:prstGeom>
        </p:spPr>
      </p:pic>
    </p:spTree>
    <p:extLst>
      <p:ext uri="{BB962C8B-B14F-4D97-AF65-F5344CB8AC3E}">
        <p14:creationId xmlns:p14="http://schemas.microsoft.com/office/powerpoint/2010/main" val="2579269435"/>
      </p:ext>
    </p:extLst>
  </p:cSld>
  <p:clrMapOvr>
    <a:masterClrMapping/>
  </p:clrMapOvr>
  <p:transition spd="med" advClick="0">
    <p:pull/>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0070C0"/>
            </a:gs>
            <a:gs pos="81000">
              <a:srgbClr val="235D95"/>
            </a:gs>
            <a:gs pos="100000">
              <a:srgbClr val="002060"/>
            </a:gs>
            <a:gs pos="0">
              <a:srgbClr val="4599CA">
                <a:alpha val="77000"/>
              </a:srgbClr>
            </a:gs>
          </a:gsLst>
          <a:lin ang="0" scaled="1"/>
          <a:tileRect/>
        </a:gradFill>
        <a:effectLst/>
      </p:bgPr>
    </p:bg>
    <p:spTree>
      <p:nvGrpSpPr>
        <p:cNvPr id="1" name="">
          <a:extLst>
            <a:ext uri="{FF2B5EF4-FFF2-40B4-BE49-F238E27FC236}">
              <a16:creationId xmlns:a16="http://schemas.microsoft.com/office/drawing/2014/main" id="{14C91257-BBB7-5FAE-30D4-8FC810B41670}"/>
            </a:ext>
          </a:extLst>
        </p:cNvPr>
        <p:cNvGrpSpPr/>
        <p:nvPr/>
      </p:nvGrpSpPr>
      <p:grpSpPr>
        <a:xfrm>
          <a:off x="0" y="0"/>
          <a:ext cx="0" cy="0"/>
          <a:chOff x="0" y="0"/>
          <a:chExt cx="0" cy="0"/>
        </a:xfrm>
      </p:grpSpPr>
      <p:pic>
        <p:nvPicPr>
          <p:cNvPr id="7" name="Picture 6" descr="A close-up of several small cubes&#10;&#10;Description automatically generated">
            <a:extLst>
              <a:ext uri="{FF2B5EF4-FFF2-40B4-BE49-F238E27FC236}">
                <a16:creationId xmlns:a16="http://schemas.microsoft.com/office/drawing/2014/main" id="{5561CF12-E512-4255-AEF6-59188208FE5A}"/>
              </a:ext>
            </a:extLst>
          </p:cNvPr>
          <p:cNvPicPr>
            <a:picLocks noChangeAspect="1"/>
          </p:cNvPicPr>
          <p:nvPr/>
        </p:nvPicPr>
        <p:blipFill rotWithShape="1">
          <a:blip r:embed="rId3" cstate="print">
            <a:alphaModFix amt="28000"/>
            <a:extLst>
              <a:ext uri="{28A0092B-C50C-407E-A947-70E740481C1C}">
                <a14:useLocalDpi xmlns:a14="http://schemas.microsoft.com/office/drawing/2010/main" val="0"/>
              </a:ext>
            </a:extLst>
          </a:blip>
          <a:srcRect/>
          <a:stretch/>
        </p:blipFill>
        <p:spPr>
          <a:xfrm>
            <a:off x="0" y="1090863"/>
            <a:ext cx="12191999" cy="5802230"/>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74A39F2F-C7FC-3FFA-F86E-D86C91730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9346" y="1647236"/>
            <a:ext cx="1758480" cy="1295513"/>
          </a:xfrm>
          <a:prstGeom prst="rect">
            <a:avLst/>
          </a:prstGeom>
        </p:spPr>
      </p:pic>
      <p:pic>
        <p:nvPicPr>
          <p:cNvPr id="4" name="Picture 3">
            <a:extLst>
              <a:ext uri="{FF2B5EF4-FFF2-40B4-BE49-F238E27FC236}">
                <a16:creationId xmlns:a16="http://schemas.microsoft.com/office/drawing/2014/main" id="{EC79E0C0-9DDF-072A-F1CA-F821CD6D6D28}"/>
              </a:ext>
            </a:extLst>
          </p:cNvPr>
          <p:cNvPicPr>
            <a:picLocks noChangeAspect="1"/>
          </p:cNvPicPr>
          <p:nvPr/>
        </p:nvPicPr>
        <p:blipFill>
          <a:blip r:embed="rId5"/>
          <a:stretch>
            <a:fillRect/>
          </a:stretch>
        </p:blipFill>
        <p:spPr>
          <a:xfrm>
            <a:off x="9462890" y="1623404"/>
            <a:ext cx="1135025" cy="1319345"/>
          </a:xfrm>
          <a:prstGeom prst="rect">
            <a:avLst/>
          </a:prstGeom>
        </p:spPr>
      </p:pic>
      <p:sp>
        <p:nvSpPr>
          <p:cNvPr id="12" name="TextBox 11">
            <a:extLst>
              <a:ext uri="{FF2B5EF4-FFF2-40B4-BE49-F238E27FC236}">
                <a16:creationId xmlns:a16="http://schemas.microsoft.com/office/drawing/2014/main" id="{6E71506B-DF51-2588-670E-599F2E7CF3D0}"/>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55;p95">
            <a:extLst>
              <a:ext uri="{FF2B5EF4-FFF2-40B4-BE49-F238E27FC236}">
                <a16:creationId xmlns:a16="http://schemas.microsoft.com/office/drawing/2014/main" id="{5A01CC40-BDD4-C921-FD0E-B57425250B1F}"/>
              </a:ext>
            </a:extLst>
          </p:cNvPr>
          <p:cNvSpPr txBox="1"/>
          <p:nvPr/>
        </p:nvSpPr>
        <p:spPr>
          <a:xfrm>
            <a:off x="7228917" y="3991978"/>
            <a:ext cx="4117818" cy="101170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Thank You</a:t>
            </a:r>
            <a:endParaRPr kumimoji="0" sz="20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pic>
        <p:nvPicPr>
          <p:cNvPr id="2" name="Picture 1">
            <a:extLst>
              <a:ext uri="{FF2B5EF4-FFF2-40B4-BE49-F238E27FC236}">
                <a16:creationId xmlns:a16="http://schemas.microsoft.com/office/drawing/2014/main" id="{AFC4B53C-AA30-06FC-8E4B-8EBA0FC422D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99000"/>
                    </a14:imgEffect>
                    <a14:imgEffect>
                      <a14:brightnessContrast bright="-1000"/>
                    </a14:imgEffect>
                  </a14:imgLayer>
                </a14:imgProps>
              </a:ext>
              <a:ext uri="{28A0092B-C50C-407E-A947-70E740481C1C}">
                <a14:useLocalDpi xmlns:a14="http://schemas.microsoft.com/office/drawing/2010/main" val="0"/>
              </a:ext>
            </a:extLst>
          </a:blip>
          <a:srcRect r="-7690" b="-20001"/>
          <a:stretch/>
        </p:blipFill>
        <p:spPr>
          <a:xfrm>
            <a:off x="8182730" y="2939356"/>
            <a:ext cx="2560320" cy="822960"/>
          </a:xfrm>
          <a:prstGeom prst="rect">
            <a:avLst/>
          </a:prstGeom>
        </p:spPr>
      </p:pic>
    </p:spTree>
    <p:extLst>
      <p:ext uri="{BB962C8B-B14F-4D97-AF65-F5344CB8AC3E}">
        <p14:creationId xmlns:p14="http://schemas.microsoft.com/office/powerpoint/2010/main" val="36610793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2">
          <a:extLst>
            <a:ext uri="{FF2B5EF4-FFF2-40B4-BE49-F238E27FC236}">
              <a16:creationId xmlns:a16="http://schemas.microsoft.com/office/drawing/2014/main" id="{67134321-17EA-0CAD-74A2-F1CF7CFB150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E52AD44-818F-7635-D4A0-19535A260B00}"/>
              </a:ext>
            </a:extLst>
          </p:cNvPr>
          <p:cNvSpPr txBox="1">
            <a:spLocks/>
          </p:cNvSpPr>
          <p:nvPr/>
        </p:nvSpPr>
        <p:spPr>
          <a:xfrm>
            <a:off x="196359" y="706406"/>
            <a:ext cx="2917651" cy="1578042"/>
          </a:xfrm>
          <a:prstGeom prst="rect">
            <a:avLst/>
          </a:prstGeom>
          <a:noFill/>
          <a:effectLst/>
        </p:spPr>
        <p:txBody>
          <a:bodyPr anchor="t">
            <a:noAutofit/>
          </a:bodyPr>
          <a:lst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a:lstStyle>
          <a:p>
            <a:pPr algn="ct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California</a:t>
            </a:r>
            <a:b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Direction</a:t>
            </a:r>
            <a:br>
              <a:rPr lang="en-US" sz="40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000" b="1" dirty="0">
                <a:latin typeface="Roboto Condensed" panose="02000000000000000000" pitchFamily="2" charset="0"/>
                <a:cs typeface="Roboto Condensed" panose="02000000000000000000" pitchFamily="2" charset="0"/>
              </a:rPr>
            </a:br>
            <a:endParaRPr lang="en-US" sz="4000" b="1" dirty="0">
              <a:latin typeface="Roboto Condensed" panose="02000000000000000000" pitchFamily="2" charset="0"/>
              <a:cs typeface="Roboto Condensed" panose="02000000000000000000" pitchFamily="2" charset="0"/>
            </a:endParaRPr>
          </a:p>
        </p:txBody>
      </p:sp>
      <p:sp>
        <p:nvSpPr>
          <p:cNvPr id="5" name="Title 1">
            <a:extLst>
              <a:ext uri="{FF2B5EF4-FFF2-40B4-BE49-F238E27FC236}">
                <a16:creationId xmlns:a16="http://schemas.microsoft.com/office/drawing/2014/main" id="{6541359B-7316-57BE-4C2F-233C18ADA09F}"/>
              </a:ext>
            </a:extLst>
          </p:cNvPr>
          <p:cNvSpPr txBox="1">
            <a:spLocks/>
          </p:cNvSpPr>
          <p:nvPr/>
        </p:nvSpPr>
        <p:spPr>
          <a:xfrm>
            <a:off x="95534" y="1399394"/>
            <a:ext cx="3119303" cy="4059212"/>
          </a:xfrm>
          <a:prstGeom prst="rect">
            <a:avLst/>
          </a:prstGeom>
          <a:noFill/>
          <a:effectLst/>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4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Transition </a:t>
            </a:r>
          </a:p>
          <a:p>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to </a:t>
            </a:r>
            <a:b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All-Electric Buildings</a:t>
            </a:r>
            <a:endParaRPr lang="en-US" sz="4000" b="1" dirty="0">
              <a:solidFill>
                <a:schemeClr val="accent6">
                  <a:lumMod val="20000"/>
                  <a:lumOff val="80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6" name="TextBox 5">
            <a:extLst>
              <a:ext uri="{FF2B5EF4-FFF2-40B4-BE49-F238E27FC236}">
                <a16:creationId xmlns:a16="http://schemas.microsoft.com/office/drawing/2014/main" id="{CEFF118A-D7A5-85ED-B790-EAF79E45F7A8}"/>
              </a:ext>
            </a:extLst>
          </p:cNvPr>
          <p:cNvSpPr txBox="1"/>
          <p:nvPr/>
        </p:nvSpPr>
        <p:spPr>
          <a:xfrm>
            <a:off x="4129237" y="272960"/>
            <a:ext cx="7765577" cy="6440225"/>
          </a:xfrm>
          <a:prstGeom prst="rect">
            <a:avLst/>
          </a:prstGeom>
          <a:noFill/>
        </p:spPr>
        <p:txBody>
          <a:bodyPr wrap="square" rtlCol="0">
            <a:spAutoFit/>
          </a:bodyPr>
          <a:lstStyle/>
          <a:p>
            <a:r>
              <a:rPr lang="en-US" sz="2600" b="1" u="sng" dirty="0">
                <a:latin typeface="Roboto Condensed" panose="02000000000000000000" pitchFamily="2" charset="0"/>
                <a:ea typeface="Roboto Condensed" panose="02000000000000000000" pitchFamily="2" charset="0"/>
                <a:cs typeface="Roboto Condensed" panose="02000000000000000000" pitchFamily="2" charset="0"/>
              </a:rPr>
              <a:t>Over 65 California jurisdictions </a:t>
            </a:r>
            <a:r>
              <a:rPr lang="en-US" sz="2600" b="1" dirty="0">
                <a:latin typeface="Roboto Condensed" panose="02000000000000000000" pitchFamily="2" charset="0"/>
                <a:ea typeface="Roboto Condensed" panose="02000000000000000000" pitchFamily="2" charset="0"/>
                <a:cs typeface="Roboto Condensed" panose="02000000000000000000" pitchFamily="2" charset="0"/>
              </a:rPr>
              <a:t>have already adopted policies to promote or require building electrification, and the California Air Resources Board has approved a strategy to ban the sale of gas heating and water heating equipment statewide starting in 2030. </a:t>
            </a: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endParaRPr lang="en-US" sz="2800" b="1" dirty="0">
              <a:latin typeface="Roboto Condensed" panose="02000000000000000000" pitchFamily="2" charset="0"/>
              <a:ea typeface="Roboto Condensed" panose="02000000000000000000" pitchFamily="2" charset="0"/>
              <a:cs typeface="Roboto Condensed" panose="02000000000000000000" pitchFamily="2" charset="0"/>
            </a:endParaRPr>
          </a:p>
          <a:p>
            <a:pPr>
              <a:spcBef>
                <a:spcPts val="1200"/>
              </a:spcBef>
              <a:spcAft>
                <a:spcPts val="600"/>
              </a:spcAft>
            </a:pPr>
            <a:r>
              <a:rPr lang="en-US" sz="1600" dirty="0">
                <a:latin typeface="Roboto Medium" panose="02000000000000000000" pitchFamily="2" charset="0"/>
                <a:ea typeface="Roboto Medium" panose="02000000000000000000" pitchFamily="2" charset="0"/>
                <a:cs typeface="Roboto Medium" panose="02000000000000000000" pitchFamily="2" charset="0"/>
              </a:rPr>
              <a:t>EXCEPTIONS:</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Application for a building permit is submitted, accepted by the Department of Building and Safety, and building permit application fees are paid prior to April 1, 2023.</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Cooking equipment contained within kitchens located in a public use area, as defined in the California Building Code Chapter 2, such as restaurants, commissaries, and cafeterias provided the electrical infrastructure is installed in accordance with Section 99.05.106.14.1.</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Gas-powered emergency life-safety systems, including emergency backup.</a:t>
            </a:r>
          </a:p>
          <a:p>
            <a:pPr marL="342900" indent="-342900">
              <a:spcAft>
                <a:spcPts val="300"/>
              </a:spcAft>
              <a:buFont typeface="+mj-lt"/>
              <a:buAutoNum type="arabicPeriod"/>
            </a:pPr>
            <a:r>
              <a:rPr lang="en-US" sz="1600" dirty="0">
                <a:latin typeface="Roboto Medium" panose="02000000000000000000" pitchFamily="2" charset="0"/>
                <a:ea typeface="Roboto Medium" panose="02000000000000000000" pitchFamily="2" charset="0"/>
                <a:cs typeface="Roboto Medium" panose="02000000000000000000" pitchFamily="2" charset="0"/>
              </a:rPr>
              <a:t>Gas-powered process equipment in I-2, F and L Occupancy Groups provided the electrical infrastructure is installed in accordance with Section 99.05.106.14.1.</a:t>
            </a:r>
          </a:p>
        </p:txBody>
      </p:sp>
      <p:sp>
        <p:nvSpPr>
          <p:cNvPr id="7" name="Subtitle 5">
            <a:extLst>
              <a:ext uri="{FF2B5EF4-FFF2-40B4-BE49-F238E27FC236}">
                <a16:creationId xmlns:a16="http://schemas.microsoft.com/office/drawing/2014/main" id="{C642584D-C108-E486-8FFA-C8ABD973089F}"/>
              </a:ext>
            </a:extLst>
          </p:cNvPr>
          <p:cNvSpPr>
            <a:spLocks noGrp="1"/>
          </p:cNvSpPr>
          <p:nvPr>
            <p:ph type="subTitle" idx="1"/>
          </p:nvPr>
        </p:nvSpPr>
        <p:spPr>
          <a:xfrm>
            <a:off x="4129237" y="2522333"/>
            <a:ext cx="7203044" cy="1179627"/>
          </a:xfrm>
        </p:spPr>
        <p:txBody>
          <a:bodyPr>
            <a:normAutofit lnSpcReduction="10000"/>
          </a:bodyPr>
          <a:lstStyle/>
          <a:p>
            <a:pPr algn="l"/>
            <a:r>
              <a:rPr lang="en-US" sz="2800" b="1" dirty="0">
                <a:solidFill>
                  <a:srgbClr val="037BA9"/>
                </a:solidFill>
                <a:latin typeface="Roboto" pitchFamily="2" charset="0"/>
                <a:ea typeface="Roboto" pitchFamily="2" charset="0"/>
              </a:rPr>
              <a:t>Los Angeles Municipal Code </a:t>
            </a:r>
          </a:p>
          <a:p>
            <a:pPr algn="l"/>
            <a:r>
              <a:rPr lang="en-US" sz="2400" dirty="0">
                <a:latin typeface="Roboto Condensed" panose="02000000000000000000" pitchFamily="2" charset="0"/>
                <a:ea typeface="Roboto Condensed" panose="02000000000000000000" pitchFamily="2" charset="0"/>
                <a:cs typeface="Roboto Condensed" panose="02000000000000000000" pitchFamily="2" charset="0"/>
              </a:rPr>
              <a:t>99.05.106.14. </a:t>
            </a:r>
            <a:r>
              <a:rPr lang="en-US" sz="2400" b="1" dirty="0">
                <a:latin typeface="Roboto Condensed" panose="02000000000000000000" pitchFamily="2" charset="0"/>
                <a:ea typeface="Roboto Condensed" panose="02000000000000000000" pitchFamily="2" charset="0"/>
                <a:cs typeface="Roboto Condensed" panose="02000000000000000000" pitchFamily="2" charset="0"/>
              </a:rPr>
              <a:t>All-electric buildings. All newly constructed buildings shall be all-electric buildings.</a:t>
            </a:r>
          </a:p>
          <a:p>
            <a:pPr algn="l"/>
            <a:endParaRPr lang="en-US" dirty="0"/>
          </a:p>
        </p:txBody>
      </p:sp>
    </p:spTree>
    <p:extLst>
      <p:ext uri="{BB962C8B-B14F-4D97-AF65-F5344CB8AC3E}">
        <p14:creationId xmlns:p14="http://schemas.microsoft.com/office/powerpoint/2010/main" val="436749489"/>
      </p:ext>
    </p:extLst>
  </p:cSld>
  <p:clrMapOvr>
    <a:masterClrMapping/>
  </p:clrMapOvr>
  <p:transition spd="med" advTm="0">
    <p:pull/>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799"/>
        <p:cNvGrpSpPr/>
        <p:nvPr/>
      </p:nvGrpSpPr>
      <p:grpSpPr>
        <a:xfrm>
          <a:off x="0" y="0"/>
          <a:ext cx="0" cy="0"/>
          <a:chOff x="0" y="0"/>
          <a:chExt cx="0" cy="0"/>
        </a:xfrm>
      </p:grpSpPr>
      <p:pic>
        <p:nvPicPr>
          <p:cNvPr id="800" name="Google Shape;800;p14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139309" y="950977"/>
            <a:ext cx="6010919" cy="5163615"/>
          </a:xfrm>
          <a:prstGeom prst="rect">
            <a:avLst/>
          </a:prstGeom>
          <a:noFill/>
          <a:ln>
            <a:noFill/>
          </a:ln>
        </p:spPr>
      </p:pic>
      <p:sp>
        <p:nvSpPr>
          <p:cNvPr id="801" name="Google Shape;801;p144"/>
          <p:cNvSpPr/>
          <p:nvPr/>
        </p:nvSpPr>
        <p:spPr>
          <a:xfrm>
            <a:off x="13648" y="0"/>
            <a:ext cx="12178352" cy="6858000"/>
          </a:xfrm>
          <a:prstGeom prst="rect">
            <a:avLst/>
          </a:prstGeom>
          <a:solidFill>
            <a:srgbClr val="0B7EC2">
              <a:alpha val="50000"/>
            </a:srgbClr>
          </a:soli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pic>
        <p:nvPicPr>
          <p:cNvPr id="802" name="Google Shape;802;p144"/>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380039" y="312420"/>
            <a:ext cx="3431923" cy="600077"/>
          </a:xfrm>
          <a:prstGeom prst="rect">
            <a:avLst/>
          </a:prstGeom>
          <a:noFill/>
          <a:ln>
            <a:noFill/>
          </a:ln>
        </p:spPr>
      </p:pic>
      <p:pic>
        <p:nvPicPr>
          <p:cNvPr id="803" name="Google Shape;803;p144"/>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2609120" y="6096002"/>
            <a:ext cx="6973761" cy="6986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0"/>
                                        </p:tgtEl>
                                        <p:attrNameLst>
                                          <p:attrName>style.visibility</p:attrName>
                                        </p:attrNameLst>
                                      </p:cBhvr>
                                      <p:to>
                                        <p:strVal val="visible"/>
                                      </p:to>
                                    </p:set>
                                    <p:animEffect transition="in" filter="fade">
                                      <p:cBhvr>
                                        <p:cTn id="7" dur="5000"/>
                                        <p:tgtEl>
                                          <p:spTgt spid="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2" name="Google Shape;801;p144">
            <a:extLst>
              <a:ext uri="{FF2B5EF4-FFF2-40B4-BE49-F238E27FC236}">
                <a16:creationId xmlns:a16="http://schemas.microsoft.com/office/drawing/2014/main" id="{CAF585AA-C871-FA22-147A-2BC5F9F5B670}"/>
              </a:ext>
            </a:extLst>
          </p:cNvPr>
          <p:cNvSpPr/>
          <p:nvPr/>
        </p:nvSpPr>
        <p:spPr>
          <a:xfrm>
            <a:off x="0" y="0"/>
            <a:ext cx="12192000" cy="6858000"/>
          </a:xfrm>
          <a:prstGeom prst="rect">
            <a:avLst/>
          </a:prstGeom>
          <a:solidFill>
            <a:srgbClr val="0B7EC2">
              <a:alpha val="77000"/>
            </a:srgbClr>
          </a:soli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effectLst>
                <a:outerShdw blurRad="38100" dist="38100" dir="2700000" algn="tl">
                  <a:srgbClr val="000000">
                    <a:alpha val="43137"/>
                  </a:srgbClr>
                </a:outerShdw>
              </a:effectLst>
              <a:latin typeface="Arial"/>
              <a:ea typeface="Arial"/>
              <a:cs typeface="Arial"/>
              <a:sym typeface="Arial"/>
            </a:endParaRPr>
          </a:p>
        </p:txBody>
      </p:sp>
      <p:sp>
        <p:nvSpPr>
          <p:cNvPr id="808" name="Google Shape;808;p145"/>
          <p:cNvSpPr txBox="1">
            <a:spLocks noGrp="1"/>
          </p:cNvSpPr>
          <p:nvPr>
            <p:ph type="body" idx="4294967295"/>
          </p:nvPr>
        </p:nvSpPr>
        <p:spPr>
          <a:xfrm>
            <a:off x="-13648" y="2892532"/>
            <a:ext cx="12178352" cy="1072935"/>
          </a:xfrm>
          <a:prstGeom prst="rect">
            <a:avLst/>
          </a:prstGeom>
          <a:noFill/>
          <a:ln>
            <a:noFill/>
          </a:ln>
        </p:spPr>
        <p:txBody>
          <a:bodyPr spcFirstLastPara="1" vert="horz" wrap="square" lIns="121900" tIns="121900" rIns="121900" bIns="121900" rtlCol="0" anchor="t" anchorCtr="0">
            <a:normAutofit/>
          </a:bodyPr>
          <a:lstStyle/>
          <a:p>
            <a:pPr marL="0" indent="0" algn="ctr">
              <a:buNone/>
            </a:pPr>
            <a:r>
              <a:rPr lang="en" sz="4400" dirty="0">
                <a:solidFill>
                  <a:schemeClr val="lt1"/>
                </a:solidFill>
                <a:effectLst>
                  <a:outerShdw blurRad="38100" dist="38100" dir="2700000" algn="tl">
                    <a:srgbClr val="000000">
                      <a:alpha val="43137"/>
                    </a:srgbClr>
                  </a:outerShdw>
                </a:effectLst>
              </a:rPr>
              <a:t>What is Whole Life Carbon Framework?</a:t>
            </a:r>
            <a:endParaRPr sz="4400" dirty="0">
              <a:solidFill>
                <a:schemeClr val="lt1"/>
              </a:solidFill>
              <a:effectLst>
                <a:outerShdw blurRad="38100" dist="38100" dir="2700000" algn="tl">
                  <a:srgbClr val="000000">
                    <a:alpha val="43137"/>
                  </a:srgbClr>
                </a:outerShdw>
              </a:effectLst>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Layout Slid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E50374EE55DF44B46327BEC5647951" ma:contentTypeVersion="10" ma:contentTypeDescription="Create a new document." ma:contentTypeScope="" ma:versionID="eda40e137a2f76be393a2207704ee8cd">
  <xsd:schema xmlns:xsd="http://www.w3.org/2001/XMLSchema" xmlns:xs="http://www.w3.org/2001/XMLSchema" xmlns:p="http://schemas.microsoft.com/office/2006/metadata/properties" xmlns:ns3="53c7ad03-922b-4081-a692-dc901bcc8627" targetNamespace="http://schemas.microsoft.com/office/2006/metadata/properties" ma:root="true" ma:fieldsID="e1d44ad931e6aa91749d7b001a62e952" ns3:_="">
    <xsd:import namespace="53c7ad03-922b-4081-a692-dc901bcc8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7ad03-922b-4081-a692-dc901bcc8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B8F097-3557-4465-8CF6-E7D755BA020B}">
  <ds:schemaRefs>
    <ds:schemaRef ds:uri="http://schemas.microsoft.com/sharepoint/v3/contenttype/forms"/>
  </ds:schemaRefs>
</ds:datastoreItem>
</file>

<file path=customXml/itemProps2.xml><?xml version="1.0" encoding="utf-8"?>
<ds:datastoreItem xmlns:ds="http://schemas.openxmlformats.org/officeDocument/2006/customXml" ds:itemID="{BC8DB5F9-3255-417B-A3D4-834CFF6D57AD}">
  <ds:schemaRefs>
    <ds:schemaRef ds:uri="http://purl.org/dc/elements/1.1/"/>
    <ds:schemaRef ds:uri="http://schemas.openxmlformats.org/package/2006/metadata/core-properties"/>
    <ds:schemaRef ds:uri="53c7ad03-922b-4081-a692-dc901bcc8627"/>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2F89FD0-FC2C-45E6-A988-D00A031BC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7ad03-922b-4081-a692-dc901bcc8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72646</TotalTime>
  <Words>3374</Words>
  <Application>Microsoft Office PowerPoint</Application>
  <PresentationFormat>Widescreen</PresentationFormat>
  <Paragraphs>602</Paragraphs>
  <Slides>60</Slides>
  <Notes>59</Notes>
  <HiddenSlides>0</HiddenSlides>
  <MMClips>0</MMClips>
  <ScaleCrop>false</ScaleCrop>
  <HeadingPairs>
    <vt:vector size="6" baseType="variant">
      <vt:variant>
        <vt:lpstr>Fonts Used</vt:lpstr>
      </vt:variant>
      <vt:variant>
        <vt:i4>16</vt:i4>
      </vt:variant>
      <vt:variant>
        <vt:lpstr>Theme</vt:lpstr>
      </vt:variant>
      <vt:variant>
        <vt:i4>14</vt:i4>
      </vt:variant>
      <vt:variant>
        <vt:lpstr>Slide Titles</vt:lpstr>
      </vt:variant>
      <vt:variant>
        <vt:i4>60</vt:i4>
      </vt:variant>
    </vt:vector>
  </HeadingPairs>
  <TitlesOfParts>
    <vt:vector size="90" baseType="lpstr">
      <vt:lpstr>Akzidenz Grotesk BE Medium</vt:lpstr>
      <vt:lpstr>Akzidenz Grotesk BE Regular</vt:lpstr>
      <vt:lpstr>akzidenz-grotesk</vt:lpstr>
      <vt:lpstr>Aptos</vt:lpstr>
      <vt:lpstr>Aptos Display</vt:lpstr>
      <vt:lpstr>Arial</vt:lpstr>
      <vt:lpstr>Calibri</vt:lpstr>
      <vt:lpstr>Corbel</vt:lpstr>
      <vt:lpstr>Helvetica Neue</vt:lpstr>
      <vt:lpstr>IBM Plex Sans</vt:lpstr>
      <vt:lpstr>Roboto</vt:lpstr>
      <vt:lpstr>Roboto Condensed</vt:lpstr>
      <vt:lpstr>Roboto Light</vt:lpstr>
      <vt:lpstr>Roboto Medium</vt:lpstr>
      <vt:lpstr>Times New Roman</vt:lpstr>
      <vt:lpstr>Wingdings</vt:lpstr>
      <vt:lpstr>Office Theme</vt:lpstr>
      <vt:lpstr>1_Office Theme</vt:lpstr>
      <vt:lpstr>Custom Design</vt:lpstr>
      <vt:lpstr>3_Office Theme</vt:lpstr>
      <vt:lpstr>4_Office Theme</vt:lpstr>
      <vt:lpstr>3_Custom Design</vt:lpstr>
      <vt:lpstr>1_Custom Design</vt:lpstr>
      <vt:lpstr>7_Office Theme</vt:lpstr>
      <vt:lpstr>2_Custom Design</vt:lpstr>
      <vt:lpstr>5_Custom Design</vt:lpstr>
      <vt:lpstr>9_Office Theme</vt:lpstr>
      <vt:lpstr>10_Office Theme</vt:lpstr>
      <vt:lpstr>Layout Slide</vt:lpstr>
      <vt:lpstr>5_Office Theme</vt:lpstr>
      <vt:lpstr>PowerPoint Presentation</vt:lpstr>
      <vt:lpstr>Agenda</vt:lpstr>
      <vt:lpstr>PowerPoint Presentation</vt:lpstr>
      <vt:lpstr>Global building sector energy-related CO2 emissions,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Refrigeration Equipment Greenhouse Gas Emissions  EN 15978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Versus 50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ASHRAE Published Decarbonization Guides</vt:lpstr>
      <vt:lpstr>ASHRAE Decarbonization Guides COMING IN 2025!</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West, Heather</cp:lastModifiedBy>
  <cp:revision>350</cp:revision>
  <cp:lastPrinted>2024-09-11T19:48:07Z</cp:lastPrinted>
  <dcterms:created xsi:type="dcterms:W3CDTF">2017-02-06T18:00:44Z</dcterms:created>
  <dcterms:modified xsi:type="dcterms:W3CDTF">2025-10-28T16:52:47Z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0x01010090E50374EE55DF44B46327BEC5647951</vt:lpwstr>
  </property>
</Properties>
</file>