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1.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11.xml" ContentType="application/vnd.openxmlformats-officedocument.presentationml.tags+xml"/>
  <Override PartName="/ppt/notesSlides/notesSlide44.xml" ContentType="application/vnd.openxmlformats-officedocument.presentationml.notesSlide+xml"/>
  <Override PartName="/ppt/tags/tag12.xml" ContentType="application/vnd.openxmlformats-officedocument.presentationml.tags+xml"/>
  <Override PartName="/ppt/notesSlides/notesSlide45.xml" ContentType="application/vnd.openxmlformats-officedocument.presentationml.notesSlide+xml"/>
  <Override PartName="/ppt/tags/tag13.xml" ContentType="application/vnd.openxmlformats-officedocument.presentationml.tags+xml"/>
  <Override PartName="/ppt/notesSlides/notesSlide46.xml" ContentType="application/vnd.openxmlformats-officedocument.presentationml.notesSlide+xml"/>
  <Override PartName="/ppt/tags/tag14.xml" ContentType="application/vnd.openxmlformats-officedocument.presentationml.tags+xml"/>
  <Override PartName="/ppt/notesSlides/notesSlide47.xml" ContentType="application/vnd.openxmlformats-officedocument.presentationml.notesSlide+xml"/>
  <Override PartName="/ppt/tags/tag15.xml" ContentType="application/vnd.openxmlformats-officedocument.presentationml.tags+xml"/>
  <Override PartName="/ppt/notesSlides/notesSlide48.xml" ContentType="application/vnd.openxmlformats-officedocument.presentationml.notesSlide+xml"/>
  <Override PartName="/ppt/tags/tag16.xml" ContentType="application/vnd.openxmlformats-officedocument.presentationml.tags+xml"/>
  <Override PartName="/ppt/notesSlides/notesSlide49.xml" ContentType="application/vnd.openxmlformats-officedocument.presentationml.notesSlide+xml"/>
  <Override PartName="/ppt/tags/tag17.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4"/>
    <p:sldMasterId id="2147483698" r:id="rId5"/>
    <p:sldMasterId id="2147483744" r:id="rId6"/>
    <p:sldMasterId id="2147483716" r:id="rId7"/>
    <p:sldMasterId id="2147483730" r:id="rId8"/>
    <p:sldMasterId id="2147483756" r:id="rId9"/>
    <p:sldMasterId id="2147483771" r:id="rId10"/>
    <p:sldMasterId id="2147483774" r:id="rId11"/>
    <p:sldMasterId id="2147483786" r:id="rId12"/>
    <p:sldMasterId id="2147483807" r:id="rId13"/>
    <p:sldMasterId id="2147483809" r:id="rId14"/>
    <p:sldMasterId id="2147483812" r:id="rId15"/>
  </p:sldMasterIdLst>
  <p:notesMasterIdLst>
    <p:notesMasterId r:id="rId82"/>
  </p:notesMasterIdLst>
  <p:handoutMasterIdLst>
    <p:handoutMasterId r:id="rId83"/>
  </p:handoutMasterIdLst>
  <p:sldIdLst>
    <p:sldId id="2113417495" r:id="rId16"/>
    <p:sldId id="2141411789" r:id="rId17"/>
    <p:sldId id="2113417602" r:id="rId18"/>
    <p:sldId id="2141411720" r:id="rId19"/>
    <p:sldId id="2141411719" r:id="rId20"/>
    <p:sldId id="2141411716" r:id="rId21"/>
    <p:sldId id="2141411799" r:id="rId22"/>
    <p:sldId id="2141411786" r:id="rId23"/>
    <p:sldId id="2141411792" r:id="rId24"/>
    <p:sldId id="2113417587" r:id="rId25"/>
    <p:sldId id="2113417532" r:id="rId26"/>
    <p:sldId id="2113417537" r:id="rId27"/>
    <p:sldId id="2113417538" r:id="rId28"/>
    <p:sldId id="2141411726" r:id="rId29"/>
    <p:sldId id="2113417589" r:id="rId30"/>
    <p:sldId id="2113417591" r:id="rId31"/>
    <p:sldId id="2141411734" r:id="rId32"/>
    <p:sldId id="2113417593" r:id="rId33"/>
    <p:sldId id="2141411801" r:id="rId34"/>
    <p:sldId id="2113417427" r:id="rId35"/>
    <p:sldId id="2141411723" r:id="rId36"/>
    <p:sldId id="2113417596" r:id="rId37"/>
    <p:sldId id="2113417597" r:id="rId38"/>
    <p:sldId id="2113417598" r:id="rId39"/>
    <p:sldId id="2113417599" r:id="rId40"/>
    <p:sldId id="2113417601" r:id="rId41"/>
    <p:sldId id="2141411717" r:id="rId42"/>
    <p:sldId id="2141411802" r:id="rId43"/>
    <p:sldId id="259" r:id="rId44"/>
    <p:sldId id="2113417630" r:id="rId45"/>
    <p:sldId id="268" r:id="rId46"/>
    <p:sldId id="2141411728" r:id="rId47"/>
    <p:sldId id="2141411729" r:id="rId48"/>
    <p:sldId id="2141411803" r:id="rId49"/>
    <p:sldId id="2141411804" r:id="rId50"/>
    <p:sldId id="2141411805" r:id="rId51"/>
    <p:sldId id="2141411724" r:id="rId52"/>
    <p:sldId id="2113417419" r:id="rId53"/>
    <p:sldId id="2141411715" r:id="rId54"/>
    <p:sldId id="573" r:id="rId55"/>
    <p:sldId id="2141411733" r:id="rId56"/>
    <p:sldId id="2037" r:id="rId57"/>
    <p:sldId id="2141411731" r:id="rId58"/>
    <p:sldId id="2141411735" r:id="rId59"/>
    <p:sldId id="2113417623" r:id="rId60"/>
    <p:sldId id="2113417631" r:id="rId61"/>
    <p:sldId id="2141411736" r:id="rId62"/>
    <p:sldId id="2141411722" r:id="rId63"/>
    <p:sldId id="2113417627" r:id="rId64"/>
    <p:sldId id="2141411713" r:id="rId65"/>
    <p:sldId id="2113417624" r:id="rId66"/>
    <p:sldId id="2141411762" r:id="rId67"/>
    <p:sldId id="2113417567" r:id="rId68"/>
    <p:sldId id="2141411732" r:id="rId69"/>
    <p:sldId id="2113417573" r:id="rId70"/>
    <p:sldId id="284" r:id="rId71"/>
    <p:sldId id="2141411707" r:id="rId72"/>
    <p:sldId id="2141411708" r:id="rId73"/>
    <p:sldId id="2141411709" r:id="rId74"/>
    <p:sldId id="2141411711" r:id="rId75"/>
    <p:sldId id="2141411710" r:id="rId76"/>
    <p:sldId id="2141411712" r:id="rId77"/>
    <p:sldId id="2141411790" r:id="rId78"/>
    <p:sldId id="353" r:id="rId79"/>
    <p:sldId id="2141411721" r:id="rId80"/>
    <p:sldId id="2141411788"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4B5F4C78-3277-DF02-233B-D4B24D19740D}" name="Paul A. Torcellini" initials="pat" userId="Paul A. Torcellin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B7EC2"/>
    <a:srgbClr val="4472C4"/>
    <a:srgbClr val="3B73C1"/>
    <a:srgbClr val="3BC2CD"/>
    <a:srgbClr val="94C83E"/>
    <a:srgbClr val="00CC00"/>
    <a:srgbClr val="037BA9"/>
    <a:srgbClr val="0000CC"/>
    <a:srgbClr val="4599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C02DE5-A3AB-3280-6DC1-C3B90353B2DC}" v="21" dt="2026-04-24T14:30:35.4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56.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ableStyles" Target="tableStyles.xml"/><Relationship Id="rId61" Type="http://schemas.openxmlformats.org/officeDocument/2006/relationships/slide" Target="slides/slide46.xml"/><Relationship Id="rId82" Type="http://schemas.openxmlformats.org/officeDocument/2006/relationships/notesMaster" Target="notesMasters/notesMaster1.xml"/><Relationship Id="rId1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5BA450F4-92A5-EAC2-17FD-D175919E85A1}"/>
    <pc:docChg chg="addSld delSld modSld">
      <pc:chgData name="Guest User" userId="" providerId="Windows Live" clId="Web-{5BA450F4-92A5-EAC2-17FD-D175919E85A1}" dt="2026-04-09T10:41:23.677" v="924"/>
      <pc:docMkLst>
        <pc:docMk/>
      </pc:docMkLst>
      <pc:sldChg chg="modNotes">
        <pc:chgData name="Guest User" userId="" providerId="Windows Live" clId="Web-{5BA450F4-92A5-EAC2-17FD-D175919E85A1}" dt="2026-04-09T10:38:07.112" v="581"/>
        <pc:sldMkLst>
          <pc:docMk/>
          <pc:sldMk cId="2167377991" sldId="2037"/>
        </pc:sldMkLst>
      </pc:sldChg>
      <pc:sldChg chg="modNotes">
        <pc:chgData name="Guest User" userId="" providerId="Windows Live" clId="Web-{5BA450F4-92A5-EAC2-17FD-D175919E85A1}" dt="2026-04-09T10:39:48.379" v="775"/>
        <pc:sldMkLst>
          <pc:docMk/>
          <pc:sldMk cId="1348766413" sldId="2113417631"/>
        </pc:sldMkLst>
      </pc:sldChg>
      <pc:sldChg chg="modNotes">
        <pc:chgData name="Guest User" userId="" providerId="Windows Live" clId="Web-{5BA450F4-92A5-EAC2-17FD-D175919E85A1}" dt="2026-04-09T10:41:23.677" v="924"/>
        <pc:sldMkLst>
          <pc:docMk/>
          <pc:sldMk cId="1290060982" sldId="2141411722"/>
        </pc:sldMkLst>
      </pc:sldChg>
      <pc:sldChg chg="modSp">
        <pc:chgData name="Guest User" userId="" providerId="Windows Live" clId="Web-{5BA450F4-92A5-EAC2-17FD-D175919E85A1}" dt="2026-04-09T10:21:55.218" v="6" actId="20577"/>
        <pc:sldMkLst>
          <pc:docMk/>
          <pc:sldMk cId="686416172" sldId="2141411728"/>
        </pc:sldMkLst>
        <pc:spChg chg="mod">
          <ac:chgData name="Guest User" userId="" providerId="Windows Live" clId="Web-{5BA450F4-92A5-EAC2-17FD-D175919E85A1}" dt="2026-04-09T10:21:55.218" v="6" actId="20577"/>
          <ac:spMkLst>
            <pc:docMk/>
            <pc:sldMk cId="686416172" sldId="2141411728"/>
            <ac:spMk id="53" creationId="{A9527E4B-1B35-476D-9326-92721338466F}"/>
          </ac:spMkLst>
        </pc:spChg>
      </pc:sldChg>
      <pc:sldChg chg="modSp">
        <pc:chgData name="Guest User" userId="" providerId="Windows Live" clId="Web-{5BA450F4-92A5-EAC2-17FD-D175919E85A1}" dt="2026-04-09T10:22:30.249" v="14" actId="20577"/>
        <pc:sldMkLst>
          <pc:docMk/>
          <pc:sldMk cId="3676343970" sldId="2141411729"/>
        </pc:sldMkLst>
        <pc:spChg chg="mod">
          <ac:chgData name="Guest User" userId="" providerId="Windows Live" clId="Web-{5BA450F4-92A5-EAC2-17FD-D175919E85A1}" dt="2026-04-09T10:22:30.249" v="14" actId="20577"/>
          <ac:spMkLst>
            <pc:docMk/>
            <pc:sldMk cId="3676343970" sldId="2141411729"/>
            <ac:spMk id="2" creationId="{0AED1278-4CF6-3F5A-6A73-3AE15A9B6BD3}"/>
          </ac:spMkLst>
        </pc:spChg>
      </pc:sldChg>
      <pc:sldChg chg="modSp">
        <pc:chgData name="Guest User" userId="" providerId="Windows Live" clId="Web-{5BA450F4-92A5-EAC2-17FD-D175919E85A1}" dt="2026-04-09T10:40:05.051" v="777" actId="14100"/>
        <pc:sldMkLst>
          <pc:docMk/>
          <pc:sldMk cId="2745312806" sldId="2141411736"/>
        </pc:sldMkLst>
        <pc:spChg chg="mod">
          <ac:chgData name="Guest User" userId="" providerId="Windows Live" clId="Web-{5BA450F4-92A5-EAC2-17FD-D175919E85A1}" dt="2026-04-09T10:40:05.051" v="777" actId="14100"/>
          <ac:spMkLst>
            <pc:docMk/>
            <pc:sldMk cId="2745312806" sldId="2141411736"/>
            <ac:spMk id="8" creationId="{7EC1B4D2-FBBA-CF73-D29F-DA71A9820AFF}"/>
          </ac:spMkLst>
        </pc:spChg>
        <pc:picChg chg="mod">
          <ac:chgData name="Guest User" userId="" providerId="Windows Live" clId="Web-{5BA450F4-92A5-EAC2-17FD-D175919E85A1}" dt="2026-04-09T10:40:01.035" v="776" actId="14100"/>
          <ac:picMkLst>
            <pc:docMk/>
            <pc:sldMk cId="2745312806" sldId="2141411736"/>
            <ac:picMk id="4" creationId="{96573F29-82EB-0A89-C642-2C5FC9351BFF}"/>
          </ac:picMkLst>
        </pc:picChg>
      </pc:sldChg>
      <pc:sldChg chg="addSp delSp modSp add replId modNotes">
        <pc:chgData name="Guest User" userId="" providerId="Windows Live" clId="Web-{5BA450F4-92A5-EAC2-17FD-D175919E85A1}" dt="2026-04-09T10:31:59.543" v="157"/>
        <pc:sldMkLst>
          <pc:docMk/>
          <pc:sldMk cId="2055920744" sldId="2141411803"/>
        </pc:sldMkLst>
        <pc:spChg chg="add mod">
          <ac:chgData name="Guest User" userId="" providerId="Windows Live" clId="Web-{5BA450F4-92A5-EAC2-17FD-D175919E85A1}" dt="2026-04-09T10:30:51.384" v="49" actId="20577"/>
          <ac:spMkLst>
            <pc:docMk/>
            <pc:sldMk cId="2055920744" sldId="2141411803"/>
            <ac:spMk id="8" creationId="{74B5F363-FFE1-2C2D-99A4-4FB8DA966219}"/>
          </ac:spMkLst>
        </pc:spChg>
        <pc:picChg chg="add">
          <ac:chgData name="Guest User" userId="" providerId="Windows Live" clId="Web-{5BA450F4-92A5-EAC2-17FD-D175919E85A1}" dt="2026-04-09T10:30:18.461" v="29"/>
          <ac:picMkLst>
            <pc:docMk/>
            <pc:sldMk cId="2055920744" sldId="2141411803"/>
            <ac:picMk id="6" creationId="{C64755E0-86BB-2B6C-F450-1E8DCFE94BEF}"/>
          </ac:picMkLst>
        </pc:picChg>
      </pc:sldChg>
      <pc:sldChg chg="addSp delSp add replId modNotes">
        <pc:chgData name="Guest User" userId="" providerId="Windows Live" clId="Web-{5BA450F4-92A5-EAC2-17FD-D175919E85A1}" dt="2026-04-09T10:34:16.108" v="285"/>
        <pc:sldMkLst>
          <pc:docMk/>
          <pc:sldMk cId="260495819" sldId="2141411804"/>
        </pc:sldMkLst>
        <pc:spChg chg="add">
          <ac:chgData name="Guest User" userId="" providerId="Windows Live" clId="Web-{5BA450F4-92A5-EAC2-17FD-D175919E85A1}" dt="2026-04-09T10:33:04.747" v="163"/>
          <ac:spMkLst>
            <pc:docMk/>
            <pc:sldMk cId="260495819" sldId="2141411804"/>
            <ac:spMk id="10" creationId="{DC86D639-94B6-4CAD-92EC-71E6BE519B9F}"/>
          </ac:spMkLst>
        </pc:spChg>
        <pc:picChg chg="add">
          <ac:chgData name="Guest User" userId="" providerId="Windows Live" clId="Web-{5BA450F4-92A5-EAC2-17FD-D175919E85A1}" dt="2026-04-09T10:32:48.185" v="161"/>
          <ac:picMkLst>
            <pc:docMk/>
            <pc:sldMk cId="260495819" sldId="2141411804"/>
            <ac:picMk id="3" creationId="{8A24F8A0-0DE5-DDCA-0606-37036B18F16A}"/>
          </ac:picMkLst>
        </pc:picChg>
        <pc:cxnChg chg="add">
          <ac:chgData name="Guest User" userId="" providerId="Windows Live" clId="Web-{5BA450F4-92A5-EAC2-17FD-D175919E85A1}" dt="2026-04-09T10:33:04.732" v="162"/>
          <ac:cxnSpMkLst>
            <pc:docMk/>
            <pc:sldMk cId="260495819" sldId="2141411804"/>
            <ac:cxnSpMk id="7" creationId="{C5BE462B-48B7-AB83-FD0B-B3DAD5C364D0}"/>
          </ac:cxnSpMkLst>
        </pc:cxnChg>
      </pc:sldChg>
      <pc:sldChg chg="addSp delSp add replId modNotes">
        <pc:chgData name="Guest User" userId="" providerId="Windows Live" clId="Web-{5BA450F4-92A5-EAC2-17FD-D175919E85A1}" dt="2026-04-09T10:36:08.235" v="429"/>
        <pc:sldMkLst>
          <pc:docMk/>
          <pc:sldMk cId="2762294955" sldId="2141411805"/>
        </pc:sldMkLst>
        <pc:picChg chg="add">
          <ac:chgData name="Guest User" userId="" providerId="Windows Live" clId="Web-{5BA450F4-92A5-EAC2-17FD-D175919E85A1}" dt="2026-04-09T10:34:39.500" v="291"/>
          <ac:picMkLst>
            <pc:docMk/>
            <pc:sldMk cId="2762294955" sldId="2141411805"/>
            <ac:picMk id="5" creationId="{9248DD8D-5EBF-DFDD-D32A-AC9BB0F06F0C}"/>
          </ac:picMkLst>
        </pc:picChg>
      </pc:sldChg>
    </pc:docChg>
  </pc:docChgLst>
  <pc:docChgLst>
    <pc:chgData name="Guest User" providerId="Windows Live" clId="Web-{6EC02DE5-A3AB-3280-6DC1-C3B90353B2DC}"/>
    <pc:docChg chg="delSld modSld">
      <pc:chgData name="Guest User" userId="" providerId="Windows Live" clId="Web-{6EC02DE5-A3AB-3280-6DC1-C3B90353B2DC}" dt="2026-04-24T14:30:35.428" v="2767"/>
      <pc:docMkLst>
        <pc:docMk/>
      </pc:docMkLst>
      <pc:sldChg chg="modNotes">
        <pc:chgData name="Guest User" userId="" providerId="Windows Live" clId="Web-{6EC02DE5-A3AB-3280-6DC1-C3B90353B2DC}" dt="2026-04-24T13:57:24.644" v="1491"/>
        <pc:sldMkLst>
          <pc:docMk/>
          <pc:sldMk cId="4122176328" sldId="259"/>
        </pc:sldMkLst>
      </pc:sldChg>
      <pc:sldChg chg="modNotes">
        <pc:chgData name="Guest User" userId="" providerId="Windows Live" clId="Web-{6EC02DE5-A3AB-3280-6DC1-C3B90353B2DC}" dt="2026-04-24T13:58:39.832" v="1613"/>
        <pc:sldMkLst>
          <pc:docMk/>
          <pc:sldMk cId="4211574768" sldId="268"/>
        </pc:sldMkLst>
      </pc:sldChg>
      <pc:sldChg chg="del">
        <pc:chgData name="Guest User" userId="" providerId="Windows Live" clId="Web-{6EC02DE5-A3AB-3280-6DC1-C3B90353B2DC}" dt="2026-04-24T14:30:35.428" v="2767"/>
        <pc:sldMkLst>
          <pc:docMk/>
          <pc:sldMk cId="1752480399" sldId="281"/>
        </pc:sldMkLst>
      </pc:sldChg>
      <pc:sldChg chg="del">
        <pc:chgData name="Guest User" userId="" providerId="Windows Live" clId="Web-{6EC02DE5-A3AB-3280-6DC1-C3B90353B2DC}" dt="2026-04-24T14:30:32.443" v="2766"/>
        <pc:sldMkLst>
          <pc:docMk/>
          <pc:sldMk cId="2565445128" sldId="282"/>
        </pc:sldMkLst>
      </pc:sldChg>
      <pc:sldChg chg="modNotes">
        <pc:chgData name="Guest User" userId="" providerId="Windows Live" clId="Web-{6EC02DE5-A3AB-3280-6DC1-C3B90353B2DC}" dt="2026-04-24T14:30:23.725" v="2765"/>
        <pc:sldMkLst>
          <pc:docMk/>
          <pc:sldMk cId="3385073706" sldId="284"/>
        </pc:sldMkLst>
      </pc:sldChg>
      <pc:sldChg chg="modNotes">
        <pc:chgData name="Guest User" userId="" providerId="Windows Live" clId="Web-{6EC02DE5-A3AB-3280-6DC1-C3B90353B2DC}" dt="2026-04-24T14:08:28.161" v="2022"/>
        <pc:sldMkLst>
          <pc:docMk/>
          <pc:sldMk cId="584519261" sldId="573"/>
        </pc:sldMkLst>
      </pc:sldChg>
      <pc:sldChg chg="modNotes">
        <pc:chgData name="Guest User" userId="" providerId="Windows Live" clId="Web-{6EC02DE5-A3AB-3280-6DC1-C3B90353B2DC}" dt="2026-04-24T14:27:33.584" v="2647"/>
        <pc:sldMkLst>
          <pc:docMk/>
          <pc:sldMk cId="2384678161" sldId="2113417573"/>
        </pc:sldMkLst>
      </pc:sldChg>
      <pc:sldChg chg="modNotes">
        <pc:chgData name="Guest User" userId="" providerId="Windows Live" clId="Web-{6EC02DE5-A3AB-3280-6DC1-C3B90353B2DC}" dt="2026-04-24T13:37:22.627" v="110"/>
        <pc:sldMkLst>
          <pc:docMk/>
          <pc:sldMk cId="2137867170" sldId="2113417587"/>
        </pc:sldMkLst>
      </pc:sldChg>
      <pc:sldChg chg="modNotes">
        <pc:chgData name="Guest User" userId="" providerId="Windows Live" clId="Web-{6EC02DE5-A3AB-3280-6DC1-C3B90353B2DC}" dt="2026-04-24T13:45:16.393" v="531"/>
        <pc:sldMkLst>
          <pc:docMk/>
          <pc:sldMk cId="105570886" sldId="2113417596"/>
        </pc:sldMkLst>
      </pc:sldChg>
      <pc:sldChg chg="modNotes">
        <pc:chgData name="Guest User" userId="" providerId="Windows Live" clId="Web-{6EC02DE5-A3AB-3280-6DC1-C3B90353B2DC}" dt="2026-04-24T13:47:51.409" v="680"/>
        <pc:sldMkLst>
          <pc:docMk/>
          <pc:sldMk cId="1154685163" sldId="2113417597"/>
        </pc:sldMkLst>
      </pc:sldChg>
      <pc:sldChg chg="modNotes">
        <pc:chgData name="Guest User" userId="" providerId="Windows Live" clId="Web-{6EC02DE5-A3AB-3280-6DC1-C3B90353B2DC}" dt="2026-04-24T13:49:31.253" v="853"/>
        <pc:sldMkLst>
          <pc:docMk/>
          <pc:sldMk cId="526351608" sldId="2113417598"/>
        </pc:sldMkLst>
      </pc:sldChg>
      <pc:sldChg chg="modNotes">
        <pc:chgData name="Guest User" userId="" providerId="Windows Live" clId="Web-{6EC02DE5-A3AB-3280-6DC1-C3B90353B2DC}" dt="2026-04-24T13:52:01.128" v="1101"/>
        <pc:sldMkLst>
          <pc:docMk/>
          <pc:sldMk cId="2875647055" sldId="2113417599"/>
        </pc:sldMkLst>
      </pc:sldChg>
      <pc:sldChg chg="modNotes">
        <pc:chgData name="Guest User" userId="" providerId="Windows Live" clId="Web-{6EC02DE5-A3AB-3280-6DC1-C3B90353B2DC}" dt="2026-04-24T13:53:01.050" v="1206"/>
        <pc:sldMkLst>
          <pc:docMk/>
          <pc:sldMk cId="2279424974" sldId="2113417601"/>
        </pc:sldMkLst>
      </pc:sldChg>
      <pc:sldChg chg="addSp delSp modSp modNotes">
        <pc:chgData name="Guest User" userId="" providerId="Windows Live" clId="Web-{6EC02DE5-A3AB-3280-6DC1-C3B90353B2DC}" dt="2026-04-24T14:23:23.912" v="2377"/>
        <pc:sldMkLst>
          <pc:docMk/>
          <pc:sldMk cId="2456960519" sldId="2113417624"/>
        </pc:sldMkLst>
        <pc:spChg chg="add del mod">
          <ac:chgData name="Guest User" userId="" providerId="Windows Live" clId="Web-{6EC02DE5-A3AB-3280-6DC1-C3B90353B2DC}" dt="2026-04-24T14:23:19.552" v="2375"/>
          <ac:spMkLst>
            <pc:docMk/>
            <pc:sldMk cId="2456960519" sldId="2113417624"/>
            <ac:spMk id="3" creationId="{24A21591-716A-5E13-F0AF-881548145DC1}"/>
          </ac:spMkLst>
        </pc:spChg>
      </pc:sldChg>
      <pc:sldChg chg="del">
        <pc:chgData name="Guest User" userId="" providerId="Windows Live" clId="Web-{6EC02DE5-A3AB-3280-6DC1-C3B90353B2DC}" dt="2026-04-24T14:23:50.068" v="2378"/>
        <pc:sldMkLst>
          <pc:docMk/>
          <pc:sldMk cId="1332793317" sldId="2113417632"/>
        </pc:sldMkLst>
      </pc:sldChg>
      <pc:sldChg chg="modNotes">
        <pc:chgData name="Guest User" userId="" providerId="Windows Live" clId="Web-{6EC02DE5-A3AB-3280-6DC1-C3B90353B2DC}" dt="2026-04-24T14:19:26.020" v="2367"/>
        <pc:sldMkLst>
          <pc:docMk/>
          <pc:sldMk cId="1017025728" sldId="2141411713"/>
        </pc:sldMkLst>
      </pc:sldChg>
      <pc:sldChg chg="modSp modNotes">
        <pc:chgData name="Guest User" userId="" providerId="Windows Live" clId="Web-{6EC02DE5-A3AB-3280-6DC1-C3B90353B2DC}" dt="2026-04-24T14:06:48.348" v="1912"/>
        <pc:sldMkLst>
          <pc:docMk/>
          <pc:sldMk cId="2765892838" sldId="2141411724"/>
        </pc:sldMkLst>
        <pc:spChg chg="mod">
          <ac:chgData name="Guest User" userId="" providerId="Windows Live" clId="Web-{6EC02DE5-A3AB-3280-6DC1-C3B90353B2DC}" dt="2026-04-24T14:02:47.613" v="1732" actId="14100"/>
          <ac:spMkLst>
            <pc:docMk/>
            <pc:sldMk cId="2765892838" sldId="2141411724"/>
            <ac:spMk id="9" creationId="{F248984C-8C8C-C6A9-9544-A0FECE92A00F}"/>
          </ac:spMkLst>
        </pc:spChg>
      </pc:sldChg>
      <pc:sldChg chg="modSp">
        <pc:chgData name="Guest User" userId="" providerId="Windows Live" clId="Web-{6EC02DE5-A3AB-3280-6DC1-C3B90353B2DC}" dt="2026-04-24T13:59:06.925" v="1617" actId="20577"/>
        <pc:sldMkLst>
          <pc:docMk/>
          <pc:sldMk cId="686416172" sldId="2141411728"/>
        </pc:sldMkLst>
        <pc:spChg chg="mod">
          <ac:chgData name="Guest User" userId="" providerId="Windows Live" clId="Web-{6EC02DE5-A3AB-3280-6DC1-C3B90353B2DC}" dt="2026-04-24T13:59:06.925" v="1617" actId="20577"/>
          <ac:spMkLst>
            <pc:docMk/>
            <pc:sldMk cId="686416172" sldId="2141411728"/>
            <ac:spMk id="53" creationId="{A9527E4B-1B35-476D-9326-92721338466F}"/>
          </ac:spMkLst>
        </pc:spChg>
      </pc:sldChg>
      <pc:sldChg chg="modSp">
        <pc:chgData name="Guest User" userId="" providerId="Windows Live" clId="Web-{6EC02DE5-A3AB-3280-6DC1-C3B90353B2DC}" dt="2026-04-24T13:59:17.847" v="1618" actId="20577"/>
        <pc:sldMkLst>
          <pc:docMk/>
          <pc:sldMk cId="3676343970" sldId="2141411729"/>
        </pc:sldMkLst>
        <pc:spChg chg="mod">
          <ac:chgData name="Guest User" userId="" providerId="Windows Live" clId="Web-{6EC02DE5-A3AB-3280-6DC1-C3B90353B2DC}" dt="2026-04-24T13:59:17.847" v="1618" actId="20577"/>
          <ac:spMkLst>
            <pc:docMk/>
            <pc:sldMk cId="3676343970" sldId="2141411729"/>
            <ac:spMk id="2" creationId="{0AED1278-4CF6-3F5A-6A73-3AE15A9B6BD3}"/>
          </ac:spMkLst>
        </pc:spChg>
      </pc:sldChg>
      <pc:sldChg chg="modNotes">
        <pc:chgData name="Guest User" userId="" providerId="Windows Live" clId="Web-{6EC02DE5-A3AB-3280-6DC1-C3B90353B2DC}" dt="2026-04-24T14:12:48.739" v="2197"/>
        <pc:sldMkLst>
          <pc:docMk/>
          <pc:sldMk cId="436001563" sldId="2141411731"/>
        </pc:sldMkLst>
      </pc:sldChg>
      <pc:sldChg chg="modNotes">
        <pc:chgData name="Guest User" userId="" providerId="Windows Live" clId="Web-{6EC02DE5-A3AB-3280-6DC1-C3B90353B2DC}" dt="2026-04-24T14:24:54.177" v="2469"/>
        <pc:sldMkLst>
          <pc:docMk/>
          <pc:sldMk cId="1829159060" sldId="2141411732"/>
        </pc:sldMkLst>
      </pc:sldChg>
      <pc:sldChg chg="modNotes">
        <pc:chgData name="Guest User" userId="" providerId="Windows Live" clId="Web-{6EC02DE5-A3AB-3280-6DC1-C3B90353B2DC}" dt="2026-04-24T14:09:05.973" v="2078"/>
        <pc:sldMkLst>
          <pc:docMk/>
          <pc:sldMk cId="2047250606" sldId="2141411733"/>
        </pc:sldMkLst>
      </pc:sldChg>
      <pc:sldChg chg="modNotes">
        <pc:chgData name="Guest User" userId="" providerId="Windows Live" clId="Web-{6EC02DE5-A3AB-3280-6DC1-C3B90353B2DC}" dt="2026-04-24T13:39:46.002" v="322"/>
        <pc:sldMkLst>
          <pc:docMk/>
          <pc:sldMk cId="2887028581" sldId="2141411734"/>
        </pc:sldMkLst>
      </pc:sldChg>
      <pc:sldChg chg="modNotes">
        <pc:chgData name="Guest User" userId="" providerId="Windows Live" clId="Web-{6EC02DE5-A3AB-3280-6DC1-C3B90353B2DC}" dt="2026-04-24T14:12:07.536" v="2195"/>
        <pc:sldMkLst>
          <pc:docMk/>
          <pc:sldMk cId="426214048" sldId="2141411735"/>
        </pc:sldMkLst>
      </pc:sldChg>
      <pc:sldChg chg="modNotes">
        <pc:chgData name="Guest User" userId="" providerId="Windows Live" clId="Web-{6EC02DE5-A3AB-3280-6DC1-C3B90353B2DC}" dt="2026-04-24T14:14:15.176" v="2256"/>
        <pc:sldMkLst>
          <pc:docMk/>
          <pc:sldMk cId="2745312806" sldId="2141411736"/>
        </pc:sldMkLst>
      </pc:sldChg>
      <pc:sldChg chg="modNotes">
        <pc:chgData name="Guest User" userId="" providerId="Windows Live" clId="Web-{6EC02DE5-A3AB-3280-6DC1-C3B90353B2DC}" dt="2026-04-24T14:01:09.394" v="1623"/>
        <pc:sldMkLst>
          <pc:docMk/>
          <pc:sldMk cId="2762294955" sldId="21414118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kentpeterson\Desktop\Madrid%20Slides\Energy%20Cos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2skent\Desktop\Yoni%20ES%20Article%20Figures\HeatLoadAnalysis_SDSU%20Building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2skent\Desktop\Yoni%20ES%20Article%20Figures\HeatLoadAnalysis_SDSU%20Building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Sheet1!$A$4</c:f>
              <c:strCache>
                <c:ptCount val="1"/>
                <c:pt idx="0">
                  <c:v>Electricity</c:v>
                </c:pt>
              </c:strCache>
            </c:strRef>
          </c:tx>
          <c:spPr>
            <a:solidFill>
              <a:srgbClr val="00B050"/>
            </a:solidFill>
            <a:ln>
              <a:noFill/>
            </a:ln>
            <a:effectLst/>
          </c:spPr>
          <c:invertIfNegative val="0"/>
          <c:cat>
            <c:strRef>
              <c:f>Sheet1!$B$3:$E$3</c:f>
              <c:strCache>
                <c:ptCount val="4"/>
                <c:pt idx="0">
                  <c:v>U.S. Commercial</c:v>
                </c:pt>
                <c:pt idx="1">
                  <c:v>CA Commercial</c:v>
                </c:pt>
                <c:pt idx="2">
                  <c:v>U.S. Residential</c:v>
                </c:pt>
                <c:pt idx="3">
                  <c:v>CA Residential</c:v>
                </c:pt>
              </c:strCache>
            </c:strRef>
          </c:cat>
          <c:val>
            <c:numRef>
              <c:f>Sheet1!$B$4:$E$4</c:f>
              <c:numCache>
                <c:formatCode>0.000</c:formatCode>
                <c:ptCount val="4"/>
                <c:pt idx="0" formatCode="General">
                  <c:v>0.12509999999999999</c:v>
                </c:pt>
                <c:pt idx="1">
                  <c:v>0.21809999999999999</c:v>
                </c:pt>
                <c:pt idx="2" formatCode="General">
                  <c:v>0.15040000000000001</c:v>
                </c:pt>
                <c:pt idx="3">
                  <c:v>0.25840000000000002</c:v>
                </c:pt>
              </c:numCache>
            </c:numRef>
          </c:val>
          <c:extLst>
            <c:ext xmlns:c16="http://schemas.microsoft.com/office/drawing/2014/chart" uri="{C3380CC4-5D6E-409C-BE32-E72D297353CC}">
              <c16:uniqueId val="{00000000-0E94-4845-A280-4FDA77708150}"/>
            </c:ext>
          </c:extLst>
        </c:ser>
        <c:ser>
          <c:idx val="1"/>
          <c:order val="1"/>
          <c:tx>
            <c:strRef>
              <c:f>Sheet1!$A$5</c:f>
              <c:strCache>
                <c:ptCount val="1"/>
                <c:pt idx="0">
                  <c:v>Natural Gas</c:v>
                </c:pt>
              </c:strCache>
            </c:strRef>
          </c:tx>
          <c:spPr>
            <a:solidFill>
              <a:srgbClr val="002060"/>
            </a:solidFill>
            <a:ln>
              <a:noFill/>
            </a:ln>
            <a:effectLst/>
          </c:spPr>
          <c:invertIfNegative val="0"/>
          <c:cat>
            <c:strRef>
              <c:f>Sheet1!$B$3:$E$3</c:f>
              <c:strCache>
                <c:ptCount val="4"/>
                <c:pt idx="0">
                  <c:v>U.S. Commercial</c:v>
                </c:pt>
                <c:pt idx="1">
                  <c:v>CA Commercial</c:v>
                </c:pt>
                <c:pt idx="2">
                  <c:v>U.S. Residential</c:v>
                </c:pt>
                <c:pt idx="3">
                  <c:v>CA Residential</c:v>
                </c:pt>
              </c:strCache>
            </c:strRef>
          </c:cat>
          <c:val>
            <c:numRef>
              <c:f>Sheet1!$B$5:$E$5</c:f>
              <c:numCache>
                <c:formatCode>0.000</c:formatCode>
                <c:ptCount val="4"/>
                <c:pt idx="0">
                  <c:v>3.7283246437940551E-2</c:v>
                </c:pt>
                <c:pt idx="1">
                  <c:v>5.3125332601058395E-2</c:v>
                </c:pt>
                <c:pt idx="2">
                  <c:v>4.8580201851556815E-2</c:v>
                </c:pt>
                <c:pt idx="3">
                  <c:v>6.6661917659356598E-2</c:v>
                </c:pt>
              </c:numCache>
            </c:numRef>
          </c:val>
          <c:extLst>
            <c:ext xmlns:c16="http://schemas.microsoft.com/office/drawing/2014/chart" uri="{C3380CC4-5D6E-409C-BE32-E72D297353CC}">
              <c16:uniqueId val="{00000001-0E94-4845-A280-4FDA77708150}"/>
            </c:ext>
          </c:extLst>
        </c:ser>
        <c:dLbls>
          <c:showLegendKey val="0"/>
          <c:showVal val="0"/>
          <c:showCatName val="0"/>
          <c:showSerName val="0"/>
          <c:showPercent val="0"/>
          <c:showBubbleSize val="0"/>
        </c:dLbls>
        <c:gapWidth val="219"/>
        <c:overlap val="-27"/>
        <c:axId val="2128221551"/>
        <c:axId val="101199408"/>
      </c:barChart>
      <c:catAx>
        <c:axId val="2128221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itchFamily="2" charset="0"/>
                <a:ea typeface="Roboto" pitchFamily="2" charset="0"/>
                <a:cs typeface="+mn-cs"/>
              </a:defRPr>
            </a:pPr>
            <a:endParaRPr lang="en-US"/>
          </a:p>
        </c:txPr>
        <c:crossAx val="101199408"/>
        <c:crosses val="autoZero"/>
        <c:auto val="1"/>
        <c:lblAlgn val="ctr"/>
        <c:lblOffset val="100"/>
        <c:noMultiLvlLbl val="0"/>
      </c:catAx>
      <c:valAx>
        <c:axId val="101199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pitchFamily="2" charset="0"/>
                    <a:ea typeface="Roboto" pitchFamily="2" charset="0"/>
                    <a:cs typeface="+mn-cs"/>
                  </a:defRPr>
                </a:pPr>
                <a:r>
                  <a:rPr lang="en-US" sz="1400"/>
                  <a:t>$ per kWh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pitchFamily="2" charset="0"/>
                  <a:ea typeface="Roboto" pitchFamily="2" charset="0"/>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Roboto" pitchFamily="2" charset="0"/>
                <a:ea typeface="Roboto" pitchFamily="2" charset="0"/>
                <a:cs typeface="+mn-cs"/>
              </a:defRPr>
            </a:pPr>
            <a:endParaRPr lang="en-US"/>
          </a:p>
        </c:txPr>
        <c:crossAx val="2128221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Roboto" pitchFamily="2" charset="0"/>
              <a:ea typeface="Roboto" pitchFamily="2"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Roboto" pitchFamily="2" charset="0"/>
          <a:ea typeface="Roboto"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600" b="1" i="0">
                <a:latin typeface="Roboto Condensed" panose="02000000000000000000" pitchFamily="2" charset="0"/>
                <a:ea typeface="Roboto Condensed" panose="02000000000000000000" pitchFamily="2" charset="0"/>
                <a:cs typeface="Roboto Condensed" panose="02000000000000000000" pitchFamily="2" charset="0"/>
              </a:rPr>
              <a:t>Sample Building Annual Heat Load Profile</a:t>
            </a:r>
          </a:p>
        </c:rich>
      </c:tx>
      <c:layout>
        <c:manualLayout>
          <c:xMode val="edge"/>
          <c:yMode val="edge"/>
          <c:x val="4.1547527813298644E-2"/>
          <c:y val="1.307464594055411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autoTitleDeleted val="0"/>
    <c:plotArea>
      <c:layout/>
      <c:barChart>
        <c:barDir val="col"/>
        <c:grouping val="clustered"/>
        <c:varyColors val="0"/>
        <c:ser>
          <c:idx val="0"/>
          <c:order val="0"/>
          <c:tx>
            <c:strRef>
              <c:f>GMCS!$K$1</c:f>
              <c:strCache>
                <c:ptCount val="1"/>
                <c:pt idx="0">
                  <c:v>Annual Therms</c:v>
                </c:pt>
              </c:strCache>
            </c:strRef>
          </c:tx>
          <c:spPr>
            <a:solidFill>
              <a:schemeClr val="accent1"/>
            </a:solidFill>
            <a:ln>
              <a:solidFill>
                <a:schemeClr val="tx1"/>
              </a:solidFill>
            </a:ln>
            <a:effectLst/>
          </c:spPr>
          <c:invertIfNegative val="0"/>
          <c:cat>
            <c:numRef>
              <c:f>Nasatir!$J$2:$J$21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GMCS!$K$2:$K$21</c:f>
              <c:numCache>
                <c:formatCode>_(* #,##0_);_(* \(#,##0\);_(* "-"??_);_(@_)</c:formatCode>
                <c:ptCount val="20"/>
                <c:pt idx="0">
                  <c:v>77.579500000000138</c:v>
                </c:pt>
                <c:pt idx="1">
                  <c:v>226.48637500000001</c:v>
                </c:pt>
                <c:pt idx="2">
                  <c:v>1662.0681250000014</c:v>
                </c:pt>
                <c:pt idx="3">
                  <c:v>4156.7696249999981</c:v>
                </c:pt>
                <c:pt idx="4">
                  <c:v>4097.7746249999991</c:v>
                </c:pt>
                <c:pt idx="5">
                  <c:v>2710.1016250000039</c:v>
                </c:pt>
                <c:pt idx="6">
                  <c:v>600.24499999999989</c:v>
                </c:pt>
                <c:pt idx="7">
                  <c:v>257.06525000000005</c:v>
                </c:pt>
                <c:pt idx="8">
                  <c:v>294.84462500000001</c:v>
                </c:pt>
                <c:pt idx="9">
                  <c:v>113.95149999999998</c:v>
                </c:pt>
                <c:pt idx="10">
                  <c:v>89.003999999999991</c:v>
                </c:pt>
                <c:pt idx="11">
                  <c:v>30.853875000000002</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0-75F3-B245-B90E-2A1DB999DECB}"/>
            </c:ext>
          </c:extLst>
        </c:ser>
        <c:dLbls>
          <c:showLegendKey val="0"/>
          <c:showVal val="0"/>
          <c:showCatName val="0"/>
          <c:showSerName val="0"/>
          <c:showPercent val="0"/>
          <c:showBubbleSize val="0"/>
        </c:dLbls>
        <c:gapWidth val="0"/>
        <c:overlap val="-27"/>
        <c:axId val="592025456"/>
        <c:axId val="592028736"/>
      </c:barChart>
      <c:lineChart>
        <c:grouping val="standard"/>
        <c:varyColors val="0"/>
        <c:ser>
          <c:idx val="1"/>
          <c:order val="1"/>
          <c:tx>
            <c:strRef>
              <c:f>GMCS!$L$1</c:f>
              <c:strCache>
                <c:ptCount val="1"/>
                <c:pt idx="0">
                  <c:v>Cumulative Annual Percent Consumption</c:v>
                </c:pt>
              </c:strCache>
            </c:strRef>
          </c:tx>
          <c:spPr>
            <a:ln w="50800" cap="rnd">
              <a:solidFill>
                <a:schemeClr val="accent2"/>
              </a:solidFill>
              <a:round/>
            </a:ln>
            <a:effectLst/>
          </c:spPr>
          <c:marker>
            <c:symbol val="none"/>
          </c:marker>
          <c:cat>
            <c:numRef>
              <c:f>GMCS!$J$2:$J$21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GMCS!$L$2:$L$21</c:f>
              <c:numCache>
                <c:formatCode>0%</c:formatCode>
                <c:ptCount val="20"/>
                <c:pt idx="0">
                  <c:v>5.4187948965666198E-3</c:v>
                </c:pt>
                <c:pt idx="1">
                  <c:v>2.1238479387854545E-2</c:v>
                </c:pt>
                <c:pt idx="2">
                  <c:v>0.13733108469590682</c:v>
                </c:pt>
                <c:pt idx="3">
                  <c:v>0.42767430719866967</c:v>
                </c:pt>
                <c:pt idx="4">
                  <c:v>0.71389683022640438</c:v>
                </c:pt>
                <c:pt idx="5">
                  <c:v>0.90319277638134088</c:v>
                </c:pt>
                <c:pt idx="6">
                  <c:v>0.94511885920850036</c:v>
                </c:pt>
                <c:pt idx="7">
                  <c:v>0.96307442562468792</c:v>
                </c:pt>
                <c:pt idx="8">
                  <c:v>0.98366881652988958</c:v>
                </c:pt>
                <c:pt idx="9">
                  <c:v>0.99162813318771936</c:v>
                </c:pt>
                <c:pt idx="10">
                  <c:v>0.99784490979718476</c:v>
                </c:pt>
                <c:pt idx="11">
                  <c:v>1</c:v>
                </c:pt>
                <c:pt idx="12">
                  <c:v>1</c:v>
                </c:pt>
                <c:pt idx="13">
                  <c:v>1</c:v>
                </c:pt>
                <c:pt idx="14">
                  <c:v>1</c:v>
                </c:pt>
                <c:pt idx="15">
                  <c:v>1</c:v>
                </c:pt>
                <c:pt idx="16">
                  <c:v>1</c:v>
                </c:pt>
                <c:pt idx="17">
                  <c:v>1</c:v>
                </c:pt>
                <c:pt idx="18">
                  <c:v>1</c:v>
                </c:pt>
                <c:pt idx="19">
                  <c:v>1</c:v>
                </c:pt>
              </c:numCache>
            </c:numRef>
          </c:val>
          <c:smooth val="0"/>
          <c:extLst>
            <c:ext xmlns:c16="http://schemas.microsoft.com/office/drawing/2014/chart" uri="{C3380CC4-5D6E-409C-BE32-E72D297353CC}">
              <c16:uniqueId val="{00000001-75F3-B245-B90E-2A1DB999DECB}"/>
            </c:ext>
          </c:extLst>
        </c:ser>
        <c:dLbls>
          <c:showLegendKey val="0"/>
          <c:showVal val="0"/>
          <c:showCatName val="0"/>
          <c:showSerName val="0"/>
          <c:showPercent val="0"/>
          <c:showBubbleSize val="0"/>
        </c:dLbls>
        <c:marker val="1"/>
        <c:smooth val="0"/>
        <c:axId val="421703560"/>
        <c:axId val="421698640"/>
      </c:lineChart>
      <c:catAx>
        <c:axId val="421703560"/>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Percent of Design Load</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698640"/>
        <c:crosses val="autoZero"/>
        <c:auto val="1"/>
        <c:lblAlgn val="ctr"/>
        <c:lblOffset val="100"/>
        <c:noMultiLvlLbl val="0"/>
      </c:catAx>
      <c:valAx>
        <c:axId val="4216986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Cumulative Annual Percent Therm Consumption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703560"/>
        <c:crosses val="autoZero"/>
        <c:crossBetween val="between"/>
      </c:valAx>
      <c:valAx>
        <c:axId val="59202873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Annual Load within Percent Load Bin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592025456"/>
        <c:crosses val="max"/>
        <c:crossBetween val="between"/>
      </c:valAx>
      <c:catAx>
        <c:axId val="592025456"/>
        <c:scaling>
          <c:orientation val="minMax"/>
        </c:scaling>
        <c:delete val="1"/>
        <c:axPos val="b"/>
        <c:numFmt formatCode="0%" sourceLinked="1"/>
        <c:majorTickMark val="out"/>
        <c:minorTickMark val="none"/>
        <c:tickLblPos val="nextTo"/>
        <c:crossAx val="592028736"/>
        <c:crosses val="autoZero"/>
        <c:auto val="1"/>
        <c:lblAlgn val="ctr"/>
        <c:lblOffset val="100"/>
        <c:noMultiLvlLbl val="0"/>
      </c:catAx>
      <c:spPr>
        <a:noFill/>
        <a:ln>
          <a:noFill/>
        </a:ln>
        <a:effectLst/>
      </c:spPr>
    </c:plotArea>
    <c:legend>
      <c:legendPos val="b"/>
      <c:layout>
        <c:manualLayout>
          <c:xMode val="edge"/>
          <c:yMode val="edge"/>
          <c:x val="0.24380267297451508"/>
          <c:y val="0.93057288067563027"/>
          <c:w val="0.48115110655132065"/>
          <c:h val="5.79376307739768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600" b="1" i="0">
                <a:latin typeface="Roboto Condensed" panose="02000000000000000000" pitchFamily="2" charset="0"/>
                <a:ea typeface="Roboto Condensed" panose="02000000000000000000" pitchFamily="2" charset="0"/>
                <a:cs typeface="Roboto Condensed" panose="02000000000000000000" pitchFamily="2" charset="0"/>
              </a:rPr>
              <a:t>Sample Building Annual Heat Load Profile</a:t>
            </a:r>
          </a:p>
        </c:rich>
      </c:tx>
      <c:layout>
        <c:manualLayout>
          <c:xMode val="edge"/>
          <c:yMode val="edge"/>
          <c:x val="4.1547527813298644E-2"/>
          <c:y val="1.307464594055411E-2"/>
        </c:manualLayout>
      </c:layout>
      <c:overlay val="0"/>
      <c:spPr>
        <a:noFill/>
        <a:ln>
          <a:noFill/>
        </a:ln>
        <a:effectLst/>
      </c:spPr>
      <c:txPr>
        <a:bodyPr rot="0" spcFirstLastPara="1" vertOverflow="ellipsis" vert="horz" wrap="square" anchor="ctr" anchorCtr="1"/>
        <a:lstStyle/>
        <a:p>
          <a:pPr>
            <a:defRPr sz="3600" b="1" i="0" u="none" strike="noStrike" kern="1200" spc="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autoTitleDeleted val="0"/>
    <c:plotArea>
      <c:layout/>
      <c:barChart>
        <c:barDir val="col"/>
        <c:grouping val="clustered"/>
        <c:varyColors val="0"/>
        <c:ser>
          <c:idx val="0"/>
          <c:order val="0"/>
          <c:tx>
            <c:strRef>
              <c:f>GMCS!$K$1</c:f>
              <c:strCache>
                <c:ptCount val="1"/>
                <c:pt idx="0">
                  <c:v>Annual Therms</c:v>
                </c:pt>
              </c:strCache>
            </c:strRef>
          </c:tx>
          <c:spPr>
            <a:solidFill>
              <a:schemeClr val="accent1"/>
            </a:solidFill>
            <a:ln>
              <a:solidFill>
                <a:schemeClr val="tx1"/>
              </a:solidFill>
            </a:ln>
            <a:effectLst/>
          </c:spPr>
          <c:invertIfNegative val="0"/>
          <c:cat>
            <c:numRef>
              <c:f>Nasatir!$J$2:$J$21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GMCS!$K$2:$K$21</c:f>
              <c:numCache>
                <c:formatCode>_(* #,##0_);_(* \(#,##0\);_(* "-"??_);_(@_)</c:formatCode>
                <c:ptCount val="20"/>
                <c:pt idx="0">
                  <c:v>77.579500000000138</c:v>
                </c:pt>
                <c:pt idx="1">
                  <c:v>226.48637500000001</c:v>
                </c:pt>
                <c:pt idx="2">
                  <c:v>1662.0681250000014</c:v>
                </c:pt>
                <c:pt idx="3">
                  <c:v>4156.7696249999981</c:v>
                </c:pt>
                <c:pt idx="4">
                  <c:v>4097.7746249999991</c:v>
                </c:pt>
                <c:pt idx="5">
                  <c:v>2710.1016250000039</c:v>
                </c:pt>
                <c:pt idx="6">
                  <c:v>600.24499999999989</c:v>
                </c:pt>
                <c:pt idx="7">
                  <c:v>257.06525000000005</c:v>
                </c:pt>
                <c:pt idx="8">
                  <c:v>294.84462500000001</c:v>
                </c:pt>
                <c:pt idx="9">
                  <c:v>113.95149999999998</c:v>
                </c:pt>
                <c:pt idx="10">
                  <c:v>89.003999999999991</c:v>
                </c:pt>
                <c:pt idx="11">
                  <c:v>30.853875000000002</c:v>
                </c:pt>
                <c:pt idx="12">
                  <c:v>0</c:v>
                </c:pt>
                <c:pt idx="13">
                  <c:v>0</c:v>
                </c:pt>
                <c:pt idx="14">
                  <c:v>0</c:v>
                </c:pt>
                <c:pt idx="15">
                  <c:v>0</c:v>
                </c:pt>
                <c:pt idx="16">
                  <c:v>0</c:v>
                </c:pt>
                <c:pt idx="17">
                  <c:v>0</c:v>
                </c:pt>
                <c:pt idx="18">
                  <c:v>0</c:v>
                </c:pt>
                <c:pt idx="19">
                  <c:v>0</c:v>
                </c:pt>
              </c:numCache>
            </c:numRef>
          </c:val>
          <c:extLst>
            <c:ext xmlns:c16="http://schemas.microsoft.com/office/drawing/2014/chart" uri="{C3380CC4-5D6E-409C-BE32-E72D297353CC}">
              <c16:uniqueId val="{00000000-75F3-B245-B90E-2A1DB999DECB}"/>
            </c:ext>
          </c:extLst>
        </c:ser>
        <c:dLbls>
          <c:showLegendKey val="0"/>
          <c:showVal val="0"/>
          <c:showCatName val="0"/>
          <c:showSerName val="0"/>
          <c:showPercent val="0"/>
          <c:showBubbleSize val="0"/>
        </c:dLbls>
        <c:gapWidth val="0"/>
        <c:overlap val="-27"/>
        <c:axId val="592025456"/>
        <c:axId val="592028736"/>
      </c:barChart>
      <c:lineChart>
        <c:grouping val="standard"/>
        <c:varyColors val="0"/>
        <c:ser>
          <c:idx val="1"/>
          <c:order val="1"/>
          <c:tx>
            <c:strRef>
              <c:f>GMCS!$L$1</c:f>
              <c:strCache>
                <c:ptCount val="1"/>
                <c:pt idx="0">
                  <c:v>Cumulative Annual Percent Consumption</c:v>
                </c:pt>
              </c:strCache>
            </c:strRef>
          </c:tx>
          <c:spPr>
            <a:ln w="50800" cap="rnd">
              <a:solidFill>
                <a:schemeClr val="accent2"/>
              </a:solidFill>
              <a:round/>
            </a:ln>
            <a:effectLst/>
          </c:spPr>
          <c:marker>
            <c:symbol val="none"/>
          </c:marker>
          <c:cat>
            <c:numRef>
              <c:f>GMCS!$J$2:$J$21</c:f>
              <c:numCache>
                <c:formatCode>0%</c:formatCode>
                <c:ptCount val="20"/>
                <c:pt idx="0">
                  <c:v>0.05</c:v>
                </c:pt>
                <c:pt idx="1">
                  <c:v>0.1</c:v>
                </c:pt>
                <c:pt idx="2">
                  <c:v>0.15</c:v>
                </c:pt>
                <c:pt idx="3">
                  <c:v>0.2</c:v>
                </c:pt>
                <c:pt idx="4">
                  <c:v>0.25</c:v>
                </c:pt>
                <c:pt idx="5">
                  <c:v>0.3</c:v>
                </c:pt>
                <c:pt idx="6">
                  <c:v>0.35</c:v>
                </c:pt>
                <c:pt idx="7">
                  <c:v>0.4</c:v>
                </c:pt>
                <c:pt idx="8">
                  <c:v>0.45</c:v>
                </c:pt>
                <c:pt idx="9">
                  <c:v>0.5</c:v>
                </c:pt>
                <c:pt idx="10">
                  <c:v>0.55000000000000004</c:v>
                </c:pt>
                <c:pt idx="11">
                  <c:v>0.6</c:v>
                </c:pt>
                <c:pt idx="12">
                  <c:v>0.65</c:v>
                </c:pt>
                <c:pt idx="13">
                  <c:v>0.7</c:v>
                </c:pt>
                <c:pt idx="14">
                  <c:v>0.75</c:v>
                </c:pt>
                <c:pt idx="15">
                  <c:v>0.8</c:v>
                </c:pt>
                <c:pt idx="16">
                  <c:v>0.85</c:v>
                </c:pt>
                <c:pt idx="17">
                  <c:v>0.9</c:v>
                </c:pt>
                <c:pt idx="18">
                  <c:v>0.95</c:v>
                </c:pt>
                <c:pt idx="19">
                  <c:v>1</c:v>
                </c:pt>
              </c:numCache>
            </c:numRef>
          </c:cat>
          <c:val>
            <c:numRef>
              <c:f>GMCS!$L$2:$L$21</c:f>
              <c:numCache>
                <c:formatCode>0%</c:formatCode>
                <c:ptCount val="20"/>
                <c:pt idx="0">
                  <c:v>5.4187948965666198E-3</c:v>
                </c:pt>
                <c:pt idx="1">
                  <c:v>2.1238479387854545E-2</c:v>
                </c:pt>
                <c:pt idx="2">
                  <c:v>0.13733108469590682</c:v>
                </c:pt>
                <c:pt idx="3">
                  <c:v>0.42767430719866967</c:v>
                </c:pt>
                <c:pt idx="4">
                  <c:v>0.71389683022640438</c:v>
                </c:pt>
                <c:pt idx="5">
                  <c:v>0.90319277638134088</c:v>
                </c:pt>
                <c:pt idx="6">
                  <c:v>0.94511885920850036</c:v>
                </c:pt>
                <c:pt idx="7">
                  <c:v>0.96307442562468792</c:v>
                </c:pt>
                <c:pt idx="8">
                  <c:v>0.98366881652988958</c:v>
                </c:pt>
                <c:pt idx="9">
                  <c:v>0.99162813318771936</c:v>
                </c:pt>
                <c:pt idx="10">
                  <c:v>0.99784490979718476</c:v>
                </c:pt>
                <c:pt idx="11">
                  <c:v>1</c:v>
                </c:pt>
                <c:pt idx="12">
                  <c:v>1</c:v>
                </c:pt>
                <c:pt idx="13">
                  <c:v>1</c:v>
                </c:pt>
                <c:pt idx="14">
                  <c:v>1</c:v>
                </c:pt>
                <c:pt idx="15">
                  <c:v>1</c:v>
                </c:pt>
                <c:pt idx="16">
                  <c:v>1</c:v>
                </c:pt>
                <c:pt idx="17">
                  <c:v>1</c:v>
                </c:pt>
                <c:pt idx="18">
                  <c:v>1</c:v>
                </c:pt>
                <c:pt idx="19">
                  <c:v>1</c:v>
                </c:pt>
              </c:numCache>
            </c:numRef>
          </c:val>
          <c:smooth val="0"/>
          <c:extLst>
            <c:ext xmlns:c16="http://schemas.microsoft.com/office/drawing/2014/chart" uri="{C3380CC4-5D6E-409C-BE32-E72D297353CC}">
              <c16:uniqueId val="{00000001-75F3-B245-B90E-2A1DB999DECB}"/>
            </c:ext>
          </c:extLst>
        </c:ser>
        <c:dLbls>
          <c:showLegendKey val="0"/>
          <c:showVal val="0"/>
          <c:showCatName val="0"/>
          <c:showSerName val="0"/>
          <c:showPercent val="0"/>
          <c:showBubbleSize val="0"/>
        </c:dLbls>
        <c:marker val="1"/>
        <c:smooth val="0"/>
        <c:axId val="421703560"/>
        <c:axId val="421698640"/>
      </c:lineChart>
      <c:catAx>
        <c:axId val="42170356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Percent of Design Load</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698640"/>
        <c:crosses val="autoZero"/>
        <c:auto val="1"/>
        <c:lblAlgn val="ctr"/>
        <c:lblOffset val="100"/>
        <c:noMultiLvlLbl val="0"/>
      </c:catAx>
      <c:valAx>
        <c:axId val="42169864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Cumulative Annual Percent Therm Consumption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421703560"/>
        <c:crosses val="autoZero"/>
        <c:crossBetween val="between"/>
      </c:valAx>
      <c:valAx>
        <c:axId val="592028736"/>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400" b="0" i="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Annual Load within Percent Load Bin</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a:p>
        </c:txPr>
        <c:crossAx val="592025456"/>
        <c:crosses val="max"/>
        <c:crossBetween val="between"/>
      </c:valAx>
      <c:catAx>
        <c:axId val="592025456"/>
        <c:scaling>
          <c:orientation val="minMax"/>
        </c:scaling>
        <c:delete val="1"/>
        <c:axPos val="b"/>
        <c:numFmt formatCode="0%" sourceLinked="1"/>
        <c:majorTickMark val="out"/>
        <c:minorTickMark val="none"/>
        <c:tickLblPos val="nextTo"/>
        <c:crossAx val="59202873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Open Sans" panose="020B0606030504020204" pitchFamily="34" charset="0"/>
          <a:ea typeface="Open Sans" panose="020B0606030504020204" pitchFamily="34" charset="0"/>
          <a:cs typeface="Open Sans" panose="020B06060305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2A1CA9-7C79-469E-95ED-9247DCD4352C}" type="datetimeFigureOut">
              <a:rPr lang="en-US" smtClean="0"/>
              <a:t>4/24/2026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4D0020-174F-4474-B652-15292476CD4F}" type="slidenum">
              <a:rPr lang="en-US" smtClean="0"/>
              <a:t>‹#›</a:t>
            </a:fld>
            <a:endParaRPr lang="en-US"/>
          </a:p>
        </p:txBody>
      </p:sp>
    </p:spTree>
    <p:extLst>
      <p:ext uri="{BB962C8B-B14F-4D97-AF65-F5344CB8AC3E}">
        <p14:creationId xmlns:p14="http://schemas.microsoft.com/office/powerpoint/2010/main" val="1163707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62452-73BA-4B6E-95A5-E724D6377E4D}" type="datetimeFigureOut">
              <a:rPr lang="en-US" smtClean="0"/>
              <a:t>4/24/2026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3D01E-8E1F-45A0-B4E0-8DAF0D6A9E6B}" type="slidenum">
              <a:rPr lang="en-US" smtClean="0"/>
              <a:t>‹#›</a:t>
            </a:fld>
            <a:endParaRPr lang="en-US"/>
          </a:p>
        </p:txBody>
      </p:sp>
    </p:spTree>
    <p:extLst>
      <p:ext uri="{BB962C8B-B14F-4D97-AF65-F5344CB8AC3E}">
        <p14:creationId xmlns:p14="http://schemas.microsoft.com/office/powerpoint/2010/main" val="35696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7355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E0BCB251-2B54-038B-23FB-4F1C3462B642}"/>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D441C87C-60C6-DE07-519E-836F09338E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686C971C-70A2-9474-5D4B-A2A2A1EA6A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ea typeface="Calibri"/>
                <a:cs typeface="Calibri"/>
              </a:rPr>
              <a:t>We hear a lot that all we need to do is electrify everything and the grid will take care of the rest, right?   In reality, there's way more nuance in how we should approach decarbonization.  One single strategy doesn't necessarily result in emissions reductions everywhere.  Where is your project located?  Is the grid "clean"?  Does the technology you're looking at perform well in your climate zone?  As engineers, we want to do the math to make sure our designs are actually reducing emissions, saving </a:t>
            </a:r>
            <a:r>
              <a:rPr lang="en-GB" dirty="0" err="1">
                <a:ea typeface="Calibri"/>
                <a:cs typeface="Calibri"/>
              </a:rPr>
              <a:t>clients</a:t>
            </a:r>
            <a:r>
              <a:rPr lang="en-GB" dirty="0">
                <a:ea typeface="Calibri"/>
                <a:cs typeface="Calibri"/>
              </a:rPr>
              <a:t> money, and reducing our whole-life carbon footprint.  A key place to start this journey is making sure </a:t>
            </a:r>
            <a:r>
              <a:rPr lang="en-GB" dirty="0" err="1">
                <a:ea typeface="Calibri"/>
                <a:cs typeface="Calibri"/>
              </a:rPr>
              <a:t>your</a:t>
            </a:r>
            <a:r>
              <a:rPr lang="en-GB" dirty="0">
                <a:ea typeface="Calibri"/>
                <a:cs typeface="Calibri"/>
              </a:rPr>
              <a:t> existing building is actually working in an efficient manner.</a:t>
            </a: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37894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D3D63"/>
                </a:solidFill>
                <a:effectLst/>
                <a:latin typeface="Lato" panose="020F0502020204030204" pitchFamily="34" charset="0"/>
              </a:rPr>
              <a:t>Low-carbon electricity sources will be essential to reduce indirect GHG emissions from the building sector.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D3D63"/>
                </a:solidFill>
                <a:effectLst/>
                <a:latin typeface="Lato" panose="020F0502020204030203" pitchFamily="34" charset="0"/>
              </a:rPr>
              <a:t>Low-carbon electricity can come from nuclear or renewable sources such as hydropower, solar, wind, and geothermal.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D3D63"/>
                </a:solidFill>
                <a:effectLst/>
                <a:latin typeface="Lato" panose="020F0502020204030203" pitchFamily="34" charset="0"/>
              </a:rPr>
              <a:t>The contribution of each varies from country to country.</a:t>
            </a:r>
          </a:p>
          <a:p>
            <a:pPr algn="l"/>
            <a:endParaRPr lang="en-US" b="0" i="0">
              <a:solidFill>
                <a:srgbClr val="1D3D63"/>
              </a:solidFill>
              <a:effectLst/>
              <a:latin typeface="Lato" panose="020F0502020204030204" pitchFamily="34" charset="0"/>
            </a:endParaRPr>
          </a:p>
          <a:p>
            <a:pPr algn="l"/>
            <a:r>
              <a:rPr lang="en-US" b="0" i="0">
                <a:solidFill>
                  <a:srgbClr val="1D3D63"/>
                </a:solidFill>
                <a:effectLst/>
                <a:latin typeface="Lato" panose="020F0502020204030204" pitchFamily="34" charset="0"/>
              </a:rPr>
              <a:t>Globally, 39% of our electricity came from low-carbon sources in 2020. </a:t>
            </a:r>
          </a:p>
          <a:p>
            <a:pPr algn="l"/>
            <a:r>
              <a:rPr lang="en-US" b="0" i="0">
                <a:solidFill>
                  <a:srgbClr val="1D3D63"/>
                </a:solidFill>
                <a:effectLst/>
                <a:latin typeface="Lato" panose="020F0502020204030204" pitchFamily="34" charset="0"/>
              </a:rPr>
              <a:t>But there is a lot of variation in low-carbon electricity production worldwide. </a:t>
            </a:r>
          </a:p>
          <a:p>
            <a:pPr algn="l"/>
            <a:r>
              <a:rPr lang="en-US" b="0" i="0">
                <a:solidFill>
                  <a:srgbClr val="1D3D63"/>
                </a:solidFill>
                <a:effectLst/>
                <a:latin typeface="Lato" panose="020F0502020204030204" pitchFamily="34" charset="0"/>
              </a:rPr>
              <a:t>World electricity generation has added roughly 5700 TW of low-carbon electricity generation since 2000, </a:t>
            </a:r>
          </a:p>
          <a:p>
            <a:pPr algn="l"/>
            <a:r>
              <a:rPr lang="en-US" b="0" i="0">
                <a:solidFill>
                  <a:srgbClr val="1D3D63"/>
                </a:solidFill>
                <a:effectLst/>
                <a:latin typeface="Lato" panose="020F0502020204030204" pitchFamily="34" charset="0"/>
              </a:rPr>
              <a:t>increasing it by 106% in the past 22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D3D63"/>
                </a:solidFill>
                <a:effectLst/>
                <a:latin typeface="Lato" panose="020F0502020204030204" pitchFamily="34" charset="0"/>
              </a:rPr>
              <a:t>China accounted for roughly half of the global low-carbon electricity generation growth during that period. </a:t>
            </a:r>
            <a:endParaRPr lang="en-US" i="1">
              <a:solidFill>
                <a:srgbClr val="434343"/>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effectLst/>
              </a:rPr>
            </a:br>
            <a:r>
              <a:rPr lang="en-US">
                <a:effectLst/>
              </a:rPr>
              <a:t>China is set to quintuple its renewable energy installations by 2050,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shift its power mix from 30% renewables today to 88% by mid-century,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in less than a decade has increased its solar power generation from 1 to 5%, but this will increase to 38% of electricity production by 2050.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ffectLst/>
              </a:rPr>
              <a:t>They will reduce annual emissions by 8Gt between now and 2050, which is three times as much as Europe’s emissions reductions.</a:t>
            </a:r>
            <a:endParaRPr lang="en-US" b="0" i="1">
              <a:solidFill>
                <a:srgbClr val="434343"/>
              </a:solidFill>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6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Arial" panose="020B0604020202020204" pitchFamily="34" charset="0"/>
              </a:rPr>
              <a:t>We will need to figure out how to substantially reduce emissions from the world’s reliance on electricity generation from coal.  </a:t>
            </a:r>
          </a:p>
          <a:p>
            <a:r>
              <a:rPr lang="en-US" b="0" i="0" u="none" strike="noStrike">
                <a:solidFill>
                  <a:srgbClr val="000000"/>
                </a:solidFill>
                <a:effectLst/>
                <a:latin typeface="Arial" panose="020B0604020202020204" pitchFamily="34" charset="0"/>
              </a:rPr>
              <a:t>As we look for solutions, it is important to understand why we have relied on coal in the past.</a:t>
            </a:r>
          </a:p>
          <a:p>
            <a:endParaRPr lang="en-US" b="0" i="0" u="none" strike="noStrike">
              <a:solidFill>
                <a:srgbClr val="000000"/>
              </a:solidFill>
              <a:effectLst/>
              <a:latin typeface="Arial" panose="020B0604020202020204" pitchFamily="34" charset="0"/>
            </a:endParaRPr>
          </a:p>
          <a:p>
            <a:r>
              <a:rPr lang="en-US" b="0" i="0" u="none" strike="noStrike">
                <a:solidFill>
                  <a:srgbClr val="000000"/>
                </a:solidFill>
                <a:effectLst/>
                <a:latin typeface="Arial" panose="020B0604020202020204" pitchFamily="34" charset="0"/>
              </a:rPr>
              <a:t>Coal has been a reliable and affordable energy source. It is abundant and easy to extract and relatively inexpensive to transport. </a:t>
            </a:r>
          </a:p>
          <a:p>
            <a:r>
              <a:rPr lang="en-US" b="0" i="0" u="none" strike="noStrike">
                <a:solidFill>
                  <a:srgbClr val="000000"/>
                </a:solidFill>
                <a:effectLst/>
                <a:latin typeface="Arial" panose="020B0604020202020204" pitchFamily="34" charset="0"/>
              </a:rPr>
              <a:t>Additionally, it is a very efficient fuel source, meaning that a large amount of energy can be produced from a small amount of coal. </a:t>
            </a:r>
          </a:p>
          <a:p>
            <a:endParaRPr lang="en-US" b="0" i="0" u="none" strike="noStrike">
              <a:solidFill>
                <a:srgbClr val="000000"/>
              </a:solidFill>
              <a:effectLst/>
              <a:latin typeface="Arial" panose="020B0604020202020204" pitchFamily="34" charset="0"/>
            </a:endParaRPr>
          </a:p>
          <a:p>
            <a:r>
              <a:rPr lang="en-US" b="0" i="0" u="none" strike="noStrike">
                <a:solidFill>
                  <a:srgbClr val="000000"/>
                </a:solidFill>
                <a:effectLst/>
                <a:latin typeface="Arial" panose="020B0604020202020204" pitchFamily="34" charset="0"/>
              </a:rPr>
              <a:t>As we look to reduce GHG emissions, coal generation produces more than double the GHG </a:t>
            </a:r>
          </a:p>
          <a:p>
            <a:r>
              <a:rPr lang="en-US" b="0" i="0" u="none" strike="noStrike">
                <a:solidFill>
                  <a:srgbClr val="000000"/>
                </a:solidFill>
                <a:effectLst/>
                <a:latin typeface="Arial" panose="020B0604020202020204" pitchFamily="34" charset="0"/>
              </a:rPr>
              <a:t>emissions when compared to combined cycle natural gas generation.</a:t>
            </a:r>
          </a:p>
          <a:p>
            <a:r>
              <a:rPr lang="en-US"/>
              <a:t>W</a:t>
            </a:r>
            <a:r>
              <a:rPr lang="en-US" b="0" i="0">
                <a:solidFill>
                  <a:srgbClr val="1D3D63"/>
                </a:solidFill>
                <a:effectLst/>
                <a:latin typeface="Lato" panose="020F0502020204030204" pitchFamily="34" charset="0"/>
              </a:rPr>
              <a:t>orld electricity generation added roughly 4450 TW of coal electricity since 2000.  </a:t>
            </a:r>
          </a:p>
          <a:p>
            <a:r>
              <a:rPr lang="en-US" b="0" i="0">
                <a:solidFill>
                  <a:srgbClr val="1D3D63"/>
                </a:solidFill>
                <a:effectLst/>
                <a:latin typeface="Lato" panose="020F0502020204030204" pitchFamily="34" charset="0"/>
              </a:rPr>
              <a:t>Many countries have decreased their coal generation during this period.  </a:t>
            </a:r>
          </a:p>
          <a:p>
            <a:endParaRPr lang="en-US" b="0" i="0">
              <a:solidFill>
                <a:srgbClr val="1D3D63"/>
              </a:solidFill>
              <a:effectLst/>
              <a:latin typeface="Lato" panose="020F0502020204030204" pitchFamily="34" charset="0"/>
            </a:endParaRPr>
          </a:p>
          <a:p>
            <a:r>
              <a:rPr lang="en-US" b="0" i="0">
                <a:solidFill>
                  <a:srgbClr val="1D3D63"/>
                </a:solidFill>
                <a:effectLst/>
                <a:latin typeface="Lato" panose="020F0502020204030204" pitchFamily="34" charset="0"/>
              </a:rPr>
              <a:t>China’s growing economy added roughly 5600 TW of coal generation since 2000, </a:t>
            </a:r>
          </a:p>
          <a:p>
            <a:r>
              <a:rPr lang="en-US" b="0" i="0">
                <a:solidFill>
                  <a:srgbClr val="1D3D63"/>
                </a:solidFill>
                <a:effectLst/>
                <a:latin typeface="Lato" panose="020F0502020204030204" pitchFamily="34" charset="0"/>
              </a:rPr>
              <a:t>slightly more than the amount of low-carbon generation they added during the same timeframe.</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527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rPr>
              <a:t>Carbon intensity on this chart is shown in grams of carbon dioxide-equivalents emitted per kilowatt-hour of electricity generated.</a:t>
            </a:r>
          </a:p>
          <a:p>
            <a:endParaRPr lang="en-US"/>
          </a:p>
          <a:p>
            <a:r>
              <a:rPr lang="en-US"/>
              <a:t>The electric grid carbon intensity has been trending downward since 2010 in many parts of the world.  </a:t>
            </a:r>
          </a:p>
          <a:p>
            <a:r>
              <a:rPr lang="en-US"/>
              <a:t>Much of the reduction is due to the rapid increase of low-carbon generation and natural gas generation replacing coal generation.</a:t>
            </a:r>
          </a:p>
          <a:p>
            <a:r>
              <a:rPr lang="en-US"/>
              <a:t>Economics will continue to play a critical role in the overall solution sets as we transition towards low-carbon generation.</a:t>
            </a:r>
          </a:p>
          <a:p>
            <a:r>
              <a:rPr lang="en-US"/>
              <a:t>The energy around the globe must be accessible and affordable.</a:t>
            </a:r>
          </a:p>
          <a:p>
            <a:endParaRPr lang="en-US"/>
          </a:p>
          <a:p>
            <a:r>
              <a:rPr lang="en-US" b="1"/>
              <a:t>&lt;click&gt; </a:t>
            </a:r>
            <a:r>
              <a:rPr lang="en-US"/>
              <a:t>The GHG carbon intensity from an 80% efficient natural gas boiler is shown.  This is gCO2/kWh of output.</a:t>
            </a:r>
          </a:p>
          <a:p>
            <a:r>
              <a:rPr lang="en-US" b="1"/>
              <a:t>&lt;click&gt; </a:t>
            </a:r>
            <a:r>
              <a:rPr lang="en-US"/>
              <a:t>The boiler’s actual annual operating efficiency is closer to 70% when accounting for </a:t>
            </a:r>
            <a:r>
              <a:rPr lang="en-US" b="0" i="0">
                <a:solidFill>
                  <a:srgbClr val="333333"/>
                </a:solidFill>
                <a:effectLst/>
                <a:latin typeface="Lora" panose="020F0502020204030204" pitchFamily="34" charset="0"/>
              </a:rPr>
              <a:t>off-standard stack losses.</a:t>
            </a:r>
            <a:endParaRPr lang="en-US"/>
          </a:p>
          <a:p>
            <a:r>
              <a:rPr lang="en-US"/>
              <a:t>The electric grid carbon intensity values typically increase by 5% to account for the electrical distribution system losses to the building.</a:t>
            </a:r>
          </a:p>
          <a:p>
            <a:endParaRPr lang="en-US"/>
          </a:p>
          <a:p>
            <a:r>
              <a:rPr lang="en-US"/>
              <a:t>This is why efficient electrification of heat loads will be required using heat pump technology.  </a:t>
            </a:r>
          </a:p>
          <a:p>
            <a:r>
              <a:rPr lang="en-US"/>
              <a:t>A heat pump with an operational COP of 2.0 or 200% efficiency would cut the electricity carbon intensity in half per kWh of heating</a:t>
            </a:r>
          </a:p>
          <a:p>
            <a:r>
              <a:rPr lang="en-US"/>
              <a:t>Electric resistance technology would generate more emissions than natural gas boilers in many areas of the world.</a:t>
            </a:r>
          </a:p>
          <a:p>
            <a:endParaRPr lang="en-US"/>
          </a:p>
          <a:p>
            <a:endParaRPr lang="en-US" sz="120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590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we look at the US breakdown, we can see that natural gas has largely displaced coal, and there is a rapid growth in the last 10 years of renewables on the grid.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60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53123-852A-B4F3-1821-F705CFE0B3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601469-0A4B-6C31-9907-234D606F3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56611-A99E-CFA6-B00B-877A046C3B98}"/>
              </a:ext>
            </a:extLst>
          </p:cNvPr>
          <p:cNvSpPr>
            <a:spLocks noGrp="1"/>
          </p:cNvSpPr>
          <p:nvPr>
            <p:ph type="body" idx="1"/>
          </p:nvPr>
        </p:nvSpPr>
        <p:spPr/>
        <p:txBody>
          <a:bodyPr/>
          <a:lstStyle/>
          <a:p>
            <a:r>
              <a:rPr lang="en-US"/>
              <a:t>This is a breakdown of California’s 2022 electricity mix from generation sources.  More than 50% of our electricity is generated from low carbon sources.</a:t>
            </a:r>
          </a:p>
          <a:p>
            <a:endParaRPr lang="en-US"/>
          </a:p>
          <a:p>
            <a:r>
              <a:rPr lang="en-US"/>
              <a:t>You can see the trend for the last 14 years.  Our nuclear energy dropped in 2012 while solar and wind energy more than made up for that reduction in the past 10 years.  Natural gas still has the largest percentage of source generation.</a:t>
            </a:r>
          </a:p>
        </p:txBody>
      </p:sp>
      <p:sp>
        <p:nvSpPr>
          <p:cNvPr id="4" name="Slide Number Placeholder 3">
            <a:extLst>
              <a:ext uri="{FF2B5EF4-FFF2-40B4-BE49-F238E27FC236}">
                <a16:creationId xmlns:a16="http://schemas.microsoft.com/office/drawing/2014/main" id="{8E0F2672-B335-5B2A-8D2C-E8B78B68173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12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B5073-ED03-DBCD-3EC9-12A411C96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53023-0291-647F-724A-4CBA689A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EA175-4E24-56E4-6ECA-9F128B1D28EC}"/>
              </a:ext>
            </a:extLst>
          </p:cNvPr>
          <p:cNvSpPr>
            <a:spLocks noGrp="1"/>
          </p:cNvSpPr>
          <p:nvPr>
            <p:ph type="body" idx="1"/>
          </p:nvPr>
        </p:nvSpPr>
        <p:spPr/>
        <p:txBody>
          <a:bodyPr/>
          <a:lstStyle/>
          <a:p>
            <a:r>
              <a:rPr lang="en-US"/>
              <a:t>Let’s break this down to your local utility level. This data is taken from the yearly power content labels.  It is essential to understand the carbon content of electricity as we convert from natural gas to electricity.</a:t>
            </a:r>
          </a:p>
        </p:txBody>
      </p:sp>
      <p:sp>
        <p:nvSpPr>
          <p:cNvPr id="4" name="Slide Number Placeholder 3">
            <a:extLst>
              <a:ext uri="{FF2B5EF4-FFF2-40B4-BE49-F238E27FC236}">
                <a16:creationId xmlns:a16="http://schemas.microsoft.com/office/drawing/2014/main" id="{629B72CB-3276-BE42-2799-48DD0F06CDB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298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391DF-D21C-F07A-F483-743CA81A5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1A9A6-829E-E81C-5E65-9AEF7396F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A6460-317E-A2D3-4565-C3D768B33833}"/>
              </a:ext>
            </a:extLst>
          </p:cNvPr>
          <p:cNvSpPr>
            <a:spLocks noGrp="1"/>
          </p:cNvSpPr>
          <p:nvPr>
            <p:ph type="body" idx="1"/>
          </p:nvPr>
        </p:nvSpPr>
        <p:spPr/>
        <p:txBody>
          <a:bodyPr/>
          <a:lstStyle/>
          <a:p>
            <a:r>
              <a:rPr lang="en-US" dirty="0">
                <a:ea typeface="Calibri"/>
                <a:cs typeface="Calibri"/>
              </a:rPr>
              <a:t>In our effort to reduce emissions, we also want to keep our eye on the cost of utilities.  The "spark gap" is the cost difference between delivering a btu of heat with heat pump vs a gas boiler.  If you don't beat the spark gap, your client will see increased utility costs, which is not our goal.  The spark gap is another driver in why retro-commissioning is a key step to improve building performance before doing any electrification </a:t>
            </a:r>
            <a:r>
              <a:rPr lang="en-US">
                <a:ea typeface="Calibri"/>
                <a:cs typeface="Calibri"/>
              </a:rPr>
              <a:t>projects. </a:t>
            </a:r>
            <a:endParaRPr lang="en-US" dirty="0">
              <a:ea typeface="Calibri"/>
              <a:cs typeface="Calibri"/>
            </a:endParaRPr>
          </a:p>
        </p:txBody>
      </p:sp>
      <p:sp>
        <p:nvSpPr>
          <p:cNvPr id="4" name="Slide Number Placeholder 3">
            <a:extLst>
              <a:ext uri="{FF2B5EF4-FFF2-40B4-BE49-F238E27FC236}">
                <a16:creationId xmlns:a16="http://schemas.microsoft.com/office/drawing/2014/main" id="{0BDDDB0B-1B33-A403-8F1C-8B6A560DCED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905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A3D44-E822-D14E-A42E-D264117D4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C58C3-7B84-93B1-CC13-2AC925232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A9E75-AC53-FA15-AD5A-EB65A67A8A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ASK the audience to provide reasons for electrifying buildings before showing the text.</a:t>
            </a:r>
          </a:p>
        </p:txBody>
      </p:sp>
      <p:sp>
        <p:nvSpPr>
          <p:cNvPr id="4" name="Slide Number Placeholder 3">
            <a:extLst>
              <a:ext uri="{FF2B5EF4-FFF2-40B4-BE49-F238E27FC236}">
                <a16:creationId xmlns:a16="http://schemas.microsoft.com/office/drawing/2014/main" id="{AF67AE1D-467D-93A3-E702-5851FE58B4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013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9EDB7B69-1C7D-C8FB-85A2-7CAD83872656}"/>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527C6238-E245-BA97-9D14-2833BA3640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345827C2-5638-5718-C061-72C73E46EC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487895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37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really important aspect of decarbonization is that operational emissions aren't the whole story; when aiming for true decarbonization, we need to take into account the emissions associated for the full life of our buildings and equipment. </a:t>
            </a:r>
            <a:endParaRPr lang="en-US" sz="120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222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Lately, there has been a lot of discussion around whole-life carbon emissions based on the life cycle of a building.</a:t>
            </a:r>
          </a:p>
          <a:p>
            <a:r>
              <a:rPr lang="en-US" sz="1200" kern="1200">
                <a:solidFill>
                  <a:schemeClr val="tx1"/>
                </a:solidFill>
                <a:effectLst/>
                <a:latin typeface="+mn-lt"/>
                <a:ea typeface="+mn-ea"/>
                <a:cs typeface="+mn-cs"/>
              </a:rPr>
              <a:t>As we can see from the left side of this figure, building GHG emissions are locked in place as soon as a building is built, even before its operation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This starts with extract, transport to the factory, and manufacture during the product stage </a:t>
            </a:r>
          </a:p>
          <a:p>
            <a:r>
              <a:rPr lang="en-US" sz="1200" kern="1200">
                <a:solidFill>
                  <a:schemeClr val="tx1"/>
                </a:solidFill>
                <a:effectLst/>
                <a:latin typeface="+mn-lt"/>
                <a:ea typeface="+mn-ea"/>
                <a:cs typeface="+mn-cs"/>
              </a:rPr>
              <a:t>[click] to the construction stage transporting to the site and constructing the building.</a:t>
            </a:r>
          </a:p>
          <a:p>
            <a:r>
              <a:rPr lang="en-US" sz="1200" b="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We have both embodied and operational emissions during the maintain and use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operational carbon is energy and water-related emissions during the use of the building.</a:t>
            </a:r>
          </a:p>
          <a:p>
            <a:r>
              <a:rPr lang="en-US" sz="1200" kern="1200">
                <a:solidFill>
                  <a:schemeClr val="tx1"/>
                </a:solidFill>
                <a:effectLst/>
                <a:latin typeface="+mn-lt"/>
                <a:ea typeface="+mn-ea"/>
                <a:cs typeface="+mn-cs"/>
              </a:rPr>
              <a:t>Equipment replacements and building renewals add additional embodied carbon during this stage.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It doesn't stop there, we also have embodied emissions at the end-of-life stage due to demolishing the building, hauling away the waste materials, and whether we send it to a landfill or recycle.</a:t>
            </a:r>
          </a:p>
          <a:p>
            <a:r>
              <a:rPr lang="en-US" sz="1200" b="1" kern="1200">
                <a:solidFill>
                  <a:schemeClr val="tx1"/>
                </a:solidFill>
                <a:effectLst/>
                <a:latin typeface="+mn-lt"/>
                <a:ea typeface="+mn-ea"/>
                <a:cs typeface="+mn-cs"/>
              </a:rPr>
              <a:t>[click] </a:t>
            </a:r>
            <a:r>
              <a:rPr lang="en-US" sz="1200" kern="1200">
                <a:solidFill>
                  <a:schemeClr val="tx1"/>
                </a:solidFill>
                <a:effectLst/>
                <a:latin typeface="+mn-lt"/>
                <a:ea typeface="+mn-ea"/>
                <a:cs typeface="+mn-cs"/>
              </a:rPr>
              <a:t>The last stage is beyond the lifecycle that covers the emissions for reuse and recovery.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[spend some time on this slide – especially at the end – the idea of a circular economy – remember Edward McDonough – Architecture 2030.  He gave our keynote at COP27 this year. Edward wrote a book called Cradle-to-Cradle.  The circular economy is the same idea.  He used the example of nature and specifically a tree as being one of the most sustainable – self sufficient organisms on the planet.  It grows, sheds leaves to feed the microorganisms under it to create its own fertilizer and continues to perpetuate itself year after year.  There is no waste in nature – the idea behind the circular economy – no waste – everything is recyclable in some way]</a:t>
            </a:r>
          </a:p>
          <a:p>
            <a:endParaRPr lang="en-US" sz="1200" kern="1200">
              <a:solidFill>
                <a:schemeClr val="tx1"/>
              </a:solidFill>
              <a:effectLst/>
              <a:latin typeface="+mn-lt"/>
              <a:ea typeface="+mn-ea"/>
              <a:cs typeface="+mn-cs"/>
            </a:endParaRPr>
          </a:p>
          <a:p>
            <a:r>
              <a:rPr lang="en-US" b="0" i="0">
                <a:solidFill>
                  <a:srgbClr val="D1D5DB"/>
                </a:solidFill>
                <a:effectLst/>
                <a:latin typeface="Söhne"/>
              </a:rPr>
              <a:t>Reducing both embodied and operational carbon in buildings is critical to achieving a more sustainable and low-carbon future.</a:t>
            </a:r>
          </a:p>
          <a:p>
            <a:r>
              <a:rPr lang="en-US" b="0" i="0">
                <a:solidFill>
                  <a:srgbClr val="D1D5DB"/>
                </a:solidFill>
                <a:effectLst/>
                <a:latin typeface="Söhne"/>
              </a:rPr>
              <a:t>Governments and other organizations are beginning to understand the importance of evaluating means to reduce embodied and operational emissions.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86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33C7-B9F4-0F97-B965-15CDA47CC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1AF66-0CC5-1AEB-DE43-D82E1DCC0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6E209D-3604-A29D-A60D-83D0AC3F3816}"/>
              </a:ext>
            </a:extLst>
          </p:cNvPr>
          <p:cNvSpPr>
            <a:spLocks noGrp="1"/>
          </p:cNvSpPr>
          <p:nvPr>
            <p:ph type="body" idx="1"/>
          </p:nvPr>
        </p:nvSpPr>
        <p:spPr/>
        <p:txBody>
          <a:bodyPr/>
          <a:lstStyle/>
          <a:p>
            <a:pPr>
              <a:defRPr/>
            </a:pPr>
            <a:r>
              <a:rPr lang="en-US" dirty="0">
                <a:ea typeface="Calibri"/>
                <a:cs typeface="Calibri"/>
              </a:rPr>
              <a:t>In this graphic, you can begin to see which portions of energy use related to which whole life carbon category.  The energy that was needed to manufacture and deliver the heat pump to site fits into the A1-A5 Embodied carbon category.  The refrigerant leaks over the lifespan of the equipment falls into the B1 category, while the emissions from the purchased electricity to run the heat pump fits into B6, </a:t>
            </a:r>
            <a:r>
              <a:rPr lang="en-US">
                <a:ea typeface="Calibri"/>
                <a:cs typeface="Calibri"/>
              </a:rPr>
              <a:t>Operating emissions.  </a:t>
            </a:r>
            <a:endParaRPr lang="en-US"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F35A61D2-4E54-8E28-6E68-352505F501C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15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37C3E-EC14-E8D2-6A0A-A2D3EDC9A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67908-A265-7695-7D07-BE655ED45B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665855-3ACF-64A4-FB68-028F67388BD1}"/>
              </a:ext>
            </a:extLst>
          </p:cNvPr>
          <p:cNvSpPr>
            <a:spLocks noGrp="1"/>
          </p:cNvSpPr>
          <p:nvPr>
            <p:ph type="body" idx="1"/>
          </p:nvPr>
        </p:nvSpPr>
        <p:spPr/>
        <p:txBody>
          <a:bodyPr/>
          <a:lstStyle/>
          <a:p>
            <a:pPr>
              <a:defRPr/>
            </a:pPr>
            <a:r>
              <a:rPr lang="en-US" dirty="0">
                <a:ea typeface="Calibri"/>
                <a:cs typeface="Calibri"/>
              </a:rPr>
              <a:t>ASHRAE has great reference resources to help you calculate the refrigerant </a:t>
            </a:r>
            <a:r>
              <a:rPr lang="en-US" dirty="0" err="1">
                <a:ea typeface="Calibri"/>
                <a:cs typeface="Calibri"/>
              </a:rPr>
              <a:t>emssions</a:t>
            </a:r>
            <a:r>
              <a:rPr lang="en-US" dirty="0">
                <a:ea typeface="Calibri"/>
                <a:cs typeface="Calibri"/>
              </a:rPr>
              <a:t> as you can see on this slide.  In addition, there is a research project now running to update these </a:t>
            </a:r>
            <a:r>
              <a:rPr lang="en-US" dirty="0" err="1">
                <a:ea typeface="Calibri"/>
                <a:cs typeface="Calibri"/>
              </a:rPr>
              <a:t>valu</a:t>
            </a:r>
            <a:r>
              <a:rPr lang="en-US" dirty="0">
                <a:ea typeface="Calibri"/>
                <a:cs typeface="Calibri"/>
              </a:rPr>
              <a:t>es and get better longitudinal understanding of whole life leakage characteristics.  </a:t>
            </a:r>
            <a:endParaRPr lang="en-US"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C91965DB-7974-6832-149C-ACA59B8591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25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2A8A-4197-2FB6-1CBC-862098D4BD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3D57E-3E67-C5E6-3FC6-AD2BA56337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5A08A-1FAF-6AD9-B0E0-1465F7980A93}"/>
              </a:ext>
            </a:extLst>
          </p:cNvPr>
          <p:cNvSpPr>
            <a:spLocks noGrp="1"/>
          </p:cNvSpPr>
          <p:nvPr>
            <p:ph type="body" idx="1"/>
          </p:nvPr>
        </p:nvSpPr>
        <p:spPr/>
        <p:txBody>
          <a:bodyPr/>
          <a:lstStyle/>
          <a:p>
            <a:pPr>
              <a:defRPr/>
            </a:pPr>
            <a:r>
              <a:rPr lang="en-US" dirty="0">
                <a:ea typeface="Calibri"/>
                <a:cs typeface="Calibri"/>
              </a:rPr>
              <a:t>One key strategy to reduce the impact of refrigerant leaks is through the selection of lower GWP refrigerants.  As you can see, R410 is nearly 2</a:t>
            </a:r>
            <a:r>
              <a:rPr lang="en-US">
                <a:ea typeface="Calibri"/>
                <a:cs typeface="Calibri"/>
              </a:rPr>
              <a:t>,000x more potent of a greenhouse gas than some of the A2L synthetics, CO2 (R-744) or even Propane (R-290)</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C0B4DDD-0713-0E73-EE5C-EEB99B9AC75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152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DF8C9-3AC1-DDEA-2F62-93C51A3A4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9F6B9-3573-DEA9-1B64-CFCD99F23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E6333-1116-4C15-15FD-D38F234A06A2}"/>
              </a:ext>
            </a:extLst>
          </p:cNvPr>
          <p:cNvSpPr>
            <a:spLocks noGrp="1"/>
          </p:cNvSpPr>
          <p:nvPr>
            <p:ph type="body" idx="1"/>
          </p:nvPr>
        </p:nvSpPr>
        <p:spPr/>
        <p:txBody>
          <a:bodyPr/>
          <a:lstStyle/>
          <a:p>
            <a:pPr>
              <a:defRPr/>
            </a:pPr>
            <a:r>
              <a:rPr lang="en-US" dirty="0">
                <a:ea typeface="Calibri"/>
                <a:cs typeface="Calibri"/>
              </a:rPr>
              <a:t>Research is ongoing to update the leakage rates in the Standard 228 leakage rate tables, but these can be used to help you with your calcs.  One key consideration during a Retro-commissioning project is not only check the operational performance of the </a:t>
            </a:r>
            <a:r>
              <a:rPr lang="en-US" dirty="0" err="1">
                <a:ea typeface="Calibri"/>
                <a:cs typeface="Calibri"/>
              </a:rPr>
              <a:t>equipment, but</a:t>
            </a:r>
            <a:r>
              <a:rPr lang="en-US" dirty="0">
                <a:ea typeface="Calibri"/>
                <a:cs typeface="Calibri"/>
              </a:rPr>
              <a:t> also check historical service records for </a:t>
            </a:r>
            <a:r>
              <a:rPr lang="en-US" dirty="0" err="1">
                <a:ea typeface="Calibri"/>
                <a:cs typeface="Calibri"/>
              </a:rPr>
              <a:t>refirgerant</a:t>
            </a:r>
            <a:r>
              <a:rPr lang="en-US">
                <a:ea typeface="Calibri"/>
                <a:cs typeface="Calibri"/>
              </a:rPr>
              <a:t> leakage.  Not only does refrigerant leakage cause GHG emissions to increase, but leakage can also be an indicator of a soon-to-fail piece of equipment. </a:t>
            </a:r>
            <a:endParaRPr lang="en-US"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04CA890E-8661-A0DC-F01B-4B3573A86E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303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9A2E-D79B-1BE9-F702-74FD8C03A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4CD59-8F25-4889-CB86-3CC2A47B1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59117-8ABE-FB2E-0600-AC38B0ADCB11}"/>
              </a:ext>
            </a:extLst>
          </p:cNvPr>
          <p:cNvSpPr>
            <a:spLocks noGrp="1"/>
          </p:cNvSpPr>
          <p:nvPr>
            <p:ph type="body" idx="1"/>
          </p:nvPr>
        </p:nvSpPr>
        <p:spPr/>
        <p:txBody>
          <a:bodyPr/>
          <a:lstStyle/>
          <a:p>
            <a:pPr>
              <a:defRPr/>
            </a:pPr>
            <a:r>
              <a:rPr lang="en-US" dirty="0">
                <a:ea typeface="Calibri"/>
                <a:cs typeface="Calibri"/>
              </a:rPr>
              <a:t>There are a lot of ways to reduce refrigerant emissions, and many of those are also efforts that can be implemented during a retro-</a:t>
            </a:r>
            <a:r>
              <a:rPr lang="en-US" dirty="0" err="1">
                <a:ea typeface="Calibri"/>
                <a:cs typeface="Calibri"/>
              </a:rPr>
              <a:t>Cx</a:t>
            </a:r>
            <a:r>
              <a:rPr lang="en-US" dirty="0">
                <a:ea typeface="Calibri"/>
                <a:cs typeface="Calibri"/>
              </a:rPr>
              <a:t> project. </a:t>
            </a:r>
            <a:endParaRPr lang="en-US" sz="1200"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1027DE07-2099-292D-F463-CC50F8C054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772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a:solidFill>
                <a:schemeClr val="tx1"/>
              </a:solidFill>
              <a:effectLst/>
              <a:latin typeface="+mn-lt"/>
              <a:ea typeface="+mn-ea"/>
              <a:cs typeface="+mn-cs"/>
            </a:endParaRPr>
          </a:p>
        </p:txBody>
      </p:sp>
    </p:spTree>
    <p:extLst>
      <p:ext uri="{BB962C8B-B14F-4D97-AF65-F5344CB8AC3E}">
        <p14:creationId xmlns:p14="http://schemas.microsoft.com/office/powerpoint/2010/main" val="3843986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3077FDE4-8319-801A-FDB2-B0DD0A081499}"/>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806F619C-9C82-DF2A-584D-2C8AE20EFE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117AF1F6-FFCF-5D84-4F52-71002FB1662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GB" sz="1200" kern="1200">
              <a:solidFill>
                <a:schemeClr val="tx1"/>
              </a:solidFill>
              <a:effectLst/>
              <a:latin typeface="+mn-lt"/>
              <a:ea typeface="+mn-ea"/>
              <a:cs typeface="+mn-cs"/>
            </a:endParaRPr>
          </a:p>
        </p:txBody>
      </p:sp>
    </p:spTree>
    <p:extLst>
      <p:ext uri="{BB962C8B-B14F-4D97-AF65-F5344CB8AC3E}">
        <p14:creationId xmlns:p14="http://schemas.microsoft.com/office/powerpoint/2010/main" val="764305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will hear a lot of barriers to electrification on projects.  Nearly all of them can be improved by first going through a retro-commissioning process.  Getting your building to be in top-notch working condition will provide the </a:t>
            </a:r>
            <a:r>
              <a:rPr lang="en-US" dirty="0" err="1">
                <a:ea typeface="Calibri"/>
                <a:cs typeface="Calibri"/>
              </a:rPr>
              <a:t>imformation</a:t>
            </a:r>
            <a:r>
              <a:rPr lang="en-US" dirty="0">
                <a:ea typeface="Calibri"/>
                <a:cs typeface="Calibri"/>
              </a:rPr>
              <a:t> needed to </a:t>
            </a:r>
            <a:r>
              <a:rPr lang="en-US" dirty="0" err="1">
                <a:ea typeface="Calibri"/>
                <a:cs typeface="Calibri"/>
              </a:rPr>
              <a:t>delivery</a:t>
            </a:r>
            <a:r>
              <a:rPr lang="en-US" dirty="0">
                <a:ea typeface="Calibri"/>
                <a:cs typeface="Calibri"/>
              </a:rPr>
              <a:t> a </a:t>
            </a:r>
            <a:r>
              <a:rPr lang="en-US" dirty="0" err="1">
                <a:ea typeface="Calibri"/>
                <a:cs typeface="Calibri"/>
              </a:rPr>
              <a:t>cost effective</a:t>
            </a:r>
            <a:r>
              <a:rPr lang="en-US" dirty="0">
                <a:ea typeface="Calibri"/>
                <a:cs typeface="Calibri"/>
              </a:rPr>
              <a:t> design.  Many buildings have drifted out of their originally designed parameters.... which wastes energy and will continue to waste energy even after a decarb retrofit.  </a:t>
            </a:r>
          </a:p>
        </p:txBody>
      </p:sp>
      <p:sp>
        <p:nvSpPr>
          <p:cNvPr id="4" name="Slide Number Placeholder 3"/>
          <p:cNvSpPr>
            <a:spLocks noGrp="1"/>
          </p:cNvSpPr>
          <p:nvPr>
            <p:ph type="sldNum" sz="quarter" idx="5"/>
          </p:nvPr>
        </p:nvSpPr>
        <p:spPr/>
        <p:txBody>
          <a:bodyPr/>
          <a:lstStyle/>
          <a:p>
            <a:fld id="{9BD3D01E-8E1F-45A0-B4E0-8DAF0D6A9E6B}" type="slidenum">
              <a:rPr lang="en-US" smtClean="0"/>
              <a:t>29</a:t>
            </a:fld>
            <a:endParaRPr lang="en-US"/>
          </a:p>
        </p:txBody>
      </p:sp>
    </p:spTree>
    <p:extLst>
      <p:ext uri="{BB962C8B-B14F-4D97-AF65-F5344CB8AC3E}">
        <p14:creationId xmlns:p14="http://schemas.microsoft.com/office/powerpoint/2010/main" val="125096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algn="l"/>
            <a:r>
              <a:rPr lang="en-US" b="0" i="0">
                <a:solidFill>
                  <a:srgbClr val="0D0D0D"/>
                </a:solidFill>
                <a:effectLst/>
                <a:highlight>
                  <a:srgbClr val="FFFFFF"/>
                </a:highlight>
                <a:latin typeface="Söhne"/>
              </a:rPr>
              <a:t>Nature is beautiful.</a:t>
            </a:r>
          </a:p>
          <a:p>
            <a:pPr algn="l"/>
            <a:r>
              <a:rPr lang="en-US" b="0" i="0">
                <a:solidFill>
                  <a:srgbClr val="0D0D0D"/>
                </a:solidFill>
                <a:effectLst/>
                <a:highlight>
                  <a:srgbClr val="FFFFFF"/>
                </a:highlight>
                <a:latin typeface="Söhne"/>
              </a:rPr>
              <a:t>This forest embodies an efficient, self-sustaining system where nothing goes to waste. </a:t>
            </a:r>
          </a:p>
          <a:p>
            <a:pPr algn="l"/>
            <a:r>
              <a:rPr lang="en-US" b="0" i="0">
                <a:solidFill>
                  <a:srgbClr val="0D0D0D"/>
                </a:solidFill>
                <a:effectLst/>
                <a:highlight>
                  <a:srgbClr val="FFFFFF"/>
                </a:highlight>
                <a:latin typeface="Söhne"/>
              </a:rPr>
              <a:t>Fallen leaves decompose and enrich the soil, supporting new plant growth and maintaining a balanced ecosystem.</a:t>
            </a:r>
          </a:p>
          <a:p>
            <a:pPr algn="l"/>
            <a:r>
              <a:rPr lang="en-US" b="0" i="0">
                <a:solidFill>
                  <a:srgbClr val="0D0D0D"/>
                </a:solidFill>
                <a:effectLst/>
                <a:highlight>
                  <a:srgbClr val="FFFFFF"/>
                </a:highlight>
                <a:latin typeface="Söhne"/>
              </a:rPr>
              <a:t>This cycle is sustainable; it supports biodiversity and regulates ecological balance without external inputs.</a:t>
            </a:r>
          </a:p>
          <a:p>
            <a:pPr algn="l"/>
            <a:r>
              <a:rPr lang="en-US" b="0" i="0">
                <a:solidFill>
                  <a:srgbClr val="0D0D0D"/>
                </a:solidFill>
                <a:effectLst/>
                <a:highlight>
                  <a:srgbClr val="FFFFFF"/>
                </a:highlight>
                <a:latin typeface="Söhne"/>
              </a:rPr>
              <a:t>Nature also uses renewable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437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2D82-477D-48A1-02B3-5654BE726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24F14-F2FC-7C1C-A9D1-4117E25C5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0F6B7-65FF-6CC0-1145-D7E0F5ACD11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4E4E50-A3D3-31B7-87CA-AE241B123B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259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When approaching a project, whatever you do, don't just do a 1-for-1 replacement of the existing equipment with an equally sized heat pump.  You'll waste </a:t>
            </a:r>
            <a:r>
              <a:rPr lang="en-US" err="1">
                <a:ea typeface="Calibri"/>
                <a:cs typeface="Calibri"/>
              </a:rPr>
              <a:t>money, and</a:t>
            </a:r>
            <a:r>
              <a:rPr lang="en-US" dirty="0">
                <a:ea typeface="Calibri"/>
                <a:cs typeface="Calibri"/>
              </a:rPr>
              <a:t> leave a lot of </a:t>
            </a:r>
            <a:r>
              <a:rPr lang="en-US">
                <a:ea typeface="Calibri"/>
                <a:cs typeface="Calibri"/>
              </a:rPr>
              <a:t>performance</a:t>
            </a:r>
            <a:r>
              <a:rPr lang="en-US" dirty="0">
                <a:ea typeface="Calibri"/>
                <a:cs typeface="Calibri"/>
              </a:rPr>
              <a:t> improvement opportunities on the table. </a:t>
            </a:r>
          </a:p>
        </p:txBody>
      </p:sp>
      <p:sp>
        <p:nvSpPr>
          <p:cNvPr id="4" name="Slide Number Placeholder 3"/>
          <p:cNvSpPr>
            <a:spLocks noGrp="1"/>
          </p:cNvSpPr>
          <p:nvPr>
            <p:ph type="sldNum" sz="quarter" idx="5"/>
          </p:nvPr>
        </p:nvSpPr>
        <p:spPr/>
        <p:txBody>
          <a:bodyPr/>
          <a:lstStyle/>
          <a:p>
            <a:fld id="{9BD3D01E-8E1F-45A0-B4E0-8DAF0D6A9E6B}" type="slidenum">
              <a:rPr lang="en-US" smtClean="0"/>
              <a:t>31</a:t>
            </a:fld>
            <a:endParaRPr lang="en-US"/>
          </a:p>
        </p:txBody>
      </p:sp>
    </p:spTree>
    <p:extLst>
      <p:ext uri="{BB962C8B-B14F-4D97-AF65-F5344CB8AC3E}">
        <p14:creationId xmlns:p14="http://schemas.microsoft.com/office/powerpoint/2010/main" val="40058298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Compile building data</a:t>
            </a:r>
          </a:p>
          <a:p>
            <a:pPr marL="171450" indent="-171450">
              <a:buFont typeface="Arial" panose="020B0604020202020204" pitchFamily="34" charset="0"/>
              <a:buChar char="•"/>
            </a:pPr>
            <a:r>
              <a:rPr lang="en-US"/>
              <a:t>As-built drawings </a:t>
            </a:r>
          </a:p>
          <a:p>
            <a:pPr marL="171450" indent="-171450">
              <a:buFont typeface="Arial" panose="020B0604020202020204" pitchFamily="34" charset="0"/>
              <a:buChar char="•"/>
            </a:pPr>
            <a:r>
              <a:rPr lang="en-US"/>
              <a:t>Equipment inventories and cut sheets </a:t>
            </a:r>
          </a:p>
          <a:p>
            <a:pPr marL="171450" indent="-171450">
              <a:buFont typeface="Arial" panose="020B0604020202020204" pitchFamily="34" charset="0"/>
              <a:buChar char="•"/>
            </a:pPr>
            <a:r>
              <a:rPr lang="en-US"/>
              <a:t>Property condition assessments and capital plans </a:t>
            </a:r>
          </a:p>
          <a:p>
            <a:pPr marL="171450" indent="-171450">
              <a:buFont typeface="Arial" panose="020B0604020202020204" pitchFamily="34" charset="0"/>
              <a:buChar char="•"/>
            </a:pPr>
            <a:r>
              <a:rPr lang="en-US"/>
              <a:t>Refrigerant leakage and repair documentation </a:t>
            </a:r>
          </a:p>
          <a:p>
            <a:pPr marL="171450" indent="-171450">
              <a:buFont typeface="Arial" panose="020B0604020202020204" pitchFamily="34" charset="0"/>
              <a:buChar char="•"/>
            </a:pPr>
            <a:r>
              <a:rPr lang="en-US"/>
              <a:t>Prior energy or GHG emission reduction audits (completed within the past five years) </a:t>
            </a:r>
          </a:p>
          <a:p>
            <a:pPr marL="171450" indent="-171450">
              <a:buFont typeface="Arial" panose="020B0604020202020204" pitchFamily="34" charset="0"/>
              <a:buChar char="•"/>
            </a:pPr>
            <a:r>
              <a:rPr lang="en-US"/>
              <a:t>Access to data from a building automation system</a:t>
            </a:r>
          </a:p>
          <a:p>
            <a:endParaRPr lang="en-US"/>
          </a:p>
          <a:p>
            <a:r>
              <a:rPr lang="en-US" b="1"/>
              <a:t>Calculate Scope 1 and 2 Emissions </a:t>
            </a:r>
          </a:p>
          <a:p>
            <a:r>
              <a:rPr lang="en-US"/>
              <a:t>The historical energy consumption data can be used to calculate the building’s Scope 1 and 2 emissions. </a:t>
            </a:r>
          </a:p>
          <a:p>
            <a:r>
              <a:rPr lang="en-US"/>
              <a:t>The owner and auditor should agree on applicable GHG emissions factors for all energy sources prior to the detailed analysis portion of the audit.</a:t>
            </a:r>
          </a:p>
          <a:p>
            <a:r>
              <a:rPr lang="en-US"/>
              <a:t>Industry standard emission factors are published by the U.S. Environmental Protection Agency (EPA) and Intergovernmental Panel on Climate Change (IPCC).</a:t>
            </a:r>
          </a:p>
        </p:txBody>
      </p:sp>
      <p:sp>
        <p:nvSpPr>
          <p:cNvPr id="4" name="Slide Number Placeholder 3"/>
          <p:cNvSpPr>
            <a:spLocks noGrp="1"/>
          </p:cNvSpPr>
          <p:nvPr>
            <p:ph type="sldNum" sz="quarter" idx="5"/>
          </p:nvPr>
        </p:nvSpPr>
        <p:spPr/>
        <p:txBody>
          <a:bodyPr/>
          <a:lstStyle/>
          <a:p>
            <a:fld id="{9BD3D01E-8E1F-45A0-B4E0-8DAF0D6A9E6B}" type="slidenum">
              <a:rPr lang="en-US" smtClean="0"/>
              <a:t>33</a:t>
            </a:fld>
            <a:endParaRPr lang="en-US"/>
          </a:p>
        </p:txBody>
      </p:sp>
    </p:spTree>
    <p:extLst>
      <p:ext uri="{BB962C8B-B14F-4D97-AF65-F5344CB8AC3E}">
        <p14:creationId xmlns:p14="http://schemas.microsoft.com/office/powerpoint/2010/main" val="1408108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654AA-CA2B-3907-BE9E-44B841E1DE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C0AE7-280C-781F-2E01-A7B980D9C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2DBB6-BF15-5C7D-96B5-5204A55797D3}"/>
              </a:ext>
            </a:extLst>
          </p:cNvPr>
          <p:cNvSpPr>
            <a:spLocks noGrp="1"/>
          </p:cNvSpPr>
          <p:nvPr>
            <p:ph type="body" idx="1"/>
          </p:nvPr>
        </p:nvSpPr>
        <p:spPr/>
        <p:txBody>
          <a:bodyPr/>
          <a:lstStyle/>
          <a:p>
            <a:r>
              <a:rPr lang="en-US" b="1"/>
              <a:t>Gather trend data and verify installed systems are even operating as intended.  Adding expensive heat pumps to cover fantom loads will not reduce emissions or save money.  </a:t>
            </a:r>
            <a:endParaRPr lang="en-US"/>
          </a:p>
        </p:txBody>
      </p:sp>
      <p:sp>
        <p:nvSpPr>
          <p:cNvPr id="4" name="Slide Number Placeholder 3">
            <a:extLst>
              <a:ext uri="{FF2B5EF4-FFF2-40B4-BE49-F238E27FC236}">
                <a16:creationId xmlns:a16="http://schemas.microsoft.com/office/drawing/2014/main" id="{B4AFF134-31CD-465B-C3F9-2371F9D89D64}"/>
              </a:ext>
            </a:extLst>
          </p:cNvPr>
          <p:cNvSpPr>
            <a:spLocks noGrp="1"/>
          </p:cNvSpPr>
          <p:nvPr>
            <p:ph type="sldNum" sz="quarter" idx="5"/>
          </p:nvPr>
        </p:nvSpPr>
        <p:spPr/>
        <p:txBody>
          <a:bodyPr/>
          <a:lstStyle/>
          <a:p>
            <a:fld id="{9BD3D01E-8E1F-45A0-B4E0-8DAF0D6A9E6B}" type="slidenum">
              <a:rPr lang="en-US" smtClean="0"/>
              <a:t>34</a:t>
            </a:fld>
            <a:endParaRPr lang="en-US"/>
          </a:p>
        </p:txBody>
      </p:sp>
    </p:spTree>
    <p:extLst>
      <p:ext uri="{BB962C8B-B14F-4D97-AF65-F5344CB8AC3E}">
        <p14:creationId xmlns:p14="http://schemas.microsoft.com/office/powerpoint/2010/main" val="19100155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88C9F-A274-6B11-8679-DF28ED40C7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260DF-6CFB-3651-0A84-FDA88B79D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D6BEC9-65A3-8AE1-FBB8-5FA51F2287C3}"/>
              </a:ext>
            </a:extLst>
          </p:cNvPr>
          <p:cNvSpPr>
            <a:spLocks noGrp="1"/>
          </p:cNvSpPr>
          <p:nvPr>
            <p:ph type="body" idx="1"/>
          </p:nvPr>
        </p:nvSpPr>
        <p:spPr/>
        <p:txBody>
          <a:bodyPr/>
          <a:lstStyle/>
          <a:p>
            <a:r>
              <a:rPr lang="en-US" b="1"/>
              <a:t>In this case, local distribution equipment was over sized... this gives us options to either resize during the retrofit, or more likely gives us more room to optimize supply water temperatures without needed expensive upgrades on the distribution side. </a:t>
            </a:r>
            <a:endParaRPr lang="en-US" b="1">
              <a:ea typeface="Calibri"/>
              <a:cs typeface="Calibri"/>
            </a:endParaRPr>
          </a:p>
        </p:txBody>
      </p:sp>
      <p:sp>
        <p:nvSpPr>
          <p:cNvPr id="4" name="Slide Number Placeholder 3">
            <a:extLst>
              <a:ext uri="{FF2B5EF4-FFF2-40B4-BE49-F238E27FC236}">
                <a16:creationId xmlns:a16="http://schemas.microsoft.com/office/drawing/2014/main" id="{D6ED3D57-2C56-C487-FCE9-645B4909110B}"/>
              </a:ext>
            </a:extLst>
          </p:cNvPr>
          <p:cNvSpPr>
            <a:spLocks noGrp="1"/>
          </p:cNvSpPr>
          <p:nvPr>
            <p:ph type="sldNum" sz="quarter" idx="5"/>
          </p:nvPr>
        </p:nvSpPr>
        <p:spPr/>
        <p:txBody>
          <a:bodyPr/>
          <a:lstStyle/>
          <a:p>
            <a:fld id="{9BD3D01E-8E1F-45A0-B4E0-8DAF0D6A9E6B}" type="slidenum">
              <a:rPr lang="en-US" smtClean="0"/>
              <a:t>35</a:t>
            </a:fld>
            <a:endParaRPr lang="en-US"/>
          </a:p>
        </p:txBody>
      </p:sp>
    </p:spTree>
    <p:extLst>
      <p:ext uri="{BB962C8B-B14F-4D97-AF65-F5344CB8AC3E}">
        <p14:creationId xmlns:p14="http://schemas.microsoft.com/office/powerpoint/2010/main" val="908695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0717E-B7EA-4768-B519-020BC6ED6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FA27A-EC72-EEB0-C14A-0B788CFEC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6623E-3404-DF08-51AF-5B71A171AF18}"/>
              </a:ext>
            </a:extLst>
          </p:cNvPr>
          <p:cNvSpPr>
            <a:spLocks noGrp="1"/>
          </p:cNvSpPr>
          <p:nvPr>
            <p:ph type="body" idx="1"/>
          </p:nvPr>
        </p:nvSpPr>
        <p:spPr/>
        <p:txBody>
          <a:bodyPr/>
          <a:lstStyle/>
          <a:p>
            <a:r>
              <a:rPr lang="en-US" b="1" dirty="0"/>
              <a:t>Comparing measured zone level 5-minute increment loads can show zones that are not operating as intended.  In this case, a deadband had been narrowed too far, and the zone </a:t>
            </a:r>
            <a:r>
              <a:rPr lang="en-US" b="1" dirty="0" err="1"/>
              <a:t>widly</a:t>
            </a:r>
            <a:r>
              <a:rPr lang="en-US" b="1" dirty="0"/>
              <a:t> oscillated between cooling and reheat, resulting in a phantom load at the plant.  Controls </a:t>
            </a:r>
            <a:r>
              <a:rPr lang="en-US" dirty="0"/>
              <a:t>fixes</a:t>
            </a:r>
            <a:r>
              <a:rPr lang="en-US" b="1" dirty="0"/>
              <a:t> are the cheapest first step in reducing cost.  </a:t>
            </a:r>
            <a:endParaRPr lang="en-US" b="1" dirty="0">
              <a:ea typeface="Calibri"/>
              <a:cs typeface="Calibri"/>
            </a:endParaRPr>
          </a:p>
        </p:txBody>
      </p:sp>
      <p:sp>
        <p:nvSpPr>
          <p:cNvPr id="4" name="Slide Number Placeholder 3">
            <a:extLst>
              <a:ext uri="{FF2B5EF4-FFF2-40B4-BE49-F238E27FC236}">
                <a16:creationId xmlns:a16="http://schemas.microsoft.com/office/drawing/2014/main" id="{FED5F8E3-C931-725D-C54D-490F961D1B25}"/>
              </a:ext>
            </a:extLst>
          </p:cNvPr>
          <p:cNvSpPr>
            <a:spLocks noGrp="1"/>
          </p:cNvSpPr>
          <p:nvPr>
            <p:ph type="sldNum" sz="quarter" idx="5"/>
          </p:nvPr>
        </p:nvSpPr>
        <p:spPr/>
        <p:txBody>
          <a:bodyPr/>
          <a:lstStyle/>
          <a:p>
            <a:fld id="{9BD3D01E-8E1F-45A0-B4E0-8DAF0D6A9E6B}" type="slidenum">
              <a:rPr lang="en-US" smtClean="0"/>
              <a:t>36</a:t>
            </a:fld>
            <a:endParaRPr lang="en-US"/>
          </a:p>
        </p:txBody>
      </p:sp>
    </p:spTree>
    <p:extLst>
      <p:ext uri="{BB962C8B-B14F-4D97-AF65-F5344CB8AC3E}">
        <p14:creationId xmlns:p14="http://schemas.microsoft.com/office/powerpoint/2010/main" val="3103845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a:ea typeface="Calibri"/>
                <a:cs typeface="Calibri"/>
              </a:rPr>
              <a:t>What has been found in extensive testing of commercial buildings is that 90% of operating heating hours are running at less than 50% capacity.  One of those lessons in those studies is that a lot of existing buildings aren't running well.  And we want to make sure we go through extensive retro-commissioning to get the building running really well</a:t>
            </a:r>
            <a:r>
              <a:rPr lang="en-US">
                <a:solidFill>
                  <a:srgbClr val="000000"/>
                </a:solidFill>
                <a:latin typeface="Calibri"/>
                <a:ea typeface="Calibri"/>
                <a:cs typeface="Calibri"/>
              </a:rPr>
              <a:t> and loads are optimized.  </a:t>
            </a:r>
            <a:endParaRPr lang="en-US" i="0" dirty="0">
              <a:solidFill>
                <a:srgbClr val="000000"/>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1813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should strive to understand existing building annual heating load profiles before replacing boilers with electrical alternatives.</a:t>
            </a:r>
          </a:p>
          <a:p>
            <a:r>
              <a:rPr lang="en-US"/>
              <a:t>This example shows a 60-year-old building in a mild climate.  Two years of trend data show the existing heating system was oversized.  This is common with boiler systems.</a:t>
            </a:r>
          </a:p>
          <a:p>
            <a:r>
              <a:rPr lang="en-US"/>
              <a:t>80% of annual heating therms occur when the load is 25% or less of the installed capacity.</a:t>
            </a:r>
          </a:p>
          <a:p>
            <a:r>
              <a:rPr lang="en-US"/>
              <a:t>If the system were sized for the peak load experienced, 80% of annual heating therms would occur when the load is 42% or less.</a:t>
            </a:r>
          </a:p>
          <a:p>
            <a:endParaRPr lang="en-US"/>
          </a:p>
          <a:p>
            <a:r>
              <a:rPr lang="en-US"/>
              <a:t>If we are concerned about whole-life carbon, there will not be enough operational carbon savings in the lifetime of the equipment to electrify more than that 50%.</a:t>
            </a:r>
          </a:p>
          <a:p>
            <a:r>
              <a:rPr lang="en-US"/>
              <a:t>The incremental investment for the additional electrification doesn’t make sense.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807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7CCBB-5295-FF22-F96C-4B9855EF8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96629-B01B-7170-BA2B-9BCCDCF1B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C39F1-AAFC-68EC-1D0A-ADCE908AC3B0}"/>
              </a:ext>
            </a:extLst>
          </p:cNvPr>
          <p:cNvSpPr>
            <a:spLocks noGrp="1"/>
          </p:cNvSpPr>
          <p:nvPr>
            <p:ph type="body" idx="1"/>
          </p:nvPr>
        </p:nvSpPr>
        <p:spPr/>
        <p:txBody>
          <a:bodyPr/>
          <a:lstStyle/>
          <a:p>
            <a:r>
              <a:rPr lang="en-US"/>
              <a:t>If we are concerned about whole-life carbon, there will need to be more operational carbon savings in the lifetime of the equipment to electrify more than 30% of the design load if there is still life left in the existing boilers.</a:t>
            </a:r>
          </a:p>
          <a:p>
            <a:endParaRPr lang="en-US"/>
          </a:p>
          <a:p>
            <a:r>
              <a:rPr lang="en-US"/>
              <a:t>The incremental embodied carbon investment for the additional electrification doesn’t make sense.</a:t>
            </a:r>
          </a:p>
          <a:p>
            <a:endParaRPr lang="en-US"/>
          </a:p>
          <a:p>
            <a:r>
              <a:rPr lang="en-US"/>
              <a:t>We must understand existing building heating load annual profiles to decide how to optimally decarbonize existing hot water systems.</a:t>
            </a:r>
          </a:p>
          <a:p>
            <a:endParaRPr lang="en-US"/>
          </a:p>
        </p:txBody>
      </p:sp>
      <p:sp>
        <p:nvSpPr>
          <p:cNvPr id="4" name="Slide Number Placeholder 3">
            <a:extLst>
              <a:ext uri="{FF2B5EF4-FFF2-40B4-BE49-F238E27FC236}">
                <a16:creationId xmlns:a16="http://schemas.microsoft.com/office/drawing/2014/main" id="{70F3786F-8773-B48C-511E-0C9869E564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8292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During a </a:t>
            </a:r>
            <a:r>
              <a:rPr lang="en-US" dirty="0" err="1">
                <a:ea typeface="Calibri"/>
                <a:cs typeface="Calibri"/>
              </a:rPr>
              <a:t>reto-commissing</a:t>
            </a:r>
            <a:r>
              <a:rPr lang="en-US" dirty="0">
                <a:ea typeface="Calibri"/>
                <a:cs typeface="Calibri"/>
              </a:rPr>
              <a:t> process, we can also perform a heating supply water </a:t>
            </a:r>
            <a:r>
              <a:rPr lang="en-US" dirty="0" err="1">
                <a:ea typeface="Calibri"/>
                <a:cs typeface="Calibri"/>
              </a:rPr>
              <a:t>winter time</a:t>
            </a:r>
            <a:r>
              <a:rPr lang="en-US" dirty="0">
                <a:ea typeface="Calibri"/>
                <a:cs typeface="Calibri"/>
              </a:rPr>
              <a:t> stress test to see how low we can go on supply water temperatures and still meet zone level setpoints.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92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D0D0D"/>
                </a:solidFill>
                <a:effectLst/>
                <a:highlight>
                  <a:srgbClr val="FFFFFF"/>
                </a:highlight>
                <a:latin typeface="Söhne"/>
              </a:rPr>
              <a:t>We are all mostly intelligent lifeforms.  We create order out of chaos.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D0D0D"/>
                </a:solidFill>
                <a:effectLst/>
                <a:highlight>
                  <a:srgbClr val="FFFFFF"/>
                </a:highlight>
                <a:latin typeface="Söhne"/>
              </a:rPr>
              <a:t>The order we create is not reversible and not 100% efficient.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rgbClr val="0D0D0D"/>
              </a:solidFill>
              <a:effectLst/>
              <a:highlight>
                <a:srgbClr val="FFFFFF"/>
              </a:highlight>
              <a:latin typeface="Söhne"/>
              <a:ea typeface="+mn-ea"/>
              <a:cs typeface="+mn-cs"/>
            </a:endParaRPr>
          </a:p>
          <a:p>
            <a:pPr algn="l"/>
            <a:r>
              <a:rPr lang="en-US" b="1" i="0">
                <a:solidFill>
                  <a:srgbClr val="0D0D0D"/>
                </a:solidFill>
                <a:effectLst/>
                <a:highlight>
                  <a:srgbClr val="FFFFFF"/>
                </a:highlight>
                <a:latin typeface="Söhne"/>
              </a:rPr>
              <a:t>Talking Points</a:t>
            </a:r>
            <a:r>
              <a:rPr lang="en-US" b="0" i="0">
                <a:solidFill>
                  <a:srgbClr val="0D0D0D"/>
                </a:solidFill>
                <a:effectLst/>
                <a:highlight>
                  <a:srgbClr val="FFFFFF"/>
                </a:highlight>
                <a:latin typeface="Söhne"/>
              </a:rPr>
              <a:t>:</a:t>
            </a:r>
          </a:p>
          <a:p>
            <a:pPr algn="l"/>
            <a:endParaRPr lang="en-US" b="0" i="0">
              <a:solidFill>
                <a:srgbClr val="0D0D0D"/>
              </a:solidFill>
              <a:effectLst/>
              <a:highlight>
                <a:srgbClr val="FFFFFF"/>
              </a:highlight>
              <a:latin typeface="Söhne"/>
            </a:endParaRPr>
          </a:p>
          <a:p>
            <a:pPr algn="l">
              <a:buFont typeface="+mj-lt"/>
              <a:buAutoNum type="arabicPeriod"/>
            </a:pPr>
            <a:r>
              <a:rPr lang="en-US" b="0" i="0">
                <a:solidFill>
                  <a:srgbClr val="0D0D0D"/>
                </a:solidFill>
                <a:effectLst/>
                <a:highlight>
                  <a:srgbClr val="FFFFFF"/>
                </a:highlight>
                <a:latin typeface="Söhne"/>
              </a:rPr>
              <a:t> Landfills are a standard method for managing human-generated waste, highlighting the scale and permanence of waste accumulation.</a:t>
            </a:r>
          </a:p>
          <a:p>
            <a:pPr algn="l">
              <a:buFont typeface="+mj-lt"/>
              <a:buAutoNum type="arabicPeriod"/>
            </a:pPr>
            <a:r>
              <a:rPr lang="en-US" b="0" i="0">
                <a:solidFill>
                  <a:srgbClr val="0D0D0D"/>
                </a:solidFill>
                <a:effectLst/>
                <a:highlight>
                  <a:srgbClr val="FFFFFF"/>
                </a:highlight>
                <a:latin typeface="Söhne"/>
              </a:rPr>
              <a:t> The negative impacts of landfills include soil and water contamination, methane emissions (a potent greenhouse gas), and the loss of usable land.</a:t>
            </a:r>
          </a:p>
          <a:p>
            <a:pPr algn="l">
              <a:buFont typeface="+mj-lt"/>
              <a:buAutoNum type="arabicPeriod"/>
            </a:pPr>
            <a:r>
              <a:rPr lang="en-US" b="0" i="0">
                <a:solidFill>
                  <a:srgbClr val="0D0D0D"/>
                </a:solidFill>
                <a:effectLst/>
                <a:highlight>
                  <a:srgbClr val="FFFFFF"/>
                </a:highlight>
                <a:latin typeface="Söhne"/>
              </a:rPr>
              <a:t> Many materials in landfills could be recycled or reused, pointing out missed opportunities for more sustainable resource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727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next phase of our work after getting the building working is to look at options for </a:t>
            </a:r>
            <a:r>
              <a:rPr lang="en-US" dirty="0" err="1">
                <a:ea typeface="Calibri"/>
                <a:cs typeface="Calibri"/>
              </a:rPr>
              <a:t>retorfits</a:t>
            </a:r>
            <a:r>
              <a:rPr lang="en-US" dirty="0">
                <a:ea typeface="Calibri"/>
                <a:cs typeface="Calibri"/>
              </a:rPr>
              <a:t>.</a:t>
            </a:r>
            <a:endParaRPr lang="en-US" dirty="0"/>
          </a:p>
        </p:txBody>
      </p:sp>
      <p:sp>
        <p:nvSpPr>
          <p:cNvPr id="4" name="Slide Number Placeholder 3"/>
          <p:cNvSpPr>
            <a:spLocks noGrp="1"/>
          </p:cNvSpPr>
          <p:nvPr>
            <p:ph type="sldNum" sz="quarter" idx="5"/>
          </p:nvPr>
        </p:nvSpPr>
        <p:spPr/>
        <p:txBody>
          <a:bodyPr/>
          <a:lstStyle/>
          <a:p>
            <a:fld id="{9BD3D01E-8E1F-45A0-B4E0-8DAF0D6A9E6B}" type="slidenum">
              <a:rPr lang="en-US" smtClean="0"/>
              <a:t>41</a:t>
            </a:fld>
            <a:endParaRPr lang="en-US"/>
          </a:p>
        </p:txBody>
      </p:sp>
    </p:spTree>
    <p:extLst>
      <p:ext uri="{BB962C8B-B14F-4D97-AF65-F5344CB8AC3E}">
        <p14:creationId xmlns:p14="http://schemas.microsoft.com/office/powerpoint/2010/main" val="4008969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you've measured loads and gotten good data, you can check whether you can get your needed capacity from existing single row reheat terminals.  Doing a </a:t>
            </a:r>
            <a:r>
              <a:rPr lang="en-US" err="1">
                <a:ea typeface="Calibri"/>
                <a:cs typeface="Calibri"/>
              </a:rPr>
              <a:t>winter time</a:t>
            </a:r>
            <a:r>
              <a:rPr lang="en-US">
                <a:ea typeface="Calibri"/>
                <a:cs typeface="Calibri"/>
              </a:rPr>
              <a:t> stress test can help identify specific zones that may need coil upgrades without going through an upgrade across the whole building.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436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move into Step 3: Analysis and Reporting, which is really the core of turning data into action.</a:t>
            </a:r>
          </a:p>
          <a:p>
            <a:r>
              <a:rPr lang="en-US" dirty="0"/>
              <a:t>At this stage, we take the emissions data we’ve gathered and begin identifying and evaluating specific emission reduction measures, or ERMs.</a:t>
            </a:r>
            <a:endParaRPr lang="en-US" dirty="0">
              <a:ea typeface="Calibri"/>
              <a:cs typeface="Calibri"/>
            </a:endParaRPr>
          </a:p>
          <a:p>
            <a:r>
              <a:rPr lang="en-US" dirty="0"/>
              <a:t>First, we look at </a:t>
            </a:r>
            <a:r>
              <a:rPr lang="en-US" b="1" dirty="0"/>
              <a:t>energy efficiency opportunities</a:t>
            </a:r>
            <a:r>
              <a:rPr lang="en-US" dirty="0"/>
              <a:t>—these are typically the most cost-effective and immediate actions, such as optimizing HVAC systems, improving controls, and reducing overall energy demand.</a:t>
            </a:r>
            <a:endParaRPr lang="en-US" dirty="0">
              <a:ea typeface="Calibri"/>
              <a:cs typeface="Calibri"/>
            </a:endParaRPr>
          </a:p>
          <a:p>
            <a:r>
              <a:rPr lang="en-US"/>
              <a:t>Next is </a:t>
            </a:r>
            <a:r>
              <a:rPr lang="en-US" b="1"/>
              <a:t>electrification</a:t>
            </a:r>
            <a:r>
              <a:rPr lang="en-US"/>
              <a:t>—shifting fossil fuel-based systems, like gas heating or hot water, to electric alternatives. This becomes especially impactful as the grid continues to decarbonize.</a:t>
            </a:r>
          </a:p>
          <a:p>
            <a:r>
              <a:rPr lang="en-US"/>
              <a:t>We also assess </a:t>
            </a:r>
            <a:r>
              <a:rPr lang="en-US" b="1"/>
              <a:t>on-site renewable energy</a:t>
            </a:r>
            <a:r>
              <a:rPr lang="en-US"/>
              <a:t>, such as solar PV, which can directly offset building energy use and reduce emissions.</a:t>
            </a:r>
          </a:p>
          <a:p>
            <a:r>
              <a:rPr lang="en-US"/>
              <a:t>Another important category is </a:t>
            </a:r>
            <a:r>
              <a:rPr lang="en-US" b="1"/>
              <a:t>fugitive emissions</a:t>
            </a:r>
            <a:r>
              <a:rPr lang="en-US"/>
              <a:t>—for example, refrigerant leaks—which are often overlooked but can have a high global warming impact.</a:t>
            </a:r>
          </a:p>
          <a:p>
            <a:r>
              <a:rPr lang="en-US" dirty="0"/>
              <a:t>We then incorporate </a:t>
            </a:r>
            <a:r>
              <a:rPr lang="en-US" b="1" dirty="0"/>
              <a:t>monitoring-based commissioning</a:t>
            </a:r>
            <a:r>
              <a:rPr lang="en-US" dirty="0"/>
              <a:t>, or continuous optimization, to ensure systems are operating as intended over time and savings persist.</a:t>
            </a:r>
            <a:endParaRPr lang="en-US" dirty="0">
              <a:ea typeface="Calibri"/>
              <a:cs typeface="Calibri"/>
            </a:endParaRPr>
          </a:p>
          <a:p>
            <a:r>
              <a:rPr lang="en-US" dirty="0"/>
              <a:t>Finally, we use all of this analysis to define a </a:t>
            </a:r>
            <a:r>
              <a:rPr lang="en-US" b="1" dirty="0"/>
              <a:t>future pathway to zero</a:t>
            </a:r>
            <a:r>
              <a:rPr lang="en-US" dirty="0"/>
              <a:t>—a long-term, strategic roadmap that sequences these measures in a practical and cost-effective way to achieve deep decarbonization.</a:t>
            </a:r>
            <a:endParaRPr lang="en-US" dirty="0">
              <a:ea typeface="Calibri"/>
              <a:cs typeface="Calibri"/>
            </a:endParaRPr>
          </a:p>
          <a:p>
            <a:r>
              <a:rPr lang="en-US" dirty="0" err="1"/>
              <a:t>So</a:t>
            </a:r>
            <a:r>
              <a:rPr lang="en-US" dirty="0"/>
              <a:t> this step is really about moving from understanding emissions to building a clear, actionable plan forward</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BD3D01E-8E1F-45A0-B4E0-8DAF0D6A9E6B}" type="slidenum">
              <a:rPr lang="en-US" smtClean="0"/>
              <a:t>43</a:t>
            </a:fld>
            <a:endParaRPr lang="en-US"/>
          </a:p>
        </p:txBody>
      </p:sp>
    </p:spTree>
    <p:extLst>
      <p:ext uri="{BB962C8B-B14F-4D97-AF65-F5344CB8AC3E}">
        <p14:creationId xmlns:p14="http://schemas.microsoft.com/office/powerpoint/2010/main" val="20651174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794f06212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ea typeface="Calibri"/>
                <a:cs typeface="Calibri"/>
              </a:rPr>
              <a:t>Before we swap out equipment.... and after we've </a:t>
            </a:r>
            <a:r>
              <a:rPr lang="en-GB" dirty="0" err="1">
                <a:ea typeface="Calibri"/>
                <a:cs typeface="Calibri"/>
              </a:rPr>
              <a:t>mad</a:t>
            </a:r>
            <a:r>
              <a:rPr lang="en-GB" dirty="0">
                <a:ea typeface="Calibri"/>
                <a:cs typeface="Calibri"/>
              </a:rPr>
              <a:t>e sure our building is truly </a:t>
            </a:r>
            <a:r>
              <a:rPr lang="en-GB" dirty="0" err="1">
                <a:ea typeface="Calibri"/>
                <a:cs typeface="Calibri"/>
              </a:rPr>
              <a:t>opeating</a:t>
            </a:r>
            <a:r>
              <a:rPr lang="en-GB" dirty="0">
                <a:ea typeface="Calibri"/>
                <a:cs typeface="Calibri"/>
              </a:rPr>
              <a:t> as intended through a </a:t>
            </a:r>
            <a:r>
              <a:rPr lang="en-GB" dirty="0" err="1">
                <a:ea typeface="Calibri"/>
                <a:cs typeface="Calibri"/>
              </a:rPr>
              <a:t>thoughful</a:t>
            </a:r>
            <a:r>
              <a:rPr lang="en-GB" dirty="0">
                <a:ea typeface="Calibri"/>
                <a:cs typeface="Calibri"/>
              </a:rPr>
              <a:t> </a:t>
            </a:r>
            <a:r>
              <a:rPr lang="en-GB" dirty="0" err="1">
                <a:ea typeface="Calibri"/>
                <a:cs typeface="Calibri"/>
              </a:rPr>
              <a:t>Cx</a:t>
            </a:r>
            <a:r>
              <a:rPr lang="en-GB" dirty="0">
                <a:ea typeface="Calibri"/>
                <a:cs typeface="Calibri"/>
              </a:rPr>
              <a:t> process, we can now focus in upgrading efficiency measures!</a:t>
            </a:r>
            <a:endParaRPr lang="en-GB" sz="1200" kern="1200" dirty="0">
              <a:solidFill>
                <a:schemeClr val="tx1"/>
              </a:solidFill>
              <a:effectLst/>
              <a:latin typeface="+mn-lt"/>
              <a:ea typeface="Calibri"/>
              <a:cs typeface="Calibri"/>
            </a:endParaRPr>
          </a:p>
        </p:txBody>
      </p:sp>
    </p:spTree>
    <p:extLst>
      <p:ext uri="{BB962C8B-B14F-4D97-AF65-F5344CB8AC3E}">
        <p14:creationId xmlns:p14="http://schemas.microsoft.com/office/powerpoint/2010/main" val="3504164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1E417-FEED-8C89-7D4A-C272B0563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69539-5FB8-451A-D5C0-105A9F2C0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EC52F-A2E6-06D1-1885-8C4098AA367F}"/>
              </a:ext>
            </a:extLst>
          </p:cNvPr>
          <p:cNvSpPr>
            <a:spLocks noGrp="1"/>
          </p:cNvSpPr>
          <p:nvPr>
            <p:ph type="body" idx="1"/>
          </p:nvPr>
        </p:nvSpPr>
        <p:spPr/>
        <p:txBody>
          <a:bodyPr/>
          <a:lstStyle/>
          <a:p>
            <a:r>
              <a:rPr lang="en-US" b="0" i="0">
                <a:solidFill>
                  <a:srgbClr val="49494C"/>
                </a:solidFill>
                <a:effectLst/>
                <a:latin typeface="akzidenz-grotesk"/>
              </a:rPr>
              <a:t>Air-to-air energy recovery is a very cost-effective and efficient way to recycle waste energy and create superior indoor environments.</a:t>
            </a:r>
            <a:endParaRPr lang="en-US"/>
          </a:p>
        </p:txBody>
      </p:sp>
      <p:sp>
        <p:nvSpPr>
          <p:cNvPr id="4" name="Slide Number Placeholder 3">
            <a:extLst>
              <a:ext uri="{FF2B5EF4-FFF2-40B4-BE49-F238E27FC236}">
                <a16:creationId xmlns:a16="http://schemas.microsoft.com/office/drawing/2014/main" id="{FAA55777-7558-7711-3BAD-87AA1279B1A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577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B02B-5402-DB18-64AA-C9935564F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A4BD6-9339-911E-2ABB-D257862D5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2118E-DDED-0375-AC69-D7D5A4D58EFB}"/>
              </a:ext>
            </a:extLst>
          </p:cNvPr>
          <p:cNvSpPr>
            <a:spLocks noGrp="1"/>
          </p:cNvSpPr>
          <p:nvPr>
            <p:ph type="body" idx="1"/>
          </p:nvPr>
        </p:nvSpPr>
        <p:spPr/>
        <p:txBody>
          <a:bodyPr/>
          <a:lstStyle/>
          <a:p>
            <a:r>
              <a:rPr lang="en-US">
                <a:ea typeface="Calibri"/>
                <a:cs typeface="Calibri"/>
              </a:rPr>
              <a:t>Some HRV's also include supplemental heat pumps to further boost the heat recovery by recovering additional energy from the exhaust air stream.  For some applications, this may reduce the need for additional terminal  heating and cooling units. </a:t>
            </a:r>
          </a:p>
        </p:txBody>
      </p:sp>
      <p:sp>
        <p:nvSpPr>
          <p:cNvPr id="4" name="Slide Number Placeholder 3">
            <a:extLst>
              <a:ext uri="{FF2B5EF4-FFF2-40B4-BE49-F238E27FC236}">
                <a16:creationId xmlns:a16="http://schemas.microsoft.com/office/drawing/2014/main" id="{06A6E1A8-9C91-6CDA-0E20-1A85F0E0D7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156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AB02B-5402-DB18-64AA-C9935564F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A4BD6-9339-911E-2ABB-D257862D5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2118E-DDED-0375-AC69-D7D5A4D58EFB}"/>
              </a:ext>
            </a:extLst>
          </p:cNvPr>
          <p:cNvSpPr>
            <a:spLocks noGrp="1"/>
          </p:cNvSpPr>
          <p:nvPr>
            <p:ph type="body" idx="1"/>
          </p:nvPr>
        </p:nvSpPr>
        <p:spPr/>
        <p:txBody>
          <a:bodyPr/>
          <a:lstStyle/>
          <a:p>
            <a:r>
              <a:rPr lang="en-US" dirty="0">
                <a:ea typeface="Calibri"/>
                <a:cs typeface="Calibri"/>
              </a:rPr>
              <a:t>You can see some additional considerations through the process of working through these options. </a:t>
            </a:r>
          </a:p>
        </p:txBody>
      </p:sp>
      <p:sp>
        <p:nvSpPr>
          <p:cNvPr id="4" name="Slide Number Placeholder 3">
            <a:extLst>
              <a:ext uri="{FF2B5EF4-FFF2-40B4-BE49-F238E27FC236}">
                <a16:creationId xmlns:a16="http://schemas.microsoft.com/office/drawing/2014/main" id="{06A6E1A8-9C91-6CDA-0E20-1A85F0E0D70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1537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62D82-477D-48A1-02B3-5654BE7264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24F14-F2FC-7C1C-A9D1-4117E25C5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0F6B7-65FF-6CC0-1145-D7E0F5ACD118}"/>
              </a:ext>
            </a:extLst>
          </p:cNvPr>
          <p:cNvSpPr>
            <a:spLocks noGrp="1"/>
          </p:cNvSpPr>
          <p:nvPr>
            <p:ph type="body" idx="1"/>
          </p:nvPr>
        </p:nvSpPr>
        <p:spPr/>
        <p:txBody>
          <a:bodyPr/>
          <a:lstStyle/>
          <a:p>
            <a:r>
              <a:rPr lang="en-US">
                <a:ea typeface="Calibri"/>
                <a:cs typeface="Calibri"/>
              </a:rPr>
              <a:t>Heat pumps can use multiple sources for </a:t>
            </a:r>
            <a:r>
              <a:rPr lang="en-US" err="1">
                <a:ea typeface="Calibri"/>
                <a:cs typeface="Calibri"/>
              </a:rPr>
              <a:t>their</a:t>
            </a:r>
            <a:r>
              <a:rPr lang="en-US">
                <a:ea typeface="Calibri"/>
                <a:cs typeface="Calibri"/>
              </a:rPr>
              <a:t> energy.  Air source heat pumps are not the only option.  Ground source/water source heat pumps can be great options in cold climates.  There are even heat pumps that use waste heat recovery from the sewer system. </a:t>
            </a:r>
            <a:endParaRPr lang="en-US"/>
          </a:p>
        </p:txBody>
      </p:sp>
      <p:sp>
        <p:nvSpPr>
          <p:cNvPr id="4" name="Slide Number Placeholder 3">
            <a:extLst>
              <a:ext uri="{FF2B5EF4-FFF2-40B4-BE49-F238E27FC236}">
                <a16:creationId xmlns:a16="http://schemas.microsoft.com/office/drawing/2014/main" id="{7F4E4E50-A3D3-31B7-87CA-AE241B123B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793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73C8C-01CA-635B-9656-828BF775C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D4107-1D22-3A06-DF63-D4B24D93A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ABB6D-E90A-5E10-9574-DDF347B269B1}"/>
              </a:ext>
            </a:extLst>
          </p:cNvPr>
          <p:cNvSpPr>
            <a:spLocks noGrp="1"/>
          </p:cNvSpPr>
          <p:nvPr>
            <p:ph type="body" idx="1"/>
          </p:nvPr>
        </p:nvSpPr>
        <p:spPr/>
        <p:txBody>
          <a:bodyPr/>
          <a:lstStyle/>
          <a:p>
            <a:pPr marL="285750" indent="-285750">
              <a:spcAft>
                <a:spcPts val="600"/>
              </a:spcAft>
              <a:buClr>
                <a:srgbClr val="00529B"/>
              </a:buClr>
              <a:buFont typeface="Arial" panose="020B0604020202020204" pitchFamily="34" charset="0"/>
              <a:buChar char="•"/>
            </a:pPr>
            <a:r>
              <a:rPr lang="en-US">
                <a:effectLst/>
                <a:latin typeface="Roboto" pitchFamily="2" charset="0"/>
                <a:ea typeface="Roboto" pitchFamily="2" charset="0"/>
              </a:rPr>
              <a:t>The typical winter design point is -5°F ambient</a:t>
            </a:r>
          </a:p>
          <a:p>
            <a:pPr marL="285750" indent="-285750">
              <a:spcAft>
                <a:spcPts val="600"/>
              </a:spcAft>
              <a:buClr>
                <a:srgbClr val="00529B"/>
              </a:buClr>
              <a:buFont typeface="Arial" panose="020B0604020202020204" pitchFamily="34" charset="0"/>
              <a:buChar char="•"/>
            </a:pPr>
            <a:r>
              <a:rPr lang="en-US">
                <a:effectLst/>
                <a:latin typeface="Roboto" pitchFamily="2" charset="0"/>
                <a:ea typeface="Roboto" pitchFamily="2" charset="0"/>
              </a:rPr>
              <a:t>To match the load (3,000 MBH)</a:t>
            </a:r>
          </a:p>
          <a:p>
            <a:pPr marL="285750" indent="-285750">
              <a:spcAft>
                <a:spcPts val="600"/>
              </a:spcAft>
              <a:buClr>
                <a:srgbClr val="00529B"/>
              </a:buClr>
              <a:buFont typeface="Arial" panose="020B0604020202020204" pitchFamily="34" charset="0"/>
              <a:buChar char="•"/>
            </a:pPr>
            <a:r>
              <a:rPr lang="en-US">
                <a:effectLst/>
                <a:latin typeface="Roboto" pitchFamily="2" charset="0"/>
                <a:ea typeface="Roboto" pitchFamily="2" charset="0"/>
              </a:rPr>
              <a:t>Multiple units would be needed</a:t>
            </a:r>
          </a:p>
          <a:p>
            <a:pPr marL="285750" indent="-285750">
              <a:spcAft>
                <a:spcPts val="600"/>
              </a:spcAft>
              <a:buClr>
                <a:srgbClr val="00529B"/>
              </a:buClr>
              <a:buFont typeface="Arial" panose="020B0604020202020204" pitchFamily="34" charset="0"/>
              <a:buChar char="•"/>
            </a:pPr>
            <a:r>
              <a:rPr lang="en-US">
                <a:effectLst/>
                <a:latin typeface="Roboto" pitchFamily="2" charset="0"/>
                <a:ea typeface="Roboto" pitchFamily="2" charset="0"/>
              </a:rPr>
              <a:t>The capacity curve slopes down as ambient temp goes down.</a:t>
            </a:r>
          </a:p>
          <a:p>
            <a:pPr marL="285750" indent="-285750">
              <a:spcAft>
                <a:spcPts val="600"/>
              </a:spcAft>
              <a:buClr>
                <a:srgbClr val="00529B"/>
              </a:buClr>
              <a:buFont typeface="Arial" panose="020B0604020202020204" pitchFamily="34" charset="0"/>
              <a:buChar char="•"/>
            </a:pPr>
            <a:r>
              <a:rPr lang="en-US">
                <a:effectLst/>
                <a:latin typeface="Roboto" pitchFamily="2" charset="0"/>
                <a:ea typeface="Roboto" pitchFamily="2" charset="0"/>
              </a:rPr>
              <a:t>The unit can still operate and produce heat below, but it will add up to the full load.</a:t>
            </a:r>
          </a:p>
          <a:p>
            <a:pPr marL="285750" indent="-285750">
              <a:spcAft>
                <a:spcPts val="600"/>
              </a:spcAft>
              <a:buClr>
                <a:srgbClr val="00529B"/>
              </a:buClr>
              <a:buFont typeface="Arial" panose="020B0604020202020204" pitchFamily="34" charset="0"/>
              <a:buChar char="•"/>
            </a:pPr>
            <a:r>
              <a:rPr lang="en-US">
                <a:effectLst/>
                <a:latin typeface="Roboto" pitchFamily="2" charset="0"/>
                <a:ea typeface="Roboto" pitchFamily="2" charset="0"/>
              </a:rPr>
              <a:t>For this gap back up electric resistance heat is used. See YELLOW area</a:t>
            </a:r>
          </a:p>
          <a:p>
            <a:endParaRPr lang="en-US"/>
          </a:p>
        </p:txBody>
      </p:sp>
      <p:sp>
        <p:nvSpPr>
          <p:cNvPr id="4" name="Slide Number Placeholder 3">
            <a:extLst>
              <a:ext uri="{FF2B5EF4-FFF2-40B4-BE49-F238E27FC236}">
                <a16:creationId xmlns:a16="http://schemas.microsoft.com/office/drawing/2014/main" id="{B27CEB07-6C4C-D169-949A-EDC78D94ED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1181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291D3-64C3-6F9D-9CB8-EBC7C2A1C3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7B38F-DCF9-8BE1-DB97-BB86B8113B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2E17F-8302-7298-E53F-F8338743501E}"/>
              </a:ext>
            </a:extLst>
          </p:cNvPr>
          <p:cNvSpPr>
            <a:spLocks noGrp="1"/>
          </p:cNvSpPr>
          <p:nvPr>
            <p:ph type="body" idx="1"/>
          </p:nvPr>
        </p:nvSpPr>
        <p:spPr/>
        <p:txBody>
          <a:bodyPr/>
          <a:lstStyle/>
          <a:p>
            <a:r>
              <a:rPr lang="en-US" dirty="0">
                <a:ea typeface="Calibri"/>
                <a:cs typeface="Calibri"/>
              </a:rPr>
              <a:t>Continuing your focus on performance and turndown is important... and </a:t>
            </a:r>
            <a:r>
              <a:rPr lang="en-US" err="1">
                <a:ea typeface="Calibri"/>
                <a:cs typeface="Calibri"/>
              </a:rPr>
              <a:t>heatpumps</a:t>
            </a:r>
            <a:r>
              <a:rPr lang="en-US" dirty="0">
                <a:ea typeface="Calibri"/>
                <a:cs typeface="Calibri"/>
              </a:rPr>
              <a:t> don't</a:t>
            </a:r>
            <a:r>
              <a:rPr lang="en-US">
                <a:ea typeface="Calibri"/>
                <a:cs typeface="Calibri"/>
              </a:rPr>
              <a:t> fix that. </a:t>
            </a:r>
            <a:endParaRPr lang="en-US" dirty="0">
              <a:ea typeface="Calibri"/>
              <a:cs typeface="Calibri"/>
            </a:endParaRPr>
          </a:p>
        </p:txBody>
      </p:sp>
      <p:sp>
        <p:nvSpPr>
          <p:cNvPr id="4" name="Slide Number Placeholder 3">
            <a:extLst>
              <a:ext uri="{FF2B5EF4-FFF2-40B4-BE49-F238E27FC236}">
                <a16:creationId xmlns:a16="http://schemas.microsoft.com/office/drawing/2014/main" id="{6F104C52-F951-137E-0B61-5588F47480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07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D0D0D"/>
                </a:solidFill>
                <a:effectLst/>
                <a:highlight>
                  <a:srgbClr val="FFFFFF"/>
                </a:highlight>
                <a:latin typeface="Söhne"/>
              </a:rPr>
              <a:t>We have done a great job of figuring out how to use our natural resources to improve our lives.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D0D0D"/>
                </a:solidFill>
                <a:effectLst/>
                <a:highlight>
                  <a:srgbClr val="FFFFFF"/>
                </a:highlight>
                <a:latin typeface="Söhne"/>
              </a:rPr>
              <a:t>The challenge has been the growing population and whether our past ways will serve a population of 10 billion 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D0D0D"/>
                </a:solidFill>
                <a:effectLst/>
                <a:highlight>
                  <a:srgbClr val="FFFFFF"/>
                </a:highlight>
                <a:latin typeface="Söhne"/>
              </a:rPr>
              <a:t>Without harming the environment we must live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239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37991-1052-E3B0-3127-537629AD9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3911A9-EDCE-BF0B-ADBF-DF7CB2647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6308C-72C3-216A-9BBA-3C0428DF9F3C}"/>
              </a:ext>
            </a:extLst>
          </p:cNvPr>
          <p:cNvSpPr>
            <a:spLocks noGrp="1"/>
          </p:cNvSpPr>
          <p:nvPr>
            <p:ph type="body" idx="1"/>
          </p:nvPr>
        </p:nvSpPr>
        <p:spPr/>
        <p:txBody>
          <a:bodyPr/>
          <a:lstStyle/>
          <a:p>
            <a:r>
              <a:rPr lang="en-US"/>
              <a:t>The key takeaway is that </a:t>
            </a:r>
            <a:r>
              <a:rPr lang="en-US" b="1"/>
              <a:t>not all heat pump applications are feasible across all conditions</a:t>
            </a:r>
            <a:r>
              <a:rPr lang="en-US"/>
              <a:t>. As the temperature lift increases—meaning colder outdoor air and higher required supply temperatures—the system approaches these limits quickly.</a:t>
            </a:r>
          </a:p>
          <a:p>
            <a:r>
              <a:rPr lang="en-US" err="1"/>
              <a:t>So</a:t>
            </a:r>
            <a:r>
              <a:rPr lang="en-US"/>
              <a:t> when we’re designing or evaluating heat pump retrofits, especially in existing buildings with high-temperature heating systems, it’s essential to check that the required operating conditions stay within this envelope.</a:t>
            </a:r>
          </a:p>
          <a:p>
            <a:r>
              <a:rPr lang="en-US"/>
              <a:t>Otherwise, you either need system modifications—like reducing supply temperatures—or alternative strategies.</a:t>
            </a:r>
          </a:p>
          <a:p>
            <a:r>
              <a:rPr lang="en-US"/>
              <a:t>In short, understanding this envelope is fundamental to designing systems that are both efficient and reliable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35A9F690-0B50-FBE4-A89E-1B50CDA05F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0992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192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774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Now is the really fun part that you get to push into more advanced solutions to really drive performance. </a:t>
            </a:r>
          </a:p>
        </p:txBody>
      </p:sp>
      <p:sp>
        <p:nvSpPr>
          <p:cNvPr id="4" name="Slide Number Placeholder 3"/>
          <p:cNvSpPr>
            <a:spLocks noGrp="1"/>
          </p:cNvSpPr>
          <p:nvPr>
            <p:ph type="sldNum" sz="quarter" idx="5"/>
          </p:nvPr>
        </p:nvSpPr>
        <p:spPr/>
        <p:txBody>
          <a:bodyPr/>
          <a:lstStyle/>
          <a:p>
            <a:fld id="{9BD3D01E-8E1F-45A0-B4E0-8DAF0D6A9E6B}" type="slidenum">
              <a:rPr lang="en-US" smtClean="0"/>
              <a:t>54</a:t>
            </a:fld>
            <a:endParaRPr lang="en-US"/>
          </a:p>
        </p:txBody>
      </p:sp>
    </p:spTree>
    <p:extLst>
      <p:ext uri="{BB962C8B-B14F-4D97-AF65-F5344CB8AC3E}">
        <p14:creationId xmlns:p14="http://schemas.microsoft.com/office/powerpoint/2010/main" val="600376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One of the best ways to enable </a:t>
            </a:r>
            <a:r>
              <a:rPr lang="en-US" err="1">
                <a:ea typeface="Calibri"/>
                <a:cs typeface="Calibri"/>
              </a:rPr>
              <a:t>ultra high</a:t>
            </a:r>
            <a:r>
              <a:rPr lang="en-US" dirty="0">
                <a:ea typeface="Calibri"/>
                <a:cs typeface="Calibri"/>
              </a:rPr>
              <a:t> performance with heat pumps is to pair with storage.  Storage allows for smaller heat pumps, and even better, can enable load shifting and </a:t>
            </a:r>
            <a:r>
              <a:rPr lang="en-US" err="1">
                <a:ea typeface="Calibri"/>
                <a:cs typeface="Calibri"/>
              </a:rPr>
              <a:t>enhaced</a:t>
            </a:r>
            <a:r>
              <a:rPr lang="en-US">
                <a:ea typeface="Calibri"/>
                <a:cs typeface="Calibri"/>
              </a:rPr>
              <a:t> grid alignment for reducing emissions. </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4468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can be seen in this slide, where we let the thermal storage pick up the peak loads </a:t>
            </a:r>
            <a:r>
              <a:rPr lang="en-US" dirty="0" err="1">
                <a:ea typeface="Calibri"/>
                <a:cs typeface="Calibri"/>
              </a:rPr>
              <a:t>occuring</a:t>
            </a:r>
            <a:r>
              <a:rPr lang="en-US">
                <a:ea typeface="Calibri"/>
                <a:cs typeface="Calibri"/>
              </a:rPr>
              <a:t> during morning warm up.... and the heat pump can run flat out.  Then you can use the lower carbon hours on the grid to recharge the thermal storage. </a:t>
            </a:r>
          </a:p>
        </p:txBody>
      </p:sp>
      <p:sp>
        <p:nvSpPr>
          <p:cNvPr id="4" name="Slide Number Placeholder 3"/>
          <p:cNvSpPr>
            <a:spLocks noGrp="1"/>
          </p:cNvSpPr>
          <p:nvPr>
            <p:ph type="sldNum" sz="quarter" idx="5"/>
          </p:nvPr>
        </p:nvSpPr>
        <p:spPr/>
        <p:txBody>
          <a:bodyPr/>
          <a:lstStyle/>
          <a:p>
            <a:fld id="{9BD3D01E-8E1F-45A0-B4E0-8DAF0D6A9E6B}" type="slidenum">
              <a:rPr lang="en-US" smtClean="0"/>
              <a:t>56</a:t>
            </a:fld>
            <a:endParaRPr lang="en-US"/>
          </a:p>
        </p:txBody>
      </p:sp>
    </p:spTree>
    <p:extLst>
      <p:ext uri="{BB962C8B-B14F-4D97-AF65-F5344CB8AC3E}">
        <p14:creationId xmlns:p14="http://schemas.microsoft.com/office/powerpoint/2010/main" val="32058768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6F67-FF90-E6A7-2D96-7CCA14366F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08B7C-06BD-CC68-0FFA-FEEBF66DA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DF4D9-228B-3A1B-C117-6041F31F10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EA20C82-51C2-5025-FC53-999268FA9BE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166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2149C-F8DE-9037-5714-D86C3C375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97507-26D7-81C7-9F48-B54281BFF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D9D94-2F65-5DFA-C886-DC0685C056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AA9004-6864-1AC0-46E4-EA2E9C9BCF4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63169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D59F-CF0C-5348-BA8B-F03872C0B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8D1AD-E676-CE5B-E9CD-F15973851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A9FF2-6DC3-3D7C-53B6-93E9EEC10A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3C12B8B-A4D4-58C7-E0F5-B647197525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5090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AF616-3D61-17A4-B6CB-98A1C14AC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4CEA7-DBD5-0F23-A21C-908E3A3E3F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81315-BC66-6976-447C-337D33C6D4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3EE4EAC-271D-C912-BF7A-B08F876CDA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288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a:extLst>
            <a:ext uri="{FF2B5EF4-FFF2-40B4-BE49-F238E27FC236}">
              <a16:creationId xmlns:a16="http://schemas.microsoft.com/office/drawing/2014/main" id="{C4B7B552-A970-B4D1-A1D7-4AA538BACA0A}"/>
            </a:ext>
          </a:extLst>
        </p:cNvPr>
        <p:cNvGrpSpPr/>
        <p:nvPr/>
      </p:nvGrpSpPr>
      <p:grpSpPr>
        <a:xfrm>
          <a:off x="0" y="0"/>
          <a:ext cx="0" cy="0"/>
          <a:chOff x="0" y="0"/>
          <a:chExt cx="0" cy="0"/>
        </a:xfrm>
      </p:grpSpPr>
      <p:sp>
        <p:nvSpPr>
          <p:cNvPr id="658" name="Google Shape;658;ge794f06212_2_207:notes">
            <a:extLst>
              <a:ext uri="{FF2B5EF4-FFF2-40B4-BE49-F238E27FC236}">
                <a16:creationId xmlns:a16="http://schemas.microsoft.com/office/drawing/2014/main" id="{089052F3-597C-A6D9-D2D2-DA54814999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e794f06212_2_207:notes">
            <a:extLst>
              <a:ext uri="{FF2B5EF4-FFF2-40B4-BE49-F238E27FC236}">
                <a16:creationId xmlns:a16="http://schemas.microsoft.com/office/drawing/2014/main" id="{A9DD942B-DA07-F13D-CF4E-162A3A5EED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a:ea typeface="Calibri"/>
                <a:cs typeface="Calibri"/>
              </a:rPr>
              <a:t>We're engineers... we want the calculations; we're not interested in hype or hysteria.  But we do want to make sound decisions that protect the well-being of our communities and clients. </a:t>
            </a:r>
            <a:endParaRPr lang="en-GB" sz="1200" kern="1200">
              <a:solidFill>
                <a:schemeClr val="tx1"/>
              </a:solidFill>
              <a:effectLst/>
              <a:latin typeface="+mn-lt"/>
              <a:ea typeface="+mn-ea"/>
              <a:cs typeface="+mn-cs"/>
            </a:endParaRPr>
          </a:p>
        </p:txBody>
      </p:sp>
    </p:spTree>
    <p:extLst>
      <p:ext uri="{BB962C8B-B14F-4D97-AF65-F5344CB8AC3E}">
        <p14:creationId xmlns:p14="http://schemas.microsoft.com/office/powerpoint/2010/main" val="1312561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68652-70DC-579B-842C-C21AF70C6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AE46F-B883-C145-42A9-4F3171830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6068E-943E-F70A-E0F1-3F0A705A9F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4A309BE-44C0-A197-60F5-627141DB6F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1219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B9A-FC3D-E302-06FE-74A06B3F7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9A9758-2E5D-46E9-4B44-C515959AA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BD448-4217-A279-7F6F-584A730CF6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B222E94B-2346-ADCE-951F-7DDA0043C3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6361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4683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D3D01E-8E1F-45A0-B4E0-8DAF0D6A9E6B}" type="slidenum">
              <a:rPr lang="en-US" smtClean="0"/>
              <a:t>67</a:t>
            </a:fld>
            <a:endParaRPr lang="en-US"/>
          </a:p>
        </p:txBody>
      </p:sp>
    </p:spTree>
    <p:extLst>
      <p:ext uri="{BB962C8B-B14F-4D97-AF65-F5344CB8AC3E}">
        <p14:creationId xmlns:p14="http://schemas.microsoft.com/office/powerpoint/2010/main" val="909741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3B87-D800-5595-A508-8AF5FE760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226AF-AB88-1AC5-F04B-8E077C581B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5DAC6-712F-4D53-1F86-3D32BE47B7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 will leave you with one thought: We can do better and develop solutions that minimize our impact on the environment.</a:t>
            </a:r>
          </a:p>
        </p:txBody>
      </p:sp>
      <p:sp>
        <p:nvSpPr>
          <p:cNvPr id="4" name="Slide Number Placeholder 3">
            <a:extLst>
              <a:ext uri="{FF2B5EF4-FFF2-40B4-BE49-F238E27FC236}">
                <a16:creationId xmlns:a16="http://schemas.microsoft.com/office/drawing/2014/main" id="{095F1F20-B690-8EC7-3021-EDDBF5F6D48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081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B4585-18EF-85BE-AEF7-F4B209367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B74D61-E735-380F-A229-F05F29958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344BE-B8D5-25B5-1A7F-46827A4631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2A5963E9-DEEF-9E3C-7146-CE9D739415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ACADBD-72C4-874C-9DE2-8F58ADA770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725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The fact of the matter is that global greenhouse gas emissions are the largest contributor to climate change.  This matters to us, because the building sector makes up more than a third of the global annual emissions.  </a:t>
            </a:r>
            <a:endParaRPr lang="en-US" sz="1200" kern="120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D3D01E-8E1F-45A0-B4E0-8DAF0D6A9E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5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a:solidFill>
                  <a:schemeClr val="tx1"/>
                </a:solidFill>
                <a:effectLst/>
                <a:latin typeface="+mn-lt"/>
                <a:ea typeface="+mn-ea"/>
                <a:cs typeface="+mn-cs"/>
              </a:rPr>
              <a:t>ASHRAE’s position is simple.  Eliminating GHG emissions from the built environment is essential to address climate change.</a:t>
            </a:r>
          </a:p>
          <a:p>
            <a:pPr lvl="0"/>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25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e761f028d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e761f028d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200" kern="1200">
                <a:solidFill>
                  <a:schemeClr val="tx1"/>
                </a:solidFill>
                <a:effectLst/>
                <a:latin typeface="+mn-lt"/>
                <a:ea typeface="+mn-ea"/>
                <a:cs typeface="+mn-cs"/>
              </a:rPr>
              <a:t>By 2030, the global built environment must halve its 2015 GHG emissions, whereby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all new buildings must be net zero GHG emissions in operation,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widespread energy-efficiency retrofits of existing assets must be well underway, and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embodied carbon of new construction must be reduced by at least 40%.</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By 2050, at the latest, all new and existing assets must be net zero GHG emissions across the whole life cycle.</a:t>
            </a:r>
          </a:p>
        </p:txBody>
      </p:sp>
    </p:spTree>
    <p:extLst>
      <p:ext uri="{BB962C8B-B14F-4D97-AF65-F5344CB8AC3E}">
        <p14:creationId xmlns:p14="http://schemas.microsoft.com/office/powerpoint/2010/main" val="2560796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emf"/><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9.xml"/><Relationship Id="rId4" Type="http://schemas.openxmlformats.org/officeDocument/2006/relationships/image" Target="../media/image15.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emf"/><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Master" Target="../slideMasters/slideMaster9.xml"/><Relationship Id="rId4" Type="http://schemas.openxmlformats.org/officeDocument/2006/relationships/image" Target="../media/image18.emf"/></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685800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61509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4638989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45443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029212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8" name="Footer Placeholder 7"/>
          <p:cNvSpPr>
            <a:spLocks noGrp="1"/>
          </p:cNvSpPr>
          <p:nvPr>
            <p:ph type="ftr" sz="quarter" idx="11"/>
          </p:nvPr>
        </p:nvSpPr>
        <p:spPr/>
        <p:txBody>
          <a:bodyPr/>
          <a:lstStyle>
            <a:lvl1pPr>
              <a:defRPr b="0" i="0"/>
            </a:lvl1pPr>
          </a:lstStyle>
          <a:p>
            <a:endParaRPr lang="en-US"/>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65283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4" name="Footer Placeholder 3"/>
          <p:cNvSpPr>
            <a:spLocks noGrp="1"/>
          </p:cNvSpPr>
          <p:nvPr>
            <p:ph type="ftr" sz="quarter" idx="11"/>
          </p:nvPr>
        </p:nvSpPr>
        <p:spPr/>
        <p:txBody>
          <a:bodyPr/>
          <a:lstStyle>
            <a:lvl1pPr>
              <a:defRPr b="0" i="0"/>
            </a:lvl1pPr>
          </a:lstStyle>
          <a:p>
            <a:endParaRPr lang="en-US"/>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65454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3" name="Footer Placeholder 2"/>
          <p:cNvSpPr>
            <a:spLocks noGrp="1"/>
          </p:cNvSpPr>
          <p:nvPr>
            <p:ph type="ftr" sz="quarter" idx="11"/>
          </p:nvPr>
        </p:nvSpPr>
        <p:spPr/>
        <p:txBody>
          <a:bodyPr/>
          <a:lstStyle>
            <a:lvl1pPr>
              <a:defRPr b="0" i="0"/>
            </a:lvl1pPr>
          </a:lstStyle>
          <a:p>
            <a:endParaRPr lang="en-US"/>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56211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996195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310528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321829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79997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824619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950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 Black bkgd - Footer">
  <p:cSld name="2 - Black bkgd - Footer">
    <p:bg>
      <p:bgPr>
        <a:solidFill>
          <a:srgbClr val="140D21"/>
        </a:solid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600" b="0" i="0">
                <a:solidFill>
                  <a:srgbClr val="A6A6A6"/>
                </a:solidFill>
              </a:defRPr>
            </a:lvl1pPr>
            <a:lvl2pPr lvl="1" algn="r" rtl="0">
              <a:buNone/>
              <a:defRPr sz="600">
                <a:solidFill>
                  <a:srgbClr val="A6A6A6"/>
                </a:solidFill>
              </a:defRPr>
            </a:lvl2pPr>
            <a:lvl3pPr lvl="2" algn="r" rtl="0">
              <a:buNone/>
              <a:defRPr sz="600">
                <a:solidFill>
                  <a:srgbClr val="A6A6A6"/>
                </a:solidFill>
              </a:defRPr>
            </a:lvl3pPr>
            <a:lvl4pPr lvl="3" algn="r" rtl="0">
              <a:buNone/>
              <a:defRPr sz="600">
                <a:solidFill>
                  <a:srgbClr val="A6A6A6"/>
                </a:solidFill>
              </a:defRPr>
            </a:lvl4pPr>
            <a:lvl5pPr lvl="4" algn="r" rtl="0">
              <a:buNone/>
              <a:defRPr sz="600">
                <a:solidFill>
                  <a:srgbClr val="A6A6A6"/>
                </a:solidFill>
              </a:defRPr>
            </a:lvl5pPr>
            <a:lvl6pPr lvl="5" algn="r" rtl="0">
              <a:buNone/>
              <a:defRPr sz="600">
                <a:solidFill>
                  <a:srgbClr val="A6A6A6"/>
                </a:solidFill>
              </a:defRPr>
            </a:lvl6pPr>
            <a:lvl7pPr lvl="6" algn="r" rtl="0">
              <a:buNone/>
              <a:defRPr sz="600">
                <a:solidFill>
                  <a:srgbClr val="A6A6A6"/>
                </a:solidFill>
              </a:defRPr>
            </a:lvl7pPr>
            <a:lvl8pPr lvl="7" algn="r" rtl="0">
              <a:buNone/>
              <a:defRPr sz="600">
                <a:solidFill>
                  <a:srgbClr val="A6A6A6"/>
                </a:solidFill>
              </a:defRPr>
            </a:lvl8pPr>
            <a:lvl9pPr lvl="8" algn="r" rtl="0">
              <a:buNone/>
              <a:defRPr sz="600">
                <a:solidFill>
                  <a:srgbClr val="A6A6A6"/>
                </a:solidFill>
              </a:defRPr>
            </a:lvl9pPr>
          </a:lstStyle>
          <a:p>
            <a:r>
              <a:rPr lang="en-GB"/>
              <a:t>#</a:t>
            </a:r>
            <a:endParaRPr lang="en-GB">
              <a:solidFill>
                <a:srgbClr val="FFFFFF"/>
              </a:solidFill>
            </a:endParaRPr>
          </a:p>
        </p:txBody>
      </p:sp>
      <p:sp>
        <p:nvSpPr>
          <p:cNvPr id="82" name="Google Shape;82;p2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000" b="1">
                <a:solidFill>
                  <a:srgbClr val="FFFFFF"/>
                </a:solidFill>
                <a:latin typeface="Roboto"/>
                <a:ea typeface="Roboto"/>
                <a:cs typeface="Roboto"/>
                <a:sym typeface="Roboto"/>
              </a:defRPr>
            </a:lvl1pPr>
            <a:lvl2pPr lvl="1" rtl="0">
              <a:spcBef>
                <a:spcPts val="0"/>
              </a:spcBef>
              <a:spcAft>
                <a:spcPts val="0"/>
              </a:spcAft>
              <a:buNone/>
              <a:defRPr sz="800">
                <a:solidFill>
                  <a:srgbClr val="FFFFFF"/>
                </a:solidFill>
              </a:defRPr>
            </a:lvl2pPr>
            <a:lvl3pPr lvl="2" rtl="0">
              <a:spcBef>
                <a:spcPts val="0"/>
              </a:spcBef>
              <a:spcAft>
                <a:spcPts val="0"/>
              </a:spcAft>
              <a:buNone/>
              <a:defRPr sz="800">
                <a:solidFill>
                  <a:srgbClr val="FFFFFF"/>
                </a:solidFill>
              </a:defRPr>
            </a:lvl3pPr>
            <a:lvl4pPr lvl="3" rtl="0">
              <a:spcBef>
                <a:spcPts val="0"/>
              </a:spcBef>
              <a:spcAft>
                <a:spcPts val="0"/>
              </a:spcAft>
              <a:buNone/>
              <a:defRPr sz="800">
                <a:solidFill>
                  <a:srgbClr val="FFFFFF"/>
                </a:solidFill>
              </a:defRPr>
            </a:lvl4pPr>
            <a:lvl5pPr lvl="4" rtl="0">
              <a:spcBef>
                <a:spcPts val="0"/>
              </a:spcBef>
              <a:spcAft>
                <a:spcPts val="0"/>
              </a:spcAft>
              <a:buNone/>
              <a:defRPr sz="800">
                <a:solidFill>
                  <a:srgbClr val="FFFFFF"/>
                </a:solidFill>
              </a:defRPr>
            </a:lvl5pPr>
            <a:lvl6pPr lvl="5" rtl="0">
              <a:spcBef>
                <a:spcPts val="0"/>
              </a:spcBef>
              <a:spcAft>
                <a:spcPts val="0"/>
              </a:spcAft>
              <a:buNone/>
              <a:defRPr sz="800">
                <a:solidFill>
                  <a:srgbClr val="FFFFFF"/>
                </a:solidFill>
              </a:defRPr>
            </a:lvl6pPr>
            <a:lvl7pPr lvl="6" rtl="0">
              <a:spcBef>
                <a:spcPts val="0"/>
              </a:spcBef>
              <a:spcAft>
                <a:spcPts val="0"/>
              </a:spcAft>
              <a:buNone/>
              <a:defRPr sz="800">
                <a:solidFill>
                  <a:srgbClr val="FFFFFF"/>
                </a:solidFill>
              </a:defRPr>
            </a:lvl7pPr>
            <a:lvl8pPr lvl="7" rtl="0">
              <a:spcBef>
                <a:spcPts val="0"/>
              </a:spcBef>
              <a:spcAft>
                <a:spcPts val="0"/>
              </a:spcAft>
              <a:buNone/>
              <a:defRPr sz="800">
                <a:solidFill>
                  <a:srgbClr val="FFFFFF"/>
                </a:solidFill>
              </a:defRPr>
            </a:lvl8pPr>
            <a:lvl9pPr lvl="8" rtl="0">
              <a:spcBef>
                <a:spcPts val="0"/>
              </a:spcBef>
              <a:spcAft>
                <a:spcPts val="0"/>
              </a:spcAft>
              <a:buNone/>
              <a:defRPr sz="800">
                <a:solidFill>
                  <a:srgbClr val="FFFFFF"/>
                </a:solidFill>
              </a:defRPr>
            </a:lvl9pPr>
          </a:lstStyle>
          <a:p>
            <a:endParaRPr/>
          </a:p>
        </p:txBody>
      </p:sp>
    </p:spTree>
    <p:extLst>
      <p:ext uri="{BB962C8B-B14F-4D97-AF65-F5344CB8AC3E}">
        <p14:creationId xmlns:p14="http://schemas.microsoft.com/office/powerpoint/2010/main" val="653128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599714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91297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92864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255760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8" name="Footer Placeholder 7"/>
          <p:cNvSpPr>
            <a:spLocks noGrp="1"/>
          </p:cNvSpPr>
          <p:nvPr>
            <p:ph type="ftr" sz="quarter" idx="11"/>
          </p:nvPr>
        </p:nvSpPr>
        <p:spPr/>
        <p:txBody>
          <a:bodyPr/>
          <a:lstStyle>
            <a:lvl1pPr>
              <a:defRPr b="0" i="0"/>
            </a:lvl1pPr>
          </a:lstStyle>
          <a:p>
            <a:endParaRPr lang="en-US"/>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87813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4" name="Footer Placeholder 3"/>
          <p:cNvSpPr>
            <a:spLocks noGrp="1"/>
          </p:cNvSpPr>
          <p:nvPr>
            <p:ph type="ftr" sz="quarter" idx="11"/>
          </p:nvPr>
        </p:nvSpPr>
        <p:spPr/>
        <p:txBody>
          <a:bodyPr/>
          <a:lstStyle>
            <a:lvl1pPr>
              <a:defRPr b="0" i="0"/>
            </a:lvl1pPr>
          </a:lstStyle>
          <a:p>
            <a:endParaRPr lang="en-US"/>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78409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pic>
        <p:nvPicPr>
          <p:cNvPr id="9" name="Picture 8">
            <a:extLst>
              <a:ext uri="{FF2B5EF4-FFF2-40B4-BE49-F238E27FC236}">
                <a16:creationId xmlns:a16="http://schemas.microsoft.com/office/drawing/2014/main" id="{B40EF590-9D32-0B29-0524-542CED66C384}"/>
              </a:ext>
            </a:extLst>
          </p:cNvPr>
          <p:cNvPicPr>
            <a:picLocks noChangeAspect="1"/>
          </p:cNvPicPr>
          <p:nvPr userDrawn="1"/>
        </p:nvPicPr>
        <p:blipFill>
          <a:blip r:embed="rId2"/>
          <a:srcRect l="884"/>
          <a:stretch/>
        </p:blipFill>
        <p:spPr>
          <a:xfrm>
            <a:off x="-1" y="-17103"/>
            <a:ext cx="12449345" cy="6892206"/>
          </a:xfrm>
          <a:prstGeom prst="rect">
            <a:avLst/>
          </a:prstGeom>
        </p:spPr>
      </p:pic>
    </p:spTree>
    <p:extLst>
      <p:ext uri="{BB962C8B-B14F-4D97-AF65-F5344CB8AC3E}">
        <p14:creationId xmlns:p14="http://schemas.microsoft.com/office/powerpoint/2010/main" val="2225684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3" name="Footer Placeholder 2"/>
          <p:cNvSpPr>
            <a:spLocks noGrp="1"/>
          </p:cNvSpPr>
          <p:nvPr>
            <p:ph type="ftr" sz="quarter" idx="11"/>
          </p:nvPr>
        </p:nvSpPr>
        <p:spPr/>
        <p:txBody>
          <a:bodyPr/>
          <a:lstStyle>
            <a:lvl1pPr>
              <a:defRPr b="0" i="0"/>
            </a:lvl1pPr>
          </a:lstStyle>
          <a:p>
            <a:endParaRPr lang="en-US"/>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543377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491620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464876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4137311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4054840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99000"/>
          </a:schemeClr>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D26348E-2076-CD43-B2C9-43EC24B7F7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98424"/>
            <a:ext cx="12147825" cy="5466521"/>
          </a:xfrm>
          <a:prstGeom prst="rect">
            <a:avLst/>
          </a:prstGeom>
        </p:spPr>
      </p:pic>
      <p:sp>
        <p:nvSpPr>
          <p:cNvPr id="29" name="Text Placeholder 3"/>
          <p:cNvSpPr>
            <a:spLocks noGrp="1"/>
          </p:cNvSpPr>
          <p:nvPr>
            <p:ph type="body" sz="half" idx="14" hasCustomPrompt="1"/>
          </p:nvPr>
        </p:nvSpPr>
        <p:spPr>
          <a:xfrm>
            <a:off x="2565165" y="3153839"/>
            <a:ext cx="7646195" cy="716778"/>
          </a:xfrm>
          <a:noFill/>
        </p:spPr>
        <p:txBody>
          <a:bodyPr>
            <a:noAutofit/>
          </a:bodyPr>
          <a:lstStyle>
            <a:lvl1pPr marL="0" indent="0" algn="ctr">
              <a:buFont typeface="Arial" panose="020B0604020202020204" pitchFamily="34" charset="0"/>
              <a:buNone/>
              <a:defRPr sz="40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t>(i.e. Seminar 32 – Energy Efficient Design for Large Buildings) Use font size 40</a:t>
            </a:r>
          </a:p>
        </p:txBody>
      </p:sp>
      <p:sp>
        <p:nvSpPr>
          <p:cNvPr id="30" name="Text Placeholder 3"/>
          <p:cNvSpPr>
            <a:spLocks noGrp="1"/>
          </p:cNvSpPr>
          <p:nvPr>
            <p:ph type="body" sz="half" idx="15" hasCustomPrompt="1"/>
          </p:nvPr>
        </p:nvSpPr>
        <p:spPr>
          <a:xfrm>
            <a:off x="3594100" y="4835797"/>
            <a:ext cx="5188744" cy="716778"/>
          </a:xfrm>
          <a:noFill/>
        </p:spPr>
        <p:txBody>
          <a:bodyPr>
            <a:noAutofit/>
          </a:bodyPr>
          <a:lstStyle>
            <a:lvl1pPr marL="0" indent="0" algn="ctr">
              <a:buFont typeface="Arial" panose="020B0604020202020204" pitchFamily="34" charset="0"/>
              <a:buNone/>
              <a:defRPr sz="3200" b="0" i="0" u="none" baseline="0">
                <a:solidFill>
                  <a:schemeClr val="tx1"/>
                </a:solidFill>
                <a:latin typeface="Roboto" panose="02000000000000000000" pitchFamily="2" charset="0"/>
                <a:ea typeface="Roboto" panose="02000000000000000000" pitchFamily="2" charset="0"/>
                <a:cs typeface="Roboto" panose="02000000000000000000"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t>Subtitle (i.e. Opportunities for Savings in large Hospitals) Use font size 32</a:t>
            </a:r>
          </a:p>
        </p:txBody>
      </p:sp>
      <p:sp>
        <p:nvSpPr>
          <p:cNvPr id="31" name="Text Placeholder 3"/>
          <p:cNvSpPr>
            <a:spLocks noGrp="1"/>
          </p:cNvSpPr>
          <p:nvPr>
            <p:ph type="body" sz="half" idx="16" hasCustomPrompt="1"/>
          </p:nvPr>
        </p:nvSpPr>
        <p:spPr>
          <a:xfrm>
            <a:off x="201777" y="391846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t>John Doe, Credentials</a:t>
            </a:r>
          </a:p>
        </p:txBody>
      </p:sp>
      <p:sp>
        <p:nvSpPr>
          <p:cNvPr id="32" name="Text Placeholder 3"/>
          <p:cNvSpPr>
            <a:spLocks noGrp="1"/>
          </p:cNvSpPr>
          <p:nvPr>
            <p:ph type="body" sz="half" idx="17" hasCustomPrompt="1"/>
          </p:nvPr>
        </p:nvSpPr>
        <p:spPr>
          <a:xfrm>
            <a:off x="201778" y="4412650"/>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t>Company Name</a:t>
            </a:r>
          </a:p>
        </p:txBody>
      </p:sp>
      <p:sp>
        <p:nvSpPr>
          <p:cNvPr id="33" name="Text Placeholder 3"/>
          <p:cNvSpPr>
            <a:spLocks noGrp="1"/>
          </p:cNvSpPr>
          <p:nvPr>
            <p:ph type="body" sz="half" idx="18" hasCustomPrompt="1"/>
          </p:nvPr>
        </p:nvSpPr>
        <p:spPr>
          <a:xfrm>
            <a:off x="201778" y="4907374"/>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t>jdoe@email.com</a:t>
            </a:r>
          </a:p>
        </p:txBody>
      </p:sp>
      <p:sp>
        <p:nvSpPr>
          <p:cNvPr id="34" name="Text Placeholder 3"/>
          <p:cNvSpPr>
            <a:spLocks noGrp="1"/>
          </p:cNvSpPr>
          <p:nvPr>
            <p:ph type="body" sz="half" idx="19" hasCustomPrompt="1"/>
          </p:nvPr>
        </p:nvSpPr>
        <p:spPr>
          <a:xfrm>
            <a:off x="201775" y="5407518"/>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t>Office Number (If you want)</a:t>
            </a:r>
          </a:p>
        </p:txBody>
      </p:sp>
      <p:sp>
        <p:nvSpPr>
          <p:cNvPr id="35" name="Text Placeholder 3"/>
          <p:cNvSpPr>
            <a:spLocks noGrp="1"/>
          </p:cNvSpPr>
          <p:nvPr>
            <p:ph type="body" sz="half" idx="20" hasCustomPrompt="1"/>
          </p:nvPr>
        </p:nvSpPr>
        <p:spPr>
          <a:xfrm>
            <a:off x="201775" y="5910851"/>
            <a:ext cx="2363391" cy="439352"/>
          </a:xfrm>
          <a:noFill/>
        </p:spPr>
        <p:txBody>
          <a:bodyPr>
            <a:noAutofit/>
          </a:bodyPr>
          <a:lstStyle>
            <a:lvl1pPr marL="0" indent="0" algn="ctr">
              <a:buFont typeface="Arial" panose="020B0604020202020204" pitchFamily="34" charset="0"/>
              <a:buNone/>
              <a:defRPr sz="1050" b="0" i="0" u="none" baseline="0">
                <a:solidFill>
                  <a:schemeClr val="tx1"/>
                </a:solidFill>
                <a:latin typeface="Roboto" panose="02000000000000000000" pitchFamily="2" charset="0"/>
                <a:ea typeface="Roboto" panose="02000000000000000000" pitchFamily="2" charset="0"/>
                <a:cs typeface="Open Sans Semibold"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t>Cell Number (If you want)</a:t>
            </a:r>
          </a:p>
        </p:txBody>
      </p:sp>
      <p:sp>
        <p:nvSpPr>
          <p:cNvPr id="36" name="Content Placeholder 2"/>
          <p:cNvSpPr>
            <a:spLocks noGrp="1"/>
          </p:cNvSpPr>
          <p:nvPr>
            <p:ph idx="21" hasCustomPrompt="1"/>
          </p:nvPr>
        </p:nvSpPr>
        <p:spPr>
          <a:xfrm>
            <a:off x="9586648" y="4409961"/>
            <a:ext cx="2107173" cy="1568450"/>
          </a:xfrm>
        </p:spPr>
        <p:txBody>
          <a:bodyPr/>
          <a:lstStyle>
            <a:lvl1pPr marL="0" indent="0" algn="ctr">
              <a:buNone/>
              <a:defRPr b="0" i="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Presenter Company Logo</a:t>
            </a:r>
          </a:p>
        </p:txBody>
      </p:sp>
      <p:sp>
        <p:nvSpPr>
          <p:cNvPr id="37" name="Text Placeholder 2"/>
          <p:cNvSpPr>
            <a:spLocks noGrp="1"/>
          </p:cNvSpPr>
          <p:nvPr>
            <p:ph type="body" sz="quarter" idx="22" hasCustomPrompt="1"/>
          </p:nvPr>
        </p:nvSpPr>
        <p:spPr>
          <a:xfrm>
            <a:off x="2565165" y="2354115"/>
            <a:ext cx="7645400" cy="717550"/>
          </a:xfrm>
        </p:spPr>
        <p:txBody>
          <a:bodyPr>
            <a:normAutofit/>
          </a:bodyPr>
          <a:lstStyle>
            <a:lvl1pPr marL="0" indent="0" algn="ctr" defTabSz="914400" rtl="0" eaLnBrk="1" latinLnBrk="0" hangingPunct="1">
              <a:lnSpc>
                <a:spcPct val="80000"/>
              </a:lnSpc>
              <a:spcBef>
                <a:spcPts val="1000"/>
              </a:spcBef>
              <a:buFont typeface="Arial" panose="020B0604020202020204" pitchFamily="34" charset="0"/>
              <a:buNone/>
              <a:defRPr lang="en-US" sz="3000" b="0" i="0" u="none"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a:t>Overall Session Type, # and Title</a:t>
            </a:r>
          </a:p>
        </p:txBody>
      </p:sp>
      <p:pic>
        <p:nvPicPr>
          <p:cNvPr id="6" name="Picture 5" descr="Diagram&#10;&#10;Description automatically generated">
            <a:extLst>
              <a:ext uri="{FF2B5EF4-FFF2-40B4-BE49-F238E27FC236}">
                <a16:creationId xmlns:a16="http://schemas.microsoft.com/office/drawing/2014/main" id="{017BC741-AA06-8C43-9937-35D75DBEE64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63446" y="129209"/>
            <a:ext cx="4474265" cy="2105536"/>
          </a:xfrm>
          <a:prstGeom prst="rect">
            <a:avLst/>
          </a:prstGeom>
        </p:spPr>
      </p:pic>
    </p:spTree>
    <p:extLst>
      <p:ext uri="{BB962C8B-B14F-4D97-AF65-F5344CB8AC3E}">
        <p14:creationId xmlns:p14="http://schemas.microsoft.com/office/powerpoint/2010/main" val="3524131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tline/Agenda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1925" y="174625"/>
            <a:ext cx="10515600" cy="643543"/>
          </a:xfrm>
        </p:spPr>
        <p:txBody>
          <a:bodyPr>
            <a:normAutofit/>
          </a:bodyPr>
          <a:lstStyle>
            <a:lvl1pPr>
              <a:defRPr lang="en-US" sz="2475" b="1" smtClean="0">
                <a:solidFill>
                  <a:schemeClr val="bg1"/>
                </a:solidFill>
              </a:defRPr>
            </a:lvl1pPr>
          </a:lstStyle>
          <a:p>
            <a:r>
              <a:rPr lang="en-US" sz="2475" b="1">
                <a:solidFill>
                  <a:schemeClr val="bg1"/>
                </a:solidFill>
                <a:latin typeface="+mn-lt"/>
              </a:rPr>
              <a:t>Outline/Agenda</a:t>
            </a:r>
            <a:endParaRPr lang="en-US"/>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5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altLang="en-US" sz="1500">
                <a:latin typeface="Arial" panose="020B0604020202020204" pitchFamily="34" charset="0"/>
                <a:cs typeface="Arial" panose="020B0604020202020204" pitchFamily="34" charset="0"/>
              </a:rPr>
              <a:t>In accordance with CEC policy, any logos of HVAC&amp;R related organizations in images must be covered. </a:t>
            </a:r>
            <a:br>
              <a:rPr lang="en-US" altLang="en-US" sz="1500">
                <a:latin typeface="Arial" panose="020B0604020202020204" pitchFamily="34" charset="0"/>
                <a:cs typeface="Arial" panose="020B0604020202020204" pitchFamily="34" charset="0"/>
              </a:rPr>
            </a:br>
            <a:br>
              <a:rPr lang="en-US" altLang="en-US" sz="1500">
                <a:latin typeface="Arial" panose="020B0604020202020204" pitchFamily="34" charset="0"/>
                <a:cs typeface="Arial" panose="020B0604020202020204" pitchFamily="34" charset="0"/>
              </a:rPr>
            </a:br>
            <a:r>
              <a:rPr lang="en-US" altLang="en-US" sz="1200">
                <a:latin typeface="Arial" panose="020B0604020202020204" pitchFamily="34" charset="0"/>
                <a:cs typeface="Arial" panose="020B0604020202020204" pitchFamily="34" charset="0"/>
              </a:rPr>
              <a:t>In PowerPoint, click Insert </a:t>
            </a:r>
            <a:r>
              <a:rPr lang="en-US" altLang="en-US" sz="1200">
                <a:latin typeface="Arial" panose="020B0604020202020204" pitchFamily="34" charset="0"/>
                <a:cs typeface="Arial" panose="020B0604020202020204" pitchFamily="34" charset="0"/>
                <a:sym typeface="Wingdings" panose="05000000000000000000" pitchFamily="2" charset="2"/>
              </a:rPr>
              <a:t> Shape  Choose Shape. </a:t>
            </a:r>
            <a:br>
              <a:rPr lang="en-US" altLang="en-US" sz="1200">
                <a:latin typeface="Arial" panose="020B0604020202020204" pitchFamily="34" charset="0"/>
                <a:cs typeface="Arial" panose="020B0604020202020204" pitchFamily="34" charset="0"/>
                <a:sym typeface="Wingdings" panose="05000000000000000000" pitchFamily="2" charset="2"/>
              </a:rPr>
            </a:br>
            <a:r>
              <a:rPr lang="en-US" altLang="en-US" sz="1200">
                <a:latin typeface="Arial" panose="020B0604020202020204" pitchFamily="34" charset="0"/>
                <a:cs typeface="Arial" panose="020B0604020202020204" pitchFamily="34" charset="0"/>
                <a:sym typeface="Wingdings" panose="05000000000000000000" pitchFamily="2" charset="2"/>
              </a:rPr>
              <a:t>On the Format tab you can change the color of your shape. </a:t>
            </a:r>
            <a:br>
              <a:rPr lang="en-US" altLang="en-US" sz="1200">
                <a:latin typeface="Arial" panose="020B0604020202020204" pitchFamily="34" charset="0"/>
                <a:cs typeface="Arial" panose="020B0604020202020204" pitchFamily="34" charset="0"/>
                <a:sym typeface="Wingdings" panose="05000000000000000000" pitchFamily="2" charset="2"/>
              </a:rPr>
            </a:br>
            <a:r>
              <a:rPr lang="en-US" altLang="en-US" sz="1200">
                <a:latin typeface="Arial" panose="020B0604020202020204" pitchFamily="34" charset="0"/>
                <a:cs typeface="Arial" panose="020B0604020202020204" pitchFamily="34" charset="0"/>
                <a:sym typeface="Wingdings" panose="05000000000000000000" pitchFamily="2" charset="2"/>
              </a:rPr>
              <a:t>You can also </a:t>
            </a:r>
            <a:r>
              <a:rPr lang="en-US" altLang="en-US" sz="1200" err="1">
                <a:latin typeface="Arial" panose="020B0604020202020204" pitchFamily="34" charset="0"/>
                <a:cs typeface="Arial" panose="020B0604020202020204" pitchFamily="34" charset="0"/>
                <a:sym typeface="Wingdings" panose="05000000000000000000" pitchFamily="2" charset="2"/>
              </a:rPr>
              <a:t>Ctrl+Click</a:t>
            </a:r>
            <a:r>
              <a:rPr lang="en-US" altLang="en-US" sz="1200">
                <a:latin typeface="Arial" panose="020B0604020202020204" pitchFamily="34" charset="0"/>
                <a:cs typeface="Arial" panose="020B0604020202020204" pitchFamily="34" charset="0"/>
                <a:sym typeface="Wingdings" panose="05000000000000000000" pitchFamily="2" charset="2"/>
              </a:rPr>
              <a:t> on your main image + covered shapes, right click, and select “group” so all pieces move and </a:t>
            </a:r>
            <a:br>
              <a:rPr lang="en-US" altLang="en-US" sz="1200">
                <a:latin typeface="Arial" panose="020B0604020202020204" pitchFamily="34" charset="0"/>
                <a:cs typeface="Arial" panose="020B0604020202020204" pitchFamily="34" charset="0"/>
                <a:sym typeface="Wingdings" panose="05000000000000000000" pitchFamily="2" charset="2"/>
              </a:rPr>
            </a:br>
            <a:r>
              <a:rPr lang="en-US" altLang="en-US" sz="1200">
                <a:latin typeface="Arial" panose="020B0604020202020204" pitchFamily="34" charset="0"/>
                <a:cs typeface="Arial" panose="020B0604020202020204" pitchFamily="34" charset="0"/>
                <a:sym typeface="Wingdings" panose="05000000000000000000" pitchFamily="2" charset="2"/>
              </a:rPr>
              <a:t>re-size together. Covered logos here.</a:t>
            </a:r>
            <a:endParaRPr lang="en-US"/>
          </a:p>
        </p:txBody>
      </p:sp>
    </p:spTree>
    <p:extLst>
      <p:ext uri="{BB962C8B-B14F-4D97-AF65-F5344CB8AC3E}">
        <p14:creationId xmlns:p14="http://schemas.microsoft.com/office/powerpoint/2010/main" val="4219189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875" y="107952"/>
            <a:ext cx="10515600" cy="643543"/>
          </a:xfrm>
        </p:spPr>
        <p:txBody>
          <a:bodyPr>
            <a:normAutofit/>
          </a:bodyPr>
          <a:lstStyle>
            <a:lvl1pPr>
              <a:defRPr lang="en-US" sz="2475" b="1" smtClean="0">
                <a:solidFill>
                  <a:schemeClr val="bg1"/>
                </a:solidFill>
              </a:defRPr>
            </a:lvl1pPr>
          </a:lstStyle>
          <a:p>
            <a:r>
              <a:rPr lang="en-US" sz="2475" b="1">
                <a:solidFill>
                  <a:schemeClr val="bg1"/>
                </a:solidFill>
                <a:latin typeface="+mn-lt"/>
              </a:rPr>
              <a:t>Bibliography</a:t>
            </a:r>
            <a:endParaRPr lang="en-US"/>
          </a:p>
        </p:txBody>
      </p:sp>
      <p:sp>
        <p:nvSpPr>
          <p:cNvPr id="11" name="Text Placeholder 3"/>
          <p:cNvSpPr>
            <a:spLocks noGrp="1"/>
          </p:cNvSpPr>
          <p:nvPr>
            <p:ph type="body" sz="half" idx="13" hasCustomPrompt="1"/>
          </p:nvPr>
        </p:nvSpPr>
        <p:spPr>
          <a:xfrm>
            <a:off x="1259682" y="1416822"/>
            <a:ext cx="8732044" cy="4069578"/>
          </a:xfrm>
          <a:solidFill>
            <a:schemeClr val="bg1"/>
          </a:solidFill>
        </p:spPr>
        <p:txBody>
          <a:bodyPr>
            <a:noAutofit/>
          </a:bodyPr>
          <a:lstStyle>
            <a:lvl1pPr marL="0" marR="0" indent="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sz="1600" b="0" i="0" u="none" baseline="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500">
                <a:latin typeface="Arial" panose="020B0604020202020204" pitchFamily="34" charset="0"/>
                <a:cs typeface="Arial" panose="020B0604020202020204" pitchFamily="34" charset="0"/>
              </a:rPr>
              <a:t>Content –If you are presenting a technical paper, conference paper, or extended abstract:</a:t>
            </a:r>
            <a:br>
              <a:rPr lang="en-US" sz="1500">
                <a:latin typeface="Arial" panose="020B0604020202020204" pitchFamily="34" charset="0"/>
                <a:cs typeface="Arial" panose="020B0604020202020204" pitchFamily="34" charset="0"/>
              </a:rPr>
            </a:br>
            <a:r>
              <a:rPr lang="en-US" sz="1500">
                <a:latin typeface="Arial" panose="020B0604020202020204" pitchFamily="34" charset="0"/>
                <a:cs typeface="Arial" panose="020B0604020202020204" pitchFamily="34" charset="0"/>
              </a:rPr>
              <a:t>Author1 last name, First initial, Author2 First initial and Last name, and Author3 First initial and Last name. 2019. Paper title with only the first word and proper nouns capitalized. ASHRAE Transactions 125 (2) (pending publication)</a:t>
            </a:r>
            <a:endParaRPr lang="en-US"/>
          </a:p>
        </p:txBody>
      </p:sp>
    </p:spTree>
    <p:extLst>
      <p:ext uri="{BB962C8B-B14F-4D97-AF65-F5344CB8AC3E}">
        <p14:creationId xmlns:p14="http://schemas.microsoft.com/office/powerpoint/2010/main" val="2984381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3766" y="327340"/>
            <a:ext cx="10515600" cy="643543"/>
          </a:xfrm>
        </p:spPr>
        <p:txBody>
          <a:bodyPr>
            <a:normAutofit/>
          </a:bodyPr>
          <a:lstStyle>
            <a:lvl1pPr>
              <a:defRPr lang="en-US" sz="2475" b="0" i="0" smtClean="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2475" b="1">
                <a:solidFill>
                  <a:schemeClr val="bg1"/>
                </a:solidFill>
                <a:latin typeface="+mn-lt"/>
              </a:rPr>
              <a:t>Questions?</a:t>
            </a:r>
            <a:endParaRPr lang="en-US"/>
          </a:p>
        </p:txBody>
      </p:sp>
      <p:sp>
        <p:nvSpPr>
          <p:cNvPr id="11" name="Text Placeholder 3"/>
          <p:cNvSpPr>
            <a:spLocks noGrp="1"/>
          </p:cNvSpPr>
          <p:nvPr>
            <p:ph type="body" sz="half" idx="13" hasCustomPrompt="1"/>
          </p:nvPr>
        </p:nvSpPr>
        <p:spPr>
          <a:xfrm>
            <a:off x="1259682" y="1416822"/>
            <a:ext cx="8732044" cy="2107428"/>
          </a:xfrm>
          <a:solidFill>
            <a:schemeClr val="bg1"/>
          </a:solidFill>
        </p:spPr>
        <p:txBody>
          <a:bodyPr>
            <a:noAutofit/>
          </a:bodyPr>
          <a:lstStyle>
            <a:lvl1pPr marL="0" indent="0" algn="l">
              <a:buFont typeface="Arial" panose="020B0604020202020204" pitchFamily="34" charset="0"/>
              <a:buNone/>
              <a:defRPr sz="1800" b="0" i="0" u="none"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a:lnSpc>
                <a:spcPct val="80000"/>
              </a:lnSpc>
              <a:defRPr/>
            </a:pPr>
            <a:r>
              <a:rPr lang="en-US" sz="1800">
                <a:latin typeface="Arial" panose="020B0604020202020204" pitchFamily="34" charset="0"/>
                <a:cs typeface="Arial" panose="020B0604020202020204" pitchFamily="34" charset="0"/>
              </a:rPr>
              <a:t>Name</a:t>
            </a: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name@emailaddress.com</a:t>
            </a:r>
            <a:br>
              <a:rPr lang="en-US" sz="1800">
                <a:latin typeface="Arial" panose="020B0604020202020204" pitchFamily="34" charset="0"/>
                <a:cs typeface="Arial" panose="020B0604020202020204" pitchFamily="34" charset="0"/>
              </a:rPr>
            </a:br>
            <a:br>
              <a:rPr lang="en-US" sz="1800">
                <a:latin typeface="Arial" panose="020B0604020202020204" pitchFamily="34" charset="0"/>
                <a:cs typeface="Arial" panose="020B0604020202020204" pitchFamily="34" charset="0"/>
              </a:rPr>
            </a:br>
            <a:r>
              <a:rPr lang="en-US" sz="1800">
                <a:latin typeface="Arial" panose="020B0604020202020204" pitchFamily="34" charset="0"/>
                <a:cs typeface="Arial" panose="020B0604020202020204" pitchFamily="34" charset="0"/>
              </a:rPr>
              <a:t>(You may include names and email addresses of non-presenting authors on the last slide)</a:t>
            </a:r>
            <a:br>
              <a:rPr lang="en-US" sz="1800">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a:latin typeface="Arial" panose="020B0604020202020204" pitchFamily="34" charset="0"/>
                <a:cs typeface="Arial" panose="020B0604020202020204" pitchFamily="34" charset="0"/>
              </a:rPr>
            </a:br>
            <a:br>
              <a:rPr lang="en-US" sz="1500">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Instruction – this slide cannot have logo, images or hyperlinks.  Only what is shown.</a:t>
            </a:r>
            <a:endParaRPr lang="en-US"/>
          </a:p>
        </p:txBody>
      </p:sp>
    </p:spTree>
    <p:extLst>
      <p:ext uri="{BB962C8B-B14F-4D97-AF65-F5344CB8AC3E}">
        <p14:creationId xmlns:p14="http://schemas.microsoft.com/office/powerpoint/2010/main" val="1852792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9862" y="268777"/>
            <a:ext cx="10400989" cy="643543"/>
          </a:xfrm>
        </p:spPr>
        <p:txBody>
          <a:bodyPr>
            <a:normAutofit/>
          </a:bodyPr>
          <a:lstStyle>
            <a:lvl1pPr>
              <a:defRPr sz="3600" b="0"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(Blank Slide)</a:t>
            </a:r>
          </a:p>
        </p:txBody>
      </p:sp>
      <p:sp>
        <p:nvSpPr>
          <p:cNvPr id="8" name="Content Placeholder 2"/>
          <p:cNvSpPr>
            <a:spLocks noGrp="1"/>
          </p:cNvSpPr>
          <p:nvPr>
            <p:ph idx="1"/>
          </p:nvPr>
        </p:nvSpPr>
        <p:spPr>
          <a:xfrm>
            <a:off x="838200" y="1504951"/>
            <a:ext cx="9772651" cy="4762500"/>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5278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3350802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 Black bkgd - Footer" preserve="1">
  <p:cSld name="2 - Black bkgd - Footer">
    <p:bg>
      <p:bgPr>
        <a:solidFill>
          <a:srgbClr val="140D21"/>
        </a:solidFill>
        <a:effectLst/>
      </p:bgPr>
    </p:bg>
    <p:spTree>
      <p:nvGrpSpPr>
        <p:cNvPr id="1" name="Shape 80"/>
        <p:cNvGrpSpPr/>
        <p:nvPr/>
      </p:nvGrpSpPr>
      <p:grpSpPr>
        <a:xfrm>
          <a:off x="0" y="0"/>
          <a:ext cx="0" cy="0"/>
          <a:chOff x="0" y="0"/>
          <a:chExt cx="0" cy="0"/>
        </a:xfrm>
      </p:grpSpPr>
      <p:sp>
        <p:nvSpPr>
          <p:cNvPr id="81" name="Google Shape;81;p26"/>
          <p:cNvSpPr txBox="1">
            <a:spLocks noGrp="1"/>
          </p:cNvSpPr>
          <p:nvPr>
            <p:ph type="sldNum" idx="12"/>
          </p:nvPr>
        </p:nvSpPr>
        <p:spPr>
          <a:xfrm>
            <a:off x="11053416" y="6365041"/>
            <a:ext cx="731600" cy="188400"/>
          </a:xfrm>
          <a:prstGeom prst="rect">
            <a:avLst/>
          </a:prstGeom>
          <a:noFill/>
          <a:ln>
            <a:noFill/>
          </a:ln>
        </p:spPr>
        <p:txBody>
          <a:bodyPr spcFirstLastPara="1" wrap="square" lIns="0" tIns="0" rIns="0" bIns="0" anchor="t" anchorCtr="0">
            <a:noAutofit/>
          </a:bodyPr>
          <a:lstStyle>
            <a:lvl1pPr lvl="0" algn="r" rtl="0">
              <a:buNone/>
              <a:defRPr sz="600" b="0" i="0">
                <a:solidFill>
                  <a:srgbClr val="A6A6A6"/>
                </a:solidFill>
              </a:defRPr>
            </a:lvl1pPr>
            <a:lvl2pPr lvl="1" algn="r" rtl="0">
              <a:buNone/>
              <a:defRPr sz="600">
                <a:solidFill>
                  <a:srgbClr val="A6A6A6"/>
                </a:solidFill>
              </a:defRPr>
            </a:lvl2pPr>
            <a:lvl3pPr lvl="2" algn="r" rtl="0">
              <a:buNone/>
              <a:defRPr sz="600">
                <a:solidFill>
                  <a:srgbClr val="A6A6A6"/>
                </a:solidFill>
              </a:defRPr>
            </a:lvl3pPr>
            <a:lvl4pPr lvl="3" algn="r" rtl="0">
              <a:buNone/>
              <a:defRPr sz="600">
                <a:solidFill>
                  <a:srgbClr val="A6A6A6"/>
                </a:solidFill>
              </a:defRPr>
            </a:lvl4pPr>
            <a:lvl5pPr lvl="4" algn="r" rtl="0">
              <a:buNone/>
              <a:defRPr sz="600">
                <a:solidFill>
                  <a:srgbClr val="A6A6A6"/>
                </a:solidFill>
              </a:defRPr>
            </a:lvl5pPr>
            <a:lvl6pPr lvl="5" algn="r" rtl="0">
              <a:buNone/>
              <a:defRPr sz="600">
                <a:solidFill>
                  <a:srgbClr val="A6A6A6"/>
                </a:solidFill>
              </a:defRPr>
            </a:lvl6pPr>
            <a:lvl7pPr lvl="6" algn="r" rtl="0">
              <a:buNone/>
              <a:defRPr sz="600">
                <a:solidFill>
                  <a:srgbClr val="A6A6A6"/>
                </a:solidFill>
              </a:defRPr>
            </a:lvl7pPr>
            <a:lvl8pPr lvl="7" algn="r" rtl="0">
              <a:buNone/>
              <a:defRPr sz="600">
                <a:solidFill>
                  <a:srgbClr val="A6A6A6"/>
                </a:solidFill>
              </a:defRPr>
            </a:lvl8pPr>
            <a:lvl9pPr lvl="8" algn="r" rtl="0">
              <a:buNone/>
              <a:defRPr sz="600">
                <a:solidFill>
                  <a:srgbClr val="A6A6A6"/>
                </a:solidFill>
              </a:defRPr>
            </a:lvl9pPr>
          </a:lstStyle>
          <a:p>
            <a:r>
              <a:rPr lang="en-GB"/>
              <a:t>#</a:t>
            </a:r>
            <a:endParaRPr lang="en-GB">
              <a:solidFill>
                <a:srgbClr val="FFFFFF"/>
              </a:solidFill>
            </a:endParaRPr>
          </a:p>
        </p:txBody>
      </p:sp>
      <p:sp>
        <p:nvSpPr>
          <p:cNvPr id="82" name="Google Shape;82;p26"/>
          <p:cNvSpPr txBox="1">
            <a:spLocks noGrp="1"/>
          </p:cNvSpPr>
          <p:nvPr>
            <p:ph type="title"/>
          </p:nvPr>
        </p:nvSpPr>
        <p:spPr>
          <a:xfrm>
            <a:off x="583037" y="569459"/>
            <a:ext cx="5643600" cy="760800"/>
          </a:xfrm>
          <a:prstGeom prst="rect">
            <a:avLst/>
          </a:prstGeom>
          <a:noFill/>
          <a:ln>
            <a:noFill/>
          </a:ln>
        </p:spPr>
        <p:txBody>
          <a:bodyPr spcFirstLastPara="1" wrap="square" lIns="0" tIns="0" rIns="0" bIns="0" anchor="t" anchorCtr="0">
            <a:noAutofit/>
          </a:bodyPr>
          <a:lstStyle>
            <a:lvl1pPr lvl="0" rtl="0">
              <a:spcBef>
                <a:spcPts val="0"/>
              </a:spcBef>
              <a:spcAft>
                <a:spcPts val="0"/>
              </a:spcAft>
              <a:buNone/>
              <a:defRPr sz="2000" b="1">
                <a:solidFill>
                  <a:srgbClr val="FFFFFF"/>
                </a:solidFill>
                <a:latin typeface="Roboto"/>
                <a:ea typeface="Roboto"/>
                <a:cs typeface="Roboto"/>
                <a:sym typeface="Roboto"/>
              </a:defRPr>
            </a:lvl1pPr>
            <a:lvl2pPr lvl="1" rtl="0">
              <a:spcBef>
                <a:spcPts val="0"/>
              </a:spcBef>
              <a:spcAft>
                <a:spcPts val="0"/>
              </a:spcAft>
              <a:buNone/>
              <a:defRPr sz="800">
                <a:solidFill>
                  <a:srgbClr val="FFFFFF"/>
                </a:solidFill>
              </a:defRPr>
            </a:lvl2pPr>
            <a:lvl3pPr lvl="2" rtl="0">
              <a:spcBef>
                <a:spcPts val="0"/>
              </a:spcBef>
              <a:spcAft>
                <a:spcPts val="0"/>
              </a:spcAft>
              <a:buNone/>
              <a:defRPr sz="800">
                <a:solidFill>
                  <a:srgbClr val="FFFFFF"/>
                </a:solidFill>
              </a:defRPr>
            </a:lvl3pPr>
            <a:lvl4pPr lvl="3" rtl="0">
              <a:spcBef>
                <a:spcPts val="0"/>
              </a:spcBef>
              <a:spcAft>
                <a:spcPts val="0"/>
              </a:spcAft>
              <a:buNone/>
              <a:defRPr sz="800">
                <a:solidFill>
                  <a:srgbClr val="FFFFFF"/>
                </a:solidFill>
              </a:defRPr>
            </a:lvl4pPr>
            <a:lvl5pPr lvl="4" rtl="0">
              <a:spcBef>
                <a:spcPts val="0"/>
              </a:spcBef>
              <a:spcAft>
                <a:spcPts val="0"/>
              </a:spcAft>
              <a:buNone/>
              <a:defRPr sz="800">
                <a:solidFill>
                  <a:srgbClr val="FFFFFF"/>
                </a:solidFill>
              </a:defRPr>
            </a:lvl5pPr>
            <a:lvl6pPr lvl="5" rtl="0">
              <a:spcBef>
                <a:spcPts val="0"/>
              </a:spcBef>
              <a:spcAft>
                <a:spcPts val="0"/>
              </a:spcAft>
              <a:buNone/>
              <a:defRPr sz="800">
                <a:solidFill>
                  <a:srgbClr val="FFFFFF"/>
                </a:solidFill>
              </a:defRPr>
            </a:lvl6pPr>
            <a:lvl7pPr lvl="6" rtl="0">
              <a:spcBef>
                <a:spcPts val="0"/>
              </a:spcBef>
              <a:spcAft>
                <a:spcPts val="0"/>
              </a:spcAft>
              <a:buNone/>
              <a:defRPr sz="800">
                <a:solidFill>
                  <a:srgbClr val="FFFFFF"/>
                </a:solidFill>
              </a:defRPr>
            </a:lvl7pPr>
            <a:lvl8pPr lvl="7" rtl="0">
              <a:spcBef>
                <a:spcPts val="0"/>
              </a:spcBef>
              <a:spcAft>
                <a:spcPts val="0"/>
              </a:spcAft>
              <a:buNone/>
              <a:defRPr sz="800">
                <a:solidFill>
                  <a:srgbClr val="FFFFFF"/>
                </a:solidFill>
              </a:defRPr>
            </a:lvl8pPr>
            <a:lvl9pPr lvl="8" rtl="0">
              <a:spcBef>
                <a:spcPts val="0"/>
              </a:spcBef>
              <a:spcAft>
                <a:spcPts val="0"/>
              </a:spcAft>
              <a:buNone/>
              <a:defRPr sz="800">
                <a:solidFill>
                  <a:srgbClr val="FFFFFF"/>
                </a:solidFill>
              </a:defRPr>
            </a:lvl9pPr>
          </a:lstStyle>
          <a:p>
            <a:endParaRPr/>
          </a:p>
        </p:txBody>
      </p:sp>
    </p:spTree>
    <p:extLst>
      <p:ext uri="{BB962C8B-B14F-4D97-AF65-F5344CB8AC3E}">
        <p14:creationId xmlns:p14="http://schemas.microsoft.com/office/powerpoint/2010/main" val="3075842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E872E-F8EB-E8A0-C383-EB9B84F540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6AFDF5-BA83-8BBC-E8A6-24F4D85A41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56AA7B-A068-5EEC-B6F7-62A7F893D780}"/>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5" name="Footer Placeholder 4">
            <a:extLst>
              <a:ext uri="{FF2B5EF4-FFF2-40B4-BE49-F238E27FC236}">
                <a16:creationId xmlns:a16="http://schemas.microsoft.com/office/drawing/2014/main" id="{713FBE22-F917-FB86-892D-9D091ACE2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03F47-73A3-3849-4E47-B7633FD73811}"/>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69688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42B5-8C8B-0A05-75C3-409805C60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284B69-6F0C-FBC6-B26F-EE8E63EBB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DA0B3-9301-4CE8-50F9-D18758725AB9}"/>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5" name="Footer Placeholder 4">
            <a:extLst>
              <a:ext uri="{FF2B5EF4-FFF2-40B4-BE49-F238E27FC236}">
                <a16:creationId xmlns:a16="http://schemas.microsoft.com/office/drawing/2014/main" id="{A7EFB96F-E9A4-66F0-7906-EEEB0BFBBA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202F-F09C-5384-EAEC-4D499382D00C}"/>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937088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DA9F-94F7-9F4A-AB36-A9B8E373A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C3F3AE-EB57-790F-79E9-0DE4B9993A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834D0F-5A76-D34D-7EA3-81679F3311D9}"/>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5" name="Footer Placeholder 4">
            <a:extLst>
              <a:ext uri="{FF2B5EF4-FFF2-40B4-BE49-F238E27FC236}">
                <a16:creationId xmlns:a16="http://schemas.microsoft.com/office/drawing/2014/main" id="{3BB93890-E73E-9ACF-47D8-34EFA9457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F8E72-9A38-E007-93DB-6A098D278245}"/>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4014467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3CAF4-F39E-8C8D-8939-8ADA1D8C1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388480-069E-752B-E91B-65979D4067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C31233-E1AA-92CC-A5E8-59407E4B5B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5EC3A5-6D1B-D8ED-EFCD-E109F9640B41}"/>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6" name="Footer Placeholder 5">
            <a:extLst>
              <a:ext uri="{FF2B5EF4-FFF2-40B4-BE49-F238E27FC236}">
                <a16:creationId xmlns:a16="http://schemas.microsoft.com/office/drawing/2014/main" id="{0AB01382-DFBA-2EE0-0A3B-7743A36CE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8D5809-D058-A787-4F15-4D536BEFCC6E}"/>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512103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05CF2-8ACB-F031-771D-8CF86B5378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12B47F-BD1A-F123-E376-A4FD6C1EAB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43601-1134-9527-C06C-3C010A9627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2B6A06-A795-3085-434B-C14B0F0BEF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54FFFA-BEAB-1389-E93B-977B3AE5A8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66D7EC-C3D7-BFAE-A7DD-B8C0EA7F2A32}"/>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8" name="Footer Placeholder 7">
            <a:extLst>
              <a:ext uri="{FF2B5EF4-FFF2-40B4-BE49-F238E27FC236}">
                <a16:creationId xmlns:a16="http://schemas.microsoft.com/office/drawing/2014/main" id="{30CD6854-A09D-D8C6-D45D-CE7B19CEED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67114F-2F10-B51C-340F-35CA0D982854}"/>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787031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860C-851D-1516-8298-FBEBEE62AD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321D6-A1C9-CF18-92B2-39C42870D179}"/>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4" name="Footer Placeholder 3">
            <a:extLst>
              <a:ext uri="{FF2B5EF4-FFF2-40B4-BE49-F238E27FC236}">
                <a16:creationId xmlns:a16="http://schemas.microsoft.com/office/drawing/2014/main" id="{0DCDB454-B2BE-D434-7BAC-639A723B04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B69E7C-FB73-B30F-6A0A-D1D734B63904}"/>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479932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B25672-93AF-80C7-E663-8C5CD5965C86}"/>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3" name="Footer Placeholder 2">
            <a:extLst>
              <a:ext uri="{FF2B5EF4-FFF2-40B4-BE49-F238E27FC236}">
                <a16:creationId xmlns:a16="http://schemas.microsoft.com/office/drawing/2014/main" id="{7841394C-893E-5A8A-4E38-FED49FC306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8EC5E-A01E-F21A-98DC-340B06A73BF3}"/>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192328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4AEE-1600-F69E-4276-436497161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E9DC95-7DEB-6255-65A9-4F25F9C6CF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0C5461-F22F-F77B-7D46-8C01605980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466E8E-4488-59DE-9E60-78585E4492A2}"/>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6" name="Footer Placeholder 5">
            <a:extLst>
              <a:ext uri="{FF2B5EF4-FFF2-40B4-BE49-F238E27FC236}">
                <a16:creationId xmlns:a16="http://schemas.microsoft.com/office/drawing/2014/main" id="{6CDE3BEA-8AF6-12EE-571D-ABF97BE8F8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312CA-65A9-264E-49A2-00EA2772C933}"/>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5525585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478C-B84C-AA2F-19B9-111D80C6BC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FA77D0-5A0D-CA36-FC52-F7343A34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FFD3B5-42F9-CC9D-27E3-B3FD0D6BC8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4957B-E14A-B09C-045D-B82B68991CC2}"/>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6" name="Footer Placeholder 5">
            <a:extLst>
              <a:ext uri="{FF2B5EF4-FFF2-40B4-BE49-F238E27FC236}">
                <a16:creationId xmlns:a16="http://schemas.microsoft.com/office/drawing/2014/main" id="{873B3D9C-7992-B661-E2FC-2906300DB2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FD209-4401-328E-58AF-2C984C849F32}"/>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155701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pic>
        <p:nvPicPr>
          <p:cNvPr id="9" name="Picture 8">
            <a:extLst>
              <a:ext uri="{FF2B5EF4-FFF2-40B4-BE49-F238E27FC236}">
                <a16:creationId xmlns:a16="http://schemas.microsoft.com/office/drawing/2014/main" id="{F5907BDE-E5BD-661F-1039-6BEB9E6FFD33}"/>
              </a:ext>
            </a:extLst>
          </p:cNvPr>
          <p:cNvPicPr>
            <a:picLocks noChangeAspect="1"/>
          </p:cNvPicPr>
          <p:nvPr userDrawn="1"/>
        </p:nvPicPr>
        <p:blipFill>
          <a:blip r:embed="rId2"/>
          <a:srcRect t="409" r="-375"/>
          <a:stretch/>
        </p:blipFill>
        <p:spPr>
          <a:xfrm>
            <a:off x="253583" y="0"/>
            <a:ext cx="11533255" cy="5430644"/>
          </a:xfrm>
          <a:prstGeom prst="rect">
            <a:avLst/>
          </a:prstGeom>
        </p:spPr>
      </p:pic>
    </p:spTree>
    <p:extLst>
      <p:ext uri="{BB962C8B-B14F-4D97-AF65-F5344CB8AC3E}">
        <p14:creationId xmlns:p14="http://schemas.microsoft.com/office/powerpoint/2010/main" val="22251963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68022-053C-29D2-A45C-C15388645F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E22F70-69F3-4B36-8128-B34C03CA6A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C73A5-65CE-9832-E7C5-162B99C07E0E}"/>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5" name="Footer Placeholder 4">
            <a:extLst>
              <a:ext uri="{FF2B5EF4-FFF2-40B4-BE49-F238E27FC236}">
                <a16:creationId xmlns:a16="http://schemas.microsoft.com/office/drawing/2014/main" id="{26A6F93D-225C-CD7D-17AC-D236A7078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E3DC8-4BA0-E864-FDB6-31EC6840591F}"/>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7691233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B89EA0-FC99-4B58-2F94-3C9329029E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A653B-565C-73D3-EECB-57A7CED7E3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B8F3C-5E4D-C719-7693-83EB9A98BB5E}"/>
              </a:ext>
            </a:extLst>
          </p:cNvPr>
          <p:cNvSpPr>
            <a:spLocks noGrp="1"/>
          </p:cNvSpPr>
          <p:nvPr>
            <p:ph type="dt" sz="half" idx="10"/>
          </p:nvPr>
        </p:nvSpPr>
        <p:spPr/>
        <p:txBody>
          <a:bodyPr/>
          <a:lstStyle/>
          <a:p>
            <a:fld id="{D6DA0D0A-50EE-E94C-9F7E-A5124EF17A00}" type="datetimeFigureOut">
              <a:rPr lang="en-US" smtClean="0"/>
              <a:t>4/24/2026</a:t>
            </a:fld>
            <a:endParaRPr lang="en-US"/>
          </a:p>
        </p:txBody>
      </p:sp>
      <p:sp>
        <p:nvSpPr>
          <p:cNvPr id="5" name="Footer Placeholder 4">
            <a:extLst>
              <a:ext uri="{FF2B5EF4-FFF2-40B4-BE49-F238E27FC236}">
                <a16:creationId xmlns:a16="http://schemas.microsoft.com/office/drawing/2014/main" id="{35336CF3-EFFA-80EC-69B5-FCED3FD4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BAA9E2-9729-5B13-A167-141A0F0DB97B}"/>
              </a:ext>
            </a:extLst>
          </p:cNvPr>
          <p:cNvSpPr>
            <a:spLocks noGrp="1"/>
          </p:cNvSpPr>
          <p:nvPr>
            <p:ph type="sldNum" sz="quarter" idx="12"/>
          </p:nvPr>
        </p:nvSpPr>
        <p:spPr/>
        <p:txBody>
          <a:bodyPr/>
          <a:lstStyle/>
          <a:p>
            <a:fld id="{20E0279C-7087-0D4C-9B33-831F3E056AD6}" type="slidenum">
              <a:rPr lang="en-US" smtClean="0"/>
              <a:t>‹#›</a:t>
            </a:fld>
            <a:endParaRPr lang="en-US"/>
          </a:p>
        </p:txBody>
      </p:sp>
    </p:spTree>
    <p:extLst>
      <p:ext uri="{BB962C8B-B14F-4D97-AF65-F5344CB8AC3E}">
        <p14:creationId xmlns:p14="http://schemas.microsoft.com/office/powerpoint/2010/main" val="2869850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4C4C84E-4727-D547-87BE-DB16E34A80C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8103" y="5648595"/>
            <a:ext cx="1114297" cy="771257"/>
          </a:xfrm>
          <a:prstGeom prst="rect">
            <a:avLst/>
          </a:prstGeom>
        </p:spPr>
      </p:pic>
    </p:spTree>
    <p:extLst>
      <p:ext uri="{BB962C8B-B14F-4D97-AF65-F5344CB8AC3E}">
        <p14:creationId xmlns:p14="http://schemas.microsoft.com/office/powerpoint/2010/main" val="2586967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8" name="Picture 7">
            <a:extLst>
              <a:ext uri="{FF2B5EF4-FFF2-40B4-BE49-F238E27FC236}">
                <a16:creationId xmlns:a16="http://schemas.microsoft.com/office/drawing/2014/main" id="{9677497C-9DC0-0A47-845C-496AF014B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211576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cxnSp>
        <p:nvCxnSpPr>
          <p:cNvPr id="10" name="Straight Connector 9"/>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1ECD61A-E96A-9140-A5CA-4A818FDBA2E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449041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cxnSp>
        <p:nvCxnSpPr>
          <p:cNvPr id="12" name="Straight Connector 11"/>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BB832A2E-FB2E-314F-8DDD-799D1EB3329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4" name="Picture 13">
            <a:extLst>
              <a:ext uri="{FF2B5EF4-FFF2-40B4-BE49-F238E27FC236}">
                <a16:creationId xmlns:a16="http://schemas.microsoft.com/office/drawing/2014/main" id="{E8873ACE-F4CA-E443-AAE3-585CB7D550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788229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313640-132B-1544-AFC9-32B8332EB7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3868567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737600" y="6356351"/>
            <a:ext cx="2844800" cy="365125"/>
          </a:xfrm>
        </p:spPr>
        <p:txBody>
          <a:bodyPr/>
          <a:lstStyle/>
          <a:p>
            <a:r>
              <a:rPr lang="en-US">
                <a:solidFill>
                  <a:prstClr val="black">
                    <a:tint val="75000"/>
                  </a:prstClr>
                </a:solidFill>
              </a:rPr>
              <a:t> </a:t>
            </a:r>
            <a:r>
              <a:rPr lang="en-US" b="1">
                <a:solidFill>
                  <a:srgbClr val="00B0F0"/>
                </a:solidFill>
              </a:rPr>
              <a:t>palmcoastdata.com</a:t>
            </a:r>
            <a:r>
              <a:rPr lang="en-US">
                <a:solidFill>
                  <a:prstClr val="black">
                    <a:tint val="75000"/>
                  </a:prstClr>
                </a:solidFill>
              </a:rPr>
              <a:t> |</a:t>
            </a:r>
            <a:fld id="{7C7646D6-9DA9-4D60-B037-D72D50BB696E}" type="slidenum">
              <a:rPr lang="en-US" smtClean="0">
                <a:solidFill>
                  <a:prstClr val="black">
                    <a:tint val="75000"/>
                  </a:prstClr>
                </a:solidFill>
              </a:rPr>
              <a:pPr/>
              <a:t>‹#›</a:t>
            </a:fld>
            <a:endParaRPr lang="en-US">
              <a:solidFill>
                <a:prstClr val="black">
                  <a:tint val="75000"/>
                </a:prstClr>
              </a:solidFill>
            </a:endParaRPr>
          </a:p>
        </p:txBody>
      </p:sp>
      <p:pic>
        <p:nvPicPr>
          <p:cNvPr id="3" name="Picture 2">
            <a:extLst>
              <a:ext uri="{FF2B5EF4-FFF2-40B4-BE49-F238E27FC236}">
                <a16:creationId xmlns:a16="http://schemas.microsoft.com/office/drawing/2014/main" id="{AFCB0D9F-5787-E845-80A1-5D0C73BA2F2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3648560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B40B6397-A803-764D-B04E-C73AC4EF89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EC7954FF-B31D-8B42-8E4A-782C8A2164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185934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1996E7F9-0988-0248-9663-E30209B910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679" y="5882275"/>
            <a:ext cx="1114297" cy="771257"/>
          </a:xfrm>
          <a:prstGeom prst="rect">
            <a:avLst/>
          </a:prstGeom>
        </p:spPr>
      </p:pic>
    </p:spTree>
    <p:extLst>
      <p:ext uri="{BB962C8B-B14F-4D97-AF65-F5344CB8AC3E}">
        <p14:creationId xmlns:p14="http://schemas.microsoft.com/office/powerpoint/2010/main" val="1379649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70CE3B-4D67-2609-0220-3B13750E600E}"/>
              </a:ext>
            </a:extLst>
          </p:cNvPr>
          <p:cNvPicPr>
            <a:picLocks noChangeAspect="1"/>
          </p:cNvPicPr>
          <p:nvPr userDrawn="1"/>
        </p:nvPicPr>
        <p:blipFill>
          <a:blip r:embed="rId2"/>
          <a:srcRect t="1757"/>
          <a:stretch/>
        </p:blipFill>
        <p:spPr>
          <a:xfrm>
            <a:off x="0" y="0"/>
            <a:ext cx="12282806" cy="6858000"/>
          </a:xfrm>
          <a:prstGeom prst="rect">
            <a:avLst/>
          </a:prstGeom>
        </p:spPr>
      </p:pic>
      <p:sp>
        <p:nvSpPr>
          <p:cNvPr id="2" name="Title 1"/>
          <p:cNvSpPr>
            <a:spLocks noGrp="1"/>
          </p:cNvSpPr>
          <p:nvPr>
            <p:ph type="title"/>
          </p:nvPr>
        </p:nvSpPr>
        <p:spPr>
          <a:xfrm>
            <a:off x="315991" y="457200"/>
            <a:ext cx="2605629"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4157817" y="457200"/>
            <a:ext cx="7818593" cy="5128943"/>
          </a:xfrm>
        </p:spPr>
        <p:txBody>
          <a:bodyPr anchor="t"/>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15991" y="2284354"/>
            <a:ext cx="2605629"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405640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b="1"/>
              <a:t>www.ashrae.org</a:t>
            </a:r>
            <a:r>
              <a:rPr lang="en-US"/>
              <a:t> |</a:t>
            </a:r>
            <a:fld id="{7C7646D6-9DA9-4D60-B037-D72D50BB696E}" type="slidenum">
              <a:rPr lang="en-US" smtClean="0"/>
              <a:pPr/>
              <a:t>‹#›</a:t>
            </a:fld>
            <a:endParaRPr lang="en-US"/>
          </a:p>
        </p:txBody>
      </p:sp>
      <p:pic>
        <p:nvPicPr>
          <p:cNvPr id="8" name="Picture 7">
            <a:extLst>
              <a:ext uri="{FF2B5EF4-FFF2-40B4-BE49-F238E27FC236}">
                <a16:creationId xmlns:a16="http://schemas.microsoft.com/office/drawing/2014/main" id="{8F4D3D6B-E450-474E-8A68-C971498B73A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9" name="Picture 8">
            <a:extLst>
              <a:ext uri="{FF2B5EF4-FFF2-40B4-BE49-F238E27FC236}">
                <a16:creationId xmlns:a16="http://schemas.microsoft.com/office/drawing/2014/main" id="{0A942531-FA3F-BC47-9603-F4C73709FA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419210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7" name="Picture 6">
            <a:extLst>
              <a:ext uri="{FF2B5EF4-FFF2-40B4-BE49-F238E27FC236}">
                <a16:creationId xmlns:a16="http://schemas.microsoft.com/office/drawing/2014/main" id="{92736430-BA4B-4B44-A732-B26B66D6934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pic>
        <p:nvPicPr>
          <p:cNvPr id="8" name="Picture 7">
            <a:extLst>
              <a:ext uri="{FF2B5EF4-FFF2-40B4-BE49-F238E27FC236}">
                <a16:creationId xmlns:a16="http://schemas.microsoft.com/office/drawing/2014/main" id="{878E4721-3E5A-E847-ACE4-226545A121E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1819" y="5882275"/>
            <a:ext cx="1114297" cy="771257"/>
          </a:xfrm>
          <a:prstGeom prst="rect">
            <a:avLst/>
          </a:prstGeom>
        </p:spPr>
      </p:pic>
    </p:spTree>
    <p:extLst>
      <p:ext uri="{BB962C8B-B14F-4D97-AF65-F5344CB8AC3E}">
        <p14:creationId xmlns:p14="http://schemas.microsoft.com/office/powerpoint/2010/main" val="216724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4/24/2026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pic>
        <p:nvPicPr>
          <p:cNvPr id="8" name="Picture 7">
            <a:extLst>
              <a:ext uri="{FF2B5EF4-FFF2-40B4-BE49-F238E27FC236}">
                <a16:creationId xmlns:a16="http://schemas.microsoft.com/office/drawing/2014/main" id="{2C27E8EE-F2C4-8B4E-BDBB-0013419F64A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
            <a:ext cx="12192000" cy="1283370"/>
          </a:xfrm>
          <a:prstGeom prst="rect">
            <a:avLst/>
          </a:prstGeom>
        </p:spPr>
      </p:pic>
    </p:spTree>
    <p:extLst>
      <p:ext uri="{BB962C8B-B14F-4D97-AF65-F5344CB8AC3E}">
        <p14:creationId xmlns:p14="http://schemas.microsoft.com/office/powerpoint/2010/main" val="1561909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4/24/2026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18297992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9609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3887117"/>
            <a:ext cx="10363200" cy="610820"/>
          </a:xfrm>
        </p:spPr>
        <p:txBody>
          <a:bodyPr/>
          <a:lstStyle>
            <a:lvl1pPr algn="ctr">
              <a:defRPr lang="en-US" sz="4000" kern="1200" smtClean="0">
                <a:solidFill>
                  <a:schemeClr val="tx1">
                    <a:lumMod val="75000"/>
                    <a:lumOff val="25000"/>
                  </a:schemeClr>
                </a:solidFill>
                <a:latin typeface="+mj-lt"/>
                <a:ea typeface="+mj-ea"/>
                <a:cs typeface="+mj-cs"/>
              </a:defRPr>
            </a:lvl1pPr>
          </a:lstStyle>
          <a:p>
            <a:r>
              <a:rPr lang="en-US"/>
              <a:t>Click to edit Master title style</a:t>
            </a:r>
          </a:p>
        </p:txBody>
      </p:sp>
      <p:sp>
        <p:nvSpPr>
          <p:cNvPr id="3" name="Subtitle 2"/>
          <p:cNvSpPr>
            <a:spLocks noGrp="1"/>
          </p:cNvSpPr>
          <p:nvPr>
            <p:ph type="subTitle" idx="1"/>
          </p:nvPr>
        </p:nvSpPr>
        <p:spPr>
          <a:xfrm>
            <a:off x="1828800" y="4399020"/>
            <a:ext cx="8534401" cy="764440"/>
          </a:xfrm>
        </p:spPr>
        <p:txBody>
          <a:bodyPr>
            <a:normAutofit/>
          </a:bodyPr>
          <a:lstStyle>
            <a:lvl1pPr marL="0" indent="0" algn="ctr">
              <a:buNone/>
              <a:defRPr lang="en-US" sz="2400" kern="1200" smtClean="0">
                <a:solidFill>
                  <a:schemeClr val="tx1">
                    <a:lumMod val="65000"/>
                    <a:lumOff val="35000"/>
                  </a:schemeClr>
                </a:solidFill>
                <a:latin typeface="+mj-lt"/>
                <a:ea typeface="+mj-ea"/>
                <a:cs typeface="+mj-cs"/>
              </a:defRPr>
            </a:lvl1pPr>
            <a:lvl2pPr marL="609468" indent="0" algn="ctr">
              <a:buNone/>
              <a:defRPr>
                <a:solidFill>
                  <a:schemeClr val="tx1">
                    <a:tint val="75000"/>
                  </a:schemeClr>
                </a:solidFill>
              </a:defRPr>
            </a:lvl2pPr>
            <a:lvl3pPr marL="1218936" indent="0" algn="ctr">
              <a:buNone/>
              <a:defRPr>
                <a:solidFill>
                  <a:schemeClr val="tx1">
                    <a:tint val="75000"/>
                  </a:schemeClr>
                </a:solidFill>
              </a:defRPr>
            </a:lvl3pPr>
            <a:lvl4pPr marL="1828404" indent="0" algn="ctr">
              <a:buNone/>
              <a:defRPr>
                <a:solidFill>
                  <a:schemeClr val="tx1">
                    <a:tint val="75000"/>
                  </a:schemeClr>
                </a:solidFill>
              </a:defRPr>
            </a:lvl4pPr>
            <a:lvl5pPr marL="2437872" indent="0" algn="ctr">
              <a:buNone/>
              <a:defRPr>
                <a:solidFill>
                  <a:schemeClr val="tx1">
                    <a:tint val="75000"/>
                  </a:schemeClr>
                </a:solidFill>
              </a:defRPr>
            </a:lvl5pPr>
            <a:lvl6pPr marL="3047340" indent="0" algn="ctr">
              <a:buNone/>
              <a:defRPr>
                <a:solidFill>
                  <a:schemeClr val="tx1">
                    <a:tint val="75000"/>
                  </a:schemeClr>
                </a:solidFill>
              </a:defRPr>
            </a:lvl6pPr>
            <a:lvl7pPr marL="3656808" indent="0" algn="ctr">
              <a:buNone/>
              <a:defRPr>
                <a:solidFill>
                  <a:schemeClr val="tx1">
                    <a:tint val="75000"/>
                  </a:schemeClr>
                </a:solidFill>
              </a:defRPr>
            </a:lvl7pPr>
            <a:lvl8pPr marL="4266275" indent="0" algn="ctr">
              <a:buNone/>
              <a:defRPr>
                <a:solidFill>
                  <a:schemeClr val="tx1">
                    <a:tint val="75000"/>
                  </a:schemeClr>
                </a:solidFill>
              </a:defRPr>
            </a:lvl8pPr>
            <a:lvl9pPr marL="4875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78D6DB-6798-42D2-B9AD-FC6F1C72FC30}"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EDE275-BE14-4364-AEA2-5F5667C0FD49}" type="slidenum">
              <a:rPr lang="en-US" smtClean="0"/>
              <a:pPr/>
              <a:t>‹#›</a:t>
            </a:fld>
            <a:endParaRPr lang="en-US"/>
          </a:p>
        </p:txBody>
      </p:sp>
    </p:spTree>
    <p:extLst>
      <p:ext uri="{BB962C8B-B14F-4D97-AF65-F5344CB8AC3E}">
        <p14:creationId xmlns:p14="http://schemas.microsoft.com/office/powerpoint/2010/main" val="2158736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404F2-BE9A-4460-8815-8F645183555F}"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3761838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373546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404F2-BE9A-4460-8815-8F645183555F}"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37229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404F2-BE9A-4460-8815-8F645183555F}"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3224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9803" y="365125"/>
            <a:ext cx="11055585" cy="5492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8" name="Footer Placeholder 7"/>
          <p:cNvSpPr>
            <a:spLocks noGrp="1"/>
          </p:cNvSpPr>
          <p:nvPr>
            <p:ph type="ftr" sz="quarter" idx="11"/>
          </p:nvPr>
        </p:nvSpPr>
        <p:spPr/>
        <p:txBody>
          <a:bodyPr/>
          <a:lstStyle>
            <a:lvl1pPr>
              <a:defRPr b="0" i="0"/>
            </a:lvl1pPr>
          </a:lstStyle>
          <a:p>
            <a:endParaRPr lang="en-US"/>
          </a:p>
        </p:txBody>
      </p:sp>
      <p:sp>
        <p:nvSpPr>
          <p:cNvPr id="9" name="Slide Number Placeholder 8"/>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808148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404F2-BE9A-4460-8815-8F645183555F}" type="datetimeFigureOut">
              <a:rPr lang="en-US" smtClean="0"/>
              <a:pPr/>
              <a:t>4/24/2026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2598769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4/24/2026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5066171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404F2-BE9A-4460-8815-8F645183555F}" type="datetimeFigureOut">
              <a:rPr lang="en-US" smtClean="0"/>
              <a:pPr/>
              <a:t>4/24/2026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593087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2912195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404F2-BE9A-4460-8815-8F645183555F}" type="datetimeFigureOut">
              <a:rPr lang="en-US" smtClean="0"/>
              <a:pPr/>
              <a:t>4/24/2026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767334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3945982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404F2-BE9A-4460-8815-8F645183555F}" type="datetimeFigureOut">
              <a:rPr lang="en-US" smtClean="0"/>
              <a:pPr/>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42212837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lidemodel2">
    <p:bg>
      <p:bgPr>
        <a:gradFill flip="none" rotWithShape="1">
          <a:gsLst>
            <a:gs pos="55000">
              <a:srgbClr val="1181AE"/>
            </a:gs>
            <a:gs pos="0">
              <a:srgbClr val="1181AE"/>
            </a:gs>
            <a:gs pos="100000">
              <a:srgbClr val="095474"/>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18672" y="2870634"/>
            <a:ext cx="5932223" cy="711081"/>
          </a:xfrm>
        </p:spPr>
        <p:txBody>
          <a:bodyPr>
            <a:normAutofit/>
          </a:bodyPr>
          <a:lstStyle>
            <a:lvl1pPr algn="ctr">
              <a:defRPr sz="3600" b="0">
                <a:solidFill>
                  <a:schemeClr val="bg1"/>
                </a:solidFill>
                <a:effectLst>
                  <a:outerShdw blurRad="38100" dist="38100" dir="2700000" algn="tl">
                    <a:srgbClr val="000000">
                      <a:alpha val="43137"/>
                    </a:srgbClr>
                  </a:outerShdw>
                </a:effectLst>
                <a:latin typeface="+mj-lt"/>
                <a:ea typeface="Open Sans" pitchFamily="34" charset="0"/>
                <a:cs typeface="Open Sans" pitchFamily="34" charset="0"/>
              </a:defRPr>
            </a:lvl1pPr>
          </a:lstStyle>
          <a:p>
            <a:r>
              <a:rPr lang="en-US"/>
              <a:t>SlideModel.com</a:t>
            </a:r>
          </a:p>
        </p:txBody>
      </p:sp>
      <p:sp>
        <p:nvSpPr>
          <p:cNvPr id="3" name="Date Placeholder 2"/>
          <p:cNvSpPr>
            <a:spLocks noGrp="1"/>
          </p:cNvSpPr>
          <p:nvPr>
            <p:ph type="dt" sz="half" idx="10"/>
          </p:nvPr>
        </p:nvSpPr>
        <p:spPr/>
        <p:txBody>
          <a:bodyPr/>
          <a:lstStyle/>
          <a:p>
            <a:fld id="{425404F2-BE9A-4460-8815-8F645183555F}" type="datetimeFigureOut">
              <a:rPr lang="en-US" smtClean="0"/>
              <a:pPr/>
              <a:t>4/24/2026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00656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pic>
        <p:nvPicPr>
          <p:cNvPr id="7" name="Picture 6">
            <a:extLst>
              <a:ext uri="{FF2B5EF4-FFF2-40B4-BE49-F238E27FC236}">
                <a16:creationId xmlns:a16="http://schemas.microsoft.com/office/drawing/2014/main" id="{4D4B410D-5F59-DCDE-229F-A44EE38CB2F8}"/>
              </a:ext>
            </a:extLst>
          </p:cNvPr>
          <p:cNvPicPr>
            <a:picLocks noChangeAspect="1"/>
          </p:cNvPicPr>
          <p:nvPr userDrawn="1"/>
        </p:nvPicPr>
        <p:blipFill>
          <a:blip r:embed="rId2"/>
          <a:stretch>
            <a:fillRect/>
          </a:stretch>
        </p:blipFill>
        <p:spPr>
          <a:xfrm>
            <a:off x="0" y="-1"/>
            <a:ext cx="12192000" cy="1097281"/>
          </a:xfrm>
          <a:prstGeom prst="rect">
            <a:avLst/>
          </a:prstGeom>
        </p:spPr>
      </p:pic>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2326625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91688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4" name="Footer Placeholder 3"/>
          <p:cNvSpPr>
            <a:spLocks noGrp="1"/>
          </p:cNvSpPr>
          <p:nvPr>
            <p:ph type="ftr" sz="quarter" idx="11"/>
          </p:nvPr>
        </p:nvSpPr>
        <p:spPr/>
        <p:txBody>
          <a:bodyPr/>
          <a:lstStyle>
            <a:lvl1pPr>
              <a:defRPr b="0" i="0"/>
            </a:lvl1pPr>
          </a:lstStyle>
          <a:p>
            <a:endParaRPr lang="en-US"/>
          </a:p>
        </p:txBody>
      </p:sp>
      <p:sp>
        <p:nvSpPr>
          <p:cNvPr id="5" name="Slide Number Placeholder 4"/>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291717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C891-E1C7-5044-2C9C-160E58D415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6B4FD5-E5EE-E531-A078-698CDD179F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ECE49A-9B6F-5192-EA23-00E28D2D6785}"/>
              </a:ext>
            </a:extLst>
          </p:cNvPr>
          <p:cNvSpPr>
            <a:spLocks noGrp="1"/>
          </p:cNvSpPr>
          <p:nvPr>
            <p:ph type="dt" sz="half" idx="10"/>
          </p:nvPr>
        </p:nvSpPr>
        <p:spPr/>
        <p:txBody>
          <a:bodyPr/>
          <a:lstStyle/>
          <a:p>
            <a:fld id="{1BC1774D-FEBB-CA43-B39A-B2DBA5369B36}" type="datetimeFigureOut">
              <a:rPr lang="en-US" smtClean="0"/>
              <a:t>4/24/2026</a:t>
            </a:fld>
            <a:endParaRPr lang="en-US"/>
          </a:p>
        </p:txBody>
      </p:sp>
      <p:sp>
        <p:nvSpPr>
          <p:cNvPr id="5" name="Footer Placeholder 4">
            <a:extLst>
              <a:ext uri="{FF2B5EF4-FFF2-40B4-BE49-F238E27FC236}">
                <a16:creationId xmlns:a16="http://schemas.microsoft.com/office/drawing/2014/main" id="{6FBE24FB-5E97-1120-0068-5DAA6B32E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CA0732-4117-295A-CF3E-D4A688C155A7}"/>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1094625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04322-3360-97DA-DC94-03EA38C3A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CF05D-6360-5CEF-ECD3-D92008A819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D2EA1-8EF4-85CC-EAD1-AC8DE2EC4DB3}"/>
              </a:ext>
            </a:extLst>
          </p:cNvPr>
          <p:cNvSpPr>
            <a:spLocks noGrp="1"/>
          </p:cNvSpPr>
          <p:nvPr>
            <p:ph type="dt" sz="half" idx="10"/>
          </p:nvPr>
        </p:nvSpPr>
        <p:spPr/>
        <p:txBody>
          <a:bodyPr/>
          <a:lstStyle/>
          <a:p>
            <a:fld id="{1BC1774D-FEBB-CA43-B39A-B2DBA5369B36}" type="datetimeFigureOut">
              <a:rPr lang="en-US" smtClean="0"/>
              <a:t>4/24/2026</a:t>
            </a:fld>
            <a:endParaRPr lang="en-US"/>
          </a:p>
        </p:txBody>
      </p:sp>
      <p:sp>
        <p:nvSpPr>
          <p:cNvPr id="5" name="Footer Placeholder 4">
            <a:extLst>
              <a:ext uri="{FF2B5EF4-FFF2-40B4-BE49-F238E27FC236}">
                <a16:creationId xmlns:a16="http://schemas.microsoft.com/office/drawing/2014/main" id="{C4C515E2-BAC6-BF6A-988B-073BF0519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232A11-8627-9FD9-4CB8-FB0E247972D3}"/>
              </a:ext>
            </a:extLst>
          </p:cNvPr>
          <p:cNvSpPr>
            <a:spLocks noGrp="1"/>
          </p:cNvSpPr>
          <p:nvPr>
            <p:ph type="sldNum" sz="quarter" idx="12"/>
          </p:nvPr>
        </p:nvSpPr>
        <p:spPr/>
        <p:txBody>
          <a:bodyPr/>
          <a:lstStyle/>
          <a:p>
            <a:fld id="{092315D7-A262-3043-905F-12894CF1E5E5}" type="slidenum">
              <a:rPr lang="en-US" smtClean="0"/>
              <a:t>‹#›</a:t>
            </a:fld>
            <a:endParaRPr lang="en-US"/>
          </a:p>
        </p:txBody>
      </p:sp>
    </p:spTree>
    <p:extLst>
      <p:ext uri="{BB962C8B-B14F-4D97-AF65-F5344CB8AC3E}">
        <p14:creationId xmlns:p14="http://schemas.microsoft.com/office/powerpoint/2010/main" val="39914994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D17C2-92EE-B038-1F08-92A14E9120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AC558F-1549-1F37-F773-22C89A2DC7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A9ED77-508E-64A2-581B-5E11849066D0}"/>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5" name="Footer Placeholder 4">
            <a:extLst>
              <a:ext uri="{FF2B5EF4-FFF2-40B4-BE49-F238E27FC236}">
                <a16:creationId xmlns:a16="http://schemas.microsoft.com/office/drawing/2014/main" id="{0E0FBD34-684F-480D-96A8-C04F52C74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9F763-CCAA-1B1E-5AB3-01F32A3676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557955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47C6-351C-7875-6CEC-7E034F61B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3FC55-46A9-2072-BB95-5B2D8F7C0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E65C1-A07C-0F51-A6D8-3F6E59040EC9}"/>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5" name="Footer Placeholder 4">
            <a:extLst>
              <a:ext uri="{FF2B5EF4-FFF2-40B4-BE49-F238E27FC236}">
                <a16:creationId xmlns:a16="http://schemas.microsoft.com/office/drawing/2014/main" id="{E19A1AE0-E6F1-5775-46C1-2A804D071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D6DA1-8648-4C9C-0C3C-3881AC8F52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6020326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4F77-6E5A-1110-92AE-4BDC32895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9171-5BA7-687E-ED29-BF3EB035F4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A02325-EAF4-7723-142A-8CC43194B414}"/>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5" name="Footer Placeholder 4">
            <a:extLst>
              <a:ext uri="{FF2B5EF4-FFF2-40B4-BE49-F238E27FC236}">
                <a16:creationId xmlns:a16="http://schemas.microsoft.com/office/drawing/2014/main" id="{8794F145-6E43-CAF2-EE2B-8F583BD60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7BA99-0E7A-5E23-329B-4CC9FF5C6387}"/>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5590349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5A0A-DBDF-2C67-BEDC-9C16849511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D9F42D-C2E3-EFE3-7C61-964C1A1D57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5FB63F-157F-58C0-4E09-662B6EF979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317FEB-D110-EEB1-1FD8-750FCA7E1CF2}"/>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6" name="Footer Placeholder 5">
            <a:extLst>
              <a:ext uri="{FF2B5EF4-FFF2-40B4-BE49-F238E27FC236}">
                <a16:creationId xmlns:a16="http://schemas.microsoft.com/office/drawing/2014/main" id="{9DF7EDBF-697A-5345-1814-10B7D8FC86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758ABE-7118-C959-1E5C-EC0083248D6F}"/>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1427944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E242-13A4-ED17-9022-5DEBD20BE0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959B8F-6A17-733F-079E-80600FFB7D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628929-8276-54F4-0922-3A1D93F88A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D73DD4-8E88-D5C0-93F4-3BC9072A1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9E324-EAFB-D9F6-6852-9F7A6EAEA5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F7119D-5F4F-F589-A57E-EC393D494CA0}"/>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8" name="Footer Placeholder 7">
            <a:extLst>
              <a:ext uri="{FF2B5EF4-FFF2-40B4-BE49-F238E27FC236}">
                <a16:creationId xmlns:a16="http://schemas.microsoft.com/office/drawing/2014/main" id="{F7F0D43E-A278-DC22-C286-73CCF410EC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B10764-2197-6DE2-24AA-9EC6FE836E9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2639388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62B6-E3D0-DE63-F91D-0E3E5028A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3B4D86-5FF9-CE3B-DF2C-2CC3E02AFC73}"/>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4" name="Footer Placeholder 3">
            <a:extLst>
              <a:ext uri="{FF2B5EF4-FFF2-40B4-BE49-F238E27FC236}">
                <a16:creationId xmlns:a16="http://schemas.microsoft.com/office/drawing/2014/main" id="{614BD463-E596-BE81-7BF3-E9233CEFDA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0AB2A1-64ED-C731-9504-6BA2E54B8C12}"/>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1842839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A6B56-5623-8283-FE58-21B442264738}"/>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3" name="Footer Placeholder 2">
            <a:extLst>
              <a:ext uri="{FF2B5EF4-FFF2-40B4-BE49-F238E27FC236}">
                <a16:creationId xmlns:a16="http://schemas.microsoft.com/office/drawing/2014/main" id="{DA066835-C5EB-DA7C-971C-D243216910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1E671C-2591-785E-0D2F-20B598F815B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31783960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5F903-7EEB-E037-8168-78339A33F9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1A0BA0-DF0E-F376-F17E-7A5F1AE0B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5419D0-E8D1-8E7C-64B5-CC17B12CE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4FFE80-BBF8-997A-B7F0-48E739C1CF80}"/>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6" name="Footer Placeholder 5">
            <a:extLst>
              <a:ext uri="{FF2B5EF4-FFF2-40B4-BE49-F238E27FC236}">
                <a16:creationId xmlns:a16="http://schemas.microsoft.com/office/drawing/2014/main" id="{8866D4DF-FDB5-8CFE-0EC7-2B502811E4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86B2-43D2-3560-1E2E-E219ABABA87A}"/>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438739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3" name="Footer Placeholder 2"/>
          <p:cNvSpPr>
            <a:spLocks noGrp="1"/>
          </p:cNvSpPr>
          <p:nvPr>
            <p:ph type="ftr" sz="quarter" idx="11"/>
          </p:nvPr>
        </p:nvSpPr>
        <p:spPr/>
        <p:txBody>
          <a:bodyPr/>
          <a:lstStyle>
            <a:lvl1pPr>
              <a:defRPr b="0" i="0"/>
            </a:lvl1pPr>
          </a:lstStyle>
          <a:p>
            <a:endParaRPr lang="en-US"/>
          </a:p>
        </p:txBody>
      </p:sp>
      <p:sp>
        <p:nvSpPr>
          <p:cNvPr id="4" name="Slide Number Placeholder 3"/>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4434240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6D40-E10F-7662-2909-4FBA7B92E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E6ECAC-BCB4-C907-0820-84FACB4D12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099C91-42A3-074E-699A-160E643FB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A82D3B-25F5-7D28-E758-D5973E73D3AD}"/>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6" name="Footer Placeholder 5">
            <a:extLst>
              <a:ext uri="{FF2B5EF4-FFF2-40B4-BE49-F238E27FC236}">
                <a16:creationId xmlns:a16="http://schemas.microsoft.com/office/drawing/2014/main" id="{2101FDA5-F17A-326B-304D-B00847CEDC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CE16B-DA7B-0E96-DB7B-0688FD6D2626}"/>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18289318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FB1E-89F7-CF23-2093-3EF4E39F0C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4E78A0-7673-5864-D148-8DDF6D04E0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9F4694-472D-7DA8-19F5-5067E4BE77AB}"/>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5" name="Footer Placeholder 4">
            <a:extLst>
              <a:ext uri="{FF2B5EF4-FFF2-40B4-BE49-F238E27FC236}">
                <a16:creationId xmlns:a16="http://schemas.microsoft.com/office/drawing/2014/main" id="{1468DE6C-CED3-B2E8-2F21-BEB134C68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E310D-F0D4-7382-C36B-917F6AE168A3}"/>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2959841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2D47F-5F10-D86A-ECE2-639C3BA4AA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3672A-C10B-7049-9415-4C9C792374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B996D7-566A-9E61-5A7C-35E1FACCD315}"/>
              </a:ext>
            </a:extLst>
          </p:cNvPr>
          <p:cNvSpPr>
            <a:spLocks noGrp="1"/>
          </p:cNvSpPr>
          <p:nvPr>
            <p:ph type="dt" sz="half" idx="10"/>
          </p:nvPr>
        </p:nvSpPr>
        <p:spPr/>
        <p:txBody>
          <a:bodyPr/>
          <a:lstStyle/>
          <a:p>
            <a:fld id="{7C83942A-883D-FD47-9D04-D73F58A9A85C}" type="datetimeFigureOut">
              <a:rPr lang="en-US" smtClean="0"/>
              <a:t>4/24/2026</a:t>
            </a:fld>
            <a:endParaRPr lang="en-US"/>
          </a:p>
        </p:txBody>
      </p:sp>
      <p:sp>
        <p:nvSpPr>
          <p:cNvPr id="5" name="Footer Placeholder 4">
            <a:extLst>
              <a:ext uri="{FF2B5EF4-FFF2-40B4-BE49-F238E27FC236}">
                <a16:creationId xmlns:a16="http://schemas.microsoft.com/office/drawing/2014/main" id="{5AF72EB1-3F48-932D-9B61-5429BECE9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3E5C0-36B6-60A0-827E-DF3992864EA8}"/>
              </a:ext>
            </a:extLst>
          </p:cNvPr>
          <p:cNvSpPr>
            <a:spLocks noGrp="1"/>
          </p:cNvSpPr>
          <p:nvPr>
            <p:ph type="sldNum" sz="quarter" idx="12"/>
          </p:nvPr>
        </p:nvSpPr>
        <p:spPr/>
        <p:txBody>
          <a:bodyPr/>
          <a:lstStyle/>
          <a:p>
            <a:fld id="{91FDAC44-9386-314A-BC40-137DBD35B365}" type="slidenum">
              <a:rPr lang="en-US" smtClean="0"/>
              <a:t>‹#›</a:t>
            </a:fld>
            <a:endParaRPr lang="en-US"/>
          </a:p>
        </p:txBody>
      </p:sp>
    </p:spTree>
    <p:extLst>
      <p:ext uri="{BB962C8B-B14F-4D97-AF65-F5344CB8AC3E}">
        <p14:creationId xmlns:p14="http://schemas.microsoft.com/office/powerpoint/2010/main" val="4094924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descr="A picture containing outdoor&#10;&#10;Description automatically generated">
            <a:extLst>
              <a:ext uri="{FF2B5EF4-FFF2-40B4-BE49-F238E27FC236}">
                <a16:creationId xmlns:a16="http://schemas.microsoft.com/office/drawing/2014/main" id="{F1901D96-33F4-9AEF-E6AA-756433D6BD4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3004" y="5824402"/>
            <a:ext cx="1114297" cy="771257"/>
          </a:xfrm>
          <a:prstGeom prst="rect">
            <a:avLst/>
          </a:prstGeom>
        </p:spPr>
      </p:pic>
    </p:spTree>
    <p:extLst>
      <p:ext uri="{BB962C8B-B14F-4D97-AF65-F5344CB8AC3E}">
        <p14:creationId xmlns:p14="http://schemas.microsoft.com/office/powerpoint/2010/main" val="3927029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C3A30B5-1156-D9DC-A2D1-601F5DA14465}"/>
              </a:ext>
            </a:extLst>
          </p:cNvPr>
          <p:cNvPicPr>
            <a:picLocks noChangeAspect="1"/>
          </p:cNvPicPr>
          <p:nvPr userDrawn="1"/>
        </p:nvPicPr>
        <p:blipFill>
          <a:blip r:embed="rId2"/>
          <a:stretch>
            <a:fillRect/>
          </a:stretch>
        </p:blipFill>
        <p:spPr>
          <a:xfrm>
            <a:off x="1684421" y="1"/>
            <a:ext cx="10507579" cy="6858000"/>
          </a:xfrm>
          <a:prstGeom prst="rect">
            <a:avLst/>
          </a:prstGeom>
        </p:spPr>
      </p:pic>
      <p:pic>
        <p:nvPicPr>
          <p:cNvPr id="12" name="Picture 11">
            <a:extLst>
              <a:ext uri="{FF2B5EF4-FFF2-40B4-BE49-F238E27FC236}">
                <a16:creationId xmlns:a16="http://schemas.microsoft.com/office/drawing/2014/main" id="{2E4924C1-0033-074E-B3F4-391469E216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4656" y="5782262"/>
            <a:ext cx="1114297" cy="771257"/>
          </a:xfrm>
          <a:prstGeom prst="rect">
            <a:avLst/>
          </a:prstGeom>
        </p:spPr>
      </p:pic>
      <p:sp>
        <p:nvSpPr>
          <p:cNvPr id="11" name="Title 1">
            <a:extLst>
              <a:ext uri="{FF2B5EF4-FFF2-40B4-BE49-F238E27FC236}">
                <a16:creationId xmlns:a16="http://schemas.microsoft.com/office/drawing/2014/main" id="{5C921966-6155-E514-3ACF-F2CF9C052169}"/>
              </a:ext>
            </a:extLst>
          </p:cNvPr>
          <p:cNvSpPr>
            <a:spLocks noGrp="1"/>
          </p:cNvSpPr>
          <p:nvPr>
            <p:ph type="title"/>
          </p:nvPr>
        </p:nvSpPr>
        <p:spPr>
          <a:xfrm>
            <a:off x="592666" y="567266"/>
            <a:ext cx="10684934" cy="1159933"/>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3">
            <a:extLst>
              <a:ext uri="{FF2B5EF4-FFF2-40B4-BE49-F238E27FC236}">
                <a16:creationId xmlns:a16="http://schemas.microsoft.com/office/drawing/2014/main" id="{ED7162C9-AF05-01FC-BE1B-65986642B138}"/>
              </a:ext>
            </a:extLst>
          </p:cNvPr>
          <p:cNvSpPr>
            <a:spLocks noGrp="1"/>
          </p:cNvSpPr>
          <p:nvPr>
            <p:ph sz="half" idx="2"/>
          </p:nvPr>
        </p:nvSpPr>
        <p:spPr>
          <a:xfrm>
            <a:off x="592667" y="1954742"/>
            <a:ext cx="6925733" cy="4158191"/>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60073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46C7AA95-D6BF-2819-478B-B9D8550D19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78" y="1"/>
            <a:ext cx="12326330" cy="6858000"/>
          </a:xfrm>
          <a:prstGeom prst="rect">
            <a:avLst/>
          </a:prstGeom>
        </p:spPr>
      </p:pic>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15740" y="5771843"/>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766623"/>
            <a:ext cx="10048876"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406385"/>
            <a:ext cx="10658476"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1004887"/>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999686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CAEBA9F6-8C82-DD35-0889-7396A7720F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78" y="1"/>
            <a:ext cx="12326330" cy="6858000"/>
          </a:xfrm>
          <a:prstGeom prst="rect">
            <a:avLst/>
          </a:prstGeom>
        </p:spPr>
      </p:pic>
      <p:sp>
        <p:nvSpPr>
          <p:cNvPr id="7"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9" name="Picture 8">
            <a:extLst>
              <a:ext uri="{FF2B5EF4-FFF2-40B4-BE49-F238E27FC236}">
                <a16:creationId xmlns:a16="http://schemas.microsoft.com/office/drawing/2014/main" id="{984DB2A6-1A94-3142-8BB7-E02B677762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68103" y="5494871"/>
            <a:ext cx="1114297" cy="771257"/>
          </a:xfrm>
          <a:prstGeom prst="rect">
            <a:avLst/>
          </a:prstGeom>
        </p:spPr>
      </p:pic>
      <p:sp>
        <p:nvSpPr>
          <p:cNvPr id="11" name="Text Placeholder 2">
            <a:extLst>
              <a:ext uri="{FF2B5EF4-FFF2-40B4-BE49-F238E27FC236}">
                <a16:creationId xmlns:a16="http://schemas.microsoft.com/office/drawing/2014/main" id="{6EC7A058-40C8-B3D1-B84E-C767669FF16B}"/>
              </a:ext>
            </a:extLst>
          </p:cNvPr>
          <p:cNvSpPr>
            <a:spLocks noGrp="1"/>
          </p:cNvSpPr>
          <p:nvPr>
            <p:ph type="body" idx="1"/>
          </p:nvPr>
        </p:nvSpPr>
        <p:spPr>
          <a:xfrm>
            <a:off x="609600" y="1658101"/>
            <a:ext cx="4641669"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5A8AEBE3-2011-01DC-9F1C-FAE27DD04D54}"/>
              </a:ext>
            </a:extLst>
          </p:cNvPr>
          <p:cNvSpPr>
            <a:spLocks noGrp="1"/>
          </p:cNvSpPr>
          <p:nvPr>
            <p:ph sz="half" idx="2"/>
          </p:nvPr>
        </p:nvSpPr>
        <p:spPr>
          <a:xfrm>
            <a:off x="609599" y="2297863"/>
            <a:ext cx="4641670" cy="3586163"/>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C1A39B3B-3E79-E9B6-1B11-3D744200A888}"/>
              </a:ext>
            </a:extLst>
          </p:cNvPr>
          <p:cNvSpPr>
            <a:spLocks noGrp="1"/>
          </p:cNvSpPr>
          <p:nvPr>
            <p:ph type="title"/>
          </p:nvPr>
        </p:nvSpPr>
        <p:spPr>
          <a:xfrm>
            <a:off x="609599" y="397933"/>
            <a:ext cx="8620126" cy="925956"/>
          </a:xfrm>
        </p:spPr>
        <p:txBody>
          <a:bodyPr/>
          <a:lstStyle>
            <a:lvl1pPr algn="l">
              <a:defRPr>
                <a:solidFill>
                  <a:srgbClr val="00549B"/>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a:extLst>
              <a:ext uri="{FF2B5EF4-FFF2-40B4-BE49-F238E27FC236}">
                <a16:creationId xmlns:a16="http://schemas.microsoft.com/office/drawing/2014/main" id="{C84E5E1F-C0F0-D949-906A-9F9A7D870B54}"/>
              </a:ext>
            </a:extLst>
          </p:cNvPr>
          <p:cNvPicPr>
            <a:picLocks noChangeAspect="1"/>
          </p:cNvPicPr>
          <p:nvPr userDrawn="1"/>
        </p:nvPicPr>
        <p:blipFill>
          <a:blip r:embed="rId4"/>
          <a:stretch>
            <a:fillRect/>
          </a:stretch>
        </p:blipFill>
        <p:spPr>
          <a:xfrm>
            <a:off x="5395277" y="1323889"/>
            <a:ext cx="6491923" cy="4942239"/>
          </a:xfrm>
          <a:prstGeom prst="rect">
            <a:avLst/>
          </a:prstGeom>
        </p:spPr>
      </p:pic>
    </p:spTree>
    <p:extLst>
      <p:ext uri="{BB962C8B-B14F-4D97-AF65-F5344CB8AC3E}">
        <p14:creationId xmlns:p14="http://schemas.microsoft.com/office/powerpoint/2010/main" val="27572742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05601" y="1457260"/>
            <a:ext cx="5190596" cy="5248340"/>
          </a:xfrm>
        </p:spPr>
        <p:txBody>
          <a:bodyPr>
            <a:normAutofit/>
          </a:bodyPr>
          <a:lstStyle>
            <a:lvl1pPr>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9076267" y="6492875"/>
            <a:ext cx="2844800" cy="365125"/>
          </a:xfrm>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53902" y="5580840"/>
            <a:ext cx="1114297" cy="771257"/>
          </a:xfrm>
          <a:prstGeom prst="rect">
            <a:avLst/>
          </a:prstGeom>
        </p:spPr>
      </p:pic>
      <p:sp>
        <p:nvSpPr>
          <p:cNvPr id="21" name="Title 1">
            <a:extLst>
              <a:ext uri="{FF2B5EF4-FFF2-40B4-BE49-F238E27FC236}">
                <a16:creationId xmlns:a16="http://schemas.microsoft.com/office/drawing/2014/main" id="{C8DF8B18-EF21-0543-CEB2-C3CBDC3397B9}"/>
              </a:ext>
            </a:extLst>
          </p:cNvPr>
          <p:cNvSpPr>
            <a:spLocks noGrp="1"/>
          </p:cNvSpPr>
          <p:nvPr>
            <p:ph type="title"/>
          </p:nvPr>
        </p:nvSpPr>
        <p:spPr>
          <a:xfrm>
            <a:off x="6707352" y="397934"/>
            <a:ext cx="5247582" cy="939799"/>
          </a:xfrm>
        </p:spPr>
        <p:txBody>
          <a:bodyPr>
            <a:normAutofit/>
          </a:bodyPr>
          <a:lstStyle>
            <a:lvl1pPr algn="l">
              <a:defRPr sz="3200">
                <a:solidFill>
                  <a:srgbClr val="00549B"/>
                </a:solidFill>
                <a:latin typeface="Arial" panose="020B0604020202020204" pitchFamily="34" charset="0"/>
                <a:cs typeface="Arial" panose="020B0604020202020204" pitchFamily="34" charset="0"/>
              </a:defRPr>
            </a:lvl1pPr>
          </a:lstStyle>
          <a:p>
            <a:r>
              <a:rPr lang="en-US"/>
              <a:t>Click to edit Master</a:t>
            </a:r>
          </a:p>
        </p:txBody>
      </p:sp>
      <p:pic>
        <p:nvPicPr>
          <p:cNvPr id="22" name="Picture 21">
            <a:extLst>
              <a:ext uri="{FF2B5EF4-FFF2-40B4-BE49-F238E27FC236}">
                <a16:creationId xmlns:a16="http://schemas.microsoft.com/office/drawing/2014/main" id="{17F083FB-05AF-3DC7-BF33-D42C2EED14E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118038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592666" y="6305551"/>
            <a:ext cx="2844800" cy="365125"/>
          </a:xfrm>
        </p:spPr>
        <p:txBody>
          <a:bodyPr/>
          <a:lstStyle>
            <a:lvl1pPr>
              <a:defRPr b="1">
                <a:solidFill>
                  <a:srgbClr val="003366"/>
                </a:solidFill>
              </a:defRPr>
            </a:lvl1pPr>
          </a:lstStyle>
          <a:p>
            <a:pPr algn="l"/>
            <a:r>
              <a:rPr lang="en-US" err="1"/>
              <a:t>www.ashrae.org</a:t>
            </a:r>
            <a:r>
              <a:rPr lang="en-US"/>
              <a:t> |</a:t>
            </a:r>
            <a:fld id="{7C7646D6-9DA9-4D60-B037-D72D50BB696E}" type="slidenum">
              <a:rPr lang="en-US" smtClean="0"/>
              <a:pPr algn="l"/>
              <a:t>‹#›</a:t>
            </a:fld>
            <a:endParaRPr lang="en-US"/>
          </a:p>
        </p:txBody>
      </p: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09285" y="5882274"/>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12" name="Text Placeholder 2">
            <a:extLst>
              <a:ext uri="{FF2B5EF4-FFF2-40B4-BE49-F238E27FC236}">
                <a16:creationId xmlns:a16="http://schemas.microsoft.com/office/drawing/2014/main" id="{1EB69337-893E-69E3-B5C7-12672B816A7B}"/>
              </a:ext>
            </a:extLst>
          </p:cNvPr>
          <p:cNvSpPr>
            <a:spLocks noGrp="1"/>
          </p:cNvSpPr>
          <p:nvPr>
            <p:ph type="body" idx="1"/>
          </p:nvPr>
        </p:nvSpPr>
        <p:spPr>
          <a:xfrm>
            <a:off x="609600" y="1535113"/>
            <a:ext cx="106060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F1754853-49FC-BC00-EFF6-ECD258792EDF}"/>
              </a:ext>
            </a:extLst>
          </p:cNvPr>
          <p:cNvSpPr>
            <a:spLocks noGrp="1"/>
          </p:cNvSpPr>
          <p:nvPr>
            <p:ph sz="half" idx="2"/>
          </p:nvPr>
        </p:nvSpPr>
        <p:spPr>
          <a:xfrm>
            <a:off x="609599" y="2174875"/>
            <a:ext cx="1065106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0894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B7B0F9-7510-C548-40CB-8ABA934D2761}"/>
              </a:ext>
            </a:extLst>
          </p:cNvPr>
          <p:cNvPicPr>
            <a:picLocks noChangeAspect="1"/>
          </p:cNvPicPr>
          <p:nvPr userDrawn="1"/>
        </p:nvPicPr>
        <p:blipFill>
          <a:blip r:embed="rId2"/>
          <a:stretch>
            <a:fillRect/>
          </a:stretch>
        </p:blipFill>
        <p:spPr>
          <a:xfrm rot="10800000">
            <a:off x="0" y="0"/>
            <a:ext cx="12192000" cy="1200150"/>
          </a:xfrm>
          <a:prstGeom prst="rect">
            <a:avLst/>
          </a:prstGeom>
        </p:spPr>
      </p:pic>
      <p:sp>
        <p:nvSpPr>
          <p:cNvPr id="2" name="Title 1"/>
          <p:cNvSpPr>
            <a:spLocks noGrp="1"/>
          </p:cNvSpPr>
          <p:nvPr>
            <p:ph type="title"/>
          </p:nvPr>
        </p:nvSpPr>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8737600" y="6356351"/>
            <a:ext cx="2844800" cy="365125"/>
          </a:xfrm>
        </p:spPr>
        <p:txBody>
          <a:bodyPr/>
          <a:lstStyle>
            <a:lvl1pPr>
              <a:defRPr b="1">
                <a:solidFill>
                  <a:srgbClr val="003366"/>
                </a:solidFill>
              </a:defRPr>
            </a:lvl1pPr>
          </a:lstStyle>
          <a:p>
            <a:r>
              <a:rPr lang="en-US"/>
              <a:t>www.ashrae.org |</a:t>
            </a:r>
            <a:fld id="{7C7646D6-9DA9-4D60-B037-D72D50BB696E}" type="slidenum">
              <a:rPr lang="en-US" smtClean="0"/>
              <a:pPr/>
              <a:t>‹#›</a:t>
            </a:fld>
            <a:endParaRPr lang="en-US"/>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38C7CBF-8CEC-6E45-B7E7-5AB4AC17E4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77019" y="5509741"/>
            <a:ext cx="1114297" cy="771257"/>
          </a:xfrm>
          <a:prstGeom prst="rect">
            <a:avLst/>
          </a:prstGeom>
        </p:spPr>
      </p:pic>
      <p:pic>
        <p:nvPicPr>
          <p:cNvPr id="5" name="Picture 4">
            <a:extLst>
              <a:ext uri="{FF2B5EF4-FFF2-40B4-BE49-F238E27FC236}">
                <a16:creationId xmlns:a16="http://schemas.microsoft.com/office/drawing/2014/main" id="{709340D3-3895-A212-905E-D2036D5A254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
        <p:nvSpPr>
          <p:cNvPr id="3" name="Text Placeholder 2">
            <a:extLst>
              <a:ext uri="{FF2B5EF4-FFF2-40B4-BE49-F238E27FC236}">
                <a16:creationId xmlns:a16="http://schemas.microsoft.com/office/drawing/2014/main" id="{EAA88ABB-0573-8AD3-6708-78F5D9F1C064}"/>
              </a:ext>
            </a:extLst>
          </p:cNvPr>
          <p:cNvSpPr>
            <a:spLocks noGrp="1"/>
          </p:cNvSpPr>
          <p:nvPr>
            <p:ph type="body" idx="1"/>
          </p:nvPr>
        </p:nvSpPr>
        <p:spPr>
          <a:xfrm>
            <a:off x="609600" y="167058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9CE60F-6228-6667-C3EA-709A4BD7F853}"/>
              </a:ext>
            </a:extLst>
          </p:cNvPr>
          <p:cNvSpPr>
            <a:spLocks noGrp="1"/>
          </p:cNvSpPr>
          <p:nvPr>
            <p:ph sz="half" idx="2"/>
          </p:nvPr>
        </p:nvSpPr>
        <p:spPr>
          <a:xfrm>
            <a:off x="609600" y="231034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3ADDD59-B3FD-26EE-CC4A-94672C86F4DC}"/>
              </a:ext>
            </a:extLst>
          </p:cNvPr>
          <p:cNvSpPr>
            <a:spLocks noGrp="1"/>
          </p:cNvSpPr>
          <p:nvPr>
            <p:ph type="body" sz="quarter" idx="3"/>
          </p:nvPr>
        </p:nvSpPr>
        <p:spPr>
          <a:xfrm>
            <a:off x="6193368" y="167058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D372AA30-8DE2-F2FA-5397-8080D61973B7}"/>
              </a:ext>
            </a:extLst>
          </p:cNvPr>
          <p:cNvSpPr>
            <a:spLocks noGrp="1"/>
          </p:cNvSpPr>
          <p:nvPr>
            <p:ph sz="quarter" idx="4"/>
          </p:nvPr>
        </p:nvSpPr>
        <p:spPr>
          <a:xfrm>
            <a:off x="6193368" y="231034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438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b="0" i="0"/>
            </a:lvl1pPr>
            <a:lvl2pPr>
              <a:defRPr sz="2800" b="0" i="0"/>
            </a:lvl2pPr>
            <a:lvl3pPr>
              <a:defRPr sz="2400" b="0" i="0"/>
            </a:lvl3pPr>
            <a:lvl4pPr>
              <a:defRPr sz="2000" b="0" i="0"/>
            </a:lvl4pPr>
            <a:lvl5pPr>
              <a:defRPr sz="2000" b="0" i="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6" name="Footer Placeholder 5"/>
          <p:cNvSpPr>
            <a:spLocks noGrp="1"/>
          </p:cNvSpPr>
          <p:nvPr>
            <p:ph type="ftr" sz="quarter" idx="11"/>
          </p:nvPr>
        </p:nvSpPr>
        <p:spPr/>
        <p:txBody>
          <a:bodyPr/>
          <a:lstStyle>
            <a:lvl1pPr>
              <a:defRPr b="0" i="0"/>
            </a:lvl1pPr>
          </a:lstStyle>
          <a:p>
            <a:endParaRPr lang="en-US"/>
          </a:p>
        </p:txBody>
      </p:sp>
      <p:sp>
        <p:nvSpPr>
          <p:cNvPr id="7" name="Slide Number Placeholder 6"/>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3342167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F1C3A-2E5D-6CF8-F30C-47EB8F56F345}"/>
              </a:ext>
            </a:extLst>
          </p:cNvPr>
          <p:cNvPicPr>
            <a:picLocks noChangeAspect="1"/>
          </p:cNvPicPr>
          <p:nvPr userDrawn="1"/>
        </p:nvPicPr>
        <p:blipFill>
          <a:blip r:embed="rId2"/>
          <a:stretch>
            <a:fillRect/>
          </a:stretch>
        </p:blipFill>
        <p:spPr>
          <a:xfrm>
            <a:off x="5547677" y="1608666"/>
            <a:ext cx="6491923" cy="4942239"/>
          </a:xfrm>
          <a:prstGeom prst="rect">
            <a:avLst/>
          </a:prstGeom>
        </p:spPr>
      </p:pic>
      <p:sp>
        <p:nvSpPr>
          <p:cNvPr id="7" name="Content Placeholder 2">
            <a:extLst>
              <a:ext uri="{FF2B5EF4-FFF2-40B4-BE49-F238E27FC236}">
                <a16:creationId xmlns:a16="http://schemas.microsoft.com/office/drawing/2014/main" id="{5A386ABC-AACC-3464-22A4-B778C0931894}"/>
              </a:ext>
            </a:extLst>
          </p:cNvPr>
          <p:cNvSpPr>
            <a:spLocks noGrp="1"/>
          </p:cNvSpPr>
          <p:nvPr>
            <p:ph idx="1"/>
          </p:nvPr>
        </p:nvSpPr>
        <p:spPr>
          <a:xfrm>
            <a:off x="635001" y="1881718"/>
            <a:ext cx="6426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C35A286-17FE-35C6-2793-B2D89BB317DD}"/>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9" name="Title 1">
            <a:extLst>
              <a:ext uri="{FF2B5EF4-FFF2-40B4-BE49-F238E27FC236}">
                <a16:creationId xmlns:a16="http://schemas.microsoft.com/office/drawing/2014/main" id="{98E8F6E1-FEFB-D144-9BC4-E07C09ACC5AE}"/>
              </a:ext>
            </a:extLst>
          </p:cNvPr>
          <p:cNvSpPr>
            <a:spLocks noGrp="1"/>
          </p:cNvSpPr>
          <p:nvPr>
            <p:ph type="title"/>
          </p:nvPr>
        </p:nvSpPr>
        <p:spPr>
          <a:xfrm>
            <a:off x="609600" y="76200"/>
            <a:ext cx="10972800" cy="1143000"/>
          </a:xfrm>
        </p:spPr>
        <p:txBody>
          <a:bodyPr/>
          <a:lstStyle>
            <a:lvl1pPr algn="l">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10" name="Picture 9">
            <a:extLst>
              <a:ext uri="{FF2B5EF4-FFF2-40B4-BE49-F238E27FC236}">
                <a16:creationId xmlns:a16="http://schemas.microsoft.com/office/drawing/2014/main" id="{CDA1CEB1-92E0-FBA7-891C-A2B7A8392B0E}"/>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2893059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5317" y="4953000"/>
            <a:ext cx="882015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475317" y="1574800"/>
            <a:ext cx="8803216" cy="32681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473200" y="5604405"/>
            <a:ext cx="8231717" cy="50852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8737600" y="6356351"/>
            <a:ext cx="2844800" cy="365125"/>
          </a:xfrm>
        </p:spPr>
        <p:txBody>
          <a:bodyPr/>
          <a:lstStyle>
            <a:lvl1pPr>
              <a:defRPr>
                <a:solidFill>
                  <a:srgbClr val="003366"/>
                </a:solidFill>
              </a:defRPr>
            </a:lvl1pPr>
          </a:lstStyle>
          <a:p>
            <a:r>
              <a:rPr lang="en-US"/>
              <a:t> </a:t>
            </a:r>
            <a:r>
              <a:rPr lang="en-US" b="1"/>
              <a:t>www.ashrae.org</a:t>
            </a:r>
            <a:r>
              <a:rPr lang="en-US"/>
              <a:t>|</a:t>
            </a:r>
            <a:fld id="{7C7646D6-9DA9-4D60-B037-D72D50BB696E}" type="slidenum">
              <a:rPr lang="en-US" smtClean="0"/>
              <a:pPr/>
              <a:t>‹#›</a:t>
            </a:fld>
            <a:endParaRPr lang="en-US"/>
          </a:p>
        </p:txBody>
      </p:sp>
      <p:pic>
        <p:nvPicPr>
          <p:cNvPr id="10" name="Picture 9">
            <a:extLst>
              <a:ext uri="{FF2B5EF4-FFF2-40B4-BE49-F238E27FC236}">
                <a16:creationId xmlns:a16="http://schemas.microsoft.com/office/drawing/2014/main" id="{0FD42A2A-5A24-8149-B39A-E2454527CB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49078" y="5475876"/>
            <a:ext cx="1114297" cy="771257"/>
          </a:xfrm>
          <a:prstGeom prst="rect">
            <a:avLst/>
          </a:prstGeom>
        </p:spPr>
      </p:pic>
      <p:pic>
        <p:nvPicPr>
          <p:cNvPr id="5" name="Picture 4">
            <a:extLst>
              <a:ext uri="{FF2B5EF4-FFF2-40B4-BE49-F238E27FC236}">
                <a16:creationId xmlns:a16="http://schemas.microsoft.com/office/drawing/2014/main" id="{7E1C40E8-39D3-0C40-668E-4A16E6949CB5}"/>
              </a:ext>
            </a:extLst>
          </p:cNvPr>
          <p:cNvPicPr>
            <a:picLocks noChangeAspect="1"/>
          </p:cNvPicPr>
          <p:nvPr userDrawn="1"/>
        </p:nvPicPr>
        <p:blipFill>
          <a:blip r:embed="rId3"/>
          <a:stretch>
            <a:fillRect/>
          </a:stretch>
        </p:blipFill>
        <p:spPr>
          <a:xfrm rot="10800000">
            <a:off x="0" y="0"/>
            <a:ext cx="12192000" cy="1200150"/>
          </a:xfrm>
          <a:prstGeom prst="rect">
            <a:avLst/>
          </a:prstGeom>
        </p:spPr>
      </p:pic>
      <p:sp>
        <p:nvSpPr>
          <p:cNvPr id="6" name="Title 1">
            <a:extLst>
              <a:ext uri="{FF2B5EF4-FFF2-40B4-BE49-F238E27FC236}">
                <a16:creationId xmlns:a16="http://schemas.microsoft.com/office/drawing/2014/main" id="{9E1AB2C5-2B7B-BB7A-D0E8-61600C51E169}"/>
              </a:ext>
            </a:extLst>
          </p:cNvPr>
          <p:cNvSpPr txBox="1">
            <a:spLocks/>
          </p:cNvSpPr>
          <p:nvPr userDrawn="1"/>
        </p:nvSpPr>
        <p:spPr>
          <a:xfrm>
            <a:off x="609600" y="76200"/>
            <a:ext cx="109728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367D2E8-6107-6772-0308-BC193342A6A9}"/>
              </a:ext>
            </a:extLst>
          </p:cNvPr>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E929D17-86D6-3BB8-30D5-7FEBD86B1641}"/>
              </a:ext>
            </a:extLst>
          </p:cNvPr>
          <p:cNvPicPr>
            <a:picLocks noChangeAspect="1"/>
          </p:cNvPicPr>
          <p:nvPr userDrawn="1"/>
        </p:nvPicPr>
        <p:blipFill rotWithShape="1">
          <a:blip r:embed="rId4"/>
          <a:srcRect l="3421" t="3234" r="861" b="-4"/>
          <a:stretch/>
        </p:blipFill>
        <p:spPr>
          <a:xfrm>
            <a:off x="0" y="1344169"/>
            <a:ext cx="12192000" cy="45719"/>
          </a:xfrm>
          <a:prstGeom prst="rect">
            <a:avLst/>
          </a:prstGeom>
        </p:spPr>
      </p:pic>
    </p:spTree>
    <p:extLst>
      <p:ext uri="{BB962C8B-B14F-4D97-AF65-F5344CB8AC3E}">
        <p14:creationId xmlns:p14="http://schemas.microsoft.com/office/powerpoint/2010/main" val="8590493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4/24/2026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607543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solidFill>
                  <a:prstClr val="black"/>
                </a:solidFill>
              </a:rPr>
              <a:pPr/>
              <a:t>4/24/2026</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7DEDE4D-DC37-4180-B29E-77B367E2BC86}" type="slidenum">
              <a:rPr lang="en-US" smtClean="0">
                <a:solidFill>
                  <a:prstClr val="black"/>
                </a:solidFill>
              </a:rPr>
              <a:pPr/>
              <a:t>‹#›</a:t>
            </a:fld>
            <a:endParaRPr lang="en-US">
              <a:solidFill>
                <a:prstClr val="black"/>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7389" y="5585095"/>
            <a:ext cx="1114297" cy="771257"/>
          </a:xfrm>
          <a:prstGeom prst="rect">
            <a:avLst/>
          </a:prstGeom>
        </p:spPr>
      </p:pic>
    </p:spTree>
    <p:extLst>
      <p:ext uri="{BB962C8B-B14F-4D97-AF65-F5344CB8AC3E}">
        <p14:creationId xmlns:p14="http://schemas.microsoft.com/office/powerpoint/2010/main" val="4023820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3543"/>
          </a:xfrm>
        </p:spPr>
        <p:txBody>
          <a:bodyPr>
            <a:normAutofit/>
          </a:bodyPr>
          <a:lstStyle>
            <a:lvl1pPr>
              <a:defRPr sz="3600">
                <a:solidFill>
                  <a:schemeClr val="bg1"/>
                </a:solidFill>
                <a:latin typeface="Akzidenz Grotesk BE Medium" panose="02000803030000020004" pitchFamily="50"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kzidenz-grotesk"/>
              </a:defRPr>
            </a:lvl1pPr>
            <a:lvl2pPr>
              <a:defRPr>
                <a:latin typeface="Akzidenz Grotesk BE Regular" panose="02000503030000020003" pitchFamily="50" charset="0"/>
              </a:defRPr>
            </a:lvl2pPr>
            <a:lvl3pPr>
              <a:defRPr>
                <a:latin typeface="Akzidenz Grotesk BE Regular" panose="02000503030000020003" pitchFamily="50" charset="0"/>
              </a:defRPr>
            </a:lvl3pPr>
            <a:lvl4pPr>
              <a:defRPr>
                <a:latin typeface="Akzidenz Grotesk BE Regular" panose="02000503030000020003" pitchFamily="50" charset="0"/>
              </a:defRPr>
            </a:lvl4pPr>
            <a:lvl5pPr>
              <a:defRPr>
                <a:latin typeface="Akzidenz Grotesk BE Regular"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E386D-D596-43F8-8F7F-EC29E2E0A8BB}" type="datetimeFigureOut">
              <a:rPr lang="en-US" smtClean="0"/>
              <a:t>4/24/2026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DEDE4D-DC37-4180-B29E-77B367E2BC86}" type="slidenum">
              <a:rPr lang="en-US" smtClean="0"/>
              <a:t>‹#›</a:t>
            </a:fld>
            <a:endParaRPr lang="en-US"/>
          </a:p>
        </p:txBody>
      </p:sp>
      <p:pic>
        <p:nvPicPr>
          <p:cNvPr id="9" name="Picture 8" descr="Text, logo&#10;&#10;Description automatically generated">
            <a:extLst>
              <a:ext uri="{FF2B5EF4-FFF2-40B4-BE49-F238E27FC236}">
                <a16:creationId xmlns:a16="http://schemas.microsoft.com/office/drawing/2014/main" id="{8BEB063F-94D2-4C1E-B956-731A5A483A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43741" y="136525"/>
            <a:ext cx="1295988" cy="896982"/>
          </a:xfrm>
          <a:prstGeom prst="rect">
            <a:avLst/>
          </a:prstGeom>
        </p:spPr>
      </p:pic>
    </p:spTree>
    <p:extLst>
      <p:ext uri="{BB962C8B-B14F-4D97-AF65-F5344CB8AC3E}">
        <p14:creationId xmlns:p14="http://schemas.microsoft.com/office/powerpoint/2010/main" val="3747860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1EA21-1B35-EFDE-8058-3D18F4E7297D}"/>
              </a:ext>
            </a:extLst>
          </p:cNvPr>
          <p:cNvSpPr>
            <a:spLocks noGrp="1"/>
          </p:cNvSpPr>
          <p:nvPr>
            <p:ph type="ctrTitle"/>
          </p:nvPr>
        </p:nvSpPr>
        <p:spPr>
          <a:xfrm>
            <a:off x="1642534" y="682097"/>
            <a:ext cx="9144000" cy="1824036"/>
          </a:xfrm>
        </p:spPr>
        <p:txBody>
          <a:bodyPr anchor="b"/>
          <a:lstStyle>
            <a:lvl1pPr algn="ctr">
              <a:defRPr sz="6000"/>
            </a:lvl1pPr>
          </a:lstStyle>
          <a:p>
            <a:r>
              <a:rPr lang="en-US"/>
              <a:t>Click to edit Master title</a:t>
            </a:r>
          </a:p>
        </p:txBody>
      </p:sp>
      <p:sp>
        <p:nvSpPr>
          <p:cNvPr id="4" name="Date Placeholder 3">
            <a:extLst>
              <a:ext uri="{FF2B5EF4-FFF2-40B4-BE49-F238E27FC236}">
                <a16:creationId xmlns:a16="http://schemas.microsoft.com/office/drawing/2014/main" id="{1F994B8F-AE44-6AE0-28C7-99AE50B2AC00}"/>
              </a:ext>
            </a:extLst>
          </p:cNvPr>
          <p:cNvSpPr>
            <a:spLocks noGrp="1"/>
          </p:cNvSpPr>
          <p:nvPr>
            <p:ph type="dt" sz="half" idx="10"/>
          </p:nvPr>
        </p:nvSpPr>
        <p:spPr/>
        <p:txBody>
          <a:bodyPr/>
          <a:lstStyle/>
          <a:p>
            <a:fld id="{4F95CF3C-D4AC-0844-A331-7B7313F53D99}" type="datetimeFigureOut">
              <a:rPr lang="en-US" smtClean="0"/>
              <a:t>4/24/2026</a:t>
            </a:fld>
            <a:endParaRPr lang="en-US"/>
          </a:p>
        </p:txBody>
      </p:sp>
      <p:sp>
        <p:nvSpPr>
          <p:cNvPr id="5" name="Footer Placeholder 4">
            <a:extLst>
              <a:ext uri="{FF2B5EF4-FFF2-40B4-BE49-F238E27FC236}">
                <a16:creationId xmlns:a16="http://schemas.microsoft.com/office/drawing/2014/main" id="{B2495C5D-8769-8227-F23F-8AAE28E577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7898B-7131-9F52-B2C3-C694E578670E}"/>
              </a:ext>
            </a:extLst>
          </p:cNvPr>
          <p:cNvSpPr>
            <a:spLocks noGrp="1"/>
          </p:cNvSpPr>
          <p:nvPr>
            <p:ph type="sldNum" sz="quarter" idx="12"/>
          </p:nvPr>
        </p:nvSpPr>
        <p:spPr/>
        <p:txBody>
          <a:bodyPr/>
          <a:lstStyle/>
          <a:p>
            <a:fld id="{06A5C21F-1139-2141-A10B-16196BA89614}" type="slidenum">
              <a:rPr lang="en-US" smtClean="0"/>
              <a:t>‹#›</a:t>
            </a:fld>
            <a:endParaRPr lang="en-US"/>
          </a:p>
        </p:txBody>
      </p:sp>
    </p:spTree>
    <p:extLst>
      <p:ext uri="{BB962C8B-B14F-4D97-AF65-F5344CB8AC3E}">
        <p14:creationId xmlns:p14="http://schemas.microsoft.com/office/powerpoint/2010/main" val="11914421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EAA-7CBB-70E4-F60A-83AF0B050837}"/>
              </a:ext>
            </a:extLst>
          </p:cNvPr>
          <p:cNvSpPr>
            <a:spLocks noGrp="1"/>
          </p:cNvSpPr>
          <p:nvPr>
            <p:ph type="ctrTitle"/>
          </p:nvPr>
        </p:nvSpPr>
        <p:spPr>
          <a:xfrm>
            <a:off x="372534" y="753534"/>
            <a:ext cx="5080000" cy="2510896"/>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AC2B92-8D06-23DC-E000-279C94A96539}"/>
              </a:ext>
            </a:extLst>
          </p:cNvPr>
          <p:cNvSpPr>
            <a:spLocks noGrp="1"/>
          </p:cNvSpPr>
          <p:nvPr>
            <p:ph type="subTitle" idx="1"/>
          </p:nvPr>
        </p:nvSpPr>
        <p:spPr>
          <a:xfrm>
            <a:off x="372534" y="3967956"/>
            <a:ext cx="5096933" cy="168486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62E74-6479-94F9-37F9-07353E55A875}"/>
              </a:ext>
            </a:extLst>
          </p:cNvPr>
          <p:cNvSpPr>
            <a:spLocks noGrp="1"/>
          </p:cNvSpPr>
          <p:nvPr>
            <p:ph type="dt" sz="half" idx="10"/>
          </p:nvPr>
        </p:nvSpPr>
        <p:spPr/>
        <p:txBody>
          <a:bodyPr/>
          <a:lstStyle/>
          <a:p>
            <a:fld id="{2515FC38-E967-654D-8530-0EB5D4AB23B2}" type="datetimeFigureOut">
              <a:rPr lang="en-US" smtClean="0"/>
              <a:t>4/24/2026</a:t>
            </a:fld>
            <a:endParaRPr lang="en-US"/>
          </a:p>
        </p:txBody>
      </p:sp>
      <p:sp>
        <p:nvSpPr>
          <p:cNvPr id="5" name="Footer Placeholder 4">
            <a:extLst>
              <a:ext uri="{FF2B5EF4-FFF2-40B4-BE49-F238E27FC236}">
                <a16:creationId xmlns:a16="http://schemas.microsoft.com/office/drawing/2014/main" id="{8FC7DC8A-DE79-AA7E-3C1A-58843E7C0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008DC-94EC-6D63-1284-F1B4F949D2F1}"/>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5787684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9FEE-7C1B-E334-7E32-9B8727F1B191}"/>
              </a:ext>
            </a:extLst>
          </p:cNvPr>
          <p:cNvSpPr>
            <a:spLocks noGrp="1"/>
          </p:cNvSpPr>
          <p:nvPr>
            <p:ph type="title"/>
          </p:nvPr>
        </p:nvSpPr>
        <p:spPr>
          <a:xfrm>
            <a:off x="838200" y="365125"/>
            <a:ext cx="4072467"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2938C46-49D2-B73E-4E55-AA7CC1C8F8B0}"/>
              </a:ext>
            </a:extLst>
          </p:cNvPr>
          <p:cNvSpPr>
            <a:spLocks noGrp="1"/>
          </p:cNvSpPr>
          <p:nvPr>
            <p:ph idx="1"/>
          </p:nvPr>
        </p:nvSpPr>
        <p:spPr>
          <a:xfrm>
            <a:off x="838200" y="1825625"/>
            <a:ext cx="4114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4632B-D41D-8857-B63A-1CE4F0320924}"/>
              </a:ext>
            </a:extLst>
          </p:cNvPr>
          <p:cNvSpPr>
            <a:spLocks noGrp="1"/>
          </p:cNvSpPr>
          <p:nvPr>
            <p:ph type="dt" sz="half" idx="10"/>
          </p:nvPr>
        </p:nvSpPr>
        <p:spPr/>
        <p:txBody>
          <a:bodyPr/>
          <a:lstStyle/>
          <a:p>
            <a:fld id="{2515FC38-E967-654D-8530-0EB5D4AB23B2}" type="datetimeFigureOut">
              <a:rPr lang="en-US" smtClean="0"/>
              <a:t>4/24/2026</a:t>
            </a:fld>
            <a:endParaRPr lang="en-US"/>
          </a:p>
        </p:txBody>
      </p:sp>
      <p:sp>
        <p:nvSpPr>
          <p:cNvPr id="5" name="Footer Placeholder 4">
            <a:extLst>
              <a:ext uri="{FF2B5EF4-FFF2-40B4-BE49-F238E27FC236}">
                <a16:creationId xmlns:a16="http://schemas.microsoft.com/office/drawing/2014/main" id="{0286BBD7-3A80-9CFE-C89F-160DAC87F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8F8EA-D353-A5A4-04D9-CF708FCB5D77}"/>
              </a:ext>
            </a:extLst>
          </p:cNvPr>
          <p:cNvSpPr>
            <a:spLocks noGrp="1"/>
          </p:cNvSpPr>
          <p:nvPr>
            <p:ph type="sldNum" sz="quarter" idx="12"/>
          </p:nvPr>
        </p:nvSpPr>
        <p:spPr/>
        <p:txBody>
          <a:bodyPr/>
          <a:lstStyle/>
          <a:p>
            <a:fld id="{A0995FC2-D957-BE43-91CE-3F418F953973}" type="slidenum">
              <a:rPr lang="en-US" smtClean="0"/>
              <a:t>‹#›</a:t>
            </a:fld>
            <a:endParaRPr lang="en-US"/>
          </a:p>
        </p:txBody>
      </p:sp>
    </p:spTree>
    <p:extLst>
      <p:ext uri="{BB962C8B-B14F-4D97-AF65-F5344CB8AC3E}">
        <p14:creationId xmlns:p14="http://schemas.microsoft.com/office/powerpoint/2010/main" val="27592322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411577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11"/>
          </p:nvPr>
        </p:nvSpPr>
        <p:spPr/>
        <p:txBody>
          <a:bodyPr/>
          <a:lstStyle>
            <a:lvl1pPr>
              <a:defRPr b="0" i="0"/>
            </a:lvl1pPr>
          </a:lstStyle>
          <a:p>
            <a:endParaRPr lang="en-US"/>
          </a:p>
        </p:txBody>
      </p:sp>
      <p:sp>
        <p:nvSpPr>
          <p:cNvPr id="6" name="Slide Number Placeholder 5"/>
          <p:cNvSpPr>
            <a:spLocks noGrp="1"/>
          </p:cNvSpPr>
          <p:nvPr>
            <p:ph type="sldNum" sz="quarter" idx="12"/>
          </p:nvPr>
        </p:nvSpPr>
        <p:spPr/>
        <p:txBody>
          <a:bodyPr/>
          <a:lstStyle>
            <a:lvl1pPr>
              <a:defRPr b="0" i="0"/>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157875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97.xml"/><Relationship Id="rId1" Type="http://schemas.openxmlformats.org/officeDocument/2006/relationships/slideLayout" Target="../slideLayouts/slideLayout96.xml"/><Relationship Id="rId4" Type="http://schemas.openxmlformats.org/officeDocument/2006/relationships/image" Target="../media/image10.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2.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9.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510293000"/>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76" r:id="rId3"/>
    <p:sldLayoutId id="2147483678" r:id="rId4"/>
    <p:sldLayoutId id="2147483683" r:id="rId5"/>
    <p:sldLayoutId id="2147483679" r:id="rId6"/>
    <p:sldLayoutId id="2147483680" r:id="rId7"/>
    <p:sldLayoutId id="2147483681" r:id="rId8"/>
    <p:sldLayoutId id="2147483682" r:id="rId9"/>
    <p:sldLayoutId id="2147483684" r:id="rId10"/>
    <p:sldLayoutId id="2147483685" r:id="rId11"/>
    <p:sldLayoutId id="2147483696" r:id="rId12"/>
    <p:sldLayoutId id="2147483697" r:id="rId13"/>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DF14E3-F83A-90E4-2A1C-078CA7E2C3D6}"/>
              </a:ext>
            </a:extLst>
          </p:cNvPr>
          <p:cNvSpPr/>
          <p:nvPr userDrawn="1"/>
        </p:nvSpPr>
        <p:spPr>
          <a:xfrm>
            <a:off x="0" y="0"/>
            <a:ext cx="12192000" cy="2723745"/>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92D050"/>
                </a:solidFill>
              </a:ln>
            </a:endParaRPr>
          </a:p>
        </p:txBody>
      </p:sp>
      <p:sp>
        <p:nvSpPr>
          <p:cNvPr id="2" name="Title Placeholder 1">
            <a:extLst>
              <a:ext uri="{FF2B5EF4-FFF2-40B4-BE49-F238E27FC236}">
                <a16:creationId xmlns:a16="http://schemas.microsoft.com/office/drawing/2014/main" id="{D2504371-6CF0-BCA2-B0CA-4114B28C7F0C}"/>
              </a:ext>
            </a:extLst>
          </p:cNvPr>
          <p:cNvSpPr>
            <a:spLocks noGrp="1"/>
          </p:cNvSpPr>
          <p:nvPr>
            <p:ph type="title"/>
          </p:nvPr>
        </p:nvSpPr>
        <p:spPr>
          <a:xfrm>
            <a:off x="1400784" y="1551435"/>
            <a:ext cx="9953016" cy="890373"/>
          </a:xfrm>
          <a:prstGeom prst="rect">
            <a:avLst/>
          </a:prstGeom>
        </p:spPr>
        <p:txBody>
          <a:bodyPr vert="horz" lIns="91440" tIns="45720" rIns="91440" bIns="45720" rtlCol="0" anchor="ctr">
            <a:normAutofit/>
          </a:bodyPr>
          <a:lstStyle/>
          <a:p>
            <a:r>
              <a:rPr lang="en-US"/>
              <a:t>Title Goes Here</a:t>
            </a:r>
          </a:p>
        </p:txBody>
      </p:sp>
      <p:sp>
        <p:nvSpPr>
          <p:cNvPr id="4" name="Date Placeholder 3">
            <a:extLst>
              <a:ext uri="{FF2B5EF4-FFF2-40B4-BE49-F238E27FC236}">
                <a16:creationId xmlns:a16="http://schemas.microsoft.com/office/drawing/2014/main" id="{1C826AC8-E683-0365-BFB1-DC44D5753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95CF3C-D4AC-0844-A331-7B7313F53D99}" type="datetimeFigureOut">
              <a:rPr lang="en-US" smtClean="0"/>
              <a:t>4/24/2026</a:t>
            </a:fld>
            <a:endParaRPr lang="en-US"/>
          </a:p>
        </p:txBody>
      </p:sp>
      <p:sp>
        <p:nvSpPr>
          <p:cNvPr id="5" name="Footer Placeholder 4">
            <a:extLst>
              <a:ext uri="{FF2B5EF4-FFF2-40B4-BE49-F238E27FC236}">
                <a16:creationId xmlns:a16="http://schemas.microsoft.com/office/drawing/2014/main" id="{D55110B9-CD8D-520E-1DD3-C2824159C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427E24-08DC-3A01-78FC-C327B04367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A5C21F-1139-2141-A10B-16196BA89614}" type="slidenum">
              <a:rPr lang="en-US" smtClean="0"/>
              <a:t>‹#›</a:t>
            </a:fld>
            <a:endParaRPr lang="en-US"/>
          </a:p>
        </p:txBody>
      </p:sp>
      <p:sp>
        <p:nvSpPr>
          <p:cNvPr id="7" name="Полилиния 15">
            <a:extLst>
              <a:ext uri="{FF2B5EF4-FFF2-40B4-BE49-F238E27FC236}">
                <a16:creationId xmlns:a16="http://schemas.microsoft.com/office/drawing/2014/main" id="{8B362C51-EFD9-54EF-C516-FF9E6C1FD1E3}"/>
              </a:ext>
            </a:extLst>
          </p:cNvPr>
          <p:cNvSpPr/>
          <p:nvPr userDrawn="1"/>
        </p:nvSpPr>
        <p:spPr>
          <a:xfrm rot="10800000">
            <a:off x="632569" y="411891"/>
            <a:ext cx="11240749" cy="5866157"/>
          </a:xfrm>
          <a:custGeom>
            <a:avLst/>
            <a:gdLst>
              <a:gd name="connsiteX0" fmla="*/ 386350 w 16730455"/>
              <a:gd name="connsiteY0" fmla="*/ 386351 h 8731045"/>
              <a:gd name="connsiteX1" fmla="*/ 386350 w 16730455"/>
              <a:gd name="connsiteY1" fmla="*/ 8344695 h 8731045"/>
              <a:gd name="connsiteX2" fmla="*/ 16344107 w 16730455"/>
              <a:gd name="connsiteY2" fmla="*/ 8344695 h 8731045"/>
              <a:gd name="connsiteX3" fmla="*/ 16344107 w 16730455"/>
              <a:gd name="connsiteY3" fmla="*/ 386351 h 8731045"/>
              <a:gd name="connsiteX4" fmla="*/ 0 w 16730455"/>
              <a:gd name="connsiteY4" fmla="*/ 0 h 8731045"/>
              <a:gd name="connsiteX5" fmla="*/ 16730455 w 16730455"/>
              <a:gd name="connsiteY5" fmla="*/ 0 h 8731045"/>
              <a:gd name="connsiteX6" fmla="*/ 16730455 w 16730455"/>
              <a:gd name="connsiteY6" fmla="*/ 8731045 h 8731045"/>
              <a:gd name="connsiteX7" fmla="*/ 0 w 16730455"/>
              <a:gd name="connsiteY7" fmla="*/ 8731045 h 873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30455" h="8731045">
                <a:moveTo>
                  <a:pt x="386350" y="386351"/>
                </a:moveTo>
                <a:lnTo>
                  <a:pt x="386350" y="8344695"/>
                </a:lnTo>
                <a:lnTo>
                  <a:pt x="16344107" y="8344695"/>
                </a:lnTo>
                <a:lnTo>
                  <a:pt x="16344107" y="386351"/>
                </a:lnTo>
                <a:close/>
                <a:moveTo>
                  <a:pt x="0" y="0"/>
                </a:moveTo>
                <a:lnTo>
                  <a:pt x="16730455" y="0"/>
                </a:lnTo>
                <a:lnTo>
                  <a:pt x="16730455" y="8731045"/>
                </a:lnTo>
                <a:lnTo>
                  <a:pt x="0" y="8731045"/>
                </a:lnTo>
                <a:close/>
              </a:path>
            </a:pathLst>
          </a:cu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51339470"/>
      </p:ext>
    </p:extLst>
  </p:cSld>
  <p:clrMap bg1="lt1" tx1="dk1" bg2="lt2" tx2="dk2" accent1="accent1" accent2="accent2" accent3="accent3" accent4="accent4" accent5="accent5" accent6="accent6" hlink="hlink" folHlink="folHlink"/>
  <p:sldLayoutIdLst>
    <p:sldLayoutId id="2147483808" r:id="rId1"/>
  </p:sldLayoutIdLst>
  <p:txStyles>
    <p:titleStyle>
      <a:lvl1pPr algn="ctr" defTabSz="914400" rtl="0" eaLnBrk="1" latinLnBrk="0" hangingPunct="1">
        <a:lnSpc>
          <a:spcPct val="90000"/>
        </a:lnSpc>
        <a:spcBef>
          <a:spcPct val="0"/>
        </a:spcBef>
        <a:buNone/>
        <a:defRPr sz="44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8F5AAC-BBCE-3BAC-A31E-EA968B75B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CBE094-CE61-6315-AE05-7EB3015BFC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6E024-6BDD-429D-9E8C-51A384D1BE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15FC38-E967-654D-8530-0EB5D4AB23B2}" type="datetimeFigureOut">
              <a:rPr lang="en-US" smtClean="0"/>
              <a:t>4/24/2026</a:t>
            </a:fld>
            <a:endParaRPr lang="en-US"/>
          </a:p>
        </p:txBody>
      </p:sp>
      <p:sp>
        <p:nvSpPr>
          <p:cNvPr id="5" name="Footer Placeholder 4">
            <a:extLst>
              <a:ext uri="{FF2B5EF4-FFF2-40B4-BE49-F238E27FC236}">
                <a16:creationId xmlns:a16="http://schemas.microsoft.com/office/drawing/2014/main" id="{CE9ECE01-80D3-4A95-F59E-1F2994753E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9F49ED-0581-B683-E2B9-AA20D4A4DE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995FC2-D957-BE43-91CE-3F418F953973}" type="slidenum">
              <a:rPr lang="en-US" smtClean="0"/>
              <a:t>‹#›</a:t>
            </a:fld>
            <a:endParaRPr lang="en-US"/>
          </a:p>
        </p:txBody>
      </p:sp>
      <p:pic>
        <p:nvPicPr>
          <p:cNvPr id="8" name="Picture 7" descr="A blue and white rectangle&#10;&#10;AI-generated content may be incorrect.">
            <a:extLst>
              <a:ext uri="{FF2B5EF4-FFF2-40B4-BE49-F238E27FC236}">
                <a16:creationId xmlns:a16="http://schemas.microsoft.com/office/drawing/2014/main" id="{C6E19669-DE6D-861A-36A3-CF9317D9C677}"/>
              </a:ext>
            </a:extLst>
          </p:cNvPr>
          <p:cNvPicPr>
            <a:picLocks noChangeAspect="1"/>
          </p:cNvPicPr>
          <p:nvPr userDrawn="1"/>
        </p:nvPicPr>
        <p:blipFill>
          <a:blip r:embed="rId4" cstate="email">
            <a:extLst>
              <a:ext uri="{28A0092B-C50C-407E-A947-70E740481C1C}">
                <a14:useLocalDpi xmlns:a14="http://schemas.microsoft.com/office/drawing/2010/main"/>
              </a:ext>
            </a:extLst>
          </a:blip>
          <a:srcRect t="94676"/>
          <a:stretch/>
        </p:blipFill>
        <p:spPr>
          <a:xfrm>
            <a:off x="0" y="6492874"/>
            <a:ext cx="12192000" cy="365125"/>
          </a:xfrm>
          <a:prstGeom prst="rect">
            <a:avLst/>
          </a:prstGeom>
        </p:spPr>
      </p:pic>
      <p:sp>
        <p:nvSpPr>
          <p:cNvPr id="7" name="Rectangle 6">
            <a:extLst>
              <a:ext uri="{FF2B5EF4-FFF2-40B4-BE49-F238E27FC236}">
                <a16:creationId xmlns:a16="http://schemas.microsoft.com/office/drawing/2014/main" id="{CE942B71-6BD7-1295-7134-F55B66DA1DCF}"/>
              </a:ext>
            </a:extLst>
          </p:cNvPr>
          <p:cNvSpPr/>
          <p:nvPr userDrawn="1"/>
        </p:nvSpPr>
        <p:spPr>
          <a:xfrm>
            <a:off x="0" y="0"/>
            <a:ext cx="12192000" cy="228601"/>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562531"/>
      </p:ext>
    </p:extLst>
  </p:cSld>
  <p:clrMap bg1="lt1" tx1="dk1" bg2="lt2" tx2="dk2" accent1="accent1" accent2="accent2" accent3="accent3" accent4="accent4" accent5="accent5" accent6="accent6" hlink="hlink" folHlink="folHlink"/>
  <p:sldLayoutIdLst>
    <p:sldLayoutId id="2147483810" r:id="rId1"/>
    <p:sldLayoutId id="214748381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a:p>
        </p:txBody>
      </p:sp>
    </p:spTree>
    <p:extLst>
      <p:ext uri="{BB962C8B-B14F-4D97-AF65-F5344CB8AC3E}">
        <p14:creationId xmlns:p14="http://schemas.microsoft.com/office/powerpoint/2010/main" val="398336884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Tree>
    <p:extLst>
      <p:ext uri="{BB962C8B-B14F-4D97-AF65-F5344CB8AC3E}">
        <p14:creationId xmlns:p14="http://schemas.microsoft.com/office/powerpoint/2010/main" val="273747291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28217-D3E8-798B-F138-1E1D4FD8F8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18888A-D7A5-4052-0776-F4E675543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F57AC3-AE50-B28B-52C2-1EA5B0E31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A0D0A-50EE-E94C-9F7E-A5124EF17A00}" type="datetimeFigureOut">
              <a:rPr lang="en-US" smtClean="0"/>
              <a:t>4/24/2026</a:t>
            </a:fld>
            <a:endParaRPr lang="en-US"/>
          </a:p>
        </p:txBody>
      </p:sp>
      <p:sp>
        <p:nvSpPr>
          <p:cNvPr id="5" name="Footer Placeholder 4">
            <a:extLst>
              <a:ext uri="{FF2B5EF4-FFF2-40B4-BE49-F238E27FC236}">
                <a16:creationId xmlns:a16="http://schemas.microsoft.com/office/drawing/2014/main" id="{4E3F261F-D82D-1DBE-9795-C6CAAE5038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96118FD-FFCF-87CD-D1BE-7BA0EF834C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E0279C-7087-0D4C-9B33-831F3E056AD6}" type="slidenum">
              <a:rPr lang="en-US" smtClean="0"/>
              <a:t>‹#›</a:t>
            </a:fld>
            <a:endParaRPr lang="en-US"/>
          </a:p>
        </p:txBody>
      </p:sp>
    </p:spTree>
    <p:extLst>
      <p:ext uri="{BB962C8B-B14F-4D97-AF65-F5344CB8AC3E}">
        <p14:creationId xmlns:p14="http://schemas.microsoft.com/office/powerpoint/2010/main" val="21629591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76365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1" cy="711081"/>
          </a:xfrm>
          <a:prstGeom prst="rect">
            <a:avLst/>
          </a:prstGeom>
        </p:spPr>
        <p:txBody>
          <a:bodyPr vert="horz" lIns="0" tIns="60949" rIns="0" bIns="60949" rtlCol="0" anchor="ctr">
            <a:normAutofit/>
          </a:bodyPr>
          <a:lstStyle/>
          <a:p>
            <a:r>
              <a:rPr lang="en-US"/>
              <a:t>Click to edit Master title style</a:t>
            </a:r>
          </a:p>
        </p:txBody>
      </p:sp>
      <p:sp>
        <p:nvSpPr>
          <p:cNvPr id="3" name="Text Placeholder 2"/>
          <p:cNvSpPr>
            <a:spLocks noGrp="1"/>
          </p:cNvSpPr>
          <p:nvPr>
            <p:ph type="body" idx="1"/>
          </p:nvPr>
        </p:nvSpPr>
        <p:spPr>
          <a:xfrm>
            <a:off x="609600" y="1138425"/>
            <a:ext cx="10972801" cy="4987739"/>
          </a:xfrm>
          <a:prstGeom prst="rect">
            <a:avLst/>
          </a:prstGeom>
        </p:spPr>
        <p:txBody>
          <a:bodyPr vert="horz" lIns="0" tIns="60949" rIns="0"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0" tIns="60949" rIns="0" bIns="60949" rtlCol="0" anchor="ctr"/>
          <a:lstStyle>
            <a:lvl1pPr algn="l">
              <a:defRPr sz="1600">
                <a:solidFill>
                  <a:schemeClr val="tx1">
                    <a:tint val="75000"/>
                  </a:schemeClr>
                </a:solidFill>
              </a:defRPr>
            </a:lvl1pPr>
          </a:lstStyle>
          <a:p>
            <a:fld id="{425404F2-BE9A-4460-8815-8F645183555F}" type="datetimeFigureOut">
              <a:rPr lang="en-US" smtClean="0"/>
              <a:pPr/>
              <a:t>4/24/2026</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0" tIns="60949" rIns="0"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0" tIns="60949" rIns="0" bIns="60949" rtlCol="0" anchor="ctr"/>
          <a:lstStyle>
            <a:lvl1pPr algn="r">
              <a:defRPr sz="1600">
                <a:solidFill>
                  <a:schemeClr val="tx1">
                    <a:tint val="75000"/>
                  </a:schemeClr>
                </a:solidFill>
              </a:defRPr>
            </a:lvl1pPr>
          </a:lstStyle>
          <a:p>
            <a:fld id="{96E69268-9C8B-4EBF-A9EE-DC5DC2D48DC3}" type="slidenum">
              <a:rPr lang="en-US" smtClean="0"/>
              <a:pPr/>
              <a:t>‹#›</a:t>
            </a:fld>
            <a:endParaRPr lang="en-US"/>
          </a:p>
        </p:txBody>
      </p:sp>
    </p:spTree>
    <p:extLst>
      <p:ext uri="{BB962C8B-B14F-4D97-AF65-F5344CB8AC3E}">
        <p14:creationId xmlns:p14="http://schemas.microsoft.com/office/powerpoint/2010/main" val="24755224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3600" kern="1200">
          <a:solidFill>
            <a:schemeClr val="tx1"/>
          </a:solidFill>
          <a:latin typeface="+mj-lt"/>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mj-lt"/>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3584" y="378527"/>
            <a:ext cx="10515600" cy="53428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944E386D-D596-43F8-8F7F-EC29E2E0A8BB}" type="datetimeFigureOut">
              <a:rPr lang="en-US" smtClean="0"/>
              <a:pPr/>
              <a:t>4/24/2026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oboto" panose="02000000000000000000" pitchFamily="2" charset="0"/>
                <a:ea typeface="Roboto" panose="02000000000000000000" pitchFamily="2" charset="0"/>
                <a:cs typeface="Open Sans Light" panose="020B0306030504020204" pitchFamily="34" charset="0"/>
              </a:defRPr>
            </a:lvl1pPr>
          </a:lstStyle>
          <a:p>
            <a:fld id="{07DEDE4D-DC37-4180-B29E-77B367E2BC86}" type="slidenum">
              <a:rPr lang="en-US" smtClean="0"/>
              <a:pPr/>
              <a:t>‹#›</a:t>
            </a:fld>
            <a:endParaRPr lang="en-US"/>
          </a:p>
        </p:txBody>
      </p:sp>
      <p:sp>
        <p:nvSpPr>
          <p:cNvPr id="7" name="Rectangle 6">
            <a:extLst>
              <a:ext uri="{FF2B5EF4-FFF2-40B4-BE49-F238E27FC236}">
                <a16:creationId xmlns:a16="http://schemas.microsoft.com/office/drawing/2014/main" id="{956B33FA-D9E7-CDD4-BF61-3E4E9BA6B11C}"/>
              </a:ext>
            </a:extLst>
          </p:cNvPr>
          <p:cNvSpPr/>
          <p:nvPr userDrawn="1"/>
        </p:nvSpPr>
        <p:spPr>
          <a:xfrm>
            <a:off x="0" y="0"/>
            <a:ext cx="12192000" cy="1083365"/>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solidFill>
                <a:srgbClr val="00549B"/>
              </a:solidFill>
            </a:endParaRPr>
          </a:p>
        </p:txBody>
      </p:sp>
      <p:sp>
        <p:nvSpPr>
          <p:cNvPr id="9" name="Title 1">
            <a:extLst>
              <a:ext uri="{FF2B5EF4-FFF2-40B4-BE49-F238E27FC236}">
                <a16:creationId xmlns:a16="http://schemas.microsoft.com/office/drawing/2014/main" id="{0159E244-CD93-9D63-8968-1C4BF75C616A}"/>
              </a:ext>
            </a:extLst>
          </p:cNvPr>
          <p:cNvSpPr txBox="1">
            <a:spLocks/>
          </p:cNvSpPr>
          <p:nvPr userDrawn="1"/>
        </p:nvSpPr>
        <p:spPr>
          <a:xfrm>
            <a:off x="725500" y="236482"/>
            <a:ext cx="8738540" cy="1499449"/>
          </a:xfrm>
          <a:prstGeom prst="rect">
            <a:avLst/>
          </a:prstGeom>
        </p:spPr>
        <p:txBody>
          <a:bodyPr/>
          <a:lstStyle>
            <a:lvl1pPr algn="l" defTabSz="914400" rtl="0" eaLnBrk="1" latinLnBrk="0" hangingPunct="1">
              <a:lnSpc>
                <a:spcPct val="90000"/>
              </a:lnSpc>
              <a:spcBef>
                <a:spcPct val="0"/>
              </a:spcBef>
              <a:buNone/>
              <a:defRPr sz="3600" b="0" i="0" kern="1200">
                <a:solidFill>
                  <a:srgbClr val="04549C"/>
                </a:solidFill>
                <a:latin typeface="Arial" panose="020B0604020202020204" pitchFamily="34" charset="0"/>
                <a:ea typeface="Roboto" panose="02000000000000000000" pitchFamily="2"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91105773"/>
      </p:ext>
    </p:extLst>
  </p:cSld>
  <p:clrMap bg1="lt1" tx1="dk1" bg2="lt2" tx2="dk2" accent1="accent1" accent2="accent2" accent3="accent3" accent4="accent4" accent5="accent5" accent6="accent6" hlink="hlink" folHlink="folHlink"/>
  <p:sldLayoutIdLst>
    <p:sldLayoutId id="2147483757" r:id="rId1"/>
    <p:sldLayoutId id="2147483758" r:id="rId2"/>
  </p:sldLayoutIdLst>
  <p:txStyles>
    <p:title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95FC3-67B0-F12A-67F1-25F7DC0ACD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C38BA1-FB84-D933-6BEE-D38D52E31E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F2FC8-C7AC-3CBB-4DA4-536287903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C1774D-FEBB-CA43-B39A-B2DBA5369B36}" type="datetimeFigureOut">
              <a:rPr lang="en-US" smtClean="0"/>
              <a:t>4/24/2026</a:t>
            </a:fld>
            <a:endParaRPr lang="en-US"/>
          </a:p>
        </p:txBody>
      </p:sp>
      <p:sp>
        <p:nvSpPr>
          <p:cNvPr id="5" name="Footer Placeholder 4">
            <a:extLst>
              <a:ext uri="{FF2B5EF4-FFF2-40B4-BE49-F238E27FC236}">
                <a16:creationId xmlns:a16="http://schemas.microsoft.com/office/drawing/2014/main" id="{50C395D6-EED1-76D1-852F-CE0469341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31C5E53-DCD7-ACC5-5DB2-81053F51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2315D7-A262-3043-905F-12894CF1E5E5}" type="slidenum">
              <a:rPr lang="en-US" smtClean="0"/>
              <a:t>‹#›</a:t>
            </a:fld>
            <a:endParaRPr lang="en-US"/>
          </a:p>
        </p:txBody>
      </p:sp>
      <p:pic>
        <p:nvPicPr>
          <p:cNvPr id="7" name="Picture 6" descr="A blue and white rectangle&#10;&#10;AI-generated content may be incorrect.">
            <a:extLst>
              <a:ext uri="{FF2B5EF4-FFF2-40B4-BE49-F238E27FC236}">
                <a16:creationId xmlns:a16="http://schemas.microsoft.com/office/drawing/2014/main" id="{DE2AC49F-BB35-E6B0-10D6-D5D8F8207125}"/>
              </a:ext>
            </a:extLst>
          </p:cNvPr>
          <p:cNvPicPr>
            <a:picLocks noChangeAspect="1"/>
          </p:cNvPicPr>
          <p:nvPr userDrawn="1"/>
        </p:nvPicPr>
        <p:blipFill>
          <a:blip r:embed="rId4" cstate="email">
            <a:extLst>
              <a:ext uri="{28A0092B-C50C-407E-A947-70E740481C1C}">
                <a14:useLocalDpi xmlns:a14="http://schemas.microsoft.com/office/drawing/2010/main"/>
              </a:ext>
            </a:extLst>
          </a:blip>
          <a:srcRect l="74266" b="7315"/>
          <a:stretch/>
        </p:blipFill>
        <p:spPr>
          <a:xfrm>
            <a:off x="0" y="-1756"/>
            <a:ext cx="606287" cy="6859756"/>
          </a:xfrm>
          <a:prstGeom prst="rect">
            <a:avLst/>
          </a:prstGeom>
        </p:spPr>
      </p:pic>
    </p:spTree>
    <p:extLst>
      <p:ext uri="{BB962C8B-B14F-4D97-AF65-F5344CB8AC3E}">
        <p14:creationId xmlns:p14="http://schemas.microsoft.com/office/powerpoint/2010/main" val="2179971395"/>
      </p:ext>
    </p:extLst>
  </p:cSld>
  <p:clrMap bg1="lt1" tx1="dk1" bg2="lt2" tx2="dk2" accent1="accent1" accent2="accent2" accent3="accent3" accent4="accent4" accent5="accent5" accent6="accent6" hlink="hlink" folHlink="folHlink"/>
  <p:sldLayoutIdLst>
    <p:sldLayoutId id="2147483772" r:id="rId1"/>
    <p:sldLayoutId id="214748377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21524-9CDE-5AC1-FDD1-CAB40E560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0F7C-54F6-9CBA-41B8-652F79417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F8F7E6-C8FA-D2C4-37A7-5384343B67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C83942A-883D-FD47-9D04-D73F58A9A85C}" type="datetimeFigureOut">
              <a:rPr lang="en-US" smtClean="0"/>
              <a:t>4/24/2026</a:t>
            </a:fld>
            <a:endParaRPr lang="en-US"/>
          </a:p>
        </p:txBody>
      </p:sp>
      <p:sp>
        <p:nvSpPr>
          <p:cNvPr id="5" name="Footer Placeholder 4">
            <a:extLst>
              <a:ext uri="{FF2B5EF4-FFF2-40B4-BE49-F238E27FC236}">
                <a16:creationId xmlns:a16="http://schemas.microsoft.com/office/drawing/2014/main" id="{568E18A6-0D32-ECD0-3881-AD4D451690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F373E8-6EBD-2D7E-A4CD-8612524072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FDAC44-9386-314A-BC40-137DBD35B365}" type="slidenum">
              <a:rPr lang="en-US" smtClean="0"/>
              <a:t>‹#›</a:t>
            </a:fld>
            <a:endParaRPr lang="en-US"/>
          </a:p>
        </p:txBody>
      </p:sp>
      <p:pic>
        <p:nvPicPr>
          <p:cNvPr id="8" name="Picture 7" descr="A blue and white rectangular object&#10;&#10;Description automatically generated">
            <a:extLst>
              <a:ext uri="{FF2B5EF4-FFF2-40B4-BE49-F238E27FC236}">
                <a16:creationId xmlns:a16="http://schemas.microsoft.com/office/drawing/2014/main" id="{11995643-2A49-D5ED-D8A9-A3CD6EC2A27D}"/>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0459776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16785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8.xml"/><Relationship Id="rId5" Type="http://schemas.openxmlformats.org/officeDocument/2006/relationships/image" Target="../media/image22.emf"/><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0.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0.xml"/><Relationship Id="rId1" Type="http://schemas.openxmlformats.org/officeDocument/2006/relationships/tags" Target="../tags/tag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40.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6.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5.emf"/><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5.emf"/><Relationship Id="rId4" Type="http://schemas.openxmlformats.org/officeDocument/2006/relationships/image" Target="../media/image22.e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96.xml"/><Relationship Id="rId1" Type="http://schemas.openxmlformats.org/officeDocument/2006/relationships/tags" Target="../tags/tag9.xml"/><Relationship Id="rId6" Type="http://schemas.microsoft.com/office/2007/relationships/hdphoto" Target="../media/hdphoto5.wdp"/><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2.xml"/><Relationship Id="rId5" Type="http://schemas.openxmlformats.org/officeDocument/2006/relationships/image" Target="../media/image25.emf"/><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3.xml"/><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4.xml"/><Relationship Id="rId1" Type="http://schemas.openxmlformats.org/officeDocument/2006/relationships/slideLayout" Target="../slideLayouts/slideLayout6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5.xml"/><Relationship Id="rId1" Type="http://schemas.openxmlformats.org/officeDocument/2006/relationships/slideLayout" Target="../slideLayouts/slideLayout6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8.xml"/><Relationship Id="rId1" Type="http://schemas.openxmlformats.org/officeDocument/2006/relationships/tags" Target="../tags/tag10.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5.emf"/><Relationship Id="rId4" Type="http://schemas.openxmlformats.org/officeDocument/2006/relationships/image" Target="../media/image22.emf"/></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62.xml"/><Relationship Id="rId4" Type="http://schemas.openxmlformats.org/officeDocument/2006/relationships/image" Target="../media/image25.emf"/></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62.xml"/><Relationship Id="rId4" Type="http://schemas.openxmlformats.org/officeDocument/2006/relationships/image" Target="../media/image25.emf"/></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microsoft.com/office/2007/relationships/hdphoto" Target="../media/hdphoto6.wdp"/></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tags" Target="../tags/tag11.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25.emf"/><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0.xml"/><Relationship Id="rId1" Type="http://schemas.openxmlformats.org/officeDocument/2006/relationships/tags" Target="../tags/tag13.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8.xml"/><Relationship Id="rId1" Type="http://schemas.openxmlformats.org/officeDocument/2006/relationships/tags" Target="../tags/tag14.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77.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5.emf"/><Relationship Id="rId4" Type="http://schemas.openxmlformats.org/officeDocument/2006/relationships/image" Target="../media/image22.emf"/></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78.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70.xml"/><Relationship Id="rId6" Type="http://schemas.microsoft.com/office/2007/relationships/hdphoto" Target="../media/hdphoto8.wdp"/><Relationship Id="rId5" Type="http://schemas.openxmlformats.org/officeDocument/2006/relationships/image" Target="../media/image81.png"/><Relationship Id="rId4" Type="http://schemas.microsoft.com/office/2007/relationships/hdphoto" Target="../media/hdphoto7.wdp"/></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62.xml"/><Relationship Id="rId4" Type="http://schemas.openxmlformats.org/officeDocument/2006/relationships/image" Target="../media/image25.emf"/></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microsoft.com/office/2007/relationships/hdphoto" Target="../media/hdphoto3.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78.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95.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jpeg"/><Relationship Id="rId9"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7" Type="http://schemas.microsoft.com/office/2007/relationships/hdphoto" Target="../media/hdphoto9.wdp"/><Relationship Id="rId2" Type="http://schemas.openxmlformats.org/officeDocument/2006/relationships/notesSlide" Target="../notesSlides/notesSlide65.xml"/><Relationship Id="rId1" Type="http://schemas.openxmlformats.org/officeDocument/2006/relationships/slideLayout" Target="../slideLayouts/slideLayout68.xml"/><Relationship Id="rId6" Type="http://schemas.openxmlformats.org/officeDocument/2006/relationships/image" Target="../media/image97.png"/><Relationship Id="rId5" Type="http://schemas.openxmlformats.org/officeDocument/2006/relationships/image" Target="../media/image22.em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98.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98.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rgbClr val="0B7EC2"/>
            </a:gs>
            <a:gs pos="70000">
              <a:srgbClr val="064F91">
                <a:alpha val="94000"/>
              </a:srgbClr>
            </a:gs>
            <a:gs pos="81000">
              <a:srgbClr val="0B7EC2">
                <a:alpha val="98000"/>
              </a:srgbClr>
            </a:gs>
            <a:gs pos="59000">
              <a:srgbClr val="002060">
                <a:alpha val="86000"/>
              </a:srgbClr>
            </a:gs>
            <a:gs pos="0">
              <a:srgbClr val="4599CA">
                <a:alpha val="77000"/>
              </a:srgbClr>
            </a:gs>
          </a:gsLst>
          <a:lin ang="0" scaled="1"/>
          <a:tileRect/>
        </a:gradFill>
        <a:effectLst/>
      </p:bgPr>
    </p:bg>
    <p:spTree>
      <p:nvGrpSpPr>
        <p:cNvPr id="1" name=""/>
        <p:cNvGrpSpPr/>
        <p:nvPr/>
      </p:nvGrpSpPr>
      <p:grpSpPr>
        <a:xfrm>
          <a:off x="0" y="0"/>
          <a:ext cx="0" cy="0"/>
          <a:chOff x="0" y="0"/>
          <a:chExt cx="0" cy="0"/>
        </a:xfrm>
      </p:grpSpPr>
      <p:pic>
        <p:nvPicPr>
          <p:cNvPr id="13" name="Picture 12" descr="A person touching a screen with icons&#10;&#10;Description automatically generated">
            <a:extLst>
              <a:ext uri="{FF2B5EF4-FFF2-40B4-BE49-F238E27FC236}">
                <a16:creationId xmlns:a16="http://schemas.microsoft.com/office/drawing/2014/main" id="{FFC0A1EC-937E-2498-B0C4-8480299EB7AD}"/>
              </a:ext>
            </a:extLst>
          </p:cNvPr>
          <p:cNvPicPr>
            <a:picLocks noChangeAspect="1"/>
          </p:cNvPicPr>
          <p:nvPr/>
        </p:nvPicPr>
        <p:blipFill rotWithShape="1">
          <a:blip r:embed="rId3" cstate="email">
            <a:alphaModFix amt="17000"/>
            <a:extLst>
              <a:ext uri="{28A0092B-C50C-407E-A947-70E740481C1C}">
                <a14:useLocalDpi xmlns:a14="http://schemas.microsoft.com/office/drawing/2010/main"/>
              </a:ext>
            </a:extLst>
          </a:blip>
          <a:srcRect/>
          <a:stretch/>
        </p:blipFill>
        <p:spPr>
          <a:xfrm>
            <a:off x="20963" y="1057255"/>
            <a:ext cx="12192000" cy="5800745"/>
          </a:xfrm>
          <a:prstGeom prst="rect">
            <a:avLst/>
          </a:prstGeom>
        </p:spPr>
      </p:pic>
      <p:sp>
        <p:nvSpPr>
          <p:cNvPr id="2" name="TextBox 1">
            <a:extLst>
              <a:ext uri="{FF2B5EF4-FFF2-40B4-BE49-F238E27FC236}">
                <a16:creationId xmlns:a16="http://schemas.microsoft.com/office/drawing/2014/main" id="{88075A93-3EA8-0924-202A-BF27CBB8CCB4}"/>
              </a:ext>
            </a:extLst>
          </p:cNvPr>
          <p:cNvSpPr txBox="1"/>
          <p:nvPr/>
        </p:nvSpPr>
        <p:spPr>
          <a:xfrm>
            <a:off x="1114864" y="3622715"/>
            <a:ext cx="10785984" cy="2154436"/>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Decarbonization:</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4C83E"/>
                </a:solidFill>
                <a:effectLst>
                  <a:outerShdw blurRad="38100" dist="38100" dir="2700000" algn="tl">
                    <a:srgbClr val="000000">
                      <a:alpha val="43137"/>
                    </a:srgbClr>
                  </a:outerShdw>
                </a:effectLst>
                <a:uLnTx/>
                <a:uFillTx/>
                <a:latin typeface="Roboto Medium" panose="02000000000000000000" pitchFamily="2" charset="0"/>
                <a:ea typeface="Roboto Medium" panose="02000000000000000000" pitchFamily="2" charset="0"/>
                <a:cs typeface="Roboto Medium" panose="02000000000000000000" pitchFamily="2" charset="0"/>
              </a:rPr>
              <a:t>Retrofitting Buildings,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94C83E"/>
                </a:solidFill>
                <a:effectLst>
                  <a:outerShdw blurRad="38100" dist="38100" dir="2700000" algn="tl">
                    <a:srgbClr val="000000">
                      <a:alpha val="43137"/>
                    </a:srgbClr>
                  </a:outerShdw>
                </a:effectLst>
                <a:uLnTx/>
                <a:uFillTx/>
                <a:latin typeface="Roboto Medium" panose="02000000000000000000" pitchFamily="2" charset="0"/>
                <a:ea typeface="Roboto Medium" panose="02000000000000000000" pitchFamily="2" charset="0"/>
                <a:cs typeface="Roboto Medium" panose="02000000000000000000" pitchFamily="2" charset="0"/>
              </a:rPr>
              <a:t>Reducing Emissions</a:t>
            </a:r>
          </a:p>
        </p:txBody>
      </p:sp>
      <p:sp>
        <p:nvSpPr>
          <p:cNvPr id="12" name="TextBox 11">
            <a:extLst>
              <a:ext uri="{FF2B5EF4-FFF2-40B4-BE49-F238E27FC236}">
                <a16:creationId xmlns:a16="http://schemas.microsoft.com/office/drawing/2014/main" id="{6D0BE278-0ADD-DB72-936F-1074D79FC34D}"/>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black and white sign&#10;&#10;Description automatically generated with low confidence">
            <a:extLst>
              <a:ext uri="{FF2B5EF4-FFF2-40B4-BE49-F238E27FC236}">
                <a16:creationId xmlns:a16="http://schemas.microsoft.com/office/drawing/2014/main" id="{FA0FC3FD-4362-5A09-9E67-1AF350F3E7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140" y="1412371"/>
            <a:ext cx="1758480" cy="1295513"/>
          </a:xfrm>
          <a:prstGeom prst="rect">
            <a:avLst/>
          </a:prstGeom>
        </p:spPr>
      </p:pic>
      <p:pic>
        <p:nvPicPr>
          <p:cNvPr id="9" name="Picture 8">
            <a:extLst>
              <a:ext uri="{FF2B5EF4-FFF2-40B4-BE49-F238E27FC236}">
                <a16:creationId xmlns:a16="http://schemas.microsoft.com/office/drawing/2014/main" id="{C2DD8CB2-3E33-8B65-0036-97152BB1ECF7}"/>
              </a:ext>
            </a:extLst>
          </p:cNvPr>
          <p:cNvPicPr>
            <a:picLocks noChangeAspect="1"/>
          </p:cNvPicPr>
          <p:nvPr/>
        </p:nvPicPr>
        <p:blipFill>
          <a:blip r:embed="rId5"/>
          <a:stretch>
            <a:fillRect/>
          </a:stretch>
        </p:blipFill>
        <p:spPr>
          <a:xfrm>
            <a:off x="2627684" y="1388539"/>
            <a:ext cx="1135025" cy="1319345"/>
          </a:xfrm>
          <a:prstGeom prst="rect">
            <a:avLst/>
          </a:prstGeom>
        </p:spPr>
      </p:pic>
      <p:sp>
        <p:nvSpPr>
          <p:cNvPr id="10" name="TextBox 9">
            <a:extLst>
              <a:ext uri="{FF2B5EF4-FFF2-40B4-BE49-F238E27FC236}">
                <a16:creationId xmlns:a16="http://schemas.microsoft.com/office/drawing/2014/main" id="{AD196DAD-92B4-89E2-87CE-55A57E78EAD3}"/>
              </a:ext>
            </a:extLst>
          </p:cNvPr>
          <p:cNvSpPr txBox="1"/>
          <p:nvPr/>
        </p:nvSpPr>
        <p:spPr>
          <a:xfrm>
            <a:off x="3937773" y="1808070"/>
            <a:ext cx="618425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lumMod val="9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Building Decarbonization (CEBD)</a:t>
            </a:r>
          </a:p>
        </p:txBody>
      </p:sp>
    </p:spTree>
    <p:extLst>
      <p:ext uri="{BB962C8B-B14F-4D97-AF65-F5344CB8AC3E}">
        <p14:creationId xmlns:p14="http://schemas.microsoft.com/office/powerpoint/2010/main" val="58941591"/>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alpha val="98000"/>
          </a:srgbClr>
        </a:solidFill>
        <a:effectLst/>
      </p:bgPr>
    </p:bg>
    <p:spTree>
      <p:nvGrpSpPr>
        <p:cNvPr id="1" name="Shape 660">
          <a:extLst>
            <a:ext uri="{FF2B5EF4-FFF2-40B4-BE49-F238E27FC236}">
              <a16:creationId xmlns:a16="http://schemas.microsoft.com/office/drawing/2014/main" id="{9F68E7B0-9084-D36A-0536-A91323FB2DCD}"/>
            </a:ext>
          </a:extLst>
        </p:cNvPr>
        <p:cNvGrpSpPr/>
        <p:nvPr/>
      </p:nvGrpSpPr>
      <p:grpSpPr>
        <a:xfrm>
          <a:off x="0" y="0"/>
          <a:ext cx="0" cy="0"/>
          <a:chOff x="0" y="0"/>
          <a:chExt cx="0" cy="0"/>
        </a:xfrm>
      </p:grpSpPr>
      <p:pic>
        <p:nvPicPr>
          <p:cNvPr id="5" name="Picture 4" descr="A power lines with red streaks&#10;&#10;Description automatically generated with medium confidence">
            <a:extLst>
              <a:ext uri="{FF2B5EF4-FFF2-40B4-BE49-F238E27FC236}">
                <a16:creationId xmlns:a16="http://schemas.microsoft.com/office/drawing/2014/main" id="{C25F37E1-D08B-C1A5-0B83-FECC1D7FD809}"/>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17B7CC2-FB33-6F76-6443-DC54D8E1EEB8}"/>
              </a:ext>
            </a:extLst>
          </p:cNvPr>
          <p:cNvPicPr>
            <a:picLocks noChangeAspect="1"/>
          </p:cNvPicPr>
          <p:nvPr/>
        </p:nvPicPr>
        <p:blipFill>
          <a:blip r:embed="rId4"/>
          <a:stretch>
            <a:fillRect/>
          </a:stretch>
        </p:blipFill>
        <p:spPr>
          <a:xfrm rot="5400000">
            <a:off x="184325" y="922720"/>
            <a:ext cx="4665726" cy="5034376"/>
          </a:xfrm>
          <a:prstGeom prst="rect">
            <a:avLst/>
          </a:prstGeom>
        </p:spPr>
      </p:pic>
      <p:sp>
        <p:nvSpPr>
          <p:cNvPr id="4" name="Google Shape;655;p95">
            <a:extLst>
              <a:ext uri="{FF2B5EF4-FFF2-40B4-BE49-F238E27FC236}">
                <a16:creationId xmlns:a16="http://schemas.microsoft.com/office/drawing/2014/main" id="{1555AC6D-9211-C53E-1894-9DC63746A454}"/>
              </a:ext>
            </a:extLst>
          </p:cNvPr>
          <p:cNvSpPr txBox="1"/>
          <p:nvPr/>
        </p:nvSpPr>
        <p:spPr>
          <a:xfrm>
            <a:off x="-1" y="2223186"/>
            <a:ext cx="5034377" cy="3451619"/>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5400" b="1" kern="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Roboto"/>
              </a:rPr>
              <a:t>Understanding</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Beneficial </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Electrification</a:t>
            </a:r>
            <a:endParaRPr kumimoji="0" sz="5400" b="1"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213786717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aph of energy generation&#10;&#10;Description automatically generated">
            <a:extLst>
              <a:ext uri="{FF2B5EF4-FFF2-40B4-BE49-F238E27FC236}">
                <a16:creationId xmlns:a16="http://schemas.microsoft.com/office/drawing/2014/main" id="{23263A00-FAD3-FCC2-CA1C-C65A7ECC100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95085" y="914400"/>
            <a:ext cx="10202664" cy="5616225"/>
          </a:xfrm>
          <a:prstGeom prst="rect">
            <a:avLst/>
          </a:prstGeom>
        </p:spPr>
      </p:pic>
      <p:sp>
        <p:nvSpPr>
          <p:cNvPr id="2" name="Title 1"/>
          <p:cNvSpPr>
            <a:spLocks noGrp="1"/>
          </p:cNvSpPr>
          <p:nvPr>
            <p:ph type="ctrTitle"/>
          </p:nvPr>
        </p:nvSpPr>
        <p:spPr>
          <a:xfrm>
            <a:off x="1042765" y="198713"/>
            <a:ext cx="10651930" cy="865774"/>
          </a:xfrm>
        </p:spPr>
        <p:txBody>
          <a:bodyPr>
            <a:noAutofit/>
          </a:bodyPr>
          <a:lstStyle/>
          <a:p>
            <a:pPr algn="l">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3200" b="1">
                <a:solidFill>
                  <a:prstClr val="black">
                    <a:lumMod val="65000"/>
                    <a:lumOff val="35000"/>
                  </a:prstClr>
                </a:solidFill>
                <a:latin typeface="Roboto Condensed" panose="02000000000000000000" pitchFamily="2" charset="0"/>
                <a:cs typeface="Roboto Condensed" panose="02000000000000000000" pitchFamily="2" charset="0"/>
              </a:rPr>
              <a:t>Electricity generation from </a:t>
            </a:r>
            <a:r>
              <a:rPr lang="en-US" sz="3200" b="1">
                <a:solidFill>
                  <a:srgbClr val="00529B"/>
                </a:solidFill>
                <a:latin typeface="Roboto Condensed" panose="02000000000000000000" pitchFamily="2" charset="0"/>
                <a:cs typeface="Roboto Condensed" panose="02000000000000000000" pitchFamily="2" charset="0"/>
              </a:rPr>
              <a:t>low-carbon sources</a:t>
            </a:r>
            <a:r>
              <a:rPr lang="en-US" sz="3200" b="1">
                <a:solidFill>
                  <a:prstClr val="black">
                    <a:lumMod val="65000"/>
                    <a:lumOff val="35000"/>
                  </a:prstClr>
                </a:solidFill>
                <a:latin typeface="Roboto Condensed" panose="02000000000000000000" pitchFamily="2" charset="0"/>
                <a:cs typeface="Roboto Condensed" panose="02000000000000000000" pitchFamily="2" charset="0"/>
              </a:rPr>
              <a:t>, 2000 to 2022</a:t>
            </a:r>
            <a:br>
              <a:rPr lang="en-US" b="1">
                <a:solidFill>
                  <a:prstClr val="black">
                    <a:lumMod val="65000"/>
                    <a:lumOff val="35000"/>
                  </a:prstClr>
                </a:solidFill>
                <a:latin typeface="Roboto Condensed" panose="02000000000000000000" pitchFamily="2" charset="0"/>
                <a:cs typeface="Roboto Condensed" panose="02000000000000000000" pitchFamily="2" charset="0"/>
              </a:rPr>
            </a:br>
            <a:endParaRPr lang="en-US" sz="1600">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3" name="TextBox 2">
            <a:extLst>
              <a:ext uri="{FF2B5EF4-FFF2-40B4-BE49-F238E27FC236}">
                <a16:creationId xmlns:a16="http://schemas.microsoft.com/office/drawing/2014/main" id="{19C51DD1-5651-244E-0D1E-273DA12DE537}"/>
              </a:ext>
            </a:extLst>
          </p:cNvPr>
          <p:cNvSpPr txBox="1"/>
          <p:nvPr/>
        </p:nvSpPr>
        <p:spPr>
          <a:xfrm>
            <a:off x="1295085" y="6403668"/>
            <a:ext cx="1089691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Ember - Ember - Yearly Electricity Data (2023); Ember - European Electricity Review (2022); Energy Institute - Statistical Review of World Energy (2023)</a:t>
            </a:r>
            <a:r>
              <a:rPr lang="en-US" sz="1100">
                <a:solidFill>
                  <a:prstClr val="white">
                    <a:lumMod val="50000"/>
                  </a:prstClr>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1100" b="0" i="0" u="none" strike="noStrike" kern="1200" cap="none" spc="0" normalizeH="0" baseline="0" noProof="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OurWorldInData.org/energy</a:t>
            </a:r>
          </a:p>
        </p:txBody>
      </p:sp>
      <p:grpSp>
        <p:nvGrpSpPr>
          <p:cNvPr id="15" name="Group 14">
            <a:extLst>
              <a:ext uri="{FF2B5EF4-FFF2-40B4-BE49-F238E27FC236}">
                <a16:creationId xmlns:a16="http://schemas.microsoft.com/office/drawing/2014/main" id="{13D3C5A0-48A9-23AA-8B7D-FABEB58BA515}"/>
              </a:ext>
            </a:extLst>
          </p:cNvPr>
          <p:cNvGrpSpPr/>
          <p:nvPr/>
        </p:nvGrpSpPr>
        <p:grpSpPr>
          <a:xfrm>
            <a:off x="8828649" y="2129938"/>
            <a:ext cx="2357022" cy="2305262"/>
            <a:chOff x="8569566" y="1202464"/>
            <a:chExt cx="3531693" cy="3531693"/>
          </a:xfrm>
        </p:grpSpPr>
        <p:pic>
          <p:nvPicPr>
            <p:cNvPr id="13" name="Picture 12" descr="A graph of the country's economic growth&#10;&#10;Description automatically generated">
              <a:extLst>
                <a:ext uri="{FF2B5EF4-FFF2-40B4-BE49-F238E27FC236}">
                  <a16:creationId xmlns:a16="http://schemas.microsoft.com/office/drawing/2014/main" id="{B205BAD7-A38B-5327-A5D2-C7F76BE0CB3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569566" y="1202465"/>
              <a:ext cx="3531692" cy="3531691"/>
            </a:xfrm>
            <a:custGeom>
              <a:avLst/>
              <a:gdLst>
                <a:gd name="connsiteX0" fmla="*/ 1765846 w 3531692"/>
                <a:gd name="connsiteY0" fmla="*/ 0 h 3531691"/>
                <a:gd name="connsiteX1" fmla="*/ 3531692 w 3531692"/>
                <a:gd name="connsiteY1" fmla="*/ 1765846 h 3531691"/>
                <a:gd name="connsiteX2" fmla="*/ 1946394 w 3531692"/>
                <a:gd name="connsiteY2" fmla="*/ 3522575 h 3531691"/>
                <a:gd name="connsiteX3" fmla="*/ 1765865 w 3531692"/>
                <a:gd name="connsiteY3" fmla="*/ 3531691 h 3531691"/>
                <a:gd name="connsiteX4" fmla="*/ 1765827 w 3531692"/>
                <a:gd name="connsiteY4" fmla="*/ 3531691 h 3531691"/>
                <a:gd name="connsiteX5" fmla="*/ 1585299 w 3531692"/>
                <a:gd name="connsiteY5" fmla="*/ 3522575 h 3531691"/>
                <a:gd name="connsiteX6" fmla="*/ 0 w 3531692"/>
                <a:gd name="connsiteY6" fmla="*/ 1765846 h 3531691"/>
                <a:gd name="connsiteX7" fmla="*/ 1765846 w 3531692"/>
                <a:gd name="connsiteY7" fmla="*/ 0 h 353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692" h="3531691">
                  <a:moveTo>
                    <a:pt x="1765846" y="0"/>
                  </a:moveTo>
                  <a:cubicBezTo>
                    <a:pt x="2741096" y="0"/>
                    <a:pt x="3531692" y="790596"/>
                    <a:pt x="3531692" y="1765846"/>
                  </a:cubicBezTo>
                  <a:cubicBezTo>
                    <a:pt x="3531692" y="2680143"/>
                    <a:pt x="2836832" y="3432146"/>
                    <a:pt x="1946394" y="3522575"/>
                  </a:cubicBezTo>
                  <a:lnTo>
                    <a:pt x="1765865" y="3531691"/>
                  </a:lnTo>
                  <a:lnTo>
                    <a:pt x="1765827" y="3531691"/>
                  </a:lnTo>
                  <a:lnTo>
                    <a:pt x="1585299" y="3522575"/>
                  </a:lnTo>
                  <a:cubicBezTo>
                    <a:pt x="694860" y="3432146"/>
                    <a:pt x="0" y="2680143"/>
                    <a:pt x="0" y="1765846"/>
                  </a:cubicBezTo>
                  <a:cubicBezTo>
                    <a:pt x="0" y="790596"/>
                    <a:pt x="790596" y="0"/>
                    <a:pt x="1765846" y="0"/>
                  </a:cubicBezTo>
                  <a:close/>
                </a:path>
              </a:pathLst>
            </a:custGeom>
          </p:spPr>
        </p:pic>
        <p:sp>
          <p:nvSpPr>
            <p:cNvPr id="14" name="Oval 13">
              <a:extLst>
                <a:ext uri="{FF2B5EF4-FFF2-40B4-BE49-F238E27FC236}">
                  <a16:creationId xmlns:a16="http://schemas.microsoft.com/office/drawing/2014/main" id="{DF3CEF04-4985-E0D2-F5D6-FCA465FAFD79}"/>
                </a:ext>
              </a:extLst>
            </p:cNvPr>
            <p:cNvSpPr/>
            <p:nvPr/>
          </p:nvSpPr>
          <p:spPr>
            <a:xfrm>
              <a:off x="8569566" y="1202464"/>
              <a:ext cx="3531693" cy="3531693"/>
            </a:xfrm>
            <a:prstGeom prst="ellipse">
              <a:avLst/>
            </a:prstGeom>
            <a:solidFill>
              <a:srgbClr val="FFFF00">
                <a:alpha val="10455"/>
              </a:srgb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B1AC4F98-EED2-700D-3233-8CEDBAEF8748}"/>
              </a:ext>
            </a:extLst>
          </p:cNvPr>
          <p:cNvSpPr txBox="1"/>
          <p:nvPr/>
        </p:nvSpPr>
        <p:spPr>
          <a:xfrm>
            <a:off x="1042765" y="716857"/>
            <a:ext cx="11020899" cy="369332"/>
          </a:xfrm>
          <a:prstGeom prst="rect">
            <a:avLst/>
          </a:prstGeom>
          <a:noFill/>
        </p:spPr>
        <p:txBody>
          <a:bodyPr wrap="square">
            <a:spAutoFit/>
          </a:bodyPr>
          <a:lstStyle/>
          <a:p>
            <a:r>
              <a:rPr lang="en-US">
                <a:solidFill>
                  <a:schemeClr val="bg1">
                    <a:lumMod val="65000"/>
                  </a:schemeClr>
                </a:solidFill>
                <a:latin typeface="Roboto Light" panose="02000000000000000000" pitchFamily="2" charset="0"/>
                <a:ea typeface="Roboto Light" panose="02000000000000000000" pitchFamily="2" charset="0"/>
                <a:cs typeface="Roboto Light" panose="02000000000000000000" pitchFamily="2" charset="0"/>
              </a:rPr>
              <a:t>Low-carbon electricity is the sum of electricity generation from nuclear and renewable sources</a:t>
            </a:r>
            <a:endParaRPr lang="en-US"/>
          </a:p>
        </p:txBody>
      </p:sp>
    </p:spTree>
    <p:custDataLst>
      <p:tags r:id="rId1"/>
    </p:custDataLst>
    <p:extLst>
      <p:ext uri="{BB962C8B-B14F-4D97-AF65-F5344CB8AC3E}">
        <p14:creationId xmlns:p14="http://schemas.microsoft.com/office/powerpoint/2010/main" val="319184521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aph of a graph showing the power of energy&#10;&#10;Description automatically generated with medium confidence">
            <a:extLst>
              <a:ext uri="{FF2B5EF4-FFF2-40B4-BE49-F238E27FC236}">
                <a16:creationId xmlns:a16="http://schemas.microsoft.com/office/drawing/2014/main" id="{DC98AF3A-1C08-46F7-E162-B10268B2C30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8749" y="1106425"/>
            <a:ext cx="10178075" cy="5274135"/>
          </a:xfrm>
          <a:prstGeom prst="rect">
            <a:avLst/>
          </a:prstGeom>
        </p:spPr>
      </p:pic>
      <p:sp>
        <p:nvSpPr>
          <p:cNvPr id="2" name="Title 1"/>
          <p:cNvSpPr>
            <a:spLocks noGrp="1"/>
          </p:cNvSpPr>
          <p:nvPr>
            <p:ph type="ctrTitle"/>
          </p:nvPr>
        </p:nvSpPr>
        <p:spPr>
          <a:xfrm>
            <a:off x="1138500" y="213834"/>
            <a:ext cx="9144000" cy="931026"/>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prstClr val="black">
                    <a:lumMod val="65000"/>
                    <a:lumOff val="35000"/>
                  </a:prstClr>
                </a:solidFill>
                <a:latin typeface="Roboto Condensed" panose="02000000000000000000" pitchFamily="2" charset="0"/>
                <a:cs typeface="Roboto Condensed" panose="02000000000000000000" pitchFamily="2" charset="0"/>
              </a:rPr>
              <a:t>Electricity generation from </a:t>
            </a:r>
            <a:r>
              <a:rPr lang="en-US" b="1">
                <a:solidFill>
                  <a:srgbClr val="00529B"/>
                </a:solidFill>
                <a:latin typeface="Roboto Condensed" panose="02000000000000000000" pitchFamily="2" charset="0"/>
                <a:cs typeface="Roboto Condensed" panose="02000000000000000000" pitchFamily="2" charset="0"/>
              </a:rPr>
              <a:t>coal</a:t>
            </a:r>
            <a:r>
              <a:rPr lang="en-US" b="1">
                <a:solidFill>
                  <a:prstClr val="black">
                    <a:lumMod val="65000"/>
                    <a:lumOff val="35000"/>
                  </a:prstClr>
                </a:solidFill>
                <a:latin typeface="Roboto Condensed" panose="02000000000000000000" pitchFamily="2" charset="0"/>
                <a:cs typeface="Roboto Condensed" panose="02000000000000000000" pitchFamily="2" charset="0"/>
              </a:rPr>
              <a:t>, 2000 to 2022</a:t>
            </a:r>
            <a:br>
              <a:rPr lang="en-US" b="1">
                <a:solidFill>
                  <a:prstClr val="black">
                    <a:lumMod val="65000"/>
                    <a:lumOff val="35000"/>
                  </a:prstClr>
                </a:solidFill>
                <a:latin typeface="Roboto Condensed" panose="02000000000000000000" pitchFamily="2" charset="0"/>
                <a:cs typeface="Roboto Condensed" panose="02000000000000000000" pitchFamily="2" charset="0"/>
              </a:rPr>
            </a:br>
            <a:endParaRPr lang="en-US" sz="160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8A826487-E672-CF35-666D-A0CD72811C68}"/>
              </a:ext>
            </a:extLst>
          </p:cNvPr>
          <p:cNvSpPr txBox="1"/>
          <p:nvPr/>
        </p:nvSpPr>
        <p:spPr>
          <a:xfrm>
            <a:off x="1468749" y="6472615"/>
            <a:ext cx="1002550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Ember - Ember - Yearly Electricity Data (2023); Ember - European Electricity Review (2022); Energy Institute - Statistical Review of World Energy (2023), OurWorldInData.org/energy</a:t>
            </a:r>
          </a:p>
        </p:txBody>
      </p:sp>
      <p:sp>
        <p:nvSpPr>
          <p:cNvPr id="5" name="TextBox 4">
            <a:extLst>
              <a:ext uri="{FF2B5EF4-FFF2-40B4-BE49-F238E27FC236}">
                <a16:creationId xmlns:a16="http://schemas.microsoft.com/office/drawing/2014/main" id="{D5966044-A905-3A34-A14B-C8E9FB11966E}"/>
              </a:ext>
            </a:extLst>
          </p:cNvPr>
          <p:cNvSpPr txBox="1"/>
          <p:nvPr/>
        </p:nvSpPr>
        <p:spPr>
          <a:xfrm>
            <a:off x="1572737" y="823654"/>
            <a:ext cx="6096000" cy="369332"/>
          </a:xfrm>
          <a:prstGeom prst="rect">
            <a:avLst/>
          </a:prstGeom>
          <a:noFill/>
        </p:spPr>
        <p:txBody>
          <a:bodyPr wrap="square">
            <a:spAutoFit/>
          </a:bodyPr>
          <a:lstStyle/>
          <a:p>
            <a:r>
              <a:rPr lang="en-US" sz="1800">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rPr>
              <a:t>Measured in terawatt-hours</a:t>
            </a:r>
            <a:endParaRPr lang="en-US">
              <a:solidFill>
                <a:schemeClr val="tx1">
                  <a:lumMod val="65000"/>
                  <a:lumOff val="35000"/>
                </a:schemeClr>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Tree>
    <p:custDataLst>
      <p:tags r:id="rId1"/>
    </p:custDataLst>
    <p:extLst>
      <p:ext uri="{BB962C8B-B14F-4D97-AF65-F5344CB8AC3E}">
        <p14:creationId xmlns:p14="http://schemas.microsoft.com/office/powerpoint/2010/main" val="2182567577"/>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aph of graphing of electricity&#10;&#10;Description automatically generated with medium confidence">
            <a:extLst>
              <a:ext uri="{FF2B5EF4-FFF2-40B4-BE49-F238E27FC236}">
                <a16:creationId xmlns:a16="http://schemas.microsoft.com/office/drawing/2014/main" id="{72E8864B-1698-CF9C-E821-B04240A561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6958" y="1410516"/>
            <a:ext cx="8973881" cy="4812732"/>
          </a:xfrm>
          <a:prstGeom prst="rect">
            <a:avLst/>
          </a:prstGeom>
        </p:spPr>
      </p:pic>
      <p:sp>
        <p:nvSpPr>
          <p:cNvPr id="2" name="Title 1"/>
          <p:cNvSpPr>
            <a:spLocks noGrp="1"/>
          </p:cNvSpPr>
          <p:nvPr>
            <p:ph type="title"/>
          </p:nvPr>
        </p:nvSpPr>
        <p:spPr>
          <a:xfrm>
            <a:off x="509286" y="349961"/>
            <a:ext cx="10982498" cy="854799"/>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srgbClr val="00529B"/>
                </a:solidFill>
                <a:latin typeface="Roboto Condensed" panose="02000000000000000000" pitchFamily="2" charset="0"/>
                <a:cs typeface="Roboto Condensed" panose="02000000000000000000" pitchFamily="2" charset="0"/>
              </a:rPr>
              <a:t>Carbon intensity </a:t>
            </a:r>
            <a:r>
              <a:rPr lang="en-US" b="1">
                <a:solidFill>
                  <a:prstClr val="black">
                    <a:lumMod val="65000"/>
                    <a:lumOff val="35000"/>
                  </a:prstClr>
                </a:solidFill>
                <a:latin typeface="Roboto Condensed" panose="02000000000000000000" pitchFamily="2" charset="0"/>
                <a:cs typeface="Roboto Condensed" panose="02000000000000000000" pitchFamily="2" charset="0"/>
              </a:rPr>
              <a:t>of electricity, 2000 to 2022</a:t>
            </a:r>
            <a:br>
              <a:rPr lang="en-US" b="1">
                <a:solidFill>
                  <a:prstClr val="black">
                    <a:lumMod val="65000"/>
                    <a:lumOff val="35000"/>
                  </a:prstClr>
                </a:solidFill>
                <a:latin typeface="Roboto Condensed" panose="02000000000000000000" pitchFamily="2" charset="0"/>
                <a:cs typeface="Roboto Condensed" panose="02000000000000000000" pitchFamily="2" charset="0"/>
              </a:rPr>
            </a:br>
            <a:r>
              <a:rPr lang="en-US" sz="1600">
                <a:solidFill>
                  <a:schemeClr val="bg1">
                    <a:lumMod val="65000"/>
                  </a:schemeClr>
                </a:solidFill>
                <a:latin typeface="Roboto Light" panose="02000000000000000000" pitchFamily="2" charset="0"/>
                <a:ea typeface="Roboto Light" panose="02000000000000000000" pitchFamily="2" charset="0"/>
                <a:cs typeface="Roboto Light" panose="02000000000000000000" pitchFamily="2" charset="0"/>
              </a:rPr>
              <a:t>Carbon intensity is measured in grams of carbon dioxide-equivalents emitted per kilowatt-hour of electricity</a:t>
            </a:r>
          </a:p>
        </p:txBody>
      </p:sp>
      <p:sp>
        <p:nvSpPr>
          <p:cNvPr id="14" name="TextBox 13">
            <a:extLst>
              <a:ext uri="{FF2B5EF4-FFF2-40B4-BE49-F238E27FC236}">
                <a16:creationId xmlns:a16="http://schemas.microsoft.com/office/drawing/2014/main" id="{256D8D8E-972F-112B-36B4-4ADD55CA31F0}"/>
              </a:ext>
            </a:extLst>
          </p:cNvPr>
          <p:cNvSpPr txBox="1"/>
          <p:nvPr/>
        </p:nvSpPr>
        <p:spPr>
          <a:xfrm>
            <a:off x="509286" y="6348671"/>
            <a:ext cx="7951216"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 Ember - Yearly Electricity Data (2023); Ember - European Electricity Review (2022); Energy Institute - Statistical Review of World Energy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OurWorldInData.org</a:t>
            </a:r>
            <a:r>
              <a:rPr kumimoji="0" lang="en-US" sz="105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/energy</a:t>
            </a:r>
          </a:p>
        </p:txBody>
      </p:sp>
      <p:grpSp>
        <p:nvGrpSpPr>
          <p:cNvPr id="18" name="Group 17">
            <a:extLst>
              <a:ext uri="{FF2B5EF4-FFF2-40B4-BE49-F238E27FC236}">
                <a16:creationId xmlns:a16="http://schemas.microsoft.com/office/drawing/2014/main" id="{761C4435-517B-45F8-3A68-952B617B96FB}"/>
              </a:ext>
            </a:extLst>
          </p:cNvPr>
          <p:cNvGrpSpPr/>
          <p:nvPr/>
        </p:nvGrpSpPr>
        <p:grpSpPr>
          <a:xfrm>
            <a:off x="1259698" y="4340820"/>
            <a:ext cx="10753553" cy="2324529"/>
            <a:chOff x="1259698" y="4340820"/>
            <a:chExt cx="10753553" cy="2324529"/>
          </a:xfrm>
        </p:grpSpPr>
        <p:cxnSp>
          <p:nvCxnSpPr>
            <p:cNvPr id="4" name="Straight Connector 3">
              <a:extLst>
                <a:ext uri="{FF2B5EF4-FFF2-40B4-BE49-F238E27FC236}">
                  <a16:creationId xmlns:a16="http://schemas.microsoft.com/office/drawing/2014/main" id="{8CE0B37E-6E0C-FD85-EA21-A43C6148DF31}"/>
                </a:ext>
              </a:extLst>
            </p:cNvPr>
            <p:cNvCxnSpPr>
              <a:cxnSpLocks/>
            </p:cNvCxnSpPr>
            <p:nvPr/>
          </p:nvCxnSpPr>
          <p:spPr>
            <a:xfrm flipH="1">
              <a:off x="1259698" y="4521930"/>
              <a:ext cx="9538971"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BE42151-52DF-350E-0E75-5D823737447A}"/>
                </a:ext>
              </a:extLst>
            </p:cNvPr>
            <p:cNvGrpSpPr/>
            <p:nvPr/>
          </p:nvGrpSpPr>
          <p:grpSpPr>
            <a:xfrm>
              <a:off x="7852414" y="4340820"/>
              <a:ext cx="4160837" cy="2324529"/>
              <a:chOff x="7147420" y="4322884"/>
              <a:chExt cx="4160837" cy="2324529"/>
            </a:xfrm>
          </p:grpSpPr>
          <p:cxnSp>
            <p:nvCxnSpPr>
              <p:cNvPr id="6" name="Straight Connector 5">
                <a:extLst>
                  <a:ext uri="{FF2B5EF4-FFF2-40B4-BE49-F238E27FC236}">
                    <a16:creationId xmlns:a16="http://schemas.microsoft.com/office/drawing/2014/main" id="{B5CF9D01-86B2-4CE5-84EC-6FEF912B2C32}"/>
                  </a:ext>
                </a:extLst>
              </p:cNvPr>
              <p:cNvCxnSpPr/>
              <p:nvPr/>
            </p:nvCxnSpPr>
            <p:spPr>
              <a:xfrm>
                <a:off x="7147420" y="5924466"/>
                <a:ext cx="3489820"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FB15DC8-1D78-85E9-8555-F5E5BC7340CC}"/>
                  </a:ext>
                </a:extLst>
              </p:cNvPr>
              <p:cNvSpPr/>
              <p:nvPr/>
            </p:nvSpPr>
            <p:spPr>
              <a:xfrm>
                <a:off x="9389000" y="4496374"/>
                <a:ext cx="704675" cy="14280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A73A3E4-83DB-07D9-CF99-CBED5C294979}"/>
                  </a:ext>
                </a:extLst>
              </p:cNvPr>
              <p:cNvSpPr txBox="1"/>
              <p:nvPr/>
            </p:nvSpPr>
            <p:spPr>
              <a:xfrm>
                <a:off x="10150568" y="4322884"/>
                <a:ext cx="11576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226 gCO</a:t>
                </a:r>
                <a:r>
                  <a:rPr kumimoji="0" lang="en-US" sz="1600" b="0" i="0" u="none" strike="noStrike" kern="1200" cap="none" spc="0" normalizeH="0" baseline="-25000" noProof="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2</a:t>
                </a:r>
                <a:r>
                  <a:rPr kumimoji="0" lang="en-US" sz="1600" b="0" i="0" u="none" strike="noStrike" kern="1200" cap="none" spc="0" normalizeH="0" baseline="0" noProof="0">
                    <a:ln>
                      <a:noFill/>
                    </a:ln>
                    <a:solidFill>
                      <a:prstClr val="black">
                        <a:lumMod val="50000"/>
                        <a:lumOff val="50000"/>
                      </a:prstClr>
                    </a:solidFill>
                    <a:effectLst/>
                    <a:uLnTx/>
                    <a:uFillTx/>
                    <a:latin typeface="Roboto" pitchFamily="2" charset="0"/>
                    <a:ea typeface="Roboto" pitchFamily="2" charset="0"/>
                    <a:cs typeface="Roboto Light" panose="02000000000000000000" pitchFamily="2" charset="0"/>
                  </a:rPr>
                  <a:t>e</a:t>
                </a:r>
              </a:p>
            </p:txBody>
          </p:sp>
          <p:sp>
            <p:nvSpPr>
              <p:cNvPr id="9" name="TextBox 8">
                <a:extLst>
                  <a:ext uri="{FF2B5EF4-FFF2-40B4-BE49-F238E27FC236}">
                    <a16:creationId xmlns:a16="http://schemas.microsoft.com/office/drawing/2014/main" id="{EDF636AB-BE8B-EB11-CBD8-479FC0E943FF}"/>
                  </a:ext>
                </a:extLst>
              </p:cNvPr>
              <p:cNvSpPr txBox="1"/>
              <p:nvPr/>
            </p:nvSpPr>
            <p:spPr>
              <a:xfrm rot="16200000">
                <a:off x="9178429" y="4854016"/>
                <a:ext cx="1138453" cy="590931"/>
              </a:xfrm>
              <a:prstGeom prst="rect">
                <a:avLst/>
              </a:prstGeom>
              <a:noFill/>
            </p:spPr>
            <p:txBody>
              <a:bodyPr wrap="non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Roboto" pitchFamily="2" charset="0"/>
                    <a:ea typeface="Roboto" pitchFamily="2" charset="0"/>
                    <a:cs typeface="Roboto Light" panose="02000000000000000000" pitchFamily="2" charset="0"/>
                  </a:rPr>
                  <a:t>NG boiler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Roboto" pitchFamily="2" charset="0"/>
                    <a:ea typeface="Roboto" pitchFamily="2" charset="0"/>
                    <a:cs typeface="Roboto Light" panose="02000000000000000000" pitchFamily="2" charset="0"/>
                  </a:rPr>
                  <a:t>80% eff</a:t>
                </a:r>
              </a:p>
            </p:txBody>
          </p:sp>
          <p:sp>
            <p:nvSpPr>
              <p:cNvPr id="11" name="TextBox 10">
                <a:extLst>
                  <a:ext uri="{FF2B5EF4-FFF2-40B4-BE49-F238E27FC236}">
                    <a16:creationId xmlns:a16="http://schemas.microsoft.com/office/drawing/2014/main" id="{F5E381E2-B9AF-FBDB-F98A-D9D7B3E33207}"/>
                  </a:ext>
                </a:extLst>
              </p:cNvPr>
              <p:cNvSpPr txBox="1"/>
              <p:nvPr/>
            </p:nvSpPr>
            <p:spPr>
              <a:xfrm>
                <a:off x="8876998" y="6247303"/>
                <a:ext cx="1982898"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Roboto Light" panose="02000000000000000000" pitchFamily="2" charset="0"/>
                    <a:ea typeface="Roboto Light" panose="02000000000000000000" pitchFamily="2" charset="0"/>
                    <a:cs typeface="Roboto Light" panose="02000000000000000000" pitchFamily="2" charset="0"/>
                  </a:rPr>
                  <a:t>Source: EPA Emission Factors for Greenhouse Gas Inventories</a:t>
                </a:r>
              </a:p>
            </p:txBody>
          </p:sp>
        </p:grpSp>
        <p:sp>
          <p:nvSpPr>
            <p:cNvPr id="3" name="Rectangle 2">
              <a:extLst>
                <a:ext uri="{FF2B5EF4-FFF2-40B4-BE49-F238E27FC236}">
                  <a16:creationId xmlns:a16="http://schemas.microsoft.com/office/drawing/2014/main" id="{24296FCE-CDA0-604F-BD12-ACFDF2845E26}"/>
                </a:ext>
              </a:extLst>
            </p:cNvPr>
            <p:cNvSpPr/>
            <p:nvPr/>
          </p:nvSpPr>
          <p:spPr>
            <a:xfrm>
              <a:off x="1259698" y="4529552"/>
              <a:ext cx="8834296" cy="1409040"/>
            </a:xfrm>
            <a:prstGeom prst="rect">
              <a:avLst/>
            </a:prstGeom>
            <a:solidFill>
              <a:srgbClr val="FF00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2002870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9286" y="349961"/>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prstClr val="black">
                    <a:lumMod val="65000"/>
                    <a:lumOff val="35000"/>
                  </a:prstClr>
                </a:solidFill>
                <a:latin typeface="Roboto Condensed" panose="02000000000000000000" pitchFamily="2" charset="0"/>
                <a:cs typeface="Roboto Condensed" panose="02000000000000000000" pitchFamily="2" charset="0"/>
              </a:rPr>
              <a:t>Electricity production by </a:t>
            </a:r>
            <a:r>
              <a:rPr lang="en-US" b="1">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source,</a:t>
            </a:r>
            <a:r>
              <a:rPr lang="en-US" b="1">
                <a:solidFill>
                  <a:prstClr val="black">
                    <a:lumMod val="65000"/>
                    <a:lumOff val="35000"/>
                  </a:prstClr>
                </a:solidFill>
                <a:latin typeface="Roboto Condensed" panose="02000000000000000000" pitchFamily="2" charset="0"/>
                <a:cs typeface="Roboto Condensed" panose="02000000000000000000" pitchFamily="2" charset="0"/>
              </a:rPr>
              <a:t> </a:t>
            </a:r>
            <a:r>
              <a:rPr lang="en-US" b="1">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United States</a:t>
            </a:r>
            <a:br>
              <a:rPr lang="en-US" b="1">
                <a:solidFill>
                  <a:prstClr val="black">
                    <a:lumMod val="65000"/>
                    <a:lumOff val="35000"/>
                  </a:prstClr>
                </a:solidFill>
                <a:latin typeface="Roboto Condensed" panose="02000000000000000000" pitchFamily="2" charset="0"/>
                <a:cs typeface="Roboto Condensed" panose="02000000000000000000" pitchFamily="2" charset="0"/>
              </a:rPr>
            </a:br>
            <a:r>
              <a:rPr lang="en-US" sz="1600">
                <a:solidFill>
                  <a:schemeClr val="bg1">
                    <a:lumMod val="65000"/>
                  </a:schemeClr>
                </a:solidFill>
                <a:cs typeface="Roboto Light" panose="02000000000000000000" pitchFamily="2" charset="0"/>
              </a:rPr>
              <a:t>Measured in terawatt-hours</a:t>
            </a:r>
          </a:p>
        </p:txBody>
      </p:sp>
      <p:sp>
        <p:nvSpPr>
          <p:cNvPr id="14" name="TextBox 13">
            <a:extLst>
              <a:ext uri="{FF2B5EF4-FFF2-40B4-BE49-F238E27FC236}">
                <a16:creationId xmlns:a16="http://schemas.microsoft.com/office/drawing/2014/main" id="{256D8D8E-972F-112B-36B4-4ADD55CA31F0}"/>
              </a:ext>
            </a:extLst>
          </p:cNvPr>
          <p:cNvSpPr txBox="1"/>
          <p:nvPr/>
        </p:nvSpPr>
        <p:spPr>
          <a:xfrm>
            <a:off x="669706" y="6268461"/>
            <a:ext cx="7951216" cy="41549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 Ember - Yearly Electricity Data (2023); Ember - European Electricity Review (2022); Energy Institute - Statistical Review of World Energy (2023)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OurWorldInData.org</a:t>
            </a:r>
            <a:r>
              <a:rPr kumimoji="0" lang="en-US" sz="105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/energy</a:t>
            </a:r>
          </a:p>
        </p:txBody>
      </p:sp>
      <p:pic>
        <p:nvPicPr>
          <p:cNvPr id="17" name="Graphic 16">
            <a:extLst>
              <a:ext uri="{FF2B5EF4-FFF2-40B4-BE49-F238E27FC236}">
                <a16:creationId xmlns:a16="http://schemas.microsoft.com/office/drawing/2014/main" id="{FD5DC6C5-2FA7-55CA-BDC3-0CBEC00A7957}"/>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t="11914" b="26450"/>
          <a:stretch/>
        </p:blipFill>
        <p:spPr>
          <a:xfrm>
            <a:off x="563013" y="802105"/>
            <a:ext cx="10779865" cy="5403045"/>
          </a:xfrm>
          <a:prstGeom prst="rect">
            <a:avLst/>
          </a:prstGeom>
        </p:spPr>
      </p:pic>
      <p:sp>
        <p:nvSpPr>
          <p:cNvPr id="18" name="Rectangle 17">
            <a:extLst>
              <a:ext uri="{FF2B5EF4-FFF2-40B4-BE49-F238E27FC236}">
                <a16:creationId xmlns:a16="http://schemas.microsoft.com/office/drawing/2014/main" id="{1557C0BE-EB55-6D6F-1E82-1514BE402DAF}"/>
              </a:ext>
            </a:extLst>
          </p:cNvPr>
          <p:cNvSpPr/>
          <p:nvPr/>
        </p:nvSpPr>
        <p:spPr>
          <a:xfrm>
            <a:off x="11335348" y="2958164"/>
            <a:ext cx="481264" cy="2842661"/>
          </a:xfrm>
          <a:prstGeom prst="rect">
            <a:avLst/>
          </a:prstGeom>
          <a:solidFill>
            <a:srgbClr val="FF000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latin typeface="Roboto Medium" pitchFamily="2" charset="0"/>
                <a:ea typeface="Roboto Medium" pitchFamily="2" charset="0"/>
              </a:rPr>
              <a:t>Fossil fuel</a:t>
            </a:r>
          </a:p>
        </p:txBody>
      </p:sp>
      <p:sp>
        <p:nvSpPr>
          <p:cNvPr id="19" name="Rectangle 18">
            <a:extLst>
              <a:ext uri="{FF2B5EF4-FFF2-40B4-BE49-F238E27FC236}">
                <a16:creationId xmlns:a16="http://schemas.microsoft.com/office/drawing/2014/main" id="{17578D7B-E217-10AD-3DD7-183790A498BD}"/>
              </a:ext>
            </a:extLst>
          </p:cNvPr>
          <p:cNvSpPr/>
          <p:nvPr/>
        </p:nvSpPr>
        <p:spPr>
          <a:xfrm>
            <a:off x="11335348" y="657727"/>
            <a:ext cx="481264" cy="2300438"/>
          </a:xfrm>
          <a:prstGeom prst="rect">
            <a:avLst/>
          </a:prstGeom>
          <a:solidFill>
            <a:srgbClr val="92D050">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latin typeface="Roboto Medium" pitchFamily="2" charset="0"/>
                <a:ea typeface="Roboto Medium" pitchFamily="2" charset="0"/>
              </a:rPr>
              <a:t>Low carbon</a:t>
            </a:r>
          </a:p>
        </p:txBody>
      </p:sp>
    </p:spTree>
    <p:custDataLst>
      <p:tags r:id="rId1"/>
    </p:custDataLst>
    <p:extLst>
      <p:ext uri="{BB962C8B-B14F-4D97-AF65-F5344CB8AC3E}">
        <p14:creationId xmlns:p14="http://schemas.microsoft.com/office/powerpoint/2010/main" val="2655279689"/>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1A06E0-F07B-E035-CD97-3DA23F6C9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D149F-BA3D-891E-8ACD-92C35E2E94AC}"/>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srgbClr val="2B529B"/>
                </a:solidFill>
                <a:latin typeface="Roboto Condensed" panose="02000000000000000000" pitchFamily="2" charset="0"/>
                <a:cs typeface="Roboto Condensed" panose="02000000000000000000" pitchFamily="2" charset="0"/>
              </a:rPr>
              <a:t>California</a:t>
            </a:r>
            <a:r>
              <a:rPr lang="en-US" b="1">
                <a:solidFill>
                  <a:prstClr val="black">
                    <a:lumMod val="65000"/>
                    <a:lumOff val="35000"/>
                  </a:prstClr>
                </a:solidFill>
                <a:latin typeface="Roboto Condensed" panose="02000000000000000000" pitchFamily="2" charset="0"/>
                <a:cs typeface="Roboto Condensed" panose="02000000000000000000" pitchFamily="2" charset="0"/>
              </a:rPr>
              <a:t> Power Mix, 2009 to 2022</a:t>
            </a:r>
            <a:endParaRPr lang="en-US" sz="160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0740B90D-D9E7-224E-C3ED-0F41887BF166}"/>
              </a:ext>
            </a:extLst>
          </p:cNvPr>
          <p:cNvSpPr txBox="1"/>
          <p:nvPr/>
        </p:nvSpPr>
        <p:spPr>
          <a:xfrm>
            <a:off x="697750" y="6342124"/>
            <a:ext cx="8438529"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 https://</a:t>
            </a:r>
            <a:r>
              <a:rPr kumimoji="0" lang="en-US" sz="1100" b="0" i="0" u="none" strike="noStrike" kern="1200" cap="none" spc="0" normalizeH="0" baseline="0" noProof="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www.energy.ca.gov</a:t>
            </a:r>
            <a:r>
              <a:rPr kumimoji="0" lang="en-US" sz="110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/sites/default/files/2023-10/California_Electrical_Energy_Generation_2001-Current_ADA%20%28for%20web%29.xlsx</a:t>
            </a:r>
          </a:p>
        </p:txBody>
      </p:sp>
      <p:pic>
        <p:nvPicPr>
          <p:cNvPr id="5" name="Picture 4" descr="A graph of different colored lines&#10;&#10;Description automatically generated">
            <a:extLst>
              <a:ext uri="{FF2B5EF4-FFF2-40B4-BE49-F238E27FC236}">
                <a16:creationId xmlns:a16="http://schemas.microsoft.com/office/drawing/2014/main" id="{AC3D0DDF-11D6-8488-5AB7-61F060BEFFE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9675" y="1138495"/>
            <a:ext cx="6709637" cy="5056451"/>
          </a:xfrm>
          <a:prstGeom prst="rect">
            <a:avLst/>
          </a:prstGeom>
        </p:spPr>
      </p:pic>
      <p:sp>
        <p:nvSpPr>
          <p:cNvPr id="9" name="Title 1">
            <a:extLst>
              <a:ext uri="{FF2B5EF4-FFF2-40B4-BE49-F238E27FC236}">
                <a16:creationId xmlns:a16="http://schemas.microsoft.com/office/drawing/2014/main" id="{9B0A3E2C-1641-DC42-06B0-2C424C622139}"/>
              </a:ext>
            </a:extLst>
          </p:cNvPr>
          <p:cNvSpPr txBox="1">
            <a:spLocks/>
          </p:cNvSpPr>
          <p:nvPr/>
        </p:nvSpPr>
        <p:spPr>
          <a:xfrm>
            <a:off x="665907" y="5159396"/>
            <a:ext cx="4285763" cy="643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2022 California Power Mix</a:t>
            </a:r>
            <a:endParaRPr lang="en-US" sz="1050" b="1">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2" name="Picture 11" descr="A colorful pie chart with legs&#10;&#10;Description automatically generated">
            <a:extLst>
              <a:ext uri="{FF2B5EF4-FFF2-40B4-BE49-F238E27FC236}">
                <a16:creationId xmlns:a16="http://schemas.microsoft.com/office/drawing/2014/main" id="{8B25EEE3-3EAC-EA2E-EA58-60F9781212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342" y="1164231"/>
            <a:ext cx="4860328" cy="4030255"/>
          </a:xfrm>
          <a:prstGeom prst="rect">
            <a:avLst/>
          </a:prstGeom>
        </p:spPr>
      </p:pic>
    </p:spTree>
    <p:custDataLst>
      <p:tags r:id="rId1"/>
    </p:custDataLst>
    <p:extLst>
      <p:ext uri="{BB962C8B-B14F-4D97-AF65-F5344CB8AC3E}">
        <p14:creationId xmlns:p14="http://schemas.microsoft.com/office/powerpoint/2010/main" val="291780319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CD7FFB6-5692-D4B8-7767-1C22264C4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B9DCDC-C09F-3E6A-FF04-344F46A77BC3}"/>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srgbClr val="2F8364"/>
                </a:solidFill>
                <a:latin typeface="Roboto Condensed" panose="02000000000000000000" pitchFamily="2" charset="0"/>
                <a:cs typeface="Roboto Condensed" panose="02000000000000000000" pitchFamily="2" charset="0"/>
              </a:rPr>
              <a:t>Local Utility Power Content Labels, </a:t>
            </a:r>
            <a:r>
              <a:rPr lang="en-US" b="1">
                <a:solidFill>
                  <a:srgbClr val="2B529B"/>
                </a:solidFill>
                <a:latin typeface="Roboto Condensed" panose="02000000000000000000" pitchFamily="2" charset="0"/>
                <a:cs typeface="Roboto Condensed" panose="02000000000000000000" pitchFamily="2" charset="0"/>
              </a:rPr>
              <a:t>2022</a:t>
            </a:r>
            <a:endParaRPr lang="en-US" sz="1600">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 name="TextBox 2">
            <a:extLst>
              <a:ext uri="{FF2B5EF4-FFF2-40B4-BE49-F238E27FC236}">
                <a16:creationId xmlns:a16="http://schemas.microsoft.com/office/drawing/2014/main" id="{1BCDBE8E-08E6-8CC2-6BC2-5D9C1FDF9EF0}"/>
              </a:ext>
            </a:extLst>
          </p:cNvPr>
          <p:cNvSpPr txBox="1"/>
          <p:nvPr/>
        </p:nvSpPr>
        <p:spPr>
          <a:xfrm>
            <a:off x="697750" y="6342124"/>
            <a:ext cx="3950120"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Sources: https://sce.com and https://</a:t>
            </a:r>
            <a:r>
              <a:rPr kumimoji="0" lang="en-US" sz="1100" b="0" i="0" u="none" strike="noStrike" kern="1200" cap="none" spc="0" normalizeH="0" baseline="0" noProof="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www.ladwp.com</a:t>
            </a:r>
            <a:r>
              <a:rPr kumimoji="0" lang="en-US" sz="110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t>
            </a:r>
            <a:r>
              <a:rPr kumimoji="0" lang="en-US" sz="1100" b="0" i="0" u="none" strike="noStrike" kern="1200" cap="none" spc="0" normalizeH="0" baseline="0" noProof="0" err="1">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powercontent</a:t>
            </a:r>
            <a:endParaRPr kumimoji="0" lang="en-US" sz="1100" b="0" i="0" u="none" strike="noStrike" kern="1200" cap="none" spc="0" normalizeH="0" baseline="0" noProof="0">
              <a:ln>
                <a:noFill/>
              </a:ln>
              <a:solidFill>
                <a:prstClr val="white">
                  <a:lumMod val="50000"/>
                </a:prstClr>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9" name="Title 1">
            <a:extLst>
              <a:ext uri="{FF2B5EF4-FFF2-40B4-BE49-F238E27FC236}">
                <a16:creationId xmlns:a16="http://schemas.microsoft.com/office/drawing/2014/main" id="{A32BB791-670A-F13A-8B95-22CB85F33011}"/>
              </a:ext>
            </a:extLst>
          </p:cNvPr>
          <p:cNvSpPr txBox="1">
            <a:spLocks/>
          </p:cNvSpPr>
          <p:nvPr/>
        </p:nvSpPr>
        <p:spPr>
          <a:xfrm>
            <a:off x="1915423" y="5217368"/>
            <a:ext cx="3713584" cy="8639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40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Southern California Edison</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8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552 </a:t>
            </a:r>
            <a:r>
              <a:rPr lang="en-US" sz="1800" b="1" err="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lbs</a:t>
            </a:r>
            <a:r>
              <a:rPr lang="en-US" sz="18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 CO</a:t>
            </a:r>
            <a:r>
              <a:rPr lang="en-US" sz="1800" b="1" baseline="-2500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18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18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250 gCO</a:t>
            </a:r>
            <a:r>
              <a:rPr lang="en-US" sz="1800" b="1" baseline="-2500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18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e/kWh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sz="1050" b="1">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Title 1">
            <a:extLst>
              <a:ext uri="{FF2B5EF4-FFF2-40B4-BE49-F238E27FC236}">
                <a16:creationId xmlns:a16="http://schemas.microsoft.com/office/drawing/2014/main" id="{75FEA58F-DD31-D6CD-2E8B-8896D10F29A3}"/>
              </a:ext>
            </a:extLst>
          </p:cNvPr>
          <p:cNvSpPr txBox="1">
            <a:spLocks/>
          </p:cNvSpPr>
          <p:nvPr/>
        </p:nvSpPr>
        <p:spPr>
          <a:xfrm>
            <a:off x="7641468" y="5217368"/>
            <a:ext cx="3053897" cy="8639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400" b="1">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LADWP</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567 </a:t>
            </a:r>
            <a:r>
              <a:rPr lang="en-US" sz="2000" b="1" err="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lbs</a:t>
            </a:r>
            <a:r>
              <a:rPr lang="en-US" sz="20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 CO</a:t>
            </a:r>
            <a:r>
              <a:rPr lang="en-US" sz="2000" b="1" baseline="-2500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0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20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257 gCO</a:t>
            </a:r>
            <a:r>
              <a:rPr lang="en-US" sz="2000" b="1" baseline="-2500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0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e/kWh</a:t>
            </a:r>
          </a:p>
          <a:p>
            <a:pPr algn="ct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en-US" sz="2000" b="1">
              <a:solidFill>
                <a:srgbClr val="2B529B"/>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3" name="Picture 12" descr="A colorful pie chart with legs and legs&#10;&#10;Description automatically generated">
            <a:extLst>
              <a:ext uri="{FF2B5EF4-FFF2-40B4-BE49-F238E27FC236}">
                <a16:creationId xmlns:a16="http://schemas.microsoft.com/office/drawing/2014/main" id="{1A60E8DD-97D1-96B2-6968-B2A28F0720B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87897" y="1017131"/>
            <a:ext cx="5026089" cy="4158702"/>
          </a:xfrm>
          <a:prstGeom prst="rect">
            <a:avLst/>
          </a:prstGeom>
        </p:spPr>
      </p:pic>
      <p:pic>
        <p:nvPicPr>
          <p:cNvPr id="15" name="Picture 14" descr="A colorful pie chart with a black background&#10;&#10;Description automatically generated">
            <a:extLst>
              <a:ext uri="{FF2B5EF4-FFF2-40B4-BE49-F238E27FC236}">
                <a16:creationId xmlns:a16="http://schemas.microsoft.com/office/drawing/2014/main" id="{E7FA4817-E417-C52E-8719-8DE026FA7B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1398" y="991318"/>
            <a:ext cx="5642562" cy="3887281"/>
          </a:xfrm>
          <a:prstGeom prst="rect">
            <a:avLst/>
          </a:prstGeom>
        </p:spPr>
      </p:pic>
    </p:spTree>
    <p:custDataLst>
      <p:tags r:id="rId1"/>
    </p:custDataLst>
    <p:extLst>
      <p:ext uri="{BB962C8B-B14F-4D97-AF65-F5344CB8AC3E}">
        <p14:creationId xmlns:p14="http://schemas.microsoft.com/office/powerpoint/2010/main" val="8641294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D702D6-01E7-0E91-F3F0-C814AA1630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634C0-08CB-4D3A-2DE2-CDA9156FE266}"/>
              </a:ext>
            </a:extLst>
          </p:cNvPr>
          <p:cNvSpPr>
            <a:spLocks noGrp="1"/>
          </p:cNvSpPr>
          <p:nvPr>
            <p:ph type="title"/>
          </p:nvPr>
        </p:nvSpPr>
        <p:spPr>
          <a:xfrm>
            <a:off x="521398" y="347775"/>
            <a:ext cx="10982498" cy="643543"/>
          </a:xfrm>
        </p:spPr>
        <p:txBody>
          <a:bodyPr>
            <a:noAutofit/>
          </a:bodyPr>
          <a:lstStyle/>
          <a:p>
            <a:pPr>
              <a:lnSpc>
                <a:spcPct val="100000"/>
              </a:lnSpc>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prstClr val="black">
                    <a:lumMod val="65000"/>
                    <a:lumOff val="35000"/>
                  </a:prstClr>
                </a:solidFill>
                <a:latin typeface="Roboto Condensed" panose="02000000000000000000" pitchFamily="2" charset="0"/>
                <a:cs typeface="Roboto Condensed" panose="02000000000000000000" pitchFamily="2" charset="0"/>
              </a:rPr>
              <a:t>Average </a:t>
            </a:r>
            <a:r>
              <a:rPr lang="en-US" b="1">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retail price </a:t>
            </a:r>
            <a:r>
              <a:rPr lang="en-US" b="1">
                <a:solidFill>
                  <a:prstClr val="black">
                    <a:lumMod val="65000"/>
                    <a:lumOff val="35000"/>
                  </a:prstClr>
                </a:solidFill>
                <a:latin typeface="Roboto Condensed" panose="02000000000000000000" pitchFamily="2" charset="0"/>
                <a:cs typeface="Roboto Condensed" panose="02000000000000000000" pitchFamily="2" charset="0"/>
              </a:rPr>
              <a:t>of energy</a:t>
            </a:r>
            <a:br>
              <a:rPr lang="en-US" b="1">
                <a:solidFill>
                  <a:prstClr val="black">
                    <a:lumMod val="65000"/>
                    <a:lumOff val="35000"/>
                  </a:prstClr>
                </a:solidFill>
                <a:latin typeface="Roboto Condensed" panose="02000000000000000000" pitchFamily="2" charset="0"/>
                <a:cs typeface="Roboto Condensed" panose="02000000000000000000" pitchFamily="2" charset="0"/>
              </a:rPr>
            </a:br>
            <a:r>
              <a:rPr lang="en-US" sz="1800" b="1">
                <a:solidFill>
                  <a:schemeClr val="bg1">
                    <a:lumMod val="75000"/>
                  </a:schemeClr>
                </a:solidFill>
                <a:latin typeface="Roboto Condensed" panose="02000000000000000000" pitchFamily="2" charset="0"/>
                <a:cs typeface="Roboto Condensed" panose="02000000000000000000" pitchFamily="2" charset="0"/>
              </a:rPr>
              <a:t>U.S. Energy Information Agency</a:t>
            </a:r>
            <a:endParaRPr lang="en-US" sz="1800">
              <a:solidFill>
                <a:schemeClr val="bg1">
                  <a:lumMod val="7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graphicFrame>
        <p:nvGraphicFramePr>
          <p:cNvPr id="19" name="Content Placeholder 18">
            <a:extLst>
              <a:ext uri="{FF2B5EF4-FFF2-40B4-BE49-F238E27FC236}">
                <a16:creationId xmlns:a16="http://schemas.microsoft.com/office/drawing/2014/main" id="{AA53664F-43D1-558C-2E8F-CF0AFDF65BF1}"/>
              </a:ext>
            </a:extLst>
          </p:cNvPr>
          <p:cNvGraphicFramePr>
            <a:graphicFrameLocks noGrp="1"/>
          </p:cNvGraphicFramePr>
          <p:nvPr>
            <p:ph idx="1"/>
            <p:extLst>
              <p:ext uri="{D42A27DB-BD31-4B8C-83A1-F6EECF244321}">
                <p14:modId xmlns:p14="http://schemas.microsoft.com/office/powerpoint/2010/main" val="2752377448"/>
              </p:ext>
            </p:extLst>
          </p:nvPr>
        </p:nvGraphicFramePr>
        <p:xfrm>
          <a:off x="838200" y="1187113"/>
          <a:ext cx="10439400" cy="5545555"/>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a:extLst>
              <a:ext uri="{FF2B5EF4-FFF2-40B4-BE49-F238E27FC236}">
                <a16:creationId xmlns:a16="http://schemas.microsoft.com/office/drawing/2014/main" id="{746543B7-F271-2AC0-F521-05F51526300B}"/>
              </a:ext>
            </a:extLst>
          </p:cNvPr>
          <p:cNvSpPr/>
          <p:nvPr/>
        </p:nvSpPr>
        <p:spPr>
          <a:xfrm>
            <a:off x="3927106" y="1436693"/>
            <a:ext cx="2138647" cy="4640053"/>
          </a:xfrm>
          <a:prstGeom prst="rect">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A93C456-E5CA-C175-0F98-9C78E903CA07}"/>
              </a:ext>
            </a:extLst>
          </p:cNvPr>
          <p:cNvSpPr/>
          <p:nvPr/>
        </p:nvSpPr>
        <p:spPr>
          <a:xfrm>
            <a:off x="8353123" y="1436693"/>
            <a:ext cx="2138647" cy="4640053"/>
          </a:xfrm>
          <a:prstGeom prst="rect">
            <a:avLst/>
          </a:prstGeom>
          <a:solidFill>
            <a:srgbClr val="FFFF00">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87028581"/>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4CB5C4-3235-835F-A3C9-7BDE34CFE4F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0E79C9A-4C79-3BE8-5625-B3219E620B61}"/>
              </a:ext>
            </a:extLst>
          </p:cNvPr>
          <p:cNvSpPr/>
          <p:nvPr/>
        </p:nvSpPr>
        <p:spPr>
          <a:xfrm>
            <a:off x="0" y="0"/>
            <a:ext cx="4001984" cy="6858000"/>
          </a:xfrm>
          <a:prstGeom prst="rect">
            <a:avLst/>
          </a:prstGeom>
          <a:solidFill>
            <a:srgbClr val="005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machine with pipes and wires&#10;&#10;Description automatically generated with medium confidence">
            <a:extLst>
              <a:ext uri="{FF2B5EF4-FFF2-40B4-BE49-F238E27FC236}">
                <a16:creationId xmlns:a16="http://schemas.microsoft.com/office/drawing/2014/main" id="{BDF49EE4-C9D0-3700-8461-CEF72D82E27C}"/>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rot="5400000">
            <a:off x="-1428008" y="1428008"/>
            <a:ext cx="6858000" cy="4001984"/>
          </a:xfrm>
          <a:prstGeom prst="rect">
            <a:avLst/>
          </a:prstGeom>
        </p:spPr>
      </p:pic>
      <p:sp>
        <p:nvSpPr>
          <p:cNvPr id="2" name="Title 1">
            <a:extLst>
              <a:ext uri="{FF2B5EF4-FFF2-40B4-BE49-F238E27FC236}">
                <a16:creationId xmlns:a16="http://schemas.microsoft.com/office/drawing/2014/main" id="{D1FA6E70-D5E8-6FFA-E717-217712A1A09A}"/>
              </a:ext>
            </a:extLst>
          </p:cNvPr>
          <p:cNvSpPr>
            <a:spLocks noGrp="1"/>
          </p:cNvSpPr>
          <p:nvPr>
            <p:ph type="title"/>
          </p:nvPr>
        </p:nvSpPr>
        <p:spPr>
          <a:xfrm>
            <a:off x="397248" y="762199"/>
            <a:ext cx="3444959" cy="3872571"/>
          </a:xfrm>
          <a:noFill/>
          <a:effectLst/>
        </p:spPr>
        <p:txBody>
          <a:bodyPr anchor="t">
            <a:noAutofit/>
          </a:body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Pillars of Beneficial Electrification</a:t>
            </a:r>
          </a:p>
        </p:txBody>
      </p:sp>
      <p:grpSp>
        <p:nvGrpSpPr>
          <p:cNvPr id="6" name="Group 5">
            <a:extLst>
              <a:ext uri="{FF2B5EF4-FFF2-40B4-BE49-F238E27FC236}">
                <a16:creationId xmlns:a16="http://schemas.microsoft.com/office/drawing/2014/main" id="{EE9B8D73-2034-E906-49A4-1989947A6EA5}"/>
              </a:ext>
            </a:extLst>
          </p:cNvPr>
          <p:cNvGrpSpPr/>
          <p:nvPr/>
        </p:nvGrpSpPr>
        <p:grpSpPr>
          <a:xfrm>
            <a:off x="4372164" y="501161"/>
            <a:ext cx="7573963" cy="5567678"/>
            <a:chOff x="4372164" y="501161"/>
            <a:chExt cx="7278213" cy="5567678"/>
          </a:xfrm>
        </p:grpSpPr>
        <p:sp>
          <p:nvSpPr>
            <p:cNvPr id="4" name="TextBox 3">
              <a:extLst>
                <a:ext uri="{FF2B5EF4-FFF2-40B4-BE49-F238E27FC236}">
                  <a16:creationId xmlns:a16="http://schemas.microsoft.com/office/drawing/2014/main" id="{BDE2468D-73CD-C1E0-908E-21E707B436FE}"/>
                </a:ext>
              </a:extLst>
            </p:cNvPr>
            <p:cNvSpPr txBox="1"/>
            <p:nvPr/>
          </p:nvSpPr>
          <p:spPr>
            <a:xfrm>
              <a:off x="4372164" y="501161"/>
              <a:ext cx="2923785" cy="5567678"/>
            </a:xfrm>
            <a:prstGeom prst="rect">
              <a:avLst/>
            </a:prstGeom>
            <a:noFill/>
          </p:spPr>
          <p:txBody>
            <a:bodyPr wrap="square" rtlCol="0">
              <a:spAutoFit/>
            </a:bodyPr>
            <a:lstStyle/>
            <a:p>
              <a:pPr>
                <a:lnSpc>
                  <a:spcPct val="90000"/>
                </a:lnSpc>
                <a:spcBef>
                  <a:spcPts val="1800"/>
                </a:spcBef>
              </a:pPr>
              <a:r>
                <a:rPr lang="en-US" sz="2600">
                  <a:solidFill>
                    <a:srgbClr val="0B7EC2"/>
                  </a:solidFill>
                  <a:latin typeface="Roboto Medium" pitchFamily="2" charset="0"/>
                  <a:ea typeface="Roboto Medium" pitchFamily="2" charset="0"/>
                  <a:cs typeface="Roboto Condensed" panose="02000000000000000000" pitchFamily="2" charset="0"/>
                </a:rPr>
                <a:t>Help the Environment</a:t>
              </a:r>
            </a:p>
            <a:p>
              <a:pPr>
                <a:lnSpc>
                  <a:spcPct val="90000"/>
                </a:lnSpc>
                <a:spcBef>
                  <a:spcPts val="1800"/>
                </a:spcBef>
              </a:pPr>
              <a:r>
                <a:rPr lang="en-US" sz="2600">
                  <a:solidFill>
                    <a:srgbClr val="0B7EC2"/>
                  </a:solidFill>
                  <a:latin typeface="Roboto Medium" pitchFamily="2" charset="0"/>
                  <a:ea typeface="Roboto Medium" pitchFamily="2" charset="0"/>
                  <a:cs typeface="Roboto Condensed" panose="02000000000000000000" pitchFamily="2" charset="0"/>
                </a:rPr>
                <a:t>Energy </a:t>
              </a:r>
            </a:p>
            <a:p>
              <a:pPr>
                <a:lnSpc>
                  <a:spcPct val="90000"/>
                </a:lnSpc>
              </a:pPr>
              <a:r>
                <a:rPr lang="en-US" sz="2600">
                  <a:solidFill>
                    <a:srgbClr val="0B7EC2"/>
                  </a:solidFill>
                  <a:latin typeface="Roboto Medium" pitchFamily="2" charset="0"/>
                  <a:ea typeface="Roboto Medium" pitchFamily="2" charset="0"/>
                  <a:cs typeface="Roboto Condensed" panose="02000000000000000000" pitchFamily="2" charset="0"/>
                </a:rPr>
                <a:t>Efficiency</a:t>
              </a:r>
            </a:p>
            <a:p>
              <a:pPr>
                <a:lnSpc>
                  <a:spcPct val="90000"/>
                </a:lnSpc>
                <a:spcBef>
                  <a:spcPts val="1800"/>
                </a:spcBef>
              </a:pPr>
              <a:r>
                <a:rPr lang="en-US" sz="2600">
                  <a:solidFill>
                    <a:srgbClr val="0B7EC2"/>
                  </a:solidFill>
                  <a:latin typeface="Roboto Medium" pitchFamily="2" charset="0"/>
                  <a:ea typeface="Roboto Medium" pitchFamily="2" charset="0"/>
                  <a:cs typeface="Roboto Condensed" panose="02000000000000000000" pitchFamily="2" charset="0"/>
                </a:rPr>
                <a:t>Renewable Energy Integration</a:t>
              </a:r>
            </a:p>
            <a:p>
              <a:pPr>
                <a:lnSpc>
                  <a:spcPct val="90000"/>
                </a:lnSpc>
                <a:spcBef>
                  <a:spcPts val="1800"/>
                </a:spcBef>
              </a:pPr>
              <a:r>
                <a:rPr lang="en-US" sz="2600">
                  <a:solidFill>
                    <a:srgbClr val="0B7EC2"/>
                  </a:solidFill>
                  <a:latin typeface="Roboto Medium" pitchFamily="2" charset="0"/>
                  <a:ea typeface="Roboto Medium" pitchFamily="2" charset="0"/>
                  <a:cs typeface="Roboto Condensed" panose="02000000000000000000" pitchFamily="2" charset="0"/>
                </a:rPr>
                <a:t>Improve the Quality of Life</a:t>
              </a:r>
            </a:p>
            <a:p>
              <a:pPr>
                <a:lnSpc>
                  <a:spcPct val="90000"/>
                </a:lnSpc>
                <a:spcBef>
                  <a:spcPts val="1800"/>
                </a:spcBef>
              </a:pPr>
              <a:r>
                <a:rPr lang="en-US" sz="2600">
                  <a:solidFill>
                    <a:srgbClr val="0B7EC2"/>
                  </a:solidFill>
                  <a:latin typeface="Roboto Medium" pitchFamily="2" charset="0"/>
                  <a:ea typeface="Roboto Medium" pitchFamily="2" charset="0"/>
                  <a:cs typeface="Roboto Condensed" panose="02000000000000000000" pitchFamily="2" charset="0"/>
                </a:rPr>
                <a:t>Grid Responsiveness</a:t>
              </a:r>
            </a:p>
            <a:p>
              <a:pPr>
                <a:lnSpc>
                  <a:spcPct val="90000"/>
                </a:lnSpc>
                <a:spcBef>
                  <a:spcPts val="1800"/>
                </a:spcBef>
              </a:pPr>
              <a:r>
                <a:rPr lang="en-US" sz="2600">
                  <a:solidFill>
                    <a:srgbClr val="0B7EC2"/>
                  </a:solidFill>
                  <a:latin typeface="Roboto Medium" pitchFamily="2" charset="0"/>
                  <a:ea typeface="Roboto Medium" pitchFamily="2" charset="0"/>
                  <a:cs typeface="Roboto Condensed" panose="02000000000000000000" pitchFamily="2" charset="0"/>
                </a:rPr>
                <a:t>Save</a:t>
              </a:r>
            </a:p>
            <a:p>
              <a:pPr>
                <a:lnSpc>
                  <a:spcPct val="90000"/>
                </a:lnSpc>
              </a:pPr>
              <a:r>
                <a:rPr lang="en-US" sz="2600">
                  <a:solidFill>
                    <a:srgbClr val="0B7EC2"/>
                  </a:solidFill>
                  <a:latin typeface="Roboto Medium" pitchFamily="2" charset="0"/>
                  <a:ea typeface="Roboto Medium" pitchFamily="2" charset="0"/>
                  <a:cs typeface="Roboto Condensed" panose="02000000000000000000" pitchFamily="2" charset="0"/>
                </a:rPr>
                <a:t>Money</a:t>
              </a:r>
            </a:p>
          </p:txBody>
        </p:sp>
        <p:sp>
          <p:nvSpPr>
            <p:cNvPr id="5" name="TextBox 4">
              <a:extLst>
                <a:ext uri="{FF2B5EF4-FFF2-40B4-BE49-F238E27FC236}">
                  <a16:creationId xmlns:a16="http://schemas.microsoft.com/office/drawing/2014/main" id="{5E66CA63-E9A3-A6FE-FEFB-9E0A804A2D46}"/>
                </a:ext>
              </a:extLst>
            </p:cNvPr>
            <p:cNvSpPr txBox="1"/>
            <p:nvPr/>
          </p:nvSpPr>
          <p:spPr>
            <a:xfrm>
              <a:off x="7420455" y="501161"/>
              <a:ext cx="4229922" cy="5567678"/>
            </a:xfrm>
            <a:prstGeom prst="rect">
              <a:avLst/>
            </a:prstGeom>
            <a:noFill/>
          </p:spPr>
          <p:txBody>
            <a:bodyPr wrap="square" rtlCol="0">
              <a:spAutoFit/>
            </a:bodyPr>
            <a:lstStyle/>
            <a:p>
              <a:pPr>
                <a:lnSpc>
                  <a:spcPct val="90000"/>
                </a:lnSpc>
                <a:spcBef>
                  <a:spcPts val="1800"/>
                </a:spcBef>
              </a:pPr>
              <a:r>
                <a:rPr lang="en-US" sz="2600">
                  <a:solidFill>
                    <a:schemeClr val="tx1">
                      <a:lumMod val="65000"/>
                      <a:lumOff val="35000"/>
                    </a:schemeClr>
                  </a:solidFill>
                  <a:latin typeface="Roboto" pitchFamily="2" charset="0"/>
                  <a:ea typeface="Roboto" pitchFamily="2" charset="0"/>
                  <a:cs typeface="Roboto Condensed" panose="02000000000000000000" pitchFamily="2" charset="0"/>
                </a:rPr>
                <a:t>Reduce overall greenhouse gas emissions</a:t>
              </a:r>
            </a:p>
            <a:p>
              <a:pPr>
                <a:lnSpc>
                  <a:spcPct val="90000"/>
                </a:lnSpc>
                <a:spcBef>
                  <a:spcPts val="1800"/>
                </a:spcBef>
              </a:pPr>
              <a:r>
                <a:rPr lang="en-US" sz="2600">
                  <a:solidFill>
                    <a:schemeClr val="tx1">
                      <a:lumMod val="65000"/>
                      <a:lumOff val="35000"/>
                    </a:schemeClr>
                  </a:solidFill>
                  <a:latin typeface="Roboto" pitchFamily="2" charset="0"/>
                  <a:ea typeface="Roboto" pitchFamily="2" charset="0"/>
                  <a:cs typeface="Roboto Condensed" panose="02000000000000000000" pitchFamily="2" charset="0"/>
                </a:rPr>
                <a:t>Upgrading buildings to use energy more efficiently</a:t>
              </a:r>
            </a:p>
            <a:p>
              <a:pPr>
                <a:lnSpc>
                  <a:spcPct val="90000"/>
                </a:lnSpc>
                <a:spcBef>
                  <a:spcPts val="1800"/>
                </a:spcBef>
              </a:pPr>
              <a:r>
                <a:rPr lang="en-US" sz="2600">
                  <a:solidFill>
                    <a:schemeClr val="tx1">
                      <a:lumMod val="65000"/>
                      <a:lumOff val="35000"/>
                    </a:schemeClr>
                  </a:solidFill>
                  <a:latin typeface="Roboto" pitchFamily="2" charset="0"/>
                  <a:ea typeface="Roboto" pitchFamily="2" charset="0"/>
                  <a:cs typeface="Roboto Condensed" panose="02000000000000000000" pitchFamily="2" charset="0"/>
                </a:rPr>
                <a:t>Use of energy generated from renewable sources</a:t>
              </a:r>
            </a:p>
            <a:p>
              <a:pPr>
                <a:lnSpc>
                  <a:spcPct val="90000"/>
                </a:lnSpc>
                <a:spcBef>
                  <a:spcPts val="1800"/>
                </a:spcBef>
              </a:pPr>
              <a:r>
                <a:rPr lang="en-US" sz="2600">
                  <a:solidFill>
                    <a:schemeClr val="tx1">
                      <a:lumMod val="65000"/>
                      <a:lumOff val="35000"/>
                    </a:schemeClr>
                  </a:solidFill>
                  <a:latin typeface="Roboto" pitchFamily="2" charset="0"/>
                  <a:ea typeface="Roboto" pitchFamily="2" charset="0"/>
                  <a:cs typeface="Roboto Condensed" panose="02000000000000000000" pitchFamily="2" charset="0"/>
                </a:rPr>
                <a:t>Improves IAQ without onsite combustion emissions</a:t>
              </a:r>
            </a:p>
            <a:p>
              <a:pPr>
                <a:lnSpc>
                  <a:spcPct val="90000"/>
                </a:lnSpc>
                <a:spcBef>
                  <a:spcPts val="1800"/>
                </a:spcBef>
              </a:pPr>
              <a:r>
                <a:rPr lang="en-US" sz="2600">
                  <a:solidFill>
                    <a:schemeClr val="tx1">
                      <a:lumMod val="65000"/>
                      <a:lumOff val="35000"/>
                    </a:schemeClr>
                  </a:solidFill>
                  <a:latin typeface="Roboto" pitchFamily="2" charset="0"/>
                  <a:ea typeface="Roboto" pitchFamily="2" charset="0"/>
                  <a:cs typeface="Roboto Condensed" panose="02000000000000000000" pitchFamily="2" charset="0"/>
                </a:rPr>
                <a:t>Enhancing buildings' ability to respond to grid demands</a:t>
              </a:r>
            </a:p>
            <a:p>
              <a:pPr>
                <a:lnSpc>
                  <a:spcPct val="90000"/>
                </a:lnSpc>
                <a:spcBef>
                  <a:spcPts val="1800"/>
                </a:spcBef>
              </a:pPr>
              <a:r>
                <a:rPr lang="en-US" sz="2600">
                  <a:solidFill>
                    <a:schemeClr val="tx1">
                      <a:lumMod val="65000"/>
                      <a:lumOff val="35000"/>
                    </a:schemeClr>
                  </a:solidFill>
                  <a:latin typeface="Roboto" pitchFamily="2" charset="0"/>
                  <a:ea typeface="Roboto" pitchFamily="2" charset="0"/>
                  <a:cs typeface="Roboto Condensed" panose="02000000000000000000" pitchFamily="2" charset="0"/>
                </a:rPr>
                <a:t>Potential to reduce building utility costs</a:t>
              </a:r>
            </a:p>
          </p:txBody>
        </p:sp>
      </p:grpSp>
      <p:sp>
        <p:nvSpPr>
          <p:cNvPr id="7" name="TextBox 6">
            <a:extLst>
              <a:ext uri="{FF2B5EF4-FFF2-40B4-BE49-F238E27FC236}">
                <a16:creationId xmlns:a16="http://schemas.microsoft.com/office/drawing/2014/main" id="{4D3EA20B-CE4F-B3A2-27B9-55BABEA2428F}"/>
              </a:ext>
            </a:extLst>
          </p:cNvPr>
          <p:cNvSpPr txBox="1"/>
          <p:nvPr/>
        </p:nvSpPr>
        <p:spPr>
          <a:xfrm>
            <a:off x="397248" y="4960672"/>
            <a:ext cx="3142207" cy="1323439"/>
          </a:xfrm>
          <a:prstGeom prst="rect">
            <a:avLst/>
          </a:prstGeom>
          <a:noFill/>
        </p:spPr>
        <p:txBody>
          <a:bodyPr wrap="none" rtlCol="0">
            <a:spAutoFit/>
          </a:bodyPr>
          <a:lstStyle/>
          <a:p>
            <a:pPr algn="ctr"/>
            <a:r>
              <a:rPr lang="en-US" sz="4000" b="1">
                <a:solidFill>
                  <a:srgbClr val="FFFF00"/>
                </a:solidFill>
                <a:effectLst>
                  <a:outerShdw blurRad="38100" dist="38100" dir="2700000" algn="tl">
                    <a:srgbClr val="000000">
                      <a:alpha val="43137"/>
                    </a:srgbClr>
                  </a:outerShdw>
                </a:effectLst>
                <a:latin typeface="Roboto" pitchFamily="2" charset="0"/>
                <a:ea typeface="Roboto" pitchFamily="2" charset="0"/>
              </a:rPr>
              <a:t>Audience</a:t>
            </a:r>
          </a:p>
          <a:p>
            <a:pPr algn="ctr"/>
            <a:r>
              <a:rPr lang="en-US" sz="4000" b="1">
                <a:solidFill>
                  <a:srgbClr val="FFFF00"/>
                </a:solidFill>
                <a:effectLst>
                  <a:outerShdw blurRad="38100" dist="38100" dir="2700000" algn="tl">
                    <a:srgbClr val="000000">
                      <a:alpha val="43137"/>
                    </a:srgbClr>
                  </a:outerShdw>
                </a:effectLst>
                <a:latin typeface="Roboto" pitchFamily="2" charset="0"/>
                <a:ea typeface="Roboto" pitchFamily="2" charset="0"/>
              </a:rPr>
              <a:t>Participation</a:t>
            </a:r>
          </a:p>
        </p:txBody>
      </p:sp>
    </p:spTree>
    <p:extLst>
      <p:ext uri="{BB962C8B-B14F-4D97-AF65-F5344CB8AC3E}">
        <p14:creationId xmlns:p14="http://schemas.microsoft.com/office/powerpoint/2010/main" val="194824289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alpha val="98000"/>
          </a:srgbClr>
        </a:solidFill>
        <a:effectLst/>
      </p:bgPr>
    </p:bg>
    <p:spTree>
      <p:nvGrpSpPr>
        <p:cNvPr id="1" name="Shape 660">
          <a:extLst>
            <a:ext uri="{FF2B5EF4-FFF2-40B4-BE49-F238E27FC236}">
              <a16:creationId xmlns:a16="http://schemas.microsoft.com/office/drawing/2014/main" id="{54B0D78D-A420-C552-17BF-D8F469BC6208}"/>
            </a:ext>
          </a:extLst>
        </p:cNvPr>
        <p:cNvGrpSpPr/>
        <p:nvPr/>
      </p:nvGrpSpPr>
      <p:grpSpPr>
        <a:xfrm>
          <a:off x="0" y="0"/>
          <a:ext cx="0" cy="0"/>
          <a:chOff x="0" y="0"/>
          <a:chExt cx="0" cy="0"/>
        </a:xfrm>
      </p:grpSpPr>
      <p:pic>
        <p:nvPicPr>
          <p:cNvPr id="2" name="Picture 1" descr="A large white machine with blue tubes&#10;&#10;Description automatically generated with medium confidence">
            <a:extLst>
              <a:ext uri="{FF2B5EF4-FFF2-40B4-BE49-F238E27FC236}">
                <a16:creationId xmlns:a16="http://schemas.microsoft.com/office/drawing/2014/main" id="{2B20CEED-A48F-08D7-235D-B9728B48F15A}"/>
              </a:ext>
            </a:extLst>
          </p:cNvPr>
          <p:cNvPicPr>
            <a:picLocks noChangeAspect="1"/>
          </p:cNvPicPr>
          <p:nvPr/>
        </p:nvPicPr>
        <p:blipFill rotWithShape="1">
          <a:blip r:embed="rId3" cstate="email">
            <a:alphaModFix amt="40000"/>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6534"/>
                    </a14:imgEffect>
                    <a14:imgEffect>
                      <a14:saturation sat="118000"/>
                    </a14:imgEffect>
                  </a14:imgLayer>
                </a14:imgProps>
              </a:ext>
              <a:ext uri="{28A0092B-C50C-407E-A947-70E740481C1C}">
                <a14:useLocalDpi xmlns:a14="http://schemas.microsoft.com/office/drawing/2010/main"/>
              </a:ext>
            </a:extLst>
          </a:blip>
          <a:srcRect/>
          <a:stretch/>
        </p:blipFill>
        <p:spPr>
          <a:xfrm>
            <a:off x="0" y="10908"/>
            <a:ext cx="12192000" cy="6858000"/>
          </a:xfrm>
          <a:prstGeom prst="rect">
            <a:avLst/>
          </a:prstGeom>
        </p:spPr>
      </p:pic>
      <p:pic>
        <p:nvPicPr>
          <p:cNvPr id="7" name="Picture 6">
            <a:extLst>
              <a:ext uri="{FF2B5EF4-FFF2-40B4-BE49-F238E27FC236}">
                <a16:creationId xmlns:a16="http://schemas.microsoft.com/office/drawing/2014/main" id="{C77E0C50-67D6-3BCC-FC58-D085DB84D0DD}"/>
              </a:ext>
            </a:extLst>
          </p:cNvPr>
          <p:cNvPicPr>
            <a:picLocks noChangeAspect="1"/>
          </p:cNvPicPr>
          <p:nvPr/>
        </p:nvPicPr>
        <p:blipFill>
          <a:blip r:embed="rId5"/>
          <a:stretch>
            <a:fillRect/>
          </a:stretch>
        </p:blipFill>
        <p:spPr>
          <a:xfrm rot="5400000">
            <a:off x="184325" y="922720"/>
            <a:ext cx="4665726" cy="5034376"/>
          </a:xfrm>
          <a:prstGeom prst="rect">
            <a:avLst/>
          </a:prstGeom>
        </p:spPr>
      </p:pic>
      <p:sp>
        <p:nvSpPr>
          <p:cNvPr id="4" name="Google Shape;655;p95">
            <a:extLst>
              <a:ext uri="{FF2B5EF4-FFF2-40B4-BE49-F238E27FC236}">
                <a16:creationId xmlns:a16="http://schemas.microsoft.com/office/drawing/2014/main" id="{6A9AD245-9DEF-8341-3104-7B7AEBFE931B}"/>
              </a:ext>
            </a:extLst>
          </p:cNvPr>
          <p:cNvSpPr txBox="1"/>
          <p:nvPr/>
        </p:nvSpPr>
        <p:spPr>
          <a:xfrm>
            <a:off x="-1" y="1801504"/>
            <a:ext cx="5034377" cy="3873301"/>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Understanding</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Whole Life</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5400" b="1" kern="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sym typeface="Roboto"/>
              </a:rPr>
              <a:t>Carbon</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(WLC)</a:t>
            </a:r>
            <a:endParaRPr kumimoji="0" sz="54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318962725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2F6AB3-8BB3-842E-FAB7-4C08BEF46E27}"/>
              </a:ext>
            </a:extLst>
          </p:cNvPr>
          <p:cNvSpPr>
            <a:spLocks noGrp="1"/>
          </p:cNvSpPr>
          <p:nvPr>
            <p:ph type="title" idx="4294967295"/>
          </p:nvPr>
        </p:nvSpPr>
        <p:spPr>
          <a:xfrm>
            <a:off x="0" y="425450"/>
            <a:ext cx="3384645" cy="6255289"/>
          </a:xfrm>
          <a:noFill/>
          <a:effectLst/>
        </p:spPr>
        <p:txBody>
          <a:bodyPr vert="horz" anchor="ctr">
            <a:noAutofit/>
          </a:bodyPr>
          <a:lstStyle/>
          <a:p>
            <a:pPr algn="ctr"/>
            <a:r>
              <a:rPr lang="en-US" sz="6600" b="1">
                <a:solidFill>
                  <a:srgbClr val="00549B"/>
                </a:solidFill>
                <a:latin typeface="Roboto Condensed" panose="02000000000000000000" pitchFamily="2" charset="0"/>
                <a:cs typeface="Roboto Condensed" panose="02000000000000000000" pitchFamily="2" charset="0"/>
              </a:rPr>
              <a:t>Agenda</a:t>
            </a:r>
          </a:p>
        </p:txBody>
      </p:sp>
      <p:sp>
        <p:nvSpPr>
          <p:cNvPr id="4" name="TextBox 3">
            <a:extLst>
              <a:ext uri="{FF2B5EF4-FFF2-40B4-BE49-F238E27FC236}">
                <a16:creationId xmlns:a16="http://schemas.microsoft.com/office/drawing/2014/main" id="{420AE248-5714-3378-3BA4-1CB5BFB82C5E}"/>
              </a:ext>
            </a:extLst>
          </p:cNvPr>
          <p:cNvSpPr txBox="1"/>
          <p:nvPr/>
        </p:nvSpPr>
        <p:spPr>
          <a:xfrm>
            <a:off x="4455861" y="1848647"/>
            <a:ext cx="7120120" cy="4832092"/>
          </a:xfrm>
          <a:prstGeom prst="rect">
            <a:avLst/>
          </a:prstGeom>
          <a:noFill/>
        </p:spPr>
        <p:txBody>
          <a:bodyPr wrap="square" rtlCol="0">
            <a:spAutoFit/>
          </a:bodyPr>
          <a:lstStyle/>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a:ln>
                  <a:noFill/>
                </a:ln>
                <a:solidFill>
                  <a:prstClr val="black"/>
                </a:solidFill>
                <a:effectLst/>
                <a:uLnTx/>
                <a:uFillTx/>
                <a:latin typeface="Roboto" pitchFamily="2" charset="0"/>
                <a:ea typeface="Roboto" pitchFamily="2" charset="0"/>
                <a:cs typeface="+mn-cs"/>
              </a:rPr>
              <a:t>Introduction</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a:ln>
                  <a:noFill/>
                </a:ln>
                <a:solidFill>
                  <a:prstClr val="black"/>
                </a:solidFill>
                <a:effectLst/>
                <a:uLnTx/>
                <a:uFillTx/>
                <a:latin typeface="Roboto" pitchFamily="2" charset="0"/>
                <a:ea typeface="Roboto" pitchFamily="2" charset="0"/>
                <a:cs typeface="+mn-cs"/>
              </a:rPr>
              <a:t>Moving Towards a Low Carbon Future</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a:ln>
                  <a:noFill/>
                </a:ln>
                <a:solidFill>
                  <a:prstClr val="black"/>
                </a:solidFill>
                <a:effectLst/>
                <a:uLnTx/>
                <a:uFillTx/>
                <a:latin typeface="Roboto" pitchFamily="2" charset="0"/>
                <a:ea typeface="Roboto" pitchFamily="2" charset="0"/>
                <a:cs typeface="+mn-cs"/>
              </a:rPr>
              <a:t>Exploring Technologies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a:ln>
                  <a:noFill/>
                </a:ln>
                <a:solidFill>
                  <a:prstClr val="black"/>
                </a:solidFill>
                <a:effectLst/>
                <a:uLnTx/>
                <a:uFillTx/>
                <a:latin typeface="Roboto" pitchFamily="2" charset="0"/>
                <a:ea typeface="Roboto" pitchFamily="2" charset="0"/>
                <a:cs typeface="+mn-cs"/>
              </a:rPr>
              <a:t>Alternatives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a:ln>
                  <a:noFill/>
                </a:ln>
                <a:solidFill>
                  <a:prstClr val="black"/>
                </a:solidFill>
                <a:effectLst/>
                <a:uLnTx/>
                <a:uFillTx/>
                <a:latin typeface="Roboto" pitchFamily="2" charset="0"/>
                <a:ea typeface="Roboto" pitchFamily="2" charset="0"/>
                <a:cs typeface="+mn-cs"/>
              </a:rPr>
              <a:t>Challenges</a:t>
            </a:r>
          </a:p>
          <a:p>
            <a:pPr marL="577850" marR="0" lvl="0" indent="-571500" algn="l" defTabSz="457200" rtl="0" eaLnBrk="1" fontAlgn="auto" latinLnBrk="0" hangingPunct="1">
              <a:lnSpc>
                <a:spcPct val="100000"/>
              </a:lnSpc>
              <a:spcBef>
                <a:spcPts val="0"/>
              </a:spcBef>
              <a:spcAft>
                <a:spcPts val="1200"/>
              </a:spcAft>
              <a:buClr>
                <a:srgbClr val="2B529B"/>
              </a:buClr>
              <a:buSzTx/>
              <a:buFont typeface="+mj-lt"/>
              <a:buAutoNum type="arabicPeriod"/>
              <a:tabLst/>
              <a:defRPr/>
            </a:pPr>
            <a:r>
              <a:rPr kumimoji="0" lang="en-US" sz="3200" b="1" i="0" u="none" strike="noStrike" kern="1200" cap="none" spc="0" normalizeH="0" baseline="0" noProof="0">
                <a:ln>
                  <a:noFill/>
                </a:ln>
                <a:solidFill>
                  <a:prstClr val="black"/>
                </a:solidFill>
                <a:effectLst/>
                <a:uLnTx/>
                <a:uFillTx/>
                <a:latin typeface="Roboto" pitchFamily="2" charset="0"/>
                <a:ea typeface="Roboto" pitchFamily="2" charset="0"/>
                <a:cs typeface="+mn-cs"/>
              </a:rPr>
              <a:t>ASHRAE Update</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0" i="0" u="none" strike="noStrike" kern="1200" cap="none" spc="0" normalizeH="0" baseline="0" noProof="0">
              <a:ln>
                <a:noFill/>
              </a:ln>
              <a:solidFill>
                <a:prstClr val="black"/>
              </a:solidFill>
              <a:effectLst/>
              <a:uLnTx/>
              <a:uFillTx/>
              <a:latin typeface="Roboto" pitchFamily="2" charset="0"/>
              <a:ea typeface="Roboto" pitchFamily="2" charset="0"/>
              <a:cs typeface="+mn-cs"/>
            </a:endParaRPr>
          </a:p>
        </p:txBody>
      </p:sp>
      <p:pic>
        <p:nvPicPr>
          <p:cNvPr id="3" name="Picture 2" descr="A black and white sign with white text&#10;&#10;AI-generated content may be incorrect.">
            <a:extLst>
              <a:ext uri="{FF2B5EF4-FFF2-40B4-BE49-F238E27FC236}">
                <a16:creationId xmlns:a16="http://schemas.microsoft.com/office/drawing/2014/main" id="{2B99D5A0-BA18-7EBB-9B79-209783DBA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9413" y="554359"/>
            <a:ext cx="3384645" cy="989500"/>
          </a:xfrm>
          <a:prstGeom prst="rect">
            <a:avLst/>
          </a:prstGeom>
        </p:spPr>
      </p:pic>
    </p:spTree>
    <p:extLst>
      <p:ext uri="{BB962C8B-B14F-4D97-AF65-F5344CB8AC3E}">
        <p14:creationId xmlns:p14="http://schemas.microsoft.com/office/powerpoint/2010/main" val="857642511"/>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529B"/>
        </a:solidFill>
        <a:effectLst/>
      </p:bgPr>
    </p:bg>
    <p:spTree>
      <p:nvGrpSpPr>
        <p:cNvPr id="1" name=""/>
        <p:cNvGrpSpPr/>
        <p:nvPr/>
      </p:nvGrpSpPr>
      <p:grpSpPr>
        <a:xfrm>
          <a:off x="0" y="0"/>
          <a:ext cx="0" cy="0"/>
          <a:chOff x="0" y="0"/>
          <a:chExt cx="0" cy="0"/>
        </a:xfrm>
      </p:grpSpPr>
      <p:pic>
        <p:nvPicPr>
          <p:cNvPr id="2" name="Picture 1" descr="A large group of people in a city&#10;&#10;Description automatically generated with low confidence">
            <a:extLst>
              <a:ext uri="{FF2B5EF4-FFF2-40B4-BE49-F238E27FC236}">
                <a16:creationId xmlns:a16="http://schemas.microsoft.com/office/drawing/2014/main" id="{1742358C-B6F3-FE8E-84C4-7581A2C275B0}"/>
              </a:ext>
            </a:extLst>
          </p:cNvPr>
          <p:cNvPicPr>
            <a:picLocks noChangeAspect="1"/>
          </p:cNvPicPr>
          <p:nvPr/>
        </p:nvPicPr>
        <p:blipFill rotWithShape="1">
          <a:blip r:embed="rId3" cstate="email">
            <a:alphaModFix amt="20000"/>
            <a:duotone>
              <a:prstClr val="black"/>
              <a:schemeClr val="accent1">
                <a:tint val="45000"/>
                <a:satMod val="400000"/>
              </a:schemeClr>
            </a:duotone>
            <a:extLst>
              <a:ext uri="{28A0092B-C50C-407E-A947-70E740481C1C}">
                <a14:useLocalDpi xmlns:a14="http://schemas.microsoft.com/office/drawing/2010/main"/>
              </a:ext>
            </a:extLst>
          </a:blip>
          <a:srcRect l="-3"/>
          <a:stretch/>
        </p:blipFill>
        <p:spPr>
          <a:xfrm>
            <a:off x="0" y="-1"/>
            <a:ext cx="12192000" cy="6858001"/>
          </a:xfrm>
          <a:prstGeom prst="rect">
            <a:avLst/>
          </a:prstGeom>
        </p:spPr>
      </p:pic>
      <p:sp>
        <p:nvSpPr>
          <p:cNvPr id="3" name="TextBox 2">
            <a:extLst>
              <a:ext uri="{FF2B5EF4-FFF2-40B4-BE49-F238E27FC236}">
                <a16:creationId xmlns:a16="http://schemas.microsoft.com/office/drawing/2014/main" id="{F0864C8F-771B-160F-A8D8-9AF15579ECD1}"/>
              </a:ext>
            </a:extLst>
          </p:cNvPr>
          <p:cNvSpPr txBox="1"/>
          <p:nvPr/>
        </p:nvSpPr>
        <p:spPr>
          <a:xfrm>
            <a:off x="5064918" y="1882423"/>
            <a:ext cx="6786655" cy="3093154"/>
          </a:xfrm>
          <a:prstGeom prst="rect">
            <a:avLst/>
          </a:prstGeom>
          <a:noFill/>
          <a:effectLst>
            <a:outerShdw blurRad="50800" dist="38100" dir="2700000" algn="tl" rotWithShape="0">
              <a:schemeClr val="tx1">
                <a:alpha val="40000"/>
              </a:schemeClr>
            </a:outerShdw>
          </a:effectLst>
        </p:spPr>
        <p:txBody>
          <a:bodyPr wrap="square" rtlCol="0" anchor="ctr">
            <a:spAutoFit/>
          </a:bodyPr>
          <a:lstStyle/>
          <a:p>
            <a:pPr marL="0" marR="0" lvl="0" indent="0" defTabSz="457200" rtl="0" eaLnBrk="1" fontAlgn="auto" latinLnBrk="0" hangingPunct="1">
              <a:lnSpc>
                <a:spcPct val="90000"/>
              </a:lnSpc>
              <a:spcBef>
                <a:spcPts val="0"/>
              </a:spcBef>
              <a:spcAft>
                <a:spcPts val="1800"/>
              </a:spcAft>
              <a:buClrTx/>
              <a:buSzTx/>
              <a:buFontTx/>
              <a:buNone/>
              <a:tabLst/>
              <a:defRPr/>
            </a:pPr>
            <a:r>
              <a:rPr kumimoji="0" lang="en-US" sz="6000" b="1" u="none" strike="noStrike" kern="1200" cap="none" spc="0" normalizeH="0" baseline="0" noProof="0">
                <a:ln>
                  <a:noFill/>
                </a:ln>
                <a:solidFill>
                  <a:srgbClr val="92D050"/>
                </a:solidFill>
                <a:effectLst>
                  <a:outerShdw blurRad="38100" dist="38100" dir="2700000" algn="tl">
                    <a:srgbClr val="000000">
                      <a:alpha val="43137"/>
                    </a:srgbClr>
                  </a:outerShdw>
                </a:effectLst>
                <a:uLnTx/>
                <a:uFillTx/>
                <a:latin typeface="Roboto" pitchFamily="2" charset="0"/>
                <a:ea typeface="Roboto" pitchFamily="2" charset="0"/>
                <a:cs typeface="Roboto" pitchFamily="2" charset="0"/>
              </a:rPr>
              <a:t>Building Decarbonization</a:t>
            </a:r>
          </a:p>
          <a:p>
            <a:pPr marL="2520950" marR="0" lvl="1" indent="-2513013" defTabSz="457200" rtl="0" eaLnBrk="1" fontAlgn="auto" latinLnBrk="0" hangingPunct="1">
              <a:lnSpc>
                <a:spcPct val="100000"/>
              </a:lnSpc>
              <a:spcBef>
                <a:spcPts val="0"/>
              </a:spcBef>
              <a:buClr>
                <a:srgbClr val="FF0000"/>
              </a:buClr>
              <a:buSzPct val="100000"/>
              <a:defRPr/>
            </a:pPr>
            <a:r>
              <a:rPr kumimoji="0" lang="en-US" sz="360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whole life </a:t>
            </a:r>
            <a:r>
              <a:rPr lang="en-US" sz="360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a:t>
            </a:r>
            <a:r>
              <a:rPr kumimoji="0" lang="en-US" sz="360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operational</a:t>
            </a:r>
            <a:r>
              <a:rPr lang="en-US" sz="360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a:t>
            </a:r>
          </a:p>
          <a:p>
            <a:pPr marL="2520950" marR="0" lvl="1" indent="-2513013" defTabSz="457200" rtl="0" eaLnBrk="1" fontAlgn="auto" latinLnBrk="0" hangingPunct="1">
              <a:lnSpc>
                <a:spcPct val="100000"/>
              </a:lnSpc>
              <a:spcBef>
                <a:spcPts val="0"/>
              </a:spcBef>
              <a:buClr>
                <a:srgbClr val="FF0000"/>
              </a:buClr>
              <a:buSzPct val="100000"/>
              <a:defRPr/>
            </a:pPr>
            <a:r>
              <a:rPr lang="en-US" sz="3600">
                <a:solidFill>
                  <a:schemeClr val="bg1"/>
                </a:solidFill>
                <a:effectLst>
                  <a:outerShdw blurRad="38100" dist="38100" dir="2700000" algn="tl">
                    <a:srgbClr val="000000">
                      <a:alpha val="43137"/>
                    </a:srgbClr>
                  </a:outerShdw>
                </a:effectLst>
                <a:latin typeface="Roboto Medium" pitchFamily="2" charset="0"/>
                <a:ea typeface="Roboto Medium" pitchFamily="2" charset="0"/>
                <a:cs typeface="Roboto" panose="02000000000000000000" pitchFamily="2" charset="0"/>
              </a:rPr>
              <a:t>                     + </a:t>
            </a:r>
            <a:r>
              <a:rPr kumimoji="0" lang="en-US" sz="360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Roboto Medium" pitchFamily="2" charset="0"/>
                <a:ea typeface="Roboto Medium" pitchFamily="2" charset="0"/>
                <a:cs typeface="Roboto" panose="02000000000000000000" pitchFamily="2" charset="0"/>
              </a:rPr>
              <a:t>embodied</a:t>
            </a:r>
          </a:p>
        </p:txBody>
      </p:sp>
      <p:pic>
        <p:nvPicPr>
          <p:cNvPr id="5" name="Picture 4">
            <a:extLst>
              <a:ext uri="{FF2B5EF4-FFF2-40B4-BE49-F238E27FC236}">
                <a16:creationId xmlns:a16="http://schemas.microsoft.com/office/drawing/2014/main" id="{65C75B76-871F-4B80-734D-1AF5966D2789}"/>
              </a:ext>
            </a:extLst>
          </p:cNvPr>
          <p:cNvPicPr>
            <a:picLocks noChangeAspect="1"/>
          </p:cNvPicPr>
          <p:nvPr/>
        </p:nvPicPr>
        <p:blipFill>
          <a:blip r:embed="rId4"/>
          <a:stretch>
            <a:fillRect/>
          </a:stretch>
        </p:blipFill>
        <p:spPr>
          <a:xfrm>
            <a:off x="1023878" y="1643272"/>
            <a:ext cx="3155912" cy="3347694"/>
          </a:xfrm>
          <a:prstGeom prst="rect">
            <a:avLst/>
          </a:prstGeom>
        </p:spPr>
      </p:pic>
    </p:spTree>
    <p:extLst>
      <p:ext uri="{BB962C8B-B14F-4D97-AF65-F5344CB8AC3E}">
        <p14:creationId xmlns:p14="http://schemas.microsoft.com/office/powerpoint/2010/main" val="85688030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4077769-60D4-E641-B61E-18F8C589F136}"/>
              </a:ext>
            </a:extLst>
          </p:cNvPr>
          <p:cNvSpPr txBox="1"/>
          <p:nvPr/>
        </p:nvSpPr>
        <p:spPr>
          <a:xfrm>
            <a:off x="553875" y="957080"/>
            <a:ext cx="27195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rgbClr val="E7E6E6">
                    <a:lumMod val="75000"/>
                  </a:srgb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BS EN 15978:2011</a:t>
            </a:r>
          </a:p>
        </p:txBody>
      </p:sp>
      <p:sp>
        <p:nvSpPr>
          <p:cNvPr id="5" name="Title 1">
            <a:extLst>
              <a:ext uri="{FF2B5EF4-FFF2-40B4-BE49-F238E27FC236}">
                <a16:creationId xmlns:a16="http://schemas.microsoft.com/office/drawing/2014/main" id="{3A28D196-4DD7-2F40-8DCC-6C7E79FE469E}"/>
              </a:ext>
            </a:extLst>
          </p:cNvPr>
          <p:cNvSpPr txBox="1">
            <a:spLocks/>
          </p:cNvSpPr>
          <p:nvPr/>
        </p:nvSpPr>
        <p:spPr>
          <a:xfrm>
            <a:off x="520811" y="373512"/>
            <a:ext cx="11150378"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a:solidFill>
                  <a:srgbClr val="2F8364"/>
                </a:solidFill>
                <a:latin typeface="Roboto Condensed" panose="02000000000000000000" pitchFamily="2" charset="0"/>
                <a:ea typeface="Roboto Condensed" panose="02000000000000000000" pitchFamily="2" charset="0"/>
                <a:cs typeface="Roboto Condensed" panose="02000000000000000000" pitchFamily="2" charset="0"/>
              </a:rPr>
              <a:t>Building lifecycle stages</a:t>
            </a:r>
          </a:p>
        </p:txBody>
      </p:sp>
      <p:cxnSp>
        <p:nvCxnSpPr>
          <p:cNvPr id="42" name="Straight Arrow Connector 41">
            <a:extLst>
              <a:ext uri="{FF2B5EF4-FFF2-40B4-BE49-F238E27FC236}">
                <a16:creationId xmlns:a16="http://schemas.microsoft.com/office/drawing/2014/main" id="{22D71DAC-371A-6779-DD3C-3EFB45818CCF}"/>
              </a:ext>
            </a:extLst>
          </p:cNvPr>
          <p:cNvCxnSpPr>
            <a:cxnSpLocks/>
          </p:cNvCxnSpPr>
          <p:nvPr/>
        </p:nvCxnSpPr>
        <p:spPr>
          <a:xfrm>
            <a:off x="1463040" y="3347499"/>
            <a:ext cx="10201523" cy="0"/>
          </a:xfrm>
          <a:prstGeom prst="straightConnector1">
            <a:avLst/>
          </a:prstGeom>
          <a:ln w="381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739274CF-39BC-CDE0-14FE-54E39D8BC4F5}"/>
              </a:ext>
            </a:extLst>
          </p:cNvPr>
          <p:cNvSpPr/>
          <p:nvPr/>
        </p:nvSpPr>
        <p:spPr>
          <a:xfrm>
            <a:off x="1455088" y="2019631"/>
            <a:ext cx="1518699" cy="397565"/>
          </a:xfrm>
          <a:prstGeom prst="rect">
            <a:avLst/>
          </a:prstGeom>
          <a:solidFill>
            <a:srgbClr val="E8C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PRODUCT</a:t>
            </a:r>
          </a:p>
        </p:txBody>
      </p:sp>
      <p:sp>
        <p:nvSpPr>
          <p:cNvPr id="46" name="Rectangle 45">
            <a:extLst>
              <a:ext uri="{FF2B5EF4-FFF2-40B4-BE49-F238E27FC236}">
                <a16:creationId xmlns:a16="http://schemas.microsoft.com/office/drawing/2014/main" id="{B1888E85-4944-4EDA-5AA4-8554E6AA2815}"/>
              </a:ext>
            </a:extLst>
          </p:cNvPr>
          <p:cNvSpPr/>
          <p:nvPr/>
        </p:nvSpPr>
        <p:spPr>
          <a:xfrm>
            <a:off x="3146067" y="2019630"/>
            <a:ext cx="1008489" cy="397565"/>
          </a:xfrm>
          <a:prstGeom prst="rect">
            <a:avLst/>
          </a:prstGeom>
          <a:solidFill>
            <a:srgbClr val="037BA9"/>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CONSTRUCTION</a:t>
            </a:r>
          </a:p>
        </p:txBody>
      </p:sp>
      <p:sp>
        <p:nvSpPr>
          <p:cNvPr id="47" name="Rectangle 46">
            <a:extLst>
              <a:ext uri="{FF2B5EF4-FFF2-40B4-BE49-F238E27FC236}">
                <a16:creationId xmlns:a16="http://schemas.microsoft.com/office/drawing/2014/main" id="{3C5AB6BA-28F7-4075-3CC3-3D3F476C3060}"/>
              </a:ext>
            </a:extLst>
          </p:cNvPr>
          <p:cNvSpPr/>
          <p:nvPr/>
        </p:nvSpPr>
        <p:spPr>
          <a:xfrm>
            <a:off x="4356730" y="2019630"/>
            <a:ext cx="3538915" cy="397565"/>
          </a:xfrm>
          <a:prstGeom prst="rect">
            <a:avLst/>
          </a:prstGeom>
          <a:solidFill>
            <a:srgbClr val="3F89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MAINTAIN AND USE</a:t>
            </a:r>
          </a:p>
        </p:txBody>
      </p:sp>
      <p:sp>
        <p:nvSpPr>
          <p:cNvPr id="49" name="Rectangle 48">
            <a:extLst>
              <a:ext uri="{FF2B5EF4-FFF2-40B4-BE49-F238E27FC236}">
                <a16:creationId xmlns:a16="http://schemas.microsoft.com/office/drawing/2014/main" id="{AF3D21B7-4500-2632-9541-59428649862C}"/>
              </a:ext>
            </a:extLst>
          </p:cNvPr>
          <p:cNvSpPr/>
          <p:nvPr/>
        </p:nvSpPr>
        <p:spPr>
          <a:xfrm>
            <a:off x="8141550" y="2019630"/>
            <a:ext cx="2059973" cy="397565"/>
          </a:xfrm>
          <a:prstGeom prst="rect">
            <a:avLst/>
          </a:prstGeom>
          <a:solidFill>
            <a:srgbClr val="FE3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END OF LIFE</a:t>
            </a:r>
          </a:p>
        </p:txBody>
      </p:sp>
      <p:sp>
        <p:nvSpPr>
          <p:cNvPr id="50" name="Rectangle 49">
            <a:extLst>
              <a:ext uri="{FF2B5EF4-FFF2-40B4-BE49-F238E27FC236}">
                <a16:creationId xmlns:a16="http://schemas.microsoft.com/office/drawing/2014/main" id="{C529B1B0-678D-E17B-732F-99696CAE7F2F}"/>
              </a:ext>
            </a:extLst>
          </p:cNvPr>
          <p:cNvSpPr/>
          <p:nvPr/>
        </p:nvSpPr>
        <p:spPr>
          <a:xfrm>
            <a:off x="10447428" y="2019630"/>
            <a:ext cx="1287371" cy="397565"/>
          </a:xfrm>
          <a:prstGeom prst="rect">
            <a:avLst/>
          </a:prstGeom>
          <a:solidFill>
            <a:srgbClr val="5A25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BEYOND THE LIFECYCLE</a:t>
            </a:r>
          </a:p>
        </p:txBody>
      </p:sp>
      <p:sp>
        <p:nvSpPr>
          <p:cNvPr id="51" name="TextBox 50">
            <a:extLst>
              <a:ext uri="{FF2B5EF4-FFF2-40B4-BE49-F238E27FC236}">
                <a16:creationId xmlns:a16="http://schemas.microsoft.com/office/drawing/2014/main" id="{043D9BC5-431F-1E0D-6F9D-D1E437281A53}"/>
              </a:ext>
            </a:extLst>
          </p:cNvPr>
          <p:cNvSpPr txBox="1"/>
          <p:nvPr/>
        </p:nvSpPr>
        <p:spPr>
          <a:xfrm>
            <a:off x="457283" y="2095301"/>
            <a:ext cx="700833" cy="276999"/>
          </a:xfrm>
          <a:prstGeom prst="rect">
            <a:avLst/>
          </a:prstGeom>
          <a:noFill/>
        </p:spPr>
        <p:txBody>
          <a:bodyPr wrap="square" rtlCol="0">
            <a:spAutoFit/>
          </a:bodyPr>
          <a:lstStyle/>
          <a:p>
            <a:r>
              <a:rPr lang="en-US" sz="1200" b="1">
                <a:latin typeface="Roboto Condensed" panose="02000000000000000000" pitchFamily="2" charset="0"/>
                <a:ea typeface="Roboto Condensed" panose="02000000000000000000" pitchFamily="2" charset="0"/>
                <a:cs typeface="Roboto Condensed" panose="02000000000000000000" pitchFamily="2" charset="0"/>
              </a:rPr>
              <a:t>STAGES</a:t>
            </a:r>
          </a:p>
        </p:txBody>
      </p:sp>
      <p:sp>
        <p:nvSpPr>
          <p:cNvPr id="52" name="TextBox 51">
            <a:extLst>
              <a:ext uri="{FF2B5EF4-FFF2-40B4-BE49-F238E27FC236}">
                <a16:creationId xmlns:a16="http://schemas.microsoft.com/office/drawing/2014/main" id="{4B93007C-0AF2-F80F-BDC3-ED19F7CC7ED4}"/>
              </a:ext>
            </a:extLst>
          </p:cNvPr>
          <p:cNvSpPr txBox="1"/>
          <p:nvPr/>
        </p:nvSpPr>
        <p:spPr>
          <a:xfrm>
            <a:off x="455647" y="2617172"/>
            <a:ext cx="910827" cy="461665"/>
          </a:xfrm>
          <a:prstGeom prst="rect">
            <a:avLst/>
          </a:prstGeom>
          <a:noFill/>
        </p:spPr>
        <p:txBody>
          <a:bodyPr wrap="square" rtlCol="0">
            <a:spAutoFit/>
          </a:bodyPr>
          <a:lstStyle/>
          <a:p>
            <a:r>
              <a:rPr lang="en-US" sz="1200" b="1">
                <a:latin typeface="Roboto Condensed" panose="02000000000000000000" pitchFamily="2" charset="0"/>
                <a:ea typeface="Roboto Condensed" panose="02000000000000000000" pitchFamily="2" charset="0"/>
                <a:cs typeface="Roboto Condensed" panose="02000000000000000000" pitchFamily="2" charset="0"/>
              </a:rPr>
              <a:t>GHG</a:t>
            </a:r>
          </a:p>
          <a:p>
            <a:r>
              <a:rPr lang="en-US" sz="1200" b="1">
                <a:latin typeface="Roboto Condensed" panose="02000000000000000000" pitchFamily="2" charset="0"/>
                <a:ea typeface="Roboto Condensed" panose="02000000000000000000" pitchFamily="2" charset="0"/>
                <a:cs typeface="Roboto Condensed" panose="02000000000000000000" pitchFamily="2" charset="0"/>
              </a:rPr>
              <a:t>EMISSIONS</a:t>
            </a:r>
          </a:p>
        </p:txBody>
      </p:sp>
      <p:sp>
        <p:nvSpPr>
          <p:cNvPr id="53" name="TextBox 52">
            <a:extLst>
              <a:ext uri="{FF2B5EF4-FFF2-40B4-BE49-F238E27FC236}">
                <a16:creationId xmlns:a16="http://schemas.microsoft.com/office/drawing/2014/main" id="{D49A1540-5A0D-F7E5-D27C-32241D21C008}"/>
              </a:ext>
            </a:extLst>
          </p:cNvPr>
          <p:cNvSpPr txBox="1"/>
          <p:nvPr/>
        </p:nvSpPr>
        <p:spPr>
          <a:xfrm>
            <a:off x="455647" y="3208999"/>
            <a:ext cx="508473" cy="276999"/>
          </a:xfrm>
          <a:prstGeom prst="rect">
            <a:avLst/>
          </a:prstGeom>
          <a:noFill/>
        </p:spPr>
        <p:txBody>
          <a:bodyPr wrap="square" rtlCol="0">
            <a:spAutoFit/>
          </a:bodyPr>
          <a:lstStyle/>
          <a:p>
            <a:r>
              <a:rPr lang="en-US" sz="1200" b="1">
                <a:latin typeface="Roboto Condensed" panose="02000000000000000000" pitchFamily="2" charset="0"/>
                <a:ea typeface="Roboto Condensed" panose="02000000000000000000" pitchFamily="2" charset="0"/>
                <a:cs typeface="Roboto Condensed" panose="02000000000000000000" pitchFamily="2" charset="0"/>
              </a:rPr>
              <a:t>TIME</a:t>
            </a:r>
          </a:p>
        </p:txBody>
      </p:sp>
      <p:sp>
        <p:nvSpPr>
          <p:cNvPr id="54" name="TextBox 53">
            <a:extLst>
              <a:ext uri="{FF2B5EF4-FFF2-40B4-BE49-F238E27FC236}">
                <a16:creationId xmlns:a16="http://schemas.microsoft.com/office/drawing/2014/main" id="{1E2233CA-0642-6DBE-7084-6A5B94E3E511}"/>
              </a:ext>
            </a:extLst>
          </p:cNvPr>
          <p:cNvSpPr txBox="1"/>
          <p:nvPr/>
        </p:nvSpPr>
        <p:spPr>
          <a:xfrm>
            <a:off x="452313" y="5368347"/>
            <a:ext cx="737702" cy="276999"/>
          </a:xfrm>
          <a:prstGeom prst="rect">
            <a:avLst/>
          </a:prstGeom>
          <a:noFill/>
        </p:spPr>
        <p:txBody>
          <a:bodyPr wrap="square" rtlCol="0">
            <a:spAutoFit/>
          </a:bodyPr>
          <a:lstStyle/>
          <a:p>
            <a:r>
              <a:rPr lang="en-US" sz="1200" b="1">
                <a:latin typeface="Roboto Condensed" panose="02000000000000000000" pitchFamily="2" charset="0"/>
                <a:ea typeface="Roboto Condensed" panose="02000000000000000000" pitchFamily="2" charset="0"/>
                <a:cs typeface="Roboto Condensed" panose="02000000000000000000" pitchFamily="2" charset="0"/>
              </a:rPr>
              <a:t>MODULE</a:t>
            </a:r>
          </a:p>
        </p:txBody>
      </p:sp>
      <p:sp>
        <p:nvSpPr>
          <p:cNvPr id="55" name="TextBox 54">
            <a:extLst>
              <a:ext uri="{FF2B5EF4-FFF2-40B4-BE49-F238E27FC236}">
                <a16:creationId xmlns:a16="http://schemas.microsoft.com/office/drawing/2014/main" id="{1FB3F993-8E4F-B32C-DF83-C1ACEF152CC3}"/>
              </a:ext>
            </a:extLst>
          </p:cNvPr>
          <p:cNvSpPr txBox="1"/>
          <p:nvPr/>
        </p:nvSpPr>
        <p:spPr>
          <a:xfrm>
            <a:off x="1463040" y="2647949"/>
            <a:ext cx="1502796" cy="430887"/>
          </a:xfrm>
          <a:prstGeom prst="rect">
            <a:avLst/>
          </a:prstGeom>
          <a:noFill/>
        </p:spPr>
        <p:txBody>
          <a:bodyPr wrap="square" rtlCol="0">
            <a:spAutoFit/>
          </a:bodyP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56" name="TextBox 55">
            <a:extLst>
              <a:ext uri="{FF2B5EF4-FFF2-40B4-BE49-F238E27FC236}">
                <a16:creationId xmlns:a16="http://schemas.microsoft.com/office/drawing/2014/main" id="{63CE1A78-C7C2-2CBA-6F76-BD92F02E4B06}"/>
              </a:ext>
            </a:extLst>
          </p:cNvPr>
          <p:cNvSpPr txBox="1"/>
          <p:nvPr/>
        </p:nvSpPr>
        <p:spPr>
          <a:xfrm>
            <a:off x="2882873" y="2647949"/>
            <a:ext cx="1502796" cy="430887"/>
          </a:xfrm>
          <a:prstGeom prst="rect">
            <a:avLst/>
          </a:prstGeom>
          <a:noFill/>
        </p:spPr>
        <p:txBody>
          <a:bodyPr wrap="square" rtlCol="0">
            <a:spAutoFit/>
          </a:bodyP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57" name="TextBox 56">
            <a:extLst>
              <a:ext uri="{FF2B5EF4-FFF2-40B4-BE49-F238E27FC236}">
                <a16:creationId xmlns:a16="http://schemas.microsoft.com/office/drawing/2014/main" id="{0988871B-53E6-7A7A-CCC8-68112ACA70EE}"/>
              </a:ext>
            </a:extLst>
          </p:cNvPr>
          <p:cNvSpPr txBox="1"/>
          <p:nvPr/>
        </p:nvSpPr>
        <p:spPr>
          <a:xfrm>
            <a:off x="4596689" y="2647949"/>
            <a:ext cx="1502796" cy="430887"/>
          </a:xfrm>
          <a:prstGeom prst="rect">
            <a:avLst/>
          </a:prstGeom>
          <a:noFill/>
        </p:spPr>
        <p:txBody>
          <a:bodyPr wrap="square" rtlCol="0">
            <a:spAutoFit/>
          </a:bodyP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58" name="TextBox 57">
            <a:extLst>
              <a:ext uri="{FF2B5EF4-FFF2-40B4-BE49-F238E27FC236}">
                <a16:creationId xmlns:a16="http://schemas.microsoft.com/office/drawing/2014/main" id="{54EC72B3-8E92-D002-FCFD-A2654FC03D1F}"/>
              </a:ext>
            </a:extLst>
          </p:cNvPr>
          <p:cNvSpPr txBox="1"/>
          <p:nvPr/>
        </p:nvSpPr>
        <p:spPr>
          <a:xfrm>
            <a:off x="8420139" y="2647949"/>
            <a:ext cx="1502796" cy="430887"/>
          </a:xfrm>
          <a:prstGeom prst="rect">
            <a:avLst/>
          </a:prstGeom>
          <a:noFill/>
        </p:spPr>
        <p:txBody>
          <a:bodyPr wrap="square" rtlCol="0">
            <a:spAutoFit/>
          </a:bodyP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59" name="TextBox 58">
            <a:extLst>
              <a:ext uri="{FF2B5EF4-FFF2-40B4-BE49-F238E27FC236}">
                <a16:creationId xmlns:a16="http://schemas.microsoft.com/office/drawing/2014/main" id="{7090C16F-0F31-73C7-62C3-F32EECC5B65E}"/>
              </a:ext>
            </a:extLst>
          </p:cNvPr>
          <p:cNvSpPr txBox="1"/>
          <p:nvPr/>
        </p:nvSpPr>
        <p:spPr>
          <a:xfrm>
            <a:off x="10339716" y="2647949"/>
            <a:ext cx="1502796" cy="430887"/>
          </a:xfrm>
          <a:prstGeom prst="rect">
            <a:avLst/>
          </a:prstGeom>
          <a:noFill/>
        </p:spPr>
        <p:txBody>
          <a:bodyPr wrap="square" rtlCol="0">
            <a:spAutoFit/>
          </a:bodyPr>
          <a:lstStyle/>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EMBODIED</a:t>
            </a:r>
          </a:p>
          <a:p>
            <a:pPr algn="ctr"/>
            <a:r>
              <a:rPr lang="en-US" sz="1100">
                <a:latin typeface="Roboto Condensed" panose="02000000000000000000" pitchFamily="2" charset="0"/>
                <a:ea typeface="Roboto Condensed" panose="02000000000000000000" pitchFamily="2" charset="0"/>
                <a:cs typeface="Roboto Condensed" panose="02000000000000000000" pitchFamily="2" charset="0"/>
              </a:rPr>
              <a:t>CARBON</a:t>
            </a:r>
          </a:p>
        </p:txBody>
      </p:sp>
      <p:sp>
        <p:nvSpPr>
          <p:cNvPr id="60" name="TextBox 59">
            <a:extLst>
              <a:ext uri="{FF2B5EF4-FFF2-40B4-BE49-F238E27FC236}">
                <a16:creationId xmlns:a16="http://schemas.microsoft.com/office/drawing/2014/main" id="{6F6C80E6-344E-17DA-A745-95B08FB571C1}"/>
              </a:ext>
            </a:extLst>
          </p:cNvPr>
          <p:cNvSpPr txBox="1"/>
          <p:nvPr/>
        </p:nvSpPr>
        <p:spPr>
          <a:xfrm>
            <a:off x="5929954" y="2724894"/>
            <a:ext cx="1969940" cy="261610"/>
          </a:xfrm>
          <a:prstGeom prst="rect">
            <a:avLst/>
          </a:prstGeom>
          <a:noFill/>
        </p:spPr>
        <p:txBody>
          <a:bodyPr wrap="square" rtlCol="0">
            <a:spAutoFit/>
          </a:bodyPr>
          <a:lstStyle/>
          <a:p>
            <a:pPr algn="ctr"/>
            <a:r>
              <a:rPr lang="en-US" sz="1100" b="1">
                <a:latin typeface="Roboto Condensed" panose="02000000000000000000" pitchFamily="2" charset="0"/>
                <a:ea typeface="Roboto Condensed" panose="02000000000000000000" pitchFamily="2" charset="0"/>
                <a:cs typeface="Roboto Condensed" panose="02000000000000000000" pitchFamily="2" charset="0"/>
              </a:rPr>
              <a:t>OPERATIONAL</a:t>
            </a:r>
          </a:p>
        </p:txBody>
      </p:sp>
      <p:grpSp>
        <p:nvGrpSpPr>
          <p:cNvPr id="86" name="Group 85">
            <a:extLst>
              <a:ext uri="{FF2B5EF4-FFF2-40B4-BE49-F238E27FC236}">
                <a16:creationId xmlns:a16="http://schemas.microsoft.com/office/drawing/2014/main" id="{5EB2D045-A649-40CE-7827-17E014D79DD6}"/>
              </a:ext>
            </a:extLst>
          </p:cNvPr>
          <p:cNvGrpSpPr/>
          <p:nvPr/>
        </p:nvGrpSpPr>
        <p:grpSpPr>
          <a:xfrm>
            <a:off x="1900361" y="3510039"/>
            <a:ext cx="7763807" cy="2162800"/>
            <a:chOff x="1836751" y="4226111"/>
            <a:chExt cx="7763807" cy="1670737"/>
          </a:xfrm>
        </p:grpSpPr>
        <p:cxnSp>
          <p:nvCxnSpPr>
            <p:cNvPr id="62" name="Straight Connector 61">
              <a:extLst>
                <a:ext uri="{FF2B5EF4-FFF2-40B4-BE49-F238E27FC236}">
                  <a16:creationId xmlns:a16="http://schemas.microsoft.com/office/drawing/2014/main" id="{B84A1509-6E57-DCA9-0732-F756F89E852A}"/>
                </a:ext>
              </a:extLst>
            </p:cNvPr>
            <p:cNvCxnSpPr>
              <a:cxnSpLocks/>
            </p:cNvCxnSpPr>
            <p:nvPr/>
          </p:nvCxnSpPr>
          <p:spPr>
            <a:xfrm>
              <a:off x="1836751" y="4226111"/>
              <a:ext cx="0" cy="1670737"/>
            </a:xfrm>
            <a:prstGeom prst="line">
              <a:avLst/>
            </a:prstGeom>
            <a:ln w="12700">
              <a:solidFill>
                <a:srgbClr val="E8C134"/>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7C30DD0-3ADA-AAAD-7E35-92D47B35898A}"/>
                </a:ext>
              </a:extLst>
            </p:cNvPr>
            <p:cNvCxnSpPr>
              <a:cxnSpLocks/>
            </p:cNvCxnSpPr>
            <p:nvPr/>
          </p:nvCxnSpPr>
          <p:spPr>
            <a:xfrm>
              <a:off x="2386716" y="4226111"/>
              <a:ext cx="0" cy="1670737"/>
            </a:xfrm>
            <a:prstGeom prst="line">
              <a:avLst/>
            </a:prstGeom>
            <a:ln w="12700">
              <a:solidFill>
                <a:srgbClr val="E8C134"/>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E23C96-3225-98A2-C5D4-B6D0242C72E3}"/>
                </a:ext>
              </a:extLst>
            </p:cNvPr>
            <p:cNvCxnSpPr>
              <a:cxnSpLocks/>
            </p:cNvCxnSpPr>
            <p:nvPr/>
          </p:nvCxnSpPr>
          <p:spPr>
            <a:xfrm>
              <a:off x="3586702" y="4226111"/>
              <a:ext cx="0" cy="1670737"/>
            </a:xfrm>
            <a:prstGeom prst="line">
              <a:avLst/>
            </a:prstGeom>
            <a:ln w="12700">
              <a:solidFill>
                <a:srgbClr val="037BA9"/>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D3ED029-D804-239D-9A9D-0B33AD9B0E10}"/>
                </a:ext>
              </a:extLst>
            </p:cNvPr>
            <p:cNvCxnSpPr>
              <a:cxnSpLocks/>
            </p:cNvCxnSpPr>
            <p:nvPr/>
          </p:nvCxnSpPr>
          <p:spPr>
            <a:xfrm>
              <a:off x="4748917"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7A67E6B-14AF-5DC6-B8B3-55A86232A339}"/>
                </a:ext>
              </a:extLst>
            </p:cNvPr>
            <p:cNvCxnSpPr>
              <a:cxnSpLocks/>
            </p:cNvCxnSpPr>
            <p:nvPr/>
          </p:nvCxnSpPr>
          <p:spPr>
            <a:xfrm>
              <a:off x="5272220"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FE81165-84C4-5A0A-563A-8256A2D910E8}"/>
                </a:ext>
              </a:extLst>
            </p:cNvPr>
            <p:cNvCxnSpPr>
              <a:cxnSpLocks/>
            </p:cNvCxnSpPr>
            <p:nvPr/>
          </p:nvCxnSpPr>
          <p:spPr>
            <a:xfrm>
              <a:off x="5795523"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E8FF1BA-6574-CE62-0785-98D859F765C7}"/>
                </a:ext>
              </a:extLst>
            </p:cNvPr>
            <p:cNvCxnSpPr>
              <a:cxnSpLocks/>
            </p:cNvCxnSpPr>
            <p:nvPr/>
          </p:nvCxnSpPr>
          <p:spPr>
            <a:xfrm>
              <a:off x="6318826"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5CC2DD5-44C3-7625-717B-7A30C033C5B4}"/>
                </a:ext>
              </a:extLst>
            </p:cNvPr>
            <p:cNvCxnSpPr>
              <a:cxnSpLocks/>
            </p:cNvCxnSpPr>
            <p:nvPr/>
          </p:nvCxnSpPr>
          <p:spPr>
            <a:xfrm>
              <a:off x="6842129"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B8A7C64-6591-C57D-65C8-C00E6C284670}"/>
                </a:ext>
              </a:extLst>
            </p:cNvPr>
            <p:cNvCxnSpPr>
              <a:cxnSpLocks/>
            </p:cNvCxnSpPr>
            <p:nvPr/>
          </p:nvCxnSpPr>
          <p:spPr>
            <a:xfrm>
              <a:off x="7365432" y="4226111"/>
              <a:ext cx="0" cy="1670737"/>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08338B8-5278-5EBD-8523-9688669A18B8}"/>
                </a:ext>
              </a:extLst>
            </p:cNvPr>
            <p:cNvCxnSpPr>
              <a:cxnSpLocks/>
            </p:cNvCxnSpPr>
            <p:nvPr/>
          </p:nvCxnSpPr>
          <p:spPr>
            <a:xfrm>
              <a:off x="8547990" y="4226111"/>
              <a:ext cx="0" cy="1670737"/>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A00C623-2221-141D-E864-85F8C6B69BC3}"/>
                </a:ext>
              </a:extLst>
            </p:cNvPr>
            <p:cNvCxnSpPr>
              <a:cxnSpLocks/>
            </p:cNvCxnSpPr>
            <p:nvPr/>
          </p:nvCxnSpPr>
          <p:spPr>
            <a:xfrm>
              <a:off x="9074274" y="4226111"/>
              <a:ext cx="0" cy="1670737"/>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E47694-2712-286F-7894-8A4E4A52246B}"/>
                </a:ext>
              </a:extLst>
            </p:cNvPr>
            <p:cNvCxnSpPr>
              <a:cxnSpLocks/>
            </p:cNvCxnSpPr>
            <p:nvPr/>
          </p:nvCxnSpPr>
          <p:spPr>
            <a:xfrm>
              <a:off x="9600558" y="4226111"/>
              <a:ext cx="0" cy="1670737"/>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grpSp>
      <p:cxnSp>
        <p:nvCxnSpPr>
          <p:cNvPr id="88" name="Straight Connector 87">
            <a:extLst>
              <a:ext uri="{FF2B5EF4-FFF2-40B4-BE49-F238E27FC236}">
                <a16:creationId xmlns:a16="http://schemas.microsoft.com/office/drawing/2014/main" id="{655338A6-6B70-03FB-49A2-6166077ADF4D}"/>
              </a:ext>
            </a:extLst>
          </p:cNvPr>
          <p:cNvCxnSpPr>
            <a:cxnSpLocks/>
          </p:cNvCxnSpPr>
          <p:nvPr/>
        </p:nvCxnSpPr>
        <p:spPr>
          <a:xfrm>
            <a:off x="1455089" y="5352445"/>
            <a:ext cx="1510747" cy="0"/>
          </a:xfrm>
          <a:prstGeom prst="line">
            <a:avLst/>
          </a:prstGeom>
          <a:ln w="12700">
            <a:solidFill>
              <a:srgbClr val="E8C134"/>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9D380C7-74B5-FD9C-0816-D727D3D66927}"/>
              </a:ext>
            </a:extLst>
          </p:cNvPr>
          <p:cNvCxnSpPr>
            <a:cxnSpLocks/>
          </p:cNvCxnSpPr>
          <p:nvPr/>
        </p:nvCxnSpPr>
        <p:spPr>
          <a:xfrm>
            <a:off x="1455089" y="5669561"/>
            <a:ext cx="1510747" cy="0"/>
          </a:xfrm>
          <a:prstGeom prst="line">
            <a:avLst/>
          </a:prstGeom>
          <a:ln w="12700">
            <a:solidFill>
              <a:srgbClr val="E8C134"/>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5CC7541-8AFD-5CC3-CD72-FA9C078DCF02}"/>
              </a:ext>
            </a:extLst>
          </p:cNvPr>
          <p:cNvCxnSpPr>
            <a:cxnSpLocks/>
          </p:cNvCxnSpPr>
          <p:nvPr/>
        </p:nvCxnSpPr>
        <p:spPr>
          <a:xfrm>
            <a:off x="3146067" y="5352445"/>
            <a:ext cx="932953" cy="0"/>
          </a:xfrm>
          <a:prstGeom prst="line">
            <a:avLst/>
          </a:prstGeom>
          <a:ln w="12700">
            <a:solidFill>
              <a:srgbClr val="037BA9"/>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838C8A2-E99D-5CF5-E3BA-A55A36F29E14}"/>
              </a:ext>
            </a:extLst>
          </p:cNvPr>
          <p:cNvCxnSpPr>
            <a:cxnSpLocks/>
          </p:cNvCxnSpPr>
          <p:nvPr/>
        </p:nvCxnSpPr>
        <p:spPr>
          <a:xfrm>
            <a:off x="4356730" y="5352445"/>
            <a:ext cx="3538915" cy="0"/>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8D1982A-AF9E-7103-0E87-B729D182590D}"/>
              </a:ext>
            </a:extLst>
          </p:cNvPr>
          <p:cNvCxnSpPr>
            <a:cxnSpLocks/>
          </p:cNvCxnSpPr>
          <p:nvPr/>
        </p:nvCxnSpPr>
        <p:spPr>
          <a:xfrm>
            <a:off x="4360120" y="5668246"/>
            <a:ext cx="3538915" cy="0"/>
          </a:xfrm>
          <a:prstGeom prst="line">
            <a:avLst/>
          </a:prstGeom>
          <a:ln w="12700">
            <a:solidFill>
              <a:srgbClr val="3F8958"/>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3B667CF-5ADF-32B3-3EF4-1E5CB51A0723}"/>
              </a:ext>
            </a:extLst>
          </p:cNvPr>
          <p:cNvCxnSpPr>
            <a:cxnSpLocks/>
          </p:cNvCxnSpPr>
          <p:nvPr/>
        </p:nvCxnSpPr>
        <p:spPr>
          <a:xfrm>
            <a:off x="8141550" y="5360769"/>
            <a:ext cx="2059973" cy="0"/>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5B8CDAC-5661-F86B-92B1-A7121632C1FB}"/>
              </a:ext>
            </a:extLst>
          </p:cNvPr>
          <p:cNvCxnSpPr>
            <a:cxnSpLocks/>
          </p:cNvCxnSpPr>
          <p:nvPr/>
        </p:nvCxnSpPr>
        <p:spPr>
          <a:xfrm>
            <a:off x="8141550" y="5668246"/>
            <a:ext cx="2059973" cy="0"/>
          </a:xfrm>
          <a:prstGeom prst="line">
            <a:avLst/>
          </a:prstGeom>
          <a:ln w="12700">
            <a:solidFill>
              <a:srgbClr val="FE393F"/>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50D00F4-78B1-D8D0-48D2-CA4F647A042B}"/>
              </a:ext>
            </a:extLst>
          </p:cNvPr>
          <p:cNvCxnSpPr>
            <a:cxnSpLocks/>
          </p:cNvCxnSpPr>
          <p:nvPr/>
        </p:nvCxnSpPr>
        <p:spPr>
          <a:xfrm>
            <a:off x="10447428" y="5352445"/>
            <a:ext cx="1217135" cy="0"/>
          </a:xfrm>
          <a:prstGeom prst="line">
            <a:avLst/>
          </a:prstGeom>
          <a:ln w="12700">
            <a:solidFill>
              <a:srgbClr val="5A2579"/>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7C23EA-E126-F4C8-A168-5FF997B79F0A}"/>
              </a:ext>
            </a:extLst>
          </p:cNvPr>
          <p:cNvCxnSpPr>
            <a:cxnSpLocks/>
          </p:cNvCxnSpPr>
          <p:nvPr/>
        </p:nvCxnSpPr>
        <p:spPr>
          <a:xfrm>
            <a:off x="10447428" y="5675244"/>
            <a:ext cx="1217135" cy="0"/>
          </a:xfrm>
          <a:prstGeom prst="line">
            <a:avLst/>
          </a:prstGeom>
          <a:ln w="12700">
            <a:solidFill>
              <a:srgbClr val="5A2579"/>
            </a:solidFill>
          </a:ln>
        </p:spPr>
        <p:style>
          <a:lnRef idx="1">
            <a:schemeClr val="accent1"/>
          </a:lnRef>
          <a:fillRef idx="0">
            <a:schemeClr val="accent1"/>
          </a:fillRef>
          <a:effectRef idx="0">
            <a:schemeClr val="accent1"/>
          </a:effectRef>
          <a:fontRef idx="minor">
            <a:schemeClr val="tx1"/>
          </a:fontRef>
        </p:style>
      </p:cxnSp>
      <p:sp>
        <p:nvSpPr>
          <p:cNvPr id="104" name="TextBox 103">
            <a:extLst>
              <a:ext uri="{FF2B5EF4-FFF2-40B4-BE49-F238E27FC236}">
                <a16:creationId xmlns:a16="http://schemas.microsoft.com/office/drawing/2014/main" id="{C1C15D54-DD92-399A-1855-E3D230A9D26C}"/>
              </a:ext>
            </a:extLst>
          </p:cNvPr>
          <p:cNvSpPr txBox="1"/>
          <p:nvPr/>
        </p:nvSpPr>
        <p:spPr>
          <a:xfrm>
            <a:off x="1496370" y="5368347"/>
            <a:ext cx="354584" cy="276999"/>
          </a:xfrm>
          <a:prstGeom prst="rect">
            <a:avLst/>
          </a:prstGeom>
          <a:noFill/>
        </p:spPr>
        <p:txBody>
          <a:bodyPr wrap="square" rtlCol="0">
            <a:spAutoFit/>
          </a:bodyPr>
          <a:lstStyle/>
          <a:p>
            <a:pPr algn="ctr"/>
            <a:r>
              <a:rPr lang="en-US" sz="1200" b="1">
                <a:solidFill>
                  <a:srgbClr val="E8C134"/>
                </a:solidFill>
                <a:latin typeface="Roboto Condensed" panose="02000000000000000000" pitchFamily="2" charset="0"/>
                <a:ea typeface="Roboto Condensed" panose="02000000000000000000" pitchFamily="2" charset="0"/>
                <a:cs typeface="Roboto Condensed" panose="02000000000000000000" pitchFamily="2" charset="0"/>
              </a:rPr>
              <a:t>A1</a:t>
            </a:r>
          </a:p>
        </p:txBody>
      </p:sp>
      <p:sp>
        <p:nvSpPr>
          <p:cNvPr id="105" name="TextBox 104">
            <a:extLst>
              <a:ext uri="{FF2B5EF4-FFF2-40B4-BE49-F238E27FC236}">
                <a16:creationId xmlns:a16="http://schemas.microsoft.com/office/drawing/2014/main" id="{682DD522-DE8A-A576-BC08-8AACB0164122}"/>
              </a:ext>
            </a:extLst>
          </p:cNvPr>
          <p:cNvSpPr txBox="1"/>
          <p:nvPr/>
        </p:nvSpPr>
        <p:spPr>
          <a:xfrm>
            <a:off x="1997645" y="5368347"/>
            <a:ext cx="354584" cy="276999"/>
          </a:xfrm>
          <a:prstGeom prst="rect">
            <a:avLst/>
          </a:prstGeom>
          <a:noFill/>
        </p:spPr>
        <p:txBody>
          <a:bodyPr wrap="square" rtlCol="0">
            <a:spAutoFit/>
          </a:bodyPr>
          <a:lstStyle/>
          <a:p>
            <a:pPr algn="ctr"/>
            <a:r>
              <a:rPr lang="en-US" sz="1200" b="1">
                <a:solidFill>
                  <a:srgbClr val="E8C134"/>
                </a:solidFill>
                <a:latin typeface="Roboto Condensed" panose="02000000000000000000" pitchFamily="2" charset="0"/>
                <a:ea typeface="Roboto Condensed" panose="02000000000000000000" pitchFamily="2" charset="0"/>
                <a:cs typeface="Roboto Condensed" panose="02000000000000000000" pitchFamily="2" charset="0"/>
              </a:rPr>
              <a:t>A2</a:t>
            </a:r>
          </a:p>
        </p:txBody>
      </p:sp>
      <p:sp>
        <p:nvSpPr>
          <p:cNvPr id="106" name="TextBox 105">
            <a:extLst>
              <a:ext uri="{FF2B5EF4-FFF2-40B4-BE49-F238E27FC236}">
                <a16:creationId xmlns:a16="http://schemas.microsoft.com/office/drawing/2014/main" id="{7E260C90-AA0F-825B-86B1-BBFA9919FB13}"/>
              </a:ext>
            </a:extLst>
          </p:cNvPr>
          <p:cNvSpPr txBox="1"/>
          <p:nvPr/>
        </p:nvSpPr>
        <p:spPr>
          <a:xfrm>
            <a:off x="2498920" y="5368347"/>
            <a:ext cx="354584" cy="276999"/>
          </a:xfrm>
          <a:prstGeom prst="rect">
            <a:avLst/>
          </a:prstGeom>
          <a:noFill/>
        </p:spPr>
        <p:txBody>
          <a:bodyPr wrap="square" rtlCol="0">
            <a:spAutoFit/>
          </a:bodyPr>
          <a:lstStyle/>
          <a:p>
            <a:pPr algn="ctr"/>
            <a:r>
              <a:rPr lang="en-US" sz="1200" b="1">
                <a:solidFill>
                  <a:srgbClr val="E8C134"/>
                </a:solidFill>
                <a:latin typeface="Roboto Condensed" panose="02000000000000000000" pitchFamily="2" charset="0"/>
                <a:ea typeface="Roboto Condensed" panose="02000000000000000000" pitchFamily="2" charset="0"/>
                <a:cs typeface="Roboto Condensed" panose="02000000000000000000" pitchFamily="2" charset="0"/>
              </a:rPr>
              <a:t>A3</a:t>
            </a:r>
          </a:p>
        </p:txBody>
      </p:sp>
      <p:sp>
        <p:nvSpPr>
          <p:cNvPr id="107" name="TextBox 106">
            <a:extLst>
              <a:ext uri="{FF2B5EF4-FFF2-40B4-BE49-F238E27FC236}">
                <a16:creationId xmlns:a16="http://schemas.microsoft.com/office/drawing/2014/main" id="{0146EB53-4ADC-A200-7204-CD5D54B8FC63}"/>
              </a:ext>
            </a:extLst>
          </p:cNvPr>
          <p:cNvSpPr txBox="1"/>
          <p:nvPr/>
        </p:nvSpPr>
        <p:spPr>
          <a:xfrm>
            <a:off x="3221850" y="5371795"/>
            <a:ext cx="354584" cy="276999"/>
          </a:xfrm>
          <a:prstGeom prst="rect">
            <a:avLst/>
          </a:prstGeom>
          <a:noFill/>
        </p:spPr>
        <p:txBody>
          <a:bodyPr wrap="square" rtlCol="0">
            <a:spAutoFit/>
          </a:bodyPr>
          <a:lstStyle/>
          <a:p>
            <a:pPr algn="ctr"/>
            <a:r>
              <a:rPr lang="en-US" sz="1200" b="1">
                <a:solidFill>
                  <a:srgbClr val="037BA9"/>
                </a:solidFill>
                <a:latin typeface="Roboto Condensed" panose="02000000000000000000" pitchFamily="2" charset="0"/>
                <a:ea typeface="Roboto Condensed" panose="02000000000000000000" pitchFamily="2" charset="0"/>
                <a:cs typeface="Roboto Condensed" panose="02000000000000000000" pitchFamily="2" charset="0"/>
              </a:rPr>
              <a:t>A4</a:t>
            </a:r>
          </a:p>
        </p:txBody>
      </p:sp>
      <p:sp>
        <p:nvSpPr>
          <p:cNvPr id="108" name="TextBox 107">
            <a:extLst>
              <a:ext uri="{FF2B5EF4-FFF2-40B4-BE49-F238E27FC236}">
                <a16:creationId xmlns:a16="http://schemas.microsoft.com/office/drawing/2014/main" id="{776066E4-12AC-68E3-8321-17079B183C78}"/>
              </a:ext>
            </a:extLst>
          </p:cNvPr>
          <p:cNvSpPr txBox="1"/>
          <p:nvPr/>
        </p:nvSpPr>
        <p:spPr>
          <a:xfrm>
            <a:off x="3707223" y="5371795"/>
            <a:ext cx="354584" cy="276999"/>
          </a:xfrm>
          <a:prstGeom prst="rect">
            <a:avLst/>
          </a:prstGeom>
          <a:noFill/>
        </p:spPr>
        <p:txBody>
          <a:bodyPr wrap="square" rtlCol="0">
            <a:spAutoFit/>
          </a:bodyPr>
          <a:lstStyle/>
          <a:p>
            <a:pPr algn="ctr"/>
            <a:r>
              <a:rPr lang="en-US" sz="1200" b="1">
                <a:solidFill>
                  <a:srgbClr val="037BA9"/>
                </a:solidFill>
                <a:latin typeface="Roboto Condensed" panose="02000000000000000000" pitchFamily="2" charset="0"/>
                <a:ea typeface="Roboto Condensed" panose="02000000000000000000" pitchFamily="2" charset="0"/>
                <a:cs typeface="Roboto Condensed" panose="02000000000000000000" pitchFamily="2" charset="0"/>
              </a:rPr>
              <a:t>A5</a:t>
            </a:r>
          </a:p>
        </p:txBody>
      </p:sp>
      <p:sp>
        <p:nvSpPr>
          <p:cNvPr id="109" name="TextBox 108">
            <a:extLst>
              <a:ext uri="{FF2B5EF4-FFF2-40B4-BE49-F238E27FC236}">
                <a16:creationId xmlns:a16="http://schemas.microsoft.com/office/drawing/2014/main" id="{8E436883-AC5E-E692-4227-70555A2F0049}"/>
              </a:ext>
            </a:extLst>
          </p:cNvPr>
          <p:cNvSpPr txBox="1"/>
          <p:nvPr/>
        </p:nvSpPr>
        <p:spPr>
          <a:xfrm>
            <a:off x="4400306" y="5376623"/>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B1</a:t>
            </a:r>
          </a:p>
        </p:txBody>
      </p:sp>
      <p:sp>
        <p:nvSpPr>
          <p:cNvPr id="110" name="TextBox 109">
            <a:extLst>
              <a:ext uri="{FF2B5EF4-FFF2-40B4-BE49-F238E27FC236}">
                <a16:creationId xmlns:a16="http://schemas.microsoft.com/office/drawing/2014/main" id="{BE3C0325-ABB7-6E1D-86F5-F3E929ED590C}"/>
              </a:ext>
            </a:extLst>
          </p:cNvPr>
          <p:cNvSpPr txBox="1"/>
          <p:nvPr/>
        </p:nvSpPr>
        <p:spPr>
          <a:xfrm>
            <a:off x="4901581" y="5376623"/>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B2</a:t>
            </a:r>
          </a:p>
        </p:txBody>
      </p:sp>
      <p:sp>
        <p:nvSpPr>
          <p:cNvPr id="111" name="TextBox 110">
            <a:extLst>
              <a:ext uri="{FF2B5EF4-FFF2-40B4-BE49-F238E27FC236}">
                <a16:creationId xmlns:a16="http://schemas.microsoft.com/office/drawing/2014/main" id="{36294D98-0E07-4A2C-1D62-868AD760B882}"/>
              </a:ext>
            </a:extLst>
          </p:cNvPr>
          <p:cNvSpPr txBox="1"/>
          <p:nvPr/>
        </p:nvSpPr>
        <p:spPr>
          <a:xfrm>
            <a:off x="5426709" y="5376623"/>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B3</a:t>
            </a:r>
          </a:p>
        </p:txBody>
      </p:sp>
      <p:sp>
        <p:nvSpPr>
          <p:cNvPr id="112" name="TextBox 111">
            <a:extLst>
              <a:ext uri="{FF2B5EF4-FFF2-40B4-BE49-F238E27FC236}">
                <a16:creationId xmlns:a16="http://schemas.microsoft.com/office/drawing/2014/main" id="{D251A006-40C3-5692-D8B1-58F5EB5C6328}"/>
              </a:ext>
            </a:extLst>
          </p:cNvPr>
          <p:cNvSpPr txBox="1"/>
          <p:nvPr/>
        </p:nvSpPr>
        <p:spPr>
          <a:xfrm>
            <a:off x="5963236" y="5376623"/>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B4</a:t>
            </a:r>
          </a:p>
        </p:txBody>
      </p:sp>
      <p:sp>
        <p:nvSpPr>
          <p:cNvPr id="113" name="TextBox 112">
            <a:extLst>
              <a:ext uri="{FF2B5EF4-FFF2-40B4-BE49-F238E27FC236}">
                <a16:creationId xmlns:a16="http://schemas.microsoft.com/office/drawing/2014/main" id="{218EB163-3629-EEB4-4781-99747F3A906D}"/>
              </a:ext>
            </a:extLst>
          </p:cNvPr>
          <p:cNvSpPr txBox="1"/>
          <p:nvPr/>
        </p:nvSpPr>
        <p:spPr>
          <a:xfrm>
            <a:off x="6464511" y="5376623"/>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B5</a:t>
            </a:r>
          </a:p>
        </p:txBody>
      </p:sp>
      <p:sp>
        <p:nvSpPr>
          <p:cNvPr id="114" name="TextBox 113">
            <a:extLst>
              <a:ext uri="{FF2B5EF4-FFF2-40B4-BE49-F238E27FC236}">
                <a16:creationId xmlns:a16="http://schemas.microsoft.com/office/drawing/2014/main" id="{66B31615-3F01-32DC-4C54-A08418D5564C}"/>
              </a:ext>
            </a:extLst>
          </p:cNvPr>
          <p:cNvSpPr txBox="1"/>
          <p:nvPr/>
        </p:nvSpPr>
        <p:spPr>
          <a:xfrm>
            <a:off x="6989639" y="5376623"/>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B6</a:t>
            </a:r>
          </a:p>
        </p:txBody>
      </p:sp>
      <p:sp>
        <p:nvSpPr>
          <p:cNvPr id="115" name="TextBox 114">
            <a:extLst>
              <a:ext uri="{FF2B5EF4-FFF2-40B4-BE49-F238E27FC236}">
                <a16:creationId xmlns:a16="http://schemas.microsoft.com/office/drawing/2014/main" id="{23C8F541-53C5-2A0F-84B6-2AA360BFC8A2}"/>
              </a:ext>
            </a:extLst>
          </p:cNvPr>
          <p:cNvSpPr txBox="1"/>
          <p:nvPr/>
        </p:nvSpPr>
        <p:spPr>
          <a:xfrm>
            <a:off x="7477807" y="5371471"/>
            <a:ext cx="349776"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B7</a:t>
            </a:r>
          </a:p>
        </p:txBody>
      </p:sp>
      <p:sp>
        <p:nvSpPr>
          <p:cNvPr id="116" name="TextBox 115">
            <a:extLst>
              <a:ext uri="{FF2B5EF4-FFF2-40B4-BE49-F238E27FC236}">
                <a16:creationId xmlns:a16="http://schemas.microsoft.com/office/drawing/2014/main" id="{682DD0CC-2F94-0328-B06B-57B085EA994A}"/>
              </a:ext>
            </a:extLst>
          </p:cNvPr>
          <p:cNvSpPr txBox="1"/>
          <p:nvPr/>
        </p:nvSpPr>
        <p:spPr>
          <a:xfrm>
            <a:off x="8190214" y="5376621"/>
            <a:ext cx="352982"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C1</a:t>
            </a:r>
          </a:p>
        </p:txBody>
      </p:sp>
      <p:sp>
        <p:nvSpPr>
          <p:cNvPr id="117" name="TextBox 116">
            <a:extLst>
              <a:ext uri="{FF2B5EF4-FFF2-40B4-BE49-F238E27FC236}">
                <a16:creationId xmlns:a16="http://schemas.microsoft.com/office/drawing/2014/main" id="{C9F2A45F-F943-ED91-FA4F-86C59FD8A2FF}"/>
              </a:ext>
            </a:extLst>
          </p:cNvPr>
          <p:cNvSpPr txBox="1"/>
          <p:nvPr/>
        </p:nvSpPr>
        <p:spPr>
          <a:xfrm>
            <a:off x="8690688" y="5376621"/>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C2</a:t>
            </a:r>
          </a:p>
        </p:txBody>
      </p:sp>
      <p:sp>
        <p:nvSpPr>
          <p:cNvPr id="118" name="TextBox 117">
            <a:extLst>
              <a:ext uri="{FF2B5EF4-FFF2-40B4-BE49-F238E27FC236}">
                <a16:creationId xmlns:a16="http://schemas.microsoft.com/office/drawing/2014/main" id="{F77FC64E-5175-7AF4-6D2A-D99DA043DF79}"/>
              </a:ext>
            </a:extLst>
          </p:cNvPr>
          <p:cNvSpPr txBox="1"/>
          <p:nvPr/>
        </p:nvSpPr>
        <p:spPr>
          <a:xfrm>
            <a:off x="9215816" y="5376621"/>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C3</a:t>
            </a:r>
          </a:p>
        </p:txBody>
      </p:sp>
      <p:sp>
        <p:nvSpPr>
          <p:cNvPr id="119" name="TextBox 118">
            <a:extLst>
              <a:ext uri="{FF2B5EF4-FFF2-40B4-BE49-F238E27FC236}">
                <a16:creationId xmlns:a16="http://schemas.microsoft.com/office/drawing/2014/main" id="{7EE08938-A106-6B2F-AD25-B26047941960}"/>
              </a:ext>
            </a:extLst>
          </p:cNvPr>
          <p:cNvSpPr txBox="1"/>
          <p:nvPr/>
        </p:nvSpPr>
        <p:spPr>
          <a:xfrm>
            <a:off x="9752343" y="5376621"/>
            <a:ext cx="354584"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C4</a:t>
            </a:r>
          </a:p>
        </p:txBody>
      </p:sp>
      <p:sp>
        <p:nvSpPr>
          <p:cNvPr id="120" name="TextBox 119">
            <a:extLst>
              <a:ext uri="{FF2B5EF4-FFF2-40B4-BE49-F238E27FC236}">
                <a16:creationId xmlns:a16="http://schemas.microsoft.com/office/drawing/2014/main" id="{E1B69DB0-C629-A8A2-30B8-912F79552E28}"/>
              </a:ext>
            </a:extLst>
          </p:cNvPr>
          <p:cNvSpPr txBox="1"/>
          <p:nvPr/>
        </p:nvSpPr>
        <p:spPr>
          <a:xfrm>
            <a:off x="10917976" y="5376621"/>
            <a:ext cx="276037" cy="276999"/>
          </a:xfrm>
          <a:prstGeom prst="rect">
            <a:avLst/>
          </a:prstGeom>
          <a:noFill/>
        </p:spPr>
        <p:txBody>
          <a:bodyPr wrap="square" rtlCol="0">
            <a:spAutoFit/>
          </a:bodyPr>
          <a:lstStyle/>
          <a:p>
            <a:pPr algn="ctr"/>
            <a:r>
              <a:rPr lang="en-US" sz="1200" b="1">
                <a:solidFill>
                  <a:srgbClr val="3F8958"/>
                </a:solidFill>
                <a:latin typeface="Roboto Condensed" panose="02000000000000000000" pitchFamily="2" charset="0"/>
                <a:ea typeface="Roboto Condensed" panose="02000000000000000000" pitchFamily="2" charset="0"/>
                <a:cs typeface="Roboto Condensed" panose="02000000000000000000" pitchFamily="2" charset="0"/>
              </a:rPr>
              <a:t>D</a:t>
            </a:r>
          </a:p>
        </p:txBody>
      </p:sp>
      <p:sp>
        <p:nvSpPr>
          <p:cNvPr id="122" name="TextBox 121">
            <a:extLst>
              <a:ext uri="{FF2B5EF4-FFF2-40B4-BE49-F238E27FC236}">
                <a16:creationId xmlns:a16="http://schemas.microsoft.com/office/drawing/2014/main" id="{1C611170-E572-68E3-B5C1-3BF153FECDE2}"/>
              </a:ext>
            </a:extLst>
          </p:cNvPr>
          <p:cNvSpPr txBox="1"/>
          <p:nvPr/>
        </p:nvSpPr>
        <p:spPr>
          <a:xfrm rot="16200000">
            <a:off x="890524" y="4410124"/>
            <a:ext cx="1555234"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RAW MATERIAL SUPPLY</a:t>
            </a:r>
          </a:p>
        </p:txBody>
      </p:sp>
      <p:sp>
        <p:nvSpPr>
          <p:cNvPr id="123" name="TextBox 122">
            <a:extLst>
              <a:ext uri="{FF2B5EF4-FFF2-40B4-BE49-F238E27FC236}">
                <a16:creationId xmlns:a16="http://schemas.microsoft.com/office/drawing/2014/main" id="{0D53A567-18ED-61A6-4F66-6B40E2CCAFF0}"/>
              </a:ext>
            </a:extLst>
          </p:cNvPr>
          <p:cNvSpPr txBox="1"/>
          <p:nvPr/>
        </p:nvSpPr>
        <p:spPr>
          <a:xfrm rot="16200000">
            <a:off x="1259249" y="4283487"/>
            <a:ext cx="1808508"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RAW MATERIAL TRANSPORT</a:t>
            </a:r>
          </a:p>
        </p:txBody>
      </p:sp>
      <p:sp>
        <p:nvSpPr>
          <p:cNvPr id="124" name="TextBox 123">
            <a:extLst>
              <a:ext uri="{FF2B5EF4-FFF2-40B4-BE49-F238E27FC236}">
                <a16:creationId xmlns:a16="http://schemas.microsoft.com/office/drawing/2014/main" id="{AB026CA4-908B-4FEB-CBDA-1E94B4BE3CF7}"/>
              </a:ext>
            </a:extLst>
          </p:cNvPr>
          <p:cNvSpPr txBox="1"/>
          <p:nvPr/>
        </p:nvSpPr>
        <p:spPr>
          <a:xfrm rot="16200000">
            <a:off x="2083967" y="4588057"/>
            <a:ext cx="1199367"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MANUFACTURING</a:t>
            </a:r>
          </a:p>
        </p:txBody>
      </p:sp>
      <p:cxnSp>
        <p:nvCxnSpPr>
          <p:cNvPr id="127" name="Straight Connector 126">
            <a:extLst>
              <a:ext uri="{FF2B5EF4-FFF2-40B4-BE49-F238E27FC236}">
                <a16:creationId xmlns:a16="http://schemas.microsoft.com/office/drawing/2014/main" id="{561D418A-C825-1D47-9F97-FA8D2D80DCCA}"/>
              </a:ext>
            </a:extLst>
          </p:cNvPr>
          <p:cNvCxnSpPr>
            <a:cxnSpLocks/>
          </p:cNvCxnSpPr>
          <p:nvPr/>
        </p:nvCxnSpPr>
        <p:spPr>
          <a:xfrm>
            <a:off x="3146067" y="5669572"/>
            <a:ext cx="932953" cy="0"/>
          </a:xfrm>
          <a:prstGeom prst="line">
            <a:avLst/>
          </a:prstGeom>
          <a:ln w="12700">
            <a:solidFill>
              <a:srgbClr val="037BA9"/>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id="{4A089776-A524-9FC2-4F71-230E08145CEE}"/>
              </a:ext>
            </a:extLst>
          </p:cNvPr>
          <p:cNvSpPr txBox="1"/>
          <p:nvPr/>
        </p:nvSpPr>
        <p:spPr>
          <a:xfrm rot="16200000">
            <a:off x="2719293" y="4505503"/>
            <a:ext cx="1364476"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TRANSPORT TO SITE</a:t>
            </a:r>
          </a:p>
        </p:txBody>
      </p:sp>
      <p:sp>
        <p:nvSpPr>
          <p:cNvPr id="129" name="TextBox 128">
            <a:extLst>
              <a:ext uri="{FF2B5EF4-FFF2-40B4-BE49-F238E27FC236}">
                <a16:creationId xmlns:a16="http://schemas.microsoft.com/office/drawing/2014/main" id="{5D2FCCDC-82B6-5929-74F8-920A806D49F2}"/>
              </a:ext>
            </a:extLst>
          </p:cNvPr>
          <p:cNvSpPr txBox="1"/>
          <p:nvPr/>
        </p:nvSpPr>
        <p:spPr>
          <a:xfrm rot="16200000">
            <a:off x="3348440" y="4638552"/>
            <a:ext cx="1098378"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CONSTRUCTION</a:t>
            </a:r>
          </a:p>
        </p:txBody>
      </p:sp>
      <p:sp>
        <p:nvSpPr>
          <p:cNvPr id="130" name="TextBox 129">
            <a:extLst>
              <a:ext uri="{FF2B5EF4-FFF2-40B4-BE49-F238E27FC236}">
                <a16:creationId xmlns:a16="http://schemas.microsoft.com/office/drawing/2014/main" id="{FEBEF796-1130-C453-EA75-D4894F2AA9BB}"/>
              </a:ext>
            </a:extLst>
          </p:cNvPr>
          <p:cNvSpPr txBox="1"/>
          <p:nvPr/>
        </p:nvSpPr>
        <p:spPr>
          <a:xfrm rot="16200000">
            <a:off x="4365431" y="4983999"/>
            <a:ext cx="407484"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USE</a:t>
            </a:r>
          </a:p>
        </p:txBody>
      </p:sp>
      <p:sp>
        <p:nvSpPr>
          <p:cNvPr id="131" name="TextBox 130">
            <a:extLst>
              <a:ext uri="{FF2B5EF4-FFF2-40B4-BE49-F238E27FC236}">
                <a16:creationId xmlns:a16="http://schemas.microsoft.com/office/drawing/2014/main" id="{7989B5B9-C59C-BE5C-4B3E-55CE5085EE74}"/>
              </a:ext>
            </a:extLst>
          </p:cNvPr>
          <p:cNvSpPr txBox="1"/>
          <p:nvPr/>
        </p:nvSpPr>
        <p:spPr>
          <a:xfrm rot="16200000">
            <a:off x="4543334" y="4665803"/>
            <a:ext cx="1043876"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MAINTENANCE</a:t>
            </a:r>
          </a:p>
        </p:txBody>
      </p:sp>
      <p:sp>
        <p:nvSpPr>
          <p:cNvPr id="132" name="TextBox 131">
            <a:extLst>
              <a:ext uri="{FF2B5EF4-FFF2-40B4-BE49-F238E27FC236}">
                <a16:creationId xmlns:a16="http://schemas.microsoft.com/office/drawing/2014/main" id="{7EC180D8-2F39-32AD-2001-F22B566205B6}"/>
              </a:ext>
            </a:extLst>
          </p:cNvPr>
          <p:cNvSpPr txBox="1"/>
          <p:nvPr/>
        </p:nvSpPr>
        <p:spPr>
          <a:xfrm rot="16200000">
            <a:off x="5283959" y="4887017"/>
            <a:ext cx="601447"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REPAIR</a:t>
            </a:r>
          </a:p>
        </p:txBody>
      </p:sp>
      <p:sp>
        <p:nvSpPr>
          <p:cNvPr id="133" name="TextBox 132">
            <a:extLst>
              <a:ext uri="{FF2B5EF4-FFF2-40B4-BE49-F238E27FC236}">
                <a16:creationId xmlns:a16="http://schemas.microsoft.com/office/drawing/2014/main" id="{E875D8E4-5E2A-195D-DFA6-F0A4EDDAFD70}"/>
              </a:ext>
            </a:extLst>
          </p:cNvPr>
          <p:cNvSpPr txBox="1"/>
          <p:nvPr/>
        </p:nvSpPr>
        <p:spPr>
          <a:xfrm rot="16200000">
            <a:off x="5616186" y="4665001"/>
            <a:ext cx="1045479"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REPLACEMENT</a:t>
            </a:r>
          </a:p>
        </p:txBody>
      </p:sp>
      <p:sp>
        <p:nvSpPr>
          <p:cNvPr id="134" name="TextBox 133">
            <a:extLst>
              <a:ext uri="{FF2B5EF4-FFF2-40B4-BE49-F238E27FC236}">
                <a16:creationId xmlns:a16="http://schemas.microsoft.com/office/drawing/2014/main" id="{3FF063F1-8332-C068-4670-1BAF8896F1FA}"/>
              </a:ext>
            </a:extLst>
          </p:cNvPr>
          <p:cNvSpPr txBox="1"/>
          <p:nvPr/>
        </p:nvSpPr>
        <p:spPr>
          <a:xfrm rot="16200000">
            <a:off x="6053773" y="4606492"/>
            <a:ext cx="1162498"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REFURBISHMENT</a:t>
            </a:r>
          </a:p>
        </p:txBody>
      </p:sp>
      <p:sp>
        <p:nvSpPr>
          <p:cNvPr id="135" name="TextBox 134">
            <a:extLst>
              <a:ext uri="{FF2B5EF4-FFF2-40B4-BE49-F238E27FC236}">
                <a16:creationId xmlns:a16="http://schemas.microsoft.com/office/drawing/2014/main" id="{BB43D7B1-C8FA-724B-83F4-CEEC500D1E61}"/>
              </a:ext>
            </a:extLst>
          </p:cNvPr>
          <p:cNvSpPr txBox="1"/>
          <p:nvPr/>
        </p:nvSpPr>
        <p:spPr>
          <a:xfrm rot="16200000">
            <a:off x="6704630" y="4737938"/>
            <a:ext cx="899605"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ENERGY USE</a:t>
            </a:r>
          </a:p>
        </p:txBody>
      </p:sp>
      <p:sp>
        <p:nvSpPr>
          <p:cNvPr id="136" name="TextBox 135">
            <a:extLst>
              <a:ext uri="{FF2B5EF4-FFF2-40B4-BE49-F238E27FC236}">
                <a16:creationId xmlns:a16="http://schemas.microsoft.com/office/drawing/2014/main" id="{A402A31B-49B6-0586-C56D-B628D75274E7}"/>
              </a:ext>
            </a:extLst>
          </p:cNvPr>
          <p:cNvSpPr txBox="1"/>
          <p:nvPr/>
        </p:nvSpPr>
        <p:spPr>
          <a:xfrm rot="16200000">
            <a:off x="7220614" y="4763586"/>
            <a:ext cx="848309"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WATER USE</a:t>
            </a:r>
          </a:p>
        </p:txBody>
      </p:sp>
      <p:sp>
        <p:nvSpPr>
          <p:cNvPr id="137" name="TextBox 136">
            <a:extLst>
              <a:ext uri="{FF2B5EF4-FFF2-40B4-BE49-F238E27FC236}">
                <a16:creationId xmlns:a16="http://schemas.microsoft.com/office/drawing/2014/main" id="{08E801B3-F7C3-6BC9-AD3B-10FCD6616105}"/>
              </a:ext>
            </a:extLst>
          </p:cNvPr>
          <p:cNvSpPr txBox="1"/>
          <p:nvPr/>
        </p:nvSpPr>
        <p:spPr>
          <a:xfrm rot="16200000">
            <a:off x="7745082" y="4563211"/>
            <a:ext cx="1249060"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DECONSTRUCTION</a:t>
            </a:r>
          </a:p>
        </p:txBody>
      </p:sp>
      <p:sp>
        <p:nvSpPr>
          <p:cNvPr id="138" name="TextBox 137">
            <a:extLst>
              <a:ext uri="{FF2B5EF4-FFF2-40B4-BE49-F238E27FC236}">
                <a16:creationId xmlns:a16="http://schemas.microsoft.com/office/drawing/2014/main" id="{4989812E-6F3B-5653-7813-F3EEA65E59D6}"/>
              </a:ext>
            </a:extLst>
          </p:cNvPr>
          <p:cNvSpPr txBox="1"/>
          <p:nvPr/>
        </p:nvSpPr>
        <p:spPr>
          <a:xfrm rot="16200000">
            <a:off x="8240383" y="4477771"/>
            <a:ext cx="1250663" cy="430887"/>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END OF LIFE </a:t>
            </a:r>
          </a:p>
          <a:p>
            <a:r>
              <a:rPr lang="en-US" sz="1100">
                <a:latin typeface="Roboto Condensed" panose="02000000000000000000" pitchFamily="2" charset="0"/>
                <a:ea typeface="Roboto Condensed" panose="02000000000000000000" pitchFamily="2" charset="0"/>
                <a:cs typeface="Roboto Condensed" panose="02000000000000000000" pitchFamily="2" charset="0"/>
              </a:rPr>
              <a:t>TRANSPORTATION</a:t>
            </a:r>
          </a:p>
        </p:txBody>
      </p:sp>
      <p:sp>
        <p:nvSpPr>
          <p:cNvPr id="139" name="TextBox 138">
            <a:extLst>
              <a:ext uri="{FF2B5EF4-FFF2-40B4-BE49-F238E27FC236}">
                <a16:creationId xmlns:a16="http://schemas.microsoft.com/office/drawing/2014/main" id="{229A43F8-FBB6-5616-EC53-9EA5897C3D6B}"/>
              </a:ext>
            </a:extLst>
          </p:cNvPr>
          <p:cNvSpPr txBox="1"/>
          <p:nvPr/>
        </p:nvSpPr>
        <p:spPr>
          <a:xfrm rot="16200000">
            <a:off x="8702081" y="4504701"/>
            <a:ext cx="1366080"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WASTE PROCESSING</a:t>
            </a:r>
          </a:p>
        </p:txBody>
      </p:sp>
      <p:sp>
        <p:nvSpPr>
          <p:cNvPr id="140" name="TextBox 139">
            <a:extLst>
              <a:ext uri="{FF2B5EF4-FFF2-40B4-BE49-F238E27FC236}">
                <a16:creationId xmlns:a16="http://schemas.microsoft.com/office/drawing/2014/main" id="{3289F7A0-CCBB-9383-74D8-77995BD723B5}"/>
              </a:ext>
            </a:extLst>
          </p:cNvPr>
          <p:cNvSpPr txBox="1"/>
          <p:nvPr/>
        </p:nvSpPr>
        <p:spPr>
          <a:xfrm rot="16200000">
            <a:off x="9545261" y="4807669"/>
            <a:ext cx="760144"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DISPOSAL</a:t>
            </a:r>
          </a:p>
        </p:txBody>
      </p:sp>
      <p:sp>
        <p:nvSpPr>
          <p:cNvPr id="141" name="TextBox 140">
            <a:extLst>
              <a:ext uri="{FF2B5EF4-FFF2-40B4-BE49-F238E27FC236}">
                <a16:creationId xmlns:a16="http://schemas.microsoft.com/office/drawing/2014/main" id="{3E7C0B6E-91A6-D71A-9B0E-A17DEBA5BA07}"/>
              </a:ext>
            </a:extLst>
          </p:cNvPr>
          <p:cNvSpPr txBox="1"/>
          <p:nvPr/>
        </p:nvSpPr>
        <p:spPr>
          <a:xfrm rot="16200000">
            <a:off x="10408552" y="4556799"/>
            <a:ext cx="1261884" cy="261610"/>
          </a:xfrm>
          <a:prstGeom prst="rect">
            <a:avLst/>
          </a:prstGeom>
          <a:noFill/>
        </p:spPr>
        <p:txBody>
          <a:bodyPr wrap="square" rtlCol="0" anchor="ctr">
            <a:spAutoFit/>
          </a:bodyPr>
          <a:lstStyle/>
          <a:p>
            <a:r>
              <a:rPr lang="en-US" sz="1100">
                <a:latin typeface="Roboto Condensed" panose="02000000000000000000" pitchFamily="2" charset="0"/>
                <a:ea typeface="Roboto Condensed" panose="02000000000000000000" pitchFamily="2" charset="0"/>
                <a:cs typeface="Roboto Condensed" panose="02000000000000000000" pitchFamily="2" charset="0"/>
              </a:rPr>
              <a:t>REUSE - RECOVERY</a:t>
            </a:r>
          </a:p>
        </p:txBody>
      </p:sp>
    </p:spTree>
    <p:custDataLst>
      <p:tags r:id="rId1"/>
    </p:custDataLst>
    <p:extLst>
      <p:ext uri="{BB962C8B-B14F-4D97-AF65-F5344CB8AC3E}">
        <p14:creationId xmlns:p14="http://schemas.microsoft.com/office/powerpoint/2010/main" val="2874269628"/>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02D815-782A-0EB7-B1D2-301CBA3DA7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1EC4AFA-A789-9BAC-3A3F-B177AE614DA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F83B77-2B41-B321-FFB8-B8411618011C}"/>
              </a:ext>
            </a:extLst>
          </p:cNvPr>
          <p:cNvSpPr>
            <a:spLocks noGrp="1"/>
          </p:cNvSpPr>
          <p:nvPr>
            <p:ph type="title"/>
          </p:nvPr>
        </p:nvSpPr>
        <p:spPr>
          <a:xfrm>
            <a:off x="245873" y="686183"/>
            <a:ext cx="3444959" cy="3872571"/>
          </a:xfrm>
          <a:noFill/>
          <a:effectLst/>
        </p:spPr>
        <p:txBody>
          <a:bodyPr anchor="t">
            <a:noAutofit/>
          </a:body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Refrigeration Equipment Greenhouse Gas Emissions</a:t>
            </a:r>
            <a:br>
              <a:rPr lang="en-US" sz="4400" b="1">
                <a:latin typeface="Roboto Condensed" panose="02000000000000000000" pitchFamily="2" charset="0"/>
                <a:cs typeface="Roboto Condensed" panose="02000000000000000000" pitchFamily="2" charset="0"/>
              </a:rPr>
            </a:br>
            <a:br>
              <a:rPr lang="en-US" sz="4400" b="1">
                <a:latin typeface="Roboto Condensed" panose="02000000000000000000" pitchFamily="2" charset="0"/>
                <a:cs typeface="Roboto Condensed" panose="02000000000000000000" pitchFamily="2" charset="0"/>
              </a:rPr>
            </a:br>
            <a:r>
              <a:rPr lang="en-US" sz="4400" b="1">
                <a:latin typeface="Roboto Condensed" panose="02000000000000000000" pitchFamily="2" charset="0"/>
                <a:cs typeface="Roboto Condensed" panose="02000000000000000000" pitchFamily="2" charset="0"/>
              </a:rPr>
              <a:t>EN 15978</a:t>
            </a:r>
          </a:p>
        </p:txBody>
      </p:sp>
      <p:sp>
        <p:nvSpPr>
          <p:cNvPr id="4" name="TextBox 3">
            <a:extLst>
              <a:ext uri="{FF2B5EF4-FFF2-40B4-BE49-F238E27FC236}">
                <a16:creationId xmlns:a16="http://schemas.microsoft.com/office/drawing/2014/main" id="{FA1E205B-8A3F-8D9A-4D39-DE2714792BBF}"/>
              </a:ext>
            </a:extLst>
          </p:cNvPr>
          <p:cNvSpPr txBox="1"/>
          <p:nvPr/>
        </p:nvSpPr>
        <p:spPr>
          <a:xfrm>
            <a:off x="4308881" y="781351"/>
            <a:ext cx="3944344" cy="812530"/>
          </a:xfrm>
          <a:prstGeom prst="rect">
            <a:avLst/>
          </a:prstGeom>
          <a:noFill/>
        </p:spPr>
        <p:txBody>
          <a:bodyPr wrap="square" rtlCol="0">
            <a:spAutoFit/>
          </a:bodyPr>
          <a:lstStyle/>
          <a:p>
            <a:pPr algn="ctr">
              <a:lnSpc>
                <a:spcPct val="90000"/>
              </a:lnSpc>
            </a:pPr>
            <a:r>
              <a:rPr lang="en-US" sz="26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B6: Energy</a:t>
            </a:r>
          </a:p>
          <a:p>
            <a:pPr algn="ctr">
              <a:lnSpc>
                <a:spcPct val="90000"/>
              </a:lnSpc>
            </a:pPr>
            <a:r>
              <a:rPr lang="en-US" sz="26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Operation Carbon</a:t>
            </a:r>
          </a:p>
        </p:txBody>
      </p:sp>
      <p:pic>
        <p:nvPicPr>
          <p:cNvPr id="9" name="Picture 8" descr="A white rectangular object with a window&#10;&#10;Description automatically generated">
            <a:extLst>
              <a:ext uri="{FF2B5EF4-FFF2-40B4-BE49-F238E27FC236}">
                <a16:creationId xmlns:a16="http://schemas.microsoft.com/office/drawing/2014/main" id="{7F1DA526-1562-486A-1344-93AB25625E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4845" y="3118170"/>
            <a:ext cx="2213625" cy="2924106"/>
          </a:xfrm>
          <a:prstGeom prst="rect">
            <a:avLst/>
          </a:prstGeom>
        </p:spPr>
      </p:pic>
      <p:sp>
        <p:nvSpPr>
          <p:cNvPr id="11" name="Bent Arrow 10">
            <a:extLst>
              <a:ext uri="{FF2B5EF4-FFF2-40B4-BE49-F238E27FC236}">
                <a16:creationId xmlns:a16="http://schemas.microsoft.com/office/drawing/2014/main" id="{C474A7A9-A2CB-6DA7-D5FC-FB583E01FC54}"/>
              </a:ext>
            </a:extLst>
          </p:cNvPr>
          <p:cNvSpPr/>
          <p:nvPr/>
        </p:nvSpPr>
        <p:spPr>
          <a:xfrm flipH="1">
            <a:off x="6896431" y="1684075"/>
            <a:ext cx="1322090" cy="1181334"/>
          </a:xfrm>
          <a:prstGeom prst="bentArrow">
            <a:avLst>
              <a:gd name="adj1" fmla="val 25000"/>
              <a:gd name="adj2" fmla="val 25000"/>
              <a:gd name="adj3" fmla="val 36765"/>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ight Arrow 11">
            <a:extLst>
              <a:ext uri="{FF2B5EF4-FFF2-40B4-BE49-F238E27FC236}">
                <a16:creationId xmlns:a16="http://schemas.microsoft.com/office/drawing/2014/main" id="{04F449DE-96AF-4F07-DB6E-FC60DE9BE12E}"/>
              </a:ext>
            </a:extLst>
          </p:cNvPr>
          <p:cNvSpPr/>
          <p:nvPr/>
        </p:nvSpPr>
        <p:spPr>
          <a:xfrm>
            <a:off x="5767770" y="4393833"/>
            <a:ext cx="1396874" cy="71994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BD215C-4E5C-E4BF-D547-6954D56D500F}"/>
              </a:ext>
            </a:extLst>
          </p:cNvPr>
          <p:cNvSpPr txBox="1"/>
          <p:nvPr/>
        </p:nvSpPr>
        <p:spPr>
          <a:xfrm>
            <a:off x="8496116" y="806961"/>
            <a:ext cx="3028521" cy="812530"/>
          </a:xfrm>
          <a:prstGeom prst="rect">
            <a:avLst/>
          </a:prstGeom>
          <a:noFill/>
        </p:spPr>
        <p:txBody>
          <a:bodyPr wrap="square" rtlCol="0">
            <a:spAutoFit/>
          </a:bodyPr>
          <a:lstStyle/>
          <a:p>
            <a:pPr algn="ctr">
              <a:lnSpc>
                <a:spcPct val="90000"/>
              </a:lnSpc>
            </a:pPr>
            <a:r>
              <a:rPr lang="en-US" sz="26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B1: Refrigerant</a:t>
            </a:r>
          </a:p>
          <a:p>
            <a:pPr algn="ctr">
              <a:lnSpc>
                <a:spcPct val="90000"/>
              </a:lnSpc>
            </a:pPr>
            <a:r>
              <a:rPr lang="en-US" sz="26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Embodied Carbon</a:t>
            </a:r>
          </a:p>
        </p:txBody>
      </p:sp>
      <p:sp>
        <p:nvSpPr>
          <p:cNvPr id="14" name="TextBox 13">
            <a:extLst>
              <a:ext uri="{FF2B5EF4-FFF2-40B4-BE49-F238E27FC236}">
                <a16:creationId xmlns:a16="http://schemas.microsoft.com/office/drawing/2014/main" id="{133FB4A3-CB5C-5952-839C-FE6DE82B6CA2}"/>
              </a:ext>
            </a:extLst>
          </p:cNvPr>
          <p:cNvSpPr txBox="1"/>
          <p:nvPr/>
        </p:nvSpPr>
        <p:spPr>
          <a:xfrm>
            <a:off x="4707945" y="3493994"/>
            <a:ext cx="2612071" cy="812530"/>
          </a:xfrm>
          <a:prstGeom prst="rect">
            <a:avLst/>
          </a:prstGeom>
          <a:noFill/>
        </p:spPr>
        <p:txBody>
          <a:bodyPr wrap="square" rtlCol="0">
            <a:spAutoFit/>
          </a:bodyPr>
          <a:lstStyle/>
          <a:p>
            <a:pPr algn="ctr">
              <a:lnSpc>
                <a:spcPct val="90000"/>
              </a:lnSpc>
            </a:pPr>
            <a:r>
              <a:rPr lang="en-US" sz="26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A1-A5: </a:t>
            </a:r>
          </a:p>
          <a:p>
            <a:pPr algn="ctr">
              <a:lnSpc>
                <a:spcPct val="90000"/>
              </a:lnSpc>
            </a:pPr>
            <a:r>
              <a:rPr lang="en-US" sz="26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Embodied Carbon</a:t>
            </a:r>
          </a:p>
        </p:txBody>
      </p:sp>
      <p:sp>
        <p:nvSpPr>
          <p:cNvPr id="15" name="TextBox 14">
            <a:extLst>
              <a:ext uri="{FF2B5EF4-FFF2-40B4-BE49-F238E27FC236}">
                <a16:creationId xmlns:a16="http://schemas.microsoft.com/office/drawing/2014/main" id="{5D07355C-3CB1-0265-1D4D-26A692D02F22}"/>
              </a:ext>
            </a:extLst>
          </p:cNvPr>
          <p:cNvSpPr txBox="1"/>
          <p:nvPr/>
        </p:nvSpPr>
        <p:spPr>
          <a:xfrm>
            <a:off x="5900953" y="1758676"/>
            <a:ext cx="995478" cy="452432"/>
          </a:xfrm>
          <a:prstGeom prst="rect">
            <a:avLst/>
          </a:prstGeom>
          <a:noFill/>
        </p:spPr>
        <p:txBody>
          <a:bodyPr wrap="square" rtlCol="0">
            <a:spAutoFit/>
          </a:bodyPr>
          <a:lstStyle/>
          <a:p>
            <a:pPr algn="ctr">
              <a:lnSpc>
                <a:spcPct val="90000"/>
              </a:lnSpc>
            </a:pPr>
            <a:r>
              <a:rPr lang="en-US" sz="2600" b="1">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CO</a:t>
            </a:r>
            <a:r>
              <a:rPr lang="en-US" sz="2600" b="1" baseline="-2500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600" b="1">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e</a:t>
            </a:r>
          </a:p>
        </p:txBody>
      </p:sp>
      <p:sp>
        <p:nvSpPr>
          <p:cNvPr id="16" name="Bent Arrow 15">
            <a:extLst>
              <a:ext uri="{FF2B5EF4-FFF2-40B4-BE49-F238E27FC236}">
                <a16:creationId xmlns:a16="http://schemas.microsoft.com/office/drawing/2014/main" id="{690D9A7A-7624-F14A-16E2-2641C29C73D3}"/>
              </a:ext>
            </a:extLst>
          </p:cNvPr>
          <p:cNvSpPr/>
          <p:nvPr/>
        </p:nvSpPr>
        <p:spPr>
          <a:xfrm>
            <a:off x="9070485" y="1684075"/>
            <a:ext cx="1322090" cy="1181334"/>
          </a:xfrm>
          <a:prstGeom prst="bentArrow">
            <a:avLst>
              <a:gd name="adj1" fmla="val 25000"/>
              <a:gd name="adj2" fmla="val 25000"/>
              <a:gd name="adj3" fmla="val 36765"/>
              <a:gd name="adj4" fmla="val 4375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983F5B08-8C1B-7378-C518-1AF0E8E3C09D}"/>
              </a:ext>
            </a:extLst>
          </p:cNvPr>
          <p:cNvSpPr txBox="1"/>
          <p:nvPr/>
        </p:nvSpPr>
        <p:spPr>
          <a:xfrm>
            <a:off x="10383829" y="1758676"/>
            <a:ext cx="995478" cy="452432"/>
          </a:xfrm>
          <a:prstGeom prst="rect">
            <a:avLst/>
          </a:prstGeom>
          <a:noFill/>
        </p:spPr>
        <p:txBody>
          <a:bodyPr wrap="square" rtlCol="0">
            <a:spAutoFit/>
          </a:bodyPr>
          <a:lstStyle/>
          <a:p>
            <a:pPr algn="ctr">
              <a:lnSpc>
                <a:spcPct val="90000"/>
              </a:lnSpc>
            </a:pPr>
            <a:r>
              <a:rPr lang="en-US" sz="2600" b="1">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CO</a:t>
            </a:r>
            <a:r>
              <a:rPr lang="en-US" sz="2600" b="1" baseline="-2500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600" b="1">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e</a:t>
            </a:r>
          </a:p>
        </p:txBody>
      </p:sp>
      <p:sp>
        <p:nvSpPr>
          <p:cNvPr id="18" name="TextBox 17">
            <a:extLst>
              <a:ext uri="{FF2B5EF4-FFF2-40B4-BE49-F238E27FC236}">
                <a16:creationId xmlns:a16="http://schemas.microsoft.com/office/drawing/2014/main" id="{13328CE0-3925-5833-1B75-011B1A6AC21E}"/>
              </a:ext>
            </a:extLst>
          </p:cNvPr>
          <p:cNvSpPr txBox="1"/>
          <p:nvPr/>
        </p:nvSpPr>
        <p:spPr>
          <a:xfrm>
            <a:off x="4772292" y="4527591"/>
            <a:ext cx="995478" cy="452432"/>
          </a:xfrm>
          <a:prstGeom prst="rect">
            <a:avLst/>
          </a:prstGeom>
          <a:noFill/>
        </p:spPr>
        <p:txBody>
          <a:bodyPr wrap="square" rtlCol="0">
            <a:spAutoFit/>
          </a:bodyPr>
          <a:lstStyle/>
          <a:p>
            <a:pPr algn="ctr">
              <a:lnSpc>
                <a:spcPct val="90000"/>
              </a:lnSpc>
            </a:pPr>
            <a:r>
              <a:rPr lang="en-US" sz="2600" b="1">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CO</a:t>
            </a:r>
            <a:r>
              <a:rPr lang="en-US" sz="2600" b="1" baseline="-25000">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600" b="1">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e</a:t>
            </a:r>
          </a:p>
        </p:txBody>
      </p:sp>
    </p:spTree>
    <p:extLst>
      <p:ext uri="{BB962C8B-B14F-4D97-AF65-F5344CB8AC3E}">
        <p14:creationId xmlns:p14="http://schemas.microsoft.com/office/powerpoint/2010/main" val="105570886"/>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DA7C0A-FD6F-B395-48A3-1CB5AD43538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AF51A2-BA76-FD66-7E7D-6B47515ABD73}"/>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9A83D-C527-751D-F76D-438EB74F102F}"/>
              </a:ext>
            </a:extLst>
          </p:cNvPr>
          <p:cNvSpPr>
            <a:spLocks noGrp="1"/>
          </p:cNvSpPr>
          <p:nvPr>
            <p:ph type="title"/>
          </p:nvPr>
        </p:nvSpPr>
        <p:spPr>
          <a:xfrm>
            <a:off x="245873" y="573889"/>
            <a:ext cx="3444959" cy="3872571"/>
          </a:xfrm>
          <a:noFill/>
          <a:effectLst/>
        </p:spPr>
        <p:txBody>
          <a:bodyPr anchor="t">
            <a:noAutofit/>
          </a:body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sp>
        <p:nvSpPr>
          <p:cNvPr id="5" name="Content Placeholder 2">
            <a:extLst>
              <a:ext uri="{FF2B5EF4-FFF2-40B4-BE49-F238E27FC236}">
                <a16:creationId xmlns:a16="http://schemas.microsoft.com/office/drawing/2014/main" id="{D0AC803E-112C-F805-F732-859CC71D535C}"/>
              </a:ext>
            </a:extLst>
          </p:cNvPr>
          <p:cNvSpPr>
            <a:spLocks noGrp="1"/>
          </p:cNvSpPr>
          <p:nvPr>
            <p:ph idx="1"/>
          </p:nvPr>
        </p:nvSpPr>
        <p:spPr>
          <a:xfrm>
            <a:off x="4386036" y="308374"/>
            <a:ext cx="7337391" cy="6241251"/>
          </a:xfrm>
        </p:spPr>
        <p:txBody>
          <a:bodyPr>
            <a:normAutofit/>
          </a:bodyPr>
          <a:lstStyle/>
          <a:p>
            <a:pPr marL="0" indent="0">
              <a:spcBef>
                <a:spcPts val="0"/>
              </a:spcBef>
              <a:spcAft>
                <a:spcPts val="600"/>
              </a:spcAft>
              <a:buNone/>
            </a:pPr>
            <a:r>
              <a:rPr lang="en-US" b="1">
                <a:latin typeface="Roboto Condensed" panose="02000000000000000000" pitchFamily="2" charset="0"/>
                <a:ea typeface="Roboto Condensed" panose="02000000000000000000" pitchFamily="2" charset="0"/>
                <a:cs typeface="Roboto Condensed" panose="02000000000000000000" pitchFamily="2" charset="0"/>
              </a:rPr>
              <a:t>GHG Emissions =</a:t>
            </a:r>
            <a:endParaRPr lang="en-US" b="1">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endParaRPr>
          </a:p>
          <a:p>
            <a:pPr marL="0" indent="0">
              <a:spcBef>
                <a:spcPts val="0"/>
              </a:spcBef>
              <a:spcAft>
                <a:spcPts val="600"/>
              </a:spcAft>
              <a:buNone/>
            </a:pPr>
            <a:r>
              <a:rPr lang="en-US" b="1">
                <a:solidFill>
                  <a:srgbClr val="00B050"/>
                </a:solidFill>
                <a:latin typeface="Roboto Condensed" panose="02000000000000000000" pitchFamily="2" charset="0"/>
                <a:ea typeface="Roboto Condensed" panose="02000000000000000000" pitchFamily="2" charset="0"/>
                <a:cs typeface="Roboto Condensed" panose="02000000000000000000" pitchFamily="2" charset="0"/>
              </a:rPr>
              <a:t>Refrigerant Charge x Annual Leakage Rate x GWP</a:t>
            </a:r>
          </a:p>
          <a:p>
            <a:pPr lvl="1">
              <a:buSzPct val="60000"/>
              <a:buFont typeface="Wingdings" pitchFamily="2" charset="2"/>
              <a:buChar char="Ø"/>
            </a:pPr>
            <a:r>
              <a:rPr lang="en-US" sz="2700">
                <a:cs typeface="Roboto Condensed" panose="02000000000000000000" pitchFamily="2" charset="0"/>
              </a:rPr>
              <a:t>Can calculate it per year in </a:t>
            </a:r>
            <a:r>
              <a:rPr lang="en-US" sz="2700" err="1">
                <a:cs typeface="Roboto Condensed" panose="02000000000000000000" pitchFamily="2" charset="0"/>
              </a:rPr>
              <a:t>lbs</a:t>
            </a:r>
            <a:r>
              <a:rPr lang="en-US" sz="2700">
                <a:cs typeface="Roboto Condensed" panose="02000000000000000000" pitchFamily="2" charset="0"/>
              </a:rPr>
              <a:t> or kg</a:t>
            </a:r>
          </a:p>
          <a:p>
            <a:pPr lvl="1">
              <a:buSzPct val="60000"/>
              <a:buFont typeface="Wingdings" pitchFamily="2" charset="2"/>
              <a:buChar char="Ø"/>
            </a:pPr>
            <a:r>
              <a:rPr lang="en-US" sz="2700">
                <a:cs typeface="Roboto Condensed" panose="02000000000000000000" pitchFamily="2" charset="0"/>
              </a:rPr>
              <a:t>Can also calculate it over the life of the building</a:t>
            </a:r>
          </a:p>
          <a:p>
            <a:pPr>
              <a:spcBef>
                <a:spcPts val="2400"/>
              </a:spcBef>
            </a:pPr>
            <a:r>
              <a:rPr lang="en-US"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ASHRAE Fundamentals Handbook Chapter 29, Refrigerants</a:t>
            </a:r>
          </a:p>
          <a:p>
            <a:pPr lvl="1">
              <a:buSzPct val="60000"/>
              <a:buFont typeface="Wingdings" pitchFamily="2" charset="2"/>
              <a:buChar char="Ø"/>
            </a:pPr>
            <a:r>
              <a:rPr lang="en-US" sz="2600">
                <a:cs typeface="Roboto Condensed" panose="02000000000000000000" pitchFamily="2" charset="0"/>
              </a:rPr>
              <a:t>Specifies GWP</a:t>
            </a:r>
            <a:r>
              <a:rPr lang="en-US" sz="2600" baseline="-25000">
                <a:cs typeface="Roboto Condensed" panose="02000000000000000000" pitchFamily="2" charset="0"/>
              </a:rPr>
              <a:t>100</a:t>
            </a:r>
            <a:r>
              <a:rPr lang="en-US" sz="2600">
                <a:cs typeface="Roboto Condensed" panose="02000000000000000000" pitchFamily="2" charset="0"/>
              </a:rPr>
              <a:t> for various refrigerants using IPCC (2013)</a:t>
            </a:r>
          </a:p>
          <a:p>
            <a:pPr>
              <a:spcBef>
                <a:spcPts val="1200"/>
              </a:spcBef>
            </a:pPr>
            <a:r>
              <a:rPr lang="en-US"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Standard 228 – Standard Method of Evaluating Zero Net Energy and Zero Net Carbon Building Performance</a:t>
            </a:r>
          </a:p>
          <a:p>
            <a:pPr lvl="1">
              <a:buSzPct val="60000"/>
              <a:buFont typeface="Wingdings" pitchFamily="2" charset="2"/>
              <a:buChar char="Ø"/>
            </a:pPr>
            <a:r>
              <a:rPr lang="en-US" sz="2600">
                <a:cs typeface="Roboto Condensed" panose="02000000000000000000" pitchFamily="2" charset="0"/>
              </a:rPr>
              <a:t>Specifies annual leakage rates for various system types</a:t>
            </a:r>
          </a:p>
        </p:txBody>
      </p:sp>
    </p:spTree>
    <p:extLst>
      <p:ext uri="{BB962C8B-B14F-4D97-AF65-F5344CB8AC3E}">
        <p14:creationId xmlns:p14="http://schemas.microsoft.com/office/powerpoint/2010/main" val="1154685163"/>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6929EF-595F-0360-005F-00B2E75252D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6D281D2-9D33-4372-C33C-4C7FAFBDDAD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22ED02-A70D-3E1A-827C-A0F07A27F3B6}"/>
              </a:ext>
            </a:extLst>
          </p:cNvPr>
          <p:cNvSpPr>
            <a:spLocks noGrp="1"/>
          </p:cNvSpPr>
          <p:nvPr>
            <p:ph type="title"/>
          </p:nvPr>
        </p:nvSpPr>
        <p:spPr>
          <a:xfrm>
            <a:off x="245873" y="573889"/>
            <a:ext cx="3444959" cy="3872571"/>
          </a:xfrm>
          <a:noFill/>
          <a:effectLst/>
        </p:spPr>
        <p:txBody>
          <a:bodyPr anchor="t">
            <a:noAutofit/>
          </a:body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sp>
        <p:nvSpPr>
          <p:cNvPr id="8" name="TextBox 7">
            <a:extLst>
              <a:ext uri="{FF2B5EF4-FFF2-40B4-BE49-F238E27FC236}">
                <a16:creationId xmlns:a16="http://schemas.microsoft.com/office/drawing/2014/main" id="{237F421F-CA83-C9A6-214B-389A4F4A5DF4}"/>
              </a:ext>
            </a:extLst>
          </p:cNvPr>
          <p:cNvSpPr txBox="1"/>
          <p:nvPr/>
        </p:nvSpPr>
        <p:spPr>
          <a:xfrm>
            <a:off x="4623124" y="391222"/>
            <a:ext cx="6959276" cy="480131"/>
          </a:xfrm>
          <a:prstGeom prst="rect">
            <a:avLst/>
          </a:prstGeom>
          <a:noFill/>
        </p:spPr>
        <p:txBody>
          <a:bodyPr wrap="square" rtlCol="0">
            <a:spAutoFit/>
          </a:bodyPr>
          <a:lstStyle/>
          <a:p>
            <a:pPr>
              <a:lnSpc>
                <a:spcPct val="90000"/>
              </a:lnSpc>
            </a:pPr>
            <a:r>
              <a:rPr lang="en-US" sz="2800">
                <a:solidFill>
                  <a:srgbClr val="2B529B"/>
                </a:solidFill>
                <a:latin typeface="Roboto Medium" pitchFamily="2" charset="0"/>
                <a:ea typeface="Roboto Medium" pitchFamily="2" charset="0"/>
                <a:cs typeface="Roboto Condensed" panose="02000000000000000000" pitchFamily="2" charset="0"/>
              </a:rPr>
              <a:t>GWP of Select Refrigerants</a:t>
            </a:r>
            <a:r>
              <a:rPr lang="en-US" sz="28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20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IPCC AR5 (2013)</a:t>
            </a:r>
          </a:p>
        </p:txBody>
      </p:sp>
      <p:pic>
        <p:nvPicPr>
          <p:cNvPr id="10" name="Picture 9" descr="A graph with a black background&#10;&#10;Description automatically generated">
            <a:extLst>
              <a:ext uri="{FF2B5EF4-FFF2-40B4-BE49-F238E27FC236}">
                <a16:creationId xmlns:a16="http://schemas.microsoft.com/office/drawing/2014/main" id="{E5CE2313-A3CB-E546-10B6-D0B4F8B09B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10076" y="907822"/>
            <a:ext cx="7358843" cy="5720323"/>
          </a:xfrm>
          <a:prstGeom prst="rect">
            <a:avLst/>
          </a:prstGeom>
        </p:spPr>
      </p:pic>
      <p:sp>
        <p:nvSpPr>
          <p:cNvPr id="11" name="TextBox 10">
            <a:extLst>
              <a:ext uri="{FF2B5EF4-FFF2-40B4-BE49-F238E27FC236}">
                <a16:creationId xmlns:a16="http://schemas.microsoft.com/office/drawing/2014/main" id="{C9023B75-96FE-7109-AFDA-2C706B77C020}"/>
              </a:ext>
            </a:extLst>
          </p:cNvPr>
          <p:cNvSpPr txBox="1"/>
          <p:nvPr/>
        </p:nvSpPr>
        <p:spPr>
          <a:xfrm>
            <a:off x="5843937" y="4077128"/>
            <a:ext cx="1052463" cy="369332"/>
          </a:xfrm>
          <a:prstGeom prst="rect">
            <a:avLst/>
          </a:prstGeom>
          <a:noFill/>
        </p:spPr>
        <p:txBody>
          <a:bodyPr wrap="square" rtlCol="0">
            <a:spAutoFit/>
          </a:bodyPr>
          <a:lstStyle/>
          <a:p>
            <a:r>
              <a:rPr lang="en-US">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Propane</a:t>
            </a:r>
          </a:p>
        </p:txBody>
      </p:sp>
      <p:sp>
        <p:nvSpPr>
          <p:cNvPr id="12" name="TextBox 11">
            <a:extLst>
              <a:ext uri="{FF2B5EF4-FFF2-40B4-BE49-F238E27FC236}">
                <a16:creationId xmlns:a16="http://schemas.microsoft.com/office/drawing/2014/main" id="{1AAC1038-B5CC-DF06-D8A8-6DA3856D4C70}"/>
              </a:ext>
            </a:extLst>
          </p:cNvPr>
          <p:cNvSpPr txBox="1"/>
          <p:nvPr/>
        </p:nvSpPr>
        <p:spPr>
          <a:xfrm>
            <a:off x="5843937" y="5580846"/>
            <a:ext cx="619327" cy="369332"/>
          </a:xfrm>
          <a:prstGeom prst="rect">
            <a:avLst/>
          </a:prstGeom>
          <a:noFill/>
        </p:spPr>
        <p:txBody>
          <a:bodyPr wrap="square" rtlCol="0">
            <a:spAutoFit/>
          </a:bodyPr>
          <a:lstStyle/>
          <a:p>
            <a:r>
              <a:rPr lang="en-US">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CO</a:t>
            </a:r>
            <a:r>
              <a:rPr lang="en-US" baseline="-25000">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2</a:t>
            </a:r>
          </a:p>
        </p:txBody>
      </p:sp>
      <p:sp>
        <p:nvSpPr>
          <p:cNvPr id="13" name="TextBox 12">
            <a:extLst>
              <a:ext uri="{FF2B5EF4-FFF2-40B4-BE49-F238E27FC236}">
                <a16:creationId xmlns:a16="http://schemas.microsoft.com/office/drawing/2014/main" id="{6D2F998B-8495-1EAB-9354-EBD2E3514A95}"/>
              </a:ext>
            </a:extLst>
          </p:cNvPr>
          <p:cNvSpPr txBox="1"/>
          <p:nvPr/>
        </p:nvSpPr>
        <p:spPr>
          <a:xfrm>
            <a:off x="8079749" y="6402610"/>
            <a:ext cx="3680816" cy="307777"/>
          </a:xfrm>
          <a:prstGeom prst="rect">
            <a:avLst/>
          </a:prstGeom>
          <a:noFill/>
        </p:spPr>
        <p:txBody>
          <a:bodyPr wrap="none" rtlCol="0">
            <a:spAutoFit/>
          </a:bodyPr>
          <a:lstStyle/>
          <a:p>
            <a:r>
              <a:rPr lang="en-US" sz="1400">
                <a:solidFill>
                  <a:schemeClr val="tx1">
                    <a:lumMod val="50000"/>
                    <a:lumOff val="50000"/>
                  </a:schemeClr>
                </a:solidFill>
                <a:effectLst/>
                <a:latin typeface="Roboto" pitchFamily="2" charset="0"/>
                <a:ea typeface="Roboto" pitchFamily="2" charset="0"/>
                <a:cs typeface="Roboto Condensed" panose="02000000000000000000" pitchFamily="2" charset="0"/>
              </a:rPr>
              <a:t>*Breaks down into trifluoroacetic acid (TFA)</a:t>
            </a:r>
            <a:endParaRPr lang="en-US" sz="1400">
              <a:solidFill>
                <a:schemeClr val="tx1">
                  <a:lumMod val="50000"/>
                  <a:lumOff val="50000"/>
                </a:schemeClr>
              </a:solidFill>
              <a:latin typeface="Roboto" pitchFamily="2" charset="0"/>
              <a:ea typeface="Roboto" pitchFamily="2" charset="0"/>
              <a:cs typeface="Roboto Condensed" panose="02000000000000000000" pitchFamily="2" charset="0"/>
            </a:endParaRPr>
          </a:p>
        </p:txBody>
      </p:sp>
      <p:sp>
        <p:nvSpPr>
          <p:cNvPr id="14" name="TextBox 13">
            <a:extLst>
              <a:ext uri="{FF2B5EF4-FFF2-40B4-BE49-F238E27FC236}">
                <a16:creationId xmlns:a16="http://schemas.microsoft.com/office/drawing/2014/main" id="{47C98B20-AAB2-A671-4496-7D507CEB899A}"/>
              </a:ext>
            </a:extLst>
          </p:cNvPr>
          <p:cNvSpPr txBox="1"/>
          <p:nvPr/>
        </p:nvSpPr>
        <p:spPr>
          <a:xfrm>
            <a:off x="5322154" y="4675342"/>
            <a:ext cx="250390" cy="276999"/>
          </a:xfrm>
          <a:prstGeom prst="rect">
            <a:avLst/>
          </a:prstGeom>
          <a:noFill/>
        </p:spPr>
        <p:txBody>
          <a:bodyPr wrap="none" rtlCol="0">
            <a:spAutoFit/>
          </a:bodyPr>
          <a:lstStyle/>
          <a:p>
            <a:r>
              <a:rPr lang="en-US" sz="1200">
                <a:solidFill>
                  <a:schemeClr val="tx1">
                    <a:lumMod val="50000"/>
                    <a:lumOff val="50000"/>
                  </a:schemeClr>
                </a:solidFill>
                <a:effectLst/>
                <a:latin typeface="Roboto" pitchFamily="2" charset="0"/>
                <a:ea typeface="Roboto" pitchFamily="2" charset="0"/>
                <a:cs typeface="Roboto Condensed" panose="02000000000000000000" pitchFamily="2" charset="0"/>
              </a:rPr>
              <a:t>*</a:t>
            </a:r>
            <a:endParaRPr lang="en-US" sz="1200">
              <a:solidFill>
                <a:schemeClr val="tx1">
                  <a:lumMod val="50000"/>
                  <a:lumOff val="50000"/>
                </a:schemeClr>
              </a:solidFill>
              <a:latin typeface="Roboto" pitchFamily="2" charset="0"/>
              <a:ea typeface="Roboto" pitchFamily="2" charset="0"/>
              <a:cs typeface="Roboto Condensed" panose="02000000000000000000" pitchFamily="2" charset="0"/>
            </a:endParaRPr>
          </a:p>
        </p:txBody>
      </p:sp>
    </p:spTree>
    <p:extLst>
      <p:ext uri="{BB962C8B-B14F-4D97-AF65-F5344CB8AC3E}">
        <p14:creationId xmlns:p14="http://schemas.microsoft.com/office/powerpoint/2010/main" val="526351608"/>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F6E663-DB7F-237A-84D3-263C80FEB7F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9758571-0701-BAEF-5542-3B9CA46A864A}"/>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B1C1C-6110-B3EA-AC40-874EC2E64E7D}"/>
              </a:ext>
            </a:extLst>
          </p:cNvPr>
          <p:cNvSpPr>
            <a:spLocks noGrp="1"/>
          </p:cNvSpPr>
          <p:nvPr>
            <p:ph type="title"/>
          </p:nvPr>
        </p:nvSpPr>
        <p:spPr>
          <a:xfrm>
            <a:off x="245873" y="573889"/>
            <a:ext cx="3444959" cy="3872571"/>
          </a:xfrm>
          <a:noFill/>
          <a:effectLst/>
        </p:spPr>
        <p:txBody>
          <a:bodyPr anchor="t">
            <a:noAutofit/>
          </a:body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p>
        </p:txBody>
      </p:sp>
      <p:graphicFrame>
        <p:nvGraphicFramePr>
          <p:cNvPr id="7" name="Table 6">
            <a:extLst>
              <a:ext uri="{FF2B5EF4-FFF2-40B4-BE49-F238E27FC236}">
                <a16:creationId xmlns:a16="http://schemas.microsoft.com/office/drawing/2014/main" id="{4EA3C9FF-3B00-AED1-E109-FBEB1A1B5FC3}"/>
              </a:ext>
            </a:extLst>
          </p:cNvPr>
          <p:cNvGraphicFramePr>
            <a:graphicFrameLocks noGrp="1"/>
          </p:cNvGraphicFramePr>
          <p:nvPr>
            <p:extLst>
              <p:ext uri="{D42A27DB-BD31-4B8C-83A1-F6EECF244321}">
                <p14:modId xmlns:p14="http://schemas.microsoft.com/office/powerpoint/2010/main" val="666654152"/>
              </p:ext>
            </p:extLst>
          </p:nvPr>
        </p:nvGraphicFramePr>
        <p:xfrm>
          <a:off x="4798577" y="1936836"/>
          <a:ext cx="6108090" cy="3860283"/>
        </p:xfrm>
        <a:graphic>
          <a:graphicData uri="http://schemas.openxmlformats.org/drawingml/2006/table">
            <a:tbl>
              <a:tblPr firstRow="1" bandRow="1">
                <a:tableStyleId>{5C22544A-7EE6-4342-B048-85BDC9FD1C3A}</a:tableStyleId>
              </a:tblPr>
              <a:tblGrid>
                <a:gridCol w="3466630">
                  <a:extLst>
                    <a:ext uri="{9D8B030D-6E8A-4147-A177-3AD203B41FA5}">
                      <a16:colId xmlns:a16="http://schemas.microsoft.com/office/drawing/2014/main" val="979661342"/>
                    </a:ext>
                  </a:extLst>
                </a:gridCol>
                <a:gridCol w="2641460">
                  <a:extLst>
                    <a:ext uri="{9D8B030D-6E8A-4147-A177-3AD203B41FA5}">
                      <a16:colId xmlns:a16="http://schemas.microsoft.com/office/drawing/2014/main" val="1487080318"/>
                    </a:ext>
                  </a:extLst>
                </a:gridCol>
              </a:tblGrid>
              <a:tr h="551469">
                <a:tc>
                  <a:txBody>
                    <a:bodyPr/>
                    <a:lstStyle/>
                    <a:p>
                      <a:r>
                        <a:rPr lang="en-US" sz="1900">
                          <a:latin typeface="Roboto" pitchFamily="2" charset="0"/>
                          <a:ea typeface="Roboto" pitchFamily="2" charset="0"/>
                        </a:rPr>
                        <a:t>Equipment Type</a:t>
                      </a:r>
                    </a:p>
                  </a:txBody>
                  <a:tcPr marL="95120" marR="95120" marT="47560" marB="47560" anchor="ctr">
                    <a:solidFill>
                      <a:srgbClr val="0B7EC2"/>
                    </a:solidFill>
                  </a:tcPr>
                </a:tc>
                <a:tc>
                  <a:txBody>
                    <a:bodyPr/>
                    <a:lstStyle/>
                    <a:p>
                      <a:pPr algn="ctr"/>
                      <a:r>
                        <a:rPr lang="en-US" sz="1900">
                          <a:latin typeface="Roboto" pitchFamily="2" charset="0"/>
                          <a:ea typeface="Roboto" pitchFamily="2" charset="0"/>
                        </a:rPr>
                        <a:t>Annual Leakage Rate</a:t>
                      </a:r>
                    </a:p>
                  </a:txBody>
                  <a:tcPr marL="95120" marR="95120" marT="47560" marB="47560" anchor="ctr">
                    <a:solidFill>
                      <a:srgbClr val="0B7EC2"/>
                    </a:solidFill>
                  </a:tcPr>
                </a:tc>
                <a:extLst>
                  <a:ext uri="{0D108BD9-81ED-4DB2-BD59-A6C34878D82A}">
                    <a16:rowId xmlns:a16="http://schemas.microsoft.com/office/drawing/2014/main" val="3588345784"/>
                  </a:ext>
                </a:extLst>
              </a:tr>
              <a:tr h="551469">
                <a:tc>
                  <a:txBody>
                    <a:bodyPr/>
                    <a:lstStyle/>
                    <a:p>
                      <a:pPr>
                        <a:spcBef>
                          <a:spcPts val="600"/>
                        </a:spcBef>
                        <a:spcAft>
                          <a:spcPts val="600"/>
                        </a:spcAft>
                      </a:pPr>
                      <a:r>
                        <a:rPr lang="en-US" sz="1900">
                          <a:latin typeface="Roboto" pitchFamily="2" charset="0"/>
                          <a:ea typeface="Roboto" pitchFamily="2" charset="0"/>
                        </a:rPr>
                        <a:t>Water chillers</a:t>
                      </a:r>
                    </a:p>
                  </a:txBody>
                  <a:tcPr marL="95120" marR="95120" marT="47560" marB="47560" anchor="ctr"/>
                </a:tc>
                <a:tc>
                  <a:txBody>
                    <a:bodyPr/>
                    <a:lstStyle/>
                    <a:p>
                      <a:pPr algn="ctr">
                        <a:spcBef>
                          <a:spcPts val="600"/>
                        </a:spcBef>
                        <a:spcAft>
                          <a:spcPts val="600"/>
                        </a:spcAft>
                      </a:pPr>
                      <a:r>
                        <a:rPr lang="en-US" sz="1900">
                          <a:latin typeface="Roboto" pitchFamily="2" charset="0"/>
                          <a:ea typeface="Roboto" pitchFamily="2" charset="0"/>
                        </a:rPr>
                        <a:t>5%</a:t>
                      </a:r>
                    </a:p>
                  </a:txBody>
                  <a:tcPr marL="95120" marR="95120" marT="47560" marB="47560" anchor="ctr"/>
                </a:tc>
                <a:extLst>
                  <a:ext uri="{0D108BD9-81ED-4DB2-BD59-A6C34878D82A}">
                    <a16:rowId xmlns:a16="http://schemas.microsoft.com/office/drawing/2014/main" val="2768061781"/>
                  </a:ext>
                </a:extLst>
              </a:tr>
              <a:tr h="551469">
                <a:tc>
                  <a:txBody>
                    <a:bodyPr/>
                    <a:lstStyle/>
                    <a:p>
                      <a:pPr>
                        <a:spcBef>
                          <a:spcPts val="600"/>
                        </a:spcBef>
                        <a:spcAft>
                          <a:spcPts val="600"/>
                        </a:spcAft>
                      </a:pPr>
                      <a:r>
                        <a:rPr lang="en-US" sz="1900">
                          <a:latin typeface="Roboto" pitchFamily="2" charset="0"/>
                          <a:ea typeface="Roboto" pitchFamily="2" charset="0"/>
                        </a:rPr>
                        <a:t>Hermetic units</a:t>
                      </a:r>
                    </a:p>
                  </a:txBody>
                  <a:tcPr marL="95120" marR="95120" marT="47560" marB="47560" anchor="ctr"/>
                </a:tc>
                <a:tc>
                  <a:txBody>
                    <a:bodyPr/>
                    <a:lstStyle/>
                    <a:p>
                      <a:pPr algn="ctr">
                        <a:spcBef>
                          <a:spcPts val="600"/>
                        </a:spcBef>
                        <a:spcAft>
                          <a:spcPts val="600"/>
                        </a:spcAft>
                      </a:pPr>
                      <a:r>
                        <a:rPr lang="en-US" sz="1900">
                          <a:latin typeface="Roboto" pitchFamily="2" charset="0"/>
                          <a:ea typeface="Roboto" pitchFamily="2" charset="0"/>
                        </a:rPr>
                        <a:t>1%</a:t>
                      </a:r>
                    </a:p>
                  </a:txBody>
                  <a:tcPr marL="95120" marR="95120" marT="47560" marB="47560" anchor="ctr"/>
                </a:tc>
                <a:extLst>
                  <a:ext uri="{0D108BD9-81ED-4DB2-BD59-A6C34878D82A}">
                    <a16:rowId xmlns:a16="http://schemas.microsoft.com/office/drawing/2014/main" val="530034766"/>
                  </a:ext>
                </a:extLst>
              </a:tr>
              <a:tr h="551469">
                <a:tc>
                  <a:txBody>
                    <a:bodyPr/>
                    <a:lstStyle/>
                    <a:p>
                      <a:pPr>
                        <a:spcBef>
                          <a:spcPts val="600"/>
                        </a:spcBef>
                        <a:spcAft>
                          <a:spcPts val="600"/>
                        </a:spcAft>
                      </a:pPr>
                      <a:r>
                        <a:rPr lang="en-US" sz="1900">
                          <a:latin typeface="Roboto" pitchFamily="2" charset="0"/>
                          <a:ea typeface="Roboto" pitchFamily="2" charset="0"/>
                        </a:rPr>
                        <a:t>Rooftop air conditioner</a:t>
                      </a:r>
                    </a:p>
                  </a:txBody>
                  <a:tcPr marL="95120" marR="95120" marT="47560" marB="47560" anchor="ctr"/>
                </a:tc>
                <a:tc>
                  <a:txBody>
                    <a:bodyPr/>
                    <a:lstStyle/>
                    <a:p>
                      <a:pPr algn="ctr">
                        <a:spcBef>
                          <a:spcPts val="600"/>
                        </a:spcBef>
                        <a:spcAft>
                          <a:spcPts val="600"/>
                        </a:spcAft>
                      </a:pPr>
                      <a:r>
                        <a:rPr lang="en-US" sz="1900">
                          <a:latin typeface="Roboto" pitchFamily="2" charset="0"/>
                          <a:ea typeface="Roboto" pitchFamily="2" charset="0"/>
                        </a:rPr>
                        <a:t>6%</a:t>
                      </a:r>
                    </a:p>
                  </a:txBody>
                  <a:tcPr marL="95120" marR="95120" marT="47560" marB="47560" anchor="ctr"/>
                </a:tc>
                <a:extLst>
                  <a:ext uri="{0D108BD9-81ED-4DB2-BD59-A6C34878D82A}">
                    <a16:rowId xmlns:a16="http://schemas.microsoft.com/office/drawing/2014/main" val="180453628"/>
                  </a:ext>
                </a:extLst>
              </a:tr>
              <a:tr h="551469">
                <a:tc>
                  <a:txBody>
                    <a:bodyPr/>
                    <a:lstStyle/>
                    <a:p>
                      <a:pPr>
                        <a:spcBef>
                          <a:spcPts val="600"/>
                        </a:spcBef>
                        <a:spcAft>
                          <a:spcPts val="600"/>
                        </a:spcAft>
                      </a:pPr>
                      <a:r>
                        <a:rPr lang="en-US" sz="1900">
                          <a:latin typeface="Roboto" pitchFamily="2" charset="0"/>
                          <a:ea typeface="Roboto" pitchFamily="2" charset="0"/>
                        </a:rPr>
                        <a:t>Residential HP or AC</a:t>
                      </a:r>
                    </a:p>
                  </a:txBody>
                  <a:tcPr marL="95120" marR="95120" marT="47560" marB="47560" anchor="ctr"/>
                </a:tc>
                <a:tc>
                  <a:txBody>
                    <a:bodyPr/>
                    <a:lstStyle/>
                    <a:p>
                      <a:pPr algn="ctr">
                        <a:spcBef>
                          <a:spcPts val="600"/>
                        </a:spcBef>
                        <a:spcAft>
                          <a:spcPts val="600"/>
                        </a:spcAft>
                      </a:pPr>
                      <a:r>
                        <a:rPr lang="en-US" sz="1900">
                          <a:latin typeface="Roboto" pitchFamily="2" charset="0"/>
                          <a:ea typeface="Roboto" pitchFamily="2" charset="0"/>
                        </a:rPr>
                        <a:t>2%</a:t>
                      </a:r>
                    </a:p>
                  </a:txBody>
                  <a:tcPr marL="95120" marR="95120" marT="47560" marB="47560" anchor="ctr"/>
                </a:tc>
                <a:extLst>
                  <a:ext uri="{0D108BD9-81ED-4DB2-BD59-A6C34878D82A}">
                    <a16:rowId xmlns:a16="http://schemas.microsoft.com/office/drawing/2014/main" val="706850705"/>
                  </a:ext>
                </a:extLst>
              </a:tr>
              <a:tr h="551469">
                <a:tc>
                  <a:txBody>
                    <a:bodyPr/>
                    <a:lstStyle/>
                    <a:p>
                      <a:pPr>
                        <a:spcBef>
                          <a:spcPts val="600"/>
                        </a:spcBef>
                        <a:spcAft>
                          <a:spcPts val="600"/>
                        </a:spcAft>
                      </a:pPr>
                      <a:r>
                        <a:rPr lang="en-US" sz="1900">
                          <a:latin typeface="Roboto" pitchFamily="2" charset="0"/>
                          <a:ea typeface="Roboto" pitchFamily="2" charset="0"/>
                        </a:rPr>
                        <a:t>VRF</a:t>
                      </a:r>
                    </a:p>
                  </a:txBody>
                  <a:tcPr marL="95120" marR="95120" marT="47560" marB="47560" anchor="ctr"/>
                </a:tc>
                <a:tc>
                  <a:txBody>
                    <a:bodyPr/>
                    <a:lstStyle/>
                    <a:p>
                      <a:pPr algn="ctr">
                        <a:spcBef>
                          <a:spcPts val="600"/>
                        </a:spcBef>
                        <a:spcAft>
                          <a:spcPts val="600"/>
                        </a:spcAft>
                      </a:pPr>
                      <a:r>
                        <a:rPr lang="en-US" sz="1900">
                          <a:latin typeface="Roboto" pitchFamily="2" charset="0"/>
                          <a:ea typeface="Roboto" pitchFamily="2" charset="0"/>
                        </a:rPr>
                        <a:t>10%</a:t>
                      </a:r>
                    </a:p>
                  </a:txBody>
                  <a:tcPr marL="95120" marR="95120" marT="47560" marB="47560" anchor="ctr"/>
                </a:tc>
                <a:extLst>
                  <a:ext uri="{0D108BD9-81ED-4DB2-BD59-A6C34878D82A}">
                    <a16:rowId xmlns:a16="http://schemas.microsoft.com/office/drawing/2014/main" val="515966812"/>
                  </a:ext>
                </a:extLst>
              </a:tr>
              <a:tr h="551469">
                <a:tc>
                  <a:txBody>
                    <a:bodyPr/>
                    <a:lstStyle/>
                    <a:p>
                      <a:pPr>
                        <a:spcBef>
                          <a:spcPts val="600"/>
                        </a:spcBef>
                        <a:spcAft>
                          <a:spcPts val="600"/>
                        </a:spcAft>
                      </a:pPr>
                      <a:r>
                        <a:rPr lang="en-US" sz="1900">
                          <a:latin typeface="Roboto" pitchFamily="2" charset="0"/>
                          <a:ea typeface="Roboto" pitchFamily="2" charset="0"/>
                        </a:rPr>
                        <a:t>Commercial condensing units</a:t>
                      </a:r>
                    </a:p>
                  </a:txBody>
                  <a:tcPr marL="95120" marR="95120" marT="47560" marB="47560" anchor="ctr"/>
                </a:tc>
                <a:tc>
                  <a:txBody>
                    <a:bodyPr/>
                    <a:lstStyle/>
                    <a:p>
                      <a:pPr algn="ctr">
                        <a:spcBef>
                          <a:spcPts val="600"/>
                        </a:spcBef>
                        <a:spcAft>
                          <a:spcPts val="600"/>
                        </a:spcAft>
                      </a:pPr>
                      <a:r>
                        <a:rPr lang="en-US" sz="1900">
                          <a:latin typeface="Roboto" pitchFamily="2" charset="0"/>
                          <a:ea typeface="Roboto" pitchFamily="2" charset="0"/>
                        </a:rPr>
                        <a:t>15%</a:t>
                      </a:r>
                    </a:p>
                  </a:txBody>
                  <a:tcPr marL="95120" marR="95120" marT="47560" marB="47560" anchor="ctr"/>
                </a:tc>
                <a:extLst>
                  <a:ext uri="{0D108BD9-81ED-4DB2-BD59-A6C34878D82A}">
                    <a16:rowId xmlns:a16="http://schemas.microsoft.com/office/drawing/2014/main" val="4278536701"/>
                  </a:ext>
                </a:extLst>
              </a:tr>
            </a:tbl>
          </a:graphicData>
        </a:graphic>
      </p:graphicFrame>
      <p:sp>
        <p:nvSpPr>
          <p:cNvPr id="8" name="TextBox 7">
            <a:extLst>
              <a:ext uri="{FF2B5EF4-FFF2-40B4-BE49-F238E27FC236}">
                <a16:creationId xmlns:a16="http://schemas.microsoft.com/office/drawing/2014/main" id="{A8D2CB25-5C56-7596-2C41-E2BC2BA73F27}"/>
              </a:ext>
            </a:extLst>
          </p:cNvPr>
          <p:cNvSpPr txBox="1"/>
          <p:nvPr/>
        </p:nvSpPr>
        <p:spPr>
          <a:xfrm>
            <a:off x="4709101" y="427155"/>
            <a:ext cx="5871785" cy="1311128"/>
          </a:xfrm>
          <a:prstGeom prst="rect">
            <a:avLst/>
          </a:prstGeom>
          <a:noFill/>
        </p:spPr>
        <p:txBody>
          <a:bodyPr wrap="square" rtlCol="0">
            <a:spAutoFit/>
          </a:bodyPr>
          <a:lstStyle/>
          <a:p>
            <a:pPr>
              <a:lnSpc>
                <a:spcPct val="90000"/>
              </a:lnSpc>
            </a:pPr>
            <a:r>
              <a:rPr lang="en-US" sz="3600" b="1">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ASHRAE Standard 228-2023</a:t>
            </a:r>
          </a:p>
          <a:p>
            <a:pPr>
              <a:lnSpc>
                <a:spcPct val="90000"/>
              </a:lnSpc>
            </a:pPr>
            <a:r>
              <a:rPr lang="en-US" sz="2600"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Typical Annual Refrigerant Leakage Rates by Equipment Type</a:t>
            </a:r>
          </a:p>
        </p:txBody>
      </p:sp>
    </p:spTree>
    <p:extLst>
      <p:ext uri="{BB962C8B-B14F-4D97-AF65-F5344CB8AC3E}">
        <p14:creationId xmlns:p14="http://schemas.microsoft.com/office/powerpoint/2010/main" val="2875647055"/>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434FE5-1F19-0680-1E06-853B68D908E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DBB632-B857-3AAC-525D-F9E44337CBAC}"/>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2B33B-497D-1ABE-AFD2-D0D8DD2F2551}"/>
              </a:ext>
            </a:extLst>
          </p:cNvPr>
          <p:cNvSpPr>
            <a:spLocks noGrp="1"/>
          </p:cNvSpPr>
          <p:nvPr>
            <p:ph type="title"/>
          </p:nvPr>
        </p:nvSpPr>
        <p:spPr>
          <a:xfrm>
            <a:off x="245873" y="573889"/>
            <a:ext cx="3444959" cy="3872571"/>
          </a:xfrm>
          <a:noFill/>
          <a:effectLst/>
        </p:spPr>
        <p:txBody>
          <a:bodyPr anchor="t">
            <a:noAutofit/>
          </a:body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Refrigerant Greenhouse Gas Emissions</a:t>
            </a:r>
            <a:endParaRPr lang="en-US" sz="2800" b="1">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5" name="Content Placeholder 2">
            <a:extLst>
              <a:ext uri="{FF2B5EF4-FFF2-40B4-BE49-F238E27FC236}">
                <a16:creationId xmlns:a16="http://schemas.microsoft.com/office/drawing/2014/main" id="{9CD1F1A6-785A-7F0F-3D44-444E87C694E5}"/>
              </a:ext>
            </a:extLst>
          </p:cNvPr>
          <p:cNvSpPr>
            <a:spLocks noGrp="1"/>
          </p:cNvSpPr>
          <p:nvPr>
            <p:ph idx="1"/>
          </p:nvPr>
        </p:nvSpPr>
        <p:spPr>
          <a:xfrm>
            <a:off x="4456739" y="1705970"/>
            <a:ext cx="7214246" cy="3608980"/>
          </a:xfrm>
        </p:spPr>
        <p:txBody>
          <a:bodyPr>
            <a:normAutofit/>
          </a:bodyPr>
          <a:lstStyle/>
          <a:p>
            <a:pPr>
              <a:buClr>
                <a:srgbClr val="2B529B"/>
              </a:buClr>
            </a:pPr>
            <a:r>
              <a:rPr lang="en-US"/>
              <a:t>Use of low-GWP refrigerants</a:t>
            </a:r>
          </a:p>
          <a:p>
            <a:pPr>
              <a:buClr>
                <a:srgbClr val="2B529B"/>
              </a:buClr>
            </a:pPr>
            <a:r>
              <a:rPr lang="en-US"/>
              <a:t>Enhanced energy efficiency</a:t>
            </a:r>
          </a:p>
          <a:p>
            <a:pPr>
              <a:buClr>
                <a:srgbClr val="2B529B"/>
              </a:buClr>
            </a:pPr>
            <a:r>
              <a:rPr lang="en-US"/>
              <a:t>Innovative non-refrigerant technologies</a:t>
            </a:r>
          </a:p>
          <a:p>
            <a:pPr>
              <a:buClr>
                <a:srgbClr val="2B529B"/>
              </a:buClr>
            </a:pPr>
            <a:r>
              <a:rPr lang="en-US"/>
              <a:t>Lower refrigerant volume</a:t>
            </a:r>
          </a:p>
          <a:p>
            <a:pPr>
              <a:buClr>
                <a:srgbClr val="2B529B"/>
              </a:buClr>
            </a:pPr>
            <a:r>
              <a:rPr lang="en-US"/>
              <a:t>Regular maintenance and leak prevention</a:t>
            </a:r>
          </a:p>
          <a:p>
            <a:pPr>
              <a:buClr>
                <a:srgbClr val="2B529B"/>
              </a:buClr>
            </a:pPr>
            <a:r>
              <a:rPr lang="en-US"/>
              <a:t>Refrigerant management and recycling</a:t>
            </a:r>
          </a:p>
          <a:p>
            <a:pPr>
              <a:buClr>
                <a:srgbClr val="2B529B"/>
              </a:buClr>
            </a:pPr>
            <a:endParaRPr lang="en-US"/>
          </a:p>
        </p:txBody>
      </p:sp>
      <p:sp>
        <p:nvSpPr>
          <p:cNvPr id="4" name="TextBox 3">
            <a:extLst>
              <a:ext uri="{FF2B5EF4-FFF2-40B4-BE49-F238E27FC236}">
                <a16:creationId xmlns:a16="http://schemas.microsoft.com/office/drawing/2014/main" id="{26421303-0814-FEBB-26B8-CFAF12874F1E}"/>
              </a:ext>
            </a:extLst>
          </p:cNvPr>
          <p:cNvSpPr txBox="1"/>
          <p:nvPr/>
        </p:nvSpPr>
        <p:spPr>
          <a:xfrm>
            <a:off x="4456739" y="714847"/>
            <a:ext cx="7005907" cy="590931"/>
          </a:xfrm>
          <a:prstGeom prst="rect">
            <a:avLst/>
          </a:prstGeom>
          <a:noFill/>
        </p:spPr>
        <p:txBody>
          <a:bodyPr wrap="square" rtlCol="0">
            <a:spAutoFit/>
          </a:bodyPr>
          <a:lstStyle/>
          <a:p>
            <a:pPr>
              <a:lnSpc>
                <a:spcPct val="90000"/>
              </a:lnSpc>
            </a:pPr>
            <a:r>
              <a:rPr lang="en-US" sz="3600" b="1">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Reducing Refrigerant Emissions</a:t>
            </a:r>
          </a:p>
        </p:txBody>
      </p:sp>
      <p:sp>
        <p:nvSpPr>
          <p:cNvPr id="6" name="TextBox 5">
            <a:extLst>
              <a:ext uri="{FF2B5EF4-FFF2-40B4-BE49-F238E27FC236}">
                <a16:creationId xmlns:a16="http://schemas.microsoft.com/office/drawing/2014/main" id="{E5E65F88-DCC4-BA38-8275-FB2C517161D3}"/>
              </a:ext>
            </a:extLst>
          </p:cNvPr>
          <p:cNvSpPr txBox="1"/>
          <p:nvPr/>
        </p:nvSpPr>
        <p:spPr>
          <a:xfrm>
            <a:off x="4456739" y="5198165"/>
            <a:ext cx="7483096" cy="892552"/>
          </a:xfrm>
          <a:prstGeom prst="rect">
            <a:avLst/>
          </a:prstGeom>
          <a:noFill/>
        </p:spPr>
        <p:txBody>
          <a:bodyPr wrap="square" rtlCol="0">
            <a:spAutoFit/>
          </a:bodyPr>
          <a:lstStyle/>
          <a:p>
            <a:r>
              <a:rPr lang="en-US" sz="2600" b="1">
                <a:solidFill>
                  <a:schemeClr val="accent1">
                    <a:lumMod val="75000"/>
                  </a:schemeClr>
                </a:solidFill>
                <a:latin typeface="Roboto" pitchFamily="2" charset="0"/>
                <a:ea typeface="Roboto" pitchFamily="2" charset="0"/>
              </a:rPr>
              <a:t>For ways to reduce refrigerant leakage, refer to REAL Zero booklets at </a:t>
            </a:r>
            <a:r>
              <a:rPr lang="en-US" sz="2600" b="1" err="1">
                <a:solidFill>
                  <a:schemeClr val="accent1">
                    <a:lumMod val="75000"/>
                  </a:schemeClr>
                </a:solidFill>
                <a:latin typeface="Roboto" pitchFamily="2" charset="0"/>
                <a:ea typeface="Roboto" pitchFamily="2" charset="0"/>
              </a:rPr>
              <a:t>www.realzero.org.uk</a:t>
            </a:r>
            <a:endParaRPr lang="en-US" sz="2600" b="1">
              <a:solidFill>
                <a:schemeClr val="accent1">
                  <a:lumMod val="75000"/>
                </a:schemeClr>
              </a:solidFill>
              <a:latin typeface="Roboto" pitchFamily="2" charset="0"/>
              <a:ea typeface="Roboto" pitchFamily="2" charset="0"/>
            </a:endParaRPr>
          </a:p>
        </p:txBody>
      </p:sp>
    </p:spTree>
    <p:extLst>
      <p:ext uri="{BB962C8B-B14F-4D97-AF65-F5344CB8AC3E}">
        <p14:creationId xmlns:p14="http://schemas.microsoft.com/office/powerpoint/2010/main" val="2279424974"/>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529B"/>
        </a:solidFill>
        <a:effectLst/>
      </p:bgPr>
    </p:bg>
    <p:spTree>
      <p:nvGrpSpPr>
        <p:cNvPr id="1" name="Shape 660"/>
        <p:cNvGrpSpPr/>
        <p:nvPr/>
      </p:nvGrpSpPr>
      <p:grpSpPr>
        <a:xfrm>
          <a:off x="0" y="0"/>
          <a:ext cx="0" cy="0"/>
          <a:chOff x="0" y="0"/>
          <a:chExt cx="0" cy="0"/>
        </a:xfrm>
      </p:grpSpPr>
      <p:pic>
        <p:nvPicPr>
          <p:cNvPr id="6" name="Picture 5" descr="A close-up of a solar panel&#10;&#10;Description automatically generated">
            <a:extLst>
              <a:ext uri="{FF2B5EF4-FFF2-40B4-BE49-F238E27FC236}">
                <a16:creationId xmlns:a16="http://schemas.microsoft.com/office/drawing/2014/main" id="{64325D68-BC65-40D7-D07B-ACE43EBE5420}"/>
              </a:ext>
            </a:extLst>
          </p:cNvPr>
          <p:cNvPicPr>
            <a:picLocks noChangeAspect="1"/>
          </p:cNvPicPr>
          <p:nvPr/>
        </p:nvPicPr>
        <p:blipFill>
          <a:blip r:embed="rId3" cstate="email">
            <a:duotone>
              <a:prstClr val="black"/>
              <a:schemeClr val="accent1">
                <a:tint val="45000"/>
                <a:satMod val="400000"/>
              </a:schemeClr>
            </a:duotone>
            <a:alphaModFix amt="26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Google Shape;655;p95">
            <a:extLst>
              <a:ext uri="{FF2B5EF4-FFF2-40B4-BE49-F238E27FC236}">
                <a16:creationId xmlns:a16="http://schemas.microsoft.com/office/drawing/2014/main" id="{47ED2EC4-FA06-1BCD-1CA0-075C633BF1E1}"/>
              </a:ext>
            </a:extLst>
          </p:cNvPr>
          <p:cNvSpPr txBox="1"/>
          <p:nvPr/>
        </p:nvSpPr>
        <p:spPr>
          <a:xfrm>
            <a:off x="1202530" y="1506981"/>
            <a:ext cx="9786939" cy="384403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Considering</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Decarb Retrofit</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8000" b="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Alternatives</a:t>
            </a:r>
            <a:endParaRPr kumimoji="0" sz="8000" b="1"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306459883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alpha val="98000"/>
          </a:srgbClr>
        </a:solidFill>
        <a:effectLst/>
      </p:bgPr>
    </p:bg>
    <p:spTree>
      <p:nvGrpSpPr>
        <p:cNvPr id="1" name="Shape 660">
          <a:extLst>
            <a:ext uri="{FF2B5EF4-FFF2-40B4-BE49-F238E27FC236}">
              <a16:creationId xmlns:a16="http://schemas.microsoft.com/office/drawing/2014/main" id="{CD09D334-24D9-BD82-A2FA-0D14D1121A25}"/>
            </a:ext>
          </a:extLst>
        </p:cNvPr>
        <p:cNvGrpSpPr/>
        <p:nvPr/>
      </p:nvGrpSpPr>
      <p:grpSpPr>
        <a:xfrm>
          <a:off x="0" y="0"/>
          <a:ext cx="0" cy="0"/>
          <a:chOff x="0" y="0"/>
          <a:chExt cx="0" cy="0"/>
        </a:xfrm>
      </p:grpSpPr>
      <p:pic>
        <p:nvPicPr>
          <p:cNvPr id="3" name="Picture 2" descr="A close-up of a solar panel&#10;&#10;Description automatically generated">
            <a:extLst>
              <a:ext uri="{FF2B5EF4-FFF2-40B4-BE49-F238E27FC236}">
                <a16:creationId xmlns:a16="http://schemas.microsoft.com/office/drawing/2014/main" id="{2FBA3C66-7E1F-0A08-5D7B-B07F416BABFE}"/>
              </a:ext>
            </a:extLst>
          </p:cNvPr>
          <p:cNvPicPr>
            <a:picLocks noChangeAspect="1"/>
          </p:cNvPicPr>
          <p:nvPr/>
        </p:nvPicPr>
        <p:blipFill>
          <a:blip r:embed="rId3" cstate="email">
            <a:duotone>
              <a:prstClr val="black"/>
              <a:schemeClr val="accent1">
                <a:tint val="45000"/>
                <a:satMod val="400000"/>
              </a:schemeClr>
            </a:duotone>
            <a:alphaModFix amt="26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A809BD5-691F-BF00-BDBC-45ABC178EF94}"/>
              </a:ext>
            </a:extLst>
          </p:cNvPr>
          <p:cNvPicPr>
            <a:picLocks noChangeAspect="1"/>
          </p:cNvPicPr>
          <p:nvPr/>
        </p:nvPicPr>
        <p:blipFill>
          <a:blip r:embed="rId4"/>
          <a:stretch>
            <a:fillRect/>
          </a:stretch>
        </p:blipFill>
        <p:spPr>
          <a:xfrm rot="5400000">
            <a:off x="184325" y="922720"/>
            <a:ext cx="4665726" cy="5034376"/>
          </a:xfrm>
          <a:prstGeom prst="rect">
            <a:avLst/>
          </a:prstGeom>
        </p:spPr>
      </p:pic>
      <p:sp>
        <p:nvSpPr>
          <p:cNvPr id="4" name="Google Shape;655;p95">
            <a:extLst>
              <a:ext uri="{FF2B5EF4-FFF2-40B4-BE49-F238E27FC236}">
                <a16:creationId xmlns:a16="http://schemas.microsoft.com/office/drawing/2014/main" id="{9B5A3954-CD56-0CB0-D6C4-567A9FDA8757}"/>
              </a:ext>
            </a:extLst>
          </p:cNvPr>
          <p:cNvSpPr txBox="1"/>
          <p:nvPr/>
        </p:nvSpPr>
        <p:spPr>
          <a:xfrm>
            <a:off x="-1" y="2197290"/>
            <a:ext cx="5034377" cy="3477515"/>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Considering</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Decarb Retrofit</a:t>
            </a:r>
          </a:p>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54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Alternatives</a:t>
            </a:r>
          </a:p>
        </p:txBody>
      </p:sp>
    </p:spTree>
    <p:extLst>
      <p:ext uri="{BB962C8B-B14F-4D97-AF65-F5344CB8AC3E}">
        <p14:creationId xmlns:p14="http://schemas.microsoft.com/office/powerpoint/2010/main" val="200893382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B07B-B542-532B-C211-85184AA6274C}"/>
              </a:ext>
            </a:extLst>
          </p:cNvPr>
          <p:cNvSpPr>
            <a:spLocks noGrp="1"/>
          </p:cNvSpPr>
          <p:nvPr>
            <p:ph type="title"/>
          </p:nvPr>
        </p:nvSpPr>
        <p:spPr>
          <a:xfrm>
            <a:off x="253583" y="378527"/>
            <a:ext cx="11669127" cy="534285"/>
          </a:xfrm>
        </p:spPr>
        <p:txBody>
          <a:bodyPr>
            <a:noAutofit/>
          </a:bodyPr>
          <a:lstStyle/>
          <a:p>
            <a:r>
              <a:rPr lang="en-US" sz="4400" b="1">
                <a:latin typeface="Roboto Condensed" panose="02000000000000000000" pitchFamily="2" charset="0"/>
                <a:ea typeface="Roboto Condensed" panose="02000000000000000000" pitchFamily="2" charset="0"/>
                <a:cs typeface="Roboto Condensed" panose="02000000000000000000" pitchFamily="2" charset="0"/>
              </a:rPr>
              <a:t>Typical Decarb Retrofit Barriers</a:t>
            </a:r>
          </a:p>
        </p:txBody>
      </p:sp>
      <p:sp>
        <p:nvSpPr>
          <p:cNvPr id="4" name="TextBox 3">
            <a:extLst>
              <a:ext uri="{FF2B5EF4-FFF2-40B4-BE49-F238E27FC236}">
                <a16:creationId xmlns:a16="http://schemas.microsoft.com/office/drawing/2014/main" id="{DDAB4801-41F7-5C7D-AAD3-19DFBDEDCD53}"/>
              </a:ext>
            </a:extLst>
          </p:cNvPr>
          <p:cNvSpPr txBox="1"/>
          <p:nvPr/>
        </p:nvSpPr>
        <p:spPr>
          <a:xfrm>
            <a:off x="260496" y="1374141"/>
            <a:ext cx="4487966" cy="5293757"/>
          </a:xfrm>
          <a:prstGeom prst="rect">
            <a:avLst/>
          </a:prstGeom>
          <a:noFill/>
        </p:spPr>
        <p:txBody>
          <a:bodyPr wrap="square" rtlCol="0">
            <a:spAutoFit/>
          </a:bodyPr>
          <a:lstStyle/>
          <a:p>
            <a:pPr marL="285750" indent="-285750">
              <a:spcAft>
                <a:spcPts val="600"/>
              </a:spcAft>
              <a:buClr>
                <a:srgbClr val="5A2579"/>
              </a:buClr>
              <a:buFont typeface="Arial" panose="020B0604020202020204" pitchFamily="34" charset="0"/>
              <a:buChar char="•"/>
            </a:pPr>
            <a:r>
              <a:rPr lang="en-US" sz="2400">
                <a:latin typeface="Roboto" pitchFamily="2" charset="0"/>
                <a:ea typeface="Roboto" pitchFamily="2" charset="0"/>
              </a:rPr>
              <a:t>Equipment costs </a:t>
            </a:r>
          </a:p>
          <a:p>
            <a:pPr marL="285750" indent="-285750">
              <a:spcAft>
                <a:spcPts val="600"/>
              </a:spcAft>
              <a:buClr>
                <a:srgbClr val="5A2579"/>
              </a:buClr>
              <a:buFont typeface="Arial" panose="020B0604020202020204" pitchFamily="34" charset="0"/>
              <a:buChar char="•"/>
            </a:pPr>
            <a:r>
              <a:rPr lang="en-US" sz="2400">
                <a:latin typeface="Roboto" pitchFamily="2" charset="0"/>
                <a:ea typeface="Roboto" pitchFamily="2" charset="0"/>
              </a:rPr>
              <a:t>Equipment footprints</a:t>
            </a:r>
          </a:p>
          <a:p>
            <a:pPr marL="285750" indent="-285750">
              <a:spcAft>
                <a:spcPts val="600"/>
              </a:spcAft>
              <a:buClr>
                <a:srgbClr val="5A2579"/>
              </a:buClr>
              <a:buFont typeface="Arial" panose="020B0604020202020204" pitchFamily="34" charset="0"/>
              <a:buChar char="•"/>
            </a:pPr>
            <a:r>
              <a:rPr lang="en-US" sz="2400">
                <a:latin typeface="Roboto" pitchFamily="2" charset="0"/>
                <a:ea typeface="Roboto" pitchFamily="2" charset="0"/>
              </a:rPr>
              <a:t>Design team expertise</a:t>
            </a:r>
          </a:p>
          <a:p>
            <a:pPr marL="285750" indent="-285750">
              <a:spcAft>
                <a:spcPts val="600"/>
              </a:spcAft>
              <a:buClr>
                <a:srgbClr val="5A2579"/>
              </a:buClr>
              <a:buFont typeface="Arial" panose="020B0604020202020204" pitchFamily="34" charset="0"/>
              <a:buChar char="•"/>
            </a:pPr>
            <a:r>
              <a:rPr lang="en-US" sz="2400">
                <a:latin typeface="Roboto" pitchFamily="2" charset="0"/>
                <a:ea typeface="Roboto" pitchFamily="2" charset="0"/>
              </a:rPr>
              <a:t>Age of existing buildings</a:t>
            </a:r>
          </a:p>
          <a:p>
            <a:pPr marL="742950" lvl="1" indent="-285750">
              <a:spcAft>
                <a:spcPts val="600"/>
              </a:spcAft>
              <a:buClr>
                <a:srgbClr val="5A2579"/>
              </a:buClr>
              <a:buSzPct val="70000"/>
              <a:buFont typeface="Wingdings" pitchFamily="2" charset="2"/>
              <a:buChar char="Ø"/>
            </a:pPr>
            <a:r>
              <a:rPr lang="en-US" sz="2400">
                <a:solidFill>
                  <a:schemeClr val="tx1">
                    <a:lumMod val="50000"/>
                    <a:lumOff val="50000"/>
                  </a:schemeClr>
                </a:solidFill>
                <a:latin typeface="Roboto" pitchFamily="2" charset="0"/>
                <a:ea typeface="Roboto" pitchFamily="2" charset="0"/>
              </a:rPr>
              <a:t>Electrical capacity</a:t>
            </a:r>
          </a:p>
          <a:p>
            <a:pPr marL="742950" lvl="1" indent="-285750">
              <a:spcAft>
                <a:spcPts val="600"/>
              </a:spcAft>
              <a:buClr>
                <a:srgbClr val="5A2579"/>
              </a:buClr>
              <a:buSzPct val="70000"/>
              <a:buFont typeface="Wingdings" pitchFamily="2" charset="2"/>
              <a:buChar char="Ø"/>
            </a:pPr>
            <a:r>
              <a:rPr lang="en-US" sz="2400">
                <a:solidFill>
                  <a:schemeClr val="tx1">
                    <a:lumMod val="50000"/>
                    <a:lumOff val="50000"/>
                  </a:schemeClr>
                </a:solidFill>
                <a:latin typeface="Roboto" pitchFamily="2" charset="0"/>
                <a:ea typeface="Roboto" pitchFamily="2" charset="0"/>
              </a:rPr>
              <a:t>Service upgrades</a:t>
            </a:r>
          </a:p>
          <a:p>
            <a:pPr marL="285750" indent="-285750">
              <a:spcAft>
                <a:spcPts val="600"/>
              </a:spcAft>
              <a:buClr>
                <a:srgbClr val="5A2579"/>
              </a:buClr>
              <a:buFont typeface="Arial" panose="020B0604020202020204" pitchFamily="34" charset="0"/>
              <a:buChar char="•"/>
            </a:pPr>
            <a:r>
              <a:rPr lang="en-US" sz="2400">
                <a:latin typeface="Roboto" pitchFamily="2" charset="0"/>
                <a:ea typeface="Roboto" pitchFamily="2" charset="0"/>
              </a:rPr>
              <a:t>Ownership/lease structures</a:t>
            </a:r>
          </a:p>
          <a:p>
            <a:pPr marL="285750" indent="-285750">
              <a:spcAft>
                <a:spcPts val="600"/>
              </a:spcAft>
              <a:buClr>
                <a:srgbClr val="5A2579"/>
              </a:buClr>
              <a:buFont typeface="Arial" panose="020B0604020202020204" pitchFamily="34" charset="0"/>
              <a:buChar char="•"/>
            </a:pPr>
            <a:r>
              <a:rPr lang="en-US" sz="2400">
                <a:latin typeface="Roboto" pitchFamily="2" charset="0"/>
                <a:ea typeface="Roboto" pitchFamily="2" charset="0"/>
              </a:rPr>
              <a:t>Utility interaction &amp; upgrades</a:t>
            </a:r>
          </a:p>
          <a:p>
            <a:pPr marL="742950" lvl="1" indent="-285750">
              <a:spcAft>
                <a:spcPts val="600"/>
              </a:spcAft>
              <a:buClr>
                <a:srgbClr val="5A2579"/>
              </a:buClr>
              <a:buSzPct val="70000"/>
              <a:buFont typeface="Wingdings" pitchFamily="2" charset="2"/>
              <a:buChar char="Ø"/>
            </a:pPr>
            <a:r>
              <a:rPr lang="en-US" sz="2400">
                <a:solidFill>
                  <a:schemeClr val="tx1">
                    <a:lumMod val="50000"/>
                    <a:lumOff val="50000"/>
                  </a:schemeClr>
                </a:solidFill>
                <a:latin typeface="Roboto" pitchFamily="2" charset="0"/>
                <a:ea typeface="Roboto" pitchFamily="2" charset="0"/>
              </a:rPr>
              <a:t>Wait times, distribution congestion</a:t>
            </a:r>
          </a:p>
          <a:p>
            <a:pPr marL="285750" indent="-285750">
              <a:spcAft>
                <a:spcPts val="600"/>
              </a:spcAft>
              <a:buClr>
                <a:srgbClr val="5A2579"/>
              </a:buClr>
              <a:buFont typeface="Arial" panose="020B0604020202020204" pitchFamily="34" charset="0"/>
              <a:buChar char="•"/>
            </a:pPr>
            <a:r>
              <a:rPr lang="en-US" sz="2400">
                <a:latin typeface="Roboto" pitchFamily="2" charset="0"/>
                <a:ea typeface="Roboto" pitchFamily="2" charset="0"/>
              </a:rPr>
              <a:t>Power reliability/resilience</a:t>
            </a:r>
          </a:p>
          <a:p>
            <a:pPr marL="285750" indent="-285750">
              <a:spcAft>
                <a:spcPts val="600"/>
              </a:spcAft>
              <a:buClr>
                <a:srgbClr val="5A2579"/>
              </a:buClr>
              <a:buFont typeface="Arial" panose="020B0604020202020204" pitchFamily="34" charset="0"/>
              <a:buChar char="•"/>
            </a:pPr>
            <a:r>
              <a:rPr lang="en-US" sz="2400">
                <a:latin typeface="Roboto" pitchFamily="2" charset="0"/>
                <a:ea typeface="Roboto" pitchFamily="2" charset="0"/>
              </a:rPr>
              <a:t>Refrigerant embodied carbon</a:t>
            </a:r>
          </a:p>
        </p:txBody>
      </p:sp>
      <p:pic>
        <p:nvPicPr>
          <p:cNvPr id="5" name="Picture 4" descr="Fans for condensers in refrigeration technology">
            <a:extLst>
              <a:ext uri="{FF2B5EF4-FFF2-40B4-BE49-F238E27FC236}">
                <a16:creationId xmlns:a16="http://schemas.microsoft.com/office/drawing/2014/main" id="{4575FDCD-7503-5B00-5654-638C96527D9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5133"/>
          <a:stretch/>
        </p:blipFill>
        <p:spPr bwMode="auto">
          <a:xfrm>
            <a:off x="4618936" y="1692322"/>
            <a:ext cx="7573064" cy="5165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76328"/>
      </p:ext>
    </p:extLst>
  </p:cSld>
  <p:clrMapOvr>
    <a:masterClrMapping/>
  </p:clrMapOvr>
  <p:transition spd="slow" advTm="0">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8" name="Picture 7" descr="A sun shining through the leaves&#10;&#10;Description automatically generated">
            <a:extLst>
              <a:ext uri="{FF2B5EF4-FFF2-40B4-BE49-F238E27FC236}">
                <a16:creationId xmlns:a16="http://schemas.microsoft.com/office/drawing/2014/main" id="{83C3BFB2-1D7D-03C4-CC73-46B10284BB2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A63F018-D68B-CC1D-E175-100055B4BCCE}"/>
              </a:ext>
            </a:extLst>
          </p:cNvPr>
          <p:cNvPicPr>
            <a:picLocks noChangeAspect="1"/>
          </p:cNvPicPr>
          <p:nvPr/>
        </p:nvPicPr>
        <p:blipFill>
          <a:blip r:embed="rId4"/>
          <a:stretch>
            <a:fillRect/>
          </a:stretch>
        </p:blipFill>
        <p:spPr>
          <a:xfrm>
            <a:off x="10793738" y="4929976"/>
            <a:ext cx="1010335" cy="1174407"/>
          </a:xfrm>
          <a:prstGeom prst="rect">
            <a:avLst/>
          </a:prstGeom>
        </p:spPr>
      </p:pic>
      <p:pic>
        <p:nvPicPr>
          <p:cNvPr id="2" name="Picture 1">
            <a:extLst>
              <a:ext uri="{FF2B5EF4-FFF2-40B4-BE49-F238E27FC236}">
                <a16:creationId xmlns:a16="http://schemas.microsoft.com/office/drawing/2014/main" id="{250A05D0-9F6E-3262-3C09-CA6C58F7B010}"/>
              </a:ext>
            </a:extLst>
          </p:cNvPr>
          <p:cNvPicPr>
            <a:picLocks noChangeAspect="1"/>
          </p:cNvPicPr>
          <p:nvPr/>
        </p:nvPicPr>
        <p:blipFill>
          <a:blip r:embed="rId5"/>
          <a:stretch>
            <a:fillRect/>
          </a:stretch>
        </p:blipFill>
        <p:spPr>
          <a:xfrm>
            <a:off x="0" y="6304643"/>
            <a:ext cx="12192000" cy="553357"/>
          </a:xfrm>
          <a:prstGeom prst="rect">
            <a:avLst/>
          </a:prstGeom>
        </p:spPr>
      </p:pic>
    </p:spTree>
    <p:extLst>
      <p:ext uri="{BB962C8B-B14F-4D97-AF65-F5344CB8AC3E}">
        <p14:creationId xmlns:p14="http://schemas.microsoft.com/office/powerpoint/2010/main" val="1120312620"/>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210FBA-88F0-82CD-0A14-2F9A6CBFC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4FBBB-4A7D-8F6B-2BDB-8B728DBD6C83}"/>
              </a:ext>
            </a:extLst>
          </p:cNvPr>
          <p:cNvSpPr>
            <a:spLocks noGrp="1"/>
          </p:cNvSpPr>
          <p:nvPr>
            <p:ph type="ctrTitle"/>
          </p:nvPr>
        </p:nvSpPr>
        <p:spPr>
          <a:xfrm>
            <a:off x="354709" y="690422"/>
            <a:ext cx="11482582" cy="827724"/>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b="1">
                <a:solidFill>
                  <a:schemeClr val="tx2">
                    <a:lumMod val="75000"/>
                    <a:lumOff val="25000"/>
                  </a:schemeClr>
                </a:solidFill>
              </a:rPr>
              <a:t>The lens we look through determines what we see…</a:t>
            </a:r>
          </a:p>
        </p:txBody>
      </p:sp>
      <p:grpSp>
        <p:nvGrpSpPr>
          <p:cNvPr id="3" name="Group 2">
            <a:extLst>
              <a:ext uri="{FF2B5EF4-FFF2-40B4-BE49-F238E27FC236}">
                <a16:creationId xmlns:a16="http://schemas.microsoft.com/office/drawing/2014/main" id="{BEEAB168-4077-9AD3-C0F6-ACC65E3C8891}"/>
              </a:ext>
            </a:extLst>
          </p:cNvPr>
          <p:cNvGrpSpPr/>
          <p:nvPr/>
        </p:nvGrpSpPr>
        <p:grpSpPr>
          <a:xfrm>
            <a:off x="-208643" y="1926306"/>
            <a:ext cx="12265769" cy="1845712"/>
            <a:chOff x="393511" y="1760566"/>
            <a:chExt cx="11213381" cy="2090410"/>
          </a:xfrm>
        </p:grpSpPr>
        <p:grpSp>
          <p:nvGrpSpPr>
            <p:cNvPr id="13" name="Group 12">
              <a:extLst>
                <a:ext uri="{FF2B5EF4-FFF2-40B4-BE49-F238E27FC236}">
                  <a16:creationId xmlns:a16="http://schemas.microsoft.com/office/drawing/2014/main" id="{FC5F8A02-3B4B-FA6A-F99F-A365C0B0955D}"/>
                </a:ext>
              </a:extLst>
            </p:cNvPr>
            <p:cNvGrpSpPr/>
            <p:nvPr/>
          </p:nvGrpSpPr>
          <p:grpSpPr>
            <a:xfrm>
              <a:off x="660685" y="1760566"/>
              <a:ext cx="10946207" cy="1432214"/>
              <a:chOff x="1272540" y="1744980"/>
              <a:chExt cx="7338060" cy="960120"/>
            </a:xfrm>
          </p:grpSpPr>
          <p:sp>
            <p:nvSpPr>
              <p:cNvPr id="4" name="Rounded Rectangle 3">
                <a:extLst>
                  <a:ext uri="{FF2B5EF4-FFF2-40B4-BE49-F238E27FC236}">
                    <a16:creationId xmlns:a16="http://schemas.microsoft.com/office/drawing/2014/main" id="{899B3AC6-02B5-DA60-BEBC-9D3FAC430A6A}"/>
                  </a:ext>
                </a:extLst>
              </p:cNvPr>
              <p:cNvSpPr/>
              <p:nvPr/>
            </p:nvSpPr>
            <p:spPr>
              <a:xfrm>
                <a:off x="1272540" y="1744980"/>
                <a:ext cx="815340" cy="960120"/>
              </a:xfrm>
              <a:prstGeom prst="roundRect">
                <a:avLst/>
              </a:prstGeom>
              <a:solidFill>
                <a:srgbClr val="F2F2F2"/>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Simple payback</a:t>
                </a:r>
              </a:p>
            </p:txBody>
          </p:sp>
          <p:sp>
            <p:nvSpPr>
              <p:cNvPr id="5" name="Rounded Rectangle 4">
                <a:extLst>
                  <a:ext uri="{FF2B5EF4-FFF2-40B4-BE49-F238E27FC236}">
                    <a16:creationId xmlns:a16="http://schemas.microsoft.com/office/drawing/2014/main" id="{965AEAAA-FE0B-8A5A-3C21-9B01C972991B}"/>
                  </a:ext>
                </a:extLst>
              </p:cNvPr>
              <p:cNvSpPr/>
              <p:nvPr/>
            </p:nvSpPr>
            <p:spPr>
              <a:xfrm>
                <a:off x="2087880" y="1744980"/>
                <a:ext cx="815340" cy="960120"/>
              </a:xfrm>
              <a:prstGeom prst="roundRect">
                <a:avLst/>
              </a:prstGeom>
              <a:solidFill>
                <a:srgbClr val="BFBFBF"/>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1:1 equipment replacement</a:t>
                </a:r>
              </a:p>
            </p:txBody>
          </p:sp>
          <p:sp>
            <p:nvSpPr>
              <p:cNvPr id="6" name="Rounded Rectangle 5">
                <a:extLst>
                  <a:ext uri="{FF2B5EF4-FFF2-40B4-BE49-F238E27FC236}">
                    <a16:creationId xmlns:a16="http://schemas.microsoft.com/office/drawing/2014/main" id="{962087CE-DF4C-B869-E0E3-9373FC502474}"/>
                  </a:ext>
                </a:extLst>
              </p:cNvPr>
              <p:cNvSpPr/>
              <p:nvPr/>
            </p:nvSpPr>
            <p:spPr>
              <a:xfrm>
                <a:off x="2903220" y="1744980"/>
                <a:ext cx="815340" cy="960120"/>
              </a:xfrm>
              <a:prstGeom prst="roundRect">
                <a:avLst/>
              </a:prstGeom>
              <a:solidFill>
                <a:srgbClr val="A6A6A6"/>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My engineer says, ”It can’t be done.”</a:t>
                </a:r>
              </a:p>
            </p:txBody>
          </p:sp>
          <p:sp>
            <p:nvSpPr>
              <p:cNvPr id="7" name="Rounded Rectangle 6">
                <a:extLst>
                  <a:ext uri="{FF2B5EF4-FFF2-40B4-BE49-F238E27FC236}">
                    <a16:creationId xmlns:a16="http://schemas.microsoft.com/office/drawing/2014/main" id="{81E2CC77-341E-87DF-F48C-7E25166D7A3F}"/>
                  </a:ext>
                </a:extLst>
              </p:cNvPr>
              <p:cNvSpPr/>
              <p:nvPr/>
            </p:nvSpPr>
            <p:spPr>
              <a:xfrm>
                <a:off x="3718560" y="1744980"/>
                <a:ext cx="815340" cy="960120"/>
              </a:xfrm>
              <a:prstGeom prst="roundRect">
                <a:avLst/>
              </a:prstGeom>
              <a:solidFill>
                <a:srgbClr val="F2F2B6"/>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Electrify all</a:t>
                </a:r>
              </a:p>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once</a:t>
                </a:r>
              </a:p>
            </p:txBody>
          </p:sp>
          <p:sp>
            <p:nvSpPr>
              <p:cNvPr id="8" name="Rounded Rectangle 7">
                <a:extLst>
                  <a:ext uri="{FF2B5EF4-FFF2-40B4-BE49-F238E27FC236}">
                    <a16:creationId xmlns:a16="http://schemas.microsoft.com/office/drawing/2014/main" id="{C8EFF9CC-B86E-9B2A-D8E2-7D1C45EBCBF0}"/>
                  </a:ext>
                </a:extLst>
              </p:cNvPr>
              <p:cNvSpPr/>
              <p:nvPr/>
            </p:nvSpPr>
            <p:spPr>
              <a:xfrm>
                <a:off x="4533900" y="1744980"/>
                <a:ext cx="815340" cy="960120"/>
              </a:xfrm>
              <a:prstGeom prst="roundRect">
                <a:avLst/>
              </a:prstGeom>
              <a:solidFill>
                <a:srgbClr val="F6CE5E"/>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Wait for better technology</a:t>
                </a:r>
              </a:p>
            </p:txBody>
          </p:sp>
          <p:sp>
            <p:nvSpPr>
              <p:cNvPr id="9" name="Rounded Rectangle 8">
                <a:extLst>
                  <a:ext uri="{FF2B5EF4-FFF2-40B4-BE49-F238E27FC236}">
                    <a16:creationId xmlns:a16="http://schemas.microsoft.com/office/drawing/2014/main" id="{E2598182-674C-BB43-D6BF-EEB91290539C}"/>
                  </a:ext>
                </a:extLst>
              </p:cNvPr>
              <p:cNvSpPr/>
              <p:nvPr/>
            </p:nvSpPr>
            <p:spPr>
              <a:xfrm>
                <a:off x="5349240" y="1744980"/>
                <a:ext cx="815340" cy="960120"/>
              </a:xfrm>
              <a:prstGeom prst="roundRect">
                <a:avLst/>
              </a:prstGeom>
              <a:solidFill>
                <a:srgbClr val="F3A900"/>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 have “THE” solution!</a:t>
                </a:r>
              </a:p>
            </p:txBody>
          </p:sp>
          <p:sp>
            <p:nvSpPr>
              <p:cNvPr id="10" name="Rounded Rectangle 9">
                <a:extLst>
                  <a:ext uri="{FF2B5EF4-FFF2-40B4-BE49-F238E27FC236}">
                    <a16:creationId xmlns:a16="http://schemas.microsoft.com/office/drawing/2014/main" id="{45E6ABF7-FEF5-28E2-0357-DD6D79E38C90}"/>
                  </a:ext>
                </a:extLst>
              </p:cNvPr>
              <p:cNvSpPr/>
              <p:nvPr/>
            </p:nvSpPr>
            <p:spPr>
              <a:xfrm>
                <a:off x="6164580" y="1744980"/>
                <a:ext cx="815340" cy="960120"/>
              </a:xfrm>
              <a:prstGeom prst="roundRect">
                <a:avLst/>
              </a:prstGeom>
              <a:solidFill>
                <a:srgbClr val="E87A05"/>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Electricity produces emissions</a:t>
                </a:r>
              </a:p>
            </p:txBody>
          </p:sp>
          <p:sp>
            <p:nvSpPr>
              <p:cNvPr id="11" name="Rounded Rectangle 10">
                <a:extLst>
                  <a:ext uri="{FF2B5EF4-FFF2-40B4-BE49-F238E27FC236}">
                    <a16:creationId xmlns:a16="http://schemas.microsoft.com/office/drawing/2014/main" id="{1AFA71B6-EB7C-4A18-CFE0-64EBE3457564}"/>
                  </a:ext>
                </a:extLst>
              </p:cNvPr>
              <p:cNvSpPr/>
              <p:nvPr/>
            </p:nvSpPr>
            <p:spPr>
              <a:xfrm>
                <a:off x="6979920" y="1744980"/>
                <a:ext cx="815340" cy="960120"/>
              </a:xfrm>
              <a:prstGeom prst="roundRect">
                <a:avLst/>
              </a:prstGeom>
              <a:solidFill>
                <a:srgbClr val="BD4104"/>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Too</a:t>
                </a:r>
              </a:p>
              <a:p>
                <a:pPr algn="ctr"/>
                <a:r>
                  <a:rPr lang="en-US" sz="158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disruptive</a:t>
                </a:r>
              </a:p>
            </p:txBody>
          </p:sp>
          <p:sp>
            <p:nvSpPr>
              <p:cNvPr id="12" name="Rounded Rectangle 11">
                <a:extLst>
                  <a:ext uri="{FF2B5EF4-FFF2-40B4-BE49-F238E27FC236}">
                    <a16:creationId xmlns:a16="http://schemas.microsoft.com/office/drawing/2014/main" id="{172CAF1F-CDE4-8F34-3C6D-D9E2EC1F64BB}"/>
                  </a:ext>
                </a:extLst>
              </p:cNvPr>
              <p:cNvSpPr/>
              <p:nvPr/>
            </p:nvSpPr>
            <p:spPr>
              <a:xfrm>
                <a:off x="7795260" y="1744980"/>
                <a:ext cx="815340" cy="960120"/>
              </a:xfrm>
              <a:prstGeom prst="roundRect">
                <a:avLst/>
              </a:prstGeom>
              <a:solidFill>
                <a:srgbClr val="EE0104"/>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Decarb is</a:t>
                </a:r>
              </a:p>
              <a:p>
                <a:pPr algn="ctr"/>
                <a:r>
                  <a:rPr lang="en-US" sz="158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not possible</a:t>
                </a:r>
              </a:p>
            </p:txBody>
          </p:sp>
        </p:grpSp>
        <p:pic>
          <p:nvPicPr>
            <p:cNvPr id="17" name="Picture 16" descr="A black magnifying glass with a black handle&#10;&#10;Description automatically generated">
              <a:extLst>
                <a:ext uri="{FF2B5EF4-FFF2-40B4-BE49-F238E27FC236}">
                  <a16:creationId xmlns:a16="http://schemas.microsoft.com/office/drawing/2014/main" id="{CCE9DA32-AF1F-CAFF-BA81-2A5A99A7FD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87440">
              <a:off x="393511" y="1792884"/>
              <a:ext cx="2891261" cy="2058092"/>
            </a:xfrm>
            <a:prstGeom prst="rect">
              <a:avLst/>
            </a:prstGeom>
          </p:spPr>
        </p:pic>
      </p:grpSp>
      <p:grpSp>
        <p:nvGrpSpPr>
          <p:cNvPr id="16" name="Group 15">
            <a:extLst>
              <a:ext uri="{FF2B5EF4-FFF2-40B4-BE49-F238E27FC236}">
                <a16:creationId xmlns:a16="http://schemas.microsoft.com/office/drawing/2014/main" id="{0EE5B241-1092-7FBA-4E7F-1F68176262F7}"/>
              </a:ext>
            </a:extLst>
          </p:cNvPr>
          <p:cNvGrpSpPr/>
          <p:nvPr/>
        </p:nvGrpSpPr>
        <p:grpSpPr>
          <a:xfrm>
            <a:off x="-139645" y="1926306"/>
            <a:ext cx="12331645" cy="4227941"/>
            <a:chOff x="354248" y="1640654"/>
            <a:chExt cx="11354398" cy="4788464"/>
          </a:xfrm>
        </p:grpSpPr>
        <p:grpSp>
          <p:nvGrpSpPr>
            <p:cNvPr id="14" name="Group 13">
              <a:extLst>
                <a:ext uri="{FF2B5EF4-FFF2-40B4-BE49-F238E27FC236}">
                  <a16:creationId xmlns:a16="http://schemas.microsoft.com/office/drawing/2014/main" id="{2AC3E217-773E-C537-A7A3-E9F1EBBB3745}"/>
                </a:ext>
              </a:extLst>
            </p:cNvPr>
            <p:cNvGrpSpPr/>
            <p:nvPr/>
          </p:nvGrpSpPr>
          <p:grpSpPr>
            <a:xfrm>
              <a:off x="354248" y="4307101"/>
              <a:ext cx="11214855" cy="2122017"/>
              <a:chOff x="354248" y="4307101"/>
              <a:chExt cx="11214855" cy="2122017"/>
            </a:xfrm>
          </p:grpSpPr>
          <p:grpSp>
            <p:nvGrpSpPr>
              <p:cNvPr id="18" name="Group 17">
                <a:extLst>
                  <a:ext uri="{FF2B5EF4-FFF2-40B4-BE49-F238E27FC236}">
                    <a16:creationId xmlns:a16="http://schemas.microsoft.com/office/drawing/2014/main" id="{39E48B02-22C4-9EAD-9AD0-3BFF2DA9B26B}"/>
                  </a:ext>
                </a:extLst>
              </p:cNvPr>
              <p:cNvGrpSpPr/>
              <p:nvPr/>
            </p:nvGrpSpPr>
            <p:grpSpPr>
              <a:xfrm>
                <a:off x="622896" y="4307101"/>
                <a:ext cx="10946207" cy="1432214"/>
                <a:chOff x="1272540" y="1744980"/>
                <a:chExt cx="7338060" cy="960120"/>
              </a:xfrm>
            </p:grpSpPr>
            <p:sp>
              <p:nvSpPr>
                <p:cNvPr id="19" name="Rounded Rectangle 18">
                  <a:extLst>
                    <a:ext uri="{FF2B5EF4-FFF2-40B4-BE49-F238E27FC236}">
                      <a16:creationId xmlns:a16="http://schemas.microsoft.com/office/drawing/2014/main" id="{0FB013A5-9435-EEBA-232C-1F46B904C7E0}"/>
                    </a:ext>
                  </a:extLst>
                </p:cNvPr>
                <p:cNvSpPr/>
                <p:nvPr/>
              </p:nvSpPr>
              <p:spPr>
                <a:xfrm>
                  <a:off x="1272540" y="1744980"/>
                  <a:ext cx="815340" cy="960120"/>
                </a:xfrm>
                <a:prstGeom prst="roundRect">
                  <a:avLst/>
                </a:prstGeom>
                <a:solidFill>
                  <a:srgbClr val="F2F2F2"/>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Long term capital planning</a:t>
                  </a:r>
                </a:p>
              </p:txBody>
            </p:sp>
            <p:sp>
              <p:nvSpPr>
                <p:cNvPr id="20" name="Rounded Rectangle 19">
                  <a:extLst>
                    <a:ext uri="{FF2B5EF4-FFF2-40B4-BE49-F238E27FC236}">
                      <a16:creationId xmlns:a16="http://schemas.microsoft.com/office/drawing/2014/main" id="{5E4497EE-EB7D-2FB0-E775-007A610C71FF}"/>
                    </a:ext>
                  </a:extLst>
                </p:cNvPr>
                <p:cNvSpPr/>
                <p:nvPr/>
              </p:nvSpPr>
              <p:spPr>
                <a:xfrm>
                  <a:off x="2087880" y="1744980"/>
                  <a:ext cx="815340" cy="960120"/>
                </a:xfrm>
                <a:prstGeom prst="roundRect">
                  <a:avLst/>
                </a:prstGeom>
                <a:solidFill>
                  <a:srgbClr val="BFBFBF"/>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Partial electrification and right size equipment</a:t>
                  </a:r>
                </a:p>
              </p:txBody>
            </p:sp>
            <p:sp>
              <p:nvSpPr>
                <p:cNvPr id="21" name="Rounded Rectangle 20">
                  <a:extLst>
                    <a:ext uri="{FF2B5EF4-FFF2-40B4-BE49-F238E27FC236}">
                      <a16:creationId xmlns:a16="http://schemas.microsoft.com/office/drawing/2014/main" id="{79DDE207-59D0-B2E8-5D36-0E4FFF3B0EBC}"/>
                    </a:ext>
                  </a:extLst>
                </p:cNvPr>
                <p:cNvSpPr/>
                <p:nvPr/>
              </p:nvSpPr>
              <p:spPr>
                <a:xfrm>
                  <a:off x="2903220" y="1744980"/>
                  <a:ext cx="815340" cy="960120"/>
                </a:xfrm>
                <a:prstGeom prst="roundRect">
                  <a:avLst/>
                </a:prstGeom>
                <a:solidFill>
                  <a:srgbClr val="A6A6A6"/>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Phase in measures over time</a:t>
                  </a:r>
                </a:p>
              </p:txBody>
            </p:sp>
            <p:sp>
              <p:nvSpPr>
                <p:cNvPr id="22" name="Rounded Rectangle 21">
                  <a:extLst>
                    <a:ext uri="{FF2B5EF4-FFF2-40B4-BE49-F238E27FC236}">
                      <a16:creationId xmlns:a16="http://schemas.microsoft.com/office/drawing/2014/main" id="{5D29E652-D272-E8EF-9799-E68CF0019E79}"/>
                    </a:ext>
                  </a:extLst>
                </p:cNvPr>
                <p:cNvSpPr/>
                <p:nvPr/>
              </p:nvSpPr>
              <p:spPr>
                <a:xfrm>
                  <a:off x="3718560" y="1744980"/>
                  <a:ext cx="815340" cy="960120"/>
                </a:xfrm>
                <a:prstGeom prst="roundRect">
                  <a:avLst/>
                </a:prstGeom>
                <a:solidFill>
                  <a:srgbClr val="B7FDE9"/>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Start with partial electrification</a:t>
                  </a:r>
                </a:p>
              </p:txBody>
            </p:sp>
            <p:sp>
              <p:nvSpPr>
                <p:cNvPr id="23" name="Rounded Rectangle 22">
                  <a:extLst>
                    <a:ext uri="{FF2B5EF4-FFF2-40B4-BE49-F238E27FC236}">
                      <a16:creationId xmlns:a16="http://schemas.microsoft.com/office/drawing/2014/main" id="{A4042960-99CF-065D-9008-8D1888005826}"/>
                    </a:ext>
                  </a:extLst>
                </p:cNvPr>
                <p:cNvSpPr/>
                <p:nvPr/>
              </p:nvSpPr>
              <p:spPr>
                <a:xfrm>
                  <a:off x="4533900" y="1744980"/>
                  <a:ext cx="815340" cy="960120"/>
                </a:xfrm>
                <a:prstGeom prst="roundRect">
                  <a:avLst/>
                </a:prstGeom>
                <a:solidFill>
                  <a:srgbClr val="64FAB9"/>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Start now</a:t>
                  </a:r>
                </a:p>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with enabling steps</a:t>
                  </a:r>
                </a:p>
              </p:txBody>
            </p:sp>
            <p:sp>
              <p:nvSpPr>
                <p:cNvPr id="25" name="Rounded Rectangle 24">
                  <a:extLst>
                    <a:ext uri="{FF2B5EF4-FFF2-40B4-BE49-F238E27FC236}">
                      <a16:creationId xmlns:a16="http://schemas.microsoft.com/office/drawing/2014/main" id="{EF79BD66-56D9-158E-C736-4B48BB268842}"/>
                    </a:ext>
                  </a:extLst>
                </p:cNvPr>
                <p:cNvSpPr/>
                <p:nvPr/>
              </p:nvSpPr>
              <p:spPr>
                <a:xfrm>
                  <a:off x="5349240" y="1744980"/>
                  <a:ext cx="815340" cy="960120"/>
                </a:xfrm>
                <a:prstGeom prst="roundRect">
                  <a:avLst/>
                </a:prstGeom>
                <a:solidFill>
                  <a:srgbClr val="79EC49"/>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There is no “ONE” solution!</a:t>
                  </a:r>
                </a:p>
              </p:txBody>
            </p:sp>
            <p:sp>
              <p:nvSpPr>
                <p:cNvPr id="26" name="Rounded Rectangle 25">
                  <a:extLst>
                    <a:ext uri="{FF2B5EF4-FFF2-40B4-BE49-F238E27FC236}">
                      <a16:creationId xmlns:a16="http://schemas.microsoft.com/office/drawing/2014/main" id="{378D7678-B637-EA1F-F6AE-642CD41038EA}"/>
                    </a:ext>
                  </a:extLst>
                </p:cNvPr>
                <p:cNvSpPr/>
                <p:nvPr/>
              </p:nvSpPr>
              <p:spPr>
                <a:xfrm>
                  <a:off x="6164580" y="1744980"/>
                  <a:ext cx="815340" cy="960120"/>
                </a:xfrm>
                <a:prstGeom prst="roundRect">
                  <a:avLst/>
                </a:prstGeom>
                <a:solidFill>
                  <a:srgbClr val="92D050"/>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Electricity grid is rapidly decarbonizing</a:t>
                  </a:r>
                </a:p>
              </p:txBody>
            </p:sp>
            <p:sp>
              <p:nvSpPr>
                <p:cNvPr id="27" name="Rounded Rectangle 26">
                  <a:extLst>
                    <a:ext uri="{FF2B5EF4-FFF2-40B4-BE49-F238E27FC236}">
                      <a16:creationId xmlns:a16="http://schemas.microsoft.com/office/drawing/2014/main" id="{85194321-1278-4ECC-21AC-89A213769C28}"/>
                    </a:ext>
                  </a:extLst>
                </p:cNvPr>
                <p:cNvSpPr/>
                <p:nvPr/>
              </p:nvSpPr>
              <p:spPr>
                <a:xfrm>
                  <a:off x="6979920" y="1744980"/>
                  <a:ext cx="815340" cy="960120"/>
                </a:xfrm>
                <a:prstGeom prst="roundRect">
                  <a:avLst/>
                </a:prstGeom>
                <a:solidFill>
                  <a:srgbClr val="3DB050"/>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Decision tree, phased approach</a:t>
                  </a:r>
                </a:p>
              </p:txBody>
            </p:sp>
            <p:sp>
              <p:nvSpPr>
                <p:cNvPr id="28" name="Rounded Rectangle 27">
                  <a:extLst>
                    <a:ext uri="{FF2B5EF4-FFF2-40B4-BE49-F238E27FC236}">
                      <a16:creationId xmlns:a16="http://schemas.microsoft.com/office/drawing/2014/main" id="{83D63D6B-0DDC-4884-5600-8319CEB9C571}"/>
                    </a:ext>
                  </a:extLst>
                </p:cNvPr>
                <p:cNvSpPr/>
                <p:nvPr/>
              </p:nvSpPr>
              <p:spPr>
                <a:xfrm>
                  <a:off x="7795260" y="1744980"/>
                  <a:ext cx="815340" cy="960120"/>
                </a:xfrm>
                <a:prstGeom prst="roundRect">
                  <a:avLst/>
                </a:prstGeom>
                <a:solidFill>
                  <a:srgbClr val="57FA1E"/>
                </a:solidFill>
                <a:ln w="6350"/>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algn="ctr"/>
                  <a:r>
                    <a:rPr lang="en-US" sz="158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Decarb is viable</a:t>
                  </a:r>
                </a:p>
              </p:txBody>
            </p:sp>
          </p:grpSp>
          <p:pic>
            <p:nvPicPr>
              <p:cNvPr id="30" name="Picture 29" descr="A black magnifying glass with a black handle&#10;&#10;Description automatically generated">
                <a:extLst>
                  <a:ext uri="{FF2B5EF4-FFF2-40B4-BE49-F238E27FC236}">
                    <a16:creationId xmlns:a16="http://schemas.microsoft.com/office/drawing/2014/main" id="{08012235-7F9C-E39D-AEA3-782F1A1A9B9F}"/>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9648"/>
                        </a14:imgEffect>
                      </a14:imgLayer>
                    </a14:imgProps>
                  </a:ext>
                  <a:ext uri="{28A0092B-C50C-407E-A947-70E740481C1C}">
                    <a14:useLocalDpi xmlns:a14="http://schemas.microsoft.com/office/drawing/2010/main"/>
                  </a:ext>
                </a:extLst>
              </a:blip>
              <a:stretch>
                <a:fillRect/>
              </a:stretch>
            </p:blipFill>
            <p:spPr>
              <a:xfrm rot="887440">
                <a:off x="354248" y="4371026"/>
                <a:ext cx="2891261" cy="2058092"/>
              </a:xfrm>
              <a:prstGeom prst="rect">
                <a:avLst/>
              </a:prstGeom>
            </p:spPr>
          </p:pic>
        </p:grpSp>
        <p:sp>
          <p:nvSpPr>
            <p:cNvPr id="15" name="Rectangle 14">
              <a:extLst>
                <a:ext uri="{FF2B5EF4-FFF2-40B4-BE49-F238E27FC236}">
                  <a16:creationId xmlns:a16="http://schemas.microsoft.com/office/drawing/2014/main" id="{61949172-FEC4-E9B1-0DDC-01B9DA11CC25}"/>
                </a:ext>
              </a:extLst>
            </p:cNvPr>
            <p:cNvSpPr/>
            <p:nvPr/>
          </p:nvSpPr>
          <p:spPr>
            <a:xfrm>
              <a:off x="562704" y="1640654"/>
              <a:ext cx="11145942" cy="1492223"/>
            </a:xfrm>
            <a:prstGeom prst="rect">
              <a:avLst/>
            </a:prstGeom>
            <a:solidFill>
              <a:schemeClr val="bg1">
                <a:alpha val="4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80">
                <a:latin typeface="Roboto Condensed" panose="02000000000000000000" pitchFamily="2" charset="0"/>
                <a:ea typeface="Roboto Condensed" panose="02000000000000000000" pitchFamily="2" charset="0"/>
                <a:cs typeface="Roboto Condensed" panose="02000000000000000000" pitchFamily="2" charset="0"/>
              </a:endParaRPr>
            </a:p>
          </p:txBody>
        </p:sp>
      </p:grpSp>
    </p:spTree>
    <p:custDataLst>
      <p:tags r:id="rId1"/>
    </p:custDataLst>
    <p:extLst>
      <p:ext uri="{BB962C8B-B14F-4D97-AF65-F5344CB8AC3E}">
        <p14:creationId xmlns:p14="http://schemas.microsoft.com/office/powerpoint/2010/main" val="284734283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end sign on a road&#10;&#10;Description automatically generated">
            <a:extLst>
              <a:ext uri="{FF2B5EF4-FFF2-40B4-BE49-F238E27FC236}">
                <a16:creationId xmlns:a16="http://schemas.microsoft.com/office/drawing/2014/main" id="{C6DE22FB-46FB-2FDB-E5F5-B1DC2F7F00CD}"/>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10B07B-B542-532B-C211-85184AA6274C}"/>
              </a:ext>
            </a:extLst>
          </p:cNvPr>
          <p:cNvSpPr>
            <a:spLocks noGrp="1"/>
          </p:cNvSpPr>
          <p:nvPr>
            <p:ph type="title"/>
          </p:nvPr>
        </p:nvSpPr>
        <p:spPr/>
        <p:txBody>
          <a:bodyPr>
            <a:noAutofit/>
          </a:bodyPr>
          <a:lstStyle/>
          <a:p>
            <a:r>
              <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Why not a 1-for-1 replacement?</a:t>
            </a:r>
          </a:p>
        </p:txBody>
      </p:sp>
      <p:pic>
        <p:nvPicPr>
          <p:cNvPr id="4" name="Picture 2" descr="5 Ways to Stop Solving the Wrong Problem - Leadership Freak">
            <a:extLst>
              <a:ext uri="{FF2B5EF4-FFF2-40B4-BE49-F238E27FC236}">
                <a16:creationId xmlns:a16="http://schemas.microsoft.com/office/drawing/2014/main" id="{78AD6824-5A58-57FC-2B90-30346E913034}"/>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8810265"/>
            <a:ext cx="12192000" cy="560000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E4A920B6-6B86-29E3-64FA-F8D29C9009B0}"/>
              </a:ext>
            </a:extLst>
          </p:cNvPr>
          <p:cNvSpPr txBox="1">
            <a:spLocks/>
          </p:cNvSpPr>
          <p:nvPr/>
        </p:nvSpPr>
        <p:spPr>
          <a:xfrm>
            <a:off x="976727" y="2302954"/>
            <a:ext cx="6892284" cy="26186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rgbClr val="04549C"/>
                </a:solidFill>
                <a:latin typeface="Roboto" panose="02000000000000000000" pitchFamily="2" charset="0"/>
                <a:ea typeface="Roboto" panose="02000000000000000000" pitchFamily="2" charset="0"/>
                <a:cs typeface="Roboto" panose="02000000000000000000" pitchFamily="2" charset="0"/>
              </a:defRPr>
            </a:lvl1pPr>
          </a:lstStyle>
          <a:p>
            <a:r>
              <a:rPr lang="en-US" b="1" i="1">
                <a:solidFill>
                  <a:schemeClr val="bg1">
                    <a:lumMod val="9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There is nothing so useless as doing efficiently that which should not be done at all.</a:t>
            </a:r>
          </a:p>
          <a:p>
            <a:endParaRPr lang="en-US"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p>
            <a:r>
              <a:rPr lang="en-US" sz="2400">
                <a:solidFill>
                  <a:schemeClr val="bg1">
                    <a:lumMod val="85000"/>
                  </a:schemeClr>
                </a:solidFill>
                <a:latin typeface="Roboto Condensed" panose="02000000000000000000" pitchFamily="2" charset="0"/>
                <a:ea typeface="Roboto Condensed" panose="02000000000000000000" pitchFamily="2" charset="0"/>
                <a:cs typeface="Roboto Condensed" panose="02000000000000000000" pitchFamily="2" charset="0"/>
              </a:rPr>
              <a:t>Peter Drucker</a:t>
            </a:r>
          </a:p>
        </p:txBody>
      </p:sp>
    </p:spTree>
    <p:extLst>
      <p:ext uri="{BB962C8B-B14F-4D97-AF65-F5344CB8AC3E}">
        <p14:creationId xmlns:p14="http://schemas.microsoft.com/office/powerpoint/2010/main" val="4211574768"/>
      </p:ext>
    </p:extLst>
  </p:cSld>
  <p:clrMapOvr>
    <a:masterClrMapping/>
  </p:clrMapOvr>
  <p:transition spd="slow" advTm="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817FE96-9262-4ECD-A5B3-ACA11341BE69}"/>
              </a:ext>
            </a:extLst>
          </p:cNvPr>
          <p:cNvSpPr>
            <a:spLocks/>
          </p:cNvSpPr>
          <p:nvPr/>
        </p:nvSpPr>
        <p:spPr bwMode="auto">
          <a:xfrm>
            <a:off x="7044004" y="1081161"/>
            <a:ext cx="4627094" cy="4507468"/>
          </a:xfrm>
          <a:custGeom>
            <a:avLst/>
            <a:gdLst>
              <a:gd name="T0" fmla="*/ 2386 w 2901"/>
              <a:gd name="T1" fmla="*/ 0 h 2826"/>
              <a:gd name="T2" fmla="*/ 0 w 2901"/>
              <a:gd name="T3" fmla="*/ 0 h 2826"/>
              <a:gd name="T4" fmla="*/ 0 w 2901"/>
              <a:gd name="T5" fmla="*/ 2826 h 2826"/>
              <a:gd name="T6" fmla="*/ 2464 w 2901"/>
              <a:gd name="T7" fmla="*/ 2826 h 2826"/>
              <a:gd name="T8" fmla="*/ 2901 w 2901"/>
              <a:gd name="T9" fmla="*/ 1474 h 2826"/>
              <a:gd name="T10" fmla="*/ 2386 w 2901"/>
              <a:gd name="T11" fmla="*/ 0 h 2826"/>
            </a:gdLst>
            <a:ahLst/>
            <a:cxnLst>
              <a:cxn ang="0">
                <a:pos x="T0" y="T1"/>
              </a:cxn>
              <a:cxn ang="0">
                <a:pos x="T2" y="T3"/>
              </a:cxn>
              <a:cxn ang="0">
                <a:pos x="T4" y="T5"/>
              </a:cxn>
              <a:cxn ang="0">
                <a:pos x="T6" y="T7"/>
              </a:cxn>
              <a:cxn ang="0">
                <a:pos x="T8" y="T9"/>
              </a:cxn>
              <a:cxn ang="0">
                <a:pos x="T10" y="T11"/>
              </a:cxn>
            </a:cxnLst>
            <a:rect l="0" t="0" r="r" b="b"/>
            <a:pathLst>
              <a:path w="2901" h="2826">
                <a:moveTo>
                  <a:pt x="2386" y="0"/>
                </a:moveTo>
                <a:lnTo>
                  <a:pt x="0" y="0"/>
                </a:lnTo>
                <a:lnTo>
                  <a:pt x="0" y="2826"/>
                </a:lnTo>
                <a:lnTo>
                  <a:pt x="2464" y="2826"/>
                </a:lnTo>
                <a:lnTo>
                  <a:pt x="2901" y="1474"/>
                </a:lnTo>
                <a:lnTo>
                  <a:pt x="2386"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2" name="Freeform 17">
            <a:extLst>
              <a:ext uri="{FF2B5EF4-FFF2-40B4-BE49-F238E27FC236}">
                <a16:creationId xmlns:a16="http://schemas.microsoft.com/office/drawing/2014/main" id="{71E61498-5B6F-46A3-BAAB-B97E47E80080}"/>
              </a:ext>
            </a:extLst>
          </p:cNvPr>
          <p:cNvSpPr>
            <a:spLocks/>
          </p:cNvSpPr>
          <p:nvPr/>
        </p:nvSpPr>
        <p:spPr bwMode="auto">
          <a:xfrm>
            <a:off x="7302015" y="4351737"/>
            <a:ext cx="4062412" cy="906462"/>
          </a:xfrm>
          <a:custGeom>
            <a:avLst/>
            <a:gdLst>
              <a:gd name="T0" fmla="*/ 0 w 2559"/>
              <a:gd name="T1" fmla="*/ 0 h 571"/>
              <a:gd name="T2" fmla="*/ 0 w 2559"/>
              <a:gd name="T3" fmla="*/ 571 h 571"/>
              <a:gd name="T4" fmla="*/ 2378 w 2559"/>
              <a:gd name="T5" fmla="*/ 571 h 571"/>
              <a:gd name="T6" fmla="*/ 2559 w 2559"/>
              <a:gd name="T7" fmla="*/ 0 h 571"/>
              <a:gd name="T8" fmla="*/ 0 w 2559"/>
              <a:gd name="T9" fmla="*/ 0 h 571"/>
            </a:gdLst>
            <a:ahLst/>
            <a:cxnLst>
              <a:cxn ang="0">
                <a:pos x="T0" y="T1"/>
              </a:cxn>
              <a:cxn ang="0">
                <a:pos x="T2" y="T3"/>
              </a:cxn>
              <a:cxn ang="0">
                <a:pos x="T4" y="T5"/>
              </a:cxn>
              <a:cxn ang="0">
                <a:pos x="T6" y="T7"/>
              </a:cxn>
              <a:cxn ang="0">
                <a:pos x="T8" y="T9"/>
              </a:cxn>
            </a:cxnLst>
            <a:rect l="0" t="0" r="r" b="b"/>
            <a:pathLst>
              <a:path w="2559" h="571">
                <a:moveTo>
                  <a:pt x="0" y="0"/>
                </a:moveTo>
                <a:lnTo>
                  <a:pt x="0" y="571"/>
                </a:lnTo>
                <a:lnTo>
                  <a:pt x="2378" y="571"/>
                </a:lnTo>
                <a:lnTo>
                  <a:pt x="2559"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9" name="Freeform 7">
            <a:extLst>
              <a:ext uri="{FF2B5EF4-FFF2-40B4-BE49-F238E27FC236}">
                <a16:creationId xmlns:a16="http://schemas.microsoft.com/office/drawing/2014/main" id="{A8829FC8-930E-4AA9-8ADD-0045350F9DCB}"/>
              </a:ext>
            </a:extLst>
          </p:cNvPr>
          <p:cNvSpPr>
            <a:spLocks/>
          </p:cNvSpPr>
          <p:nvPr/>
        </p:nvSpPr>
        <p:spPr bwMode="auto">
          <a:xfrm>
            <a:off x="5418314" y="846698"/>
            <a:ext cx="4274598" cy="4968423"/>
          </a:xfrm>
          <a:custGeom>
            <a:avLst/>
            <a:gdLst>
              <a:gd name="T0" fmla="*/ 2116 w 2680"/>
              <a:gd name="T1" fmla="*/ 0 h 3115"/>
              <a:gd name="T2" fmla="*/ 0 w 2680"/>
              <a:gd name="T3" fmla="*/ 0 h 3115"/>
              <a:gd name="T4" fmla="*/ 0 w 2680"/>
              <a:gd name="T5" fmla="*/ 3115 h 3115"/>
              <a:gd name="T6" fmla="*/ 2194 w 2680"/>
              <a:gd name="T7" fmla="*/ 3115 h 3115"/>
              <a:gd name="T8" fmla="*/ 2680 w 2680"/>
              <a:gd name="T9" fmla="*/ 1621 h 3115"/>
              <a:gd name="T10" fmla="*/ 2116 w 2680"/>
              <a:gd name="T11" fmla="*/ 0 h 3115"/>
            </a:gdLst>
            <a:ahLst/>
            <a:cxnLst>
              <a:cxn ang="0">
                <a:pos x="T0" y="T1"/>
              </a:cxn>
              <a:cxn ang="0">
                <a:pos x="T2" y="T3"/>
              </a:cxn>
              <a:cxn ang="0">
                <a:pos x="T4" y="T5"/>
              </a:cxn>
              <a:cxn ang="0">
                <a:pos x="T6" y="T7"/>
              </a:cxn>
              <a:cxn ang="0">
                <a:pos x="T8" y="T9"/>
              </a:cxn>
              <a:cxn ang="0">
                <a:pos x="T10" y="T11"/>
              </a:cxn>
            </a:cxnLst>
            <a:rect l="0" t="0" r="r" b="b"/>
            <a:pathLst>
              <a:path w="2680" h="3115">
                <a:moveTo>
                  <a:pt x="2116" y="0"/>
                </a:moveTo>
                <a:lnTo>
                  <a:pt x="0" y="0"/>
                </a:lnTo>
                <a:lnTo>
                  <a:pt x="0" y="3115"/>
                </a:lnTo>
                <a:lnTo>
                  <a:pt x="2194" y="3115"/>
                </a:lnTo>
                <a:lnTo>
                  <a:pt x="2680" y="1621"/>
                </a:lnTo>
                <a:lnTo>
                  <a:pt x="2116"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1" name="Freeform 16">
            <a:extLst>
              <a:ext uri="{FF2B5EF4-FFF2-40B4-BE49-F238E27FC236}">
                <a16:creationId xmlns:a16="http://schemas.microsoft.com/office/drawing/2014/main" id="{27DB52A5-8AA9-40F2-A980-EEF5302942B2}"/>
              </a:ext>
            </a:extLst>
          </p:cNvPr>
          <p:cNvSpPr>
            <a:spLocks/>
          </p:cNvSpPr>
          <p:nvPr/>
        </p:nvSpPr>
        <p:spPr bwMode="auto">
          <a:xfrm>
            <a:off x="5661268" y="4573987"/>
            <a:ext cx="3657600" cy="908050"/>
          </a:xfrm>
          <a:custGeom>
            <a:avLst/>
            <a:gdLst>
              <a:gd name="T0" fmla="*/ 0 w 2304"/>
              <a:gd name="T1" fmla="*/ 0 h 572"/>
              <a:gd name="T2" fmla="*/ 0 w 2304"/>
              <a:gd name="T3" fmla="*/ 572 h 572"/>
              <a:gd name="T4" fmla="*/ 2122 w 2304"/>
              <a:gd name="T5" fmla="*/ 572 h 572"/>
              <a:gd name="T6" fmla="*/ 2304 w 2304"/>
              <a:gd name="T7" fmla="*/ 0 h 572"/>
              <a:gd name="T8" fmla="*/ 0 w 2304"/>
              <a:gd name="T9" fmla="*/ 0 h 572"/>
            </a:gdLst>
            <a:ahLst/>
            <a:cxnLst>
              <a:cxn ang="0">
                <a:pos x="T0" y="T1"/>
              </a:cxn>
              <a:cxn ang="0">
                <a:pos x="T2" y="T3"/>
              </a:cxn>
              <a:cxn ang="0">
                <a:pos x="T4" y="T5"/>
              </a:cxn>
              <a:cxn ang="0">
                <a:pos x="T6" y="T7"/>
              </a:cxn>
              <a:cxn ang="0">
                <a:pos x="T8" y="T9"/>
              </a:cxn>
            </a:cxnLst>
            <a:rect l="0" t="0" r="r" b="b"/>
            <a:pathLst>
              <a:path w="2304" h="572">
                <a:moveTo>
                  <a:pt x="0" y="0"/>
                </a:moveTo>
                <a:lnTo>
                  <a:pt x="0" y="572"/>
                </a:lnTo>
                <a:lnTo>
                  <a:pt x="2122" y="572"/>
                </a:lnTo>
                <a:lnTo>
                  <a:pt x="2304"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10" name="Freeform 8">
            <a:extLst>
              <a:ext uri="{FF2B5EF4-FFF2-40B4-BE49-F238E27FC236}">
                <a16:creationId xmlns:a16="http://schemas.microsoft.com/office/drawing/2014/main" id="{32CA114F-C808-4326-A360-3DC00C166AE4}"/>
              </a:ext>
            </a:extLst>
          </p:cNvPr>
          <p:cNvSpPr>
            <a:spLocks/>
          </p:cNvSpPr>
          <p:nvPr/>
        </p:nvSpPr>
        <p:spPr bwMode="auto">
          <a:xfrm>
            <a:off x="4131866" y="602661"/>
            <a:ext cx="3537708" cy="5448518"/>
          </a:xfrm>
          <a:custGeom>
            <a:avLst/>
            <a:gdLst>
              <a:gd name="T0" fmla="*/ 1604 w 2218"/>
              <a:gd name="T1" fmla="*/ 0 h 3416"/>
              <a:gd name="T2" fmla="*/ 0 w 2218"/>
              <a:gd name="T3" fmla="*/ 0 h 3416"/>
              <a:gd name="T4" fmla="*/ 0 w 2218"/>
              <a:gd name="T5" fmla="*/ 3416 h 3416"/>
              <a:gd name="T6" fmla="*/ 1688 w 2218"/>
              <a:gd name="T7" fmla="*/ 3416 h 3416"/>
              <a:gd name="T8" fmla="*/ 2218 w 2218"/>
              <a:gd name="T9" fmla="*/ 1774 h 3416"/>
              <a:gd name="T10" fmla="*/ 1604 w 2218"/>
              <a:gd name="T11" fmla="*/ 0 h 3416"/>
            </a:gdLst>
            <a:ahLst/>
            <a:cxnLst>
              <a:cxn ang="0">
                <a:pos x="T0" y="T1"/>
              </a:cxn>
              <a:cxn ang="0">
                <a:pos x="T2" y="T3"/>
              </a:cxn>
              <a:cxn ang="0">
                <a:pos x="T4" y="T5"/>
              </a:cxn>
              <a:cxn ang="0">
                <a:pos x="T6" y="T7"/>
              </a:cxn>
              <a:cxn ang="0">
                <a:pos x="T8" y="T9"/>
              </a:cxn>
              <a:cxn ang="0">
                <a:pos x="T10" y="T11"/>
              </a:cxn>
            </a:cxnLst>
            <a:rect l="0" t="0" r="r" b="b"/>
            <a:pathLst>
              <a:path w="2218" h="3416">
                <a:moveTo>
                  <a:pt x="1604" y="0"/>
                </a:moveTo>
                <a:lnTo>
                  <a:pt x="0" y="0"/>
                </a:lnTo>
                <a:lnTo>
                  <a:pt x="0" y="3416"/>
                </a:lnTo>
                <a:lnTo>
                  <a:pt x="1688" y="3416"/>
                </a:lnTo>
                <a:lnTo>
                  <a:pt x="2218" y="1774"/>
                </a:lnTo>
                <a:lnTo>
                  <a:pt x="1604" y="0"/>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0" name="Freeform 15">
            <a:extLst>
              <a:ext uri="{FF2B5EF4-FFF2-40B4-BE49-F238E27FC236}">
                <a16:creationId xmlns:a16="http://schemas.microsoft.com/office/drawing/2014/main" id="{6C1BE998-A745-4226-A662-50A918353CC1}"/>
              </a:ext>
            </a:extLst>
          </p:cNvPr>
          <p:cNvSpPr>
            <a:spLocks/>
          </p:cNvSpPr>
          <p:nvPr/>
        </p:nvSpPr>
        <p:spPr bwMode="auto">
          <a:xfrm>
            <a:off x="4329409" y="4805762"/>
            <a:ext cx="2898775" cy="906462"/>
          </a:xfrm>
          <a:custGeom>
            <a:avLst/>
            <a:gdLst>
              <a:gd name="T0" fmla="*/ 0 w 1826"/>
              <a:gd name="T1" fmla="*/ 0 h 571"/>
              <a:gd name="T2" fmla="*/ 0 w 1826"/>
              <a:gd name="T3" fmla="*/ 571 h 571"/>
              <a:gd name="T4" fmla="*/ 1640 w 1826"/>
              <a:gd name="T5" fmla="*/ 571 h 571"/>
              <a:gd name="T6" fmla="*/ 1826 w 1826"/>
              <a:gd name="T7" fmla="*/ 0 h 571"/>
              <a:gd name="T8" fmla="*/ 0 w 1826"/>
              <a:gd name="T9" fmla="*/ 0 h 571"/>
            </a:gdLst>
            <a:ahLst/>
            <a:cxnLst>
              <a:cxn ang="0">
                <a:pos x="T0" y="T1"/>
              </a:cxn>
              <a:cxn ang="0">
                <a:pos x="T2" y="T3"/>
              </a:cxn>
              <a:cxn ang="0">
                <a:pos x="T4" y="T5"/>
              </a:cxn>
              <a:cxn ang="0">
                <a:pos x="T6" y="T7"/>
              </a:cxn>
              <a:cxn ang="0">
                <a:pos x="T8" y="T9"/>
              </a:cxn>
            </a:cxnLst>
            <a:rect l="0" t="0" r="r" b="b"/>
            <a:pathLst>
              <a:path w="1826" h="571">
                <a:moveTo>
                  <a:pt x="0" y="0"/>
                </a:moveTo>
                <a:lnTo>
                  <a:pt x="0" y="571"/>
                </a:lnTo>
                <a:lnTo>
                  <a:pt x="1640" y="571"/>
                </a:lnTo>
                <a:lnTo>
                  <a:pt x="1826"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11" name="Freeform 9">
            <a:extLst>
              <a:ext uri="{FF2B5EF4-FFF2-40B4-BE49-F238E27FC236}">
                <a16:creationId xmlns:a16="http://schemas.microsoft.com/office/drawing/2014/main" id="{01F847B1-AD82-4C3E-8DB8-11A421757AD7}"/>
              </a:ext>
            </a:extLst>
          </p:cNvPr>
          <p:cNvSpPr>
            <a:spLocks/>
          </p:cNvSpPr>
          <p:nvPr/>
        </p:nvSpPr>
        <p:spPr bwMode="auto">
          <a:xfrm>
            <a:off x="1797292" y="384148"/>
            <a:ext cx="3851924" cy="6097683"/>
          </a:xfrm>
          <a:custGeom>
            <a:avLst/>
            <a:gdLst>
              <a:gd name="T0" fmla="*/ 1752 w 2415"/>
              <a:gd name="T1" fmla="*/ 0 h 3823"/>
              <a:gd name="T2" fmla="*/ 0 w 2415"/>
              <a:gd name="T3" fmla="*/ 0 h 3823"/>
              <a:gd name="T4" fmla="*/ 0 w 2415"/>
              <a:gd name="T5" fmla="*/ 3823 h 3823"/>
              <a:gd name="T6" fmla="*/ 1796 w 2415"/>
              <a:gd name="T7" fmla="*/ 3823 h 3823"/>
              <a:gd name="T8" fmla="*/ 2415 w 2415"/>
              <a:gd name="T9" fmla="*/ 1911 h 3823"/>
              <a:gd name="T10" fmla="*/ 1752 w 2415"/>
              <a:gd name="T11" fmla="*/ 0 h 3823"/>
            </a:gdLst>
            <a:ahLst/>
            <a:cxnLst>
              <a:cxn ang="0">
                <a:pos x="T0" y="T1"/>
              </a:cxn>
              <a:cxn ang="0">
                <a:pos x="T2" y="T3"/>
              </a:cxn>
              <a:cxn ang="0">
                <a:pos x="T4" y="T5"/>
              </a:cxn>
              <a:cxn ang="0">
                <a:pos x="T6" y="T7"/>
              </a:cxn>
              <a:cxn ang="0">
                <a:pos x="T8" y="T9"/>
              </a:cxn>
              <a:cxn ang="0">
                <a:pos x="T10" y="T11"/>
              </a:cxn>
            </a:cxnLst>
            <a:rect l="0" t="0" r="r" b="b"/>
            <a:pathLst>
              <a:path w="2415" h="3823">
                <a:moveTo>
                  <a:pt x="1752" y="0"/>
                </a:moveTo>
                <a:lnTo>
                  <a:pt x="0" y="0"/>
                </a:lnTo>
                <a:lnTo>
                  <a:pt x="0" y="3823"/>
                </a:lnTo>
                <a:lnTo>
                  <a:pt x="1796" y="3823"/>
                </a:lnTo>
                <a:lnTo>
                  <a:pt x="2415" y="1911"/>
                </a:lnTo>
                <a:lnTo>
                  <a:pt x="1752" y="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29" name="Freeform 14">
            <a:extLst>
              <a:ext uri="{FF2B5EF4-FFF2-40B4-BE49-F238E27FC236}">
                <a16:creationId xmlns:a16="http://schemas.microsoft.com/office/drawing/2014/main" id="{3CA80C69-81EE-4136-933D-258D2A52F841}"/>
              </a:ext>
            </a:extLst>
          </p:cNvPr>
          <p:cNvSpPr>
            <a:spLocks/>
          </p:cNvSpPr>
          <p:nvPr/>
        </p:nvSpPr>
        <p:spPr bwMode="auto">
          <a:xfrm>
            <a:off x="2015997" y="5191524"/>
            <a:ext cx="3067050" cy="900112"/>
          </a:xfrm>
          <a:custGeom>
            <a:avLst/>
            <a:gdLst>
              <a:gd name="T0" fmla="*/ 0 w 1932"/>
              <a:gd name="T1" fmla="*/ 0 h 567"/>
              <a:gd name="T2" fmla="*/ 0 w 1932"/>
              <a:gd name="T3" fmla="*/ 567 h 567"/>
              <a:gd name="T4" fmla="*/ 1746 w 1932"/>
              <a:gd name="T5" fmla="*/ 567 h 567"/>
              <a:gd name="T6" fmla="*/ 1932 w 1932"/>
              <a:gd name="T7" fmla="*/ 0 h 567"/>
              <a:gd name="T8" fmla="*/ 0 w 1932"/>
              <a:gd name="T9" fmla="*/ 0 h 567"/>
            </a:gdLst>
            <a:ahLst/>
            <a:cxnLst>
              <a:cxn ang="0">
                <a:pos x="T0" y="T1"/>
              </a:cxn>
              <a:cxn ang="0">
                <a:pos x="T2" y="T3"/>
              </a:cxn>
              <a:cxn ang="0">
                <a:pos x="T4" y="T5"/>
              </a:cxn>
              <a:cxn ang="0">
                <a:pos x="T6" y="T7"/>
              </a:cxn>
              <a:cxn ang="0">
                <a:pos x="T8" y="T9"/>
              </a:cxn>
            </a:cxnLst>
            <a:rect l="0" t="0" r="r" b="b"/>
            <a:pathLst>
              <a:path w="1932" h="567">
                <a:moveTo>
                  <a:pt x="0" y="0"/>
                </a:moveTo>
                <a:lnTo>
                  <a:pt x="0" y="567"/>
                </a:lnTo>
                <a:lnTo>
                  <a:pt x="1746" y="567"/>
                </a:lnTo>
                <a:lnTo>
                  <a:pt x="1932"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7" name="TextBox 36">
            <a:extLst>
              <a:ext uri="{FF2B5EF4-FFF2-40B4-BE49-F238E27FC236}">
                <a16:creationId xmlns:a16="http://schemas.microsoft.com/office/drawing/2014/main" id="{0FB22EC6-3880-42CC-ABF6-DD713EA98B9A}"/>
              </a:ext>
            </a:extLst>
          </p:cNvPr>
          <p:cNvSpPr txBox="1"/>
          <p:nvPr/>
        </p:nvSpPr>
        <p:spPr>
          <a:xfrm>
            <a:off x="3678270" y="1939038"/>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01</a:t>
            </a:r>
          </a:p>
        </p:txBody>
      </p:sp>
      <p:sp>
        <p:nvSpPr>
          <p:cNvPr id="38" name="Oval 37">
            <a:extLst>
              <a:ext uri="{FF2B5EF4-FFF2-40B4-BE49-F238E27FC236}">
                <a16:creationId xmlns:a16="http://schemas.microsoft.com/office/drawing/2014/main" id="{695CF9A9-0A27-45B5-9234-226292803C3F}"/>
              </a:ext>
            </a:extLst>
          </p:cNvPr>
          <p:cNvSpPr/>
          <p:nvPr/>
        </p:nvSpPr>
        <p:spPr>
          <a:xfrm>
            <a:off x="3379168" y="779004"/>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39" name="Oval 38">
            <a:extLst>
              <a:ext uri="{FF2B5EF4-FFF2-40B4-BE49-F238E27FC236}">
                <a16:creationId xmlns:a16="http://schemas.microsoft.com/office/drawing/2014/main" id="{AE6C5B3E-E620-46A5-9730-003CE1361510}"/>
              </a:ext>
            </a:extLst>
          </p:cNvPr>
          <p:cNvSpPr/>
          <p:nvPr/>
        </p:nvSpPr>
        <p:spPr>
          <a:xfrm>
            <a:off x="5496833" y="998923"/>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0" name="Oval 39">
            <a:extLst>
              <a:ext uri="{FF2B5EF4-FFF2-40B4-BE49-F238E27FC236}">
                <a16:creationId xmlns:a16="http://schemas.microsoft.com/office/drawing/2014/main" id="{F1FB2770-C387-478A-9350-AE1C1559DBB9}"/>
              </a:ext>
            </a:extLst>
          </p:cNvPr>
          <p:cNvSpPr/>
          <p:nvPr/>
        </p:nvSpPr>
        <p:spPr>
          <a:xfrm>
            <a:off x="7583790" y="1253566"/>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1" name="Oval 40">
            <a:extLst>
              <a:ext uri="{FF2B5EF4-FFF2-40B4-BE49-F238E27FC236}">
                <a16:creationId xmlns:a16="http://schemas.microsoft.com/office/drawing/2014/main" id="{C2A26D43-0ED6-4EEB-A658-C9234230F32D}"/>
              </a:ext>
            </a:extLst>
          </p:cNvPr>
          <p:cNvSpPr/>
          <p:nvPr/>
        </p:nvSpPr>
        <p:spPr>
          <a:xfrm>
            <a:off x="9652104" y="1461911"/>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3" name="TextBox 42">
            <a:extLst>
              <a:ext uri="{FF2B5EF4-FFF2-40B4-BE49-F238E27FC236}">
                <a16:creationId xmlns:a16="http://schemas.microsoft.com/office/drawing/2014/main" id="{88FBE6C7-44E9-4C9F-A067-C761BBBD9EBF}"/>
              </a:ext>
            </a:extLst>
          </p:cNvPr>
          <p:cNvSpPr txBox="1"/>
          <p:nvPr/>
        </p:nvSpPr>
        <p:spPr>
          <a:xfrm>
            <a:off x="3140129" y="5346500"/>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Data</a:t>
            </a:r>
          </a:p>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Collection</a:t>
            </a:r>
          </a:p>
        </p:txBody>
      </p:sp>
      <p:sp>
        <p:nvSpPr>
          <p:cNvPr id="44" name="TextBox 43">
            <a:extLst>
              <a:ext uri="{FF2B5EF4-FFF2-40B4-BE49-F238E27FC236}">
                <a16:creationId xmlns:a16="http://schemas.microsoft.com/office/drawing/2014/main" id="{8F1C5F0E-0800-42B3-BF90-D3A992D2E42D}"/>
              </a:ext>
            </a:extLst>
          </p:cNvPr>
          <p:cNvSpPr txBox="1"/>
          <p:nvPr/>
        </p:nvSpPr>
        <p:spPr>
          <a:xfrm>
            <a:off x="5378238" y="4952961"/>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On-site Inspections</a:t>
            </a:r>
          </a:p>
        </p:txBody>
      </p:sp>
      <p:sp>
        <p:nvSpPr>
          <p:cNvPr id="45" name="TextBox 44">
            <a:extLst>
              <a:ext uri="{FF2B5EF4-FFF2-40B4-BE49-F238E27FC236}">
                <a16:creationId xmlns:a16="http://schemas.microsoft.com/office/drawing/2014/main" id="{029A05DA-1364-4192-B5A1-075C894A9278}"/>
              </a:ext>
            </a:extLst>
          </p:cNvPr>
          <p:cNvSpPr txBox="1"/>
          <p:nvPr/>
        </p:nvSpPr>
        <p:spPr>
          <a:xfrm>
            <a:off x="7445015" y="4721467"/>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Analysis and Reporting</a:t>
            </a:r>
          </a:p>
        </p:txBody>
      </p:sp>
      <p:sp>
        <p:nvSpPr>
          <p:cNvPr id="46" name="TextBox 45">
            <a:extLst>
              <a:ext uri="{FF2B5EF4-FFF2-40B4-BE49-F238E27FC236}">
                <a16:creationId xmlns:a16="http://schemas.microsoft.com/office/drawing/2014/main" id="{773B54D1-3BD6-429C-8C0F-C9F47207600B}"/>
              </a:ext>
            </a:extLst>
          </p:cNvPr>
          <p:cNvSpPr txBox="1"/>
          <p:nvPr/>
        </p:nvSpPr>
        <p:spPr>
          <a:xfrm>
            <a:off x="9450423" y="4509888"/>
            <a:ext cx="1567571"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Selection and Implementation</a:t>
            </a:r>
          </a:p>
        </p:txBody>
      </p:sp>
      <p:sp>
        <p:nvSpPr>
          <p:cNvPr id="49" name="TextBox 48">
            <a:extLst>
              <a:ext uri="{FF2B5EF4-FFF2-40B4-BE49-F238E27FC236}">
                <a16:creationId xmlns:a16="http://schemas.microsoft.com/office/drawing/2014/main" id="{E1AF6A53-B38F-4897-9656-D9DCDD585999}"/>
              </a:ext>
            </a:extLst>
          </p:cNvPr>
          <p:cNvSpPr txBox="1"/>
          <p:nvPr/>
        </p:nvSpPr>
        <p:spPr>
          <a:xfrm>
            <a:off x="5776194" y="2106342"/>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02</a:t>
            </a:r>
          </a:p>
        </p:txBody>
      </p:sp>
      <p:sp>
        <p:nvSpPr>
          <p:cNvPr id="50" name="TextBox 49">
            <a:extLst>
              <a:ext uri="{FF2B5EF4-FFF2-40B4-BE49-F238E27FC236}">
                <a16:creationId xmlns:a16="http://schemas.microsoft.com/office/drawing/2014/main" id="{1F8CD1E5-7D7D-4A2A-9ED8-89FA30CE1A97}"/>
              </a:ext>
            </a:extLst>
          </p:cNvPr>
          <p:cNvSpPr txBox="1"/>
          <p:nvPr/>
        </p:nvSpPr>
        <p:spPr>
          <a:xfrm>
            <a:off x="7874118" y="2273646"/>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03</a:t>
            </a:r>
          </a:p>
        </p:txBody>
      </p:sp>
      <p:sp>
        <p:nvSpPr>
          <p:cNvPr id="51" name="TextBox 50">
            <a:extLst>
              <a:ext uri="{FF2B5EF4-FFF2-40B4-BE49-F238E27FC236}">
                <a16:creationId xmlns:a16="http://schemas.microsoft.com/office/drawing/2014/main" id="{B82B86AE-F8AD-4381-BA3B-394BF79EF30D}"/>
              </a:ext>
            </a:extLst>
          </p:cNvPr>
          <p:cNvSpPr txBox="1"/>
          <p:nvPr/>
        </p:nvSpPr>
        <p:spPr>
          <a:xfrm>
            <a:off x="9972042" y="2440950"/>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04</a:t>
            </a:r>
          </a:p>
        </p:txBody>
      </p:sp>
      <p:sp>
        <p:nvSpPr>
          <p:cNvPr id="53" name="TextBox 52">
            <a:extLst>
              <a:ext uri="{FF2B5EF4-FFF2-40B4-BE49-F238E27FC236}">
                <a16:creationId xmlns:a16="http://schemas.microsoft.com/office/drawing/2014/main" id="{A9527E4B-1B35-476D-9326-92721338466F}"/>
              </a:ext>
            </a:extLst>
          </p:cNvPr>
          <p:cNvSpPr txBox="1"/>
          <p:nvPr/>
        </p:nvSpPr>
        <p:spPr>
          <a:xfrm>
            <a:off x="3694096" y="3543223"/>
            <a:ext cx="1264327" cy="1569660"/>
          </a:xfrm>
          <a:prstGeom prst="rect">
            <a:avLst/>
          </a:prstGeom>
          <a:noFill/>
        </p:spPr>
        <p:txBody>
          <a:bodyPr wrap="square" lIns="0" tIns="45720" rIns="0" bIns="45720" rtlCol="0" anchor="ctr">
            <a:spAutoFit/>
          </a:bodyPr>
          <a:lstStyle/>
          <a:p>
            <a:pPr defTabSz="1218987">
              <a:defRPr/>
            </a:pPr>
            <a:r>
              <a:rPr lang="en-US" sz="1600" kern="0" dirty="0">
                <a:solidFill>
                  <a:prstClr val="white"/>
                </a:solidFill>
                <a:latin typeface="Roboto Condensed"/>
                <a:ea typeface="Roboto Condensed"/>
                <a:cs typeface="Roboto Condensed"/>
              </a:rPr>
              <a:t>Understand how the building operates and set targets &amp; </a:t>
            </a:r>
            <a:r>
              <a:rPr lang="en-US" sz="1600" b="1" kern="0" dirty="0">
                <a:solidFill>
                  <a:schemeClr val="bg1"/>
                </a:solidFill>
                <a:latin typeface="Roboto Condensed"/>
                <a:ea typeface="Roboto Condensed"/>
                <a:cs typeface="Roboto Condensed"/>
              </a:rPr>
              <a:t>RCx</a:t>
            </a:r>
            <a:endParaRPr lang="en-US" sz="1600" b="1" ker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54" name="TextBox 53">
            <a:extLst>
              <a:ext uri="{FF2B5EF4-FFF2-40B4-BE49-F238E27FC236}">
                <a16:creationId xmlns:a16="http://schemas.microsoft.com/office/drawing/2014/main" id="{68B22191-A3E9-4828-A500-EAEDFCFD5D04}"/>
              </a:ext>
            </a:extLst>
          </p:cNvPr>
          <p:cNvSpPr txBox="1"/>
          <p:nvPr/>
        </p:nvSpPr>
        <p:spPr>
          <a:xfrm>
            <a:off x="5838148" y="3715784"/>
            <a:ext cx="1264327" cy="830997"/>
          </a:xfrm>
          <a:prstGeom prst="rect">
            <a:avLst/>
          </a:prstGeom>
          <a:noFill/>
        </p:spPr>
        <p:txBody>
          <a:bodyPr wrap="square" lIns="0" rIns="0" rtlCol="0" anchor="ctr">
            <a:spAutoFit/>
          </a:bodyPr>
          <a:lstStyle/>
          <a:p>
            <a:pPr defTabSz="1218987">
              <a:defRPr/>
            </a:pPr>
            <a:r>
              <a:rPr lang="en-US" sz="1600" kern="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Existing equipment assessment </a:t>
            </a:r>
          </a:p>
        </p:txBody>
      </p:sp>
      <p:sp>
        <p:nvSpPr>
          <p:cNvPr id="55" name="TextBox 54">
            <a:extLst>
              <a:ext uri="{FF2B5EF4-FFF2-40B4-BE49-F238E27FC236}">
                <a16:creationId xmlns:a16="http://schemas.microsoft.com/office/drawing/2014/main" id="{19D97236-96E2-4E52-AF05-B9A23FD21198}"/>
              </a:ext>
            </a:extLst>
          </p:cNvPr>
          <p:cNvSpPr txBox="1"/>
          <p:nvPr/>
        </p:nvSpPr>
        <p:spPr>
          <a:xfrm>
            <a:off x="7959506" y="3472553"/>
            <a:ext cx="1264327" cy="830997"/>
          </a:xfrm>
          <a:prstGeom prst="rect">
            <a:avLst/>
          </a:prstGeom>
          <a:noFill/>
        </p:spPr>
        <p:txBody>
          <a:bodyPr wrap="square" lIns="0" rIns="0" rtlCol="0" anchor="ctr">
            <a:spAutoFit/>
          </a:bodyPr>
          <a:lstStyle/>
          <a:p>
            <a:pPr defTabSz="1218987">
              <a:defRPr/>
            </a:pPr>
            <a:r>
              <a:rPr lang="en-US" sz="1600" kern="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Emission reduction measures</a:t>
            </a:r>
          </a:p>
        </p:txBody>
      </p:sp>
      <p:sp>
        <p:nvSpPr>
          <p:cNvPr id="56" name="TextBox 55">
            <a:extLst>
              <a:ext uri="{FF2B5EF4-FFF2-40B4-BE49-F238E27FC236}">
                <a16:creationId xmlns:a16="http://schemas.microsoft.com/office/drawing/2014/main" id="{D4B62E45-61A7-4D27-80E6-F2BB8D8B5EF2}"/>
              </a:ext>
            </a:extLst>
          </p:cNvPr>
          <p:cNvSpPr txBox="1"/>
          <p:nvPr/>
        </p:nvSpPr>
        <p:spPr>
          <a:xfrm>
            <a:off x="9856197" y="3519730"/>
            <a:ext cx="1392083" cy="584775"/>
          </a:xfrm>
          <a:prstGeom prst="rect">
            <a:avLst/>
          </a:prstGeom>
          <a:noFill/>
        </p:spPr>
        <p:txBody>
          <a:bodyPr wrap="square" lIns="0" rIns="0" rtlCol="0" anchor="t">
            <a:spAutoFit/>
          </a:bodyPr>
          <a:lstStyle/>
          <a:p>
            <a:pPr defTabSz="1218987">
              <a:defRPr/>
            </a:pPr>
            <a:r>
              <a:rPr lang="en-US" sz="1600" kern="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Choose the right set of strategies</a:t>
            </a:r>
          </a:p>
        </p:txBody>
      </p:sp>
      <p:sp>
        <p:nvSpPr>
          <p:cNvPr id="67" name="Freeform 14">
            <a:extLst>
              <a:ext uri="{FF2B5EF4-FFF2-40B4-BE49-F238E27FC236}">
                <a16:creationId xmlns:a16="http://schemas.microsoft.com/office/drawing/2014/main" id="{E599E02D-9F63-4A80-8C80-05A386250BEF}"/>
              </a:ext>
            </a:extLst>
          </p:cNvPr>
          <p:cNvSpPr>
            <a:spLocks noEditPoints="1"/>
          </p:cNvSpPr>
          <p:nvPr/>
        </p:nvSpPr>
        <p:spPr bwMode="auto">
          <a:xfrm>
            <a:off x="3585835" y="966961"/>
            <a:ext cx="507024" cy="544444"/>
          </a:xfrm>
          <a:custGeom>
            <a:avLst/>
            <a:gdLst>
              <a:gd name="T0" fmla="*/ 210 w 292"/>
              <a:gd name="T1" fmla="*/ 22 h 313"/>
              <a:gd name="T2" fmla="*/ 222 w 292"/>
              <a:gd name="T3" fmla="*/ 29 h 313"/>
              <a:gd name="T4" fmla="*/ 208 w 292"/>
              <a:gd name="T5" fmla="*/ 46 h 313"/>
              <a:gd name="T6" fmla="*/ 201 w 292"/>
              <a:gd name="T7" fmla="*/ 36 h 313"/>
              <a:gd name="T8" fmla="*/ 84 w 292"/>
              <a:gd name="T9" fmla="*/ 47 h 313"/>
              <a:gd name="T10" fmla="*/ 90 w 292"/>
              <a:gd name="T11" fmla="*/ 36 h 313"/>
              <a:gd name="T12" fmla="*/ 73 w 292"/>
              <a:gd name="T13" fmla="*/ 19 h 313"/>
              <a:gd name="T14" fmla="*/ 78 w 292"/>
              <a:gd name="T15" fmla="*/ 43 h 313"/>
              <a:gd name="T16" fmla="*/ 153 w 292"/>
              <a:gd name="T17" fmla="*/ 23 h 313"/>
              <a:gd name="T18" fmla="*/ 146 w 292"/>
              <a:gd name="T19" fmla="*/ 0 h 313"/>
              <a:gd name="T20" fmla="*/ 139 w 292"/>
              <a:gd name="T21" fmla="*/ 23 h 313"/>
              <a:gd name="T22" fmla="*/ 23 w 292"/>
              <a:gd name="T23" fmla="*/ 139 h 313"/>
              <a:gd name="T24" fmla="*/ 0 w 292"/>
              <a:gd name="T25" fmla="*/ 146 h 313"/>
              <a:gd name="T26" fmla="*/ 23 w 292"/>
              <a:gd name="T27" fmla="*/ 153 h 313"/>
              <a:gd name="T28" fmla="*/ 23 w 292"/>
              <a:gd name="T29" fmla="*/ 139 h 313"/>
              <a:gd name="T30" fmla="*/ 269 w 292"/>
              <a:gd name="T31" fmla="*/ 139 h 313"/>
              <a:gd name="T32" fmla="*/ 269 w 292"/>
              <a:gd name="T33" fmla="*/ 153 h 313"/>
              <a:gd name="T34" fmla="*/ 292 w 292"/>
              <a:gd name="T35" fmla="*/ 146 h 313"/>
              <a:gd name="T36" fmla="*/ 273 w 292"/>
              <a:gd name="T37" fmla="*/ 73 h 313"/>
              <a:gd name="T38" fmla="*/ 249 w 292"/>
              <a:gd name="T39" fmla="*/ 79 h 313"/>
              <a:gd name="T40" fmla="*/ 253 w 292"/>
              <a:gd name="T41" fmla="*/ 92 h 313"/>
              <a:gd name="T42" fmla="*/ 270 w 292"/>
              <a:gd name="T43" fmla="*/ 83 h 313"/>
              <a:gd name="T44" fmla="*/ 236 w 292"/>
              <a:gd name="T45" fmla="*/ 145 h 313"/>
              <a:gd name="T46" fmla="*/ 222 w 292"/>
              <a:gd name="T47" fmla="*/ 193 h 313"/>
              <a:gd name="T48" fmla="*/ 212 w 292"/>
              <a:gd name="T49" fmla="*/ 207 h 313"/>
              <a:gd name="T50" fmla="*/ 192 w 292"/>
              <a:gd name="T51" fmla="*/ 252 h 313"/>
              <a:gd name="T52" fmla="*/ 192 w 292"/>
              <a:gd name="T53" fmla="*/ 288 h 313"/>
              <a:gd name="T54" fmla="*/ 124 w 292"/>
              <a:gd name="T55" fmla="*/ 313 h 313"/>
              <a:gd name="T56" fmla="*/ 98 w 292"/>
              <a:gd name="T57" fmla="*/ 251 h 313"/>
              <a:gd name="T58" fmla="*/ 68 w 292"/>
              <a:gd name="T59" fmla="*/ 193 h 313"/>
              <a:gd name="T60" fmla="*/ 55 w 292"/>
              <a:gd name="T61" fmla="*/ 146 h 313"/>
              <a:gd name="T62" fmla="*/ 236 w 292"/>
              <a:gd name="T63" fmla="*/ 145 h 313"/>
              <a:gd name="T64" fmla="*/ 112 w 292"/>
              <a:gd name="T65" fmla="*/ 259 h 313"/>
              <a:gd name="T66" fmla="*/ 178 w 292"/>
              <a:gd name="T67" fmla="*/ 272 h 313"/>
              <a:gd name="T68" fmla="*/ 178 w 292"/>
              <a:gd name="T69" fmla="*/ 288 h 313"/>
              <a:gd name="T70" fmla="*/ 112 w 292"/>
              <a:gd name="T71" fmla="*/ 286 h 313"/>
              <a:gd name="T72" fmla="*/ 124 w 292"/>
              <a:gd name="T73" fmla="*/ 299 h 313"/>
              <a:gd name="T74" fmla="*/ 178 w 292"/>
              <a:gd name="T75" fmla="*/ 288 h 313"/>
              <a:gd name="T76" fmla="*/ 145 w 292"/>
              <a:gd name="T77" fmla="*/ 69 h 313"/>
              <a:gd name="T78" fmla="*/ 79 w 292"/>
              <a:gd name="T79" fmla="*/ 184 h 313"/>
              <a:gd name="T80" fmla="*/ 90 w 292"/>
              <a:gd name="T81" fmla="*/ 198 h 313"/>
              <a:gd name="T82" fmla="*/ 112 w 292"/>
              <a:gd name="T83" fmla="*/ 245 h 313"/>
              <a:gd name="T84" fmla="*/ 201 w 292"/>
              <a:gd name="T85" fmla="*/ 198 h 313"/>
              <a:gd name="T86" fmla="*/ 211 w 292"/>
              <a:gd name="T87" fmla="*/ 185 h 313"/>
              <a:gd name="T88" fmla="*/ 211 w 292"/>
              <a:gd name="T89" fmla="*/ 184 h 313"/>
              <a:gd name="T90" fmla="*/ 42 w 292"/>
              <a:gd name="T91" fmla="*/ 79 h 313"/>
              <a:gd name="T92" fmla="*/ 19 w 292"/>
              <a:gd name="T93" fmla="*/ 73 h 313"/>
              <a:gd name="T94" fmla="*/ 36 w 292"/>
              <a:gd name="T95" fmla="*/ 91 h 313"/>
              <a:gd name="T96" fmla="*/ 45 w 292"/>
              <a:gd name="T97" fmla="*/ 88 h 313"/>
              <a:gd name="T98" fmla="*/ 42 w 292"/>
              <a:gd name="T99" fmla="*/ 7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313">
                <a:moveTo>
                  <a:pt x="201" y="36"/>
                </a:moveTo>
                <a:cubicBezTo>
                  <a:pt x="210" y="22"/>
                  <a:pt x="210" y="22"/>
                  <a:pt x="210" y="22"/>
                </a:cubicBezTo>
                <a:cubicBezTo>
                  <a:pt x="212" y="19"/>
                  <a:pt x="216" y="18"/>
                  <a:pt x="219" y="19"/>
                </a:cubicBezTo>
                <a:cubicBezTo>
                  <a:pt x="223" y="21"/>
                  <a:pt x="224" y="26"/>
                  <a:pt x="222" y="29"/>
                </a:cubicBezTo>
                <a:cubicBezTo>
                  <a:pt x="214" y="43"/>
                  <a:pt x="214" y="43"/>
                  <a:pt x="214" y="43"/>
                </a:cubicBezTo>
                <a:cubicBezTo>
                  <a:pt x="212" y="45"/>
                  <a:pt x="210" y="46"/>
                  <a:pt x="208" y="46"/>
                </a:cubicBezTo>
                <a:cubicBezTo>
                  <a:pt x="206" y="46"/>
                  <a:pt x="205" y="46"/>
                  <a:pt x="204" y="46"/>
                </a:cubicBezTo>
                <a:cubicBezTo>
                  <a:pt x="201" y="44"/>
                  <a:pt x="200" y="40"/>
                  <a:pt x="201" y="36"/>
                </a:cubicBezTo>
                <a:close/>
                <a:moveTo>
                  <a:pt x="78" y="43"/>
                </a:moveTo>
                <a:cubicBezTo>
                  <a:pt x="79" y="45"/>
                  <a:pt x="82" y="47"/>
                  <a:pt x="84" y="47"/>
                </a:cubicBezTo>
                <a:cubicBezTo>
                  <a:pt x="85" y="47"/>
                  <a:pt x="87" y="46"/>
                  <a:pt x="88" y="46"/>
                </a:cubicBezTo>
                <a:cubicBezTo>
                  <a:pt x="91" y="44"/>
                  <a:pt x="92" y="40"/>
                  <a:pt x="90" y="36"/>
                </a:cubicBezTo>
                <a:cubicBezTo>
                  <a:pt x="82" y="22"/>
                  <a:pt x="82" y="22"/>
                  <a:pt x="82" y="22"/>
                </a:cubicBezTo>
                <a:cubicBezTo>
                  <a:pt x="80" y="19"/>
                  <a:pt x="76" y="18"/>
                  <a:pt x="73" y="19"/>
                </a:cubicBezTo>
                <a:cubicBezTo>
                  <a:pt x="69" y="21"/>
                  <a:pt x="68" y="26"/>
                  <a:pt x="70" y="29"/>
                </a:cubicBezTo>
                <a:lnTo>
                  <a:pt x="78" y="43"/>
                </a:lnTo>
                <a:close/>
                <a:moveTo>
                  <a:pt x="146" y="30"/>
                </a:moveTo>
                <a:cubicBezTo>
                  <a:pt x="150" y="30"/>
                  <a:pt x="153" y="27"/>
                  <a:pt x="153" y="23"/>
                </a:cubicBezTo>
                <a:cubicBezTo>
                  <a:pt x="153" y="7"/>
                  <a:pt x="153" y="7"/>
                  <a:pt x="153" y="7"/>
                </a:cubicBezTo>
                <a:cubicBezTo>
                  <a:pt x="153" y="3"/>
                  <a:pt x="150" y="0"/>
                  <a:pt x="146" y="0"/>
                </a:cubicBezTo>
                <a:cubicBezTo>
                  <a:pt x="142" y="0"/>
                  <a:pt x="139" y="3"/>
                  <a:pt x="139" y="7"/>
                </a:cubicBezTo>
                <a:cubicBezTo>
                  <a:pt x="139" y="23"/>
                  <a:pt x="139" y="23"/>
                  <a:pt x="139" y="23"/>
                </a:cubicBezTo>
                <a:cubicBezTo>
                  <a:pt x="139" y="27"/>
                  <a:pt x="142" y="30"/>
                  <a:pt x="146" y="30"/>
                </a:cubicBezTo>
                <a:close/>
                <a:moveTo>
                  <a:pt x="23" y="139"/>
                </a:moveTo>
                <a:cubicBezTo>
                  <a:pt x="6" y="139"/>
                  <a:pt x="6" y="139"/>
                  <a:pt x="6" y="139"/>
                </a:cubicBezTo>
                <a:cubicBezTo>
                  <a:pt x="3" y="139"/>
                  <a:pt x="0" y="142"/>
                  <a:pt x="0" y="146"/>
                </a:cubicBezTo>
                <a:cubicBezTo>
                  <a:pt x="0" y="150"/>
                  <a:pt x="3" y="153"/>
                  <a:pt x="6" y="153"/>
                </a:cubicBezTo>
                <a:cubicBezTo>
                  <a:pt x="23" y="153"/>
                  <a:pt x="23" y="153"/>
                  <a:pt x="23" y="153"/>
                </a:cubicBezTo>
                <a:cubicBezTo>
                  <a:pt x="26" y="153"/>
                  <a:pt x="30" y="150"/>
                  <a:pt x="30" y="146"/>
                </a:cubicBezTo>
                <a:cubicBezTo>
                  <a:pt x="30" y="142"/>
                  <a:pt x="26" y="139"/>
                  <a:pt x="23" y="139"/>
                </a:cubicBezTo>
                <a:close/>
                <a:moveTo>
                  <a:pt x="285" y="139"/>
                </a:moveTo>
                <a:cubicBezTo>
                  <a:pt x="269" y="139"/>
                  <a:pt x="269" y="139"/>
                  <a:pt x="269" y="139"/>
                </a:cubicBezTo>
                <a:cubicBezTo>
                  <a:pt x="265" y="139"/>
                  <a:pt x="262" y="142"/>
                  <a:pt x="262" y="146"/>
                </a:cubicBezTo>
                <a:cubicBezTo>
                  <a:pt x="262" y="150"/>
                  <a:pt x="265" y="153"/>
                  <a:pt x="269" y="153"/>
                </a:cubicBezTo>
                <a:cubicBezTo>
                  <a:pt x="285" y="153"/>
                  <a:pt x="285" y="153"/>
                  <a:pt x="285" y="153"/>
                </a:cubicBezTo>
                <a:cubicBezTo>
                  <a:pt x="289" y="153"/>
                  <a:pt x="292" y="150"/>
                  <a:pt x="292" y="146"/>
                </a:cubicBezTo>
                <a:cubicBezTo>
                  <a:pt x="292" y="142"/>
                  <a:pt x="289" y="139"/>
                  <a:pt x="285" y="139"/>
                </a:cubicBezTo>
                <a:close/>
                <a:moveTo>
                  <a:pt x="273" y="73"/>
                </a:moveTo>
                <a:cubicBezTo>
                  <a:pt x="271" y="70"/>
                  <a:pt x="267" y="69"/>
                  <a:pt x="263" y="70"/>
                </a:cubicBezTo>
                <a:cubicBezTo>
                  <a:pt x="249" y="79"/>
                  <a:pt x="249" y="79"/>
                  <a:pt x="249" y="79"/>
                </a:cubicBezTo>
                <a:cubicBezTo>
                  <a:pt x="246" y="81"/>
                  <a:pt x="245" y="85"/>
                  <a:pt x="247" y="88"/>
                </a:cubicBezTo>
                <a:cubicBezTo>
                  <a:pt x="248" y="91"/>
                  <a:pt x="250" y="92"/>
                  <a:pt x="253" y="92"/>
                </a:cubicBezTo>
                <a:cubicBezTo>
                  <a:pt x="254" y="92"/>
                  <a:pt x="255" y="91"/>
                  <a:pt x="256" y="91"/>
                </a:cubicBezTo>
                <a:cubicBezTo>
                  <a:pt x="270" y="83"/>
                  <a:pt x="270" y="83"/>
                  <a:pt x="270" y="83"/>
                </a:cubicBezTo>
                <a:cubicBezTo>
                  <a:pt x="274" y="81"/>
                  <a:pt x="275" y="77"/>
                  <a:pt x="273" y="73"/>
                </a:cubicBezTo>
                <a:close/>
                <a:moveTo>
                  <a:pt x="236" y="145"/>
                </a:moveTo>
                <a:cubicBezTo>
                  <a:pt x="236" y="161"/>
                  <a:pt x="231" y="176"/>
                  <a:pt x="224" y="190"/>
                </a:cubicBezTo>
                <a:cubicBezTo>
                  <a:pt x="223" y="191"/>
                  <a:pt x="223" y="192"/>
                  <a:pt x="222" y="193"/>
                </a:cubicBezTo>
                <a:cubicBezTo>
                  <a:pt x="222" y="194"/>
                  <a:pt x="222" y="194"/>
                  <a:pt x="222" y="194"/>
                </a:cubicBezTo>
                <a:cubicBezTo>
                  <a:pt x="219" y="198"/>
                  <a:pt x="215" y="203"/>
                  <a:pt x="212" y="207"/>
                </a:cubicBezTo>
                <a:cubicBezTo>
                  <a:pt x="198" y="225"/>
                  <a:pt x="192" y="241"/>
                  <a:pt x="192" y="251"/>
                </a:cubicBezTo>
                <a:cubicBezTo>
                  <a:pt x="192" y="252"/>
                  <a:pt x="192" y="252"/>
                  <a:pt x="192" y="252"/>
                </a:cubicBezTo>
                <a:cubicBezTo>
                  <a:pt x="192" y="253"/>
                  <a:pt x="192" y="254"/>
                  <a:pt x="192" y="255"/>
                </a:cubicBezTo>
                <a:cubicBezTo>
                  <a:pt x="192" y="288"/>
                  <a:pt x="192" y="288"/>
                  <a:pt x="192" y="288"/>
                </a:cubicBezTo>
                <a:cubicBezTo>
                  <a:pt x="192" y="302"/>
                  <a:pt x="180" y="313"/>
                  <a:pt x="166" y="313"/>
                </a:cubicBezTo>
                <a:cubicBezTo>
                  <a:pt x="124" y="313"/>
                  <a:pt x="124" y="313"/>
                  <a:pt x="124" y="313"/>
                </a:cubicBezTo>
                <a:cubicBezTo>
                  <a:pt x="110" y="313"/>
                  <a:pt x="98" y="302"/>
                  <a:pt x="98" y="288"/>
                </a:cubicBezTo>
                <a:cubicBezTo>
                  <a:pt x="98" y="251"/>
                  <a:pt x="98" y="251"/>
                  <a:pt x="98" y="251"/>
                </a:cubicBezTo>
                <a:cubicBezTo>
                  <a:pt x="99" y="242"/>
                  <a:pt x="92" y="226"/>
                  <a:pt x="79" y="208"/>
                </a:cubicBezTo>
                <a:cubicBezTo>
                  <a:pt x="75" y="203"/>
                  <a:pt x="71" y="198"/>
                  <a:pt x="68" y="193"/>
                </a:cubicBezTo>
                <a:cubicBezTo>
                  <a:pt x="68" y="192"/>
                  <a:pt x="67" y="191"/>
                  <a:pt x="67" y="191"/>
                </a:cubicBezTo>
                <a:cubicBezTo>
                  <a:pt x="59" y="177"/>
                  <a:pt x="55" y="161"/>
                  <a:pt x="55" y="146"/>
                </a:cubicBezTo>
                <a:cubicBezTo>
                  <a:pt x="55" y="96"/>
                  <a:pt x="95" y="55"/>
                  <a:pt x="145" y="55"/>
                </a:cubicBezTo>
                <a:cubicBezTo>
                  <a:pt x="195" y="55"/>
                  <a:pt x="236" y="96"/>
                  <a:pt x="236" y="145"/>
                </a:cubicBezTo>
                <a:close/>
                <a:moveTo>
                  <a:pt x="178" y="259"/>
                </a:moveTo>
                <a:cubicBezTo>
                  <a:pt x="112" y="259"/>
                  <a:pt x="112" y="259"/>
                  <a:pt x="112" y="259"/>
                </a:cubicBezTo>
                <a:cubicBezTo>
                  <a:pt x="112" y="272"/>
                  <a:pt x="112" y="272"/>
                  <a:pt x="112" y="272"/>
                </a:cubicBezTo>
                <a:cubicBezTo>
                  <a:pt x="178" y="272"/>
                  <a:pt x="178" y="272"/>
                  <a:pt x="178" y="272"/>
                </a:cubicBezTo>
                <a:lnTo>
                  <a:pt x="178" y="259"/>
                </a:lnTo>
                <a:close/>
                <a:moveTo>
                  <a:pt x="178" y="288"/>
                </a:moveTo>
                <a:cubicBezTo>
                  <a:pt x="178" y="286"/>
                  <a:pt x="178" y="286"/>
                  <a:pt x="178" y="286"/>
                </a:cubicBezTo>
                <a:cubicBezTo>
                  <a:pt x="112" y="286"/>
                  <a:pt x="112" y="286"/>
                  <a:pt x="112" y="286"/>
                </a:cubicBezTo>
                <a:cubicBezTo>
                  <a:pt x="112" y="288"/>
                  <a:pt x="112" y="288"/>
                  <a:pt x="112" y="288"/>
                </a:cubicBezTo>
                <a:cubicBezTo>
                  <a:pt x="113" y="294"/>
                  <a:pt x="118" y="299"/>
                  <a:pt x="124" y="299"/>
                </a:cubicBezTo>
                <a:cubicBezTo>
                  <a:pt x="166" y="299"/>
                  <a:pt x="166" y="299"/>
                  <a:pt x="166" y="299"/>
                </a:cubicBezTo>
                <a:cubicBezTo>
                  <a:pt x="173" y="299"/>
                  <a:pt x="177" y="294"/>
                  <a:pt x="178" y="288"/>
                </a:cubicBezTo>
                <a:close/>
                <a:moveTo>
                  <a:pt x="222" y="145"/>
                </a:moveTo>
                <a:cubicBezTo>
                  <a:pt x="222" y="103"/>
                  <a:pt x="187" y="69"/>
                  <a:pt x="145" y="69"/>
                </a:cubicBezTo>
                <a:cubicBezTo>
                  <a:pt x="103" y="69"/>
                  <a:pt x="69" y="103"/>
                  <a:pt x="69" y="145"/>
                </a:cubicBezTo>
                <a:cubicBezTo>
                  <a:pt x="69" y="159"/>
                  <a:pt x="72" y="172"/>
                  <a:pt x="79" y="184"/>
                </a:cubicBezTo>
                <a:cubicBezTo>
                  <a:pt x="79" y="185"/>
                  <a:pt x="79" y="185"/>
                  <a:pt x="79" y="185"/>
                </a:cubicBezTo>
                <a:cubicBezTo>
                  <a:pt x="82" y="190"/>
                  <a:pt x="86" y="194"/>
                  <a:pt x="90" y="198"/>
                </a:cubicBezTo>
                <a:cubicBezTo>
                  <a:pt x="90" y="199"/>
                  <a:pt x="90" y="199"/>
                  <a:pt x="90" y="199"/>
                </a:cubicBezTo>
                <a:cubicBezTo>
                  <a:pt x="103" y="217"/>
                  <a:pt x="110" y="232"/>
                  <a:pt x="112" y="245"/>
                </a:cubicBezTo>
                <a:cubicBezTo>
                  <a:pt x="179" y="245"/>
                  <a:pt x="179" y="245"/>
                  <a:pt x="179" y="245"/>
                </a:cubicBezTo>
                <a:cubicBezTo>
                  <a:pt x="181" y="229"/>
                  <a:pt x="192" y="211"/>
                  <a:pt x="201" y="198"/>
                </a:cubicBezTo>
                <a:cubicBezTo>
                  <a:pt x="201" y="198"/>
                  <a:pt x="201" y="198"/>
                  <a:pt x="202" y="197"/>
                </a:cubicBezTo>
                <a:cubicBezTo>
                  <a:pt x="205" y="194"/>
                  <a:pt x="208" y="190"/>
                  <a:pt x="211" y="185"/>
                </a:cubicBezTo>
                <a:cubicBezTo>
                  <a:pt x="211" y="185"/>
                  <a:pt x="211" y="185"/>
                  <a:pt x="211" y="185"/>
                </a:cubicBezTo>
                <a:cubicBezTo>
                  <a:pt x="211" y="184"/>
                  <a:pt x="211" y="184"/>
                  <a:pt x="211" y="184"/>
                </a:cubicBezTo>
                <a:cubicBezTo>
                  <a:pt x="218" y="172"/>
                  <a:pt x="222" y="159"/>
                  <a:pt x="222" y="145"/>
                </a:cubicBezTo>
                <a:close/>
                <a:moveTo>
                  <a:pt x="42" y="79"/>
                </a:moveTo>
                <a:cubicBezTo>
                  <a:pt x="28" y="70"/>
                  <a:pt x="28" y="70"/>
                  <a:pt x="28" y="70"/>
                </a:cubicBezTo>
                <a:cubicBezTo>
                  <a:pt x="25" y="69"/>
                  <a:pt x="21" y="70"/>
                  <a:pt x="19" y="73"/>
                </a:cubicBezTo>
                <a:cubicBezTo>
                  <a:pt x="17" y="77"/>
                  <a:pt x="18" y="81"/>
                  <a:pt x="22" y="83"/>
                </a:cubicBezTo>
                <a:cubicBezTo>
                  <a:pt x="36" y="91"/>
                  <a:pt x="36" y="91"/>
                  <a:pt x="36" y="91"/>
                </a:cubicBezTo>
                <a:cubicBezTo>
                  <a:pt x="37" y="92"/>
                  <a:pt x="38" y="92"/>
                  <a:pt x="39" y="92"/>
                </a:cubicBezTo>
                <a:cubicBezTo>
                  <a:pt x="41" y="92"/>
                  <a:pt x="44" y="91"/>
                  <a:pt x="45" y="88"/>
                </a:cubicBezTo>
                <a:cubicBezTo>
                  <a:pt x="47" y="85"/>
                  <a:pt x="46" y="81"/>
                  <a:pt x="42" y="79"/>
                </a:cubicBezTo>
                <a:close/>
                <a:moveTo>
                  <a:pt x="42" y="79"/>
                </a:moveTo>
                <a:cubicBezTo>
                  <a:pt x="42" y="79"/>
                  <a:pt x="42" y="79"/>
                  <a:pt x="42" y="79"/>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Segoe UI"/>
            </a:endParaRP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8222"/>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pic>
        <p:nvPicPr>
          <p:cNvPr id="5" name="Picture 4" descr="A white arrow pointing to a graph&#10;&#10;Description automatically generated">
            <a:extLst>
              <a:ext uri="{FF2B5EF4-FFF2-40B4-BE49-F238E27FC236}">
                <a16:creationId xmlns:a16="http://schemas.microsoft.com/office/drawing/2014/main" id="{C32CAA4A-2CCE-29A0-76D4-4CEF2E212C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6497" y="1442235"/>
            <a:ext cx="587498" cy="493498"/>
          </a:xfrm>
          <a:prstGeom prst="rect">
            <a:avLst/>
          </a:prstGeom>
        </p:spPr>
      </p:pic>
      <p:pic>
        <p:nvPicPr>
          <p:cNvPr id="7" name="Picture 6" descr="A white icon of a clipboard with check marks&#10;&#10;Description automatically generated">
            <a:extLst>
              <a:ext uri="{FF2B5EF4-FFF2-40B4-BE49-F238E27FC236}">
                <a16:creationId xmlns:a16="http://schemas.microsoft.com/office/drawing/2014/main" id="{9943643B-FE72-3ABF-D932-62BC0FCB17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0486" y="982473"/>
            <a:ext cx="966961" cy="966961"/>
          </a:xfrm>
          <a:prstGeom prst="rect">
            <a:avLst/>
          </a:prstGeom>
        </p:spPr>
      </p:pic>
      <p:pic>
        <p:nvPicPr>
          <p:cNvPr id="15" name="Picture 14" descr="A white text on a black background&#10;&#10;Description automatically generated">
            <a:extLst>
              <a:ext uri="{FF2B5EF4-FFF2-40B4-BE49-F238E27FC236}">
                <a16:creationId xmlns:a16="http://schemas.microsoft.com/office/drawing/2014/main" id="{A043BA32-B0D9-1CA1-A01C-A114F2542F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8256" y="1629088"/>
            <a:ext cx="505182" cy="603939"/>
          </a:xfrm>
          <a:prstGeom prst="rect">
            <a:avLst/>
          </a:prstGeom>
        </p:spPr>
      </p:pic>
      <p:pic>
        <p:nvPicPr>
          <p:cNvPr id="2" name="Picture 1">
            <a:extLst>
              <a:ext uri="{FF2B5EF4-FFF2-40B4-BE49-F238E27FC236}">
                <a16:creationId xmlns:a16="http://schemas.microsoft.com/office/drawing/2014/main" id="{006E3DCF-D961-6DC1-B48D-4E4403574C12}"/>
              </a:ext>
            </a:extLst>
          </p:cNvPr>
          <p:cNvPicPr>
            <a:picLocks noChangeAspect="1"/>
          </p:cNvPicPr>
          <p:nvPr/>
        </p:nvPicPr>
        <p:blipFill>
          <a:blip r:embed="rId5"/>
          <a:stretch>
            <a:fillRect/>
          </a:stretch>
        </p:blipFill>
        <p:spPr>
          <a:xfrm>
            <a:off x="0" y="6575437"/>
            <a:ext cx="12192000" cy="344905"/>
          </a:xfrm>
          <a:prstGeom prst="rect">
            <a:avLst/>
          </a:prstGeom>
        </p:spPr>
      </p:pic>
    </p:spTree>
    <p:extLst>
      <p:ext uri="{BB962C8B-B14F-4D97-AF65-F5344CB8AC3E}">
        <p14:creationId xmlns:p14="http://schemas.microsoft.com/office/powerpoint/2010/main" val="686416172"/>
      </p:ext>
    </p:extLst>
  </p:cSld>
  <p:clrMapOvr>
    <a:masterClrMapping/>
  </p:clrMapOvr>
  <p:transition spd="slow" advTm="0">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01F847B1-AD82-4C3E-8DB8-11A421757AD7}"/>
              </a:ext>
            </a:extLst>
          </p:cNvPr>
          <p:cNvSpPr>
            <a:spLocks/>
          </p:cNvSpPr>
          <p:nvPr/>
        </p:nvSpPr>
        <p:spPr bwMode="auto">
          <a:xfrm>
            <a:off x="1797292" y="384148"/>
            <a:ext cx="3851924" cy="6097683"/>
          </a:xfrm>
          <a:custGeom>
            <a:avLst/>
            <a:gdLst>
              <a:gd name="T0" fmla="*/ 1752 w 2415"/>
              <a:gd name="T1" fmla="*/ 0 h 3823"/>
              <a:gd name="T2" fmla="*/ 0 w 2415"/>
              <a:gd name="T3" fmla="*/ 0 h 3823"/>
              <a:gd name="T4" fmla="*/ 0 w 2415"/>
              <a:gd name="T5" fmla="*/ 3823 h 3823"/>
              <a:gd name="T6" fmla="*/ 1796 w 2415"/>
              <a:gd name="T7" fmla="*/ 3823 h 3823"/>
              <a:gd name="T8" fmla="*/ 2415 w 2415"/>
              <a:gd name="T9" fmla="*/ 1911 h 3823"/>
              <a:gd name="T10" fmla="*/ 1752 w 2415"/>
              <a:gd name="T11" fmla="*/ 0 h 3823"/>
            </a:gdLst>
            <a:ahLst/>
            <a:cxnLst>
              <a:cxn ang="0">
                <a:pos x="T0" y="T1"/>
              </a:cxn>
              <a:cxn ang="0">
                <a:pos x="T2" y="T3"/>
              </a:cxn>
              <a:cxn ang="0">
                <a:pos x="T4" y="T5"/>
              </a:cxn>
              <a:cxn ang="0">
                <a:pos x="T6" y="T7"/>
              </a:cxn>
              <a:cxn ang="0">
                <a:pos x="T8" y="T9"/>
              </a:cxn>
              <a:cxn ang="0">
                <a:pos x="T10" y="T11"/>
              </a:cxn>
            </a:cxnLst>
            <a:rect l="0" t="0" r="r" b="b"/>
            <a:pathLst>
              <a:path w="2415" h="3823">
                <a:moveTo>
                  <a:pt x="1752" y="0"/>
                </a:moveTo>
                <a:lnTo>
                  <a:pt x="0" y="0"/>
                </a:lnTo>
                <a:lnTo>
                  <a:pt x="0" y="3823"/>
                </a:lnTo>
                <a:lnTo>
                  <a:pt x="1796" y="3823"/>
                </a:lnTo>
                <a:lnTo>
                  <a:pt x="2415" y="1911"/>
                </a:lnTo>
                <a:lnTo>
                  <a:pt x="1752" y="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29" name="Freeform 14">
            <a:extLst>
              <a:ext uri="{FF2B5EF4-FFF2-40B4-BE49-F238E27FC236}">
                <a16:creationId xmlns:a16="http://schemas.microsoft.com/office/drawing/2014/main" id="{3CA80C69-81EE-4136-933D-258D2A52F841}"/>
              </a:ext>
            </a:extLst>
          </p:cNvPr>
          <p:cNvSpPr>
            <a:spLocks/>
          </p:cNvSpPr>
          <p:nvPr/>
        </p:nvSpPr>
        <p:spPr bwMode="auto">
          <a:xfrm>
            <a:off x="2015997" y="5191524"/>
            <a:ext cx="3067050" cy="900112"/>
          </a:xfrm>
          <a:custGeom>
            <a:avLst/>
            <a:gdLst>
              <a:gd name="T0" fmla="*/ 0 w 1932"/>
              <a:gd name="T1" fmla="*/ 0 h 567"/>
              <a:gd name="T2" fmla="*/ 0 w 1932"/>
              <a:gd name="T3" fmla="*/ 567 h 567"/>
              <a:gd name="T4" fmla="*/ 1746 w 1932"/>
              <a:gd name="T5" fmla="*/ 567 h 567"/>
              <a:gd name="T6" fmla="*/ 1932 w 1932"/>
              <a:gd name="T7" fmla="*/ 0 h 567"/>
              <a:gd name="T8" fmla="*/ 0 w 1932"/>
              <a:gd name="T9" fmla="*/ 0 h 567"/>
            </a:gdLst>
            <a:ahLst/>
            <a:cxnLst>
              <a:cxn ang="0">
                <a:pos x="T0" y="T1"/>
              </a:cxn>
              <a:cxn ang="0">
                <a:pos x="T2" y="T3"/>
              </a:cxn>
              <a:cxn ang="0">
                <a:pos x="T4" y="T5"/>
              </a:cxn>
              <a:cxn ang="0">
                <a:pos x="T6" y="T7"/>
              </a:cxn>
              <a:cxn ang="0">
                <a:pos x="T8" y="T9"/>
              </a:cxn>
            </a:cxnLst>
            <a:rect l="0" t="0" r="r" b="b"/>
            <a:pathLst>
              <a:path w="1932" h="567">
                <a:moveTo>
                  <a:pt x="0" y="0"/>
                </a:moveTo>
                <a:lnTo>
                  <a:pt x="0" y="567"/>
                </a:lnTo>
                <a:lnTo>
                  <a:pt x="1746" y="567"/>
                </a:lnTo>
                <a:lnTo>
                  <a:pt x="1932"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7" name="TextBox 36">
            <a:extLst>
              <a:ext uri="{FF2B5EF4-FFF2-40B4-BE49-F238E27FC236}">
                <a16:creationId xmlns:a16="http://schemas.microsoft.com/office/drawing/2014/main" id="{0FB22EC6-3880-42CC-ABF6-DD713EA98B9A}"/>
              </a:ext>
            </a:extLst>
          </p:cNvPr>
          <p:cNvSpPr txBox="1"/>
          <p:nvPr/>
        </p:nvSpPr>
        <p:spPr>
          <a:xfrm>
            <a:off x="4016197" y="2958436"/>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01</a:t>
            </a:r>
          </a:p>
        </p:txBody>
      </p:sp>
      <p:sp>
        <p:nvSpPr>
          <p:cNvPr id="38" name="Oval 37">
            <a:extLst>
              <a:ext uri="{FF2B5EF4-FFF2-40B4-BE49-F238E27FC236}">
                <a16:creationId xmlns:a16="http://schemas.microsoft.com/office/drawing/2014/main" id="{695CF9A9-0A27-45B5-9234-226292803C3F}"/>
              </a:ext>
            </a:extLst>
          </p:cNvPr>
          <p:cNvSpPr/>
          <p:nvPr/>
        </p:nvSpPr>
        <p:spPr>
          <a:xfrm>
            <a:off x="3379168" y="779004"/>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3" name="TextBox 42">
            <a:extLst>
              <a:ext uri="{FF2B5EF4-FFF2-40B4-BE49-F238E27FC236}">
                <a16:creationId xmlns:a16="http://schemas.microsoft.com/office/drawing/2014/main" id="{88FBE6C7-44E9-4C9F-A067-C761BBBD9EBF}"/>
              </a:ext>
            </a:extLst>
          </p:cNvPr>
          <p:cNvSpPr txBox="1"/>
          <p:nvPr/>
        </p:nvSpPr>
        <p:spPr>
          <a:xfrm>
            <a:off x="3140129" y="5346500"/>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Data</a:t>
            </a:r>
          </a:p>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Collection</a:t>
            </a:r>
          </a:p>
        </p:txBody>
      </p:sp>
      <p:sp>
        <p:nvSpPr>
          <p:cNvPr id="49" name="TextBox 48">
            <a:extLst>
              <a:ext uri="{FF2B5EF4-FFF2-40B4-BE49-F238E27FC236}">
                <a16:creationId xmlns:a16="http://schemas.microsoft.com/office/drawing/2014/main" id="{E1AF6A53-B38F-4897-9656-D9DCDD585999}"/>
              </a:ext>
            </a:extLst>
          </p:cNvPr>
          <p:cNvSpPr txBox="1"/>
          <p:nvPr/>
        </p:nvSpPr>
        <p:spPr>
          <a:xfrm>
            <a:off x="5776194" y="2106342"/>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02</a:t>
            </a:r>
          </a:p>
        </p:txBody>
      </p:sp>
      <p:sp>
        <p:nvSpPr>
          <p:cNvPr id="54" name="TextBox 53">
            <a:extLst>
              <a:ext uri="{FF2B5EF4-FFF2-40B4-BE49-F238E27FC236}">
                <a16:creationId xmlns:a16="http://schemas.microsoft.com/office/drawing/2014/main" id="{68B22191-A3E9-4828-A500-EAEDFCFD5D04}"/>
              </a:ext>
            </a:extLst>
          </p:cNvPr>
          <p:cNvSpPr txBox="1"/>
          <p:nvPr/>
        </p:nvSpPr>
        <p:spPr>
          <a:xfrm>
            <a:off x="5838148" y="3715784"/>
            <a:ext cx="1264327" cy="830997"/>
          </a:xfrm>
          <a:prstGeom prst="rect">
            <a:avLst/>
          </a:prstGeom>
          <a:noFill/>
        </p:spPr>
        <p:txBody>
          <a:bodyPr wrap="square" lIns="0" rIns="0" rtlCol="0" anchor="ctr">
            <a:spAutoFit/>
          </a:bodyPr>
          <a:lstStyle/>
          <a:p>
            <a:pPr defTabSz="1218987">
              <a:defRPr/>
            </a:pPr>
            <a:r>
              <a:rPr lang="en-US" sz="1600" kern="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Existing equipment assessment </a:t>
            </a:r>
          </a:p>
        </p:txBody>
      </p:sp>
      <p:sp>
        <p:nvSpPr>
          <p:cNvPr id="67" name="Freeform 14">
            <a:extLst>
              <a:ext uri="{FF2B5EF4-FFF2-40B4-BE49-F238E27FC236}">
                <a16:creationId xmlns:a16="http://schemas.microsoft.com/office/drawing/2014/main" id="{E599E02D-9F63-4A80-8C80-05A386250BEF}"/>
              </a:ext>
            </a:extLst>
          </p:cNvPr>
          <p:cNvSpPr>
            <a:spLocks noEditPoints="1"/>
          </p:cNvSpPr>
          <p:nvPr/>
        </p:nvSpPr>
        <p:spPr bwMode="auto">
          <a:xfrm>
            <a:off x="3585835" y="966961"/>
            <a:ext cx="507024" cy="544444"/>
          </a:xfrm>
          <a:custGeom>
            <a:avLst/>
            <a:gdLst>
              <a:gd name="T0" fmla="*/ 210 w 292"/>
              <a:gd name="T1" fmla="*/ 22 h 313"/>
              <a:gd name="T2" fmla="*/ 222 w 292"/>
              <a:gd name="T3" fmla="*/ 29 h 313"/>
              <a:gd name="T4" fmla="*/ 208 w 292"/>
              <a:gd name="T5" fmla="*/ 46 h 313"/>
              <a:gd name="T6" fmla="*/ 201 w 292"/>
              <a:gd name="T7" fmla="*/ 36 h 313"/>
              <a:gd name="T8" fmla="*/ 84 w 292"/>
              <a:gd name="T9" fmla="*/ 47 h 313"/>
              <a:gd name="T10" fmla="*/ 90 w 292"/>
              <a:gd name="T11" fmla="*/ 36 h 313"/>
              <a:gd name="T12" fmla="*/ 73 w 292"/>
              <a:gd name="T13" fmla="*/ 19 h 313"/>
              <a:gd name="T14" fmla="*/ 78 w 292"/>
              <a:gd name="T15" fmla="*/ 43 h 313"/>
              <a:gd name="T16" fmla="*/ 153 w 292"/>
              <a:gd name="T17" fmla="*/ 23 h 313"/>
              <a:gd name="T18" fmla="*/ 146 w 292"/>
              <a:gd name="T19" fmla="*/ 0 h 313"/>
              <a:gd name="T20" fmla="*/ 139 w 292"/>
              <a:gd name="T21" fmla="*/ 23 h 313"/>
              <a:gd name="T22" fmla="*/ 23 w 292"/>
              <a:gd name="T23" fmla="*/ 139 h 313"/>
              <a:gd name="T24" fmla="*/ 0 w 292"/>
              <a:gd name="T25" fmla="*/ 146 h 313"/>
              <a:gd name="T26" fmla="*/ 23 w 292"/>
              <a:gd name="T27" fmla="*/ 153 h 313"/>
              <a:gd name="T28" fmla="*/ 23 w 292"/>
              <a:gd name="T29" fmla="*/ 139 h 313"/>
              <a:gd name="T30" fmla="*/ 269 w 292"/>
              <a:gd name="T31" fmla="*/ 139 h 313"/>
              <a:gd name="T32" fmla="*/ 269 w 292"/>
              <a:gd name="T33" fmla="*/ 153 h 313"/>
              <a:gd name="T34" fmla="*/ 292 w 292"/>
              <a:gd name="T35" fmla="*/ 146 h 313"/>
              <a:gd name="T36" fmla="*/ 273 w 292"/>
              <a:gd name="T37" fmla="*/ 73 h 313"/>
              <a:gd name="T38" fmla="*/ 249 w 292"/>
              <a:gd name="T39" fmla="*/ 79 h 313"/>
              <a:gd name="T40" fmla="*/ 253 w 292"/>
              <a:gd name="T41" fmla="*/ 92 h 313"/>
              <a:gd name="T42" fmla="*/ 270 w 292"/>
              <a:gd name="T43" fmla="*/ 83 h 313"/>
              <a:gd name="T44" fmla="*/ 236 w 292"/>
              <a:gd name="T45" fmla="*/ 145 h 313"/>
              <a:gd name="T46" fmla="*/ 222 w 292"/>
              <a:gd name="T47" fmla="*/ 193 h 313"/>
              <a:gd name="T48" fmla="*/ 212 w 292"/>
              <a:gd name="T49" fmla="*/ 207 h 313"/>
              <a:gd name="T50" fmla="*/ 192 w 292"/>
              <a:gd name="T51" fmla="*/ 252 h 313"/>
              <a:gd name="T52" fmla="*/ 192 w 292"/>
              <a:gd name="T53" fmla="*/ 288 h 313"/>
              <a:gd name="T54" fmla="*/ 124 w 292"/>
              <a:gd name="T55" fmla="*/ 313 h 313"/>
              <a:gd name="T56" fmla="*/ 98 w 292"/>
              <a:gd name="T57" fmla="*/ 251 h 313"/>
              <a:gd name="T58" fmla="*/ 68 w 292"/>
              <a:gd name="T59" fmla="*/ 193 h 313"/>
              <a:gd name="T60" fmla="*/ 55 w 292"/>
              <a:gd name="T61" fmla="*/ 146 h 313"/>
              <a:gd name="T62" fmla="*/ 236 w 292"/>
              <a:gd name="T63" fmla="*/ 145 h 313"/>
              <a:gd name="T64" fmla="*/ 112 w 292"/>
              <a:gd name="T65" fmla="*/ 259 h 313"/>
              <a:gd name="T66" fmla="*/ 178 w 292"/>
              <a:gd name="T67" fmla="*/ 272 h 313"/>
              <a:gd name="T68" fmla="*/ 178 w 292"/>
              <a:gd name="T69" fmla="*/ 288 h 313"/>
              <a:gd name="T70" fmla="*/ 112 w 292"/>
              <a:gd name="T71" fmla="*/ 286 h 313"/>
              <a:gd name="T72" fmla="*/ 124 w 292"/>
              <a:gd name="T73" fmla="*/ 299 h 313"/>
              <a:gd name="T74" fmla="*/ 178 w 292"/>
              <a:gd name="T75" fmla="*/ 288 h 313"/>
              <a:gd name="T76" fmla="*/ 145 w 292"/>
              <a:gd name="T77" fmla="*/ 69 h 313"/>
              <a:gd name="T78" fmla="*/ 79 w 292"/>
              <a:gd name="T79" fmla="*/ 184 h 313"/>
              <a:gd name="T80" fmla="*/ 90 w 292"/>
              <a:gd name="T81" fmla="*/ 198 h 313"/>
              <a:gd name="T82" fmla="*/ 112 w 292"/>
              <a:gd name="T83" fmla="*/ 245 h 313"/>
              <a:gd name="T84" fmla="*/ 201 w 292"/>
              <a:gd name="T85" fmla="*/ 198 h 313"/>
              <a:gd name="T86" fmla="*/ 211 w 292"/>
              <a:gd name="T87" fmla="*/ 185 h 313"/>
              <a:gd name="T88" fmla="*/ 211 w 292"/>
              <a:gd name="T89" fmla="*/ 184 h 313"/>
              <a:gd name="T90" fmla="*/ 42 w 292"/>
              <a:gd name="T91" fmla="*/ 79 h 313"/>
              <a:gd name="T92" fmla="*/ 19 w 292"/>
              <a:gd name="T93" fmla="*/ 73 h 313"/>
              <a:gd name="T94" fmla="*/ 36 w 292"/>
              <a:gd name="T95" fmla="*/ 91 h 313"/>
              <a:gd name="T96" fmla="*/ 45 w 292"/>
              <a:gd name="T97" fmla="*/ 88 h 313"/>
              <a:gd name="T98" fmla="*/ 42 w 292"/>
              <a:gd name="T99" fmla="*/ 79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313">
                <a:moveTo>
                  <a:pt x="201" y="36"/>
                </a:moveTo>
                <a:cubicBezTo>
                  <a:pt x="210" y="22"/>
                  <a:pt x="210" y="22"/>
                  <a:pt x="210" y="22"/>
                </a:cubicBezTo>
                <a:cubicBezTo>
                  <a:pt x="212" y="19"/>
                  <a:pt x="216" y="18"/>
                  <a:pt x="219" y="19"/>
                </a:cubicBezTo>
                <a:cubicBezTo>
                  <a:pt x="223" y="21"/>
                  <a:pt x="224" y="26"/>
                  <a:pt x="222" y="29"/>
                </a:cubicBezTo>
                <a:cubicBezTo>
                  <a:pt x="214" y="43"/>
                  <a:pt x="214" y="43"/>
                  <a:pt x="214" y="43"/>
                </a:cubicBezTo>
                <a:cubicBezTo>
                  <a:pt x="212" y="45"/>
                  <a:pt x="210" y="46"/>
                  <a:pt x="208" y="46"/>
                </a:cubicBezTo>
                <a:cubicBezTo>
                  <a:pt x="206" y="46"/>
                  <a:pt x="205" y="46"/>
                  <a:pt x="204" y="46"/>
                </a:cubicBezTo>
                <a:cubicBezTo>
                  <a:pt x="201" y="44"/>
                  <a:pt x="200" y="40"/>
                  <a:pt x="201" y="36"/>
                </a:cubicBezTo>
                <a:close/>
                <a:moveTo>
                  <a:pt x="78" y="43"/>
                </a:moveTo>
                <a:cubicBezTo>
                  <a:pt x="79" y="45"/>
                  <a:pt x="82" y="47"/>
                  <a:pt x="84" y="47"/>
                </a:cubicBezTo>
                <a:cubicBezTo>
                  <a:pt x="85" y="47"/>
                  <a:pt x="87" y="46"/>
                  <a:pt x="88" y="46"/>
                </a:cubicBezTo>
                <a:cubicBezTo>
                  <a:pt x="91" y="44"/>
                  <a:pt x="92" y="40"/>
                  <a:pt x="90" y="36"/>
                </a:cubicBezTo>
                <a:cubicBezTo>
                  <a:pt x="82" y="22"/>
                  <a:pt x="82" y="22"/>
                  <a:pt x="82" y="22"/>
                </a:cubicBezTo>
                <a:cubicBezTo>
                  <a:pt x="80" y="19"/>
                  <a:pt x="76" y="18"/>
                  <a:pt x="73" y="19"/>
                </a:cubicBezTo>
                <a:cubicBezTo>
                  <a:pt x="69" y="21"/>
                  <a:pt x="68" y="26"/>
                  <a:pt x="70" y="29"/>
                </a:cubicBezTo>
                <a:lnTo>
                  <a:pt x="78" y="43"/>
                </a:lnTo>
                <a:close/>
                <a:moveTo>
                  <a:pt x="146" y="30"/>
                </a:moveTo>
                <a:cubicBezTo>
                  <a:pt x="150" y="30"/>
                  <a:pt x="153" y="27"/>
                  <a:pt x="153" y="23"/>
                </a:cubicBezTo>
                <a:cubicBezTo>
                  <a:pt x="153" y="7"/>
                  <a:pt x="153" y="7"/>
                  <a:pt x="153" y="7"/>
                </a:cubicBezTo>
                <a:cubicBezTo>
                  <a:pt x="153" y="3"/>
                  <a:pt x="150" y="0"/>
                  <a:pt x="146" y="0"/>
                </a:cubicBezTo>
                <a:cubicBezTo>
                  <a:pt x="142" y="0"/>
                  <a:pt x="139" y="3"/>
                  <a:pt x="139" y="7"/>
                </a:cubicBezTo>
                <a:cubicBezTo>
                  <a:pt x="139" y="23"/>
                  <a:pt x="139" y="23"/>
                  <a:pt x="139" y="23"/>
                </a:cubicBezTo>
                <a:cubicBezTo>
                  <a:pt x="139" y="27"/>
                  <a:pt x="142" y="30"/>
                  <a:pt x="146" y="30"/>
                </a:cubicBezTo>
                <a:close/>
                <a:moveTo>
                  <a:pt x="23" y="139"/>
                </a:moveTo>
                <a:cubicBezTo>
                  <a:pt x="6" y="139"/>
                  <a:pt x="6" y="139"/>
                  <a:pt x="6" y="139"/>
                </a:cubicBezTo>
                <a:cubicBezTo>
                  <a:pt x="3" y="139"/>
                  <a:pt x="0" y="142"/>
                  <a:pt x="0" y="146"/>
                </a:cubicBezTo>
                <a:cubicBezTo>
                  <a:pt x="0" y="150"/>
                  <a:pt x="3" y="153"/>
                  <a:pt x="6" y="153"/>
                </a:cubicBezTo>
                <a:cubicBezTo>
                  <a:pt x="23" y="153"/>
                  <a:pt x="23" y="153"/>
                  <a:pt x="23" y="153"/>
                </a:cubicBezTo>
                <a:cubicBezTo>
                  <a:pt x="26" y="153"/>
                  <a:pt x="30" y="150"/>
                  <a:pt x="30" y="146"/>
                </a:cubicBezTo>
                <a:cubicBezTo>
                  <a:pt x="30" y="142"/>
                  <a:pt x="26" y="139"/>
                  <a:pt x="23" y="139"/>
                </a:cubicBezTo>
                <a:close/>
                <a:moveTo>
                  <a:pt x="285" y="139"/>
                </a:moveTo>
                <a:cubicBezTo>
                  <a:pt x="269" y="139"/>
                  <a:pt x="269" y="139"/>
                  <a:pt x="269" y="139"/>
                </a:cubicBezTo>
                <a:cubicBezTo>
                  <a:pt x="265" y="139"/>
                  <a:pt x="262" y="142"/>
                  <a:pt x="262" y="146"/>
                </a:cubicBezTo>
                <a:cubicBezTo>
                  <a:pt x="262" y="150"/>
                  <a:pt x="265" y="153"/>
                  <a:pt x="269" y="153"/>
                </a:cubicBezTo>
                <a:cubicBezTo>
                  <a:pt x="285" y="153"/>
                  <a:pt x="285" y="153"/>
                  <a:pt x="285" y="153"/>
                </a:cubicBezTo>
                <a:cubicBezTo>
                  <a:pt x="289" y="153"/>
                  <a:pt x="292" y="150"/>
                  <a:pt x="292" y="146"/>
                </a:cubicBezTo>
                <a:cubicBezTo>
                  <a:pt x="292" y="142"/>
                  <a:pt x="289" y="139"/>
                  <a:pt x="285" y="139"/>
                </a:cubicBezTo>
                <a:close/>
                <a:moveTo>
                  <a:pt x="273" y="73"/>
                </a:moveTo>
                <a:cubicBezTo>
                  <a:pt x="271" y="70"/>
                  <a:pt x="267" y="69"/>
                  <a:pt x="263" y="70"/>
                </a:cubicBezTo>
                <a:cubicBezTo>
                  <a:pt x="249" y="79"/>
                  <a:pt x="249" y="79"/>
                  <a:pt x="249" y="79"/>
                </a:cubicBezTo>
                <a:cubicBezTo>
                  <a:pt x="246" y="81"/>
                  <a:pt x="245" y="85"/>
                  <a:pt x="247" y="88"/>
                </a:cubicBezTo>
                <a:cubicBezTo>
                  <a:pt x="248" y="91"/>
                  <a:pt x="250" y="92"/>
                  <a:pt x="253" y="92"/>
                </a:cubicBezTo>
                <a:cubicBezTo>
                  <a:pt x="254" y="92"/>
                  <a:pt x="255" y="91"/>
                  <a:pt x="256" y="91"/>
                </a:cubicBezTo>
                <a:cubicBezTo>
                  <a:pt x="270" y="83"/>
                  <a:pt x="270" y="83"/>
                  <a:pt x="270" y="83"/>
                </a:cubicBezTo>
                <a:cubicBezTo>
                  <a:pt x="274" y="81"/>
                  <a:pt x="275" y="77"/>
                  <a:pt x="273" y="73"/>
                </a:cubicBezTo>
                <a:close/>
                <a:moveTo>
                  <a:pt x="236" y="145"/>
                </a:moveTo>
                <a:cubicBezTo>
                  <a:pt x="236" y="161"/>
                  <a:pt x="231" y="176"/>
                  <a:pt x="224" y="190"/>
                </a:cubicBezTo>
                <a:cubicBezTo>
                  <a:pt x="223" y="191"/>
                  <a:pt x="223" y="192"/>
                  <a:pt x="222" y="193"/>
                </a:cubicBezTo>
                <a:cubicBezTo>
                  <a:pt x="222" y="194"/>
                  <a:pt x="222" y="194"/>
                  <a:pt x="222" y="194"/>
                </a:cubicBezTo>
                <a:cubicBezTo>
                  <a:pt x="219" y="198"/>
                  <a:pt x="215" y="203"/>
                  <a:pt x="212" y="207"/>
                </a:cubicBezTo>
                <a:cubicBezTo>
                  <a:pt x="198" y="225"/>
                  <a:pt x="192" y="241"/>
                  <a:pt x="192" y="251"/>
                </a:cubicBezTo>
                <a:cubicBezTo>
                  <a:pt x="192" y="252"/>
                  <a:pt x="192" y="252"/>
                  <a:pt x="192" y="252"/>
                </a:cubicBezTo>
                <a:cubicBezTo>
                  <a:pt x="192" y="253"/>
                  <a:pt x="192" y="254"/>
                  <a:pt x="192" y="255"/>
                </a:cubicBezTo>
                <a:cubicBezTo>
                  <a:pt x="192" y="288"/>
                  <a:pt x="192" y="288"/>
                  <a:pt x="192" y="288"/>
                </a:cubicBezTo>
                <a:cubicBezTo>
                  <a:pt x="192" y="302"/>
                  <a:pt x="180" y="313"/>
                  <a:pt x="166" y="313"/>
                </a:cubicBezTo>
                <a:cubicBezTo>
                  <a:pt x="124" y="313"/>
                  <a:pt x="124" y="313"/>
                  <a:pt x="124" y="313"/>
                </a:cubicBezTo>
                <a:cubicBezTo>
                  <a:pt x="110" y="313"/>
                  <a:pt x="98" y="302"/>
                  <a:pt x="98" y="288"/>
                </a:cubicBezTo>
                <a:cubicBezTo>
                  <a:pt x="98" y="251"/>
                  <a:pt x="98" y="251"/>
                  <a:pt x="98" y="251"/>
                </a:cubicBezTo>
                <a:cubicBezTo>
                  <a:pt x="99" y="242"/>
                  <a:pt x="92" y="226"/>
                  <a:pt x="79" y="208"/>
                </a:cubicBezTo>
                <a:cubicBezTo>
                  <a:pt x="75" y="203"/>
                  <a:pt x="71" y="198"/>
                  <a:pt x="68" y="193"/>
                </a:cubicBezTo>
                <a:cubicBezTo>
                  <a:pt x="68" y="192"/>
                  <a:pt x="67" y="191"/>
                  <a:pt x="67" y="191"/>
                </a:cubicBezTo>
                <a:cubicBezTo>
                  <a:pt x="59" y="177"/>
                  <a:pt x="55" y="161"/>
                  <a:pt x="55" y="146"/>
                </a:cubicBezTo>
                <a:cubicBezTo>
                  <a:pt x="55" y="96"/>
                  <a:pt x="95" y="55"/>
                  <a:pt x="145" y="55"/>
                </a:cubicBezTo>
                <a:cubicBezTo>
                  <a:pt x="195" y="55"/>
                  <a:pt x="236" y="96"/>
                  <a:pt x="236" y="145"/>
                </a:cubicBezTo>
                <a:close/>
                <a:moveTo>
                  <a:pt x="178" y="259"/>
                </a:moveTo>
                <a:cubicBezTo>
                  <a:pt x="112" y="259"/>
                  <a:pt x="112" y="259"/>
                  <a:pt x="112" y="259"/>
                </a:cubicBezTo>
                <a:cubicBezTo>
                  <a:pt x="112" y="272"/>
                  <a:pt x="112" y="272"/>
                  <a:pt x="112" y="272"/>
                </a:cubicBezTo>
                <a:cubicBezTo>
                  <a:pt x="178" y="272"/>
                  <a:pt x="178" y="272"/>
                  <a:pt x="178" y="272"/>
                </a:cubicBezTo>
                <a:lnTo>
                  <a:pt x="178" y="259"/>
                </a:lnTo>
                <a:close/>
                <a:moveTo>
                  <a:pt x="178" y="288"/>
                </a:moveTo>
                <a:cubicBezTo>
                  <a:pt x="178" y="286"/>
                  <a:pt x="178" y="286"/>
                  <a:pt x="178" y="286"/>
                </a:cubicBezTo>
                <a:cubicBezTo>
                  <a:pt x="112" y="286"/>
                  <a:pt x="112" y="286"/>
                  <a:pt x="112" y="286"/>
                </a:cubicBezTo>
                <a:cubicBezTo>
                  <a:pt x="112" y="288"/>
                  <a:pt x="112" y="288"/>
                  <a:pt x="112" y="288"/>
                </a:cubicBezTo>
                <a:cubicBezTo>
                  <a:pt x="113" y="294"/>
                  <a:pt x="118" y="299"/>
                  <a:pt x="124" y="299"/>
                </a:cubicBezTo>
                <a:cubicBezTo>
                  <a:pt x="166" y="299"/>
                  <a:pt x="166" y="299"/>
                  <a:pt x="166" y="299"/>
                </a:cubicBezTo>
                <a:cubicBezTo>
                  <a:pt x="173" y="299"/>
                  <a:pt x="177" y="294"/>
                  <a:pt x="178" y="288"/>
                </a:cubicBezTo>
                <a:close/>
                <a:moveTo>
                  <a:pt x="222" y="145"/>
                </a:moveTo>
                <a:cubicBezTo>
                  <a:pt x="222" y="103"/>
                  <a:pt x="187" y="69"/>
                  <a:pt x="145" y="69"/>
                </a:cubicBezTo>
                <a:cubicBezTo>
                  <a:pt x="103" y="69"/>
                  <a:pt x="69" y="103"/>
                  <a:pt x="69" y="145"/>
                </a:cubicBezTo>
                <a:cubicBezTo>
                  <a:pt x="69" y="159"/>
                  <a:pt x="72" y="172"/>
                  <a:pt x="79" y="184"/>
                </a:cubicBezTo>
                <a:cubicBezTo>
                  <a:pt x="79" y="185"/>
                  <a:pt x="79" y="185"/>
                  <a:pt x="79" y="185"/>
                </a:cubicBezTo>
                <a:cubicBezTo>
                  <a:pt x="82" y="190"/>
                  <a:pt x="86" y="194"/>
                  <a:pt x="90" y="198"/>
                </a:cubicBezTo>
                <a:cubicBezTo>
                  <a:pt x="90" y="199"/>
                  <a:pt x="90" y="199"/>
                  <a:pt x="90" y="199"/>
                </a:cubicBezTo>
                <a:cubicBezTo>
                  <a:pt x="103" y="217"/>
                  <a:pt x="110" y="232"/>
                  <a:pt x="112" y="245"/>
                </a:cubicBezTo>
                <a:cubicBezTo>
                  <a:pt x="179" y="245"/>
                  <a:pt x="179" y="245"/>
                  <a:pt x="179" y="245"/>
                </a:cubicBezTo>
                <a:cubicBezTo>
                  <a:pt x="181" y="229"/>
                  <a:pt x="192" y="211"/>
                  <a:pt x="201" y="198"/>
                </a:cubicBezTo>
                <a:cubicBezTo>
                  <a:pt x="201" y="198"/>
                  <a:pt x="201" y="198"/>
                  <a:pt x="202" y="197"/>
                </a:cubicBezTo>
                <a:cubicBezTo>
                  <a:pt x="205" y="194"/>
                  <a:pt x="208" y="190"/>
                  <a:pt x="211" y="185"/>
                </a:cubicBezTo>
                <a:cubicBezTo>
                  <a:pt x="211" y="185"/>
                  <a:pt x="211" y="185"/>
                  <a:pt x="211" y="185"/>
                </a:cubicBezTo>
                <a:cubicBezTo>
                  <a:pt x="211" y="184"/>
                  <a:pt x="211" y="184"/>
                  <a:pt x="211" y="184"/>
                </a:cubicBezTo>
                <a:cubicBezTo>
                  <a:pt x="218" y="172"/>
                  <a:pt x="222" y="159"/>
                  <a:pt x="222" y="145"/>
                </a:cubicBezTo>
                <a:close/>
                <a:moveTo>
                  <a:pt x="42" y="79"/>
                </a:moveTo>
                <a:cubicBezTo>
                  <a:pt x="28" y="70"/>
                  <a:pt x="28" y="70"/>
                  <a:pt x="28" y="70"/>
                </a:cubicBezTo>
                <a:cubicBezTo>
                  <a:pt x="25" y="69"/>
                  <a:pt x="21" y="70"/>
                  <a:pt x="19" y="73"/>
                </a:cubicBezTo>
                <a:cubicBezTo>
                  <a:pt x="17" y="77"/>
                  <a:pt x="18" y="81"/>
                  <a:pt x="22" y="83"/>
                </a:cubicBezTo>
                <a:cubicBezTo>
                  <a:pt x="36" y="91"/>
                  <a:pt x="36" y="91"/>
                  <a:pt x="36" y="91"/>
                </a:cubicBezTo>
                <a:cubicBezTo>
                  <a:pt x="37" y="92"/>
                  <a:pt x="38" y="92"/>
                  <a:pt x="39" y="92"/>
                </a:cubicBezTo>
                <a:cubicBezTo>
                  <a:pt x="41" y="92"/>
                  <a:pt x="44" y="91"/>
                  <a:pt x="45" y="88"/>
                </a:cubicBezTo>
                <a:cubicBezTo>
                  <a:pt x="47" y="85"/>
                  <a:pt x="46" y="81"/>
                  <a:pt x="42" y="79"/>
                </a:cubicBezTo>
                <a:close/>
                <a:moveTo>
                  <a:pt x="42" y="79"/>
                </a:moveTo>
                <a:cubicBezTo>
                  <a:pt x="42" y="79"/>
                  <a:pt x="42" y="79"/>
                  <a:pt x="42" y="79"/>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a:solidFill>
                <a:prstClr val="black"/>
              </a:solidFill>
              <a:latin typeface="Segoe UI"/>
            </a:endParaRP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8222"/>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sp>
        <p:nvSpPr>
          <p:cNvPr id="2" name="TextBox 1">
            <a:extLst>
              <a:ext uri="{FF2B5EF4-FFF2-40B4-BE49-F238E27FC236}">
                <a16:creationId xmlns:a16="http://schemas.microsoft.com/office/drawing/2014/main" id="{0AED1278-4CF6-3F5A-6A73-3AE15A9B6BD3}"/>
              </a:ext>
            </a:extLst>
          </p:cNvPr>
          <p:cNvSpPr txBox="1"/>
          <p:nvPr/>
        </p:nvSpPr>
        <p:spPr>
          <a:xfrm>
            <a:off x="6542786" y="1958163"/>
            <a:ext cx="4346060" cy="4431983"/>
          </a:xfrm>
          <a:prstGeom prst="rect">
            <a:avLst/>
          </a:prstGeom>
          <a:noFill/>
        </p:spPr>
        <p:txBody>
          <a:bodyPr wrap="square" lIns="91440" tIns="45720" rIns="91440" bIns="45720" rtlCol="0" anchor="t">
            <a:spAutoFit/>
          </a:bodyPr>
          <a:lstStyle/>
          <a:p>
            <a:pPr marL="285750" indent="-285750">
              <a:spcAft>
                <a:spcPts val="1200"/>
              </a:spcAft>
              <a:buClr>
                <a:srgbClr val="3B73C1"/>
              </a:buClr>
              <a:buFont typeface="Arial" panose="020B0604020202020204" pitchFamily="34" charset="0"/>
              <a:buChar char="•"/>
            </a:pPr>
            <a:r>
              <a:rPr lang="en-US" sz="2800">
                <a:latin typeface="Roboto" pitchFamily="2" charset="0"/>
                <a:ea typeface="Roboto" pitchFamily="2" charset="0"/>
              </a:rPr>
              <a:t>Compile building documentation and energy data</a:t>
            </a:r>
          </a:p>
          <a:p>
            <a:pPr marL="285750" indent="-285750">
              <a:spcAft>
                <a:spcPts val="1200"/>
              </a:spcAft>
              <a:buClr>
                <a:srgbClr val="3B73C1"/>
              </a:buClr>
              <a:buFont typeface="Arial" panose="020B0604020202020204" pitchFamily="34" charset="0"/>
              <a:buChar char="•"/>
            </a:pPr>
            <a:r>
              <a:rPr lang="en-US" sz="2800">
                <a:latin typeface="Roboto" pitchFamily="2" charset="0"/>
                <a:ea typeface="Roboto" pitchFamily="2" charset="0"/>
              </a:rPr>
              <a:t>Calculate GHG emissions </a:t>
            </a:r>
          </a:p>
          <a:p>
            <a:pPr marL="285750" indent="-285750">
              <a:spcAft>
                <a:spcPts val="1200"/>
              </a:spcAft>
              <a:buClr>
                <a:srgbClr val="3B73C1"/>
              </a:buClr>
              <a:buFont typeface="Arial" panose="020B0604020202020204" pitchFamily="34" charset="0"/>
              <a:buChar char="•"/>
            </a:pPr>
            <a:r>
              <a:rPr lang="en-US" sz="2800">
                <a:latin typeface="Roboto" pitchFamily="2" charset="0"/>
                <a:ea typeface="Roboto" pitchFamily="2" charset="0"/>
              </a:rPr>
              <a:t>Set building-level GHG emissions reduction targets</a:t>
            </a:r>
          </a:p>
          <a:p>
            <a:pPr marL="285750" indent="-285750">
              <a:spcAft>
                <a:spcPts val="1200"/>
              </a:spcAft>
              <a:buClr>
                <a:srgbClr val="3B73C1"/>
              </a:buClr>
              <a:buFont typeface="Arial" panose="020B0604020202020204" pitchFamily="34" charset="0"/>
              <a:buChar char="•"/>
            </a:pPr>
            <a:r>
              <a:rPr lang="en-US" sz="2800" b="1">
                <a:latin typeface="Roboto"/>
                <a:ea typeface="Roboto"/>
                <a:cs typeface="Roboto"/>
              </a:rPr>
              <a:t>RCx Systems First!</a:t>
            </a:r>
            <a:endParaRPr lang="en-US" sz="2800" b="1">
              <a:latin typeface="Roboto" pitchFamily="2" charset="0"/>
              <a:ea typeface="Roboto" pitchFamily="2" charset="0"/>
              <a:cs typeface="Roboto"/>
            </a:endParaRPr>
          </a:p>
        </p:txBody>
      </p:sp>
      <p:sp>
        <p:nvSpPr>
          <p:cNvPr id="3" name="TextBox 2">
            <a:extLst>
              <a:ext uri="{FF2B5EF4-FFF2-40B4-BE49-F238E27FC236}">
                <a16:creationId xmlns:a16="http://schemas.microsoft.com/office/drawing/2014/main" id="{4CD9C5E2-B8C2-959E-1153-B4B4B492EC5C}"/>
              </a:ext>
            </a:extLst>
          </p:cNvPr>
          <p:cNvSpPr txBox="1"/>
          <p:nvPr/>
        </p:nvSpPr>
        <p:spPr>
          <a:xfrm>
            <a:off x="6470311" y="839190"/>
            <a:ext cx="4234132" cy="664797"/>
          </a:xfrm>
          <a:prstGeom prst="rect">
            <a:avLst/>
          </a:prstGeom>
          <a:noFill/>
        </p:spPr>
        <p:txBody>
          <a:bodyPr wrap="square" lIns="0" tIns="0" rIns="0" bIns="0" rtlCol="0" anchor="ctr">
            <a:spAutoFit/>
          </a:bodyPr>
          <a:lstStyle/>
          <a:p>
            <a:pPr defTabSz="1218987">
              <a:lnSpc>
                <a:spcPct val="90000"/>
              </a:lnSpc>
            </a:pPr>
            <a:r>
              <a:rPr lang="en-IN" sz="4800" b="1">
                <a:solidFill>
                  <a:srgbClr val="3B73C1"/>
                </a:solidFill>
                <a:latin typeface="Roboto" pitchFamily="2" charset="0"/>
                <a:ea typeface="Roboto" pitchFamily="2" charset="0"/>
                <a:cs typeface="Roboto Condensed" panose="02000000000000000000" pitchFamily="2" charset="0"/>
              </a:rPr>
              <a:t>UNDERSTAND</a:t>
            </a:r>
          </a:p>
        </p:txBody>
      </p:sp>
      <p:pic>
        <p:nvPicPr>
          <p:cNvPr id="4" name="Picture 3">
            <a:extLst>
              <a:ext uri="{FF2B5EF4-FFF2-40B4-BE49-F238E27FC236}">
                <a16:creationId xmlns:a16="http://schemas.microsoft.com/office/drawing/2014/main" id="{ECA8FFD8-37F8-3191-2D9D-40E796BC0063}"/>
              </a:ext>
            </a:extLst>
          </p:cNvPr>
          <p:cNvPicPr>
            <a:picLocks noChangeAspect="1"/>
          </p:cNvPicPr>
          <p:nvPr/>
        </p:nvPicPr>
        <p:blipFill>
          <a:blip r:embed="rId3"/>
          <a:stretch>
            <a:fillRect/>
          </a:stretch>
        </p:blipFill>
        <p:spPr>
          <a:xfrm>
            <a:off x="0" y="6575437"/>
            <a:ext cx="12192000" cy="344905"/>
          </a:xfrm>
          <a:prstGeom prst="rect">
            <a:avLst/>
          </a:prstGeom>
        </p:spPr>
      </p:pic>
    </p:spTree>
    <p:extLst>
      <p:ext uri="{BB962C8B-B14F-4D97-AF65-F5344CB8AC3E}">
        <p14:creationId xmlns:p14="http://schemas.microsoft.com/office/powerpoint/2010/main" val="3676343970"/>
      </p:ext>
    </p:extLst>
  </p:cSld>
  <p:clrMapOvr>
    <a:masterClrMapping/>
  </p:clrMapOvr>
  <p:transition spd="slow" advTm="0">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3D18E-FB67-A9DE-0000-0FB703D0FD84}"/>
            </a:ext>
          </a:extLst>
        </p:cNvPr>
        <p:cNvGrpSpPr/>
        <p:nvPr/>
      </p:nvGrpSpPr>
      <p:grpSpPr>
        <a:xfrm>
          <a:off x="0" y="0"/>
          <a:ext cx="0" cy="0"/>
          <a:chOff x="0" y="0"/>
          <a:chExt cx="0" cy="0"/>
        </a:xfrm>
      </p:grpSpPr>
      <p:sp>
        <p:nvSpPr>
          <p:cNvPr id="37" name="TextBox 36">
            <a:extLst>
              <a:ext uri="{FF2B5EF4-FFF2-40B4-BE49-F238E27FC236}">
                <a16:creationId xmlns:a16="http://schemas.microsoft.com/office/drawing/2014/main" id="{60E97948-C6DC-3A38-8637-72C0B1EA0250}"/>
              </a:ext>
            </a:extLst>
          </p:cNvPr>
          <p:cNvSpPr txBox="1"/>
          <p:nvPr/>
        </p:nvSpPr>
        <p:spPr>
          <a:xfrm>
            <a:off x="4016197" y="2958436"/>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01</a:t>
            </a:r>
          </a:p>
        </p:txBody>
      </p:sp>
      <p:sp>
        <p:nvSpPr>
          <p:cNvPr id="43" name="TextBox 42">
            <a:extLst>
              <a:ext uri="{FF2B5EF4-FFF2-40B4-BE49-F238E27FC236}">
                <a16:creationId xmlns:a16="http://schemas.microsoft.com/office/drawing/2014/main" id="{7F8D693D-FB53-95B4-CEFA-364263FFDDEB}"/>
              </a:ext>
            </a:extLst>
          </p:cNvPr>
          <p:cNvSpPr txBox="1"/>
          <p:nvPr/>
        </p:nvSpPr>
        <p:spPr>
          <a:xfrm>
            <a:off x="3140129" y="5346500"/>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Data</a:t>
            </a:r>
          </a:p>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Collection</a:t>
            </a:r>
          </a:p>
        </p:txBody>
      </p:sp>
      <p:sp>
        <p:nvSpPr>
          <p:cNvPr id="49" name="TextBox 48">
            <a:extLst>
              <a:ext uri="{FF2B5EF4-FFF2-40B4-BE49-F238E27FC236}">
                <a16:creationId xmlns:a16="http://schemas.microsoft.com/office/drawing/2014/main" id="{23C98338-EAD3-4A39-E568-3D972BA44499}"/>
              </a:ext>
            </a:extLst>
          </p:cNvPr>
          <p:cNvSpPr txBox="1"/>
          <p:nvPr/>
        </p:nvSpPr>
        <p:spPr>
          <a:xfrm>
            <a:off x="5776194" y="2106342"/>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02</a:t>
            </a:r>
          </a:p>
        </p:txBody>
      </p:sp>
      <p:sp>
        <p:nvSpPr>
          <p:cNvPr id="54" name="TextBox 53">
            <a:extLst>
              <a:ext uri="{FF2B5EF4-FFF2-40B4-BE49-F238E27FC236}">
                <a16:creationId xmlns:a16="http://schemas.microsoft.com/office/drawing/2014/main" id="{9DD22EB2-47EC-EE92-30D8-363EF2145597}"/>
              </a:ext>
            </a:extLst>
          </p:cNvPr>
          <p:cNvSpPr txBox="1"/>
          <p:nvPr/>
        </p:nvSpPr>
        <p:spPr>
          <a:xfrm>
            <a:off x="5838148" y="3715784"/>
            <a:ext cx="1264327" cy="830997"/>
          </a:xfrm>
          <a:prstGeom prst="rect">
            <a:avLst/>
          </a:prstGeom>
          <a:noFill/>
        </p:spPr>
        <p:txBody>
          <a:bodyPr wrap="square" lIns="0" rIns="0" rtlCol="0" anchor="ctr">
            <a:spAutoFit/>
          </a:bodyPr>
          <a:lstStyle/>
          <a:p>
            <a:pPr defTabSz="1218987">
              <a:defRPr/>
            </a:pPr>
            <a:r>
              <a:rPr lang="en-US" sz="1600" kern="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Existing equipment assessment </a:t>
            </a:r>
          </a:p>
        </p:txBody>
      </p:sp>
      <p:pic>
        <p:nvPicPr>
          <p:cNvPr id="4" name="Picture 3">
            <a:extLst>
              <a:ext uri="{FF2B5EF4-FFF2-40B4-BE49-F238E27FC236}">
                <a16:creationId xmlns:a16="http://schemas.microsoft.com/office/drawing/2014/main" id="{8129AFCE-3680-AE14-8B4B-D444B00E5C34}"/>
              </a:ext>
            </a:extLst>
          </p:cNvPr>
          <p:cNvPicPr>
            <a:picLocks noChangeAspect="1"/>
          </p:cNvPicPr>
          <p:nvPr/>
        </p:nvPicPr>
        <p:blipFill>
          <a:blip r:embed="rId3"/>
          <a:stretch>
            <a:fillRect/>
          </a:stretch>
        </p:blipFill>
        <p:spPr>
          <a:xfrm>
            <a:off x="0" y="6575437"/>
            <a:ext cx="12192000" cy="344905"/>
          </a:xfrm>
          <a:prstGeom prst="rect">
            <a:avLst/>
          </a:prstGeom>
        </p:spPr>
      </p:pic>
      <p:pic>
        <p:nvPicPr>
          <p:cNvPr id="6" name="Picture 5" descr="A graph of a patient room load&#10;&#10;AI-generated content may be incorrect.">
            <a:extLst>
              <a:ext uri="{FF2B5EF4-FFF2-40B4-BE49-F238E27FC236}">
                <a16:creationId xmlns:a16="http://schemas.microsoft.com/office/drawing/2014/main" id="{C64755E0-86BB-2B6C-F450-1E8DCFE94BEF}"/>
              </a:ext>
            </a:extLst>
          </p:cNvPr>
          <p:cNvPicPr>
            <a:picLocks noChangeAspect="1"/>
          </p:cNvPicPr>
          <p:nvPr/>
        </p:nvPicPr>
        <p:blipFill>
          <a:blip r:embed="rId4"/>
          <a:srcRect l="37780" r="-118"/>
          <a:stretch>
            <a:fillRect/>
          </a:stretch>
        </p:blipFill>
        <p:spPr>
          <a:xfrm>
            <a:off x="4600755" y="1420617"/>
            <a:ext cx="7600212" cy="5044375"/>
          </a:xfrm>
          <a:prstGeom prst="rect">
            <a:avLst/>
          </a:prstGeom>
        </p:spPr>
      </p:pic>
      <p:sp>
        <p:nvSpPr>
          <p:cNvPr id="8" name="Title 1">
            <a:extLst>
              <a:ext uri="{FF2B5EF4-FFF2-40B4-BE49-F238E27FC236}">
                <a16:creationId xmlns:a16="http://schemas.microsoft.com/office/drawing/2014/main" id="{74B5F363-FFE1-2C2D-99A4-4FB8DA966219}"/>
              </a:ext>
            </a:extLst>
          </p:cNvPr>
          <p:cNvSpPr txBox="1">
            <a:spLocks/>
          </p:cNvSpPr>
          <p:nvPr/>
        </p:nvSpPr>
        <p:spPr>
          <a:xfrm>
            <a:off x="520811" y="245176"/>
            <a:ext cx="11150378"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a:solidFill>
                  <a:srgbClr val="2F8364"/>
                </a:solidFill>
                <a:latin typeface="Roboto Condensed"/>
                <a:ea typeface="Roboto Condensed"/>
                <a:cs typeface="Roboto Condensed"/>
              </a:rPr>
              <a:t>RCx and Verify Operation</a:t>
            </a:r>
            <a:endParaRPr lang="en-US" sz="4000">
              <a:solidFill>
                <a:srgbClr val="2F8364"/>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055920744"/>
      </p:ext>
    </p:extLst>
  </p:cSld>
  <p:clrMapOvr>
    <a:masterClrMapping/>
  </p:clrMapOvr>
  <p:transition spd="slow" advTm="0">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ADBDB-8832-D2DB-D868-BDBEEE32C714}"/>
            </a:ext>
          </a:extLst>
        </p:cNvPr>
        <p:cNvGrpSpPr/>
        <p:nvPr/>
      </p:nvGrpSpPr>
      <p:grpSpPr>
        <a:xfrm>
          <a:off x="0" y="0"/>
          <a:ext cx="0" cy="0"/>
          <a:chOff x="0" y="0"/>
          <a:chExt cx="0" cy="0"/>
        </a:xfrm>
      </p:grpSpPr>
      <p:sp>
        <p:nvSpPr>
          <p:cNvPr id="37" name="TextBox 36">
            <a:extLst>
              <a:ext uri="{FF2B5EF4-FFF2-40B4-BE49-F238E27FC236}">
                <a16:creationId xmlns:a16="http://schemas.microsoft.com/office/drawing/2014/main" id="{09BA38AD-EF81-7EA3-7A4F-0172C32DFC8E}"/>
              </a:ext>
            </a:extLst>
          </p:cNvPr>
          <p:cNvSpPr txBox="1"/>
          <p:nvPr/>
        </p:nvSpPr>
        <p:spPr>
          <a:xfrm>
            <a:off x="4016197" y="2958436"/>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01</a:t>
            </a:r>
          </a:p>
        </p:txBody>
      </p:sp>
      <p:sp>
        <p:nvSpPr>
          <p:cNvPr id="43" name="TextBox 42">
            <a:extLst>
              <a:ext uri="{FF2B5EF4-FFF2-40B4-BE49-F238E27FC236}">
                <a16:creationId xmlns:a16="http://schemas.microsoft.com/office/drawing/2014/main" id="{0A886462-97C5-C8DB-B8AB-ED8FA7136D01}"/>
              </a:ext>
            </a:extLst>
          </p:cNvPr>
          <p:cNvSpPr txBox="1"/>
          <p:nvPr/>
        </p:nvSpPr>
        <p:spPr>
          <a:xfrm>
            <a:off x="3140129" y="5346500"/>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Data</a:t>
            </a:r>
          </a:p>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Collection</a:t>
            </a:r>
          </a:p>
        </p:txBody>
      </p:sp>
      <p:sp>
        <p:nvSpPr>
          <p:cNvPr id="49" name="TextBox 48">
            <a:extLst>
              <a:ext uri="{FF2B5EF4-FFF2-40B4-BE49-F238E27FC236}">
                <a16:creationId xmlns:a16="http://schemas.microsoft.com/office/drawing/2014/main" id="{9CDD7D67-E8B6-2033-F4ED-C180089D67C8}"/>
              </a:ext>
            </a:extLst>
          </p:cNvPr>
          <p:cNvSpPr txBox="1"/>
          <p:nvPr/>
        </p:nvSpPr>
        <p:spPr>
          <a:xfrm>
            <a:off x="5776194" y="2106342"/>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02</a:t>
            </a:r>
          </a:p>
        </p:txBody>
      </p:sp>
      <p:sp>
        <p:nvSpPr>
          <p:cNvPr id="54" name="TextBox 53">
            <a:extLst>
              <a:ext uri="{FF2B5EF4-FFF2-40B4-BE49-F238E27FC236}">
                <a16:creationId xmlns:a16="http://schemas.microsoft.com/office/drawing/2014/main" id="{15C96FB4-A16D-4797-783A-89C84FCB3AC3}"/>
              </a:ext>
            </a:extLst>
          </p:cNvPr>
          <p:cNvSpPr txBox="1"/>
          <p:nvPr/>
        </p:nvSpPr>
        <p:spPr>
          <a:xfrm>
            <a:off x="5838148" y="3715784"/>
            <a:ext cx="1264327" cy="830997"/>
          </a:xfrm>
          <a:prstGeom prst="rect">
            <a:avLst/>
          </a:prstGeom>
          <a:noFill/>
        </p:spPr>
        <p:txBody>
          <a:bodyPr wrap="square" lIns="0" rIns="0" rtlCol="0" anchor="ctr">
            <a:spAutoFit/>
          </a:bodyPr>
          <a:lstStyle/>
          <a:p>
            <a:pPr defTabSz="1218987">
              <a:defRPr/>
            </a:pPr>
            <a:r>
              <a:rPr lang="en-US" sz="1600" kern="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Existing equipment assessment </a:t>
            </a:r>
          </a:p>
        </p:txBody>
      </p:sp>
      <p:pic>
        <p:nvPicPr>
          <p:cNvPr id="4" name="Picture 3">
            <a:extLst>
              <a:ext uri="{FF2B5EF4-FFF2-40B4-BE49-F238E27FC236}">
                <a16:creationId xmlns:a16="http://schemas.microsoft.com/office/drawing/2014/main" id="{971CB336-997B-E9CD-03BA-8C1369C5CA8B}"/>
              </a:ext>
            </a:extLst>
          </p:cNvPr>
          <p:cNvPicPr>
            <a:picLocks noChangeAspect="1"/>
          </p:cNvPicPr>
          <p:nvPr/>
        </p:nvPicPr>
        <p:blipFill>
          <a:blip r:embed="rId3"/>
          <a:stretch>
            <a:fillRect/>
          </a:stretch>
        </p:blipFill>
        <p:spPr>
          <a:xfrm>
            <a:off x="0" y="6575437"/>
            <a:ext cx="12192000" cy="344905"/>
          </a:xfrm>
          <a:prstGeom prst="rect">
            <a:avLst/>
          </a:prstGeom>
        </p:spPr>
      </p:pic>
      <p:sp>
        <p:nvSpPr>
          <p:cNvPr id="8" name="Title 1">
            <a:extLst>
              <a:ext uri="{FF2B5EF4-FFF2-40B4-BE49-F238E27FC236}">
                <a16:creationId xmlns:a16="http://schemas.microsoft.com/office/drawing/2014/main" id="{B6448CC3-7CB0-4289-6C89-3DC4C20D0DDD}"/>
              </a:ext>
            </a:extLst>
          </p:cNvPr>
          <p:cNvSpPr txBox="1">
            <a:spLocks/>
          </p:cNvSpPr>
          <p:nvPr/>
        </p:nvSpPr>
        <p:spPr>
          <a:xfrm>
            <a:off x="520811" y="245176"/>
            <a:ext cx="11150378"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a:solidFill>
                  <a:srgbClr val="2F8364"/>
                </a:solidFill>
                <a:latin typeface="Roboto Condensed"/>
                <a:ea typeface="Roboto Condensed"/>
                <a:cs typeface="Roboto Condensed"/>
              </a:rPr>
              <a:t>RCx and Verify Operation</a:t>
            </a:r>
            <a:endParaRPr lang="en-US" sz="4000">
              <a:solidFill>
                <a:srgbClr val="2F8364"/>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 name="Picture 2">
            <a:extLst>
              <a:ext uri="{FF2B5EF4-FFF2-40B4-BE49-F238E27FC236}">
                <a16:creationId xmlns:a16="http://schemas.microsoft.com/office/drawing/2014/main" id="{8A24F8A0-0DE5-DDCA-0606-37036B18F16A}"/>
              </a:ext>
            </a:extLst>
          </p:cNvPr>
          <p:cNvPicPr>
            <a:picLocks noChangeAspect="1"/>
          </p:cNvPicPr>
          <p:nvPr/>
        </p:nvPicPr>
        <p:blipFill>
          <a:blip r:embed="rId4"/>
          <a:stretch>
            <a:fillRect/>
          </a:stretch>
        </p:blipFill>
        <p:spPr>
          <a:xfrm>
            <a:off x="0" y="1420617"/>
            <a:ext cx="12192000" cy="5044375"/>
          </a:xfrm>
          <a:prstGeom prst="rect">
            <a:avLst/>
          </a:prstGeom>
        </p:spPr>
      </p:pic>
      <p:cxnSp>
        <p:nvCxnSpPr>
          <p:cNvPr id="7" name="Straight Connector 6">
            <a:extLst>
              <a:ext uri="{FF2B5EF4-FFF2-40B4-BE49-F238E27FC236}">
                <a16:creationId xmlns:a16="http://schemas.microsoft.com/office/drawing/2014/main" id="{C5BE462B-48B7-AB83-FD0B-B3DAD5C364D0}"/>
              </a:ext>
            </a:extLst>
          </p:cNvPr>
          <p:cNvCxnSpPr/>
          <p:nvPr/>
        </p:nvCxnSpPr>
        <p:spPr>
          <a:xfrm flipV="1">
            <a:off x="10607040" y="1881052"/>
            <a:ext cx="0" cy="4188822"/>
          </a:xfrm>
          <a:prstGeom prst="line">
            <a:avLst/>
          </a:prstGeom>
          <a:ln w="22225">
            <a:prstDash val="lg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C86D639-94B6-4CAD-92EC-71E6BE519B9F}"/>
              </a:ext>
            </a:extLst>
          </p:cNvPr>
          <p:cNvSpPr txBox="1"/>
          <p:nvPr/>
        </p:nvSpPr>
        <p:spPr>
          <a:xfrm rot="16200000">
            <a:off x="9811992" y="3509554"/>
            <a:ext cx="1959428" cy="369332"/>
          </a:xfrm>
          <a:prstGeom prst="rect">
            <a:avLst/>
          </a:prstGeom>
          <a:noFill/>
        </p:spPr>
        <p:txBody>
          <a:bodyPr wrap="square" rtlCol="0">
            <a:spAutoFit/>
          </a:bodyPr>
          <a:lstStyle/>
          <a:p>
            <a:r>
              <a:rPr lang="en-US"/>
              <a:t>Installed Capacity</a:t>
            </a:r>
          </a:p>
        </p:txBody>
      </p:sp>
    </p:spTree>
    <p:extLst>
      <p:ext uri="{BB962C8B-B14F-4D97-AF65-F5344CB8AC3E}">
        <p14:creationId xmlns:p14="http://schemas.microsoft.com/office/powerpoint/2010/main" val="260495819"/>
      </p:ext>
    </p:extLst>
  </p:cSld>
  <p:clrMapOvr>
    <a:masterClrMapping/>
  </p:clrMapOvr>
  <p:transition spd="slow" advTm="0">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5ADD-8CA1-F305-2181-AB41FAAE79A4}"/>
            </a:ext>
          </a:extLst>
        </p:cNvPr>
        <p:cNvGrpSpPr/>
        <p:nvPr/>
      </p:nvGrpSpPr>
      <p:grpSpPr>
        <a:xfrm>
          <a:off x="0" y="0"/>
          <a:ext cx="0" cy="0"/>
          <a:chOff x="0" y="0"/>
          <a:chExt cx="0" cy="0"/>
        </a:xfrm>
      </p:grpSpPr>
      <p:sp>
        <p:nvSpPr>
          <p:cNvPr id="37" name="TextBox 36">
            <a:extLst>
              <a:ext uri="{FF2B5EF4-FFF2-40B4-BE49-F238E27FC236}">
                <a16:creationId xmlns:a16="http://schemas.microsoft.com/office/drawing/2014/main" id="{2A8AA1B9-9D7E-1988-44AE-150CD3A12D4F}"/>
              </a:ext>
            </a:extLst>
          </p:cNvPr>
          <p:cNvSpPr txBox="1"/>
          <p:nvPr/>
        </p:nvSpPr>
        <p:spPr>
          <a:xfrm>
            <a:off x="4016197" y="2958436"/>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01</a:t>
            </a:r>
          </a:p>
        </p:txBody>
      </p:sp>
      <p:sp>
        <p:nvSpPr>
          <p:cNvPr id="43" name="TextBox 42">
            <a:extLst>
              <a:ext uri="{FF2B5EF4-FFF2-40B4-BE49-F238E27FC236}">
                <a16:creationId xmlns:a16="http://schemas.microsoft.com/office/drawing/2014/main" id="{5A06F268-450C-2ED6-77B7-9EA52E8E9D0E}"/>
              </a:ext>
            </a:extLst>
          </p:cNvPr>
          <p:cNvSpPr txBox="1"/>
          <p:nvPr/>
        </p:nvSpPr>
        <p:spPr>
          <a:xfrm>
            <a:off x="3140129" y="5346500"/>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Data</a:t>
            </a:r>
          </a:p>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Collection</a:t>
            </a:r>
          </a:p>
        </p:txBody>
      </p:sp>
      <p:sp>
        <p:nvSpPr>
          <p:cNvPr id="49" name="TextBox 48">
            <a:extLst>
              <a:ext uri="{FF2B5EF4-FFF2-40B4-BE49-F238E27FC236}">
                <a16:creationId xmlns:a16="http://schemas.microsoft.com/office/drawing/2014/main" id="{188853FC-FFD7-FA6E-D38E-95EB0273669F}"/>
              </a:ext>
            </a:extLst>
          </p:cNvPr>
          <p:cNvSpPr txBox="1"/>
          <p:nvPr/>
        </p:nvSpPr>
        <p:spPr>
          <a:xfrm>
            <a:off x="5776194" y="2106342"/>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02</a:t>
            </a:r>
          </a:p>
        </p:txBody>
      </p:sp>
      <p:sp>
        <p:nvSpPr>
          <p:cNvPr id="54" name="TextBox 53">
            <a:extLst>
              <a:ext uri="{FF2B5EF4-FFF2-40B4-BE49-F238E27FC236}">
                <a16:creationId xmlns:a16="http://schemas.microsoft.com/office/drawing/2014/main" id="{3E263AC7-E22B-CB37-D139-91B4BDE90898}"/>
              </a:ext>
            </a:extLst>
          </p:cNvPr>
          <p:cNvSpPr txBox="1"/>
          <p:nvPr/>
        </p:nvSpPr>
        <p:spPr>
          <a:xfrm>
            <a:off x="5838148" y="3715784"/>
            <a:ext cx="1264327" cy="830997"/>
          </a:xfrm>
          <a:prstGeom prst="rect">
            <a:avLst/>
          </a:prstGeom>
          <a:noFill/>
        </p:spPr>
        <p:txBody>
          <a:bodyPr wrap="square" lIns="0" rIns="0" rtlCol="0" anchor="ctr">
            <a:spAutoFit/>
          </a:bodyPr>
          <a:lstStyle/>
          <a:p>
            <a:pPr defTabSz="1218987">
              <a:defRPr/>
            </a:pPr>
            <a:r>
              <a:rPr lang="en-US" sz="1600" kern="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Existing equipment assessment </a:t>
            </a:r>
          </a:p>
        </p:txBody>
      </p:sp>
      <p:pic>
        <p:nvPicPr>
          <p:cNvPr id="4" name="Picture 3">
            <a:extLst>
              <a:ext uri="{FF2B5EF4-FFF2-40B4-BE49-F238E27FC236}">
                <a16:creationId xmlns:a16="http://schemas.microsoft.com/office/drawing/2014/main" id="{4480A2F7-7E52-B773-3DEA-A7973203CCF8}"/>
              </a:ext>
            </a:extLst>
          </p:cNvPr>
          <p:cNvPicPr>
            <a:picLocks noChangeAspect="1"/>
          </p:cNvPicPr>
          <p:nvPr/>
        </p:nvPicPr>
        <p:blipFill>
          <a:blip r:embed="rId3"/>
          <a:stretch>
            <a:fillRect/>
          </a:stretch>
        </p:blipFill>
        <p:spPr>
          <a:xfrm>
            <a:off x="0" y="6575437"/>
            <a:ext cx="12192000" cy="344905"/>
          </a:xfrm>
          <a:prstGeom prst="rect">
            <a:avLst/>
          </a:prstGeom>
        </p:spPr>
      </p:pic>
      <p:sp>
        <p:nvSpPr>
          <p:cNvPr id="8" name="Title 1">
            <a:extLst>
              <a:ext uri="{FF2B5EF4-FFF2-40B4-BE49-F238E27FC236}">
                <a16:creationId xmlns:a16="http://schemas.microsoft.com/office/drawing/2014/main" id="{C096C60D-388E-79A4-7BA5-70953450E4F3}"/>
              </a:ext>
            </a:extLst>
          </p:cNvPr>
          <p:cNvSpPr txBox="1">
            <a:spLocks/>
          </p:cNvSpPr>
          <p:nvPr/>
        </p:nvSpPr>
        <p:spPr>
          <a:xfrm>
            <a:off x="520811" y="245176"/>
            <a:ext cx="11150378"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a:solidFill>
                  <a:srgbClr val="2F8364"/>
                </a:solidFill>
                <a:latin typeface="Roboto Condensed"/>
                <a:ea typeface="Roboto Condensed"/>
                <a:cs typeface="Roboto Condensed"/>
              </a:rPr>
              <a:t>RCx and Verify Operation</a:t>
            </a:r>
            <a:endParaRPr lang="en-US" sz="4000">
              <a:solidFill>
                <a:srgbClr val="2F8364"/>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5" name="Picture 4" descr="A graph of a heat and cooling load&#10;&#10;AI-generated content may be incorrect.">
            <a:extLst>
              <a:ext uri="{FF2B5EF4-FFF2-40B4-BE49-F238E27FC236}">
                <a16:creationId xmlns:a16="http://schemas.microsoft.com/office/drawing/2014/main" id="{9248DD8D-5EBF-DFDD-D32A-AC9BB0F06F0C}"/>
              </a:ext>
            </a:extLst>
          </p:cNvPr>
          <p:cNvPicPr>
            <a:picLocks noChangeAspect="1"/>
          </p:cNvPicPr>
          <p:nvPr/>
        </p:nvPicPr>
        <p:blipFill>
          <a:blip r:embed="rId4"/>
          <a:stretch>
            <a:fillRect/>
          </a:stretch>
        </p:blipFill>
        <p:spPr>
          <a:xfrm>
            <a:off x="0" y="1127124"/>
            <a:ext cx="12192000" cy="5374049"/>
          </a:xfrm>
          <a:prstGeom prst="rect">
            <a:avLst/>
          </a:prstGeom>
        </p:spPr>
      </p:pic>
    </p:spTree>
    <p:extLst>
      <p:ext uri="{BB962C8B-B14F-4D97-AF65-F5344CB8AC3E}">
        <p14:creationId xmlns:p14="http://schemas.microsoft.com/office/powerpoint/2010/main" val="2762294955"/>
      </p:ext>
    </p:extLst>
  </p:cSld>
  <p:clrMapOvr>
    <a:masterClrMapping/>
  </p:clrMapOvr>
  <p:transition spd="slow" advTm="0">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4077769-60D4-E641-B61E-18F8C589F136}"/>
              </a:ext>
            </a:extLst>
          </p:cNvPr>
          <p:cNvSpPr txBox="1"/>
          <p:nvPr/>
        </p:nvSpPr>
        <p:spPr>
          <a:xfrm>
            <a:off x="553875" y="828744"/>
            <a:ext cx="98619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u="none" strike="noStrike" kern="1200" cap="none" spc="0" normalizeH="0" baseline="0" noProof="0">
                <a:ln>
                  <a:noFill/>
                </a:ln>
                <a:solidFill>
                  <a:srgbClr val="E7E6E6">
                    <a:lumMod val="75000"/>
                  </a:srgb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Source: Energy &amp; Buildings, Insights from space heating hot water systems in 259 commercial buildings</a:t>
            </a:r>
          </a:p>
        </p:txBody>
      </p:sp>
      <p:sp>
        <p:nvSpPr>
          <p:cNvPr id="5" name="Title 1">
            <a:extLst>
              <a:ext uri="{FF2B5EF4-FFF2-40B4-BE49-F238E27FC236}">
                <a16:creationId xmlns:a16="http://schemas.microsoft.com/office/drawing/2014/main" id="{3A28D196-4DD7-2F40-8DCC-6C7E79FE469E}"/>
              </a:ext>
            </a:extLst>
          </p:cNvPr>
          <p:cNvSpPr txBox="1">
            <a:spLocks/>
          </p:cNvSpPr>
          <p:nvPr/>
        </p:nvSpPr>
        <p:spPr>
          <a:xfrm>
            <a:off x="520811" y="245176"/>
            <a:ext cx="11150378" cy="644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2475" b="1" i="0" kern="1200" smtClean="0">
                <a:solidFill>
                  <a:schemeClr val="bg1"/>
                </a:solidFill>
                <a:latin typeface="Open Sans Condensed" panose="020B0606030504020204" pitchFamily="34" charset="0"/>
                <a:ea typeface="Open Sans Condensed" panose="020B0606030504020204" pitchFamily="34" charset="0"/>
                <a:cs typeface="Open Sans Condense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a:solidFill>
                  <a:srgbClr val="2F8364"/>
                </a:solidFill>
                <a:latin typeface="Roboto Condensed" panose="02000000000000000000" pitchFamily="2" charset="0"/>
                <a:ea typeface="Roboto Condensed" panose="02000000000000000000" pitchFamily="2" charset="0"/>
                <a:cs typeface="Roboto Condensed" panose="02000000000000000000" pitchFamily="2" charset="0"/>
              </a:rPr>
              <a:t>Existing heating hot water system operation</a:t>
            </a:r>
          </a:p>
        </p:txBody>
      </p:sp>
      <p:pic>
        <p:nvPicPr>
          <p:cNvPr id="3" name="Picture 2" descr="A graph showing a curve&#10;&#10;Description automatically generated">
            <a:extLst>
              <a:ext uri="{FF2B5EF4-FFF2-40B4-BE49-F238E27FC236}">
                <a16:creationId xmlns:a16="http://schemas.microsoft.com/office/drawing/2014/main" id="{B0CEA9D5-51AF-1FBF-A199-5E2B2E9C6E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22465" y="1393058"/>
            <a:ext cx="6709830" cy="4713867"/>
          </a:xfrm>
          <a:prstGeom prst="rect">
            <a:avLst/>
          </a:prstGeom>
        </p:spPr>
      </p:pic>
      <p:pic>
        <p:nvPicPr>
          <p:cNvPr id="4" name="Picture 3">
            <a:extLst>
              <a:ext uri="{FF2B5EF4-FFF2-40B4-BE49-F238E27FC236}">
                <a16:creationId xmlns:a16="http://schemas.microsoft.com/office/drawing/2014/main" id="{823F6FCF-6B44-9F10-130C-68AAFB4A4E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95945" y="1473268"/>
            <a:ext cx="3106478" cy="3098731"/>
          </a:xfrm>
          <a:prstGeom prst="rect">
            <a:avLst/>
          </a:prstGeom>
        </p:spPr>
      </p:pic>
      <p:sp>
        <p:nvSpPr>
          <p:cNvPr id="6" name="TextBox 5">
            <a:extLst>
              <a:ext uri="{FF2B5EF4-FFF2-40B4-BE49-F238E27FC236}">
                <a16:creationId xmlns:a16="http://schemas.microsoft.com/office/drawing/2014/main" id="{5F0B177B-6F1B-82A0-67D2-29C9B1C318EF}"/>
              </a:ext>
            </a:extLst>
          </p:cNvPr>
          <p:cNvSpPr txBox="1"/>
          <p:nvPr/>
        </p:nvSpPr>
        <p:spPr>
          <a:xfrm>
            <a:off x="8975327" y="4805045"/>
            <a:ext cx="1554128"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effectLst/>
                <a:uLnTx/>
                <a:uFillTx/>
                <a:latin typeface="Roboto Condensed" panose="02000000000000000000" pitchFamily="2" charset="0"/>
                <a:ea typeface="Roboto Condensed" panose="02000000000000000000" pitchFamily="2" charset="0"/>
                <a:cs typeface="Roboto Condensed" panose="02000000000000000000" pitchFamily="2" charset="0"/>
              </a:rPr>
              <a:t>Buildings in</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a:latin typeface="Roboto Condensed" panose="02000000000000000000" pitchFamily="2" charset="0"/>
                <a:ea typeface="Roboto Condensed" panose="02000000000000000000" pitchFamily="2" charset="0"/>
                <a:cs typeface="Roboto Condensed" panose="02000000000000000000" pitchFamily="2" charset="0"/>
              </a:rPr>
              <a:t>each climate</a:t>
            </a:r>
            <a:endParaRPr kumimoji="0" lang="en-US" sz="2000" u="none" strike="noStrike" kern="1200" cap="none" spc="0" normalizeH="0" baseline="0" noProof="0">
              <a:ln>
                <a:noFill/>
              </a:ln>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 name="TextBox 6">
            <a:extLst>
              <a:ext uri="{FF2B5EF4-FFF2-40B4-BE49-F238E27FC236}">
                <a16:creationId xmlns:a16="http://schemas.microsoft.com/office/drawing/2014/main" id="{3CCAAD97-6BE5-F083-A538-8C5E2F1CBDBB}"/>
              </a:ext>
            </a:extLst>
          </p:cNvPr>
          <p:cNvSpPr txBox="1"/>
          <p:nvPr/>
        </p:nvSpPr>
        <p:spPr>
          <a:xfrm>
            <a:off x="2373913" y="6128325"/>
            <a:ext cx="3577708"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effectLst/>
                <a:uLnTx/>
                <a:uFillTx/>
                <a:latin typeface="Roboto Condensed" panose="02000000000000000000" pitchFamily="2" charset="0"/>
                <a:ea typeface="Roboto Condensed" panose="02000000000000000000" pitchFamily="2" charset="0"/>
                <a:cs typeface="Roboto Condensed" panose="02000000000000000000" pitchFamily="2" charset="0"/>
              </a:rPr>
              <a:t>Heating load normalized to max</a:t>
            </a:r>
          </a:p>
        </p:txBody>
      </p:sp>
      <p:sp>
        <p:nvSpPr>
          <p:cNvPr id="8" name="TextBox 7">
            <a:extLst>
              <a:ext uri="{FF2B5EF4-FFF2-40B4-BE49-F238E27FC236}">
                <a16:creationId xmlns:a16="http://schemas.microsoft.com/office/drawing/2014/main" id="{071E277B-5E52-F5F9-1CA7-CC9C7BF55CA1}"/>
              </a:ext>
            </a:extLst>
          </p:cNvPr>
          <p:cNvSpPr txBox="1"/>
          <p:nvPr/>
        </p:nvSpPr>
        <p:spPr>
          <a:xfrm rot="16200000">
            <a:off x="-1289584" y="3455684"/>
            <a:ext cx="40784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u="none" strike="noStrike" kern="1200" cap="none" spc="0" normalizeH="0" baseline="0" noProof="0">
                <a:ln>
                  <a:noFill/>
                </a:ln>
                <a:effectLst/>
                <a:uLnTx/>
                <a:uFillTx/>
                <a:latin typeface="Roboto Condensed" panose="02000000000000000000" pitchFamily="2" charset="0"/>
                <a:ea typeface="Roboto Condensed" panose="02000000000000000000" pitchFamily="2" charset="0"/>
                <a:cs typeface="Roboto Condensed" panose="02000000000000000000" pitchFamily="2" charset="0"/>
              </a:rPr>
              <a:t>Cumulative fraction of operating hours</a:t>
            </a:r>
          </a:p>
        </p:txBody>
      </p:sp>
      <p:sp>
        <p:nvSpPr>
          <p:cNvPr id="9" name="Rectangle 8">
            <a:extLst>
              <a:ext uri="{FF2B5EF4-FFF2-40B4-BE49-F238E27FC236}">
                <a16:creationId xmlns:a16="http://schemas.microsoft.com/office/drawing/2014/main" id="{F248984C-8C8C-C6A9-9544-A0FECE92A00F}"/>
              </a:ext>
            </a:extLst>
          </p:cNvPr>
          <p:cNvSpPr/>
          <p:nvPr/>
        </p:nvSpPr>
        <p:spPr>
          <a:xfrm>
            <a:off x="1662545" y="2047562"/>
            <a:ext cx="2832339" cy="3478617"/>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65892838"/>
      </p:ext>
    </p:extLst>
  </p:cSld>
  <p:clrMapOvr>
    <a:masterClrMapping/>
  </p:clrMapOvr>
  <p:transition spd="slow" advTm="0">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2CC49DC-DF15-C649-BD59-0E656AE3F272}"/>
              </a:ext>
            </a:extLst>
          </p:cNvPr>
          <p:cNvGraphicFramePr>
            <a:graphicFrameLocks noGrp="1"/>
          </p:cNvGraphicFramePr>
          <p:nvPr>
            <p:extLst>
              <p:ext uri="{D42A27DB-BD31-4B8C-83A1-F6EECF244321}">
                <p14:modId xmlns:p14="http://schemas.microsoft.com/office/powerpoint/2010/main" val="690733372"/>
              </p:ext>
            </p:extLst>
          </p:nvPr>
        </p:nvGraphicFramePr>
        <p:xfrm>
          <a:off x="115950" y="130629"/>
          <a:ext cx="11788066" cy="663214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1E11780-8BF1-FE46-9D06-44A63B7A9066}"/>
              </a:ext>
            </a:extLst>
          </p:cNvPr>
          <p:cNvSpPr txBox="1"/>
          <p:nvPr/>
        </p:nvSpPr>
        <p:spPr>
          <a:xfrm>
            <a:off x="6306208" y="3446703"/>
            <a:ext cx="4399464" cy="170816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60-year-old building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125,000 ft</a:t>
            </a:r>
            <a:r>
              <a:rPr kumimoji="0" lang="en-US" sz="2000" b="0" i="0" u="none" strike="noStrike" kern="1200" cap="none" spc="0" normalizeH="0" baseline="3000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 </a:t>
            </a:r>
            <a:r>
              <a:rPr kumimoji="0" lang="en-US" sz="2000" b="0" i="0" u="none" strike="noStrike" kern="1200" cap="none" spc="0" normalizeH="0" baseline="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(11,600 m</a:t>
            </a:r>
            <a:r>
              <a:rPr kumimoji="0" lang="en-US" sz="2000" b="0" i="0" u="none" strike="noStrike" kern="1200" cap="none" spc="0" normalizeH="0" baseline="3000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endParaRPr kumimoji="0" lang="en-US" sz="2000" b="0" i="0" u="none" strike="noStrike" kern="1200" cap="none" spc="0" normalizeH="0" baseline="3000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Mild climate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Design 22 Btu/ft</a:t>
            </a:r>
            <a:r>
              <a:rPr kumimoji="0" lang="en-US" sz="2000" b="0" i="0" u="none" strike="noStrike" kern="1200" cap="none" spc="0" normalizeH="0" baseline="3000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(250 W/m</a:t>
            </a:r>
            <a:r>
              <a:rPr kumimoji="0" lang="en-US" sz="2000" b="0" i="0" u="none" strike="noStrike" kern="1200" cap="none" spc="0" normalizeH="0" baseline="3000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0" i="0" u="none" strike="noStrike" kern="1200" cap="none" spc="0" normalizeH="0" baseline="0" noProof="0">
                <a:ln>
                  <a:noFill/>
                </a:ln>
                <a:solidFill>
                  <a:prstClr val="black">
                    <a:lumMod val="65000"/>
                    <a:lumOff val="35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peak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Actual 13 Btu/ft</a:t>
            </a:r>
            <a:r>
              <a:rPr kumimoji="0" lang="en-US" sz="2000" b="1" i="0" u="none" strike="noStrike" kern="1200" cap="none" spc="0" normalizeH="0" baseline="30000" noProof="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1" i="0" u="none" strike="noStrike" kern="1200" cap="none" spc="0" normalizeH="0" baseline="0" noProof="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(148 W/m</a:t>
            </a:r>
            <a:r>
              <a:rPr kumimoji="0" lang="en-US" sz="2000" b="1" i="0" u="none" strike="noStrike" kern="1200" cap="none" spc="0" normalizeH="0" baseline="30000" noProof="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kumimoji="0" lang="en-US" sz="2000" b="1" i="0" u="none" strike="noStrike" kern="1200" cap="none" spc="0" normalizeH="0" baseline="0" noProof="0">
                <a:ln>
                  <a:noFill/>
                </a:ln>
                <a:solidFill>
                  <a:srgbClr val="04549C"/>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peak</a:t>
            </a:r>
          </a:p>
        </p:txBody>
      </p:sp>
      <p:sp>
        <p:nvSpPr>
          <p:cNvPr id="3" name="Oval 2">
            <a:extLst>
              <a:ext uri="{FF2B5EF4-FFF2-40B4-BE49-F238E27FC236}">
                <a16:creationId xmlns:a16="http://schemas.microsoft.com/office/drawing/2014/main" id="{6A7C41F4-24B3-404A-936B-04FB98AD65DD}"/>
              </a:ext>
            </a:extLst>
          </p:cNvPr>
          <p:cNvSpPr/>
          <p:nvPr/>
        </p:nvSpPr>
        <p:spPr>
          <a:xfrm>
            <a:off x="3336744" y="1843537"/>
            <a:ext cx="218748" cy="218748"/>
          </a:xfrm>
          <a:prstGeom prst="ellipse">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9" name="TextBox 8">
            <a:extLst>
              <a:ext uri="{FF2B5EF4-FFF2-40B4-BE49-F238E27FC236}">
                <a16:creationId xmlns:a16="http://schemas.microsoft.com/office/drawing/2014/main" id="{E76DC156-FC5B-4F7E-453C-55933CFB827A}"/>
              </a:ext>
            </a:extLst>
          </p:cNvPr>
          <p:cNvSpPr txBox="1"/>
          <p:nvPr/>
        </p:nvSpPr>
        <p:spPr>
          <a:xfrm>
            <a:off x="3896268" y="1606367"/>
            <a:ext cx="4399464" cy="10895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80% of annual heating e</a:t>
            </a:r>
            <a:r>
              <a:rPr kumimoji="0" lang="en-US" sz="2400" b="0" i="0" u="none" strike="noStrike" kern="1200" cap="none" spc="0" normalizeH="0" baseline="0" noProof="0" err="1">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nergy</a:t>
            </a:r>
            <a:r>
              <a:rPr kumimoji="0" lang="en-US" sz="2400" b="0" i="0" u="none" strike="noStrike" kern="1200" cap="none" spc="0" normalizeH="0" baseline="0" noProof="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consumption occurs when the load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is 25% or less</a:t>
            </a:r>
          </a:p>
        </p:txBody>
      </p:sp>
      <p:sp>
        <p:nvSpPr>
          <p:cNvPr id="2" name="TextBox 1">
            <a:extLst>
              <a:ext uri="{FF2B5EF4-FFF2-40B4-BE49-F238E27FC236}">
                <a16:creationId xmlns:a16="http://schemas.microsoft.com/office/drawing/2014/main" id="{DB9E3FAA-0FB0-0BA0-89A3-5E18CB9FDCB0}"/>
              </a:ext>
            </a:extLst>
          </p:cNvPr>
          <p:cNvSpPr txBox="1"/>
          <p:nvPr/>
        </p:nvSpPr>
        <p:spPr>
          <a:xfrm>
            <a:off x="10100603" y="393895"/>
            <a:ext cx="1683474" cy="461665"/>
          </a:xfrm>
          <a:prstGeom prst="rect">
            <a:avLst/>
          </a:prstGeom>
          <a:noFill/>
        </p:spPr>
        <p:txBody>
          <a:bodyPr wrap="none" rtlCol="0">
            <a:spAutoFit/>
          </a:bodyPr>
          <a:lstStyle/>
          <a:p>
            <a:r>
              <a:rPr lang="en-US" sz="240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1 kWh/ft</a:t>
            </a:r>
            <a:r>
              <a:rPr lang="en-US" sz="2400" baseline="3000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240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-yr</a:t>
            </a:r>
          </a:p>
        </p:txBody>
      </p:sp>
    </p:spTree>
    <p:extLst>
      <p:ext uri="{BB962C8B-B14F-4D97-AF65-F5344CB8AC3E}">
        <p14:creationId xmlns:p14="http://schemas.microsoft.com/office/powerpoint/2010/main" val="2117805292"/>
      </p:ext>
    </p:extLst>
  </p:cSld>
  <p:clrMapOvr>
    <a:masterClrMapping/>
  </p:clrMapOvr>
  <p:transition spd="slow" advTm="0">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FC087-E55B-5BCD-B272-0CD205729539}"/>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A2226501-C827-259E-15B0-6F3226C3E1E1}"/>
              </a:ext>
            </a:extLst>
          </p:cNvPr>
          <p:cNvGraphicFramePr>
            <a:graphicFrameLocks noGrp="1"/>
          </p:cNvGraphicFramePr>
          <p:nvPr>
            <p:extLst>
              <p:ext uri="{D42A27DB-BD31-4B8C-83A1-F6EECF244321}">
                <p14:modId xmlns:p14="http://schemas.microsoft.com/office/powerpoint/2010/main" val="3304585673"/>
              </p:ext>
            </p:extLst>
          </p:nvPr>
        </p:nvGraphicFramePr>
        <p:xfrm>
          <a:off x="115950" y="130629"/>
          <a:ext cx="11788066" cy="6632149"/>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id="{A0E571FD-3F40-E393-0038-D11BFB4F986E}"/>
              </a:ext>
            </a:extLst>
          </p:cNvPr>
          <p:cNvSpPr/>
          <p:nvPr/>
        </p:nvSpPr>
        <p:spPr>
          <a:xfrm>
            <a:off x="3336744" y="1843537"/>
            <a:ext cx="218748" cy="218748"/>
          </a:xfrm>
          <a:prstGeom prst="ellipse">
            <a:avLst/>
          </a:prstGeom>
          <a:solidFill>
            <a:srgbClr val="FFFF00">
              <a:alpha val="3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Rectangle 1">
            <a:extLst>
              <a:ext uri="{FF2B5EF4-FFF2-40B4-BE49-F238E27FC236}">
                <a16:creationId xmlns:a16="http://schemas.microsoft.com/office/drawing/2014/main" id="{210F0827-D3BC-8E19-F861-A84ED3E0AE1C}"/>
              </a:ext>
            </a:extLst>
          </p:cNvPr>
          <p:cNvSpPr/>
          <p:nvPr/>
        </p:nvSpPr>
        <p:spPr>
          <a:xfrm>
            <a:off x="975360" y="1010194"/>
            <a:ext cx="2499360" cy="4711337"/>
          </a:xfrm>
          <a:prstGeom prst="rect">
            <a:avLst/>
          </a:prstGeom>
          <a:solidFill>
            <a:schemeClr val="bg1">
              <a:lumMod val="50000"/>
              <a:alpha val="97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CD9435A-1A7A-9CF8-1020-584C676B1699}"/>
              </a:ext>
            </a:extLst>
          </p:cNvPr>
          <p:cNvSpPr/>
          <p:nvPr/>
        </p:nvSpPr>
        <p:spPr>
          <a:xfrm>
            <a:off x="5983856" y="1010193"/>
            <a:ext cx="2499360" cy="4711337"/>
          </a:xfrm>
          <a:prstGeom prst="rect">
            <a:avLst/>
          </a:prstGeom>
          <a:solidFill>
            <a:schemeClr val="bg1">
              <a:lumMod val="50000"/>
              <a:alpha val="972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white machine with a black background&#10;&#10;Description automatically generated">
            <a:extLst>
              <a:ext uri="{FF2B5EF4-FFF2-40B4-BE49-F238E27FC236}">
                <a16:creationId xmlns:a16="http://schemas.microsoft.com/office/drawing/2014/main" id="{21F71D08-3BC4-2024-B483-53BFF499D1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4535" y="1136469"/>
            <a:ext cx="1461010" cy="1789611"/>
          </a:xfrm>
          <a:prstGeom prst="rect">
            <a:avLst/>
          </a:prstGeom>
        </p:spPr>
      </p:pic>
      <p:pic>
        <p:nvPicPr>
          <p:cNvPr id="12" name="Picture 11" descr="A white machine with a black background&#10;&#10;Description automatically generated">
            <a:extLst>
              <a:ext uri="{FF2B5EF4-FFF2-40B4-BE49-F238E27FC236}">
                <a16:creationId xmlns:a16="http://schemas.microsoft.com/office/drawing/2014/main" id="{5C38B7BE-CF8A-B168-2B6D-91205567D75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8397" y="1136469"/>
            <a:ext cx="1461010" cy="1789611"/>
          </a:xfrm>
          <a:prstGeom prst="rect">
            <a:avLst/>
          </a:prstGeom>
        </p:spPr>
      </p:pic>
      <p:pic>
        <p:nvPicPr>
          <p:cNvPr id="13" name="Picture 12" descr="A white machine with a black background&#10;&#10;Description automatically generated">
            <a:extLst>
              <a:ext uri="{FF2B5EF4-FFF2-40B4-BE49-F238E27FC236}">
                <a16:creationId xmlns:a16="http://schemas.microsoft.com/office/drawing/2014/main" id="{8E281816-B174-A6F9-6D7D-D6AEE83A5A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7533" y="1138646"/>
            <a:ext cx="1461010" cy="1789611"/>
          </a:xfrm>
          <a:prstGeom prst="rect">
            <a:avLst/>
          </a:prstGeom>
        </p:spPr>
      </p:pic>
      <p:pic>
        <p:nvPicPr>
          <p:cNvPr id="14" name="Picture 13" descr="A white machine with a black background&#10;&#10;Description automatically generated">
            <a:extLst>
              <a:ext uri="{FF2B5EF4-FFF2-40B4-BE49-F238E27FC236}">
                <a16:creationId xmlns:a16="http://schemas.microsoft.com/office/drawing/2014/main" id="{F129379B-FBD0-92FE-EF6A-AD1D86B8E4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76669" y="1140823"/>
            <a:ext cx="1461010" cy="1789611"/>
          </a:xfrm>
          <a:prstGeom prst="rect">
            <a:avLst/>
          </a:prstGeom>
        </p:spPr>
      </p:pic>
      <p:pic>
        <p:nvPicPr>
          <p:cNvPr id="6" name="Picture 5" descr="A green check mark on a black background&#10;&#10;Description automatically generated">
            <a:extLst>
              <a:ext uri="{FF2B5EF4-FFF2-40B4-BE49-F238E27FC236}">
                <a16:creationId xmlns:a16="http://schemas.microsoft.com/office/drawing/2014/main" id="{C8C87AF5-5A0A-B147-209F-FDF2F5613188}"/>
              </a:ext>
            </a:extLst>
          </p:cNvPr>
          <p:cNvPicPr>
            <a:picLocks noChangeAspect="1"/>
          </p:cNvPicPr>
          <p:nvPr/>
        </p:nvPicPr>
        <p:blipFill>
          <a:blip r:embed="rId5" cstate="email">
            <a:alphaModFix amt="70000"/>
            <a:extLst>
              <a:ext uri="{28A0092B-C50C-407E-A947-70E740481C1C}">
                <a14:useLocalDpi xmlns:a14="http://schemas.microsoft.com/office/drawing/2010/main"/>
              </a:ext>
            </a:extLst>
          </a:blip>
          <a:stretch>
            <a:fillRect/>
          </a:stretch>
        </p:blipFill>
        <p:spPr>
          <a:xfrm>
            <a:off x="1870407" y="1585552"/>
            <a:ext cx="987680" cy="953465"/>
          </a:xfrm>
          <a:prstGeom prst="rect">
            <a:avLst/>
          </a:prstGeom>
        </p:spPr>
      </p:pic>
      <p:pic>
        <p:nvPicPr>
          <p:cNvPr id="9" name="Picture 8" descr="A white figure with a blue question mark&#10;&#10;Description automatically generated">
            <a:extLst>
              <a:ext uri="{FF2B5EF4-FFF2-40B4-BE49-F238E27FC236}">
                <a16:creationId xmlns:a16="http://schemas.microsoft.com/office/drawing/2014/main" id="{93E03773-0FBD-94CA-3630-5692D9D2D0AE}"/>
              </a:ext>
            </a:extLst>
          </p:cNvPr>
          <p:cNvPicPr>
            <a:picLocks noChangeAspect="1"/>
          </p:cNvPicPr>
          <p:nvPr/>
        </p:nvPicPr>
        <p:blipFill>
          <a:blip r:embed="rId6" cstate="email">
            <a:alphaModFix amt="70000"/>
            <a:extLst>
              <a:ext uri="{28A0092B-C50C-407E-A947-70E740481C1C}">
                <a14:useLocalDpi xmlns:a14="http://schemas.microsoft.com/office/drawing/2010/main"/>
              </a:ext>
            </a:extLst>
          </a:blip>
          <a:stretch>
            <a:fillRect/>
          </a:stretch>
        </p:blipFill>
        <p:spPr>
          <a:xfrm>
            <a:off x="4004851" y="1315366"/>
            <a:ext cx="1431816" cy="1431816"/>
          </a:xfrm>
          <a:prstGeom prst="rect">
            <a:avLst/>
          </a:prstGeom>
        </p:spPr>
      </p:pic>
      <p:pic>
        <p:nvPicPr>
          <p:cNvPr id="15" name="Picture 14" descr="A red x on a black background&#10;&#10;Description automatically generated">
            <a:extLst>
              <a:ext uri="{FF2B5EF4-FFF2-40B4-BE49-F238E27FC236}">
                <a16:creationId xmlns:a16="http://schemas.microsoft.com/office/drawing/2014/main" id="{2833C6B5-65A0-2FF0-95E9-FD63C644F191}"/>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6939523" y="1629466"/>
            <a:ext cx="844238" cy="953465"/>
          </a:xfrm>
          <a:prstGeom prst="rect">
            <a:avLst/>
          </a:prstGeom>
        </p:spPr>
      </p:pic>
      <p:pic>
        <p:nvPicPr>
          <p:cNvPr id="16" name="Picture 15" descr="A red x on a black background&#10;&#10;Description automatically generated">
            <a:extLst>
              <a:ext uri="{FF2B5EF4-FFF2-40B4-BE49-F238E27FC236}">
                <a16:creationId xmlns:a16="http://schemas.microsoft.com/office/drawing/2014/main" id="{8482B2F7-2EC3-2953-CF73-115B54543E98}"/>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9423398" y="1629465"/>
            <a:ext cx="844238" cy="953465"/>
          </a:xfrm>
          <a:prstGeom prst="rect">
            <a:avLst/>
          </a:prstGeom>
        </p:spPr>
      </p:pic>
    </p:spTree>
    <p:extLst>
      <p:ext uri="{BB962C8B-B14F-4D97-AF65-F5344CB8AC3E}">
        <p14:creationId xmlns:p14="http://schemas.microsoft.com/office/powerpoint/2010/main" val="2291472424"/>
      </p:ext>
    </p:extLst>
  </p:cSld>
  <p:clrMapOvr>
    <a:masterClrMapping/>
  </p:clrMapOvr>
  <p:transition spd="slow" advTm="0">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3" name="Picture 2" descr="A dump with smoke coming out of it&#10;&#10;Description automatically generated">
            <a:extLst>
              <a:ext uri="{FF2B5EF4-FFF2-40B4-BE49-F238E27FC236}">
                <a16:creationId xmlns:a16="http://schemas.microsoft.com/office/drawing/2014/main" id="{367BA0E0-BA7A-A5D4-5691-0EF2F86D2A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30DB3231-6612-CC39-EDEB-ECA8A8F46D2F}"/>
              </a:ext>
            </a:extLst>
          </p:cNvPr>
          <p:cNvPicPr>
            <a:picLocks noChangeAspect="1"/>
          </p:cNvPicPr>
          <p:nvPr/>
        </p:nvPicPr>
        <p:blipFill>
          <a:blip r:embed="rId4"/>
          <a:stretch>
            <a:fillRect/>
          </a:stretch>
        </p:blipFill>
        <p:spPr>
          <a:xfrm>
            <a:off x="10793738" y="4929976"/>
            <a:ext cx="1010335" cy="1174407"/>
          </a:xfrm>
          <a:prstGeom prst="rect">
            <a:avLst/>
          </a:prstGeom>
        </p:spPr>
      </p:pic>
      <p:pic>
        <p:nvPicPr>
          <p:cNvPr id="9" name="Picture 8">
            <a:extLst>
              <a:ext uri="{FF2B5EF4-FFF2-40B4-BE49-F238E27FC236}">
                <a16:creationId xmlns:a16="http://schemas.microsoft.com/office/drawing/2014/main" id="{76276283-9899-12BD-AC4D-51F7ABF0EF7B}"/>
              </a:ext>
            </a:extLst>
          </p:cNvPr>
          <p:cNvPicPr>
            <a:picLocks noChangeAspect="1"/>
          </p:cNvPicPr>
          <p:nvPr/>
        </p:nvPicPr>
        <p:blipFill>
          <a:blip r:embed="rId5"/>
          <a:stretch>
            <a:fillRect/>
          </a:stretch>
        </p:blipFill>
        <p:spPr>
          <a:xfrm>
            <a:off x="0" y="6304643"/>
            <a:ext cx="12192000" cy="553357"/>
          </a:xfrm>
          <a:prstGeom prst="rect">
            <a:avLst/>
          </a:prstGeom>
        </p:spPr>
      </p:pic>
    </p:spTree>
    <p:extLst>
      <p:ext uri="{BB962C8B-B14F-4D97-AF65-F5344CB8AC3E}">
        <p14:creationId xmlns:p14="http://schemas.microsoft.com/office/powerpoint/2010/main" val="1763771475"/>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3" y="396164"/>
            <a:ext cx="11041337" cy="643543"/>
          </a:xfrm>
        </p:spPr>
        <p:txBody>
          <a:bodyPr>
            <a:normAutofit/>
          </a:bodyPr>
          <a:lstStyle/>
          <a:p>
            <a:r>
              <a:rPr lang="en-US" sz="4000" b="1">
                <a:solidFill>
                  <a:schemeClr val="tx1">
                    <a:lumMod val="65000"/>
                    <a:lumOff val="35000"/>
                  </a:schemeClr>
                </a:solidFill>
                <a:latin typeface="Arial" panose="020B0604020202020204" pitchFamily="34" charset="0"/>
                <a:cs typeface="Arial" panose="020B0604020202020204" pitchFamily="34" charset="0"/>
              </a:rPr>
              <a:t>1-row VAV Percent Reheat Capacity vs. EWT</a:t>
            </a:r>
          </a:p>
        </p:txBody>
      </p:sp>
      <p:grpSp>
        <p:nvGrpSpPr>
          <p:cNvPr id="9" name="Group 8">
            <a:extLst>
              <a:ext uri="{FF2B5EF4-FFF2-40B4-BE49-F238E27FC236}">
                <a16:creationId xmlns:a16="http://schemas.microsoft.com/office/drawing/2014/main" id="{7143C95E-84E1-E54F-A1F1-98F9CD5E812C}"/>
              </a:ext>
            </a:extLst>
          </p:cNvPr>
          <p:cNvGrpSpPr/>
          <p:nvPr/>
        </p:nvGrpSpPr>
        <p:grpSpPr>
          <a:xfrm>
            <a:off x="433633" y="1360448"/>
            <a:ext cx="10383050" cy="5224051"/>
            <a:chOff x="1615070" y="2096429"/>
            <a:chExt cx="8912668" cy="4365407"/>
          </a:xfrm>
        </p:grpSpPr>
        <p:pic>
          <p:nvPicPr>
            <p:cNvPr id="3" name="Picture 2">
              <a:extLst>
                <a:ext uri="{FF2B5EF4-FFF2-40B4-BE49-F238E27FC236}">
                  <a16:creationId xmlns:a16="http://schemas.microsoft.com/office/drawing/2014/main" id="{DD28BCD9-295B-2A4B-B477-90EA9CD3C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15070" y="2096429"/>
              <a:ext cx="8912668" cy="4365407"/>
            </a:xfrm>
            <a:prstGeom prst="rect">
              <a:avLst/>
            </a:prstGeom>
          </p:spPr>
        </p:pic>
        <p:cxnSp>
          <p:nvCxnSpPr>
            <p:cNvPr id="5" name="Straight Connector 4">
              <a:extLst>
                <a:ext uri="{FF2B5EF4-FFF2-40B4-BE49-F238E27FC236}">
                  <a16:creationId xmlns:a16="http://schemas.microsoft.com/office/drawing/2014/main" id="{4A131DC6-D25A-5F4D-960A-EC47018682C6}"/>
                </a:ext>
              </a:extLst>
            </p:cNvPr>
            <p:cNvCxnSpPr/>
            <p:nvPr/>
          </p:nvCxnSpPr>
          <p:spPr>
            <a:xfrm>
              <a:off x="2343150" y="4207669"/>
              <a:ext cx="5993606"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630989-87E9-8342-979A-8D83481C3AE2}"/>
                </a:ext>
              </a:extLst>
            </p:cNvPr>
            <p:cNvCxnSpPr>
              <a:cxnSpLocks/>
            </p:cNvCxnSpPr>
            <p:nvPr/>
          </p:nvCxnSpPr>
          <p:spPr>
            <a:xfrm>
              <a:off x="8336756" y="4207669"/>
              <a:ext cx="0" cy="1416296"/>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064BC8B-95B2-0141-A12E-2CDBB8D9A24E}"/>
              </a:ext>
            </a:extLst>
          </p:cNvPr>
          <p:cNvSpPr txBox="1"/>
          <p:nvPr/>
        </p:nvSpPr>
        <p:spPr>
          <a:xfrm>
            <a:off x="8264240" y="1677139"/>
            <a:ext cx="3323371" cy="193899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Open Sans Condensed Light" panose="020B0306030504020204" pitchFamily="34" charset="0"/>
                <a:cs typeface="Arial" panose="020B0604020202020204" pitchFamily="34" charset="0"/>
              </a:rPr>
              <a:t>130°F could possibly meet the HHW loads in the previous example without changing piping or reheat coils</a:t>
            </a:r>
          </a:p>
        </p:txBody>
      </p:sp>
    </p:spTree>
    <p:extLst>
      <p:ext uri="{BB962C8B-B14F-4D97-AF65-F5344CB8AC3E}">
        <p14:creationId xmlns:p14="http://schemas.microsoft.com/office/powerpoint/2010/main" val="584519261"/>
      </p:ext>
    </p:extLst>
  </p:cSld>
  <p:clrMapOvr>
    <a:masterClrMapping/>
  </p:clrMapOvr>
  <p:transition spd="slow" advTm="0">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D1278-4CF6-3F5A-6A73-3AE15A9B6BD3}"/>
              </a:ext>
            </a:extLst>
          </p:cNvPr>
          <p:cNvSpPr txBox="1"/>
          <p:nvPr/>
        </p:nvSpPr>
        <p:spPr>
          <a:xfrm>
            <a:off x="6542786" y="1789010"/>
            <a:ext cx="5082738" cy="3570208"/>
          </a:xfrm>
          <a:prstGeom prst="rect">
            <a:avLst/>
          </a:prstGeom>
          <a:noFill/>
        </p:spPr>
        <p:txBody>
          <a:bodyPr wrap="square" rtlCol="0">
            <a:spAutoFit/>
          </a:bodyPr>
          <a:lstStyle/>
          <a:p>
            <a:pPr marL="285750" indent="-285750">
              <a:spcAft>
                <a:spcPts val="1200"/>
              </a:spcAft>
              <a:buClr>
                <a:srgbClr val="4599CA"/>
              </a:buClr>
              <a:buFont typeface="Arial" panose="020B0604020202020204" pitchFamily="34" charset="0"/>
              <a:buChar char="•"/>
            </a:pPr>
            <a:r>
              <a:rPr lang="en-US" sz="2800">
                <a:latin typeface="Roboto" pitchFamily="2" charset="0"/>
                <a:ea typeface="Roboto" pitchFamily="2" charset="0"/>
              </a:rPr>
              <a:t>Existing equipment assessment</a:t>
            </a:r>
          </a:p>
          <a:p>
            <a:pPr marL="285750" indent="-285750">
              <a:spcAft>
                <a:spcPts val="1200"/>
              </a:spcAft>
              <a:buClr>
                <a:srgbClr val="4599CA"/>
              </a:buClr>
              <a:buFont typeface="Arial" panose="020B0604020202020204" pitchFamily="34" charset="0"/>
              <a:buChar char="•"/>
            </a:pPr>
            <a:r>
              <a:rPr lang="en-US" sz="2800">
                <a:latin typeface="Roboto" pitchFamily="2" charset="0"/>
                <a:ea typeface="Roboto" pitchFamily="2" charset="0"/>
              </a:rPr>
              <a:t>Electrical service capacity</a:t>
            </a:r>
          </a:p>
          <a:p>
            <a:pPr marL="285750" indent="-285750">
              <a:spcAft>
                <a:spcPts val="1200"/>
              </a:spcAft>
              <a:buClr>
                <a:srgbClr val="4599CA"/>
              </a:buClr>
              <a:buFont typeface="Arial" panose="020B0604020202020204" pitchFamily="34" charset="0"/>
              <a:buChar char="•"/>
            </a:pPr>
            <a:r>
              <a:rPr lang="en-US" sz="2800">
                <a:latin typeface="Roboto" pitchFamily="2" charset="0"/>
                <a:ea typeface="Roboto" pitchFamily="2" charset="0"/>
              </a:rPr>
              <a:t>Combustion equipment inventory</a:t>
            </a:r>
          </a:p>
          <a:p>
            <a:pPr marL="285750" indent="-285750">
              <a:spcAft>
                <a:spcPts val="1200"/>
              </a:spcAft>
              <a:buClr>
                <a:srgbClr val="4599CA"/>
              </a:buClr>
              <a:buFont typeface="Arial" panose="020B0604020202020204" pitchFamily="34" charset="0"/>
              <a:buChar char="•"/>
            </a:pPr>
            <a:r>
              <a:rPr lang="en-US" sz="2800">
                <a:latin typeface="Roboto" pitchFamily="2" charset="0"/>
                <a:ea typeface="Roboto" pitchFamily="2" charset="0"/>
              </a:rPr>
              <a:t>On-site renewable energy assessment</a:t>
            </a:r>
          </a:p>
        </p:txBody>
      </p:sp>
      <p:sp>
        <p:nvSpPr>
          <p:cNvPr id="3" name="TextBox 2">
            <a:extLst>
              <a:ext uri="{FF2B5EF4-FFF2-40B4-BE49-F238E27FC236}">
                <a16:creationId xmlns:a16="http://schemas.microsoft.com/office/drawing/2014/main" id="{4CD9C5E2-B8C2-959E-1153-B4B4B492EC5C}"/>
              </a:ext>
            </a:extLst>
          </p:cNvPr>
          <p:cNvSpPr txBox="1"/>
          <p:nvPr/>
        </p:nvSpPr>
        <p:spPr>
          <a:xfrm>
            <a:off x="6470311" y="872167"/>
            <a:ext cx="4234132" cy="664797"/>
          </a:xfrm>
          <a:prstGeom prst="rect">
            <a:avLst/>
          </a:prstGeom>
          <a:noFill/>
        </p:spPr>
        <p:txBody>
          <a:bodyPr wrap="square" lIns="0" tIns="0" rIns="0" bIns="0" rtlCol="0" anchor="ctr">
            <a:spAutoFit/>
          </a:bodyPr>
          <a:lstStyle/>
          <a:p>
            <a:pPr defTabSz="1218987">
              <a:lnSpc>
                <a:spcPct val="90000"/>
              </a:lnSpc>
            </a:pPr>
            <a:r>
              <a:rPr lang="en-IN" sz="4800" b="1">
                <a:solidFill>
                  <a:srgbClr val="4599CA"/>
                </a:solidFill>
                <a:latin typeface="Roboto" pitchFamily="2" charset="0"/>
                <a:ea typeface="Roboto" pitchFamily="2" charset="0"/>
                <a:cs typeface="Roboto Condensed" panose="02000000000000000000" pitchFamily="2" charset="0"/>
              </a:rPr>
              <a:t>UNDERSTAND</a:t>
            </a:r>
          </a:p>
        </p:txBody>
      </p:sp>
      <p:sp>
        <p:nvSpPr>
          <p:cNvPr id="4" name="Freeform 9">
            <a:extLst>
              <a:ext uri="{FF2B5EF4-FFF2-40B4-BE49-F238E27FC236}">
                <a16:creationId xmlns:a16="http://schemas.microsoft.com/office/drawing/2014/main" id="{A322F8BD-78E5-F8A8-213F-1B124D827DAC}"/>
              </a:ext>
            </a:extLst>
          </p:cNvPr>
          <p:cNvSpPr>
            <a:spLocks/>
          </p:cNvSpPr>
          <p:nvPr/>
        </p:nvSpPr>
        <p:spPr bwMode="auto">
          <a:xfrm>
            <a:off x="1991616" y="660411"/>
            <a:ext cx="3657600" cy="5448518"/>
          </a:xfrm>
          <a:custGeom>
            <a:avLst/>
            <a:gdLst>
              <a:gd name="T0" fmla="*/ 1752 w 2415"/>
              <a:gd name="T1" fmla="*/ 0 h 3823"/>
              <a:gd name="T2" fmla="*/ 0 w 2415"/>
              <a:gd name="T3" fmla="*/ 0 h 3823"/>
              <a:gd name="T4" fmla="*/ 0 w 2415"/>
              <a:gd name="T5" fmla="*/ 3823 h 3823"/>
              <a:gd name="T6" fmla="*/ 1796 w 2415"/>
              <a:gd name="T7" fmla="*/ 3823 h 3823"/>
              <a:gd name="T8" fmla="*/ 2415 w 2415"/>
              <a:gd name="T9" fmla="*/ 1911 h 3823"/>
              <a:gd name="T10" fmla="*/ 1752 w 2415"/>
              <a:gd name="T11" fmla="*/ 0 h 3823"/>
            </a:gdLst>
            <a:ahLst/>
            <a:cxnLst>
              <a:cxn ang="0">
                <a:pos x="T0" y="T1"/>
              </a:cxn>
              <a:cxn ang="0">
                <a:pos x="T2" y="T3"/>
              </a:cxn>
              <a:cxn ang="0">
                <a:pos x="T4" y="T5"/>
              </a:cxn>
              <a:cxn ang="0">
                <a:pos x="T6" y="T7"/>
              </a:cxn>
              <a:cxn ang="0">
                <a:pos x="T8" y="T9"/>
              </a:cxn>
              <a:cxn ang="0">
                <a:pos x="T10" y="T11"/>
              </a:cxn>
            </a:cxnLst>
            <a:rect l="0" t="0" r="r" b="b"/>
            <a:pathLst>
              <a:path w="2415" h="3823">
                <a:moveTo>
                  <a:pt x="1752" y="0"/>
                </a:moveTo>
                <a:lnTo>
                  <a:pt x="0" y="0"/>
                </a:lnTo>
                <a:lnTo>
                  <a:pt x="0" y="3823"/>
                </a:lnTo>
                <a:lnTo>
                  <a:pt x="1796" y="3823"/>
                </a:lnTo>
                <a:lnTo>
                  <a:pt x="2415" y="1911"/>
                </a:lnTo>
                <a:lnTo>
                  <a:pt x="1752" y="0"/>
                </a:lnTo>
                <a:close/>
              </a:path>
            </a:pathLst>
          </a:custGeom>
          <a:solidFill>
            <a:srgbClr val="4599CA"/>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2779"/>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5" name="Oval 4">
            <a:extLst>
              <a:ext uri="{FF2B5EF4-FFF2-40B4-BE49-F238E27FC236}">
                <a16:creationId xmlns:a16="http://schemas.microsoft.com/office/drawing/2014/main" id="{F3C12732-A958-78D0-0DA1-54CE77D8AC4D}"/>
              </a:ext>
            </a:extLst>
          </p:cNvPr>
          <p:cNvSpPr/>
          <p:nvPr/>
        </p:nvSpPr>
        <p:spPr>
          <a:xfrm>
            <a:off x="3340072" y="1056673"/>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6" name="Freeform 15">
            <a:extLst>
              <a:ext uri="{FF2B5EF4-FFF2-40B4-BE49-F238E27FC236}">
                <a16:creationId xmlns:a16="http://schemas.microsoft.com/office/drawing/2014/main" id="{8333B6FA-D560-A6AE-D2C6-CA3A06C923B6}"/>
              </a:ext>
            </a:extLst>
          </p:cNvPr>
          <p:cNvSpPr>
            <a:spLocks/>
          </p:cNvSpPr>
          <p:nvPr/>
        </p:nvSpPr>
        <p:spPr bwMode="auto">
          <a:xfrm>
            <a:off x="2802027" y="4890897"/>
            <a:ext cx="2322209" cy="906462"/>
          </a:xfrm>
          <a:custGeom>
            <a:avLst/>
            <a:gdLst>
              <a:gd name="T0" fmla="*/ 0 w 1826"/>
              <a:gd name="T1" fmla="*/ 0 h 571"/>
              <a:gd name="T2" fmla="*/ 0 w 1826"/>
              <a:gd name="T3" fmla="*/ 571 h 571"/>
              <a:gd name="T4" fmla="*/ 1640 w 1826"/>
              <a:gd name="T5" fmla="*/ 571 h 571"/>
              <a:gd name="T6" fmla="*/ 1826 w 1826"/>
              <a:gd name="T7" fmla="*/ 0 h 571"/>
              <a:gd name="T8" fmla="*/ 0 w 1826"/>
              <a:gd name="T9" fmla="*/ 0 h 571"/>
              <a:gd name="connsiteX0" fmla="*/ 2949 w 10000"/>
              <a:gd name="connsiteY0" fmla="*/ 110 h 10000"/>
              <a:gd name="connsiteX1" fmla="*/ 0 w 10000"/>
              <a:gd name="connsiteY1" fmla="*/ 10000 h 10000"/>
              <a:gd name="connsiteX2" fmla="*/ 8981 w 10000"/>
              <a:gd name="connsiteY2" fmla="*/ 10000 h 10000"/>
              <a:gd name="connsiteX3" fmla="*/ 10000 w 10000"/>
              <a:gd name="connsiteY3" fmla="*/ 0 h 10000"/>
              <a:gd name="connsiteX4" fmla="*/ 2949 w 10000"/>
              <a:gd name="connsiteY4" fmla="*/ 110 h 10000"/>
              <a:gd name="connsiteX0" fmla="*/ 960 w 8011"/>
              <a:gd name="connsiteY0" fmla="*/ 110 h 10000"/>
              <a:gd name="connsiteX1" fmla="*/ 0 w 8011"/>
              <a:gd name="connsiteY1" fmla="*/ 10000 h 10000"/>
              <a:gd name="connsiteX2" fmla="*/ 6992 w 8011"/>
              <a:gd name="connsiteY2" fmla="*/ 10000 h 10000"/>
              <a:gd name="connsiteX3" fmla="*/ 8011 w 8011"/>
              <a:gd name="connsiteY3" fmla="*/ 0 h 10000"/>
              <a:gd name="connsiteX4" fmla="*/ 960 w 8011"/>
              <a:gd name="connsiteY4" fmla="*/ 11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1" h="10000">
                <a:moveTo>
                  <a:pt x="960" y="110"/>
                </a:moveTo>
                <a:lnTo>
                  <a:pt x="0" y="10000"/>
                </a:lnTo>
                <a:lnTo>
                  <a:pt x="6992" y="10000"/>
                </a:lnTo>
                <a:cubicBezTo>
                  <a:pt x="7332" y="6667"/>
                  <a:pt x="7671" y="3333"/>
                  <a:pt x="8011" y="0"/>
                </a:cubicBezTo>
                <a:lnTo>
                  <a:pt x="960" y="11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7" name="TextBox 6">
            <a:extLst>
              <a:ext uri="{FF2B5EF4-FFF2-40B4-BE49-F238E27FC236}">
                <a16:creationId xmlns:a16="http://schemas.microsoft.com/office/drawing/2014/main" id="{6E3938C8-217F-8A56-24D1-824535674C44}"/>
              </a:ext>
            </a:extLst>
          </p:cNvPr>
          <p:cNvSpPr txBox="1"/>
          <p:nvPr/>
        </p:nvSpPr>
        <p:spPr>
          <a:xfrm>
            <a:off x="3221233" y="5010711"/>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On-site Inspections</a:t>
            </a:r>
          </a:p>
        </p:txBody>
      </p:sp>
      <p:sp>
        <p:nvSpPr>
          <p:cNvPr id="8" name="TextBox 7">
            <a:extLst>
              <a:ext uri="{FF2B5EF4-FFF2-40B4-BE49-F238E27FC236}">
                <a16:creationId xmlns:a16="http://schemas.microsoft.com/office/drawing/2014/main" id="{F96E34FF-4A79-5646-D63E-8B0DCB012956}"/>
              </a:ext>
            </a:extLst>
          </p:cNvPr>
          <p:cNvSpPr txBox="1"/>
          <p:nvPr/>
        </p:nvSpPr>
        <p:spPr>
          <a:xfrm>
            <a:off x="3988679" y="2923005"/>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02</a:t>
            </a:r>
          </a:p>
        </p:txBody>
      </p:sp>
      <p:pic>
        <p:nvPicPr>
          <p:cNvPr id="9" name="Picture 8" descr="A white icon of a clipboard with check marks&#10;&#10;Description automatically generated">
            <a:extLst>
              <a:ext uri="{FF2B5EF4-FFF2-40B4-BE49-F238E27FC236}">
                <a16:creationId xmlns:a16="http://schemas.microsoft.com/office/drawing/2014/main" id="{BF0AB763-2075-45C6-17C3-41BC9F13BD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3481" y="1040223"/>
            <a:ext cx="966961" cy="966961"/>
          </a:xfrm>
          <a:prstGeom prst="rect">
            <a:avLst/>
          </a:prstGeom>
        </p:spPr>
      </p:pic>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pic>
        <p:nvPicPr>
          <p:cNvPr id="10" name="Picture 9">
            <a:extLst>
              <a:ext uri="{FF2B5EF4-FFF2-40B4-BE49-F238E27FC236}">
                <a16:creationId xmlns:a16="http://schemas.microsoft.com/office/drawing/2014/main" id="{A434C828-8B8A-66B6-8BAB-2DFD995166DC}"/>
              </a:ext>
            </a:extLst>
          </p:cNvPr>
          <p:cNvPicPr>
            <a:picLocks noChangeAspect="1"/>
          </p:cNvPicPr>
          <p:nvPr/>
        </p:nvPicPr>
        <p:blipFill>
          <a:blip r:embed="rId4"/>
          <a:stretch>
            <a:fillRect/>
          </a:stretch>
        </p:blipFill>
        <p:spPr>
          <a:xfrm>
            <a:off x="0" y="6575437"/>
            <a:ext cx="12192000" cy="344905"/>
          </a:xfrm>
          <a:prstGeom prst="rect">
            <a:avLst/>
          </a:prstGeom>
        </p:spPr>
      </p:pic>
    </p:spTree>
    <p:extLst>
      <p:ext uri="{BB962C8B-B14F-4D97-AF65-F5344CB8AC3E}">
        <p14:creationId xmlns:p14="http://schemas.microsoft.com/office/powerpoint/2010/main" val="2047250606"/>
      </p:ext>
    </p:extLst>
  </p:cSld>
  <p:clrMapOvr>
    <a:masterClrMapping/>
  </p:clrMapOvr>
  <p:transition spd="slow" advTm="0">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779" y="396164"/>
            <a:ext cx="11367490" cy="643543"/>
          </a:xfrm>
        </p:spPr>
        <p:txBody>
          <a:bodyPr>
            <a:normAutofit/>
          </a:bodyPr>
          <a:lstStyle/>
          <a:p>
            <a:r>
              <a:rPr lang="en-US" b="1">
                <a:solidFill>
                  <a:schemeClr val="tx1">
                    <a:lumMod val="65000"/>
                    <a:lumOff val="35000"/>
                  </a:schemeClr>
                </a:solidFill>
                <a:latin typeface="Roboto Condensed" panose="02000000000000000000" pitchFamily="2" charset="0"/>
                <a:ea typeface="Roboto Condensed" panose="02000000000000000000" pitchFamily="2" charset="0"/>
                <a:cs typeface="Roboto Condensed" panose="02000000000000000000" pitchFamily="2" charset="0"/>
              </a:rPr>
              <a:t>1-row vs. 2-row Reheat Coil Percent Capacity</a:t>
            </a:r>
          </a:p>
        </p:txBody>
      </p:sp>
      <p:grpSp>
        <p:nvGrpSpPr>
          <p:cNvPr id="5" name="Group 4">
            <a:extLst>
              <a:ext uri="{FF2B5EF4-FFF2-40B4-BE49-F238E27FC236}">
                <a16:creationId xmlns:a16="http://schemas.microsoft.com/office/drawing/2014/main" id="{580095C8-F1EC-E44F-BBD1-18887F1E1774}"/>
              </a:ext>
            </a:extLst>
          </p:cNvPr>
          <p:cNvGrpSpPr/>
          <p:nvPr/>
        </p:nvGrpSpPr>
        <p:grpSpPr>
          <a:xfrm>
            <a:off x="499615" y="1039707"/>
            <a:ext cx="10569859" cy="5606420"/>
            <a:chOff x="499615" y="1039707"/>
            <a:chExt cx="10569859" cy="5606420"/>
          </a:xfrm>
        </p:grpSpPr>
        <p:pic>
          <p:nvPicPr>
            <p:cNvPr id="8" name="Picture 7">
              <a:extLst>
                <a:ext uri="{FF2B5EF4-FFF2-40B4-BE49-F238E27FC236}">
                  <a16:creationId xmlns:a16="http://schemas.microsoft.com/office/drawing/2014/main" id="{F7ADFE2F-580F-2141-984A-A48321D0EA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9615" y="1039707"/>
              <a:ext cx="10047250" cy="5606420"/>
            </a:xfrm>
            <a:prstGeom prst="rect">
              <a:avLst/>
            </a:prstGeom>
          </p:spPr>
        </p:pic>
        <p:sp>
          <p:nvSpPr>
            <p:cNvPr id="3" name="TextBox 2">
              <a:extLst>
                <a:ext uri="{FF2B5EF4-FFF2-40B4-BE49-F238E27FC236}">
                  <a16:creationId xmlns:a16="http://schemas.microsoft.com/office/drawing/2014/main" id="{3D763E08-3759-5447-9155-3AC990BFFF1E}"/>
                </a:ext>
              </a:extLst>
            </p:cNvPr>
            <p:cNvSpPr txBox="1"/>
            <p:nvPr/>
          </p:nvSpPr>
          <p:spPr>
            <a:xfrm>
              <a:off x="7709488" y="2251524"/>
              <a:ext cx="3359986"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prstClr val="black"/>
                  </a:solidFill>
                  <a:effectLst/>
                  <a:uLnTx/>
                  <a:uFillTx/>
                  <a:latin typeface="Roboto Medium" pitchFamily="2" charset="0"/>
                  <a:ea typeface="Roboto Medium" pitchFamily="2" charset="0"/>
                  <a:cs typeface="Arial" panose="020B0604020202020204" pitchFamily="34" charset="0"/>
                </a:rPr>
                <a:t>Assumptions: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prstClr val="black"/>
                  </a:solidFill>
                  <a:effectLst/>
                  <a:uLnTx/>
                  <a:uFillTx/>
                  <a:latin typeface="Roboto" pitchFamily="2" charset="0"/>
                  <a:ea typeface="Roboto" pitchFamily="2" charset="0"/>
                  <a:cs typeface="Arial" panose="020B0604020202020204" pitchFamily="34" charset="0"/>
                </a:rPr>
                <a:t>55°F EAT, water flow constant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prstClr val="black"/>
                  </a:solidFill>
                  <a:effectLst/>
                  <a:uLnTx/>
                  <a:uFillTx/>
                  <a:latin typeface="Roboto" pitchFamily="2" charset="0"/>
                  <a:ea typeface="Roboto" pitchFamily="2" charset="0"/>
                  <a:cs typeface="Arial" panose="020B0604020202020204" pitchFamily="34" charset="0"/>
                </a:rPr>
                <a:t>Percent of 180°F EWT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prstClr val="black"/>
                  </a:solidFill>
                  <a:effectLst/>
                  <a:uLnTx/>
                  <a:uFillTx/>
                  <a:latin typeface="Roboto" pitchFamily="2" charset="0"/>
                  <a:ea typeface="Roboto" pitchFamily="2" charset="0"/>
                  <a:cs typeface="Arial" panose="020B0604020202020204" pitchFamily="34" charset="0"/>
                </a:rPr>
                <a:t>1-row coil capacity</a:t>
              </a:r>
            </a:p>
          </p:txBody>
        </p:sp>
        <p:pic>
          <p:nvPicPr>
            <p:cNvPr id="4" name="Picture 3">
              <a:extLst>
                <a:ext uri="{FF2B5EF4-FFF2-40B4-BE49-F238E27FC236}">
                  <a16:creationId xmlns:a16="http://schemas.microsoft.com/office/drawing/2014/main" id="{14E79ED6-94BF-574F-9356-9C3ED85B3751}"/>
                </a:ext>
              </a:extLst>
            </p:cNvPr>
            <p:cNvPicPr>
              <a:picLocks noChangeAspect="1"/>
            </p:cNvPicPr>
            <p:nvPr/>
          </p:nvPicPr>
          <p:blipFill>
            <a:blip r:embed="rId4"/>
            <a:stretch>
              <a:fillRect/>
            </a:stretch>
          </p:blipFill>
          <p:spPr>
            <a:xfrm>
              <a:off x="7954381" y="1405518"/>
              <a:ext cx="1435100" cy="723900"/>
            </a:xfrm>
            <a:prstGeom prst="rect">
              <a:avLst/>
            </a:prstGeom>
          </p:spPr>
        </p:pic>
      </p:grpSp>
      <p:cxnSp>
        <p:nvCxnSpPr>
          <p:cNvPr id="7" name="Straight Connector 6">
            <a:extLst>
              <a:ext uri="{FF2B5EF4-FFF2-40B4-BE49-F238E27FC236}">
                <a16:creationId xmlns:a16="http://schemas.microsoft.com/office/drawing/2014/main" id="{024A9A6D-E8F8-1840-A2D1-0DDE19137BD1}"/>
              </a:ext>
            </a:extLst>
          </p:cNvPr>
          <p:cNvCxnSpPr>
            <a:cxnSpLocks/>
          </p:cNvCxnSpPr>
          <p:nvPr/>
        </p:nvCxnSpPr>
        <p:spPr>
          <a:xfrm>
            <a:off x="1427879" y="4001254"/>
            <a:ext cx="6706471" cy="0"/>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A5D9353-D05F-5944-8980-9E9F0DF22511}"/>
              </a:ext>
            </a:extLst>
          </p:cNvPr>
          <p:cNvCxnSpPr>
            <a:cxnSpLocks/>
          </p:cNvCxnSpPr>
          <p:nvPr/>
        </p:nvCxnSpPr>
        <p:spPr>
          <a:xfrm>
            <a:off x="8143590" y="4001254"/>
            <a:ext cx="0" cy="1853446"/>
          </a:xfrm>
          <a:prstGeom prst="line">
            <a:avLst/>
          </a:prstGeom>
          <a:ln w="381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377991"/>
      </p:ext>
    </p:extLst>
  </p:cSld>
  <p:clrMapOvr>
    <a:masterClrMapping/>
  </p:clrMapOvr>
  <p:transition spd="slow" advTm="0">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A8829FC8-930E-4AA9-8ADD-0045350F9DCB}"/>
              </a:ext>
            </a:extLst>
          </p:cNvPr>
          <p:cNvSpPr>
            <a:spLocks/>
          </p:cNvSpPr>
          <p:nvPr/>
        </p:nvSpPr>
        <p:spPr bwMode="auto">
          <a:xfrm>
            <a:off x="1338536" y="846698"/>
            <a:ext cx="4274598" cy="4968423"/>
          </a:xfrm>
          <a:custGeom>
            <a:avLst/>
            <a:gdLst>
              <a:gd name="T0" fmla="*/ 2116 w 2680"/>
              <a:gd name="T1" fmla="*/ 0 h 3115"/>
              <a:gd name="T2" fmla="*/ 0 w 2680"/>
              <a:gd name="T3" fmla="*/ 0 h 3115"/>
              <a:gd name="T4" fmla="*/ 0 w 2680"/>
              <a:gd name="T5" fmla="*/ 3115 h 3115"/>
              <a:gd name="T6" fmla="*/ 2194 w 2680"/>
              <a:gd name="T7" fmla="*/ 3115 h 3115"/>
              <a:gd name="T8" fmla="*/ 2680 w 2680"/>
              <a:gd name="T9" fmla="*/ 1621 h 3115"/>
              <a:gd name="T10" fmla="*/ 2116 w 2680"/>
              <a:gd name="T11" fmla="*/ 0 h 3115"/>
            </a:gdLst>
            <a:ahLst/>
            <a:cxnLst>
              <a:cxn ang="0">
                <a:pos x="T0" y="T1"/>
              </a:cxn>
              <a:cxn ang="0">
                <a:pos x="T2" y="T3"/>
              </a:cxn>
              <a:cxn ang="0">
                <a:pos x="T4" y="T5"/>
              </a:cxn>
              <a:cxn ang="0">
                <a:pos x="T6" y="T7"/>
              </a:cxn>
              <a:cxn ang="0">
                <a:pos x="T8" y="T9"/>
              </a:cxn>
              <a:cxn ang="0">
                <a:pos x="T10" y="T11"/>
              </a:cxn>
            </a:cxnLst>
            <a:rect l="0" t="0" r="r" b="b"/>
            <a:pathLst>
              <a:path w="2680" h="3115">
                <a:moveTo>
                  <a:pt x="2116" y="0"/>
                </a:moveTo>
                <a:lnTo>
                  <a:pt x="0" y="0"/>
                </a:lnTo>
                <a:lnTo>
                  <a:pt x="0" y="3115"/>
                </a:lnTo>
                <a:lnTo>
                  <a:pt x="2194" y="3115"/>
                </a:lnTo>
                <a:lnTo>
                  <a:pt x="2680" y="1621"/>
                </a:lnTo>
                <a:lnTo>
                  <a:pt x="2116" y="0"/>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1" name="Freeform 16">
            <a:extLst>
              <a:ext uri="{FF2B5EF4-FFF2-40B4-BE49-F238E27FC236}">
                <a16:creationId xmlns:a16="http://schemas.microsoft.com/office/drawing/2014/main" id="{27DB52A5-8AA9-40F2-A980-EEF5302942B2}"/>
              </a:ext>
            </a:extLst>
          </p:cNvPr>
          <p:cNvSpPr>
            <a:spLocks/>
          </p:cNvSpPr>
          <p:nvPr/>
        </p:nvSpPr>
        <p:spPr bwMode="auto">
          <a:xfrm>
            <a:off x="1581490" y="4573987"/>
            <a:ext cx="3657600" cy="908050"/>
          </a:xfrm>
          <a:custGeom>
            <a:avLst/>
            <a:gdLst>
              <a:gd name="T0" fmla="*/ 0 w 2304"/>
              <a:gd name="T1" fmla="*/ 0 h 572"/>
              <a:gd name="T2" fmla="*/ 0 w 2304"/>
              <a:gd name="T3" fmla="*/ 572 h 572"/>
              <a:gd name="T4" fmla="*/ 2122 w 2304"/>
              <a:gd name="T5" fmla="*/ 572 h 572"/>
              <a:gd name="T6" fmla="*/ 2304 w 2304"/>
              <a:gd name="T7" fmla="*/ 0 h 572"/>
              <a:gd name="T8" fmla="*/ 0 w 2304"/>
              <a:gd name="T9" fmla="*/ 0 h 572"/>
            </a:gdLst>
            <a:ahLst/>
            <a:cxnLst>
              <a:cxn ang="0">
                <a:pos x="T0" y="T1"/>
              </a:cxn>
              <a:cxn ang="0">
                <a:pos x="T2" y="T3"/>
              </a:cxn>
              <a:cxn ang="0">
                <a:pos x="T4" y="T5"/>
              </a:cxn>
              <a:cxn ang="0">
                <a:pos x="T6" y="T7"/>
              </a:cxn>
              <a:cxn ang="0">
                <a:pos x="T8" y="T9"/>
              </a:cxn>
            </a:cxnLst>
            <a:rect l="0" t="0" r="r" b="b"/>
            <a:pathLst>
              <a:path w="2304" h="572">
                <a:moveTo>
                  <a:pt x="0" y="0"/>
                </a:moveTo>
                <a:lnTo>
                  <a:pt x="0" y="572"/>
                </a:lnTo>
                <a:lnTo>
                  <a:pt x="2122" y="572"/>
                </a:lnTo>
                <a:lnTo>
                  <a:pt x="2304"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40" name="Oval 39">
            <a:extLst>
              <a:ext uri="{FF2B5EF4-FFF2-40B4-BE49-F238E27FC236}">
                <a16:creationId xmlns:a16="http://schemas.microsoft.com/office/drawing/2014/main" id="{F1FB2770-C387-478A-9350-AE1C1559DBB9}"/>
              </a:ext>
            </a:extLst>
          </p:cNvPr>
          <p:cNvSpPr/>
          <p:nvPr/>
        </p:nvSpPr>
        <p:spPr>
          <a:xfrm>
            <a:off x="3504012" y="1253566"/>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5" name="TextBox 44">
            <a:extLst>
              <a:ext uri="{FF2B5EF4-FFF2-40B4-BE49-F238E27FC236}">
                <a16:creationId xmlns:a16="http://schemas.microsoft.com/office/drawing/2014/main" id="{029A05DA-1364-4192-B5A1-075C894A9278}"/>
              </a:ext>
            </a:extLst>
          </p:cNvPr>
          <p:cNvSpPr txBox="1"/>
          <p:nvPr/>
        </p:nvSpPr>
        <p:spPr>
          <a:xfrm>
            <a:off x="3365237" y="4721467"/>
            <a:ext cx="1451994"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Analysis and Reporting</a:t>
            </a:r>
          </a:p>
        </p:txBody>
      </p:sp>
      <p:sp>
        <p:nvSpPr>
          <p:cNvPr id="50" name="TextBox 49">
            <a:extLst>
              <a:ext uri="{FF2B5EF4-FFF2-40B4-BE49-F238E27FC236}">
                <a16:creationId xmlns:a16="http://schemas.microsoft.com/office/drawing/2014/main" id="{1F8CD1E5-7D7D-4A2A-9ED8-89FA30CE1A97}"/>
              </a:ext>
            </a:extLst>
          </p:cNvPr>
          <p:cNvSpPr txBox="1"/>
          <p:nvPr/>
        </p:nvSpPr>
        <p:spPr>
          <a:xfrm>
            <a:off x="3973263" y="2967335"/>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03</a:t>
            </a: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8222"/>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pic>
        <p:nvPicPr>
          <p:cNvPr id="5" name="Picture 4" descr="A white arrow pointing to a graph&#10;&#10;Description automatically generated">
            <a:extLst>
              <a:ext uri="{FF2B5EF4-FFF2-40B4-BE49-F238E27FC236}">
                <a16:creationId xmlns:a16="http://schemas.microsoft.com/office/drawing/2014/main" id="{C32CAA4A-2CCE-29A0-76D4-4CEF2E212C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6719" y="1442235"/>
            <a:ext cx="587498" cy="493498"/>
          </a:xfrm>
          <a:prstGeom prst="rect">
            <a:avLst/>
          </a:prstGeom>
        </p:spPr>
      </p:pic>
      <p:sp>
        <p:nvSpPr>
          <p:cNvPr id="2" name="TextBox 1">
            <a:extLst>
              <a:ext uri="{FF2B5EF4-FFF2-40B4-BE49-F238E27FC236}">
                <a16:creationId xmlns:a16="http://schemas.microsoft.com/office/drawing/2014/main" id="{D6AFC300-FAE3-9733-7B61-638F9D830F5B}"/>
              </a:ext>
            </a:extLst>
          </p:cNvPr>
          <p:cNvSpPr txBox="1"/>
          <p:nvPr/>
        </p:nvSpPr>
        <p:spPr>
          <a:xfrm>
            <a:off x="6542786" y="1933694"/>
            <a:ext cx="5082738" cy="3770263"/>
          </a:xfrm>
          <a:prstGeom prst="rect">
            <a:avLst/>
          </a:prstGeom>
          <a:noFill/>
        </p:spPr>
        <p:txBody>
          <a:bodyPr wrap="square" rtlCol="0">
            <a:spAutoFit/>
          </a:bodyPr>
          <a:lstStyle/>
          <a:p>
            <a:pPr marL="285750" indent="-285750">
              <a:spcAft>
                <a:spcPts val="600"/>
              </a:spcAft>
              <a:buClr>
                <a:srgbClr val="3BC2CD"/>
              </a:buClr>
              <a:buFont typeface="Arial" panose="020B0604020202020204" pitchFamily="34" charset="0"/>
              <a:buChar char="•"/>
            </a:pPr>
            <a:r>
              <a:rPr lang="en-US" sz="2800">
                <a:latin typeface="Roboto" pitchFamily="2" charset="0"/>
                <a:ea typeface="Roboto" pitchFamily="2" charset="0"/>
              </a:rPr>
              <a:t>Emission reduction measures (ERMs)</a:t>
            </a:r>
          </a:p>
          <a:p>
            <a:pPr marL="914400" lvl="1" indent="-457200">
              <a:spcAft>
                <a:spcPts val="600"/>
              </a:spcAft>
              <a:buClr>
                <a:srgbClr val="3BC2CD"/>
              </a:buClr>
              <a:buSzPct val="70000"/>
              <a:buFont typeface="Wingdings" pitchFamily="2" charset="2"/>
              <a:buChar char="Ø"/>
            </a:pPr>
            <a:r>
              <a:rPr lang="en-US" sz="2400">
                <a:latin typeface="Roboto" pitchFamily="2" charset="0"/>
                <a:ea typeface="Roboto" pitchFamily="2" charset="0"/>
              </a:rPr>
              <a:t>Energy efficiency</a:t>
            </a:r>
          </a:p>
          <a:p>
            <a:pPr marL="914400" lvl="1" indent="-457200">
              <a:spcAft>
                <a:spcPts val="600"/>
              </a:spcAft>
              <a:buClr>
                <a:srgbClr val="3BC2CD"/>
              </a:buClr>
              <a:buSzPct val="70000"/>
              <a:buFont typeface="Wingdings" pitchFamily="2" charset="2"/>
              <a:buChar char="Ø"/>
            </a:pPr>
            <a:r>
              <a:rPr lang="en-US" sz="2400">
                <a:latin typeface="Roboto" pitchFamily="2" charset="0"/>
                <a:ea typeface="Roboto" pitchFamily="2" charset="0"/>
              </a:rPr>
              <a:t>Electrification options</a:t>
            </a:r>
          </a:p>
          <a:p>
            <a:pPr marL="914400" lvl="1" indent="-457200">
              <a:spcAft>
                <a:spcPts val="600"/>
              </a:spcAft>
              <a:buClr>
                <a:srgbClr val="3BC2CD"/>
              </a:buClr>
              <a:buSzPct val="70000"/>
              <a:buFont typeface="Wingdings" pitchFamily="2" charset="2"/>
              <a:buChar char="Ø"/>
            </a:pPr>
            <a:r>
              <a:rPr lang="en-US" sz="2400">
                <a:latin typeface="Roboto" pitchFamily="2" charset="0"/>
                <a:ea typeface="Roboto" pitchFamily="2" charset="0"/>
              </a:rPr>
              <a:t>On-site renewable energy</a:t>
            </a:r>
          </a:p>
          <a:p>
            <a:pPr marL="914400" lvl="1" indent="-457200">
              <a:spcAft>
                <a:spcPts val="600"/>
              </a:spcAft>
              <a:buClr>
                <a:srgbClr val="3BC2CD"/>
              </a:buClr>
              <a:buSzPct val="70000"/>
              <a:buFont typeface="Wingdings" pitchFamily="2" charset="2"/>
              <a:buChar char="Ø"/>
            </a:pPr>
            <a:r>
              <a:rPr lang="en-US" sz="2400">
                <a:latin typeface="Roboto" pitchFamily="2" charset="0"/>
                <a:ea typeface="Roboto" pitchFamily="2" charset="0"/>
              </a:rPr>
              <a:t>Fugitive emissions</a:t>
            </a:r>
          </a:p>
          <a:p>
            <a:pPr marL="914400" lvl="1" indent="-457200">
              <a:spcAft>
                <a:spcPts val="600"/>
              </a:spcAft>
              <a:buClr>
                <a:srgbClr val="3BC2CD"/>
              </a:buClr>
              <a:buSzPct val="70000"/>
              <a:buFont typeface="Wingdings" pitchFamily="2" charset="2"/>
              <a:buChar char="Ø"/>
            </a:pPr>
            <a:r>
              <a:rPr lang="en-US" sz="2400">
                <a:latin typeface="Roboto" pitchFamily="2" charset="0"/>
                <a:ea typeface="Roboto" pitchFamily="2" charset="0"/>
              </a:rPr>
              <a:t>Monitoring-based </a:t>
            </a:r>
            <a:r>
              <a:rPr lang="en-US" sz="2400" err="1">
                <a:latin typeface="Roboto" pitchFamily="2" charset="0"/>
                <a:ea typeface="Roboto" pitchFamily="2" charset="0"/>
              </a:rPr>
              <a:t>Cx</a:t>
            </a:r>
            <a:endParaRPr lang="en-US" sz="2400">
              <a:latin typeface="Roboto" pitchFamily="2" charset="0"/>
              <a:ea typeface="Roboto" pitchFamily="2" charset="0"/>
            </a:endParaRPr>
          </a:p>
          <a:p>
            <a:pPr marL="285750" indent="-285750">
              <a:spcAft>
                <a:spcPts val="600"/>
              </a:spcAft>
              <a:buClr>
                <a:srgbClr val="3BC2CD"/>
              </a:buClr>
              <a:buSzPct val="100000"/>
              <a:buFont typeface="Arial" panose="020B0604020202020204" pitchFamily="34" charset="0"/>
              <a:buChar char="•"/>
            </a:pPr>
            <a:r>
              <a:rPr lang="en-US" sz="2800">
                <a:latin typeface="Roboto" pitchFamily="2" charset="0"/>
                <a:ea typeface="Roboto" pitchFamily="2" charset="0"/>
              </a:rPr>
              <a:t>Future pathway to zero</a:t>
            </a:r>
          </a:p>
        </p:txBody>
      </p:sp>
      <p:sp>
        <p:nvSpPr>
          <p:cNvPr id="3" name="TextBox 2">
            <a:extLst>
              <a:ext uri="{FF2B5EF4-FFF2-40B4-BE49-F238E27FC236}">
                <a16:creationId xmlns:a16="http://schemas.microsoft.com/office/drawing/2014/main" id="{119B8F28-8872-DF6F-DD5D-D7C331D52E92}"/>
              </a:ext>
            </a:extLst>
          </p:cNvPr>
          <p:cNvSpPr txBox="1"/>
          <p:nvPr/>
        </p:nvSpPr>
        <p:spPr>
          <a:xfrm>
            <a:off x="6470311" y="1016851"/>
            <a:ext cx="4234132" cy="664797"/>
          </a:xfrm>
          <a:prstGeom prst="rect">
            <a:avLst/>
          </a:prstGeom>
          <a:noFill/>
        </p:spPr>
        <p:txBody>
          <a:bodyPr wrap="square" lIns="0" tIns="0" rIns="0" bIns="0" rtlCol="0" anchor="ctr">
            <a:spAutoFit/>
          </a:bodyPr>
          <a:lstStyle/>
          <a:p>
            <a:pPr defTabSz="1218987">
              <a:lnSpc>
                <a:spcPct val="90000"/>
              </a:lnSpc>
            </a:pPr>
            <a:r>
              <a:rPr lang="en-IN" sz="4800" b="1">
                <a:solidFill>
                  <a:srgbClr val="3BC2CD"/>
                </a:solidFill>
                <a:latin typeface="Roboto" pitchFamily="2" charset="0"/>
                <a:ea typeface="Roboto" pitchFamily="2" charset="0"/>
                <a:cs typeface="Roboto Condensed" panose="02000000000000000000" pitchFamily="2" charset="0"/>
              </a:rPr>
              <a:t>ANALYZE</a:t>
            </a:r>
          </a:p>
        </p:txBody>
      </p:sp>
      <p:pic>
        <p:nvPicPr>
          <p:cNvPr id="4" name="Picture 3">
            <a:extLst>
              <a:ext uri="{FF2B5EF4-FFF2-40B4-BE49-F238E27FC236}">
                <a16:creationId xmlns:a16="http://schemas.microsoft.com/office/drawing/2014/main" id="{C0ECBC5F-A5A0-19F2-09A1-692D3C5A0FDE}"/>
              </a:ext>
            </a:extLst>
          </p:cNvPr>
          <p:cNvPicPr>
            <a:picLocks noChangeAspect="1"/>
          </p:cNvPicPr>
          <p:nvPr/>
        </p:nvPicPr>
        <p:blipFill>
          <a:blip r:embed="rId4"/>
          <a:stretch>
            <a:fillRect/>
          </a:stretch>
        </p:blipFill>
        <p:spPr>
          <a:xfrm>
            <a:off x="0" y="6575437"/>
            <a:ext cx="12192000" cy="344905"/>
          </a:xfrm>
          <a:prstGeom prst="rect">
            <a:avLst/>
          </a:prstGeom>
        </p:spPr>
      </p:pic>
    </p:spTree>
    <p:extLst>
      <p:ext uri="{BB962C8B-B14F-4D97-AF65-F5344CB8AC3E}">
        <p14:creationId xmlns:p14="http://schemas.microsoft.com/office/powerpoint/2010/main" val="436001563"/>
      </p:ext>
    </p:extLst>
  </p:cSld>
  <p:clrMapOvr>
    <a:masterClrMapping/>
  </p:clrMapOvr>
  <p:transition spd="slow" advTm="0">
    <p:wip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alpha val="68000"/>
          </a:srgbClr>
        </a:solidFill>
        <a:effectLst/>
      </p:bgPr>
    </p:bg>
    <p:spTree>
      <p:nvGrpSpPr>
        <p:cNvPr id="1" name="Shape 660"/>
        <p:cNvGrpSpPr/>
        <p:nvPr/>
      </p:nvGrpSpPr>
      <p:grpSpPr>
        <a:xfrm>
          <a:off x="0" y="0"/>
          <a:ext cx="0" cy="0"/>
          <a:chOff x="0" y="0"/>
          <a:chExt cx="0" cy="0"/>
        </a:xfrm>
      </p:grpSpPr>
      <p:pic>
        <p:nvPicPr>
          <p:cNvPr id="6" name="Picture 5" descr="A close-up of a solar panel&#10;&#10;Description automatically generated">
            <a:extLst>
              <a:ext uri="{FF2B5EF4-FFF2-40B4-BE49-F238E27FC236}">
                <a16:creationId xmlns:a16="http://schemas.microsoft.com/office/drawing/2014/main" id="{64325D68-BC65-40D7-D07B-ACE43EBE5420}"/>
              </a:ext>
            </a:extLst>
          </p:cNvPr>
          <p:cNvPicPr>
            <a:picLocks noChangeAspect="1"/>
          </p:cNvPicPr>
          <p:nvPr/>
        </p:nvPicPr>
        <p:blipFill>
          <a:blip r:embed="rId3" cstate="email">
            <a:alphaModFix amt="38000"/>
            <a:extLst>
              <a:ext uri="{BEBA8EAE-BF5A-486C-A8C5-ECC9F3942E4B}">
                <a14:imgProps xmlns:a14="http://schemas.microsoft.com/office/drawing/2010/main">
                  <a14:imgLayer r:embed="rId4">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a:noFill/>
        </p:spPr>
      </p:pic>
      <p:sp>
        <p:nvSpPr>
          <p:cNvPr id="4" name="Google Shape;655;p95">
            <a:extLst>
              <a:ext uri="{FF2B5EF4-FFF2-40B4-BE49-F238E27FC236}">
                <a16:creationId xmlns:a16="http://schemas.microsoft.com/office/drawing/2014/main" id="{47ED2EC4-FA06-1BCD-1CA0-075C633BF1E1}"/>
              </a:ext>
            </a:extLst>
          </p:cNvPr>
          <p:cNvSpPr txBox="1"/>
          <p:nvPr/>
        </p:nvSpPr>
        <p:spPr>
          <a:xfrm>
            <a:off x="2144226" y="3026390"/>
            <a:ext cx="9786939" cy="384403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lang="en-US" sz="8000" b="1" kern="0">
                <a:solidFill>
                  <a:srgbClr val="FFFFFF"/>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Energy Efficiency </a:t>
            </a:r>
            <a:r>
              <a:rPr lang="en-US" sz="8000" b="1" kern="0">
                <a:solidFill>
                  <a:srgbClr val="FFFF00"/>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sym typeface="Roboto"/>
              </a:rPr>
              <a:t>1st!</a:t>
            </a:r>
            <a:endParaRPr kumimoji="0" lang="en-US" sz="8000" b="1" u="none" strike="noStrike" kern="0" cap="none" spc="0" normalizeH="0" baseline="0" noProof="0">
              <a:ln>
                <a:noFill/>
              </a:ln>
              <a:solidFill>
                <a:srgbClr val="FFFF0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spTree>
    <p:extLst>
      <p:ext uri="{BB962C8B-B14F-4D97-AF65-F5344CB8AC3E}">
        <p14:creationId xmlns:p14="http://schemas.microsoft.com/office/powerpoint/2010/main" val="426214048"/>
      </p:ext>
    </p:extLst>
  </p:cSld>
  <p:clrMapOvr>
    <a:masterClrMapping/>
  </p:clrMapOvr>
  <p:transition spd="slow" advTm="0">
    <p:wip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E46CB1-1323-4D77-571D-04F1E0D70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4A322E-3345-B2E7-57B4-688FE5A94DAA}"/>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prstClr val="black">
                    <a:lumMod val="65000"/>
                    <a:lumOff val="35000"/>
                  </a:prstClr>
                </a:solidFill>
                <a:latin typeface="Roboto Condensed" panose="02000000000000000000" pitchFamily="2" charset="0"/>
                <a:cs typeface="Roboto Condensed" panose="02000000000000000000" pitchFamily="2" charset="0"/>
              </a:rPr>
              <a:t>Heat Recovery to Reduce Heating Loads</a:t>
            </a:r>
            <a:endParaRPr lang="en-US" sz="160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5" name="Picture 24">
            <a:extLst>
              <a:ext uri="{FF2B5EF4-FFF2-40B4-BE49-F238E27FC236}">
                <a16:creationId xmlns:a16="http://schemas.microsoft.com/office/drawing/2014/main" id="{BDD288A2-357F-198B-9523-FCCB7EB13E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398" y="1125166"/>
            <a:ext cx="9562515" cy="4803157"/>
          </a:xfrm>
          <a:prstGeom prst="rect">
            <a:avLst/>
          </a:prstGeom>
        </p:spPr>
      </p:pic>
      <p:sp>
        <p:nvSpPr>
          <p:cNvPr id="26" name="TextBox 25">
            <a:extLst>
              <a:ext uri="{FF2B5EF4-FFF2-40B4-BE49-F238E27FC236}">
                <a16:creationId xmlns:a16="http://schemas.microsoft.com/office/drawing/2014/main" id="{F3941682-9B10-C5F6-C8BD-1C8626E81AC8}"/>
              </a:ext>
            </a:extLst>
          </p:cNvPr>
          <p:cNvSpPr txBox="1"/>
          <p:nvPr/>
        </p:nvSpPr>
        <p:spPr>
          <a:xfrm>
            <a:off x="521398" y="6394809"/>
            <a:ext cx="603883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Source: 2020 ASHRAE Learning Institute Air-To-Air Energy Recovery Applications: Best Practices</a:t>
            </a:r>
          </a:p>
        </p:txBody>
      </p:sp>
      <p:sp>
        <p:nvSpPr>
          <p:cNvPr id="27" name="Text Placeholder 4">
            <a:extLst>
              <a:ext uri="{FF2B5EF4-FFF2-40B4-BE49-F238E27FC236}">
                <a16:creationId xmlns:a16="http://schemas.microsoft.com/office/drawing/2014/main" id="{6CCCE769-93F3-E246-7CFE-0C4834CA427B}"/>
              </a:ext>
            </a:extLst>
          </p:cNvPr>
          <p:cNvSpPr>
            <a:spLocks noGrp="1"/>
          </p:cNvSpPr>
          <p:nvPr>
            <p:ph idx="1"/>
          </p:nvPr>
        </p:nvSpPr>
        <p:spPr>
          <a:xfrm>
            <a:off x="521398" y="5231340"/>
            <a:ext cx="3686121" cy="819415"/>
          </a:xfrm>
        </p:spPr>
        <p:txBody>
          <a:bodyPr>
            <a:normAutofit fontScale="92500" lnSpcReduction="20000"/>
          </a:bodyPr>
          <a:lstStyle/>
          <a:p>
            <a:pPr marL="0" indent="0">
              <a:lnSpc>
                <a:spcPct val="110000"/>
              </a:lnSpc>
              <a:spcBef>
                <a:spcPts val="0"/>
              </a:spcBef>
              <a:buNone/>
            </a:pPr>
            <a:r>
              <a:rPr lang="en-US">
                <a:solidFill>
                  <a:srgbClr val="00529B"/>
                </a:solidFill>
              </a:rPr>
              <a:t>55-75%</a:t>
            </a:r>
          </a:p>
          <a:p>
            <a:pPr marL="0" indent="0">
              <a:lnSpc>
                <a:spcPct val="110000"/>
              </a:lnSpc>
              <a:spcBef>
                <a:spcPts val="0"/>
              </a:spcBef>
              <a:buNone/>
            </a:pPr>
            <a:r>
              <a:rPr lang="en-US">
                <a:solidFill>
                  <a:srgbClr val="00529B"/>
                </a:solidFill>
              </a:rPr>
              <a:t>efficiencies</a:t>
            </a:r>
          </a:p>
        </p:txBody>
      </p:sp>
      <p:sp>
        <p:nvSpPr>
          <p:cNvPr id="3" name="Text Placeholder 4">
            <a:extLst>
              <a:ext uri="{FF2B5EF4-FFF2-40B4-BE49-F238E27FC236}">
                <a16:creationId xmlns:a16="http://schemas.microsoft.com/office/drawing/2014/main" id="{3E8C71DE-2529-DE42-D0E9-011DA633403F}"/>
              </a:ext>
            </a:extLst>
          </p:cNvPr>
          <p:cNvSpPr txBox="1">
            <a:spLocks/>
          </p:cNvSpPr>
          <p:nvPr/>
        </p:nvSpPr>
        <p:spPr>
          <a:xfrm>
            <a:off x="8674799" y="1190734"/>
            <a:ext cx="2995804" cy="121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400">
                <a:solidFill>
                  <a:srgbClr val="00529B"/>
                </a:solidFill>
              </a:rPr>
              <a:t>Ventilation loads are</a:t>
            </a:r>
          </a:p>
          <a:p>
            <a:pPr marL="0" indent="0">
              <a:spcBef>
                <a:spcPts val="0"/>
              </a:spcBef>
              <a:buFont typeface="Arial" panose="020B0604020202020204" pitchFamily="34" charset="0"/>
              <a:buNone/>
            </a:pPr>
            <a:r>
              <a:rPr lang="en-US" sz="2400">
                <a:solidFill>
                  <a:srgbClr val="00529B"/>
                </a:solidFill>
              </a:rPr>
              <a:t>a substantial portion</a:t>
            </a:r>
          </a:p>
          <a:p>
            <a:pPr marL="0" indent="0">
              <a:spcBef>
                <a:spcPts val="0"/>
              </a:spcBef>
              <a:buFont typeface="Arial" panose="020B0604020202020204" pitchFamily="34" charset="0"/>
              <a:buNone/>
            </a:pPr>
            <a:r>
              <a:rPr lang="en-US" sz="2400">
                <a:solidFill>
                  <a:srgbClr val="00529B"/>
                </a:solidFill>
              </a:rPr>
              <a:t>of heating loads</a:t>
            </a:r>
          </a:p>
        </p:txBody>
      </p:sp>
    </p:spTree>
    <p:custDataLst>
      <p:tags r:id="rId1"/>
    </p:custDataLst>
    <p:extLst>
      <p:ext uri="{BB962C8B-B14F-4D97-AF65-F5344CB8AC3E}">
        <p14:creationId xmlns:p14="http://schemas.microsoft.com/office/powerpoint/2010/main" val="1634599827"/>
      </p:ext>
    </p:extLst>
  </p:cSld>
  <p:clrMapOvr>
    <a:masterClrMapping/>
  </p:clrMapOvr>
  <p:transition spd="slow" advTm="0">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B6E4EB-75B5-D5DE-1E19-63B419A0F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52C8A3-DD89-4498-E234-13F5A4019552}"/>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prstClr val="black">
                    <a:lumMod val="65000"/>
                    <a:lumOff val="35000"/>
                  </a:prstClr>
                </a:solidFill>
                <a:latin typeface="Roboto Condensed" panose="02000000000000000000" pitchFamily="2" charset="0"/>
                <a:cs typeface="Roboto Condensed" panose="02000000000000000000" pitchFamily="2" charset="0"/>
              </a:rPr>
              <a:t>Heat Recovery MA/EA Heat Pumps</a:t>
            </a:r>
            <a:endParaRPr lang="en-US" sz="160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TextBox 25">
            <a:extLst>
              <a:ext uri="{FF2B5EF4-FFF2-40B4-BE49-F238E27FC236}">
                <a16:creationId xmlns:a16="http://schemas.microsoft.com/office/drawing/2014/main" id="{6E984851-95C6-3E8B-98E2-D9526D3A93CC}"/>
              </a:ext>
            </a:extLst>
          </p:cNvPr>
          <p:cNvSpPr txBox="1"/>
          <p:nvPr/>
        </p:nvSpPr>
        <p:spPr>
          <a:xfrm>
            <a:off x="521398" y="5953847"/>
            <a:ext cx="1507144" cy="2616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Image Source: Transom</a:t>
            </a:r>
          </a:p>
        </p:txBody>
      </p:sp>
      <p:pic>
        <p:nvPicPr>
          <p:cNvPr id="3" name="Picture 2">
            <a:extLst>
              <a:ext uri="{FF2B5EF4-FFF2-40B4-BE49-F238E27FC236}">
                <a16:creationId xmlns:a16="http://schemas.microsoft.com/office/drawing/2014/main" id="{735F38C6-0360-8DC7-C0AE-C013DC0534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7872" y="1322875"/>
            <a:ext cx="6700086" cy="4740376"/>
          </a:xfrm>
          <a:prstGeom prst="rect">
            <a:avLst/>
          </a:prstGeom>
        </p:spPr>
      </p:pic>
      <p:pic>
        <p:nvPicPr>
          <p:cNvPr id="4" name="Picture 3">
            <a:extLst>
              <a:ext uri="{FF2B5EF4-FFF2-40B4-BE49-F238E27FC236}">
                <a16:creationId xmlns:a16="http://schemas.microsoft.com/office/drawing/2014/main" id="{FB6A8AD3-B2FE-0271-B1CA-D672EB47AE39}"/>
              </a:ext>
            </a:extLst>
          </p:cNvPr>
          <p:cNvPicPr>
            <a:picLocks noChangeAspect="1"/>
          </p:cNvPicPr>
          <p:nvPr/>
        </p:nvPicPr>
        <p:blipFill>
          <a:blip r:embed="rId5"/>
          <a:stretch>
            <a:fillRect/>
          </a:stretch>
        </p:blipFill>
        <p:spPr>
          <a:xfrm>
            <a:off x="0" y="6575437"/>
            <a:ext cx="12192000" cy="344905"/>
          </a:xfrm>
          <a:prstGeom prst="rect">
            <a:avLst/>
          </a:prstGeom>
        </p:spPr>
      </p:pic>
    </p:spTree>
    <p:custDataLst>
      <p:tags r:id="rId1"/>
    </p:custDataLst>
    <p:extLst>
      <p:ext uri="{BB962C8B-B14F-4D97-AF65-F5344CB8AC3E}">
        <p14:creationId xmlns:p14="http://schemas.microsoft.com/office/powerpoint/2010/main" val="1348766413"/>
      </p:ext>
    </p:extLst>
  </p:cSld>
  <p:clrMapOvr>
    <a:masterClrMapping/>
  </p:clrMapOvr>
  <p:transition spd="slow" advTm="0">
    <p:wip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B6E4EB-75B5-D5DE-1E19-63B419A0F8AC}"/>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7EC1B4D2-FBBA-CF73-D29F-DA71A9820AFF}"/>
              </a:ext>
            </a:extLst>
          </p:cNvPr>
          <p:cNvSpPr>
            <a:spLocks noGrp="1"/>
          </p:cNvSpPr>
          <p:nvPr>
            <p:ph type="subTitle" idx="1"/>
          </p:nvPr>
        </p:nvSpPr>
        <p:spPr>
          <a:xfrm>
            <a:off x="1709101" y="267565"/>
            <a:ext cx="10478358" cy="743088"/>
          </a:xfrm>
        </p:spPr>
        <p:txBody>
          <a:bodyPr>
            <a:normAutofit/>
          </a:bodyPr>
          <a:lstStyle/>
          <a:p>
            <a:pPr algn="l"/>
            <a:r>
              <a:rPr lang="en-US" sz="4000" b="1">
                <a:solidFill>
                  <a:prstClr val="black">
                    <a:lumMod val="65000"/>
                    <a:lumOff val="35000"/>
                  </a:prstClr>
                </a:solidFill>
                <a:latin typeface="Roboto Condensed" panose="02000000000000000000" pitchFamily="2" charset="0"/>
                <a:cs typeface="Roboto Condensed" panose="02000000000000000000" pitchFamily="2" charset="0"/>
              </a:rPr>
              <a:t>Selecting Retrofit Heat Pump Systems</a:t>
            </a:r>
            <a:endParaRPr lang="en-US" sz="4000"/>
          </a:p>
        </p:txBody>
      </p:sp>
      <p:pic>
        <p:nvPicPr>
          <p:cNvPr id="4" name="Picture 3">
            <a:extLst>
              <a:ext uri="{FF2B5EF4-FFF2-40B4-BE49-F238E27FC236}">
                <a16:creationId xmlns:a16="http://schemas.microsoft.com/office/drawing/2014/main" id="{96573F29-82EB-0A89-C642-2C5FC9351B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9077" y="996275"/>
            <a:ext cx="9393731" cy="5706454"/>
          </a:xfrm>
          <a:prstGeom prst="rect">
            <a:avLst/>
          </a:prstGeom>
        </p:spPr>
      </p:pic>
    </p:spTree>
    <p:custDataLst>
      <p:tags r:id="rId1"/>
    </p:custDataLst>
    <p:extLst>
      <p:ext uri="{BB962C8B-B14F-4D97-AF65-F5344CB8AC3E}">
        <p14:creationId xmlns:p14="http://schemas.microsoft.com/office/powerpoint/2010/main" val="2745312806"/>
      </p:ext>
    </p:extLst>
  </p:cSld>
  <p:clrMapOvr>
    <a:masterClrMapping/>
  </p:clrMapOvr>
  <p:transition spd="slow" advTm="0">
    <p:wip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210FBA-88F0-82CD-0A14-2F9A6CBFC4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4FBBB-4A7D-8F6B-2BDB-8B728DBD6C83}"/>
              </a:ext>
            </a:extLst>
          </p:cNvPr>
          <p:cNvSpPr>
            <a:spLocks noGrp="1"/>
          </p:cNvSpPr>
          <p:nvPr>
            <p:ph type="title" idx="4294967295"/>
          </p:nvPr>
        </p:nvSpPr>
        <p:spPr>
          <a:xfrm>
            <a:off x="604042" y="678370"/>
            <a:ext cx="10983913" cy="642937"/>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400" b="1">
                <a:solidFill>
                  <a:schemeClr val="bg1"/>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 Pump Alternatives</a:t>
            </a:r>
            <a:endParaRPr lang="en-US" sz="2000">
              <a:solidFill>
                <a:schemeClr val="bg1"/>
              </a:solidFill>
              <a:effectLst>
                <a:outerShdw blurRad="38100" dist="38100" dir="2700000" algn="tl">
                  <a:srgbClr val="000000">
                    <a:alpha val="43137"/>
                  </a:srgbClr>
                </a:outerShdw>
              </a:effectLst>
              <a:latin typeface="Roboto Light" panose="02000000000000000000" pitchFamily="2" charset="0"/>
              <a:ea typeface="Roboto Light" panose="02000000000000000000" pitchFamily="2" charset="0"/>
              <a:cs typeface="Roboto Light" panose="02000000000000000000" pitchFamily="2" charset="0"/>
            </a:endParaRPr>
          </a:p>
        </p:txBody>
      </p:sp>
      <p:pic>
        <p:nvPicPr>
          <p:cNvPr id="24" name="Picture 23">
            <a:extLst>
              <a:ext uri="{FF2B5EF4-FFF2-40B4-BE49-F238E27FC236}">
                <a16:creationId xmlns:a16="http://schemas.microsoft.com/office/drawing/2014/main" id="{7DA188DB-1DF4-AF6E-AE31-0FFF9C5E3F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681" y="1787633"/>
            <a:ext cx="11732637" cy="4798011"/>
          </a:xfrm>
          <a:prstGeom prst="rect">
            <a:avLst/>
          </a:prstGeom>
        </p:spPr>
      </p:pic>
      <p:sp>
        <p:nvSpPr>
          <p:cNvPr id="3" name="TextBox 2">
            <a:extLst>
              <a:ext uri="{FF2B5EF4-FFF2-40B4-BE49-F238E27FC236}">
                <a16:creationId xmlns:a16="http://schemas.microsoft.com/office/drawing/2014/main" id="{722674F0-D681-50BE-3FB2-5CC1202D74F2}"/>
              </a:ext>
            </a:extLst>
          </p:cNvPr>
          <p:cNvSpPr txBox="1"/>
          <p:nvPr/>
        </p:nvSpPr>
        <p:spPr>
          <a:xfrm>
            <a:off x="521397" y="6176211"/>
            <a:ext cx="177262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Image Source: Copeland</a:t>
            </a:r>
          </a:p>
        </p:txBody>
      </p:sp>
    </p:spTree>
    <p:custDataLst>
      <p:tags r:id="rId1"/>
    </p:custDataLst>
    <p:extLst>
      <p:ext uri="{BB962C8B-B14F-4D97-AF65-F5344CB8AC3E}">
        <p14:creationId xmlns:p14="http://schemas.microsoft.com/office/powerpoint/2010/main" val="1290060982"/>
      </p:ext>
    </p:extLst>
  </p:cSld>
  <p:clrMapOvr>
    <a:masterClrMapping/>
  </p:clrMapOvr>
  <p:transition spd="slow" advTm="0">
    <p:wip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B328FA-BC1A-91EB-E30A-BD1C3979FE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B9DE4-6647-8214-7D10-5E24B1255208}"/>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b="1">
                <a:solidFill>
                  <a:prstClr val="black">
                    <a:lumMod val="65000"/>
                    <a:lumOff val="35000"/>
                  </a:prstClr>
                </a:solidFill>
                <a:latin typeface="Roboto Condensed" panose="02000000000000000000" pitchFamily="2" charset="0"/>
                <a:cs typeface="Roboto Condensed" panose="02000000000000000000" pitchFamily="2" charset="0"/>
              </a:rPr>
              <a:t>Heat Pump System Sizing, </a:t>
            </a:r>
            <a:r>
              <a:rPr lang="en-US" sz="4000" b="1">
                <a:solidFill>
                  <a:srgbClr val="00529B"/>
                </a:solidFill>
                <a:latin typeface="Roboto Condensed" panose="02000000000000000000" pitchFamily="2" charset="0"/>
                <a:cs typeface="Roboto Condensed" panose="02000000000000000000" pitchFamily="2" charset="0"/>
              </a:rPr>
              <a:t>Chicago</a:t>
            </a:r>
            <a:endParaRPr lang="en-US" sz="1800">
              <a:solidFill>
                <a:srgbClr val="00529B"/>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23" name="Picture 22" descr="A white rectangular object with a window&#10;&#10;Description automatically generated">
            <a:extLst>
              <a:ext uri="{FF2B5EF4-FFF2-40B4-BE49-F238E27FC236}">
                <a16:creationId xmlns:a16="http://schemas.microsoft.com/office/drawing/2014/main" id="{119F73CE-1CF5-5C87-AD65-D605224734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20488" y="4146643"/>
            <a:ext cx="1789294" cy="2363582"/>
          </a:xfrm>
          <a:prstGeom prst="rect">
            <a:avLst/>
          </a:prstGeom>
        </p:spPr>
      </p:pic>
      <p:grpSp>
        <p:nvGrpSpPr>
          <p:cNvPr id="12" name="Group 11">
            <a:extLst>
              <a:ext uri="{FF2B5EF4-FFF2-40B4-BE49-F238E27FC236}">
                <a16:creationId xmlns:a16="http://schemas.microsoft.com/office/drawing/2014/main" id="{94A3E366-6B4D-FE78-007F-4D05CAA5F2F4}"/>
              </a:ext>
            </a:extLst>
          </p:cNvPr>
          <p:cNvGrpSpPr/>
          <p:nvPr/>
        </p:nvGrpSpPr>
        <p:grpSpPr>
          <a:xfrm>
            <a:off x="408522" y="1098474"/>
            <a:ext cx="8517345" cy="4964599"/>
            <a:chOff x="408522" y="1098474"/>
            <a:chExt cx="8517345" cy="4964599"/>
          </a:xfrm>
        </p:grpSpPr>
        <p:pic>
          <p:nvPicPr>
            <p:cNvPr id="4" name="Picture 3">
              <a:extLst>
                <a:ext uri="{FF2B5EF4-FFF2-40B4-BE49-F238E27FC236}">
                  <a16:creationId xmlns:a16="http://schemas.microsoft.com/office/drawing/2014/main" id="{1B73C6C7-BF02-ACE5-D1E2-2F981FA63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398" y="1098474"/>
              <a:ext cx="8294075" cy="4885372"/>
            </a:xfrm>
            <a:prstGeom prst="rect">
              <a:avLst/>
            </a:prstGeom>
          </p:spPr>
        </p:pic>
        <p:sp>
          <p:nvSpPr>
            <p:cNvPr id="5" name="TextBox 4">
              <a:extLst>
                <a:ext uri="{FF2B5EF4-FFF2-40B4-BE49-F238E27FC236}">
                  <a16:creationId xmlns:a16="http://schemas.microsoft.com/office/drawing/2014/main" id="{CADD2277-2C9E-ADEB-0723-2F85D3C2661F}"/>
                </a:ext>
              </a:extLst>
            </p:cNvPr>
            <p:cNvSpPr txBox="1"/>
            <p:nvPr/>
          </p:nvSpPr>
          <p:spPr>
            <a:xfrm>
              <a:off x="2186137" y="1575613"/>
              <a:ext cx="582211" cy="307777"/>
            </a:xfrm>
            <a:prstGeom prst="rect">
              <a:avLst/>
            </a:prstGeom>
            <a:solidFill>
              <a:schemeClr val="bg1"/>
            </a:solidFill>
          </p:spPr>
          <p:txBody>
            <a:bodyPr wrap="none" rtlCol="0">
              <a:spAutoFit/>
            </a:bodyPr>
            <a:lstStyle/>
            <a:p>
              <a:r>
                <a:rPr lang="en-US" sz="1400">
                  <a:latin typeface="Roboto" pitchFamily="2" charset="0"/>
                  <a:ea typeface="Roboto" pitchFamily="2" charset="0"/>
                </a:rPr>
                <a:t>Load</a:t>
              </a:r>
            </a:p>
          </p:txBody>
        </p:sp>
        <p:sp>
          <p:nvSpPr>
            <p:cNvPr id="6" name="TextBox 5">
              <a:extLst>
                <a:ext uri="{FF2B5EF4-FFF2-40B4-BE49-F238E27FC236}">
                  <a16:creationId xmlns:a16="http://schemas.microsoft.com/office/drawing/2014/main" id="{2BF3501B-040B-DF4E-88C9-731BA43666C0}"/>
                </a:ext>
              </a:extLst>
            </p:cNvPr>
            <p:cNvSpPr txBox="1"/>
            <p:nvPr/>
          </p:nvSpPr>
          <p:spPr>
            <a:xfrm>
              <a:off x="2186137" y="1988344"/>
              <a:ext cx="970137" cy="307777"/>
            </a:xfrm>
            <a:prstGeom prst="rect">
              <a:avLst/>
            </a:prstGeom>
            <a:solidFill>
              <a:schemeClr val="bg1"/>
            </a:solidFill>
          </p:spPr>
          <p:txBody>
            <a:bodyPr wrap="none" rtlCol="0">
              <a:spAutoFit/>
            </a:bodyPr>
            <a:lstStyle/>
            <a:p>
              <a:r>
                <a:rPr lang="en-US" sz="1400">
                  <a:latin typeface="Roboto" pitchFamily="2" charset="0"/>
                  <a:ea typeface="Roboto" pitchFamily="2" charset="0"/>
                </a:rPr>
                <a:t>Capacity  </a:t>
              </a:r>
            </a:p>
          </p:txBody>
        </p:sp>
        <p:sp>
          <p:nvSpPr>
            <p:cNvPr id="7" name="TextBox 6">
              <a:extLst>
                <a:ext uri="{FF2B5EF4-FFF2-40B4-BE49-F238E27FC236}">
                  <a16:creationId xmlns:a16="http://schemas.microsoft.com/office/drawing/2014/main" id="{98A59087-F57A-27C7-B471-71BE11A89932}"/>
                </a:ext>
              </a:extLst>
            </p:cNvPr>
            <p:cNvSpPr txBox="1"/>
            <p:nvPr/>
          </p:nvSpPr>
          <p:spPr>
            <a:xfrm>
              <a:off x="2179725" y="2401075"/>
              <a:ext cx="973343" cy="307777"/>
            </a:xfrm>
            <a:prstGeom prst="rect">
              <a:avLst/>
            </a:prstGeom>
            <a:solidFill>
              <a:schemeClr val="bg1"/>
            </a:solidFill>
          </p:spPr>
          <p:txBody>
            <a:bodyPr wrap="none" rtlCol="0">
              <a:spAutoFit/>
            </a:bodyPr>
            <a:lstStyle/>
            <a:p>
              <a:r>
                <a:rPr lang="en-US" sz="1400">
                  <a:latin typeface="Roboto" pitchFamily="2" charset="0"/>
                  <a:ea typeface="Roboto" pitchFamily="2" charset="0"/>
                </a:rPr>
                <a:t>BIN hours</a:t>
              </a:r>
            </a:p>
          </p:txBody>
        </p:sp>
        <p:sp>
          <p:nvSpPr>
            <p:cNvPr id="8" name="TextBox 7">
              <a:extLst>
                <a:ext uri="{FF2B5EF4-FFF2-40B4-BE49-F238E27FC236}">
                  <a16:creationId xmlns:a16="http://schemas.microsoft.com/office/drawing/2014/main" id="{2196B3AE-9BA9-E894-FEEF-0DEF836D07E3}"/>
                </a:ext>
              </a:extLst>
            </p:cNvPr>
            <p:cNvSpPr txBox="1"/>
            <p:nvPr/>
          </p:nvSpPr>
          <p:spPr>
            <a:xfrm>
              <a:off x="408522" y="2498759"/>
              <a:ext cx="430887" cy="1453283"/>
            </a:xfrm>
            <a:prstGeom prst="rect">
              <a:avLst/>
            </a:prstGeom>
            <a:solidFill>
              <a:schemeClr val="bg1"/>
            </a:solidFill>
          </p:spPr>
          <p:txBody>
            <a:bodyPr vert="vert270" wrap="none" rtlCol="0">
              <a:spAutoFit/>
            </a:bodyPr>
            <a:lstStyle/>
            <a:p>
              <a:r>
                <a:rPr lang="en-US" sz="1600">
                  <a:latin typeface="Roboto" pitchFamily="2" charset="0"/>
                  <a:ea typeface="Roboto" pitchFamily="2" charset="0"/>
                </a:rPr>
                <a:t>Capacity</a:t>
              </a:r>
              <a:r>
                <a:rPr lang="en-US" sz="1400">
                  <a:latin typeface="Roboto" pitchFamily="2" charset="0"/>
                  <a:ea typeface="Roboto" pitchFamily="2" charset="0"/>
                </a:rPr>
                <a:t> (MBH)</a:t>
              </a:r>
            </a:p>
          </p:txBody>
        </p:sp>
        <p:sp>
          <p:nvSpPr>
            <p:cNvPr id="9" name="TextBox 8">
              <a:extLst>
                <a:ext uri="{FF2B5EF4-FFF2-40B4-BE49-F238E27FC236}">
                  <a16:creationId xmlns:a16="http://schemas.microsoft.com/office/drawing/2014/main" id="{23F133B4-7B9D-6247-00BD-7E1FC5F39971}"/>
                </a:ext>
              </a:extLst>
            </p:cNvPr>
            <p:cNvSpPr txBox="1"/>
            <p:nvPr/>
          </p:nvSpPr>
          <p:spPr>
            <a:xfrm>
              <a:off x="3928489" y="5724519"/>
              <a:ext cx="1915909" cy="338554"/>
            </a:xfrm>
            <a:prstGeom prst="rect">
              <a:avLst/>
            </a:prstGeom>
            <a:solidFill>
              <a:schemeClr val="bg1"/>
            </a:solidFill>
          </p:spPr>
          <p:txBody>
            <a:bodyPr wrap="none" rtlCol="0">
              <a:spAutoFit/>
            </a:bodyPr>
            <a:lstStyle/>
            <a:p>
              <a:r>
                <a:rPr lang="en-US" sz="1600">
                  <a:latin typeface="Roboto" pitchFamily="2" charset="0"/>
                  <a:ea typeface="Roboto" pitchFamily="2" charset="0"/>
                </a:rPr>
                <a:t>Ambient Temp (°F)</a:t>
              </a:r>
            </a:p>
          </p:txBody>
        </p:sp>
        <p:sp>
          <p:nvSpPr>
            <p:cNvPr id="10" name="TextBox 9">
              <a:extLst>
                <a:ext uri="{FF2B5EF4-FFF2-40B4-BE49-F238E27FC236}">
                  <a16:creationId xmlns:a16="http://schemas.microsoft.com/office/drawing/2014/main" id="{085787A6-9AB0-E1F5-E3A3-E81954725D15}"/>
                </a:ext>
              </a:extLst>
            </p:cNvPr>
            <p:cNvSpPr txBox="1"/>
            <p:nvPr/>
          </p:nvSpPr>
          <p:spPr>
            <a:xfrm>
              <a:off x="8494980" y="2977256"/>
              <a:ext cx="430887" cy="643766"/>
            </a:xfrm>
            <a:prstGeom prst="rect">
              <a:avLst/>
            </a:prstGeom>
            <a:solidFill>
              <a:schemeClr val="bg1"/>
            </a:solidFill>
          </p:spPr>
          <p:txBody>
            <a:bodyPr vert="vert270" wrap="none" rtlCol="0">
              <a:spAutoFit/>
            </a:bodyPr>
            <a:lstStyle/>
            <a:p>
              <a:r>
                <a:rPr lang="en-US" sz="1600">
                  <a:latin typeface="Roboto" pitchFamily="2" charset="0"/>
                  <a:ea typeface="Roboto" pitchFamily="2" charset="0"/>
                </a:rPr>
                <a:t>Hours</a:t>
              </a:r>
              <a:endParaRPr lang="en-US" sz="1400">
                <a:latin typeface="Roboto" pitchFamily="2" charset="0"/>
                <a:ea typeface="Roboto" pitchFamily="2" charset="0"/>
              </a:endParaRPr>
            </a:p>
          </p:txBody>
        </p:sp>
        <p:sp>
          <p:nvSpPr>
            <p:cNvPr id="11" name="Rectangle 10">
              <a:extLst>
                <a:ext uri="{FF2B5EF4-FFF2-40B4-BE49-F238E27FC236}">
                  <a16:creationId xmlns:a16="http://schemas.microsoft.com/office/drawing/2014/main" id="{B55879DD-C68E-9456-8C61-6775B2606256}"/>
                </a:ext>
              </a:extLst>
            </p:cNvPr>
            <p:cNvSpPr/>
            <p:nvPr/>
          </p:nvSpPr>
          <p:spPr>
            <a:xfrm>
              <a:off x="1723292" y="4445391"/>
              <a:ext cx="140677" cy="4431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A6F6E393-5F54-117A-A063-29292DC2FC53}"/>
                </a:ext>
              </a:extLst>
            </p:cNvPr>
            <p:cNvSpPr txBox="1"/>
            <p:nvPr/>
          </p:nvSpPr>
          <p:spPr>
            <a:xfrm>
              <a:off x="3703901" y="3952042"/>
              <a:ext cx="2789546" cy="338554"/>
            </a:xfrm>
            <a:prstGeom prst="rect">
              <a:avLst/>
            </a:prstGeom>
            <a:solidFill>
              <a:schemeClr val="bg1"/>
            </a:solidFill>
          </p:spPr>
          <p:txBody>
            <a:bodyPr wrap="none" rtlCol="0">
              <a:spAutoFit/>
            </a:bodyPr>
            <a:lstStyle/>
            <a:p>
              <a:r>
                <a:rPr lang="en-US" sz="1600">
                  <a:latin typeface="Roboto" pitchFamily="2" charset="0"/>
                  <a:ea typeface="Roboto" pitchFamily="2" charset="0"/>
                </a:rPr>
                <a:t>Compressor Speed Adjusted</a:t>
              </a:r>
            </a:p>
          </p:txBody>
        </p:sp>
      </p:grpSp>
      <p:sp>
        <p:nvSpPr>
          <p:cNvPr id="13" name="TextBox 12">
            <a:extLst>
              <a:ext uri="{FF2B5EF4-FFF2-40B4-BE49-F238E27FC236}">
                <a16:creationId xmlns:a16="http://schemas.microsoft.com/office/drawing/2014/main" id="{E1196AEB-6DE7-F145-3E2A-C14C2410FF3C}"/>
              </a:ext>
            </a:extLst>
          </p:cNvPr>
          <p:cNvSpPr txBox="1"/>
          <p:nvPr/>
        </p:nvSpPr>
        <p:spPr>
          <a:xfrm>
            <a:off x="9054023" y="1162274"/>
            <a:ext cx="2852377" cy="2785378"/>
          </a:xfrm>
          <a:prstGeom prst="rect">
            <a:avLst/>
          </a:prstGeom>
          <a:noFill/>
        </p:spPr>
        <p:txBody>
          <a:bodyPr wrap="square" rtlCol="0">
            <a:spAutoFit/>
          </a:bodyPr>
          <a:lstStyle/>
          <a:p>
            <a:pPr>
              <a:spcAft>
                <a:spcPts val="1200"/>
              </a:spcAft>
            </a:pPr>
            <a:r>
              <a:rPr lang="en-US" sz="2000" b="1">
                <a:latin typeface="Roboto" pitchFamily="2" charset="0"/>
                <a:ea typeface="Roboto" pitchFamily="2" charset="0"/>
              </a:rPr>
              <a:t>Note that overcapacity in the </a:t>
            </a:r>
            <a:r>
              <a:rPr lang="en-US" sz="2000" b="1">
                <a:solidFill>
                  <a:srgbClr val="00529B"/>
                </a:solidFill>
                <a:latin typeface="Roboto" pitchFamily="2" charset="0"/>
                <a:ea typeface="Roboto" pitchFamily="2" charset="0"/>
              </a:rPr>
              <a:t>blue area </a:t>
            </a:r>
            <a:r>
              <a:rPr lang="en-US" sz="2000" b="1">
                <a:latin typeface="Roboto" pitchFamily="2" charset="0"/>
                <a:ea typeface="Roboto" pitchFamily="2" charset="0"/>
              </a:rPr>
              <a:t>can be as much as 2.5 times the design load</a:t>
            </a:r>
          </a:p>
          <a:p>
            <a:pPr marL="230188" indent="-230188">
              <a:spcAft>
                <a:spcPts val="600"/>
              </a:spcAft>
              <a:buFont typeface="Arial" panose="020B0604020202020204" pitchFamily="34" charset="0"/>
              <a:buChar char="•"/>
            </a:pPr>
            <a:r>
              <a:rPr lang="en-US" sz="2000">
                <a:latin typeface="Roboto" pitchFamily="2" charset="0"/>
                <a:ea typeface="Roboto" pitchFamily="2" charset="0"/>
              </a:rPr>
              <a:t>Short cycling compressor runs</a:t>
            </a:r>
          </a:p>
          <a:p>
            <a:pPr marL="230188" indent="-230188">
              <a:spcAft>
                <a:spcPts val="1200"/>
              </a:spcAft>
              <a:buFont typeface="Arial" panose="020B0604020202020204" pitchFamily="34" charset="0"/>
              <a:buChar char="•"/>
            </a:pPr>
            <a:r>
              <a:rPr lang="en-US" sz="2000">
                <a:latin typeface="Roboto" pitchFamily="2" charset="0"/>
                <a:ea typeface="Roboto" pitchFamily="2" charset="0"/>
              </a:rPr>
              <a:t>Nuisance trip on high-pressure alarms</a:t>
            </a:r>
          </a:p>
        </p:txBody>
      </p:sp>
      <p:sp>
        <p:nvSpPr>
          <p:cNvPr id="15" name="TextBox 14">
            <a:extLst>
              <a:ext uri="{FF2B5EF4-FFF2-40B4-BE49-F238E27FC236}">
                <a16:creationId xmlns:a16="http://schemas.microsoft.com/office/drawing/2014/main" id="{CCE69849-1FEC-33C8-4028-C518425F9E86}"/>
              </a:ext>
            </a:extLst>
          </p:cNvPr>
          <p:cNvSpPr txBox="1"/>
          <p:nvPr/>
        </p:nvSpPr>
        <p:spPr>
          <a:xfrm>
            <a:off x="1140854" y="6088799"/>
            <a:ext cx="1789294"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Image Source: Transom</a:t>
            </a:r>
          </a:p>
        </p:txBody>
      </p:sp>
    </p:spTree>
    <p:custDataLst>
      <p:tags r:id="rId1"/>
    </p:custDataLst>
    <p:extLst>
      <p:ext uri="{BB962C8B-B14F-4D97-AF65-F5344CB8AC3E}">
        <p14:creationId xmlns:p14="http://schemas.microsoft.com/office/powerpoint/2010/main" val="2355967499"/>
      </p:ext>
    </p:extLst>
  </p:cSld>
  <p:clrMapOvr>
    <a:masterClrMapping/>
  </p:clrMapOvr>
  <p:transition spd="slow" advTm="0">
    <p:wip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3" name="Picture 2" descr="A sunset over a factory&#10;&#10;Description automatically generated">
            <a:extLst>
              <a:ext uri="{FF2B5EF4-FFF2-40B4-BE49-F238E27FC236}">
                <a16:creationId xmlns:a16="http://schemas.microsoft.com/office/drawing/2014/main" id="{DD0020B9-BA6D-84AC-7BE6-FE74742DC9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AA37FA42-3610-E19A-6E1E-2291C1E933A2}"/>
              </a:ext>
            </a:extLst>
          </p:cNvPr>
          <p:cNvPicPr>
            <a:picLocks noChangeAspect="1"/>
          </p:cNvPicPr>
          <p:nvPr/>
        </p:nvPicPr>
        <p:blipFill>
          <a:blip r:embed="rId4"/>
          <a:stretch>
            <a:fillRect/>
          </a:stretch>
        </p:blipFill>
        <p:spPr>
          <a:xfrm>
            <a:off x="10793738" y="4929976"/>
            <a:ext cx="1010335" cy="1174407"/>
          </a:xfrm>
          <a:prstGeom prst="rect">
            <a:avLst/>
          </a:prstGeom>
        </p:spPr>
      </p:pic>
      <p:pic>
        <p:nvPicPr>
          <p:cNvPr id="8" name="Picture 7">
            <a:extLst>
              <a:ext uri="{FF2B5EF4-FFF2-40B4-BE49-F238E27FC236}">
                <a16:creationId xmlns:a16="http://schemas.microsoft.com/office/drawing/2014/main" id="{56E297DF-5B23-B38D-EB60-D8F83399ABBF}"/>
              </a:ext>
            </a:extLst>
          </p:cNvPr>
          <p:cNvPicPr>
            <a:picLocks noChangeAspect="1"/>
          </p:cNvPicPr>
          <p:nvPr/>
        </p:nvPicPr>
        <p:blipFill>
          <a:blip r:embed="rId5"/>
          <a:stretch>
            <a:fillRect/>
          </a:stretch>
        </p:blipFill>
        <p:spPr>
          <a:xfrm>
            <a:off x="0" y="6304643"/>
            <a:ext cx="12192000" cy="553357"/>
          </a:xfrm>
          <a:prstGeom prst="rect">
            <a:avLst/>
          </a:prstGeom>
        </p:spPr>
      </p:pic>
    </p:spTree>
    <p:extLst>
      <p:ext uri="{BB962C8B-B14F-4D97-AF65-F5344CB8AC3E}">
        <p14:creationId xmlns:p14="http://schemas.microsoft.com/office/powerpoint/2010/main" val="4084335182"/>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E5AC33-C7B8-6CF3-415A-B091E427A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DE779-E0A2-E096-7663-AFDE462BEE9B}"/>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b="1">
                <a:solidFill>
                  <a:prstClr val="black">
                    <a:lumMod val="65000"/>
                    <a:lumOff val="35000"/>
                  </a:prstClr>
                </a:solidFill>
                <a:latin typeface="Roboto Condensed" panose="02000000000000000000" pitchFamily="2" charset="0"/>
                <a:cs typeface="Roboto Condensed" panose="02000000000000000000" pitchFamily="2" charset="0"/>
              </a:rPr>
              <a:t>Long Beach </a:t>
            </a:r>
            <a:r>
              <a:rPr lang="en-US" b="1">
                <a:solidFill>
                  <a:srgbClr val="2B529B"/>
                </a:solidFill>
                <a:latin typeface="Roboto Condensed" panose="02000000000000000000" pitchFamily="2" charset="0"/>
                <a:ea typeface="Roboto Condensed" panose="02000000000000000000" pitchFamily="2" charset="0"/>
                <a:cs typeface="Roboto Condensed" panose="02000000000000000000" pitchFamily="2" charset="0"/>
              </a:rPr>
              <a:t>Ambient </a:t>
            </a:r>
            <a:r>
              <a:rPr lang="en-US" b="1">
                <a:solidFill>
                  <a:srgbClr val="2B529B"/>
                </a:solidFill>
                <a:latin typeface="Roboto Condensed" panose="02000000000000000000" pitchFamily="2" charset="0"/>
                <a:cs typeface="Roboto Condensed" panose="02000000000000000000" pitchFamily="2" charset="0"/>
              </a:rPr>
              <a:t>Temperature</a:t>
            </a:r>
            <a:r>
              <a:rPr lang="en-US" b="1">
                <a:solidFill>
                  <a:prstClr val="black">
                    <a:lumMod val="65000"/>
                    <a:lumOff val="35000"/>
                  </a:prstClr>
                </a:solidFill>
                <a:latin typeface="Roboto Condensed" panose="02000000000000000000" pitchFamily="2" charset="0"/>
                <a:cs typeface="Roboto Condensed" panose="02000000000000000000" pitchFamily="2" charset="0"/>
              </a:rPr>
              <a:t> TMY3</a:t>
            </a:r>
            <a:endParaRPr lang="en-US" sz="1600">
              <a:solidFill>
                <a:prstClr val="black">
                  <a:lumMod val="65000"/>
                  <a:lumOff val="35000"/>
                </a:prstClr>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8" name="Group 7">
            <a:extLst>
              <a:ext uri="{FF2B5EF4-FFF2-40B4-BE49-F238E27FC236}">
                <a16:creationId xmlns:a16="http://schemas.microsoft.com/office/drawing/2014/main" id="{E3971014-2B31-B98E-A648-E33BCAAC4065}"/>
              </a:ext>
            </a:extLst>
          </p:cNvPr>
          <p:cNvGrpSpPr/>
          <p:nvPr/>
        </p:nvGrpSpPr>
        <p:grpSpPr>
          <a:xfrm>
            <a:off x="521398" y="1083212"/>
            <a:ext cx="8305800" cy="5584805"/>
            <a:chOff x="1759634" y="1076178"/>
            <a:chExt cx="8305800" cy="5584805"/>
          </a:xfrm>
        </p:grpSpPr>
        <p:pic>
          <p:nvPicPr>
            <p:cNvPr id="4" name="Picture 3">
              <a:extLst>
                <a:ext uri="{FF2B5EF4-FFF2-40B4-BE49-F238E27FC236}">
                  <a16:creationId xmlns:a16="http://schemas.microsoft.com/office/drawing/2014/main" id="{AEB20C83-6F86-7A0E-AC2C-476FE37A9846}"/>
                </a:ext>
              </a:extLst>
            </p:cNvPr>
            <p:cNvPicPr>
              <a:picLocks noChangeAspect="1"/>
            </p:cNvPicPr>
            <p:nvPr/>
          </p:nvPicPr>
          <p:blipFill rotWithShape="1">
            <a:blip r:embed="rId4"/>
            <a:srcRect t="5608" b="1613"/>
            <a:stretch/>
          </p:blipFill>
          <p:spPr>
            <a:xfrm>
              <a:off x="1759634" y="1076178"/>
              <a:ext cx="8305800" cy="5584805"/>
            </a:xfrm>
            <a:prstGeom prst="rect">
              <a:avLst/>
            </a:prstGeom>
          </p:spPr>
        </p:pic>
        <p:sp>
          <p:nvSpPr>
            <p:cNvPr id="5" name="Freeform 4">
              <a:extLst>
                <a:ext uri="{FF2B5EF4-FFF2-40B4-BE49-F238E27FC236}">
                  <a16:creationId xmlns:a16="http://schemas.microsoft.com/office/drawing/2014/main" id="{8C762007-E114-ED74-5A81-F9BA1C445634}"/>
                </a:ext>
              </a:extLst>
            </p:cNvPr>
            <p:cNvSpPr/>
            <p:nvPr/>
          </p:nvSpPr>
          <p:spPr>
            <a:xfrm>
              <a:off x="3362178" y="1779563"/>
              <a:ext cx="2799471" cy="4382086"/>
            </a:xfrm>
            <a:custGeom>
              <a:avLst/>
              <a:gdLst>
                <a:gd name="connsiteX0" fmla="*/ 2792437 w 2799471"/>
                <a:gd name="connsiteY0" fmla="*/ 0 h 4382086"/>
                <a:gd name="connsiteX1" fmla="*/ 2799471 w 2799471"/>
                <a:gd name="connsiteY1" fmla="*/ 4382086 h 4382086"/>
                <a:gd name="connsiteX2" fmla="*/ 0 w 2799471"/>
                <a:gd name="connsiteY2" fmla="*/ 4382086 h 4382086"/>
                <a:gd name="connsiteX3" fmla="*/ 175847 w 2799471"/>
                <a:gd name="connsiteY3" fmla="*/ 4276579 h 4382086"/>
                <a:gd name="connsiteX4" fmla="*/ 175847 w 2799471"/>
                <a:gd name="connsiteY4" fmla="*/ 4276579 h 4382086"/>
                <a:gd name="connsiteX5" fmla="*/ 302456 w 2799471"/>
                <a:gd name="connsiteY5" fmla="*/ 4283612 h 4382086"/>
                <a:gd name="connsiteX6" fmla="*/ 379828 w 2799471"/>
                <a:gd name="connsiteY6" fmla="*/ 4276579 h 4382086"/>
                <a:gd name="connsiteX7" fmla="*/ 478302 w 2799471"/>
                <a:gd name="connsiteY7" fmla="*/ 4220308 h 4382086"/>
                <a:gd name="connsiteX8" fmla="*/ 766690 w 2799471"/>
                <a:gd name="connsiteY8" fmla="*/ 3917852 h 4382086"/>
                <a:gd name="connsiteX9" fmla="*/ 886265 w 2799471"/>
                <a:gd name="connsiteY9" fmla="*/ 3756074 h 4382086"/>
                <a:gd name="connsiteX10" fmla="*/ 1005840 w 2799471"/>
                <a:gd name="connsiteY10" fmla="*/ 3488788 h 4382086"/>
                <a:gd name="connsiteX11" fmla="*/ 1019908 w 2799471"/>
                <a:gd name="connsiteY11" fmla="*/ 3481754 h 4382086"/>
                <a:gd name="connsiteX12" fmla="*/ 1019908 w 2799471"/>
                <a:gd name="connsiteY12" fmla="*/ 3481754 h 4382086"/>
                <a:gd name="connsiteX13" fmla="*/ 1181687 w 2799471"/>
                <a:gd name="connsiteY13" fmla="*/ 3559126 h 4382086"/>
                <a:gd name="connsiteX14" fmla="*/ 1244991 w 2799471"/>
                <a:gd name="connsiteY14" fmla="*/ 3545059 h 4382086"/>
                <a:gd name="connsiteX15" fmla="*/ 1287194 w 2799471"/>
                <a:gd name="connsiteY15" fmla="*/ 3418449 h 4382086"/>
                <a:gd name="connsiteX16" fmla="*/ 1448973 w 2799471"/>
                <a:gd name="connsiteY16" fmla="*/ 2630659 h 4382086"/>
                <a:gd name="connsiteX17" fmla="*/ 1519311 w 2799471"/>
                <a:gd name="connsiteY17" fmla="*/ 2433711 h 4382086"/>
                <a:gd name="connsiteX18" fmla="*/ 1716259 w 2799471"/>
                <a:gd name="connsiteY18" fmla="*/ 2046849 h 4382086"/>
                <a:gd name="connsiteX19" fmla="*/ 1835834 w 2799471"/>
                <a:gd name="connsiteY19" fmla="*/ 1737360 h 4382086"/>
                <a:gd name="connsiteX20" fmla="*/ 1892105 w 2799471"/>
                <a:gd name="connsiteY20" fmla="*/ 1526345 h 4382086"/>
                <a:gd name="connsiteX21" fmla="*/ 1934308 w 2799471"/>
                <a:gd name="connsiteY21" fmla="*/ 1266092 h 4382086"/>
                <a:gd name="connsiteX22" fmla="*/ 1990579 w 2799471"/>
                <a:gd name="connsiteY22" fmla="*/ 808892 h 4382086"/>
                <a:gd name="connsiteX23" fmla="*/ 2039816 w 2799471"/>
                <a:gd name="connsiteY23" fmla="*/ 562708 h 4382086"/>
                <a:gd name="connsiteX24" fmla="*/ 2082019 w 2799471"/>
                <a:gd name="connsiteY24" fmla="*/ 393895 h 4382086"/>
                <a:gd name="connsiteX25" fmla="*/ 2215662 w 2799471"/>
                <a:gd name="connsiteY25" fmla="*/ 872197 h 4382086"/>
                <a:gd name="connsiteX26" fmla="*/ 2250831 w 2799471"/>
                <a:gd name="connsiteY26" fmla="*/ 942535 h 4382086"/>
                <a:gd name="connsiteX27" fmla="*/ 2250831 w 2799471"/>
                <a:gd name="connsiteY27" fmla="*/ 942535 h 4382086"/>
                <a:gd name="connsiteX28" fmla="*/ 2342271 w 2799471"/>
                <a:gd name="connsiteY28" fmla="*/ 879231 h 4382086"/>
                <a:gd name="connsiteX29" fmla="*/ 2391508 w 2799471"/>
                <a:gd name="connsiteY29" fmla="*/ 724486 h 4382086"/>
                <a:gd name="connsiteX30" fmla="*/ 2475914 w 2799471"/>
                <a:gd name="connsiteY30" fmla="*/ 400929 h 4382086"/>
                <a:gd name="connsiteX31" fmla="*/ 2546253 w 2799471"/>
                <a:gd name="connsiteY31" fmla="*/ 232117 h 4382086"/>
                <a:gd name="connsiteX32" fmla="*/ 2644727 w 2799471"/>
                <a:gd name="connsiteY32" fmla="*/ 77372 h 4382086"/>
                <a:gd name="connsiteX33" fmla="*/ 2700997 w 2799471"/>
                <a:gd name="connsiteY33" fmla="*/ 35169 h 4382086"/>
                <a:gd name="connsiteX34" fmla="*/ 2792437 w 2799471"/>
                <a:gd name="connsiteY34" fmla="*/ 0 h 438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99471" h="4382086">
                  <a:moveTo>
                    <a:pt x="2792437" y="0"/>
                  </a:moveTo>
                  <a:cubicBezTo>
                    <a:pt x="2794782" y="1460695"/>
                    <a:pt x="2797126" y="2921391"/>
                    <a:pt x="2799471" y="4382086"/>
                  </a:cubicBezTo>
                  <a:lnTo>
                    <a:pt x="0" y="4382086"/>
                  </a:lnTo>
                  <a:lnTo>
                    <a:pt x="175847" y="4276579"/>
                  </a:lnTo>
                  <a:lnTo>
                    <a:pt x="175847" y="4276579"/>
                  </a:lnTo>
                  <a:lnTo>
                    <a:pt x="302456" y="4283612"/>
                  </a:lnTo>
                  <a:lnTo>
                    <a:pt x="379828" y="4276579"/>
                  </a:lnTo>
                  <a:lnTo>
                    <a:pt x="478302" y="4220308"/>
                  </a:lnTo>
                  <a:lnTo>
                    <a:pt x="766690" y="3917852"/>
                  </a:lnTo>
                  <a:lnTo>
                    <a:pt x="886265" y="3756074"/>
                  </a:lnTo>
                  <a:lnTo>
                    <a:pt x="1005840" y="3488788"/>
                  </a:lnTo>
                  <a:lnTo>
                    <a:pt x="1019908" y="3481754"/>
                  </a:lnTo>
                  <a:lnTo>
                    <a:pt x="1019908" y="3481754"/>
                  </a:lnTo>
                  <a:lnTo>
                    <a:pt x="1181687" y="3559126"/>
                  </a:lnTo>
                  <a:lnTo>
                    <a:pt x="1244991" y="3545059"/>
                  </a:lnTo>
                  <a:lnTo>
                    <a:pt x="1287194" y="3418449"/>
                  </a:lnTo>
                  <a:lnTo>
                    <a:pt x="1448973" y="2630659"/>
                  </a:lnTo>
                  <a:lnTo>
                    <a:pt x="1519311" y="2433711"/>
                  </a:lnTo>
                  <a:lnTo>
                    <a:pt x="1716259" y="2046849"/>
                  </a:lnTo>
                  <a:lnTo>
                    <a:pt x="1835834" y="1737360"/>
                  </a:lnTo>
                  <a:lnTo>
                    <a:pt x="1892105" y="1526345"/>
                  </a:lnTo>
                  <a:lnTo>
                    <a:pt x="1934308" y="1266092"/>
                  </a:lnTo>
                  <a:lnTo>
                    <a:pt x="1990579" y="808892"/>
                  </a:lnTo>
                  <a:lnTo>
                    <a:pt x="2039816" y="562708"/>
                  </a:lnTo>
                  <a:lnTo>
                    <a:pt x="2082019" y="393895"/>
                  </a:lnTo>
                  <a:lnTo>
                    <a:pt x="2215662" y="872197"/>
                  </a:lnTo>
                  <a:lnTo>
                    <a:pt x="2250831" y="942535"/>
                  </a:lnTo>
                  <a:lnTo>
                    <a:pt x="2250831" y="942535"/>
                  </a:lnTo>
                  <a:lnTo>
                    <a:pt x="2342271" y="879231"/>
                  </a:lnTo>
                  <a:lnTo>
                    <a:pt x="2391508" y="724486"/>
                  </a:lnTo>
                  <a:lnTo>
                    <a:pt x="2475914" y="400929"/>
                  </a:lnTo>
                  <a:lnTo>
                    <a:pt x="2546253" y="232117"/>
                  </a:lnTo>
                  <a:lnTo>
                    <a:pt x="2644727" y="77372"/>
                  </a:lnTo>
                  <a:lnTo>
                    <a:pt x="2700997" y="35169"/>
                  </a:lnTo>
                  <a:lnTo>
                    <a:pt x="2792437" y="0"/>
                  </a:lnTo>
                  <a:close/>
                </a:path>
              </a:pathLst>
            </a:custGeom>
            <a:solidFill>
              <a:srgbClr val="FF0000">
                <a:alpha val="2999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98F2314B-6BD9-ACB7-8761-2DC8A6DC5DAB}"/>
              </a:ext>
            </a:extLst>
          </p:cNvPr>
          <p:cNvSpPr txBox="1"/>
          <p:nvPr/>
        </p:nvSpPr>
        <p:spPr>
          <a:xfrm>
            <a:off x="8841145" y="1083212"/>
            <a:ext cx="2829457" cy="2769989"/>
          </a:xfrm>
          <a:prstGeom prst="rect">
            <a:avLst/>
          </a:prstGeom>
          <a:noFill/>
        </p:spPr>
        <p:txBody>
          <a:bodyPr wrap="square" rtlCol="0">
            <a:spAutoFit/>
          </a:bodyPr>
          <a:lstStyle/>
          <a:p>
            <a:pPr>
              <a:spcAft>
                <a:spcPts val="1200"/>
              </a:spcAft>
            </a:pPr>
            <a:r>
              <a:rPr lang="en-US" sz="2000">
                <a:latin typeface="Roboto" pitchFamily="2" charset="0"/>
                <a:ea typeface="Roboto" pitchFamily="2" charset="0"/>
              </a:rPr>
              <a:t>Heating system </a:t>
            </a:r>
            <a:r>
              <a:rPr lang="en-US" sz="2000">
                <a:solidFill>
                  <a:srgbClr val="2B529B"/>
                </a:solidFill>
                <a:latin typeface="Roboto" pitchFamily="2" charset="0"/>
                <a:ea typeface="Roboto" pitchFamily="2" charset="0"/>
              </a:rPr>
              <a:t>turndown ratios </a:t>
            </a:r>
            <a:r>
              <a:rPr lang="en-US" sz="2000">
                <a:latin typeface="Roboto" pitchFamily="2" charset="0"/>
                <a:ea typeface="Roboto" pitchFamily="2" charset="0"/>
              </a:rPr>
              <a:t>have always been important for stable control.</a:t>
            </a:r>
          </a:p>
          <a:p>
            <a:pPr>
              <a:spcAft>
                <a:spcPts val="1200"/>
              </a:spcAft>
            </a:pPr>
            <a:r>
              <a:rPr lang="en-US" sz="2800" i="1">
                <a:solidFill>
                  <a:srgbClr val="00529B"/>
                </a:solidFill>
                <a:latin typeface="Roboto" pitchFamily="2" charset="0"/>
                <a:ea typeface="Roboto" pitchFamily="2" charset="0"/>
              </a:rPr>
              <a:t>Heat pumps don’t change that requirement!</a:t>
            </a:r>
          </a:p>
        </p:txBody>
      </p:sp>
    </p:spTree>
    <p:custDataLst>
      <p:tags r:id="rId1"/>
    </p:custDataLst>
    <p:extLst>
      <p:ext uri="{BB962C8B-B14F-4D97-AF65-F5344CB8AC3E}">
        <p14:creationId xmlns:p14="http://schemas.microsoft.com/office/powerpoint/2010/main" val="1017025728"/>
      </p:ext>
    </p:extLst>
  </p:cSld>
  <p:clrMapOvr>
    <a:masterClrMapping/>
  </p:clrMapOvr>
  <p:transition spd="slow" advTm="0">
    <p:wip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FB3546-8FF0-D15A-8AC7-DBA3389753BD}"/>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7AE803E5-F19E-4F75-E91F-AF93F825ADA5}"/>
              </a:ext>
            </a:extLst>
          </p:cNvPr>
          <p:cNvGrpSpPr/>
          <p:nvPr/>
        </p:nvGrpSpPr>
        <p:grpSpPr>
          <a:xfrm>
            <a:off x="122290" y="464612"/>
            <a:ext cx="11060764" cy="6235869"/>
            <a:chOff x="443132" y="991318"/>
            <a:chExt cx="9710951" cy="5461521"/>
          </a:xfrm>
        </p:grpSpPr>
        <p:pic>
          <p:nvPicPr>
            <p:cNvPr id="18" name="Picture 17">
              <a:extLst>
                <a:ext uri="{FF2B5EF4-FFF2-40B4-BE49-F238E27FC236}">
                  <a16:creationId xmlns:a16="http://schemas.microsoft.com/office/drawing/2014/main" id="{46873A93-7718-9E0E-23B8-0B3FA12292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1398" y="991318"/>
              <a:ext cx="9632685" cy="5461521"/>
            </a:xfrm>
            <a:prstGeom prst="rect">
              <a:avLst/>
            </a:prstGeom>
          </p:spPr>
        </p:pic>
        <p:sp>
          <p:nvSpPr>
            <p:cNvPr id="21" name="Rectangle 20">
              <a:extLst>
                <a:ext uri="{FF2B5EF4-FFF2-40B4-BE49-F238E27FC236}">
                  <a16:creationId xmlns:a16="http://schemas.microsoft.com/office/drawing/2014/main" id="{D986E80D-852D-7609-FECC-DA8CCA42646B}"/>
                </a:ext>
              </a:extLst>
            </p:cNvPr>
            <p:cNvSpPr/>
            <p:nvPr/>
          </p:nvSpPr>
          <p:spPr>
            <a:xfrm>
              <a:off x="443132" y="1055077"/>
              <a:ext cx="9692640" cy="4923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Roboto Condensed" panose="02000000000000000000" pitchFamily="2" charset="0"/>
                <a:ea typeface="Roboto Condensed" panose="02000000000000000000" pitchFamily="2" charset="0"/>
                <a:cs typeface="Roboto Condensed" panose="02000000000000000000" pitchFamily="2" charset="0"/>
              </a:endParaRPr>
            </a:p>
          </p:txBody>
        </p:sp>
      </p:grpSp>
      <p:sp>
        <p:nvSpPr>
          <p:cNvPr id="2" name="Title 1">
            <a:extLst>
              <a:ext uri="{FF2B5EF4-FFF2-40B4-BE49-F238E27FC236}">
                <a16:creationId xmlns:a16="http://schemas.microsoft.com/office/drawing/2014/main" id="{45DB6593-22FA-DF70-E478-C6980313E7B5}"/>
              </a:ext>
            </a:extLst>
          </p:cNvPr>
          <p:cNvSpPr>
            <a:spLocks noGrp="1"/>
          </p:cNvSpPr>
          <p:nvPr>
            <p:ph type="title"/>
          </p:nvPr>
        </p:nvSpPr>
        <p:spPr>
          <a:xfrm>
            <a:off x="521398" y="347775"/>
            <a:ext cx="10982498" cy="643543"/>
          </a:xfrm>
        </p:spPr>
        <p:txBody>
          <a:bodyPr>
            <a:noAutofit/>
          </a:bodyPr>
          <a:lstStyle/>
          <a:p>
            <a:pPr>
              <a:defRPr sz="3600" b="1" i="0" u="none" strike="noStrike" kern="1200" spc="0" baseline="0">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defRPr>
            </a:pPr>
            <a:r>
              <a:rPr lang="en-US" sz="4000" b="1">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Understand the Operating Limits for </a:t>
            </a:r>
            <a:r>
              <a:rPr lang="en-US" sz="4000" b="1">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rPr>
              <a:t>ASHPs</a:t>
            </a:r>
            <a:endParaRPr lang="en-US" sz="1800">
              <a:solidFill>
                <a:srgbClr val="00529B"/>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TextBox 19">
            <a:extLst>
              <a:ext uri="{FF2B5EF4-FFF2-40B4-BE49-F238E27FC236}">
                <a16:creationId xmlns:a16="http://schemas.microsoft.com/office/drawing/2014/main" id="{2A7E7ED8-B805-61DE-9979-F6D967577089}"/>
              </a:ext>
            </a:extLst>
          </p:cNvPr>
          <p:cNvSpPr txBox="1"/>
          <p:nvPr/>
        </p:nvSpPr>
        <p:spPr>
          <a:xfrm>
            <a:off x="745988" y="6427145"/>
            <a:ext cx="1852834"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Image Source: Transom</a:t>
            </a:r>
          </a:p>
        </p:txBody>
      </p:sp>
    </p:spTree>
    <p:custDataLst>
      <p:tags r:id="rId1"/>
    </p:custDataLst>
    <p:extLst>
      <p:ext uri="{BB962C8B-B14F-4D97-AF65-F5344CB8AC3E}">
        <p14:creationId xmlns:p14="http://schemas.microsoft.com/office/powerpoint/2010/main" val="2456960519"/>
      </p:ext>
    </p:extLst>
  </p:cSld>
  <p:clrMapOvr>
    <a:masterClrMapping/>
  </p:clrMapOvr>
  <p:transition spd="slow" advTm="0">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21497" y="422430"/>
            <a:ext cx="5832143" cy="2387600"/>
          </a:xfrm>
          <a:noFill/>
          <a:effectLst/>
        </p:spPr>
        <p:txBody>
          <a:bodyPr anchor="t">
            <a:noAutofit/>
          </a:bodyPr>
          <a:lstStyle/>
          <a:p>
            <a:r>
              <a:rPr lang="en-US" sz="4400" b="1">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Heat/Energy Recovery</a:t>
            </a:r>
            <a:br>
              <a:rPr lang="en-US" sz="4400" b="1">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a:solidFill>
                  <a:schemeClr val="tx2">
                    <a:lumMod val="75000"/>
                    <a:lumOff val="2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(Waterside)</a:t>
            </a:r>
          </a:p>
        </p:txBody>
      </p:sp>
      <p:grpSp>
        <p:nvGrpSpPr>
          <p:cNvPr id="7" name="Group 6">
            <a:extLst>
              <a:ext uri="{FF2B5EF4-FFF2-40B4-BE49-F238E27FC236}">
                <a16:creationId xmlns:a16="http://schemas.microsoft.com/office/drawing/2014/main" id="{566A55D8-C2CD-549A-6582-7342B613FFFC}"/>
              </a:ext>
            </a:extLst>
          </p:cNvPr>
          <p:cNvGrpSpPr/>
          <p:nvPr/>
        </p:nvGrpSpPr>
        <p:grpSpPr>
          <a:xfrm>
            <a:off x="891377" y="2084097"/>
            <a:ext cx="9826210" cy="4559872"/>
            <a:chOff x="4093478" y="3369213"/>
            <a:chExt cx="7934399" cy="3261550"/>
          </a:xfrm>
        </p:grpSpPr>
        <p:pic>
          <p:nvPicPr>
            <p:cNvPr id="4" name="Picture 3" descr="Timeline&#10;&#10;Description automatically generated">
              <a:extLst>
                <a:ext uri="{FF2B5EF4-FFF2-40B4-BE49-F238E27FC236}">
                  <a16:creationId xmlns:a16="http://schemas.microsoft.com/office/drawing/2014/main" id="{7110CE50-3AA5-7F21-7E81-176AA18B872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127" t="2381" r="1207" b="1603"/>
            <a:stretch/>
          </p:blipFill>
          <p:spPr>
            <a:xfrm>
              <a:off x="4093478" y="3369213"/>
              <a:ext cx="7934399" cy="3261550"/>
            </a:xfrm>
            <a:prstGeom prst="rect">
              <a:avLst/>
            </a:prstGeom>
          </p:spPr>
        </p:pic>
        <p:sp>
          <p:nvSpPr>
            <p:cNvPr id="6" name="Rectangle 5">
              <a:extLst>
                <a:ext uri="{FF2B5EF4-FFF2-40B4-BE49-F238E27FC236}">
                  <a16:creationId xmlns:a16="http://schemas.microsoft.com/office/drawing/2014/main" id="{8FED5A23-DE85-35C0-FD16-31F9BB93ECF3}"/>
                </a:ext>
              </a:extLst>
            </p:cNvPr>
            <p:cNvSpPr/>
            <p:nvPr/>
          </p:nvSpPr>
          <p:spPr>
            <a:xfrm>
              <a:off x="5037992" y="4018085"/>
              <a:ext cx="1248508" cy="2110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pic>
        <p:nvPicPr>
          <p:cNvPr id="9" name="Picture 8">
            <a:extLst>
              <a:ext uri="{FF2B5EF4-FFF2-40B4-BE49-F238E27FC236}">
                <a16:creationId xmlns:a16="http://schemas.microsoft.com/office/drawing/2014/main" id="{B4AB5358-C6EB-6F95-7F83-D27C413261F9}"/>
              </a:ext>
            </a:extLst>
          </p:cNvPr>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7891100" y="172072"/>
            <a:ext cx="4125197" cy="2888317"/>
          </a:xfrm>
          <a:prstGeom prst="rect">
            <a:avLst/>
          </a:prstGeom>
          <a:effectLst>
            <a:softEdge rad="63500"/>
          </a:effectLst>
        </p:spPr>
      </p:pic>
      <p:sp>
        <p:nvSpPr>
          <p:cNvPr id="32" name="TextBox 31">
            <a:extLst>
              <a:ext uri="{FF2B5EF4-FFF2-40B4-BE49-F238E27FC236}">
                <a16:creationId xmlns:a16="http://schemas.microsoft.com/office/drawing/2014/main" id="{B501AA3E-56B8-564C-8948-C9D1CC7827AA}"/>
              </a:ext>
            </a:extLst>
          </p:cNvPr>
          <p:cNvSpPr txBox="1"/>
          <p:nvPr/>
        </p:nvSpPr>
        <p:spPr>
          <a:xfrm>
            <a:off x="823244" y="6368131"/>
            <a:ext cx="3566106"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 Image Courtesy SmithGroup</a:t>
            </a:r>
          </a:p>
        </p:txBody>
      </p:sp>
    </p:spTree>
    <p:extLst>
      <p:ext uri="{BB962C8B-B14F-4D97-AF65-F5344CB8AC3E}">
        <p14:creationId xmlns:p14="http://schemas.microsoft.com/office/powerpoint/2010/main" val="224860311"/>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245873" y="6284111"/>
            <a:ext cx="356610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10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a:t>
            </a:r>
            <a:r>
              <a:rPr kumimoji="0" lang="en-US" sz="1100" b="0" i="0" u="none" strike="noStrike" kern="1200" cap="none" spc="0" normalizeH="0" baseline="0" noProof="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Image Courtesy SmithGroup</a:t>
            </a:r>
          </a:p>
        </p:txBody>
      </p:sp>
      <p:sp>
        <p:nvSpPr>
          <p:cNvPr id="2" name="Title 1"/>
          <p:cNvSpPr>
            <a:spLocks noGrp="1"/>
          </p:cNvSpPr>
          <p:nvPr>
            <p:ph type="title"/>
          </p:nvPr>
        </p:nvSpPr>
        <p:spPr>
          <a:xfrm>
            <a:off x="245873" y="573889"/>
            <a:ext cx="3665223" cy="3872571"/>
          </a:xfrm>
          <a:noFill/>
          <a:effectLst/>
        </p:spPr>
        <p:txBody>
          <a:bodyPr anchor="t">
            <a:noAutofit/>
          </a:bodyPr>
          <a:lstStyle/>
          <a:p>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Right-Sourcing</a:t>
            </a: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(GSHP)</a:t>
            </a:r>
          </a:p>
        </p:txBody>
      </p:sp>
      <p:pic>
        <p:nvPicPr>
          <p:cNvPr id="4" name="Picture 4">
            <a:extLst>
              <a:ext uri="{FF2B5EF4-FFF2-40B4-BE49-F238E27FC236}">
                <a16:creationId xmlns:a16="http://schemas.microsoft.com/office/drawing/2014/main" id="{5A91DB0A-1608-3693-D91D-BBA41050A4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01984" y="0"/>
            <a:ext cx="8190016" cy="6858000"/>
          </a:xfrm>
          <a:prstGeom prst="rect">
            <a:avLst/>
          </a:prstGeom>
        </p:spPr>
      </p:pic>
    </p:spTree>
    <p:extLst>
      <p:ext uri="{BB962C8B-B14F-4D97-AF65-F5344CB8AC3E}">
        <p14:creationId xmlns:p14="http://schemas.microsoft.com/office/powerpoint/2010/main" val="2412619696"/>
      </p:ext>
    </p:extLst>
  </p:cSld>
  <p:clrMapOvr>
    <a:masterClrMapping/>
  </p:clrMapOvr>
  <p:transition spd="slow" advTm="0">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E817FE96-9262-4ECD-A5B3-ACA11341BE69}"/>
              </a:ext>
            </a:extLst>
          </p:cNvPr>
          <p:cNvSpPr>
            <a:spLocks/>
          </p:cNvSpPr>
          <p:nvPr/>
        </p:nvSpPr>
        <p:spPr bwMode="auto">
          <a:xfrm>
            <a:off x="1022122" y="1081161"/>
            <a:ext cx="4627094" cy="4507468"/>
          </a:xfrm>
          <a:custGeom>
            <a:avLst/>
            <a:gdLst>
              <a:gd name="T0" fmla="*/ 2386 w 2901"/>
              <a:gd name="T1" fmla="*/ 0 h 2826"/>
              <a:gd name="T2" fmla="*/ 0 w 2901"/>
              <a:gd name="T3" fmla="*/ 0 h 2826"/>
              <a:gd name="T4" fmla="*/ 0 w 2901"/>
              <a:gd name="T5" fmla="*/ 2826 h 2826"/>
              <a:gd name="T6" fmla="*/ 2464 w 2901"/>
              <a:gd name="T7" fmla="*/ 2826 h 2826"/>
              <a:gd name="T8" fmla="*/ 2901 w 2901"/>
              <a:gd name="T9" fmla="*/ 1474 h 2826"/>
              <a:gd name="T10" fmla="*/ 2386 w 2901"/>
              <a:gd name="T11" fmla="*/ 0 h 2826"/>
            </a:gdLst>
            <a:ahLst/>
            <a:cxnLst>
              <a:cxn ang="0">
                <a:pos x="T0" y="T1"/>
              </a:cxn>
              <a:cxn ang="0">
                <a:pos x="T2" y="T3"/>
              </a:cxn>
              <a:cxn ang="0">
                <a:pos x="T4" y="T5"/>
              </a:cxn>
              <a:cxn ang="0">
                <a:pos x="T6" y="T7"/>
              </a:cxn>
              <a:cxn ang="0">
                <a:pos x="T8" y="T9"/>
              </a:cxn>
              <a:cxn ang="0">
                <a:pos x="T10" y="T11"/>
              </a:cxn>
            </a:cxnLst>
            <a:rect l="0" t="0" r="r" b="b"/>
            <a:pathLst>
              <a:path w="2901" h="2826">
                <a:moveTo>
                  <a:pt x="2386" y="0"/>
                </a:moveTo>
                <a:lnTo>
                  <a:pt x="0" y="0"/>
                </a:lnTo>
                <a:lnTo>
                  <a:pt x="0" y="2826"/>
                </a:lnTo>
                <a:lnTo>
                  <a:pt x="2464" y="2826"/>
                </a:lnTo>
                <a:lnTo>
                  <a:pt x="2901" y="1474"/>
                </a:lnTo>
                <a:lnTo>
                  <a:pt x="2386"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Segoe UI"/>
            </a:endParaRPr>
          </a:p>
        </p:txBody>
      </p:sp>
      <p:sp>
        <p:nvSpPr>
          <p:cNvPr id="32" name="Freeform 17">
            <a:extLst>
              <a:ext uri="{FF2B5EF4-FFF2-40B4-BE49-F238E27FC236}">
                <a16:creationId xmlns:a16="http://schemas.microsoft.com/office/drawing/2014/main" id="{71E61498-5B6F-46A3-BAAB-B97E47E80080}"/>
              </a:ext>
            </a:extLst>
          </p:cNvPr>
          <p:cNvSpPr>
            <a:spLocks/>
          </p:cNvSpPr>
          <p:nvPr/>
        </p:nvSpPr>
        <p:spPr bwMode="auto">
          <a:xfrm>
            <a:off x="1280133" y="4351737"/>
            <a:ext cx="4062412" cy="906462"/>
          </a:xfrm>
          <a:custGeom>
            <a:avLst/>
            <a:gdLst>
              <a:gd name="T0" fmla="*/ 0 w 2559"/>
              <a:gd name="T1" fmla="*/ 0 h 571"/>
              <a:gd name="T2" fmla="*/ 0 w 2559"/>
              <a:gd name="T3" fmla="*/ 571 h 571"/>
              <a:gd name="T4" fmla="*/ 2378 w 2559"/>
              <a:gd name="T5" fmla="*/ 571 h 571"/>
              <a:gd name="T6" fmla="*/ 2559 w 2559"/>
              <a:gd name="T7" fmla="*/ 0 h 571"/>
              <a:gd name="T8" fmla="*/ 0 w 2559"/>
              <a:gd name="T9" fmla="*/ 0 h 571"/>
            </a:gdLst>
            <a:ahLst/>
            <a:cxnLst>
              <a:cxn ang="0">
                <a:pos x="T0" y="T1"/>
              </a:cxn>
              <a:cxn ang="0">
                <a:pos x="T2" y="T3"/>
              </a:cxn>
              <a:cxn ang="0">
                <a:pos x="T4" y="T5"/>
              </a:cxn>
              <a:cxn ang="0">
                <a:pos x="T6" y="T7"/>
              </a:cxn>
              <a:cxn ang="0">
                <a:pos x="T8" y="T9"/>
              </a:cxn>
            </a:cxnLst>
            <a:rect l="0" t="0" r="r" b="b"/>
            <a:pathLst>
              <a:path w="2559" h="571">
                <a:moveTo>
                  <a:pt x="0" y="0"/>
                </a:moveTo>
                <a:lnTo>
                  <a:pt x="0" y="571"/>
                </a:lnTo>
                <a:lnTo>
                  <a:pt x="2378" y="571"/>
                </a:lnTo>
                <a:lnTo>
                  <a:pt x="2559" y="0"/>
                </a:lnTo>
                <a:lnTo>
                  <a:pt x="0" y="0"/>
                </a:lnTo>
                <a:close/>
              </a:path>
            </a:pathLst>
          </a:custGeom>
          <a:solidFill>
            <a:schemeClr val="tx1">
              <a:alpha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987"/>
            <a:endParaRPr lang="en-IN" sz="2400">
              <a:solidFill>
                <a:prstClr val="black"/>
              </a:solidFill>
              <a:latin typeface="Roboto" pitchFamily="2" charset="0"/>
              <a:ea typeface="Roboto" pitchFamily="2" charset="0"/>
            </a:endParaRPr>
          </a:p>
        </p:txBody>
      </p:sp>
      <p:sp>
        <p:nvSpPr>
          <p:cNvPr id="41" name="Oval 40">
            <a:extLst>
              <a:ext uri="{FF2B5EF4-FFF2-40B4-BE49-F238E27FC236}">
                <a16:creationId xmlns:a16="http://schemas.microsoft.com/office/drawing/2014/main" id="{C2A26D43-0ED6-4EEB-A658-C9234230F32D}"/>
              </a:ext>
            </a:extLst>
          </p:cNvPr>
          <p:cNvSpPr/>
          <p:nvPr/>
        </p:nvSpPr>
        <p:spPr>
          <a:xfrm>
            <a:off x="3630222" y="1461911"/>
            <a:ext cx="920358" cy="920358"/>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87"/>
            <a:endParaRPr lang="en-IN" sz="2400">
              <a:solidFill>
                <a:prstClr val="white"/>
              </a:solidFill>
              <a:latin typeface="Segoe UI"/>
            </a:endParaRPr>
          </a:p>
        </p:txBody>
      </p:sp>
      <p:sp>
        <p:nvSpPr>
          <p:cNvPr id="46" name="TextBox 45">
            <a:extLst>
              <a:ext uri="{FF2B5EF4-FFF2-40B4-BE49-F238E27FC236}">
                <a16:creationId xmlns:a16="http://schemas.microsoft.com/office/drawing/2014/main" id="{773B54D1-3BD6-429C-8C0F-C9F47207600B}"/>
              </a:ext>
            </a:extLst>
          </p:cNvPr>
          <p:cNvSpPr txBox="1"/>
          <p:nvPr/>
        </p:nvSpPr>
        <p:spPr>
          <a:xfrm>
            <a:off x="3428541" y="4509888"/>
            <a:ext cx="1567571" cy="590162"/>
          </a:xfrm>
          <a:prstGeom prst="rect">
            <a:avLst/>
          </a:prstGeom>
          <a:noFill/>
        </p:spPr>
        <p:txBody>
          <a:bodyPr wrap="square" lIns="0" tIns="0" rIns="0" bIns="0" rtlCol="0" anchor="ctr">
            <a:spAutoFit/>
          </a:bodyPr>
          <a:lstStyle/>
          <a:p>
            <a:pPr algn="ctr" defTabSz="1218987">
              <a:lnSpc>
                <a:spcPct val="110000"/>
              </a:lnSpc>
            </a:pPr>
            <a:r>
              <a:rPr lang="en-IN" b="1">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Selection and Implementation</a:t>
            </a:r>
          </a:p>
        </p:txBody>
      </p:sp>
      <p:sp>
        <p:nvSpPr>
          <p:cNvPr id="51" name="TextBox 50">
            <a:extLst>
              <a:ext uri="{FF2B5EF4-FFF2-40B4-BE49-F238E27FC236}">
                <a16:creationId xmlns:a16="http://schemas.microsoft.com/office/drawing/2014/main" id="{B82B86AE-F8AD-4381-BA3B-394BF79EF30D}"/>
              </a:ext>
            </a:extLst>
          </p:cNvPr>
          <p:cNvSpPr txBox="1"/>
          <p:nvPr/>
        </p:nvSpPr>
        <p:spPr>
          <a:xfrm>
            <a:off x="3998940" y="2967335"/>
            <a:ext cx="979755" cy="923330"/>
          </a:xfrm>
          <a:prstGeom prst="rect">
            <a:avLst/>
          </a:prstGeom>
          <a:noFill/>
        </p:spPr>
        <p:txBody>
          <a:bodyPr wrap="none" rtlCol="0" anchor="ctr">
            <a:spAutoFit/>
          </a:bodyPr>
          <a:lstStyle/>
          <a:p>
            <a:pPr algn="ctr" defTabSz="1218987"/>
            <a:r>
              <a:rPr lang="en-IN" sz="5400" b="1">
                <a:solidFill>
                  <a:prstClr val="white"/>
                </a:solidFill>
                <a:latin typeface="Roboto" pitchFamily="2" charset="0"/>
                <a:ea typeface="Roboto" pitchFamily="2" charset="0"/>
              </a:rPr>
              <a:t>04</a:t>
            </a:r>
          </a:p>
        </p:txBody>
      </p:sp>
      <p:sp>
        <p:nvSpPr>
          <p:cNvPr id="68" name="Freeform: Shape 67">
            <a:extLst>
              <a:ext uri="{FF2B5EF4-FFF2-40B4-BE49-F238E27FC236}">
                <a16:creationId xmlns:a16="http://schemas.microsoft.com/office/drawing/2014/main" id="{DFC3E202-241E-4336-A6BC-788F38635D82}"/>
              </a:ext>
            </a:extLst>
          </p:cNvPr>
          <p:cNvSpPr/>
          <p:nvPr/>
        </p:nvSpPr>
        <p:spPr>
          <a:xfrm>
            <a:off x="1589" y="-8222"/>
            <a:ext cx="3541705" cy="6874447"/>
          </a:xfrm>
          <a:custGeom>
            <a:avLst/>
            <a:gdLst>
              <a:gd name="connsiteX0" fmla="*/ 979715 w 3541705"/>
              <a:gd name="connsiteY0" fmla="*/ 0 h 6874447"/>
              <a:gd name="connsiteX1" fmla="*/ 1552741 w 3541705"/>
              <a:gd name="connsiteY1" fmla="*/ 0 h 6874447"/>
              <a:gd name="connsiteX2" fmla="*/ 1745535 w 3541705"/>
              <a:gd name="connsiteY2" fmla="*/ 0 h 6874447"/>
              <a:gd name="connsiteX3" fmla="*/ 2343861 w 3541705"/>
              <a:gd name="connsiteY3" fmla="*/ 0 h 6874447"/>
              <a:gd name="connsiteX4" fmla="*/ 3541705 w 3541705"/>
              <a:gd name="connsiteY4" fmla="*/ 3440414 h 6874447"/>
              <a:gd name="connsiteX5" fmla="*/ 2429991 w 3541705"/>
              <a:gd name="connsiteY5" fmla="*/ 6874447 h 6874447"/>
              <a:gd name="connsiteX6" fmla="*/ 1745535 w 3541705"/>
              <a:gd name="connsiteY6" fmla="*/ 6874447 h 6874447"/>
              <a:gd name="connsiteX7" fmla="*/ 1657105 w 3541705"/>
              <a:gd name="connsiteY7" fmla="*/ 6874447 h 6874447"/>
              <a:gd name="connsiteX8" fmla="*/ 1552741 w 3541705"/>
              <a:gd name="connsiteY8" fmla="*/ 6874447 h 6874447"/>
              <a:gd name="connsiteX9" fmla="*/ 1450276 w 3541705"/>
              <a:gd name="connsiteY9" fmla="*/ 6874447 h 6874447"/>
              <a:gd name="connsiteX10" fmla="*/ 979715 w 3541705"/>
              <a:gd name="connsiteY10" fmla="*/ 6874447 h 6874447"/>
              <a:gd name="connsiteX11" fmla="*/ 972649 w 3541705"/>
              <a:gd name="connsiteY11" fmla="*/ 6874447 h 6874447"/>
              <a:gd name="connsiteX12" fmla="*/ 779855 w 3541705"/>
              <a:gd name="connsiteY12" fmla="*/ 6874447 h 6874447"/>
              <a:gd name="connsiteX13" fmla="*/ 765820 w 3541705"/>
              <a:gd name="connsiteY13" fmla="*/ 6874447 h 6874447"/>
              <a:gd name="connsiteX14" fmla="*/ 573026 w 3541705"/>
              <a:gd name="connsiteY14" fmla="*/ 6874447 h 6874447"/>
              <a:gd name="connsiteX15" fmla="*/ 206829 w 3541705"/>
              <a:gd name="connsiteY15" fmla="*/ 6874447 h 6874447"/>
              <a:gd name="connsiteX16" fmla="*/ 0 w 3541705"/>
              <a:gd name="connsiteY16" fmla="*/ 6874447 h 6874447"/>
              <a:gd name="connsiteX17" fmla="*/ 0 w 3541705"/>
              <a:gd name="connsiteY17" fmla="*/ 0 h 6874447"/>
              <a:gd name="connsiteX18" fmla="*/ 206829 w 3541705"/>
              <a:gd name="connsiteY18" fmla="*/ 0 h 6874447"/>
              <a:gd name="connsiteX19" fmla="*/ 573026 w 3541705"/>
              <a:gd name="connsiteY19" fmla="*/ 0 h 6874447"/>
              <a:gd name="connsiteX20" fmla="*/ 765820 w 3541705"/>
              <a:gd name="connsiteY20" fmla="*/ 0 h 6874447"/>
              <a:gd name="connsiteX21" fmla="*/ 779855 w 3541705"/>
              <a:gd name="connsiteY21" fmla="*/ 0 h 6874447"/>
              <a:gd name="connsiteX22" fmla="*/ 972649 w 3541705"/>
              <a:gd name="connsiteY22" fmla="*/ 0 h 6874447"/>
              <a:gd name="connsiteX23" fmla="*/ 979715 w 3541705"/>
              <a:gd name="connsiteY23" fmla="*/ 0 h 687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1705" h="6874447">
                <a:moveTo>
                  <a:pt x="979715" y="0"/>
                </a:moveTo>
                <a:lnTo>
                  <a:pt x="1552741" y="0"/>
                </a:lnTo>
                <a:lnTo>
                  <a:pt x="1745535" y="0"/>
                </a:lnTo>
                <a:lnTo>
                  <a:pt x="2343861" y="0"/>
                </a:lnTo>
                <a:lnTo>
                  <a:pt x="3541705" y="3440414"/>
                </a:lnTo>
                <a:lnTo>
                  <a:pt x="2429991" y="6874447"/>
                </a:lnTo>
                <a:lnTo>
                  <a:pt x="1745535" y="6874447"/>
                </a:lnTo>
                <a:lnTo>
                  <a:pt x="1657105" y="6874447"/>
                </a:lnTo>
                <a:lnTo>
                  <a:pt x="1552741" y="6874447"/>
                </a:lnTo>
                <a:lnTo>
                  <a:pt x="1450276" y="6874447"/>
                </a:lnTo>
                <a:lnTo>
                  <a:pt x="979715" y="6874447"/>
                </a:lnTo>
                <a:lnTo>
                  <a:pt x="972649" y="6874447"/>
                </a:lnTo>
                <a:lnTo>
                  <a:pt x="779855" y="6874447"/>
                </a:lnTo>
                <a:lnTo>
                  <a:pt x="765820" y="6874447"/>
                </a:lnTo>
                <a:lnTo>
                  <a:pt x="573026" y="6874447"/>
                </a:lnTo>
                <a:lnTo>
                  <a:pt x="206829" y="6874447"/>
                </a:lnTo>
                <a:lnTo>
                  <a:pt x="0" y="6874447"/>
                </a:lnTo>
                <a:lnTo>
                  <a:pt x="0" y="0"/>
                </a:lnTo>
                <a:lnTo>
                  <a:pt x="206829" y="0"/>
                </a:lnTo>
                <a:lnTo>
                  <a:pt x="573026" y="0"/>
                </a:lnTo>
                <a:lnTo>
                  <a:pt x="765820" y="0"/>
                </a:lnTo>
                <a:lnTo>
                  <a:pt x="779855" y="0"/>
                </a:lnTo>
                <a:lnTo>
                  <a:pt x="972649" y="0"/>
                </a:lnTo>
                <a:lnTo>
                  <a:pt x="9797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8987"/>
            <a:endParaRPr lang="en-IN" sz="2400">
              <a:solidFill>
                <a:prstClr val="white"/>
              </a:solidFill>
              <a:latin typeface="Segoe UI"/>
            </a:endParaRPr>
          </a:p>
        </p:txBody>
      </p:sp>
      <p:sp>
        <p:nvSpPr>
          <p:cNvPr id="24" name="TextBox 23">
            <a:extLst>
              <a:ext uri="{FF2B5EF4-FFF2-40B4-BE49-F238E27FC236}">
                <a16:creationId xmlns:a16="http://schemas.microsoft.com/office/drawing/2014/main" id="{E1748887-6113-48F5-B7E9-E203A46F0F75}"/>
              </a:ext>
            </a:extLst>
          </p:cNvPr>
          <p:cNvSpPr txBox="1"/>
          <p:nvPr/>
        </p:nvSpPr>
        <p:spPr>
          <a:xfrm>
            <a:off x="566476" y="2681103"/>
            <a:ext cx="2841900" cy="1495794"/>
          </a:xfrm>
          <a:prstGeom prst="rect">
            <a:avLst/>
          </a:prstGeom>
          <a:noFill/>
        </p:spPr>
        <p:txBody>
          <a:bodyPr wrap="square" lIns="0" tIns="0" rIns="0" bIns="0" rtlCol="0" anchor="ctr">
            <a:spAutoFit/>
          </a:bodyPr>
          <a:lstStyle/>
          <a:p>
            <a:pPr defTabSz="1218987">
              <a:lnSpc>
                <a:spcPct val="90000"/>
              </a:lnSpc>
            </a:pPr>
            <a:r>
              <a:rPr lang="en-IN" sz="3600" b="1">
                <a:solidFill>
                  <a:schemeClr val="tx1">
                    <a:lumMod val="50000"/>
                    <a:lumOff val="50000"/>
                  </a:schemeClr>
                </a:solidFill>
                <a:latin typeface="Roboto" pitchFamily="2" charset="0"/>
                <a:ea typeface="Roboto" pitchFamily="2" charset="0"/>
                <a:cs typeface="Roboto Condensed" panose="02000000000000000000" pitchFamily="2" charset="0"/>
              </a:rPr>
              <a:t>GHG Emissions Reduction</a:t>
            </a:r>
          </a:p>
        </p:txBody>
      </p:sp>
      <p:pic>
        <p:nvPicPr>
          <p:cNvPr id="15" name="Picture 14" descr="A white text on a black background&#10;&#10;Description automatically generated">
            <a:extLst>
              <a:ext uri="{FF2B5EF4-FFF2-40B4-BE49-F238E27FC236}">
                <a16:creationId xmlns:a16="http://schemas.microsoft.com/office/drawing/2014/main" id="{A043BA32-B0D9-1CA1-A01C-A114F2542F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6374" y="1629088"/>
            <a:ext cx="505182" cy="603939"/>
          </a:xfrm>
          <a:prstGeom prst="rect">
            <a:avLst/>
          </a:prstGeom>
        </p:spPr>
      </p:pic>
      <p:sp>
        <p:nvSpPr>
          <p:cNvPr id="2" name="TextBox 1">
            <a:extLst>
              <a:ext uri="{FF2B5EF4-FFF2-40B4-BE49-F238E27FC236}">
                <a16:creationId xmlns:a16="http://schemas.microsoft.com/office/drawing/2014/main" id="{BBC4E6BD-FB9F-A243-45D1-C3C2B4E2C691}"/>
              </a:ext>
            </a:extLst>
          </p:cNvPr>
          <p:cNvSpPr txBox="1"/>
          <p:nvPr/>
        </p:nvSpPr>
        <p:spPr>
          <a:xfrm>
            <a:off x="6542786" y="3124011"/>
            <a:ext cx="5082738" cy="2123658"/>
          </a:xfrm>
          <a:prstGeom prst="rect">
            <a:avLst/>
          </a:prstGeom>
          <a:noFill/>
        </p:spPr>
        <p:txBody>
          <a:bodyPr wrap="square" rtlCol="0">
            <a:spAutoFit/>
          </a:bodyPr>
          <a:lstStyle/>
          <a:p>
            <a:pPr marL="285750" indent="-285750">
              <a:spcAft>
                <a:spcPts val="1200"/>
              </a:spcAft>
              <a:buClr>
                <a:srgbClr val="57FA1E"/>
              </a:buClr>
              <a:buFont typeface="Arial" panose="020B0604020202020204" pitchFamily="34" charset="0"/>
              <a:buChar char="•"/>
            </a:pPr>
            <a:r>
              <a:rPr lang="en-US" sz="2800">
                <a:latin typeface="Roboto" pitchFamily="2" charset="0"/>
                <a:ea typeface="Roboto" pitchFamily="2" charset="0"/>
              </a:rPr>
              <a:t>Evaluate optimal near-term solution strategies</a:t>
            </a:r>
          </a:p>
          <a:p>
            <a:pPr marL="285750" indent="-285750">
              <a:spcAft>
                <a:spcPts val="1200"/>
              </a:spcAft>
              <a:buClr>
                <a:srgbClr val="57FA1E"/>
              </a:buClr>
              <a:buFont typeface="Arial" panose="020B0604020202020204" pitchFamily="34" charset="0"/>
              <a:buChar char="•"/>
            </a:pPr>
            <a:r>
              <a:rPr lang="en-US" sz="2800">
                <a:latin typeface="Roboto" pitchFamily="2" charset="0"/>
                <a:ea typeface="Roboto" pitchFamily="2" charset="0"/>
              </a:rPr>
              <a:t>Costs do matter!</a:t>
            </a:r>
          </a:p>
          <a:p>
            <a:pPr marL="285750" indent="-285750">
              <a:spcAft>
                <a:spcPts val="1200"/>
              </a:spcAft>
              <a:buClr>
                <a:srgbClr val="57FA1E"/>
              </a:buClr>
              <a:buFont typeface="Arial" panose="020B0604020202020204" pitchFamily="34" charset="0"/>
              <a:buChar char="•"/>
            </a:pPr>
            <a:r>
              <a:rPr lang="en-US" sz="2800">
                <a:latin typeface="Roboto" pitchFamily="2" charset="0"/>
                <a:ea typeface="Roboto" pitchFamily="2" charset="0"/>
              </a:rPr>
              <a:t>This is a journey by 2050</a:t>
            </a:r>
          </a:p>
        </p:txBody>
      </p:sp>
      <p:sp>
        <p:nvSpPr>
          <p:cNvPr id="3" name="TextBox 2">
            <a:extLst>
              <a:ext uri="{FF2B5EF4-FFF2-40B4-BE49-F238E27FC236}">
                <a16:creationId xmlns:a16="http://schemas.microsoft.com/office/drawing/2014/main" id="{22819FE6-C0BB-0C26-4EA0-7CB6730469A6}"/>
              </a:ext>
            </a:extLst>
          </p:cNvPr>
          <p:cNvSpPr txBox="1"/>
          <p:nvPr/>
        </p:nvSpPr>
        <p:spPr>
          <a:xfrm>
            <a:off x="6542786" y="2038312"/>
            <a:ext cx="4234132" cy="664797"/>
          </a:xfrm>
          <a:prstGeom prst="rect">
            <a:avLst/>
          </a:prstGeom>
          <a:noFill/>
        </p:spPr>
        <p:txBody>
          <a:bodyPr wrap="square" lIns="0" tIns="0" rIns="0" bIns="0" rtlCol="0" anchor="ctr">
            <a:spAutoFit/>
          </a:bodyPr>
          <a:lstStyle/>
          <a:p>
            <a:pPr defTabSz="1218987">
              <a:lnSpc>
                <a:spcPct val="90000"/>
              </a:lnSpc>
            </a:pPr>
            <a:r>
              <a:rPr lang="en-IN" sz="4800" b="1">
                <a:solidFill>
                  <a:srgbClr val="94C83E"/>
                </a:solidFill>
                <a:latin typeface="Roboto" pitchFamily="2" charset="0"/>
                <a:ea typeface="Roboto" pitchFamily="2" charset="0"/>
                <a:cs typeface="Roboto Condensed" panose="02000000000000000000" pitchFamily="2" charset="0"/>
              </a:rPr>
              <a:t>OPTIMIZE</a:t>
            </a:r>
          </a:p>
        </p:txBody>
      </p:sp>
      <p:pic>
        <p:nvPicPr>
          <p:cNvPr id="4" name="Picture 3">
            <a:extLst>
              <a:ext uri="{FF2B5EF4-FFF2-40B4-BE49-F238E27FC236}">
                <a16:creationId xmlns:a16="http://schemas.microsoft.com/office/drawing/2014/main" id="{578FAF91-0FE4-ADB3-940D-F13020E26EB7}"/>
              </a:ext>
            </a:extLst>
          </p:cNvPr>
          <p:cNvPicPr>
            <a:picLocks noChangeAspect="1"/>
          </p:cNvPicPr>
          <p:nvPr/>
        </p:nvPicPr>
        <p:blipFill>
          <a:blip r:embed="rId4"/>
          <a:stretch>
            <a:fillRect/>
          </a:stretch>
        </p:blipFill>
        <p:spPr>
          <a:xfrm>
            <a:off x="0" y="6575437"/>
            <a:ext cx="12192000" cy="344905"/>
          </a:xfrm>
          <a:prstGeom prst="rect">
            <a:avLst/>
          </a:prstGeom>
        </p:spPr>
      </p:pic>
    </p:spTree>
    <p:extLst>
      <p:ext uri="{BB962C8B-B14F-4D97-AF65-F5344CB8AC3E}">
        <p14:creationId xmlns:p14="http://schemas.microsoft.com/office/powerpoint/2010/main" val="1829159060"/>
      </p:ext>
    </p:extLst>
  </p:cSld>
  <p:clrMapOvr>
    <a:masterClrMapping/>
  </p:clrMapOvr>
  <p:transition spd="slow" advTm="0">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28779-4F15-4830-180F-B65CDFB45716}"/>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501AA3E-56B8-564C-8948-C9D1CC7827AA}"/>
              </a:ext>
            </a:extLst>
          </p:cNvPr>
          <p:cNvSpPr txBox="1"/>
          <p:nvPr/>
        </p:nvSpPr>
        <p:spPr>
          <a:xfrm>
            <a:off x="4508769" y="6319862"/>
            <a:ext cx="356610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rPr>
              <a:t>Source</a:t>
            </a:r>
            <a:r>
              <a:rPr lang="en-US" sz="1200">
                <a:solidFill>
                  <a:prstClr val="white">
                    <a:lumMod val="85000"/>
                  </a:prstClr>
                </a:solidFill>
                <a:latin typeface="Roboto" panose="02000000000000000000" pitchFamily="2" charset="0"/>
                <a:ea typeface="Roboto" panose="02000000000000000000" pitchFamily="2" charset="0"/>
                <a:cs typeface="Roboto" panose="02000000000000000000" pitchFamily="2" charset="0"/>
              </a:rPr>
              <a:t>:  Image Courtesy of SmithGroup </a:t>
            </a:r>
            <a:endParaRPr kumimoji="0" lang="en-US" sz="1200" b="0" i="0" u="none" strike="noStrike" kern="1200" cap="none" spc="0" normalizeH="0" baseline="0" noProof="0">
              <a:ln>
                <a:noFill/>
              </a:ln>
              <a:solidFill>
                <a:prstClr val="white">
                  <a:lumMod val="85000"/>
                </a:prstClr>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itle 1"/>
          <p:cNvSpPr>
            <a:spLocks noGrp="1"/>
          </p:cNvSpPr>
          <p:nvPr>
            <p:ph type="title"/>
          </p:nvPr>
        </p:nvSpPr>
        <p:spPr>
          <a:xfrm>
            <a:off x="245873" y="573889"/>
            <a:ext cx="3566106" cy="3872571"/>
          </a:xfrm>
          <a:noFill/>
          <a:effectLst/>
        </p:spPr>
        <p:txBody>
          <a:bodyPr anchor="t">
            <a:noAutofit/>
          </a:bodyPr>
          <a:lstStyle/>
          <a:p>
            <a:pPr>
              <a:spcBef>
                <a:spcPts val="2400"/>
              </a:spcBef>
            </a:pPr>
            <a: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Advanced Heat Pump Strategies</a:t>
            </a:r>
            <a:br>
              <a:rPr lang="en-US" sz="4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br>
              <a:rPr lang="en-US" sz="2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24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(Pairing with Storage)</a:t>
            </a:r>
          </a:p>
        </p:txBody>
      </p:sp>
      <p:pic>
        <p:nvPicPr>
          <p:cNvPr id="4" name="Picture 3">
            <a:extLst>
              <a:ext uri="{FF2B5EF4-FFF2-40B4-BE49-F238E27FC236}">
                <a16:creationId xmlns:a16="http://schemas.microsoft.com/office/drawing/2014/main" id="{A2752CC2-6BA1-54D5-CAAE-529450CB49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2303" y="1443352"/>
            <a:ext cx="7345144" cy="3696538"/>
          </a:xfrm>
          <a:prstGeom prst="rect">
            <a:avLst/>
          </a:prstGeom>
        </p:spPr>
      </p:pic>
    </p:spTree>
    <p:extLst>
      <p:ext uri="{BB962C8B-B14F-4D97-AF65-F5344CB8AC3E}">
        <p14:creationId xmlns:p14="http://schemas.microsoft.com/office/powerpoint/2010/main" val="2384678161"/>
      </p:ext>
    </p:extLst>
  </p:cSld>
  <p:clrMapOvr>
    <a:masterClrMapping/>
  </p:clrMapOvr>
  <p:transition spd="slow" advTm="0">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B07B-B542-532B-C211-85184AA6274C}"/>
              </a:ext>
            </a:extLst>
          </p:cNvPr>
          <p:cNvSpPr>
            <a:spLocks noGrp="1"/>
          </p:cNvSpPr>
          <p:nvPr>
            <p:ph type="title"/>
          </p:nvPr>
        </p:nvSpPr>
        <p:spPr>
          <a:xfrm>
            <a:off x="747146" y="328264"/>
            <a:ext cx="10268670" cy="534285"/>
          </a:xfrm>
        </p:spPr>
        <p:txBody>
          <a:bodyPr>
            <a:noAutofit/>
          </a:bodyPr>
          <a:lstStyle/>
          <a:p>
            <a:r>
              <a:rPr lang="en-US" sz="4000" b="1">
                <a:solidFill>
                  <a:prstClr val="black">
                    <a:lumMod val="65000"/>
                    <a:lumOff val="35000"/>
                  </a:prstClr>
                </a:solidFill>
                <a:latin typeface="Roboto Condensed" panose="02000000000000000000" pitchFamily="2" charset="0"/>
                <a:ea typeface="Roboto Condensed" panose="02000000000000000000" pitchFamily="2" charset="0"/>
                <a:cs typeface="Roboto Condensed" panose="02000000000000000000" pitchFamily="2" charset="0"/>
              </a:rPr>
              <a:t>Thermal energy storage potential</a:t>
            </a:r>
          </a:p>
        </p:txBody>
      </p:sp>
      <p:pic>
        <p:nvPicPr>
          <p:cNvPr id="3" name="Picture 2">
            <a:extLst>
              <a:ext uri="{FF2B5EF4-FFF2-40B4-BE49-F238E27FC236}">
                <a16:creationId xmlns:a16="http://schemas.microsoft.com/office/drawing/2014/main" id="{4E610DCF-5C75-6DE6-35EF-9EC822684A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7146" y="912813"/>
            <a:ext cx="10332689" cy="5455904"/>
          </a:xfrm>
          <a:prstGeom prst="rect">
            <a:avLst/>
          </a:prstGeom>
        </p:spPr>
      </p:pic>
      <p:pic>
        <p:nvPicPr>
          <p:cNvPr id="4" name="Picture 3">
            <a:extLst>
              <a:ext uri="{FF2B5EF4-FFF2-40B4-BE49-F238E27FC236}">
                <a16:creationId xmlns:a16="http://schemas.microsoft.com/office/drawing/2014/main" id="{BD9E0B13-2791-B081-D3A1-955A44704321}"/>
              </a:ext>
            </a:extLst>
          </p:cNvPr>
          <p:cNvPicPr>
            <a:picLocks noChangeAspect="1"/>
          </p:cNvPicPr>
          <p:nvPr/>
        </p:nvPicPr>
        <p:blipFill>
          <a:blip r:embed="rId4"/>
          <a:stretch>
            <a:fillRect/>
          </a:stretch>
        </p:blipFill>
        <p:spPr>
          <a:xfrm>
            <a:off x="0" y="6575437"/>
            <a:ext cx="12192000" cy="344905"/>
          </a:xfrm>
          <a:prstGeom prst="rect">
            <a:avLst/>
          </a:prstGeom>
        </p:spPr>
      </p:pic>
    </p:spTree>
    <p:extLst>
      <p:ext uri="{BB962C8B-B14F-4D97-AF65-F5344CB8AC3E}">
        <p14:creationId xmlns:p14="http://schemas.microsoft.com/office/powerpoint/2010/main" val="3385073706"/>
      </p:ext>
    </p:extLst>
  </p:cSld>
  <p:clrMapOvr>
    <a:masterClrMapping/>
  </p:clrMapOvr>
  <p:transition spd="slow" advTm="0">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8E933-7706-F461-0ACB-3BC17DA7DA6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5FCFFA7-E94B-2D80-7CE7-109E4BEAA174}"/>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4181AF-7C50-44F9-F12C-7E714A85646C}"/>
              </a:ext>
            </a:extLst>
          </p:cNvPr>
          <p:cNvSpPr>
            <a:spLocks noGrp="1"/>
          </p:cNvSpPr>
          <p:nvPr>
            <p:ph type="title"/>
          </p:nvPr>
        </p:nvSpPr>
        <p:spPr>
          <a:xfrm>
            <a:off x="510771" y="1671164"/>
            <a:ext cx="2980441" cy="3420480"/>
          </a:xfrm>
          <a:noFill/>
          <a:effectLst/>
        </p:spPr>
        <p:txBody>
          <a:bodyPr anchor="t">
            <a:noAutofit/>
          </a:body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
        <p:nvSpPr>
          <p:cNvPr id="23" name="Content Placeholder 3">
            <a:extLst>
              <a:ext uri="{FF2B5EF4-FFF2-40B4-BE49-F238E27FC236}">
                <a16:creationId xmlns:a16="http://schemas.microsoft.com/office/drawing/2014/main" id="{F8BB6018-D159-D6F4-C467-1FB0172FDD5F}"/>
              </a:ext>
            </a:extLst>
          </p:cNvPr>
          <p:cNvSpPr>
            <a:spLocks noGrp="1"/>
          </p:cNvSpPr>
          <p:nvPr>
            <p:ph idx="1"/>
          </p:nvPr>
        </p:nvSpPr>
        <p:spPr>
          <a:xfrm>
            <a:off x="4649371" y="337625"/>
            <a:ext cx="7005711" cy="6087559"/>
          </a:xfrm>
        </p:spPr>
        <p:txBody>
          <a:bodyPr anchor="ctr">
            <a:normAutofit/>
          </a:bodyPr>
          <a:lstStyle/>
          <a:p>
            <a:pPr marL="0" indent="0" algn="ctr">
              <a:spcBef>
                <a:spcPts val="0"/>
              </a:spcBef>
              <a:spcAft>
                <a:spcPts val="1200"/>
              </a:spcAft>
              <a:buClr>
                <a:srgbClr val="92D050"/>
              </a:buClr>
              <a:buSzPct val="120000"/>
              <a:buNone/>
            </a:pPr>
            <a:r>
              <a:rPr lang="en-US" sz="3600" b="1"/>
              <a:t>All GHG emissions matter </a:t>
            </a:r>
            <a:r>
              <a:rPr lang="en-US" sz="3600"/>
              <a:t>(operational, embodied, and B1 refrigerants)</a:t>
            </a:r>
          </a:p>
          <a:p>
            <a:pPr marL="0" indent="0" algn="ctr">
              <a:spcBef>
                <a:spcPts val="0"/>
              </a:spcBef>
              <a:spcAft>
                <a:spcPts val="1200"/>
              </a:spcAft>
              <a:buClr>
                <a:srgbClr val="92D050"/>
              </a:buClr>
              <a:buSzPct val="120000"/>
              <a:buNone/>
            </a:pPr>
            <a:endParaRPr lang="en-US" sz="3600"/>
          </a:p>
          <a:p>
            <a:pPr marL="0" indent="0" algn="ctr">
              <a:lnSpc>
                <a:spcPct val="100000"/>
              </a:lnSpc>
              <a:spcBef>
                <a:spcPts val="0"/>
              </a:spcBef>
              <a:spcAft>
                <a:spcPts val="1200"/>
              </a:spcAft>
              <a:buClr>
                <a:srgbClr val="92D050"/>
              </a:buClr>
              <a:buSzPct val="120000"/>
              <a:buNone/>
            </a:pPr>
            <a:r>
              <a:rPr lang="en-US" sz="3600">
                <a:solidFill>
                  <a:srgbClr val="FF0000"/>
                </a:solidFill>
                <a:latin typeface="Roboto Medium" pitchFamily="2" charset="0"/>
                <a:ea typeface="Roboto Medium" pitchFamily="2" charset="0"/>
              </a:rPr>
              <a:t>Decarbonization retrofits </a:t>
            </a:r>
            <a:r>
              <a:rPr lang="en-US" sz="3600" u="sng">
                <a:solidFill>
                  <a:srgbClr val="FF0000"/>
                </a:solidFill>
                <a:latin typeface="Roboto Medium" pitchFamily="2" charset="0"/>
                <a:ea typeface="Roboto Medium" pitchFamily="2" charset="0"/>
              </a:rPr>
              <a:t>must reduce</a:t>
            </a:r>
            <a:r>
              <a:rPr lang="en-US" sz="3600">
                <a:solidFill>
                  <a:srgbClr val="FF0000"/>
                </a:solidFill>
                <a:latin typeface="Roboto Medium" pitchFamily="2" charset="0"/>
                <a:ea typeface="Roboto Medium" pitchFamily="2" charset="0"/>
              </a:rPr>
              <a:t> whole life GHG emissions</a:t>
            </a:r>
          </a:p>
        </p:txBody>
      </p:sp>
    </p:spTree>
    <p:extLst>
      <p:ext uri="{BB962C8B-B14F-4D97-AF65-F5344CB8AC3E}">
        <p14:creationId xmlns:p14="http://schemas.microsoft.com/office/powerpoint/2010/main" val="3815590353"/>
      </p:ext>
    </p:extLst>
  </p:cSld>
  <p:clrMapOvr>
    <a:masterClrMapping/>
  </p:clrMapOvr>
  <p:transition spd="slow" advTm="0">
    <p:wipe/>
  </p:transition>
</p:sld>
</file>

<file path=ppt/slides/slide5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9A50A01B-DB49-A31A-150D-6107DF12AD1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4C9EDF1-7BA1-6C5C-3B53-F9CE270E7441}"/>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5E188F1-2B7A-E62C-B7DF-52ADAFE0A729}"/>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a:t>Determine actual peak heating loads and load profiles when decarbonizing existing heating systems</a:t>
            </a:r>
          </a:p>
          <a:p>
            <a:pPr marL="0" indent="0" algn="ctr">
              <a:spcBef>
                <a:spcPts val="0"/>
              </a:spcBef>
              <a:spcAft>
                <a:spcPts val="1200"/>
              </a:spcAft>
              <a:buClr>
                <a:srgbClr val="92D050"/>
              </a:buClr>
              <a:buSzPct val="120000"/>
              <a:buNone/>
            </a:pPr>
            <a:endParaRPr lang="en-US" sz="3600"/>
          </a:p>
          <a:p>
            <a:pPr marL="0" indent="0" algn="ctr">
              <a:spcBef>
                <a:spcPts val="0"/>
              </a:spcBef>
              <a:spcAft>
                <a:spcPts val="1200"/>
              </a:spcAft>
              <a:buClr>
                <a:srgbClr val="92D050"/>
              </a:buClr>
              <a:buSzPct val="120000"/>
              <a:buNone/>
            </a:pPr>
            <a:r>
              <a:rPr lang="en-US" sz="3600" u="sng">
                <a:solidFill>
                  <a:srgbClr val="FF0000"/>
                </a:solidFill>
                <a:latin typeface="Roboto Medium" pitchFamily="2" charset="0"/>
                <a:ea typeface="Roboto Medium" pitchFamily="2" charset="0"/>
              </a:rPr>
              <a:t>NEVER</a:t>
            </a:r>
            <a:r>
              <a:rPr lang="en-US" sz="3600">
                <a:solidFill>
                  <a:srgbClr val="FF0000"/>
                </a:solidFill>
                <a:latin typeface="Roboto Medium" pitchFamily="2" charset="0"/>
                <a:ea typeface="Roboto Medium" pitchFamily="2" charset="0"/>
              </a:rPr>
              <a:t> replace the same size equipment without first determining the actual needs of the existing building</a:t>
            </a:r>
          </a:p>
        </p:txBody>
      </p:sp>
      <p:sp>
        <p:nvSpPr>
          <p:cNvPr id="7" name="Title 1">
            <a:extLst>
              <a:ext uri="{FF2B5EF4-FFF2-40B4-BE49-F238E27FC236}">
                <a16:creationId xmlns:a16="http://schemas.microsoft.com/office/drawing/2014/main" id="{4FBD1CFD-99CA-2B86-7381-5CE6EEA10450}"/>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224444291"/>
      </p:ext>
    </p:extLst>
  </p:cSld>
  <p:clrMapOvr>
    <a:overrideClrMapping bg1="lt1" tx1="dk1" bg2="lt2" tx2="dk2" accent1="accent1" accent2="accent2" accent3="accent3" accent4="accent4" accent5="accent5" accent6="accent6" hlink="hlink" folHlink="folHlink"/>
  </p:clrMapOvr>
  <p:transition spd="slow" advTm="0">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1B6C3-FD78-849E-F2AF-5E9995C06B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61A81E-EB6B-3956-D7EB-56613CBBFE67}"/>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DBA0B50-B555-9575-98AD-7805ABC9D1CE}"/>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a:t>There is a paradigm shift in the cost-effectiveness of heat recovery technologies with all-electric buildings</a:t>
            </a:r>
          </a:p>
          <a:p>
            <a:pPr marL="0" indent="0" algn="ctr">
              <a:spcBef>
                <a:spcPts val="0"/>
              </a:spcBef>
              <a:spcAft>
                <a:spcPts val="1200"/>
              </a:spcAft>
              <a:buClr>
                <a:srgbClr val="92D050"/>
              </a:buClr>
              <a:buSzPct val="120000"/>
              <a:buNone/>
            </a:pPr>
            <a:endParaRPr lang="en-US" sz="3600"/>
          </a:p>
          <a:p>
            <a:pPr marL="0" indent="0" algn="ctr">
              <a:spcBef>
                <a:spcPts val="0"/>
              </a:spcBef>
              <a:spcAft>
                <a:spcPts val="1200"/>
              </a:spcAft>
              <a:buClr>
                <a:srgbClr val="92D050"/>
              </a:buClr>
              <a:buSzPct val="120000"/>
              <a:buNone/>
            </a:pPr>
            <a:r>
              <a:rPr lang="en-US" sz="3600">
                <a:solidFill>
                  <a:srgbClr val="FF0000"/>
                </a:solidFill>
                <a:latin typeface="Roboto Medium" pitchFamily="2" charset="0"/>
                <a:ea typeface="Roboto Medium" pitchFamily="2" charset="0"/>
              </a:rPr>
              <a:t>Building envelope and heat recovery options that were not cost-justified with boilers are </a:t>
            </a:r>
            <a:r>
              <a:rPr lang="en-US" sz="3600" u="sng">
                <a:solidFill>
                  <a:srgbClr val="FF0000"/>
                </a:solidFill>
                <a:latin typeface="Roboto Medium" pitchFamily="2" charset="0"/>
                <a:ea typeface="Roboto Medium" pitchFamily="2" charset="0"/>
              </a:rPr>
              <a:t>now often economical</a:t>
            </a:r>
            <a:r>
              <a:rPr lang="en-US" sz="3600">
                <a:solidFill>
                  <a:srgbClr val="FF0000"/>
                </a:solidFill>
                <a:latin typeface="Roboto Medium" pitchFamily="2" charset="0"/>
                <a:ea typeface="Roboto Medium" pitchFamily="2" charset="0"/>
              </a:rPr>
              <a:t> with electrification retrofits.</a:t>
            </a:r>
          </a:p>
        </p:txBody>
      </p:sp>
      <p:sp>
        <p:nvSpPr>
          <p:cNvPr id="7" name="Title 1">
            <a:extLst>
              <a:ext uri="{FF2B5EF4-FFF2-40B4-BE49-F238E27FC236}">
                <a16:creationId xmlns:a16="http://schemas.microsoft.com/office/drawing/2014/main" id="{ABC4FD50-948E-B9D6-B115-BDF2B2A50F21}"/>
              </a:ext>
            </a:extLst>
          </p:cNvPr>
          <p:cNvSpPr>
            <a:spLocks noGrp="1"/>
          </p:cNvSpPr>
          <p:nvPr>
            <p:ph type="title"/>
          </p:nvPr>
        </p:nvSpPr>
        <p:spPr>
          <a:xfrm>
            <a:off x="510771" y="1671164"/>
            <a:ext cx="2980441" cy="3420480"/>
          </a:xfrm>
          <a:noFill/>
          <a:effectLst/>
        </p:spPr>
        <p:txBody>
          <a:bodyPr anchor="t">
            <a:noAutofit/>
          </a:body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35182123"/>
      </p:ext>
    </p:extLst>
  </p:cSld>
  <p:clrMapOvr>
    <a:masterClrMapping/>
  </p:clrMapOvr>
  <p:transition spd="slow"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0">
          <a:extLst>
            <a:ext uri="{FF2B5EF4-FFF2-40B4-BE49-F238E27FC236}">
              <a16:creationId xmlns:a16="http://schemas.microsoft.com/office/drawing/2014/main" id="{5ED936C8-F051-C8C1-7855-1CD359456938}"/>
            </a:ext>
          </a:extLst>
        </p:cNvPr>
        <p:cNvGrpSpPr/>
        <p:nvPr/>
      </p:nvGrpSpPr>
      <p:grpSpPr>
        <a:xfrm>
          <a:off x="0" y="0"/>
          <a:ext cx="0" cy="0"/>
          <a:chOff x="0" y="0"/>
          <a:chExt cx="0" cy="0"/>
        </a:xfrm>
      </p:grpSpPr>
      <p:pic>
        <p:nvPicPr>
          <p:cNvPr id="9" name="Picture 8" descr="A power lines with red streaks&#10;&#10;Description automatically generated with medium confidence">
            <a:extLst>
              <a:ext uri="{FF2B5EF4-FFF2-40B4-BE49-F238E27FC236}">
                <a16:creationId xmlns:a16="http://schemas.microsoft.com/office/drawing/2014/main" id="{22154174-33EC-BF37-460B-05D8C5FAEC8B}"/>
              </a:ext>
            </a:extLst>
          </p:cNvPr>
          <p:cNvPicPr>
            <a:picLocks noChangeAspect="1"/>
          </p:cNvPicPr>
          <p:nvPr/>
        </p:nvPicPr>
        <p:blipFill rotWithShape="1">
          <a:blip r:embed="rId3" cstate="email">
            <a:alphaModFix amt="90000"/>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22618389-709C-0E0F-23CF-453A6621A952}"/>
              </a:ext>
            </a:extLst>
          </p:cNvPr>
          <p:cNvPicPr>
            <a:picLocks noChangeAspect="1"/>
          </p:cNvPicPr>
          <p:nvPr/>
        </p:nvPicPr>
        <p:blipFill rotWithShape="1">
          <a:blip r:embed="rId4" cstate="email">
            <a:duotone>
              <a:schemeClr val="accent5">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a:ext>
            </a:extLst>
          </a:blip>
          <a:srcRect r="10948"/>
          <a:stretch/>
        </p:blipFill>
        <p:spPr>
          <a:xfrm>
            <a:off x="-1" y="4279900"/>
            <a:ext cx="3641697" cy="2578100"/>
          </a:xfrm>
          <a:prstGeom prst="rect">
            <a:avLst/>
          </a:prstGeom>
          <a:noFill/>
          <a:effectLst>
            <a:glow rad="127000">
              <a:srgbClr val="FBD1C0"/>
            </a:glow>
            <a:softEdge rad="12700"/>
          </a:effectLst>
          <a:scene3d>
            <a:camera prst="orthographicFront"/>
            <a:lightRig rig="threePt" dir="t"/>
          </a:scene3d>
          <a:sp3d prstMaterial="plastic"/>
        </p:spPr>
      </p:pic>
      <p:pic>
        <p:nvPicPr>
          <p:cNvPr id="13" name="Picture 12">
            <a:extLst>
              <a:ext uri="{FF2B5EF4-FFF2-40B4-BE49-F238E27FC236}">
                <a16:creationId xmlns:a16="http://schemas.microsoft.com/office/drawing/2014/main" id="{9D77F9B0-B3F1-941C-508A-F2CE9A7554A4}"/>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a:ext>
            </a:extLst>
          </a:blip>
          <a:srcRect l="7637" r="3455"/>
          <a:stretch/>
        </p:blipFill>
        <p:spPr>
          <a:xfrm>
            <a:off x="3641696" y="4279900"/>
            <a:ext cx="4516583" cy="2578100"/>
          </a:xfrm>
          <a:prstGeom prst="rect">
            <a:avLst/>
          </a:prstGeom>
          <a:effectLst>
            <a:glow rad="127000">
              <a:srgbClr val="FBD1C0"/>
            </a:glow>
            <a:softEdge rad="12700"/>
          </a:effectLst>
          <a:scene3d>
            <a:camera prst="orthographicFront"/>
            <a:lightRig rig="threePt" dir="t"/>
          </a:scene3d>
          <a:sp3d prstMaterial="plastic"/>
        </p:spPr>
      </p:pic>
      <p:pic>
        <p:nvPicPr>
          <p:cNvPr id="14" name="Picture 13">
            <a:extLst>
              <a:ext uri="{FF2B5EF4-FFF2-40B4-BE49-F238E27FC236}">
                <a16:creationId xmlns:a16="http://schemas.microsoft.com/office/drawing/2014/main" id="{BBCB1B23-3A82-6ACB-B88C-96DF588F3F9E}"/>
              </a:ext>
            </a:extLst>
          </p:cNvPr>
          <p:cNvPicPr>
            <a:picLocks noChangeAspect="1"/>
          </p:cNvPicPr>
          <p:nvPr/>
        </p:nvPicPr>
        <p:blipFill rotWithShape="1">
          <a:blip r:embed="rId8" cstate="email">
            <a:duotone>
              <a:schemeClr val="accent3">
                <a:shade val="45000"/>
                <a:satMod val="135000"/>
              </a:schemeClr>
              <a:prstClr val="white"/>
            </a:duoton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a:ext>
            </a:extLst>
          </a:blip>
          <a:srcRect l="6454" r="14340"/>
          <a:stretch/>
        </p:blipFill>
        <p:spPr>
          <a:xfrm>
            <a:off x="8158280" y="4279900"/>
            <a:ext cx="4033720" cy="2578100"/>
          </a:xfrm>
          <a:prstGeom prst="rect">
            <a:avLst/>
          </a:prstGeom>
          <a:effectLst>
            <a:glow rad="127000">
              <a:srgbClr val="FBD1C0"/>
            </a:glow>
            <a:softEdge rad="12700"/>
          </a:effectLst>
          <a:scene3d>
            <a:camera prst="orthographicFront"/>
            <a:lightRig rig="threePt" dir="t"/>
          </a:scene3d>
          <a:sp3d prstMaterial="plastic"/>
        </p:spPr>
      </p:pic>
    </p:spTree>
    <p:extLst>
      <p:ext uri="{BB962C8B-B14F-4D97-AF65-F5344CB8AC3E}">
        <p14:creationId xmlns:p14="http://schemas.microsoft.com/office/powerpoint/2010/main" val="4075135526"/>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0EA90-0582-DA26-0E27-A6552690FFE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4F3E48D-3A6B-E1C4-5AF4-90A4FF23B6FF}"/>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D8A5E0A-AF92-3DB8-6438-89300C25B3FC}"/>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a:t>Use minimum 2-row reheat coils when designing terminal reheat systems today</a:t>
            </a:r>
          </a:p>
          <a:p>
            <a:pPr marL="0" indent="0" algn="ctr">
              <a:spcBef>
                <a:spcPts val="0"/>
              </a:spcBef>
              <a:spcAft>
                <a:spcPts val="1200"/>
              </a:spcAft>
              <a:buClr>
                <a:srgbClr val="92D050"/>
              </a:buClr>
              <a:buSzPct val="120000"/>
              <a:buNone/>
            </a:pPr>
            <a:endParaRPr lang="en-US" sz="3600"/>
          </a:p>
          <a:p>
            <a:pPr marL="0" indent="0" algn="ctr">
              <a:spcBef>
                <a:spcPts val="0"/>
              </a:spcBef>
              <a:spcAft>
                <a:spcPts val="1200"/>
              </a:spcAft>
              <a:buClr>
                <a:srgbClr val="92D050"/>
              </a:buClr>
              <a:buSzPct val="120000"/>
              <a:buNone/>
            </a:pPr>
            <a:r>
              <a:rPr lang="en-US" sz="3600">
                <a:solidFill>
                  <a:srgbClr val="FF0000"/>
                </a:solidFill>
                <a:latin typeface="Roboto Medium" pitchFamily="2" charset="0"/>
                <a:ea typeface="Roboto Medium" pitchFamily="2" charset="0"/>
              </a:rPr>
              <a:t>The future is </a:t>
            </a:r>
            <a:r>
              <a:rPr lang="en-US" sz="3600" u="sng">
                <a:solidFill>
                  <a:srgbClr val="FF0000"/>
                </a:solidFill>
                <a:latin typeface="Roboto Medium" pitchFamily="2" charset="0"/>
                <a:ea typeface="Roboto Medium" pitchFamily="2" charset="0"/>
              </a:rPr>
              <a:t>low-temperature</a:t>
            </a:r>
            <a:r>
              <a:rPr lang="en-US" sz="3600">
                <a:solidFill>
                  <a:srgbClr val="FF0000"/>
                </a:solidFill>
                <a:latin typeface="Roboto Medium" pitchFamily="2" charset="0"/>
                <a:ea typeface="Roboto Medium" pitchFamily="2" charset="0"/>
              </a:rPr>
              <a:t> hot water to improve energy efficiency and exergy</a:t>
            </a:r>
          </a:p>
        </p:txBody>
      </p:sp>
      <p:sp>
        <p:nvSpPr>
          <p:cNvPr id="7" name="Title 1">
            <a:extLst>
              <a:ext uri="{FF2B5EF4-FFF2-40B4-BE49-F238E27FC236}">
                <a16:creationId xmlns:a16="http://schemas.microsoft.com/office/drawing/2014/main" id="{A89410EC-123D-7AEE-D0E7-D1CE1C94D5E7}"/>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930096794"/>
      </p:ext>
    </p:extLst>
  </p:cSld>
  <p:clrMapOvr>
    <a:masterClrMapping/>
  </p:clrMapOvr>
  <p:transition spd="slow" advTm="0">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13F5C-5CDC-00AF-5724-27090140B68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D42602-E747-5E7B-6B2B-D7593B618E93}"/>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B4C6DB5-E36F-A7C4-BB48-35E540820164}"/>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a:t>Thermal storage is our ally (technical and economical) when providing heating solutions with hydronic heat pumps</a:t>
            </a:r>
          </a:p>
          <a:p>
            <a:pPr marL="0" indent="0" algn="ctr">
              <a:spcBef>
                <a:spcPts val="0"/>
              </a:spcBef>
              <a:spcAft>
                <a:spcPts val="1200"/>
              </a:spcAft>
              <a:buClr>
                <a:srgbClr val="92D050"/>
              </a:buClr>
              <a:buSzPct val="120000"/>
              <a:buNone/>
            </a:pPr>
            <a:endParaRPr lang="en-US" sz="3600"/>
          </a:p>
          <a:p>
            <a:pPr marL="0" indent="0" algn="ctr">
              <a:spcBef>
                <a:spcPts val="0"/>
              </a:spcBef>
              <a:spcAft>
                <a:spcPts val="1200"/>
              </a:spcAft>
              <a:buClr>
                <a:srgbClr val="92D050"/>
              </a:buClr>
              <a:buSzPct val="120000"/>
              <a:buNone/>
            </a:pPr>
            <a:r>
              <a:rPr lang="en-US" sz="3600">
                <a:solidFill>
                  <a:srgbClr val="FF0000"/>
                </a:solidFill>
                <a:latin typeface="Roboto Medium" pitchFamily="2" charset="0"/>
                <a:ea typeface="Roboto Medium" pitchFamily="2" charset="0"/>
              </a:rPr>
              <a:t>Turndown ratios </a:t>
            </a:r>
            <a:r>
              <a:rPr lang="en-US" sz="3600" u="sng">
                <a:solidFill>
                  <a:srgbClr val="FF0000"/>
                </a:solidFill>
                <a:latin typeface="Roboto Medium" pitchFamily="2" charset="0"/>
                <a:ea typeface="Roboto Medium" pitchFamily="2" charset="0"/>
              </a:rPr>
              <a:t>still matter</a:t>
            </a:r>
            <a:r>
              <a:rPr lang="en-US" sz="3600">
                <a:solidFill>
                  <a:srgbClr val="FF0000"/>
                </a:solidFill>
                <a:latin typeface="Roboto Medium" pitchFamily="2" charset="0"/>
                <a:ea typeface="Roboto Medium" pitchFamily="2" charset="0"/>
              </a:rPr>
              <a:t> in heating system design</a:t>
            </a:r>
          </a:p>
        </p:txBody>
      </p:sp>
      <p:sp>
        <p:nvSpPr>
          <p:cNvPr id="7" name="Title 1">
            <a:extLst>
              <a:ext uri="{FF2B5EF4-FFF2-40B4-BE49-F238E27FC236}">
                <a16:creationId xmlns:a16="http://schemas.microsoft.com/office/drawing/2014/main" id="{82795271-EFC7-3E52-83FA-7B779DEE5D6B}"/>
              </a:ext>
            </a:extLst>
          </p:cNvPr>
          <p:cNvSpPr txBox="1">
            <a:spLocks/>
          </p:cNvSpPr>
          <p:nvPr/>
        </p:nvSpPr>
        <p:spPr>
          <a:xfrm>
            <a:off x="510771" y="1671164"/>
            <a:ext cx="2980441" cy="3420480"/>
          </a:xfrm>
          <a:prstGeom prst="rect">
            <a:avLst/>
          </a:prstGeom>
          <a:noFill/>
          <a:effectLst/>
        </p:spPr>
        <p:txBody>
          <a:bodyPr vert="horz" lIns="91440" tIns="45720" rIns="91440" bIns="45720" rtlCol="0" anchor="t">
            <a:noAutofit/>
          </a:bodyPr>
          <a:lstStyle>
            <a:lvl1pPr algn="l" defTabSz="914400" rtl="0" eaLnBrk="1" latinLnBrk="0" hangingPunct="1">
              <a:lnSpc>
                <a:spcPct val="90000"/>
              </a:lnSpc>
              <a:spcBef>
                <a:spcPct val="0"/>
              </a:spcBef>
              <a:buNone/>
              <a:defRPr sz="3600" b="0" i="0" kern="120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80289120"/>
      </p:ext>
    </p:extLst>
  </p:cSld>
  <p:clrMapOvr>
    <a:masterClrMapping/>
  </p:clrMapOvr>
  <p:transition spd="slow" advTm="0">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E545-C3D1-6E86-8800-12AD184A90E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D3DE8B2-7680-C07A-2285-34B9229169C1}"/>
              </a:ext>
            </a:extLst>
          </p:cNvPr>
          <p:cNvSpPr/>
          <p:nvPr/>
        </p:nvSpPr>
        <p:spPr>
          <a:xfrm>
            <a:off x="0" y="0"/>
            <a:ext cx="4001984" cy="6858000"/>
          </a:xfrm>
          <a:prstGeom prst="rect">
            <a:avLst/>
          </a:prstGeom>
          <a:solidFill>
            <a:srgbClr val="0B7E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4F5A3EE-8D4E-5E96-CB90-BBBC22041CC5}"/>
              </a:ext>
            </a:extLst>
          </p:cNvPr>
          <p:cNvSpPr>
            <a:spLocks noGrp="1"/>
          </p:cNvSpPr>
          <p:nvPr>
            <p:ph idx="1"/>
          </p:nvPr>
        </p:nvSpPr>
        <p:spPr>
          <a:xfrm>
            <a:off x="4480559" y="422031"/>
            <a:ext cx="7174523" cy="6003153"/>
          </a:xfrm>
        </p:spPr>
        <p:txBody>
          <a:bodyPr anchor="ctr">
            <a:normAutofit/>
          </a:bodyPr>
          <a:lstStyle/>
          <a:p>
            <a:pPr marL="0" indent="0" algn="ctr">
              <a:spcBef>
                <a:spcPts val="0"/>
              </a:spcBef>
              <a:spcAft>
                <a:spcPts val="1200"/>
              </a:spcAft>
              <a:buClr>
                <a:srgbClr val="92D050"/>
              </a:buClr>
              <a:buSzPct val="120000"/>
              <a:buNone/>
            </a:pPr>
            <a:r>
              <a:rPr lang="en-US" sz="3600" b="1"/>
              <a:t>Don’t be afraid of partial decarbonization strategies for meeting life cycle cost requirements</a:t>
            </a:r>
          </a:p>
          <a:p>
            <a:pPr marL="0" indent="0" algn="ctr">
              <a:spcBef>
                <a:spcPts val="0"/>
              </a:spcBef>
              <a:spcAft>
                <a:spcPts val="1200"/>
              </a:spcAft>
              <a:buClr>
                <a:srgbClr val="92D050"/>
              </a:buClr>
              <a:buSzPct val="120000"/>
              <a:buNone/>
            </a:pPr>
            <a:endParaRPr lang="en-US" sz="3600"/>
          </a:p>
          <a:p>
            <a:pPr marL="0" indent="0" algn="ctr">
              <a:spcBef>
                <a:spcPts val="0"/>
              </a:spcBef>
              <a:spcAft>
                <a:spcPts val="1200"/>
              </a:spcAft>
              <a:buClr>
                <a:srgbClr val="92D050"/>
              </a:buClr>
              <a:buSzPct val="120000"/>
              <a:buNone/>
            </a:pPr>
            <a:r>
              <a:rPr lang="en-US" sz="3600">
                <a:solidFill>
                  <a:srgbClr val="FF0000"/>
                </a:solidFill>
                <a:latin typeface="Roboto Medium" pitchFamily="2" charset="0"/>
                <a:ea typeface="Roboto Medium" pitchFamily="2" charset="0"/>
              </a:rPr>
              <a:t>An 80% GHG emission reduction is better than NO reduction!</a:t>
            </a:r>
          </a:p>
        </p:txBody>
      </p:sp>
      <p:sp>
        <p:nvSpPr>
          <p:cNvPr id="7" name="Title 1">
            <a:extLst>
              <a:ext uri="{FF2B5EF4-FFF2-40B4-BE49-F238E27FC236}">
                <a16:creationId xmlns:a16="http://schemas.microsoft.com/office/drawing/2014/main" id="{851078B0-F9AD-2A9A-0EC2-21B9DD8C1EB5}"/>
              </a:ext>
            </a:extLst>
          </p:cNvPr>
          <p:cNvSpPr>
            <a:spLocks noGrp="1"/>
          </p:cNvSpPr>
          <p:nvPr>
            <p:ph type="title"/>
          </p:nvPr>
        </p:nvSpPr>
        <p:spPr>
          <a:xfrm>
            <a:off x="510771" y="1671164"/>
            <a:ext cx="2980441" cy="3420480"/>
          </a:xfrm>
          <a:noFill/>
          <a:effectLst/>
        </p:spPr>
        <p:txBody>
          <a:bodyPr anchor="t">
            <a:noAutofit/>
          </a:bodyPr>
          <a:lstStyle/>
          <a:p>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Decarb </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Retrofit</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Lessons</a:t>
            </a:r>
            <a:b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6000"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Learned</a:t>
            </a:r>
            <a:endParaRPr lang="en-US" b="1">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62317115"/>
      </p:ext>
    </p:extLst>
  </p:cSld>
  <p:clrMapOvr>
    <a:masterClrMapping/>
  </p:clrMapOvr>
  <p:transition spd="slow" advTm="72256">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8A7BC8-E36E-4EE4-AAD3-B5A3780AC951}"/>
              </a:ext>
            </a:extLst>
          </p:cNvPr>
          <p:cNvSpPr txBox="1"/>
          <p:nvPr/>
        </p:nvSpPr>
        <p:spPr>
          <a:xfrm>
            <a:off x="852036" y="1973341"/>
            <a:ext cx="3781896" cy="6463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Four Key Areas</a:t>
            </a:r>
          </a:p>
        </p:txBody>
      </p:sp>
      <p:pic>
        <p:nvPicPr>
          <p:cNvPr id="6" name="Picture 5">
            <a:extLst>
              <a:ext uri="{FF2B5EF4-FFF2-40B4-BE49-F238E27FC236}">
                <a16:creationId xmlns:a16="http://schemas.microsoft.com/office/drawing/2014/main" id="{D5FD85D9-ECF9-0693-34BA-CB6C66D4B0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036" y="2673310"/>
            <a:ext cx="3781896" cy="3761885"/>
          </a:xfrm>
          <a:prstGeom prst="rect">
            <a:avLst/>
          </a:prstGeom>
        </p:spPr>
      </p:pic>
      <p:sp>
        <p:nvSpPr>
          <p:cNvPr id="11" name="TextBox 10">
            <a:extLst>
              <a:ext uri="{FF2B5EF4-FFF2-40B4-BE49-F238E27FC236}">
                <a16:creationId xmlns:a16="http://schemas.microsoft.com/office/drawing/2014/main" id="{930817A6-CA88-1426-C2CF-377A2F3F8C61}"/>
              </a:ext>
            </a:extLst>
          </p:cNvPr>
          <p:cNvSpPr txBox="1"/>
          <p:nvPr/>
        </p:nvSpPr>
        <p:spPr>
          <a:xfrm>
            <a:off x="5478818" y="2014285"/>
            <a:ext cx="6196506" cy="4462760"/>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F</a:t>
            </a:r>
            <a:r>
              <a:rPr kumimoji="0" lang="en-US" sz="2400" b="1" i="0" u="none" strike="noStrike" kern="1200" cap="none" spc="0" normalizeH="0" baseline="0" noProof="0" err="1">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ocused</a:t>
            </a:r>
            <a:r>
              <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 on strategy, thought leadership, industry collaboration, and public advocacy related to building decarbonization</a:t>
            </a:r>
            <a:br>
              <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endParaRPr>
          </a:p>
          <a:p>
            <a:pPr marL="285750" marR="0" lvl="0" indent="-285750" algn="l" defTabSz="457200" rtl="0" eaLnBrk="1" fontAlgn="auto" latinLnBrk="0" hangingPunct="1">
              <a:lnSpc>
                <a:spcPct val="100000"/>
              </a:lnSpc>
              <a:spcBef>
                <a:spcPts val="0"/>
              </a:spcBef>
              <a:spcAft>
                <a:spcPts val="1200"/>
              </a:spcAft>
              <a:buClr>
                <a:srgbClr val="00549B"/>
              </a:buClr>
              <a:buSzPct val="100000"/>
              <a:buFont typeface="Arial" panose="020B0604020202020204" pitchFamily="34" charset="0"/>
              <a:buChar char="•"/>
              <a:tabLst/>
              <a:defRPr/>
            </a:pPr>
            <a:r>
              <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Works with the ASHRAE councils to deliver projects</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Technology</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Education</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Research</a:t>
            </a:r>
          </a:p>
          <a:p>
            <a:pPr marL="914400" marR="0" lvl="1" indent="-457200" algn="l" defTabSz="914400" rtl="0" eaLnBrk="1" fontAlgn="auto" latinLnBrk="0" hangingPunct="1">
              <a:lnSpc>
                <a:spcPct val="100000"/>
              </a:lnSpc>
              <a:spcBef>
                <a:spcPts val="0"/>
              </a:spcBef>
              <a:spcAft>
                <a:spcPts val="0"/>
              </a:spcAft>
              <a:buClr>
                <a:srgbClr val="00549B"/>
              </a:buClr>
              <a:buSzPct val="80000"/>
              <a:buFont typeface="Wingdings" pitchFamily="2" charset="2"/>
              <a:buChar char="Ø"/>
              <a:tabLst/>
              <a:defRPr/>
            </a:pPr>
            <a:r>
              <a:rPr kumimoji="0" lang="en-US" sz="2400" b="1" i="0" u="none" strike="noStrike" kern="1200" cap="none" spc="0" normalizeH="0" baseline="0" noProof="0">
                <a:ln>
                  <a:noFill/>
                </a:ln>
                <a:solidFill>
                  <a:srgbClr val="006EB6"/>
                </a:solidFill>
                <a:effectLst/>
                <a:uLnTx/>
                <a:uFillTx/>
                <a:latin typeface="Roboto" panose="02000000000000000000" pitchFamily="2" charset="0"/>
                <a:ea typeface="Roboto" panose="02000000000000000000" pitchFamily="2" charset="0"/>
                <a:cs typeface="Roboto" panose="02000000000000000000" pitchFamily="2" charset="0"/>
              </a:rPr>
              <a:t>Standards</a:t>
            </a:r>
          </a:p>
        </p:txBody>
      </p:sp>
      <p:sp>
        <p:nvSpPr>
          <p:cNvPr id="13" name="TextBox 12">
            <a:extLst>
              <a:ext uri="{FF2B5EF4-FFF2-40B4-BE49-F238E27FC236}">
                <a16:creationId xmlns:a16="http://schemas.microsoft.com/office/drawing/2014/main" id="{C9B15BF2-CCE6-4075-C96E-5E8364A445AE}"/>
              </a:ext>
            </a:extLst>
          </p:cNvPr>
          <p:cNvSpPr txBox="1"/>
          <p:nvPr/>
        </p:nvSpPr>
        <p:spPr>
          <a:xfrm>
            <a:off x="457201" y="694194"/>
            <a:ext cx="1077207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Center of Excellence for Building Decarbonization (CEBD)</a:t>
            </a:r>
          </a:p>
        </p:txBody>
      </p:sp>
      <p:pic>
        <p:nvPicPr>
          <p:cNvPr id="9" name="Picture 8" descr="A blue hexagon with black background&#10;&#10;AI-generated content may be incorrect.">
            <a:extLst>
              <a:ext uri="{FF2B5EF4-FFF2-40B4-BE49-F238E27FC236}">
                <a16:creationId xmlns:a16="http://schemas.microsoft.com/office/drawing/2014/main" id="{67DFE673-80A7-4623-8D8B-4B27D11D19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21922" y="5326187"/>
            <a:ext cx="1562332" cy="1081711"/>
          </a:xfrm>
          <a:prstGeom prst="rect">
            <a:avLst/>
          </a:prstGeom>
        </p:spPr>
      </p:pic>
    </p:spTree>
    <p:extLst>
      <p:ext uri="{BB962C8B-B14F-4D97-AF65-F5344CB8AC3E}">
        <p14:creationId xmlns:p14="http://schemas.microsoft.com/office/powerpoint/2010/main" val="1524212695"/>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B4CEB8-F46D-0ED6-0B4F-2185D2008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55160" y="5087283"/>
            <a:ext cx="2462747" cy="1595089"/>
          </a:xfrm>
          <a:prstGeom prst="rect">
            <a:avLst/>
          </a:prstGeom>
        </p:spPr>
      </p:pic>
      <p:pic>
        <p:nvPicPr>
          <p:cNvPr id="10" name="Picture 9" descr="A group of people looking at a blueprint&#10;&#10;Description automatically generated">
            <a:extLst>
              <a:ext uri="{FF2B5EF4-FFF2-40B4-BE49-F238E27FC236}">
                <a16:creationId xmlns:a16="http://schemas.microsoft.com/office/drawing/2014/main" id="{EFD82EA4-3D1D-FDE6-BC4C-7E3D8DE00F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56167" y="3656900"/>
            <a:ext cx="1816106" cy="2350008"/>
          </a:xfrm>
          <a:prstGeom prst="rect">
            <a:avLst/>
          </a:prstGeom>
          <a:effectLst>
            <a:outerShdw blurRad="254000" dist="76200" dir="2700000" algn="tl" rotWithShape="0">
              <a:prstClr val="black">
                <a:alpha val="40000"/>
              </a:prstClr>
            </a:outerShdw>
          </a:effectLst>
        </p:spPr>
      </p:pic>
      <p:pic>
        <p:nvPicPr>
          <p:cNvPr id="9" name="Picture 8">
            <a:extLst>
              <a:ext uri="{FF2B5EF4-FFF2-40B4-BE49-F238E27FC236}">
                <a16:creationId xmlns:a16="http://schemas.microsoft.com/office/drawing/2014/main" id="{AAA7C0E4-6ABA-8178-7529-4DD40CF7B7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57654" y="2771594"/>
            <a:ext cx="1802434" cy="2350008"/>
          </a:xfrm>
          <a:prstGeom prst="rect">
            <a:avLst/>
          </a:prstGeom>
          <a:effectLst>
            <a:outerShdw blurRad="254000" dist="38100" dir="5400000" algn="t" rotWithShape="0">
              <a:prstClr val="black">
                <a:alpha val="40000"/>
              </a:prstClr>
            </a:outerShdw>
          </a:effectLst>
        </p:spPr>
      </p:pic>
      <p:pic>
        <p:nvPicPr>
          <p:cNvPr id="6" name="Picture 5">
            <a:extLst>
              <a:ext uri="{FF2B5EF4-FFF2-40B4-BE49-F238E27FC236}">
                <a16:creationId xmlns:a16="http://schemas.microsoft.com/office/drawing/2014/main" id="{1CBFCC65-0CE2-3FD8-563A-01BDC74379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15610" y="3656900"/>
            <a:ext cx="1819731" cy="2350008"/>
          </a:xfrm>
          <a:prstGeom prst="rect">
            <a:avLst/>
          </a:prstGeom>
          <a:effectLst>
            <a:outerShdw blurRad="254000" dist="38100" dir="5400000" algn="t" rotWithShape="0">
              <a:prstClr val="black">
                <a:alpha val="40000"/>
              </a:prstClr>
            </a:outerShdw>
          </a:effectLst>
        </p:spPr>
      </p:pic>
      <p:sp>
        <p:nvSpPr>
          <p:cNvPr id="2" name="Title 1">
            <a:extLst>
              <a:ext uri="{FF2B5EF4-FFF2-40B4-BE49-F238E27FC236}">
                <a16:creationId xmlns:a16="http://schemas.microsoft.com/office/drawing/2014/main" id="{7058EAB0-307A-D65D-83F8-384BD4A833BC}"/>
              </a:ext>
            </a:extLst>
          </p:cNvPr>
          <p:cNvSpPr>
            <a:spLocks noGrp="1"/>
          </p:cNvSpPr>
          <p:nvPr>
            <p:ph type="ctrTitle"/>
          </p:nvPr>
        </p:nvSpPr>
        <p:spPr/>
        <p:txBody>
          <a:bodyPr>
            <a:normAutofit/>
          </a:bodyPr>
          <a:lstStyle/>
          <a:p>
            <a:r>
              <a:rPr lang="en-US" sz="5400">
                <a:effectLst>
                  <a:outerShdw blurRad="38100" dist="38100" dir="2700000" algn="tl">
                    <a:srgbClr val="000000">
                      <a:alpha val="43137"/>
                    </a:srgbClr>
                  </a:outerShdw>
                </a:effectLst>
              </a:rPr>
              <a:t>ASHRAE Published Decarbonization Guides</a:t>
            </a:r>
          </a:p>
        </p:txBody>
      </p:sp>
      <p:pic>
        <p:nvPicPr>
          <p:cNvPr id="4" name="Picture 3">
            <a:extLst>
              <a:ext uri="{FF2B5EF4-FFF2-40B4-BE49-F238E27FC236}">
                <a16:creationId xmlns:a16="http://schemas.microsoft.com/office/drawing/2014/main" id="{45F17C51-F123-04C3-A811-15D2F5BD70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94784" y="2772438"/>
            <a:ext cx="1804707" cy="2349164"/>
          </a:xfrm>
          <a:prstGeom prst="rect">
            <a:avLst/>
          </a:prstGeom>
          <a:effectLst>
            <a:outerShdw blurRad="254000" dist="38100" dir="5400000" algn="t" rotWithShape="0">
              <a:prstClr val="black">
                <a:alpha val="40000"/>
              </a:prstClr>
            </a:outerShdw>
          </a:effectLst>
        </p:spPr>
      </p:pic>
      <p:pic>
        <p:nvPicPr>
          <p:cNvPr id="5" name="Picture 4">
            <a:extLst>
              <a:ext uri="{FF2B5EF4-FFF2-40B4-BE49-F238E27FC236}">
                <a16:creationId xmlns:a16="http://schemas.microsoft.com/office/drawing/2014/main" id="{1CCCB97B-371E-2395-807C-68B347B55A4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2184" y="3657744"/>
            <a:ext cx="1815263" cy="2349164"/>
          </a:xfrm>
          <a:prstGeom prst="rect">
            <a:avLst/>
          </a:prstGeom>
          <a:effectLst>
            <a:outerShdw blurRad="254000" dist="38100" dir="5400000" algn="t" rotWithShape="0">
              <a:prstClr val="black">
                <a:alpha val="40000"/>
              </a:prstClr>
            </a:outerShdw>
          </a:effectLst>
        </p:spPr>
      </p:pic>
      <p:pic>
        <p:nvPicPr>
          <p:cNvPr id="8" name="Picture 7" descr="A cover of a book&#10;&#10;AI-generated content may be incorrect.">
            <a:extLst>
              <a:ext uri="{FF2B5EF4-FFF2-40B4-BE49-F238E27FC236}">
                <a16:creationId xmlns:a16="http://schemas.microsoft.com/office/drawing/2014/main" id="{31870194-DD8F-B8E4-C32C-52C333A47AF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47462" y="2506133"/>
            <a:ext cx="1804707" cy="2418049"/>
          </a:xfrm>
          <a:prstGeom prst="rect">
            <a:avLst/>
          </a:prstGeom>
          <a:effectLst>
            <a:outerShdw blurRad="254000" dist="76200" dir="2700000" algn="tl" rotWithShape="0">
              <a:prstClr val="black">
                <a:alpha val="40000"/>
              </a:prstClr>
            </a:outerShdw>
          </a:effectLst>
        </p:spPr>
      </p:pic>
      <p:pic>
        <p:nvPicPr>
          <p:cNvPr id="3" name="Picture 2">
            <a:extLst>
              <a:ext uri="{FF2B5EF4-FFF2-40B4-BE49-F238E27FC236}">
                <a16:creationId xmlns:a16="http://schemas.microsoft.com/office/drawing/2014/main" id="{88EEC27E-4B0A-D27A-32EC-A0BF776654E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9999" y="2771594"/>
            <a:ext cx="1798398" cy="2350008"/>
          </a:xfrm>
          <a:prstGeom prst="rect">
            <a:avLst/>
          </a:prstGeom>
          <a:effectLst>
            <a:outerShdw blurRad="254000" dist="38100" dir="5400000" algn="t" rotWithShape="0">
              <a:prstClr val="black">
                <a:alpha val="40000"/>
              </a:prstClr>
            </a:outerShdw>
          </a:effectLst>
        </p:spPr>
      </p:pic>
    </p:spTree>
    <p:extLst>
      <p:ext uri="{BB962C8B-B14F-4D97-AF65-F5344CB8AC3E}">
        <p14:creationId xmlns:p14="http://schemas.microsoft.com/office/powerpoint/2010/main" val="3832710463"/>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474B12-5288-E9CE-6B7E-4249841A107B}"/>
            </a:ext>
          </a:extLst>
        </p:cNvPr>
        <p:cNvGrpSpPr/>
        <p:nvPr/>
      </p:nvGrpSpPr>
      <p:grpSpPr>
        <a:xfrm>
          <a:off x="0" y="0"/>
          <a:ext cx="0" cy="0"/>
          <a:chOff x="0" y="0"/>
          <a:chExt cx="0" cy="0"/>
        </a:xfrm>
      </p:grpSpPr>
      <p:pic>
        <p:nvPicPr>
          <p:cNvPr id="3" name="Picture 2" descr="A forest with purple flowers&#10;&#10;Description automatically generated">
            <a:extLst>
              <a:ext uri="{FF2B5EF4-FFF2-40B4-BE49-F238E27FC236}">
                <a16:creationId xmlns:a16="http://schemas.microsoft.com/office/drawing/2014/main" id="{52512038-7288-BBB3-F854-B00E655A81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832543048"/>
      </p:ext>
    </p:extLst>
  </p:cSld>
  <p:clrMapOvr>
    <a:masterClrMapping/>
  </p:clrMapOvr>
  <p:transition spd="slow" advTm="0">
    <p:wipe/>
  </p:transition>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53000">
              <a:srgbClr val="0070C0"/>
            </a:gs>
            <a:gs pos="81000">
              <a:srgbClr val="235D95"/>
            </a:gs>
            <a:gs pos="100000">
              <a:srgbClr val="002060"/>
            </a:gs>
            <a:gs pos="0">
              <a:srgbClr val="4599CA">
                <a:alpha val="77000"/>
              </a:srgbClr>
            </a:gs>
          </a:gsLst>
          <a:lin ang="0" scaled="1"/>
          <a:tileRect/>
        </a:gradFill>
        <a:effectLst/>
      </p:bgPr>
    </p:bg>
    <p:spTree>
      <p:nvGrpSpPr>
        <p:cNvPr id="1" name="">
          <a:extLst>
            <a:ext uri="{FF2B5EF4-FFF2-40B4-BE49-F238E27FC236}">
              <a16:creationId xmlns:a16="http://schemas.microsoft.com/office/drawing/2014/main" id="{14C91257-BBB7-5FAE-30D4-8FC810B41670}"/>
            </a:ext>
          </a:extLst>
        </p:cNvPr>
        <p:cNvGrpSpPr/>
        <p:nvPr/>
      </p:nvGrpSpPr>
      <p:grpSpPr>
        <a:xfrm>
          <a:off x="0" y="0"/>
          <a:ext cx="0" cy="0"/>
          <a:chOff x="0" y="0"/>
          <a:chExt cx="0" cy="0"/>
        </a:xfrm>
      </p:grpSpPr>
      <p:pic>
        <p:nvPicPr>
          <p:cNvPr id="7" name="Picture 6" descr="A close-up of several small cubes&#10;&#10;Description automatically generated">
            <a:extLst>
              <a:ext uri="{FF2B5EF4-FFF2-40B4-BE49-F238E27FC236}">
                <a16:creationId xmlns:a16="http://schemas.microsoft.com/office/drawing/2014/main" id="{5561CF12-E512-4255-AEF6-59188208FE5A}"/>
              </a:ext>
            </a:extLst>
          </p:cNvPr>
          <p:cNvPicPr>
            <a:picLocks noChangeAspect="1"/>
          </p:cNvPicPr>
          <p:nvPr/>
        </p:nvPicPr>
        <p:blipFill rotWithShape="1">
          <a:blip r:embed="rId3" cstate="email">
            <a:alphaModFix amt="28000"/>
            <a:extLst>
              <a:ext uri="{28A0092B-C50C-407E-A947-70E740481C1C}">
                <a14:useLocalDpi xmlns:a14="http://schemas.microsoft.com/office/drawing/2010/main"/>
              </a:ext>
            </a:extLst>
          </a:blip>
          <a:srcRect/>
          <a:stretch/>
        </p:blipFill>
        <p:spPr>
          <a:xfrm>
            <a:off x="0" y="1090863"/>
            <a:ext cx="12191999" cy="5802230"/>
          </a:xfrm>
          <a:prstGeom prst="rect">
            <a:avLst/>
          </a:prstGeom>
        </p:spPr>
      </p:pic>
      <p:pic>
        <p:nvPicPr>
          <p:cNvPr id="3" name="Picture 2" descr="A black and white sign&#10;&#10;Description automatically generated with low confidence">
            <a:extLst>
              <a:ext uri="{FF2B5EF4-FFF2-40B4-BE49-F238E27FC236}">
                <a16:creationId xmlns:a16="http://schemas.microsoft.com/office/drawing/2014/main" id="{74A39F2F-C7FC-3FFA-F86E-D86C917308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29346" y="1647236"/>
            <a:ext cx="1758480" cy="1295513"/>
          </a:xfrm>
          <a:prstGeom prst="rect">
            <a:avLst/>
          </a:prstGeom>
        </p:spPr>
      </p:pic>
      <p:pic>
        <p:nvPicPr>
          <p:cNvPr id="4" name="Picture 3">
            <a:extLst>
              <a:ext uri="{FF2B5EF4-FFF2-40B4-BE49-F238E27FC236}">
                <a16:creationId xmlns:a16="http://schemas.microsoft.com/office/drawing/2014/main" id="{EC79E0C0-9DDF-072A-F1CA-F821CD6D6D28}"/>
              </a:ext>
            </a:extLst>
          </p:cNvPr>
          <p:cNvPicPr>
            <a:picLocks noChangeAspect="1"/>
          </p:cNvPicPr>
          <p:nvPr/>
        </p:nvPicPr>
        <p:blipFill>
          <a:blip r:embed="rId5"/>
          <a:stretch>
            <a:fillRect/>
          </a:stretch>
        </p:blipFill>
        <p:spPr>
          <a:xfrm>
            <a:off x="9462890" y="1623404"/>
            <a:ext cx="1135025" cy="1319345"/>
          </a:xfrm>
          <a:prstGeom prst="rect">
            <a:avLst/>
          </a:prstGeom>
        </p:spPr>
      </p:pic>
      <p:sp>
        <p:nvSpPr>
          <p:cNvPr id="12" name="TextBox 11">
            <a:extLst>
              <a:ext uri="{FF2B5EF4-FFF2-40B4-BE49-F238E27FC236}">
                <a16:creationId xmlns:a16="http://schemas.microsoft.com/office/drawing/2014/main" id="{6E71506B-DF51-2588-670E-599F2E7CF3D0}"/>
              </a:ext>
            </a:extLst>
          </p:cNvPr>
          <p:cNvSpPr txBox="1"/>
          <p:nvPr/>
        </p:nvSpPr>
        <p:spPr>
          <a:xfrm>
            <a:off x="509409" y="1438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655;p95">
            <a:extLst>
              <a:ext uri="{FF2B5EF4-FFF2-40B4-BE49-F238E27FC236}">
                <a16:creationId xmlns:a16="http://schemas.microsoft.com/office/drawing/2014/main" id="{5A01CC40-BDD4-C921-FD0E-B57425250B1F}"/>
              </a:ext>
            </a:extLst>
          </p:cNvPr>
          <p:cNvSpPr txBox="1"/>
          <p:nvPr/>
        </p:nvSpPr>
        <p:spPr>
          <a:xfrm>
            <a:off x="7228917" y="3991978"/>
            <a:ext cx="4117818" cy="1011707"/>
          </a:xfrm>
          <a:prstGeom prst="rect">
            <a:avLst/>
          </a:prstGeom>
          <a:noFill/>
          <a:ln>
            <a:noFill/>
          </a:ln>
          <a:effectLst>
            <a:outerShdw blurRad="50800" dist="38100" dir="2700000" algn="tl" rotWithShape="0">
              <a:prstClr val="black">
                <a:alpha val="40000"/>
              </a:prstClr>
            </a:outerShdw>
          </a:effectLst>
        </p:spPr>
        <p:txBody>
          <a:bodyPr spcFirstLastPara="1" wrap="square" lIns="0" tIns="0" rIns="0" bIns="0" anchor="t" anchorCtr="0">
            <a:noAutofit/>
          </a:bodyPr>
          <a:lstStyle/>
          <a:p>
            <a:pPr marL="0" marR="0" lvl="0" indent="0" algn="ctr" defTabSz="457200" rtl="0" eaLnBrk="1" fontAlgn="auto" latinLnBrk="0" hangingPunct="1">
              <a:lnSpc>
                <a:spcPct val="100000"/>
              </a:lnSpc>
              <a:spcBef>
                <a:spcPts val="0"/>
              </a:spcBef>
              <a:spcAft>
                <a:spcPts val="0"/>
              </a:spcAft>
              <a:buClr>
                <a:srgbClr val="FFFFFF"/>
              </a:buClr>
              <a:buSzPts val="7200"/>
              <a:buFontTx/>
              <a:buNone/>
              <a:tabLst/>
              <a:defRPr/>
            </a:pPr>
            <a:r>
              <a:rPr kumimoji="0" lang="en-US" sz="66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a:rPr>
              <a:t>Thank You</a:t>
            </a:r>
            <a:endParaRPr kumimoji="0" sz="2000" b="1" i="0" u="none" strike="noStrike" kern="0" cap="none" spc="0" normalizeH="0" baseline="0" noProof="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sym typeface="Roboto Light"/>
            </a:endParaRPr>
          </a:p>
        </p:txBody>
      </p:sp>
      <p:pic>
        <p:nvPicPr>
          <p:cNvPr id="2" name="Picture 1">
            <a:extLst>
              <a:ext uri="{FF2B5EF4-FFF2-40B4-BE49-F238E27FC236}">
                <a16:creationId xmlns:a16="http://schemas.microsoft.com/office/drawing/2014/main" id="{AFC4B53C-AA30-06FC-8E4B-8EBA0FC422DD}"/>
              </a:ext>
            </a:extLst>
          </p:cNvPr>
          <p:cNvPicPr>
            <a:picLocks noChangeAspect="1"/>
          </p:cNvPicPr>
          <p:nvPr/>
        </p:nvPicPr>
        <p:blipFill>
          <a:blip r:embed="rId6" cstate="email">
            <a:extLst>
              <a:ext uri="{BEBA8EAE-BF5A-486C-A8C5-ECC9F3942E4B}">
                <a14:imgProps xmlns:a14="http://schemas.microsoft.com/office/drawing/2010/main">
                  <a14:imgLayer r:embed="rId7">
                    <a14:imgEffect>
                      <a14:saturation sat="99000"/>
                    </a14:imgEffect>
                    <a14:imgEffect>
                      <a14:brightnessContrast bright="-1000"/>
                    </a14:imgEffect>
                  </a14:imgLayer>
                </a14:imgProps>
              </a:ext>
              <a:ext uri="{28A0092B-C50C-407E-A947-70E740481C1C}">
                <a14:useLocalDpi xmlns:a14="http://schemas.microsoft.com/office/drawing/2010/main"/>
              </a:ext>
            </a:extLst>
          </a:blip>
          <a:srcRect r="-7690" b="-20001"/>
          <a:stretch/>
        </p:blipFill>
        <p:spPr>
          <a:xfrm>
            <a:off x="8182730" y="2939356"/>
            <a:ext cx="2560320" cy="822960"/>
          </a:xfrm>
          <a:prstGeom prst="rect">
            <a:avLst/>
          </a:prstGeom>
        </p:spPr>
      </p:pic>
    </p:spTree>
    <p:extLst>
      <p:ext uri="{BB962C8B-B14F-4D97-AF65-F5344CB8AC3E}">
        <p14:creationId xmlns:p14="http://schemas.microsoft.com/office/powerpoint/2010/main" val="366107939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B501AA3E-56B8-564C-8948-C9D1CC7827AA}"/>
              </a:ext>
            </a:extLst>
          </p:cNvPr>
          <p:cNvSpPr txBox="1"/>
          <p:nvPr/>
        </p:nvSpPr>
        <p:spPr>
          <a:xfrm>
            <a:off x="416246" y="5587225"/>
            <a:ext cx="316054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Source: IEA 2022. All rights reserved. Adapted from "Tracking Clean Energy Progress" (IEA 2022f).</a:t>
            </a:r>
            <a:r>
              <a:rPr lang="en-US" sz="1000">
                <a:solidFill>
                  <a:prstClr val="white"/>
                </a:solidFill>
                <a:latin typeface="Roboto" panose="02000000000000000000" pitchFamily="2" charset="0"/>
                <a:ea typeface="Roboto" panose="02000000000000000000" pitchFamily="2" charset="0"/>
                <a:cs typeface="Roboto" panose="02000000000000000000" pitchFamily="2" charset="0"/>
              </a:rPr>
              <a:t> </a:t>
            </a:r>
            <a:r>
              <a:rPr kumimoji="0" lang="en-US" sz="10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https://www.unep.org/resources/publication/2022-global-status-report-buildings-and-construction</a:t>
            </a:r>
          </a:p>
        </p:txBody>
      </p:sp>
      <p:sp>
        <p:nvSpPr>
          <p:cNvPr id="2" name="Title 1"/>
          <p:cNvSpPr>
            <a:spLocks noGrp="1"/>
          </p:cNvSpPr>
          <p:nvPr>
            <p:ph type="ctrTitle"/>
          </p:nvPr>
        </p:nvSpPr>
        <p:spPr>
          <a:xfrm>
            <a:off x="550458" y="674430"/>
            <a:ext cx="3026336" cy="3961630"/>
          </a:xfrm>
          <a:noFill/>
          <a:effectLst/>
        </p:spPr>
        <p:txBody>
          <a:bodyPr anchor="t">
            <a:noAutofit/>
          </a:bodyPr>
          <a:lstStyle/>
          <a:p>
            <a:pPr algn="l"/>
            <a:r>
              <a:rPr lang="en-US" sz="4000" b="1">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Global building sector energy-related CO</a:t>
            </a:r>
            <a:r>
              <a:rPr lang="en-US" sz="4000" b="1" baseline="-25000">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a:t>
            </a:r>
            <a:r>
              <a:rPr lang="en-US" sz="4000" b="1">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 emissions, </a:t>
            </a:r>
            <a:br>
              <a:rPr lang="en-US" sz="4000" b="1">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br>
            <a:r>
              <a:rPr lang="en-US" sz="4000" b="1">
                <a:solidFill>
                  <a:schemeClr val="bg1">
                    <a:lumMod val="95000"/>
                  </a:schemeClr>
                </a:solidFill>
                <a:effectLst>
                  <a:outerShdw blurRad="38100" dist="38100" dir="2700000" algn="tl">
                    <a:srgbClr val="000000">
                      <a:alpha val="43137"/>
                    </a:srgbClr>
                  </a:outerShdw>
                </a:effectLst>
                <a:latin typeface="Roboto Condensed" panose="02000000000000000000" pitchFamily="2" charset="0"/>
                <a:cs typeface="Roboto Condensed" panose="02000000000000000000" pitchFamily="2" charset="0"/>
              </a:rPr>
              <a:t>2021</a:t>
            </a:r>
          </a:p>
        </p:txBody>
      </p:sp>
      <p:pic>
        <p:nvPicPr>
          <p:cNvPr id="4" name="Picture 3" descr="Chart, sunburst chart&#10;&#10;Description automatically generated">
            <a:extLst>
              <a:ext uri="{FF2B5EF4-FFF2-40B4-BE49-F238E27FC236}">
                <a16:creationId xmlns:a16="http://schemas.microsoft.com/office/drawing/2014/main" id="{0639FF06-D296-5494-DCC0-29F07F17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5860" y="191101"/>
            <a:ext cx="7805682" cy="6475797"/>
          </a:xfrm>
          <a:prstGeom prst="rect">
            <a:avLst/>
          </a:prstGeom>
        </p:spPr>
      </p:pic>
    </p:spTree>
    <p:extLst>
      <p:ext uri="{BB962C8B-B14F-4D97-AF65-F5344CB8AC3E}">
        <p14:creationId xmlns:p14="http://schemas.microsoft.com/office/powerpoint/2010/main" val="313918894"/>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42" name="TextBox 41">
            <a:extLst>
              <a:ext uri="{FF2B5EF4-FFF2-40B4-BE49-F238E27FC236}">
                <a16:creationId xmlns:a16="http://schemas.microsoft.com/office/drawing/2014/main" id="{E38ACC31-80DC-8737-32D7-EB2898ED70D7}"/>
              </a:ext>
            </a:extLst>
          </p:cNvPr>
          <p:cNvSpPr txBox="1"/>
          <p:nvPr/>
        </p:nvSpPr>
        <p:spPr>
          <a:xfrm>
            <a:off x="2188877" y="2309360"/>
            <a:ext cx="9226452" cy="2086725"/>
          </a:xfrm>
          <a:prstGeom prst="rect">
            <a:avLst/>
          </a:prstGeom>
          <a:noFill/>
        </p:spPr>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IN" sz="4800" b="1" i="1" u="none" strike="noStrike" kern="1200" cap="none" spc="0" normalizeH="0" baseline="0" noProof="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Eliminating GHG emissions from the built environment is essential to address climate change</a:t>
            </a:r>
          </a:p>
        </p:txBody>
      </p:sp>
      <p:sp>
        <p:nvSpPr>
          <p:cNvPr id="49" name="TextBox 48">
            <a:extLst>
              <a:ext uri="{FF2B5EF4-FFF2-40B4-BE49-F238E27FC236}">
                <a16:creationId xmlns:a16="http://schemas.microsoft.com/office/drawing/2014/main" id="{89F19CB2-CC3A-7A57-C384-91741AC1C8B3}"/>
              </a:ext>
            </a:extLst>
          </p:cNvPr>
          <p:cNvSpPr txBox="1"/>
          <p:nvPr/>
        </p:nvSpPr>
        <p:spPr>
          <a:xfrm>
            <a:off x="509068" y="908210"/>
            <a:ext cx="9226452"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ASHRAE’s</a:t>
            </a:r>
            <a:r>
              <a:rPr kumimoji="0" lang="en-IN" sz="4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 </a:t>
            </a:r>
            <a:r>
              <a:rPr kumimoji="0" lang="en-IN" sz="4400" b="1" i="0" u="none" strike="noStrike" kern="1200" cap="none" spc="0" normalizeH="0" baseline="0" noProof="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position</a:t>
            </a:r>
            <a:r>
              <a:rPr kumimoji="0" lang="en-IN" sz="4400" b="1" i="0" u="none" strike="noStrike" kern="1200" cap="none" spc="0" normalizeH="0" baseline="0" noProof="0">
                <a:ln>
                  <a:noFill/>
                </a:ln>
                <a:solidFill>
                  <a:srgbClr val="4472C4"/>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t>
            </a:r>
          </a:p>
        </p:txBody>
      </p:sp>
      <p:pic>
        <p:nvPicPr>
          <p:cNvPr id="16" name="Picture 15" descr="A black and white sign&#10;&#10;Description automatically generated with low confidence">
            <a:extLst>
              <a:ext uri="{FF2B5EF4-FFF2-40B4-BE49-F238E27FC236}">
                <a16:creationId xmlns:a16="http://schemas.microsoft.com/office/drawing/2014/main" id="{15790075-49C4-F133-1E9E-A22215BFC9AC}"/>
              </a:ext>
            </a:extLst>
          </p:cNvPr>
          <p:cNvPicPr>
            <a:picLocks noChangeAspect="1"/>
          </p:cNvPicPr>
          <p:nvPr/>
        </p:nvPicPr>
        <p:blipFill>
          <a:blip r:embed="rId3"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068" y="5459104"/>
            <a:ext cx="1444677" cy="1064327"/>
          </a:xfrm>
          <a:prstGeom prst="rect">
            <a:avLst/>
          </a:prstGeom>
        </p:spPr>
      </p:pic>
      <p:pic>
        <p:nvPicPr>
          <p:cNvPr id="4" name="Picture 3">
            <a:extLst>
              <a:ext uri="{FF2B5EF4-FFF2-40B4-BE49-F238E27FC236}">
                <a16:creationId xmlns:a16="http://schemas.microsoft.com/office/drawing/2014/main" id="{6EA21CBD-14D8-EC59-3C07-7AF9AE9A6A60}"/>
              </a:ext>
            </a:extLst>
          </p:cNvPr>
          <p:cNvPicPr>
            <a:picLocks noChangeAspect="1"/>
          </p:cNvPicPr>
          <p:nvPr/>
        </p:nvPicPr>
        <p:blipFill>
          <a:blip r:embed="rId4"/>
          <a:stretch>
            <a:fillRect/>
          </a:stretch>
        </p:blipFill>
        <p:spPr>
          <a:xfrm>
            <a:off x="0" y="16042"/>
            <a:ext cx="12192000" cy="344905"/>
          </a:xfrm>
          <a:prstGeom prst="rect">
            <a:avLst/>
          </a:prstGeom>
        </p:spPr>
      </p:pic>
    </p:spTree>
    <p:extLst>
      <p:ext uri="{BB962C8B-B14F-4D97-AF65-F5344CB8AC3E}">
        <p14:creationId xmlns:p14="http://schemas.microsoft.com/office/powerpoint/2010/main" val="2315779803"/>
      </p:ext>
    </p:extLst>
  </p:cSld>
  <p:clrMapOvr>
    <a:masterClrMapping/>
  </p:clrMapOvr>
  <p:transition spd="med" advClick="0">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2" name="Freeform 1">
            <a:extLst>
              <a:ext uri="{FF2B5EF4-FFF2-40B4-BE49-F238E27FC236}">
                <a16:creationId xmlns:a16="http://schemas.microsoft.com/office/drawing/2014/main" id="{0C972BBC-909A-DD00-5774-6688AE528B18}"/>
              </a:ext>
            </a:extLst>
          </p:cNvPr>
          <p:cNvSpPr/>
          <p:nvPr/>
        </p:nvSpPr>
        <p:spPr>
          <a:xfrm>
            <a:off x="1295392" y="3618985"/>
            <a:ext cx="9438257" cy="3246049"/>
          </a:xfrm>
          <a:custGeom>
            <a:avLst/>
            <a:gdLst>
              <a:gd name="connsiteX0" fmla="*/ 9448800 w 10533204"/>
              <a:gd name="connsiteY0" fmla="*/ 2245294 h 2421734"/>
              <a:gd name="connsiteX1" fmla="*/ 0 w 10533204"/>
              <a:gd name="connsiteY1" fmla="*/ 858 h 2421734"/>
              <a:gd name="connsiteX2" fmla="*/ 9795164 w 10533204"/>
              <a:gd name="connsiteY2" fmla="*/ 1982058 h 2421734"/>
              <a:gd name="connsiteX3" fmla="*/ 9795164 w 10533204"/>
              <a:gd name="connsiteY3" fmla="*/ 2245294 h 2421734"/>
              <a:gd name="connsiteX4" fmla="*/ 9448800 w 10533204"/>
              <a:gd name="connsiteY4" fmla="*/ 2245294 h 2421734"/>
              <a:gd name="connsiteX0" fmla="*/ 9448800 w 10533204"/>
              <a:gd name="connsiteY0" fmla="*/ 2244436 h 2420876"/>
              <a:gd name="connsiteX1" fmla="*/ 0 w 10533204"/>
              <a:gd name="connsiteY1" fmla="*/ 0 h 2420876"/>
              <a:gd name="connsiteX2" fmla="*/ 9795164 w 10533204"/>
              <a:gd name="connsiteY2" fmla="*/ 1981200 h 2420876"/>
              <a:gd name="connsiteX3" fmla="*/ 9795164 w 10533204"/>
              <a:gd name="connsiteY3" fmla="*/ 2244436 h 2420876"/>
              <a:gd name="connsiteX4" fmla="*/ 9448800 w 10533204"/>
              <a:gd name="connsiteY4" fmla="*/ 2244436 h 2420876"/>
              <a:gd name="connsiteX0" fmla="*/ 9448800 w 10261355"/>
              <a:gd name="connsiteY0" fmla="*/ 2244436 h 2420876"/>
              <a:gd name="connsiteX1" fmla="*/ 0 w 10261355"/>
              <a:gd name="connsiteY1" fmla="*/ 0 h 2420876"/>
              <a:gd name="connsiteX2" fmla="*/ 9795164 w 10261355"/>
              <a:gd name="connsiteY2" fmla="*/ 1981200 h 2420876"/>
              <a:gd name="connsiteX3" fmla="*/ 9795164 w 10261355"/>
              <a:gd name="connsiteY3" fmla="*/ 2244436 h 2420876"/>
              <a:gd name="connsiteX4" fmla="*/ 9448800 w 10261355"/>
              <a:gd name="connsiteY4" fmla="*/ 2244436 h 2420876"/>
              <a:gd name="connsiteX0" fmla="*/ 9448800 w 9795164"/>
              <a:gd name="connsiteY0" fmla="*/ 2244436 h 2244436"/>
              <a:gd name="connsiteX1" fmla="*/ 0 w 9795164"/>
              <a:gd name="connsiteY1" fmla="*/ 0 h 2244436"/>
              <a:gd name="connsiteX2" fmla="*/ 9795164 w 9795164"/>
              <a:gd name="connsiteY2" fmla="*/ 1981200 h 2244436"/>
              <a:gd name="connsiteX3" fmla="*/ 9795164 w 9795164"/>
              <a:gd name="connsiteY3" fmla="*/ 2244436 h 2244436"/>
              <a:gd name="connsiteX4" fmla="*/ 9448800 w 9795164"/>
              <a:gd name="connsiteY4" fmla="*/ 2244436 h 2244436"/>
              <a:gd name="connsiteX0" fmla="*/ 9448800 w 9795164"/>
              <a:gd name="connsiteY0" fmla="*/ 2244436 h 2244436"/>
              <a:gd name="connsiteX1" fmla="*/ 0 w 9795164"/>
              <a:gd name="connsiteY1" fmla="*/ 0 h 2244436"/>
              <a:gd name="connsiteX2" fmla="*/ 9795164 w 9795164"/>
              <a:gd name="connsiteY2" fmla="*/ 2244436 h 2244436"/>
              <a:gd name="connsiteX3" fmla="*/ 9448800 w 9795164"/>
              <a:gd name="connsiteY3" fmla="*/ 2244436 h 2244436"/>
              <a:gd name="connsiteX0" fmla="*/ 9452006 w 10561970"/>
              <a:gd name="connsiteY0" fmla="*/ 2244436 h 2410690"/>
              <a:gd name="connsiteX1" fmla="*/ 3206 w 10561970"/>
              <a:gd name="connsiteY1" fmla="*/ 0 h 2410690"/>
              <a:gd name="connsiteX2" fmla="*/ 10561969 w 10561970"/>
              <a:gd name="connsiteY2" fmla="*/ 2244436 h 2410690"/>
              <a:gd name="connsiteX3" fmla="*/ 9452006 w 10561970"/>
              <a:gd name="connsiteY3" fmla="*/ 2244436 h 2410690"/>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52006 w 10561969"/>
              <a:gd name="connsiteY0" fmla="*/ 2244436 h 2244436"/>
              <a:gd name="connsiteX1" fmla="*/ 3206 w 10561969"/>
              <a:gd name="connsiteY1" fmla="*/ 0 h 2244436"/>
              <a:gd name="connsiteX2" fmla="*/ 10561969 w 10561969"/>
              <a:gd name="connsiteY2" fmla="*/ 2244436 h 2244436"/>
              <a:gd name="connsiteX3" fmla="*/ 9452006 w 10561969"/>
              <a:gd name="connsiteY3" fmla="*/ 2244436 h 2244436"/>
              <a:gd name="connsiteX0" fmla="*/ 9448800 w 10558763"/>
              <a:gd name="connsiteY0" fmla="*/ 2244436 h 2271177"/>
              <a:gd name="connsiteX1" fmla="*/ 8531326 w 10558763"/>
              <a:gd name="connsiteY1" fmla="*/ 2042586 h 2271177"/>
              <a:gd name="connsiteX2" fmla="*/ 0 w 10558763"/>
              <a:gd name="connsiteY2" fmla="*/ 0 h 2271177"/>
              <a:gd name="connsiteX3" fmla="*/ 10558763 w 10558763"/>
              <a:gd name="connsiteY3" fmla="*/ 2244436 h 2271177"/>
              <a:gd name="connsiteX4" fmla="*/ 9448800 w 10558763"/>
              <a:gd name="connsiteY4" fmla="*/ 2244436 h 2271177"/>
              <a:gd name="connsiteX0" fmla="*/ 9448800 w 10558763"/>
              <a:gd name="connsiteY0" fmla="*/ 2244436 h 2271177"/>
              <a:gd name="connsiteX1" fmla="*/ 8531326 w 10558763"/>
              <a:gd name="connsiteY1" fmla="*/ 2042586 h 2271177"/>
              <a:gd name="connsiteX2" fmla="*/ 0 w 10558763"/>
              <a:gd name="connsiteY2" fmla="*/ 0 h 2271177"/>
              <a:gd name="connsiteX3" fmla="*/ 9580325 w 10558763"/>
              <a:gd name="connsiteY3" fmla="*/ 2042586 h 2271177"/>
              <a:gd name="connsiteX4" fmla="*/ 10558763 w 10558763"/>
              <a:gd name="connsiteY4" fmla="*/ 2244436 h 2271177"/>
              <a:gd name="connsiteX5" fmla="*/ 9448800 w 10558763"/>
              <a:gd name="connsiteY5" fmla="*/ 2244436 h 2271177"/>
              <a:gd name="connsiteX0" fmla="*/ 10558763 w 10558763"/>
              <a:gd name="connsiteY0" fmla="*/ 2244436 h 2244436"/>
              <a:gd name="connsiteX1" fmla="*/ 8531326 w 10558763"/>
              <a:gd name="connsiteY1" fmla="*/ 2042586 h 2244436"/>
              <a:gd name="connsiteX2" fmla="*/ 0 w 10558763"/>
              <a:gd name="connsiteY2" fmla="*/ 0 h 2244436"/>
              <a:gd name="connsiteX3" fmla="*/ 9580325 w 10558763"/>
              <a:gd name="connsiteY3" fmla="*/ 2042586 h 2244436"/>
              <a:gd name="connsiteX4" fmla="*/ 10558763 w 10558763"/>
              <a:gd name="connsiteY4" fmla="*/ 2244436 h 2244436"/>
              <a:gd name="connsiteX0" fmla="*/ 9580325 w 9580325"/>
              <a:gd name="connsiteY0" fmla="*/ 2042586 h 2042586"/>
              <a:gd name="connsiteX1" fmla="*/ 8531326 w 9580325"/>
              <a:gd name="connsiteY1" fmla="*/ 2042586 h 2042586"/>
              <a:gd name="connsiteX2" fmla="*/ 0 w 9580325"/>
              <a:gd name="connsiteY2" fmla="*/ 0 h 2042586"/>
              <a:gd name="connsiteX3" fmla="*/ 9580325 w 9580325"/>
              <a:gd name="connsiteY3" fmla="*/ 2042586 h 2042586"/>
            </a:gdLst>
            <a:ahLst/>
            <a:cxnLst>
              <a:cxn ang="0">
                <a:pos x="connsiteX0" y="connsiteY0"/>
              </a:cxn>
              <a:cxn ang="0">
                <a:pos x="connsiteX1" y="connsiteY1"/>
              </a:cxn>
              <a:cxn ang="0">
                <a:pos x="connsiteX2" y="connsiteY2"/>
              </a:cxn>
              <a:cxn ang="0">
                <a:pos x="connsiteX3" y="connsiteY3"/>
              </a:cxn>
            </a:cxnLst>
            <a:rect l="l" t="t" r="r" b="b"/>
            <a:pathLst>
              <a:path w="9580325" h="2042586">
                <a:moveTo>
                  <a:pt x="9580325" y="2042586"/>
                </a:moveTo>
                <a:lnTo>
                  <a:pt x="8531326" y="2042586"/>
                </a:lnTo>
                <a:lnTo>
                  <a:pt x="0" y="0"/>
                </a:lnTo>
                <a:lnTo>
                  <a:pt x="9580325" y="204258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D5ED66DE-908C-9C99-5918-538F2183CE57}"/>
              </a:ext>
            </a:extLst>
          </p:cNvPr>
          <p:cNvSpPr/>
          <p:nvPr/>
        </p:nvSpPr>
        <p:spPr>
          <a:xfrm rot="20495601">
            <a:off x="8522844" y="6022739"/>
            <a:ext cx="936104" cy="45719"/>
          </a:xfrm>
          <a:prstGeom prst="roundRect">
            <a:avLst>
              <a:gd name="adj" fmla="val 50000"/>
            </a:avLst>
          </a:prstGeom>
          <a:gradFill flip="none" rotWithShape="1">
            <a:gsLst>
              <a:gs pos="0">
                <a:schemeClr val="tx1">
                  <a:alpha val="37000"/>
                  <a:lumMod val="0"/>
                  <a:lumOff val="100000"/>
                </a:schemeClr>
              </a:gs>
              <a:gs pos="100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5">
            <a:extLst>
              <a:ext uri="{FF2B5EF4-FFF2-40B4-BE49-F238E27FC236}">
                <a16:creationId xmlns:a16="http://schemas.microsoft.com/office/drawing/2014/main" id="{AEF52AAC-B64C-8D8B-D32B-E6FFAE9734EC}"/>
              </a:ext>
            </a:extLst>
          </p:cNvPr>
          <p:cNvSpPr/>
          <p:nvPr/>
        </p:nvSpPr>
        <p:spPr>
          <a:xfrm rot="20495601">
            <a:off x="4746016" y="4535437"/>
            <a:ext cx="936104" cy="45719"/>
          </a:xfrm>
          <a:prstGeom prst="roundRect">
            <a:avLst>
              <a:gd name="adj" fmla="val 50000"/>
            </a:avLst>
          </a:prstGeom>
          <a:gradFill flip="none" rotWithShape="1">
            <a:gsLst>
              <a:gs pos="0">
                <a:schemeClr val="tx1">
                  <a:alpha val="14000"/>
                  <a:lumMod val="0"/>
                  <a:lumOff val="100000"/>
                </a:schemeClr>
              </a:gs>
              <a:gs pos="89000">
                <a:schemeClr val="tx1">
                  <a:lumMod val="95000"/>
                  <a:lumOff val="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593583D4-44DB-6C3D-93BA-3B0D6C7E559D}"/>
              </a:ext>
            </a:extLst>
          </p:cNvPr>
          <p:cNvGrpSpPr/>
          <p:nvPr/>
        </p:nvGrpSpPr>
        <p:grpSpPr>
          <a:xfrm>
            <a:off x="8025089" y="6072896"/>
            <a:ext cx="870272" cy="354368"/>
            <a:chOff x="8137554" y="5983721"/>
            <a:chExt cx="1013660" cy="412754"/>
          </a:xfrm>
        </p:grpSpPr>
        <p:sp>
          <p:nvSpPr>
            <p:cNvPr id="9" name="Oval 8">
              <a:extLst>
                <a:ext uri="{FF2B5EF4-FFF2-40B4-BE49-F238E27FC236}">
                  <a16:creationId xmlns:a16="http://schemas.microsoft.com/office/drawing/2014/main" id="{CD9D00A0-5DD9-12C1-4B73-BCBF8016AA01}"/>
                </a:ext>
              </a:extLst>
            </p:cNvPr>
            <p:cNvSpPr/>
            <p:nvPr/>
          </p:nvSpPr>
          <p:spPr>
            <a:xfrm>
              <a:off x="8137554" y="5983721"/>
              <a:ext cx="1013660" cy="412754"/>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9D001B7-C964-8E76-1AC6-9BE9805E5F39}"/>
                </a:ext>
              </a:extLst>
            </p:cNvPr>
            <p:cNvSpPr/>
            <p:nvPr/>
          </p:nvSpPr>
          <p:spPr>
            <a:xfrm>
              <a:off x="8472519" y="6096000"/>
              <a:ext cx="352650" cy="14359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32C2329C-4439-CCFC-14E8-42A9FADC7947}"/>
              </a:ext>
            </a:extLst>
          </p:cNvPr>
          <p:cNvGrpSpPr/>
          <p:nvPr/>
        </p:nvGrpSpPr>
        <p:grpSpPr>
          <a:xfrm>
            <a:off x="4376301" y="4673333"/>
            <a:ext cx="463570" cy="188762"/>
            <a:chOff x="8137554" y="5983721"/>
            <a:chExt cx="1013660" cy="412754"/>
          </a:xfrm>
        </p:grpSpPr>
        <p:sp>
          <p:nvSpPr>
            <p:cNvPr id="19" name="Oval 18">
              <a:extLst>
                <a:ext uri="{FF2B5EF4-FFF2-40B4-BE49-F238E27FC236}">
                  <a16:creationId xmlns:a16="http://schemas.microsoft.com/office/drawing/2014/main" id="{8145D387-1C1C-19D3-8470-6C56101BBBA5}"/>
                </a:ext>
              </a:extLst>
            </p:cNvPr>
            <p:cNvSpPr/>
            <p:nvPr/>
          </p:nvSpPr>
          <p:spPr>
            <a:xfrm>
              <a:off x="8137554" y="5983721"/>
              <a:ext cx="1013660" cy="412754"/>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23846510-87AD-F09F-235A-E02953BAC3D9}"/>
                </a:ext>
              </a:extLst>
            </p:cNvPr>
            <p:cNvSpPr/>
            <p:nvPr/>
          </p:nvSpPr>
          <p:spPr>
            <a:xfrm>
              <a:off x="8472519" y="6096000"/>
              <a:ext cx="352650" cy="1435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5" name="Straight Connector 24">
            <a:extLst>
              <a:ext uri="{FF2B5EF4-FFF2-40B4-BE49-F238E27FC236}">
                <a16:creationId xmlns:a16="http://schemas.microsoft.com/office/drawing/2014/main" id="{996F91C3-D57E-FA7C-BCE0-65DF4C9F7DA5}"/>
              </a:ext>
            </a:extLst>
          </p:cNvPr>
          <p:cNvCxnSpPr>
            <a:cxnSpLocks/>
          </p:cNvCxnSpPr>
          <p:nvPr/>
        </p:nvCxnSpPr>
        <p:spPr>
          <a:xfrm flipV="1">
            <a:off x="4607716" y="2860366"/>
            <a:ext cx="0" cy="190454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20CAA8-CED5-EEF6-C759-AA96D7FF40A9}"/>
              </a:ext>
            </a:extLst>
          </p:cNvPr>
          <p:cNvCxnSpPr/>
          <p:nvPr/>
        </p:nvCxnSpPr>
        <p:spPr>
          <a:xfrm flipV="1">
            <a:off x="8460225" y="5099398"/>
            <a:ext cx="0" cy="1102578"/>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D53F87-54A0-D785-B7A3-9EC09B9AB409}"/>
              </a:ext>
            </a:extLst>
          </p:cNvPr>
          <p:cNvSpPr txBox="1"/>
          <p:nvPr/>
        </p:nvSpPr>
        <p:spPr>
          <a:xfrm>
            <a:off x="8506398" y="2955902"/>
            <a:ext cx="2390210"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2050</a:t>
            </a:r>
          </a:p>
        </p:txBody>
      </p:sp>
      <p:sp>
        <p:nvSpPr>
          <p:cNvPr id="31" name="TextBox 30">
            <a:extLst>
              <a:ext uri="{FF2B5EF4-FFF2-40B4-BE49-F238E27FC236}">
                <a16:creationId xmlns:a16="http://schemas.microsoft.com/office/drawing/2014/main" id="{B108B44E-0792-4F64-219B-418AD932DDE0}"/>
              </a:ext>
            </a:extLst>
          </p:cNvPr>
          <p:cNvSpPr txBox="1"/>
          <p:nvPr/>
        </p:nvSpPr>
        <p:spPr>
          <a:xfrm>
            <a:off x="8337066" y="3656248"/>
            <a:ext cx="3586860" cy="1446550"/>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A</a:t>
            </a:r>
            <a:r>
              <a:rPr kumimoji="0" lang="en-IN" sz="2200" b="1" i="0" u="none" strike="noStrike" kern="1200" cap="none" spc="0" normalizeH="0" baseline="0" noProof="0" err="1">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ll</a:t>
            </a:r>
            <a:r>
              <a:rPr kumimoji="0" lang="en-IN" sz="2200" b="1" i="0" u="none" strike="noStrike" kern="1200" cap="none" spc="0" normalizeH="0" baseline="0" noProof="0">
                <a:ln>
                  <a:noFill/>
                </a:ln>
                <a:solidFill>
                  <a:srgbClr val="94C83E"/>
                </a:solidFill>
                <a:effectLst/>
                <a:uLnTx/>
                <a:uFillTx/>
                <a:latin typeface="Roboto" panose="02000000000000000000" pitchFamily="2" charset="0"/>
                <a:ea typeface="Roboto" panose="02000000000000000000" pitchFamily="2" charset="0"/>
                <a:cs typeface="Roboto" panose="02000000000000000000" pitchFamily="2" charset="0"/>
              </a:rPr>
              <a:t> new and existing assets must be net zero GHG emissions across the whole life cycle</a:t>
            </a:r>
          </a:p>
        </p:txBody>
      </p:sp>
      <p:sp>
        <p:nvSpPr>
          <p:cNvPr id="42" name="TextBox 41">
            <a:extLst>
              <a:ext uri="{FF2B5EF4-FFF2-40B4-BE49-F238E27FC236}">
                <a16:creationId xmlns:a16="http://schemas.microsoft.com/office/drawing/2014/main" id="{E38ACC31-80DC-8737-32D7-EB2898ED70D7}"/>
              </a:ext>
            </a:extLst>
          </p:cNvPr>
          <p:cNvSpPr txBox="1"/>
          <p:nvPr/>
        </p:nvSpPr>
        <p:spPr>
          <a:xfrm>
            <a:off x="4718452" y="1186142"/>
            <a:ext cx="2388714" cy="83099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800" b="1" i="0" u="none" strike="noStrike" kern="1200" cap="none" spc="0" normalizeH="0" baseline="0" noProof="0">
                <a:ln>
                  <a:noFill/>
                </a:ln>
                <a:solidFill>
                  <a:prstClr val="white"/>
                </a:solidFill>
                <a:effectLst/>
                <a:uLnTx/>
                <a:uFillTx/>
                <a:latin typeface="Calibri" panose="020F0502020204030204"/>
                <a:ea typeface="Roboto" panose="02000000000000000000" pitchFamily="2" charset="0"/>
                <a:cs typeface="Roboto" panose="02000000000000000000" pitchFamily="2" charset="0"/>
              </a:rPr>
              <a:t>2030</a:t>
            </a:r>
          </a:p>
        </p:txBody>
      </p:sp>
      <p:sp>
        <p:nvSpPr>
          <p:cNvPr id="43" name="TextBox 42">
            <a:extLst>
              <a:ext uri="{FF2B5EF4-FFF2-40B4-BE49-F238E27FC236}">
                <a16:creationId xmlns:a16="http://schemas.microsoft.com/office/drawing/2014/main" id="{DD3C9500-28B6-546E-1C8F-F7371A734A0B}"/>
              </a:ext>
            </a:extLst>
          </p:cNvPr>
          <p:cNvSpPr txBox="1"/>
          <p:nvPr/>
        </p:nvSpPr>
        <p:spPr>
          <a:xfrm>
            <a:off x="4512180" y="1757106"/>
            <a:ext cx="3871399" cy="1107996"/>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2200" b="1" i="0" u="none" strike="noStrike" kern="1200" cap="none" spc="0" normalizeH="0" baseline="0" noProof="0">
                <a:ln>
                  <a:noFill/>
                </a:ln>
                <a:solidFill>
                  <a:srgbClr val="ED7D31"/>
                </a:solidFill>
                <a:effectLst/>
                <a:uLnTx/>
                <a:uFillTx/>
                <a:latin typeface="Roboto" panose="02000000000000000000" pitchFamily="2" charset="0"/>
                <a:ea typeface="Roboto" panose="02000000000000000000" pitchFamily="2" charset="0"/>
                <a:cs typeface="Roboto" panose="02000000000000000000" pitchFamily="2" charset="0"/>
              </a:rPr>
              <a:t>The global built environment must halve its 2015 GHG emissions</a:t>
            </a:r>
          </a:p>
        </p:txBody>
      </p:sp>
      <p:sp>
        <p:nvSpPr>
          <p:cNvPr id="15" name="TextBox 14">
            <a:extLst>
              <a:ext uri="{FF2B5EF4-FFF2-40B4-BE49-F238E27FC236}">
                <a16:creationId xmlns:a16="http://schemas.microsoft.com/office/drawing/2014/main" id="{1DD35C56-D32A-2670-4DF0-F1DFACA0B06D}"/>
              </a:ext>
            </a:extLst>
          </p:cNvPr>
          <p:cNvSpPr txBox="1"/>
          <p:nvPr/>
        </p:nvSpPr>
        <p:spPr>
          <a:xfrm>
            <a:off x="4690763" y="2843246"/>
            <a:ext cx="3312321" cy="1754326"/>
          </a:xfrm>
          <a:prstGeom prst="rect">
            <a:avLst/>
          </a:prstGeom>
          <a:noFill/>
        </p:spPr>
        <p:txBody>
          <a:bodyPr wrap="square" rtlCol="0" anchor="t">
            <a:spAutoFit/>
          </a:bodyPr>
          <a:lstStyle/>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All new buildings must be NZE</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Widespread EE retrofits of existing assets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a:ln>
                  <a:noFill/>
                </a:ln>
                <a:solidFill>
                  <a:srgbClr val="E7E6E6">
                    <a:lumMod val="50000"/>
                  </a:srgbClr>
                </a:solidFill>
                <a:effectLst/>
                <a:uLnTx/>
                <a:uFillTx/>
                <a:latin typeface="Calibri" panose="020F0502020204030204"/>
                <a:ea typeface="Roboto Condensed" panose="02000000000000000000" pitchFamily="2" charset="0"/>
                <a:cs typeface="Roboto Condensed" panose="02000000000000000000" pitchFamily="2" charset="0"/>
              </a:rPr>
              <a:t>New construction embodied carbon must be reduced by at least 40%</a:t>
            </a:r>
          </a:p>
        </p:txBody>
      </p:sp>
      <p:sp>
        <p:nvSpPr>
          <p:cNvPr id="4" name="TextBox 3">
            <a:extLst>
              <a:ext uri="{FF2B5EF4-FFF2-40B4-BE49-F238E27FC236}">
                <a16:creationId xmlns:a16="http://schemas.microsoft.com/office/drawing/2014/main" id="{CED35614-2370-9AF3-1DDF-10BE4E467CB0}"/>
              </a:ext>
            </a:extLst>
          </p:cNvPr>
          <p:cNvSpPr txBox="1"/>
          <p:nvPr/>
        </p:nvSpPr>
        <p:spPr>
          <a:xfrm>
            <a:off x="509068" y="881681"/>
            <a:ext cx="8928935" cy="769441"/>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N" sz="4400" b="1" i="0" u="none" strike="noStrike" kern="1200" cap="none" spc="0" normalizeH="0" baseline="0" noProof="0">
                <a:ln>
                  <a:noFill/>
                </a:ln>
                <a:solidFill>
                  <a:srgbClr val="0B7EC2"/>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ASHRAE goals…</a:t>
            </a:r>
          </a:p>
        </p:txBody>
      </p:sp>
      <p:pic>
        <p:nvPicPr>
          <p:cNvPr id="7" name="Picture 6">
            <a:extLst>
              <a:ext uri="{FF2B5EF4-FFF2-40B4-BE49-F238E27FC236}">
                <a16:creationId xmlns:a16="http://schemas.microsoft.com/office/drawing/2014/main" id="{D126A75D-F4EF-DF1A-18CF-842BB3191667}"/>
              </a:ext>
            </a:extLst>
          </p:cNvPr>
          <p:cNvPicPr>
            <a:picLocks noChangeAspect="1"/>
          </p:cNvPicPr>
          <p:nvPr/>
        </p:nvPicPr>
        <p:blipFill>
          <a:blip r:embed="rId3"/>
          <a:stretch>
            <a:fillRect/>
          </a:stretch>
        </p:blipFill>
        <p:spPr>
          <a:xfrm>
            <a:off x="0" y="16091"/>
            <a:ext cx="12192000" cy="344905"/>
          </a:xfrm>
          <a:prstGeom prst="rect">
            <a:avLst/>
          </a:prstGeom>
        </p:spPr>
      </p:pic>
      <p:pic>
        <p:nvPicPr>
          <p:cNvPr id="5" name="Picture 4" descr="A black and white sign&#10;&#10;Description automatically generated with low confidence">
            <a:extLst>
              <a:ext uri="{FF2B5EF4-FFF2-40B4-BE49-F238E27FC236}">
                <a16:creationId xmlns:a16="http://schemas.microsoft.com/office/drawing/2014/main" id="{E28409AD-2372-3478-5D97-769011148887}"/>
              </a:ext>
            </a:extLst>
          </p:cNvPr>
          <p:cNvPicPr>
            <a:picLocks noChangeAspect="1"/>
          </p:cNvPicPr>
          <p:nvPr/>
        </p:nvPicPr>
        <p:blipFill>
          <a:blip r:embed="rId4" cstate="email">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509068" y="5459104"/>
            <a:ext cx="1444677" cy="1064327"/>
          </a:xfrm>
          <a:prstGeom prst="rect">
            <a:avLst/>
          </a:prstGeom>
        </p:spPr>
      </p:pic>
    </p:spTree>
    <p:extLst>
      <p:ext uri="{BB962C8B-B14F-4D97-AF65-F5344CB8AC3E}">
        <p14:creationId xmlns:p14="http://schemas.microsoft.com/office/powerpoint/2010/main" val="1688065359"/>
      </p:ext>
    </p:extLst>
  </p:cSld>
  <p:clrMapOvr>
    <a:masterClrMapping/>
  </p:clrMapOvr>
  <p:transition spd="med" advClick="0">
    <p:pull/>
  </p:transition>
</p:sld>
</file>

<file path=ppt/tags/tag1.xml><?xml version="1.0" encoding="utf-8"?>
<p:tagLst xmlns:a="http://schemas.openxmlformats.org/drawingml/2006/main" xmlns:r="http://schemas.openxmlformats.org/officeDocument/2006/relationships" xmlns:p="http://schemas.openxmlformats.org/presentationml/2006/main">
  <p:tag name="TIMING" val="|57.6"/>
</p:tagLst>
</file>

<file path=ppt/tags/tag10.xml><?xml version="1.0" encoding="utf-8"?>
<p:tagLst xmlns:a="http://schemas.openxmlformats.org/drawingml/2006/main" xmlns:r="http://schemas.openxmlformats.org/officeDocument/2006/relationships" xmlns:p="http://schemas.openxmlformats.org/presentationml/2006/main">
  <p:tag name="TIMING" val="|26.8|8.4|6.3|17.8|13.8"/>
</p:tagLst>
</file>

<file path=ppt/tags/tag11.xml><?xml version="1.0" encoding="utf-8"?>
<p:tagLst xmlns:a="http://schemas.openxmlformats.org/drawingml/2006/main" xmlns:r="http://schemas.openxmlformats.org/officeDocument/2006/relationships" xmlns:p="http://schemas.openxmlformats.org/presentationml/2006/main">
  <p:tag name="TIMING" val="|57.6"/>
</p:tagLst>
</file>

<file path=ppt/tags/tag12.xml><?xml version="1.0" encoding="utf-8"?>
<p:tagLst xmlns:a="http://schemas.openxmlformats.org/drawingml/2006/main" xmlns:r="http://schemas.openxmlformats.org/officeDocument/2006/relationships" xmlns:p="http://schemas.openxmlformats.org/presentationml/2006/main">
  <p:tag name="TIMING" val="|57.6"/>
</p:tagLst>
</file>

<file path=ppt/tags/tag13.xml><?xml version="1.0" encoding="utf-8"?>
<p:tagLst xmlns:a="http://schemas.openxmlformats.org/drawingml/2006/main" xmlns:r="http://schemas.openxmlformats.org/officeDocument/2006/relationships" xmlns:p="http://schemas.openxmlformats.org/presentationml/2006/main">
  <p:tag name="TIMING" val="|57.6"/>
</p:tagLst>
</file>

<file path=ppt/tags/tag14.xml><?xml version="1.0" encoding="utf-8"?>
<p:tagLst xmlns:a="http://schemas.openxmlformats.org/drawingml/2006/main" xmlns:r="http://schemas.openxmlformats.org/officeDocument/2006/relationships" xmlns:p="http://schemas.openxmlformats.org/presentationml/2006/main">
  <p:tag name="TIMING" val="|57.6"/>
</p:tagLst>
</file>

<file path=ppt/tags/tag15.xml><?xml version="1.0" encoding="utf-8"?>
<p:tagLst xmlns:a="http://schemas.openxmlformats.org/drawingml/2006/main" xmlns:r="http://schemas.openxmlformats.org/officeDocument/2006/relationships" xmlns:p="http://schemas.openxmlformats.org/presentationml/2006/main">
  <p:tag name="TIMING" val="|57.6"/>
</p:tagLst>
</file>

<file path=ppt/tags/tag16.xml><?xml version="1.0" encoding="utf-8"?>
<p:tagLst xmlns:a="http://schemas.openxmlformats.org/drawingml/2006/main" xmlns:r="http://schemas.openxmlformats.org/officeDocument/2006/relationships" xmlns:p="http://schemas.openxmlformats.org/presentationml/2006/main">
  <p:tag name="TIMING" val="|57.6"/>
</p:tagLst>
</file>

<file path=ppt/tags/tag17.xml><?xml version="1.0" encoding="utf-8"?>
<p:tagLst xmlns:a="http://schemas.openxmlformats.org/drawingml/2006/main" xmlns:r="http://schemas.openxmlformats.org/officeDocument/2006/relationships" xmlns:p="http://schemas.openxmlformats.org/presentationml/2006/main">
  <p:tag name="TIMING" val="|57.6"/>
</p:tagLst>
</file>

<file path=ppt/tags/tag2.xml><?xml version="1.0" encoding="utf-8"?>
<p:tagLst xmlns:a="http://schemas.openxmlformats.org/drawingml/2006/main" xmlns:r="http://schemas.openxmlformats.org/officeDocument/2006/relationships" xmlns:p="http://schemas.openxmlformats.org/presentationml/2006/main">
  <p:tag name="TIMING" val="|57.6"/>
</p:tagLst>
</file>

<file path=ppt/tags/tag3.xml><?xml version="1.0" encoding="utf-8"?>
<p:tagLst xmlns:a="http://schemas.openxmlformats.org/drawingml/2006/main" xmlns:r="http://schemas.openxmlformats.org/officeDocument/2006/relationships" xmlns:p="http://schemas.openxmlformats.org/presentationml/2006/main">
  <p:tag name="TIMING" val="|35.4|8.5"/>
</p:tagLst>
</file>

<file path=ppt/tags/tag4.xml><?xml version="1.0" encoding="utf-8"?>
<p:tagLst xmlns:a="http://schemas.openxmlformats.org/drawingml/2006/main" xmlns:r="http://schemas.openxmlformats.org/officeDocument/2006/relationships" xmlns:p="http://schemas.openxmlformats.org/presentationml/2006/main">
  <p:tag name="TIMING" val="|35.4|8.5"/>
</p:tagLst>
</file>

<file path=ppt/tags/tag5.xml><?xml version="1.0" encoding="utf-8"?>
<p:tagLst xmlns:a="http://schemas.openxmlformats.org/drawingml/2006/main" xmlns:r="http://schemas.openxmlformats.org/officeDocument/2006/relationships" xmlns:p="http://schemas.openxmlformats.org/presentationml/2006/main">
  <p:tag name="TIMING" val="|57.6"/>
</p:tagLst>
</file>

<file path=ppt/tags/tag6.xml><?xml version="1.0" encoding="utf-8"?>
<p:tagLst xmlns:a="http://schemas.openxmlformats.org/drawingml/2006/main" xmlns:r="http://schemas.openxmlformats.org/officeDocument/2006/relationships" xmlns:p="http://schemas.openxmlformats.org/presentationml/2006/main">
  <p:tag name="TIMING" val="|57.6"/>
</p:tagLst>
</file>

<file path=ppt/tags/tag7.xml><?xml version="1.0" encoding="utf-8"?>
<p:tagLst xmlns:a="http://schemas.openxmlformats.org/drawingml/2006/main" xmlns:r="http://schemas.openxmlformats.org/officeDocument/2006/relationships" xmlns:p="http://schemas.openxmlformats.org/presentationml/2006/main">
  <p:tag name="TIMING" val="|57.6"/>
</p:tagLst>
</file>

<file path=ppt/tags/tag8.xml><?xml version="1.0" encoding="utf-8"?>
<p:tagLst xmlns:a="http://schemas.openxmlformats.org/drawingml/2006/main" xmlns:r="http://schemas.openxmlformats.org/officeDocument/2006/relationships" xmlns:p="http://schemas.openxmlformats.org/presentationml/2006/main">
  <p:tag name="TIMING" val="|26.8|8.4|6.3|17.8|13.8"/>
</p:tagLst>
</file>

<file path=ppt/tags/tag9.xml><?xml version="1.0" encoding="utf-8"?>
<p:tagLst xmlns:a="http://schemas.openxmlformats.org/drawingml/2006/main" xmlns:r="http://schemas.openxmlformats.org/officeDocument/2006/relationships" xmlns:p="http://schemas.openxmlformats.org/presentationml/2006/main">
  <p:tag name="TIMING" val="|57.6"/>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Slidemodel Theme 02">
      <a:dk1>
        <a:sysClr val="windowText" lastClr="000000"/>
      </a:dk1>
      <a:lt1>
        <a:sysClr val="window" lastClr="FFFFFF"/>
      </a:lt1>
      <a:dk2>
        <a:srgbClr val="153153"/>
      </a:dk2>
      <a:lt2>
        <a:srgbClr val="EEECE1"/>
      </a:lt2>
      <a:accent1>
        <a:srgbClr val="94C83E"/>
      </a:accent1>
      <a:accent2>
        <a:srgbClr val="40C497"/>
      </a:accent2>
      <a:accent3>
        <a:srgbClr val="3BC2CD"/>
      </a:accent3>
      <a:accent4>
        <a:srgbClr val="3A98CA"/>
      </a:accent4>
      <a:accent5>
        <a:srgbClr val="3B73C0"/>
      </a:accent5>
      <a:accent6>
        <a:srgbClr val="5E49AE"/>
      </a:accent6>
      <a:hlink>
        <a:srgbClr val="0000FF"/>
      </a:hlink>
      <a:folHlink>
        <a:srgbClr val="800080"/>
      </a:folHlink>
    </a:clrScheme>
    <a:fontScheme name="Custom 2">
      <a:majorFont>
        <a:latin typeface="Calibr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HRAE Decarbonization Retrofits" id="{D9B29C34-CCF6-F14C-AE10-6C0048A0454D}" vid="{F1BF075E-B592-D942-96B9-E234243C93D8}"/>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E50374EE55DF44B46327BEC5647951" ma:contentTypeVersion="10" ma:contentTypeDescription="Create a new document." ma:contentTypeScope="" ma:versionID="eda40e137a2f76be393a2207704ee8cd">
  <xsd:schema xmlns:xsd="http://www.w3.org/2001/XMLSchema" xmlns:xs="http://www.w3.org/2001/XMLSchema" xmlns:p="http://schemas.microsoft.com/office/2006/metadata/properties" xmlns:ns3="53c7ad03-922b-4081-a692-dc901bcc8627" targetNamespace="http://schemas.microsoft.com/office/2006/metadata/properties" ma:root="true" ma:fieldsID="e1d44ad931e6aa91749d7b001a62e952" ns3:_="">
    <xsd:import namespace="53c7ad03-922b-4081-a692-dc901bcc862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c7ad03-922b-4081-a692-dc901bcc86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B8F097-3557-4465-8CF6-E7D755BA020B}">
  <ds:schemaRefs>
    <ds:schemaRef ds:uri="http://schemas.microsoft.com/sharepoint/v3/contenttype/forms"/>
  </ds:schemaRefs>
</ds:datastoreItem>
</file>

<file path=customXml/itemProps2.xml><?xml version="1.0" encoding="utf-8"?>
<ds:datastoreItem xmlns:ds="http://schemas.openxmlformats.org/officeDocument/2006/customXml" ds:itemID="{BC8DB5F9-3255-417B-A3D4-834CFF6D57AD}">
  <ds:schemaRefs>
    <ds:schemaRef ds:uri="53c7ad03-922b-4081-a692-dc901bcc86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2F89FD0-FC2C-45E6-A988-D00A031BC216}">
  <ds:schemaRefs>
    <ds:schemaRef ds:uri="53c7ad03-922b-4081-a692-dc901bcc86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66</Slides>
  <Notes>65</Notes>
  <HiddenSlides>0</HiddenSlides>
  <ScaleCrop>false</ScaleCrop>
  <HeadingPairs>
    <vt:vector size="4" baseType="variant">
      <vt:variant>
        <vt:lpstr>Theme</vt:lpstr>
      </vt:variant>
      <vt:variant>
        <vt:i4>12</vt:i4>
      </vt:variant>
      <vt:variant>
        <vt:lpstr>Slide Titles</vt:lpstr>
      </vt:variant>
      <vt:variant>
        <vt:i4>66</vt:i4>
      </vt:variant>
    </vt:vector>
  </HeadingPairs>
  <TitlesOfParts>
    <vt:vector size="78" baseType="lpstr">
      <vt:lpstr>Office Theme</vt:lpstr>
      <vt:lpstr>1_Office Theme</vt:lpstr>
      <vt:lpstr>Custom Design</vt:lpstr>
      <vt:lpstr>3_Office Theme</vt:lpstr>
      <vt:lpstr>2_Office Theme</vt:lpstr>
      <vt:lpstr>4_Office Theme</vt:lpstr>
      <vt:lpstr>3_Custom Design</vt:lpstr>
      <vt:lpstr>1_Custom Design</vt:lpstr>
      <vt:lpstr>7_Office Theme</vt:lpstr>
      <vt:lpstr>2_Custom Design</vt:lpstr>
      <vt:lpstr>5_Custom Design</vt:lpstr>
      <vt:lpstr>9_Office Theme</vt:lpstr>
      <vt:lpstr>PowerPoint Presentation</vt:lpstr>
      <vt:lpstr>Agenda</vt:lpstr>
      <vt:lpstr>PowerPoint Presentation</vt:lpstr>
      <vt:lpstr>PowerPoint Presentation</vt:lpstr>
      <vt:lpstr>PowerPoint Presentation</vt:lpstr>
      <vt:lpstr>PowerPoint Presentation</vt:lpstr>
      <vt:lpstr>Global building sector energy-related CO2 emissions,  2021</vt:lpstr>
      <vt:lpstr>PowerPoint Presentation</vt:lpstr>
      <vt:lpstr>PowerPoint Presentation</vt:lpstr>
      <vt:lpstr>PowerPoint Presentation</vt:lpstr>
      <vt:lpstr>Electricity generation from low-carbon sources, 2000 to 2022 </vt:lpstr>
      <vt:lpstr>Electricity generation from coal, 2000 to 2022 </vt:lpstr>
      <vt:lpstr>Carbon intensity of electricity, 2000 to 2022 Carbon intensity is measured in grams of carbon dioxide-equivalents emitted per kilowatt-hour of electricity</vt:lpstr>
      <vt:lpstr>Electricity production by source, United States Measured in terawatt-hours</vt:lpstr>
      <vt:lpstr>California Power Mix, 2009 to 2022</vt:lpstr>
      <vt:lpstr>Local Utility Power Content Labels, 2022</vt:lpstr>
      <vt:lpstr>Average retail price of energy U.S. Energy Information Agency</vt:lpstr>
      <vt:lpstr>Pillars of Beneficial Electrification</vt:lpstr>
      <vt:lpstr>PowerPoint Presentation</vt:lpstr>
      <vt:lpstr>PowerPoint Presentation</vt:lpstr>
      <vt:lpstr>PowerPoint Presentation</vt:lpstr>
      <vt:lpstr>Refrigeration Equipment Greenhouse Gas Emissions  EN 15978</vt:lpstr>
      <vt:lpstr>Refrigerant Greenhouse Gas Emissions</vt:lpstr>
      <vt:lpstr>Refrigerant Greenhouse Gas Emissions</vt:lpstr>
      <vt:lpstr>Refrigerant Greenhouse Gas Emissions</vt:lpstr>
      <vt:lpstr>Refrigerant Greenhouse Gas Emissions</vt:lpstr>
      <vt:lpstr>PowerPoint Presentation</vt:lpstr>
      <vt:lpstr>PowerPoint Presentation</vt:lpstr>
      <vt:lpstr>Typical Decarb Retrofit Barriers</vt:lpstr>
      <vt:lpstr>The lens we look through determines what we see…</vt:lpstr>
      <vt:lpstr>Why not a 1-for-1 replacement?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1-row VAV Percent Reheat Capacity vs. EWT</vt:lpstr>
      <vt:lpstr>PowerPoint Presentation</vt:lpstr>
      <vt:lpstr>1-row vs. 2-row Reheat Coil Percent Capacity</vt:lpstr>
      <vt:lpstr>PowerPoint Presentation</vt:lpstr>
      <vt:lpstr>PowerPoint Presentation</vt:lpstr>
      <vt:lpstr>Heat Recovery to Reduce Heating Loads</vt:lpstr>
      <vt:lpstr>Heat Recovery MA/EA Heat Pumps</vt:lpstr>
      <vt:lpstr>PowerPoint Presentation</vt:lpstr>
      <vt:lpstr>Heat Pump Alternatives</vt:lpstr>
      <vt:lpstr>Heat Pump System Sizing, Chicago</vt:lpstr>
      <vt:lpstr>Long Beach Ambient Temperature TMY3</vt:lpstr>
      <vt:lpstr>Understand the Operating Limits for ASHPs</vt:lpstr>
      <vt:lpstr>Heat/Energy Recovery (Waterside)</vt:lpstr>
      <vt:lpstr>Right-Sourcing (GSHP)</vt:lpstr>
      <vt:lpstr>PowerPoint Presentation</vt:lpstr>
      <vt:lpstr>Advanced Heat Pump Strategies  (Pairing with Storage)</vt:lpstr>
      <vt:lpstr>Thermal energy storage potential</vt:lpstr>
      <vt:lpstr>Decarb  Retrofit Lessons Learned</vt:lpstr>
      <vt:lpstr>PowerPoint Presentation</vt:lpstr>
      <vt:lpstr>Decarb  Retrofit Lessons Learned</vt:lpstr>
      <vt:lpstr>PowerPoint Presentation</vt:lpstr>
      <vt:lpstr>PowerPoint Presentation</vt:lpstr>
      <vt:lpstr>Decarb  Retrofit Lessons Learned</vt:lpstr>
      <vt:lpstr>PowerPoint Presentation</vt:lpstr>
      <vt:lpstr>ASHRAE Published Decarbonization Guides</vt:lpstr>
      <vt:lpstr>PowerPoint Presentation</vt:lpstr>
      <vt:lpstr>PowerPoint Presentation</vt:lpstr>
    </vt:vector>
  </TitlesOfParts>
  <Company>ASHRAE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Joyce, Megan</dc:creator>
  <cp:revision>275</cp:revision>
  <cp:lastPrinted>2024-09-11T19:48:07Z</cp:lastPrinted>
  <dcterms:created xsi:type="dcterms:W3CDTF">2017-02-06T18:00:44Z</dcterms:created>
  <dcterms:modified xsi:type="dcterms:W3CDTF">2026-04-24T14:30:42Z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0x01010090E50374EE55DF44B46327BEC5647951</vt:lpwstr>
  </property>
</Properties>
</file>