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5" r:id="rId3"/>
    <p:sldId id="291" r:id="rId4"/>
    <p:sldId id="287" r:id="rId5"/>
    <p:sldId id="276" r:id="rId6"/>
    <p:sldId id="288" r:id="rId7"/>
    <p:sldId id="277" r:id="rId8"/>
    <p:sldId id="289" r:id="rId9"/>
    <p:sldId id="279" r:id="rId10"/>
    <p:sldId id="290" r:id="rId11"/>
    <p:sldId id="286" r:id="rId12"/>
    <p:sldId id="278" r:id="rId13"/>
    <p:sldId id="283" r:id="rId14"/>
    <p:sldId id="275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tes, Alice" initials="YA" lastIdx="7" clrIdx="0">
    <p:extLst>
      <p:ext uri="{19B8F6BF-5375-455C-9EA6-DF929625EA0E}">
        <p15:presenceInfo xmlns:p15="http://schemas.microsoft.com/office/powerpoint/2012/main" userId="S-1-5-21-1355109008-1388203642-860360866-165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3EE"/>
    <a:srgbClr val="264EE2"/>
    <a:srgbClr val="293ADF"/>
    <a:srgbClr val="3A56CE"/>
    <a:srgbClr val="2038A0"/>
    <a:srgbClr val="232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89100" autoAdjust="0"/>
  </p:normalViewPr>
  <p:slideViewPr>
    <p:cSldViewPr snapToGrid="0">
      <p:cViewPr varScale="1">
        <p:scale>
          <a:sx n="67" d="100"/>
          <a:sy n="67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26EF2-FC8A-4A58-BF2B-296C7220564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A2342-FABF-4E41-9F80-823921526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1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A2342-FABF-4E41-9F80-823921526E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7" y="5585093"/>
            <a:ext cx="1114297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8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386D-D596-43F8-8F7F-EC29E2E0A8B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dn.media.rollcall.com/author/2019/12/2020CONGRESSIONALCALENDA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33289"/>
            <a:ext cx="12192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Federal Outreach Program</a:t>
            </a:r>
          </a:p>
          <a:p>
            <a:pPr algn="ctr"/>
            <a:endParaRPr lang="en-US" sz="5400" dirty="0">
              <a:solidFill>
                <a:schemeClr val="bg1"/>
              </a:solidFill>
            </a:endParaRPr>
          </a:p>
          <a:p>
            <a:pPr algn="ctr"/>
            <a:r>
              <a:rPr lang="en-US" sz="2800" i="1" dirty="0">
                <a:solidFill>
                  <a:schemeClr val="bg1"/>
                </a:solidFill>
              </a:rPr>
              <a:t>Advocating to State and District Congressional Offices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  <a:p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553" y="1595717"/>
            <a:ext cx="10515600" cy="5154987"/>
          </a:xfrm>
        </p:spPr>
        <p:txBody>
          <a:bodyPr/>
          <a:lstStyle/>
          <a:p>
            <a:r>
              <a:rPr lang="en-US" dirty="0"/>
              <a:t>Ask them to:</a:t>
            </a:r>
          </a:p>
          <a:p>
            <a:pPr lvl="1"/>
            <a:r>
              <a:rPr lang="en-US" sz="2200" dirty="0"/>
              <a:t>Recognize ASHRAE as a resource.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r>
              <a:rPr lang="en-US" sz="2200" dirty="0"/>
              <a:t>Support ASHRAE’s advocacy efforts</a:t>
            </a:r>
          </a:p>
          <a:p>
            <a:pPr lvl="2"/>
            <a:r>
              <a:rPr lang="en-US" sz="1900" dirty="0"/>
              <a:t>Make sure you ask the elected/appointed official or their staff person to consider ASHRAE’s position on any future legislation impacting our industry. </a:t>
            </a:r>
          </a:p>
          <a:p>
            <a:pPr marL="914400" lvl="2" indent="0">
              <a:buNone/>
            </a:pPr>
            <a:endParaRPr lang="en-US" sz="1900" dirty="0"/>
          </a:p>
          <a:p>
            <a:pPr lvl="1"/>
            <a:r>
              <a:rPr lang="en-US" sz="2200" dirty="0"/>
              <a:t>To plan an event with ASHRAE, such as:</a:t>
            </a:r>
          </a:p>
          <a:p>
            <a:pPr lvl="2"/>
            <a:r>
              <a:rPr lang="en-US" sz="1900" dirty="0"/>
              <a:t>Panels;</a:t>
            </a:r>
          </a:p>
          <a:p>
            <a:pPr lvl="2"/>
            <a:r>
              <a:rPr lang="en-US" sz="1900" dirty="0"/>
              <a:t>Events at schools such as STEM Scouts; and</a:t>
            </a:r>
          </a:p>
          <a:p>
            <a:pPr lvl="2"/>
            <a:r>
              <a:rPr lang="en-US" sz="1900" dirty="0"/>
              <a:t>Address a Chapter meeting.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Messaging and Asks</a:t>
            </a:r>
          </a:p>
        </p:txBody>
      </p:sp>
    </p:spTree>
    <p:extLst>
      <p:ext uri="{BB962C8B-B14F-4D97-AF65-F5344CB8AC3E}">
        <p14:creationId xmlns:p14="http://schemas.microsoft.com/office/powerpoint/2010/main" val="1745022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Meeting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42239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ASHRAE Research</a:t>
            </a:r>
          </a:p>
          <a:p>
            <a:pPr lvl="1"/>
            <a:r>
              <a:rPr lang="en-US" dirty="0"/>
              <a:t>Research at local or Federal institutions (as applicable)</a:t>
            </a:r>
          </a:p>
          <a:p>
            <a:pPr lvl="2"/>
            <a:r>
              <a:rPr lang="en-US" dirty="0"/>
              <a:t>Example: ASHRAE-AHRI-US DOE Refrigerant Research (provided $1.3M of $5.6M in funds)</a:t>
            </a:r>
          </a:p>
          <a:p>
            <a:pPr lvl="1"/>
            <a:r>
              <a:rPr lang="en-US" dirty="0"/>
              <a:t>Research project in region or state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Opportunities to partner with ASHRAE on Educational STEM Activities </a:t>
            </a:r>
          </a:p>
          <a:p>
            <a:pPr lvl="1"/>
            <a:r>
              <a:rPr lang="en-US" dirty="0"/>
              <a:t>Engineers Week (Girl Day, STEM, Jobs in Industry, etc.)</a:t>
            </a:r>
          </a:p>
          <a:p>
            <a:pPr lvl="1"/>
            <a:r>
              <a:rPr lang="en-US" dirty="0"/>
              <a:t>K-12 STEM Activities</a:t>
            </a:r>
          </a:p>
          <a:p>
            <a:pPr lvl="1"/>
            <a:r>
              <a:rPr lang="en-US" dirty="0"/>
              <a:t>Scholarships (National &amp; Local)</a:t>
            </a:r>
          </a:p>
          <a:p>
            <a:pPr lvl="1"/>
            <a:r>
              <a:rPr lang="en-US" dirty="0"/>
              <a:t>WISE Internship Program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Public Safety</a:t>
            </a:r>
          </a:p>
          <a:p>
            <a:pPr lvl="1"/>
            <a:r>
              <a:rPr lang="en-US" dirty="0"/>
              <a:t>Legionella - Risk Management for Building Water Systems</a:t>
            </a:r>
          </a:p>
          <a:p>
            <a:pPr lvl="1"/>
            <a:r>
              <a:rPr lang="en-US" dirty="0"/>
              <a:t>Refrigerant safety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Energy Efficiency</a:t>
            </a:r>
          </a:p>
          <a:p>
            <a:pPr lvl="1"/>
            <a:r>
              <a:rPr lang="en-US" dirty="0"/>
              <a:t>ASHRAE Standard 90.1</a:t>
            </a:r>
          </a:p>
          <a:p>
            <a:pPr lvl="1"/>
            <a:r>
              <a:rPr lang="en-US" dirty="0"/>
              <a:t>Advanced energy codes: ASHRAE Standard 189.1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Energy Star, Building EQ / Benchmarking &amp; Disclosure</a:t>
            </a:r>
          </a:p>
          <a:p>
            <a:pPr lvl="1"/>
            <a:r>
              <a:rPr lang="en-US" dirty="0"/>
              <a:t>Standardization of Next Step after Energy Star Portfolio Manager</a:t>
            </a:r>
          </a:p>
          <a:p>
            <a:pPr lvl="1"/>
            <a:r>
              <a:rPr lang="en-US" dirty="0"/>
              <a:t>Provides actionable recommendations to improve energy performance</a:t>
            </a:r>
          </a:p>
        </p:txBody>
      </p:sp>
    </p:spTree>
    <p:extLst>
      <p:ext uri="{BB962C8B-B14F-4D97-AF65-F5344CB8AC3E}">
        <p14:creationId xmlns:p14="http://schemas.microsoft.com/office/powerpoint/2010/main" val="2985234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to Keep in Mind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52222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Make a Connection</a:t>
            </a:r>
          </a:p>
          <a:p>
            <a:pPr lvl="1"/>
            <a:r>
              <a:rPr lang="en-US" dirty="0"/>
              <a:t>Introduce yourself and mention any connections with the Member or staffer of which you are aware (e.g., you went to the same school; the Member’s brother is your dentist; you have mutual friends, personal, professional, or political).</a:t>
            </a:r>
          </a:p>
          <a:p>
            <a:pPr lvl="1"/>
            <a:endParaRPr lang="en-US" dirty="0"/>
          </a:p>
          <a:p>
            <a:r>
              <a:rPr lang="en-US" dirty="0"/>
              <a:t>Become an Advisor</a:t>
            </a:r>
          </a:p>
          <a:p>
            <a:pPr lvl="1"/>
            <a:r>
              <a:rPr lang="en-US" dirty="0"/>
              <a:t>Understand staffers are a “mile-wide and an inch deep” on complex public policy matters.</a:t>
            </a:r>
          </a:p>
          <a:p>
            <a:pPr lvl="1"/>
            <a:r>
              <a:rPr lang="en-US" dirty="0"/>
              <a:t>Establish personal credibility that will lead to a continuing discussion.</a:t>
            </a:r>
          </a:p>
          <a:p>
            <a:pPr lvl="2"/>
            <a:r>
              <a:rPr lang="en-US" dirty="0"/>
              <a:t>Be concise and not too detailed.</a:t>
            </a:r>
          </a:p>
          <a:p>
            <a:pPr lvl="2"/>
            <a:r>
              <a:rPr lang="en-US" dirty="0"/>
              <a:t>Don’t be afraid to articulate the debate.</a:t>
            </a:r>
          </a:p>
          <a:p>
            <a:pPr lvl="2"/>
            <a:r>
              <a:rPr lang="en-US" dirty="0"/>
              <a:t>Come back to the big picture.</a:t>
            </a:r>
          </a:p>
          <a:p>
            <a:pPr lvl="1"/>
            <a:endParaRPr lang="en-US" dirty="0"/>
          </a:p>
          <a:p>
            <a:r>
              <a:rPr lang="en-US" dirty="0"/>
              <a:t>Talk about ASHRAE and what you do each day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Memorable for being Friendly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7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After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151" y="1479176"/>
            <a:ext cx="10515600" cy="46795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Debrief with meeting participants and coordinate next actions.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Follow-up and send an update to appropriate ASHRAE Government Affairs staff and ASHRAE members (GAC RVC, Chapter President, DRC).</a:t>
            </a:r>
          </a:p>
          <a:p>
            <a:endParaRPr lang="en-US" dirty="0"/>
          </a:p>
          <a:p>
            <a:r>
              <a:rPr lang="en-US" dirty="0"/>
              <a:t>Send a Thank You Note to the Congressional staff or Member of Congress</a:t>
            </a:r>
          </a:p>
          <a:p>
            <a:pPr lvl="1"/>
            <a:r>
              <a:rPr lang="en-US" dirty="0"/>
              <a:t>Thank them for their time.</a:t>
            </a:r>
          </a:p>
          <a:p>
            <a:pPr lvl="1"/>
            <a:r>
              <a:rPr lang="en-US" dirty="0"/>
              <a:t>Send follow up materials.</a:t>
            </a:r>
          </a:p>
          <a:p>
            <a:pPr lvl="1"/>
            <a:r>
              <a:rPr lang="en-US" dirty="0"/>
              <a:t>And re-emphasize ASHRAE’s mission and your “asks.”</a:t>
            </a:r>
          </a:p>
        </p:txBody>
      </p:sp>
    </p:spTree>
    <p:extLst>
      <p:ext uri="{BB962C8B-B14F-4D97-AF65-F5344CB8AC3E}">
        <p14:creationId xmlns:p14="http://schemas.microsoft.com/office/powerpoint/2010/main" val="2299924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Information and Support Provided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3"/>
            <a:ext cx="10515600" cy="49638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GAC Staff Support - We now have a full team, and we hope to serve you better!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Alice Yates, Director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Jeremy Pollack, Manager of Federal Government Affairs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Patricia Ryan, Office Manager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the most recent bi-weekly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Government Affairs Updates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Contact ASHRAE Staff for packet materials and additional talking points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22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92943"/>
            <a:ext cx="12192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92D050"/>
                </a:solidFill>
              </a:rPr>
              <a:t>Questions?</a:t>
            </a:r>
          </a:p>
          <a:p>
            <a:pPr algn="ctr"/>
            <a:endParaRPr lang="en-US" sz="6000" dirty="0">
              <a:solidFill>
                <a:srgbClr val="92D050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Contact: Govaffairs@ashrae.org</a:t>
            </a:r>
          </a:p>
        </p:txBody>
      </p:sp>
    </p:spTree>
    <p:extLst>
      <p:ext uri="{BB962C8B-B14F-4D97-AF65-F5344CB8AC3E}">
        <p14:creationId xmlns:p14="http://schemas.microsoft.com/office/powerpoint/2010/main" val="165080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Congressional State/District Offices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518" y="1362635"/>
            <a:ext cx="10515600" cy="51009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U.S. Members of Congress have multiple offices in their District or State. </a:t>
            </a:r>
          </a:p>
          <a:p>
            <a:pPr lvl="1"/>
            <a:r>
              <a:rPr lang="en-US" dirty="0"/>
              <a:t>There are 435 House members and 100 Senators. </a:t>
            </a:r>
          </a:p>
          <a:p>
            <a:pPr lvl="1"/>
            <a:r>
              <a:rPr lang="en-US" dirty="0"/>
              <a:t>Reaching out at the state and local levels can provide additional opportunities for outreach.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State and District offices have staff that focus on constituent services. This includes:</a:t>
            </a:r>
          </a:p>
          <a:p>
            <a:pPr lvl="1"/>
            <a:r>
              <a:rPr lang="en-US" dirty="0"/>
              <a:t>Helping constituents accelerate through bureaucratic red tape (social security, veteran benefits, immigration etc.);</a:t>
            </a:r>
          </a:p>
          <a:p>
            <a:pPr lvl="1"/>
            <a:r>
              <a:rPr lang="en-US" dirty="0"/>
              <a:t>Working with state and local organizations; </a:t>
            </a:r>
          </a:p>
          <a:p>
            <a:pPr lvl="1"/>
            <a:r>
              <a:rPr lang="en-US" dirty="0"/>
              <a:t>Responding to local/state issues and constituent comments; and </a:t>
            </a:r>
          </a:p>
          <a:p>
            <a:pPr lvl="1"/>
            <a:r>
              <a:rPr lang="en-US" dirty="0"/>
              <a:t>Building relationship with constituents through community outreach and events.</a:t>
            </a:r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5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 a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0570"/>
            <a:ext cx="10515600" cy="49785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Find your U.S. House Representative or Senators </a:t>
            </a:r>
          </a:p>
          <a:p>
            <a:pPr lvl="1"/>
            <a:r>
              <a:rPr lang="en-US" i="1" dirty="0"/>
              <a:t>www.house.gov/representatives/find-your-representative  </a:t>
            </a:r>
          </a:p>
          <a:p>
            <a:pPr lvl="1"/>
            <a:r>
              <a:rPr lang="en-US" dirty="0"/>
              <a:t>All you need to provide is your zip code</a:t>
            </a:r>
          </a:p>
          <a:p>
            <a:pPr>
              <a:spcBef>
                <a:spcPts val="1800"/>
              </a:spcBef>
            </a:pPr>
            <a:r>
              <a:rPr lang="en-US" dirty="0"/>
              <a:t>Review the Congressional </a:t>
            </a:r>
            <a:r>
              <a:rPr lang="en-US" dirty="0">
                <a:hlinkClick r:id="rId2"/>
              </a:rPr>
              <a:t>Schedule</a:t>
            </a:r>
            <a:endParaRPr lang="en-US" dirty="0"/>
          </a:p>
          <a:p>
            <a:pPr lvl="1"/>
            <a:r>
              <a:rPr lang="en-US" dirty="0"/>
              <a:t>Try to schedule meetings when the House and/or Senate are not in session.</a:t>
            </a:r>
          </a:p>
          <a:p>
            <a:pPr lvl="2"/>
            <a:r>
              <a:rPr lang="en-US" dirty="0"/>
              <a:t>Members of Congress are generally back home in the District or State during those times.</a:t>
            </a:r>
          </a:p>
          <a:p>
            <a:pPr lvl="1"/>
            <a:r>
              <a:rPr lang="en-US" dirty="0"/>
              <a:t>Aim for a member-level meetings by reaching out in advance to their staff or scheduler. </a:t>
            </a:r>
          </a:p>
          <a:p>
            <a:pPr>
              <a:spcBef>
                <a:spcPts val="1800"/>
              </a:spcBef>
            </a:pPr>
            <a:r>
              <a:rPr lang="en-US" dirty="0"/>
              <a:t>Contact your Regional GAC Chair and ASHRAE’s Government Affairs Staff</a:t>
            </a:r>
          </a:p>
          <a:p>
            <a:pPr lvl="1"/>
            <a:r>
              <a:rPr lang="en-US" dirty="0"/>
              <a:t>They can help guide you through the process and provide materials and  hand-outs for your meetings.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2D0DFA-3237-4624-A41D-950E1402A5AC}"/>
              </a:ext>
            </a:extLst>
          </p:cNvPr>
          <p:cNvSpPr/>
          <p:nvPr/>
        </p:nvSpPr>
        <p:spPr>
          <a:xfrm>
            <a:off x="8333511" y="2548978"/>
            <a:ext cx="36974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Contact: Govaffairs@ashrae.org</a:t>
            </a:r>
          </a:p>
        </p:txBody>
      </p:sp>
    </p:spTree>
    <p:extLst>
      <p:ext uri="{BB962C8B-B14F-4D97-AF65-F5344CB8AC3E}">
        <p14:creationId xmlns:p14="http://schemas.microsoft.com/office/powerpoint/2010/main" val="317577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Congressional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0570"/>
            <a:ext cx="10515600" cy="49785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16665" y="5265019"/>
            <a:ext cx="1674796" cy="1244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09760" y="6139824"/>
            <a:ext cx="168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Roll Call</a:t>
            </a:r>
          </a:p>
        </p:txBody>
      </p:sp>
      <p:pic>
        <p:nvPicPr>
          <p:cNvPr id="1026" name="Picture 2" descr="Image result for roll call 2020 congressional calendar">
            <a:extLst>
              <a:ext uri="{FF2B5EF4-FFF2-40B4-BE49-F238E27FC236}">
                <a16:creationId xmlns:a16="http://schemas.microsoft.com/office/drawing/2014/main" id="{A034086B-2F4B-456F-B4DC-E336F14C1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391" y="0"/>
            <a:ext cx="71243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74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Preparing for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58" y="1384112"/>
            <a:ext cx="10784541" cy="51959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 your Research:</a:t>
            </a:r>
          </a:p>
          <a:p>
            <a:pPr lvl="1"/>
            <a:r>
              <a:rPr lang="en-US" dirty="0"/>
              <a:t>Has this member of Congress supported or opposed legislation that has affected ASHRAE?</a:t>
            </a:r>
          </a:p>
          <a:p>
            <a:pPr lvl="1"/>
            <a:r>
              <a:rPr lang="en-US" dirty="0"/>
              <a:t>Do they serve on Committees and Subcommittees relevant to ASHRAE’s mission? </a:t>
            </a:r>
          </a:p>
          <a:p>
            <a:pPr lvl="2"/>
            <a:r>
              <a:rPr lang="en-US" dirty="0"/>
              <a:t>House Energy and Commerce</a:t>
            </a:r>
          </a:p>
          <a:p>
            <a:pPr lvl="2"/>
            <a:r>
              <a:rPr lang="en-US" dirty="0"/>
              <a:t>House Transportation and Infrastructure </a:t>
            </a:r>
          </a:p>
          <a:p>
            <a:pPr lvl="2"/>
            <a:r>
              <a:rPr lang="en-US" dirty="0"/>
              <a:t>Senate Energy and Natural Resources</a:t>
            </a:r>
          </a:p>
          <a:p>
            <a:pPr lvl="2"/>
            <a:r>
              <a:rPr lang="en-US" dirty="0"/>
              <a:t>Senate Environment and Public Works</a:t>
            </a:r>
          </a:p>
          <a:p>
            <a:pPr lvl="2"/>
            <a:r>
              <a:rPr lang="en-US" dirty="0"/>
              <a:t>Senate Homeland Security and Governmental Affairs </a:t>
            </a:r>
          </a:p>
          <a:p>
            <a:pPr>
              <a:spcBef>
                <a:spcPts val="1800"/>
              </a:spcBef>
            </a:pPr>
            <a:r>
              <a:rPr lang="en-US" dirty="0"/>
              <a:t>Meeting participants should discuss prior to the meeting:</a:t>
            </a:r>
          </a:p>
          <a:p>
            <a:pPr lvl="1"/>
            <a:r>
              <a:rPr lang="en-US" dirty="0"/>
              <a:t>The Agenda</a:t>
            </a:r>
          </a:p>
          <a:p>
            <a:pPr lvl="1"/>
            <a:r>
              <a:rPr lang="en-US" dirty="0"/>
              <a:t>The Handouts and Packets </a:t>
            </a:r>
          </a:p>
          <a:p>
            <a:pPr lvl="2"/>
            <a:r>
              <a:rPr lang="en-US" dirty="0"/>
              <a:t>Reach out to ASHRAE Government Affairs staff for assistance! </a:t>
            </a:r>
          </a:p>
          <a:p>
            <a:pPr lvl="1"/>
            <a:r>
              <a:rPr lang="en-US" dirty="0"/>
              <a:t>Who will lead the meeting or specific portions of the Agenda:</a:t>
            </a:r>
          </a:p>
          <a:p>
            <a:pPr lvl="2"/>
            <a:r>
              <a:rPr lang="en-US" dirty="0"/>
              <a:t>It is important to make these assignments to keep the group on message and organized.  </a:t>
            </a:r>
          </a:p>
          <a:p>
            <a:pPr lvl="2"/>
            <a:r>
              <a:rPr lang="en-US" dirty="0"/>
              <a:t>All participants should introduce themselves and chime in when necessary.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7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Conduct a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765" y="1222513"/>
            <a:ext cx="10515600" cy="51782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typical Agenda includes: 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Introduction to ASHRAE</a:t>
            </a:r>
          </a:p>
          <a:p>
            <a:pPr lvl="3"/>
            <a:r>
              <a:rPr lang="en-US" dirty="0"/>
              <a:t>Overview of ASHRAE services and membership </a:t>
            </a:r>
          </a:p>
          <a:p>
            <a:pPr lvl="3"/>
            <a:r>
              <a:rPr lang="en-US" dirty="0"/>
              <a:t>It is particularly important to let them know how many ASHRAE members are located in their State or District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Specific Messaging</a:t>
            </a:r>
          </a:p>
          <a:p>
            <a:pPr lvl="3"/>
            <a:r>
              <a:rPr lang="en-US" dirty="0"/>
              <a:t>Identify yourself and what you do</a:t>
            </a:r>
          </a:p>
          <a:p>
            <a:pPr lvl="3"/>
            <a:r>
              <a:rPr lang="en-US" dirty="0"/>
              <a:t>Speak about local issues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“Asks”</a:t>
            </a:r>
          </a:p>
          <a:p>
            <a:pPr lvl="3"/>
            <a:r>
              <a:rPr lang="en-US" dirty="0"/>
              <a:t>Make sure they know why you are meeting with them and the expertise ASHRAE members can provide.</a:t>
            </a:r>
          </a:p>
          <a:p>
            <a:pPr lvl="3"/>
            <a:r>
              <a:rPr lang="en-US" dirty="0"/>
              <a:t>Check out the ASHRAE Government Affairs website and learn whether there are any recent Congressional letters that ASHRAE has sent.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Q &amp; A and Conclusion </a:t>
            </a:r>
          </a:p>
          <a:p>
            <a:pPr lvl="3"/>
            <a:r>
              <a:rPr lang="en-US" dirty="0"/>
              <a:t>Allow time for the staffer to ask questions.  </a:t>
            </a:r>
          </a:p>
          <a:p>
            <a:pPr lvl="3"/>
            <a:r>
              <a:rPr lang="en-US" dirty="0"/>
              <a:t>If you don’t have an answer, </a:t>
            </a:r>
            <a:r>
              <a:rPr lang="en-US" b="1" dirty="0"/>
              <a:t>don’t </a:t>
            </a:r>
            <a:r>
              <a:rPr lang="en-US" dirty="0"/>
              <a:t>make up something; tell them you will get back to them. ASHRAE’s Government Affairs staff can help you get an answer.  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5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Introducing ASHRAE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518920"/>
            <a:ext cx="11379200" cy="48615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 meeting should begin with an introduction of ASHRAE. It should include:</a:t>
            </a:r>
          </a:p>
          <a:p>
            <a:pPr lvl="1"/>
            <a:r>
              <a:rPr lang="en-US" sz="2200" dirty="0"/>
              <a:t>ASHRAE, founded in 1894, is a global society advancing human well-being through sustainable technology for the built environment.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r>
              <a:rPr lang="en-US" sz="2200" dirty="0"/>
              <a:t>The Society and its more than 56,000 members worldwide focus on building systems, energy efficiency, indoor air quality, refrigeration and sustainability.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r>
              <a:rPr lang="en-US" sz="2200" dirty="0"/>
              <a:t>Through research, standards writing, publishing, certification and continuing education, ASHRAE shapes tomorrow’s built environment today, and collaborates with many organizations throughout the HVAC&amp;R industry.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r>
              <a:rPr lang="en-US" sz="2200" dirty="0"/>
              <a:t>Additionally, the Society focuses on public safety and health concerns and provides guidance for a safe environment during extraordinary events.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0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What to Emphasize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072"/>
            <a:ext cx="10515600" cy="49965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ASHRAE members are volunteers, and experts in their fields.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Talk about the different professions within ASHRAE to show it’s a diverse organization.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Highlight the importance of having an organization like ASHRAE and the need for consensus based standards, certification, and research.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Discuss ASHRAE’s other projects with allies/partners (DOE, NIST, USGBC, HPBC, etc.) </a:t>
            </a:r>
          </a:p>
          <a:p>
            <a:pPr lvl="1"/>
            <a:r>
              <a:rPr lang="en-US" dirty="0"/>
              <a:t>AEDGs, studies, outreach, and research.</a:t>
            </a:r>
          </a:p>
          <a:p>
            <a:pPr lvl="1"/>
            <a:r>
              <a:rPr lang="en-US" dirty="0" err="1"/>
              <a:t>IgCC</a:t>
            </a:r>
            <a:r>
              <a:rPr lang="en-US" dirty="0"/>
              <a:t> Powered by 189.1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9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Messaging and 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2720"/>
            <a:ext cx="11551920" cy="5181600"/>
          </a:xfrm>
        </p:spPr>
        <p:txBody>
          <a:bodyPr>
            <a:normAutofit/>
          </a:bodyPr>
          <a:lstStyle/>
          <a:p>
            <a:r>
              <a:rPr lang="en-US" dirty="0"/>
              <a:t>Specific Messaging - Know your Audience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200" dirty="0"/>
              <a:t>They will want to know:</a:t>
            </a:r>
          </a:p>
          <a:p>
            <a:pPr lvl="2"/>
            <a:r>
              <a:rPr lang="en-US" sz="1900" dirty="0"/>
              <a:t>How many members are in that district, chapter or state?</a:t>
            </a:r>
          </a:p>
          <a:p>
            <a:pPr lvl="2"/>
            <a:r>
              <a:rPr lang="en-US" sz="1900" dirty="0"/>
              <a:t>How many employees work at your company? </a:t>
            </a:r>
          </a:p>
          <a:p>
            <a:pPr lvl="2"/>
            <a:r>
              <a:rPr lang="en-US" sz="1900" dirty="0"/>
              <a:t>Tell them about how ASHRAE has over 330 student Branches </a:t>
            </a:r>
          </a:p>
          <a:p>
            <a:pPr lvl="3"/>
            <a:r>
              <a:rPr lang="en-US" sz="1700" dirty="0"/>
              <a:t>Provide information regarding involvement with nearby universities </a:t>
            </a:r>
          </a:p>
          <a:p>
            <a:pPr marL="914400" lvl="2" indent="0">
              <a:buNone/>
            </a:pPr>
            <a:endParaRPr lang="en-US" sz="1900" dirty="0"/>
          </a:p>
          <a:p>
            <a:pPr lvl="1"/>
            <a:r>
              <a:rPr lang="en-US" sz="2200" dirty="0"/>
              <a:t>Discuss local issues/events:</a:t>
            </a:r>
          </a:p>
          <a:p>
            <a:pPr lvl="2"/>
            <a:r>
              <a:rPr lang="en-US" sz="1900" dirty="0"/>
              <a:t>Are there issues with legionella, air quality, etc.?   </a:t>
            </a:r>
          </a:p>
          <a:p>
            <a:pPr lvl="2"/>
            <a:r>
              <a:rPr lang="en-US" sz="1900" dirty="0"/>
              <a:t>Are you hosting a chapter meeting soon or an event at a local school or business? </a:t>
            </a:r>
          </a:p>
          <a:p>
            <a:pPr marL="914400" lvl="2" indent="0">
              <a:buNone/>
            </a:pPr>
            <a:endParaRPr lang="en-US" sz="1900" dirty="0"/>
          </a:p>
          <a:p>
            <a:pPr lvl="1"/>
            <a:endParaRPr lang="en-US" sz="1900" dirty="0"/>
          </a:p>
          <a:p>
            <a:pPr lvl="1"/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18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3812</TotalTime>
  <Words>1196</Words>
  <Application>Microsoft Office PowerPoint</Application>
  <PresentationFormat>Widescreen</PresentationFormat>
  <Paragraphs>166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Congressional State/District Offices</vt:lpstr>
      <vt:lpstr>Planning a Meeting</vt:lpstr>
      <vt:lpstr>Congressional Schedule</vt:lpstr>
      <vt:lpstr>Preparing for the Meeting</vt:lpstr>
      <vt:lpstr>How to Conduct a Meeting</vt:lpstr>
      <vt:lpstr> Introducing ASHRAE </vt:lpstr>
      <vt:lpstr> What to Emphasize </vt:lpstr>
      <vt:lpstr>Messaging and Asks</vt:lpstr>
      <vt:lpstr>Messaging and Asks</vt:lpstr>
      <vt:lpstr>Additional Meeting Topics</vt:lpstr>
      <vt:lpstr>Tips to Keep in Mind</vt:lpstr>
      <vt:lpstr>After the Meeting</vt:lpstr>
      <vt:lpstr>Information and Support Provided</vt:lpstr>
      <vt:lpstr>PowerPoint Presentation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JeremyPollack</cp:lastModifiedBy>
  <cp:revision>112</cp:revision>
  <dcterms:created xsi:type="dcterms:W3CDTF">2017-02-06T18:00:44Z</dcterms:created>
  <dcterms:modified xsi:type="dcterms:W3CDTF">2020-02-06T16:18:48Z</dcterms:modified>
</cp:coreProperties>
</file>