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68" r:id="rId6"/>
    <p:sldId id="259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scarborough@ashrae.org" TargetMode="External"/><Relationship Id="rId2" Type="http://schemas.openxmlformats.org/officeDocument/2006/relationships/hyperlink" Target="mailto:ayates@ashra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hrae.org/government-affairs" TargetMode="External"/><Relationship Id="rId5" Type="http://schemas.openxmlformats.org/officeDocument/2006/relationships/hyperlink" Target="mailto:GovAffairs@ashrae.org" TargetMode="External"/><Relationship Id="rId4" Type="http://schemas.openxmlformats.org/officeDocument/2006/relationships/hyperlink" Target="mailto:jpollack@ashrae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731" y="700054"/>
            <a:ext cx="8144134" cy="1373070"/>
          </a:xfrm>
        </p:spPr>
        <p:txBody>
          <a:bodyPr/>
          <a:lstStyle/>
          <a:p>
            <a:pPr algn="ctr"/>
            <a:r>
              <a:rPr lang="en-US" b="1" i="1" dirty="0" smtClean="0"/>
              <a:t>DAY ON THE HILL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6251" y="4985710"/>
            <a:ext cx="8144134" cy="1117687"/>
          </a:xfrm>
        </p:spPr>
        <p:txBody>
          <a:bodyPr/>
          <a:lstStyle/>
          <a:p>
            <a:r>
              <a:rPr lang="en-US" b="1" dirty="0"/>
              <a:t>ASHRAE’S </a:t>
            </a:r>
            <a:r>
              <a:rPr lang="en-US" b="1" dirty="0" smtClean="0"/>
              <a:t>GOVERNMENT AFFAIRS </a:t>
            </a:r>
            <a:r>
              <a:rPr lang="en-US" b="1" dirty="0"/>
              <a:t>COMMITTEE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1" y="2983023"/>
            <a:ext cx="1238250" cy="85725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6" y="239823"/>
            <a:ext cx="16668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3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53228"/>
            <a:ext cx="10371666" cy="1080938"/>
          </a:xfrm>
        </p:spPr>
        <p:txBody>
          <a:bodyPr>
            <a:normAutofit/>
          </a:bodyPr>
          <a:lstStyle/>
          <a:p>
            <a:r>
              <a:rPr lang="en-US" dirty="0"/>
              <a:t>Before heading out, here are some </a:t>
            </a:r>
            <a:r>
              <a:rPr lang="en-US" dirty="0" smtClean="0"/>
              <a:t>reminders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837329"/>
            <a:ext cx="9613861" cy="3098860"/>
          </a:xfrm>
        </p:spPr>
        <p:txBody>
          <a:bodyPr/>
          <a:lstStyle/>
          <a:p>
            <a:pPr lvl="0"/>
            <a:r>
              <a:rPr lang="en-US" dirty="0"/>
              <a:t>Check to see if any of the volunteers know any elected/appointed official personally – a visit from someone the elected/appointed official knows is a real “plus</a:t>
            </a:r>
            <a:r>
              <a:rPr lang="en-US" dirty="0" smtClean="0"/>
              <a:t>”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Issue a press release in advance of the event and after the event to inform local media outlets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97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78932"/>
            <a:ext cx="9613861" cy="1055233"/>
          </a:xfrm>
        </p:spPr>
        <p:txBody>
          <a:bodyPr>
            <a:noAutofit/>
          </a:bodyPr>
          <a:lstStyle/>
          <a:p>
            <a:r>
              <a:rPr lang="en-US" b="1" dirty="0"/>
              <a:t>How to Approach an elected/appointed official or their staff member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Introduce yourself</a:t>
            </a:r>
          </a:p>
          <a:p>
            <a:pPr lvl="0"/>
            <a:r>
              <a:rPr lang="en-US" dirty="0"/>
              <a:t>Thank the elected/appointed official or their staff person for meeting with you</a:t>
            </a:r>
          </a:p>
          <a:p>
            <a:pPr lvl="0"/>
            <a:r>
              <a:rPr lang="en-US" dirty="0"/>
              <a:t>Introduce the Society (e.g.:  </a:t>
            </a:r>
            <a:r>
              <a:rPr lang="en-US" dirty="0" smtClean="0"/>
              <a:t>You are a volunteer with ASHRAE, a 56,000 </a:t>
            </a:r>
            <a:r>
              <a:rPr lang="en-US" dirty="0"/>
              <a:t>member organization focused on building systems, energy efficiency, indoor air quality, refrigeration and sustainability, etc.) </a:t>
            </a:r>
          </a:p>
          <a:p>
            <a:pPr lvl="0"/>
            <a:r>
              <a:rPr lang="en-US" dirty="0" smtClean="0"/>
              <a:t>Let </a:t>
            </a:r>
            <a:r>
              <a:rPr lang="en-US" dirty="0"/>
              <a:t>the elected/appointed official or their staff member know that ASHRAE has particular expertise of value when decisions about legislation/regulations in our industry must be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1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Approach an elected/appointed official or their staff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Be clear about your purpose for visiting today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It may be just to raise awareness of ASHRAE and its mission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However, it </a:t>
            </a:r>
            <a:r>
              <a:rPr lang="en-US" sz="2400" dirty="0" smtClean="0"/>
              <a:t>could be </a:t>
            </a:r>
            <a:r>
              <a:rPr lang="en-US" sz="2400" dirty="0"/>
              <a:t>to support or oppose a particular piece of legislation or a regulation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If you are there due to a particular piece of legislation or </a:t>
            </a:r>
            <a:r>
              <a:rPr lang="en-US" sz="2400" dirty="0" smtClean="0"/>
              <a:t>regulation, </a:t>
            </a:r>
            <a:r>
              <a:rPr lang="en-US" sz="2400" dirty="0"/>
              <a:t>be clear about what you are supporting or opposing and WHY! – Mention the legislation by bill number and title or the </a:t>
            </a:r>
            <a:r>
              <a:rPr lang="en-US" sz="2400" dirty="0" smtClean="0"/>
              <a:t>regulation by </a:t>
            </a:r>
            <a:r>
              <a:rPr lang="en-US" sz="2400" dirty="0"/>
              <a:t>title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3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Approach an elected/appointed official or their staff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33207"/>
            <a:ext cx="9613861" cy="3599316"/>
          </a:xfrm>
        </p:spPr>
        <p:txBody>
          <a:bodyPr/>
          <a:lstStyle/>
          <a:p>
            <a:pPr lvl="0"/>
            <a:r>
              <a:rPr lang="en-US" dirty="0"/>
              <a:t>Let the elected/appointed official or their staff person offer his/her position </a:t>
            </a:r>
          </a:p>
          <a:p>
            <a:pPr lvl="0"/>
            <a:r>
              <a:rPr lang="en-US" dirty="0"/>
              <a:t>Keep the meeting brief by sticking to one topic  </a:t>
            </a:r>
          </a:p>
          <a:p>
            <a:pPr lvl="0"/>
            <a:r>
              <a:rPr lang="en-US" dirty="0"/>
              <a:t>If there for a particular piece of legislation or regulation, make sure you ask for the elected/appointed official’s support AND vote either for or against a particular piece of legislation/regulation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Approach </a:t>
            </a:r>
            <a:r>
              <a:rPr lang="en-US" b="1" dirty="0" smtClean="0"/>
              <a:t>an elected/appointed official </a:t>
            </a:r>
            <a:r>
              <a:rPr lang="en-US" b="1" dirty="0"/>
              <a:t>or their staff </a:t>
            </a:r>
            <a:r>
              <a:rPr lang="en-US" b="1" dirty="0" smtClean="0"/>
              <a:t>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3" y="2336873"/>
            <a:ext cx="11819964" cy="438665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If there on an “awareness raising” effort, make sure you ask the elected/appointed official or their staff person to consider ASHRAE’s position on any future legislation impacting our industry  </a:t>
            </a:r>
          </a:p>
          <a:p>
            <a:pPr lvl="0"/>
            <a:r>
              <a:rPr lang="en-US" dirty="0"/>
              <a:t>Provide the </a:t>
            </a:r>
            <a:r>
              <a:rPr lang="en-US" i="1" dirty="0"/>
              <a:t>Day on the Hill</a:t>
            </a:r>
            <a:r>
              <a:rPr lang="en-US" dirty="0"/>
              <a:t> packet which includes items listed above </a:t>
            </a:r>
          </a:p>
          <a:p>
            <a:pPr lvl="0"/>
            <a:r>
              <a:rPr lang="en-US" dirty="0"/>
              <a:t>Chapter should send a follow-up thank you letter within two weeks after the </a:t>
            </a:r>
            <a:r>
              <a:rPr lang="en-US" i="1" dirty="0"/>
              <a:t>Day on the Hill</a:t>
            </a:r>
            <a:r>
              <a:rPr lang="en-US" dirty="0"/>
              <a:t> thanking the elected/appointed </a:t>
            </a:r>
            <a:r>
              <a:rPr lang="en-US" dirty="0" smtClean="0"/>
              <a:t>official(s) </a:t>
            </a:r>
            <a:r>
              <a:rPr lang="en-US" dirty="0"/>
              <a:t>or their staff </a:t>
            </a:r>
            <a:r>
              <a:rPr lang="en-US" dirty="0" smtClean="0"/>
              <a:t>person(s) </a:t>
            </a:r>
            <a:r>
              <a:rPr lang="en-US" dirty="0"/>
              <a:t>for the opportunity to visit his/her office and provide information on ASHRAE  </a:t>
            </a:r>
            <a:endParaRPr lang="en-US" dirty="0" smtClean="0"/>
          </a:p>
          <a:p>
            <a:pPr lvl="0"/>
            <a:r>
              <a:rPr lang="en-US" dirty="0"/>
              <a:t>Make sure the thank you letter is positive even if the official did not help us achieve our goal(s) – keeping it civil improves chances of gaining a favorable audience on future issues </a:t>
            </a:r>
          </a:p>
        </p:txBody>
      </p:sp>
    </p:spTree>
    <p:extLst>
      <p:ext uri="{BB962C8B-B14F-4D97-AF65-F5344CB8AC3E}">
        <p14:creationId xmlns:p14="http://schemas.microsoft.com/office/powerpoint/2010/main" val="404428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Frequently asked questions can include…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How many elected/appointed persons will you visit?  (That determines how many ASHRAE member volunteers are needed)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What if I am asked a question and don’t know the answer?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Are any elected/appointed officials already friends of the industry?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6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9" y="2285357"/>
            <a:ext cx="10178272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Regional Vice Chairs</a:t>
            </a:r>
          </a:p>
          <a:p>
            <a:endParaRPr lang="en-US" dirty="0"/>
          </a:p>
          <a:p>
            <a:r>
              <a:rPr lang="en-US" dirty="0"/>
              <a:t>Other Chapter </a:t>
            </a:r>
            <a:r>
              <a:rPr lang="en-US" dirty="0" smtClean="0"/>
              <a:t>GAC Chairs</a:t>
            </a:r>
            <a:endParaRPr lang="en-US" dirty="0"/>
          </a:p>
          <a:p>
            <a:endParaRPr lang="en-US" dirty="0"/>
          </a:p>
          <a:p>
            <a:r>
              <a:rPr lang="en-US" dirty="0"/>
              <a:t>Society Staff </a:t>
            </a:r>
            <a:r>
              <a:rPr lang="en-US" dirty="0" smtClean="0"/>
              <a:t>Liaisons (Alice Yates, Jim Scarborough and Jeremy Pollack [</a:t>
            </a:r>
            <a:r>
              <a:rPr lang="en-US" dirty="0"/>
              <a:t>DC Office], </a:t>
            </a:r>
            <a:r>
              <a:rPr lang="en-US" dirty="0" smtClean="0">
                <a:hlinkClick r:id="rId2"/>
              </a:rPr>
              <a:t>ayates@ashrae.org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jscarborough@ashrae.org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jpollack@ashrae.org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GovAffairs@ashrae.org</a:t>
            </a:r>
            <a:r>
              <a:rPr lang="en-US" dirty="0" smtClean="0"/>
              <a:t>)    </a:t>
            </a:r>
            <a:endParaRPr lang="en-US" dirty="0"/>
          </a:p>
          <a:p>
            <a:endParaRPr lang="en-US" dirty="0"/>
          </a:p>
          <a:p>
            <a:r>
              <a:rPr lang="en-US" dirty="0"/>
              <a:t>ASHRAE Government Affairs website (</a:t>
            </a:r>
            <a:r>
              <a:rPr lang="en-US" dirty="0">
                <a:hlinkClick r:id="rId6"/>
              </a:rPr>
              <a:t>http://www.ashrae.org/government-affairs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47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Society </a:t>
            </a:r>
            <a:r>
              <a:rPr lang="en-US" b="1" dirty="0" smtClean="0"/>
              <a:t>GAC </a:t>
            </a:r>
            <a:r>
              <a:rPr lang="en-US" b="1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8934"/>
            <a:ext cx="9613861" cy="46566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i="1" dirty="0" smtClean="0"/>
              <a:t>Government Affairs Committee Executive Subcommittee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i="1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Chair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Vice </a:t>
            </a:r>
            <a:r>
              <a:rPr lang="en-US" sz="2000" dirty="0"/>
              <a:t>Chair 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Communications </a:t>
            </a:r>
            <a:r>
              <a:rPr lang="en-US" sz="2000" dirty="0"/>
              <a:t>Coordinator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Representative </a:t>
            </a:r>
            <a:r>
              <a:rPr lang="en-US" sz="2000" dirty="0"/>
              <a:t>from Members Council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Representative </a:t>
            </a:r>
            <a:r>
              <a:rPr lang="en-US" sz="2000" dirty="0"/>
              <a:t>from Tech </a:t>
            </a:r>
            <a:r>
              <a:rPr lang="en-US" sz="2000" dirty="0" smtClean="0"/>
              <a:t>Council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Liaison </a:t>
            </a:r>
            <a:r>
              <a:rPr lang="en-US" sz="2000" dirty="0"/>
              <a:t>from PubEd Council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Society Treasurer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Board Coordinating Officer</a:t>
            </a:r>
            <a:r>
              <a:rPr lang="en-US" sz="2000" i="1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Board </a:t>
            </a:r>
            <a:r>
              <a:rPr lang="en-US" sz="2000" i="1" dirty="0" smtClean="0"/>
              <a:t>Ex Officio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i="1" dirty="0" smtClean="0"/>
              <a:t>Chairs of all GAC Standing Subcommittees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474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a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8365" y="340659"/>
            <a:ext cx="6096000" cy="609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393" y="905435"/>
            <a:ext cx="1238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9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ASHRAE’s </a:t>
            </a:r>
            <a:r>
              <a:rPr lang="en-US" b="1" i="1" dirty="0"/>
              <a:t>Day on the Hill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8529" y="2380128"/>
            <a:ext cx="8579224" cy="3778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ASHRAE’s public policy briefing and advocacy </a:t>
            </a:r>
            <a:r>
              <a:rPr lang="en-US" dirty="0" smtClean="0"/>
              <a:t>day 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time for ASHRAE volunteers to raise awareness of ASHRAE and the issues of concern to the </a:t>
            </a:r>
            <a:r>
              <a:rPr lang="en-US" dirty="0" smtClean="0"/>
              <a:t>Society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should we plan a </a:t>
            </a:r>
            <a:r>
              <a:rPr lang="en-US" b="1" i="1" dirty="0" smtClean="0"/>
              <a:t>Day on the Hill?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49071"/>
            <a:ext cx="9613861" cy="3287118"/>
          </a:xfrm>
        </p:spPr>
        <p:txBody>
          <a:bodyPr/>
          <a:lstStyle/>
          <a:p>
            <a:pPr lvl="0"/>
            <a:r>
              <a:rPr lang="en-US" dirty="0"/>
              <a:t>The pre-eminent opportunity to approach elected and appointed officials and their staffs </a:t>
            </a:r>
            <a:r>
              <a:rPr lang="en-US" dirty="0" smtClean="0"/>
              <a:t>face-to-face  </a:t>
            </a:r>
            <a:endParaRPr lang="en-US" dirty="0"/>
          </a:p>
          <a:p>
            <a:pPr lvl="0"/>
            <a:r>
              <a:rPr lang="en-US" dirty="0"/>
              <a:t>An opportunity to support or oppose a particular piece of legislation on the legislative </a:t>
            </a:r>
            <a:r>
              <a:rPr lang="en-US" dirty="0" smtClean="0"/>
              <a:t>calendar  </a:t>
            </a:r>
            <a:endParaRPr lang="en-US" dirty="0"/>
          </a:p>
          <a:p>
            <a:pPr lvl="0"/>
            <a:r>
              <a:rPr lang="en-US" dirty="0"/>
              <a:t>A chance to make the ASHRAE Chapters and members the “go-to” people when issues arise in our </a:t>
            </a:r>
            <a:r>
              <a:rPr lang="en-US" dirty="0" smtClean="0"/>
              <a:t>industry in your area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7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should we plan a </a:t>
            </a:r>
            <a:r>
              <a:rPr lang="en-US" b="1" i="1" dirty="0" smtClean="0"/>
              <a:t>Day on the Hill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28047"/>
            <a:ext cx="9613861" cy="34081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Legislative calendars vary.  Some legislative bodies meet full time, others do not.  </a:t>
            </a:r>
            <a:r>
              <a:rPr lang="en-US" dirty="0" smtClean="0"/>
              <a:t>Plan well in advance by consulting their calendar.</a:t>
            </a:r>
          </a:p>
          <a:p>
            <a:r>
              <a:rPr lang="en-US" dirty="0" smtClean="0"/>
              <a:t>Make </a:t>
            </a:r>
            <a:r>
              <a:rPr lang="en-US" dirty="0"/>
              <a:t>sure </a:t>
            </a:r>
            <a:r>
              <a:rPr lang="en-US" dirty="0" smtClean="0"/>
              <a:t>to </a:t>
            </a:r>
            <a:r>
              <a:rPr lang="en-US" dirty="0"/>
              <a:t>plan </a:t>
            </a:r>
            <a:r>
              <a:rPr lang="en-US" dirty="0" smtClean="0"/>
              <a:t>the </a:t>
            </a:r>
            <a:r>
              <a:rPr lang="en-US" i="1" dirty="0"/>
              <a:t>Day on the Hill</a:t>
            </a:r>
            <a:r>
              <a:rPr lang="en-US" dirty="0"/>
              <a:t> when elected officials and their staffs </a:t>
            </a:r>
            <a:r>
              <a:rPr lang="en-US" dirty="0" smtClean="0"/>
              <a:t>are most </a:t>
            </a:r>
            <a:r>
              <a:rPr lang="en-US" dirty="0"/>
              <a:t>likely to be present and available.   </a:t>
            </a:r>
          </a:p>
          <a:p>
            <a:r>
              <a:rPr lang="en-US" dirty="0"/>
              <a:t>This approach can be modified for use with any elected body (i.e.:  Congress, Parliaments, Legislatures, County Commissions, City Councils, etc.).  </a:t>
            </a:r>
          </a:p>
          <a:p>
            <a:r>
              <a:rPr lang="en-US" dirty="0"/>
              <a:t>This same model can also be used when visiting non-elected officials such as code regulators and </a:t>
            </a:r>
            <a:r>
              <a:rPr lang="en-US" dirty="0" smtClean="0"/>
              <a:t>agency or department </a:t>
            </a:r>
            <a:r>
              <a:rPr lang="en-US" dirty="0"/>
              <a:t>heads.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should Chapter Members participate?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 in this event is important for members of the Chapter and for this industry.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shows your dedication.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helps build consensus and community within the Chapter.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cap="all" dirty="0"/>
              <a:t>REMEMBER, you are not </a:t>
            </a:r>
            <a:r>
              <a:rPr lang="en-US" sz="4000" b="1" cap="all" dirty="0" smtClean="0"/>
              <a:t>lobbying…</a:t>
            </a:r>
            <a:r>
              <a:rPr lang="en-US" sz="4000" b="1" dirty="0" smtClean="0"/>
              <a:t>  </a:t>
            </a:r>
            <a:br>
              <a:rPr lang="en-US" sz="4000" b="1" dirty="0" smtClean="0"/>
            </a:br>
            <a:r>
              <a:rPr lang="en-US" sz="4000" b="1" dirty="0"/>
              <a:t>	</a:t>
            </a:r>
            <a:r>
              <a:rPr lang="en-US" sz="4000" b="1" cap="all" dirty="0" smtClean="0"/>
              <a:t>You </a:t>
            </a:r>
            <a:r>
              <a:rPr lang="en-US" sz="4000" b="1" cap="all" dirty="0"/>
              <a:t>are advocating for</a:t>
            </a:r>
            <a:r>
              <a:rPr lang="en-US" sz="4000" b="1" dirty="0"/>
              <a:t> </a:t>
            </a:r>
            <a:r>
              <a:rPr lang="en-US" sz="4000" b="1" dirty="0" smtClean="0"/>
              <a:t>ASHRAE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683932"/>
            <a:ext cx="9613861" cy="3421589"/>
          </a:xfrm>
        </p:spPr>
        <p:txBody>
          <a:bodyPr/>
          <a:lstStyle/>
          <a:p>
            <a:r>
              <a:rPr lang="en-US" dirty="0" smtClean="0"/>
              <a:t>You are </a:t>
            </a:r>
            <a:r>
              <a:rPr lang="en-US" dirty="0"/>
              <a:t>an ASHRAE member and </a:t>
            </a:r>
            <a:r>
              <a:rPr lang="en-US" dirty="0" smtClean="0"/>
              <a:t>volunteer. </a:t>
            </a:r>
          </a:p>
          <a:p>
            <a:r>
              <a:rPr lang="en-US" dirty="0" smtClean="0"/>
              <a:t>You </a:t>
            </a:r>
            <a:r>
              <a:rPr lang="en-US" dirty="0"/>
              <a:t>are not being paid or reimbursed to approach anyone.  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obbyists </a:t>
            </a:r>
            <a:r>
              <a:rPr lang="en-US" dirty="0"/>
              <a:t>and clients </a:t>
            </a:r>
            <a:r>
              <a:rPr lang="en-US" dirty="0" smtClean="0"/>
              <a:t>frequently </a:t>
            </a:r>
            <a:r>
              <a:rPr lang="en-US" dirty="0"/>
              <a:t>have a letter of agreement or contract to provide certain services for the fee being paid.  As an ASHRAE member and volunteer, you would not have that.  </a:t>
            </a:r>
            <a:endParaRPr lang="en-US" dirty="0" smtClean="0"/>
          </a:p>
          <a:p>
            <a:r>
              <a:rPr lang="en-US" dirty="0" smtClean="0"/>
              <a:t>Laws </a:t>
            </a:r>
            <a:r>
              <a:rPr lang="en-US" dirty="0"/>
              <a:t>and rules regarding lobbying and lobbyists vary by jurisdiction so always check </a:t>
            </a:r>
            <a:r>
              <a:rPr lang="en-US" dirty="0" smtClean="0"/>
              <a:t>the rules for </a:t>
            </a:r>
            <a:r>
              <a:rPr lang="en-US" dirty="0"/>
              <a:t>your </a:t>
            </a:r>
            <a:r>
              <a:rPr lang="en-US" dirty="0" smtClean="0"/>
              <a:t>jurisdiction.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1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753228"/>
            <a:ext cx="10079029" cy="10809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Before heading out, here are some </a:t>
            </a:r>
            <a:r>
              <a:rPr lang="en-US" sz="4000" b="1" dirty="0" smtClean="0"/>
              <a:t>reminders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4" y="2627654"/>
            <a:ext cx="9211733" cy="296034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Gather all volunteers together</a:t>
            </a:r>
          </a:p>
          <a:p>
            <a:pPr lvl="0"/>
            <a:r>
              <a:rPr lang="en-US" dirty="0"/>
              <a:t>Hold a briefing for all volunteers to prepare for the day </a:t>
            </a:r>
          </a:p>
          <a:p>
            <a:pPr lvl="0"/>
            <a:r>
              <a:rPr lang="en-US" dirty="0"/>
              <a:t>If possible, have an elected/appointed official present to speak</a:t>
            </a:r>
          </a:p>
          <a:p>
            <a:pPr lvl="0"/>
            <a:r>
              <a:rPr lang="en-US" dirty="0"/>
              <a:t>Have assignments made of which volunteer(s) shall visit which official (duplicate efforts look disorganized)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5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3" y="753228"/>
            <a:ext cx="10083800" cy="1080938"/>
          </a:xfrm>
        </p:spPr>
        <p:txBody>
          <a:bodyPr/>
          <a:lstStyle/>
          <a:p>
            <a:r>
              <a:rPr lang="en-US" b="1" dirty="0"/>
              <a:t>Before heading out, here are some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72" y="2599340"/>
            <a:ext cx="9613861" cy="3599316"/>
          </a:xfrm>
        </p:spPr>
        <p:txBody>
          <a:bodyPr/>
          <a:lstStyle/>
          <a:p>
            <a:pPr lvl="0"/>
            <a:r>
              <a:rPr lang="en-US" dirty="0"/>
              <a:t>Provide a chart or map of the building(s) where the elected/appointed officials are located so that volunteers can easily find their offices</a:t>
            </a:r>
          </a:p>
          <a:p>
            <a:pPr lvl="0"/>
            <a:r>
              <a:rPr lang="en-US" dirty="0"/>
              <a:t>Provide a copy of the day’s schedule for each volunteer</a:t>
            </a:r>
          </a:p>
          <a:p>
            <a:pPr lvl="0"/>
            <a:r>
              <a:rPr lang="en-US" dirty="0"/>
              <a:t>Provide a copy of the daily legislative agenda so that volunteers can see which pieces of legislation are being debated that day in committees or in the full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65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228"/>
            <a:ext cx="10413999" cy="1080938"/>
          </a:xfrm>
        </p:spPr>
        <p:txBody>
          <a:bodyPr>
            <a:normAutofit/>
          </a:bodyPr>
          <a:lstStyle/>
          <a:p>
            <a:r>
              <a:rPr lang="en-US" b="1" dirty="0"/>
              <a:t>Before heading out, here are some </a:t>
            </a:r>
            <a:r>
              <a:rPr lang="en-US" b="1" dirty="0" smtClean="0"/>
              <a:t>reminders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2336873"/>
            <a:ext cx="11456894" cy="413116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Prepare </a:t>
            </a:r>
            <a:r>
              <a:rPr lang="en-US" i="1" dirty="0"/>
              <a:t>Day on the Hill</a:t>
            </a:r>
            <a:r>
              <a:rPr lang="en-US" dirty="0"/>
              <a:t> packets for each elected/appointed official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2400" dirty="0" smtClean="0"/>
              <a:t>Fact </a:t>
            </a:r>
            <a:r>
              <a:rPr lang="en-US" sz="2400" dirty="0"/>
              <a:t>Sheet on ASHRAE </a:t>
            </a:r>
          </a:p>
          <a:p>
            <a:pPr lvl="1"/>
            <a:r>
              <a:rPr lang="en-US" sz="2400" dirty="0"/>
              <a:t>Fact Sheets on various standards </a:t>
            </a:r>
            <a:endParaRPr lang="en-US" sz="2400" dirty="0" smtClean="0"/>
          </a:p>
          <a:p>
            <a:pPr lvl="1"/>
            <a:r>
              <a:rPr lang="en-US" sz="2400" dirty="0" smtClean="0"/>
              <a:t>Public Policy Issue Briefs</a:t>
            </a:r>
            <a:endParaRPr lang="en-US" sz="2400" dirty="0"/>
          </a:p>
          <a:p>
            <a:pPr lvl="1"/>
            <a:r>
              <a:rPr lang="en-US" sz="2400" dirty="0"/>
              <a:t>ASHRAE Chapter business cards </a:t>
            </a:r>
          </a:p>
          <a:p>
            <a:pPr lvl="1"/>
            <a:r>
              <a:rPr lang="en-US" sz="2400" dirty="0"/>
              <a:t>some type of “collectible” such as a pen, pencil, magnet, calendar, etc. with ASHRAE Chapter logo – something the official might use on a regular basis and will remind him/her of the organization – </a:t>
            </a:r>
            <a:r>
              <a:rPr lang="en-US" sz="2400" dirty="0">
                <a:solidFill>
                  <a:srgbClr val="FF0000"/>
                </a:solidFill>
              </a:rPr>
              <a:t>always check for the gift policy in your jurisdiction as some are prohibited or have a limit on the amount that can be given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06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309</TotalTime>
  <Words>1043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</vt:lpstr>
      <vt:lpstr>Berlin</vt:lpstr>
      <vt:lpstr>DAY ON THE HILL</vt:lpstr>
      <vt:lpstr>What is ASHRAE’s Day on the Hill? </vt:lpstr>
      <vt:lpstr>Why should we plan a Day on the Hill?</vt:lpstr>
      <vt:lpstr>When should we plan a Day on the Hill?</vt:lpstr>
      <vt:lpstr>Why should Chapter Members participate?</vt:lpstr>
      <vt:lpstr>REMEMBER, you are not lobbying…    You are advocating for ASHRAE   </vt:lpstr>
      <vt:lpstr>Before heading out, here are some reminders </vt:lpstr>
      <vt:lpstr>Before heading out, here are some reminders</vt:lpstr>
      <vt:lpstr>Before heading out, here are some reminders </vt:lpstr>
      <vt:lpstr>Before heading out, here are some reminders </vt:lpstr>
      <vt:lpstr>How to Approach an elected/appointed official or their staff member </vt:lpstr>
      <vt:lpstr>How to Approach an elected/appointed official or their staff member</vt:lpstr>
      <vt:lpstr>How to Approach an elected/appointed official or their staff member</vt:lpstr>
      <vt:lpstr>How to Approach an elected/appointed official or their staff member</vt:lpstr>
      <vt:lpstr>FAQs</vt:lpstr>
      <vt:lpstr>Resources</vt:lpstr>
      <vt:lpstr>Current Society GAC Leadership</vt:lpstr>
      <vt:lpstr>PowerPoint Presentation</vt:lpstr>
    </vt:vector>
  </TitlesOfParts>
  <Company>ASHRAE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ON THE HILL</dc:title>
  <dc:creator>Scarborough, Jim</dc:creator>
  <cp:lastModifiedBy>Scarborough, Jim</cp:lastModifiedBy>
  <cp:revision>25</cp:revision>
  <dcterms:created xsi:type="dcterms:W3CDTF">2014-08-25T20:13:14Z</dcterms:created>
  <dcterms:modified xsi:type="dcterms:W3CDTF">2018-08-01T17:54:42Z</dcterms:modified>
</cp:coreProperties>
</file>