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2" r:id="rId3"/>
    <p:sldId id="331" r:id="rId4"/>
    <p:sldId id="266" r:id="rId5"/>
    <p:sldId id="294" r:id="rId6"/>
    <p:sldId id="296" r:id="rId7"/>
    <p:sldId id="291" r:id="rId8"/>
    <p:sldId id="263" r:id="rId9"/>
    <p:sldId id="267" r:id="rId10"/>
    <p:sldId id="259" r:id="rId11"/>
    <p:sldId id="260" r:id="rId12"/>
    <p:sldId id="261" r:id="rId13"/>
    <p:sldId id="348" r:id="rId14"/>
    <p:sldId id="316" r:id="rId15"/>
    <p:sldId id="326" r:id="rId16"/>
    <p:sldId id="330" r:id="rId17"/>
    <p:sldId id="346" r:id="rId18"/>
    <p:sldId id="354" r:id="rId19"/>
    <p:sldId id="335" r:id="rId20"/>
    <p:sldId id="349" r:id="rId21"/>
    <p:sldId id="350" r:id="rId22"/>
    <p:sldId id="351" r:id="rId23"/>
    <p:sldId id="352" r:id="rId24"/>
    <p:sldId id="353" r:id="rId25"/>
    <p:sldId id="275" r:id="rId26"/>
    <p:sldId id="273" r:id="rId2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tes, Alice" initials="YA" lastIdx="26" clrIdx="0">
    <p:extLst>
      <p:ext uri="{19B8F6BF-5375-455C-9EA6-DF929625EA0E}">
        <p15:presenceInfo xmlns:p15="http://schemas.microsoft.com/office/powerpoint/2012/main" userId="S-1-5-21-1355109008-1388203642-860360866-16561" providerId="AD"/>
      </p:ext>
    </p:extLst>
  </p:cmAuthor>
  <p:cmAuthor id="2" name="Caroline Sevier" initials="CS" lastIdx="1" clrIdx="1">
    <p:extLst>
      <p:ext uri="{19B8F6BF-5375-455C-9EA6-DF929625EA0E}">
        <p15:presenceInfo xmlns:p15="http://schemas.microsoft.com/office/powerpoint/2012/main" userId="S-1-5-21-1355109008-1388203642-860360866-16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EE2"/>
    <a:srgbClr val="1A33EE"/>
    <a:srgbClr val="293ADF"/>
    <a:srgbClr val="3A56CE"/>
    <a:srgbClr val="2038A0"/>
    <a:srgbClr val="232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9100" autoAdjust="0"/>
  </p:normalViewPr>
  <p:slideViewPr>
    <p:cSldViewPr snapToGrid="0">
      <p:cViewPr varScale="1">
        <p:scale>
          <a:sx n="60" d="100"/>
          <a:sy n="60" d="100"/>
        </p:scale>
        <p:origin x="2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2T13:40:32.397" idx="21">
    <p:pos x="5191" y="3562"/>
    <p:text>I substituteed "educate" for "advocate"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E3A26EF2-FC8A-4A58-BF2B-296C72205644}" type="datetimeFigureOut">
              <a:rPr lang="en-US" smtClean="0"/>
              <a:t>8/2/2019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2A2342-FABF-4E41-9F80-823921526E5B}" type="slidenum">
              <a:rPr lang="en-US" smtClean="0"/>
              <a:t>‹#›</a:t>
            </a:fld>
            <a:endParaRPr lang="en-US"/>
          </a:p>
        </p:txBody>
      </p:sp>
    </p:spTree>
    <p:extLst>
      <p:ext uri="{BB962C8B-B14F-4D97-AF65-F5344CB8AC3E}">
        <p14:creationId xmlns:p14="http://schemas.microsoft.com/office/powerpoint/2010/main" val="14910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6648" rtl="0" eaLnBrk="1" fontAlgn="auto" latinLnBrk="0" hangingPunct="1">
              <a:lnSpc>
                <a:spcPct val="100000"/>
              </a:lnSpc>
              <a:spcBef>
                <a:spcPct val="0"/>
              </a:spcBef>
              <a:spcAft>
                <a:spcPts val="0"/>
              </a:spcAft>
              <a:buClrTx/>
              <a:buSzTx/>
              <a:buFontTx/>
              <a:buNone/>
              <a:tabLst/>
              <a:defRPr/>
            </a:pPr>
            <a:r>
              <a:rPr lang="en-US" sz="1200" dirty="0"/>
              <a:t>- this</a:t>
            </a:r>
            <a:r>
              <a:rPr lang="en-US" sz="1200" baseline="0" dirty="0"/>
              <a:t> may be at</a:t>
            </a:r>
            <a:r>
              <a:rPr lang="en-US" sz="1200" dirty="0"/>
              <a:t> chapter level to influence and educate local, state,</a:t>
            </a:r>
            <a:r>
              <a:rPr lang="en-US" sz="1200" baseline="0" dirty="0"/>
              <a:t> </a:t>
            </a:r>
            <a:r>
              <a:rPr lang="en-US" sz="1200" dirty="0"/>
              <a:t>provincial officials.  As well national government officials in areas of interest to ASHRAE members, in order to better coordinate efforts and understanding between ASHRAE members and government.</a:t>
            </a:r>
          </a:p>
          <a:p>
            <a:pPr marL="0" marR="0" indent="0" algn="l" defTabSz="906648" rtl="0" eaLnBrk="1" fontAlgn="auto" latinLnBrk="0" hangingPunct="1">
              <a:lnSpc>
                <a:spcPct val="100000"/>
              </a:lnSpc>
              <a:spcBef>
                <a:spcPct val="0"/>
              </a:spcBef>
              <a:spcAft>
                <a:spcPts val="0"/>
              </a:spcAft>
              <a:buClrTx/>
              <a:buSzTx/>
              <a:buFontTx/>
              <a:buNone/>
              <a:tabLst/>
              <a:defRPr/>
            </a:pPr>
            <a:r>
              <a:rPr lang="en-US" sz="1200" dirty="0"/>
              <a:t>-  as well as being responsible for developing the extent and the manner in which ASHRAE implements and pursues actions to influence government affairs and public policy.</a:t>
            </a:r>
          </a:p>
          <a:p>
            <a:endParaRPr lang="en-US" dirty="0"/>
          </a:p>
        </p:txBody>
      </p:sp>
      <p:sp>
        <p:nvSpPr>
          <p:cNvPr id="4" name="Slide Number Placeholder 3"/>
          <p:cNvSpPr>
            <a:spLocks noGrp="1"/>
          </p:cNvSpPr>
          <p:nvPr>
            <p:ph type="sldNum" sz="quarter" idx="5"/>
          </p:nvPr>
        </p:nvSpPr>
        <p:spPr/>
        <p:txBody>
          <a:bodyPr/>
          <a:lstStyle/>
          <a:p>
            <a:fld id="{582A2342-FABF-4E41-9F80-823921526E5B}" type="slidenum">
              <a:rPr lang="en-US" smtClean="0"/>
              <a:t>2</a:t>
            </a:fld>
            <a:endParaRPr lang="en-US"/>
          </a:p>
        </p:txBody>
      </p:sp>
    </p:spTree>
    <p:extLst>
      <p:ext uri="{BB962C8B-B14F-4D97-AF65-F5344CB8AC3E}">
        <p14:creationId xmlns:p14="http://schemas.microsoft.com/office/powerpoint/2010/main" val="19096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99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Chairs should work with their RVC and the Government Affairs office to see what other sort of outreach might be appropriate and to assist in that outreach. </a:t>
            </a:r>
          </a:p>
        </p:txBody>
      </p:sp>
      <p:sp>
        <p:nvSpPr>
          <p:cNvPr id="4" name="Slide Number Placeholder 3"/>
          <p:cNvSpPr>
            <a:spLocks noGrp="1"/>
          </p:cNvSpPr>
          <p:nvPr>
            <p:ph type="sldNum" sz="quarter" idx="5"/>
          </p:nvPr>
        </p:nvSpPr>
        <p:spPr/>
        <p:txBody>
          <a:bodyPr/>
          <a:lstStyle/>
          <a:p>
            <a:fld id="{582A2342-FABF-4E41-9F80-823921526E5B}" type="slidenum">
              <a:rPr lang="en-US" smtClean="0"/>
              <a:t>13</a:t>
            </a:fld>
            <a:endParaRPr lang="en-US"/>
          </a:p>
        </p:txBody>
      </p:sp>
    </p:spTree>
    <p:extLst>
      <p:ext uri="{BB962C8B-B14F-4D97-AF65-F5344CB8AC3E}">
        <p14:creationId xmlns:p14="http://schemas.microsoft.com/office/powerpoint/2010/main" val="146059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ASHRAE approved document to assist with advocacy include:</a:t>
            </a:r>
          </a:p>
          <a:p>
            <a:endParaRPr lang="en-US" dirty="0"/>
          </a:p>
          <a:p>
            <a:r>
              <a:rPr lang="en-US" sz="1200" dirty="0"/>
              <a:t>Published Standards and Guidelines</a:t>
            </a:r>
          </a:p>
          <a:p>
            <a:r>
              <a:rPr lang="en-US" sz="1200" dirty="0"/>
              <a:t>Public Policy Issue Briefs</a:t>
            </a:r>
          </a:p>
          <a:p>
            <a:r>
              <a:rPr lang="en-US" sz="1200" dirty="0"/>
              <a:t>Position Documents</a:t>
            </a:r>
          </a:p>
          <a:p>
            <a:r>
              <a:rPr lang="en-US" sz="1200" dirty="0"/>
              <a:t>Standard Fact Sheets</a:t>
            </a:r>
          </a:p>
          <a:p>
            <a:endParaRPr lang="en-US" sz="1200" dirty="0"/>
          </a:p>
          <a:p>
            <a:pPr algn="ctr">
              <a:buNone/>
            </a:pPr>
            <a:r>
              <a:rPr lang="en-US" sz="1200" dirty="0"/>
              <a:t>All are available on ASHRAE website</a:t>
            </a:r>
          </a:p>
          <a:p>
            <a:endParaRPr lang="en-US" dirty="0"/>
          </a:p>
        </p:txBody>
      </p:sp>
      <p:sp>
        <p:nvSpPr>
          <p:cNvPr id="4" name="Slide Number Placeholder 3"/>
          <p:cNvSpPr>
            <a:spLocks noGrp="1"/>
          </p:cNvSpPr>
          <p:nvPr>
            <p:ph type="sldNum" sz="quarter" idx="10"/>
          </p:nvPr>
        </p:nvSpPr>
        <p:spPr/>
        <p:txBody>
          <a:bodyPr/>
          <a:lstStyle/>
          <a:p>
            <a:fld id="{7989E56D-FD6A-4DBD-98D1-DA62A90FFDF1}" type="slidenum">
              <a:rPr lang="en-US" smtClean="0"/>
              <a:pPr/>
              <a:t>14</a:t>
            </a:fld>
            <a:endParaRPr lang="en-US" dirty="0"/>
          </a:p>
        </p:txBody>
      </p:sp>
    </p:spTree>
    <p:extLst>
      <p:ext uri="{BB962C8B-B14F-4D97-AF65-F5344CB8AC3E}">
        <p14:creationId xmlns:p14="http://schemas.microsoft.com/office/powerpoint/2010/main" val="100699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a:t>
            </a:r>
            <a:r>
              <a:rPr lang="en-US" baseline="0" dirty="0"/>
              <a:t> to be approved in Houston </a:t>
            </a:r>
            <a:endParaRPr lang="en-US" dirty="0"/>
          </a:p>
        </p:txBody>
      </p:sp>
      <p:sp>
        <p:nvSpPr>
          <p:cNvPr id="4" name="Slide Number Placeholder 3"/>
          <p:cNvSpPr>
            <a:spLocks noGrp="1"/>
          </p:cNvSpPr>
          <p:nvPr>
            <p:ph type="sldNum" sz="quarter" idx="10"/>
          </p:nvPr>
        </p:nvSpPr>
        <p:spPr/>
        <p:txBody>
          <a:bodyPr/>
          <a:lstStyle/>
          <a:p>
            <a:fld id="{7989E56D-FD6A-4DBD-98D1-DA62A90FFDF1}" type="slidenum">
              <a:rPr lang="en-US" smtClean="0"/>
              <a:pPr/>
              <a:t>17</a:t>
            </a:fld>
            <a:endParaRPr lang="en-US" dirty="0"/>
          </a:p>
        </p:txBody>
      </p:sp>
    </p:spTree>
    <p:extLst>
      <p:ext uri="{BB962C8B-B14F-4D97-AF65-F5344CB8AC3E}">
        <p14:creationId xmlns:p14="http://schemas.microsoft.com/office/powerpoint/2010/main" val="380153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A2342-FABF-4E41-9F80-823921526E5B}" type="slidenum">
              <a:rPr lang="en-US" smtClean="0"/>
              <a:t>25</a:t>
            </a:fld>
            <a:endParaRPr lang="en-US"/>
          </a:p>
        </p:txBody>
      </p:sp>
    </p:spTree>
    <p:extLst>
      <p:ext uri="{BB962C8B-B14F-4D97-AF65-F5344CB8AC3E}">
        <p14:creationId xmlns:p14="http://schemas.microsoft.com/office/powerpoint/2010/main" val="350590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A2342-FABF-4E41-9F80-823921526E5B}" type="slidenum">
              <a:rPr lang="en-US" smtClean="0"/>
              <a:t>3</a:t>
            </a:fld>
            <a:endParaRPr lang="en-US"/>
          </a:p>
        </p:txBody>
      </p:sp>
    </p:spTree>
    <p:extLst>
      <p:ext uri="{BB962C8B-B14F-4D97-AF65-F5344CB8AC3E}">
        <p14:creationId xmlns:p14="http://schemas.microsoft.com/office/powerpoint/2010/main" val="367463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458">
              <a:defRPr/>
            </a:pPr>
            <a:fld id="{582A2342-FABF-4E41-9F80-823921526E5B}" type="slidenum">
              <a:rPr lang="en-US">
                <a:solidFill>
                  <a:prstClr val="black"/>
                </a:solidFill>
                <a:latin typeface="Calibri" panose="020F0502020204030204"/>
              </a:rPr>
              <a:pPr defTabSz="92445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11742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A2342-FABF-4E41-9F80-823921526E5B}" type="slidenum">
              <a:rPr lang="en-US" smtClean="0"/>
              <a:t>5</a:t>
            </a:fld>
            <a:endParaRPr lang="en-US"/>
          </a:p>
        </p:txBody>
      </p:sp>
    </p:spTree>
    <p:extLst>
      <p:ext uri="{BB962C8B-B14F-4D97-AF65-F5344CB8AC3E}">
        <p14:creationId xmlns:p14="http://schemas.microsoft.com/office/powerpoint/2010/main" val="350590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5400" dirty="0"/>
              <a:t>- Serve as a conduit to keep their chapter leaders, RVC, and the Government Affairs Office staff informed on local governmental activities of interest to ASHRAE</a:t>
            </a:r>
          </a:p>
          <a:p>
            <a:pPr lvl="1"/>
            <a:r>
              <a:rPr lang="en-US" sz="5500" dirty="0"/>
              <a:t>- Work with the chapter to keep governments updated on technical issues</a:t>
            </a:r>
          </a:p>
          <a:p>
            <a:pPr lvl="1"/>
            <a:r>
              <a:rPr lang="en-US" sz="5500" dirty="0"/>
              <a:t>- Inform the chapter members of  government issues</a:t>
            </a:r>
          </a:p>
          <a:p>
            <a:pPr lvl="1"/>
            <a:r>
              <a:rPr lang="en-US" sz="5500" dirty="0"/>
              <a:t>- Seek the appointment of chapter members to local, provincial and state governmental bodies</a:t>
            </a:r>
          </a:p>
          <a:p>
            <a:pPr lvl="1"/>
            <a:r>
              <a:rPr lang="en-US" sz="5500" dirty="0"/>
              <a:t>- Maintain a list of all elected officials in the jurisdictions within the chapter’s geographical boundaries</a:t>
            </a:r>
          </a:p>
          <a:p>
            <a:pPr lvl="1"/>
            <a:r>
              <a:rPr lang="en-US" sz="5500" dirty="0"/>
              <a:t>- Maintain a list of appointed or hired government employees who have a role in the enforcement or adoption of local codes or standards relevant to the building sciences.</a:t>
            </a:r>
          </a:p>
          <a:p>
            <a:pPr lvl="1"/>
            <a:r>
              <a:rPr lang="en-US" sz="6000" dirty="0"/>
              <a:t>- Provide tools to train and enable chapter members to effect positive interactions with government entities in their communities</a:t>
            </a:r>
          </a:p>
          <a:p>
            <a:pPr lvl="1"/>
            <a:r>
              <a:rPr lang="en-US" sz="6000" dirty="0"/>
              <a:t>- Be</a:t>
            </a:r>
            <a:r>
              <a:rPr lang="en-US" sz="6000" baseline="0" dirty="0"/>
              <a:t> the liaison  for</a:t>
            </a:r>
            <a:r>
              <a:rPr lang="en-US" sz="6000" dirty="0"/>
              <a:t> chapter members with educational, advocacy and programs-related groups within ASHRAE</a:t>
            </a:r>
          </a:p>
          <a:p>
            <a:pPr lvl="1"/>
            <a:r>
              <a:rPr lang="en-US" sz="6000" dirty="0"/>
              <a:t>- Serving as a clearinghouse of grassroots government adoptions of ASHRAE-endorsed standards, guidelines, and positions</a:t>
            </a:r>
          </a:p>
          <a:p>
            <a:pPr lvl="1"/>
            <a:endParaRPr lang="en-US" sz="5500" dirty="0"/>
          </a:p>
          <a:p>
            <a:endParaRPr lang="en-US" dirty="0"/>
          </a:p>
          <a:p>
            <a:endParaRPr lang="en-US" dirty="0"/>
          </a:p>
        </p:txBody>
      </p:sp>
      <p:sp>
        <p:nvSpPr>
          <p:cNvPr id="4" name="Slide Number Placeholder 3"/>
          <p:cNvSpPr>
            <a:spLocks noGrp="1"/>
          </p:cNvSpPr>
          <p:nvPr>
            <p:ph type="sldNum" sz="quarter" idx="10"/>
          </p:nvPr>
        </p:nvSpPr>
        <p:spPr/>
        <p:txBody>
          <a:bodyPr/>
          <a:lstStyle/>
          <a:p>
            <a:fld id="{7989E56D-FD6A-4DBD-98D1-DA62A90FFDF1}" type="slidenum">
              <a:rPr lang="en-US" smtClean="0"/>
              <a:pPr/>
              <a:t>6</a:t>
            </a:fld>
            <a:endParaRPr lang="en-US" dirty="0"/>
          </a:p>
        </p:txBody>
      </p:sp>
    </p:spTree>
    <p:extLst>
      <p:ext uri="{BB962C8B-B14F-4D97-AF65-F5344CB8AC3E}">
        <p14:creationId xmlns:p14="http://schemas.microsoft.com/office/powerpoint/2010/main" val="310567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i="1" dirty="0"/>
              <a:t>Staff Can Provide: </a:t>
            </a:r>
          </a:p>
          <a:p>
            <a:pPr>
              <a:spcBef>
                <a:spcPts val="1200"/>
              </a:spcBef>
            </a:pPr>
            <a:r>
              <a:rPr lang="en-US" sz="3000" dirty="0"/>
              <a:t>Pre-assembled packets of materials for </a:t>
            </a:r>
            <a:r>
              <a:rPr lang="en-US" sz="3000" b="1" dirty="0"/>
              <a:t>sit-down meetings </a:t>
            </a:r>
            <a:r>
              <a:rPr lang="en-US" sz="3000" dirty="0"/>
              <a:t>which include:</a:t>
            </a:r>
          </a:p>
          <a:p>
            <a:pPr lvl="1">
              <a:spcBef>
                <a:spcPts val="1200"/>
              </a:spcBef>
            </a:pPr>
            <a:r>
              <a:rPr lang="en-US" sz="3000" dirty="0"/>
              <a:t>ASHRAE Flyer</a:t>
            </a:r>
          </a:p>
          <a:p>
            <a:pPr lvl="1">
              <a:spcBef>
                <a:spcPts val="1200"/>
              </a:spcBef>
            </a:pPr>
            <a:r>
              <a:rPr lang="en-US" sz="3000" dirty="0"/>
              <a:t>ASHRAE Fact Sheet</a:t>
            </a:r>
          </a:p>
          <a:p>
            <a:pPr lvl="1">
              <a:spcBef>
                <a:spcPts val="1200"/>
              </a:spcBef>
            </a:pPr>
            <a:r>
              <a:rPr lang="en-US" sz="3000" dirty="0"/>
              <a:t>Government Affairs Society Snapshot</a:t>
            </a:r>
          </a:p>
          <a:p>
            <a:pPr lvl="1">
              <a:spcBef>
                <a:spcPts val="1200"/>
              </a:spcBef>
            </a:pPr>
            <a:r>
              <a:rPr lang="en-US" sz="3000" dirty="0"/>
              <a:t>Fact Sheets on Premier Standards (15, 55, 62.1, 62.2, 90.1, 100, 188, </a:t>
            </a:r>
            <a:r>
              <a:rPr lang="en-US" sz="3000" dirty="0" err="1"/>
              <a:t>IgCC</a:t>
            </a:r>
            <a:r>
              <a:rPr lang="en-US" sz="3000" dirty="0"/>
              <a:t> powered by 189.1)</a:t>
            </a:r>
          </a:p>
          <a:p>
            <a:pPr>
              <a:spcBef>
                <a:spcPts val="1200"/>
              </a:spcBef>
            </a:pPr>
            <a:r>
              <a:rPr lang="en-US" sz="3000" dirty="0"/>
              <a:t>A Subset of these Materials Provided for Drop-By Visits</a:t>
            </a:r>
          </a:p>
          <a:p>
            <a:pPr>
              <a:spcBef>
                <a:spcPts val="1200"/>
              </a:spcBef>
            </a:pPr>
            <a:r>
              <a:rPr lang="en-US" sz="3000" dirty="0"/>
              <a:t>Supplemental Materials Available as Appropriate for Specific Meeting Requirements</a:t>
            </a:r>
          </a:p>
          <a:p>
            <a:pPr>
              <a:spcBef>
                <a:spcPts val="1200"/>
              </a:spcBef>
            </a:pPr>
            <a:r>
              <a:rPr lang="en-US" sz="3000" dirty="0"/>
              <a:t>Advance Shipping to </a:t>
            </a:r>
            <a:r>
              <a:rPr lang="en-US" sz="3000" b="1" dirty="0"/>
              <a:t>Location of </a:t>
            </a:r>
            <a:r>
              <a:rPr lang="en-US" sz="3000" b="1" i="1" dirty="0"/>
              <a:t>Event</a:t>
            </a:r>
            <a:r>
              <a:rPr lang="en-US" sz="3000" b="1" dirty="0"/>
              <a:t> </a:t>
            </a:r>
            <a:r>
              <a:rPr lang="en-US" sz="3000" dirty="0"/>
              <a:t>(We will ship at least </a:t>
            </a:r>
            <a:r>
              <a:rPr lang="en-US" sz="3000" u="sng" dirty="0"/>
              <a:t>5 business days in advance</a:t>
            </a:r>
            <a:r>
              <a:rPr lang="en-US" sz="3000" dirty="0"/>
              <a:t>; we use 3-day ground FedEx for best shipping rate)</a:t>
            </a:r>
          </a:p>
        </p:txBody>
      </p:sp>
      <p:sp>
        <p:nvSpPr>
          <p:cNvPr id="4" name="Slide Number Placeholder 3"/>
          <p:cNvSpPr>
            <a:spLocks noGrp="1"/>
          </p:cNvSpPr>
          <p:nvPr>
            <p:ph type="sldNum" sz="quarter" idx="10"/>
          </p:nvPr>
        </p:nvSpPr>
        <p:spPr/>
        <p:txBody>
          <a:bodyPr/>
          <a:lstStyle/>
          <a:p>
            <a:fld id="{582A2342-FABF-4E41-9F80-823921526E5B}" type="slidenum">
              <a:rPr lang="en-US" smtClean="0"/>
              <a:t>8</a:t>
            </a:fld>
            <a:endParaRPr lang="en-US"/>
          </a:p>
        </p:txBody>
      </p:sp>
    </p:spTree>
    <p:extLst>
      <p:ext uri="{BB962C8B-B14F-4D97-AF65-F5344CB8AC3E}">
        <p14:creationId xmlns:p14="http://schemas.microsoft.com/office/powerpoint/2010/main" val="233607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85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93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A2342-FABF-4E41-9F80-823921526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429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818AF-1432-4687-8820-BEB2B095E22C}" type="datetimeFigureOut">
              <a:rPr lang="en-US" smtClean="0"/>
              <a:pPr/>
              <a:t>8/2/2019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7FE516-81A0-48F8-89D3-24F7F65D662B}" type="slidenum">
              <a:rPr lang="en-US" smtClean="0"/>
              <a:pPr/>
              <a:t>‹#›</a:t>
            </a:fld>
            <a:endParaRPr lang="en-US" dirty="0"/>
          </a:p>
        </p:txBody>
      </p:sp>
    </p:spTree>
    <p:extLst>
      <p:ext uri="{BB962C8B-B14F-4D97-AF65-F5344CB8AC3E}">
        <p14:creationId xmlns:p14="http://schemas.microsoft.com/office/powerpoint/2010/main" val="236465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818AF-1432-4687-8820-BEB2B095E22C}" type="datetimeFigureOut">
              <a:rPr lang="en-US" smtClean="0"/>
              <a:pPr/>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FE516-81A0-48F8-89D3-24F7F65D662B}" type="slidenum">
              <a:rPr lang="en-US" smtClean="0"/>
              <a:pPr/>
              <a:t>‹#›</a:t>
            </a:fld>
            <a:endParaRPr lang="en-US" dirty="0"/>
          </a:p>
        </p:txBody>
      </p:sp>
    </p:spTree>
    <p:extLst>
      <p:ext uri="{BB962C8B-B14F-4D97-AF65-F5344CB8AC3E}">
        <p14:creationId xmlns:p14="http://schemas.microsoft.com/office/powerpoint/2010/main" val="307916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818AF-1432-4687-8820-BEB2B095E22C}" type="datetimeFigureOut">
              <a:rPr lang="en-US" smtClean="0"/>
              <a:pPr/>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7FE516-81A0-48F8-89D3-24F7F65D662B}" type="slidenum">
              <a:rPr lang="en-US" smtClean="0"/>
              <a:pPr/>
              <a:t>‹#›</a:t>
            </a:fld>
            <a:endParaRPr lang="en-US" dirty="0"/>
          </a:p>
        </p:txBody>
      </p:sp>
    </p:spTree>
    <p:extLst>
      <p:ext uri="{BB962C8B-B14F-4D97-AF65-F5344CB8AC3E}">
        <p14:creationId xmlns:p14="http://schemas.microsoft.com/office/powerpoint/2010/main" val="945780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8/2/2019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hrae.org/government-affairs/grassroots-government-advocacy"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cid:ii_jwkphn6t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GovAffairs@ashra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3685"/>
            <a:ext cx="12192000" cy="4524315"/>
          </a:xfrm>
          <a:prstGeom prst="rect">
            <a:avLst/>
          </a:prstGeom>
          <a:noFill/>
        </p:spPr>
        <p:txBody>
          <a:bodyPr wrap="square" rtlCol="0">
            <a:spAutoFit/>
          </a:bodyPr>
          <a:lstStyle/>
          <a:p>
            <a:pPr algn="ctr"/>
            <a:r>
              <a:rPr lang="en-US" sz="5400" b="1" dirty="0">
                <a:solidFill>
                  <a:schemeClr val="bg1"/>
                </a:solidFill>
              </a:rPr>
              <a:t>Government Affairs Committee</a:t>
            </a:r>
          </a:p>
          <a:p>
            <a:pPr algn="ctr"/>
            <a:r>
              <a:rPr lang="en-US" sz="5400" b="1" dirty="0">
                <a:solidFill>
                  <a:schemeClr val="bg1"/>
                </a:solidFill>
              </a:rPr>
              <a:t>Region __ CRC Training</a:t>
            </a:r>
          </a:p>
          <a:p>
            <a:pPr algn="ctr"/>
            <a:endParaRPr lang="en-US" sz="5400" dirty="0">
              <a:solidFill>
                <a:schemeClr val="bg1"/>
              </a:solidFill>
            </a:endParaRPr>
          </a:p>
          <a:p>
            <a:pPr algn="ctr"/>
            <a:endParaRPr lang="en-US" dirty="0">
              <a:solidFill>
                <a:srgbClr val="FF0000"/>
              </a:solidFill>
            </a:endParaRPr>
          </a:p>
          <a:p>
            <a:pPr algn="ctr"/>
            <a:endParaRPr lang="en-US" sz="5400" dirty="0">
              <a:solidFill>
                <a:srgbClr val="FF0000"/>
              </a:solidFill>
            </a:endParaRPr>
          </a:p>
          <a:p>
            <a:endParaRPr lang="en-US" sz="5400" dirty="0">
              <a:solidFill>
                <a:schemeClr val="bg1"/>
              </a:solidFill>
            </a:endParaRP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288"/>
            <a:ext cx="10515600" cy="643543"/>
          </a:xfrm>
        </p:spPr>
        <p:txBody>
          <a:bodyPr/>
          <a:lstStyle/>
          <a:p>
            <a:pPr algn="ctr"/>
            <a:r>
              <a:rPr lang="en-US" b="1" dirty="0"/>
              <a:t>How to Conduct a Meeting</a:t>
            </a:r>
          </a:p>
        </p:txBody>
      </p:sp>
      <p:sp>
        <p:nvSpPr>
          <p:cNvPr id="3" name="Content Placeholder 2"/>
          <p:cNvSpPr>
            <a:spLocks noGrp="1"/>
          </p:cNvSpPr>
          <p:nvPr>
            <p:ph idx="1"/>
          </p:nvPr>
        </p:nvSpPr>
        <p:spPr>
          <a:xfrm>
            <a:off x="107576" y="1318437"/>
            <a:ext cx="12084424" cy="5342339"/>
          </a:xfrm>
        </p:spPr>
        <p:txBody>
          <a:bodyPr>
            <a:normAutofit fontScale="70000" lnSpcReduction="20000"/>
          </a:bodyPr>
          <a:lstStyle/>
          <a:p>
            <a:pPr marL="0" indent="0">
              <a:buNone/>
            </a:pPr>
            <a:r>
              <a:rPr lang="en-US" sz="3600" dirty="0"/>
              <a:t>A typical Agenda includes:</a:t>
            </a:r>
            <a:endParaRPr lang="en-US" dirty="0">
              <a:solidFill>
                <a:srgbClr val="FF0000"/>
              </a:solidFill>
            </a:endParaRPr>
          </a:p>
          <a:p>
            <a:pPr marL="914400" lvl="1" indent="-457200">
              <a:spcBef>
                <a:spcPts val="1200"/>
              </a:spcBef>
              <a:buFont typeface="+mj-lt"/>
              <a:buAutoNum type="arabicPeriod"/>
            </a:pPr>
            <a:r>
              <a:rPr lang="en-US" sz="3400" dirty="0"/>
              <a:t>Introduction to ASHRAE</a:t>
            </a:r>
          </a:p>
          <a:p>
            <a:pPr marL="1146175" lvl="3" indent="-231775">
              <a:lnSpc>
                <a:spcPct val="120000"/>
              </a:lnSpc>
              <a:spcBef>
                <a:spcPts val="0"/>
              </a:spcBef>
            </a:pPr>
            <a:r>
              <a:rPr lang="en-US" sz="2800" dirty="0"/>
              <a:t>Overview of ASHRAE services and membership </a:t>
            </a:r>
          </a:p>
          <a:p>
            <a:pPr marL="1146175" lvl="3" indent="-231775">
              <a:lnSpc>
                <a:spcPct val="120000"/>
              </a:lnSpc>
              <a:spcBef>
                <a:spcPts val="0"/>
              </a:spcBef>
            </a:pPr>
            <a:r>
              <a:rPr lang="en-US" sz="2800" dirty="0"/>
              <a:t>Tell them how many ASHRAE members are located in their State or District</a:t>
            </a:r>
          </a:p>
          <a:p>
            <a:pPr marL="914400" lvl="1" indent="-457200">
              <a:buFont typeface="+mj-lt"/>
              <a:buAutoNum type="arabicPeriod"/>
            </a:pPr>
            <a:r>
              <a:rPr lang="en-US" sz="3400" dirty="0"/>
              <a:t>Specific Messaging</a:t>
            </a:r>
          </a:p>
          <a:p>
            <a:pPr marL="1146175" lvl="3" indent="-231775">
              <a:lnSpc>
                <a:spcPct val="120000"/>
              </a:lnSpc>
              <a:spcBef>
                <a:spcPts val="0"/>
              </a:spcBef>
            </a:pPr>
            <a:r>
              <a:rPr lang="en-US" sz="2800" dirty="0"/>
              <a:t>Identify yourself and what you do</a:t>
            </a:r>
          </a:p>
          <a:p>
            <a:pPr marL="1146175" lvl="3" indent="-231775">
              <a:lnSpc>
                <a:spcPct val="120000"/>
              </a:lnSpc>
              <a:spcBef>
                <a:spcPts val="0"/>
              </a:spcBef>
            </a:pPr>
            <a:r>
              <a:rPr lang="en-US" sz="2800" dirty="0"/>
              <a:t>Speak about local issues</a:t>
            </a:r>
          </a:p>
          <a:p>
            <a:pPr marL="914400" lvl="1" indent="-457200">
              <a:spcBef>
                <a:spcPts val="1200"/>
              </a:spcBef>
              <a:buFont typeface="+mj-lt"/>
              <a:buAutoNum type="arabicPeriod"/>
            </a:pPr>
            <a:r>
              <a:rPr lang="en-US" sz="3400" dirty="0"/>
              <a:t>“Asks”</a:t>
            </a:r>
          </a:p>
          <a:p>
            <a:pPr marL="1146175" lvl="3" indent="-231775">
              <a:lnSpc>
                <a:spcPct val="120000"/>
              </a:lnSpc>
              <a:spcBef>
                <a:spcPts val="0"/>
              </a:spcBef>
            </a:pPr>
            <a:r>
              <a:rPr lang="en-US" sz="2800" dirty="0"/>
              <a:t>Make sure they know why you are meeting with them and the expertise ASHRAE members can provide.</a:t>
            </a:r>
          </a:p>
          <a:p>
            <a:pPr marL="1146175" lvl="3" indent="-231775">
              <a:lnSpc>
                <a:spcPct val="120000"/>
              </a:lnSpc>
              <a:spcBef>
                <a:spcPts val="0"/>
              </a:spcBef>
            </a:pPr>
            <a:r>
              <a:rPr lang="en-US" sz="2800" dirty="0"/>
              <a:t>Check out the ASHRAE Government Affairs website and learn whether there are any recent letters that ASHRAE has sent or testimony provided.</a:t>
            </a:r>
          </a:p>
          <a:p>
            <a:pPr marL="914400" lvl="1" indent="-457200">
              <a:spcBef>
                <a:spcPts val="1200"/>
              </a:spcBef>
              <a:buFont typeface="+mj-lt"/>
              <a:buAutoNum type="arabicPeriod"/>
            </a:pPr>
            <a:r>
              <a:rPr lang="en-US" sz="3400" dirty="0"/>
              <a:t>Q &amp; A and Conclusion </a:t>
            </a:r>
          </a:p>
          <a:p>
            <a:pPr marL="1146175" lvl="3" indent="-231775">
              <a:lnSpc>
                <a:spcPct val="120000"/>
              </a:lnSpc>
              <a:spcBef>
                <a:spcPts val="0"/>
              </a:spcBef>
            </a:pPr>
            <a:r>
              <a:rPr lang="en-US" sz="2800" dirty="0"/>
              <a:t>Allow time for the staffer to ask questions.  </a:t>
            </a:r>
          </a:p>
          <a:p>
            <a:pPr marL="1146175" lvl="3" indent="-231775">
              <a:lnSpc>
                <a:spcPct val="120000"/>
              </a:lnSpc>
              <a:spcBef>
                <a:spcPts val="0"/>
              </a:spcBef>
            </a:pPr>
            <a:r>
              <a:rPr lang="en-US" sz="2800" dirty="0"/>
              <a:t>If you don’t have an answer, </a:t>
            </a:r>
            <a:r>
              <a:rPr lang="en-US" sz="2800" b="1" dirty="0"/>
              <a:t>don’t </a:t>
            </a:r>
            <a:r>
              <a:rPr lang="en-US" sz="2800" dirty="0"/>
              <a:t>make up something; tell them you will get </a:t>
            </a:r>
          </a:p>
          <a:p>
            <a:pPr marL="1146175" lvl="3" indent="-231775">
              <a:lnSpc>
                <a:spcPct val="120000"/>
              </a:lnSpc>
              <a:spcBef>
                <a:spcPts val="0"/>
              </a:spcBef>
              <a:buNone/>
            </a:pPr>
            <a:r>
              <a:rPr lang="en-US" sz="2800" dirty="0"/>
              <a:t>    back to them. ASHRAE’s Government Affairs staff can help you get an answer.  </a:t>
            </a:r>
          </a:p>
          <a:p>
            <a:pPr lvl="3"/>
            <a:endParaRPr lang="en-US" dirty="0"/>
          </a:p>
          <a:p>
            <a:endParaRPr lang="en-US" dirty="0"/>
          </a:p>
        </p:txBody>
      </p:sp>
    </p:spTree>
    <p:extLst>
      <p:ext uri="{BB962C8B-B14F-4D97-AF65-F5344CB8AC3E}">
        <p14:creationId xmlns:p14="http://schemas.microsoft.com/office/powerpoint/2010/main" val="348863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Tips to Keep in Mind</a:t>
            </a:r>
          </a:p>
        </p:txBody>
      </p:sp>
      <p:sp>
        <p:nvSpPr>
          <p:cNvPr id="3" name="Content Placeholder 2"/>
          <p:cNvSpPr>
            <a:spLocks noGrp="1"/>
          </p:cNvSpPr>
          <p:nvPr>
            <p:ph idx="1"/>
          </p:nvPr>
        </p:nvSpPr>
        <p:spPr>
          <a:xfrm>
            <a:off x="312234" y="1383216"/>
            <a:ext cx="11041566" cy="5365750"/>
          </a:xfrm>
        </p:spPr>
        <p:txBody>
          <a:bodyPr>
            <a:normAutofit lnSpcReduction="10000"/>
          </a:bodyPr>
          <a:lstStyle/>
          <a:p>
            <a:r>
              <a:rPr lang="en-US" dirty="0"/>
              <a:t>Make a Connection</a:t>
            </a:r>
          </a:p>
          <a:p>
            <a:pPr lvl="1"/>
            <a:r>
              <a:rPr lang="en-US" dirty="0"/>
              <a:t>Introduce yourself and mention any connections with the Member or staffer of which you are aware (e.g., you went to the same school; the Member’s brother is your dentist; you have mutual friends, personal, professional, or political).</a:t>
            </a:r>
          </a:p>
          <a:p>
            <a:pPr>
              <a:spcBef>
                <a:spcPts val="1200"/>
              </a:spcBef>
            </a:pPr>
            <a:r>
              <a:rPr lang="en-US" dirty="0"/>
              <a:t>Become an Advisor</a:t>
            </a:r>
          </a:p>
          <a:p>
            <a:pPr lvl="1">
              <a:spcBef>
                <a:spcPts val="600"/>
              </a:spcBef>
            </a:pPr>
            <a:r>
              <a:rPr lang="en-US" dirty="0"/>
              <a:t>Understand staffers are a “mile-wide and an inch deep” on complex public policy matters.</a:t>
            </a:r>
          </a:p>
          <a:p>
            <a:pPr lvl="1">
              <a:spcBef>
                <a:spcPts val="600"/>
              </a:spcBef>
            </a:pPr>
            <a:r>
              <a:rPr lang="en-US" dirty="0"/>
              <a:t>Establish personal credibility that will lead to a continuing discussion.</a:t>
            </a:r>
          </a:p>
          <a:p>
            <a:pPr lvl="2">
              <a:spcBef>
                <a:spcPts val="600"/>
              </a:spcBef>
            </a:pPr>
            <a:r>
              <a:rPr lang="en-US" sz="2400" dirty="0"/>
              <a:t>Be concise and not too detailed.</a:t>
            </a:r>
          </a:p>
          <a:p>
            <a:pPr lvl="2">
              <a:spcBef>
                <a:spcPts val="600"/>
              </a:spcBef>
            </a:pPr>
            <a:r>
              <a:rPr lang="en-US" sz="2400" dirty="0"/>
              <a:t>Share your technical knowledge.</a:t>
            </a:r>
          </a:p>
          <a:p>
            <a:pPr lvl="2">
              <a:spcBef>
                <a:spcPts val="600"/>
              </a:spcBef>
            </a:pPr>
            <a:r>
              <a:rPr lang="en-US" sz="2400" dirty="0"/>
              <a:t>Come back to the big picture.</a:t>
            </a:r>
          </a:p>
          <a:p>
            <a:pPr>
              <a:spcBef>
                <a:spcPts val="1200"/>
              </a:spcBef>
            </a:pPr>
            <a:r>
              <a:rPr lang="en-US" dirty="0"/>
              <a:t>Talk about ASHRAE and what you do each day</a:t>
            </a:r>
          </a:p>
          <a:p>
            <a:pPr>
              <a:spcBef>
                <a:spcPts val="1200"/>
              </a:spcBef>
            </a:pPr>
            <a:r>
              <a:rPr lang="en-US" b="1" i="1" dirty="0">
                <a:solidFill>
                  <a:srgbClr val="0070C0"/>
                </a:solidFill>
              </a:rPr>
              <a:t>Be Memorable for being Friendly!</a:t>
            </a:r>
          </a:p>
          <a:p>
            <a:endParaRPr lang="en-US" dirty="0"/>
          </a:p>
          <a:p>
            <a:endParaRPr lang="en-US" dirty="0"/>
          </a:p>
        </p:txBody>
      </p:sp>
    </p:spTree>
    <p:extLst>
      <p:ext uri="{BB962C8B-B14F-4D97-AF65-F5344CB8AC3E}">
        <p14:creationId xmlns:p14="http://schemas.microsoft.com/office/powerpoint/2010/main" val="244636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After the Meeting </a:t>
            </a:r>
            <a:endParaRPr lang="en-US" b="1" dirty="0">
              <a:solidFill>
                <a:srgbClr val="FF0000"/>
              </a:solidFill>
            </a:endParaRPr>
          </a:p>
        </p:txBody>
      </p:sp>
      <p:sp>
        <p:nvSpPr>
          <p:cNvPr id="3" name="Content Placeholder 2"/>
          <p:cNvSpPr>
            <a:spLocks noGrp="1"/>
          </p:cNvSpPr>
          <p:nvPr>
            <p:ph idx="1"/>
          </p:nvPr>
        </p:nvSpPr>
        <p:spPr>
          <a:xfrm>
            <a:off x="342900" y="1352551"/>
            <a:ext cx="11563350" cy="5305424"/>
          </a:xfrm>
        </p:spPr>
        <p:txBody>
          <a:bodyPr>
            <a:normAutofit fontScale="70000" lnSpcReduction="20000"/>
          </a:bodyPr>
          <a:lstStyle/>
          <a:p>
            <a:pPr>
              <a:lnSpc>
                <a:spcPct val="100000"/>
              </a:lnSpc>
              <a:spcBef>
                <a:spcPts val="1200"/>
              </a:spcBef>
            </a:pPr>
            <a:r>
              <a:rPr lang="en-US" dirty="0"/>
              <a:t>Debrief with meeting participants and coordinate follow-up activities.</a:t>
            </a:r>
          </a:p>
          <a:p>
            <a:pPr>
              <a:lnSpc>
                <a:spcPct val="100000"/>
              </a:lnSpc>
              <a:spcBef>
                <a:spcPts val="1200"/>
              </a:spcBef>
            </a:pPr>
            <a:r>
              <a:rPr lang="en-US" dirty="0"/>
              <a:t>Send a Thank You Note </a:t>
            </a:r>
          </a:p>
          <a:p>
            <a:pPr lvl="1"/>
            <a:r>
              <a:rPr lang="en-US" sz="2800" dirty="0"/>
              <a:t>Thank them for their time.</a:t>
            </a:r>
          </a:p>
          <a:p>
            <a:pPr lvl="1"/>
            <a:r>
              <a:rPr lang="en-US" sz="2800" dirty="0"/>
              <a:t>Send follow up materials.</a:t>
            </a:r>
          </a:p>
          <a:p>
            <a:pPr lvl="1"/>
            <a:r>
              <a:rPr lang="en-US" sz="2800" dirty="0"/>
              <a:t>Re-emphasize ASHRAE’s mission and your “asks.”</a:t>
            </a:r>
          </a:p>
          <a:p>
            <a:pPr marL="0" indent="0">
              <a:spcBef>
                <a:spcPts val="0"/>
              </a:spcBef>
              <a:spcAft>
                <a:spcPts val="600"/>
              </a:spcAft>
              <a:buNone/>
            </a:pPr>
            <a:endParaRPr lang="en-US" b="1" dirty="0"/>
          </a:p>
          <a:p>
            <a:pPr marL="0" indent="0">
              <a:spcBef>
                <a:spcPts val="0"/>
              </a:spcBef>
              <a:spcAft>
                <a:spcPts val="600"/>
              </a:spcAft>
              <a:buNone/>
            </a:pPr>
            <a:r>
              <a:rPr lang="en-US" b="1" dirty="0"/>
              <a:t>Event Organizer Needs to Provide After the Event:</a:t>
            </a:r>
          </a:p>
          <a:p>
            <a:pPr lvl="1">
              <a:spcBef>
                <a:spcPts val="0"/>
              </a:spcBef>
              <a:spcAft>
                <a:spcPts val="600"/>
              </a:spcAft>
            </a:pPr>
            <a:r>
              <a:rPr lang="en-US" sz="2800" dirty="0"/>
              <a:t>Return any unused materials to DC office unless follow-up visits are planned</a:t>
            </a:r>
          </a:p>
          <a:p>
            <a:pPr lvl="1">
              <a:lnSpc>
                <a:spcPct val="120000"/>
              </a:lnSpc>
              <a:spcBef>
                <a:spcPts val="0"/>
              </a:spcBef>
            </a:pPr>
            <a:r>
              <a:rPr lang="en-US" sz="2800" dirty="0"/>
              <a:t>Prompt Summary Report – Within One Week of Visit</a:t>
            </a:r>
          </a:p>
          <a:p>
            <a:pPr lvl="2">
              <a:lnSpc>
                <a:spcPct val="120000"/>
              </a:lnSpc>
              <a:spcBef>
                <a:spcPts val="1200"/>
              </a:spcBef>
            </a:pPr>
            <a:r>
              <a:rPr lang="en-US" sz="2800" dirty="0"/>
              <a:t>A new form has been created by staff to make the reporting process uniform (emailed now by staff to organizer but soon to be online portal)</a:t>
            </a:r>
          </a:p>
          <a:p>
            <a:pPr lvl="2">
              <a:lnSpc>
                <a:spcPct val="120000"/>
              </a:lnSpc>
              <a:spcBef>
                <a:spcPts val="1200"/>
              </a:spcBef>
            </a:pPr>
            <a:r>
              <a:rPr lang="en-US" sz="2800" dirty="0"/>
              <a:t>Include any photos taken (cell phone cameras and video are generally of a quality that we can accept but should be emailed as an attachment) </a:t>
            </a:r>
            <a:r>
              <a:rPr lang="en-US" sz="3000" b="1" i="1" dirty="0">
                <a:solidFill>
                  <a:srgbClr val="00B050"/>
                </a:solidFill>
              </a:rPr>
              <a:t>Videos may be used for the year-end compilation!</a:t>
            </a:r>
          </a:p>
          <a:p>
            <a:pPr lvl="2">
              <a:lnSpc>
                <a:spcPct val="120000"/>
              </a:lnSpc>
              <a:spcBef>
                <a:spcPts val="1200"/>
              </a:spcBef>
            </a:pPr>
            <a:r>
              <a:rPr lang="en-US" sz="2800" dirty="0"/>
              <a:t>Everything should be submitted electronically to </a:t>
            </a:r>
            <a:r>
              <a:rPr lang="en-US" sz="2800" dirty="0">
                <a:hlinkClick r:id="rId3"/>
              </a:rPr>
              <a:t>GovAffairs@ashrae.org</a:t>
            </a:r>
            <a:r>
              <a:rPr lang="en-US" sz="2800" dirty="0"/>
              <a:t> </a:t>
            </a:r>
          </a:p>
          <a:p>
            <a:pPr marL="457200" lvl="1" indent="0">
              <a:buNone/>
            </a:pPr>
            <a:endParaRPr lang="en-US" sz="2800" dirty="0"/>
          </a:p>
        </p:txBody>
      </p:sp>
    </p:spTree>
    <p:extLst>
      <p:ext uri="{BB962C8B-B14F-4D97-AF65-F5344CB8AC3E}">
        <p14:creationId xmlns:p14="http://schemas.microsoft.com/office/powerpoint/2010/main" val="87989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5901A6-8EC7-4636-A3E3-9AAF7D917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A5AA7-1D4E-4CBC-A1CB-C1D8E307E790}"/>
              </a:ext>
            </a:extLst>
          </p:cNvPr>
          <p:cNvSpPr>
            <a:spLocks noGrp="1"/>
          </p:cNvSpPr>
          <p:nvPr>
            <p:ph type="title"/>
          </p:nvPr>
        </p:nvSpPr>
        <p:spPr>
          <a:xfrm>
            <a:off x="1078690" y="280572"/>
            <a:ext cx="6204984" cy="1344975"/>
          </a:xfrm>
        </p:spPr>
        <p:txBody>
          <a:bodyPr>
            <a:normAutofit/>
          </a:bodyPr>
          <a:lstStyle/>
          <a:p>
            <a:r>
              <a:rPr lang="en-US" b="1" dirty="0"/>
              <a:t>Other Types of Advocacy</a:t>
            </a:r>
          </a:p>
        </p:txBody>
      </p:sp>
      <p:sp>
        <p:nvSpPr>
          <p:cNvPr id="3" name="Content Placeholder 2">
            <a:extLst>
              <a:ext uri="{FF2B5EF4-FFF2-40B4-BE49-F238E27FC236}">
                <a16:creationId xmlns:a16="http://schemas.microsoft.com/office/drawing/2014/main" id="{5A4BD55B-E108-4A58-98C6-CF869B9CBC72}"/>
              </a:ext>
            </a:extLst>
          </p:cNvPr>
          <p:cNvSpPr>
            <a:spLocks noGrp="1"/>
          </p:cNvSpPr>
          <p:nvPr>
            <p:ph idx="1"/>
          </p:nvPr>
        </p:nvSpPr>
        <p:spPr>
          <a:xfrm>
            <a:off x="469812" y="1666151"/>
            <a:ext cx="6796941" cy="4272304"/>
          </a:xfrm>
        </p:spPr>
        <p:txBody>
          <a:bodyPr>
            <a:normAutofit/>
          </a:bodyPr>
          <a:lstStyle/>
          <a:p>
            <a:pPr marL="0" indent="0">
              <a:buNone/>
            </a:pPr>
            <a:r>
              <a:rPr lang="en-US" sz="2000" dirty="0"/>
              <a:t>Government Outreach should not end with your Government Outreach Day. Some other ways to advocate throughout the year are:</a:t>
            </a:r>
          </a:p>
          <a:p>
            <a:pPr marL="0" indent="0">
              <a:buNone/>
            </a:pPr>
            <a:endParaRPr lang="en-US" sz="2000" dirty="0"/>
          </a:p>
          <a:p>
            <a:pPr lvl="1"/>
            <a:r>
              <a:rPr lang="en-US" sz="2000" dirty="0"/>
              <a:t>Letters related to GAC Public Policy Priorities</a:t>
            </a:r>
          </a:p>
          <a:p>
            <a:pPr lvl="1"/>
            <a:r>
              <a:rPr lang="en-US" sz="2000" dirty="0"/>
              <a:t>Testimony and Comments</a:t>
            </a:r>
          </a:p>
          <a:p>
            <a:pPr lvl="1"/>
            <a:r>
              <a:rPr lang="en-US" sz="2000" dirty="0"/>
              <a:t>Hearings and Public Forums</a:t>
            </a:r>
          </a:p>
          <a:p>
            <a:pPr marL="0" lvl="1" indent="0">
              <a:buNone/>
            </a:pPr>
            <a:endParaRPr lang="en-US" sz="2000" dirty="0"/>
          </a:p>
          <a:p>
            <a:pPr marL="0" lvl="1" indent="0">
              <a:buNone/>
            </a:pPr>
            <a:r>
              <a:rPr lang="en-US" sz="2000" dirty="0"/>
              <a:t>Work with your RVC and the ASHRAE Government Affairs Office if you are looking at any of these other advocacy options. </a:t>
            </a:r>
          </a:p>
        </p:txBody>
      </p:sp>
      <p:pic>
        <p:nvPicPr>
          <p:cNvPr id="5" name="Picture 4">
            <a:extLst>
              <a:ext uri="{FF2B5EF4-FFF2-40B4-BE49-F238E27FC236}">
                <a16:creationId xmlns:a16="http://schemas.microsoft.com/office/drawing/2014/main" id="{033D643F-D40F-4900-B1DE-458DBAE89C59}"/>
              </a:ext>
            </a:extLst>
          </p:cNvPr>
          <p:cNvPicPr>
            <a:picLocks noChangeAspect="1"/>
          </p:cNvPicPr>
          <p:nvPr/>
        </p:nvPicPr>
        <p:blipFill>
          <a:blip r:embed="rId3"/>
          <a:stretch>
            <a:fillRect/>
          </a:stretch>
        </p:blipFill>
        <p:spPr>
          <a:xfrm rot="277330">
            <a:off x="7496433" y="332130"/>
            <a:ext cx="4598816" cy="2586834"/>
          </a:xfrm>
          <a:prstGeom prst="rect">
            <a:avLst/>
          </a:prstGeom>
        </p:spPr>
      </p:pic>
      <p:pic>
        <p:nvPicPr>
          <p:cNvPr id="4" name="Picture 3">
            <a:extLst>
              <a:ext uri="{FF2B5EF4-FFF2-40B4-BE49-F238E27FC236}">
                <a16:creationId xmlns:a16="http://schemas.microsoft.com/office/drawing/2014/main" id="{FCE906FC-3755-42DD-B388-842A8F1358FE}"/>
              </a:ext>
            </a:extLst>
          </p:cNvPr>
          <p:cNvPicPr>
            <a:picLocks noChangeAspect="1"/>
          </p:cNvPicPr>
          <p:nvPr/>
        </p:nvPicPr>
        <p:blipFill>
          <a:blip r:embed="rId4"/>
          <a:stretch>
            <a:fillRect/>
          </a:stretch>
        </p:blipFill>
        <p:spPr>
          <a:xfrm>
            <a:off x="7511130" y="2587546"/>
            <a:ext cx="2433613" cy="3539802"/>
          </a:xfrm>
          <a:prstGeom prst="rect">
            <a:avLst/>
          </a:prstGeom>
        </p:spPr>
      </p:pic>
      <p:pic>
        <p:nvPicPr>
          <p:cNvPr id="6" name="Picture 5">
            <a:extLst>
              <a:ext uri="{FF2B5EF4-FFF2-40B4-BE49-F238E27FC236}">
                <a16:creationId xmlns:a16="http://schemas.microsoft.com/office/drawing/2014/main" id="{820A5DB9-0F66-48C3-97A1-DCD837DDF1C7}"/>
              </a:ext>
            </a:extLst>
          </p:cNvPr>
          <p:cNvPicPr>
            <a:picLocks noChangeAspect="1"/>
          </p:cNvPicPr>
          <p:nvPr/>
        </p:nvPicPr>
        <p:blipFill>
          <a:blip r:embed="rId5"/>
          <a:stretch>
            <a:fillRect/>
          </a:stretch>
        </p:blipFill>
        <p:spPr>
          <a:xfrm rot="392554">
            <a:off x="9814549" y="2603383"/>
            <a:ext cx="2040567" cy="3023063"/>
          </a:xfrm>
          <a:prstGeom prst="rect">
            <a:avLst/>
          </a:prstGeom>
        </p:spPr>
      </p:pic>
    </p:spTree>
    <p:extLst>
      <p:ext uri="{BB962C8B-B14F-4D97-AF65-F5344CB8AC3E}">
        <p14:creationId xmlns:p14="http://schemas.microsoft.com/office/powerpoint/2010/main" val="71155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Limitations</a:t>
            </a:r>
          </a:p>
        </p:txBody>
      </p:sp>
      <p:sp>
        <p:nvSpPr>
          <p:cNvPr id="3" name="Content Placeholder 2"/>
          <p:cNvSpPr>
            <a:spLocks noGrp="1"/>
          </p:cNvSpPr>
          <p:nvPr>
            <p:ph idx="1"/>
          </p:nvPr>
        </p:nvSpPr>
        <p:spPr>
          <a:xfrm>
            <a:off x="561975" y="1298653"/>
            <a:ext cx="11068049" cy="5114925"/>
          </a:xfrm>
        </p:spPr>
        <p:txBody>
          <a:bodyPr>
            <a:noAutofit/>
          </a:bodyPr>
          <a:lstStyle/>
          <a:p>
            <a:pPr marL="225425" indent="-225425"/>
            <a:r>
              <a:rPr lang="en-US" dirty="0"/>
              <a:t>Chapters, sections, and members </a:t>
            </a:r>
            <a:r>
              <a:rPr lang="en-US" b="1" dirty="0">
                <a:solidFill>
                  <a:schemeClr val="accent6"/>
                </a:solidFill>
              </a:rPr>
              <a:t>may </a:t>
            </a:r>
            <a:r>
              <a:rPr lang="en-US" dirty="0"/>
              <a:t>speak to technical or method of enforcement aspects of public policy only.  </a:t>
            </a:r>
          </a:p>
          <a:p>
            <a:pPr marL="225425" indent="-225425"/>
            <a:r>
              <a:rPr lang="en-US" dirty="0">
                <a:solidFill>
                  <a:srgbClr val="FF0000"/>
                </a:solidFill>
              </a:rPr>
              <a:t>Must not </a:t>
            </a:r>
            <a:r>
              <a:rPr lang="en-US" dirty="0"/>
              <a:t>support a political party or candidate</a:t>
            </a:r>
          </a:p>
          <a:p>
            <a:pPr marL="225425" indent="-225425"/>
            <a:r>
              <a:rPr lang="en-US" dirty="0"/>
              <a:t>Chapters, sections, and members </a:t>
            </a:r>
            <a:r>
              <a:rPr lang="en-US" dirty="0">
                <a:solidFill>
                  <a:srgbClr val="FF0000"/>
                </a:solidFill>
              </a:rPr>
              <a:t>must not </a:t>
            </a:r>
            <a:r>
              <a:rPr lang="en-US" dirty="0"/>
              <a:t>jeopardize chapter’s tax status (in the US).</a:t>
            </a:r>
          </a:p>
          <a:p>
            <a:pPr marL="225425" indent="-225425"/>
            <a:r>
              <a:rPr lang="en-US" dirty="0">
                <a:solidFill>
                  <a:srgbClr val="FF0000"/>
                </a:solidFill>
              </a:rPr>
              <a:t>Must not </a:t>
            </a:r>
            <a:r>
              <a:rPr lang="en-US" dirty="0"/>
              <a:t>cause chapter, section, or member to exceed local, provincial or state limits regarding registration as “lobbyist” or “lobbying organization”</a:t>
            </a:r>
          </a:p>
          <a:p>
            <a:pPr marL="225425" indent="-225425"/>
            <a:r>
              <a:rPr lang="en-US" dirty="0"/>
              <a:t>Chapters, sections, and members </a:t>
            </a:r>
            <a:r>
              <a:rPr lang="en-US" dirty="0">
                <a:solidFill>
                  <a:srgbClr val="FF0000"/>
                </a:solidFill>
              </a:rPr>
              <a:t>must not </a:t>
            </a:r>
            <a:r>
              <a:rPr lang="en-US" dirty="0"/>
              <a:t>request or receive any travel or transportation reimbursement (as defined by ASHRAE Travel Policy)</a:t>
            </a:r>
          </a:p>
          <a:p>
            <a:pPr marL="225425" indent="-225425"/>
            <a:r>
              <a:rPr lang="en-US" dirty="0"/>
              <a:t> </a:t>
            </a:r>
            <a:r>
              <a:rPr lang="en-US" dirty="0">
                <a:solidFill>
                  <a:srgbClr val="FF0000"/>
                </a:solidFill>
              </a:rPr>
              <a:t>Must not </a:t>
            </a:r>
            <a:r>
              <a:rPr lang="en-US" dirty="0"/>
              <a:t>receive any reimbursement for time away from regular employment, for activity</a:t>
            </a:r>
          </a:p>
          <a:p>
            <a:pPr marL="225425" indent="-225425"/>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92"/>
            <a:ext cx="12191999" cy="1320800"/>
          </a:xfrm>
        </p:spPr>
        <p:txBody>
          <a:bodyPr>
            <a:normAutofit/>
          </a:bodyPr>
          <a:lstStyle/>
          <a:p>
            <a:pPr algn="ctr"/>
            <a:r>
              <a:rPr lang="en-US" b="1" dirty="0"/>
              <a:t>“Lobbying” vs. “Advocacy</a:t>
            </a:r>
            <a:r>
              <a:rPr lang="en-US" sz="4000" dirty="0">
                <a:latin typeface="Trebuchet MS" panose="020B0603020202020204" pitchFamily="34" charset="0"/>
              </a:rPr>
              <a:t>”</a:t>
            </a:r>
          </a:p>
        </p:txBody>
      </p:sp>
      <p:sp>
        <p:nvSpPr>
          <p:cNvPr id="3" name="Content Placeholder 2"/>
          <p:cNvSpPr>
            <a:spLocks noGrp="1"/>
          </p:cNvSpPr>
          <p:nvPr>
            <p:ph idx="1"/>
          </p:nvPr>
        </p:nvSpPr>
        <p:spPr>
          <a:xfrm>
            <a:off x="1" y="1676401"/>
            <a:ext cx="12191998" cy="735009"/>
          </a:xfrm>
        </p:spPr>
        <p:txBody>
          <a:bodyPr>
            <a:normAutofit/>
          </a:bodyPr>
          <a:lstStyle/>
          <a:p>
            <a:pPr algn="ctr">
              <a:buNone/>
            </a:pPr>
            <a:r>
              <a:rPr lang="en-US" sz="3200" dirty="0">
                <a:latin typeface="Trebuchet MS" panose="020B0603020202020204" pitchFamily="34" charset="0"/>
              </a:rPr>
              <a:t>In the simplest terms…</a:t>
            </a:r>
          </a:p>
        </p:txBody>
      </p:sp>
      <p:sp>
        <p:nvSpPr>
          <p:cNvPr id="4" name="Text Placeholder 11"/>
          <p:cNvSpPr txBox="1">
            <a:spLocks/>
          </p:cNvSpPr>
          <p:nvPr/>
        </p:nvSpPr>
        <p:spPr>
          <a:xfrm>
            <a:off x="2949825" y="5242719"/>
            <a:ext cx="1600200" cy="6397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dirty="0"/>
              <a:t>Lobbying</a:t>
            </a:r>
          </a:p>
        </p:txBody>
      </p:sp>
      <p:pic>
        <p:nvPicPr>
          <p:cNvPr id="5" name="Content Placeholder 7" descr="clock.png"/>
          <p:cNvPicPr>
            <a:picLocks noChangeAspect="1"/>
          </p:cNvPicPr>
          <p:nvPr/>
        </p:nvPicPr>
        <p:blipFill>
          <a:blip r:embed="rId2" cstate="print"/>
          <a:stretch>
            <a:fillRect/>
          </a:stretch>
        </p:blipFill>
        <p:spPr>
          <a:xfrm>
            <a:off x="4933410" y="2967028"/>
            <a:ext cx="2438400" cy="2438400"/>
          </a:xfrm>
          <a:prstGeom prst="rect">
            <a:avLst/>
          </a:prstGeom>
        </p:spPr>
      </p:pic>
      <p:pic>
        <p:nvPicPr>
          <p:cNvPr id="6" name="Picture 5" descr="money_bag_green.png"/>
          <p:cNvPicPr>
            <a:picLocks noChangeAspect="1"/>
          </p:cNvPicPr>
          <p:nvPr/>
        </p:nvPicPr>
        <p:blipFill>
          <a:blip r:embed="rId3" cstate="print"/>
          <a:stretch>
            <a:fillRect/>
          </a:stretch>
        </p:blipFill>
        <p:spPr>
          <a:xfrm>
            <a:off x="2626866" y="2804319"/>
            <a:ext cx="2438400" cy="2438400"/>
          </a:xfrm>
          <a:prstGeom prst="rect">
            <a:avLst/>
          </a:prstGeom>
        </p:spPr>
      </p:pic>
      <p:sp>
        <p:nvSpPr>
          <p:cNvPr id="7" name="Text Placeholder 11"/>
          <p:cNvSpPr txBox="1">
            <a:spLocks/>
          </p:cNvSpPr>
          <p:nvPr/>
        </p:nvSpPr>
        <p:spPr>
          <a:xfrm>
            <a:off x="7598627" y="5242719"/>
            <a:ext cx="2057400" cy="6397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dirty="0"/>
              <a:t>Advocacy</a:t>
            </a:r>
          </a:p>
        </p:txBody>
      </p:sp>
      <p:pic>
        <p:nvPicPr>
          <p:cNvPr id="9" name="Picture 8" descr="money_bag_green.png"/>
          <p:cNvPicPr>
            <a:picLocks noChangeAspect="1"/>
          </p:cNvPicPr>
          <p:nvPr/>
        </p:nvPicPr>
        <p:blipFill>
          <a:blip r:embed="rId3" cstate="print"/>
          <a:stretch>
            <a:fillRect/>
          </a:stretch>
        </p:blipFill>
        <p:spPr>
          <a:xfrm>
            <a:off x="7301843" y="2689219"/>
            <a:ext cx="2438400" cy="2438400"/>
          </a:xfrm>
          <a:prstGeom prst="rect">
            <a:avLst/>
          </a:prstGeom>
        </p:spPr>
      </p:pic>
      <p:cxnSp>
        <p:nvCxnSpPr>
          <p:cNvPr id="10" name="Straight Connector 9"/>
          <p:cNvCxnSpPr/>
          <p:nvPr/>
        </p:nvCxnSpPr>
        <p:spPr>
          <a:xfrm flipH="1">
            <a:off x="7792224" y="3425412"/>
            <a:ext cx="1294086" cy="1627992"/>
          </a:xfrm>
          <a:prstGeom prst="line">
            <a:avLst/>
          </a:prstGeom>
          <a:ln w="2254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941527" y="3425412"/>
            <a:ext cx="1371600" cy="1627992"/>
          </a:xfrm>
          <a:prstGeom prst="line">
            <a:avLst/>
          </a:prstGeom>
          <a:ln w="2222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65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828"/>
            <a:ext cx="12192000" cy="914400"/>
          </a:xfrm>
        </p:spPr>
        <p:txBody>
          <a:bodyPr>
            <a:normAutofit/>
          </a:bodyPr>
          <a:lstStyle/>
          <a:p>
            <a:pPr algn="ctr"/>
            <a:r>
              <a:rPr lang="en-US" sz="3600" b="1" dirty="0">
                <a:solidFill>
                  <a:schemeClr val="bg1"/>
                </a:solidFill>
              </a:rPr>
              <a:t>Staying Out of Trouble</a:t>
            </a:r>
          </a:p>
        </p:txBody>
      </p:sp>
      <p:sp>
        <p:nvSpPr>
          <p:cNvPr id="3" name="Content Placeholder 2"/>
          <p:cNvSpPr>
            <a:spLocks noGrp="1"/>
          </p:cNvSpPr>
          <p:nvPr>
            <p:ph sz="half" idx="1"/>
          </p:nvPr>
        </p:nvSpPr>
        <p:spPr>
          <a:xfrm>
            <a:off x="262269" y="1150031"/>
            <a:ext cx="7871638" cy="4910469"/>
          </a:xfrm>
        </p:spPr>
        <p:txBody>
          <a:bodyPr>
            <a:normAutofit fontScale="92500"/>
          </a:bodyPr>
          <a:lstStyle/>
          <a:p>
            <a:pPr marL="0" indent="0">
              <a:buNone/>
            </a:pPr>
            <a:endParaRPr lang="en-US" sz="3600" dirty="0"/>
          </a:p>
          <a:p>
            <a:pPr marL="0" indent="0"/>
            <a:r>
              <a:rPr lang="en-US" sz="3500" dirty="0"/>
              <a:t> Laws and regulations vary state to state, jurisdiction to jurisdiction, country to country, so consult your local laws no matter what</a:t>
            </a:r>
          </a:p>
          <a:p>
            <a:pPr marL="0" indent="0"/>
            <a:endParaRPr lang="en-US" sz="3500" dirty="0"/>
          </a:p>
          <a:p>
            <a:pPr marL="0" indent="0"/>
            <a:r>
              <a:rPr lang="en-US" sz="3500" dirty="0"/>
              <a:t> It is </a:t>
            </a:r>
            <a:r>
              <a:rPr lang="en-US" sz="3500" dirty="0">
                <a:solidFill>
                  <a:srgbClr val="FF0000"/>
                </a:solidFill>
              </a:rPr>
              <a:t>YOUR</a:t>
            </a:r>
            <a:r>
              <a:rPr lang="en-US" sz="3500" dirty="0"/>
              <a:t> responsibility to know what can and can’t be done.</a:t>
            </a:r>
          </a:p>
          <a:p>
            <a:pPr marL="0" indent="0"/>
            <a:endParaRPr lang="en-US" sz="3500" dirty="0"/>
          </a:p>
          <a:p>
            <a:pPr marL="0" indent="0"/>
            <a:r>
              <a:rPr lang="en-US" sz="3500" dirty="0"/>
              <a:t> Convey the same to your chapter chairs</a:t>
            </a:r>
          </a:p>
        </p:txBody>
      </p:sp>
      <p:pic>
        <p:nvPicPr>
          <p:cNvPr id="6" name="Content Placeholder 5" descr="11949849421066990248danger_general_yves_guil_01.svg.med.png"/>
          <p:cNvPicPr>
            <a:picLocks noGrp="1" noChangeAspect="1"/>
          </p:cNvPicPr>
          <p:nvPr>
            <p:ph sz="half" idx="2"/>
          </p:nvPr>
        </p:nvPicPr>
        <p:blipFill>
          <a:blip r:embed="rId2" cstate="print"/>
          <a:stretch>
            <a:fillRect/>
          </a:stretch>
        </p:blipFill>
        <p:spPr>
          <a:xfrm>
            <a:off x="8876414" y="1259137"/>
            <a:ext cx="2599062" cy="2287174"/>
          </a:xfrm>
        </p:spPr>
      </p:pic>
      <p:sp>
        <p:nvSpPr>
          <p:cNvPr id="4" name="TextBox 3">
            <a:extLst>
              <a:ext uri="{FF2B5EF4-FFF2-40B4-BE49-F238E27FC236}">
                <a16:creationId xmlns:a16="http://schemas.microsoft.com/office/drawing/2014/main" id="{60617BF1-94C5-466E-B556-179EAD497BD0}"/>
              </a:ext>
            </a:extLst>
          </p:cNvPr>
          <p:cNvSpPr txBox="1"/>
          <p:nvPr/>
        </p:nvSpPr>
        <p:spPr>
          <a:xfrm>
            <a:off x="7790708" y="3664220"/>
            <a:ext cx="4359349" cy="2646878"/>
          </a:xfrm>
          <a:prstGeom prst="rect">
            <a:avLst/>
          </a:prstGeom>
          <a:noFill/>
        </p:spPr>
        <p:txBody>
          <a:bodyPr wrap="square" rtlCol="0">
            <a:spAutoFit/>
          </a:bodyPr>
          <a:lstStyle/>
          <a:p>
            <a:pPr algn="ctr"/>
            <a:r>
              <a:rPr lang="en-US" sz="4000" dirty="0">
                <a:solidFill>
                  <a:srgbClr val="92D050"/>
                </a:solidFill>
                <a:latin typeface="Trebuchet MS"/>
                <a:ea typeface="+mj-ea"/>
                <a:cs typeface="+mj-cs"/>
              </a:rPr>
              <a:t> </a:t>
            </a:r>
            <a:r>
              <a:rPr lang="en-US" sz="3200" b="1" dirty="0">
                <a:solidFill>
                  <a:srgbClr val="92D050"/>
                </a:solidFill>
                <a:latin typeface="Trebuchet MS"/>
                <a:ea typeface="+mj-ea"/>
                <a:cs typeface="+mj-cs"/>
              </a:rPr>
              <a:t>Limitations Outlined</a:t>
            </a:r>
          </a:p>
          <a:p>
            <a:pPr marL="225425" indent="-225425" algn="ctr">
              <a:buNone/>
            </a:pPr>
            <a:r>
              <a:rPr lang="en-US" dirty="0"/>
              <a:t>ROB Section 2.433</a:t>
            </a:r>
          </a:p>
          <a:p>
            <a:pPr marL="225425" indent="-225425" algn="ctr">
              <a:buNone/>
            </a:pPr>
            <a:r>
              <a:rPr lang="en-US" dirty="0"/>
              <a:t>MCO Section 2.6</a:t>
            </a:r>
          </a:p>
          <a:p>
            <a:pPr marL="225425" indent="-225425" algn="ctr">
              <a:buNone/>
            </a:pPr>
            <a:r>
              <a:rPr lang="en-US" dirty="0"/>
              <a:t>GAC MOP</a:t>
            </a:r>
          </a:p>
          <a:p>
            <a:pPr marL="225425" indent="-225425" algn="ctr">
              <a:buNone/>
            </a:pPr>
            <a:r>
              <a:rPr lang="en-US" dirty="0"/>
              <a:t>   GAC Resource Manual</a:t>
            </a:r>
          </a:p>
          <a:p>
            <a:pPr marL="225425" indent="-225425" algn="ctr">
              <a:buNone/>
            </a:pPr>
            <a:r>
              <a:rPr lang="en-US" dirty="0">
                <a:hlinkClick r:id="rId3"/>
              </a:rPr>
              <a:t>https://www.ashrae.org/government-affairs/grassroots-government-advocacy</a:t>
            </a:r>
            <a:r>
              <a:rPr lang="en-US" dirty="0"/>
              <a:t> </a:t>
            </a:r>
          </a:p>
          <a:p>
            <a:endParaRPr lang="en-US" b="1" dirty="0"/>
          </a:p>
        </p:txBody>
      </p:sp>
    </p:spTree>
    <p:extLst>
      <p:ext uri="{BB962C8B-B14F-4D97-AF65-F5344CB8AC3E}">
        <p14:creationId xmlns:p14="http://schemas.microsoft.com/office/powerpoint/2010/main" val="302858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12192000" cy="1295400"/>
          </a:xfrm>
        </p:spPr>
        <p:txBody>
          <a:bodyPr>
            <a:noAutofit/>
          </a:bodyPr>
          <a:lstStyle/>
          <a:p>
            <a:pPr algn="ctr"/>
            <a:r>
              <a:rPr lang="en-US" sz="3600" b="1" dirty="0">
                <a:solidFill>
                  <a:schemeClr val="accent5"/>
                </a:solidFill>
              </a:rPr>
              <a:t>    </a:t>
            </a:r>
            <a:r>
              <a:rPr lang="en-US" sz="3600" b="1" dirty="0">
                <a:solidFill>
                  <a:schemeClr val="bg1"/>
                </a:solidFill>
              </a:rPr>
              <a:t>2019 -2020 Public Policy Priorities</a:t>
            </a:r>
          </a:p>
        </p:txBody>
      </p:sp>
      <p:sp>
        <p:nvSpPr>
          <p:cNvPr id="14" name="Text Placeholder 13"/>
          <p:cNvSpPr>
            <a:spLocks noGrp="1"/>
          </p:cNvSpPr>
          <p:nvPr>
            <p:ph type="body" sz="half" idx="2"/>
          </p:nvPr>
        </p:nvSpPr>
        <p:spPr>
          <a:xfrm>
            <a:off x="0" y="1474381"/>
            <a:ext cx="6096000" cy="5562599"/>
          </a:xfrm>
        </p:spPr>
        <p:txBody>
          <a:bodyPr>
            <a:normAutofit lnSpcReduction="10000"/>
          </a:bodyPr>
          <a:lstStyle/>
          <a:p>
            <a:pPr marL="342900" marR="0" lvl="0" indent="-342900">
              <a:lnSpc>
                <a:spcPct val="106000"/>
              </a:lnSpc>
              <a:spcBef>
                <a:spcPts val="300"/>
              </a:spcBef>
              <a:spcAft>
                <a:spcPts val="0"/>
              </a:spcAft>
              <a:buFont typeface="+mj-lt"/>
              <a:buAutoNum type="alphaUcPeriod"/>
              <a:tabLst>
                <a:tab pos="457200" algn="l"/>
              </a:tabLst>
            </a:pPr>
            <a:r>
              <a:rPr lang="en-US" sz="1800" u="sng" dirty="0">
                <a:latin typeface="Times New Roman" panose="02020603050405020304" pitchFamily="18" charset="0"/>
                <a:ea typeface="Calibri" panose="020F0502020204030204" pitchFamily="34" charset="0"/>
                <a:cs typeface="Times New Roman" panose="02020603050405020304" pitchFamily="18" charset="0"/>
              </a:rPr>
              <a:t>Building Performance Optimization</a:t>
            </a: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300"/>
              </a:spcBef>
              <a:spcAft>
                <a:spcPts val="0"/>
              </a:spcAft>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New Construction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Codes and Standards, and supporting resources – Adoption of Current Versions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6000"/>
              </a:lnSpc>
              <a:spcBef>
                <a:spcPts val="300"/>
              </a:spcBef>
              <a:spcAft>
                <a:spcPts val="0"/>
              </a:spcAft>
              <a:buFont typeface="+mj-lt"/>
              <a:buAutoNum type="romanLcPeriod"/>
              <a:tabLst>
                <a:tab pos="18288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Building Design Criteria (90.1, </a:t>
            </a:r>
            <a:r>
              <a:rPr lang="en-US" sz="1800" dirty="0" err="1">
                <a:latin typeface="Times New Roman" panose="02020603050405020304" pitchFamily="18" charset="0"/>
                <a:ea typeface="Calibri" panose="020F0502020204030204" pitchFamily="34" charset="0"/>
                <a:cs typeface="Times New Roman" panose="02020603050405020304" pitchFamily="18" charset="0"/>
              </a:rPr>
              <a:t>IgCC</a:t>
            </a:r>
            <a:r>
              <a:rPr lang="en-US" sz="1800" dirty="0">
                <a:latin typeface="Times New Roman" panose="02020603050405020304" pitchFamily="18" charset="0"/>
                <a:ea typeface="Calibri" panose="020F0502020204030204" pitchFamily="34" charset="0"/>
                <a:cs typeface="Times New Roman" panose="02020603050405020304" pitchFamily="18" charset="0"/>
              </a:rPr>
              <a:t>, AEDGs, etc.)</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Performance based standards/Building EQ as designed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6000"/>
              </a:lnSpc>
              <a:spcBef>
                <a:spcPts val="300"/>
              </a:spcBef>
              <a:spcAft>
                <a:spcPts val="0"/>
              </a:spcAft>
              <a:buFont typeface="+mj-lt"/>
              <a:buAutoNum type="romanLcPeriod"/>
              <a:tabLst>
                <a:tab pos="18288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System approach to energy efficiency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Commissioning/ongoing-commissioning (Monitoring)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300"/>
              </a:spcBef>
              <a:spcAft>
                <a:spcPts val="0"/>
              </a:spcAft>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Existing Buildings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Codes and Standards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Benchmark/assessment and path to improvements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Building EQ</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6000"/>
              </a:lnSpc>
              <a:spcBef>
                <a:spcPts val="300"/>
              </a:spcBef>
              <a:spcAft>
                <a:spcPts val="0"/>
              </a:spcAft>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Re-Commissioning/retro-commissioning/ongoing-commissioning (Monitoring)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lphaUcPeriod"/>
            </a:pPr>
            <a:endParaRPr lang="en-US" sz="2400" dirty="0"/>
          </a:p>
        </p:txBody>
      </p:sp>
      <p:sp>
        <p:nvSpPr>
          <p:cNvPr id="6" name="Text Placeholder 13">
            <a:extLst>
              <a:ext uri="{FF2B5EF4-FFF2-40B4-BE49-F238E27FC236}">
                <a16:creationId xmlns:a16="http://schemas.microsoft.com/office/drawing/2014/main" id="{9BAB8815-727E-4616-ADE8-AE1DFF8E013D}"/>
              </a:ext>
            </a:extLst>
          </p:cNvPr>
          <p:cNvSpPr txBox="1">
            <a:spLocks/>
          </p:cNvSpPr>
          <p:nvPr/>
        </p:nvSpPr>
        <p:spPr>
          <a:xfrm>
            <a:off x="6096000" y="1474382"/>
            <a:ext cx="6096000" cy="55625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u="sng" dirty="0">
                <a:latin typeface="Times New Roman" panose="02020603050405020304" pitchFamily="18" charset="0"/>
                <a:ea typeface="Calibri" panose="020F0502020204030204" pitchFamily="34" charset="0"/>
                <a:cs typeface="Times New Roman" panose="02020603050405020304" pitchFamily="18" charset="0"/>
              </a:rPr>
              <a:t>Public Safety</a:t>
            </a: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Legionella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Advocate use of Standard 188 and 514</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Promote New Guideline (12-2000R</a:t>
            </a:r>
            <a:r>
              <a:rPr lang="en-US" sz="1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Licensure issues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Response to efforts to implement MOE or to </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abolish engineering </a:t>
            </a:r>
            <a:r>
              <a:rPr lang="en-US" sz="1800" dirty="0">
                <a:latin typeface="Times New Roman" panose="02020603050405020304" pitchFamily="18" charset="0"/>
                <a:ea typeface="Calibri" panose="020F0502020204030204" pitchFamily="34" charset="0"/>
                <a:cs typeface="Times New Roman" panose="02020603050405020304" pitchFamily="18" charset="0"/>
              </a:rPr>
              <a:t>licensing boards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Refrigerant safety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Educate officials on updated Standards on flammable refrigerants in commercial/industrial settings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Bef>
                <a:spcPts val="300"/>
              </a:spcBef>
              <a:buFont typeface="+mj-lt"/>
              <a:buAutoNum type="arabicPeriod"/>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Resiliency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6000"/>
              </a:lnSpc>
              <a:spcBef>
                <a:spcPts val="300"/>
              </a:spcBef>
              <a:buFont typeface="+mj-lt"/>
              <a:buAutoNum type="alphaLcPeriod"/>
              <a:tabLst>
                <a:tab pos="13716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Identify ASHRAE resources and programs</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68915E74-6AB6-4B76-8947-BD025719FA30}"/>
              </a:ext>
            </a:extLst>
          </p:cNvPr>
          <p:cNvSpPr>
            <a:spLocks noGrp="1"/>
          </p:cNvSpPr>
          <p:nvPr>
            <p:ph type="body" sz="half" idx="2"/>
          </p:nvPr>
        </p:nvSpPr>
        <p:spPr>
          <a:xfrm>
            <a:off x="233917" y="1474381"/>
            <a:ext cx="6911164" cy="1954619"/>
          </a:xfrm>
        </p:spPr>
        <p:txBody>
          <a:bodyPr>
            <a:normAutofit/>
          </a:bodyPr>
          <a:lstStyle/>
          <a:p>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u="sng" dirty="0"/>
              <a:t>Indoor Environmental Quality (IEQ)</a:t>
            </a:r>
          </a:p>
          <a:p>
            <a:pPr lvl="1"/>
            <a:r>
              <a:rPr lang="en-US" sz="1800" dirty="0"/>
              <a:t>1. Building Design Criteria – Codes and Standards (62.1, 62.2, 55)</a:t>
            </a:r>
          </a:p>
          <a:p>
            <a:pPr lvl="1"/>
            <a:r>
              <a:rPr lang="en-US" sz="1800" dirty="0"/>
              <a:t>2. Airborne and Waterborne Hazards</a:t>
            </a:r>
          </a:p>
          <a:p>
            <a:pPr lvl="1"/>
            <a:r>
              <a:rPr lang="en-US" sz="1800" dirty="0"/>
              <a:t>3. Collaborate with other organizations </a:t>
            </a:r>
          </a:p>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lphaUcPeriod"/>
            </a:pPr>
            <a:endParaRPr lang="en-US" sz="2400" dirty="0"/>
          </a:p>
        </p:txBody>
      </p:sp>
      <p:sp>
        <p:nvSpPr>
          <p:cNvPr id="6" name="Text Placeholder 13">
            <a:extLst>
              <a:ext uri="{FF2B5EF4-FFF2-40B4-BE49-F238E27FC236}">
                <a16:creationId xmlns:a16="http://schemas.microsoft.com/office/drawing/2014/main" id="{CA86B4FA-AE36-4D53-B821-048227FAAD1B}"/>
              </a:ext>
            </a:extLst>
          </p:cNvPr>
          <p:cNvSpPr txBox="1">
            <a:spLocks/>
          </p:cNvSpPr>
          <p:nvPr/>
        </p:nvSpPr>
        <p:spPr>
          <a:xfrm>
            <a:off x="6911164" y="1474381"/>
            <a:ext cx="5280836" cy="55625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sz="1800" dirty="0"/>
              <a:t>E. </a:t>
            </a:r>
            <a:r>
              <a:rPr lang="en-US" sz="1800" u="sng" dirty="0"/>
              <a:t>STEM and Workforce Development</a:t>
            </a:r>
          </a:p>
          <a:p>
            <a:pPr lvl="1"/>
            <a:r>
              <a:rPr lang="en-US" sz="1800" dirty="0"/>
              <a:t>1. STEM (Long term)</a:t>
            </a:r>
          </a:p>
          <a:p>
            <a:pPr marL="1257300" lvl="2" indent="-342900">
              <a:buFont typeface="+mj-lt"/>
              <a:buAutoNum type="alphaLcPeriod"/>
            </a:pPr>
            <a:r>
              <a:rPr lang="en-US" sz="1800" dirty="0"/>
              <a:t>Liaison with student activities</a:t>
            </a:r>
          </a:p>
          <a:p>
            <a:pPr marL="1257300" lvl="2" indent="-342900">
              <a:buFont typeface="+mj-lt"/>
              <a:buAutoNum type="alphaLcPeriod"/>
            </a:pPr>
            <a:r>
              <a:rPr lang="en-US" sz="1800" dirty="0"/>
              <a:t>Identify other organizations to work with        (e.g., DOE, UNESCO, UNEP)</a:t>
            </a:r>
          </a:p>
          <a:p>
            <a:pPr lvl="1"/>
            <a:r>
              <a:rPr lang="en-US" sz="1800" dirty="0"/>
              <a:t>2. Workforce (Short term)</a:t>
            </a:r>
          </a:p>
          <a:p>
            <a:pPr marL="1257300" lvl="2" indent="-342900">
              <a:buFont typeface="+mj-lt"/>
              <a:buAutoNum type="alphaLcPeriod"/>
            </a:pPr>
            <a:r>
              <a:rPr lang="en-US" sz="1800" dirty="0"/>
              <a:t>Communicate the need or shortage in training for operators and technicians</a:t>
            </a:r>
          </a:p>
          <a:p>
            <a:pPr marL="1257300" lvl="2" indent="-342900">
              <a:buFont typeface="+mj-lt"/>
              <a:buAutoNum type="alphaLcPeriod"/>
            </a:pPr>
            <a:r>
              <a:rPr lang="en-US" sz="1800" dirty="0"/>
              <a:t>Improve awareness of ASHRAE training resources and certification</a:t>
            </a:r>
          </a:p>
          <a:p>
            <a:pPr marL="1257300" lvl="2" indent="-342900">
              <a:buFont typeface="+mj-lt"/>
              <a:buAutoNum type="alphaLcPeriod"/>
            </a:pPr>
            <a:r>
              <a:rPr lang="en-US" sz="1800" dirty="0"/>
              <a:t>Training on Refrigerants (Refrigerant Driver’s License)</a:t>
            </a:r>
          </a:p>
          <a:p>
            <a:endParaRPr lang="en-US" sz="2400" dirty="0"/>
          </a:p>
        </p:txBody>
      </p:sp>
      <p:sp>
        <p:nvSpPr>
          <p:cNvPr id="7" name="Text Placeholder 13">
            <a:extLst>
              <a:ext uri="{FF2B5EF4-FFF2-40B4-BE49-F238E27FC236}">
                <a16:creationId xmlns:a16="http://schemas.microsoft.com/office/drawing/2014/main" id="{0D15C3B8-CF0A-4026-81C1-6E23AF00AB5F}"/>
              </a:ext>
            </a:extLst>
          </p:cNvPr>
          <p:cNvSpPr txBox="1">
            <a:spLocks/>
          </p:cNvSpPr>
          <p:nvPr/>
        </p:nvSpPr>
        <p:spPr>
          <a:xfrm>
            <a:off x="233917" y="3429000"/>
            <a:ext cx="6443330" cy="26120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sz="1800" dirty="0"/>
              <a:t>D.  </a:t>
            </a:r>
            <a:r>
              <a:rPr lang="en-US" sz="1800" u="sng" dirty="0"/>
              <a:t>Residential</a:t>
            </a:r>
          </a:p>
          <a:p>
            <a:pPr lvl="1"/>
            <a:r>
              <a:rPr lang="en-US" sz="1800" dirty="0"/>
              <a:t>1.Codes and Standards (90.2, 55, 62.2, design guides)</a:t>
            </a:r>
          </a:p>
          <a:p>
            <a:pPr lvl="1"/>
            <a:r>
              <a:rPr lang="en-US" sz="1800" dirty="0"/>
              <a:t>Refrigerant Safety</a:t>
            </a:r>
          </a:p>
          <a:p>
            <a:pPr marL="1257300" lvl="2" indent="-342900">
              <a:buFont typeface="+mj-lt"/>
              <a:buAutoNum type="alphaLcPeriod"/>
            </a:pPr>
            <a:r>
              <a:rPr lang="en-US" sz="1800" dirty="0"/>
              <a:t>Collaborate with other organization (UNEP, NFPA, ACCA, SMACNA, ASP, etc.)</a:t>
            </a:r>
          </a:p>
          <a:p>
            <a:pPr>
              <a:lnSpc>
                <a:spcPct val="106000"/>
              </a:lnSpc>
              <a:spcBef>
                <a:spcPts val="300"/>
              </a:spcBef>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lphaUcPeriod"/>
            </a:pPr>
            <a:endParaRPr lang="en-US" sz="2400" dirty="0"/>
          </a:p>
        </p:txBody>
      </p:sp>
      <p:sp>
        <p:nvSpPr>
          <p:cNvPr id="8" name="Title 11">
            <a:extLst>
              <a:ext uri="{FF2B5EF4-FFF2-40B4-BE49-F238E27FC236}">
                <a16:creationId xmlns:a16="http://schemas.microsoft.com/office/drawing/2014/main" id="{B5E5B51A-16A6-4B75-88BE-D7D938024A73}"/>
              </a:ext>
            </a:extLst>
          </p:cNvPr>
          <p:cNvSpPr>
            <a:spLocks noGrp="1"/>
          </p:cNvSpPr>
          <p:nvPr>
            <p:ph type="title"/>
          </p:nvPr>
        </p:nvSpPr>
        <p:spPr>
          <a:xfrm>
            <a:off x="0" y="0"/>
            <a:ext cx="12192000" cy="1295400"/>
          </a:xfrm>
        </p:spPr>
        <p:txBody>
          <a:bodyPr>
            <a:noAutofit/>
          </a:bodyPr>
          <a:lstStyle/>
          <a:p>
            <a:pPr algn="ctr"/>
            <a:r>
              <a:rPr lang="en-US" sz="3600" b="1" dirty="0">
                <a:solidFill>
                  <a:schemeClr val="accent5"/>
                </a:solidFill>
              </a:rPr>
              <a:t>    </a:t>
            </a:r>
            <a:r>
              <a:rPr lang="en-US" sz="3600" b="1" dirty="0">
                <a:solidFill>
                  <a:schemeClr val="bg1"/>
                </a:solidFill>
              </a:rPr>
              <a:t>2019 -2020 Public Policy Priorities</a:t>
            </a:r>
          </a:p>
        </p:txBody>
      </p:sp>
    </p:spTree>
    <p:extLst>
      <p:ext uri="{BB962C8B-B14F-4D97-AF65-F5344CB8AC3E}">
        <p14:creationId xmlns:p14="http://schemas.microsoft.com/office/powerpoint/2010/main" val="1027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A89-BE5E-4CF4-8CF4-5CF7A91AC5A7}"/>
              </a:ext>
            </a:extLst>
          </p:cNvPr>
          <p:cNvSpPr>
            <a:spLocks noGrp="1"/>
          </p:cNvSpPr>
          <p:nvPr>
            <p:ph type="title"/>
          </p:nvPr>
        </p:nvSpPr>
        <p:spPr>
          <a:xfrm>
            <a:off x="2014279" y="0"/>
            <a:ext cx="8463619" cy="1320800"/>
          </a:xfrm>
        </p:spPr>
        <p:txBody>
          <a:bodyPr>
            <a:normAutofit/>
          </a:bodyPr>
          <a:lstStyle/>
          <a:p>
            <a:pPr algn="ctr"/>
            <a:r>
              <a:rPr lang="en-US" sz="3600" b="1" dirty="0">
                <a:solidFill>
                  <a:schemeClr val="bg1"/>
                </a:solidFill>
              </a:rPr>
              <a:t>Government Affairs Award</a:t>
            </a:r>
          </a:p>
        </p:txBody>
      </p:sp>
      <p:sp>
        <p:nvSpPr>
          <p:cNvPr id="4" name="Content Placeholder 3">
            <a:extLst>
              <a:ext uri="{FF2B5EF4-FFF2-40B4-BE49-F238E27FC236}">
                <a16:creationId xmlns:a16="http://schemas.microsoft.com/office/drawing/2014/main" id="{CA9427F1-3879-44D3-9B14-E775C54A46C9}"/>
              </a:ext>
            </a:extLst>
          </p:cNvPr>
          <p:cNvSpPr>
            <a:spLocks noGrp="1"/>
          </p:cNvSpPr>
          <p:nvPr>
            <p:ph sz="half" idx="2"/>
          </p:nvPr>
        </p:nvSpPr>
        <p:spPr>
          <a:xfrm>
            <a:off x="95250" y="1320800"/>
            <a:ext cx="12001500" cy="4914900"/>
          </a:xfrm>
        </p:spPr>
        <p:txBody>
          <a:bodyPr>
            <a:normAutofit/>
          </a:bodyPr>
          <a:lstStyle/>
          <a:p>
            <a:pPr marL="284163" lvl="1" indent="-284163"/>
            <a:r>
              <a:rPr lang="en-US" sz="2800" dirty="0"/>
              <a:t>Established to recognize an individual who demonstrates outstanding efforts in the state, provincial, and local government on technical issues important to ASHRAE.</a:t>
            </a:r>
          </a:p>
          <a:p>
            <a:pPr marL="284163" lvl="1" indent="-284163">
              <a:spcBef>
                <a:spcPts val="800"/>
              </a:spcBef>
            </a:pPr>
            <a:r>
              <a:rPr lang="en-US" sz="2800" dirty="0"/>
              <a:t>Recognition is in the form of a plaque for first place winners.</a:t>
            </a:r>
          </a:p>
          <a:p>
            <a:pPr marL="284163" lvl="1" indent="-284163">
              <a:spcBef>
                <a:spcPts val="800"/>
              </a:spcBef>
            </a:pPr>
            <a:r>
              <a:rPr lang="en-US" sz="2800" dirty="0"/>
              <a:t>One awarded per year.</a:t>
            </a:r>
          </a:p>
          <a:p>
            <a:pPr marL="457200" lvl="2" indent="0">
              <a:spcBef>
                <a:spcPts val="1200"/>
              </a:spcBef>
              <a:buNone/>
            </a:pPr>
            <a:r>
              <a:rPr lang="en-US" sz="2800" u="sng" dirty="0"/>
              <a:t>Schedule</a:t>
            </a:r>
            <a:r>
              <a:rPr lang="en-US" sz="2800" dirty="0"/>
              <a:t>:</a:t>
            </a:r>
          </a:p>
          <a:p>
            <a:pPr marL="457200" lvl="2" indent="0">
              <a:buNone/>
            </a:pPr>
            <a:r>
              <a:rPr lang="en-US" sz="2800" dirty="0"/>
              <a:t>Submittals due to RVC for Regional competition   	Date Determined by RVC</a:t>
            </a:r>
          </a:p>
          <a:p>
            <a:pPr marL="457200" lvl="2" indent="0">
              <a:buNone/>
            </a:pPr>
            <a:r>
              <a:rPr lang="en-US" sz="2800" dirty="0"/>
              <a:t>RVC submits nominations to Society Staff	  		September 30</a:t>
            </a:r>
          </a:p>
          <a:p>
            <a:pPr marL="457200" lvl="2" indent="0">
              <a:buNone/>
            </a:pPr>
            <a:r>
              <a:rPr lang="en-US" sz="2800" dirty="0"/>
              <a:t>GAC makes recommendation to H&amp;A Committee	Winter Meeting </a:t>
            </a:r>
            <a:r>
              <a:rPr lang="en-US" sz="2400" dirty="0"/>
              <a:t>			</a:t>
            </a:r>
            <a:endParaRPr lang="en-US" dirty="0"/>
          </a:p>
        </p:txBody>
      </p:sp>
    </p:spTree>
    <p:extLst>
      <p:ext uri="{BB962C8B-B14F-4D97-AF65-F5344CB8AC3E}">
        <p14:creationId xmlns:p14="http://schemas.microsoft.com/office/powerpoint/2010/main" val="5487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0C84-9A1B-448A-BC71-ECA9D892B895}"/>
              </a:ext>
            </a:extLst>
          </p:cNvPr>
          <p:cNvSpPr>
            <a:spLocks noGrp="1"/>
          </p:cNvSpPr>
          <p:nvPr>
            <p:ph type="title"/>
          </p:nvPr>
        </p:nvSpPr>
        <p:spPr/>
        <p:txBody>
          <a:bodyPr/>
          <a:lstStyle/>
          <a:p>
            <a:pPr algn="ctr"/>
            <a:r>
              <a:rPr lang="en-US" b="1" dirty="0"/>
              <a:t>Background</a:t>
            </a:r>
          </a:p>
        </p:txBody>
      </p:sp>
      <p:sp>
        <p:nvSpPr>
          <p:cNvPr id="3" name="Content Placeholder 2">
            <a:extLst>
              <a:ext uri="{FF2B5EF4-FFF2-40B4-BE49-F238E27FC236}">
                <a16:creationId xmlns:a16="http://schemas.microsoft.com/office/drawing/2014/main" id="{FC651E9B-213F-4B1D-A1E9-EADEEECFAF8B}"/>
              </a:ext>
            </a:extLst>
          </p:cNvPr>
          <p:cNvSpPr>
            <a:spLocks noGrp="1"/>
          </p:cNvSpPr>
          <p:nvPr>
            <p:ph idx="1"/>
          </p:nvPr>
        </p:nvSpPr>
        <p:spPr>
          <a:xfrm>
            <a:off x="640237" y="1523967"/>
            <a:ext cx="10515600" cy="4351338"/>
          </a:xfrm>
        </p:spPr>
        <p:txBody>
          <a:bodyPr>
            <a:normAutofit/>
          </a:bodyPr>
          <a:lstStyle/>
          <a:p>
            <a:r>
              <a:rPr lang="en-US" b="1" dirty="0"/>
              <a:t>ASHRAE’s Government Affairs Mission Statement:</a:t>
            </a:r>
          </a:p>
          <a:p>
            <a:pPr lvl="1">
              <a:buFont typeface="Courier New" panose="02070309020205020404" pitchFamily="49" charset="0"/>
              <a:buChar char="o"/>
            </a:pPr>
            <a:r>
              <a:rPr lang="en-US" dirty="0"/>
              <a:t>To establish ASHRAE as a leading source for expertise in the built environment and a resource for policy-makers in the development of legislation and regulations affecting the public, the HVAC&amp;R community, and the engineering profession.</a:t>
            </a:r>
          </a:p>
          <a:p>
            <a:pPr marL="457200" lvl="1" indent="0">
              <a:buNone/>
            </a:pPr>
            <a:endParaRPr lang="en-US" dirty="0"/>
          </a:p>
          <a:p>
            <a:r>
              <a:rPr lang="en-US" b="1" dirty="0"/>
              <a:t>GAC Responsibilities:</a:t>
            </a:r>
          </a:p>
          <a:p>
            <a:pPr lvl="1">
              <a:buFont typeface="Courier New" panose="02070309020205020404" pitchFamily="49" charset="0"/>
              <a:buChar char="o"/>
            </a:pPr>
            <a:r>
              <a:rPr lang="en-US" dirty="0"/>
              <a:t>The Government Affairs Committee shall be responsible for organizing ASHRAE members to influence and educate government officials in areas of interest to ASHRAE members.</a:t>
            </a:r>
          </a:p>
        </p:txBody>
      </p:sp>
    </p:spTree>
    <p:extLst>
      <p:ext uri="{BB962C8B-B14F-4D97-AF65-F5344CB8AC3E}">
        <p14:creationId xmlns:p14="http://schemas.microsoft.com/office/powerpoint/2010/main" val="52206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6B3BAEB-644E-43EE-9C3A-491510E01B07}"/>
              </a:ext>
            </a:extLst>
          </p:cNvPr>
          <p:cNvGraphicFramePr>
            <a:graphicFrameLocks noGrp="1"/>
          </p:cNvGraphicFramePr>
          <p:nvPr>
            <p:ph sz="half" idx="1"/>
            <p:extLst>
              <p:ext uri="{D42A27DB-BD31-4B8C-83A1-F6EECF244321}">
                <p14:modId xmlns:p14="http://schemas.microsoft.com/office/powerpoint/2010/main" val="2675717544"/>
              </p:ext>
            </p:extLst>
          </p:nvPr>
        </p:nvGraphicFramePr>
        <p:xfrm>
          <a:off x="9524" y="1219200"/>
          <a:ext cx="12182476" cy="5638800"/>
        </p:xfrm>
        <a:graphic>
          <a:graphicData uri="http://schemas.openxmlformats.org/drawingml/2006/table">
            <a:tbl>
              <a:tblPr firstRow="1" bandRow="1">
                <a:tableStyleId>{5C22544A-7EE6-4342-B048-85BDC9FD1C3A}</a:tableStyleId>
              </a:tblPr>
              <a:tblGrid>
                <a:gridCol w="6091238">
                  <a:extLst>
                    <a:ext uri="{9D8B030D-6E8A-4147-A177-3AD203B41FA5}">
                      <a16:colId xmlns:a16="http://schemas.microsoft.com/office/drawing/2014/main" val="2596840379"/>
                    </a:ext>
                  </a:extLst>
                </a:gridCol>
                <a:gridCol w="6091238">
                  <a:extLst>
                    <a:ext uri="{9D8B030D-6E8A-4147-A177-3AD203B41FA5}">
                      <a16:colId xmlns:a16="http://schemas.microsoft.com/office/drawing/2014/main" val="3983238940"/>
                    </a:ext>
                  </a:extLst>
                </a:gridCol>
              </a:tblGrid>
              <a:tr h="1514155">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2121518162"/>
                  </a:ext>
                </a:extLst>
              </a:tr>
              <a:tr h="2331322">
                <a:tc>
                  <a:txBody>
                    <a:bodyPr/>
                    <a:lstStyle/>
                    <a:p>
                      <a:r>
                        <a:rPr lang="en-US" sz="1800" kern="1200" dirty="0">
                          <a:solidFill>
                            <a:schemeClr val="dk1"/>
                          </a:solidFill>
                          <a:effectLst/>
                          <a:latin typeface="+mn-lt"/>
                          <a:ea typeface="+mn-ea"/>
                          <a:cs typeface="+mn-cs"/>
                        </a:rPr>
                        <a:t>50 Points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For establishing and maintaining a chapter Government Affairs Committee with at least 2 members to promote ASHRAE with state, provincial, and local government.</a:t>
                      </a:r>
                    </a:p>
                    <a:p>
                      <a:endParaRPr lang="en-US" dirty="0"/>
                    </a:p>
                  </a:txBody>
                  <a:tcPr/>
                </a:tc>
                <a:extLst>
                  <a:ext uri="{0D108BD9-81ED-4DB2-BD59-A6C34878D82A}">
                    <a16:rowId xmlns:a16="http://schemas.microsoft.com/office/drawing/2014/main" val="1010305001"/>
                  </a:ext>
                </a:extLst>
              </a:tr>
              <a:tr h="1793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50 points (minimum of 1 hour of training; 100 points maximum)</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For government affairs training for chapter officers and future leaders.</a:t>
                      </a:r>
                    </a:p>
                    <a:p>
                      <a:endParaRPr lang="en-US" dirty="0"/>
                    </a:p>
                  </a:txBody>
                  <a:tcPr/>
                </a:tc>
                <a:extLst>
                  <a:ext uri="{0D108BD9-81ED-4DB2-BD59-A6C34878D82A}">
                    <a16:rowId xmlns:a16="http://schemas.microsoft.com/office/drawing/2014/main" val="3657667246"/>
                  </a:ext>
                </a:extLst>
              </a:tr>
            </a:tbl>
          </a:graphicData>
        </a:graphic>
      </p:graphicFrame>
      <p:sp>
        <p:nvSpPr>
          <p:cNvPr id="4" name="Title 1">
            <a:extLst>
              <a:ext uri="{FF2B5EF4-FFF2-40B4-BE49-F238E27FC236}">
                <a16:creationId xmlns:a16="http://schemas.microsoft.com/office/drawing/2014/main" id="{DCC9C61D-E3B8-49CD-9698-3059BFB3136E}"/>
              </a:ext>
            </a:extLst>
          </p:cNvPr>
          <p:cNvSpPr>
            <a:spLocks noGrp="1"/>
          </p:cNvSpPr>
          <p:nvPr>
            <p:ph type="title"/>
          </p:nvPr>
        </p:nvSpPr>
        <p:spPr>
          <a:xfrm>
            <a:off x="0" y="574014"/>
            <a:ext cx="12191999" cy="673761"/>
          </a:xfrm>
        </p:spPr>
        <p:txBody>
          <a:bodyPr>
            <a:normAutofit fontScale="90000"/>
          </a:bodyPr>
          <a:lstStyle/>
          <a:p>
            <a:pPr lvl="0" algn="ctr">
              <a:lnSpc>
                <a:spcPct val="100000"/>
              </a:lnSpc>
              <a:spcBef>
                <a:spcPts val="0"/>
              </a:spcBef>
            </a:pPr>
            <a:r>
              <a:rPr lang="en-US" sz="3600" b="1" dirty="0">
                <a:solidFill>
                  <a:prstClr val="white"/>
                </a:solidFill>
                <a:ea typeface="+mn-ea"/>
                <a:cs typeface="+mn-cs"/>
              </a:rPr>
              <a:t>Government Affairs PAOE – </a:t>
            </a:r>
            <a:r>
              <a:rPr lang="en-US" sz="4000" b="1" dirty="0">
                <a:solidFill>
                  <a:prstClr val="white"/>
                </a:solidFill>
                <a:ea typeface="+mn-ea"/>
                <a:cs typeface="+mn-cs"/>
              </a:rPr>
              <a:t>Administrative</a:t>
            </a:r>
            <a:r>
              <a:rPr lang="en-US" sz="3600" b="1" dirty="0">
                <a:solidFill>
                  <a:prstClr val="white"/>
                </a:solidFill>
                <a:ea typeface="+mn-ea"/>
                <a:cs typeface="+mn-cs"/>
              </a:rPr>
              <a:t> and Training </a:t>
            </a:r>
            <a:br>
              <a:rPr lang="en-US" sz="1800" dirty="0">
                <a:solidFill>
                  <a:prstClr val="black"/>
                </a:solidFill>
                <a:latin typeface="Calibri" panose="020F0502020204030204"/>
                <a:ea typeface="+mn-ea"/>
                <a:cs typeface="+mn-cs"/>
              </a:rPr>
            </a:br>
            <a:endParaRPr lang="en-US" dirty="0"/>
          </a:p>
        </p:txBody>
      </p:sp>
    </p:spTree>
    <p:extLst>
      <p:ext uri="{BB962C8B-B14F-4D97-AF65-F5344CB8AC3E}">
        <p14:creationId xmlns:p14="http://schemas.microsoft.com/office/powerpoint/2010/main" val="279828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833F-3801-46F5-988C-3E5FCD4B3A80}"/>
              </a:ext>
            </a:extLst>
          </p:cNvPr>
          <p:cNvSpPr>
            <a:spLocks noGrp="1"/>
          </p:cNvSpPr>
          <p:nvPr>
            <p:ph type="title"/>
          </p:nvPr>
        </p:nvSpPr>
        <p:spPr>
          <a:xfrm>
            <a:off x="0" y="574014"/>
            <a:ext cx="12191999" cy="673761"/>
          </a:xfrm>
        </p:spPr>
        <p:txBody>
          <a:bodyPr>
            <a:normAutofit fontScale="90000"/>
          </a:bodyPr>
          <a:lstStyle/>
          <a:p>
            <a:pPr lvl="0" algn="ctr">
              <a:lnSpc>
                <a:spcPct val="100000"/>
              </a:lnSpc>
              <a:spcBef>
                <a:spcPts val="0"/>
              </a:spcBef>
            </a:pPr>
            <a:r>
              <a:rPr lang="en-US" sz="3600" b="1" dirty="0">
                <a:solidFill>
                  <a:prstClr val="white"/>
                </a:solidFill>
                <a:ea typeface="+mn-ea"/>
                <a:cs typeface="+mn-cs"/>
              </a:rPr>
              <a:t>Government Affairs PAOE – </a:t>
            </a:r>
            <a:r>
              <a:rPr lang="en-US" sz="4000" b="1" dirty="0">
                <a:solidFill>
                  <a:prstClr val="white"/>
                </a:solidFill>
                <a:ea typeface="+mn-ea"/>
                <a:cs typeface="+mn-cs"/>
              </a:rPr>
              <a:t>Administrative</a:t>
            </a:r>
            <a:r>
              <a:rPr lang="en-US" sz="3600" b="1" dirty="0">
                <a:solidFill>
                  <a:prstClr val="white"/>
                </a:solidFill>
                <a:ea typeface="+mn-ea"/>
                <a:cs typeface="+mn-cs"/>
              </a:rPr>
              <a:t> and Training </a:t>
            </a:r>
            <a:br>
              <a:rPr lang="en-US" sz="1800" dirty="0">
                <a:solidFill>
                  <a:prstClr val="black"/>
                </a:solidFill>
                <a:latin typeface="Calibri" panose="020F0502020204030204"/>
                <a:ea typeface="+mn-ea"/>
                <a:cs typeface="+mn-cs"/>
              </a:rPr>
            </a:br>
            <a:endParaRPr lang="en-US" dirty="0"/>
          </a:p>
        </p:txBody>
      </p:sp>
      <p:graphicFrame>
        <p:nvGraphicFramePr>
          <p:cNvPr id="5" name="Content Placeholder 4">
            <a:extLst>
              <a:ext uri="{FF2B5EF4-FFF2-40B4-BE49-F238E27FC236}">
                <a16:creationId xmlns:a16="http://schemas.microsoft.com/office/drawing/2014/main" id="{16E2F2E7-C249-4837-BF99-B367580CAD4D}"/>
              </a:ext>
            </a:extLst>
          </p:cNvPr>
          <p:cNvGraphicFramePr>
            <a:graphicFrameLocks noGrp="1"/>
          </p:cNvGraphicFramePr>
          <p:nvPr>
            <p:ph sz="half" idx="1"/>
            <p:extLst>
              <p:ext uri="{D42A27DB-BD31-4B8C-83A1-F6EECF244321}">
                <p14:modId xmlns:p14="http://schemas.microsoft.com/office/powerpoint/2010/main" val="2754362192"/>
              </p:ext>
            </p:extLst>
          </p:nvPr>
        </p:nvGraphicFramePr>
        <p:xfrm>
          <a:off x="0" y="1247775"/>
          <a:ext cx="12192000" cy="561022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646434849"/>
                    </a:ext>
                  </a:extLst>
                </a:gridCol>
                <a:gridCol w="6096000">
                  <a:extLst>
                    <a:ext uri="{9D8B030D-6E8A-4147-A177-3AD203B41FA5}">
                      <a16:colId xmlns:a16="http://schemas.microsoft.com/office/drawing/2014/main" val="306569066"/>
                    </a:ext>
                  </a:extLst>
                </a:gridCol>
              </a:tblGrid>
              <a:tr h="2117924">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3825608539"/>
                  </a:ext>
                </a:extLst>
              </a:tr>
              <a:tr h="349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 points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For establishing and annually updating a list of government officials (at any level of government relevant to buildings, engineering or construction, including building officials, school system facility staff, state energy code officials, etc.) along with their contact information. (List must be sent to RVC by December 15 or date assigned by RVC)</a:t>
                      </a:r>
                    </a:p>
                    <a:p>
                      <a:endParaRPr lang="en-US" dirty="0"/>
                    </a:p>
                  </a:txBody>
                  <a:tcPr/>
                </a:tc>
                <a:extLst>
                  <a:ext uri="{0D108BD9-81ED-4DB2-BD59-A6C34878D82A}">
                    <a16:rowId xmlns:a16="http://schemas.microsoft.com/office/drawing/2014/main" val="2913698828"/>
                  </a:ext>
                </a:extLst>
              </a:tr>
            </a:tbl>
          </a:graphicData>
        </a:graphic>
      </p:graphicFrame>
    </p:spTree>
    <p:extLst>
      <p:ext uri="{BB962C8B-B14F-4D97-AF65-F5344CB8AC3E}">
        <p14:creationId xmlns:p14="http://schemas.microsoft.com/office/powerpoint/2010/main" val="250522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A97176-B77B-4129-B51E-86D81845F485}"/>
              </a:ext>
            </a:extLst>
          </p:cNvPr>
          <p:cNvGraphicFramePr>
            <a:graphicFrameLocks noGrp="1"/>
          </p:cNvGraphicFramePr>
          <p:nvPr>
            <p:ph idx="1"/>
            <p:extLst>
              <p:ext uri="{D42A27DB-BD31-4B8C-83A1-F6EECF244321}">
                <p14:modId xmlns:p14="http://schemas.microsoft.com/office/powerpoint/2010/main" val="2490762782"/>
              </p:ext>
            </p:extLst>
          </p:nvPr>
        </p:nvGraphicFramePr>
        <p:xfrm>
          <a:off x="0" y="1228725"/>
          <a:ext cx="12192000" cy="562927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023199094"/>
                    </a:ext>
                  </a:extLst>
                </a:gridCol>
                <a:gridCol w="6096000">
                  <a:extLst>
                    <a:ext uri="{9D8B030D-6E8A-4147-A177-3AD203B41FA5}">
                      <a16:colId xmlns:a16="http://schemas.microsoft.com/office/drawing/2014/main" val="2150545817"/>
                    </a:ext>
                  </a:extLst>
                </a:gridCol>
              </a:tblGrid>
              <a:tr h="1281659">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3724096007"/>
                  </a:ext>
                </a:extLst>
              </a:tr>
              <a:tr h="1281659">
                <a:tc>
                  <a:txBody>
                    <a:bodyPr/>
                    <a:lstStyle/>
                    <a:p>
                      <a:r>
                        <a:rPr lang="en-US" sz="1800" kern="1200" dirty="0">
                          <a:solidFill>
                            <a:schemeClr val="dk1"/>
                          </a:solidFill>
                          <a:effectLst/>
                          <a:latin typeface="+mn-lt"/>
                          <a:ea typeface="+mn-ea"/>
                          <a:cs typeface="+mn-cs"/>
                        </a:rPr>
                        <a:t>100 points; (no maximum)</a:t>
                      </a:r>
                      <a:endParaRPr lang="en-US" dirty="0"/>
                    </a:p>
                  </a:txBody>
                  <a:tcPr/>
                </a:tc>
                <a:tc>
                  <a:txBody>
                    <a:bodyPr/>
                    <a:lstStyle/>
                    <a:p>
                      <a:r>
                        <a:rPr lang="en-US" sz="1800" kern="1200" dirty="0">
                          <a:solidFill>
                            <a:schemeClr val="dk1"/>
                          </a:solidFill>
                          <a:effectLst/>
                          <a:latin typeface="+mn-lt"/>
                          <a:ea typeface="+mn-ea"/>
                          <a:cs typeface="+mn-cs"/>
                        </a:rPr>
                        <a:t>For each Chapter Government Affairs Award entry into Society competition (each Award entry counted only once)</a:t>
                      </a:r>
                      <a:endParaRPr lang="en-US" dirty="0"/>
                    </a:p>
                  </a:txBody>
                  <a:tcPr/>
                </a:tc>
                <a:extLst>
                  <a:ext uri="{0D108BD9-81ED-4DB2-BD59-A6C34878D82A}">
                    <a16:rowId xmlns:a16="http://schemas.microsoft.com/office/drawing/2014/main" val="446698390"/>
                  </a:ext>
                </a:extLst>
              </a:tr>
              <a:tr h="1281659">
                <a:tc>
                  <a:txBody>
                    <a:bodyPr/>
                    <a:lstStyle/>
                    <a:p>
                      <a:r>
                        <a:rPr lang="en-US" sz="1800" kern="1200" dirty="0">
                          <a:solidFill>
                            <a:schemeClr val="dk1"/>
                          </a:solidFill>
                          <a:effectLst/>
                          <a:latin typeface="+mn-lt"/>
                          <a:ea typeface="+mn-ea"/>
                          <a:cs typeface="+mn-cs"/>
                        </a:rPr>
                        <a:t>50 points; (no maximum)</a:t>
                      </a:r>
                      <a:endParaRPr lang="en-US" dirty="0"/>
                    </a:p>
                  </a:txBody>
                  <a:tcPr/>
                </a:tc>
                <a:tc>
                  <a:txBody>
                    <a:bodyPr/>
                    <a:lstStyle/>
                    <a:p>
                      <a:r>
                        <a:rPr lang="en-US" sz="1800" kern="1200" dirty="0">
                          <a:solidFill>
                            <a:schemeClr val="dk1"/>
                          </a:solidFill>
                          <a:effectLst/>
                          <a:latin typeface="+mn-lt"/>
                          <a:ea typeface="+mn-ea"/>
                          <a:cs typeface="+mn-cs"/>
                        </a:rPr>
                        <a:t>For each Chapter Government Affairs entry into Regional competition (each Award entry counted only once)</a:t>
                      </a:r>
                      <a:endParaRPr lang="en-US" dirty="0"/>
                    </a:p>
                  </a:txBody>
                  <a:tcPr/>
                </a:tc>
                <a:extLst>
                  <a:ext uri="{0D108BD9-81ED-4DB2-BD59-A6C34878D82A}">
                    <a16:rowId xmlns:a16="http://schemas.microsoft.com/office/drawing/2014/main" val="3963193733"/>
                  </a:ext>
                </a:extLst>
              </a:tr>
              <a:tr h="1784298">
                <a:tc>
                  <a:txBody>
                    <a:bodyPr/>
                    <a:lstStyle/>
                    <a:p>
                      <a:r>
                        <a:rPr lang="en-US" sz="1800" kern="1200" dirty="0">
                          <a:solidFill>
                            <a:schemeClr val="dk1"/>
                          </a:solidFill>
                          <a:effectLst/>
                          <a:latin typeface="+mn-lt"/>
                          <a:ea typeface="+mn-ea"/>
                          <a:cs typeface="+mn-cs"/>
                        </a:rPr>
                        <a:t>50 points; (no maximum)</a:t>
                      </a:r>
                      <a:endParaRPr lang="en-US" dirty="0"/>
                    </a:p>
                  </a:txBody>
                  <a:tcPr/>
                </a:tc>
                <a:tc>
                  <a:txBody>
                    <a:bodyPr/>
                    <a:lstStyle/>
                    <a:p>
                      <a:r>
                        <a:rPr lang="en-US" sz="1800" kern="1200" dirty="0">
                          <a:solidFill>
                            <a:schemeClr val="dk1"/>
                          </a:solidFill>
                          <a:effectLst/>
                          <a:latin typeface="+mn-lt"/>
                          <a:ea typeface="+mn-ea"/>
                          <a:cs typeface="+mn-cs"/>
                        </a:rPr>
                        <a:t>For each article on a government affairs activities-related (e.g. state provincial, or local legislative or regulatory issue) published in a chapter newsletter or posted on a chapter website with copy sent to RVC (maximum of two articles per month)</a:t>
                      </a:r>
                      <a:endParaRPr lang="en-US" dirty="0"/>
                    </a:p>
                  </a:txBody>
                  <a:tcPr/>
                </a:tc>
                <a:extLst>
                  <a:ext uri="{0D108BD9-81ED-4DB2-BD59-A6C34878D82A}">
                    <a16:rowId xmlns:a16="http://schemas.microsoft.com/office/drawing/2014/main" val="266248986"/>
                  </a:ext>
                </a:extLst>
              </a:tr>
            </a:tbl>
          </a:graphicData>
        </a:graphic>
      </p:graphicFrame>
      <p:sp>
        <p:nvSpPr>
          <p:cNvPr id="7" name="Title 1">
            <a:extLst>
              <a:ext uri="{FF2B5EF4-FFF2-40B4-BE49-F238E27FC236}">
                <a16:creationId xmlns:a16="http://schemas.microsoft.com/office/drawing/2014/main" id="{18FB3B1B-AEFA-4EBE-A88A-EAB6928CE9E7}"/>
              </a:ext>
            </a:extLst>
          </p:cNvPr>
          <p:cNvSpPr>
            <a:spLocks noGrp="1"/>
          </p:cNvSpPr>
          <p:nvPr>
            <p:ph type="title"/>
          </p:nvPr>
        </p:nvSpPr>
        <p:spPr>
          <a:xfrm>
            <a:off x="0" y="574014"/>
            <a:ext cx="12191999" cy="673761"/>
          </a:xfrm>
        </p:spPr>
        <p:txBody>
          <a:bodyPr>
            <a:normAutofit fontScale="90000"/>
          </a:bodyPr>
          <a:lstStyle/>
          <a:p>
            <a:pPr lvl="0" algn="ctr">
              <a:lnSpc>
                <a:spcPct val="100000"/>
              </a:lnSpc>
              <a:spcBef>
                <a:spcPts val="0"/>
              </a:spcBef>
            </a:pPr>
            <a:r>
              <a:rPr lang="en-US" sz="3600" b="1" dirty="0">
                <a:solidFill>
                  <a:prstClr val="white"/>
                </a:solidFill>
                <a:ea typeface="+mn-ea"/>
                <a:cs typeface="+mn-cs"/>
              </a:rPr>
              <a:t>Government Affairs PAOE – </a:t>
            </a:r>
            <a:r>
              <a:rPr lang="en-US" sz="4000" b="1" dirty="0">
                <a:solidFill>
                  <a:prstClr val="white"/>
                </a:solidFill>
                <a:ea typeface="+mn-ea"/>
                <a:cs typeface="+mn-cs"/>
              </a:rPr>
              <a:t>Administrative</a:t>
            </a:r>
            <a:r>
              <a:rPr lang="en-US" sz="3600" b="1" dirty="0">
                <a:solidFill>
                  <a:prstClr val="white"/>
                </a:solidFill>
                <a:ea typeface="+mn-ea"/>
                <a:cs typeface="+mn-cs"/>
              </a:rPr>
              <a:t> and Training </a:t>
            </a:r>
            <a:br>
              <a:rPr lang="en-US" sz="1800" dirty="0">
                <a:solidFill>
                  <a:prstClr val="black"/>
                </a:solidFill>
                <a:latin typeface="Calibri" panose="020F0502020204030204"/>
                <a:ea typeface="+mn-ea"/>
                <a:cs typeface="+mn-cs"/>
              </a:rPr>
            </a:br>
            <a:endParaRPr lang="en-US" dirty="0"/>
          </a:p>
        </p:txBody>
      </p:sp>
    </p:spTree>
    <p:extLst>
      <p:ext uri="{BB962C8B-B14F-4D97-AF65-F5344CB8AC3E}">
        <p14:creationId xmlns:p14="http://schemas.microsoft.com/office/powerpoint/2010/main" val="34847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6058-A1A1-442B-B48E-15871106DC9D}"/>
              </a:ext>
            </a:extLst>
          </p:cNvPr>
          <p:cNvSpPr>
            <a:spLocks noGrp="1"/>
          </p:cNvSpPr>
          <p:nvPr>
            <p:ph type="title"/>
          </p:nvPr>
        </p:nvSpPr>
        <p:spPr>
          <a:xfrm>
            <a:off x="0" y="365125"/>
            <a:ext cx="12191999" cy="643543"/>
          </a:xfrm>
        </p:spPr>
        <p:txBody>
          <a:bodyPr>
            <a:noAutofit/>
          </a:bodyPr>
          <a:lstStyle/>
          <a:p>
            <a:pPr algn="ctr"/>
            <a:r>
              <a:rPr lang="en-US" b="1" dirty="0">
                <a:solidFill>
                  <a:prstClr val="white"/>
                </a:solidFill>
              </a:rPr>
              <a:t>Government Affairs PAOE – Meetings, Presentations and Events</a:t>
            </a:r>
            <a:endParaRPr lang="en-US" dirty="0"/>
          </a:p>
        </p:txBody>
      </p:sp>
      <p:graphicFrame>
        <p:nvGraphicFramePr>
          <p:cNvPr id="4" name="Content Placeholder 3">
            <a:extLst>
              <a:ext uri="{FF2B5EF4-FFF2-40B4-BE49-F238E27FC236}">
                <a16:creationId xmlns:a16="http://schemas.microsoft.com/office/drawing/2014/main" id="{32BC8675-0B20-4350-948B-A9AC63CCABB3}"/>
              </a:ext>
            </a:extLst>
          </p:cNvPr>
          <p:cNvGraphicFramePr>
            <a:graphicFrameLocks noGrp="1"/>
          </p:cNvGraphicFramePr>
          <p:nvPr>
            <p:ph idx="1"/>
            <p:extLst>
              <p:ext uri="{D42A27DB-BD31-4B8C-83A1-F6EECF244321}">
                <p14:modId xmlns:p14="http://schemas.microsoft.com/office/powerpoint/2010/main" val="1730707864"/>
              </p:ext>
            </p:extLst>
          </p:nvPr>
        </p:nvGraphicFramePr>
        <p:xfrm>
          <a:off x="0" y="995064"/>
          <a:ext cx="12191999" cy="5862936"/>
        </p:xfrm>
        <a:graphic>
          <a:graphicData uri="http://schemas.openxmlformats.org/drawingml/2006/table">
            <a:tbl>
              <a:tblPr firstRow="1" bandRow="1">
                <a:tableStyleId>{5C22544A-7EE6-4342-B048-85BDC9FD1C3A}</a:tableStyleId>
              </a:tblPr>
              <a:tblGrid>
                <a:gridCol w="1398922">
                  <a:extLst>
                    <a:ext uri="{9D8B030D-6E8A-4147-A177-3AD203B41FA5}">
                      <a16:colId xmlns:a16="http://schemas.microsoft.com/office/drawing/2014/main" val="2650903749"/>
                    </a:ext>
                  </a:extLst>
                </a:gridCol>
                <a:gridCol w="10793077">
                  <a:extLst>
                    <a:ext uri="{9D8B030D-6E8A-4147-A177-3AD203B41FA5}">
                      <a16:colId xmlns:a16="http://schemas.microsoft.com/office/drawing/2014/main" val="4220692462"/>
                    </a:ext>
                  </a:extLst>
                </a:gridCol>
              </a:tblGrid>
              <a:tr h="341745">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1686493456"/>
                  </a:ext>
                </a:extLst>
              </a:tr>
              <a:tr h="768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 (Max 1000)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announced and promoted or held joint chapter meeting with local, state, or provincial government entity to discuss a built environment or HVAC&amp;R industry-related topic</a:t>
                      </a:r>
                      <a:endParaRPr lang="en-US" sz="1600" dirty="0"/>
                    </a:p>
                  </a:txBody>
                  <a:tcPr/>
                </a:tc>
                <a:extLst>
                  <a:ext uri="{0D108BD9-81ED-4DB2-BD59-A6C34878D82A}">
                    <a16:rowId xmlns:a16="http://schemas.microsoft.com/office/drawing/2014/main" val="3621720727"/>
                  </a:ext>
                </a:extLst>
              </a:tr>
              <a:tr h="1452418">
                <a:tc>
                  <a:txBody>
                    <a:bodyPr/>
                    <a:lstStyle/>
                    <a:p>
                      <a:r>
                        <a:rPr lang="en-US" sz="1600" kern="1200" dirty="0">
                          <a:solidFill>
                            <a:schemeClr val="dk1"/>
                          </a:solidFill>
                          <a:effectLst/>
                          <a:latin typeface="+mn-lt"/>
                          <a:ea typeface="+mn-ea"/>
                          <a:cs typeface="+mn-cs"/>
                        </a:rPr>
                        <a:t>50 – 100 points; (800 points maximum)</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documented personal contact (meeting) by a chapter member with government officials (at any level of government relevant to buildings, engineering or construction, including building officials, school system facility staff, state energy code officials, etc.) with the goal of promoting ASHRAE related subjects or Chapter goals and objectives, with notification sent to the ASHRAE Government Affairs Office (Points doubled if the chapter promotes current or recently updated ASHRAE Standards, ASHRAE certifications or </a:t>
                      </a:r>
                      <a:r>
                        <a:rPr lang="en-US" sz="1600" kern="1200" dirty="0" err="1">
                          <a:solidFill>
                            <a:schemeClr val="dk1"/>
                          </a:solidFill>
                          <a:effectLst/>
                          <a:latin typeface="+mn-lt"/>
                          <a:ea typeface="+mn-ea"/>
                          <a:cs typeface="+mn-cs"/>
                        </a:rPr>
                        <a:t>bEQ</a:t>
                      </a:r>
                      <a:r>
                        <a:rPr lang="en-US" sz="1600" kern="1200" dirty="0">
                          <a:solidFill>
                            <a:schemeClr val="dk1"/>
                          </a:solidFill>
                          <a:effectLst/>
                          <a:latin typeface="+mn-lt"/>
                          <a:ea typeface="+mn-ea"/>
                          <a:cs typeface="+mn-cs"/>
                        </a:rPr>
                        <a:t>) (50 points for staff level meeting and 100 points for elected/appointed official meeting)</a:t>
                      </a:r>
                      <a:endParaRPr lang="en-US" sz="1600" dirty="0"/>
                    </a:p>
                  </a:txBody>
                  <a:tcPr/>
                </a:tc>
                <a:extLst>
                  <a:ext uri="{0D108BD9-81ED-4DB2-BD59-A6C34878D82A}">
                    <a16:rowId xmlns:a16="http://schemas.microsoft.com/office/drawing/2014/main" val="3477600830"/>
                  </a:ext>
                </a:extLst>
              </a:tr>
              <a:tr h="996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 (no maximum)</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National Engineers’ Week or non-US equivalent activity that promotes Engineering</a:t>
                      </a:r>
                      <a:endParaRPr lang="en-US" sz="1600" dirty="0"/>
                    </a:p>
                  </a:txBody>
                  <a:tcPr/>
                </a:tc>
                <a:extLst>
                  <a:ext uri="{0D108BD9-81ED-4DB2-BD59-A6C34878D82A}">
                    <a16:rowId xmlns:a16="http://schemas.microsoft.com/office/drawing/2014/main" val="1614143570"/>
                  </a:ext>
                </a:extLst>
              </a:tr>
              <a:tr h="768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 (Max 600)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promotion of ASHRAE certification programs with government officials, engineers, personal presentations, newsletters</a:t>
                      </a:r>
                      <a:endParaRPr lang="en-US" sz="1600" dirty="0"/>
                    </a:p>
                  </a:txBody>
                  <a:tcPr/>
                </a:tc>
                <a:extLst>
                  <a:ext uri="{0D108BD9-81ED-4DB2-BD59-A6C34878D82A}">
                    <a16:rowId xmlns:a16="http://schemas.microsoft.com/office/drawing/2014/main" val="1139029956"/>
                  </a:ext>
                </a:extLst>
              </a:tr>
              <a:tr h="541097">
                <a:tc>
                  <a:txBody>
                    <a:bodyPr/>
                    <a:lstStyle/>
                    <a:p>
                      <a:r>
                        <a:rPr lang="en-US" sz="1600" kern="1200" dirty="0">
                          <a:solidFill>
                            <a:schemeClr val="dk1"/>
                          </a:solidFill>
                          <a:effectLst/>
                          <a:latin typeface="+mn-lt"/>
                          <a:ea typeface="+mn-ea"/>
                          <a:cs typeface="+mn-cs"/>
                        </a:rPr>
                        <a:t>50 points; (Max 50)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maintaining a current listing of local and state Energy code(s) for entities within chapter area; include contacts for people managing the Energy Code(s)</a:t>
                      </a:r>
                      <a:endParaRPr lang="en-US" sz="1600" dirty="0"/>
                    </a:p>
                  </a:txBody>
                  <a:tcPr/>
                </a:tc>
                <a:extLst>
                  <a:ext uri="{0D108BD9-81ED-4DB2-BD59-A6C34878D82A}">
                    <a16:rowId xmlns:a16="http://schemas.microsoft.com/office/drawing/2014/main" val="4015427727"/>
                  </a:ext>
                </a:extLst>
              </a:tr>
              <a:tr h="768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50 points; (Max 100)</a:t>
                      </a:r>
                    </a:p>
                    <a:p>
                      <a:endParaRPr lang="en-US" sz="1600"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200" dirty="0">
                          <a:solidFill>
                            <a:schemeClr val="dk1"/>
                          </a:solidFill>
                          <a:effectLst/>
                          <a:latin typeface="+mn-lt"/>
                          <a:ea typeface="+mn-ea"/>
                          <a:cs typeface="+mn-cs"/>
                        </a:rPr>
                        <a:t>For each Chapter program on the topic of government activities (minimum 45 minute presentation; maximum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407794"/>
                  </a:ext>
                </a:extLst>
              </a:tr>
            </a:tbl>
          </a:graphicData>
        </a:graphic>
      </p:graphicFrame>
    </p:spTree>
    <p:extLst>
      <p:ext uri="{BB962C8B-B14F-4D97-AF65-F5344CB8AC3E}">
        <p14:creationId xmlns:p14="http://schemas.microsoft.com/office/powerpoint/2010/main" val="169841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C21C-479D-44CE-910C-9B282D95AC00}"/>
              </a:ext>
            </a:extLst>
          </p:cNvPr>
          <p:cNvSpPr>
            <a:spLocks noGrp="1"/>
          </p:cNvSpPr>
          <p:nvPr>
            <p:ph type="title"/>
          </p:nvPr>
        </p:nvSpPr>
        <p:spPr>
          <a:xfrm>
            <a:off x="0" y="240377"/>
            <a:ext cx="12192000" cy="643543"/>
          </a:xfrm>
        </p:spPr>
        <p:txBody>
          <a:bodyPr/>
          <a:lstStyle/>
          <a:p>
            <a:pPr algn="ctr"/>
            <a:r>
              <a:rPr lang="en-US" b="1" dirty="0">
                <a:solidFill>
                  <a:prstClr val="white"/>
                </a:solidFill>
              </a:rPr>
              <a:t>Government Affairs PAOE – RVC Assigns or Enters</a:t>
            </a:r>
            <a:endParaRPr lang="en-US" dirty="0"/>
          </a:p>
        </p:txBody>
      </p:sp>
      <p:graphicFrame>
        <p:nvGraphicFramePr>
          <p:cNvPr id="4" name="Content Placeholder 3">
            <a:extLst>
              <a:ext uri="{FF2B5EF4-FFF2-40B4-BE49-F238E27FC236}">
                <a16:creationId xmlns:a16="http://schemas.microsoft.com/office/drawing/2014/main" id="{40355221-FE4A-4239-BB1A-8ECCA683CCFF}"/>
              </a:ext>
            </a:extLst>
          </p:cNvPr>
          <p:cNvGraphicFramePr>
            <a:graphicFrameLocks noGrp="1"/>
          </p:cNvGraphicFramePr>
          <p:nvPr>
            <p:ph idx="1"/>
            <p:extLst>
              <p:ext uri="{D42A27DB-BD31-4B8C-83A1-F6EECF244321}">
                <p14:modId xmlns:p14="http://schemas.microsoft.com/office/powerpoint/2010/main" val="1529114623"/>
              </p:ext>
            </p:extLst>
          </p:nvPr>
        </p:nvGraphicFramePr>
        <p:xfrm>
          <a:off x="0" y="883920"/>
          <a:ext cx="12192000" cy="5974080"/>
        </p:xfrm>
        <a:graphic>
          <a:graphicData uri="http://schemas.openxmlformats.org/drawingml/2006/table">
            <a:tbl>
              <a:tblPr firstRow="1" bandRow="1">
                <a:tableStyleId>{5C22544A-7EE6-4342-B048-85BDC9FD1C3A}</a:tableStyleId>
              </a:tblPr>
              <a:tblGrid>
                <a:gridCol w="1656523">
                  <a:extLst>
                    <a:ext uri="{9D8B030D-6E8A-4147-A177-3AD203B41FA5}">
                      <a16:colId xmlns:a16="http://schemas.microsoft.com/office/drawing/2014/main" val="567769218"/>
                    </a:ext>
                  </a:extLst>
                </a:gridCol>
                <a:gridCol w="10535477">
                  <a:extLst>
                    <a:ext uri="{9D8B030D-6E8A-4147-A177-3AD203B41FA5}">
                      <a16:colId xmlns:a16="http://schemas.microsoft.com/office/drawing/2014/main" val="2189622695"/>
                    </a:ext>
                  </a:extLst>
                </a:gridCol>
              </a:tblGrid>
              <a:tr h="345427">
                <a:tc>
                  <a:txBody>
                    <a:bodyPr/>
                    <a:lstStyle/>
                    <a:p>
                      <a:r>
                        <a:rPr lang="en-US" sz="1800" b="1" kern="1200" dirty="0">
                          <a:solidFill>
                            <a:schemeClr val="lt1"/>
                          </a:solidFill>
                          <a:effectLst/>
                          <a:latin typeface="+mn-lt"/>
                          <a:ea typeface="+mn-ea"/>
                          <a:cs typeface="+mn-cs"/>
                        </a:rPr>
                        <a:t>Points</a:t>
                      </a:r>
                      <a:endParaRPr lang="en-US" dirty="0"/>
                    </a:p>
                  </a:txBody>
                  <a:tcPr/>
                </a:tc>
                <a:tc>
                  <a:txBody>
                    <a:bodyPr/>
                    <a:lstStyle/>
                    <a:p>
                      <a:r>
                        <a:rPr lang="en-US" sz="1800" b="1" kern="1200" dirty="0">
                          <a:solidFill>
                            <a:schemeClr val="lt1"/>
                          </a:solidFill>
                          <a:effectLst/>
                          <a:latin typeface="+mn-lt"/>
                          <a:ea typeface="+mn-ea"/>
                          <a:cs typeface="+mn-cs"/>
                        </a:rPr>
                        <a:t>Responsibility</a:t>
                      </a:r>
                      <a:endParaRPr lang="en-US" dirty="0"/>
                    </a:p>
                  </a:txBody>
                  <a:tcPr/>
                </a:tc>
                <a:extLst>
                  <a:ext uri="{0D108BD9-81ED-4DB2-BD59-A6C34878D82A}">
                    <a16:rowId xmlns:a16="http://schemas.microsoft.com/office/drawing/2014/main" val="2431647642"/>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300 points (Max: 300)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a complete application submitted to the GAC for the Government Affairs Award</a:t>
                      </a:r>
                      <a:endParaRPr lang="en-US" sz="1600" dirty="0"/>
                    </a:p>
                  </a:txBody>
                  <a:tcPr/>
                </a:tc>
                <a:extLst>
                  <a:ext uri="{0D108BD9-81ED-4DB2-BD59-A6C34878D82A}">
                    <a16:rowId xmlns:a16="http://schemas.microsoft.com/office/drawing/2014/main" val="2150326077"/>
                  </a:ext>
                </a:extLst>
              </a:tr>
              <a:tr h="54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200 points</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the incoming Chapter GAC committee chair attending the GAC CRC workshop (50 points for chapter representative other than the chair who is a senior officer or member of GAC)</a:t>
                      </a:r>
                      <a:endParaRPr lang="en-US" sz="1600" dirty="0"/>
                    </a:p>
                  </a:txBody>
                  <a:tcPr/>
                </a:tc>
                <a:extLst>
                  <a:ext uri="{0D108BD9-81ED-4DB2-BD59-A6C34878D82A}">
                    <a16:rowId xmlns:a16="http://schemas.microsoft.com/office/drawing/2014/main" val="3935209576"/>
                  </a:ext>
                </a:extLst>
              </a:tr>
              <a:tr h="54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100 points</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chapter GAC chair continuing a second year as chair (200 points for an additional year with a cap of 300 points in one year)</a:t>
                      </a:r>
                      <a:endParaRPr lang="en-US" sz="1600" dirty="0"/>
                    </a:p>
                  </a:txBody>
                  <a:tcPr/>
                </a:tc>
                <a:extLst>
                  <a:ext uri="{0D108BD9-81ED-4DB2-BD59-A6C34878D82A}">
                    <a16:rowId xmlns:a16="http://schemas.microsoft.com/office/drawing/2014/main" val="2961750594"/>
                  </a:ext>
                </a:extLst>
              </a:tr>
              <a:tr h="546926">
                <a:tc>
                  <a:txBody>
                    <a:bodyPr/>
                    <a:lstStyle/>
                    <a:p>
                      <a:r>
                        <a:rPr lang="en-US" sz="1600" kern="1200" dirty="0">
                          <a:solidFill>
                            <a:schemeClr val="dk1"/>
                          </a:solidFill>
                          <a:effectLst/>
                          <a:latin typeface="+mn-lt"/>
                          <a:ea typeface="+mn-ea"/>
                          <a:cs typeface="+mn-cs"/>
                        </a:rPr>
                        <a:t>100 points (Max 400)</a:t>
                      </a:r>
                      <a:endParaRPr lang="en-US" sz="1600" dirty="0"/>
                    </a:p>
                  </a:txBody>
                  <a:tcPr/>
                </a:tc>
                <a:tc>
                  <a:txBody>
                    <a:bodyPr/>
                    <a:lstStyle/>
                    <a:p>
                      <a:r>
                        <a:rPr lang="en-US" sz="1600" kern="1200" dirty="0">
                          <a:solidFill>
                            <a:schemeClr val="dk1"/>
                          </a:solidFill>
                          <a:effectLst/>
                          <a:latin typeface="+mn-lt"/>
                          <a:ea typeface="+mn-ea"/>
                          <a:cs typeface="+mn-cs"/>
                        </a:rPr>
                        <a:t>For chapter submitting report(s) with local issues identified to RVC</a:t>
                      </a:r>
                      <a:endParaRPr lang="en-US" sz="1600" dirty="0"/>
                    </a:p>
                  </a:txBody>
                  <a:tcPr/>
                </a:tc>
                <a:extLst>
                  <a:ext uri="{0D108BD9-81ED-4DB2-BD59-A6C34878D82A}">
                    <a16:rowId xmlns:a16="http://schemas.microsoft.com/office/drawing/2014/main" val="3427648034"/>
                  </a:ext>
                </a:extLst>
              </a:tr>
              <a:tr h="54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50 points (Max 100)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planning/goal setting session with RVC (points assigned by RVC by October 1 or 2 weeks after the CRC, whichever is later)</a:t>
                      </a:r>
                      <a:endParaRPr lang="en-US" sz="1600" dirty="0"/>
                    </a:p>
                  </a:txBody>
                  <a:tcPr/>
                </a:tc>
                <a:extLst>
                  <a:ext uri="{0D108BD9-81ED-4DB2-BD59-A6C34878D82A}">
                    <a16:rowId xmlns:a16="http://schemas.microsoft.com/office/drawing/2014/main" val="2292439740"/>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 points (Max 200)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chapter interaction with local or state government to advocate policy related to buildings, engineering or construction. The total points shall be determined by the RVC based on effort</a:t>
                      </a:r>
                      <a:endParaRPr lang="en-US" sz="1600" dirty="0"/>
                    </a:p>
                  </a:txBody>
                  <a:tcPr/>
                </a:tc>
                <a:extLst>
                  <a:ext uri="{0D108BD9-81ED-4DB2-BD59-A6C34878D82A}">
                    <a16:rowId xmlns:a16="http://schemas.microsoft.com/office/drawing/2014/main" val="3166560898"/>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 points; (Max 100)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achieving goals established in goal-setting session with RVC (points assigned by RVC by June 30)</a:t>
                      </a:r>
                      <a:endParaRPr lang="en-US" sz="1600" dirty="0"/>
                    </a:p>
                  </a:txBody>
                  <a:tcPr/>
                </a:tc>
                <a:extLst>
                  <a:ext uri="{0D108BD9-81ED-4DB2-BD59-A6C34878D82A}">
                    <a16:rowId xmlns:a16="http://schemas.microsoft.com/office/drawing/2014/main" val="2700318836"/>
                  </a:ext>
                </a:extLst>
              </a:tr>
              <a:tr h="77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10 points; (Max 100)</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each GAC meeting to promote using an Energy Code based on ASHRAE standards with Energy Code contacts; must report to RVC</a:t>
                      </a:r>
                      <a:endParaRPr lang="en-US" sz="1600" dirty="0"/>
                    </a:p>
                  </a:txBody>
                  <a:tcPr/>
                </a:tc>
                <a:extLst>
                  <a:ext uri="{0D108BD9-81ED-4DB2-BD59-A6C34878D82A}">
                    <a16:rowId xmlns:a16="http://schemas.microsoft.com/office/drawing/2014/main" val="2338131487"/>
                  </a:ext>
                </a:extLst>
              </a:tr>
            </a:tbl>
          </a:graphicData>
        </a:graphic>
      </p:graphicFrame>
    </p:spTree>
    <p:extLst>
      <p:ext uri="{BB962C8B-B14F-4D97-AF65-F5344CB8AC3E}">
        <p14:creationId xmlns:p14="http://schemas.microsoft.com/office/powerpoint/2010/main" val="322743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panose="020F0502020204030204" pitchFamily="34" charset="0"/>
              </a:rPr>
              <a:t>Information and Support Provided</a:t>
            </a:r>
          </a:p>
        </p:txBody>
      </p:sp>
      <p:sp>
        <p:nvSpPr>
          <p:cNvPr id="3" name="Content Placeholder 2"/>
          <p:cNvSpPr>
            <a:spLocks noGrp="1"/>
          </p:cNvSpPr>
          <p:nvPr>
            <p:ph idx="1"/>
          </p:nvPr>
        </p:nvSpPr>
        <p:spPr>
          <a:xfrm>
            <a:off x="838199" y="1194659"/>
            <a:ext cx="10982325" cy="5298215"/>
          </a:xfrm>
        </p:spPr>
        <p:txBody>
          <a:bodyPr>
            <a:normAutofit/>
          </a:bodyPr>
          <a:lstStyle/>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GAC Staff Support: </a:t>
            </a:r>
            <a:r>
              <a:rPr lang="en-US" dirty="0">
                <a:latin typeface="Calibri" panose="020F0502020204030204" pitchFamily="34" charset="0"/>
                <a:cs typeface="Calibri" panose="020F0502020204030204" pitchFamily="34" charset="0"/>
                <a:hlinkClick r:id="rId3"/>
              </a:rPr>
              <a:t>GovAffairs@ashrae.org</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Alice Yates, Director</a:t>
            </a:r>
          </a:p>
          <a:p>
            <a:pPr lvl="1"/>
            <a:r>
              <a:rPr lang="en-US" dirty="0">
                <a:latin typeface="Calibri" panose="020F0502020204030204" pitchFamily="34" charset="0"/>
                <a:cs typeface="Calibri" panose="020F0502020204030204" pitchFamily="34" charset="0"/>
              </a:rPr>
              <a:t>Jeremy Pollack, Manager of Federal Government Affairs</a:t>
            </a:r>
          </a:p>
          <a:p>
            <a:pPr lvl="1"/>
            <a:r>
              <a:rPr lang="en-US" dirty="0">
                <a:latin typeface="Calibri" panose="020F0502020204030204" pitchFamily="34" charset="0"/>
                <a:cs typeface="Calibri" panose="020F0502020204030204" pitchFamily="34" charset="0"/>
              </a:rPr>
              <a:t>Caroline Sevier, Manager of State and Local Government Affairs </a:t>
            </a:r>
          </a:p>
          <a:p>
            <a:pPr lvl="1"/>
            <a:r>
              <a:rPr lang="en-US" dirty="0">
                <a:latin typeface="Calibri" panose="020F0502020204030204" pitchFamily="34" charset="0"/>
                <a:cs typeface="Calibri" panose="020F0502020204030204" pitchFamily="34" charset="0"/>
              </a:rPr>
              <a:t>Patricia Ryan, Office Manager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 sure to sign up for the bi-weekly </a:t>
            </a:r>
            <a:r>
              <a:rPr lang="en-US" i="1" dirty="0">
                <a:latin typeface="Calibri" panose="020F0502020204030204" pitchFamily="34" charset="0"/>
                <a:cs typeface="Calibri" panose="020F0502020204030204" pitchFamily="34" charset="0"/>
              </a:rPr>
              <a:t>Government Affairs Update </a:t>
            </a:r>
          </a:p>
          <a:p>
            <a:endParaRPr lang="en-US" dirty="0">
              <a:latin typeface="Calibri" panose="020F0502020204030204" pitchFamily="34" charset="0"/>
              <a:cs typeface="Calibri" panose="020F0502020204030204" pitchFamily="34" charset="0"/>
            </a:endParaRPr>
          </a:p>
          <a:p>
            <a:endParaRPr lang="en-US" sz="2600" dirty="0">
              <a:solidFill>
                <a:prstClr val="black"/>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1F1DAD6E-70A4-45C3-BA93-745DDFC50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617" y="4814634"/>
            <a:ext cx="3636187" cy="1678240"/>
          </a:xfrm>
          <a:prstGeom prst="rect">
            <a:avLst/>
          </a:prstGeom>
        </p:spPr>
      </p:pic>
    </p:spTree>
    <p:extLst>
      <p:ext uri="{BB962C8B-B14F-4D97-AF65-F5344CB8AC3E}">
        <p14:creationId xmlns:p14="http://schemas.microsoft.com/office/powerpoint/2010/main" val="189642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40639-7BDE-4659-AE54-4832FDDC5042}"/>
              </a:ext>
            </a:extLst>
          </p:cNvPr>
          <p:cNvSpPr txBox="1"/>
          <p:nvPr/>
        </p:nvSpPr>
        <p:spPr>
          <a:xfrm>
            <a:off x="0" y="3075057"/>
            <a:ext cx="12192000" cy="707886"/>
          </a:xfrm>
          <a:prstGeom prst="rect">
            <a:avLst/>
          </a:prstGeom>
          <a:noFill/>
        </p:spPr>
        <p:txBody>
          <a:bodyPr wrap="square" rtlCol="0">
            <a:spAutoFit/>
          </a:bodyPr>
          <a:lstStyle/>
          <a:p>
            <a:pPr algn="ctr"/>
            <a:r>
              <a:rPr lang="en-US" sz="4000" b="1" dirty="0">
                <a:solidFill>
                  <a:schemeClr val="bg1"/>
                </a:solidFill>
              </a:rPr>
              <a:t>Questions?</a:t>
            </a:r>
          </a:p>
        </p:txBody>
      </p:sp>
    </p:spTree>
    <p:extLst>
      <p:ext uri="{BB962C8B-B14F-4D97-AF65-F5344CB8AC3E}">
        <p14:creationId xmlns:p14="http://schemas.microsoft.com/office/powerpoint/2010/main" val="165080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45" y="43677"/>
            <a:ext cx="12192000" cy="1320800"/>
          </a:xfrm>
        </p:spPr>
        <p:txBody>
          <a:bodyPr>
            <a:normAutofit/>
          </a:bodyPr>
          <a:lstStyle/>
          <a:p>
            <a:pPr algn="ctr"/>
            <a:r>
              <a:rPr lang="en-US" b="1" dirty="0"/>
              <a:t>Society GAC Society Structure</a:t>
            </a:r>
          </a:p>
        </p:txBody>
      </p:sp>
      <p:sp>
        <p:nvSpPr>
          <p:cNvPr id="3" name="Content Placeholder 2"/>
          <p:cNvSpPr>
            <a:spLocks noGrp="1"/>
          </p:cNvSpPr>
          <p:nvPr>
            <p:ph idx="1"/>
          </p:nvPr>
        </p:nvSpPr>
        <p:spPr>
          <a:xfrm>
            <a:off x="124045" y="1355946"/>
            <a:ext cx="5316056" cy="5172445"/>
          </a:xfrm>
        </p:spPr>
        <p:txBody>
          <a:bodyPr>
            <a:normAutofit fontScale="77500" lnSpcReduction="20000"/>
          </a:bodyPr>
          <a:lstStyle/>
          <a:p>
            <a:pPr marL="0" indent="0" algn="ctr">
              <a:buNone/>
            </a:pPr>
            <a:r>
              <a:rPr lang="en-US" sz="4100" u="sng" dirty="0"/>
              <a:t>Members </a:t>
            </a:r>
          </a:p>
          <a:p>
            <a:pPr marL="0" indent="0">
              <a:buNone/>
            </a:pPr>
            <a:r>
              <a:rPr lang="en-US" sz="3000" b="1" i="1" dirty="0"/>
              <a:t>Voting Members</a:t>
            </a:r>
          </a:p>
          <a:p>
            <a:pPr marL="509588" indent="-277813">
              <a:buFont typeface="Wingdings" panose="05000000000000000000" pitchFamily="2" charset="2"/>
              <a:buChar char="Ø"/>
            </a:pPr>
            <a:r>
              <a:rPr lang="en-US" sz="3000" dirty="0"/>
              <a:t>Chair   </a:t>
            </a:r>
          </a:p>
          <a:p>
            <a:pPr marL="509588" indent="-277813">
              <a:buFont typeface="Wingdings" panose="05000000000000000000" pitchFamily="2" charset="2"/>
              <a:buChar char="Ø"/>
            </a:pPr>
            <a:r>
              <a:rPr lang="en-US" sz="3000" dirty="0"/>
              <a:t>Vice Chair</a:t>
            </a:r>
          </a:p>
          <a:p>
            <a:pPr marL="509588" indent="-277813">
              <a:buFont typeface="Wingdings" panose="05000000000000000000" pitchFamily="2" charset="2"/>
              <a:buChar char="Ø"/>
            </a:pPr>
            <a:r>
              <a:rPr lang="en-US" sz="3000" dirty="0"/>
              <a:t>Communications  Coordinator</a:t>
            </a:r>
          </a:p>
          <a:p>
            <a:pPr marL="509588" indent="-277813">
              <a:buFont typeface="Wingdings" panose="05000000000000000000" pitchFamily="2" charset="2"/>
              <a:buChar char="Ø"/>
            </a:pPr>
            <a:r>
              <a:rPr lang="en-US" sz="3000" dirty="0"/>
              <a:t>15 Regional Vice-Chairs</a:t>
            </a:r>
          </a:p>
          <a:p>
            <a:pPr marL="509588" indent="-277813">
              <a:buFont typeface="Wingdings" panose="05000000000000000000" pitchFamily="2" charset="2"/>
              <a:buChar char="Ø"/>
            </a:pPr>
            <a:r>
              <a:rPr lang="en-US" sz="3000" dirty="0"/>
              <a:t>4 At-Large Members</a:t>
            </a:r>
          </a:p>
          <a:p>
            <a:pPr marL="509588" indent="-277813">
              <a:buFont typeface="Wingdings" panose="05000000000000000000" pitchFamily="2" charset="2"/>
              <a:buChar char="Ø"/>
            </a:pPr>
            <a:r>
              <a:rPr lang="en-US" sz="3000" dirty="0"/>
              <a:t>1 Representative from each Council</a:t>
            </a:r>
          </a:p>
          <a:p>
            <a:pPr marL="0" indent="0">
              <a:buNone/>
            </a:pPr>
            <a:r>
              <a:rPr lang="en-US" sz="3000" b="1" i="1" dirty="0"/>
              <a:t>Non-Voting Members</a:t>
            </a:r>
          </a:p>
          <a:p>
            <a:pPr marL="509588" indent="-277813">
              <a:buFont typeface="Wingdings" panose="05000000000000000000" pitchFamily="2" charset="2"/>
              <a:buChar char="Ø"/>
            </a:pPr>
            <a:r>
              <a:rPr lang="en-US" sz="3000" dirty="0"/>
              <a:t>Society Treasurer </a:t>
            </a:r>
            <a:r>
              <a:rPr lang="en-US" dirty="0"/>
              <a:t>(Coordinating Officer)</a:t>
            </a:r>
          </a:p>
          <a:p>
            <a:pPr marL="509588" indent="-277813">
              <a:buFont typeface="Wingdings" panose="05000000000000000000" pitchFamily="2" charset="2"/>
              <a:buChar char="Ø"/>
            </a:pPr>
            <a:r>
              <a:rPr lang="en-US" sz="3000" dirty="0"/>
              <a:t>Board Ex Officio</a:t>
            </a:r>
          </a:p>
          <a:p>
            <a:pPr marL="509588" indent="-277813">
              <a:buFont typeface="Wingdings" panose="05000000000000000000" pitchFamily="2" charset="2"/>
              <a:buChar char="Ø"/>
            </a:pPr>
            <a:r>
              <a:rPr lang="en-US" sz="3000" dirty="0"/>
              <a:t>Staff of the Govt Affairs Office</a:t>
            </a:r>
          </a:p>
        </p:txBody>
      </p:sp>
      <p:sp>
        <p:nvSpPr>
          <p:cNvPr id="4" name="Content Placeholder 2">
            <a:extLst>
              <a:ext uri="{FF2B5EF4-FFF2-40B4-BE49-F238E27FC236}">
                <a16:creationId xmlns:a16="http://schemas.microsoft.com/office/drawing/2014/main" id="{B15B489D-F291-4520-89E8-E54696412E34}"/>
              </a:ext>
            </a:extLst>
          </p:cNvPr>
          <p:cNvSpPr txBox="1">
            <a:spLocks/>
          </p:cNvSpPr>
          <p:nvPr/>
        </p:nvSpPr>
        <p:spPr>
          <a:xfrm>
            <a:off x="5560829" y="1212111"/>
            <a:ext cx="6631172" cy="4954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3500" u="sng" dirty="0">
                <a:cs typeface="Calibri" panose="020F0502020204030204" pitchFamily="34" charset="0"/>
              </a:rPr>
              <a:t>Six Standing Subcommittees </a:t>
            </a:r>
          </a:p>
          <a:p>
            <a:pPr marL="971550" lvl="1" indent="-514350">
              <a:lnSpc>
                <a:spcPct val="120000"/>
              </a:lnSpc>
              <a:spcBef>
                <a:spcPts val="0"/>
              </a:spcBef>
              <a:buFont typeface="+mj-lt"/>
              <a:buAutoNum type="arabicPeriod"/>
            </a:pPr>
            <a:r>
              <a:rPr lang="en-US" sz="3000" dirty="0">
                <a:cs typeface="Calibri" panose="020F0502020204030204" pitchFamily="34" charset="0"/>
              </a:rPr>
              <a:t>Executive</a:t>
            </a:r>
          </a:p>
          <a:p>
            <a:pPr marL="971550" lvl="1" indent="-514350">
              <a:lnSpc>
                <a:spcPct val="120000"/>
              </a:lnSpc>
              <a:spcBef>
                <a:spcPts val="0"/>
              </a:spcBef>
              <a:buFont typeface="+mj-lt"/>
              <a:buAutoNum type="arabicPeriod"/>
            </a:pPr>
            <a:r>
              <a:rPr lang="en-US" sz="3000" dirty="0">
                <a:cs typeface="Calibri" panose="020F0502020204030204" pitchFamily="34" charset="0"/>
              </a:rPr>
              <a:t>Policy and Programs</a:t>
            </a:r>
          </a:p>
          <a:p>
            <a:pPr marL="971550" lvl="1" indent="-514350">
              <a:lnSpc>
                <a:spcPct val="120000"/>
              </a:lnSpc>
              <a:spcBef>
                <a:spcPts val="0"/>
              </a:spcBef>
              <a:buFont typeface="+mj-lt"/>
              <a:buAutoNum type="arabicPeriod"/>
            </a:pPr>
            <a:r>
              <a:rPr lang="en-US" sz="3000" dirty="0">
                <a:cs typeface="Calibri" panose="020F0502020204030204" pitchFamily="34" charset="0"/>
              </a:rPr>
              <a:t>Member Mobilization</a:t>
            </a:r>
          </a:p>
          <a:p>
            <a:pPr marL="971550" lvl="1" indent="-514350">
              <a:lnSpc>
                <a:spcPct val="120000"/>
              </a:lnSpc>
              <a:spcBef>
                <a:spcPts val="0"/>
              </a:spcBef>
              <a:buFont typeface="+mj-lt"/>
              <a:buAutoNum type="arabicPeriod"/>
            </a:pPr>
            <a:r>
              <a:rPr lang="en-US" sz="3000" dirty="0">
                <a:cs typeface="Calibri" panose="020F0502020204030204" pitchFamily="34" charset="0"/>
              </a:rPr>
              <a:t>Global Affairs</a:t>
            </a:r>
          </a:p>
          <a:p>
            <a:pPr marL="971550" lvl="1" indent="-514350">
              <a:lnSpc>
                <a:spcPct val="120000"/>
              </a:lnSpc>
              <a:spcBef>
                <a:spcPts val="0"/>
              </a:spcBef>
              <a:buFont typeface="+mj-lt"/>
              <a:buAutoNum type="arabicPeriod"/>
            </a:pPr>
            <a:r>
              <a:rPr lang="en-US" sz="3000" dirty="0">
                <a:cs typeface="Calibri" panose="020F0502020204030204" pitchFamily="34" charset="0"/>
              </a:rPr>
              <a:t>Rules</a:t>
            </a:r>
          </a:p>
          <a:p>
            <a:pPr marL="971550" lvl="1" indent="-514350">
              <a:lnSpc>
                <a:spcPct val="120000"/>
              </a:lnSpc>
              <a:spcBef>
                <a:spcPts val="0"/>
              </a:spcBef>
              <a:buFont typeface="+mj-lt"/>
              <a:buAutoNum type="arabicPeriod"/>
            </a:pPr>
            <a:r>
              <a:rPr lang="en-US" sz="3000" dirty="0">
                <a:cs typeface="Calibri" panose="020F0502020204030204" pitchFamily="34" charset="0"/>
              </a:rPr>
              <a:t>Nominating</a:t>
            </a:r>
          </a:p>
          <a:p>
            <a:pPr marL="0" indent="0">
              <a:lnSpc>
                <a:spcPct val="120000"/>
              </a:lnSpc>
              <a:spcBef>
                <a:spcPts val="0"/>
              </a:spcBef>
              <a:buFont typeface="Arial" panose="020B0604020202020204" pitchFamily="34" charset="0"/>
              <a:buNone/>
            </a:pPr>
            <a:r>
              <a:rPr lang="en-US" i="1" dirty="0">
                <a:cs typeface="Calibri" panose="020F0502020204030204" pitchFamily="34" charset="0"/>
              </a:rPr>
              <a:t>Members assigned to Subcommittees by Chair, and per direction in the MOP</a:t>
            </a:r>
          </a:p>
          <a:p>
            <a:pPr marL="0" indent="0">
              <a:spcBef>
                <a:spcPts val="3600"/>
              </a:spcBef>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8391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0601"/>
            <a:ext cx="12192000" cy="1325563"/>
          </a:xfrm>
        </p:spPr>
        <p:txBody>
          <a:bodyPr>
            <a:normAutofit/>
          </a:bodyPr>
          <a:lstStyle/>
          <a:p>
            <a:pPr algn="ctr"/>
            <a:r>
              <a:rPr lang="en-US" b="1" dirty="0"/>
              <a:t>Government Outreach</a:t>
            </a:r>
          </a:p>
        </p:txBody>
      </p:sp>
      <p:sp>
        <p:nvSpPr>
          <p:cNvPr id="3" name="Content Placeholder 2"/>
          <p:cNvSpPr>
            <a:spLocks noGrp="1"/>
          </p:cNvSpPr>
          <p:nvPr>
            <p:ph idx="1"/>
          </p:nvPr>
        </p:nvSpPr>
        <p:spPr>
          <a:xfrm>
            <a:off x="0" y="1338463"/>
            <a:ext cx="7094415" cy="5260958"/>
          </a:xfrm>
        </p:spPr>
        <p:txBody>
          <a:bodyPr>
            <a:normAutofit/>
          </a:bodyPr>
          <a:lstStyle/>
          <a:p>
            <a:r>
              <a:rPr lang="en-US" sz="3000" dirty="0"/>
              <a:t>Why is it important?</a:t>
            </a:r>
          </a:p>
          <a:p>
            <a:pPr marL="914400" lvl="1" indent="-457200">
              <a:spcBef>
                <a:spcPts val="1200"/>
              </a:spcBef>
              <a:buFont typeface="Courier New" panose="02070309020205020404" pitchFamily="49" charset="0"/>
              <a:buChar char="o"/>
            </a:pPr>
            <a:r>
              <a:rPr lang="en-US" sz="2800" dirty="0"/>
              <a:t>Builds connections</a:t>
            </a:r>
          </a:p>
          <a:p>
            <a:pPr marL="914400" lvl="1" indent="-457200">
              <a:spcBef>
                <a:spcPts val="1200"/>
              </a:spcBef>
              <a:buFont typeface="Courier New" panose="02070309020205020404" pitchFamily="49" charset="0"/>
              <a:buChar char="o"/>
            </a:pPr>
            <a:r>
              <a:rPr lang="en-US" sz="2800" dirty="0"/>
              <a:t>Provides important technical information to government officials to aid in decision-making</a:t>
            </a:r>
          </a:p>
          <a:p>
            <a:pPr marL="914400" lvl="1" indent="-457200">
              <a:spcBef>
                <a:spcPts val="1200"/>
              </a:spcBef>
              <a:buFont typeface="Courier New" panose="02070309020205020404" pitchFamily="49" charset="0"/>
              <a:buChar char="o"/>
            </a:pPr>
            <a:r>
              <a:rPr lang="en-US" sz="2800" dirty="0"/>
              <a:t>Raises awareness of issues of concern to ASHRAE</a:t>
            </a:r>
          </a:p>
          <a:p>
            <a:pPr marL="914400" lvl="1" indent="-457200">
              <a:spcBef>
                <a:spcPts val="1200"/>
              </a:spcBef>
              <a:buFont typeface="Courier New" panose="02070309020205020404" pitchFamily="49" charset="0"/>
              <a:buChar char="o"/>
            </a:pPr>
            <a:r>
              <a:rPr lang="en-US" sz="2800" dirty="0"/>
              <a:t>Reinforces that ASHRAE is the “go-to” organization when issues arise concerning the built environment</a:t>
            </a:r>
          </a:p>
          <a:p>
            <a:endParaRPr lang="en-US" sz="2400" dirty="0"/>
          </a:p>
        </p:txBody>
      </p:sp>
      <p:pic>
        <p:nvPicPr>
          <p:cNvPr id="1028" name="Picture 4" descr="Image result for state capitol dome">
            <a:extLst>
              <a:ext uri="{FF2B5EF4-FFF2-40B4-BE49-F238E27FC236}">
                <a16:creationId xmlns:a16="http://schemas.microsoft.com/office/drawing/2014/main" id="{0153E576-5D80-42E6-808A-F4AAEA7938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92" r="955" b="-1"/>
          <a:stretch/>
        </p:blipFill>
        <p:spPr bwMode="auto">
          <a:xfrm>
            <a:off x="7356558" y="1541904"/>
            <a:ext cx="4303705" cy="362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5" y="0"/>
            <a:ext cx="5004256" cy="1325563"/>
          </a:xfrm>
        </p:spPr>
        <p:txBody>
          <a:bodyPr>
            <a:normAutofit/>
          </a:bodyPr>
          <a:lstStyle/>
          <a:p>
            <a:r>
              <a:rPr lang="en-US" b="1" dirty="0">
                <a:cs typeface="Calibri" panose="020F0502020204030204" pitchFamily="34" charset="0"/>
              </a:rPr>
              <a:t>Key Activities of GAC</a:t>
            </a:r>
          </a:p>
        </p:txBody>
      </p:sp>
      <p:pic>
        <p:nvPicPr>
          <p:cNvPr id="9" name="Picture 8">
            <a:extLst>
              <a:ext uri="{FF2B5EF4-FFF2-40B4-BE49-F238E27FC236}">
                <a16:creationId xmlns:a16="http://schemas.microsoft.com/office/drawing/2014/main" id="{8B198F0E-4D1E-41C3-A0A2-07AB25FD55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85" r="12118" b="4"/>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p:cNvSpPr>
            <a:spLocks noGrp="1"/>
          </p:cNvSpPr>
          <p:nvPr>
            <p:ph idx="1"/>
          </p:nvPr>
        </p:nvSpPr>
        <p:spPr>
          <a:xfrm>
            <a:off x="190830" y="1640786"/>
            <a:ext cx="5736403" cy="4813544"/>
          </a:xfrm>
        </p:spPr>
        <p:txBody>
          <a:bodyPr anchor="t">
            <a:normAutofit/>
          </a:bodyPr>
          <a:lstStyle/>
          <a:p>
            <a:r>
              <a:rPr lang="en-US" sz="2400" dirty="0">
                <a:latin typeface="Calibri" panose="020F0502020204030204" pitchFamily="34" charset="0"/>
                <a:cs typeface="Calibri" panose="020F0502020204030204" pitchFamily="34" charset="0"/>
              </a:rPr>
              <a:t>Develop annually a list of Public Policy Priorities (PPP)</a:t>
            </a:r>
          </a:p>
          <a:p>
            <a:r>
              <a:rPr lang="en-US" sz="2400" dirty="0">
                <a:latin typeface="Calibri" panose="020F0502020204030204" pitchFamily="34" charset="0"/>
                <a:cs typeface="Calibri" panose="020F0502020204030204" pitchFamily="34" charset="0"/>
              </a:rPr>
              <a:t>Act to implement PPPs at all levels of government</a:t>
            </a:r>
          </a:p>
          <a:p>
            <a:r>
              <a:rPr lang="en-US" sz="2400" dirty="0">
                <a:latin typeface="Calibri" panose="020F0502020204030204" pitchFamily="34" charset="0"/>
                <a:cs typeface="Calibri" panose="020F0502020204030204" pitchFamily="34" charset="0"/>
              </a:rPr>
              <a:t>Communicate internally and externally regarding policy matters: </a:t>
            </a:r>
            <a:r>
              <a:rPr lang="en-US" sz="2400" b="1" dirty="0">
                <a:latin typeface="Calibri" panose="020F0502020204030204" pitchFamily="34" charset="0"/>
                <a:cs typeface="Calibri" panose="020F0502020204030204" pitchFamily="34" charset="0"/>
              </a:rPr>
              <a:t>Government Outreach Days!</a:t>
            </a:r>
          </a:p>
          <a:p>
            <a:r>
              <a:rPr lang="en-US" sz="2400" dirty="0">
                <a:latin typeface="Calibri" panose="020F0502020204030204" pitchFamily="34" charset="0"/>
                <a:cs typeface="Calibri" panose="020F0502020204030204" pitchFamily="34" charset="0"/>
              </a:rPr>
              <a:t>Develop capacity of ASHRAE to be effective at all levels of government and across all Regions</a:t>
            </a:r>
          </a:p>
          <a:p>
            <a:r>
              <a:rPr lang="en-US" sz="2400" dirty="0">
                <a:latin typeface="Calibri" panose="020F0502020204030204" pitchFamily="34" charset="0"/>
                <a:cs typeface="Calibri" panose="020F0502020204030204" pitchFamily="34" charset="0"/>
              </a:rPr>
              <a:t>Develop and maintain important relationships in partnership with staff</a:t>
            </a: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p>
        </p:txBody>
      </p:sp>
      <p:pic>
        <p:nvPicPr>
          <p:cNvPr id="5" name="Picture 4">
            <a:extLst>
              <a:ext uri="{FF2B5EF4-FFF2-40B4-BE49-F238E27FC236}">
                <a16:creationId xmlns:a16="http://schemas.microsoft.com/office/drawing/2014/main" id="{422A532B-6A0E-416E-8CCA-1B41E702BC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06" r="30143" b="-2"/>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a:extLst>
              <a:ext uri="{FF2B5EF4-FFF2-40B4-BE49-F238E27FC236}">
                <a16:creationId xmlns:a16="http://schemas.microsoft.com/office/drawing/2014/main" id="{CC871A9A-6CB9-40DD-9F5A-19EC32D804A2}"/>
              </a:ext>
            </a:extLst>
          </p:cNvPr>
          <p:cNvPicPr>
            <a:picLocks noChangeAspect="1"/>
          </p:cNvPicPr>
          <p:nvPr/>
        </p:nvPicPr>
        <p:blipFill rotWithShape="1">
          <a:blip r:embed="rId5">
            <a:extLst>
              <a:ext uri="{28A0092B-C50C-407E-A947-70E740481C1C}">
                <a14:useLocalDpi xmlns:a14="http://schemas.microsoft.com/office/drawing/2010/main" val="0"/>
              </a:ext>
            </a:extLst>
          </a:blip>
          <a:srcRect l="11753" r="-3" b="-3"/>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3" name="Picture 12" descr="20190604_110758.jpg">
            <a:extLst>
              <a:ext uri="{FF2B5EF4-FFF2-40B4-BE49-F238E27FC236}">
                <a16:creationId xmlns:a16="http://schemas.microsoft.com/office/drawing/2014/main" id="{8E3CB7A1-EAD8-4C0C-81F4-56F0A46D0BA4}"/>
              </a:ext>
            </a:extLst>
          </p:cNvPr>
          <p:cNvPicPr/>
          <p:nvPr/>
        </p:nvPicPr>
        <p:blipFill rotWithShape="1">
          <a:blip r:embed="rId6" r:link="rId7" cstate="print">
            <a:extLst>
              <a:ext uri="{28A0092B-C50C-407E-A947-70E740481C1C}">
                <a14:useLocalDpi xmlns:a14="http://schemas.microsoft.com/office/drawing/2010/main" val="0"/>
              </a:ext>
            </a:extLst>
          </a:blip>
          <a:srcRect l="1862" r="10400"/>
          <a:stretch>
            <a:fillRect/>
          </a:stretch>
        </p:blipFill>
        <p:spPr bwMode="auto">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p:spPr>
      </p:pic>
    </p:spTree>
    <p:extLst>
      <p:ext uri="{BB962C8B-B14F-4D97-AF65-F5344CB8AC3E}">
        <p14:creationId xmlns:p14="http://schemas.microsoft.com/office/powerpoint/2010/main" val="205325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7972"/>
            <a:ext cx="12192000" cy="1066800"/>
          </a:xfrm>
        </p:spPr>
        <p:txBody>
          <a:bodyPr>
            <a:normAutofit/>
          </a:bodyPr>
          <a:lstStyle/>
          <a:p>
            <a:pPr algn="ctr"/>
            <a:r>
              <a:rPr lang="en-US" b="1" dirty="0"/>
              <a:t>Chapter Chair Responsibilities</a:t>
            </a:r>
          </a:p>
        </p:txBody>
      </p:sp>
      <p:sp>
        <p:nvSpPr>
          <p:cNvPr id="6" name="Content Placeholder 5"/>
          <p:cNvSpPr>
            <a:spLocks noGrp="1"/>
          </p:cNvSpPr>
          <p:nvPr>
            <p:ph idx="1"/>
          </p:nvPr>
        </p:nvSpPr>
        <p:spPr>
          <a:xfrm>
            <a:off x="144966" y="1315845"/>
            <a:ext cx="11006254" cy="5464184"/>
          </a:xfrm>
        </p:spPr>
        <p:txBody>
          <a:bodyPr>
            <a:normAutofit fontScale="40000" lnSpcReduction="20000"/>
          </a:bodyPr>
          <a:lstStyle/>
          <a:p>
            <a:pPr>
              <a:lnSpc>
                <a:spcPct val="120000"/>
              </a:lnSpc>
              <a:spcBef>
                <a:spcPts val="600"/>
              </a:spcBef>
            </a:pPr>
            <a:r>
              <a:rPr lang="en-US" sz="5500" dirty="0"/>
              <a:t>Inform chapter members about government issues and activities</a:t>
            </a:r>
          </a:p>
          <a:p>
            <a:pPr>
              <a:lnSpc>
                <a:spcPct val="120000"/>
              </a:lnSpc>
              <a:spcBef>
                <a:spcPts val="600"/>
              </a:spcBef>
            </a:pPr>
            <a:r>
              <a:rPr lang="en-US" sz="5500" dirty="0"/>
              <a:t>Provide information to local, provincial and state government entities on technical issues</a:t>
            </a:r>
          </a:p>
          <a:p>
            <a:pPr>
              <a:lnSpc>
                <a:spcPct val="120000"/>
              </a:lnSpc>
              <a:spcBef>
                <a:spcPts val="600"/>
              </a:spcBef>
            </a:pPr>
            <a:r>
              <a:rPr lang="en-US" sz="5500" dirty="0"/>
              <a:t>Seek the appointment of chapter members to local, provincial and state governmental bodies</a:t>
            </a:r>
          </a:p>
          <a:p>
            <a:pPr>
              <a:lnSpc>
                <a:spcPct val="120000"/>
              </a:lnSpc>
              <a:spcBef>
                <a:spcPts val="600"/>
              </a:spcBef>
            </a:pPr>
            <a:r>
              <a:rPr lang="en-US" sz="5500" dirty="0"/>
              <a:t>Provide tools to train and enable chapter members to have positive interactions with government entities in their communities, and in the use of Society documents to advance the Society’s Public Policy Priorities.</a:t>
            </a:r>
          </a:p>
          <a:p>
            <a:pPr>
              <a:lnSpc>
                <a:spcPct val="120000"/>
              </a:lnSpc>
              <a:spcBef>
                <a:spcPts val="600"/>
              </a:spcBef>
            </a:pPr>
            <a:r>
              <a:rPr lang="en-US" sz="5500" dirty="0"/>
              <a:t>Maintain a list of all elected officials, government employees and code officials in the jurisdictions within the chapter’s geographical boundaries</a:t>
            </a:r>
          </a:p>
          <a:p>
            <a:pPr>
              <a:lnSpc>
                <a:spcPct val="120000"/>
              </a:lnSpc>
              <a:spcBef>
                <a:spcPts val="600"/>
              </a:spcBef>
            </a:pPr>
            <a:r>
              <a:rPr lang="en-US" sz="5500" dirty="0"/>
              <a:t>Report PAOE points earned in accomplishing the committee’s goals</a:t>
            </a:r>
          </a:p>
          <a:p>
            <a:pPr>
              <a:lnSpc>
                <a:spcPct val="120000"/>
              </a:lnSpc>
              <a:spcBef>
                <a:spcPts val="600"/>
              </a:spcBef>
            </a:pPr>
            <a:r>
              <a:rPr lang="en-US" sz="5500" dirty="0"/>
              <a:t>Tracking government adoptions of ASHRAE standards, guidelines, and positions</a:t>
            </a:r>
          </a:p>
          <a:p>
            <a:pPr>
              <a:lnSpc>
                <a:spcPct val="120000"/>
              </a:lnSpc>
              <a:spcBef>
                <a:spcPts val="600"/>
              </a:spcBef>
            </a:pPr>
            <a:r>
              <a:rPr lang="en-US" sz="5500" b="1" dirty="0"/>
              <a:t>Keep your RVC, and Govt. Affairs Staff informed of any government activities</a:t>
            </a:r>
          </a:p>
          <a:p>
            <a:pPr lvl="2">
              <a:lnSpc>
                <a:spcPct val="120000"/>
              </a:lnSpc>
              <a:spcBef>
                <a:spcPts val="600"/>
              </a:spcBef>
              <a:buFont typeface="Wingdings" panose="05000000000000000000" pitchFamily="2" charset="2"/>
              <a:buChar char="Ø"/>
            </a:pPr>
            <a:r>
              <a:rPr lang="en-US" sz="7800" b="1" i="1" dirty="0">
                <a:solidFill>
                  <a:srgbClr val="00B0F0"/>
                </a:solidFill>
              </a:rPr>
              <a:t>Key activity:  GOVERNMENT OUTREACH DAYS!</a:t>
            </a:r>
          </a:p>
          <a:p>
            <a:pPr>
              <a:lnSpc>
                <a:spcPct val="120000"/>
              </a:lnSpc>
              <a:spcBef>
                <a:spcPts val="600"/>
              </a:spcBef>
            </a:pPr>
            <a:endParaRPr lang="en-US" sz="5500" dirty="0"/>
          </a:p>
          <a:p>
            <a:pPr lvl="1"/>
            <a:endParaRPr lang="en-US" sz="5000" dirty="0"/>
          </a:p>
          <a:p>
            <a:endParaRPr lang="en-US" sz="4000" dirty="0"/>
          </a:p>
        </p:txBody>
      </p:sp>
      <p:sp>
        <p:nvSpPr>
          <p:cNvPr id="2" name="TextBox 1">
            <a:extLst>
              <a:ext uri="{FF2B5EF4-FFF2-40B4-BE49-F238E27FC236}">
                <a16:creationId xmlns:a16="http://schemas.microsoft.com/office/drawing/2014/main" id="{FC19F0C7-CD39-4EAA-8490-ABD49C5A7CFB}"/>
              </a:ext>
            </a:extLst>
          </p:cNvPr>
          <p:cNvSpPr txBox="1"/>
          <p:nvPr/>
        </p:nvSpPr>
        <p:spPr>
          <a:xfrm>
            <a:off x="7666075" y="6133697"/>
            <a:ext cx="4136065" cy="646331"/>
          </a:xfrm>
          <a:prstGeom prst="rect">
            <a:avLst/>
          </a:prstGeom>
          <a:noFill/>
        </p:spPr>
        <p:txBody>
          <a:bodyPr wrap="square" rtlCol="0">
            <a:spAutoFit/>
          </a:bodyPr>
          <a:lstStyle/>
          <a:p>
            <a:r>
              <a:rPr lang="en-US" b="1" dirty="0">
                <a:solidFill>
                  <a:schemeClr val="accent6">
                    <a:lumMod val="75000"/>
                  </a:schemeClr>
                </a:solidFill>
              </a:rPr>
              <a:t>Review Section 2.5 of the MCO</a:t>
            </a:r>
          </a:p>
          <a:p>
            <a:endParaRPr lang="en-US" b="1" dirty="0">
              <a:solidFill>
                <a:schemeClr val="accent6">
                  <a:lumMod val="75000"/>
                </a:schemeClr>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Planning a Government Outreach Event </a:t>
            </a:r>
          </a:p>
        </p:txBody>
      </p:sp>
      <p:sp>
        <p:nvSpPr>
          <p:cNvPr id="3" name="Content Placeholder 2"/>
          <p:cNvSpPr>
            <a:spLocks noGrp="1"/>
          </p:cNvSpPr>
          <p:nvPr>
            <p:ph idx="1"/>
          </p:nvPr>
        </p:nvSpPr>
        <p:spPr>
          <a:xfrm>
            <a:off x="272592" y="1736428"/>
            <a:ext cx="10795902" cy="5019112"/>
          </a:xfrm>
        </p:spPr>
        <p:txBody>
          <a:bodyPr>
            <a:normAutofit/>
          </a:bodyPr>
          <a:lstStyle/>
          <a:p>
            <a:pPr marL="457200" indent="-457200">
              <a:lnSpc>
                <a:spcPct val="100000"/>
              </a:lnSpc>
              <a:spcBef>
                <a:spcPts val="600"/>
              </a:spcBef>
              <a:buFont typeface="+mj-lt"/>
              <a:buAutoNum type="arabicPeriod"/>
            </a:pPr>
            <a:r>
              <a:rPr lang="en-US" sz="2400" dirty="0"/>
              <a:t>Contact your GAC RVC and ASHRAE’s Government Affairs Staff.</a:t>
            </a:r>
          </a:p>
          <a:p>
            <a:pPr lvl="2">
              <a:lnSpc>
                <a:spcPct val="100000"/>
              </a:lnSpc>
              <a:spcBef>
                <a:spcPts val="600"/>
              </a:spcBef>
              <a:buFont typeface="Courier New" panose="02070309020205020404" pitchFamily="49" charset="0"/>
              <a:buChar char="o"/>
            </a:pPr>
            <a:r>
              <a:rPr lang="en-US" sz="2200" dirty="0"/>
              <a:t>They can help guide you through the process and provide materials and hand-outs for your event or meetings</a:t>
            </a:r>
            <a:r>
              <a:rPr lang="en-US" dirty="0"/>
              <a:t>. </a:t>
            </a:r>
            <a:r>
              <a:rPr lang="en-US" u="sng" dirty="0"/>
              <a:t>You can email </a:t>
            </a:r>
            <a:r>
              <a:rPr lang="en-US" b="1" u="sng" dirty="0">
                <a:solidFill>
                  <a:srgbClr val="FF0000"/>
                </a:solidFill>
                <a:hlinkClick r:id="rId2"/>
              </a:rPr>
              <a:t>GovAffairs@ashrae.org</a:t>
            </a:r>
            <a:r>
              <a:rPr lang="en-US" b="1" u="sng" dirty="0"/>
              <a:t>  </a:t>
            </a:r>
            <a:r>
              <a:rPr lang="en-US" u="sng" dirty="0"/>
              <a:t>to get started today! </a:t>
            </a:r>
          </a:p>
          <a:p>
            <a:pPr marL="457200" indent="-457200">
              <a:lnSpc>
                <a:spcPct val="100000"/>
              </a:lnSpc>
              <a:spcBef>
                <a:spcPts val="600"/>
              </a:spcBef>
              <a:buFont typeface="+mj-lt"/>
              <a:buAutoNum type="arabicPeriod"/>
            </a:pPr>
            <a:r>
              <a:rPr lang="en-US" sz="2400" dirty="0"/>
              <a:t>Decide on the best strategy to make an impact. Events in the past have included:</a:t>
            </a:r>
          </a:p>
          <a:p>
            <a:pPr lvl="2">
              <a:lnSpc>
                <a:spcPct val="100000"/>
              </a:lnSpc>
              <a:spcBef>
                <a:spcPts val="600"/>
              </a:spcBef>
              <a:buFont typeface="Courier New" panose="02070309020205020404" pitchFamily="49" charset="0"/>
              <a:buChar char="o"/>
            </a:pPr>
            <a:r>
              <a:rPr lang="en-US" sz="2200" dirty="0"/>
              <a:t>Meetings with National, State/Provincial or Local government officials.</a:t>
            </a:r>
          </a:p>
          <a:p>
            <a:pPr lvl="2">
              <a:lnSpc>
                <a:spcPct val="100000"/>
              </a:lnSpc>
              <a:spcBef>
                <a:spcPts val="600"/>
              </a:spcBef>
              <a:buFont typeface="Courier New" panose="02070309020205020404" pitchFamily="49" charset="0"/>
              <a:buChar char="o"/>
            </a:pPr>
            <a:r>
              <a:rPr lang="en-US" sz="2200" dirty="0"/>
              <a:t>Hosting an event for a particular issue or day  (e.g., World Standards Day, World Refrigeration Day, etc.) and inviting policymakers or elected officials as speakers.</a:t>
            </a:r>
          </a:p>
          <a:p>
            <a:pPr lvl="2">
              <a:lnSpc>
                <a:spcPct val="100000"/>
              </a:lnSpc>
              <a:spcBef>
                <a:spcPts val="600"/>
              </a:spcBef>
              <a:buFont typeface="Courier New" panose="02070309020205020404" pitchFamily="49" charset="0"/>
              <a:buChar char="o"/>
            </a:pPr>
            <a:r>
              <a:rPr lang="en-US" sz="2200" dirty="0"/>
              <a:t>Speaking at local, regional, OR national hearings or meeting.  </a:t>
            </a:r>
            <a:endParaRPr lang="en-US" sz="2400" dirty="0"/>
          </a:p>
          <a:p>
            <a:pPr marL="457200" indent="-457200">
              <a:lnSpc>
                <a:spcPct val="100000"/>
              </a:lnSpc>
              <a:spcBef>
                <a:spcPts val="600"/>
              </a:spcBef>
              <a:buFont typeface="+mj-lt"/>
              <a:buAutoNum type="arabicPeriod"/>
            </a:pPr>
            <a:r>
              <a:rPr lang="en-US" sz="2400" dirty="0"/>
              <a:t>Reach out to your fellow ASHRAE chapter members and (if relevant) other local ASHRAE chapters to help coordinate, schedule, and participate in outreach activities. </a:t>
            </a:r>
          </a:p>
          <a:p>
            <a:pPr marL="457200" lvl="1" indent="0">
              <a:buNone/>
            </a:pPr>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B04ACB3C-4D53-447C-B0D9-62694F974923}"/>
              </a:ext>
            </a:extLst>
          </p:cNvPr>
          <p:cNvSpPr txBox="1"/>
          <p:nvPr/>
        </p:nvSpPr>
        <p:spPr>
          <a:xfrm>
            <a:off x="0" y="1227068"/>
            <a:ext cx="4034673" cy="584775"/>
          </a:xfrm>
          <a:prstGeom prst="rect">
            <a:avLst/>
          </a:prstGeom>
          <a:noFill/>
        </p:spPr>
        <p:txBody>
          <a:bodyPr wrap="square" rtlCol="0">
            <a:spAutoFit/>
          </a:bodyPr>
          <a:lstStyle/>
          <a:p>
            <a:r>
              <a:rPr lang="en-US" sz="3200" dirty="0"/>
              <a:t>Where to start?</a:t>
            </a:r>
          </a:p>
        </p:txBody>
      </p:sp>
    </p:spTree>
    <p:extLst>
      <p:ext uri="{BB962C8B-B14F-4D97-AF65-F5344CB8AC3E}">
        <p14:creationId xmlns:p14="http://schemas.microsoft.com/office/powerpoint/2010/main" val="317577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Planning and Reporting </a:t>
            </a:r>
          </a:p>
        </p:txBody>
      </p:sp>
      <p:sp>
        <p:nvSpPr>
          <p:cNvPr id="3" name="Content Placeholder 2"/>
          <p:cNvSpPr>
            <a:spLocks noGrp="1"/>
          </p:cNvSpPr>
          <p:nvPr>
            <p:ph idx="1"/>
          </p:nvPr>
        </p:nvSpPr>
        <p:spPr>
          <a:xfrm>
            <a:off x="136635" y="1372125"/>
            <a:ext cx="11729544" cy="5358284"/>
          </a:xfrm>
        </p:spPr>
        <p:txBody>
          <a:bodyPr>
            <a:normAutofit fontScale="92500" lnSpcReduction="10000"/>
          </a:bodyPr>
          <a:lstStyle/>
          <a:p>
            <a:pPr marL="0" indent="0">
              <a:lnSpc>
                <a:spcPct val="120000"/>
              </a:lnSpc>
              <a:spcBef>
                <a:spcPts val="600"/>
              </a:spcBef>
              <a:buNone/>
            </a:pPr>
            <a:r>
              <a:rPr lang="en-US" dirty="0"/>
              <a:t>The Government Affairs Department can provide: </a:t>
            </a:r>
          </a:p>
          <a:p>
            <a:pPr lvl="1">
              <a:lnSpc>
                <a:spcPct val="120000"/>
              </a:lnSpc>
              <a:spcBef>
                <a:spcPts val="600"/>
              </a:spcBef>
            </a:pPr>
            <a:r>
              <a:rPr lang="en-US" dirty="0"/>
              <a:t>State Legislators and staff contact lists</a:t>
            </a:r>
          </a:p>
          <a:p>
            <a:pPr lvl="1">
              <a:lnSpc>
                <a:spcPct val="120000"/>
              </a:lnSpc>
              <a:spcBef>
                <a:spcPts val="600"/>
              </a:spcBef>
            </a:pPr>
            <a:r>
              <a:rPr lang="en-US" dirty="0"/>
              <a:t>Day of Meeting materials </a:t>
            </a:r>
          </a:p>
          <a:p>
            <a:pPr lvl="1">
              <a:lnSpc>
                <a:spcPct val="120000"/>
              </a:lnSpc>
              <a:spcBef>
                <a:spcPts val="600"/>
              </a:spcBef>
            </a:pPr>
            <a:r>
              <a:rPr lang="en-US" dirty="0"/>
              <a:t>Information for any state specific fact sheets</a:t>
            </a:r>
          </a:p>
          <a:p>
            <a:pPr marL="0" indent="0">
              <a:lnSpc>
                <a:spcPct val="120000"/>
              </a:lnSpc>
              <a:spcBef>
                <a:spcPts val="1800"/>
              </a:spcBef>
              <a:buNone/>
            </a:pPr>
            <a:r>
              <a:rPr lang="en-US" dirty="0"/>
              <a:t>The event organizer needs to provide to their RVC and the Government Affairs Office:</a:t>
            </a:r>
          </a:p>
          <a:p>
            <a:pPr lvl="1">
              <a:lnSpc>
                <a:spcPct val="120000"/>
              </a:lnSpc>
              <a:spcBef>
                <a:spcPts val="600"/>
              </a:spcBef>
            </a:pPr>
            <a:r>
              <a:rPr lang="en-US" dirty="0"/>
              <a:t>A Preliminary Plan for the Event.</a:t>
            </a:r>
          </a:p>
          <a:p>
            <a:pPr lvl="2">
              <a:lnSpc>
                <a:spcPct val="120000"/>
              </a:lnSpc>
              <a:spcBef>
                <a:spcPts val="600"/>
              </a:spcBef>
              <a:buFont typeface="Courier New" panose="02070309020205020404" pitchFamily="49" charset="0"/>
              <a:buChar char="o"/>
            </a:pPr>
            <a:r>
              <a:rPr lang="en-US" sz="2200" dirty="0"/>
              <a:t>This should be at least </a:t>
            </a:r>
            <a:r>
              <a:rPr lang="en-US" sz="2200" b="1" u="sng" dirty="0"/>
              <a:t>Two Months </a:t>
            </a:r>
            <a:r>
              <a:rPr lang="en-US" sz="2200" dirty="0"/>
              <a:t>in Advance (Planning </a:t>
            </a:r>
            <a:r>
              <a:rPr lang="en-US" sz="2200" b="1" u="sng" dirty="0"/>
              <a:t>4 months in advance</a:t>
            </a:r>
            <a:r>
              <a:rPr lang="en-US" sz="2200" b="1" dirty="0"/>
              <a:t> </a:t>
            </a:r>
            <a:r>
              <a:rPr lang="en-US" sz="2200" dirty="0"/>
              <a:t>is recommended)</a:t>
            </a:r>
          </a:p>
          <a:p>
            <a:pPr lvl="1">
              <a:lnSpc>
                <a:spcPct val="120000"/>
              </a:lnSpc>
              <a:spcBef>
                <a:spcPts val="600"/>
              </a:spcBef>
            </a:pPr>
            <a:r>
              <a:rPr lang="en-US" dirty="0"/>
              <a:t>Final Details regarding Event</a:t>
            </a:r>
          </a:p>
          <a:p>
            <a:pPr lvl="2">
              <a:lnSpc>
                <a:spcPct val="120000"/>
              </a:lnSpc>
              <a:spcBef>
                <a:spcPts val="600"/>
              </a:spcBef>
              <a:buFont typeface="Courier New" panose="02070309020205020404" pitchFamily="49" charset="0"/>
              <a:buChar char="o"/>
            </a:pPr>
            <a:r>
              <a:rPr lang="en-US" sz="2400" dirty="0"/>
              <a:t>This should be </a:t>
            </a:r>
            <a:r>
              <a:rPr lang="en-US" sz="2400" b="1" u="sng" dirty="0"/>
              <a:t>3 Weeks </a:t>
            </a:r>
            <a:r>
              <a:rPr lang="en-US" sz="2400" dirty="0"/>
              <a:t>in Advance. </a:t>
            </a:r>
          </a:p>
          <a:p>
            <a:pPr lvl="3">
              <a:lnSpc>
                <a:spcPct val="120000"/>
              </a:lnSpc>
              <a:spcBef>
                <a:spcPts val="600"/>
              </a:spcBef>
              <a:buFont typeface="Wingdings" panose="05000000000000000000" pitchFamily="2" charset="2"/>
              <a:buChar char="§"/>
            </a:pPr>
            <a:r>
              <a:rPr lang="en-US" sz="2200" dirty="0"/>
              <a:t>If you're having a series of meetings, please send the number and type of visits</a:t>
            </a:r>
          </a:p>
          <a:p>
            <a:pPr lvl="3">
              <a:lnSpc>
                <a:spcPct val="120000"/>
              </a:lnSpc>
              <a:spcBef>
                <a:spcPts val="600"/>
              </a:spcBef>
              <a:buFont typeface="Wingdings" panose="05000000000000000000" pitchFamily="2" charset="2"/>
              <a:buChar char="§"/>
            </a:pPr>
            <a:r>
              <a:rPr lang="en-US" sz="2200" dirty="0"/>
              <a:t>Name and Contact Information for Outreach Lead.</a:t>
            </a:r>
          </a:p>
          <a:p>
            <a:pPr marL="1371600" lvl="3" indent="0">
              <a:spcBef>
                <a:spcPts val="1200"/>
              </a:spcBef>
              <a:buNone/>
            </a:pPr>
            <a:endParaRPr lang="en-US" sz="2200" dirty="0"/>
          </a:p>
        </p:txBody>
      </p:sp>
      <p:sp>
        <p:nvSpPr>
          <p:cNvPr id="4" name="Rectangle 3">
            <a:extLst>
              <a:ext uri="{FF2B5EF4-FFF2-40B4-BE49-F238E27FC236}">
                <a16:creationId xmlns:a16="http://schemas.microsoft.com/office/drawing/2014/main" id="{98EECCD0-0A09-4271-9C4F-AF6EC9B23CBE}"/>
              </a:ext>
            </a:extLst>
          </p:cNvPr>
          <p:cNvSpPr/>
          <p:nvPr/>
        </p:nvSpPr>
        <p:spPr>
          <a:xfrm>
            <a:off x="8281099" y="2624663"/>
            <a:ext cx="3072701" cy="646331"/>
          </a:xfrm>
          <a:prstGeom prst="rect">
            <a:avLst/>
          </a:prstGeom>
        </p:spPr>
        <p:txBody>
          <a:bodyPr wrap="none">
            <a:spAutoFit/>
          </a:bodyPr>
          <a:lstStyle/>
          <a:p>
            <a:pPr algn="ctr"/>
            <a:r>
              <a:rPr lang="en-US" u="sng" dirty="0"/>
              <a:t>Email </a:t>
            </a:r>
            <a:r>
              <a:rPr lang="en-US" b="1" u="sng" dirty="0">
                <a:solidFill>
                  <a:srgbClr val="FF0000"/>
                </a:solidFill>
                <a:hlinkClick r:id="rId3"/>
              </a:rPr>
              <a:t>GovAffairs@ashrae.org</a:t>
            </a:r>
            <a:r>
              <a:rPr lang="en-US" b="1" u="sng" dirty="0"/>
              <a:t>  </a:t>
            </a:r>
          </a:p>
          <a:p>
            <a:pPr algn="ctr"/>
            <a:r>
              <a:rPr lang="en-US" u="sng" dirty="0"/>
              <a:t>to get started today! </a:t>
            </a:r>
            <a:endParaRPr lang="en-US" dirty="0"/>
          </a:p>
        </p:txBody>
      </p:sp>
      <p:sp>
        <p:nvSpPr>
          <p:cNvPr id="5" name="Rectangle 4">
            <a:extLst>
              <a:ext uri="{FF2B5EF4-FFF2-40B4-BE49-F238E27FC236}">
                <a16:creationId xmlns:a16="http://schemas.microsoft.com/office/drawing/2014/main" id="{FFFBF920-9720-4208-AC3E-4AB9BAB61D27}"/>
              </a:ext>
            </a:extLst>
          </p:cNvPr>
          <p:cNvSpPr/>
          <p:nvPr/>
        </p:nvSpPr>
        <p:spPr>
          <a:xfrm>
            <a:off x="6557444" y="2255331"/>
            <a:ext cx="5634556" cy="369332"/>
          </a:xfrm>
          <a:prstGeom prst="rect">
            <a:avLst/>
          </a:prstGeom>
        </p:spPr>
        <p:txBody>
          <a:bodyPr wrap="none">
            <a:spAutoFit/>
          </a:bodyPr>
          <a:lstStyle/>
          <a:p>
            <a:pPr algn="ctr"/>
            <a:r>
              <a:rPr lang="en-US" b="1" u="sng" dirty="0">
                <a:solidFill>
                  <a:schemeClr val="accent6">
                    <a:lumMod val="75000"/>
                  </a:schemeClr>
                </a:solidFill>
              </a:rPr>
              <a:t>Advocacy Toolkits can be found on the ASHRAE Website! </a:t>
            </a:r>
          </a:p>
        </p:txBody>
      </p:sp>
    </p:spTree>
    <p:extLst>
      <p:ext uri="{BB962C8B-B14F-4D97-AF65-F5344CB8AC3E}">
        <p14:creationId xmlns:p14="http://schemas.microsoft.com/office/powerpoint/2010/main" val="29931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43543"/>
          </a:xfrm>
        </p:spPr>
        <p:txBody>
          <a:bodyPr/>
          <a:lstStyle/>
          <a:p>
            <a:pPr algn="ctr"/>
            <a:r>
              <a:rPr lang="en-US" b="1" dirty="0"/>
              <a:t>Planning a Meeting with State &amp; Federal Legislators	</a:t>
            </a:r>
          </a:p>
        </p:txBody>
      </p:sp>
      <p:sp>
        <p:nvSpPr>
          <p:cNvPr id="3" name="Content Placeholder 2"/>
          <p:cNvSpPr>
            <a:spLocks noGrp="1"/>
          </p:cNvSpPr>
          <p:nvPr>
            <p:ph idx="1"/>
          </p:nvPr>
        </p:nvSpPr>
        <p:spPr>
          <a:xfrm>
            <a:off x="537882" y="1388853"/>
            <a:ext cx="10403387" cy="5334676"/>
          </a:xfrm>
        </p:spPr>
        <p:txBody>
          <a:bodyPr>
            <a:normAutofit/>
          </a:bodyPr>
          <a:lstStyle/>
          <a:p>
            <a:r>
              <a:rPr lang="en-US" dirty="0"/>
              <a:t>Most state legislatures are NOT full time so legislative calendars should be checked to make sure they are still in session</a:t>
            </a:r>
          </a:p>
          <a:p>
            <a:r>
              <a:rPr lang="en-US" dirty="0"/>
              <a:t>Make sure to check with the legislative services office in advance to determine if/how to access individual offices, as they may be limited or restricted (i.e.:  do you need an appointment to enter a legislator’s office?)</a:t>
            </a:r>
          </a:p>
          <a:p>
            <a:r>
              <a:rPr lang="en-US" dirty="0"/>
              <a:t>Target Committees that address energy/infrastructure issues and schedule appointments with those members</a:t>
            </a:r>
          </a:p>
          <a:p>
            <a:r>
              <a:rPr lang="en-US" dirty="0"/>
              <a:t>Encourage local volunteers to schedule meetings with their state or Federal legislators even if they are not on committees of interest</a:t>
            </a:r>
          </a:p>
          <a:p>
            <a:r>
              <a:rPr lang="en-US" dirty="0"/>
              <a:t>In all instances, remember that you are educating about ASHRAE  and its technical resources and NOT lobbying</a:t>
            </a:r>
          </a:p>
          <a:p>
            <a:pPr marL="0" indent="0">
              <a:buNone/>
            </a:pPr>
            <a:endParaRPr lang="en-US" dirty="0"/>
          </a:p>
        </p:txBody>
      </p:sp>
    </p:spTree>
    <p:extLst>
      <p:ext uri="{BB962C8B-B14F-4D97-AF65-F5344CB8AC3E}">
        <p14:creationId xmlns:p14="http://schemas.microsoft.com/office/powerpoint/2010/main" val="2369567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2931</Words>
  <Application>Microsoft Office PowerPoint</Application>
  <PresentationFormat>Widescreen</PresentationFormat>
  <Paragraphs>323</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Courier New</vt:lpstr>
      <vt:lpstr>Times New Roman</vt:lpstr>
      <vt:lpstr>Trebuchet MS</vt:lpstr>
      <vt:lpstr>Wingdings</vt:lpstr>
      <vt:lpstr>Wingdings 3</vt:lpstr>
      <vt:lpstr>Office Theme</vt:lpstr>
      <vt:lpstr>PowerPoint Presentation</vt:lpstr>
      <vt:lpstr>Background</vt:lpstr>
      <vt:lpstr>Society GAC Society Structure</vt:lpstr>
      <vt:lpstr>Government Outreach</vt:lpstr>
      <vt:lpstr>Key Activities of GAC</vt:lpstr>
      <vt:lpstr>Chapter Chair Responsibilities</vt:lpstr>
      <vt:lpstr>Planning a Government Outreach Event </vt:lpstr>
      <vt:lpstr>Planning and Reporting </vt:lpstr>
      <vt:lpstr>Planning a Meeting with State &amp; Federal Legislators </vt:lpstr>
      <vt:lpstr>How to Conduct a Meeting</vt:lpstr>
      <vt:lpstr>Tips to Keep in Mind</vt:lpstr>
      <vt:lpstr>After the Meeting </vt:lpstr>
      <vt:lpstr>Other Types of Advocacy</vt:lpstr>
      <vt:lpstr>Limitations</vt:lpstr>
      <vt:lpstr>“Lobbying” vs. “Advocacy”</vt:lpstr>
      <vt:lpstr>Staying Out of Trouble</vt:lpstr>
      <vt:lpstr>    2019 -2020 Public Policy Priorities</vt:lpstr>
      <vt:lpstr>    2019 -2020 Public Policy Priorities</vt:lpstr>
      <vt:lpstr>Government Affairs Award</vt:lpstr>
      <vt:lpstr>Government Affairs PAOE – Administrative and Training  </vt:lpstr>
      <vt:lpstr>Government Affairs PAOE – Administrative and Training  </vt:lpstr>
      <vt:lpstr>Government Affairs PAOE – Administrative and Training  </vt:lpstr>
      <vt:lpstr>Government Affairs PAOE – Meetings, Presentations and Events</vt:lpstr>
      <vt:lpstr>Government Affairs PAOE – RVC Assigns or Enters</vt:lpstr>
      <vt:lpstr>Information and Support Provided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Sevier</dc:creator>
  <cp:lastModifiedBy>Caroline Sevier</cp:lastModifiedBy>
  <cp:revision>43</cp:revision>
  <dcterms:created xsi:type="dcterms:W3CDTF">2019-08-01T18:45:48Z</dcterms:created>
  <dcterms:modified xsi:type="dcterms:W3CDTF">2019-08-02T19:03:56Z</dcterms:modified>
</cp:coreProperties>
</file>