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4E224-19DE-D248-7210-2DF53F762F8A}" v="28" dt="2024-05-17T13:07:31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D998-37E3-4100-9E67-A6CCD18C6C5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8788-A873-4215-B544-63282C09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9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2024-25 Society theme as introduced by Society President, Dennis Knight, is "Empowering Our Workforce: Building a Sustainable Future". </a:t>
            </a:r>
          </a:p>
          <a:p>
            <a:r>
              <a:rPr lang="en-US"/>
              <a:t>To meet the challenges we’ve accepted, our industry needs a broad range of diverse people to choose careers alongside us. </a:t>
            </a:r>
            <a:endParaRPr lang="en-US">
              <a:cs typeface="Calibri"/>
            </a:endParaRPr>
          </a:p>
          <a:p>
            <a:r>
              <a:rPr lang="en-US"/>
              <a:t>How can we recruit and retain more people?  One conversation at a time, starting with you!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C8788-A873-4215-B544-63282C090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ED9C-E4F6-4C3C-60DE-0D5F08E9F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D6981-30E6-089A-74C0-5C7DDA734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B180-CA1C-BEAC-EB78-05BFC6E0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FEB1-61DA-A2D0-DD81-45E95D7F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D6775-4C33-9D7D-C1C4-AA8A1DA0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36A7-6231-75C5-6EAF-97A9752A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0B937-9A74-9F8F-2D96-447DC2F1D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368B-6F71-26A2-6814-945C52E1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F1CF2-6492-CB33-EFC7-DDE0439B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581E4-58CF-5470-BF09-00B95E14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4DD57-1F71-3551-D0B3-5D71FC28E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43F9B-07D1-E140-415C-1EF21B758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73007-B3EE-1888-7E23-DB14E7D3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E4900-B799-E6F2-BC6A-B9F8F5E3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5795-9B73-B3D8-38FB-8E58AF0C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FFC8-5E41-EE86-4AE5-5DFC3855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2F93-5E82-9EA4-6B21-33979FC0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1808F-DF8F-457B-A2D6-3AF4F9E4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1C3B6-CD72-A292-19B1-3E69E577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5DDA7-AA26-987A-242D-070E3D39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5198-D53B-A4AD-2BB3-BF720E16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88276-B75B-953D-BE4F-3D8C88B5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2042-2D7B-603D-70BA-1BE4282B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6281E-41FF-F7AD-56A4-485B54C2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4778F-8725-28BC-1A11-FDE980B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3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1FB1-0564-4CEE-C3C5-7957DD3C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CB88-5FA9-8EB2-FC40-3BCE7E75F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37BF-ECDF-AC6C-025A-BB164122A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05758-4FE2-3119-A63B-1132942A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690FF-8464-FDE9-F632-13AE52B7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AF091-8215-0956-7A99-7F86D487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D4A1-E579-3019-0139-8E9A7553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515CD-9B95-580F-515D-72D1FF0E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A619D-993F-C989-6188-4082F7BE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E6771-5818-80B4-E8BC-E84449773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B115C-4005-BEDA-C713-64189A701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B9B17-9D19-AE9A-B126-24ED2EA0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F6F42-DC94-664A-4846-C9111F6D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82C10-A0EA-F754-5600-D9AB84B8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D13A-BCDE-77DC-7C60-41F4D76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05F96-9B28-A992-A9DC-04E97247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AF23-2450-4703-8CF9-001372DA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0201C-8AB2-7695-DF8F-755B444E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F05B8-4D10-90A9-09CE-A714DC8F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D9C9-B85C-9C2D-D615-53E5449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EC154-CF23-4408-D0E7-392CCC38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8124-C668-7683-999A-7055FEC6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2424-632D-7397-8068-6416CDFB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D0EAF-104B-DF34-EC03-B67C6D36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09D4E-18D4-440E-A7DB-18145A9A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CDA41-37CD-3D3C-6FB9-47E9513C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15EE-DDCC-19EA-6674-0EAFDEF9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2A61-643A-0DAB-3C3A-5BD4178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3546-BD9A-C587-1D09-96129E203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4091C-AC7D-5390-2362-FF9F8EAE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889BC-67C3-513A-1400-9D75C0FE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F9E1B-04CE-5AC3-55C3-D3BB497C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B79A-1752-030C-425C-403C773D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69678-20C2-B66C-9A21-DA546DBC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008C5-07B3-4576-F495-B4ABC1B41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5686D-1E56-03E1-D7B8-8922BECA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E60E-3C6C-4FCB-B3AF-2F616966EC5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177D1-E436-AC78-D7AB-94BFB01D0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DE91-4985-B3AE-C8AF-EDC2395DA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12F8-E38A-4AC8-957C-3FE35C46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rectangle with a green stripe&#10;&#10;Description automatically generated">
            <a:extLst>
              <a:ext uri="{FF2B5EF4-FFF2-40B4-BE49-F238E27FC236}">
                <a16:creationId xmlns:a16="http://schemas.microsoft.com/office/drawing/2014/main" id="{D2435A4B-C30E-F920-D2A2-A797328E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10"/>
            <a:ext cx="12192000" cy="6863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8E726-1CB0-C2D2-75A8-406EF6D9F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18" y="632403"/>
            <a:ext cx="11363131" cy="79206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549B"/>
                </a:solidFill>
                <a:latin typeface="Arial"/>
                <a:cs typeface="Calibri"/>
              </a:rPr>
              <a:t>Empowering Our Workforce: </a:t>
            </a:r>
            <a:br>
              <a:rPr lang="en-US" sz="3200" b="1" dirty="0">
                <a:solidFill>
                  <a:srgbClr val="00549B"/>
                </a:solidFill>
                <a:latin typeface="Arial"/>
                <a:cs typeface="Calibri"/>
              </a:rPr>
            </a:br>
            <a:r>
              <a:rPr lang="en-US" sz="3200" b="1" dirty="0">
                <a:solidFill>
                  <a:srgbClr val="00549B"/>
                </a:solidFill>
                <a:latin typeface="Arial"/>
                <a:cs typeface="Calibri"/>
              </a:rPr>
              <a:t>Building a Sustainable Future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463E2-2CBB-AAEF-E2C6-B28D6D861D56}"/>
              </a:ext>
            </a:extLst>
          </p:cNvPr>
          <p:cNvSpPr txBox="1"/>
          <p:nvPr/>
        </p:nvSpPr>
        <p:spPr>
          <a:xfrm>
            <a:off x="776202" y="5510668"/>
            <a:ext cx="72073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Find inspiration from Career Conversations videos </a:t>
            </a:r>
            <a:endParaRPr lang="en-US" sz="2000" b="1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and more tools at </a:t>
            </a: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ashrae.org/president</a:t>
            </a:r>
            <a:endParaRPr lang="en-US" sz="2000" b="1" dirty="0">
              <a:solidFill>
                <a:srgbClr val="00B0F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22AE8-2FA1-1A76-BB5A-3D426D242CD8}"/>
              </a:ext>
            </a:extLst>
          </p:cNvPr>
          <p:cNvSpPr txBox="1"/>
          <p:nvPr/>
        </p:nvSpPr>
        <p:spPr>
          <a:xfrm>
            <a:off x="605078" y="1879667"/>
            <a:ext cx="97388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How can our industry recruit and retain more people? </a:t>
            </a:r>
            <a:endParaRPr lang="en-US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One career conversation at a time, starting with you!</a:t>
            </a:r>
            <a:endParaRPr lang="en-US" sz="2000" b="1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8243F3-2E5A-D5E8-DD3C-A519DDF41225}"/>
              </a:ext>
            </a:extLst>
          </p:cNvPr>
          <p:cNvGrpSpPr/>
          <p:nvPr/>
        </p:nvGrpSpPr>
        <p:grpSpPr>
          <a:xfrm>
            <a:off x="539258" y="2691087"/>
            <a:ext cx="7679213" cy="2193335"/>
            <a:chOff x="554366" y="1627677"/>
            <a:chExt cx="7679213" cy="2193335"/>
          </a:xfrm>
        </p:grpSpPr>
        <p:pic>
          <p:nvPicPr>
            <p:cNvPr id="15" name="Graphic 14" descr="Handshake outline">
              <a:extLst>
                <a:ext uri="{FF2B5EF4-FFF2-40B4-BE49-F238E27FC236}">
                  <a16:creationId xmlns:a16="http://schemas.microsoft.com/office/drawing/2014/main" id="{8CF0708D-E4FA-A777-8A84-41C4E4D3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4366" y="1627677"/>
              <a:ext cx="729125" cy="822668"/>
            </a:xfrm>
            <a:prstGeom prst="rect">
              <a:avLst/>
            </a:prstGeom>
          </p:spPr>
        </p:pic>
        <p:pic>
          <p:nvPicPr>
            <p:cNvPr id="11" name="Graphic 10" descr="Envelope outline">
              <a:extLst>
                <a:ext uri="{FF2B5EF4-FFF2-40B4-BE49-F238E27FC236}">
                  <a16:creationId xmlns:a16="http://schemas.microsoft.com/office/drawing/2014/main" id="{19C18990-26BB-D865-5208-4A9C106F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3952" y="3101710"/>
              <a:ext cx="655138" cy="643972"/>
            </a:xfrm>
            <a:prstGeom prst="rect">
              <a:avLst/>
            </a:prstGeom>
          </p:spPr>
        </p:pic>
        <p:pic>
          <p:nvPicPr>
            <p:cNvPr id="21" name="Graphic 20" descr="Lightbulb outline">
              <a:extLst>
                <a:ext uri="{FF2B5EF4-FFF2-40B4-BE49-F238E27FC236}">
                  <a16:creationId xmlns:a16="http://schemas.microsoft.com/office/drawing/2014/main" id="{5DDB5ACD-66AA-9CCF-8D50-AFD0F5FF7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9767" y="2409079"/>
              <a:ext cx="618464" cy="6452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328430-2FF1-DDF0-FDC7-3C5B0FB5CB95}"/>
                </a:ext>
              </a:extLst>
            </p:cNvPr>
            <p:cNvSpPr txBox="1"/>
            <p:nvPr/>
          </p:nvSpPr>
          <p:spPr>
            <a:xfrm>
              <a:off x="1365903" y="1882020"/>
              <a:ext cx="6867676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 Black"/>
                  <a:ea typeface="Calibri"/>
                  <a:cs typeface="Arial"/>
                </a:rPr>
                <a:t>Introduce</a:t>
              </a:r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cs typeface="Arial"/>
                </a:rPr>
                <a:t>yourself, with job title and a summary.</a:t>
              </a:r>
              <a:endParaRPr lang="en-US" sz="2000">
                <a:solidFill>
                  <a:schemeClr val="bg1"/>
                </a:solidFill>
                <a:latin typeface="Arial"/>
                <a:ea typeface="Calibri"/>
                <a:cs typeface="Arial"/>
              </a:endParaRPr>
            </a:p>
            <a:p>
              <a:endPara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Arial Black"/>
                  <a:cs typeface="Arial"/>
                </a:rPr>
                <a:t>Inspire 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cs typeface="Arial"/>
                </a:rPr>
                <a:t>them to grow within the HVAC&amp;R industry.</a:t>
              </a:r>
              <a:endParaRPr lang="en-US" sz="2000">
                <a:solidFill>
                  <a:schemeClr val="bg1"/>
                </a:solidFill>
                <a:latin typeface="Arial"/>
                <a:ea typeface="Calibri"/>
                <a:cs typeface="Arial"/>
              </a:endParaRPr>
            </a:p>
            <a:p>
              <a:endPara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Arial Black"/>
                  <a:cs typeface="Arial"/>
                </a:rPr>
                <a:t>Invite</a:t>
              </a:r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cs typeface="Arial"/>
                </a:rPr>
                <a:t>them to learn more and exchange information.</a:t>
              </a:r>
              <a:endParaRPr lang="en-US" sz="2000">
                <a:solidFill>
                  <a:schemeClr val="bg1"/>
                </a:solidFill>
                <a:latin typeface="Arial"/>
                <a:ea typeface="Calibri"/>
                <a:cs typeface="Arial"/>
              </a:endParaRPr>
            </a:p>
            <a:p>
              <a:endPara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endParaRPr>
            </a:p>
          </p:txBody>
        </p:sp>
      </p:grpSp>
      <p:pic>
        <p:nvPicPr>
          <p:cNvPr id="6" name="Picture 5" descr="A person in a black shirt&#10;&#10;Description automatically generated">
            <a:extLst>
              <a:ext uri="{FF2B5EF4-FFF2-40B4-BE49-F238E27FC236}">
                <a16:creationId xmlns:a16="http://schemas.microsoft.com/office/drawing/2014/main" id="{6A421410-79F4-AA25-DFBB-BA99F9D63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0570" y="2590337"/>
            <a:ext cx="3955311" cy="216212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  <a:reflection stA="52000" endPos="18000" dir="5400000" sy="-100000" algn="bl" rotWithShape="0"/>
          </a:effectLst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CF2F17C-5235-45B5-424E-0989B9F807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9683" y="459875"/>
            <a:ext cx="1250907" cy="854772"/>
          </a:xfrm>
          <a:prstGeom prst="rect">
            <a:avLst/>
          </a:prstGeom>
        </p:spPr>
      </p:pic>
      <p:pic>
        <p:nvPicPr>
          <p:cNvPr id="16" name="Picture 15" descr="A black background with white text and blue text&#10;&#10;Description automatically generated">
            <a:extLst>
              <a:ext uri="{FF2B5EF4-FFF2-40B4-BE49-F238E27FC236}">
                <a16:creationId xmlns:a16="http://schemas.microsoft.com/office/drawing/2014/main" id="{DEF9FB40-8F38-3AE1-89B8-2EBC3F2904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1596" y="4758434"/>
            <a:ext cx="1895701" cy="24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Empowering Our Workforce:  Building a Sustainable Future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Our Workforce: Building a Sustainable Future</dc:title>
  <dc:creator>Wilson, Anne</dc:creator>
  <cp:revision>102</cp:revision>
  <dcterms:created xsi:type="dcterms:W3CDTF">2024-04-23T16:31:11Z</dcterms:created>
  <dcterms:modified xsi:type="dcterms:W3CDTF">2024-05-17T13:07:50Z</dcterms:modified>
</cp:coreProperties>
</file>