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7"/>
  </p:notesMasterIdLst>
  <p:sldIdLst>
    <p:sldId id="256" r:id="rId5"/>
    <p:sldId id="257" r:id="rId6"/>
    <p:sldId id="309" r:id="rId7"/>
    <p:sldId id="312" r:id="rId8"/>
    <p:sldId id="259" r:id="rId9"/>
    <p:sldId id="310" r:id="rId10"/>
    <p:sldId id="260" r:id="rId11"/>
    <p:sldId id="261" r:id="rId12"/>
    <p:sldId id="308" r:id="rId13"/>
    <p:sldId id="269" r:id="rId14"/>
    <p:sldId id="263" r:id="rId15"/>
    <p:sldId id="295" r:id="rId16"/>
    <p:sldId id="271" r:id="rId17"/>
    <p:sldId id="270" r:id="rId18"/>
    <p:sldId id="311" r:id="rId19"/>
    <p:sldId id="290" r:id="rId20"/>
    <p:sldId id="301" r:id="rId21"/>
    <p:sldId id="265" r:id="rId22"/>
    <p:sldId id="273" r:id="rId23"/>
    <p:sldId id="287" r:id="rId24"/>
    <p:sldId id="293" r:id="rId25"/>
    <p:sldId id="288" r:id="rId26"/>
    <p:sldId id="302" r:id="rId27"/>
    <p:sldId id="289" r:id="rId28"/>
    <p:sldId id="281" r:id="rId29"/>
    <p:sldId id="305" r:id="rId30"/>
    <p:sldId id="278" r:id="rId31"/>
    <p:sldId id="299" r:id="rId32"/>
    <p:sldId id="300" r:id="rId33"/>
    <p:sldId id="298" r:id="rId34"/>
    <p:sldId id="292" r:id="rId35"/>
    <p:sldId id="291" r:id="rId36"/>
  </p:sldIdLst>
  <p:sldSz cx="18288000" cy="10287000"/>
  <p:notesSz cx="6858000" cy="9144000"/>
  <p:embeddedFontLst>
    <p:embeddedFont>
      <p:font typeface="Arial Black" panose="020B0A04020102020204" pitchFamily="34" charset="0"/>
      <p:bold r:id="rId38"/>
    </p:embeddedFont>
    <p:embeddedFont>
      <p:font typeface="Arial Nova" panose="020B0504020202020204" pitchFamily="34" charset="0"/>
      <p:regular r:id="rId39"/>
      <p:bold r:id="rId40"/>
      <p:italic r:id="rId41"/>
      <p:boldItalic r:id="rId42"/>
    </p:embeddedFont>
    <p:embeddedFont>
      <p:font typeface="Arial Nova Cond" panose="020B0506020202020204" pitchFamily="34" charset="0"/>
      <p:regular r:id="rId43"/>
      <p:bold r:id="rId44"/>
      <p:italic r:id="rId45"/>
      <p:boldItalic r:id="rId46"/>
    </p:embeddedFont>
    <p:embeddedFont>
      <p:font typeface="Saira Bold" panose="020B060402020202020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9B"/>
    <a:srgbClr val="006E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5" autoAdjust="0"/>
    <p:restoredTop sz="56691" autoAdjust="0"/>
  </p:normalViewPr>
  <p:slideViewPr>
    <p:cSldViewPr>
      <p:cViewPr varScale="1">
        <p:scale>
          <a:sx n="42" d="100"/>
          <a:sy n="42" d="100"/>
        </p:scale>
        <p:origin x="22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7415F-E422-416A-8870-68B6EE69DBBD}" type="datetimeFigureOut">
              <a:rPr lang="en-US" smtClean="0"/>
              <a:t>6/24/2026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371CF1-408D-4C23-89DF-AAAEB781147D}" type="slidenum">
              <a:rPr lang="en-US" smtClean="0"/>
              <a:t>‹#›</a:t>
            </a:fld>
            <a:endParaRPr lang="en-US"/>
          </a:p>
        </p:txBody>
      </p:sp>
    </p:spTree>
    <p:extLst>
      <p:ext uri="{BB962C8B-B14F-4D97-AF65-F5344CB8AC3E}">
        <p14:creationId xmlns:p14="http://schemas.microsoft.com/office/powerpoint/2010/main" val="839655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1</a:t>
            </a:fld>
            <a:endParaRPr lang="en-US"/>
          </a:p>
        </p:txBody>
      </p:sp>
    </p:spTree>
    <p:extLst>
      <p:ext uri="{BB962C8B-B14F-4D97-AF65-F5344CB8AC3E}">
        <p14:creationId xmlns:p14="http://schemas.microsoft.com/office/powerpoint/2010/main" val="3257984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Teamwork: Building the Right Gameplan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I face a challenge in my work life, like when I land a new project type that I have never done before, I think about others on my ASHRAE team, who are subject-matter experts. I call them up! I ask questions! I learn from them! We can’t all be experts at everything, but together we can be. We can talk through it, define the issues and brainstorm for solutions.</a:t>
            </a:r>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10</a:t>
            </a:fld>
            <a:endParaRPr lang="en-US"/>
          </a:p>
        </p:txBody>
      </p:sp>
    </p:spTree>
    <p:extLst>
      <p:ext uri="{BB962C8B-B14F-4D97-AF65-F5344CB8AC3E}">
        <p14:creationId xmlns:p14="http://schemas.microsoft.com/office/powerpoint/2010/main" val="2535419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I think about teamwork, I think about being part of something bigger than myself. I think about belonging. My family moved several times when I was growing up. Being the “new kid” was never easy, but soccer gave me a place where I immediately felt like I belonged.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hardest move for me came during my first year of high school, when we relocated from suburban Chicago to Lancaster, Pennsylvania – two very different cultures. I dreaded moving for many reasons, but most of all because I didn’t have a soccer team to look forward to. I had been devastated to learn that the high school I would be attending didn’t offer girls soccer as a varsity sport. The one place where I knew how to connect was gone.</a:t>
            </a:r>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11</a:t>
            </a:fld>
            <a:endParaRPr lang="en-US"/>
          </a:p>
        </p:txBody>
      </p:sp>
    </p:spTree>
    <p:extLst>
      <p:ext uri="{BB962C8B-B14F-4D97-AF65-F5344CB8AC3E}">
        <p14:creationId xmlns:p14="http://schemas.microsoft.com/office/powerpoint/2010/main" val="358064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81A61-F1D7-B1C6-0C61-7CB1B0CA6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473BA-E2B7-56FC-8689-A54B43F9DA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A9F5A61-4DD2-0B22-0FC5-827DA8DAB5B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But luckily within a month of our move, the district approved a new girls’ team. I tried out, made the team and found my place again – as a center defender or sweeper. I was so happy to be able to play the sport I loved again! The first few years were tough- we played stronger, more established teams and we lost way more games than we won. But we kept improving. We learned how to communicate, how to trust each other, and how to play as a team.</a:t>
            </a:r>
          </a:p>
          <a:p>
            <a:endParaRPr lang="en-US" dirty="0"/>
          </a:p>
        </p:txBody>
      </p:sp>
      <p:sp>
        <p:nvSpPr>
          <p:cNvPr id="4" name="Slide Number Placeholder 3">
            <a:extLst>
              <a:ext uri="{FF2B5EF4-FFF2-40B4-BE49-F238E27FC236}">
                <a16:creationId xmlns:a16="http://schemas.microsoft.com/office/drawing/2014/main" id="{97D32223-80B5-F36B-F3B3-E48D02FA9267}"/>
              </a:ext>
            </a:extLst>
          </p:cNvPr>
          <p:cNvSpPr>
            <a:spLocks noGrp="1"/>
          </p:cNvSpPr>
          <p:nvPr>
            <p:ph type="sldNum" sz="quarter" idx="5"/>
          </p:nvPr>
        </p:nvSpPr>
        <p:spPr/>
        <p:txBody>
          <a:bodyPr/>
          <a:lstStyle/>
          <a:p>
            <a:fld id="{06371CF1-408D-4C23-89DF-AAAEB781147D}" type="slidenum">
              <a:rPr lang="en-US" smtClean="0"/>
              <a:t>12</a:t>
            </a:fld>
            <a:endParaRPr lang="en-US"/>
          </a:p>
        </p:txBody>
      </p:sp>
    </p:spTree>
    <p:extLst>
      <p:ext uri="{BB962C8B-B14F-4D97-AF65-F5344CB8AC3E}">
        <p14:creationId xmlns:p14="http://schemas.microsoft.com/office/powerpoint/2010/main" val="2519968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my senior year, we went undefeated and not only won our league, but a teammate and I were selected for the All-State Girls Soccer team for Pennsylvania. What changed wasn’t just our skill level, it was how we worked together.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same is true for buildings.</a:t>
            </a:r>
          </a:p>
          <a:p>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13</a:t>
            </a:fld>
            <a:endParaRPr lang="en-US"/>
          </a:p>
        </p:txBody>
      </p:sp>
    </p:spTree>
    <p:extLst>
      <p:ext uri="{BB962C8B-B14F-4D97-AF65-F5344CB8AC3E}">
        <p14:creationId xmlns:p14="http://schemas.microsoft.com/office/powerpoint/2010/main" val="147885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0BD71-B809-E9C6-0FA3-25FD014E9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CB4F1-FBD6-7443-2CB6-B1D25F6B283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7ACE861-2965-B621-DD39-7F75A3F3A35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most sports, the coach creates a game plan or strategy before the competition, that typically plays to your team’s strengths. However, if you aren’t winning by the midpoint of the contest, the coach may rethink that game plan, in response to the other team’s play. Games aren’t won by skill alone. Strategy is key and a team’s ability to see the challenges ahead and adjust accordingly, is what leads to success.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no one-size-fits-all solution or game plan for retrofitting buildings. Every building has its own constraints – mechanical systems, budgets and operational needs. Also, financial constraints, or utility infrastructure, play a part in deciding the game plan or resilience strategy of a building.</a:t>
            </a:r>
          </a:p>
          <a:p>
            <a:r>
              <a:rPr lang="en-US" sz="1200" kern="1200" dirty="0">
                <a:solidFill>
                  <a:schemeClr val="tx1"/>
                </a:solidFill>
                <a:effectLst/>
                <a:latin typeface="+mn-lt"/>
                <a:ea typeface="+mn-ea"/>
                <a:cs typeface="+mn-cs"/>
              </a:rPr>
              <a:t>That’s why teamwork is absolutely essential.</a:t>
            </a:r>
          </a:p>
          <a:p>
            <a:pPr rtl="0" fontAlgn="base"/>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5272DAD-467D-56A3-03C7-8C30DAA2F778}"/>
              </a:ext>
            </a:extLst>
          </p:cNvPr>
          <p:cNvSpPr>
            <a:spLocks noGrp="1"/>
          </p:cNvSpPr>
          <p:nvPr>
            <p:ph type="sldNum" sz="quarter" idx="5"/>
          </p:nvPr>
        </p:nvSpPr>
        <p:spPr/>
        <p:txBody>
          <a:bodyPr/>
          <a:lstStyle/>
          <a:p>
            <a:fld id="{06371CF1-408D-4C23-89DF-AAAEB781147D}" type="slidenum">
              <a:rPr lang="en-US" smtClean="0"/>
              <a:t>14</a:t>
            </a:fld>
            <a:endParaRPr lang="en-US"/>
          </a:p>
        </p:txBody>
      </p:sp>
    </p:spTree>
    <p:extLst>
      <p:ext uri="{BB962C8B-B14F-4D97-AF65-F5344CB8AC3E}">
        <p14:creationId xmlns:p14="http://schemas.microsoft.com/office/powerpoint/2010/main" val="3588695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C40CE-32AB-A9BC-FC8A-5F8A626BB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B0DDF-F061-A1A2-9ABC-C76EFF880C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4DE08A-F6AE-B915-659D-43C3EFBCEBE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Owners, operators, architects, engineers, manufacturers, utilities, financiers, and code officials all have a role to play. Together, they create the game plan.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Existing building commissioning is one of the most effective ways to do this: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Understand current conditions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 the right team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Implement improvements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Continuously monitor and adjust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just like in sports, success isn’t just about skill, it’s about strategy, adaptability and collaboration.</a:t>
            </a:r>
          </a:p>
          <a:p>
            <a:endParaRPr lang="en-US" dirty="0"/>
          </a:p>
        </p:txBody>
      </p:sp>
      <p:sp>
        <p:nvSpPr>
          <p:cNvPr id="4" name="Slide Number Placeholder 3">
            <a:extLst>
              <a:ext uri="{FF2B5EF4-FFF2-40B4-BE49-F238E27FC236}">
                <a16:creationId xmlns:a16="http://schemas.microsoft.com/office/drawing/2014/main" id="{63D5B7C2-43AB-C5AD-46C1-1F0A754F6BC2}"/>
              </a:ext>
            </a:extLst>
          </p:cNvPr>
          <p:cNvSpPr>
            <a:spLocks noGrp="1"/>
          </p:cNvSpPr>
          <p:nvPr>
            <p:ph type="sldNum" sz="quarter" idx="5"/>
          </p:nvPr>
        </p:nvSpPr>
        <p:spPr/>
        <p:txBody>
          <a:bodyPr/>
          <a:lstStyle/>
          <a:p>
            <a:fld id="{06371CF1-408D-4C23-89DF-AAAEB781147D}" type="slidenum">
              <a:rPr lang="en-US" smtClean="0"/>
              <a:t>15</a:t>
            </a:fld>
            <a:endParaRPr lang="en-US"/>
          </a:p>
        </p:txBody>
      </p:sp>
    </p:spTree>
    <p:extLst>
      <p:ext uri="{BB962C8B-B14F-4D97-AF65-F5344CB8AC3E}">
        <p14:creationId xmlns:p14="http://schemas.microsoft.com/office/powerpoint/2010/main" val="20299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5CB03-61B5-4FFC-D9BF-EF81EA1513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618241-F58B-F199-3C7A-6FDC587DF1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F1B5AA-196A-6E40-A2E6-8C8062356E1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Education: Building the Bench Through Gamification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I’ve been in the building industry for nearly 30 years, and I have found very few people planned to be here. Most didn’t know what the acronym “HVAC” meant when they started school.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didn’t. I took an HVAC class in college as an elective, because I was working toward a minor in Energy Systems and the class fit into my schedule. // That one decision changed my career path.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HVAC&amp;R wasn’t my first job, but it was my second, and I only pursued it because it was familiar. There are some colleges and universities that offer a degree program focused on HVAC&amp;R, but many do not, so fewer engineers know that buildings can offer a challenging and rewarding career.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face a growing challenge: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Fewer engineers entering the field,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wave of retirements,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Increasingly complex buildings.</a:t>
            </a:r>
          </a:p>
        </p:txBody>
      </p:sp>
      <p:sp>
        <p:nvSpPr>
          <p:cNvPr id="4" name="Slide Number Placeholder 3">
            <a:extLst>
              <a:ext uri="{FF2B5EF4-FFF2-40B4-BE49-F238E27FC236}">
                <a16:creationId xmlns:a16="http://schemas.microsoft.com/office/drawing/2014/main" id="{0F421E4A-7F63-A2F5-06AE-1911246E88BA}"/>
              </a:ext>
            </a:extLst>
          </p:cNvPr>
          <p:cNvSpPr>
            <a:spLocks noGrp="1"/>
          </p:cNvSpPr>
          <p:nvPr>
            <p:ph type="sldNum" sz="quarter" idx="5"/>
          </p:nvPr>
        </p:nvSpPr>
        <p:spPr/>
        <p:txBody>
          <a:bodyPr/>
          <a:lstStyle/>
          <a:p>
            <a:fld id="{06371CF1-408D-4C23-89DF-AAAEB781147D}" type="slidenum">
              <a:rPr lang="en-US" smtClean="0"/>
              <a:t>16</a:t>
            </a:fld>
            <a:endParaRPr lang="en-US"/>
          </a:p>
        </p:txBody>
      </p:sp>
    </p:spTree>
    <p:extLst>
      <p:ext uri="{BB962C8B-B14F-4D97-AF65-F5344CB8AC3E}">
        <p14:creationId xmlns:p14="http://schemas.microsoft.com/office/powerpoint/2010/main" val="327377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98D20-0D82-A811-931A-28047756B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6D09A-8498-E54C-DBF9-43385E0235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CEAB1C-704D-F9C3-B086-B825B6FBD1D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buildings are designed to be more efficient and leaning toward net-zero, they are inherently more complicated to operate and maintain, requiring more qualified technicians that don’t yet exist. We need new ways to attract and train talent.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few years ago, I read an article about how back in 2017, the U.S. Navy replaced expensive joystick controllers on their periscopes with Xbox controllers. Why, you might ask? The first reason was cost. A $38,000 joystick assembly vs a $30 video game controller. Obvious, right? The second reason, though, was reduced training time. Training went from weeks-long to minutes, because it used a platform that young sailors were already familiar with. They put new concepts into a familiar context. That idea stuck with 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year, ASHRAE is doing something different.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launching an interactive educational platform – a video game.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Players take on the role of a building operator, responding to maintenance issues, improving system performance, reducing energy use, and lowering carbon emissions. Along the way, they learn how buildings work and how ASHRAE standards apply.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engaging, it’s practical, and it meets the next generation where they are.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Players take on the role of a building operator, responding to maintenance issues, improving system performance, reducing energy use, and lowering carbon emissions. Along the way, they learn how buildings work and how ASHRAE standards apply.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It’s engaging, it’s practical, and it meets the next generation where they are.</a:t>
            </a:r>
          </a:p>
          <a:p>
            <a:pPr rtl="0" fontAlgn="base"/>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777821B-4F64-5FAB-D41C-959C381FB433}"/>
              </a:ext>
            </a:extLst>
          </p:cNvPr>
          <p:cNvSpPr>
            <a:spLocks noGrp="1"/>
          </p:cNvSpPr>
          <p:nvPr>
            <p:ph type="sldNum" sz="quarter" idx="5"/>
          </p:nvPr>
        </p:nvSpPr>
        <p:spPr/>
        <p:txBody>
          <a:bodyPr/>
          <a:lstStyle/>
          <a:p>
            <a:fld id="{06371CF1-408D-4C23-89DF-AAAEB781147D}" type="slidenum">
              <a:rPr lang="en-US" smtClean="0"/>
              <a:t>17</a:t>
            </a:fld>
            <a:endParaRPr lang="en-US"/>
          </a:p>
        </p:txBody>
      </p:sp>
    </p:spTree>
    <p:extLst>
      <p:ext uri="{BB962C8B-B14F-4D97-AF65-F5344CB8AC3E}">
        <p14:creationId xmlns:p14="http://schemas.microsoft.com/office/powerpoint/2010/main" val="379967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Playing sports throughout my life has taught me many lessons, but the lessons that stayed with me were discipline, perseverance, and teamwork.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to get up after being knocked down.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Working together toward a common goal.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Practicing a new skill multiple times before getting it right!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year we are going to build on the work of our immediate past presidents, our teammates, as we strive to move the work of ASHRAE forward. In the last three years,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Ginger Scoggins encouraged us to accept the challenge of decarbonization, as we continue to see climate events that challenge our resilience.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Dennis Knight focused on ways that we can support workforce development by looking at the types and content of the technical training that we offer.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past year, Bill McQuade emphasized the importance of indoor environmental quality, that as we work to make our buildings more resilient, we need to remember the importance of providing a healthy and comfortable indoor environment.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6371CF1-408D-4C23-89DF-AAAEB781147D}" type="slidenum">
              <a:rPr lang="en-US" smtClean="0"/>
              <a:t>18</a:t>
            </a:fld>
            <a:endParaRPr lang="en-US"/>
          </a:p>
        </p:txBody>
      </p:sp>
    </p:spTree>
    <p:extLst>
      <p:ext uri="{BB962C8B-B14F-4D97-AF65-F5344CB8AC3E}">
        <p14:creationId xmlns:p14="http://schemas.microsoft.com/office/powerpoint/2010/main" val="40818100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it is my turn to take the lessons we have learned and apply them to the difficulties that building owners face today. We need to figure out how team ASHRAE, with its wealth of knowledge and educational offerings, can help create a game plan to make existing buildings more efficient, healthy and resilient. This year we are going to focus on codes, technical guidance and building our team. Let’s talk about our initiatives:</a:t>
            </a:r>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19</a:t>
            </a:fld>
            <a:endParaRPr lang="en-US"/>
          </a:p>
        </p:txBody>
      </p:sp>
    </p:spTree>
    <p:extLst>
      <p:ext uri="{BB962C8B-B14F-4D97-AF65-F5344CB8AC3E}">
        <p14:creationId xmlns:p14="http://schemas.microsoft.com/office/powerpoint/2010/main" val="2862057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GGGGGGGGGGGGGGOOOOOOOOOOOOAAAAAAAAAAAAALLLLLLLLLLLLLL!!!!!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Sports. Games. Teams. How many of us grew up playing sports – for fun, for competition?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of my favorite memories growing up, are from the summers when my family lived in Wisconsin. The kids in my neighborhood loved playing basketball in the driveway, baseball in the street and soccer in the backyard. I was a competitive kid, and sports were a great outlet for my energy. I loved most sports, but soccer, quickly became my favorite. I started playing in a local league when I was 5 years old and over the years, I grew to love the challenge of the competition.</a:t>
            </a:r>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2</a:t>
            </a:fld>
            <a:endParaRPr lang="en-US"/>
          </a:p>
        </p:txBody>
      </p:sp>
    </p:spTree>
    <p:extLst>
      <p:ext uri="{BB962C8B-B14F-4D97-AF65-F5344CB8AC3E}">
        <p14:creationId xmlns:p14="http://schemas.microsoft.com/office/powerpoint/2010/main" val="2536294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48774-FDD0-DAFF-7045-B5238481B1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22701-3246-AC89-AA7B-9A7E3E492E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C023A2-DF52-0EAD-E183-9731426BDA3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#1 Strengthening Resilience Through Codes- Development &amp; Training: As I mentioned earlier, codes are complex, but they are essential to resilience. This year, we are expanding our outreach to code officials and governments. In regions with existing codes, we will help identify the training and tools needed to support enforcement and encourage adoption of updated standards. We also recognize that retrofits can trigger costly compliance requirements, so part of this effort is helping stakeholders better navigate those challenges.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regions without codes, we will work with governments to understand local barriers and support the development of practical, effective frameworks that improve resilience and occupant health.</a:t>
            </a:r>
          </a:p>
        </p:txBody>
      </p:sp>
      <p:sp>
        <p:nvSpPr>
          <p:cNvPr id="4" name="Slide Number Placeholder 3">
            <a:extLst>
              <a:ext uri="{FF2B5EF4-FFF2-40B4-BE49-F238E27FC236}">
                <a16:creationId xmlns:a16="http://schemas.microsoft.com/office/drawing/2014/main" id="{4F71E17F-C4CF-6BE5-0728-EFC83078E692}"/>
              </a:ext>
            </a:extLst>
          </p:cNvPr>
          <p:cNvSpPr>
            <a:spLocks noGrp="1"/>
          </p:cNvSpPr>
          <p:nvPr>
            <p:ph type="sldNum" sz="quarter" idx="5"/>
          </p:nvPr>
        </p:nvSpPr>
        <p:spPr/>
        <p:txBody>
          <a:bodyPr/>
          <a:lstStyle/>
          <a:p>
            <a:fld id="{06371CF1-408D-4C23-89DF-AAAEB781147D}" type="slidenum">
              <a:rPr lang="en-US" smtClean="0"/>
              <a:t>20</a:t>
            </a:fld>
            <a:endParaRPr lang="en-US"/>
          </a:p>
        </p:txBody>
      </p:sp>
    </p:spTree>
    <p:extLst>
      <p:ext uri="{BB962C8B-B14F-4D97-AF65-F5344CB8AC3E}">
        <p14:creationId xmlns:p14="http://schemas.microsoft.com/office/powerpoint/2010/main" val="208490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EF57-51CD-7801-3EAF-777EEC18C6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2B1ECD-973B-E10A-6884-33E3C4F2976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5F8574-248C-5938-CEDA-69670CB6F81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To support this, ASHRAE’s Center of Excellence for Building Decarbonization has developed the Building Code Assessment Tool (BCAT) – a structured process that helps jurisdictions assess climate risk, construction practices, workforce capacity, and enforcement, and then define a realistic, locally-driven path forward.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BCAT is already making an impact, with pilot workshops in Kenya and Lebanon and additional efforts underway in India and Brazil. Well-trained, engaged code officials are critical members of the team and essential to improving building performance worldwide.</a:t>
            </a:r>
          </a:p>
          <a:p>
            <a:endParaRPr lang="en-US" dirty="0"/>
          </a:p>
        </p:txBody>
      </p:sp>
      <p:sp>
        <p:nvSpPr>
          <p:cNvPr id="4" name="Slide Number Placeholder 3">
            <a:extLst>
              <a:ext uri="{FF2B5EF4-FFF2-40B4-BE49-F238E27FC236}">
                <a16:creationId xmlns:a16="http://schemas.microsoft.com/office/drawing/2014/main" id="{7D9C0413-2B6B-077E-CF3D-849D8E0874B4}"/>
              </a:ext>
            </a:extLst>
          </p:cNvPr>
          <p:cNvSpPr>
            <a:spLocks noGrp="1"/>
          </p:cNvSpPr>
          <p:nvPr>
            <p:ph type="sldNum" sz="quarter" idx="5"/>
          </p:nvPr>
        </p:nvSpPr>
        <p:spPr/>
        <p:txBody>
          <a:bodyPr/>
          <a:lstStyle/>
          <a:p>
            <a:fld id="{06371CF1-408D-4C23-89DF-AAAEB781147D}" type="slidenum">
              <a:rPr lang="en-US" smtClean="0"/>
              <a:t>21</a:t>
            </a:fld>
            <a:endParaRPr lang="en-US"/>
          </a:p>
        </p:txBody>
      </p:sp>
    </p:spTree>
    <p:extLst>
      <p:ext uri="{BB962C8B-B14F-4D97-AF65-F5344CB8AC3E}">
        <p14:creationId xmlns:p14="http://schemas.microsoft.com/office/powerpoint/2010/main" val="2368615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3304D-18D7-A9F2-9627-9AC700C9F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D2EFD-F80F-9D0B-A4FB-FC6259B91B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1C5673-68B3-B654-26E4-FC1D552431B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#2 Resilience Guidance Gameplan: Existing building commissioning provides a practical, all-inclusive approach to improve existing building performance. It starts with understanding where you are, assessing your equipment condition, deferred maintenance and energy and carbon goals.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Next, build the right team and a deep bench including owners, designers, operators, manufacturers, utilities, financiers, and code officials. These partners are essential to defining and achieving resilience.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 put the plan into action! Evaluate system performance, verify sequences, and implement monitoring -based commissioning to gather data and refine your approach over time.</a:t>
            </a:r>
          </a:p>
          <a:p>
            <a:endParaRPr lang="en-US" dirty="0"/>
          </a:p>
        </p:txBody>
      </p:sp>
      <p:sp>
        <p:nvSpPr>
          <p:cNvPr id="4" name="Slide Number Placeholder 3">
            <a:extLst>
              <a:ext uri="{FF2B5EF4-FFF2-40B4-BE49-F238E27FC236}">
                <a16:creationId xmlns:a16="http://schemas.microsoft.com/office/drawing/2014/main" id="{D74D32B7-EA86-1A44-5BFE-E031E81001E3}"/>
              </a:ext>
            </a:extLst>
          </p:cNvPr>
          <p:cNvSpPr>
            <a:spLocks noGrp="1"/>
          </p:cNvSpPr>
          <p:nvPr>
            <p:ph type="sldNum" sz="quarter" idx="5"/>
          </p:nvPr>
        </p:nvSpPr>
        <p:spPr/>
        <p:txBody>
          <a:bodyPr/>
          <a:lstStyle/>
          <a:p>
            <a:fld id="{06371CF1-408D-4C23-89DF-AAAEB781147D}" type="slidenum">
              <a:rPr lang="en-US" smtClean="0"/>
              <a:t>22</a:t>
            </a:fld>
            <a:endParaRPr lang="en-US"/>
          </a:p>
        </p:txBody>
      </p:sp>
    </p:spTree>
    <p:extLst>
      <p:ext uri="{BB962C8B-B14F-4D97-AF65-F5344CB8AC3E}">
        <p14:creationId xmlns:p14="http://schemas.microsoft.com/office/powerpoint/2010/main" val="3082689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C40CE-32AB-A9BC-FC8A-5F8A626BB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6B0DDF-F061-A1A2-9ABC-C76EFF880C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4DE08A-F6AE-B915-659D-43C3EFBCEBE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ASHRAE guidance is plentiful, which is a blessing and a curse- finding it can sometimes be difficult! So, we are building a new landing page – one place for owners, operators, designers and supporting team members to find and reference these documents. It includes your ASHRAE favorites, including Guidelines 0.2, 1.2, 1.3, and Standard 100, to name a few.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reviewing the applicable guidance, identify and implement Facility Improvement Measures, working with partners to improve performance and maximize the return on investment.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resilience isn’t a one-time effort. It’s an ongoing strategy.</a:t>
            </a:r>
          </a:p>
          <a:p>
            <a:endParaRPr lang="en-US" dirty="0"/>
          </a:p>
        </p:txBody>
      </p:sp>
      <p:sp>
        <p:nvSpPr>
          <p:cNvPr id="4" name="Slide Number Placeholder 3">
            <a:extLst>
              <a:ext uri="{FF2B5EF4-FFF2-40B4-BE49-F238E27FC236}">
                <a16:creationId xmlns:a16="http://schemas.microsoft.com/office/drawing/2014/main" id="{63D5B7C2-43AB-C5AD-46C1-1F0A754F6BC2}"/>
              </a:ext>
            </a:extLst>
          </p:cNvPr>
          <p:cNvSpPr>
            <a:spLocks noGrp="1"/>
          </p:cNvSpPr>
          <p:nvPr>
            <p:ph type="sldNum" sz="quarter" idx="5"/>
          </p:nvPr>
        </p:nvSpPr>
        <p:spPr/>
        <p:txBody>
          <a:bodyPr/>
          <a:lstStyle/>
          <a:p>
            <a:fld id="{06371CF1-408D-4C23-89DF-AAAEB781147D}" type="slidenum">
              <a:rPr lang="en-US" smtClean="0"/>
              <a:t>23</a:t>
            </a:fld>
            <a:endParaRPr lang="en-US"/>
          </a:p>
        </p:txBody>
      </p:sp>
    </p:spTree>
    <p:extLst>
      <p:ext uri="{BB962C8B-B14F-4D97-AF65-F5344CB8AC3E}">
        <p14:creationId xmlns:p14="http://schemas.microsoft.com/office/powerpoint/2010/main" val="202999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20D3E-500A-BD88-7AFD-FE0F42AAEF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C0533-FC43-758A-37ED-E6A821AD70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1F2186-8897-017C-C89A-DF4BBE80CC0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#3 Education by Gamification- Building our Bench: I have heard many people say that they “fell” into the building industry, and as an industry, we have struggled with an effective way to attract and train new engineers and to continue to train building operators in energy efficient practices. In addition, we have identified that we have a shortage of people who understand how buildings work. So, how do we communicate what the game plan is? By putting it in a context that they understand! By explaining what the expectations are, identifying operators as part of the team, and by coaching them, step by step, on the actions that need to be taken and why. ASHRAE has been developing extraordinary and timely technical information for decades, but historically, we have left the implementation and delivery of said information to others, sometimes to our detriment. This year, we are CHANGING THE GAME. </a:t>
            </a:r>
          </a:p>
          <a:p>
            <a:endParaRPr lang="en-US" dirty="0"/>
          </a:p>
        </p:txBody>
      </p:sp>
      <p:sp>
        <p:nvSpPr>
          <p:cNvPr id="4" name="Slide Number Placeholder 3">
            <a:extLst>
              <a:ext uri="{FF2B5EF4-FFF2-40B4-BE49-F238E27FC236}">
                <a16:creationId xmlns:a16="http://schemas.microsoft.com/office/drawing/2014/main" id="{FD5691F5-FD2E-B543-4AA7-54A09F083C31}"/>
              </a:ext>
            </a:extLst>
          </p:cNvPr>
          <p:cNvSpPr>
            <a:spLocks noGrp="1"/>
          </p:cNvSpPr>
          <p:nvPr>
            <p:ph type="sldNum" sz="quarter" idx="5"/>
          </p:nvPr>
        </p:nvSpPr>
        <p:spPr/>
        <p:txBody>
          <a:bodyPr/>
          <a:lstStyle/>
          <a:p>
            <a:fld id="{06371CF1-408D-4C23-89DF-AAAEB781147D}" type="slidenum">
              <a:rPr lang="en-US" smtClean="0"/>
              <a:t>24</a:t>
            </a:fld>
            <a:endParaRPr lang="en-US"/>
          </a:p>
        </p:txBody>
      </p:sp>
    </p:spTree>
    <p:extLst>
      <p:ext uri="{BB962C8B-B14F-4D97-AF65-F5344CB8AC3E}">
        <p14:creationId xmlns:p14="http://schemas.microsoft.com/office/powerpoint/2010/main" val="2913531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developed a video game that is both engaging and educational! You will be a facility manager, working to answer maintenance calls, while trying to lower your building’s energy use and carbon footprint with the timely hints from Muggy, that you will receive along the way. You will be able to navigate around the building, click on systems and equipment to learn more about them, learn about relevant ASHRAE Standards and Guidelines, which will remind you about key concepts including energy efficiency and indoor air quality. You will compete with your friends to see who can be the fastest and most cost-effective facility manager, given different variables.</a:t>
            </a:r>
          </a:p>
        </p:txBody>
      </p:sp>
      <p:sp>
        <p:nvSpPr>
          <p:cNvPr id="4" name="Slide Number Placeholder 3"/>
          <p:cNvSpPr>
            <a:spLocks noGrp="1"/>
          </p:cNvSpPr>
          <p:nvPr>
            <p:ph type="sldNum" sz="quarter" idx="5"/>
          </p:nvPr>
        </p:nvSpPr>
        <p:spPr/>
        <p:txBody>
          <a:bodyPr/>
          <a:lstStyle/>
          <a:p>
            <a:fld id="{06371CF1-408D-4C23-89DF-AAAEB781147D}" type="slidenum">
              <a:rPr lang="en-US" smtClean="0"/>
              <a:t>25</a:t>
            </a:fld>
            <a:endParaRPr lang="en-US"/>
          </a:p>
        </p:txBody>
      </p:sp>
    </p:spTree>
    <p:extLst>
      <p:ext uri="{BB962C8B-B14F-4D97-AF65-F5344CB8AC3E}">
        <p14:creationId xmlns:p14="http://schemas.microsoft.com/office/powerpoint/2010/main" val="2233540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EC177-9AEC-A40C-2CC1-4FBA10B8C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312D1-15A5-3611-DD1D-2DCB796686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9D8C73-D939-DFD7-30CD-6991C497F211}"/>
              </a:ext>
            </a:extLst>
          </p:cNvPr>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Also, this year, thanks to the generosity of Presidential Member, Gordon Holness, we will be continuing the Presidential Initiative Challenge. This year’s theme will focus on decarbonization retrofits of existing buildings. You can apply on the website, but don’t delay! The deadline is 11/2/2026. The YEA Committee will hold an informational webinar in September so stay tuned!</a:t>
            </a:r>
            <a:endParaRPr lang="en-US" sz="1200" b="1"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7F56FDC-2A8A-4402-5782-99BA6816218D}"/>
              </a:ext>
            </a:extLst>
          </p:cNvPr>
          <p:cNvSpPr>
            <a:spLocks noGrp="1"/>
          </p:cNvSpPr>
          <p:nvPr>
            <p:ph type="sldNum" sz="quarter" idx="5"/>
          </p:nvPr>
        </p:nvSpPr>
        <p:spPr/>
        <p:txBody>
          <a:bodyPr/>
          <a:lstStyle/>
          <a:p>
            <a:fld id="{06371CF1-408D-4C23-89DF-AAAEB781147D}" type="slidenum">
              <a:rPr lang="en-US" smtClean="0"/>
              <a:t>26</a:t>
            </a:fld>
            <a:endParaRPr lang="en-US"/>
          </a:p>
        </p:txBody>
      </p:sp>
    </p:spTree>
    <p:extLst>
      <p:ext uri="{BB962C8B-B14F-4D97-AF65-F5344CB8AC3E}">
        <p14:creationId xmlns:p14="http://schemas.microsoft.com/office/powerpoint/2010/main" val="3652580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you may say, this is all great information, but what can I do? I want you to join the team and get in the game! As I said earlier, the best teams play to the strengths of their team members; however, if one person tries to dribble all the way up the field, they face many confrontations. Knowing when to pass the ball to a teammate is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an educator, you are our first line of defense. You are introducing future professionals to an industry that is fast-paced, impactful, and exciting. Get in the GAME!!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a building owner or operator, share data on your operations, ask questions about your systems, and work with the team to improve efficiency, comfort, and air quality. Get in the GAME!</a:t>
            </a:r>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27</a:t>
            </a:fld>
            <a:endParaRPr lang="en-US"/>
          </a:p>
        </p:txBody>
      </p:sp>
    </p:spTree>
    <p:extLst>
      <p:ext uri="{BB962C8B-B14F-4D97-AF65-F5344CB8AC3E}">
        <p14:creationId xmlns:p14="http://schemas.microsoft.com/office/powerpoint/2010/main" val="2201125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03339-A92E-9435-B8DC-40F8A3F94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60F59-319D-2AD5-96C5-F547B06A5A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B9568A-95D3-D3ED-9AD8-05086BCA616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you are an architect or engineer, your insight is critical. Bridge the gap between design intent and real-world performance. Your expertise is key to integrating updates without disrupting daily operations. Get in the GAME!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a manufacturer, assist the team by providing existing equipment capacities and operational parameters. Help the team understand new technologies. Get in the GAME!</a:t>
            </a:r>
          </a:p>
          <a:p>
            <a:endParaRPr lang="en-US" dirty="0"/>
          </a:p>
        </p:txBody>
      </p:sp>
      <p:sp>
        <p:nvSpPr>
          <p:cNvPr id="4" name="Slide Number Placeholder 3">
            <a:extLst>
              <a:ext uri="{FF2B5EF4-FFF2-40B4-BE49-F238E27FC236}">
                <a16:creationId xmlns:a16="http://schemas.microsoft.com/office/drawing/2014/main" id="{A0A1777D-0412-B8F1-841A-7E8EAF67B238}"/>
              </a:ext>
            </a:extLst>
          </p:cNvPr>
          <p:cNvSpPr>
            <a:spLocks noGrp="1"/>
          </p:cNvSpPr>
          <p:nvPr>
            <p:ph type="sldNum" sz="quarter" idx="5"/>
          </p:nvPr>
        </p:nvSpPr>
        <p:spPr/>
        <p:txBody>
          <a:bodyPr/>
          <a:lstStyle/>
          <a:p>
            <a:fld id="{06371CF1-408D-4C23-89DF-AAAEB781147D}" type="slidenum">
              <a:rPr lang="en-US" smtClean="0"/>
              <a:t>28</a:t>
            </a:fld>
            <a:endParaRPr lang="en-US"/>
          </a:p>
        </p:txBody>
      </p:sp>
    </p:spTree>
    <p:extLst>
      <p:ext uri="{BB962C8B-B14F-4D97-AF65-F5344CB8AC3E}">
        <p14:creationId xmlns:p14="http://schemas.microsoft.com/office/powerpoint/2010/main" val="2338279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3FAAF-7DB0-3ADB-DBC6-88E98E051E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9C416-8A96-DD59-67EC-1AED6A3710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6EE330D-5949-1E2C-4413-920D9089424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you are a code official, your role ensures compliance with codes and meeting performance expectations. Understand the retro-commissioning process, from planning and investigation through implementation and verification and help raise the bar for resilience. Get in the GAME!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are a commissioning provider, I liken our position to a sweeper in soccer, because we see the whole field. Use that troubleshooting experience to help owners develop a smart game plan that accounts for known restrictions, to meet long-term sustainability and resilience goals. Get in the GAME!</a:t>
            </a:r>
          </a:p>
          <a:p>
            <a:endParaRPr lang="en-US" dirty="0"/>
          </a:p>
        </p:txBody>
      </p:sp>
      <p:sp>
        <p:nvSpPr>
          <p:cNvPr id="4" name="Slide Number Placeholder 3">
            <a:extLst>
              <a:ext uri="{FF2B5EF4-FFF2-40B4-BE49-F238E27FC236}">
                <a16:creationId xmlns:a16="http://schemas.microsoft.com/office/drawing/2014/main" id="{8731659F-E00E-0AA7-633E-9A5FAD9DF374}"/>
              </a:ext>
            </a:extLst>
          </p:cNvPr>
          <p:cNvSpPr>
            <a:spLocks noGrp="1"/>
          </p:cNvSpPr>
          <p:nvPr>
            <p:ph type="sldNum" sz="quarter" idx="5"/>
          </p:nvPr>
        </p:nvSpPr>
        <p:spPr/>
        <p:txBody>
          <a:bodyPr/>
          <a:lstStyle/>
          <a:p>
            <a:fld id="{06371CF1-408D-4C23-89DF-AAAEB781147D}" type="slidenum">
              <a:rPr lang="en-US" smtClean="0"/>
              <a:t>29</a:t>
            </a:fld>
            <a:endParaRPr lang="en-US"/>
          </a:p>
        </p:txBody>
      </p:sp>
    </p:spTree>
    <p:extLst>
      <p:ext uri="{BB962C8B-B14F-4D97-AF65-F5344CB8AC3E}">
        <p14:creationId xmlns:p14="http://schemas.microsoft.com/office/powerpoint/2010/main" val="921420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9D45C-44F3-6DED-A251-D1A7C8EA0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A37CE-9FE8-8615-3731-43B38A53A4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2587EF-8507-F510-75DB-1F2B6A4E159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By the time I was 10 years old, I played for the “Warriors,” a team coached by my dad’s work colleague. My dad would often come and watch the end of practice and talk with the coach. Every practice ended the same way – with a “hill charge.” We’d sprint up the big hill at the park where we practiced, as fast as we could. The coach would give us a head start and then chase us, trying to pass us before we reached the top.</a:t>
            </a:r>
          </a:p>
          <a:p>
            <a:r>
              <a:rPr lang="en-US" sz="1200" kern="1200" dirty="0">
                <a:solidFill>
                  <a:schemeClr val="tx1"/>
                </a:solidFill>
                <a:effectLst/>
                <a:latin typeface="+mn-lt"/>
                <a:ea typeface="+mn-ea"/>
                <a:cs typeface="+mn-cs"/>
              </a:rPr>
              <a:t>Well, one day, my dad showed up and the two started talking. Coach called us over to do our hill charge, and we took off! </a:t>
            </a:r>
          </a:p>
          <a:p>
            <a:endParaRPr lang="en-US" dirty="0"/>
          </a:p>
        </p:txBody>
      </p:sp>
      <p:sp>
        <p:nvSpPr>
          <p:cNvPr id="4" name="Slide Number Placeholder 3">
            <a:extLst>
              <a:ext uri="{FF2B5EF4-FFF2-40B4-BE49-F238E27FC236}">
                <a16:creationId xmlns:a16="http://schemas.microsoft.com/office/drawing/2014/main" id="{FE4918F4-FC7B-E276-FD21-37162FC83538}"/>
              </a:ext>
            </a:extLst>
          </p:cNvPr>
          <p:cNvSpPr>
            <a:spLocks noGrp="1"/>
          </p:cNvSpPr>
          <p:nvPr>
            <p:ph type="sldNum" sz="quarter" idx="5"/>
          </p:nvPr>
        </p:nvSpPr>
        <p:spPr/>
        <p:txBody>
          <a:bodyPr/>
          <a:lstStyle/>
          <a:p>
            <a:fld id="{06371CF1-408D-4C23-89DF-AAAEB781147D}" type="slidenum">
              <a:rPr lang="en-US" smtClean="0"/>
              <a:t>3</a:t>
            </a:fld>
            <a:endParaRPr lang="en-US"/>
          </a:p>
        </p:txBody>
      </p:sp>
    </p:spTree>
    <p:extLst>
      <p:ext uri="{BB962C8B-B14F-4D97-AF65-F5344CB8AC3E}">
        <p14:creationId xmlns:p14="http://schemas.microsoft.com/office/powerpoint/2010/main" val="1568899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B1DB-42DE-492A-CAE2-46B71D3138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C42A9-6E63-3E3B-1E14-C5144FBF87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EC7DEA-6811-C56E-AE33-E4DBD257F3C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Put on Your Coach’s Hat!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most meaningful roles I’ve had, besides being a parent, is being a coach. I coached my kids’ soccer teams for years. Coaching isn’t just about teaching skills- it’s about helping people learn how to think, adapt, and act on their own. In the real world, just like on the pitch, there isn’t always time to wait for instructions from the sidelines.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make the best decisions we can, with the information we have, and go. It’s ok to make a mistake// but learn from it and move on. When the world throws you a “googly (curveball),” don’t panic- adapt, adjust, and play with confidence! I fully acknowledge that I don’t have all the answers, but I show up. I listen and learn, try new things, occasionally I fall down, but I get right back up again. </a:t>
            </a:r>
          </a:p>
          <a:p>
            <a:endParaRPr lang="en-US" dirty="0"/>
          </a:p>
        </p:txBody>
      </p:sp>
      <p:sp>
        <p:nvSpPr>
          <p:cNvPr id="4" name="Slide Number Placeholder 3">
            <a:extLst>
              <a:ext uri="{FF2B5EF4-FFF2-40B4-BE49-F238E27FC236}">
                <a16:creationId xmlns:a16="http://schemas.microsoft.com/office/drawing/2014/main" id="{CE7BC1F3-9439-FE52-E0D3-439DBF5B1C5E}"/>
              </a:ext>
            </a:extLst>
          </p:cNvPr>
          <p:cNvSpPr>
            <a:spLocks noGrp="1"/>
          </p:cNvSpPr>
          <p:nvPr>
            <p:ph type="sldNum" sz="quarter" idx="5"/>
          </p:nvPr>
        </p:nvSpPr>
        <p:spPr/>
        <p:txBody>
          <a:bodyPr/>
          <a:lstStyle/>
          <a:p>
            <a:fld id="{06371CF1-408D-4C23-89DF-AAAEB781147D}" type="slidenum">
              <a:rPr lang="en-US" smtClean="0"/>
              <a:t>30</a:t>
            </a:fld>
            <a:endParaRPr lang="en-US"/>
          </a:p>
        </p:txBody>
      </p:sp>
    </p:spTree>
    <p:extLst>
      <p:ext uri="{BB962C8B-B14F-4D97-AF65-F5344CB8AC3E}">
        <p14:creationId xmlns:p14="http://schemas.microsoft.com/office/powerpoint/2010/main" val="4113714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5CDBA-C9E5-9B2A-DB32-ED35844A7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48FB1-5C2D-C2CE-6C21-4890E7EF63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9C1DD7-1FD7-F3C8-E769-28009781F8E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So, this year, I encourage all of you to put on your coach’s hat! Meet our building industry partners where they are. Listen. Collaborate. Try new approaches!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when the challenge comes, run up that hill as a team, and encourage everyone to dig deep to meet the trials </a:t>
            </a:r>
            <a:r>
              <a:rPr lang="en-US" sz="1200" kern="1200">
                <a:solidFill>
                  <a:schemeClr val="tx1"/>
                </a:solidFill>
                <a:effectLst/>
                <a:latin typeface="+mn-lt"/>
                <a:ea typeface="+mn-ea"/>
                <a:cs typeface="+mn-cs"/>
              </a:rPr>
              <a:t>ahead!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Embrace the challenge and change the game!</a:t>
            </a:r>
          </a:p>
          <a:p>
            <a:endParaRPr lang="en-US" dirty="0"/>
          </a:p>
        </p:txBody>
      </p:sp>
      <p:sp>
        <p:nvSpPr>
          <p:cNvPr id="4" name="Slide Number Placeholder 3">
            <a:extLst>
              <a:ext uri="{FF2B5EF4-FFF2-40B4-BE49-F238E27FC236}">
                <a16:creationId xmlns:a16="http://schemas.microsoft.com/office/drawing/2014/main" id="{8EC5DBA7-85AF-ACFB-D996-B33AD63D3BB2}"/>
              </a:ext>
            </a:extLst>
          </p:cNvPr>
          <p:cNvSpPr>
            <a:spLocks noGrp="1"/>
          </p:cNvSpPr>
          <p:nvPr>
            <p:ph type="sldNum" sz="quarter" idx="5"/>
          </p:nvPr>
        </p:nvSpPr>
        <p:spPr/>
        <p:txBody>
          <a:bodyPr/>
          <a:lstStyle/>
          <a:p>
            <a:fld id="{06371CF1-408D-4C23-89DF-AAAEB781147D}" type="slidenum">
              <a:rPr lang="en-US" smtClean="0"/>
              <a:t>31</a:t>
            </a:fld>
            <a:endParaRPr lang="en-US"/>
          </a:p>
        </p:txBody>
      </p:sp>
    </p:spTree>
    <p:extLst>
      <p:ext uri="{BB962C8B-B14F-4D97-AF65-F5344CB8AC3E}">
        <p14:creationId xmlns:p14="http://schemas.microsoft.com/office/powerpoint/2010/main" val="3198415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7113-6D0F-F6AC-8AE1-5AAA9E016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6A490-9C58-3104-538D-927FAE60C5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2EFE22-9A87-F528-883E-5BBA1A4012E1}"/>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Thank you! </a:t>
            </a:r>
          </a:p>
          <a:p>
            <a:endParaRPr lang="en-US" dirty="0"/>
          </a:p>
        </p:txBody>
      </p:sp>
      <p:sp>
        <p:nvSpPr>
          <p:cNvPr id="4" name="Slide Number Placeholder 3">
            <a:extLst>
              <a:ext uri="{FF2B5EF4-FFF2-40B4-BE49-F238E27FC236}">
                <a16:creationId xmlns:a16="http://schemas.microsoft.com/office/drawing/2014/main" id="{DD98CE6D-D0F2-F07F-99BE-23A92F443085}"/>
              </a:ext>
            </a:extLst>
          </p:cNvPr>
          <p:cNvSpPr>
            <a:spLocks noGrp="1"/>
          </p:cNvSpPr>
          <p:nvPr>
            <p:ph type="sldNum" sz="quarter" idx="5"/>
          </p:nvPr>
        </p:nvSpPr>
        <p:spPr/>
        <p:txBody>
          <a:bodyPr/>
          <a:lstStyle/>
          <a:p>
            <a:fld id="{06371CF1-408D-4C23-89DF-AAAEB781147D}" type="slidenum">
              <a:rPr lang="en-US" smtClean="0"/>
              <a:t>32</a:t>
            </a:fld>
            <a:endParaRPr lang="en-US"/>
          </a:p>
        </p:txBody>
      </p:sp>
    </p:spTree>
    <p:extLst>
      <p:ext uri="{BB962C8B-B14F-4D97-AF65-F5344CB8AC3E}">
        <p14:creationId xmlns:p14="http://schemas.microsoft.com/office/powerpoint/2010/main" val="417312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don’t know if their conversation went long, or if we were extra motivated, but as we neared the top, my teammates and I realized coach hadn’t passed us yet. I glanced back and he was coming up hard, but I thought I could beat him. I dug deep and pushed hard, and that day, I beat him! Victory after so many tries! Persistence paid off-I did it!// Challenges in life come in all shapes and sizes. Short-handed goals. Fourth down and twelve to go. Sports teach us resilience, perseverance, and how to push through challenges.</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6371CF1-408D-4C23-89DF-AAAEB781147D}" type="slidenum">
              <a:rPr lang="en-US" smtClean="0"/>
              <a:t>4</a:t>
            </a:fld>
            <a:endParaRPr lang="en-US"/>
          </a:p>
        </p:txBody>
      </p:sp>
    </p:spTree>
    <p:extLst>
      <p:ext uri="{BB962C8B-B14F-4D97-AF65-F5344CB8AC3E}">
        <p14:creationId xmlns:p14="http://schemas.microsoft.com/office/powerpoint/2010/main" val="823203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same lessons apply to more than just sports though, because today, we’re facing one of the greatest challenges of our time: climate change. We’re seeing more extreme weather – floods, wildfires, droughts, and hurricanes. These events test us- our buildings, our infrastructure, and our communities. We design buildings with data. Data that shows us how many days a year are above 95F (35C) or below 0F </a:t>
            </a:r>
            <a:r>
              <a:rPr lang="en-US" sz="1200" kern="1200">
                <a:solidFill>
                  <a:schemeClr val="tx1"/>
                </a:solidFill>
                <a:effectLst/>
                <a:latin typeface="+mn-lt"/>
                <a:ea typeface="+mn-ea"/>
                <a:cs typeface="+mn-cs"/>
              </a:rPr>
              <a:t>(-18C</a:t>
            </a:r>
            <a:r>
              <a:rPr lang="en-US" sz="1200" kern="1200" dirty="0">
                <a:solidFill>
                  <a:schemeClr val="tx1"/>
                </a:solidFill>
                <a:effectLst/>
                <a:latin typeface="+mn-lt"/>
                <a:ea typeface="+mn-ea"/>
                <a:cs typeface="+mn-cs"/>
              </a:rPr>
              <a:t>). Where flood plains are located. What windspeeds can be expected.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what happens when conditions exceed those expectations? When “outliers” become common? In those moments, buildings fail. People are displaced. Communities are disrupted. And it takes time and money to rebuild and reestablish them. </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6371CF1-408D-4C23-89DF-AAAEB781147D}" type="slidenum">
              <a:rPr lang="en-US" smtClean="0"/>
              <a:t>5</a:t>
            </a:fld>
            <a:endParaRPr lang="en-US"/>
          </a:p>
        </p:txBody>
      </p:sp>
    </p:spTree>
    <p:extLst>
      <p:ext uri="{BB962C8B-B14F-4D97-AF65-F5344CB8AC3E}">
        <p14:creationId xmlns:p14="http://schemas.microsoft.com/office/powerpoint/2010/main" val="129964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an effort to slow down these climate changes, ASHRAE has committed to reducing greenhouse gas emissions to net-zero by 2050. But here’s the reality- 80% of the buildings that will exist in 2050 are already here today.</a:t>
            </a:r>
          </a:p>
          <a:p>
            <a:r>
              <a:rPr lang="en-US" sz="1200" kern="1200" dirty="0">
                <a:solidFill>
                  <a:schemeClr val="tx1"/>
                </a:solidFill>
                <a:effectLst/>
                <a:latin typeface="+mn-lt"/>
                <a:ea typeface="+mn-ea"/>
                <a:cs typeface="+mn-cs"/>
              </a:rPr>
              <a:t>So, the question becomes, what can we do to make those buildings more energy efficient, more resilient and more sustainable?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buildings are already struggling with aging systems, deferred maintenance, and limited budgets. These issues don’t just affect energy use, they also impact occupant health, comfort and safety.</a:t>
            </a:r>
          </a:p>
          <a:p>
            <a:endParaRPr lang="en-U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6371CF1-408D-4C23-89DF-AAAEB781147D}" type="slidenum">
              <a:rPr lang="en-US" smtClean="0"/>
              <a:t>6</a:t>
            </a:fld>
            <a:endParaRPr lang="en-US"/>
          </a:p>
        </p:txBody>
      </p:sp>
    </p:spTree>
    <p:extLst>
      <p:ext uri="{BB962C8B-B14F-4D97-AF65-F5344CB8AC3E}">
        <p14:creationId xmlns:p14="http://schemas.microsoft.com/office/powerpoint/2010/main" val="1897383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be clear, ASHRAE has been providing leadership and guidance in energy efficiency, indoor air quality and carbon emissions reduction. So, where do we go from here?</a:t>
            </a:r>
          </a:p>
          <a:p>
            <a:r>
              <a:rPr lang="en-US" sz="1200" kern="1200" dirty="0">
                <a:solidFill>
                  <a:schemeClr val="tx1"/>
                </a:solidFill>
                <a:effectLst/>
                <a:latin typeface="+mn-lt"/>
                <a:ea typeface="+mn-ea"/>
                <a:cs typeface="+mn-cs"/>
              </a:rPr>
              <a:t>This year, ASHRAE will focus on three key areas: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Increase awareness of the importance of building codes, and their role in resilience.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importance of cross-functional teams &amp; creating a game plan to improve building operations,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Gamification of education, so we can continue to attract the brightest minds to tackle the dilemmas we face.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break these down, one at a time.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break these down, one at a time.</a:t>
            </a:r>
          </a:p>
          <a:p>
            <a:endParaRPr lang="en-US" dirty="0"/>
          </a:p>
        </p:txBody>
      </p:sp>
      <p:sp>
        <p:nvSpPr>
          <p:cNvPr id="4" name="Slide Number Placeholder 3"/>
          <p:cNvSpPr>
            <a:spLocks noGrp="1"/>
          </p:cNvSpPr>
          <p:nvPr>
            <p:ph type="sldNum" sz="quarter" idx="5"/>
          </p:nvPr>
        </p:nvSpPr>
        <p:spPr/>
        <p:txBody>
          <a:bodyPr/>
          <a:lstStyle/>
          <a:p>
            <a:fld id="{06371CF1-408D-4C23-89DF-AAAEB781147D}" type="slidenum">
              <a:rPr lang="en-US" smtClean="0"/>
              <a:t>7</a:t>
            </a:fld>
            <a:endParaRPr lang="en-US"/>
          </a:p>
        </p:txBody>
      </p:sp>
    </p:spTree>
    <p:extLst>
      <p:ext uri="{BB962C8B-B14F-4D97-AF65-F5344CB8AC3E}">
        <p14:creationId xmlns:p14="http://schemas.microsoft.com/office/powerpoint/2010/main" val="1246927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Codes: Understanding the Rules of the Game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sports, you can’t play if you don’t understand the rules of the game. Like, the positions on the field, what is out of bounds, how a point is scored. If you don’t know the rules, you are less likely to join in.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Building codes are our industry’s rules, but they’re not always simple or consistent. They vary by country, by state, even by municipality. Some regions adopt the latest standards, while others lag behind. And in some parts of the world, codes don’t exist at all.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Why is this important? History shows us that updating standards, like 90.1, as shown on the screen, increases energy efficiency in buildings that have adopted the latest version of the standard. </a:t>
            </a:r>
          </a:p>
        </p:txBody>
      </p:sp>
      <p:sp>
        <p:nvSpPr>
          <p:cNvPr id="4" name="Slide Number Placeholder 3"/>
          <p:cNvSpPr>
            <a:spLocks noGrp="1"/>
          </p:cNvSpPr>
          <p:nvPr>
            <p:ph type="sldNum" sz="quarter" idx="5"/>
          </p:nvPr>
        </p:nvSpPr>
        <p:spPr/>
        <p:txBody>
          <a:bodyPr/>
          <a:lstStyle/>
          <a:p>
            <a:fld id="{06371CF1-408D-4C23-89DF-AAAEB781147D}" type="slidenum">
              <a:rPr lang="en-US" smtClean="0"/>
              <a:t>8</a:t>
            </a:fld>
            <a:endParaRPr lang="en-US"/>
          </a:p>
        </p:txBody>
      </p:sp>
    </p:spTree>
    <p:extLst>
      <p:ext uri="{BB962C8B-B14F-4D97-AF65-F5344CB8AC3E}">
        <p14:creationId xmlns:p14="http://schemas.microsoft.com/office/powerpoint/2010/main" val="3093550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the status report, around the globe, roughly half of new buildings constructed each year, are built without mandatory energy codes or performance standards. That’s about 2.5 billion square meters, // built without consistent requirements for efficiency or resilience. Because buildings last for decades, those decisions lock in higher emissions and lower resilience for years to come.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Defining resilience for existing buildings, is a complicated issue, which is why many building industry experts are needed to create a solid plan. ASHRAE is currently working to support code development, adoption, and implementation. Through tools like the Building Code Assessment Tool, we’re helping jurisdictions understand their current position, and then create practical, locally appropriate, paths forward.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if we want resilient buildings, we need strong, well-understood rules of the game.</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6371CF1-408D-4C23-89DF-AAAEB781147D}" type="slidenum">
              <a:rPr lang="en-US" smtClean="0"/>
              <a:t>9</a:t>
            </a:fld>
            <a:endParaRPr lang="en-US"/>
          </a:p>
        </p:txBody>
      </p:sp>
    </p:spTree>
    <p:extLst>
      <p:ext uri="{BB962C8B-B14F-4D97-AF65-F5344CB8AC3E}">
        <p14:creationId xmlns:p14="http://schemas.microsoft.com/office/powerpoint/2010/main" val="2871369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Black" panose="020B0A04020102020204" pitchFamily="34" charset="0"/>
              </a:defRPr>
            </a:lvl1pPr>
            <a:lvl2pPr>
              <a:defRPr>
                <a:latin typeface="Arial Nova" panose="020B0504020202020204" pitchFamily="34" charset="0"/>
              </a:defRPr>
            </a:lvl2pPr>
            <a:lvl3pPr>
              <a:defRPr>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6/24/2026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Nova Cond" panose="020F050202020403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Nova" panose="020B05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20.pn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1.pn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20.png"/><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sv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5.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11.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45.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1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5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88235" y="-10805"/>
            <a:ext cx="18592800" cy="10297805"/>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6" name="Freeform 6"/>
          <p:cNvSpPr/>
          <p:nvPr/>
        </p:nvSpPr>
        <p:spPr>
          <a:xfrm>
            <a:off x="4190999" y="6981567"/>
            <a:ext cx="9906000" cy="8608066"/>
          </a:xfrm>
          <a:custGeom>
            <a:avLst/>
            <a:gdLst/>
            <a:ahLst/>
            <a:cxnLst/>
            <a:rect l="l" t="t" r="r" b="b"/>
            <a:pathLst>
              <a:path w="11882012" h="11901427">
                <a:moveTo>
                  <a:pt x="0" y="0"/>
                </a:moveTo>
                <a:lnTo>
                  <a:pt x="11882012" y="0"/>
                </a:lnTo>
                <a:lnTo>
                  <a:pt x="11882012" y="11901427"/>
                </a:lnTo>
                <a:lnTo>
                  <a:pt x="0" y="11901427"/>
                </a:lnTo>
                <a:lnTo>
                  <a:pt x="0" y="0"/>
                </a:lnTo>
                <a:close/>
              </a:path>
            </a:pathLst>
          </a:custGeom>
          <a:blipFill>
            <a:blip r:embed="rId4"/>
            <a:stretch>
              <a:fillRect/>
            </a:stretch>
          </a:blipFill>
        </p:spPr>
        <p:txBody>
          <a:bodyPr/>
          <a:lstStyle/>
          <a:p>
            <a:endParaRPr lang="en-US"/>
          </a:p>
        </p:txBody>
      </p:sp>
      <p:sp>
        <p:nvSpPr>
          <p:cNvPr id="8" name="TextBox 8"/>
          <p:cNvSpPr txBox="1"/>
          <p:nvPr/>
        </p:nvSpPr>
        <p:spPr>
          <a:xfrm>
            <a:off x="-288235" y="-536158"/>
            <a:ext cx="18576236" cy="2480038"/>
          </a:xfrm>
          <a:prstGeom prst="rect">
            <a:avLst/>
          </a:prstGeom>
        </p:spPr>
        <p:txBody>
          <a:bodyPr wrap="square" lIns="0" tIns="0" rIns="0" bIns="0" rtlCol="0" anchor="t">
            <a:spAutoFit/>
          </a:bodyPr>
          <a:lstStyle/>
          <a:p>
            <a:pPr algn="ctr">
              <a:lnSpc>
                <a:spcPts val="21536"/>
              </a:lnSpc>
            </a:pPr>
            <a:r>
              <a:rPr lang="en-US" sz="10200" b="1" dirty="0">
                <a:solidFill>
                  <a:srgbClr val="FFFFFF"/>
                </a:solidFill>
                <a:effectLst>
                  <a:glow rad="63500">
                    <a:schemeClr val="accent3">
                      <a:satMod val="175000"/>
                      <a:alpha val="40000"/>
                    </a:schemeClr>
                  </a:glow>
                </a:effectLst>
                <a:latin typeface="Arial Black" panose="020B0A04020102020204" pitchFamily="34" charset="0"/>
                <a:ea typeface="Luktao Bold"/>
                <a:cs typeface="Arial" panose="020B0604020202020204" pitchFamily="34" charset="0"/>
                <a:sym typeface="Luktao Bold"/>
              </a:rPr>
              <a:t>Changing the Game:</a:t>
            </a:r>
          </a:p>
        </p:txBody>
      </p:sp>
      <p:sp>
        <p:nvSpPr>
          <p:cNvPr id="11" name="TextBox 11"/>
          <p:cNvSpPr txBox="1"/>
          <p:nvPr/>
        </p:nvSpPr>
        <p:spPr>
          <a:xfrm>
            <a:off x="914398" y="3898565"/>
            <a:ext cx="16459200" cy="1239532"/>
          </a:xfrm>
          <a:prstGeom prst="rect">
            <a:avLst/>
          </a:prstGeom>
        </p:spPr>
        <p:txBody>
          <a:bodyPr lIns="0" tIns="0" rIns="0" bIns="0" rtlCol="0" anchor="ctr"/>
          <a:lstStyle/>
          <a:p>
            <a:pPr algn="ctr">
              <a:lnSpc>
                <a:spcPts val="4331"/>
              </a:lnSpc>
              <a:spcAft>
                <a:spcPts val="2400"/>
              </a:spcAft>
            </a:pPr>
            <a:r>
              <a:rPr lang="en-US" sz="4800" b="1" spc="210" dirty="0">
                <a:solidFill>
                  <a:srgbClr val="FFFFFF"/>
                </a:solidFill>
                <a:latin typeface="Arial Black" panose="020B0A04020102020204" pitchFamily="34" charset="0"/>
                <a:ea typeface="Saira"/>
                <a:cs typeface="Saira"/>
                <a:sym typeface="Saira"/>
              </a:rPr>
              <a:t>Sarah E. Maston, PE, BCxP, LEED AP</a:t>
            </a:r>
          </a:p>
          <a:p>
            <a:pPr algn="ctr">
              <a:lnSpc>
                <a:spcPts val="4331"/>
              </a:lnSpc>
              <a:spcAft>
                <a:spcPts val="2400"/>
              </a:spcAft>
            </a:pPr>
            <a:r>
              <a:rPr lang="en-US" sz="4800" b="1" spc="210" dirty="0">
                <a:solidFill>
                  <a:srgbClr val="FFFFFF"/>
                </a:solidFill>
                <a:latin typeface="Arial Nova" panose="020B0504020202020204" pitchFamily="34" charset="0"/>
                <a:ea typeface="Saira"/>
                <a:cs typeface="Saira"/>
                <a:sym typeface="Saira"/>
              </a:rPr>
              <a:t>2026-27 ASHRAE President</a:t>
            </a:r>
          </a:p>
        </p:txBody>
      </p:sp>
      <p:pic>
        <p:nvPicPr>
          <p:cNvPr id="7" name="Picture 6">
            <a:extLst>
              <a:ext uri="{FF2B5EF4-FFF2-40B4-BE49-F238E27FC236}">
                <a16:creationId xmlns:a16="http://schemas.microsoft.com/office/drawing/2014/main" id="{805AB49C-D3A1-E6A4-5025-162F1C228F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410973">
            <a:off x="3895214" y="4775992"/>
            <a:ext cx="10828648" cy="11022017"/>
          </a:xfrm>
          <a:prstGeom prst="rect">
            <a:avLst/>
          </a:prstGeom>
        </p:spPr>
      </p:pic>
      <p:sp>
        <p:nvSpPr>
          <p:cNvPr id="3" name="TextBox 2">
            <a:extLst>
              <a:ext uri="{FF2B5EF4-FFF2-40B4-BE49-F238E27FC236}">
                <a16:creationId xmlns:a16="http://schemas.microsoft.com/office/drawing/2014/main" id="{69857B2C-EAEF-3525-C1B9-AEC26CA2816B}"/>
              </a:ext>
            </a:extLst>
          </p:cNvPr>
          <p:cNvSpPr txBox="1"/>
          <p:nvPr/>
        </p:nvSpPr>
        <p:spPr>
          <a:xfrm>
            <a:off x="-144120" y="1943880"/>
            <a:ext cx="18279720" cy="1323439"/>
          </a:xfrm>
          <a:prstGeom prst="rect">
            <a:avLst/>
          </a:prstGeom>
          <a:noFill/>
        </p:spPr>
        <p:txBody>
          <a:bodyPr wrap="square" rtlCol="0">
            <a:spAutoFit/>
          </a:bodyPr>
          <a:lstStyle/>
          <a:p>
            <a:pPr algn="ctr"/>
            <a:r>
              <a:rPr lang="en-US" sz="8000" dirty="0">
                <a:solidFill>
                  <a:schemeClr val="bg1"/>
                </a:solidFill>
                <a:effectLst>
                  <a:glow rad="63500">
                    <a:schemeClr val="accent3">
                      <a:satMod val="175000"/>
                      <a:alpha val="40000"/>
                    </a:schemeClr>
                  </a:glow>
                </a:effectLst>
                <a:latin typeface="Arial Black" panose="020B0A04020102020204" pitchFamily="34" charset="0"/>
              </a:rPr>
              <a:t>Retrofitting for Resilience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78D94E1-3161-9A8E-E37D-16A0C5B274B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82595" y="5676900"/>
            <a:ext cx="8512345" cy="3774310"/>
          </a:xfrm>
          <a:prstGeom prst="rect">
            <a:avLst/>
          </a:prstGeom>
        </p:spPr>
      </p:pic>
      <p:pic>
        <p:nvPicPr>
          <p:cNvPr id="7" name="Picture 6">
            <a:extLst>
              <a:ext uri="{FF2B5EF4-FFF2-40B4-BE49-F238E27FC236}">
                <a16:creationId xmlns:a16="http://schemas.microsoft.com/office/drawing/2014/main" id="{9B8C6048-5E71-3D38-4568-37AFB829CEB1}"/>
              </a:ext>
            </a:extLst>
          </p:cNvPr>
          <p:cNvPicPr>
            <a:picLocks noChangeAspect="1"/>
          </p:cNvPicPr>
          <p:nvPr/>
        </p:nvPicPr>
        <p:blipFill>
          <a:blip r:embed="rId4" cstate="screen">
            <a:extLst>
              <a:ext uri="{28A0092B-C50C-407E-A947-70E740481C1C}">
                <a14:useLocalDpi xmlns:a14="http://schemas.microsoft.com/office/drawing/2010/main"/>
              </a:ext>
            </a:extLst>
          </a:blip>
          <a:srcRect r="-369"/>
          <a:stretch>
            <a:fillRect/>
          </a:stretch>
        </p:blipFill>
        <p:spPr>
          <a:xfrm>
            <a:off x="9384154" y="506844"/>
            <a:ext cx="8512346" cy="7467600"/>
          </a:xfrm>
          <a:prstGeom prst="rect">
            <a:avLst/>
          </a:prstGeom>
        </p:spPr>
      </p:pic>
      <p:pic>
        <p:nvPicPr>
          <p:cNvPr id="6" name="Picture 5">
            <a:extLst>
              <a:ext uri="{FF2B5EF4-FFF2-40B4-BE49-F238E27FC236}">
                <a16:creationId xmlns:a16="http://schemas.microsoft.com/office/drawing/2014/main" id="{1D08AD80-258F-0151-9068-A48DD30FAB4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64584" y="506844"/>
            <a:ext cx="8561652" cy="4918247"/>
          </a:xfrm>
          <a:prstGeom prst="rect">
            <a:avLst/>
          </a:prstGeom>
        </p:spPr>
      </p:pic>
      <p:sp>
        <p:nvSpPr>
          <p:cNvPr id="8" name="TextBox 7">
            <a:extLst>
              <a:ext uri="{FF2B5EF4-FFF2-40B4-BE49-F238E27FC236}">
                <a16:creationId xmlns:a16="http://schemas.microsoft.com/office/drawing/2014/main" id="{4D0C71EE-1DAA-5239-0E04-0C920803F205}"/>
              </a:ext>
            </a:extLst>
          </p:cNvPr>
          <p:cNvSpPr txBox="1"/>
          <p:nvPr/>
        </p:nvSpPr>
        <p:spPr>
          <a:xfrm>
            <a:off x="9304435" y="8074337"/>
            <a:ext cx="8592065" cy="1754326"/>
          </a:xfrm>
          <a:prstGeom prst="rect">
            <a:avLst/>
          </a:prstGeom>
          <a:noFill/>
        </p:spPr>
        <p:txBody>
          <a:bodyPr wrap="square">
            <a:spAutoFit/>
          </a:bodyPr>
          <a:lstStyle/>
          <a:p>
            <a:r>
              <a:rPr lang="en-US" sz="3600" b="1" dirty="0">
                <a:solidFill>
                  <a:srgbClr val="00549B"/>
                </a:solidFill>
                <a:latin typeface="Arial" panose="020B0604020202020204" pitchFamily="34" charset="0"/>
                <a:cs typeface="Arial" panose="020B0604020202020204" pitchFamily="34" charset="0"/>
              </a:rPr>
              <a:t>"Teamwork is the fuel that allows common people to attain uncommon results."</a:t>
            </a:r>
            <a:r>
              <a:rPr lang="en-US" sz="3600" dirty="0">
                <a:solidFill>
                  <a:srgbClr val="00549B"/>
                </a:solidFill>
                <a:latin typeface="Arial" panose="020B0604020202020204" pitchFamily="34" charset="0"/>
                <a:cs typeface="Arial" panose="020B0604020202020204" pitchFamily="34" charset="0"/>
              </a:rPr>
              <a:t> — Andrew Carnegie</a:t>
            </a:r>
          </a:p>
        </p:txBody>
      </p:sp>
    </p:spTree>
    <p:extLst>
      <p:ext uri="{BB962C8B-B14F-4D97-AF65-F5344CB8AC3E}">
        <p14:creationId xmlns:p14="http://schemas.microsoft.com/office/powerpoint/2010/main" val="337546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123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19" name="Picture 18">
            <a:extLst>
              <a:ext uri="{FF2B5EF4-FFF2-40B4-BE49-F238E27FC236}">
                <a16:creationId xmlns:a16="http://schemas.microsoft.com/office/drawing/2014/main" id="{BBB19D1F-BDD0-E49C-A018-45E5F85EC2B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570423" y="1191264"/>
            <a:ext cx="6286730" cy="4416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4CD09B56-DE8B-086B-5169-CDB29DF86FB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595658" y="8412572"/>
            <a:ext cx="2153487" cy="1490876"/>
          </a:xfrm>
          <a:prstGeom prst="rect">
            <a:avLst/>
          </a:prstGeom>
        </p:spPr>
      </p:pic>
      <p:pic>
        <p:nvPicPr>
          <p:cNvPr id="24" name="Picture 23">
            <a:extLst>
              <a:ext uri="{FF2B5EF4-FFF2-40B4-BE49-F238E27FC236}">
                <a16:creationId xmlns:a16="http://schemas.microsoft.com/office/drawing/2014/main" id="{4FC474CE-60B5-B32B-9537-6C78804A64AA}"/>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236996" y="1191265"/>
            <a:ext cx="3998268" cy="5217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37B2696-250F-EC03-81FE-2A3D6EC0D895}"/>
              </a:ext>
            </a:extLst>
          </p:cNvPr>
          <p:cNvSpPr txBox="1"/>
          <p:nvPr/>
        </p:nvSpPr>
        <p:spPr>
          <a:xfrm>
            <a:off x="7971619" y="7074976"/>
            <a:ext cx="9144000" cy="2440476"/>
          </a:xfrm>
          <a:prstGeom prst="rect">
            <a:avLst/>
          </a:prstGeom>
          <a:noFill/>
        </p:spPr>
        <p:txBody>
          <a:bodyPr wrap="square">
            <a:spAutoFit/>
          </a:bodyPr>
          <a:lstStyle/>
          <a:p>
            <a:pPr marL="0" marR="0">
              <a:lnSpc>
                <a:spcPts val="6000"/>
              </a:lnSpc>
              <a:spcAft>
                <a:spcPts val="900"/>
              </a:spcAft>
              <a:buNone/>
            </a:pPr>
            <a:r>
              <a:rPr lang="en-US" sz="4000" b="1" dirty="0">
                <a:solidFill>
                  <a:schemeClr val="bg1"/>
                </a:solidFill>
                <a:effectLst/>
                <a:latin typeface="Arial" panose="020B0604020202020204" pitchFamily="34" charset="0"/>
                <a:ea typeface="Open Sans" panose="020B0606030504020204" pitchFamily="34" charset="0"/>
                <a:cs typeface="Arial" panose="020B0604020202020204" pitchFamily="34" charset="0"/>
              </a:rPr>
              <a:t>“Your goals should be out of reach, but never out of sight.”</a:t>
            </a:r>
          </a:p>
          <a:p>
            <a:pPr marL="0" marR="0">
              <a:lnSpc>
                <a:spcPts val="6000"/>
              </a:lnSpc>
              <a:spcAft>
                <a:spcPts val="900"/>
              </a:spcAft>
              <a:buNone/>
            </a:pPr>
            <a:r>
              <a:rPr lang="en-US" sz="4000" dirty="0">
                <a:solidFill>
                  <a:schemeClr val="bg1"/>
                </a:solidFill>
                <a:effectLst/>
                <a:latin typeface="Arial" panose="020B0604020202020204" pitchFamily="34" charset="0"/>
                <a:ea typeface="Open Sans" panose="020B0606030504020204" pitchFamily="34" charset="0"/>
                <a:cs typeface="Arial" panose="020B0604020202020204" pitchFamily="34" charset="0"/>
              </a:rPr>
              <a:t>-Felicity Luckey</a:t>
            </a:r>
          </a:p>
        </p:txBody>
      </p:sp>
      <p:pic>
        <p:nvPicPr>
          <p:cNvPr id="5" name="Picture 4" descr="A close-up of a young person&#10;&#10;AI-generated content may be incorrect.">
            <a:extLst>
              <a:ext uri="{FF2B5EF4-FFF2-40B4-BE49-F238E27FC236}">
                <a16:creationId xmlns:a16="http://schemas.microsoft.com/office/drawing/2014/main" id="{3A34F976-676E-14FA-3C95-D89CE1762B6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4341" y="1173042"/>
            <a:ext cx="6273800" cy="85344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5F0C9-689D-98F5-971E-97BEEF55F0B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E015269-0912-47CB-F447-D21EB7898CBC}"/>
              </a:ext>
            </a:extLst>
          </p:cNvPr>
          <p:cNvSpPr>
            <a:spLocks noGrp="1" noRot="1" noMove="1" noResize="1" noEditPoints="1" noAdjustHandles="1" noChangeArrowheads="1" noChangeShapeType="1"/>
          </p:cNvSpPr>
          <p:nvPr/>
        </p:nvSpPr>
        <p:spPr>
          <a:xfrm>
            <a:off x="0" y="-1237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id="{4B51C40C-5D63-2778-2569-CC194E57F2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595658" y="8412572"/>
            <a:ext cx="2153487" cy="1490876"/>
          </a:xfrm>
          <a:prstGeom prst="rect">
            <a:avLst/>
          </a:prstGeom>
        </p:spPr>
      </p:pic>
      <p:pic>
        <p:nvPicPr>
          <p:cNvPr id="4" name="Picture 3">
            <a:extLst>
              <a:ext uri="{FF2B5EF4-FFF2-40B4-BE49-F238E27FC236}">
                <a16:creationId xmlns:a16="http://schemas.microsoft.com/office/drawing/2014/main" id="{1D3E409A-C9C2-76D8-9037-56E1F947AED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19794" y="1809482"/>
            <a:ext cx="8458200"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4AE2313D-C1C9-6B36-3775-AD54F45C6EDC}"/>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0497788" y="1829690"/>
            <a:ext cx="6436424" cy="421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4992D3A5-04F8-23E2-1CEB-73D435045877}"/>
              </a:ext>
            </a:extLst>
          </p:cNvPr>
          <p:cNvSpPr txBox="1"/>
          <p:nvPr/>
        </p:nvSpPr>
        <p:spPr>
          <a:xfrm>
            <a:off x="1038844" y="7886164"/>
            <a:ext cx="15286819" cy="2017284"/>
          </a:xfrm>
          <a:prstGeom prst="rect">
            <a:avLst/>
          </a:prstGeom>
          <a:noFill/>
        </p:spPr>
        <p:txBody>
          <a:bodyPr wrap="square">
            <a:spAutoFit/>
          </a:bodyPr>
          <a:lstStyle/>
          <a:p>
            <a:pPr fontAlgn="base"/>
            <a:r>
              <a:rPr lang="en-US" sz="4000" b="1" dirty="0">
                <a:solidFill>
                  <a:schemeClr val="bg1"/>
                </a:solidFill>
                <a:latin typeface="Arial" panose="020B0604020202020204" pitchFamily="34" charset="0"/>
                <a:cs typeface="Arial" panose="020B0604020202020204" pitchFamily="34" charset="0"/>
              </a:rPr>
              <a:t>“My coach said I ran like a girl. I said if he could run a little faster, he could too.” </a:t>
            </a:r>
            <a:r>
              <a:rPr lang="en-US" sz="4000" dirty="0">
                <a:solidFill>
                  <a:schemeClr val="bg1"/>
                </a:solidFill>
                <a:latin typeface="Arial" panose="020B0604020202020204" pitchFamily="34" charset="0"/>
                <a:cs typeface="Arial" panose="020B0604020202020204" pitchFamily="34" charset="0"/>
              </a:rPr>
              <a:t>-Mia Hamm</a:t>
            </a:r>
          </a:p>
          <a:p>
            <a:pPr marL="0" marR="0">
              <a:lnSpc>
                <a:spcPts val="6000"/>
              </a:lnSpc>
              <a:spcAft>
                <a:spcPts val="900"/>
              </a:spcAft>
              <a:buNone/>
            </a:pPr>
            <a:endParaRPr lang="en-US" sz="4000" dirty="0">
              <a:solidFill>
                <a:schemeClr val="bg1"/>
              </a:solidFill>
              <a:effectLst/>
              <a:latin typeface="Arial" panose="020B0604020202020204" pitchFamily="34" charset="0"/>
              <a:ea typeface="Open Sans" panose="020B0606030504020204" pitchFamily="34" charset="0"/>
              <a:cs typeface="Arial" panose="020B0604020202020204" pitchFamily="34" charset="0"/>
            </a:endParaRPr>
          </a:p>
        </p:txBody>
      </p:sp>
    </p:spTree>
    <p:extLst>
      <p:ext uri="{BB962C8B-B14F-4D97-AF65-F5344CB8AC3E}">
        <p14:creationId xmlns:p14="http://schemas.microsoft.com/office/powerpoint/2010/main" val="1509836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ownload (1)">
            <a:hlinkClick r:id="" action="ppaction://media"/>
            <a:extLst>
              <a:ext uri="{FF2B5EF4-FFF2-40B4-BE49-F238E27FC236}">
                <a16:creationId xmlns:a16="http://schemas.microsoft.com/office/drawing/2014/main" id="{F699A936-CA5D-13DC-C3AF-7D4EB116B1A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447" y="0"/>
            <a:ext cx="18276046" cy="10280276"/>
          </a:xfrm>
          <a:prstGeom prst="rect">
            <a:avLst/>
          </a:prstGeom>
        </p:spPr>
      </p:pic>
      <p:pic>
        <p:nvPicPr>
          <p:cNvPr id="8" name="Picture 7">
            <a:extLst>
              <a:ext uri="{FF2B5EF4-FFF2-40B4-BE49-F238E27FC236}">
                <a16:creationId xmlns:a16="http://schemas.microsoft.com/office/drawing/2014/main" id="{F26CEBA8-72EC-F57E-E372-9502BDF2E7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353800" y="935025"/>
            <a:ext cx="5128908" cy="6265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B4BBB6A6-88BE-0109-7C13-55E4444FB14A}"/>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16200000">
            <a:off x="2657266" y="-660969"/>
            <a:ext cx="6587262" cy="94633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517A217B-483E-509E-EA0D-A5B6A86F1B1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95658" y="8412572"/>
            <a:ext cx="2153487" cy="1490876"/>
          </a:xfrm>
          <a:prstGeom prst="rect">
            <a:avLst/>
          </a:prstGeom>
        </p:spPr>
      </p:pic>
    </p:spTree>
    <p:extLst>
      <p:ext uri="{BB962C8B-B14F-4D97-AF65-F5344CB8AC3E}">
        <p14:creationId xmlns:p14="http://schemas.microsoft.com/office/powerpoint/2010/main" val="99639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6F5AB-4B56-38D9-4F9A-816BDE1C45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79D3AF9-5A34-C2D9-E74B-96C525DD763C}"/>
              </a:ext>
            </a:extLst>
          </p:cNvPr>
          <p:cNvPicPr/>
          <p:nvPr/>
        </p:nvPicPr>
        <p:blipFill>
          <a:blip r:embed="rId3">
            <a:extLst>
              <a:ext uri="{28A0092B-C50C-407E-A947-70E740481C1C}">
                <a14:useLocalDpi xmlns:a14="http://schemas.microsoft.com/office/drawing/2010/main"/>
              </a:ext>
            </a:extLst>
          </a:blip>
          <a:stretch>
            <a:fillRect/>
          </a:stretch>
        </p:blipFill>
        <p:spPr>
          <a:xfrm>
            <a:off x="2286" y="-10886"/>
            <a:ext cx="18285714" cy="10285714"/>
          </a:xfrm>
          <a:prstGeom prst="rect">
            <a:avLst/>
          </a:prstGeom>
        </p:spPr>
      </p:pic>
      <p:sp>
        <p:nvSpPr>
          <p:cNvPr id="16" name="TextBox 16">
            <a:extLst>
              <a:ext uri="{FF2B5EF4-FFF2-40B4-BE49-F238E27FC236}">
                <a16:creationId xmlns:a16="http://schemas.microsoft.com/office/drawing/2014/main" id="{6048D8F5-0877-E22A-4E9E-5346DD654FD3}"/>
              </a:ext>
            </a:extLst>
          </p:cNvPr>
          <p:cNvSpPr txBox="1"/>
          <p:nvPr/>
        </p:nvSpPr>
        <p:spPr>
          <a:xfrm>
            <a:off x="4296642" y="8419238"/>
            <a:ext cx="2993912" cy="640279"/>
          </a:xfrm>
          <a:prstGeom prst="rect">
            <a:avLst/>
          </a:prstGeom>
        </p:spPr>
        <p:txBody>
          <a:bodyPr lIns="50800" tIns="50800" rIns="50800" bIns="50800" rtlCol="0" anchor="ctr"/>
          <a:lstStyle/>
          <a:p>
            <a:pPr marL="0" lvl="0" indent="0" algn="ctr">
              <a:lnSpc>
                <a:spcPts val="2618"/>
              </a:lnSpc>
              <a:spcBef>
                <a:spcPct val="0"/>
              </a:spcBef>
            </a:pPr>
            <a:endParaRPr lang="en-US" sz="1870" u="none" strike="noStrike" dirty="0">
              <a:solidFill>
                <a:srgbClr val="FFFEFA"/>
              </a:solidFill>
              <a:latin typeface="Arial" panose="020B0604020202020204" pitchFamily="34" charset="0"/>
              <a:ea typeface="Saira"/>
              <a:cs typeface="Saira"/>
              <a:sym typeface="Saira"/>
            </a:endParaRPr>
          </a:p>
        </p:txBody>
      </p:sp>
      <p:pic>
        <p:nvPicPr>
          <p:cNvPr id="4" name="Picture 3">
            <a:extLst>
              <a:ext uri="{FF2B5EF4-FFF2-40B4-BE49-F238E27FC236}">
                <a16:creationId xmlns:a16="http://schemas.microsoft.com/office/drawing/2014/main" id="{7419F1DD-7BB8-50CF-0C6C-50203313A2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029353" y="1840161"/>
            <a:ext cx="6681076" cy="6335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A6293B15-1104-5737-09A0-E92569AD65AD}"/>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D1352F1-228A-5222-D5EF-B331ABB14B0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12676" y="6871459"/>
            <a:ext cx="2539357" cy="1758173"/>
          </a:xfrm>
          <a:prstGeom prst="rect">
            <a:avLst/>
          </a:prstGeom>
        </p:spPr>
      </p:pic>
      <p:pic>
        <p:nvPicPr>
          <p:cNvPr id="11" name="Picture 10">
            <a:extLst>
              <a:ext uri="{FF2B5EF4-FFF2-40B4-BE49-F238E27FC236}">
                <a16:creationId xmlns:a16="http://schemas.microsoft.com/office/drawing/2014/main" id="{2D913FB0-E777-0454-118C-FC454EA757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848157" y="2360633"/>
            <a:ext cx="6667500" cy="5000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21">
            <a:extLst>
              <a:ext uri="{FF2B5EF4-FFF2-40B4-BE49-F238E27FC236}">
                <a16:creationId xmlns:a16="http://schemas.microsoft.com/office/drawing/2014/main" id="{94322739-ED75-CCC6-01C8-D8EA24DF19B0}"/>
              </a:ext>
            </a:extLst>
          </p:cNvPr>
          <p:cNvSpPr txBox="1"/>
          <p:nvPr/>
        </p:nvSpPr>
        <p:spPr>
          <a:xfrm>
            <a:off x="122704" y="315128"/>
            <a:ext cx="18285714" cy="1032334"/>
          </a:xfrm>
          <a:prstGeom prst="rect">
            <a:avLst/>
          </a:prstGeom>
        </p:spPr>
        <p:txBody>
          <a:bodyPr wrap="square" lIns="0" tIns="0" rIns="0" bIns="0" rtlCol="0" anchor="t">
            <a:spAutoFit/>
          </a:bodyPr>
          <a:lstStyle/>
          <a:p>
            <a:pPr marL="0" lvl="0" indent="0" algn="ctr">
              <a:lnSpc>
                <a:spcPts val="8717"/>
              </a:lnSpc>
              <a:spcBef>
                <a:spcPct val="0"/>
              </a:spcBef>
            </a:pPr>
            <a:r>
              <a:rPr lang="en-US" sz="5400" b="1" dirty="0">
                <a:solidFill>
                  <a:srgbClr val="00549B"/>
                </a:solidFill>
                <a:latin typeface="Arial Black" panose="020B0A04020102020204" pitchFamily="34" charset="0"/>
                <a:ea typeface="Luktao Bold"/>
                <a:cs typeface="Luktao Bold"/>
                <a:sym typeface="Luktao Bold"/>
              </a:rPr>
              <a:t>Gameplan = Resiliency Strategy of a Building</a:t>
            </a:r>
          </a:p>
        </p:txBody>
      </p:sp>
      <p:sp>
        <p:nvSpPr>
          <p:cNvPr id="13" name="TextBox 12">
            <a:extLst>
              <a:ext uri="{FF2B5EF4-FFF2-40B4-BE49-F238E27FC236}">
                <a16:creationId xmlns:a16="http://schemas.microsoft.com/office/drawing/2014/main" id="{95216874-9CD0-CAD5-C78C-040422975A05}"/>
              </a:ext>
            </a:extLst>
          </p:cNvPr>
          <p:cNvSpPr txBox="1"/>
          <p:nvPr/>
        </p:nvSpPr>
        <p:spPr>
          <a:xfrm>
            <a:off x="8029354" y="8398799"/>
            <a:ext cx="6681076" cy="461665"/>
          </a:xfrm>
          <a:prstGeom prst="rect">
            <a:avLst/>
          </a:prstGeom>
          <a:solidFill>
            <a:schemeClr val="bg1"/>
          </a:solidFill>
        </p:spPr>
        <p:txBody>
          <a:bodyPr wrap="square" rtlCol="0">
            <a:spAutoFit/>
          </a:bodyPr>
          <a:lstStyle/>
          <a:p>
            <a:pPr algn="ctr"/>
            <a:r>
              <a:rPr lang="en-US" sz="2400" b="1" dirty="0">
                <a:solidFill>
                  <a:srgbClr val="006EB6"/>
                </a:solidFill>
                <a:latin typeface="Arial" panose="020B0604020202020204" pitchFamily="34" charset="0"/>
                <a:cs typeface="Arial" panose="020B0604020202020204" pitchFamily="34" charset="0"/>
              </a:rPr>
              <a:t>ASHRAE Headquarters </a:t>
            </a:r>
          </a:p>
        </p:txBody>
      </p:sp>
      <p:sp>
        <p:nvSpPr>
          <p:cNvPr id="14" name="TextBox 13">
            <a:extLst>
              <a:ext uri="{FF2B5EF4-FFF2-40B4-BE49-F238E27FC236}">
                <a16:creationId xmlns:a16="http://schemas.microsoft.com/office/drawing/2014/main" id="{524AFAA4-A3C8-E6A7-A4D2-370C2A65B599}"/>
              </a:ext>
            </a:extLst>
          </p:cNvPr>
          <p:cNvSpPr txBox="1"/>
          <p:nvPr/>
        </p:nvSpPr>
        <p:spPr>
          <a:xfrm>
            <a:off x="1122537" y="8430717"/>
            <a:ext cx="6348210" cy="461665"/>
          </a:xfrm>
          <a:prstGeom prst="rect">
            <a:avLst/>
          </a:prstGeom>
          <a:solidFill>
            <a:schemeClr val="bg1"/>
          </a:solidFill>
        </p:spPr>
        <p:txBody>
          <a:bodyPr wrap="square" rtlCol="0">
            <a:spAutoFit/>
          </a:bodyPr>
          <a:lstStyle/>
          <a:p>
            <a:r>
              <a:rPr lang="en-US" sz="2400" b="1" dirty="0">
                <a:solidFill>
                  <a:srgbClr val="006EB6"/>
                </a:solidFill>
                <a:latin typeface="Arial" panose="020B0604020202020204" pitchFamily="34" charset="0"/>
                <a:cs typeface="Arial" panose="020B0604020202020204" pitchFamily="34" charset="0"/>
              </a:rPr>
              <a:t>ASHRAE Headquarters during renovation</a:t>
            </a:r>
          </a:p>
        </p:txBody>
      </p:sp>
    </p:spTree>
    <p:extLst>
      <p:ext uri="{BB962C8B-B14F-4D97-AF65-F5344CB8AC3E}">
        <p14:creationId xmlns:p14="http://schemas.microsoft.com/office/powerpoint/2010/main" val="2617459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F678-1A80-50DE-DD0C-C2BBECE179A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0DD1818-1DFE-7415-5A04-78F5A2B347EC}"/>
              </a:ext>
            </a:extLst>
          </p:cNvPr>
          <p:cNvPicPr/>
          <p:nvPr/>
        </p:nvPicPr>
        <p:blipFill>
          <a:blip r:embed="rId3">
            <a:extLst>
              <a:ext uri="{28A0092B-C50C-407E-A947-70E740481C1C}">
                <a14:useLocalDpi xmlns:a14="http://schemas.microsoft.com/office/drawing/2010/main"/>
              </a:ext>
            </a:extLst>
          </a:blip>
          <a:stretch>
            <a:fillRect/>
          </a:stretch>
        </p:blipFill>
        <p:spPr>
          <a:xfrm>
            <a:off x="2286" y="46369"/>
            <a:ext cx="18285714" cy="10285714"/>
          </a:xfrm>
          <a:prstGeom prst="rect">
            <a:avLst/>
          </a:prstGeom>
        </p:spPr>
      </p:pic>
      <p:sp>
        <p:nvSpPr>
          <p:cNvPr id="16" name="TextBox 16">
            <a:extLst>
              <a:ext uri="{FF2B5EF4-FFF2-40B4-BE49-F238E27FC236}">
                <a16:creationId xmlns:a16="http://schemas.microsoft.com/office/drawing/2014/main" id="{0E53473A-8CD9-C265-3EAF-BA7AD89F5130}"/>
              </a:ext>
            </a:extLst>
          </p:cNvPr>
          <p:cNvSpPr txBox="1"/>
          <p:nvPr/>
        </p:nvSpPr>
        <p:spPr>
          <a:xfrm>
            <a:off x="4296642" y="8419238"/>
            <a:ext cx="2993912" cy="640279"/>
          </a:xfrm>
          <a:prstGeom prst="rect">
            <a:avLst/>
          </a:prstGeom>
        </p:spPr>
        <p:txBody>
          <a:bodyPr lIns="50800" tIns="50800" rIns="50800" bIns="50800" rtlCol="0" anchor="ctr"/>
          <a:lstStyle/>
          <a:p>
            <a:pPr marL="0" lvl="0" indent="0" algn="ctr">
              <a:lnSpc>
                <a:spcPts val="2618"/>
              </a:lnSpc>
              <a:spcBef>
                <a:spcPct val="0"/>
              </a:spcBef>
            </a:pPr>
            <a:endParaRPr lang="en-US" sz="1870" u="none" strike="noStrike" dirty="0">
              <a:solidFill>
                <a:srgbClr val="FFFEFA"/>
              </a:solidFill>
              <a:latin typeface="Arial" panose="020B0604020202020204" pitchFamily="34" charset="0"/>
              <a:ea typeface="Saira"/>
              <a:cs typeface="Saira"/>
              <a:sym typeface="Saira"/>
            </a:endParaRPr>
          </a:p>
        </p:txBody>
      </p:sp>
      <p:sp>
        <p:nvSpPr>
          <p:cNvPr id="8" name="Rectangle 7">
            <a:extLst>
              <a:ext uri="{FF2B5EF4-FFF2-40B4-BE49-F238E27FC236}">
                <a16:creationId xmlns:a16="http://schemas.microsoft.com/office/drawing/2014/main" id="{EFC8599A-1E7F-2420-89A5-C064885E4D82}"/>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30B9BDD-9DD5-9E13-EA83-55E19C2534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12676" y="6871459"/>
            <a:ext cx="2539357" cy="1758173"/>
          </a:xfrm>
          <a:prstGeom prst="rect">
            <a:avLst/>
          </a:prstGeom>
        </p:spPr>
      </p:pic>
      <p:sp>
        <p:nvSpPr>
          <p:cNvPr id="12" name="TextBox 21">
            <a:extLst>
              <a:ext uri="{FF2B5EF4-FFF2-40B4-BE49-F238E27FC236}">
                <a16:creationId xmlns:a16="http://schemas.microsoft.com/office/drawing/2014/main" id="{E7BFD5A0-B23E-7B53-A71A-F23D2E64B64D}"/>
              </a:ext>
            </a:extLst>
          </p:cNvPr>
          <p:cNvSpPr txBox="1"/>
          <p:nvPr/>
        </p:nvSpPr>
        <p:spPr>
          <a:xfrm>
            <a:off x="122704" y="315128"/>
            <a:ext cx="18285714" cy="1032334"/>
          </a:xfrm>
          <a:prstGeom prst="rect">
            <a:avLst/>
          </a:prstGeom>
        </p:spPr>
        <p:txBody>
          <a:bodyPr wrap="square" lIns="0" tIns="0" rIns="0" bIns="0" rtlCol="0" anchor="t">
            <a:spAutoFit/>
          </a:bodyPr>
          <a:lstStyle/>
          <a:p>
            <a:pPr marL="0" lvl="0" indent="0" algn="ctr">
              <a:lnSpc>
                <a:spcPts val="8717"/>
              </a:lnSpc>
              <a:spcBef>
                <a:spcPct val="0"/>
              </a:spcBef>
            </a:pPr>
            <a:r>
              <a:rPr lang="en-US" sz="5400" b="1" dirty="0">
                <a:solidFill>
                  <a:srgbClr val="00549B"/>
                </a:solidFill>
                <a:latin typeface="Arial Black" panose="020B0A04020102020204" pitchFamily="34" charset="0"/>
                <a:ea typeface="Luktao Bold"/>
                <a:cs typeface="Luktao Bold"/>
                <a:sym typeface="Luktao Bold"/>
              </a:rPr>
              <a:t>Gameplan = Resiliency Strategy of a Building</a:t>
            </a:r>
          </a:p>
        </p:txBody>
      </p:sp>
      <p:sp>
        <p:nvSpPr>
          <p:cNvPr id="14" name="TextBox 13">
            <a:extLst>
              <a:ext uri="{FF2B5EF4-FFF2-40B4-BE49-F238E27FC236}">
                <a16:creationId xmlns:a16="http://schemas.microsoft.com/office/drawing/2014/main" id="{4222B90B-81E0-BE1A-72BF-7720FD9B15EE}"/>
              </a:ext>
            </a:extLst>
          </p:cNvPr>
          <p:cNvSpPr txBox="1"/>
          <p:nvPr/>
        </p:nvSpPr>
        <p:spPr>
          <a:xfrm>
            <a:off x="12089707" y="1825382"/>
            <a:ext cx="5410200" cy="4569264"/>
          </a:xfrm>
          <a:prstGeom prst="rect">
            <a:avLst/>
          </a:prstGeom>
          <a:solidFill>
            <a:schemeClr val="bg1"/>
          </a:solidFill>
        </p:spPr>
        <p:txBody>
          <a:bodyPr wrap="square" rtlCol="0">
            <a:spAutoFit/>
          </a:bodyPr>
          <a:lstStyle/>
          <a:p>
            <a:pPr marL="457200" indent="-457200">
              <a:lnSpc>
                <a:spcPts val="5600"/>
              </a:lnSpc>
              <a:spcAft>
                <a:spcPts val="600"/>
              </a:spcAft>
              <a:buFont typeface="Wingdings" panose="05000000000000000000" pitchFamily="2" charset="2"/>
              <a:buChar char="ü"/>
            </a:pPr>
            <a:r>
              <a:rPr lang="en-US" sz="4000" b="1" dirty="0">
                <a:solidFill>
                  <a:srgbClr val="006EB6"/>
                </a:solidFill>
                <a:latin typeface="Arial" panose="020B0604020202020204" pitchFamily="34" charset="0"/>
                <a:cs typeface="Arial" panose="020B0604020202020204" pitchFamily="34" charset="0"/>
              </a:rPr>
              <a:t>Understand Conditions</a:t>
            </a:r>
          </a:p>
          <a:p>
            <a:pPr marL="457200" indent="-457200">
              <a:lnSpc>
                <a:spcPts val="5600"/>
              </a:lnSpc>
              <a:spcAft>
                <a:spcPts val="600"/>
              </a:spcAft>
              <a:buFont typeface="Wingdings" panose="05000000000000000000" pitchFamily="2" charset="2"/>
              <a:buChar char="ü"/>
            </a:pPr>
            <a:r>
              <a:rPr lang="en-US" sz="4000" b="1" dirty="0">
                <a:solidFill>
                  <a:srgbClr val="006EB6"/>
                </a:solidFill>
                <a:latin typeface="Arial" panose="020B0604020202020204" pitchFamily="34" charset="0"/>
                <a:cs typeface="Arial" panose="020B0604020202020204" pitchFamily="34" charset="0"/>
              </a:rPr>
              <a:t>Build the Team</a:t>
            </a:r>
          </a:p>
          <a:p>
            <a:pPr marL="457200" indent="-457200">
              <a:lnSpc>
                <a:spcPts val="5600"/>
              </a:lnSpc>
              <a:spcAft>
                <a:spcPts val="600"/>
              </a:spcAft>
              <a:buFont typeface="Wingdings" panose="05000000000000000000" pitchFamily="2" charset="2"/>
              <a:buChar char="ü"/>
            </a:pPr>
            <a:r>
              <a:rPr lang="en-US" sz="4000" b="1" dirty="0">
                <a:solidFill>
                  <a:srgbClr val="006EB6"/>
                </a:solidFill>
                <a:latin typeface="Arial" panose="020B0604020202020204" pitchFamily="34" charset="0"/>
                <a:cs typeface="Arial" panose="020B0604020202020204" pitchFamily="34" charset="0"/>
              </a:rPr>
              <a:t>Implement Improvements</a:t>
            </a:r>
          </a:p>
          <a:p>
            <a:pPr marL="457200" indent="-457200">
              <a:lnSpc>
                <a:spcPts val="5600"/>
              </a:lnSpc>
              <a:spcAft>
                <a:spcPts val="600"/>
              </a:spcAft>
              <a:buFont typeface="Wingdings" panose="05000000000000000000" pitchFamily="2" charset="2"/>
              <a:buChar char="ü"/>
            </a:pPr>
            <a:r>
              <a:rPr lang="en-US" sz="4000" b="1" dirty="0">
                <a:solidFill>
                  <a:srgbClr val="006EB6"/>
                </a:solidFill>
                <a:latin typeface="Arial" panose="020B0604020202020204" pitchFamily="34" charset="0"/>
                <a:cs typeface="Arial" panose="020B0604020202020204" pitchFamily="34" charset="0"/>
              </a:rPr>
              <a:t>Monitor &amp; Adjust</a:t>
            </a:r>
          </a:p>
        </p:txBody>
      </p:sp>
      <p:pic>
        <p:nvPicPr>
          <p:cNvPr id="3" name="Picture 2">
            <a:extLst>
              <a:ext uri="{FF2B5EF4-FFF2-40B4-BE49-F238E27FC236}">
                <a16:creationId xmlns:a16="http://schemas.microsoft.com/office/drawing/2014/main" id="{EA3AB236-1584-F08B-470C-278517B22D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1843604"/>
            <a:ext cx="10158615" cy="67724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4951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B680-42AB-175B-2B18-0C6578541EE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FFE80FD-55D6-1CC9-C44E-8CC2EDF1471C}"/>
              </a:ext>
            </a:extLst>
          </p:cNvPr>
          <p:cNvPicPr/>
          <p:nvPr/>
        </p:nvPicPr>
        <p:blipFill>
          <a:blip r:embed="rId3">
            <a:extLst>
              <a:ext uri="{28A0092B-C50C-407E-A947-70E740481C1C}">
                <a14:useLocalDpi xmlns:a14="http://schemas.microsoft.com/office/drawing/2010/main"/>
              </a:ext>
            </a:extLst>
          </a:blip>
          <a:stretch>
            <a:fillRect/>
          </a:stretch>
        </p:blipFill>
        <p:spPr>
          <a:xfrm>
            <a:off x="2286" y="-10886"/>
            <a:ext cx="18285714" cy="10285714"/>
          </a:xfrm>
          <a:prstGeom prst="rect">
            <a:avLst/>
          </a:prstGeom>
        </p:spPr>
      </p:pic>
      <p:sp>
        <p:nvSpPr>
          <p:cNvPr id="16" name="TextBox 16">
            <a:extLst>
              <a:ext uri="{FF2B5EF4-FFF2-40B4-BE49-F238E27FC236}">
                <a16:creationId xmlns:a16="http://schemas.microsoft.com/office/drawing/2014/main" id="{15DFB511-165D-D04D-F383-5D969B4AE062}"/>
              </a:ext>
            </a:extLst>
          </p:cNvPr>
          <p:cNvSpPr txBox="1"/>
          <p:nvPr/>
        </p:nvSpPr>
        <p:spPr>
          <a:xfrm>
            <a:off x="4296642" y="8419238"/>
            <a:ext cx="2993912" cy="640279"/>
          </a:xfrm>
          <a:prstGeom prst="rect">
            <a:avLst/>
          </a:prstGeom>
        </p:spPr>
        <p:txBody>
          <a:bodyPr lIns="50800" tIns="50800" rIns="50800" bIns="50800" rtlCol="0" anchor="ctr"/>
          <a:lstStyle/>
          <a:p>
            <a:pPr marL="0" lvl="0" indent="0" algn="ctr">
              <a:lnSpc>
                <a:spcPts val="2618"/>
              </a:lnSpc>
              <a:spcBef>
                <a:spcPct val="0"/>
              </a:spcBef>
            </a:pPr>
            <a:endParaRPr lang="en-US" sz="1870" u="none" strike="noStrike" dirty="0">
              <a:solidFill>
                <a:srgbClr val="FFFEFA"/>
              </a:solidFill>
              <a:latin typeface="Arial" panose="020B0604020202020204" pitchFamily="34" charset="0"/>
              <a:ea typeface="Saira"/>
              <a:cs typeface="Saira"/>
              <a:sym typeface="Saira"/>
            </a:endParaRPr>
          </a:p>
        </p:txBody>
      </p:sp>
      <p:sp>
        <p:nvSpPr>
          <p:cNvPr id="8" name="Rectangle 7">
            <a:extLst>
              <a:ext uri="{FF2B5EF4-FFF2-40B4-BE49-F238E27FC236}">
                <a16:creationId xmlns:a16="http://schemas.microsoft.com/office/drawing/2014/main" id="{279CDB59-708D-7E16-686E-C7CE5AF6E89B}"/>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70AEF20-C1D4-3900-C82D-30331F5088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63109" y="419790"/>
            <a:ext cx="2539357" cy="1758173"/>
          </a:xfrm>
          <a:prstGeom prst="rect">
            <a:avLst/>
          </a:prstGeom>
        </p:spPr>
      </p:pic>
      <p:sp>
        <p:nvSpPr>
          <p:cNvPr id="2" name="TextBox 21">
            <a:extLst>
              <a:ext uri="{FF2B5EF4-FFF2-40B4-BE49-F238E27FC236}">
                <a16:creationId xmlns:a16="http://schemas.microsoft.com/office/drawing/2014/main" id="{4E7663E8-0A68-17A9-0B6C-A21D7E755460}"/>
              </a:ext>
            </a:extLst>
          </p:cNvPr>
          <p:cNvSpPr txBox="1"/>
          <p:nvPr/>
        </p:nvSpPr>
        <p:spPr>
          <a:xfrm>
            <a:off x="1204208" y="418349"/>
            <a:ext cx="14196575" cy="1046248"/>
          </a:xfrm>
          <a:prstGeom prst="rect">
            <a:avLst/>
          </a:prstGeom>
        </p:spPr>
        <p:txBody>
          <a:bodyPr wrap="square" lIns="0" tIns="0" rIns="0" bIns="0" rtlCol="0" anchor="t">
            <a:spAutoFit/>
          </a:bodyPr>
          <a:lstStyle/>
          <a:p>
            <a:pPr marL="0" lvl="0" indent="0">
              <a:lnSpc>
                <a:spcPts val="8717"/>
              </a:lnSpc>
              <a:spcBef>
                <a:spcPct val="0"/>
              </a:spcBef>
            </a:pPr>
            <a:r>
              <a:rPr lang="en-US" sz="6200" b="1" dirty="0">
                <a:solidFill>
                  <a:srgbClr val="00549B"/>
                </a:solidFill>
                <a:latin typeface="Arial Black" panose="020B0A04020102020204" pitchFamily="34" charset="0"/>
                <a:ea typeface="Luktao Bold"/>
                <a:cs typeface="Luktao Bold"/>
                <a:sym typeface="Luktao Bold"/>
              </a:rPr>
              <a:t>Education by Gamification</a:t>
            </a:r>
          </a:p>
        </p:txBody>
      </p:sp>
      <p:sp>
        <p:nvSpPr>
          <p:cNvPr id="17" name="TextBox 16">
            <a:extLst>
              <a:ext uri="{FF2B5EF4-FFF2-40B4-BE49-F238E27FC236}">
                <a16:creationId xmlns:a16="http://schemas.microsoft.com/office/drawing/2014/main" id="{4D7DA8E7-D94F-47E1-DD2A-601D7F54AEE7}"/>
              </a:ext>
            </a:extLst>
          </p:cNvPr>
          <p:cNvSpPr txBox="1"/>
          <p:nvPr/>
        </p:nvSpPr>
        <p:spPr>
          <a:xfrm>
            <a:off x="1181796" y="7698385"/>
            <a:ext cx="15586687" cy="1184876"/>
          </a:xfrm>
          <a:prstGeom prst="rect">
            <a:avLst/>
          </a:prstGeom>
          <a:noFill/>
        </p:spPr>
        <p:txBody>
          <a:bodyPr wrap="square">
            <a:spAutoFit/>
          </a:bodyPr>
          <a:lstStyle/>
          <a:p>
            <a:pPr marL="0" marR="0">
              <a:lnSpc>
                <a:spcPts val="4400"/>
              </a:lnSpc>
              <a:spcAft>
                <a:spcPts val="1200"/>
              </a:spcAft>
              <a:buNone/>
            </a:pPr>
            <a:r>
              <a:rPr lang="en-US" sz="3600" b="1" dirty="0">
                <a:solidFill>
                  <a:srgbClr val="00549B"/>
                </a:solidFill>
                <a:effectLst/>
                <a:latin typeface="Arial" panose="020B0604020202020204" pitchFamily="34" charset="0"/>
                <a:ea typeface="Open Sans" panose="020B0606030504020204" pitchFamily="34" charset="0"/>
                <a:cs typeface="Arial" panose="020B0604020202020204" pitchFamily="34" charset="0"/>
              </a:rPr>
              <a:t>“Talent wins games, but teamwork and intelligence win championships</a:t>
            </a:r>
            <a:r>
              <a:rPr lang="en-US" sz="3600" b="1" i="1" dirty="0">
                <a:solidFill>
                  <a:srgbClr val="00549B"/>
                </a:solidFill>
                <a:effectLst/>
                <a:latin typeface="Arial" panose="020B0604020202020204" pitchFamily="34" charset="0"/>
                <a:ea typeface="Open Sans" panose="020B0606030504020204" pitchFamily="34" charset="0"/>
                <a:cs typeface="Arial" panose="020B0604020202020204" pitchFamily="34" charset="0"/>
              </a:rPr>
              <a:t>.”</a:t>
            </a:r>
            <a:r>
              <a:rPr lang="en-US" sz="3600" b="1" i="1" dirty="0">
                <a:solidFill>
                  <a:srgbClr val="00549B"/>
                </a:solidFill>
                <a:latin typeface="Arial" panose="020B0604020202020204" pitchFamily="34" charset="0"/>
                <a:ea typeface="Open Sans" panose="020B0606030504020204" pitchFamily="34" charset="0"/>
                <a:cs typeface="Arial" panose="020B0604020202020204" pitchFamily="34" charset="0"/>
              </a:rPr>
              <a:t> - </a:t>
            </a:r>
            <a:r>
              <a:rPr lang="en-US" sz="3600" dirty="0">
                <a:solidFill>
                  <a:srgbClr val="00549B"/>
                </a:solidFill>
                <a:effectLst/>
                <a:latin typeface="Arial" panose="020B0604020202020204" pitchFamily="34" charset="0"/>
                <a:ea typeface="Open Sans" panose="020B0606030504020204" pitchFamily="34" charset="0"/>
                <a:cs typeface="Arial" panose="020B0604020202020204" pitchFamily="34" charset="0"/>
              </a:rPr>
              <a:t>Michael Jordan</a:t>
            </a:r>
            <a:endParaRPr lang="en-US" sz="2800" dirty="0">
              <a:solidFill>
                <a:srgbClr val="00549B"/>
              </a:solidFill>
              <a:effectLst/>
              <a:latin typeface="Arial" panose="020B0604020202020204" pitchFamily="34" charset="0"/>
              <a:ea typeface="Open Sans" panose="020B0606030504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5517A04-4A9D-17D3-3C31-78B733C999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2818" y="1687095"/>
            <a:ext cx="8191182" cy="5461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228444A-045D-58AF-B469-91F5402AFE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6000" y="2788615"/>
            <a:ext cx="6648450" cy="4432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1378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786EC-072E-0E71-D076-88F538FD985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AA37FB8-A829-0006-A90D-3275F77C47BD}"/>
              </a:ext>
            </a:extLst>
          </p:cNvPr>
          <p:cNvPicPr/>
          <p:nvPr/>
        </p:nvPicPr>
        <p:blipFill>
          <a:blip r:embed="rId3">
            <a:extLst>
              <a:ext uri="{28A0092B-C50C-407E-A947-70E740481C1C}">
                <a14:useLocalDpi xmlns:a14="http://schemas.microsoft.com/office/drawing/2010/main"/>
              </a:ext>
            </a:extLst>
          </a:blip>
          <a:stretch>
            <a:fillRect/>
          </a:stretch>
        </p:blipFill>
        <p:spPr>
          <a:xfrm>
            <a:off x="2286" y="-10886"/>
            <a:ext cx="18285714" cy="10285714"/>
          </a:xfrm>
          <a:prstGeom prst="rect">
            <a:avLst/>
          </a:prstGeom>
        </p:spPr>
      </p:pic>
      <p:sp>
        <p:nvSpPr>
          <p:cNvPr id="16" name="TextBox 16">
            <a:extLst>
              <a:ext uri="{FF2B5EF4-FFF2-40B4-BE49-F238E27FC236}">
                <a16:creationId xmlns:a16="http://schemas.microsoft.com/office/drawing/2014/main" id="{6F666DEE-E74A-2534-002A-B300F285BF3A}"/>
              </a:ext>
            </a:extLst>
          </p:cNvPr>
          <p:cNvSpPr txBox="1"/>
          <p:nvPr/>
        </p:nvSpPr>
        <p:spPr>
          <a:xfrm>
            <a:off x="4296642" y="8419238"/>
            <a:ext cx="2993912" cy="640279"/>
          </a:xfrm>
          <a:prstGeom prst="rect">
            <a:avLst/>
          </a:prstGeom>
        </p:spPr>
        <p:txBody>
          <a:bodyPr lIns="50800" tIns="50800" rIns="50800" bIns="50800" rtlCol="0" anchor="ctr"/>
          <a:lstStyle/>
          <a:p>
            <a:pPr marL="0" lvl="0" indent="0" algn="ctr">
              <a:lnSpc>
                <a:spcPts val="2618"/>
              </a:lnSpc>
              <a:spcBef>
                <a:spcPct val="0"/>
              </a:spcBef>
            </a:pPr>
            <a:endParaRPr lang="en-US" sz="1870" u="none" strike="noStrike" dirty="0">
              <a:solidFill>
                <a:srgbClr val="FFFEFA"/>
              </a:solidFill>
              <a:latin typeface="Arial" panose="020B0604020202020204" pitchFamily="34" charset="0"/>
              <a:ea typeface="Saira"/>
              <a:cs typeface="Saira"/>
              <a:sym typeface="Saira"/>
            </a:endParaRPr>
          </a:p>
        </p:txBody>
      </p:sp>
      <p:sp>
        <p:nvSpPr>
          <p:cNvPr id="8" name="Rectangle 7">
            <a:extLst>
              <a:ext uri="{FF2B5EF4-FFF2-40B4-BE49-F238E27FC236}">
                <a16:creationId xmlns:a16="http://schemas.microsoft.com/office/drawing/2014/main" id="{85C3BD2C-FC70-F8E0-4C99-BF6D72AC62D7}"/>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C62B921-E01E-E99D-49B8-598145DEBC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63109" y="419790"/>
            <a:ext cx="2539357" cy="1758173"/>
          </a:xfrm>
          <a:prstGeom prst="rect">
            <a:avLst/>
          </a:prstGeom>
        </p:spPr>
      </p:pic>
      <p:sp>
        <p:nvSpPr>
          <p:cNvPr id="2" name="TextBox 21">
            <a:extLst>
              <a:ext uri="{FF2B5EF4-FFF2-40B4-BE49-F238E27FC236}">
                <a16:creationId xmlns:a16="http://schemas.microsoft.com/office/drawing/2014/main" id="{2DC1E9EC-0603-603B-4B0A-00AC8EE8F944}"/>
              </a:ext>
            </a:extLst>
          </p:cNvPr>
          <p:cNvSpPr txBox="1"/>
          <p:nvPr/>
        </p:nvSpPr>
        <p:spPr>
          <a:xfrm>
            <a:off x="1204208" y="418349"/>
            <a:ext cx="14196575" cy="1046248"/>
          </a:xfrm>
          <a:prstGeom prst="rect">
            <a:avLst/>
          </a:prstGeom>
        </p:spPr>
        <p:txBody>
          <a:bodyPr wrap="square" lIns="0" tIns="0" rIns="0" bIns="0" rtlCol="0" anchor="t">
            <a:spAutoFit/>
          </a:bodyPr>
          <a:lstStyle/>
          <a:p>
            <a:pPr marL="0" lvl="0" indent="0">
              <a:lnSpc>
                <a:spcPts val="8717"/>
              </a:lnSpc>
              <a:spcBef>
                <a:spcPct val="0"/>
              </a:spcBef>
            </a:pPr>
            <a:r>
              <a:rPr lang="en-US" sz="6200" b="1" dirty="0">
                <a:solidFill>
                  <a:srgbClr val="00549B"/>
                </a:solidFill>
                <a:latin typeface="Arial Black" panose="020B0A04020102020204" pitchFamily="34" charset="0"/>
                <a:ea typeface="Luktao Bold"/>
                <a:cs typeface="Luktao Bold"/>
                <a:sym typeface="Luktao Bold"/>
              </a:rPr>
              <a:t>Education by Gamification</a:t>
            </a:r>
          </a:p>
        </p:txBody>
      </p:sp>
      <p:sp>
        <p:nvSpPr>
          <p:cNvPr id="17" name="TextBox 16">
            <a:extLst>
              <a:ext uri="{FF2B5EF4-FFF2-40B4-BE49-F238E27FC236}">
                <a16:creationId xmlns:a16="http://schemas.microsoft.com/office/drawing/2014/main" id="{4561F34B-CB5F-FA5A-414B-9360B05C176B}"/>
              </a:ext>
            </a:extLst>
          </p:cNvPr>
          <p:cNvSpPr txBox="1"/>
          <p:nvPr/>
        </p:nvSpPr>
        <p:spPr>
          <a:xfrm>
            <a:off x="1181796" y="7698385"/>
            <a:ext cx="15586687" cy="1200329"/>
          </a:xfrm>
          <a:prstGeom prst="rect">
            <a:avLst/>
          </a:prstGeom>
          <a:noFill/>
        </p:spPr>
        <p:txBody>
          <a:bodyPr wrap="square">
            <a:spAutoFit/>
          </a:bodyPr>
          <a:lstStyle/>
          <a:p>
            <a:r>
              <a:rPr lang="en-US" sz="3600" b="1" dirty="0">
                <a:solidFill>
                  <a:srgbClr val="00549B"/>
                </a:solidFill>
                <a:latin typeface="Arial" panose="020B0604020202020204" pitchFamily="34" charset="0"/>
                <a:cs typeface="Arial" panose="020B0604020202020204" pitchFamily="34" charset="0"/>
              </a:rPr>
              <a:t>“Success is not final, failure is not fatal: it is the courage to continue that counts."</a:t>
            </a:r>
            <a:r>
              <a:rPr lang="en-US" sz="3600" dirty="0">
                <a:solidFill>
                  <a:srgbClr val="00549B"/>
                </a:solidFill>
                <a:latin typeface="Arial" panose="020B0604020202020204" pitchFamily="34" charset="0"/>
                <a:cs typeface="Arial" panose="020B0604020202020204" pitchFamily="34" charset="0"/>
              </a:rPr>
              <a:t> — Winston Churchill</a:t>
            </a:r>
          </a:p>
        </p:txBody>
      </p:sp>
      <p:pic>
        <p:nvPicPr>
          <p:cNvPr id="5" name="Picture 4">
            <a:extLst>
              <a:ext uri="{FF2B5EF4-FFF2-40B4-BE49-F238E27FC236}">
                <a16:creationId xmlns:a16="http://schemas.microsoft.com/office/drawing/2014/main" id="{19CEC952-61B7-0848-8FD8-A0FA44B50D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217" y="2246810"/>
            <a:ext cx="6800850" cy="4533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3028A3C-2655-EA73-BC16-D1A41C668F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6676" y="2051957"/>
            <a:ext cx="7714575"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18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B49B2C4-38AF-D412-7768-86BD67C4712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286" y="-10886"/>
            <a:ext cx="18285714" cy="10285714"/>
          </a:xfrm>
          <a:prstGeom prst="rect">
            <a:avLst/>
          </a:prstGeom>
        </p:spPr>
      </p:pic>
      <p:sp>
        <p:nvSpPr>
          <p:cNvPr id="20" name="Freeform 20"/>
          <p:cNvSpPr/>
          <p:nvPr/>
        </p:nvSpPr>
        <p:spPr>
          <a:xfrm>
            <a:off x="15503224" y="9258300"/>
            <a:ext cx="2784776" cy="2968269"/>
          </a:xfrm>
          <a:custGeom>
            <a:avLst/>
            <a:gdLst/>
            <a:ahLst/>
            <a:cxnLst/>
            <a:rect l="l" t="t" r="r" b="b"/>
            <a:pathLst>
              <a:path w="2784776" h="2968269">
                <a:moveTo>
                  <a:pt x="0" y="0"/>
                </a:moveTo>
                <a:lnTo>
                  <a:pt x="2784776" y="0"/>
                </a:lnTo>
                <a:lnTo>
                  <a:pt x="2784776" y="2968269"/>
                </a:lnTo>
                <a:lnTo>
                  <a:pt x="0" y="2968269"/>
                </a:lnTo>
                <a:lnTo>
                  <a:pt x="0" y="0"/>
                </a:lnTo>
                <a:close/>
              </a:path>
            </a:pathLst>
          </a:custGeom>
          <a:blipFill>
            <a:blip>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US"/>
          </a:p>
        </p:txBody>
      </p:sp>
      <p:pic>
        <p:nvPicPr>
          <p:cNvPr id="44" name="Picture 43">
            <a:extLst>
              <a:ext uri="{FF2B5EF4-FFF2-40B4-BE49-F238E27FC236}">
                <a16:creationId xmlns:a16="http://schemas.microsoft.com/office/drawing/2014/main" id="{AE8A0983-3497-7E51-CD1E-07441154157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163109" y="419790"/>
            <a:ext cx="2539357" cy="1758173"/>
          </a:xfrm>
          <a:prstGeom prst="rect">
            <a:avLst/>
          </a:prstGeom>
        </p:spPr>
      </p:pic>
      <p:sp>
        <p:nvSpPr>
          <p:cNvPr id="45" name="Rectangle 44">
            <a:extLst>
              <a:ext uri="{FF2B5EF4-FFF2-40B4-BE49-F238E27FC236}">
                <a16:creationId xmlns:a16="http://schemas.microsoft.com/office/drawing/2014/main" id="{85315265-8949-E081-030F-9F9A7778457A}"/>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A2CF9BB-2F67-DF23-C083-D55F7BE0D100}"/>
              </a:ext>
            </a:extLst>
          </p:cNvPr>
          <p:cNvGrpSpPr/>
          <p:nvPr/>
        </p:nvGrpSpPr>
        <p:grpSpPr>
          <a:xfrm>
            <a:off x="1232523" y="686612"/>
            <a:ext cx="13610652" cy="7788806"/>
            <a:chOff x="1232523" y="686612"/>
            <a:chExt cx="13610652" cy="7788806"/>
          </a:xfrm>
        </p:grpSpPr>
        <p:sp>
          <p:nvSpPr>
            <p:cNvPr id="21" name="TextBox 21"/>
            <p:cNvSpPr txBox="1"/>
            <p:nvPr/>
          </p:nvSpPr>
          <p:spPr>
            <a:xfrm>
              <a:off x="1232523" y="686612"/>
              <a:ext cx="12291701" cy="1047082"/>
            </a:xfrm>
            <a:prstGeom prst="rect">
              <a:avLst/>
            </a:prstGeom>
          </p:spPr>
          <p:txBody>
            <a:bodyPr wrap="square" lIns="0" tIns="0" rIns="0" bIns="0" rtlCol="0" anchor="t">
              <a:spAutoFit/>
            </a:bodyPr>
            <a:lstStyle/>
            <a:p>
              <a:pPr marL="0" lvl="0" indent="0" algn="ctr">
                <a:lnSpc>
                  <a:spcPts val="8717"/>
                </a:lnSpc>
                <a:spcBef>
                  <a:spcPct val="0"/>
                </a:spcBef>
              </a:pPr>
              <a:r>
                <a:rPr lang="en-US" sz="6226" b="1" dirty="0">
                  <a:solidFill>
                    <a:srgbClr val="00549B"/>
                  </a:solidFill>
                  <a:latin typeface="Arial Black" panose="020B0A04020102020204" pitchFamily="34" charset="0"/>
                  <a:ea typeface="Luktao Bold"/>
                  <a:cs typeface="Luktao Bold"/>
                  <a:sym typeface="Luktao Bold"/>
                </a:rPr>
                <a:t>Building on Past Leadership</a:t>
              </a:r>
            </a:p>
          </p:txBody>
        </p:sp>
        <p:grpSp>
          <p:nvGrpSpPr>
            <p:cNvPr id="42" name="Group 41">
              <a:extLst>
                <a:ext uri="{FF2B5EF4-FFF2-40B4-BE49-F238E27FC236}">
                  <a16:creationId xmlns:a16="http://schemas.microsoft.com/office/drawing/2014/main" id="{0C9924DA-F42F-49FB-CB3D-BF6AD0CBA0EA}"/>
                </a:ext>
              </a:extLst>
            </p:cNvPr>
            <p:cNvGrpSpPr/>
            <p:nvPr/>
          </p:nvGrpSpPr>
          <p:grpSpPr>
            <a:xfrm>
              <a:off x="10644892" y="2163221"/>
              <a:ext cx="4198283" cy="6312197"/>
              <a:chOff x="9322100" y="2793969"/>
              <a:chExt cx="4198283" cy="6277671"/>
            </a:xfrm>
          </p:grpSpPr>
          <p:grpSp>
            <p:nvGrpSpPr>
              <p:cNvPr id="9" name="Group 9"/>
              <p:cNvGrpSpPr/>
              <p:nvPr/>
            </p:nvGrpSpPr>
            <p:grpSpPr>
              <a:xfrm>
                <a:off x="9322100" y="4916934"/>
                <a:ext cx="4198283" cy="4154706"/>
                <a:chOff x="-4631" y="-57150"/>
                <a:chExt cx="1028559" cy="1017882"/>
              </a:xfrm>
            </p:grpSpPr>
            <p:sp>
              <p:nvSpPr>
                <p:cNvPr id="10" name="Freeform 10"/>
                <p:cNvSpPr/>
                <p:nvPr/>
              </p:nvSpPr>
              <p:spPr>
                <a:xfrm>
                  <a:off x="-4631" y="353125"/>
                  <a:ext cx="1023928" cy="607607"/>
                </a:xfrm>
                <a:custGeom>
                  <a:avLst/>
                  <a:gdLst/>
                  <a:ahLst/>
                  <a:cxnLst/>
                  <a:rect l="l" t="t" r="r" b="b"/>
                  <a:pathLst>
                    <a:path w="1023928" h="942172">
                      <a:moveTo>
                        <a:pt x="59277" y="0"/>
                      </a:moveTo>
                      <a:lnTo>
                        <a:pt x="964651" y="0"/>
                      </a:lnTo>
                      <a:cubicBezTo>
                        <a:pt x="997388" y="0"/>
                        <a:pt x="1023928" y="26539"/>
                        <a:pt x="1023928" y="59277"/>
                      </a:cubicBezTo>
                      <a:lnTo>
                        <a:pt x="1023928" y="882895"/>
                      </a:lnTo>
                      <a:cubicBezTo>
                        <a:pt x="1023928" y="915633"/>
                        <a:pt x="997388" y="942172"/>
                        <a:pt x="964651" y="942172"/>
                      </a:cubicBezTo>
                      <a:lnTo>
                        <a:pt x="59277" y="942172"/>
                      </a:lnTo>
                      <a:cubicBezTo>
                        <a:pt x="26539" y="942172"/>
                        <a:pt x="0" y="915633"/>
                        <a:pt x="0" y="882895"/>
                      </a:cubicBezTo>
                      <a:lnTo>
                        <a:pt x="0" y="59277"/>
                      </a:lnTo>
                      <a:cubicBezTo>
                        <a:pt x="0" y="26539"/>
                        <a:pt x="26539" y="0"/>
                        <a:pt x="59277" y="0"/>
                      </a:cubicBezTo>
                      <a:close/>
                    </a:path>
                  </a:pathLst>
                </a:custGeom>
                <a:gradFill rotWithShape="1">
                  <a:gsLst>
                    <a:gs pos="0">
                      <a:srgbClr val="006EB6"/>
                    </a:gs>
                    <a:gs pos="100000">
                      <a:srgbClr val="095D40">
                        <a:alpha val="100000"/>
                      </a:srgbClr>
                    </a:gs>
                  </a:gsLst>
                  <a:path path="circle">
                    <a:fillToRect r="100000" b="100000"/>
                  </a:path>
                  <a:tileRect l="-100000" t="-100000"/>
                </a:gradFill>
              </p:spPr>
              <p:txBody>
                <a:bodyPr/>
                <a:lstStyle/>
                <a:p>
                  <a:endParaRPr lang="en-US"/>
                </a:p>
              </p:txBody>
            </p:sp>
            <p:sp>
              <p:nvSpPr>
                <p:cNvPr id="11" name="TextBox 11"/>
                <p:cNvSpPr txBox="1"/>
                <p:nvPr/>
              </p:nvSpPr>
              <p:spPr>
                <a:xfrm>
                  <a:off x="0" y="-57150"/>
                  <a:ext cx="1023928" cy="999322"/>
                </a:xfrm>
                <a:prstGeom prst="rect">
                  <a:avLst/>
                </a:prstGeom>
              </p:spPr>
              <p:txBody>
                <a:bodyPr lIns="0" tIns="0" rIns="0" bIns="0" rtlCol="0" anchor="ctr"/>
                <a:lstStyle/>
                <a:p>
                  <a:pPr algn="ctr">
                    <a:lnSpc>
                      <a:spcPts val="4331"/>
                    </a:lnSpc>
                  </a:pPr>
                  <a:endParaRPr/>
                </a:p>
              </p:txBody>
            </p:sp>
          </p:grpSp>
          <p:pic>
            <p:nvPicPr>
              <p:cNvPr id="33" name="Picture 32">
                <a:extLst>
                  <a:ext uri="{FF2B5EF4-FFF2-40B4-BE49-F238E27FC236}">
                    <a16:creationId xmlns:a16="http://schemas.microsoft.com/office/drawing/2014/main" id="{19B76A02-21FB-6678-32D3-5AD75CB2F67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9325762" y="2793969"/>
                <a:ext cx="4175719" cy="3953917"/>
              </a:xfrm>
              <a:prstGeom prst="rect">
                <a:avLst/>
              </a:prstGeom>
              <a:ln>
                <a:noFill/>
              </a:ln>
              <a:effectLst>
                <a:outerShdw blurRad="292100" dist="139700" dir="2700000" algn="tl" rotWithShape="0">
                  <a:srgbClr val="333333">
                    <a:alpha val="65000"/>
                  </a:srgbClr>
                </a:outerShdw>
              </a:effectLst>
            </p:spPr>
          </p:pic>
        </p:grpSp>
        <p:grpSp>
          <p:nvGrpSpPr>
            <p:cNvPr id="41" name="Group 40">
              <a:extLst>
                <a:ext uri="{FF2B5EF4-FFF2-40B4-BE49-F238E27FC236}">
                  <a16:creationId xmlns:a16="http://schemas.microsoft.com/office/drawing/2014/main" id="{7FC26A47-54EC-8091-631E-AD69FCE1CB39}"/>
                </a:ext>
              </a:extLst>
            </p:cNvPr>
            <p:cNvGrpSpPr/>
            <p:nvPr/>
          </p:nvGrpSpPr>
          <p:grpSpPr>
            <a:xfrm>
              <a:off x="5872142" y="2163221"/>
              <a:ext cx="4350163" cy="6312196"/>
              <a:chOff x="4768250" y="2715500"/>
              <a:chExt cx="4179382" cy="6280383"/>
            </a:xfrm>
          </p:grpSpPr>
          <p:grpSp>
            <p:nvGrpSpPr>
              <p:cNvPr id="6" name="Group 6"/>
              <p:cNvGrpSpPr/>
              <p:nvPr/>
            </p:nvGrpSpPr>
            <p:grpSpPr>
              <a:xfrm>
                <a:off x="4768250" y="4916934"/>
                <a:ext cx="4179381" cy="4078949"/>
                <a:chOff x="0" y="-57150"/>
                <a:chExt cx="1023928" cy="999322"/>
              </a:xfrm>
            </p:grpSpPr>
            <p:sp>
              <p:nvSpPr>
                <p:cNvPr id="7" name="Freeform 7"/>
                <p:cNvSpPr/>
                <p:nvPr/>
              </p:nvSpPr>
              <p:spPr>
                <a:xfrm>
                  <a:off x="0" y="334303"/>
                  <a:ext cx="1023928" cy="607869"/>
                </a:xfrm>
                <a:custGeom>
                  <a:avLst/>
                  <a:gdLst/>
                  <a:ahLst/>
                  <a:cxnLst/>
                  <a:rect l="l" t="t" r="r" b="b"/>
                  <a:pathLst>
                    <a:path w="1023928" h="942172">
                      <a:moveTo>
                        <a:pt x="59277" y="0"/>
                      </a:moveTo>
                      <a:lnTo>
                        <a:pt x="964651" y="0"/>
                      </a:lnTo>
                      <a:cubicBezTo>
                        <a:pt x="997388" y="0"/>
                        <a:pt x="1023928" y="26539"/>
                        <a:pt x="1023928" y="59277"/>
                      </a:cubicBezTo>
                      <a:lnTo>
                        <a:pt x="1023928" y="882895"/>
                      </a:lnTo>
                      <a:cubicBezTo>
                        <a:pt x="1023928" y="915633"/>
                        <a:pt x="997388" y="942172"/>
                        <a:pt x="964651" y="942172"/>
                      </a:cubicBezTo>
                      <a:lnTo>
                        <a:pt x="59277" y="942172"/>
                      </a:lnTo>
                      <a:cubicBezTo>
                        <a:pt x="26539" y="942172"/>
                        <a:pt x="0" y="915633"/>
                        <a:pt x="0" y="882895"/>
                      </a:cubicBezTo>
                      <a:lnTo>
                        <a:pt x="0" y="59277"/>
                      </a:lnTo>
                      <a:cubicBezTo>
                        <a:pt x="0" y="26539"/>
                        <a:pt x="26539" y="0"/>
                        <a:pt x="59277" y="0"/>
                      </a:cubicBezTo>
                      <a:close/>
                    </a:path>
                  </a:pathLst>
                </a:custGeom>
                <a:gradFill rotWithShape="1">
                  <a:gsLst>
                    <a:gs pos="0">
                      <a:srgbClr val="006EB6"/>
                    </a:gs>
                    <a:gs pos="100000">
                      <a:srgbClr val="095D40">
                        <a:alpha val="100000"/>
                      </a:srgbClr>
                    </a:gs>
                  </a:gsLst>
                  <a:path path="circle">
                    <a:fillToRect r="100000" b="100000"/>
                  </a:path>
                  <a:tileRect l="-100000" t="-100000"/>
                </a:gradFill>
              </p:spPr>
              <p:txBody>
                <a:bodyPr/>
                <a:lstStyle/>
                <a:p>
                  <a:endParaRPr lang="en-US"/>
                </a:p>
              </p:txBody>
            </p:sp>
            <p:sp>
              <p:nvSpPr>
                <p:cNvPr id="8" name="TextBox 8"/>
                <p:cNvSpPr txBox="1"/>
                <p:nvPr/>
              </p:nvSpPr>
              <p:spPr>
                <a:xfrm>
                  <a:off x="0" y="-57150"/>
                  <a:ext cx="1023928" cy="999322"/>
                </a:xfrm>
                <a:prstGeom prst="rect">
                  <a:avLst/>
                </a:prstGeom>
              </p:spPr>
              <p:txBody>
                <a:bodyPr lIns="0" tIns="0" rIns="0" bIns="0" rtlCol="0" anchor="ctr"/>
                <a:lstStyle/>
                <a:p>
                  <a:pPr algn="ctr">
                    <a:lnSpc>
                      <a:spcPts val="4331"/>
                    </a:lnSpc>
                  </a:pPr>
                  <a:endParaRPr/>
                </a:p>
              </p:txBody>
            </p:sp>
          </p:grpSp>
          <p:pic>
            <p:nvPicPr>
              <p:cNvPr id="35" name="Picture 34">
                <a:extLst>
                  <a:ext uri="{FF2B5EF4-FFF2-40B4-BE49-F238E27FC236}">
                    <a16:creationId xmlns:a16="http://schemas.microsoft.com/office/drawing/2014/main" id="{D694EE89-B36B-0262-3B1D-0D03229034E3}"/>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768251" y="2715500"/>
                <a:ext cx="4179381" cy="3953916"/>
              </a:xfrm>
              <a:prstGeom prst="rect">
                <a:avLst/>
              </a:prstGeom>
              <a:ln>
                <a:noFill/>
              </a:ln>
              <a:effectLst>
                <a:outerShdw blurRad="292100" dist="139700" dir="2700000" algn="tl" rotWithShape="0">
                  <a:srgbClr val="333333">
                    <a:alpha val="65000"/>
                  </a:srgbClr>
                </a:outerShdw>
              </a:effectLst>
            </p:spPr>
          </p:pic>
        </p:grpSp>
        <p:grpSp>
          <p:nvGrpSpPr>
            <p:cNvPr id="14" name="Group 13">
              <a:extLst>
                <a:ext uri="{FF2B5EF4-FFF2-40B4-BE49-F238E27FC236}">
                  <a16:creationId xmlns:a16="http://schemas.microsoft.com/office/drawing/2014/main" id="{10FD6D46-FAB2-D2BC-1AA8-956AA30AF87A}"/>
                </a:ext>
              </a:extLst>
            </p:cNvPr>
            <p:cNvGrpSpPr/>
            <p:nvPr/>
          </p:nvGrpSpPr>
          <p:grpSpPr>
            <a:xfrm>
              <a:off x="1232523" y="2163221"/>
              <a:ext cx="4213370" cy="6305053"/>
              <a:chOff x="976698" y="2163221"/>
              <a:chExt cx="4213370" cy="6305053"/>
            </a:xfrm>
          </p:grpSpPr>
          <p:grpSp>
            <p:nvGrpSpPr>
              <p:cNvPr id="40" name="Group 39">
                <a:extLst>
                  <a:ext uri="{FF2B5EF4-FFF2-40B4-BE49-F238E27FC236}">
                    <a16:creationId xmlns:a16="http://schemas.microsoft.com/office/drawing/2014/main" id="{559DFE64-A173-06CC-2753-3E1B23D2F6E8}"/>
                  </a:ext>
                </a:extLst>
              </p:cNvPr>
              <p:cNvGrpSpPr/>
              <p:nvPr/>
            </p:nvGrpSpPr>
            <p:grpSpPr>
              <a:xfrm>
                <a:off x="976698" y="2163221"/>
                <a:ext cx="4213370" cy="6305053"/>
                <a:chOff x="160875" y="2690830"/>
                <a:chExt cx="4213370" cy="6305053"/>
              </a:xfrm>
            </p:grpSpPr>
            <p:grpSp>
              <p:nvGrpSpPr>
                <p:cNvPr id="3" name="Group 3"/>
                <p:cNvGrpSpPr/>
                <p:nvPr/>
              </p:nvGrpSpPr>
              <p:grpSpPr>
                <a:xfrm>
                  <a:off x="194864" y="4916934"/>
                  <a:ext cx="4179381" cy="4078949"/>
                  <a:chOff x="0" y="-57150"/>
                  <a:chExt cx="1023928" cy="999322"/>
                </a:xfrm>
              </p:grpSpPr>
              <p:sp>
                <p:nvSpPr>
                  <p:cNvPr id="4" name="Freeform 4"/>
                  <p:cNvSpPr/>
                  <p:nvPr/>
                </p:nvSpPr>
                <p:spPr>
                  <a:xfrm>
                    <a:off x="0" y="329362"/>
                    <a:ext cx="1023928" cy="612810"/>
                  </a:xfrm>
                  <a:custGeom>
                    <a:avLst/>
                    <a:gdLst/>
                    <a:ahLst/>
                    <a:cxnLst/>
                    <a:rect l="l" t="t" r="r" b="b"/>
                    <a:pathLst>
                      <a:path w="1023928" h="942172">
                        <a:moveTo>
                          <a:pt x="59277" y="0"/>
                        </a:moveTo>
                        <a:lnTo>
                          <a:pt x="964651" y="0"/>
                        </a:lnTo>
                        <a:cubicBezTo>
                          <a:pt x="997388" y="0"/>
                          <a:pt x="1023928" y="26539"/>
                          <a:pt x="1023928" y="59277"/>
                        </a:cubicBezTo>
                        <a:lnTo>
                          <a:pt x="1023928" y="882895"/>
                        </a:lnTo>
                        <a:cubicBezTo>
                          <a:pt x="1023928" y="915633"/>
                          <a:pt x="997388" y="942172"/>
                          <a:pt x="964651" y="942172"/>
                        </a:cubicBezTo>
                        <a:lnTo>
                          <a:pt x="59277" y="942172"/>
                        </a:lnTo>
                        <a:cubicBezTo>
                          <a:pt x="26539" y="942172"/>
                          <a:pt x="0" y="915633"/>
                          <a:pt x="0" y="882895"/>
                        </a:cubicBezTo>
                        <a:lnTo>
                          <a:pt x="0" y="59277"/>
                        </a:lnTo>
                        <a:cubicBezTo>
                          <a:pt x="0" y="26539"/>
                          <a:pt x="26539" y="0"/>
                          <a:pt x="59277" y="0"/>
                        </a:cubicBezTo>
                        <a:close/>
                      </a:path>
                    </a:pathLst>
                  </a:custGeom>
                  <a:gradFill rotWithShape="1">
                    <a:gsLst>
                      <a:gs pos="0">
                        <a:srgbClr val="006EB6"/>
                      </a:gs>
                      <a:gs pos="100000">
                        <a:srgbClr val="095D40">
                          <a:alpha val="100000"/>
                        </a:srgbClr>
                      </a:gs>
                    </a:gsLst>
                    <a:path path="circle">
                      <a:fillToRect r="100000" b="100000"/>
                    </a:path>
                    <a:tileRect l="-100000" t="-100000"/>
                  </a:gradFill>
                </p:spPr>
                <p:txBody>
                  <a:bodyPr/>
                  <a:lstStyle/>
                  <a:p>
                    <a:endParaRPr lang="en-US"/>
                  </a:p>
                </p:txBody>
              </p:sp>
              <p:sp>
                <p:nvSpPr>
                  <p:cNvPr id="5" name="TextBox 5"/>
                  <p:cNvSpPr txBox="1"/>
                  <p:nvPr/>
                </p:nvSpPr>
                <p:spPr>
                  <a:xfrm>
                    <a:off x="0" y="-57150"/>
                    <a:ext cx="1023928" cy="999322"/>
                  </a:xfrm>
                  <a:prstGeom prst="rect">
                    <a:avLst/>
                  </a:prstGeom>
                </p:spPr>
                <p:txBody>
                  <a:bodyPr lIns="0" tIns="0" rIns="0" bIns="0" rtlCol="0" anchor="ctr"/>
                  <a:lstStyle/>
                  <a:p>
                    <a:pPr algn="ctr">
                      <a:lnSpc>
                        <a:spcPts val="4331"/>
                      </a:lnSpc>
                    </a:pPr>
                    <a:endParaRPr/>
                  </a:p>
                </p:txBody>
              </p:sp>
            </p:grpSp>
            <p:pic>
              <p:nvPicPr>
                <p:cNvPr id="37" name="Picture 36">
                  <a:extLst>
                    <a:ext uri="{FF2B5EF4-FFF2-40B4-BE49-F238E27FC236}">
                      <a16:creationId xmlns:a16="http://schemas.microsoft.com/office/drawing/2014/main" id="{515BBC7E-4183-C9DD-5BAD-9BE71B1F9FCA}"/>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0875" y="2690830"/>
                  <a:ext cx="4207273" cy="3953917"/>
                </a:xfrm>
                <a:prstGeom prst="rect">
                  <a:avLst/>
                </a:prstGeom>
                <a:ln>
                  <a:noFill/>
                </a:ln>
                <a:effectLst>
                  <a:outerShdw blurRad="292100" dist="139700" dir="2700000" algn="tl" rotWithShape="0">
                    <a:srgbClr val="333333">
                      <a:alpha val="65000"/>
                    </a:srgbClr>
                  </a:outerShdw>
                </a:effectLst>
              </p:spPr>
            </p:pic>
          </p:grpSp>
          <p:sp>
            <p:nvSpPr>
              <p:cNvPr id="2" name="TextBox 1">
                <a:extLst>
                  <a:ext uri="{FF2B5EF4-FFF2-40B4-BE49-F238E27FC236}">
                    <a16:creationId xmlns:a16="http://schemas.microsoft.com/office/drawing/2014/main" id="{14045389-648D-BA30-1C70-B34F16500BFD}"/>
                  </a:ext>
                </a:extLst>
              </p:cNvPr>
              <p:cNvSpPr txBox="1"/>
              <p:nvPr/>
            </p:nvSpPr>
            <p:spPr>
              <a:xfrm>
                <a:off x="1295400" y="6443846"/>
                <a:ext cx="3505200" cy="1384995"/>
              </a:xfrm>
              <a:prstGeom prst="rect">
                <a:avLst/>
              </a:prstGeom>
              <a:noFill/>
            </p:spPr>
            <p:txBody>
              <a:bodyPr wrap="square" rtlCol="0">
                <a:spAutoFit/>
              </a:bodyPr>
              <a:lstStyle/>
              <a:p>
                <a:r>
                  <a:rPr lang="en-US" sz="2800" dirty="0">
                    <a:solidFill>
                      <a:schemeClr val="bg1"/>
                    </a:solidFill>
                    <a:latin typeface="Arial Black" panose="020B0A04020102020204" pitchFamily="34" charset="0"/>
                  </a:rPr>
                  <a:t>Ginger Scoggins, </a:t>
                </a:r>
                <a:r>
                  <a:rPr lang="en-US" sz="2800" dirty="0">
                    <a:solidFill>
                      <a:schemeClr val="bg1"/>
                    </a:solidFill>
                    <a:latin typeface="Arial" panose="020B0604020202020204" pitchFamily="34" charset="0"/>
                  </a:rPr>
                  <a:t>2023-24 Society President</a:t>
                </a:r>
              </a:p>
            </p:txBody>
          </p:sp>
        </p:grpSp>
      </p:grpSp>
      <p:sp>
        <p:nvSpPr>
          <p:cNvPr id="12" name="TextBox 11">
            <a:extLst>
              <a:ext uri="{FF2B5EF4-FFF2-40B4-BE49-F238E27FC236}">
                <a16:creationId xmlns:a16="http://schemas.microsoft.com/office/drawing/2014/main" id="{DC18DC17-F92E-EDE5-23A0-F992D3C15CD7}"/>
              </a:ext>
            </a:extLst>
          </p:cNvPr>
          <p:cNvSpPr txBox="1"/>
          <p:nvPr/>
        </p:nvSpPr>
        <p:spPr>
          <a:xfrm>
            <a:off x="6209232" y="6406923"/>
            <a:ext cx="3505200" cy="1384995"/>
          </a:xfrm>
          <a:prstGeom prst="rect">
            <a:avLst/>
          </a:prstGeom>
          <a:noFill/>
        </p:spPr>
        <p:txBody>
          <a:bodyPr wrap="square" rtlCol="0">
            <a:spAutoFit/>
          </a:bodyPr>
          <a:lstStyle/>
          <a:p>
            <a:r>
              <a:rPr lang="en-US" sz="2800" dirty="0">
                <a:solidFill>
                  <a:schemeClr val="bg1"/>
                </a:solidFill>
                <a:latin typeface="Arial Black" panose="020B0A04020102020204" pitchFamily="34" charset="0"/>
              </a:rPr>
              <a:t>Dennis Knight, </a:t>
            </a:r>
          </a:p>
          <a:p>
            <a:r>
              <a:rPr lang="en-US" sz="2800" dirty="0">
                <a:solidFill>
                  <a:schemeClr val="bg1"/>
                </a:solidFill>
                <a:latin typeface="Arial" panose="020B0604020202020204" pitchFamily="34" charset="0"/>
              </a:rPr>
              <a:t>2024-25 Society President</a:t>
            </a:r>
          </a:p>
        </p:txBody>
      </p:sp>
      <p:sp>
        <p:nvSpPr>
          <p:cNvPr id="13" name="TextBox 12">
            <a:extLst>
              <a:ext uri="{FF2B5EF4-FFF2-40B4-BE49-F238E27FC236}">
                <a16:creationId xmlns:a16="http://schemas.microsoft.com/office/drawing/2014/main" id="{BFEFAE5D-4553-FCE9-E2C7-1FE535270EDB}"/>
              </a:ext>
            </a:extLst>
          </p:cNvPr>
          <p:cNvSpPr txBox="1"/>
          <p:nvPr/>
        </p:nvSpPr>
        <p:spPr>
          <a:xfrm>
            <a:off x="10995441" y="6415516"/>
            <a:ext cx="3505200" cy="1384995"/>
          </a:xfrm>
          <a:prstGeom prst="rect">
            <a:avLst/>
          </a:prstGeom>
          <a:noFill/>
        </p:spPr>
        <p:txBody>
          <a:bodyPr wrap="square" rtlCol="0">
            <a:spAutoFit/>
          </a:bodyPr>
          <a:lstStyle/>
          <a:p>
            <a:r>
              <a:rPr lang="en-US" sz="2800" dirty="0">
                <a:solidFill>
                  <a:schemeClr val="bg1"/>
                </a:solidFill>
                <a:latin typeface="Arial Black" panose="020B0A04020102020204" pitchFamily="34" charset="0"/>
              </a:rPr>
              <a:t>Bill McQuade,</a:t>
            </a:r>
          </a:p>
          <a:p>
            <a:r>
              <a:rPr lang="en-US" sz="2800" dirty="0">
                <a:solidFill>
                  <a:schemeClr val="bg1"/>
                </a:solidFill>
                <a:latin typeface="Arial" panose="020B0604020202020204" pitchFamily="34" charset="0"/>
              </a:rPr>
              <a:t>2025-26 Society President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15853" y="-280388"/>
            <a:ext cx="18519705" cy="10847775"/>
          </a:xfrm>
          <a:custGeom>
            <a:avLst/>
            <a:gdLst/>
            <a:ahLst/>
            <a:cxnLst/>
            <a:rect l="l" t="t" r="r" b="b"/>
            <a:pathLst>
              <a:path w="18519705" h="16707675">
                <a:moveTo>
                  <a:pt x="0" y="0"/>
                </a:moveTo>
                <a:lnTo>
                  <a:pt x="18519705" y="0"/>
                </a:lnTo>
                <a:lnTo>
                  <a:pt x="18519705" y="16707675"/>
                </a:lnTo>
                <a:lnTo>
                  <a:pt x="0" y="16707675"/>
                </a:lnTo>
                <a:lnTo>
                  <a:pt x="0" y="0"/>
                </a:lnTo>
                <a:close/>
              </a:path>
            </a:pathLst>
          </a:custGeom>
          <a:blipFill>
            <a:blip r:embed="rId3" cstate="screen">
              <a:extLst>
                <a:ext uri="{28A0092B-C50C-407E-A947-70E740481C1C}">
                  <a14:useLocalDpi xmlns:a14="http://schemas.microsoft.com/office/drawing/2010/main"/>
                </a:ext>
              </a:extLst>
            </a:blip>
            <a:stretch>
              <a:fillRect t="-5422" b="-5422"/>
            </a:stretch>
          </a:blipFill>
        </p:spPr>
        <p:txBody>
          <a:bodyPr/>
          <a:lstStyle/>
          <a:p>
            <a:endParaRPr lang="en-US" dirty="0"/>
          </a:p>
        </p:txBody>
      </p:sp>
      <p:pic>
        <p:nvPicPr>
          <p:cNvPr id="12" name="Picture 11">
            <a:extLst>
              <a:ext uri="{FF2B5EF4-FFF2-40B4-BE49-F238E27FC236}">
                <a16:creationId xmlns:a16="http://schemas.microsoft.com/office/drawing/2014/main" id="{BACA3C68-7E85-2FCC-24AB-423331D77E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63109" y="419790"/>
            <a:ext cx="2539357" cy="1758173"/>
          </a:xfrm>
          <a:prstGeom prst="rect">
            <a:avLst/>
          </a:prstGeom>
        </p:spPr>
      </p:pic>
      <p:sp>
        <p:nvSpPr>
          <p:cNvPr id="13" name="TextBox 12">
            <a:extLst>
              <a:ext uri="{FF2B5EF4-FFF2-40B4-BE49-F238E27FC236}">
                <a16:creationId xmlns:a16="http://schemas.microsoft.com/office/drawing/2014/main" id="{D36D9B23-F0A2-E71E-CAC6-E24C241E7C40}"/>
              </a:ext>
            </a:extLst>
          </p:cNvPr>
          <p:cNvSpPr txBox="1"/>
          <p:nvPr/>
        </p:nvSpPr>
        <p:spPr>
          <a:xfrm>
            <a:off x="1180965" y="419790"/>
            <a:ext cx="10744200" cy="1323439"/>
          </a:xfrm>
          <a:prstGeom prst="rect">
            <a:avLst/>
          </a:prstGeom>
          <a:noFill/>
        </p:spPr>
        <p:txBody>
          <a:bodyPr wrap="square" rtlCol="0">
            <a:spAutoFit/>
          </a:bodyPr>
          <a:lstStyle/>
          <a:p>
            <a:r>
              <a:rPr lang="en-US" sz="8000" dirty="0">
                <a:solidFill>
                  <a:srgbClr val="00549B"/>
                </a:solidFill>
                <a:latin typeface="Arial Black" panose="020B0A04020102020204" pitchFamily="34" charset="0"/>
              </a:rPr>
              <a:t>Gameplan</a:t>
            </a:r>
          </a:p>
        </p:txBody>
      </p:sp>
      <p:sp>
        <p:nvSpPr>
          <p:cNvPr id="14" name="Rectangle 13">
            <a:extLst>
              <a:ext uri="{FF2B5EF4-FFF2-40B4-BE49-F238E27FC236}">
                <a16:creationId xmlns:a16="http://schemas.microsoft.com/office/drawing/2014/main" id="{C4BC94F1-945A-65F8-194B-3A362BB752D9}"/>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348D9D45-F060-A391-33A8-3570F1C7E606}"/>
              </a:ext>
            </a:extLst>
          </p:cNvPr>
          <p:cNvGrpSpPr/>
          <p:nvPr/>
        </p:nvGrpSpPr>
        <p:grpSpPr>
          <a:xfrm>
            <a:off x="1396525" y="1765800"/>
            <a:ext cx="15903703" cy="7381369"/>
            <a:chOff x="1396525" y="1765800"/>
            <a:chExt cx="15903703" cy="7381369"/>
          </a:xfrm>
        </p:grpSpPr>
        <p:sp>
          <p:nvSpPr>
            <p:cNvPr id="4" name="Freeform 4"/>
            <p:cNvSpPr/>
            <p:nvPr/>
          </p:nvSpPr>
          <p:spPr>
            <a:xfrm>
              <a:off x="1396525" y="2962578"/>
              <a:ext cx="5082839" cy="4885879"/>
            </a:xfrm>
            <a:custGeom>
              <a:avLst/>
              <a:gdLst/>
              <a:ahLst/>
              <a:cxnLst/>
              <a:rect l="l" t="t" r="r" b="b"/>
              <a:pathLst>
                <a:path w="5082839" h="4885879">
                  <a:moveTo>
                    <a:pt x="0" y="0"/>
                  </a:moveTo>
                  <a:lnTo>
                    <a:pt x="5082838" y="0"/>
                  </a:lnTo>
                  <a:lnTo>
                    <a:pt x="5082838" y="4885878"/>
                  </a:lnTo>
                  <a:lnTo>
                    <a:pt x="0" y="48858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6726365" y="2962578"/>
              <a:ext cx="5082839" cy="4885879"/>
            </a:xfrm>
            <a:custGeom>
              <a:avLst/>
              <a:gdLst/>
              <a:ahLst/>
              <a:cxnLst/>
              <a:rect l="l" t="t" r="r" b="b"/>
              <a:pathLst>
                <a:path w="5082839" h="4885879">
                  <a:moveTo>
                    <a:pt x="0" y="0"/>
                  </a:moveTo>
                  <a:lnTo>
                    <a:pt x="5082838" y="0"/>
                  </a:lnTo>
                  <a:lnTo>
                    <a:pt x="5082838" y="4885878"/>
                  </a:lnTo>
                  <a:lnTo>
                    <a:pt x="0" y="488587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1983481" y="2762257"/>
              <a:ext cx="5316747" cy="5067150"/>
            </a:xfrm>
            <a:custGeom>
              <a:avLst/>
              <a:gdLst/>
              <a:ahLst/>
              <a:cxnLst/>
              <a:rect l="l" t="t" r="r" b="b"/>
              <a:pathLst>
                <a:path w="5082839" h="4885879">
                  <a:moveTo>
                    <a:pt x="0" y="0"/>
                  </a:moveTo>
                  <a:lnTo>
                    <a:pt x="5082839" y="0"/>
                  </a:lnTo>
                  <a:lnTo>
                    <a:pt x="5082839" y="4885879"/>
                  </a:lnTo>
                  <a:lnTo>
                    <a:pt x="0" y="488587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650344">
              <a:off x="3750224" y="1765800"/>
              <a:ext cx="3137081" cy="1872958"/>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248589" y="4787547"/>
              <a:ext cx="3491313" cy="1039452"/>
            </a:xfrm>
            <a:prstGeom prst="rect">
              <a:avLst/>
            </a:prstGeom>
          </p:spPr>
          <p:txBody>
            <a:bodyPr wrap="square" lIns="0" tIns="0" rIns="0" bIns="0" rtlCol="0" anchor="t">
              <a:spAutoFit/>
            </a:bodyPr>
            <a:lstStyle>
              <a:defPPr>
                <a:defRPr lang="en-US"/>
              </a:defPPr>
              <a:lvl1pPr algn="ctr">
                <a:lnSpc>
                  <a:spcPts val="8700"/>
                </a:lnSpc>
                <a:defRPr sz="8000">
                  <a:solidFill>
                    <a:srgbClr val="000000"/>
                  </a:solidFill>
                  <a:latin typeface="Akzidenz Grotesk BE BoldCn" panose="02000506050000020004" pitchFamily="50" charset="0"/>
                  <a:ea typeface="Akzidenz Grotesk BE Regular"/>
                  <a:cs typeface="Akzidenz Grotesk BE Regular"/>
                </a:defRPr>
              </a:lvl1pPr>
            </a:lstStyle>
            <a:p>
              <a:r>
                <a:rPr lang="en-US" sz="6000" dirty="0">
                  <a:solidFill>
                    <a:srgbClr val="00549B"/>
                  </a:solidFill>
                  <a:latin typeface="Arial Black" panose="020B0A04020102020204" pitchFamily="34" charset="0"/>
                  <a:sym typeface="Berthold Akzidenz Grotesk"/>
                </a:rPr>
                <a:t>Codes</a:t>
              </a:r>
              <a:endParaRPr lang="en-US" dirty="0">
                <a:solidFill>
                  <a:srgbClr val="00549B"/>
                </a:solidFill>
                <a:latin typeface="Arial Black" panose="020B0A04020102020204" pitchFamily="34" charset="0"/>
                <a:sym typeface="Berthold Akzidenz Grotesk"/>
              </a:endParaRPr>
            </a:p>
          </p:txBody>
        </p:sp>
        <p:sp>
          <p:nvSpPr>
            <p:cNvPr id="9" name="TextBox 9"/>
            <p:cNvSpPr txBox="1"/>
            <p:nvPr/>
          </p:nvSpPr>
          <p:spPr>
            <a:xfrm>
              <a:off x="12302186" y="4787547"/>
              <a:ext cx="4643955" cy="998928"/>
            </a:xfrm>
            <a:prstGeom prst="rect">
              <a:avLst/>
            </a:prstGeom>
          </p:spPr>
          <p:txBody>
            <a:bodyPr wrap="square" lIns="0" tIns="0" rIns="0" bIns="0" rtlCol="0" anchor="t">
              <a:spAutoFit/>
            </a:bodyPr>
            <a:lstStyle>
              <a:defPPr>
                <a:defRPr lang="en-US"/>
              </a:defPPr>
              <a:lvl1pPr algn="ctr">
                <a:lnSpc>
                  <a:spcPts val="8700"/>
                </a:lnSpc>
                <a:defRPr sz="8000">
                  <a:solidFill>
                    <a:srgbClr val="000000"/>
                  </a:solidFill>
                  <a:latin typeface="Akzidenz Grotesk BE BoldCn" panose="02000506050000020004" pitchFamily="50" charset="0"/>
                  <a:ea typeface="Akzidenz Grotesk BE Regular"/>
                  <a:cs typeface="Akzidenz Grotesk BE Regular"/>
                </a:defRPr>
              </a:lvl1pPr>
            </a:lstStyle>
            <a:p>
              <a:r>
                <a:rPr lang="en-US" sz="4800" dirty="0">
                  <a:solidFill>
                    <a:srgbClr val="00549B"/>
                  </a:solidFill>
                  <a:latin typeface="Arial Black" panose="020B0A04020102020204" pitchFamily="34" charset="0"/>
                  <a:sym typeface="Berthold Akzidenz Grotesk"/>
                </a:rPr>
                <a:t>Gamification</a:t>
              </a:r>
            </a:p>
          </p:txBody>
        </p:sp>
        <p:sp>
          <p:nvSpPr>
            <p:cNvPr id="11" name="Freeform 11"/>
            <p:cNvSpPr/>
            <p:nvPr/>
          </p:nvSpPr>
          <p:spPr>
            <a:xfrm rot="9293445" flipH="1">
              <a:off x="9672087" y="7261070"/>
              <a:ext cx="3138130" cy="1886099"/>
            </a:xfrm>
            <a:custGeom>
              <a:avLst/>
              <a:gdLst/>
              <a:ahLst/>
              <a:cxnLst/>
              <a:rect l="l" t="t" r="r" b="b"/>
              <a:pathLst>
                <a:path w="3674047" h="2218206">
                  <a:moveTo>
                    <a:pt x="3674047" y="0"/>
                  </a:moveTo>
                  <a:lnTo>
                    <a:pt x="0" y="0"/>
                  </a:lnTo>
                  <a:lnTo>
                    <a:pt x="0" y="2218206"/>
                  </a:lnTo>
                  <a:lnTo>
                    <a:pt x="3674047" y="2218206"/>
                  </a:lnTo>
                  <a:lnTo>
                    <a:pt x="3674047"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8">
              <a:extLst>
                <a:ext uri="{FF2B5EF4-FFF2-40B4-BE49-F238E27FC236}">
                  <a16:creationId xmlns:a16="http://schemas.microsoft.com/office/drawing/2014/main" id="{BAC6073A-4178-2AAA-15CC-4688B9ED13A4}"/>
                </a:ext>
              </a:extLst>
            </p:cNvPr>
            <p:cNvSpPr txBox="1"/>
            <p:nvPr/>
          </p:nvSpPr>
          <p:spPr>
            <a:xfrm>
              <a:off x="7414506" y="4330198"/>
              <a:ext cx="3706555" cy="2114618"/>
            </a:xfrm>
            <a:prstGeom prst="rect">
              <a:avLst/>
            </a:prstGeom>
          </p:spPr>
          <p:txBody>
            <a:bodyPr wrap="square" lIns="0" tIns="0" rIns="0" bIns="0" rtlCol="0" anchor="t">
              <a:spAutoFit/>
            </a:bodyPr>
            <a:lstStyle>
              <a:defPPr>
                <a:defRPr lang="en-US"/>
              </a:defPPr>
              <a:lvl1pPr algn="ctr">
                <a:lnSpc>
                  <a:spcPts val="8700"/>
                </a:lnSpc>
                <a:defRPr sz="8000">
                  <a:solidFill>
                    <a:srgbClr val="000000"/>
                  </a:solidFill>
                  <a:latin typeface="Akzidenz Grotesk BE BoldCn" panose="02000506050000020004" pitchFamily="50" charset="0"/>
                  <a:ea typeface="Akzidenz Grotesk BE Regular"/>
                  <a:cs typeface="Akzidenz Grotesk BE Regular"/>
                </a:defRPr>
              </a:lvl1pPr>
            </a:lstStyle>
            <a:p>
              <a:r>
                <a:rPr lang="en-US" sz="4800" dirty="0">
                  <a:solidFill>
                    <a:srgbClr val="00549B"/>
                  </a:solidFill>
                  <a:latin typeface="Arial Black" panose="020B0A04020102020204" pitchFamily="34" charset="0"/>
                  <a:sym typeface="Berthold Akzidenz Grotesk"/>
                </a:rPr>
                <a:t>Resilience Guidance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7620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13" name="TextBox 12">
            <a:extLst>
              <a:ext uri="{FF2B5EF4-FFF2-40B4-BE49-F238E27FC236}">
                <a16:creationId xmlns:a16="http://schemas.microsoft.com/office/drawing/2014/main" id="{A002594E-33DC-7A7E-B8DD-3E2FE67B0F27}"/>
              </a:ext>
            </a:extLst>
          </p:cNvPr>
          <p:cNvSpPr txBox="1"/>
          <p:nvPr/>
        </p:nvSpPr>
        <p:spPr>
          <a:xfrm>
            <a:off x="5257800" y="7766921"/>
            <a:ext cx="11545489" cy="2646878"/>
          </a:xfrm>
          <a:prstGeom prst="rect">
            <a:avLst/>
          </a:prstGeom>
          <a:noFill/>
        </p:spPr>
        <p:txBody>
          <a:bodyPr wrap="square" rtlCol="0">
            <a:spAutoFit/>
          </a:bodyPr>
          <a:lstStyle/>
          <a:p>
            <a:r>
              <a:rPr lang="en-US" sz="16600" dirty="0">
                <a:solidFill>
                  <a:schemeClr val="bg1"/>
                </a:solidFill>
                <a:latin typeface="Arial Black" panose="020B0A04020102020204" pitchFamily="34" charset="0"/>
              </a:rPr>
              <a:t>GOAL!</a:t>
            </a:r>
          </a:p>
        </p:txBody>
      </p:sp>
      <p:pic>
        <p:nvPicPr>
          <p:cNvPr id="15" name="Picture 14">
            <a:extLst>
              <a:ext uri="{FF2B5EF4-FFF2-40B4-BE49-F238E27FC236}">
                <a16:creationId xmlns:a16="http://schemas.microsoft.com/office/drawing/2014/main" id="{B17DF64A-7217-71BD-C98D-61FF822CB1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9489" y="381451"/>
            <a:ext cx="5181600" cy="7617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C641F480-6449-EDFC-1C13-ACF451AAF4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94105" y="398363"/>
            <a:ext cx="5873822" cy="754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769814CD-D3BC-87C3-F1AB-79AB0F7A7A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4489" y="433460"/>
            <a:ext cx="5361984" cy="75125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F1ABF48D-49C3-E019-C972-B46DD80C42F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107573" y="8397761"/>
            <a:ext cx="2153487" cy="149087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9623F-6B08-08F5-F1E5-4D18D63555AB}"/>
            </a:ext>
          </a:extLst>
        </p:cNvPr>
        <p:cNvGrpSpPr/>
        <p:nvPr/>
      </p:nvGrpSpPr>
      <p:grpSpPr>
        <a:xfrm>
          <a:off x="0" y="0"/>
          <a:ext cx="0" cy="0"/>
          <a:chOff x="0" y="0"/>
          <a:chExt cx="0" cy="0"/>
        </a:xfrm>
      </p:grpSpPr>
      <p:sp>
        <p:nvSpPr>
          <p:cNvPr id="43" name="Freeform 2">
            <a:extLst>
              <a:ext uri="{FF2B5EF4-FFF2-40B4-BE49-F238E27FC236}">
                <a16:creationId xmlns:a16="http://schemas.microsoft.com/office/drawing/2014/main" id="{D4A73B7B-B108-9C1A-50E6-539B1971B36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4" name="Freeform 3">
            <a:extLst>
              <a:ext uri="{FF2B5EF4-FFF2-40B4-BE49-F238E27FC236}">
                <a16:creationId xmlns:a16="http://schemas.microsoft.com/office/drawing/2014/main" id="{63D52FC7-1A03-FF6C-DBAB-AF6DAA841019}"/>
              </a:ext>
            </a:extLst>
          </p:cNvPr>
          <p:cNvSpPr/>
          <p:nvPr/>
        </p:nvSpPr>
        <p:spPr>
          <a:xfrm rot="16200000">
            <a:off x="8112736" y="218965"/>
            <a:ext cx="10398846" cy="9917900"/>
          </a:xfrm>
          <a:custGeom>
            <a:avLst/>
            <a:gdLst/>
            <a:ahLst/>
            <a:cxnLst/>
            <a:rect l="l" t="t" r="r" b="b"/>
            <a:pathLst>
              <a:path w="10398846" h="9917900">
                <a:moveTo>
                  <a:pt x="0" y="0"/>
                </a:moveTo>
                <a:lnTo>
                  <a:pt x="10398846" y="0"/>
                </a:lnTo>
                <a:lnTo>
                  <a:pt x="10398846" y="9917900"/>
                </a:lnTo>
                <a:lnTo>
                  <a:pt x="0" y="9917900"/>
                </a:lnTo>
                <a:lnTo>
                  <a:pt x="0" y="0"/>
                </a:lnTo>
                <a:close/>
              </a:path>
            </a:pathLst>
          </a:custGeom>
          <a:blipFill>
            <a:blip r:embed="rId4"/>
            <a:stretch>
              <a:fillRect/>
            </a:stretch>
          </a:blipFill>
        </p:spPr>
        <p:txBody>
          <a:bodyPr/>
          <a:lstStyle/>
          <a:p>
            <a:endParaRPr lang="en-US"/>
          </a:p>
        </p:txBody>
      </p:sp>
      <p:pic>
        <p:nvPicPr>
          <p:cNvPr id="52" name="Picture 51">
            <a:extLst>
              <a:ext uri="{FF2B5EF4-FFF2-40B4-BE49-F238E27FC236}">
                <a16:creationId xmlns:a16="http://schemas.microsoft.com/office/drawing/2014/main" id="{DA46BAE0-5EDD-9193-484B-A4B30A6D335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28600" y="1286"/>
            <a:ext cx="18285714" cy="10285714"/>
          </a:xfrm>
          <a:prstGeom prst="rect">
            <a:avLst/>
          </a:prstGeom>
        </p:spPr>
      </p:pic>
      <p:sp>
        <p:nvSpPr>
          <p:cNvPr id="47" name="TextBox 46">
            <a:extLst>
              <a:ext uri="{FF2B5EF4-FFF2-40B4-BE49-F238E27FC236}">
                <a16:creationId xmlns:a16="http://schemas.microsoft.com/office/drawing/2014/main" id="{B26AB9D2-8202-B7A8-8073-1862A99474DA}"/>
              </a:ext>
            </a:extLst>
          </p:cNvPr>
          <p:cNvSpPr txBox="1"/>
          <p:nvPr/>
        </p:nvSpPr>
        <p:spPr>
          <a:xfrm>
            <a:off x="9348011" y="354161"/>
            <a:ext cx="10744200" cy="1323439"/>
          </a:xfrm>
          <a:prstGeom prst="rect">
            <a:avLst/>
          </a:prstGeom>
          <a:noFill/>
        </p:spPr>
        <p:txBody>
          <a:bodyPr wrap="square" rtlCol="0">
            <a:spAutoFit/>
          </a:bodyPr>
          <a:lstStyle/>
          <a:p>
            <a:r>
              <a:rPr lang="en-US" sz="8000" dirty="0">
                <a:solidFill>
                  <a:srgbClr val="00549B"/>
                </a:solidFill>
                <a:latin typeface="Arial Black" panose="020B0A04020102020204" pitchFamily="34" charset="0"/>
              </a:rPr>
              <a:t>Gameplan</a:t>
            </a:r>
          </a:p>
        </p:txBody>
      </p:sp>
      <p:grpSp>
        <p:nvGrpSpPr>
          <p:cNvPr id="5" name="Group 4">
            <a:extLst>
              <a:ext uri="{FF2B5EF4-FFF2-40B4-BE49-F238E27FC236}">
                <a16:creationId xmlns:a16="http://schemas.microsoft.com/office/drawing/2014/main" id="{9577D6B0-0B1B-86C5-F7B9-4919ECBFA60B}"/>
              </a:ext>
            </a:extLst>
          </p:cNvPr>
          <p:cNvGrpSpPr/>
          <p:nvPr/>
        </p:nvGrpSpPr>
        <p:grpSpPr>
          <a:xfrm>
            <a:off x="1409658" y="2030475"/>
            <a:ext cx="16524377" cy="6770842"/>
            <a:chOff x="1409658" y="2030475"/>
            <a:chExt cx="16524377" cy="6770842"/>
          </a:xfrm>
        </p:grpSpPr>
        <p:grpSp>
          <p:nvGrpSpPr>
            <p:cNvPr id="58" name="Group 57">
              <a:extLst>
                <a:ext uri="{FF2B5EF4-FFF2-40B4-BE49-F238E27FC236}">
                  <a16:creationId xmlns:a16="http://schemas.microsoft.com/office/drawing/2014/main" id="{1E960039-27C0-B580-16E2-BBE2E4156DC0}"/>
                </a:ext>
              </a:extLst>
            </p:cNvPr>
            <p:cNvGrpSpPr/>
            <p:nvPr/>
          </p:nvGrpSpPr>
          <p:grpSpPr>
            <a:xfrm>
              <a:off x="1409658" y="3452874"/>
              <a:ext cx="5082839" cy="4885879"/>
              <a:chOff x="1406927" y="2699917"/>
              <a:chExt cx="5082839" cy="4885879"/>
            </a:xfrm>
          </p:grpSpPr>
          <p:sp>
            <p:nvSpPr>
              <p:cNvPr id="2" name="Freeform 5">
                <a:extLst>
                  <a:ext uri="{FF2B5EF4-FFF2-40B4-BE49-F238E27FC236}">
                    <a16:creationId xmlns:a16="http://schemas.microsoft.com/office/drawing/2014/main" id="{EA3A0AE6-C49F-368D-DF83-8BE8BA0433DF}"/>
                  </a:ext>
                </a:extLst>
              </p:cNvPr>
              <p:cNvSpPr/>
              <p:nvPr/>
            </p:nvSpPr>
            <p:spPr>
              <a:xfrm>
                <a:off x="1406927" y="2699917"/>
                <a:ext cx="5082839" cy="4885879"/>
              </a:xfrm>
              <a:custGeom>
                <a:avLst/>
                <a:gdLst/>
                <a:ahLst/>
                <a:cxnLst/>
                <a:rect l="l" t="t" r="r" b="b"/>
                <a:pathLst>
                  <a:path w="5082839" h="4885879">
                    <a:moveTo>
                      <a:pt x="0" y="0"/>
                    </a:moveTo>
                    <a:lnTo>
                      <a:pt x="5082838" y="0"/>
                    </a:lnTo>
                    <a:lnTo>
                      <a:pt x="5082838" y="4885878"/>
                    </a:lnTo>
                    <a:lnTo>
                      <a:pt x="0" y="48858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174E693F-46AD-59F3-45DF-74524A2B31B7}"/>
                  </a:ext>
                </a:extLst>
              </p:cNvPr>
              <p:cNvSpPr txBox="1"/>
              <p:nvPr/>
            </p:nvSpPr>
            <p:spPr>
              <a:xfrm>
                <a:off x="2286000" y="4610100"/>
                <a:ext cx="3657600" cy="1015663"/>
              </a:xfrm>
              <a:prstGeom prst="rect">
                <a:avLst/>
              </a:prstGeom>
              <a:noFill/>
            </p:spPr>
            <p:txBody>
              <a:bodyPr wrap="square" rtlCol="0">
                <a:spAutoFit/>
              </a:bodyPr>
              <a:lstStyle/>
              <a:p>
                <a:r>
                  <a:rPr lang="en-US" sz="6000" dirty="0">
                    <a:solidFill>
                      <a:schemeClr val="bg1"/>
                    </a:solidFill>
                    <a:latin typeface="Arial Black" panose="020B0A04020102020204" pitchFamily="34" charset="0"/>
                  </a:rPr>
                  <a:t>CODES</a:t>
                </a:r>
              </a:p>
            </p:txBody>
          </p:sp>
        </p:grpSp>
        <p:grpSp>
          <p:nvGrpSpPr>
            <p:cNvPr id="57" name="Group 56">
              <a:extLst>
                <a:ext uri="{FF2B5EF4-FFF2-40B4-BE49-F238E27FC236}">
                  <a16:creationId xmlns:a16="http://schemas.microsoft.com/office/drawing/2014/main" id="{1036C087-B1FE-DE87-0C75-F0246F8CBAE2}"/>
                </a:ext>
              </a:extLst>
            </p:cNvPr>
            <p:cNvGrpSpPr/>
            <p:nvPr/>
          </p:nvGrpSpPr>
          <p:grpSpPr>
            <a:xfrm>
              <a:off x="6190488" y="2030475"/>
              <a:ext cx="11743547" cy="6770842"/>
              <a:chOff x="6248961" y="1251428"/>
              <a:chExt cx="11743547" cy="6770842"/>
            </a:xfrm>
          </p:grpSpPr>
          <p:sp>
            <p:nvSpPr>
              <p:cNvPr id="4" name="TextBox 3">
                <a:extLst>
                  <a:ext uri="{FF2B5EF4-FFF2-40B4-BE49-F238E27FC236}">
                    <a16:creationId xmlns:a16="http://schemas.microsoft.com/office/drawing/2014/main" id="{86C24398-37D0-9252-323B-3870AF30D4D9}"/>
                  </a:ext>
                </a:extLst>
              </p:cNvPr>
              <p:cNvSpPr txBox="1"/>
              <p:nvPr/>
            </p:nvSpPr>
            <p:spPr>
              <a:xfrm>
                <a:off x="10015698" y="2455831"/>
                <a:ext cx="7848600" cy="1446550"/>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Work with officials to identify challenges</a:t>
                </a:r>
              </a:p>
            </p:txBody>
          </p:sp>
          <p:sp>
            <p:nvSpPr>
              <p:cNvPr id="41" name="Freeform 7">
                <a:extLst>
                  <a:ext uri="{FF2B5EF4-FFF2-40B4-BE49-F238E27FC236}">
                    <a16:creationId xmlns:a16="http://schemas.microsoft.com/office/drawing/2014/main" id="{A88775C2-0C76-8EDA-9BB0-89A83CFD10AE}"/>
                  </a:ext>
                </a:extLst>
              </p:cNvPr>
              <p:cNvSpPr/>
              <p:nvPr/>
            </p:nvSpPr>
            <p:spPr>
              <a:xfrm rot="5957644">
                <a:off x="15642143" y="3503237"/>
                <a:ext cx="2003111" cy="1245055"/>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E551B616-2F35-DE0B-55AD-6287BF5CF190}"/>
                  </a:ext>
                </a:extLst>
              </p:cNvPr>
              <p:cNvSpPr txBox="1"/>
              <p:nvPr/>
            </p:nvSpPr>
            <p:spPr>
              <a:xfrm>
                <a:off x="10127343" y="6575720"/>
                <a:ext cx="7848600" cy="1446550"/>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Establish code official training plans</a:t>
                </a:r>
              </a:p>
            </p:txBody>
          </p:sp>
          <p:sp>
            <p:nvSpPr>
              <p:cNvPr id="49" name="Freeform 7">
                <a:extLst>
                  <a:ext uri="{FF2B5EF4-FFF2-40B4-BE49-F238E27FC236}">
                    <a16:creationId xmlns:a16="http://schemas.microsoft.com/office/drawing/2014/main" id="{15E7DE30-6DBA-7711-C17B-5A44FFAA7EF3}"/>
                  </a:ext>
                </a:extLst>
              </p:cNvPr>
              <p:cNvSpPr/>
              <p:nvPr/>
            </p:nvSpPr>
            <p:spPr>
              <a:xfrm rot="912871">
                <a:off x="6248961" y="1251428"/>
                <a:ext cx="3967307" cy="1872958"/>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id="{743964D4-30C7-336A-93D5-6255FE011783}"/>
                  </a:ext>
                </a:extLst>
              </p:cNvPr>
              <p:cNvSpPr txBox="1"/>
              <p:nvPr/>
            </p:nvSpPr>
            <p:spPr>
              <a:xfrm>
                <a:off x="10143908" y="4793194"/>
                <a:ext cx="7848600" cy="769441"/>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Identify support needs</a:t>
                </a:r>
              </a:p>
            </p:txBody>
          </p:sp>
          <p:sp>
            <p:nvSpPr>
              <p:cNvPr id="54" name="Freeform 7">
                <a:extLst>
                  <a:ext uri="{FF2B5EF4-FFF2-40B4-BE49-F238E27FC236}">
                    <a16:creationId xmlns:a16="http://schemas.microsoft.com/office/drawing/2014/main" id="{5244DFF6-C05C-FF64-4AC9-D77B2C3E9395}"/>
                  </a:ext>
                </a:extLst>
              </p:cNvPr>
              <p:cNvSpPr/>
              <p:nvPr/>
            </p:nvSpPr>
            <p:spPr>
              <a:xfrm rot="3668816" flipV="1">
                <a:off x="8628467" y="5631700"/>
                <a:ext cx="2021550" cy="1667889"/>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dirty="0"/>
              </a:p>
            </p:txBody>
          </p:sp>
        </p:grpSp>
      </p:grpSp>
      <p:pic>
        <p:nvPicPr>
          <p:cNvPr id="56" name="Picture 55">
            <a:extLst>
              <a:ext uri="{FF2B5EF4-FFF2-40B4-BE49-F238E27FC236}">
                <a16:creationId xmlns:a16="http://schemas.microsoft.com/office/drawing/2014/main" id="{9DCEAE47-4D0A-A12B-A99D-018B93B7AB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2915" y="327620"/>
            <a:ext cx="2153487" cy="1490876"/>
          </a:xfrm>
          <a:prstGeom prst="rect">
            <a:avLst/>
          </a:prstGeom>
        </p:spPr>
      </p:pic>
    </p:spTree>
    <p:extLst>
      <p:ext uri="{BB962C8B-B14F-4D97-AF65-F5344CB8AC3E}">
        <p14:creationId xmlns:p14="http://schemas.microsoft.com/office/powerpoint/2010/main" val="3777126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D7E44-F3F5-5E1B-2A77-CBFAC0CDD6A2}"/>
            </a:ext>
          </a:extLst>
        </p:cNvPr>
        <p:cNvGrpSpPr/>
        <p:nvPr/>
      </p:nvGrpSpPr>
      <p:grpSpPr>
        <a:xfrm>
          <a:off x="0" y="0"/>
          <a:ext cx="0" cy="0"/>
          <a:chOff x="0" y="0"/>
          <a:chExt cx="0" cy="0"/>
        </a:xfrm>
      </p:grpSpPr>
      <p:sp>
        <p:nvSpPr>
          <p:cNvPr id="44" name="Freeform 3">
            <a:extLst>
              <a:ext uri="{FF2B5EF4-FFF2-40B4-BE49-F238E27FC236}">
                <a16:creationId xmlns:a16="http://schemas.microsoft.com/office/drawing/2014/main" id="{EDD48AF7-1CFD-ABFC-F820-DCF4CD01E4AF}"/>
              </a:ext>
            </a:extLst>
          </p:cNvPr>
          <p:cNvSpPr/>
          <p:nvPr/>
        </p:nvSpPr>
        <p:spPr>
          <a:xfrm rot="16200000">
            <a:off x="8112736" y="218965"/>
            <a:ext cx="10398846" cy="9917900"/>
          </a:xfrm>
          <a:custGeom>
            <a:avLst/>
            <a:gdLst/>
            <a:ahLst/>
            <a:cxnLst/>
            <a:rect l="l" t="t" r="r" b="b"/>
            <a:pathLst>
              <a:path w="10398846" h="9917900">
                <a:moveTo>
                  <a:pt x="0" y="0"/>
                </a:moveTo>
                <a:lnTo>
                  <a:pt x="10398846" y="0"/>
                </a:lnTo>
                <a:lnTo>
                  <a:pt x="10398846" y="9917900"/>
                </a:lnTo>
                <a:lnTo>
                  <a:pt x="0" y="9917900"/>
                </a:lnTo>
                <a:lnTo>
                  <a:pt x="0" y="0"/>
                </a:lnTo>
                <a:close/>
              </a:path>
            </a:pathLst>
          </a:custGeom>
          <a:blipFill>
            <a:blip r:embed="rId3"/>
            <a:stretch>
              <a:fillRect/>
            </a:stretch>
          </a:blipFill>
        </p:spPr>
        <p:txBody>
          <a:bodyPr/>
          <a:lstStyle/>
          <a:p>
            <a:endParaRPr lang="en-US"/>
          </a:p>
        </p:txBody>
      </p:sp>
      <p:pic>
        <p:nvPicPr>
          <p:cNvPr id="52" name="Picture 51">
            <a:extLst>
              <a:ext uri="{FF2B5EF4-FFF2-40B4-BE49-F238E27FC236}">
                <a16:creationId xmlns:a16="http://schemas.microsoft.com/office/drawing/2014/main" id="{34B6DA89-D7DB-2FB0-A6D7-8CC6F585E80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41" y="1286"/>
            <a:ext cx="18285714" cy="10285714"/>
          </a:xfrm>
          <a:prstGeom prst="rect">
            <a:avLst/>
          </a:prstGeom>
        </p:spPr>
      </p:pic>
      <p:sp>
        <p:nvSpPr>
          <p:cNvPr id="47" name="TextBox 46">
            <a:extLst>
              <a:ext uri="{FF2B5EF4-FFF2-40B4-BE49-F238E27FC236}">
                <a16:creationId xmlns:a16="http://schemas.microsoft.com/office/drawing/2014/main" id="{D1A1B758-62D0-80BE-BBFF-2008EE7D9C89}"/>
              </a:ext>
            </a:extLst>
          </p:cNvPr>
          <p:cNvSpPr txBox="1"/>
          <p:nvPr/>
        </p:nvSpPr>
        <p:spPr>
          <a:xfrm>
            <a:off x="445096" y="552824"/>
            <a:ext cx="17712055" cy="1046440"/>
          </a:xfrm>
          <a:prstGeom prst="rect">
            <a:avLst/>
          </a:prstGeom>
          <a:noFill/>
        </p:spPr>
        <p:txBody>
          <a:bodyPr wrap="square" rtlCol="0">
            <a:spAutoFit/>
          </a:bodyPr>
          <a:lstStyle/>
          <a:p>
            <a:r>
              <a:rPr lang="en-US" sz="6200" b="1" dirty="0">
                <a:solidFill>
                  <a:srgbClr val="00549B"/>
                </a:solidFill>
                <a:latin typeface="Arial Black" panose="020B0A04020102020204" pitchFamily="34" charset="0"/>
                <a:cs typeface="Arial" panose="020B0604020202020204" pitchFamily="34" charset="0"/>
              </a:rPr>
              <a:t>Building Code Assessment Tool (BCAT)</a:t>
            </a:r>
          </a:p>
        </p:txBody>
      </p:sp>
      <p:pic>
        <p:nvPicPr>
          <p:cNvPr id="5" name="Picture 4">
            <a:extLst>
              <a:ext uri="{FF2B5EF4-FFF2-40B4-BE49-F238E27FC236}">
                <a16:creationId xmlns:a16="http://schemas.microsoft.com/office/drawing/2014/main" id="{2217C2DA-EA8F-D3FC-8536-9F6475FCDD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102" y="1955307"/>
            <a:ext cx="7696200" cy="5772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C64271A-B563-8FC6-D6CC-3D8AFA98C8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83373" y="1917207"/>
            <a:ext cx="8657569" cy="5772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E8012737-C1E7-D523-1666-50182F110A78}"/>
              </a:ext>
            </a:extLst>
          </p:cNvPr>
          <p:cNvSpPr txBox="1"/>
          <p:nvPr/>
        </p:nvSpPr>
        <p:spPr>
          <a:xfrm>
            <a:off x="606462" y="7949618"/>
            <a:ext cx="7470738" cy="523220"/>
          </a:xfrm>
          <a:prstGeom prst="rect">
            <a:avLst/>
          </a:prstGeom>
          <a:solidFill>
            <a:schemeClr val="bg1"/>
          </a:solidFill>
        </p:spPr>
        <p:txBody>
          <a:bodyPr wrap="square" rtlCol="0">
            <a:spAutoFit/>
          </a:bodyPr>
          <a:lstStyle/>
          <a:p>
            <a:r>
              <a:rPr lang="en-US" sz="2800" b="1" dirty="0">
                <a:solidFill>
                  <a:srgbClr val="006EB6"/>
                </a:solidFill>
              </a:rPr>
              <a:t>Participants using BCAT Tool, Lebanese Chapter</a:t>
            </a:r>
          </a:p>
        </p:txBody>
      </p:sp>
      <p:sp>
        <p:nvSpPr>
          <p:cNvPr id="10" name="TextBox 9">
            <a:extLst>
              <a:ext uri="{FF2B5EF4-FFF2-40B4-BE49-F238E27FC236}">
                <a16:creationId xmlns:a16="http://schemas.microsoft.com/office/drawing/2014/main" id="{E5B648E7-A663-C282-E14A-9A99B552D75E}"/>
              </a:ext>
            </a:extLst>
          </p:cNvPr>
          <p:cNvSpPr txBox="1"/>
          <p:nvPr/>
        </p:nvSpPr>
        <p:spPr>
          <a:xfrm>
            <a:off x="8983372" y="7949619"/>
            <a:ext cx="8657569" cy="523220"/>
          </a:xfrm>
          <a:prstGeom prst="rect">
            <a:avLst/>
          </a:prstGeom>
          <a:solidFill>
            <a:schemeClr val="bg1"/>
          </a:solidFill>
        </p:spPr>
        <p:txBody>
          <a:bodyPr wrap="square" rtlCol="0">
            <a:spAutoFit/>
          </a:bodyPr>
          <a:lstStyle/>
          <a:p>
            <a:pPr algn="ctr"/>
            <a:r>
              <a:rPr lang="en-US" sz="2800" b="1" dirty="0">
                <a:solidFill>
                  <a:srgbClr val="006EB6"/>
                </a:solidFill>
              </a:rPr>
              <a:t>Participants using BCAT Tool, Kenya</a:t>
            </a:r>
          </a:p>
        </p:txBody>
      </p:sp>
      <p:sp>
        <p:nvSpPr>
          <p:cNvPr id="11" name="Rectangle 10">
            <a:extLst>
              <a:ext uri="{FF2B5EF4-FFF2-40B4-BE49-F238E27FC236}">
                <a16:creationId xmlns:a16="http://schemas.microsoft.com/office/drawing/2014/main" id="{B7A193DB-838B-2280-33C3-26BA240766BB}"/>
              </a:ext>
            </a:extLst>
          </p:cNvPr>
          <p:cNvSpPr/>
          <p:nvPr/>
        </p:nvSpPr>
        <p:spPr>
          <a:xfrm>
            <a:off x="0" y="9125886"/>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0156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57AC7-50B9-F43C-B771-7288199BCEDB}"/>
            </a:ext>
          </a:extLst>
        </p:cNvPr>
        <p:cNvGrpSpPr/>
        <p:nvPr/>
      </p:nvGrpSpPr>
      <p:grpSpPr>
        <a:xfrm>
          <a:off x="0" y="0"/>
          <a:ext cx="0" cy="0"/>
          <a:chOff x="0" y="0"/>
          <a:chExt cx="0" cy="0"/>
        </a:xfrm>
      </p:grpSpPr>
      <p:sp>
        <p:nvSpPr>
          <p:cNvPr id="43" name="Freeform 2">
            <a:extLst>
              <a:ext uri="{FF2B5EF4-FFF2-40B4-BE49-F238E27FC236}">
                <a16:creationId xmlns:a16="http://schemas.microsoft.com/office/drawing/2014/main" id="{C596001C-3EA0-063B-D289-D32E7C8BF3B5}"/>
              </a:ext>
            </a:extLst>
          </p:cNvPr>
          <p:cNvSpPr>
            <a:spLocks noGrp="1" noRot="1" noMove="1" noResize="1" noEditPoints="1" noAdjustHandles="1" noChangeArrowheads="1" noChangeShapeType="1"/>
          </p:cNvSpPr>
          <p:nvPr/>
        </p:nvSpPr>
        <p:spPr>
          <a:xfrm rot="10800000">
            <a:off x="-263224" y="15305"/>
            <a:ext cx="18551223"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2" name="Freeform 5">
            <a:extLst>
              <a:ext uri="{FF2B5EF4-FFF2-40B4-BE49-F238E27FC236}">
                <a16:creationId xmlns:a16="http://schemas.microsoft.com/office/drawing/2014/main" id="{81F6FD3A-56D8-8CE1-45C7-99AAFC6E5AB5}"/>
              </a:ext>
            </a:extLst>
          </p:cNvPr>
          <p:cNvSpPr/>
          <p:nvPr/>
        </p:nvSpPr>
        <p:spPr>
          <a:xfrm>
            <a:off x="1406927" y="2699917"/>
            <a:ext cx="5082839" cy="4885879"/>
          </a:xfrm>
          <a:custGeom>
            <a:avLst/>
            <a:gdLst/>
            <a:ahLst/>
            <a:cxnLst/>
            <a:rect l="l" t="t" r="r" b="b"/>
            <a:pathLst>
              <a:path w="5082839" h="4885879">
                <a:moveTo>
                  <a:pt x="0" y="0"/>
                </a:moveTo>
                <a:lnTo>
                  <a:pt x="5082838" y="0"/>
                </a:lnTo>
                <a:lnTo>
                  <a:pt x="5082838" y="4885878"/>
                </a:lnTo>
                <a:lnTo>
                  <a:pt x="0" y="48858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6B212796-7062-1B74-2918-27458119A4D1}"/>
              </a:ext>
            </a:extLst>
          </p:cNvPr>
          <p:cNvSpPr txBox="1"/>
          <p:nvPr/>
        </p:nvSpPr>
        <p:spPr>
          <a:xfrm>
            <a:off x="2286000" y="4610100"/>
            <a:ext cx="3657600" cy="1015663"/>
          </a:xfrm>
          <a:prstGeom prst="rect">
            <a:avLst/>
          </a:prstGeom>
          <a:noFill/>
        </p:spPr>
        <p:txBody>
          <a:bodyPr wrap="square" rtlCol="0">
            <a:spAutoFit/>
          </a:bodyPr>
          <a:lstStyle/>
          <a:p>
            <a:r>
              <a:rPr lang="en-US" sz="6000" dirty="0">
                <a:solidFill>
                  <a:schemeClr val="bg1"/>
                </a:solidFill>
                <a:latin typeface="Arial Black" panose="020B0A04020102020204" pitchFamily="34" charset="0"/>
              </a:rPr>
              <a:t>CODES</a:t>
            </a:r>
          </a:p>
        </p:txBody>
      </p:sp>
      <p:pic>
        <p:nvPicPr>
          <p:cNvPr id="56" name="Picture 55">
            <a:extLst>
              <a:ext uri="{FF2B5EF4-FFF2-40B4-BE49-F238E27FC236}">
                <a16:creationId xmlns:a16="http://schemas.microsoft.com/office/drawing/2014/main" id="{C4AABDF1-9211-FE26-3698-36BB64A056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2570" y="932162"/>
            <a:ext cx="2153487" cy="1490876"/>
          </a:xfrm>
          <a:prstGeom prst="rect">
            <a:avLst/>
          </a:prstGeom>
        </p:spPr>
      </p:pic>
      <p:sp>
        <p:nvSpPr>
          <p:cNvPr id="5" name="Freeform 3">
            <a:extLst>
              <a:ext uri="{FF2B5EF4-FFF2-40B4-BE49-F238E27FC236}">
                <a16:creationId xmlns:a16="http://schemas.microsoft.com/office/drawing/2014/main" id="{782643AE-6725-2002-CD02-DC1BACB46A89}"/>
              </a:ext>
            </a:extLst>
          </p:cNvPr>
          <p:cNvSpPr>
            <a:spLocks noGrp="1" noRot="1" noMove="1" noResize="1" noEditPoints="1" noAdjustHandles="1" noChangeArrowheads="1" noChangeShapeType="1"/>
          </p:cNvSpPr>
          <p:nvPr/>
        </p:nvSpPr>
        <p:spPr>
          <a:xfrm rot="5400000">
            <a:off x="-625264" y="171541"/>
            <a:ext cx="10641982" cy="9917900"/>
          </a:xfrm>
          <a:custGeom>
            <a:avLst/>
            <a:gdLst/>
            <a:ahLst/>
            <a:cxnLst/>
            <a:rect l="l" t="t" r="r" b="b"/>
            <a:pathLst>
              <a:path w="10398846" h="9917900">
                <a:moveTo>
                  <a:pt x="0" y="0"/>
                </a:moveTo>
                <a:lnTo>
                  <a:pt x="10398846" y="0"/>
                </a:lnTo>
                <a:lnTo>
                  <a:pt x="10398846" y="9917900"/>
                </a:lnTo>
                <a:lnTo>
                  <a:pt x="0" y="9917900"/>
                </a:lnTo>
                <a:lnTo>
                  <a:pt x="0" y="0"/>
                </a:lnTo>
                <a:close/>
              </a:path>
            </a:pathLst>
          </a:custGeom>
          <a:blipFill>
            <a:blip r:embed="rId6"/>
            <a:stretch>
              <a:fillRect/>
            </a:stretch>
          </a:blipFill>
        </p:spPr>
        <p:txBody>
          <a:bodyPr/>
          <a:lstStyle/>
          <a:p>
            <a:endParaRPr lang="en-US"/>
          </a:p>
        </p:txBody>
      </p:sp>
      <p:sp>
        <p:nvSpPr>
          <p:cNvPr id="6" name="Freeform 2">
            <a:extLst>
              <a:ext uri="{FF2B5EF4-FFF2-40B4-BE49-F238E27FC236}">
                <a16:creationId xmlns:a16="http://schemas.microsoft.com/office/drawing/2014/main" id="{A7E8F530-5543-71BA-3D26-2D497266A4FF}"/>
              </a:ext>
            </a:extLst>
          </p:cNvPr>
          <p:cNvSpPr>
            <a:spLocks noGrp="1" noRot="1" noMove="1" noResize="1" noEditPoints="1" noAdjustHandles="1" noChangeArrowheads="1" noChangeShapeType="1"/>
          </p:cNvSpPr>
          <p:nvPr/>
        </p:nvSpPr>
        <p:spPr>
          <a:xfrm>
            <a:off x="-441972" y="-214086"/>
            <a:ext cx="10096649" cy="10414152"/>
          </a:xfrm>
          <a:custGeom>
            <a:avLst/>
            <a:gdLst/>
            <a:ahLst/>
            <a:cxnLst/>
            <a:rect l="l" t="t" r="r" b="b"/>
            <a:pathLst>
              <a:path w="18519705" h="16707675">
                <a:moveTo>
                  <a:pt x="0" y="0"/>
                </a:moveTo>
                <a:lnTo>
                  <a:pt x="18519705" y="0"/>
                </a:lnTo>
                <a:lnTo>
                  <a:pt x="18519705" y="16707675"/>
                </a:lnTo>
                <a:lnTo>
                  <a:pt x="0" y="16707675"/>
                </a:lnTo>
                <a:lnTo>
                  <a:pt x="0" y="0"/>
                </a:lnTo>
                <a:close/>
              </a:path>
            </a:pathLst>
          </a:custGeom>
          <a:blipFill>
            <a:blip r:embed="rId7" cstate="screen">
              <a:extLst>
                <a:ext uri="{28A0092B-C50C-407E-A947-70E740481C1C}">
                  <a14:useLocalDpi xmlns:a14="http://schemas.microsoft.com/office/drawing/2010/main"/>
                </a:ext>
              </a:extLst>
            </a:blip>
            <a:stretch>
              <a:fillRect l="1061" t="841"/>
            </a:stretch>
          </a:blipFill>
        </p:spPr>
        <p:txBody>
          <a:bodyPr/>
          <a:lstStyle/>
          <a:p>
            <a:endParaRPr lang="en-US" dirty="0"/>
          </a:p>
        </p:txBody>
      </p:sp>
      <p:sp>
        <p:nvSpPr>
          <p:cNvPr id="47" name="TextBox 46">
            <a:extLst>
              <a:ext uri="{FF2B5EF4-FFF2-40B4-BE49-F238E27FC236}">
                <a16:creationId xmlns:a16="http://schemas.microsoft.com/office/drawing/2014/main" id="{95D7B2CE-FA26-02FA-94F0-1735C0272E80}"/>
              </a:ext>
            </a:extLst>
          </p:cNvPr>
          <p:cNvSpPr txBox="1"/>
          <p:nvPr/>
        </p:nvSpPr>
        <p:spPr>
          <a:xfrm>
            <a:off x="429318" y="290430"/>
            <a:ext cx="10744200" cy="1323439"/>
          </a:xfrm>
          <a:prstGeom prst="rect">
            <a:avLst/>
          </a:prstGeom>
          <a:noFill/>
        </p:spPr>
        <p:txBody>
          <a:bodyPr wrap="square" rtlCol="0">
            <a:spAutoFit/>
          </a:bodyPr>
          <a:lstStyle/>
          <a:p>
            <a:r>
              <a:rPr lang="en-US" sz="8000" dirty="0">
                <a:solidFill>
                  <a:srgbClr val="00549B"/>
                </a:solidFill>
                <a:latin typeface="Arial Black" panose="020B0A04020102020204" pitchFamily="34" charset="0"/>
              </a:rPr>
              <a:t>Gameplan</a:t>
            </a:r>
          </a:p>
        </p:txBody>
      </p:sp>
      <p:pic>
        <p:nvPicPr>
          <p:cNvPr id="12" name="Picture 11">
            <a:extLst>
              <a:ext uri="{FF2B5EF4-FFF2-40B4-BE49-F238E27FC236}">
                <a16:creationId xmlns:a16="http://schemas.microsoft.com/office/drawing/2014/main" id="{910BECC4-FEA6-A0D9-A359-4DE93874C92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144130" y="447299"/>
            <a:ext cx="2153487" cy="1490876"/>
          </a:xfrm>
          <a:prstGeom prst="rect">
            <a:avLst/>
          </a:prstGeom>
        </p:spPr>
      </p:pic>
      <p:grpSp>
        <p:nvGrpSpPr>
          <p:cNvPr id="4" name="Group 3">
            <a:extLst>
              <a:ext uri="{FF2B5EF4-FFF2-40B4-BE49-F238E27FC236}">
                <a16:creationId xmlns:a16="http://schemas.microsoft.com/office/drawing/2014/main" id="{E93E9B0A-618B-A4AF-7F0A-8BFD58555787}"/>
              </a:ext>
            </a:extLst>
          </p:cNvPr>
          <p:cNvGrpSpPr/>
          <p:nvPr/>
        </p:nvGrpSpPr>
        <p:grpSpPr>
          <a:xfrm>
            <a:off x="423222" y="1594057"/>
            <a:ext cx="16140251" cy="7492208"/>
            <a:chOff x="423222" y="1594057"/>
            <a:chExt cx="16140251" cy="7492208"/>
          </a:xfrm>
        </p:grpSpPr>
        <p:grpSp>
          <p:nvGrpSpPr>
            <p:cNvPr id="14" name="Group 13">
              <a:extLst>
                <a:ext uri="{FF2B5EF4-FFF2-40B4-BE49-F238E27FC236}">
                  <a16:creationId xmlns:a16="http://schemas.microsoft.com/office/drawing/2014/main" id="{6B121D7F-6DC9-B2C5-A457-FE188961A90C}"/>
                </a:ext>
              </a:extLst>
            </p:cNvPr>
            <p:cNvGrpSpPr/>
            <p:nvPr/>
          </p:nvGrpSpPr>
          <p:grpSpPr>
            <a:xfrm>
              <a:off x="11480634" y="3025216"/>
              <a:ext cx="5082839" cy="4885879"/>
              <a:chOff x="11275866" y="2330393"/>
              <a:chExt cx="5082839" cy="4885879"/>
            </a:xfrm>
          </p:grpSpPr>
          <p:sp>
            <p:nvSpPr>
              <p:cNvPr id="7" name="Freeform 5">
                <a:extLst>
                  <a:ext uri="{FF2B5EF4-FFF2-40B4-BE49-F238E27FC236}">
                    <a16:creationId xmlns:a16="http://schemas.microsoft.com/office/drawing/2014/main" id="{2405896A-D3D0-14BB-A48D-605615C4453B}"/>
                  </a:ext>
                </a:extLst>
              </p:cNvPr>
              <p:cNvSpPr/>
              <p:nvPr/>
            </p:nvSpPr>
            <p:spPr>
              <a:xfrm>
                <a:off x="11275866" y="2330393"/>
                <a:ext cx="5082839" cy="4885879"/>
              </a:xfrm>
              <a:custGeom>
                <a:avLst/>
                <a:gdLst/>
                <a:ahLst/>
                <a:cxnLst/>
                <a:rect l="l" t="t" r="r" b="b"/>
                <a:pathLst>
                  <a:path w="5082839" h="4885879">
                    <a:moveTo>
                      <a:pt x="0" y="0"/>
                    </a:moveTo>
                    <a:lnTo>
                      <a:pt x="5082838" y="0"/>
                    </a:lnTo>
                    <a:lnTo>
                      <a:pt x="5082838" y="4885878"/>
                    </a:lnTo>
                    <a:lnTo>
                      <a:pt x="0" y="48858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77441A65-2930-0074-7D7F-12E02D97BB7A}"/>
                  </a:ext>
                </a:extLst>
              </p:cNvPr>
              <p:cNvSpPr txBox="1"/>
              <p:nvPr/>
            </p:nvSpPr>
            <p:spPr>
              <a:xfrm>
                <a:off x="11575312" y="3998865"/>
                <a:ext cx="4382515" cy="1569660"/>
              </a:xfrm>
              <a:prstGeom prst="rect">
                <a:avLst/>
              </a:prstGeom>
              <a:noFill/>
            </p:spPr>
            <p:txBody>
              <a:bodyPr wrap="square" rtlCol="0">
                <a:spAutoFit/>
              </a:bodyPr>
              <a:lstStyle/>
              <a:p>
                <a:pPr algn="ctr"/>
                <a:r>
                  <a:rPr lang="en-US" sz="4800" dirty="0">
                    <a:solidFill>
                      <a:schemeClr val="bg1"/>
                    </a:solidFill>
                    <a:latin typeface="Arial Black" panose="020B0A04020102020204" pitchFamily="34" charset="0"/>
                  </a:rPr>
                  <a:t>Resilience</a:t>
                </a:r>
              </a:p>
              <a:p>
                <a:pPr algn="ctr"/>
                <a:r>
                  <a:rPr lang="en-US" sz="4800" dirty="0">
                    <a:solidFill>
                      <a:schemeClr val="bg1"/>
                    </a:solidFill>
                    <a:latin typeface="Arial Black" panose="020B0A04020102020204" pitchFamily="34" charset="0"/>
                  </a:rPr>
                  <a:t>Guidance</a:t>
                </a:r>
              </a:p>
            </p:txBody>
          </p:sp>
        </p:grpSp>
        <p:grpSp>
          <p:nvGrpSpPr>
            <p:cNvPr id="13" name="Group 12">
              <a:extLst>
                <a:ext uri="{FF2B5EF4-FFF2-40B4-BE49-F238E27FC236}">
                  <a16:creationId xmlns:a16="http://schemas.microsoft.com/office/drawing/2014/main" id="{3340F73F-085D-8FC7-F9EA-2F1DE5205753}"/>
                </a:ext>
              </a:extLst>
            </p:cNvPr>
            <p:cNvGrpSpPr/>
            <p:nvPr/>
          </p:nvGrpSpPr>
          <p:grpSpPr>
            <a:xfrm>
              <a:off x="423222" y="1594057"/>
              <a:ext cx="11561229" cy="7492208"/>
              <a:chOff x="318082" y="1070610"/>
              <a:chExt cx="11561229" cy="7492208"/>
            </a:xfrm>
          </p:grpSpPr>
          <p:sp>
            <p:nvSpPr>
              <p:cNvPr id="49" name="Freeform 7">
                <a:extLst>
                  <a:ext uri="{FF2B5EF4-FFF2-40B4-BE49-F238E27FC236}">
                    <a16:creationId xmlns:a16="http://schemas.microsoft.com/office/drawing/2014/main" id="{49DBAE26-DCA0-1CF3-7E0F-22D049DB676E}"/>
                  </a:ext>
                </a:extLst>
              </p:cNvPr>
              <p:cNvSpPr/>
              <p:nvPr/>
            </p:nvSpPr>
            <p:spPr>
              <a:xfrm rot="9494134" flipV="1">
                <a:off x="7045787" y="1070610"/>
                <a:ext cx="4357294" cy="1704088"/>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9" name="TextBox 8">
                <a:extLst>
                  <a:ext uri="{FF2B5EF4-FFF2-40B4-BE49-F238E27FC236}">
                    <a16:creationId xmlns:a16="http://schemas.microsoft.com/office/drawing/2014/main" id="{4A458DA9-00FD-531C-49D3-2EA5AC6897D3}"/>
                  </a:ext>
                </a:extLst>
              </p:cNvPr>
              <p:cNvSpPr txBox="1"/>
              <p:nvPr/>
            </p:nvSpPr>
            <p:spPr>
              <a:xfrm>
                <a:off x="1730389" y="2178632"/>
                <a:ext cx="6324600" cy="2123658"/>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Create a gameplan/current facility requirements </a:t>
                </a:r>
              </a:p>
            </p:txBody>
          </p:sp>
          <p:sp>
            <p:nvSpPr>
              <p:cNvPr id="10" name="TextBox 9">
                <a:extLst>
                  <a:ext uri="{FF2B5EF4-FFF2-40B4-BE49-F238E27FC236}">
                    <a16:creationId xmlns:a16="http://schemas.microsoft.com/office/drawing/2014/main" id="{5C4D7D04-7DDC-7020-38DB-87FC70D978F4}"/>
                  </a:ext>
                </a:extLst>
              </p:cNvPr>
              <p:cNvSpPr txBox="1"/>
              <p:nvPr/>
            </p:nvSpPr>
            <p:spPr>
              <a:xfrm>
                <a:off x="1786355" y="4970460"/>
                <a:ext cx="6324600" cy="769441"/>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Build the team</a:t>
                </a:r>
              </a:p>
            </p:txBody>
          </p:sp>
          <p:sp>
            <p:nvSpPr>
              <p:cNvPr id="11" name="TextBox 10">
                <a:extLst>
                  <a:ext uri="{FF2B5EF4-FFF2-40B4-BE49-F238E27FC236}">
                    <a16:creationId xmlns:a16="http://schemas.microsoft.com/office/drawing/2014/main" id="{9B5847A0-4B06-35FB-5B83-70A8441957FE}"/>
                  </a:ext>
                </a:extLst>
              </p:cNvPr>
              <p:cNvSpPr txBox="1"/>
              <p:nvPr/>
            </p:nvSpPr>
            <p:spPr>
              <a:xfrm>
                <a:off x="1782662" y="6439160"/>
                <a:ext cx="10096649" cy="2123658"/>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Implement the </a:t>
                </a:r>
              </a:p>
              <a:p>
                <a:r>
                  <a:rPr lang="en-US" sz="4400" b="1" dirty="0">
                    <a:solidFill>
                      <a:srgbClr val="00549B"/>
                    </a:solidFill>
                    <a:latin typeface="Arial" panose="020B0604020202020204" pitchFamily="34" charset="0"/>
                    <a:cs typeface="Arial" panose="020B0604020202020204" pitchFamily="34" charset="0"/>
                  </a:rPr>
                  <a:t>retro-commissioning </a:t>
                </a:r>
              </a:p>
              <a:p>
                <a:r>
                  <a:rPr lang="en-US" sz="4400" b="1" dirty="0">
                    <a:solidFill>
                      <a:srgbClr val="00549B"/>
                    </a:solidFill>
                    <a:latin typeface="Arial" panose="020B0604020202020204" pitchFamily="34" charset="0"/>
                    <a:cs typeface="Arial" panose="020B0604020202020204" pitchFamily="34" charset="0"/>
                  </a:rPr>
                  <a:t>gameplan</a:t>
                </a:r>
              </a:p>
            </p:txBody>
          </p:sp>
          <p:sp>
            <p:nvSpPr>
              <p:cNvPr id="41" name="Freeform 7">
                <a:extLst>
                  <a:ext uri="{FF2B5EF4-FFF2-40B4-BE49-F238E27FC236}">
                    <a16:creationId xmlns:a16="http://schemas.microsoft.com/office/drawing/2014/main" id="{F87AD324-86CB-AA94-A1B9-52554D28CD0B}"/>
                  </a:ext>
                </a:extLst>
              </p:cNvPr>
              <p:cNvSpPr/>
              <p:nvPr/>
            </p:nvSpPr>
            <p:spPr>
              <a:xfrm rot="4045215" flipV="1">
                <a:off x="195408" y="3488483"/>
                <a:ext cx="1985605" cy="1600526"/>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4" name="Freeform 7">
                <a:extLst>
                  <a:ext uri="{FF2B5EF4-FFF2-40B4-BE49-F238E27FC236}">
                    <a16:creationId xmlns:a16="http://schemas.microsoft.com/office/drawing/2014/main" id="{17954469-FDB8-E3CD-AB45-84017CC481DA}"/>
                  </a:ext>
                </a:extLst>
              </p:cNvPr>
              <p:cNvSpPr/>
              <p:nvPr/>
            </p:nvSpPr>
            <p:spPr>
              <a:xfrm rot="3056941" flipV="1">
                <a:off x="188472" y="6173296"/>
                <a:ext cx="2021550" cy="1762329"/>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grpSp>
      </p:grpSp>
    </p:spTree>
    <p:extLst>
      <p:ext uri="{BB962C8B-B14F-4D97-AF65-F5344CB8AC3E}">
        <p14:creationId xmlns:p14="http://schemas.microsoft.com/office/powerpoint/2010/main" val="3642996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F678-1A80-50DE-DD0C-C2BBECE179A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0DD1818-1DFE-7415-5A04-78F5A2B347E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9308" y="-998107"/>
            <a:ext cx="18285714" cy="10285714"/>
          </a:xfrm>
          <a:prstGeom prst="rect">
            <a:avLst/>
          </a:prstGeom>
        </p:spPr>
      </p:pic>
      <p:sp>
        <p:nvSpPr>
          <p:cNvPr id="16" name="TextBox 16">
            <a:extLst>
              <a:ext uri="{FF2B5EF4-FFF2-40B4-BE49-F238E27FC236}">
                <a16:creationId xmlns:a16="http://schemas.microsoft.com/office/drawing/2014/main" id="{0E53473A-8CD9-C265-3EAF-BA7AD89F5130}"/>
              </a:ext>
            </a:extLst>
          </p:cNvPr>
          <p:cNvSpPr txBox="1"/>
          <p:nvPr/>
        </p:nvSpPr>
        <p:spPr>
          <a:xfrm>
            <a:off x="4296642" y="8419238"/>
            <a:ext cx="2993912" cy="640279"/>
          </a:xfrm>
          <a:prstGeom prst="rect">
            <a:avLst/>
          </a:prstGeom>
        </p:spPr>
        <p:txBody>
          <a:bodyPr lIns="50800" tIns="50800" rIns="50800" bIns="50800" rtlCol="0" anchor="ctr"/>
          <a:lstStyle/>
          <a:p>
            <a:pPr marL="0" lvl="0" indent="0" algn="ctr">
              <a:lnSpc>
                <a:spcPts val="2618"/>
              </a:lnSpc>
              <a:spcBef>
                <a:spcPct val="0"/>
              </a:spcBef>
            </a:pPr>
            <a:endParaRPr lang="en-US" sz="1870" u="none" strike="noStrike" dirty="0">
              <a:solidFill>
                <a:srgbClr val="FFFEFA"/>
              </a:solidFill>
              <a:latin typeface="Arial" panose="020B0604020202020204" pitchFamily="34" charset="0"/>
              <a:ea typeface="Saira"/>
              <a:cs typeface="Saira"/>
              <a:sym typeface="Saira"/>
            </a:endParaRPr>
          </a:p>
        </p:txBody>
      </p:sp>
      <p:sp>
        <p:nvSpPr>
          <p:cNvPr id="8" name="Rectangle 7">
            <a:extLst>
              <a:ext uri="{FF2B5EF4-FFF2-40B4-BE49-F238E27FC236}">
                <a16:creationId xmlns:a16="http://schemas.microsoft.com/office/drawing/2014/main" id="{EFC8599A-1E7F-2420-89A5-C064885E4D82}"/>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2485794-CF2D-586D-2B22-1F4F338F40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9492" y="92812"/>
            <a:ext cx="12828949" cy="1007988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43F090B-73F7-A5C4-8FE0-C99E7DD41472}"/>
              </a:ext>
            </a:extLst>
          </p:cNvPr>
          <p:cNvSpPr txBox="1"/>
          <p:nvPr/>
        </p:nvSpPr>
        <p:spPr>
          <a:xfrm>
            <a:off x="13870401" y="7982299"/>
            <a:ext cx="4267200" cy="1077218"/>
          </a:xfrm>
          <a:prstGeom prst="rect">
            <a:avLst/>
          </a:prstGeom>
          <a:noFill/>
        </p:spPr>
        <p:txBody>
          <a:bodyPr wrap="square" rtlCol="0">
            <a:spAutoFit/>
          </a:bodyPr>
          <a:lstStyle/>
          <a:p>
            <a:pPr algn="ctr"/>
            <a:r>
              <a:rPr lang="en-US" sz="3200" b="1" dirty="0">
                <a:solidFill>
                  <a:srgbClr val="00549B"/>
                </a:solidFill>
                <a:latin typeface="Arial" panose="020B0604020202020204" pitchFamily="34" charset="0"/>
                <a:cs typeface="Arial" panose="020B0604020202020204" pitchFamily="34" charset="0"/>
              </a:rPr>
              <a:t>Download at ashrae.org/president</a:t>
            </a:r>
          </a:p>
        </p:txBody>
      </p:sp>
      <p:sp>
        <p:nvSpPr>
          <p:cNvPr id="10" name="TextBox 9">
            <a:extLst>
              <a:ext uri="{FF2B5EF4-FFF2-40B4-BE49-F238E27FC236}">
                <a16:creationId xmlns:a16="http://schemas.microsoft.com/office/drawing/2014/main" id="{34EDBFA1-DE77-A9EC-ED79-D3DF6C7356C2}"/>
              </a:ext>
            </a:extLst>
          </p:cNvPr>
          <p:cNvSpPr txBox="1"/>
          <p:nvPr/>
        </p:nvSpPr>
        <p:spPr>
          <a:xfrm>
            <a:off x="14137101" y="2436590"/>
            <a:ext cx="3733800" cy="3416320"/>
          </a:xfrm>
          <a:prstGeom prst="rect">
            <a:avLst/>
          </a:prstGeom>
          <a:noFill/>
        </p:spPr>
        <p:txBody>
          <a:bodyPr wrap="square">
            <a:spAutoFit/>
          </a:bodyPr>
          <a:lstStyle/>
          <a:p>
            <a:pPr algn="ctr"/>
            <a:r>
              <a:rPr lang="en-US" sz="3600" b="1" i="1" dirty="0">
                <a:solidFill>
                  <a:srgbClr val="00549B"/>
                </a:solidFill>
                <a:latin typeface="Arial" panose="020B0604020202020204" pitchFamily="34" charset="0"/>
                <a:cs typeface="Arial" panose="020B0604020202020204" pitchFamily="34" charset="0"/>
              </a:rPr>
              <a:t>S</a:t>
            </a:r>
            <a:r>
              <a:rPr lang="en-US" sz="3600" b="1" i="1" kern="1200" dirty="0">
                <a:solidFill>
                  <a:srgbClr val="00549B"/>
                </a:solidFill>
                <a:effectLst/>
                <a:latin typeface="Arial" panose="020B0604020202020204" pitchFamily="34" charset="0"/>
                <a:cs typeface="Arial" panose="020B0604020202020204" pitchFamily="34" charset="0"/>
              </a:rPr>
              <a:t>uccess isn’t just about </a:t>
            </a:r>
            <a:r>
              <a:rPr lang="en-US" sz="3600" b="1" i="1" dirty="0">
                <a:solidFill>
                  <a:srgbClr val="00549B"/>
                </a:solidFill>
                <a:latin typeface="Arial" panose="020B0604020202020204" pitchFamily="34" charset="0"/>
                <a:cs typeface="Arial" panose="020B0604020202020204" pitchFamily="34" charset="0"/>
              </a:rPr>
              <a:t>skill</a:t>
            </a:r>
            <a:r>
              <a:rPr lang="en-US" sz="3600" b="1" i="1" kern="1200" dirty="0">
                <a:solidFill>
                  <a:srgbClr val="00549B"/>
                </a:solidFill>
                <a:effectLst/>
                <a:latin typeface="Arial" panose="020B0604020202020204" pitchFamily="34" charset="0"/>
                <a:cs typeface="Arial" panose="020B0604020202020204" pitchFamily="34" charset="0"/>
              </a:rPr>
              <a:t>, it’s about strategy, adaptability and collaboration.</a:t>
            </a:r>
            <a:endParaRPr lang="en-US" sz="3600" b="1" i="1" dirty="0">
              <a:solidFill>
                <a:srgbClr val="00549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74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347E6-12CF-A9F4-66CB-567B658ADFE4}"/>
            </a:ext>
          </a:extLst>
        </p:cNvPr>
        <p:cNvGrpSpPr/>
        <p:nvPr/>
      </p:nvGrpSpPr>
      <p:grpSpPr>
        <a:xfrm>
          <a:off x="0" y="0"/>
          <a:ext cx="0" cy="0"/>
          <a:chOff x="0" y="0"/>
          <a:chExt cx="0" cy="0"/>
        </a:xfrm>
      </p:grpSpPr>
      <p:sp>
        <p:nvSpPr>
          <p:cNvPr id="43" name="Freeform 2">
            <a:extLst>
              <a:ext uri="{FF2B5EF4-FFF2-40B4-BE49-F238E27FC236}">
                <a16:creationId xmlns:a16="http://schemas.microsoft.com/office/drawing/2014/main" id="{D18AA3F3-572F-60EB-3642-6AA41BC21748}"/>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4" name="Freeform 3">
            <a:extLst>
              <a:ext uri="{FF2B5EF4-FFF2-40B4-BE49-F238E27FC236}">
                <a16:creationId xmlns:a16="http://schemas.microsoft.com/office/drawing/2014/main" id="{4C4BD089-49FF-DDF3-7B39-A34BBE900BDC}"/>
              </a:ext>
            </a:extLst>
          </p:cNvPr>
          <p:cNvSpPr/>
          <p:nvPr/>
        </p:nvSpPr>
        <p:spPr>
          <a:xfrm rot="16200000">
            <a:off x="8112736" y="218965"/>
            <a:ext cx="10398846" cy="9917900"/>
          </a:xfrm>
          <a:custGeom>
            <a:avLst/>
            <a:gdLst/>
            <a:ahLst/>
            <a:cxnLst/>
            <a:rect l="l" t="t" r="r" b="b"/>
            <a:pathLst>
              <a:path w="10398846" h="9917900">
                <a:moveTo>
                  <a:pt x="0" y="0"/>
                </a:moveTo>
                <a:lnTo>
                  <a:pt x="10398846" y="0"/>
                </a:lnTo>
                <a:lnTo>
                  <a:pt x="10398846" y="9917900"/>
                </a:lnTo>
                <a:lnTo>
                  <a:pt x="0" y="9917900"/>
                </a:lnTo>
                <a:lnTo>
                  <a:pt x="0" y="0"/>
                </a:lnTo>
                <a:close/>
              </a:path>
            </a:pathLst>
          </a:custGeom>
          <a:blipFill>
            <a:blip r:embed="rId4"/>
            <a:stretch>
              <a:fillRect/>
            </a:stretch>
          </a:blipFill>
        </p:spPr>
        <p:txBody>
          <a:bodyPr/>
          <a:lstStyle/>
          <a:p>
            <a:endParaRPr lang="en-US"/>
          </a:p>
        </p:txBody>
      </p:sp>
      <p:pic>
        <p:nvPicPr>
          <p:cNvPr id="52" name="Picture 51">
            <a:extLst>
              <a:ext uri="{FF2B5EF4-FFF2-40B4-BE49-F238E27FC236}">
                <a16:creationId xmlns:a16="http://schemas.microsoft.com/office/drawing/2014/main" id="{7491B056-1339-EBAD-79FE-ACDE5F731150}"/>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a:ext>
            </a:extLst>
          </a:blip>
          <a:stretch>
            <a:fillRect/>
          </a:stretch>
        </p:blipFill>
        <p:spPr>
          <a:xfrm>
            <a:off x="228600" y="1286"/>
            <a:ext cx="18285714" cy="10285714"/>
          </a:xfrm>
          <a:prstGeom prst="rect">
            <a:avLst/>
          </a:prstGeom>
        </p:spPr>
      </p:pic>
      <p:sp>
        <p:nvSpPr>
          <p:cNvPr id="47" name="TextBox 46">
            <a:extLst>
              <a:ext uri="{FF2B5EF4-FFF2-40B4-BE49-F238E27FC236}">
                <a16:creationId xmlns:a16="http://schemas.microsoft.com/office/drawing/2014/main" id="{E09ECF8A-C08A-B9D8-AD0A-C361A12121D9}"/>
              </a:ext>
            </a:extLst>
          </p:cNvPr>
          <p:cNvSpPr txBox="1"/>
          <p:nvPr/>
        </p:nvSpPr>
        <p:spPr>
          <a:xfrm>
            <a:off x="9371457" y="528686"/>
            <a:ext cx="10744200" cy="1323439"/>
          </a:xfrm>
          <a:prstGeom prst="rect">
            <a:avLst/>
          </a:prstGeom>
          <a:noFill/>
        </p:spPr>
        <p:txBody>
          <a:bodyPr wrap="square" rtlCol="0">
            <a:spAutoFit/>
          </a:bodyPr>
          <a:lstStyle/>
          <a:p>
            <a:r>
              <a:rPr lang="en-US" sz="8000" dirty="0">
                <a:solidFill>
                  <a:srgbClr val="00549B"/>
                </a:solidFill>
                <a:latin typeface="Arial Black" panose="020B0A04020102020204" pitchFamily="34" charset="0"/>
              </a:rPr>
              <a:t>Gameplan</a:t>
            </a:r>
          </a:p>
        </p:txBody>
      </p:sp>
      <p:grpSp>
        <p:nvGrpSpPr>
          <p:cNvPr id="6" name="Group 5">
            <a:extLst>
              <a:ext uri="{FF2B5EF4-FFF2-40B4-BE49-F238E27FC236}">
                <a16:creationId xmlns:a16="http://schemas.microsoft.com/office/drawing/2014/main" id="{309EECE4-5769-2BDE-F709-D2F7B2A01791}"/>
              </a:ext>
            </a:extLst>
          </p:cNvPr>
          <p:cNvGrpSpPr/>
          <p:nvPr/>
        </p:nvGrpSpPr>
        <p:grpSpPr>
          <a:xfrm>
            <a:off x="983306" y="1472905"/>
            <a:ext cx="16971779" cy="7615920"/>
            <a:chOff x="983306" y="1472905"/>
            <a:chExt cx="16971779" cy="7615920"/>
          </a:xfrm>
        </p:grpSpPr>
        <p:grpSp>
          <p:nvGrpSpPr>
            <p:cNvPr id="5" name="Group 4">
              <a:extLst>
                <a:ext uri="{FF2B5EF4-FFF2-40B4-BE49-F238E27FC236}">
                  <a16:creationId xmlns:a16="http://schemas.microsoft.com/office/drawing/2014/main" id="{1DB24F69-D2BA-778B-C4AA-3566CCC633E3}"/>
                </a:ext>
              </a:extLst>
            </p:cNvPr>
            <p:cNvGrpSpPr/>
            <p:nvPr/>
          </p:nvGrpSpPr>
          <p:grpSpPr>
            <a:xfrm>
              <a:off x="983306" y="2696760"/>
              <a:ext cx="6093753" cy="5357787"/>
              <a:chOff x="983306" y="2696760"/>
              <a:chExt cx="6093753" cy="5357787"/>
            </a:xfrm>
          </p:grpSpPr>
          <p:sp>
            <p:nvSpPr>
              <p:cNvPr id="2" name="Freeform 5">
                <a:extLst>
                  <a:ext uri="{FF2B5EF4-FFF2-40B4-BE49-F238E27FC236}">
                    <a16:creationId xmlns:a16="http://schemas.microsoft.com/office/drawing/2014/main" id="{5D1EA7C3-823A-6340-232E-1E57D16AAC5F}"/>
                  </a:ext>
                </a:extLst>
              </p:cNvPr>
              <p:cNvSpPr/>
              <p:nvPr/>
            </p:nvSpPr>
            <p:spPr>
              <a:xfrm>
                <a:off x="983306" y="2696760"/>
                <a:ext cx="5768559" cy="5357787"/>
              </a:xfrm>
              <a:custGeom>
                <a:avLst/>
                <a:gdLst/>
                <a:ahLst/>
                <a:cxnLst/>
                <a:rect l="l" t="t" r="r" b="b"/>
                <a:pathLst>
                  <a:path w="5082839" h="4885879">
                    <a:moveTo>
                      <a:pt x="0" y="0"/>
                    </a:moveTo>
                    <a:lnTo>
                      <a:pt x="5082838" y="0"/>
                    </a:lnTo>
                    <a:lnTo>
                      <a:pt x="5082838" y="4885878"/>
                    </a:lnTo>
                    <a:lnTo>
                      <a:pt x="0" y="488587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ED59B397-499E-9FA7-FB34-42EEBD3F5308}"/>
                  </a:ext>
                </a:extLst>
              </p:cNvPr>
              <p:cNvSpPr txBox="1"/>
              <p:nvPr/>
            </p:nvSpPr>
            <p:spPr>
              <a:xfrm>
                <a:off x="1694966" y="4960154"/>
                <a:ext cx="5382093" cy="830997"/>
              </a:xfrm>
              <a:prstGeom prst="rect">
                <a:avLst/>
              </a:prstGeom>
              <a:noFill/>
            </p:spPr>
            <p:txBody>
              <a:bodyPr wrap="square" rtlCol="0">
                <a:spAutoFit/>
              </a:bodyPr>
              <a:lstStyle/>
              <a:p>
                <a:r>
                  <a:rPr lang="en-US" sz="4800" dirty="0">
                    <a:solidFill>
                      <a:schemeClr val="bg1"/>
                    </a:solidFill>
                    <a:latin typeface="Arial Black" panose="020B0A04020102020204" pitchFamily="34" charset="0"/>
                  </a:rPr>
                  <a:t>Gamification</a:t>
                </a:r>
              </a:p>
            </p:txBody>
          </p:sp>
        </p:grpSp>
        <p:sp>
          <p:nvSpPr>
            <p:cNvPr id="4" name="TextBox 3">
              <a:extLst>
                <a:ext uri="{FF2B5EF4-FFF2-40B4-BE49-F238E27FC236}">
                  <a16:creationId xmlns:a16="http://schemas.microsoft.com/office/drawing/2014/main" id="{49D6D099-46E6-2013-49BE-E32ACB71DC1A}"/>
                </a:ext>
              </a:extLst>
            </p:cNvPr>
            <p:cNvSpPr txBox="1"/>
            <p:nvPr/>
          </p:nvSpPr>
          <p:spPr>
            <a:xfrm>
              <a:off x="10106485" y="2677308"/>
              <a:ext cx="7848600" cy="769441"/>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Explain expectations</a:t>
              </a:r>
            </a:p>
          </p:txBody>
        </p:sp>
        <p:sp>
          <p:nvSpPr>
            <p:cNvPr id="41" name="Freeform 7">
              <a:extLst>
                <a:ext uri="{FF2B5EF4-FFF2-40B4-BE49-F238E27FC236}">
                  <a16:creationId xmlns:a16="http://schemas.microsoft.com/office/drawing/2014/main" id="{548D89C7-250E-8DF1-0EA3-81DFD6D901F7}"/>
                </a:ext>
              </a:extLst>
            </p:cNvPr>
            <p:cNvSpPr/>
            <p:nvPr/>
          </p:nvSpPr>
          <p:spPr>
            <a:xfrm rot="6352903">
              <a:off x="15430297" y="3642143"/>
              <a:ext cx="2003111" cy="1245055"/>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4314B1F4-E86D-92E5-0EF6-B6D29BD699F0}"/>
                </a:ext>
              </a:extLst>
            </p:cNvPr>
            <p:cNvSpPr txBox="1"/>
            <p:nvPr/>
          </p:nvSpPr>
          <p:spPr>
            <a:xfrm>
              <a:off x="10234694" y="6965167"/>
              <a:ext cx="6529306" cy="2123658"/>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Coaching: step-by-step what actions need to be taken and why</a:t>
              </a:r>
            </a:p>
          </p:txBody>
        </p:sp>
        <p:sp>
          <p:nvSpPr>
            <p:cNvPr id="49" name="Freeform 7">
              <a:extLst>
                <a:ext uri="{FF2B5EF4-FFF2-40B4-BE49-F238E27FC236}">
                  <a16:creationId xmlns:a16="http://schemas.microsoft.com/office/drawing/2014/main" id="{B88BA58F-48EB-9CDE-465E-32C44DE513E0}"/>
                </a:ext>
              </a:extLst>
            </p:cNvPr>
            <p:cNvSpPr/>
            <p:nvPr/>
          </p:nvSpPr>
          <p:spPr>
            <a:xfrm rot="912871">
              <a:off x="6339748" y="1472905"/>
              <a:ext cx="3967307" cy="1872958"/>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id="{7CEB712C-8E6B-FF0F-563F-A8F898F9AAB6}"/>
                </a:ext>
              </a:extLst>
            </p:cNvPr>
            <p:cNvSpPr txBox="1"/>
            <p:nvPr/>
          </p:nvSpPr>
          <p:spPr>
            <a:xfrm>
              <a:off x="10178184" y="4490966"/>
              <a:ext cx="6239092" cy="1446550"/>
            </a:xfrm>
            <a:prstGeom prst="rect">
              <a:avLst/>
            </a:prstGeom>
            <a:noFill/>
          </p:spPr>
          <p:txBody>
            <a:bodyPr wrap="square" rtlCol="0">
              <a:spAutoFit/>
            </a:bodyPr>
            <a:lstStyle/>
            <a:p>
              <a:r>
                <a:rPr lang="en-US" sz="4400" b="1" dirty="0">
                  <a:solidFill>
                    <a:srgbClr val="00549B"/>
                  </a:solidFill>
                  <a:latin typeface="Arial" panose="020B0604020202020204" pitchFamily="34" charset="0"/>
                  <a:cs typeface="Arial" panose="020B0604020202020204" pitchFamily="34" charset="0"/>
                </a:rPr>
                <a:t>Identify operators as part of the team</a:t>
              </a:r>
            </a:p>
          </p:txBody>
        </p:sp>
        <p:sp>
          <p:nvSpPr>
            <p:cNvPr id="54" name="Freeform 7">
              <a:extLst>
                <a:ext uri="{FF2B5EF4-FFF2-40B4-BE49-F238E27FC236}">
                  <a16:creationId xmlns:a16="http://schemas.microsoft.com/office/drawing/2014/main" id="{D481A5CB-E7E1-77DB-F980-EE1C4A8D5074}"/>
                </a:ext>
              </a:extLst>
            </p:cNvPr>
            <p:cNvSpPr/>
            <p:nvPr/>
          </p:nvSpPr>
          <p:spPr>
            <a:xfrm rot="3517354" flipV="1">
              <a:off x="8519967" y="6037347"/>
              <a:ext cx="2021550" cy="1460830"/>
            </a:xfrm>
            <a:custGeom>
              <a:avLst/>
              <a:gdLst/>
              <a:ahLst/>
              <a:cxnLst/>
              <a:rect l="l" t="t" r="r" b="b"/>
              <a:pathLst>
                <a:path w="3728215" h="2250910">
                  <a:moveTo>
                    <a:pt x="0" y="0"/>
                  </a:moveTo>
                  <a:lnTo>
                    <a:pt x="3728215" y="0"/>
                  </a:lnTo>
                  <a:lnTo>
                    <a:pt x="3728215" y="2250909"/>
                  </a:lnTo>
                  <a:lnTo>
                    <a:pt x="0" y="2250909"/>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grpSp>
      <p:pic>
        <p:nvPicPr>
          <p:cNvPr id="56" name="Picture 55">
            <a:extLst>
              <a:ext uri="{FF2B5EF4-FFF2-40B4-BE49-F238E27FC236}">
                <a16:creationId xmlns:a16="http://schemas.microsoft.com/office/drawing/2014/main" id="{6EA5E74F-079A-35B5-FF02-E1BB1B3F63D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32915" y="327620"/>
            <a:ext cx="2153487" cy="1490876"/>
          </a:xfrm>
          <a:prstGeom prst="rect">
            <a:avLst/>
          </a:prstGeom>
        </p:spPr>
      </p:pic>
    </p:spTree>
    <p:extLst>
      <p:ext uri="{BB962C8B-B14F-4D97-AF65-F5344CB8AC3E}">
        <p14:creationId xmlns:p14="http://schemas.microsoft.com/office/powerpoint/2010/main" val="1833490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easerVideo-April152026">
            <a:hlinkClick r:id="" action="ppaction://media"/>
            <a:extLst>
              <a:ext uri="{FF2B5EF4-FFF2-40B4-BE49-F238E27FC236}">
                <a16:creationId xmlns:a16="http://schemas.microsoft.com/office/drawing/2014/main" id="{F274FA4D-473A-520A-7868-309F4ACC7A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3222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6CBC6-E828-E3FF-0EB3-1A5C3989883F}"/>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FAAEF43-D67C-B994-6FE4-64E368735588}"/>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5169" y="0"/>
            <a:ext cx="18285714" cy="10285714"/>
          </a:xfrm>
          <a:prstGeom prst="rect">
            <a:avLst/>
          </a:prstGeom>
        </p:spPr>
      </p:pic>
      <p:sp>
        <p:nvSpPr>
          <p:cNvPr id="16" name="TextBox 16">
            <a:extLst>
              <a:ext uri="{FF2B5EF4-FFF2-40B4-BE49-F238E27FC236}">
                <a16:creationId xmlns:a16="http://schemas.microsoft.com/office/drawing/2014/main" id="{81A94DE7-C3DD-F156-98E9-50582871E3E5}"/>
              </a:ext>
            </a:extLst>
          </p:cNvPr>
          <p:cNvSpPr txBox="1"/>
          <p:nvPr/>
        </p:nvSpPr>
        <p:spPr>
          <a:xfrm>
            <a:off x="4296642" y="8419238"/>
            <a:ext cx="2993912" cy="640279"/>
          </a:xfrm>
          <a:prstGeom prst="rect">
            <a:avLst/>
          </a:prstGeom>
        </p:spPr>
        <p:txBody>
          <a:bodyPr lIns="50800" tIns="50800" rIns="50800" bIns="50800" rtlCol="0" anchor="ctr"/>
          <a:lstStyle/>
          <a:p>
            <a:pPr marL="0" lvl="0" indent="0" algn="ctr">
              <a:lnSpc>
                <a:spcPts val="2618"/>
              </a:lnSpc>
              <a:spcBef>
                <a:spcPct val="0"/>
              </a:spcBef>
            </a:pPr>
            <a:endParaRPr lang="en-US" sz="1870" u="none" strike="noStrike" dirty="0">
              <a:solidFill>
                <a:srgbClr val="FFFEFA"/>
              </a:solidFill>
              <a:latin typeface="Arial" panose="020B0604020202020204" pitchFamily="34" charset="0"/>
              <a:ea typeface="Saira"/>
              <a:cs typeface="Saira"/>
              <a:sym typeface="Saira"/>
            </a:endParaRPr>
          </a:p>
        </p:txBody>
      </p:sp>
      <p:sp>
        <p:nvSpPr>
          <p:cNvPr id="8" name="Rectangle 7">
            <a:extLst>
              <a:ext uri="{FF2B5EF4-FFF2-40B4-BE49-F238E27FC236}">
                <a16:creationId xmlns:a16="http://schemas.microsoft.com/office/drawing/2014/main" id="{D4926E39-15DF-3536-1DC3-B7BA3C631E14}"/>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6E6CEB7-43A8-5B9E-9166-41E82C539E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12676" y="6871459"/>
            <a:ext cx="2539357" cy="1758173"/>
          </a:xfrm>
          <a:prstGeom prst="rect">
            <a:avLst/>
          </a:prstGeom>
        </p:spPr>
      </p:pic>
      <p:sp>
        <p:nvSpPr>
          <p:cNvPr id="2" name="TextBox 1">
            <a:extLst>
              <a:ext uri="{FF2B5EF4-FFF2-40B4-BE49-F238E27FC236}">
                <a16:creationId xmlns:a16="http://schemas.microsoft.com/office/drawing/2014/main" id="{BE9EE725-413A-BD19-464C-94B8A54FC0D3}"/>
              </a:ext>
            </a:extLst>
          </p:cNvPr>
          <p:cNvSpPr txBox="1"/>
          <p:nvPr/>
        </p:nvSpPr>
        <p:spPr>
          <a:xfrm>
            <a:off x="482859" y="552490"/>
            <a:ext cx="15656170" cy="2308324"/>
          </a:xfrm>
          <a:prstGeom prst="rect">
            <a:avLst/>
          </a:prstGeom>
          <a:noFill/>
        </p:spPr>
        <p:txBody>
          <a:bodyPr wrap="square" rtlCol="0">
            <a:spAutoFit/>
          </a:bodyPr>
          <a:lstStyle/>
          <a:p>
            <a:r>
              <a:rPr lang="en-US" sz="7200" dirty="0">
                <a:solidFill>
                  <a:srgbClr val="00549B"/>
                </a:solidFill>
                <a:latin typeface="Arial Black" panose="020B0A04020102020204" pitchFamily="34" charset="0"/>
              </a:rPr>
              <a:t>2026-27 Presidential </a:t>
            </a:r>
          </a:p>
          <a:p>
            <a:r>
              <a:rPr lang="en-US" sz="7200" dirty="0">
                <a:solidFill>
                  <a:srgbClr val="00549B"/>
                </a:solidFill>
                <a:latin typeface="Arial Black" panose="020B0A04020102020204" pitchFamily="34" charset="0"/>
              </a:rPr>
              <a:t>Initiative Challenge</a:t>
            </a:r>
          </a:p>
        </p:txBody>
      </p:sp>
      <p:sp>
        <p:nvSpPr>
          <p:cNvPr id="3" name="TextBox 2">
            <a:extLst>
              <a:ext uri="{FF2B5EF4-FFF2-40B4-BE49-F238E27FC236}">
                <a16:creationId xmlns:a16="http://schemas.microsoft.com/office/drawing/2014/main" id="{3AB5D1A3-4DF2-F51D-6CEA-CB8674BB3354}"/>
              </a:ext>
            </a:extLst>
          </p:cNvPr>
          <p:cNvSpPr txBox="1"/>
          <p:nvPr/>
        </p:nvSpPr>
        <p:spPr>
          <a:xfrm>
            <a:off x="506050" y="3255324"/>
            <a:ext cx="10834483" cy="1107996"/>
          </a:xfrm>
          <a:prstGeom prst="rect">
            <a:avLst/>
          </a:prstGeom>
          <a:noFill/>
        </p:spPr>
        <p:txBody>
          <a:bodyPr wrap="square" rtlCol="0">
            <a:spAutoFit/>
          </a:bodyPr>
          <a:lstStyle/>
          <a:p>
            <a:r>
              <a:rPr lang="en-US" sz="6600" b="1" dirty="0">
                <a:solidFill>
                  <a:srgbClr val="006EB6"/>
                </a:solidFill>
                <a:latin typeface="Arial" panose="020B0604020202020204" pitchFamily="34" charset="0"/>
                <a:cs typeface="Arial" panose="020B0604020202020204" pitchFamily="34" charset="0"/>
              </a:rPr>
              <a:t>Decarbonization Retrofits</a:t>
            </a:r>
            <a:endParaRPr lang="en-US" sz="7200" b="1" dirty="0">
              <a:solidFill>
                <a:srgbClr val="006EB6"/>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6613A02-5D9B-7DED-A87C-6BAC75F434A5}"/>
              </a:ext>
            </a:extLst>
          </p:cNvPr>
          <p:cNvSpPr txBox="1"/>
          <p:nvPr/>
        </p:nvSpPr>
        <p:spPr>
          <a:xfrm>
            <a:off x="673064" y="4650126"/>
            <a:ext cx="11607873" cy="2123658"/>
          </a:xfrm>
          <a:prstGeom prst="rect">
            <a:avLst/>
          </a:prstGeom>
          <a:noFill/>
        </p:spPr>
        <p:txBody>
          <a:bodyPr wrap="square" rtlCol="0">
            <a:spAutoFit/>
          </a:bodyPr>
          <a:lstStyle/>
          <a:p>
            <a:r>
              <a:rPr lang="en-US" sz="4400" dirty="0">
                <a:solidFill>
                  <a:srgbClr val="006EB6"/>
                </a:solidFill>
                <a:latin typeface="Arial Nova" panose="020B0504020202020204" pitchFamily="34" charset="0"/>
              </a:rPr>
              <a:t>Competitive grant program available to ASHRAE Chapters to implement projects related to the theme “Decarb Retrofit”</a:t>
            </a:r>
          </a:p>
        </p:txBody>
      </p:sp>
      <p:pic>
        <p:nvPicPr>
          <p:cNvPr id="10" name="Picture 9">
            <a:extLst>
              <a:ext uri="{FF2B5EF4-FFF2-40B4-BE49-F238E27FC236}">
                <a16:creationId xmlns:a16="http://schemas.microsoft.com/office/drawing/2014/main" id="{08E2F85E-65A3-4821-8198-92C05DBF28C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1811000" y="662519"/>
            <a:ext cx="5638801"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41C8FF90-84C0-C6A4-CB71-B9C627ABF0F7}"/>
              </a:ext>
            </a:extLst>
          </p:cNvPr>
          <p:cNvSpPr txBox="1"/>
          <p:nvPr/>
        </p:nvSpPr>
        <p:spPr>
          <a:xfrm>
            <a:off x="110080" y="7041830"/>
            <a:ext cx="16028949" cy="2123658"/>
          </a:xfrm>
          <a:prstGeom prst="rect">
            <a:avLst/>
          </a:prstGeom>
          <a:noFill/>
        </p:spPr>
        <p:txBody>
          <a:bodyPr wrap="square">
            <a:spAutoFit/>
          </a:bodyPr>
          <a:lstStyle/>
          <a:p>
            <a:pPr algn="ctr"/>
            <a:r>
              <a:rPr lang="en-US" sz="4200" dirty="0">
                <a:solidFill>
                  <a:srgbClr val="006EB6"/>
                </a:solidFill>
                <a:latin typeface="Arial Nova" panose="020B0504020202020204" pitchFamily="34" charset="0"/>
              </a:rPr>
              <a:t>Grants available between $1,000 - $10,000 USD</a:t>
            </a:r>
          </a:p>
          <a:p>
            <a:pPr algn="ctr"/>
            <a:r>
              <a:rPr lang="en-US" sz="4200" dirty="0">
                <a:solidFill>
                  <a:srgbClr val="006EB6"/>
                </a:solidFill>
                <a:latin typeface="Arial Nova" panose="020B0504020202020204" pitchFamily="34" charset="0"/>
              </a:rPr>
              <a:t>Application deadline 11/2/2026, at</a:t>
            </a:r>
            <a:endParaRPr lang="en-US" sz="4400" dirty="0">
              <a:solidFill>
                <a:srgbClr val="006EB6"/>
              </a:solidFill>
              <a:latin typeface="Arial Nova" panose="020B0504020202020204" pitchFamily="34" charset="0"/>
            </a:endParaRPr>
          </a:p>
          <a:p>
            <a:pPr algn="ctr"/>
            <a:r>
              <a:rPr lang="en-US" sz="4400" b="1" dirty="0">
                <a:solidFill>
                  <a:srgbClr val="006EB6"/>
                </a:solidFill>
                <a:latin typeface="Arial Nova" panose="020B0504020202020204" pitchFamily="34" charset="0"/>
              </a:rPr>
              <a:t>ashrae.org/</a:t>
            </a:r>
            <a:r>
              <a:rPr lang="en-US" sz="4400" b="1" dirty="0" err="1">
                <a:solidFill>
                  <a:srgbClr val="006EB6"/>
                </a:solidFill>
                <a:latin typeface="Arial Nova" panose="020B0504020202020204" pitchFamily="34" charset="0"/>
              </a:rPr>
              <a:t>presidentialchallenge</a:t>
            </a:r>
            <a:endParaRPr lang="en-US" sz="4400" b="1" dirty="0">
              <a:solidFill>
                <a:srgbClr val="FF0000"/>
              </a:solidFill>
              <a:latin typeface="Arial Nova" panose="020B0504020202020204" pitchFamily="34" charset="0"/>
            </a:endParaRPr>
          </a:p>
        </p:txBody>
      </p:sp>
    </p:spTree>
    <p:extLst>
      <p:ext uri="{BB962C8B-B14F-4D97-AF65-F5344CB8AC3E}">
        <p14:creationId xmlns:p14="http://schemas.microsoft.com/office/powerpoint/2010/main" val="2195708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eform 2">
            <a:extLst>
              <a:ext uri="{FF2B5EF4-FFF2-40B4-BE49-F238E27FC236}">
                <a16:creationId xmlns:a16="http://schemas.microsoft.com/office/drawing/2014/main" id="{2B48FA8A-A4D1-5A48-6416-1FCE20299E11}"/>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815D59C6-46C5-D291-6114-9504D1A6CD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385651">
            <a:off x="-3515792" y="6193323"/>
            <a:ext cx="8298649" cy="8446839"/>
          </a:xfrm>
          <a:prstGeom prst="rect">
            <a:avLst/>
          </a:prstGeom>
        </p:spPr>
      </p:pic>
      <p:pic>
        <p:nvPicPr>
          <p:cNvPr id="5" name="Picture 4">
            <a:extLst>
              <a:ext uri="{FF2B5EF4-FFF2-40B4-BE49-F238E27FC236}">
                <a16:creationId xmlns:a16="http://schemas.microsoft.com/office/drawing/2014/main" id="{062F21B2-92BC-D33D-D393-5BED6DEE5A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52600" y="708879"/>
            <a:ext cx="6870543" cy="4579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D9379CE-8236-4A0E-5C19-CA99EAE2A5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36785" y="708879"/>
            <a:ext cx="6687192" cy="4458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53D7801-834C-67D8-A2A0-089E17F596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24400" y="5619807"/>
            <a:ext cx="6687192" cy="44577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4A4BF953-FCB1-7B00-84C1-E828772D6330}"/>
              </a:ext>
            </a:extLst>
          </p:cNvPr>
          <p:cNvSpPr txBox="1"/>
          <p:nvPr/>
        </p:nvSpPr>
        <p:spPr>
          <a:xfrm>
            <a:off x="12268200" y="5905500"/>
            <a:ext cx="5715000" cy="3170099"/>
          </a:xfrm>
          <a:prstGeom prst="rect">
            <a:avLst/>
          </a:prstGeom>
          <a:noFill/>
        </p:spPr>
        <p:txBody>
          <a:bodyPr wrap="square" rtlCol="0">
            <a:spAutoFit/>
          </a:bodyPr>
          <a:lstStyle/>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Educator</a:t>
            </a:r>
          </a:p>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Building Owner</a:t>
            </a:r>
          </a:p>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Building Operator</a:t>
            </a:r>
          </a:p>
          <a:p>
            <a:pPr marL="285750" indent="-285750">
              <a:buFont typeface="Wingdings" panose="05000000000000000000" pitchFamily="2" charset="2"/>
              <a:buChar char="ü"/>
            </a:pPr>
            <a:endParaRPr lang="en-US" sz="4000" dirty="0">
              <a:solidFill>
                <a:schemeClr val="bg1"/>
              </a:solidFill>
              <a:latin typeface="Arial" panose="020B0604020202020204" pitchFamily="34" charset="0"/>
              <a:cs typeface="Arial" panose="020B0604020202020204" pitchFamily="34" charset="0"/>
            </a:endParaRPr>
          </a:p>
          <a:p>
            <a:r>
              <a:rPr lang="en-US" sz="4000" b="1" dirty="0">
                <a:solidFill>
                  <a:schemeClr val="bg1"/>
                </a:solidFill>
                <a:latin typeface="Arial" panose="020B0604020202020204" pitchFamily="34" charset="0"/>
                <a:cs typeface="Arial" panose="020B0604020202020204" pitchFamily="34" charset="0"/>
              </a:rPr>
              <a:t>GET IN THE GAME!</a:t>
            </a:r>
          </a:p>
        </p:txBody>
      </p:sp>
    </p:spTree>
    <p:extLst>
      <p:ext uri="{BB962C8B-B14F-4D97-AF65-F5344CB8AC3E}">
        <p14:creationId xmlns:p14="http://schemas.microsoft.com/office/powerpoint/2010/main" val="3933321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C208D-1EA8-1BDF-EC1D-0EA18F341F20}"/>
            </a:ext>
          </a:extLst>
        </p:cNvPr>
        <p:cNvGrpSpPr/>
        <p:nvPr/>
      </p:nvGrpSpPr>
      <p:grpSpPr>
        <a:xfrm>
          <a:off x="0" y="0"/>
          <a:ext cx="0" cy="0"/>
          <a:chOff x="0" y="0"/>
          <a:chExt cx="0" cy="0"/>
        </a:xfrm>
      </p:grpSpPr>
      <p:sp>
        <p:nvSpPr>
          <p:cNvPr id="21" name="Freeform 2">
            <a:extLst>
              <a:ext uri="{FF2B5EF4-FFF2-40B4-BE49-F238E27FC236}">
                <a16:creationId xmlns:a16="http://schemas.microsoft.com/office/drawing/2014/main" id="{C122101E-AA36-23D5-6D5D-B71030209FF8}"/>
              </a:ext>
            </a:extLst>
          </p:cNvPr>
          <p:cNvSpPr/>
          <p:nvPr/>
        </p:nvSpPr>
        <p:spPr>
          <a:xfrm>
            <a:off x="4762"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B6086B49-263C-E1DF-FBFB-11739FD9CF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68952">
            <a:off x="13212914" y="5279222"/>
            <a:ext cx="9365711" cy="9532956"/>
          </a:xfrm>
          <a:prstGeom prst="rect">
            <a:avLst/>
          </a:prstGeom>
        </p:spPr>
      </p:pic>
      <p:pic>
        <p:nvPicPr>
          <p:cNvPr id="9" name="Picture 8">
            <a:extLst>
              <a:ext uri="{FF2B5EF4-FFF2-40B4-BE49-F238E27FC236}">
                <a16:creationId xmlns:a16="http://schemas.microsoft.com/office/drawing/2014/main" id="{E60AE75A-9653-48AD-8CC7-5C1F889815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03922" y="5388811"/>
            <a:ext cx="6915150" cy="461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490BC17B-19D7-4EE8-DACB-699A51A55E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91600" y="434808"/>
            <a:ext cx="8248650" cy="5499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1DDF06B8-325F-69AF-871D-9A0D2CD5AFEE}"/>
              </a:ext>
            </a:extLst>
          </p:cNvPr>
          <p:cNvSpPr txBox="1"/>
          <p:nvPr/>
        </p:nvSpPr>
        <p:spPr>
          <a:xfrm>
            <a:off x="8682385" y="6531973"/>
            <a:ext cx="5715000" cy="3170099"/>
          </a:xfrm>
          <a:prstGeom prst="rect">
            <a:avLst/>
          </a:prstGeom>
          <a:noFill/>
        </p:spPr>
        <p:txBody>
          <a:bodyPr wrap="square" rtlCol="0">
            <a:spAutoFit/>
          </a:bodyPr>
          <a:lstStyle/>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Architect</a:t>
            </a:r>
          </a:p>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Engineer</a:t>
            </a:r>
          </a:p>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Manufacturer</a:t>
            </a:r>
          </a:p>
          <a:p>
            <a:pPr marL="285750" indent="-285750">
              <a:buFont typeface="Wingdings" panose="05000000000000000000" pitchFamily="2" charset="2"/>
              <a:buChar char="ü"/>
            </a:pPr>
            <a:endParaRPr lang="en-US" sz="4000" dirty="0">
              <a:solidFill>
                <a:schemeClr val="bg1"/>
              </a:solidFill>
              <a:latin typeface="Arial" panose="020B0604020202020204" pitchFamily="34" charset="0"/>
              <a:cs typeface="Arial" panose="020B0604020202020204" pitchFamily="34" charset="0"/>
            </a:endParaRPr>
          </a:p>
          <a:p>
            <a:r>
              <a:rPr lang="en-US" sz="4000" b="1" dirty="0">
                <a:solidFill>
                  <a:schemeClr val="bg1"/>
                </a:solidFill>
                <a:latin typeface="Arial" panose="020B0604020202020204" pitchFamily="34" charset="0"/>
                <a:cs typeface="Arial" panose="020B0604020202020204" pitchFamily="34" charset="0"/>
              </a:rPr>
              <a:t>GET IN THE GAME!</a:t>
            </a:r>
          </a:p>
        </p:txBody>
      </p:sp>
      <p:pic>
        <p:nvPicPr>
          <p:cNvPr id="3" name="Picture 2">
            <a:extLst>
              <a:ext uri="{FF2B5EF4-FFF2-40B4-BE49-F238E27FC236}">
                <a16:creationId xmlns:a16="http://schemas.microsoft.com/office/drawing/2014/main" id="{E21E471B-B8D1-9718-8108-F34AAA1E862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03922" y="434808"/>
            <a:ext cx="6915150" cy="4610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0174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93C5F-7ECB-2032-17FD-878B1C3D8084}"/>
            </a:ext>
          </a:extLst>
        </p:cNvPr>
        <p:cNvGrpSpPr/>
        <p:nvPr/>
      </p:nvGrpSpPr>
      <p:grpSpPr>
        <a:xfrm>
          <a:off x="0" y="0"/>
          <a:ext cx="0" cy="0"/>
          <a:chOff x="0" y="0"/>
          <a:chExt cx="0" cy="0"/>
        </a:xfrm>
      </p:grpSpPr>
      <p:sp>
        <p:nvSpPr>
          <p:cNvPr id="21" name="Freeform 2">
            <a:extLst>
              <a:ext uri="{FF2B5EF4-FFF2-40B4-BE49-F238E27FC236}">
                <a16:creationId xmlns:a16="http://schemas.microsoft.com/office/drawing/2014/main" id="{98FCE1BA-5D6D-76C9-6894-71D191C8876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400FD0C5-CAA8-70C6-CB27-C3C0E1878E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68952">
            <a:off x="-2128431" y="5934133"/>
            <a:ext cx="7978981" cy="8121463"/>
          </a:xfrm>
          <a:prstGeom prst="rect">
            <a:avLst/>
          </a:prstGeom>
        </p:spPr>
      </p:pic>
      <p:pic>
        <p:nvPicPr>
          <p:cNvPr id="9" name="Picture 8">
            <a:extLst>
              <a:ext uri="{FF2B5EF4-FFF2-40B4-BE49-F238E27FC236}">
                <a16:creationId xmlns:a16="http://schemas.microsoft.com/office/drawing/2014/main" id="{8B42A64D-21B4-612C-279A-A17D003BBAF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25200" y="783609"/>
            <a:ext cx="65151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FEFBA7C-2CE1-312E-DADB-EEADDF472A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125200" y="5535304"/>
            <a:ext cx="65151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3FC249D4-B248-F478-D3C1-83658BA578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9200" y="647700"/>
            <a:ext cx="7683668" cy="5122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091CEDC-D3C5-1F37-7757-BF9CCAAB1DE0}"/>
              </a:ext>
            </a:extLst>
          </p:cNvPr>
          <p:cNvSpPr txBox="1"/>
          <p:nvPr/>
        </p:nvSpPr>
        <p:spPr>
          <a:xfrm>
            <a:off x="5715000" y="6394032"/>
            <a:ext cx="4953000" cy="3170099"/>
          </a:xfrm>
          <a:prstGeom prst="rect">
            <a:avLst/>
          </a:prstGeom>
          <a:noFill/>
        </p:spPr>
        <p:txBody>
          <a:bodyPr wrap="square" rtlCol="0">
            <a:spAutoFit/>
          </a:bodyPr>
          <a:lstStyle/>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Code Official</a:t>
            </a:r>
          </a:p>
          <a:p>
            <a:pPr marL="285750" indent="-285750">
              <a:buFont typeface="Wingdings" panose="05000000000000000000" pitchFamily="2" charset="2"/>
              <a:buChar char="ü"/>
            </a:pPr>
            <a:r>
              <a:rPr lang="en-US" sz="4000" dirty="0">
                <a:solidFill>
                  <a:schemeClr val="bg1"/>
                </a:solidFill>
                <a:latin typeface="Arial" panose="020B0604020202020204" pitchFamily="34" charset="0"/>
                <a:cs typeface="Arial" panose="020B0604020202020204" pitchFamily="34" charset="0"/>
              </a:rPr>
              <a:t>Commissioning Provider</a:t>
            </a:r>
          </a:p>
          <a:p>
            <a:pPr marL="285750" indent="-285750">
              <a:buFont typeface="Wingdings" panose="05000000000000000000" pitchFamily="2" charset="2"/>
              <a:buChar char="ü"/>
            </a:pPr>
            <a:endParaRPr lang="en-US" sz="4000" dirty="0">
              <a:solidFill>
                <a:schemeClr val="bg1"/>
              </a:solidFill>
              <a:latin typeface="Arial" panose="020B0604020202020204" pitchFamily="34" charset="0"/>
              <a:cs typeface="Arial" panose="020B0604020202020204" pitchFamily="34" charset="0"/>
            </a:endParaRPr>
          </a:p>
          <a:p>
            <a:r>
              <a:rPr lang="en-US" sz="4000" b="1" dirty="0">
                <a:solidFill>
                  <a:schemeClr val="bg1"/>
                </a:solidFill>
                <a:latin typeface="Arial" panose="020B0604020202020204" pitchFamily="34" charset="0"/>
                <a:cs typeface="Arial" panose="020B0604020202020204" pitchFamily="34" charset="0"/>
              </a:rPr>
              <a:t>GET IN THE GAME!</a:t>
            </a:r>
          </a:p>
        </p:txBody>
      </p:sp>
    </p:spTree>
    <p:extLst>
      <p:ext uri="{BB962C8B-B14F-4D97-AF65-F5344CB8AC3E}">
        <p14:creationId xmlns:p14="http://schemas.microsoft.com/office/powerpoint/2010/main" val="3137968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D209-81C9-906E-98D6-3CE6F9E8C17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B36056A-F556-7894-E1EA-2FCC85F7109F}"/>
              </a:ext>
            </a:extLst>
          </p:cNvPr>
          <p:cNvSpPr>
            <a:spLocks noGrp="1" noRot="1" noMove="1" noResize="1" noEditPoints="1" noAdjustHandles="1" noChangeArrowheads="1" noChangeShapeType="1"/>
          </p:cNvSpPr>
          <p:nvPr/>
        </p:nvSpPr>
        <p:spPr>
          <a:xfrm>
            <a:off x="-76200" y="-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pic>
        <p:nvPicPr>
          <p:cNvPr id="18" name="Picture 17">
            <a:extLst>
              <a:ext uri="{FF2B5EF4-FFF2-40B4-BE49-F238E27FC236}">
                <a16:creationId xmlns:a16="http://schemas.microsoft.com/office/drawing/2014/main" id="{DD3FE0C4-76BB-56D6-251F-E18D8F1C6C6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107573" y="8397761"/>
            <a:ext cx="2153487" cy="1490876"/>
          </a:xfrm>
          <a:prstGeom prst="rect">
            <a:avLst/>
          </a:prstGeom>
        </p:spPr>
      </p:pic>
      <p:pic>
        <p:nvPicPr>
          <p:cNvPr id="4" name="Picture 3">
            <a:extLst>
              <a:ext uri="{FF2B5EF4-FFF2-40B4-BE49-F238E27FC236}">
                <a16:creationId xmlns:a16="http://schemas.microsoft.com/office/drawing/2014/main" id="{5F519C48-A075-5824-C07C-D04B36CCBE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46631" y="800100"/>
            <a:ext cx="5940475" cy="815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E5FFD3C6-4CB0-089F-917D-28D8D9C1D8B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16200000">
            <a:off x="9483854" y="342899"/>
            <a:ext cx="6095997" cy="9067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4332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04D76-CAC6-5EBA-B39D-AD9AC79172A3}"/>
            </a:ext>
          </a:extLst>
        </p:cNvPr>
        <p:cNvGrpSpPr/>
        <p:nvPr/>
      </p:nvGrpSpPr>
      <p:grpSpPr>
        <a:xfrm>
          <a:off x="0" y="0"/>
          <a:ext cx="0" cy="0"/>
          <a:chOff x="0" y="0"/>
          <a:chExt cx="0" cy="0"/>
        </a:xfrm>
      </p:grpSpPr>
      <p:sp>
        <p:nvSpPr>
          <p:cNvPr id="21" name="Freeform 2">
            <a:extLst>
              <a:ext uri="{FF2B5EF4-FFF2-40B4-BE49-F238E27FC236}">
                <a16:creationId xmlns:a16="http://schemas.microsoft.com/office/drawing/2014/main" id="{212E1DD8-C516-0702-9690-16C7F7F683DA}"/>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F7E48500-F41E-DD4D-C57C-506DA27E51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68952">
            <a:off x="12436743" y="5262468"/>
            <a:ext cx="9365711" cy="9532956"/>
          </a:xfrm>
          <a:prstGeom prst="rect">
            <a:avLst/>
          </a:prstGeom>
        </p:spPr>
      </p:pic>
      <p:pic>
        <p:nvPicPr>
          <p:cNvPr id="7" name="Picture 6">
            <a:extLst>
              <a:ext uri="{FF2B5EF4-FFF2-40B4-BE49-F238E27FC236}">
                <a16:creationId xmlns:a16="http://schemas.microsoft.com/office/drawing/2014/main" id="{A4B92805-DE31-6157-90A1-9287698DEA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4004" y="1172740"/>
            <a:ext cx="8200335" cy="5655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BF95631F-6DA2-CF10-3C22-43D22B0DB3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7658" y="1193255"/>
            <a:ext cx="8048688" cy="6036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6C6063D4-36EC-E83E-6969-A01265CF68EB}"/>
              </a:ext>
            </a:extLst>
          </p:cNvPr>
          <p:cNvSpPr txBox="1"/>
          <p:nvPr/>
        </p:nvSpPr>
        <p:spPr>
          <a:xfrm>
            <a:off x="667658" y="8376334"/>
            <a:ext cx="11829142" cy="707886"/>
          </a:xfrm>
          <a:prstGeom prst="rect">
            <a:avLst/>
          </a:prstGeom>
          <a:noFill/>
        </p:spPr>
        <p:txBody>
          <a:bodyPr wrap="square">
            <a:spAutoFit/>
          </a:bodyPr>
          <a:lstStyle/>
          <a:p>
            <a:r>
              <a:rPr lang="en-US" sz="4000" dirty="0">
                <a:solidFill>
                  <a:schemeClr val="bg1"/>
                </a:solidFill>
                <a:latin typeface="Arial" panose="020B0604020202020204" pitchFamily="34" charset="0"/>
                <a:cs typeface="Arial" panose="020B0604020202020204" pitchFamily="34" charset="0"/>
              </a:rPr>
              <a:t>“</a:t>
            </a:r>
            <a:r>
              <a:rPr lang="en-US" sz="4000" b="1" dirty="0">
                <a:solidFill>
                  <a:schemeClr val="bg1"/>
                </a:solidFill>
                <a:latin typeface="Arial" panose="020B0604020202020204" pitchFamily="34" charset="0"/>
                <a:cs typeface="Arial" panose="020B0604020202020204" pitchFamily="34" charset="0"/>
              </a:rPr>
              <a:t>Fall down 7 times, get up 8</a:t>
            </a:r>
            <a:r>
              <a:rPr lang="en-US" sz="4000" dirty="0">
                <a:solidFill>
                  <a:schemeClr val="bg1"/>
                </a:solidFill>
                <a:latin typeface="Arial" panose="020B0604020202020204" pitchFamily="34" charset="0"/>
                <a:cs typeface="Arial" panose="020B0604020202020204" pitchFamily="34" charset="0"/>
              </a:rPr>
              <a:t>.” -Japanese proverb</a:t>
            </a:r>
          </a:p>
        </p:txBody>
      </p:sp>
    </p:spTree>
    <p:extLst>
      <p:ext uri="{BB962C8B-B14F-4D97-AF65-F5344CB8AC3E}">
        <p14:creationId xmlns:p14="http://schemas.microsoft.com/office/powerpoint/2010/main" val="425850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5CB03-99BC-32FC-DED8-F60AD1F540F2}"/>
            </a:ext>
          </a:extLst>
        </p:cNvPr>
        <p:cNvGrpSpPr/>
        <p:nvPr/>
      </p:nvGrpSpPr>
      <p:grpSpPr>
        <a:xfrm>
          <a:off x="0" y="0"/>
          <a:ext cx="0" cy="0"/>
          <a:chOff x="0" y="0"/>
          <a:chExt cx="0" cy="0"/>
        </a:xfrm>
      </p:grpSpPr>
      <p:sp>
        <p:nvSpPr>
          <p:cNvPr id="21" name="Freeform 2">
            <a:extLst>
              <a:ext uri="{FF2B5EF4-FFF2-40B4-BE49-F238E27FC236}">
                <a16:creationId xmlns:a16="http://schemas.microsoft.com/office/drawing/2014/main" id="{3FD64941-D6E3-38AD-0F65-B40241A242C9}"/>
              </a:ext>
            </a:extLst>
          </p:cNvPr>
          <p:cNvSpPr/>
          <p:nvPr/>
        </p:nvSpPr>
        <p:spPr>
          <a:xfrm>
            <a:off x="57150" y="-1905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sp>
        <p:nvSpPr>
          <p:cNvPr id="2" name="TextBox 1">
            <a:extLst>
              <a:ext uri="{FF2B5EF4-FFF2-40B4-BE49-F238E27FC236}">
                <a16:creationId xmlns:a16="http://schemas.microsoft.com/office/drawing/2014/main" id="{95E7AC39-6A39-4E5F-C6BF-F9A29A304491}"/>
              </a:ext>
            </a:extLst>
          </p:cNvPr>
          <p:cNvSpPr txBox="1"/>
          <p:nvPr/>
        </p:nvSpPr>
        <p:spPr>
          <a:xfrm>
            <a:off x="630518" y="8141231"/>
            <a:ext cx="13504582" cy="1323439"/>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“If you want to go fast, go alone. If you want </a:t>
            </a:r>
          </a:p>
          <a:p>
            <a:r>
              <a:rPr lang="en-US" sz="4000" b="1" dirty="0">
                <a:solidFill>
                  <a:schemeClr val="bg1"/>
                </a:solidFill>
                <a:latin typeface="Arial" panose="020B0604020202020204" pitchFamily="34" charset="0"/>
                <a:cs typeface="Arial" panose="020B0604020202020204" pitchFamily="34" charset="0"/>
              </a:rPr>
              <a:t>to go far, go together.” – </a:t>
            </a:r>
            <a:r>
              <a:rPr lang="en-US" sz="4000" dirty="0">
                <a:solidFill>
                  <a:schemeClr val="bg1"/>
                </a:solidFill>
                <a:latin typeface="Arial" panose="020B0604020202020204" pitchFamily="34" charset="0"/>
                <a:cs typeface="Arial" panose="020B0604020202020204" pitchFamily="34" charset="0"/>
              </a:rPr>
              <a:t>African Proverb </a:t>
            </a:r>
          </a:p>
        </p:txBody>
      </p:sp>
      <p:pic>
        <p:nvPicPr>
          <p:cNvPr id="4" name="Picture 3">
            <a:extLst>
              <a:ext uri="{FF2B5EF4-FFF2-40B4-BE49-F238E27FC236}">
                <a16:creationId xmlns:a16="http://schemas.microsoft.com/office/drawing/2014/main" id="{74CEE5F4-84FD-0C82-E1C4-CC226EE28D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868952">
            <a:off x="12436743" y="5262468"/>
            <a:ext cx="9365711" cy="9532956"/>
          </a:xfrm>
          <a:prstGeom prst="rect">
            <a:avLst/>
          </a:prstGeom>
        </p:spPr>
      </p:pic>
      <p:sp>
        <p:nvSpPr>
          <p:cNvPr id="3" name="AutoShape 2" descr="Image">
            <a:extLst>
              <a:ext uri="{FF2B5EF4-FFF2-40B4-BE49-F238E27FC236}">
                <a16:creationId xmlns:a16="http://schemas.microsoft.com/office/drawing/2014/main" id="{5794E35C-1154-33E9-E4EB-1EFA97D7CC55}"/>
              </a:ext>
            </a:extLst>
          </p:cNvPr>
          <p:cNvSpPr>
            <a:spLocks noChangeAspect="1" noChangeArrowheads="1"/>
          </p:cNvSpPr>
          <p:nvPr/>
        </p:nvSpPr>
        <p:spPr bwMode="auto">
          <a:xfrm>
            <a:off x="8077200" y="9258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4D348A8-BC6D-50EF-7CE4-33A71021BDC1}"/>
              </a:ext>
            </a:extLst>
          </p:cNvPr>
          <p:cNvPicPr>
            <a:picLocks noChangeAspect="1"/>
          </p:cNvPicPr>
          <p:nvPr/>
        </p:nvPicPr>
        <p:blipFill>
          <a:blip r:embed="rId5"/>
          <a:stretch>
            <a:fillRect/>
          </a:stretch>
        </p:blipFill>
        <p:spPr>
          <a:xfrm>
            <a:off x="10058400" y="685666"/>
            <a:ext cx="7497642" cy="6413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54C4D8EB-8A21-F59C-39E8-2CD36F68D04E}"/>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30518" y="696170"/>
            <a:ext cx="8881650" cy="6413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1151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A867-F226-6254-AAE0-0A70F66DE9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105CD47-0F7B-4CF8-7D3B-C2CF1429868E}"/>
              </a:ext>
            </a:extLst>
          </p:cNvPr>
          <p:cNvSpPr/>
          <p:nvPr/>
        </p:nvSpPr>
        <p:spPr>
          <a:xfrm>
            <a:off x="-35170" y="9166774"/>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12B94CF-31A1-5173-6F2B-AC343E7FCE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00" y="1409700"/>
            <a:ext cx="2539357" cy="1758173"/>
          </a:xfrm>
          <a:prstGeom prst="rect">
            <a:avLst/>
          </a:prstGeom>
        </p:spPr>
      </p:pic>
      <p:sp>
        <p:nvSpPr>
          <p:cNvPr id="7" name="TextBox 21">
            <a:extLst>
              <a:ext uri="{FF2B5EF4-FFF2-40B4-BE49-F238E27FC236}">
                <a16:creationId xmlns:a16="http://schemas.microsoft.com/office/drawing/2014/main" id="{08105598-7EFE-59DF-932D-D8EC1CC02574}"/>
              </a:ext>
            </a:extLst>
          </p:cNvPr>
          <p:cNvSpPr txBox="1"/>
          <p:nvPr/>
        </p:nvSpPr>
        <p:spPr>
          <a:xfrm>
            <a:off x="2045712" y="3568522"/>
            <a:ext cx="14196575" cy="2103846"/>
          </a:xfrm>
          <a:prstGeom prst="rect">
            <a:avLst/>
          </a:prstGeom>
        </p:spPr>
        <p:txBody>
          <a:bodyPr wrap="square" lIns="0" tIns="0" rIns="0" bIns="0" rtlCol="0" anchor="t">
            <a:spAutoFit/>
          </a:bodyPr>
          <a:lstStyle/>
          <a:p>
            <a:pPr marL="0" lvl="0" indent="0" algn="ctr">
              <a:lnSpc>
                <a:spcPts val="8717"/>
              </a:lnSpc>
              <a:spcBef>
                <a:spcPct val="0"/>
              </a:spcBef>
            </a:pPr>
            <a:r>
              <a:rPr lang="en-US" sz="4800" b="1" dirty="0">
                <a:solidFill>
                  <a:srgbClr val="00549B"/>
                </a:solidFill>
                <a:latin typeface="Arial Black" panose="020B0A04020102020204" pitchFamily="34" charset="0"/>
                <a:ea typeface="Luktao Bold"/>
                <a:cs typeface="Luktao Bold"/>
                <a:sym typeface="Luktao Bold"/>
              </a:rPr>
              <a:t>Game On!</a:t>
            </a:r>
          </a:p>
          <a:p>
            <a:pPr marL="0" lvl="0" indent="0" algn="ctr">
              <a:lnSpc>
                <a:spcPts val="8717"/>
              </a:lnSpc>
              <a:spcBef>
                <a:spcPct val="0"/>
              </a:spcBef>
            </a:pPr>
            <a:r>
              <a:rPr lang="en-US" sz="4800" b="1" dirty="0">
                <a:solidFill>
                  <a:srgbClr val="00549B"/>
                </a:solidFill>
                <a:latin typeface="Arial Black" panose="020B0A04020102020204" pitchFamily="34" charset="0"/>
                <a:ea typeface="Luktao Bold"/>
                <a:cs typeface="Luktao Bold"/>
                <a:sym typeface="Luktao Bold"/>
              </a:rPr>
              <a:t>ashrae.org/president</a:t>
            </a:r>
          </a:p>
        </p:txBody>
      </p:sp>
    </p:spTree>
    <p:extLst>
      <p:ext uri="{BB962C8B-B14F-4D97-AF65-F5344CB8AC3E}">
        <p14:creationId xmlns:p14="http://schemas.microsoft.com/office/powerpoint/2010/main" val="2545200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BBE796-3CD2-FBD2-62BC-54F171EBB15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90517" y="8593527"/>
            <a:ext cx="2153487" cy="1490876"/>
          </a:xfrm>
          <a:prstGeom prst="rect">
            <a:avLst/>
          </a:prstGeom>
        </p:spPr>
      </p:pic>
      <p:pic>
        <p:nvPicPr>
          <p:cNvPr id="2" name="slide 3">
            <a:hlinkClick r:id="" action="ppaction://media"/>
            <a:extLst>
              <a:ext uri="{FF2B5EF4-FFF2-40B4-BE49-F238E27FC236}">
                <a16:creationId xmlns:a16="http://schemas.microsoft.com/office/drawing/2014/main" id="{223C4469-A81B-0CA2-F18B-D17096F2ECD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8287999"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B173782-ADDE-648A-BA05-A11A5966F1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 y="70754"/>
            <a:ext cx="18285714" cy="10285714"/>
          </a:xfrm>
          <a:prstGeom prst="rect">
            <a:avLst/>
          </a:prstGeom>
        </p:spPr>
      </p:pic>
      <p:sp>
        <p:nvSpPr>
          <p:cNvPr id="13" name="TextBox 13"/>
          <p:cNvSpPr txBox="1"/>
          <p:nvPr/>
        </p:nvSpPr>
        <p:spPr>
          <a:xfrm>
            <a:off x="1361353" y="386442"/>
            <a:ext cx="8825116" cy="1271310"/>
          </a:xfrm>
          <a:prstGeom prst="rect">
            <a:avLst/>
          </a:prstGeom>
        </p:spPr>
        <p:txBody>
          <a:bodyPr wrap="square" lIns="0" tIns="0" rIns="0" bIns="0" rtlCol="0" anchor="t">
            <a:spAutoFit/>
          </a:bodyPr>
          <a:lstStyle/>
          <a:p>
            <a:pPr marL="0" lvl="0" indent="0" algn="l">
              <a:lnSpc>
                <a:spcPts val="10947"/>
              </a:lnSpc>
              <a:spcBef>
                <a:spcPct val="0"/>
              </a:spcBef>
            </a:pPr>
            <a:r>
              <a:rPr lang="en-US" sz="6600" b="1" dirty="0">
                <a:solidFill>
                  <a:srgbClr val="00549B"/>
                </a:solidFill>
                <a:latin typeface="Arial Black" panose="020B0A04020102020204" pitchFamily="34" charset="0"/>
                <a:ea typeface="Luktao Bold"/>
                <a:cs typeface="Luktao Bold"/>
                <a:sym typeface="Luktao Bold"/>
              </a:rPr>
              <a:t>Extreme Events</a:t>
            </a:r>
            <a:endParaRPr lang="en-US" sz="6600" b="1" u="none" strike="noStrike" dirty="0">
              <a:solidFill>
                <a:srgbClr val="00549B"/>
              </a:solidFill>
              <a:latin typeface="Arial Black" panose="020B0A04020102020204" pitchFamily="34" charset="0"/>
              <a:ea typeface="Luktao Bold"/>
              <a:cs typeface="Luktao Bold"/>
              <a:sym typeface="Luktao Bold"/>
            </a:endParaRPr>
          </a:p>
        </p:txBody>
      </p:sp>
      <p:pic>
        <p:nvPicPr>
          <p:cNvPr id="18" name="Picture 17">
            <a:extLst>
              <a:ext uri="{FF2B5EF4-FFF2-40B4-BE49-F238E27FC236}">
                <a16:creationId xmlns:a16="http://schemas.microsoft.com/office/drawing/2014/main" id="{50F3F9F3-FDFD-000F-48F8-DAE61FC7F5FF}"/>
              </a:ext>
            </a:extLst>
          </p:cNvPr>
          <p:cNvPicPr>
            <a:picLocks noChangeAspect="1"/>
          </p:cNvPicPr>
          <p:nvPr/>
        </p:nvPicPr>
        <p:blipFill>
          <a:blip r:embed="rId6"/>
          <a:stretch>
            <a:fillRect/>
          </a:stretch>
        </p:blipFill>
        <p:spPr>
          <a:xfrm>
            <a:off x="11734800" y="1443452"/>
            <a:ext cx="5568981" cy="7234776"/>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953405C1-CE8B-3D52-3933-4DE965C5D369}"/>
              </a:ext>
            </a:extLst>
          </p:cNvPr>
          <p:cNvSpPr txBox="1"/>
          <p:nvPr/>
        </p:nvSpPr>
        <p:spPr>
          <a:xfrm>
            <a:off x="5715837" y="2734772"/>
            <a:ext cx="5568982" cy="5078313"/>
          </a:xfrm>
          <a:prstGeom prst="rect">
            <a:avLst/>
          </a:prstGeom>
          <a:noFill/>
          <a:effectLst/>
        </p:spPr>
        <p:txBody>
          <a:bodyPr wrap="square">
            <a:spAutoFit/>
          </a:bodyPr>
          <a:lstStyle/>
          <a:p>
            <a:r>
              <a:rPr lang="en-US" sz="5400" kern="1200" dirty="0">
                <a:solidFill>
                  <a:srgbClr val="00549B"/>
                </a:solidFill>
                <a:effectLst/>
                <a:latin typeface="Arial" panose="020B0604020202020204" pitchFamily="34" charset="0"/>
                <a:cs typeface="Arial" panose="020B0604020202020204" pitchFamily="34" charset="0"/>
              </a:rPr>
              <a:t>What happens when best practice guidelines are exceeded by extreme events?</a:t>
            </a:r>
            <a:endParaRPr lang="en-US" sz="5400" dirty="0">
              <a:solidFill>
                <a:srgbClr val="00549B"/>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FD8F5E46-891C-E768-5624-1D3A654ECBF6}"/>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 4">
            <a:hlinkClick r:id="" action="ppaction://media"/>
            <a:extLst>
              <a:ext uri="{FF2B5EF4-FFF2-40B4-BE49-F238E27FC236}">
                <a16:creationId xmlns:a16="http://schemas.microsoft.com/office/drawing/2014/main" id="{2A92BC89-3F61-8FC4-1253-712E7A0158A9}"/>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33749" r="36823"/>
          <a:stretch>
            <a:fillRect/>
          </a:stretch>
        </p:blipFill>
        <p:spPr>
          <a:xfrm>
            <a:off x="1361353" y="1973440"/>
            <a:ext cx="3587781"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C9E389-A41E-F9B6-9F14-F0B3D67174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 y="-1149285"/>
            <a:ext cx="18364199" cy="12533563"/>
          </a:xfrm>
          <a:prstGeom prst="rect">
            <a:avLst/>
          </a:prstGeom>
        </p:spPr>
      </p:pic>
      <p:pic>
        <p:nvPicPr>
          <p:cNvPr id="25" name="Picture 24">
            <a:extLst>
              <a:ext uri="{FF2B5EF4-FFF2-40B4-BE49-F238E27FC236}">
                <a16:creationId xmlns:a16="http://schemas.microsoft.com/office/drawing/2014/main" id="{CB173782-ADDE-648A-BA05-A11A5966F11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86" y="70754"/>
            <a:ext cx="18285714" cy="10285714"/>
          </a:xfrm>
          <a:prstGeom prst="rect">
            <a:avLst/>
          </a:prstGeom>
        </p:spPr>
      </p:pic>
      <p:sp>
        <p:nvSpPr>
          <p:cNvPr id="26" name="Rectangle 25">
            <a:extLst>
              <a:ext uri="{FF2B5EF4-FFF2-40B4-BE49-F238E27FC236}">
                <a16:creationId xmlns:a16="http://schemas.microsoft.com/office/drawing/2014/main" id="{FD8F5E46-891C-E768-5624-1D3A654ECBF6}"/>
              </a:ext>
            </a:extLst>
          </p:cNvPr>
          <p:cNvSpPr/>
          <p:nvPr/>
        </p:nvSpPr>
        <p:spPr>
          <a:xfrm>
            <a:off x="-76201" y="3390900"/>
            <a:ext cx="7010401" cy="40158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457200" rIns="274320" bIns="457200" rtlCol="0" anchor="ctr"/>
          <a:lstStyle/>
          <a:p>
            <a:r>
              <a:rPr lang="en-US" sz="6000" b="1" dirty="0">
                <a:solidFill>
                  <a:schemeClr val="bg1"/>
                </a:solidFill>
                <a:latin typeface="Arial" panose="020B0604020202020204" pitchFamily="34" charset="0"/>
                <a:cs typeface="Arial" panose="020B0604020202020204" pitchFamily="34" charset="0"/>
              </a:rPr>
              <a:t>80% </a:t>
            </a:r>
            <a:r>
              <a:rPr lang="en-US" sz="6000" dirty="0">
                <a:solidFill>
                  <a:schemeClr val="bg1"/>
                </a:solidFill>
                <a:latin typeface="Arial" panose="020B0604020202020204" pitchFamily="34" charset="0"/>
                <a:cs typeface="Arial" panose="020B0604020202020204" pitchFamily="34" charset="0"/>
              </a:rPr>
              <a:t>of Buildings that exist today will be here in </a:t>
            </a:r>
            <a:r>
              <a:rPr lang="en-US" sz="6000" b="1" dirty="0">
                <a:solidFill>
                  <a:schemeClr val="bg1"/>
                </a:solidFill>
                <a:latin typeface="Arial" panose="020B0604020202020204" pitchFamily="34" charset="0"/>
                <a:cs typeface="Arial" panose="020B0604020202020204" pitchFamily="34" charset="0"/>
              </a:rPr>
              <a:t>2050.</a:t>
            </a:r>
          </a:p>
          <a:p>
            <a:pPr algn="ctr"/>
            <a:endParaRPr lang="en-US" dirty="0"/>
          </a:p>
        </p:txBody>
      </p:sp>
      <p:pic>
        <p:nvPicPr>
          <p:cNvPr id="9" name="Picture 8">
            <a:extLst>
              <a:ext uri="{FF2B5EF4-FFF2-40B4-BE49-F238E27FC236}">
                <a16:creationId xmlns:a16="http://schemas.microsoft.com/office/drawing/2014/main" id="{1A56F8E9-A60C-808C-A9AB-B38CBE816E8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5316200" y="8420100"/>
            <a:ext cx="2153487" cy="1490876"/>
          </a:xfrm>
          <a:prstGeom prst="rect">
            <a:avLst/>
          </a:prstGeom>
        </p:spPr>
      </p:pic>
    </p:spTree>
    <p:extLst>
      <p:ext uri="{BB962C8B-B14F-4D97-AF65-F5344CB8AC3E}">
        <p14:creationId xmlns:p14="http://schemas.microsoft.com/office/powerpoint/2010/main" val="2664943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a:extLst>
              <a:ext uri="{FF2B5EF4-FFF2-40B4-BE49-F238E27FC236}">
                <a16:creationId xmlns:a16="http://schemas.microsoft.com/office/drawing/2014/main" id="{0C50AF45-8800-46F2-3F70-67E43DCB27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0886"/>
            <a:ext cx="18285714" cy="10285714"/>
          </a:xfrm>
          <a:prstGeom prst="rect">
            <a:avLst/>
          </a:prstGeom>
        </p:spPr>
      </p:pic>
      <p:sp>
        <p:nvSpPr>
          <p:cNvPr id="28" name="Freeform 10"/>
          <p:cNvSpPr/>
          <p:nvPr/>
        </p:nvSpPr>
        <p:spPr>
          <a:xfrm>
            <a:off x="10311389" y="-190500"/>
            <a:ext cx="4817434" cy="10477500"/>
          </a:xfrm>
          <a:custGeom>
            <a:avLst/>
            <a:gdLst/>
            <a:ahLst/>
            <a:cxnLst/>
            <a:rect l="l" t="t" r="r" b="b"/>
            <a:pathLst>
              <a:path w="1391511" h="1617643">
                <a:moveTo>
                  <a:pt x="0" y="0"/>
                </a:moveTo>
                <a:lnTo>
                  <a:pt x="1391511" y="0"/>
                </a:lnTo>
                <a:lnTo>
                  <a:pt x="1391511" y="1617643"/>
                </a:lnTo>
                <a:lnTo>
                  <a:pt x="0" y="1617643"/>
                </a:lnTo>
                <a:close/>
              </a:path>
            </a:pathLst>
          </a:custGeom>
          <a:gradFill rotWithShape="1">
            <a:gsLst>
              <a:gs pos="0">
                <a:srgbClr val="3C8624">
                  <a:alpha val="72000"/>
                </a:srgbClr>
              </a:gs>
              <a:gs pos="100000">
                <a:srgbClr val="095D40">
                  <a:alpha val="100000"/>
                </a:srgbClr>
              </a:gs>
            </a:gsLst>
            <a:path path="circle">
              <a:fillToRect r="100000" b="100000"/>
            </a:path>
            <a:tileRect l="-100000" t="-100000"/>
          </a:gradFill>
        </p:spPr>
        <p:txBody>
          <a:bodyPr/>
          <a:lstStyle/>
          <a:p>
            <a:endParaRPr lang="en-US"/>
          </a:p>
        </p:txBody>
      </p:sp>
      <p:sp>
        <p:nvSpPr>
          <p:cNvPr id="32" name="TextBox 21"/>
          <p:cNvSpPr txBox="1"/>
          <p:nvPr/>
        </p:nvSpPr>
        <p:spPr>
          <a:xfrm>
            <a:off x="10543221" y="2085815"/>
            <a:ext cx="4353771" cy="1923604"/>
          </a:xfrm>
          <a:prstGeom prst="rect">
            <a:avLst/>
          </a:prstGeom>
        </p:spPr>
        <p:txBody>
          <a:bodyPr lIns="0" tIns="0" rIns="0" bIns="0" rtlCol="0" anchor="t">
            <a:spAutoFit/>
          </a:bodyPr>
          <a:lstStyle/>
          <a:p>
            <a:pPr marL="0" lvl="0" indent="0" algn="ctr">
              <a:lnSpc>
                <a:spcPts val="2962"/>
              </a:lnSpc>
              <a:spcBef>
                <a:spcPct val="0"/>
              </a:spcBef>
            </a:pPr>
            <a:r>
              <a:rPr lang="en-US" sz="3200" b="1" u="none" strike="noStrike" spc="101" dirty="0">
                <a:solidFill>
                  <a:srgbClr val="FFFEFA"/>
                </a:solidFill>
                <a:latin typeface="Arial" panose="020B0604020202020204" pitchFamily="34" charset="0"/>
                <a:ea typeface="Saira"/>
                <a:cs typeface="Arial" panose="020B0604020202020204" pitchFamily="34" charset="0"/>
                <a:sym typeface="Saira"/>
              </a:rPr>
              <a:t>Increasing awareness of building codes and their role in resilience.</a:t>
            </a:r>
          </a:p>
        </p:txBody>
      </p:sp>
      <p:sp>
        <p:nvSpPr>
          <p:cNvPr id="33" name="TextBox 22"/>
          <p:cNvSpPr txBox="1"/>
          <p:nvPr/>
        </p:nvSpPr>
        <p:spPr>
          <a:xfrm>
            <a:off x="10559550" y="4560058"/>
            <a:ext cx="4353771" cy="1923604"/>
          </a:xfrm>
          <a:prstGeom prst="rect">
            <a:avLst/>
          </a:prstGeom>
        </p:spPr>
        <p:txBody>
          <a:bodyPr lIns="0" tIns="0" rIns="0" bIns="0" rtlCol="0" anchor="t">
            <a:spAutoFit/>
          </a:bodyPr>
          <a:lstStyle/>
          <a:p>
            <a:pPr marL="0" lvl="0" indent="0" algn="ctr">
              <a:lnSpc>
                <a:spcPts val="2962"/>
              </a:lnSpc>
              <a:spcBef>
                <a:spcPct val="0"/>
              </a:spcBef>
            </a:pPr>
            <a:r>
              <a:rPr lang="en-US" sz="3200" b="1" u="none" strike="noStrike" spc="101" dirty="0">
                <a:solidFill>
                  <a:srgbClr val="FFFEFA"/>
                </a:solidFill>
                <a:latin typeface="Arial" panose="020B0604020202020204" pitchFamily="34" charset="0"/>
                <a:ea typeface="Saira"/>
                <a:cs typeface="Arial" panose="020B0604020202020204" pitchFamily="34" charset="0"/>
                <a:sym typeface="Saira"/>
              </a:rPr>
              <a:t>Importance of cross-functional teams &amp; creating a gameplan to improve building operations.</a:t>
            </a:r>
          </a:p>
        </p:txBody>
      </p:sp>
      <p:sp>
        <p:nvSpPr>
          <p:cNvPr id="34" name="TextBox 23"/>
          <p:cNvSpPr txBox="1"/>
          <p:nvPr/>
        </p:nvSpPr>
        <p:spPr>
          <a:xfrm>
            <a:off x="10559550" y="7034302"/>
            <a:ext cx="4353771" cy="2320635"/>
          </a:xfrm>
          <a:prstGeom prst="rect">
            <a:avLst/>
          </a:prstGeom>
        </p:spPr>
        <p:txBody>
          <a:bodyPr lIns="0" tIns="0" rIns="0" bIns="0" rtlCol="0" anchor="t">
            <a:spAutoFit/>
          </a:bodyPr>
          <a:lstStyle/>
          <a:p>
            <a:pPr marL="0" lvl="0" indent="0" algn="ctr">
              <a:lnSpc>
                <a:spcPts val="2962"/>
              </a:lnSpc>
              <a:spcBef>
                <a:spcPct val="0"/>
              </a:spcBef>
            </a:pPr>
            <a:r>
              <a:rPr lang="en-US" sz="3200" b="1" u="none" strike="noStrike" spc="101" dirty="0">
                <a:solidFill>
                  <a:srgbClr val="FFFEFA"/>
                </a:solidFill>
                <a:latin typeface="Arial" panose="020B0604020202020204" pitchFamily="34" charset="0"/>
                <a:ea typeface="Saira"/>
                <a:cs typeface="Arial" panose="020B0604020202020204" pitchFamily="34" charset="0"/>
                <a:sym typeface="Saira"/>
              </a:rPr>
              <a:t>Gamification of education, so we can continue to attract the brightest minds to tackle the challenges we face.</a:t>
            </a:r>
          </a:p>
        </p:txBody>
      </p:sp>
      <p:sp>
        <p:nvSpPr>
          <p:cNvPr id="22" name="TextBox 22"/>
          <p:cNvSpPr txBox="1"/>
          <p:nvPr/>
        </p:nvSpPr>
        <p:spPr>
          <a:xfrm>
            <a:off x="7467600" y="564311"/>
            <a:ext cx="10505016" cy="1226856"/>
          </a:xfrm>
          <a:prstGeom prst="rect">
            <a:avLst/>
          </a:prstGeom>
        </p:spPr>
        <p:txBody>
          <a:bodyPr lIns="0" tIns="0" rIns="0" bIns="0" rtlCol="0" anchor="t">
            <a:spAutoFit/>
          </a:bodyPr>
          <a:lstStyle/>
          <a:p>
            <a:pPr marL="0" lvl="0" indent="0" algn="ctr">
              <a:lnSpc>
                <a:spcPts val="10077"/>
              </a:lnSpc>
              <a:spcBef>
                <a:spcPct val="0"/>
              </a:spcBef>
            </a:pPr>
            <a:r>
              <a:rPr lang="en-US" sz="7198" b="1" dirty="0">
                <a:solidFill>
                  <a:srgbClr val="FFFFFF"/>
                </a:solidFill>
                <a:latin typeface="Arial Black" panose="020B0A04020102020204" pitchFamily="34" charset="0"/>
                <a:ea typeface="Luktao Bold"/>
                <a:cs typeface="Luktao Bold"/>
                <a:sym typeface="Luktao Bold"/>
              </a:rPr>
              <a:t>Start</a:t>
            </a:r>
          </a:p>
        </p:txBody>
      </p:sp>
      <p:pic>
        <p:nvPicPr>
          <p:cNvPr id="74" name="Picture 73">
            <a:extLst>
              <a:ext uri="{FF2B5EF4-FFF2-40B4-BE49-F238E27FC236}">
                <a16:creationId xmlns:a16="http://schemas.microsoft.com/office/drawing/2014/main" id="{3E510B36-5D5C-8346-EEE1-75AEC895F1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8343900"/>
            <a:ext cx="2153487" cy="149087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2">
            <a:extLst>
              <a:ext uri="{FF2B5EF4-FFF2-40B4-BE49-F238E27FC236}">
                <a16:creationId xmlns:a16="http://schemas.microsoft.com/office/drawing/2014/main" id="{0C5D6EBF-A358-2E17-5C4F-7DB76E409725}"/>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44" name="Freeform 3">
            <a:extLst>
              <a:ext uri="{FF2B5EF4-FFF2-40B4-BE49-F238E27FC236}">
                <a16:creationId xmlns:a16="http://schemas.microsoft.com/office/drawing/2014/main" id="{D0C6D09E-D525-5669-E5ED-6B62BF8B2693}"/>
              </a:ext>
            </a:extLst>
          </p:cNvPr>
          <p:cNvSpPr/>
          <p:nvPr/>
        </p:nvSpPr>
        <p:spPr>
          <a:xfrm rot="16200000">
            <a:off x="8112736" y="218965"/>
            <a:ext cx="10398846" cy="9917900"/>
          </a:xfrm>
          <a:custGeom>
            <a:avLst/>
            <a:gdLst/>
            <a:ahLst/>
            <a:cxnLst/>
            <a:rect l="l" t="t" r="r" b="b"/>
            <a:pathLst>
              <a:path w="10398846" h="9917900">
                <a:moveTo>
                  <a:pt x="0" y="0"/>
                </a:moveTo>
                <a:lnTo>
                  <a:pt x="10398846" y="0"/>
                </a:lnTo>
                <a:lnTo>
                  <a:pt x="10398846" y="9917900"/>
                </a:lnTo>
                <a:lnTo>
                  <a:pt x="0" y="9917900"/>
                </a:lnTo>
                <a:lnTo>
                  <a:pt x="0" y="0"/>
                </a:lnTo>
                <a:close/>
              </a:path>
            </a:pathLst>
          </a:custGeom>
          <a:blipFill>
            <a:blip r:embed="rId4"/>
            <a:stretch>
              <a:fillRect/>
            </a:stretch>
          </a:blipFill>
        </p:spPr>
        <p:txBody>
          <a:bodyPr/>
          <a:lstStyle/>
          <a:p>
            <a:endParaRPr lang="en-US"/>
          </a:p>
        </p:txBody>
      </p:sp>
      <p:sp>
        <p:nvSpPr>
          <p:cNvPr id="45" name="TextBox 44">
            <a:extLst>
              <a:ext uri="{FF2B5EF4-FFF2-40B4-BE49-F238E27FC236}">
                <a16:creationId xmlns:a16="http://schemas.microsoft.com/office/drawing/2014/main" id="{F2136DD9-E7C9-EBDF-77F8-D6331DCBF8DF}"/>
              </a:ext>
            </a:extLst>
          </p:cNvPr>
          <p:cNvSpPr txBox="1"/>
          <p:nvPr/>
        </p:nvSpPr>
        <p:spPr>
          <a:xfrm>
            <a:off x="588722" y="834672"/>
            <a:ext cx="7315200" cy="1569660"/>
          </a:xfrm>
          <a:prstGeom prst="rect">
            <a:avLst/>
          </a:prstGeom>
          <a:noFill/>
        </p:spPr>
        <p:txBody>
          <a:bodyPr wrap="square" rtlCol="0">
            <a:spAutoFit/>
          </a:bodyPr>
          <a:lstStyle/>
          <a:p>
            <a:pPr algn="ctr"/>
            <a:r>
              <a:rPr lang="en-US" sz="4800" b="1" dirty="0">
                <a:solidFill>
                  <a:schemeClr val="bg1"/>
                </a:solidFill>
                <a:latin typeface="Arial Black" panose="020B0A04020102020204" pitchFamily="34" charset="0"/>
              </a:rPr>
              <a:t>Codes are the rules of the game.</a:t>
            </a:r>
          </a:p>
        </p:txBody>
      </p:sp>
      <p:grpSp>
        <p:nvGrpSpPr>
          <p:cNvPr id="42" name="Group 41">
            <a:extLst>
              <a:ext uri="{FF2B5EF4-FFF2-40B4-BE49-F238E27FC236}">
                <a16:creationId xmlns:a16="http://schemas.microsoft.com/office/drawing/2014/main" id="{911FA915-6D92-26C5-4891-E67DE6657FD6}"/>
              </a:ext>
            </a:extLst>
          </p:cNvPr>
          <p:cNvGrpSpPr/>
          <p:nvPr/>
        </p:nvGrpSpPr>
        <p:grpSpPr>
          <a:xfrm>
            <a:off x="446670" y="3239004"/>
            <a:ext cx="7599304" cy="4424260"/>
            <a:chOff x="1028700" y="2857396"/>
            <a:chExt cx="10456021" cy="6535013"/>
          </a:xfrm>
        </p:grpSpPr>
        <p:sp>
          <p:nvSpPr>
            <p:cNvPr id="6" name="Freeform 6"/>
            <p:cNvSpPr/>
            <p:nvPr/>
          </p:nvSpPr>
          <p:spPr>
            <a:xfrm>
              <a:off x="1028700" y="2857396"/>
              <a:ext cx="10456021" cy="6535013"/>
            </a:xfrm>
            <a:custGeom>
              <a:avLst/>
              <a:gdLst/>
              <a:ahLst/>
              <a:cxnLst/>
              <a:rect l="l" t="t" r="r" b="b"/>
              <a:pathLst>
                <a:path w="10456021" h="6535013">
                  <a:moveTo>
                    <a:pt x="0" y="0"/>
                  </a:moveTo>
                  <a:lnTo>
                    <a:pt x="10456021" y="0"/>
                  </a:lnTo>
                  <a:lnTo>
                    <a:pt x="10456021" y="6535013"/>
                  </a:lnTo>
                  <a:lnTo>
                    <a:pt x="0" y="653501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7" name="Group 7"/>
            <p:cNvGrpSpPr/>
            <p:nvPr/>
          </p:nvGrpSpPr>
          <p:grpSpPr>
            <a:xfrm>
              <a:off x="9597487" y="5761955"/>
              <a:ext cx="725896" cy="72589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9" name="TextBox 9"/>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01</a:t>
                </a:r>
              </a:p>
            </p:txBody>
          </p:sp>
        </p:grpSp>
        <p:grpSp>
          <p:nvGrpSpPr>
            <p:cNvPr id="10" name="Group 10"/>
            <p:cNvGrpSpPr/>
            <p:nvPr/>
          </p:nvGrpSpPr>
          <p:grpSpPr>
            <a:xfrm>
              <a:off x="8146816" y="5761955"/>
              <a:ext cx="725896" cy="725896"/>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2" name="TextBox 12"/>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03</a:t>
                </a:r>
              </a:p>
            </p:txBody>
          </p:sp>
        </p:grpSp>
        <p:grpSp>
          <p:nvGrpSpPr>
            <p:cNvPr id="13" name="Group 13"/>
            <p:cNvGrpSpPr/>
            <p:nvPr/>
          </p:nvGrpSpPr>
          <p:grpSpPr>
            <a:xfrm>
              <a:off x="8655080" y="4353639"/>
              <a:ext cx="725896" cy="72589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02</a:t>
                </a:r>
              </a:p>
            </p:txBody>
          </p:sp>
        </p:grpSp>
        <p:grpSp>
          <p:nvGrpSpPr>
            <p:cNvPr id="16" name="Group 16"/>
            <p:cNvGrpSpPr/>
            <p:nvPr/>
          </p:nvGrpSpPr>
          <p:grpSpPr>
            <a:xfrm>
              <a:off x="8655080" y="6937316"/>
              <a:ext cx="725896" cy="72589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04</a:t>
                </a:r>
              </a:p>
            </p:txBody>
          </p:sp>
        </p:grpSp>
        <p:grpSp>
          <p:nvGrpSpPr>
            <p:cNvPr id="19" name="Group 19"/>
            <p:cNvGrpSpPr/>
            <p:nvPr/>
          </p:nvGrpSpPr>
          <p:grpSpPr>
            <a:xfrm>
              <a:off x="6833800" y="7434991"/>
              <a:ext cx="725896" cy="725896"/>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05</a:t>
                </a:r>
              </a:p>
            </p:txBody>
          </p:sp>
        </p:grpSp>
        <p:grpSp>
          <p:nvGrpSpPr>
            <p:cNvPr id="22" name="Group 22"/>
            <p:cNvGrpSpPr/>
            <p:nvPr/>
          </p:nvGrpSpPr>
          <p:grpSpPr>
            <a:xfrm>
              <a:off x="6833800" y="4575710"/>
              <a:ext cx="725896" cy="725896"/>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4" name="TextBox 24"/>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07</a:t>
                </a:r>
                <a:endParaRPr lang="en-US" sz="2144" b="1" spc="145" dirty="0">
                  <a:solidFill>
                    <a:srgbClr val="095D40"/>
                  </a:solidFill>
                  <a:latin typeface="Saira Bold"/>
                  <a:ea typeface="Saira Bold"/>
                  <a:cs typeface="Saira Bold"/>
                  <a:sym typeface="Saira Bold"/>
                </a:endParaRPr>
              </a:p>
            </p:txBody>
          </p:sp>
        </p:grpSp>
        <p:grpSp>
          <p:nvGrpSpPr>
            <p:cNvPr id="25" name="Group 25"/>
            <p:cNvGrpSpPr/>
            <p:nvPr/>
          </p:nvGrpSpPr>
          <p:grpSpPr>
            <a:xfrm>
              <a:off x="5893763" y="5761955"/>
              <a:ext cx="725896" cy="72589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7" name="TextBox 27"/>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06</a:t>
                </a:r>
              </a:p>
            </p:txBody>
          </p:sp>
        </p:grpSp>
        <p:grpSp>
          <p:nvGrpSpPr>
            <p:cNvPr id="28" name="Group 28"/>
            <p:cNvGrpSpPr/>
            <p:nvPr/>
          </p:nvGrpSpPr>
          <p:grpSpPr>
            <a:xfrm>
              <a:off x="4781935" y="4212762"/>
              <a:ext cx="725896" cy="725896"/>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0" name="TextBox 30"/>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08</a:t>
                </a:r>
              </a:p>
            </p:txBody>
          </p:sp>
        </p:grpSp>
        <p:grpSp>
          <p:nvGrpSpPr>
            <p:cNvPr id="31" name="Group 31"/>
            <p:cNvGrpSpPr/>
            <p:nvPr/>
          </p:nvGrpSpPr>
          <p:grpSpPr>
            <a:xfrm>
              <a:off x="4781935" y="7300264"/>
              <a:ext cx="725896" cy="725896"/>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3" name="TextBox 33"/>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09</a:t>
                </a:r>
              </a:p>
            </p:txBody>
          </p:sp>
        </p:grpSp>
        <p:grpSp>
          <p:nvGrpSpPr>
            <p:cNvPr id="34" name="Group 34"/>
            <p:cNvGrpSpPr/>
            <p:nvPr/>
          </p:nvGrpSpPr>
          <p:grpSpPr>
            <a:xfrm>
              <a:off x="3434317" y="5143500"/>
              <a:ext cx="725896" cy="725896"/>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6" name="TextBox 36"/>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10</a:t>
                </a:r>
              </a:p>
            </p:txBody>
          </p:sp>
        </p:grpSp>
        <p:grpSp>
          <p:nvGrpSpPr>
            <p:cNvPr id="37" name="Group 37"/>
            <p:cNvGrpSpPr/>
            <p:nvPr/>
          </p:nvGrpSpPr>
          <p:grpSpPr>
            <a:xfrm>
              <a:off x="3434317" y="6308272"/>
              <a:ext cx="725896" cy="725896"/>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39" name="TextBox 39"/>
              <p:cNvSpPr txBox="1"/>
              <p:nvPr/>
            </p:nvSpPr>
            <p:spPr>
              <a:xfrm>
                <a:off x="76200" y="28575"/>
                <a:ext cx="660400" cy="708025"/>
              </a:xfrm>
              <a:prstGeom prst="rect">
                <a:avLst/>
              </a:prstGeom>
            </p:spPr>
            <p:txBody>
              <a:bodyPr lIns="50800" tIns="50800" rIns="50800" bIns="50800" rtlCol="0" anchor="ctr"/>
              <a:lstStyle/>
              <a:p>
                <a:pPr marL="0" lvl="0" indent="0" algn="ctr">
                  <a:lnSpc>
                    <a:spcPts val="3002"/>
                  </a:lnSpc>
                  <a:spcBef>
                    <a:spcPct val="0"/>
                  </a:spcBef>
                </a:pPr>
                <a:r>
                  <a:rPr lang="en-US" sz="1600" b="1" spc="145" dirty="0">
                    <a:solidFill>
                      <a:srgbClr val="095D40"/>
                    </a:solidFill>
                    <a:latin typeface="Saira Bold"/>
                    <a:ea typeface="Saira Bold"/>
                    <a:cs typeface="Saira Bold"/>
                    <a:sym typeface="Saira Bold"/>
                  </a:rPr>
                  <a:t>11</a:t>
                </a:r>
              </a:p>
            </p:txBody>
          </p:sp>
        </p:grpSp>
      </p:grpSp>
      <p:sp>
        <p:nvSpPr>
          <p:cNvPr id="46" name="TextBox 45">
            <a:extLst>
              <a:ext uri="{FF2B5EF4-FFF2-40B4-BE49-F238E27FC236}">
                <a16:creationId xmlns:a16="http://schemas.microsoft.com/office/drawing/2014/main" id="{3B008EC7-38FB-B0C2-A95C-82C83738CA67}"/>
              </a:ext>
            </a:extLst>
          </p:cNvPr>
          <p:cNvSpPr txBox="1"/>
          <p:nvPr/>
        </p:nvSpPr>
        <p:spPr>
          <a:xfrm>
            <a:off x="9905999" y="495300"/>
            <a:ext cx="7315200" cy="2308324"/>
          </a:xfrm>
          <a:prstGeom prst="rect">
            <a:avLst/>
          </a:prstGeom>
          <a:noFill/>
        </p:spPr>
        <p:txBody>
          <a:bodyPr wrap="square" rtlCol="0">
            <a:spAutoFit/>
          </a:bodyPr>
          <a:lstStyle/>
          <a:p>
            <a:pPr algn="ctr"/>
            <a:r>
              <a:rPr lang="en-US" sz="4800" b="1" dirty="0">
                <a:solidFill>
                  <a:srgbClr val="00549B"/>
                </a:solidFill>
                <a:latin typeface="Arial Black" panose="020B0A04020102020204" pitchFamily="34" charset="0"/>
              </a:rPr>
              <a:t>When Codes don’t exist…our ability to be resilient falters.</a:t>
            </a:r>
          </a:p>
        </p:txBody>
      </p:sp>
      <p:pic>
        <p:nvPicPr>
          <p:cNvPr id="53" name="Picture 52">
            <a:extLst>
              <a:ext uri="{FF2B5EF4-FFF2-40B4-BE49-F238E27FC236}">
                <a16:creationId xmlns:a16="http://schemas.microsoft.com/office/drawing/2014/main" id="{C3124BF6-1318-1F57-9EAF-C837D8113F9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6670" y="8451483"/>
            <a:ext cx="2153487" cy="1490876"/>
          </a:xfrm>
          <a:prstGeom prst="rect">
            <a:avLst/>
          </a:prstGeom>
        </p:spPr>
      </p:pic>
      <p:pic>
        <p:nvPicPr>
          <p:cNvPr id="41" name="Picture 40">
            <a:extLst>
              <a:ext uri="{FF2B5EF4-FFF2-40B4-BE49-F238E27FC236}">
                <a16:creationId xmlns:a16="http://schemas.microsoft.com/office/drawing/2014/main" id="{FF9F395F-69B0-B9E6-E7DB-6993F43FCD3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842086" y="2991496"/>
            <a:ext cx="9282519" cy="666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B173782-ADDE-648A-BA05-A11A5966F1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 y="70754"/>
            <a:ext cx="18285714" cy="10285714"/>
          </a:xfrm>
          <a:prstGeom prst="rect">
            <a:avLst/>
          </a:prstGeom>
        </p:spPr>
      </p:pic>
      <p:sp>
        <p:nvSpPr>
          <p:cNvPr id="26" name="Rectangle 25">
            <a:extLst>
              <a:ext uri="{FF2B5EF4-FFF2-40B4-BE49-F238E27FC236}">
                <a16:creationId xmlns:a16="http://schemas.microsoft.com/office/drawing/2014/main" id="{FD8F5E46-891C-E768-5624-1D3A654ECBF6}"/>
              </a:ext>
            </a:extLst>
          </p:cNvPr>
          <p:cNvSpPr/>
          <p:nvPr/>
        </p:nvSpPr>
        <p:spPr>
          <a:xfrm>
            <a:off x="0" y="9258300"/>
            <a:ext cx="18288000" cy="1120226"/>
          </a:xfrm>
          <a:prstGeom prst="rect">
            <a:avLst/>
          </a:prstGeom>
          <a:gradFill flip="none" rotWithShape="1">
            <a:gsLst>
              <a:gs pos="0">
                <a:srgbClr val="3C8624">
                  <a:alpha val="72000"/>
                </a:srgbClr>
              </a:gs>
              <a:gs pos="100000">
                <a:srgbClr val="006EB6"/>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B92DBE-B721-B4A8-4A0C-AAD5095FE684}"/>
              </a:ext>
            </a:extLst>
          </p:cNvPr>
          <p:cNvPicPr>
            <a:picLocks noChangeAspect="1"/>
          </p:cNvPicPr>
          <p:nvPr/>
        </p:nvPicPr>
        <p:blipFill>
          <a:blip r:embed="rId4" cstate="screen">
            <a:extLst>
              <a:ext uri="{28A0092B-C50C-407E-A947-70E740481C1C}">
                <a14:useLocalDpi xmlns:a14="http://schemas.microsoft.com/office/drawing/2010/main"/>
              </a:ext>
            </a:extLst>
          </a:blip>
          <a:srcRect l="1060"/>
          <a:stretch>
            <a:fillRect/>
          </a:stretch>
        </p:blipFill>
        <p:spPr>
          <a:xfrm>
            <a:off x="838200" y="355309"/>
            <a:ext cx="6516978" cy="93612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5EDB18A-A479-6DB8-346D-44AA8A528222}"/>
              </a:ext>
            </a:extLst>
          </p:cNvPr>
          <p:cNvSpPr txBox="1"/>
          <p:nvPr/>
        </p:nvSpPr>
        <p:spPr>
          <a:xfrm>
            <a:off x="8402248" y="1409700"/>
            <a:ext cx="8777722" cy="5796267"/>
          </a:xfrm>
          <a:prstGeom prst="rect">
            <a:avLst/>
          </a:prstGeom>
          <a:solidFill>
            <a:schemeClr val="bg1"/>
          </a:solidFill>
        </p:spPr>
        <p:txBody>
          <a:bodyPr wrap="square" rtlCol="0">
            <a:spAutoFit/>
          </a:bodyPr>
          <a:lstStyle/>
          <a:p>
            <a:pPr>
              <a:lnSpc>
                <a:spcPts val="5000"/>
              </a:lnSpc>
            </a:pPr>
            <a:r>
              <a:rPr lang="en-US" sz="3200" dirty="0">
                <a:solidFill>
                  <a:srgbClr val="00549B"/>
                </a:solidFill>
                <a:latin typeface="Arial" panose="020B0604020202020204" pitchFamily="34" charset="0"/>
                <a:cs typeface="Arial" panose="020B0604020202020204" pitchFamily="34" charset="0"/>
              </a:rPr>
              <a:t>According to the Global Status Report for Buildings and Construction, published by the United Nations Environment Programme and the Global Alliance for Buildings and Construction: </a:t>
            </a:r>
            <a:r>
              <a:rPr lang="en-US" sz="3200" b="1" dirty="0">
                <a:solidFill>
                  <a:srgbClr val="00549B"/>
                </a:solidFill>
                <a:latin typeface="Arial" panose="020B0604020202020204" pitchFamily="34" charset="0"/>
                <a:cs typeface="Arial" panose="020B0604020202020204" pitchFamily="34" charset="0"/>
              </a:rPr>
              <a:t>roughly half of all new buildings constructed around the world each year are built without mandatory building energy codes or performance standards.</a:t>
            </a:r>
          </a:p>
        </p:txBody>
      </p:sp>
      <p:pic>
        <p:nvPicPr>
          <p:cNvPr id="4" name="Picture 3">
            <a:extLst>
              <a:ext uri="{FF2B5EF4-FFF2-40B4-BE49-F238E27FC236}">
                <a16:creationId xmlns:a16="http://schemas.microsoft.com/office/drawing/2014/main" id="{FB6AF50B-8212-DC87-EB23-C3431528BA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92400" y="7353047"/>
            <a:ext cx="2539357" cy="1758173"/>
          </a:xfrm>
          <a:prstGeom prst="rect">
            <a:avLst/>
          </a:prstGeom>
        </p:spPr>
      </p:pic>
    </p:spTree>
    <p:extLst>
      <p:ext uri="{BB962C8B-B14F-4D97-AF65-F5344CB8AC3E}">
        <p14:creationId xmlns:p14="http://schemas.microsoft.com/office/powerpoint/2010/main" val="792907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fdf815f-8e37-4da1-a3c0-0c7c3ddbe15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F3454A639CF04A9FA2B13D36277A41" ma:contentTypeVersion="19" ma:contentTypeDescription="Create a new document." ma:contentTypeScope="" ma:versionID="648a1bd6615bbc2829a8414d45170c45">
  <xsd:schema xmlns:xsd="http://www.w3.org/2001/XMLSchema" xmlns:xs="http://www.w3.org/2001/XMLSchema" xmlns:p="http://schemas.microsoft.com/office/2006/metadata/properties" xmlns:ns3="d0047f43-0414-4e3d-9957-611d7bb5dc55" xmlns:ns4="2fdf815f-8e37-4da1-a3c0-0c7c3ddbe156" targetNamespace="http://schemas.microsoft.com/office/2006/metadata/properties" ma:root="true" ma:fieldsID="0c98ca3c41bd3fe4e1cb281b6552b8ec" ns3:_="" ns4:_="">
    <xsd:import namespace="d0047f43-0414-4e3d-9957-611d7bb5dc55"/>
    <xsd:import namespace="2fdf815f-8e37-4da1-a3c0-0c7c3ddbe15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OCR" minOccurs="0"/>
                <xsd:element ref="ns4:_activity" minOccurs="0"/>
                <xsd:element ref="ns4:MediaServiceLocation" minOccurs="0"/>
                <xsd:element ref="ns4:MediaServiceObjectDetectorVersions" minOccurs="0"/>
                <xsd:element ref="ns4:MediaServiceSystemTags" minOccurs="0"/>
                <xsd:element ref="ns4:MediaServiceSearchProperties" minOccurs="0"/>
                <xsd:element ref="ns4:MediaLengthInSecond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047f43-0414-4e3d-9957-611d7bb5dc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df815f-8e37-4da1-a3c0-0c7c3ddbe15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6ADA82-114C-44C4-B5F7-F79ABDAA10A3}">
  <ds:schemaRefs>
    <ds:schemaRef ds:uri="http://schemas.microsoft.com/sharepoint/v3/contenttype/forms"/>
  </ds:schemaRefs>
</ds:datastoreItem>
</file>

<file path=customXml/itemProps2.xml><?xml version="1.0" encoding="utf-8"?>
<ds:datastoreItem xmlns:ds="http://schemas.openxmlformats.org/officeDocument/2006/customXml" ds:itemID="{419DEC28-35B1-46B2-A1D6-058F4AA15A94}">
  <ds:schemaRefs>
    <ds:schemaRef ds:uri="http://schemas.microsoft.com/office/2006/documentManagement/types"/>
    <ds:schemaRef ds:uri="http://purl.org/dc/terms/"/>
    <ds:schemaRef ds:uri="2fdf815f-8e37-4da1-a3c0-0c7c3ddbe156"/>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d0047f43-0414-4e3d-9957-611d7bb5dc55"/>
    <ds:schemaRef ds:uri="http://schemas.microsoft.com/office/2006/metadata/properties"/>
  </ds:schemaRefs>
</ds:datastoreItem>
</file>

<file path=customXml/itemProps3.xml><?xml version="1.0" encoding="utf-8"?>
<ds:datastoreItem xmlns:ds="http://schemas.openxmlformats.org/officeDocument/2006/customXml" ds:itemID="{1CA8506C-D798-4D2F-9C44-3C1F1E42DD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047f43-0414-4e3d-9957-611d7bb5dc55"/>
    <ds:schemaRef ds:uri="2fdf815f-8e37-4da1-a3c0-0c7c3ddbe1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20336</TotalTime>
  <Words>4281</Words>
  <Application>Microsoft Office PowerPoint</Application>
  <PresentationFormat>Custom</PresentationFormat>
  <Paragraphs>280</Paragraphs>
  <Slides>32</Slides>
  <Notes>32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Saira Bold</vt:lpstr>
      <vt:lpstr>Wingdings</vt:lpstr>
      <vt:lpstr>Arial Black</vt:lpstr>
      <vt:lpstr>Arial Nova</vt:lpstr>
      <vt:lpstr>Aptos</vt:lpstr>
      <vt:lpstr>Arial</vt:lpstr>
      <vt:lpstr>Arial Nova Cond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Wilson, Anne</dc:creator>
  <cp:lastModifiedBy>West, Heather</cp:lastModifiedBy>
  <cp:revision>100</cp:revision>
  <dcterms:created xsi:type="dcterms:W3CDTF">2006-08-16T00:00:00Z</dcterms:created>
  <dcterms:modified xsi:type="dcterms:W3CDTF">2026-06-24T18:06:27Z</dcterms:modified>
  <dc:identifier>DAHCWjB4bVQ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0x0101004DF3454A639CF04A9FA2B13D36277A41</vt:lpwstr>
  </property>
</Properties>
</file>