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26"/>
  </p:notesMasterIdLst>
  <p:sldIdLst>
    <p:sldId id="256" r:id="rId6"/>
    <p:sldId id="832" r:id="rId7"/>
    <p:sldId id="829" r:id="rId8"/>
    <p:sldId id="833" r:id="rId9"/>
    <p:sldId id="816" r:id="rId10"/>
    <p:sldId id="820" r:id="rId11"/>
    <p:sldId id="821" r:id="rId12"/>
    <p:sldId id="835" r:id="rId13"/>
    <p:sldId id="831" r:id="rId14"/>
    <p:sldId id="834" r:id="rId15"/>
    <p:sldId id="815" r:id="rId16"/>
    <p:sldId id="814" r:id="rId17"/>
    <p:sldId id="811" r:id="rId18"/>
    <p:sldId id="824" r:id="rId19"/>
    <p:sldId id="826" r:id="rId20"/>
    <p:sldId id="830" r:id="rId21"/>
    <p:sldId id="818" r:id="rId22"/>
    <p:sldId id="819" r:id="rId23"/>
    <p:sldId id="810"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E41B4E-5952-2D09-96CC-575C5D661217}" name="Yates, Alice" initials="YA" userId="S::ayates@ashrae.org::3bd25bc0-9cfc-4aae-a582-472232179b8b" providerId="AD"/>
  <p188:author id="{94DFAA84-A985-C7C9-F7C8-5A26596D6D08}" name="Owen, Mark" initials="OM" userId="S::mowen@ashrae.org::9c91b8c1-72ab-4ccb-ae30-ab82e95ad353" providerId="AD"/>
  <p188:author id="{949AA99C-2AF4-9163-85DE-09E1F2151628}" name="Abrams, Joyce" initials="AJ" userId="S::jabrams@ashrae.org::987fd9cc-8276-4fdc-8688-82c3e3d11beb" providerId="AD"/>
  <p188:author id="{7BB507D9-C531-DE8C-4D35-CBFE46A382FF}" name="McGee, Erin" initials="ME" userId="S::emcgee@ashrae.org::416c5890-f689-4ab0-bd71-1634136ef80c" providerId="AD"/>
  <p188:author id="{5753BDF5-572F-5B53-41C0-22E6158E48CA}" name="Wilson, Anne" initials="WA" userId="S::annewilson@ashrae.org::89b3bae2-90fb-43a3-a40c-f248f7c09f2c" providerId="AD"/>
  <p188:author id="{14EC71FF-90E3-11F3-B049-57FE89811659}" name="Buckley Washington, Karen" initials="BWK" userId="S::kbwashington@ashrae.org::afe4616f-e74a-4bf9-a689-fb30896868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lson, Anne" initials="WA" lastIdx="27" clrIdx="0">
    <p:extLst>
      <p:ext uri="{19B8F6BF-5375-455C-9EA6-DF929625EA0E}">
        <p15:presenceInfo xmlns:p15="http://schemas.microsoft.com/office/powerpoint/2012/main" userId="S::annewilson@ashrae.org::89b3bae2-90fb-43a3-a40c-f248f7c09f2c" providerId="AD"/>
      </p:ext>
    </p:extLst>
  </p:cmAuthor>
  <p:cmAuthor id="2" name="Gupta, Vanita" initials="GV" lastIdx="11" clrIdx="1">
    <p:extLst>
      <p:ext uri="{19B8F6BF-5375-455C-9EA6-DF929625EA0E}">
        <p15:presenceInfo xmlns:p15="http://schemas.microsoft.com/office/powerpoint/2012/main" userId="S::vgupta@ashrae.org::5c99012d-6400-474d-904c-6207c3a543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59D"/>
    <a:srgbClr val="8EC540"/>
    <a:srgbClr val="C3E099"/>
    <a:srgbClr val="FF00FF"/>
    <a:srgbClr val="0099CC"/>
    <a:srgbClr val="05549C"/>
    <a:srgbClr val="006699"/>
    <a:srgbClr val="6F6B6B"/>
    <a:srgbClr val="FFFFFF"/>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71915" autoAdjust="0"/>
  </p:normalViewPr>
  <p:slideViewPr>
    <p:cSldViewPr snapToGrid="0">
      <p:cViewPr varScale="1">
        <p:scale>
          <a:sx n="82" d="100"/>
          <a:sy n="82" d="100"/>
        </p:scale>
        <p:origin x="153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86037-CBA6-4FE3-AF75-4FA5951D1DA1}" type="datetimeFigureOut">
              <a:rPr lang="en-US"/>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82AF3-B4D1-4C1B-AC6D-4EAEA9DC7605}" type="slidenum">
              <a:rPr lang="en-US"/>
              <a:t>‹#›</a:t>
            </a:fld>
            <a:endParaRPr lang="en-US"/>
          </a:p>
        </p:txBody>
      </p:sp>
    </p:spTree>
    <p:extLst>
      <p:ext uri="{BB962C8B-B14F-4D97-AF65-F5344CB8AC3E}">
        <p14:creationId xmlns:p14="http://schemas.microsoft.com/office/powerpoint/2010/main" val="364818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yelearning.ashrae.org/local/catalog/view/product.php?productid=9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publicrelations@ashrae.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Welcome! The topics presented today will follow the 6 main headers in the menu of ashrae.org to assist viewers in navigating where to learn more about information presented today.</a:t>
            </a:r>
          </a:p>
        </p:txBody>
      </p:sp>
      <p:sp>
        <p:nvSpPr>
          <p:cNvPr id="4" name="Slide Number Placeholder 3"/>
          <p:cNvSpPr>
            <a:spLocks noGrp="1"/>
          </p:cNvSpPr>
          <p:nvPr>
            <p:ph type="sldNum" sz="quarter" idx="5"/>
          </p:nvPr>
        </p:nvSpPr>
        <p:spPr/>
        <p:txBody>
          <a:bodyPr/>
          <a:lstStyle/>
          <a:p>
            <a:fld id="{EA382AF3-B4D1-4C1B-AC6D-4EAEA9DC7605}" type="slidenum">
              <a:rPr lang="en-US" smtClean="0"/>
              <a:t>1</a:t>
            </a:fld>
            <a:endParaRPr lang="en-US"/>
          </a:p>
        </p:txBody>
      </p:sp>
    </p:spTree>
    <p:extLst>
      <p:ext uri="{BB962C8B-B14F-4D97-AF65-F5344CB8AC3E}">
        <p14:creationId xmlns:p14="http://schemas.microsoft.com/office/powerpoint/2010/main" val="277274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Standard 241: </a:t>
            </a:r>
            <a:r>
              <a:rPr lang="en-US" dirty="0"/>
              <a:t>establishes minimum requirements aimed at reducing the risk of disease transmission through exposure to infectious aerosols in new buildings, existing buildings, and major renovations. Now available in Spanish! </a:t>
            </a:r>
            <a:endParaRPr lang="en-US" dirty="0">
              <a:cs typeface="Calibri"/>
            </a:endParaRPr>
          </a:p>
          <a:p>
            <a:endParaRPr lang="en-US" dirty="0">
              <a:cs typeface="Calibri"/>
            </a:endParaRPr>
          </a:p>
          <a:p>
            <a:r>
              <a:rPr lang="en-US" dirty="0">
                <a:cs typeface="Calibri"/>
              </a:rPr>
              <a:t>Standard 228: </a:t>
            </a:r>
            <a:r>
              <a:rPr lang="en-US" dirty="0"/>
              <a:t>sets requirements for evaluating whether a building or group of buildings meets a definition of “zero net energy” or a definition of “zero net carbon” during building operation. </a:t>
            </a:r>
            <a:endParaRPr lang="en-US" dirty="0">
              <a:cs typeface="Calibri"/>
            </a:endParaRPr>
          </a:p>
          <a:p>
            <a:endParaRPr lang="en-US" dirty="0">
              <a:cs typeface="Calibri"/>
            </a:endParaRPr>
          </a:p>
          <a:p>
            <a:r>
              <a:rPr lang="en-US" dirty="0">
                <a:cs typeface="Calibri"/>
              </a:rPr>
              <a:t>New 2024 Update of Standard 100: </a:t>
            </a:r>
            <a:r>
              <a:rPr lang="en-US" dirty="0"/>
              <a:t>This essential ASHRAE resource offers over 100 typical energy efficiency measures (EEMs) that can be applied to enable buildings to meet set energy targets, identifying commonly applied elements that can improve building performance. </a:t>
            </a:r>
            <a:endParaRPr lang="en-US" dirty="0">
              <a:cs typeface="Calibri"/>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11</a:t>
            </a:fld>
            <a:endParaRPr lang="en-US"/>
          </a:p>
        </p:txBody>
      </p:sp>
    </p:spTree>
    <p:extLst>
      <p:ext uri="{BB962C8B-B14F-4D97-AF65-F5344CB8AC3E}">
        <p14:creationId xmlns:p14="http://schemas.microsoft.com/office/powerpoint/2010/main" val="230510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Commercial Kitchen Ventilation:</a:t>
            </a:r>
            <a:r>
              <a:rPr lang="en-US" dirty="0">
                <a:cs typeface="Calibri"/>
              </a:rPr>
              <a:t> </a:t>
            </a:r>
            <a:r>
              <a:rPr lang="en-US" dirty="0"/>
              <a:t>One of the primary goals of this book is to share with the HVAC and food service industry the cumulation of decades of CKV research and design experience that has transformed the design and operation of CKV systems from rules of thumb into fact-based standards and best practices that are based on scientific research and practical experience. </a:t>
            </a:r>
          </a:p>
          <a:p>
            <a:endParaRPr lang="en-US" dirty="0">
              <a:cs typeface="Calibri"/>
            </a:endParaRPr>
          </a:p>
          <a:p>
            <a:r>
              <a:rPr lang="en-US" dirty="0"/>
              <a:t>The </a:t>
            </a:r>
            <a:r>
              <a:rPr lang="en-US" b="1" dirty="0"/>
              <a:t>2023 ASHRAE Handbook—</a:t>
            </a:r>
            <a:r>
              <a:rPr lang="en-US" b="1" i="1" dirty="0"/>
              <a:t>HVAC Applications</a:t>
            </a:r>
            <a:r>
              <a:rPr lang="en-US" b="1" dirty="0"/>
              <a:t> </a:t>
            </a:r>
            <a:r>
              <a:rPr lang="en-US" dirty="0"/>
              <a:t>comprises 67 chapters—our most extensive volume yet—covering a broad range of facilities and topics, written to help engineers design and use equipment and systems described in other Handbook volumes</a:t>
            </a:r>
            <a:endParaRPr lang="en-US" dirty="0">
              <a:cs typeface="Calibri"/>
            </a:endParaRPr>
          </a:p>
          <a:p>
            <a:endParaRPr lang="en-US" dirty="0">
              <a:cs typeface="Calibri"/>
            </a:endParaRPr>
          </a:p>
          <a:p>
            <a:r>
              <a:rPr lang="en-US" b="1" dirty="0">
                <a:cs typeface="Calibri"/>
              </a:rPr>
              <a:t>Lucy Goes Green:</a:t>
            </a:r>
            <a:r>
              <a:rPr lang="en-US" dirty="0">
                <a:cs typeface="Calibri"/>
              </a:rPr>
              <a:t> </a:t>
            </a:r>
            <a:r>
              <a:rPr lang="en-US" dirty="0"/>
              <a:t>In the second ASHRAE children’s book, Lucy goes with her classmates on a field trip to a sustainable farm, where they learn about storing energy using solar panels and windmills and recycling water through rainwater collection.</a:t>
            </a:r>
            <a:r>
              <a:rPr lang="en-US" dirty="0">
                <a:cs typeface="Calibri"/>
              </a:rPr>
              <a:t> The author Danielle Passaglia will be doing a book signing at the Hotel Bookstore </a:t>
            </a:r>
            <a:r>
              <a:rPr lang="en-US" dirty="0"/>
              <a:t>at the Marriott, Sunday, Jan. 21 at 9:00 AM. </a:t>
            </a:r>
          </a:p>
          <a:p>
            <a:endParaRPr lang="en-US" dirty="0"/>
          </a:p>
          <a:p>
            <a:r>
              <a:rPr lang="en-US" b="1" dirty="0"/>
              <a:t>Design Guidance for Education Facilities: </a:t>
            </a:r>
            <a:r>
              <a:rPr lang="en-US" dirty="0"/>
              <a:t>This document provides guidance on how to best implement IAQ improvements, including risk mitigation strategies, in educational facilities and helps facilitate discussion between designers and stakeholders, identify minimum recommendations, and discuss further considerations to improve IAQ and reduce the transmission risk of infectious pathogens and other contaminants of concern.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382AF3-B4D1-4C1B-AC6D-4EAEA9DC7605}" type="slidenum">
              <a:rPr lang="en-US"/>
              <a:t>12</a:t>
            </a:fld>
            <a:endParaRPr lang="en-US"/>
          </a:p>
        </p:txBody>
      </p:sp>
    </p:spTree>
    <p:extLst>
      <p:ext uri="{BB962C8B-B14F-4D97-AF65-F5344CB8AC3E}">
        <p14:creationId xmlns:p14="http://schemas.microsoft.com/office/powerpoint/2010/main" val="396611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9494C"/>
                </a:solidFill>
                <a:effectLst/>
                <a:latin typeface="akzidenz-grotesk"/>
              </a:rPr>
              <a:t>ASHRAE Members have free access to the ASHRAE Journal Articles and Research Reports sections within the Technology Portal, and </a:t>
            </a:r>
            <a:r>
              <a:rPr lang="en-US" b="1" i="0">
                <a:solidFill>
                  <a:srgbClr val="49494C"/>
                </a:solidFill>
                <a:effectLst/>
                <a:latin typeface="akzidenz-grotesk"/>
              </a:rPr>
              <a:t>now </a:t>
            </a:r>
            <a:r>
              <a:rPr lang="en-US" b="0" i="0">
                <a:solidFill>
                  <a:srgbClr val="49494C"/>
                </a:solidFill>
                <a:effectLst/>
                <a:latin typeface="akzidenz-grotesk"/>
              </a:rPr>
              <a:t>subscribers to ASHRAE Handbook Online, Duct Fitting Database, and Weather Data Viewer can find links to those resources here as well.  </a:t>
            </a:r>
            <a:br>
              <a:rPr lang="en-US"/>
            </a:br>
            <a:endParaRPr lang="en-US"/>
          </a:p>
        </p:txBody>
      </p:sp>
      <p:sp>
        <p:nvSpPr>
          <p:cNvPr id="4" name="Slide Number Placeholder 3"/>
          <p:cNvSpPr>
            <a:spLocks noGrp="1"/>
          </p:cNvSpPr>
          <p:nvPr>
            <p:ph type="sldNum" sz="quarter" idx="5"/>
          </p:nvPr>
        </p:nvSpPr>
        <p:spPr/>
        <p:txBody>
          <a:bodyPr/>
          <a:lstStyle/>
          <a:p>
            <a:fld id="{EA382AF3-B4D1-4C1B-AC6D-4EAEA9DC7605}" type="slidenum">
              <a:rPr lang="en-US" smtClean="0"/>
              <a:t>13</a:t>
            </a:fld>
            <a:endParaRPr lang="en-US"/>
          </a:p>
        </p:txBody>
      </p:sp>
    </p:spTree>
    <p:extLst>
      <p:ext uri="{BB962C8B-B14F-4D97-AF65-F5344CB8AC3E}">
        <p14:creationId xmlns:p14="http://schemas.microsoft.com/office/powerpoint/2010/main" val="251505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ELearning: </a:t>
            </a:r>
            <a:r>
              <a:rPr lang="en-US" dirty="0"/>
              <a:t>Our newly updated </a:t>
            </a:r>
            <a:r>
              <a:rPr lang="en-US" dirty="0">
                <a:hlinkClick r:id="rId3"/>
              </a:rPr>
              <a:t>Fundamentals: HVAC Systems</a:t>
            </a:r>
            <a:r>
              <a:rPr lang="en-US" dirty="0"/>
              <a:t> eLearning course package has been meticulously crafted to provide you with the knowledge and skills you need to excel in the HVAC field. </a:t>
            </a:r>
          </a:p>
          <a:p>
            <a:endParaRPr lang="en-US" dirty="0">
              <a:cs typeface="+mn-lt"/>
            </a:endParaRPr>
          </a:p>
          <a:p>
            <a:r>
              <a:rPr lang="en-US" dirty="0">
                <a:cs typeface="+mn-lt"/>
              </a:rPr>
              <a:t>ALI: </a:t>
            </a:r>
            <a:r>
              <a:rPr lang="en-US" b="1" dirty="0"/>
              <a:t>NEW! Understanding ASHRAE Standard 241 Control of Infectious Aerosols – Background, Overview, and Key Requirements</a:t>
            </a:r>
            <a:r>
              <a:rPr lang="en-US" dirty="0"/>
              <a:t> (code 78)</a:t>
            </a:r>
            <a:br>
              <a:rPr lang="en-US" dirty="0">
                <a:cs typeface="+mn-lt"/>
              </a:rPr>
            </a:br>
            <a:r>
              <a:rPr lang="en-US" dirty="0" err="1"/>
              <a:t>Janaury</a:t>
            </a:r>
            <a:r>
              <a:rPr lang="en-US" dirty="0"/>
              <a:t> 23| 9:00 a.m. – 12:00 p.m., McCormick Place</a:t>
            </a:r>
            <a:endParaRPr lang="en-US" dirty="0">
              <a:cs typeface="+mn-lt"/>
            </a:endParaRPr>
          </a:p>
          <a:p>
            <a:r>
              <a:rPr lang="en-US" dirty="0"/>
              <a:t>This course provides background on airborne transmission and airborne infection risk mitigation and gives a comprehensive introduction to Standard 241. Key definitions and requirements for compliance, including equivalent clean airflow rates and air cleaner effectiveness and safety testing, are discussed in detail, and illustrated with examples. Assessment, planning, and operation and maintenance are summarized. </a:t>
            </a:r>
            <a:endParaRPr lang="en-US" dirty="0">
              <a:ea typeface="Calibri"/>
              <a:cs typeface="Calibri"/>
            </a:endParaRPr>
          </a:p>
          <a:p>
            <a:endParaRPr lang="en-US" dirty="0">
              <a:cs typeface="Calibri" panose="020F0502020204030204"/>
            </a:endParaRPr>
          </a:p>
          <a:p>
            <a:r>
              <a:rPr lang="en-US" dirty="0">
                <a:cs typeface="+mn-lt"/>
              </a:rPr>
              <a:t>A NEW ASHRAE Certification: </a:t>
            </a:r>
            <a:r>
              <a:rPr lang="en-US" dirty="0"/>
              <a:t>The CDP certification will validate competency of the professional to </a:t>
            </a:r>
            <a:r>
              <a:rPr lang="en-US" i="1" dirty="0"/>
              <a:t>decarbonize a building throughout its entire life cycle, including in these key job areas: Project Planning, Project Development, Construction &amp; Renovation, Passive Efficiency, Active Efficiency, Facility Management and Distributed Energy Resources. </a:t>
            </a:r>
            <a:endParaRPr lang="en-US" dirty="0"/>
          </a:p>
          <a:p>
            <a:r>
              <a:rPr lang="en-US" b="1" dirty="0"/>
              <a:t>Development Timeline</a:t>
            </a:r>
            <a:endParaRPr lang="en-US" dirty="0">
              <a:cs typeface="Calibri"/>
            </a:endParaRPr>
          </a:p>
          <a:p>
            <a:pPr marL="171450" indent="-171450">
              <a:buFont typeface="Arial"/>
              <a:buChar char="•"/>
            </a:pPr>
            <a:r>
              <a:rPr lang="en-US" dirty="0"/>
              <a:t>March 1, 2024 | CDP Application Opens</a:t>
            </a:r>
            <a:endParaRPr lang="en-US" dirty="0">
              <a:cs typeface="Calibri"/>
            </a:endParaRPr>
          </a:p>
          <a:p>
            <a:pPr marL="171450" indent="-171450">
              <a:buFont typeface="Arial"/>
              <a:buChar char="•"/>
            </a:pPr>
            <a:r>
              <a:rPr lang="en-US" dirty="0"/>
              <a:t>June 20, 2024 | Examination Opens</a:t>
            </a:r>
            <a:endParaRPr lang="en-US" dirty="0">
              <a:cs typeface="Calibri"/>
            </a:endParaRPr>
          </a:p>
          <a:p>
            <a:endParaRPr lang="en-US" i="1"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14</a:t>
            </a:fld>
            <a:endParaRPr lang="en-US"/>
          </a:p>
        </p:txBody>
      </p:sp>
    </p:spTree>
    <p:extLst>
      <p:ext uri="{BB962C8B-B14F-4D97-AF65-F5344CB8AC3E}">
        <p14:creationId xmlns:p14="http://schemas.microsoft.com/office/powerpoint/2010/main" val="428330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15</a:t>
            </a:fld>
            <a:endParaRPr lang="en-US"/>
          </a:p>
        </p:txBody>
      </p:sp>
    </p:spTree>
    <p:extLst>
      <p:ext uri="{BB962C8B-B14F-4D97-AF65-F5344CB8AC3E}">
        <p14:creationId xmlns:p14="http://schemas.microsoft.com/office/powerpoint/2010/main" val="183713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16</a:t>
            </a:fld>
            <a:endParaRPr lang="en-US"/>
          </a:p>
        </p:txBody>
      </p:sp>
    </p:spTree>
    <p:extLst>
      <p:ext uri="{BB962C8B-B14F-4D97-AF65-F5344CB8AC3E}">
        <p14:creationId xmlns:p14="http://schemas.microsoft.com/office/powerpoint/2010/main" val="289923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0"/>
              </a:spcBef>
              <a:defRPr/>
            </a:pPr>
            <a:r>
              <a:rPr lang="en-US" sz="1200">
                <a:ea typeface="+mn-lt"/>
                <a:cs typeface="+mn-lt"/>
              </a:rPr>
              <a:t>Submit nominations for others and/or yourself  for council or committees</a:t>
            </a:r>
            <a:r>
              <a:rPr lang="en-US" sz="1200">
                <a:ea typeface="+mn-lt"/>
                <a:cs typeface="Calibri"/>
              </a:rPr>
              <a:t> in the Committee Nominations page in the Communities section.</a:t>
            </a:r>
          </a:p>
          <a:p>
            <a:endParaRPr lang="en-US"/>
          </a:p>
          <a:p>
            <a:r>
              <a:rPr lang="en-US"/>
              <a:t>Also in the Communities section is a convenient map to search for ASHRAE Chapters – just use autodetect or search by location to find the nearest chapter including the Chapter’s website info. </a:t>
            </a:r>
          </a:p>
        </p:txBody>
      </p:sp>
      <p:sp>
        <p:nvSpPr>
          <p:cNvPr id="4" name="Slide Number Placeholder 3"/>
          <p:cNvSpPr>
            <a:spLocks noGrp="1"/>
          </p:cNvSpPr>
          <p:nvPr>
            <p:ph type="sldNum" sz="quarter" idx="5"/>
          </p:nvPr>
        </p:nvSpPr>
        <p:spPr/>
        <p:txBody>
          <a:bodyPr/>
          <a:lstStyle/>
          <a:p>
            <a:fld id="{EA382AF3-B4D1-4C1B-AC6D-4EAEA9DC7605}" type="slidenum">
              <a:rPr lang="en-US" smtClean="0"/>
              <a:t>17</a:t>
            </a:fld>
            <a:endParaRPr lang="en-US"/>
          </a:p>
        </p:txBody>
      </p:sp>
    </p:spTree>
    <p:extLst>
      <p:ext uri="{BB962C8B-B14F-4D97-AF65-F5344CB8AC3E}">
        <p14:creationId xmlns:p14="http://schemas.microsoft.com/office/powerpoint/2010/main" val="424944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9494C"/>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9494C"/>
                </a:solidFill>
                <a:effectLst/>
                <a:latin typeface="+mj-lt"/>
              </a:rPr>
              <a:t>Recently the Board approved including ASHRAE Guidelines alongside ASHRAE Standards as an option for new and renewing members to choose while joining or renewing, as their Annual Member Benefit selection. Be sure to check the membership benefits section to get the most out of your membership.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9494C"/>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9494C"/>
                </a:solidFill>
                <a:effectLst/>
                <a:latin typeface="+mj-lt"/>
              </a:rPr>
              <a:t>The Honors &amp; Awards page in the Membership section has everything you need to nominate someone for an award including deadlines, forms, and a great flow chart explaining who to nominate for what award.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A382AF3-B4D1-4C1B-AC6D-4EAEA9DC7605}" type="slidenum">
              <a:rPr lang="en-US" smtClean="0"/>
              <a:t>18</a:t>
            </a:fld>
            <a:endParaRPr lang="en-US"/>
          </a:p>
        </p:txBody>
      </p:sp>
    </p:spTree>
    <p:extLst>
      <p:ext uri="{BB962C8B-B14F-4D97-AF65-F5344CB8AC3E}">
        <p14:creationId xmlns:p14="http://schemas.microsoft.com/office/powerpoint/2010/main" val="2059263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PR team have tools and resources available to vet media inquires, research media contacts and arrange appropriate responses. Please send all media inquires to </a:t>
            </a:r>
            <a:r>
              <a:rPr lang="en-US" dirty="0">
                <a:hlinkClick r:id="rId3" tooltip="mailto:publicrelations@ashrae.org"/>
              </a:rPr>
              <a:t>publicrelations@ashrae.org</a:t>
            </a:r>
            <a:r>
              <a:rPr lang="en-US" dirty="0"/>
              <a:t> for support.</a:t>
            </a:r>
          </a:p>
        </p:txBody>
      </p:sp>
      <p:sp>
        <p:nvSpPr>
          <p:cNvPr id="4" name="Slide Number Placeholder 3"/>
          <p:cNvSpPr>
            <a:spLocks noGrp="1"/>
          </p:cNvSpPr>
          <p:nvPr>
            <p:ph type="sldNum" sz="quarter" idx="5"/>
          </p:nvPr>
        </p:nvSpPr>
        <p:spPr/>
        <p:txBody>
          <a:bodyPr/>
          <a:lstStyle/>
          <a:p>
            <a:fld id="{EA382AF3-B4D1-4C1B-AC6D-4EAEA9DC7605}" type="slidenum">
              <a:rPr lang="en-US" smtClean="0"/>
              <a:t>19</a:t>
            </a:fld>
            <a:endParaRPr lang="en-US"/>
          </a:p>
        </p:txBody>
      </p:sp>
    </p:spTree>
    <p:extLst>
      <p:ext uri="{BB962C8B-B14F-4D97-AF65-F5344CB8AC3E}">
        <p14:creationId xmlns:p14="http://schemas.microsoft.com/office/powerpoint/2010/main" val="238925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Akzidenz Grotesk BE Medium" panose="02000803030000020004" pitchFamily="50" charset="0"/>
              </a:rPr>
              <a:t> </a:t>
            </a:r>
            <a:r>
              <a:rPr lang="en-US">
                <a:solidFill>
                  <a:schemeClr val="bg1"/>
                </a:solidFill>
                <a:latin typeface="Akzidenz Grotesk BE Medium" panose="02000803030000020004" pitchFamily="50" charset="0"/>
              </a:rPr>
              <a:t>View ASHRAE Governing Documents at </a:t>
            </a:r>
            <a:r>
              <a:rPr lang="en-US" b="1" u="sng">
                <a:solidFill>
                  <a:schemeClr val="bg1"/>
                </a:solidFill>
                <a:latin typeface="Akzidenz Grotesk BE Medium" panose="02000803030000020004" pitchFamily="50" charset="0"/>
              </a:rPr>
              <a:t>ashrae.org/about/governance</a:t>
            </a:r>
          </a:p>
          <a:p>
            <a:endParaRPr lang="en-US"/>
          </a:p>
        </p:txBody>
      </p:sp>
      <p:sp>
        <p:nvSpPr>
          <p:cNvPr id="4" name="Slide Number Placeholder 3"/>
          <p:cNvSpPr>
            <a:spLocks noGrp="1"/>
          </p:cNvSpPr>
          <p:nvPr>
            <p:ph type="sldNum" sz="quarter" idx="5"/>
          </p:nvPr>
        </p:nvSpPr>
        <p:spPr/>
        <p:txBody>
          <a:bodyPr/>
          <a:lstStyle/>
          <a:p>
            <a:fld id="{EA382AF3-B4D1-4C1B-AC6D-4EAEA9DC7605}" type="slidenum">
              <a:rPr lang="en-US" smtClean="0"/>
              <a:t>2</a:t>
            </a:fld>
            <a:endParaRPr lang="en-US"/>
          </a:p>
        </p:txBody>
      </p:sp>
    </p:spTree>
    <p:extLst>
      <p:ext uri="{BB962C8B-B14F-4D97-AF65-F5344CB8AC3E}">
        <p14:creationId xmlns:p14="http://schemas.microsoft.com/office/powerpoint/2010/main" val="423698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kzidenz-grotesk"/>
              </a:rPr>
              <a:t>A few of the many resources in the ‘About’ section of ashrae.org include ASHRAE’s DEI initiatives, where you can find resources and event information, as well as information regarding the Strategic Plan. </a:t>
            </a:r>
          </a:p>
          <a:p>
            <a:endParaRPr lang="en-US" b="0" i="0" dirty="0">
              <a:effectLst/>
              <a:latin typeface="akzidenz-grotesk"/>
            </a:endParaRPr>
          </a:p>
          <a:p>
            <a:r>
              <a:rPr lang="en-US" b="0" i="0" dirty="0">
                <a:effectLst/>
                <a:latin typeface="akzidenz-grotesk"/>
              </a:rPr>
              <a:t>DEI events happening here in Chicago include </a:t>
            </a:r>
            <a:r>
              <a:rPr lang="en-US" b="0" i="0" dirty="0">
                <a:solidFill>
                  <a:srgbClr val="49494C"/>
                </a:solidFill>
                <a:effectLst/>
                <a:latin typeface="akzidenz-grotesk"/>
              </a:rPr>
              <a:t>the Women in ASHRAE breakfast with President </a:t>
            </a:r>
            <a:r>
              <a:rPr lang="en-US" b="1" i="0" dirty="0">
                <a:solidFill>
                  <a:srgbClr val="49494C"/>
                </a:solidFill>
                <a:effectLst/>
                <a:latin typeface="akzidenz-grotesk"/>
              </a:rPr>
              <a:t>Ginger Scoggins, </a:t>
            </a:r>
            <a:r>
              <a:rPr lang="en-US" b="0" i="0" dirty="0">
                <a:solidFill>
                  <a:srgbClr val="49494C"/>
                </a:solidFill>
                <a:effectLst/>
                <a:latin typeface="akzidenz-grotesk"/>
              </a:rPr>
              <a:t>who will interview </a:t>
            </a:r>
            <a:r>
              <a:rPr lang="en-US" b="1" i="0" dirty="0">
                <a:solidFill>
                  <a:srgbClr val="49494C"/>
                </a:solidFill>
                <a:effectLst/>
                <a:latin typeface="akzidenz-grotesk"/>
              </a:rPr>
              <a:t>Mindy Gulati, DEI Consultant</a:t>
            </a:r>
            <a:r>
              <a:rPr lang="en-US" b="0" i="0" dirty="0">
                <a:solidFill>
                  <a:srgbClr val="49494C"/>
                </a:solidFill>
                <a:effectLst/>
                <a:latin typeface="akzidenz-grotesk"/>
              </a:rPr>
              <a:t>, to discuss industry trends, and share experiences and insights. Mindy Gulati will also present to the ASHRAE Board during the Sunday BOD meeting which starts at 2:30pm. She will also be answering your toughest questions Monday at 9:45 AM in Forum 3: Pulling Back the Curtain on DEI. </a:t>
            </a:r>
          </a:p>
          <a:p>
            <a:endParaRPr lang="en-US" dirty="0"/>
          </a:p>
          <a:p>
            <a:pPr rtl="0"/>
            <a:r>
              <a:rPr lang="en-US" dirty="0"/>
              <a:t>An important update regarding the Strategic Plan: The ASHRAE 2025-28 Strategic Planning Development cycle is currently underway and will begin officially this March during a strategic planning session with the BOD and the Planning Committee. Input is currently and will continue to be solicited regarding what items should be considered for inclusion in the next plan. </a:t>
            </a:r>
            <a:r>
              <a:rPr lang="en-US" dirty="0">
                <a:effectLst/>
              </a:rPr>
              <a:t>As a part of this effort, the association consulting firm, McKinley Advisors, has been contracted. They will be attending the 2024 Winter Conference and will be visiting various committees to gather insight on the value of ASHRAE to its members and to observe operations. They will also be attending the strategic planning session with the BOD in the spring.</a:t>
            </a:r>
            <a:endParaRPr lang="en-US" dirty="0"/>
          </a:p>
          <a:p>
            <a:pPr rtl="0"/>
            <a:r>
              <a:rPr lang="en-US" dirty="0"/>
              <a:t> </a:t>
            </a:r>
          </a:p>
          <a:p>
            <a:pPr rtl="0"/>
            <a:r>
              <a:rPr lang="en-US" b="1" dirty="0">
                <a:effectLst/>
              </a:rPr>
              <a:t>If you have any feedback/comments that you would like to be considered by the BOD and the Planning Committee for inclusion in the 2025-28 Strategic plan, please don’t hesitate to </a:t>
            </a:r>
            <a:r>
              <a:rPr lang="en-US" b="1" u="sng" dirty="0">
                <a:effectLst/>
              </a:rPr>
              <a:t>complete the Strategic Plan Feedback Form that can be accessed on ASHRAE’s home page.</a:t>
            </a:r>
          </a:p>
          <a:p>
            <a:endParaRPr lang="en-US" b="0" i="0" dirty="0">
              <a:effectLst/>
              <a:latin typeface="akzidenz-grotesk"/>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3</a:t>
            </a:fld>
            <a:endParaRPr lang="en-US"/>
          </a:p>
        </p:txBody>
      </p:sp>
    </p:spTree>
    <p:extLst>
      <p:ext uri="{BB962C8B-B14F-4D97-AF65-F5344CB8AC3E}">
        <p14:creationId xmlns:p14="http://schemas.microsoft.com/office/powerpoint/2010/main" val="148820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kzidenz-grotesk"/>
              </a:rPr>
              <a:t>Additional resources in the ‘About’ section include the Society Snapshot for download and review, as well as Marketing Central. If you haven’t looked at Marketing Central it’s a wealth of information for members and chapters to assist in their promotion efforts. This page provides presentations, social media templates, branding guides, and much more. </a:t>
            </a:r>
          </a:p>
          <a:p>
            <a:endParaRPr lang="en-US" b="0" i="0" dirty="0">
              <a:effectLst/>
              <a:latin typeface="akzidenz-grotesk"/>
            </a:endParaRPr>
          </a:p>
        </p:txBody>
      </p:sp>
      <p:sp>
        <p:nvSpPr>
          <p:cNvPr id="4" name="Slide Number Placeholder 3"/>
          <p:cNvSpPr>
            <a:spLocks noGrp="1"/>
          </p:cNvSpPr>
          <p:nvPr>
            <p:ph type="sldNum" sz="quarter" idx="5"/>
          </p:nvPr>
        </p:nvSpPr>
        <p:spPr/>
        <p:txBody>
          <a:bodyPr/>
          <a:lstStyle/>
          <a:p>
            <a:fld id="{EA382AF3-B4D1-4C1B-AC6D-4EAEA9DC7605}" type="slidenum">
              <a:rPr lang="en-US" smtClean="0"/>
              <a:t>4</a:t>
            </a:fld>
            <a:endParaRPr lang="en-US"/>
          </a:p>
        </p:txBody>
      </p:sp>
    </p:spTree>
    <p:extLst>
      <p:ext uri="{BB962C8B-B14F-4D97-AF65-F5344CB8AC3E}">
        <p14:creationId xmlns:p14="http://schemas.microsoft.com/office/powerpoint/2010/main" val="133529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Calibri  "/>
              </a:rPr>
              <a:t>2023-24 Board of Directors </a:t>
            </a:r>
            <a:r>
              <a:rPr lang="en-US" sz="1800" b="1" i="1">
                <a:solidFill>
                  <a:schemeClr val="bg1"/>
                </a:solidFill>
                <a:latin typeface="Calibri  "/>
              </a:rPr>
              <a:t>Executive Committee</a:t>
            </a:r>
            <a:endParaRPr lang="en-US" sz="1800">
              <a:solidFill>
                <a:schemeClr val="bg1"/>
              </a:solidFill>
              <a:latin typeface="Calibri  "/>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a:latin typeface="Calibri  "/>
              </a:rPr>
            </a:br>
            <a:r>
              <a:rPr kumimoji="0" lang="en-US" sz="1800" i="0" u="none" strike="noStrike" kern="1200" cap="none" spc="0" normalizeH="0" baseline="0" noProof="0">
                <a:ln>
                  <a:noFill/>
                </a:ln>
                <a:solidFill>
                  <a:prstClr val="black"/>
                </a:solidFill>
                <a:effectLst/>
                <a:uLnTx/>
                <a:uFillTx/>
                <a:ea typeface="+mn-ea"/>
                <a:cs typeface="+mn-cs"/>
              </a:rPr>
              <a:t>Through an elaborate committee structure, including committees and councils, ASHRAE policies are established by a </a:t>
            </a:r>
            <a:r>
              <a:rPr kumimoji="0" lang="en-US" sz="1800" b="1" i="0" u="none" strike="noStrike" kern="1200" cap="none" spc="0" normalizeH="0" baseline="0" noProof="0">
                <a:ln>
                  <a:noFill/>
                </a:ln>
                <a:solidFill>
                  <a:prstClr val="black"/>
                </a:solidFill>
                <a:effectLst/>
                <a:uLnTx/>
                <a:uFillTx/>
                <a:ea typeface="+mn-ea"/>
                <a:cs typeface="+mn-cs"/>
              </a:rPr>
              <a:t>Board of Directors </a:t>
            </a:r>
            <a:r>
              <a:rPr kumimoji="0" lang="en-US" sz="1800" i="0" u="none" strike="noStrike" kern="1200" cap="none" spc="0" normalizeH="0" baseline="0" noProof="0">
                <a:ln>
                  <a:noFill/>
                </a:ln>
                <a:solidFill>
                  <a:prstClr val="black"/>
                </a:solidFill>
                <a:effectLst/>
                <a:uLnTx/>
                <a:uFillTx/>
                <a:ea typeface="+mn-ea"/>
                <a:cs typeface="+mn-cs"/>
              </a:rPr>
              <a:t>comprised of Society members elected by the membership. Board members serve terms of one to three years, including the President who serves a one‐year term.</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i="1">
                <a:latin typeface="Calibri  "/>
              </a:rPr>
            </a:br>
            <a:endParaRPr lang="en-US" sz="1800" i="1">
              <a:latin typeface="Calibri  "/>
            </a:endParaRPr>
          </a:p>
          <a:p>
            <a:endParaRPr lang="en-US"/>
          </a:p>
        </p:txBody>
      </p:sp>
      <p:sp>
        <p:nvSpPr>
          <p:cNvPr id="4" name="Slide Number Placeholder 3"/>
          <p:cNvSpPr>
            <a:spLocks noGrp="1"/>
          </p:cNvSpPr>
          <p:nvPr>
            <p:ph type="sldNum" sz="quarter" idx="5"/>
          </p:nvPr>
        </p:nvSpPr>
        <p:spPr/>
        <p:txBody>
          <a:bodyPr/>
          <a:lstStyle/>
          <a:p>
            <a:fld id="{EA382AF3-B4D1-4C1B-AC6D-4EAEA9DC7605}" type="slidenum">
              <a:rPr lang="en-US" smtClean="0"/>
              <a:t>5</a:t>
            </a:fld>
            <a:endParaRPr lang="en-US"/>
          </a:p>
        </p:txBody>
      </p:sp>
    </p:spTree>
    <p:extLst>
      <p:ext uri="{BB962C8B-B14F-4D97-AF65-F5344CB8AC3E}">
        <p14:creationId xmlns:p14="http://schemas.microsoft.com/office/powerpoint/2010/main" val="385594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
              </a:rPr>
              <a:t>2023-24 Board of Directors</a:t>
            </a:r>
            <a:r>
              <a:rPr lang="en-US" sz="1400" b="1" dirty="0">
                <a:latin typeface="Calibri  "/>
              </a:rPr>
              <a:t> </a:t>
            </a:r>
            <a:r>
              <a:rPr lang="en-US" sz="1200" b="1" i="1" dirty="0">
                <a:latin typeface="Calibri  "/>
              </a:rPr>
              <a:t>Director and Regional Chairs</a:t>
            </a:r>
            <a:br>
              <a:rPr lang="en-US" sz="1400" i="1" dirty="0">
                <a:latin typeface="Calibri  "/>
              </a:rPr>
            </a:br>
            <a:endParaRPr lang="en-US" sz="1400" i="1" dirty="0">
              <a:latin typeface="Calibri  "/>
            </a:endParaRPr>
          </a:p>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6</a:t>
            </a:fld>
            <a:endParaRPr lang="en-US"/>
          </a:p>
        </p:txBody>
      </p:sp>
    </p:spTree>
    <p:extLst>
      <p:ext uri="{BB962C8B-B14F-4D97-AF65-F5344CB8AC3E}">
        <p14:creationId xmlns:p14="http://schemas.microsoft.com/office/powerpoint/2010/main" val="54656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Calibri  "/>
              </a:rPr>
              <a:t>2023-24 </a:t>
            </a:r>
            <a:r>
              <a:rPr lang="en-US" sz="1200" b="1" i="1">
                <a:latin typeface="Calibri  "/>
              </a:rPr>
              <a:t>Directors-at-large</a:t>
            </a:r>
            <a:br>
              <a:rPr lang="en-US" sz="1800" i="1">
                <a:latin typeface="Calibri  "/>
              </a:rPr>
            </a:br>
            <a:endParaRPr lang="en-US" sz="1800" i="1">
              <a:latin typeface="Calibri  "/>
            </a:endParaRPr>
          </a:p>
          <a:p>
            <a:endParaRPr lang="en-US"/>
          </a:p>
        </p:txBody>
      </p:sp>
      <p:sp>
        <p:nvSpPr>
          <p:cNvPr id="4" name="Slide Number Placeholder 3"/>
          <p:cNvSpPr>
            <a:spLocks noGrp="1"/>
          </p:cNvSpPr>
          <p:nvPr>
            <p:ph type="sldNum" sz="quarter" idx="5"/>
          </p:nvPr>
        </p:nvSpPr>
        <p:spPr/>
        <p:txBody>
          <a:bodyPr/>
          <a:lstStyle/>
          <a:p>
            <a:fld id="{EA382AF3-B4D1-4C1B-AC6D-4EAEA9DC7605}" type="slidenum">
              <a:rPr lang="en-US" smtClean="0"/>
              <a:t>7</a:t>
            </a:fld>
            <a:endParaRPr lang="en-US"/>
          </a:p>
        </p:txBody>
      </p:sp>
    </p:spTree>
    <p:extLst>
      <p:ext uri="{BB962C8B-B14F-4D97-AF65-F5344CB8AC3E}">
        <p14:creationId xmlns:p14="http://schemas.microsoft.com/office/powerpoint/2010/main" val="256858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6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FF0000"/>
                </a:solidFill>
                <a:effectLst/>
                <a:latin typeface="akzidenz-grotesk"/>
              </a:rPr>
              <a:t>New Technical Resources available from the Task Force for Building Decarbonization include </a:t>
            </a:r>
            <a:r>
              <a:rPr lang="en-US" b="0" i="0">
                <a:solidFill>
                  <a:srgbClr val="FF0000"/>
                </a:solidFill>
                <a:effectLst/>
                <a:latin typeface="akzidenz-grotesk"/>
              </a:rPr>
              <a:t>the latest resource guide </a:t>
            </a:r>
            <a:r>
              <a:rPr lang="en-US" b="1" i="1">
                <a:solidFill>
                  <a:srgbClr val="49494C"/>
                </a:solidFill>
                <a:effectLst/>
                <a:latin typeface="akzidenz-grotesk"/>
              </a:rPr>
              <a:t>Understanding Grid-Interactive Buildings for Decarbonization</a:t>
            </a:r>
            <a:r>
              <a:rPr lang="en-US" b="1" i="0">
                <a:solidFill>
                  <a:srgbClr val="49494C"/>
                </a:solidFill>
                <a:effectLst/>
                <a:latin typeface="akzidenz-grotesk"/>
              </a:rPr>
              <a:t> </a:t>
            </a:r>
            <a:r>
              <a:rPr lang="en-US" b="0" i="0">
                <a:solidFill>
                  <a:srgbClr val="49494C"/>
                </a:solidFill>
                <a:effectLst/>
                <a:latin typeface="akzidenz-grotesk"/>
              </a:rPr>
              <a:t>which is now available for purchase.</a:t>
            </a:r>
            <a:endParaRPr lang="en-US"/>
          </a:p>
          <a:p>
            <a:endParaRPr lang="en-US" b="1" i="0">
              <a:solidFill>
                <a:srgbClr val="FF0000"/>
              </a:solidFill>
              <a:effectLst/>
              <a:latin typeface="akzidenz-grotesk"/>
            </a:endParaRPr>
          </a:p>
          <a:p>
            <a:r>
              <a:rPr lang="en-US" b="1" i="0">
                <a:solidFill>
                  <a:srgbClr val="FF0000"/>
                </a:solidFill>
                <a:effectLst/>
                <a:latin typeface="akzidenz-grotesk"/>
              </a:rPr>
              <a:t>Also available are videos from </a:t>
            </a:r>
            <a:r>
              <a:rPr lang="en-US" b="0" i="0">
                <a:solidFill>
                  <a:srgbClr val="49494C"/>
                </a:solidFill>
                <a:effectLst/>
                <a:latin typeface="akzidenz-grotesk"/>
              </a:rPr>
              <a:t>ASHRAE’s bimonthly video series which looks at the carbon problem and describes how ASHRAE is leading the way towards a solution. </a:t>
            </a:r>
          </a:p>
        </p:txBody>
      </p:sp>
      <p:sp>
        <p:nvSpPr>
          <p:cNvPr id="4" name="Slide Number Placeholder 3"/>
          <p:cNvSpPr>
            <a:spLocks noGrp="1"/>
          </p:cNvSpPr>
          <p:nvPr>
            <p:ph type="sldNum" sz="quarter" idx="5"/>
          </p:nvPr>
        </p:nvSpPr>
        <p:spPr/>
        <p:txBody>
          <a:bodyPr/>
          <a:lstStyle/>
          <a:p>
            <a:fld id="{EA382AF3-B4D1-4C1B-AC6D-4EAEA9DC7605}" type="slidenum">
              <a:rPr lang="en-US" smtClean="0"/>
              <a:t>10</a:t>
            </a:fld>
            <a:endParaRPr lang="en-US"/>
          </a:p>
        </p:txBody>
      </p:sp>
    </p:spTree>
    <p:extLst>
      <p:ext uri="{BB962C8B-B14F-4D97-AF65-F5344CB8AC3E}">
        <p14:creationId xmlns:p14="http://schemas.microsoft.com/office/powerpoint/2010/main" val="153619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FDFFEB-F9FD-9D5E-49A9-D1DA0B171ADF}"/>
              </a:ext>
            </a:extLst>
          </p:cNvPr>
          <p:cNvSpPr/>
          <p:nvPr userDrawn="1"/>
        </p:nvSpPr>
        <p:spPr>
          <a:xfrm>
            <a:off x="0" y="0"/>
            <a:ext cx="12192000" cy="6900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D8FD95-4187-F5A1-BA0B-27D48B50743C}"/>
              </a:ext>
            </a:extLst>
          </p:cNvPr>
          <p:cNvSpPr/>
          <p:nvPr userDrawn="1"/>
        </p:nvSpPr>
        <p:spPr>
          <a:xfrm>
            <a:off x="0" y="0"/>
            <a:ext cx="12192000" cy="6900863"/>
          </a:xfrm>
          <a:prstGeom prst="rect">
            <a:avLst/>
          </a:prstGeom>
          <a:solidFill>
            <a:srgbClr val="0655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74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43B-C60A-466C-BD32-6D1FE395D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3E48-1FD3-428C-A790-58711CA07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4CB93-20A9-4D72-8605-588209DCB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EB244-F392-465E-9F7F-EB8DC1A4EE68}"/>
              </a:ext>
            </a:extLst>
          </p:cNvPr>
          <p:cNvSpPr>
            <a:spLocks noGrp="1"/>
          </p:cNvSpPr>
          <p:nvPr>
            <p:ph type="dt" sz="half" idx="10"/>
          </p:nvPr>
        </p:nvSpPr>
        <p:spPr/>
        <p:txBody>
          <a:bodyPr/>
          <a:lstStyle/>
          <a:p>
            <a:fld id="{AF8BBA54-415D-438F-ABD0-A01F287E4AF8}" type="datetimeFigureOut">
              <a:rPr lang="en-US" smtClean="0"/>
              <a:t>1/11/2024</a:t>
            </a:fld>
            <a:endParaRPr lang="en-US"/>
          </a:p>
        </p:txBody>
      </p:sp>
      <p:sp>
        <p:nvSpPr>
          <p:cNvPr id="6" name="Footer Placeholder 5">
            <a:extLst>
              <a:ext uri="{FF2B5EF4-FFF2-40B4-BE49-F238E27FC236}">
                <a16:creationId xmlns:a16="http://schemas.microsoft.com/office/drawing/2014/main" id="{A0ABDD02-6B98-448B-AED5-E375E1B78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F2D16-A729-4722-92BD-9E4A35960744}"/>
              </a:ext>
            </a:extLst>
          </p:cNvPr>
          <p:cNvSpPr>
            <a:spLocks noGrp="1"/>
          </p:cNvSpPr>
          <p:nvPr>
            <p:ph type="sldNum" sz="quarter" idx="12"/>
          </p:nvPr>
        </p:nvSpPr>
        <p:spPr/>
        <p:txBody>
          <a:bodyPr/>
          <a:lstStyle/>
          <a:p>
            <a:fld id="{CDCE43C6-5138-4D96-A65B-5B91F73FFF2B}" type="slidenum">
              <a:rPr lang="en-US" smtClean="0"/>
              <a:t>‹#›</a:t>
            </a:fld>
            <a:endParaRPr lang="en-US"/>
          </a:p>
        </p:txBody>
      </p:sp>
    </p:spTree>
    <p:extLst>
      <p:ext uri="{BB962C8B-B14F-4D97-AF65-F5344CB8AC3E}">
        <p14:creationId xmlns:p14="http://schemas.microsoft.com/office/powerpoint/2010/main" val="222711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329005" y="216622"/>
            <a:ext cx="10515600" cy="601515"/>
          </a:xfrm>
        </p:spPr>
        <p:txBody>
          <a:bodyPr>
            <a:noAutofit/>
          </a:bodyPr>
          <a:lstStyle>
            <a:lvl1pPr>
              <a:defRPr sz="3200">
                <a:solidFill>
                  <a:schemeClr val="bg1"/>
                </a:solidFill>
                <a:latin typeface="Akzidenz Grotesk BE Regular" panose="02000503030000020003" pitchFamily="50" charset="0"/>
              </a:defRPr>
            </a:lvl1pPr>
          </a:lstStyle>
          <a:p>
            <a:endParaRPr lang="en-US"/>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28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1173" cy="6858000"/>
          </a:xfrm>
          <a:prstGeom prst="rect">
            <a:avLst/>
          </a:prstGeom>
        </p:spPr>
      </p:pic>
    </p:spTree>
    <p:extLst>
      <p:ext uri="{BB962C8B-B14F-4D97-AF65-F5344CB8AC3E}">
        <p14:creationId xmlns:p14="http://schemas.microsoft.com/office/powerpoint/2010/main" val="8464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descr="Text, logo&#10;&#10;Description automatically generated">
            <a:extLst>
              <a:ext uri="{FF2B5EF4-FFF2-40B4-BE49-F238E27FC236}">
                <a16:creationId xmlns:a16="http://schemas.microsoft.com/office/drawing/2014/main" id="{A4FD5248-DB2C-CAF5-C03E-9F6A7ACAFFD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descr="Text, logo&#10;&#10;Description automatically generated">
            <a:extLst>
              <a:ext uri="{FF2B5EF4-FFF2-40B4-BE49-F238E27FC236}">
                <a16:creationId xmlns:a16="http://schemas.microsoft.com/office/drawing/2014/main" id="{0229D6BC-F066-0F15-557A-FA84AC6C312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101819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43B-C60A-466C-BD32-6D1FE395D9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13E48-1FD3-428C-A790-58711CA074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4CB93-20A9-4D72-8605-588209DCB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EB244-F392-465E-9F7F-EB8DC1A4EE68}"/>
              </a:ext>
            </a:extLst>
          </p:cNvPr>
          <p:cNvSpPr>
            <a:spLocks noGrp="1"/>
          </p:cNvSpPr>
          <p:nvPr>
            <p:ph type="dt" sz="half" idx="10"/>
          </p:nvPr>
        </p:nvSpPr>
        <p:spPr/>
        <p:txBody>
          <a:bodyPr/>
          <a:lstStyle/>
          <a:p>
            <a:fld id="{AF8BBA54-415D-438F-ABD0-A01F287E4AF8}" type="datetimeFigureOut">
              <a:rPr lang="en-US" smtClean="0"/>
              <a:t>1/11/2024</a:t>
            </a:fld>
            <a:endParaRPr lang="en-US"/>
          </a:p>
        </p:txBody>
      </p:sp>
      <p:sp>
        <p:nvSpPr>
          <p:cNvPr id="6" name="Footer Placeholder 5">
            <a:extLst>
              <a:ext uri="{FF2B5EF4-FFF2-40B4-BE49-F238E27FC236}">
                <a16:creationId xmlns:a16="http://schemas.microsoft.com/office/drawing/2014/main" id="{A0ABDD02-6B98-448B-AED5-E375E1B783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F2D16-A729-4722-92BD-9E4A35960744}"/>
              </a:ext>
            </a:extLst>
          </p:cNvPr>
          <p:cNvSpPr>
            <a:spLocks noGrp="1"/>
          </p:cNvSpPr>
          <p:nvPr>
            <p:ph type="sldNum" sz="quarter" idx="12"/>
          </p:nvPr>
        </p:nvSpPr>
        <p:spPr/>
        <p:txBody>
          <a:bodyPr/>
          <a:lstStyle/>
          <a:p>
            <a:fld id="{CDCE43C6-5138-4D96-A65B-5B91F73FFF2B}" type="slidenum">
              <a:rPr lang="en-US" smtClean="0"/>
              <a:t>‹#›</a:t>
            </a:fld>
            <a:endParaRPr lang="en-US"/>
          </a:p>
        </p:txBody>
      </p:sp>
      <p:pic>
        <p:nvPicPr>
          <p:cNvPr id="8" name="Picture 7" descr="Text, logo&#10;&#10;Description automatically generated">
            <a:extLst>
              <a:ext uri="{FF2B5EF4-FFF2-40B4-BE49-F238E27FC236}">
                <a16:creationId xmlns:a16="http://schemas.microsoft.com/office/drawing/2014/main" id="{BD96AB95-36D6-E8BF-CC96-020752AB48E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357123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45243FAC-1618-4F17-870E-2E34877CF37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586182" y="808185"/>
            <a:ext cx="19039941" cy="7255237"/>
          </a:xfrm>
          <a:prstGeom prst="rect">
            <a:avLst/>
          </a:prstGeom>
        </p:spPr>
      </p:pic>
      <p:sp>
        <p:nvSpPr>
          <p:cNvPr id="8" name="Title Placeholder 1">
            <a:extLst>
              <a:ext uri="{FF2B5EF4-FFF2-40B4-BE49-F238E27FC236}">
                <a16:creationId xmlns:a16="http://schemas.microsoft.com/office/drawing/2014/main" id="{76557BAC-5213-4134-A016-A12D891D733B}"/>
              </a:ext>
            </a:extLst>
          </p:cNvPr>
          <p:cNvSpPr txBox="1">
            <a:spLocks/>
          </p:cNvSpPr>
          <p:nvPr userDrawn="1"/>
        </p:nvSpPr>
        <p:spPr>
          <a:xfrm>
            <a:off x="0" y="0"/>
            <a:ext cx="12192000" cy="1034760"/>
          </a:xfrm>
          <a:prstGeom prst="rect">
            <a:avLst/>
          </a:prstGeom>
          <a:solidFill>
            <a:schemeClr val="accent1">
              <a:lumMod val="75000"/>
            </a:schemeClr>
          </a:solidFill>
        </p:spPr>
        <p:txBody>
          <a:bodyPr vert="horz" lIns="36576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kzidenz Grotesk BE Regular" panose="02000503030000020003" pitchFamily="50" charset="0"/>
                <a:ea typeface="+mj-ea"/>
                <a:cs typeface="+mj-cs"/>
              </a:defRPr>
            </a:lvl1pPr>
          </a:lstStyle>
          <a:p>
            <a:endParaRPr lang="en-US" sz="2800"/>
          </a:p>
        </p:txBody>
      </p:sp>
      <p:pic>
        <p:nvPicPr>
          <p:cNvPr id="13" name="Picture 12" descr="Text, logo&#10;&#10;Description automatically generated">
            <a:extLst>
              <a:ext uri="{FF2B5EF4-FFF2-40B4-BE49-F238E27FC236}">
                <a16:creationId xmlns:a16="http://schemas.microsoft.com/office/drawing/2014/main" id="{82B14DBF-5F95-4677-9235-178D2DEEFA7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0800000" flipH="1" flipV="1">
            <a:off x="10993907" y="199309"/>
            <a:ext cx="869088" cy="601514"/>
          </a:xfrm>
          <a:prstGeom prst="rect">
            <a:avLst/>
          </a:prstGeom>
        </p:spPr>
      </p:pic>
      <p:sp>
        <p:nvSpPr>
          <p:cNvPr id="14" name="Title 1">
            <a:extLst>
              <a:ext uri="{FF2B5EF4-FFF2-40B4-BE49-F238E27FC236}">
                <a16:creationId xmlns:a16="http://schemas.microsoft.com/office/drawing/2014/main" id="{3BBB6481-3ABA-479A-BC27-8D38A55E2350}"/>
              </a:ext>
            </a:extLst>
          </p:cNvPr>
          <p:cNvSpPr>
            <a:spLocks noGrp="1"/>
          </p:cNvSpPr>
          <p:nvPr>
            <p:ph type="title"/>
          </p:nvPr>
        </p:nvSpPr>
        <p:spPr>
          <a:xfrm>
            <a:off x="329005" y="216622"/>
            <a:ext cx="10515600" cy="601515"/>
          </a:xfrm>
        </p:spPr>
        <p:txBody>
          <a:bodyPr>
            <a:noAutofit/>
          </a:bodyPr>
          <a:lstStyle>
            <a:lvl1pPr>
              <a:defRPr sz="3200">
                <a:solidFill>
                  <a:schemeClr val="bg1"/>
                </a:solidFill>
                <a:latin typeface="Akzidenz Grotesk BE Regular" panose="02000503030000020003" pitchFamily="50" charset="0"/>
              </a:defRPr>
            </a:lvl1pPr>
          </a:lstStyle>
          <a:p>
            <a:endParaRPr lang="en-US"/>
          </a:p>
        </p:txBody>
      </p:sp>
      <p:sp>
        <p:nvSpPr>
          <p:cNvPr id="7" name="Content Placeholder 2">
            <a:extLst>
              <a:ext uri="{FF2B5EF4-FFF2-40B4-BE49-F238E27FC236}">
                <a16:creationId xmlns:a16="http://schemas.microsoft.com/office/drawing/2014/main" id="{A332F484-9A21-4CA7-8201-A46ACEEEC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4997B865-7EFE-4C00-8EC6-42A6E991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848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978015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81173" cy="6858000"/>
          </a:xfrm>
          <a:prstGeom prst="rect">
            <a:avLst/>
          </a:prstGeom>
        </p:spPr>
      </p:pic>
      <p:sp>
        <p:nvSpPr>
          <p:cNvPr id="8" name="Rectangle 7">
            <a:extLst>
              <a:ext uri="{FF2B5EF4-FFF2-40B4-BE49-F238E27FC236}">
                <a16:creationId xmlns:a16="http://schemas.microsoft.com/office/drawing/2014/main" id="{57607B0D-F0CC-4F35-C70B-1F62ED653E49}"/>
              </a:ext>
            </a:extLst>
          </p:cNvPr>
          <p:cNvSpPr/>
          <p:nvPr userDrawn="1"/>
        </p:nvSpPr>
        <p:spPr>
          <a:xfrm>
            <a:off x="0" y="6604000"/>
            <a:ext cx="12181173" cy="296862"/>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206538"/>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7" r:id="rId3"/>
    <p:sldLayoutId id="2147483668" r:id="rId4"/>
    <p:sldLayoutId id="214748366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6.xml"/><Relationship Id="rId16"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with a blank screen&#10;&#10;Description automatically generated">
            <a:extLst>
              <a:ext uri="{FF2B5EF4-FFF2-40B4-BE49-F238E27FC236}">
                <a16:creationId xmlns:a16="http://schemas.microsoft.com/office/drawing/2014/main" id="{5FF4E131-F3A1-C829-156C-B3461141B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9" y="0"/>
            <a:ext cx="12318758" cy="6929301"/>
          </a:xfrm>
          <a:prstGeom prst="rect">
            <a:avLst/>
          </a:prstGeom>
        </p:spPr>
      </p:pic>
      <p:sp>
        <p:nvSpPr>
          <p:cNvPr id="13" name="Rectangle 12">
            <a:extLst>
              <a:ext uri="{FF2B5EF4-FFF2-40B4-BE49-F238E27FC236}">
                <a16:creationId xmlns:a16="http://schemas.microsoft.com/office/drawing/2014/main" id="{D91199B7-8893-4EF3-BA9D-E72A260D2DCA}"/>
              </a:ext>
            </a:extLst>
          </p:cNvPr>
          <p:cNvSpPr/>
          <p:nvPr/>
        </p:nvSpPr>
        <p:spPr>
          <a:xfrm>
            <a:off x="1148314" y="1529152"/>
            <a:ext cx="9811421" cy="4732311"/>
          </a:xfrm>
          <a:prstGeom prst="rect">
            <a:avLst/>
          </a:prstGeom>
          <a:solidFill>
            <a:srgbClr val="00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A274FD-A5D6-B804-C97A-886D51CCD0C0}"/>
              </a:ext>
            </a:extLst>
          </p:cNvPr>
          <p:cNvPicPr>
            <a:picLocks noChangeAspect="1"/>
          </p:cNvPicPr>
          <p:nvPr/>
        </p:nvPicPr>
        <p:blipFill rotWithShape="1">
          <a:blip r:embed="rId4"/>
          <a:srcRect r="302"/>
          <a:stretch/>
        </p:blipFill>
        <p:spPr>
          <a:xfrm>
            <a:off x="1148314" y="350379"/>
            <a:ext cx="9811421" cy="1178774"/>
          </a:xfrm>
          <a:prstGeom prst="rect">
            <a:avLst/>
          </a:prstGeom>
          <a:ln>
            <a:noFill/>
          </a:ln>
          <a:effectLst>
            <a:outerShdw blurRad="190500" algn="tl" rotWithShape="0">
              <a:srgbClr val="000000">
                <a:alpha val="70000"/>
              </a:srgbClr>
            </a:outerShdw>
          </a:effectLst>
        </p:spPr>
      </p:pic>
      <p:pic>
        <p:nvPicPr>
          <p:cNvPr id="6" name="Picture 5" descr="A black background with white text&#10;&#10;Description automatically generated">
            <a:extLst>
              <a:ext uri="{FF2B5EF4-FFF2-40B4-BE49-F238E27FC236}">
                <a16:creationId xmlns:a16="http://schemas.microsoft.com/office/drawing/2014/main" id="{61FC28DD-3A7A-17AC-2A30-CE5335B198B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90342" y="1817114"/>
            <a:ext cx="5854559" cy="1951520"/>
          </a:xfrm>
          <a:prstGeom prst="rect">
            <a:avLst/>
          </a:prstGeom>
        </p:spPr>
      </p:pic>
      <p:sp>
        <p:nvSpPr>
          <p:cNvPr id="2" name="TextBox 1"/>
          <p:cNvSpPr txBox="1"/>
          <p:nvPr/>
        </p:nvSpPr>
        <p:spPr>
          <a:xfrm>
            <a:off x="792480" y="4211389"/>
            <a:ext cx="10939751" cy="769441"/>
          </a:xfrm>
          <a:prstGeom prst="rect">
            <a:avLst/>
          </a:prstGeom>
          <a:noFill/>
        </p:spPr>
        <p:txBody>
          <a:bodyPr wrap="square" lIns="91440" tIns="45720" rIns="91440" bIns="45720" rtlCol="0" anchor="t">
            <a:spAutoFit/>
          </a:bodyPr>
          <a:lstStyle/>
          <a:p>
            <a:pPr algn="ctr"/>
            <a:r>
              <a:rPr lang="en-US" sz="4400" b="1">
                <a:solidFill>
                  <a:schemeClr val="bg1"/>
                </a:solidFill>
              </a:rPr>
              <a:t>LEADERSHIP PRESENTATION</a:t>
            </a:r>
          </a:p>
        </p:txBody>
      </p:sp>
    </p:spTree>
    <p:extLst>
      <p:ext uri="{BB962C8B-B14F-4D97-AF65-F5344CB8AC3E}">
        <p14:creationId xmlns:p14="http://schemas.microsoft.com/office/powerpoint/2010/main" val="274850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10170317"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Task Force for Building Decarbonization</a:t>
            </a:r>
            <a:endParaRPr lang="en-US" sz="2400" b="1" i="0">
              <a:solidFill>
                <a:schemeClr val="bg1"/>
              </a:solidFill>
              <a:effectLst/>
              <a:latin typeface="Akzidenz Grotesk BE Medium" panose="02000803030000020004" pitchFamily="50" charset="0"/>
            </a:endParaRPr>
          </a:p>
        </p:txBody>
      </p:sp>
      <p:pic>
        <p:nvPicPr>
          <p:cNvPr id="26" name="Picture 25">
            <a:extLst>
              <a:ext uri="{FF2B5EF4-FFF2-40B4-BE49-F238E27FC236}">
                <a16:creationId xmlns:a16="http://schemas.microsoft.com/office/drawing/2014/main" id="{C8D2061D-B531-EB02-102F-BFDA2E1DF620}"/>
              </a:ext>
            </a:extLst>
          </p:cNvPr>
          <p:cNvPicPr>
            <a:picLocks noChangeAspect="1"/>
          </p:cNvPicPr>
          <p:nvPr/>
        </p:nvPicPr>
        <p:blipFill>
          <a:blip r:embed="rId3"/>
          <a:stretch>
            <a:fillRect/>
          </a:stretch>
        </p:blipFill>
        <p:spPr>
          <a:xfrm>
            <a:off x="830018" y="1520452"/>
            <a:ext cx="3740969" cy="4859079"/>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566C2C5A-98BD-C553-8C53-13F5C7BFE77C}"/>
              </a:ext>
            </a:extLst>
          </p:cNvPr>
          <p:cNvPicPr>
            <a:picLocks noChangeAspect="1"/>
          </p:cNvPicPr>
          <p:nvPr/>
        </p:nvPicPr>
        <p:blipFill>
          <a:blip r:embed="rId4"/>
          <a:stretch>
            <a:fillRect/>
          </a:stretch>
        </p:blipFill>
        <p:spPr>
          <a:xfrm>
            <a:off x="5050332" y="2235344"/>
            <a:ext cx="6797629" cy="3429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362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76945" y="635781"/>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14449" y="6357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33609" y="6357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01473" y="6357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99366" y="6357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87682" y="6357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3360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75432"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10554"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05860"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4048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0B122C-BB67-7C9F-0885-9F00EA6DFC26}"/>
              </a:ext>
            </a:extLst>
          </p:cNvPr>
          <p:cNvSpPr txBox="1"/>
          <p:nvPr/>
        </p:nvSpPr>
        <p:spPr>
          <a:xfrm>
            <a:off x="107158" y="138682"/>
            <a:ext cx="6248400"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Standards</a:t>
            </a:r>
            <a:endParaRPr lang="en-US" sz="2400" b="1" i="0">
              <a:solidFill>
                <a:schemeClr val="bg1"/>
              </a:solidFill>
              <a:effectLst/>
              <a:latin typeface="Akzidenz Grotesk BE Medium" panose="02000803030000020004" pitchFamily="50" charset="0"/>
            </a:endParaRPr>
          </a:p>
        </p:txBody>
      </p:sp>
      <p:pic>
        <p:nvPicPr>
          <p:cNvPr id="3" name="Picture 2" descr="A picture containing text, screenshot, font, design">
            <a:extLst>
              <a:ext uri="{FF2B5EF4-FFF2-40B4-BE49-F238E27FC236}">
                <a16:creationId xmlns:a16="http://schemas.microsoft.com/office/drawing/2014/main" id="{4DA18E82-83A1-657C-96CA-28C4F6FBB9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0775" y="1809461"/>
            <a:ext cx="3405929" cy="4395884"/>
          </a:xfrm>
          <a:prstGeom prst="rect">
            <a:avLst/>
          </a:prstGeom>
          <a:ln>
            <a:noFill/>
          </a:ln>
          <a:effectLst>
            <a:outerShdw blurRad="292100" dist="139700" dir="2700000" algn="tl" rotWithShape="0">
              <a:srgbClr val="333333">
                <a:alpha val="65000"/>
              </a:srgbClr>
            </a:outerShdw>
          </a:effectLst>
        </p:spPr>
      </p:pic>
      <p:pic>
        <p:nvPicPr>
          <p:cNvPr id="17" name="Picture 16" descr="A green and white paper with black text&#10;&#10;Description automatically generated">
            <a:extLst>
              <a:ext uri="{FF2B5EF4-FFF2-40B4-BE49-F238E27FC236}">
                <a16:creationId xmlns:a16="http://schemas.microsoft.com/office/drawing/2014/main" id="{B819AFE9-C781-B186-7035-5A9DCCB32552}"/>
              </a:ext>
            </a:extLst>
          </p:cNvPr>
          <p:cNvPicPr>
            <a:picLocks noChangeAspect="1"/>
          </p:cNvPicPr>
          <p:nvPr/>
        </p:nvPicPr>
        <p:blipFill>
          <a:blip r:embed="rId4"/>
          <a:stretch>
            <a:fillRect/>
          </a:stretch>
        </p:blipFill>
        <p:spPr>
          <a:xfrm>
            <a:off x="7958985" y="1812595"/>
            <a:ext cx="3409824" cy="4412714"/>
          </a:xfrm>
          <a:prstGeom prst="rect">
            <a:avLst/>
          </a:prstGeom>
          <a:ln>
            <a:noFill/>
          </a:ln>
          <a:effectLst>
            <a:outerShdw blurRad="292100" dist="139700" dir="2700000" algn="tl" rotWithShape="0">
              <a:srgbClr val="333333">
                <a:alpha val="65000"/>
              </a:srgbClr>
            </a:outerShdw>
          </a:effectLst>
        </p:spPr>
      </p:pic>
      <p:pic>
        <p:nvPicPr>
          <p:cNvPr id="18" name="Picture 17" descr="A white and green rectangle with black text&#10;&#10;Description automatically generated">
            <a:extLst>
              <a:ext uri="{FF2B5EF4-FFF2-40B4-BE49-F238E27FC236}">
                <a16:creationId xmlns:a16="http://schemas.microsoft.com/office/drawing/2014/main" id="{2DF26374-4414-8970-FECD-88A5CC70C4CB}"/>
              </a:ext>
            </a:extLst>
          </p:cNvPr>
          <p:cNvPicPr>
            <a:picLocks noChangeAspect="1"/>
          </p:cNvPicPr>
          <p:nvPr/>
        </p:nvPicPr>
        <p:blipFill>
          <a:blip r:embed="rId5"/>
          <a:stretch>
            <a:fillRect/>
          </a:stretch>
        </p:blipFill>
        <p:spPr>
          <a:xfrm>
            <a:off x="4279880" y="1817636"/>
            <a:ext cx="3405929" cy="4407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8641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8543951"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ASHRAE Bookstore</a:t>
            </a:r>
            <a:endParaRPr lang="en-US" sz="2400" b="1" i="0">
              <a:solidFill>
                <a:schemeClr val="bg1"/>
              </a:solidFill>
              <a:effectLst/>
              <a:latin typeface="Akzidenz Grotesk BE Medium" panose="02000803030000020004" pitchFamily="50" charset="0"/>
            </a:endParaRPr>
          </a:p>
        </p:txBody>
      </p:sp>
      <p:pic>
        <p:nvPicPr>
          <p:cNvPr id="23" name="Content Placeholder 4" descr="A book cover of a kitchen">
            <a:extLst>
              <a:ext uri="{FF2B5EF4-FFF2-40B4-BE49-F238E27FC236}">
                <a16:creationId xmlns:a16="http://schemas.microsoft.com/office/drawing/2014/main" id="{9446E271-484B-599A-F24C-C2E919623FA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590" r="28793"/>
          <a:stretch/>
        </p:blipFill>
        <p:spPr>
          <a:xfrm>
            <a:off x="299594" y="1925037"/>
            <a:ext cx="2742129" cy="3992253"/>
          </a:xfrm>
          <a:prstGeom prst="rect">
            <a:avLst/>
          </a:prstGeom>
          <a:ln>
            <a:noFill/>
          </a:ln>
          <a:effectLst>
            <a:outerShdw blurRad="292100" dist="139700" dir="2700000" algn="tl" rotWithShape="0">
              <a:srgbClr val="333333">
                <a:alpha val="65000"/>
              </a:srgbClr>
            </a:outerShdw>
          </a:effectLst>
        </p:spPr>
      </p:pic>
      <p:pic>
        <p:nvPicPr>
          <p:cNvPr id="18" name="Picture 17" descr="A cartoon of a child holding a sign&#10;&#10;Description automatically generated">
            <a:extLst>
              <a:ext uri="{FF2B5EF4-FFF2-40B4-BE49-F238E27FC236}">
                <a16:creationId xmlns:a16="http://schemas.microsoft.com/office/drawing/2014/main" id="{D9BDEAA8-C20B-0891-84F0-2BA4F483CB29}"/>
              </a:ext>
            </a:extLst>
          </p:cNvPr>
          <p:cNvPicPr>
            <a:picLocks noChangeAspect="1"/>
          </p:cNvPicPr>
          <p:nvPr/>
        </p:nvPicPr>
        <p:blipFill>
          <a:blip r:embed="rId4"/>
          <a:stretch>
            <a:fillRect/>
          </a:stretch>
        </p:blipFill>
        <p:spPr>
          <a:xfrm>
            <a:off x="5656236" y="2032514"/>
            <a:ext cx="2743200" cy="2718897"/>
          </a:xfrm>
          <a:prstGeom prst="rect">
            <a:avLst/>
          </a:prstGeom>
          <a:ln>
            <a:noFill/>
          </a:ln>
          <a:effectLst>
            <a:outerShdw blurRad="292100" dist="139700" dir="2700000" algn="tl" rotWithShape="0">
              <a:srgbClr val="333333">
                <a:alpha val="65000"/>
              </a:srgbClr>
            </a:outerShdw>
          </a:effectLst>
        </p:spPr>
      </p:pic>
      <p:pic>
        <p:nvPicPr>
          <p:cNvPr id="20" name="Picture 19" descr="A book with gold text on it&#10;&#10;Description automatically generated">
            <a:extLst>
              <a:ext uri="{FF2B5EF4-FFF2-40B4-BE49-F238E27FC236}">
                <a16:creationId xmlns:a16="http://schemas.microsoft.com/office/drawing/2014/main" id="{791BF75F-267C-830D-FB3A-98C38077FEDF}"/>
              </a:ext>
            </a:extLst>
          </p:cNvPr>
          <p:cNvPicPr>
            <a:picLocks noChangeAspect="1"/>
          </p:cNvPicPr>
          <p:nvPr/>
        </p:nvPicPr>
        <p:blipFill>
          <a:blip r:embed="rId5"/>
          <a:stretch>
            <a:fillRect/>
          </a:stretch>
        </p:blipFill>
        <p:spPr>
          <a:xfrm>
            <a:off x="2163251" y="2032514"/>
            <a:ext cx="4114748" cy="3606800"/>
          </a:xfrm>
          <a:prstGeom prst="rect">
            <a:avLst/>
          </a:prstGeom>
          <a:ln>
            <a:noFill/>
          </a:ln>
          <a:effectLst>
            <a:outerShdw blurRad="292100" dist="139700" dir="2700000" algn="tl" rotWithShape="0">
              <a:srgbClr val="333333">
                <a:alpha val="65000"/>
              </a:srgbClr>
            </a:outerShdw>
          </a:effectLst>
        </p:spPr>
      </p:pic>
      <p:pic>
        <p:nvPicPr>
          <p:cNvPr id="2" name="Picture 1" descr="A white cover with blue text&#10;&#10;Description automatically generated">
            <a:extLst>
              <a:ext uri="{FF2B5EF4-FFF2-40B4-BE49-F238E27FC236}">
                <a16:creationId xmlns:a16="http://schemas.microsoft.com/office/drawing/2014/main" id="{38CE95EA-6BEC-DF34-5BCF-E5612248BEB4}"/>
              </a:ext>
            </a:extLst>
          </p:cNvPr>
          <p:cNvPicPr>
            <a:picLocks noChangeAspect="1"/>
          </p:cNvPicPr>
          <p:nvPr/>
        </p:nvPicPr>
        <p:blipFill>
          <a:blip r:embed="rId6"/>
          <a:stretch>
            <a:fillRect/>
          </a:stretch>
        </p:blipFill>
        <p:spPr>
          <a:xfrm>
            <a:off x="8712788" y="1802490"/>
            <a:ext cx="3179618" cy="41148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21523C9-8902-920C-C11B-9A47D91C1545}"/>
              </a:ext>
            </a:extLst>
          </p:cNvPr>
          <p:cNvSpPr txBox="1"/>
          <p:nvPr/>
        </p:nvSpPr>
        <p:spPr>
          <a:xfrm>
            <a:off x="5656236" y="4851789"/>
            <a:ext cx="2743200" cy="1477328"/>
          </a:xfrm>
          <a:prstGeom prst="rect">
            <a:avLst/>
          </a:prstGeom>
          <a:noFill/>
        </p:spPr>
        <p:txBody>
          <a:bodyPr wrap="square" rtlCol="0">
            <a:spAutoFit/>
          </a:bodyPr>
          <a:lstStyle/>
          <a:p>
            <a:pPr algn="ctr"/>
            <a:r>
              <a:rPr lang="en-US" b="1" i="1" dirty="0"/>
              <a:t>Lucy Goes Green </a:t>
            </a:r>
          </a:p>
          <a:p>
            <a:pPr algn="ctr"/>
            <a:r>
              <a:rPr lang="en-US" b="1" dirty="0"/>
              <a:t>Book Signing! </a:t>
            </a:r>
          </a:p>
          <a:p>
            <a:pPr algn="ctr"/>
            <a:r>
              <a:rPr lang="en-US" dirty="0"/>
              <a:t>ASHRAE Bookstore at the Marriott Marquis, Sunday, Jan. 21 at 9:00 AM. </a:t>
            </a:r>
          </a:p>
        </p:txBody>
      </p:sp>
    </p:spTree>
    <p:extLst>
      <p:ext uri="{BB962C8B-B14F-4D97-AF65-F5344CB8AC3E}">
        <p14:creationId xmlns:p14="http://schemas.microsoft.com/office/powerpoint/2010/main" val="1146266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154F8DA-9E80-32F3-015C-C86750CEC424}"/>
              </a:ext>
            </a:extLst>
          </p:cNvPr>
          <p:cNvGrpSpPr/>
          <p:nvPr/>
        </p:nvGrpSpPr>
        <p:grpSpPr>
          <a:xfrm>
            <a:off x="4722527" y="1241208"/>
            <a:ext cx="7420746" cy="5692991"/>
            <a:chOff x="-100217" y="1259910"/>
            <a:chExt cx="7420746" cy="5598090"/>
          </a:xfrm>
          <a:effectLst>
            <a:outerShdw blurRad="50800" dist="38100" dir="8100000" algn="tr" rotWithShape="0">
              <a:prstClr val="black">
                <a:alpha val="40000"/>
              </a:prstClr>
            </a:outerShdw>
          </a:effectLst>
        </p:grpSpPr>
        <p:pic>
          <p:nvPicPr>
            <p:cNvPr id="20" name="Picture 19" descr="A black background with a black square&#10;&#10;Description automatically generated with medium confidence">
              <a:extLst>
                <a:ext uri="{FF2B5EF4-FFF2-40B4-BE49-F238E27FC236}">
                  <a16:creationId xmlns:a16="http://schemas.microsoft.com/office/drawing/2014/main" id="{B9CAB12D-9FD3-0078-7B5D-A4907E42A458}"/>
                </a:ext>
              </a:extLst>
            </p:cNvPr>
            <p:cNvPicPr>
              <a:picLocks noChangeAspect="1"/>
            </p:cNvPicPr>
            <p:nvPr/>
          </p:nvPicPr>
          <p:blipFill rotWithShape="1">
            <a:blip r:embed="rId3">
              <a:extLst>
                <a:ext uri="{28A0092B-C50C-407E-A947-70E740481C1C}">
                  <a14:useLocalDpi xmlns:a14="http://schemas.microsoft.com/office/drawing/2010/main" val="0"/>
                </a:ext>
              </a:extLst>
            </a:blip>
            <a:srcRect l="42201" t="3750" r="21177" b="8554"/>
            <a:stretch/>
          </p:blipFill>
          <p:spPr>
            <a:xfrm rot="16200000">
              <a:off x="811111" y="348582"/>
              <a:ext cx="5598089" cy="7420746"/>
            </a:xfrm>
            <a:prstGeom prst="rect">
              <a:avLst/>
            </a:prstGeom>
          </p:spPr>
        </p:pic>
        <p:pic>
          <p:nvPicPr>
            <p:cNvPr id="19" name="Picture 18">
              <a:extLst>
                <a:ext uri="{FF2B5EF4-FFF2-40B4-BE49-F238E27FC236}">
                  <a16:creationId xmlns:a16="http://schemas.microsoft.com/office/drawing/2014/main" id="{B133F53E-E146-F232-C6F2-36FBF4F012E4}"/>
                </a:ext>
              </a:extLst>
            </p:cNvPr>
            <p:cNvPicPr>
              <a:picLocks noChangeAspect="1"/>
            </p:cNvPicPr>
            <p:nvPr/>
          </p:nvPicPr>
          <p:blipFill rotWithShape="1">
            <a:blip r:embed="rId4"/>
            <a:srcRect t="2303" b="3468"/>
            <a:stretch/>
          </p:blipFill>
          <p:spPr>
            <a:xfrm>
              <a:off x="421172" y="1678101"/>
              <a:ext cx="6456635" cy="5179899"/>
            </a:xfrm>
            <a:prstGeom prst="rect">
              <a:avLst/>
            </a:prstGeom>
            <a:ln>
              <a:noFill/>
            </a:ln>
            <a:effectLst>
              <a:outerShdw blurRad="292100" dist="139700" dir="2700000" algn="tl" rotWithShape="0">
                <a:srgbClr val="333333">
                  <a:alpha val="65000"/>
                </a:srgbClr>
              </a:outerShdw>
            </a:effectLst>
          </p:spPr>
        </p:pic>
      </p:gr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9" y="586620"/>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6" y="575574"/>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4012174" y="586620"/>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7" y="58662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30" y="58662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6" y="58662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4008121" y="7532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6" y="74634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8" y="7532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4" y="74634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12664" y="7532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D10BC8-BB51-83C3-1C1C-B223C2B379BC}"/>
              </a:ext>
            </a:extLst>
          </p:cNvPr>
          <p:cNvSpPr txBox="1"/>
          <p:nvPr/>
        </p:nvSpPr>
        <p:spPr>
          <a:xfrm>
            <a:off x="107158" y="138682"/>
            <a:ext cx="6248400"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Technology Portal </a:t>
            </a:r>
          </a:p>
        </p:txBody>
      </p:sp>
      <p:grpSp>
        <p:nvGrpSpPr>
          <p:cNvPr id="16" name="Group 15">
            <a:extLst>
              <a:ext uri="{FF2B5EF4-FFF2-40B4-BE49-F238E27FC236}">
                <a16:creationId xmlns:a16="http://schemas.microsoft.com/office/drawing/2014/main" id="{0BE6D8FD-F73C-AF1E-0AD5-48ED892431AA}"/>
              </a:ext>
            </a:extLst>
          </p:cNvPr>
          <p:cNvGrpSpPr/>
          <p:nvPr/>
        </p:nvGrpSpPr>
        <p:grpSpPr>
          <a:xfrm>
            <a:off x="3575380" y="2770261"/>
            <a:ext cx="938561" cy="594731"/>
            <a:chOff x="343828" y="5770755"/>
            <a:chExt cx="938561" cy="594731"/>
          </a:xfrm>
        </p:grpSpPr>
        <p:sp>
          <p:nvSpPr>
            <p:cNvPr id="2" name="Arrow: Chevron 1">
              <a:extLst>
                <a:ext uri="{FF2B5EF4-FFF2-40B4-BE49-F238E27FC236}">
                  <a16:creationId xmlns:a16="http://schemas.microsoft.com/office/drawing/2014/main" id="{616FBDC5-C004-74B2-4109-7B3EC57D008A}"/>
                </a:ext>
              </a:extLst>
            </p:cNvPr>
            <p:cNvSpPr/>
            <p:nvPr/>
          </p:nvSpPr>
          <p:spPr>
            <a:xfrm>
              <a:off x="910682" y="5770755"/>
              <a:ext cx="371707" cy="594731"/>
            </a:xfrm>
            <a:prstGeom prst="chevron">
              <a:avLst/>
            </a:prstGeom>
            <a:solidFill>
              <a:srgbClr val="8EC540"/>
            </a:solidFill>
            <a:ln>
              <a:solidFill>
                <a:srgbClr val="8EC5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EB6"/>
                </a:solidFill>
                <a:cs typeface="Calibri"/>
              </a:endParaRPr>
            </a:p>
          </p:txBody>
        </p:sp>
        <p:sp>
          <p:nvSpPr>
            <p:cNvPr id="3" name="Arrow: Chevron 2">
              <a:extLst>
                <a:ext uri="{FF2B5EF4-FFF2-40B4-BE49-F238E27FC236}">
                  <a16:creationId xmlns:a16="http://schemas.microsoft.com/office/drawing/2014/main" id="{29BDDFE5-FFC1-F22A-074D-614ECED41202}"/>
                </a:ext>
              </a:extLst>
            </p:cNvPr>
            <p:cNvSpPr/>
            <p:nvPr/>
          </p:nvSpPr>
          <p:spPr>
            <a:xfrm>
              <a:off x="631901" y="5770755"/>
              <a:ext cx="371707" cy="594731"/>
            </a:xfrm>
            <a:prstGeom prst="chevron">
              <a:avLst/>
            </a:prstGeom>
            <a:solidFill>
              <a:srgbClr val="8EC540"/>
            </a:solidFill>
            <a:ln>
              <a:solidFill>
                <a:srgbClr val="8EC5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006EB6"/>
                </a:solidFill>
                <a:cs typeface="Calibri"/>
              </a:endParaRPr>
            </a:p>
          </p:txBody>
        </p:sp>
        <p:sp>
          <p:nvSpPr>
            <p:cNvPr id="10" name="Arrow: Chevron 9">
              <a:extLst>
                <a:ext uri="{FF2B5EF4-FFF2-40B4-BE49-F238E27FC236}">
                  <a16:creationId xmlns:a16="http://schemas.microsoft.com/office/drawing/2014/main" id="{C72CA713-10C5-6058-46BC-BACE33C6A547}"/>
                </a:ext>
              </a:extLst>
            </p:cNvPr>
            <p:cNvSpPr/>
            <p:nvPr/>
          </p:nvSpPr>
          <p:spPr>
            <a:xfrm>
              <a:off x="343828" y="5770755"/>
              <a:ext cx="371707" cy="594731"/>
            </a:xfrm>
            <a:prstGeom prst="chevron">
              <a:avLst/>
            </a:prstGeom>
            <a:solidFill>
              <a:srgbClr val="8EC540"/>
            </a:solidFill>
            <a:ln>
              <a:solidFill>
                <a:srgbClr val="8EC5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006EB6"/>
                </a:solidFill>
                <a:cs typeface="Calibri"/>
              </a:endParaRPr>
            </a:p>
          </p:txBody>
        </p:sp>
      </p:grpSp>
      <p:sp>
        <p:nvSpPr>
          <p:cNvPr id="18" name="TextBox 17">
            <a:extLst>
              <a:ext uri="{FF2B5EF4-FFF2-40B4-BE49-F238E27FC236}">
                <a16:creationId xmlns:a16="http://schemas.microsoft.com/office/drawing/2014/main" id="{1D71CB8C-74A8-8428-BC43-9F414CA50E63}"/>
              </a:ext>
            </a:extLst>
          </p:cNvPr>
          <p:cNvSpPr txBox="1"/>
          <p:nvPr/>
        </p:nvSpPr>
        <p:spPr>
          <a:xfrm>
            <a:off x="779536" y="3946400"/>
            <a:ext cx="3044055" cy="707886"/>
          </a:xfrm>
          <a:prstGeom prst="rect">
            <a:avLst/>
          </a:prstGeom>
          <a:noFill/>
        </p:spPr>
        <p:txBody>
          <a:bodyPr wrap="square">
            <a:spAutoFit/>
          </a:bodyPr>
          <a:lstStyle/>
          <a:p>
            <a:pPr algn="ctr"/>
            <a:r>
              <a:rPr lang="en-US" sz="2000"/>
              <a:t>Quickly access a wide range of resources and products. </a:t>
            </a:r>
          </a:p>
        </p:txBody>
      </p:sp>
      <p:sp>
        <p:nvSpPr>
          <p:cNvPr id="23" name="TextBox 22">
            <a:extLst>
              <a:ext uri="{FF2B5EF4-FFF2-40B4-BE49-F238E27FC236}">
                <a16:creationId xmlns:a16="http://schemas.microsoft.com/office/drawing/2014/main" id="{6FF3A411-4519-46C5-DEDC-177AEA263610}"/>
              </a:ext>
            </a:extLst>
          </p:cNvPr>
          <p:cNvSpPr txBox="1"/>
          <p:nvPr/>
        </p:nvSpPr>
        <p:spPr>
          <a:xfrm>
            <a:off x="808976" y="2663449"/>
            <a:ext cx="2806492" cy="1107996"/>
          </a:xfrm>
          <a:prstGeom prst="rect">
            <a:avLst/>
          </a:prstGeom>
          <a:noFill/>
        </p:spPr>
        <p:txBody>
          <a:bodyPr wrap="square">
            <a:spAutoFit/>
          </a:bodyPr>
          <a:lstStyle/>
          <a:p>
            <a:pPr algn="ctr"/>
            <a:r>
              <a:rPr lang="en-US" sz="2400" b="1">
                <a:solidFill>
                  <a:srgbClr val="05549C"/>
                </a:solidFill>
              </a:rPr>
              <a:t>Now even </a:t>
            </a:r>
          </a:p>
          <a:p>
            <a:pPr algn="ctr"/>
            <a:r>
              <a:rPr lang="en-US" sz="2400" b="1">
                <a:solidFill>
                  <a:srgbClr val="05549C"/>
                </a:solidFill>
              </a:rPr>
              <a:t>more convenient.</a:t>
            </a:r>
          </a:p>
          <a:p>
            <a:pPr algn="ctr"/>
            <a:endParaRPr lang="en-US" sz="1800" b="1">
              <a:solidFill>
                <a:srgbClr val="05549C"/>
              </a:solidFill>
            </a:endParaRPr>
          </a:p>
        </p:txBody>
      </p:sp>
    </p:spTree>
    <p:extLst>
      <p:ext uri="{BB962C8B-B14F-4D97-AF65-F5344CB8AC3E}">
        <p14:creationId xmlns:p14="http://schemas.microsoft.com/office/powerpoint/2010/main" val="472362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85641" y="681036"/>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62945" y="6810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530485" y="661268"/>
            <a:ext cx="3678927"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u="sng">
                <a:solidFill>
                  <a:srgbClr val="8EC540"/>
                </a:solidFill>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91640" y="66812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03786" y="66387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71538" y="65052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530485" y="83203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1640"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3786"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71538"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32519" y="83889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90765-760C-44AC-7D0E-D65BC3425D13}"/>
              </a:ext>
            </a:extLst>
          </p:cNvPr>
          <p:cNvSpPr/>
          <p:nvPr/>
        </p:nvSpPr>
        <p:spPr>
          <a:xfrm>
            <a:off x="88519" y="1398586"/>
            <a:ext cx="3829335" cy="597755"/>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51F0DCA-09D5-CD92-1307-1A8213D19416}"/>
              </a:ext>
            </a:extLst>
          </p:cNvPr>
          <p:cNvSpPr txBox="1"/>
          <p:nvPr/>
        </p:nvSpPr>
        <p:spPr>
          <a:xfrm>
            <a:off x="139790" y="1469709"/>
            <a:ext cx="37267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cs typeface="Calibri"/>
              </a:rPr>
              <a:t>eLearning</a:t>
            </a:r>
            <a:endParaRPr lang="en-US" sz="2400" dirty="0">
              <a:solidFill>
                <a:schemeClr val="bg1"/>
              </a:solidFill>
              <a:ea typeface="Calibri"/>
              <a:cs typeface="Calibri"/>
            </a:endParaRPr>
          </a:p>
        </p:txBody>
      </p:sp>
      <p:sp>
        <p:nvSpPr>
          <p:cNvPr id="22" name="Rectangle 21">
            <a:extLst>
              <a:ext uri="{FF2B5EF4-FFF2-40B4-BE49-F238E27FC236}">
                <a16:creationId xmlns:a16="http://schemas.microsoft.com/office/drawing/2014/main" id="{0A42A00D-1464-AAEE-B3C7-B9B0E253AA15}"/>
              </a:ext>
            </a:extLst>
          </p:cNvPr>
          <p:cNvSpPr/>
          <p:nvPr/>
        </p:nvSpPr>
        <p:spPr>
          <a:xfrm>
            <a:off x="4265494" y="1394847"/>
            <a:ext cx="3829334" cy="59775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C57374-287D-5E2F-059D-E2EDB9099542}"/>
              </a:ext>
            </a:extLst>
          </p:cNvPr>
          <p:cNvSpPr txBox="1"/>
          <p:nvPr/>
        </p:nvSpPr>
        <p:spPr>
          <a:xfrm>
            <a:off x="4285894" y="1487447"/>
            <a:ext cx="38277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cs typeface="Calibri"/>
              </a:rPr>
              <a:t>ASHRAE Learning Institute</a:t>
            </a:r>
            <a:endParaRPr lang="en-US" sz="2400" dirty="0">
              <a:solidFill>
                <a:schemeClr val="bg1"/>
              </a:solidFill>
              <a:ea typeface="Calibri"/>
              <a:cs typeface="Calibri"/>
            </a:endParaRPr>
          </a:p>
        </p:txBody>
      </p:sp>
      <p:sp>
        <p:nvSpPr>
          <p:cNvPr id="26" name="Rectangle 25">
            <a:extLst>
              <a:ext uri="{FF2B5EF4-FFF2-40B4-BE49-F238E27FC236}">
                <a16:creationId xmlns:a16="http://schemas.microsoft.com/office/drawing/2014/main" id="{1C437F2E-4D2E-A621-A2A1-7FB0D2BA67F3}"/>
              </a:ext>
            </a:extLst>
          </p:cNvPr>
          <p:cNvSpPr/>
          <p:nvPr/>
        </p:nvSpPr>
        <p:spPr>
          <a:xfrm>
            <a:off x="8345757" y="1398586"/>
            <a:ext cx="3829338" cy="605284"/>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A9B4E92-DE7D-C53E-83B1-76BF1BC3B683}"/>
              </a:ext>
            </a:extLst>
          </p:cNvPr>
          <p:cNvSpPr txBox="1"/>
          <p:nvPr/>
        </p:nvSpPr>
        <p:spPr>
          <a:xfrm>
            <a:off x="8328851" y="1502702"/>
            <a:ext cx="38631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ea typeface="Calibri"/>
                <a:cs typeface="Calibri"/>
              </a:rPr>
              <a:t>Certifications</a:t>
            </a:r>
            <a:endParaRPr lang="en-US" sz="2400" dirty="0">
              <a:solidFill>
                <a:schemeClr val="bg1"/>
              </a:solidFill>
              <a:ea typeface="Calibri"/>
              <a:cs typeface="Calibri"/>
            </a:endParaRPr>
          </a:p>
        </p:txBody>
      </p:sp>
      <p:cxnSp>
        <p:nvCxnSpPr>
          <p:cNvPr id="33" name="Straight Connector 32">
            <a:extLst>
              <a:ext uri="{FF2B5EF4-FFF2-40B4-BE49-F238E27FC236}">
                <a16:creationId xmlns:a16="http://schemas.microsoft.com/office/drawing/2014/main" id="{F4FB2079-B342-DBA8-0A72-2FE5D53CFDEF}"/>
              </a:ext>
            </a:extLst>
          </p:cNvPr>
          <p:cNvCxnSpPr>
            <a:cxnSpLocks/>
          </p:cNvCxnSpPr>
          <p:nvPr/>
        </p:nvCxnSpPr>
        <p:spPr>
          <a:xfrm>
            <a:off x="4087892" y="2254882"/>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F91DDB1-8580-7AAA-4A6F-5EF38BDB3EAA}"/>
              </a:ext>
            </a:extLst>
          </p:cNvPr>
          <p:cNvCxnSpPr>
            <a:cxnSpLocks/>
          </p:cNvCxnSpPr>
          <p:nvPr/>
        </p:nvCxnSpPr>
        <p:spPr>
          <a:xfrm>
            <a:off x="8206551" y="2254882"/>
            <a:ext cx="16515"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F0ECD7-BED3-F55E-079A-D6025CE29D6C}"/>
              </a:ext>
            </a:extLst>
          </p:cNvPr>
          <p:cNvSpPr txBox="1"/>
          <p:nvPr/>
        </p:nvSpPr>
        <p:spPr>
          <a:xfrm>
            <a:off x="107158" y="138682"/>
            <a:ext cx="6248400"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Professional Development</a:t>
            </a:r>
          </a:p>
        </p:txBody>
      </p:sp>
      <p:pic>
        <p:nvPicPr>
          <p:cNvPr id="3" name="Picture 2" descr="A blue and green circle with white text&#10;&#10;Description automatically generated">
            <a:extLst>
              <a:ext uri="{FF2B5EF4-FFF2-40B4-BE49-F238E27FC236}">
                <a16:creationId xmlns:a16="http://schemas.microsoft.com/office/drawing/2014/main" id="{5611A5D6-56C9-FF82-ECD9-E0CA98E3732E}"/>
              </a:ext>
            </a:extLst>
          </p:cNvPr>
          <p:cNvPicPr>
            <a:picLocks noChangeAspect="1"/>
          </p:cNvPicPr>
          <p:nvPr/>
        </p:nvPicPr>
        <p:blipFill>
          <a:blip r:embed="rId3"/>
          <a:stretch>
            <a:fillRect/>
          </a:stretch>
        </p:blipFill>
        <p:spPr>
          <a:xfrm>
            <a:off x="8620656" y="2958168"/>
            <a:ext cx="3237346" cy="3214255"/>
          </a:xfrm>
          <a:prstGeom prst="rect">
            <a:avLst/>
          </a:prstGeom>
          <a:ln>
            <a:noFill/>
          </a:ln>
          <a:effectLst>
            <a:outerShdw blurRad="292100" dist="139700" dir="2700000" algn="tl" rotWithShape="0">
              <a:srgbClr val="333333">
                <a:alpha val="65000"/>
              </a:srgbClr>
            </a:outerShdw>
          </a:effectLst>
        </p:spPr>
      </p:pic>
      <p:pic>
        <p:nvPicPr>
          <p:cNvPr id="10" name="Picture 9" descr="A close-up of a book cover&#10;&#10;Description automatically generated">
            <a:extLst>
              <a:ext uri="{FF2B5EF4-FFF2-40B4-BE49-F238E27FC236}">
                <a16:creationId xmlns:a16="http://schemas.microsoft.com/office/drawing/2014/main" id="{0BA49FFC-7F12-00FD-B347-E8122C6224F6}"/>
              </a:ext>
            </a:extLst>
          </p:cNvPr>
          <p:cNvPicPr>
            <a:picLocks noChangeAspect="1"/>
          </p:cNvPicPr>
          <p:nvPr/>
        </p:nvPicPr>
        <p:blipFill>
          <a:blip r:embed="rId4"/>
          <a:stretch>
            <a:fillRect/>
          </a:stretch>
        </p:blipFill>
        <p:spPr>
          <a:xfrm>
            <a:off x="732844" y="2631721"/>
            <a:ext cx="2565913" cy="3707376"/>
          </a:xfrm>
          <a:prstGeom prst="rect">
            <a:avLst/>
          </a:prstGeom>
          <a:ln>
            <a:noFill/>
          </a:ln>
          <a:effectLst>
            <a:outerShdw blurRad="292100" dist="139700" dir="2700000" algn="tl" rotWithShape="0">
              <a:srgbClr val="333333">
                <a:alpha val="65000"/>
              </a:srgbClr>
            </a:outerShdw>
          </a:effectLst>
        </p:spPr>
      </p:pic>
      <p:pic>
        <p:nvPicPr>
          <p:cNvPr id="2" name="Picture 1" descr="A close-up of a document&#10;&#10;Description automatically generated">
            <a:extLst>
              <a:ext uri="{FF2B5EF4-FFF2-40B4-BE49-F238E27FC236}">
                <a16:creationId xmlns:a16="http://schemas.microsoft.com/office/drawing/2014/main" id="{B766AA18-7E73-2861-660F-A4C38BCB6797}"/>
              </a:ext>
            </a:extLst>
          </p:cNvPr>
          <p:cNvPicPr>
            <a:picLocks noChangeAspect="1"/>
          </p:cNvPicPr>
          <p:nvPr/>
        </p:nvPicPr>
        <p:blipFill>
          <a:blip r:embed="rId5"/>
          <a:stretch>
            <a:fillRect/>
          </a:stretch>
        </p:blipFill>
        <p:spPr>
          <a:xfrm>
            <a:off x="4763022" y="2682771"/>
            <a:ext cx="2856346" cy="3687619"/>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A9C457C-DC9A-467E-3758-4A6FFB822EAA}"/>
              </a:ext>
            </a:extLst>
          </p:cNvPr>
          <p:cNvSpPr txBox="1"/>
          <p:nvPr/>
        </p:nvSpPr>
        <p:spPr>
          <a:xfrm>
            <a:off x="5104393" y="2171104"/>
            <a:ext cx="23506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cs typeface="Calibri"/>
              </a:rPr>
              <a:t>New Course</a:t>
            </a:r>
            <a:endParaRPr lang="en-US" sz="2400" b="1" dirty="0">
              <a:solidFill>
                <a:srgbClr val="06559D"/>
              </a:solidFill>
              <a:ea typeface="Calibri"/>
              <a:cs typeface="Calibri" panose="020F0502020204030204"/>
            </a:endParaRPr>
          </a:p>
        </p:txBody>
      </p:sp>
      <p:sp>
        <p:nvSpPr>
          <p:cNvPr id="19" name="TextBox 18">
            <a:extLst>
              <a:ext uri="{FF2B5EF4-FFF2-40B4-BE49-F238E27FC236}">
                <a16:creationId xmlns:a16="http://schemas.microsoft.com/office/drawing/2014/main" id="{B80A5A59-41BC-AAF5-372C-DB9E9D385BF9}"/>
              </a:ext>
            </a:extLst>
          </p:cNvPr>
          <p:cNvSpPr txBox="1"/>
          <p:nvPr/>
        </p:nvSpPr>
        <p:spPr>
          <a:xfrm>
            <a:off x="8755626" y="2217175"/>
            <a:ext cx="3185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rPr>
              <a:t>New Certification </a:t>
            </a:r>
            <a:r>
              <a:rPr lang="en-US" sz="2400" dirty="0">
                <a:solidFill>
                  <a:srgbClr val="06559D"/>
                </a:solidFill>
                <a:ea typeface="Calibri"/>
                <a:cs typeface="Calibri"/>
              </a:rPr>
              <a:t>​</a:t>
            </a:r>
            <a:endParaRPr lang="en-US" dirty="0"/>
          </a:p>
        </p:txBody>
      </p:sp>
      <p:sp>
        <p:nvSpPr>
          <p:cNvPr id="20" name="TextBox 19">
            <a:extLst>
              <a:ext uri="{FF2B5EF4-FFF2-40B4-BE49-F238E27FC236}">
                <a16:creationId xmlns:a16="http://schemas.microsoft.com/office/drawing/2014/main" id="{430E12B2-BF61-1B6A-E884-31431A672E49}"/>
              </a:ext>
            </a:extLst>
          </p:cNvPr>
          <p:cNvSpPr txBox="1"/>
          <p:nvPr/>
        </p:nvSpPr>
        <p:spPr>
          <a:xfrm>
            <a:off x="507811" y="2109652"/>
            <a:ext cx="30020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cs typeface="Calibri"/>
              </a:rPr>
              <a:t>Recently Updated</a:t>
            </a:r>
            <a:endParaRPr lang="en-US" sz="2400" dirty="0">
              <a:solidFill>
                <a:srgbClr val="06559D"/>
              </a:solidFill>
              <a:ea typeface="Calibri"/>
              <a:cs typeface="Calibri"/>
            </a:endParaRPr>
          </a:p>
        </p:txBody>
      </p:sp>
    </p:spTree>
    <p:extLst>
      <p:ext uri="{BB962C8B-B14F-4D97-AF65-F5344CB8AC3E}">
        <p14:creationId xmlns:p14="http://schemas.microsoft.com/office/powerpoint/2010/main" val="204745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world map on a black background&#10;&#10;Description automatically generated">
            <a:extLst>
              <a:ext uri="{FF2B5EF4-FFF2-40B4-BE49-F238E27FC236}">
                <a16:creationId xmlns:a16="http://schemas.microsoft.com/office/drawing/2014/main" id="{1A163E0D-803A-7B84-B328-E6954BA7B0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30884" y="864649"/>
            <a:ext cx="9865453" cy="5549317"/>
          </a:xfrm>
          <a:prstGeom prst="rect">
            <a:avLst/>
          </a:prstGeom>
        </p:spPr>
      </p:pic>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59065" y="618743"/>
            <a:ext cx="998989" cy="643543"/>
          </a:xfrm>
        </p:spPr>
        <p:txBody>
          <a:bodyPr>
            <a:normAutofit/>
          </a:bodyPr>
          <a:lstStyle/>
          <a:p>
            <a:r>
              <a:rPr lang="en-US" sz="1600">
                <a:latin typeface="Akzidenz Grotesk BE Light" panose="02000506040000020003" pitchFamily="50" charset="0"/>
              </a:rPr>
              <a:t>ABOUT</a:t>
            </a:r>
            <a:endParaRPr lang="en-US" sz="1400">
              <a:latin typeface="Akzidenz Grotesk BE Light" panose="02000506040000020003"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051256" y="618743"/>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50153" y="618742"/>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59466"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04457"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29968" y="58874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50154"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35791"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0341"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9968"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40067"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9EF401-8111-D377-BFC3-6C0B4AB83C1B}"/>
              </a:ext>
            </a:extLst>
          </p:cNvPr>
          <p:cNvSpPr txBox="1"/>
          <p:nvPr/>
        </p:nvSpPr>
        <p:spPr>
          <a:xfrm>
            <a:off x="152503" y="161939"/>
            <a:ext cx="6248400"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2024 Topical Conferences</a:t>
            </a:r>
          </a:p>
        </p:txBody>
      </p:sp>
      <p:pic>
        <p:nvPicPr>
          <p:cNvPr id="30" name="Graphic 29" descr="Marker with solid fill">
            <a:extLst>
              <a:ext uri="{FF2B5EF4-FFF2-40B4-BE49-F238E27FC236}">
                <a16:creationId xmlns:a16="http://schemas.microsoft.com/office/drawing/2014/main" id="{C0F1F9C8-1EF8-2C5D-A3AF-BD9554E1E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1723" y="2771290"/>
            <a:ext cx="748984" cy="787804"/>
          </a:xfrm>
          <a:prstGeom prst="rect">
            <a:avLst/>
          </a:prstGeom>
        </p:spPr>
      </p:pic>
      <p:pic>
        <p:nvPicPr>
          <p:cNvPr id="19" name="Graphic 18" descr="Marker with solid fill">
            <a:extLst>
              <a:ext uri="{FF2B5EF4-FFF2-40B4-BE49-F238E27FC236}">
                <a16:creationId xmlns:a16="http://schemas.microsoft.com/office/drawing/2014/main" id="{83CE5CF4-0621-BF93-60E9-8B9FED4517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9647" y="2620744"/>
            <a:ext cx="732076" cy="770020"/>
          </a:xfrm>
          <a:prstGeom prst="rect">
            <a:avLst/>
          </a:prstGeom>
        </p:spPr>
      </p:pic>
      <p:pic>
        <p:nvPicPr>
          <p:cNvPr id="27" name="Graphic 26" descr="Marker with solid fill">
            <a:extLst>
              <a:ext uri="{FF2B5EF4-FFF2-40B4-BE49-F238E27FC236}">
                <a16:creationId xmlns:a16="http://schemas.microsoft.com/office/drawing/2014/main" id="{73D37450-A40C-CF58-129B-FB2FB1E034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91299" y="2654815"/>
            <a:ext cx="732076" cy="770020"/>
          </a:xfrm>
          <a:prstGeom prst="rect">
            <a:avLst/>
          </a:prstGeom>
        </p:spPr>
      </p:pic>
      <p:pic>
        <p:nvPicPr>
          <p:cNvPr id="29" name="Graphic 28" descr="Marker with solid fill">
            <a:extLst>
              <a:ext uri="{FF2B5EF4-FFF2-40B4-BE49-F238E27FC236}">
                <a16:creationId xmlns:a16="http://schemas.microsoft.com/office/drawing/2014/main" id="{CCC168AF-4677-4F54-C50F-2AB1D2E79B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82066" y="2570927"/>
            <a:ext cx="732075" cy="770019"/>
          </a:xfrm>
          <a:prstGeom prst="rect">
            <a:avLst/>
          </a:prstGeom>
        </p:spPr>
      </p:pic>
      <p:grpSp>
        <p:nvGrpSpPr>
          <p:cNvPr id="17" name="Group 16">
            <a:extLst>
              <a:ext uri="{FF2B5EF4-FFF2-40B4-BE49-F238E27FC236}">
                <a16:creationId xmlns:a16="http://schemas.microsoft.com/office/drawing/2014/main" id="{91306635-12BA-44CB-DA10-C74F269D65DA}"/>
              </a:ext>
            </a:extLst>
          </p:cNvPr>
          <p:cNvGrpSpPr/>
          <p:nvPr/>
        </p:nvGrpSpPr>
        <p:grpSpPr>
          <a:xfrm>
            <a:off x="64355" y="1432471"/>
            <a:ext cx="4737571" cy="965955"/>
            <a:chOff x="47456" y="1618735"/>
            <a:chExt cx="4737571" cy="965955"/>
          </a:xfrm>
        </p:grpSpPr>
        <p:sp>
          <p:nvSpPr>
            <p:cNvPr id="28" name="TextBox 27">
              <a:extLst>
                <a:ext uri="{FF2B5EF4-FFF2-40B4-BE49-F238E27FC236}">
                  <a16:creationId xmlns:a16="http://schemas.microsoft.com/office/drawing/2014/main" id="{DA3C9A78-CA8C-BF77-878A-D6708ACF52A7}"/>
                </a:ext>
              </a:extLst>
            </p:cNvPr>
            <p:cNvSpPr txBox="1"/>
            <p:nvPr/>
          </p:nvSpPr>
          <p:spPr>
            <a:xfrm>
              <a:off x="658559" y="1938359"/>
              <a:ext cx="4126468" cy="646331"/>
            </a:xfrm>
            <a:prstGeom prst="rect">
              <a:avLst/>
            </a:prstGeom>
            <a:noFill/>
          </p:spPr>
          <p:txBody>
            <a:bodyPr wrap="square" rtlCol="0">
              <a:spAutoFit/>
            </a:bodyPr>
            <a:lstStyle/>
            <a:p>
              <a:r>
                <a:rPr lang="en-US" dirty="0">
                  <a:cs typeface="Arial"/>
                </a:rPr>
                <a:t>2024 ASHRAE International Conference </a:t>
              </a:r>
            </a:p>
            <a:p>
              <a:r>
                <a:rPr lang="en-US" dirty="0">
                  <a:cs typeface="Arial"/>
                </a:rPr>
                <a:t>on Building Decarbonization </a:t>
              </a:r>
            </a:p>
          </p:txBody>
        </p:sp>
        <p:pic>
          <p:nvPicPr>
            <p:cNvPr id="45" name="Graphic 44" descr="Marker with solid fill">
              <a:extLst>
                <a:ext uri="{FF2B5EF4-FFF2-40B4-BE49-F238E27FC236}">
                  <a16:creationId xmlns:a16="http://schemas.microsoft.com/office/drawing/2014/main" id="{710C2947-34DD-F2F1-ADC4-32778FC8A7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456" y="1685827"/>
              <a:ext cx="753226" cy="792266"/>
            </a:xfrm>
            <a:prstGeom prst="rect">
              <a:avLst/>
            </a:prstGeom>
          </p:spPr>
        </p:pic>
        <p:sp>
          <p:nvSpPr>
            <p:cNvPr id="51" name="TextBox 50">
              <a:extLst>
                <a:ext uri="{FF2B5EF4-FFF2-40B4-BE49-F238E27FC236}">
                  <a16:creationId xmlns:a16="http://schemas.microsoft.com/office/drawing/2014/main" id="{3B882690-45D1-838E-CCE5-579D31A220BA}"/>
                </a:ext>
              </a:extLst>
            </p:cNvPr>
            <p:cNvSpPr txBox="1"/>
            <p:nvPr/>
          </p:nvSpPr>
          <p:spPr>
            <a:xfrm>
              <a:off x="667435" y="1618735"/>
              <a:ext cx="2140226" cy="369332"/>
            </a:xfrm>
            <a:prstGeom prst="rect">
              <a:avLst/>
            </a:prstGeom>
            <a:noFill/>
          </p:spPr>
          <p:txBody>
            <a:bodyPr wrap="square" rtlCol="0">
              <a:spAutoFit/>
            </a:bodyPr>
            <a:lstStyle/>
            <a:p>
              <a:r>
                <a:rPr lang="en-US" dirty="0">
                  <a:solidFill>
                    <a:srgbClr val="05549C"/>
                  </a:solidFill>
                </a:rPr>
                <a:t>Madrid, April 17-19</a:t>
              </a:r>
            </a:p>
          </p:txBody>
        </p:sp>
      </p:grpSp>
      <p:grpSp>
        <p:nvGrpSpPr>
          <p:cNvPr id="18" name="Group 17">
            <a:extLst>
              <a:ext uri="{FF2B5EF4-FFF2-40B4-BE49-F238E27FC236}">
                <a16:creationId xmlns:a16="http://schemas.microsoft.com/office/drawing/2014/main" id="{F8C847DC-F30C-B93A-8913-C070204EA846}"/>
              </a:ext>
            </a:extLst>
          </p:cNvPr>
          <p:cNvGrpSpPr/>
          <p:nvPr/>
        </p:nvGrpSpPr>
        <p:grpSpPr>
          <a:xfrm>
            <a:off x="50627" y="2449946"/>
            <a:ext cx="7121267" cy="969866"/>
            <a:chOff x="64356" y="2789301"/>
            <a:chExt cx="7121267" cy="969866"/>
          </a:xfrm>
        </p:grpSpPr>
        <p:sp>
          <p:nvSpPr>
            <p:cNvPr id="33" name="TextBox 32">
              <a:extLst>
                <a:ext uri="{FF2B5EF4-FFF2-40B4-BE49-F238E27FC236}">
                  <a16:creationId xmlns:a16="http://schemas.microsoft.com/office/drawing/2014/main" id="{5CDE635A-1830-61D0-9DF4-25EE7029864E}"/>
                </a:ext>
              </a:extLst>
            </p:cNvPr>
            <p:cNvSpPr txBox="1"/>
            <p:nvPr/>
          </p:nvSpPr>
          <p:spPr>
            <a:xfrm>
              <a:off x="653232" y="3112836"/>
              <a:ext cx="4308857" cy="646331"/>
            </a:xfrm>
            <a:prstGeom prst="rect">
              <a:avLst/>
            </a:prstGeom>
            <a:noFill/>
            <a:ln w="12700">
              <a:noFill/>
            </a:ln>
          </p:spPr>
          <p:txBody>
            <a:bodyPr wrap="square" rtlCol="0">
              <a:spAutoFit/>
            </a:bodyPr>
            <a:lstStyle/>
            <a:p>
              <a:r>
                <a:rPr lang="en-US" dirty="0"/>
                <a:t>2024 ASHRAE Conference for Integrated Design, Construction &amp; Operations </a:t>
              </a:r>
            </a:p>
          </p:txBody>
        </p:sp>
        <p:pic>
          <p:nvPicPr>
            <p:cNvPr id="49" name="Graphic 48" descr="Marker with solid fill">
              <a:extLst>
                <a:ext uri="{FF2B5EF4-FFF2-40B4-BE49-F238E27FC236}">
                  <a16:creationId xmlns:a16="http://schemas.microsoft.com/office/drawing/2014/main" id="{C6BB2EB7-EBFB-D54C-F50E-D5A61D0414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56" y="2842204"/>
              <a:ext cx="753226" cy="792266"/>
            </a:xfrm>
            <a:prstGeom prst="rect">
              <a:avLst/>
            </a:prstGeom>
          </p:spPr>
        </p:pic>
        <p:sp>
          <p:nvSpPr>
            <p:cNvPr id="53" name="TextBox 52">
              <a:extLst>
                <a:ext uri="{FF2B5EF4-FFF2-40B4-BE49-F238E27FC236}">
                  <a16:creationId xmlns:a16="http://schemas.microsoft.com/office/drawing/2014/main" id="{1FFF9312-6954-C634-280F-F8ACCA5881E3}"/>
                </a:ext>
              </a:extLst>
            </p:cNvPr>
            <p:cNvSpPr txBox="1"/>
            <p:nvPr/>
          </p:nvSpPr>
          <p:spPr>
            <a:xfrm>
              <a:off x="667435" y="2789301"/>
              <a:ext cx="6518188" cy="369332"/>
            </a:xfrm>
            <a:prstGeom prst="rect">
              <a:avLst/>
            </a:prstGeom>
            <a:noFill/>
          </p:spPr>
          <p:txBody>
            <a:bodyPr wrap="square">
              <a:spAutoFit/>
            </a:bodyPr>
            <a:lstStyle/>
            <a:p>
              <a:r>
                <a:rPr lang="en-US" dirty="0">
                  <a:solidFill>
                    <a:srgbClr val="05549C"/>
                  </a:solidFill>
                </a:rPr>
                <a:t>Indianapolis, June 24-26</a:t>
              </a:r>
            </a:p>
          </p:txBody>
        </p:sp>
      </p:grpSp>
      <p:grpSp>
        <p:nvGrpSpPr>
          <p:cNvPr id="21" name="Group 20">
            <a:extLst>
              <a:ext uri="{FF2B5EF4-FFF2-40B4-BE49-F238E27FC236}">
                <a16:creationId xmlns:a16="http://schemas.microsoft.com/office/drawing/2014/main" id="{08A327A3-6465-1BEE-EF86-B0C1B9157025}"/>
              </a:ext>
            </a:extLst>
          </p:cNvPr>
          <p:cNvGrpSpPr/>
          <p:nvPr/>
        </p:nvGrpSpPr>
        <p:grpSpPr>
          <a:xfrm>
            <a:off x="50627" y="4417750"/>
            <a:ext cx="7107064" cy="940687"/>
            <a:chOff x="64356" y="3968519"/>
            <a:chExt cx="7107064" cy="940687"/>
          </a:xfrm>
        </p:grpSpPr>
        <p:sp>
          <p:nvSpPr>
            <p:cNvPr id="35" name="TextBox 34">
              <a:extLst>
                <a:ext uri="{FF2B5EF4-FFF2-40B4-BE49-F238E27FC236}">
                  <a16:creationId xmlns:a16="http://schemas.microsoft.com/office/drawing/2014/main" id="{0120DBF3-8E5A-21F3-18A1-E25CBE042790}"/>
                </a:ext>
              </a:extLst>
            </p:cNvPr>
            <p:cNvSpPr txBox="1"/>
            <p:nvPr/>
          </p:nvSpPr>
          <p:spPr>
            <a:xfrm>
              <a:off x="653232" y="4262875"/>
              <a:ext cx="4481852" cy="646331"/>
            </a:xfrm>
            <a:prstGeom prst="rect">
              <a:avLst/>
            </a:prstGeom>
            <a:noFill/>
          </p:spPr>
          <p:txBody>
            <a:bodyPr wrap="square">
              <a:spAutoFit/>
            </a:bodyPr>
            <a:lstStyle/>
            <a:p>
              <a:pPr algn="l"/>
              <a:r>
                <a:rPr lang="en-US" i="0" dirty="0">
                  <a:effectLst/>
                </a:rPr>
                <a:t>2024 ASHRAE Decarbonization Conference: Decarbonizing Existing Tall Buildings </a:t>
              </a:r>
            </a:p>
          </p:txBody>
        </p:sp>
        <p:pic>
          <p:nvPicPr>
            <p:cNvPr id="47" name="Graphic 46" descr="Marker with solid fill">
              <a:extLst>
                <a:ext uri="{FF2B5EF4-FFF2-40B4-BE49-F238E27FC236}">
                  <a16:creationId xmlns:a16="http://schemas.microsoft.com/office/drawing/2014/main" id="{4BCB8236-B307-D79C-05F6-47B6BF8103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356" y="4019003"/>
              <a:ext cx="753227" cy="792267"/>
            </a:xfrm>
            <a:prstGeom prst="rect">
              <a:avLst/>
            </a:prstGeom>
          </p:spPr>
        </p:pic>
        <p:sp>
          <p:nvSpPr>
            <p:cNvPr id="55" name="TextBox 54">
              <a:extLst>
                <a:ext uri="{FF2B5EF4-FFF2-40B4-BE49-F238E27FC236}">
                  <a16:creationId xmlns:a16="http://schemas.microsoft.com/office/drawing/2014/main" id="{F9F5D9D1-98FD-AEFB-7AC1-BE72EAE2D04D}"/>
                </a:ext>
              </a:extLst>
            </p:cNvPr>
            <p:cNvSpPr txBox="1"/>
            <p:nvPr/>
          </p:nvSpPr>
          <p:spPr>
            <a:xfrm>
              <a:off x="653232" y="3968519"/>
              <a:ext cx="6518188" cy="369332"/>
            </a:xfrm>
            <a:prstGeom prst="rect">
              <a:avLst/>
            </a:prstGeom>
            <a:noFill/>
          </p:spPr>
          <p:txBody>
            <a:bodyPr wrap="square">
              <a:spAutoFit/>
            </a:bodyPr>
            <a:lstStyle/>
            <a:p>
              <a:pPr algn="l"/>
              <a:r>
                <a:rPr lang="en-US" i="0" dirty="0">
                  <a:solidFill>
                    <a:srgbClr val="05549C"/>
                  </a:solidFill>
                  <a:effectLst/>
                </a:rPr>
                <a:t>New York City, </a:t>
              </a:r>
              <a:r>
                <a:rPr lang="en-US" dirty="0">
                  <a:solidFill>
                    <a:srgbClr val="05549C"/>
                  </a:solidFill>
                </a:rPr>
                <a:t>October 21-23</a:t>
              </a:r>
              <a:r>
                <a:rPr lang="en-US" i="0" dirty="0">
                  <a:solidFill>
                    <a:srgbClr val="05549C"/>
                  </a:solidFill>
                  <a:effectLst/>
                </a:rPr>
                <a:t> </a:t>
              </a:r>
            </a:p>
          </p:txBody>
        </p:sp>
      </p:grpSp>
      <p:grpSp>
        <p:nvGrpSpPr>
          <p:cNvPr id="20" name="Group 19">
            <a:extLst>
              <a:ext uri="{FF2B5EF4-FFF2-40B4-BE49-F238E27FC236}">
                <a16:creationId xmlns:a16="http://schemas.microsoft.com/office/drawing/2014/main" id="{6CA2E7BD-41E7-A9F7-F435-81448C5258BB}"/>
              </a:ext>
            </a:extLst>
          </p:cNvPr>
          <p:cNvGrpSpPr/>
          <p:nvPr/>
        </p:nvGrpSpPr>
        <p:grpSpPr>
          <a:xfrm>
            <a:off x="64355" y="5425529"/>
            <a:ext cx="7107065" cy="940906"/>
            <a:chOff x="64355" y="5198974"/>
            <a:chExt cx="7107065" cy="940906"/>
          </a:xfrm>
        </p:grpSpPr>
        <p:sp>
          <p:nvSpPr>
            <p:cNvPr id="37" name="TextBox 36">
              <a:extLst>
                <a:ext uri="{FF2B5EF4-FFF2-40B4-BE49-F238E27FC236}">
                  <a16:creationId xmlns:a16="http://schemas.microsoft.com/office/drawing/2014/main" id="{C1381161-4989-DCA3-90E8-0EE87A609225}"/>
                </a:ext>
              </a:extLst>
            </p:cNvPr>
            <p:cNvSpPr txBox="1"/>
            <p:nvPr/>
          </p:nvSpPr>
          <p:spPr>
            <a:xfrm>
              <a:off x="643551" y="5493549"/>
              <a:ext cx="3752803" cy="646331"/>
            </a:xfrm>
            <a:prstGeom prst="rect">
              <a:avLst/>
            </a:prstGeom>
            <a:solidFill>
              <a:srgbClr val="FFFFFF">
                <a:alpha val="40000"/>
              </a:srgbClr>
            </a:solidFill>
          </p:spPr>
          <p:txBody>
            <a:bodyPr wrap="square">
              <a:spAutoFit/>
            </a:bodyPr>
            <a:lstStyle/>
            <a:p>
              <a:r>
                <a:rPr lang="en-US" i="0">
                  <a:effectLst/>
                  <a:cs typeface="Calibri"/>
                </a:rPr>
                <a:t>The Sixth International Conference on Efficient Building Design</a:t>
              </a:r>
            </a:p>
          </p:txBody>
        </p:sp>
        <p:pic>
          <p:nvPicPr>
            <p:cNvPr id="50" name="Graphic 49" descr="Marker with solid fill">
              <a:extLst>
                <a:ext uri="{FF2B5EF4-FFF2-40B4-BE49-F238E27FC236}">
                  <a16:creationId xmlns:a16="http://schemas.microsoft.com/office/drawing/2014/main" id="{7A94CCB6-5F98-4EB3-D4E3-D9DB08C610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55" y="5309216"/>
              <a:ext cx="753227" cy="792267"/>
            </a:xfrm>
            <a:prstGeom prst="rect">
              <a:avLst/>
            </a:prstGeom>
          </p:spPr>
        </p:pic>
        <p:sp>
          <p:nvSpPr>
            <p:cNvPr id="57" name="TextBox 56">
              <a:extLst>
                <a:ext uri="{FF2B5EF4-FFF2-40B4-BE49-F238E27FC236}">
                  <a16:creationId xmlns:a16="http://schemas.microsoft.com/office/drawing/2014/main" id="{2590B520-37C5-625C-D088-1FCCABFFDF50}"/>
                </a:ext>
              </a:extLst>
            </p:cNvPr>
            <p:cNvSpPr txBox="1"/>
            <p:nvPr/>
          </p:nvSpPr>
          <p:spPr>
            <a:xfrm>
              <a:off x="653232" y="5198974"/>
              <a:ext cx="6518188" cy="369332"/>
            </a:xfrm>
            <a:prstGeom prst="rect">
              <a:avLst/>
            </a:prstGeom>
            <a:noFill/>
          </p:spPr>
          <p:txBody>
            <a:bodyPr wrap="square">
              <a:spAutoFit/>
            </a:bodyPr>
            <a:lstStyle/>
            <a:p>
              <a:r>
                <a:rPr lang="en-US" i="0" dirty="0">
                  <a:solidFill>
                    <a:srgbClr val="05549C"/>
                  </a:solidFill>
                  <a:effectLst/>
                  <a:cs typeface="Calibri"/>
                </a:rPr>
                <a:t>Beirut, October 3-4</a:t>
              </a:r>
            </a:p>
          </p:txBody>
        </p:sp>
      </p:grpSp>
      <p:pic>
        <p:nvPicPr>
          <p:cNvPr id="2" name="Graphic 1" descr="Marker with solid fill">
            <a:extLst>
              <a:ext uri="{FF2B5EF4-FFF2-40B4-BE49-F238E27FC236}">
                <a16:creationId xmlns:a16="http://schemas.microsoft.com/office/drawing/2014/main" id="{115D31A1-1D01-321C-85A1-D4E2A6D821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38294" y="2529159"/>
            <a:ext cx="732076" cy="770020"/>
          </a:xfrm>
          <a:prstGeom prst="rect">
            <a:avLst/>
          </a:prstGeom>
        </p:spPr>
      </p:pic>
      <p:pic>
        <p:nvPicPr>
          <p:cNvPr id="22" name="Graphic 21" descr="Marker with solid fill">
            <a:extLst>
              <a:ext uri="{FF2B5EF4-FFF2-40B4-BE49-F238E27FC236}">
                <a16:creationId xmlns:a16="http://schemas.microsoft.com/office/drawing/2014/main" id="{FF9CA1A7-B9AD-F597-BC70-AB4A6FCD4D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470" y="3557762"/>
            <a:ext cx="732076" cy="770020"/>
          </a:xfrm>
          <a:prstGeom prst="rect">
            <a:avLst/>
          </a:prstGeom>
        </p:spPr>
      </p:pic>
      <p:grpSp>
        <p:nvGrpSpPr>
          <p:cNvPr id="24" name="Group 23">
            <a:extLst>
              <a:ext uri="{FF2B5EF4-FFF2-40B4-BE49-F238E27FC236}">
                <a16:creationId xmlns:a16="http://schemas.microsoft.com/office/drawing/2014/main" id="{85636478-AD23-AC8B-00B2-10402F49DAC8}"/>
              </a:ext>
            </a:extLst>
          </p:cNvPr>
          <p:cNvGrpSpPr/>
          <p:nvPr/>
        </p:nvGrpSpPr>
        <p:grpSpPr>
          <a:xfrm>
            <a:off x="674381" y="3605029"/>
            <a:ext cx="6518188" cy="663688"/>
            <a:chOff x="653232" y="3968519"/>
            <a:chExt cx="6518188" cy="663688"/>
          </a:xfrm>
        </p:grpSpPr>
        <p:sp>
          <p:nvSpPr>
            <p:cNvPr id="25" name="TextBox 24">
              <a:extLst>
                <a:ext uri="{FF2B5EF4-FFF2-40B4-BE49-F238E27FC236}">
                  <a16:creationId xmlns:a16="http://schemas.microsoft.com/office/drawing/2014/main" id="{A317A488-567F-9494-96C9-5CB3C9AF7690}"/>
                </a:ext>
              </a:extLst>
            </p:cNvPr>
            <p:cNvSpPr txBox="1"/>
            <p:nvPr/>
          </p:nvSpPr>
          <p:spPr>
            <a:xfrm>
              <a:off x="653232" y="4262875"/>
              <a:ext cx="4481852" cy="369332"/>
            </a:xfrm>
            <a:prstGeom prst="rect">
              <a:avLst/>
            </a:prstGeom>
            <a:noFill/>
          </p:spPr>
          <p:txBody>
            <a:bodyPr wrap="square">
              <a:spAutoFit/>
            </a:bodyPr>
            <a:lstStyle/>
            <a:p>
              <a:pPr algn="l"/>
              <a:r>
                <a:rPr lang="en-US" i="0" dirty="0">
                  <a:effectLst/>
                </a:rPr>
                <a:t>Women in ASHRAE Leadership Symposium</a:t>
              </a:r>
            </a:p>
          </p:txBody>
        </p:sp>
        <p:sp>
          <p:nvSpPr>
            <p:cNvPr id="31" name="TextBox 30">
              <a:extLst>
                <a:ext uri="{FF2B5EF4-FFF2-40B4-BE49-F238E27FC236}">
                  <a16:creationId xmlns:a16="http://schemas.microsoft.com/office/drawing/2014/main" id="{14BF3E4E-3750-50C1-73EE-490258DAD269}"/>
                </a:ext>
              </a:extLst>
            </p:cNvPr>
            <p:cNvSpPr txBox="1"/>
            <p:nvPr/>
          </p:nvSpPr>
          <p:spPr>
            <a:xfrm>
              <a:off x="653232" y="3968519"/>
              <a:ext cx="6518188" cy="369332"/>
            </a:xfrm>
            <a:prstGeom prst="rect">
              <a:avLst/>
            </a:prstGeom>
            <a:noFill/>
          </p:spPr>
          <p:txBody>
            <a:bodyPr wrap="square">
              <a:spAutoFit/>
            </a:bodyPr>
            <a:lstStyle/>
            <a:p>
              <a:pPr algn="l"/>
              <a:r>
                <a:rPr lang="en-US" i="0" dirty="0">
                  <a:solidFill>
                    <a:srgbClr val="05549C"/>
                  </a:solidFill>
                  <a:effectLst/>
                </a:rPr>
                <a:t>Chicago, </a:t>
              </a:r>
              <a:r>
                <a:rPr lang="en-US" dirty="0">
                  <a:solidFill>
                    <a:srgbClr val="05549C"/>
                  </a:solidFill>
                </a:rPr>
                <a:t>September 26-27</a:t>
              </a:r>
              <a:endParaRPr lang="en-US" i="0" dirty="0">
                <a:solidFill>
                  <a:srgbClr val="05549C"/>
                </a:solidFill>
                <a:effectLst/>
              </a:endParaRPr>
            </a:p>
          </p:txBody>
        </p:sp>
      </p:grpSp>
    </p:spTree>
    <p:extLst>
      <p:ext uri="{BB962C8B-B14F-4D97-AF65-F5344CB8AC3E}">
        <p14:creationId xmlns:p14="http://schemas.microsoft.com/office/powerpoint/2010/main" val="93033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A7A96FC-514C-B80E-4F91-3027E1488A30}"/>
              </a:ext>
            </a:extLst>
          </p:cNvPr>
          <p:cNvSpPr/>
          <p:nvPr/>
        </p:nvSpPr>
        <p:spPr>
          <a:xfrm>
            <a:off x="8764674" y="1333500"/>
            <a:ext cx="3338818" cy="505777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59065" y="618743"/>
            <a:ext cx="998989" cy="643543"/>
          </a:xfrm>
        </p:spPr>
        <p:txBody>
          <a:bodyPr>
            <a:normAutofit/>
          </a:bodyPr>
          <a:lstStyle/>
          <a:p>
            <a:r>
              <a:rPr lang="en-US" sz="1600">
                <a:latin typeface="Akzidenz Grotesk BE Light" panose="02000506040000020003" pitchFamily="50" charset="0"/>
              </a:rPr>
              <a:t>ABOUT</a:t>
            </a:r>
            <a:endParaRPr lang="en-US" sz="1400">
              <a:latin typeface="Akzidenz Grotesk BE Light" panose="02000506040000020003"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051256" y="618743"/>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50153" y="618742"/>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59466"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04457" y="59981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29968" y="58874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50154"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35791"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0341"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9968" y="74671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40067" y="75951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9EF401-8111-D377-BFC3-6C0B4AB83C1B}"/>
              </a:ext>
            </a:extLst>
          </p:cNvPr>
          <p:cNvSpPr txBox="1"/>
          <p:nvPr/>
        </p:nvSpPr>
        <p:spPr>
          <a:xfrm>
            <a:off x="152502" y="161939"/>
            <a:ext cx="8058047"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Events &amp; Conferences: Tradeshows</a:t>
            </a:r>
          </a:p>
        </p:txBody>
      </p:sp>
      <p:sp>
        <p:nvSpPr>
          <p:cNvPr id="17" name="TextBox 16">
            <a:extLst>
              <a:ext uri="{FF2B5EF4-FFF2-40B4-BE49-F238E27FC236}">
                <a16:creationId xmlns:a16="http://schemas.microsoft.com/office/drawing/2014/main" id="{87A5775B-E0CE-8629-DD07-3337CB421645}"/>
              </a:ext>
            </a:extLst>
          </p:cNvPr>
          <p:cNvSpPr txBox="1"/>
          <p:nvPr/>
        </p:nvSpPr>
        <p:spPr>
          <a:xfrm>
            <a:off x="8980182" y="5579221"/>
            <a:ext cx="2923182" cy="369332"/>
          </a:xfrm>
          <a:prstGeom prst="rect">
            <a:avLst/>
          </a:prstGeom>
          <a:noFill/>
        </p:spPr>
        <p:txBody>
          <a:bodyPr wrap="square" rtlCol="0">
            <a:spAutoFit/>
          </a:bodyPr>
          <a:lstStyle/>
          <a:p>
            <a:pPr algn="ctr"/>
            <a:r>
              <a:rPr lang="en-US" b="0" i="0">
                <a:effectLst/>
              </a:rPr>
              <a:t>New Delhi, India | Feb. 15-17</a:t>
            </a:r>
            <a:endParaRPr lang="en-US"/>
          </a:p>
        </p:txBody>
      </p:sp>
      <p:sp>
        <p:nvSpPr>
          <p:cNvPr id="18" name="TextBox 17">
            <a:extLst>
              <a:ext uri="{FF2B5EF4-FFF2-40B4-BE49-F238E27FC236}">
                <a16:creationId xmlns:a16="http://schemas.microsoft.com/office/drawing/2014/main" id="{0BD8EC09-4218-5EFB-17AD-54CBEBF8A55F}"/>
              </a:ext>
            </a:extLst>
          </p:cNvPr>
          <p:cNvSpPr txBox="1"/>
          <p:nvPr/>
        </p:nvSpPr>
        <p:spPr>
          <a:xfrm>
            <a:off x="9026363" y="3548424"/>
            <a:ext cx="2923182" cy="615553"/>
          </a:xfrm>
          <a:prstGeom prst="rect">
            <a:avLst/>
          </a:prstGeom>
          <a:noFill/>
        </p:spPr>
        <p:txBody>
          <a:bodyPr wrap="square" rtlCol="0">
            <a:spAutoFit/>
          </a:bodyPr>
          <a:lstStyle/>
          <a:p>
            <a:pPr algn="ctr"/>
            <a:r>
              <a:rPr lang="en-US"/>
              <a:t>Toronto, ON | March 20-24</a:t>
            </a:r>
          </a:p>
          <a:p>
            <a:pPr algn="ctr"/>
            <a:r>
              <a:rPr lang="en-US" sz="1600" i="1"/>
              <a:t>Visit ASHRAE at Booth 646 </a:t>
            </a:r>
          </a:p>
        </p:txBody>
      </p:sp>
      <p:pic>
        <p:nvPicPr>
          <p:cNvPr id="21" name="Picture 20">
            <a:extLst>
              <a:ext uri="{FF2B5EF4-FFF2-40B4-BE49-F238E27FC236}">
                <a16:creationId xmlns:a16="http://schemas.microsoft.com/office/drawing/2014/main" id="{EC1C5756-14DB-EE9E-F3EF-A818D9FF4BFB}"/>
              </a:ext>
            </a:extLst>
          </p:cNvPr>
          <p:cNvPicPr>
            <a:picLocks noChangeAspect="1"/>
          </p:cNvPicPr>
          <p:nvPr/>
        </p:nvPicPr>
        <p:blipFill>
          <a:blip r:embed="rId3"/>
          <a:stretch>
            <a:fillRect/>
          </a:stretch>
        </p:blipFill>
        <p:spPr>
          <a:xfrm>
            <a:off x="9092575" y="2646760"/>
            <a:ext cx="2871576" cy="827969"/>
          </a:xfrm>
          <a:prstGeom prst="rect">
            <a:avLst/>
          </a:prstGeom>
        </p:spPr>
      </p:pic>
      <p:pic>
        <p:nvPicPr>
          <p:cNvPr id="23" name="Picture 22">
            <a:extLst>
              <a:ext uri="{FF2B5EF4-FFF2-40B4-BE49-F238E27FC236}">
                <a16:creationId xmlns:a16="http://schemas.microsoft.com/office/drawing/2014/main" id="{BEB6DC9A-F743-862A-EC23-31A9ABC1543A}"/>
              </a:ext>
            </a:extLst>
          </p:cNvPr>
          <p:cNvPicPr>
            <a:picLocks noChangeAspect="1"/>
          </p:cNvPicPr>
          <p:nvPr/>
        </p:nvPicPr>
        <p:blipFill rotWithShape="1">
          <a:blip r:embed="rId4"/>
          <a:srcRect b="29516"/>
          <a:stretch/>
        </p:blipFill>
        <p:spPr>
          <a:xfrm>
            <a:off x="9341462" y="4317643"/>
            <a:ext cx="2253768" cy="1078005"/>
          </a:xfrm>
          <a:prstGeom prst="rect">
            <a:avLst/>
          </a:prstGeom>
        </p:spPr>
      </p:pic>
      <p:pic>
        <p:nvPicPr>
          <p:cNvPr id="31" name="Picture 30" descr="A black background with blue and pink letters&#10;&#10;Description automatically generated">
            <a:extLst>
              <a:ext uri="{FF2B5EF4-FFF2-40B4-BE49-F238E27FC236}">
                <a16:creationId xmlns:a16="http://schemas.microsoft.com/office/drawing/2014/main" id="{B3CA50A7-FC58-9200-D5C0-FDA5F0312A3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35407"/>
          <a:stretch/>
        </p:blipFill>
        <p:spPr>
          <a:xfrm>
            <a:off x="1775921" y="1759047"/>
            <a:ext cx="5523872" cy="893396"/>
          </a:xfrm>
          <a:prstGeom prst="rect">
            <a:avLst/>
          </a:prstGeom>
        </p:spPr>
      </p:pic>
      <p:sp>
        <p:nvSpPr>
          <p:cNvPr id="34" name="TextBox 33">
            <a:extLst>
              <a:ext uri="{FF2B5EF4-FFF2-40B4-BE49-F238E27FC236}">
                <a16:creationId xmlns:a16="http://schemas.microsoft.com/office/drawing/2014/main" id="{EB97FF9D-43E6-57B7-86D5-D601F2303472}"/>
              </a:ext>
            </a:extLst>
          </p:cNvPr>
          <p:cNvSpPr txBox="1"/>
          <p:nvPr/>
        </p:nvSpPr>
        <p:spPr>
          <a:xfrm>
            <a:off x="9139320" y="1631344"/>
            <a:ext cx="2600325" cy="830997"/>
          </a:xfrm>
          <a:prstGeom prst="rect">
            <a:avLst/>
          </a:prstGeom>
          <a:noFill/>
        </p:spPr>
        <p:txBody>
          <a:bodyPr wrap="square" lIns="91440" tIns="45720" rIns="91440" bIns="45720" rtlCol="0" anchor="t">
            <a:spAutoFit/>
          </a:bodyPr>
          <a:lstStyle/>
          <a:p>
            <a:pPr algn="ctr"/>
            <a:r>
              <a:rPr lang="en-US" sz="2400" b="1"/>
              <a:t>ASHRAE </a:t>
            </a:r>
            <a:endParaRPr lang="en-US" sz="2400" b="1">
              <a:cs typeface="Calibri" panose="020F0502020204030204"/>
            </a:endParaRPr>
          </a:p>
          <a:p>
            <a:pPr algn="ctr"/>
            <a:r>
              <a:rPr lang="en-US" sz="2400" b="1"/>
              <a:t>at Industry Events</a:t>
            </a:r>
            <a:endParaRPr lang="en-US" sz="2400" b="1">
              <a:cs typeface="Calibri"/>
            </a:endParaRPr>
          </a:p>
        </p:txBody>
      </p:sp>
      <p:sp>
        <p:nvSpPr>
          <p:cNvPr id="16" name="TextBox 15">
            <a:extLst>
              <a:ext uri="{FF2B5EF4-FFF2-40B4-BE49-F238E27FC236}">
                <a16:creationId xmlns:a16="http://schemas.microsoft.com/office/drawing/2014/main" id="{C6DE992B-C9EF-07D8-3E2B-638624740078}"/>
              </a:ext>
            </a:extLst>
          </p:cNvPr>
          <p:cNvSpPr txBox="1"/>
          <p:nvPr/>
        </p:nvSpPr>
        <p:spPr>
          <a:xfrm>
            <a:off x="2455505" y="2914602"/>
            <a:ext cx="462820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6559D"/>
                </a:solidFill>
                <a:cs typeface="Calibri" panose="020F0502020204030204"/>
              </a:rPr>
              <a:t>Visit ASHRAE Booths in the South Hall of McCormick Place </a:t>
            </a:r>
          </a:p>
          <a:p>
            <a:pPr algn="ctr"/>
            <a:endParaRPr lang="en-US" sz="2400" dirty="0">
              <a:solidFill>
                <a:srgbClr val="06559D"/>
              </a:solidFill>
              <a:cs typeface="Calibri" panose="020F0502020204030204"/>
            </a:endParaRPr>
          </a:p>
          <a:p>
            <a:pPr algn="ctr"/>
            <a:r>
              <a:rPr lang="en-US" sz="2400" dirty="0">
                <a:solidFill>
                  <a:srgbClr val="06559D"/>
                </a:solidFill>
                <a:cs typeface="Calibri" panose="020F0502020204030204"/>
              </a:rPr>
              <a:t>ASHRAE Booth </a:t>
            </a:r>
          </a:p>
          <a:p>
            <a:pPr algn="ctr"/>
            <a:r>
              <a:rPr lang="en-US" sz="2400" b="1" dirty="0">
                <a:solidFill>
                  <a:srgbClr val="06559D"/>
                </a:solidFill>
              </a:rPr>
              <a:t>S6810</a:t>
            </a:r>
          </a:p>
          <a:p>
            <a:pPr algn="ctr"/>
            <a:endParaRPr lang="en-US" sz="2400" b="1" dirty="0">
              <a:solidFill>
                <a:srgbClr val="8EC540"/>
              </a:solidFill>
              <a:cs typeface="Calibri" panose="020F0502020204030204"/>
            </a:endParaRPr>
          </a:p>
          <a:p>
            <a:pPr algn="ctr"/>
            <a:r>
              <a:rPr lang="en-US" sz="2400" b="1" dirty="0">
                <a:solidFill>
                  <a:srgbClr val="06559D"/>
                </a:solidFill>
                <a:cs typeface="Calibri" panose="020F0502020204030204"/>
              </a:rPr>
              <a:t>ASHRAE Bookstore</a:t>
            </a:r>
          </a:p>
          <a:p>
            <a:pPr algn="ctr"/>
            <a:r>
              <a:rPr lang="en-US" sz="2400" b="1" dirty="0">
                <a:solidFill>
                  <a:srgbClr val="06559D"/>
                </a:solidFill>
                <a:ea typeface="Times New Roman" panose="02020603050405020304" pitchFamily="18" charset="0"/>
              </a:rPr>
              <a:t>S</a:t>
            </a:r>
            <a:r>
              <a:rPr lang="en-US" sz="2400" b="1" dirty="0">
                <a:solidFill>
                  <a:srgbClr val="06559D"/>
                </a:solidFill>
                <a:effectLst/>
                <a:ea typeface="Times New Roman" panose="02020603050405020304" pitchFamily="18" charset="0"/>
              </a:rPr>
              <a:t>5939</a:t>
            </a:r>
            <a:endParaRPr lang="en-US" sz="3200" b="1" dirty="0">
              <a:solidFill>
                <a:srgbClr val="06559D"/>
              </a:solidFill>
              <a:cs typeface="Calibri" panose="020F0502020204030204"/>
            </a:endParaRPr>
          </a:p>
          <a:p>
            <a:pPr algn="ctr"/>
            <a:endParaRPr lang="en-US" sz="2400" b="1" dirty="0">
              <a:solidFill>
                <a:srgbClr val="8EC540"/>
              </a:solidFill>
              <a:cs typeface="Calibri" panose="020F0502020204030204"/>
            </a:endParaRPr>
          </a:p>
          <a:p>
            <a:pPr algn="ctr"/>
            <a:endParaRPr lang="en-US" sz="2400" b="1" dirty="0">
              <a:solidFill>
                <a:srgbClr val="8EC540"/>
              </a:solidFill>
              <a:cs typeface="Calibri" panose="020F0502020204030204"/>
            </a:endParaRPr>
          </a:p>
          <a:p>
            <a:pPr algn="ctr"/>
            <a:endParaRPr lang="en-US" sz="2400" b="1" dirty="0">
              <a:solidFill>
                <a:srgbClr val="8EC540"/>
              </a:solidFill>
              <a:cs typeface="Calibri" panose="020F0502020204030204"/>
            </a:endParaRPr>
          </a:p>
        </p:txBody>
      </p:sp>
    </p:spTree>
    <p:extLst>
      <p:ext uri="{BB962C8B-B14F-4D97-AF65-F5344CB8AC3E}">
        <p14:creationId xmlns:p14="http://schemas.microsoft.com/office/powerpoint/2010/main" val="3035543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70001" y="665075"/>
            <a:ext cx="998989" cy="643543"/>
          </a:xfrm>
        </p:spPr>
        <p:txBody>
          <a:bodyPr>
            <a:normAutofit/>
          </a:bodyPr>
          <a:lstStyle/>
          <a:p>
            <a:r>
              <a:rPr lang="en-US" sz="1600">
                <a:latin typeface="Akzidenz Grotesk BE Light" panose="02000506040000020003" pitchFamily="50" charset="0"/>
              </a:rPr>
              <a:t>ABOUT</a:t>
            </a:r>
            <a:endParaRPr lang="en-US" sz="1400">
              <a:latin typeface="Akzidenz Grotesk BE Light" panose="02000506040000020003"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067692" y="67759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24287" y="667054"/>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790688" y="65781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478909" y="64856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COMMUNITIES</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0782" y="64647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24287" y="81685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790688" y="80291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478909" y="81685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00782" y="798092"/>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57936" y="81724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FBC98E1-0E50-64A3-D364-425956560518}"/>
              </a:ext>
            </a:extLst>
          </p:cNvPr>
          <p:cNvGrpSpPr/>
          <p:nvPr/>
        </p:nvGrpSpPr>
        <p:grpSpPr>
          <a:xfrm>
            <a:off x="541579" y="2324703"/>
            <a:ext cx="5605309" cy="3350375"/>
            <a:chOff x="272464" y="2246085"/>
            <a:chExt cx="5605309" cy="3350375"/>
          </a:xfrm>
        </p:grpSpPr>
        <p:sp>
          <p:nvSpPr>
            <p:cNvPr id="19" name="TextBox 1">
              <a:extLst>
                <a:ext uri="{FF2B5EF4-FFF2-40B4-BE49-F238E27FC236}">
                  <a16:creationId xmlns:a16="http://schemas.microsoft.com/office/drawing/2014/main" id="{AAC11FA2-96A0-F1E5-326A-8FFF656C2F0A}"/>
                </a:ext>
              </a:extLst>
            </p:cNvPr>
            <p:cNvSpPr txBox="1"/>
            <p:nvPr/>
          </p:nvSpPr>
          <p:spPr>
            <a:xfrm>
              <a:off x="283498" y="2255033"/>
              <a:ext cx="909781" cy="643544"/>
            </a:xfrm>
            <a:prstGeom prst="rect">
              <a:avLst/>
            </a:prstGeom>
            <a:solidFill>
              <a:srgbClr val="8EC540"/>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
                </a:rPr>
                <a:t>FEB</a:t>
              </a:r>
            </a:p>
            <a:p>
              <a:pPr algn="ctr"/>
              <a:r>
                <a:rPr lang="en-US" b="1">
                  <a:solidFill>
                    <a:schemeClr val="bg1"/>
                  </a:solidFill>
                  <a:latin typeface="Calibri  "/>
                </a:rPr>
                <a:t>2024</a:t>
              </a:r>
            </a:p>
          </p:txBody>
        </p:sp>
        <p:sp>
          <p:nvSpPr>
            <p:cNvPr id="27" name="TextBox 26">
              <a:extLst>
                <a:ext uri="{FF2B5EF4-FFF2-40B4-BE49-F238E27FC236}">
                  <a16:creationId xmlns:a16="http://schemas.microsoft.com/office/drawing/2014/main" id="{DE480C93-5F4B-E261-AAB0-4C908195C7E4}"/>
                </a:ext>
              </a:extLst>
            </p:cNvPr>
            <p:cNvSpPr txBox="1"/>
            <p:nvPr/>
          </p:nvSpPr>
          <p:spPr>
            <a:xfrm>
              <a:off x="1312630" y="2246085"/>
              <a:ext cx="4565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February: </a:t>
              </a:r>
              <a:r>
                <a:rPr lang="en-US"/>
                <a:t>Nominations for appointed committees are due </a:t>
              </a:r>
              <a:r>
                <a:rPr lang="en-US" b="1">
                  <a:solidFill>
                    <a:srgbClr val="C00000"/>
                  </a:solidFill>
                </a:rPr>
                <a:t>February 16, 2024</a:t>
              </a:r>
              <a:r>
                <a:rPr lang="en-US"/>
                <a:t>.</a:t>
              </a:r>
            </a:p>
          </p:txBody>
        </p:sp>
        <p:sp>
          <p:nvSpPr>
            <p:cNvPr id="18" name="TextBox 1">
              <a:extLst>
                <a:ext uri="{FF2B5EF4-FFF2-40B4-BE49-F238E27FC236}">
                  <a16:creationId xmlns:a16="http://schemas.microsoft.com/office/drawing/2014/main" id="{5254E3C2-E650-49F4-525F-07D875EA6BDF}"/>
                </a:ext>
              </a:extLst>
            </p:cNvPr>
            <p:cNvSpPr txBox="1"/>
            <p:nvPr/>
          </p:nvSpPr>
          <p:spPr>
            <a:xfrm>
              <a:off x="272464" y="4507554"/>
              <a:ext cx="931851" cy="693157"/>
            </a:xfrm>
            <a:prstGeom prst="rect">
              <a:avLst/>
            </a:prstGeom>
            <a:solidFill>
              <a:srgbClr val="006EB6"/>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
                </a:rPr>
                <a:t>SEP</a:t>
              </a:r>
              <a:endParaRPr lang="en-US"/>
            </a:p>
            <a:p>
              <a:pPr algn="ctr"/>
              <a:r>
                <a:rPr lang="en-US" b="1">
                  <a:solidFill>
                    <a:schemeClr val="bg1"/>
                  </a:solidFill>
                  <a:latin typeface="Calibri  "/>
                </a:rPr>
                <a:t>2024</a:t>
              </a:r>
            </a:p>
          </p:txBody>
        </p:sp>
        <p:sp>
          <p:nvSpPr>
            <p:cNvPr id="28" name="TextBox 27">
              <a:extLst>
                <a:ext uri="{FF2B5EF4-FFF2-40B4-BE49-F238E27FC236}">
                  <a16:creationId xmlns:a16="http://schemas.microsoft.com/office/drawing/2014/main" id="{0ED30DFD-3285-8E15-D00D-6E8FA843D301}"/>
                </a:ext>
              </a:extLst>
            </p:cNvPr>
            <p:cNvSpPr txBox="1"/>
            <p:nvPr/>
          </p:nvSpPr>
          <p:spPr>
            <a:xfrm>
              <a:off x="1293872" y="3253089"/>
              <a:ext cx="42035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June: </a:t>
              </a:r>
              <a:r>
                <a:rPr lang="en-US"/>
                <a:t>Speak with your committee ExO/CO if your current appointment/elected position ends to be nominated for another.</a:t>
              </a:r>
            </a:p>
          </p:txBody>
        </p:sp>
        <p:sp>
          <p:nvSpPr>
            <p:cNvPr id="29" name="TextBox 28">
              <a:extLst>
                <a:ext uri="{FF2B5EF4-FFF2-40B4-BE49-F238E27FC236}">
                  <a16:creationId xmlns:a16="http://schemas.microsoft.com/office/drawing/2014/main" id="{89BE5F65-FFCF-F0E2-2646-FA9E869DD404}"/>
                </a:ext>
              </a:extLst>
            </p:cNvPr>
            <p:cNvSpPr txBox="1"/>
            <p:nvPr/>
          </p:nvSpPr>
          <p:spPr>
            <a:xfrm>
              <a:off x="1293872" y="4365354"/>
              <a:ext cx="420354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September: </a:t>
              </a:r>
              <a:r>
                <a:rPr lang="en-US"/>
                <a:t>Nominations for elected positions are due. (Publications &amp; Education Council, Tech Council, RAC, TAC, </a:t>
              </a:r>
            </a:p>
            <a:p>
              <a:r>
                <a:rPr lang="en-US"/>
                <a:t>Standards, Handbook, Nominating</a:t>
              </a:r>
              <a:r>
                <a:rPr lang="en-US" sz="2000"/>
                <a:t>)</a:t>
              </a:r>
            </a:p>
          </p:txBody>
        </p:sp>
        <p:sp>
          <p:nvSpPr>
            <p:cNvPr id="30" name="TextBox 1">
              <a:extLst>
                <a:ext uri="{FF2B5EF4-FFF2-40B4-BE49-F238E27FC236}">
                  <a16:creationId xmlns:a16="http://schemas.microsoft.com/office/drawing/2014/main" id="{2144067D-ADAC-53D0-90BD-341021D9FD8E}"/>
                </a:ext>
              </a:extLst>
            </p:cNvPr>
            <p:cNvSpPr txBox="1"/>
            <p:nvPr/>
          </p:nvSpPr>
          <p:spPr>
            <a:xfrm>
              <a:off x="272464" y="3344084"/>
              <a:ext cx="909780" cy="693157"/>
            </a:xfrm>
            <a:prstGeom prst="rect">
              <a:avLst/>
            </a:prstGeom>
            <a:solidFill>
              <a:srgbClr val="0099CC"/>
            </a:solidFill>
          </p:spPr>
          <p:txBody>
            <a:bodyPr wrap="square"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alibri  "/>
                </a:rPr>
                <a:t>JUN</a:t>
              </a:r>
              <a:endParaRPr lang="en-US">
                <a:solidFill>
                  <a:schemeClr val="bg1"/>
                </a:solidFill>
              </a:endParaRPr>
            </a:p>
            <a:p>
              <a:pPr algn="ctr"/>
              <a:r>
                <a:rPr lang="en-US" b="1">
                  <a:solidFill>
                    <a:schemeClr val="bg1"/>
                  </a:solidFill>
                  <a:latin typeface="Calibri  "/>
                </a:rPr>
                <a:t>2024</a:t>
              </a:r>
            </a:p>
          </p:txBody>
        </p:sp>
      </p:grpSp>
      <p:sp>
        <p:nvSpPr>
          <p:cNvPr id="21" name="TextBox 20">
            <a:extLst>
              <a:ext uri="{FF2B5EF4-FFF2-40B4-BE49-F238E27FC236}">
                <a16:creationId xmlns:a16="http://schemas.microsoft.com/office/drawing/2014/main" id="{F5F813F2-4900-DBDA-E448-FC9E48598E10}"/>
              </a:ext>
            </a:extLst>
          </p:cNvPr>
          <p:cNvSpPr txBox="1"/>
          <p:nvPr/>
        </p:nvSpPr>
        <p:spPr>
          <a:xfrm>
            <a:off x="353471" y="1616798"/>
            <a:ext cx="5742529" cy="400110"/>
          </a:xfrm>
          <a:prstGeom prst="rect">
            <a:avLst/>
          </a:prstGeom>
          <a:noFill/>
        </p:spPr>
        <p:txBody>
          <a:bodyPr wrap="square" lIns="91440" tIns="45720" rIns="91440" bIns="45720" anchor="t">
            <a:spAutoFit/>
          </a:bodyPr>
          <a:lstStyle/>
          <a:p>
            <a:r>
              <a:rPr lang="en-US" sz="2000" b="1">
                <a:solidFill>
                  <a:srgbClr val="06559D"/>
                </a:solidFill>
              </a:rPr>
              <a:t>Find Committees and Nominate Yourself or Others</a:t>
            </a:r>
            <a:endParaRPr lang="en-US" sz="2000" b="1">
              <a:solidFill>
                <a:srgbClr val="06559D"/>
              </a:solidFill>
              <a:ea typeface="Calibri"/>
              <a:cs typeface="Calibri"/>
            </a:endParaRPr>
          </a:p>
        </p:txBody>
      </p:sp>
      <p:sp>
        <p:nvSpPr>
          <p:cNvPr id="20" name="TextBox 19">
            <a:extLst>
              <a:ext uri="{FF2B5EF4-FFF2-40B4-BE49-F238E27FC236}">
                <a16:creationId xmlns:a16="http://schemas.microsoft.com/office/drawing/2014/main" id="{B7366006-C1D4-F5A9-5151-E093D920494B}"/>
              </a:ext>
            </a:extLst>
          </p:cNvPr>
          <p:cNvSpPr txBox="1"/>
          <p:nvPr/>
        </p:nvSpPr>
        <p:spPr>
          <a:xfrm>
            <a:off x="6392573" y="1616798"/>
            <a:ext cx="5676804" cy="400110"/>
          </a:xfrm>
          <a:prstGeom prst="rect">
            <a:avLst/>
          </a:prstGeom>
          <a:noFill/>
        </p:spPr>
        <p:txBody>
          <a:bodyPr wrap="square" lIns="91440" tIns="45720" rIns="91440" bIns="45720" rtlCol="0" anchor="t">
            <a:spAutoFit/>
          </a:bodyPr>
          <a:lstStyle/>
          <a:p>
            <a:r>
              <a:rPr lang="en-US" sz="2000" b="1">
                <a:solidFill>
                  <a:srgbClr val="06559D"/>
                </a:solidFill>
              </a:rPr>
              <a:t>Find </a:t>
            </a:r>
            <a:r>
              <a:rPr lang="en-US" sz="2000" b="1" dirty="0">
                <a:solidFill>
                  <a:srgbClr val="06559D"/>
                </a:solidFill>
              </a:rPr>
              <a:t>Chapter Information </a:t>
            </a:r>
            <a:r>
              <a:rPr lang="en-US" sz="2000" b="1">
                <a:solidFill>
                  <a:srgbClr val="06559D"/>
                </a:solidFill>
              </a:rPr>
              <a:t>Using the Chapters Map</a:t>
            </a:r>
          </a:p>
        </p:txBody>
      </p:sp>
      <p:grpSp>
        <p:nvGrpSpPr>
          <p:cNvPr id="33" name="Group 32">
            <a:extLst>
              <a:ext uri="{FF2B5EF4-FFF2-40B4-BE49-F238E27FC236}">
                <a16:creationId xmlns:a16="http://schemas.microsoft.com/office/drawing/2014/main" id="{25076C43-B665-BBFE-112C-EC67914B1E0F}"/>
              </a:ext>
            </a:extLst>
          </p:cNvPr>
          <p:cNvGrpSpPr/>
          <p:nvPr/>
        </p:nvGrpSpPr>
        <p:grpSpPr>
          <a:xfrm>
            <a:off x="6201363" y="2164264"/>
            <a:ext cx="5880303" cy="4417510"/>
            <a:chOff x="5862165" y="2247900"/>
            <a:chExt cx="6103108" cy="4539698"/>
          </a:xfrm>
        </p:grpSpPr>
        <p:pic>
          <p:nvPicPr>
            <p:cNvPr id="26" name="Picture 25" descr="A black background with a black square&#10;&#10;Description automatically generated with medium confidence">
              <a:extLst>
                <a:ext uri="{FF2B5EF4-FFF2-40B4-BE49-F238E27FC236}">
                  <a16:creationId xmlns:a16="http://schemas.microsoft.com/office/drawing/2014/main" id="{135E2A37-E600-3FE9-E78E-A1BC80C85552}"/>
                </a:ext>
              </a:extLst>
            </p:cNvPr>
            <p:cNvPicPr>
              <a:picLocks noChangeAspect="1"/>
            </p:cNvPicPr>
            <p:nvPr/>
          </p:nvPicPr>
          <p:blipFill rotWithShape="1">
            <a:blip r:embed="rId3">
              <a:extLst>
                <a:ext uri="{28A0092B-C50C-407E-A947-70E740481C1C}">
                  <a14:useLocalDpi xmlns:a14="http://schemas.microsoft.com/office/drawing/2010/main" val="0"/>
                </a:ext>
              </a:extLst>
            </a:blip>
            <a:srcRect l="41792" t="3805" r="20972" b="7201"/>
            <a:stretch/>
          </p:blipFill>
          <p:spPr>
            <a:xfrm rot="16200000">
              <a:off x="6643870" y="1466195"/>
              <a:ext cx="4539698" cy="6103108"/>
            </a:xfrm>
            <a:prstGeom prst="rect">
              <a:avLst/>
            </a:prstGeom>
          </p:spPr>
        </p:pic>
        <p:pic>
          <p:nvPicPr>
            <p:cNvPr id="17" name="Picture 16">
              <a:extLst>
                <a:ext uri="{FF2B5EF4-FFF2-40B4-BE49-F238E27FC236}">
                  <a16:creationId xmlns:a16="http://schemas.microsoft.com/office/drawing/2014/main" id="{5B6F984C-B7EF-607E-22DB-5F1064A00110}"/>
                </a:ext>
              </a:extLst>
            </p:cNvPr>
            <p:cNvPicPr>
              <a:picLocks noChangeAspect="1"/>
            </p:cNvPicPr>
            <p:nvPr/>
          </p:nvPicPr>
          <p:blipFill>
            <a:blip r:embed="rId4"/>
            <a:stretch>
              <a:fillRect/>
            </a:stretch>
          </p:blipFill>
          <p:spPr>
            <a:xfrm>
              <a:off x="6510516" y="3396745"/>
              <a:ext cx="4856244" cy="3135836"/>
            </a:xfrm>
            <a:prstGeom prst="rect">
              <a:avLst/>
            </a:prstGeom>
          </p:spPr>
        </p:pic>
        <p:pic>
          <p:nvPicPr>
            <p:cNvPr id="32" name="Picture 31">
              <a:extLst>
                <a:ext uri="{FF2B5EF4-FFF2-40B4-BE49-F238E27FC236}">
                  <a16:creationId xmlns:a16="http://schemas.microsoft.com/office/drawing/2014/main" id="{E93C0DD2-BDE1-2B6C-1D61-B70B689E4F36}"/>
                </a:ext>
              </a:extLst>
            </p:cNvPr>
            <p:cNvPicPr>
              <a:picLocks noChangeAspect="1"/>
            </p:cNvPicPr>
            <p:nvPr/>
          </p:nvPicPr>
          <p:blipFill rotWithShape="1">
            <a:blip r:embed="rId5"/>
            <a:srcRect r="302"/>
            <a:stretch/>
          </p:blipFill>
          <p:spPr>
            <a:xfrm>
              <a:off x="6283677" y="2625354"/>
              <a:ext cx="5164285" cy="620453"/>
            </a:xfrm>
            <a:prstGeom prst="rect">
              <a:avLst/>
            </a:prstGeom>
            <a:ln>
              <a:noFill/>
            </a:ln>
            <a:effectLst/>
          </p:spPr>
        </p:pic>
      </p:grpSp>
      <p:sp>
        <p:nvSpPr>
          <p:cNvPr id="34" name="TextBox 33">
            <a:extLst>
              <a:ext uri="{FF2B5EF4-FFF2-40B4-BE49-F238E27FC236}">
                <a16:creationId xmlns:a16="http://schemas.microsoft.com/office/drawing/2014/main" id="{CD1C047F-26CB-8F7D-641A-6A4882922188}"/>
              </a:ext>
            </a:extLst>
          </p:cNvPr>
          <p:cNvSpPr txBox="1"/>
          <p:nvPr/>
        </p:nvSpPr>
        <p:spPr>
          <a:xfrm>
            <a:off x="152502" y="161939"/>
            <a:ext cx="8991497" cy="584775"/>
          </a:xfrm>
          <a:prstGeom prst="rect">
            <a:avLst/>
          </a:prstGeom>
          <a:noFill/>
        </p:spPr>
        <p:txBody>
          <a:bodyPr wrap="square">
            <a:spAutoFit/>
          </a:bodyPr>
          <a:lstStyle/>
          <a:p>
            <a:pPr algn="l"/>
            <a:r>
              <a:rPr lang="en-US" sz="3200" b="1" i="0">
                <a:solidFill>
                  <a:schemeClr val="bg1"/>
                </a:solidFill>
                <a:effectLst/>
                <a:latin typeface="Akzidenz Grotesk BE Medium" panose="02000803030000020004" pitchFamily="50" charset="0"/>
              </a:rPr>
              <a:t>Get Involved with Committees &amp; Chapters</a:t>
            </a:r>
          </a:p>
        </p:txBody>
      </p:sp>
    </p:spTree>
    <p:extLst>
      <p:ext uri="{BB962C8B-B14F-4D97-AF65-F5344CB8AC3E}">
        <p14:creationId xmlns:p14="http://schemas.microsoft.com/office/powerpoint/2010/main" val="2581777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5F1CB115-F5AE-658B-9304-5E5D5E031578}"/>
              </a:ext>
            </a:extLst>
          </p:cNvPr>
          <p:cNvSpPr/>
          <p:nvPr/>
        </p:nvSpPr>
        <p:spPr>
          <a:xfrm>
            <a:off x="0" y="4998501"/>
            <a:ext cx="2821577" cy="1069033"/>
          </a:xfrm>
          <a:prstGeom prst="rect">
            <a:avLst/>
          </a:prstGeom>
          <a:solidFill>
            <a:srgbClr val="8E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26706E2-D10A-845D-892F-97228672D3F3}"/>
              </a:ext>
            </a:extLst>
          </p:cNvPr>
          <p:cNvSpPr/>
          <p:nvPr/>
        </p:nvSpPr>
        <p:spPr>
          <a:xfrm>
            <a:off x="0" y="6587964"/>
            <a:ext cx="12181173" cy="312898"/>
          </a:xfrm>
          <a:prstGeom prst="rect">
            <a:avLst/>
          </a:prstGeom>
          <a:gradFill flip="none" rotWithShape="1">
            <a:gsLst>
              <a:gs pos="0">
                <a:srgbClr val="05549C"/>
              </a:gs>
              <a:gs pos="50000">
                <a:srgbClr val="0099CC"/>
              </a:gs>
              <a:gs pos="100000">
                <a:srgbClr val="8EC54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8394" y="666209"/>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18009" y="673657"/>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676034" y="666209"/>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6897156" y="6620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675014" y="65691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299816" y="6360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MEMBERSHIP</a:t>
            </a: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76034" y="8327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98858"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65297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277781" y="80683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6989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6E1E84-0EDF-CEE3-835C-C9CA6B2B7649}"/>
              </a:ext>
            </a:extLst>
          </p:cNvPr>
          <p:cNvSpPr txBox="1"/>
          <p:nvPr/>
        </p:nvSpPr>
        <p:spPr>
          <a:xfrm>
            <a:off x="190566" y="201751"/>
            <a:ext cx="84528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Akzidenz Grotesk BE Medium" panose="02000803030000020004" pitchFamily="50" charset="0"/>
              </a:rPr>
              <a:t>Membership</a:t>
            </a:r>
            <a:endParaRPr lang="en-US" sz="3200">
              <a:solidFill>
                <a:schemeClr val="bg1"/>
              </a:solidFill>
              <a:latin typeface="Akzidenz Grotesk BE Medium" panose="02000803030000020004" pitchFamily="50" charset="0"/>
              <a:ea typeface="Calibri"/>
              <a:cs typeface="Calibri"/>
            </a:endParaRPr>
          </a:p>
        </p:txBody>
      </p:sp>
      <p:sp>
        <p:nvSpPr>
          <p:cNvPr id="75" name="TextBox 74">
            <a:extLst>
              <a:ext uri="{FF2B5EF4-FFF2-40B4-BE49-F238E27FC236}">
                <a16:creationId xmlns:a16="http://schemas.microsoft.com/office/drawing/2014/main" id="{9E56B6B4-13AF-CE05-33AD-DCC5788F1BD3}"/>
              </a:ext>
            </a:extLst>
          </p:cNvPr>
          <p:cNvSpPr txBox="1"/>
          <p:nvPr/>
        </p:nvSpPr>
        <p:spPr>
          <a:xfrm>
            <a:off x="129378" y="2476478"/>
            <a:ext cx="26921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6559D"/>
                </a:solidFill>
                <a:cs typeface="Calibri"/>
              </a:rPr>
              <a:t>ASHRAE Guidelines </a:t>
            </a:r>
            <a:r>
              <a:rPr lang="en-US">
                <a:solidFill>
                  <a:srgbClr val="06559D"/>
                </a:solidFill>
                <a:cs typeface="Calibri"/>
              </a:rPr>
              <a:t>added to annual membership benefit selection for new &amp; renewing full dues paying members.</a:t>
            </a:r>
            <a:endParaRPr lang="en-US">
              <a:solidFill>
                <a:srgbClr val="06559D"/>
              </a:solidFill>
              <a:ea typeface="Calibri"/>
              <a:cs typeface="Calibri"/>
            </a:endParaRPr>
          </a:p>
        </p:txBody>
      </p:sp>
      <p:pic>
        <p:nvPicPr>
          <p:cNvPr id="77" name="Picture 76">
            <a:extLst>
              <a:ext uri="{FF2B5EF4-FFF2-40B4-BE49-F238E27FC236}">
                <a16:creationId xmlns:a16="http://schemas.microsoft.com/office/drawing/2014/main" id="{C58C94D9-C1F7-D41E-BA74-CDE6AE2422C5}"/>
              </a:ext>
            </a:extLst>
          </p:cNvPr>
          <p:cNvPicPr>
            <a:picLocks noChangeAspect="1"/>
          </p:cNvPicPr>
          <p:nvPr/>
        </p:nvPicPr>
        <p:blipFill rotWithShape="1">
          <a:blip r:embed="rId3"/>
          <a:srcRect l="622" t="5631"/>
          <a:stretch/>
        </p:blipFill>
        <p:spPr>
          <a:xfrm>
            <a:off x="2704139" y="1602730"/>
            <a:ext cx="9477034" cy="2754209"/>
          </a:xfrm>
          <a:prstGeom prst="rect">
            <a:avLst/>
          </a:prstGeom>
        </p:spPr>
      </p:pic>
      <p:sp>
        <p:nvSpPr>
          <p:cNvPr id="92" name="TextBox 91">
            <a:extLst>
              <a:ext uri="{FF2B5EF4-FFF2-40B4-BE49-F238E27FC236}">
                <a16:creationId xmlns:a16="http://schemas.microsoft.com/office/drawing/2014/main" id="{D5283C3E-2B14-6BC3-640B-4E781D2FC9D8}"/>
              </a:ext>
            </a:extLst>
          </p:cNvPr>
          <p:cNvSpPr txBox="1"/>
          <p:nvPr/>
        </p:nvSpPr>
        <p:spPr>
          <a:xfrm>
            <a:off x="-1039831" y="5298342"/>
            <a:ext cx="49012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rPr>
              <a:t>Honors &amp; Awards</a:t>
            </a:r>
            <a:endParaRPr lang="en-US">
              <a:solidFill>
                <a:schemeClr val="bg1"/>
              </a:solidFill>
            </a:endParaRPr>
          </a:p>
        </p:txBody>
      </p:sp>
      <p:grpSp>
        <p:nvGrpSpPr>
          <p:cNvPr id="93" name="Group 92">
            <a:extLst>
              <a:ext uri="{FF2B5EF4-FFF2-40B4-BE49-F238E27FC236}">
                <a16:creationId xmlns:a16="http://schemas.microsoft.com/office/drawing/2014/main" id="{CD279C33-5579-20B1-7CB9-E45310442815}"/>
              </a:ext>
            </a:extLst>
          </p:cNvPr>
          <p:cNvGrpSpPr/>
          <p:nvPr/>
        </p:nvGrpSpPr>
        <p:grpSpPr>
          <a:xfrm>
            <a:off x="3480461" y="4870181"/>
            <a:ext cx="8200781" cy="1538290"/>
            <a:chOff x="9602630" y="1208092"/>
            <a:chExt cx="8200781" cy="1538290"/>
          </a:xfrm>
        </p:grpSpPr>
        <p:sp>
          <p:nvSpPr>
            <p:cNvPr id="94" name="TextBox 93">
              <a:extLst>
                <a:ext uri="{FF2B5EF4-FFF2-40B4-BE49-F238E27FC236}">
                  <a16:creationId xmlns:a16="http://schemas.microsoft.com/office/drawing/2014/main" id="{41DFED42-98BE-6972-1EB0-DFACDF237B1F}"/>
                </a:ext>
              </a:extLst>
            </p:cNvPr>
            <p:cNvSpPr txBox="1"/>
            <p:nvPr/>
          </p:nvSpPr>
          <p:spPr>
            <a:xfrm>
              <a:off x="9602630" y="1208092"/>
              <a:ext cx="82007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6559D"/>
                  </a:solidFill>
                  <a:cs typeface="Calibri"/>
                </a:rPr>
                <a:t>The following award nominations have a </a:t>
              </a:r>
              <a:r>
                <a:rPr lang="en-US" sz="2000" b="1" u="sng">
                  <a:solidFill>
                    <a:srgbClr val="8EC540"/>
                  </a:solidFill>
                  <a:cs typeface="Calibri"/>
                </a:rPr>
                <a:t>May 1 </a:t>
              </a:r>
              <a:r>
                <a:rPr lang="en-US" sz="2000" b="1">
                  <a:solidFill>
                    <a:srgbClr val="06559D"/>
                  </a:solidFill>
                  <a:cs typeface="Calibri"/>
                </a:rPr>
                <a:t>deadline:</a:t>
              </a:r>
            </a:p>
          </p:txBody>
        </p:sp>
        <p:sp>
          <p:nvSpPr>
            <p:cNvPr id="95" name="TextBox 94">
              <a:extLst>
                <a:ext uri="{FF2B5EF4-FFF2-40B4-BE49-F238E27FC236}">
                  <a16:creationId xmlns:a16="http://schemas.microsoft.com/office/drawing/2014/main" id="{8B067387-B6E6-D1DB-F245-025F1C46F3A6}"/>
                </a:ext>
              </a:extLst>
            </p:cNvPr>
            <p:cNvSpPr txBox="1"/>
            <p:nvPr/>
          </p:nvSpPr>
          <p:spPr>
            <a:xfrm>
              <a:off x="9602630" y="1669164"/>
              <a:ext cx="7951502" cy="1077218"/>
            </a:xfrm>
            <a:prstGeom prst="rect">
              <a:avLst/>
            </a:prstGeom>
            <a:noFill/>
          </p:spPr>
          <p:txBody>
            <a:bodyPr wrap="square">
              <a:spAutoFit/>
            </a:bodyPr>
            <a:lstStyle/>
            <a:p>
              <a:pPr algn="ctr">
                <a:spcAft>
                  <a:spcPts val="600"/>
                </a:spcAft>
              </a:pPr>
              <a:r>
                <a:rPr lang="en-US" dirty="0">
                  <a:solidFill>
                    <a:srgbClr val="06559D"/>
                  </a:solidFill>
                </a:rPr>
                <a:t>Fellow  | Honorary Member  | ASHRAE Hall of Fame | F. Paul Anderson Award</a:t>
              </a:r>
            </a:p>
            <a:p>
              <a:pPr algn="ctr">
                <a:spcAft>
                  <a:spcPts val="600"/>
                </a:spcAft>
              </a:pPr>
              <a:r>
                <a:rPr lang="en-US">
                  <a:solidFill>
                    <a:srgbClr val="06559D"/>
                  </a:solidFill>
                </a:rPr>
                <a:t> ASHRAE Pioneers of the Industry | ASHRAE Award for Distinguished Public Service</a:t>
              </a:r>
            </a:p>
            <a:p>
              <a:pPr algn="ctr">
                <a:spcAft>
                  <a:spcPts val="600"/>
                </a:spcAft>
              </a:pPr>
              <a:endParaRPr lang="en-US" dirty="0">
                <a:solidFill>
                  <a:srgbClr val="06559D"/>
                </a:solidFill>
              </a:endParaRPr>
            </a:p>
          </p:txBody>
        </p:sp>
      </p:grpSp>
      <p:sp>
        <p:nvSpPr>
          <p:cNvPr id="97" name="TextBox 96">
            <a:extLst>
              <a:ext uri="{FF2B5EF4-FFF2-40B4-BE49-F238E27FC236}">
                <a16:creationId xmlns:a16="http://schemas.microsoft.com/office/drawing/2014/main" id="{F1B318C5-0FA5-AAEF-03CB-2344918F8772}"/>
              </a:ext>
            </a:extLst>
          </p:cNvPr>
          <p:cNvSpPr txBox="1"/>
          <p:nvPr/>
        </p:nvSpPr>
        <p:spPr>
          <a:xfrm>
            <a:off x="-1596335" y="1965619"/>
            <a:ext cx="6143624" cy="461665"/>
          </a:xfrm>
          <a:prstGeom prst="rect">
            <a:avLst/>
          </a:prstGeom>
          <a:noFill/>
        </p:spPr>
        <p:txBody>
          <a:bodyPr wrap="square">
            <a:spAutoFit/>
          </a:bodyPr>
          <a:lstStyle/>
          <a:p>
            <a:pPr algn="ctr">
              <a:spcAft>
                <a:spcPts val="600"/>
              </a:spcAft>
            </a:pPr>
            <a:r>
              <a:rPr lang="en-US" sz="2400" b="1">
                <a:solidFill>
                  <a:srgbClr val="8EC540"/>
                </a:solidFill>
                <a:cs typeface="Calibri"/>
              </a:rPr>
              <a:t>NEW </a:t>
            </a:r>
            <a:r>
              <a:rPr lang="en-US" sz="2400" b="1">
                <a:solidFill>
                  <a:srgbClr val="06559D"/>
                </a:solidFill>
                <a:cs typeface="Calibri"/>
              </a:rPr>
              <a:t>Benefit!</a:t>
            </a:r>
            <a:r>
              <a:rPr lang="en-US" sz="2400" b="1">
                <a:solidFill>
                  <a:srgbClr val="8EC540"/>
                </a:solidFill>
                <a:cs typeface="Calibri"/>
              </a:rPr>
              <a:t> </a:t>
            </a:r>
          </a:p>
        </p:txBody>
      </p:sp>
      <p:sp>
        <p:nvSpPr>
          <p:cNvPr id="2" name="TextBox 1">
            <a:extLst>
              <a:ext uri="{FF2B5EF4-FFF2-40B4-BE49-F238E27FC236}">
                <a16:creationId xmlns:a16="http://schemas.microsoft.com/office/drawing/2014/main" id="{C62C66C8-21BB-572F-32AF-3D72F77EE238}"/>
              </a:ext>
            </a:extLst>
          </p:cNvPr>
          <p:cNvSpPr txBox="1"/>
          <p:nvPr/>
        </p:nvSpPr>
        <p:spPr>
          <a:xfrm>
            <a:off x="3234855" y="3281186"/>
            <a:ext cx="1253104" cy="523220"/>
          </a:xfrm>
          <a:prstGeom prst="rect">
            <a:avLst/>
          </a:prstGeom>
          <a:solidFill>
            <a:srgbClr val="C3E099"/>
          </a:solidFill>
        </p:spPr>
        <p:txBody>
          <a:bodyPr wrap="square" rtlCol="0">
            <a:spAutoFit/>
          </a:bodyPr>
          <a:lstStyle/>
          <a:p>
            <a:pPr algn="ctr"/>
            <a:r>
              <a:rPr lang="en-US" sz="2800" b="1" dirty="0">
                <a:solidFill>
                  <a:srgbClr val="0070C0"/>
                </a:solidFill>
                <a:latin typeface="Akzidenz Grotesk BE Bold" panose="02000503050000020004" pitchFamily="50" charset="0"/>
              </a:rPr>
              <a:t>95+</a:t>
            </a:r>
          </a:p>
        </p:txBody>
      </p:sp>
    </p:spTree>
    <p:extLst>
      <p:ext uri="{BB962C8B-B14F-4D97-AF65-F5344CB8AC3E}">
        <p14:creationId xmlns:p14="http://schemas.microsoft.com/office/powerpoint/2010/main" val="2119634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oden sign on a table&#10;&#10;Description automatically generated">
            <a:extLst>
              <a:ext uri="{FF2B5EF4-FFF2-40B4-BE49-F238E27FC236}">
                <a16:creationId xmlns:a16="http://schemas.microsoft.com/office/drawing/2014/main" id="{1C723CFF-D901-8B17-2392-DDDBE62EC54A}"/>
              </a:ext>
            </a:extLst>
          </p:cNvPr>
          <p:cNvPicPr>
            <a:picLocks noChangeAspect="1"/>
          </p:cNvPicPr>
          <p:nvPr/>
        </p:nvPicPr>
        <p:blipFill>
          <a:blip r:embed="rId3"/>
          <a:stretch>
            <a:fillRect/>
          </a:stretch>
        </p:blipFill>
        <p:spPr>
          <a:xfrm>
            <a:off x="204141" y="1825574"/>
            <a:ext cx="11783717" cy="4003658"/>
          </a:xfrm>
          <a:prstGeom prst="rect">
            <a:avLst/>
          </a:prstGeom>
        </p:spPr>
      </p:pic>
      <p:sp>
        <p:nvSpPr>
          <p:cNvPr id="4" name="Title 3">
            <a:extLst>
              <a:ext uri="{FF2B5EF4-FFF2-40B4-BE49-F238E27FC236}">
                <a16:creationId xmlns:a16="http://schemas.microsoft.com/office/drawing/2014/main" id="{C27495EE-22B1-D19E-B1CE-F03F714BD511}"/>
              </a:ext>
            </a:extLst>
          </p:cNvPr>
          <p:cNvSpPr>
            <a:spLocks noGrp="1"/>
          </p:cNvSpPr>
          <p:nvPr>
            <p:ph type="title"/>
          </p:nvPr>
        </p:nvSpPr>
        <p:spPr>
          <a:xfrm>
            <a:off x="438615" y="365125"/>
            <a:ext cx="10515600" cy="643543"/>
          </a:xfrm>
        </p:spPr>
        <p:txBody>
          <a:bodyPr/>
          <a:lstStyle/>
          <a:p>
            <a:r>
              <a:rPr lang="en-US" b="1" dirty="0">
                <a:latin typeface="+mn-lt"/>
                <a:cs typeface="Calibri Light"/>
              </a:rPr>
              <a:t>Media Inquiries</a:t>
            </a:r>
            <a:endParaRPr lang="en-US" dirty="0">
              <a:latin typeface="+mn-lt"/>
            </a:endParaRPr>
          </a:p>
        </p:txBody>
      </p:sp>
    </p:spTree>
    <p:extLst>
      <p:ext uri="{BB962C8B-B14F-4D97-AF65-F5344CB8AC3E}">
        <p14:creationId xmlns:p14="http://schemas.microsoft.com/office/powerpoint/2010/main" val="4015624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DD6117DF-899C-D995-8976-C8A81A21D7E0}"/>
              </a:ext>
            </a:extLst>
          </p:cNvPr>
          <p:cNvSpPr txBox="1">
            <a:spLocks/>
          </p:cNvSpPr>
          <p:nvPr/>
        </p:nvSpPr>
        <p:spPr>
          <a:xfrm>
            <a:off x="346198" y="2754831"/>
            <a:ext cx="3405929" cy="3357708"/>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US" sz="1800">
                <a:solidFill>
                  <a:schemeClr val="tx1"/>
                </a:solidFill>
                <a:latin typeface="+mn-lt"/>
                <a:cs typeface="Calibri"/>
              </a:rPr>
              <a:t>We will act with honesty, fairness, courtesy, competence, inclusiveness and respect for others, which exemplify our core values of excellence, commitment, integrity, collaboration, volunteerism and diversity, and we shall avoid all real or perceived conflicts of interest.</a:t>
            </a:r>
            <a:endParaRPr lang="en-US" altLang="en-US" sz="1800" b="1">
              <a:solidFill>
                <a:schemeClr val="tx1"/>
              </a:solidFill>
              <a:latin typeface="+mn-lt"/>
              <a:cs typeface="Calibri"/>
            </a:endParaRPr>
          </a:p>
          <a:p>
            <a:pPr algn="l"/>
            <a:endParaRPr lang="en-US" altLang="en-US" sz="1800">
              <a:solidFill>
                <a:prstClr val="black">
                  <a:lumMod val="85000"/>
                  <a:lumOff val="15000"/>
                </a:prstClr>
              </a:solidFill>
              <a:latin typeface="akzidenz-grotesk-condensed"/>
              <a:cs typeface="Calibri"/>
            </a:endParaRPr>
          </a:p>
        </p:txBody>
      </p:sp>
      <p:sp>
        <p:nvSpPr>
          <p:cNvPr id="21" name="Rectangle 20">
            <a:extLst>
              <a:ext uri="{FF2B5EF4-FFF2-40B4-BE49-F238E27FC236}">
                <a16:creationId xmlns:a16="http://schemas.microsoft.com/office/drawing/2014/main" id="{783BCACA-91E1-EFC4-BC89-C960040054DA}"/>
              </a:ext>
            </a:extLst>
          </p:cNvPr>
          <p:cNvSpPr/>
          <p:nvPr/>
        </p:nvSpPr>
        <p:spPr>
          <a:xfrm>
            <a:off x="190965" y="1886086"/>
            <a:ext cx="3716397" cy="6435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kzidenz Grotesk BE Medium" panose="02000803030000020004" pitchFamily="50" charset="0"/>
                <a:cs typeface="Calibri"/>
              </a:rPr>
              <a:t>Code of Ethics</a:t>
            </a:r>
          </a:p>
        </p:txBody>
      </p:sp>
      <p:sp>
        <p:nvSpPr>
          <p:cNvPr id="22" name="Rectangle 21">
            <a:extLst>
              <a:ext uri="{FF2B5EF4-FFF2-40B4-BE49-F238E27FC236}">
                <a16:creationId xmlns:a16="http://schemas.microsoft.com/office/drawing/2014/main" id="{56611981-0D77-4415-96EF-2D5CB6BA3229}"/>
              </a:ext>
            </a:extLst>
          </p:cNvPr>
          <p:cNvSpPr/>
          <p:nvPr/>
        </p:nvSpPr>
        <p:spPr>
          <a:xfrm>
            <a:off x="8269792" y="1886086"/>
            <a:ext cx="3731241" cy="643543"/>
          </a:xfrm>
          <a:prstGeom prst="rect">
            <a:avLst/>
          </a:prstGeom>
          <a:solidFill>
            <a:srgbClr val="055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kzidenz Grotesk BE Medium" panose="02000803030000020004" pitchFamily="50" charset="0"/>
                <a:cs typeface="Calibri"/>
              </a:rPr>
              <a:t>Commercialism</a:t>
            </a:r>
          </a:p>
        </p:txBody>
      </p:sp>
      <p:sp>
        <p:nvSpPr>
          <p:cNvPr id="23" name="Rectangle 22">
            <a:extLst>
              <a:ext uri="{FF2B5EF4-FFF2-40B4-BE49-F238E27FC236}">
                <a16:creationId xmlns:a16="http://schemas.microsoft.com/office/drawing/2014/main" id="{FFC8AA9F-5604-0386-D34F-6E6EB0F3216E}"/>
              </a:ext>
            </a:extLst>
          </p:cNvPr>
          <p:cNvSpPr/>
          <p:nvPr/>
        </p:nvSpPr>
        <p:spPr>
          <a:xfrm>
            <a:off x="4169897" y="1878313"/>
            <a:ext cx="3837362" cy="651316"/>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kzidenz Grotesk BE Medium" panose="02000803030000020004" pitchFamily="50" charset="0"/>
                <a:cs typeface="Calibri"/>
              </a:rPr>
              <a:t>Harassment and Discrimination</a:t>
            </a:r>
          </a:p>
        </p:txBody>
      </p:sp>
      <p:sp>
        <p:nvSpPr>
          <p:cNvPr id="24" name="Content Placeholder 3">
            <a:extLst>
              <a:ext uri="{FF2B5EF4-FFF2-40B4-BE49-F238E27FC236}">
                <a16:creationId xmlns:a16="http://schemas.microsoft.com/office/drawing/2014/main" id="{A65DF114-F1BA-9C71-7F5F-1EC6621A2C54}"/>
              </a:ext>
            </a:extLst>
          </p:cNvPr>
          <p:cNvSpPr>
            <a:spLocks noGrp="1"/>
          </p:cNvSpPr>
          <p:nvPr>
            <p:ph idx="1"/>
          </p:nvPr>
        </p:nvSpPr>
        <p:spPr>
          <a:xfrm>
            <a:off x="8269792" y="2754831"/>
            <a:ext cx="3576010" cy="2834622"/>
          </a:xfrm>
          <a:prstGeom prst="rect">
            <a:avLst/>
          </a:prstGeom>
        </p:spPr>
        <p:txBody>
          <a:bodyPr wrap="square">
            <a:spAutoFit/>
          </a:bodyPr>
          <a:lstStyle/>
          <a:p>
            <a:pPr marL="0" indent="0">
              <a:buNone/>
            </a:pPr>
            <a:r>
              <a:rPr lang="en-US" sz="1800">
                <a:latin typeface="+mn-lt"/>
                <a:cs typeface="Calibri"/>
              </a:rPr>
              <a:t>ASHRAE’s Commercialism Policy allows for Society activities that fulfill the mission of technological advancement with adherence to business plans that generate income to offset operational expenses such as AHR Exposition, ASHRAE periodicals, website, and Society conference events such as the Welcome Party, luncheons, registration kits, and receptions.</a:t>
            </a:r>
          </a:p>
        </p:txBody>
      </p:sp>
      <p:sp>
        <p:nvSpPr>
          <p:cNvPr id="34" name="TextBox 33">
            <a:extLst>
              <a:ext uri="{FF2B5EF4-FFF2-40B4-BE49-F238E27FC236}">
                <a16:creationId xmlns:a16="http://schemas.microsoft.com/office/drawing/2014/main" id="{F8AD17FF-446F-D93F-7829-FD09BFDD7CAF}"/>
              </a:ext>
            </a:extLst>
          </p:cNvPr>
          <p:cNvSpPr txBox="1"/>
          <p:nvPr/>
        </p:nvSpPr>
        <p:spPr>
          <a:xfrm>
            <a:off x="4169897" y="2696219"/>
            <a:ext cx="383736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a:effectLst/>
              </a:rPr>
              <a:t>ASHRAE strictly prohibits and does not tolerate discrimination against members or applicants for membership because of such individual’s race, color, religion, age, sex, sexual orientation, national origin, physical or mental disability, pregnancy, genetic information, veteran status, uniformed service member status, or any other category protected under applicable law. </a:t>
            </a:r>
            <a:endParaRPr lang="en-US"/>
          </a:p>
        </p:txBody>
      </p:sp>
      <p:sp>
        <p:nvSpPr>
          <p:cNvPr id="35" name="TextBox 34">
            <a:extLst>
              <a:ext uri="{FF2B5EF4-FFF2-40B4-BE49-F238E27FC236}">
                <a16:creationId xmlns:a16="http://schemas.microsoft.com/office/drawing/2014/main" id="{04B8E90A-0668-8BEA-20FE-F6885FA1C843}"/>
              </a:ext>
            </a:extLst>
          </p:cNvPr>
          <p:cNvSpPr txBox="1"/>
          <p:nvPr/>
        </p:nvSpPr>
        <p:spPr>
          <a:xfrm>
            <a:off x="128592" y="141977"/>
            <a:ext cx="5293082"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Policies</a:t>
            </a:r>
            <a:endParaRPr lang="en-US" b="1">
              <a:solidFill>
                <a:schemeClr val="bg1"/>
              </a:solidFill>
              <a:latin typeface="Akzidenz Grotesk BE Medium" panose="02000803030000020004" pitchFamily="50" charset="0"/>
            </a:endParaRPr>
          </a:p>
        </p:txBody>
      </p:sp>
    </p:spTree>
    <p:extLst>
      <p:ext uri="{BB962C8B-B14F-4D97-AF65-F5344CB8AC3E}">
        <p14:creationId xmlns:p14="http://schemas.microsoft.com/office/powerpoint/2010/main" val="3948879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A320EC-8301-4C41-940C-8E7D092A8C44}"/>
              </a:ext>
            </a:extLst>
          </p:cNvPr>
          <p:cNvSpPr>
            <a:spLocks noGrp="1"/>
          </p:cNvSpPr>
          <p:nvPr>
            <p:ph idx="1"/>
          </p:nvPr>
        </p:nvSpPr>
        <p:spPr>
          <a:xfrm>
            <a:off x="723900" y="2895889"/>
            <a:ext cx="10515600" cy="2684030"/>
          </a:xfrm>
        </p:spPr>
        <p:txBody>
          <a:bodyPr vert="horz" lIns="91440" tIns="45720" rIns="91440" bIns="45720" rtlCol="0" anchor="t">
            <a:normAutofit/>
          </a:bodyPr>
          <a:lstStyle/>
          <a:p>
            <a:pPr marL="0" indent="0" algn="ctr">
              <a:buNone/>
            </a:pPr>
            <a:r>
              <a:rPr lang="en-US" sz="5400">
                <a:latin typeface="Calibri  "/>
              </a:rPr>
              <a:t>Thank you!</a:t>
            </a:r>
            <a:br>
              <a:rPr lang="en-US" sz="5400">
                <a:latin typeface="Calibri  "/>
              </a:rPr>
            </a:br>
            <a:r>
              <a:rPr lang="en-US" sz="5400">
                <a:latin typeface="Calibri  "/>
              </a:rPr>
              <a:t>Questions or Comments?</a:t>
            </a:r>
          </a:p>
        </p:txBody>
      </p:sp>
    </p:spTree>
    <p:extLst>
      <p:ext uri="{BB962C8B-B14F-4D97-AF65-F5344CB8AC3E}">
        <p14:creationId xmlns:p14="http://schemas.microsoft.com/office/powerpoint/2010/main" val="365175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B8E90A-0668-8BEA-20FE-F6885FA1C843}"/>
              </a:ext>
            </a:extLst>
          </p:cNvPr>
          <p:cNvSpPr txBox="1"/>
          <p:nvPr/>
        </p:nvSpPr>
        <p:spPr>
          <a:xfrm>
            <a:off x="128591" y="141977"/>
            <a:ext cx="7609395"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Resources </a:t>
            </a:r>
            <a:endParaRPr lang="en-US" b="1">
              <a:solidFill>
                <a:schemeClr val="bg1"/>
              </a:solidFill>
              <a:latin typeface="Akzidenz Grotesk BE Medium" panose="02000803030000020004" pitchFamily="50" charset="0"/>
            </a:endParaRPr>
          </a:p>
        </p:txBody>
      </p:sp>
      <p:grpSp>
        <p:nvGrpSpPr>
          <p:cNvPr id="17" name="Group 16">
            <a:extLst>
              <a:ext uri="{FF2B5EF4-FFF2-40B4-BE49-F238E27FC236}">
                <a16:creationId xmlns:a16="http://schemas.microsoft.com/office/drawing/2014/main" id="{D280E021-FA24-C151-0BCE-5045295E38DF}"/>
              </a:ext>
            </a:extLst>
          </p:cNvPr>
          <p:cNvGrpSpPr/>
          <p:nvPr/>
        </p:nvGrpSpPr>
        <p:grpSpPr>
          <a:xfrm>
            <a:off x="7399692" y="5013325"/>
            <a:ext cx="4056518" cy="1375679"/>
            <a:chOff x="617687" y="5070115"/>
            <a:chExt cx="4056518" cy="1375679"/>
          </a:xfrm>
        </p:grpSpPr>
        <p:sp>
          <p:nvSpPr>
            <p:cNvPr id="30" name="TextBox 29">
              <a:extLst>
                <a:ext uri="{FF2B5EF4-FFF2-40B4-BE49-F238E27FC236}">
                  <a16:creationId xmlns:a16="http://schemas.microsoft.com/office/drawing/2014/main" id="{0BE1D2E8-1DCA-535A-BAA0-BA6EED2E0904}"/>
                </a:ext>
              </a:extLst>
            </p:cNvPr>
            <p:cNvSpPr txBox="1"/>
            <p:nvPr/>
          </p:nvSpPr>
          <p:spPr>
            <a:xfrm>
              <a:off x="617687" y="5070115"/>
              <a:ext cx="4056518" cy="646331"/>
            </a:xfrm>
            <a:prstGeom prst="rect">
              <a:avLst/>
            </a:prstGeom>
            <a:noFill/>
          </p:spPr>
          <p:txBody>
            <a:bodyPr wrap="square">
              <a:spAutoFit/>
            </a:bodyPr>
            <a:lstStyle/>
            <a:p>
              <a:pPr algn="ctr"/>
              <a:r>
                <a:rPr lang="en-US" b="1" i="0" dirty="0">
                  <a:effectLst/>
                  <a:latin typeface="akzidenz-grotesk"/>
                </a:rPr>
                <a:t>Give your feedback on the </a:t>
              </a:r>
              <a:r>
                <a:rPr lang="en-US" b="1" i="0" dirty="0">
                  <a:solidFill>
                    <a:srgbClr val="FF0000"/>
                  </a:solidFill>
                  <a:effectLst/>
                  <a:latin typeface="akzidenz-grotesk"/>
                </a:rPr>
                <a:t>NEW</a:t>
              </a:r>
              <a:r>
                <a:rPr lang="en-US" b="1" i="0" dirty="0">
                  <a:effectLst/>
                  <a:latin typeface="akzidenz-grotesk"/>
                </a:rPr>
                <a:t> </a:t>
              </a:r>
              <a:r>
                <a:rPr lang="en-US" b="1" dirty="0">
                  <a:latin typeface="akzidenz-grotesk"/>
                </a:rPr>
                <a:t>d</a:t>
              </a:r>
              <a:r>
                <a:rPr lang="en-US" b="1" i="0" dirty="0">
                  <a:effectLst/>
                  <a:latin typeface="akzidenz-grotesk"/>
                </a:rPr>
                <a:t>irection of ASHRAE</a:t>
              </a:r>
              <a:endParaRPr lang="en-US" dirty="0"/>
            </a:p>
          </p:txBody>
        </p:sp>
        <p:grpSp>
          <p:nvGrpSpPr>
            <p:cNvPr id="2" name="Group 1">
              <a:extLst>
                <a:ext uri="{FF2B5EF4-FFF2-40B4-BE49-F238E27FC236}">
                  <a16:creationId xmlns:a16="http://schemas.microsoft.com/office/drawing/2014/main" id="{7A51C173-1229-F2BE-96EB-A64E9CFD4D95}"/>
                </a:ext>
              </a:extLst>
            </p:cNvPr>
            <p:cNvGrpSpPr/>
            <p:nvPr/>
          </p:nvGrpSpPr>
          <p:grpSpPr>
            <a:xfrm>
              <a:off x="955981" y="5792887"/>
              <a:ext cx="3498177" cy="652907"/>
              <a:chOff x="881789" y="5867296"/>
              <a:chExt cx="2322670" cy="489626"/>
            </a:xfrm>
          </p:grpSpPr>
          <p:sp>
            <p:nvSpPr>
              <p:cNvPr id="44" name="Rectangle: Rounded Corners 43">
                <a:extLst>
                  <a:ext uri="{FF2B5EF4-FFF2-40B4-BE49-F238E27FC236}">
                    <a16:creationId xmlns:a16="http://schemas.microsoft.com/office/drawing/2014/main" id="{F8F7A3BC-9DF0-D2C4-56BA-FECE52EEB85B}"/>
                  </a:ext>
                </a:extLst>
              </p:cNvPr>
              <p:cNvSpPr/>
              <p:nvPr/>
            </p:nvSpPr>
            <p:spPr>
              <a:xfrm>
                <a:off x="1321253" y="5867296"/>
                <a:ext cx="1454227" cy="48962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9F700BE-B6CF-C939-B74B-2F3031D8FDCB}"/>
                  </a:ext>
                </a:extLst>
              </p:cNvPr>
              <p:cNvSpPr txBox="1"/>
              <p:nvPr/>
            </p:nvSpPr>
            <p:spPr>
              <a:xfrm>
                <a:off x="881789" y="5958369"/>
                <a:ext cx="2322670" cy="300049"/>
              </a:xfrm>
              <a:prstGeom prst="rect">
                <a:avLst/>
              </a:prstGeom>
              <a:noFill/>
            </p:spPr>
            <p:txBody>
              <a:bodyPr wrap="square" rtlCol="0">
                <a:spAutoFit/>
              </a:bodyPr>
              <a:lstStyle/>
              <a:p>
                <a:pPr algn="ctr"/>
                <a:r>
                  <a:rPr lang="en-US" sz="2000" b="1" dirty="0">
                    <a:solidFill>
                      <a:schemeClr val="bg1"/>
                    </a:solidFill>
                  </a:rPr>
                  <a:t>Submit Feedback</a:t>
                </a:r>
              </a:p>
            </p:txBody>
          </p:sp>
        </p:grpSp>
      </p:grpSp>
      <p:grpSp>
        <p:nvGrpSpPr>
          <p:cNvPr id="16" name="Group 15">
            <a:extLst>
              <a:ext uri="{FF2B5EF4-FFF2-40B4-BE49-F238E27FC236}">
                <a16:creationId xmlns:a16="http://schemas.microsoft.com/office/drawing/2014/main" id="{AA723F3C-E43D-5EB0-FB3C-21C933F5813B}"/>
              </a:ext>
            </a:extLst>
          </p:cNvPr>
          <p:cNvGrpSpPr/>
          <p:nvPr/>
        </p:nvGrpSpPr>
        <p:grpSpPr>
          <a:xfrm>
            <a:off x="0" y="1444565"/>
            <a:ext cx="7461789" cy="5069669"/>
            <a:chOff x="5623451" y="1538444"/>
            <a:chExt cx="7461789" cy="5069669"/>
          </a:xfrm>
        </p:grpSpPr>
        <p:pic>
          <p:nvPicPr>
            <p:cNvPr id="18" name="Picture 17">
              <a:extLst>
                <a:ext uri="{FF2B5EF4-FFF2-40B4-BE49-F238E27FC236}">
                  <a16:creationId xmlns:a16="http://schemas.microsoft.com/office/drawing/2014/main" id="{B610DDE2-BC4E-5D7B-8A2D-40D5C51AF6DD}"/>
                </a:ext>
              </a:extLst>
            </p:cNvPr>
            <p:cNvPicPr>
              <a:picLocks noChangeAspect="1"/>
            </p:cNvPicPr>
            <p:nvPr/>
          </p:nvPicPr>
          <p:blipFill rotWithShape="1">
            <a:blip r:embed="rId3"/>
            <a:srcRect l="56299" t="2879"/>
            <a:stretch/>
          </p:blipFill>
          <p:spPr>
            <a:xfrm>
              <a:off x="5795735" y="3926110"/>
              <a:ext cx="2434324" cy="2682003"/>
            </a:xfrm>
            <a:prstGeom prst="rect">
              <a:avLst/>
            </a:prstGeom>
          </p:spPr>
        </p:pic>
        <p:sp>
          <p:nvSpPr>
            <p:cNvPr id="19" name="TextBox 18">
              <a:extLst>
                <a:ext uri="{FF2B5EF4-FFF2-40B4-BE49-F238E27FC236}">
                  <a16:creationId xmlns:a16="http://schemas.microsoft.com/office/drawing/2014/main" id="{1D09BAAF-A9BD-8813-5471-A4781544FAF1}"/>
                </a:ext>
              </a:extLst>
            </p:cNvPr>
            <p:cNvSpPr txBox="1"/>
            <p:nvPr/>
          </p:nvSpPr>
          <p:spPr>
            <a:xfrm>
              <a:off x="8153886" y="1538444"/>
              <a:ext cx="4931354" cy="400110"/>
            </a:xfrm>
            <a:prstGeom prst="rect">
              <a:avLst/>
            </a:prstGeom>
            <a:noFill/>
          </p:spPr>
          <p:txBody>
            <a:bodyPr wrap="square">
              <a:spAutoFit/>
            </a:bodyPr>
            <a:lstStyle/>
            <a:p>
              <a:pPr algn="ctr"/>
              <a:r>
                <a:rPr lang="en-US" sz="2000" b="1" dirty="0">
                  <a:solidFill>
                    <a:srgbClr val="05549C"/>
                  </a:solidFill>
                </a:rPr>
                <a:t>DIVERSITY, EQUITY, INCLUSION </a:t>
              </a:r>
            </a:p>
          </p:txBody>
        </p:sp>
        <p:sp>
          <p:nvSpPr>
            <p:cNvPr id="22" name="TextBox 21">
              <a:extLst>
                <a:ext uri="{FF2B5EF4-FFF2-40B4-BE49-F238E27FC236}">
                  <a16:creationId xmlns:a16="http://schemas.microsoft.com/office/drawing/2014/main" id="{6949A30D-2FFB-F8FC-F03C-6A1C4C7990E3}"/>
                </a:ext>
              </a:extLst>
            </p:cNvPr>
            <p:cNvSpPr txBox="1"/>
            <p:nvPr/>
          </p:nvSpPr>
          <p:spPr>
            <a:xfrm>
              <a:off x="8628724" y="2060940"/>
              <a:ext cx="3981681" cy="2308324"/>
            </a:xfrm>
            <a:prstGeom prst="rect">
              <a:avLst/>
            </a:prstGeom>
            <a:noFill/>
          </p:spPr>
          <p:txBody>
            <a:bodyPr wrap="square" rtlCol="0">
              <a:spAutoFit/>
            </a:bodyPr>
            <a:lstStyle/>
            <a:p>
              <a:pPr algn="ctr"/>
              <a:r>
                <a:rPr lang="en-US" b="1" dirty="0"/>
                <a:t>Sunday 2:30 – 6:30 PM</a:t>
              </a:r>
            </a:p>
            <a:p>
              <a:pPr algn="ctr"/>
              <a:r>
                <a:rPr lang="en-US" dirty="0"/>
                <a:t>Mindy Gulati will present during the Board Meeting</a:t>
              </a:r>
            </a:p>
            <a:p>
              <a:pPr algn="ctr"/>
              <a:endParaRPr lang="en-US" b="1" dirty="0"/>
            </a:p>
            <a:p>
              <a:pPr algn="ctr"/>
              <a:r>
                <a:rPr lang="en-US" b="1" dirty="0"/>
                <a:t>Monday at 7:00 AM</a:t>
              </a:r>
            </a:p>
            <a:p>
              <a:pPr algn="ctr"/>
              <a:r>
                <a:rPr lang="en-US" dirty="0"/>
                <a:t>Women in ASHRAE Breakfast</a:t>
              </a:r>
            </a:p>
            <a:p>
              <a:pPr algn="ctr"/>
              <a:r>
                <a:rPr lang="en-US" dirty="0"/>
                <a:t>with President Gingers Scoggins and Mindy Gulati. (ticket required)</a:t>
              </a:r>
            </a:p>
          </p:txBody>
        </p:sp>
        <p:pic>
          <p:nvPicPr>
            <p:cNvPr id="3" name="Picture 2">
              <a:extLst>
                <a:ext uri="{FF2B5EF4-FFF2-40B4-BE49-F238E27FC236}">
                  <a16:creationId xmlns:a16="http://schemas.microsoft.com/office/drawing/2014/main" id="{20E8610E-C68D-E8C1-527E-5530C4E1F2F6}"/>
                </a:ext>
              </a:extLst>
            </p:cNvPr>
            <p:cNvPicPr>
              <a:picLocks noChangeAspect="1"/>
            </p:cNvPicPr>
            <p:nvPr/>
          </p:nvPicPr>
          <p:blipFill rotWithShape="1">
            <a:blip r:embed="rId3"/>
            <a:srcRect t="8912" r="53525"/>
            <a:stretch/>
          </p:blipFill>
          <p:spPr>
            <a:xfrm>
              <a:off x="5623451" y="1566532"/>
              <a:ext cx="2588871" cy="2515425"/>
            </a:xfrm>
            <a:prstGeom prst="rect">
              <a:avLst/>
            </a:prstGeom>
          </p:spPr>
        </p:pic>
        <p:sp>
          <p:nvSpPr>
            <p:cNvPr id="10" name="TextBox 9">
              <a:extLst>
                <a:ext uri="{FF2B5EF4-FFF2-40B4-BE49-F238E27FC236}">
                  <a16:creationId xmlns:a16="http://schemas.microsoft.com/office/drawing/2014/main" id="{7F9B77BC-4970-1F11-0E46-CB75A385F121}"/>
                </a:ext>
              </a:extLst>
            </p:cNvPr>
            <p:cNvSpPr txBox="1"/>
            <p:nvPr/>
          </p:nvSpPr>
          <p:spPr>
            <a:xfrm>
              <a:off x="8455979" y="4768650"/>
              <a:ext cx="4341243" cy="1477328"/>
            </a:xfrm>
            <a:prstGeom prst="rect">
              <a:avLst/>
            </a:prstGeom>
            <a:noFill/>
          </p:spPr>
          <p:txBody>
            <a:bodyPr wrap="square" rtlCol="0">
              <a:spAutoFit/>
            </a:bodyPr>
            <a:lstStyle/>
            <a:p>
              <a:pPr algn="ctr"/>
              <a:r>
                <a:rPr lang="en-US" b="1" dirty="0"/>
                <a:t>Monday at 9:45 AM</a:t>
              </a:r>
            </a:p>
            <a:p>
              <a:pPr algn="ctr"/>
              <a:r>
                <a:rPr lang="en-US" dirty="0"/>
                <a:t>Bring your tough questions to </a:t>
              </a:r>
              <a:r>
                <a:rPr lang="en-US" i="1" dirty="0"/>
                <a:t>Forum 3: Pulling back the Curtain on DEI </a:t>
              </a:r>
              <a:r>
                <a:rPr lang="en-US" dirty="0"/>
                <a:t>with Mindy Gulati for an opportunity to learn about the positive impact of DEI on organizations. </a:t>
              </a:r>
            </a:p>
          </p:txBody>
        </p:sp>
      </p:grpSp>
      <p:pic>
        <p:nvPicPr>
          <p:cNvPr id="25" name="Picture 24" descr="A green and white clipboard with a white and blue logo&#10;&#10;Description automatically generated">
            <a:extLst>
              <a:ext uri="{FF2B5EF4-FFF2-40B4-BE49-F238E27FC236}">
                <a16:creationId xmlns:a16="http://schemas.microsoft.com/office/drawing/2014/main" id="{B37EE17A-F6BC-12A1-B1E3-D5B513B66C2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18233" y="1121903"/>
            <a:ext cx="3819437" cy="3819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5804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28593" y="640681"/>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8064" y="640681"/>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51704" y="6406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119568"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7461" y="64068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05777" y="6406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64028"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93527"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828649" y="8072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23955"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72149" y="8004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4B8E90A-0668-8BEA-20FE-F6885FA1C843}"/>
              </a:ext>
            </a:extLst>
          </p:cNvPr>
          <p:cNvSpPr txBox="1"/>
          <p:nvPr/>
        </p:nvSpPr>
        <p:spPr>
          <a:xfrm>
            <a:off x="128591" y="141977"/>
            <a:ext cx="7609395"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Resources </a:t>
            </a:r>
            <a:endParaRPr lang="en-US" b="1">
              <a:solidFill>
                <a:schemeClr val="bg1"/>
              </a:solidFill>
              <a:latin typeface="Akzidenz Grotesk BE Medium" panose="02000803030000020004" pitchFamily="50" charset="0"/>
            </a:endParaRPr>
          </a:p>
        </p:txBody>
      </p:sp>
      <p:pic>
        <p:nvPicPr>
          <p:cNvPr id="17" name="Picture 16">
            <a:extLst>
              <a:ext uri="{FF2B5EF4-FFF2-40B4-BE49-F238E27FC236}">
                <a16:creationId xmlns:a16="http://schemas.microsoft.com/office/drawing/2014/main" id="{15F4A2CE-F7CD-DF11-6457-7224A8B6D7D0}"/>
              </a:ext>
            </a:extLst>
          </p:cNvPr>
          <p:cNvPicPr>
            <a:picLocks noChangeAspect="1"/>
          </p:cNvPicPr>
          <p:nvPr/>
        </p:nvPicPr>
        <p:blipFill rotWithShape="1">
          <a:blip r:embed="rId3"/>
          <a:srcRect l="10818"/>
          <a:stretch/>
        </p:blipFill>
        <p:spPr>
          <a:xfrm>
            <a:off x="5278192" y="2283411"/>
            <a:ext cx="3512239" cy="1945481"/>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A21D48C3-1543-E9AA-D7CC-A1037C8B2756}"/>
              </a:ext>
            </a:extLst>
          </p:cNvPr>
          <p:cNvSpPr txBox="1"/>
          <p:nvPr/>
        </p:nvSpPr>
        <p:spPr>
          <a:xfrm>
            <a:off x="724043" y="1503412"/>
            <a:ext cx="3702955" cy="523220"/>
          </a:xfrm>
          <a:prstGeom prst="rect">
            <a:avLst/>
          </a:prstGeom>
          <a:noFill/>
        </p:spPr>
        <p:txBody>
          <a:bodyPr wrap="square">
            <a:spAutoFit/>
          </a:bodyPr>
          <a:lstStyle/>
          <a:p>
            <a:pPr algn="ctr"/>
            <a:r>
              <a:rPr lang="en-US" sz="2800" b="1" dirty="0">
                <a:solidFill>
                  <a:srgbClr val="05549C"/>
                </a:solidFill>
              </a:rPr>
              <a:t>SOCIETY SNAPSHOT </a:t>
            </a:r>
          </a:p>
        </p:txBody>
      </p:sp>
      <p:sp>
        <p:nvSpPr>
          <p:cNvPr id="31" name="TextBox 30">
            <a:extLst>
              <a:ext uri="{FF2B5EF4-FFF2-40B4-BE49-F238E27FC236}">
                <a16:creationId xmlns:a16="http://schemas.microsoft.com/office/drawing/2014/main" id="{99D5A74D-92FD-92F7-0A7D-2EB3CA8E1333}"/>
              </a:ext>
            </a:extLst>
          </p:cNvPr>
          <p:cNvSpPr txBox="1"/>
          <p:nvPr/>
        </p:nvSpPr>
        <p:spPr>
          <a:xfrm>
            <a:off x="5007502" y="1613859"/>
            <a:ext cx="6863880" cy="461665"/>
          </a:xfrm>
          <a:prstGeom prst="rect">
            <a:avLst/>
          </a:prstGeom>
          <a:noFill/>
        </p:spPr>
        <p:txBody>
          <a:bodyPr wrap="square" lIns="91440" tIns="45720" rIns="91440" bIns="45720" rtlCol="0" anchor="t">
            <a:spAutoFit/>
          </a:bodyPr>
          <a:lstStyle/>
          <a:p>
            <a:pPr algn="ctr"/>
            <a:r>
              <a:rPr lang="en-US" sz="2400" b="1" dirty="0">
                <a:solidFill>
                  <a:srgbClr val="05549C"/>
                </a:solidFill>
              </a:rPr>
              <a:t>MARKETING CENTRAL </a:t>
            </a:r>
            <a:endParaRPr lang="en-US" sz="2400" b="1" dirty="0">
              <a:solidFill>
                <a:srgbClr val="05549C"/>
              </a:solidFill>
              <a:ea typeface="Calibri"/>
              <a:cs typeface="Calibri"/>
            </a:endParaRPr>
          </a:p>
        </p:txBody>
      </p:sp>
      <p:sp>
        <p:nvSpPr>
          <p:cNvPr id="33" name="TextBox 32">
            <a:extLst>
              <a:ext uri="{FF2B5EF4-FFF2-40B4-BE49-F238E27FC236}">
                <a16:creationId xmlns:a16="http://schemas.microsoft.com/office/drawing/2014/main" id="{B520E2DD-D240-582B-504D-0B796AFB48FC}"/>
              </a:ext>
            </a:extLst>
          </p:cNvPr>
          <p:cNvSpPr txBox="1"/>
          <p:nvPr/>
        </p:nvSpPr>
        <p:spPr>
          <a:xfrm>
            <a:off x="4149819" y="4481075"/>
            <a:ext cx="5939498" cy="1569660"/>
          </a:xfrm>
          <a:prstGeom prst="rect">
            <a:avLst/>
          </a:prstGeom>
          <a:noFill/>
        </p:spPr>
        <p:txBody>
          <a:bodyPr wrap="square">
            <a:spAutoFit/>
          </a:bodyPr>
          <a:lstStyle/>
          <a:p>
            <a:pPr algn="ctr"/>
            <a:r>
              <a:rPr lang="en-US" sz="2400" dirty="0"/>
              <a:t>Logos &amp; Branding Guide</a:t>
            </a:r>
          </a:p>
          <a:p>
            <a:pPr algn="ctr"/>
            <a:r>
              <a:rPr lang="en-US" sz="2400" dirty="0"/>
              <a:t>Flyers | Brochures</a:t>
            </a:r>
          </a:p>
          <a:p>
            <a:pPr algn="ctr"/>
            <a:r>
              <a:rPr lang="en-US" sz="2400" dirty="0"/>
              <a:t>Presentations | Graphics </a:t>
            </a:r>
          </a:p>
          <a:p>
            <a:pPr algn="ctr"/>
            <a:r>
              <a:rPr lang="en-US" sz="2400" dirty="0">
                <a:cs typeface="Calibri"/>
              </a:rPr>
              <a:t>Canva Templates</a:t>
            </a:r>
          </a:p>
        </p:txBody>
      </p:sp>
      <p:pic>
        <p:nvPicPr>
          <p:cNvPr id="3" name="Picture 5" descr="Graphical user interface, text, application, chat or text message&#10;&#10;Description automatically generated">
            <a:extLst>
              <a:ext uri="{FF2B5EF4-FFF2-40B4-BE49-F238E27FC236}">
                <a16:creationId xmlns:a16="http://schemas.microsoft.com/office/drawing/2014/main" id="{57323921-F3B5-5CBB-A56F-45B23438511D}"/>
              </a:ext>
            </a:extLst>
          </p:cNvPr>
          <p:cNvPicPr>
            <a:picLocks noChangeAspect="1"/>
          </p:cNvPicPr>
          <p:nvPr/>
        </p:nvPicPr>
        <p:blipFill>
          <a:blip r:embed="rId4"/>
          <a:stretch>
            <a:fillRect/>
          </a:stretch>
        </p:blipFill>
        <p:spPr>
          <a:xfrm>
            <a:off x="9007134" y="2214363"/>
            <a:ext cx="3053921" cy="3290185"/>
          </a:xfrm>
          <a:prstGeom prst="rect">
            <a:avLst/>
          </a:prstGeom>
          <a:effectLst>
            <a:outerShdw blurRad="50800" dist="38100" dir="2700000" algn="tl" rotWithShape="0">
              <a:prstClr val="black">
                <a:alpha val="40000"/>
              </a:prstClr>
            </a:outerShdw>
          </a:effectLst>
        </p:spPr>
      </p:pic>
      <p:pic>
        <p:nvPicPr>
          <p:cNvPr id="2" name="Picture 1" descr="A blue and green brochure with a map and text&#10;&#10;Description automatically generated">
            <a:extLst>
              <a:ext uri="{FF2B5EF4-FFF2-40B4-BE49-F238E27FC236}">
                <a16:creationId xmlns:a16="http://schemas.microsoft.com/office/drawing/2014/main" id="{35F5C637-66A4-2002-605B-E12E6D33DF4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1858" t="2187" r="2154" b="2370"/>
          <a:stretch/>
        </p:blipFill>
        <p:spPr>
          <a:xfrm>
            <a:off x="552282" y="2278815"/>
            <a:ext cx="4046476" cy="2669773"/>
          </a:xfrm>
          <a:prstGeom prst="rect">
            <a:avLst/>
          </a:prstGeom>
        </p:spPr>
      </p:pic>
      <p:pic>
        <p:nvPicPr>
          <p:cNvPr id="18" name="Picture 17" descr="A close-up of a infographic&#10;&#10;Description automatically generated">
            <a:extLst>
              <a:ext uri="{FF2B5EF4-FFF2-40B4-BE49-F238E27FC236}">
                <a16:creationId xmlns:a16="http://schemas.microsoft.com/office/drawing/2014/main" id="{35721A17-09D5-84EC-D40A-441417AB441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994" t="2055" r="1028" b="3609"/>
          <a:stretch/>
        </p:blipFill>
        <p:spPr>
          <a:xfrm>
            <a:off x="304599" y="3287014"/>
            <a:ext cx="4541842" cy="2931619"/>
          </a:xfrm>
          <a:prstGeom prst="rect">
            <a:avLst/>
          </a:prstGeom>
        </p:spPr>
      </p:pic>
    </p:spTree>
    <p:extLst>
      <p:ext uri="{BB962C8B-B14F-4D97-AF65-F5344CB8AC3E}">
        <p14:creationId xmlns:p14="http://schemas.microsoft.com/office/powerpoint/2010/main" val="404015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214370" y="664118"/>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79689" y="67451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767152" y="66411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029491" y="667467"/>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756860" y="655801"/>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368899" y="644754"/>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MEMBERSHIP</a:t>
            </a:r>
            <a:endParaRPr lang="en-US" sz="1800" dirty="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38892"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981381"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725669" y="82238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340639" y="81552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213359" y="82238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a:solidFill>
                  <a:schemeClr val="bg1"/>
                </a:solidFill>
                <a:latin typeface="Calibri"/>
                <a:ea typeface="+mn-lt"/>
                <a:cs typeface="+mn-lt"/>
              </a:rPr>
              <a:t>Submit nominations for others and/or yourself </a:t>
            </a:r>
            <a:endParaRPr lang="en-US" sz="2000">
              <a:solidFill>
                <a:schemeClr val="bg1"/>
              </a:solidFill>
              <a:ea typeface="Calibri"/>
              <a:cs typeface="Calibri"/>
            </a:endParaRPr>
          </a:p>
          <a:p>
            <a:pPr>
              <a:lnSpc>
                <a:spcPct val="100000"/>
              </a:lnSpc>
              <a:spcBef>
                <a:spcPts val="0"/>
              </a:spcBef>
              <a:spcAft>
                <a:spcPts val="600"/>
              </a:spcAft>
              <a:defRPr/>
            </a:pPr>
            <a:r>
              <a:rPr lang="en-US" b="1" u="sng">
                <a:solidFill>
                  <a:schemeClr val="bg1"/>
                </a:solidFill>
                <a:latin typeface="Calibri"/>
                <a:ea typeface="+mn-lt"/>
                <a:cs typeface="+mn-lt"/>
              </a:rPr>
              <a:t>ashrae.org/committee-nominations</a:t>
            </a:r>
            <a:endParaRPr lang="en-US" b="1">
              <a:solidFill>
                <a:schemeClr val="bg1"/>
              </a:solidFill>
              <a:latin typeface="Calibri"/>
              <a:ea typeface="Calibri"/>
              <a:cs typeface="Calibri"/>
            </a:endParaRPr>
          </a:p>
          <a:p>
            <a:pPr>
              <a:spcBef>
                <a:spcPts val="0"/>
              </a:spcBef>
              <a:buClr>
                <a:srgbClr val="92D050"/>
              </a:buClr>
              <a:buSzPct val="80000"/>
              <a:defRPr/>
            </a:pPr>
            <a:endParaRPr lang="en-US" sz="2000" b="1">
              <a:solidFill>
                <a:schemeClr val="bg1"/>
              </a:solidFill>
              <a:latin typeface="Calibri  "/>
              <a:ea typeface="Calibri" panose="020F0502020204030204" pitchFamily="34" charset="0"/>
              <a:cs typeface="Calibri"/>
            </a:endParaRPr>
          </a:p>
        </p:txBody>
      </p:sp>
      <p:grpSp>
        <p:nvGrpSpPr>
          <p:cNvPr id="38" name="Group 37">
            <a:extLst>
              <a:ext uri="{FF2B5EF4-FFF2-40B4-BE49-F238E27FC236}">
                <a16:creationId xmlns:a16="http://schemas.microsoft.com/office/drawing/2014/main" id="{36794296-032A-8B1C-701F-875C09062E82}"/>
              </a:ext>
            </a:extLst>
          </p:cNvPr>
          <p:cNvGrpSpPr/>
          <p:nvPr/>
        </p:nvGrpSpPr>
        <p:grpSpPr>
          <a:xfrm>
            <a:off x="214370" y="1648698"/>
            <a:ext cx="11572621" cy="1866271"/>
            <a:chOff x="114107" y="1979566"/>
            <a:chExt cx="11572621" cy="1866271"/>
          </a:xfrm>
        </p:grpSpPr>
        <p:grpSp>
          <p:nvGrpSpPr>
            <p:cNvPr id="39" name="Group 38">
              <a:extLst>
                <a:ext uri="{FF2B5EF4-FFF2-40B4-BE49-F238E27FC236}">
                  <a16:creationId xmlns:a16="http://schemas.microsoft.com/office/drawing/2014/main" id="{F448FD34-0D82-409B-FF7C-6EE89C1F0160}"/>
                </a:ext>
              </a:extLst>
            </p:cNvPr>
            <p:cNvGrpSpPr/>
            <p:nvPr/>
          </p:nvGrpSpPr>
          <p:grpSpPr>
            <a:xfrm>
              <a:off x="114107" y="2015427"/>
              <a:ext cx="4514358" cy="1353668"/>
              <a:chOff x="343105" y="2711968"/>
              <a:chExt cx="4514358" cy="1353668"/>
            </a:xfrm>
          </p:grpSpPr>
          <p:sp>
            <p:nvSpPr>
              <p:cNvPr id="49" name="TextBox 48">
                <a:extLst>
                  <a:ext uri="{FF2B5EF4-FFF2-40B4-BE49-F238E27FC236}">
                    <a16:creationId xmlns:a16="http://schemas.microsoft.com/office/drawing/2014/main" id="{3FE2C8AD-87FA-41CE-2873-2E5C5E3DB537}"/>
                  </a:ext>
                </a:extLst>
              </p:cNvPr>
              <p:cNvSpPr txBox="1"/>
              <p:nvPr/>
            </p:nvSpPr>
            <p:spPr>
              <a:xfrm>
                <a:off x="1518213" y="3111529"/>
                <a:ext cx="3339250" cy="954107"/>
              </a:xfrm>
              <a:prstGeom prst="rect">
                <a:avLst/>
              </a:prstGeom>
              <a:noFill/>
            </p:spPr>
            <p:txBody>
              <a:bodyPr wrap="square" lIns="91440" tIns="45720" rIns="91440" bIns="45720" rtlCol="0" anchor="t">
                <a:spAutoFit/>
              </a:bodyPr>
              <a:lstStyle/>
              <a:p>
                <a:r>
                  <a:rPr lang="en-US" sz="1400" dirty="0"/>
                  <a:t>Ginger Scoggins, P.E.</a:t>
                </a:r>
              </a:p>
              <a:p>
                <a:r>
                  <a:rPr lang="en-US" sz="1400" dirty="0"/>
                  <a:t>Fellow ASHRAE, </a:t>
                </a:r>
                <a:endParaRPr lang="en-US" sz="1400" dirty="0">
                  <a:cs typeface="Calibri"/>
                </a:endParaRPr>
              </a:p>
              <a:p>
                <a:r>
                  <a:rPr lang="en-US" sz="1400" dirty="0"/>
                  <a:t>Raleigh,</a:t>
                </a:r>
              </a:p>
              <a:p>
                <a:r>
                  <a:rPr lang="en-US" sz="1400" dirty="0">
                    <a:cs typeface="Calibri"/>
                  </a:rPr>
                  <a:t>North Carolina</a:t>
                </a:r>
              </a:p>
            </p:txBody>
          </p:sp>
          <p:sp>
            <p:nvSpPr>
              <p:cNvPr id="50" name="Rectangle 49">
                <a:extLst>
                  <a:ext uri="{FF2B5EF4-FFF2-40B4-BE49-F238E27FC236}">
                    <a16:creationId xmlns:a16="http://schemas.microsoft.com/office/drawing/2014/main" id="{6D8E868D-F05C-C19B-8931-8E01264A1920}"/>
                  </a:ext>
                </a:extLst>
              </p:cNvPr>
              <p:cNvSpPr/>
              <p:nvPr/>
            </p:nvSpPr>
            <p:spPr>
              <a:xfrm>
                <a:off x="343105" y="2711968"/>
                <a:ext cx="1090490"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Akzidenz Grotesk BE Medium"/>
                  </a:rPr>
                  <a:t>President</a:t>
                </a:r>
                <a:endParaRPr lang="en-US" dirty="0">
                  <a:latin typeface="Akzidenz Grotesk BE Medium"/>
                </a:endParaRPr>
              </a:p>
            </p:txBody>
          </p:sp>
        </p:grpSp>
        <p:grpSp>
          <p:nvGrpSpPr>
            <p:cNvPr id="40" name="Group 39">
              <a:extLst>
                <a:ext uri="{FF2B5EF4-FFF2-40B4-BE49-F238E27FC236}">
                  <a16:creationId xmlns:a16="http://schemas.microsoft.com/office/drawing/2014/main" id="{C904495B-D328-95F9-2943-6438BF6D245A}"/>
                </a:ext>
              </a:extLst>
            </p:cNvPr>
            <p:cNvGrpSpPr/>
            <p:nvPr/>
          </p:nvGrpSpPr>
          <p:grpSpPr>
            <a:xfrm>
              <a:off x="2936974" y="1994220"/>
              <a:ext cx="3528511" cy="1320607"/>
              <a:chOff x="4655162" y="1579020"/>
              <a:chExt cx="3528511" cy="1320607"/>
            </a:xfrm>
          </p:grpSpPr>
          <p:sp>
            <p:nvSpPr>
              <p:cNvPr id="47" name="TextBox 46">
                <a:extLst>
                  <a:ext uri="{FF2B5EF4-FFF2-40B4-BE49-F238E27FC236}">
                    <a16:creationId xmlns:a16="http://schemas.microsoft.com/office/drawing/2014/main" id="{951BBF6D-5A19-FF64-5003-16ED1B14C543}"/>
                  </a:ext>
                </a:extLst>
              </p:cNvPr>
              <p:cNvSpPr txBox="1"/>
              <p:nvPr/>
            </p:nvSpPr>
            <p:spPr>
              <a:xfrm>
                <a:off x="6021154" y="1945520"/>
                <a:ext cx="2162519" cy="954107"/>
              </a:xfrm>
              <a:prstGeom prst="rect">
                <a:avLst/>
              </a:prstGeom>
              <a:noFill/>
            </p:spPr>
            <p:txBody>
              <a:bodyPr wrap="square" lIns="91440" tIns="45720" rIns="91440" bIns="45720" rtlCol="0" anchor="t">
                <a:spAutoFit/>
              </a:bodyPr>
              <a:lstStyle/>
              <a:p>
                <a:r>
                  <a:rPr lang="en-US" sz="1400" dirty="0"/>
                  <a:t>Dennis Knight, P.E.</a:t>
                </a:r>
              </a:p>
              <a:p>
                <a:r>
                  <a:rPr lang="en-US" sz="1400" dirty="0"/>
                  <a:t>BEMP, Fellow ASHRAE</a:t>
                </a:r>
                <a:endParaRPr lang="en-US" sz="1400" dirty="0">
                  <a:cs typeface="Calibri"/>
                </a:endParaRPr>
              </a:p>
              <a:p>
                <a:r>
                  <a:rPr lang="en-US" sz="1400" dirty="0">
                    <a:cs typeface="Calibri"/>
                  </a:rPr>
                  <a:t>Mt. Pleasant</a:t>
                </a:r>
                <a:endParaRPr lang="en-US" sz="1400" dirty="0"/>
              </a:p>
              <a:p>
                <a:r>
                  <a:rPr lang="en-US" sz="1400" dirty="0"/>
                  <a:t>South Carolina</a:t>
                </a:r>
                <a:endParaRPr lang="en-US" dirty="0"/>
              </a:p>
            </p:txBody>
          </p:sp>
          <p:sp>
            <p:nvSpPr>
              <p:cNvPr id="48" name="Rectangle 47">
                <a:extLst>
                  <a:ext uri="{FF2B5EF4-FFF2-40B4-BE49-F238E27FC236}">
                    <a16:creationId xmlns:a16="http://schemas.microsoft.com/office/drawing/2014/main" id="{64AF59E3-D75F-5CAC-87F8-966F76982FE9}"/>
                  </a:ext>
                </a:extLst>
              </p:cNvPr>
              <p:cNvSpPr/>
              <p:nvPr/>
            </p:nvSpPr>
            <p:spPr>
              <a:xfrm>
                <a:off x="4655162" y="1579020"/>
                <a:ext cx="2065782" cy="3693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70C0"/>
                    </a:solidFill>
                    <a:effectLst/>
                    <a:uLnTx/>
                    <a:uFillTx/>
                    <a:latin typeface="Akzidenz Grotesk BE Medium"/>
                  </a:rPr>
                  <a:t>President-Elect</a:t>
                </a:r>
                <a:endParaRPr lang="en-US" sz="2000" b="1" i="0" u="none" strike="noStrike" kern="1200" cap="none" spc="0" normalizeH="0" baseline="0" noProof="0">
                  <a:ln>
                    <a:noFill/>
                  </a:ln>
                  <a:solidFill>
                    <a:srgbClr val="0070C0"/>
                  </a:solidFill>
                  <a:effectLst/>
                  <a:uLnTx/>
                  <a:uFillTx/>
                  <a:latin typeface="Akzidenz Grotesk BE Medium"/>
                </a:endParaRPr>
              </a:p>
            </p:txBody>
          </p:sp>
        </p:grpSp>
        <p:grpSp>
          <p:nvGrpSpPr>
            <p:cNvPr id="41" name="Group 40">
              <a:extLst>
                <a:ext uri="{FF2B5EF4-FFF2-40B4-BE49-F238E27FC236}">
                  <a16:creationId xmlns:a16="http://schemas.microsoft.com/office/drawing/2014/main" id="{E0490CB0-C8E9-84A0-8171-8B64BB125C8D}"/>
                </a:ext>
              </a:extLst>
            </p:cNvPr>
            <p:cNvGrpSpPr/>
            <p:nvPr/>
          </p:nvGrpSpPr>
          <p:grpSpPr>
            <a:xfrm>
              <a:off x="6177431" y="1997037"/>
              <a:ext cx="3415181" cy="1566320"/>
              <a:chOff x="7881859" y="1602466"/>
              <a:chExt cx="3415181" cy="1566320"/>
            </a:xfrm>
          </p:grpSpPr>
          <p:sp>
            <p:nvSpPr>
              <p:cNvPr id="45" name="TextBox 44">
                <a:extLst>
                  <a:ext uri="{FF2B5EF4-FFF2-40B4-BE49-F238E27FC236}">
                    <a16:creationId xmlns:a16="http://schemas.microsoft.com/office/drawing/2014/main" id="{986422C3-ED37-DCD1-539A-87F615870E2C}"/>
                  </a:ext>
                </a:extLst>
              </p:cNvPr>
              <p:cNvSpPr txBox="1"/>
              <p:nvPr/>
            </p:nvSpPr>
            <p:spPr>
              <a:xfrm>
                <a:off x="9052923" y="1999235"/>
                <a:ext cx="2244117" cy="1169551"/>
              </a:xfrm>
              <a:prstGeom prst="rect">
                <a:avLst/>
              </a:prstGeom>
              <a:noFill/>
            </p:spPr>
            <p:txBody>
              <a:bodyPr wrap="square" lIns="91440" tIns="45720" rIns="91440" bIns="45720" rtlCol="0" anchor="t">
                <a:spAutoFit/>
              </a:bodyPr>
              <a:lstStyle/>
              <a:p>
                <a:r>
                  <a:rPr lang="en-US" sz="1400"/>
                  <a:t>Bill McQuade, P.E. </a:t>
                </a:r>
              </a:p>
              <a:p>
                <a:r>
                  <a:rPr lang="en-US" sz="1400"/>
                  <a:t>Fellow ASHRAE</a:t>
                </a:r>
                <a:endParaRPr lang="en-US" sz="1400">
                  <a:cs typeface="Calibri"/>
                </a:endParaRPr>
              </a:p>
              <a:p>
                <a:r>
                  <a:rPr lang="en-US" sz="1400"/>
                  <a:t>Jessup, </a:t>
                </a:r>
                <a:endParaRPr lang="en-US" sz="1400">
                  <a:cs typeface="Calibri"/>
                </a:endParaRPr>
              </a:p>
              <a:p>
                <a:r>
                  <a:rPr lang="en-US" sz="1400"/>
                  <a:t>Maryland</a:t>
                </a:r>
                <a:endParaRPr lang="en-US"/>
              </a:p>
              <a:p>
                <a:endParaRPr lang="en-US" sz="1400"/>
              </a:p>
            </p:txBody>
          </p:sp>
          <p:sp>
            <p:nvSpPr>
              <p:cNvPr id="46" name="Rectangle 45">
                <a:extLst>
                  <a:ext uri="{FF2B5EF4-FFF2-40B4-BE49-F238E27FC236}">
                    <a16:creationId xmlns:a16="http://schemas.microsoft.com/office/drawing/2014/main" id="{2E3DAA71-7565-9587-564B-9A171B9F881F}"/>
                  </a:ext>
                </a:extLst>
              </p:cNvPr>
              <p:cNvSpPr/>
              <p:nvPr/>
            </p:nvSpPr>
            <p:spPr>
              <a:xfrm>
                <a:off x="7881859" y="1602466"/>
                <a:ext cx="1086195" cy="369332"/>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70C0"/>
                    </a:solidFill>
                    <a:effectLst/>
                    <a:uLnTx/>
                    <a:uFillTx/>
                    <a:latin typeface="Akzidenz Grotesk BE Medium"/>
                  </a:rPr>
                  <a:t>Treasurer</a:t>
                </a:r>
                <a:endParaRPr lang="en-US" sz="2000" b="1" i="0" u="none" strike="noStrike" kern="1200" cap="none" spc="0" normalizeH="0" baseline="0" noProof="0">
                  <a:ln>
                    <a:noFill/>
                  </a:ln>
                  <a:solidFill>
                    <a:srgbClr val="0070C0"/>
                  </a:solidFill>
                  <a:effectLst/>
                  <a:uLnTx/>
                  <a:uFillTx/>
                  <a:latin typeface="Akzidenz Grotesk BE Medium"/>
                </a:endParaRPr>
              </a:p>
            </p:txBody>
          </p:sp>
        </p:grpSp>
        <p:sp>
          <p:nvSpPr>
            <p:cNvPr id="42" name="Rectangle 41">
              <a:extLst>
                <a:ext uri="{FF2B5EF4-FFF2-40B4-BE49-F238E27FC236}">
                  <a16:creationId xmlns:a16="http://schemas.microsoft.com/office/drawing/2014/main" id="{2FA1FA37-EE56-E1F9-AFDC-2134A96A1578}"/>
                </a:ext>
              </a:extLst>
            </p:cNvPr>
            <p:cNvSpPr/>
            <p:nvPr/>
          </p:nvSpPr>
          <p:spPr>
            <a:xfrm>
              <a:off x="8917419" y="1979566"/>
              <a:ext cx="1280336" cy="369332"/>
            </a:xfrm>
            <a:prstGeom prst="rect">
              <a:avLst/>
            </a:prstGeom>
          </p:spPr>
          <p:txBody>
            <a:bodyPr wrap="square" lIns="91440" tIns="45720" rIns="91440" bIns="45720" anchor="t">
              <a:spAutoFit/>
            </a:bodyPr>
            <a:lstStyle/>
            <a:p>
              <a:pPr marL="0" marR="0" lvl="0" indent="0" algn="ctr" defTabSz="914400">
                <a:lnSpc>
                  <a:spcPct val="100000"/>
                </a:lnSpc>
                <a:spcBef>
                  <a:spcPts val="0"/>
                </a:spcBef>
                <a:spcAft>
                  <a:spcPts val="0"/>
                </a:spcAft>
                <a:buNone/>
                <a:tabLst/>
                <a:defRPr/>
              </a:pPr>
              <a:r>
                <a:rPr lang="en-US" b="1">
                  <a:solidFill>
                    <a:srgbClr val="0070C0"/>
                  </a:solidFill>
                  <a:latin typeface="Akzidenz Grotesk BE Medium"/>
                </a:rPr>
                <a:t>Secretary</a:t>
              </a:r>
              <a:endParaRPr lang="en-US">
                <a:cs typeface="Calibri" panose="020F0502020204030204"/>
              </a:endParaRPr>
            </a:p>
          </p:txBody>
        </p:sp>
        <p:sp>
          <p:nvSpPr>
            <p:cNvPr id="43" name="TextBox 42">
              <a:extLst>
                <a:ext uri="{FF2B5EF4-FFF2-40B4-BE49-F238E27FC236}">
                  <a16:creationId xmlns:a16="http://schemas.microsoft.com/office/drawing/2014/main" id="{5474A008-DF37-ED94-55DC-16733CD5F8E8}"/>
                </a:ext>
              </a:extLst>
            </p:cNvPr>
            <p:cNvSpPr txBox="1"/>
            <p:nvPr/>
          </p:nvSpPr>
          <p:spPr>
            <a:xfrm>
              <a:off x="10271586" y="2287847"/>
              <a:ext cx="14151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Jeff Littleton</a:t>
              </a:r>
            </a:p>
            <a:p>
              <a:r>
                <a:rPr lang="en-US" sz="1400">
                  <a:cs typeface="Calibri"/>
                </a:rPr>
                <a:t>Peachtree Corners, Georgia</a:t>
              </a:r>
            </a:p>
          </p:txBody>
        </p:sp>
        <p:pic>
          <p:nvPicPr>
            <p:cNvPr id="44" name="Picture 43">
              <a:extLst>
                <a:ext uri="{FF2B5EF4-FFF2-40B4-BE49-F238E27FC236}">
                  <a16:creationId xmlns:a16="http://schemas.microsoft.com/office/drawing/2014/main" id="{1D9076B0-DDB4-C527-CE09-9835B36E3CA2}"/>
                </a:ext>
              </a:extLst>
            </p:cNvPr>
            <p:cNvPicPr>
              <a:picLocks noChangeAspect="1"/>
            </p:cNvPicPr>
            <p:nvPr/>
          </p:nvPicPr>
          <p:blipFill>
            <a:blip r:embed="rId3"/>
            <a:stretch>
              <a:fillRect/>
            </a:stretch>
          </p:blipFill>
          <p:spPr>
            <a:xfrm>
              <a:off x="6236379" y="2389887"/>
              <a:ext cx="1084411" cy="1455950"/>
            </a:xfrm>
            <a:prstGeom prst="rect">
              <a:avLst/>
            </a:prstGeom>
          </p:spPr>
        </p:pic>
      </p:grpSp>
      <p:pic>
        <p:nvPicPr>
          <p:cNvPr id="51" name="Picture 50" descr="A picture containing human face, smile, person, clothing&#10;&#10;Description automatically generated">
            <a:extLst>
              <a:ext uri="{FF2B5EF4-FFF2-40B4-BE49-F238E27FC236}">
                <a16:creationId xmlns:a16="http://schemas.microsoft.com/office/drawing/2014/main" id="{76D35D1F-266B-348C-94DF-414E22CC40E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9356" y="2084120"/>
            <a:ext cx="1113531" cy="1486029"/>
          </a:xfrm>
          <a:prstGeom prst="rect">
            <a:avLst/>
          </a:prstGeom>
        </p:spPr>
      </p:pic>
      <p:pic>
        <p:nvPicPr>
          <p:cNvPr id="52" name="Picture 51" descr="A person wearing glasses and a suit&#10;&#10;Description automatically generated with medium confidence">
            <a:extLst>
              <a:ext uri="{FF2B5EF4-FFF2-40B4-BE49-F238E27FC236}">
                <a16:creationId xmlns:a16="http://schemas.microsoft.com/office/drawing/2014/main" id="{E52C7964-CF9A-1CB5-3D1B-423E54B0B2A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82758" y="2059019"/>
            <a:ext cx="1114522" cy="1486029"/>
          </a:xfrm>
          <a:prstGeom prst="rect">
            <a:avLst/>
          </a:prstGeom>
        </p:spPr>
      </p:pic>
      <p:pic>
        <p:nvPicPr>
          <p:cNvPr id="53" name="Picture 12">
            <a:extLst>
              <a:ext uri="{FF2B5EF4-FFF2-40B4-BE49-F238E27FC236}">
                <a16:creationId xmlns:a16="http://schemas.microsoft.com/office/drawing/2014/main" id="{1EE03369-468D-D67D-125E-782F2EA67F29}"/>
              </a:ext>
            </a:extLst>
          </p:cNvPr>
          <p:cNvPicPr>
            <a:picLocks noChangeAspect="1"/>
          </p:cNvPicPr>
          <p:nvPr/>
        </p:nvPicPr>
        <p:blipFill rotWithShape="1">
          <a:blip r:embed="rId6"/>
          <a:srcRect l="11504" r="12389" b="13511"/>
          <a:stretch/>
        </p:blipFill>
        <p:spPr>
          <a:xfrm>
            <a:off x="9164974" y="2031510"/>
            <a:ext cx="1163989" cy="1487264"/>
          </a:xfrm>
          <a:prstGeom prst="rect">
            <a:avLst/>
          </a:prstGeom>
        </p:spPr>
      </p:pic>
      <p:sp>
        <p:nvSpPr>
          <p:cNvPr id="54" name="Rectangle 53">
            <a:extLst>
              <a:ext uri="{FF2B5EF4-FFF2-40B4-BE49-F238E27FC236}">
                <a16:creationId xmlns:a16="http://schemas.microsoft.com/office/drawing/2014/main" id="{AD306B33-D584-56B5-CD3A-BE9586450930}"/>
              </a:ext>
            </a:extLst>
          </p:cNvPr>
          <p:cNvSpPr/>
          <p:nvPr/>
        </p:nvSpPr>
        <p:spPr>
          <a:xfrm>
            <a:off x="4799984" y="3890574"/>
            <a:ext cx="242604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70C0"/>
                </a:solidFill>
                <a:effectLst/>
                <a:uLnTx/>
                <a:uFillTx/>
                <a:latin typeface="Akzidenz Grotesk BE Medium" panose="02000803030000020004" pitchFamily="50" charset="0"/>
                <a:ea typeface="+mn-ea"/>
                <a:cs typeface="+mn-cs"/>
              </a:rPr>
              <a:t>Vice Presidents</a:t>
            </a:r>
          </a:p>
        </p:txBody>
      </p:sp>
      <p:grpSp>
        <p:nvGrpSpPr>
          <p:cNvPr id="55" name="Group 54">
            <a:extLst>
              <a:ext uri="{FF2B5EF4-FFF2-40B4-BE49-F238E27FC236}">
                <a16:creationId xmlns:a16="http://schemas.microsoft.com/office/drawing/2014/main" id="{088AFD66-E4E7-58EC-B7C9-8A9A58C7D8E6}"/>
              </a:ext>
            </a:extLst>
          </p:cNvPr>
          <p:cNvGrpSpPr/>
          <p:nvPr/>
        </p:nvGrpSpPr>
        <p:grpSpPr>
          <a:xfrm>
            <a:off x="283347" y="4354899"/>
            <a:ext cx="11946727" cy="1563357"/>
            <a:chOff x="124831" y="4908605"/>
            <a:chExt cx="11946727" cy="1563357"/>
          </a:xfrm>
        </p:grpSpPr>
        <p:grpSp>
          <p:nvGrpSpPr>
            <p:cNvPr id="56" name="Group 55">
              <a:extLst>
                <a:ext uri="{FF2B5EF4-FFF2-40B4-BE49-F238E27FC236}">
                  <a16:creationId xmlns:a16="http://schemas.microsoft.com/office/drawing/2014/main" id="{C7A9D683-1166-831D-8E49-E55CE30BEA37}"/>
                </a:ext>
              </a:extLst>
            </p:cNvPr>
            <p:cNvGrpSpPr/>
            <p:nvPr/>
          </p:nvGrpSpPr>
          <p:grpSpPr>
            <a:xfrm>
              <a:off x="8889384" y="4917201"/>
              <a:ext cx="3182174" cy="1554761"/>
              <a:chOff x="8480006" y="1693509"/>
              <a:chExt cx="3182174" cy="1554761"/>
            </a:xfrm>
          </p:grpSpPr>
          <p:sp>
            <p:nvSpPr>
              <p:cNvPr id="66" name="TextBox 65">
                <a:extLst>
                  <a:ext uri="{FF2B5EF4-FFF2-40B4-BE49-F238E27FC236}">
                    <a16:creationId xmlns:a16="http://schemas.microsoft.com/office/drawing/2014/main" id="{F709CC86-2004-8D58-BCEC-FF9EC25B18C5}"/>
                  </a:ext>
                </a:extLst>
              </p:cNvPr>
              <p:cNvSpPr txBox="1"/>
              <p:nvPr/>
            </p:nvSpPr>
            <p:spPr>
              <a:xfrm>
                <a:off x="9586571" y="1693509"/>
                <a:ext cx="2075609" cy="954107"/>
              </a:xfrm>
              <a:prstGeom prst="rect">
                <a:avLst/>
              </a:prstGeom>
              <a:noFill/>
            </p:spPr>
            <p:txBody>
              <a:bodyPr wrap="square" lIns="91440" tIns="45720" rIns="91440" bIns="45720" rtlCol="0" anchor="t">
                <a:spAutoFit/>
              </a:bodyPr>
              <a:lstStyle/>
              <a:p>
                <a:r>
                  <a:rPr lang="en-US" sz="1400"/>
                  <a:t>Chandra Sekhar, Ph.D., CPEng.</a:t>
                </a:r>
              </a:p>
              <a:p>
                <a:r>
                  <a:rPr lang="en-US" sz="1400"/>
                  <a:t>Fellow ASHRAE</a:t>
                </a:r>
                <a:endParaRPr lang="en-US"/>
              </a:p>
              <a:p>
                <a:r>
                  <a:rPr lang="en-US" sz="1400"/>
                  <a:t>Singapore</a:t>
                </a:r>
                <a:endParaRPr lang="en-US" sz="1400">
                  <a:cs typeface="Calibri"/>
                </a:endParaRPr>
              </a:p>
            </p:txBody>
          </p:sp>
          <p:pic>
            <p:nvPicPr>
              <p:cNvPr id="67" name="Picture 66">
                <a:extLst>
                  <a:ext uri="{FF2B5EF4-FFF2-40B4-BE49-F238E27FC236}">
                    <a16:creationId xmlns:a16="http://schemas.microsoft.com/office/drawing/2014/main" id="{C549CF79-7C2A-A4F5-0911-686DCFC9A084}"/>
                  </a:ext>
                </a:extLst>
              </p:cNvPr>
              <p:cNvPicPr>
                <a:picLocks noChangeAspect="1"/>
              </p:cNvPicPr>
              <p:nvPr/>
            </p:nvPicPr>
            <p:blipFill>
              <a:blip r:embed="rId7"/>
              <a:stretch>
                <a:fillRect/>
              </a:stretch>
            </p:blipFill>
            <p:spPr>
              <a:xfrm>
                <a:off x="8480006" y="1753254"/>
                <a:ext cx="1204596" cy="1495016"/>
              </a:xfrm>
              <a:prstGeom prst="rect">
                <a:avLst/>
              </a:prstGeom>
            </p:spPr>
          </p:pic>
        </p:grpSp>
        <p:grpSp>
          <p:nvGrpSpPr>
            <p:cNvPr id="57" name="Group 56">
              <a:extLst>
                <a:ext uri="{FF2B5EF4-FFF2-40B4-BE49-F238E27FC236}">
                  <a16:creationId xmlns:a16="http://schemas.microsoft.com/office/drawing/2014/main" id="{582DB4B6-D22F-77BB-5707-C48DBCA253B7}"/>
                </a:ext>
              </a:extLst>
            </p:cNvPr>
            <p:cNvGrpSpPr/>
            <p:nvPr/>
          </p:nvGrpSpPr>
          <p:grpSpPr>
            <a:xfrm>
              <a:off x="124831" y="4916400"/>
              <a:ext cx="2875294" cy="1488030"/>
              <a:chOff x="5093732" y="1784763"/>
              <a:chExt cx="2875294" cy="1488030"/>
            </a:xfrm>
          </p:grpSpPr>
          <p:pic>
            <p:nvPicPr>
              <p:cNvPr id="64" name="Picture 10">
                <a:extLst>
                  <a:ext uri="{FF2B5EF4-FFF2-40B4-BE49-F238E27FC236}">
                    <a16:creationId xmlns:a16="http://schemas.microsoft.com/office/drawing/2014/main" id="{F5DF3C17-9D29-2C1B-211C-13A43E489C8E}"/>
                  </a:ext>
                </a:extLst>
              </p:cNvPr>
              <p:cNvPicPr>
                <a:picLocks noChangeAspect="1" noChangeArrowheads="1"/>
              </p:cNvPicPr>
              <p:nvPr/>
            </p:nvPicPr>
            <p:blipFill>
              <a:blip r:embed="rId8"/>
              <a:srcRect/>
              <a:stretch/>
            </p:blipFill>
            <p:spPr bwMode="auto">
              <a:xfrm>
                <a:off x="5093732" y="1784763"/>
                <a:ext cx="1107715" cy="148803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274FBC6C-7979-8909-1E39-3242F4E3C6D2}"/>
                  </a:ext>
                </a:extLst>
              </p:cNvPr>
              <p:cNvSpPr txBox="1"/>
              <p:nvPr/>
            </p:nvSpPr>
            <p:spPr>
              <a:xfrm>
                <a:off x="6270078" y="1785012"/>
                <a:ext cx="1698948" cy="1384995"/>
              </a:xfrm>
              <a:prstGeom prst="rect">
                <a:avLst/>
              </a:prstGeom>
              <a:noFill/>
            </p:spPr>
            <p:txBody>
              <a:bodyPr wrap="square" lIns="91440" tIns="45720" rIns="91440" bIns="45720" rtlCol="0" anchor="t">
                <a:spAutoFit/>
              </a:bodyPr>
              <a:lstStyle/>
              <a:p>
                <a:r>
                  <a:rPr lang="en-US" sz="1400" dirty="0"/>
                  <a:t>Billy Austin, P.E. </a:t>
                </a:r>
              </a:p>
              <a:p>
                <a:r>
                  <a:rPr lang="en-US" sz="1400" dirty="0">
                    <a:cs typeface="Calibri"/>
                  </a:rPr>
                  <a:t>Fellow ASHRAE, </a:t>
                </a:r>
                <a:r>
                  <a:rPr lang="en-US" sz="1400" dirty="0" err="1">
                    <a:cs typeface="Calibri"/>
                  </a:rPr>
                  <a:t>BCxP</a:t>
                </a:r>
                <a:r>
                  <a:rPr lang="en-US" sz="1400" dirty="0">
                    <a:cs typeface="Calibri"/>
                  </a:rPr>
                  <a:t>, BEAP, BEMP, HBDP, HFDP, CHD</a:t>
                </a:r>
              </a:p>
              <a:p>
                <a:r>
                  <a:rPr lang="en-US" sz="1400" dirty="0"/>
                  <a:t>Charlotte, North Carolina</a:t>
                </a:r>
                <a:endParaRPr lang="en-US" sz="1400" dirty="0">
                  <a:cs typeface="Calibri"/>
                </a:endParaRPr>
              </a:p>
            </p:txBody>
          </p:sp>
        </p:grpSp>
        <p:grpSp>
          <p:nvGrpSpPr>
            <p:cNvPr id="58" name="Group 57">
              <a:extLst>
                <a:ext uri="{FF2B5EF4-FFF2-40B4-BE49-F238E27FC236}">
                  <a16:creationId xmlns:a16="http://schemas.microsoft.com/office/drawing/2014/main" id="{4BEEC6DE-7F0E-BC87-DE04-5529CC8664F6}"/>
                </a:ext>
              </a:extLst>
            </p:cNvPr>
            <p:cNvGrpSpPr/>
            <p:nvPr/>
          </p:nvGrpSpPr>
          <p:grpSpPr>
            <a:xfrm>
              <a:off x="6095764" y="4918693"/>
              <a:ext cx="3362923" cy="1513980"/>
              <a:chOff x="8434194" y="3249447"/>
              <a:chExt cx="3362923" cy="1513980"/>
            </a:xfrm>
          </p:grpSpPr>
          <p:pic>
            <p:nvPicPr>
              <p:cNvPr id="62" name="Picture 16">
                <a:extLst>
                  <a:ext uri="{FF2B5EF4-FFF2-40B4-BE49-F238E27FC236}">
                    <a16:creationId xmlns:a16="http://schemas.microsoft.com/office/drawing/2014/main" id="{32603883-18A5-49F2-CCDD-2D53B485D5E4}"/>
                  </a:ext>
                </a:extLst>
              </p:cNvPr>
              <p:cNvPicPr>
                <a:picLocks noChangeAspect="1" noChangeArrowheads="1"/>
              </p:cNvPicPr>
              <p:nvPr/>
            </p:nvPicPr>
            <p:blipFill>
              <a:blip r:embed="rId9"/>
              <a:srcRect/>
              <a:stretch>
                <a:fillRect/>
              </a:stretch>
            </p:blipFill>
            <p:spPr bwMode="auto">
              <a:xfrm>
                <a:off x="8434194" y="3282955"/>
                <a:ext cx="1158859" cy="148047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32FC7CFC-A567-FACC-7BDC-7798ED3015B6}"/>
                  </a:ext>
                </a:extLst>
              </p:cNvPr>
              <p:cNvSpPr txBox="1"/>
              <p:nvPr/>
            </p:nvSpPr>
            <p:spPr>
              <a:xfrm>
                <a:off x="9634598" y="3249447"/>
                <a:ext cx="2162519" cy="954107"/>
              </a:xfrm>
              <a:prstGeom prst="rect">
                <a:avLst/>
              </a:prstGeom>
              <a:noFill/>
            </p:spPr>
            <p:txBody>
              <a:bodyPr wrap="square" lIns="91440" tIns="45720" rIns="91440" bIns="45720" rtlCol="0" anchor="t">
                <a:spAutoFit/>
              </a:bodyPr>
              <a:lstStyle/>
              <a:p>
                <a:r>
                  <a:rPr lang="en-US" sz="1400"/>
                  <a:t>Wade Conlan, P.E.</a:t>
                </a:r>
              </a:p>
              <a:p>
                <a:r>
                  <a:rPr lang="en-US" sz="1400">
                    <a:cs typeface="Calibri"/>
                  </a:rPr>
                  <a:t>BCxP, CxA</a:t>
                </a:r>
                <a:br>
                  <a:rPr lang="en-US"/>
                </a:br>
                <a:r>
                  <a:rPr lang="en-US" sz="1400">
                    <a:cs typeface="Calibri"/>
                  </a:rPr>
                  <a:t>Maitland, Florida</a:t>
                </a:r>
              </a:p>
              <a:p>
                <a:endParaRPr lang="en-US" sz="1400">
                  <a:cs typeface="Calibri"/>
                </a:endParaRPr>
              </a:p>
            </p:txBody>
          </p:sp>
        </p:grpSp>
        <p:grpSp>
          <p:nvGrpSpPr>
            <p:cNvPr id="59" name="Group 58">
              <a:extLst>
                <a:ext uri="{FF2B5EF4-FFF2-40B4-BE49-F238E27FC236}">
                  <a16:creationId xmlns:a16="http://schemas.microsoft.com/office/drawing/2014/main" id="{1DA48FEA-62D0-EA1D-C10D-9AA5B3FD4114}"/>
                </a:ext>
              </a:extLst>
            </p:cNvPr>
            <p:cNvGrpSpPr/>
            <p:nvPr/>
          </p:nvGrpSpPr>
          <p:grpSpPr>
            <a:xfrm>
              <a:off x="3015456" y="4908605"/>
              <a:ext cx="3290990" cy="1486904"/>
              <a:chOff x="5108693" y="3286360"/>
              <a:chExt cx="3290990" cy="1486904"/>
            </a:xfrm>
          </p:grpSpPr>
          <p:pic>
            <p:nvPicPr>
              <p:cNvPr id="60" name="Picture 12">
                <a:extLst>
                  <a:ext uri="{FF2B5EF4-FFF2-40B4-BE49-F238E27FC236}">
                    <a16:creationId xmlns:a16="http://schemas.microsoft.com/office/drawing/2014/main" id="{4BB17126-5B3B-6F71-E34F-933CA051889D}"/>
                  </a:ext>
                </a:extLst>
              </p:cNvPr>
              <p:cNvPicPr>
                <a:picLocks noChangeAspect="1" noChangeArrowheads="1"/>
              </p:cNvPicPr>
              <p:nvPr/>
            </p:nvPicPr>
            <p:blipFill>
              <a:blip r:embed="rId10"/>
              <a:srcRect/>
              <a:stretch/>
            </p:blipFill>
            <p:spPr bwMode="auto">
              <a:xfrm>
                <a:off x="5108693" y="3357849"/>
                <a:ext cx="1080469" cy="14154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7ECB71C-4FA0-0B44-4B7D-4C591538D6D5}"/>
                  </a:ext>
                </a:extLst>
              </p:cNvPr>
              <p:cNvSpPr txBox="1"/>
              <p:nvPr/>
            </p:nvSpPr>
            <p:spPr>
              <a:xfrm>
                <a:off x="6237164" y="3286360"/>
                <a:ext cx="2162519" cy="738664"/>
              </a:xfrm>
              <a:prstGeom prst="rect">
                <a:avLst/>
              </a:prstGeom>
              <a:noFill/>
            </p:spPr>
            <p:txBody>
              <a:bodyPr wrap="square" lIns="91440" tIns="45720" rIns="91440" bIns="45720" rtlCol="0" anchor="t">
                <a:spAutoFit/>
              </a:bodyPr>
              <a:lstStyle/>
              <a:p>
                <a:r>
                  <a:rPr lang="en-US" sz="1400"/>
                  <a:t>Ashish Rakheja,</a:t>
                </a:r>
              </a:p>
              <a:p>
                <a:r>
                  <a:rPr lang="en-US" sz="1400"/>
                  <a:t>Noida, Uttar Pradesh, </a:t>
                </a:r>
                <a:br>
                  <a:rPr lang="en-US" sz="1400"/>
                </a:br>
                <a:r>
                  <a:rPr lang="en-US" sz="1400"/>
                  <a:t>India</a:t>
                </a:r>
                <a:endParaRPr lang="en-US">
                  <a:cs typeface="Calibri"/>
                </a:endParaRPr>
              </a:p>
            </p:txBody>
          </p:sp>
        </p:grpSp>
      </p:grpSp>
      <p:sp>
        <p:nvSpPr>
          <p:cNvPr id="68" name="TextBox 67">
            <a:extLst>
              <a:ext uri="{FF2B5EF4-FFF2-40B4-BE49-F238E27FC236}">
                <a16:creationId xmlns:a16="http://schemas.microsoft.com/office/drawing/2014/main" id="{29E16D1D-7D90-82E3-1367-A158ECA97C41}"/>
              </a:ext>
            </a:extLst>
          </p:cNvPr>
          <p:cNvSpPr txBox="1"/>
          <p:nvPr/>
        </p:nvSpPr>
        <p:spPr>
          <a:xfrm>
            <a:off x="229356" y="199546"/>
            <a:ext cx="6471885"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Board of Directors</a:t>
            </a:r>
            <a:endParaRPr lang="en-US" b="1">
              <a:solidFill>
                <a:schemeClr val="bg1"/>
              </a:solidFill>
              <a:latin typeface="Akzidenz Grotesk BE Medium" panose="02000803030000020004" pitchFamily="50" charset="0"/>
            </a:endParaRPr>
          </a:p>
        </p:txBody>
      </p:sp>
    </p:spTree>
    <p:extLst>
      <p:ext uri="{BB962C8B-B14F-4D97-AF65-F5344CB8AC3E}">
        <p14:creationId xmlns:p14="http://schemas.microsoft.com/office/powerpoint/2010/main" val="53938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179849" y="646545"/>
            <a:ext cx="998989" cy="643543"/>
          </a:xfrm>
        </p:spPr>
        <p:txBody>
          <a:bodyPr>
            <a:normAutofit/>
          </a:body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82352" y="654774"/>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811499" y="646137"/>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086199" y="629589"/>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813568" y="617923"/>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25607" y="60687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748801"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038089"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782377" y="78450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397347" y="77764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182352" y="784507"/>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a:solidFill>
                  <a:schemeClr val="bg1"/>
                </a:solidFill>
                <a:latin typeface="Calibri"/>
                <a:ea typeface="+mn-lt"/>
                <a:cs typeface="+mn-lt"/>
              </a:rPr>
              <a:t>Submit nominations for others and/or yourself </a:t>
            </a:r>
            <a:endParaRPr lang="en-US" sz="2000">
              <a:solidFill>
                <a:schemeClr val="bg1"/>
              </a:solidFill>
              <a:ea typeface="Calibri"/>
              <a:cs typeface="Calibri"/>
            </a:endParaRPr>
          </a:p>
          <a:p>
            <a:pPr>
              <a:lnSpc>
                <a:spcPct val="100000"/>
              </a:lnSpc>
              <a:spcBef>
                <a:spcPts val="0"/>
              </a:spcBef>
              <a:spcAft>
                <a:spcPts val="600"/>
              </a:spcAft>
              <a:defRPr/>
            </a:pPr>
            <a:r>
              <a:rPr lang="en-US" b="1" u="sng">
                <a:solidFill>
                  <a:schemeClr val="bg1"/>
                </a:solidFill>
                <a:latin typeface="Calibri"/>
                <a:ea typeface="+mn-lt"/>
                <a:cs typeface="+mn-lt"/>
              </a:rPr>
              <a:t>ashrae.org/committee-nominations</a:t>
            </a:r>
            <a:endParaRPr lang="en-US" b="1">
              <a:solidFill>
                <a:schemeClr val="bg1"/>
              </a:solidFill>
              <a:latin typeface="Calibri"/>
              <a:ea typeface="Calibri"/>
              <a:cs typeface="Calibri"/>
            </a:endParaRPr>
          </a:p>
          <a:p>
            <a:pPr>
              <a:spcBef>
                <a:spcPts val="0"/>
              </a:spcBef>
              <a:buClr>
                <a:srgbClr val="92D050"/>
              </a:buClr>
              <a:buSzPct val="80000"/>
              <a:defRPr/>
            </a:pPr>
            <a:endParaRPr lang="en-US" sz="2000" b="1">
              <a:solidFill>
                <a:schemeClr val="bg1"/>
              </a:solidFill>
              <a:latin typeface="Calibri  "/>
              <a:ea typeface="Calibri" panose="020F0502020204030204" pitchFamily="34" charset="0"/>
              <a:cs typeface="Calibri"/>
            </a:endParaRPr>
          </a:p>
        </p:txBody>
      </p:sp>
      <p:grpSp>
        <p:nvGrpSpPr>
          <p:cNvPr id="2" name="Group 1">
            <a:extLst>
              <a:ext uri="{FF2B5EF4-FFF2-40B4-BE49-F238E27FC236}">
                <a16:creationId xmlns:a16="http://schemas.microsoft.com/office/drawing/2014/main" id="{B540E263-608D-43B8-7D50-CE122E698F48}"/>
              </a:ext>
            </a:extLst>
          </p:cNvPr>
          <p:cNvGrpSpPr/>
          <p:nvPr/>
        </p:nvGrpSpPr>
        <p:grpSpPr>
          <a:xfrm>
            <a:off x="111709" y="1236649"/>
            <a:ext cx="1550534" cy="1799348"/>
            <a:chOff x="512306" y="1249781"/>
            <a:chExt cx="1550534" cy="1799348"/>
          </a:xfrm>
        </p:grpSpPr>
        <p:sp>
          <p:nvSpPr>
            <p:cNvPr id="3" name="Rectangle 2">
              <a:extLst>
                <a:ext uri="{FF2B5EF4-FFF2-40B4-BE49-F238E27FC236}">
                  <a16:creationId xmlns:a16="http://schemas.microsoft.com/office/drawing/2014/main" id="{3BC60FEA-B195-F9FE-E045-B85EA6BD5548}"/>
                </a:ext>
              </a:extLst>
            </p:cNvPr>
            <p:cNvSpPr/>
            <p:nvPr/>
          </p:nvSpPr>
          <p:spPr>
            <a:xfrm>
              <a:off x="725990" y="1249781"/>
              <a:ext cx="1221033"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a:t>
              </a:r>
              <a:endParaRPr lang="en-US">
                <a:latin typeface="Akzidenz Grotesk BE Medium"/>
                <a:cs typeface="Calibri" panose="020F0502020204030204"/>
              </a:endParaRPr>
            </a:p>
          </p:txBody>
        </p:sp>
        <p:sp>
          <p:nvSpPr>
            <p:cNvPr id="16" name="TextBox 15">
              <a:extLst>
                <a:ext uri="{FF2B5EF4-FFF2-40B4-BE49-F238E27FC236}">
                  <a16:creationId xmlns:a16="http://schemas.microsoft.com/office/drawing/2014/main" id="{A9526EC5-DF1D-802A-C77A-8FE06174EF88}"/>
                </a:ext>
              </a:extLst>
            </p:cNvPr>
            <p:cNvSpPr txBox="1"/>
            <p:nvPr/>
          </p:nvSpPr>
          <p:spPr>
            <a:xfrm>
              <a:off x="512306" y="2587464"/>
              <a:ext cx="1550534" cy="461665"/>
            </a:xfrm>
            <a:prstGeom prst="rect">
              <a:avLst/>
            </a:prstGeom>
            <a:noFill/>
          </p:spPr>
          <p:txBody>
            <a:bodyPr wrap="square" rtlCol="0">
              <a:spAutoFit/>
            </a:bodyPr>
            <a:lstStyle/>
            <a:p>
              <a:pPr algn="ctr"/>
              <a:r>
                <a:rPr lang="en-US" sz="1200"/>
                <a:t>Steven C. Sill </a:t>
              </a:r>
            </a:p>
            <a:p>
              <a:pPr algn="ctr"/>
              <a:r>
                <a:rPr lang="en-US" sz="1200"/>
                <a:t>Sterling, New York</a:t>
              </a:r>
            </a:p>
          </p:txBody>
        </p:sp>
        <p:pic>
          <p:nvPicPr>
            <p:cNvPr id="17" name="Picture 4">
              <a:extLst>
                <a:ext uri="{FF2B5EF4-FFF2-40B4-BE49-F238E27FC236}">
                  <a16:creationId xmlns:a16="http://schemas.microsoft.com/office/drawing/2014/main" id="{9646C664-3036-9D06-0710-2813A8A44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90" y="1546271"/>
              <a:ext cx="869341" cy="10866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209D3AF9-48C2-D1FF-A66B-44449A461953}"/>
              </a:ext>
            </a:extLst>
          </p:cNvPr>
          <p:cNvGrpSpPr/>
          <p:nvPr/>
        </p:nvGrpSpPr>
        <p:grpSpPr>
          <a:xfrm>
            <a:off x="2406622" y="1243649"/>
            <a:ext cx="1465186" cy="1818855"/>
            <a:chOff x="2002710" y="1244960"/>
            <a:chExt cx="1465186" cy="1818855"/>
          </a:xfrm>
        </p:grpSpPr>
        <p:sp>
          <p:nvSpPr>
            <p:cNvPr id="19" name="Rectangle 18">
              <a:extLst>
                <a:ext uri="{FF2B5EF4-FFF2-40B4-BE49-F238E27FC236}">
                  <a16:creationId xmlns:a16="http://schemas.microsoft.com/office/drawing/2014/main" id="{666B979F-74C1-F682-171F-9F245DF3CF3B}"/>
                </a:ext>
              </a:extLst>
            </p:cNvPr>
            <p:cNvSpPr/>
            <p:nvPr/>
          </p:nvSpPr>
          <p:spPr>
            <a:xfrm>
              <a:off x="2145017" y="1244960"/>
              <a:ext cx="11700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II</a:t>
              </a:r>
              <a:endParaRPr lang="en-US" b="1" i="0" u="none" strike="noStrike" kern="1200" cap="none" spc="0" normalizeH="0" baseline="0" noProof="0">
                <a:ln>
                  <a:noFill/>
                </a:ln>
                <a:solidFill>
                  <a:srgbClr val="0070C0"/>
                </a:solidFill>
                <a:effectLst/>
                <a:uLnTx/>
                <a:uFillTx/>
                <a:latin typeface="Akzidenz Grotesk BE Medium"/>
              </a:endParaRPr>
            </a:p>
          </p:txBody>
        </p:sp>
        <p:sp>
          <p:nvSpPr>
            <p:cNvPr id="20" name="TextBox 19">
              <a:extLst>
                <a:ext uri="{FF2B5EF4-FFF2-40B4-BE49-F238E27FC236}">
                  <a16:creationId xmlns:a16="http://schemas.microsoft.com/office/drawing/2014/main" id="{90CCADCC-A9C6-8CA9-5867-EC3E24F45B69}"/>
                </a:ext>
              </a:extLst>
            </p:cNvPr>
            <p:cNvSpPr txBox="1"/>
            <p:nvPr/>
          </p:nvSpPr>
          <p:spPr>
            <a:xfrm>
              <a:off x="2002710" y="2602150"/>
              <a:ext cx="1465186" cy="461665"/>
            </a:xfrm>
            <a:prstGeom prst="rect">
              <a:avLst/>
            </a:prstGeom>
            <a:noFill/>
          </p:spPr>
          <p:txBody>
            <a:bodyPr wrap="square" rtlCol="0">
              <a:spAutoFit/>
            </a:bodyPr>
            <a:lstStyle/>
            <a:p>
              <a:pPr algn="ctr"/>
              <a:r>
                <a:rPr lang="en-US" sz="1200"/>
                <a:t>Ronald Gagnon</a:t>
              </a:r>
            </a:p>
            <a:p>
              <a:pPr algn="ctr"/>
              <a:r>
                <a:rPr lang="en-US" sz="1200"/>
                <a:t>Quebec, Canada</a:t>
              </a:r>
            </a:p>
          </p:txBody>
        </p:sp>
        <p:pic>
          <p:nvPicPr>
            <p:cNvPr id="21" name="Picture 6">
              <a:extLst>
                <a:ext uri="{FF2B5EF4-FFF2-40B4-BE49-F238E27FC236}">
                  <a16:creationId xmlns:a16="http://schemas.microsoft.com/office/drawing/2014/main" id="{9C350DD9-5C3A-50D2-097B-CEC6BF9F422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80" y="1567302"/>
              <a:ext cx="868680" cy="108813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CC0B9F94-6B02-51FC-C3EC-82420D556708}"/>
              </a:ext>
            </a:extLst>
          </p:cNvPr>
          <p:cNvSpPr/>
          <p:nvPr/>
        </p:nvSpPr>
        <p:spPr>
          <a:xfrm>
            <a:off x="4717577" y="1221668"/>
            <a:ext cx="1095575"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panose="02000803030000020004" pitchFamily="50" charset="0"/>
                <a:ea typeface="+mn-ea"/>
                <a:cs typeface="+mn-cs"/>
              </a:rPr>
              <a:t>Region III</a:t>
            </a:r>
            <a:endParaRPr kumimoji="0" lang="en-US" b="1" i="0" u="none" strike="noStrike" kern="1200" cap="none" spc="0" normalizeH="0" baseline="0" noProof="0">
              <a:ln>
                <a:noFill/>
              </a:ln>
              <a:solidFill>
                <a:srgbClr val="0070C0"/>
              </a:solidFill>
              <a:effectLst/>
              <a:uLnTx/>
              <a:uFillTx/>
              <a:latin typeface="Akzidenz Grotesk BE Medium" panose="02000803030000020004" pitchFamily="50" charset="0"/>
              <a:ea typeface="+mn-ea"/>
              <a:cs typeface="+mn-cs"/>
            </a:endParaRPr>
          </a:p>
        </p:txBody>
      </p:sp>
      <p:sp>
        <p:nvSpPr>
          <p:cNvPr id="23" name="TextBox 22">
            <a:extLst>
              <a:ext uri="{FF2B5EF4-FFF2-40B4-BE49-F238E27FC236}">
                <a16:creationId xmlns:a16="http://schemas.microsoft.com/office/drawing/2014/main" id="{90D02ABF-E47C-9FB7-6A9B-D586D8388D9C}"/>
              </a:ext>
            </a:extLst>
          </p:cNvPr>
          <p:cNvSpPr txBox="1"/>
          <p:nvPr/>
        </p:nvSpPr>
        <p:spPr>
          <a:xfrm>
            <a:off x="4233066" y="2632893"/>
            <a:ext cx="2162519" cy="461665"/>
          </a:xfrm>
          <a:prstGeom prst="rect">
            <a:avLst/>
          </a:prstGeom>
          <a:noFill/>
        </p:spPr>
        <p:txBody>
          <a:bodyPr wrap="square" rtlCol="0">
            <a:spAutoFit/>
          </a:bodyPr>
          <a:lstStyle/>
          <a:p>
            <a:pPr algn="ctr"/>
            <a:r>
              <a:rPr lang="en-US" sz="1200"/>
              <a:t>Mark Tome, P.E., HFDP</a:t>
            </a:r>
          </a:p>
          <a:p>
            <a:pPr algn="ctr"/>
            <a:r>
              <a:rPr lang="en-US" sz="1200"/>
              <a:t>Harrisburg, Pennsylvania</a:t>
            </a:r>
          </a:p>
        </p:txBody>
      </p:sp>
      <p:pic>
        <p:nvPicPr>
          <p:cNvPr id="24" name="Picture 8">
            <a:extLst>
              <a:ext uri="{FF2B5EF4-FFF2-40B4-BE49-F238E27FC236}">
                <a16:creationId xmlns:a16="http://schemas.microsoft.com/office/drawing/2014/main" id="{5FCAEF17-ED96-4B94-D2BD-4264A19E16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9691" y="1543994"/>
            <a:ext cx="865091" cy="108813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82BB6BB-2E98-CB39-65B4-9BEC504EB11B}"/>
              </a:ext>
            </a:extLst>
          </p:cNvPr>
          <p:cNvGrpSpPr/>
          <p:nvPr/>
        </p:nvGrpSpPr>
        <p:grpSpPr>
          <a:xfrm>
            <a:off x="3260117" y="3029547"/>
            <a:ext cx="1937499" cy="1852633"/>
            <a:chOff x="10070749" y="1229031"/>
            <a:chExt cx="1937499" cy="1852633"/>
          </a:xfrm>
        </p:grpSpPr>
        <p:sp>
          <p:nvSpPr>
            <p:cNvPr id="26" name="Rectangle 25">
              <a:extLst>
                <a:ext uri="{FF2B5EF4-FFF2-40B4-BE49-F238E27FC236}">
                  <a16:creationId xmlns:a16="http://schemas.microsoft.com/office/drawing/2014/main" id="{09D9CC2B-EF84-4C14-CB3C-33E1C3F9A502}"/>
                </a:ext>
              </a:extLst>
            </p:cNvPr>
            <p:cNvSpPr/>
            <p:nvPr/>
          </p:nvSpPr>
          <p:spPr>
            <a:xfrm>
              <a:off x="10369306" y="1229031"/>
              <a:ext cx="1315270"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VII</a:t>
              </a:r>
              <a:endParaRPr lang="en-US">
                <a:latin typeface="Akzidenz Grotesk BE Medium"/>
              </a:endParaRPr>
            </a:p>
          </p:txBody>
        </p:sp>
        <p:sp>
          <p:nvSpPr>
            <p:cNvPr id="27" name="TextBox 26">
              <a:extLst>
                <a:ext uri="{FF2B5EF4-FFF2-40B4-BE49-F238E27FC236}">
                  <a16:creationId xmlns:a16="http://schemas.microsoft.com/office/drawing/2014/main" id="{9B22FE35-6AD6-7CE1-2F9F-C403D1155031}"/>
                </a:ext>
              </a:extLst>
            </p:cNvPr>
            <p:cNvSpPr txBox="1"/>
            <p:nvPr/>
          </p:nvSpPr>
          <p:spPr>
            <a:xfrm>
              <a:off x="10070749" y="2619999"/>
              <a:ext cx="1937499" cy="461665"/>
            </a:xfrm>
            <a:prstGeom prst="rect">
              <a:avLst/>
            </a:prstGeom>
            <a:noFill/>
          </p:spPr>
          <p:txBody>
            <a:bodyPr wrap="square" lIns="91440" tIns="45720" rIns="91440" bIns="45720" rtlCol="0" anchor="t">
              <a:spAutoFit/>
            </a:bodyPr>
            <a:lstStyle/>
            <a:p>
              <a:pPr algn="ctr"/>
              <a:r>
                <a:rPr lang="en-US" sz="1200"/>
                <a:t>Scott Peach, P.E. </a:t>
              </a:r>
            </a:p>
            <a:p>
              <a:pPr algn="ctr"/>
              <a:r>
                <a:rPr lang="en-US" sz="1200">
                  <a:cs typeface="Calibri"/>
                </a:rPr>
                <a:t>Mobile, Alabama</a:t>
              </a:r>
            </a:p>
          </p:txBody>
        </p:sp>
        <p:pic>
          <p:nvPicPr>
            <p:cNvPr id="28" name="Picture 16">
              <a:extLst>
                <a:ext uri="{FF2B5EF4-FFF2-40B4-BE49-F238E27FC236}">
                  <a16:creationId xmlns:a16="http://schemas.microsoft.com/office/drawing/2014/main" id="{E593DB15-3E19-F470-B0EF-E7215FBDE0E5}"/>
                </a:ext>
              </a:extLst>
            </p:cNvPr>
            <p:cNvPicPr>
              <a:picLocks noChangeArrowheads="1"/>
            </p:cNvPicPr>
            <p:nvPr/>
          </p:nvPicPr>
          <p:blipFill>
            <a:blip r:embed="rId6"/>
            <a:srcRect/>
            <a:stretch>
              <a:fillRect/>
            </a:stretch>
          </p:blipFill>
          <p:spPr bwMode="auto">
            <a:xfrm>
              <a:off x="10656159" y="1511478"/>
              <a:ext cx="766766" cy="1124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C896F4D3-820A-EEA8-9E87-8A7C805ABD01}"/>
              </a:ext>
            </a:extLst>
          </p:cNvPr>
          <p:cNvGrpSpPr/>
          <p:nvPr/>
        </p:nvGrpSpPr>
        <p:grpSpPr>
          <a:xfrm>
            <a:off x="5335797" y="3035997"/>
            <a:ext cx="2267906" cy="1805103"/>
            <a:chOff x="-136" y="3119439"/>
            <a:chExt cx="2267906" cy="1805103"/>
          </a:xfrm>
        </p:grpSpPr>
        <p:sp>
          <p:nvSpPr>
            <p:cNvPr id="30" name="Rectangle 29">
              <a:extLst>
                <a:ext uri="{FF2B5EF4-FFF2-40B4-BE49-F238E27FC236}">
                  <a16:creationId xmlns:a16="http://schemas.microsoft.com/office/drawing/2014/main" id="{EE0DE5E0-28EB-CA72-425D-F7813D866442}"/>
                </a:ext>
              </a:extLst>
            </p:cNvPr>
            <p:cNvSpPr/>
            <p:nvPr/>
          </p:nvSpPr>
          <p:spPr>
            <a:xfrm>
              <a:off x="386140" y="3119439"/>
              <a:ext cx="1361827"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VIII</a:t>
              </a:r>
              <a:endParaRPr lang="en-US">
                <a:latin typeface="Akzidenz Grotesk BE Medium"/>
              </a:endParaRPr>
            </a:p>
          </p:txBody>
        </p:sp>
        <p:sp>
          <p:nvSpPr>
            <p:cNvPr id="31" name="TextBox 30">
              <a:extLst>
                <a:ext uri="{FF2B5EF4-FFF2-40B4-BE49-F238E27FC236}">
                  <a16:creationId xmlns:a16="http://schemas.microsoft.com/office/drawing/2014/main" id="{21FE16F2-05FD-6402-0C6B-A6912604A02B}"/>
                </a:ext>
              </a:extLst>
            </p:cNvPr>
            <p:cNvSpPr txBox="1"/>
            <p:nvPr/>
          </p:nvSpPr>
          <p:spPr>
            <a:xfrm>
              <a:off x="-136" y="4462877"/>
              <a:ext cx="2267906" cy="461665"/>
            </a:xfrm>
            <a:prstGeom prst="rect">
              <a:avLst/>
            </a:prstGeom>
            <a:noFill/>
          </p:spPr>
          <p:txBody>
            <a:bodyPr wrap="square" lIns="91440" tIns="45720" rIns="91440" bIns="45720" rtlCol="0" anchor="t">
              <a:spAutoFit/>
            </a:bodyPr>
            <a:lstStyle/>
            <a:p>
              <a:pPr algn="ctr"/>
              <a:r>
                <a:rPr lang="en-US" sz="1200">
                  <a:cs typeface="Calibri"/>
                </a:rPr>
                <a:t>Joseph Sanders</a:t>
              </a:r>
              <a:br>
                <a:rPr lang="en-US" sz="1200">
                  <a:cs typeface="Calibri"/>
                </a:rPr>
              </a:br>
              <a:r>
                <a:rPr lang="en-US" sz="1200">
                  <a:cs typeface="Calibri"/>
                </a:rPr>
                <a:t>Oklahoma City, Oklahoma</a:t>
              </a:r>
            </a:p>
          </p:txBody>
        </p:sp>
        <p:pic>
          <p:nvPicPr>
            <p:cNvPr id="32" name="Picture 18">
              <a:extLst>
                <a:ext uri="{FF2B5EF4-FFF2-40B4-BE49-F238E27FC236}">
                  <a16:creationId xmlns:a16="http://schemas.microsoft.com/office/drawing/2014/main" id="{5A8A30B6-B568-31EB-616B-613592744D0F}"/>
                </a:ext>
              </a:extLst>
            </p:cNvPr>
            <p:cNvPicPr>
              <a:picLocks noChangeAspect="1" noChangeArrowheads="1"/>
            </p:cNvPicPr>
            <p:nvPr/>
          </p:nvPicPr>
          <p:blipFill>
            <a:blip r:embed="rId7"/>
            <a:srcRect/>
            <a:stretch>
              <a:fillRect/>
            </a:stretch>
          </p:blipFill>
          <p:spPr bwMode="auto">
            <a:xfrm>
              <a:off x="679066" y="3410833"/>
              <a:ext cx="841342" cy="1088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20477EF3-A915-8173-A419-19AA632728B0}"/>
              </a:ext>
            </a:extLst>
          </p:cNvPr>
          <p:cNvGrpSpPr/>
          <p:nvPr/>
        </p:nvGrpSpPr>
        <p:grpSpPr>
          <a:xfrm>
            <a:off x="7970773" y="2999760"/>
            <a:ext cx="1872291" cy="1879559"/>
            <a:chOff x="2215212" y="3092590"/>
            <a:chExt cx="1872291" cy="1879559"/>
          </a:xfrm>
        </p:grpSpPr>
        <p:sp>
          <p:nvSpPr>
            <p:cNvPr id="34" name="Rectangle 33">
              <a:extLst>
                <a:ext uri="{FF2B5EF4-FFF2-40B4-BE49-F238E27FC236}">
                  <a16:creationId xmlns:a16="http://schemas.microsoft.com/office/drawing/2014/main" id="{920DF714-322B-34CB-3033-C5DF39873193}"/>
                </a:ext>
              </a:extLst>
            </p:cNvPr>
            <p:cNvSpPr/>
            <p:nvPr/>
          </p:nvSpPr>
          <p:spPr>
            <a:xfrm>
              <a:off x="2550192" y="3092590"/>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IX</a:t>
              </a:r>
              <a:endParaRPr lang="en-US">
                <a:latin typeface="Akzidenz Grotesk BE Medium"/>
              </a:endParaRPr>
            </a:p>
          </p:txBody>
        </p:sp>
        <p:sp>
          <p:nvSpPr>
            <p:cNvPr id="35" name="TextBox 34">
              <a:extLst>
                <a:ext uri="{FF2B5EF4-FFF2-40B4-BE49-F238E27FC236}">
                  <a16:creationId xmlns:a16="http://schemas.microsoft.com/office/drawing/2014/main" id="{7EF724F6-9183-7A89-3E4E-805799733AEB}"/>
                </a:ext>
              </a:extLst>
            </p:cNvPr>
            <p:cNvSpPr txBox="1"/>
            <p:nvPr/>
          </p:nvSpPr>
          <p:spPr>
            <a:xfrm>
              <a:off x="2215212" y="4510484"/>
              <a:ext cx="1872291" cy="461665"/>
            </a:xfrm>
            <a:prstGeom prst="rect">
              <a:avLst/>
            </a:prstGeom>
            <a:noFill/>
          </p:spPr>
          <p:txBody>
            <a:bodyPr wrap="square" lIns="91440" tIns="45720" rIns="91440" bIns="45720" rtlCol="0" anchor="t">
              <a:spAutoFit/>
            </a:bodyPr>
            <a:lstStyle/>
            <a:p>
              <a:pPr algn="ctr"/>
              <a:r>
                <a:rPr lang="en-US" sz="1200"/>
                <a:t>Jonathan Smith, P.E.</a:t>
              </a:r>
            </a:p>
            <a:p>
              <a:pPr algn="ctr"/>
              <a:r>
                <a:rPr lang="en-US" sz="1200">
                  <a:cs typeface="Calibri"/>
                </a:rPr>
                <a:t>Lenexa, Kansas</a:t>
              </a:r>
            </a:p>
          </p:txBody>
        </p:sp>
      </p:grpSp>
      <p:grpSp>
        <p:nvGrpSpPr>
          <p:cNvPr id="36" name="Group 35">
            <a:extLst>
              <a:ext uri="{FF2B5EF4-FFF2-40B4-BE49-F238E27FC236}">
                <a16:creationId xmlns:a16="http://schemas.microsoft.com/office/drawing/2014/main" id="{F225A934-AF48-89F0-F20D-AAF23ABEA749}"/>
              </a:ext>
            </a:extLst>
          </p:cNvPr>
          <p:cNvGrpSpPr/>
          <p:nvPr/>
        </p:nvGrpSpPr>
        <p:grpSpPr>
          <a:xfrm>
            <a:off x="10081880" y="2999760"/>
            <a:ext cx="1872291" cy="1880924"/>
            <a:chOff x="3934772" y="3119848"/>
            <a:chExt cx="1872291" cy="1880924"/>
          </a:xfrm>
        </p:grpSpPr>
        <p:pic>
          <p:nvPicPr>
            <p:cNvPr id="37" name="Picture 22">
              <a:extLst>
                <a:ext uri="{FF2B5EF4-FFF2-40B4-BE49-F238E27FC236}">
                  <a16:creationId xmlns:a16="http://schemas.microsoft.com/office/drawing/2014/main" id="{8FF4EEAE-E909-A712-8499-86356CD450D1}"/>
                </a:ext>
              </a:extLst>
            </p:cNvPr>
            <p:cNvPicPr>
              <a:picLocks noChangeAspect="1" noChangeArrowheads="1"/>
            </p:cNvPicPr>
            <p:nvPr/>
          </p:nvPicPr>
          <p:blipFill>
            <a:blip r:embed="rId8"/>
            <a:srcRect/>
            <a:stretch>
              <a:fillRect/>
            </a:stretch>
          </p:blipFill>
          <p:spPr bwMode="auto">
            <a:xfrm>
              <a:off x="4594048" y="3423212"/>
              <a:ext cx="777819" cy="1130431"/>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A070C363-E55B-B849-25D6-43320EE52057}"/>
                </a:ext>
              </a:extLst>
            </p:cNvPr>
            <p:cNvSpPr/>
            <p:nvPr/>
          </p:nvSpPr>
          <p:spPr>
            <a:xfrm>
              <a:off x="4274923" y="3119848"/>
              <a:ext cx="136783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X</a:t>
              </a:r>
              <a:endParaRPr lang="en-US">
                <a:latin typeface="Akzidenz Grotesk BE Medium"/>
              </a:endParaRPr>
            </a:p>
          </p:txBody>
        </p:sp>
        <p:sp>
          <p:nvSpPr>
            <p:cNvPr id="69" name="TextBox 68">
              <a:extLst>
                <a:ext uri="{FF2B5EF4-FFF2-40B4-BE49-F238E27FC236}">
                  <a16:creationId xmlns:a16="http://schemas.microsoft.com/office/drawing/2014/main" id="{EA0A298A-13C8-4E7C-97CC-03E6372833D4}"/>
                </a:ext>
              </a:extLst>
            </p:cNvPr>
            <p:cNvSpPr txBox="1"/>
            <p:nvPr/>
          </p:nvSpPr>
          <p:spPr>
            <a:xfrm>
              <a:off x="3934772" y="4539107"/>
              <a:ext cx="1872291" cy="461665"/>
            </a:xfrm>
            <a:prstGeom prst="rect">
              <a:avLst/>
            </a:prstGeom>
            <a:noFill/>
          </p:spPr>
          <p:txBody>
            <a:bodyPr wrap="square" lIns="91440" tIns="45720" rIns="91440" bIns="45720" rtlCol="0" anchor="t">
              <a:spAutoFit/>
            </a:bodyPr>
            <a:lstStyle/>
            <a:p>
              <a:pPr algn="ctr"/>
              <a:r>
                <a:rPr lang="es-ES" sz="1200"/>
                <a:t>Buzz Wright, P.E.</a:t>
              </a:r>
              <a:endParaRPr lang="es-ES" sz="1200">
                <a:cs typeface="Calibri"/>
              </a:endParaRPr>
            </a:p>
            <a:p>
              <a:pPr algn="ctr"/>
              <a:r>
                <a:rPr lang="es-ES" sz="1200"/>
                <a:t>Tucson, Arizona</a:t>
              </a:r>
              <a:endParaRPr lang="es-ES" sz="1200">
                <a:cs typeface="Calibri"/>
              </a:endParaRPr>
            </a:p>
          </p:txBody>
        </p:sp>
      </p:grpSp>
      <p:grpSp>
        <p:nvGrpSpPr>
          <p:cNvPr id="70" name="Group 69">
            <a:extLst>
              <a:ext uri="{FF2B5EF4-FFF2-40B4-BE49-F238E27FC236}">
                <a16:creationId xmlns:a16="http://schemas.microsoft.com/office/drawing/2014/main" id="{468D8FAC-3B0C-4173-DCC6-285799E7BE66}"/>
              </a:ext>
            </a:extLst>
          </p:cNvPr>
          <p:cNvGrpSpPr/>
          <p:nvPr/>
        </p:nvGrpSpPr>
        <p:grpSpPr>
          <a:xfrm>
            <a:off x="-14389" y="4809417"/>
            <a:ext cx="1911214" cy="1828973"/>
            <a:chOff x="5546743" y="3154280"/>
            <a:chExt cx="1911214" cy="1828973"/>
          </a:xfrm>
        </p:grpSpPr>
        <p:pic>
          <p:nvPicPr>
            <p:cNvPr id="71" name="Picture 24">
              <a:extLst>
                <a:ext uri="{FF2B5EF4-FFF2-40B4-BE49-F238E27FC236}">
                  <a16:creationId xmlns:a16="http://schemas.microsoft.com/office/drawing/2014/main" id="{8C90F938-6891-FF01-BFB8-2AB5AB1CFC0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0800" y="3455151"/>
              <a:ext cx="868680" cy="108813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23C03EE7-76A8-0F8B-B050-5B4B633498A0}"/>
                </a:ext>
              </a:extLst>
            </p:cNvPr>
            <p:cNvSpPr/>
            <p:nvPr/>
          </p:nvSpPr>
          <p:spPr>
            <a:xfrm>
              <a:off x="5901387" y="3154280"/>
              <a:ext cx="11919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XI</a:t>
              </a:r>
              <a:endParaRPr lang="en-US">
                <a:latin typeface="Akzidenz Grotesk BE Medium"/>
              </a:endParaRPr>
            </a:p>
          </p:txBody>
        </p:sp>
        <p:sp>
          <p:nvSpPr>
            <p:cNvPr id="73" name="TextBox 72">
              <a:extLst>
                <a:ext uri="{FF2B5EF4-FFF2-40B4-BE49-F238E27FC236}">
                  <a16:creationId xmlns:a16="http://schemas.microsoft.com/office/drawing/2014/main" id="{4BDF0D3C-9A89-F13E-15F3-4DBAE0CF5194}"/>
                </a:ext>
              </a:extLst>
            </p:cNvPr>
            <p:cNvSpPr txBox="1"/>
            <p:nvPr/>
          </p:nvSpPr>
          <p:spPr>
            <a:xfrm>
              <a:off x="5546743" y="4521588"/>
              <a:ext cx="1911214" cy="461665"/>
            </a:xfrm>
            <a:prstGeom prst="rect">
              <a:avLst/>
            </a:prstGeom>
            <a:noFill/>
          </p:spPr>
          <p:txBody>
            <a:bodyPr wrap="square" rtlCol="0">
              <a:spAutoFit/>
            </a:bodyPr>
            <a:lstStyle/>
            <a:p>
              <a:pPr algn="ctr"/>
              <a:r>
                <a:rPr lang="es-ES" sz="1200" dirty="0"/>
                <a:t>Eileen Jensen, P.E. </a:t>
              </a:r>
            </a:p>
            <a:p>
              <a:pPr algn="ctr"/>
              <a:r>
                <a:rPr lang="es-ES" sz="1200" dirty="0"/>
                <a:t>Gaston, </a:t>
              </a:r>
              <a:r>
                <a:rPr lang="es-ES" sz="1200" dirty="0" err="1"/>
                <a:t>Oregon</a:t>
              </a:r>
              <a:endParaRPr lang="en-US" sz="1200" dirty="0"/>
            </a:p>
          </p:txBody>
        </p:sp>
      </p:grpSp>
      <p:grpSp>
        <p:nvGrpSpPr>
          <p:cNvPr id="74" name="Group 73">
            <a:extLst>
              <a:ext uri="{FF2B5EF4-FFF2-40B4-BE49-F238E27FC236}">
                <a16:creationId xmlns:a16="http://schemas.microsoft.com/office/drawing/2014/main" id="{719C69C9-617C-963F-83BA-F465AAF361FE}"/>
              </a:ext>
            </a:extLst>
          </p:cNvPr>
          <p:cNvGrpSpPr/>
          <p:nvPr/>
        </p:nvGrpSpPr>
        <p:grpSpPr>
          <a:xfrm>
            <a:off x="6502125" y="4797682"/>
            <a:ext cx="2320185" cy="1847631"/>
            <a:chOff x="10154466" y="3113003"/>
            <a:chExt cx="2320185" cy="1847631"/>
          </a:xfrm>
        </p:grpSpPr>
        <p:pic>
          <p:nvPicPr>
            <p:cNvPr id="75" name="Picture 30">
              <a:extLst>
                <a:ext uri="{FF2B5EF4-FFF2-40B4-BE49-F238E27FC236}">
                  <a16:creationId xmlns:a16="http://schemas.microsoft.com/office/drawing/2014/main" id="{762AEA82-C0D0-1FE3-8CA8-27D1A0746CB8}"/>
                </a:ext>
              </a:extLst>
            </p:cNvPr>
            <p:cNvPicPr>
              <a:picLocks noChangeAspect="1" noChangeArrowheads="1"/>
            </p:cNvPicPr>
            <p:nvPr/>
          </p:nvPicPr>
          <p:blipFill>
            <a:blip r:embed="rId10"/>
            <a:srcRect/>
            <a:stretch>
              <a:fillRect/>
            </a:stretch>
          </p:blipFill>
          <p:spPr bwMode="auto">
            <a:xfrm>
              <a:off x="10923932" y="3422347"/>
              <a:ext cx="798143" cy="1088136"/>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58085416-04EB-1AED-F3F7-29FCD23396E7}"/>
                </a:ext>
              </a:extLst>
            </p:cNvPr>
            <p:cNvSpPr/>
            <p:nvPr/>
          </p:nvSpPr>
          <p:spPr>
            <a:xfrm>
              <a:off x="10679023" y="3113003"/>
              <a:ext cx="132320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XIV</a:t>
              </a:r>
              <a:endParaRPr lang="en-US">
                <a:latin typeface="Akzidenz Grotesk BE Medium"/>
              </a:endParaRPr>
            </a:p>
          </p:txBody>
        </p:sp>
        <p:sp>
          <p:nvSpPr>
            <p:cNvPr id="77" name="TextBox 76">
              <a:extLst>
                <a:ext uri="{FF2B5EF4-FFF2-40B4-BE49-F238E27FC236}">
                  <a16:creationId xmlns:a16="http://schemas.microsoft.com/office/drawing/2014/main" id="{CA7BABD7-A23A-2274-9BA2-7F9276E3AA9E}"/>
                </a:ext>
              </a:extLst>
            </p:cNvPr>
            <p:cNvSpPr txBox="1"/>
            <p:nvPr/>
          </p:nvSpPr>
          <p:spPr>
            <a:xfrm>
              <a:off x="10154466" y="4498969"/>
              <a:ext cx="2320185" cy="461665"/>
            </a:xfrm>
            <a:prstGeom prst="rect">
              <a:avLst/>
            </a:prstGeom>
            <a:noFill/>
          </p:spPr>
          <p:txBody>
            <a:bodyPr wrap="square" lIns="91440" tIns="45720" rIns="91440" bIns="45720" rtlCol="0" anchor="t">
              <a:spAutoFit/>
            </a:bodyPr>
            <a:lstStyle/>
            <a:p>
              <a:pPr algn="ctr"/>
              <a:r>
                <a:rPr lang="fr-FR" sz="1200"/>
                <a:t>Mahroo Eftekhari, C.Eng., CDPhil</a:t>
              </a:r>
              <a:endParaRPr lang="fr-FR" sz="1200">
                <a:cs typeface="Calibri"/>
              </a:endParaRPr>
            </a:p>
            <a:p>
              <a:pPr algn="ctr"/>
              <a:r>
                <a:rPr lang="fr-FR" sz="1200">
                  <a:ea typeface="+mn-lt"/>
                  <a:cs typeface="+mn-lt"/>
                </a:rPr>
                <a:t>Loughborough, England</a:t>
              </a:r>
              <a:endParaRPr lang="en-US" err="1"/>
            </a:p>
          </p:txBody>
        </p:sp>
      </p:grpSp>
      <p:grpSp>
        <p:nvGrpSpPr>
          <p:cNvPr id="78" name="Group 77">
            <a:extLst>
              <a:ext uri="{FF2B5EF4-FFF2-40B4-BE49-F238E27FC236}">
                <a16:creationId xmlns:a16="http://schemas.microsoft.com/office/drawing/2014/main" id="{E3EC634A-D6FC-1888-3FC9-F8A779C58C3D}"/>
              </a:ext>
            </a:extLst>
          </p:cNvPr>
          <p:cNvGrpSpPr/>
          <p:nvPr/>
        </p:nvGrpSpPr>
        <p:grpSpPr>
          <a:xfrm>
            <a:off x="9007037" y="4798420"/>
            <a:ext cx="2247429" cy="1831198"/>
            <a:chOff x="4573199" y="4859380"/>
            <a:chExt cx="2203762" cy="1831198"/>
          </a:xfrm>
        </p:grpSpPr>
        <p:pic>
          <p:nvPicPr>
            <p:cNvPr id="79" name="Picture 32">
              <a:extLst>
                <a:ext uri="{FF2B5EF4-FFF2-40B4-BE49-F238E27FC236}">
                  <a16:creationId xmlns:a16="http://schemas.microsoft.com/office/drawing/2014/main" id="{C3ED0A72-4D8E-4E58-3985-95E37FA21D0E}"/>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0688" y="5186191"/>
              <a:ext cx="868680" cy="108813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A6630D7E-676D-3373-06B2-EAC570E40EDA}"/>
                </a:ext>
              </a:extLst>
            </p:cNvPr>
            <p:cNvSpPr/>
            <p:nvPr/>
          </p:nvSpPr>
          <p:spPr>
            <a:xfrm>
              <a:off x="4573199" y="4859380"/>
              <a:ext cx="2203762" cy="338554"/>
            </a:xfrm>
            <a:prstGeom prst="rect">
              <a:avLst/>
            </a:prstGeom>
          </p:spPr>
          <p:txBody>
            <a:bodyPr wrap="square" lIns="91440" tIns="45720" rIns="91440" bIns="45720" anchor="t">
              <a:spAutoFit/>
            </a:bodyPr>
            <a:lstStyle/>
            <a:p>
              <a:pPr algn="ctr">
                <a:defRPr/>
              </a:pPr>
              <a:r>
                <a:rPr kumimoji="0" lang="en-US" sz="1600" b="1" i="0" u="none" strike="noStrike" kern="1200" cap="none" spc="0" normalizeH="0" baseline="0" noProof="0">
                  <a:ln>
                    <a:noFill/>
                  </a:ln>
                  <a:solidFill>
                    <a:srgbClr val="0070C0"/>
                  </a:solidFill>
                  <a:effectLst/>
                  <a:uLnTx/>
                  <a:uFillTx/>
                  <a:latin typeface="Akzidenz Grotesk BE Medium"/>
                </a:rPr>
                <a:t>Region-at-Large</a:t>
              </a:r>
              <a:r>
                <a:rPr lang="en-US" sz="1600" b="1">
                  <a:solidFill>
                    <a:srgbClr val="003087"/>
                  </a:solidFill>
                  <a:latin typeface="Akzidenz Grotesk BE Medium"/>
                </a:rPr>
                <a:t> </a:t>
              </a:r>
              <a:endParaRPr lang="en-US">
                <a:ea typeface="+mn-ea"/>
                <a:cs typeface="+mn-cs"/>
              </a:endParaRPr>
            </a:p>
          </p:txBody>
        </p:sp>
        <p:sp>
          <p:nvSpPr>
            <p:cNvPr id="81" name="TextBox 80">
              <a:extLst>
                <a:ext uri="{FF2B5EF4-FFF2-40B4-BE49-F238E27FC236}">
                  <a16:creationId xmlns:a16="http://schemas.microsoft.com/office/drawing/2014/main" id="{DF61C638-0673-F785-E87F-BBB6B6E78F8C}"/>
                </a:ext>
              </a:extLst>
            </p:cNvPr>
            <p:cNvSpPr txBox="1"/>
            <p:nvPr/>
          </p:nvSpPr>
          <p:spPr>
            <a:xfrm>
              <a:off x="4976143" y="6228913"/>
              <a:ext cx="1237769" cy="461665"/>
            </a:xfrm>
            <a:prstGeom prst="rect">
              <a:avLst/>
            </a:prstGeom>
            <a:noFill/>
          </p:spPr>
          <p:txBody>
            <a:bodyPr wrap="square" rtlCol="0">
              <a:spAutoFit/>
            </a:bodyPr>
            <a:lstStyle/>
            <a:p>
              <a:pPr algn="ctr"/>
              <a:r>
                <a:rPr lang="en-US" sz="1200"/>
                <a:t>Richie Mittal</a:t>
              </a:r>
            </a:p>
            <a:p>
              <a:pPr algn="ctr"/>
              <a:r>
                <a:rPr lang="en-US" sz="1200"/>
                <a:t>New Delhi, India</a:t>
              </a:r>
            </a:p>
          </p:txBody>
        </p:sp>
      </p:grpSp>
      <p:grpSp>
        <p:nvGrpSpPr>
          <p:cNvPr id="82" name="Group 81">
            <a:extLst>
              <a:ext uri="{FF2B5EF4-FFF2-40B4-BE49-F238E27FC236}">
                <a16:creationId xmlns:a16="http://schemas.microsoft.com/office/drawing/2014/main" id="{6AB16519-D302-FF29-3928-5D20BE38E1BE}"/>
              </a:ext>
            </a:extLst>
          </p:cNvPr>
          <p:cNvGrpSpPr/>
          <p:nvPr/>
        </p:nvGrpSpPr>
        <p:grpSpPr>
          <a:xfrm>
            <a:off x="9356884" y="1215878"/>
            <a:ext cx="1351250" cy="1912545"/>
            <a:chOff x="6931083" y="1251314"/>
            <a:chExt cx="1351250" cy="1912545"/>
          </a:xfrm>
        </p:grpSpPr>
        <p:sp>
          <p:nvSpPr>
            <p:cNvPr id="83" name="Rectangle 82">
              <a:extLst>
                <a:ext uri="{FF2B5EF4-FFF2-40B4-BE49-F238E27FC236}">
                  <a16:creationId xmlns:a16="http://schemas.microsoft.com/office/drawing/2014/main" id="{382FED30-5BF7-24CA-34FE-47C7E827368A}"/>
                </a:ext>
              </a:extLst>
            </p:cNvPr>
            <p:cNvSpPr/>
            <p:nvPr/>
          </p:nvSpPr>
          <p:spPr>
            <a:xfrm>
              <a:off x="6931083" y="1251314"/>
              <a:ext cx="1344388"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V</a:t>
              </a:r>
              <a:endParaRPr lang="en-US">
                <a:latin typeface="Akzidenz Grotesk BE Medium"/>
              </a:endParaRPr>
            </a:p>
          </p:txBody>
        </p:sp>
        <p:pic>
          <p:nvPicPr>
            <p:cNvPr id="84" name="Picture 83" descr="A person wearing glasses&#10;&#10;Description automatically generated with low confidence">
              <a:extLst>
                <a:ext uri="{FF2B5EF4-FFF2-40B4-BE49-F238E27FC236}">
                  <a16:creationId xmlns:a16="http://schemas.microsoft.com/office/drawing/2014/main" id="{5646D051-5CEF-2687-FED1-611FECCAC725}"/>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138459" y="1542814"/>
              <a:ext cx="941466" cy="1169510"/>
            </a:xfrm>
            <a:prstGeom prst="rect">
              <a:avLst/>
            </a:prstGeom>
          </p:spPr>
        </p:pic>
        <p:sp>
          <p:nvSpPr>
            <p:cNvPr id="85" name="TextBox 84">
              <a:extLst>
                <a:ext uri="{FF2B5EF4-FFF2-40B4-BE49-F238E27FC236}">
                  <a16:creationId xmlns:a16="http://schemas.microsoft.com/office/drawing/2014/main" id="{2CB3CBEE-F969-9D0D-0084-F4E3DA31CD32}"/>
                </a:ext>
              </a:extLst>
            </p:cNvPr>
            <p:cNvSpPr txBox="1"/>
            <p:nvPr/>
          </p:nvSpPr>
          <p:spPr>
            <a:xfrm>
              <a:off x="6983219" y="2702194"/>
              <a:ext cx="1299114" cy="461665"/>
            </a:xfrm>
            <a:prstGeom prst="rect">
              <a:avLst/>
            </a:prstGeom>
            <a:noFill/>
          </p:spPr>
          <p:txBody>
            <a:bodyPr wrap="square" rtlCol="0">
              <a:spAutoFit/>
            </a:bodyPr>
            <a:lstStyle/>
            <a:p>
              <a:pPr algn="ctr"/>
              <a:r>
                <a:rPr lang="en-US" sz="1200"/>
                <a:t>James Arnold, P.E.</a:t>
              </a:r>
            </a:p>
            <a:p>
              <a:pPr algn="ctr"/>
              <a:r>
                <a:rPr lang="en-US" sz="1200"/>
                <a:t>Dublin, Ohio</a:t>
              </a:r>
            </a:p>
          </p:txBody>
        </p:sp>
      </p:grpSp>
      <p:grpSp>
        <p:nvGrpSpPr>
          <p:cNvPr id="86" name="Group 85">
            <a:extLst>
              <a:ext uri="{FF2B5EF4-FFF2-40B4-BE49-F238E27FC236}">
                <a16:creationId xmlns:a16="http://schemas.microsoft.com/office/drawing/2014/main" id="{8D578D03-BC22-EB2A-D720-6D7599A91356}"/>
              </a:ext>
            </a:extLst>
          </p:cNvPr>
          <p:cNvGrpSpPr/>
          <p:nvPr/>
        </p:nvGrpSpPr>
        <p:grpSpPr>
          <a:xfrm>
            <a:off x="1254135" y="3023206"/>
            <a:ext cx="1522312" cy="1873045"/>
            <a:chOff x="8534538" y="1266128"/>
            <a:chExt cx="1522312" cy="1873045"/>
          </a:xfrm>
        </p:grpSpPr>
        <p:sp>
          <p:nvSpPr>
            <p:cNvPr id="87" name="Rectangle 86">
              <a:extLst>
                <a:ext uri="{FF2B5EF4-FFF2-40B4-BE49-F238E27FC236}">
                  <a16:creationId xmlns:a16="http://schemas.microsoft.com/office/drawing/2014/main" id="{FD64D0EF-A816-05C0-0622-5144EAB78C03}"/>
                </a:ext>
              </a:extLst>
            </p:cNvPr>
            <p:cNvSpPr/>
            <p:nvPr/>
          </p:nvSpPr>
          <p:spPr>
            <a:xfrm>
              <a:off x="8636511" y="1266128"/>
              <a:ext cx="1213841"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VI</a:t>
              </a:r>
              <a:endParaRPr lang="en-US">
                <a:latin typeface="Akzidenz Grotesk BE Medium"/>
              </a:endParaRPr>
            </a:p>
          </p:txBody>
        </p:sp>
        <p:sp>
          <p:nvSpPr>
            <p:cNvPr id="89" name="TextBox 88">
              <a:extLst>
                <a:ext uri="{FF2B5EF4-FFF2-40B4-BE49-F238E27FC236}">
                  <a16:creationId xmlns:a16="http://schemas.microsoft.com/office/drawing/2014/main" id="{1FE99283-2E52-64A8-6F15-47545264C9DA}"/>
                </a:ext>
              </a:extLst>
            </p:cNvPr>
            <p:cNvSpPr txBox="1"/>
            <p:nvPr/>
          </p:nvSpPr>
          <p:spPr>
            <a:xfrm>
              <a:off x="8534538" y="2677508"/>
              <a:ext cx="1522312" cy="461665"/>
            </a:xfrm>
            <a:prstGeom prst="rect">
              <a:avLst/>
            </a:prstGeom>
            <a:noFill/>
          </p:spPr>
          <p:txBody>
            <a:bodyPr wrap="square" rtlCol="0">
              <a:spAutoFit/>
            </a:bodyPr>
            <a:lstStyle/>
            <a:p>
              <a:pPr algn="ctr"/>
              <a:r>
                <a:rPr lang="en-US" sz="1200"/>
                <a:t>Susanna Hanson</a:t>
              </a:r>
            </a:p>
            <a:p>
              <a:pPr algn="ctr"/>
              <a:r>
                <a:rPr lang="en-US" sz="1200"/>
                <a:t>La Crosse, Wisconsin </a:t>
              </a:r>
            </a:p>
          </p:txBody>
        </p:sp>
      </p:grpSp>
      <p:grpSp>
        <p:nvGrpSpPr>
          <p:cNvPr id="90" name="Group 89">
            <a:extLst>
              <a:ext uri="{FF2B5EF4-FFF2-40B4-BE49-F238E27FC236}">
                <a16:creationId xmlns:a16="http://schemas.microsoft.com/office/drawing/2014/main" id="{AC18D8AE-0A6B-CBDE-EAF6-DEC085F1439E}"/>
              </a:ext>
            </a:extLst>
          </p:cNvPr>
          <p:cNvGrpSpPr/>
          <p:nvPr/>
        </p:nvGrpSpPr>
        <p:grpSpPr>
          <a:xfrm>
            <a:off x="2269299" y="4734043"/>
            <a:ext cx="1756405" cy="1907274"/>
            <a:chOff x="7135536" y="3122384"/>
            <a:chExt cx="1756405" cy="1907274"/>
          </a:xfrm>
        </p:grpSpPr>
        <p:sp>
          <p:nvSpPr>
            <p:cNvPr id="91" name="Rectangle 90">
              <a:extLst>
                <a:ext uri="{FF2B5EF4-FFF2-40B4-BE49-F238E27FC236}">
                  <a16:creationId xmlns:a16="http://schemas.microsoft.com/office/drawing/2014/main" id="{38122642-F944-AAD8-0C93-98AF2C39576B}"/>
                </a:ext>
              </a:extLst>
            </p:cNvPr>
            <p:cNvSpPr/>
            <p:nvPr/>
          </p:nvSpPr>
          <p:spPr>
            <a:xfrm>
              <a:off x="7289644" y="3122384"/>
              <a:ext cx="147375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panose="02000803030000020004" pitchFamily="50" charset="0"/>
                  <a:ea typeface="+mn-ea"/>
                  <a:cs typeface="+mn-cs"/>
                </a:rPr>
                <a:t>Region XII</a:t>
              </a:r>
            </a:p>
          </p:txBody>
        </p:sp>
        <p:pic>
          <p:nvPicPr>
            <p:cNvPr id="92" name="Picture 91" descr="A person smiling for the camera&#10;&#10;Description automatically generated with medium confidence">
              <a:extLst>
                <a:ext uri="{FF2B5EF4-FFF2-40B4-BE49-F238E27FC236}">
                  <a16:creationId xmlns:a16="http://schemas.microsoft.com/office/drawing/2014/main" id="{FD53142A-4AB2-CCDA-498C-6BF3EB29999E}"/>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606835" y="3436330"/>
              <a:ext cx="834247" cy="1112330"/>
            </a:xfrm>
            <a:prstGeom prst="rect">
              <a:avLst/>
            </a:prstGeom>
          </p:spPr>
        </p:pic>
        <p:sp>
          <p:nvSpPr>
            <p:cNvPr id="93" name="TextBox 92">
              <a:extLst>
                <a:ext uri="{FF2B5EF4-FFF2-40B4-BE49-F238E27FC236}">
                  <a16:creationId xmlns:a16="http://schemas.microsoft.com/office/drawing/2014/main" id="{C861D896-6CAB-F1A6-337E-F2A9A0F8D341}"/>
                </a:ext>
              </a:extLst>
            </p:cNvPr>
            <p:cNvSpPr txBox="1"/>
            <p:nvPr/>
          </p:nvSpPr>
          <p:spPr>
            <a:xfrm>
              <a:off x="7135536" y="4567993"/>
              <a:ext cx="1756405" cy="461665"/>
            </a:xfrm>
            <a:prstGeom prst="rect">
              <a:avLst/>
            </a:prstGeom>
            <a:noFill/>
          </p:spPr>
          <p:txBody>
            <a:bodyPr wrap="square" lIns="91440" tIns="45720" rIns="91440" bIns="45720" rtlCol="0" anchor="t">
              <a:spAutoFit/>
            </a:bodyPr>
            <a:lstStyle/>
            <a:p>
              <a:pPr algn="ctr"/>
              <a:r>
                <a:rPr lang="en-US" sz="1200"/>
                <a:t>John Constantinide, P.E.,</a:t>
              </a:r>
            </a:p>
            <a:p>
              <a:pPr algn="ctr"/>
              <a:r>
                <a:rPr lang="en-US" sz="1200"/>
                <a:t>Merritt Island, Florida</a:t>
              </a:r>
              <a:endParaRPr lang="en-US" sz="1200">
                <a:cs typeface="Calibri"/>
              </a:endParaRPr>
            </a:p>
          </p:txBody>
        </p:sp>
      </p:grpSp>
      <p:grpSp>
        <p:nvGrpSpPr>
          <p:cNvPr id="94" name="Group 93">
            <a:extLst>
              <a:ext uri="{FF2B5EF4-FFF2-40B4-BE49-F238E27FC236}">
                <a16:creationId xmlns:a16="http://schemas.microsoft.com/office/drawing/2014/main" id="{EAE9E21A-2172-D45C-30EE-F6A3F22952FD}"/>
              </a:ext>
            </a:extLst>
          </p:cNvPr>
          <p:cNvGrpSpPr/>
          <p:nvPr/>
        </p:nvGrpSpPr>
        <p:grpSpPr>
          <a:xfrm>
            <a:off x="6776276" y="1222943"/>
            <a:ext cx="1833096" cy="2089166"/>
            <a:chOff x="5133759" y="1263626"/>
            <a:chExt cx="1833096" cy="2089166"/>
          </a:xfrm>
        </p:grpSpPr>
        <p:sp>
          <p:nvSpPr>
            <p:cNvPr id="95" name="Rectangle 94">
              <a:extLst>
                <a:ext uri="{FF2B5EF4-FFF2-40B4-BE49-F238E27FC236}">
                  <a16:creationId xmlns:a16="http://schemas.microsoft.com/office/drawing/2014/main" id="{989B5A4D-5AFD-E6C6-E61D-978C7538C370}"/>
                </a:ext>
              </a:extLst>
            </p:cNvPr>
            <p:cNvSpPr/>
            <p:nvPr/>
          </p:nvSpPr>
          <p:spPr>
            <a:xfrm>
              <a:off x="5322124" y="1263626"/>
              <a:ext cx="1190394" cy="33855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IV</a:t>
              </a:r>
              <a:endParaRPr lang="en-US">
                <a:latin typeface="Akzidenz Grotesk BE Medium"/>
              </a:endParaRPr>
            </a:p>
          </p:txBody>
        </p:sp>
        <p:pic>
          <p:nvPicPr>
            <p:cNvPr id="96" name="Picture 95" descr="A person in a blue shirt&#10;&#10;Description automatically generated with medium confidence">
              <a:extLst>
                <a:ext uri="{FF2B5EF4-FFF2-40B4-BE49-F238E27FC236}">
                  <a16:creationId xmlns:a16="http://schemas.microsoft.com/office/drawing/2014/main" id="{F8B75A21-C478-05E8-B49C-71506ABBCF7E}"/>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91233" y="1568675"/>
              <a:ext cx="762081" cy="1143122"/>
            </a:xfrm>
            <a:prstGeom prst="rect">
              <a:avLst/>
            </a:prstGeom>
          </p:spPr>
        </p:pic>
        <p:sp>
          <p:nvSpPr>
            <p:cNvPr id="97" name="TextBox 96">
              <a:extLst>
                <a:ext uri="{FF2B5EF4-FFF2-40B4-BE49-F238E27FC236}">
                  <a16:creationId xmlns:a16="http://schemas.microsoft.com/office/drawing/2014/main" id="{C44F6E60-5E2A-D9D0-0546-B9054C8C06F1}"/>
                </a:ext>
              </a:extLst>
            </p:cNvPr>
            <p:cNvSpPr txBox="1"/>
            <p:nvPr/>
          </p:nvSpPr>
          <p:spPr>
            <a:xfrm>
              <a:off x="5133759" y="2675684"/>
              <a:ext cx="1833096" cy="677108"/>
            </a:xfrm>
            <a:prstGeom prst="rect">
              <a:avLst/>
            </a:prstGeom>
            <a:noFill/>
          </p:spPr>
          <p:txBody>
            <a:bodyPr wrap="square" rtlCol="0">
              <a:spAutoFit/>
            </a:bodyPr>
            <a:lstStyle/>
            <a:p>
              <a:pPr algn="ctr"/>
              <a:r>
                <a:rPr lang="en-US" sz="1200"/>
                <a:t>Bryan Holcomb</a:t>
              </a:r>
            </a:p>
            <a:p>
              <a:pPr algn="ctr"/>
              <a:r>
                <a:rPr lang="en-US" sz="1200"/>
                <a:t>Oak Ridge, North Carolina</a:t>
              </a:r>
            </a:p>
            <a:p>
              <a:endParaRPr lang="en-US" sz="1400"/>
            </a:p>
          </p:txBody>
        </p:sp>
      </p:grpSp>
      <p:pic>
        <p:nvPicPr>
          <p:cNvPr id="98" name="Picture 18" descr="A picture containing person, person, suit, necktie&#10;&#10;Description automatically generated">
            <a:extLst>
              <a:ext uri="{FF2B5EF4-FFF2-40B4-BE49-F238E27FC236}">
                <a16:creationId xmlns:a16="http://schemas.microsoft.com/office/drawing/2014/main" id="{9849AEEC-F30F-0713-920C-D39F262B043F}"/>
              </a:ext>
            </a:extLst>
          </p:cNvPr>
          <p:cNvPicPr>
            <a:picLocks noChangeAspect="1" noChangeArrowheads="1"/>
          </p:cNvPicPr>
          <p:nvPr/>
        </p:nvPicPr>
        <p:blipFill>
          <a:blip r:embed="rId15"/>
          <a:srcRect/>
          <a:stretch>
            <a:fillRect/>
          </a:stretch>
        </p:blipFill>
        <p:spPr bwMode="auto">
          <a:xfrm>
            <a:off x="8425521" y="3378784"/>
            <a:ext cx="841342" cy="992783"/>
          </a:xfrm>
          <a:prstGeom prst="rect">
            <a:avLst/>
          </a:prstGeom>
          <a:noFill/>
          <a:extLst>
            <a:ext uri="{909E8E84-426E-40DD-AFC4-6F175D3DCCD1}">
              <a14:hiddenFill xmlns:a14="http://schemas.microsoft.com/office/drawing/2010/main">
                <a:solidFill>
                  <a:srgbClr val="FFFFFF"/>
                </a:solidFill>
              </a14:hiddenFill>
            </a:ext>
          </a:extLst>
        </p:spPr>
      </p:pic>
      <p:grpSp>
        <p:nvGrpSpPr>
          <p:cNvPr id="154" name="Group 153">
            <a:extLst>
              <a:ext uri="{FF2B5EF4-FFF2-40B4-BE49-F238E27FC236}">
                <a16:creationId xmlns:a16="http://schemas.microsoft.com/office/drawing/2014/main" id="{ED4EF677-6BBB-678E-87D8-4DE8AAAD516B}"/>
              </a:ext>
            </a:extLst>
          </p:cNvPr>
          <p:cNvGrpSpPr/>
          <p:nvPr/>
        </p:nvGrpSpPr>
        <p:grpSpPr>
          <a:xfrm>
            <a:off x="4605929" y="4810143"/>
            <a:ext cx="1687249" cy="1836946"/>
            <a:chOff x="8887031" y="3113642"/>
            <a:chExt cx="1687249" cy="1836946"/>
          </a:xfrm>
        </p:grpSpPr>
        <p:sp>
          <p:nvSpPr>
            <p:cNvPr id="155" name="Rectangle 154">
              <a:extLst>
                <a:ext uri="{FF2B5EF4-FFF2-40B4-BE49-F238E27FC236}">
                  <a16:creationId xmlns:a16="http://schemas.microsoft.com/office/drawing/2014/main" id="{8AD59611-1175-5B1C-0FA6-E9E1B4CCEED8}"/>
                </a:ext>
              </a:extLst>
            </p:cNvPr>
            <p:cNvSpPr/>
            <p:nvPr/>
          </p:nvSpPr>
          <p:spPr>
            <a:xfrm>
              <a:off x="8939993" y="3113642"/>
              <a:ext cx="1556691" cy="35027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kzidenz Grotesk BE Medium"/>
                </a:rPr>
                <a:t>Region XIII</a:t>
              </a:r>
              <a:endParaRPr lang="en-US">
                <a:latin typeface="Akzidenz Grotesk BE Medium"/>
              </a:endParaRPr>
            </a:p>
          </p:txBody>
        </p:sp>
        <p:pic>
          <p:nvPicPr>
            <p:cNvPr id="156" name="Picture 155" descr="A person in a suit&#10;&#10;Description automatically generated with low confidence">
              <a:extLst>
                <a:ext uri="{FF2B5EF4-FFF2-40B4-BE49-F238E27FC236}">
                  <a16:creationId xmlns:a16="http://schemas.microsoft.com/office/drawing/2014/main" id="{A83110B8-8E31-566E-2ACB-8465FEC624EC}"/>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9294055" y="3405071"/>
              <a:ext cx="873202" cy="1122688"/>
            </a:xfrm>
            <a:prstGeom prst="rect">
              <a:avLst/>
            </a:prstGeom>
          </p:spPr>
        </p:pic>
        <p:sp>
          <p:nvSpPr>
            <p:cNvPr id="157" name="TextBox 156">
              <a:extLst>
                <a:ext uri="{FF2B5EF4-FFF2-40B4-BE49-F238E27FC236}">
                  <a16:creationId xmlns:a16="http://schemas.microsoft.com/office/drawing/2014/main" id="{81E0BEAE-A1DE-8418-8F3A-122A330207FF}"/>
                </a:ext>
              </a:extLst>
            </p:cNvPr>
            <p:cNvSpPr txBox="1"/>
            <p:nvPr/>
          </p:nvSpPr>
          <p:spPr>
            <a:xfrm>
              <a:off x="8887031" y="4488923"/>
              <a:ext cx="1687249" cy="461665"/>
            </a:xfrm>
            <a:prstGeom prst="rect">
              <a:avLst/>
            </a:prstGeom>
            <a:noFill/>
          </p:spPr>
          <p:txBody>
            <a:bodyPr wrap="square" rtlCol="0">
              <a:spAutoFit/>
            </a:bodyPr>
            <a:lstStyle/>
            <a:p>
              <a:pPr algn="ctr"/>
              <a:r>
                <a:rPr lang="en-US" sz="1200"/>
                <a:t>Cheng Wee Leong, P.E.,</a:t>
              </a:r>
            </a:p>
            <a:p>
              <a:pPr algn="ctr"/>
              <a:r>
                <a:rPr lang="en-US" sz="1200"/>
                <a:t>Singapore</a:t>
              </a:r>
            </a:p>
          </p:txBody>
        </p:sp>
      </p:grpSp>
      <p:sp>
        <p:nvSpPr>
          <p:cNvPr id="158" name="TextBox 157">
            <a:extLst>
              <a:ext uri="{FF2B5EF4-FFF2-40B4-BE49-F238E27FC236}">
                <a16:creationId xmlns:a16="http://schemas.microsoft.com/office/drawing/2014/main" id="{BD9C3E5C-4FF8-91E2-9C1B-6E22C30F5E4B}"/>
              </a:ext>
            </a:extLst>
          </p:cNvPr>
          <p:cNvSpPr txBox="1"/>
          <p:nvPr/>
        </p:nvSpPr>
        <p:spPr>
          <a:xfrm>
            <a:off x="221380" y="152133"/>
            <a:ext cx="8309693"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Director and Regional Chairs</a:t>
            </a:r>
            <a:endParaRPr lang="en-US" b="1">
              <a:solidFill>
                <a:schemeClr val="bg1"/>
              </a:solidFill>
              <a:latin typeface="Akzidenz Grotesk BE Medium" panose="02000803030000020004" pitchFamily="50" charset="0"/>
            </a:endParaRPr>
          </a:p>
        </p:txBody>
      </p:sp>
      <p:pic>
        <p:nvPicPr>
          <p:cNvPr id="39" name="Picture 38" descr="A person in a red shirt&#10;&#10;Description automatically generated">
            <a:extLst>
              <a:ext uri="{FF2B5EF4-FFF2-40B4-BE49-F238E27FC236}">
                <a16:creationId xmlns:a16="http://schemas.microsoft.com/office/drawing/2014/main" id="{BC7FB5A2-D8D4-D3BE-27C7-107B76C96635}"/>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604469" y="3338314"/>
            <a:ext cx="766765" cy="1150028"/>
          </a:xfrm>
          <a:prstGeom prst="rect">
            <a:avLst/>
          </a:prstGeom>
        </p:spPr>
      </p:pic>
    </p:spTree>
    <p:extLst>
      <p:ext uri="{BB962C8B-B14F-4D97-AF65-F5344CB8AC3E}">
        <p14:creationId xmlns:p14="http://schemas.microsoft.com/office/powerpoint/2010/main" val="83596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a:solidFill>
                  <a:schemeClr val="bg1"/>
                </a:solidFill>
                <a:latin typeface="Calibri"/>
                <a:ea typeface="+mn-lt"/>
                <a:cs typeface="+mn-lt"/>
              </a:rPr>
              <a:t>Submit nominations for others and/or yourself </a:t>
            </a:r>
            <a:endParaRPr lang="en-US" sz="2000">
              <a:solidFill>
                <a:schemeClr val="bg1"/>
              </a:solidFill>
              <a:ea typeface="Calibri"/>
              <a:cs typeface="Calibri"/>
            </a:endParaRPr>
          </a:p>
          <a:p>
            <a:pPr>
              <a:lnSpc>
                <a:spcPct val="100000"/>
              </a:lnSpc>
              <a:spcBef>
                <a:spcPts val="0"/>
              </a:spcBef>
              <a:spcAft>
                <a:spcPts val="600"/>
              </a:spcAft>
              <a:defRPr/>
            </a:pPr>
            <a:r>
              <a:rPr lang="en-US" b="1" u="sng">
                <a:solidFill>
                  <a:schemeClr val="bg1"/>
                </a:solidFill>
                <a:latin typeface="Calibri"/>
                <a:ea typeface="+mn-lt"/>
                <a:cs typeface="+mn-lt"/>
              </a:rPr>
              <a:t>ashrae.org/committee-nominations</a:t>
            </a:r>
            <a:endParaRPr lang="en-US" b="1">
              <a:solidFill>
                <a:schemeClr val="bg1"/>
              </a:solidFill>
              <a:latin typeface="Calibri"/>
              <a:ea typeface="Calibri"/>
              <a:cs typeface="Calibri"/>
            </a:endParaRPr>
          </a:p>
          <a:p>
            <a:pPr>
              <a:spcBef>
                <a:spcPts val="0"/>
              </a:spcBef>
              <a:buClr>
                <a:srgbClr val="92D050"/>
              </a:buClr>
              <a:buSzPct val="80000"/>
              <a:defRPr/>
            </a:pPr>
            <a:endParaRPr lang="en-US" sz="2000" b="1">
              <a:solidFill>
                <a:schemeClr val="bg1"/>
              </a:solidFill>
              <a:latin typeface="Calibri  "/>
              <a:ea typeface="Calibri" panose="020F0502020204030204" pitchFamily="34" charset="0"/>
              <a:cs typeface="Calibri"/>
            </a:endParaRPr>
          </a:p>
        </p:txBody>
      </p:sp>
      <p:grpSp>
        <p:nvGrpSpPr>
          <p:cNvPr id="2" name="Group 1">
            <a:extLst>
              <a:ext uri="{FF2B5EF4-FFF2-40B4-BE49-F238E27FC236}">
                <a16:creationId xmlns:a16="http://schemas.microsoft.com/office/drawing/2014/main" id="{3C86DDCC-0FDE-B86F-E836-6CA61898441A}"/>
              </a:ext>
            </a:extLst>
          </p:cNvPr>
          <p:cNvGrpSpPr/>
          <p:nvPr/>
        </p:nvGrpSpPr>
        <p:grpSpPr>
          <a:xfrm>
            <a:off x="361298" y="1396919"/>
            <a:ext cx="11271110" cy="4931047"/>
            <a:chOff x="597272" y="1509187"/>
            <a:chExt cx="11271110" cy="4931047"/>
          </a:xfrm>
        </p:grpSpPr>
        <p:sp>
          <p:nvSpPr>
            <p:cNvPr id="3" name="TextBox 2">
              <a:extLst>
                <a:ext uri="{FF2B5EF4-FFF2-40B4-BE49-F238E27FC236}">
                  <a16:creationId xmlns:a16="http://schemas.microsoft.com/office/drawing/2014/main" id="{D394791F-6B0C-512D-1097-03986E74BBCB}"/>
                </a:ext>
              </a:extLst>
            </p:cNvPr>
            <p:cNvSpPr txBox="1"/>
            <p:nvPr/>
          </p:nvSpPr>
          <p:spPr>
            <a:xfrm>
              <a:off x="1698432" y="1963071"/>
              <a:ext cx="2304876" cy="461665"/>
            </a:xfrm>
            <a:prstGeom prst="rect">
              <a:avLst/>
            </a:prstGeom>
            <a:noFill/>
          </p:spPr>
          <p:txBody>
            <a:bodyPr wrap="square" lIns="91440" tIns="45720" rIns="91440" bIns="45720" rtlCol="0" anchor="t">
              <a:spAutoFit/>
            </a:bodyPr>
            <a:lstStyle/>
            <a:p>
              <a:r>
                <a:rPr lang="fr-FR" sz="1200">
                  <a:cs typeface="Calibri"/>
                </a:rPr>
                <a:t>Doug Cochrane, </a:t>
              </a:r>
              <a:r>
                <a:rPr lang="fr-FR" sz="1200" err="1">
                  <a:cs typeface="Calibri"/>
                </a:rPr>
                <a:t>P.Eng</a:t>
              </a:r>
              <a:r>
                <a:rPr lang="fr-FR" sz="1200">
                  <a:cs typeface="Calibri"/>
                </a:rPr>
                <a:t>.</a:t>
              </a:r>
            </a:p>
            <a:p>
              <a:r>
                <a:rPr lang="fr-FR" sz="1200">
                  <a:ea typeface="+mn-lt"/>
                  <a:cs typeface="+mn-lt"/>
                </a:rPr>
                <a:t>Mississauga, Ontario, Canada</a:t>
              </a:r>
              <a:endParaRPr lang="en-US" sz="1200"/>
            </a:p>
          </p:txBody>
        </p:sp>
        <p:sp>
          <p:nvSpPr>
            <p:cNvPr id="16" name="TextBox 15">
              <a:extLst>
                <a:ext uri="{FF2B5EF4-FFF2-40B4-BE49-F238E27FC236}">
                  <a16:creationId xmlns:a16="http://schemas.microsoft.com/office/drawing/2014/main" id="{F491073E-07FD-5305-C39B-8B6C2BE0E3B3}"/>
                </a:ext>
              </a:extLst>
            </p:cNvPr>
            <p:cNvSpPr txBox="1"/>
            <p:nvPr/>
          </p:nvSpPr>
          <p:spPr>
            <a:xfrm>
              <a:off x="9464255" y="1986687"/>
              <a:ext cx="2162519" cy="461665"/>
            </a:xfrm>
            <a:prstGeom prst="rect">
              <a:avLst/>
            </a:prstGeom>
            <a:noFill/>
          </p:spPr>
          <p:txBody>
            <a:bodyPr wrap="square" lIns="91440" tIns="45720" rIns="91440" bIns="45720" rtlCol="0" anchor="t">
              <a:spAutoFit/>
            </a:bodyPr>
            <a:lstStyle/>
            <a:p>
              <a:r>
                <a:rPr lang="en-US" sz="1200"/>
                <a:t>Dru Crawley, Ph.D., BEMP</a:t>
              </a:r>
              <a:endParaRPr lang="en-US" sz="1200">
                <a:cs typeface="Calibri"/>
              </a:endParaRPr>
            </a:p>
            <a:p>
              <a:r>
                <a:rPr lang="en-US" sz="1200"/>
                <a:t>Washington, D.C.</a:t>
              </a:r>
              <a:endParaRPr lang="en-US" sz="1200">
                <a:cs typeface="Calibri"/>
              </a:endParaRPr>
            </a:p>
          </p:txBody>
        </p:sp>
        <p:sp>
          <p:nvSpPr>
            <p:cNvPr id="17" name="TextBox 16">
              <a:extLst>
                <a:ext uri="{FF2B5EF4-FFF2-40B4-BE49-F238E27FC236}">
                  <a16:creationId xmlns:a16="http://schemas.microsoft.com/office/drawing/2014/main" id="{EBF2E009-7EB5-5BFC-A216-E960E689147C}"/>
                </a:ext>
              </a:extLst>
            </p:cNvPr>
            <p:cNvSpPr txBox="1"/>
            <p:nvPr/>
          </p:nvSpPr>
          <p:spPr>
            <a:xfrm>
              <a:off x="1777913" y="3627962"/>
              <a:ext cx="1799652" cy="461665"/>
            </a:xfrm>
            <a:prstGeom prst="rect">
              <a:avLst/>
            </a:prstGeom>
            <a:noFill/>
          </p:spPr>
          <p:txBody>
            <a:bodyPr wrap="square" lIns="91440" tIns="45720" rIns="91440" bIns="45720" rtlCol="0" anchor="t">
              <a:spAutoFit/>
            </a:bodyPr>
            <a:lstStyle/>
            <a:p>
              <a:r>
                <a:rPr lang="en-US" sz="1200"/>
                <a:t>Corey Metzger, P.E.</a:t>
              </a:r>
              <a:br>
                <a:rPr lang="en-US" sz="1200"/>
              </a:br>
              <a:r>
                <a:rPr lang="en-US" sz="1200">
                  <a:cs typeface="Calibri"/>
                </a:rPr>
                <a:t>Ames, Iowa</a:t>
              </a:r>
              <a:endParaRPr lang="en-US" sz="1200"/>
            </a:p>
          </p:txBody>
        </p:sp>
        <p:sp>
          <p:nvSpPr>
            <p:cNvPr id="18" name="TextBox 17">
              <a:extLst>
                <a:ext uri="{FF2B5EF4-FFF2-40B4-BE49-F238E27FC236}">
                  <a16:creationId xmlns:a16="http://schemas.microsoft.com/office/drawing/2014/main" id="{5A66AA66-8E44-A8CD-B698-4FEE5B4EC888}"/>
                </a:ext>
              </a:extLst>
            </p:cNvPr>
            <p:cNvSpPr txBox="1"/>
            <p:nvPr/>
          </p:nvSpPr>
          <p:spPr>
            <a:xfrm>
              <a:off x="5291777" y="3631906"/>
              <a:ext cx="2507209" cy="461665"/>
            </a:xfrm>
            <a:prstGeom prst="rect">
              <a:avLst/>
            </a:prstGeom>
            <a:noFill/>
          </p:spPr>
          <p:txBody>
            <a:bodyPr wrap="square" lIns="91440" tIns="45720" rIns="91440" bIns="45720" rtlCol="0" anchor="t">
              <a:spAutoFit/>
            </a:bodyPr>
            <a:lstStyle/>
            <a:p>
              <a:r>
                <a:rPr lang="en-US" sz="1200"/>
                <a:t>Art Giesler</a:t>
              </a:r>
              <a:endParaRPr lang="en-US" sz="1200">
                <a:cs typeface="Calibri"/>
              </a:endParaRPr>
            </a:p>
            <a:p>
              <a:r>
                <a:rPr lang="en-US" sz="1200"/>
                <a:t>Colleyville, Texas</a:t>
              </a:r>
              <a:endParaRPr lang="en-US" sz="1200">
                <a:cs typeface="Calibri"/>
              </a:endParaRPr>
            </a:p>
          </p:txBody>
        </p:sp>
        <p:sp>
          <p:nvSpPr>
            <p:cNvPr id="19" name="TextBox 18">
              <a:extLst>
                <a:ext uri="{FF2B5EF4-FFF2-40B4-BE49-F238E27FC236}">
                  <a16:creationId xmlns:a16="http://schemas.microsoft.com/office/drawing/2014/main" id="{1CF8D081-3DF8-EF6C-6E97-E7E1D95D82F2}"/>
                </a:ext>
              </a:extLst>
            </p:cNvPr>
            <p:cNvSpPr txBox="1"/>
            <p:nvPr/>
          </p:nvSpPr>
          <p:spPr>
            <a:xfrm>
              <a:off x="1717676" y="5382814"/>
              <a:ext cx="2162519" cy="461665"/>
            </a:xfrm>
            <a:prstGeom prst="rect">
              <a:avLst/>
            </a:prstGeom>
            <a:noFill/>
          </p:spPr>
          <p:txBody>
            <a:bodyPr wrap="square" lIns="91440" tIns="45720" rIns="91440" bIns="45720" rtlCol="0" anchor="t">
              <a:spAutoFit/>
            </a:bodyPr>
            <a:lstStyle/>
            <a:p>
              <a:r>
                <a:rPr lang="en-US" sz="1200"/>
                <a:t>Kishor Khankari, Ph.D.</a:t>
              </a:r>
              <a:endParaRPr lang="en-US" sz="1200">
                <a:cs typeface="Calibri"/>
              </a:endParaRPr>
            </a:p>
            <a:p>
              <a:r>
                <a:rPr lang="en-US" sz="1200"/>
                <a:t>Ann Arbor, Michigan</a:t>
              </a:r>
              <a:endParaRPr lang="en-US" sz="1200">
                <a:cs typeface="Calibri"/>
              </a:endParaRPr>
            </a:p>
          </p:txBody>
        </p:sp>
        <p:pic>
          <p:nvPicPr>
            <p:cNvPr id="20" name="Picture 6">
              <a:extLst>
                <a:ext uri="{FF2B5EF4-FFF2-40B4-BE49-F238E27FC236}">
                  <a16:creationId xmlns:a16="http://schemas.microsoft.com/office/drawing/2014/main" id="{D75484BE-6471-A8AA-65BA-D939EB30A31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8311344" y="1518989"/>
              <a:ext cx="1152910" cy="14142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AFB3ABB2-D3CB-7893-0706-F8365871D3D5}"/>
                </a:ext>
              </a:extLst>
            </p:cNvPr>
            <p:cNvPicPr>
              <a:picLocks noChangeAspect="1" noChangeArrowheads="1"/>
            </p:cNvPicPr>
            <p:nvPr/>
          </p:nvPicPr>
          <p:blipFill>
            <a:blip r:embed="rId4"/>
            <a:srcRect/>
            <a:stretch>
              <a:fillRect/>
            </a:stretch>
          </p:blipFill>
          <p:spPr bwMode="auto">
            <a:xfrm>
              <a:off x="622755" y="3312589"/>
              <a:ext cx="1037619" cy="14180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Ken Fulk">
              <a:extLst>
                <a:ext uri="{FF2B5EF4-FFF2-40B4-BE49-F238E27FC236}">
                  <a16:creationId xmlns:a16="http://schemas.microsoft.com/office/drawing/2014/main" id="{B13C0B9B-3D94-0992-33D0-AE98A9D94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6839" y="3320503"/>
              <a:ext cx="1133672" cy="14180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06E625B9-6E7A-42F5-C359-3877006FCBE9}"/>
                </a:ext>
              </a:extLst>
            </p:cNvPr>
            <p:cNvPicPr>
              <a:picLocks noChangeAspect="1" noChangeArrowheads="1"/>
            </p:cNvPicPr>
            <p:nvPr/>
          </p:nvPicPr>
          <p:blipFill>
            <a:blip r:embed="rId6"/>
            <a:srcRect/>
            <a:stretch>
              <a:fillRect/>
            </a:stretch>
          </p:blipFill>
          <p:spPr bwMode="auto">
            <a:xfrm>
              <a:off x="8419245" y="5029760"/>
              <a:ext cx="993291" cy="14104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8905919-5079-FE08-B3E3-6F8703A48FB0}"/>
                </a:ext>
              </a:extLst>
            </p:cNvPr>
            <p:cNvSpPr txBox="1"/>
            <p:nvPr/>
          </p:nvSpPr>
          <p:spPr>
            <a:xfrm>
              <a:off x="9464254" y="5385126"/>
              <a:ext cx="2404128" cy="461665"/>
            </a:xfrm>
            <a:prstGeom prst="rect">
              <a:avLst/>
            </a:prstGeom>
            <a:noFill/>
          </p:spPr>
          <p:txBody>
            <a:bodyPr wrap="square" lIns="91440" tIns="45720" rIns="91440" bIns="45720" rtlCol="0" anchor="t">
              <a:spAutoFit/>
            </a:bodyPr>
            <a:lstStyle/>
            <a:p>
              <a:r>
                <a:rPr lang="en-US" sz="1200">
                  <a:ea typeface="+mn-lt"/>
                  <a:cs typeface="+mn-lt"/>
                </a:rPr>
                <a:t>Heather Schopplein-Anderson, P.E.</a:t>
              </a:r>
            </a:p>
            <a:p>
              <a:r>
                <a:rPr lang="en-US" sz="1200">
                  <a:ea typeface="+mn-lt"/>
                  <a:cs typeface="+mn-lt"/>
                </a:rPr>
                <a:t>Santee, California</a:t>
              </a:r>
              <a:endParaRPr lang="en-US"/>
            </a:p>
          </p:txBody>
        </p:sp>
        <p:pic>
          <p:nvPicPr>
            <p:cNvPr id="25" name="Picture 24" descr="A person in a suit smiling&#10;&#10;Description automatically generated with low confidence">
              <a:extLst>
                <a:ext uri="{FF2B5EF4-FFF2-40B4-BE49-F238E27FC236}">
                  <a16:creationId xmlns:a16="http://schemas.microsoft.com/office/drawing/2014/main" id="{4BE18542-C832-EDC0-F096-C763B7E060F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66837" y="1509187"/>
              <a:ext cx="1073240" cy="1430986"/>
            </a:xfrm>
            <a:prstGeom prst="rect">
              <a:avLst/>
            </a:prstGeom>
          </p:spPr>
        </p:pic>
        <p:sp>
          <p:nvSpPr>
            <p:cNvPr id="26" name="TextBox 25">
              <a:extLst>
                <a:ext uri="{FF2B5EF4-FFF2-40B4-BE49-F238E27FC236}">
                  <a16:creationId xmlns:a16="http://schemas.microsoft.com/office/drawing/2014/main" id="{D344F40D-A41B-F083-5CD2-AC38928ECD8E}"/>
                </a:ext>
              </a:extLst>
            </p:cNvPr>
            <p:cNvSpPr txBox="1"/>
            <p:nvPr/>
          </p:nvSpPr>
          <p:spPr>
            <a:xfrm>
              <a:off x="5291777" y="1935192"/>
              <a:ext cx="2162519" cy="461665"/>
            </a:xfrm>
            <a:prstGeom prst="rect">
              <a:avLst/>
            </a:prstGeom>
            <a:noFill/>
          </p:spPr>
          <p:txBody>
            <a:bodyPr wrap="square" lIns="91440" tIns="45720" rIns="91440" bIns="45720" rtlCol="0" anchor="t">
              <a:spAutoFit/>
            </a:bodyPr>
            <a:lstStyle/>
            <a:p>
              <a:r>
                <a:rPr lang="en-US" sz="1200"/>
                <a:t>Blake Ellis, P.E.</a:t>
              </a:r>
              <a:endParaRPr lang="en-US" sz="1200">
                <a:cs typeface="Calibri"/>
              </a:endParaRPr>
            </a:p>
            <a:p>
              <a:r>
                <a:rPr lang="en-US" sz="1200"/>
                <a:t>Overland Park, Kansas</a:t>
              </a:r>
              <a:endParaRPr lang="en-US" sz="1200">
                <a:cs typeface="Calibri"/>
              </a:endParaRPr>
            </a:p>
          </p:txBody>
        </p:sp>
        <p:pic>
          <p:nvPicPr>
            <p:cNvPr id="27" name="Picture 26" descr="A person wearing glasses&#10;&#10;Description automatically generated with low confidence">
              <a:extLst>
                <a:ext uri="{FF2B5EF4-FFF2-40B4-BE49-F238E27FC236}">
                  <a16:creationId xmlns:a16="http://schemas.microsoft.com/office/drawing/2014/main" id="{F7DFFD56-FFEE-C57E-844B-4CD51BDA4AF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126839" y="4949827"/>
              <a:ext cx="1073241" cy="1430988"/>
            </a:xfrm>
            <a:prstGeom prst="rect">
              <a:avLst/>
            </a:prstGeom>
          </p:spPr>
        </p:pic>
        <p:sp>
          <p:nvSpPr>
            <p:cNvPr id="28" name="TextBox 27">
              <a:extLst>
                <a:ext uri="{FF2B5EF4-FFF2-40B4-BE49-F238E27FC236}">
                  <a16:creationId xmlns:a16="http://schemas.microsoft.com/office/drawing/2014/main" id="{065218AC-0F08-F5D7-D8BD-EC38F740A889}"/>
                </a:ext>
              </a:extLst>
            </p:cNvPr>
            <p:cNvSpPr txBox="1"/>
            <p:nvPr/>
          </p:nvSpPr>
          <p:spPr>
            <a:xfrm>
              <a:off x="5291777" y="5457679"/>
              <a:ext cx="2162519" cy="461665"/>
            </a:xfrm>
            <a:prstGeom prst="rect">
              <a:avLst/>
            </a:prstGeom>
            <a:noFill/>
          </p:spPr>
          <p:txBody>
            <a:bodyPr wrap="square" lIns="91440" tIns="45720" rIns="91440" bIns="45720" rtlCol="0" anchor="t">
              <a:spAutoFit/>
            </a:bodyPr>
            <a:lstStyle/>
            <a:p>
              <a:r>
                <a:rPr lang="en-US" sz="1200" dirty="0"/>
                <a:t>Luke Leung, P.E, BEMP</a:t>
              </a:r>
              <a:endParaRPr lang="en-US" sz="1200" dirty="0">
                <a:cs typeface="Calibri"/>
              </a:endParaRPr>
            </a:p>
            <a:p>
              <a:r>
                <a:rPr lang="en-US" sz="1200" dirty="0"/>
                <a:t>Clarendon Hills, Illinois</a:t>
              </a:r>
              <a:endParaRPr lang="en-US" sz="1200" dirty="0">
                <a:cs typeface="Calibri"/>
              </a:endParaRPr>
            </a:p>
          </p:txBody>
        </p:sp>
        <p:sp>
          <p:nvSpPr>
            <p:cNvPr id="29" name="TextBox 28">
              <a:extLst>
                <a:ext uri="{FF2B5EF4-FFF2-40B4-BE49-F238E27FC236}">
                  <a16:creationId xmlns:a16="http://schemas.microsoft.com/office/drawing/2014/main" id="{D6938E3F-B213-AB9F-2DD2-9DC6E1548E12}"/>
                </a:ext>
              </a:extLst>
            </p:cNvPr>
            <p:cNvSpPr txBox="1"/>
            <p:nvPr/>
          </p:nvSpPr>
          <p:spPr>
            <a:xfrm>
              <a:off x="9498260" y="3647687"/>
              <a:ext cx="2162519" cy="492443"/>
            </a:xfrm>
            <a:prstGeom prst="rect">
              <a:avLst/>
            </a:prstGeom>
            <a:noFill/>
          </p:spPr>
          <p:txBody>
            <a:bodyPr wrap="square" lIns="91440" tIns="45720" rIns="91440" bIns="45720" rtlCol="0" anchor="t">
              <a:spAutoFit/>
            </a:bodyPr>
            <a:lstStyle/>
            <a:p>
              <a:r>
                <a:rPr lang="en-US" sz="1200"/>
                <a:t>Wei Sun, P.E.</a:t>
              </a:r>
              <a:endParaRPr lang="en-US" sz="1200">
                <a:cs typeface="Calibri"/>
              </a:endParaRPr>
            </a:p>
            <a:p>
              <a:r>
                <a:rPr lang="en-US" sz="1200"/>
                <a:t>Ann Arbor, Michigan</a:t>
              </a:r>
              <a:r>
                <a:rPr lang="en-US" sz="1400"/>
                <a:t> </a:t>
              </a:r>
              <a:endParaRPr lang="en-US" sz="1400">
                <a:cs typeface="Calibri"/>
              </a:endParaRPr>
            </a:p>
          </p:txBody>
        </p:sp>
        <p:pic>
          <p:nvPicPr>
            <p:cNvPr id="30" name="Picture 29" descr="A person wearing glasses and a suit&#10;&#10;Description automatically generated with medium confidence">
              <a:extLst>
                <a:ext uri="{FF2B5EF4-FFF2-40B4-BE49-F238E27FC236}">
                  <a16:creationId xmlns:a16="http://schemas.microsoft.com/office/drawing/2014/main" id="{A10A6A5A-E22C-6FB9-47E2-64151FEC3B4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345120" y="3268087"/>
              <a:ext cx="1085358" cy="1454273"/>
            </a:xfrm>
            <a:prstGeom prst="rect">
              <a:avLst/>
            </a:prstGeom>
          </p:spPr>
        </p:pic>
        <p:pic>
          <p:nvPicPr>
            <p:cNvPr id="31" name="Picture 30">
              <a:extLst>
                <a:ext uri="{FF2B5EF4-FFF2-40B4-BE49-F238E27FC236}">
                  <a16:creationId xmlns:a16="http://schemas.microsoft.com/office/drawing/2014/main" id="{B486F651-C7A8-6156-3593-D7CB78E6F25C}"/>
                </a:ext>
              </a:extLst>
            </p:cNvPr>
            <p:cNvPicPr>
              <a:picLocks noChangeAspect="1"/>
            </p:cNvPicPr>
            <p:nvPr/>
          </p:nvPicPr>
          <p:blipFill>
            <a:blip r:embed="rId10"/>
            <a:stretch>
              <a:fillRect/>
            </a:stretch>
          </p:blipFill>
          <p:spPr>
            <a:xfrm>
              <a:off x="639371" y="1565706"/>
              <a:ext cx="1004388" cy="1382707"/>
            </a:xfrm>
            <a:prstGeom prst="rect">
              <a:avLst/>
            </a:prstGeom>
          </p:spPr>
        </p:pic>
        <p:pic>
          <p:nvPicPr>
            <p:cNvPr id="32" name="Picture 31" descr="A person in a suit and tie&#10;&#10;Description automatically generated with low confidence">
              <a:extLst>
                <a:ext uri="{FF2B5EF4-FFF2-40B4-BE49-F238E27FC236}">
                  <a16:creationId xmlns:a16="http://schemas.microsoft.com/office/drawing/2014/main" id="{36CF12F3-D995-9CEC-A728-F43F2BB9E77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97272" y="4998429"/>
              <a:ext cx="1120404" cy="1285710"/>
            </a:xfrm>
            <a:prstGeom prst="rect">
              <a:avLst/>
            </a:prstGeom>
          </p:spPr>
        </p:pic>
      </p:grpSp>
      <p:grpSp>
        <p:nvGrpSpPr>
          <p:cNvPr id="74" name="Group 73">
            <a:extLst>
              <a:ext uri="{FF2B5EF4-FFF2-40B4-BE49-F238E27FC236}">
                <a16:creationId xmlns:a16="http://schemas.microsoft.com/office/drawing/2014/main" id="{C48486B4-715A-9677-69E8-A8F9DAD36999}"/>
              </a:ext>
            </a:extLst>
          </p:cNvPr>
          <p:cNvGrpSpPr/>
          <p:nvPr/>
        </p:nvGrpSpPr>
        <p:grpSpPr>
          <a:xfrm>
            <a:off x="210503" y="624131"/>
            <a:ext cx="12223322" cy="666256"/>
            <a:chOff x="189555" y="772985"/>
            <a:chExt cx="12223322" cy="666256"/>
          </a:xfrm>
        </p:grpSpPr>
        <p:sp>
          <p:nvSpPr>
            <p:cNvPr id="33" name="Title 1">
              <a:extLst>
                <a:ext uri="{FF2B5EF4-FFF2-40B4-BE49-F238E27FC236}">
                  <a16:creationId xmlns:a16="http://schemas.microsoft.com/office/drawing/2014/main" id="{129F0756-8BF1-C85B-8C16-67F5CCEB82E1}"/>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sz="1800" b="1" u="sng">
                  <a:solidFill>
                    <a:srgbClr val="8EC540"/>
                  </a:solidFill>
                  <a:latin typeface="Akzidenz Grotesk BE Medium" panose="02000803030000020004" pitchFamily="50" charset="0"/>
                </a:rPr>
                <a:t>ABOUT</a:t>
              </a:r>
              <a:endParaRPr lang="en-US" sz="1600" b="1" u="sng">
                <a:solidFill>
                  <a:srgbClr val="8EC540"/>
                </a:solidFill>
                <a:latin typeface="Akzidenz Grotesk BE Medium" panose="02000803030000020004" pitchFamily="50" charset="0"/>
              </a:endParaRPr>
            </a:p>
          </p:txBody>
        </p:sp>
        <p:sp>
          <p:nvSpPr>
            <p:cNvPr id="34" name="Title 1">
              <a:extLst>
                <a:ext uri="{FF2B5EF4-FFF2-40B4-BE49-F238E27FC236}">
                  <a16:creationId xmlns:a16="http://schemas.microsoft.com/office/drawing/2014/main" id="{D2BE7AA1-C3A4-0DE9-C1E4-80826A116D0B}"/>
                </a:ext>
              </a:extLst>
            </p:cNvPr>
            <p:cNvSpPr txBox="1">
              <a:spLocks/>
            </p:cNvSpPr>
            <p:nvPr/>
          </p:nvSpPr>
          <p:spPr>
            <a:xfrm>
              <a:off x="1219734" y="790346"/>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TECHNICAL RESOURCES</a:t>
              </a:r>
            </a:p>
          </p:txBody>
        </p:sp>
        <p:sp>
          <p:nvSpPr>
            <p:cNvPr id="35" name="Title 1">
              <a:extLst>
                <a:ext uri="{FF2B5EF4-FFF2-40B4-BE49-F238E27FC236}">
                  <a16:creationId xmlns:a16="http://schemas.microsoft.com/office/drawing/2014/main" id="{91EAFD2E-987D-2286-1A7D-8AB539DD092F}"/>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36" name="Title 1">
              <a:extLst>
                <a:ext uri="{FF2B5EF4-FFF2-40B4-BE49-F238E27FC236}">
                  <a16:creationId xmlns:a16="http://schemas.microsoft.com/office/drawing/2014/main" id="{0309950E-E9A7-083F-2E46-B53F9C30F79B}"/>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37" name="Title 1">
              <a:extLst>
                <a:ext uri="{FF2B5EF4-FFF2-40B4-BE49-F238E27FC236}">
                  <a16:creationId xmlns:a16="http://schemas.microsoft.com/office/drawing/2014/main" id="{4DC77CD7-68FD-ACC6-41C2-78DB0EC9D900}"/>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68" name="Title 1">
              <a:extLst>
                <a:ext uri="{FF2B5EF4-FFF2-40B4-BE49-F238E27FC236}">
                  <a16:creationId xmlns:a16="http://schemas.microsoft.com/office/drawing/2014/main" id="{7BB55BB5-30A2-6060-C41A-A3A3AE8D7248}"/>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69" name="Straight Connector 68">
              <a:extLst>
                <a:ext uri="{FF2B5EF4-FFF2-40B4-BE49-F238E27FC236}">
                  <a16:creationId xmlns:a16="http://schemas.microsoft.com/office/drawing/2014/main" id="{0B966FDB-6314-ACFE-2514-3F9D9699D5AF}"/>
                </a:ext>
              </a:extLst>
            </p:cNvPr>
            <p:cNvCxnSpPr/>
            <p:nvPr/>
          </p:nvCxnSpPr>
          <p:spPr>
            <a:xfrm>
              <a:off x="3810578" y="94375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B93F15E-43C6-F87A-A12C-3CF19996F345}"/>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43B84A8-978E-6838-CA5B-066CE3734886}"/>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C348B12-E070-96DF-D948-358F2BC6C017}"/>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C079887-83B5-B3EA-3D46-F7D529CDC0A7}"/>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48E678D6-7B22-DD22-7A59-B5B9B1BFF694}"/>
              </a:ext>
            </a:extLst>
          </p:cNvPr>
          <p:cNvSpPr txBox="1"/>
          <p:nvPr/>
        </p:nvSpPr>
        <p:spPr>
          <a:xfrm>
            <a:off x="225819" y="159042"/>
            <a:ext cx="6369183" cy="584775"/>
          </a:xfrm>
          <a:prstGeom prst="rect">
            <a:avLst/>
          </a:prstGeom>
          <a:noFill/>
        </p:spPr>
        <p:txBody>
          <a:bodyPr wrap="square" rtlCol="0">
            <a:spAutoFit/>
          </a:bodyPr>
          <a:lstStyle/>
          <a:p>
            <a:r>
              <a:rPr lang="en-US" sz="3200" b="1">
                <a:solidFill>
                  <a:schemeClr val="bg1"/>
                </a:solidFill>
                <a:latin typeface="Akzidenz Grotesk BE Medium" panose="02000803030000020004" pitchFamily="50" charset="0"/>
              </a:rPr>
              <a:t>ASHRAE Directors at Large</a:t>
            </a:r>
            <a:endParaRPr lang="en-US" b="1">
              <a:solidFill>
                <a:schemeClr val="bg1"/>
              </a:solidFill>
              <a:latin typeface="Akzidenz Grotesk BE Medium" panose="02000803030000020004" pitchFamily="50" charset="0"/>
            </a:endParaRPr>
          </a:p>
        </p:txBody>
      </p:sp>
    </p:spTree>
    <p:extLst>
      <p:ext uri="{BB962C8B-B14F-4D97-AF65-F5344CB8AC3E}">
        <p14:creationId xmlns:p14="http://schemas.microsoft.com/office/powerpoint/2010/main" val="110694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FC64B5C-7D21-1A3E-AB92-0805E0C693AE}"/>
              </a:ext>
            </a:extLst>
          </p:cNvPr>
          <p:cNvSpPr txBox="1">
            <a:spLocks noGrp="1"/>
          </p:cNvSpPr>
          <p:nvPr>
            <p:ph idx="1"/>
          </p:nvPr>
        </p:nvSpPr>
        <p:spPr>
          <a:xfrm>
            <a:off x="190476" y="5380974"/>
            <a:ext cx="5193227" cy="808816"/>
          </a:xfrm>
          <a:prstGeom prst="rect">
            <a:avLst/>
          </a:prstGeom>
          <a:noFill/>
          <a:ln/>
          <a:effectLst/>
        </p:spPr>
        <p:style>
          <a:lnRef idx="0">
            <a:schemeClr val="accent1"/>
          </a:lnRef>
          <a:fillRef idx="3">
            <a:schemeClr val="accent1"/>
          </a:fillRef>
          <a:effectRef idx="3">
            <a:schemeClr val="accent1"/>
          </a:effectRef>
          <a:fontRef idx="minor">
            <a:schemeClr val="lt1"/>
          </a:fontRef>
        </p:style>
        <p:txBody>
          <a:bodyPr vert="horz" lIns="91440" tIns="91440" rIns="91440" bIns="9144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2000" dirty="0">
                <a:solidFill>
                  <a:schemeClr val="bg1"/>
                </a:solidFill>
                <a:latin typeface="Calibri"/>
                <a:ea typeface="+mn-lt"/>
                <a:cs typeface="+mn-lt"/>
              </a:rPr>
              <a:t>Submit nominations for others and/or yourself </a:t>
            </a:r>
            <a:endParaRPr lang="en-US" sz="2000" dirty="0">
              <a:solidFill>
                <a:schemeClr val="bg1"/>
              </a:solidFill>
              <a:ea typeface="Calibri"/>
              <a:cs typeface="Calibri"/>
            </a:endParaRPr>
          </a:p>
          <a:p>
            <a:pPr>
              <a:lnSpc>
                <a:spcPct val="100000"/>
              </a:lnSpc>
              <a:spcBef>
                <a:spcPts val="0"/>
              </a:spcBef>
              <a:spcAft>
                <a:spcPts val="600"/>
              </a:spcAft>
              <a:defRPr/>
            </a:pPr>
            <a:r>
              <a:rPr lang="en-US" b="1" u="sng" dirty="0">
                <a:solidFill>
                  <a:schemeClr val="bg1"/>
                </a:solidFill>
                <a:latin typeface="Calibri"/>
                <a:ea typeface="+mn-lt"/>
                <a:cs typeface="+mn-lt"/>
              </a:rPr>
              <a:t>ashrae.org/committee-nominations</a:t>
            </a:r>
            <a:endParaRPr lang="en-US" b="1" dirty="0">
              <a:solidFill>
                <a:schemeClr val="bg1"/>
              </a:solidFill>
              <a:latin typeface="Calibri"/>
              <a:ea typeface="Calibri"/>
              <a:cs typeface="Calibri"/>
            </a:endParaRPr>
          </a:p>
          <a:p>
            <a:pPr>
              <a:spcBef>
                <a:spcPts val="0"/>
              </a:spcBef>
              <a:buClr>
                <a:srgbClr val="92D050"/>
              </a:buClr>
              <a:buSzPct val="80000"/>
              <a:defRPr/>
            </a:pPr>
            <a:endParaRPr lang="en-US" sz="2000" b="1" dirty="0">
              <a:solidFill>
                <a:schemeClr val="bg1"/>
              </a:solidFill>
              <a:latin typeface="Calibri  "/>
              <a:ea typeface="Calibri" panose="020F0502020204030204" pitchFamily="34" charset="0"/>
              <a:cs typeface="Calibri"/>
            </a:endParaRPr>
          </a:p>
        </p:txBody>
      </p:sp>
      <p:sp>
        <p:nvSpPr>
          <p:cNvPr id="34" name="Rectangle 33">
            <a:extLst>
              <a:ext uri="{FF2B5EF4-FFF2-40B4-BE49-F238E27FC236}">
                <a16:creationId xmlns:a16="http://schemas.microsoft.com/office/drawing/2014/main" id="{6CC70357-1014-1E0C-BB0C-1E1285C63238}"/>
              </a:ext>
            </a:extLst>
          </p:cNvPr>
          <p:cNvSpPr/>
          <p:nvPr/>
        </p:nvSpPr>
        <p:spPr>
          <a:xfrm>
            <a:off x="209344" y="1421376"/>
            <a:ext cx="3599807" cy="581156"/>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74D787B-A39B-D8DE-477A-33F775E18076}"/>
              </a:ext>
            </a:extLst>
          </p:cNvPr>
          <p:cNvSpPr txBox="1"/>
          <p:nvPr/>
        </p:nvSpPr>
        <p:spPr>
          <a:xfrm>
            <a:off x="188128" y="1502504"/>
            <a:ext cx="35485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GOVERNMENT OUTREACH</a:t>
            </a: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44" name="Rectangle 43">
            <a:extLst>
              <a:ext uri="{FF2B5EF4-FFF2-40B4-BE49-F238E27FC236}">
                <a16:creationId xmlns:a16="http://schemas.microsoft.com/office/drawing/2014/main" id="{C1BD84B4-7BE3-5B2C-D343-06C431361931}"/>
              </a:ext>
            </a:extLst>
          </p:cNvPr>
          <p:cNvSpPr/>
          <p:nvPr/>
        </p:nvSpPr>
        <p:spPr>
          <a:xfrm>
            <a:off x="8183062" y="1424798"/>
            <a:ext cx="3829338" cy="570193"/>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27CBDAAD-6EAD-B94A-8AC0-C05D4ACB840D}"/>
              </a:ext>
            </a:extLst>
          </p:cNvPr>
          <p:cNvSpPr txBox="1"/>
          <p:nvPr/>
        </p:nvSpPr>
        <p:spPr>
          <a:xfrm>
            <a:off x="8214148" y="1493289"/>
            <a:ext cx="37671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LETTERS &amp; TESTIMONY</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5070482-0024-85CC-A8C3-BFC4FCB7EE12}"/>
              </a:ext>
            </a:extLst>
          </p:cNvPr>
          <p:cNvSpPr txBox="1"/>
          <p:nvPr/>
        </p:nvSpPr>
        <p:spPr>
          <a:xfrm>
            <a:off x="4193247" y="5400512"/>
            <a:ext cx="349585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Sign up online or email</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Calibri"/>
              </a:rPr>
              <a:t> </a:t>
            </a:r>
            <a:r>
              <a:rPr kumimoji="0" lang="en-US" sz="2400" b="1" i="0" u="none" strike="noStrike" kern="1200" cap="none" spc="0" normalizeH="0" baseline="0" noProof="0" dirty="0">
                <a:ln>
                  <a:noFill/>
                </a:ln>
                <a:solidFill>
                  <a:srgbClr val="0099CC"/>
                </a:solidFill>
                <a:effectLst/>
                <a:uLnTx/>
                <a:uFillTx/>
                <a:latin typeface="Calibri" panose="020F0502020204030204"/>
                <a:ea typeface="+mn-ea"/>
                <a:cs typeface="Calibri"/>
              </a:rPr>
              <a:t>GovAffairs@ashrae.org</a:t>
            </a:r>
            <a:endParaRPr kumimoji="0" lang="en-US" sz="2400" b="1"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grpSp>
        <p:nvGrpSpPr>
          <p:cNvPr id="55" name="Group 54">
            <a:extLst>
              <a:ext uri="{FF2B5EF4-FFF2-40B4-BE49-F238E27FC236}">
                <a16:creationId xmlns:a16="http://schemas.microsoft.com/office/drawing/2014/main" id="{5F710F22-9BFC-CD25-8BB6-02D0A74F4637}"/>
              </a:ext>
            </a:extLst>
          </p:cNvPr>
          <p:cNvGrpSpPr/>
          <p:nvPr/>
        </p:nvGrpSpPr>
        <p:grpSpPr>
          <a:xfrm>
            <a:off x="188128" y="615367"/>
            <a:ext cx="12223322" cy="666256"/>
            <a:chOff x="189555" y="772985"/>
            <a:chExt cx="12223322" cy="666256"/>
          </a:xfrm>
        </p:grpSpPr>
        <p:sp>
          <p:nvSpPr>
            <p:cNvPr id="56" name="Title 1">
              <a:extLst>
                <a:ext uri="{FF2B5EF4-FFF2-40B4-BE49-F238E27FC236}">
                  <a16:creationId xmlns:a16="http://schemas.microsoft.com/office/drawing/2014/main" id="{5D42DC26-06AB-08B6-8420-A82DC9796695}"/>
                </a:ext>
              </a:extLst>
            </p:cNvPr>
            <p:cNvSpPr txBox="1">
              <a:spLocks/>
            </p:cNvSpPr>
            <p:nvPr/>
          </p:nvSpPr>
          <p:spPr>
            <a:xfrm>
              <a:off x="189555" y="784032"/>
              <a:ext cx="99898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rPr>
                <a:t>ABOUT</a:t>
              </a:r>
              <a:endParaRPr kumimoji="0" lang="en-US" sz="1600" b="1" i="0" u="sng" strike="noStrike" kern="1200" cap="none" spc="0" normalizeH="0" baseline="0" noProof="0">
                <a:ln>
                  <a:noFill/>
                </a:ln>
                <a:solidFill>
                  <a:srgbClr val="8EC540"/>
                </a:solidFill>
                <a:effectLst/>
                <a:uLnTx/>
                <a:uFillTx/>
                <a:latin typeface="Akzidenz Grotesk BE Medium" panose="02000803030000020004" pitchFamily="50" charset="0"/>
                <a:ea typeface="+mj-ea"/>
                <a:cs typeface="+mj-cs"/>
              </a:endParaRPr>
            </a:p>
          </p:txBody>
        </p:sp>
        <p:sp>
          <p:nvSpPr>
            <p:cNvPr id="57" name="Title 1">
              <a:extLst>
                <a:ext uri="{FF2B5EF4-FFF2-40B4-BE49-F238E27FC236}">
                  <a16:creationId xmlns:a16="http://schemas.microsoft.com/office/drawing/2014/main" id="{1ED0C35D-A4A5-4C21-161C-274A0572AF97}"/>
                </a:ext>
              </a:extLst>
            </p:cNvPr>
            <p:cNvSpPr txBox="1">
              <a:spLocks/>
            </p:cNvSpPr>
            <p:nvPr/>
          </p:nvSpPr>
          <p:spPr>
            <a:xfrm>
              <a:off x="1181431" y="791135"/>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TECHNICAL RESOURCES</a:t>
              </a:r>
            </a:p>
          </p:txBody>
        </p:sp>
        <p:sp>
          <p:nvSpPr>
            <p:cNvPr id="58" name="Title 1">
              <a:extLst>
                <a:ext uri="{FF2B5EF4-FFF2-40B4-BE49-F238E27FC236}">
                  <a16:creationId xmlns:a16="http://schemas.microsoft.com/office/drawing/2014/main" id="{2A5658CA-ACAD-5491-24E8-C5617C3111F8}"/>
                </a:ext>
              </a:extLst>
            </p:cNvPr>
            <p:cNvSpPr txBox="1">
              <a:spLocks/>
            </p:cNvSpPr>
            <p:nvPr/>
          </p:nvSpPr>
          <p:spPr>
            <a:xfrm>
              <a:off x="3810578" y="793638"/>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59" name="Title 1">
              <a:extLst>
                <a:ext uri="{FF2B5EF4-FFF2-40B4-BE49-F238E27FC236}">
                  <a16:creationId xmlns:a16="http://schemas.microsoft.com/office/drawing/2014/main" id="{038398B9-05B5-5B6F-A7D3-90BCE3917B48}"/>
                </a:ext>
              </a:extLst>
            </p:cNvPr>
            <p:cNvSpPr txBox="1">
              <a:spLocks/>
            </p:cNvSpPr>
            <p:nvPr/>
          </p:nvSpPr>
          <p:spPr>
            <a:xfrm>
              <a:off x="7085278" y="79569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60" name="Title 1">
              <a:extLst>
                <a:ext uri="{FF2B5EF4-FFF2-40B4-BE49-F238E27FC236}">
                  <a16:creationId xmlns:a16="http://schemas.microsoft.com/office/drawing/2014/main" id="{DD4C570C-77A8-450B-1217-EA90D1DB3309}"/>
                </a:ext>
              </a:extLst>
            </p:cNvPr>
            <p:cNvSpPr txBox="1">
              <a:spLocks/>
            </p:cNvSpPr>
            <p:nvPr/>
          </p:nvSpPr>
          <p:spPr>
            <a:xfrm>
              <a:off x="8812647" y="784032"/>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61" name="Title 1">
              <a:extLst>
                <a:ext uri="{FF2B5EF4-FFF2-40B4-BE49-F238E27FC236}">
                  <a16:creationId xmlns:a16="http://schemas.microsoft.com/office/drawing/2014/main" id="{98460EDA-F153-7AC5-4C71-93C645EE61FD}"/>
                </a:ext>
              </a:extLst>
            </p:cNvPr>
            <p:cNvSpPr txBox="1">
              <a:spLocks/>
            </p:cNvSpPr>
            <p:nvPr/>
          </p:nvSpPr>
          <p:spPr>
            <a:xfrm>
              <a:off x="10424686" y="7729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62" name="Straight Connector 61">
              <a:extLst>
                <a:ext uri="{FF2B5EF4-FFF2-40B4-BE49-F238E27FC236}">
                  <a16:creationId xmlns:a16="http://schemas.microsoft.com/office/drawing/2014/main" id="{B5ADA090-22FC-D547-FCDE-D2B841591807}"/>
                </a:ext>
              </a:extLst>
            </p:cNvPr>
            <p:cNvCxnSpPr/>
            <p:nvPr/>
          </p:nvCxnSpPr>
          <p:spPr>
            <a:xfrm>
              <a:off x="3747880"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B633970-3354-ADBA-966C-98FA024508BE}"/>
                </a:ext>
              </a:extLst>
            </p:cNvPr>
            <p:cNvCxnSpPr/>
            <p:nvPr/>
          </p:nvCxnSpPr>
          <p:spPr>
            <a:xfrm>
              <a:off x="7037168"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4E54ADD-CB09-9553-9200-41BE2945F88B}"/>
                </a:ext>
              </a:extLst>
            </p:cNvPr>
            <p:cNvCxnSpPr/>
            <p:nvPr/>
          </p:nvCxnSpPr>
          <p:spPr>
            <a:xfrm>
              <a:off x="8781456"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A87B14B-98AB-9EA8-2A7F-DEB7A701B8F0}"/>
                </a:ext>
              </a:extLst>
            </p:cNvPr>
            <p:cNvCxnSpPr/>
            <p:nvPr/>
          </p:nvCxnSpPr>
          <p:spPr>
            <a:xfrm>
              <a:off x="10396426" y="94375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2BAD5A7-31F8-1926-E217-01E1050237E3}"/>
                </a:ext>
              </a:extLst>
            </p:cNvPr>
            <p:cNvCxnSpPr/>
            <p:nvPr/>
          </p:nvCxnSpPr>
          <p:spPr>
            <a:xfrm>
              <a:off x="1181431" y="950616"/>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71B64DDD-8B9F-6B73-2503-12EA5C8530D1}"/>
              </a:ext>
            </a:extLst>
          </p:cNvPr>
          <p:cNvSpPr txBox="1"/>
          <p:nvPr/>
        </p:nvSpPr>
        <p:spPr>
          <a:xfrm>
            <a:off x="140548" y="163464"/>
            <a:ext cx="52930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kzidenz Grotesk BE Medium" panose="02000803030000020004" pitchFamily="50" charset="0"/>
                <a:ea typeface="+mn-ea"/>
                <a:cs typeface="+mn-cs"/>
              </a:rPr>
              <a:t>Government Affairs</a:t>
            </a:r>
            <a:endParaRPr kumimoji="0" lang="en-US" sz="1800" b="1" i="0" u="none" strike="noStrike" kern="1200" cap="none" spc="0" normalizeH="0" baseline="0" noProof="0">
              <a:ln>
                <a:noFill/>
              </a:ln>
              <a:solidFill>
                <a:prstClr val="white"/>
              </a:solidFill>
              <a:effectLst/>
              <a:uLnTx/>
              <a:uFillTx/>
              <a:latin typeface="Akzidenz Grotesk BE Medium" panose="02000803030000020004" pitchFamily="50" charset="0"/>
              <a:ea typeface="+mn-ea"/>
              <a:cs typeface="+mn-cs"/>
            </a:endParaRPr>
          </a:p>
        </p:txBody>
      </p:sp>
      <p:pic>
        <p:nvPicPr>
          <p:cNvPr id="2" name="Picture 1" descr="A close-up of a government affairs update&#10;&#10;Description automatically generated">
            <a:extLst>
              <a:ext uri="{FF2B5EF4-FFF2-40B4-BE49-F238E27FC236}">
                <a16:creationId xmlns:a16="http://schemas.microsoft.com/office/drawing/2014/main" id="{840A320F-8E0F-3B73-96C1-4D39574A4DC4}"/>
              </a:ext>
            </a:extLst>
          </p:cNvPr>
          <p:cNvPicPr>
            <a:picLocks noChangeAspect="1"/>
          </p:cNvPicPr>
          <p:nvPr/>
        </p:nvPicPr>
        <p:blipFill rotWithShape="1">
          <a:blip r:embed="rId3"/>
          <a:srcRect t="23229" r="283" b="283"/>
          <a:stretch/>
        </p:blipFill>
        <p:spPr>
          <a:xfrm>
            <a:off x="4149223" y="2239257"/>
            <a:ext cx="3726792" cy="2866017"/>
          </a:xfrm>
          <a:prstGeom prst="rect">
            <a:avLst/>
          </a:prstGeom>
        </p:spPr>
      </p:pic>
      <p:sp>
        <p:nvSpPr>
          <p:cNvPr id="4" name="Rectangle 3">
            <a:extLst>
              <a:ext uri="{FF2B5EF4-FFF2-40B4-BE49-F238E27FC236}">
                <a16:creationId xmlns:a16="http://schemas.microsoft.com/office/drawing/2014/main" id="{98070628-1EB0-698F-169E-E48DE71F4E98}"/>
              </a:ext>
            </a:extLst>
          </p:cNvPr>
          <p:cNvSpPr/>
          <p:nvPr/>
        </p:nvSpPr>
        <p:spPr>
          <a:xfrm>
            <a:off x="4069765" y="1427177"/>
            <a:ext cx="3829335" cy="586628"/>
          </a:xfrm>
          <a:prstGeom prst="rect">
            <a:avLst/>
          </a:prstGeom>
          <a:solidFill>
            <a:srgbClr val="0655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3D46565-5E9F-D1FA-290A-F32E11D7B2DD}"/>
              </a:ext>
            </a:extLst>
          </p:cNvPr>
          <p:cNvSpPr txBox="1"/>
          <p:nvPr/>
        </p:nvSpPr>
        <p:spPr>
          <a:xfrm>
            <a:off x="4104256" y="1493289"/>
            <a:ext cx="3760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GOVERNMENT AFFAIRS </a:t>
            </a:r>
            <a:r>
              <a:rPr kumimoji="0" lang="en-US" sz="2000" b="1" i="0" u="none" strike="noStrike" kern="1200" cap="none" spc="0" normalizeH="0" baseline="0" noProof="0" dirty="0">
                <a:ln>
                  <a:noFill/>
                </a:ln>
                <a:solidFill>
                  <a:prstClr val="white"/>
                </a:solidFill>
                <a:effectLst/>
                <a:uLnTx/>
                <a:uFillTx/>
                <a:latin typeface="Calibri" panose="020F0502020204030204"/>
                <a:ea typeface="Calibri"/>
                <a:cs typeface="Calibri"/>
              </a:rPr>
              <a:t>UPDATE</a:t>
            </a:r>
          </a:p>
        </p:txBody>
      </p:sp>
      <p:sp>
        <p:nvSpPr>
          <p:cNvPr id="9" name="TextBox 8">
            <a:extLst>
              <a:ext uri="{FF2B5EF4-FFF2-40B4-BE49-F238E27FC236}">
                <a16:creationId xmlns:a16="http://schemas.microsoft.com/office/drawing/2014/main" id="{7BCE38D4-EE84-5EB9-3C7E-67BF50A00132}"/>
              </a:ext>
            </a:extLst>
          </p:cNvPr>
          <p:cNvSpPr txBox="1"/>
          <p:nvPr/>
        </p:nvSpPr>
        <p:spPr>
          <a:xfrm>
            <a:off x="4318905" y="4535283"/>
            <a:ext cx="33874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Calibri"/>
                <a:cs typeface="Calibri"/>
              </a:rPr>
              <a:t>BI-WEEKLY NEWSLETTER</a:t>
            </a:r>
          </a:p>
        </p:txBody>
      </p:sp>
      <p:pic>
        <p:nvPicPr>
          <p:cNvPr id="12" name="Picture 11" descr="A group of men in suits&#10;&#10;Description automatically generated">
            <a:extLst>
              <a:ext uri="{FF2B5EF4-FFF2-40B4-BE49-F238E27FC236}">
                <a16:creationId xmlns:a16="http://schemas.microsoft.com/office/drawing/2014/main" id="{0BD246E5-8BC7-88E3-64DD-226F1292B734}"/>
              </a:ext>
            </a:extLst>
          </p:cNvPr>
          <p:cNvPicPr>
            <a:picLocks noChangeAspect="1"/>
          </p:cNvPicPr>
          <p:nvPr/>
        </p:nvPicPr>
        <p:blipFill rotWithShape="1">
          <a:blip r:embed="rId4"/>
          <a:srcRect l="12500" t="338" r="255"/>
          <a:stretch/>
        </p:blipFill>
        <p:spPr>
          <a:xfrm rot="5400000">
            <a:off x="337346" y="2418665"/>
            <a:ext cx="3346482" cy="2879279"/>
          </a:xfrm>
          <a:prstGeom prst="rect">
            <a:avLst/>
          </a:prstGeom>
        </p:spPr>
      </p:pic>
      <p:sp>
        <p:nvSpPr>
          <p:cNvPr id="3" name="TextBox 2">
            <a:extLst>
              <a:ext uri="{FF2B5EF4-FFF2-40B4-BE49-F238E27FC236}">
                <a16:creationId xmlns:a16="http://schemas.microsoft.com/office/drawing/2014/main" id="{CE5ED254-A92A-5E21-332B-0088D5DA1F97}"/>
              </a:ext>
            </a:extLst>
          </p:cNvPr>
          <p:cNvSpPr txBox="1"/>
          <p:nvPr/>
        </p:nvSpPr>
        <p:spPr>
          <a:xfrm>
            <a:off x="262663" y="5790749"/>
            <a:ext cx="34958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CC"/>
                </a:solidFill>
                <a:effectLst/>
                <a:uLnTx/>
                <a:uFillTx/>
                <a:latin typeface="Calibri" panose="020F0502020204030204"/>
                <a:ea typeface="+mn-ea"/>
                <a:cs typeface="Calibri"/>
              </a:rPr>
              <a:t>Get Involved!</a:t>
            </a:r>
            <a:endParaRPr kumimoji="0" lang="en-US" sz="2400" b="1" i="0" u="none" strike="noStrike" kern="1200" cap="none" spc="0" normalizeH="0" baseline="0" noProof="0" dirty="0">
              <a:ln>
                <a:noFill/>
              </a:ln>
              <a:solidFill>
                <a:srgbClr val="0099CC"/>
              </a:solidFill>
              <a:effectLst/>
              <a:uLnTx/>
              <a:uFillTx/>
              <a:latin typeface="Calibri" panose="020F0502020204030204"/>
              <a:ea typeface="Calibri"/>
              <a:cs typeface="Calibri"/>
            </a:endParaRPr>
          </a:p>
        </p:txBody>
      </p:sp>
      <p:pic>
        <p:nvPicPr>
          <p:cNvPr id="7" name="Picture 6">
            <a:extLst>
              <a:ext uri="{FF2B5EF4-FFF2-40B4-BE49-F238E27FC236}">
                <a16:creationId xmlns:a16="http://schemas.microsoft.com/office/drawing/2014/main" id="{D42E609C-AC95-B399-B1D8-0FC6378784B5}"/>
              </a:ext>
            </a:extLst>
          </p:cNvPr>
          <p:cNvPicPr>
            <a:picLocks noChangeAspect="1"/>
          </p:cNvPicPr>
          <p:nvPr/>
        </p:nvPicPr>
        <p:blipFill>
          <a:blip r:embed="rId5"/>
          <a:stretch>
            <a:fillRect/>
          </a:stretch>
        </p:blipFill>
        <p:spPr>
          <a:xfrm>
            <a:off x="8255177" y="2127777"/>
            <a:ext cx="3365876" cy="2840544"/>
          </a:xfrm>
          <a:prstGeom prst="rect">
            <a:avLst/>
          </a:prstGeom>
          <a:ln>
            <a:noFill/>
          </a:ln>
          <a:effectLst>
            <a:outerShdw blurRad="292100" dist="139700" dir="2700000" algn="tl" rotWithShape="0">
              <a:srgbClr val="333333">
                <a:alpha val="65000"/>
              </a:srgbClr>
            </a:outerShdw>
          </a:effectLst>
        </p:spPr>
      </p:pic>
      <p:pic>
        <p:nvPicPr>
          <p:cNvPr id="6" name="Picture 5" descr="A person in a suit and tie&#10;&#10;Description automatically generated">
            <a:extLst>
              <a:ext uri="{FF2B5EF4-FFF2-40B4-BE49-F238E27FC236}">
                <a16:creationId xmlns:a16="http://schemas.microsoft.com/office/drawing/2014/main" id="{3F358E16-BBED-7A17-C6E9-6DFBCE541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3485" y="4668032"/>
            <a:ext cx="3083976" cy="1727026"/>
          </a:xfrm>
          <a:prstGeom prst="rect">
            <a:avLst/>
          </a:prstGeom>
        </p:spPr>
      </p:pic>
    </p:spTree>
    <p:extLst>
      <p:ext uri="{BB962C8B-B14F-4D97-AF65-F5344CB8AC3E}">
        <p14:creationId xmlns:p14="http://schemas.microsoft.com/office/powerpoint/2010/main" val="69876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BE53E9-431A-E7EF-09C2-537C4A4A2663}"/>
              </a:ext>
            </a:extLst>
          </p:cNvPr>
          <p:cNvSpPr>
            <a:spLocks noGrp="1"/>
          </p:cNvSpPr>
          <p:nvPr>
            <p:ph type="title"/>
          </p:nvPr>
        </p:nvSpPr>
        <p:spPr>
          <a:xfrm>
            <a:off x="96608" y="606285"/>
            <a:ext cx="998989" cy="643543"/>
          </a:xfrm>
        </p:spPr>
        <p:txBody>
          <a:bodyPr>
            <a:normAutofit/>
          </a:bodyPr>
          <a:lstStyle/>
          <a:p>
            <a:r>
              <a:rPr lang="en-US" sz="1600">
                <a:latin typeface="Akzidenz Grotesk BE Light" panose="02000506040000020003" pitchFamily="50" charset="0"/>
              </a:rPr>
              <a:t>ABOUT</a:t>
            </a:r>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933585" y="595239"/>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800" b="1" u="sng">
                <a:solidFill>
                  <a:srgbClr val="8EC540"/>
                </a:solidFill>
              </a:rPr>
              <a:t>TECHNICAL RESOURCES</a:t>
            </a: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COMMUNITIES</a:t>
            </a:r>
            <a:endParaRPr lang="en-US" sz="1800">
              <a:latin typeface="Akzidenz Grotesk BE Light" panose="02000506040000020003" pitchFamily="50" charset="0"/>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a:latin typeface="Akzidenz Grotesk BE Light" panose="02000506040000020003" pitchFamily="50" charset="0"/>
              </a:rPr>
              <a:t>MEMBERSHIP</a:t>
            </a:r>
            <a:endParaRPr lang="en-US" sz="1800">
              <a:latin typeface="Akzidenz Grotesk BE Light" panose="02000506040000020003" pitchFamily="50" charset="0"/>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107157" y="138682"/>
            <a:ext cx="10170317" cy="584775"/>
          </a:xfrm>
          <a:prstGeom prst="rect">
            <a:avLst/>
          </a:prstGeom>
          <a:noFill/>
        </p:spPr>
        <p:txBody>
          <a:bodyPr wrap="square" lIns="91440" tIns="45720" rIns="91440" bIns="45720" anchor="t">
            <a:spAutoFit/>
          </a:bodyPr>
          <a:lstStyle/>
          <a:p>
            <a:pPr algn="l"/>
            <a:r>
              <a:rPr lang="en-US" sz="3200" b="1">
                <a:solidFill>
                  <a:schemeClr val="bg1"/>
                </a:solidFill>
                <a:latin typeface="Akzidenz Grotesk BE Medium"/>
              </a:rPr>
              <a:t>Research</a:t>
            </a:r>
            <a:r>
              <a:rPr lang="en-US" sz="3200" b="1" i="0">
                <a:solidFill>
                  <a:schemeClr val="bg1"/>
                </a:solidFill>
                <a:effectLst/>
                <a:latin typeface="Akzidenz Grotesk BE Medium"/>
              </a:rPr>
              <a:t>: Supporting ASHRAE’s Mission</a:t>
            </a:r>
            <a:endParaRPr lang="en-US" sz="2400" b="1" i="0">
              <a:solidFill>
                <a:schemeClr val="bg1"/>
              </a:solidFill>
              <a:effectLst/>
              <a:latin typeface="Akzidenz Grotesk BE Medium"/>
            </a:endParaRPr>
          </a:p>
        </p:txBody>
      </p:sp>
      <p:sp>
        <p:nvSpPr>
          <p:cNvPr id="3" name="TextBox 2">
            <a:extLst>
              <a:ext uri="{FF2B5EF4-FFF2-40B4-BE49-F238E27FC236}">
                <a16:creationId xmlns:a16="http://schemas.microsoft.com/office/drawing/2014/main" id="{BE4219B2-C777-FC13-8EF0-2410F11646B6}"/>
              </a:ext>
            </a:extLst>
          </p:cNvPr>
          <p:cNvSpPr txBox="1"/>
          <p:nvPr/>
        </p:nvSpPr>
        <p:spPr>
          <a:xfrm>
            <a:off x="197569" y="5741625"/>
            <a:ext cx="11606784" cy="400110"/>
          </a:xfrm>
          <a:prstGeom prst="rect">
            <a:avLst/>
          </a:prstGeom>
          <a:noFill/>
        </p:spPr>
        <p:txBody>
          <a:bodyPr wrap="square" lIns="91440" tIns="45720" rIns="91440" bIns="45720" anchor="t">
            <a:spAutoFit/>
          </a:bodyPr>
          <a:lstStyle/>
          <a:p>
            <a:pPr algn="ctr">
              <a:defRPr/>
            </a:pPr>
            <a:r>
              <a:rPr kumimoji="0" lang="en-US" sz="2000" b="0" i="0" u="none" strike="noStrike" kern="1200" cap="none" spc="0" normalizeH="0" baseline="0" noProof="0" dirty="0">
                <a:ln>
                  <a:noFill/>
                </a:ln>
                <a:effectLst/>
                <a:uLnTx/>
                <a:uFillTx/>
                <a:latin typeface="Calibri"/>
                <a:ea typeface="Times New Roman" panose="02020603050405020304" pitchFamily="18" charset="0"/>
                <a:cs typeface="Akzidenz Grotesk BE Regular" panose="02000503030000020003" pitchFamily="50" charset="0"/>
              </a:rPr>
              <a:t>More than </a:t>
            </a:r>
            <a:r>
              <a:rPr lang="en-US" sz="2000" dirty="0">
                <a:latin typeface="Calibri"/>
                <a:ea typeface="Times New Roman" panose="02020603050405020304" pitchFamily="18" charset="0"/>
                <a:cs typeface="Akzidenz Grotesk BE Regular" panose="02000503030000020003" pitchFamily="50" charset="0"/>
              </a:rPr>
              <a:t>4,000</a:t>
            </a:r>
            <a:r>
              <a:rPr kumimoji="0" lang="en-US" sz="2000" b="0" i="0" u="none" strike="noStrike" kern="1200" cap="none" spc="0" normalizeH="0" baseline="0" noProof="0" dirty="0">
                <a:ln>
                  <a:noFill/>
                </a:ln>
                <a:effectLst/>
                <a:uLnTx/>
                <a:uFillTx/>
                <a:latin typeface="Calibri"/>
                <a:ea typeface="Calibri" panose="020F0502020204030204" pitchFamily="34" charset="0"/>
                <a:cs typeface="Akzidenz Grotesk BE Regular" panose="02000503030000020003" pitchFamily="50" charset="0"/>
              </a:rPr>
              <a:t> contributions from Members, Organizations</a:t>
            </a:r>
            <a:r>
              <a:rPr lang="en-US" sz="2000" dirty="0">
                <a:latin typeface="Calibri"/>
                <a:ea typeface="Calibri" panose="020F0502020204030204" pitchFamily="34" charset="0"/>
                <a:cs typeface="Akzidenz Grotesk BE Regular" panose="02000503030000020003" pitchFamily="50" charset="0"/>
              </a:rPr>
              <a:t> and other Associations</a:t>
            </a:r>
            <a:endParaRPr kumimoji="0" lang="en-US" b="0" i="0" u="none" strike="noStrike" kern="1200" cap="none" spc="0" normalizeH="0" baseline="0" noProof="0" dirty="0">
              <a:ln>
                <a:noFill/>
              </a:ln>
              <a:effectLst/>
              <a:uLnTx/>
              <a:uFillTx/>
              <a:latin typeface="Calibri"/>
              <a:ea typeface="Calibri" panose="020F0502020204030204" pitchFamily="34" charset="0"/>
              <a:cs typeface="Akzidenz Grotesk BE Regular" panose="02000503030000020003" pitchFamily="50" charset="0"/>
            </a:endParaRPr>
          </a:p>
        </p:txBody>
      </p:sp>
      <p:grpSp>
        <p:nvGrpSpPr>
          <p:cNvPr id="16" name="Group 15">
            <a:extLst>
              <a:ext uri="{FF2B5EF4-FFF2-40B4-BE49-F238E27FC236}">
                <a16:creationId xmlns:a16="http://schemas.microsoft.com/office/drawing/2014/main" id="{CC1D2C4E-6FDB-F492-E8CE-683D6F743E77}"/>
              </a:ext>
            </a:extLst>
          </p:cNvPr>
          <p:cNvGrpSpPr/>
          <p:nvPr/>
        </p:nvGrpSpPr>
        <p:grpSpPr>
          <a:xfrm>
            <a:off x="6207511" y="3204101"/>
            <a:ext cx="5596129" cy="1938992"/>
            <a:chOff x="6095999" y="2313200"/>
            <a:chExt cx="5596129" cy="1938992"/>
          </a:xfrm>
        </p:grpSpPr>
        <p:pic>
          <p:nvPicPr>
            <p:cNvPr id="17" name="Picture 16" descr="Graphical user interface, application&#10;&#10;Description automatically generated">
              <a:extLst>
                <a:ext uri="{FF2B5EF4-FFF2-40B4-BE49-F238E27FC236}">
                  <a16:creationId xmlns:a16="http://schemas.microsoft.com/office/drawing/2014/main" id="{7C19F992-EA78-86E5-5D65-CFF41883155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67084" t="60584" r="3416" b="10534"/>
            <a:stretch/>
          </p:blipFill>
          <p:spPr>
            <a:xfrm>
              <a:off x="6191040" y="2317856"/>
              <a:ext cx="953986" cy="933976"/>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F08C1474-0E92-8B9D-53EC-2CECA2C50E5F}"/>
                </a:ext>
              </a:extLst>
            </p:cNvPr>
            <p:cNvPicPr>
              <a:picLocks noChangeAspect="1"/>
            </p:cNvPicPr>
            <p:nvPr/>
          </p:nvPicPr>
          <p:blipFill rotWithShape="1">
            <a:blip r:embed="rId2">
              <a:extLst>
                <a:ext uri="{28A0092B-C50C-407E-A947-70E740481C1C}">
                  <a14:useLocalDpi xmlns:a14="http://schemas.microsoft.com/office/drawing/2010/main" val="0"/>
                </a:ext>
              </a:extLst>
            </a:blip>
            <a:srcRect l="11330" t="63251" r="58001" b="11841"/>
            <a:stretch/>
          </p:blipFill>
          <p:spPr>
            <a:xfrm>
              <a:off x="6095999" y="3336028"/>
              <a:ext cx="1121665" cy="910963"/>
            </a:xfrm>
            <a:prstGeom prst="rect">
              <a:avLst/>
            </a:prstGeom>
          </p:spPr>
        </p:pic>
        <p:sp>
          <p:nvSpPr>
            <p:cNvPr id="19" name="TextBox 18">
              <a:extLst>
                <a:ext uri="{FF2B5EF4-FFF2-40B4-BE49-F238E27FC236}">
                  <a16:creationId xmlns:a16="http://schemas.microsoft.com/office/drawing/2014/main" id="{9D56F5E2-5457-440B-1762-F582F726F11C}"/>
                </a:ext>
              </a:extLst>
            </p:cNvPr>
            <p:cNvSpPr txBox="1"/>
            <p:nvPr/>
          </p:nvSpPr>
          <p:spPr>
            <a:xfrm>
              <a:off x="7174095" y="2313200"/>
              <a:ext cx="4518033" cy="1938992"/>
            </a:xfrm>
            <a:prstGeom prst="rect">
              <a:avLst/>
            </a:prstGeom>
            <a:noFill/>
          </p:spPr>
          <p:txBody>
            <a:bodyPr wrap="square" lIns="91440" tIns="45720" rIns="91440" bIns="45720" anchor="t">
              <a:spAutoFit/>
            </a:bodyPr>
            <a:lstStyle/>
            <a:p>
              <a:pPr>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Within the RP Campaign</a:t>
              </a:r>
              <a:r>
                <a:rPr lang="en-US" sz="2400">
                  <a:solidFill>
                    <a:srgbClr val="000000"/>
                  </a:solidFill>
                  <a:latin typeface="Calibri"/>
                  <a:ea typeface="Times New Roman" panose="02020603050405020304" pitchFamily="18" charset="0"/>
                  <a:cs typeface="Akzidenz Grotesk BE Regular" panose="02000503030000020003" pitchFamily="50" charset="0"/>
                </a:rPr>
                <a:t> </a:t>
              </a: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a:t>
              </a:r>
              <a:r>
                <a:rPr lang="en-US" sz="2400" b="1">
                  <a:solidFill>
                    <a:srgbClr val="000000"/>
                  </a:solidFill>
                  <a:latin typeface="Calibri"/>
                  <a:ea typeface="Times New Roman" panose="02020603050405020304" pitchFamily="18" charset="0"/>
                  <a:cs typeface="Akzidenz Grotesk BE Regular" panose="02000503030000020003" pitchFamily="50" charset="0"/>
                </a:rPr>
                <a:t>2M</a:t>
              </a: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 </a:t>
              </a: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Raised for Research</a:t>
              </a:r>
              <a:endParaRPr kumimoji="0" lang="en-US" sz="2400" b="0" i="0" u="none" strike="noStrike" kern="1200" cap="none" spc="0" normalizeH="0" baseline="0" noProof="0">
                <a:ln>
                  <a:noFill/>
                </a:ln>
                <a:solidFill>
                  <a:srgbClr val="000000"/>
                </a:solidFill>
                <a:effectLst/>
                <a:uLnTx/>
                <a:uFillTx/>
                <a:latin typeface="Times New Roman"/>
                <a:ea typeface="Calibri" panose="020F0502020204030204" pitchFamily="34"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kzidenz Grotesk BE Regular" panose="02000503030000020003" pitchFamily="50" charset="0"/>
                <a:ea typeface="Calibri" panose="020F0502020204030204" pitchFamily="34" charset="0"/>
                <a:cs typeface="Akzidenz Grotesk BE Regular" panose="02000503030000020003" pitchFamily="50" charset="0"/>
              </a:endParaRPr>
            </a:p>
            <a:p>
              <a:pPr>
                <a:defRPr/>
              </a:pPr>
              <a:r>
                <a:rPr kumimoji="0" lang="en-US" sz="2400" b="1" i="0" u="none" strike="noStrike" kern="1200" cap="none" spc="0" normalizeH="0" baseline="0" noProof="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a:t>
              </a:r>
              <a:r>
                <a:rPr lang="en-US" sz="2400" b="1">
                  <a:solidFill>
                    <a:srgbClr val="000000"/>
                  </a:solidFill>
                  <a:latin typeface="Calibri"/>
                  <a:ea typeface="Times New Roman" panose="02020603050405020304" pitchFamily="18" charset="0"/>
                  <a:cs typeface="Akzidenz Grotesk BE Regular" panose="02000503030000020003" pitchFamily="50" charset="0"/>
                </a:rPr>
                <a:t>1M </a:t>
              </a: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Given by ASHRAE</a:t>
              </a:r>
              <a:r>
                <a:rPr lang="en-US" sz="2400">
                  <a:solidFill>
                    <a:srgbClr val="000000"/>
                  </a:solidFill>
                  <a:latin typeface="Calibri"/>
                  <a:ea typeface="Times New Roman" panose="02020603050405020304" pitchFamily="18" charset="0"/>
                  <a:cs typeface="Akzidenz Grotesk BE Regular" panose="02000503030000020003" pitchFamily="50" charset="0"/>
                </a:rPr>
                <a:t> </a:t>
              </a:r>
              <a:endParaRPr kumimoji="0" lang="en-US" sz="2400" b="0" i="0" u="none" strike="noStrike" kern="1200" cap="none" spc="0" normalizeH="0" baseline="0" noProof="0">
                <a:ln>
                  <a:noFill/>
                </a:ln>
                <a:solidFill>
                  <a:srgbClr val="000000"/>
                </a:solidFill>
                <a:effectLst/>
                <a:uLnTx/>
                <a:uFillTx/>
                <a:latin typeface="Akzidenz Grotesk BE Regular" panose="02000503030000020003" pitchFamily="50" charset="0"/>
                <a:ea typeface="Calibri" panose="020F0502020204030204" pitchFamily="34"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Akzidenz Grotesk BE Regular" panose="02000503030000020003" pitchFamily="50" charset="0"/>
                </a:rPr>
                <a:t>Regions, Chapters and Sections</a:t>
              </a:r>
              <a:endPar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Akzidenz Grotesk BE Regular" panose="02000503030000020003" pitchFamily="50" charset="0"/>
              </a:endParaRPr>
            </a:p>
          </p:txBody>
        </p:sp>
      </p:grpSp>
      <p:sp>
        <p:nvSpPr>
          <p:cNvPr id="20" name="TextBox 19">
            <a:extLst>
              <a:ext uri="{FF2B5EF4-FFF2-40B4-BE49-F238E27FC236}">
                <a16:creationId xmlns:a16="http://schemas.microsoft.com/office/drawing/2014/main" id="{664D298B-A339-4A6D-717E-FFF1FF3B2CBB}"/>
              </a:ext>
            </a:extLst>
          </p:cNvPr>
          <p:cNvSpPr txBox="1"/>
          <p:nvPr/>
        </p:nvSpPr>
        <p:spPr>
          <a:xfrm>
            <a:off x="6272560" y="2136711"/>
            <a:ext cx="7288261" cy="830997"/>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dirty="0">
                <a:ln>
                  <a:noFill/>
                </a:ln>
                <a:solidFill>
                  <a:srgbClr val="000000"/>
                </a:solidFill>
                <a:effectLst/>
                <a:uLnTx/>
                <a:uFillTx/>
                <a:ea typeface="Times New Roman" panose="02020603050405020304" pitchFamily="18" charset="0"/>
                <a:cs typeface="Akzidenz Grotesk BE Regular" panose="02000503030000020003" pitchFamily="50" charset="0"/>
              </a:rPr>
              <a:t>Research Promotion Campaign Total $</a:t>
            </a:r>
            <a:r>
              <a:rPr lang="en-US" sz="2400" b="1" dirty="0">
                <a:solidFill>
                  <a:srgbClr val="000000"/>
                </a:solidFill>
                <a:ea typeface="Times New Roman" panose="02020603050405020304" pitchFamily="18" charset="0"/>
                <a:cs typeface="Akzidenz Grotesk BE Regular" panose="02000503030000020003" pitchFamily="50" charset="0"/>
              </a:rPr>
              <a:t>2.7M </a:t>
            </a:r>
            <a:endParaRPr kumimoji="0" lang="en-US" sz="2400" b="0" i="0" u="none" strike="noStrike" kern="1200" cap="none" spc="0" normalizeH="0" baseline="0" noProof="0" dirty="0">
              <a:ln>
                <a:noFill/>
              </a:ln>
              <a:solidFill>
                <a:srgbClr val="000000"/>
              </a:solidFill>
              <a:effectLst/>
              <a:uLnTx/>
              <a:uFillTx/>
              <a:ea typeface="Calibri" panose="020F0502020204030204" pitchFamily="34" charset="0"/>
              <a:cs typeface="Akzidenz Grotesk BE Regular" panose="02000503030000020003"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11D1E"/>
                </a:solidFill>
                <a:effectLst/>
                <a:uLnTx/>
                <a:uFillTx/>
                <a:latin typeface="+mj-lt"/>
                <a:ea typeface="Calibri" panose="020F0502020204030204" pitchFamily="34" charset="0"/>
                <a:cs typeface="Times New Roman"/>
              </a:rPr>
              <a:t>(Research, YEA, ALI, Scholarships, General)</a:t>
            </a:r>
            <a:endParaRPr kumimoji="0" lang="en-US" sz="24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a:endParaRPr>
          </a:p>
        </p:txBody>
      </p:sp>
      <p:grpSp>
        <p:nvGrpSpPr>
          <p:cNvPr id="21" name="Group 20">
            <a:extLst>
              <a:ext uri="{FF2B5EF4-FFF2-40B4-BE49-F238E27FC236}">
                <a16:creationId xmlns:a16="http://schemas.microsoft.com/office/drawing/2014/main" id="{E02410AF-7ABD-1033-1B39-F2ABF84417CB}"/>
              </a:ext>
            </a:extLst>
          </p:cNvPr>
          <p:cNvGrpSpPr/>
          <p:nvPr/>
        </p:nvGrpSpPr>
        <p:grpSpPr>
          <a:xfrm>
            <a:off x="244266" y="2135059"/>
            <a:ext cx="5701563" cy="3016424"/>
            <a:chOff x="689640" y="1762764"/>
            <a:chExt cx="5701563" cy="3016424"/>
          </a:xfrm>
        </p:grpSpPr>
        <p:sp>
          <p:nvSpPr>
            <p:cNvPr id="22" name="TextBox 21">
              <a:extLst>
                <a:ext uri="{FF2B5EF4-FFF2-40B4-BE49-F238E27FC236}">
                  <a16:creationId xmlns:a16="http://schemas.microsoft.com/office/drawing/2014/main" id="{CC212354-91BA-2F91-B803-3C3ADD12168F}"/>
                </a:ext>
              </a:extLst>
            </p:cNvPr>
            <p:cNvSpPr txBox="1"/>
            <p:nvPr/>
          </p:nvSpPr>
          <p:spPr>
            <a:xfrm>
              <a:off x="1873170" y="1883653"/>
              <a:ext cx="4518033" cy="461665"/>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a:ln>
                    <a:noFill/>
                  </a:ln>
                  <a:solidFill>
                    <a:prstClr val="black"/>
                  </a:solidFill>
                  <a:effectLst/>
                  <a:uLnTx/>
                  <a:uFillTx/>
                  <a:latin typeface="Calibri"/>
                  <a:ea typeface="Times New Roman" panose="02020603050405020304" pitchFamily="18" charset="0"/>
                  <a:cs typeface="Times New Roman"/>
                </a:rPr>
                <a:t>$</a:t>
              </a:r>
              <a:r>
                <a:rPr lang="en-US" sz="2400" b="1">
                  <a:solidFill>
                    <a:prstClr val="black"/>
                  </a:solidFill>
                  <a:latin typeface="Calibri"/>
                  <a:ea typeface="Times New Roman" panose="02020603050405020304" pitchFamily="18" charset="0"/>
                  <a:cs typeface="Times New Roman"/>
                </a:rPr>
                <a:t>800,000 </a:t>
              </a:r>
              <a:r>
                <a:rPr lang="en-US" sz="2400">
                  <a:solidFill>
                    <a:prstClr val="black"/>
                  </a:solidFill>
                  <a:latin typeface="Calibri"/>
                  <a:ea typeface="Times New Roman" panose="02020603050405020304" pitchFamily="18" charset="0"/>
                  <a:cs typeface="Times New Roman"/>
                </a:rPr>
                <a:t>Raised for Endowments</a:t>
              </a:r>
              <a:endParaRPr kumimoji="0" lang="en-US" i="0" u="none" strike="noStrike" kern="1200" cap="none" spc="0" normalizeH="0" baseline="0" noProof="0">
                <a:ln>
                  <a:noFill/>
                </a:ln>
                <a:solidFill>
                  <a:prstClr val="black"/>
                </a:solidFill>
                <a:effectLst/>
                <a:uLnTx/>
                <a:uFillTx/>
                <a:latin typeface="Times New Roman"/>
                <a:ea typeface="Calibri" panose="020F0502020204030204" pitchFamily="34" charset="0"/>
                <a:cs typeface="Times New Roman" panose="02020603050405020304" pitchFamily="18" charset="0"/>
              </a:endParaRPr>
            </a:p>
          </p:txBody>
        </p:sp>
        <p:pic>
          <p:nvPicPr>
            <p:cNvPr id="23" name="Picture 22" descr="Graphical user interface, application&#10;&#10;Description automatically generated">
              <a:extLst>
                <a:ext uri="{FF2B5EF4-FFF2-40B4-BE49-F238E27FC236}">
                  <a16:creationId xmlns:a16="http://schemas.microsoft.com/office/drawing/2014/main" id="{C1217735-04AC-2390-37B5-505BFF510D1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67188" t="8428" r="6377" b="68175"/>
            <a:stretch/>
          </p:blipFill>
          <p:spPr>
            <a:xfrm>
              <a:off x="689640" y="2755471"/>
              <a:ext cx="919730" cy="828829"/>
            </a:xfrm>
            <a:prstGeom prst="rect">
              <a:avLst/>
            </a:prstGeom>
          </p:spPr>
        </p:pic>
        <p:pic>
          <p:nvPicPr>
            <p:cNvPr id="24" name="Graphic 23" descr="Bar graph with upward trend outline">
              <a:extLst>
                <a:ext uri="{FF2B5EF4-FFF2-40B4-BE49-F238E27FC236}">
                  <a16:creationId xmlns:a16="http://schemas.microsoft.com/office/drawing/2014/main" id="{07F15AC2-AB85-21DF-5C2D-D91138CA61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734" y="4007330"/>
              <a:ext cx="666789" cy="771858"/>
            </a:xfrm>
            <a:prstGeom prst="rect">
              <a:avLst/>
            </a:prstGeom>
          </p:spPr>
        </p:pic>
        <p:sp>
          <p:nvSpPr>
            <p:cNvPr id="25" name="Arrow: Up 24">
              <a:extLst>
                <a:ext uri="{FF2B5EF4-FFF2-40B4-BE49-F238E27FC236}">
                  <a16:creationId xmlns:a16="http://schemas.microsoft.com/office/drawing/2014/main" id="{49883F8B-1036-6D99-4917-BF8D509C9299}"/>
                </a:ext>
              </a:extLst>
            </p:cNvPr>
            <p:cNvSpPr/>
            <p:nvPr/>
          </p:nvSpPr>
          <p:spPr>
            <a:xfrm>
              <a:off x="759296" y="1762764"/>
              <a:ext cx="682866" cy="58456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C1AD040-0B3E-35B9-E3AE-C5222A67C35C}"/>
              </a:ext>
            </a:extLst>
          </p:cNvPr>
          <p:cNvSpPr txBox="1"/>
          <p:nvPr/>
        </p:nvSpPr>
        <p:spPr>
          <a:xfrm>
            <a:off x="3095393" y="1500086"/>
            <a:ext cx="54548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6559D"/>
                </a:solidFill>
                <a:cs typeface="Calibri"/>
              </a:rPr>
              <a:t>Society Year </a:t>
            </a:r>
            <a:r>
              <a:rPr lang="en-US" sz="2400" b="1" u="sng" dirty="0">
                <a:solidFill>
                  <a:srgbClr val="06559D"/>
                </a:solidFill>
                <a:cs typeface="Calibri"/>
              </a:rPr>
              <a:t>2022-2023</a:t>
            </a:r>
            <a:endParaRPr lang="en-US" sz="2000" u="sng" dirty="0"/>
          </a:p>
        </p:txBody>
      </p:sp>
      <p:sp>
        <p:nvSpPr>
          <p:cNvPr id="26" name="TextBox 25">
            <a:extLst>
              <a:ext uri="{FF2B5EF4-FFF2-40B4-BE49-F238E27FC236}">
                <a16:creationId xmlns:a16="http://schemas.microsoft.com/office/drawing/2014/main" id="{59EFC9CF-4833-DE23-C7B9-7F0616E245D1}"/>
              </a:ext>
            </a:extLst>
          </p:cNvPr>
          <p:cNvSpPr txBox="1"/>
          <p:nvPr/>
        </p:nvSpPr>
        <p:spPr>
          <a:xfrm>
            <a:off x="1425498" y="3135351"/>
            <a:ext cx="41556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$298,750 </a:t>
            </a:r>
            <a:r>
              <a:rPr lang="en-US" sz="2400"/>
              <a:t>Awarded through 76 Scholarships</a:t>
            </a:r>
            <a:endParaRPr lang="en-US"/>
          </a:p>
        </p:txBody>
      </p:sp>
      <p:sp>
        <p:nvSpPr>
          <p:cNvPr id="27" name="TextBox 26">
            <a:extLst>
              <a:ext uri="{FF2B5EF4-FFF2-40B4-BE49-F238E27FC236}">
                <a16:creationId xmlns:a16="http://schemas.microsoft.com/office/drawing/2014/main" id="{EADC0AEF-EDD9-DAA5-3AA6-3502A1C547A1}"/>
              </a:ext>
            </a:extLst>
          </p:cNvPr>
          <p:cNvSpPr txBox="1"/>
          <p:nvPr/>
        </p:nvSpPr>
        <p:spPr>
          <a:xfrm>
            <a:off x="1425498" y="4296937"/>
            <a:ext cx="43972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$50,000 </a:t>
            </a:r>
            <a:r>
              <a:rPr lang="en-US" sz="2400"/>
              <a:t>Raised by College of Fellows and Life Members Club</a:t>
            </a:r>
            <a:endParaRPr lang="en-US"/>
          </a:p>
        </p:txBody>
      </p:sp>
    </p:spTree>
    <p:extLst>
      <p:ext uri="{BB962C8B-B14F-4D97-AF65-F5344CB8AC3E}">
        <p14:creationId xmlns:p14="http://schemas.microsoft.com/office/powerpoint/2010/main" val="1172120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4C6BBDA33D2B418C96AA528AED573E" ma:contentTypeVersion="2" ma:contentTypeDescription="Create a new document." ma:contentTypeScope="" ma:versionID="b214cc0495fb88b4c9bbdd476a0a77d4">
  <xsd:schema xmlns:xsd="http://www.w3.org/2001/XMLSchema" xmlns:xs="http://www.w3.org/2001/XMLSchema" xmlns:p="http://schemas.microsoft.com/office/2006/metadata/properties" xmlns:ns2="7c628115-b24a-4535-ad04-ab89b3501865" targetNamespace="http://schemas.microsoft.com/office/2006/metadata/properties" ma:root="true" ma:fieldsID="71a45ea58b006735f94f0ca5d6d0f312" ns2:_="">
    <xsd:import namespace="7c628115-b24a-4535-ad04-ab89b350186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628115-b24a-4535-ad04-ab89b3501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853A6F-88A1-4DCC-9C8C-A5BA102CE303}">
  <ds:schemaRefs>
    <ds:schemaRef ds:uri="http://schemas.microsoft.com/sharepoint/v3/contenttype/forms"/>
  </ds:schemaRefs>
</ds:datastoreItem>
</file>

<file path=customXml/itemProps2.xml><?xml version="1.0" encoding="utf-8"?>
<ds:datastoreItem xmlns:ds="http://schemas.openxmlformats.org/officeDocument/2006/customXml" ds:itemID="{523076E9-897F-4EAE-896C-7DBE16528196}">
  <ds:schemaRefs>
    <ds:schemaRef ds:uri="7c628115-b24a-4535-ad04-ab89b35018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0CD0BE-F7BF-4CE7-AFE2-61B8F1781527}">
  <ds:schemaRefs>
    <ds:schemaRef ds:uri="http://purl.org/dc/terms/"/>
    <ds:schemaRef ds:uri="http://purl.org/dc/dcmitype/"/>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7c628115-b24a-4535-ad04-ab89b3501865"/>
  </ds:schemaRefs>
</ds:datastoreItem>
</file>

<file path=docProps/app.xml><?xml version="1.0" encoding="utf-8"?>
<Properties xmlns="http://schemas.openxmlformats.org/officeDocument/2006/extended-properties" xmlns:vt="http://schemas.openxmlformats.org/officeDocument/2006/docPropsVTypes">
  <TotalTime>1591</TotalTime>
  <Words>2605</Words>
  <Application>Microsoft Office PowerPoint</Application>
  <PresentationFormat>Widescreen</PresentationFormat>
  <Paragraphs>383</Paragraphs>
  <Slides>20</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Akzidenz Grotesk BE Bold</vt:lpstr>
      <vt:lpstr>Akzidenz Grotesk BE Light</vt:lpstr>
      <vt:lpstr>Akzidenz Grotesk BE Medium</vt:lpstr>
      <vt:lpstr>Akzidenz Grotesk BE Regular</vt:lpstr>
      <vt:lpstr>akzidenz-grotesk</vt:lpstr>
      <vt:lpstr>akzidenz-grotesk-condensed</vt:lpstr>
      <vt:lpstr>Arial</vt:lpstr>
      <vt:lpstr>Calibri</vt:lpstr>
      <vt:lpstr>Calibri  </vt:lpstr>
      <vt:lpstr>Calibri Light</vt:lpstr>
      <vt:lpstr>Times New Roman</vt:lpstr>
      <vt:lpstr>Office Theme</vt:lpstr>
      <vt:lpstr>1_Office Theme</vt:lpstr>
      <vt:lpstr>PowerPoint Presentation</vt:lpstr>
      <vt:lpstr>ABOUT</vt:lpstr>
      <vt:lpstr>ABOUT</vt:lpstr>
      <vt:lpstr>ABOUT</vt:lpstr>
      <vt:lpstr>ABOUT</vt:lpstr>
      <vt:lpstr>ABOUT</vt:lpstr>
      <vt:lpstr>PowerPoint Presentation</vt:lpstr>
      <vt:lpstr>PowerPoint Presentation</vt:lpstr>
      <vt:lpstr>ABOUT</vt:lpstr>
      <vt:lpstr>ABOUT</vt:lpstr>
      <vt:lpstr>ABOUT</vt:lpstr>
      <vt:lpstr>ABOUT</vt:lpstr>
      <vt:lpstr>ABOUT</vt:lpstr>
      <vt:lpstr>ABOUT</vt:lpstr>
      <vt:lpstr>ABOUT</vt:lpstr>
      <vt:lpstr>ABOUT</vt:lpstr>
      <vt:lpstr>ABOUT</vt:lpstr>
      <vt:lpstr>ABOUT</vt:lpstr>
      <vt:lpstr>Media Inquiries</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Wilson, Anne</cp:lastModifiedBy>
  <cp:revision>23</cp:revision>
  <dcterms:created xsi:type="dcterms:W3CDTF">2017-02-06T18:00:44Z</dcterms:created>
  <dcterms:modified xsi:type="dcterms:W3CDTF">2024-01-11T16:44:24Z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0x010100F74C6BBDA33D2B418C96AA528AED573E</vt:lpwstr>
  </property>
</Properties>
</file>