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785" r:id="rId7"/>
    <p:sldId id="786" r:id="rId8"/>
    <p:sldId id="769" r:id="rId9"/>
    <p:sldId id="584" r:id="rId10"/>
    <p:sldId id="586" r:id="rId11"/>
    <p:sldId id="781" r:id="rId12"/>
    <p:sldId id="782" r:id="rId13"/>
    <p:sldId id="772" r:id="rId14"/>
    <p:sldId id="775" r:id="rId15"/>
    <p:sldId id="789" r:id="rId16"/>
    <p:sldId id="788" r:id="rId17"/>
    <p:sldId id="787" r:id="rId18"/>
    <p:sldId id="776" r:id="rId19"/>
    <p:sldId id="783" r:id="rId20"/>
    <p:sldId id="273" r:id="rId21"/>
    <p:sldId id="768" r:id="rId22"/>
    <p:sldId id="784" r:id="rId23"/>
    <p:sldId id="773" r:id="rId24"/>
    <p:sldId id="283"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Anne" initials="WA" lastIdx="27" clrIdx="0">
    <p:extLst>
      <p:ext uri="{19B8F6BF-5375-455C-9EA6-DF929625EA0E}">
        <p15:presenceInfo xmlns:p15="http://schemas.microsoft.com/office/powerpoint/2012/main" userId="S::annewilson@ashrae.org::89b3bae2-90fb-43a3-a40c-f248f7c09f2c" providerId="AD"/>
      </p:ext>
    </p:extLst>
  </p:cmAuthor>
  <p:cmAuthor id="2" name="Gupta, Vanita" initials="GV" lastIdx="11" clrIdx="1">
    <p:extLst>
      <p:ext uri="{19B8F6BF-5375-455C-9EA6-DF929625EA0E}">
        <p15:presenceInfo xmlns:p15="http://schemas.microsoft.com/office/powerpoint/2012/main" userId="S::vgupta@ashrae.org::5c99012d-6400-474d-904c-6207c3a543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EB6"/>
    <a:srgbClr val="003087"/>
    <a:srgbClr val="0099CC"/>
    <a:srgbClr val="006699"/>
    <a:srgbClr val="92D050"/>
    <a:srgbClr val="0099FF"/>
    <a:srgbClr val="03C0FF"/>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5" autoAdjust="0"/>
    <p:restoredTop sz="74148" autoAdjust="0"/>
  </p:normalViewPr>
  <p:slideViewPr>
    <p:cSldViewPr snapToGrid="0">
      <p:cViewPr varScale="1">
        <p:scale>
          <a:sx n="49" d="100"/>
          <a:sy n="49" d="100"/>
        </p:scale>
        <p:origin x="992" y="4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96117305489938E-2"/>
          <c:y val="7.8552205735288982E-2"/>
          <c:w val="0.94130395230312047"/>
          <c:h val="0.6590329490231468"/>
        </c:manualLayout>
      </c:layout>
      <c:barChart>
        <c:barDir val="col"/>
        <c:grouping val="stacked"/>
        <c:varyColors val="0"/>
        <c:ser>
          <c:idx val="0"/>
          <c:order val="0"/>
          <c:tx>
            <c:strRef>
              <c:f>Sheet1!$B$4</c:f>
              <c:strCache>
                <c:ptCount val="1"/>
                <c:pt idx="0">
                  <c:v>State/Local Events</c:v>
                </c:pt>
              </c:strCache>
            </c:strRef>
          </c:tx>
          <c:spPr>
            <a:solidFill>
              <a:schemeClr val="accent1"/>
            </a:solidFill>
            <a:ln>
              <a:noFill/>
            </a:ln>
            <a:effectLst/>
          </c:spPr>
          <c:invertIfNegative val="0"/>
          <c:cat>
            <c:strRef>
              <c:f>Sheet1!$C$3:$H$3</c:f>
              <c:strCache>
                <c:ptCount val="6"/>
                <c:pt idx="0">
                  <c:v>SY16-17</c:v>
                </c:pt>
                <c:pt idx="1">
                  <c:v>SY17-18</c:v>
                </c:pt>
                <c:pt idx="2">
                  <c:v>SY18-19</c:v>
                </c:pt>
                <c:pt idx="3">
                  <c:v>SY19-20</c:v>
                </c:pt>
                <c:pt idx="4">
                  <c:v>SY20-21</c:v>
                </c:pt>
                <c:pt idx="5">
                  <c:v>SY21-22*</c:v>
                </c:pt>
              </c:strCache>
            </c:strRef>
          </c:cat>
          <c:val>
            <c:numRef>
              <c:f>Sheet1!$C$4:$H$4</c:f>
              <c:numCache>
                <c:formatCode>General</c:formatCode>
                <c:ptCount val="6"/>
                <c:pt idx="0">
                  <c:v>9</c:v>
                </c:pt>
                <c:pt idx="1">
                  <c:v>14</c:v>
                </c:pt>
                <c:pt idx="2">
                  <c:v>26</c:v>
                </c:pt>
                <c:pt idx="3">
                  <c:v>25</c:v>
                </c:pt>
                <c:pt idx="4">
                  <c:v>47</c:v>
                </c:pt>
                <c:pt idx="5">
                  <c:v>92</c:v>
                </c:pt>
              </c:numCache>
            </c:numRef>
          </c:val>
          <c:extLst>
            <c:ext xmlns:c16="http://schemas.microsoft.com/office/drawing/2014/chart" uri="{C3380CC4-5D6E-409C-BE32-E72D297353CC}">
              <c16:uniqueId val="{00000000-9903-469E-AFAA-A0E86F63BFC9}"/>
            </c:ext>
          </c:extLst>
        </c:ser>
        <c:ser>
          <c:idx val="2"/>
          <c:order val="1"/>
          <c:tx>
            <c:strRef>
              <c:f>Sheet1!$B$5</c:f>
              <c:strCache>
                <c:ptCount val="1"/>
                <c:pt idx="0">
                  <c:v>Federal/Global Events</c:v>
                </c:pt>
              </c:strCache>
            </c:strRef>
          </c:tx>
          <c:spPr>
            <a:solidFill>
              <a:srgbClr val="92D050"/>
            </a:solidFill>
            <a:ln>
              <a:noFill/>
            </a:ln>
            <a:effectLst/>
          </c:spPr>
          <c:invertIfNegative val="0"/>
          <c:cat>
            <c:strRef>
              <c:f>Sheet1!$C$3:$H$3</c:f>
              <c:strCache>
                <c:ptCount val="6"/>
                <c:pt idx="0">
                  <c:v>SY16-17</c:v>
                </c:pt>
                <c:pt idx="1">
                  <c:v>SY17-18</c:v>
                </c:pt>
                <c:pt idx="2">
                  <c:v>SY18-19</c:v>
                </c:pt>
                <c:pt idx="3">
                  <c:v>SY19-20</c:v>
                </c:pt>
                <c:pt idx="4">
                  <c:v>SY20-21</c:v>
                </c:pt>
                <c:pt idx="5">
                  <c:v>SY21-22*</c:v>
                </c:pt>
              </c:strCache>
            </c:strRef>
          </c:cat>
          <c:val>
            <c:numRef>
              <c:f>Sheet1!$C$5:$H$5</c:f>
              <c:numCache>
                <c:formatCode>General</c:formatCode>
                <c:ptCount val="6"/>
                <c:pt idx="0">
                  <c:v>0</c:v>
                </c:pt>
                <c:pt idx="1">
                  <c:v>2</c:v>
                </c:pt>
                <c:pt idx="2">
                  <c:v>3</c:v>
                </c:pt>
                <c:pt idx="3">
                  <c:v>25</c:v>
                </c:pt>
                <c:pt idx="4">
                  <c:v>28</c:v>
                </c:pt>
                <c:pt idx="5">
                  <c:v>15</c:v>
                </c:pt>
              </c:numCache>
            </c:numRef>
          </c:val>
          <c:extLst>
            <c:ext xmlns:c16="http://schemas.microsoft.com/office/drawing/2014/chart" uri="{C3380CC4-5D6E-409C-BE32-E72D297353CC}">
              <c16:uniqueId val="{00000001-9903-469E-AFAA-A0E86F63BFC9}"/>
            </c:ext>
          </c:extLst>
        </c:ser>
        <c:dLbls>
          <c:showLegendKey val="0"/>
          <c:showVal val="0"/>
          <c:showCatName val="0"/>
          <c:showSerName val="0"/>
          <c:showPercent val="0"/>
          <c:showBubbleSize val="0"/>
        </c:dLbls>
        <c:gapWidth val="150"/>
        <c:overlap val="100"/>
        <c:axId val="454097736"/>
        <c:axId val="454091504"/>
        <c:extLst/>
      </c:barChart>
      <c:catAx>
        <c:axId val="45409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454091504"/>
        <c:crosses val="autoZero"/>
        <c:auto val="1"/>
        <c:lblAlgn val="ctr"/>
        <c:lblOffset val="100"/>
        <c:noMultiLvlLbl val="0"/>
      </c:catAx>
      <c:valAx>
        <c:axId val="454091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097736"/>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Entry>
      <c:layout>
        <c:manualLayout>
          <c:xMode val="edge"/>
          <c:yMode val="edge"/>
          <c:x val="1.5848046435025631E-3"/>
          <c:y val="0.82646473586388924"/>
          <c:w val="0.72611863277048416"/>
          <c:h val="7.26979090373970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alpha val="54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0.46189</cdr:x>
      <cdr:y>0.38458</cdr:y>
    </cdr:from>
    <cdr:to>
      <cdr:x>0.53811</cdr:x>
      <cdr:y>0.61542</cdr:y>
    </cdr:to>
    <cdr:sp macro="" textlink="">
      <cdr:nvSpPr>
        <cdr:cNvPr id="2" name="TextBox 1">
          <a:extLst xmlns:a="http://schemas.openxmlformats.org/drawingml/2006/main">
            <a:ext uri="{FF2B5EF4-FFF2-40B4-BE49-F238E27FC236}">
              <a16:creationId xmlns:a16="http://schemas.microsoft.com/office/drawing/2014/main" id="{7B409DE8-28F3-4F7D-BFA4-717C9D9E86CD}"/>
            </a:ext>
          </a:extLst>
        </cdr:cNvPr>
        <cdr:cNvSpPr txBox="1"/>
      </cdr:nvSpPr>
      <cdr:spPr>
        <a:xfrm xmlns:a="http://schemas.openxmlformats.org/drawingml/2006/main">
          <a:off x="5541364" y="1523319"/>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0.38252</cdr:x>
      <cdr:y>0.38792</cdr:y>
    </cdr:from>
    <cdr:to>
      <cdr:x>0.47862</cdr:x>
      <cdr:y>0.52844</cdr:y>
    </cdr:to>
    <cdr:sp macro="" textlink="">
      <cdr:nvSpPr>
        <cdr:cNvPr id="3" name="TextBox 2">
          <a:extLst xmlns:a="http://schemas.openxmlformats.org/drawingml/2006/main">
            <a:ext uri="{FF2B5EF4-FFF2-40B4-BE49-F238E27FC236}">
              <a16:creationId xmlns:a16="http://schemas.microsoft.com/office/drawing/2014/main" id="{6C0113D2-61DC-4B33-A2F9-FEBD33942FBA}"/>
            </a:ext>
          </a:extLst>
        </cdr:cNvPr>
        <cdr:cNvSpPr txBox="1"/>
      </cdr:nvSpPr>
      <cdr:spPr>
        <a:xfrm xmlns:a="http://schemas.openxmlformats.org/drawingml/2006/main">
          <a:off x="4589163" y="1536580"/>
          <a:ext cx="1152939" cy="556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0.25341</cdr:x>
      <cdr:y>0.46552</cdr:y>
    </cdr:from>
    <cdr:to>
      <cdr:x>0.35952</cdr:x>
      <cdr:y>0.64284</cdr:y>
    </cdr:to>
    <cdr:sp macro="" textlink="">
      <cdr:nvSpPr>
        <cdr:cNvPr id="5" name="TextBox 4">
          <a:extLst xmlns:a="http://schemas.openxmlformats.org/drawingml/2006/main">
            <a:ext uri="{FF2B5EF4-FFF2-40B4-BE49-F238E27FC236}">
              <a16:creationId xmlns:a16="http://schemas.microsoft.com/office/drawing/2014/main" id="{D9675326-458C-4F68-9FDE-AC405301F0F4}"/>
            </a:ext>
          </a:extLst>
        </cdr:cNvPr>
        <cdr:cNvSpPr txBox="1"/>
      </cdr:nvSpPr>
      <cdr:spPr>
        <a:xfrm xmlns:a="http://schemas.openxmlformats.org/drawingml/2006/main">
          <a:off x="1747727" y="1962095"/>
          <a:ext cx="731823" cy="747378"/>
        </a:xfrm>
        <a:prstGeom xmlns:a="http://schemas.openxmlformats.org/drawingml/2006/main" prst="rect">
          <a:avLst/>
        </a:prstGeom>
        <a:noFill xmlns:a="http://schemas.openxmlformats.org/drawingml/2006/main"/>
      </cdr:spPr>
      <cdr:txBody>
        <a:bodyPr xmlns:a="http://schemas.openxmlformats.org/drawingml/2006/main" wrap="square" rIns="274320" rtlCol="0" anchor="ctr"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accent6"/>
              </a:solidFill>
            </a:rPr>
            <a:t>       </a:t>
          </a:r>
          <a:r>
            <a:rPr lang="en-US" sz="2400" b="1" dirty="0">
              <a:solidFill>
                <a:schemeClr val="accent6"/>
              </a:solidFill>
            </a:rPr>
            <a:t>16</a:t>
          </a:r>
          <a:endParaRPr lang="en-US" sz="2800" b="1" dirty="0">
            <a:solidFill>
              <a:schemeClr val="accent6"/>
            </a:solidFill>
          </a:endParaRPr>
        </a:p>
      </cdr:txBody>
    </cdr:sp>
  </cdr:relSizeAnchor>
  <cdr:relSizeAnchor xmlns:cdr="http://schemas.openxmlformats.org/drawingml/2006/chartDrawing">
    <cdr:from>
      <cdr:x>0.4046</cdr:x>
      <cdr:y>0.4089</cdr:y>
    </cdr:from>
    <cdr:to>
      <cdr:x>0.51747</cdr:x>
      <cdr:y>0.57685</cdr:y>
    </cdr:to>
    <cdr:sp macro="" textlink="">
      <cdr:nvSpPr>
        <cdr:cNvPr id="6" name="TextBox 4">
          <a:extLst xmlns:a="http://schemas.openxmlformats.org/drawingml/2006/main">
            <a:ext uri="{FF2B5EF4-FFF2-40B4-BE49-F238E27FC236}">
              <a16:creationId xmlns:a16="http://schemas.microsoft.com/office/drawing/2014/main" id="{D9675326-458C-4F68-9FDE-AC405301F0F4}"/>
            </a:ext>
          </a:extLst>
        </cdr:cNvPr>
        <cdr:cNvSpPr txBox="1"/>
      </cdr:nvSpPr>
      <cdr:spPr>
        <a:xfrm xmlns:a="http://schemas.openxmlformats.org/drawingml/2006/main">
          <a:off x="2790432" y="1723471"/>
          <a:ext cx="778446" cy="707884"/>
        </a:xfrm>
        <a:prstGeom xmlns:a="http://schemas.openxmlformats.org/drawingml/2006/main" prst="rect">
          <a:avLst/>
        </a:prstGeom>
        <a:noFill xmlns:a="http://schemas.openxmlformats.org/drawingml/2006/main"/>
      </cdr:spPr>
      <cdr:txBody>
        <a:bodyPr xmlns:a="http://schemas.openxmlformats.org/drawingml/2006/main" wrap="square" rIns="274320" rtlCol="0" anchor="ctr"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chemeClr val="accent6"/>
              </a:solidFill>
            </a:rPr>
            <a:t>      </a:t>
          </a:r>
          <a:r>
            <a:rPr lang="en-US" sz="2400" b="1" dirty="0">
              <a:solidFill>
                <a:schemeClr val="accent6"/>
              </a:solidFill>
            </a:rPr>
            <a:t>29</a:t>
          </a:r>
        </a:p>
      </cdr:txBody>
    </cdr:sp>
  </cdr:relSizeAnchor>
  <cdr:relSizeAnchor xmlns:cdr="http://schemas.openxmlformats.org/drawingml/2006/chartDrawing">
    <cdr:from>
      <cdr:x>0.56887</cdr:x>
      <cdr:y>0.28801</cdr:y>
    </cdr:from>
    <cdr:to>
      <cdr:x>0.66816</cdr:x>
      <cdr:y>0.46552</cdr:y>
    </cdr:to>
    <cdr:sp macro="" textlink="">
      <cdr:nvSpPr>
        <cdr:cNvPr id="7" name="TextBox 4">
          <a:extLst xmlns:a="http://schemas.openxmlformats.org/drawingml/2006/main">
            <a:ext uri="{FF2B5EF4-FFF2-40B4-BE49-F238E27FC236}">
              <a16:creationId xmlns:a16="http://schemas.microsoft.com/office/drawing/2014/main" id="{D9675326-458C-4F68-9FDE-AC405301F0F4}"/>
            </a:ext>
          </a:extLst>
        </cdr:cNvPr>
        <cdr:cNvSpPr txBox="1"/>
      </cdr:nvSpPr>
      <cdr:spPr>
        <a:xfrm xmlns:a="http://schemas.openxmlformats.org/drawingml/2006/main">
          <a:off x="3923405" y="1213917"/>
          <a:ext cx="684787" cy="748178"/>
        </a:xfrm>
        <a:prstGeom xmlns:a="http://schemas.openxmlformats.org/drawingml/2006/main" prst="rect">
          <a:avLst/>
        </a:prstGeom>
        <a:noFill xmlns:a="http://schemas.openxmlformats.org/drawingml/2006/main"/>
      </cdr:spPr>
      <cdr:txBody>
        <a:bodyPr xmlns:a="http://schemas.openxmlformats.org/drawingml/2006/main" wrap="square" rIns="274320" rtlCol="0" anchor="ctr"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accent6"/>
              </a:solidFill>
            </a:rPr>
            <a:t>        </a:t>
          </a:r>
          <a:r>
            <a:rPr lang="en-US" sz="2400" b="1" dirty="0">
              <a:solidFill>
                <a:schemeClr val="accent6"/>
              </a:solidFill>
            </a:rPr>
            <a:t>50</a:t>
          </a:r>
          <a:endParaRPr lang="en-US" sz="2800" b="1" dirty="0">
            <a:solidFill>
              <a:schemeClr val="accent6"/>
            </a:solidFill>
          </a:endParaRPr>
        </a:p>
      </cdr:txBody>
    </cdr:sp>
  </cdr:relSizeAnchor>
  <cdr:relSizeAnchor xmlns:cdr="http://schemas.openxmlformats.org/drawingml/2006/chartDrawing">
    <cdr:from>
      <cdr:x>0.09507</cdr:x>
      <cdr:y>0.57338</cdr:y>
    </cdr:from>
    <cdr:to>
      <cdr:x>0.19659</cdr:x>
      <cdr:y>0.68291</cdr:y>
    </cdr:to>
    <cdr:sp macro="" textlink="">
      <cdr:nvSpPr>
        <cdr:cNvPr id="11" name="TextBox 4">
          <a:extLst xmlns:a="http://schemas.openxmlformats.org/drawingml/2006/main">
            <a:ext uri="{FF2B5EF4-FFF2-40B4-BE49-F238E27FC236}">
              <a16:creationId xmlns:a16="http://schemas.microsoft.com/office/drawing/2014/main" id="{A8E4CEC7-4558-476C-BCC5-4B394C0078AC}"/>
            </a:ext>
          </a:extLst>
        </cdr:cNvPr>
        <cdr:cNvSpPr txBox="1"/>
      </cdr:nvSpPr>
      <cdr:spPr>
        <a:xfrm xmlns:a="http://schemas.openxmlformats.org/drawingml/2006/main">
          <a:off x="655657" y="2416714"/>
          <a:ext cx="700166" cy="461653"/>
        </a:xfrm>
        <a:prstGeom xmlns:a="http://schemas.openxmlformats.org/drawingml/2006/main" prst="rect">
          <a:avLst/>
        </a:prstGeom>
        <a:noFill xmlns:a="http://schemas.openxmlformats.org/drawingml/2006/main"/>
      </cdr:spPr>
      <cdr:txBody>
        <a:bodyPr xmlns:a="http://schemas.openxmlformats.org/drawingml/2006/main" wrap="square" rIns="27432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chemeClr val="accent6"/>
              </a:solidFill>
            </a:rPr>
            <a:t>  </a:t>
          </a:r>
          <a:r>
            <a:rPr lang="en-US" sz="2400" b="1" dirty="0">
              <a:solidFill>
                <a:schemeClr val="accent6"/>
              </a:solidFill>
            </a:rPr>
            <a:t>9</a:t>
          </a:r>
          <a:endParaRPr lang="en-US" sz="2800" b="1" dirty="0">
            <a:solidFill>
              <a:schemeClr val="accent6"/>
            </a:solidFill>
          </a:endParaRPr>
        </a:p>
      </cdr:txBody>
    </cdr:sp>
  </cdr:relSizeAnchor>
  <cdr:relSizeAnchor xmlns:cdr="http://schemas.openxmlformats.org/drawingml/2006/chartDrawing">
    <cdr:from>
      <cdr:x>0.03247</cdr:x>
      <cdr:y>0.90019</cdr:y>
    </cdr:from>
    <cdr:to>
      <cdr:x>0.65503</cdr:x>
      <cdr:y>0.97268</cdr:y>
    </cdr:to>
    <cdr:sp macro="" textlink="">
      <cdr:nvSpPr>
        <cdr:cNvPr id="8" name="TextBox 4">
          <a:extLst xmlns:a="http://schemas.openxmlformats.org/drawingml/2006/main">
            <a:ext uri="{FF2B5EF4-FFF2-40B4-BE49-F238E27FC236}">
              <a16:creationId xmlns:a16="http://schemas.microsoft.com/office/drawing/2014/main" id="{7B8B44BC-3D48-4B48-9AE4-F109FADD877B}"/>
            </a:ext>
          </a:extLst>
        </cdr:cNvPr>
        <cdr:cNvSpPr txBox="1"/>
      </cdr:nvSpPr>
      <cdr:spPr>
        <a:xfrm xmlns:a="http://schemas.openxmlformats.org/drawingml/2006/main">
          <a:off x="223939" y="3794187"/>
          <a:ext cx="4293699" cy="305504"/>
        </a:xfrm>
        <a:prstGeom xmlns:a="http://schemas.openxmlformats.org/drawingml/2006/main" prst="rect">
          <a:avLst/>
        </a:prstGeom>
        <a:noFill xmlns:a="http://schemas.openxmlformats.org/drawingml/2006/main"/>
      </cdr:spPr>
      <cdr:txBody>
        <a:bodyPr xmlns:a="http://schemas.openxmlformats.org/drawingml/2006/main" wrap="square" rIns="274320" rtlCol="0" anchor="ctr"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Calibri" panose="020F0502020204030204"/>
            </a:rPr>
            <a:t> </a:t>
          </a:r>
          <a:r>
            <a:rPr lang="en-US" sz="1400" noProof="0" dirty="0">
              <a:latin typeface="Calibri" panose="020F0502020204030204"/>
            </a:rPr>
            <a:t>*SY21-22 shows estimated total events held </a:t>
          </a:r>
          <a:r>
            <a:rPr kumimoji="0" lang="en-US" sz="1100" i="0" u="none" strike="noStrike" kern="1200" cap="none" spc="0" normalizeH="0" baseline="0" noProof="0" dirty="0">
              <a:ln>
                <a:noFill/>
              </a:ln>
              <a:effectLst/>
              <a:uLnTx/>
              <a:uFillTx/>
              <a:latin typeface="Calibri" panose="020F0502020204030204"/>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86037-CBA6-4FE3-AF75-4FA5951D1DA1}" type="datetimeFigureOut">
              <a:rPr lang="en-US"/>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82AF3-B4D1-4C1B-AC6D-4EAEA9DC7605}" type="slidenum">
              <a:rPr lang="en-US"/>
              <a:t>‹#›</a:t>
            </a:fld>
            <a:endParaRPr lang="en-US"/>
          </a:p>
        </p:txBody>
      </p:sp>
    </p:spTree>
    <p:extLst>
      <p:ext uri="{BB962C8B-B14F-4D97-AF65-F5344CB8AC3E}">
        <p14:creationId xmlns:p14="http://schemas.microsoft.com/office/powerpoint/2010/main" val="364818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82AF3-B4D1-4C1B-AC6D-4EAEA9DC7605}" type="slidenum">
              <a:rPr lang="en-US" smtClean="0"/>
              <a:t>1</a:t>
            </a:fld>
            <a:endParaRPr lang="en-US"/>
          </a:p>
        </p:txBody>
      </p:sp>
    </p:spTree>
    <p:extLst>
      <p:ext uri="{BB962C8B-B14F-4D97-AF65-F5344CB8AC3E}">
        <p14:creationId xmlns:p14="http://schemas.microsoft.com/office/powerpoint/2010/main" val="277274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94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Discount is only applied when 5 or more new full dues paying members join from the same company. Must download and submit application via email or mail. </a:t>
            </a:r>
          </a:p>
          <a:p>
            <a:endParaRPr lang="en-US" dirty="0"/>
          </a:p>
          <a:p>
            <a:r>
              <a:rPr lang="en-US" dirty="0"/>
              <a:t>Free conference registration can be requested within 24 months of a new full dues paying membership. Email meetings@ashrae.org once registration is open for the conference of your choice.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64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42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31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85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2022 is a code cycle year so new versions of high-profile standards like 90.1, 62.1, etc. will be released later this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12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82AF3-B4D1-4C1B-AC6D-4EAEA9DC7605}" type="slidenum">
              <a:rPr lang="en-US" smtClean="0"/>
              <a:t>17</a:t>
            </a:fld>
            <a:endParaRPr lang="en-US"/>
          </a:p>
        </p:txBody>
      </p:sp>
    </p:spTree>
    <p:extLst>
      <p:ext uri="{BB962C8B-B14F-4D97-AF65-F5344CB8AC3E}">
        <p14:creationId xmlns:p14="http://schemas.microsoft.com/office/powerpoint/2010/main" val="1792733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64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080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82AF3-B4D1-4C1B-AC6D-4EAEA9DC7605}" type="slidenum">
              <a:rPr lang="en-US" smtClean="0"/>
              <a:t>20</a:t>
            </a:fld>
            <a:endParaRPr lang="en-US"/>
          </a:p>
        </p:txBody>
      </p:sp>
    </p:spTree>
    <p:extLst>
      <p:ext uri="{BB962C8B-B14F-4D97-AF65-F5344CB8AC3E}">
        <p14:creationId xmlns:p14="http://schemas.microsoft.com/office/powerpoint/2010/main" val="147947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82AF3-B4D1-4C1B-AC6D-4EAEA9DC7605}" type="slidenum">
              <a:rPr lang="en-US" smtClean="0"/>
              <a:t>2</a:t>
            </a:fld>
            <a:endParaRPr lang="en-US"/>
          </a:p>
        </p:txBody>
      </p:sp>
    </p:spTree>
    <p:extLst>
      <p:ext uri="{BB962C8B-B14F-4D97-AF65-F5344CB8AC3E}">
        <p14:creationId xmlns:p14="http://schemas.microsoft.com/office/powerpoint/2010/main" val="2373544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82AF3-B4D1-4C1B-AC6D-4EAEA9DC7605}" type="slidenum">
              <a:rPr lang="en-US" smtClean="0"/>
              <a:t>21</a:t>
            </a:fld>
            <a:endParaRPr lang="en-US"/>
          </a:p>
        </p:txBody>
      </p:sp>
    </p:spTree>
    <p:extLst>
      <p:ext uri="{BB962C8B-B14F-4D97-AF65-F5344CB8AC3E}">
        <p14:creationId xmlns:p14="http://schemas.microsoft.com/office/powerpoint/2010/main" val="222198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Aft>
                <a:spcPts val="1200"/>
              </a:spcAft>
              <a:buFont typeface="Symbol,Sans-Serif"/>
              <a:buChar char=""/>
            </a:pPr>
            <a:r>
              <a:rPr lang="en-US" dirty="0"/>
              <a:t>Nominations for appointed standing committees are sought annually</a:t>
            </a:r>
          </a:p>
          <a:p>
            <a:pPr marL="342900" indent="-342900">
              <a:lnSpc>
                <a:spcPct val="110000"/>
              </a:lnSpc>
              <a:spcAft>
                <a:spcPts val="1200"/>
              </a:spcAft>
              <a:buFont typeface="Symbol,Sans-Serif"/>
              <a:buChar char=""/>
            </a:pPr>
            <a:r>
              <a:rPr lang="en-US" dirty="0"/>
              <a:t>Speak with your committee ExO/CO if your current appointment ends </a:t>
            </a:r>
            <a:r>
              <a:rPr lang="en-US" b="1" dirty="0"/>
              <a:t>June 30 </a:t>
            </a:r>
            <a:r>
              <a:rPr lang="en-US" dirty="0"/>
              <a:t>and you wish to be nominated for another committee Society Year (July 1-June 30)</a:t>
            </a:r>
            <a:endParaRPr lang="en-US" dirty="0">
              <a:cs typeface="Calibri"/>
            </a:endParaRPr>
          </a:p>
          <a:p>
            <a:pPr marL="342900" indent="-342900">
              <a:lnSpc>
                <a:spcPct val="90000"/>
              </a:lnSpc>
              <a:spcAft>
                <a:spcPts val="1200"/>
              </a:spcAft>
              <a:buFont typeface="Symbol,Sans-Serif"/>
              <a:buChar char=""/>
            </a:pPr>
            <a:r>
              <a:rPr lang="en-US" dirty="0"/>
              <a:t>Self-nomination is also encouraged</a:t>
            </a:r>
          </a:p>
          <a:p>
            <a:pPr marL="342900" indent="-342900">
              <a:lnSpc>
                <a:spcPct val="90000"/>
              </a:lnSpc>
              <a:spcAft>
                <a:spcPts val="1200"/>
              </a:spcAft>
              <a:buFont typeface="Symbol,Sans-Serif"/>
              <a:buChar char=""/>
            </a:pPr>
            <a:r>
              <a:rPr lang="en-US" dirty="0"/>
              <a:t>Councils are elected by the Board of Directors, but nominations are welcome</a:t>
            </a:r>
          </a:p>
          <a:p>
            <a:pPr marL="342900" indent="-342900">
              <a:lnSpc>
                <a:spcPct val="90000"/>
              </a:lnSpc>
              <a:spcAft>
                <a:spcPts val="1200"/>
              </a:spcAft>
              <a:buFont typeface="Symbol,Sans-Serif"/>
              <a:buChar char=""/>
            </a:pPr>
            <a:endParaRPr lang="en-US" dirty="0">
              <a:cs typeface="Calibri" panose="020F0502020204030204"/>
            </a:endParaRPr>
          </a:p>
          <a:p>
            <a:pPr marL="342900" indent="-342900">
              <a:lnSpc>
                <a:spcPct val="90000"/>
              </a:lnSpc>
              <a:spcAft>
                <a:spcPts val="1200"/>
              </a:spcAft>
              <a:buFont typeface="Symbol,Sans-Serif"/>
              <a:buChar char=""/>
            </a:pPr>
            <a:r>
              <a:rPr lang="en-US" dirty="0"/>
              <a:t>Nominations for Personal Honors and Personal Awards for General Society Activities may be made by chapters, regions, committees or individual ASHRAE members</a:t>
            </a:r>
          </a:p>
          <a:p>
            <a:pPr marL="342900" indent="-342900">
              <a:lnSpc>
                <a:spcPct val="90000"/>
              </a:lnSpc>
              <a:spcAft>
                <a:spcPts val="1200"/>
              </a:spcAft>
              <a:buFont typeface="Symbol,Sans-Serif"/>
              <a:buChar char=""/>
            </a:pPr>
            <a:r>
              <a:rPr lang="en-US" dirty="0"/>
              <a:t>Nominations for Personal Awards for Specific Society Activities and Society Awards to Groups or Chapters are made by the committee which sponsors the award</a:t>
            </a:r>
          </a:p>
          <a:p>
            <a:pPr marL="342900" indent="-342900">
              <a:lnSpc>
                <a:spcPct val="90000"/>
              </a:lnSpc>
              <a:spcAft>
                <a:spcPts val="1200"/>
              </a:spcAft>
              <a:buFont typeface="Symbol,Sans-Serif"/>
              <a:buChar char=""/>
            </a:pPr>
            <a:r>
              <a:rPr lang="en-US" dirty="0"/>
              <a:t>Recommendations for Paper Awards are made by the Society Program Committee</a:t>
            </a:r>
          </a:p>
          <a:p>
            <a:pPr marL="342900" indent="-342900">
              <a:lnSpc>
                <a:spcPct val="90000"/>
              </a:lnSpc>
              <a:spcAft>
                <a:spcPts val="1200"/>
              </a:spcAft>
              <a:buFont typeface="Symbol,Sans-Serif"/>
              <a:buChar char=""/>
            </a:pPr>
            <a:r>
              <a:rPr lang="en-US" dirty="0"/>
              <a:t>Nominations for Regional Awards are made by the delegate from a candidate’s chapter at the Chapters Regional Conference (CRC)</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2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BOD approved edits to the meeting fundamentals and quick reference to provide clarity regarding when motions from subcommittees ad reporting bodies need a second.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65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82AF3-B4D1-4C1B-AC6D-4EAEA9DC7605}" type="slidenum">
              <a:rPr lang="en-US" smtClean="0"/>
              <a:t>5</a:t>
            </a:fld>
            <a:endParaRPr lang="en-US"/>
          </a:p>
        </p:txBody>
      </p:sp>
    </p:spTree>
    <p:extLst>
      <p:ext uri="{BB962C8B-B14F-4D97-AF65-F5344CB8AC3E}">
        <p14:creationId xmlns:p14="http://schemas.microsoft.com/office/powerpoint/2010/main" val="387657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82AF3-B4D1-4C1B-AC6D-4EAEA9DC7605}" type="slidenum">
              <a:rPr lang="en-US" smtClean="0"/>
              <a:t>7</a:t>
            </a:fld>
            <a:endParaRPr lang="en-US"/>
          </a:p>
        </p:txBody>
      </p:sp>
    </p:spTree>
    <p:extLst>
      <p:ext uri="{BB962C8B-B14F-4D97-AF65-F5344CB8AC3E}">
        <p14:creationId xmlns:p14="http://schemas.microsoft.com/office/powerpoint/2010/main" val="237390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9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evolved TFBD will be developing the strategies to get decarbonization into the regular activities of ASHRAE.  The TFBD ExCom consists of 7 members chaired by Presidential Member Kent Peterson.  There are 2 subcommittees with 8 working groups that will be responsible for overseeing the development of six guides, new training and education products and tools, and revamping the website and knowledge hub.  The 2 advisory panels will help provide guidance on what is needed on a global scale from the industry and the users.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96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82AF3-B4D1-4C1B-AC6D-4EAEA9DC7605}" type="slidenum">
              <a:rPr lang="en-US" smtClean="0"/>
              <a:t>10</a:t>
            </a:fld>
            <a:endParaRPr lang="en-US"/>
          </a:p>
        </p:txBody>
      </p:sp>
    </p:spTree>
    <p:extLst>
      <p:ext uri="{BB962C8B-B14F-4D97-AF65-F5344CB8AC3E}">
        <p14:creationId xmlns:p14="http://schemas.microsoft.com/office/powerpoint/2010/main" val="3277490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7667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243B-C60A-466C-BD32-6D1FE395D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13E48-1FD3-428C-A790-58711CA07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4CB93-20A9-4D72-8605-588209DCB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EB244-F392-465E-9F7F-EB8DC1A4EE68}"/>
              </a:ext>
            </a:extLst>
          </p:cNvPr>
          <p:cNvSpPr>
            <a:spLocks noGrp="1"/>
          </p:cNvSpPr>
          <p:nvPr>
            <p:ph type="dt" sz="half" idx="10"/>
          </p:nvPr>
        </p:nvSpPr>
        <p:spPr/>
        <p:txBody>
          <a:bodyPr/>
          <a:lstStyle/>
          <a:p>
            <a:fld id="{AF8BBA54-415D-438F-ABD0-A01F287E4AF8}" type="datetimeFigureOut">
              <a:rPr lang="en-US" smtClean="0"/>
              <a:t>8/17/2022</a:t>
            </a:fld>
            <a:endParaRPr lang="en-US"/>
          </a:p>
        </p:txBody>
      </p:sp>
      <p:sp>
        <p:nvSpPr>
          <p:cNvPr id="6" name="Footer Placeholder 5">
            <a:extLst>
              <a:ext uri="{FF2B5EF4-FFF2-40B4-BE49-F238E27FC236}">
                <a16:creationId xmlns:a16="http://schemas.microsoft.com/office/drawing/2014/main" id="{A0ABDD02-6B98-448B-AED5-E375E1B78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F2D16-A729-4722-92BD-9E4A35960744}"/>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222711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3" name="Picture 2" descr="A picture containing plant&#10;&#10;Description automatically generated">
            <a:extLst>
              <a:ext uri="{FF2B5EF4-FFF2-40B4-BE49-F238E27FC236}">
                <a16:creationId xmlns:a16="http://schemas.microsoft.com/office/drawing/2014/main" id="{45243FAC-1618-4F17-870E-2E34877CF37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586182" y="808185"/>
            <a:ext cx="19039941" cy="7255237"/>
          </a:xfrm>
          <a:prstGeom prst="rect">
            <a:avLst/>
          </a:prstGeom>
        </p:spPr>
      </p:pic>
      <p:sp>
        <p:nvSpPr>
          <p:cNvPr id="8" name="Title Placeholder 1">
            <a:extLst>
              <a:ext uri="{FF2B5EF4-FFF2-40B4-BE49-F238E27FC236}">
                <a16:creationId xmlns:a16="http://schemas.microsoft.com/office/drawing/2014/main" id="{76557BAC-5213-4134-A016-A12D891D733B}"/>
              </a:ext>
            </a:extLst>
          </p:cNvPr>
          <p:cNvSpPr txBox="1">
            <a:spLocks/>
          </p:cNvSpPr>
          <p:nvPr userDrawn="1"/>
        </p:nvSpPr>
        <p:spPr>
          <a:xfrm>
            <a:off x="0" y="0"/>
            <a:ext cx="12192000" cy="1034760"/>
          </a:xfrm>
          <a:prstGeom prst="rect">
            <a:avLst/>
          </a:prstGeom>
          <a:solidFill>
            <a:schemeClr val="accent1">
              <a:lumMod val="75000"/>
            </a:schemeClr>
          </a:solidFill>
        </p:spPr>
        <p:txBody>
          <a:bodyPr vert="horz" lIns="36576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kzidenz Grotesk BE Regular" panose="02000503030000020003" pitchFamily="50" charset="0"/>
                <a:ea typeface="+mj-ea"/>
                <a:cs typeface="+mj-cs"/>
              </a:defRPr>
            </a:lvl1pPr>
          </a:lstStyle>
          <a:p>
            <a:endParaRPr lang="en-US" sz="2800" dirty="0"/>
          </a:p>
        </p:txBody>
      </p:sp>
      <p:pic>
        <p:nvPicPr>
          <p:cNvPr id="13" name="Picture 12" descr="Text, logo&#10;&#10;Description automatically generated">
            <a:extLst>
              <a:ext uri="{FF2B5EF4-FFF2-40B4-BE49-F238E27FC236}">
                <a16:creationId xmlns:a16="http://schemas.microsoft.com/office/drawing/2014/main" id="{82B14DBF-5F95-4677-9235-178D2DEEFA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flipV="1">
            <a:off x="10993907" y="199309"/>
            <a:ext cx="869088" cy="601514"/>
          </a:xfrm>
          <a:prstGeom prst="rect">
            <a:avLst/>
          </a:prstGeom>
        </p:spPr>
      </p:pic>
      <p:sp>
        <p:nvSpPr>
          <p:cNvPr id="14" name="Title 1">
            <a:extLst>
              <a:ext uri="{FF2B5EF4-FFF2-40B4-BE49-F238E27FC236}">
                <a16:creationId xmlns:a16="http://schemas.microsoft.com/office/drawing/2014/main" id="{3BBB6481-3ABA-479A-BC27-8D38A55E2350}"/>
              </a:ext>
            </a:extLst>
          </p:cNvPr>
          <p:cNvSpPr>
            <a:spLocks noGrp="1"/>
          </p:cNvSpPr>
          <p:nvPr>
            <p:ph type="title"/>
          </p:nvPr>
        </p:nvSpPr>
        <p:spPr>
          <a:xfrm>
            <a:off x="329005" y="216622"/>
            <a:ext cx="10515600" cy="601515"/>
          </a:xfrm>
        </p:spPr>
        <p:txBody>
          <a:bodyPr>
            <a:noAutofit/>
          </a:bodyPr>
          <a:lstStyle>
            <a:lvl1pPr>
              <a:defRPr sz="3200">
                <a:solidFill>
                  <a:schemeClr val="bg1"/>
                </a:solidFill>
                <a:latin typeface="Akzidenz Grotesk BE Regular" panose="02000503030000020003" pitchFamily="50" charset="0"/>
              </a:defRPr>
            </a:lvl1pPr>
          </a:lstStyle>
          <a:p>
            <a:endParaRPr lang="en-US" dirty="0"/>
          </a:p>
        </p:txBody>
      </p:sp>
      <p:sp>
        <p:nvSpPr>
          <p:cNvPr id="7" name="Content Placeholder 2">
            <a:extLst>
              <a:ext uri="{FF2B5EF4-FFF2-40B4-BE49-F238E27FC236}">
                <a16:creationId xmlns:a16="http://schemas.microsoft.com/office/drawing/2014/main" id="{A332F484-9A21-4CA7-8201-A46ACEEEC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4997B865-7EFE-4C00-8EC6-42A6E991D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283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8/17/2022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msend21.com/link.cfm?r=90BYXFxJPpMTYwIKUWvoMw~~&amp;pe=S6_O67iH1coMrMSAEQxlH-hxYrqAHNpIy_UNw6Ymaw_mjrdpBruDMhTcCKKbQN0DIJYOMC9oVGs6Kyp7ghES5g~~&amp;t=E1JFUS3yLbEDA1g6d85Q7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8.sv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hyperlink" Target="mailto:GovAffairs@ashra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boardservices@ashrae.or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5751" y="2484459"/>
            <a:ext cx="8066632" cy="1877437"/>
          </a:xfrm>
          <a:prstGeom prst="rect">
            <a:avLst/>
          </a:prstGeom>
          <a:noFill/>
        </p:spPr>
        <p:txBody>
          <a:bodyPr wrap="square" rtlCol="0">
            <a:spAutoFit/>
          </a:bodyPr>
          <a:lstStyle/>
          <a:p>
            <a:pPr algn="ctr"/>
            <a:r>
              <a:rPr lang="en-US" sz="4400" dirty="0">
                <a:solidFill>
                  <a:schemeClr val="bg1"/>
                </a:solidFill>
                <a:latin typeface="Akzidenz Grotesk BE Medium" panose="02000803030000020004" pitchFamily="50" charset="0"/>
              </a:rPr>
              <a:t>ASHRAE Leadership Presentation</a:t>
            </a:r>
            <a:br>
              <a:rPr lang="en-US" sz="4400" dirty="0">
                <a:solidFill>
                  <a:schemeClr val="bg1"/>
                </a:solidFill>
                <a:latin typeface="Akzidenz Grotesk BE Medium" panose="02000803030000020004" pitchFamily="50" charset="0"/>
              </a:rPr>
            </a:br>
            <a:r>
              <a:rPr lang="en-US" sz="4400" dirty="0">
                <a:solidFill>
                  <a:schemeClr val="bg1"/>
                </a:solidFill>
                <a:latin typeface="Akzidenz Grotesk BE Medium" panose="02000803030000020004" pitchFamily="50" charset="0"/>
              </a:rPr>
              <a:t>2022 Fall CRC</a:t>
            </a:r>
            <a:endParaRPr lang="en-US" sz="2000" dirty="0">
              <a:solidFill>
                <a:schemeClr val="bg1"/>
              </a:solidFill>
              <a:latin typeface="Akzidenz Grotesk BE Medium" panose="02000803030000020004" pitchFamily="50" charset="0"/>
            </a:endParaRPr>
          </a:p>
          <a:p>
            <a:endParaRPr lang="en-US" sz="2800" dirty="0">
              <a:solidFill>
                <a:schemeClr val="bg1"/>
              </a:solidFill>
              <a:latin typeface="Akzidenz Grotesk BE Medium" panose="02000803030000020004" pitchFamily="50" charset="0"/>
            </a:endParaRPr>
          </a:p>
        </p:txBody>
      </p:sp>
      <p:sp>
        <p:nvSpPr>
          <p:cNvPr id="3" name="TextBox 7">
            <a:extLst>
              <a:ext uri="{FF2B5EF4-FFF2-40B4-BE49-F238E27FC236}">
                <a16:creationId xmlns:a16="http://schemas.microsoft.com/office/drawing/2014/main" id="{2A8075B1-8BB0-50DA-1259-03F05837A5E2}"/>
              </a:ext>
            </a:extLst>
          </p:cNvPr>
          <p:cNvSpPr txBox="1"/>
          <p:nvPr/>
        </p:nvSpPr>
        <p:spPr>
          <a:xfrm>
            <a:off x="10981284" y="6216581"/>
            <a:ext cx="104547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solidFill>
                  <a:schemeClr val="bg1"/>
                </a:solidFill>
                <a:latin typeface="Arial" panose="020B0604020202020204" pitchFamily="34" charset="0"/>
                <a:cs typeface="Arial" panose="020B0604020202020204" pitchFamily="34" charset="0"/>
              </a:rPr>
              <a:t>August 2022</a:t>
            </a:r>
          </a:p>
        </p:txBody>
      </p:sp>
    </p:spTree>
    <p:extLst>
      <p:ext uri="{BB962C8B-B14F-4D97-AF65-F5344CB8AC3E}">
        <p14:creationId xmlns:p14="http://schemas.microsoft.com/office/powerpoint/2010/main" val="274850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9B21-C9A1-C64C-A5AF-D8F5CADD5962}"/>
              </a:ext>
            </a:extLst>
          </p:cNvPr>
          <p:cNvSpPr>
            <a:spLocks noGrp="1"/>
          </p:cNvSpPr>
          <p:nvPr>
            <p:ph type="title"/>
          </p:nvPr>
        </p:nvSpPr>
        <p:spPr>
          <a:xfrm>
            <a:off x="257176" y="365125"/>
            <a:ext cx="9472040" cy="643543"/>
          </a:xfrm>
        </p:spPr>
        <p:txBody>
          <a:bodyPr>
            <a:normAutofit/>
          </a:bodyPr>
          <a:lstStyle/>
          <a:p>
            <a:r>
              <a:rPr lang="en-US" b="1" dirty="0"/>
              <a:t>Distinguished Lecturer</a:t>
            </a:r>
          </a:p>
        </p:txBody>
      </p:sp>
      <p:sp>
        <p:nvSpPr>
          <p:cNvPr id="10" name="TextBox 9">
            <a:extLst>
              <a:ext uri="{FF2B5EF4-FFF2-40B4-BE49-F238E27FC236}">
                <a16:creationId xmlns:a16="http://schemas.microsoft.com/office/drawing/2014/main" id="{0DEAED15-67E9-4F07-9474-F9C9B8B49885}"/>
              </a:ext>
            </a:extLst>
          </p:cNvPr>
          <p:cNvSpPr txBox="1"/>
          <p:nvPr/>
        </p:nvSpPr>
        <p:spPr>
          <a:xfrm>
            <a:off x="0" y="5783217"/>
            <a:ext cx="12191999" cy="717937"/>
          </a:xfrm>
          <a:prstGeom prst="rect">
            <a:avLst/>
          </a:prstGeom>
          <a:solidFill>
            <a:srgbClr val="006EB6"/>
          </a:solidFill>
        </p:spPr>
        <p:txBody>
          <a:bodyPr wrap="square" tIns="91440" rtlCol="0" anchor="ctr" anchorCtr="0">
            <a:noAutofit/>
          </a:bodyPr>
          <a:lstStyle/>
          <a:p>
            <a:pPr algn="ctr"/>
            <a:r>
              <a:rPr lang="en-US" sz="2400" b="1" dirty="0">
                <a:solidFill>
                  <a:schemeClr val="bg1"/>
                </a:solidFill>
              </a:rPr>
              <a:t>To learn more, visit </a:t>
            </a:r>
            <a:r>
              <a:rPr lang="en-US" sz="2400" b="1" u="sng" dirty="0">
                <a:solidFill>
                  <a:schemeClr val="bg1"/>
                </a:solidFill>
                <a:hlinkClick r:id="rId3">
                  <a:extLst>
                    <a:ext uri="{A12FA001-AC4F-418D-AE19-62706E023703}">
                      <ahyp:hlinkClr xmlns:ahyp="http://schemas.microsoft.com/office/drawing/2018/hyperlinkcolor" val="tx"/>
                    </a:ext>
                  </a:extLst>
                </a:hlinkClick>
              </a:rPr>
              <a:t>ashrae.org/dl</a:t>
            </a:r>
            <a:endParaRPr lang="en-US" sz="2400" b="1" dirty="0">
              <a:solidFill>
                <a:schemeClr val="bg1"/>
              </a:solidFill>
            </a:endParaRPr>
          </a:p>
        </p:txBody>
      </p:sp>
      <p:pic>
        <p:nvPicPr>
          <p:cNvPr id="1026" name="Picture 2">
            <a:extLst>
              <a:ext uri="{FF2B5EF4-FFF2-40B4-BE49-F238E27FC236}">
                <a16:creationId xmlns:a16="http://schemas.microsoft.com/office/drawing/2014/main" id="{3D48B382-1657-4969-8317-4502F49EF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6" y="2009812"/>
            <a:ext cx="4114800" cy="27146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85C477C-2C4C-4FBA-B168-C137A00F72BF}"/>
              </a:ext>
            </a:extLst>
          </p:cNvPr>
          <p:cNvSpPr txBox="1"/>
          <p:nvPr/>
        </p:nvSpPr>
        <p:spPr>
          <a:xfrm>
            <a:off x="3992524" y="2571103"/>
            <a:ext cx="7942299" cy="646331"/>
          </a:xfrm>
          <a:prstGeom prst="rect">
            <a:avLst/>
          </a:prstGeom>
          <a:noFill/>
        </p:spPr>
        <p:txBody>
          <a:bodyPr wrap="square">
            <a:spAutoFit/>
          </a:bodyPr>
          <a:lstStyle/>
          <a:p>
            <a:pPr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ASHRAE Distinguished Lecturer (DL) will share knowledge virtually and in-person with ASHRAE Chapters about topics related to building carbon footprint reduction</a:t>
            </a:r>
            <a:r>
              <a:rPr lang="en-US" sz="1800" dirty="0">
                <a:effectLst/>
                <a:latin typeface="Arial" panose="020B0604020202020204" pitchFamily="34"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87F8F1B7-F460-437E-B55B-CFB51B1251A7}"/>
              </a:ext>
            </a:extLst>
          </p:cNvPr>
          <p:cNvSpPr txBox="1"/>
          <p:nvPr/>
        </p:nvSpPr>
        <p:spPr>
          <a:xfrm>
            <a:off x="5106256" y="3289040"/>
            <a:ext cx="5505036" cy="2308324"/>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Topics associated with building decarbonization include:</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perational carbon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mbodied carbon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B</a:t>
            </a:r>
            <a:r>
              <a:rPr lang="en-US" sz="1800" dirty="0">
                <a:effectLst/>
                <a:latin typeface="Calibri" panose="020F0502020204030204" pitchFamily="34" charset="0"/>
                <a:ea typeface="Times New Roman" panose="02020603050405020304" pitchFamily="18" charset="0"/>
                <a:cs typeface="Calibri" panose="020F0502020204030204" pitchFamily="34" charset="0"/>
              </a:rPr>
              <a:t>uilding system electrification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B</a:t>
            </a:r>
            <a:r>
              <a:rPr lang="en-US" sz="1800" dirty="0">
                <a:effectLst/>
                <a:latin typeface="Calibri" panose="020F0502020204030204" pitchFamily="34" charset="0"/>
                <a:ea typeface="Times New Roman" panose="02020603050405020304" pitchFamily="18" charset="0"/>
                <a:cs typeface="Calibri" panose="020F0502020204030204" pitchFamily="34" charset="0"/>
              </a:rPr>
              <a:t>uilding performance standards</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rid-building intersection</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ppliance and equipment standards</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ite sequestration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5851857-0F9E-40D8-B020-367D29C7C087}"/>
              </a:ext>
            </a:extLst>
          </p:cNvPr>
          <p:cNvSpPr txBox="1"/>
          <p:nvPr/>
        </p:nvSpPr>
        <p:spPr>
          <a:xfrm>
            <a:off x="3992525" y="1545390"/>
            <a:ext cx="7139763" cy="954107"/>
          </a:xfrm>
          <a:prstGeom prst="rect">
            <a:avLst/>
          </a:prstGeom>
          <a:noFill/>
        </p:spPr>
        <p:txBody>
          <a:bodyPr wrap="square">
            <a:spAutoFit/>
          </a:bodyPr>
          <a:lstStyle/>
          <a:p>
            <a:pPr marL="0" marR="0" algn="ctr">
              <a:spcBef>
                <a:spcPts val="0"/>
              </a:spcBef>
              <a:spcAft>
                <a:spcPts val="0"/>
              </a:spcAft>
            </a:pPr>
            <a:r>
              <a:rPr lang="en-US" sz="2800" b="1" dirty="0">
                <a:effectLst/>
                <a:ea typeface="Times New Roman" panose="02020603050405020304" pitchFamily="18" charset="0"/>
              </a:rPr>
              <a:t>Do you want to be the next ASHRAE Expert in </a:t>
            </a:r>
            <a:endParaRPr lang="en-US" sz="2800" dirty="0">
              <a:effectLst/>
              <a:ea typeface="Calibri" panose="020F0502020204030204" pitchFamily="34" charset="0"/>
            </a:endParaRPr>
          </a:p>
          <a:p>
            <a:pPr algn="ctr"/>
            <a:r>
              <a:rPr lang="en-US" sz="2800" b="1" dirty="0">
                <a:effectLst/>
                <a:ea typeface="Times New Roman" panose="02020603050405020304" pitchFamily="18" charset="0"/>
              </a:rPr>
              <a:t>Building Decarbonization?</a:t>
            </a:r>
            <a:r>
              <a:rPr lang="en-US" sz="2800" dirty="0">
                <a:effectLst/>
                <a:ea typeface="Times New Roman" panose="02020603050405020304" pitchFamily="18" charset="0"/>
              </a:rPr>
              <a:t> </a:t>
            </a:r>
            <a:endParaRPr lang="en-US" sz="2800" dirty="0">
              <a:effectLst/>
              <a:ea typeface="Calibri" panose="020F0502020204030204" pitchFamily="34" charset="0"/>
            </a:endParaRPr>
          </a:p>
        </p:txBody>
      </p:sp>
      <p:sp>
        <p:nvSpPr>
          <p:cNvPr id="9" name="TextBox 8">
            <a:extLst>
              <a:ext uri="{FF2B5EF4-FFF2-40B4-BE49-F238E27FC236}">
                <a16:creationId xmlns:a16="http://schemas.microsoft.com/office/drawing/2014/main" id="{F6EC1695-42B3-4362-A004-274BC368ACEB}"/>
              </a:ext>
            </a:extLst>
          </p:cNvPr>
          <p:cNvSpPr txBox="1"/>
          <p:nvPr/>
        </p:nvSpPr>
        <p:spPr>
          <a:xfrm>
            <a:off x="175388" y="5269259"/>
            <a:ext cx="4930868" cy="461665"/>
          </a:xfrm>
          <a:prstGeom prst="rect">
            <a:avLst/>
          </a:prstGeom>
          <a:noFill/>
        </p:spPr>
        <p:txBody>
          <a:bodyPr wrap="square">
            <a:spAutoFit/>
          </a:bodyPr>
          <a:lstStyle/>
          <a:p>
            <a:pPr marL="0" marR="0" algn="ctr">
              <a:spcBef>
                <a:spcPts val="0"/>
              </a:spcBef>
              <a:spcAft>
                <a:spcPts val="0"/>
              </a:spcAft>
            </a:pPr>
            <a:r>
              <a:rPr lang="en-US" sz="2400" b="1" dirty="0">
                <a:solidFill>
                  <a:srgbClr val="0070C0"/>
                </a:solidFill>
                <a:effectLst/>
                <a:ea typeface="Times New Roman" panose="02020603050405020304" pitchFamily="18" charset="0"/>
              </a:rPr>
              <a:t>Submit Nominations by December 1 </a:t>
            </a:r>
            <a:endParaRPr lang="en-US" sz="2400" dirty="0">
              <a:solidFill>
                <a:srgbClr val="0070C0"/>
              </a:solidFill>
              <a:effectLst/>
              <a:ea typeface="Calibri" panose="020F0502020204030204" pitchFamily="34" charset="0"/>
            </a:endParaRPr>
          </a:p>
        </p:txBody>
      </p:sp>
    </p:spTree>
    <p:extLst>
      <p:ext uri="{BB962C8B-B14F-4D97-AF65-F5344CB8AC3E}">
        <p14:creationId xmlns:p14="http://schemas.microsoft.com/office/powerpoint/2010/main" val="3409198278"/>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9B21-C9A1-C64C-A5AF-D8F5CADD5962}"/>
              </a:ext>
            </a:extLst>
          </p:cNvPr>
          <p:cNvSpPr>
            <a:spLocks noGrp="1"/>
          </p:cNvSpPr>
          <p:nvPr>
            <p:ph type="title"/>
          </p:nvPr>
        </p:nvSpPr>
        <p:spPr>
          <a:xfrm>
            <a:off x="323296" y="317227"/>
            <a:ext cx="10515600" cy="643543"/>
          </a:xfrm>
        </p:spPr>
        <p:txBody>
          <a:bodyPr>
            <a:normAutofit/>
          </a:bodyPr>
          <a:lstStyle/>
          <a:p>
            <a:r>
              <a:rPr lang="en-US" b="1" dirty="0"/>
              <a:t>Society Updates</a:t>
            </a:r>
          </a:p>
        </p:txBody>
      </p:sp>
      <p:sp>
        <p:nvSpPr>
          <p:cNvPr id="12" name="TextBox 11">
            <a:extLst>
              <a:ext uri="{FF2B5EF4-FFF2-40B4-BE49-F238E27FC236}">
                <a16:creationId xmlns:a16="http://schemas.microsoft.com/office/drawing/2014/main" id="{511C212B-0C8A-4843-BB4D-B999C686DC86}"/>
              </a:ext>
            </a:extLst>
          </p:cNvPr>
          <p:cNvSpPr txBox="1"/>
          <p:nvPr/>
        </p:nvSpPr>
        <p:spPr>
          <a:xfrm>
            <a:off x="7191674" y="1622991"/>
            <a:ext cx="4754029" cy="3754874"/>
          </a:xfrm>
          <a:prstGeom prst="rect">
            <a:avLst/>
          </a:prstGeom>
          <a:noFill/>
        </p:spPr>
        <p:txBody>
          <a:bodyPr wrap="square">
            <a:spAutoFit/>
          </a:bodyPr>
          <a:lstStyle/>
          <a:p>
            <a:r>
              <a:rPr lang="en-US" sz="2000" b="1" dirty="0">
                <a:solidFill>
                  <a:srgbClr val="006EB6"/>
                </a:solidFill>
                <a:effectLst/>
                <a:latin typeface="Calibri" panose="020F0502020204030204" pitchFamily="34" charset="0"/>
                <a:ea typeface="Times New Roman" panose="02020603050405020304" pitchFamily="18" charset="0"/>
                <a:cs typeface="Calibri" panose="020F0502020204030204" pitchFamily="34" charset="0"/>
              </a:rPr>
              <a:t>ASHRAE Board Activities</a:t>
            </a:r>
          </a:p>
          <a:p>
            <a:pPr marL="0" marR="0">
              <a:spcBef>
                <a:spcPts val="0"/>
              </a:spcBef>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Stay updated with the work and efforts of the ASHRAE Board of Directors. </a:t>
            </a:r>
          </a:p>
          <a:p>
            <a:pPr marL="0" marR="0">
              <a:spcBef>
                <a:spcPts val="0"/>
              </a:spcBef>
              <a:spcAft>
                <a:spcPts val="0"/>
              </a:spcAft>
            </a:pP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2000" b="1" dirty="0">
                <a:solidFill>
                  <a:srgbClr val="006EB6"/>
                </a:solidFill>
                <a:latin typeface="Calibri" panose="020F0502020204030204" pitchFamily="34" charset="0"/>
                <a:ea typeface="Times New Roman" panose="02020603050405020304" pitchFamily="18" charset="0"/>
                <a:cs typeface="Calibri" panose="020F0502020204030204" pitchFamily="34" charset="0"/>
              </a:rPr>
              <a:t>Join the Next ASHRAE Board Meeting</a:t>
            </a:r>
          </a:p>
          <a:p>
            <a:r>
              <a:rPr lang="en-US" sz="2000" dirty="0">
                <a:effectLst/>
                <a:latin typeface="Calibri" panose="020F0502020204030204" pitchFamily="34" charset="0"/>
                <a:ea typeface="Calibri" panose="020F0502020204030204" pitchFamily="34" charset="0"/>
                <a:cs typeface="Calibri" panose="020F0502020204030204" pitchFamily="34" charset="0"/>
              </a:rPr>
              <a:t>Monday, Aug 15 at 8:00 am –12:00 pm ET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a:spcBef>
                <a:spcPts val="0"/>
              </a:spcBef>
              <a:spcAft>
                <a:spcPts val="0"/>
              </a:spcAft>
            </a:pP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Visit </a:t>
            </a:r>
            <a:r>
              <a:rPr lang="en-US" sz="2000" b="1" dirty="0">
                <a:solidFill>
                  <a:srgbClr val="006EB6"/>
                </a:solidFill>
                <a:latin typeface="Calibri" panose="020F0502020204030204" pitchFamily="34" charset="0"/>
                <a:ea typeface="Times New Roman" panose="02020603050405020304" pitchFamily="18" charset="0"/>
                <a:cs typeface="Calibri" panose="020F0502020204030204" pitchFamily="34" charset="0"/>
              </a:rPr>
              <a:t>ashrae.org/bod </a:t>
            </a:r>
            <a:r>
              <a:rPr lang="en-US" sz="2000" dirty="0">
                <a:latin typeface="Calibri" panose="020F0502020204030204" pitchFamily="34" charset="0"/>
                <a:ea typeface="Times New Roman" panose="02020603050405020304" pitchFamily="18" charset="0"/>
                <a:cs typeface="Calibri" panose="020F0502020204030204" pitchFamily="34" charset="0"/>
              </a:rPr>
              <a:t>for m</a:t>
            </a:r>
            <a:r>
              <a:rPr lang="en-US" sz="2000" dirty="0">
                <a:effectLst/>
                <a:latin typeface="Calibri" panose="020F0502020204030204" pitchFamily="34" charset="0"/>
                <a:ea typeface="Times New Roman" panose="02020603050405020304" pitchFamily="18" charset="0"/>
                <a:cs typeface="Calibri" panose="020F0502020204030204" pitchFamily="34" charset="0"/>
              </a:rPr>
              <a:t>eeting </a:t>
            </a:r>
            <a:r>
              <a:rPr lang="en-US" sz="2000" dirty="0">
                <a:latin typeface="Calibri" panose="020F0502020204030204" pitchFamily="34" charset="0"/>
                <a:ea typeface="Times New Roman" panose="02020603050405020304" pitchFamily="18" charset="0"/>
                <a:cs typeface="Calibri" panose="020F0502020204030204" pitchFamily="34" charset="0"/>
              </a:rPr>
              <a:t>l</a:t>
            </a:r>
            <a:r>
              <a:rPr lang="en-US" sz="2000" dirty="0">
                <a:effectLst/>
                <a:latin typeface="Calibri" panose="020F0502020204030204" pitchFamily="34" charset="0"/>
                <a:ea typeface="Times New Roman" panose="02020603050405020304" pitchFamily="18" charset="0"/>
                <a:cs typeface="Calibri" panose="020F0502020204030204" pitchFamily="34" charset="0"/>
              </a:rPr>
              <a:t>ogin information, agendas, minutes, and a list of principal approved motions from recent meetings.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91416E6-6BF0-42C5-ADBC-D285A8E21FAF}"/>
              </a:ext>
            </a:extLst>
          </p:cNvPr>
          <p:cNvSpPr txBox="1"/>
          <p:nvPr/>
        </p:nvSpPr>
        <p:spPr>
          <a:xfrm>
            <a:off x="0" y="6098589"/>
            <a:ext cx="6961838" cy="483083"/>
          </a:xfrm>
          <a:prstGeom prst="rect">
            <a:avLst/>
          </a:prstGeom>
          <a:solidFill>
            <a:srgbClr val="0099CC"/>
          </a:solidFill>
        </p:spPr>
        <p:txBody>
          <a:bodyPr wrap="square" tIns="36576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ashrae.org/society-snapshot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 </a:t>
            </a:r>
            <a:endParaRPr kumimoji="0" lang="en-US" sz="24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Timeline, calendar&#10;&#10;Description automatically generated">
            <a:extLst>
              <a:ext uri="{FF2B5EF4-FFF2-40B4-BE49-F238E27FC236}">
                <a16:creationId xmlns:a16="http://schemas.microsoft.com/office/drawing/2014/main" id="{17718031-946F-4464-9D2E-CB6097345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378" y="1622991"/>
            <a:ext cx="4279817" cy="2791184"/>
          </a:xfrm>
          <a:prstGeom prst="rect">
            <a:avLst/>
          </a:prstGeom>
          <a:effectLst>
            <a:outerShdw blurRad="50800" dist="38100" dir="2700000" algn="tl" rotWithShape="0">
              <a:prstClr val="black">
                <a:alpha val="40000"/>
              </a:prstClr>
            </a:outerShdw>
          </a:effectLst>
        </p:spPr>
      </p:pic>
      <p:pic>
        <p:nvPicPr>
          <p:cNvPr id="6" name="Picture 5" descr="A picture containing calendar&#10;&#10;Description automatically generated">
            <a:extLst>
              <a:ext uri="{FF2B5EF4-FFF2-40B4-BE49-F238E27FC236}">
                <a16:creationId xmlns:a16="http://schemas.microsoft.com/office/drawing/2014/main" id="{ADB5E78B-56AD-4833-9979-66D5705BB3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2021" y="2916629"/>
            <a:ext cx="4279817" cy="2791185"/>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CE85634-8E66-196B-7E60-85AF5D04BC13}"/>
              </a:ext>
            </a:extLst>
          </p:cNvPr>
          <p:cNvSpPr txBox="1"/>
          <p:nvPr/>
        </p:nvSpPr>
        <p:spPr>
          <a:xfrm>
            <a:off x="246297" y="1623720"/>
            <a:ext cx="1788245" cy="4093428"/>
          </a:xfrm>
          <a:prstGeom prst="rect">
            <a:avLst/>
          </a:prstGeom>
          <a:noFill/>
        </p:spPr>
        <p:txBody>
          <a:bodyPr wrap="square">
            <a:spAutoFit/>
          </a:bodyPr>
          <a:lstStyle/>
          <a:p>
            <a:pPr marL="0" marR="0">
              <a:spcBef>
                <a:spcPts val="0"/>
              </a:spcBef>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The </a:t>
            </a:r>
            <a:r>
              <a:rPr lang="en-US" sz="2000" b="1" dirty="0">
                <a:solidFill>
                  <a:srgbClr val="006EB6"/>
                </a:solidFill>
                <a:latin typeface="Calibri" panose="020F0502020204030204" pitchFamily="34" charset="0"/>
                <a:ea typeface="Times New Roman" panose="02020603050405020304" pitchFamily="18" charset="0"/>
                <a:cs typeface="Calibri" panose="020F0502020204030204" pitchFamily="34" charset="0"/>
              </a:rPr>
              <a:t>Society Snapshot</a:t>
            </a:r>
            <a:r>
              <a:rPr lang="en-US" sz="2000" b="1" dirty="0">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showcases the incredible efforts and impact of ASHRAE over the past year, as a direct result of volunteer and member support. </a:t>
            </a:r>
          </a:p>
        </p:txBody>
      </p:sp>
      <p:sp>
        <p:nvSpPr>
          <p:cNvPr id="11" name="TextBox 10">
            <a:extLst>
              <a:ext uri="{FF2B5EF4-FFF2-40B4-BE49-F238E27FC236}">
                <a16:creationId xmlns:a16="http://schemas.microsoft.com/office/drawing/2014/main" id="{35D1D088-EE6A-A310-4D5C-02C5BAADE3FC}"/>
              </a:ext>
            </a:extLst>
          </p:cNvPr>
          <p:cNvSpPr txBox="1"/>
          <p:nvPr/>
        </p:nvSpPr>
        <p:spPr>
          <a:xfrm>
            <a:off x="7191674" y="6098589"/>
            <a:ext cx="5000326" cy="483083"/>
          </a:xfrm>
          <a:prstGeom prst="rect">
            <a:avLst/>
          </a:prstGeom>
          <a:solidFill>
            <a:srgbClr val="0099CC"/>
          </a:solidFill>
        </p:spPr>
        <p:txBody>
          <a:bodyPr wrap="square" tIns="36576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ashrae.org/</a:t>
            </a:r>
            <a:r>
              <a:rPr lang="en-US" sz="2000" b="1" dirty="0">
                <a:solidFill>
                  <a:prstClr val="white"/>
                </a:solidFill>
                <a:latin typeface="Calibri" panose="020F0502020204030204"/>
              </a:rPr>
              <a:t>bod</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 </a:t>
            </a:r>
            <a:endParaRPr kumimoji="0" lang="en-US" sz="24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9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6C28-F486-428A-9431-6FFC9C5A4306}"/>
              </a:ext>
            </a:extLst>
          </p:cNvPr>
          <p:cNvSpPr>
            <a:spLocks noGrp="1"/>
          </p:cNvSpPr>
          <p:nvPr>
            <p:ph type="title"/>
          </p:nvPr>
        </p:nvSpPr>
        <p:spPr>
          <a:xfrm>
            <a:off x="366826" y="377676"/>
            <a:ext cx="10515600" cy="643543"/>
          </a:xfrm>
        </p:spPr>
        <p:txBody>
          <a:bodyPr/>
          <a:lstStyle/>
          <a:p>
            <a:r>
              <a:rPr lang="en-US" b="1" dirty="0"/>
              <a:t>Membership &amp; Communities</a:t>
            </a:r>
          </a:p>
        </p:txBody>
      </p:sp>
      <p:sp>
        <p:nvSpPr>
          <p:cNvPr id="6" name="Content Placeholder 2">
            <a:extLst>
              <a:ext uri="{FF2B5EF4-FFF2-40B4-BE49-F238E27FC236}">
                <a16:creationId xmlns:a16="http://schemas.microsoft.com/office/drawing/2014/main" id="{2037738E-20AA-4E55-A878-EABC1A286445}"/>
              </a:ext>
            </a:extLst>
          </p:cNvPr>
          <p:cNvSpPr txBox="1">
            <a:spLocks/>
          </p:cNvSpPr>
          <p:nvPr/>
        </p:nvSpPr>
        <p:spPr>
          <a:xfrm>
            <a:off x="8034529" y="3308634"/>
            <a:ext cx="3620830" cy="202655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5DB9"/>
                </a:solidFill>
                <a:effectLst/>
                <a:uLnTx/>
                <a:uFillTx/>
                <a:latin typeface="Calibri" panose="020F0502020204030204" pitchFamily="34" charset="0"/>
                <a:cs typeface="Calibri" panose="020F0502020204030204" pitchFamily="34" charset="0"/>
              </a:rPr>
              <a:t>Easily tell Colleagues about these exciting new benefits with Connect-A-Colleague</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Invite peers to join ASHRAE in less than one minute using a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pre-written email invitation at </a:t>
            </a:r>
            <a:r>
              <a:rPr kumimoji="0" lang="en-US" sz="2000" b="1" i="0" u="none" strike="noStrike" kern="1200" cap="none" spc="0" normalizeH="0" baseline="0" noProof="0" dirty="0">
                <a:ln>
                  <a:noFill/>
                </a:ln>
                <a:solidFill>
                  <a:srgbClr val="005DB9"/>
                </a:solidFill>
                <a:effectLst/>
                <a:uLnTx/>
                <a:uFillTx/>
                <a:latin typeface="Calibri" panose="020F0502020204030204" pitchFamily="34" charset="0"/>
                <a:cs typeface="Calibri" panose="020F0502020204030204" pitchFamily="34" charset="0"/>
              </a:rPr>
              <a:t>ashrae.org/connect </a:t>
            </a:r>
          </a:p>
        </p:txBody>
      </p:sp>
      <p:pic>
        <p:nvPicPr>
          <p:cNvPr id="7" name="Picture 6">
            <a:extLst>
              <a:ext uri="{FF2B5EF4-FFF2-40B4-BE49-F238E27FC236}">
                <a16:creationId xmlns:a16="http://schemas.microsoft.com/office/drawing/2014/main" id="{D36EFFFD-BCF6-4BFD-B267-331C0B64D6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8717"/>
          <a:stretch/>
        </p:blipFill>
        <p:spPr>
          <a:xfrm>
            <a:off x="8097941" y="1383841"/>
            <a:ext cx="3494006" cy="1843092"/>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8FA9AD18-0502-481D-AADA-2E9D72E37DC8}"/>
              </a:ext>
            </a:extLst>
          </p:cNvPr>
          <p:cNvSpPr txBox="1"/>
          <p:nvPr/>
        </p:nvSpPr>
        <p:spPr>
          <a:xfrm>
            <a:off x="0" y="5498591"/>
            <a:ext cx="12201727" cy="1077243"/>
          </a:xfrm>
          <a:prstGeom prst="rect">
            <a:avLst/>
          </a:prstGeom>
          <a:solidFill>
            <a:srgbClr val="006EB6"/>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View Benefits </a:t>
            </a:r>
            <a:r>
              <a:rPr kumimoji="0" lang="en-US" sz="2400" b="1" i="0" u="sng" strike="noStrike" kern="1200" cap="none" spc="0" normalizeH="0" baseline="0" noProof="0" dirty="0">
                <a:ln>
                  <a:noFill/>
                </a:ln>
                <a:solidFill>
                  <a:prstClr val="white"/>
                </a:solidFill>
                <a:effectLst/>
                <a:uLnTx/>
                <a:uFillTx/>
                <a:ea typeface="+mn-ea"/>
                <a:cs typeface="+mn-cs"/>
              </a:rPr>
              <a:t>ashrae.org/membership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See Communities </a:t>
            </a:r>
            <a:r>
              <a:rPr kumimoji="0" lang="en-US" sz="2400" b="1" i="0" u="sng" strike="noStrike" kern="1200" cap="none" spc="0" normalizeH="0" baseline="0" noProof="0" dirty="0">
                <a:ln>
                  <a:noFill/>
                </a:ln>
                <a:solidFill>
                  <a:prstClr val="white"/>
                </a:solidFill>
                <a:effectLst/>
                <a:uLnTx/>
                <a:uFillTx/>
                <a:ea typeface="+mn-ea"/>
                <a:cs typeface="+mn-cs"/>
              </a:rPr>
              <a:t>ashrae.org/communities</a:t>
            </a:r>
          </a:p>
        </p:txBody>
      </p:sp>
      <p:sp>
        <p:nvSpPr>
          <p:cNvPr id="5" name="Star: 5 Points 4">
            <a:extLst>
              <a:ext uri="{FF2B5EF4-FFF2-40B4-BE49-F238E27FC236}">
                <a16:creationId xmlns:a16="http://schemas.microsoft.com/office/drawing/2014/main" id="{691313A8-B8A2-4BD8-B68F-3345747E5213}"/>
              </a:ext>
            </a:extLst>
          </p:cNvPr>
          <p:cNvSpPr/>
          <p:nvPr/>
        </p:nvSpPr>
        <p:spPr>
          <a:xfrm rot="1724658">
            <a:off x="28304" y="1586612"/>
            <a:ext cx="432619" cy="425758"/>
          </a:xfrm>
          <a:prstGeom prst="star5">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E3AB86D-F65F-4676-A228-B303463DFAB0}"/>
              </a:ext>
            </a:extLst>
          </p:cNvPr>
          <p:cNvSpPr txBox="1"/>
          <p:nvPr/>
        </p:nvSpPr>
        <p:spPr>
          <a:xfrm>
            <a:off x="536641" y="2228020"/>
            <a:ext cx="722791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Employers who submit 5 or more new membership applications in a single transaction receive a 10% discount on total dues owed. Requires paper applications available at </a:t>
            </a:r>
            <a:r>
              <a:rPr kumimoji="0" lang="en-US" sz="2000" b="1" i="0" u="none" strike="noStrike" kern="1200" cap="none" spc="0" normalizeH="0" baseline="0" noProof="0" dirty="0">
                <a:ln>
                  <a:noFill/>
                </a:ln>
                <a:solidFill>
                  <a:srgbClr val="006EB6"/>
                </a:solidFill>
                <a:effectLst/>
                <a:uLnTx/>
                <a:uFillTx/>
                <a:latin typeface="Calibri" panose="020F0502020204030204" pitchFamily="34" charset="0"/>
                <a:cs typeface="Calibri" panose="020F0502020204030204" pitchFamily="34" charset="0"/>
              </a:rPr>
              <a:t>ashrae.org/join</a:t>
            </a:r>
            <a:r>
              <a:rPr kumimoji="0" lang="en-US" sz="2000" b="0" i="0" u="none" strike="noStrike" kern="1200" cap="none" spc="0" normalizeH="0" baseline="0" noProof="0" dirty="0">
                <a:ln>
                  <a:noFill/>
                </a:ln>
                <a:solidFill>
                  <a:srgbClr val="006EB6"/>
                </a:solidFill>
                <a:effectLst/>
                <a:uLnTx/>
                <a:uFillTx/>
                <a:latin typeface="Calibri" panose="020F0502020204030204" pitchFamily="34" charset="0"/>
                <a:cs typeface="Calibri" panose="020F0502020204030204" pitchFamily="34" charset="0"/>
              </a:rPr>
              <a:t>. </a:t>
            </a:r>
          </a:p>
        </p:txBody>
      </p:sp>
      <p:sp>
        <p:nvSpPr>
          <p:cNvPr id="19" name="TextBox 18">
            <a:extLst>
              <a:ext uri="{FF2B5EF4-FFF2-40B4-BE49-F238E27FC236}">
                <a16:creationId xmlns:a16="http://schemas.microsoft.com/office/drawing/2014/main" id="{ADD46D26-B7B4-4D02-8E7D-1544229078CF}"/>
              </a:ext>
            </a:extLst>
          </p:cNvPr>
          <p:cNvSpPr txBox="1"/>
          <p:nvPr/>
        </p:nvSpPr>
        <p:spPr>
          <a:xfrm>
            <a:off x="536641" y="4319525"/>
            <a:ext cx="76532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New full dues paying members receive one complimentary registration to a Winter or Annual Conference to be used within the first two years of their membership. </a:t>
            </a:r>
          </a:p>
        </p:txBody>
      </p:sp>
      <p:sp>
        <p:nvSpPr>
          <p:cNvPr id="9" name="Rectangle 8">
            <a:extLst>
              <a:ext uri="{FF2B5EF4-FFF2-40B4-BE49-F238E27FC236}">
                <a16:creationId xmlns:a16="http://schemas.microsoft.com/office/drawing/2014/main" id="{404F23B0-15E5-94BD-02B6-28254F0845FE}"/>
              </a:ext>
            </a:extLst>
          </p:cNvPr>
          <p:cNvSpPr/>
          <p:nvPr/>
        </p:nvSpPr>
        <p:spPr>
          <a:xfrm>
            <a:off x="0" y="1508882"/>
            <a:ext cx="5974080" cy="64354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10% Discount for Five New Employees</a:t>
            </a:r>
          </a:p>
        </p:txBody>
      </p:sp>
      <p:sp>
        <p:nvSpPr>
          <p:cNvPr id="17" name="Rectangle 16">
            <a:extLst>
              <a:ext uri="{FF2B5EF4-FFF2-40B4-BE49-F238E27FC236}">
                <a16:creationId xmlns:a16="http://schemas.microsoft.com/office/drawing/2014/main" id="{B87905C9-ECB5-2F4B-3193-156F0A89EF8B}"/>
              </a:ext>
            </a:extLst>
          </p:cNvPr>
          <p:cNvSpPr/>
          <p:nvPr/>
        </p:nvSpPr>
        <p:spPr>
          <a:xfrm>
            <a:off x="9959" y="3660214"/>
            <a:ext cx="6634681" cy="58621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Arial" panose="020B0604020202020204" pitchFamily="34" charset="0"/>
              </a:rPr>
              <a:t>        </a:t>
            </a:r>
            <a:r>
              <a:rPr kumimoji="0" lang="en-US" sz="2400" b="1" i="0" u="none" strike="noStrike" kern="1200" cap="none" spc="0" normalizeH="0" baseline="0" noProof="0" dirty="0">
                <a:ln>
                  <a:noFill/>
                </a:ln>
                <a:solidFill>
                  <a:prstClr val="white"/>
                </a:solidFill>
                <a:effectLst/>
                <a:uLnTx/>
                <a:uFillTx/>
                <a:cs typeface="Calibri" panose="020F0502020204030204" pitchFamily="34" charset="0"/>
              </a:rPr>
              <a:t>Free Winter or Annual Conference Registration</a:t>
            </a:r>
          </a:p>
        </p:txBody>
      </p:sp>
    </p:spTree>
    <p:extLst>
      <p:ext uri="{BB962C8B-B14F-4D97-AF65-F5344CB8AC3E}">
        <p14:creationId xmlns:p14="http://schemas.microsoft.com/office/powerpoint/2010/main" val="135995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9B62-95A6-4182-876D-C2FD385F6519}"/>
              </a:ext>
            </a:extLst>
          </p:cNvPr>
          <p:cNvSpPr>
            <a:spLocks noGrp="1"/>
          </p:cNvSpPr>
          <p:nvPr>
            <p:ph type="title"/>
          </p:nvPr>
        </p:nvSpPr>
        <p:spPr>
          <a:xfrm>
            <a:off x="182880" y="106891"/>
            <a:ext cx="10515600" cy="643543"/>
          </a:xfrm>
        </p:spPr>
        <p:txBody>
          <a:bodyPr/>
          <a:lstStyle/>
          <a:p>
            <a:r>
              <a:rPr lang="en-US" b="1" dirty="0"/>
              <a:t>Supporting ASHRAE’s Mission</a:t>
            </a:r>
          </a:p>
        </p:txBody>
      </p:sp>
      <p:sp>
        <p:nvSpPr>
          <p:cNvPr id="23" name="TextBox 22">
            <a:extLst>
              <a:ext uri="{FF2B5EF4-FFF2-40B4-BE49-F238E27FC236}">
                <a16:creationId xmlns:a16="http://schemas.microsoft.com/office/drawing/2014/main" id="{93FCB69A-E399-444A-8649-899A390258E4}"/>
              </a:ext>
            </a:extLst>
          </p:cNvPr>
          <p:cNvSpPr txBox="1"/>
          <p:nvPr/>
        </p:nvSpPr>
        <p:spPr>
          <a:xfrm>
            <a:off x="0" y="5713614"/>
            <a:ext cx="12192000" cy="855512"/>
          </a:xfrm>
          <a:prstGeom prst="rect">
            <a:avLst/>
          </a:prstGeom>
          <a:solidFill>
            <a:srgbClr val="00B0F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kzidenz-grotesk-condensed"/>
                <a:ea typeface="+mn-ea"/>
                <a:cs typeface="+mn-cs"/>
              </a:rPr>
              <a:t>Donate, Volunteer and Learn More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 ashrae.org/support  </a:t>
            </a:r>
          </a:p>
        </p:txBody>
      </p:sp>
      <p:sp>
        <p:nvSpPr>
          <p:cNvPr id="33" name="Arrow: Left 32">
            <a:extLst>
              <a:ext uri="{FF2B5EF4-FFF2-40B4-BE49-F238E27FC236}">
                <a16:creationId xmlns:a16="http://schemas.microsoft.com/office/drawing/2014/main" id="{FAE1A2C3-46F5-4B27-85CE-4184CC8544CF}"/>
              </a:ext>
            </a:extLst>
          </p:cNvPr>
          <p:cNvSpPr/>
          <p:nvPr/>
        </p:nvSpPr>
        <p:spPr>
          <a:xfrm>
            <a:off x="7874493" y="6195817"/>
            <a:ext cx="4317507" cy="27252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893E2BF-1A44-1599-3512-6B1E8BDEC7B3}"/>
              </a:ext>
            </a:extLst>
          </p:cNvPr>
          <p:cNvSpPr txBox="1"/>
          <p:nvPr/>
        </p:nvSpPr>
        <p:spPr>
          <a:xfrm>
            <a:off x="182880" y="1397675"/>
            <a:ext cx="5413248"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74B5"/>
                </a:solidFill>
                <a:effectLst/>
                <a:uLnTx/>
                <a:uFillTx/>
                <a:latin typeface="Calibri" panose="020F0502020204030204" pitchFamily="34" charset="0"/>
                <a:ea typeface="Calibri" panose="020F0502020204030204" pitchFamily="34" charset="0"/>
                <a:cs typeface="Times New Roman" panose="02020603050405020304" pitchFamily="18" charset="0"/>
              </a:rPr>
              <a:t>ASHRAE’s Development Program</a:t>
            </a:r>
            <a:r>
              <a:rPr kumimoji="0" lang="en-US" sz="1800" b="0" i="0" u="none" strike="noStrike" kern="1200" cap="none" spc="0" normalizeH="0" baseline="0" noProof="0" dirty="0">
                <a:ln>
                  <a:noFill/>
                </a:ln>
                <a:solidFill>
                  <a:srgbClr val="2E74B5"/>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 dedicated to seeking support for all aspects of ASHRAE’s mission. In addition, the </a:t>
            </a:r>
            <a:r>
              <a:rPr kumimoji="0" lang="en-US" sz="1800" b="1" i="0" u="none" strike="noStrike" kern="1200" cap="none" spc="0" normalizeH="0" baseline="0" noProof="0" dirty="0">
                <a:ln>
                  <a:noFill/>
                </a:ln>
                <a:solidFill>
                  <a:srgbClr val="2E74B5"/>
                </a:solidFill>
                <a:effectLst/>
                <a:uLnTx/>
                <a:uFillTx/>
                <a:latin typeface="Calibri" panose="020F0502020204030204" pitchFamily="34" charset="0"/>
                <a:ea typeface="Calibri" panose="020F0502020204030204" pitchFamily="34" charset="0"/>
                <a:cs typeface="Times New Roman" panose="02020603050405020304" pitchFamily="18" charset="0"/>
              </a:rPr>
              <a:t>ASHRAE Foundation,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an endowed trust, provides funding for professional development and research projects, it supplies qualified engineering students with much needed scholarship assistance, and provides grants to help support the Society’s vital work.</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3296E5CD-1E66-6BA6-AF12-5C6298FC97D0}"/>
              </a:ext>
            </a:extLst>
          </p:cNvPr>
          <p:cNvSpPr txBox="1"/>
          <p:nvPr/>
        </p:nvSpPr>
        <p:spPr>
          <a:xfrm>
            <a:off x="6388608" y="1393432"/>
            <a:ext cx="530352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The </a:t>
            </a:r>
            <a:r>
              <a:rPr kumimoji="0" lang="en-US" sz="1800" b="1" i="0" u="none" strike="noStrike" kern="1200" cap="none" spc="0" normalizeH="0" baseline="0" noProof="0" dirty="0">
                <a:ln>
                  <a:noFill/>
                </a:ln>
                <a:solidFill>
                  <a:srgbClr val="2E74B5"/>
                </a:solidFill>
                <a:effectLst/>
                <a:uLnTx/>
                <a:uFillTx/>
                <a:latin typeface="Calibri" panose="020F0502020204030204" pitchFamily="34" charset="0"/>
                <a:ea typeface="Times New Roman" panose="02020603050405020304" pitchFamily="18" charset="0"/>
                <a:cs typeface="Times New Roman" panose="02020603050405020304" pitchFamily="18" charset="0"/>
              </a:rPr>
              <a:t>Research Promotion</a:t>
            </a:r>
            <a:r>
              <a:rPr kumimoji="0" lang="en-US" sz="1800" b="0" i="0" u="none" strike="noStrike" kern="1200" cap="none" spc="0" normalizeH="0" baseline="0" noProof="0" dirty="0">
                <a:ln>
                  <a:noFill/>
                </a:ln>
                <a:solidFill>
                  <a:srgbClr val="2E74B5"/>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Times New Roman" panose="02020603050405020304" pitchFamily="18" charset="0"/>
              </a:rPr>
              <a:t>Campaign</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supports ASHRAE Research, Education, YEA programs, Scholarships, Endowed Funds, the RP General Fund and Special Initiatives.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kzidenz Grotesk BE Regular" panose="02000503030000020003" pitchFamily="50"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1DC503A2-2712-31F1-4E99-D451F0EF8D07}"/>
              </a:ext>
            </a:extLst>
          </p:cNvPr>
          <p:cNvSpPr txBox="1"/>
          <p:nvPr/>
        </p:nvSpPr>
        <p:spPr>
          <a:xfrm>
            <a:off x="1176072" y="3579683"/>
            <a:ext cx="5108448"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$3.1M Total Cash Raised*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$1M Raised for Endowments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$234,500 Awarded through 66 Scholarships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6BDEBB9A-0E09-B67E-4E50-BF1D0011155B}"/>
              </a:ext>
            </a:extLst>
          </p:cNvPr>
          <p:cNvSpPr txBox="1"/>
          <p:nvPr/>
        </p:nvSpPr>
        <p:spPr>
          <a:xfrm>
            <a:off x="182880" y="5288506"/>
            <a:ext cx="1160678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kzidenz Grotesk BE Regular" panose="02000503030000020003" pitchFamily="50" charset="0"/>
              </a:rPr>
              <a:t>*More than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kzidenz Grotesk BE Regular" panose="02000503030000020003" pitchFamily="50" charset="0"/>
              </a:rPr>
              <a:t>5,000 contributions from Members, Corporations and other Organizations</a:t>
            </a:r>
            <a:endParaRPr kumimoji="0" lang="en-US" sz="1600" b="0" i="0" u="none" strike="noStrike" kern="1200" cap="none" spc="0" normalizeH="0" baseline="0" noProof="0" dirty="0">
              <a:ln>
                <a:noFill/>
              </a:ln>
              <a:solidFill>
                <a:prstClr val="black"/>
              </a:solidFill>
              <a:effectLst/>
              <a:uLnTx/>
              <a:uFillTx/>
              <a:latin typeface="Akzidenz Grotesk BE Regular" panose="02000503030000020003" pitchFamily="50" charset="0"/>
              <a:ea typeface="Calibri" panose="020F0502020204030204" pitchFamily="34" charset="0"/>
              <a:cs typeface="Akzidenz Grotesk BE Regular" panose="02000503030000020003" pitchFamily="50" charset="0"/>
            </a:endParaRPr>
          </a:p>
        </p:txBody>
      </p:sp>
      <p:pic>
        <p:nvPicPr>
          <p:cNvPr id="17" name="Picture 16" descr="Graphical user interface, application&#10;&#10;Description automatically generated">
            <a:extLst>
              <a:ext uri="{FF2B5EF4-FFF2-40B4-BE49-F238E27FC236}">
                <a16:creationId xmlns:a16="http://schemas.microsoft.com/office/drawing/2014/main" id="{3B9B323C-21FF-FCE5-F338-1F4420DBCC76}"/>
              </a:ext>
            </a:extLst>
          </p:cNvPr>
          <p:cNvPicPr>
            <a:picLocks noChangeAspect="1"/>
          </p:cNvPicPr>
          <p:nvPr/>
        </p:nvPicPr>
        <p:blipFill rotWithShape="1">
          <a:blip r:embed="rId3">
            <a:extLst>
              <a:ext uri="{28A0092B-C50C-407E-A947-70E740481C1C}">
                <a14:useLocalDpi xmlns:a14="http://schemas.microsoft.com/office/drawing/2010/main" val="0"/>
              </a:ext>
            </a:extLst>
          </a:blip>
          <a:srcRect l="67084" t="60584" r="3416" b="10534"/>
          <a:stretch/>
        </p:blipFill>
        <p:spPr>
          <a:xfrm>
            <a:off x="6393908" y="3455046"/>
            <a:ext cx="953986" cy="933976"/>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78E93148-5553-B245-9F8F-CFB355149D64}"/>
              </a:ext>
            </a:extLst>
          </p:cNvPr>
          <p:cNvPicPr>
            <a:picLocks noChangeAspect="1"/>
          </p:cNvPicPr>
          <p:nvPr/>
        </p:nvPicPr>
        <p:blipFill rotWithShape="1">
          <a:blip r:embed="rId3">
            <a:extLst>
              <a:ext uri="{28A0092B-C50C-407E-A947-70E740481C1C}">
                <a14:useLocalDpi xmlns:a14="http://schemas.microsoft.com/office/drawing/2010/main" val="0"/>
              </a:ext>
            </a:extLst>
          </a:blip>
          <a:srcRect l="11330" t="63251" r="58001" b="11841"/>
          <a:stretch/>
        </p:blipFill>
        <p:spPr>
          <a:xfrm>
            <a:off x="6226229" y="4258745"/>
            <a:ext cx="1121665" cy="910963"/>
          </a:xfrm>
          <a:prstGeom prst="rect">
            <a:avLst/>
          </a:prstGeom>
        </p:spPr>
      </p:pic>
      <p:pic>
        <p:nvPicPr>
          <p:cNvPr id="34" name="Picture 33" descr="Graphical user interface, application&#10;&#10;Description automatically generated">
            <a:extLst>
              <a:ext uri="{FF2B5EF4-FFF2-40B4-BE49-F238E27FC236}">
                <a16:creationId xmlns:a16="http://schemas.microsoft.com/office/drawing/2014/main" id="{012484C6-0A80-CA53-E015-AE3499486E30}"/>
              </a:ext>
            </a:extLst>
          </p:cNvPr>
          <p:cNvPicPr>
            <a:picLocks noChangeAspect="1"/>
          </p:cNvPicPr>
          <p:nvPr/>
        </p:nvPicPr>
        <p:blipFill rotWithShape="1">
          <a:blip r:embed="rId3">
            <a:extLst>
              <a:ext uri="{28A0092B-C50C-407E-A947-70E740481C1C}">
                <a14:useLocalDpi xmlns:a14="http://schemas.microsoft.com/office/drawing/2010/main" val="0"/>
              </a:ext>
            </a:extLst>
          </a:blip>
          <a:srcRect l="67188" t="8428" r="6377" b="68175"/>
          <a:stretch/>
        </p:blipFill>
        <p:spPr>
          <a:xfrm>
            <a:off x="447741" y="4490724"/>
            <a:ext cx="728331" cy="644614"/>
          </a:xfrm>
          <a:prstGeom prst="rect">
            <a:avLst/>
          </a:prstGeom>
        </p:spPr>
      </p:pic>
      <p:pic>
        <p:nvPicPr>
          <p:cNvPr id="36" name="Picture 35" descr="Graphical user interface, application&#10;&#10;Description automatically generated">
            <a:extLst>
              <a:ext uri="{FF2B5EF4-FFF2-40B4-BE49-F238E27FC236}">
                <a16:creationId xmlns:a16="http://schemas.microsoft.com/office/drawing/2014/main" id="{89064A43-BA80-F6A4-3F53-3905DD1986DB}"/>
              </a:ext>
            </a:extLst>
          </p:cNvPr>
          <p:cNvPicPr>
            <a:picLocks noChangeAspect="1"/>
          </p:cNvPicPr>
          <p:nvPr/>
        </p:nvPicPr>
        <p:blipFill rotWithShape="1">
          <a:blip r:embed="rId3">
            <a:extLst>
              <a:ext uri="{28A0092B-C50C-407E-A947-70E740481C1C}">
                <a14:useLocalDpi xmlns:a14="http://schemas.microsoft.com/office/drawing/2010/main" val="0"/>
              </a:ext>
            </a:extLst>
          </a:blip>
          <a:srcRect l="9663" t="6271" r="60334" b="71398"/>
          <a:stretch/>
        </p:blipFill>
        <p:spPr>
          <a:xfrm>
            <a:off x="330842" y="3292779"/>
            <a:ext cx="1097280" cy="816716"/>
          </a:xfrm>
          <a:prstGeom prst="rect">
            <a:avLst/>
          </a:prstGeom>
        </p:spPr>
      </p:pic>
      <p:sp>
        <p:nvSpPr>
          <p:cNvPr id="38" name="TextBox 37">
            <a:extLst>
              <a:ext uri="{FF2B5EF4-FFF2-40B4-BE49-F238E27FC236}">
                <a16:creationId xmlns:a16="http://schemas.microsoft.com/office/drawing/2014/main" id="{9F66237B-ACCD-6065-5F4C-5EFA4A7815E0}"/>
              </a:ext>
            </a:extLst>
          </p:cNvPr>
          <p:cNvSpPr txBox="1"/>
          <p:nvPr/>
        </p:nvSpPr>
        <p:spPr>
          <a:xfrm>
            <a:off x="7224287" y="3579065"/>
            <a:ext cx="451803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kzidenz Grotesk BE Regular" panose="02000503030000020003" pitchFamily="50" charset="0"/>
              </a:rPr>
              <a:t>Within the RP Campaign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kzidenz Grotesk BE Regular" panose="02000503030000020003" pitchFamily="50" charset="0"/>
              </a:rPr>
              <a:t>$1.9M Raised for Research</a:t>
            </a:r>
            <a:endParaRPr kumimoji="0" lang="en-US" sz="1800" b="0" i="0" u="none" strike="noStrike" kern="1200" cap="none" spc="0" normalizeH="0" baseline="0" noProof="0" dirty="0">
              <a:ln>
                <a:noFill/>
              </a:ln>
              <a:solidFill>
                <a:srgbClr val="000000"/>
              </a:solidFill>
              <a:effectLst/>
              <a:uLnTx/>
              <a:uFillTx/>
              <a:latin typeface="Akzidenz Grotesk BE Regular" panose="02000503030000020003" pitchFamily="50" charset="0"/>
              <a:ea typeface="Calibri" panose="020F0502020204030204" pitchFamily="34" charset="0"/>
              <a:cs typeface="Akzidenz Grotesk BE Regular" panose="02000503030000020003"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kzidenz Grotesk BE Regular" panose="02000503030000020003" pitchFamily="50" charset="0"/>
              </a:rPr>
              <a:t> </a:t>
            </a:r>
            <a:endParaRPr kumimoji="0" lang="en-US" sz="1800" b="0" i="0" u="none" strike="noStrike" kern="1200" cap="none" spc="0" normalizeH="0" baseline="0" noProof="0" dirty="0">
              <a:ln>
                <a:noFill/>
              </a:ln>
              <a:solidFill>
                <a:srgbClr val="000000"/>
              </a:solidFill>
              <a:effectLst/>
              <a:uLnTx/>
              <a:uFillTx/>
              <a:latin typeface="Akzidenz Grotesk BE Regular" panose="02000503030000020003" pitchFamily="50" charset="0"/>
              <a:ea typeface="Calibri" panose="020F0502020204030204" pitchFamily="34" charset="0"/>
              <a:cs typeface="Akzidenz Grotesk BE Regular" panose="02000503030000020003"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kzidenz Grotesk BE Regular" panose="02000503030000020003" pitchFamily="50" charset="0"/>
              </a:rPr>
              <a:t>$1.1M Given by ASHRAE </a:t>
            </a:r>
            <a:endParaRPr kumimoji="0" lang="en-US" sz="1800" b="0" i="0" u="none" strike="noStrike" kern="1200" cap="none" spc="0" normalizeH="0" baseline="0" noProof="0" dirty="0">
              <a:ln>
                <a:noFill/>
              </a:ln>
              <a:solidFill>
                <a:srgbClr val="000000"/>
              </a:solidFill>
              <a:effectLst/>
              <a:uLnTx/>
              <a:uFillTx/>
              <a:latin typeface="Akzidenz Grotesk BE Regular" panose="02000503030000020003" pitchFamily="50" charset="0"/>
              <a:ea typeface="Calibri" panose="020F0502020204030204" pitchFamily="34" charset="0"/>
              <a:cs typeface="Akzidenz Grotesk BE Regular" panose="02000503030000020003"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kzidenz Grotesk BE Regular" panose="02000503030000020003" pitchFamily="50" charset="0"/>
              </a:rPr>
              <a:t>Regions, Chapters and Sections</a:t>
            </a:r>
            <a:endParaRPr kumimoji="0" lang="en-US" sz="1800" b="0" i="0" u="none" strike="noStrike" kern="1200" cap="none" spc="0" normalizeH="0" baseline="0" noProof="0" dirty="0">
              <a:ln>
                <a:noFill/>
              </a:ln>
              <a:solidFill>
                <a:srgbClr val="000000"/>
              </a:solidFill>
              <a:effectLst/>
              <a:uLnTx/>
              <a:uFillTx/>
              <a:latin typeface="Akzidenz Grotesk BE Regular" panose="02000503030000020003" pitchFamily="50" charset="0"/>
              <a:ea typeface="Calibri" panose="020F0502020204030204" pitchFamily="34" charset="0"/>
              <a:cs typeface="Akzidenz Grotesk BE Regular" panose="02000503030000020003" pitchFamily="50" charset="0"/>
            </a:endParaRPr>
          </a:p>
        </p:txBody>
      </p:sp>
      <p:sp>
        <p:nvSpPr>
          <p:cNvPr id="40" name="TextBox 39">
            <a:extLst>
              <a:ext uri="{FF2B5EF4-FFF2-40B4-BE49-F238E27FC236}">
                <a16:creationId xmlns:a16="http://schemas.microsoft.com/office/drawing/2014/main" id="{27528DB6-219C-3D85-66CD-5B6A23DFAAB6}"/>
              </a:ext>
            </a:extLst>
          </p:cNvPr>
          <p:cNvSpPr txBox="1"/>
          <p:nvPr/>
        </p:nvSpPr>
        <p:spPr>
          <a:xfrm>
            <a:off x="6388608" y="2655547"/>
            <a:ext cx="6705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kzidenz Grotesk BE Regular" panose="02000503030000020003" pitchFamily="50" charset="0"/>
              </a:rPr>
              <a:t>RP Campaign Total $2.5M </a:t>
            </a:r>
            <a:endParaRPr kumimoji="0" lang="en-US" sz="1800" b="0" i="0" u="none" strike="noStrike" kern="1200" cap="none" spc="0" normalizeH="0" baseline="0" noProof="0" dirty="0">
              <a:ln>
                <a:noFill/>
              </a:ln>
              <a:solidFill>
                <a:srgbClr val="000000"/>
              </a:solidFill>
              <a:effectLst/>
              <a:uLnTx/>
              <a:uFillTx/>
              <a:latin typeface="Akzidenz Grotesk BE Regular" panose="02000503030000020003" pitchFamily="50" charset="0"/>
              <a:ea typeface="Calibri" panose="020F0502020204030204" pitchFamily="34" charset="0"/>
              <a:cs typeface="Akzidenz Grotesk BE Regular" panose="02000503030000020003"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11D1E"/>
                </a:solidFill>
                <a:effectLst/>
                <a:uLnTx/>
                <a:uFillTx/>
                <a:latin typeface="Akzidenz Grotesk BE Cn" panose="02000506040000020004" pitchFamily="50" charset="0"/>
                <a:ea typeface="Calibri" panose="020F0502020204030204" pitchFamily="34" charset="0"/>
                <a:cs typeface="Times New Roman" panose="02020603050405020304" pitchFamily="18" charset="0"/>
              </a:rPr>
              <a:t>(Research, YEA, ALI, Scholarships, General)</a:t>
            </a:r>
            <a:endParaRPr kumimoji="0" lang="en-US" sz="1800" b="0" i="0" u="none" strike="noStrike" kern="1200" cap="none" spc="0" normalizeH="0" baseline="0" noProof="0" dirty="0">
              <a:ln>
                <a:noFill/>
              </a:ln>
              <a:solidFill>
                <a:srgbClr val="000000"/>
              </a:solidFill>
              <a:effectLst/>
              <a:uLnTx/>
              <a:uFillTx/>
              <a:latin typeface="Akzidenz Grotesk BE Regular" panose="02000503030000020003" pitchFamily="50" charset="0"/>
              <a:ea typeface="Calibri" panose="020F0502020204030204" pitchFamily="34" charset="0"/>
              <a:cs typeface="Akzidenz Grotesk BE Regular" panose="02000503030000020003" pitchFamily="50" charset="0"/>
            </a:endParaRPr>
          </a:p>
        </p:txBody>
      </p:sp>
      <p:sp>
        <p:nvSpPr>
          <p:cNvPr id="42" name="TextBox 41">
            <a:extLst>
              <a:ext uri="{FF2B5EF4-FFF2-40B4-BE49-F238E27FC236}">
                <a16:creationId xmlns:a16="http://schemas.microsoft.com/office/drawing/2014/main" id="{87CE9435-E994-5009-9F18-9CEC5747EE8D}"/>
              </a:ext>
            </a:extLst>
          </p:cNvPr>
          <p:cNvSpPr txBox="1"/>
          <p:nvPr/>
        </p:nvSpPr>
        <p:spPr>
          <a:xfrm>
            <a:off x="-536448" y="723687"/>
            <a:ext cx="985113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Thank You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to all the </a:t>
            </a: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donors and volunteers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for your support during this challenging year.</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4" name="Graphic 43" descr="Bar graph with upward trend outline">
            <a:extLst>
              <a:ext uri="{FF2B5EF4-FFF2-40B4-BE49-F238E27FC236}">
                <a16:creationId xmlns:a16="http://schemas.microsoft.com/office/drawing/2014/main" id="{55D70B91-5D78-068A-C6BB-286CEC404F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642" y="4049328"/>
            <a:ext cx="392529" cy="465682"/>
          </a:xfrm>
          <a:prstGeom prst="rect">
            <a:avLst/>
          </a:prstGeom>
        </p:spPr>
      </p:pic>
    </p:spTree>
    <p:extLst>
      <p:ext uri="{BB962C8B-B14F-4D97-AF65-F5344CB8AC3E}">
        <p14:creationId xmlns:p14="http://schemas.microsoft.com/office/powerpoint/2010/main" val="300237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5216-1C2F-470D-ACF4-F4461E391964}"/>
              </a:ext>
            </a:extLst>
          </p:cNvPr>
          <p:cNvSpPr>
            <a:spLocks noGrp="1"/>
          </p:cNvSpPr>
          <p:nvPr>
            <p:ph type="title"/>
          </p:nvPr>
        </p:nvSpPr>
        <p:spPr>
          <a:xfrm>
            <a:off x="441593" y="316822"/>
            <a:ext cx="10515600" cy="643543"/>
          </a:xfrm>
        </p:spPr>
        <p:txBody>
          <a:bodyPr/>
          <a:lstStyle/>
          <a:p>
            <a:r>
              <a:rPr lang="en-US" b="1" dirty="0"/>
              <a:t>Government Affairs</a:t>
            </a:r>
          </a:p>
        </p:txBody>
      </p:sp>
      <p:sp>
        <p:nvSpPr>
          <p:cNvPr id="4" name="Content Placeholder 3">
            <a:extLst>
              <a:ext uri="{FF2B5EF4-FFF2-40B4-BE49-F238E27FC236}">
                <a16:creationId xmlns:a16="http://schemas.microsoft.com/office/drawing/2014/main" id="{FECE3316-ADF2-4DDD-AFE8-D4C26B9046F8}"/>
              </a:ext>
            </a:extLst>
          </p:cNvPr>
          <p:cNvSpPr>
            <a:spLocks noGrp="1"/>
          </p:cNvSpPr>
          <p:nvPr>
            <p:ph idx="1"/>
          </p:nvPr>
        </p:nvSpPr>
        <p:spPr>
          <a:xfrm>
            <a:off x="0" y="1309256"/>
            <a:ext cx="12192000" cy="999830"/>
          </a:xfrm>
          <a:prstGeom prst="rect">
            <a:avLst/>
          </a:prstGeom>
          <a:solidFill>
            <a:srgbClr val="0070C0"/>
          </a:solidFill>
        </p:spPr>
        <p:txBody>
          <a:bodyPr wrap="square" lIns="182880" anchor="ctr" anchorCtr="0">
            <a:noAutofit/>
          </a:bodyPr>
          <a:lstStyle/>
          <a:p>
            <a:pPr marL="0" indent="0">
              <a:buNone/>
            </a:pPr>
            <a:r>
              <a:rPr lang="en-US" sz="2000" dirty="0">
                <a:solidFill>
                  <a:schemeClr val="bg1"/>
                </a:solidFill>
              </a:rPr>
              <a:t>ASHRAE Government Affairs program works to establish ASHRAE as a leading source of trusted expertise for policy-makers in the development of legislation and regulations affecting the public and HVAC&amp;R industry.</a:t>
            </a:r>
          </a:p>
        </p:txBody>
      </p:sp>
      <p:sp>
        <p:nvSpPr>
          <p:cNvPr id="5" name="Content Placeholder 2">
            <a:extLst>
              <a:ext uri="{FF2B5EF4-FFF2-40B4-BE49-F238E27FC236}">
                <a16:creationId xmlns:a16="http://schemas.microsoft.com/office/drawing/2014/main" id="{1A08C6BB-185B-4EFD-83CD-317CBFC9176F}"/>
              </a:ext>
            </a:extLst>
          </p:cNvPr>
          <p:cNvSpPr txBox="1">
            <a:spLocks/>
          </p:cNvSpPr>
          <p:nvPr/>
        </p:nvSpPr>
        <p:spPr>
          <a:xfrm>
            <a:off x="106829" y="2425565"/>
            <a:ext cx="4966813" cy="3956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200"/>
              </a:spcBef>
              <a:spcAft>
                <a:spcPts val="0"/>
              </a:spcAft>
              <a:buClr>
                <a:srgbClr val="005DB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kzidenz-grotesk-condensed"/>
                <a:ea typeface="+mn-ea"/>
                <a:cs typeface="+mn-cs"/>
              </a:rPr>
              <a:t>The </a:t>
            </a:r>
            <a:r>
              <a:rPr kumimoji="0" lang="en-US" altLang="en-US" sz="1800" b="1" i="0" u="none" strike="noStrike" kern="1200" cap="none" spc="0" normalizeH="0" baseline="0" noProof="0" dirty="0">
                <a:ln>
                  <a:noFill/>
                </a:ln>
                <a:solidFill>
                  <a:prstClr val="black"/>
                </a:solidFill>
                <a:effectLst/>
                <a:uLnTx/>
                <a:uFillTx/>
                <a:latin typeface="akzidenz-grotesk-condensed"/>
                <a:ea typeface="+mn-ea"/>
                <a:cs typeface="+mn-cs"/>
              </a:rPr>
              <a:t>Government Affairs Update</a:t>
            </a:r>
            <a:r>
              <a:rPr kumimoji="0" lang="en-US" altLang="en-US" sz="1800" b="0" i="0" u="none" strike="noStrike" kern="1200" cap="none" spc="0" normalizeH="0" baseline="0" noProof="0" dirty="0">
                <a:ln>
                  <a:noFill/>
                </a:ln>
                <a:solidFill>
                  <a:prstClr val="black"/>
                </a:solidFill>
                <a:effectLst/>
                <a:uLnTx/>
                <a:uFillTx/>
                <a:latin typeface="akzidenz-grotesk-condensed"/>
                <a:ea typeface="+mn-ea"/>
                <a:cs typeface="+mn-cs"/>
              </a:rPr>
              <a:t> bi-weekly newsletter provides updates on government activities. Subscribe online or by emailing </a:t>
            </a:r>
            <a:r>
              <a:rPr kumimoji="0" lang="en-US" altLang="en-US" sz="1800" b="0" i="0" u="none" strike="noStrike" kern="1200" cap="none" spc="0" normalizeH="0" baseline="0" noProof="0" dirty="0">
                <a:ln>
                  <a:noFill/>
                </a:ln>
                <a:solidFill>
                  <a:prstClr val="black"/>
                </a:solidFill>
                <a:effectLst/>
                <a:uLnTx/>
                <a:uFillTx/>
                <a:latin typeface="akzidenz-grotesk-condensed"/>
                <a:ea typeface="+mn-ea"/>
                <a:cs typeface="+mn-cs"/>
                <a:hlinkClick r:id="rId3"/>
              </a:rPr>
              <a:t>GovAffairs@ashrae.org</a:t>
            </a:r>
            <a:r>
              <a:rPr kumimoji="0" lang="en-US" altLang="en-US" sz="1800" b="0" i="0" u="none" strike="noStrike" kern="1200" cap="none" spc="0" normalizeH="0" baseline="0" noProof="0" dirty="0">
                <a:ln>
                  <a:noFill/>
                </a:ln>
                <a:solidFill>
                  <a:prstClr val="black"/>
                </a:solidFill>
                <a:effectLst/>
                <a:uLnTx/>
                <a:uFillTx/>
                <a:latin typeface="akzidenz-grotesk-condensed"/>
                <a:ea typeface="+mn-ea"/>
                <a:cs typeface="+mn-cs"/>
              </a:rPr>
              <a:t>. </a:t>
            </a:r>
          </a:p>
          <a:p>
            <a:pPr marL="228600" marR="0" lvl="0" indent="-228600" algn="l" defTabSz="914400" rtl="0" eaLnBrk="1" fontAlgn="auto" latinLnBrk="0" hangingPunct="1">
              <a:lnSpc>
                <a:spcPct val="100000"/>
              </a:lnSpc>
              <a:spcBef>
                <a:spcPts val="1200"/>
              </a:spcBef>
              <a:spcAft>
                <a:spcPts val="0"/>
              </a:spcAft>
              <a:buClr>
                <a:srgbClr val="005DB9"/>
              </a:buClr>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kzidenz-grotesk-condensed"/>
                <a:ea typeface="+mn-ea"/>
                <a:cs typeface="+mn-cs"/>
              </a:rPr>
              <a:t>Government Outreach Events </a:t>
            </a:r>
            <a:r>
              <a:rPr kumimoji="0" lang="en-US" altLang="en-US" sz="1800" b="0" i="0" u="none" strike="noStrike" kern="1200" cap="none" spc="0" normalizeH="0" baseline="0" noProof="0" dirty="0">
                <a:ln>
                  <a:noFill/>
                </a:ln>
                <a:solidFill>
                  <a:prstClr val="black"/>
                </a:solidFill>
                <a:effectLst/>
                <a:uLnTx/>
                <a:uFillTx/>
                <a:latin typeface="akzidenz-grotesk-condensed"/>
                <a:ea typeface="+mn-ea"/>
                <a:cs typeface="+mn-cs"/>
              </a:rPr>
              <a:t>connect ASHRAE volunteers with policy-makers.</a:t>
            </a:r>
          </a:p>
          <a:p>
            <a:pPr marL="228600" marR="0" lvl="0" indent="-228600" algn="l" defTabSz="914400" rtl="0" eaLnBrk="1" fontAlgn="auto" latinLnBrk="0" hangingPunct="1">
              <a:lnSpc>
                <a:spcPct val="100000"/>
              </a:lnSpc>
              <a:spcBef>
                <a:spcPts val="1200"/>
              </a:spcBef>
              <a:spcAft>
                <a:spcPts val="0"/>
              </a:spcAft>
              <a:buClr>
                <a:srgbClr val="005DB9"/>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kzidenz-grotesk-condensed"/>
                <a:ea typeface="+mn-ea"/>
                <a:cs typeface="+mn-cs"/>
              </a:rPr>
              <a:t>Letters, briefings, testimony, and comments are sent in support of ASHRAE’s </a:t>
            </a:r>
            <a:r>
              <a:rPr kumimoji="0" lang="en-US" altLang="en-US" sz="1800" b="1" i="0" u="none" strike="noStrike" kern="1200" cap="none" spc="0" normalizeH="0" baseline="0" noProof="0" dirty="0">
                <a:ln>
                  <a:noFill/>
                </a:ln>
                <a:solidFill>
                  <a:prstClr val="black"/>
                </a:solidFill>
                <a:effectLst/>
                <a:uLnTx/>
                <a:uFillTx/>
                <a:latin typeface="akzidenz-grotesk-condensed"/>
                <a:ea typeface="+mn-ea"/>
                <a:cs typeface="+mn-cs"/>
              </a:rPr>
              <a:t>Public Policy Priorities</a:t>
            </a:r>
            <a:r>
              <a:rPr kumimoji="0" lang="en-US" altLang="en-US" sz="1800" b="0" i="0" u="none" strike="noStrike" kern="1200" cap="none" spc="0" normalizeH="0" baseline="0" noProof="0" dirty="0">
                <a:ln>
                  <a:noFill/>
                </a:ln>
                <a:solidFill>
                  <a:prstClr val="black"/>
                </a:solidFill>
                <a:effectLst/>
                <a:uLnTx/>
                <a:uFillTx/>
                <a:latin typeface="akzidenz-grotesk-condensed"/>
                <a:ea typeface="+mn-ea"/>
                <a:cs typeface="+mn-cs"/>
              </a:rPr>
              <a:t>: 39 sent this year.</a:t>
            </a:r>
          </a:p>
        </p:txBody>
      </p:sp>
      <p:sp>
        <p:nvSpPr>
          <p:cNvPr id="6" name="TextBox 5">
            <a:extLst>
              <a:ext uri="{FF2B5EF4-FFF2-40B4-BE49-F238E27FC236}">
                <a16:creationId xmlns:a16="http://schemas.microsoft.com/office/drawing/2014/main" id="{7685C508-6B33-468F-A7CC-22F3AC4649DB}"/>
              </a:ext>
            </a:extLst>
          </p:cNvPr>
          <p:cNvSpPr txBox="1"/>
          <p:nvPr/>
        </p:nvSpPr>
        <p:spPr>
          <a:xfrm>
            <a:off x="0" y="5406666"/>
            <a:ext cx="5180473" cy="1134512"/>
          </a:xfrm>
          <a:prstGeom prst="rect">
            <a:avLst/>
          </a:prstGeom>
          <a:solidFill>
            <a:srgbClr val="0070C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kzidenz-grotesk-condensed"/>
                <a:ea typeface="+mn-ea"/>
                <a:cs typeface="+mn-cs"/>
              </a:rPr>
              <a:t>Get Involved + Get Resources   </a:t>
            </a:r>
            <a:r>
              <a:rPr kumimoji="0" lang="en-US" altLang="en-US" sz="24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ashrae.org/government-affairs</a:t>
            </a:r>
          </a:p>
        </p:txBody>
      </p:sp>
      <p:grpSp>
        <p:nvGrpSpPr>
          <p:cNvPr id="13" name="Group 12">
            <a:extLst>
              <a:ext uri="{FF2B5EF4-FFF2-40B4-BE49-F238E27FC236}">
                <a16:creationId xmlns:a16="http://schemas.microsoft.com/office/drawing/2014/main" id="{58DF29F9-BB4A-41F6-81AA-B6FEAC97E7D0}"/>
              </a:ext>
            </a:extLst>
          </p:cNvPr>
          <p:cNvGrpSpPr/>
          <p:nvPr/>
        </p:nvGrpSpPr>
        <p:grpSpPr>
          <a:xfrm>
            <a:off x="5188337" y="2441488"/>
            <a:ext cx="6896834" cy="4214853"/>
            <a:chOff x="3579714" y="1493562"/>
            <a:chExt cx="8127511" cy="4890299"/>
          </a:xfrm>
        </p:grpSpPr>
        <p:graphicFrame>
          <p:nvGraphicFramePr>
            <p:cNvPr id="9" name="Chart 8">
              <a:extLst>
                <a:ext uri="{FF2B5EF4-FFF2-40B4-BE49-F238E27FC236}">
                  <a16:creationId xmlns:a16="http://schemas.microsoft.com/office/drawing/2014/main" id="{5211C815-E532-4B42-AFA9-584444E08C70}"/>
                </a:ext>
              </a:extLst>
            </p:cNvPr>
            <p:cNvGraphicFramePr>
              <a:graphicFrameLocks/>
            </p:cNvGraphicFramePr>
            <p:nvPr/>
          </p:nvGraphicFramePr>
          <p:xfrm>
            <a:off x="3579714" y="1493562"/>
            <a:ext cx="8127511" cy="489029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
              <a:extLst>
                <a:ext uri="{FF2B5EF4-FFF2-40B4-BE49-F238E27FC236}">
                  <a16:creationId xmlns:a16="http://schemas.microsoft.com/office/drawing/2014/main" id="{3531BD85-8F72-4CD4-BE25-12B6F6AB6E4F}"/>
                </a:ext>
              </a:extLst>
            </p:cNvPr>
            <p:cNvSpPr txBox="1"/>
            <p:nvPr/>
          </p:nvSpPr>
          <p:spPr>
            <a:xfrm>
              <a:off x="9145357" y="2469706"/>
              <a:ext cx="1454310" cy="607068"/>
            </a:xfrm>
            <a:prstGeom prst="rect">
              <a:avLst/>
            </a:prstGeom>
            <a:noFill/>
          </p:spPr>
          <p:txBody>
            <a:bodyPr wrap="square" rIns="27432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70AD47"/>
                  </a:solidFill>
                  <a:effectLst/>
                  <a:uLnTx/>
                  <a:uFillTx/>
                  <a:latin typeface="Calibri" panose="020F0502020204030204"/>
                  <a:ea typeface="+mn-ea"/>
                  <a:cs typeface="+mn-cs"/>
                </a:rPr>
                <a:t>75</a:t>
              </a: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48A2026D-26B6-402A-8DAC-17817BE0A68C}"/>
              </a:ext>
            </a:extLst>
          </p:cNvPr>
          <p:cNvSpPr txBox="1"/>
          <p:nvPr/>
        </p:nvSpPr>
        <p:spPr>
          <a:xfrm>
            <a:off x="6448324" y="2273605"/>
            <a:ext cx="45088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solidFill>
                <a:effectLst/>
                <a:uLnTx/>
                <a:uFillTx/>
                <a:latin typeface="Akzidenz Grotesk BE Medium" panose="02000803030000020004" pitchFamily="50" charset="0"/>
                <a:ea typeface="+mn-ea"/>
                <a:cs typeface="+mn-cs"/>
              </a:rPr>
              <a:t>Government Outreach Events</a:t>
            </a:r>
          </a:p>
        </p:txBody>
      </p:sp>
      <p:sp>
        <p:nvSpPr>
          <p:cNvPr id="23" name="Arrow: Left 22">
            <a:extLst>
              <a:ext uri="{FF2B5EF4-FFF2-40B4-BE49-F238E27FC236}">
                <a16:creationId xmlns:a16="http://schemas.microsoft.com/office/drawing/2014/main" id="{53B3FE1D-2D19-4DF6-A218-C1D3EBBCF55C}"/>
              </a:ext>
            </a:extLst>
          </p:cNvPr>
          <p:cNvSpPr/>
          <p:nvPr/>
        </p:nvSpPr>
        <p:spPr>
          <a:xfrm rot="10800000">
            <a:off x="-104814" y="6066040"/>
            <a:ext cx="423285" cy="19271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4">
            <a:extLst>
              <a:ext uri="{FF2B5EF4-FFF2-40B4-BE49-F238E27FC236}">
                <a16:creationId xmlns:a16="http://schemas.microsoft.com/office/drawing/2014/main" id="{7B8B44BC-3D48-4B48-9AE4-F109FADD877B}"/>
              </a:ext>
            </a:extLst>
          </p:cNvPr>
          <p:cNvSpPr txBox="1"/>
          <p:nvPr/>
        </p:nvSpPr>
        <p:spPr>
          <a:xfrm>
            <a:off x="10998198" y="2528754"/>
            <a:ext cx="1234097" cy="523220"/>
          </a:xfrm>
          <a:prstGeom prst="rect">
            <a:avLst/>
          </a:prstGeom>
          <a:noFill/>
        </p:spPr>
        <p:txBody>
          <a:bodyPr wrap="square" rIns="27432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70AD47"/>
                </a:solidFill>
                <a:effectLst/>
                <a:uLnTx/>
                <a:uFillTx/>
                <a:latin typeface="Calibri" panose="020F0502020204030204"/>
                <a:ea typeface="+mn-ea"/>
                <a:cs typeface="+mn-cs"/>
              </a:rPr>
              <a:t>107*</a:t>
            </a: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94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11AA-CCD3-48B8-8F71-FCD8C5F1296D}"/>
              </a:ext>
            </a:extLst>
          </p:cNvPr>
          <p:cNvSpPr>
            <a:spLocks noGrp="1"/>
          </p:cNvSpPr>
          <p:nvPr>
            <p:ph type="title"/>
          </p:nvPr>
        </p:nvSpPr>
        <p:spPr>
          <a:xfrm>
            <a:off x="322811" y="366065"/>
            <a:ext cx="10515600" cy="643543"/>
          </a:xfrm>
        </p:spPr>
        <p:txBody>
          <a:bodyPr/>
          <a:lstStyle/>
          <a:p>
            <a:r>
              <a:rPr lang="en-US" b="1" dirty="0"/>
              <a:t>Professional Development</a:t>
            </a:r>
          </a:p>
        </p:txBody>
      </p:sp>
      <p:sp>
        <p:nvSpPr>
          <p:cNvPr id="5" name="TextBox 4">
            <a:extLst>
              <a:ext uri="{FF2B5EF4-FFF2-40B4-BE49-F238E27FC236}">
                <a16:creationId xmlns:a16="http://schemas.microsoft.com/office/drawing/2014/main" id="{D0E23274-2FCB-4F1F-88E3-FE1814B23F0F}"/>
              </a:ext>
            </a:extLst>
          </p:cNvPr>
          <p:cNvSpPr txBox="1"/>
          <p:nvPr/>
        </p:nvSpPr>
        <p:spPr>
          <a:xfrm>
            <a:off x="0" y="5919346"/>
            <a:ext cx="12192000" cy="589357"/>
          </a:xfrm>
          <a:prstGeom prst="rect">
            <a:avLst/>
          </a:prstGeom>
          <a:solidFill>
            <a:srgbClr val="92D05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ashrae.org/professional-development</a:t>
            </a:r>
            <a:endParaRPr kumimoji="0" lang="en-US" sz="32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pic>
        <p:nvPicPr>
          <p:cNvPr id="6" name="Picture 1">
            <a:extLst>
              <a:ext uri="{FF2B5EF4-FFF2-40B4-BE49-F238E27FC236}">
                <a16:creationId xmlns:a16="http://schemas.microsoft.com/office/drawing/2014/main" id="{17489694-C8E0-4FD2-B030-27B43414A6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218" y="4199213"/>
            <a:ext cx="3183425" cy="16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F05EB80-C865-4E99-8DBB-C1A1988172B5}"/>
              </a:ext>
            </a:extLst>
          </p:cNvPr>
          <p:cNvSpPr txBox="1"/>
          <p:nvPr/>
        </p:nvSpPr>
        <p:spPr>
          <a:xfrm>
            <a:off x="113490" y="1385725"/>
            <a:ext cx="3670570" cy="923330"/>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eLearning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kzidenz-grotesk-condensed"/>
                <a:ea typeface="+mn-ea"/>
                <a:cs typeface="+mn-cs"/>
              </a:rPr>
              <a:t>Convenient, on-demand courses for individuals or groups.</a:t>
            </a:r>
          </a:p>
        </p:txBody>
      </p:sp>
      <p:sp>
        <p:nvSpPr>
          <p:cNvPr id="7" name="TextBox 6">
            <a:extLst>
              <a:ext uri="{FF2B5EF4-FFF2-40B4-BE49-F238E27FC236}">
                <a16:creationId xmlns:a16="http://schemas.microsoft.com/office/drawing/2014/main" id="{D03B7FDD-8077-4991-86D3-5663439ADBF2}"/>
              </a:ext>
            </a:extLst>
          </p:cNvPr>
          <p:cNvSpPr txBox="1"/>
          <p:nvPr/>
        </p:nvSpPr>
        <p:spPr>
          <a:xfrm>
            <a:off x="3832698" y="1385725"/>
            <a:ext cx="4066162" cy="923330"/>
          </a:xfrm>
          <a:prstGeom prst="rect">
            <a:avLst/>
          </a:prstGeom>
          <a:solidFill>
            <a:srgbClr val="0099C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ASHRAE Learning Institute (ALI)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kzidenz-grotesk-condensed"/>
                <a:ea typeface="+mn-ea"/>
                <a:cs typeface="+mn-cs"/>
              </a:rPr>
              <a:t>Instructor-led courses in a variety of formats.</a:t>
            </a:r>
          </a:p>
        </p:txBody>
      </p:sp>
      <p:sp>
        <p:nvSpPr>
          <p:cNvPr id="8" name="TextBox 7">
            <a:extLst>
              <a:ext uri="{FF2B5EF4-FFF2-40B4-BE49-F238E27FC236}">
                <a16:creationId xmlns:a16="http://schemas.microsoft.com/office/drawing/2014/main" id="{65955C7C-3B27-4403-8E54-5288014DC182}"/>
              </a:ext>
            </a:extLst>
          </p:cNvPr>
          <p:cNvSpPr txBox="1"/>
          <p:nvPr/>
        </p:nvSpPr>
        <p:spPr>
          <a:xfrm>
            <a:off x="7992198" y="1385725"/>
            <a:ext cx="4199802" cy="923330"/>
          </a:xfrm>
          <a:prstGeom prst="rect">
            <a:avLst/>
          </a:prstGeom>
          <a:solidFill>
            <a:srgbClr val="00B0F0"/>
          </a:solidFill>
        </p:spPr>
        <p:txBody>
          <a:bodyPr wrap="square" l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Certification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kzidenz-grotesk-condensed"/>
                <a:ea typeface="+mn-ea"/>
                <a:cs typeface="+mn-cs"/>
              </a:rPr>
              <a:t>Validate and promote your expertise via</a:t>
            </a:r>
            <a:r>
              <a:rPr kumimoji="0" lang="en-US" sz="1800" b="1" i="0" u="none" strike="noStrike" kern="1200" cap="none" spc="0" normalizeH="0" baseline="0" noProof="0" dirty="0">
                <a:ln>
                  <a:noFill/>
                </a:ln>
                <a:solidFill>
                  <a:prstClr val="white"/>
                </a:solidFill>
                <a:effectLst/>
                <a:uLnTx/>
                <a:uFillTx/>
                <a:latin typeface="akzidenz-grotesk-condensed"/>
                <a:ea typeface="+mn-ea"/>
                <a:cs typeface="+mn-cs"/>
              </a:rPr>
              <a:t> </a:t>
            </a:r>
            <a:r>
              <a:rPr kumimoji="0" lang="en-US" sz="1800" b="0" i="0" u="none" strike="noStrike" kern="1200" cap="none" spc="0" normalizeH="0" baseline="0" noProof="0" dirty="0">
                <a:ln>
                  <a:noFill/>
                </a:ln>
                <a:solidFill>
                  <a:prstClr val="white"/>
                </a:solidFill>
                <a:effectLst/>
                <a:uLnTx/>
                <a:uFillTx/>
                <a:latin typeface="akzidenz-grotesk-condensed"/>
                <a:ea typeface="+mn-ea"/>
                <a:cs typeface="+mn-cs"/>
              </a:rPr>
              <a:t>online examination and digital badging.</a:t>
            </a:r>
          </a:p>
        </p:txBody>
      </p:sp>
      <p:cxnSp>
        <p:nvCxnSpPr>
          <p:cNvPr id="13" name="Straight Connector 12">
            <a:extLst>
              <a:ext uri="{FF2B5EF4-FFF2-40B4-BE49-F238E27FC236}">
                <a16:creationId xmlns:a16="http://schemas.microsoft.com/office/drawing/2014/main" id="{301EE295-DB09-43EE-A2C7-A167E13EA2F1}"/>
              </a:ext>
            </a:extLst>
          </p:cNvPr>
          <p:cNvCxnSpPr>
            <a:cxnSpLocks/>
          </p:cNvCxnSpPr>
          <p:nvPr/>
        </p:nvCxnSpPr>
        <p:spPr>
          <a:xfrm>
            <a:off x="3806460" y="2381089"/>
            <a:ext cx="0" cy="3436051"/>
          </a:xfrm>
          <a:prstGeom prst="line">
            <a:avLst/>
          </a:prstGeom>
          <a:ln>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7B1E93-EE87-4086-9A91-DA8A7C1C0C2A}"/>
              </a:ext>
            </a:extLst>
          </p:cNvPr>
          <p:cNvCxnSpPr>
            <a:cxnSpLocks/>
          </p:cNvCxnSpPr>
          <p:nvPr/>
        </p:nvCxnSpPr>
        <p:spPr>
          <a:xfrm flipH="1">
            <a:off x="7924801" y="2323876"/>
            <a:ext cx="18851" cy="349326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3FB665C-C77E-435B-9C93-9B487151E25F}"/>
              </a:ext>
            </a:extLst>
          </p:cNvPr>
          <p:cNvSpPr txBox="1"/>
          <p:nvPr/>
        </p:nvSpPr>
        <p:spPr>
          <a:xfrm>
            <a:off x="8000133" y="2388114"/>
            <a:ext cx="4078378" cy="3493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kzidenz Grotesk BE Medium" panose="02000803030000020004" pitchFamily="50" charset="0"/>
                <a:ea typeface="+mn-ea"/>
                <a:cs typeface="+mn-cs"/>
              </a:rPr>
              <a:t>Building Design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kzidenz-grotesk-condensed"/>
                <a:ea typeface="+mn-ea"/>
                <a:cs typeface="+mn-cs"/>
              </a:rPr>
              <a:t>Energy Modeling (BEMP)</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kzidenz-grotesk-condensed"/>
                <a:ea typeface="+mn-ea"/>
                <a:cs typeface="+mn-cs"/>
              </a:rPr>
              <a:t>Healthcare Facility Design (HFDP)</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kzidenz-grotesk-condensed"/>
                <a:ea typeface="+mn-ea"/>
                <a:cs typeface="+mn-cs"/>
              </a:rPr>
              <a:t>High-Performance Building Design (HBDP)</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kzidenz-grotesk-condensed"/>
                <a:ea typeface="+mn-ea"/>
                <a:cs typeface="+mn-cs"/>
              </a:rPr>
              <a:t>HVAC Design (CHD)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kzidenz Grotesk BE Medium" panose="02000803030000020004" pitchFamily="50" charset="0"/>
                <a:ea typeface="+mn-ea"/>
                <a:cs typeface="+mn-cs"/>
              </a:rPr>
              <a:t>Building Performance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kzidenz-grotesk-condensed"/>
                <a:ea typeface="+mn-ea"/>
                <a:cs typeface="+mn-cs"/>
              </a:rPr>
              <a:t>Commissioning (BCxP)</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kzidenz-grotesk-condensed"/>
                <a:ea typeface="+mn-ea"/>
                <a:cs typeface="+mn-cs"/>
              </a:rPr>
              <a:t>Energy Assessment (BEAP)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kzidenz Grotesk BE Medium" panose="02000803030000020004" pitchFamily="50" charset="0"/>
                <a:ea typeface="+mn-ea"/>
                <a:cs typeface="+mn-cs"/>
              </a:rPr>
              <a:t>Building Operations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kzidenz-grotesk-condensed"/>
                <a:ea typeface="+mn-ea"/>
                <a:cs typeface="+mn-cs"/>
              </a:rPr>
              <a:t>Operations &amp; Performance Maintenance (OPMP)</a:t>
            </a:r>
          </a:p>
        </p:txBody>
      </p:sp>
      <p:sp>
        <p:nvSpPr>
          <p:cNvPr id="18" name="TextBox 17">
            <a:extLst>
              <a:ext uri="{FF2B5EF4-FFF2-40B4-BE49-F238E27FC236}">
                <a16:creationId xmlns:a16="http://schemas.microsoft.com/office/drawing/2014/main" id="{A59AB9F5-081A-44FB-AFA3-7AAEE04AD40D}"/>
              </a:ext>
            </a:extLst>
          </p:cNvPr>
          <p:cNvSpPr txBox="1"/>
          <p:nvPr/>
        </p:nvSpPr>
        <p:spPr>
          <a:xfrm>
            <a:off x="3956576" y="2388114"/>
            <a:ext cx="3968225"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See the Updated Schedule of In-Person and </a:t>
            </a:r>
            <a:r>
              <a:rPr kumimoji="0" lang="en-US" sz="1800" b="1" i="0"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Virtual </a:t>
            </a:r>
            <a:r>
              <a:rPr kumimoji="0" lang="en-US" sz="1600" b="1" i="0"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HVAC Design Courses!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kzidenz-grotesk-condensed"/>
                <a:ea typeface="+mn-ea"/>
                <a:cs typeface="+mn-cs"/>
              </a:rPr>
              <a:t>Level I – Essentials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kzidenz-grotesk-condensed"/>
                <a:ea typeface="+mn-ea"/>
                <a:cs typeface="+mn-cs"/>
              </a:rPr>
              <a:t>Level II – Applications</a:t>
            </a:r>
          </a:p>
        </p:txBody>
      </p:sp>
      <p:sp>
        <p:nvSpPr>
          <p:cNvPr id="19" name="Rectangle 18">
            <a:extLst>
              <a:ext uri="{FF2B5EF4-FFF2-40B4-BE49-F238E27FC236}">
                <a16:creationId xmlns:a16="http://schemas.microsoft.com/office/drawing/2014/main" id="{5F535B7A-17E0-492E-A617-54F7B493BEED}"/>
              </a:ext>
            </a:extLst>
          </p:cNvPr>
          <p:cNvSpPr/>
          <p:nvPr/>
        </p:nvSpPr>
        <p:spPr>
          <a:xfrm>
            <a:off x="3928198" y="3766960"/>
            <a:ext cx="387516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kzidenz-grotesk-condensed"/>
                <a:ea typeface="+mn-ea"/>
                <a:cs typeface="+mn-cs"/>
              </a:rPr>
              <a:t>NEW Courses Added to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kzidenz-grotesk-condensed"/>
                <a:ea typeface="+mn-ea"/>
                <a:cs typeface="+mn-cs"/>
              </a:rPr>
              <a:t>Instructor-led Online Serie </a:t>
            </a:r>
            <a:r>
              <a:rPr kumimoji="0" lang="en-US" sz="1800" b="1" i="0" u="none" strike="noStrike" kern="1200" cap="none" spc="0" normalizeH="0" baseline="0" noProof="0" dirty="0">
                <a:ln>
                  <a:noFill/>
                </a:ln>
                <a:solidFill>
                  <a:srgbClr val="0099CC"/>
                </a:solidFill>
                <a:effectLst/>
                <a:uLnTx/>
                <a:uFillTx/>
                <a:latin typeface="akzidenz-grotesk-condensed"/>
                <a:ea typeface="+mn-ea"/>
                <a:cs typeface="+mn-cs"/>
              </a:rPr>
              <a:t>ashrae.org/onlinecourses</a:t>
            </a:r>
            <a:endParaRPr kumimoji="0" lang="en-US" sz="1800" b="0" i="0" u="none" strike="noStrike" kern="1200" cap="none" spc="0" normalizeH="0" baseline="0" noProof="0" dirty="0">
              <a:ln>
                <a:noFill/>
              </a:ln>
              <a:solidFill>
                <a:srgbClr val="0099CC"/>
              </a:solidFill>
              <a:effectLst/>
              <a:uLnTx/>
              <a:uFillTx/>
              <a:latin typeface="akzidenz-grotesk-condensed"/>
              <a:ea typeface="+mn-ea"/>
              <a:cs typeface="+mn-cs"/>
            </a:endParaRPr>
          </a:p>
        </p:txBody>
      </p:sp>
      <p:sp>
        <p:nvSpPr>
          <p:cNvPr id="22" name="TextBox 21">
            <a:extLst>
              <a:ext uri="{FF2B5EF4-FFF2-40B4-BE49-F238E27FC236}">
                <a16:creationId xmlns:a16="http://schemas.microsoft.com/office/drawing/2014/main" id="{DB636BFB-69AD-4C11-BC15-71D646289E04}"/>
              </a:ext>
            </a:extLst>
          </p:cNvPr>
          <p:cNvSpPr txBox="1"/>
          <p:nvPr/>
        </p:nvSpPr>
        <p:spPr>
          <a:xfrm>
            <a:off x="322811" y="2381089"/>
            <a:ext cx="3183425" cy="1862048"/>
          </a:xfrm>
          <a:prstGeom prst="rect">
            <a:avLst/>
          </a:prstGeom>
          <a:noFill/>
        </p:spPr>
        <p:txBody>
          <a:bodyPr wrap="square" rtlCol="0">
            <a:spAutoFit/>
          </a:bodyPr>
          <a:lstStyle/>
          <a:p>
            <a:pPr marL="0" marR="0" lvl="0" indent="0" algn="l" defTabSz="914400" rtl="0" eaLnBrk="1" fontAlgn="auto" latinLnBrk="0" hangingPunct="1">
              <a:lnSpc>
                <a:spcPts val="2300"/>
              </a:lnSpc>
              <a:spcBef>
                <a:spcPts val="60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kzidenz-grotesk-condensed"/>
                <a:ea typeface="+mn-ea"/>
                <a:cs typeface="+mn-cs"/>
              </a:rPr>
              <a:t>90+</a:t>
            </a:r>
            <a:r>
              <a:rPr kumimoji="0" lang="en-US" sz="1800" b="0" i="0" u="none" strike="noStrike" kern="1200" cap="none" spc="0" normalizeH="0" baseline="0" noProof="0" dirty="0">
                <a:ln>
                  <a:noFill/>
                </a:ln>
                <a:solidFill>
                  <a:prstClr val="black"/>
                </a:solidFill>
                <a:effectLst/>
                <a:uLnTx/>
                <a:uFillTx/>
                <a:latin typeface="akzidenz-grotesk-condensed"/>
                <a:ea typeface="+mn-ea"/>
                <a:cs typeface="+mn-cs"/>
              </a:rPr>
              <a:t> online courses starting at </a:t>
            </a:r>
            <a:r>
              <a:rPr kumimoji="0" lang="en-US" sz="1800" b="1" i="0" u="none" strike="noStrike" kern="1200" cap="none" spc="0" normalizeH="0" baseline="0" noProof="0" dirty="0">
                <a:ln>
                  <a:noFill/>
                </a:ln>
                <a:solidFill>
                  <a:srgbClr val="70AD47"/>
                </a:solidFill>
                <a:effectLst/>
                <a:uLnTx/>
                <a:uFillTx/>
                <a:latin typeface="akzidenz-grotesk-condensed"/>
                <a:ea typeface="+mn-ea"/>
                <a:cs typeface="+mn-cs"/>
              </a:rPr>
              <a:t>$42 </a:t>
            </a:r>
            <a:r>
              <a:rPr kumimoji="0" lang="en-US" sz="1800" b="0" i="0" u="none" strike="noStrike" kern="1200" cap="none" spc="0" normalizeH="0" baseline="0" noProof="0" dirty="0">
                <a:ln>
                  <a:noFill/>
                </a:ln>
                <a:solidFill>
                  <a:prstClr val="black"/>
                </a:solidFill>
                <a:effectLst/>
                <a:uLnTx/>
                <a:uFillTx/>
                <a:latin typeface="akzidenz-grotesk-condensed"/>
                <a:ea typeface="+mn-ea"/>
                <a:cs typeface="+mn-cs"/>
              </a:rPr>
              <a:t>for members.</a:t>
            </a:r>
          </a:p>
          <a:p>
            <a:pPr marL="0" marR="0" lvl="0" indent="0" algn="l" defTabSz="914400" rtl="0" eaLnBrk="1" fontAlgn="auto" latinLnBrk="0" hangingPunct="1">
              <a:lnSpc>
                <a:spcPts val="2300"/>
              </a:lnSpc>
              <a:spcBef>
                <a:spcPts val="600"/>
              </a:spcBef>
              <a:spcAft>
                <a:spcPts val="600"/>
              </a:spcAft>
              <a:buClrTx/>
              <a:buSzTx/>
              <a:buFontTx/>
              <a:buNone/>
              <a:tabLst/>
              <a:defRPr/>
            </a:pPr>
            <a:r>
              <a:rPr kumimoji="0" lang="en-US" sz="1800" b="1" i="0" u="none" strike="noStrike" kern="1200" cap="none" spc="0" normalizeH="0" baseline="0" noProof="0" dirty="0">
                <a:ln>
                  <a:noFill/>
                </a:ln>
                <a:solidFill>
                  <a:srgbClr val="006699"/>
                </a:solidFill>
                <a:effectLst/>
                <a:uLnTx/>
                <a:uFillTx/>
                <a:latin typeface="akzidenz-grotesk-condensed"/>
                <a:ea typeface="+mn-ea"/>
                <a:cs typeface="+mn-cs"/>
              </a:rPr>
              <a:t>Group Rates Available</a:t>
            </a:r>
          </a:p>
          <a:p>
            <a:pPr marL="0" marR="0" lvl="0" indent="0" algn="l" defTabSz="914400" rtl="0" eaLnBrk="1" fontAlgn="auto" latinLnBrk="0" hangingPunct="1">
              <a:lnSpc>
                <a:spcPts val="23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kzidenz Grotesk BE Medium" panose="02000803030000020004" pitchFamily="50" charset="0"/>
                <a:ea typeface="+mn-ea"/>
                <a:cs typeface="+mn-cs"/>
              </a:rPr>
              <a:t>Updated Course Catalog: </a:t>
            </a:r>
            <a:r>
              <a:rPr kumimoji="0" lang="en-US" sz="1800" b="1" i="0" u="none" strike="noStrike" kern="1200" cap="none" spc="0" normalizeH="0" baseline="0" noProof="0" dirty="0">
                <a:ln>
                  <a:noFill/>
                </a:ln>
                <a:solidFill>
                  <a:srgbClr val="0099CC"/>
                </a:solidFill>
                <a:effectLst/>
                <a:uLnTx/>
                <a:uFillTx/>
                <a:latin typeface="akzidenz-grotesk-condensed"/>
                <a:ea typeface="+mn-ea"/>
                <a:cs typeface="+mn-cs"/>
              </a:rPr>
              <a:t>elearningcatalog.ashrae.org </a:t>
            </a:r>
          </a:p>
        </p:txBody>
      </p:sp>
      <p:sp>
        <p:nvSpPr>
          <p:cNvPr id="23" name="Arrow: Left 22">
            <a:extLst>
              <a:ext uri="{FF2B5EF4-FFF2-40B4-BE49-F238E27FC236}">
                <a16:creationId xmlns:a16="http://schemas.microsoft.com/office/drawing/2014/main" id="{BDF37C4E-B180-473D-9776-5BBE3C214A35}"/>
              </a:ext>
            </a:extLst>
          </p:cNvPr>
          <p:cNvSpPr/>
          <p:nvPr/>
        </p:nvSpPr>
        <p:spPr>
          <a:xfrm>
            <a:off x="8953500" y="6091159"/>
            <a:ext cx="3238500" cy="24573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A95FDF7-A901-4EEC-912F-A694B9E1B250}"/>
              </a:ext>
            </a:extLst>
          </p:cNvPr>
          <p:cNvSpPr/>
          <p:nvPr/>
        </p:nvSpPr>
        <p:spPr>
          <a:xfrm>
            <a:off x="3909554" y="4863665"/>
            <a:ext cx="37492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kzidenz Grotesk BE Medium" panose="02000803030000020004" pitchFamily="50" charset="0"/>
                <a:ea typeface="+mn-ea"/>
                <a:cs typeface="+mn-cs"/>
              </a:rPr>
              <a:t>Courses Available for ASHRAE Chapter, and In-Company Presentations.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88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C943-1451-48DC-BB44-6642B2206748}"/>
              </a:ext>
            </a:extLst>
          </p:cNvPr>
          <p:cNvSpPr>
            <a:spLocks noGrp="1"/>
          </p:cNvSpPr>
          <p:nvPr>
            <p:ph type="title"/>
          </p:nvPr>
        </p:nvSpPr>
        <p:spPr>
          <a:xfrm>
            <a:off x="348422" y="278594"/>
            <a:ext cx="10515600" cy="643543"/>
          </a:xfrm>
        </p:spPr>
        <p:txBody>
          <a:bodyPr>
            <a:normAutofit fontScale="90000"/>
          </a:bodyPr>
          <a:lstStyle/>
          <a:p>
            <a:r>
              <a:rPr lang="en-US" b="1" dirty="0"/>
              <a:t>Publications</a:t>
            </a:r>
            <a:br>
              <a:rPr lang="en-US" b="1" dirty="0"/>
            </a:br>
            <a:r>
              <a:rPr lang="en-US" sz="2000" dirty="0">
                <a:latin typeface="+mn-lt"/>
              </a:rPr>
              <a:t>Be on the lookout for updated Standards 90.1 and 62.1 later this year.</a:t>
            </a:r>
            <a:endParaRPr lang="en-US" dirty="0">
              <a:latin typeface="+mn-lt"/>
            </a:endParaRPr>
          </a:p>
        </p:txBody>
      </p:sp>
      <p:sp>
        <p:nvSpPr>
          <p:cNvPr id="12" name="TextBox 11">
            <a:extLst>
              <a:ext uri="{FF2B5EF4-FFF2-40B4-BE49-F238E27FC236}">
                <a16:creationId xmlns:a16="http://schemas.microsoft.com/office/drawing/2014/main" id="{CA9EDB66-92F2-4B7E-B279-EA810B298B15}"/>
              </a:ext>
            </a:extLst>
          </p:cNvPr>
          <p:cNvSpPr txBox="1"/>
          <p:nvPr/>
        </p:nvSpPr>
        <p:spPr>
          <a:xfrm>
            <a:off x="5997580" y="2211851"/>
            <a:ext cx="245035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kzidenz Grotesk BE Regular" panose="02000503030000020003" pitchFamily="50" charset="0"/>
                <a:ea typeface="Times New Roman" panose="02020603050405020304" pitchFamily="18" charset="0"/>
                <a:cs typeface="Times New Roman" panose="02020603050405020304" pitchFamily="18" charset="0"/>
              </a:rPr>
              <a:t>ASHRAE Standard 15.2: </a:t>
            </a:r>
            <a:r>
              <a:rPr kumimoji="0" lang="en-US" sz="1800" b="0" i="0" u="none" strike="noStrike" kern="1200" cap="none" spc="0" normalizeH="0" baseline="0" noProof="0" dirty="0">
                <a:ln>
                  <a:noFill/>
                </a:ln>
                <a:solidFill>
                  <a:prstClr val="black"/>
                </a:solidFill>
                <a:effectLst/>
                <a:uLnTx/>
                <a:uFillTx/>
                <a:latin typeface="Akzidenz Grotesk BE Regular" panose="02000503030000020003" pitchFamily="50" charset="0"/>
                <a:ea typeface="Times New Roman" panose="02020603050405020304" pitchFamily="18" charset="0"/>
                <a:cs typeface="Times New Roman" panose="02020603050405020304" pitchFamily="18" charset="0"/>
              </a:rPr>
              <a:t>Safety Standard for Refrigeration Systems in Residential Applications (ANSI Approved)</a:t>
            </a:r>
            <a:endParaRPr kumimoji="0" lang="en-US" sz="1800" b="0" i="0"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endParaRPr>
          </a:p>
        </p:txBody>
      </p:sp>
      <p:sp>
        <p:nvSpPr>
          <p:cNvPr id="4" name="TextBox 3">
            <a:extLst>
              <a:ext uri="{FF2B5EF4-FFF2-40B4-BE49-F238E27FC236}">
                <a16:creationId xmlns:a16="http://schemas.microsoft.com/office/drawing/2014/main" id="{508261D9-06EE-432C-987D-AF9F5FD46589}"/>
              </a:ext>
            </a:extLst>
          </p:cNvPr>
          <p:cNvSpPr txBox="1"/>
          <p:nvPr/>
        </p:nvSpPr>
        <p:spPr>
          <a:xfrm>
            <a:off x="0" y="1429208"/>
            <a:ext cx="12192000" cy="643542"/>
          </a:xfrm>
          <a:prstGeom prst="rect">
            <a:avLst/>
          </a:prstGeom>
          <a:solidFill>
            <a:srgbClr val="0099CC"/>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Recently published items available at </a:t>
            </a:r>
            <a:r>
              <a:rPr kumimoji="0" lang="en-US" sz="1200" b="1" i="0" u="none" strike="noStrike" kern="1200" cap="none" spc="0" normalizeH="0" baseline="0" noProof="0" dirty="0">
                <a:ln>
                  <a:noFill/>
                </a:ln>
                <a:solidFill>
                  <a:srgbClr val="92D050"/>
                </a:solidFill>
                <a:effectLst/>
                <a:uLnTx/>
                <a:uFillTx/>
                <a:latin typeface="Akzidenz Grotesk BE Medium" panose="02000803030000020004" pitchFamily="50" charset="0"/>
                <a:ea typeface="+mn-ea"/>
                <a:cs typeface="+mn-cs"/>
              </a:rPr>
              <a:t> </a:t>
            </a:r>
            <a:r>
              <a:rPr kumimoji="0" lang="en-US" sz="24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Calibri" panose="020F0502020204030204" pitchFamily="34" charset="0"/>
              </a:rPr>
              <a:t>ashrae.org/bookstore</a:t>
            </a:r>
          </a:p>
        </p:txBody>
      </p:sp>
      <p:sp>
        <p:nvSpPr>
          <p:cNvPr id="6" name="TextBox 5">
            <a:extLst>
              <a:ext uri="{FF2B5EF4-FFF2-40B4-BE49-F238E27FC236}">
                <a16:creationId xmlns:a16="http://schemas.microsoft.com/office/drawing/2014/main" id="{39212A02-C4D2-419B-9E75-0839CE653C88}"/>
              </a:ext>
            </a:extLst>
          </p:cNvPr>
          <p:cNvSpPr txBox="1"/>
          <p:nvPr/>
        </p:nvSpPr>
        <p:spPr>
          <a:xfrm>
            <a:off x="1902380" y="1998896"/>
            <a:ext cx="2576574"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kzidenz Grotesk BE Medium" panose="02000803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Designing for Operational Excellence—Intentional Design for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Operation and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kzidenz Grotesk BE Medium" panose="02000803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Principles of Heating, Ventilating, and Air Conditioning, Ninth Edition</a:t>
            </a:r>
          </a:p>
        </p:txBody>
      </p:sp>
      <p:sp>
        <p:nvSpPr>
          <p:cNvPr id="7" name="TextBox 6">
            <a:extLst>
              <a:ext uri="{FF2B5EF4-FFF2-40B4-BE49-F238E27FC236}">
                <a16:creationId xmlns:a16="http://schemas.microsoft.com/office/drawing/2014/main" id="{27F348EF-9BED-4233-AAB3-73F3D3DF32BC}"/>
              </a:ext>
            </a:extLst>
          </p:cNvPr>
          <p:cNvSpPr txBox="1"/>
          <p:nvPr/>
        </p:nvSpPr>
        <p:spPr>
          <a:xfrm>
            <a:off x="10298408" y="2266575"/>
            <a:ext cx="191551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Lucy’s E</a:t>
            </a:r>
            <a:r>
              <a:rPr kumimoji="0" lang="en-US" sz="1800" b="1" i="1" u="none" strike="noStrike" kern="1200" cap="none" spc="0" normalizeH="0" baseline="0" noProof="0" dirty="0" err="1">
                <a:ln>
                  <a:noFill/>
                </a:ln>
                <a:solidFill>
                  <a:prstClr val="black"/>
                </a:solidFill>
                <a:effectLst/>
                <a:uLnTx/>
                <a:uFillTx/>
                <a:latin typeface="Akzidenz Grotesk BE Regular" panose="02000503030000020003" pitchFamily="50" charset="0"/>
                <a:ea typeface="+mn-ea"/>
                <a:cs typeface="+mn-cs"/>
              </a:rPr>
              <a:t>ngineering</a:t>
            </a:r>
            <a:r>
              <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 Adventure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Duct Systems Design Guide</a:t>
            </a:r>
          </a:p>
        </p:txBody>
      </p:sp>
      <p:sp>
        <p:nvSpPr>
          <p:cNvPr id="17" name="Arrow: Left 16">
            <a:extLst>
              <a:ext uri="{FF2B5EF4-FFF2-40B4-BE49-F238E27FC236}">
                <a16:creationId xmlns:a16="http://schemas.microsoft.com/office/drawing/2014/main" id="{E1A778C3-DC46-4CF1-82E7-68E3904F37E2}"/>
              </a:ext>
            </a:extLst>
          </p:cNvPr>
          <p:cNvSpPr/>
          <p:nvPr/>
        </p:nvSpPr>
        <p:spPr>
          <a:xfrm>
            <a:off x="8963962" y="1625290"/>
            <a:ext cx="3228037" cy="27740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C3036F5-0C2A-4C7D-B050-D07E354D8682}"/>
              </a:ext>
            </a:extLst>
          </p:cNvPr>
          <p:cNvSpPr txBox="1"/>
          <p:nvPr/>
        </p:nvSpPr>
        <p:spPr>
          <a:xfrm>
            <a:off x="6022336" y="4371304"/>
            <a:ext cx="2228090" cy="175432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Advanced Energy Design Guide for Multifamily Buildings </a:t>
            </a:r>
            <a:r>
              <a:rPr kumimoji="0" lang="en-US" sz="1800" b="0" i="0" u="none" strike="noStrike" kern="1200" cap="none" spc="0" normalizeH="0" baseline="0" noProof="0" dirty="0">
                <a:ln>
                  <a:noFill/>
                </a:ln>
                <a:solidFill>
                  <a:prstClr val="black"/>
                </a:solidFill>
                <a:effectLst/>
                <a:uLnTx/>
                <a:uFillTx/>
                <a:latin typeface="Akzidenz Grotesk BE Regular" panose="02000503030000020003" pitchFamily="50" charset="0"/>
                <a:ea typeface="+mn-ea"/>
                <a:cs typeface="+mn-cs"/>
              </a:rPr>
              <a:t>– Achieving Zero Energy (AEDG)</a:t>
            </a:r>
            <a:endParaRPr kumimoji="0" lang="en-US" sz="1800" b="0" i="0" u="none" strike="noStrike" kern="1200" cap="none" spc="0" normalizeH="0" baseline="0" noProof="0" dirty="0">
              <a:ln>
                <a:noFill/>
              </a:ln>
              <a:solidFill>
                <a:prstClr val="black"/>
              </a:solidFill>
              <a:effectLst/>
              <a:uLnTx/>
              <a:uFillTx/>
              <a:latin typeface="Akzidenz Grotesk BE Regular" panose="02000503030000020003" pitchFamily="50" charset="0"/>
              <a:ea typeface="Times New Roman" panose="02020603050405020304" pitchFamily="18" charset="0"/>
              <a:cs typeface="Calibri" panose="020F0502020204030204" pitchFamily="34" charset="0"/>
            </a:endParaRPr>
          </a:p>
        </p:txBody>
      </p:sp>
      <p:pic>
        <p:nvPicPr>
          <p:cNvPr id="22" name="Picture 21" descr="A picture containing graphical user interface&#10;&#10;Description automatically generated">
            <a:extLst>
              <a:ext uri="{FF2B5EF4-FFF2-40B4-BE49-F238E27FC236}">
                <a16:creationId xmlns:a16="http://schemas.microsoft.com/office/drawing/2014/main" id="{8BEBC167-6AA0-48CC-8D5E-330DCFE298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1907" y="4263869"/>
            <a:ext cx="1582708" cy="2066510"/>
          </a:xfrm>
          <a:prstGeom prst="rect">
            <a:avLst/>
          </a:prstGeom>
          <a:ln>
            <a:noFill/>
          </a:ln>
          <a:effectLst>
            <a:outerShdw blurRad="190500" algn="tl" rotWithShape="0">
              <a:srgbClr val="000000">
                <a:alpha val="70000"/>
              </a:srgbClr>
            </a:outerShdw>
          </a:effectLst>
        </p:spPr>
      </p:pic>
      <p:pic>
        <p:nvPicPr>
          <p:cNvPr id="16" name="Picture 15" descr="A picture containing diagram&#10;&#10;Description automatically generated">
            <a:extLst>
              <a:ext uri="{FF2B5EF4-FFF2-40B4-BE49-F238E27FC236}">
                <a16:creationId xmlns:a16="http://schemas.microsoft.com/office/drawing/2014/main" id="{EE99A1D5-8676-40DF-95D9-13E9E43C4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8471" y="2192303"/>
            <a:ext cx="1777575" cy="1777575"/>
          </a:xfrm>
          <a:prstGeom prst="rect">
            <a:avLst/>
          </a:prstGeom>
          <a:ln>
            <a:noFill/>
          </a:ln>
          <a:effectLst>
            <a:outerShdw blurRad="190500" algn="tl" rotWithShape="0">
              <a:srgbClr val="000000">
                <a:alpha val="70000"/>
              </a:srgbClr>
            </a:outerShdw>
          </a:effectLst>
        </p:spPr>
      </p:pic>
      <p:pic>
        <p:nvPicPr>
          <p:cNvPr id="8" name="Picture 7" descr="Graphical user interface&#10;&#10;Description automatically generated">
            <a:extLst>
              <a:ext uri="{FF2B5EF4-FFF2-40B4-BE49-F238E27FC236}">
                <a16:creationId xmlns:a16="http://schemas.microsoft.com/office/drawing/2014/main" id="{3142021B-1717-4809-A44C-1A4EEEBB5E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9977" y="4371304"/>
            <a:ext cx="1592891" cy="2072749"/>
          </a:xfrm>
          <a:prstGeom prst="rect">
            <a:avLst/>
          </a:prstGeom>
          <a:effectLst>
            <a:outerShdw blurRad="50800" dist="38100" dir="2700000" algn="tl" rotWithShape="0">
              <a:prstClr val="black">
                <a:alpha val="40000"/>
              </a:prstClr>
            </a:outerShdw>
          </a:effectLst>
        </p:spPr>
      </p:pic>
      <p:pic>
        <p:nvPicPr>
          <p:cNvPr id="18" name="Picture 17" descr="Graphical user interface, text&#10;&#10;Description automatically generated with medium confidence">
            <a:extLst>
              <a:ext uri="{FF2B5EF4-FFF2-40B4-BE49-F238E27FC236}">
                <a16:creationId xmlns:a16="http://schemas.microsoft.com/office/drawing/2014/main" id="{A38238D9-03A7-4119-9E8E-2FDDFA0212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750" y="4418271"/>
            <a:ext cx="1570574" cy="2048213"/>
          </a:xfrm>
          <a:prstGeom prst="rect">
            <a:avLst/>
          </a:prstGeom>
          <a:ln>
            <a:noFill/>
          </a:ln>
          <a:effectLst>
            <a:outerShdw blurRad="292100" dist="139700" dir="2700000" algn="tl" rotWithShape="0">
              <a:srgbClr val="333333">
                <a:alpha val="65000"/>
              </a:srgbClr>
            </a:outerShdw>
          </a:effectLst>
        </p:spPr>
      </p:pic>
      <p:pic>
        <p:nvPicPr>
          <p:cNvPr id="19" name="Picture 18" descr="Graphical user interface, website&#10;&#10;Description automatically generated">
            <a:extLst>
              <a:ext uri="{FF2B5EF4-FFF2-40B4-BE49-F238E27FC236}">
                <a16:creationId xmlns:a16="http://schemas.microsoft.com/office/drawing/2014/main" id="{5FF05B5F-A2F7-448E-88F9-2B1555D81D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751" y="2209799"/>
            <a:ext cx="1570573" cy="2024455"/>
          </a:xfrm>
          <a:prstGeom prst="rect">
            <a:avLst/>
          </a:prstGeom>
          <a:ln>
            <a:noFill/>
          </a:ln>
          <a:effectLst>
            <a:outerShdw blurRad="292100" dist="139700" dir="2700000" algn="tl" rotWithShape="0">
              <a:srgbClr val="333333">
                <a:alpha val="65000"/>
              </a:srgbClr>
            </a:outerShdw>
          </a:effectLst>
        </p:spPr>
      </p:pic>
      <p:pic>
        <p:nvPicPr>
          <p:cNvPr id="20" name="Picture 19" descr="Text, letter&#10;&#10;Description automatically generated">
            <a:extLst>
              <a:ext uri="{FF2B5EF4-FFF2-40B4-BE49-F238E27FC236}">
                <a16:creationId xmlns:a16="http://schemas.microsoft.com/office/drawing/2014/main" id="{DF60E765-9853-4258-A9B3-3D602E615A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8717" y="2177496"/>
            <a:ext cx="1547234" cy="20023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124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F40-3D8B-44D2-B47B-6CF67C044B18}"/>
              </a:ext>
            </a:extLst>
          </p:cNvPr>
          <p:cNvSpPr>
            <a:spLocks noGrp="1"/>
          </p:cNvSpPr>
          <p:nvPr>
            <p:ph type="title"/>
          </p:nvPr>
        </p:nvSpPr>
        <p:spPr>
          <a:xfrm>
            <a:off x="254306" y="254956"/>
            <a:ext cx="10515600" cy="643543"/>
          </a:xfrm>
        </p:spPr>
        <p:txBody>
          <a:bodyPr/>
          <a:lstStyle/>
          <a:p>
            <a:r>
              <a:rPr lang="en-US" b="1" dirty="0"/>
              <a:t>Resources</a:t>
            </a:r>
          </a:p>
        </p:txBody>
      </p:sp>
      <p:graphicFrame>
        <p:nvGraphicFramePr>
          <p:cNvPr id="3" name="Table 4">
            <a:extLst>
              <a:ext uri="{FF2B5EF4-FFF2-40B4-BE49-F238E27FC236}">
                <a16:creationId xmlns:a16="http://schemas.microsoft.com/office/drawing/2014/main" id="{56AF98AE-B1DB-491F-A77B-49079D58353B}"/>
              </a:ext>
            </a:extLst>
          </p:cNvPr>
          <p:cNvGraphicFramePr>
            <a:graphicFrameLocks noGrp="1"/>
          </p:cNvGraphicFramePr>
          <p:nvPr>
            <p:extLst>
              <p:ext uri="{D42A27DB-BD31-4B8C-83A1-F6EECF244321}">
                <p14:modId xmlns:p14="http://schemas.microsoft.com/office/powerpoint/2010/main" val="632865914"/>
              </p:ext>
            </p:extLst>
          </p:nvPr>
        </p:nvGraphicFramePr>
        <p:xfrm>
          <a:off x="77491" y="1472338"/>
          <a:ext cx="12047121" cy="4394456"/>
        </p:xfrm>
        <a:graphic>
          <a:graphicData uri="http://schemas.openxmlformats.org/drawingml/2006/table">
            <a:tbl>
              <a:tblPr firstRow="1" bandRow="1">
                <a:tableStyleId>{5C22544A-7EE6-4342-B048-85BDC9FD1C3A}</a:tableStyleId>
              </a:tblPr>
              <a:tblGrid>
                <a:gridCol w="5424406">
                  <a:extLst>
                    <a:ext uri="{9D8B030D-6E8A-4147-A177-3AD203B41FA5}">
                      <a16:colId xmlns:a16="http://schemas.microsoft.com/office/drawing/2014/main" val="1780184336"/>
                    </a:ext>
                  </a:extLst>
                </a:gridCol>
                <a:gridCol w="6622715">
                  <a:extLst>
                    <a:ext uri="{9D8B030D-6E8A-4147-A177-3AD203B41FA5}">
                      <a16:colId xmlns:a16="http://schemas.microsoft.com/office/drawing/2014/main" val="1790050203"/>
                    </a:ext>
                  </a:extLst>
                </a:gridCol>
              </a:tblGrid>
              <a:tr h="370840">
                <a:tc>
                  <a:txBody>
                    <a:bodyPr/>
                    <a:lstStyle/>
                    <a:p>
                      <a:pPr lvl="0" algn="ctr">
                        <a:buNone/>
                      </a:pPr>
                      <a:r>
                        <a:rPr lang="en-US" sz="1800" b="1" i="0" u="none" strike="noStrike" noProof="0" dirty="0">
                          <a:solidFill>
                            <a:schemeClr val="tx1"/>
                          </a:solidFill>
                          <a:latin typeface="+mn-lt"/>
                        </a:rPr>
                        <a:t>ASHRAE Technology Portal </a:t>
                      </a:r>
                      <a:endParaRPr lang="en-US" dirty="0">
                        <a:solidFill>
                          <a:schemeClr val="tx1"/>
                        </a:solidFill>
                        <a:latin typeface="+mn-lt"/>
                      </a:endParaRPr>
                    </a:p>
                  </a:txBody>
                  <a:tcPr anchor="ctr">
                    <a:solidFill>
                      <a:srgbClr val="0099CC"/>
                    </a:solidFill>
                  </a:tcPr>
                </a:tc>
                <a:tc>
                  <a:txBody>
                    <a:bodyPr/>
                    <a:lstStyle/>
                    <a:p>
                      <a:pPr lvl="0" algn="l">
                        <a:buNone/>
                      </a:pPr>
                      <a:r>
                        <a:rPr lang="en-US" sz="1800" b="0" kern="1200" dirty="0">
                          <a:solidFill>
                            <a:schemeClr val="tx1"/>
                          </a:solidFill>
                          <a:effectLst/>
                          <a:latin typeface="+mn-lt"/>
                          <a:ea typeface="+mn-ea"/>
                          <a:cs typeface="+mn-cs"/>
                        </a:rPr>
                        <a:t>Provides a one-stop location for ASHRAE papers, articles, reports, Handbook PDFs, and seminar recordings. </a:t>
                      </a:r>
                      <a:endParaRPr lang="en-US" b="0" dirty="0">
                        <a:solidFill>
                          <a:schemeClr val="tx1"/>
                        </a:solidFill>
                        <a:latin typeface="akzidenz-grotesk-condensed"/>
                      </a:endParaRPr>
                    </a:p>
                  </a:txBody>
                  <a:tcPr anchor="ctr">
                    <a:solidFill>
                      <a:srgbClr val="0099CC"/>
                    </a:solidFill>
                  </a:tcPr>
                </a:tc>
                <a:extLst>
                  <a:ext uri="{0D108BD9-81ED-4DB2-BD59-A6C34878D82A}">
                    <a16:rowId xmlns:a16="http://schemas.microsoft.com/office/drawing/2014/main" val="3620940382"/>
                  </a:ext>
                </a:extLst>
              </a:tr>
              <a:tr h="370839">
                <a:tc>
                  <a:txBody>
                    <a:bodyPr/>
                    <a:lstStyle/>
                    <a:p>
                      <a:pPr lvl="0" algn="ctr">
                        <a:buNone/>
                      </a:pPr>
                      <a:r>
                        <a:rPr lang="en-US" sz="1800" b="1" i="0" u="none" strike="noStrike" noProof="0" dirty="0">
                          <a:solidFill>
                            <a:schemeClr val="tx1"/>
                          </a:solidFill>
                          <a:latin typeface="+mn-lt"/>
                        </a:rPr>
                        <a:t>Online Standards Database </a:t>
                      </a:r>
                      <a:endParaRPr lang="en-US" dirty="0">
                        <a:solidFill>
                          <a:schemeClr val="tx1"/>
                        </a:solidFill>
                        <a:latin typeface="+mn-lt"/>
                      </a:endParaRPr>
                    </a:p>
                  </a:txBody>
                  <a:tcPr anchor="ctr">
                    <a:solidFill>
                      <a:schemeClr val="accent1">
                        <a:lumMod val="20000"/>
                        <a:lumOff val="80000"/>
                      </a:schemeClr>
                    </a:solidFill>
                  </a:tcPr>
                </a:tc>
                <a:tc>
                  <a:txBody>
                    <a:bodyPr/>
                    <a:lstStyle/>
                    <a:p>
                      <a:pPr lvl="0" algn="l">
                        <a:buNone/>
                      </a:pPr>
                      <a:r>
                        <a:rPr lang="en-US" sz="1800" kern="1200" dirty="0">
                          <a:solidFill>
                            <a:schemeClr val="dk1"/>
                          </a:solidFill>
                          <a:effectLst/>
                          <a:latin typeface="+mn-lt"/>
                          <a:ea typeface="+mn-ea"/>
                          <a:cs typeface="+mn-cs"/>
                        </a:rPr>
                        <a:t>Allows access to public review drafts for standards, guidelines, and addenda to submit comments, to do online balloting, and to submit proposals to standards and guidelines. </a:t>
                      </a:r>
                      <a:endParaRPr lang="en-US" b="0" dirty="0">
                        <a:solidFill>
                          <a:schemeClr val="tx1"/>
                        </a:solidFill>
                        <a:latin typeface="akzidenz-grotesk-condensed"/>
                      </a:endParaRPr>
                    </a:p>
                  </a:txBody>
                  <a:tcPr anchor="ctr">
                    <a:solidFill>
                      <a:schemeClr val="accent1">
                        <a:lumMod val="20000"/>
                        <a:lumOff val="80000"/>
                      </a:schemeClr>
                    </a:solidFill>
                  </a:tcPr>
                </a:tc>
                <a:extLst>
                  <a:ext uri="{0D108BD9-81ED-4DB2-BD59-A6C34878D82A}">
                    <a16:rowId xmlns:a16="http://schemas.microsoft.com/office/drawing/2014/main" val="2077594708"/>
                  </a:ext>
                </a:extLst>
              </a:tr>
              <a:tr h="370838">
                <a:tc>
                  <a:txBody>
                    <a:bodyPr/>
                    <a:lstStyle/>
                    <a:p>
                      <a:pPr lvl="0" algn="ctr">
                        <a:buNone/>
                      </a:pPr>
                      <a:r>
                        <a:rPr lang="en-US" sz="1800" b="1" i="0" u="none" strike="noStrike" noProof="0" dirty="0">
                          <a:solidFill>
                            <a:schemeClr val="tx1"/>
                          </a:solidFill>
                          <a:latin typeface="+mn-lt"/>
                        </a:rPr>
                        <a:t>Zero Energy Advanced Energy Design Guides (AEDG)</a:t>
                      </a:r>
                      <a:endParaRPr lang="en-US" dirty="0">
                        <a:solidFill>
                          <a:schemeClr val="tx1"/>
                        </a:solidFill>
                        <a:latin typeface="+mn-lt"/>
                      </a:endParaRPr>
                    </a:p>
                  </a:txBody>
                  <a:tcPr anchor="ctr">
                    <a:solidFill>
                      <a:srgbClr val="0099CC"/>
                    </a:solidFill>
                  </a:tcPr>
                </a:tc>
                <a:tc>
                  <a:txBody>
                    <a:bodyPr/>
                    <a:lstStyle/>
                    <a:p>
                      <a:pPr lvl="0" algn="l">
                        <a:buNone/>
                      </a:pPr>
                      <a:r>
                        <a:rPr lang="en-US" sz="1800" kern="1200" dirty="0">
                          <a:solidFill>
                            <a:schemeClr val="dk1"/>
                          </a:solidFill>
                          <a:effectLst/>
                          <a:latin typeface="+mn-lt"/>
                          <a:ea typeface="+mn-ea"/>
                          <a:cs typeface="+mn-cs"/>
                        </a:rPr>
                        <a:t>Available for free download: NEW! NZE Guide for Multifamily Buildings, and AEDG for offices and K-12 schools. </a:t>
                      </a:r>
                      <a:endParaRPr lang="en-US" b="1" dirty="0">
                        <a:solidFill>
                          <a:schemeClr val="tx1"/>
                        </a:solidFill>
                        <a:latin typeface="akzidenz-grotesk-condensed"/>
                      </a:endParaRPr>
                    </a:p>
                  </a:txBody>
                  <a:tcPr anchor="ctr">
                    <a:solidFill>
                      <a:srgbClr val="0099CC"/>
                    </a:solidFill>
                  </a:tcPr>
                </a:tc>
                <a:extLst>
                  <a:ext uri="{0D108BD9-81ED-4DB2-BD59-A6C34878D82A}">
                    <a16:rowId xmlns:a16="http://schemas.microsoft.com/office/drawing/2014/main" val="3081242664"/>
                  </a:ext>
                </a:extLst>
              </a:tr>
              <a:tr h="370838">
                <a:tc>
                  <a:txBody>
                    <a:bodyPr/>
                    <a:lstStyle/>
                    <a:p>
                      <a:pPr lvl="0" algn="ctr">
                        <a:buNone/>
                      </a:pPr>
                      <a:r>
                        <a:rPr lang="en-US" sz="1800" b="1" i="0" u="none" strike="noStrike" noProof="0" dirty="0">
                          <a:solidFill>
                            <a:schemeClr val="tx1"/>
                          </a:solidFill>
                          <a:latin typeface="+mn-lt"/>
                        </a:rPr>
                        <a:t>Science and Technology for the Built Environment</a:t>
                      </a:r>
                      <a:endParaRPr lang="en-US" dirty="0">
                        <a:solidFill>
                          <a:schemeClr val="tx1"/>
                        </a:solidFill>
                        <a:latin typeface="+mn-lt"/>
                      </a:endParaRPr>
                    </a:p>
                  </a:txBody>
                  <a:tcPr anchor="ctr">
                    <a:solidFill>
                      <a:schemeClr val="accent1">
                        <a:lumMod val="20000"/>
                        <a:lumOff val="80000"/>
                      </a:schemeClr>
                    </a:solidFill>
                  </a:tcPr>
                </a:tc>
                <a:tc>
                  <a:txBody>
                    <a:bodyPr/>
                    <a:lstStyle/>
                    <a:p>
                      <a:pPr lvl="0" algn="l">
                        <a:buNone/>
                      </a:pPr>
                      <a:r>
                        <a:rPr lang="en-US" sz="1800" kern="1200" dirty="0">
                          <a:solidFill>
                            <a:schemeClr val="dk1"/>
                          </a:solidFill>
                          <a:effectLst/>
                          <a:latin typeface="+mn-lt"/>
                          <a:ea typeface="+mn-ea"/>
                          <a:cs typeface="+mn-cs"/>
                        </a:rPr>
                        <a:t>Provides free online access to archival research publication offering comprehensive reporting of original research. </a:t>
                      </a:r>
                      <a:endParaRPr lang="en-US" b="0" dirty="0">
                        <a:solidFill>
                          <a:schemeClr val="tx1"/>
                        </a:solidFill>
                        <a:latin typeface="akzidenz-grotesk-condensed"/>
                      </a:endParaRPr>
                    </a:p>
                  </a:txBody>
                  <a:tcPr anchor="ctr">
                    <a:solidFill>
                      <a:schemeClr val="accent1">
                        <a:lumMod val="20000"/>
                        <a:lumOff val="80000"/>
                      </a:schemeClr>
                    </a:solidFill>
                  </a:tcPr>
                </a:tc>
                <a:extLst>
                  <a:ext uri="{0D108BD9-81ED-4DB2-BD59-A6C34878D82A}">
                    <a16:rowId xmlns:a16="http://schemas.microsoft.com/office/drawing/2014/main" val="3245089872"/>
                  </a:ext>
                </a:extLst>
              </a:tr>
              <a:tr h="370838">
                <a:tc>
                  <a:txBody>
                    <a:bodyPr/>
                    <a:lstStyle/>
                    <a:p>
                      <a:pPr lvl="0" algn="ctr">
                        <a:buNone/>
                      </a:pPr>
                      <a:r>
                        <a:rPr lang="en-US" sz="1800" b="1" i="0" u="none" strike="noStrike" noProof="0" dirty="0">
                          <a:solidFill>
                            <a:schemeClr val="tx1"/>
                          </a:solidFill>
                          <a:latin typeface="+mn-lt"/>
                        </a:rPr>
                        <a:t>ASHRAE Technical Apps </a:t>
                      </a:r>
                      <a:endParaRPr lang="en-US" dirty="0">
                        <a:solidFill>
                          <a:schemeClr val="tx1"/>
                        </a:solidFill>
                        <a:latin typeface="+mn-lt"/>
                      </a:endParaRPr>
                    </a:p>
                  </a:txBody>
                  <a:tcPr anchor="ctr">
                    <a:solidFill>
                      <a:srgbClr val="0099CC"/>
                    </a:solidFill>
                  </a:tcPr>
                </a:tc>
                <a:tc>
                  <a:txBody>
                    <a:bodyPr/>
                    <a:lstStyle/>
                    <a:p>
                      <a:pPr lvl="0" algn="l">
                        <a:buNone/>
                      </a:pPr>
                      <a:r>
                        <a:rPr lang="en-US" sz="1800" kern="1200" dirty="0">
                          <a:solidFill>
                            <a:schemeClr val="dk1"/>
                          </a:solidFill>
                          <a:effectLst/>
                          <a:latin typeface="+mn-lt"/>
                          <a:ea typeface="+mn-ea"/>
                          <a:cs typeface="+mn-cs"/>
                        </a:rPr>
                        <a:t>Deliver mobile design, calculation, and analysis tools to the palm of your hand. </a:t>
                      </a:r>
                      <a:endParaRPr lang="en-US" b="0" dirty="0">
                        <a:solidFill>
                          <a:schemeClr val="tx1"/>
                        </a:solidFill>
                        <a:latin typeface="akzidenz-grotesk-condensed"/>
                      </a:endParaRPr>
                    </a:p>
                  </a:txBody>
                  <a:tcPr anchor="ctr">
                    <a:solidFill>
                      <a:srgbClr val="0099CC"/>
                    </a:solidFill>
                  </a:tcPr>
                </a:tc>
                <a:extLst>
                  <a:ext uri="{0D108BD9-81ED-4DB2-BD59-A6C34878D82A}">
                    <a16:rowId xmlns:a16="http://schemas.microsoft.com/office/drawing/2014/main" val="1045699855"/>
                  </a:ext>
                </a:extLst>
              </a:tr>
              <a:tr h="370838">
                <a:tc>
                  <a:txBody>
                    <a:bodyPr/>
                    <a:lstStyle/>
                    <a:p>
                      <a:pPr lvl="0" algn="ctr">
                        <a:buNone/>
                      </a:pPr>
                      <a:r>
                        <a:rPr lang="en-US" sz="1800" b="1" i="0" u="none" strike="noStrike" noProof="0" dirty="0">
                          <a:solidFill>
                            <a:schemeClr val="tx1"/>
                          </a:solidFill>
                          <a:latin typeface="+mn-lt"/>
                        </a:rPr>
                        <a:t>Free Technical Resources </a:t>
                      </a:r>
                      <a:endParaRPr lang="en-US" dirty="0">
                        <a:solidFill>
                          <a:schemeClr val="tx1"/>
                        </a:solidFill>
                        <a:latin typeface="+mn-lt"/>
                      </a:endParaRPr>
                    </a:p>
                  </a:txBody>
                  <a:tcPr anchor="ctr">
                    <a:solidFill>
                      <a:schemeClr val="accent1">
                        <a:lumMod val="20000"/>
                        <a:lumOff val="80000"/>
                      </a:schemeClr>
                    </a:solidFill>
                  </a:tcPr>
                </a:tc>
                <a:tc>
                  <a:txBody>
                    <a:bodyPr/>
                    <a:lstStyle/>
                    <a:p>
                      <a:pPr lvl="0" algn="l">
                        <a:buNone/>
                      </a:pPr>
                      <a:r>
                        <a:rPr lang="en-US" sz="1800" kern="1200" dirty="0">
                          <a:solidFill>
                            <a:schemeClr val="dk1"/>
                          </a:solidFill>
                          <a:effectLst/>
                          <a:latin typeface="+mn-lt"/>
                          <a:ea typeface="+mn-ea"/>
                          <a:cs typeface="+mn-cs"/>
                        </a:rPr>
                        <a:t>Offer downloads of a variety of well-known resources to everyone.</a:t>
                      </a:r>
                      <a:endParaRPr lang="en-US" b="0" dirty="0">
                        <a:solidFill>
                          <a:schemeClr val="tx1"/>
                        </a:solidFill>
                        <a:latin typeface="akzidenz-grotesk-condensed"/>
                      </a:endParaRPr>
                    </a:p>
                  </a:txBody>
                  <a:tcPr anchor="ctr">
                    <a:solidFill>
                      <a:schemeClr val="accent1">
                        <a:lumMod val="20000"/>
                        <a:lumOff val="80000"/>
                      </a:schemeClr>
                    </a:solidFill>
                  </a:tcPr>
                </a:tc>
                <a:extLst>
                  <a:ext uri="{0D108BD9-81ED-4DB2-BD59-A6C34878D82A}">
                    <a16:rowId xmlns:a16="http://schemas.microsoft.com/office/drawing/2014/main" val="2910393923"/>
                  </a:ext>
                </a:extLst>
              </a:tr>
              <a:tr h="548898">
                <a:tc>
                  <a:txBody>
                    <a:bodyPr/>
                    <a:lstStyle/>
                    <a:p>
                      <a:pPr lvl="0" algn="ctr">
                        <a:buNone/>
                      </a:pPr>
                      <a:r>
                        <a:rPr lang="en-US" sz="1800" b="1" i="0" u="none" strike="noStrike" noProof="0" dirty="0">
                          <a:solidFill>
                            <a:schemeClr val="tx1"/>
                          </a:solidFill>
                          <a:latin typeface="+mn-lt"/>
                        </a:rPr>
                        <a:t>ASHRAE 365</a:t>
                      </a:r>
                    </a:p>
                  </a:txBody>
                  <a:tcPr anchor="ctr">
                    <a:solidFill>
                      <a:srgbClr val="0099CC"/>
                    </a:solidFill>
                  </a:tcPr>
                </a:tc>
                <a:tc>
                  <a:txBody>
                    <a:bodyPr/>
                    <a:lstStyle/>
                    <a:p>
                      <a:pPr lvl="0" algn="l">
                        <a:buNone/>
                      </a:pPr>
                      <a:r>
                        <a:rPr lang="en-US" sz="1800" kern="1200" dirty="0">
                          <a:solidFill>
                            <a:schemeClr val="dk1"/>
                          </a:solidFill>
                          <a:effectLst/>
                          <a:latin typeface="+mn-lt"/>
                          <a:ea typeface="+mn-ea"/>
                          <a:cs typeface="+mn-cs"/>
                        </a:rPr>
                        <a:t>Updates on all things ASHRAE, for free and year-round.</a:t>
                      </a:r>
                      <a:endParaRPr lang="en-US" b="0" dirty="0">
                        <a:solidFill>
                          <a:schemeClr val="tx1"/>
                        </a:solidFill>
                        <a:latin typeface="akzidenz-grotesk-condensed"/>
                      </a:endParaRPr>
                    </a:p>
                  </a:txBody>
                  <a:tcPr anchor="ctr">
                    <a:solidFill>
                      <a:srgbClr val="0099CC"/>
                    </a:solidFill>
                  </a:tcPr>
                </a:tc>
                <a:extLst>
                  <a:ext uri="{0D108BD9-81ED-4DB2-BD59-A6C34878D82A}">
                    <a16:rowId xmlns:a16="http://schemas.microsoft.com/office/drawing/2014/main" val="4137545411"/>
                  </a:ext>
                </a:extLst>
              </a:tr>
            </a:tbl>
          </a:graphicData>
        </a:graphic>
      </p:graphicFrame>
      <p:sp>
        <p:nvSpPr>
          <p:cNvPr id="5" name="TextBox 4">
            <a:extLst>
              <a:ext uri="{FF2B5EF4-FFF2-40B4-BE49-F238E27FC236}">
                <a16:creationId xmlns:a16="http://schemas.microsoft.com/office/drawing/2014/main" id="{A1FF1AEC-8D4E-4A6C-91E0-43AA675651B4}"/>
              </a:ext>
            </a:extLst>
          </p:cNvPr>
          <p:cNvSpPr txBox="1"/>
          <p:nvPr/>
        </p:nvSpPr>
        <p:spPr>
          <a:xfrm>
            <a:off x="1121045" y="6029019"/>
            <a:ext cx="103502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kzidenz Grotesk BE Medium" panose="02000803030000020004" pitchFamily="50" charset="0"/>
                <a:cs typeface="Calibri"/>
              </a:rPr>
              <a:t>Find these resources and many more at </a:t>
            </a:r>
            <a:r>
              <a:rPr lang="en-US" sz="2400" b="1" u="sng" dirty="0">
                <a:solidFill>
                  <a:schemeClr val="accent5"/>
                </a:solidFill>
                <a:latin typeface="Akzidenz Grotesk BE Medium" panose="02000803030000020004" pitchFamily="50" charset="0"/>
                <a:cs typeface="Calibri"/>
              </a:rPr>
              <a:t>ashrae.org</a:t>
            </a:r>
            <a:endParaRPr lang="en-US" sz="2400" b="1" u="sng" dirty="0">
              <a:latin typeface="Akzidenz Grotesk BE Medium" panose="02000803030000020004" pitchFamily="50" charset="0"/>
              <a:cs typeface="Calibri"/>
            </a:endParaRPr>
          </a:p>
        </p:txBody>
      </p:sp>
      <p:sp>
        <p:nvSpPr>
          <p:cNvPr id="6" name="Arrow: Left 5">
            <a:extLst>
              <a:ext uri="{FF2B5EF4-FFF2-40B4-BE49-F238E27FC236}">
                <a16:creationId xmlns:a16="http://schemas.microsoft.com/office/drawing/2014/main" id="{D341C41D-1435-424B-A058-3A3E49C770DB}"/>
              </a:ext>
            </a:extLst>
          </p:cNvPr>
          <p:cNvSpPr/>
          <p:nvPr/>
        </p:nvSpPr>
        <p:spPr>
          <a:xfrm>
            <a:off x="10129421" y="6117947"/>
            <a:ext cx="2062579" cy="26204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815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6C28-F486-428A-9431-6FFC9C5A4306}"/>
              </a:ext>
            </a:extLst>
          </p:cNvPr>
          <p:cNvSpPr>
            <a:spLocks noGrp="1"/>
          </p:cNvSpPr>
          <p:nvPr>
            <p:ph type="title"/>
          </p:nvPr>
        </p:nvSpPr>
        <p:spPr>
          <a:xfrm>
            <a:off x="299468" y="315783"/>
            <a:ext cx="10515600" cy="643543"/>
          </a:xfrm>
        </p:spPr>
        <p:txBody>
          <a:bodyPr/>
          <a:lstStyle/>
          <a:p>
            <a:r>
              <a:rPr lang="en-US" b="1" dirty="0"/>
              <a:t>Marketing Central</a:t>
            </a:r>
          </a:p>
        </p:txBody>
      </p:sp>
      <p:sp>
        <p:nvSpPr>
          <p:cNvPr id="30" name="TextBox 29">
            <a:extLst>
              <a:ext uri="{FF2B5EF4-FFF2-40B4-BE49-F238E27FC236}">
                <a16:creationId xmlns:a16="http://schemas.microsoft.com/office/drawing/2014/main" id="{8FA9AD18-0502-481D-AADA-2E9D72E37DC8}"/>
              </a:ext>
            </a:extLst>
          </p:cNvPr>
          <p:cNvSpPr txBox="1"/>
          <p:nvPr/>
        </p:nvSpPr>
        <p:spPr>
          <a:xfrm>
            <a:off x="0" y="5939840"/>
            <a:ext cx="12192001" cy="643543"/>
          </a:xfrm>
          <a:prstGeom prst="rect">
            <a:avLst/>
          </a:prstGeom>
          <a:solidFill>
            <a:srgbClr val="006EB6"/>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 </a:t>
            </a:r>
            <a:r>
              <a:rPr kumimoji="0" lang="en-US" sz="24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ashrae.org/marketingcentral </a:t>
            </a:r>
          </a:p>
        </p:txBody>
      </p:sp>
      <p:sp>
        <p:nvSpPr>
          <p:cNvPr id="19" name="TextBox 18">
            <a:extLst>
              <a:ext uri="{FF2B5EF4-FFF2-40B4-BE49-F238E27FC236}">
                <a16:creationId xmlns:a16="http://schemas.microsoft.com/office/drawing/2014/main" id="{43F916E2-1578-409D-9421-0976911755E5}"/>
              </a:ext>
            </a:extLst>
          </p:cNvPr>
          <p:cNvSpPr txBox="1"/>
          <p:nvPr/>
        </p:nvSpPr>
        <p:spPr>
          <a:xfrm>
            <a:off x="2580524" y="1360433"/>
            <a:ext cx="6446029"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Created for the busy volunteer,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Marketing Central</a:t>
            </a: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is a single page resource for Society-related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marketing materials. </a:t>
            </a:r>
          </a:p>
        </p:txBody>
      </p:sp>
      <p:sp>
        <p:nvSpPr>
          <p:cNvPr id="22" name="TextBox 21">
            <a:extLst>
              <a:ext uri="{FF2B5EF4-FFF2-40B4-BE49-F238E27FC236}">
                <a16:creationId xmlns:a16="http://schemas.microsoft.com/office/drawing/2014/main" id="{F7E0D46E-F167-47E1-909D-5FEAF72E4847}"/>
              </a:ext>
            </a:extLst>
          </p:cNvPr>
          <p:cNvSpPr txBox="1"/>
          <p:nvPr/>
        </p:nvSpPr>
        <p:spPr>
          <a:xfrm>
            <a:off x="299468" y="2292859"/>
            <a:ext cx="609879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uLnTx/>
                <a:uFillTx/>
                <a:latin typeface="Calibri" panose="020F0502020204030204"/>
                <a:ea typeface="+mn-ea"/>
                <a:cs typeface="+mn-cs"/>
              </a:rPr>
              <a:t>Resources organized by file type: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Canva Templates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Forms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Logos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PDFs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PowerPoint Presentations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Templates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Toolkits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Tradeshows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Videos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Virtual Backgrounds</a:t>
            </a:r>
          </a:p>
        </p:txBody>
      </p:sp>
      <p:pic>
        <p:nvPicPr>
          <p:cNvPr id="11" name="Picture 10">
            <a:extLst>
              <a:ext uri="{FF2B5EF4-FFF2-40B4-BE49-F238E27FC236}">
                <a16:creationId xmlns:a16="http://schemas.microsoft.com/office/drawing/2014/main" id="{36C5912E-517D-4D0E-AF73-29BE4EC3B391}"/>
              </a:ext>
            </a:extLst>
          </p:cNvPr>
          <p:cNvPicPr>
            <a:picLocks noChangeAspect="1"/>
          </p:cNvPicPr>
          <p:nvPr/>
        </p:nvPicPr>
        <p:blipFill>
          <a:blip r:embed="rId3"/>
          <a:stretch>
            <a:fillRect/>
          </a:stretch>
        </p:blipFill>
        <p:spPr>
          <a:xfrm>
            <a:off x="7330631" y="3275239"/>
            <a:ext cx="4742480" cy="2601685"/>
          </a:xfrm>
          <a:prstGeom prst="rect">
            <a:avLst/>
          </a:prstGeom>
          <a:ln>
            <a:solidFill>
              <a:srgbClr val="92D050"/>
            </a:solid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87E4EBD-56E3-45FE-A651-5BF311B6A3EE}"/>
              </a:ext>
            </a:extLst>
          </p:cNvPr>
          <p:cNvPicPr>
            <a:picLocks noChangeAspect="1"/>
          </p:cNvPicPr>
          <p:nvPr/>
        </p:nvPicPr>
        <p:blipFill>
          <a:blip r:embed="rId4"/>
          <a:stretch>
            <a:fillRect/>
          </a:stretch>
        </p:blipFill>
        <p:spPr>
          <a:xfrm>
            <a:off x="2984663" y="3939001"/>
            <a:ext cx="2034674" cy="1608049"/>
          </a:xfrm>
          <a:prstGeom prst="rect">
            <a:avLst/>
          </a:prstGeom>
          <a:ln>
            <a:solidFill>
              <a:srgbClr val="92D050"/>
            </a:solidFill>
          </a:ln>
          <a:effectLst>
            <a:outerShdw blurRad="292100" dist="139700" dir="2700000" algn="tl" rotWithShape="0">
              <a:srgbClr val="333333">
                <a:alpha val="65000"/>
              </a:srgbClr>
            </a:outerShdw>
          </a:effectLst>
        </p:spPr>
      </p:pic>
      <p:sp>
        <p:nvSpPr>
          <p:cNvPr id="26" name="Oval 25">
            <a:extLst>
              <a:ext uri="{FF2B5EF4-FFF2-40B4-BE49-F238E27FC236}">
                <a16:creationId xmlns:a16="http://schemas.microsoft.com/office/drawing/2014/main" id="{EF63BB15-859C-48B9-A507-59462B18C8D0}"/>
              </a:ext>
            </a:extLst>
          </p:cNvPr>
          <p:cNvSpPr/>
          <p:nvPr/>
        </p:nvSpPr>
        <p:spPr>
          <a:xfrm>
            <a:off x="9417984" y="1351195"/>
            <a:ext cx="2575964" cy="2049802"/>
          </a:xfrm>
          <a:prstGeom prst="ellipse">
            <a:avLst/>
          </a:prstGeom>
          <a:solidFill>
            <a:srgbClr val="006EB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Request promotional freebies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Shop the logo store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Order Chapter supplies</a:t>
            </a:r>
          </a:p>
        </p:txBody>
      </p:sp>
      <p:pic>
        <p:nvPicPr>
          <p:cNvPr id="33" name="Picture 32">
            <a:extLst>
              <a:ext uri="{FF2B5EF4-FFF2-40B4-BE49-F238E27FC236}">
                <a16:creationId xmlns:a16="http://schemas.microsoft.com/office/drawing/2014/main" id="{3C56DF0E-F17F-4CC9-8F29-C2CFDFDFABAE}"/>
              </a:ext>
            </a:extLst>
          </p:cNvPr>
          <p:cNvPicPr>
            <a:picLocks noChangeAspect="1"/>
          </p:cNvPicPr>
          <p:nvPr/>
        </p:nvPicPr>
        <p:blipFill>
          <a:blip r:embed="rId5"/>
          <a:stretch>
            <a:fillRect/>
          </a:stretch>
        </p:blipFill>
        <p:spPr>
          <a:xfrm>
            <a:off x="4036437" y="2392584"/>
            <a:ext cx="1965801" cy="1316257"/>
          </a:xfrm>
          <a:prstGeom prst="rect">
            <a:avLst/>
          </a:prstGeom>
          <a:ln>
            <a:solidFill>
              <a:srgbClr val="92D050"/>
            </a:solid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D6509A09-0E31-4582-8D61-F515743DB336}"/>
              </a:ext>
            </a:extLst>
          </p:cNvPr>
          <p:cNvPicPr>
            <a:picLocks noChangeAspect="1"/>
          </p:cNvPicPr>
          <p:nvPr/>
        </p:nvPicPr>
        <p:blipFill>
          <a:blip r:embed="rId6"/>
          <a:stretch>
            <a:fillRect/>
          </a:stretch>
        </p:blipFill>
        <p:spPr>
          <a:xfrm>
            <a:off x="4956727" y="3547132"/>
            <a:ext cx="1956460" cy="1608049"/>
          </a:xfrm>
          <a:prstGeom prst="rect">
            <a:avLst/>
          </a:prstGeom>
          <a:ln>
            <a:solidFill>
              <a:srgbClr val="92D050"/>
            </a:solidFill>
          </a:ln>
          <a:effectLst>
            <a:outerShdw blurRad="292100" dist="139700" dir="2700000" algn="tl" rotWithShape="0">
              <a:srgbClr val="333333">
                <a:alpha val="65000"/>
              </a:srgbClr>
            </a:outerShdw>
          </a:effectLst>
        </p:spPr>
      </p:pic>
      <p:sp>
        <p:nvSpPr>
          <p:cNvPr id="12" name="Arrow: Left 11">
            <a:extLst>
              <a:ext uri="{FF2B5EF4-FFF2-40B4-BE49-F238E27FC236}">
                <a16:creationId xmlns:a16="http://schemas.microsoft.com/office/drawing/2014/main" id="{5825D719-24C2-4702-BB31-9A9E204AEB6A}"/>
              </a:ext>
            </a:extLst>
          </p:cNvPr>
          <p:cNvSpPr/>
          <p:nvPr/>
        </p:nvSpPr>
        <p:spPr>
          <a:xfrm rot="10800000">
            <a:off x="0" y="6140706"/>
            <a:ext cx="2011680" cy="348008"/>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16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5D87-5365-4C6D-B2D1-CAB691C8E5F2}"/>
              </a:ext>
            </a:extLst>
          </p:cNvPr>
          <p:cNvSpPr>
            <a:spLocks noGrp="1"/>
          </p:cNvSpPr>
          <p:nvPr>
            <p:ph type="title"/>
          </p:nvPr>
        </p:nvSpPr>
        <p:spPr>
          <a:xfrm>
            <a:off x="520875" y="360151"/>
            <a:ext cx="10515600" cy="643543"/>
          </a:xfrm>
        </p:spPr>
        <p:txBody>
          <a:bodyPr/>
          <a:lstStyle/>
          <a:p>
            <a:r>
              <a:rPr lang="en-US" b="1" dirty="0"/>
              <a:t>Upcoming Tradeshows</a:t>
            </a:r>
          </a:p>
        </p:txBody>
      </p:sp>
      <p:sp>
        <p:nvSpPr>
          <p:cNvPr id="5" name="TextBox 4">
            <a:extLst>
              <a:ext uri="{FF2B5EF4-FFF2-40B4-BE49-F238E27FC236}">
                <a16:creationId xmlns:a16="http://schemas.microsoft.com/office/drawing/2014/main" id="{144F5FA2-5DF2-43EA-9B0F-F1189CC71E64}"/>
              </a:ext>
            </a:extLst>
          </p:cNvPr>
          <p:cNvSpPr txBox="1"/>
          <p:nvPr/>
        </p:nvSpPr>
        <p:spPr>
          <a:xfrm>
            <a:off x="0" y="6264624"/>
            <a:ext cx="12192000" cy="593376"/>
          </a:xfrm>
          <a:prstGeom prst="rect">
            <a:avLst/>
          </a:prstGeom>
          <a:solidFill>
            <a:srgbClr val="92D05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ashrae.org/marketingcentral</a:t>
            </a:r>
            <a:endParaRPr kumimoji="0" lang="en-US" sz="2800" b="0"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sp>
        <p:nvSpPr>
          <p:cNvPr id="22" name="Arrow: Left 21">
            <a:extLst>
              <a:ext uri="{FF2B5EF4-FFF2-40B4-BE49-F238E27FC236}">
                <a16:creationId xmlns:a16="http://schemas.microsoft.com/office/drawing/2014/main" id="{F3A68504-A40D-47BB-9D4E-A2D7E5322ACE}"/>
              </a:ext>
            </a:extLst>
          </p:cNvPr>
          <p:cNvSpPr/>
          <p:nvPr/>
        </p:nvSpPr>
        <p:spPr>
          <a:xfrm>
            <a:off x="8803341" y="6410118"/>
            <a:ext cx="3388659" cy="3023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CD3E9DE-229E-4FF0-A4C9-5FE4D79030C2}"/>
              </a:ext>
            </a:extLst>
          </p:cNvPr>
          <p:cNvPicPr>
            <a:picLocks noChangeAspect="1"/>
          </p:cNvPicPr>
          <p:nvPr/>
        </p:nvPicPr>
        <p:blipFill>
          <a:blip r:embed="rId3"/>
          <a:stretch>
            <a:fillRect/>
          </a:stretch>
        </p:blipFill>
        <p:spPr>
          <a:xfrm>
            <a:off x="4295407" y="3919305"/>
            <a:ext cx="3601186" cy="190765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27C7E15A-727A-C1A6-947E-5942DBAD048A}"/>
              </a:ext>
            </a:extLst>
          </p:cNvPr>
          <p:cNvSpPr txBox="1"/>
          <p:nvPr/>
        </p:nvSpPr>
        <p:spPr>
          <a:xfrm>
            <a:off x="184162" y="4188968"/>
            <a:ext cx="4735725"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Educational Resources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Discounts on Publications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Free ASHRAE Giveaways </a:t>
            </a:r>
          </a:p>
        </p:txBody>
      </p:sp>
      <p:graphicFrame>
        <p:nvGraphicFramePr>
          <p:cNvPr id="4" name="Table 5">
            <a:extLst>
              <a:ext uri="{FF2B5EF4-FFF2-40B4-BE49-F238E27FC236}">
                <a16:creationId xmlns:a16="http://schemas.microsoft.com/office/drawing/2014/main" id="{4F462941-9C3B-CD2F-D336-ED67331D63B1}"/>
              </a:ext>
            </a:extLst>
          </p:cNvPr>
          <p:cNvGraphicFramePr>
            <a:graphicFrameLocks noGrp="1"/>
          </p:cNvGraphicFramePr>
          <p:nvPr/>
        </p:nvGraphicFramePr>
        <p:xfrm>
          <a:off x="1147335" y="1348159"/>
          <a:ext cx="8127999" cy="2286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17997873"/>
                    </a:ext>
                  </a:extLst>
                </a:gridCol>
                <a:gridCol w="2709333">
                  <a:extLst>
                    <a:ext uri="{9D8B030D-6E8A-4147-A177-3AD203B41FA5}">
                      <a16:colId xmlns:a16="http://schemas.microsoft.com/office/drawing/2014/main" val="4253723830"/>
                    </a:ext>
                  </a:extLst>
                </a:gridCol>
                <a:gridCol w="2709333">
                  <a:extLst>
                    <a:ext uri="{9D8B030D-6E8A-4147-A177-3AD203B41FA5}">
                      <a16:colId xmlns:a16="http://schemas.microsoft.com/office/drawing/2014/main" val="848226753"/>
                    </a:ext>
                  </a:extLst>
                </a:gridCol>
              </a:tblGrid>
              <a:tr h="280206">
                <a:tc>
                  <a:txBody>
                    <a:bodyPr/>
                    <a:lstStyle/>
                    <a:p>
                      <a:pPr algn="ctr"/>
                      <a:r>
                        <a:rPr lang="en-US" dirty="0"/>
                        <a:t>WHAT?</a:t>
                      </a:r>
                    </a:p>
                  </a:txBody>
                  <a:tcPr/>
                </a:tc>
                <a:tc>
                  <a:txBody>
                    <a:bodyPr/>
                    <a:lstStyle/>
                    <a:p>
                      <a:pPr algn="ctr"/>
                      <a:r>
                        <a:rPr lang="en-US" dirty="0"/>
                        <a:t>WHEN?</a:t>
                      </a:r>
                    </a:p>
                  </a:txBody>
                  <a:tcPr/>
                </a:tc>
                <a:tc>
                  <a:txBody>
                    <a:bodyPr/>
                    <a:lstStyle/>
                    <a:p>
                      <a:pPr algn="ctr"/>
                      <a:r>
                        <a:rPr lang="en-US" dirty="0"/>
                        <a:t>WHERE?</a:t>
                      </a:r>
                    </a:p>
                  </a:txBody>
                  <a:tcPr/>
                </a:tc>
                <a:extLst>
                  <a:ext uri="{0D108BD9-81ED-4DB2-BD59-A6C34878D82A}">
                    <a16:rowId xmlns:a16="http://schemas.microsoft.com/office/drawing/2014/main" val="3899853375"/>
                  </a:ext>
                </a:extLst>
              </a:tr>
              <a:tr h="370840">
                <a:tc>
                  <a:txBody>
                    <a:bodyPr/>
                    <a:lstStyle/>
                    <a:p>
                      <a:r>
                        <a:rPr lang="en-US" dirty="0"/>
                        <a:t>AHR Mexico</a:t>
                      </a:r>
                    </a:p>
                  </a:txBody>
                  <a:tcPr/>
                </a:tc>
                <a:tc>
                  <a:txBody>
                    <a:bodyPr/>
                    <a:lstStyle/>
                    <a:p>
                      <a:r>
                        <a:rPr lang="en-US" dirty="0"/>
                        <a:t>September 20-22, 2022 </a:t>
                      </a:r>
                    </a:p>
                  </a:txBody>
                  <a:tcPr/>
                </a:tc>
                <a:tc>
                  <a:txBody>
                    <a:bodyPr/>
                    <a:lstStyle/>
                    <a:p>
                      <a:r>
                        <a:rPr lang="en-US" dirty="0"/>
                        <a:t>Guadalajara, Jalisco | Booth#728</a:t>
                      </a:r>
                    </a:p>
                  </a:txBody>
                  <a:tcPr/>
                </a:tc>
                <a:extLst>
                  <a:ext uri="{0D108BD9-81ED-4DB2-BD59-A6C34878D82A}">
                    <a16:rowId xmlns:a16="http://schemas.microsoft.com/office/drawing/2014/main" val="980271202"/>
                  </a:ext>
                </a:extLst>
              </a:tr>
              <a:tr h="370840">
                <a:tc>
                  <a:txBody>
                    <a:bodyPr/>
                    <a:lstStyle/>
                    <a:p>
                      <a:r>
                        <a:rPr lang="en-US" dirty="0"/>
                        <a:t>Greenbuild</a:t>
                      </a:r>
                    </a:p>
                  </a:txBody>
                  <a:tcPr/>
                </a:tc>
                <a:tc>
                  <a:txBody>
                    <a:bodyPr/>
                    <a:lstStyle/>
                    <a:p>
                      <a:r>
                        <a:rPr lang="en-US" dirty="0"/>
                        <a:t>November 1-3, 2022</a:t>
                      </a:r>
                    </a:p>
                  </a:txBody>
                  <a:tcPr/>
                </a:tc>
                <a:tc>
                  <a:txBody>
                    <a:bodyPr/>
                    <a:lstStyle/>
                    <a:p>
                      <a:r>
                        <a:rPr lang="en-US" dirty="0"/>
                        <a:t>San Francisco, CA | </a:t>
                      </a:r>
                      <a:br>
                        <a:rPr lang="en-US" dirty="0"/>
                      </a:br>
                      <a:r>
                        <a:rPr lang="en-US" dirty="0"/>
                        <a:t>Booth#2238</a:t>
                      </a:r>
                    </a:p>
                  </a:txBody>
                  <a:tcPr/>
                </a:tc>
                <a:extLst>
                  <a:ext uri="{0D108BD9-81ED-4DB2-BD59-A6C34878D82A}">
                    <a16:rowId xmlns:a16="http://schemas.microsoft.com/office/drawing/2014/main" val="2232468198"/>
                  </a:ext>
                </a:extLst>
              </a:tr>
              <a:tr h="370840">
                <a:tc>
                  <a:txBody>
                    <a:bodyPr/>
                    <a:lstStyle/>
                    <a:p>
                      <a:r>
                        <a:rPr lang="en-US" dirty="0"/>
                        <a:t>AHR Expo </a:t>
                      </a:r>
                    </a:p>
                  </a:txBody>
                  <a:tcPr/>
                </a:tc>
                <a:tc>
                  <a:txBody>
                    <a:bodyPr/>
                    <a:lstStyle/>
                    <a:p>
                      <a:r>
                        <a:rPr lang="en-US" dirty="0"/>
                        <a:t>February 6-8, 2023</a:t>
                      </a:r>
                    </a:p>
                  </a:txBody>
                  <a:tcPr/>
                </a:tc>
                <a:tc>
                  <a:txBody>
                    <a:bodyPr/>
                    <a:lstStyle/>
                    <a:p>
                      <a:r>
                        <a:rPr lang="en-US" dirty="0"/>
                        <a:t>Atlanta, GA | </a:t>
                      </a:r>
                      <a:br>
                        <a:rPr lang="en-US" dirty="0"/>
                      </a:br>
                      <a:r>
                        <a:rPr lang="en-US" dirty="0"/>
                        <a:t>Booth#B1638</a:t>
                      </a:r>
                    </a:p>
                  </a:txBody>
                  <a:tcPr/>
                </a:tc>
                <a:extLst>
                  <a:ext uri="{0D108BD9-81ED-4DB2-BD59-A6C34878D82A}">
                    <a16:rowId xmlns:a16="http://schemas.microsoft.com/office/drawing/2014/main" val="2607673093"/>
                  </a:ext>
                </a:extLst>
              </a:tr>
            </a:tbl>
          </a:graphicData>
        </a:graphic>
      </p:graphicFrame>
      <p:pic>
        <p:nvPicPr>
          <p:cNvPr id="8" name="Picture 7" descr="A picture containing text, person, indoor, several&#10;&#10;Description automatically generated">
            <a:extLst>
              <a:ext uri="{FF2B5EF4-FFF2-40B4-BE49-F238E27FC236}">
                <a16:creationId xmlns:a16="http://schemas.microsoft.com/office/drawing/2014/main" id="{5A4C8049-21C4-4A65-8FED-0F376C21E3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1448" y="1328978"/>
            <a:ext cx="1743271" cy="2324361"/>
          </a:xfrm>
          <a:prstGeom prst="rect">
            <a:avLst/>
          </a:prstGeom>
          <a:ln>
            <a:noFill/>
          </a:ln>
          <a:effectLst>
            <a:outerShdw blurRad="292100" dist="139700" dir="2700000" algn="tl" rotWithShape="0">
              <a:srgbClr val="333333">
                <a:alpha val="65000"/>
              </a:srgbClr>
            </a:outerShdw>
          </a:effectLst>
        </p:spPr>
      </p:pic>
      <p:pic>
        <p:nvPicPr>
          <p:cNvPr id="11" name="Picture 10" descr="A group of people at an event&#10;&#10;Description automatically generated with medium confidence">
            <a:extLst>
              <a:ext uri="{FF2B5EF4-FFF2-40B4-BE49-F238E27FC236}">
                <a16:creationId xmlns:a16="http://schemas.microsoft.com/office/drawing/2014/main" id="{ED969E22-CB8B-D162-2EED-B07BD2EBF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4944" y="3876781"/>
            <a:ext cx="2873009" cy="19153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9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5C72820-0589-4848-B7EF-B6A0536245FE}"/>
              </a:ext>
            </a:extLst>
          </p:cNvPr>
          <p:cNvSpPr txBox="1">
            <a:spLocks/>
          </p:cNvSpPr>
          <p:nvPr/>
        </p:nvSpPr>
        <p:spPr>
          <a:xfrm>
            <a:off x="62884" y="2046275"/>
            <a:ext cx="7799024" cy="3357708"/>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lumMod val="85000"/>
                    <a:lumOff val="15000"/>
                  </a:schemeClr>
                </a:soli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500"/>
              </a:spcBef>
              <a:spcAft>
                <a:spcPts val="1200"/>
              </a:spcAft>
              <a:buFont typeface="Arial" panose="020B0604020202020204" pitchFamily="34" charset="0"/>
              <a:buNone/>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en-US" sz="1800" i="1" dirty="0">
                <a:solidFill>
                  <a:schemeClr val="tx1"/>
                </a:solidFill>
                <a:latin typeface="+mn-lt"/>
                <a:cs typeface="Calibri"/>
              </a:rPr>
              <a:t>“We will act with honesty, fairness, courtesy, competence, inclusiveness and respect for others, which exemplify our core values of excellence, commitment, integrity, collaboration, volunteerism and diversity, and we shall avoid all real or perceived conflicts of interest.”</a:t>
            </a:r>
            <a:endParaRPr lang="en-US" altLang="en-US" sz="1800" b="1" dirty="0">
              <a:solidFill>
                <a:schemeClr val="tx1"/>
              </a:solidFill>
              <a:latin typeface="+mn-lt"/>
              <a:cs typeface="Calibri"/>
            </a:endParaRPr>
          </a:p>
          <a:p>
            <a:pPr algn="l"/>
            <a:endParaRPr lang="en-US" altLang="en-US" sz="1800" dirty="0">
              <a:solidFill>
                <a:prstClr val="black">
                  <a:lumMod val="85000"/>
                  <a:lumOff val="15000"/>
                </a:prstClr>
              </a:solidFill>
              <a:latin typeface="akzidenz-grotesk-condensed"/>
              <a:cs typeface="Calibri"/>
            </a:endParaRPr>
          </a:p>
        </p:txBody>
      </p:sp>
      <p:sp>
        <p:nvSpPr>
          <p:cNvPr id="3" name="Rectangle 2">
            <a:extLst>
              <a:ext uri="{FF2B5EF4-FFF2-40B4-BE49-F238E27FC236}">
                <a16:creationId xmlns:a16="http://schemas.microsoft.com/office/drawing/2014/main" id="{EB56C588-39E4-4E82-A001-822984F3E488}"/>
              </a:ext>
            </a:extLst>
          </p:cNvPr>
          <p:cNvSpPr/>
          <p:nvPr/>
        </p:nvSpPr>
        <p:spPr>
          <a:xfrm>
            <a:off x="62884" y="1357876"/>
            <a:ext cx="3630686" cy="6435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Akzidenz Grotesk BE Medium" panose="02000803030000020004" pitchFamily="50" charset="0"/>
                <a:cs typeface="Calibri"/>
              </a:rPr>
              <a:t>Code of Ethics</a:t>
            </a:r>
          </a:p>
        </p:txBody>
      </p:sp>
      <p:sp>
        <p:nvSpPr>
          <p:cNvPr id="4" name="Title 1">
            <a:extLst>
              <a:ext uri="{FF2B5EF4-FFF2-40B4-BE49-F238E27FC236}">
                <a16:creationId xmlns:a16="http://schemas.microsoft.com/office/drawing/2014/main" id="{4AF85675-EE20-47A8-805F-5CF9D8580735}"/>
              </a:ext>
            </a:extLst>
          </p:cNvPr>
          <p:cNvSpPr txBox="1">
            <a:spLocks/>
          </p:cNvSpPr>
          <p:nvPr/>
        </p:nvSpPr>
        <p:spPr>
          <a:xfrm>
            <a:off x="309391" y="375435"/>
            <a:ext cx="10515600"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b="1" dirty="0">
                <a:cs typeface="Calibri"/>
              </a:rPr>
              <a:t>ASHRAE Policies</a:t>
            </a:r>
          </a:p>
        </p:txBody>
      </p:sp>
      <p:sp>
        <p:nvSpPr>
          <p:cNvPr id="8" name="Rectangle 7">
            <a:extLst>
              <a:ext uri="{FF2B5EF4-FFF2-40B4-BE49-F238E27FC236}">
                <a16:creationId xmlns:a16="http://schemas.microsoft.com/office/drawing/2014/main" id="{2D8BEA33-63A0-4789-9FAD-3D0E5147CC42}"/>
              </a:ext>
            </a:extLst>
          </p:cNvPr>
          <p:cNvSpPr/>
          <p:nvPr/>
        </p:nvSpPr>
        <p:spPr>
          <a:xfrm>
            <a:off x="8182251" y="1341573"/>
            <a:ext cx="3837362" cy="6435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Akzidenz Grotesk BE Medium" panose="02000803030000020004" pitchFamily="50" charset="0"/>
                <a:cs typeface="Calibri"/>
              </a:rPr>
              <a:t>Commercialism</a:t>
            </a:r>
          </a:p>
        </p:txBody>
      </p:sp>
      <p:sp>
        <p:nvSpPr>
          <p:cNvPr id="9" name="Rectangle 8">
            <a:extLst>
              <a:ext uri="{FF2B5EF4-FFF2-40B4-BE49-F238E27FC236}">
                <a16:creationId xmlns:a16="http://schemas.microsoft.com/office/drawing/2014/main" id="{6C17B72A-98E3-4D4D-BC3E-D988528CE116}"/>
              </a:ext>
            </a:extLst>
          </p:cNvPr>
          <p:cNvSpPr/>
          <p:nvPr/>
        </p:nvSpPr>
        <p:spPr>
          <a:xfrm>
            <a:off x="62884" y="3206994"/>
            <a:ext cx="5777845" cy="64354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Akzidenz Grotesk BE Medium" panose="02000803030000020004" pitchFamily="50" charset="0"/>
                <a:cs typeface="Calibri"/>
              </a:rPr>
              <a:t>Harassment and Discrimination Policy</a:t>
            </a:r>
          </a:p>
        </p:txBody>
      </p:sp>
      <p:sp>
        <p:nvSpPr>
          <p:cNvPr id="10" name="Content Placeholder 3">
            <a:extLst>
              <a:ext uri="{FF2B5EF4-FFF2-40B4-BE49-F238E27FC236}">
                <a16:creationId xmlns:a16="http://schemas.microsoft.com/office/drawing/2014/main" id="{78CB8A24-167A-4D16-BB83-75E20A516E54}"/>
              </a:ext>
            </a:extLst>
          </p:cNvPr>
          <p:cNvSpPr>
            <a:spLocks noGrp="1"/>
          </p:cNvSpPr>
          <p:nvPr>
            <p:ph idx="1"/>
          </p:nvPr>
        </p:nvSpPr>
        <p:spPr>
          <a:xfrm>
            <a:off x="8182251" y="2056491"/>
            <a:ext cx="3681473" cy="2834622"/>
          </a:xfrm>
          <a:prstGeom prst="rect">
            <a:avLst/>
          </a:prstGeom>
        </p:spPr>
        <p:txBody>
          <a:bodyPr wrap="square">
            <a:spAutoFit/>
          </a:bodyPr>
          <a:lstStyle/>
          <a:p>
            <a:pPr marL="0" indent="0">
              <a:buNone/>
            </a:pPr>
            <a:r>
              <a:rPr lang="en-US" sz="1800" b="1" dirty="0">
                <a:latin typeface="+mn-lt"/>
                <a:cs typeface="Calibri"/>
              </a:rPr>
              <a:t>ASHRAE’s Commercialism Policy </a:t>
            </a:r>
            <a:r>
              <a:rPr lang="en-US" sz="1800" dirty="0">
                <a:latin typeface="+mn-lt"/>
                <a:cs typeface="Calibri"/>
              </a:rPr>
              <a:t>allows for Society activities that fulfill the mission of technological advancement with adherence to business plans that generate income to offset operational expenses such as AHR Exposition, ASHRAE periodicals, website, and Society conference events such as the Welcome Party, luncheons, registration kits, and receptions.</a:t>
            </a:r>
          </a:p>
        </p:txBody>
      </p:sp>
      <p:sp>
        <p:nvSpPr>
          <p:cNvPr id="12" name="TextBox 11">
            <a:extLst>
              <a:ext uri="{FF2B5EF4-FFF2-40B4-BE49-F238E27FC236}">
                <a16:creationId xmlns:a16="http://schemas.microsoft.com/office/drawing/2014/main" id="{0B4437AC-E841-4FD5-B76F-2CDF989B6A08}"/>
              </a:ext>
            </a:extLst>
          </p:cNvPr>
          <p:cNvSpPr txBox="1"/>
          <p:nvPr/>
        </p:nvSpPr>
        <p:spPr>
          <a:xfrm>
            <a:off x="62884" y="3897074"/>
            <a:ext cx="770431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i="0" dirty="0">
                <a:solidFill>
                  <a:srgbClr val="49494C"/>
                </a:solidFill>
                <a:effectLst/>
              </a:rPr>
              <a:t>ASHRAE strictly prohibits and does not tolerate discrimination against members or applicants for membership because of such individual’s race, color, religion, age, sex, sexual orientation, national origin, physical or mental disability, pregnancy, genetic information, veteran status, uniformed service member status, or any other category protected under applicable law. </a:t>
            </a:r>
            <a:endParaRPr lang="en-US" dirty="0"/>
          </a:p>
        </p:txBody>
      </p:sp>
      <p:sp>
        <p:nvSpPr>
          <p:cNvPr id="7" name="TextBox 6">
            <a:extLst>
              <a:ext uri="{FF2B5EF4-FFF2-40B4-BE49-F238E27FC236}">
                <a16:creationId xmlns:a16="http://schemas.microsoft.com/office/drawing/2014/main" id="{B7593AE7-B27E-482F-AC60-D2CDFC6BC6B3}"/>
              </a:ext>
            </a:extLst>
          </p:cNvPr>
          <p:cNvSpPr txBox="1"/>
          <p:nvPr/>
        </p:nvSpPr>
        <p:spPr>
          <a:xfrm>
            <a:off x="-2" y="5726578"/>
            <a:ext cx="12192000" cy="800001"/>
          </a:xfrm>
          <a:prstGeom prst="rect">
            <a:avLst/>
          </a:prstGeom>
          <a:solidFill>
            <a:srgbClr val="0070C0"/>
          </a:solidFill>
        </p:spPr>
        <p:txBody>
          <a:bodyPr wrap="square" rtlCol="0" anchor="ctr" anchorCtr="0">
            <a:noAutofit/>
          </a:bodyPr>
          <a:lstStyle/>
          <a:p>
            <a:pPr algn="ctr"/>
            <a:r>
              <a:rPr lang="en-US" sz="2400" b="1" dirty="0">
                <a:solidFill>
                  <a:schemeClr val="bg1"/>
                </a:solidFill>
                <a:latin typeface="Akzidenz Grotesk BE Medium" panose="02000803030000020004" pitchFamily="50" charset="0"/>
              </a:rPr>
              <a:t>View ASHRAE Governing Documents at </a:t>
            </a:r>
            <a:r>
              <a:rPr lang="en-US" sz="2400" b="1" u="sng" dirty="0">
                <a:solidFill>
                  <a:schemeClr val="bg1"/>
                </a:solidFill>
                <a:latin typeface="Akzidenz Grotesk BE Medium" panose="02000803030000020004" pitchFamily="50" charset="0"/>
              </a:rPr>
              <a:t>ashrae.org/about/governance</a:t>
            </a:r>
          </a:p>
        </p:txBody>
      </p:sp>
      <p:sp>
        <p:nvSpPr>
          <p:cNvPr id="13" name="Arrow: Left 12">
            <a:extLst>
              <a:ext uri="{FF2B5EF4-FFF2-40B4-BE49-F238E27FC236}">
                <a16:creationId xmlns:a16="http://schemas.microsoft.com/office/drawing/2014/main" id="{A6DCBD57-CC28-4576-9805-F22759AEA145}"/>
              </a:ext>
            </a:extLst>
          </p:cNvPr>
          <p:cNvSpPr/>
          <p:nvPr/>
        </p:nvSpPr>
        <p:spPr>
          <a:xfrm>
            <a:off x="11314175" y="6126578"/>
            <a:ext cx="877823" cy="20706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9AE7275-4106-414C-B281-66E5736B9463}"/>
              </a:ext>
            </a:extLst>
          </p:cNvPr>
          <p:cNvSpPr/>
          <p:nvPr/>
        </p:nvSpPr>
        <p:spPr>
          <a:xfrm>
            <a:off x="8269550" y="4760440"/>
            <a:ext cx="2736775" cy="369332"/>
          </a:xfrm>
          <a:prstGeom prst="rect">
            <a:avLst/>
          </a:prstGeom>
        </p:spPr>
        <p:txBody>
          <a:bodyPr wrap="none">
            <a:spAutoFit/>
          </a:bodyPr>
          <a:lstStyle/>
          <a:p>
            <a:pPr algn="ctr"/>
            <a:r>
              <a:rPr lang="en-US" b="1" u="sng" dirty="0">
                <a:solidFill>
                  <a:srgbClr val="005DB9"/>
                </a:solidFill>
              </a:rPr>
              <a:t>ashrae.org/commercialism</a:t>
            </a:r>
          </a:p>
        </p:txBody>
      </p:sp>
    </p:spTree>
    <p:extLst>
      <p:ext uri="{BB962C8B-B14F-4D97-AF65-F5344CB8AC3E}">
        <p14:creationId xmlns:p14="http://schemas.microsoft.com/office/powerpoint/2010/main" val="20664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5D87-5365-4C6D-B2D1-CAB691C8E5F2}"/>
              </a:ext>
            </a:extLst>
          </p:cNvPr>
          <p:cNvSpPr>
            <a:spLocks noGrp="1"/>
          </p:cNvSpPr>
          <p:nvPr>
            <p:ph type="title"/>
          </p:nvPr>
        </p:nvSpPr>
        <p:spPr>
          <a:xfrm>
            <a:off x="520875" y="360151"/>
            <a:ext cx="10515600" cy="643543"/>
          </a:xfrm>
        </p:spPr>
        <p:txBody>
          <a:bodyPr/>
          <a:lstStyle/>
          <a:p>
            <a:r>
              <a:rPr lang="en-US" b="1" dirty="0"/>
              <a:t>ASHRAE Topical Conferences</a:t>
            </a:r>
          </a:p>
        </p:txBody>
      </p:sp>
      <p:sp>
        <p:nvSpPr>
          <p:cNvPr id="5" name="TextBox 4">
            <a:extLst>
              <a:ext uri="{FF2B5EF4-FFF2-40B4-BE49-F238E27FC236}">
                <a16:creationId xmlns:a16="http://schemas.microsoft.com/office/drawing/2014/main" id="{144F5FA2-5DF2-43EA-9B0F-F1189CC71E64}"/>
              </a:ext>
            </a:extLst>
          </p:cNvPr>
          <p:cNvSpPr txBox="1"/>
          <p:nvPr/>
        </p:nvSpPr>
        <p:spPr>
          <a:xfrm>
            <a:off x="0" y="6013127"/>
            <a:ext cx="12192000" cy="593376"/>
          </a:xfrm>
          <a:prstGeom prst="rect">
            <a:avLst/>
          </a:prstGeom>
          <a:solidFill>
            <a:srgbClr val="92D050"/>
          </a:solidFill>
        </p:spPr>
        <p:txBody>
          <a:bodyPr wrap="square" rtlCol="0" anchor="ctr" anchorCtr="0">
            <a:noAutofit/>
          </a:bodyPr>
          <a:lstStyle/>
          <a:p>
            <a:pPr algn="ctr"/>
            <a:r>
              <a:rPr lang="en-US" sz="2800" b="1" u="sng" dirty="0">
                <a:solidFill>
                  <a:schemeClr val="bg1"/>
                </a:solidFill>
                <a:latin typeface="Akzidenz Grotesk BE Medium" panose="02000803030000020004" pitchFamily="50" charset="0"/>
              </a:rPr>
              <a:t>ashrae.org/conferences</a:t>
            </a:r>
            <a:endParaRPr lang="en-US" sz="2800" u="sng" dirty="0">
              <a:solidFill>
                <a:schemeClr val="bg1"/>
              </a:solidFill>
              <a:latin typeface="Akzidenz Grotesk BE Medium" panose="02000803030000020004" pitchFamily="50" charset="0"/>
            </a:endParaRPr>
          </a:p>
        </p:txBody>
      </p:sp>
      <p:sp>
        <p:nvSpPr>
          <p:cNvPr id="22" name="Arrow: Left 21">
            <a:extLst>
              <a:ext uri="{FF2B5EF4-FFF2-40B4-BE49-F238E27FC236}">
                <a16:creationId xmlns:a16="http://schemas.microsoft.com/office/drawing/2014/main" id="{F3A68504-A40D-47BB-9D4E-A2D7E5322ACE}"/>
              </a:ext>
            </a:extLst>
          </p:cNvPr>
          <p:cNvSpPr/>
          <p:nvPr/>
        </p:nvSpPr>
        <p:spPr>
          <a:xfrm>
            <a:off x="8314944" y="6195462"/>
            <a:ext cx="3877056" cy="3023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DC8B84F-6E98-4DA3-9411-F7B882C260C0}"/>
              </a:ext>
            </a:extLst>
          </p:cNvPr>
          <p:cNvSpPr txBox="1"/>
          <p:nvPr/>
        </p:nvSpPr>
        <p:spPr>
          <a:xfrm>
            <a:off x="166484" y="4216552"/>
            <a:ext cx="918892" cy="772646"/>
          </a:xfrm>
          <a:prstGeom prst="rect">
            <a:avLst/>
          </a:prstGeom>
          <a:solidFill>
            <a:srgbClr val="0099CC"/>
          </a:solidFill>
        </p:spPr>
        <p:txBody>
          <a:bodyPr wrap="square" lIns="91440" rtlCol="0" anchor="ctr" anchorCtr="0">
            <a:noAutofit/>
          </a:bodyPr>
          <a:lstStyle/>
          <a:p>
            <a:pPr algn="ctr"/>
            <a:r>
              <a:rPr lang="en-US" sz="1600" dirty="0">
                <a:solidFill>
                  <a:schemeClr val="bg1"/>
                </a:solidFill>
                <a:latin typeface="Akzidenz Grotesk BE Medium" panose="02000803030000020004" pitchFamily="50" charset="0"/>
              </a:rPr>
              <a:t>DEC</a:t>
            </a:r>
          </a:p>
          <a:p>
            <a:pPr algn="ctr"/>
            <a:r>
              <a:rPr lang="en-US" sz="1600" dirty="0">
                <a:solidFill>
                  <a:schemeClr val="bg1"/>
                </a:solidFill>
                <a:latin typeface="Akzidenz Grotesk BE Medium" panose="02000803030000020004" pitchFamily="50" charset="0"/>
              </a:rPr>
              <a:t>2022</a:t>
            </a:r>
          </a:p>
        </p:txBody>
      </p:sp>
      <p:grpSp>
        <p:nvGrpSpPr>
          <p:cNvPr id="6" name="Group 5">
            <a:extLst>
              <a:ext uri="{FF2B5EF4-FFF2-40B4-BE49-F238E27FC236}">
                <a16:creationId xmlns:a16="http://schemas.microsoft.com/office/drawing/2014/main" id="{1B1C8950-525C-480A-8BE4-B0143E800C57}"/>
              </a:ext>
            </a:extLst>
          </p:cNvPr>
          <p:cNvGrpSpPr/>
          <p:nvPr/>
        </p:nvGrpSpPr>
        <p:grpSpPr>
          <a:xfrm>
            <a:off x="166484" y="1385382"/>
            <a:ext cx="8379930" cy="4815456"/>
            <a:chOff x="166484" y="1363076"/>
            <a:chExt cx="8379930" cy="4815456"/>
          </a:xfrm>
        </p:grpSpPr>
        <p:grpSp>
          <p:nvGrpSpPr>
            <p:cNvPr id="18" name="Group 17">
              <a:extLst>
                <a:ext uri="{FF2B5EF4-FFF2-40B4-BE49-F238E27FC236}">
                  <a16:creationId xmlns:a16="http://schemas.microsoft.com/office/drawing/2014/main" id="{A8A343C9-952E-4409-9705-AB80E90040F0}"/>
                </a:ext>
              </a:extLst>
            </p:cNvPr>
            <p:cNvGrpSpPr/>
            <p:nvPr/>
          </p:nvGrpSpPr>
          <p:grpSpPr>
            <a:xfrm>
              <a:off x="166484" y="2238514"/>
              <a:ext cx="6739030" cy="3940018"/>
              <a:chOff x="628087" y="6527601"/>
              <a:chExt cx="7683142" cy="3526921"/>
            </a:xfrm>
          </p:grpSpPr>
          <p:grpSp>
            <p:nvGrpSpPr>
              <p:cNvPr id="14" name="Group 13">
                <a:extLst>
                  <a:ext uri="{FF2B5EF4-FFF2-40B4-BE49-F238E27FC236}">
                    <a16:creationId xmlns:a16="http://schemas.microsoft.com/office/drawing/2014/main" id="{F133A2F3-290D-415B-B67D-EA41226B8F68}"/>
                  </a:ext>
                </a:extLst>
              </p:cNvPr>
              <p:cNvGrpSpPr/>
              <p:nvPr/>
            </p:nvGrpSpPr>
            <p:grpSpPr>
              <a:xfrm>
                <a:off x="628087" y="6527601"/>
                <a:ext cx="7683142" cy="3526921"/>
                <a:chOff x="648069" y="6518832"/>
                <a:chExt cx="7683142" cy="3526921"/>
              </a:xfrm>
            </p:grpSpPr>
            <p:sp>
              <p:nvSpPr>
                <p:cNvPr id="3" name="Rectangle 2">
                  <a:extLst>
                    <a:ext uri="{FF2B5EF4-FFF2-40B4-BE49-F238E27FC236}">
                      <a16:creationId xmlns:a16="http://schemas.microsoft.com/office/drawing/2014/main" id="{31368ED7-DE46-4F27-93A8-F17DFF536F5F}"/>
                    </a:ext>
                  </a:extLst>
                </p:cNvPr>
                <p:cNvSpPr/>
                <p:nvPr/>
              </p:nvSpPr>
              <p:spPr>
                <a:xfrm>
                  <a:off x="1732355" y="8971274"/>
                  <a:ext cx="6598856" cy="1074479"/>
                </a:xfrm>
                <a:prstGeom prst="rect">
                  <a:avLst/>
                </a:prstGeom>
              </p:spPr>
              <p:txBody>
                <a:bodyPr wrap="square">
                  <a:spAutoFit/>
                </a:bodyPr>
                <a:lstStyle/>
                <a:p>
                  <a:r>
                    <a:rPr lang="en-US" b="1" dirty="0">
                      <a:solidFill>
                        <a:srgbClr val="0070C0"/>
                      </a:solidFill>
                    </a:rPr>
                    <a:t>ASHRAE SCANVAC HVACC Cold Climate Conference 2023</a:t>
                  </a:r>
                </a:p>
                <a:p>
                  <a:r>
                    <a:rPr lang="en-US" dirty="0"/>
                    <a:t>Mar 6-8, 2023 | Anchorage, AK</a:t>
                  </a:r>
                </a:p>
                <a:p>
                  <a:r>
                    <a:rPr lang="en-US" dirty="0"/>
                    <a:t>Mar 9-10, 2023| Fairbanks, AK</a:t>
                  </a:r>
                </a:p>
                <a:p>
                  <a:endParaRPr lang="en-US" dirty="0"/>
                </a:p>
              </p:txBody>
            </p:sp>
            <p:sp>
              <p:nvSpPr>
                <p:cNvPr id="11" name="TextBox 10">
                  <a:extLst>
                    <a:ext uri="{FF2B5EF4-FFF2-40B4-BE49-F238E27FC236}">
                      <a16:creationId xmlns:a16="http://schemas.microsoft.com/office/drawing/2014/main" id="{24496392-BFB0-4866-985E-6270CA97C90A}"/>
                    </a:ext>
                  </a:extLst>
                </p:cNvPr>
                <p:cNvSpPr txBox="1"/>
                <p:nvPr/>
              </p:nvSpPr>
              <p:spPr>
                <a:xfrm>
                  <a:off x="648069" y="6518832"/>
                  <a:ext cx="1047624" cy="717001"/>
                </a:xfrm>
                <a:prstGeom prst="rect">
                  <a:avLst/>
                </a:prstGeom>
                <a:solidFill>
                  <a:schemeClr val="accent5"/>
                </a:solidFill>
              </p:spPr>
              <p:txBody>
                <a:bodyPr wrap="square" lIns="91440" rtlCol="0" anchor="ctr" anchorCtr="0">
                  <a:noAutofit/>
                </a:bodyPr>
                <a:lstStyle/>
                <a:p>
                  <a:pPr algn="ctr"/>
                  <a:r>
                    <a:rPr lang="en-US" sz="1600" dirty="0">
                      <a:solidFill>
                        <a:schemeClr val="bg1"/>
                      </a:solidFill>
                      <a:latin typeface="Akzidenz Grotesk BE Medium" panose="02000803030000020004" pitchFamily="50" charset="0"/>
                    </a:rPr>
                    <a:t>OCT</a:t>
                  </a:r>
                </a:p>
                <a:p>
                  <a:pPr algn="ctr"/>
                  <a:r>
                    <a:rPr lang="en-US" sz="1600" dirty="0">
                      <a:solidFill>
                        <a:schemeClr val="bg1"/>
                      </a:solidFill>
                      <a:latin typeface="Akzidenz Grotesk BE Medium" panose="02000803030000020004" pitchFamily="50" charset="0"/>
                    </a:rPr>
                    <a:t>2022</a:t>
                  </a:r>
                </a:p>
              </p:txBody>
            </p:sp>
          </p:grpSp>
          <p:sp>
            <p:nvSpPr>
              <p:cNvPr id="13" name="TextBox 12">
                <a:extLst>
                  <a:ext uri="{FF2B5EF4-FFF2-40B4-BE49-F238E27FC236}">
                    <a16:creationId xmlns:a16="http://schemas.microsoft.com/office/drawing/2014/main" id="{0F75BEF3-0B0D-4BEB-97B6-1742F8B4A0AE}"/>
                  </a:ext>
                </a:extLst>
              </p:cNvPr>
              <p:cNvSpPr txBox="1"/>
              <p:nvPr/>
            </p:nvSpPr>
            <p:spPr>
              <a:xfrm>
                <a:off x="664748" y="9120780"/>
                <a:ext cx="1010963" cy="717001"/>
              </a:xfrm>
              <a:prstGeom prst="rect">
                <a:avLst/>
              </a:prstGeom>
              <a:solidFill>
                <a:srgbClr val="33CCFF"/>
              </a:solidFill>
            </p:spPr>
            <p:txBody>
              <a:bodyPr wrap="square" lIns="91440" rtlCol="0" anchor="ctr" anchorCtr="0">
                <a:noAutofit/>
              </a:bodyPr>
              <a:lstStyle/>
              <a:p>
                <a:pPr algn="ctr"/>
                <a:r>
                  <a:rPr lang="en-US" sz="1600" dirty="0">
                    <a:solidFill>
                      <a:schemeClr val="bg1"/>
                    </a:solidFill>
                    <a:latin typeface="Akzidenz Grotesk BE Medium" panose="02000803030000020004" pitchFamily="50" charset="0"/>
                  </a:rPr>
                  <a:t>MAR</a:t>
                </a:r>
              </a:p>
              <a:p>
                <a:pPr algn="ctr"/>
                <a:r>
                  <a:rPr lang="en-US" sz="1600" dirty="0">
                    <a:solidFill>
                      <a:schemeClr val="bg1"/>
                    </a:solidFill>
                    <a:latin typeface="Akzidenz Grotesk BE Medium" panose="02000803030000020004" pitchFamily="50" charset="0"/>
                  </a:rPr>
                  <a:t>2023</a:t>
                </a:r>
              </a:p>
            </p:txBody>
          </p:sp>
        </p:grpSp>
        <p:sp>
          <p:nvSpPr>
            <p:cNvPr id="23" name="Rectangle 22">
              <a:extLst>
                <a:ext uri="{FF2B5EF4-FFF2-40B4-BE49-F238E27FC236}">
                  <a16:creationId xmlns:a16="http://schemas.microsoft.com/office/drawing/2014/main" id="{737CAF6F-C7EF-43C9-9A94-14CF63004ABA}"/>
                </a:ext>
              </a:extLst>
            </p:cNvPr>
            <p:cNvSpPr/>
            <p:nvPr/>
          </p:nvSpPr>
          <p:spPr>
            <a:xfrm>
              <a:off x="1117532" y="1390626"/>
              <a:ext cx="7428882" cy="646331"/>
            </a:xfrm>
            <a:prstGeom prst="rect">
              <a:avLst/>
            </a:prstGeom>
          </p:spPr>
          <p:txBody>
            <a:bodyPr wrap="square">
              <a:spAutoFit/>
            </a:bodyPr>
            <a:lstStyle/>
            <a:p>
              <a:r>
                <a:rPr lang="en-US" b="1" dirty="0">
                  <a:solidFill>
                    <a:srgbClr val="0070C0"/>
                  </a:solidFill>
                </a:rPr>
                <a:t>2022 ASHRAE Building Performance Analysis Conference</a:t>
              </a:r>
            </a:p>
            <a:p>
              <a:r>
                <a:rPr lang="en-US" dirty="0"/>
                <a:t>Sep 14 – 16, 2022</a:t>
              </a:r>
              <a:r>
                <a:rPr lang="en-US" dirty="0">
                  <a:solidFill>
                    <a:srgbClr val="70AD47"/>
                  </a:solidFill>
                </a:rPr>
                <a:t> </a:t>
              </a:r>
              <a:r>
                <a:rPr lang="en-US" dirty="0"/>
                <a:t>| Chicago, IL</a:t>
              </a:r>
            </a:p>
          </p:txBody>
        </p:sp>
        <p:sp>
          <p:nvSpPr>
            <p:cNvPr id="19" name="TextBox 18">
              <a:extLst>
                <a:ext uri="{FF2B5EF4-FFF2-40B4-BE49-F238E27FC236}">
                  <a16:creationId xmlns:a16="http://schemas.microsoft.com/office/drawing/2014/main" id="{39074C42-EDC9-40BD-883E-3322483E2A54}"/>
                </a:ext>
              </a:extLst>
            </p:cNvPr>
            <p:cNvSpPr txBox="1"/>
            <p:nvPr/>
          </p:nvSpPr>
          <p:spPr>
            <a:xfrm>
              <a:off x="166485" y="1363076"/>
              <a:ext cx="918892" cy="755164"/>
            </a:xfrm>
            <a:prstGeom prst="rect">
              <a:avLst/>
            </a:prstGeom>
            <a:solidFill>
              <a:schemeClr val="accent1">
                <a:lumMod val="60000"/>
                <a:lumOff val="40000"/>
              </a:schemeClr>
            </a:solidFill>
          </p:spPr>
          <p:txBody>
            <a:bodyPr wrap="square" lIns="91440" rtlCol="0" anchor="ctr" anchorCtr="0">
              <a:noAutofit/>
            </a:bodyPr>
            <a:lstStyle/>
            <a:p>
              <a:pPr algn="ctr"/>
              <a:r>
                <a:rPr lang="en-US" sz="1600" dirty="0">
                  <a:solidFill>
                    <a:schemeClr val="bg1"/>
                  </a:solidFill>
                  <a:latin typeface="Akzidenz Grotesk BE Medium" panose="02000803030000020004" pitchFamily="50" charset="0"/>
                </a:rPr>
                <a:t>SEP</a:t>
              </a:r>
            </a:p>
            <a:p>
              <a:pPr algn="ctr"/>
              <a:r>
                <a:rPr lang="en-US" sz="1600" dirty="0">
                  <a:solidFill>
                    <a:schemeClr val="bg1"/>
                  </a:solidFill>
                  <a:latin typeface="Akzidenz Grotesk BE Medium" panose="02000803030000020004" pitchFamily="50" charset="0"/>
                </a:rPr>
                <a:t>2022</a:t>
              </a:r>
            </a:p>
          </p:txBody>
        </p:sp>
        <p:sp>
          <p:nvSpPr>
            <p:cNvPr id="17" name="Rectangle 16">
              <a:extLst>
                <a:ext uri="{FF2B5EF4-FFF2-40B4-BE49-F238E27FC236}">
                  <a16:creationId xmlns:a16="http://schemas.microsoft.com/office/drawing/2014/main" id="{2A3DFB3E-356D-4A40-95DD-1B9E153B21A0}"/>
                </a:ext>
              </a:extLst>
            </p:cNvPr>
            <p:cNvSpPr/>
            <p:nvPr/>
          </p:nvSpPr>
          <p:spPr>
            <a:xfrm>
              <a:off x="1085376" y="2327589"/>
              <a:ext cx="6516014" cy="646331"/>
            </a:xfrm>
            <a:prstGeom prst="rect">
              <a:avLst/>
            </a:prstGeom>
          </p:spPr>
          <p:txBody>
            <a:bodyPr wrap="square">
              <a:spAutoFit/>
            </a:bodyPr>
            <a:lstStyle/>
            <a:p>
              <a:r>
                <a:rPr lang="en-US" b="1" dirty="0">
                  <a:solidFill>
                    <a:srgbClr val="0070C0"/>
                  </a:solidFill>
                </a:rPr>
                <a:t>International Building Decarbonization 2022 Conference</a:t>
              </a:r>
              <a:br>
                <a:rPr lang="en-US" sz="2000" b="1" dirty="0">
                  <a:solidFill>
                    <a:schemeClr val="accent5">
                      <a:lumMod val="75000"/>
                    </a:schemeClr>
                  </a:solidFill>
                </a:rPr>
              </a:br>
              <a:r>
                <a:rPr lang="en-US" dirty="0"/>
                <a:t>Oct 6-7, 2022| Athens, Greece</a:t>
              </a:r>
            </a:p>
          </p:txBody>
        </p:sp>
        <p:grpSp>
          <p:nvGrpSpPr>
            <p:cNvPr id="4" name="Group 3">
              <a:extLst>
                <a:ext uri="{FF2B5EF4-FFF2-40B4-BE49-F238E27FC236}">
                  <a16:creationId xmlns:a16="http://schemas.microsoft.com/office/drawing/2014/main" id="{A7D20CAC-19B2-4ED0-9821-B92F581B0F6F}"/>
                </a:ext>
              </a:extLst>
            </p:cNvPr>
            <p:cNvGrpSpPr/>
            <p:nvPr/>
          </p:nvGrpSpPr>
          <p:grpSpPr>
            <a:xfrm>
              <a:off x="166484" y="3263024"/>
              <a:ext cx="8347774" cy="805358"/>
              <a:chOff x="-328708" y="1600956"/>
              <a:chExt cx="8347774" cy="805358"/>
            </a:xfrm>
          </p:grpSpPr>
          <p:sp>
            <p:nvSpPr>
              <p:cNvPr id="16" name="TextBox 15">
                <a:extLst>
                  <a:ext uri="{FF2B5EF4-FFF2-40B4-BE49-F238E27FC236}">
                    <a16:creationId xmlns:a16="http://schemas.microsoft.com/office/drawing/2014/main" id="{ABBAA125-0096-4097-AF5D-40E4008B8F23}"/>
                  </a:ext>
                </a:extLst>
              </p:cNvPr>
              <p:cNvSpPr txBox="1"/>
              <p:nvPr/>
            </p:nvSpPr>
            <p:spPr>
              <a:xfrm>
                <a:off x="-328708" y="1633668"/>
                <a:ext cx="918892" cy="772646"/>
              </a:xfrm>
              <a:prstGeom prst="rect">
                <a:avLst/>
              </a:prstGeom>
              <a:solidFill>
                <a:srgbClr val="0099CC"/>
              </a:solidFill>
            </p:spPr>
            <p:txBody>
              <a:bodyPr wrap="square" lIns="91440" rtlCol="0" anchor="ctr" anchorCtr="0">
                <a:noAutofit/>
              </a:bodyPr>
              <a:lstStyle/>
              <a:p>
                <a:pPr algn="ctr"/>
                <a:r>
                  <a:rPr lang="en-US" sz="1600" dirty="0">
                    <a:solidFill>
                      <a:schemeClr val="bg1"/>
                    </a:solidFill>
                    <a:latin typeface="Akzidenz Grotesk BE Medium" panose="02000803030000020004" pitchFamily="50" charset="0"/>
                  </a:rPr>
                  <a:t>OCT</a:t>
                </a:r>
              </a:p>
              <a:p>
                <a:pPr algn="ctr"/>
                <a:r>
                  <a:rPr lang="en-US" sz="1600" dirty="0">
                    <a:solidFill>
                      <a:schemeClr val="bg1"/>
                    </a:solidFill>
                    <a:latin typeface="Akzidenz Grotesk BE Medium" panose="02000803030000020004" pitchFamily="50" charset="0"/>
                  </a:rPr>
                  <a:t>2022</a:t>
                </a:r>
              </a:p>
            </p:txBody>
          </p:sp>
          <p:sp>
            <p:nvSpPr>
              <p:cNvPr id="20" name="Rectangle 19">
                <a:extLst>
                  <a:ext uri="{FF2B5EF4-FFF2-40B4-BE49-F238E27FC236}">
                    <a16:creationId xmlns:a16="http://schemas.microsoft.com/office/drawing/2014/main" id="{51F7F4F5-9553-4749-9BFC-FA87FE9C9039}"/>
                  </a:ext>
                </a:extLst>
              </p:cNvPr>
              <p:cNvSpPr/>
              <p:nvPr/>
            </p:nvSpPr>
            <p:spPr>
              <a:xfrm>
                <a:off x="590184" y="1600956"/>
                <a:ext cx="7428882" cy="646331"/>
              </a:xfrm>
              <a:prstGeom prst="rect">
                <a:avLst/>
              </a:prstGeom>
            </p:spPr>
            <p:txBody>
              <a:bodyPr wrap="square">
                <a:spAutoFit/>
              </a:bodyPr>
              <a:lstStyle/>
              <a:p>
                <a:pPr algn="l"/>
                <a:r>
                  <a:rPr lang="en-US" b="1" i="0" dirty="0">
                    <a:solidFill>
                      <a:srgbClr val="0070C0"/>
                    </a:solidFill>
                    <a:effectLst/>
                  </a:rPr>
                  <a:t>The Fifth International Conference on Efficient Building Design</a:t>
                </a:r>
              </a:p>
              <a:p>
                <a:pPr algn="l"/>
                <a:r>
                  <a:rPr lang="en-US" i="0" dirty="0">
                    <a:effectLst/>
                  </a:rPr>
                  <a:t>Oct 20–21, 2022 | Beirut, Lebanon</a:t>
                </a:r>
              </a:p>
            </p:txBody>
          </p:sp>
        </p:grpSp>
        <p:sp>
          <p:nvSpPr>
            <p:cNvPr id="24" name="Rectangle 23">
              <a:extLst>
                <a:ext uri="{FF2B5EF4-FFF2-40B4-BE49-F238E27FC236}">
                  <a16:creationId xmlns:a16="http://schemas.microsoft.com/office/drawing/2014/main" id="{E5EB3405-565C-4B6D-803D-077CFE1511FC}"/>
                </a:ext>
              </a:extLst>
            </p:cNvPr>
            <p:cNvSpPr/>
            <p:nvPr/>
          </p:nvSpPr>
          <p:spPr>
            <a:xfrm>
              <a:off x="1085376" y="4242309"/>
              <a:ext cx="7428882" cy="646331"/>
            </a:xfrm>
            <a:prstGeom prst="rect">
              <a:avLst/>
            </a:prstGeom>
          </p:spPr>
          <p:txBody>
            <a:bodyPr wrap="square">
              <a:spAutoFit/>
            </a:bodyPr>
            <a:lstStyle/>
            <a:p>
              <a:pPr algn="l"/>
              <a:r>
                <a:rPr lang="en-US" b="1" i="0" dirty="0">
                  <a:solidFill>
                    <a:srgbClr val="0070C0"/>
                  </a:solidFill>
                  <a:effectLst/>
                </a:rPr>
                <a:t>Buildings XV Conference</a:t>
              </a:r>
            </a:p>
            <a:p>
              <a:pPr algn="l"/>
              <a:r>
                <a:rPr lang="en-US" i="0" dirty="0">
                  <a:effectLst/>
                </a:rPr>
                <a:t>Dec 5–8, 2022 | Clearwater Beach, FL</a:t>
              </a:r>
            </a:p>
          </p:txBody>
        </p:sp>
      </p:grpSp>
    </p:spTree>
    <p:extLst>
      <p:ext uri="{BB962C8B-B14F-4D97-AF65-F5344CB8AC3E}">
        <p14:creationId xmlns:p14="http://schemas.microsoft.com/office/powerpoint/2010/main" val="328264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5D87-5365-4C6D-B2D1-CAB691C8E5F2}"/>
              </a:ext>
            </a:extLst>
          </p:cNvPr>
          <p:cNvSpPr>
            <a:spLocks noGrp="1"/>
          </p:cNvSpPr>
          <p:nvPr>
            <p:ph type="title"/>
          </p:nvPr>
        </p:nvSpPr>
        <p:spPr>
          <a:xfrm>
            <a:off x="293750" y="339855"/>
            <a:ext cx="10515600" cy="643543"/>
          </a:xfrm>
        </p:spPr>
        <p:txBody>
          <a:bodyPr>
            <a:normAutofit/>
          </a:bodyPr>
          <a:lstStyle/>
          <a:p>
            <a:r>
              <a:rPr lang="en-US" b="1" dirty="0"/>
              <a:t>2023 ASHRAE Winter Conference</a:t>
            </a:r>
          </a:p>
        </p:txBody>
      </p:sp>
      <p:sp>
        <p:nvSpPr>
          <p:cNvPr id="5" name="TextBox 4">
            <a:extLst>
              <a:ext uri="{FF2B5EF4-FFF2-40B4-BE49-F238E27FC236}">
                <a16:creationId xmlns:a16="http://schemas.microsoft.com/office/drawing/2014/main" id="{144F5FA2-5DF2-43EA-9B0F-F1189CC71E64}"/>
              </a:ext>
            </a:extLst>
          </p:cNvPr>
          <p:cNvSpPr txBox="1"/>
          <p:nvPr/>
        </p:nvSpPr>
        <p:spPr>
          <a:xfrm>
            <a:off x="0" y="5724525"/>
            <a:ext cx="12192000" cy="847725"/>
          </a:xfrm>
          <a:prstGeom prst="rect">
            <a:avLst/>
          </a:prstGeom>
          <a:solidFill>
            <a:srgbClr val="0099CC"/>
          </a:solidFill>
        </p:spPr>
        <p:txBody>
          <a:bodyPr wrap="square" rtlCol="0" anchor="ctr" anchorCtr="0">
            <a:noAutofit/>
          </a:bodyPr>
          <a:lstStyle/>
          <a:p>
            <a:pPr algn="ctr"/>
            <a:r>
              <a:rPr lang="en-US" sz="2600" b="1" dirty="0">
                <a:solidFill>
                  <a:schemeClr val="bg1"/>
                </a:solidFill>
                <a:latin typeface="Akzidenz Grotesk BE Medium" panose="02000803030000020004" pitchFamily="50" charset="0"/>
              </a:rPr>
              <a:t>Registration opens in Fall 2022 </a:t>
            </a:r>
            <a:br>
              <a:rPr lang="en-US" sz="2800" b="1" u="sng" dirty="0">
                <a:solidFill>
                  <a:schemeClr val="bg1"/>
                </a:solidFill>
                <a:latin typeface="Akzidenz Grotesk BE Medium" panose="02000803030000020004" pitchFamily="50" charset="0"/>
              </a:rPr>
            </a:br>
            <a:r>
              <a:rPr lang="en-US" sz="2800" b="1" u="sng" dirty="0">
                <a:solidFill>
                  <a:schemeClr val="bg1"/>
                </a:solidFill>
                <a:latin typeface="Akzidenz Grotesk BE Medium" panose="02000803030000020004" pitchFamily="50" charset="0"/>
              </a:rPr>
              <a:t>ashrae.org/2023Winter</a:t>
            </a:r>
            <a:endParaRPr lang="en-US" sz="2800" u="sng" dirty="0">
              <a:solidFill>
                <a:schemeClr val="bg1"/>
              </a:solidFill>
              <a:latin typeface="Akzidenz Grotesk BE Medium" panose="02000803030000020004" pitchFamily="50" charset="0"/>
            </a:endParaRPr>
          </a:p>
        </p:txBody>
      </p:sp>
      <p:sp>
        <p:nvSpPr>
          <p:cNvPr id="22" name="Arrow: Left 21">
            <a:extLst>
              <a:ext uri="{FF2B5EF4-FFF2-40B4-BE49-F238E27FC236}">
                <a16:creationId xmlns:a16="http://schemas.microsoft.com/office/drawing/2014/main" id="{F3A68504-A40D-47BB-9D4E-A2D7E5322ACE}"/>
              </a:ext>
            </a:extLst>
          </p:cNvPr>
          <p:cNvSpPr/>
          <p:nvPr/>
        </p:nvSpPr>
        <p:spPr>
          <a:xfrm>
            <a:off x="8314944" y="6215758"/>
            <a:ext cx="3877056" cy="3023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0A24D1-F229-4D94-AC47-7025E046A431}"/>
              </a:ext>
            </a:extLst>
          </p:cNvPr>
          <p:cNvSpPr txBox="1"/>
          <p:nvPr/>
        </p:nvSpPr>
        <p:spPr>
          <a:xfrm>
            <a:off x="3047238" y="3244334"/>
            <a:ext cx="6094476" cy="369332"/>
          </a:xfrm>
          <a:prstGeom prst="rect">
            <a:avLst/>
          </a:prstGeom>
          <a:noFill/>
        </p:spPr>
        <p:txBody>
          <a:bodyPr wrap="square">
            <a:spAutoFit/>
          </a:bodyPr>
          <a:lstStyle/>
          <a:p>
            <a:r>
              <a:rPr lang="en-US" b="0" i="0" dirty="0">
                <a:solidFill>
                  <a:srgbClr val="49494C"/>
                </a:solidFill>
                <a:effectLst/>
                <a:latin typeface="akzidenz-grotesk"/>
              </a:rPr>
              <a:t> </a:t>
            </a:r>
            <a:endParaRPr lang="en-US" dirty="0"/>
          </a:p>
        </p:txBody>
      </p:sp>
      <p:sp>
        <p:nvSpPr>
          <p:cNvPr id="12" name="TextBox 11">
            <a:extLst>
              <a:ext uri="{FF2B5EF4-FFF2-40B4-BE49-F238E27FC236}">
                <a16:creationId xmlns:a16="http://schemas.microsoft.com/office/drawing/2014/main" id="{DE423555-CFA2-419B-9BE4-663EF0909788}"/>
              </a:ext>
            </a:extLst>
          </p:cNvPr>
          <p:cNvSpPr txBox="1"/>
          <p:nvPr/>
        </p:nvSpPr>
        <p:spPr>
          <a:xfrm>
            <a:off x="5551550" y="1675352"/>
            <a:ext cx="6480810" cy="2862322"/>
          </a:xfrm>
          <a:prstGeom prst="rect">
            <a:avLst/>
          </a:prstGeom>
          <a:noFill/>
        </p:spPr>
        <p:txBody>
          <a:bodyPr wrap="square">
            <a:spAutoFit/>
          </a:bodyPr>
          <a:lstStyle/>
          <a:p>
            <a:pPr algn="ctr"/>
            <a:br>
              <a:rPr lang="en-US" sz="3600" dirty="0">
                <a:solidFill>
                  <a:srgbClr val="003087"/>
                </a:solidFill>
              </a:rPr>
            </a:br>
            <a:r>
              <a:rPr lang="en-US" sz="3600" b="1" i="0" dirty="0">
                <a:solidFill>
                  <a:srgbClr val="0070C0"/>
                </a:solidFill>
                <a:effectLst/>
              </a:rPr>
              <a:t>2023 ASHRAE Winter Conference</a:t>
            </a:r>
          </a:p>
          <a:p>
            <a:pPr algn="ctr"/>
            <a:r>
              <a:rPr lang="en-US" sz="3600" b="1" dirty="0">
                <a:solidFill>
                  <a:srgbClr val="0070C0"/>
                </a:solidFill>
              </a:rPr>
              <a:t>&amp; AHR Expo</a:t>
            </a:r>
            <a:br>
              <a:rPr lang="en-US" sz="3600" dirty="0">
                <a:solidFill>
                  <a:srgbClr val="003087"/>
                </a:solidFill>
              </a:rPr>
            </a:br>
            <a:r>
              <a:rPr lang="en-US" sz="3600" b="1" dirty="0"/>
              <a:t>February</a:t>
            </a:r>
            <a:r>
              <a:rPr lang="en-US" sz="3600" b="1" i="0" dirty="0">
                <a:effectLst/>
              </a:rPr>
              <a:t> 4-8, 2023 </a:t>
            </a:r>
            <a:endParaRPr lang="en-US" sz="3600" b="1" dirty="0"/>
          </a:p>
          <a:p>
            <a:pPr algn="ctr"/>
            <a:r>
              <a:rPr lang="en-US" sz="3600" b="1" i="0" dirty="0">
                <a:effectLst/>
              </a:rPr>
              <a:t>Atlanta, GA</a:t>
            </a:r>
            <a:endParaRPr lang="en-US" sz="3600" dirty="0"/>
          </a:p>
        </p:txBody>
      </p:sp>
      <p:pic>
        <p:nvPicPr>
          <p:cNvPr id="4" name="Picture 3">
            <a:extLst>
              <a:ext uri="{FF2B5EF4-FFF2-40B4-BE49-F238E27FC236}">
                <a16:creationId xmlns:a16="http://schemas.microsoft.com/office/drawing/2014/main" id="{8941FA65-AC48-4A97-AFF6-CDE17941092A}"/>
              </a:ext>
            </a:extLst>
          </p:cNvPr>
          <p:cNvPicPr>
            <a:picLocks noChangeAspect="1"/>
          </p:cNvPicPr>
          <p:nvPr/>
        </p:nvPicPr>
        <p:blipFill>
          <a:blip r:embed="rId3"/>
          <a:stretch>
            <a:fillRect/>
          </a:stretch>
        </p:blipFill>
        <p:spPr>
          <a:xfrm>
            <a:off x="293750" y="1362153"/>
            <a:ext cx="4795429" cy="4133694"/>
          </a:xfrm>
          <a:prstGeom prst="rect">
            <a:avLst/>
          </a:prstGeom>
        </p:spPr>
      </p:pic>
    </p:spTree>
    <p:extLst>
      <p:ext uri="{BB962C8B-B14F-4D97-AF65-F5344CB8AC3E}">
        <p14:creationId xmlns:p14="http://schemas.microsoft.com/office/powerpoint/2010/main" val="36608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A320EC-8301-4C41-940C-8E7D092A8C44}"/>
              </a:ext>
            </a:extLst>
          </p:cNvPr>
          <p:cNvSpPr>
            <a:spLocks noGrp="1"/>
          </p:cNvSpPr>
          <p:nvPr>
            <p:ph idx="1"/>
          </p:nvPr>
        </p:nvSpPr>
        <p:spPr>
          <a:xfrm>
            <a:off x="723900" y="2895889"/>
            <a:ext cx="10515600" cy="2684030"/>
          </a:xfrm>
        </p:spPr>
        <p:txBody>
          <a:bodyPr>
            <a:normAutofit/>
          </a:bodyPr>
          <a:lstStyle/>
          <a:p>
            <a:pPr marL="0" indent="0" algn="ctr">
              <a:buNone/>
            </a:pPr>
            <a:r>
              <a:rPr lang="en-US" sz="5400" dirty="0"/>
              <a:t>Thank you!</a:t>
            </a:r>
            <a:br>
              <a:rPr lang="en-US" sz="5400" dirty="0"/>
            </a:br>
            <a:r>
              <a:rPr lang="en-US" sz="5400" dirty="0"/>
              <a:t>Questions or Comments?</a:t>
            </a:r>
          </a:p>
        </p:txBody>
      </p:sp>
    </p:spTree>
    <p:extLst>
      <p:ext uri="{BB962C8B-B14F-4D97-AF65-F5344CB8AC3E}">
        <p14:creationId xmlns:p14="http://schemas.microsoft.com/office/powerpoint/2010/main" val="365175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9FBF-991B-44E3-8936-9BAAD1C1D747}"/>
              </a:ext>
            </a:extLst>
          </p:cNvPr>
          <p:cNvSpPr>
            <a:spLocks noGrp="1"/>
          </p:cNvSpPr>
          <p:nvPr>
            <p:ph type="title"/>
          </p:nvPr>
        </p:nvSpPr>
        <p:spPr>
          <a:xfrm>
            <a:off x="545237" y="355715"/>
            <a:ext cx="10515600" cy="643543"/>
          </a:xfrm>
        </p:spPr>
        <p:txBody>
          <a:bodyPr/>
          <a:lstStyle/>
          <a:p>
            <a:r>
              <a:rPr lang="en-US" b="1" dirty="0">
                <a:latin typeface="Akzidenz Grotesk BE Medium"/>
              </a:rPr>
              <a:t>Nominations Needed!</a:t>
            </a:r>
          </a:p>
        </p:txBody>
      </p:sp>
      <p:sp>
        <p:nvSpPr>
          <p:cNvPr id="4" name="Content Placeholder 3">
            <a:extLst>
              <a:ext uri="{FF2B5EF4-FFF2-40B4-BE49-F238E27FC236}">
                <a16:creationId xmlns:a16="http://schemas.microsoft.com/office/drawing/2014/main" id="{C2385422-BAC1-40C7-8723-7322C4D5C778}"/>
              </a:ext>
            </a:extLst>
          </p:cNvPr>
          <p:cNvSpPr txBox="1">
            <a:spLocks noGrp="1"/>
          </p:cNvSpPr>
          <p:nvPr>
            <p:ph idx="1"/>
          </p:nvPr>
        </p:nvSpPr>
        <p:spPr>
          <a:xfrm>
            <a:off x="144352" y="1397130"/>
            <a:ext cx="5951648" cy="3870195"/>
          </a:xfrm>
          <a:prstGeom prst="rect">
            <a:avLst/>
          </a:prstGeom>
          <a:ln/>
          <a:effectLst/>
        </p:spPr>
        <p:style>
          <a:lnRef idx="0">
            <a:schemeClr val="accent1"/>
          </a:lnRef>
          <a:fillRef idx="3">
            <a:schemeClr val="accent1"/>
          </a:fillRef>
          <a:effectRef idx="3">
            <a:schemeClr val="accent1"/>
          </a:effectRef>
          <a:fontRef idx="minor">
            <a:schemeClr val="lt1"/>
          </a:fontRef>
        </p:style>
        <p:txBody>
          <a:bodyPr vert="horz" lIns="91440" tIns="91440" rIns="91440" bIns="9144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80000"/>
              <a:defRPr/>
            </a:pPr>
            <a:r>
              <a:rPr lang="en-US" sz="2000" b="1" dirty="0">
                <a:solidFill>
                  <a:schemeClr val="bg1"/>
                </a:solidFill>
                <a:ea typeface="Times New Roman" panose="02020603050405020304" pitchFamily="18" charset="0"/>
                <a:cs typeface="Segoe UI Semilight"/>
              </a:rPr>
              <a:t>Committee Nominations</a:t>
            </a:r>
          </a:p>
          <a:p>
            <a:pPr algn="l">
              <a:spcBef>
                <a:spcPts val="0"/>
              </a:spcBef>
              <a:buClr>
                <a:srgbClr val="92D050"/>
              </a:buClr>
              <a:buSzPct val="80000"/>
              <a:defRPr/>
            </a:pPr>
            <a:endParaRPr lang="en-US" sz="1600" dirty="0">
              <a:solidFill>
                <a:schemeClr val="bg1"/>
              </a:solidFill>
              <a:highlight>
                <a:srgbClr val="FFFF00"/>
              </a:highlight>
              <a:ea typeface="Times New Roman" panose="02020603050405020304" pitchFamily="18" charset="0"/>
              <a:cs typeface="Segoe UI Semilight"/>
            </a:endParaRPr>
          </a:p>
          <a:p>
            <a:pPr marL="342900" indent="-342900" algn="l">
              <a:lnSpc>
                <a:spcPct val="100000"/>
              </a:lnSpc>
              <a:spcBef>
                <a:spcPts val="0"/>
              </a:spcBef>
              <a:buClr>
                <a:schemeClr val="bg1"/>
              </a:buClr>
              <a:buSzPct val="80000"/>
              <a:buFont typeface="Symbol" panose="05050102010706020507" pitchFamily="18" charset="2"/>
              <a:buChar char=""/>
              <a:defRPr/>
            </a:pPr>
            <a:r>
              <a:rPr lang="en-US" sz="1600" dirty="0">
                <a:solidFill>
                  <a:schemeClr val="bg1"/>
                </a:solidFill>
                <a:ea typeface="Times New Roman" panose="02020603050405020304" pitchFamily="18" charset="0"/>
                <a:cs typeface="Segoe UI Semilight"/>
              </a:rPr>
              <a:t>Nominations for elected positions (Councils, RAC, TAC, Standards, and Handbook) are due </a:t>
            </a:r>
            <a:r>
              <a:rPr lang="en-US" sz="1600" b="1" dirty="0">
                <a:solidFill>
                  <a:schemeClr val="bg1"/>
                </a:solidFill>
                <a:ea typeface="Times New Roman" panose="02020603050405020304" pitchFamily="18" charset="0"/>
                <a:cs typeface="Segoe UI Semilight"/>
              </a:rPr>
              <a:t>mid-Septembe</a:t>
            </a:r>
            <a:r>
              <a:rPr lang="en-US" sz="1600" dirty="0">
                <a:solidFill>
                  <a:schemeClr val="bg1"/>
                </a:solidFill>
                <a:ea typeface="Times New Roman" panose="02020603050405020304" pitchFamily="18" charset="0"/>
                <a:cs typeface="Segoe UI Semilight"/>
              </a:rPr>
              <a:t>r.</a:t>
            </a:r>
          </a:p>
          <a:p>
            <a:pPr marL="342900" indent="-342900" algn="l">
              <a:lnSpc>
                <a:spcPct val="100000"/>
              </a:lnSpc>
              <a:spcBef>
                <a:spcPts val="0"/>
              </a:spcBef>
              <a:buClr>
                <a:schemeClr val="bg1"/>
              </a:buClr>
              <a:buSzPct val="80000"/>
              <a:buFont typeface="Symbol" panose="05050102010706020507" pitchFamily="18" charset="2"/>
              <a:buChar char=""/>
              <a:defRPr/>
            </a:pPr>
            <a:endParaRPr lang="en-US" sz="1600" dirty="0">
              <a:solidFill>
                <a:schemeClr val="bg1"/>
              </a:solidFill>
              <a:ea typeface="Times New Roman" panose="02020603050405020304" pitchFamily="18" charset="0"/>
              <a:cs typeface="Segoe UI Semilight"/>
            </a:endParaRPr>
          </a:p>
          <a:p>
            <a:pPr marL="342900" indent="-342900" algn="l">
              <a:lnSpc>
                <a:spcPct val="100000"/>
              </a:lnSpc>
              <a:spcBef>
                <a:spcPts val="0"/>
              </a:spcBef>
              <a:buClr>
                <a:schemeClr val="bg1"/>
              </a:buClr>
              <a:buSzPct val="80000"/>
              <a:buFont typeface="Symbol" panose="05050102010706020507" pitchFamily="18" charset="2"/>
              <a:buChar char=""/>
              <a:defRPr/>
            </a:pPr>
            <a:r>
              <a:rPr lang="en-US" sz="1600" dirty="0">
                <a:solidFill>
                  <a:schemeClr val="bg1"/>
                </a:solidFill>
                <a:ea typeface="Times New Roman" panose="02020603050405020304" pitchFamily="18" charset="0"/>
                <a:cs typeface="Segoe UI Semilight"/>
              </a:rPr>
              <a:t>Nominations for appointed committees are due </a:t>
            </a:r>
            <a:r>
              <a:rPr lang="en-US" sz="1600" b="1" dirty="0">
                <a:solidFill>
                  <a:schemeClr val="bg1"/>
                </a:solidFill>
                <a:ea typeface="Times New Roman" panose="02020603050405020304" pitchFamily="18" charset="0"/>
                <a:cs typeface="Segoe UI Semilight"/>
              </a:rPr>
              <a:t>mid-February</a:t>
            </a:r>
            <a:r>
              <a:rPr lang="en-US" sz="1600" dirty="0">
                <a:solidFill>
                  <a:schemeClr val="bg1"/>
                </a:solidFill>
                <a:ea typeface="Times New Roman" panose="02020603050405020304" pitchFamily="18" charset="0"/>
                <a:cs typeface="Segoe UI Semilight"/>
              </a:rPr>
              <a:t>.</a:t>
            </a:r>
          </a:p>
          <a:p>
            <a:pPr algn="l">
              <a:lnSpc>
                <a:spcPct val="100000"/>
              </a:lnSpc>
              <a:spcBef>
                <a:spcPts val="0"/>
              </a:spcBef>
              <a:buClr>
                <a:schemeClr val="bg1"/>
              </a:buClr>
              <a:buSzPct val="80000"/>
              <a:defRPr/>
            </a:pPr>
            <a:endParaRPr lang="en-US" sz="1400" dirty="0">
              <a:solidFill>
                <a:schemeClr val="bg1"/>
              </a:solidFill>
              <a:ea typeface="Times New Roman" panose="02020603050405020304" pitchFamily="18" charset="0"/>
              <a:cs typeface="Segoe UI Semilight"/>
            </a:endParaRPr>
          </a:p>
          <a:p>
            <a:pPr marL="342900" indent="-342900" algn="l">
              <a:lnSpc>
                <a:spcPct val="100000"/>
              </a:lnSpc>
              <a:spcBef>
                <a:spcPts val="0"/>
              </a:spcBef>
              <a:buClr>
                <a:schemeClr val="bg1"/>
              </a:buClr>
              <a:buSzPct val="80000"/>
              <a:buFont typeface="Symbol" panose="05050102010706020507" pitchFamily="18" charset="2"/>
              <a:buChar char=""/>
              <a:defRPr/>
            </a:pPr>
            <a:r>
              <a:rPr lang="en-US" sz="1600" dirty="0">
                <a:solidFill>
                  <a:schemeClr val="bg1"/>
                </a:solidFill>
                <a:cs typeface="Calibri"/>
              </a:rPr>
              <a:t>Speak with your committee ExO/CO if your current appointment ends in June and you wish to be nominated for another committee</a:t>
            </a:r>
            <a:r>
              <a:rPr lang="en-US" sz="1600" dirty="0">
                <a:solidFill>
                  <a:schemeClr val="bg1"/>
                </a:solidFill>
                <a:latin typeface="akzidenz-grotesk-condensed"/>
                <a:cs typeface="Calibri"/>
              </a:rPr>
              <a:t>.</a:t>
            </a:r>
          </a:p>
          <a:p>
            <a:pPr marL="342900" marR="0" lvl="0" indent="-342900" algn="l" defTabSz="914400">
              <a:lnSpc>
                <a:spcPct val="90000"/>
              </a:lnSpc>
              <a:spcBef>
                <a:spcPts val="0"/>
              </a:spcBef>
              <a:buClr>
                <a:srgbClr val="92D050"/>
              </a:buClr>
              <a:buSzPct val="80000"/>
              <a:buFont typeface="Symbol" panose="05050102010706020507" pitchFamily="18" charset="2"/>
              <a:buChar char=""/>
              <a:tabLst/>
              <a:defRPr/>
            </a:pPr>
            <a:endParaRPr lang="en-US" sz="2000" b="1" i="0" u="none" strike="noStrike" kern="1200" cap="none" spc="0" normalizeH="0" baseline="0" noProof="0" dirty="0">
              <a:ln>
                <a:noFill/>
              </a:ln>
              <a:solidFill>
                <a:srgbClr val="0070C0"/>
              </a:solidFill>
              <a:effectLst/>
              <a:uLnTx/>
              <a:uFillTx/>
              <a:latin typeface="Calibri"/>
              <a:ea typeface="Calibri" panose="020F0502020204030204" pitchFamily="34" charset="0"/>
              <a:cs typeface="Calibri"/>
            </a:endParaRPr>
          </a:p>
          <a:p>
            <a:pPr algn="l">
              <a:spcBef>
                <a:spcPts val="0"/>
              </a:spcBef>
              <a:buClr>
                <a:srgbClr val="92D050"/>
              </a:buClr>
              <a:buSzPct val="80000"/>
              <a:defRPr/>
            </a:pPr>
            <a:endParaRPr lang="en-US" sz="1800" dirty="0">
              <a:cs typeface="Calibri"/>
            </a:endParaRPr>
          </a:p>
        </p:txBody>
      </p:sp>
      <p:sp>
        <p:nvSpPr>
          <p:cNvPr id="5" name="TextBox 4">
            <a:extLst>
              <a:ext uri="{FF2B5EF4-FFF2-40B4-BE49-F238E27FC236}">
                <a16:creationId xmlns:a16="http://schemas.microsoft.com/office/drawing/2014/main" id="{7D77FB8A-BE25-4D4B-AA8F-2D5512AB4643}"/>
              </a:ext>
            </a:extLst>
          </p:cNvPr>
          <p:cNvSpPr txBox="1"/>
          <p:nvPr/>
        </p:nvSpPr>
        <p:spPr>
          <a:xfrm>
            <a:off x="144352" y="4583744"/>
            <a:ext cx="5951648"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Learn More about Technical and Society Level Committees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ashrae.org/committee-nominations</a:t>
            </a:r>
          </a:p>
        </p:txBody>
      </p:sp>
      <p:sp>
        <p:nvSpPr>
          <p:cNvPr id="3" name="TextBox 2">
            <a:extLst>
              <a:ext uri="{FF2B5EF4-FFF2-40B4-BE49-F238E27FC236}">
                <a16:creationId xmlns:a16="http://schemas.microsoft.com/office/drawing/2014/main" id="{552E84C6-F372-41B3-ADA7-A8A6F6C8E6EB}"/>
              </a:ext>
            </a:extLst>
          </p:cNvPr>
          <p:cNvSpPr txBox="1"/>
          <p:nvPr/>
        </p:nvSpPr>
        <p:spPr>
          <a:xfrm>
            <a:off x="6219825" y="1397130"/>
            <a:ext cx="5827820" cy="3870195"/>
          </a:xfrm>
          <a:prstGeom prst="rect">
            <a:avLst/>
          </a:prstGeom>
          <a:ln/>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Arial"/>
                <a:cs typeface="Arial"/>
              </a:rPr>
              <a:t>Honors &amp; Awards Nominations</a:t>
            </a:r>
            <a:r>
              <a:rPr kumimoji="0" lang="en-US" sz="2000" b="0" i="0" u="none" strike="noStrike" kern="1200" cap="none" spc="0" normalizeH="0" baseline="0" noProof="0" dirty="0">
                <a:ln>
                  <a:noFill/>
                </a:ln>
                <a:solidFill>
                  <a:prstClr val="white"/>
                </a:solidFill>
                <a:effectLst/>
                <a:uLnTx/>
                <a:uFillTx/>
                <a:latin typeface="Calibri" panose="020F0502020204030204"/>
                <a:ea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Arial"/>
                <a:cs typeface="Arial"/>
              </a:rPr>
              <a:t>ASHRAE's awards fall into one of six categories: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Arial"/>
                <a:cs typeface="Arial"/>
              </a:rPr>
              <a:t>Personal Honors​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Arial"/>
                <a:cs typeface="Arial"/>
              </a:rPr>
              <a:t>Personal Awards for General &amp; Specific Society Activities​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Arial"/>
                <a:cs typeface="Arial"/>
              </a:rPr>
              <a:t>Paper Awards​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Arial"/>
                <a:cs typeface="Arial"/>
              </a:rPr>
              <a:t>Society Awards to Groups or Chapters​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Arial"/>
                <a:cs typeface="Arial"/>
              </a:rPr>
              <a:t>Chapter and Regional Awards​</a:t>
            </a:r>
          </a:p>
        </p:txBody>
      </p:sp>
      <p:sp>
        <p:nvSpPr>
          <p:cNvPr id="7" name="TextBox 6">
            <a:extLst>
              <a:ext uri="{FF2B5EF4-FFF2-40B4-BE49-F238E27FC236}">
                <a16:creationId xmlns:a16="http://schemas.microsoft.com/office/drawing/2014/main" id="{4EC6DEAF-AFBE-434A-BE3F-FF0CC2CEABC0}"/>
              </a:ext>
            </a:extLst>
          </p:cNvPr>
          <p:cNvSpPr txBox="1"/>
          <p:nvPr/>
        </p:nvSpPr>
        <p:spPr>
          <a:xfrm>
            <a:off x="5848351" y="4379212"/>
            <a:ext cx="619929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Learn More and Nominate Someone Today </a:t>
            </a:r>
            <a:r>
              <a:rPr kumimoji="0" lang="en-US" sz="2000" b="1" i="0" u="sng" strike="noStrike" kern="1200" cap="none" spc="0" normalizeH="0" baseline="0" noProof="0" dirty="0">
                <a:ln>
                  <a:noFill/>
                </a:ln>
                <a:solidFill>
                  <a:prstClr val="white"/>
                </a:solidFill>
                <a:effectLst/>
                <a:uLnTx/>
                <a:uFillTx/>
                <a:latin typeface="Calibri" panose="020F0502020204030204"/>
                <a:ea typeface="+mn-ea"/>
                <a:cs typeface="+mn-cs"/>
              </a:rPr>
              <a:t>ashrae.org/honorsandawards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DDEF85B-4260-448A-8F7C-178C881BB1D9}"/>
              </a:ext>
            </a:extLst>
          </p:cNvPr>
          <p:cNvSpPr txBox="1"/>
          <p:nvPr/>
        </p:nvSpPr>
        <p:spPr>
          <a:xfrm>
            <a:off x="0" y="5460870"/>
            <a:ext cx="12192000" cy="909734"/>
          </a:xfrm>
          <a:prstGeom prst="rect">
            <a:avLst/>
          </a:prstGeom>
          <a:solidFill>
            <a:srgbClr val="006EB6"/>
          </a:solidFill>
          <a:effectLst/>
        </p:spPr>
        <p:txBody>
          <a:bodyPr vert="horz"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ASHRAE Technical Committees (TCs) and Volunteer Opportunities at </a:t>
            </a: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ashrae.org/communities</a:t>
            </a:r>
          </a:p>
        </p:txBody>
      </p:sp>
      <p:sp>
        <p:nvSpPr>
          <p:cNvPr id="9" name="Arrow: Left 8">
            <a:extLst>
              <a:ext uri="{FF2B5EF4-FFF2-40B4-BE49-F238E27FC236}">
                <a16:creationId xmlns:a16="http://schemas.microsoft.com/office/drawing/2014/main" id="{2894D1EC-94D0-4C44-AE5D-F75DB2E07519}"/>
              </a:ext>
            </a:extLst>
          </p:cNvPr>
          <p:cNvSpPr/>
          <p:nvPr/>
        </p:nvSpPr>
        <p:spPr>
          <a:xfrm>
            <a:off x="10944225" y="4811706"/>
            <a:ext cx="1103419" cy="28303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Left 9">
            <a:extLst>
              <a:ext uri="{FF2B5EF4-FFF2-40B4-BE49-F238E27FC236}">
                <a16:creationId xmlns:a16="http://schemas.microsoft.com/office/drawing/2014/main" id="{7A8564AF-ACE8-42CC-97CE-3BECE349717A}"/>
              </a:ext>
            </a:extLst>
          </p:cNvPr>
          <p:cNvSpPr/>
          <p:nvPr/>
        </p:nvSpPr>
        <p:spPr>
          <a:xfrm rot="10800000">
            <a:off x="144351" y="4906910"/>
            <a:ext cx="550972" cy="28303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74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306805"/>
            <a:ext cx="10146211" cy="643543"/>
          </a:xfrm>
        </p:spPr>
        <p:txBody>
          <a:bodyPr>
            <a:normAutofit fontScale="90000"/>
          </a:bodyPr>
          <a:lstStyle/>
          <a:p>
            <a:r>
              <a:rPr lang="en-US" b="1" dirty="0"/>
              <a:t>ASHRAE Simplified Rules of Order </a:t>
            </a:r>
            <a:br>
              <a:rPr lang="en-US" b="1" dirty="0"/>
            </a:br>
            <a:r>
              <a:rPr lang="en-US" b="1" dirty="0"/>
              <a:t>&amp; Quick Reference </a:t>
            </a:r>
          </a:p>
        </p:txBody>
      </p:sp>
      <p:sp>
        <p:nvSpPr>
          <p:cNvPr id="6" name="TextBox 5">
            <a:extLst>
              <a:ext uri="{FF2B5EF4-FFF2-40B4-BE49-F238E27FC236}">
                <a16:creationId xmlns:a16="http://schemas.microsoft.com/office/drawing/2014/main" id="{0FF4EBAE-3CA0-407E-91B0-31A8090F44A1}"/>
              </a:ext>
            </a:extLst>
          </p:cNvPr>
          <p:cNvSpPr txBox="1"/>
          <p:nvPr/>
        </p:nvSpPr>
        <p:spPr>
          <a:xfrm>
            <a:off x="8995508" y="2454031"/>
            <a:ext cx="2086707" cy="18131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C24060B-3F77-47D2-B915-441979266FCE}"/>
              </a:ext>
            </a:extLst>
          </p:cNvPr>
          <p:cNvSpPr>
            <a:spLocks noGrp="1"/>
          </p:cNvSpPr>
          <p:nvPr>
            <p:ph idx="1"/>
          </p:nvPr>
        </p:nvSpPr>
        <p:spPr>
          <a:xfrm>
            <a:off x="4843901" y="1327450"/>
            <a:ext cx="7196889" cy="4377913"/>
          </a:xfrm>
        </p:spPr>
        <p:txBody>
          <a:bodyPr>
            <a:normAutofit lnSpcReduction="10000"/>
          </a:bodyPr>
          <a:lstStyle/>
          <a:p>
            <a:pPr marL="0" indent="0">
              <a:buNone/>
            </a:pPr>
            <a:endParaRPr lang="en-US" sz="200" dirty="0"/>
          </a:p>
          <a:p>
            <a:r>
              <a:rPr lang="en-US" sz="1900" dirty="0"/>
              <a:t>Intent is to streamline meetings by providing simpler meeting guidance. Rules generally follow Roberts Rules of Order but are intentionally modified for the purpose of use in ASHRAE meetings. </a:t>
            </a:r>
          </a:p>
          <a:p>
            <a:pPr marL="0" indent="0">
              <a:buNone/>
            </a:pPr>
            <a:endParaRPr lang="en-US" sz="900" dirty="0"/>
          </a:p>
          <a:p>
            <a:pPr>
              <a:lnSpc>
                <a:spcPct val="100000"/>
              </a:lnSpc>
              <a:spcBef>
                <a:spcPts val="0"/>
              </a:spcBef>
            </a:pPr>
            <a:r>
              <a:rPr lang="en-US" sz="1900" dirty="0"/>
              <a:t>Councils and Committees should be fully operational in the new meeting guidance as of July 1, 2022.</a:t>
            </a:r>
          </a:p>
          <a:p>
            <a:pPr marL="0" indent="0">
              <a:lnSpc>
                <a:spcPct val="100000"/>
              </a:lnSpc>
              <a:spcBef>
                <a:spcPts val="0"/>
              </a:spcBef>
              <a:buNone/>
            </a:pPr>
            <a:endParaRPr lang="en-US" sz="1800" dirty="0"/>
          </a:p>
          <a:p>
            <a:pPr marL="0" indent="0">
              <a:lnSpc>
                <a:spcPct val="100000"/>
              </a:lnSpc>
              <a:spcBef>
                <a:spcPts val="0"/>
              </a:spcBef>
              <a:buNone/>
            </a:pPr>
            <a:endParaRPr lang="en-US" sz="1100" dirty="0"/>
          </a:p>
          <a:p>
            <a:pPr marL="0" indent="0" algn="ctr">
              <a:lnSpc>
                <a:spcPct val="100000"/>
              </a:lnSpc>
              <a:spcBef>
                <a:spcPts val="0"/>
              </a:spcBef>
              <a:buNone/>
            </a:pPr>
            <a:r>
              <a:rPr lang="en-US" sz="1800" b="1" u="sng" dirty="0">
                <a:solidFill>
                  <a:srgbClr val="0070C0"/>
                </a:solidFill>
              </a:rPr>
              <a:t>CHANGES APPROVED AT THE 2022 ANNUAL CONFERENCE</a:t>
            </a:r>
          </a:p>
          <a:p>
            <a:pPr marL="0" indent="0" algn="ctr">
              <a:lnSpc>
                <a:spcPct val="110000"/>
              </a:lnSpc>
              <a:spcBef>
                <a:spcPts val="0"/>
              </a:spcBef>
              <a:buNone/>
            </a:pPr>
            <a:r>
              <a:rPr lang="en-US" sz="1900" dirty="0"/>
              <a:t>The meeting fundamentals and quick reference have been revised to reflect the procedure for motions made </a:t>
            </a:r>
          </a:p>
          <a:p>
            <a:pPr marL="0" indent="0" algn="ctr">
              <a:lnSpc>
                <a:spcPct val="110000"/>
              </a:lnSpc>
              <a:spcBef>
                <a:spcPts val="0"/>
              </a:spcBef>
              <a:buNone/>
            </a:pPr>
            <a:r>
              <a:rPr lang="en-US" sz="1900" dirty="0"/>
              <a:t>from subcommittees and reporting bodies.</a:t>
            </a:r>
            <a:endParaRPr lang="en-US" sz="1050" dirty="0"/>
          </a:p>
          <a:p>
            <a:pPr marL="0" indent="0">
              <a:lnSpc>
                <a:spcPct val="110000"/>
              </a:lnSpc>
              <a:spcBef>
                <a:spcPts val="0"/>
              </a:spcBef>
              <a:buNone/>
            </a:pPr>
            <a:endParaRPr lang="en-US" sz="1900" dirty="0"/>
          </a:p>
          <a:p>
            <a:pPr marL="0" marR="0" indent="0" algn="ctr">
              <a:spcBef>
                <a:spcPts val="0"/>
              </a:spcBef>
              <a:spcAft>
                <a:spcPts val="0"/>
              </a:spcAft>
              <a:buNone/>
            </a:pPr>
            <a:r>
              <a:rPr lang="en-US" sz="1900" b="1" dirty="0">
                <a:solidFill>
                  <a:srgbClr val="0070C0"/>
                </a:solidFill>
                <a:effectLst/>
                <a:ea typeface="Calibri" panose="020F0502020204030204" pitchFamily="34" charset="0"/>
                <a:cs typeface="Calibri" panose="020F0502020204030204" pitchFamily="34" charset="0"/>
              </a:rPr>
              <a:t>REMINDER! </a:t>
            </a:r>
            <a:r>
              <a:rPr lang="en-US" sz="1900" dirty="0">
                <a:effectLst/>
                <a:ea typeface="Calibri" panose="020F0502020204030204" pitchFamily="34" charset="0"/>
                <a:cs typeface="Calibri" panose="020F0502020204030204" pitchFamily="34" charset="0"/>
              </a:rPr>
              <a:t>These are big changes for our Society, and we need your assistance to implement the approved changes at the Society</a:t>
            </a:r>
          </a:p>
          <a:p>
            <a:pPr marL="0" marR="0" indent="0" algn="ctr">
              <a:spcBef>
                <a:spcPts val="0"/>
              </a:spcBef>
              <a:spcAft>
                <a:spcPts val="0"/>
              </a:spcAft>
              <a:buNone/>
            </a:pPr>
            <a:r>
              <a:rPr lang="en-US" sz="1900" dirty="0">
                <a:effectLst/>
                <a:ea typeface="Calibri" panose="020F0502020204030204" pitchFamily="34" charset="0"/>
                <a:cs typeface="Calibri" panose="020F0502020204030204" pitchFamily="34" charset="0"/>
              </a:rPr>
              <a:t> and Chapter leve</a:t>
            </a:r>
            <a:r>
              <a:rPr lang="en-US" sz="1900" dirty="0">
                <a:ea typeface="Calibri" panose="020F0502020204030204" pitchFamily="34" charset="0"/>
                <a:cs typeface="Calibri" panose="020F0502020204030204" pitchFamily="34" charset="0"/>
              </a:rPr>
              <a:t>l.</a:t>
            </a:r>
            <a:endParaRPr lang="en-US" sz="1900" dirty="0">
              <a:effectLst/>
              <a:ea typeface="Calibri" panose="020F0502020204030204" pitchFamily="34" charset="0"/>
              <a:cs typeface="Calibri" panose="020F0502020204030204" pitchFamily="34" charset="0"/>
            </a:endParaRPr>
          </a:p>
          <a:p>
            <a:pPr marL="0" marR="0" indent="0">
              <a:spcBef>
                <a:spcPts val="0"/>
              </a:spcBef>
              <a:spcAft>
                <a:spcPts val="0"/>
              </a:spcAft>
              <a:buNone/>
            </a:pPr>
            <a:endParaRPr lang="en-US" sz="2200" dirty="0">
              <a:effectLst/>
              <a:latin typeface="Calibri" panose="020F0502020204030204" pitchFamily="34" charset="0"/>
              <a:ea typeface="Calibri" panose="020F0502020204030204" pitchFamily="34" charset="0"/>
            </a:endParaRPr>
          </a:p>
          <a:p>
            <a:pPr marL="0" indent="0">
              <a:lnSpc>
                <a:spcPct val="110000"/>
              </a:lnSpc>
              <a:spcBef>
                <a:spcPts val="0"/>
              </a:spcBef>
              <a:buNone/>
            </a:pPr>
            <a:endParaRPr lang="en-US" sz="2000" dirty="0"/>
          </a:p>
          <a:p>
            <a:pPr marL="0" indent="0">
              <a:lnSpc>
                <a:spcPct val="110000"/>
              </a:lnSpc>
              <a:spcBef>
                <a:spcPts val="0"/>
              </a:spcBef>
              <a:buNone/>
            </a:pPr>
            <a:endParaRPr lang="en-US" sz="2000" dirty="0"/>
          </a:p>
          <a:p>
            <a:pPr marL="0" indent="0">
              <a:lnSpc>
                <a:spcPct val="110000"/>
              </a:lnSpc>
              <a:spcBef>
                <a:spcPts val="0"/>
              </a:spcBef>
              <a:buNone/>
            </a:pPr>
            <a:endParaRPr lang="en-US" sz="2000" dirty="0"/>
          </a:p>
          <a:p>
            <a:pPr marL="0" indent="0">
              <a:buNone/>
            </a:pPr>
            <a:endParaRPr lang="en-US" sz="2000" dirty="0"/>
          </a:p>
          <a:p>
            <a:pPr marL="0" indent="0">
              <a:buNone/>
            </a:pPr>
            <a:endParaRPr lang="en-US" sz="2000" dirty="0"/>
          </a:p>
          <a:p>
            <a:pPr marL="0" indent="0">
              <a:buNone/>
            </a:pPr>
            <a:endParaRPr lang="en-US" dirty="0"/>
          </a:p>
        </p:txBody>
      </p:sp>
      <p:pic>
        <p:nvPicPr>
          <p:cNvPr id="4" name="Picture 3">
            <a:extLst>
              <a:ext uri="{FF2B5EF4-FFF2-40B4-BE49-F238E27FC236}">
                <a16:creationId xmlns:a16="http://schemas.microsoft.com/office/drawing/2014/main" id="{1F66FE5E-C314-4C1F-91BC-43DCA98317BE}"/>
              </a:ext>
            </a:extLst>
          </p:cNvPr>
          <p:cNvPicPr>
            <a:picLocks noChangeAspect="1"/>
          </p:cNvPicPr>
          <p:nvPr/>
        </p:nvPicPr>
        <p:blipFill>
          <a:blip r:embed="rId3"/>
          <a:stretch>
            <a:fillRect/>
          </a:stretch>
        </p:blipFill>
        <p:spPr>
          <a:xfrm>
            <a:off x="151209" y="1327450"/>
            <a:ext cx="2489963" cy="32262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0829DA8-D736-497D-B7F9-6AE934F2768B}"/>
              </a:ext>
            </a:extLst>
          </p:cNvPr>
          <p:cNvPicPr>
            <a:picLocks noChangeAspect="1"/>
          </p:cNvPicPr>
          <p:nvPr/>
        </p:nvPicPr>
        <p:blipFill>
          <a:blip r:embed="rId4"/>
          <a:stretch>
            <a:fillRect/>
          </a:stretch>
        </p:blipFill>
        <p:spPr>
          <a:xfrm>
            <a:off x="2459967" y="1904761"/>
            <a:ext cx="2086707" cy="284517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38723426-D5FE-441D-BF03-DF2C118C182F}"/>
              </a:ext>
            </a:extLst>
          </p:cNvPr>
          <p:cNvSpPr txBox="1"/>
          <p:nvPr/>
        </p:nvSpPr>
        <p:spPr>
          <a:xfrm>
            <a:off x="114671" y="4762574"/>
            <a:ext cx="4579614"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Download the rules and quick reference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ashrae.org/communities/committees/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society-rules-committee</a:t>
            </a:r>
          </a:p>
        </p:txBody>
      </p:sp>
      <p:sp>
        <p:nvSpPr>
          <p:cNvPr id="11" name="TextBox 10">
            <a:extLst>
              <a:ext uri="{FF2B5EF4-FFF2-40B4-BE49-F238E27FC236}">
                <a16:creationId xmlns:a16="http://schemas.microsoft.com/office/drawing/2014/main" id="{E1FB4596-0F76-425C-B2F7-F75B4EA8138E}"/>
              </a:ext>
            </a:extLst>
          </p:cNvPr>
          <p:cNvSpPr txBox="1"/>
          <p:nvPr/>
        </p:nvSpPr>
        <p:spPr>
          <a:xfrm>
            <a:off x="2696235" y="1220208"/>
            <a:ext cx="208670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solidFill>
                <a:effectLst/>
                <a:uLnTx/>
                <a:uFillTx/>
                <a:latin typeface="Calibri" panose="020F0502020204030204"/>
                <a:ea typeface="+mn-ea"/>
                <a:cs typeface="+mn-cs"/>
              </a:rPr>
              <a:t>NEW!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90BB3F4-9E36-4D6A-A038-77454C1F6342}"/>
              </a:ext>
            </a:extLst>
          </p:cNvPr>
          <p:cNvSpPr txBox="1"/>
          <p:nvPr/>
        </p:nvSpPr>
        <p:spPr>
          <a:xfrm>
            <a:off x="0" y="5691419"/>
            <a:ext cx="12192000" cy="859776"/>
          </a:xfrm>
          <a:prstGeom prst="rect">
            <a:avLst/>
          </a:prstGeom>
          <a:solidFill>
            <a:srgbClr val="006EB6"/>
          </a:solidFill>
          <a:effectLst/>
        </p:spPr>
        <p:txBody>
          <a:bodyPr vert="horz"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942D71B-4078-49C7-912C-5390D7AF4233}"/>
              </a:ext>
            </a:extLst>
          </p:cNvPr>
          <p:cNvSpPr txBox="1"/>
          <p:nvPr/>
        </p:nvSpPr>
        <p:spPr>
          <a:xfrm>
            <a:off x="0" y="5820207"/>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Questions or comments regarding the new rules of order and quick reference?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Contact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boardservices@ashrae.org</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94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1B7634-0591-4A94-8768-3BB8BE3339C9}"/>
              </a:ext>
            </a:extLst>
          </p:cNvPr>
          <p:cNvSpPr txBox="1">
            <a:spLocks/>
          </p:cNvSpPr>
          <p:nvPr/>
        </p:nvSpPr>
        <p:spPr>
          <a:xfrm>
            <a:off x="323850" y="269978"/>
            <a:ext cx="10515600" cy="10706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sz="3200" b="1" dirty="0"/>
              <a:t>2022-23 Board of Directors </a:t>
            </a:r>
            <a:br>
              <a:rPr lang="en-US" sz="2400" dirty="0"/>
            </a:br>
            <a:br>
              <a:rPr lang="en-US" sz="2400" i="1" dirty="0">
                <a:latin typeface="akzidenz-grotesk-condensed"/>
              </a:rPr>
            </a:br>
            <a:endParaRPr lang="en-US" sz="2400" i="1" dirty="0"/>
          </a:p>
        </p:txBody>
      </p:sp>
      <p:sp>
        <p:nvSpPr>
          <p:cNvPr id="20" name="TextBox 19">
            <a:extLst>
              <a:ext uri="{FF2B5EF4-FFF2-40B4-BE49-F238E27FC236}">
                <a16:creationId xmlns:a16="http://schemas.microsoft.com/office/drawing/2014/main" id="{E9A2064F-EC3A-42C1-841F-43EF40F673B9}"/>
              </a:ext>
            </a:extLst>
          </p:cNvPr>
          <p:cNvSpPr txBox="1"/>
          <p:nvPr/>
        </p:nvSpPr>
        <p:spPr>
          <a:xfrm>
            <a:off x="9581566" y="2263224"/>
            <a:ext cx="2645934" cy="738664"/>
          </a:xfrm>
          <a:prstGeom prst="rect">
            <a:avLst/>
          </a:prstGeom>
          <a:noFill/>
        </p:spPr>
        <p:txBody>
          <a:bodyPr wrap="square" rtlCol="0">
            <a:spAutoFit/>
          </a:bodyPr>
          <a:lstStyle/>
          <a:p>
            <a:r>
              <a:rPr lang="en-US" sz="1400" dirty="0"/>
              <a:t>Billy Austin, P.E., BCxP, BEAP, BEAP, HBDP, HFDP, OPMP </a:t>
            </a:r>
          </a:p>
          <a:p>
            <a:r>
              <a:rPr lang="en-US" sz="1400" dirty="0"/>
              <a:t>Charlotte, North Carolina</a:t>
            </a:r>
          </a:p>
        </p:txBody>
      </p:sp>
      <p:sp>
        <p:nvSpPr>
          <p:cNvPr id="33" name="TextBox 32">
            <a:extLst>
              <a:ext uri="{FF2B5EF4-FFF2-40B4-BE49-F238E27FC236}">
                <a16:creationId xmlns:a16="http://schemas.microsoft.com/office/drawing/2014/main" id="{B63A536F-69F4-4E59-A5E5-8B8FD584677D}"/>
              </a:ext>
            </a:extLst>
          </p:cNvPr>
          <p:cNvSpPr txBox="1"/>
          <p:nvPr/>
        </p:nvSpPr>
        <p:spPr>
          <a:xfrm>
            <a:off x="4510562" y="5263785"/>
            <a:ext cx="2244117" cy="954107"/>
          </a:xfrm>
          <a:prstGeom prst="rect">
            <a:avLst/>
          </a:prstGeom>
          <a:noFill/>
        </p:spPr>
        <p:txBody>
          <a:bodyPr wrap="square" rtlCol="0">
            <a:spAutoFit/>
          </a:bodyPr>
          <a:lstStyle/>
          <a:p>
            <a:r>
              <a:rPr lang="en-US" sz="1400" dirty="0"/>
              <a:t>Dennis Knight, P.E. </a:t>
            </a:r>
          </a:p>
          <a:p>
            <a:r>
              <a:rPr lang="en-US" sz="1400" dirty="0"/>
              <a:t>Fellow ASHRAE</a:t>
            </a:r>
          </a:p>
          <a:p>
            <a:r>
              <a:rPr lang="en-US" sz="1400" dirty="0"/>
              <a:t>Mt. Pleasant, South Carolina</a:t>
            </a:r>
          </a:p>
          <a:p>
            <a:endParaRPr lang="en-US" sz="1400" dirty="0"/>
          </a:p>
        </p:txBody>
      </p:sp>
      <p:pic>
        <p:nvPicPr>
          <p:cNvPr id="28" name="Picture 4">
            <a:extLst>
              <a:ext uri="{FF2B5EF4-FFF2-40B4-BE49-F238E27FC236}">
                <a16:creationId xmlns:a16="http://schemas.microsoft.com/office/drawing/2014/main" id="{F8C26316-E95B-4834-BD60-10BB3DA0A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350114" y="3031100"/>
            <a:ext cx="1148608" cy="142682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E49A97B-D941-4AC6-A16A-6D032767EFC8}"/>
              </a:ext>
            </a:extLst>
          </p:cNvPr>
          <p:cNvSpPr txBox="1"/>
          <p:nvPr/>
        </p:nvSpPr>
        <p:spPr>
          <a:xfrm>
            <a:off x="1593953" y="3116838"/>
            <a:ext cx="3339250" cy="738664"/>
          </a:xfrm>
          <a:prstGeom prst="rect">
            <a:avLst/>
          </a:prstGeom>
          <a:noFill/>
        </p:spPr>
        <p:txBody>
          <a:bodyPr wrap="square" rtlCol="0">
            <a:spAutoFit/>
          </a:bodyPr>
          <a:lstStyle/>
          <a:p>
            <a:r>
              <a:rPr lang="en-US" sz="1400" dirty="0"/>
              <a:t>Farooq Mehboob, P.E.</a:t>
            </a:r>
          </a:p>
          <a:p>
            <a:r>
              <a:rPr lang="en-US" sz="1400" dirty="0"/>
              <a:t>Fellow ASHRAE, Life Member</a:t>
            </a:r>
          </a:p>
          <a:p>
            <a:r>
              <a:rPr lang="en-US" sz="1400" dirty="0"/>
              <a:t>Karachi, Pakistan</a:t>
            </a:r>
          </a:p>
        </p:txBody>
      </p:sp>
      <p:sp>
        <p:nvSpPr>
          <p:cNvPr id="31" name="Rectangle 30">
            <a:extLst>
              <a:ext uri="{FF2B5EF4-FFF2-40B4-BE49-F238E27FC236}">
                <a16:creationId xmlns:a16="http://schemas.microsoft.com/office/drawing/2014/main" id="{ABA07980-F255-4FBB-A9D2-D1FE9CA327DD}"/>
              </a:ext>
            </a:extLst>
          </p:cNvPr>
          <p:cNvSpPr/>
          <p:nvPr/>
        </p:nvSpPr>
        <p:spPr>
          <a:xfrm>
            <a:off x="367693" y="2709165"/>
            <a:ext cx="1090490"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President</a:t>
            </a:r>
          </a:p>
        </p:txBody>
      </p:sp>
      <p:pic>
        <p:nvPicPr>
          <p:cNvPr id="32" name="Picture 6">
            <a:extLst>
              <a:ext uri="{FF2B5EF4-FFF2-40B4-BE49-F238E27FC236}">
                <a16:creationId xmlns:a16="http://schemas.microsoft.com/office/drawing/2014/main" id="{CAC02894-D611-4EC7-86D8-12D4AD1710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74006" y="4985983"/>
            <a:ext cx="1022586" cy="134072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C9297D5-C636-44DF-852A-A88A63AF1AFE}"/>
              </a:ext>
            </a:extLst>
          </p:cNvPr>
          <p:cNvSpPr txBox="1"/>
          <p:nvPr/>
        </p:nvSpPr>
        <p:spPr>
          <a:xfrm>
            <a:off x="1496592" y="5394735"/>
            <a:ext cx="2162519" cy="523220"/>
          </a:xfrm>
          <a:prstGeom prst="rect">
            <a:avLst/>
          </a:prstGeom>
          <a:noFill/>
        </p:spPr>
        <p:txBody>
          <a:bodyPr wrap="square" rtlCol="0">
            <a:spAutoFit/>
          </a:bodyPr>
          <a:lstStyle/>
          <a:p>
            <a:r>
              <a:rPr lang="en-US" sz="1400" dirty="0"/>
              <a:t>Ginger Scoggins, P.E.</a:t>
            </a:r>
          </a:p>
          <a:p>
            <a:r>
              <a:rPr lang="en-US" sz="1400" dirty="0"/>
              <a:t>Raleigh, North Carolina</a:t>
            </a:r>
          </a:p>
        </p:txBody>
      </p:sp>
      <p:sp>
        <p:nvSpPr>
          <p:cNvPr id="37" name="Rectangle 36">
            <a:extLst>
              <a:ext uri="{FF2B5EF4-FFF2-40B4-BE49-F238E27FC236}">
                <a16:creationId xmlns:a16="http://schemas.microsoft.com/office/drawing/2014/main" id="{0574A47C-8970-407F-94FA-4B9B257B2DC6}"/>
              </a:ext>
            </a:extLst>
          </p:cNvPr>
          <p:cNvSpPr/>
          <p:nvPr/>
        </p:nvSpPr>
        <p:spPr>
          <a:xfrm>
            <a:off x="323850" y="4612445"/>
            <a:ext cx="2065782"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President-Elect</a:t>
            </a:r>
            <a:endParaRPr kumimoji="0" lang="en-US" sz="20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endParaRPr>
          </a:p>
        </p:txBody>
      </p:sp>
      <p:pic>
        <p:nvPicPr>
          <p:cNvPr id="3" name="Picture 2" descr="A person wearing glasses and a suit&#10;&#10;Description automatically generated with medium confidence">
            <a:extLst>
              <a:ext uri="{FF2B5EF4-FFF2-40B4-BE49-F238E27FC236}">
                <a16:creationId xmlns:a16="http://schemas.microsoft.com/office/drawing/2014/main" id="{B256EB92-6877-401D-9747-51129B73EA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3194" y="4989351"/>
            <a:ext cx="1024286" cy="1365714"/>
          </a:xfrm>
          <a:prstGeom prst="rect">
            <a:avLst/>
          </a:prstGeom>
        </p:spPr>
      </p:pic>
      <p:sp>
        <p:nvSpPr>
          <p:cNvPr id="38" name="Rectangle 37">
            <a:extLst>
              <a:ext uri="{FF2B5EF4-FFF2-40B4-BE49-F238E27FC236}">
                <a16:creationId xmlns:a16="http://schemas.microsoft.com/office/drawing/2014/main" id="{E9CC67F8-7635-4077-8C61-6146F5EA4E7D}"/>
              </a:ext>
            </a:extLst>
          </p:cNvPr>
          <p:cNvSpPr/>
          <p:nvPr/>
        </p:nvSpPr>
        <p:spPr>
          <a:xfrm>
            <a:off x="3351673" y="4612445"/>
            <a:ext cx="1086195"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Treasurer</a:t>
            </a:r>
            <a:endParaRPr kumimoji="0" lang="en-US" sz="20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endParaRPr>
          </a:p>
        </p:txBody>
      </p:sp>
      <p:pic>
        <p:nvPicPr>
          <p:cNvPr id="6" name="Picture 5" descr="A person in a suit smiling&#10;&#10;Description automatically generated with low confidence">
            <a:extLst>
              <a:ext uri="{FF2B5EF4-FFF2-40B4-BE49-F238E27FC236}">
                <a16:creationId xmlns:a16="http://schemas.microsoft.com/office/drawing/2014/main" id="{2DB8B64B-687F-43BB-9B4D-22EB724E8C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1421" y="1694356"/>
            <a:ext cx="1104333" cy="1472444"/>
          </a:xfrm>
          <a:prstGeom prst="rect">
            <a:avLst/>
          </a:prstGeom>
        </p:spPr>
      </p:pic>
      <p:sp>
        <p:nvSpPr>
          <p:cNvPr id="40" name="Rectangle 39">
            <a:extLst>
              <a:ext uri="{FF2B5EF4-FFF2-40B4-BE49-F238E27FC236}">
                <a16:creationId xmlns:a16="http://schemas.microsoft.com/office/drawing/2014/main" id="{A6D6A8A2-6AE0-4F2C-9EF6-259F953C3BE0}"/>
              </a:ext>
            </a:extLst>
          </p:cNvPr>
          <p:cNvSpPr/>
          <p:nvPr/>
        </p:nvSpPr>
        <p:spPr>
          <a:xfrm>
            <a:off x="6363320" y="1334528"/>
            <a:ext cx="242604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Vice Presidents</a:t>
            </a:r>
          </a:p>
        </p:txBody>
      </p:sp>
      <p:pic>
        <p:nvPicPr>
          <p:cNvPr id="41" name="Picture 10">
            <a:extLst>
              <a:ext uri="{FF2B5EF4-FFF2-40B4-BE49-F238E27FC236}">
                <a16:creationId xmlns:a16="http://schemas.microsoft.com/office/drawing/2014/main" id="{FB62891F-C861-4C87-A969-1727682371B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5093732" y="1764454"/>
            <a:ext cx="1107715" cy="152864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BDF75075-FDCF-4904-8342-D49AA7D7FA73}"/>
              </a:ext>
            </a:extLst>
          </p:cNvPr>
          <p:cNvSpPr txBox="1"/>
          <p:nvPr/>
        </p:nvSpPr>
        <p:spPr>
          <a:xfrm>
            <a:off x="6201447" y="2177540"/>
            <a:ext cx="1894041" cy="738664"/>
          </a:xfrm>
          <a:prstGeom prst="rect">
            <a:avLst/>
          </a:prstGeom>
          <a:noFill/>
        </p:spPr>
        <p:txBody>
          <a:bodyPr wrap="square" rtlCol="0">
            <a:spAutoFit/>
          </a:bodyPr>
          <a:lstStyle/>
          <a:p>
            <a:r>
              <a:rPr lang="en-US" sz="1400" dirty="0"/>
              <a:t>Dunstan Macauley, P.E., HBDP</a:t>
            </a:r>
          </a:p>
          <a:p>
            <a:r>
              <a:rPr lang="en-US" sz="1400" dirty="0"/>
              <a:t>Arlington, Virginia</a:t>
            </a:r>
          </a:p>
        </p:txBody>
      </p:sp>
      <p:pic>
        <p:nvPicPr>
          <p:cNvPr id="44" name="Picture 12">
            <a:extLst>
              <a:ext uri="{FF2B5EF4-FFF2-40B4-BE49-F238E27FC236}">
                <a16:creationId xmlns:a16="http://schemas.microsoft.com/office/drawing/2014/main" id="{B0E7E79D-7227-4122-AF55-36E36BBA6B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95070" y="3357849"/>
            <a:ext cx="1107716" cy="14154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Ashish Rakheja, Director-at-Large">
            <a:extLst>
              <a:ext uri="{FF2B5EF4-FFF2-40B4-BE49-F238E27FC236}">
                <a16:creationId xmlns:a16="http://schemas.microsoft.com/office/drawing/2014/main" id="{3FB8619A-3A77-4C5F-A65F-67161C458E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31292" y="3322449"/>
            <a:ext cx="1134462" cy="141807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DB053C20-9E06-4A06-A484-D90645B6F83A}"/>
              </a:ext>
            </a:extLst>
          </p:cNvPr>
          <p:cNvSpPr txBox="1"/>
          <p:nvPr/>
        </p:nvSpPr>
        <p:spPr>
          <a:xfrm>
            <a:off x="9581566" y="3736544"/>
            <a:ext cx="2162519" cy="523220"/>
          </a:xfrm>
          <a:prstGeom prst="rect">
            <a:avLst/>
          </a:prstGeom>
          <a:noFill/>
        </p:spPr>
        <p:txBody>
          <a:bodyPr wrap="square" rtlCol="0">
            <a:spAutoFit/>
          </a:bodyPr>
          <a:lstStyle/>
          <a:p>
            <a:r>
              <a:rPr lang="en-US" sz="1400" dirty="0"/>
              <a:t>Ashish Rakheja</a:t>
            </a:r>
          </a:p>
          <a:p>
            <a:r>
              <a:rPr lang="en-US" sz="1400" dirty="0"/>
              <a:t>Noida, Uttar Pradesh, India</a:t>
            </a:r>
          </a:p>
        </p:txBody>
      </p:sp>
      <p:sp>
        <p:nvSpPr>
          <p:cNvPr id="50" name="TextBox 49">
            <a:extLst>
              <a:ext uri="{FF2B5EF4-FFF2-40B4-BE49-F238E27FC236}">
                <a16:creationId xmlns:a16="http://schemas.microsoft.com/office/drawing/2014/main" id="{9FF97EB6-4060-4FC1-873B-0785D74DE44B}"/>
              </a:ext>
            </a:extLst>
          </p:cNvPr>
          <p:cNvSpPr txBox="1"/>
          <p:nvPr/>
        </p:nvSpPr>
        <p:spPr>
          <a:xfrm>
            <a:off x="6252961" y="3736544"/>
            <a:ext cx="2162519" cy="523220"/>
          </a:xfrm>
          <a:prstGeom prst="rect">
            <a:avLst/>
          </a:prstGeom>
          <a:noFill/>
        </p:spPr>
        <p:txBody>
          <a:bodyPr wrap="square" rtlCol="0">
            <a:spAutoFit/>
          </a:bodyPr>
          <a:lstStyle/>
          <a:p>
            <a:r>
              <a:rPr lang="en-US" sz="1400" dirty="0"/>
              <a:t>Sarah E. Maston, P.E., BCxP</a:t>
            </a:r>
          </a:p>
          <a:p>
            <a:r>
              <a:rPr lang="en-US" sz="1400" dirty="0"/>
              <a:t>Hudson, Massachusetts</a:t>
            </a:r>
          </a:p>
        </p:txBody>
      </p:sp>
      <p:sp>
        <p:nvSpPr>
          <p:cNvPr id="51" name="TextBox 50">
            <a:extLst>
              <a:ext uri="{FF2B5EF4-FFF2-40B4-BE49-F238E27FC236}">
                <a16:creationId xmlns:a16="http://schemas.microsoft.com/office/drawing/2014/main" id="{4DBDD9E3-7B7B-4AC7-A4F9-1B1F859E33FA}"/>
              </a:ext>
            </a:extLst>
          </p:cNvPr>
          <p:cNvSpPr txBox="1"/>
          <p:nvPr/>
        </p:nvSpPr>
        <p:spPr>
          <a:xfrm>
            <a:off x="323850" y="667188"/>
            <a:ext cx="6093822" cy="369332"/>
          </a:xfrm>
          <a:prstGeom prst="rect">
            <a:avLst/>
          </a:prstGeom>
          <a:noFill/>
        </p:spPr>
        <p:txBody>
          <a:bodyPr wrap="square">
            <a:spAutoFit/>
          </a:bodyPr>
          <a:lstStyle/>
          <a:p>
            <a:r>
              <a:rPr lang="en-US" sz="1800" b="1" i="1" dirty="0">
                <a:solidFill>
                  <a:schemeClr val="bg1"/>
                </a:solidFill>
                <a:latin typeface="akzidenz-grotesk-condensed"/>
              </a:rPr>
              <a:t>Executive Committee</a:t>
            </a:r>
            <a:endParaRPr lang="en-US" dirty="0">
              <a:solidFill>
                <a:schemeClr val="bg1"/>
              </a:solidFill>
            </a:endParaRPr>
          </a:p>
        </p:txBody>
      </p:sp>
      <p:sp>
        <p:nvSpPr>
          <p:cNvPr id="22" name="Rectangle 21">
            <a:extLst>
              <a:ext uri="{FF2B5EF4-FFF2-40B4-BE49-F238E27FC236}">
                <a16:creationId xmlns:a16="http://schemas.microsoft.com/office/drawing/2014/main" id="{472B263A-9207-4648-9001-735BDF6FC1B6}"/>
              </a:ext>
            </a:extLst>
          </p:cNvPr>
          <p:cNvSpPr/>
          <p:nvPr/>
        </p:nvSpPr>
        <p:spPr>
          <a:xfrm>
            <a:off x="88235" y="1293499"/>
            <a:ext cx="4224997" cy="1384995"/>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ea typeface="+mn-ea"/>
                <a:cs typeface="+mn-cs"/>
              </a:rPr>
              <a:t>Through an elaborate committee structure, including committees and councils, ASHRAE policies are established by a </a:t>
            </a:r>
            <a:r>
              <a:rPr kumimoji="0" lang="en-US" sz="1400" b="1" i="0" u="none" strike="noStrike" kern="1200" cap="none" spc="0" normalizeH="0" baseline="0" noProof="0" dirty="0">
                <a:ln>
                  <a:noFill/>
                </a:ln>
                <a:solidFill>
                  <a:prstClr val="black"/>
                </a:solidFill>
                <a:effectLst/>
                <a:uLnTx/>
                <a:uFillTx/>
                <a:ea typeface="+mn-ea"/>
                <a:cs typeface="+mn-cs"/>
              </a:rPr>
              <a:t>Board of Directors </a:t>
            </a:r>
            <a:r>
              <a:rPr kumimoji="0" lang="en-US" sz="1400" i="0" u="none" strike="noStrike" kern="1200" cap="none" spc="0" normalizeH="0" baseline="0" noProof="0" dirty="0">
                <a:ln>
                  <a:noFill/>
                </a:ln>
                <a:solidFill>
                  <a:prstClr val="black"/>
                </a:solidFill>
                <a:effectLst/>
                <a:uLnTx/>
                <a:uFillTx/>
                <a:ea typeface="+mn-ea"/>
                <a:cs typeface="+mn-cs"/>
              </a:rPr>
              <a:t>comprised of Society members elected by the membership. Board members serve terms of one to three years, including the President who serves a one‐year term.</a:t>
            </a:r>
          </a:p>
        </p:txBody>
      </p:sp>
    </p:spTree>
    <p:extLst>
      <p:ext uri="{BB962C8B-B14F-4D97-AF65-F5344CB8AC3E}">
        <p14:creationId xmlns:p14="http://schemas.microsoft.com/office/powerpoint/2010/main" val="421091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1B7634-0591-4A94-8768-3BB8BE3339C9}"/>
              </a:ext>
            </a:extLst>
          </p:cNvPr>
          <p:cNvSpPr txBox="1">
            <a:spLocks/>
          </p:cNvSpPr>
          <p:nvPr/>
        </p:nvSpPr>
        <p:spPr>
          <a:xfrm>
            <a:off x="170732" y="286024"/>
            <a:ext cx="10515600" cy="10706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b="1" dirty="0"/>
              <a:t>2022-23 Board of Directors</a:t>
            </a:r>
            <a:br>
              <a:rPr lang="en-US" sz="2800" dirty="0"/>
            </a:br>
            <a:r>
              <a:rPr lang="en-US" sz="2000" b="1" i="1" dirty="0">
                <a:latin typeface="akzidenz-grotesk-condensed"/>
              </a:rPr>
              <a:t>Director and Regional Chairs</a:t>
            </a:r>
            <a:br>
              <a:rPr lang="en-US" sz="2800" i="1" dirty="0">
                <a:latin typeface="akzidenz-grotesk-condensed"/>
              </a:rPr>
            </a:br>
            <a:endParaRPr lang="en-US" sz="2800" i="1" dirty="0"/>
          </a:p>
        </p:txBody>
      </p:sp>
      <p:grpSp>
        <p:nvGrpSpPr>
          <p:cNvPr id="30" name="Group 29">
            <a:extLst>
              <a:ext uri="{FF2B5EF4-FFF2-40B4-BE49-F238E27FC236}">
                <a16:creationId xmlns:a16="http://schemas.microsoft.com/office/drawing/2014/main" id="{99172EC8-8542-45BC-A6EB-4A4952CCF072}"/>
              </a:ext>
            </a:extLst>
          </p:cNvPr>
          <p:cNvGrpSpPr/>
          <p:nvPr/>
        </p:nvGrpSpPr>
        <p:grpSpPr>
          <a:xfrm>
            <a:off x="111709" y="1236649"/>
            <a:ext cx="1550534" cy="1799348"/>
            <a:chOff x="512306" y="1249781"/>
            <a:chExt cx="1550534" cy="1799348"/>
          </a:xfrm>
        </p:grpSpPr>
        <p:sp>
          <p:nvSpPr>
            <p:cNvPr id="16" name="Rectangle 15">
              <a:extLst>
                <a:ext uri="{FF2B5EF4-FFF2-40B4-BE49-F238E27FC236}">
                  <a16:creationId xmlns:a16="http://schemas.microsoft.com/office/drawing/2014/main" id="{EFBA415D-65C3-49DC-960E-347FF8EE407F}"/>
                </a:ext>
              </a:extLst>
            </p:cNvPr>
            <p:cNvSpPr/>
            <p:nvPr/>
          </p:nvSpPr>
          <p:spPr>
            <a:xfrm>
              <a:off x="866667" y="1249781"/>
              <a:ext cx="869341" cy="33855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I</a:t>
              </a:r>
            </a:p>
          </p:txBody>
        </p:sp>
        <p:sp>
          <p:nvSpPr>
            <p:cNvPr id="17" name="TextBox 16">
              <a:extLst>
                <a:ext uri="{FF2B5EF4-FFF2-40B4-BE49-F238E27FC236}">
                  <a16:creationId xmlns:a16="http://schemas.microsoft.com/office/drawing/2014/main" id="{F4F99B2E-1E50-4BF3-98B3-BEB3E1514E9C}"/>
                </a:ext>
              </a:extLst>
            </p:cNvPr>
            <p:cNvSpPr txBox="1"/>
            <p:nvPr/>
          </p:nvSpPr>
          <p:spPr>
            <a:xfrm>
              <a:off x="512306" y="2587464"/>
              <a:ext cx="1550534" cy="461665"/>
            </a:xfrm>
            <a:prstGeom prst="rect">
              <a:avLst/>
            </a:prstGeom>
            <a:noFill/>
          </p:spPr>
          <p:txBody>
            <a:bodyPr wrap="square" rtlCol="0">
              <a:spAutoFit/>
            </a:bodyPr>
            <a:lstStyle/>
            <a:p>
              <a:pPr algn="ctr"/>
              <a:r>
                <a:rPr lang="en-US" sz="1200" dirty="0"/>
                <a:t>Steven C. Sill </a:t>
              </a:r>
            </a:p>
            <a:p>
              <a:pPr algn="ctr"/>
              <a:r>
                <a:rPr lang="en-US" sz="1200" dirty="0"/>
                <a:t>Sterling, New York</a:t>
              </a:r>
            </a:p>
          </p:txBody>
        </p:sp>
        <p:pic>
          <p:nvPicPr>
            <p:cNvPr id="3" name="Picture 4">
              <a:extLst>
                <a:ext uri="{FF2B5EF4-FFF2-40B4-BE49-F238E27FC236}">
                  <a16:creationId xmlns:a16="http://schemas.microsoft.com/office/drawing/2014/main" id="{D713203A-4A31-45E2-988B-E88D89B8F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90" y="1546271"/>
              <a:ext cx="869341" cy="1086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64345E9F-3394-4BD1-B91F-E844AC0FAE90}"/>
              </a:ext>
            </a:extLst>
          </p:cNvPr>
          <p:cNvGrpSpPr/>
          <p:nvPr/>
        </p:nvGrpSpPr>
        <p:grpSpPr>
          <a:xfrm>
            <a:off x="2406622" y="1245533"/>
            <a:ext cx="1465186" cy="1816971"/>
            <a:chOff x="2002710" y="1246844"/>
            <a:chExt cx="1465186" cy="1816971"/>
          </a:xfrm>
        </p:grpSpPr>
        <p:sp>
          <p:nvSpPr>
            <p:cNvPr id="18" name="Rectangle 17">
              <a:extLst>
                <a:ext uri="{FF2B5EF4-FFF2-40B4-BE49-F238E27FC236}">
                  <a16:creationId xmlns:a16="http://schemas.microsoft.com/office/drawing/2014/main" id="{59015411-F375-48CB-B29D-17C2B31EB6CB}"/>
                </a:ext>
              </a:extLst>
            </p:cNvPr>
            <p:cNvSpPr/>
            <p:nvPr/>
          </p:nvSpPr>
          <p:spPr>
            <a:xfrm>
              <a:off x="2335517" y="1246844"/>
              <a:ext cx="923843" cy="33855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II</a:t>
              </a:r>
              <a:endParaRPr kumimoji="0" lang="en-US"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endParaRPr>
            </a:p>
          </p:txBody>
        </p:sp>
        <p:sp>
          <p:nvSpPr>
            <p:cNvPr id="20" name="TextBox 19">
              <a:extLst>
                <a:ext uri="{FF2B5EF4-FFF2-40B4-BE49-F238E27FC236}">
                  <a16:creationId xmlns:a16="http://schemas.microsoft.com/office/drawing/2014/main" id="{E9A2064F-EC3A-42C1-841F-43EF40F673B9}"/>
                </a:ext>
              </a:extLst>
            </p:cNvPr>
            <p:cNvSpPr txBox="1"/>
            <p:nvPr/>
          </p:nvSpPr>
          <p:spPr>
            <a:xfrm>
              <a:off x="2002710" y="2602150"/>
              <a:ext cx="1465186" cy="461665"/>
            </a:xfrm>
            <a:prstGeom prst="rect">
              <a:avLst/>
            </a:prstGeom>
            <a:noFill/>
          </p:spPr>
          <p:txBody>
            <a:bodyPr wrap="square" rtlCol="0">
              <a:spAutoFit/>
            </a:bodyPr>
            <a:lstStyle/>
            <a:p>
              <a:pPr algn="ctr"/>
              <a:r>
                <a:rPr lang="en-US" sz="1200" dirty="0"/>
                <a:t>Ronald Gagnon</a:t>
              </a:r>
            </a:p>
            <a:p>
              <a:pPr algn="ctr"/>
              <a:r>
                <a:rPr lang="en-US" sz="1200" dirty="0"/>
                <a:t>Quebec, Canada</a:t>
              </a:r>
            </a:p>
          </p:txBody>
        </p:sp>
        <p:pic>
          <p:nvPicPr>
            <p:cNvPr id="4" name="Picture 6">
              <a:extLst>
                <a:ext uri="{FF2B5EF4-FFF2-40B4-BE49-F238E27FC236}">
                  <a16:creationId xmlns:a16="http://schemas.microsoft.com/office/drawing/2014/main" id="{331F26EB-CDD0-4632-972F-3CB310F79BE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80" y="1567302"/>
              <a:ext cx="868680" cy="10881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D5C3CC16-AF24-46EE-8BBD-744168EBFE7F}"/>
              </a:ext>
            </a:extLst>
          </p:cNvPr>
          <p:cNvGrpSpPr/>
          <p:nvPr/>
        </p:nvGrpSpPr>
        <p:grpSpPr>
          <a:xfrm>
            <a:off x="4326851" y="1221668"/>
            <a:ext cx="2162519" cy="1861167"/>
            <a:chOff x="3266013" y="1245528"/>
            <a:chExt cx="2162519" cy="1861167"/>
          </a:xfrm>
        </p:grpSpPr>
        <p:sp>
          <p:nvSpPr>
            <p:cNvPr id="21" name="Rectangle 20">
              <a:extLst>
                <a:ext uri="{FF2B5EF4-FFF2-40B4-BE49-F238E27FC236}">
                  <a16:creationId xmlns:a16="http://schemas.microsoft.com/office/drawing/2014/main" id="{5F5C20B7-6C2E-4D52-8139-4FE385887F40}"/>
                </a:ext>
              </a:extLst>
            </p:cNvPr>
            <p:cNvSpPr/>
            <p:nvPr/>
          </p:nvSpPr>
          <p:spPr>
            <a:xfrm>
              <a:off x="3779203" y="1245528"/>
              <a:ext cx="978345" cy="33855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III</a:t>
              </a:r>
              <a:endParaRPr kumimoji="0" lang="en-US"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endParaRPr>
            </a:p>
          </p:txBody>
        </p:sp>
        <p:sp>
          <p:nvSpPr>
            <p:cNvPr id="22" name="TextBox 21">
              <a:extLst>
                <a:ext uri="{FF2B5EF4-FFF2-40B4-BE49-F238E27FC236}">
                  <a16:creationId xmlns:a16="http://schemas.microsoft.com/office/drawing/2014/main" id="{A9AB1C0F-3256-4A37-99AF-7202E372509B}"/>
                </a:ext>
              </a:extLst>
            </p:cNvPr>
            <p:cNvSpPr txBox="1"/>
            <p:nvPr/>
          </p:nvSpPr>
          <p:spPr>
            <a:xfrm>
              <a:off x="3266013" y="2645030"/>
              <a:ext cx="2162519" cy="461665"/>
            </a:xfrm>
            <a:prstGeom prst="rect">
              <a:avLst/>
            </a:prstGeom>
            <a:noFill/>
          </p:spPr>
          <p:txBody>
            <a:bodyPr wrap="square" rtlCol="0">
              <a:spAutoFit/>
            </a:bodyPr>
            <a:lstStyle/>
            <a:p>
              <a:pPr algn="ctr"/>
              <a:r>
                <a:rPr lang="en-US" sz="1200" dirty="0"/>
                <a:t>Mark Tome, P.E., HFDP</a:t>
              </a:r>
            </a:p>
            <a:p>
              <a:pPr algn="ctr"/>
              <a:r>
                <a:rPr lang="en-US" sz="1200" dirty="0"/>
                <a:t>Harrisburg, Pennsylvania</a:t>
              </a:r>
            </a:p>
          </p:txBody>
        </p:sp>
        <p:pic>
          <p:nvPicPr>
            <p:cNvPr id="6" name="Picture 8">
              <a:extLst>
                <a:ext uri="{FF2B5EF4-FFF2-40B4-BE49-F238E27FC236}">
                  <a16:creationId xmlns:a16="http://schemas.microsoft.com/office/drawing/2014/main" id="{DA7AD02E-E89F-4DBA-AECB-D3E315659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853" y="1567854"/>
              <a:ext cx="865091" cy="10881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B4D338B3-6D7E-4842-9C30-2B027956037E}"/>
              </a:ext>
            </a:extLst>
          </p:cNvPr>
          <p:cNvGrpSpPr/>
          <p:nvPr/>
        </p:nvGrpSpPr>
        <p:grpSpPr>
          <a:xfrm>
            <a:off x="3007010" y="3029547"/>
            <a:ext cx="2201649" cy="1852633"/>
            <a:chOff x="9806599" y="1229031"/>
            <a:chExt cx="2201649" cy="1852633"/>
          </a:xfrm>
        </p:grpSpPr>
        <p:sp>
          <p:nvSpPr>
            <p:cNvPr id="31" name="Rectangle 30">
              <a:extLst>
                <a:ext uri="{FF2B5EF4-FFF2-40B4-BE49-F238E27FC236}">
                  <a16:creationId xmlns:a16="http://schemas.microsoft.com/office/drawing/2014/main" id="{447B9CA6-7DF1-4B52-B480-CA5D9857B0F3}"/>
                </a:ext>
              </a:extLst>
            </p:cNvPr>
            <p:cNvSpPr/>
            <p:nvPr/>
          </p:nvSpPr>
          <p:spPr>
            <a:xfrm>
              <a:off x="9806599" y="1229031"/>
              <a:ext cx="1811717"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VII</a:t>
              </a:r>
            </a:p>
          </p:txBody>
        </p:sp>
        <p:sp>
          <p:nvSpPr>
            <p:cNvPr id="33" name="TextBox 32">
              <a:extLst>
                <a:ext uri="{FF2B5EF4-FFF2-40B4-BE49-F238E27FC236}">
                  <a16:creationId xmlns:a16="http://schemas.microsoft.com/office/drawing/2014/main" id="{B63A536F-69F4-4E59-A5E5-8B8FD584677D}"/>
                </a:ext>
              </a:extLst>
            </p:cNvPr>
            <p:cNvSpPr txBox="1"/>
            <p:nvPr/>
          </p:nvSpPr>
          <p:spPr>
            <a:xfrm>
              <a:off x="10070749" y="2619999"/>
              <a:ext cx="1937499" cy="461665"/>
            </a:xfrm>
            <a:prstGeom prst="rect">
              <a:avLst/>
            </a:prstGeom>
            <a:noFill/>
          </p:spPr>
          <p:txBody>
            <a:bodyPr wrap="square" rtlCol="0">
              <a:spAutoFit/>
            </a:bodyPr>
            <a:lstStyle/>
            <a:p>
              <a:pPr algn="ctr"/>
              <a:r>
                <a:rPr lang="en-US" sz="1200" dirty="0"/>
                <a:t>Chris M. Gray, Ph.D., P.E. </a:t>
              </a:r>
            </a:p>
            <a:p>
              <a:pPr algn="ctr"/>
              <a:r>
                <a:rPr lang="en-US" sz="1200" dirty="0"/>
                <a:t>Atlanta, Georgia</a:t>
              </a:r>
            </a:p>
          </p:txBody>
        </p:sp>
        <p:pic>
          <p:nvPicPr>
            <p:cNvPr id="10" name="Picture 16" descr="Chris Gray">
              <a:extLst>
                <a:ext uri="{FF2B5EF4-FFF2-40B4-BE49-F238E27FC236}">
                  <a16:creationId xmlns:a16="http://schemas.microsoft.com/office/drawing/2014/main" id="{7992BB5E-EDAF-45B0-8541-B1EFB345788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5203" y="1546271"/>
              <a:ext cx="868680" cy="10881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CCD707E-1538-445B-A155-B42C392BAFCC}"/>
              </a:ext>
            </a:extLst>
          </p:cNvPr>
          <p:cNvGrpSpPr/>
          <p:nvPr/>
        </p:nvGrpSpPr>
        <p:grpSpPr>
          <a:xfrm>
            <a:off x="5335797" y="3035997"/>
            <a:ext cx="2267906" cy="1805103"/>
            <a:chOff x="-136" y="3119439"/>
            <a:chExt cx="2267906" cy="1805103"/>
          </a:xfrm>
        </p:grpSpPr>
        <p:sp>
          <p:nvSpPr>
            <p:cNvPr id="34" name="Rectangle 33">
              <a:extLst>
                <a:ext uri="{FF2B5EF4-FFF2-40B4-BE49-F238E27FC236}">
                  <a16:creationId xmlns:a16="http://schemas.microsoft.com/office/drawing/2014/main" id="{68B856BD-F2C4-4219-8B4D-D0AA0DA53EEA}"/>
                </a:ext>
              </a:extLst>
            </p:cNvPr>
            <p:cNvSpPr/>
            <p:nvPr/>
          </p:nvSpPr>
          <p:spPr>
            <a:xfrm>
              <a:off x="362693" y="3119439"/>
              <a:ext cx="1361827"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VIII</a:t>
              </a:r>
            </a:p>
          </p:txBody>
        </p:sp>
        <p:sp>
          <p:nvSpPr>
            <p:cNvPr id="35" name="TextBox 34">
              <a:extLst>
                <a:ext uri="{FF2B5EF4-FFF2-40B4-BE49-F238E27FC236}">
                  <a16:creationId xmlns:a16="http://schemas.microsoft.com/office/drawing/2014/main" id="{1BD047B0-7A0E-422B-9F80-D0357E9C6AC4}"/>
                </a:ext>
              </a:extLst>
            </p:cNvPr>
            <p:cNvSpPr txBox="1"/>
            <p:nvPr/>
          </p:nvSpPr>
          <p:spPr>
            <a:xfrm>
              <a:off x="-136" y="4462877"/>
              <a:ext cx="2267906" cy="461665"/>
            </a:xfrm>
            <a:prstGeom prst="rect">
              <a:avLst/>
            </a:prstGeom>
            <a:noFill/>
          </p:spPr>
          <p:txBody>
            <a:bodyPr wrap="square" rtlCol="0">
              <a:spAutoFit/>
            </a:bodyPr>
            <a:lstStyle/>
            <a:p>
              <a:pPr algn="ctr"/>
              <a:r>
                <a:rPr lang="en-US" sz="1200" dirty="0"/>
                <a:t>Randy C. Schrecengost, P.E., BEAP</a:t>
              </a:r>
            </a:p>
            <a:p>
              <a:pPr algn="ctr"/>
              <a:r>
                <a:rPr lang="en-US" sz="1200" dirty="0"/>
                <a:t>Austin, Texas</a:t>
              </a:r>
            </a:p>
          </p:txBody>
        </p:sp>
        <p:pic>
          <p:nvPicPr>
            <p:cNvPr id="1042" name="Picture 18" descr="Randy Schrecengost">
              <a:extLst>
                <a:ext uri="{FF2B5EF4-FFF2-40B4-BE49-F238E27FC236}">
                  <a16:creationId xmlns:a16="http://schemas.microsoft.com/office/drawing/2014/main" id="{16632F73-AEB4-415B-BD20-995E9EC814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483" y="3410833"/>
              <a:ext cx="870509" cy="10881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828E42B-7CAA-4694-82FF-CEF4DD9AE557}"/>
              </a:ext>
            </a:extLst>
          </p:cNvPr>
          <p:cNvGrpSpPr/>
          <p:nvPr/>
        </p:nvGrpSpPr>
        <p:grpSpPr>
          <a:xfrm>
            <a:off x="7970773" y="2999760"/>
            <a:ext cx="1872291" cy="1879559"/>
            <a:chOff x="2215212" y="3092590"/>
            <a:chExt cx="1872291" cy="1879559"/>
          </a:xfrm>
        </p:grpSpPr>
        <p:pic>
          <p:nvPicPr>
            <p:cNvPr id="1044" name="Picture 20" descr="Tyler Glesne">
              <a:extLst>
                <a:ext uri="{FF2B5EF4-FFF2-40B4-BE49-F238E27FC236}">
                  <a16:creationId xmlns:a16="http://schemas.microsoft.com/office/drawing/2014/main" id="{12AC32F1-CA7D-4837-A518-78CE0FE2EE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0263" y="3423150"/>
              <a:ext cx="870509" cy="1088136"/>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EB7D7CC-D276-4332-845A-7292FE10D9FB}"/>
                </a:ext>
              </a:extLst>
            </p:cNvPr>
            <p:cNvSpPr/>
            <p:nvPr/>
          </p:nvSpPr>
          <p:spPr>
            <a:xfrm>
              <a:off x="2479854" y="3092590"/>
              <a:ext cx="1191988"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IX</a:t>
              </a:r>
            </a:p>
          </p:txBody>
        </p:sp>
        <p:sp>
          <p:nvSpPr>
            <p:cNvPr id="44" name="TextBox 43">
              <a:extLst>
                <a:ext uri="{FF2B5EF4-FFF2-40B4-BE49-F238E27FC236}">
                  <a16:creationId xmlns:a16="http://schemas.microsoft.com/office/drawing/2014/main" id="{8EC541D0-803C-4A2D-B06C-D1EF26931251}"/>
                </a:ext>
              </a:extLst>
            </p:cNvPr>
            <p:cNvSpPr txBox="1"/>
            <p:nvPr/>
          </p:nvSpPr>
          <p:spPr>
            <a:xfrm>
              <a:off x="2215212" y="4510484"/>
              <a:ext cx="1872291" cy="461665"/>
            </a:xfrm>
            <a:prstGeom prst="rect">
              <a:avLst/>
            </a:prstGeom>
            <a:noFill/>
          </p:spPr>
          <p:txBody>
            <a:bodyPr wrap="square" rtlCol="0">
              <a:spAutoFit/>
            </a:bodyPr>
            <a:lstStyle/>
            <a:p>
              <a:pPr algn="ctr"/>
              <a:r>
                <a:rPr lang="en-US" sz="1200" dirty="0"/>
                <a:t>Tyler J. Glesne, BCxP, BEAP</a:t>
              </a:r>
            </a:p>
            <a:p>
              <a:pPr algn="ctr"/>
              <a:r>
                <a:rPr lang="en-US" sz="1200" dirty="0"/>
                <a:t>Omaha, Nebraska</a:t>
              </a:r>
            </a:p>
          </p:txBody>
        </p:sp>
      </p:grpSp>
      <p:grpSp>
        <p:nvGrpSpPr>
          <p:cNvPr id="12" name="Group 11">
            <a:extLst>
              <a:ext uri="{FF2B5EF4-FFF2-40B4-BE49-F238E27FC236}">
                <a16:creationId xmlns:a16="http://schemas.microsoft.com/office/drawing/2014/main" id="{3874BB49-A32C-412F-9B03-074978F56189}"/>
              </a:ext>
            </a:extLst>
          </p:cNvPr>
          <p:cNvGrpSpPr/>
          <p:nvPr/>
        </p:nvGrpSpPr>
        <p:grpSpPr>
          <a:xfrm>
            <a:off x="10081880" y="2999760"/>
            <a:ext cx="1872291" cy="1880924"/>
            <a:chOff x="3934772" y="3119848"/>
            <a:chExt cx="1872291" cy="1880924"/>
          </a:xfrm>
        </p:grpSpPr>
        <p:pic>
          <p:nvPicPr>
            <p:cNvPr id="1046" name="Picture 22" descr="Devin Abellon">
              <a:extLst>
                <a:ext uri="{FF2B5EF4-FFF2-40B4-BE49-F238E27FC236}">
                  <a16:creationId xmlns:a16="http://schemas.microsoft.com/office/drawing/2014/main" id="{4E874E32-22E6-4C95-9B07-A81C24B479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3152" y="3423213"/>
              <a:ext cx="870509" cy="1088136"/>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A147AB95-CE08-4573-AE52-C2FC3DF3F006}"/>
                </a:ext>
              </a:extLst>
            </p:cNvPr>
            <p:cNvSpPr/>
            <p:nvPr/>
          </p:nvSpPr>
          <p:spPr>
            <a:xfrm>
              <a:off x="4274923" y="3119848"/>
              <a:ext cx="1191988"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X</a:t>
              </a:r>
            </a:p>
          </p:txBody>
        </p:sp>
        <p:sp>
          <p:nvSpPr>
            <p:cNvPr id="46" name="TextBox 45">
              <a:extLst>
                <a:ext uri="{FF2B5EF4-FFF2-40B4-BE49-F238E27FC236}">
                  <a16:creationId xmlns:a16="http://schemas.microsoft.com/office/drawing/2014/main" id="{7A6C6516-5ED7-4499-A716-2387BF613E93}"/>
                </a:ext>
              </a:extLst>
            </p:cNvPr>
            <p:cNvSpPr txBox="1"/>
            <p:nvPr/>
          </p:nvSpPr>
          <p:spPr>
            <a:xfrm>
              <a:off x="3934772" y="4539107"/>
              <a:ext cx="1872291" cy="461665"/>
            </a:xfrm>
            <a:prstGeom prst="rect">
              <a:avLst/>
            </a:prstGeom>
            <a:noFill/>
          </p:spPr>
          <p:txBody>
            <a:bodyPr wrap="square" rtlCol="0">
              <a:spAutoFit/>
            </a:bodyPr>
            <a:lstStyle/>
            <a:p>
              <a:pPr algn="ctr"/>
              <a:r>
                <a:rPr lang="es-ES" sz="1200" dirty="0"/>
                <a:t>Devin A. Abellon, P.E.</a:t>
              </a:r>
            </a:p>
            <a:p>
              <a:pPr algn="ctr"/>
              <a:r>
                <a:rPr lang="es-ES" sz="1200" dirty="0"/>
                <a:t>Los Angeles, California</a:t>
              </a:r>
              <a:endParaRPr lang="en-US" sz="1200" dirty="0"/>
            </a:p>
          </p:txBody>
        </p:sp>
      </p:grpSp>
      <p:grpSp>
        <p:nvGrpSpPr>
          <p:cNvPr id="11" name="Group 10">
            <a:extLst>
              <a:ext uri="{FF2B5EF4-FFF2-40B4-BE49-F238E27FC236}">
                <a16:creationId xmlns:a16="http://schemas.microsoft.com/office/drawing/2014/main" id="{66081F4F-A9A5-4607-A58E-E0BBAFA67E5A}"/>
              </a:ext>
            </a:extLst>
          </p:cNvPr>
          <p:cNvGrpSpPr/>
          <p:nvPr/>
        </p:nvGrpSpPr>
        <p:grpSpPr>
          <a:xfrm>
            <a:off x="-14389" y="4809417"/>
            <a:ext cx="1911214" cy="1828973"/>
            <a:chOff x="5546743" y="3154280"/>
            <a:chExt cx="1911214" cy="1828973"/>
          </a:xfrm>
        </p:grpSpPr>
        <p:pic>
          <p:nvPicPr>
            <p:cNvPr id="1048" name="Picture 24">
              <a:extLst>
                <a:ext uri="{FF2B5EF4-FFF2-40B4-BE49-F238E27FC236}">
                  <a16:creationId xmlns:a16="http://schemas.microsoft.com/office/drawing/2014/main" id="{04A540CA-4B55-4012-A492-9D39DBDF5B2E}"/>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0800" y="3455151"/>
              <a:ext cx="868680" cy="1088136"/>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F6B5F16C-A92F-41D5-BE45-87A2CD028533}"/>
                </a:ext>
              </a:extLst>
            </p:cNvPr>
            <p:cNvSpPr/>
            <p:nvPr/>
          </p:nvSpPr>
          <p:spPr>
            <a:xfrm>
              <a:off x="5901387" y="3154280"/>
              <a:ext cx="1191988"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XI</a:t>
              </a:r>
            </a:p>
          </p:txBody>
        </p:sp>
        <p:sp>
          <p:nvSpPr>
            <p:cNvPr id="48" name="TextBox 47">
              <a:extLst>
                <a:ext uri="{FF2B5EF4-FFF2-40B4-BE49-F238E27FC236}">
                  <a16:creationId xmlns:a16="http://schemas.microsoft.com/office/drawing/2014/main" id="{9FC4672D-CC83-4158-B23F-0E2512BD4D0A}"/>
                </a:ext>
              </a:extLst>
            </p:cNvPr>
            <p:cNvSpPr txBox="1"/>
            <p:nvPr/>
          </p:nvSpPr>
          <p:spPr>
            <a:xfrm>
              <a:off x="5546743" y="4521588"/>
              <a:ext cx="1911214" cy="461665"/>
            </a:xfrm>
            <a:prstGeom prst="rect">
              <a:avLst/>
            </a:prstGeom>
            <a:noFill/>
          </p:spPr>
          <p:txBody>
            <a:bodyPr wrap="square" rtlCol="0">
              <a:spAutoFit/>
            </a:bodyPr>
            <a:lstStyle/>
            <a:p>
              <a:pPr algn="ctr"/>
              <a:r>
                <a:rPr lang="es-ES" sz="1200" dirty="0"/>
                <a:t>Eileen Jensen, P.E. </a:t>
              </a:r>
            </a:p>
            <a:p>
              <a:pPr algn="ctr"/>
              <a:r>
                <a:rPr lang="es-ES" sz="1200" dirty="0"/>
                <a:t>Vancouver, Washington</a:t>
              </a:r>
              <a:endParaRPr lang="en-US" sz="1200" dirty="0"/>
            </a:p>
          </p:txBody>
        </p:sp>
      </p:grpSp>
      <p:grpSp>
        <p:nvGrpSpPr>
          <p:cNvPr id="7" name="Group 6">
            <a:extLst>
              <a:ext uri="{FF2B5EF4-FFF2-40B4-BE49-F238E27FC236}">
                <a16:creationId xmlns:a16="http://schemas.microsoft.com/office/drawing/2014/main" id="{8B03EBF3-23C2-452B-A247-AB7D68A801F9}"/>
              </a:ext>
            </a:extLst>
          </p:cNvPr>
          <p:cNvGrpSpPr/>
          <p:nvPr/>
        </p:nvGrpSpPr>
        <p:grpSpPr>
          <a:xfrm>
            <a:off x="6920295" y="4844574"/>
            <a:ext cx="1511724" cy="1800739"/>
            <a:chOff x="10572636" y="3159895"/>
            <a:chExt cx="1511724" cy="1800739"/>
          </a:xfrm>
        </p:grpSpPr>
        <p:pic>
          <p:nvPicPr>
            <p:cNvPr id="1054" name="Picture 30" descr="Andres Sepulveda">
              <a:extLst>
                <a:ext uri="{FF2B5EF4-FFF2-40B4-BE49-F238E27FC236}">
                  <a16:creationId xmlns:a16="http://schemas.microsoft.com/office/drawing/2014/main" id="{53BFD0D0-64C4-41FA-91E5-076109C048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87749" y="3422347"/>
              <a:ext cx="870509" cy="108813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6278B615-FE48-4222-BDA3-1206C484F010}"/>
                </a:ext>
              </a:extLst>
            </p:cNvPr>
            <p:cNvSpPr/>
            <p:nvPr/>
          </p:nvSpPr>
          <p:spPr>
            <a:xfrm>
              <a:off x="10632131" y="3159895"/>
              <a:ext cx="1323204"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XIV</a:t>
              </a:r>
            </a:p>
          </p:txBody>
        </p:sp>
        <p:sp>
          <p:nvSpPr>
            <p:cNvPr id="58" name="TextBox 57">
              <a:extLst>
                <a:ext uri="{FF2B5EF4-FFF2-40B4-BE49-F238E27FC236}">
                  <a16:creationId xmlns:a16="http://schemas.microsoft.com/office/drawing/2014/main" id="{7CC6CD7D-F10B-457E-A0B6-B835BA593D8C}"/>
                </a:ext>
              </a:extLst>
            </p:cNvPr>
            <p:cNvSpPr txBox="1"/>
            <p:nvPr/>
          </p:nvSpPr>
          <p:spPr>
            <a:xfrm>
              <a:off x="10572636" y="4498969"/>
              <a:ext cx="1511724" cy="461665"/>
            </a:xfrm>
            <a:prstGeom prst="rect">
              <a:avLst/>
            </a:prstGeom>
            <a:noFill/>
          </p:spPr>
          <p:txBody>
            <a:bodyPr wrap="square" rtlCol="0">
              <a:spAutoFit/>
            </a:bodyPr>
            <a:lstStyle/>
            <a:p>
              <a:pPr algn="ctr"/>
              <a:r>
                <a:rPr lang="fr-FR" sz="1200" dirty="0"/>
                <a:t>Andres J Sepulveda</a:t>
              </a:r>
            </a:p>
            <a:p>
              <a:pPr algn="ctr"/>
              <a:r>
                <a:rPr lang="fr-FR" sz="1200" dirty="0"/>
                <a:t>Madrid, Spain</a:t>
              </a:r>
              <a:endParaRPr lang="en-US" sz="1200" dirty="0"/>
            </a:p>
          </p:txBody>
        </p:sp>
      </p:grpSp>
      <p:grpSp>
        <p:nvGrpSpPr>
          <p:cNvPr id="2" name="Group 1">
            <a:extLst>
              <a:ext uri="{FF2B5EF4-FFF2-40B4-BE49-F238E27FC236}">
                <a16:creationId xmlns:a16="http://schemas.microsoft.com/office/drawing/2014/main" id="{BB9776FF-2AE0-458A-8962-7B8319545832}"/>
              </a:ext>
            </a:extLst>
          </p:cNvPr>
          <p:cNvGrpSpPr/>
          <p:nvPr/>
        </p:nvGrpSpPr>
        <p:grpSpPr>
          <a:xfrm>
            <a:off x="9253222" y="4821866"/>
            <a:ext cx="1872291" cy="1807752"/>
            <a:chOff x="4814601" y="4882826"/>
            <a:chExt cx="1835913" cy="1807752"/>
          </a:xfrm>
        </p:grpSpPr>
        <p:pic>
          <p:nvPicPr>
            <p:cNvPr id="1056" name="Picture 32">
              <a:extLst>
                <a:ext uri="{FF2B5EF4-FFF2-40B4-BE49-F238E27FC236}">
                  <a16:creationId xmlns:a16="http://schemas.microsoft.com/office/drawing/2014/main" id="{AE10CBCE-B833-40A7-B033-D27635E77A0A}"/>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0688" y="5186191"/>
              <a:ext cx="868680" cy="1088136"/>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11EFE9DD-690A-4585-BD29-6EE48EA9F20E}"/>
                </a:ext>
              </a:extLst>
            </p:cNvPr>
            <p:cNvSpPr/>
            <p:nvPr/>
          </p:nvSpPr>
          <p:spPr>
            <a:xfrm>
              <a:off x="4814601" y="4882826"/>
              <a:ext cx="1835913"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Region-at-Large</a:t>
              </a:r>
              <a:r>
                <a:rPr kumimoji="0" lang="en-US" sz="1600" b="1" i="0" u="none" strike="noStrike" kern="1200" cap="none" spc="0" normalizeH="0" baseline="0" noProof="0" dirty="0">
                  <a:ln>
                    <a:noFill/>
                  </a:ln>
                  <a:solidFill>
                    <a:srgbClr val="003087"/>
                  </a:solidFill>
                  <a:effectLst/>
                  <a:uLnTx/>
                  <a:uFillTx/>
                  <a:latin typeface="Akzidenz Grotesk BE Medium" panose="02000803030000020004" pitchFamily="50" charset="0"/>
                  <a:ea typeface="+mn-ea"/>
                  <a:cs typeface="+mn-cs"/>
                </a:rPr>
                <a:t> </a:t>
              </a:r>
            </a:p>
          </p:txBody>
        </p:sp>
        <p:sp>
          <p:nvSpPr>
            <p:cNvPr id="60" name="TextBox 59">
              <a:extLst>
                <a:ext uri="{FF2B5EF4-FFF2-40B4-BE49-F238E27FC236}">
                  <a16:creationId xmlns:a16="http://schemas.microsoft.com/office/drawing/2014/main" id="{29983715-725D-4763-AC28-F20FDC76D4D5}"/>
                </a:ext>
              </a:extLst>
            </p:cNvPr>
            <p:cNvSpPr txBox="1"/>
            <p:nvPr/>
          </p:nvSpPr>
          <p:spPr>
            <a:xfrm>
              <a:off x="4976143" y="6228913"/>
              <a:ext cx="1237769" cy="461665"/>
            </a:xfrm>
            <a:prstGeom prst="rect">
              <a:avLst/>
            </a:prstGeom>
            <a:noFill/>
          </p:spPr>
          <p:txBody>
            <a:bodyPr wrap="square" rtlCol="0">
              <a:spAutoFit/>
            </a:bodyPr>
            <a:lstStyle/>
            <a:p>
              <a:pPr algn="ctr"/>
              <a:r>
                <a:rPr lang="en-US" sz="1200" dirty="0"/>
                <a:t>Richie Mittal</a:t>
              </a:r>
            </a:p>
            <a:p>
              <a:pPr algn="ctr"/>
              <a:r>
                <a:rPr lang="en-US" sz="1200" dirty="0"/>
                <a:t>New Delhi, India</a:t>
              </a:r>
            </a:p>
          </p:txBody>
        </p:sp>
      </p:grpSp>
      <p:grpSp>
        <p:nvGrpSpPr>
          <p:cNvPr id="24" name="Group 23">
            <a:extLst>
              <a:ext uri="{FF2B5EF4-FFF2-40B4-BE49-F238E27FC236}">
                <a16:creationId xmlns:a16="http://schemas.microsoft.com/office/drawing/2014/main" id="{59AEF150-6B6B-487D-BACC-9434ABEE25D2}"/>
              </a:ext>
            </a:extLst>
          </p:cNvPr>
          <p:cNvGrpSpPr/>
          <p:nvPr/>
        </p:nvGrpSpPr>
        <p:grpSpPr>
          <a:xfrm>
            <a:off x="9356884" y="1215878"/>
            <a:ext cx="1351250" cy="1912545"/>
            <a:chOff x="6931083" y="1251314"/>
            <a:chExt cx="1351250" cy="1912545"/>
          </a:xfrm>
        </p:grpSpPr>
        <p:sp>
          <p:nvSpPr>
            <p:cNvPr id="28" name="Rectangle 27">
              <a:extLst>
                <a:ext uri="{FF2B5EF4-FFF2-40B4-BE49-F238E27FC236}">
                  <a16:creationId xmlns:a16="http://schemas.microsoft.com/office/drawing/2014/main" id="{FBF38FB5-2117-4822-A701-0AACA6535DEF}"/>
                </a:ext>
              </a:extLst>
            </p:cNvPr>
            <p:cNvSpPr/>
            <p:nvPr/>
          </p:nvSpPr>
          <p:spPr>
            <a:xfrm>
              <a:off x="6931083" y="1251314"/>
              <a:ext cx="1191988"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V</a:t>
              </a:r>
            </a:p>
          </p:txBody>
        </p:sp>
        <p:pic>
          <p:nvPicPr>
            <p:cNvPr id="53" name="Picture 52" descr="A person wearing glasses&#10;&#10;Description automatically generated with low confidence">
              <a:extLst>
                <a:ext uri="{FF2B5EF4-FFF2-40B4-BE49-F238E27FC236}">
                  <a16:creationId xmlns:a16="http://schemas.microsoft.com/office/drawing/2014/main" id="{BCDA108A-0679-40C7-BD78-FC8E1F75B4D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38459" y="1542814"/>
              <a:ext cx="941466" cy="1169510"/>
            </a:xfrm>
            <a:prstGeom prst="rect">
              <a:avLst/>
            </a:prstGeom>
          </p:spPr>
        </p:pic>
        <p:sp>
          <p:nvSpPr>
            <p:cNvPr id="54" name="TextBox 53">
              <a:extLst>
                <a:ext uri="{FF2B5EF4-FFF2-40B4-BE49-F238E27FC236}">
                  <a16:creationId xmlns:a16="http://schemas.microsoft.com/office/drawing/2014/main" id="{9882AEF4-75FD-491F-A55F-AFE966A5D1D7}"/>
                </a:ext>
              </a:extLst>
            </p:cNvPr>
            <p:cNvSpPr txBox="1"/>
            <p:nvPr/>
          </p:nvSpPr>
          <p:spPr>
            <a:xfrm>
              <a:off x="6983219" y="2702194"/>
              <a:ext cx="1299114" cy="461665"/>
            </a:xfrm>
            <a:prstGeom prst="rect">
              <a:avLst/>
            </a:prstGeom>
            <a:noFill/>
          </p:spPr>
          <p:txBody>
            <a:bodyPr wrap="square" rtlCol="0">
              <a:spAutoFit/>
            </a:bodyPr>
            <a:lstStyle/>
            <a:p>
              <a:pPr algn="ctr"/>
              <a:r>
                <a:rPr lang="en-US" sz="1200" dirty="0"/>
                <a:t>James Arnold, P.E.</a:t>
              </a:r>
            </a:p>
            <a:p>
              <a:pPr algn="ctr"/>
              <a:r>
                <a:rPr lang="en-US" sz="1200" dirty="0"/>
                <a:t>Dublin, Ohio</a:t>
              </a:r>
            </a:p>
          </p:txBody>
        </p:sp>
      </p:grpSp>
      <p:grpSp>
        <p:nvGrpSpPr>
          <p:cNvPr id="19" name="Group 18">
            <a:extLst>
              <a:ext uri="{FF2B5EF4-FFF2-40B4-BE49-F238E27FC236}">
                <a16:creationId xmlns:a16="http://schemas.microsoft.com/office/drawing/2014/main" id="{4FFE4BF9-1399-4B51-A66F-7C20E12C4C60}"/>
              </a:ext>
            </a:extLst>
          </p:cNvPr>
          <p:cNvGrpSpPr/>
          <p:nvPr/>
        </p:nvGrpSpPr>
        <p:grpSpPr>
          <a:xfrm>
            <a:off x="758232" y="2999760"/>
            <a:ext cx="2018215" cy="1896491"/>
            <a:chOff x="8038635" y="1242682"/>
            <a:chExt cx="2018215" cy="1896491"/>
          </a:xfrm>
        </p:grpSpPr>
        <p:sp>
          <p:nvSpPr>
            <p:cNvPr id="29" name="Rectangle 28">
              <a:extLst>
                <a:ext uri="{FF2B5EF4-FFF2-40B4-BE49-F238E27FC236}">
                  <a16:creationId xmlns:a16="http://schemas.microsoft.com/office/drawing/2014/main" id="{0D35F325-9C3E-4340-A5C9-E2ACD83B4017}"/>
                </a:ext>
              </a:extLst>
            </p:cNvPr>
            <p:cNvSpPr/>
            <p:nvPr/>
          </p:nvSpPr>
          <p:spPr>
            <a:xfrm>
              <a:off x="8038635" y="1242682"/>
              <a:ext cx="1811717"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VI</a:t>
              </a:r>
            </a:p>
          </p:txBody>
        </p:sp>
        <p:pic>
          <p:nvPicPr>
            <p:cNvPr id="56" name="Picture 55" descr="A close-up of a person smiling&#10;&#10;Description automatically generated">
              <a:extLst>
                <a:ext uri="{FF2B5EF4-FFF2-40B4-BE49-F238E27FC236}">
                  <a16:creationId xmlns:a16="http://schemas.microsoft.com/office/drawing/2014/main" id="{F323D635-EEF1-4D72-B1A2-AB07C417B21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91941" y="1551868"/>
              <a:ext cx="749740" cy="1124610"/>
            </a:xfrm>
            <a:prstGeom prst="rect">
              <a:avLst/>
            </a:prstGeom>
          </p:spPr>
        </p:pic>
        <p:sp>
          <p:nvSpPr>
            <p:cNvPr id="57" name="TextBox 56">
              <a:extLst>
                <a:ext uri="{FF2B5EF4-FFF2-40B4-BE49-F238E27FC236}">
                  <a16:creationId xmlns:a16="http://schemas.microsoft.com/office/drawing/2014/main" id="{53DC50D7-D8AA-44E6-BBED-1A9DA8BF70C2}"/>
                </a:ext>
              </a:extLst>
            </p:cNvPr>
            <p:cNvSpPr txBox="1"/>
            <p:nvPr/>
          </p:nvSpPr>
          <p:spPr>
            <a:xfrm>
              <a:off x="8534538" y="2677508"/>
              <a:ext cx="1522312" cy="461665"/>
            </a:xfrm>
            <a:prstGeom prst="rect">
              <a:avLst/>
            </a:prstGeom>
            <a:noFill/>
          </p:spPr>
          <p:txBody>
            <a:bodyPr wrap="square" rtlCol="0">
              <a:spAutoFit/>
            </a:bodyPr>
            <a:lstStyle/>
            <a:p>
              <a:pPr algn="ctr"/>
              <a:r>
                <a:rPr lang="en-US" sz="1200" dirty="0"/>
                <a:t>Susanna Hanson</a:t>
              </a:r>
            </a:p>
            <a:p>
              <a:pPr algn="ctr"/>
              <a:r>
                <a:rPr lang="en-US" sz="1200" dirty="0"/>
                <a:t>La Crosse, Wisconsin </a:t>
              </a:r>
            </a:p>
          </p:txBody>
        </p:sp>
      </p:grpSp>
      <p:grpSp>
        <p:nvGrpSpPr>
          <p:cNvPr id="9" name="Group 8">
            <a:extLst>
              <a:ext uri="{FF2B5EF4-FFF2-40B4-BE49-F238E27FC236}">
                <a16:creationId xmlns:a16="http://schemas.microsoft.com/office/drawing/2014/main" id="{D37A8485-0007-434C-9CB2-87BF4380F8B7}"/>
              </a:ext>
            </a:extLst>
          </p:cNvPr>
          <p:cNvGrpSpPr/>
          <p:nvPr/>
        </p:nvGrpSpPr>
        <p:grpSpPr>
          <a:xfrm>
            <a:off x="2222407" y="4792658"/>
            <a:ext cx="1756405" cy="1907274"/>
            <a:chOff x="7135536" y="3122384"/>
            <a:chExt cx="1756405" cy="1907274"/>
          </a:xfrm>
        </p:grpSpPr>
        <p:sp>
          <p:nvSpPr>
            <p:cNvPr id="51" name="Rectangle 50">
              <a:extLst>
                <a:ext uri="{FF2B5EF4-FFF2-40B4-BE49-F238E27FC236}">
                  <a16:creationId xmlns:a16="http://schemas.microsoft.com/office/drawing/2014/main" id="{BD73C838-7A87-4403-8876-DBCF8055C219}"/>
                </a:ext>
              </a:extLst>
            </p:cNvPr>
            <p:cNvSpPr/>
            <p:nvPr/>
          </p:nvSpPr>
          <p:spPr>
            <a:xfrm>
              <a:off x="7289644" y="3122384"/>
              <a:ext cx="147375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XII</a:t>
              </a:r>
            </a:p>
          </p:txBody>
        </p:sp>
        <p:pic>
          <p:nvPicPr>
            <p:cNvPr id="61" name="Picture 60" descr="A person smiling for the camera&#10;&#10;Description automatically generated with medium confidence">
              <a:extLst>
                <a:ext uri="{FF2B5EF4-FFF2-40B4-BE49-F238E27FC236}">
                  <a16:creationId xmlns:a16="http://schemas.microsoft.com/office/drawing/2014/main" id="{D2D5D23E-3884-4010-BAD8-6F1E16E49B8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06835" y="3436330"/>
              <a:ext cx="834247" cy="1112330"/>
            </a:xfrm>
            <a:prstGeom prst="rect">
              <a:avLst/>
            </a:prstGeom>
          </p:spPr>
        </p:pic>
        <p:sp>
          <p:nvSpPr>
            <p:cNvPr id="62" name="TextBox 61">
              <a:extLst>
                <a:ext uri="{FF2B5EF4-FFF2-40B4-BE49-F238E27FC236}">
                  <a16:creationId xmlns:a16="http://schemas.microsoft.com/office/drawing/2014/main" id="{8652D785-C51D-43A9-99DA-E1C08FEF37D4}"/>
                </a:ext>
              </a:extLst>
            </p:cNvPr>
            <p:cNvSpPr txBox="1"/>
            <p:nvPr/>
          </p:nvSpPr>
          <p:spPr>
            <a:xfrm>
              <a:off x="7135536" y="4567993"/>
              <a:ext cx="1756405" cy="461665"/>
            </a:xfrm>
            <a:prstGeom prst="rect">
              <a:avLst/>
            </a:prstGeom>
            <a:noFill/>
          </p:spPr>
          <p:txBody>
            <a:bodyPr wrap="square" rtlCol="0">
              <a:spAutoFit/>
            </a:bodyPr>
            <a:lstStyle/>
            <a:p>
              <a:pPr algn="ctr"/>
              <a:r>
                <a:rPr lang="en-US" sz="1200" dirty="0"/>
                <a:t>John Constantinide, P.E.,</a:t>
              </a:r>
            </a:p>
            <a:p>
              <a:pPr algn="ctr"/>
              <a:r>
                <a:rPr lang="en-US" sz="1200" dirty="0"/>
                <a:t>Merritt Island, Florida</a:t>
              </a:r>
            </a:p>
          </p:txBody>
        </p:sp>
      </p:grpSp>
      <p:grpSp>
        <p:nvGrpSpPr>
          <p:cNvPr id="25" name="Group 24">
            <a:extLst>
              <a:ext uri="{FF2B5EF4-FFF2-40B4-BE49-F238E27FC236}">
                <a16:creationId xmlns:a16="http://schemas.microsoft.com/office/drawing/2014/main" id="{60697A28-8E05-4DDF-A410-FB8DF83F1703}"/>
              </a:ext>
            </a:extLst>
          </p:cNvPr>
          <p:cNvGrpSpPr/>
          <p:nvPr/>
        </p:nvGrpSpPr>
        <p:grpSpPr>
          <a:xfrm>
            <a:off x="6343318" y="1222943"/>
            <a:ext cx="2266054" cy="2089166"/>
            <a:chOff x="4700801" y="1263626"/>
            <a:chExt cx="2266054" cy="2089166"/>
          </a:xfrm>
        </p:grpSpPr>
        <p:sp>
          <p:nvSpPr>
            <p:cNvPr id="23" name="Rectangle 22">
              <a:extLst>
                <a:ext uri="{FF2B5EF4-FFF2-40B4-BE49-F238E27FC236}">
                  <a16:creationId xmlns:a16="http://schemas.microsoft.com/office/drawing/2014/main" id="{2827331B-E30B-408D-95EB-34041CC1E967}"/>
                </a:ext>
              </a:extLst>
            </p:cNvPr>
            <p:cNvSpPr/>
            <p:nvPr/>
          </p:nvSpPr>
          <p:spPr>
            <a:xfrm>
              <a:off x="4700801" y="1263626"/>
              <a:ext cx="1811717"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IV</a:t>
              </a:r>
            </a:p>
          </p:txBody>
        </p:sp>
        <p:pic>
          <p:nvPicPr>
            <p:cNvPr id="63" name="Picture 62" descr="A person in a blue shirt&#10;&#10;Description automatically generated with medium confidence">
              <a:extLst>
                <a:ext uri="{FF2B5EF4-FFF2-40B4-BE49-F238E27FC236}">
                  <a16:creationId xmlns:a16="http://schemas.microsoft.com/office/drawing/2014/main" id="{EF0A91E1-D875-4FEF-A9D8-636C47B0401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91233" y="1568675"/>
              <a:ext cx="762081" cy="1143122"/>
            </a:xfrm>
            <a:prstGeom prst="rect">
              <a:avLst/>
            </a:prstGeom>
          </p:spPr>
        </p:pic>
        <p:sp>
          <p:nvSpPr>
            <p:cNvPr id="64" name="TextBox 63">
              <a:extLst>
                <a:ext uri="{FF2B5EF4-FFF2-40B4-BE49-F238E27FC236}">
                  <a16:creationId xmlns:a16="http://schemas.microsoft.com/office/drawing/2014/main" id="{456FD006-50C0-4D7C-8B08-13262513F655}"/>
                </a:ext>
              </a:extLst>
            </p:cNvPr>
            <p:cNvSpPr txBox="1"/>
            <p:nvPr/>
          </p:nvSpPr>
          <p:spPr>
            <a:xfrm>
              <a:off x="5133759" y="2675684"/>
              <a:ext cx="1833096" cy="677108"/>
            </a:xfrm>
            <a:prstGeom prst="rect">
              <a:avLst/>
            </a:prstGeom>
            <a:noFill/>
          </p:spPr>
          <p:txBody>
            <a:bodyPr wrap="square" rtlCol="0">
              <a:spAutoFit/>
            </a:bodyPr>
            <a:lstStyle/>
            <a:p>
              <a:pPr algn="ctr"/>
              <a:r>
                <a:rPr lang="en-US" sz="1200" dirty="0"/>
                <a:t>Bryan Holcomb</a:t>
              </a:r>
            </a:p>
            <a:p>
              <a:pPr algn="ctr"/>
              <a:r>
                <a:rPr lang="en-US" sz="1200" dirty="0"/>
                <a:t>Oak Ridge, North Carolina</a:t>
              </a:r>
            </a:p>
            <a:p>
              <a:endParaRPr lang="en-US" sz="1400" dirty="0"/>
            </a:p>
          </p:txBody>
        </p:sp>
      </p:grpSp>
      <p:grpSp>
        <p:nvGrpSpPr>
          <p:cNvPr id="8" name="Group 7">
            <a:extLst>
              <a:ext uri="{FF2B5EF4-FFF2-40B4-BE49-F238E27FC236}">
                <a16:creationId xmlns:a16="http://schemas.microsoft.com/office/drawing/2014/main" id="{D82BD2FF-4CCF-4F0C-86DC-86CA0654E975}"/>
              </a:ext>
            </a:extLst>
          </p:cNvPr>
          <p:cNvGrpSpPr/>
          <p:nvPr/>
        </p:nvGrpSpPr>
        <p:grpSpPr>
          <a:xfrm>
            <a:off x="4605929" y="4821866"/>
            <a:ext cx="1687249" cy="1825223"/>
            <a:chOff x="8887031" y="3125365"/>
            <a:chExt cx="1687249" cy="1825223"/>
          </a:xfrm>
        </p:grpSpPr>
        <p:sp>
          <p:nvSpPr>
            <p:cNvPr id="49" name="Rectangle 48">
              <a:extLst>
                <a:ext uri="{FF2B5EF4-FFF2-40B4-BE49-F238E27FC236}">
                  <a16:creationId xmlns:a16="http://schemas.microsoft.com/office/drawing/2014/main" id="{233D7C51-B9AA-411B-ABB6-6BDAE35A443B}"/>
                </a:ext>
              </a:extLst>
            </p:cNvPr>
            <p:cNvSpPr/>
            <p:nvPr/>
          </p:nvSpPr>
          <p:spPr>
            <a:xfrm>
              <a:off x="8939993" y="3125365"/>
              <a:ext cx="1369122"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kzidenz Grotesk BE Medium" panose="02000803030000020004" pitchFamily="50" charset="0"/>
                  <a:ea typeface="+mn-ea"/>
                  <a:cs typeface="+mn-cs"/>
                </a:rPr>
                <a:t>Region XIII</a:t>
              </a:r>
            </a:p>
          </p:txBody>
        </p:sp>
        <p:pic>
          <p:nvPicPr>
            <p:cNvPr id="65" name="Picture 64" descr="A person in a suit&#10;&#10;Description automatically generated with low confidence">
              <a:extLst>
                <a:ext uri="{FF2B5EF4-FFF2-40B4-BE49-F238E27FC236}">
                  <a16:creationId xmlns:a16="http://schemas.microsoft.com/office/drawing/2014/main" id="{A36559DC-14AC-4D10-AE88-88F43DC2F57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94055" y="3405071"/>
              <a:ext cx="873202" cy="1122688"/>
            </a:xfrm>
            <a:prstGeom prst="rect">
              <a:avLst/>
            </a:prstGeom>
          </p:spPr>
        </p:pic>
        <p:sp>
          <p:nvSpPr>
            <p:cNvPr id="66" name="TextBox 65">
              <a:extLst>
                <a:ext uri="{FF2B5EF4-FFF2-40B4-BE49-F238E27FC236}">
                  <a16:creationId xmlns:a16="http://schemas.microsoft.com/office/drawing/2014/main" id="{4788830B-42FA-4B98-BF2F-FFAF495720F1}"/>
                </a:ext>
              </a:extLst>
            </p:cNvPr>
            <p:cNvSpPr txBox="1"/>
            <p:nvPr/>
          </p:nvSpPr>
          <p:spPr>
            <a:xfrm>
              <a:off x="8887031" y="4488923"/>
              <a:ext cx="1687249" cy="461665"/>
            </a:xfrm>
            <a:prstGeom prst="rect">
              <a:avLst/>
            </a:prstGeom>
            <a:noFill/>
          </p:spPr>
          <p:txBody>
            <a:bodyPr wrap="square" rtlCol="0">
              <a:spAutoFit/>
            </a:bodyPr>
            <a:lstStyle/>
            <a:p>
              <a:pPr algn="ctr"/>
              <a:r>
                <a:rPr lang="en-US" sz="1200" dirty="0"/>
                <a:t>Cheng Wee Leong, P.E.,</a:t>
              </a:r>
            </a:p>
            <a:p>
              <a:pPr algn="ctr"/>
              <a:r>
                <a:rPr lang="en-US" sz="1200" dirty="0"/>
                <a:t>Singapore</a:t>
              </a:r>
            </a:p>
          </p:txBody>
        </p:sp>
      </p:grpSp>
    </p:spTree>
    <p:extLst>
      <p:ext uri="{BB962C8B-B14F-4D97-AF65-F5344CB8AC3E}">
        <p14:creationId xmlns:p14="http://schemas.microsoft.com/office/powerpoint/2010/main" val="90889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1B7634-0591-4A94-8768-3BB8BE3339C9}"/>
              </a:ext>
            </a:extLst>
          </p:cNvPr>
          <p:cNvSpPr txBox="1">
            <a:spLocks/>
          </p:cNvSpPr>
          <p:nvPr/>
        </p:nvSpPr>
        <p:spPr>
          <a:xfrm>
            <a:off x="323850" y="269978"/>
            <a:ext cx="10515600" cy="10706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r>
              <a:rPr lang="en-US" b="1" dirty="0"/>
              <a:t>2022-23 Board of Directors</a:t>
            </a:r>
            <a:br>
              <a:rPr lang="en-US" sz="2800" dirty="0"/>
            </a:br>
            <a:r>
              <a:rPr lang="en-US" sz="2000" b="1" i="1" dirty="0">
                <a:latin typeface="akzidenz-grotesk-condensed"/>
              </a:rPr>
              <a:t>Directors-at-large</a:t>
            </a:r>
            <a:br>
              <a:rPr lang="en-US" sz="2800" i="1" dirty="0">
                <a:latin typeface="akzidenz-grotesk-condensed"/>
              </a:rPr>
            </a:br>
            <a:endParaRPr lang="en-US" sz="2800" i="1" dirty="0"/>
          </a:p>
        </p:txBody>
      </p:sp>
      <p:sp>
        <p:nvSpPr>
          <p:cNvPr id="17" name="TextBox 16">
            <a:extLst>
              <a:ext uri="{FF2B5EF4-FFF2-40B4-BE49-F238E27FC236}">
                <a16:creationId xmlns:a16="http://schemas.microsoft.com/office/drawing/2014/main" id="{F4F99B2E-1E50-4BF3-98B3-BEB3E1514E9C}"/>
              </a:ext>
            </a:extLst>
          </p:cNvPr>
          <p:cNvSpPr txBox="1"/>
          <p:nvPr/>
        </p:nvSpPr>
        <p:spPr>
          <a:xfrm>
            <a:off x="1698432" y="1963071"/>
            <a:ext cx="2304876" cy="523220"/>
          </a:xfrm>
          <a:prstGeom prst="rect">
            <a:avLst/>
          </a:prstGeom>
          <a:noFill/>
        </p:spPr>
        <p:txBody>
          <a:bodyPr wrap="square" rtlCol="0">
            <a:spAutoFit/>
          </a:bodyPr>
          <a:lstStyle/>
          <a:p>
            <a:r>
              <a:rPr lang="fr-FR" sz="1400" dirty="0"/>
              <a:t>Wade Conlan, BCxP</a:t>
            </a:r>
          </a:p>
          <a:p>
            <a:r>
              <a:rPr lang="fr-FR" sz="1400" dirty="0"/>
              <a:t>Maitland, Florida</a:t>
            </a:r>
            <a:endParaRPr lang="en-US" sz="1400" dirty="0"/>
          </a:p>
        </p:txBody>
      </p:sp>
      <p:sp>
        <p:nvSpPr>
          <p:cNvPr id="22" name="TextBox 21">
            <a:extLst>
              <a:ext uri="{FF2B5EF4-FFF2-40B4-BE49-F238E27FC236}">
                <a16:creationId xmlns:a16="http://schemas.microsoft.com/office/drawing/2014/main" id="{A9AB1C0F-3256-4A37-99AF-7202E372509B}"/>
              </a:ext>
            </a:extLst>
          </p:cNvPr>
          <p:cNvSpPr txBox="1"/>
          <p:nvPr/>
        </p:nvSpPr>
        <p:spPr>
          <a:xfrm>
            <a:off x="9464255" y="1986687"/>
            <a:ext cx="2162519" cy="523220"/>
          </a:xfrm>
          <a:prstGeom prst="rect">
            <a:avLst/>
          </a:prstGeom>
          <a:noFill/>
        </p:spPr>
        <p:txBody>
          <a:bodyPr wrap="square" rtlCol="0">
            <a:spAutoFit/>
          </a:bodyPr>
          <a:lstStyle/>
          <a:p>
            <a:r>
              <a:rPr lang="en-US" sz="1400" dirty="0"/>
              <a:t>Dru Crawley, Ph.D., BEMP</a:t>
            </a:r>
          </a:p>
          <a:p>
            <a:r>
              <a:rPr lang="en-US" sz="1400" dirty="0"/>
              <a:t>Washington, D.C.</a:t>
            </a:r>
          </a:p>
        </p:txBody>
      </p:sp>
      <p:sp>
        <p:nvSpPr>
          <p:cNvPr id="24" name="TextBox 23">
            <a:extLst>
              <a:ext uri="{FF2B5EF4-FFF2-40B4-BE49-F238E27FC236}">
                <a16:creationId xmlns:a16="http://schemas.microsoft.com/office/drawing/2014/main" id="{7A4E4514-E6A8-4FB5-AD63-D2E808DECC36}"/>
              </a:ext>
            </a:extLst>
          </p:cNvPr>
          <p:cNvSpPr txBox="1"/>
          <p:nvPr/>
        </p:nvSpPr>
        <p:spPr>
          <a:xfrm>
            <a:off x="1777913" y="3627962"/>
            <a:ext cx="1799652" cy="523220"/>
          </a:xfrm>
          <a:prstGeom prst="rect">
            <a:avLst/>
          </a:prstGeom>
          <a:noFill/>
        </p:spPr>
        <p:txBody>
          <a:bodyPr wrap="square" rtlCol="0">
            <a:spAutoFit/>
          </a:bodyPr>
          <a:lstStyle/>
          <a:p>
            <a:r>
              <a:rPr lang="en-US" sz="1400" dirty="0"/>
              <a:t>Kenneth Fulk</a:t>
            </a:r>
          </a:p>
          <a:p>
            <a:r>
              <a:rPr lang="en-US" sz="1400" dirty="0"/>
              <a:t>Allen, Texas</a:t>
            </a:r>
          </a:p>
        </p:txBody>
      </p:sp>
      <p:sp>
        <p:nvSpPr>
          <p:cNvPr id="27" name="TextBox 26">
            <a:extLst>
              <a:ext uri="{FF2B5EF4-FFF2-40B4-BE49-F238E27FC236}">
                <a16:creationId xmlns:a16="http://schemas.microsoft.com/office/drawing/2014/main" id="{5974074A-3CFC-49C2-BF56-DA5F9D49F18E}"/>
              </a:ext>
            </a:extLst>
          </p:cNvPr>
          <p:cNvSpPr txBox="1"/>
          <p:nvPr/>
        </p:nvSpPr>
        <p:spPr>
          <a:xfrm>
            <a:off x="5291777" y="3631906"/>
            <a:ext cx="2507209" cy="523220"/>
          </a:xfrm>
          <a:prstGeom prst="rect">
            <a:avLst/>
          </a:prstGeom>
          <a:noFill/>
        </p:spPr>
        <p:txBody>
          <a:bodyPr wrap="square" rtlCol="0">
            <a:spAutoFit/>
          </a:bodyPr>
          <a:lstStyle/>
          <a:p>
            <a:r>
              <a:rPr lang="en-US" sz="1400" dirty="0"/>
              <a:t>Art Giesler</a:t>
            </a:r>
          </a:p>
          <a:p>
            <a:r>
              <a:rPr lang="en-US" sz="1400" dirty="0"/>
              <a:t>Colleyville, Texas</a:t>
            </a:r>
          </a:p>
        </p:txBody>
      </p:sp>
      <p:sp>
        <p:nvSpPr>
          <p:cNvPr id="33" name="TextBox 32">
            <a:extLst>
              <a:ext uri="{FF2B5EF4-FFF2-40B4-BE49-F238E27FC236}">
                <a16:creationId xmlns:a16="http://schemas.microsoft.com/office/drawing/2014/main" id="{B63A536F-69F4-4E59-A5E5-8B8FD584677D}"/>
              </a:ext>
            </a:extLst>
          </p:cNvPr>
          <p:cNvSpPr txBox="1"/>
          <p:nvPr/>
        </p:nvSpPr>
        <p:spPr>
          <a:xfrm>
            <a:off x="1717676" y="5382814"/>
            <a:ext cx="2162519" cy="523220"/>
          </a:xfrm>
          <a:prstGeom prst="rect">
            <a:avLst/>
          </a:prstGeom>
          <a:noFill/>
        </p:spPr>
        <p:txBody>
          <a:bodyPr wrap="square" rtlCol="0">
            <a:spAutoFit/>
          </a:bodyPr>
          <a:lstStyle/>
          <a:p>
            <a:r>
              <a:rPr lang="en-US" sz="1400" dirty="0"/>
              <a:t>Kishor Khankari, Ph.D.</a:t>
            </a:r>
          </a:p>
          <a:p>
            <a:r>
              <a:rPr lang="en-US" sz="1400" dirty="0"/>
              <a:t>Ann Arbor, Michigan</a:t>
            </a:r>
          </a:p>
        </p:txBody>
      </p:sp>
      <p:pic>
        <p:nvPicPr>
          <p:cNvPr id="3078" name="Picture 6">
            <a:extLst>
              <a:ext uri="{FF2B5EF4-FFF2-40B4-BE49-F238E27FC236}">
                <a16:creationId xmlns:a16="http://schemas.microsoft.com/office/drawing/2014/main" id="{11107E8D-8CC8-4729-9C6A-236A9CF16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311344" y="1518989"/>
            <a:ext cx="1152910" cy="14142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en Fulk">
            <a:extLst>
              <a:ext uri="{FF2B5EF4-FFF2-40B4-BE49-F238E27FC236}">
                <a16:creationId xmlns:a16="http://schemas.microsoft.com/office/drawing/2014/main" id="{808C59EF-99D6-4449-9084-D0751B607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4" y="3312589"/>
            <a:ext cx="1152222" cy="141807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Ken Fulk">
            <a:extLst>
              <a:ext uri="{FF2B5EF4-FFF2-40B4-BE49-F238E27FC236}">
                <a16:creationId xmlns:a16="http://schemas.microsoft.com/office/drawing/2014/main" id="{B14B5142-DE03-4409-BA39-E251E5E37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6839" y="3320503"/>
            <a:ext cx="1133672" cy="14180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9D95FD19-C4F1-446D-B402-4398C2C5B5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797" y="5018630"/>
            <a:ext cx="1134463" cy="141807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B52C49FB-BC0D-4C69-9279-F82EED111E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7527" y="5029760"/>
            <a:ext cx="1096727" cy="14104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84D194FD-BA9E-4E41-8871-F6A41496F43D}"/>
              </a:ext>
            </a:extLst>
          </p:cNvPr>
          <p:cNvSpPr txBox="1"/>
          <p:nvPr/>
        </p:nvSpPr>
        <p:spPr>
          <a:xfrm>
            <a:off x="9464254" y="5403711"/>
            <a:ext cx="2162519" cy="523220"/>
          </a:xfrm>
          <a:prstGeom prst="rect">
            <a:avLst/>
          </a:prstGeom>
          <a:noFill/>
        </p:spPr>
        <p:txBody>
          <a:bodyPr wrap="square" rtlCol="0">
            <a:spAutoFit/>
          </a:bodyPr>
          <a:lstStyle/>
          <a:p>
            <a:r>
              <a:rPr lang="en-US" sz="1400" dirty="0"/>
              <a:t>Adrienne Thomle</a:t>
            </a:r>
          </a:p>
          <a:p>
            <a:r>
              <a:rPr lang="en-US" sz="1400" dirty="0"/>
              <a:t>Reno, Nevada</a:t>
            </a:r>
          </a:p>
        </p:txBody>
      </p:sp>
      <p:pic>
        <p:nvPicPr>
          <p:cNvPr id="21" name="Picture 20" descr="A person in a suit smiling&#10;&#10;Description automatically generated with low confidence">
            <a:extLst>
              <a:ext uri="{FF2B5EF4-FFF2-40B4-BE49-F238E27FC236}">
                <a16:creationId xmlns:a16="http://schemas.microsoft.com/office/drawing/2014/main" id="{AC769AB8-7C7D-44C8-BD63-3F1A1DA2EE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6837" y="1509187"/>
            <a:ext cx="1073240" cy="1430986"/>
          </a:xfrm>
          <a:prstGeom prst="rect">
            <a:avLst/>
          </a:prstGeom>
        </p:spPr>
      </p:pic>
      <p:sp>
        <p:nvSpPr>
          <p:cNvPr id="23" name="TextBox 22">
            <a:extLst>
              <a:ext uri="{FF2B5EF4-FFF2-40B4-BE49-F238E27FC236}">
                <a16:creationId xmlns:a16="http://schemas.microsoft.com/office/drawing/2014/main" id="{8A7EBB38-EF39-45E2-A996-A51BA888D36C}"/>
              </a:ext>
            </a:extLst>
          </p:cNvPr>
          <p:cNvSpPr txBox="1"/>
          <p:nvPr/>
        </p:nvSpPr>
        <p:spPr>
          <a:xfrm>
            <a:off x="5291777" y="1963070"/>
            <a:ext cx="2162519" cy="523220"/>
          </a:xfrm>
          <a:prstGeom prst="rect">
            <a:avLst/>
          </a:prstGeom>
          <a:noFill/>
        </p:spPr>
        <p:txBody>
          <a:bodyPr wrap="square" rtlCol="0">
            <a:spAutoFit/>
          </a:bodyPr>
          <a:lstStyle/>
          <a:p>
            <a:r>
              <a:rPr lang="en-US" sz="1400" dirty="0"/>
              <a:t>Blake Ellis, P.E.</a:t>
            </a:r>
          </a:p>
          <a:p>
            <a:r>
              <a:rPr lang="en-US" sz="1400" dirty="0"/>
              <a:t>Overland, </a:t>
            </a:r>
            <a:r>
              <a:rPr lang="en-US" sz="1200" dirty="0"/>
              <a:t>Kansas</a:t>
            </a:r>
          </a:p>
        </p:txBody>
      </p:sp>
      <p:pic>
        <p:nvPicPr>
          <p:cNvPr id="25" name="Picture 24" descr="A person wearing glasses&#10;&#10;Description automatically generated with low confidence">
            <a:extLst>
              <a:ext uri="{FF2B5EF4-FFF2-40B4-BE49-F238E27FC236}">
                <a16:creationId xmlns:a16="http://schemas.microsoft.com/office/drawing/2014/main" id="{899AC068-92F3-4FF7-B8EE-72336C095E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26839" y="4949827"/>
            <a:ext cx="1073241" cy="1430988"/>
          </a:xfrm>
          <a:prstGeom prst="rect">
            <a:avLst/>
          </a:prstGeom>
        </p:spPr>
      </p:pic>
      <p:sp>
        <p:nvSpPr>
          <p:cNvPr id="26" name="TextBox 25">
            <a:extLst>
              <a:ext uri="{FF2B5EF4-FFF2-40B4-BE49-F238E27FC236}">
                <a16:creationId xmlns:a16="http://schemas.microsoft.com/office/drawing/2014/main" id="{F25973FA-110C-443C-9397-D15FEC4A7F59}"/>
              </a:ext>
            </a:extLst>
          </p:cNvPr>
          <p:cNvSpPr txBox="1"/>
          <p:nvPr/>
        </p:nvSpPr>
        <p:spPr>
          <a:xfrm>
            <a:off x="5291777" y="5457679"/>
            <a:ext cx="2162519" cy="523220"/>
          </a:xfrm>
          <a:prstGeom prst="rect">
            <a:avLst/>
          </a:prstGeom>
          <a:noFill/>
        </p:spPr>
        <p:txBody>
          <a:bodyPr wrap="square" rtlCol="0">
            <a:spAutoFit/>
          </a:bodyPr>
          <a:lstStyle/>
          <a:p>
            <a:r>
              <a:rPr lang="en-US" sz="1400" dirty="0"/>
              <a:t>Luke Leung, P.E</a:t>
            </a:r>
          </a:p>
          <a:p>
            <a:r>
              <a:rPr lang="en-US" sz="1400" dirty="0"/>
              <a:t>Clarendon Hills, Illinois</a:t>
            </a:r>
          </a:p>
        </p:txBody>
      </p:sp>
      <p:sp>
        <p:nvSpPr>
          <p:cNvPr id="29" name="TextBox 28">
            <a:extLst>
              <a:ext uri="{FF2B5EF4-FFF2-40B4-BE49-F238E27FC236}">
                <a16:creationId xmlns:a16="http://schemas.microsoft.com/office/drawing/2014/main" id="{D16B46F7-2917-4307-853A-8844EA2A5A31}"/>
              </a:ext>
            </a:extLst>
          </p:cNvPr>
          <p:cNvSpPr txBox="1"/>
          <p:nvPr/>
        </p:nvSpPr>
        <p:spPr>
          <a:xfrm>
            <a:off x="9498260" y="3647687"/>
            <a:ext cx="2162519" cy="461665"/>
          </a:xfrm>
          <a:prstGeom prst="rect">
            <a:avLst/>
          </a:prstGeom>
          <a:noFill/>
        </p:spPr>
        <p:txBody>
          <a:bodyPr wrap="square" rtlCol="0">
            <a:spAutoFit/>
          </a:bodyPr>
          <a:lstStyle/>
          <a:p>
            <a:r>
              <a:rPr lang="en-US" sz="1200" dirty="0"/>
              <a:t>Wei Sun, P.E.</a:t>
            </a:r>
          </a:p>
          <a:p>
            <a:r>
              <a:rPr lang="en-US" sz="1200" dirty="0"/>
              <a:t>Ann Arbor, Michigan </a:t>
            </a:r>
          </a:p>
        </p:txBody>
      </p:sp>
      <p:pic>
        <p:nvPicPr>
          <p:cNvPr id="3" name="Picture 2" descr="A person wearing glasses and a suit&#10;&#10;Description automatically generated with medium confidence">
            <a:extLst>
              <a:ext uri="{FF2B5EF4-FFF2-40B4-BE49-F238E27FC236}">
                <a16:creationId xmlns:a16="http://schemas.microsoft.com/office/drawing/2014/main" id="{BCAB0A86-18D9-4E53-8FCE-676DFE81CD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5120" y="3268087"/>
            <a:ext cx="1085358" cy="1454273"/>
          </a:xfrm>
          <a:prstGeom prst="rect">
            <a:avLst/>
          </a:prstGeom>
        </p:spPr>
      </p:pic>
      <p:pic>
        <p:nvPicPr>
          <p:cNvPr id="4" name="Picture 3" descr="A person in a suit and tie&#10;&#10;Description automatically generated with medium confidence">
            <a:extLst>
              <a:ext uri="{FF2B5EF4-FFF2-40B4-BE49-F238E27FC236}">
                <a16:creationId xmlns:a16="http://schemas.microsoft.com/office/drawing/2014/main" id="{E7C7E47A-3725-48DD-89AD-8C724657D4F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371" y="1524969"/>
            <a:ext cx="1004388" cy="1464182"/>
          </a:xfrm>
          <a:prstGeom prst="rect">
            <a:avLst/>
          </a:prstGeom>
        </p:spPr>
      </p:pic>
    </p:spTree>
    <p:extLst>
      <p:ext uri="{BB962C8B-B14F-4D97-AF65-F5344CB8AC3E}">
        <p14:creationId xmlns:p14="http://schemas.microsoft.com/office/powerpoint/2010/main" val="219109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sz="3200" b="1" dirty="0"/>
              <a:t>Diversity, Equity, &amp; Inclusion (DEI) in ASHRAE</a:t>
            </a:r>
            <a:br>
              <a:rPr lang="en-US" sz="2400" dirty="0"/>
            </a:br>
            <a:r>
              <a:rPr lang="en-US" sz="1800" i="1" dirty="0">
                <a:latin typeface="akzidenz-grotesk-condensed"/>
              </a:rPr>
              <a:t>BOD Subcommittee created by the Board in January 2021</a:t>
            </a:r>
            <a:br>
              <a:rPr lang="en-US" sz="2400" i="1" dirty="0">
                <a:latin typeface="akzidenz-grotesk-condensed"/>
              </a:rPr>
            </a:br>
            <a:endParaRPr lang="en-US" sz="2400" i="1" dirty="0"/>
          </a:p>
        </p:txBody>
      </p:sp>
      <p:sp>
        <p:nvSpPr>
          <p:cNvPr id="30" name="Rectangle 29">
            <a:extLst>
              <a:ext uri="{FF2B5EF4-FFF2-40B4-BE49-F238E27FC236}">
                <a16:creationId xmlns:a16="http://schemas.microsoft.com/office/drawing/2014/main" id="{6B272A6F-6744-419C-AA8A-9B095A199CB9}"/>
              </a:ext>
            </a:extLst>
          </p:cNvPr>
          <p:cNvSpPr/>
          <p:nvPr/>
        </p:nvSpPr>
        <p:spPr>
          <a:xfrm>
            <a:off x="3663259" y="1935769"/>
            <a:ext cx="7764504" cy="1836400"/>
          </a:xfrm>
          <a:prstGeom prst="rect">
            <a:avLst/>
          </a:prstGeom>
        </p:spPr>
        <p:txBody>
          <a:bodyPr wrap="square">
            <a:spAutoFit/>
          </a:bodyPr>
          <a:lstStyle/>
          <a:p>
            <a:pPr marL="0" marR="0" lvl="0" indent="0" algn="l" defTabSz="914400" rtl="0" eaLnBrk="1" fontAlgn="auto" latinLnBrk="0" hangingPunct="1">
              <a:lnSpc>
                <a:spcPts val="174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ts val="1740"/>
              </a:lnSpc>
              <a:spcBef>
                <a:spcPts val="0"/>
              </a:spcBef>
              <a:spcAft>
                <a:spcPts val="0"/>
              </a:spcAft>
              <a:buClrTx/>
              <a:buSzPts val="1000"/>
              <a:buFont typeface="Symbol" panose="05050102010706020507" pitchFamily="18" charset="2"/>
              <a:buChar char=""/>
              <a:tabLst>
                <a:tab pos="457200" algn="l"/>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All matters relating to diversity, equity and inclusion - with a view to improving organizational awareness and performance in these areas amongst both staff and the Society membership</a:t>
            </a:r>
            <a:endParaRPr kumimoji="0" lang="en-CA"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ts val="1740"/>
              </a:lnSpc>
              <a:spcBef>
                <a:spcPts val="0"/>
              </a:spcBef>
              <a:spcAft>
                <a:spcPts val="0"/>
              </a:spcAft>
              <a:buClrTx/>
              <a:buSzPts val="1000"/>
              <a:buFont typeface="Symbol" panose="05050102010706020507" pitchFamily="18" charset="2"/>
              <a:buChar char=""/>
              <a:tabLst>
                <a:tab pos="457200" algn="l"/>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The establishment of annual budgets for DEI program and ongoing initiatives</a:t>
            </a:r>
            <a:endParaRPr kumimoji="0" lang="en-CA"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ts val="1740"/>
              </a:lnSpc>
              <a:spcBef>
                <a:spcPts val="0"/>
              </a:spcBef>
              <a:spcAft>
                <a:spcPts val="0"/>
              </a:spcAft>
              <a:buClrTx/>
              <a:buSzPts val="1000"/>
              <a:buFont typeface="Symbol" panose="05050102010706020507" pitchFamily="18" charset="2"/>
              <a:buChar char=""/>
              <a:tabLst>
                <a:tab pos="457200" algn="l"/>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The prioritization of inclusivity issues which have relevance to ASHRAE, together with plans for addressing these issues</a:t>
            </a:r>
          </a:p>
          <a:p>
            <a:pPr marL="342900" marR="0" lvl="0" indent="-342900" algn="l" defTabSz="914400" rtl="0" eaLnBrk="1" fontAlgn="auto" latinLnBrk="0" hangingPunct="1">
              <a:lnSpc>
                <a:spcPts val="1740"/>
              </a:lnSpc>
              <a:spcBef>
                <a:spcPts val="0"/>
              </a:spcBef>
              <a:spcAft>
                <a:spcPts val="0"/>
              </a:spcAft>
              <a:buClrTx/>
              <a:buSzPts val="1000"/>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Potential DEI training modules for Chapters and Committees</a:t>
            </a:r>
            <a:endParaRPr kumimoji="0" lang="en-CA"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BFA33511-3DD6-4608-A8DE-856B5B4F368A}"/>
              </a:ext>
            </a:extLst>
          </p:cNvPr>
          <p:cNvSpPr/>
          <p:nvPr/>
        </p:nvSpPr>
        <p:spPr>
          <a:xfrm>
            <a:off x="3764623" y="1444664"/>
            <a:ext cx="63052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purpose of the BOD DEI Subcommittee is to </a:t>
            </a:r>
            <a:r>
              <a:rPr kumimoji="0" lang="en-US"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advise and engage the Board of Directors 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Rectangle 3">
            <a:extLst>
              <a:ext uri="{FF2B5EF4-FFF2-40B4-BE49-F238E27FC236}">
                <a16:creationId xmlns:a16="http://schemas.microsoft.com/office/drawing/2014/main" id="{2DBE3A1E-EDE5-47D7-AC63-7881C9C4D1DB}"/>
              </a:ext>
            </a:extLst>
          </p:cNvPr>
          <p:cNvSpPr/>
          <p:nvPr/>
        </p:nvSpPr>
        <p:spPr>
          <a:xfrm>
            <a:off x="0" y="5128396"/>
            <a:ext cx="12192000" cy="1543776"/>
          </a:xfrm>
          <a:prstGeom prst="rect">
            <a:avLst/>
          </a:prstGeom>
          <a:solidFill>
            <a:srgbClr val="5B9BD5">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8E9068C2-0C99-46C5-93D1-0362BBAEEE20}"/>
              </a:ext>
            </a:extLst>
          </p:cNvPr>
          <p:cNvPicPr>
            <a:picLocks noChangeAspect="1"/>
          </p:cNvPicPr>
          <p:nvPr/>
        </p:nvPicPr>
        <p:blipFill>
          <a:blip r:embed="rId3"/>
          <a:stretch>
            <a:fillRect/>
          </a:stretch>
        </p:blipFill>
        <p:spPr>
          <a:xfrm>
            <a:off x="1399460" y="1551597"/>
            <a:ext cx="1857841" cy="2483441"/>
          </a:xfrm>
          <a:prstGeom prst="rect">
            <a:avLst/>
          </a:prstGeom>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1F8F853C-D787-4EDA-AF28-5608022E2B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6542" y="5153734"/>
            <a:ext cx="776231" cy="1164346"/>
          </a:xfrm>
          <a:prstGeom prst="rect">
            <a:avLst/>
          </a:prstGeom>
        </p:spPr>
      </p:pic>
      <p:pic>
        <p:nvPicPr>
          <p:cNvPr id="37" name="Picture 36">
            <a:extLst>
              <a:ext uri="{FF2B5EF4-FFF2-40B4-BE49-F238E27FC236}">
                <a16:creationId xmlns:a16="http://schemas.microsoft.com/office/drawing/2014/main" id="{A43FB136-5D3E-4FD0-8B25-EBD4335C1D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672" y="5150184"/>
            <a:ext cx="856919" cy="1142558"/>
          </a:xfrm>
          <a:prstGeom prst="rect">
            <a:avLst/>
          </a:prstGeom>
        </p:spPr>
      </p:pic>
      <p:pic>
        <p:nvPicPr>
          <p:cNvPr id="45" name="Picture 44">
            <a:extLst>
              <a:ext uri="{FF2B5EF4-FFF2-40B4-BE49-F238E27FC236}">
                <a16:creationId xmlns:a16="http://schemas.microsoft.com/office/drawing/2014/main" id="{EF7DEDBF-03CF-4841-94D3-25E891E1A4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5857" y="5145997"/>
            <a:ext cx="862949" cy="1150599"/>
          </a:xfrm>
          <a:prstGeom prst="rect">
            <a:avLst/>
          </a:prstGeom>
        </p:spPr>
      </p:pic>
      <p:sp>
        <p:nvSpPr>
          <p:cNvPr id="50" name="Rectangle 49">
            <a:extLst>
              <a:ext uri="{FF2B5EF4-FFF2-40B4-BE49-F238E27FC236}">
                <a16:creationId xmlns:a16="http://schemas.microsoft.com/office/drawing/2014/main" id="{5177F43E-BEE2-469B-ABD5-F3A36802AF04}"/>
              </a:ext>
            </a:extLst>
          </p:cNvPr>
          <p:cNvSpPr/>
          <p:nvPr/>
        </p:nvSpPr>
        <p:spPr>
          <a:xfrm>
            <a:off x="332899" y="4179307"/>
            <a:ext cx="3990964"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Download the Report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ashrae.org/DiversityEquityInclusion</a:t>
            </a:r>
          </a:p>
        </p:txBody>
      </p:sp>
      <p:sp>
        <p:nvSpPr>
          <p:cNvPr id="53" name="TextBox 52">
            <a:extLst>
              <a:ext uri="{FF2B5EF4-FFF2-40B4-BE49-F238E27FC236}">
                <a16:creationId xmlns:a16="http://schemas.microsoft.com/office/drawing/2014/main" id="{900375DA-F2F4-4FFA-AA5B-B6F6925A8F04}"/>
              </a:ext>
            </a:extLst>
          </p:cNvPr>
          <p:cNvSpPr txBox="1"/>
          <p:nvPr/>
        </p:nvSpPr>
        <p:spPr>
          <a:xfrm>
            <a:off x="5132832" y="3929375"/>
            <a:ext cx="6721825"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Members of the BOD DEI Subcommittee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Adrienne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Thomle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(Chair); Kishor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Khankari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(Vice Chair); Devin Abellon; Susanna Hanson; Wei Sun; Ashish Rakheja; Tanisha Meyers-Lisle (Staff Liaison);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Billy Austin; Dennis Knight; Farooq Mehboob (Consultant)</a:t>
            </a:r>
          </a:p>
        </p:txBody>
      </p:sp>
      <p:pic>
        <p:nvPicPr>
          <p:cNvPr id="21" name="Picture 20">
            <a:extLst>
              <a:ext uri="{FF2B5EF4-FFF2-40B4-BE49-F238E27FC236}">
                <a16:creationId xmlns:a16="http://schemas.microsoft.com/office/drawing/2014/main" id="{5A1C1741-B57B-4C9C-AE4F-0367D82BAEBA}"/>
              </a:ext>
            </a:extLst>
          </p:cNvPr>
          <p:cNvPicPr>
            <a:picLocks noChangeAspect="1"/>
          </p:cNvPicPr>
          <p:nvPr/>
        </p:nvPicPr>
        <p:blipFill rotWithShape="1">
          <a:blip r:embed="rId7"/>
          <a:srcRect l="22843"/>
          <a:stretch/>
        </p:blipFill>
        <p:spPr>
          <a:xfrm>
            <a:off x="7271164" y="5145997"/>
            <a:ext cx="951770" cy="1150599"/>
          </a:xfrm>
          <a:prstGeom prst="rect">
            <a:avLst/>
          </a:prstGeom>
        </p:spPr>
      </p:pic>
      <p:pic>
        <p:nvPicPr>
          <p:cNvPr id="5" name="Picture 4" descr="A close-up of a person smiling&#10;&#10;Description automatically generated">
            <a:extLst>
              <a:ext uri="{FF2B5EF4-FFF2-40B4-BE49-F238E27FC236}">
                <a16:creationId xmlns:a16="http://schemas.microsoft.com/office/drawing/2014/main" id="{355BDD66-3B25-4A2F-8492-6BE4DFF1F0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8088" y="5151502"/>
            <a:ext cx="782742" cy="1174113"/>
          </a:xfrm>
          <a:prstGeom prst="rect">
            <a:avLst/>
          </a:prstGeom>
        </p:spPr>
      </p:pic>
      <p:pic>
        <p:nvPicPr>
          <p:cNvPr id="7" name="Picture 6" descr="A person wearing glasses and a suit&#10;&#10;Description automatically generated with medium confidence">
            <a:extLst>
              <a:ext uri="{FF2B5EF4-FFF2-40B4-BE49-F238E27FC236}">
                <a16:creationId xmlns:a16="http://schemas.microsoft.com/office/drawing/2014/main" id="{CCB6525B-2D01-4195-88A0-5C67C7025A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8438" y="5128396"/>
            <a:ext cx="868979" cy="1164346"/>
          </a:xfrm>
          <a:prstGeom prst="rect">
            <a:avLst/>
          </a:prstGeom>
        </p:spPr>
      </p:pic>
      <p:pic>
        <p:nvPicPr>
          <p:cNvPr id="9" name="Picture 8" descr="A person in a suit and tie&#10;&#10;Description automatically generated with medium confidence">
            <a:extLst>
              <a:ext uri="{FF2B5EF4-FFF2-40B4-BE49-F238E27FC236}">
                <a16:creationId xmlns:a16="http://schemas.microsoft.com/office/drawing/2014/main" id="{162DF678-6FFE-4890-9AE5-546204C91B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9321" y="5145997"/>
            <a:ext cx="1231361" cy="1150599"/>
          </a:xfrm>
          <a:prstGeom prst="rect">
            <a:avLst/>
          </a:prstGeom>
        </p:spPr>
      </p:pic>
      <p:pic>
        <p:nvPicPr>
          <p:cNvPr id="11" name="Picture 10" descr="A person in a suit smiling&#10;&#10;Description automatically generated with low confidence">
            <a:extLst>
              <a:ext uri="{FF2B5EF4-FFF2-40B4-BE49-F238E27FC236}">
                <a16:creationId xmlns:a16="http://schemas.microsoft.com/office/drawing/2014/main" id="{94E56CAD-E85F-472B-A75E-D84AFFE600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62723" y="5146200"/>
            <a:ext cx="884561" cy="1179415"/>
          </a:xfrm>
          <a:prstGeom prst="rect">
            <a:avLst/>
          </a:prstGeom>
        </p:spPr>
      </p:pic>
      <p:pic>
        <p:nvPicPr>
          <p:cNvPr id="14" name="Picture 13" descr="A person wearing glasses&#10;&#10;Description automatically generated with medium confidence">
            <a:extLst>
              <a:ext uri="{FF2B5EF4-FFF2-40B4-BE49-F238E27FC236}">
                <a16:creationId xmlns:a16="http://schemas.microsoft.com/office/drawing/2014/main" id="{8F7C676D-D32F-4302-8841-F9942C97C4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87073" y="5154040"/>
            <a:ext cx="958953" cy="1195534"/>
          </a:xfrm>
          <a:prstGeom prst="rect">
            <a:avLst/>
          </a:prstGeom>
        </p:spPr>
      </p:pic>
      <p:pic>
        <p:nvPicPr>
          <p:cNvPr id="16" name="Picture 15" descr="A person in a suit and tie&#10;&#10;Description automatically generated with medium confidence">
            <a:extLst>
              <a:ext uri="{FF2B5EF4-FFF2-40B4-BE49-F238E27FC236}">
                <a16:creationId xmlns:a16="http://schemas.microsoft.com/office/drawing/2014/main" id="{D7F170CE-7623-48BB-B3E9-38E893FCF12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13120" y="5156551"/>
            <a:ext cx="958953" cy="1191233"/>
          </a:xfrm>
          <a:prstGeom prst="rect">
            <a:avLst/>
          </a:prstGeom>
        </p:spPr>
      </p:pic>
    </p:spTree>
    <p:extLst>
      <p:ext uri="{BB962C8B-B14F-4D97-AF65-F5344CB8AC3E}">
        <p14:creationId xmlns:p14="http://schemas.microsoft.com/office/powerpoint/2010/main" val="161903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9B21-C9A1-C64C-A5AF-D8F5CADD5962}"/>
              </a:ext>
            </a:extLst>
          </p:cNvPr>
          <p:cNvSpPr>
            <a:spLocks noGrp="1"/>
          </p:cNvSpPr>
          <p:nvPr>
            <p:ph type="title"/>
          </p:nvPr>
        </p:nvSpPr>
        <p:spPr>
          <a:xfrm>
            <a:off x="257176" y="365125"/>
            <a:ext cx="9472040" cy="643543"/>
          </a:xfrm>
        </p:spPr>
        <p:txBody>
          <a:bodyPr>
            <a:normAutofit/>
          </a:bodyPr>
          <a:lstStyle/>
          <a:p>
            <a:r>
              <a:rPr lang="en-US" b="1" dirty="0"/>
              <a:t>Task Force for Building Decarbonization</a:t>
            </a:r>
          </a:p>
        </p:txBody>
      </p:sp>
      <p:sp>
        <p:nvSpPr>
          <p:cNvPr id="3" name="Content Placeholder 2">
            <a:extLst>
              <a:ext uri="{FF2B5EF4-FFF2-40B4-BE49-F238E27FC236}">
                <a16:creationId xmlns:a16="http://schemas.microsoft.com/office/drawing/2014/main" id="{932E4A63-18F3-1A4A-AF1F-2143C822963C}"/>
              </a:ext>
            </a:extLst>
          </p:cNvPr>
          <p:cNvSpPr>
            <a:spLocks noGrp="1"/>
          </p:cNvSpPr>
          <p:nvPr>
            <p:ph idx="1"/>
          </p:nvPr>
        </p:nvSpPr>
        <p:spPr>
          <a:xfrm>
            <a:off x="3129021" y="1400971"/>
            <a:ext cx="9062978" cy="3558761"/>
          </a:xfrm>
        </p:spPr>
        <p:txBody>
          <a:bodyPr>
            <a:noAutofit/>
          </a:bodyPr>
          <a:lstStyle/>
          <a:p>
            <a:pPr marL="0" indent="0">
              <a:lnSpc>
                <a:spcPct val="100000"/>
              </a:lnSpc>
              <a:spcBef>
                <a:spcPts val="600"/>
              </a:spcBef>
              <a:buNone/>
            </a:pPr>
            <a:r>
              <a:rPr lang="en-US" sz="2400" dirty="0">
                <a:latin typeface="+mn-lt"/>
              </a:rPr>
              <a:t>The </a:t>
            </a:r>
            <a:r>
              <a:rPr lang="en-US" sz="2400" b="1" dirty="0">
                <a:solidFill>
                  <a:srgbClr val="0070C0"/>
                </a:solidFill>
                <a:latin typeface="+mn-lt"/>
              </a:rPr>
              <a:t>Task Force For Building Decarbonization </a:t>
            </a:r>
            <a:r>
              <a:rPr lang="en-US" sz="2400" dirty="0">
                <a:latin typeface="+mn-lt"/>
              </a:rPr>
              <a:t>(TFBD) is working to implement strategy, direction, and successful products and services for the industry relating to building decarbonization.</a:t>
            </a:r>
          </a:p>
          <a:p>
            <a:pPr marL="0" indent="0">
              <a:lnSpc>
                <a:spcPct val="100000"/>
              </a:lnSpc>
              <a:spcBef>
                <a:spcPts val="600"/>
              </a:spcBef>
              <a:buNone/>
            </a:pPr>
            <a:endParaRPr lang="en-US" sz="2400" dirty="0">
              <a:latin typeface="+mn-lt"/>
            </a:endParaRPr>
          </a:p>
          <a:p>
            <a:pPr marL="0" indent="0">
              <a:lnSpc>
                <a:spcPct val="100000"/>
              </a:lnSpc>
              <a:spcBef>
                <a:spcPts val="600"/>
              </a:spcBef>
              <a:buNone/>
            </a:pPr>
            <a:r>
              <a:rPr lang="en-US" sz="2400" b="1" dirty="0">
                <a:latin typeface="+mn-lt"/>
              </a:rPr>
              <a:t>Products and Services Include:</a:t>
            </a:r>
          </a:p>
          <a:p>
            <a:pPr>
              <a:lnSpc>
                <a:spcPct val="100000"/>
              </a:lnSpc>
              <a:spcBef>
                <a:spcPts val="600"/>
              </a:spcBef>
            </a:pPr>
            <a:r>
              <a:rPr lang="en-US" sz="2400" dirty="0">
                <a:latin typeface="+mn-lt"/>
              </a:rPr>
              <a:t>Six Guides </a:t>
            </a:r>
          </a:p>
          <a:p>
            <a:pPr>
              <a:lnSpc>
                <a:spcPct val="100000"/>
              </a:lnSpc>
              <a:spcBef>
                <a:spcPts val="600"/>
              </a:spcBef>
            </a:pPr>
            <a:r>
              <a:rPr lang="en-US" sz="2400" dirty="0">
                <a:latin typeface="+mn-lt"/>
              </a:rPr>
              <a:t>Creating content for Knowledge Hub and ashrae.org </a:t>
            </a:r>
          </a:p>
          <a:p>
            <a:pPr>
              <a:lnSpc>
                <a:spcPct val="100000"/>
              </a:lnSpc>
              <a:spcBef>
                <a:spcPts val="600"/>
              </a:spcBef>
            </a:pPr>
            <a:r>
              <a:rPr lang="en-US" sz="2400" dirty="0">
                <a:latin typeface="+mn-lt"/>
              </a:rPr>
              <a:t>Establishing relevant training &amp; education</a:t>
            </a:r>
          </a:p>
          <a:p>
            <a:pPr marL="0" indent="0" algn="ctr">
              <a:buNone/>
            </a:pPr>
            <a:endParaRPr lang="en-US" sz="2000" b="1" dirty="0">
              <a:latin typeface="+mn-lt"/>
            </a:endParaRPr>
          </a:p>
          <a:p>
            <a:pPr marL="0" indent="0" algn="ctr">
              <a:buNone/>
            </a:pPr>
            <a:r>
              <a:rPr kumimoji="0" lang="en-US" sz="2000" b="1" i="0" u="none" strike="noStrike" kern="1200" cap="none" spc="0" normalizeH="0" baseline="0" noProof="0" dirty="0">
                <a:ln>
                  <a:noFill/>
                </a:ln>
                <a:effectLst/>
                <a:uLnTx/>
                <a:uFillTx/>
                <a:latin typeface="Calibri" panose="020F0502020204030204"/>
                <a:ea typeface="+mn-ea"/>
                <a:cs typeface="+mn-cs"/>
              </a:rPr>
              <a:t>Email questions or input to </a:t>
            </a:r>
            <a:r>
              <a:rPr kumimoji="0" lang="en-US" sz="2000" b="1" i="0" u="sng" strike="noStrike" kern="1200" cap="none" spc="0" normalizeH="0" baseline="0" noProof="0" dirty="0">
                <a:ln>
                  <a:noFill/>
                </a:ln>
                <a:solidFill>
                  <a:srgbClr val="0070C0"/>
                </a:solidFill>
                <a:effectLst/>
                <a:uLnTx/>
                <a:uFillTx/>
                <a:latin typeface="Calibri" panose="020F0502020204030204"/>
                <a:ea typeface="+mn-ea"/>
                <a:cs typeface="+mn-cs"/>
              </a:rPr>
              <a:t>decarb@ashrae.org </a:t>
            </a:r>
            <a:endParaRPr lang="en-US" sz="2000" b="1" dirty="0">
              <a:solidFill>
                <a:srgbClr val="0070C0"/>
              </a:solidFill>
              <a:latin typeface="+mn-lt"/>
            </a:endParaRPr>
          </a:p>
          <a:p>
            <a:pPr marL="0" indent="0" algn="ctr">
              <a:buNone/>
            </a:pPr>
            <a:endParaRPr lang="en-US" sz="2000" b="1" dirty="0">
              <a:latin typeface="+mn-lt"/>
            </a:endParaRPr>
          </a:p>
          <a:p>
            <a:pPr marL="0" indent="0" algn="ctr">
              <a:buNone/>
            </a:pPr>
            <a:br>
              <a:rPr lang="en-US" sz="1600" dirty="0">
                <a:latin typeface="+mn-lt"/>
              </a:rPr>
            </a:b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lgn="ctr">
              <a:buNone/>
            </a:pPr>
            <a:endParaRPr lang="en-US" sz="1600" dirty="0"/>
          </a:p>
          <a:p>
            <a:pPr marL="0" indent="0" algn="ctr">
              <a:buNone/>
            </a:pPr>
            <a:endParaRPr lang="en-US" sz="1600" b="1" dirty="0"/>
          </a:p>
          <a:p>
            <a:pPr marL="0" indent="0" algn="ctr">
              <a:buNone/>
            </a:pPr>
            <a:endParaRPr lang="en-US" sz="1600" dirty="0"/>
          </a:p>
        </p:txBody>
      </p:sp>
      <p:sp>
        <p:nvSpPr>
          <p:cNvPr id="10" name="TextBox 9">
            <a:extLst>
              <a:ext uri="{FF2B5EF4-FFF2-40B4-BE49-F238E27FC236}">
                <a16:creationId xmlns:a16="http://schemas.microsoft.com/office/drawing/2014/main" id="{0DEAED15-67E9-4F07-9474-F9C9B8B49885}"/>
              </a:ext>
            </a:extLst>
          </p:cNvPr>
          <p:cNvSpPr txBox="1"/>
          <p:nvPr/>
        </p:nvSpPr>
        <p:spPr>
          <a:xfrm>
            <a:off x="1" y="5931297"/>
            <a:ext cx="12191999" cy="572352"/>
          </a:xfrm>
          <a:prstGeom prst="rect">
            <a:avLst/>
          </a:prstGeom>
          <a:solidFill>
            <a:srgbClr val="006EB6"/>
          </a:solidFill>
        </p:spPr>
        <p:txBody>
          <a:bodyPr wrap="square" tIns="36576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ashrae.org/decarb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3B81B987-9FFD-A898-9BB9-0EE40062BE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61" y="3910144"/>
            <a:ext cx="2792728" cy="186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1C8272-E89C-BC9E-A4B1-E745D03F31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6" y="1320961"/>
            <a:ext cx="2430780" cy="24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504865"/>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F3454A639CF04A9FA2B13D36277A41" ma:contentTypeVersion="12" ma:contentTypeDescription="Create a new document." ma:contentTypeScope="" ma:versionID="8036dcd844e262f6c55a5b9d79e52d01">
  <xsd:schema xmlns:xsd="http://www.w3.org/2001/XMLSchema" xmlns:xs="http://www.w3.org/2001/XMLSchema" xmlns:p="http://schemas.microsoft.com/office/2006/metadata/properties" xmlns:ns3="d0047f43-0414-4e3d-9957-611d7bb5dc55" xmlns:ns4="2fdf815f-8e37-4da1-a3c0-0c7c3ddbe156" targetNamespace="http://schemas.microsoft.com/office/2006/metadata/properties" ma:root="true" ma:fieldsID="ba3ae8e41ea1b7b6d080d6bc9831922e" ns3:_="" ns4:_="">
    <xsd:import namespace="d0047f43-0414-4e3d-9957-611d7bb5dc55"/>
    <xsd:import namespace="2fdf815f-8e37-4da1-a3c0-0c7c3ddbe15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47f43-0414-4e3d-9957-611d7bb5dc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df815f-8e37-4da1-a3c0-0c7c3ddbe15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CD0BE-F7BF-4CE7-AFE2-61B8F1781527}">
  <ds:schemaRefs>
    <ds:schemaRef ds:uri="http://purl.org/dc/elements/1.1/"/>
    <ds:schemaRef ds:uri="http://schemas.microsoft.com/office/2006/documentManagement/types"/>
    <ds:schemaRef ds:uri="http://schemas.openxmlformats.org/package/2006/metadata/core-properties"/>
    <ds:schemaRef ds:uri="2fdf815f-8e37-4da1-a3c0-0c7c3ddbe156"/>
    <ds:schemaRef ds:uri="http://www.w3.org/XML/1998/namespace"/>
    <ds:schemaRef ds:uri="http://purl.org/dc/terms/"/>
    <ds:schemaRef ds:uri="http://schemas.microsoft.com/office/infopath/2007/PartnerControls"/>
    <ds:schemaRef ds:uri="d0047f43-0414-4e3d-9957-611d7bb5dc5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0853A6F-88A1-4DCC-9C8C-A5BA102CE303}">
  <ds:schemaRefs>
    <ds:schemaRef ds:uri="http://schemas.microsoft.com/sharepoint/v3/contenttype/forms"/>
  </ds:schemaRefs>
</ds:datastoreItem>
</file>

<file path=customXml/itemProps3.xml><?xml version="1.0" encoding="utf-8"?>
<ds:datastoreItem xmlns:ds="http://schemas.openxmlformats.org/officeDocument/2006/customXml" ds:itemID="{F06FF294-50CF-452D-92FE-E3E20EFB4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47f43-0414-4e3d-9957-611d7bb5dc55"/>
    <ds:schemaRef ds:uri="2fdf815f-8e37-4da1-a3c0-0c7c3ddbe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19678</TotalTime>
  <Words>2785</Words>
  <Application>Microsoft Office PowerPoint</Application>
  <PresentationFormat>Widescreen</PresentationFormat>
  <Paragraphs>406</Paragraphs>
  <Slides>22</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Akzidenz Grotesk BE Cn</vt:lpstr>
      <vt:lpstr>Akzidenz Grotesk BE Medium</vt:lpstr>
      <vt:lpstr>Akzidenz Grotesk BE Regular</vt:lpstr>
      <vt:lpstr>akzidenz-grotesk</vt:lpstr>
      <vt:lpstr>akzidenz-grotesk-condensed</vt:lpstr>
      <vt:lpstr>Arial</vt:lpstr>
      <vt:lpstr>Calibri</vt:lpstr>
      <vt:lpstr>Calibri Light</vt:lpstr>
      <vt:lpstr>Symbol</vt:lpstr>
      <vt:lpstr>Symbol,Sans-Serif</vt:lpstr>
      <vt:lpstr>Times New Roman</vt:lpstr>
      <vt:lpstr>Wingdings</vt:lpstr>
      <vt:lpstr>Office Theme</vt:lpstr>
      <vt:lpstr>PowerPoint Presentation</vt:lpstr>
      <vt:lpstr>PowerPoint Presentation</vt:lpstr>
      <vt:lpstr>Nominations Needed!</vt:lpstr>
      <vt:lpstr>ASHRAE Simplified Rules of Order  &amp; Quick Reference </vt:lpstr>
      <vt:lpstr>PowerPoint Presentation</vt:lpstr>
      <vt:lpstr>PowerPoint Presentation</vt:lpstr>
      <vt:lpstr>PowerPoint Presentation</vt:lpstr>
      <vt:lpstr>Diversity, Equity, &amp; Inclusion (DEI) in ASHRAE BOD Subcommittee created by the Board in January 2021 </vt:lpstr>
      <vt:lpstr>Task Force for Building Decarbonization</vt:lpstr>
      <vt:lpstr>Distinguished Lecturer</vt:lpstr>
      <vt:lpstr>Society Updates</vt:lpstr>
      <vt:lpstr>Membership &amp; Communities</vt:lpstr>
      <vt:lpstr>Supporting ASHRAE’s Mission</vt:lpstr>
      <vt:lpstr>Government Affairs</vt:lpstr>
      <vt:lpstr>Professional Development</vt:lpstr>
      <vt:lpstr>Publications Be on the lookout for updated Standards 90.1 and 62.1 later this year.</vt:lpstr>
      <vt:lpstr>Resources</vt:lpstr>
      <vt:lpstr>Marketing Central</vt:lpstr>
      <vt:lpstr>Upcoming Tradeshows</vt:lpstr>
      <vt:lpstr>ASHRAE Topical Conferences</vt:lpstr>
      <vt:lpstr>2023 ASHRAE Winter Conference</vt:lpstr>
      <vt:lpstr>PowerPoint Presentation</vt:lpstr>
    </vt:vector>
  </TitlesOfParts>
  <Company>ASHRAE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Megan</dc:creator>
  <cp:lastModifiedBy>Buckley Washington, Karen</cp:lastModifiedBy>
  <cp:revision>332</cp:revision>
  <dcterms:created xsi:type="dcterms:W3CDTF">2017-02-06T18:00:44Z</dcterms:created>
  <dcterms:modified xsi:type="dcterms:W3CDTF">2022-08-17T19:00:30Z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0x0101004DF3454A639CF04A9FA2B13D36277A41</vt:lpwstr>
  </property>
</Properties>
</file>