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5" r:id="rId5"/>
    <p:sldMasterId id="2147483670" r:id="rId6"/>
    <p:sldMasterId id="2147483691" r:id="rId7"/>
    <p:sldMasterId id="2147483712" r:id="rId8"/>
    <p:sldMasterId id="2147483733" r:id="rId9"/>
  </p:sldMasterIdLst>
  <p:notesMasterIdLst>
    <p:notesMasterId r:id="rId37"/>
  </p:notesMasterIdLst>
  <p:sldIdLst>
    <p:sldId id="256" r:id="rId10"/>
    <p:sldId id="875" r:id="rId11"/>
    <p:sldId id="257" r:id="rId12"/>
    <p:sldId id="886" r:id="rId13"/>
    <p:sldId id="885" r:id="rId14"/>
    <p:sldId id="871" r:id="rId15"/>
    <p:sldId id="839" r:id="rId16"/>
    <p:sldId id="833" r:id="rId17"/>
    <p:sldId id="873" r:id="rId18"/>
    <p:sldId id="840" r:id="rId19"/>
    <p:sldId id="874" r:id="rId20"/>
    <p:sldId id="883" r:id="rId21"/>
    <p:sldId id="887" r:id="rId22"/>
    <p:sldId id="888" r:id="rId23"/>
    <p:sldId id="861" r:id="rId24"/>
    <p:sldId id="860" r:id="rId25"/>
    <p:sldId id="882" r:id="rId26"/>
    <p:sldId id="872" r:id="rId27"/>
    <p:sldId id="884" r:id="rId28"/>
    <p:sldId id="880" r:id="rId29"/>
    <p:sldId id="876" r:id="rId30"/>
    <p:sldId id="878" r:id="rId31"/>
    <p:sldId id="870" r:id="rId32"/>
    <p:sldId id="869" r:id="rId33"/>
    <p:sldId id="879" r:id="rId34"/>
    <p:sldId id="810" r:id="rId35"/>
    <p:sldId id="86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E41B4E-5952-2D09-96CC-575C5D661217}" name="Yates, Alice" initials="YA" userId="S::ayates@ashrae.org::3bd25bc0-9cfc-4aae-a582-472232179b8b" providerId="AD"/>
  <p188:author id="{94DFAA84-A985-C7C9-F7C8-5A26596D6D08}" name="Owen, Mark" initials="OM" userId="S::mowen@ashrae.org::9c91b8c1-72ab-4ccb-ae30-ab82e95ad353" providerId="AD"/>
  <p188:author id="{949AA99C-2AF4-9163-85DE-09E1F2151628}" name="Abrams, Joyce" initials="AJ" userId="S::jabrams@ashrae.org::987fd9cc-8276-4fdc-8688-82c3e3d11beb" providerId="AD"/>
  <p188:author id="{7BB507D9-C531-DE8C-4D35-CBFE46A382FF}" name="McGee, Erin" initials="ME" userId="S::emcgee@ashrae.org::416c5890-f689-4ab0-bd71-1634136ef80c" providerId="AD"/>
  <p188:author id="{5753BDF5-572F-5B53-41C0-22E6158E48CA}" name="Wilson, Anne" initials="WA" userId="S::annewilson@ashrae.org::89b3bae2-90fb-43a3-a40c-f248f7c09f2c" providerId="AD"/>
  <p188:author id="{14EC71FF-90E3-11F3-B049-57FE89811659}" name="Buckley Washington, Karen" initials="BWK" userId="S::kbwashington@ashrae.org::afe4616f-e74a-4bf9-a689-fb30896868b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Wilson, Anne" initials="WA" lastIdx="27" clrIdx="0">
    <p:extLst>
      <p:ext uri="{19B8F6BF-5375-455C-9EA6-DF929625EA0E}">
        <p15:presenceInfo xmlns:p15="http://schemas.microsoft.com/office/powerpoint/2012/main" userId="S::annewilson@ashrae.org::89b3bae2-90fb-43a3-a40c-f248f7c09f2c" providerId="AD"/>
      </p:ext>
    </p:extLst>
  </p:cmAuthor>
  <p:cmAuthor id="2" name="Gupta, Vanita" initials="GV" lastIdx="11" clrIdx="1">
    <p:extLst>
      <p:ext uri="{19B8F6BF-5375-455C-9EA6-DF929625EA0E}">
        <p15:presenceInfo xmlns:p15="http://schemas.microsoft.com/office/powerpoint/2012/main" userId="S::vgupta@ashrae.org::5c99012d-6400-474d-904c-6207c3a543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C540"/>
    <a:srgbClr val="0099CC"/>
    <a:srgbClr val="05549C"/>
    <a:srgbClr val="FFFFFF"/>
    <a:srgbClr val="C3E099"/>
    <a:srgbClr val="06559D"/>
    <a:srgbClr val="FF00FF"/>
    <a:srgbClr val="006EB6"/>
    <a:srgbClr val="006699"/>
    <a:srgbClr val="6F6B6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71" autoAdjust="0"/>
    <p:restoredTop sz="71792" autoAdjust="0"/>
  </p:normalViewPr>
  <p:slideViewPr>
    <p:cSldViewPr snapToGrid="0">
      <p:cViewPr varScale="1">
        <p:scale>
          <a:sx n="79" d="100"/>
          <a:sy n="79" d="100"/>
        </p:scale>
        <p:origin x="1194" y="90"/>
      </p:cViewPr>
      <p:guideLst/>
    </p:cSldViewPr>
  </p:slideViewPr>
  <p:notesTextViewPr>
    <p:cViewPr>
      <p:scale>
        <a:sx n="1" d="1"/>
        <a:sy n="1" d="1"/>
      </p:scale>
      <p:origin x="0" y="0"/>
    </p:cViewPr>
  </p:notesTextViewPr>
  <p:sorterViewPr>
    <p:cViewPr>
      <p:scale>
        <a:sx n="100" d="100"/>
        <a:sy n="100" d="100"/>
      </p:scale>
      <p:origin x="0" y="-2493"/>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commentAuthors" Target="commen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8-17T13:59:38.289"/>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A86037-CBA6-4FE3-AF75-4FA5951D1DA1}" type="datetimeFigureOut">
              <a:rPr lang="en-US"/>
              <a:t>7/24/2026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382AF3-B4D1-4C1B-AC6D-4EAEA9DC7605}" type="slidenum">
              <a:rPr lang="en-US"/>
              <a:t>‹#›</a:t>
            </a:fld>
            <a:endParaRPr lang="en-US" dirty="0"/>
          </a:p>
        </p:txBody>
      </p:sp>
    </p:spTree>
    <p:extLst>
      <p:ext uri="{BB962C8B-B14F-4D97-AF65-F5344CB8AC3E}">
        <p14:creationId xmlns:p14="http://schemas.microsoft.com/office/powerpoint/2010/main" val="3648186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mailto:publicrelations@ashrae.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cservice@ashrae.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000" dirty="0"/>
              <a:t>This presentation is intended to assist volunteers in their day to day operations by including resources created specific to ASHRAE volunteers. The information is organized based on the mega menus of the ashrae.org website, which you’ll see at the top of each slide.</a:t>
            </a:r>
          </a:p>
        </p:txBody>
      </p:sp>
      <p:sp>
        <p:nvSpPr>
          <p:cNvPr id="4" name="Slide Number Placeholder 3"/>
          <p:cNvSpPr>
            <a:spLocks noGrp="1"/>
          </p:cNvSpPr>
          <p:nvPr>
            <p:ph type="sldNum" sz="quarter" idx="5"/>
          </p:nvPr>
        </p:nvSpPr>
        <p:spPr/>
        <p:txBody>
          <a:bodyPr/>
          <a:lstStyle/>
          <a:p>
            <a:fld id="{EA382AF3-B4D1-4C1B-AC6D-4EAEA9DC7605}" type="slidenum">
              <a:rPr lang="en-US" smtClean="0"/>
              <a:t>1</a:t>
            </a:fld>
            <a:endParaRPr lang="en-US" dirty="0"/>
          </a:p>
        </p:txBody>
      </p:sp>
    </p:spTree>
    <p:extLst>
      <p:ext uri="{BB962C8B-B14F-4D97-AF65-F5344CB8AC3E}">
        <p14:creationId xmlns:p14="http://schemas.microsoft.com/office/powerpoint/2010/main" val="2772740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Sign up for any newsletters you’re not getting at ashrae.org/newsletters. </a:t>
            </a:r>
          </a:p>
        </p:txBody>
      </p:sp>
      <p:sp>
        <p:nvSpPr>
          <p:cNvPr id="4" name="Slide Number Placeholder 3"/>
          <p:cNvSpPr>
            <a:spLocks noGrp="1"/>
          </p:cNvSpPr>
          <p:nvPr>
            <p:ph type="sldNum" sz="quarter" idx="10"/>
          </p:nvPr>
        </p:nvSpPr>
        <p:spPr/>
        <p:txBody>
          <a:bodyPr/>
          <a:lstStyle/>
          <a:p>
            <a:fld id="{D3F11395-06F9-4F31-A2C8-535DB0ADBCB8}" type="slidenum">
              <a:rPr lang="en-US" smtClean="0"/>
              <a:t>10</a:t>
            </a:fld>
            <a:endParaRPr lang="en-US" dirty="0"/>
          </a:p>
        </p:txBody>
      </p:sp>
    </p:spTree>
    <p:extLst>
      <p:ext uri="{BB962C8B-B14F-4D97-AF65-F5344CB8AC3E}">
        <p14:creationId xmlns:p14="http://schemas.microsoft.com/office/powerpoint/2010/main" val="686012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2DAA-7801-ED90-F164-0B441C6A84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EC99D-C003-0A92-8F66-7C67869953E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64C770C-C03A-6597-076A-373D478CCE7D}"/>
              </a:ext>
            </a:extLst>
          </p:cNvPr>
          <p:cNvSpPr>
            <a:spLocks noGrp="1"/>
          </p:cNvSpPr>
          <p:nvPr>
            <p:ph type="body" idx="1"/>
          </p:nvPr>
        </p:nvSpPr>
        <p:spPr/>
        <p:txBody>
          <a:bodyPr/>
          <a:lstStyle/>
          <a:p>
            <a:r>
              <a:rPr lang="en-US" b="0" i="0" dirty="0">
                <a:effectLst/>
                <a:latin typeface="akzidenz-grotesk"/>
              </a:rPr>
              <a:t>Planning a Day on the Hill event? Login to Member Resources Advocacy Toolkit to find everything you need for a successful event.</a:t>
            </a:r>
          </a:p>
          <a:p>
            <a:endParaRPr lang="en-US" b="0" i="0" dirty="0">
              <a:effectLst/>
              <a:latin typeface="akzidenz-grotesk"/>
            </a:endParaRPr>
          </a:p>
          <a:p>
            <a:r>
              <a:rPr lang="en-US" b="0" i="0" dirty="0">
                <a:effectLst/>
                <a:latin typeface="akzidenz-grotesk"/>
              </a:rPr>
              <a:t>Check out ashraerp.com to find everything your chapter needs for a RP campaign. Please note this is a separate website from ashrae.org </a:t>
            </a:r>
          </a:p>
        </p:txBody>
      </p:sp>
      <p:sp>
        <p:nvSpPr>
          <p:cNvPr id="4" name="Slide Number Placeholder 3">
            <a:extLst>
              <a:ext uri="{FF2B5EF4-FFF2-40B4-BE49-F238E27FC236}">
                <a16:creationId xmlns:a16="http://schemas.microsoft.com/office/drawing/2014/main" id="{89FF5860-5131-2FA7-D3F1-7ACF9BF19A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150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3B97A-266B-0617-690F-26BAD8A55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EE26E3-9404-A1E5-2900-E7CAD0A3F22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3726AC-3D09-F1CA-67A6-D44A4A28B8A3}"/>
              </a:ext>
            </a:extLst>
          </p:cNvPr>
          <p:cNvSpPr>
            <a:spLocks noGrp="1"/>
          </p:cNvSpPr>
          <p:nvPr>
            <p:ph type="body" idx="1"/>
          </p:nvPr>
        </p:nvSpPr>
        <p:spPr/>
        <p:txBody>
          <a:bodyPr/>
          <a:lstStyle/>
          <a:p>
            <a:r>
              <a:rPr lang="en-US" b="0" i="0" dirty="0">
                <a:effectLst/>
                <a:latin typeface="akzidenz-grotesk"/>
              </a:rPr>
              <a:t>Take advantage of your member discount in the ASHRAE Bookstore, and don’t forget Chapters can get an additional 25% off list price (total 50% off list!) for purchases of 10 or more copies of any one title.</a:t>
            </a:r>
          </a:p>
          <a:p>
            <a:endParaRPr lang="en-US" b="0" i="0" dirty="0">
              <a:effectLst/>
              <a:latin typeface="akzidenz-grotesk"/>
            </a:endParaRPr>
          </a:p>
          <a:p>
            <a:r>
              <a:rPr lang="en-US" b="0" i="0" dirty="0">
                <a:effectLst/>
                <a:latin typeface="akzidenz-grotesk"/>
              </a:rPr>
              <a:t>And the Technology Portal is the place to go for access to archived, searchable ASHRAE Journal articles and research reports, plus subscription access to conference papers and other products. It’s also the place to get the annual Member benefit items that you selected when you renewed your membership.</a:t>
            </a:r>
          </a:p>
          <a:p>
            <a:endParaRPr lang="en-US" b="0" i="0" dirty="0">
              <a:effectLst/>
              <a:latin typeface="akzidenz-grotesk"/>
            </a:endParaRPr>
          </a:p>
        </p:txBody>
      </p:sp>
      <p:sp>
        <p:nvSpPr>
          <p:cNvPr id="4" name="Slide Number Placeholder 3">
            <a:extLst>
              <a:ext uri="{FF2B5EF4-FFF2-40B4-BE49-F238E27FC236}">
                <a16:creationId xmlns:a16="http://schemas.microsoft.com/office/drawing/2014/main" id="{FF280D4F-381C-8988-F625-1F9EF9E0543C}"/>
              </a:ext>
            </a:extLst>
          </p:cNvPr>
          <p:cNvSpPr>
            <a:spLocks noGrp="1"/>
          </p:cNvSpPr>
          <p:nvPr>
            <p:ph type="sldNum" sz="quarter" idx="5"/>
          </p:nvPr>
        </p:nvSpPr>
        <p:spPr/>
        <p:txBody>
          <a:bodyPr/>
          <a:lstStyle/>
          <a:p>
            <a:fld id="{EA382AF3-B4D1-4C1B-AC6D-4EAEA9DC7605}" type="slidenum">
              <a:rPr lang="en-US" smtClean="0"/>
              <a:t>12</a:t>
            </a:fld>
            <a:endParaRPr lang="en-US" dirty="0"/>
          </a:p>
        </p:txBody>
      </p:sp>
    </p:spTree>
    <p:extLst>
      <p:ext uri="{BB962C8B-B14F-4D97-AF65-F5344CB8AC3E}">
        <p14:creationId xmlns:p14="http://schemas.microsoft.com/office/powerpoint/2010/main" val="1367633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dirty="0">
                <a:solidFill>
                  <a:srgbClr val="49494C"/>
                </a:solidFill>
                <a:effectLst/>
                <a:latin typeface="Arial" panose="020B0604020202020204" pitchFamily="34" charset="0"/>
              </a:rPr>
              <a:t>Check out the resources available from the CEBD and CE IEQ! Available in the ‘Technical Resources’ section of ashrae.org.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6191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B8BDC-37F6-A0E2-D939-2C7D7AB5B0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9331E-F8A1-5DC8-9C4F-912B885585C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686C37-F270-6441-14C9-B9A71DE70261}"/>
              </a:ext>
            </a:extLst>
          </p:cNvPr>
          <p:cNvSpPr>
            <a:spLocks noGrp="1"/>
          </p:cNvSpPr>
          <p:nvPr>
            <p:ph type="body" idx="1"/>
          </p:nvPr>
        </p:nvSpPr>
        <p:spPr/>
        <p:txBody>
          <a:bodyPr/>
          <a:lstStyle/>
          <a:p>
            <a:r>
              <a:rPr lang="en-US">
                <a:cs typeface="Arial" panose="020B0604020202020204" pitchFamily="34" charset="0"/>
              </a:rPr>
              <a:t>Search AI Data Center Framework on ASHRAE.org and check out this hot new resource</a:t>
            </a:r>
          </a:p>
        </p:txBody>
      </p:sp>
      <p:sp>
        <p:nvSpPr>
          <p:cNvPr id="4" name="Slide Number Placeholder 3">
            <a:extLst>
              <a:ext uri="{FF2B5EF4-FFF2-40B4-BE49-F238E27FC236}">
                <a16:creationId xmlns:a16="http://schemas.microsoft.com/office/drawing/2014/main" id="{C83E8CA4-7EBD-5784-EE9F-44A888D1F7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1738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2"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kern="1200" dirty="0">
                <a:solidFill>
                  <a:schemeClr val="tx1"/>
                </a:solidFill>
                <a:effectLst/>
                <a:latin typeface="Arial" panose="020B0604020202020204" pitchFamily="34" charset="0"/>
              </a:rPr>
              <a:t>Pocket Guides</a:t>
            </a:r>
            <a:endParaRPr lang="en-US" sz="1800" b="1" kern="1200" dirty="0">
              <a:solidFill>
                <a:schemeClr val="tx1"/>
              </a:solidFill>
              <a:effectLst/>
              <a:latin typeface="Arial" panose="020B0604020202020204" pitchFamily="34" charset="0"/>
            </a:endParaRPr>
          </a:p>
          <a:p>
            <a:pPr marL="0" marR="0" lvl="2"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dirty="0">
                <a:effectLst/>
              </a:rPr>
              <a:t>ASHRAE Pocket Guide for Air Conditioning, Heating, Ventilation, Refrigeration is packed with practical and useful information and designed for easy use in the office or on a job site. The 11th edition will include updates from the four current volumes of the ASHRAE Handbook series as well as the latest editions of ASHRAE Standards 15, 34, 55, 62.1, 62.2, and 90.1.</a:t>
            </a:r>
          </a:p>
          <a:p>
            <a:pPr marL="342900" marR="0" lvl="2"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dirty="0">
              <a:effectLst/>
            </a:endParaRPr>
          </a:p>
          <a:p>
            <a:pPr marL="0" lvl="2" indent="0">
              <a:buFont typeface="Arial" panose="020B0604020202020204" pitchFamily="34" charset="0"/>
              <a:buNone/>
            </a:pPr>
            <a:r>
              <a:rPr lang="en-US" sz="2400" b="1" kern="1200" dirty="0">
                <a:solidFill>
                  <a:schemeClr val="tx1"/>
                </a:solidFill>
                <a:effectLst/>
                <a:latin typeface="Arial" panose="020B0604020202020204" pitchFamily="34" charset="0"/>
                <a:ea typeface="+mn-ea"/>
                <a:cs typeface="+mn-cs"/>
              </a:rPr>
              <a:t>PHVAC</a:t>
            </a:r>
          </a:p>
          <a:p>
            <a:pPr marL="0" lvl="2" indent="0">
              <a:buFont typeface="Arial" panose="020B0604020202020204" pitchFamily="34" charset="0"/>
              <a:buNone/>
            </a:pPr>
            <a:r>
              <a:rPr lang="en-US" sz="2400" dirty="0">
                <a:effectLst/>
              </a:rPr>
              <a:t>Principles of Heating, Ventilating, and Air Conditioning is based on content from all four volumes of the ASHRAE Handbook, pulling heavily from the 2025 ASHRAE Handbook—Fundamentals. The 10</a:t>
            </a:r>
            <a:r>
              <a:rPr lang="en-US" sz="2400" baseline="30000" dirty="0">
                <a:effectLst/>
              </a:rPr>
              <a:t>th</a:t>
            </a:r>
            <a:r>
              <a:rPr lang="en-US" sz="2400" dirty="0">
                <a:effectLst/>
              </a:rPr>
              <a:t> edition will contain the most current ASHRAE procedures and definitive yet easy-to-understand treatment of building HVAC systems, from basic principles through design and operation.</a:t>
            </a:r>
          </a:p>
          <a:p>
            <a:pPr marL="0" lvl="2" indent="0">
              <a:buFont typeface="Arial" panose="020B0604020202020204" pitchFamily="34" charset="0"/>
              <a:buNone/>
            </a:pPr>
            <a:endParaRPr lang="en-US" sz="2400" dirty="0">
              <a:effectLst/>
            </a:endParaRPr>
          </a:p>
          <a:p>
            <a:pPr marL="342900" lvl="2" indent="-342900">
              <a:buFont typeface="Arial" panose="020B0604020202020204" pitchFamily="34" charset="0"/>
              <a:buChar char="•"/>
            </a:pPr>
            <a:endParaRPr lang="en-US" sz="2400" dirty="0">
              <a:effectLst/>
            </a:endParaRPr>
          </a:p>
          <a:p>
            <a:pPr marL="0" lvl="2" indent="0">
              <a:buFont typeface="Arial" panose="020B0604020202020204" pitchFamily="34" charset="0"/>
              <a:buNone/>
            </a:pPr>
            <a:r>
              <a:rPr lang="en-US" sz="2400" b="1" dirty="0">
                <a:effectLst/>
              </a:rPr>
              <a:t>2026 </a:t>
            </a:r>
            <a:r>
              <a:rPr lang="en-US" sz="2400" b="1" i="1" dirty="0">
                <a:effectLst/>
              </a:rPr>
              <a:t>ASHRAE Handbook – Refrigeration</a:t>
            </a:r>
          </a:p>
          <a:p>
            <a:pPr marL="0" lvl="2" indent="0">
              <a:buFont typeface="Arial" panose="020B0604020202020204" pitchFamily="34" charset="0"/>
              <a:buNone/>
            </a:pPr>
            <a:r>
              <a:rPr lang="en-US" sz="2400" b="0" i="0" dirty="0">
                <a:effectLst/>
              </a:rPr>
              <a:t>The 2026 Handbook brings critical applications into focus with updated refrigerants, new system insights, and expanded technical guidance across industries worldwide. It delivers comprehensive guidance on refrigeration systems beyond comfort cooling, covering applications from food processing and transport to cryogenic and industrial uses across the globe. </a:t>
            </a:r>
          </a:p>
          <a:p>
            <a:pPr marL="0" lvl="2" indent="0">
              <a:buFont typeface="Arial" panose="020B0604020202020204" pitchFamily="34" charset="0"/>
              <a:buNone/>
            </a:pPr>
            <a:endParaRPr lang="en-US" sz="2600" b="1" dirty="0">
              <a:effectLst/>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6119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buNone/>
            </a:pPr>
            <a:r>
              <a:rPr lang="en-US" sz="1800" b="1" dirty="0">
                <a:effectLst/>
                <a:ea typeface="Aptos" panose="020B0004020202020204" pitchFamily="34" charset="0"/>
                <a:cs typeface="Arial" panose="020B0604020202020204" pitchFamily="34" charset="0"/>
              </a:rPr>
              <a:t>New Standards</a:t>
            </a:r>
          </a:p>
          <a:p>
            <a:r>
              <a:rPr lang="en-US" sz="1200" kern="1200" dirty="0">
                <a:solidFill>
                  <a:schemeClr val="tx1"/>
                </a:solidFill>
                <a:effectLst/>
                <a:ea typeface="+mn-ea"/>
                <a:cs typeface="+mn-cs"/>
              </a:rPr>
              <a:t> </a:t>
            </a:r>
          </a:p>
          <a:p>
            <a:r>
              <a:rPr lang="en-US" sz="1200" b="1" kern="1200" dirty="0">
                <a:solidFill>
                  <a:schemeClr val="tx1"/>
                </a:solidFill>
                <a:effectLst/>
                <a:ea typeface="+mn-ea"/>
                <a:cs typeface="+mn-cs"/>
              </a:rPr>
              <a:t>Standard 90.1-2025 (I-P Edition) -- Energy Standard for Sites and Buildings Except Low-Rise Residential Buildings</a:t>
            </a:r>
          </a:p>
          <a:p>
            <a:pPr marL="628650" lvl="1"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mn-cs"/>
              </a:rPr>
              <a:t>A benchmark for commercial building energy codes in the United States, and a key basis for codes and standards around the world, for almost half a century. This standard provides the minimum requirements for energy-efficient design of most sites and buildings, except low-rise residential buildings.</a:t>
            </a:r>
            <a:endParaRPr lang="en-US" sz="1200" b="1"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ea typeface="+mn-ea"/>
                <a:cs typeface="+mn-cs"/>
              </a:rPr>
              <a:t>Standard 170-2025 -- Ventilation of Health Care Facilities </a:t>
            </a:r>
          </a:p>
          <a:p>
            <a:pPr marL="628650" lvl="1"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mn-cs"/>
              </a:rPr>
              <a:t>Developed in partnership with Facility Guidelines Institute (FGI) and American Society of Health Care Engineering (ASHE), Standard 170 provides minimum requirements for ventilation of health care industry facilities and is intended for adoption by code-enforcing agencies.</a:t>
            </a:r>
            <a:endParaRPr lang="en-US" sz="1200" b="1"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ea typeface="+mn-ea"/>
                <a:cs typeface="+mn-cs"/>
              </a:rPr>
              <a:t>Standard 231-2026 -- A Control Description Language for Building Environmental Control Sequences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Arial" panose="020B0604020202020204" pitchFamily="34" charset="0"/>
                <a:ea typeface="+mn-ea"/>
                <a:cs typeface="+mn-cs"/>
              </a:rPr>
              <a:t>Defines and documents a Control Description Language (CDL), a standard interchange format for the control logic in control systems. This standard is tightly connected to, and intended to work with, ASHRAE Guideline 36, Guideline 13, and Standard 135 (BACnet), and other control-related standards and guidelines.</a:t>
            </a:r>
            <a:endParaRPr lang="en-US" sz="1200" b="1"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ea typeface="+mn-ea"/>
                <a:cs typeface="+mn-cs"/>
              </a:rPr>
              <a:t>Standard 169-2025 -- Climatic Data for Building Design Standards</a:t>
            </a:r>
          </a:p>
          <a:p>
            <a:pPr marL="628650" lvl="1" indent="-171450">
              <a:buFont typeface="Arial" panose="020B0604020202020204" pitchFamily="34" charset="0"/>
              <a:buChar char="•"/>
            </a:pPr>
            <a:r>
              <a:rPr lang="en-US" sz="1200" b="0" i="0" kern="1200" dirty="0">
                <a:solidFill>
                  <a:schemeClr val="tx1"/>
                </a:solidFill>
                <a:effectLst/>
                <a:latin typeface="Arial" panose="020B0604020202020204" pitchFamily="34" charset="0"/>
                <a:ea typeface="+mn-ea"/>
                <a:cs typeface="+mn-cs"/>
              </a:rPr>
              <a:t>Provides a comprehensive source of climate data for those involved in building design. It was established to provide climatic information for designing, planning, and sizing building energy systems and equipment, and is referenced in other standards</a:t>
            </a:r>
            <a:endParaRPr lang="en-US" sz="1200" b="1" kern="1200" dirty="0">
              <a:solidFill>
                <a:schemeClr val="tx1"/>
              </a:solidFill>
              <a:effectLst/>
              <a:latin typeface="Arial" panose="020B0604020202020204" pitchFamily="34" charset="0"/>
              <a:ea typeface="+mn-ea"/>
              <a:cs typeface="+mn-cs"/>
            </a:endParaRPr>
          </a:p>
          <a:p>
            <a:pPr marL="0" marR="0"/>
            <a:r>
              <a:rPr lang="en-US" sz="1800" dirty="0">
                <a:effectLst/>
                <a:ea typeface="Aptos" panose="020B0004020202020204" pitchFamily="34" charset="0"/>
                <a:cs typeface="Arial" panose="020B0604020202020204" pitchFamily="34" charset="0"/>
              </a:rPr>
              <a:t> </a:t>
            </a: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05103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3B8D7-A5A7-529E-CA4F-1F2C34BA31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AF217-1972-3AC8-5957-F0508D5AAE9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974A0DC-2443-99DB-B465-F2D37B4BAE3D}"/>
              </a:ext>
            </a:extLst>
          </p:cNvPr>
          <p:cNvSpPr>
            <a:spLocks noGrp="1"/>
          </p:cNvSpPr>
          <p:nvPr>
            <p:ph type="body" idx="1"/>
          </p:nvPr>
        </p:nvSpPr>
        <p:spPr/>
        <p:txBody>
          <a:bodyPr/>
          <a:lstStyle/>
          <a:p>
            <a:endParaRPr lang="en-US" b="0" i="0" dirty="0">
              <a:effectLst/>
              <a:latin typeface="akzidenz-grotesk"/>
            </a:endParaRPr>
          </a:p>
        </p:txBody>
      </p:sp>
      <p:sp>
        <p:nvSpPr>
          <p:cNvPr id="4" name="Slide Number Placeholder 3">
            <a:extLst>
              <a:ext uri="{FF2B5EF4-FFF2-40B4-BE49-F238E27FC236}">
                <a16:creationId xmlns:a16="http://schemas.microsoft.com/office/drawing/2014/main" id="{4E6C7FB2-B2D1-8AB6-4473-1DD690894D5F}"/>
              </a:ext>
            </a:extLst>
          </p:cNvPr>
          <p:cNvSpPr>
            <a:spLocks noGrp="1"/>
          </p:cNvSpPr>
          <p:nvPr>
            <p:ph type="sldNum" sz="quarter" idx="5"/>
          </p:nvPr>
        </p:nvSpPr>
        <p:spPr/>
        <p:txBody>
          <a:bodyPr/>
          <a:lstStyle/>
          <a:p>
            <a:fld id="{EA382AF3-B4D1-4C1B-AC6D-4EAEA9DC7605}" type="slidenum">
              <a:rPr lang="en-US" smtClean="0"/>
              <a:t>17</a:t>
            </a:fld>
            <a:endParaRPr lang="en-US" dirty="0"/>
          </a:p>
        </p:txBody>
      </p:sp>
    </p:spTree>
    <p:extLst>
      <p:ext uri="{BB962C8B-B14F-4D97-AF65-F5344CB8AC3E}">
        <p14:creationId xmlns:p14="http://schemas.microsoft.com/office/powerpoint/2010/main" val="376801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11856-6F78-A19A-B4E3-4A9A8CB3B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BA108-88AF-7EB7-AA26-5900939245D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6E94546-6637-A66F-F24B-F0057685C11D}"/>
              </a:ext>
            </a:extLst>
          </p:cNvPr>
          <p:cNvSpPr>
            <a:spLocks noGrp="1"/>
          </p:cNvSpPr>
          <p:nvPr>
            <p:ph type="body" idx="1"/>
          </p:nvPr>
        </p:nvSpPr>
        <p:spPr/>
        <p:txBody>
          <a:bodyPr/>
          <a:lstStyle/>
          <a:p>
            <a:r>
              <a:rPr lang="en-US" b="0" i="0" dirty="0">
                <a:effectLst/>
                <a:latin typeface="akzidenz-grotesk"/>
              </a:rPr>
              <a:t>In the communities section of ashrae.org you’ll find all the tools you need to run a chapter. </a:t>
            </a:r>
          </a:p>
          <a:p>
            <a:endParaRPr lang="en-US" b="0" i="0" dirty="0">
              <a:effectLst/>
              <a:latin typeface="akzidenz-grotesk"/>
            </a:endParaRPr>
          </a:p>
        </p:txBody>
      </p:sp>
      <p:sp>
        <p:nvSpPr>
          <p:cNvPr id="4" name="Slide Number Placeholder 3">
            <a:extLst>
              <a:ext uri="{FF2B5EF4-FFF2-40B4-BE49-F238E27FC236}">
                <a16:creationId xmlns:a16="http://schemas.microsoft.com/office/drawing/2014/main" id="{0472013B-4024-C857-73D7-51E5DE9140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228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DE84B-A70B-705C-FDCB-12C3D6940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A0D7F-8189-A1A8-EA1F-64EDA453F55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9BBCFCD-9DD3-F00A-D968-E953B9204473}"/>
              </a:ext>
            </a:extLst>
          </p:cNvPr>
          <p:cNvSpPr>
            <a:spLocks noGrp="1"/>
          </p:cNvSpPr>
          <p:nvPr>
            <p:ph type="body" idx="1"/>
          </p:nvPr>
        </p:nvSpPr>
        <p:spPr/>
        <p:txBody>
          <a:bodyPr/>
          <a:lstStyle/>
          <a:p>
            <a:endParaRPr lang="en-US" b="0" i="0" dirty="0">
              <a:effectLst/>
              <a:latin typeface="akzidenz-grotesk"/>
            </a:endParaRPr>
          </a:p>
        </p:txBody>
      </p:sp>
      <p:sp>
        <p:nvSpPr>
          <p:cNvPr id="4" name="Slide Number Placeholder 3">
            <a:extLst>
              <a:ext uri="{FF2B5EF4-FFF2-40B4-BE49-F238E27FC236}">
                <a16:creationId xmlns:a16="http://schemas.microsoft.com/office/drawing/2014/main" id="{2AFE6ABA-CA2D-50A2-9B34-DF47B8614E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97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36483-16C6-1D59-32F2-D2AB17EDA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BDD09-FBF0-93E7-7473-CE066FF144C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E18001E-8C94-1175-A052-C1F7BB117B83}"/>
              </a:ext>
            </a:extLst>
          </p:cNvPr>
          <p:cNvSpPr>
            <a:spLocks noGrp="1"/>
          </p:cNvSpPr>
          <p:nvPr>
            <p:ph type="body" idx="1"/>
          </p:nvPr>
        </p:nvSpPr>
        <p:spPr/>
        <p:txBody>
          <a:bodyPr/>
          <a:lstStyle/>
          <a:p>
            <a:endParaRPr lang="en-US" b="0" i="0" dirty="0">
              <a:effectLst/>
              <a:latin typeface="akzidenz-grotesk"/>
            </a:endParaRPr>
          </a:p>
        </p:txBody>
      </p:sp>
      <p:sp>
        <p:nvSpPr>
          <p:cNvPr id="4" name="Slide Number Placeholder 3">
            <a:extLst>
              <a:ext uri="{FF2B5EF4-FFF2-40B4-BE49-F238E27FC236}">
                <a16:creationId xmlns:a16="http://schemas.microsoft.com/office/drawing/2014/main" id="{F797F9CE-CE96-499A-A458-102E50AD3D15}"/>
              </a:ext>
            </a:extLst>
          </p:cNvPr>
          <p:cNvSpPr>
            <a:spLocks noGrp="1"/>
          </p:cNvSpPr>
          <p:nvPr>
            <p:ph type="sldNum" sz="quarter" idx="5"/>
          </p:nvPr>
        </p:nvSpPr>
        <p:spPr/>
        <p:txBody>
          <a:bodyPr/>
          <a:lstStyle/>
          <a:p>
            <a:fld id="{EA382AF3-B4D1-4C1B-AC6D-4EAEA9DC7605}" type="slidenum">
              <a:rPr lang="en-US" smtClean="0"/>
              <a:t>2</a:t>
            </a:fld>
            <a:endParaRPr lang="en-US" dirty="0"/>
          </a:p>
        </p:txBody>
      </p:sp>
    </p:spTree>
    <p:extLst>
      <p:ext uri="{BB962C8B-B14F-4D97-AF65-F5344CB8AC3E}">
        <p14:creationId xmlns:p14="http://schemas.microsoft.com/office/powerpoint/2010/main" val="29674983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CF095-CFD3-24EA-0BD3-FE4401EB9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44C2E-52BE-9E34-5CB7-AAA25E58FB4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04DB507-A56D-D91F-2A59-0D2BDB748723}"/>
              </a:ext>
            </a:extLst>
          </p:cNvPr>
          <p:cNvSpPr>
            <a:spLocks noGrp="1"/>
          </p:cNvSpPr>
          <p:nvPr>
            <p:ph type="body" idx="1"/>
          </p:nvPr>
        </p:nvSpPr>
        <p:spPr/>
        <p:txBody>
          <a:bodyPr/>
          <a:lstStyle/>
          <a:p>
            <a:r>
              <a:rPr lang="en-US" b="0" i="0" dirty="0">
                <a:effectLst/>
                <a:latin typeface="akzidenz-grotesk"/>
              </a:rPr>
              <a:t>Does anyone in your chapter have a great idea to improve your community? Check out the Presidential Initiative Challenge, an annual competitive fund for chapters organized by the YEA committee. </a:t>
            </a:r>
          </a:p>
        </p:txBody>
      </p:sp>
      <p:sp>
        <p:nvSpPr>
          <p:cNvPr id="4" name="Slide Number Placeholder 3">
            <a:extLst>
              <a:ext uri="{FF2B5EF4-FFF2-40B4-BE49-F238E27FC236}">
                <a16:creationId xmlns:a16="http://schemas.microsoft.com/office/drawing/2014/main" id="{D6339241-41A5-8BD0-8DD2-E3E788F64DC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4290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4BD5E-3C3E-32DD-73EC-62DAB14EE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08F0D-FC45-4F4D-B0E5-38064DA61CC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92DDEFC-6E2C-3F67-3914-96DB03E390A2}"/>
              </a:ext>
            </a:extLst>
          </p:cNvPr>
          <p:cNvSpPr>
            <a:spLocks noGrp="1"/>
          </p:cNvSpPr>
          <p:nvPr>
            <p:ph type="body" idx="1"/>
          </p:nvPr>
        </p:nvSpPr>
        <p:spPr/>
        <p:txBody>
          <a:bodyPr/>
          <a:lstStyle/>
          <a:p>
            <a:r>
              <a:rPr lang="en-US" b="0" i="0" dirty="0">
                <a:effectLst/>
                <a:latin typeface="akzidenz-grotesk"/>
              </a:rPr>
              <a:t>In the communities section of ashrae.org you will also find the various types of volunteer opportunities at the Society level. Just click on the ‘Volunteer’ header and find links to the different types of committees and how to join them. </a:t>
            </a:r>
          </a:p>
        </p:txBody>
      </p:sp>
      <p:sp>
        <p:nvSpPr>
          <p:cNvPr id="4" name="Slide Number Placeholder 3">
            <a:extLst>
              <a:ext uri="{FF2B5EF4-FFF2-40B4-BE49-F238E27FC236}">
                <a16:creationId xmlns:a16="http://schemas.microsoft.com/office/drawing/2014/main" id="{B46B2445-4D1C-0537-F2CB-D2C6723501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2709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64B4A-7E53-2F4E-E161-728D13A92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4575A3-A5F1-013A-A34E-E7BCD0DEEF8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1430818-E386-3E48-6650-5EFB4796136A}"/>
              </a:ext>
            </a:extLst>
          </p:cNvPr>
          <p:cNvSpPr>
            <a:spLocks noGrp="1"/>
          </p:cNvSpPr>
          <p:nvPr>
            <p:ph type="body" idx="1"/>
          </p:nvPr>
        </p:nvSpPr>
        <p:spPr/>
        <p:txBody>
          <a:bodyPr/>
          <a:lstStyle/>
          <a:p>
            <a:r>
              <a:rPr lang="en-US" b="0" i="0" dirty="0">
                <a:effectLst/>
                <a:latin typeface="akzidenz-grotesk"/>
              </a:rPr>
              <a:t>ASHRAE Society Scholarships has a new application deadline of April 1</a:t>
            </a:r>
            <a:r>
              <a:rPr lang="en-US" b="0" i="0" baseline="30000" dirty="0">
                <a:effectLst/>
                <a:latin typeface="akzidenz-grotesk"/>
              </a:rPr>
              <a:t>st</a:t>
            </a:r>
            <a:r>
              <a:rPr lang="en-US" b="0" i="0" dirty="0">
                <a:effectLst/>
                <a:latin typeface="akzidenz-grotesk"/>
              </a:rPr>
              <a:t>. This new deadline will take effect in the 2026-27 SY meaning April 1, 2027 will be the next deadline for Society Scholarship applications. </a:t>
            </a:r>
          </a:p>
          <a:p>
            <a:endParaRPr lang="en-US" b="0" i="0" dirty="0">
              <a:effectLst/>
              <a:latin typeface="akzidenz-grotesk"/>
            </a:endParaRPr>
          </a:p>
        </p:txBody>
      </p:sp>
      <p:sp>
        <p:nvSpPr>
          <p:cNvPr id="4" name="Slide Number Placeholder 3">
            <a:extLst>
              <a:ext uri="{FF2B5EF4-FFF2-40B4-BE49-F238E27FC236}">
                <a16:creationId xmlns:a16="http://schemas.microsoft.com/office/drawing/2014/main" id="{901D51B8-8F9E-5E98-38CF-D6D2E778B6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3064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AA00D-CE7C-4359-DE71-879002F11A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8A674-D16B-0491-6482-095B738AE01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7E3549E-6728-3F2A-16EB-860DBA1D3C41}"/>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Chapter Leadership Academy is a 1.5-day crash course designed to simplify the learning curve of all things ASHRAE. Attendees will gain a better understanding of how ASHRAE Society functions and obtain useful and practical knowledge essential for honing ASHRAE leadership skills. The program also will include sharing tips and best practices that attendees can confidently take back to their Chapters for implementation.</a:t>
            </a:r>
            <a:endParaRPr lang="en-US" b="0" i="0" dirty="0">
              <a:effectLst/>
              <a:latin typeface="akzidenz-grotesk"/>
            </a:endParaRPr>
          </a:p>
        </p:txBody>
      </p:sp>
      <p:sp>
        <p:nvSpPr>
          <p:cNvPr id="4" name="Slide Number Placeholder 3">
            <a:extLst>
              <a:ext uri="{FF2B5EF4-FFF2-40B4-BE49-F238E27FC236}">
                <a16:creationId xmlns:a16="http://schemas.microsoft.com/office/drawing/2014/main" id="{332A9FEF-C7A8-66C2-8612-419B8FB720A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6604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What more could you dream of? Check out the many tools and resources available to you on the Membership Promotion page of ashrae.org.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5693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6EC47-ADB7-1131-2BE2-EEFF26073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B9FE8B-C6DB-92B4-7F91-2D676D7078B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A6379AD-08C5-FF2A-8657-A52275C8173A}"/>
              </a:ext>
            </a:extLst>
          </p:cNvPr>
          <p:cNvSpPr>
            <a:spLocks noGrp="1"/>
          </p:cNvSpPr>
          <p:nvPr>
            <p:ph type="body" idx="1"/>
          </p:nvPr>
        </p:nvSpPr>
        <p:spPr/>
        <p:txBody>
          <a:bodyPr/>
          <a:lstStyle/>
          <a:p>
            <a:endParaRPr lang="en-US" b="0" i="0" dirty="0">
              <a:effectLst/>
              <a:latin typeface="akzidenz-grotesk"/>
            </a:endParaRPr>
          </a:p>
        </p:txBody>
      </p:sp>
      <p:sp>
        <p:nvSpPr>
          <p:cNvPr id="4" name="Slide Number Placeholder 3">
            <a:extLst>
              <a:ext uri="{FF2B5EF4-FFF2-40B4-BE49-F238E27FC236}">
                <a16:creationId xmlns:a16="http://schemas.microsoft.com/office/drawing/2014/main" id="{0D499710-86B6-F6FB-7D07-0C1898684D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126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ASHRAE's PR team have tools and resources available to vet media inquires, research media contacts and arrange appropriate responses. Please send all media inquires to </a:t>
            </a:r>
            <a:r>
              <a:rPr lang="en-US" dirty="0">
                <a:hlinkClick r:id="rId3" tooltip="mailto:publicrelations@ashrae.org"/>
              </a:rPr>
              <a:t>publicrelations@ashrae.org</a:t>
            </a:r>
            <a:r>
              <a:rPr lang="en-US" dirty="0"/>
              <a:t> for support.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9252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5068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1F18F-0A44-7859-833D-160B805AA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589523-E941-F7F1-DE3A-F1DA1EDC028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5AA03E4-A999-8C4E-D659-0378E6824F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53929A-6A00-F354-99CB-AB8312CEE0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17523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E01AA-2012-94DB-115D-B966EFAED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4EC8EA-B3DF-7329-9C2E-449E6A215A3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BD4B4D9-4210-F89C-CC06-2D414F7A3C7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ASk RAE AI Chatbot can be used to search through all publicly available ashrae.org resources. Ask RAE uses AI technology to find the resources you need on the ASHRAE website. </a:t>
            </a:r>
            <a:r>
              <a:rPr lang="en-US" sz="1200" kern="1200">
                <a:solidFill>
                  <a:schemeClr val="tx1"/>
                </a:solidFill>
                <a:effectLst/>
                <a:latin typeface="+mn-lt"/>
                <a:ea typeface="+mn-ea"/>
                <a:cs typeface="+mn-cs"/>
              </a:rPr>
              <a:t>If you would like human assistance instead, please reach out to us at </a:t>
            </a:r>
            <a:r>
              <a:rPr lang="en-US" sz="1200" u="sng" kern="1200">
                <a:solidFill>
                  <a:schemeClr val="tx1"/>
                </a:solidFill>
                <a:effectLst/>
                <a:latin typeface="+mn-lt"/>
                <a:ea typeface="+mn-ea"/>
                <a:cs typeface="+mn-cs"/>
                <a:hlinkClick r:id="rId3"/>
              </a:rPr>
              <a:t>cservice@ashrae.org</a:t>
            </a:r>
            <a:r>
              <a:rPr lang="en-US" sz="1200" kern="120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DF9D0E34-1C8C-5947-C760-FA255FA21F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2354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87617-84C3-DD2C-40F8-8125F8FE1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B0FB2-8960-6780-F94B-866C33E35E3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97AF7D1-BAA2-DF03-16EB-E28B20A8CF0B}"/>
              </a:ext>
            </a:extLst>
          </p:cNvPr>
          <p:cNvSpPr>
            <a:spLocks noGrp="1"/>
          </p:cNvSpPr>
          <p:nvPr>
            <p:ph type="body" idx="1"/>
          </p:nvPr>
        </p:nvSpPr>
        <p:spPr/>
        <p:txBody>
          <a:bodyPr/>
          <a:lstStyle/>
          <a:p>
            <a:r>
              <a:rPr lang="en-US" b="0" i="0" dirty="0">
                <a:effectLst/>
                <a:latin typeface="akzidenz-grotesk"/>
              </a:rPr>
              <a:t>Visit ashrae.org/president to find videos and links to resources. HVAC Hero is available in both PC and Mac.</a:t>
            </a:r>
          </a:p>
        </p:txBody>
      </p:sp>
      <p:sp>
        <p:nvSpPr>
          <p:cNvPr id="4" name="Slide Number Placeholder 3">
            <a:extLst>
              <a:ext uri="{FF2B5EF4-FFF2-40B4-BE49-F238E27FC236}">
                <a16:creationId xmlns:a16="http://schemas.microsoft.com/office/drawing/2014/main" id="{94BCBA7B-1762-150B-A20C-2AB16869E666}"/>
              </a:ext>
            </a:extLst>
          </p:cNvPr>
          <p:cNvSpPr>
            <a:spLocks noGrp="1"/>
          </p:cNvSpPr>
          <p:nvPr>
            <p:ph type="sldNum" sz="quarter" idx="5"/>
          </p:nvPr>
        </p:nvSpPr>
        <p:spPr/>
        <p:txBody>
          <a:bodyPr/>
          <a:lstStyle/>
          <a:p>
            <a:fld id="{EA382AF3-B4D1-4C1B-AC6D-4EAEA9DC7605}" type="slidenum">
              <a:rPr lang="en-US" smtClean="0"/>
              <a:t>6</a:t>
            </a:fld>
            <a:endParaRPr lang="en-US" dirty="0"/>
          </a:p>
        </p:txBody>
      </p:sp>
    </p:spTree>
    <p:extLst>
      <p:ext uri="{BB962C8B-B14F-4D97-AF65-F5344CB8AC3E}">
        <p14:creationId xmlns:p14="http://schemas.microsoft.com/office/powerpoint/2010/main" val="1755668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0" i="0" dirty="0">
                <a:effectLst/>
                <a:latin typeface="Arial" panose="020B0604020202020204" pitchFamily="34" charset="0"/>
              </a:rPr>
              <a:t>Visit ashrae.org/vision2035 or search vision 2035 and check out the plans.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82AF3-B4D1-4C1B-AC6D-4EAEA9DC7605}"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88203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0" i="0" dirty="0">
                <a:effectLst/>
                <a:latin typeface="akzidenz-grotesk"/>
              </a:rPr>
              <a:t>Marketing Central has your marketing needs COVERED. Visit ashrae.org/marketing for presentations you can download and edit to fit any ASHRAE topic, order forms, templates, brochures, and so much more. Reach out to Erika Cruz or just marketing@ashrae.org with any questions or requests. </a:t>
            </a:r>
          </a:p>
        </p:txBody>
      </p:sp>
      <p:sp>
        <p:nvSpPr>
          <p:cNvPr id="4" name="Slide Number Placeholder 3"/>
          <p:cNvSpPr>
            <a:spLocks noGrp="1"/>
          </p:cNvSpPr>
          <p:nvPr>
            <p:ph type="sldNum" sz="quarter" idx="5"/>
          </p:nvPr>
        </p:nvSpPr>
        <p:spPr/>
        <p:txBody>
          <a:bodyPr/>
          <a:lstStyle/>
          <a:p>
            <a:fld id="{EA382AF3-B4D1-4C1B-AC6D-4EAEA9DC7605}" type="slidenum">
              <a:rPr lang="en-US" smtClean="0"/>
              <a:t>8</a:t>
            </a:fld>
            <a:endParaRPr lang="en-US" dirty="0"/>
          </a:p>
        </p:txBody>
      </p:sp>
    </p:spTree>
    <p:extLst>
      <p:ext uri="{BB962C8B-B14F-4D97-AF65-F5344CB8AC3E}">
        <p14:creationId xmlns:p14="http://schemas.microsoft.com/office/powerpoint/2010/main" val="1335291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5D5A9-3399-3E62-EE35-56B6D2962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711A1-2249-A509-B776-8CD541E8A8F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1325D8C-AAD5-F3AD-1C39-0869C3108497}"/>
              </a:ext>
            </a:extLst>
          </p:cNvPr>
          <p:cNvSpPr>
            <a:spLocks noGrp="1"/>
          </p:cNvSpPr>
          <p:nvPr>
            <p:ph type="body" idx="1"/>
          </p:nvPr>
        </p:nvSpPr>
        <p:spPr/>
        <p:txBody>
          <a:bodyPr/>
          <a:lstStyle/>
          <a:p>
            <a:r>
              <a:rPr lang="en-US" b="0" i="0" dirty="0">
                <a:effectLst/>
                <a:latin typeface="akzidenz-grotesk"/>
              </a:rPr>
              <a:t>All of your merchandise needs are in Marketing Central. Order from the logo store or request chapter supply items.</a:t>
            </a:r>
          </a:p>
        </p:txBody>
      </p:sp>
      <p:sp>
        <p:nvSpPr>
          <p:cNvPr id="4" name="Slide Number Placeholder 3">
            <a:extLst>
              <a:ext uri="{FF2B5EF4-FFF2-40B4-BE49-F238E27FC236}">
                <a16:creationId xmlns:a16="http://schemas.microsoft.com/office/drawing/2014/main" id="{334EA5F3-8B3A-A1CE-9384-AA83645458D7}"/>
              </a:ext>
            </a:extLst>
          </p:cNvPr>
          <p:cNvSpPr>
            <a:spLocks noGrp="1"/>
          </p:cNvSpPr>
          <p:nvPr>
            <p:ph type="sldNum" sz="quarter" idx="5"/>
          </p:nvPr>
        </p:nvSpPr>
        <p:spPr/>
        <p:txBody>
          <a:bodyPr/>
          <a:lstStyle/>
          <a:p>
            <a:fld id="{EA382AF3-B4D1-4C1B-AC6D-4EAEA9DC7605}" type="slidenum">
              <a:rPr lang="en-US" smtClean="0"/>
              <a:t>9</a:t>
            </a:fld>
            <a:endParaRPr lang="en-US" dirty="0"/>
          </a:p>
        </p:txBody>
      </p:sp>
    </p:spTree>
    <p:extLst>
      <p:ext uri="{BB962C8B-B14F-4D97-AF65-F5344CB8AC3E}">
        <p14:creationId xmlns:p14="http://schemas.microsoft.com/office/powerpoint/2010/main" val="1407021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10.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emf"/><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emf"/><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4.xml"/><Relationship Id="rId4" Type="http://schemas.openxmlformats.org/officeDocument/2006/relationships/image" Target="../media/image10.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emf"/><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emf"/><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5.xml"/><Relationship Id="rId4" Type="http://schemas.openxmlformats.org/officeDocument/2006/relationships/image" Target="../media/image10.emf"/></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emf"/><Relationship Id="rId1" Type="http://schemas.openxmlformats.org/officeDocument/2006/relationships/slideMaster" Target="../slideMasters/slideMaster5.xml"/><Relationship Id="rId4" Type="http://schemas.openxmlformats.org/officeDocument/2006/relationships/image" Target="../media/image12.em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emf"/><Relationship Id="rId1" Type="http://schemas.openxmlformats.org/officeDocument/2006/relationships/slideMaster" Target="../slideMasters/slideMaster5.xml"/><Relationship Id="rId4" Type="http://schemas.openxmlformats.org/officeDocument/2006/relationships/image" Target="../media/image12.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5.xml"/><Relationship Id="rId4" Type="http://schemas.openxmlformats.org/officeDocument/2006/relationships/image" Target="../media/image12.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4.png"/><Relationship Id="rId1" Type="http://schemas.openxmlformats.org/officeDocument/2006/relationships/slideMaster" Target="../slideMasters/slideMaster5.xml"/><Relationship Id="rId4" Type="http://schemas.openxmlformats.org/officeDocument/2006/relationships/image" Target="../media/image12.emf"/></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3FDFFEB-F9FD-9D5E-49A9-D1DA0B171ADF}"/>
              </a:ext>
            </a:extLst>
          </p:cNvPr>
          <p:cNvSpPr/>
          <p:nvPr userDrawn="1"/>
        </p:nvSpPr>
        <p:spPr>
          <a:xfrm>
            <a:off x="0" y="0"/>
            <a:ext cx="12192000" cy="69008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DD8FD95-4187-F5A1-BA0B-27D48B50743C}"/>
              </a:ext>
            </a:extLst>
          </p:cNvPr>
          <p:cNvSpPr/>
          <p:nvPr userDrawn="1"/>
        </p:nvSpPr>
        <p:spPr>
          <a:xfrm>
            <a:off x="0" y="0"/>
            <a:ext cx="12192000" cy="6900863"/>
          </a:xfrm>
          <a:prstGeom prst="rect">
            <a:avLst/>
          </a:prstGeom>
          <a:solidFill>
            <a:srgbClr val="0655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66746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descr="A picture containing outdoor&#10;&#10;Description automatically generated">
            <a:extLst>
              <a:ext uri="{FF2B5EF4-FFF2-40B4-BE49-F238E27FC236}">
                <a16:creationId xmlns:a16="http://schemas.microsoft.com/office/drawing/2014/main" id="{F1901D96-33F4-9AEF-E6AA-756433D6BD4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168" t="1168"/>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7178E5C8-FB98-4C4B-9FF4-81B6B536740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63004" y="5824402"/>
            <a:ext cx="1114297" cy="771257"/>
          </a:xfrm>
          <a:prstGeom prst="rect">
            <a:avLst/>
          </a:prstGeom>
        </p:spPr>
      </p:pic>
    </p:spTree>
    <p:extLst>
      <p:ext uri="{BB962C8B-B14F-4D97-AF65-F5344CB8AC3E}">
        <p14:creationId xmlns:p14="http://schemas.microsoft.com/office/powerpoint/2010/main" val="2109679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C3A30B5-1156-D9DC-A2D1-601F5DA14465}"/>
              </a:ext>
            </a:extLst>
          </p:cNvPr>
          <p:cNvPicPr>
            <a:picLocks noChangeAspect="1"/>
          </p:cNvPicPr>
          <p:nvPr userDrawn="1"/>
        </p:nvPicPr>
        <p:blipFill>
          <a:blip r:embed="rId2"/>
          <a:stretch>
            <a:fillRect/>
          </a:stretch>
        </p:blipFill>
        <p:spPr>
          <a:xfrm>
            <a:off x="1684421" y="1"/>
            <a:ext cx="10507579" cy="6858000"/>
          </a:xfrm>
          <a:prstGeom prst="rect">
            <a:avLst/>
          </a:prstGeom>
        </p:spPr>
      </p:pic>
      <p:pic>
        <p:nvPicPr>
          <p:cNvPr id="12" name="Picture 11">
            <a:extLst>
              <a:ext uri="{FF2B5EF4-FFF2-40B4-BE49-F238E27FC236}">
                <a16:creationId xmlns:a16="http://schemas.microsoft.com/office/drawing/2014/main" id="{2E4924C1-0033-074E-B3F4-391469E216DB}"/>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64656" y="5782262"/>
            <a:ext cx="1114297" cy="771257"/>
          </a:xfrm>
          <a:prstGeom prst="rect">
            <a:avLst/>
          </a:prstGeom>
        </p:spPr>
      </p:pic>
      <p:sp>
        <p:nvSpPr>
          <p:cNvPr id="11" name="Title 1">
            <a:extLst>
              <a:ext uri="{FF2B5EF4-FFF2-40B4-BE49-F238E27FC236}">
                <a16:creationId xmlns:a16="http://schemas.microsoft.com/office/drawing/2014/main" id="{5C921966-6155-E514-3ACF-F2CF9C052169}"/>
              </a:ext>
            </a:extLst>
          </p:cNvPr>
          <p:cNvSpPr>
            <a:spLocks noGrp="1"/>
          </p:cNvSpPr>
          <p:nvPr>
            <p:ph type="title"/>
          </p:nvPr>
        </p:nvSpPr>
        <p:spPr>
          <a:xfrm>
            <a:off x="592666" y="567266"/>
            <a:ext cx="10684934" cy="1159933"/>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sp>
        <p:nvSpPr>
          <p:cNvPr id="13" name="Content Placeholder 3">
            <a:extLst>
              <a:ext uri="{FF2B5EF4-FFF2-40B4-BE49-F238E27FC236}">
                <a16:creationId xmlns:a16="http://schemas.microsoft.com/office/drawing/2014/main" id="{ED7162C9-AF05-01FC-BE1B-65986642B138}"/>
              </a:ext>
            </a:extLst>
          </p:cNvPr>
          <p:cNvSpPr>
            <a:spLocks noGrp="1"/>
          </p:cNvSpPr>
          <p:nvPr>
            <p:ph sz="half" idx="2"/>
          </p:nvPr>
        </p:nvSpPr>
        <p:spPr>
          <a:xfrm>
            <a:off x="592667" y="1954742"/>
            <a:ext cx="6925733" cy="4158191"/>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3888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46C7AA95-D6BF-2819-478B-B9D8550D197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78" y="1"/>
            <a:ext cx="12326330" cy="6858000"/>
          </a:xfrm>
          <a:prstGeom prst="rect">
            <a:avLst/>
          </a:prstGeom>
        </p:spPr>
      </p:pic>
      <p:pic>
        <p:nvPicPr>
          <p:cNvPr id="9" name="Picture 8">
            <a:extLst>
              <a:ext uri="{FF2B5EF4-FFF2-40B4-BE49-F238E27FC236}">
                <a16:creationId xmlns:a16="http://schemas.microsoft.com/office/drawing/2014/main" id="{984DB2A6-1A94-3142-8BB7-E02B6777620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615740" y="5771843"/>
            <a:ext cx="1114297" cy="771257"/>
          </a:xfrm>
          <a:prstGeom prst="rect">
            <a:avLst/>
          </a:prstGeom>
        </p:spPr>
      </p:pic>
      <p:sp>
        <p:nvSpPr>
          <p:cNvPr id="11" name="Text Placeholder 2">
            <a:extLst>
              <a:ext uri="{FF2B5EF4-FFF2-40B4-BE49-F238E27FC236}">
                <a16:creationId xmlns:a16="http://schemas.microsoft.com/office/drawing/2014/main" id="{6EC7A058-40C8-B3D1-B84E-C767669FF16B}"/>
              </a:ext>
            </a:extLst>
          </p:cNvPr>
          <p:cNvSpPr>
            <a:spLocks noGrp="1"/>
          </p:cNvSpPr>
          <p:nvPr>
            <p:ph type="body" idx="1"/>
          </p:nvPr>
        </p:nvSpPr>
        <p:spPr>
          <a:xfrm>
            <a:off x="609600" y="1766623"/>
            <a:ext cx="10048876"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8AEBE3-2011-01DC-9F1C-FAE27DD04D54}"/>
              </a:ext>
            </a:extLst>
          </p:cNvPr>
          <p:cNvSpPr>
            <a:spLocks noGrp="1"/>
          </p:cNvSpPr>
          <p:nvPr>
            <p:ph sz="half" idx="2"/>
          </p:nvPr>
        </p:nvSpPr>
        <p:spPr>
          <a:xfrm>
            <a:off x="609599" y="2406385"/>
            <a:ext cx="10658476" cy="3586163"/>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C1A39B3B-3E79-E9B6-1B11-3D744200A888}"/>
              </a:ext>
            </a:extLst>
          </p:cNvPr>
          <p:cNvSpPr>
            <a:spLocks noGrp="1"/>
          </p:cNvSpPr>
          <p:nvPr>
            <p:ph type="title"/>
          </p:nvPr>
        </p:nvSpPr>
        <p:spPr>
          <a:xfrm>
            <a:off x="609599" y="397933"/>
            <a:ext cx="8620126" cy="1004887"/>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112737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 name="Picture 1" descr="A picture containing background pattern&#10;&#10;Description automatically generated">
            <a:extLst>
              <a:ext uri="{FF2B5EF4-FFF2-40B4-BE49-F238E27FC236}">
                <a16:creationId xmlns:a16="http://schemas.microsoft.com/office/drawing/2014/main" id="{CAEBA9F6-8C82-DD35-0889-7396A7720FA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78" y="1"/>
            <a:ext cx="12326330" cy="6858000"/>
          </a:xfrm>
          <a:prstGeom prst="rect">
            <a:avLst/>
          </a:prstGeom>
        </p:spPr>
      </p:pic>
      <p:sp>
        <p:nvSpPr>
          <p:cNvPr id="7" name="Slide Number Placeholder 5"/>
          <p:cNvSpPr>
            <a:spLocks noGrp="1"/>
          </p:cNvSpPr>
          <p:nvPr>
            <p:ph type="sldNum" sz="quarter" idx="12"/>
          </p:nvPr>
        </p:nvSpPr>
        <p:spPr>
          <a:xfrm>
            <a:off x="8737600" y="6356351"/>
            <a:ext cx="2844800" cy="365125"/>
          </a:xfrm>
        </p:spPr>
        <p:txBody>
          <a:bodyPr/>
          <a:lstStyle>
            <a:lvl1pPr>
              <a:defRPr>
                <a:solidFill>
                  <a:srgbClr val="003366"/>
                </a:solidFill>
              </a:defRPr>
            </a:lvl1pPr>
          </a:lstStyle>
          <a:p>
            <a:r>
              <a:rPr lang="en-US" dirty="0"/>
              <a:t> </a:t>
            </a:r>
            <a:r>
              <a:rPr lang="en-US" b="1" dirty="0"/>
              <a:t>www.ashrae.org</a:t>
            </a:r>
            <a:r>
              <a:rPr lang="en-US" dirty="0"/>
              <a:t>|</a:t>
            </a:r>
            <a:fld id="{7C7646D6-9DA9-4D60-B037-D72D50BB696E}" type="slidenum">
              <a:rPr lang="en-US" smtClean="0"/>
              <a:pPr/>
              <a:t>‹#›</a:t>
            </a:fld>
            <a:endParaRPr lang="en-US" dirty="0"/>
          </a:p>
        </p:txBody>
      </p:sp>
      <p:pic>
        <p:nvPicPr>
          <p:cNvPr id="9" name="Picture 8">
            <a:extLst>
              <a:ext uri="{FF2B5EF4-FFF2-40B4-BE49-F238E27FC236}">
                <a16:creationId xmlns:a16="http://schemas.microsoft.com/office/drawing/2014/main" id="{984DB2A6-1A94-3142-8BB7-E02B6777620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68103" y="5494871"/>
            <a:ext cx="1114297" cy="771257"/>
          </a:xfrm>
          <a:prstGeom prst="rect">
            <a:avLst/>
          </a:prstGeom>
        </p:spPr>
      </p:pic>
      <p:sp>
        <p:nvSpPr>
          <p:cNvPr id="11" name="Text Placeholder 2">
            <a:extLst>
              <a:ext uri="{FF2B5EF4-FFF2-40B4-BE49-F238E27FC236}">
                <a16:creationId xmlns:a16="http://schemas.microsoft.com/office/drawing/2014/main" id="{6EC7A058-40C8-B3D1-B84E-C767669FF16B}"/>
              </a:ext>
            </a:extLst>
          </p:cNvPr>
          <p:cNvSpPr>
            <a:spLocks noGrp="1"/>
          </p:cNvSpPr>
          <p:nvPr>
            <p:ph type="body" idx="1"/>
          </p:nvPr>
        </p:nvSpPr>
        <p:spPr>
          <a:xfrm>
            <a:off x="609600" y="1658101"/>
            <a:ext cx="4641669"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8AEBE3-2011-01DC-9F1C-FAE27DD04D54}"/>
              </a:ext>
            </a:extLst>
          </p:cNvPr>
          <p:cNvSpPr>
            <a:spLocks noGrp="1"/>
          </p:cNvSpPr>
          <p:nvPr>
            <p:ph sz="half" idx="2"/>
          </p:nvPr>
        </p:nvSpPr>
        <p:spPr>
          <a:xfrm>
            <a:off x="609599" y="2297863"/>
            <a:ext cx="4641670" cy="3586163"/>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C1A39B3B-3E79-E9B6-1B11-3D744200A888}"/>
              </a:ext>
            </a:extLst>
          </p:cNvPr>
          <p:cNvSpPr>
            <a:spLocks noGrp="1"/>
          </p:cNvSpPr>
          <p:nvPr>
            <p:ph type="title"/>
          </p:nvPr>
        </p:nvSpPr>
        <p:spPr>
          <a:xfrm>
            <a:off x="609599" y="397933"/>
            <a:ext cx="8620126" cy="925956"/>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C84E5E1F-C0F0-D949-906A-9F9A7D870B54}"/>
              </a:ext>
            </a:extLst>
          </p:cNvPr>
          <p:cNvPicPr>
            <a:picLocks noChangeAspect="1"/>
          </p:cNvPicPr>
          <p:nvPr userDrawn="1"/>
        </p:nvPicPr>
        <p:blipFill>
          <a:blip r:embed="rId4"/>
          <a:stretch>
            <a:fillRect/>
          </a:stretch>
        </p:blipFill>
        <p:spPr>
          <a:xfrm>
            <a:off x="5395277" y="1323889"/>
            <a:ext cx="6491923" cy="4942239"/>
          </a:xfrm>
          <a:prstGeom prst="rect">
            <a:avLst/>
          </a:prstGeom>
        </p:spPr>
      </p:pic>
    </p:spTree>
    <p:extLst>
      <p:ext uri="{BB962C8B-B14F-4D97-AF65-F5344CB8AC3E}">
        <p14:creationId xmlns:p14="http://schemas.microsoft.com/office/powerpoint/2010/main" val="1579109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8B7B0F9-7510-C548-40CB-8ABA934D2761}"/>
              </a:ext>
            </a:extLst>
          </p:cNvPr>
          <p:cNvPicPr>
            <a:picLocks noChangeAspect="1"/>
          </p:cNvPicPr>
          <p:nvPr userDrawn="1"/>
        </p:nvPicPr>
        <p:blipFill>
          <a:blip r:embed="rId2"/>
          <a:stretch>
            <a:fillRect/>
          </a:stretch>
        </p:blipFill>
        <p:spPr>
          <a:xfrm rot="10800000">
            <a:off x="0" y="0"/>
            <a:ext cx="12192000" cy="1200150"/>
          </a:xfrm>
          <a:prstGeom prst="rect">
            <a:avLst/>
          </a:prstGeom>
        </p:spPr>
      </p:pic>
      <p:sp>
        <p:nvSpPr>
          <p:cNvPr id="2" name="Title 1"/>
          <p:cNvSpPr>
            <a:spLocks noGrp="1"/>
          </p:cNvSpPr>
          <p:nvPr>
            <p:ph type="title"/>
          </p:nvPr>
        </p:nvSpPr>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592666" y="6305551"/>
            <a:ext cx="2844800" cy="365125"/>
          </a:xfrm>
        </p:spPr>
        <p:txBody>
          <a:bodyPr/>
          <a:lstStyle>
            <a:lvl1pPr>
              <a:defRPr b="1">
                <a:solidFill>
                  <a:srgbClr val="003366"/>
                </a:solidFill>
              </a:defRPr>
            </a:lvl1pPr>
          </a:lstStyle>
          <a:p>
            <a:pPr algn="l"/>
            <a:r>
              <a:rPr lang="en-US" dirty="0"/>
              <a:t>www.ashrae.org |</a:t>
            </a:r>
            <a:fld id="{7C7646D6-9DA9-4D60-B037-D72D50BB696E}" type="slidenum">
              <a:rPr lang="en-US" smtClean="0"/>
              <a:pPr algn="l"/>
              <a:t>‹#›</a:t>
            </a:fld>
            <a:endParaRPr lang="en-US" dirty="0"/>
          </a:p>
        </p:txBody>
      </p:sp>
      <p:pic>
        <p:nvPicPr>
          <p:cNvPr id="10" name="Picture 9">
            <a:extLst>
              <a:ext uri="{FF2B5EF4-FFF2-40B4-BE49-F238E27FC236}">
                <a16:creationId xmlns:a16="http://schemas.microsoft.com/office/drawing/2014/main" id="{538C7CBF-8CEC-6E45-B7E7-5AB4AC17E43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09285" y="5882274"/>
            <a:ext cx="1114297" cy="771257"/>
          </a:xfrm>
          <a:prstGeom prst="rect">
            <a:avLst/>
          </a:prstGeom>
        </p:spPr>
      </p:pic>
      <p:pic>
        <p:nvPicPr>
          <p:cNvPr id="5" name="Picture 4">
            <a:extLst>
              <a:ext uri="{FF2B5EF4-FFF2-40B4-BE49-F238E27FC236}">
                <a16:creationId xmlns:a16="http://schemas.microsoft.com/office/drawing/2014/main" id="{709340D3-3895-A212-905E-D2036D5A254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
        <p:nvSpPr>
          <p:cNvPr id="12" name="Text Placeholder 2">
            <a:extLst>
              <a:ext uri="{FF2B5EF4-FFF2-40B4-BE49-F238E27FC236}">
                <a16:creationId xmlns:a16="http://schemas.microsoft.com/office/drawing/2014/main" id="{1EB69337-893E-69E3-B5C7-12672B816A7B}"/>
              </a:ext>
            </a:extLst>
          </p:cNvPr>
          <p:cNvSpPr>
            <a:spLocks noGrp="1"/>
          </p:cNvSpPr>
          <p:nvPr>
            <p:ph type="body" idx="1"/>
          </p:nvPr>
        </p:nvSpPr>
        <p:spPr>
          <a:xfrm>
            <a:off x="609600" y="1535113"/>
            <a:ext cx="106060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F1754853-49FC-BC00-EFF6-ECD258792EDF}"/>
              </a:ext>
            </a:extLst>
          </p:cNvPr>
          <p:cNvSpPr>
            <a:spLocks noGrp="1"/>
          </p:cNvSpPr>
          <p:nvPr>
            <p:ph sz="half" idx="2"/>
          </p:nvPr>
        </p:nvSpPr>
        <p:spPr>
          <a:xfrm>
            <a:off x="609599" y="2174875"/>
            <a:ext cx="10651067"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4283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8B7B0F9-7510-C548-40CB-8ABA934D2761}"/>
              </a:ext>
            </a:extLst>
          </p:cNvPr>
          <p:cNvPicPr>
            <a:picLocks noChangeAspect="1"/>
          </p:cNvPicPr>
          <p:nvPr userDrawn="1"/>
        </p:nvPicPr>
        <p:blipFill>
          <a:blip r:embed="rId2"/>
          <a:stretch>
            <a:fillRect/>
          </a:stretch>
        </p:blipFill>
        <p:spPr>
          <a:xfrm rot="10800000">
            <a:off x="0" y="0"/>
            <a:ext cx="12192000" cy="1200150"/>
          </a:xfrm>
          <a:prstGeom prst="rect">
            <a:avLst/>
          </a:prstGeom>
        </p:spPr>
      </p:pic>
      <p:sp>
        <p:nvSpPr>
          <p:cNvPr id="2" name="Title 1"/>
          <p:cNvSpPr>
            <a:spLocks noGrp="1"/>
          </p:cNvSpPr>
          <p:nvPr>
            <p:ph type="title"/>
          </p:nvPr>
        </p:nvSpPr>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8737600" y="6356351"/>
            <a:ext cx="2844800" cy="365125"/>
          </a:xfrm>
        </p:spPr>
        <p:txBody>
          <a:bodyPr/>
          <a:lstStyle>
            <a:lvl1pPr>
              <a:defRPr b="1">
                <a:solidFill>
                  <a:srgbClr val="003366"/>
                </a:solidFill>
              </a:defRPr>
            </a:lvl1pPr>
          </a:lstStyle>
          <a:p>
            <a:r>
              <a:rPr lang="en-US" dirty="0"/>
              <a:t>www.ashrae.org |</a:t>
            </a:r>
            <a:fld id="{7C7646D6-9DA9-4D60-B037-D72D50BB696E}" type="slidenum">
              <a:rPr lang="en-US" smtClean="0"/>
              <a:pPr/>
              <a:t>‹#›</a:t>
            </a:fld>
            <a:endParaRPr lang="en-US" dirty="0"/>
          </a:p>
        </p:txBody>
      </p:sp>
      <p:cxnSp>
        <p:nvCxnSpPr>
          <p:cNvPr id="8" name="Straight Connector 7"/>
          <p:cNvCxnSpPr/>
          <p:nvPr userDrawn="1"/>
        </p:nvCxnSpPr>
        <p:spPr>
          <a:xfrm>
            <a:off x="0" y="990600"/>
            <a:ext cx="12192000" cy="0"/>
          </a:xfrm>
          <a:prstGeom prst="line">
            <a:avLst/>
          </a:prstGeom>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38C7CBF-8CEC-6E45-B7E7-5AB4AC17E43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77019" y="5509741"/>
            <a:ext cx="1114297" cy="771257"/>
          </a:xfrm>
          <a:prstGeom prst="rect">
            <a:avLst/>
          </a:prstGeom>
        </p:spPr>
      </p:pic>
      <p:pic>
        <p:nvPicPr>
          <p:cNvPr id="5" name="Picture 4">
            <a:extLst>
              <a:ext uri="{FF2B5EF4-FFF2-40B4-BE49-F238E27FC236}">
                <a16:creationId xmlns:a16="http://schemas.microsoft.com/office/drawing/2014/main" id="{709340D3-3895-A212-905E-D2036D5A254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
        <p:nvSpPr>
          <p:cNvPr id="3" name="Text Placeholder 2">
            <a:extLst>
              <a:ext uri="{FF2B5EF4-FFF2-40B4-BE49-F238E27FC236}">
                <a16:creationId xmlns:a16="http://schemas.microsoft.com/office/drawing/2014/main" id="{EAA88ABB-0573-8AD3-6708-78F5D9F1C064}"/>
              </a:ext>
            </a:extLst>
          </p:cNvPr>
          <p:cNvSpPr>
            <a:spLocks noGrp="1"/>
          </p:cNvSpPr>
          <p:nvPr>
            <p:ph type="body" idx="1"/>
          </p:nvPr>
        </p:nvSpPr>
        <p:spPr>
          <a:xfrm>
            <a:off x="609600" y="167058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9CE60F-6228-6667-C3EA-709A4BD7F853}"/>
              </a:ext>
            </a:extLst>
          </p:cNvPr>
          <p:cNvSpPr>
            <a:spLocks noGrp="1"/>
          </p:cNvSpPr>
          <p:nvPr>
            <p:ph sz="half" idx="2"/>
          </p:nvPr>
        </p:nvSpPr>
        <p:spPr>
          <a:xfrm>
            <a:off x="609600" y="231034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3ADDD59-B3FD-26EE-CC4A-94672C86F4DC}"/>
              </a:ext>
            </a:extLst>
          </p:cNvPr>
          <p:cNvSpPr>
            <a:spLocks noGrp="1"/>
          </p:cNvSpPr>
          <p:nvPr>
            <p:ph type="body" sz="quarter" idx="3"/>
          </p:nvPr>
        </p:nvSpPr>
        <p:spPr>
          <a:xfrm>
            <a:off x="6193368" y="167058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D372AA30-8DE2-F2FA-5397-8080D61973B7}"/>
              </a:ext>
            </a:extLst>
          </p:cNvPr>
          <p:cNvSpPr>
            <a:spLocks noGrp="1"/>
          </p:cNvSpPr>
          <p:nvPr>
            <p:ph sz="quarter" idx="4"/>
          </p:nvPr>
        </p:nvSpPr>
        <p:spPr>
          <a:xfrm>
            <a:off x="6193368" y="231034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1048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2F1C3A-2E5D-6CF8-F30C-47EB8F56F345}"/>
              </a:ext>
            </a:extLst>
          </p:cNvPr>
          <p:cNvPicPr>
            <a:picLocks noChangeAspect="1"/>
          </p:cNvPicPr>
          <p:nvPr userDrawn="1"/>
        </p:nvPicPr>
        <p:blipFill>
          <a:blip r:embed="rId2"/>
          <a:stretch>
            <a:fillRect/>
          </a:stretch>
        </p:blipFill>
        <p:spPr>
          <a:xfrm>
            <a:off x="5547677" y="1608666"/>
            <a:ext cx="6491923" cy="4942239"/>
          </a:xfrm>
          <a:prstGeom prst="rect">
            <a:avLst/>
          </a:prstGeom>
        </p:spPr>
      </p:pic>
      <p:sp>
        <p:nvSpPr>
          <p:cNvPr id="7" name="Content Placeholder 2">
            <a:extLst>
              <a:ext uri="{FF2B5EF4-FFF2-40B4-BE49-F238E27FC236}">
                <a16:creationId xmlns:a16="http://schemas.microsoft.com/office/drawing/2014/main" id="{5A386ABC-AACC-3464-22A4-B778C0931894}"/>
              </a:ext>
            </a:extLst>
          </p:cNvPr>
          <p:cNvSpPr>
            <a:spLocks noGrp="1"/>
          </p:cNvSpPr>
          <p:nvPr>
            <p:ph idx="1"/>
          </p:nvPr>
        </p:nvSpPr>
        <p:spPr>
          <a:xfrm>
            <a:off x="635001" y="1881718"/>
            <a:ext cx="6426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9C35A286-17FE-35C6-2793-B2D89BB317DD}"/>
              </a:ext>
            </a:extLst>
          </p:cNvPr>
          <p:cNvPicPr>
            <a:picLocks noChangeAspect="1"/>
          </p:cNvPicPr>
          <p:nvPr userDrawn="1"/>
        </p:nvPicPr>
        <p:blipFill>
          <a:blip r:embed="rId3"/>
          <a:stretch>
            <a:fillRect/>
          </a:stretch>
        </p:blipFill>
        <p:spPr>
          <a:xfrm rot="10800000">
            <a:off x="0" y="0"/>
            <a:ext cx="12192000" cy="1200150"/>
          </a:xfrm>
          <a:prstGeom prst="rect">
            <a:avLst/>
          </a:prstGeom>
        </p:spPr>
      </p:pic>
      <p:sp>
        <p:nvSpPr>
          <p:cNvPr id="9" name="Title 1">
            <a:extLst>
              <a:ext uri="{FF2B5EF4-FFF2-40B4-BE49-F238E27FC236}">
                <a16:creationId xmlns:a16="http://schemas.microsoft.com/office/drawing/2014/main" id="{98E8F6E1-FEFB-D144-9BC4-E07C09ACC5AE}"/>
              </a:ext>
            </a:extLst>
          </p:cNvPr>
          <p:cNvSpPr>
            <a:spLocks noGrp="1"/>
          </p:cNvSpPr>
          <p:nvPr>
            <p:ph type="title"/>
          </p:nvPr>
        </p:nvSpPr>
        <p:spPr>
          <a:xfrm>
            <a:off x="609600" y="76200"/>
            <a:ext cx="10972800" cy="1143000"/>
          </a:xfrm>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CDA1CEB1-92E0-FBA7-891C-A2B7A8392B0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Tree>
    <p:extLst>
      <p:ext uri="{BB962C8B-B14F-4D97-AF65-F5344CB8AC3E}">
        <p14:creationId xmlns:p14="http://schemas.microsoft.com/office/powerpoint/2010/main" val="90492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5317" y="4953000"/>
            <a:ext cx="882015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475317" y="1574800"/>
            <a:ext cx="8803216" cy="32681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473200" y="5604405"/>
            <a:ext cx="8231717" cy="50852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8737600" y="6356351"/>
            <a:ext cx="2844800" cy="365125"/>
          </a:xfrm>
        </p:spPr>
        <p:txBody>
          <a:bodyPr/>
          <a:lstStyle>
            <a:lvl1pPr>
              <a:defRPr>
                <a:solidFill>
                  <a:srgbClr val="003366"/>
                </a:solidFill>
              </a:defRPr>
            </a:lvl1pPr>
          </a:lstStyle>
          <a:p>
            <a:r>
              <a:rPr lang="en-US" dirty="0"/>
              <a:t> </a:t>
            </a:r>
            <a:r>
              <a:rPr lang="en-US" b="1" dirty="0"/>
              <a:t>www.ashrae.org</a:t>
            </a:r>
            <a:r>
              <a:rPr lang="en-US" dirty="0"/>
              <a:t>|</a:t>
            </a:r>
            <a:fld id="{7C7646D6-9DA9-4D60-B037-D72D50BB696E}" type="slidenum">
              <a:rPr lang="en-US" smtClean="0"/>
              <a:pPr/>
              <a:t>‹#›</a:t>
            </a:fld>
            <a:endParaRPr lang="en-US" dirty="0"/>
          </a:p>
        </p:txBody>
      </p:sp>
      <p:pic>
        <p:nvPicPr>
          <p:cNvPr id="10" name="Picture 9">
            <a:extLst>
              <a:ext uri="{FF2B5EF4-FFF2-40B4-BE49-F238E27FC236}">
                <a16:creationId xmlns:a16="http://schemas.microsoft.com/office/drawing/2014/main" id="{0FD42A2A-5A24-8149-B39A-E2454527CBE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449078" y="5475876"/>
            <a:ext cx="1114297" cy="771257"/>
          </a:xfrm>
          <a:prstGeom prst="rect">
            <a:avLst/>
          </a:prstGeom>
        </p:spPr>
      </p:pic>
      <p:pic>
        <p:nvPicPr>
          <p:cNvPr id="5" name="Picture 4">
            <a:extLst>
              <a:ext uri="{FF2B5EF4-FFF2-40B4-BE49-F238E27FC236}">
                <a16:creationId xmlns:a16="http://schemas.microsoft.com/office/drawing/2014/main" id="{7E1C40E8-39D3-0C40-668E-4A16E6949CB5}"/>
              </a:ext>
            </a:extLst>
          </p:cNvPr>
          <p:cNvPicPr>
            <a:picLocks noChangeAspect="1"/>
          </p:cNvPicPr>
          <p:nvPr userDrawn="1"/>
        </p:nvPicPr>
        <p:blipFill>
          <a:blip r:embed="rId3"/>
          <a:stretch>
            <a:fillRect/>
          </a:stretch>
        </p:blipFill>
        <p:spPr>
          <a:xfrm rot="10800000">
            <a:off x="0" y="0"/>
            <a:ext cx="12192000" cy="1200150"/>
          </a:xfrm>
          <a:prstGeom prst="rect">
            <a:avLst/>
          </a:prstGeom>
        </p:spPr>
      </p:pic>
      <p:sp>
        <p:nvSpPr>
          <p:cNvPr id="6" name="Title 1">
            <a:extLst>
              <a:ext uri="{FF2B5EF4-FFF2-40B4-BE49-F238E27FC236}">
                <a16:creationId xmlns:a16="http://schemas.microsoft.com/office/drawing/2014/main" id="{9E1AB2C5-2B7B-BB7A-D0E8-61600C51E169}"/>
              </a:ext>
            </a:extLst>
          </p:cNvPr>
          <p:cNvSpPr txBox="1">
            <a:spLocks/>
          </p:cNvSpPr>
          <p:nvPr userDrawn="1"/>
        </p:nvSpPr>
        <p:spPr>
          <a:xfrm>
            <a:off x="609600" y="76200"/>
            <a:ext cx="109728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A367D2E8-6107-6772-0308-BC193342A6A9}"/>
              </a:ext>
            </a:extLst>
          </p:cNvPr>
          <p:cNvCxnSpPr/>
          <p:nvPr userDrawn="1"/>
        </p:nvCxnSpPr>
        <p:spPr>
          <a:xfrm>
            <a:off x="0" y="990600"/>
            <a:ext cx="12192000" cy="0"/>
          </a:xfrm>
          <a:prstGeom prst="line">
            <a:avLst/>
          </a:prstGeom>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E929D17-86D6-3BB8-30D5-7FEBD86B1641}"/>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Tree>
    <p:extLst>
      <p:ext uri="{BB962C8B-B14F-4D97-AF65-F5344CB8AC3E}">
        <p14:creationId xmlns:p14="http://schemas.microsoft.com/office/powerpoint/2010/main" val="1473335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4018394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966727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latin typeface="Akzidenz Grotesk BE Medium" panose="0200080303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kzidenz-grotesk"/>
              </a:defRPr>
            </a:lvl1pPr>
            <a:lvl2pPr>
              <a:defRPr>
                <a:latin typeface="Akzidenz Grotesk BE Regular" panose="02000503030000020003" pitchFamily="50" charset="0"/>
              </a:defRPr>
            </a:lvl2pPr>
            <a:lvl3pPr>
              <a:defRPr>
                <a:latin typeface="Akzidenz Grotesk BE Regular" panose="02000503030000020003" pitchFamily="50" charset="0"/>
              </a:defRPr>
            </a:lvl3pPr>
            <a:lvl4pPr>
              <a:defRPr>
                <a:latin typeface="Akzidenz Grotesk BE Regular" panose="02000503030000020003" pitchFamily="50" charset="0"/>
              </a:defRPr>
            </a:lvl4pPr>
            <a:lvl5pPr>
              <a:defRPr>
                <a:latin typeface="Akzidenz Grotesk BE Regular" panose="02000503030000020003"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9" name="Picture 8" descr="Text, logo&#10;&#10;Description automatically generated">
            <a:extLst>
              <a:ext uri="{FF2B5EF4-FFF2-40B4-BE49-F238E27FC236}">
                <a16:creationId xmlns:a16="http://schemas.microsoft.com/office/drawing/2014/main" id="{8BEB063F-94D2-4C1E-B956-731A5A483AD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143741" y="136525"/>
            <a:ext cx="1295988" cy="896982"/>
          </a:xfrm>
          <a:prstGeom prst="rect">
            <a:avLst/>
          </a:prstGeom>
        </p:spPr>
      </p:pic>
    </p:spTree>
    <p:extLst>
      <p:ext uri="{BB962C8B-B14F-4D97-AF65-F5344CB8AC3E}">
        <p14:creationId xmlns:p14="http://schemas.microsoft.com/office/powerpoint/2010/main" val="2204881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2832314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1201632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latin typeface="Akzidenz Grotesk BE Medium" panose="0200080303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kzidenz-grotesk"/>
              </a:defRPr>
            </a:lvl1pPr>
            <a:lvl2pPr>
              <a:defRPr>
                <a:latin typeface="Akzidenz Grotesk BE Regular" panose="02000503030000020003" pitchFamily="50" charset="0"/>
              </a:defRPr>
            </a:lvl2pPr>
            <a:lvl3pPr>
              <a:defRPr>
                <a:latin typeface="Akzidenz Grotesk BE Regular" panose="02000503030000020003" pitchFamily="50" charset="0"/>
              </a:defRPr>
            </a:lvl3pPr>
            <a:lvl4pPr>
              <a:defRPr>
                <a:latin typeface="Akzidenz Grotesk BE Regular" panose="02000503030000020003" pitchFamily="50" charset="0"/>
              </a:defRPr>
            </a:lvl4pPr>
            <a:lvl5pPr>
              <a:defRPr>
                <a:latin typeface="Akzidenz Grotesk BE Regular" panose="02000503030000020003"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9" name="Picture 8" descr="Text, logo&#10;&#10;Description automatically generated">
            <a:extLst>
              <a:ext uri="{FF2B5EF4-FFF2-40B4-BE49-F238E27FC236}">
                <a16:creationId xmlns:a16="http://schemas.microsoft.com/office/drawing/2014/main" id="{8BEB063F-94D2-4C1E-B956-731A5A483AD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143741" y="136525"/>
            <a:ext cx="1295988" cy="896982"/>
          </a:xfrm>
          <a:prstGeom prst="rect">
            <a:avLst/>
          </a:prstGeom>
        </p:spPr>
      </p:pic>
    </p:spTree>
    <p:extLst>
      <p:ext uri="{BB962C8B-B14F-4D97-AF65-F5344CB8AC3E}">
        <p14:creationId xmlns:p14="http://schemas.microsoft.com/office/powerpoint/2010/main" val="2179294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9" name="Rectangle 8"/>
          <p:cNvSpPr/>
          <p:nvPr userDrawn="1"/>
        </p:nvSpPr>
        <p:spPr>
          <a:xfrm>
            <a:off x="-1" y="6606716"/>
            <a:ext cx="12186587" cy="261753"/>
          </a:xfrm>
          <a:prstGeom prst="rect">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3C00DBB-6D52-43C0-9F2D-D41B1913DC56}"/>
              </a:ext>
            </a:extLst>
          </p:cNvPr>
          <p:cNvSpPr/>
          <p:nvPr userDrawn="1"/>
        </p:nvSpPr>
        <p:spPr>
          <a:xfrm>
            <a:off x="5413" y="12769"/>
            <a:ext cx="12186587" cy="825431"/>
          </a:xfrm>
          <a:prstGeom prst="rect">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13" name="Text Placeholder 2">
            <a:extLst>
              <a:ext uri="{FF2B5EF4-FFF2-40B4-BE49-F238E27FC236}">
                <a16:creationId xmlns:a16="http://schemas.microsoft.com/office/drawing/2014/main" id="{612830C4-96A1-4CC4-8A86-2AA3DB7CFAD8}"/>
              </a:ext>
            </a:extLst>
          </p:cNvPr>
          <p:cNvSpPr>
            <a:spLocks noGrp="1"/>
          </p:cNvSpPr>
          <p:nvPr>
            <p:ph idx="1"/>
          </p:nvPr>
        </p:nvSpPr>
        <p:spPr>
          <a:xfrm>
            <a:off x="411829" y="963261"/>
            <a:ext cx="11594034" cy="5110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endParaRPr lang="en-US"/>
          </a:p>
        </p:txBody>
      </p:sp>
      <p:sp>
        <p:nvSpPr>
          <p:cNvPr id="14" name="Title Placeholder 1">
            <a:extLst>
              <a:ext uri="{FF2B5EF4-FFF2-40B4-BE49-F238E27FC236}">
                <a16:creationId xmlns:a16="http://schemas.microsoft.com/office/drawing/2014/main" id="{7C4AB840-3A74-4B77-AD26-93B84112F9A0}"/>
              </a:ext>
            </a:extLst>
          </p:cNvPr>
          <p:cNvSpPr>
            <a:spLocks noGrp="1"/>
          </p:cNvSpPr>
          <p:nvPr>
            <p:ph type="title"/>
          </p:nvPr>
        </p:nvSpPr>
        <p:spPr>
          <a:xfrm>
            <a:off x="411829" y="53340"/>
            <a:ext cx="11594034" cy="74687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6858459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0777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9" name="Rectangle 8"/>
          <p:cNvSpPr/>
          <p:nvPr userDrawn="1"/>
        </p:nvSpPr>
        <p:spPr>
          <a:xfrm>
            <a:off x="-1" y="6606716"/>
            <a:ext cx="12186587" cy="261753"/>
          </a:xfrm>
          <a:prstGeom prst="rect">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6D558F3-D1E9-404E-B35D-9C0863AA98B0}"/>
              </a:ext>
            </a:extLst>
          </p:cNvPr>
          <p:cNvSpPr/>
          <p:nvPr userDrawn="1"/>
        </p:nvSpPr>
        <p:spPr>
          <a:xfrm>
            <a:off x="5413" y="12769"/>
            <a:ext cx="12186587" cy="825431"/>
          </a:xfrm>
          <a:prstGeom prst="rect">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14" name="Title Placeholder 1">
            <a:extLst>
              <a:ext uri="{FF2B5EF4-FFF2-40B4-BE49-F238E27FC236}">
                <a16:creationId xmlns:a16="http://schemas.microsoft.com/office/drawing/2014/main" id="{9A154ED3-A530-4C85-A74D-28177B23B01B}"/>
              </a:ext>
            </a:extLst>
          </p:cNvPr>
          <p:cNvSpPr>
            <a:spLocks noGrp="1"/>
          </p:cNvSpPr>
          <p:nvPr>
            <p:ph type="title"/>
          </p:nvPr>
        </p:nvSpPr>
        <p:spPr>
          <a:xfrm>
            <a:off x="411829" y="53340"/>
            <a:ext cx="11594034" cy="74687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41299439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460834" y="6604416"/>
            <a:ext cx="908986" cy="240815"/>
          </a:xfrm>
          <a:prstGeom prst="rect">
            <a:avLst/>
          </a:prstGeom>
        </p:spPr>
        <p:txBody>
          <a:bodyPr/>
          <a:lstStyle/>
          <a:p>
            <a:r>
              <a:rPr lang="en-US" dirty="0"/>
              <a:t>3/6/2020</a:t>
            </a:r>
          </a:p>
        </p:txBody>
      </p:sp>
      <p:sp>
        <p:nvSpPr>
          <p:cNvPr id="5" name="Footer Placeholder 4"/>
          <p:cNvSpPr>
            <a:spLocks noGrp="1"/>
          </p:cNvSpPr>
          <p:nvPr>
            <p:ph type="ftr" sz="quarter" idx="11"/>
          </p:nvPr>
        </p:nvSpPr>
        <p:spPr>
          <a:xfrm>
            <a:off x="3205814" y="6624164"/>
            <a:ext cx="6468678" cy="251285"/>
          </a:xfrm>
          <a:prstGeom prst="rect">
            <a:avLst/>
          </a:prstGeom>
        </p:spPr>
        <p:txBody>
          <a:bodyPr/>
          <a:lstStyle/>
          <a:p>
            <a:endParaRPr lang="en-US" dirty="0"/>
          </a:p>
        </p:txBody>
      </p:sp>
      <p:sp>
        <p:nvSpPr>
          <p:cNvPr id="6" name="Slide Number Placeholder 5"/>
          <p:cNvSpPr>
            <a:spLocks noGrp="1"/>
          </p:cNvSpPr>
          <p:nvPr>
            <p:ph type="sldNum" sz="quarter" idx="12"/>
          </p:nvPr>
        </p:nvSpPr>
        <p:spPr>
          <a:xfrm>
            <a:off x="411829" y="6604416"/>
            <a:ext cx="982631" cy="240815"/>
          </a:xfrm>
          <a:prstGeom prst="rect">
            <a:avLst/>
          </a:prstGeom>
        </p:spPr>
        <p:txBody>
          <a:bodyPr/>
          <a:lstStyle/>
          <a:p>
            <a:fld id="{07DEDE4D-DC37-4180-B29E-77B367E2BC86}" type="slidenum">
              <a:rPr lang="en-US" smtClean="0"/>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0"/>
            <a:ext cx="12181173" cy="6882428"/>
          </a:xfrm>
          <a:prstGeom prst="rect">
            <a:avLst/>
          </a:prstGeom>
          <a:solidFill>
            <a:srgbClr val="0066FF"/>
          </a:solidFill>
        </p:spPr>
      </p:pic>
    </p:spTree>
    <p:extLst>
      <p:ext uri="{BB962C8B-B14F-4D97-AF65-F5344CB8AC3E}">
        <p14:creationId xmlns:p14="http://schemas.microsoft.com/office/powerpoint/2010/main" val="2342267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a:t>Click to edit Master title style</a:t>
            </a:r>
          </a:p>
        </p:txBody>
      </p:sp>
      <p:sp>
        <p:nvSpPr>
          <p:cNvPr id="3" name="Text Placeholder 2"/>
          <p:cNvSpPr>
            <a:spLocks noGrp="1"/>
          </p:cNvSpPr>
          <p:nvPr>
            <p:ph type="body" idx="1"/>
          </p:nvPr>
        </p:nvSpPr>
        <p:spPr>
          <a:xfrm>
            <a:off x="1527048"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7048"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CC0096-1860-4642-9CD2-0079EA5E7CD1}" type="datetimeFigureOut">
              <a:rPr lang="en-US" smtClean="0"/>
              <a:t>7/24/2026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707026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B89A-0EAA-4B62-AC5F-0D6AB0FDDD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0481C7-4974-473D-BC3E-F3B5D1987533}"/>
              </a:ext>
            </a:extLst>
          </p:cNvPr>
          <p:cNvSpPr>
            <a:spLocks noGrp="1"/>
          </p:cNvSpPr>
          <p:nvPr>
            <p:ph sz="half" idx="1"/>
          </p:nvPr>
        </p:nvSpPr>
        <p:spPr>
          <a:xfrm>
            <a:off x="568171" y="1136342"/>
            <a:ext cx="5451629" cy="50406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2FBDE-6877-47A5-98E1-16FC966C6B78}"/>
              </a:ext>
            </a:extLst>
          </p:cNvPr>
          <p:cNvSpPr>
            <a:spLocks noGrp="1"/>
          </p:cNvSpPr>
          <p:nvPr>
            <p:ph sz="half" idx="2"/>
          </p:nvPr>
        </p:nvSpPr>
        <p:spPr>
          <a:xfrm>
            <a:off x="6383045" y="1136342"/>
            <a:ext cx="5379867" cy="50406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5EF16CF1-82EC-47C1-96EC-3484710488D0}"/>
              </a:ext>
            </a:extLst>
          </p:cNvPr>
          <p:cNvSpPr>
            <a:spLocks noGrp="1"/>
          </p:cNvSpPr>
          <p:nvPr>
            <p:ph type="ftr" sz="quarter" idx="3"/>
          </p:nvPr>
        </p:nvSpPr>
        <p:spPr>
          <a:xfrm>
            <a:off x="3192" y="6603699"/>
            <a:ext cx="2801112" cy="242772"/>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Mathis Consulting Company</a:t>
            </a:r>
          </a:p>
        </p:txBody>
      </p:sp>
      <p:sp>
        <p:nvSpPr>
          <p:cNvPr id="9" name="Slide Number Placeholder 5">
            <a:extLst>
              <a:ext uri="{FF2B5EF4-FFF2-40B4-BE49-F238E27FC236}">
                <a16:creationId xmlns:a16="http://schemas.microsoft.com/office/drawing/2014/main" id="{8DD47D71-2BE5-4165-8C5A-BEAAB1460BB9}"/>
              </a:ext>
            </a:extLst>
          </p:cNvPr>
          <p:cNvSpPr>
            <a:spLocks noGrp="1"/>
          </p:cNvSpPr>
          <p:nvPr>
            <p:ph type="sldNum" sz="quarter" idx="4"/>
          </p:nvPr>
        </p:nvSpPr>
        <p:spPr>
          <a:xfrm>
            <a:off x="11252906" y="6623189"/>
            <a:ext cx="939094" cy="234809"/>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0EB8F1EF-6D45-4E45-867A-105750940064}" type="slidenum">
              <a:rPr lang="en-US" smtClean="0"/>
              <a:pPr/>
              <a:t>‹#›</a:t>
            </a:fld>
            <a:endParaRPr lang="en-US" dirty="0"/>
          </a:p>
        </p:txBody>
      </p:sp>
    </p:spTree>
    <p:extLst>
      <p:ext uri="{BB962C8B-B14F-4D97-AF65-F5344CB8AC3E}">
        <p14:creationId xmlns:p14="http://schemas.microsoft.com/office/powerpoint/2010/main" val="13790000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descr="A picture containing outdoor&#10;&#10;Description automatically generated">
            <a:extLst>
              <a:ext uri="{FF2B5EF4-FFF2-40B4-BE49-F238E27FC236}">
                <a16:creationId xmlns:a16="http://schemas.microsoft.com/office/drawing/2014/main" id="{F1901D96-33F4-9AEF-E6AA-756433D6BD4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168" t="1168"/>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7178E5C8-FB98-4C4B-9FF4-81B6B536740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63004" y="5824402"/>
            <a:ext cx="1114297" cy="771257"/>
          </a:xfrm>
          <a:prstGeom prst="rect">
            <a:avLst/>
          </a:prstGeom>
        </p:spPr>
      </p:pic>
    </p:spTree>
    <p:extLst>
      <p:ext uri="{BB962C8B-B14F-4D97-AF65-F5344CB8AC3E}">
        <p14:creationId xmlns:p14="http://schemas.microsoft.com/office/powerpoint/2010/main" val="1812284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243B-C60A-466C-BD32-6D1FE395D9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213E48-1FD3-428C-A790-58711CA074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34CB93-20A9-4D72-8605-588209DCB2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8EB244-F392-465E-9F7F-EB8DC1A4EE68}"/>
              </a:ext>
            </a:extLst>
          </p:cNvPr>
          <p:cNvSpPr>
            <a:spLocks noGrp="1"/>
          </p:cNvSpPr>
          <p:nvPr>
            <p:ph type="dt" sz="half" idx="10"/>
          </p:nvPr>
        </p:nvSpPr>
        <p:spPr/>
        <p:txBody>
          <a:bodyPr/>
          <a:lstStyle/>
          <a:p>
            <a:fld id="{AF8BBA54-415D-438F-ABD0-A01F287E4AF8}" type="datetimeFigureOut">
              <a:rPr lang="en-US" smtClean="0"/>
              <a:t>7/24/2026</a:t>
            </a:fld>
            <a:endParaRPr lang="en-US" dirty="0"/>
          </a:p>
        </p:txBody>
      </p:sp>
      <p:sp>
        <p:nvSpPr>
          <p:cNvPr id="6" name="Footer Placeholder 5">
            <a:extLst>
              <a:ext uri="{FF2B5EF4-FFF2-40B4-BE49-F238E27FC236}">
                <a16:creationId xmlns:a16="http://schemas.microsoft.com/office/drawing/2014/main" id="{A0ABDD02-6B98-448B-AED5-E375E1B783E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61F2D16-A729-4722-92BD-9E4A35960744}"/>
              </a:ext>
            </a:extLst>
          </p:cNvPr>
          <p:cNvSpPr>
            <a:spLocks noGrp="1"/>
          </p:cNvSpPr>
          <p:nvPr>
            <p:ph type="sldNum" sz="quarter" idx="12"/>
          </p:nvPr>
        </p:nvSpPr>
        <p:spPr/>
        <p:txBody>
          <a:bodyPr/>
          <a:lstStyle/>
          <a:p>
            <a:fld id="{CDCE43C6-5138-4D96-A65B-5B91F73FFF2B}" type="slidenum">
              <a:rPr lang="en-US" smtClean="0"/>
              <a:t>‹#›</a:t>
            </a:fld>
            <a:endParaRPr lang="en-US" dirty="0"/>
          </a:p>
        </p:txBody>
      </p:sp>
    </p:spTree>
    <p:extLst>
      <p:ext uri="{BB962C8B-B14F-4D97-AF65-F5344CB8AC3E}">
        <p14:creationId xmlns:p14="http://schemas.microsoft.com/office/powerpoint/2010/main" val="22271150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C3A30B5-1156-D9DC-A2D1-601F5DA14465}"/>
              </a:ext>
            </a:extLst>
          </p:cNvPr>
          <p:cNvPicPr>
            <a:picLocks noChangeAspect="1"/>
          </p:cNvPicPr>
          <p:nvPr userDrawn="1"/>
        </p:nvPicPr>
        <p:blipFill>
          <a:blip r:embed="rId2"/>
          <a:stretch>
            <a:fillRect/>
          </a:stretch>
        </p:blipFill>
        <p:spPr>
          <a:xfrm>
            <a:off x="1684421" y="1"/>
            <a:ext cx="10507579" cy="6858000"/>
          </a:xfrm>
          <a:prstGeom prst="rect">
            <a:avLst/>
          </a:prstGeom>
        </p:spPr>
      </p:pic>
      <p:pic>
        <p:nvPicPr>
          <p:cNvPr id="12" name="Picture 11">
            <a:extLst>
              <a:ext uri="{FF2B5EF4-FFF2-40B4-BE49-F238E27FC236}">
                <a16:creationId xmlns:a16="http://schemas.microsoft.com/office/drawing/2014/main" id="{2E4924C1-0033-074E-B3F4-391469E216DB}"/>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64656" y="5782262"/>
            <a:ext cx="1114297" cy="771257"/>
          </a:xfrm>
          <a:prstGeom prst="rect">
            <a:avLst/>
          </a:prstGeom>
        </p:spPr>
      </p:pic>
      <p:sp>
        <p:nvSpPr>
          <p:cNvPr id="11" name="Title 1">
            <a:extLst>
              <a:ext uri="{FF2B5EF4-FFF2-40B4-BE49-F238E27FC236}">
                <a16:creationId xmlns:a16="http://schemas.microsoft.com/office/drawing/2014/main" id="{5C921966-6155-E514-3ACF-F2CF9C052169}"/>
              </a:ext>
            </a:extLst>
          </p:cNvPr>
          <p:cNvSpPr>
            <a:spLocks noGrp="1"/>
          </p:cNvSpPr>
          <p:nvPr>
            <p:ph type="title"/>
          </p:nvPr>
        </p:nvSpPr>
        <p:spPr>
          <a:xfrm>
            <a:off x="592666" y="567266"/>
            <a:ext cx="10684934" cy="1159933"/>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sp>
        <p:nvSpPr>
          <p:cNvPr id="13" name="Content Placeholder 3">
            <a:extLst>
              <a:ext uri="{FF2B5EF4-FFF2-40B4-BE49-F238E27FC236}">
                <a16:creationId xmlns:a16="http://schemas.microsoft.com/office/drawing/2014/main" id="{ED7162C9-AF05-01FC-BE1B-65986642B138}"/>
              </a:ext>
            </a:extLst>
          </p:cNvPr>
          <p:cNvSpPr>
            <a:spLocks noGrp="1"/>
          </p:cNvSpPr>
          <p:nvPr>
            <p:ph sz="half" idx="2"/>
          </p:nvPr>
        </p:nvSpPr>
        <p:spPr>
          <a:xfrm>
            <a:off x="592667" y="1954742"/>
            <a:ext cx="6925733" cy="4158191"/>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73005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46C7AA95-D6BF-2819-478B-B9D8550D197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78" y="1"/>
            <a:ext cx="12326330" cy="6858000"/>
          </a:xfrm>
          <a:prstGeom prst="rect">
            <a:avLst/>
          </a:prstGeom>
        </p:spPr>
      </p:pic>
      <p:pic>
        <p:nvPicPr>
          <p:cNvPr id="9" name="Picture 8">
            <a:extLst>
              <a:ext uri="{FF2B5EF4-FFF2-40B4-BE49-F238E27FC236}">
                <a16:creationId xmlns:a16="http://schemas.microsoft.com/office/drawing/2014/main" id="{984DB2A6-1A94-3142-8BB7-E02B6777620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615740" y="5771843"/>
            <a:ext cx="1114297" cy="771257"/>
          </a:xfrm>
          <a:prstGeom prst="rect">
            <a:avLst/>
          </a:prstGeom>
        </p:spPr>
      </p:pic>
      <p:sp>
        <p:nvSpPr>
          <p:cNvPr id="11" name="Text Placeholder 2">
            <a:extLst>
              <a:ext uri="{FF2B5EF4-FFF2-40B4-BE49-F238E27FC236}">
                <a16:creationId xmlns:a16="http://schemas.microsoft.com/office/drawing/2014/main" id="{6EC7A058-40C8-B3D1-B84E-C767669FF16B}"/>
              </a:ext>
            </a:extLst>
          </p:cNvPr>
          <p:cNvSpPr>
            <a:spLocks noGrp="1"/>
          </p:cNvSpPr>
          <p:nvPr>
            <p:ph type="body" idx="1"/>
          </p:nvPr>
        </p:nvSpPr>
        <p:spPr>
          <a:xfrm>
            <a:off x="609600" y="1766623"/>
            <a:ext cx="10048876"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8AEBE3-2011-01DC-9F1C-FAE27DD04D54}"/>
              </a:ext>
            </a:extLst>
          </p:cNvPr>
          <p:cNvSpPr>
            <a:spLocks noGrp="1"/>
          </p:cNvSpPr>
          <p:nvPr>
            <p:ph sz="half" idx="2"/>
          </p:nvPr>
        </p:nvSpPr>
        <p:spPr>
          <a:xfrm>
            <a:off x="609599" y="2406385"/>
            <a:ext cx="10658476" cy="3586163"/>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C1A39B3B-3E79-E9B6-1B11-3D744200A888}"/>
              </a:ext>
            </a:extLst>
          </p:cNvPr>
          <p:cNvSpPr>
            <a:spLocks noGrp="1"/>
          </p:cNvSpPr>
          <p:nvPr>
            <p:ph type="title"/>
          </p:nvPr>
        </p:nvSpPr>
        <p:spPr>
          <a:xfrm>
            <a:off x="609599" y="397933"/>
            <a:ext cx="8620126" cy="1004887"/>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0072264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 name="Picture 1" descr="A picture containing background pattern&#10;&#10;Description automatically generated">
            <a:extLst>
              <a:ext uri="{FF2B5EF4-FFF2-40B4-BE49-F238E27FC236}">
                <a16:creationId xmlns:a16="http://schemas.microsoft.com/office/drawing/2014/main" id="{CAEBA9F6-8C82-DD35-0889-7396A7720FA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78" y="1"/>
            <a:ext cx="12326330" cy="6858000"/>
          </a:xfrm>
          <a:prstGeom prst="rect">
            <a:avLst/>
          </a:prstGeom>
        </p:spPr>
      </p:pic>
      <p:sp>
        <p:nvSpPr>
          <p:cNvPr id="7" name="Slide Number Placeholder 5"/>
          <p:cNvSpPr>
            <a:spLocks noGrp="1"/>
          </p:cNvSpPr>
          <p:nvPr>
            <p:ph type="sldNum" sz="quarter" idx="12"/>
          </p:nvPr>
        </p:nvSpPr>
        <p:spPr>
          <a:xfrm>
            <a:off x="8737600" y="6356351"/>
            <a:ext cx="2844800" cy="365125"/>
          </a:xfrm>
        </p:spPr>
        <p:txBody>
          <a:bodyPr/>
          <a:lstStyle>
            <a:lvl1pPr>
              <a:defRPr>
                <a:solidFill>
                  <a:srgbClr val="003366"/>
                </a:solidFill>
              </a:defRPr>
            </a:lvl1pPr>
          </a:lstStyle>
          <a:p>
            <a:r>
              <a:rPr lang="en-US" dirty="0"/>
              <a:t> </a:t>
            </a:r>
            <a:r>
              <a:rPr lang="en-US" b="1" dirty="0"/>
              <a:t>www.ashrae.org</a:t>
            </a:r>
            <a:r>
              <a:rPr lang="en-US" dirty="0"/>
              <a:t>|</a:t>
            </a:r>
            <a:fld id="{7C7646D6-9DA9-4D60-B037-D72D50BB696E}" type="slidenum">
              <a:rPr lang="en-US" smtClean="0"/>
              <a:pPr/>
              <a:t>‹#›</a:t>
            </a:fld>
            <a:endParaRPr lang="en-US" dirty="0"/>
          </a:p>
        </p:txBody>
      </p:sp>
      <p:pic>
        <p:nvPicPr>
          <p:cNvPr id="9" name="Picture 8">
            <a:extLst>
              <a:ext uri="{FF2B5EF4-FFF2-40B4-BE49-F238E27FC236}">
                <a16:creationId xmlns:a16="http://schemas.microsoft.com/office/drawing/2014/main" id="{984DB2A6-1A94-3142-8BB7-E02B6777620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68103" y="5494871"/>
            <a:ext cx="1114297" cy="771257"/>
          </a:xfrm>
          <a:prstGeom prst="rect">
            <a:avLst/>
          </a:prstGeom>
        </p:spPr>
      </p:pic>
      <p:sp>
        <p:nvSpPr>
          <p:cNvPr id="11" name="Text Placeholder 2">
            <a:extLst>
              <a:ext uri="{FF2B5EF4-FFF2-40B4-BE49-F238E27FC236}">
                <a16:creationId xmlns:a16="http://schemas.microsoft.com/office/drawing/2014/main" id="{6EC7A058-40C8-B3D1-B84E-C767669FF16B}"/>
              </a:ext>
            </a:extLst>
          </p:cNvPr>
          <p:cNvSpPr>
            <a:spLocks noGrp="1"/>
          </p:cNvSpPr>
          <p:nvPr>
            <p:ph type="body" idx="1"/>
          </p:nvPr>
        </p:nvSpPr>
        <p:spPr>
          <a:xfrm>
            <a:off x="609600" y="1658101"/>
            <a:ext cx="4641669"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8AEBE3-2011-01DC-9F1C-FAE27DD04D54}"/>
              </a:ext>
            </a:extLst>
          </p:cNvPr>
          <p:cNvSpPr>
            <a:spLocks noGrp="1"/>
          </p:cNvSpPr>
          <p:nvPr>
            <p:ph sz="half" idx="2"/>
          </p:nvPr>
        </p:nvSpPr>
        <p:spPr>
          <a:xfrm>
            <a:off x="609599" y="2297863"/>
            <a:ext cx="4641670" cy="3586163"/>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C1A39B3B-3E79-E9B6-1B11-3D744200A888}"/>
              </a:ext>
            </a:extLst>
          </p:cNvPr>
          <p:cNvSpPr>
            <a:spLocks noGrp="1"/>
          </p:cNvSpPr>
          <p:nvPr>
            <p:ph type="title"/>
          </p:nvPr>
        </p:nvSpPr>
        <p:spPr>
          <a:xfrm>
            <a:off x="609599" y="397933"/>
            <a:ext cx="8620126" cy="925956"/>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C84E5E1F-C0F0-D949-906A-9F9A7D870B54}"/>
              </a:ext>
            </a:extLst>
          </p:cNvPr>
          <p:cNvPicPr>
            <a:picLocks noChangeAspect="1"/>
          </p:cNvPicPr>
          <p:nvPr userDrawn="1"/>
        </p:nvPicPr>
        <p:blipFill>
          <a:blip r:embed="rId4"/>
          <a:stretch>
            <a:fillRect/>
          </a:stretch>
        </p:blipFill>
        <p:spPr>
          <a:xfrm>
            <a:off x="5395277" y="1323889"/>
            <a:ext cx="6491923" cy="4942239"/>
          </a:xfrm>
          <a:prstGeom prst="rect">
            <a:avLst/>
          </a:prstGeom>
        </p:spPr>
      </p:pic>
    </p:spTree>
    <p:extLst>
      <p:ext uri="{BB962C8B-B14F-4D97-AF65-F5344CB8AC3E}">
        <p14:creationId xmlns:p14="http://schemas.microsoft.com/office/powerpoint/2010/main" val="12900385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8B7B0F9-7510-C548-40CB-8ABA934D2761}"/>
              </a:ext>
            </a:extLst>
          </p:cNvPr>
          <p:cNvPicPr>
            <a:picLocks noChangeAspect="1"/>
          </p:cNvPicPr>
          <p:nvPr userDrawn="1"/>
        </p:nvPicPr>
        <p:blipFill>
          <a:blip r:embed="rId2"/>
          <a:stretch>
            <a:fillRect/>
          </a:stretch>
        </p:blipFill>
        <p:spPr>
          <a:xfrm rot="10800000">
            <a:off x="0" y="0"/>
            <a:ext cx="12192000" cy="1200150"/>
          </a:xfrm>
          <a:prstGeom prst="rect">
            <a:avLst/>
          </a:prstGeom>
        </p:spPr>
      </p:pic>
      <p:sp>
        <p:nvSpPr>
          <p:cNvPr id="2" name="Title 1"/>
          <p:cNvSpPr>
            <a:spLocks noGrp="1"/>
          </p:cNvSpPr>
          <p:nvPr>
            <p:ph type="title"/>
          </p:nvPr>
        </p:nvSpPr>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592666" y="6305551"/>
            <a:ext cx="2844800" cy="365125"/>
          </a:xfrm>
        </p:spPr>
        <p:txBody>
          <a:bodyPr/>
          <a:lstStyle>
            <a:lvl1pPr>
              <a:defRPr b="1">
                <a:solidFill>
                  <a:srgbClr val="003366"/>
                </a:solidFill>
              </a:defRPr>
            </a:lvl1pPr>
          </a:lstStyle>
          <a:p>
            <a:pPr algn="l"/>
            <a:r>
              <a:rPr lang="en-US" dirty="0"/>
              <a:t>www.ashrae.org |</a:t>
            </a:r>
            <a:fld id="{7C7646D6-9DA9-4D60-B037-D72D50BB696E}" type="slidenum">
              <a:rPr lang="en-US" smtClean="0"/>
              <a:pPr algn="l"/>
              <a:t>‹#›</a:t>
            </a:fld>
            <a:endParaRPr lang="en-US" dirty="0"/>
          </a:p>
        </p:txBody>
      </p:sp>
      <p:pic>
        <p:nvPicPr>
          <p:cNvPr id="10" name="Picture 9">
            <a:extLst>
              <a:ext uri="{FF2B5EF4-FFF2-40B4-BE49-F238E27FC236}">
                <a16:creationId xmlns:a16="http://schemas.microsoft.com/office/drawing/2014/main" id="{538C7CBF-8CEC-6E45-B7E7-5AB4AC17E43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09285" y="5882274"/>
            <a:ext cx="1114297" cy="771257"/>
          </a:xfrm>
          <a:prstGeom prst="rect">
            <a:avLst/>
          </a:prstGeom>
        </p:spPr>
      </p:pic>
      <p:pic>
        <p:nvPicPr>
          <p:cNvPr id="5" name="Picture 4">
            <a:extLst>
              <a:ext uri="{FF2B5EF4-FFF2-40B4-BE49-F238E27FC236}">
                <a16:creationId xmlns:a16="http://schemas.microsoft.com/office/drawing/2014/main" id="{709340D3-3895-A212-905E-D2036D5A254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
        <p:nvSpPr>
          <p:cNvPr id="12" name="Text Placeholder 2">
            <a:extLst>
              <a:ext uri="{FF2B5EF4-FFF2-40B4-BE49-F238E27FC236}">
                <a16:creationId xmlns:a16="http://schemas.microsoft.com/office/drawing/2014/main" id="{1EB69337-893E-69E3-B5C7-12672B816A7B}"/>
              </a:ext>
            </a:extLst>
          </p:cNvPr>
          <p:cNvSpPr>
            <a:spLocks noGrp="1"/>
          </p:cNvSpPr>
          <p:nvPr>
            <p:ph type="body" idx="1"/>
          </p:nvPr>
        </p:nvSpPr>
        <p:spPr>
          <a:xfrm>
            <a:off x="609600" y="1535113"/>
            <a:ext cx="106060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F1754853-49FC-BC00-EFF6-ECD258792EDF}"/>
              </a:ext>
            </a:extLst>
          </p:cNvPr>
          <p:cNvSpPr>
            <a:spLocks noGrp="1"/>
          </p:cNvSpPr>
          <p:nvPr>
            <p:ph sz="half" idx="2"/>
          </p:nvPr>
        </p:nvSpPr>
        <p:spPr>
          <a:xfrm>
            <a:off x="609599" y="2174875"/>
            <a:ext cx="10651067"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4955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8B7B0F9-7510-C548-40CB-8ABA934D2761}"/>
              </a:ext>
            </a:extLst>
          </p:cNvPr>
          <p:cNvPicPr>
            <a:picLocks noChangeAspect="1"/>
          </p:cNvPicPr>
          <p:nvPr userDrawn="1"/>
        </p:nvPicPr>
        <p:blipFill>
          <a:blip r:embed="rId2"/>
          <a:stretch>
            <a:fillRect/>
          </a:stretch>
        </p:blipFill>
        <p:spPr>
          <a:xfrm rot="10800000">
            <a:off x="0" y="0"/>
            <a:ext cx="12192000" cy="1200150"/>
          </a:xfrm>
          <a:prstGeom prst="rect">
            <a:avLst/>
          </a:prstGeom>
        </p:spPr>
      </p:pic>
      <p:sp>
        <p:nvSpPr>
          <p:cNvPr id="2" name="Title 1"/>
          <p:cNvSpPr>
            <a:spLocks noGrp="1"/>
          </p:cNvSpPr>
          <p:nvPr>
            <p:ph type="title"/>
          </p:nvPr>
        </p:nvSpPr>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8737600" y="6356351"/>
            <a:ext cx="2844800" cy="365125"/>
          </a:xfrm>
        </p:spPr>
        <p:txBody>
          <a:bodyPr/>
          <a:lstStyle>
            <a:lvl1pPr>
              <a:defRPr b="1">
                <a:solidFill>
                  <a:srgbClr val="003366"/>
                </a:solidFill>
              </a:defRPr>
            </a:lvl1pPr>
          </a:lstStyle>
          <a:p>
            <a:r>
              <a:rPr lang="en-US" dirty="0"/>
              <a:t>www.ashrae.org |</a:t>
            </a:r>
            <a:fld id="{7C7646D6-9DA9-4D60-B037-D72D50BB696E}" type="slidenum">
              <a:rPr lang="en-US" smtClean="0"/>
              <a:pPr/>
              <a:t>‹#›</a:t>
            </a:fld>
            <a:endParaRPr lang="en-US" dirty="0"/>
          </a:p>
        </p:txBody>
      </p:sp>
      <p:cxnSp>
        <p:nvCxnSpPr>
          <p:cNvPr id="8" name="Straight Connector 7"/>
          <p:cNvCxnSpPr/>
          <p:nvPr userDrawn="1"/>
        </p:nvCxnSpPr>
        <p:spPr>
          <a:xfrm>
            <a:off x="0" y="990600"/>
            <a:ext cx="12192000" cy="0"/>
          </a:xfrm>
          <a:prstGeom prst="line">
            <a:avLst/>
          </a:prstGeom>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38C7CBF-8CEC-6E45-B7E7-5AB4AC17E43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77019" y="5509741"/>
            <a:ext cx="1114297" cy="771257"/>
          </a:xfrm>
          <a:prstGeom prst="rect">
            <a:avLst/>
          </a:prstGeom>
        </p:spPr>
      </p:pic>
      <p:pic>
        <p:nvPicPr>
          <p:cNvPr id="5" name="Picture 4">
            <a:extLst>
              <a:ext uri="{FF2B5EF4-FFF2-40B4-BE49-F238E27FC236}">
                <a16:creationId xmlns:a16="http://schemas.microsoft.com/office/drawing/2014/main" id="{709340D3-3895-A212-905E-D2036D5A254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
        <p:nvSpPr>
          <p:cNvPr id="3" name="Text Placeholder 2">
            <a:extLst>
              <a:ext uri="{FF2B5EF4-FFF2-40B4-BE49-F238E27FC236}">
                <a16:creationId xmlns:a16="http://schemas.microsoft.com/office/drawing/2014/main" id="{EAA88ABB-0573-8AD3-6708-78F5D9F1C064}"/>
              </a:ext>
            </a:extLst>
          </p:cNvPr>
          <p:cNvSpPr>
            <a:spLocks noGrp="1"/>
          </p:cNvSpPr>
          <p:nvPr>
            <p:ph type="body" idx="1"/>
          </p:nvPr>
        </p:nvSpPr>
        <p:spPr>
          <a:xfrm>
            <a:off x="609600" y="167058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9CE60F-6228-6667-C3EA-709A4BD7F853}"/>
              </a:ext>
            </a:extLst>
          </p:cNvPr>
          <p:cNvSpPr>
            <a:spLocks noGrp="1"/>
          </p:cNvSpPr>
          <p:nvPr>
            <p:ph sz="half" idx="2"/>
          </p:nvPr>
        </p:nvSpPr>
        <p:spPr>
          <a:xfrm>
            <a:off x="609600" y="231034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3ADDD59-B3FD-26EE-CC4A-94672C86F4DC}"/>
              </a:ext>
            </a:extLst>
          </p:cNvPr>
          <p:cNvSpPr>
            <a:spLocks noGrp="1"/>
          </p:cNvSpPr>
          <p:nvPr>
            <p:ph type="body" sz="quarter" idx="3"/>
          </p:nvPr>
        </p:nvSpPr>
        <p:spPr>
          <a:xfrm>
            <a:off x="6193368" y="167058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D372AA30-8DE2-F2FA-5397-8080D61973B7}"/>
              </a:ext>
            </a:extLst>
          </p:cNvPr>
          <p:cNvSpPr>
            <a:spLocks noGrp="1"/>
          </p:cNvSpPr>
          <p:nvPr>
            <p:ph sz="quarter" idx="4"/>
          </p:nvPr>
        </p:nvSpPr>
        <p:spPr>
          <a:xfrm>
            <a:off x="6193368" y="231034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98260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2F1C3A-2E5D-6CF8-F30C-47EB8F56F345}"/>
              </a:ext>
            </a:extLst>
          </p:cNvPr>
          <p:cNvPicPr>
            <a:picLocks noChangeAspect="1"/>
          </p:cNvPicPr>
          <p:nvPr userDrawn="1"/>
        </p:nvPicPr>
        <p:blipFill>
          <a:blip r:embed="rId2"/>
          <a:stretch>
            <a:fillRect/>
          </a:stretch>
        </p:blipFill>
        <p:spPr>
          <a:xfrm>
            <a:off x="5547677" y="1608666"/>
            <a:ext cx="6491923" cy="4942239"/>
          </a:xfrm>
          <a:prstGeom prst="rect">
            <a:avLst/>
          </a:prstGeom>
        </p:spPr>
      </p:pic>
      <p:sp>
        <p:nvSpPr>
          <p:cNvPr id="7" name="Content Placeholder 2">
            <a:extLst>
              <a:ext uri="{FF2B5EF4-FFF2-40B4-BE49-F238E27FC236}">
                <a16:creationId xmlns:a16="http://schemas.microsoft.com/office/drawing/2014/main" id="{5A386ABC-AACC-3464-22A4-B778C0931894}"/>
              </a:ext>
            </a:extLst>
          </p:cNvPr>
          <p:cNvSpPr>
            <a:spLocks noGrp="1"/>
          </p:cNvSpPr>
          <p:nvPr>
            <p:ph idx="1"/>
          </p:nvPr>
        </p:nvSpPr>
        <p:spPr>
          <a:xfrm>
            <a:off x="635001" y="1881718"/>
            <a:ext cx="6426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9C35A286-17FE-35C6-2793-B2D89BB317DD}"/>
              </a:ext>
            </a:extLst>
          </p:cNvPr>
          <p:cNvPicPr>
            <a:picLocks noChangeAspect="1"/>
          </p:cNvPicPr>
          <p:nvPr userDrawn="1"/>
        </p:nvPicPr>
        <p:blipFill>
          <a:blip r:embed="rId3"/>
          <a:stretch>
            <a:fillRect/>
          </a:stretch>
        </p:blipFill>
        <p:spPr>
          <a:xfrm rot="10800000">
            <a:off x="0" y="0"/>
            <a:ext cx="12192000" cy="1200150"/>
          </a:xfrm>
          <a:prstGeom prst="rect">
            <a:avLst/>
          </a:prstGeom>
        </p:spPr>
      </p:pic>
      <p:sp>
        <p:nvSpPr>
          <p:cNvPr id="9" name="Title 1">
            <a:extLst>
              <a:ext uri="{FF2B5EF4-FFF2-40B4-BE49-F238E27FC236}">
                <a16:creationId xmlns:a16="http://schemas.microsoft.com/office/drawing/2014/main" id="{98E8F6E1-FEFB-D144-9BC4-E07C09ACC5AE}"/>
              </a:ext>
            </a:extLst>
          </p:cNvPr>
          <p:cNvSpPr>
            <a:spLocks noGrp="1"/>
          </p:cNvSpPr>
          <p:nvPr>
            <p:ph type="title"/>
          </p:nvPr>
        </p:nvSpPr>
        <p:spPr>
          <a:xfrm>
            <a:off x="609600" y="76200"/>
            <a:ext cx="10972800" cy="1143000"/>
          </a:xfrm>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CDA1CEB1-92E0-FBA7-891C-A2B7A8392B0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Tree>
    <p:extLst>
      <p:ext uri="{BB962C8B-B14F-4D97-AF65-F5344CB8AC3E}">
        <p14:creationId xmlns:p14="http://schemas.microsoft.com/office/powerpoint/2010/main" val="37153436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5317" y="4953000"/>
            <a:ext cx="882015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475317" y="1574800"/>
            <a:ext cx="8803216" cy="32681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473200" y="5604405"/>
            <a:ext cx="8231717" cy="50852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8737600" y="6356351"/>
            <a:ext cx="2844800" cy="365125"/>
          </a:xfrm>
        </p:spPr>
        <p:txBody>
          <a:bodyPr/>
          <a:lstStyle>
            <a:lvl1pPr>
              <a:defRPr>
                <a:solidFill>
                  <a:srgbClr val="003366"/>
                </a:solidFill>
              </a:defRPr>
            </a:lvl1pPr>
          </a:lstStyle>
          <a:p>
            <a:r>
              <a:rPr lang="en-US" dirty="0"/>
              <a:t> </a:t>
            </a:r>
            <a:r>
              <a:rPr lang="en-US" b="1" dirty="0"/>
              <a:t>www.ashrae.org</a:t>
            </a:r>
            <a:r>
              <a:rPr lang="en-US" dirty="0"/>
              <a:t>|</a:t>
            </a:r>
            <a:fld id="{7C7646D6-9DA9-4D60-B037-D72D50BB696E}" type="slidenum">
              <a:rPr lang="en-US" smtClean="0"/>
              <a:pPr/>
              <a:t>‹#›</a:t>
            </a:fld>
            <a:endParaRPr lang="en-US" dirty="0"/>
          </a:p>
        </p:txBody>
      </p:sp>
      <p:pic>
        <p:nvPicPr>
          <p:cNvPr id="10" name="Picture 9">
            <a:extLst>
              <a:ext uri="{FF2B5EF4-FFF2-40B4-BE49-F238E27FC236}">
                <a16:creationId xmlns:a16="http://schemas.microsoft.com/office/drawing/2014/main" id="{0FD42A2A-5A24-8149-B39A-E2454527CBE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449078" y="5475876"/>
            <a:ext cx="1114297" cy="771257"/>
          </a:xfrm>
          <a:prstGeom prst="rect">
            <a:avLst/>
          </a:prstGeom>
        </p:spPr>
      </p:pic>
      <p:pic>
        <p:nvPicPr>
          <p:cNvPr id="5" name="Picture 4">
            <a:extLst>
              <a:ext uri="{FF2B5EF4-FFF2-40B4-BE49-F238E27FC236}">
                <a16:creationId xmlns:a16="http://schemas.microsoft.com/office/drawing/2014/main" id="{7E1C40E8-39D3-0C40-668E-4A16E6949CB5}"/>
              </a:ext>
            </a:extLst>
          </p:cNvPr>
          <p:cNvPicPr>
            <a:picLocks noChangeAspect="1"/>
          </p:cNvPicPr>
          <p:nvPr userDrawn="1"/>
        </p:nvPicPr>
        <p:blipFill>
          <a:blip r:embed="rId3"/>
          <a:stretch>
            <a:fillRect/>
          </a:stretch>
        </p:blipFill>
        <p:spPr>
          <a:xfrm rot="10800000">
            <a:off x="0" y="0"/>
            <a:ext cx="12192000" cy="1200150"/>
          </a:xfrm>
          <a:prstGeom prst="rect">
            <a:avLst/>
          </a:prstGeom>
        </p:spPr>
      </p:pic>
      <p:sp>
        <p:nvSpPr>
          <p:cNvPr id="6" name="Title 1">
            <a:extLst>
              <a:ext uri="{FF2B5EF4-FFF2-40B4-BE49-F238E27FC236}">
                <a16:creationId xmlns:a16="http://schemas.microsoft.com/office/drawing/2014/main" id="{9E1AB2C5-2B7B-BB7A-D0E8-61600C51E169}"/>
              </a:ext>
            </a:extLst>
          </p:cNvPr>
          <p:cNvSpPr txBox="1">
            <a:spLocks/>
          </p:cNvSpPr>
          <p:nvPr userDrawn="1"/>
        </p:nvSpPr>
        <p:spPr>
          <a:xfrm>
            <a:off x="609600" y="76200"/>
            <a:ext cx="109728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A367D2E8-6107-6772-0308-BC193342A6A9}"/>
              </a:ext>
            </a:extLst>
          </p:cNvPr>
          <p:cNvCxnSpPr/>
          <p:nvPr userDrawn="1"/>
        </p:nvCxnSpPr>
        <p:spPr>
          <a:xfrm>
            <a:off x="0" y="990600"/>
            <a:ext cx="12192000" cy="0"/>
          </a:xfrm>
          <a:prstGeom prst="line">
            <a:avLst/>
          </a:prstGeom>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E929D17-86D6-3BB8-30D5-7FEBD86B1641}"/>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Tree>
    <p:extLst>
      <p:ext uri="{BB962C8B-B14F-4D97-AF65-F5344CB8AC3E}">
        <p14:creationId xmlns:p14="http://schemas.microsoft.com/office/powerpoint/2010/main" val="30655925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16998715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20864385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3806774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3" name="Picture 2" descr="A picture containing plant&#10;&#10;Description automatically generated">
            <a:extLst>
              <a:ext uri="{FF2B5EF4-FFF2-40B4-BE49-F238E27FC236}">
                <a16:creationId xmlns:a16="http://schemas.microsoft.com/office/drawing/2014/main" id="{45243FAC-1618-4F17-870E-2E34877CF37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2586182" y="808185"/>
            <a:ext cx="19039941" cy="7255237"/>
          </a:xfrm>
          <a:prstGeom prst="rect">
            <a:avLst/>
          </a:prstGeom>
        </p:spPr>
      </p:pic>
      <p:sp>
        <p:nvSpPr>
          <p:cNvPr id="8" name="Title Placeholder 1">
            <a:extLst>
              <a:ext uri="{FF2B5EF4-FFF2-40B4-BE49-F238E27FC236}">
                <a16:creationId xmlns:a16="http://schemas.microsoft.com/office/drawing/2014/main" id="{76557BAC-5213-4134-A016-A12D891D733B}"/>
              </a:ext>
            </a:extLst>
          </p:cNvPr>
          <p:cNvSpPr txBox="1">
            <a:spLocks/>
          </p:cNvSpPr>
          <p:nvPr userDrawn="1"/>
        </p:nvSpPr>
        <p:spPr>
          <a:xfrm>
            <a:off x="0" y="0"/>
            <a:ext cx="12192000" cy="1034760"/>
          </a:xfrm>
          <a:prstGeom prst="rect">
            <a:avLst/>
          </a:prstGeom>
          <a:solidFill>
            <a:schemeClr val="accent1">
              <a:lumMod val="75000"/>
            </a:schemeClr>
          </a:solidFill>
        </p:spPr>
        <p:txBody>
          <a:bodyPr vert="horz" lIns="36576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Akzidenz Grotesk BE Regular" panose="02000503030000020003" pitchFamily="50" charset="0"/>
                <a:ea typeface="+mj-ea"/>
                <a:cs typeface="+mj-cs"/>
              </a:defRPr>
            </a:lvl1pPr>
          </a:lstStyle>
          <a:p>
            <a:endParaRPr lang="en-US" sz="2800" dirty="0"/>
          </a:p>
        </p:txBody>
      </p:sp>
      <p:pic>
        <p:nvPicPr>
          <p:cNvPr id="13" name="Picture 12" descr="Text, logo&#10;&#10;Description automatically generated">
            <a:extLst>
              <a:ext uri="{FF2B5EF4-FFF2-40B4-BE49-F238E27FC236}">
                <a16:creationId xmlns:a16="http://schemas.microsoft.com/office/drawing/2014/main" id="{82B14DBF-5F95-4677-9235-178D2DEEFA7D}"/>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10800000" flipH="1" flipV="1">
            <a:off x="10993907" y="199309"/>
            <a:ext cx="869088" cy="601514"/>
          </a:xfrm>
          <a:prstGeom prst="rect">
            <a:avLst/>
          </a:prstGeom>
        </p:spPr>
      </p:pic>
      <p:sp>
        <p:nvSpPr>
          <p:cNvPr id="14" name="Title 1">
            <a:extLst>
              <a:ext uri="{FF2B5EF4-FFF2-40B4-BE49-F238E27FC236}">
                <a16:creationId xmlns:a16="http://schemas.microsoft.com/office/drawing/2014/main" id="{3BBB6481-3ABA-479A-BC27-8D38A55E2350}"/>
              </a:ext>
            </a:extLst>
          </p:cNvPr>
          <p:cNvSpPr>
            <a:spLocks noGrp="1"/>
          </p:cNvSpPr>
          <p:nvPr>
            <p:ph type="title"/>
          </p:nvPr>
        </p:nvSpPr>
        <p:spPr>
          <a:xfrm>
            <a:off x="329005" y="216622"/>
            <a:ext cx="10515600" cy="601515"/>
          </a:xfrm>
        </p:spPr>
        <p:txBody>
          <a:bodyPr>
            <a:noAutofit/>
          </a:bodyPr>
          <a:lstStyle>
            <a:lvl1pPr>
              <a:defRPr sz="3200">
                <a:solidFill>
                  <a:schemeClr val="bg1"/>
                </a:solidFill>
                <a:latin typeface="Akzidenz Grotesk BE Regular" panose="02000503030000020003" pitchFamily="50" charset="0"/>
              </a:defRPr>
            </a:lvl1pPr>
          </a:lstStyle>
          <a:p>
            <a:endParaRPr lang="en-US"/>
          </a:p>
        </p:txBody>
      </p:sp>
      <p:sp>
        <p:nvSpPr>
          <p:cNvPr id="7" name="Content Placeholder 2">
            <a:extLst>
              <a:ext uri="{FF2B5EF4-FFF2-40B4-BE49-F238E27FC236}">
                <a16:creationId xmlns:a16="http://schemas.microsoft.com/office/drawing/2014/main" id="{A332F484-9A21-4CA7-8201-A46ACEEEC5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4997B865-7EFE-4C00-8EC6-42A6E991DC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22839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8461207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latin typeface="Akzidenz Grotesk BE Medium" panose="0200080303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kzidenz-grotesk"/>
              </a:defRPr>
            </a:lvl1pPr>
            <a:lvl2pPr>
              <a:defRPr>
                <a:latin typeface="Akzidenz Grotesk BE Regular" panose="02000503030000020003" pitchFamily="50" charset="0"/>
              </a:defRPr>
            </a:lvl2pPr>
            <a:lvl3pPr>
              <a:defRPr>
                <a:latin typeface="Akzidenz Grotesk BE Regular" panose="02000503030000020003" pitchFamily="50" charset="0"/>
              </a:defRPr>
            </a:lvl3pPr>
            <a:lvl4pPr>
              <a:defRPr>
                <a:latin typeface="Akzidenz Grotesk BE Regular" panose="02000503030000020003" pitchFamily="50" charset="0"/>
              </a:defRPr>
            </a:lvl4pPr>
            <a:lvl5pPr>
              <a:defRPr>
                <a:latin typeface="Akzidenz Grotesk BE Regular" panose="02000503030000020003"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9" name="Picture 8" descr="Text, logo&#10;&#10;Description automatically generated">
            <a:extLst>
              <a:ext uri="{FF2B5EF4-FFF2-40B4-BE49-F238E27FC236}">
                <a16:creationId xmlns:a16="http://schemas.microsoft.com/office/drawing/2014/main" id="{8BEB063F-94D2-4C1E-B956-731A5A483AD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143741" y="136525"/>
            <a:ext cx="1295988" cy="896982"/>
          </a:xfrm>
          <a:prstGeom prst="rect">
            <a:avLst/>
          </a:prstGeom>
        </p:spPr>
      </p:pic>
    </p:spTree>
    <p:extLst>
      <p:ext uri="{BB962C8B-B14F-4D97-AF65-F5344CB8AC3E}">
        <p14:creationId xmlns:p14="http://schemas.microsoft.com/office/powerpoint/2010/main" val="33737590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9" name="Rectangle 8"/>
          <p:cNvSpPr/>
          <p:nvPr userDrawn="1"/>
        </p:nvSpPr>
        <p:spPr>
          <a:xfrm>
            <a:off x="-1" y="6606716"/>
            <a:ext cx="12186587" cy="261753"/>
          </a:xfrm>
          <a:prstGeom prst="rect">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3C00DBB-6D52-43C0-9F2D-D41B1913DC56}"/>
              </a:ext>
            </a:extLst>
          </p:cNvPr>
          <p:cNvSpPr/>
          <p:nvPr userDrawn="1"/>
        </p:nvSpPr>
        <p:spPr>
          <a:xfrm>
            <a:off x="5413" y="12769"/>
            <a:ext cx="12186587" cy="825431"/>
          </a:xfrm>
          <a:prstGeom prst="rect">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13" name="Text Placeholder 2">
            <a:extLst>
              <a:ext uri="{FF2B5EF4-FFF2-40B4-BE49-F238E27FC236}">
                <a16:creationId xmlns:a16="http://schemas.microsoft.com/office/drawing/2014/main" id="{612830C4-96A1-4CC4-8A86-2AA3DB7CFAD8}"/>
              </a:ext>
            </a:extLst>
          </p:cNvPr>
          <p:cNvSpPr>
            <a:spLocks noGrp="1"/>
          </p:cNvSpPr>
          <p:nvPr>
            <p:ph idx="1"/>
          </p:nvPr>
        </p:nvSpPr>
        <p:spPr>
          <a:xfrm>
            <a:off x="411829" y="963261"/>
            <a:ext cx="11594034" cy="5110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endParaRPr lang="en-US"/>
          </a:p>
        </p:txBody>
      </p:sp>
      <p:sp>
        <p:nvSpPr>
          <p:cNvPr id="14" name="Title Placeholder 1">
            <a:extLst>
              <a:ext uri="{FF2B5EF4-FFF2-40B4-BE49-F238E27FC236}">
                <a16:creationId xmlns:a16="http://schemas.microsoft.com/office/drawing/2014/main" id="{7C4AB840-3A74-4B77-AD26-93B84112F9A0}"/>
              </a:ext>
            </a:extLst>
          </p:cNvPr>
          <p:cNvSpPr>
            <a:spLocks noGrp="1"/>
          </p:cNvSpPr>
          <p:nvPr>
            <p:ph type="title"/>
          </p:nvPr>
        </p:nvSpPr>
        <p:spPr>
          <a:xfrm>
            <a:off x="411829" y="53340"/>
            <a:ext cx="11594034" cy="74687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2397436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43505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2000"/>
          </a:xfrm>
        </p:spPr>
        <p:txBody>
          <a:bodyPr/>
          <a:lstStyle/>
          <a:p>
            <a:r>
              <a:rPr lang="en-US"/>
              <a:t>Click to edit Master title style</a:t>
            </a:r>
          </a:p>
        </p:txBody>
      </p:sp>
    </p:spTree>
    <p:extLst>
      <p:ext uri="{BB962C8B-B14F-4D97-AF65-F5344CB8AC3E}">
        <p14:creationId xmlns:p14="http://schemas.microsoft.com/office/powerpoint/2010/main" val="14783951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9" name="Rectangle 8"/>
          <p:cNvSpPr/>
          <p:nvPr userDrawn="1"/>
        </p:nvSpPr>
        <p:spPr>
          <a:xfrm>
            <a:off x="-1" y="6606716"/>
            <a:ext cx="12186587" cy="261753"/>
          </a:xfrm>
          <a:prstGeom prst="rect">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6D558F3-D1E9-404E-B35D-9C0863AA98B0}"/>
              </a:ext>
            </a:extLst>
          </p:cNvPr>
          <p:cNvSpPr/>
          <p:nvPr userDrawn="1"/>
        </p:nvSpPr>
        <p:spPr>
          <a:xfrm>
            <a:off x="5413" y="12769"/>
            <a:ext cx="12186587" cy="825431"/>
          </a:xfrm>
          <a:prstGeom prst="rect">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14" name="Title Placeholder 1">
            <a:extLst>
              <a:ext uri="{FF2B5EF4-FFF2-40B4-BE49-F238E27FC236}">
                <a16:creationId xmlns:a16="http://schemas.microsoft.com/office/drawing/2014/main" id="{9A154ED3-A530-4C85-A74D-28177B23B01B}"/>
              </a:ext>
            </a:extLst>
          </p:cNvPr>
          <p:cNvSpPr>
            <a:spLocks noGrp="1"/>
          </p:cNvSpPr>
          <p:nvPr>
            <p:ph type="title"/>
          </p:nvPr>
        </p:nvSpPr>
        <p:spPr>
          <a:xfrm>
            <a:off x="411829" y="53340"/>
            <a:ext cx="11594034" cy="74687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17804100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460834" y="6604416"/>
            <a:ext cx="908986" cy="240815"/>
          </a:xfrm>
          <a:prstGeom prst="rect">
            <a:avLst/>
          </a:prstGeom>
        </p:spPr>
        <p:txBody>
          <a:bodyPr/>
          <a:lstStyle/>
          <a:p>
            <a:r>
              <a:rPr lang="en-US" dirty="0"/>
              <a:t>3/6/2020</a:t>
            </a:r>
          </a:p>
        </p:txBody>
      </p:sp>
      <p:sp>
        <p:nvSpPr>
          <p:cNvPr id="5" name="Footer Placeholder 4"/>
          <p:cNvSpPr>
            <a:spLocks noGrp="1"/>
          </p:cNvSpPr>
          <p:nvPr>
            <p:ph type="ftr" sz="quarter" idx="11"/>
          </p:nvPr>
        </p:nvSpPr>
        <p:spPr>
          <a:xfrm>
            <a:off x="3205814" y="6624164"/>
            <a:ext cx="6468678" cy="251285"/>
          </a:xfrm>
          <a:prstGeom prst="rect">
            <a:avLst/>
          </a:prstGeom>
        </p:spPr>
        <p:txBody>
          <a:bodyPr/>
          <a:lstStyle/>
          <a:p>
            <a:endParaRPr lang="en-US" dirty="0"/>
          </a:p>
        </p:txBody>
      </p:sp>
      <p:sp>
        <p:nvSpPr>
          <p:cNvPr id="6" name="Slide Number Placeholder 5"/>
          <p:cNvSpPr>
            <a:spLocks noGrp="1"/>
          </p:cNvSpPr>
          <p:nvPr>
            <p:ph type="sldNum" sz="quarter" idx="12"/>
          </p:nvPr>
        </p:nvSpPr>
        <p:spPr>
          <a:xfrm>
            <a:off x="411829" y="6604416"/>
            <a:ext cx="982631" cy="240815"/>
          </a:xfrm>
          <a:prstGeom prst="rect">
            <a:avLst/>
          </a:prstGeom>
        </p:spPr>
        <p:txBody>
          <a:bodyPr/>
          <a:lstStyle/>
          <a:p>
            <a:fld id="{07DEDE4D-DC37-4180-B29E-77B367E2BC86}" type="slidenum">
              <a:rPr lang="en-US" smtClean="0"/>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0"/>
            <a:ext cx="12181173" cy="6882428"/>
          </a:xfrm>
          <a:prstGeom prst="rect">
            <a:avLst/>
          </a:prstGeom>
          <a:solidFill>
            <a:srgbClr val="0066FF"/>
          </a:solidFill>
        </p:spPr>
      </p:pic>
    </p:spTree>
    <p:extLst>
      <p:ext uri="{BB962C8B-B14F-4D97-AF65-F5344CB8AC3E}">
        <p14:creationId xmlns:p14="http://schemas.microsoft.com/office/powerpoint/2010/main" val="22498841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a:t>Click to edit Master title style</a:t>
            </a:r>
          </a:p>
        </p:txBody>
      </p:sp>
      <p:sp>
        <p:nvSpPr>
          <p:cNvPr id="3" name="Text Placeholder 2"/>
          <p:cNvSpPr>
            <a:spLocks noGrp="1"/>
          </p:cNvSpPr>
          <p:nvPr>
            <p:ph type="body" idx="1"/>
          </p:nvPr>
        </p:nvSpPr>
        <p:spPr>
          <a:xfrm>
            <a:off x="1527048"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7048"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CC0096-1860-4642-9CD2-0079EA5E7CD1}" type="datetimeFigureOut">
              <a:rPr lang="en-US" smtClean="0"/>
              <a:t>7/24/2026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18944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B89A-0EAA-4B62-AC5F-0D6AB0FDDD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0481C7-4974-473D-BC3E-F3B5D1987533}"/>
              </a:ext>
            </a:extLst>
          </p:cNvPr>
          <p:cNvSpPr>
            <a:spLocks noGrp="1"/>
          </p:cNvSpPr>
          <p:nvPr>
            <p:ph sz="half" idx="1"/>
          </p:nvPr>
        </p:nvSpPr>
        <p:spPr>
          <a:xfrm>
            <a:off x="568171" y="1136342"/>
            <a:ext cx="5451629" cy="50406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2FBDE-6877-47A5-98E1-16FC966C6B78}"/>
              </a:ext>
            </a:extLst>
          </p:cNvPr>
          <p:cNvSpPr>
            <a:spLocks noGrp="1"/>
          </p:cNvSpPr>
          <p:nvPr>
            <p:ph sz="half" idx="2"/>
          </p:nvPr>
        </p:nvSpPr>
        <p:spPr>
          <a:xfrm>
            <a:off x="6383045" y="1136342"/>
            <a:ext cx="5379867" cy="50406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5EF16CF1-82EC-47C1-96EC-3484710488D0}"/>
              </a:ext>
            </a:extLst>
          </p:cNvPr>
          <p:cNvSpPr>
            <a:spLocks noGrp="1"/>
          </p:cNvSpPr>
          <p:nvPr>
            <p:ph type="ftr" sz="quarter" idx="3"/>
          </p:nvPr>
        </p:nvSpPr>
        <p:spPr>
          <a:xfrm>
            <a:off x="3192" y="6603699"/>
            <a:ext cx="2801112" cy="242772"/>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Mathis Consulting Company</a:t>
            </a:r>
          </a:p>
        </p:txBody>
      </p:sp>
      <p:sp>
        <p:nvSpPr>
          <p:cNvPr id="9" name="Slide Number Placeholder 5">
            <a:extLst>
              <a:ext uri="{FF2B5EF4-FFF2-40B4-BE49-F238E27FC236}">
                <a16:creationId xmlns:a16="http://schemas.microsoft.com/office/drawing/2014/main" id="{8DD47D71-2BE5-4165-8C5A-BEAAB1460BB9}"/>
              </a:ext>
            </a:extLst>
          </p:cNvPr>
          <p:cNvSpPr>
            <a:spLocks noGrp="1"/>
          </p:cNvSpPr>
          <p:nvPr>
            <p:ph type="sldNum" sz="quarter" idx="4"/>
          </p:nvPr>
        </p:nvSpPr>
        <p:spPr>
          <a:xfrm>
            <a:off x="11252906" y="6623189"/>
            <a:ext cx="939094" cy="234809"/>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0EB8F1EF-6D45-4E45-867A-105750940064}" type="slidenum">
              <a:rPr lang="en-US" smtClean="0"/>
              <a:pPr/>
              <a:t>‹#›</a:t>
            </a:fld>
            <a:endParaRPr lang="en-US" dirty="0"/>
          </a:p>
        </p:txBody>
      </p:sp>
    </p:spTree>
    <p:extLst>
      <p:ext uri="{BB962C8B-B14F-4D97-AF65-F5344CB8AC3E}">
        <p14:creationId xmlns:p14="http://schemas.microsoft.com/office/powerpoint/2010/main" val="3024860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descr="A picture containing outdoor&#10;&#10;Description automatically generated">
            <a:extLst>
              <a:ext uri="{FF2B5EF4-FFF2-40B4-BE49-F238E27FC236}">
                <a16:creationId xmlns:a16="http://schemas.microsoft.com/office/drawing/2014/main" id="{F1901D96-33F4-9AEF-E6AA-756433D6BD4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l="1168" t="1168"/>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7178E5C8-FB98-4C4B-9FF4-81B6B536740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63004" y="5824402"/>
            <a:ext cx="1114297" cy="771257"/>
          </a:xfrm>
          <a:prstGeom prst="rect">
            <a:avLst/>
          </a:prstGeom>
        </p:spPr>
      </p:pic>
    </p:spTree>
    <p:extLst>
      <p:ext uri="{BB962C8B-B14F-4D97-AF65-F5344CB8AC3E}">
        <p14:creationId xmlns:p14="http://schemas.microsoft.com/office/powerpoint/2010/main" val="2186637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1173" cy="6858000"/>
          </a:xfrm>
          <a:prstGeom prst="rect">
            <a:avLst/>
          </a:prstGeom>
        </p:spPr>
      </p:pic>
    </p:spTree>
    <p:extLst>
      <p:ext uri="{BB962C8B-B14F-4D97-AF65-F5344CB8AC3E}">
        <p14:creationId xmlns:p14="http://schemas.microsoft.com/office/powerpoint/2010/main" val="846455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C3A30B5-1156-D9DC-A2D1-601F5DA14465}"/>
              </a:ext>
            </a:extLst>
          </p:cNvPr>
          <p:cNvPicPr>
            <a:picLocks noChangeAspect="1"/>
          </p:cNvPicPr>
          <p:nvPr userDrawn="1"/>
        </p:nvPicPr>
        <p:blipFill>
          <a:blip r:embed="rId2"/>
          <a:stretch>
            <a:fillRect/>
          </a:stretch>
        </p:blipFill>
        <p:spPr>
          <a:xfrm>
            <a:off x="1684421" y="1"/>
            <a:ext cx="10507579" cy="6858000"/>
          </a:xfrm>
          <a:prstGeom prst="rect">
            <a:avLst/>
          </a:prstGeom>
        </p:spPr>
      </p:pic>
      <p:pic>
        <p:nvPicPr>
          <p:cNvPr id="12" name="Picture 11">
            <a:extLst>
              <a:ext uri="{FF2B5EF4-FFF2-40B4-BE49-F238E27FC236}">
                <a16:creationId xmlns:a16="http://schemas.microsoft.com/office/drawing/2014/main" id="{2E4924C1-0033-074E-B3F4-391469E216DB}"/>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464656" y="5782262"/>
            <a:ext cx="1114297" cy="771257"/>
          </a:xfrm>
          <a:prstGeom prst="rect">
            <a:avLst/>
          </a:prstGeom>
        </p:spPr>
      </p:pic>
      <p:sp>
        <p:nvSpPr>
          <p:cNvPr id="11" name="Title 1">
            <a:extLst>
              <a:ext uri="{FF2B5EF4-FFF2-40B4-BE49-F238E27FC236}">
                <a16:creationId xmlns:a16="http://schemas.microsoft.com/office/drawing/2014/main" id="{5C921966-6155-E514-3ACF-F2CF9C052169}"/>
              </a:ext>
            </a:extLst>
          </p:cNvPr>
          <p:cNvSpPr>
            <a:spLocks noGrp="1"/>
          </p:cNvSpPr>
          <p:nvPr>
            <p:ph type="title"/>
          </p:nvPr>
        </p:nvSpPr>
        <p:spPr>
          <a:xfrm>
            <a:off x="592666" y="567266"/>
            <a:ext cx="10684934" cy="1159933"/>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sp>
        <p:nvSpPr>
          <p:cNvPr id="13" name="Content Placeholder 3">
            <a:extLst>
              <a:ext uri="{FF2B5EF4-FFF2-40B4-BE49-F238E27FC236}">
                <a16:creationId xmlns:a16="http://schemas.microsoft.com/office/drawing/2014/main" id="{ED7162C9-AF05-01FC-BE1B-65986642B138}"/>
              </a:ext>
            </a:extLst>
          </p:cNvPr>
          <p:cNvSpPr>
            <a:spLocks noGrp="1"/>
          </p:cNvSpPr>
          <p:nvPr>
            <p:ph sz="half" idx="2"/>
          </p:nvPr>
        </p:nvSpPr>
        <p:spPr>
          <a:xfrm>
            <a:off x="592667" y="1954742"/>
            <a:ext cx="6925733" cy="4158191"/>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9918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46C7AA95-D6BF-2819-478B-B9D8550D197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78" y="1"/>
            <a:ext cx="12326330" cy="6858000"/>
          </a:xfrm>
          <a:prstGeom prst="rect">
            <a:avLst/>
          </a:prstGeom>
        </p:spPr>
      </p:pic>
      <p:pic>
        <p:nvPicPr>
          <p:cNvPr id="9" name="Picture 8">
            <a:extLst>
              <a:ext uri="{FF2B5EF4-FFF2-40B4-BE49-F238E27FC236}">
                <a16:creationId xmlns:a16="http://schemas.microsoft.com/office/drawing/2014/main" id="{984DB2A6-1A94-3142-8BB7-E02B6777620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615740" y="5771843"/>
            <a:ext cx="1114297" cy="771257"/>
          </a:xfrm>
          <a:prstGeom prst="rect">
            <a:avLst/>
          </a:prstGeom>
        </p:spPr>
      </p:pic>
      <p:sp>
        <p:nvSpPr>
          <p:cNvPr id="11" name="Text Placeholder 2">
            <a:extLst>
              <a:ext uri="{FF2B5EF4-FFF2-40B4-BE49-F238E27FC236}">
                <a16:creationId xmlns:a16="http://schemas.microsoft.com/office/drawing/2014/main" id="{6EC7A058-40C8-B3D1-B84E-C767669FF16B}"/>
              </a:ext>
            </a:extLst>
          </p:cNvPr>
          <p:cNvSpPr>
            <a:spLocks noGrp="1"/>
          </p:cNvSpPr>
          <p:nvPr>
            <p:ph type="body" idx="1"/>
          </p:nvPr>
        </p:nvSpPr>
        <p:spPr>
          <a:xfrm>
            <a:off x="609600" y="1766623"/>
            <a:ext cx="10048876"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8AEBE3-2011-01DC-9F1C-FAE27DD04D54}"/>
              </a:ext>
            </a:extLst>
          </p:cNvPr>
          <p:cNvSpPr>
            <a:spLocks noGrp="1"/>
          </p:cNvSpPr>
          <p:nvPr>
            <p:ph sz="half" idx="2"/>
          </p:nvPr>
        </p:nvSpPr>
        <p:spPr>
          <a:xfrm>
            <a:off x="609599" y="2406385"/>
            <a:ext cx="10658476" cy="3586163"/>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C1A39B3B-3E79-E9B6-1B11-3D744200A888}"/>
              </a:ext>
            </a:extLst>
          </p:cNvPr>
          <p:cNvSpPr>
            <a:spLocks noGrp="1"/>
          </p:cNvSpPr>
          <p:nvPr>
            <p:ph type="title"/>
          </p:nvPr>
        </p:nvSpPr>
        <p:spPr>
          <a:xfrm>
            <a:off x="609599" y="397933"/>
            <a:ext cx="8620126" cy="1004887"/>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449067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 name="Picture 1" descr="A picture containing background pattern&#10;&#10;Description automatically generated">
            <a:extLst>
              <a:ext uri="{FF2B5EF4-FFF2-40B4-BE49-F238E27FC236}">
                <a16:creationId xmlns:a16="http://schemas.microsoft.com/office/drawing/2014/main" id="{CAEBA9F6-8C82-DD35-0889-7396A7720FA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9178" y="1"/>
            <a:ext cx="12326330" cy="6858000"/>
          </a:xfrm>
          <a:prstGeom prst="rect">
            <a:avLst/>
          </a:prstGeom>
        </p:spPr>
      </p:pic>
      <p:sp>
        <p:nvSpPr>
          <p:cNvPr id="7" name="Slide Number Placeholder 5"/>
          <p:cNvSpPr>
            <a:spLocks noGrp="1"/>
          </p:cNvSpPr>
          <p:nvPr>
            <p:ph type="sldNum" sz="quarter" idx="12"/>
          </p:nvPr>
        </p:nvSpPr>
        <p:spPr>
          <a:xfrm>
            <a:off x="8737600" y="6356351"/>
            <a:ext cx="2844800" cy="365125"/>
          </a:xfrm>
        </p:spPr>
        <p:txBody>
          <a:bodyPr/>
          <a:lstStyle>
            <a:lvl1pPr>
              <a:defRPr>
                <a:solidFill>
                  <a:srgbClr val="003366"/>
                </a:solidFill>
              </a:defRPr>
            </a:lvl1pPr>
          </a:lstStyle>
          <a:p>
            <a:r>
              <a:rPr lang="en-US" dirty="0"/>
              <a:t> </a:t>
            </a:r>
            <a:r>
              <a:rPr lang="en-US" b="1" dirty="0"/>
              <a:t>www.ashrae.org</a:t>
            </a:r>
            <a:r>
              <a:rPr lang="en-US" dirty="0"/>
              <a:t>|</a:t>
            </a:r>
            <a:fld id="{7C7646D6-9DA9-4D60-B037-D72D50BB696E}" type="slidenum">
              <a:rPr lang="en-US" smtClean="0"/>
              <a:pPr/>
              <a:t>‹#›</a:t>
            </a:fld>
            <a:endParaRPr lang="en-US" dirty="0"/>
          </a:p>
        </p:txBody>
      </p:sp>
      <p:pic>
        <p:nvPicPr>
          <p:cNvPr id="9" name="Picture 8">
            <a:extLst>
              <a:ext uri="{FF2B5EF4-FFF2-40B4-BE49-F238E27FC236}">
                <a16:creationId xmlns:a16="http://schemas.microsoft.com/office/drawing/2014/main" id="{984DB2A6-1A94-3142-8BB7-E02B6777620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68103" y="5494871"/>
            <a:ext cx="1114297" cy="771257"/>
          </a:xfrm>
          <a:prstGeom prst="rect">
            <a:avLst/>
          </a:prstGeom>
        </p:spPr>
      </p:pic>
      <p:sp>
        <p:nvSpPr>
          <p:cNvPr id="11" name="Text Placeholder 2">
            <a:extLst>
              <a:ext uri="{FF2B5EF4-FFF2-40B4-BE49-F238E27FC236}">
                <a16:creationId xmlns:a16="http://schemas.microsoft.com/office/drawing/2014/main" id="{6EC7A058-40C8-B3D1-B84E-C767669FF16B}"/>
              </a:ext>
            </a:extLst>
          </p:cNvPr>
          <p:cNvSpPr>
            <a:spLocks noGrp="1"/>
          </p:cNvSpPr>
          <p:nvPr>
            <p:ph type="body" idx="1"/>
          </p:nvPr>
        </p:nvSpPr>
        <p:spPr>
          <a:xfrm>
            <a:off x="609600" y="1658101"/>
            <a:ext cx="4641669"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8AEBE3-2011-01DC-9F1C-FAE27DD04D54}"/>
              </a:ext>
            </a:extLst>
          </p:cNvPr>
          <p:cNvSpPr>
            <a:spLocks noGrp="1"/>
          </p:cNvSpPr>
          <p:nvPr>
            <p:ph sz="half" idx="2"/>
          </p:nvPr>
        </p:nvSpPr>
        <p:spPr>
          <a:xfrm>
            <a:off x="609599" y="2297863"/>
            <a:ext cx="4641670" cy="3586163"/>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C1A39B3B-3E79-E9B6-1B11-3D744200A888}"/>
              </a:ext>
            </a:extLst>
          </p:cNvPr>
          <p:cNvSpPr>
            <a:spLocks noGrp="1"/>
          </p:cNvSpPr>
          <p:nvPr>
            <p:ph type="title"/>
          </p:nvPr>
        </p:nvSpPr>
        <p:spPr>
          <a:xfrm>
            <a:off x="609599" y="397933"/>
            <a:ext cx="8620126" cy="925956"/>
          </a:xfrm>
        </p:spPr>
        <p:txBody>
          <a:bodyPr/>
          <a:lstStyle>
            <a:lvl1pPr algn="l">
              <a:defRPr>
                <a:solidFill>
                  <a:srgbClr val="00549B"/>
                </a:solidFill>
                <a:latin typeface="Arial" panose="020B0604020202020204" pitchFamily="34" charset="0"/>
                <a:cs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C84E5E1F-C0F0-D949-906A-9F9A7D870B54}"/>
              </a:ext>
            </a:extLst>
          </p:cNvPr>
          <p:cNvPicPr>
            <a:picLocks noChangeAspect="1"/>
          </p:cNvPicPr>
          <p:nvPr userDrawn="1"/>
        </p:nvPicPr>
        <p:blipFill>
          <a:blip r:embed="rId4"/>
          <a:stretch>
            <a:fillRect/>
          </a:stretch>
        </p:blipFill>
        <p:spPr>
          <a:xfrm>
            <a:off x="5395277" y="1323889"/>
            <a:ext cx="6491923" cy="4942239"/>
          </a:xfrm>
          <a:prstGeom prst="rect">
            <a:avLst/>
          </a:prstGeom>
        </p:spPr>
      </p:pic>
    </p:spTree>
    <p:extLst>
      <p:ext uri="{BB962C8B-B14F-4D97-AF65-F5344CB8AC3E}">
        <p14:creationId xmlns:p14="http://schemas.microsoft.com/office/powerpoint/2010/main" val="6360536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8B7B0F9-7510-C548-40CB-8ABA934D2761}"/>
              </a:ext>
            </a:extLst>
          </p:cNvPr>
          <p:cNvPicPr>
            <a:picLocks noChangeAspect="1"/>
          </p:cNvPicPr>
          <p:nvPr userDrawn="1"/>
        </p:nvPicPr>
        <p:blipFill>
          <a:blip r:embed="rId2"/>
          <a:stretch>
            <a:fillRect/>
          </a:stretch>
        </p:blipFill>
        <p:spPr>
          <a:xfrm rot="10800000">
            <a:off x="0" y="0"/>
            <a:ext cx="12192000" cy="1200150"/>
          </a:xfrm>
          <a:prstGeom prst="rect">
            <a:avLst/>
          </a:prstGeom>
        </p:spPr>
      </p:pic>
      <p:sp>
        <p:nvSpPr>
          <p:cNvPr id="2" name="Title 1"/>
          <p:cNvSpPr>
            <a:spLocks noGrp="1"/>
          </p:cNvSpPr>
          <p:nvPr>
            <p:ph type="title"/>
          </p:nvPr>
        </p:nvSpPr>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592666" y="6305551"/>
            <a:ext cx="2844800" cy="365125"/>
          </a:xfrm>
        </p:spPr>
        <p:txBody>
          <a:bodyPr/>
          <a:lstStyle>
            <a:lvl1pPr>
              <a:defRPr b="1">
                <a:solidFill>
                  <a:srgbClr val="003366"/>
                </a:solidFill>
              </a:defRPr>
            </a:lvl1pPr>
          </a:lstStyle>
          <a:p>
            <a:pPr algn="l"/>
            <a:r>
              <a:rPr lang="en-US" dirty="0"/>
              <a:t>www.ashrae.org |</a:t>
            </a:r>
            <a:fld id="{7C7646D6-9DA9-4D60-B037-D72D50BB696E}" type="slidenum">
              <a:rPr lang="en-US" smtClean="0"/>
              <a:pPr algn="l"/>
              <a:t>‹#›</a:t>
            </a:fld>
            <a:endParaRPr lang="en-US" dirty="0"/>
          </a:p>
        </p:txBody>
      </p:sp>
      <p:pic>
        <p:nvPicPr>
          <p:cNvPr id="10" name="Picture 9">
            <a:extLst>
              <a:ext uri="{FF2B5EF4-FFF2-40B4-BE49-F238E27FC236}">
                <a16:creationId xmlns:a16="http://schemas.microsoft.com/office/drawing/2014/main" id="{538C7CBF-8CEC-6E45-B7E7-5AB4AC17E43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09285" y="5882274"/>
            <a:ext cx="1114297" cy="771257"/>
          </a:xfrm>
          <a:prstGeom prst="rect">
            <a:avLst/>
          </a:prstGeom>
        </p:spPr>
      </p:pic>
      <p:pic>
        <p:nvPicPr>
          <p:cNvPr id="5" name="Picture 4">
            <a:extLst>
              <a:ext uri="{FF2B5EF4-FFF2-40B4-BE49-F238E27FC236}">
                <a16:creationId xmlns:a16="http://schemas.microsoft.com/office/drawing/2014/main" id="{709340D3-3895-A212-905E-D2036D5A254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
        <p:nvSpPr>
          <p:cNvPr id="12" name="Text Placeholder 2">
            <a:extLst>
              <a:ext uri="{FF2B5EF4-FFF2-40B4-BE49-F238E27FC236}">
                <a16:creationId xmlns:a16="http://schemas.microsoft.com/office/drawing/2014/main" id="{1EB69337-893E-69E3-B5C7-12672B816A7B}"/>
              </a:ext>
            </a:extLst>
          </p:cNvPr>
          <p:cNvSpPr>
            <a:spLocks noGrp="1"/>
          </p:cNvSpPr>
          <p:nvPr>
            <p:ph type="body" idx="1"/>
          </p:nvPr>
        </p:nvSpPr>
        <p:spPr>
          <a:xfrm>
            <a:off x="609600" y="1535113"/>
            <a:ext cx="106060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F1754853-49FC-BC00-EFF6-ECD258792EDF}"/>
              </a:ext>
            </a:extLst>
          </p:cNvPr>
          <p:cNvSpPr>
            <a:spLocks noGrp="1"/>
          </p:cNvSpPr>
          <p:nvPr>
            <p:ph sz="half" idx="2"/>
          </p:nvPr>
        </p:nvSpPr>
        <p:spPr>
          <a:xfrm>
            <a:off x="609599" y="2174875"/>
            <a:ext cx="10651067" cy="3951288"/>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34570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8B7B0F9-7510-C548-40CB-8ABA934D2761}"/>
              </a:ext>
            </a:extLst>
          </p:cNvPr>
          <p:cNvPicPr>
            <a:picLocks noChangeAspect="1"/>
          </p:cNvPicPr>
          <p:nvPr userDrawn="1"/>
        </p:nvPicPr>
        <p:blipFill>
          <a:blip r:embed="rId2"/>
          <a:stretch>
            <a:fillRect/>
          </a:stretch>
        </p:blipFill>
        <p:spPr>
          <a:xfrm rot="10800000">
            <a:off x="0" y="0"/>
            <a:ext cx="12192000" cy="1200150"/>
          </a:xfrm>
          <a:prstGeom prst="rect">
            <a:avLst/>
          </a:prstGeom>
        </p:spPr>
      </p:pic>
      <p:sp>
        <p:nvSpPr>
          <p:cNvPr id="2" name="Title 1"/>
          <p:cNvSpPr>
            <a:spLocks noGrp="1"/>
          </p:cNvSpPr>
          <p:nvPr>
            <p:ph type="title"/>
          </p:nvPr>
        </p:nvSpPr>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8737600" y="6356351"/>
            <a:ext cx="2844800" cy="365125"/>
          </a:xfrm>
        </p:spPr>
        <p:txBody>
          <a:bodyPr/>
          <a:lstStyle>
            <a:lvl1pPr>
              <a:defRPr b="1">
                <a:solidFill>
                  <a:srgbClr val="003366"/>
                </a:solidFill>
              </a:defRPr>
            </a:lvl1pPr>
          </a:lstStyle>
          <a:p>
            <a:r>
              <a:rPr lang="en-US" dirty="0"/>
              <a:t>www.ashrae.org |</a:t>
            </a:r>
            <a:fld id="{7C7646D6-9DA9-4D60-B037-D72D50BB696E}" type="slidenum">
              <a:rPr lang="en-US" smtClean="0"/>
              <a:pPr/>
              <a:t>‹#›</a:t>
            </a:fld>
            <a:endParaRPr lang="en-US" dirty="0"/>
          </a:p>
        </p:txBody>
      </p:sp>
      <p:cxnSp>
        <p:nvCxnSpPr>
          <p:cNvPr id="8" name="Straight Connector 7"/>
          <p:cNvCxnSpPr/>
          <p:nvPr userDrawn="1"/>
        </p:nvCxnSpPr>
        <p:spPr>
          <a:xfrm>
            <a:off x="0" y="990600"/>
            <a:ext cx="12192000" cy="0"/>
          </a:xfrm>
          <a:prstGeom prst="line">
            <a:avLst/>
          </a:prstGeom>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38C7CBF-8CEC-6E45-B7E7-5AB4AC17E43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477019" y="5509741"/>
            <a:ext cx="1114297" cy="771257"/>
          </a:xfrm>
          <a:prstGeom prst="rect">
            <a:avLst/>
          </a:prstGeom>
        </p:spPr>
      </p:pic>
      <p:pic>
        <p:nvPicPr>
          <p:cNvPr id="5" name="Picture 4">
            <a:extLst>
              <a:ext uri="{FF2B5EF4-FFF2-40B4-BE49-F238E27FC236}">
                <a16:creationId xmlns:a16="http://schemas.microsoft.com/office/drawing/2014/main" id="{709340D3-3895-A212-905E-D2036D5A254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
        <p:nvSpPr>
          <p:cNvPr id="3" name="Text Placeholder 2">
            <a:extLst>
              <a:ext uri="{FF2B5EF4-FFF2-40B4-BE49-F238E27FC236}">
                <a16:creationId xmlns:a16="http://schemas.microsoft.com/office/drawing/2014/main" id="{EAA88ABB-0573-8AD3-6708-78F5D9F1C064}"/>
              </a:ext>
            </a:extLst>
          </p:cNvPr>
          <p:cNvSpPr>
            <a:spLocks noGrp="1"/>
          </p:cNvSpPr>
          <p:nvPr>
            <p:ph type="body" idx="1"/>
          </p:nvPr>
        </p:nvSpPr>
        <p:spPr>
          <a:xfrm>
            <a:off x="609600" y="1670580"/>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9CE60F-6228-6667-C3EA-709A4BD7F853}"/>
              </a:ext>
            </a:extLst>
          </p:cNvPr>
          <p:cNvSpPr>
            <a:spLocks noGrp="1"/>
          </p:cNvSpPr>
          <p:nvPr>
            <p:ph sz="half" idx="2"/>
          </p:nvPr>
        </p:nvSpPr>
        <p:spPr>
          <a:xfrm>
            <a:off x="609600" y="231034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03ADDD59-B3FD-26EE-CC4A-94672C86F4DC}"/>
              </a:ext>
            </a:extLst>
          </p:cNvPr>
          <p:cNvSpPr>
            <a:spLocks noGrp="1"/>
          </p:cNvSpPr>
          <p:nvPr>
            <p:ph type="body" sz="quarter" idx="3"/>
          </p:nvPr>
        </p:nvSpPr>
        <p:spPr>
          <a:xfrm>
            <a:off x="6193368" y="1670580"/>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D372AA30-8DE2-F2FA-5397-8080D61973B7}"/>
              </a:ext>
            </a:extLst>
          </p:cNvPr>
          <p:cNvSpPr>
            <a:spLocks noGrp="1"/>
          </p:cNvSpPr>
          <p:nvPr>
            <p:ph sz="quarter" idx="4"/>
          </p:nvPr>
        </p:nvSpPr>
        <p:spPr>
          <a:xfrm>
            <a:off x="6193368" y="231034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6593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2F1C3A-2E5D-6CF8-F30C-47EB8F56F345}"/>
              </a:ext>
            </a:extLst>
          </p:cNvPr>
          <p:cNvPicPr>
            <a:picLocks noChangeAspect="1"/>
          </p:cNvPicPr>
          <p:nvPr userDrawn="1"/>
        </p:nvPicPr>
        <p:blipFill>
          <a:blip r:embed="rId2"/>
          <a:stretch>
            <a:fillRect/>
          </a:stretch>
        </p:blipFill>
        <p:spPr>
          <a:xfrm>
            <a:off x="5547677" y="1608666"/>
            <a:ext cx="6491923" cy="4942239"/>
          </a:xfrm>
          <a:prstGeom prst="rect">
            <a:avLst/>
          </a:prstGeom>
        </p:spPr>
      </p:pic>
      <p:sp>
        <p:nvSpPr>
          <p:cNvPr id="7" name="Content Placeholder 2">
            <a:extLst>
              <a:ext uri="{FF2B5EF4-FFF2-40B4-BE49-F238E27FC236}">
                <a16:creationId xmlns:a16="http://schemas.microsoft.com/office/drawing/2014/main" id="{5A386ABC-AACC-3464-22A4-B778C0931894}"/>
              </a:ext>
            </a:extLst>
          </p:cNvPr>
          <p:cNvSpPr>
            <a:spLocks noGrp="1"/>
          </p:cNvSpPr>
          <p:nvPr>
            <p:ph idx="1"/>
          </p:nvPr>
        </p:nvSpPr>
        <p:spPr>
          <a:xfrm>
            <a:off x="635001" y="1881718"/>
            <a:ext cx="6426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9C35A286-17FE-35C6-2793-B2D89BB317DD}"/>
              </a:ext>
            </a:extLst>
          </p:cNvPr>
          <p:cNvPicPr>
            <a:picLocks noChangeAspect="1"/>
          </p:cNvPicPr>
          <p:nvPr userDrawn="1"/>
        </p:nvPicPr>
        <p:blipFill>
          <a:blip r:embed="rId3"/>
          <a:stretch>
            <a:fillRect/>
          </a:stretch>
        </p:blipFill>
        <p:spPr>
          <a:xfrm rot="10800000">
            <a:off x="0" y="0"/>
            <a:ext cx="12192000" cy="1200150"/>
          </a:xfrm>
          <a:prstGeom prst="rect">
            <a:avLst/>
          </a:prstGeom>
        </p:spPr>
      </p:pic>
      <p:sp>
        <p:nvSpPr>
          <p:cNvPr id="9" name="Title 1">
            <a:extLst>
              <a:ext uri="{FF2B5EF4-FFF2-40B4-BE49-F238E27FC236}">
                <a16:creationId xmlns:a16="http://schemas.microsoft.com/office/drawing/2014/main" id="{98E8F6E1-FEFB-D144-9BC4-E07C09ACC5AE}"/>
              </a:ext>
            </a:extLst>
          </p:cNvPr>
          <p:cNvSpPr>
            <a:spLocks noGrp="1"/>
          </p:cNvSpPr>
          <p:nvPr>
            <p:ph type="title"/>
          </p:nvPr>
        </p:nvSpPr>
        <p:spPr>
          <a:xfrm>
            <a:off x="609600" y="76200"/>
            <a:ext cx="10972800" cy="1143000"/>
          </a:xfrm>
        </p:spPr>
        <p:txBody>
          <a:bodyPr/>
          <a:lstStyle>
            <a:lvl1pPr algn="l">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CDA1CEB1-92E0-FBA7-891C-A2B7A8392B0E}"/>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Tree>
    <p:extLst>
      <p:ext uri="{BB962C8B-B14F-4D97-AF65-F5344CB8AC3E}">
        <p14:creationId xmlns:p14="http://schemas.microsoft.com/office/powerpoint/2010/main" val="33856125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5317" y="4953000"/>
            <a:ext cx="882015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475317" y="1574800"/>
            <a:ext cx="8803216" cy="32681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473200" y="5604405"/>
            <a:ext cx="8231717" cy="50852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8737600" y="6356351"/>
            <a:ext cx="2844800" cy="365125"/>
          </a:xfrm>
        </p:spPr>
        <p:txBody>
          <a:bodyPr/>
          <a:lstStyle>
            <a:lvl1pPr>
              <a:defRPr>
                <a:solidFill>
                  <a:srgbClr val="003366"/>
                </a:solidFill>
              </a:defRPr>
            </a:lvl1pPr>
          </a:lstStyle>
          <a:p>
            <a:r>
              <a:rPr lang="en-US" dirty="0"/>
              <a:t> </a:t>
            </a:r>
            <a:r>
              <a:rPr lang="en-US" b="1" dirty="0"/>
              <a:t>www.ashrae.org</a:t>
            </a:r>
            <a:r>
              <a:rPr lang="en-US" dirty="0"/>
              <a:t>|</a:t>
            </a:r>
            <a:fld id="{7C7646D6-9DA9-4D60-B037-D72D50BB696E}" type="slidenum">
              <a:rPr lang="en-US" smtClean="0"/>
              <a:pPr/>
              <a:t>‹#›</a:t>
            </a:fld>
            <a:endParaRPr lang="en-US" dirty="0"/>
          </a:p>
        </p:txBody>
      </p:sp>
      <p:pic>
        <p:nvPicPr>
          <p:cNvPr id="10" name="Picture 9">
            <a:extLst>
              <a:ext uri="{FF2B5EF4-FFF2-40B4-BE49-F238E27FC236}">
                <a16:creationId xmlns:a16="http://schemas.microsoft.com/office/drawing/2014/main" id="{0FD42A2A-5A24-8149-B39A-E2454527CBE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449078" y="5475876"/>
            <a:ext cx="1114297" cy="771257"/>
          </a:xfrm>
          <a:prstGeom prst="rect">
            <a:avLst/>
          </a:prstGeom>
        </p:spPr>
      </p:pic>
      <p:pic>
        <p:nvPicPr>
          <p:cNvPr id="5" name="Picture 4">
            <a:extLst>
              <a:ext uri="{FF2B5EF4-FFF2-40B4-BE49-F238E27FC236}">
                <a16:creationId xmlns:a16="http://schemas.microsoft.com/office/drawing/2014/main" id="{7E1C40E8-39D3-0C40-668E-4A16E6949CB5}"/>
              </a:ext>
            </a:extLst>
          </p:cNvPr>
          <p:cNvPicPr>
            <a:picLocks noChangeAspect="1"/>
          </p:cNvPicPr>
          <p:nvPr userDrawn="1"/>
        </p:nvPicPr>
        <p:blipFill>
          <a:blip r:embed="rId3"/>
          <a:stretch>
            <a:fillRect/>
          </a:stretch>
        </p:blipFill>
        <p:spPr>
          <a:xfrm rot="10800000">
            <a:off x="0" y="0"/>
            <a:ext cx="12192000" cy="1200150"/>
          </a:xfrm>
          <a:prstGeom prst="rect">
            <a:avLst/>
          </a:prstGeom>
        </p:spPr>
      </p:pic>
      <p:sp>
        <p:nvSpPr>
          <p:cNvPr id="6" name="Title 1">
            <a:extLst>
              <a:ext uri="{FF2B5EF4-FFF2-40B4-BE49-F238E27FC236}">
                <a16:creationId xmlns:a16="http://schemas.microsoft.com/office/drawing/2014/main" id="{9E1AB2C5-2B7B-BB7A-D0E8-61600C51E169}"/>
              </a:ext>
            </a:extLst>
          </p:cNvPr>
          <p:cNvSpPr txBox="1">
            <a:spLocks/>
          </p:cNvSpPr>
          <p:nvPr userDrawn="1"/>
        </p:nvSpPr>
        <p:spPr>
          <a:xfrm>
            <a:off x="609600" y="76200"/>
            <a:ext cx="109728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p>
        </p:txBody>
      </p:sp>
      <p:cxnSp>
        <p:nvCxnSpPr>
          <p:cNvPr id="7" name="Straight Connector 6">
            <a:extLst>
              <a:ext uri="{FF2B5EF4-FFF2-40B4-BE49-F238E27FC236}">
                <a16:creationId xmlns:a16="http://schemas.microsoft.com/office/drawing/2014/main" id="{A367D2E8-6107-6772-0308-BC193342A6A9}"/>
              </a:ext>
            </a:extLst>
          </p:cNvPr>
          <p:cNvCxnSpPr/>
          <p:nvPr userDrawn="1"/>
        </p:nvCxnSpPr>
        <p:spPr>
          <a:xfrm>
            <a:off x="0" y="990600"/>
            <a:ext cx="12192000" cy="0"/>
          </a:xfrm>
          <a:prstGeom prst="line">
            <a:avLst/>
          </a:prstGeom>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2E929D17-86D6-3BB8-30D5-7FEBD86B1641}"/>
              </a:ext>
            </a:extLst>
          </p:cNvPr>
          <p:cNvPicPr>
            <a:picLocks noChangeAspect="1"/>
          </p:cNvPicPr>
          <p:nvPr userDrawn="1"/>
        </p:nvPicPr>
        <p:blipFill rotWithShape="1">
          <a:blip r:embed="rId4"/>
          <a:srcRect l="3421" t="3234" r="861" b="-4"/>
          <a:stretch/>
        </p:blipFill>
        <p:spPr>
          <a:xfrm>
            <a:off x="0" y="1344169"/>
            <a:ext cx="12192000" cy="45719"/>
          </a:xfrm>
          <a:prstGeom prst="rect">
            <a:avLst/>
          </a:prstGeom>
        </p:spPr>
      </p:pic>
    </p:spTree>
    <p:extLst>
      <p:ext uri="{BB962C8B-B14F-4D97-AF65-F5344CB8AC3E}">
        <p14:creationId xmlns:p14="http://schemas.microsoft.com/office/powerpoint/2010/main" val="15636218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13254164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32185839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2982835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8" name="Picture 7" descr="Text, logo&#10;&#10;Description automatically generated">
            <a:extLst>
              <a:ext uri="{FF2B5EF4-FFF2-40B4-BE49-F238E27FC236}">
                <a16:creationId xmlns:a16="http://schemas.microsoft.com/office/drawing/2014/main" id="{A4FD5248-DB2C-CAF5-C03E-9F6A7ACAFFD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0800000" flipH="1" flipV="1">
            <a:off x="10948146" y="124261"/>
            <a:ext cx="696017" cy="481728"/>
          </a:xfrm>
          <a:prstGeom prst="rect">
            <a:avLst/>
          </a:prstGeom>
        </p:spPr>
      </p:pic>
    </p:spTree>
    <p:extLst>
      <p:ext uri="{BB962C8B-B14F-4D97-AF65-F5344CB8AC3E}">
        <p14:creationId xmlns:p14="http://schemas.microsoft.com/office/powerpoint/2010/main" val="22048812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solidFill>
                  <a:prstClr val="black"/>
                </a:solidFill>
              </a:rPr>
              <a:pPr/>
              <a:t>7/24/2026</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07DEDE4D-DC37-4180-B29E-77B367E2BC86}" type="slidenum">
              <a:rPr lang="en-US" smtClean="0">
                <a:solidFill>
                  <a:prstClr val="black"/>
                </a:solidFill>
              </a:rPr>
              <a:pPr/>
              <a:t>‹#›</a:t>
            </a:fld>
            <a:endParaRPr lang="en-US" dirty="0">
              <a:solidFill>
                <a:prstClr val="black"/>
              </a:solidFill>
            </a:endParaRP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897389" y="5585095"/>
            <a:ext cx="1114297" cy="771257"/>
          </a:xfrm>
          <a:prstGeom prst="rect">
            <a:avLst/>
          </a:prstGeom>
        </p:spPr>
      </p:pic>
    </p:spTree>
    <p:extLst>
      <p:ext uri="{BB962C8B-B14F-4D97-AF65-F5344CB8AC3E}">
        <p14:creationId xmlns:p14="http://schemas.microsoft.com/office/powerpoint/2010/main" val="23229582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latin typeface="Akzidenz Grotesk BE Medium" panose="0200080303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kzidenz-grotesk"/>
              </a:defRPr>
            </a:lvl1pPr>
            <a:lvl2pPr>
              <a:defRPr>
                <a:latin typeface="Akzidenz Grotesk BE Regular" panose="02000503030000020003" pitchFamily="50" charset="0"/>
              </a:defRPr>
            </a:lvl2pPr>
            <a:lvl3pPr>
              <a:defRPr>
                <a:latin typeface="Akzidenz Grotesk BE Regular" panose="02000503030000020003" pitchFamily="50" charset="0"/>
              </a:defRPr>
            </a:lvl3pPr>
            <a:lvl4pPr>
              <a:defRPr>
                <a:latin typeface="Akzidenz Grotesk BE Regular" panose="02000503030000020003" pitchFamily="50" charset="0"/>
              </a:defRPr>
            </a:lvl4pPr>
            <a:lvl5pPr>
              <a:defRPr>
                <a:latin typeface="Akzidenz Grotesk BE Regular" panose="02000503030000020003"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9" name="Picture 8" descr="Text, logo&#10;&#10;Description automatically generated">
            <a:extLst>
              <a:ext uri="{FF2B5EF4-FFF2-40B4-BE49-F238E27FC236}">
                <a16:creationId xmlns:a16="http://schemas.microsoft.com/office/drawing/2014/main" id="{8BEB063F-94D2-4C1E-B956-731A5A483AD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143741" y="136525"/>
            <a:ext cx="1295988" cy="896982"/>
          </a:xfrm>
          <a:prstGeom prst="rect">
            <a:avLst/>
          </a:prstGeom>
        </p:spPr>
      </p:pic>
    </p:spTree>
    <p:extLst>
      <p:ext uri="{BB962C8B-B14F-4D97-AF65-F5344CB8AC3E}">
        <p14:creationId xmlns:p14="http://schemas.microsoft.com/office/powerpoint/2010/main" val="10310569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9" name="Rectangle 8"/>
          <p:cNvSpPr/>
          <p:nvPr userDrawn="1"/>
        </p:nvSpPr>
        <p:spPr>
          <a:xfrm>
            <a:off x="-1" y="6606716"/>
            <a:ext cx="12186587" cy="261753"/>
          </a:xfrm>
          <a:prstGeom prst="rect">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3C00DBB-6D52-43C0-9F2D-D41B1913DC56}"/>
              </a:ext>
            </a:extLst>
          </p:cNvPr>
          <p:cNvSpPr/>
          <p:nvPr userDrawn="1"/>
        </p:nvSpPr>
        <p:spPr>
          <a:xfrm>
            <a:off x="5413" y="12769"/>
            <a:ext cx="12186587" cy="825431"/>
          </a:xfrm>
          <a:prstGeom prst="rect">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13" name="Text Placeholder 2">
            <a:extLst>
              <a:ext uri="{FF2B5EF4-FFF2-40B4-BE49-F238E27FC236}">
                <a16:creationId xmlns:a16="http://schemas.microsoft.com/office/drawing/2014/main" id="{612830C4-96A1-4CC4-8A86-2AA3DB7CFAD8}"/>
              </a:ext>
            </a:extLst>
          </p:cNvPr>
          <p:cNvSpPr>
            <a:spLocks noGrp="1"/>
          </p:cNvSpPr>
          <p:nvPr>
            <p:ph idx="1"/>
          </p:nvPr>
        </p:nvSpPr>
        <p:spPr>
          <a:xfrm>
            <a:off x="411829" y="963261"/>
            <a:ext cx="11594034" cy="5110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endParaRPr lang="en-US"/>
          </a:p>
        </p:txBody>
      </p:sp>
      <p:sp>
        <p:nvSpPr>
          <p:cNvPr id="14" name="Title Placeholder 1">
            <a:extLst>
              <a:ext uri="{FF2B5EF4-FFF2-40B4-BE49-F238E27FC236}">
                <a16:creationId xmlns:a16="http://schemas.microsoft.com/office/drawing/2014/main" id="{7C4AB840-3A74-4B77-AD26-93B84112F9A0}"/>
              </a:ext>
            </a:extLst>
          </p:cNvPr>
          <p:cNvSpPr>
            <a:spLocks noGrp="1"/>
          </p:cNvSpPr>
          <p:nvPr>
            <p:ph type="title"/>
          </p:nvPr>
        </p:nvSpPr>
        <p:spPr>
          <a:xfrm>
            <a:off x="411829" y="53340"/>
            <a:ext cx="11594034" cy="74687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5153227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51256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2000"/>
          </a:xfrm>
        </p:spPr>
        <p:txBody>
          <a:bodyPr/>
          <a:lstStyle/>
          <a:p>
            <a:r>
              <a:rPr lang="en-US"/>
              <a:t>Click to edit Master title style</a:t>
            </a:r>
          </a:p>
        </p:txBody>
      </p:sp>
    </p:spTree>
    <p:extLst>
      <p:ext uri="{BB962C8B-B14F-4D97-AF65-F5344CB8AC3E}">
        <p14:creationId xmlns:p14="http://schemas.microsoft.com/office/powerpoint/2010/main" val="9314987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9" name="Rectangle 8"/>
          <p:cNvSpPr/>
          <p:nvPr userDrawn="1"/>
        </p:nvSpPr>
        <p:spPr>
          <a:xfrm>
            <a:off x="-1" y="6606716"/>
            <a:ext cx="12186587" cy="261753"/>
          </a:xfrm>
          <a:prstGeom prst="rect">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6D558F3-D1E9-404E-B35D-9C0863AA98B0}"/>
              </a:ext>
            </a:extLst>
          </p:cNvPr>
          <p:cNvSpPr/>
          <p:nvPr userDrawn="1"/>
        </p:nvSpPr>
        <p:spPr>
          <a:xfrm>
            <a:off x="5413" y="12769"/>
            <a:ext cx="12186587" cy="825431"/>
          </a:xfrm>
          <a:prstGeom prst="rect">
            <a:avLst/>
          </a:prstGeom>
          <a:solidFill>
            <a:srgbClr val="0066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p>
        </p:txBody>
      </p:sp>
      <p:sp>
        <p:nvSpPr>
          <p:cNvPr id="14" name="Title Placeholder 1">
            <a:extLst>
              <a:ext uri="{FF2B5EF4-FFF2-40B4-BE49-F238E27FC236}">
                <a16:creationId xmlns:a16="http://schemas.microsoft.com/office/drawing/2014/main" id="{9A154ED3-A530-4C85-A74D-28177B23B01B}"/>
              </a:ext>
            </a:extLst>
          </p:cNvPr>
          <p:cNvSpPr>
            <a:spLocks noGrp="1"/>
          </p:cNvSpPr>
          <p:nvPr>
            <p:ph type="title"/>
          </p:nvPr>
        </p:nvSpPr>
        <p:spPr>
          <a:xfrm>
            <a:off x="411829" y="53340"/>
            <a:ext cx="11594034" cy="746876"/>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4873102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460834" y="6604416"/>
            <a:ext cx="908986" cy="240815"/>
          </a:xfrm>
          <a:prstGeom prst="rect">
            <a:avLst/>
          </a:prstGeom>
        </p:spPr>
        <p:txBody>
          <a:bodyPr/>
          <a:lstStyle/>
          <a:p>
            <a:r>
              <a:rPr lang="en-US" dirty="0"/>
              <a:t>3/6/2020</a:t>
            </a:r>
          </a:p>
        </p:txBody>
      </p:sp>
      <p:sp>
        <p:nvSpPr>
          <p:cNvPr id="5" name="Footer Placeholder 4"/>
          <p:cNvSpPr>
            <a:spLocks noGrp="1"/>
          </p:cNvSpPr>
          <p:nvPr>
            <p:ph type="ftr" sz="quarter" idx="11"/>
          </p:nvPr>
        </p:nvSpPr>
        <p:spPr>
          <a:xfrm>
            <a:off x="3205814" y="6624164"/>
            <a:ext cx="6468678" cy="251285"/>
          </a:xfrm>
          <a:prstGeom prst="rect">
            <a:avLst/>
          </a:prstGeom>
        </p:spPr>
        <p:txBody>
          <a:bodyPr/>
          <a:lstStyle/>
          <a:p>
            <a:endParaRPr lang="en-US" dirty="0"/>
          </a:p>
        </p:txBody>
      </p:sp>
      <p:sp>
        <p:nvSpPr>
          <p:cNvPr id="6" name="Slide Number Placeholder 5"/>
          <p:cNvSpPr>
            <a:spLocks noGrp="1"/>
          </p:cNvSpPr>
          <p:nvPr>
            <p:ph type="sldNum" sz="quarter" idx="12"/>
          </p:nvPr>
        </p:nvSpPr>
        <p:spPr>
          <a:xfrm>
            <a:off x="411829" y="6604416"/>
            <a:ext cx="982631" cy="240815"/>
          </a:xfrm>
          <a:prstGeom prst="rect">
            <a:avLst/>
          </a:prstGeom>
        </p:spPr>
        <p:txBody>
          <a:bodyPr/>
          <a:lstStyle/>
          <a:p>
            <a:fld id="{07DEDE4D-DC37-4180-B29E-77B367E2BC86}" type="slidenum">
              <a:rPr lang="en-US" smtClean="0"/>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 y="0"/>
            <a:ext cx="12181173" cy="6882428"/>
          </a:xfrm>
          <a:prstGeom prst="rect">
            <a:avLst/>
          </a:prstGeom>
          <a:solidFill>
            <a:srgbClr val="0066FF"/>
          </a:solidFill>
        </p:spPr>
      </p:pic>
    </p:spTree>
    <p:extLst>
      <p:ext uri="{BB962C8B-B14F-4D97-AF65-F5344CB8AC3E}">
        <p14:creationId xmlns:p14="http://schemas.microsoft.com/office/powerpoint/2010/main" val="23168189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a:t>Click to edit Master title style</a:t>
            </a:r>
          </a:p>
        </p:txBody>
      </p:sp>
      <p:sp>
        <p:nvSpPr>
          <p:cNvPr id="3" name="Text Placeholder 2"/>
          <p:cNvSpPr>
            <a:spLocks noGrp="1"/>
          </p:cNvSpPr>
          <p:nvPr>
            <p:ph type="body" idx="1"/>
          </p:nvPr>
        </p:nvSpPr>
        <p:spPr>
          <a:xfrm>
            <a:off x="1527048"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7048"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733162"/>
            <a:ext cx="4498848" cy="685800"/>
          </a:xfrm>
        </p:spPr>
        <p:txBody>
          <a:bodyPr anchor="b">
            <a:normAutofit/>
          </a:bodyPr>
          <a:lstStyle>
            <a:lvl1pPr marL="0" indent="0">
              <a:spcBef>
                <a:spcPts val="0"/>
              </a:spcBef>
              <a:buNone/>
              <a:defRPr sz="1800" b="1"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481943"/>
            <a:ext cx="4498848" cy="3690257"/>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CC0096-1860-4642-9CD2-0079EA5E7CD1}" type="datetimeFigureOut">
              <a:rPr lang="en-US" smtClean="0"/>
              <a:t>7/24/2026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610677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B89A-0EAA-4B62-AC5F-0D6AB0FDDD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0481C7-4974-473D-BC3E-F3B5D1987533}"/>
              </a:ext>
            </a:extLst>
          </p:cNvPr>
          <p:cNvSpPr>
            <a:spLocks noGrp="1"/>
          </p:cNvSpPr>
          <p:nvPr>
            <p:ph sz="half" idx="1"/>
          </p:nvPr>
        </p:nvSpPr>
        <p:spPr>
          <a:xfrm>
            <a:off x="568171" y="1136342"/>
            <a:ext cx="5451629" cy="50406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2FBDE-6877-47A5-98E1-16FC966C6B78}"/>
              </a:ext>
            </a:extLst>
          </p:cNvPr>
          <p:cNvSpPr>
            <a:spLocks noGrp="1"/>
          </p:cNvSpPr>
          <p:nvPr>
            <p:ph sz="half" idx="2"/>
          </p:nvPr>
        </p:nvSpPr>
        <p:spPr>
          <a:xfrm>
            <a:off x="6383045" y="1136342"/>
            <a:ext cx="5379867" cy="50406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5EF16CF1-82EC-47C1-96EC-3484710488D0}"/>
              </a:ext>
            </a:extLst>
          </p:cNvPr>
          <p:cNvSpPr>
            <a:spLocks noGrp="1"/>
          </p:cNvSpPr>
          <p:nvPr>
            <p:ph type="ftr" sz="quarter" idx="3"/>
          </p:nvPr>
        </p:nvSpPr>
        <p:spPr>
          <a:xfrm>
            <a:off x="3192" y="6603699"/>
            <a:ext cx="2801112" cy="242772"/>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Mathis Consulting Company</a:t>
            </a:r>
          </a:p>
        </p:txBody>
      </p:sp>
      <p:sp>
        <p:nvSpPr>
          <p:cNvPr id="9" name="Slide Number Placeholder 5">
            <a:extLst>
              <a:ext uri="{FF2B5EF4-FFF2-40B4-BE49-F238E27FC236}">
                <a16:creationId xmlns:a16="http://schemas.microsoft.com/office/drawing/2014/main" id="{8DD47D71-2BE5-4165-8C5A-BEAAB1460BB9}"/>
              </a:ext>
            </a:extLst>
          </p:cNvPr>
          <p:cNvSpPr>
            <a:spLocks noGrp="1"/>
          </p:cNvSpPr>
          <p:nvPr>
            <p:ph type="sldNum" sz="quarter" idx="4"/>
          </p:nvPr>
        </p:nvSpPr>
        <p:spPr>
          <a:xfrm>
            <a:off x="11252906" y="6623189"/>
            <a:ext cx="939094" cy="234809"/>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0EB8F1EF-6D45-4E45-867A-105750940064}" type="slidenum">
              <a:rPr lang="en-US" smtClean="0"/>
              <a:pPr/>
              <a:t>‹#›</a:t>
            </a:fld>
            <a:endParaRPr lang="en-US" dirty="0"/>
          </a:p>
        </p:txBody>
      </p:sp>
    </p:spTree>
    <p:extLst>
      <p:ext uri="{BB962C8B-B14F-4D97-AF65-F5344CB8AC3E}">
        <p14:creationId xmlns:p14="http://schemas.microsoft.com/office/powerpoint/2010/main" val="1851277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1173" cy="6858000"/>
          </a:xfrm>
          <a:prstGeom prst="rect">
            <a:avLst/>
          </a:prstGeom>
        </p:spPr>
      </p:pic>
    </p:spTree>
    <p:extLst>
      <p:ext uri="{BB962C8B-B14F-4D97-AF65-F5344CB8AC3E}">
        <p14:creationId xmlns:p14="http://schemas.microsoft.com/office/powerpoint/2010/main" val="2657624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latin typeface="Akzidenz Grotesk BE Medium" panose="0200080303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kzidenz-grotesk"/>
              </a:defRPr>
            </a:lvl1pPr>
            <a:lvl2pPr>
              <a:defRPr>
                <a:latin typeface="Akzidenz Grotesk BE Regular" panose="02000503030000020003" pitchFamily="50" charset="0"/>
              </a:defRPr>
            </a:lvl2pPr>
            <a:lvl3pPr>
              <a:defRPr>
                <a:latin typeface="Akzidenz Grotesk BE Regular" panose="02000503030000020003" pitchFamily="50" charset="0"/>
              </a:defRPr>
            </a:lvl3pPr>
            <a:lvl4pPr>
              <a:defRPr>
                <a:latin typeface="Akzidenz Grotesk BE Regular" panose="02000503030000020003" pitchFamily="50" charset="0"/>
              </a:defRPr>
            </a:lvl4pPr>
            <a:lvl5pPr>
              <a:defRPr>
                <a:latin typeface="Akzidenz Grotesk BE Regular" panose="02000503030000020003"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8" name="Picture 7" descr="Text, logo&#10;&#10;Description automatically generated">
            <a:extLst>
              <a:ext uri="{FF2B5EF4-FFF2-40B4-BE49-F238E27FC236}">
                <a16:creationId xmlns:a16="http://schemas.microsoft.com/office/drawing/2014/main" id="{0229D6BC-F066-0F15-557A-FA84AC6C312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0800000" flipH="1" flipV="1">
            <a:off x="10948146" y="124261"/>
            <a:ext cx="696017" cy="481728"/>
          </a:xfrm>
          <a:prstGeom prst="rect">
            <a:avLst/>
          </a:prstGeom>
        </p:spPr>
      </p:pic>
    </p:spTree>
    <p:extLst>
      <p:ext uri="{BB962C8B-B14F-4D97-AF65-F5344CB8AC3E}">
        <p14:creationId xmlns:p14="http://schemas.microsoft.com/office/powerpoint/2010/main" val="10181976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8" name="Picture 7" descr="Text, logo&#10;&#10;Description automatically generated">
            <a:extLst>
              <a:ext uri="{FF2B5EF4-FFF2-40B4-BE49-F238E27FC236}">
                <a16:creationId xmlns:a16="http://schemas.microsoft.com/office/drawing/2014/main" id="{A4FD5248-DB2C-CAF5-C03E-9F6A7ACAFFD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0800000" flipH="1" flipV="1">
            <a:off x="10948146" y="124261"/>
            <a:ext cx="696017" cy="481728"/>
          </a:xfrm>
          <a:prstGeom prst="rect">
            <a:avLst/>
          </a:prstGeom>
        </p:spPr>
      </p:pic>
    </p:spTree>
    <p:extLst>
      <p:ext uri="{BB962C8B-B14F-4D97-AF65-F5344CB8AC3E}">
        <p14:creationId xmlns:p14="http://schemas.microsoft.com/office/powerpoint/2010/main" val="10699144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3543"/>
          </a:xfrm>
        </p:spPr>
        <p:txBody>
          <a:bodyPr>
            <a:normAutofit/>
          </a:bodyPr>
          <a:lstStyle>
            <a:lvl1pPr>
              <a:defRPr sz="3600">
                <a:solidFill>
                  <a:schemeClr val="bg1"/>
                </a:solidFill>
                <a:latin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E386D-D596-43F8-8F7F-EC29E2E0A8BB}"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DEDE4D-DC37-4180-B29E-77B367E2BC86}" type="slidenum">
              <a:rPr lang="en-US" smtClean="0"/>
              <a:t>‹#›</a:t>
            </a:fld>
            <a:endParaRPr lang="en-US" dirty="0"/>
          </a:p>
        </p:txBody>
      </p:sp>
      <p:pic>
        <p:nvPicPr>
          <p:cNvPr id="8" name="Picture 7" descr="Text, logo&#10;&#10;Description automatically generated">
            <a:extLst>
              <a:ext uri="{FF2B5EF4-FFF2-40B4-BE49-F238E27FC236}">
                <a16:creationId xmlns:a16="http://schemas.microsoft.com/office/drawing/2014/main" id="{0229D6BC-F066-0F15-557A-FA84AC6C312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0800000" flipH="1" flipV="1">
            <a:off x="10948146" y="124261"/>
            <a:ext cx="696017" cy="481728"/>
          </a:xfrm>
          <a:prstGeom prst="rect">
            <a:avLst/>
          </a:prstGeom>
        </p:spPr>
      </p:pic>
    </p:spTree>
    <p:extLst>
      <p:ext uri="{BB962C8B-B14F-4D97-AF65-F5344CB8AC3E}">
        <p14:creationId xmlns:p14="http://schemas.microsoft.com/office/powerpoint/2010/main" val="20647583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243B-C60A-466C-BD32-6D1FE395D9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213E48-1FD3-428C-A790-58711CA074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34CB93-20A9-4D72-8605-588209DCB2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8EB244-F392-465E-9F7F-EB8DC1A4EE68}"/>
              </a:ext>
            </a:extLst>
          </p:cNvPr>
          <p:cNvSpPr>
            <a:spLocks noGrp="1"/>
          </p:cNvSpPr>
          <p:nvPr>
            <p:ph type="dt" sz="half" idx="10"/>
          </p:nvPr>
        </p:nvSpPr>
        <p:spPr/>
        <p:txBody>
          <a:bodyPr/>
          <a:lstStyle/>
          <a:p>
            <a:fld id="{AF8BBA54-415D-438F-ABD0-A01F287E4AF8}" type="datetimeFigureOut">
              <a:rPr lang="en-US" smtClean="0"/>
              <a:t>7/24/2026</a:t>
            </a:fld>
            <a:endParaRPr lang="en-US" dirty="0"/>
          </a:p>
        </p:txBody>
      </p:sp>
      <p:sp>
        <p:nvSpPr>
          <p:cNvPr id="6" name="Footer Placeholder 5">
            <a:extLst>
              <a:ext uri="{FF2B5EF4-FFF2-40B4-BE49-F238E27FC236}">
                <a16:creationId xmlns:a16="http://schemas.microsoft.com/office/drawing/2014/main" id="{A0ABDD02-6B98-448B-AED5-E375E1B783E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61F2D16-A729-4722-92BD-9E4A35960744}"/>
              </a:ext>
            </a:extLst>
          </p:cNvPr>
          <p:cNvSpPr>
            <a:spLocks noGrp="1"/>
          </p:cNvSpPr>
          <p:nvPr>
            <p:ph type="sldNum" sz="quarter" idx="12"/>
          </p:nvPr>
        </p:nvSpPr>
        <p:spPr/>
        <p:txBody>
          <a:bodyPr/>
          <a:lstStyle/>
          <a:p>
            <a:fld id="{CDCE43C6-5138-4D96-A65B-5B91F73FFF2B}" type="slidenum">
              <a:rPr lang="en-US" smtClean="0"/>
              <a:t>‹#›</a:t>
            </a:fld>
            <a:endParaRPr lang="en-US" dirty="0"/>
          </a:p>
        </p:txBody>
      </p:sp>
      <p:pic>
        <p:nvPicPr>
          <p:cNvPr id="8" name="Picture 7" descr="Text, logo&#10;&#10;Description automatically generated">
            <a:extLst>
              <a:ext uri="{FF2B5EF4-FFF2-40B4-BE49-F238E27FC236}">
                <a16:creationId xmlns:a16="http://schemas.microsoft.com/office/drawing/2014/main" id="{BD96AB95-36D6-E8BF-CC96-020752AB48E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0800000" flipH="1" flipV="1">
            <a:off x="10948146" y="124261"/>
            <a:ext cx="696017" cy="481728"/>
          </a:xfrm>
          <a:prstGeom prst="rect">
            <a:avLst/>
          </a:prstGeom>
        </p:spPr>
      </p:pic>
    </p:spTree>
    <p:extLst>
      <p:ext uri="{BB962C8B-B14F-4D97-AF65-F5344CB8AC3E}">
        <p14:creationId xmlns:p14="http://schemas.microsoft.com/office/powerpoint/2010/main" val="4758340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3" name="Picture 2" descr="A picture containing plant&#10;&#10;Description automatically generated">
            <a:extLst>
              <a:ext uri="{FF2B5EF4-FFF2-40B4-BE49-F238E27FC236}">
                <a16:creationId xmlns:a16="http://schemas.microsoft.com/office/drawing/2014/main" id="{45243FAC-1618-4F17-870E-2E34877CF37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2586182" y="808185"/>
            <a:ext cx="19039941" cy="7255237"/>
          </a:xfrm>
          <a:prstGeom prst="rect">
            <a:avLst/>
          </a:prstGeom>
        </p:spPr>
      </p:pic>
      <p:sp>
        <p:nvSpPr>
          <p:cNvPr id="8" name="Title Placeholder 1">
            <a:extLst>
              <a:ext uri="{FF2B5EF4-FFF2-40B4-BE49-F238E27FC236}">
                <a16:creationId xmlns:a16="http://schemas.microsoft.com/office/drawing/2014/main" id="{76557BAC-5213-4134-A016-A12D891D733B}"/>
              </a:ext>
            </a:extLst>
          </p:cNvPr>
          <p:cNvSpPr txBox="1">
            <a:spLocks/>
          </p:cNvSpPr>
          <p:nvPr userDrawn="1"/>
        </p:nvSpPr>
        <p:spPr>
          <a:xfrm>
            <a:off x="0" y="0"/>
            <a:ext cx="12192000" cy="1034760"/>
          </a:xfrm>
          <a:prstGeom prst="rect">
            <a:avLst/>
          </a:prstGeom>
          <a:solidFill>
            <a:schemeClr val="accent1">
              <a:lumMod val="75000"/>
            </a:schemeClr>
          </a:solidFill>
        </p:spPr>
        <p:txBody>
          <a:bodyPr vert="horz" lIns="36576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Akzidenz Grotesk BE Regular" panose="02000503030000020003" pitchFamily="50" charset="0"/>
                <a:ea typeface="+mj-ea"/>
                <a:cs typeface="+mj-cs"/>
              </a:defRPr>
            </a:lvl1pPr>
          </a:lstStyle>
          <a:p>
            <a:endParaRPr lang="en-US" sz="2800" dirty="0">
              <a:latin typeface="Arial" panose="020B0604020202020204" pitchFamily="34" charset="0"/>
            </a:endParaRPr>
          </a:p>
        </p:txBody>
      </p:sp>
      <p:pic>
        <p:nvPicPr>
          <p:cNvPr id="13" name="Picture 12" descr="Text, logo&#10;&#10;Description automatically generated">
            <a:extLst>
              <a:ext uri="{FF2B5EF4-FFF2-40B4-BE49-F238E27FC236}">
                <a16:creationId xmlns:a16="http://schemas.microsoft.com/office/drawing/2014/main" id="{82B14DBF-5F95-4677-9235-178D2DEEFA7D}"/>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10800000" flipH="1" flipV="1">
            <a:off x="10993907" y="199309"/>
            <a:ext cx="869088" cy="601514"/>
          </a:xfrm>
          <a:prstGeom prst="rect">
            <a:avLst/>
          </a:prstGeom>
        </p:spPr>
      </p:pic>
      <p:sp>
        <p:nvSpPr>
          <p:cNvPr id="14" name="Title 1">
            <a:extLst>
              <a:ext uri="{FF2B5EF4-FFF2-40B4-BE49-F238E27FC236}">
                <a16:creationId xmlns:a16="http://schemas.microsoft.com/office/drawing/2014/main" id="{3BBB6481-3ABA-479A-BC27-8D38A55E2350}"/>
              </a:ext>
            </a:extLst>
          </p:cNvPr>
          <p:cNvSpPr>
            <a:spLocks noGrp="1"/>
          </p:cNvSpPr>
          <p:nvPr>
            <p:ph type="title"/>
          </p:nvPr>
        </p:nvSpPr>
        <p:spPr>
          <a:xfrm>
            <a:off x="329005" y="216622"/>
            <a:ext cx="10515600" cy="601515"/>
          </a:xfrm>
        </p:spPr>
        <p:txBody>
          <a:bodyPr>
            <a:noAutofit/>
          </a:bodyPr>
          <a:lstStyle>
            <a:lvl1pPr>
              <a:defRPr sz="3200">
                <a:solidFill>
                  <a:schemeClr val="bg1"/>
                </a:solidFill>
                <a:latin typeface="Arial" panose="020B0604020202020204" pitchFamily="34" charset="0"/>
              </a:defRPr>
            </a:lvl1pPr>
          </a:lstStyle>
          <a:p>
            <a:endParaRPr lang="en-US"/>
          </a:p>
        </p:txBody>
      </p:sp>
      <p:sp>
        <p:nvSpPr>
          <p:cNvPr id="7" name="Content Placeholder 2">
            <a:extLst>
              <a:ext uri="{FF2B5EF4-FFF2-40B4-BE49-F238E27FC236}">
                <a16:creationId xmlns:a16="http://schemas.microsoft.com/office/drawing/2014/main" id="{A332F484-9A21-4CA7-8201-A46ACEEEC5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4997B865-7EFE-4C00-8EC6-42A6E991DC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9838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243B-C60A-466C-BD32-6D1FE395D9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213E48-1FD3-428C-A790-58711CA074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34CB93-20A9-4D72-8605-588209DCB2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8EB244-F392-465E-9F7F-EB8DC1A4EE68}"/>
              </a:ext>
            </a:extLst>
          </p:cNvPr>
          <p:cNvSpPr>
            <a:spLocks noGrp="1"/>
          </p:cNvSpPr>
          <p:nvPr>
            <p:ph type="dt" sz="half" idx="10"/>
          </p:nvPr>
        </p:nvSpPr>
        <p:spPr/>
        <p:txBody>
          <a:bodyPr/>
          <a:lstStyle/>
          <a:p>
            <a:fld id="{AF8BBA54-415D-438F-ABD0-A01F287E4AF8}" type="datetimeFigureOut">
              <a:rPr lang="en-US" smtClean="0"/>
              <a:t>7/24/2026</a:t>
            </a:fld>
            <a:endParaRPr lang="en-US" dirty="0"/>
          </a:p>
        </p:txBody>
      </p:sp>
      <p:sp>
        <p:nvSpPr>
          <p:cNvPr id="6" name="Footer Placeholder 5">
            <a:extLst>
              <a:ext uri="{FF2B5EF4-FFF2-40B4-BE49-F238E27FC236}">
                <a16:creationId xmlns:a16="http://schemas.microsoft.com/office/drawing/2014/main" id="{A0ABDD02-6B98-448B-AED5-E375E1B783E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61F2D16-A729-4722-92BD-9E4A35960744}"/>
              </a:ext>
            </a:extLst>
          </p:cNvPr>
          <p:cNvSpPr>
            <a:spLocks noGrp="1"/>
          </p:cNvSpPr>
          <p:nvPr>
            <p:ph type="sldNum" sz="quarter" idx="12"/>
          </p:nvPr>
        </p:nvSpPr>
        <p:spPr/>
        <p:txBody>
          <a:bodyPr/>
          <a:lstStyle/>
          <a:p>
            <a:fld id="{CDCE43C6-5138-4D96-A65B-5B91F73FFF2B}" type="slidenum">
              <a:rPr lang="en-US" smtClean="0"/>
              <a:t>‹#›</a:t>
            </a:fld>
            <a:endParaRPr lang="en-US" dirty="0"/>
          </a:p>
        </p:txBody>
      </p:sp>
      <p:pic>
        <p:nvPicPr>
          <p:cNvPr id="8" name="Picture 7" descr="Text, logo&#10;&#10;Description automatically generated">
            <a:extLst>
              <a:ext uri="{FF2B5EF4-FFF2-40B4-BE49-F238E27FC236}">
                <a16:creationId xmlns:a16="http://schemas.microsoft.com/office/drawing/2014/main" id="{BD96AB95-36D6-E8BF-CC96-020752AB48E8}"/>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rot="10800000" flipH="1" flipV="1">
            <a:off x="10948146" y="124261"/>
            <a:ext cx="696017" cy="481728"/>
          </a:xfrm>
          <a:prstGeom prst="rect">
            <a:avLst/>
          </a:prstGeom>
        </p:spPr>
      </p:pic>
    </p:spTree>
    <p:extLst>
      <p:ext uri="{BB962C8B-B14F-4D97-AF65-F5344CB8AC3E}">
        <p14:creationId xmlns:p14="http://schemas.microsoft.com/office/powerpoint/2010/main" val="3571239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pic>
        <p:nvPicPr>
          <p:cNvPr id="3" name="Picture 2" descr="A picture containing plant&#10;&#10;Description automatically generated">
            <a:extLst>
              <a:ext uri="{FF2B5EF4-FFF2-40B4-BE49-F238E27FC236}">
                <a16:creationId xmlns:a16="http://schemas.microsoft.com/office/drawing/2014/main" id="{45243FAC-1618-4F17-870E-2E34877CF37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2586182" y="808185"/>
            <a:ext cx="19039941" cy="7255237"/>
          </a:xfrm>
          <a:prstGeom prst="rect">
            <a:avLst/>
          </a:prstGeom>
        </p:spPr>
      </p:pic>
      <p:sp>
        <p:nvSpPr>
          <p:cNvPr id="8" name="Title Placeholder 1">
            <a:extLst>
              <a:ext uri="{FF2B5EF4-FFF2-40B4-BE49-F238E27FC236}">
                <a16:creationId xmlns:a16="http://schemas.microsoft.com/office/drawing/2014/main" id="{76557BAC-5213-4134-A016-A12D891D733B}"/>
              </a:ext>
            </a:extLst>
          </p:cNvPr>
          <p:cNvSpPr txBox="1">
            <a:spLocks/>
          </p:cNvSpPr>
          <p:nvPr userDrawn="1"/>
        </p:nvSpPr>
        <p:spPr>
          <a:xfrm>
            <a:off x="0" y="0"/>
            <a:ext cx="12192000" cy="1034760"/>
          </a:xfrm>
          <a:prstGeom prst="rect">
            <a:avLst/>
          </a:prstGeom>
          <a:solidFill>
            <a:schemeClr val="accent1">
              <a:lumMod val="75000"/>
            </a:schemeClr>
          </a:solidFill>
        </p:spPr>
        <p:txBody>
          <a:bodyPr vert="horz" lIns="36576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Akzidenz Grotesk BE Regular" panose="02000503030000020003" pitchFamily="50" charset="0"/>
                <a:ea typeface="+mj-ea"/>
                <a:cs typeface="+mj-cs"/>
              </a:defRPr>
            </a:lvl1pPr>
          </a:lstStyle>
          <a:p>
            <a:endParaRPr lang="en-US" sz="2800" dirty="0"/>
          </a:p>
        </p:txBody>
      </p:sp>
      <p:pic>
        <p:nvPicPr>
          <p:cNvPr id="13" name="Picture 12" descr="Text, logo&#10;&#10;Description automatically generated">
            <a:extLst>
              <a:ext uri="{FF2B5EF4-FFF2-40B4-BE49-F238E27FC236}">
                <a16:creationId xmlns:a16="http://schemas.microsoft.com/office/drawing/2014/main" id="{82B14DBF-5F95-4677-9235-178D2DEEFA7D}"/>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10800000" flipH="1" flipV="1">
            <a:off x="10993907" y="199309"/>
            <a:ext cx="869088" cy="601514"/>
          </a:xfrm>
          <a:prstGeom prst="rect">
            <a:avLst/>
          </a:prstGeom>
        </p:spPr>
      </p:pic>
      <p:sp>
        <p:nvSpPr>
          <p:cNvPr id="14" name="Title 1">
            <a:extLst>
              <a:ext uri="{FF2B5EF4-FFF2-40B4-BE49-F238E27FC236}">
                <a16:creationId xmlns:a16="http://schemas.microsoft.com/office/drawing/2014/main" id="{3BBB6481-3ABA-479A-BC27-8D38A55E2350}"/>
              </a:ext>
            </a:extLst>
          </p:cNvPr>
          <p:cNvSpPr>
            <a:spLocks noGrp="1"/>
          </p:cNvSpPr>
          <p:nvPr>
            <p:ph type="title"/>
          </p:nvPr>
        </p:nvSpPr>
        <p:spPr>
          <a:xfrm>
            <a:off x="329005" y="216622"/>
            <a:ext cx="10515600" cy="601515"/>
          </a:xfrm>
        </p:spPr>
        <p:txBody>
          <a:bodyPr>
            <a:noAutofit/>
          </a:bodyPr>
          <a:lstStyle>
            <a:lvl1pPr>
              <a:defRPr sz="3200">
                <a:solidFill>
                  <a:schemeClr val="bg1"/>
                </a:solidFill>
                <a:latin typeface="Akzidenz Grotesk BE Regular" panose="02000503030000020003" pitchFamily="50" charset="0"/>
              </a:defRPr>
            </a:lvl1pPr>
          </a:lstStyle>
          <a:p>
            <a:endParaRPr lang="en-US"/>
          </a:p>
        </p:txBody>
      </p:sp>
      <p:sp>
        <p:nvSpPr>
          <p:cNvPr id="7" name="Content Placeholder 2">
            <a:extLst>
              <a:ext uri="{FF2B5EF4-FFF2-40B4-BE49-F238E27FC236}">
                <a16:creationId xmlns:a16="http://schemas.microsoft.com/office/drawing/2014/main" id="{A332F484-9A21-4CA7-8201-A46ACEEEC5F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4997B865-7EFE-4C00-8EC6-42A6E991DC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68485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theme" Target="../theme/theme3.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theme" Target="../theme/theme4.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theme" Target="../theme/theme5.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1.xml"/><Relationship Id="rId7" Type="http://schemas.openxmlformats.org/officeDocument/2006/relationships/image" Target="../media/image1.pn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theme" Target="../theme/theme6.xml"/><Relationship Id="rId5" Type="http://schemas.openxmlformats.org/officeDocument/2006/relationships/slideLayout" Target="../slideLayouts/slideLayout73.xml"/><Relationship Id="rId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E386D-D596-43F8-8F7F-EC29E2E0A8BB}" type="datetimeFigureOut">
              <a:rPr lang="en-US" smtClean="0"/>
              <a:t>7/24/2026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EDE4D-DC37-4180-B29E-77B367E2BC86}" type="slidenum">
              <a:rPr lang="en-US" smtClean="0"/>
              <a:t>‹#›</a:t>
            </a:fld>
            <a:endParaRPr lang="en-US" dirty="0"/>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413" y="0"/>
            <a:ext cx="12181173" cy="6858000"/>
          </a:xfrm>
          <a:prstGeom prst="rect">
            <a:avLst/>
          </a:prstGeom>
        </p:spPr>
      </p:pic>
    </p:spTree>
    <p:extLst>
      <p:ext uri="{BB962C8B-B14F-4D97-AF65-F5344CB8AC3E}">
        <p14:creationId xmlns:p14="http://schemas.microsoft.com/office/powerpoint/2010/main" val="3978015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E386D-D596-43F8-8F7F-EC29E2E0A8BB}" type="datetimeFigureOut">
              <a:rPr lang="en-US" smtClean="0"/>
              <a:t>7/24/2026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EDE4D-DC37-4180-B29E-77B367E2BC86}" type="slidenum">
              <a:rPr lang="en-US" smtClean="0"/>
              <a:t>‹#›</a:t>
            </a:fld>
            <a:endParaRPr lang="en-US" dirty="0"/>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12181173" cy="6858000"/>
          </a:xfrm>
          <a:prstGeom prst="rect">
            <a:avLst/>
          </a:prstGeom>
        </p:spPr>
      </p:pic>
      <p:sp>
        <p:nvSpPr>
          <p:cNvPr id="8" name="Rectangle 7">
            <a:extLst>
              <a:ext uri="{FF2B5EF4-FFF2-40B4-BE49-F238E27FC236}">
                <a16:creationId xmlns:a16="http://schemas.microsoft.com/office/drawing/2014/main" id="{57607B0D-F0CC-4F35-C70B-1F62ED653E49}"/>
              </a:ext>
            </a:extLst>
          </p:cNvPr>
          <p:cNvSpPr/>
          <p:nvPr userDrawn="1"/>
        </p:nvSpPr>
        <p:spPr>
          <a:xfrm>
            <a:off x="0" y="6604000"/>
            <a:ext cx="12181173" cy="296862"/>
          </a:xfrm>
          <a:prstGeom prst="rect">
            <a:avLst/>
          </a:prstGeom>
          <a:gradFill flip="none" rotWithShape="1">
            <a:gsLst>
              <a:gs pos="0">
                <a:srgbClr val="05549C"/>
              </a:gs>
              <a:gs pos="50000">
                <a:srgbClr val="0099CC"/>
              </a:gs>
              <a:gs pos="100000">
                <a:srgbClr val="8EC540"/>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11206538"/>
      </p:ext>
    </p:extLst>
  </p:cSld>
  <p:clrMap bg1="lt1" tx1="dk1" bg2="lt2" tx2="dk2" accent1="accent1" accent2="accent2" accent3="accent3" accent4="accent4" accent5="accent5" accent6="accent6" hlink="hlink" folHlink="folHlink"/>
  <p:sldLayoutIdLst>
    <p:sldLayoutId id="2147483666" r:id="rId1"/>
    <p:sldLayoutId id="2147483650" r:id="rId2"/>
    <p:sldLayoutId id="2147483667" r:id="rId3"/>
    <p:sldLayoutId id="2147483668" r:id="rId4"/>
    <p:sldLayoutId id="2147483669"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6200"/>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646D6-9DA9-4D60-B037-D72D50BB696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6403739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7" r:id="rId16"/>
    <p:sldLayoutId id="2147483688" r:id="rId17"/>
    <p:sldLayoutId id="2147483689" r:id="rId18"/>
    <p:sldLayoutId id="2147483690" r:id="rId19"/>
  </p:sldLayoutIdLst>
  <p:hf hdr="0" dt="0"/>
  <p:txStyles>
    <p:titleStyle>
      <a:lvl1pPr algn="r" defTabSz="914400" rtl="0" eaLnBrk="1" latinLnBrk="0" hangingPunct="1">
        <a:spcBef>
          <a:spcPct val="0"/>
        </a:spcBef>
        <a:buNone/>
        <a:defRPr sz="3600" b="1" kern="1200">
          <a:solidFill>
            <a:srgbClr val="003366"/>
          </a:solidFill>
          <a:latin typeface="+mj-lt"/>
          <a:ea typeface="+mj-ea"/>
          <a:cs typeface="+mj-cs"/>
        </a:defRPr>
      </a:lvl1pPr>
    </p:titleStyle>
    <p:bodyStyle>
      <a:lvl1pPr marL="342900" indent="-342900" algn="l" defTabSz="914400" rtl="0" eaLnBrk="1" latinLnBrk="0" hangingPunct="1">
        <a:spcBef>
          <a:spcPct val="20000"/>
        </a:spcBef>
        <a:buClr>
          <a:srgbClr val="00B0F0"/>
        </a:buClr>
        <a:buFont typeface="Arial" pitchFamily="34" charset="0"/>
        <a:buChar char="•"/>
        <a:defRPr sz="32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Clr>
          <a:schemeClr val="tx1">
            <a:lumMod val="75000"/>
            <a:lumOff val="25000"/>
          </a:schemeClr>
        </a:buClr>
        <a:buFont typeface="Arial" pitchFamily="34" charset="0"/>
        <a:buChar char="–"/>
        <a:defRPr sz="28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6200"/>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646D6-9DA9-4D60-B037-D72D50BB696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8340538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Lst>
  <p:hf hdr="0" dt="0"/>
  <p:txStyles>
    <p:titleStyle>
      <a:lvl1pPr algn="r" defTabSz="914400" rtl="0" eaLnBrk="1" latinLnBrk="0" hangingPunct="1">
        <a:spcBef>
          <a:spcPct val="0"/>
        </a:spcBef>
        <a:buNone/>
        <a:defRPr sz="3600" b="1" kern="1200">
          <a:solidFill>
            <a:srgbClr val="003366"/>
          </a:solidFill>
          <a:latin typeface="+mj-lt"/>
          <a:ea typeface="+mj-ea"/>
          <a:cs typeface="+mj-cs"/>
        </a:defRPr>
      </a:lvl1pPr>
    </p:titleStyle>
    <p:bodyStyle>
      <a:lvl1pPr marL="342900" indent="-342900" algn="l" defTabSz="914400" rtl="0" eaLnBrk="1" latinLnBrk="0" hangingPunct="1">
        <a:spcBef>
          <a:spcPct val="20000"/>
        </a:spcBef>
        <a:buClr>
          <a:srgbClr val="00B0F0"/>
        </a:buClr>
        <a:buFont typeface="Arial" pitchFamily="34" charset="0"/>
        <a:buChar char="•"/>
        <a:defRPr sz="32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Clr>
          <a:schemeClr val="tx1">
            <a:lumMod val="75000"/>
            <a:lumOff val="25000"/>
          </a:schemeClr>
        </a:buClr>
        <a:buFont typeface="Arial" pitchFamily="34" charset="0"/>
        <a:buChar char="–"/>
        <a:defRPr sz="28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6200"/>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646D6-9DA9-4D60-B037-D72D50BB696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1659369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Lst>
  <p:hf hdr="0" dt="0"/>
  <p:txStyles>
    <p:titleStyle>
      <a:lvl1pPr algn="r" defTabSz="914400" rtl="0" eaLnBrk="1" latinLnBrk="0" hangingPunct="1">
        <a:spcBef>
          <a:spcPct val="0"/>
        </a:spcBef>
        <a:buNone/>
        <a:defRPr sz="3600" b="1" kern="1200">
          <a:solidFill>
            <a:srgbClr val="003366"/>
          </a:solidFill>
          <a:latin typeface="+mj-lt"/>
          <a:ea typeface="+mj-ea"/>
          <a:cs typeface="+mj-cs"/>
        </a:defRPr>
      </a:lvl1pPr>
    </p:titleStyle>
    <p:bodyStyle>
      <a:lvl1pPr marL="342900" indent="-342900" algn="l" defTabSz="914400" rtl="0" eaLnBrk="1" latinLnBrk="0" hangingPunct="1">
        <a:spcBef>
          <a:spcPct val="20000"/>
        </a:spcBef>
        <a:buClr>
          <a:srgbClr val="00B0F0"/>
        </a:buClr>
        <a:buFont typeface="Arial" pitchFamily="34" charset="0"/>
        <a:buChar char="•"/>
        <a:defRPr sz="32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Clr>
          <a:schemeClr val="tx1">
            <a:lumMod val="75000"/>
            <a:lumOff val="25000"/>
          </a:schemeClr>
        </a:buClr>
        <a:buFont typeface="Arial" pitchFamily="34" charset="0"/>
        <a:buChar char="–"/>
        <a:defRPr sz="28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944E386D-D596-43F8-8F7F-EC29E2E0A8BB}" type="datetimeFigureOut">
              <a:rPr lang="en-US" smtClean="0"/>
              <a:pPr/>
              <a:t>7/24/2026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7DEDE4D-DC37-4180-B29E-77B367E2BC86}" type="slidenum">
              <a:rPr lang="en-US" smtClean="0"/>
              <a:pPr/>
              <a:t>‹#›</a:t>
            </a:fld>
            <a:endParaRPr lang="en-US" dirty="0"/>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12181173" cy="6858000"/>
          </a:xfrm>
          <a:prstGeom prst="rect">
            <a:avLst/>
          </a:prstGeom>
        </p:spPr>
      </p:pic>
      <p:sp>
        <p:nvSpPr>
          <p:cNvPr id="8" name="Rectangle 7">
            <a:extLst>
              <a:ext uri="{FF2B5EF4-FFF2-40B4-BE49-F238E27FC236}">
                <a16:creationId xmlns:a16="http://schemas.microsoft.com/office/drawing/2014/main" id="{57607B0D-F0CC-4F35-C70B-1F62ED653E49}"/>
              </a:ext>
            </a:extLst>
          </p:cNvPr>
          <p:cNvSpPr/>
          <p:nvPr userDrawn="1"/>
        </p:nvSpPr>
        <p:spPr>
          <a:xfrm>
            <a:off x="0" y="6604000"/>
            <a:ext cx="12181173" cy="296862"/>
          </a:xfrm>
          <a:prstGeom prst="rect">
            <a:avLst/>
          </a:prstGeom>
          <a:gradFill flip="none" rotWithShape="1">
            <a:gsLst>
              <a:gs pos="0">
                <a:srgbClr val="05549C"/>
              </a:gs>
              <a:gs pos="50000">
                <a:srgbClr val="0099CC"/>
              </a:gs>
              <a:gs pos="100000">
                <a:srgbClr val="8EC540"/>
              </a:gs>
            </a:gsLst>
            <a:path path="circle">
              <a:fillToRect r="100000" b="100000"/>
            </a:path>
            <a:tileRect l="-100000" t="-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119775101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44.png"/><Relationship Id="rId12" Type="http://schemas.openxmlformats.org/officeDocument/2006/relationships/hyperlink" Target="mailto:marketing@ashrae.org"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customXml" Target="../ink/ink1.xml"/><Relationship Id="rId11" Type="http://schemas.openxmlformats.org/officeDocument/2006/relationships/image" Target="../media/image49.png"/><Relationship Id="rId5" Type="http://schemas.openxmlformats.org/officeDocument/2006/relationships/image" Target="../media/image46.png"/><Relationship Id="rId10" Type="http://schemas.openxmlformats.org/officeDocument/2006/relationships/image" Target="../media/image48.png"/><Relationship Id="rId4" Type="http://schemas.openxmlformats.org/officeDocument/2006/relationships/image" Target="../media/image45.png"/><Relationship Id="rId9" Type="http://schemas.openxmlformats.org/officeDocument/2006/relationships/image" Target="../media/image47.png"/></Relationships>
</file>

<file path=ppt/slides/_rels/slide1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hyperlink" Target="http://www.ashrae.org/technical"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4.png"/><Relationship Id="rId5" Type="http://schemas.openxmlformats.org/officeDocument/2006/relationships/hyperlink" Target="http://www.ashrae.org/technical-resources/technology-portal" TargetMode="External"/><Relationship Id="rId4" Type="http://schemas.openxmlformats.org/officeDocument/2006/relationships/hyperlink" Target="mailto:marketing@ashrae.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3.xml"/><Relationship Id="rId1" Type="http://schemas.openxmlformats.org/officeDocument/2006/relationships/slideLayout" Target="../slideLayouts/slideLayout70.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1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70.xml"/><Relationship Id="rId6" Type="http://schemas.openxmlformats.org/officeDocument/2006/relationships/image" Target="../media/image62.jpeg"/><Relationship Id="rId5" Type="http://schemas.openxmlformats.org/officeDocument/2006/relationships/image" Target="../media/image61.png"/><Relationship Id="rId4" Type="http://schemas.openxmlformats.org/officeDocument/2006/relationships/image" Target="../media/image60.jpeg"/></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70.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70.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mailto:specialsales@ashrae.org" TargetMode="External"/><Relationship Id="rId5" Type="http://schemas.openxmlformats.org/officeDocument/2006/relationships/image" Target="../media/image20.svg"/><Relationship Id="rId4" Type="http://schemas.openxmlformats.org/officeDocument/2006/relationships/image" Target="../media/image74.jpeg"/></Relationships>
</file>

<file path=ppt/slides/_rels/slide1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75.jpeg"/></Relationships>
</file>

<file path=ppt/slides/_rels/slide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sv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3" Type="http://schemas.openxmlformats.org/officeDocument/2006/relationships/hyperlink" Target="mailto:shammerling@ashrae.org"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79.jpeg"/><Relationship Id="rId5" Type="http://schemas.openxmlformats.org/officeDocument/2006/relationships/image" Target="../media/image20.svg"/><Relationship Id="rId4" Type="http://schemas.openxmlformats.org/officeDocument/2006/relationships/image" Target="../media/image78.jpeg"/></Relationships>
</file>

<file path=ppt/slides/_rels/slide2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80.jpeg"/></Relationships>
</file>

<file path=ppt/slides/_rels/slide2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82.jpeg"/><Relationship Id="rId4" Type="http://schemas.openxmlformats.org/officeDocument/2006/relationships/image" Target="../media/image20.svg"/></Relationships>
</file>

<file path=ppt/slides/_rels/slide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s>
</file>

<file path=ppt/slides/_rels/slide2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xml"/><Relationship Id="rId1" Type="http://schemas.openxmlformats.org/officeDocument/2006/relationships/slideLayout" Target="../slideLayouts/slideLayout70.xml"/><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70.xml"/><Relationship Id="rId5" Type="http://schemas.openxmlformats.org/officeDocument/2006/relationships/image" Target="../media/image32.png"/><Relationship Id="rId4" Type="http://schemas.openxmlformats.org/officeDocument/2006/relationships/image" Target="../media/image3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jpeg"/></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43.png"/><Relationship Id="rId4"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omputer with a blank screen&#10;&#10;Description automatically generated">
            <a:extLst>
              <a:ext uri="{FF2B5EF4-FFF2-40B4-BE49-F238E27FC236}">
                <a16:creationId xmlns:a16="http://schemas.microsoft.com/office/drawing/2014/main" id="{5FF4E131-F3A1-C829-156C-B3461141BD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79" y="0"/>
            <a:ext cx="12318758" cy="6929301"/>
          </a:xfrm>
          <a:prstGeom prst="rect">
            <a:avLst/>
          </a:prstGeom>
        </p:spPr>
      </p:pic>
      <p:sp>
        <p:nvSpPr>
          <p:cNvPr id="13" name="Rectangle 12">
            <a:extLst>
              <a:ext uri="{FF2B5EF4-FFF2-40B4-BE49-F238E27FC236}">
                <a16:creationId xmlns:a16="http://schemas.microsoft.com/office/drawing/2014/main" id="{D91199B7-8893-4EF3-BA9D-E72A260D2DCA}"/>
              </a:ext>
            </a:extLst>
          </p:cNvPr>
          <p:cNvSpPr>
            <a:spLocks noGrp="1" noRot="1" noMove="1" noResize="1" noEditPoints="1" noAdjustHandles="1" noChangeArrowheads="1" noChangeShapeType="1"/>
          </p:cNvSpPr>
          <p:nvPr/>
        </p:nvSpPr>
        <p:spPr>
          <a:xfrm>
            <a:off x="1148313" y="1529153"/>
            <a:ext cx="9811421" cy="4732311"/>
          </a:xfrm>
          <a:prstGeom prst="rect">
            <a:avLst/>
          </a:prstGeom>
          <a:solidFill>
            <a:srgbClr val="0099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DA274FD-A5D6-B804-C97A-886D51CCD0C0}"/>
              </a:ext>
            </a:extLst>
          </p:cNvPr>
          <p:cNvPicPr>
            <a:picLocks noChangeAspect="1"/>
          </p:cNvPicPr>
          <p:nvPr/>
        </p:nvPicPr>
        <p:blipFill rotWithShape="1">
          <a:blip r:embed="rId4"/>
          <a:srcRect r="302"/>
          <a:stretch/>
        </p:blipFill>
        <p:spPr>
          <a:xfrm>
            <a:off x="1148314" y="350379"/>
            <a:ext cx="9811421" cy="1178774"/>
          </a:xfrm>
          <a:prstGeom prst="rect">
            <a:avLst/>
          </a:prstGeom>
          <a:ln>
            <a:noFill/>
          </a:ln>
          <a:effectLst>
            <a:outerShdw blurRad="190500" algn="tl" rotWithShape="0">
              <a:srgbClr val="000000">
                <a:alpha val="70000"/>
              </a:srgbClr>
            </a:outerShdw>
          </a:effectLst>
        </p:spPr>
      </p:pic>
      <p:sp>
        <p:nvSpPr>
          <p:cNvPr id="2" name="TextBox 1"/>
          <p:cNvSpPr txBox="1"/>
          <p:nvPr/>
        </p:nvSpPr>
        <p:spPr>
          <a:xfrm>
            <a:off x="1148312" y="4061651"/>
            <a:ext cx="9811421" cy="1446550"/>
          </a:xfrm>
          <a:prstGeom prst="rect">
            <a:avLst/>
          </a:prstGeom>
          <a:noFill/>
        </p:spPr>
        <p:txBody>
          <a:bodyPr wrap="square" lIns="91440" tIns="45720" rIns="91440" bIns="45720" rtlCol="0" anchor="t">
            <a:spAutoFit/>
          </a:bodyPr>
          <a:lstStyle/>
          <a:p>
            <a:pPr algn="ctr"/>
            <a:r>
              <a:rPr lang="en-US" sz="4400" b="1" dirty="0">
                <a:solidFill>
                  <a:schemeClr val="bg1"/>
                </a:solidFill>
              </a:rPr>
              <a:t>Chapter Regional Conference </a:t>
            </a:r>
          </a:p>
          <a:p>
            <a:pPr algn="ctr"/>
            <a:r>
              <a:rPr lang="en-US" sz="4400" b="1" dirty="0">
                <a:solidFill>
                  <a:schemeClr val="bg1"/>
                </a:solidFill>
              </a:rPr>
              <a:t>Presentation for ASHRAE Volunteers</a:t>
            </a:r>
          </a:p>
        </p:txBody>
      </p:sp>
      <p:pic>
        <p:nvPicPr>
          <p:cNvPr id="5" name="Picture 4">
            <a:extLst>
              <a:ext uri="{FF2B5EF4-FFF2-40B4-BE49-F238E27FC236}">
                <a16:creationId xmlns:a16="http://schemas.microsoft.com/office/drawing/2014/main" id="{397495F9-506C-240C-4781-A2C301BE54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2961" y="2088638"/>
            <a:ext cx="2045839" cy="1416350"/>
          </a:xfrm>
          <a:prstGeom prst="rect">
            <a:avLst/>
          </a:prstGeom>
        </p:spPr>
      </p:pic>
    </p:spTree>
    <p:extLst>
      <p:ext uri="{BB962C8B-B14F-4D97-AF65-F5344CB8AC3E}">
        <p14:creationId xmlns:p14="http://schemas.microsoft.com/office/powerpoint/2010/main" val="2748500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preferRelativeResize="0">
            <a:picLocks noGrp="1"/>
          </p:cNvPicPr>
          <p:nvPr>
            <p:ph idx="1"/>
          </p:nvPr>
        </p:nvPicPr>
        <p:blipFill>
          <a:blip r:embed="rId3" cstate="screen">
            <a:extLst>
              <a:ext uri="{28A0092B-C50C-407E-A947-70E740481C1C}">
                <a14:useLocalDpi xmlns:a14="http://schemas.microsoft.com/office/drawing/2010/main" val="0"/>
              </a:ext>
            </a:extLst>
          </a:blip>
          <a:stretch>
            <a:fillRect/>
          </a:stretch>
        </p:blipFill>
        <p:spPr>
          <a:xfrm>
            <a:off x="4582205" y="1764866"/>
            <a:ext cx="1417320" cy="1847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582205" y="4272367"/>
            <a:ext cx="1420423" cy="18506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preferRelativeResize="0">
            <a:picLocks/>
          </p:cNvPicPr>
          <p:nvPr/>
        </p:nvPicPr>
        <p:blipFill>
          <a:blip r:embed="rId5" cstate="screen">
            <a:extLst>
              <a:ext uri="{28A0092B-C50C-407E-A947-70E740481C1C}">
                <a14:useLocalDpi xmlns:a14="http://schemas.microsoft.com/office/drawing/2010/main" val="0"/>
              </a:ext>
            </a:extLst>
          </a:blip>
          <a:stretch>
            <a:fillRect/>
          </a:stretch>
        </p:blipFill>
        <p:spPr>
          <a:xfrm>
            <a:off x="8393260" y="4226547"/>
            <a:ext cx="1417320" cy="1847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p:cNvSpPr/>
          <p:nvPr/>
        </p:nvSpPr>
        <p:spPr>
          <a:xfrm>
            <a:off x="1695219" y="1546046"/>
            <a:ext cx="2449699" cy="954107"/>
          </a:xfrm>
          <a:prstGeom prst="rect">
            <a:avLst/>
          </a:prstGeom>
        </p:spPr>
        <p:txBody>
          <a:bodyPr wrap="square">
            <a:spAutoFit/>
          </a:bodyPr>
          <a:lstStyle/>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Monthly distribution</a:t>
            </a:r>
          </a:p>
          <a:p>
            <a:pPr marL="285750" indent="-285750" defTabSz="457200" eaLnBrk="0" fontAlgn="base" hangingPunct="0">
              <a:spcBef>
                <a:spcPct val="0"/>
              </a:spcBef>
              <a:spcAft>
                <a:spcPct val="0"/>
              </a:spcAft>
              <a:buFont typeface="Arial" panose="020B0604020202020204" pitchFamily="34" charset="0"/>
              <a:buChar char="•"/>
            </a:pPr>
            <a:r>
              <a:rPr lang="en-US" sz="1400" b="1" u="sng" dirty="0">
                <a:solidFill>
                  <a:srgbClr val="05549C"/>
                </a:solidFill>
                <a:ea typeface="Geneva" pitchFamily="123" charset="-128"/>
                <a:cs typeface="Arial" panose="020B0604020202020204" pitchFamily="34" charset="0"/>
              </a:rPr>
              <a:t>2,850</a:t>
            </a:r>
            <a:r>
              <a:rPr lang="en-US" sz="1400" dirty="0">
                <a:solidFill>
                  <a:srgbClr val="05549C"/>
                </a:solidFill>
                <a:ea typeface="Geneva" pitchFamily="123" charset="-128"/>
                <a:cs typeface="Arial" panose="020B0604020202020204" pitchFamily="34" charset="0"/>
              </a:rPr>
              <a:t> subscribers</a:t>
            </a:r>
          </a:p>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Distributed to </a:t>
            </a:r>
            <a:r>
              <a:rPr lang="en-US" sz="1400" i="1" dirty="0">
                <a:solidFill>
                  <a:srgbClr val="05549C"/>
                </a:solidFill>
                <a:ea typeface="Geneva" pitchFamily="123" charset="-128"/>
                <a:cs typeface="Arial" panose="020B0604020202020204" pitchFamily="34" charset="0"/>
              </a:rPr>
              <a:t>Region and Chapter officers </a:t>
            </a:r>
            <a:endParaRPr lang="en-US" sz="1400" dirty="0">
              <a:solidFill>
                <a:srgbClr val="05549C"/>
              </a:solidFill>
              <a:ea typeface="Geneva" pitchFamily="123" charset="-128"/>
              <a:cs typeface="Arial" panose="020B0604020202020204" pitchFamily="34" charset="0"/>
            </a:endParaRPr>
          </a:p>
        </p:txBody>
      </p:sp>
      <p:sp>
        <p:nvSpPr>
          <p:cNvPr id="9" name="Rectangle 8"/>
          <p:cNvSpPr/>
          <p:nvPr/>
        </p:nvSpPr>
        <p:spPr>
          <a:xfrm>
            <a:off x="1761043" y="2460830"/>
            <a:ext cx="2821162" cy="1169551"/>
          </a:xfrm>
          <a:prstGeom prst="rect">
            <a:avLst/>
          </a:prstGeom>
        </p:spPr>
        <p:txBody>
          <a:bodyPr wrap="square">
            <a:spAutoFit/>
          </a:bodyPr>
          <a:lstStyle/>
          <a:p>
            <a:r>
              <a:rPr lang="en-US" sz="1400" dirty="0">
                <a:solidFill>
                  <a:srgbClr val="05549C"/>
                </a:solidFill>
              </a:rPr>
              <a:t>Chapter Notes is a </a:t>
            </a:r>
            <a:r>
              <a:rPr lang="en-US" sz="1400" b="1" dirty="0">
                <a:solidFill>
                  <a:srgbClr val="05549C"/>
                </a:solidFill>
              </a:rPr>
              <a:t>volunteer focused newsletter </a:t>
            </a:r>
            <a:r>
              <a:rPr lang="en-US" sz="1400" dirty="0">
                <a:solidFill>
                  <a:srgbClr val="05549C"/>
                </a:solidFill>
              </a:rPr>
              <a:t>created to be a welcome source of tools and resources to help ASHRAE volunteers do their job. </a:t>
            </a:r>
          </a:p>
        </p:txBody>
      </p:sp>
      <p:sp>
        <p:nvSpPr>
          <p:cNvPr id="11" name="Rectangle 10"/>
          <p:cNvSpPr/>
          <p:nvPr/>
        </p:nvSpPr>
        <p:spPr>
          <a:xfrm>
            <a:off x="88817" y="1295893"/>
            <a:ext cx="1606402" cy="369332"/>
          </a:xfrm>
          <a:prstGeom prst="rect">
            <a:avLst/>
          </a:prstGeom>
        </p:spPr>
        <p:txBody>
          <a:bodyPr wrap="none">
            <a:spAutoFit/>
          </a:bodyPr>
          <a:lstStyle/>
          <a:p>
            <a:pPr algn="ctr" defTabSz="457200" eaLnBrk="0" fontAlgn="base" hangingPunct="0">
              <a:spcBef>
                <a:spcPct val="0"/>
              </a:spcBef>
              <a:spcAft>
                <a:spcPct val="0"/>
              </a:spcAft>
            </a:pPr>
            <a:r>
              <a:rPr lang="en-US" dirty="0">
                <a:solidFill>
                  <a:srgbClr val="002060"/>
                </a:solidFill>
                <a:effectLst>
                  <a:outerShdw blurRad="38100" dist="38100" dir="2700000" algn="tl">
                    <a:srgbClr val="000000">
                      <a:alpha val="43137"/>
                    </a:srgbClr>
                  </a:outerShdw>
                </a:effectLst>
                <a:ea typeface="Geneva" pitchFamily="123" charset="-128"/>
              </a:rPr>
              <a:t>Chapter Notes </a:t>
            </a:r>
            <a:endParaRPr lang="en-US" i="1" dirty="0">
              <a:solidFill>
                <a:srgbClr val="002060"/>
              </a:solidFill>
              <a:effectLst>
                <a:outerShdw blurRad="38100" dist="38100" dir="2700000" algn="tl">
                  <a:srgbClr val="000000">
                    <a:alpha val="43137"/>
                  </a:srgbClr>
                </a:outerShdw>
              </a:effectLst>
              <a:latin typeface="Arial" panose="020B0604020202020204" pitchFamily="34" charset="0"/>
              <a:ea typeface="Geneva" pitchFamily="123" charset="-128"/>
            </a:endParaRPr>
          </a:p>
        </p:txBody>
      </p:sp>
      <p:sp>
        <p:nvSpPr>
          <p:cNvPr id="12" name="Rectangle 11"/>
          <p:cNvSpPr/>
          <p:nvPr/>
        </p:nvSpPr>
        <p:spPr>
          <a:xfrm>
            <a:off x="5994641" y="1696636"/>
            <a:ext cx="2147674" cy="1892826"/>
          </a:xfrm>
          <a:prstGeom prst="rect">
            <a:avLst/>
          </a:prstGeom>
        </p:spPr>
        <p:txBody>
          <a:bodyPr wrap="square">
            <a:spAutoFit/>
          </a:bodyPr>
          <a:lstStyle/>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Quarterly distribution</a:t>
            </a:r>
          </a:p>
          <a:p>
            <a:pPr marL="285750" indent="-285750" defTabSz="457200" eaLnBrk="0" fontAlgn="base" hangingPunct="0">
              <a:spcBef>
                <a:spcPct val="0"/>
              </a:spcBef>
              <a:spcAft>
                <a:spcPts val="600"/>
              </a:spcAft>
              <a:buFont typeface="Arial" panose="020B0604020202020204" pitchFamily="34" charset="0"/>
              <a:buChar char="•"/>
            </a:pPr>
            <a:r>
              <a:rPr lang="en-US" sz="1400" b="1" u="sng" dirty="0">
                <a:solidFill>
                  <a:srgbClr val="05549C"/>
                </a:solidFill>
                <a:ea typeface="Geneva" pitchFamily="123" charset="-128"/>
                <a:cs typeface="Arial" panose="020B0604020202020204" pitchFamily="34" charset="0"/>
              </a:rPr>
              <a:t>5,700</a:t>
            </a:r>
            <a:r>
              <a:rPr lang="en-US" sz="1400" b="1" dirty="0">
                <a:solidFill>
                  <a:srgbClr val="05549C"/>
                </a:solidFill>
                <a:ea typeface="Geneva" pitchFamily="123" charset="-128"/>
                <a:cs typeface="Arial" panose="020B0604020202020204" pitchFamily="34" charset="0"/>
              </a:rPr>
              <a:t> </a:t>
            </a:r>
            <a:r>
              <a:rPr lang="en-US" sz="1400" dirty="0">
                <a:solidFill>
                  <a:srgbClr val="05549C"/>
                </a:solidFill>
                <a:ea typeface="Geneva" pitchFamily="123" charset="-128"/>
                <a:cs typeface="Arial" panose="020B0604020202020204" pitchFamily="34" charset="0"/>
              </a:rPr>
              <a:t>subscribers</a:t>
            </a:r>
          </a:p>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Distributed to </a:t>
            </a:r>
            <a:r>
              <a:rPr lang="en-US" sz="1400" i="1" dirty="0">
                <a:solidFill>
                  <a:srgbClr val="05549C"/>
                </a:solidFill>
                <a:ea typeface="Geneva" pitchFamily="123" charset="-128"/>
              </a:rPr>
              <a:t>Student Activities Chapter Chairs and Co-Chairs, Student Branch Advisors and Student Members</a:t>
            </a:r>
            <a:endParaRPr lang="en-US" sz="1400" i="1" dirty="0">
              <a:solidFill>
                <a:srgbClr val="05549C"/>
              </a:solidFill>
              <a:ea typeface="Geneva" pitchFamily="123" charset="-128"/>
              <a:cs typeface="Arial" panose="020B0604020202020204" pitchFamily="34" charset="0"/>
            </a:endParaRPr>
          </a:p>
        </p:txBody>
      </p:sp>
      <p:sp>
        <p:nvSpPr>
          <p:cNvPr id="13" name="Rectangle 12"/>
          <p:cNvSpPr/>
          <p:nvPr/>
        </p:nvSpPr>
        <p:spPr>
          <a:xfrm>
            <a:off x="6189374" y="4226547"/>
            <a:ext cx="1884377" cy="1384995"/>
          </a:xfrm>
          <a:prstGeom prst="rect">
            <a:avLst/>
          </a:prstGeom>
        </p:spPr>
        <p:txBody>
          <a:bodyPr wrap="square">
            <a:spAutoFit/>
          </a:bodyPr>
          <a:lstStyle/>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Quarterly distribution</a:t>
            </a:r>
          </a:p>
          <a:p>
            <a:pPr marL="285750" indent="-285750" defTabSz="457200" eaLnBrk="0" fontAlgn="base" hangingPunct="0">
              <a:spcBef>
                <a:spcPct val="0"/>
              </a:spcBef>
              <a:spcAft>
                <a:spcPct val="0"/>
              </a:spcAft>
              <a:buFont typeface="Arial" panose="020B0604020202020204" pitchFamily="34" charset="0"/>
              <a:buChar char="•"/>
            </a:pPr>
            <a:r>
              <a:rPr lang="en-US" sz="1400" b="1" u="sng" dirty="0">
                <a:solidFill>
                  <a:srgbClr val="05549C"/>
                </a:solidFill>
                <a:ea typeface="Geneva" pitchFamily="123" charset="-128"/>
                <a:cs typeface="Arial" panose="020B0604020202020204" pitchFamily="34" charset="0"/>
              </a:rPr>
              <a:t>7,800</a:t>
            </a:r>
            <a:r>
              <a:rPr lang="en-US" sz="1400" b="1" dirty="0">
                <a:solidFill>
                  <a:srgbClr val="05549C"/>
                </a:solidFill>
                <a:ea typeface="Geneva" pitchFamily="123" charset="-128"/>
                <a:cs typeface="Arial" panose="020B0604020202020204" pitchFamily="34" charset="0"/>
              </a:rPr>
              <a:t> </a:t>
            </a:r>
            <a:r>
              <a:rPr lang="en-US" sz="1400" dirty="0">
                <a:solidFill>
                  <a:srgbClr val="05549C"/>
                </a:solidFill>
                <a:ea typeface="Geneva" pitchFamily="123" charset="-128"/>
                <a:cs typeface="Arial" panose="020B0604020202020204" pitchFamily="34" charset="0"/>
              </a:rPr>
              <a:t>subscribers</a:t>
            </a:r>
          </a:p>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Distributed to </a:t>
            </a:r>
            <a:r>
              <a:rPr lang="en-US" sz="1400" i="1" dirty="0">
                <a:solidFill>
                  <a:srgbClr val="05549C"/>
                </a:solidFill>
                <a:ea typeface="Calibri" panose="020F0502020204030204" pitchFamily="34" charset="0"/>
                <a:cs typeface="Times New Roman" panose="02020603050405020304" pitchFamily="18" charset="0"/>
              </a:rPr>
              <a:t>YEA Members (under age 35)</a:t>
            </a:r>
            <a:endParaRPr lang="en-US" sz="1400" i="1" dirty="0">
              <a:solidFill>
                <a:srgbClr val="05549C"/>
              </a:solidFill>
              <a:ea typeface="Geneva" pitchFamily="123" charset="-128"/>
              <a:cs typeface="Arial" panose="020B0604020202020204" pitchFamily="34" charset="0"/>
            </a:endParaRPr>
          </a:p>
        </p:txBody>
      </p:sp>
      <p:sp>
        <p:nvSpPr>
          <p:cNvPr id="14" name="Rectangle 13"/>
          <p:cNvSpPr/>
          <p:nvPr/>
        </p:nvSpPr>
        <p:spPr>
          <a:xfrm>
            <a:off x="9939587" y="4233445"/>
            <a:ext cx="1835482" cy="1384995"/>
          </a:xfrm>
          <a:prstGeom prst="rect">
            <a:avLst/>
          </a:prstGeom>
        </p:spPr>
        <p:txBody>
          <a:bodyPr wrap="square">
            <a:spAutoFit/>
          </a:bodyPr>
          <a:lstStyle/>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Bi-weekly distribution </a:t>
            </a:r>
          </a:p>
          <a:p>
            <a:pPr marL="285750" indent="-285750" defTabSz="457200" eaLnBrk="0" fontAlgn="base" hangingPunct="0">
              <a:spcBef>
                <a:spcPct val="0"/>
              </a:spcBef>
              <a:spcAft>
                <a:spcPct val="0"/>
              </a:spcAft>
              <a:buFont typeface="Arial" panose="020B0604020202020204" pitchFamily="34" charset="0"/>
              <a:buChar char="•"/>
            </a:pPr>
            <a:r>
              <a:rPr lang="en-US" sz="1400" b="1" u="sng" dirty="0">
                <a:solidFill>
                  <a:srgbClr val="05549C"/>
                </a:solidFill>
                <a:ea typeface="Geneva" pitchFamily="123" charset="-128"/>
                <a:cs typeface="Arial" panose="020B0604020202020204" pitchFamily="34" charset="0"/>
              </a:rPr>
              <a:t>2,400</a:t>
            </a:r>
            <a:r>
              <a:rPr lang="en-US" sz="1400" b="1" dirty="0">
                <a:solidFill>
                  <a:srgbClr val="05549C"/>
                </a:solidFill>
                <a:ea typeface="Geneva" pitchFamily="123" charset="-128"/>
                <a:cs typeface="Arial" panose="020B0604020202020204" pitchFamily="34" charset="0"/>
              </a:rPr>
              <a:t> </a:t>
            </a:r>
            <a:r>
              <a:rPr lang="en-US" sz="1400" dirty="0">
                <a:solidFill>
                  <a:srgbClr val="05549C"/>
                </a:solidFill>
                <a:ea typeface="Geneva" pitchFamily="123" charset="-128"/>
                <a:cs typeface="Arial" panose="020B0604020202020204" pitchFamily="34" charset="0"/>
              </a:rPr>
              <a:t>subscribers</a:t>
            </a:r>
          </a:p>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Distributed to </a:t>
            </a:r>
            <a:r>
              <a:rPr lang="en-US" sz="1400" i="1" dirty="0">
                <a:solidFill>
                  <a:srgbClr val="05549C"/>
                </a:solidFill>
                <a:ea typeface="Calibri" panose="020F0502020204030204" pitchFamily="34" charset="0"/>
                <a:cs typeface="Times New Roman" panose="02020603050405020304" pitchFamily="18" charset="0"/>
              </a:rPr>
              <a:t>opted-in subscribers</a:t>
            </a:r>
            <a:endParaRPr lang="en-US" sz="1400" i="1" dirty="0">
              <a:solidFill>
                <a:srgbClr val="05549C"/>
              </a:solidFill>
              <a:ea typeface="Geneva" pitchFamily="123" charset="-128"/>
              <a:cs typeface="Arial" panose="020B0604020202020204" pitchFamily="34" charset="0"/>
            </a:endParaRPr>
          </a:p>
        </p:txBody>
      </p:sp>
      <p:sp>
        <p:nvSpPr>
          <p:cNvPr id="15" name="Rectangle 14"/>
          <p:cNvSpPr/>
          <p:nvPr/>
        </p:nvSpPr>
        <p:spPr>
          <a:xfrm>
            <a:off x="4472192" y="1327304"/>
            <a:ext cx="2040302" cy="369332"/>
          </a:xfrm>
          <a:prstGeom prst="rect">
            <a:avLst/>
          </a:prstGeom>
        </p:spPr>
        <p:txBody>
          <a:bodyPr wrap="none">
            <a:spAutoFit/>
          </a:bodyPr>
          <a:lstStyle/>
          <a:p>
            <a:pPr algn="ctr" defTabSz="457200" eaLnBrk="0" fontAlgn="base" hangingPunct="0">
              <a:spcBef>
                <a:spcPct val="0"/>
              </a:spcBef>
              <a:spcAft>
                <a:spcPct val="0"/>
              </a:spcAft>
            </a:pPr>
            <a:r>
              <a:rPr lang="en-US" dirty="0">
                <a:solidFill>
                  <a:srgbClr val="002060"/>
                </a:solidFill>
                <a:effectLst>
                  <a:outerShdw blurRad="38100" dist="38100" dir="2700000" algn="tl">
                    <a:srgbClr val="000000">
                      <a:alpha val="43137"/>
                    </a:srgbClr>
                  </a:outerShdw>
                </a:effectLst>
                <a:ea typeface="Geneva" pitchFamily="123" charset="-128"/>
              </a:rPr>
              <a:t>Student Newsletter</a:t>
            </a:r>
            <a:endParaRPr lang="en-US" dirty="0">
              <a:solidFill>
                <a:srgbClr val="002060"/>
              </a:solidFill>
              <a:effectLst>
                <a:outerShdw blurRad="38100" dist="38100" dir="2700000" algn="tl">
                  <a:srgbClr val="000000">
                    <a:alpha val="43137"/>
                  </a:srgbClr>
                </a:outerShdw>
              </a:effectLst>
              <a:latin typeface="Arial" panose="020B0604020202020204" pitchFamily="34" charset="0"/>
              <a:ea typeface="Geneva" pitchFamily="123" charset="-128"/>
            </a:endParaRPr>
          </a:p>
        </p:txBody>
      </p:sp>
      <p:sp>
        <p:nvSpPr>
          <p:cNvPr id="16" name="Rectangle 15"/>
          <p:cNvSpPr/>
          <p:nvPr/>
        </p:nvSpPr>
        <p:spPr>
          <a:xfrm>
            <a:off x="4472192" y="3799880"/>
            <a:ext cx="1656479" cy="369332"/>
          </a:xfrm>
          <a:prstGeom prst="rect">
            <a:avLst/>
          </a:prstGeom>
        </p:spPr>
        <p:txBody>
          <a:bodyPr wrap="none">
            <a:spAutoFit/>
          </a:bodyPr>
          <a:lstStyle/>
          <a:p>
            <a:pPr algn="ctr" defTabSz="457200" eaLnBrk="0" fontAlgn="base" hangingPunct="0">
              <a:spcBef>
                <a:spcPct val="0"/>
              </a:spcBef>
              <a:spcAft>
                <a:spcPct val="0"/>
              </a:spcAft>
            </a:pPr>
            <a:r>
              <a:rPr lang="en-US" dirty="0">
                <a:solidFill>
                  <a:srgbClr val="002060"/>
                </a:solidFill>
                <a:effectLst>
                  <a:outerShdw blurRad="38100" dist="38100" dir="2700000" algn="tl">
                    <a:srgbClr val="000000">
                      <a:alpha val="43137"/>
                    </a:srgbClr>
                  </a:outerShdw>
                </a:effectLst>
                <a:ea typeface="Geneva" pitchFamily="123" charset="-128"/>
              </a:rPr>
              <a:t>YEA Newsletter</a:t>
            </a:r>
            <a:endParaRPr lang="en-US" dirty="0">
              <a:solidFill>
                <a:srgbClr val="002060"/>
              </a:solidFill>
              <a:effectLst>
                <a:outerShdw blurRad="38100" dist="38100" dir="2700000" algn="tl">
                  <a:srgbClr val="000000">
                    <a:alpha val="43137"/>
                  </a:srgbClr>
                </a:outerShdw>
              </a:effectLst>
              <a:latin typeface="Arial" panose="020B0604020202020204" pitchFamily="34" charset="0"/>
              <a:ea typeface="Geneva" pitchFamily="123" charset="-128"/>
            </a:endParaRPr>
          </a:p>
        </p:txBody>
      </p:sp>
      <p:sp>
        <p:nvSpPr>
          <p:cNvPr id="17" name="Rectangle 16"/>
          <p:cNvSpPr/>
          <p:nvPr/>
        </p:nvSpPr>
        <p:spPr>
          <a:xfrm>
            <a:off x="8245734" y="3835940"/>
            <a:ext cx="2063129" cy="369332"/>
          </a:xfrm>
          <a:prstGeom prst="rect">
            <a:avLst/>
          </a:prstGeom>
        </p:spPr>
        <p:txBody>
          <a:bodyPr wrap="none">
            <a:spAutoFit/>
          </a:bodyPr>
          <a:lstStyle/>
          <a:p>
            <a:pPr algn="ctr" defTabSz="457200" eaLnBrk="0" fontAlgn="base" hangingPunct="0">
              <a:spcBef>
                <a:spcPct val="0"/>
              </a:spcBef>
              <a:spcAft>
                <a:spcPct val="0"/>
              </a:spcAft>
            </a:pPr>
            <a:r>
              <a:rPr lang="en-US" dirty="0">
                <a:solidFill>
                  <a:srgbClr val="002060"/>
                </a:solidFill>
                <a:effectLst>
                  <a:outerShdw blurRad="38100" dist="38100" dir="2700000" algn="tl">
                    <a:srgbClr val="000000">
                      <a:alpha val="43137"/>
                    </a:srgbClr>
                  </a:outerShdw>
                </a:effectLst>
                <a:ea typeface="Geneva" pitchFamily="123" charset="-128"/>
              </a:rPr>
              <a:t>Government Affairs</a:t>
            </a:r>
          </a:p>
        </p:txBody>
      </p:sp>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2EFC3EE9-103E-4FFA-A9BD-6A3E5DAA03DD}"/>
                  </a:ext>
                </a:extLst>
              </p14:cNvPr>
              <p14:cNvContentPartPr/>
              <p14:nvPr/>
            </p14:nvContentPartPr>
            <p14:xfrm>
              <a:off x="2732122" y="2786821"/>
              <a:ext cx="360" cy="360"/>
            </p14:xfrm>
          </p:contentPart>
        </mc:Choice>
        <mc:Fallback xmlns="">
          <p:pic>
            <p:nvPicPr>
              <p:cNvPr id="10" name="Ink 9">
                <a:extLst>
                  <a:ext uri="{FF2B5EF4-FFF2-40B4-BE49-F238E27FC236}">
                    <a16:creationId xmlns:a16="http://schemas.microsoft.com/office/drawing/2014/main" id="{2EFC3EE9-103E-4FFA-A9BD-6A3E5DAA03DD}"/>
                  </a:ext>
                </a:extLst>
              </p:cNvPr>
              <p:cNvPicPr/>
              <p:nvPr/>
            </p:nvPicPr>
            <p:blipFill>
              <a:blip r:embed="rId8"/>
              <a:stretch>
                <a:fillRect/>
              </a:stretch>
            </p:blipFill>
            <p:spPr>
              <a:xfrm>
                <a:off x="2723122" y="2777821"/>
                <a:ext cx="18000" cy="18000"/>
              </a:xfrm>
              <a:prstGeom prst="rect">
                <a:avLst/>
              </a:prstGeom>
            </p:spPr>
          </p:pic>
        </mc:Fallback>
      </mc:AlternateContent>
      <p:pic>
        <p:nvPicPr>
          <p:cNvPr id="7" name="Content Placeholder 3">
            <a:extLst>
              <a:ext uri="{FF2B5EF4-FFF2-40B4-BE49-F238E27FC236}">
                <a16:creationId xmlns:a16="http://schemas.microsoft.com/office/drawing/2014/main" id="{6D652F52-6CC6-E2C6-4A80-617192541C21}"/>
              </a:ext>
            </a:extLst>
          </p:cNvPr>
          <p:cNvPicPr preferRelativeResize="0">
            <a:picLocks/>
          </p:cNvPicPr>
          <p:nvPr/>
        </p:nvPicPr>
        <p:blipFill>
          <a:blip r:embed="rId9" cstate="screen">
            <a:extLst>
              <a:ext uri="{28A0092B-C50C-407E-A947-70E740481C1C}">
                <a14:useLocalDpi xmlns:a14="http://schemas.microsoft.com/office/drawing/2010/main" val="0"/>
              </a:ext>
            </a:extLst>
          </a:blip>
          <a:srcRect/>
          <a:stretch/>
        </p:blipFill>
        <p:spPr>
          <a:xfrm>
            <a:off x="8362640" y="1741205"/>
            <a:ext cx="1417320" cy="1847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Rectangle 17">
            <a:extLst>
              <a:ext uri="{FF2B5EF4-FFF2-40B4-BE49-F238E27FC236}">
                <a16:creationId xmlns:a16="http://schemas.microsoft.com/office/drawing/2014/main" id="{6E23D847-A7DF-0DA6-5D3B-C5431D001BAF}"/>
              </a:ext>
            </a:extLst>
          </p:cNvPr>
          <p:cNvSpPr/>
          <p:nvPr/>
        </p:nvSpPr>
        <p:spPr>
          <a:xfrm>
            <a:off x="8245734" y="1315507"/>
            <a:ext cx="4159369" cy="369332"/>
          </a:xfrm>
          <a:prstGeom prst="rect">
            <a:avLst/>
          </a:prstGeom>
        </p:spPr>
        <p:txBody>
          <a:bodyPr wrap="square">
            <a:spAutoFit/>
          </a:bodyPr>
          <a:lstStyle/>
          <a:p>
            <a:pPr defTabSz="457200" eaLnBrk="0" fontAlgn="base" hangingPunct="0">
              <a:spcBef>
                <a:spcPct val="0"/>
              </a:spcBef>
              <a:spcAft>
                <a:spcPct val="0"/>
              </a:spcAft>
            </a:pPr>
            <a:r>
              <a:rPr lang="en-US" dirty="0">
                <a:solidFill>
                  <a:srgbClr val="002060"/>
                </a:solidFill>
                <a:effectLst>
                  <a:outerShdw blurRad="38100" dist="38100" dir="2700000" algn="tl">
                    <a:srgbClr val="000000">
                      <a:alpha val="43137"/>
                    </a:srgbClr>
                  </a:outerShdw>
                </a:effectLst>
                <a:ea typeface="Geneva" pitchFamily="123" charset="-128"/>
              </a:rPr>
              <a:t>Professional Development Newsletter</a:t>
            </a:r>
            <a:endParaRPr lang="en-US" dirty="0">
              <a:solidFill>
                <a:srgbClr val="002060"/>
              </a:solidFill>
              <a:effectLst>
                <a:outerShdw blurRad="38100" dist="38100" dir="2700000" algn="tl">
                  <a:srgbClr val="000000">
                    <a:alpha val="43137"/>
                  </a:srgbClr>
                </a:outerShdw>
              </a:effectLst>
              <a:latin typeface="Arial" panose="020B0604020202020204" pitchFamily="34" charset="0"/>
              <a:ea typeface="Geneva" pitchFamily="123" charset="-128"/>
            </a:endParaRPr>
          </a:p>
        </p:txBody>
      </p:sp>
      <p:sp>
        <p:nvSpPr>
          <p:cNvPr id="19" name="Rectangle 18">
            <a:extLst>
              <a:ext uri="{FF2B5EF4-FFF2-40B4-BE49-F238E27FC236}">
                <a16:creationId xmlns:a16="http://schemas.microsoft.com/office/drawing/2014/main" id="{63F70E4F-0B32-8B3C-59F1-9BE53F6A4A97}"/>
              </a:ext>
            </a:extLst>
          </p:cNvPr>
          <p:cNvSpPr/>
          <p:nvPr/>
        </p:nvSpPr>
        <p:spPr>
          <a:xfrm>
            <a:off x="9869630" y="1613922"/>
            <a:ext cx="1884377" cy="1892826"/>
          </a:xfrm>
          <a:prstGeom prst="rect">
            <a:avLst/>
          </a:prstGeom>
        </p:spPr>
        <p:txBody>
          <a:bodyPr wrap="square">
            <a:spAutoFit/>
          </a:bodyPr>
          <a:lstStyle/>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Monthly distribution</a:t>
            </a:r>
          </a:p>
          <a:p>
            <a:pPr marL="285750" indent="-285750" defTabSz="457200" eaLnBrk="0" fontAlgn="base" hangingPunct="0">
              <a:spcBef>
                <a:spcPct val="0"/>
              </a:spcBef>
              <a:spcAft>
                <a:spcPts val="600"/>
              </a:spcAft>
              <a:buFont typeface="Arial" panose="020B0604020202020204" pitchFamily="34" charset="0"/>
              <a:buChar char="•"/>
            </a:pPr>
            <a:r>
              <a:rPr lang="en-US" sz="1400" b="1" u="sng" dirty="0">
                <a:solidFill>
                  <a:srgbClr val="05549C"/>
                </a:solidFill>
                <a:ea typeface="Geneva" pitchFamily="123" charset="-128"/>
                <a:cs typeface="Arial" panose="020B0604020202020204" pitchFamily="34" charset="0"/>
              </a:rPr>
              <a:t>58,700 subscribers </a:t>
            </a:r>
            <a:endParaRPr lang="en-US" sz="1400" dirty="0">
              <a:solidFill>
                <a:srgbClr val="05549C"/>
              </a:solidFill>
              <a:ea typeface="Geneva" pitchFamily="123" charset="-128"/>
              <a:cs typeface="Arial" panose="020B0604020202020204" pitchFamily="34" charset="0"/>
            </a:endParaRPr>
          </a:p>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Distributed to </a:t>
            </a:r>
            <a:r>
              <a:rPr lang="en-US" sz="1400" i="1" dirty="0">
                <a:solidFill>
                  <a:srgbClr val="05549C"/>
                </a:solidFill>
                <a:ea typeface="Geneva" pitchFamily="123" charset="-128"/>
              </a:rPr>
              <a:t>current members, online subscribers and previous course attendees</a:t>
            </a:r>
            <a:endParaRPr lang="en-US" sz="1400" i="1" dirty="0">
              <a:solidFill>
                <a:srgbClr val="05549C"/>
              </a:solidFill>
              <a:ea typeface="Geneva" pitchFamily="123" charset="-128"/>
              <a:cs typeface="Arial" panose="020B0604020202020204" pitchFamily="34" charset="0"/>
            </a:endParaRPr>
          </a:p>
        </p:txBody>
      </p:sp>
      <p:pic>
        <p:nvPicPr>
          <p:cNvPr id="25" name="Picture 24">
            <a:extLst>
              <a:ext uri="{FF2B5EF4-FFF2-40B4-BE49-F238E27FC236}">
                <a16:creationId xmlns:a16="http://schemas.microsoft.com/office/drawing/2014/main" id="{20F119F9-55D0-9637-BEB9-29812745946F}"/>
              </a:ext>
            </a:extLst>
          </p:cNvPr>
          <p:cNvPicPr>
            <a:picLocks noChangeAspect="1"/>
          </p:cNvPicPr>
          <p:nvPr/>
        </p:nvPicPr>
        <p:blipFill>
          <a:blip r:embed="rId10"/>
          <a:stretch>
            <a:fillRect/>
          </a:stretch>
        </p:blipFill>
        <p:spPr>
          <a:xfrm>
            <a:off x="198983" y="4233445"/>
            <a:ext cx="1417320" cy="1892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Picture 26">
            <a:extLst>
              <a:ext uri="{FF2B5EF4-FFF2-40B4-BE49-F238E27FC236}">
                <a16:creationId xmlns:a16="http://schemas.microsoft.com/office/drawing/2014/main" id="{17EEE345-927E-01CA-E1A0-18469FC3F56A}"/>
              </a:ext>
            </a:extLst>
          </p:cNvPr>
          <p:cNvPicPr>
            <a:picLocks noChangeAspect="1"/>
          </p:cNvPicPr>
          <p:nvPr/>
        </p:nvPicPr>
        <p:blipFill>
          <a:blip r:embed="rId11"/>
          <a:stretch>
            <a:fillRect/>
          </a:stretch>
        </p:blipFill>
        <p:spPr>
          <a:xfrm>
            <a:off x="167068" y="1686628"/>
            <a:ext cx="1481150" cy="1901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8" name="Rectangle 27">
            <a:extLst>
              <a:ext uri="{FF2B5EF4-FFF2-40B4-BE49-F238E27FC236}">
                <a16:creationId xmlns:a16="http://schemas.microsoft.com/office/drawing/2014/main" id="{56D63C1F-A373-DF14-ABF4-A2FB250AA91D}"/>
              </a:ext>
            </a:extLst>
          </p:cNvPr>
          <p:cNvSpPr/>
          <p:nvPr/>
        </p:nvSpPr>
        <p:spPr>
          <a:xfrm>
            <a:off x="88817" y="3798889"/>
            <a:ext cx="2519985" cy="369332"/>
          </a:xfrm>
          <a:prstGeom prst="rect">
            <a:avLst/>
          </a:prstGeom>
        </p:spPr>
        <p:txBody>
          <a:bodyPr wrap="none">
            <a:spAutoFit/>
          </a:bodyPr>
          <a:lstStyle/>
          <a:p>
            <a:pPr algn="ctr" defTabSz="457200" eaLnBrk="0" fontAlgn="base" hangingPunct="0">
              <a:spcBef>
                <a:spcPct val="0"/>
              </a:spcBef>
              <a:spcAft>
                <a:spcPct val="0"/>
              </a:spcAft>
            </a:pPr>
            <a:r>
              <a:rPr lang="en-US" dirty="0">
                <a:solidFill>
                  <a:srgbClr val="002060"/>
                </a:solidFill>
                <a:effectLst>
                  <a:outerShdw blurRad="38100" dist="38100" dir="2700000" algn="tl">
                    <a:srgbClr val="000000">
                      <a:alpha val="43137"/>
                    </a:srgbClr>
                  </a:outerShdw>
                </a:effectLst>
                <a:ea typeface="Geneva" pitchFamily="123" charset="-128"/>
              </a:rPr>
              <a:t>European Policy Update </a:t>
            </a:r>
            <a:endParaRPr lang="en-US" i="1" dirty="0">
              <a:solidFill>
                <a:srgbClr val="002060"/>
              </a:solidFill>
              <a:effectLst>
                <a:outerShdw blurRad="38100" dist="38100" dir="2700000" algn="tl">
                  <a:srgbClr val="000000">
                    <a:alpha val="43137"/>
                  </a:srgbClr>
                </a:outerShdw>
              </a:effectLst>
              <a:latin typeface="Arial" panose="020B0604020202020204" pitchFamily="34" charset="0"/>
              <a:ea typeface="Geneva" pitchFamily="123" charset="-128"/>
            </a:endParaRPr>
          </a:p>
        </p:txBody>
      </p:sp>
      <p:sp>
        <p:nvSpPr>
          <p:cNvPr id="29" name="Rectangle 28">
            <a:extLst>
              <a:ext uri="{FF2B5EF4-FFF2-40B4-BE49-F238E27FC236}">
                <a16:creationId xmlns:a16="http://schemas.microsoft.com/office/drawing/2014/main" id="{C65EE2D9-4AAD-CDB4-5CE5-0681684AAE8E}"/>
              </a:ext>
            </a:extLst>
          </p:cNvPr>
          <p:cNvSpPr/>
          <p:nvPr/>
        </p:nvSpPr>
        <p:spPr>
          <a:xfrm>
            <a:off x="1702984" y="4099587"/>
            <a:ext cx="2449699" cy="954107"/>
          </a:xfrm>
          <a:prstGeom prst="rect">
            <a:avLst/>
          </a:prstGeom>
        </p:spPr>
        <p:txBody>
          <a:bodyPr wrap="square">
            <a:spAutoFit/>
          </a:bodyPr>
          <a:lstStyle/>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Monthly distribution</a:t>
            </a:r>
          </a:p>
          <a:p>
            <a:pPr marL="285750" indent="-285750" defTabSz="457200" eaLnBrk="0" fontAlgn="base" hangingPunct="0">
              <a:spcBef>
                <a:spcPct val="0"/>
              </a:spcBef>
              <a:spcAft>
                <a:spcPct val="0"/>
              </a:spcAft>
              <a:buFont typeface="Arial" panose="020B0604020202020204" pitchFamily="34" charset="0"/>
              <a:buChar char="•"/>
            </a:pPr>
            <a:r>
              <a:rPr lang="en-US" sz="1400" b="1" u="sng" dirty="0">
                <a:solidFill>
                  <a:srgbClr val="05549C"/>
                </a:solidFill>
                <a:ea typeface="Geneva" pitchFamily="123" charset="-128"/>
                <a:cs typeface="Arial" panose="020B0604020202020204" pitchFamily="34" charset="0"/>
              </a:rPr>
              <a:t>2,300 </a:t>
            </a:r>
            <a:r>
              <a:rPr lang="en-US" sz="1400" dirty="0">
                <a:solidFill>
                  <a:srgbClr val="05549C"/>
                </a:solidFill>
                <a:ea typeface="Geneva" pitchFamily="123" charset="-128"/>
                <a:cs typeface="Arial" panose="020B0604020202020204" pitchFamily="34" charset="0"/>
              </a:rPr>
              <a:t>subscribers</a:t>
            </a:r>
          </a:p>
          <a:p>
            <a:pPr marL="285750" indent="-285750" defTabSz="457200" eaLnBrk="0" fontAlgn="base" hangingPunct="0">
              <a:spcBef>
                <a:spcPct val="0"/>
              </a:spcBef>
              <a:spcAft>
                <a:spcPct val="0"/>
              </a:spcAft>
              <a:buFont typeface="Arial" panose="020B0604020202020204" pitchFamily="34" charset="0"/>
              <a:buChar char="•"/>
            </a:pPr>
            <a:r>
              <a:rPr lang="en-US" sz="1400" dirty="0">
                <a:solidFill>
                  <a:srgbClr val="05549C"/>
                </a:solidFill>
                <a:ea typeface="Geneva" pitchFamily="123" charset="-128"/>
                <a:cs typeface="Arial" panose="020B0604020202020204" pitchFamily="34" charset="0"/>
              </a:rPr>
              <a:t>Distributed to </a:t>
            </a:r>
            <a:r>
              <a:rPr lang="en-US" sz="1400" i="1" dirty="0">
                <a:solidFill>
                  <a:srgbClr val="05549C"/>
                </a:solidFill>
                <a:ea typeface="Calibri" panose="020F0502020204030204" pitchFamily="34" charset="0"/>
                <a:cs typeface="Times New Roman" panose="02020603050405020304" pitchFamily="18" charset="0"/>
              </a:rPr>
              <a:t>ASHRAE members in Europe</a:t>
            </a:r>
            <a:endParaRPr lang="en-US" sz="1400" i="1" dirty="0">
              <a:solidFill>
                <a:srgbClr val="05549C"/>
              </a:solidFill>
              <a:ea typeface="Geneva" pitchFamily="123" charset="-128"/>
              <a:cs typeface="Arial" panose="020B0604020202020204" pitchFamily="34" charset="0"/>
            </a:endParaRPr>
          </a:p>
        </p:txBody>
      </p:sp>
      <p:grpSp>
        <p:nvGrpSpPr>
          <p:cNvPr id="20" name="Group 19">
            <a:extLst>
              <a:ext uri="{FF2B5EF4-FFF2-40B4-BE49-F238E27FC236}">
                <a16:creationId xmlns:a16="http://schemas.microsoft.com/office/drawing/2014/main" id="{A63C3F10-2F40-49FC-E704-1B18168B111D}"/>
              </a:ext>
            </a:extLst>
          </p:cNvPr>
          <p:cNvGrpSpPr/>
          <p:nvPr/>
        </p:nvGrpSpPr>
        <p:grpSpPr>
          <a:xfrm>
            <a:off x="1180004" y="615367"/>
            <a:ext cx="11231446" cy="666256"/>
            <a:chOff x="1181431" y="772985"/>
            <a:chExt cx="11231446" cy="666256"/>
          </a:xfrm>
        </p:grpSpPr>
        <p:sp>
          <p:nvSpPr>
            <p:cNvPr id="23" name="Title 1">
              <a:extLst>
                <a:ext uri="{FF2B5EF4-FFF2-40B4-BE49-F238E27FC236}">
                  <a16:creationId xmlns:a16="http://schemas.microsoft.com/office/drawing/2014/main" id="{A1AAB906-7D20-414B-A900-C35A8DDD4BD4}"/>
                </a:ext>
              </a:extLst>
            </p:cNvPr>
            <p:cNvSpPr txBox="1">
              <a:spLocks/>
            </p:cNvSpPr>
            <p:nvPr/>
          </p:nvSpPr>
          <p:spPr>
            <a:xfrm>
              <a:off x="1181431" y="791135"/>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24" name="Title 1">
              <a:extLst>
                <a:ext uri="{FF2B5EF4-FFF2-40B4-BE49-F238E27FC236}">
                  <a16:creationId xmlns:a16="http://schemas.microsoft.com/office/drawing/2014/main" id="{6DEFD0ED-F6EC-A805-D3AD-5BE576F69FF8}"/>
                </a:ext>
              </a:extLst>
            </p:cNvPr>
            <p:cNvSpPr txBox="1">
              <a:spLocks/>
            </p:cNvSpPr>
            <p:nvPr/>
          </p:nvSpPr>
          <p:spPr>
            <a:xfrm>
              <a:off x="3810578" y="793638"/>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26" name="Title 1">
              <a:extLst>
                <a:ext uri="{FF2B5EF4-FFF2-40B4-BE49-F238E27FC236}">
                  <a16:creationId xmlns:a16="http://schemas.microsoft.com/office/drawing/2014/main" id="{102EA3C1-500B-83B8-C194-EB1D5945D5F8}"/>
                </a:ext>
              </a:extLst>
            </p:cNvPr>
            <p:cNvSpPr txBox="1">
              <a:spLocks/>
            </p:cNvSpPr>
            <p:nvPr/>
          </p:nvSpPr>
          <p:spPr>
            <a:xfrm>
              <a:off x="7085278" y="795698"/>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30" name="Title 1">
              <a:extLst>
                <a:ext uri="{FF2B5EF4-FFF2-40B4-BE49-F238E27FC236}">
                  <a16:creationId xmlns:a16="http://schemas.microsoft.com/office/drawing/2014/main" id="{050F3EF7-756A-08DF-8B6A-8242C5A6361F}"/>
                </a:ext>
              </a:extLst>
            </p:cNvPr>
            <p:cNvSpPr txBox="1">
              <a:spLocks/>
            </p:cNvSpPr>
            <p:nvPr/>
          </p:nvSpPr>
          <p:spPr>
            <a:xfrm>
              <a:off x="8812647" y="784032"/>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COMMUNITIES</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sp>
          <p:nvSpPr>
            <p:cNvPr id="31" name="Title 1">
              <a:extLst>
                <a:ext uri="{FF2B5EF4-FFF2-40B4-BE49-F238E27FC236}">
                  <a16:creationId xmlns:a16="http://schemas.microsoft.com/office/drawing/2014/main" id="{314A96E9-E356-861D-3FBB-29A743140B6E}"/>
                </a:ext>
              </a:extLst>
            </p:cNvPr>
            <p:cNvSpPr txBox="1">
              <a:spLocks/>
            </p:cNvSpPr>
            <p:nvPr/>
          </p:nvSpPr>
          <p:spPr>
            <a:xfrm>
              <a:off x="10424686" y="7729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lvl="0">
                <a:defRPr/>
              </a:pPr>
              <a:endParaRPr lang="en-US" sz="1600" b="1" u="sng" dirty="0">
                <a:solidFill>
                  <a:srgbClr val="8EC540"/>
                </a:solidFill>
              </a:endParaRPr>
            </a:p>
          </p:txBody>
        </p:sp>
        <p:cxnSp>
          <p:nvCxnSpPr>
            <p:cNvPr id="32" name="Straight Connector 31">
              <a:extLst>
                <a:ext uri="{FF2B5EF4-FFF2-40B4-BE49-F238E27FC236}">
                  <a16:creationId xmlns:a16="http://schemas.microsoft.com/office/drawing/2014/main" id="{8944D071-8836-6A1F-FB8B-787F03245AC1}"/>
                </a:ext>
              </a:extLst>
            </p:cNvPr>
            <p:cNvCxnSpPr/>
            <p:nvPr/>
          </p:nvCxnSpPr>
          <p:spPr>
            <a:xfrm>
              <a:off x="3747880" y="94375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BD4961E-F1D9-F7B7-76B0-DF742E87FF55}"/>
                </a:ext>
              </a:extLst>
            </p:cNvPr>
            <p:cNvCxnSpPr/>
            <p:nvPr/>
          </p:nvCxnSpPr>
          <p:spPr>
            <a:xfrm>
              <a:off x="7037168" y="94375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A686A22-64AF-7F38-F555-8ECAB6A86AD1}"/>
                </a:ext>
              </a:extLst>
            </p:cNvPr>
            <p:cNvCxnSpPr/>
            <p:nvPr/>
          </p:nvCxnSpPr>
          <p:spPr>
            <a:xfrm>
              <a:off x="8781456" y="950616"/>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4059588-741E-3BA1-8656-5FC2225172E0}"/>
                </a:ext>
              </a:extLst>
            </p:cNvPr>
            <p:cNvCxnSpPr/>
            <p:nvPr/>
          </p:nvCxnSpPr>
          <p:spPr>
            <a:xfrm>
              <a:off x="10396426" y="94375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BC1E1ED-48F0-1297-5DCF-FAE8242B2574}"/>
                </a:ext>
              </a:extLst>
            </p:cNvPr>
            <p:cNvCxnSpPr/>
            <p:nvPr/>
          </p:nvCxnSpPr>
          <p:spPr>
            <a:xfrm>
              <a:off x="1181431" y="950616"/>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7" name="Title 1">
            <a:extLst>
              <a:ext uri="{FF2B5EF4-FFF2-40B4-BE49-F238E27FC236}">
                <a16:creationId xmlns:a16="http://schemas.microsoft.com/office/drawing/2014/main" id="{46413212-9CD7-D669-8C72-8E5DDB3943BA}"/>
              </a:ext>
            </a:extLst>
          </p:cNvPr>
          <p:cNvSpPr txBox="1">
            <a:spLocks/>
          </p:cNvSpPr>
          <p:nvPr/>
        </p:nvSpPr>
        <p:spPr>
          <a:xfrm>
            <a:off x="10423258" y="604320"/>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sp>
        <p:nvSpPr>
          <p:cNvPr id="38" name="Title 1">
            <a:extLst>
              <a:ext uri="{FF2B5EF4-FFF2-40B4-BE49-F238E27FC236}">
                <a16:creationId xmlns:a16="http://schemas.microsoft.com/office/drawing/2014/main" id="{4DE8FCDE-591B-A4D0-60A3-8732154515FB}"/>
              </a:ext>
            </a:extLst>
          </p:cNvPr>
          <p:cNvSpPr>
            <a:spLocks noGrp="1"/>
          </p:cNvSpPr>
          <p:nvPr>
            <p:ph type="title"/>
          </p:nvPr>
        </p:nvSpPr>
        <p:spPr>
          <a:xfrm>
            <a:off x="132906" y="652350"/>
            <a:ext cx="998989" cy="643543"/>
          </a:xfrm>
        </p:spPr>
        <p:txBody>
          <a:bodyPr>
            <a:normAutofit/>
          </a:bodyPr>
          <a:lstStyle/>
          <a:p>
            <a:r>
              <a:rPr lang="en-US" sz="1800" b="1" u="sng" dirty="0">
                <a:solidFill>
                  <a:srgbClr val="8EC540"/>
                </a:solidFill>
                <a:latin typeface="Akzidenz Grotesk BE Medium" panose="02000803030000020004" pitchFamily="50" charset="0"/>
              </a:rPr>
              <a:t>ABOUT</a:t>
            </a:r>
            <a:endParaRPr lang="en-US" sz="1600" b="1" u="sng" dirty="0">
              <a:solidFill>
                <a:srgbClr val="8EC540"/>
              </a:solidFill>
              <a:latin typeface="Akzidenz Grotesk BE Medium" panose="02000803030000020004" pitchFamily="50" charset="0"/>
            </a:endParaRPr>
          </a:p>
        </p:txBody>
      </p:sp>
      <p:sp>
        <p:nvSpPr>
          <p:cNvPr id="40" name="TextBox 39">
            <a:extLst>
              <a:ext uri="{FF2B5EF4-FFF2-40B4-BE49-F238E27FC236}">
                <a16:creationId xmlns:a16="http://schemas.microsoft.com/office/drawing/2014/main" id="{7ECFFD24-F0C4-A301-0308-E866A3142D56}"/>
              </a:ext>
            </a:extLst>
          </p:cNvPr>
          <p:cNvSpPr txBox="1"/>
          <p:nvPr/>
        </p:nvSpPr>
        <p:spPr>
          <a:xfrm>
            <a:off x="128591" y="141977"/>
            <a:ext cx="7609395" cy="584775"/>
          </a:xfrm>
          <a:prstGeom prst="rect">
            <a:avLst/>
          </a:prstGeom>
          <a:noFill/>
        </p:spPr>
        <p:txBody>
          <a:bodyPr wrap="square" rtlCol="0">
            <a:spAutoFit/>
          </a:bodyPr>
          <a:lstStyle/>
          <a:p>
            <a:r>
              <a:rPr lang="en-US" sz="3200" b="1" dirty="0">
                <a:solidFill>
                  <a:schemeClr val="bg1"/>
                </a:solidFill>
                <a:latin typeface="Abadi ExtraLight" panose="020B0204020104020204" pitchFamily="34" charset="0"/>
              </a:rPr>
              <a:t>ashrae.org</a:t>
            </a:r>
            <a:r>
              <a:rPr lang="en-US" sz="3200" b="1" dirty="0">
                <a:solidFill>
                  <a:schemeClr val="bg1"/>
                </a:solidFill>
                <a:latin typeface="Akzidenz Grotesk BE Medium" panose="02000803030000020004" pitchFamily="50" charset="0"/>
              </a:rPr>
              <a:t>/Newsletters</a:t>
            </a:r>
            <a:endParaRPr lang="en-US" b="1" dirty="0">
              <a:solidFill>
                <a:schemeClr val="bg1"/>
              </a:solidFill>
              <a:latin typeface="Akzidenz Grotesk BE Medium" panose="02000803030000020004" pitchFamily="50" charset="0"/>
            </a:endParaRPr>
          </a:p>
        </p:txBody>
      </p:sp>
      <p:sp>
        <p:nvSpPr>
          <p:cNvPr id="2" name="TextBox 1">
            <a:extLst>
              <a:ext uri="{FF2B5EF4-FFF2-40B4-BE49-F238E27FC236}">
                <a16:creationId xmlns:a16="http://schemas.microsoft.com/office/drawing/2014/main" id="{355D5622-24A8-A413-ACCE-BEE922A8AAAA}"/>
              </a:ext>
            </a:extLst>
          </p:cNvPr>
          <p:cNvSpPr txBox="1"/>
          <p:nvPr/>
        </p:nvSpPr>
        <p:spPr>
          <a:xfrm>
            <a:off x="2019830" y="6248627"/>
            <a:ext cx="8152339" cy="369332"/>
          </a:xfrm>
          <a:prstGeom prst="rect">
            <a:avLst/>
          </a:prstGeom>
          <a:noFill/>
        </p:spPr>
        <p:txBody>
          <a:bodyPr wrap="square" rtlCol="0">
            <a:spAutoFit/>
          </a:bodyPr>
          <a:lstStyle/>
          <a:p>
            <a:r>
              <a:rPr lang="en-US" b="1" dirty="0"/>
              <a:t>Contact </a:t>
            </a:r>
            <a:r>
              <a:rPr lang="en-US" b="1" dirty="0">
                <a:hlinkClick r:id="rId12"/>
              </a:rPr>
              <a:t>marketing@ashrae.org</a:t>
            </a:r>
            <a:r>
              <a:rPr lang="en-US" b="1" dirty="0"/>
              <a:t> to be added to any newsletter at any time!</a:t>
            </a:r>
          </a:p>
        </p:txBody>
      </p:sp>
    </p:spTree>
    <p:extLst>
      <p:ext uri="{BB962C8B-B14F-4D97-AF65-F5344CB8AC3E}">
        <p14:creationId xmlns:p14="http://schemas.microsoft.com/office/powerpoint/2010/main" val="4052377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6E6D6-E53C-42EF-5C5C-353949E9E69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737748B-BE3C-12D3-C8E3-0D8D530F537E}"/>
              </a:ext>
            </a:extLst>
          </p:cNvPr>
          <p:cNvSpPr>
            <a:spLocks noGrp="1"/>
          </p:cNvSpPr>
          <p:nvPr>
            <p:ph type="title"/>
          </p:nvPr>
        </p:nvSpPr>
        <p:spPr>
          <a:xfrm>
            <a:off x="128593" y="640681"/>
            <a:ext cx="998989" cy="643543"/>
          </a:xfrm>
        </p:spPr>
        <p:txBody>
          <a:bodyPr>
            <a:normAutofit/>
          </a:bodyPr>
          <a:lstStyle/>
          <a:p>
            <a:r>
              <a:rPr lang="en-US" sz="1800" b="1" u="sng" dirty="0">
                <a:solidFill>
                  <a:srgbClr val="8EC540"/>
                </a:solidFill>
                <a:latin typeface="Akzidenz Grotesk BE Bold" panose="02000503050000020004" pitchFamily="50" charset="0"/>
              </a:rPr>
              <a:t>ABOUT</a:t>
            </a:r>
          </a:p>
        </p:txBody>
      </p:sp>
      <p:sp>
        <p:nvSpPr>
          <p:cNvPr id="5" name="Title 1">
            <a:extLst>
              <a:ext uri="{FF2B5EF4-FFF2-40B4-BE49-F238E27FC236}">
                <a16:creationId xmlns:a16="http://schemas.microsoft.com/office/drawing/2014/main" id="{D0E504C4-597D-035A-6850-D335F40CC6A1}"/>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395F89EE-A6F6-E116-F5E1-1544356D1B76}"/>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1F61E2FF-8805-CC5C-BF29-56666C1FE953}"/>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8" name="Title 1">
            <a:extLst>
              <a:ext uri="{FF2B5EF4-FFF2-40B4-BE49-F238E27FC236}">
                <a16:creationId xmlns:a16="http://schemas.microsoft.com/office/drawing/2014/main" id="{6E3C6E0A-1F0A-33F2-E105-8B7A1F5CC565}"/>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COMMUNITIES</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sp>
        <p:nvSpPr>
          <p:cNvPr id="9" name="Title 1">
            <a:extLst>
              <a:ext uri="{FF2B5EF4-FFF2-40B4-BE49-F238E27FC236}">
                <a16:creationId xmlns:a16="http://schemas.microsoft.com/office/drawing/2014/main" id="{FA53972C-1535-39B9-32CB-1721046EB896}"/>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cxnSp>
        <p:nvCxnSpPr>
          <p:cNvPr id="11" name="Straight Connector 10">
            <a:extLst>
              <a:ext uri="{FF2B5EF4-FFF2-40B4-BE49-F238E27FC236}">
                <a16:creationId xmlns:a16="http://schemas.microsoft.com/office/drawing/2014/main" id="{BB8988B6-E693-D96F-021B-FD73584FDE3F}"/>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0B9176F-C383-E263-1BA7-1C180AE7FBB0}"/>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232FB07-9778-F243-3472-9301EC96B6AE}"/>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942E0CD-E19A-909A-AF2D-D6FA0A2B13F0}"/>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FACE4E5-344B-AB97-13F9-C88C35081F57}"/>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8F519BC-7AA5-236D-634B-8FAE09092D88}"/>
              </a:ext>
            </a:extLst>
          </p:cNvPr>
          <p:cNvSpPr txBox="1"/>
          <p:nvPr/>
        </p:nvSpPr>
        <p:spPr>
          <a:xfrm>
            <a:off x="128591" y="141977"/>
            <a:ext cx="44494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kzidenz Grotesk BE Light" panose="02000506040000020003" pitchFamily="50" charset="0"/>
              </a:rPr>
              <a:t>ashrae.org</a:t>
            </a:r>
            <a:r>
              <a:rPr lang="en-US" sz="3200" b="1" dirty="0">
                <a:solidFill>
                  <a:prstClr val="white"/>
                </a:solidFill>
                <a:latin typeface="Akzidenz Grotesk BE Medium" panose="02000803030000020004" pitchFamily="50" charset="0"/>
              </a:rPr>
              <a:t>/GovAffairs</a:t>
            </a:r>
            <a:endParaRPr kumimoji="0" lang="en-US" sz="18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endParaRPr>
          </a:p>
        </p:txBody>
      </p:sp>
      <p:grpSp>
        <p:nvGrpSpPr>
          <p:cNvPr id="25" name="Group 24">
            <a:extLst>
              <a:ext uri="{FF2B5EF4-FFF2-40B4-BE49-F238E27FC236}">
                <a16:creationId xmlns:a16="http://schemas.microsoft.com/office/drawing/2014/main" id="{13976BB2-3B9E-CF5F-69C6-51ACBB42326B}"/>
              </a:ext>
            </a:extLst>
          </p:cNvPr>
          <p:cNvGrpSpPr/>
          <p:nvPr/>
        </p:nvGrpSpPr>
        <p:grpSpPr>
          <a:xfrm>
            <a:off x="8976643" y="2754498"/>
            <a:ext cx="3248088" cy="3852358"/>
            <a:chOff x="8985955" y="2862170"/>
            <a:chExt cx="3248088" cy="3852358"/>
          </a:xfrm>
        </p:grpSpPr>
        <p:pic>
          <p:nvPicPr>
            <p:cNvPr id="23" name="Picture 22">
              <a:extLst>
                <a:ext uri="{FF2B5EF4-FFF2-40B4-BE49-F238E27FC236}">
                  <a16:creationId xmlns:a16="http://schemas.microsoft.com/office/drawing/2014/main" id="{2BB1E430-B12C-DB94-C307-815CFB5C5F1A}"/>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675026" y="2862170"/>
              <a:ext cx="1834444" cy="27516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TextBox 23">
              <a:extLst>
                <a:ext uri="{FF2B5EF4-FFF2-40B4-BE49-F238E27FC236}">
                  <a16:creationId xmlns:a16="http://schemas.microsoft.com/office/drawing/2014/main" id="{FD8293DC-362D-9958-E88B-D99126E115E1}"/>
                </a:ext>
              </a:extLst>
            </p:cNvPr>
            <p:cNvSpPr txBox="1"/>
            <p:nvPr/>
          </p:nvSpPr>
          <p:spPr>
            <a:xfrm>
              <a:off x="8985955" y="5698865"/>
              <a:ext cx="3248088"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Julia Mumford</a:t>
              </a:r>
            </a:p>
            <a:p>
              <a:pPr algn="ctr"/>
              <a:r>
                <a:rPr lang="en-US" sz="2000" b="1" dirty="0">
                  <a:solidFill>
                    <a:srgbClr val="06559D"/>
                  </a:solidFill>
                  <a:latin typeface="Akzidenz Grotesk BE Cn" panose="02000506040000020004" pitchFamily="50" charset="0"/>
                </a:rPr>
                <a:t>jmumford@ashrae.org</a:t>
              </a:r>
            </a:p>
          </p:txBody>
        </p:sp>
      </p:grpSp>
      <p:sp>
        <p:nvSpPr>
          <p:cNvPr id="28" name="TextBox 27">
            <a:extLst>
              <a:ext uri="{FF2B5EF4-FFF2-40B4-BE49-F238E27FC236}">
                <a16:creationId xmlns:a16="http://schemas.microsoft.com/office/drawing/2014/main" id="{4838F437-CF67-69C1-B39C-9FBD51DF7607}"/>
              </a:ext>
            </a:extLst>
          </p:cNvPr>
          <p:cNvSpPr txBox="1"/>
          <p:nvPr/>
        </p:nvSpPr>
        <p:spPr>
          <a:xfrm>
            <a:off x="8976643" y="1284224"/>
            <a:ext cx="3248088" cy="1569660"/>
          </a:xfrm>
          <a:prstGeom prst="rect">
            <a:avLst/>
          </a:prstGeom>
          <a:noFill/>
        </p:spPr>
        <p:txBody>
          <a:bodyPr wrap="square" rtlCol="0">
            <a:spAutoFit/>
          </a:bodyPr>
          <a:lstStyle/>
          <a:p>
            <a:r>
              <a:rPr lang="en-US" sz="2400" b="1" dirty="0">
                <a:solidFill>
                  <a:srgbClr val="06559D"/>
                </a:solidFill>
              </a:rPr>
              <a:t>Visit </a:t>
            </a:r>
            <a:r>
              <a:rPr lang="en-US" sz="2400" b="1" u="sng" dirty="0">
                <a:solidFill>
                  <a:srgbClr val="0099CC"/>
                </a:solidFill>
              </a:rPr>
              <a:t>ashraerp.com </a:t>
            </a:r>
            <a:r>
              <a:rPr lang="en-US" sz="2400" b="1" dirty="0">
                <a:solidFill>
                  <a:srgbClr val="06559D"/>
                </a:solidFill>
              </a:rPr>
              <a:t>to find resources, instruction videos, reports, tips and more.</a:t>
            </a:r>
          </a:p>
        </p:txBody>
      </p:sp>
      <p:cxnSp>
        <p:nvCxnSpPr>
          <p:cNvPr id="3" name="Straight Connector 2">
            <a:extLst>
              <a:ext uri="{FF2B5EF4-FFF2-40B4-BE49-F238E27FC236}">
                <a16:creationId xmlns:a16="http://schemas.microsoft.com/office/drawing/2014/main" id="{18EA9C25-6752-33A6-C375-BE0B8714638D}"/>
              </a:ext>
            </a:extLst>
          </p:cNvPr>
          <p:cNvCxnSpPr/>
          <p:nvPr/>
        </p:nvCxnSpPr>
        <p:spPr>
          <a:xfrm>
            <a:off x="5554668" y="1411111"/>
            <a:ext cx="0" cy="5092432"/>
          </a:xfrm>
          <a:prstGeom prst="line">
            <a:avLst/>
          </a:prstGeom>
          <a:ln w="38100">
            <a:solidFill>
              <a:srgbClr val="06559D"/>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471F3C4-73AE-F319-41F0-AD4E851968F6}"/>
              </a:ext>
            </a:extLst>
          </p:cNvPr>
          <p:cNvSpPr txBox="1"/>
          <p:nvPr/>
        </p:nvSpPr>
        <p:spPr>
          <a:xfrm>
            <a:off x="7158925" y="95603"/>
            <a:ext cx="36354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kzidenz Grotesk BE Light" panose="02000506040000020003" pitchFamily="50" charset="0"/>
              </a:rPr>
              <a:t>ashraeRP.com</a:t>
            </a:r>
            <a:endParaRPr kumimoji="0" lang="en-US" sz="18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endParaRPr>
          </a:p>
        </p:txBody>
      </p:sp>
      <p:sp>
        <p:nvSpPr>
          <p:cNvPr id="2" name="Plus Sign 1">
            <a:extLst>
              <a:ext uri="{FF2B5EF4-FFF2-40B4-BE49-F238E27FC236}">
                <a16:creationId xmlns:a16="http://schemas.microsoft.com/office/drawing/2014/main" id="{EF6C0458-2AB3-0094-8EB5-3CC1DF65A954}"/>
              </a:ext>
            </a:extLst>
          </p:cNvPr>
          <p:cNvSpPr/>
          <p:nvPr/>
        </p:nvSpPr>
        <p:spPr>
          <a:xfrm>
            <a:off x="5377230" y="166334"/>
            <a:ext cx="491246" cy="443311"/>
          </a:xfrm>
          <a:prstGeom prst="mathPlus">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8F61B1FF-A33C-8996-88DC-EAEBF17E94B5}"/>
              </a:ext>
            </a:extLst>
          </p:cNvPr>
          <p:cNvPicPr>
            <a:picLocks noChangeAspect="1"/>
          </p:cNvPicPr>
          <p:nvPr/>
        </p:nvPicPr>
        <p:blipFill>
          <a:blip r:embed="rId4"/>
          <a:srcRect l="3170" t="52741"/>
          <a:stretch>
            <a:fillRect/>
          </a:stretch>
        </p:blipFill>
        <p:spPr>
          <a:xfrm>
            <a:off x="254624" y="4306370"/>
            <a:ext cx="2269882" cy="2163191"/>
          </a:xfrm>
          <a:prstGeom prst="rect">
            <a:avLst/>
          </a:prstGeom>
          <a:ln>
            <a:noFill/>
          </a:ln>
          <a:effectLst>
            <a:outerShdw blurRad="292100" dist="139700" dir="2700000" algn="tl" rotWithShape="0">
              <a:srgbClr val="333333">
                <a:alpha val="65000"/>
              </a:srgbClr>
            </a:outerShdw>
          </a:effectLst>
        </p:spPr>
      </p:pic>
      <p:sp>
        <p:nvSpPr>
          <p:cNvPr id="22" name="TextBox 21">
            <a:extLst>
              <a:ext uri="{FF2B5EF4-FFF2-40B4-BE49-F238E27FC236}">
                <a16:creationId xmlns:a16="http://schemas.microsoft.com/office/drawing/2014/main" id="{608CF8D7-EEE2-A011-AF68-4DA799E64341}"/>
              </a:ext>
            </a:extLst>
          </p:cNvPr>
          <p:cNvSpPr txBox="1"/>
          <p:nvPr/>
        </p:nvSpPr>
        <p:spPr>
          <a:xfrm>
            <a:off x="254624" y="2392210"/>
            <a:ext cx="2730669" cy="1631216"/>
          </a:xfrm>
          <a:prstGeom prst="rect">
            <a:avLst/>
          </a:prstGeom>
          <a:noFill/>
        </p:spPr>
        <p:txBody>
          <a:bodyPr wrap="square" rtlCol="0">
            <a:spAutoFit/>
          </a:bodyPr>
          <a:lstStyle/>
          <a:p>
            <a:r>
              <a:rPr lang="en-US" sz="2000" dirty="0"/>
              <a:t>Get planning tools, presentations, fact sheets, and many more resources to help with your event.</a:t>
            </a:r>
          </a:p>
        </p:txBody>
      </p:sp>
      <p:sp>
        <p:nvSpPr>
          <p:cNvPr id="19" name="TextBox 18">
            <a:extLst>
              <a:ext uri="{FF2B5EF4-FFF2-40B4-BE49-F238E27FC236}">
                <a16:creationId xmlns:a16="http://schemas.microsoft.com/office/drawing/2014/main" id="{D880617A-D7C0-3DF4-25D2-5D9460F784CA}"/>
              </a:ext>
            </a:extLst>
          </p:cNvPr>
          <p:cNvSpPr txBox="1"/>
          <p:nvPr/>
        </p:nvSpPr>
        <p:spPr>
          <a:xfrm>
            <a:off x="2524505" y="5453898"/>
            <a:ext cx="2989941"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Jacob Karson</a:t>
            </a:r>
          </a:p>
          <a:p>
            <a:pPr algn="ctr"/>
            <a:r>
              <a:rPr lang="en-US" sz="2000" b="1" dirty="0">
                <a:solidFill>
                  <a:srgbClr val="06559D"/>
                </a:solidFill>
                <a:latin typeface="Akzidenz Grotesk BE Cn" panose="02000506040000020004" pitchFamily="50" charset="0"/>
              </a:rPr>
              <a:t>jkarson@ashrae.org</a:t>
            </a:r>
          </a:p>
        </p:txBody>
      </p:sp>
      <p:sp>
        <p:nvSpPr>
          <p:cNvPr id="26" name="TextBox 25">
            <a:extLst>
              <a:ext uri="{FF2B5EF4-FFF2-40B4-BE49-F238E27FC236}">
                <a16:creationId xmlns:a16="http://schemas.microsoft.com/office/drawing/2014/main" id="{63086E00-83EF-3D73-6B3C-961C23EC7847}"/>
              </a:ext>
            </a:extLst>
          </p:cNvPr>
          <p:cNvSpPr txBox="1"/>
          <p:nvPr/>
        </p:nvSpPr>
        <p:spPr>
          <a:xfrm>
            <a:off x="274451" y="1489518"/>
            <a:ext cx="4428735" cy="830997"/>
          </a:xfrm>
          <a:prstGeom prst="rect">
            <a:avLst/>
          </a:prstGeom>
          <a:noFill/>
        </p:spPr>
        <p:txBody>
          <a:bodyPr wrap="square">
            <a:spAutoFit/>
          </a:bodyPr>
          <a:lstStyle/>
          <a:p>
            <a:r>
              <a:rPr lang="en-US" sz="2400" b="1" dirty="0">
                <a:solidFill>
                  <a:srgbClr val="06559D"/>
                </a:solidFill>
              </a:rPr>
              <a:t>Planning a Day on the Hill or other Government Affairs event? </a:t>
            </a:r>
          </a:p>
        </p:txBody>
      </p:sp>
      <p:pic>
        <p:nvPicPr>
          <p:cNvPr id="18" name="Picture 17">
            <a:extLst>
              <a:ext uri="{FF2B5EF4-FFF2-40B4-BE49-F238E27FC236}">
                <a16:creationId xmlns:a16="http://schemas.microsoft.com/office/drawing/2014/main" id="{C3231C43-5409-4409-C78D-EC27A2B275D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055846" y="2754498"/>
            <a:ext cx="1984969" cy="26461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5075F007-F4C1-3712-2D92-ACFEF46D5E2C}"/>
              </a:ext>
            </a:extLst>
          </p:cNvPr>
          <p:cNvSpPr txBox="1"/>
          <p:nvPr/>
        </p:nvSpPr>
        <p:spPr>
          <a:xfrm>
            <a:off x="5695641" y="1443947"/>
            <a:ext cx="3111765" cy="4247317"/>
          </a:xfrm>
          <a:prstGeom prst="rect">
            <a:avLst/>
          </a:prstGeom>
          <a:noFill/>
        </p:spPr>
        <p:txBody>
          <a:bodyPr wrap="square" rtlCol="0">
            <a:spAutoFit/>
          </a:bodyPr>
          <a:lstStyle/>
          <a:p>
            <a:r>
              <a:rPr lang="en-US" sz="2000" b="1" dirty="0"/>
              <a:t>RP = Research Promotion </a:t>
            </a:r>
          </a:p>
          <a:p>
            <a:endParaRPr lang="en-US" dirty="0"/>
          </a:p>
          <a:p>
            <a:pPr marL="342900" indent="-342900">
              <a:buFont typeface="Arial" panose="020B0604020202020204" pitchFamily="34" charset="0"/>
              <a:buChar char="•"/>
            </a:pPr>
            <a:r>
              <a:rPr lang="en-US" sz="2000" dirty="0"/>
              <a:t>ASHRAE’s annual fundraising campaign</a:t>
            </a:r>
          </a:p>
          <a:p>
            <a:pPr marL="342900" indent="-342900">
              <a:buFont typeface="Arial" panose="020B0604020202020204" pitchFamily="34" charset="0"/>
              <a:buChar char="•"/>
            </a:pPr>
            <a:r>
              <a:rPr lang="en-US" sz="2000"/>
              <a:t>2027 </a:t>
            </a:r>
            <a:r>
              <a:rPr lang="en-US" sz="2000" dirty="0"/>
              <a:t>goal: </a:t>
            </a:r>
            <a:r>
              <a:rPr lang="en-US" sz="2000"/>
              <a:t>$2.85 </a:t>
            </a:r>
            <a:r>
              <a:rPr lang="en-US" sz="2000" dirty="0"/>
              <a:t>Million</a:t>
            </a:r>
          </a:p>
          <a:p>
            <a:pPr marL="342900" indent="-342900">
              <a:buFont typeface="Arial" panose="020B0604020202020204" pitchFamily="34" charset="0"/>
              <a:buChar char="•"/>
            </a:pPr>
            <a:r>
              <a:rPr lang="en-US" sz="2000" dirty="0"/>
              <a:t>Campaign ends annually on June 30</a:t>
            </a:r>
          </a:p>
          <a:p>
            <a:r>
              <a:rPr lang="en-US" sz="2000" dirty="0"/>
              <a:t>Attend your CRC RP Training!</a:t>
            </a:r>
          </a:p>
          <a:p>
            <a:endParaRPr lang="en-US" dirty="0"/>
          </a:p>
          <a:p>
            <a:pPr algn="ctr"/>
            <a:r>
              <a:rPr lang="en-US" sz="2000" b="1" dirty="0"/>
              <a:t>Make a gift now</a:t>
            </a:r>
          </a:p>
          <a:p>
            <a:endParaRPr lang="en-US" dirty="0"/>
          </a:p>
          <a:p>
            <a:r>
              <a:rPr lang="en-US" dirty="0"/>
              <a:t> </a:t>
            </a:r>
          </a:p>
          <a:p>
            <a:endParaRPr lang="en-US" dirty="0"/>
          </a:p>
        </p:txBody>
      </p:sp>
      <p:pic>
        <p:nvPicPr>
          <p:cNvPr id="27" name="Picture 26">
            <a:extLst>
              <a:ext uri="{FF2B5EF4-FFF2-40B4-BE49-F238E27FC236}">
                <a16:creationId xmlns:a16="http://schemas.microsoft.com/office/drawing/2014/main" id="{B6E4C8F2-5CE6-E796-9257-FBDAC787FC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9484" y="4745763"/>
            <a:ext cx="1771897" cy="1752845"/>
          </a:xfrm>
          <a:prstGeom prst="rect">
            <a:avLst/>
          </a:prstGeom>
        </p:spPr>
      </p:pic>
    </p:spTree>
    <p:extLst>
      <p:ext uri="{BB962C8B-B14F-4D97-AF65-F5344CB8AC3E}">
        <p14:creationId xmlns:p14="http://schemas.microsoft.com/office/powerpoint/2010/main" val="2772387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67EC0-E300-267E-774B-2486C4C403B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5B974D5-4230-0831-40DD-0223EE6AD46F}"/>
              </a:ext>
            </a:extLst>
          </p:cNvPr>
          <p:cNvSpPr>
            <a:spLocks noGrp="1"/>
          </p:cNvSpPr>
          <p:nvPr>
            <p:ph type="title"/>
          </p:nvPr>
        </p:nvSpPr>
        <p:spPr>
          <a:xfrm>
            <a:off x="306873" y="647378"/>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DC0845A7-96E9-EA73-8672-7422DA572512}"/>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u="sng" dirty="0">
                <a:solidFill>
                  <a:srgbClr val="92D050"/>
                </a:solidFill>
                <a:latin typeface="Akzidenz Grotesk BE Light" panose="02000506040000020003" pitchFamily="50" charset="0"/>
              </a:rPr>
              <a:t>TECHNICAL RESOURCES</a:t>
            </a:r>
          </a:p>
        </p:txBody>
      </p:sp>
      <p:sp>
        <p:nvSpPr>
          <p:cNvPr id="6" name="Title 1">
            <a:extLst>
              <a:ext uri="{FF2B5EF4-FFF2-40B4-BE49-F238E27FC236}">
                <a16:creationId xmlns:a16="http://schemas.microsoft.com/office/drawing/2014/main" id="{1AB5E343-C887-3E3B-93E7-C9AA322A3B22}"/>
              </a:ext>
            </a:extLst>
          </p:cNvPr>
          <p:cNvSpPr txBox="1">
            <a:spLocks/>
          </p:cNvSpPr>
          <p:nvPr/>
        </p:nvSpPr>
        <p:spPr>
          <a:xfrm>
            <a:off x="3790069"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t>PROFESSIONAL DEVELOPMENT</a:t>
            </a:r>
          </a:p>
        </p:txBody>
      </p:sp>
      <p:sp>
        <p:nvSpPr>
          <p:cNvPr id="7" name="Title 1">
            <a:extLst>
              <a:ext uri="{FF2B5EF4-FFF2-40B4-BE49-F238E27FC236}">
                <a16:creationId xmlns:a16="http://schemas.microsoft.com/office/drawing/2014/main" id="{26591CE6-1A78-A70B-C2E5-DDC4998C3D01}"/>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CONFERENCES</a:t>
            </a:r>
          </a:p>
        </p:txBody>
      </p:sp>
      <p:sp>
        <p:nvSpPr>
          <p:cNvPr id="8" name="Title 1">
            <a:extLst>
              <a:ext uri="{FF2B5EF4-FFF2-40B4-BE49-F238E27FC236}">
                <a16:creationId xmlns:a16="http://schemas.microsoft.com/office/drawing/2014/main" id="{58D77C69-907C-2A84-30EE-0731C17D0F44}"/>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COMMUNITIES</a:t>
            </a:r>
            <a:endParaRPr lang="en-US" sz="1800" dirty="0">
              <a:latin typeface="Akzidenz Grotesk BE Light" panose="02000506040000020003" pitchFamily="50" charset="0"/>
            </a:endParaRPr>
          </a:p>
        </p:txBody>
      </p:sp>
      <p:sp>
        <p:nvSpPr>
          <p:cNvPr id="9" name="Title 1">
            <a:extLst>
              <a:ext uri="{FF2B5EF4-FFF2-40B4-BE49-F238E27FC236}">
                <a16:creationId xmlns:a16="http://schemas.microsoft.com/office/drawing/2014/main" id="{3FFBC41F-E57A-4F6A-C40D-5D167EE78E7D}"/>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MEMBERSHIP</a:t>
            </a:r>
            <a:endParaRPr lang="en-US" sz="1800" dirty="0">
              <a:latin typeface="Akzidenz Grotesk BE Light" panose="02000506040000020003" pitchFamily="50" charset="0"/>
            </a:endParaRPr>
          </a:p>
        </p:txBody>
      </p:sp>
      <p:cxnSp>
        <p:nvCxnSpPr>
          <p:cNvPr id="11" name="Straight Connector 10">
            <a:extLst>
              <a:ext uri="{FF2B5EF4-FFF2-40B4-BE49-F238E27FC236}">
                <a16:creationId xmlns:a16="http://schemas.microsoft.com/office/drawing/2014/main" id="{386CC2C3-A7E1-6789-58A3-BCA3FD7930CB}"/>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2D2DE7F-6BB8-F797-2BC9-4EDD40DE7629}"/>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9D78F18-30BB-7EFF-A1DF-33F6804E8E73}"/>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6DF9380-5ACB-84C2-261D-FCB5ACE283DB}"/>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FEFCD70-1199-DAF0-BAD7-5AFC7B8B7313}"/>
              </a:ext>
            </a:extLst>
          </p:cNvPr>
          <p:cNvCxnSpPr/>
          <p:nvPr/>
        </p:nvCxnSpPr>
        <p:spPr>
          <a:xfrm>
            <a:off x="1172149"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DB7B25E-D622-7C30-898E-68885ECAF829}"/>
              </a:ext>
            </a:extLst>
          </p:cNvPr>
          <p:cNvSpPr txBox="1"/>
          <p:nvPr/>
        </p:nvSpPr>
        <p:spPr>
          <a:xfrm>
            <a:off x="128591" y="141977"/>
            <a:ext cx="7609395" cy="584775"/>
          </a:xfrm>
          <a:prstGeom prst="rect">
            <a:avLst/>
          </a:prstGeom>
          <a:noFill/>
        </p:spPr>
        <p:txBody>
          <a:bodyPr wrap="square" rtlCol="0">
            <a:spAutoFit/>
          </a:bodyPr>
          <a:lstStyle/>
          <a:p>
            <a:r>
              <a:rPr lang="en-US" sz="3200" dirty="0">
                <a:solidFill>
                  <a:schemeClr val="bg1"/>
                </a:solidFill>
                <a:latin typeface="Abadi ExtraLight" panose="020F0502020204030204" pitchFamily="34" charset="0"/>
              </a:rPr>
              <a:t>ashrae.org</a:t>
            </a:r>
            <a:r>
              <a:rPr lang="en-US" sz="3200" b="1" dirty="0">
                <a:solidFill>
                  <a:schemeClr val="bg1"/>
                </a:solidFill>
                <a:latin typeface="Akzidenz Grotesk BE Medium" panose="02000803030000020004" pitchFamily="50" charset="0"/>
              </a:rPr>
              <a:t>/TechnicalResources</a:t>
            </a:r>
            <a:endParaRPr lang="en-US" b="1" dirty="0">
              <a:solidFill>
                <a:schemeClr val="bg1"/>
              </a:solidFill>
              <a:latin typeface="Akzidenz Grotesk BE Medium" panose="02000803030000020004" pitchFamily="50" charset="0"/>
            </a:endParaRPr>
          </a:p>
        </p:txBody>
      </p:sp>
      <p:sp>
        <p:nvSpPr>
          <p:cNvPr id="2" name="TextBox 1">
            <a:extLst>
              <a:ext uri="{FF2B5EF4-FFF2-40B4-BE49-F238E27FC236}">
                <a16:creationId xmlns:a16="http://schemas.microsoft.com/office/drawing/2014/main" id="{52C51A77-AC12-D7C6-93A3-15CC1E31BCD6}"/>
              </a:ext>
            </a:extLst>
          </p:cNvPr>
          <p:cNvSpPr txBox="1"/>
          <p:nvPr/>
        </p:nvSpPr>
        <p:spPr>
          <a:xfrm>
            <a:off x="350174" y="1533281"/>
            <a:ext cx="5234603" cy="4524315"/>
          </a:xfrm>
          <a:prstGeom prst="rect">
            <a:avLst/>
          </a:prstGeom>
          <a:noFill/>
        </p:spPr>
        <p:txBody>
          <a:bodyPr wrap="square" rtlCol="0">
            <a:spAutoFit/>
          </a:bodyPr>
          <a:lstStyle/>
          <a:p>
            <a:r>
              <a:rPr lang="en-US" sz="2400" b="1" dirty="0">
                <a:solidFill>
                  <a:srgbClr val="06559D"/>
                </a:solidFill>
              </a:rPr>
              <a:t>Visit the ASHRAE Bookstore for Standards, Design Guides, Software, and much more.</a:t>
            </a:r>
          </a:p>
          <a:p>
            <a:br>
              <a:rPr lang="en-US" sz="2400" b="1" dirty="0"/>
            </a:br>
            <a:r>
              <a:rPr lang="en-US" sz="2400" dirty="0"/>
              <a:t>ASHRAE Members get </a:t>
            </a:r>
            <a:r>
              <a:rPr lang="en-US" sz="2400" b="1" dirty="0">
                <a:solidFill>
                  <a:srgbClr val="C00000"/>
                </a:solidFill>
              </a:rPr>
              <a:t>25% off</a:t>
            </a:r>
            <a:r>
              <a:rPr lang="en-US" sz="2400" dirty="0"/>
              <a:t> the list price on purchases in the ASHRAE Bookstore. </a:t>
            </a:r>
          </a:p>
          <a:p>
            <a:endParaRPr lang="en-US" sz="2400" dirty="0"/>
          </a:p>
          <a:p>
            <a:r>
              <a:rPr lang="en-US" sz="2400" dirty="0">
                <a:highlight>
                  <a:srgbClr val="FFFF00"/>
                </a:highlight>
              </a:rPr>
              <a:t>Chapters can get an </a:t>
            </a:r>
            <a:r>
              <a:rPr lang="en-US" sz="2400" b="1" i="1" u="sng" dirty="0">
                <a:highlight>
                  <a:srgbClr val="FFFF00"/>
                </a:highlight>
              </a:rPr>
              <a:t>additional</a:t>
            </a:r>
            <a:r>
              <a:rPr lang="en-US" sz="2400" dirty="0">
                <a:highlight>
                  <a:srgbClr val="FFFF00"/>
                </a:highlight>
              </a:rPr>
              <a:t> 25% discount off list price on purchases of 10 or more of one title.</a:t>
            </a:r>
            <a:br>
              <a:rPr lang="en-US" sz="2400" dirty="0"/>
            </a:br>
            <a:endParaRPr lang="en-US" sz="2400" dirty="0"/>
          </a:p>
        </p:txBody>
      </p:sp>
      <p:sp>
        <p:nvSpPr>
          <p:cNvPr id="16" name="TextBox 15">
            <a:extLst>
              <a:ext uri="{FF2B5EF4-FFF2-40B4-BE49-F238E27FC236}">
                <a16:creationId xmlns:a16="http://schemas.microsoft.com/office/drawing/2014/main" id="{A6F926AB-B89E-8830-2D64-EC3A17A6CE22}"/>
              </a:ext>
            </a:extLst>
          </p:cNvPr>
          <p:cNvSpPr txBox="1"/>
          <p:nvPr/>
        </p:nvSpPr>
        <p:spPr>
          <a:xfrm>
            <a:off x="6080786" y="1544872"/>
            <a:ext cx="6053945" cy="2677656"/>
          </a:xfrm>
          <a:prstGeom prst="rect">
            <a:avLst/>
          </a:prstGeom>
          <a:noFill/>
        </p:spPr>
        <p:txBody>
          <a:bodyPr wrap="square" rtlCol="0">
            <a:spAutoFit/>
          </a:bodyPr>
          <a:lstStyle/>
          <a:p>
            <a:r>
              <a:rPr lang="en-US" sz="2400" b="1" dirty="0">
                <a:solidFill>
                  <a:srgbClr val="06559D"/>
                </a:solidFill>
              </a:rPr>
              <a:t>Go to the ASHRAE Technology Portal for Members’ </a:t>
            </a:r>
            <a:r>
              <a:rPr lang="en-US" sz="2400" b="1" i="1" u="sng" dirty="0">
                <a:solidFill>
                  <a:srgbClr val="06559D"/>
                </a:solidFill>
              </a:rPr>
              <a:t>free</a:t>
            </a:r>
            <a:r>
              <a:rPr lang="en-US" sz="2400" b="1" dirty="0">
                <a:solidFill>
                  <a:srgbClr val="06559D"/>
                </a:solidFill>
              </a:rPr>
              <a:t> access to </a:t>
            </a:r>
            <a:r>
              <a:rPr lang="en-US" sz="2400" b="1" dirty="0">
                <a:solidFill>
                  <a:srgbClr val="05549C"/>
                </a:solidFill>
              </a:rPr>
              <a:t>ASHRAE Journal articles and research reports, with subscription access to conference papers plus your selected annual Member benefits.</a:t>
            </a:r>
          </a:p>
          <a:p>
            <a:endParaRPr lang="en-US" sz="2400" dirty="0">
              <a:solidFill>
                <a:srgbClr val="05549C"/>
              </a:solidFill>
            </a:endParaRPr>
          </a:p>
          <a:p>
            <a:endParaRPr lang="en-US" sz="2400" b="1" u="sng" dirty="0">
              <a:hlinkClick r:id="rId3"/>
            </a:endParaRPr>
          </a:p>
        </p:txBody>
      </p:sp>
      <p:sp>
        <p:nvSpPr>
          <p:cNvPr id="17" name="TextBox 16">
            <a:extLst>
              <a:ext uri="{FF2B5EF4-FFF2-40B4-BE49-F238E27FC236}">
                <a16:creationId xmlns:a16="http://schemas.microsoft.com/office/drawing/2014/main" id="{598EFAA4-FE48-28EA-12B4-2BA86FB1D066}"/>
              </a:ext>
            </a:extLst>
          </p:cNvPr>
          <p:cNvSpPr txBox="1"/>
          <p:nvPr/>
        </p:nvSpPr>
        <p:spPr>
          <a:xfrm>
            <a:off x="350174" y="5747028"/>
            <a:ext cx="7853622" cy="369332"/>
          </a:xfrm>
          <a:prstGeom prst="rect">
            <a:avLst/>
          </a:prstGeom>
          <a:noFill/>
        </p:spPr>
        <p:txBody>
          <a:bodyPr wrap="square">
            <a:spAutoFit/>
          </a:bodyPr>
          <a:lstStyle/>
          <a:p>
            <a:r>
              <a:rPr lang="en-US" b="1" dirty="0"/>
              <a:t>Contact </a:t>
            </a:r>
            <a:r>
              <a:rPr lang="en-US" b="1" dirty="0">
                <a:hlinkClick r:id="rId4"/>
              </a:rPr>
              <a:t>specialsales@ashrae.org</a:t>
            </a:r>
            <a:r>
              <a:rPr lang="en-US" b="1" dirty="0"/>
              <a:t> for Chapter orders!</a:t>
            </a:r>
          </a:p>
        </p:txBody>
      </p:sp>
      <p:sp>
        <p:nvSpPr>
          <p:cNvPr id="18" name="TextBox 17">
            <a:extLst>
              <a:ext uri="{FF2B5EF4-FFF2-40B4-BE49-F238E27FC236}">
                <a16:creationId xmlns:a16="http://schemas.microsoft.com/office/drawing/2014/main" id="{442E578C-3E7B-B598-C326-BCBA9B1E73CC}"/>
              </a:ext>
            </a:extLst>
          </p:cNvPr>
          <p:cNvSpPr txBox="1"/>
          <p:nvPr/>
        </p:nvSpPr>
        <p:spPr>
          <a:xfrm>
            <a:off x="6389511" y="5797993"/>
            <a:ext cx="7853622" cy="369332"/>
          </a:xfrm>
          <a:prstGeom prst="rect">
            <a:avLst/>
          </a:prstGeom>
          <a:noFill/>
        </p:spPr>
        <p:txBody>
          <a:bodyPr wrap="square">
            <a:spAutoFit/>
          </a:bodyPr>
          <a:lstStyle/>
          <a:p>
            <a:r>
              <a:rPr lang="en-US" b="1" dirty="0">
                <a:hlinkClick r:id="rId5"/>
              </a:rPr>
              <a:t>ashrae.org/technical-resources/technology-portal</a:t>
            </a:r>
            <a:endParaRPr lang="en-US" b="1" dirty="0"/>
          </a:p>
        </p:txBody>
      </p:sp>
      <p:pic>
        <p:nvPicPr>
          <p:cNvPr id="22" name="Picture 21">
            <a:extLst>
              <a:ext uri="{FF2B5EF4-FFF2-40B4-BE49-F238E27FC236}">
                <a16:creationId xmlns:a16="http://schemas.microsoft.com/office/drawing/2014/main" id="{F0F05BDB-22E7-B9E1-7B25-FA5CBFCD7852}"/>
              </a:ext>
            </a:extLst>
          </p:cNvPr>
          <p:cNvPicPr>
            <a:picLocks noChangeAspect="1"/>
          </p:cNvPicPr>
          <p:nvPr/>
        </p:nvPicPr>
        <p:blipFill>
          <a:blip r:embed="rId6"/>
          <a:srcRect l="2198" t="38134" r="5886" b="20095"/>
          <a:stretch>
            <a:fillRect/>
          </a:stretch>
        </p:blipFill>
        <p:spPr>
          <a:xfrm>
            <a:off x="6117569" y="3723071"/>
            <a:ext cx="5639115" cy="1601648"/>
          </a:xfrm>
          <a:prstGeom prst="rect">
            <a:avLst/>
          </a:prstGeom>
        </p:spPr>
      </p:pic>
    </p:spTree>
    <p:extLst>
      <p:ext uri="{BB962C8B-B14F-4D97-AF65-F5344CB8AC3E}">
        <p14:creationId xmlns:p14="http://schemas.microsoft.com/office/powerpoint/2010/main" val="3390273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group of people looking at a whiteboard&#10;&#10;AI-generated content may be incorrect.">
            <a:extLst>
              <a:ext uri="{FF2B5EF4-FFF2-40B4-BE49-F238E27FC236}">
                <a16:creationId xmlns:a16="http://schemas.microsoft.com/office/drawing/2014/main" id="{EB210473-E382-566F-9D7E-B34E07B7E904}"/>
              </a:ext>
            </a:extLst>
          </p:cNvPr>
          <p:cNvPicPr>
            <a:picLocks noChangeAspect="1"/>
          </p:cNvPicPr>
          <p:nvPr/>
        </p:nvPicPr>
        <p:blipFill>
          <a:blip r:embed="rId3" cstate="screen">
            <a:extLst>
              <a:ext uri="{28A0092B-C50C-407E-A947-70E740481C1C}">
                <a14:useLocalDpi xmlns:a14="http://schemas.microsoft.com/office/drawing/2010/main" val="0"/>
              </a:ext>
            </a:extLst>
          </a:blip>
          <a:srcRect l="9693" r="12797" b="15343"/>
          <a:stretch>
            <a:fillRect/>
          </a:stretch>
        </p:blipFill>
        <p:spPr>
          <a:xfrm>
            <a:off x="287163" y="2741634"/>
            <a:ext cx="1843778" cy="1326424"/>
          </a:xfrm>
          <a:prstGeom prst="rect">
            <a:avLst/>
          </a:prstGeom>
        </p:spPr>
      </p:pic>
      <p:sp>
        <p:nvSpPr>
          <p:cNvPr id="4" name="Title 1">
            <a:extLst>
              <a:ext uri="{FF2B5EF4-FFF2-40B4-BE49-F238E27FC236}">
                <a16:creationId xmlns:a16="http://schemas.microsoft.com/office/drawing/2014/main" id="{FABE53E9-431A-E7EF-09C2-537C4A4A2663}"/>
              </a:ext>
            </a:extLst>
          </p:cNvPr>
          <p:cNvSpPr>
            <a:spLocks noGrp="1"/>
          </p:cNvSpPr>
          <p:nvPr>
            <p:ph type="title"/>
          </p:nvPr>
        </p:nvSpPr>
        <p:spPr>
          <a:xfrm>
            <a:off x="96608" y="606285"/>
            <a:ext cx="998989" cy="643543"/>
          </a:xfrm>
        </p:spPr>
        <p:txBody>
          <a:bodyPr>
            <a:normAutofit/>
          </a:bodyPr>
          <a:lstStyle/>
          <a:p>
            <a:r>
              <a:rPr lang="en-US" sz="1600">
                <a:latin typeface="Arial" panose="020B0604020202020204" pitchFamily="34" charset="0"/>
              </a:rPr>
              <a:t>ABOUT</a:t>
            </a:r>
          </a:p>
        </p:txBody>
      </p:sp>
      <p:sp>
        <p:nvSpPr>
          <p:cNvPr id="5" name="Title 1">
            <a:extLst>
              <a:ext uri="{FF2B5EF4-FFF2-40B4-BE49-F238E27FC236}">
                <a16:creationId xmlns:a16="http://schemas.microsoft.com/office/drawing/2014/main" id="{93A6BE48-A71D-D3DB-686F-BBDC96CAEE8C}"/>
              </a:ext>
            </a:extLst>
          </p:cNvPr>
          <p:cNvSpPr txBox="1">
            <a:spLocks/>
          </p:cNvSpPr>
          <p:nvPr/>
        </p:nvSpPr>
        <p:spPr>
          <a:xfrm>
            <a:off x="933585" y="595239"/>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a:ln>
                  <a:noFill/>
                </a:ln>
                <a:solidFill>
                  <a:srgbClr val="8EC540"/>
                </a:solidFill>
                <a:effectLst/>
                <a:uLnTx/>
                <a:uFillTx/>
                <a:latin typeface="Arial" panose="020B0604020202020204" pitchFamily="34" charset="0"/>
                <a:ea typeface="+mj-ea"/>
                <a:cs typeface="+mj-cs"/>
              </a:rPr>
              <a:t>TECHNICAL RESOURCES</a:t>
            </a:r>
          </a:p>
        </p:txBody>
      </p:sp>
      <p:sp>
        <p:nvSpPr>
          <p:cNvPr id="6" name="Title 1">
            <a:extLst>
              <a:ext uri="{FF2B5EF4-FFF2-40B4-BE49-F238E27FC236}">
                <a16:creationId xmlns:a16="http://schemas.microsoft.com/office/drawing/2014/main" id="{7B07D443-36EC-11E1-E3AB-50F2766E93CF}"/>
              </a:ext>
            </a:extLst>
          </p:cNvPr>
          <p:cNvSpPr txBox="1">
            <a:spLocks/>
          </p:cNvSpPr>
          <p:nvPr/>
        </p:nvSpPr>
        <p:spPr>
          <a:xfrm>
            <a:off x="3953272" y="606285"/>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PROFESSIONAL DEVELOPMENT</a:t>
            </a:r>
          </a:p>
        </p:txBody>
      </p:sp>
      <p:sp>
        <p:nvSpPr>
          <p:cNvPr id="7" name="Title 1">
            <a:extLst>
              <a:ext uri="{FF2B5EF4-FFF2-40B4-BE49-F238E27FC236}">
                <a16:creationId xmlns:a16="http://schemas.microsoft.com/office/drawing/2014/main" id="{F5ADC07B-9FC2-6038-7C5D-FFDF810101DD}"/>
              </a:ext>
            </a:extLst>
          </p:cNvPr>
          <p:cNvSpPr txBox="1">
            <a:spLocks/>
          </p:cNvSpPr>
          <p:nvPr/>
        </p:nvSpPr>
        <p:spPr>
          <a:xfrm>
            <a:off x="7221136" y="6062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CONFERENCES</a:t>
            </a:r>
          </a:p>
        </p:txBody>
      </p:sp>
      <p:sp>
        <p:nvSpPr>
          <p:cNvPr id="8" name="Title 1">
            <a:extLst>
              <a:ext uri="{FF2B5EF4-FFF2-40B4-BE49-F238E27FC236}">
                <a16:creationId xmlns:a16="http://schemas.microsoft.com/office/drawing/2014/main" id="{435447B8-B444-8805-17ED-D96962C05690}"/>
              </a:ext>
            </a:extLst>
          </p:cNvPr>
          <p:cNvSpPr txBox="1">
            <a:spLocks/>
          </p:cNvSpPr>
          <p:nvPr/>
        </p:nvSpPr>
        <p:spPr>
          <a:xfrm>
            <a:off x="8919029" y="6062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sp>
        <p:nvSpPr>
          <p:cNvPr id="9" name="Title 1">
            <a:extLst>
              <a:ext uri="{FF2B5EF4-FFF2-40B4-BE49-F238E27FC236}">
                <a16:creationId xmlns:a16="http://schemas.microsoft.com/office/drawing/2014/main" id="{33FD1A73-3FBB-1AE9-A264-E0CF3C497C1C}"/>
              </a:ext>
            </a:extLst>
          </p:cNvPr>
          <p:cNvSpPr txBox="1">
            <a:spLocks/>
          </p:cNvSpPr>
          <p:nvPr/>
        </p:nvSpPr>
        <p:spPr>
          <a:xfrm>
            <a:off x="10507345" y="606290"/>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cxnSp>
        <p:nvCxnSpPr>
          <p:cNvPr id="11" name="Straight Connector 10">
            <a:extLst>
              <a:ext uri="{FF2B5EF4-FFF2-40B4-BE49-F238E27FC236}">
                <a16:creationId xmlns:a16="http://schemas.microsoft.com/office/drawing/2014/main" id="{FEA96DA7-D2E4-48A2-AF7D-095808363843}"/>
              </a:ext>
            </a:extLst>
          </p:cNvPr>
          <p:cNvCxnSpPr/>
          <p:nvPr/>
        </p:nvCxnSpPr>
        <p:spPr>
          <a:xfrm>
            <a:off x="3953272"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6DD57EC-78ED-3F32-4E48-F191ABA7A1AA}"/>
              </a:ext>
            </a:extLst>
          </p:cNvPr>
          <p:cNvCxnSpPr/>
          <p:nvPr/>
        </p:nvCxnSpPr>
        <p:spPr>
          <a:xfrm>
            <a:off x="7225209" y="766008"/>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2E2F30-A159-F5E2-90D2-A44BF986A62D}"/>
              </a:ext>
            </a:extLst>
          </p:cNvPr>
          <p:cNvCxnSpPr/>
          <p:nvPr/>
        </p:nvCxnSpPr>
        <p:spPr>
          <a:xfrm>
            <a:off x="8930217"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3FE61FF-1F67-03E5-706A-8CFE3FFFE390}"/>
              </a:ext>
            </a:extLst>
          </p:cNvPr>
          <p:cNvCxnSpPr/>
          <p:nvPr/>
        </p:nvCxnSpPr>
        <p:spPr>
          <a:xfrm>
            <a:off x="10525523" y="766008"/>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F771703-C5A5-861A-78A9-8DC120DE1858}"/>
              </a:ext>
            </a:extLst>
          </p:cNvPr>
          <p:cNvCxnSpPr/>
          <p:nvPr/>
        </p:nvCxnSpPr>
        <p:spPr>
          <a:xfrm>
            <a:off x="960152"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6261F30-B577-EA02-BB63-0FF6CB0B74DD}"/>
              </a:ext>
            </a:extLst>
          </p:cNvPr>
          <p:cNvSpPr txBox="1"/>
          <p:nvPr/>
        </p:nvSpPr>
        <p:spPr>
          <a:xfrm>
            <a:off x="107157" y="138682"/>
            <a:ext cx="1017031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Arial" panose="020B0604020202020204" pitchFamily="34" charset="0"/>
              </a:rPr>
              <a:t>a</a:t>
            </a:r>
            <a:r>
              <a:rPr kumimoji="0" lang="en-US" sz="280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shrae.org</a:t>
            </a: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/TechnicalResources    </a:t>
            </a:r>
            <a:r>
              <a:rPr kumimoji="0" lang="en-US" sz="2800" b="1" i="0" u="none" strike="noStrike" kern="1200" cap="none" spc="0" normalizeH="0" baseline="0" noProof="0" dirty="0">
                <a:ln>
                  <a:noFill/>
                </a:ln>
                <a:solidFill>
                  <a:schemeClr val="accent6"/>
                </a:solidFill>
                <a:effectLst/>
                <a:uLnTx/>
                <a:uFillTx/>
                <a:latin typeface="Arial" panose="020B0604020202020204" pitchFamily="34" charset="0"/>
                <a:ea typeface="+mn-ea"/>
                <a:cs typeface="+mn-cs"/>
              </a:rPr>
              <a:t>CEBD + CE IEQ</a:t>
            </a:r>
            <a:endParaRPr kumimoji="0" lang="en-US" sz="2000" b="1" i="0" u="none" strike="noStrike" kern="1200" cap="none" spc="0" normalizeH="0" baseline="0" noProof="0" dirty="0">
              <a:ln>
                <a:noFill/>
              </a:ln>
              <a:solidFill>
                <a:schemeClr val="accent6"/>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FF2EDD39-999D-6D26-7C4C-7F14339A96B9}"/>
              </a:ext>
            </a:extLst>
          </p:cNvPr>
          <p:cNvSpPr txBox="1"/>
          <p:nvPr/>
        </p:nvSpPr>
        <p:spPr>
          <a:xfrm>
            <a:off x="4168648" y="1360795"/>
            <a:ext cx="7712272" cy="2662267"/>
          </a:xfrm>
          <a:prstGeom prst="rect">
            <a:avLst/>
          </a:prstGeom>
          <a:noFill/>
        </p:spPr>
        <p:txBody>
          <a:bodyPr wrap="square" rtlCol="0">
            <a:spAutoFit/>
          </a:bodyPr>
          <a:lstStyle/>
          <a:p>
            <a:pPr marL="800100" marR="0" lvl="1"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endParaRPr>
          </a:p>
          <a:p>
            <a:pPr marL="800100" marR="0" lvl="1"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endParaRPr>
          </a:p>
          <a:p>
            <a:pPr marL="800100" marR="0" lvl="1"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endParaRPr>
          </a:p>
          <a:p>
            <a:pPr marL="800100" marR="0" lvl="1"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endParaRPr>
          </a:p>
          <a:p>
            <a:pPr marL="800100" marR="0" lvl="1"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endParaRPr>
          </a:p>
          <a:p>
            <a:pPr marL="800100" marR="0" lvl="1"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006EB6"/>
              </a:solidFill>
              <a:effectLst/>
              <a:uLnTx/>
              <a:uFillTx/>
              <a:latin typeface="Roboto" panose="02000000000000000000" pitchFamily="2" charset="0"/>
              <a:ea typeface="Roboto" panose="02000000000000000000" pitchFamily="2" charset="0"/>
              <a:cs typeface="Roboto" panose="02000000000000000000" pitchFamily="2" charset="0"/>
            </a:endParaRPr>
          </a:p>
          <a:p>
            <a:pPr marL="800100" marR="0" lvl="1"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endParaRPr>
          </a:p>
        </p:txBody>
      </p:sp>
      <p:sp>
        <p:nvSpPr>
          <p:cNvPr id="18" name="TextBox 17">
            <a:extLst>
              <a:ext uri="{FF2B5EF4-FFF2-40B4-BE49-F238E27FC236}">
                <a16:creationId xmlns:a16="http://schemas.microsoft.com/office/drawing/2014/main" id="{5510DA42-277D-60AE-9ECA-B64CAB95A81B}"/>
              </a:ext>
            </a:extLst>
          </p:cNvPr>
          <p:cNvSpPr txBox="1"/>
          <p:nvPr/>
        </p:nvSpPr>
        <p:spPr>
          <a:xfrm>
            <a:off x="4530904" y="1798715"/>
            <a:ext cx="3366501" cy="1938992"/>
          </a:xfrm>
          <a:prstGeom prst="rect">
            <a:avLst/>
          </a:prstGeom>
          <a:noFill/>
        </p:spPr>
        <p:txBody>
          <a:bodyPr wrap="square" numCol="1" rtlCol="0">
            <a:no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6EB6"/>
                </a:solidFill>
                <a:effectLst/>
                <a:uLnTx/>
                <a:uFillTx/>
                <a:latin typeface="Roboto" panose="02000000000000000000" pitchFamily="2" charset="0"/>
                <a:ea typeface="Roboto" panose="02000000000000000000" pitchFamily="2" charset="0"/>
                <a:cs typeface="Roboto" panose="02000000000000000000" pitchFamily="2" charset="0"/>
              </a:rPr>
              <a:t>SY 2026-2027 Strategic Initiatives</a:t>
            </a:r>
          </a:p>
          <a:p>
            <a:pPr marL="342900" marR="0" lvl="0"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rPr>
              <a:t>Asserting Leadership in Whole Life Carbon</a:t>
            </a:r>
          </a:p>
          <a:p>
            <a:pPr marL="342900" marR="0" lvl="0"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rPr>
              <a:t>Charting the Path to 2050</a:t>
            </a:r>
          </a:p>
          <a:p>
            <a:pPr marL="342900" marR="0" lvl="0"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rPr>
              <a:t>Accelerating Market Adoption &amp; Insight</a:t>
            </a:r>
          </a:p>
        </p:txBody>
      </p:sp>
      <p:sp>
        <p:nvSpPr>
          <p:cNvPr id="19" name="TextBox 18">
            <a:extLst>
              <a:ext uri="{FF2B5EF4-FFF2-40B4-BE49-F238E27FC236}">
                <a16:creationId xmlns:a16="http://schemas.microsoft.com/office/drawing/2014/main" id="{2F74702D-75A4-DF35-EDBE-845EFCFC8681}"/>
              </a:ext>
            </a:extLst>
          </p:cNvPr>
          <p:cNvSpPr txBox="1"/>
          <p:nvPr/>
        </p:nvSpPr>
        <p:spPr>
          <a:xfrm>
            <a:off x="8038476" y="1821289"/>
            <a:ext cx="4124326" cy="1938992"/>
          </a:xfrm>
          <a:prstGeom prst="rect">
            <a:avLst/>
          </a:prstGeom>
          <a:noFill/>
        </p:spPr>
        <p:txBody>
          <a:bodyPr wrap="square" numCol="1" rtlCol="0">
            <a:no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6EB6"/>
                </a:solidFill>
                <a:effectLst/>
                <a:uLnTx/>
                <a:uFillTx/>
                <a:latin typeface="Roboto" panose="02000000000000000000" pitchFamily="2" charset="0"/>
                <a:ea typeface="Roboto" panose="02000000000000000000" pitchFamily="2" charset="0"/>
                <a:cs typeface="Roboto" panose="02000000000000000000" pitchFamily="2" charset="0"/>
              </a:rPr>
              <a:t>Enhancements to Existing Priorities</a:t>
            </a:r>
          </a:p>
          <a:p>
            <a:pPr marL="342900" marR="0" lvl="0"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rPr>
              <a:t>Additional Building Code Assessment Tool (BCAT) Workshops</a:t>
            </a:r>
          </a:p>
          <a:p>
            <a:pPr marL="342900" marR="0" lvl="0"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r>
              <a:rPr kumimoji="0" lang="sv-SE" sz="16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rPr>
              <a:t>CEBD Chapter Engagement &amp; Ambassador Program</a:t>
            </a:r>
          </a:p>
          <a:p>
            <a:pPr marL="342900" marR="0" lvl="0" indent="-342900" algn="l" defTabSz="914400" rtl="0" eaLnBrk="1" fontAlgn="auto" latinLnBrk="0" hangingPunct="1">
              <a:lnSpc>
                <a:spcPct val="100000"/>
              </a:lnSpc>
              <a:spcBef>
                <a:spcPts val="0"/>
              </a:spcBef>
              <a:spcAft>
                <a:spcPts val="0"/>
              </a:spcAft>
              <a:buClr>
                <a:srgbClr val="0070C0"/>
              </a:buClr>
              <a:buSzPct val="75000"/>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Roboto Condensed Medium" panose="02000000000000000000" pitchFamily="2" charset="0"/>
              </a:rPr>
              <a:t>Strengthen Committee-to-Committee Collaboration</a:t>
            </a:r>
            <a:endParaRPr kumimoji="0" lang="en-US" sz="1600" b="0" i="0" u="none" strike="noStrike" kern="1200" cap="none" spc="0" normalizeH="0" baseline="0" noProof="0" dirty="0">
              <a:ln>
                <a:noFill/>
              </a:ln>
              <a:solidFill>
                <a:srgbClr val="006EB6"/>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0" name="TextBox 19">
            <a:extLst>
              <a:ext uri="{FF2B5EF4-FFF2-40B4-BE49-F238E27FC236}">
                <a16:creationId xmlns:a16="http://schemas.microsoft.com/office/drawing/2014/main" id="{E621A6B5-FDB8-33E0-DA0B-AC2B04EEC4FA}"/>
              </a:ext>
            </a:extLst>
          </p:cNvPr>
          <p:cNvSpPr txBox="1"/>
          <p:nvPr/>
        </p:nvSpPr>
        <p:spPr>
          <a:xfrm>
            <a:off x="-313925" y="1928975"/>
            <a:ext cx="34637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prstClr val="black"/>
                </a:solidFill>
                <a:effectLst/>
                <a:uLnTx/>
                <a:uFillTx/>
                <a:latin typeface="Arial" panose="020B0604020202020204" pitchFamily="34" charset="0"/>
                <a:ea typeface="+mn-ea"/>
                <a:cs typeface="+mn-cs"/>
              </a:rPr>
              <a:t>Building Code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prstClr val="black"/>
                </a:solidFill>
                <a:effectLst/>
                <a:uLnTx/>
                <a:uFillTx/>
                <a:latin typeface="Arial" panose="020B0604020202020204" pitchFamily="34" charset="0"/>
                <a:ea typeface="+mn-ea"/>
                <a:cs typeface="+mn-cs"/>
              </a:rPr>
              <a:t>Workshops</a:t>
            </a:r>
          </a:p>
        </p:txBody>
      </p:sp>
      <p:sp>
        <p:nvSpPr>
          <p:cNvPr id="28" name="TextBox 27">
            <a:extLst>
              <a:ext uri="{FF2B5EF4-FFF2-40B4-BE49-F238E27FC236}">
                <a16:creationId xmlns:a16="http://schemas.microsoft.com/office/drawing/2014/main" id="{609DE3AF-7318-FC43-DCFF-787249FA88A4}"/>
              </a:ext>
            </a:extLst>
          </p:cNvPr>
          <p:cNvSpPr txBox="1"/>
          <p:nvPr/>
        </p:nvSpPr>
        <p:spPr>
          <a:xfrm>
            <a:off x="304022" y="2741634"/>
            <a:ext cx="888519" cy="307777"/>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100000" t="100000"/>
            </a:path>
            <a:tileRect r="-100000" b="-100000"/>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defPPr>
              <a:defRPr lang="en-US"/>
            </a:defPPr>
            <a:lvl1pPr>
              <a:defRPr sz="1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Kenya</a:t>
            </a:r>
          </a:p>
        </p:txBody>
      </p:sp>
      <p:pic>
        <p:nvPicPr>
          <p:cNvPr id="32" name="Picture 31">
            <a:extLst>
              <a:ext uri="{FF2B5EF4-FFF2-40B4-BE49-F238E27FC236}">
                <a16:creationId xmlns:a16="http://schemas.microsoft.com/office/drawing/2014/main" id="{323B5565-F9A3-C842-150C-03BC07A1FBCC}"/>
              </a:ext>
            </a:extLst>
          </p:cNvPr>
          <p:cNvPicPr>
            <a:picLocks noChangeAspect="1"/>
          </p:cNvPicPr>
          <p:nvPr/>
        </p:nvPicPr>
        <p:blipFill>
          <a:blip r:embed="rId4" cstate="screen">
            <a:extLst>
              <a:ext uri="{28A0092B-C50C-407E-A947-70E740481C1C}">
                <a14:useLocalDpi xmlns:a14="http://schemas.microsoft.com/office/drawing/2010/main" val="0"/>
              </a:ext>
            </a:extLst>
          </a:blip>
          <a:srcRect l="8592" t="19871"/>
          <a:stretch>
            <a:fillRect/>
          </a:stretch>
        </p:blipFill>
        <p:spPr>
          <a:xfrm>
            <a:off x="2702377" y="1813594"/>
            <a:ext cx="1687456" cy="1240019"/>
          </a:xfrm>
          <a:prstGeom prst="rect">
            <a:avLst/>
          </a:prstGeom>
        </p:spPr>
      </p:pic>
      <p:pic>
        <p:nvPicPr>
          <p:cNvPr id="30" name="Picture 29">
            <a:extLst>
              <a:ext uri="{FF2B5EF4-FFF2-40B4-BE49-F238E27FC236}">
                <a16:creationId xmlns:a16="http://schemas.microsoft.com/office/drawing/2014/main" id="{0431F6BA-1580-8B0B-263D-9BC5EFEA8931}"/>
              </a:ext>
            </a:extLst>
          </p:cNvPr>
          <p:cNvPicPr>
            <a:picLocks noChangeAspect="1"/>
          </p:cNvPicPr>
          <p:nvPr/>
        </p:nvPicPr>
        <p:blipFill>
          <a:blip r:embed="rId5" cstate="screen">
            <a:extLst>
              <a:ext uri="{28A0092B-C50C-407E-A947-70E740481C1C}">
                <a14:useLocalDpi xmlns:a14="http://schemas.microsoft.com/office/drawing/2010/main" val="0"/>
              </a:ext>
            </a:extLst>
          </a:blip>
          <a:srcRect l="16165" t="12821" r="9352" b="15582"/>
          <a:stretch>
            <a:fillRect/>
          </a:stretch>
        </p:blipFill>
        <p:spPr>
          <a:xfrm>
            <a:off x="2111485" y="2720538"/>
            <a:ext cx="2278348" cy="1368898"/>
          </a:xfrm>
          <a:prstGeom prst="rect">
            <a:avLst/>
          </a:prstGeom>
        </p:spPr>
      </p:pic>
      <p:sp>
        <p:nvSpPr>
          <p:cNvPr id="31" name="TextBox 30">
            <a:extLst>
              <a:ext uri="{FF2B5EF4-FFF2-40B4-BE49-F238E27FC236}">
                <a16:creationId xmlns:a16="http://schemas.microsoft.com/office/drawing/2014/main" id="{49830AB4-9E62-E950-A61A-9CE94601D1D7}"/>
              </a:ext>
            </a:extLst>
          </p:cNvPr>
          <p:cNvSpPr txBox="1"/>
          <p:nvPr/>
        </p:nvSpPr>
        <p:spPr>
          <a:xfrm>
            <a:off x="2180766" y="3760281"/>
            <a:ext cx="662537" cy="307777"/>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100000" t="100000"/>
            </a:path>
            <a:tileRect r="-100000" b="-100000"/>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mn-cs"/>
              </a:rPr>
              <a:t>India</a:t>
            </a:r>
          </a:p>
        </p:txBody>
      </p:sp>
      <p:sp>
        <p:nvSpPr>
          <p:cNvPr id="29" name="TextBox 28">
            <a:extLst>
              <a:ext uri="{FF2B5EF4-FFF2-40B4-BE49-F238E27FC236}">
                <a16:creationId xmlns:a16="http://schemas.microsoft.com/office/drawing/2014/main" id="{85780A0B-2366-7E9B-FD40-98E2AF9D397E}"/>
              </a:ext>
            </a:extLst>
          </p:cNvPr>
          <p:cNvSpPr txBox="1"/>
          <p:nvPr/>
        </p:nvSpPr>
        <p:spPr>
          <a:xfrm>
            <a:off x="2699289" y="1839318"/>
            <a:ext cx="901011" cy="307777"/>
          </a:xfrm>
          <a:prstGeom prst="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path path="circle">
              <a:fillToRect l="100000" t="100000"/>
            </a:path>
            <a:tileRect r="-100000" b="-100000"/>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Lebanon</a:t>
            </a:r>
          </a:p>
        </p:txBody>
      </p:sp>
      <p:sp>
        <p:nvSpPr>
          <p:cNvPr id="3" name="TextBox 2">
            <a:extLst>
              <a:ext uri="{FF2B5EF4-FFF2-40B4-BE49-F238E27FC236}">
                <a16:creationId xmlns:a16="http://schemas.microsoft.com/office/drawing/2014/main" id="{2CFA5DEB-7565-65F4-8747-B32840C47A84}"/>
              </a:ext>
            </a:extLst>
          </p:cNvPr>
          <p:cNvSpPr txBox="1"/>
          <p:nvPr/>
        </p:nvSpPr>
        <p:spPr>
          <a:xfrm>
            <a:off x="107157" y="1271172"/>
            <a:ext cx="12009310" cy="461665"/>
          </a:xfrm>
          <a:prstGeom prst="rect">
            <a:avLst/>
          </a:prstGeom>
          <a:solidFill>
            <a:srgbClr val="8EC540"/>
          </a:solid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CEBD </a:t>
            </a:r>
            <a:r>
              <a:rPr lang="en-US" sz="2400" dirty="0">
                <a:solidFill>
                  <a:schemeClr val="bg1"/>
                </a:solidFill>
                <a:latin typeface="Arial" panose="020B0604020202020204" pitchFamily="34" charset="0"/>
                <a:cs typeface="Arial" panose="020B0604020202020204" pitchFamily="34" charset="0"/>
              </a:rPr>
              <a:t>ashrae.org</a:t>
            </a:r>
            <a:r>
              <a:rPr lang="en-US" sz="2400" b="1" dirty="0">
                <a:solidFill>
                  <a:schemeClr val="bg1"/>
                </a:solidFill>
                <a:latin typeface="Arial" panose="020B0604020202020204" pitchFamily="34" charset="0"/>
                <a:cs typeface="Arial" panose="020B0604020202020204" pitchFamily="34" charset="0"/>
              </a:rPr>
              <a:t>/decarb</a:t>
            </a:r>
            <a:endParaRPr lang="en-US" b="1"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136382EB-4FEE-F971-B0D2-23E8B1EEDED3}"/>
              </a:ext>
            </a:extLst>
          </p:cNvPr>
          <p:cNvSpPr txBox="1"/>
          <p:nvPr/>
        </p:nvSpPr>
        <p:spPr>
          <a:xfrm>
            <a:off x="153492" y="4216048"/>
            <a:ext cx="12009310" cy="461665"/>
          </a:xfrm>
          <a:prstGeom prst="rect">
            <a:avLst/>
          </a:prstGeom>
          <a:solidFill>
            <a:srgbClr val="0099CC"/>
          </a:solid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CE IEQ </a:t>
            </a:r>
            <a:r>
              <a:rPr lang="en-US" sz="2400" dirty="0">
                <a:solidFill>
                  <a:schemeClr val="bg1"/>
                </a:solidFill>
                <a:latin typeface="Arial" panose="020B0604020202020204" pitchFamily="34" charset="0"/>
                <a:cs typeface="Arial" panose="020B0604020202020204" pitchFamily="34" charset="0"/>
              </a:rPr>
              <a:t>ashrae.org</a:t>
            </a:r>
            <a:r>
              <a:rPr lang="en-US" sz="2400" b="1" dirty="0">
                <a:solidFill>
                  <a:schemeClr val="bg1"/>
                </a:solidFill>
                <a:latin typeface="Arial" panose="020B0604020202020204" pitchFamily="34" charset="0"/>
                <a:cs typeface="Arial" panose="020B0604020202020204" pitchFamily="34" charset="0"/>
              </a:rPr>
              <a:t>/ieqresources</a:t>
            </a:r>
            <a:endParaRPr lang="en-US" b="1" dirty="0">
              <a:solidFill>
                <a:schemeClr val="bg1"/>
              </a:solidFill>
              <a:latin typeface="Arial" panose="020B060402020202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4B1CC52E-8F55-CF8A-BCBA-4B34C1326EA2}"/>
              </a:ext>
            </a:extLst>
          </p:cNvPr>
          <p:cNvPicPr>
            <a:picLocks noChangeAspect="1"/>
          </p:cNvPicPr>
          <p:nvPr/>
        </p:nvPicPr>
        <p:blipFill>
          <a:blip r:embed="rId6"/>
          <a:srcRect b="13318"/>
          <a:stretch>
            <a:fillRect/>
          </a:stretch>
        </p:blipFill>
        <p:spPr>
          <a:xfrm>
            <a:off x="153492" y="4751709"/>
            <a:ext cx="6574686" cy="1773270"/>
          </a:xfrm>
          <a:prstGeom prst="rect">
            <a:avLst/>
          </a:prstGeom>
        </p:spPr>
      </p:pic>
      <p:sp>
        <p:nvSpPr>
          <p:cNvPr id="36" name="TextBox 35">
            <a:extLst>
              <a:ext uri="{FF2B5EF4-FFF2-40B4-BE49-F238E27FC236}">
                <a16:creationId xmlns:a16="http://schemas.microsoft.com/office/drawing/2014/main" id="{1E7325D4-63C2-4EB0-B229-DA4F660238A4}"/>
              </a:ext>
            </a:extLst>
          </p:cNvPr>
          <p:cNvSpPr txBox="1"/>
          <p:nvPr/>
        </p:nvSpPr>
        <p:spPr>
          <a:xfrm>
            <a:off x="6976533" y="4699337"/>
            <a:ext cx="5061975" cy="1938992"/>
          </a:xfrm>
          <a:prstGeom prst="rect">
            <a:avLst/>
          </a:prstGeom>
          <a:noFill/>
        </p:spPr>
        <p:txBody>
          <a:bodyPr wrap="square" numCol="1" rtlCol="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b="1" i="0" strike="noStrike" kern="1200" cap="none" spc="0" normalizeH="0" baseline="0" noProof="0" dirty="0">
                <a:ln>
                  <a:noFill/>
                </a:ln>
                <a:solidFill>
                  <a:srgbClr val="006EB6"/>
                </a:solidFill>
                <a:effectLst/>
                <a:uLnTx/>
                <a:uFillTx/>
                <a:latin typeface="Arial" panose="020B0604020202020204" pitchFamily="34" charset="0"/>
                <a:ea typeface="Roboto" panose="02000000000000000000" pitchFamily="2" charset="0"/>
                <a:cs typeface="Arial" panose="020B0604020202020204" pitchFamily="34" charset="0"/>
              </a:rPr>
              <a:t>NEW IEQ Resources page</a:t>
            </a:r>
          </a:p>
          <a:p>
            <a:pPr marL="285750" marR="0" lvl="0" indent="-285750" algn="ctr"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US" sz="1600" dirty="0">
                <a:solidFill>
                  <a:srgbClr val="006EB6"/>
                </a:solidFill>
                <a:latin typeface="Arial" panose="020B0604020202020204" pitchFamily="34" charset="0"/>
                <a:ea typeface="Roboto" panose="02000000000000000000" pitchFamily="2" charset="0"/>
                <a:cs typeface="Arial" panose="020B0604020202020204" pitchFamily="34" charset="0"/>
              </a:rPr>
              <a:t>Videos</a:t>
            </a:r>
          </a:p>
          <a:p>
            <a:pPr marL="285750" marR="0" lvl="0" indent="-285750" algn="ctr"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i="0" strike="noStrike" kern="1200" cap="none" spc="0" normalizeH="0" baseline="0" noProof="0" dirty="0">
                <a:ln>
                  <a:noFill/>
                </a:ln>
                <a:solidFill>
                  <a:srgbClr val="006EB6"/>
                </a:solidFill>
                <a:effectLst/>
                <a:uLnTx/>
                <a:uFillTx/>
                <a:latin typeface="Arial" panose="020B0604020202020204" pitchFamily="34" charset="0"/>
                <a:ea typeface="Roboto" panose="02000000000000000000" pitchFamily="2" charset="0"/>
                <a:cs typeface="Arial" panose="020B0604020202020204" pitchFamily="34" charset="0"/>
              </a:rPr>
              <a:t>O&amp;M Best Practice Checklists</a:t>
            </a:r>
          </a:p>
          <a:p>
            <a:pPr marL="285750" marR="0" lvl="0" indent="-285750" algn="ctr"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US" sz="1600" dirty="0">
                <a:solidFill>
                  <a:srgbClr val="006EB6"/>
                </a:solidFill>
                <a:latin typeface="Arial" panose="020B0604020202020204" pitchFamily="34" charset="0"/>
                <a:ea typeface="Roboto" panose="02000000000000000000" pitchFamily="2" charset="0"/>
                <a:cs typeface="Arial" panose="020B0604020202020204" pitchFamily="34" charset="0"/>
              </a:rPr>
              <a:t>IEQ Guides</a:t>
            </a:r>
          </a:p>
          <a:p>
            <a:pPr marL="285750" marR="0" lvl="0" indent="-285750" algn="ctr"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1600" i="0" strike="noStrike" kern="1200" cap="none" spc="0" normalizeH="0" baseline="0" noProof="0" dirty="0">
                <a:ln>
                  <a:noFill/>
                </a:ln>
                <a:solidFill>
                  <a:srgbClr val="006EB6"/>
                </a:solidFill>
                <a:effectLst/>
                <a:uLnTx/>
                <a:uFillTx/>
                <a:latin typeface="Arial" panose="020B0604020202020204" pitchFamily="34" charset="0"/>
                <a:ea typeface="Roboto" panose="02000000000000000000" pitchFamily="2" charset="0"/>
                <a:cs typeface="Arial" panose="020B0604020202020204" pitchFamily="34" charset="0"/>
              </a:rPr>
              <a:t>Compilation of IEQ Resources</a:t>
            </a:r>
            <a:endParaRPr kumimoji="0" lang="en-US" sz="1600" i="0" strike="noStrike" kern="1200" cap="none" spc="0" normalizeH="0" baseline="0" noProof="0" dirty="0">
              <a:ln>
                <a:noFill/>
              </a:ln>
              <a:solidFill>
                <a:prstClr val="black"/>
              </a:solidFill>
              <a:effectLst/>
              <a:uLnTx/>
              <a:uFillTx/>
              <a:latin typeface="Arial" panose="020B0604020202020204" pitchFamily="34" charset="0"/>
              <a:ea typeface="Roboto Condensed Medium" panose="02000000000000000000" pitchFamily="2" charset="0"/>
              <a:cs typeface="Arial" panose="020B0604020202020204" pitchFamily="34" charset="0"/>
            </a:endParaRPr>
          </a:p>
        </p:txBody>
      </p:sp>
    </p:spTree>
    <p:extLst>
      <p:ext uri="{BB962C8B-B14F-4D97-AF65-F5344CB8AC3E}">
        <p14:creationId xmlns:p14="http://schemas.microsoft.com/office/powerpoint/2010/main" val="2503004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AA540-14ED-1EB1-3A03-E5EE060DDCE7}"/>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9D049E95-26C9-545D-9A45-E1A4D27D489D}"/>
              </a:ext>
            </a:extLst>
          </p:cNvPr>
          <p:cNvPicPr>
            <a:picLocks noChangeAspect="1"/>
          </p:cNvPicPr>
          <p:nvPr/>
        </p:nvPicPr>
        <p:blipFill>
          <a:blip r:embed="rId3"/>
          <a:stretch>
            <a:fillRect/>
          </a:stretch>
        </p:blipFill>
        <p:spPr>
          <a:xfrm>
            <a:off x="5096508" y="1680232"/>
            <a:ext cx="6917968" cy="45714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itle 1">
            <a:extLst>
              <a:ext uri="{FF2B5EF4-FFF2-40B4-BE49-F238E27FC236}">
                <a16:creationId xmlns:a16="http://schemas.microsoft.com/office/drawing/2014/main" id="{70E133BD-1C6D-8033-F8CC-8B02E44E9C49}"/>
              </a:ext>
            </a:extLst>
          </p:cNvPr>
          <p:cNvSpPr>
            <a:spLocks noGrp="1"/>
          </p:cNvSpPr>
          <p:nvPr>
            <p:ph type="title"/>
          </p:nvPr>
        </p:nvSpPr>
        <p:spPr>
          <a:xfrm>
            <a:off x="96608" y="606285"/>
            <a:ext cx="998989" cy="643543"/>
          </a:xfrm>
        </p:spPr>
        <p:txBody>
          <a:bodyPr>
            <a:normAutofit/>
          </a:bodyPr>
          <a:lstStyle/>
          <a:p>
            <a:r>
              <a:rPr lang="en-US" sz="1600">
                <a:latin typeface="Arial" panose="020B0604020202020204" pitchFamily="34" charset="0"/>
              </a:rPr>
              <a:t>ABOUT</a:t>
            </a:r>
          </a:p>
        </p:txBody>
      </p:sp>
      <p:sp>
        <p:nvSpPr>
          <p:cNvPr id="5" name="Title 1">
            <a:extLst>
              <a:ext uri="{FF2B5EF4-FFF2-40B4-BE49-F238E27FC236}">
                <a16:creationId xmlns:a16="http://schemas.microsoft.com/office/drawing/2014/main" id="{9D0B5220-B6FA-E921-5E1C-E70B0C8E0C40}"/>
              </a:ext>
            </a:extLst>
          </p:cNvPr>
          <p:cNvSpPr txBox="1">
            <a:spLocks/>
          </p:cNvSpPr>
          <p:nvPr/>
        </p:nvSpPr>
        <p:spPr>
          <a:xfrm>
            <a:off x="933585" y="595239"/>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a:ln>
                  <a:noFill/>
                </a:ln>
                <a:solidFill>
                  <a:srgbClr val="8EC540"/>
                </a:solidFill>
                <a:effectLst/>
                <a:uLnTx/>
                <a:uFillTx/>
                <a:latin typeface="Arial" panose="020B0604020202020204" pitchFamily="34" charset="0"/>
                <a:ea typeface="+mj-ea"/>
                <a:cs typeface="+mj-cs"/>
              </a:rPr>
              <a:t>TECHNICAL RESOURCES</a:t>
            </a:r>
          </a:p>
        </p:txBody>
      </p:sp>
      <p:sp>
        <p:nvSpPr>
          <p:cNvPr id="6" name="Title 1">
            <a:extLst>
              <a:ext uri="{FF2B5EF4-FFF2-40B4-BE49-F238E27FC236}">
                <a16:creationId xmlns:a16="http://schemas.microsoft.com/office/drawing/2014/main" id="{E65A717B-3EE9-20A4-61A3-DAEE4DBFBA81}"/>
              </a:ext>
            </a:extLst>
          </p:cNvPr>
          <p:cNvSpPr txBox="1">
            <a:spLocks/>
          </p:cNvSpPr>
          <p:nvPr/>
        </p:nvSpPr>
        <p:spPr>
          <a:xfrm>
            <a:off x="3953272" y="606285"/>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PROFESSIONAL DEVELOPMENT</a:t>
            </a:r>
          </a:p>
        </p:txBody>
      </p:sp>
      <p:sp>
        <p:nvSpPr>
          <p:cNvPr id="7" name="Title 1">
            <a:extLst>
              <a:ext uri="{FF2B5EF4-FFF2-40B4-BE49-F238E27FC236}">
                <a16:creationId xmlns:a16="http://schemas.microsoft.com/office/drawing/2014/main" id="{24DBCE14-4B13-D20D-2614-93506F9627D7}"/>
              </a:ext>
            </a:extLst>
          </p:cNvPr>
          <p:cNvSpPr txBox="1">
            <a:spLocks/>
          </p:cNvSpPr>
          <p:nvPr/>
        </p:nvSpPr>
        <p:spPr>
          <a:xfrm>
            <a:off x="7221136" y="6062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CONFERENCES</a:t>
            </a:r>
          </a:p>
        </p:txBody>
      </p:sp>
      <p:sp>
        <p:nvSpPr>
          <p:cNvPr id="8" name="Title 1">
            <a:extLst>
              <a:ext uri="{FF2B5EF4-FFF2-40B4-BE49-F238E27FC236}">
                <a16:creationId xmlns:a16="http://schemas.microsoft.com/office/drawing/2014/main" id="{A5D643AC-2B35-16C0-860B-16044B8506FA}"/>
              </a:ext>
            </a:extLst>
          </p:cNvPr>
          <p:cNvSpPr txBox="1">
            <a:spLocks/>
          </p:cNvSpPr>
          <p:nvPr/>
        </p:nvSpPr>
        <p:spPr>
          <a:xfrm>
            <a:off x="8919029" y="6062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sp>
        <p:nvSpPr>
          <p:cNvPr id="9" name="Title 1">
            <a:extLst>
              <a:ext uri="{FF2B5EF4-FFF2-40B4-BE49-F238E27FC236}">
                <a16:creationId xmlns:a16="http://schemas.microsoft.com/office/drawing/2014/main" id="{1C8CDB58-58DB-5210-B07B-72FE6D2AEA91}"/>
              </a:ext>
            </a:extLst>
          </p:cNvPr>
          <p:cNvSpPr txBox="1">
            <a:spLocks/>
          </p:cNvSpPr>
          <p:nvPr/>
        </p:nvSpPr>
        <p:spPr>
          <a:xfrm>
            <a:off x="10507345" y="606290"/>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cxnSp>
        <p:nvCxnSpPr>
          <p:cNvPr id="11" name="Straight Connector 10">
            <a:extLst>
              <a:ext uri="{FF2B5EF4-FFF2-40B4-BE49-F238E27FC236}">
                <a16:creationId xmlns:a16="http://schemas.microsoft.com/office/drawing/2014/main" id="{7BD21FD1-9082-BEDB-EFF4-FA5E9E1D6848}"/>
              </a:ext>
            </a:extLst>
          </p:cNvPr>
          <p:cNvCxnSpPr/>
          <p:nvPr/>
        </p:nvCxnSpPr>
        <p:spPr>
          <a:xfrm>
            <a:off x="3953272"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96A30FA-EBB5-EAF7-8AC4-4F6A5FFEC57C}"/>
              </a:ext>
            </a:extLst>
          </p:cNvPr>
          <p:cNvCxnSpPr/>
          <p:nvPr/>
        </p:nvCxnSpPr>
        <p:spPr>
          <a:xfrm>
            <a:off x="7247787" y="766008"/>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B01281-FD0C-2886-7535-C4A5A2A8C6F7}"/>
              </a:ext>
            </a:extLst>
          </p:cNvPr>
          <p:cNvCxnSpPr/>
          <p:nvPr/>
        </p:nvCxnSpPr>
        <p:spPr>
          <a:xfrm>
            <a:off x="8930217"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273A700-1AFD-6A7C-28BF-FF89DFBB0F16}"/>
              </a:ext>
            </a:extLst>
          </p:cNvPr>
          <p:cNvCxnSpPr/>
          <p:nvPr/>
        </p:nvCxnSpPr>
        <p:spPr>
          <a:xfrm>
            <a:off x="10525523" y="766008"/>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DF33587-2997-C8EE-1BD3-AD3B141C0F74}"/>
              </a:ext>
            </a:extLst>
          </p:cNvPr>
          <p:cNvCxnSpPr/>
          <p:nvPr/>
        </p:nvCxnSpPr>
        <p:spPr>
          <a:xfrm>
            <a:off x="960152"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FC9C105-FAA4-15E0-40FD-1180E5B0BC2F}"/>
              </a:ext>
            </a:extLst>
          </p:cNvPr>
          <p:cNvSpPr txBox="1"/>
          <p:nvPr/>
        </p:nvSpPr>
        <p:spPr>
          <a:xfrm>
            <a:off x="107157" y="138682"/>
            <a:ext cx="11124691" cy="523220"/>
          </a:xfrm>
          <a:prstGeom prst="rect">
            <a:avLst/>
          </a:prstGeom>
          <a:noFill/>
        </p:spPr>
        <p:txBody>
          <a:bodyPr wrap="square">
            <a:spAutoFit/>
          </a:bodyPr>
          <a:lstStyle/>
          <a:p>
            <a:pPr lvl="0">
              <a:defRPr/>
            </a:pPr>
            <a:r>
              <a:rPr lang="en-US" sz="2800" dirty="0">
                <a:solidFill>
                  <a:prstClr val="white"/>
                </a:solidFill>
                <a:latin typeface="Arial" panose="020B0604020202020204" pitchFamily="34" charset="0"/>
              </a:rPr>
              <a:t>ashrae.org</a:t>
            </a:r>
            <a:r>
              <a:rPr lang="en-US" sz="2800" b="1" dirty="0">
                <a:solidFill>
                  <a:prstClr val="white"/>
                </a:solidFill>
                <a:latin typeface="Arial" panose="020B0604020202020204" pitchFamily="34" charset="0"/>
              </a:rPr>
              <a:t>/TechnicalResources    </a:t>
            </a:r>
            <a:r>
              <a:rPr kumimoji="0" lang="en-US" sz="2800" b="1" i="0" u="none" strike="noStrike" kern="1200" cap="none" spc="0" normalizeH="0" baseline="0" noProof="0" dirty="0">
                <a:ln>
                  <a:noFill/>
                </a:ln>
                <a:solidFill>
                  <a:schemeClr val="accent6"/>
                </a:solidFill>
                <a:effectLst/>
                <a:uLnTx/>
                <a:uFillTx/>
                <a:latin typeface="Arial" panose="020B0604020202020204" pitchFamily="34" charset="0"/>
                <a:ea typeface="+mn-ea"/>
                <a:cs typeface="+mn-cs"/>
              </a:rPr>
              <a:t>AI Data Center Framework</a:t>
            </a:r>
            <a:endParaRPr kumimoji="0" lang="en-US" sz="2000" b="1" i="0" u="none" strike="noStrike" kern="1200" cap="none" spc="0" normalizeH="0" baseline="0" noProof="0" dirty="0">
              <a:ln>
                <a:noFill/>
              </a:ln>
              <a:solidFill>
                <a:schemeClr val="accent6"/>
              </a:solidFill>
              <a:effectLst/>
              <a:uLnTx/>
              <a:uFillTx/>
              <a:latin typeface="Arial" panose="020B0604020202020204" pitchFamily="34" charset="0"/>
              <a:ea typeface="+mn-ea"/>
              <a:cs typeface="+mn-cs"/>
            </a:endParaRPr>
          </a:p>
        </p:txBody>
      </p:sp>
      <p:pic>
        <p:nvPicPr>
          <p:cNvPr id="21" name="Picture 20" descr="A black and white logo&#10;&#10;AI-generated content may be incorrect.">
            <a:extLst>
              <a:ext uri="{FF2B5EF4-FFF2-40B4-BE49-F238E27FC236}">
                <a16:creationId xmlns:a16="http://schemas.microsoft.com/office/drawing/2014/main" id="{E5E2038C-2EC6-C173-EBA1-DB26A0E4E166}"/>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64928" y="5525693"/>
            <a:ext cx="1748155" cy="487680"/>
          </a:xfrm>
          <a:prstGeom prst="rect">
            <a:avLst/>
          </a:prstGeom>
          <a:noFill/>
          <a:ln>
            <a:noFill/>
          </a:ln>
        </p:spPr>
      </p:pic>
      <p:pic>
        <p:nvPicPr>
          <p:cNvPr id="22" name="Picture 21" descr="Logo&#10;&#10;AI-generated content may be incorrect.">
            <a:extLst>
              <a:ext uri="{FF2B5EF4-FFF2-40B4-BE49-F238E27FC236}">
                <a16:creationId xmlns:a16="http://schemas.microsoft.com/office/drawing/2014/main" id="{FC1B8DB0-766E-F853-272B-D4B3D28C2386}"/>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2639191" y="4966656"/>
            <a:ext cx="2359616" cy="1118475"/>
          </a:xfrm>
          <a:prstGeom prst="rect">
            <a:avLst/>
          </a:prstGeom>
        </p:spPr>
      </p:pic>
      <p:pic>
        <p:nvPicPr>
          <p:cNvPr id="23" name="Picture 22" descr="A blue hexagon with white text&#10;&#10;Description automatically generated">
            <a:extLst>
              <a:ext uri="{FF2B5EF4-FFF2-40B4-BE49-F238E27FC236}">
                <a16:creationId xmlns:a16="http://schemas.microsoft.com/office/drawing/2014/main" id="{9C91AC92-0925-5514-281E-DAA1DCBA0128}"/>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416994" y="4122830"/>
            <a:ext cx="1588673" cy="1099040"/>
          </a:xfrm>
          <a:prstGeom prst="rect">
            <a:avLst/>
          </a:prstGeom>
        </p:spPr>
      </p:pic>
      <p:sp>
        <p:nvSpPr>
          <p:cNvPr id="25" name="TextBox 24">
            <a:extLst>
              <a:ext uri="{FF2B5EF4-FFF2-40B4-BE49-F238E27FC236}">
                <a16:creationId xmlns:a16="http://schemas.microsoft.com/office/drawing/2014/main" id="{BF19F929-9D71-5855-12A6-71D81A2407EE}"/>
              </a:ext>
            </a:extLst>
          </p:cNvPr>
          <p:cNvSpPr txBox="1"/>
          <p:nvPr/>
        </p:nvSpPr>
        <p:spPr>
          <a:xfrm>
            <a:off x="356368" y="1624675"/>
            <a:ext cx="4219487"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6559D"/>
                </a:solidFill>
                <a:effectLst/>
                <a:uLnTx/>
                <a:uFillTx/>
                <a:latin typeface="Arial" panose="020B0604020202020204" pitchFamily="34" charset="0"/>
                <a:ea typeface="+mn-ea"/>
                <a:cs typeface="Arial" panose="020B0604020202020204" pitchFamily="34" charset="0"/>
              </a:rPr>
              <a:t>A one-stop shop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6559D"/>
                </a:solidFill>
                <a:effectLst/>
                <a:uLnTx/>
                <a:uFillTx/>
                <a:latin typeface="Arial" panose="020B0604020202020204" pitchFamily="34" charset="0"/>
                <a:ea typeface="+mn-ea"/>
                <a:cs typeface="Arial" panose="020B0604020202020204" pitchFamily="34" charset="0"/>
              </a:rPr>
              <a:t>for AI Data Center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6559D"/>
                </a:solidFill>
                <a:effectLst/>
                <a:uLnTx/>
                <a:uFillTx/>
                <a:latin typeface="Arial" panose="020B0604020202020204" pitchFamily="34" charset="0"/>
                <a:ea typeface="+mn-ea"/>
                <a:cs typeface="Arial" panose="020B0604020202020204" pitchFamily="34" charset="0"/>
              </a:rPr>
              <a:t>planning and development.</a:t>
            </a:r>
          </a:p>
        </p:txBody>
      </p:sp>
      <p:cxnSp>
        <p:nvCxnSpPr>
          <p:cNvPr id="3" name="Straight Connector 2">
            <a:extLst>
              <a:ext uri="{FF2B5EF4-FFF2-40B4-BE49-F238E27FC236}">
                <a16:creationId xmlns:a16="http://schemas.microsoft.com/office/drawing/2014/main" id="{8499057C-8DE6-85B1-093B-9D5873D415C2}"/>
              </a:ext>
            </a:extLst>
          </p:cNvPr>
          <p:cNvCxnSpPr/>
          <p:nvPr/>
        </p:nvCxnSpPr>
        <p:spPr>
          <a:xfrm>
            <a:off x="264928" y="3772703"/>
            <a:ext cx="4219487"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BC3B966-AFDD-E046-01B7-4AC75E84B1E5}"/>
              </a:ext>
            </a:extLst>
          </p:cNvPr>
          <p:cNvSpPr txBox="1"/>
          <p:nvPr/>
        </p:nvSpPr>
        <p:spPr>
          <a:xfrm>
            <a:off x="356368" y="2794969"/>
            <a:ext cx="4219487"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6559D"/>
                </a:solidFill>
                <a:effectLst/>
                <a:uLnTx/>
                <a:uFillTx/>
                <a:latin typeface="Arial" panose="020B0604020202020204" pitchFamily="34" charset="0"/>
                <a:ea typeface="+mn-ea"/>
                <a:cs typeface="Arial" panose="020B0604020202020204" pitchFamily="34" charset="0"/>
              </a:rPr>
              <a:t>Available in ‘Technical Resources’ on ashrae.org.</a:t>
            </a:r>
          </a:p>
        </p:txBody>
      </p:sp>
      <p:sp>
        <p:nvSpPr>
          <p:cNvPr id="17" name="Arrow: Right 16">
            <a:extLst>
              <a:ext uri="{FF2B5EF4-FFF2-40B4-BE49-F238E27FC236}">
                <a16:creationId xmlns:a16="http://schemas.microsoft.com/office/drawing/2014/main" id="{D780EBD1-F2FD-2558-8BE6-2FCB33B6EECA}"/>
              </a:ext>
            </a:extLst>
          </p:cNvPr>
          <p:cNvSpPr/>
          <p:nvPr/>
        </p:nvSpPr>
        <p:spPr>
          <a:xfrm rot="18711066">
            <a:off x="525627" y="1116886"/>
            <a:ext cx="863544" cy="643543"/>
          </a:xfrm>
          <a:prstGeom prst="rightArrow">
            <a:avLst/>
          </a:prstGeom>
          <a:solidFill>
            <a:srgbClr val="8EC5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9420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B60A23A-C653-09EF-C722-22E6D92248C8}"/>
              </a:ext>
            </a:extLst>
          </p:cNvPr>
          <p:cNvSpPr/>
          <p:nvPr/>
        </p:nvSpPr>
        <p:spPr>
          <a:xfrm>
            <a:off x="-1" y="1288194"/>
            <a:ext cx="12192000" cy="716804"/>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itle 1">
            <a:extLst>
              <a:ext uri="{FF2B5EF4-FFF2-40B4-BE49-F238E27FC236}">
                <a16:creationId xmlns:a16="http://schemas.microsoft.com/office/drawing/2014/main" id="{FABE53E9-431A-E7EF-09C2-537C4A4A2663}"/>
              </a:ext>
            </a:extLst>
          </p:cNvPr>
          <p:cNvSpPr>
            <a:spLocks noGrp="1"/>
          </p:cNvSpPr>
          <p:nvPr>
            <p:ph type="title"/>
          </p:nvPr>
        </p:nvSpPr>
        <p:spPr>
          <a:xfrm>
            <a:off x="96608" y="606285"/>
            <a:ext cx="998989" cy="643543"/>
          </a:xfrm>
        </p:spPr>
        <p:txBody>
          <a:bodyPr>
            <a:normAutofit/>
          </a:bodyPr>
          <a:lstStyle/>
          <a:p>
            <a:r>
              <a:rPr lang="en-US" sz="1600">
                <a:latin typeface="Arial" panose="020B0604020202020204" pitchFamily="34" charset="0"/>
              </a:rPr>
              <a:t>ABOUT</a:t>
            </a:r>
          </a:p>
        </p:txBody>
      </p:sp>
      <p:sp>
        <p:nvSpPr>
          <p:cNvPr id="5" name="Title 1">
            <a:extLst>
              <a:ext uri="{FF2B5EF4-FFF2-40B4-BE49-F238E27FC236}">
                <a16:creationId xmlns:a16="http://schemas.microsoft.com/office/drawing/2014/main" id="{93A6BE48-A71D-D3DB-686F-BBDC96CAEE8C}"/>
              </a:ext>
            </a:extLst>
          </p:cNvPr>
          <p:cNvSpPr txBox="1">
            <a:spLocks/>
          </p:cNvSpPr>
          <p:nvPr/>
        </p:nvSpPr>
        <p:spPr>
          <a:xfrm>
            <a:off x="933585" y="595239"/>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a:ln>
                  <a:noFill/>
                </a:ln>
                <a:solidFill>
                  <a:srgbClr val="8EC540"/>
                </a:solidFill>
                <a:effectLst/>
                <a:uLnTx/>
                <a:uFillTx/>
                <a:latin typeface="Arial" panose="020B0604020202020204" pitchFamily="34" charset="0"/>
                <a:ea typeface="+mj-ea"/>
                <a:cs typeface="+mj-cs"/>
              </a:rPr>
              <a:t>TECHNICAL RESOURCES</a:t>
            </a:r>
          </a:p>
        </p:txBody>
      </p:sp>
      <p:sp>
        <p:nvSpPr>
          <p:cNvPr id="6" name="Title 1">
            <a:extLst>
              <a:ext uri="{FF2B5EF4-FFF2-40B4-BE49-F238E27FC236}">
                <a16:creationId xmlns:a16="http://schemas.microsoft.com/office/drawing/2014/main" id="{7B07D443-36EC-11E1-E3AB-50F2766E93CF}"/>
              </a:ext>
            </a:extLst>
          </p:cNvPr>
          <p:cNvSpPr txBox="1">
            <a:spLocks/>
          </p:cNvSpPr>
          <p:nvPr/>
        </p:nvSpPr>
        <p:spPr>
          <a:xfrm>
            <a:off x="3953272" y="606285"/>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PROFESSIONAL DEVELOPMENT</a:t>
            </a:r>
          </a:p>
        </p:txBody>
      </p:sp>
      <p:sp>
        <p:nvSpPr>
          <p:cNvPr id="7" name="Title 1">
            <a:extLst>
              <a:ext uri="{FF2B5EF4-FFF2-40B4-BE49-F238E27FC236}">
                <a16:creationId xmlns:a16="http://schemas.microsoft.com/office/drawing/2014/main" id="{F5ADC07B-9FC2-6038-7C5D-FFDF810101DD}"/>
              </a:ext>
            </a:extLst>
          </p:cNvPr>
          <p:cNvSpPr txBox="1">
            <a:spLocks/>
          </p:cNvSpPr>
          <p:nvPr/>
        </p:nvSpPr>
        <p:spPr>
          <a:xfrm>
            <a:off x="7221136" y="6062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CONFERENCES</a:t>
            </a:r>
          </a:p>
        </p:txBody>
      </p:sp>
      <p:sp>
        <p:nvSpPr>
          <p:cNvPr id="8" name="Title 1">
            <a:extLst>
              <a:ext uri="{FF2B5EF4-FFF2-40B4-BE49-F238E27FC236}">
                <a16:creationId xmlns:a16="http://schemas.microsoft.com/office/drawing/2014/main" id="{435447B8-B444-8805-17ED-D96962C05690}"/>
              </a:ext>
            </a:extLst>
          </p:cNvPr>
          <p:cNvSpPr txBox="1">
            <a:spLocks/>
          </p:cNvSpPr>
          <p:nvPr/>
        </p:nvSpPr>
        <p:spPr>
          <a:xfrm>
            <a:off x="8919029" y="6062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sp>
        <p:nvSpPr>
          <p:cNvPr id="9" name="Title 1">
            <a:extLst>
              <a:ext uri="{FF2B5EF4-FFF2-40B4-BE49-F238E27FC236}">
                <a16:creationId xmlns:a16="http://schemas.microsoft.com/office/drawing/2014/main" id="{33FD1A73-3FBB-1AE9-A264-E0CF3C497C1C}"/>
              </a:ext>
            </a:extLst>
          </p:cNvPr>
          <p:cNvSpPr txBox="1">
            <a:spLocks/>
          </p:cNvSpPr>
          <p:nvPr/>
        </p:nvSpPr>
        <p:spPr>
          <a:xfrm>
            <a:off x="10507345" y="606290"/>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cxnSp>
        <p:nvCxnSpPr>
          <p:cNvPr id="11" name="Straight Connector 10">
            <a:extLst>
              <a:ext uri="{FF2B5EF4-FFF2-40B4-BE49-F238E27FC236}">
                <a16:creationId xmlns:a16="http://schemas.microsoft.com/office/drawing/2014/main" id="{FEA96DA7-D2E4-48A2-AF7D-095808363843}"/>
              </a:ext>
            </a:extLst>
          </p:cNvPr>
          <p:cNvCxnSpPr/>
          <p:nvPr/>
        </p:nvCxnSpPr>
        <p:spPr>
          <a:xfrm>
            <a:off x="3953272"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6DD57EC-78ED-3F32-4E48-F191ABA7A1AA}"/>
              </a:ext>
            </a:extLst>
          </p:cNvPr>
          <p:cNvCxnSpPr/>
          <p:nvPr/>
        </p:nvCxnSpPr>
        <p:spPr>
          <a:xfrm>
            <a:off x="7221136" y="766008"/>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2E2F30-A159-F5E2-90D2-A44BF986A62D}"/>
              </a:ext>
            </a:extLst>
          </p:cNvPr>
          <p:cNvCxnSpPr/>
          <p:nvPr/>
        </p:nvCxnSpPr>
        <p:spPr>
          <a:xfrm>
            <a:off x="8930217"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3FE61FF-1F67-03E5-706A-8CFE3FFFE390}"/>
              </a:ext>
            </a:extLst>
          </p:cNvPr>
          <p:cNvCxnSpPr/>
          <p:nvPr/>
        </p:nvCxnSpPr>
        <p:spPr>
          <a:xfrm>
            <a:off x="10525523" y="766008"/>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F771703-C5A5-861A-78A9-8DC120DE1858}"/>
              </a:ext>
            </a:extLst>
          </p:cNvPr>
          <p:cNvCxnSpPr/>
          <p:nvPr/>
        </p:nvCxnSpPr>
        <p:spPr>
          <a:xfrm>
            <a:off x="960152" y="772869"/>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6261F30-B577-EA02-BB63-0FF6CB0B74DD}"/>
              </a:ext>
            </a:extLst>
          </p:cNvPr>
          <p:cNvSpPr txBox="1"/>
          <p:nvPr/>
        </p:nvSpPr>
        <p:spPr>
          <a:xfrm>
            <a:off x="107157" y="138682"/>
            <a:ext cx="8543951"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Arial" panose="020B0604020202020204" pitchFamily="34" charset="0"/>
              </a:rPr>
              <a:t>ashrae.org</a:t>
            </a:r>
            <a:r>
              <a:rPr lang="en-US" sz="3200" b="1" dirty="0">
                <a:solidFill>
                  <a:prstClr val="white"/>
                </a:solidFill>
                <a:latin typeface="Arial" panose="020B0604020202020204" pitchFamily="34" charset="0"/>
              </a:rPr>
              <a:t>/</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Bookstore</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F7E181E6-17A1-DC98-34AA-384D6B580077}"/>
              </a:ext>
            </a:extLst>
          </p:cNvPr>
          <p:cNvSpPr txBox="1"/>
          <p:nvPr/>
        </p:nvSpPr>
        <p:spPr>
          <a:xfrm>
            <a:off x="1" y="1405366"/>
            <a:ext cx="1219199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Coming July and August!</a:t>
            </a:r>
          </a:p>
        </p:txBody>
      </p:sp>
      <p:pic>
        <p:nvPicPr>
          <p:cNvPr id="20" name="Picture 19">
            <a:extLst>
              <a:ext uri="{FF2B5EF4-FFF2-40B4-BE49-F238E27FC236}">
                <a16:creationId xmlns:a16="http://schemas.microsoft.com/office/drawing/2014/main" id="{2C4A393C-0BCC-7B65-BBFF-E2066C1B84C5}"/>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660977" y="2291301"/>
            <a:ext cx="2093117" cy="3278505"/>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058BF43E-1209-8825-6401-0DF3B6F1E9AD}"/>
              </a:ext>
            </a:extLst>
          </p:cNvPr>
          <p:cNvPicPr>
            <a:picLocks noChangeAspect="1"/>
          </p:cNvPicPr>
          <p:nvPr/>
        </p:nvPicPr>
        <p:blipFill>
          <a:blip r:embed="rId4">
            <a:extLst>
              <a:ext uri="{28A0092B-C50C-407E-A947-70E740481C1C}">
                <a14:useLocalDpi xmlns:a14="http://schemas.microsoft.com/office/drawing/2010/main" val="0"/>
              </a:ext>
            </a:extLst>
          </a:blip>
          <a:srcRect r="3729" b="2671"/>
          <a:stretch>
            <a:fillRect/>
          </a:stretch>
        </p:blipFill>
        <p:spPr>
          <a:xfrm>
            <a:off x="4753022" y="2459511"/>
            <a:ext cx="2606179" cy="3513092"/>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4AD3894E-45DB-302C-BECB-853FF540B64E}"/>
              </a:ext>
            </a:extLst>
          </p:cNvPr>
          <p:cNvPicPr>
            <a:picLocks noChangeAspect="1"/>
          </p:cNvPicPr>
          <p:nvPr/>
        </p:nvPicPr>
        <p:blipFill>
          <a:blip r:embed="rId5" cstate="screen">
            <a:extLst>
              <a:ext uri="{28A0092B-C50C-407E-A947-70E740481C1C}">
                <a14:useLocalDpi xmlns:a14="http://schemas.microsoft.com/office/drawing/2010/main" val="0"/>
              </a:ext>
            </a:extLst>
          </a:blip>
          <a:srcRect t="1470" b="1443"/>
          <a:stretch>
            <a:fillRect/>
          </a:stretch>
        </p:blipFill>
        <p:spPr>
          <a:xfrm>
            <a:off x="2193879" y="2555914"/>
            <a:ext cx="2185253" cy="341668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BBA7724B-C729-48A3-738C-9A64DC706C9D}"/>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8919029" y="2235853"/>
            <a:ext cx="2701744" cy="3333953"/>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C672994A-B4AB-A278-CEFC-FD2D6078B9A5}"/>
              </a:ext>
            </a:extLst>
          </p:cNvPr>
          <p:cNvPicPr>
            <a:picLocks noChangeAspect="1"/>
          </p:cNvPicPr>
          <p:nvPr/>
        </p:nvPicPr>
        <p:blipFill>
          <a:blip r:embed="rId7" cstate="screen">
            <a:extLst>
              <a:ext uri="{28A0092B-C50C-407E-A947-70E740481C1C}">
                <a14:useLocalDpi xmlns:a14="http://schemas.microsoft.com/office/drawing/2010/main" val="0"/>
              </a:ext>
            </a:extLst>
          </a:blip>
          <a:srcRect/>
          <a:stretch/>
        </p:blipFill>
        <p:spPr>
          <a:xfrm>
            <a:off x="7579344" y="2638649"/>
            <a:ext cx="2701745" cy="3333953"/>
          </a:xfrm>
          <a:prstGeom prst="rect">
            <a:avLst/>
          </a:prstGeom>
          <a:ln>
            <a:noFill/>
          </a:ln>
          <a:effectLst>
            <a:outerShdw blurRad="292100" dist="139700" dir="2700000" algn="tl" rotWithShape="0">
              <a:srgbClr val="333333">
                <a:alpha val="65000"/>
              </a:srgbClr>
            </a:outerShdw>
          </a:effectLst>
        </p:spPr>
      </p:pic>
      <p:sp>
        <p:nvSpPr>
          <p:cNvPr id="21" name="TextBox 20">
            <a:extLst>
              <a:ext uri="{FF2B5EF4-FFF2-40B4-BE49-F238E27FC236}">
                <a16:creationId xmlns:a16="http://schemas.microsoft.com/office/drawing/2014/main" id="{7518F9C8-FD11-5695-CFCE-42A596EE66C3}"/>
              </a:ext>
            </a:extLst>
          </p:cNvPr>
          <p:cNvSpPr txBox="1"/>
          <p:nvPr/>
        </p:nvSpPr>
        <p:spPr>
          <a:xfrm>
            <a:off x="2996588" y="6166663"/>
            <a:ext cx="80040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Pre-order PHVAC and 2026 ASHRAE Handbook -- Refrigeration</a:t>
            </a:r>
          </a:p>
        </p:txBody>
      </p:sp>
    </p:spTree>
    <p:extLst>
      <p:ext uri="{BB962C8B-B14F-4D97-AF65-F5344CB8AC3E}">
        <p14:creationId xmlns:p14="http://schemas.microsoft.com/office/powerpoint/2010/main" val="2881190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826CF88-91EC-4844-0384-1B390C3EB1CF}"/>
              </a:ext>
            </a:extLst>
          </p:cNvPr>
          <p:cNvSpPr/>
          <p:nvPr/>
        </p:nvSpPr>
        <p:spPr>
          <a:xfrm>
            <a:off x="410664" y="1514813"/>
            <a:ext cx="11412482" cy="744682"/>
          </a:xfrm>
          <a:prstGeom prst="rect">
            <a:avLst/>
          </a:prstGeom>
          <a:solidFill>
            <a:srgbClr val="05549C"/>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itle 1">
            <a:extLst>
              <a:ext uri="{FF2B5EF4-FFF2-40B4-BE49-F238E27FC236}">
                <a16:creationId xmlns:a16="http://schemas.microsoft.com/office/drawing/2014/main" id="{FABE53E9-431A-E7EF-09C2-537C4A4A2663}"/>
              </a:ext>
            </a:extLst>
          </p:cNvPr>
          <p:cNvSpPr>
            <a:spLocks noGrp="1"/>
          </p:cNvSpPr>
          <p:nvPr>
            <p:ph type="title"/>
          </p:nvPr>
        </p:nvSpPr>
        <p:spPr>
          <a:xfrm>
            <a:off x="76945" y="635781"/>
            <a:ext cx="998989" cy="643543"/>
          </a:xfrm>
        </p:spPr>
        <p:txBody>
          <a:bodyPr>
            <a:normAutofit/>
          </a:bodyPr>
          <a:lstStyle/>
          <a:p>
            <a:r>
              <a:rPr lang="en-US" sz="1600">
                <a:latin typeface="Arial" panose="020B0604020202020204" pitchFamily="34" charset="0"/>
              </a:rPr>
              <a:t>ABOUT</a:t>
            </a:r>
          </a:p>
        </p:txBody>
      </p:sp>
      <p:sp>
        <p:nvSpPr>
          <p:cNvPr id="5" name="Title 1">
            <a:extLst>
              <a:ext uri="{FF2B5EF4-FFF2-40B4-BE49-F238E27FC236}">
                <a16:creationId xmlns:a16="http://schemas.microsoft.com/office/drawing/2014/main" id="{93A6BE48-A71D-D3DB-686F-BBDC96CAEE8C}"/>
              </a:ext>
            </a:extLst>
          </p:cNvPr>
          <p:cNvSpPr txBox="1">
            <a:spLocks/>
          </p:cNvSpPr>
          <p:nvPr/>
        </p:nvSpPr>
        <p:spPr>
          <a:xfrm>
            <a:off x="914449" y="6357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a:ln>
                  <a:noFill/>
                </a:ln>
                <a:solidFill>
                  <a:srgbClr val="8EC540"/>
                </a:solidFill>
                <a:effectLst/>
                <a:uLnTx/>
                <a:uFillTx/>
                <a:latin typeface="Arial" panose="020B0604020202020204" pitchFamily="34" charset="0"/>
                <a:ea typeface="+mj-ea"/>
                <a:cs typeface="+mj-cs"/>
              </a:rPr>
              <a:t>TECHNICAL RESOURCES</a:t>
            </a:r>
          </a:p>
        </p:txBody>
      </p:sp>
      <p:sp>
        <p:nvSpPr>
          <p:cNvPr id="6" name="Title 1">
            <a:extLst>
              <a:ext uri="{FF2B5EF4-FFF2-40B4-BE49-F238E27FC236}">
                <a16:creationId xmlns:a16="http://schemas.microsoft.com/office/drawing/2014/main" id="{7B07D443-36EC-11E1-E3AB-50F2766E93CF}"/>
              </a:ext>
            </a:extLst>
          </p:cNvPr>
          <p:cNvSpPr txBox="1">
            <a:spLocks/>
          </p:cNvSpPr>
          <p:nvPr/>
        </p:nvSpPr>
        <p:spPr>
          <a:xfrm>
            <a:off x="3933609" y="6357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PROFESSIONAL DEVELOPMENT</a:t>
            </a:r>
          </a:p>
        </p:txBody>
      </p:sp>
      <p:sp>
        <p:nvSpPr>
          <p:cNvPr id="7" name="Title 1">
            <a:extLst>
              <a:ext uri="{FF2B5EF4-FFF2-40B4-BE49-F238E27FC236}">
                <a16:creationId xmlns:a16="http://schemas.microsoft.com/office/drawing/2014/main" id="{F5ADC07B-9FC2-6038-7C5D-FFDF810101DD}"/>
              </a:ext>
            </a:extLst>
          </p:cNvPr>
          <p:cNvSpPr txBox="1">
            <a:spLocks/>
          </p:cNvSpPr>
          <p:nvPr/>
        </p:nvSpPr>
        <p:spPr>
          <a:xfrm>
            <a:off x="7201473" y="6357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CONFERENCES</a:t>
            </a:r>
          </a:p>
        </p:txBody>
      </p:sp>
      <p:sp>
        <p:nvSpPr>
          <p:cNvPr id="8" name="Title 1">
            <a:extLst>
              <a:ext uri="{FF2B5EF4-FFF2-40B4-BE49-F238E27FC236}">
                <a16:creationId xmlns:a16="http://schemas.microsoft.com/office/drawing/2014/main" id="{435447B8-B444-8805-17ED-D96962C05690}"/>
              </a:ext>
            </a:extLst>
          </p:cNvPr>
          <p:cNvSpPr txBox="1">
            <a:spLocks/>
          </p:cNvSpPr>
          <p:nvPr/>
        </p:nvSpPr>
        <p:spPr>
          <a:xfrm>
            <a:off x="8899366" y="6357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sp>
        <p:nvSpPr>
          <p:cNvPr id="9" name="Title 1">
            <a:extLst>
              <a:ext uri="{FF2B5EF4-FFF2-40B4-BE49-F238E27FC236}">
                <a16:creationId xmlns:a16="http://schemas.microsoft.com/office/drawing/2014/main" id="{33FD1A73-3FBB-1AE9-A264-E0CF3C497C1C}"/>
              </a:ext>
            </a:extLst>
          </p:cNvPr>
          <p:cNvSpPr txBox="1">
            <a:spLocks/>
          </p:cNvSpPr>
          <p:nvPr/>
        </p:nvSpPr>
        <p:spPr>
          <a:xfrm>
            <a:off x="10487682" y="6357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cxnSp>
        <p:nvCxnSpPr>
          <p:cNvPr id="11" name="Straight Connector 10">
            <a:extLst>
              <a:ext uri="{FF2B5EF4-FFF2-40B4-BE49-F238E27FC236}">
                <a16:creationId xmlns:a16="http://schemas.microsoft.com/office/drawing/2014/main" id="{FEA96DA7-D2E4-48A2-AF7D-095808363843}"/>
              </a:ext>
            </a:extLst>
          </p:cNvPr>
          <p:cNvCxnSpPr/>
          <p:nvPr/>
        </p:nvCxnSpPr>
        <p:spPr>
          <a:xfrm>
            <a:off x="3933609" y="8023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6DD57EC-78ED-3F32-4E48-F191ABA7A1AA}"/>
              </a:ext>
            </a:extLst>
          </p:cNvPr>
          <p:cNvCxnSpPr/>
          <p:nvPr/>
        </p:nvCxnSpPr>
        <p:spPr>
          <a:xfrm>
            <a:off x="7219749" y="8023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2E2F30-A159-F5E2-90D2-A44BF986A62D}"/>
              </a:ext>
            </a:extLst>
          </p:cNvPr>
          <p:cNvCxnSpPr/>
          <p:nvPr/>
        </p:nvCxnSpPr>
        <p:spPr>
          <a:xfrm>
            <a:off x="8910554" y="8023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3FE61FF-1F67-03E5-706A-8CFE3FFFE390}"/>
              </a:ext>
            </a:extLst>
          </p:cNvPr>
          <p:cNvCxnSpPr/>
          <p:nvPr/>
        </p:nvCxnSpPr>
        <p:spPr>
          <a:xfrm>
            <a:off x="10505860" y="7955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F771703-C5A5-861A-78A9-8DC120DE1858}"/>
              </a:ext>
            </a:extLst>
          </p:cNvPr>
          <p:cNvCxnSpPr/>
          <p:nvPr/>
        </p:nvCxnSpPr>
        <p:spPr>
          <a:xfrm>
            <a:off x="940489" y="8023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D22AF49-D15F-339A-6A5A-B1089C2472C5}"/>
              </a:ext>
            </a:extLst>
          </p:cNvPr>
          <p:cNvSpPr txBox="1"/>
          <p:nvPr/>
        </p:nvSpPr>
        <p:spPr>
          <a:xfrm>
            <a:off x="513025" y="1625544"/>
            <a:ext cx="1126831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Arial" panose="020B0604020202020204" pitchFamily="34" charset="0"/>
                <a:ea typeface="+mn-ea"/>
                <a:cs typeface="+mn-cs"/>
              </a:rPr>
              <a:t>New Standards</a:t>
            </a:r>
          </a:p>
        </p:txBody>
      </p:sp>
      <p:pic>
        <p:nvPicPr>
          <p:cNvPr id="16" name="Picture 15">
            <a:extLst>
              <a:ext uri="{FF2B5EF4-FFF2-40B4-BE49-F238E27FC236}">
                <a16:creationId xmlns:a16="http://schemas.microsoft.com/office/drawing/2014/main" id="{D30170C7-4696-23C5-9814-C264D70B0B08}"/>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p:blipFill>
        <p:spPr>
          <a:xfrm>
            <a:off x="389759" y="2690817"/>
            <a:ext cx="2600086" cy="3364818"/>
          </a:xfrm>
          <a:prstGeom prst="rect">
            <a:avLst/>
          </a:prstGeom>
          <a:ln>
            <a:noFill/>
          </a:ln>
          <a:effectLst>
            <a:outerShdw blurRad="292100" dist="139700" dir="2700000" algn="tl" rotWithShape="0">
              <a:srgbClr val="333333">
                <a:alpha val="65000"/>
              </a:srgbClr>
            </a:outerShdw>
          </a:effectLst>
        </p:spPr>
      </p:pic>
      <p:pic>
        <p:nvPicPr>
          <p:cNvPr id="19" name="Picture 18">
            <a:extLst>
              <a:ext uri="{FF2B5EF4-FFF2-40B4-BE49-F238E27FC236}">
                <a16:creationId xmlns:a16="http://schemas.microsoft.com/office/drawing/2014/main" id="{3834DC47-0BBA-CAEA-2E7A-16262CD8896F}"/>
              </a:ext>
            </a:extLst>
          </p:cNvPr>
          <p:cNvPicPr>
            <a:picLocks noChangeAspect="1"/>
          </p:cNvPicPr>
          <p:nvPr/>
        </p:nvPicPr>
        <p:blipFill>
          <a:blip r:embed="rId4" cstate="screen">
            <a:extLst>
              <a:ext uri="{28A0092B-C50C-407E-A947-70E740481C1C}">
                <a14:useLocalDpi xmlns:a14="http://schemas.microsoft.com/office/drawing/2010/main" val="0"/>
              </a:ext>
            </a:extLst>
          </a:blip>
          <a:srcRect/>
          <a:stretch/>
        </p:blipFill>
        <p:spPr>
          <a:xfrm>
            <a:off x="3339033" y="2690817"/>
            <a:ext cx="2600086" cy="3364818"/>
          </a:xfrm>
          <a:prstGeom prst="rect">
            <a:avLst/>
          </a:prstGeom>
          <a:ln>
            <a:noFill/>
          </a:ln>
          <a:effectLst>
            <a:outerShdw blurRad="292100" dist="139700" dir="2700000" algn="tl" rotWithShape="0">
              <a:srgbClr val="333333">
                <a:alpha val="65000"/>
              </a:srgbClr>
            </a:outerShdw>
          </a:effectLst>
        </p:spPr>
      </p:pic>
      <p:pic>
        <p:nvPicPr>
          <p:cNvPr id="26" name="Picture 25">
            <a:extLst>
              <a:ext uri="{FF2B5EF4-FFF2-40B4-BE49-F238E27FC236}">
                <a16:creationId xmlns:a16="http://schemas.microsoft.com/office/drawing/2014/main" id="{79DCA57D-4844-8393-6CA2-F42895236BE2}"/>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6252883" y="2690817"/>
            <a:ext cx="2550953" cy="3301234"/>
          </a:xfrm>
          <a:prstGeom prst="rect">
            <a:avLst/>
          </a:prstGeom>
          <a:ln>
            <a:noFill/>
          </a:ln>
          <a:effectLst>
            <a:outerShdw blurRad="292100" dist="139700" dir="2700000" algn="tl" rotWithShape="0">
              <a:srgbClr val="333333">
                <a:alpha val="65000"/>
              </a:srgbClr>
            </a:outerShdw>
          </a:effectLst>
        </p:spPr>
      </p:pic>
      <p:pic>
        <p:nvPicPr>
          <p:cNvPr id="28" name="Picture 27">
            <a:extLst>
              <a:ext uri="{FF2B5EF4-FFF2-40B4-BE49-F238E27FC236}">
                <a16:creationId xmlns:a16="http://schemas.microsoft.com/office/drawing/2014/main" id="{3433DC97-F948-5896-ECDD-172C8502C68A}"/>
              </a:ext>
            </a:extLst>
          </p:cNvPr>
          <p:cNvPicPr>
            <a:picLocks noChangeAspect="1"/>
          </p:cNvPicPr>
          <p:nvPr/>
        </p:nvPicPr>
        <p:blipFill>
          <a:blip r:embed="rId6" cstate="screen">
            <a:extLst>
              <a:ext uri="{28A0092B-C50C-407E-A947-70E740481C1C}">
                <a14:useLocalDpi xmlns:a14="http://schemas.microsoft.com/office/drawing/2010/main" val="0"/>
              </a:ext>
            </a:extLst>
          </a:blip>
          <a:srcRect/>
          <a:stretch/>
        </p:blipFill>
        <p:spPr>
          <a:xfrm>
            <a:off x="9230383" y="2690817"/>
            <a:ext cx="2550953" cy="3301234"/>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A0C6D48D-C998-F419-3769-7F822D86F771}"/>
              </a:ext>
            </a:extLst>
          </p:cNvPr>
          <p:cNvSpPr txBox="1"/>
          <p:nvPr/>
        </p:nvSpPr>
        <p:spPr>
          <a:xfrm>
            <a:off x="54366" y="127733"/>
            <a:ext cx="623711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Arial" panose="020B0604020202020204" pitchFamily="34" charset="0"/>
              </a:rPr>
              <a:t>ashrae.org</a:t>
            </a:r>
            <a:r>
              <a:rPr lang="en-US" sz="3200" b="1" dirty="0">
                <a:solidFill>
                  <a:prstClr val="white"/>
                </a:solidFill>
                <a:latin typeface="Arial" panose="020B0604020202020204" pitchFamily="34" charset="0"/>
              </a:rPr>
              <a:t>/</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Bookstore</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75009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EE7FD-18B8-494D-25A1-CCB3B3C64F3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C09ECC2-6E57-0817-71E9-3C5951B684D9}"/>
              </a:ext>
            </a:extLst>
          </p:cNvPr>
          <p:cNvSpPr>
            <a:spLocks noGrp="1"/>
          </p:cNvSpPr>
          <p:nvPr>
            <p:ph type="title"/>
          </p:nvPr>
        </p:nvSpPr>
        <p:spPr>
          <a:xfrm>
            <a:off x="306873" y="647378"/>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7442D18E-58F4-0EA8-5DDB-6B22B10BF4CF}"/>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TECHNICAL RESOURCES</a:t>
            </a:r>
          </a:p>
        </p:txBody>
      </p:sp>
      <p:sp>
        <p:nvSpPr>
          <p:cNvPr id="6" name="Title 1">
            <a:extLst>
              <a:ext uri="{FF2B5EF4-FFF2-40B4-BE49-F238E27FC236}">
                <a16:creationId xmlns:a16="http://schemas.microsoft.com/office/drawing/2014/main" id="{295D252B-4AE1-70C6-F471-8F27088D686E}"/>
              </a:ext>
            </a:extLst>
          </p:cNvPr>
          <p:cNvSpPr txBox="1">
            <a:spLocks/>
          </p:cNvSpPr>
          <p:nvPr/>
        </p:nvSpPr>
        <p:spPr>
          <a:xfrm>
            <a:off x="3790069"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u="sng" dirty="0">
                <a:solidFill>
                  <a:srgbClr val="8EC540"/>
                </a:solidFill>
              </a:rPr>
              <a:t>PROFESSIONAL DEVELOPMENT</a:t>
            </a:r>
          </a:p>
        </p:txBody>
      </p:sp>
      <p:sp>
        <p:nvSpPr>
          <p:cNvPr id="7" name="Title 1">
            <a:extLst>
              <a:ext uri="{FF2B5EF4-FFF2-40B4-BE49-F238E27FC236}">
                <a16:creationId xmlns:a16="http://schemas.microsoft.com/office/drawing/2014/main" id="{196FC1FF-5E1D-B653-F0D8-E5B73BE7BBEB}"/>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CONFERENCES</a:t>
            </a:r>
          </a:p>
        </p:txBody>
      </p:sp>
      <p:sp>
        <p:nvSpPr>
          <p:cNvPr id="8" name="Title 1">
            <a:extLst>
              <a:ext uri="{FF2B5EF4-FFF2-40B4-BE49-F238E27FC236}">
                <a16:creationId xmlns:a16="http://schemas.microsoft.com/office/drawing/2014/main" id="{32DEDFF6-7593-692A-4976-EAD1C3669432}"/>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COMMUNITIES</a:t>
            </a:r>
            <a:endParaRPr lang="en-US" sz="1800" dirty="0">
              <a:latin typeface="Akzidenz Grotesk BE Light" panose="02000506040000020003" pitchFamily="50" charset="0"/>
            </a:endParaRPr>
          </a:p>
        </p:txBody>
      </p:sp>
      <p:sp>
        <p:nvSpPr>
          <p:cNvPr id="9" name="Title 1">
            <a:extLst>
              <a:ext uri="{FF2B5EF4-FFF2-40B4-BE49-F238E27FC236}">
                <a16:creationId xmlns:a16="http://schemas.microsoft.com/office/drawing/2014/main" id="{AD4E6D67-B78F-61FE-1931-6B010C87B0D9}"/>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MEMBERSHIP</a:t>
            </a:r>
            <a:endParaRPr lang="en-US" sz="1800" dirty="0">
              <a:latin typeface="Akzidenz Grotesk BE Light" panose="02000506040000020003" pitchFamily="50" charset="0"/>
            </a:endParaRPr>
          </a:p>
        </p:txBody>
      </p:sp>
      <p:cxnSp>
        <p:nvCxnSpPr>
          <p:cNvPr id="11" name="Straight Connector 10">
            <a:extLst>
              <a:ext uri="{FF2B5EF4-FFF2-40B4-BE49-F238E27FC236}">
                <a16:creationId xmlns:a16="http://schemas.microsoft.com/office/drawing/2014/main" id="{CF77E0BE-96DE-46F8-2E8D-48AD2CE78F4D}"/>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3158C17-8746-31A5-E372-FB3C24405689}"/>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34BF0B7-F1E0-0FEF-F89E-C74F7B9C7C63}"/>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13468FB-75AC-8D40-8E2D-895A4FAA1E83}"/>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A7FBD1D-481E-2FF2-F456-ECE605F00B7C}"/>
              </a:ext>
            </a:extLst>
          </p:cNvPr>
          <p:cNvCxnSpPr/>
          <p:nvPr/>
        </p:nvCxnSpPr>
        <p:spPr>
          <a:xfrm>
            <a:off x="1172149"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EDDEF174-D38C-04FF-0FCC-2B3B94598D18}"/>
              </a:ext>
            </a:extLst>
          </p:cNvPr>
          <p:cNvSpPr txBox="1"/>
          <p:nvPr/>
        </p:nvSpPr>
        <p:spPr>
          <a:xfrm>
            <a:off x="128591" y="141977"/>
            <a:ext cx="7609395" cy="584775"/>
          </a:xfrm>
          <a:prstGeom prst="rect">
            <a:avLst/>
          </a:prstGeom>
          <a:noFill/>
        </p:spPr>
        <p:txBody>
          <a:bodyPr wrap="square" rtlCol="0">
            <a:spAutoFit/>
          </a:bodyPr>
          <a:lstStyle/>
          <a:p>
            <a:r>
              <a:rPr lang="en-US" sz="3200" dirty="0">
                <a:solidFill>
                  <a:schemeClr val="bg1"/>
                </a:solidFill>
                <a:latin typeface="Abadi ExtraLight" panose="020F0502020204030204" pitchFamily="34" charset="0"/>
              </a:rPr>
              <a:t>ashrae.org</a:t>
            </a:r>
            <a:r>
              <a:rPr lang="en-US" sz="3200" b="1" dirty="0">
                <a:solidFill>
                  <a:schemeClr val="bg1"/>
                </a:solidFill>
                <a:latin typeface="Akzidenz Grotesk BE Medium" panose="02000803030000020004" pitchFamily="50" charset="0"/>
              </a:rPr>
              <a:t>/ProfessionalDevelopment</a:t>
            </a:r>
            <a:endParaRPr lang="en-US" b="1" dirty="0">
              <a:solidFill>
                <a:schemeClr val="bg1"/>
              </a:solidFill>
              <a:latin typeface="Akzidenz Grotesk BE Medium" panose="02000803030000020004" pitchFamily="50" charset="0"/>
            </a:endParaRPr>
          </a:p>
        </p:txBody>
      </p:sp>
      <p:sp>
        <p:nvSpPr>
          <p:cNvPr id="3" name="TextBox 2">
            <a:extLst>
              <a:ext uri="{FF2B5EF4-FFF2-40B4-BE49-F238E27FC236}">
                <a16:creationId xmlns:a16="http://schemas.microsoft.com/office/drawing/2014/main" id="{2D7001F7-F3C0-8983-AFBB-52E6DC2C39F4}"/>
              </a:ext>
            </a:extLst>
          </p:cNvPr>
          <p:cNvSpPr txBox="1"/>
          <p:nvPr/>
        </p:nvSpPr>
        <p:spPr>
          <a:xfrm>
            <a:off x="1357152" y="5398027"/>
            <a:ext cx="2811832" cy="923330"/>
          </a:xfrm>
          <a:prstGeom prst="rect">
            <a:avLst/>
          </a:prstGeom>
          <a:noFill/>
        </p:spPr>
        <p:txBody>
          <a:bodyPr wrap="square">
            <a:spAutoFit/>
          </a:bodyPr>
          <a:lstStyle/>
          <a:p>
            <a:r>
              <a:rPr lang="en-US" b="1" i="0" dirty="0">
                <a:solidFill>
                  <a:schemeClr val="bg1"/>
                </a:solidFill>
                <a:effectLst/>
                <a:latin typeface="akzidenz-grotesk"/>
              </a:rPr>
              <a:t>Bill McQuade, P.E., CDP, Fellow ASHRAE, LEED AP</a:t>
            </a:r>
            <a:br>
              <a:rPr lang="en-US" b="1" i="0" dirty="0">
                <a:solidFill>
                  <a:schemeClr val="bg1"/>
                </a:solidFill>
                <a:effectLst/>
                <a:latin typeface="akzidenz-grotesk"/>
              </a:rPr>
            </a:br>
            <a:r>
              <a:rPr lang="en-US" b="1" i="0" dirty="0">
                <a:solidFill>
                  <a:schemeClr val="bg1"/>
                </a:solidFill>
                <a:effectLst/>
                <a:latin typeface="akzidenz-grotesk"/>
              </a:rPr>
              <a:t>2025-26 ASHRAE President</a:t>
            </a:r>
            <a:endParaRPr lang="en-US" dirty="0">
              <a:solidFill>
                <a:schemeClr val="bg1"/>
              </a:solidFill>
            </a:endParaRPr>
          </a:p>
        </p:txBody>
      </p:sp>
      <p:sp>
        <p:nvSpPr>
          <p:cNvPr id="2" name="TextBox 1">
            <a:extLst>
              <a:ext uri="{FF2B5EF4-FFF2-40B4-BE49-F238E27FC236}">
                <a16:creationId xmlns:a16="http://schemas.microsoft.com/office/drawing/2014/main" id="{291767FB-D0A2-8E22-55A4-41242001C874}"/>
              </a:ext>
            </a:extLst>
          </p:cNvPr>
          <p:cNvSpPr txBox="1"/>
          <p:nvPr/>
        </p:nvSpPr>
        <p:spPr>
          <a:xfrm>
            <a:off x="675550" y="1337278"/>
            <a:ext cx="5234603" cy="5632311"/>
          </a:xfrm>
          <a:prstGeom prst="rect">
            <a:avLst/>
          </a:prstGeom>
          <a:noFill/>
        </p:spPr>
        <p:txBody>
          <a:bodyPr wrap="square" rtlCol="0">
            <a:spAutoFit/>
          </a:bodyPr>
          <a:lstStyle/>
          <a:p>
            <a:r>
              <a:rPr lang="en-US" sz="2400" b="1" dirty="0">
                <a:solidFill>
                  <a:srgbClr val="8EC540"/>
                </a:solidFill>
              </a:rPr>
              <a:t>NEW! </a:t>
            </a:r>
            <a:r>
              <a:rPr lang="en-US" sz="2400" b="1" dirty="0">
                <a:solidFill>
                  <a:srgbClr val="06559D"/>
                </a:solidFill>
              </a:rPr>
              <a:t>Professional Development Scholarship Available for select courses. Scholarship information available on course page.</a:t>
            </a:r>
          </a:p>
          <a:p>
            <a:br>
              <a:rPr lang="en-US" sz="2400" b="1" dirty="0"/>
            </a:br>
            <a:r>
              <a:rPr lang="en-US" sz="2400" dirty="0"/>
              <a:t>ASHRAE Members can now get </a:t>
            </a:r>
            <a:r>
              <a:rPr lang="en-US" sz="2400" b="1" dirty="0">
                <a:solidFill>
                  <a:srgbClr val="C00000"/>
                </a:solidFill>
              </a:rPr>
              <a:t>35% to 50% off</a:t>
            </a:r>
            <a:r>
              <a:rPr lang="en-US" sz="2400" dirty="0"/>
              <a:t> selected ALI, AGT, or eLearning courses—thanks to the </a:t>
            </a:r>
            <a:r>
              <a:rPr lang="en-US" sz="2400" b="1" dirty="0"/>
              <a:t>Richard and Mary Farr, the Setty Family Foundation, and Jim and Nancy Fields</a:t>
            </a:r>
            <a:r>
              <a:rPr lang="en-US" sz="2400" dirty="0"/>
              <a:t> funds. </a:t>
            </a:r>
          </a:p>
          <a:p>
            <a:endParaRPr lang="en-US" sz="2400" dirty="0"/>
          </a:p>
          <a:p>
            <a:pPr algn="ctr"/>
            <a:r>
              <a:rPr lang="en-US" sz="2400" dirty="0">
                <a:highlight>
                  <a:srgbClr val="FFFF00"/>
                </a:highlight>
              </a:rPr>
              <a:t>Apply at least 3 weeks before your course date.</a:t>
            </a:r>
          </a:p>
          <a:p>
            <a:pPr algn="ctr"/>
            <a:r>
              <a:rPr lang="en-US" sz="2400" dirty="0">
                <a:highlight>
                  <a:srgbClr val="FFFF00"/>
                </a:highlight>
              </a:rPr>
              <a:t>Limited Scholarships Available.</a:t>
            </a:r>
            <a:br>
              <a:rPr lang="en-US" sz="2400" dirty="0"/>
            </a:br>
            <a:endParaRPr lang="en-US" sz="2400" dirty="0"/>
          </a:p>
        </p:txBody>
      </p:sp>
      <p:sp>
        <p:nvSpPr>
          <p:cNvPr id="16" name="TextBox 15">
            <a:extLst>
              <a:ext uri="{FF2B5EF4-FFF2-40B4-BE49-F238E27FC236}">
                <a16:creationId xmlns:a16="http://schemas.microsoft.com/office/drawing/2014/main" id="{31C26D2B-102D-10C3-C3DF-91D23A9926E5}"/>
              </a:ext>
            </a:extLst>
          </p:cNvPr>
          <p:cNvSpPr txBox="1"/>
          <p:nvPr/>
        </p:nvSpPr>
        <p:spPr>
          <a:xfrm>
            <a:off x="6281847" y="1337278"/>
            <a:ext cx="5234603" cy="3416320"/>
          </a:xfrm>
          <a:prstGeom prst="rect">
            <a:avLst/>
          </a:prstGeom>
          <a:noFill/>
        </p:spPr>
        <p:txBody>
          <a:bodyPr wrap="square" rtlCol="0">
            <a:spAutoFit/>
          </a:bodyPr>
          <a:lstStyle/>
          <a:p>
            <a:r>
              <a:rPr lang="en-US" sz="2400" b="1" dirty="0">
                <a:solidFill>
                  <a:srgbClr val="8EC540"/>
                </a:solidFill>
              </a:rPr>
              <a:t>NEW! </a:t>
            </a:r>
            <a:r>
              <a:rPr lang="en-US" sz="2400" b="1" dirty="0">
                <a:solidFill>
                  <a:srgbClr val="06559D"/>
                </a:solidFill>
              </a:rPr>
              <a:t>HVAC Design Level I Nonmember Registrants get one-year FREE ASHRAE membership!</a:t>
            </a:r>
          </a:p>
          <a:p>
            <a:br>
              <a:rPr lang="en-US" sz="2400" b="1" dirty="0"/>
            </a:br>
            <a:r>
              <a:rPr lang="en-US" sz="2400" dirty="0"/>
              <a:t>Membership will begin </a:t>
            </a:r>
          </a:p>
          <a:p>
            <a:r>
              <a:rPr lang="en-US" sz="2400" dirty="0"/>
              <a:t>the week following </a:t>
            </a:r>
          </a:p>
          <a:p>
            <a:r>
              <a:rPr lang="en-US" sz="2400" dirty="0"/>
              <a:t>the participants </a:t>
            </a:r>
          </a:p>
          <a:p>
            <a:r>
              <a:rPr lang="en-US" sz="2400" dirty="0"/>
              <a:t>completion of the </a:t>
            </a:r>
          </a:p>
          <a:p>
            <a:r>
              <a:rPr lang="en-US" sz="2400" dirty="0"/>
              <a:t>course. </a:t>
            </a:r>
          </a:p>
        </p:txBody>
      </p:sp>
      <p:sp>
        <p:nvSpPr>
          <p:cNvPr id="20" name="TextBox 19">
            <a:extLst>
              <a:ext uri="{FF2B5EF4-FFF2-40B4-BE49-F238E27FC236}">
                <a16:creationId xmlns:a16="http://schemas.microsoft.com/office/drawing/2014/main" id="{9F2998AA-5B9B-3FEE-E578-CA8BC862996C}"/>
              </a:ext>
            </a:extLst>
          </p:cNvPr>
          <p:cNvSpPr txBox="1"/>
          <p:nvPr/>
        </p:nvSpPr>
        <p:spPr>
          <a:xfrm>
            <a:off x="9054147" y="5613328"/>
            <a:ext cx="2909953"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Kelly Arnold</a:t>
            </a:r>
          </a:p>
          <a:p>
            <a:pPr algn="ctr"/>
            <a:r>
              <a:rPr lang="en-US" sz="2000" b="1" dirty="0">
                <a:solidFill>
                  <a:srgbClr val="06559D"/>
                </a:solidFill>
                <a:latin typeface="Akzidenz Grotesk BE Cn" panose="02000506040000020004" pitchFamily="50" charset="0"/>
              </a:rPr>
              <a:t>karnold@ashrae.org</a:t>
            </a:r>
          </a:p>
        </p:txBody>
      </p:sp>
      <p:pic>
        <p:nvPicPr>
          <p:cNvPr id="17" name="Picture 16">
            <a:extLst>
              <a:ext uri="{FF2B5EF4-FFF2-40B4-BE49-F238E27FC236}">
                <a16:creationId xmlns:a16="http://schemas.microsoft.com/office/drawing/2014/main" id="{5751B45D-FC5F-54ED-80F8-5ED4CC9A5D69}"/>
              </a:ext>
            </a:extLst>
          </p:cNvPr>
          <p:cNvPicPr>
            <a:picLocks noChangeAspect="1"/>
          </p:cNvPicPr>
          <p:nvPr/>
        </p:nvPicPr>
        <p:blipFill>
          <a:blip r:embed="rId3" cstate="screen">
            <a:extLst>
              <a:ext uri="{28A0092B-C50C-407E-A947-70E740481C1C}">
                <a14:useLocalDpi xmlns:a14="http://schemas.microsoft.com/office/drawing/2010/main" val="0"/>
              </a:ext>
            </a:extLst>
          </a:blip>
          <a:srcRect r="36242"/>
          <a:stretch>
            <a:fillRect/>
          </a:stretch>
        </p:blipFill>
        <p:spPr>
          <a:xfrm>
            <a:off x="9515027" y="3241441"/>
            <a:ext cx="1988192" cy="23086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14095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F19D8-9BD6-6482-6ABD-7A640B79F66A}"/>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82389A01-4C9A-0EF9-312F-9D8DADDD5088}"/>
              </a:ext>
            </a:extLst>
          </p:cNvPr>
          <p:cNvSpPr/>
          <p:nvPr/>
        </p:nvSpPr>
        <p:spPr>
          <a:xfrm>
            <a:off x="0" y="1284224"/>
            <a:ext cx="4098480" cy="5305588"/>
          </a:xfrm>
          <a:prstGeom prst="rect">
            <a:avLst/>
          </a:prstGeom>
          <a:solidFill>
            <a:srgbClr val="0099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3E164A6E-F6B0-B60C-8D02-6D0CF33537BC}"/>
              </a:ext>
            </a:extLst>
          </p:cNvPr>
          <p:cNvSpPr>
            <a:spLocks noGrp="1"/>
          </p:cNvSpPr>
          <p:nvPr>
            <p:ph type="title"/>
          </p:nvPr>
        </p:nvSpPr>
        <p:spPr>
          <a:xfrm>
            <a:off x="128593" y="640681"/>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4EDE417F-3780-5197-EE8A-1BB2D82CD7DE}"/>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15930160-E806-D83B-4EF2-908E668D6585}"/>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B214E255-A1E1-47F6-E886-FD82F10F8276}"/>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8" name="Title 1">
            <a:extLst>
              <a:ext uri="{FF2B5EF4-FFF2-40B4-BE49-F238E27FC236}">
                <a16:creationId xmlns:a16="http://schemas.microsoft.com/office/drawing/2014/main" id="{F1790D7F-F6A0-1758-EF93-F129BDB99D24}"/>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dirty="0">
                <a:ln>
                  <a:noFill/>
                </a:ln>
                <a:solidFill>
                  <a:srgbClr val="8EC540"/>
                </a:solidFill>
                <a:effectLst/>
                <a:uLnTx/>
                <a:uFillTx/>
                <a:latin typeface="Akzidenz Grotesk BE Bold" panose="02000503050000020004" pitchFamily="50" charset="0"/>
              </a:rPr>
              <a:t>COMMUNITIES</a:t>
            </a:r>
            <a:endParaRPr kumimoji="0" lang="en-US" sz="2000" b="1" i="0" u="sng" strike="noStrike" kern="1200" cap="none" spc="0" normalizeH="0" baseline="0" noProof="0" dirty="0">
              <a:ln>
                <a:noFill/>
              </a:ln>
              <a:solidFill>
                <a:srgbClr val="8EC540"/>
              </a:solidFill>
              <a:effectLst/>
              <a:uLnTx/>
              <a:uFillTx/>
              <a:latin typeface="Akzidenz Grotesk BE Bold" panose="02000503050000020004" pitchFamily="50" charset="0"/>
            </a:endParaRPr>
          </a:p>
        </p:txBody>
      </p:sp>
      <p:sp>
        <p:nvSpPr>
          <p:cNvPr id="9" name="Title 1">
            <a:extLst>
              <a:ext uri="{FF2B5EF4-FFF2-40B4-BE49-F238E27FC236}">
                <a16:creationId xmlns:a16="http://schemas.microsoft.com/office/drawing/2014/main" id="{82D5C462-B231-A611-23D0-4D75F362031B}"/>
              </a:ext>
            </a:extLst>
          </p:cNvPr>
          <p:cNvSpPr txBox="1">
            <a:spLocks/>
          </p:cNvSpPr>
          <p:nvPr/>
        </p:nvSpPr>
        <p:spPr>
          <a:xfrm>
            <a:off x="1067552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cxnSp>
        <p:nvCxnSpPr>
          <p:cNvPr id="11" name="Straight Connector 10">
            <a:extLst>
              <a:ext uri="{FF2B5EF4-FFF2-40B4-BE49-F238E27FC236}">
                <a16:creationId xmlns:a16="http://schemas.microsoft.com/office/drawing/2014/main" id="{61EA1EF8-36A1-80C7-9749-9254CD22C0AF}"/>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E5C2071-5BF5-4EFB-5A7B-0FE54A9ABEFA}"/>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20EB96B-B10A-153D-954A-F457B28FD59B}"/>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020F7D2-03F1-F8F5-BE6D-B272A1E77FB4}"/>
              </a:ext>
            </a:extLst>
          </p:cNvPr>
          <p:cNvCxnSpPr/>
          <p:nvPr/>
        </p:nvCxnSpPr>
        <p:spPr>
          <a:xfrm>
            <a:off x="10675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28551C4-EDC3-6797-CA50-394F1F996103}"/>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176A258-3EC0-D990-68C1-283EBD502EDA}"/>
              </a:ext>
            </a:extLst>
          </p:cNvPr>
          <p:cNvSpPr txBox="1"/>
          <p:nvPr/>
        </p:nvSpPr>
        <p:spPr>
          <a:xfrm>
            <a:off x="128591" y="141977"/>
            <a:ext cx="76093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badi ExtraLight" panose="020B0204020104020204" pitchFamily="34" charset="0"/>
              </a:rPr>
              <a:t>a</a:t>
            </a:r>
            <a:r>
              <a:rPr kumimoji="0" lang="en-US" sz="3200" b="1" i="0" u="none" strike="noStrike" kern="1200" cap="none" spc="0" normalizeH="0" baseline="0" noProof="0" dirty="0">
                <a:ln>
                  <a:noFill/>
                </a:ln>
                <a:solidFill>
                  <a:prstClr val="white"/>
                </a:solidFill>
                <a:effectLst/>
                <a:uLnTx/>
                <a:uFillTx/>
                <a:latin typeface="Abadi ExtraLight" panose="020B0204020104020204" pitchFamily="34" charset="0"/>
              </a:rPr>
              <a:t>shrae.org</a:t>
            </a:r>
            <a:r>
              <a:rPr kumimoji="0" lang="en-US" sz="32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rPr>
              <a:t>/ChapterResources</a:t>
            </a:r>
            <a:endParaRPr kumimoji="0" lang="en-US" sz="18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endParaRPr>
          </a:p>
        </p:txBody>
      </p:sp>
      <p:pic>
        <p:nvPicPr>
          <p:cNvPr id="19" name="Picture 18">
            <a:extLst>
              <a:ext uri="{FF2B5EF4-FFF2-40B4-BE49-F238E27FC236}">
                <a16:creationId xmlns:a16="http://schemas.microsoft.com/office/drawing/2014/main" id="{49778D50-BBBE-0E60-3F6D-BEDD41531B93}"/>
              </a:ext>
            </a:extLst>
          </p:cNvPr>
          <p:cNvPicPr>
            <a:picLocks noChangeAspect="1"/>
          </p:cNvPicPr>
          <p:nvPr/>
        </p:nvPicPr>
        <p:blipFill>
          <a:blip r:embed="rId3"/>
          <a:srcRect l="3510" t="8056" r="78260" b="19694"/>
          <a:stretch>
            <a:fillRect/>
          </a:stretch>
        </p:blipFill>
        <p:spPr>
          <a:xfrm>
            <a:off x="4272133" y="1235140"/>
            <a:ext cx="2575214" cy="3076797"/>
          </a:xfrm>
          <a:prstGeom prst="rect">
            <a:avLst/>
          </a:prstGeom>
        </p:spPr>
      </p:pic>
      <p:sp>
        <p:nvSpPr>
          <p:cNvPr id="23" name="TextBox 22">
            <a:extLst>
              <a:ext uri="{FF2B5EF4-FFF2-40B4-BE49-F238E27FC236}">
                <a16:creationId xmlns:a16="http://schemas.microsoft.com/office/drawing/2014/main" id="{1DE94E28-94F4-B153-F32F-78C9F57179DC}"/>
              </a:ext>
            </a:extLst>
          </p:cNvPr>
          <p:cNvSpPr txBox="1"/>
          <p:nvPr/>
        </p:nvSpPr>
        <p:spPr>
          <a:xfrm>
            <a:off x="6844239" y="1595569"/>
            <a:ext cx="5557922" cy="4401205"/>
          </a:xfrm>
          <a:prstGeom prst="rect">
            <a:avLst/>
          </a:prstGeom>
          <a:noFill/>
        </p:spPr>
        <p:txBody>
          <a:bodyPr wrap="square" rtlCol="0">
            <a:spAutoFit/>
          </a:bodyPr>
          <a:lstStyle/>
          <a:p>
            <a:pPr algn="ctr"/>
            <a:r>
              <a:rPr lang="en-US" sz="2000" b="1" dirty="0">
                <a:solidFill>
                  <a:srgbClr val="06559D"/>
                </a:solidFill>
                <a:latin typeface="Akzidenz Grotesk BE Bold" panose="02000503050000020004" pitchFamily="50" charset="0"/>
              </a:rPr>
              <a:t>Volunteer Training Presentations </a:t>
            </a:r>
          </a:p>
          <a:p>
            <a:pPr algn="ctr"/>
            <a:endParaRPr lang="en-US" sz="2000" b="1" dirty="0">
              <a:solidFill>
                <a:srgbClr val="06559D"/>
              </a:solidFill>
              <a:latin typeface="Akzidenz Grotesk BE Bold" panose="02000503050000020004" pitchFamily="50" charset="0"/>
            </a:endParaRPr>
          </a:p>
          <a:p>
            <a:pPr algn="ctr"/>
            <a:r>
              <a:rPr lang="en-US" sz="2000" b="1" dirty="0">
                <a:solidFill>
                  <a:srgbClr val="0099CC"/>
                </a:solidFill>
                <a:latin typeface="Akzidenz Grotesk BE Bold" panose="02000503050000020004" pitchFamily="50" charset="0"/>
              </a:rPr>
              <a:t>Order Banners &amp; Supplies </a:t>
            </a:r>
            <a:r>
              <a:rPr lang="en-US" sz="2000" b="1" dirty="0">
                <a:solidFill>
                  <a:srgbClr val="06559D"/>
                </a:solidFill>
                <a:latin typeface="Akzidenz Grotesk BE Bold" panose="02000503050000020004" pitchFamily="50" charset="0"/>
              </a:rPr>
              <a:t> </a:t>
            </a:r>
          </a:p>
          <a:p>
            <a:pPr algn="ctr"/>
            <a:endParaRPr lang="en-US" sz="2000" b="1" dirty="0">
              <a:solidFill>
                <a:srgbClr val="06559D"/>
              </a:solidFill>
              <a:latin typeface="Akzidenz Grotesk BE Bold" panose="02000503050000020004" pitchFamily="50" charset="0"/>
            </a:endParaRPr>
          </a:p>
          <a:p>
            <a:pPr algn="ctr"/>
            <a:r>
              <a:rPr lang="en-US" sz="2000" b="1" dirty="0">
                <a:solidFill>
                  <a:srgbClr val="8EC540"/>
                </a:solidFill>
                <a:latin typeface="Akzidenz Grotesk BE Bold" panose="02000503050000020004" pitchFamily="50" charset="0"/>
              </a:rPr>
              <a:t>Schedule DL Visits </a:t>
            </a:r>
            <a:r>
              <a:rPr lang="en-US" sz="2000" b="1" dirty="0">
                <a:solidFill>
                  <a:srgbClr val="06559D"/>
                </a:solidFill>
                <a:latin typeface="Akzidenz Grotesk BE Bold" panose="02000503050000020004" pitchFamily="50" charset="0"/>
              </a:rPr>
              <a:t> </a:t>
            </a:r>
          </a:p>
          <a:p>
            <a:pPr algn="ctr"/>
            <a:endParaRPr lang="en-US" sz="2000" b="1" dirty="0">
              <a:solidFill>
                <a:srgbClr val="006EB6"/>
              </a:solidFill>
              <a:latin typeface="Akzidenz Grotesk BE Bold" panose="02000503050000020004" pitchFamily="50" charset="0"/>
            </a:endParaRPr>
          </a:p>
          <a:p>
            <a:pPr algn="ctr"/>
            <a:r>
              <a:rPr lang="en-US" sz="2000" b="1" dirty="0">
                <a:solidFill>
                  <a:srgbClr val="006EB6"/>
                </a:solidFill>
                <a:latin typeface="Akzidenz Grotesk BE Bold" panose="02000503050000020004" pitchFamily="50" charset="0"/>
              </a:rPr>
              <a:t>Templates &amp; Tools </a:t>
            </a:r>
            <a:endParaRPr lang="en-US" sz="2000" b="1" dirty="0">
              <a:solidFill>
                <a:srgbClr val="06559D"/>
              </a:solidFill>
              <a:latin typeface="Akzidenz Grotesk BE Bold" panose="02000503050000020004" pitchFamily="50" charset="0"/>
            </a:endParaRPr>
          </a:p>
          <a:p>
            <a:pPr algn="ctr"/>
            <a:endParaRPr lang="en-US" sz="2000" b="1" dirty="0">
              <a:solidFill>
                <a:srgbClr val="0099CC"/>
              </a:solidFill>
              <a:latin typeface="Akzidenz Grotesk BE Bold" panose="02000503050000020004" pitchFamily="50" charset="0"/>
            </a:endParaRPr>
          </a:p>
          <a:p>
            <a:pPr algn="ctr"/>
            <a:r>
              <a:rPr lang="en-US" sz="2000" b="1" dirty="0">
                <a:solidFill>
                  <a:srgbClr val="0099CC"/>
                </a:solidFill>
                <a:latin typeface="Akzidenz Grotesk BE Bold" panose="02000503050000020004" pitchFamily="50" charset="0"/>
              </a:rPr>
              <a:t>Get Chapter Data </a:t>
            </a:r>
            <a:r>
              <a:rPr lang="en-US" sz="2000" b="1" dirty="0">
                <a:solidFill>
                  <a:srgbClr val="06559D"/>
                </a:solidFill>
                <a:latin typeface="Akzidenz Grotesk BE Bold" panose="02000503050000020004" pitchFamily="50" charset="0"/>
              </a:rPr>
              <a:t> </a:t>
            </a:r>
          </a:p>
          <a:p>
            <a:pPr algn="ctr"/>
            <a:endParaRPr lang="en-US" sz="2000" b="1" dirty="0">
              <a:solidFill>
                <a:srgbClr val="8EC540"/>
              </a:solidFill>
              <a:latin typeface="Akzidenz Grotesk BE Bold" panose="02000503050000020004" pitchFamily="50" charset="0"/>
            </a:endParaRPr>
          </a:p>
          <a:p>
            <a:pPr algn="ctr"/>
            <a:r>
              <a:rPr lang="en-US" sz="2000" b="1" dirty="0">
                <a:solidFill>
                  <a:srgbClr val="05549C"/>
                </a:solidFill>
                <a:latin typeface="Akzidenz Grotesk BE Bold" panose="02000503050000020004" pitchFamily="50" charset="0"/>
              </a:rPr>
              <a:t>NEW! </a:t>
            </a:r>
            <a:r>
              <a:rPr lang="en-US" sz="2000" b="1" dirty="0">
                <a:solidFill>
                  <a:srgbClr val="8EC540"/>
                </a:solidFill>
                <a:latin typeface="Akzidenz Grotesk BE Bold" panose="02000503050000020004" pitchFamily="50" charset="0"/>
              </a:rPr>
              <a:t>Chapter Treasurer Training </a:t>
            </a:r>
          </a:p>
          <a:p>
            <a:pPr algn="ctr"/>
            <a:r>
              <a:rPr lang="en-US" sz="2000" b="1" dirty="0">
                <a:solidFill>
                  <a:srgbClr val="8EC540"/>
                </a:solidFill>
                <a:latin typeface="Akzidenz Grotesk BE Bold" panose="02000503050000020004" pitchFamily="50" charset="0"/>
              </a:rPr>
              <a:t>   &amp; Resources</a:t>
            </a:r>
          </a:p>
          <a:p>
            <a:pPr algn="ctr"/>
            <a:endParaRPr lang="en-US" sz="2000" b="1" dirty="0">
              <a:solidFill>
                <a:srgbClr val="06559D"/>
              </a:solidFill>
              <a:latin typeface="Akzidenz Grotesk BE Bold" panose="02000503050000020004" pitchFamily="50" charset="0"/>
            </a:endParaRPr>
          </a:p>
          <a:p>
            <a:pPr algn="ctr"/>
            <a:r>
              <a:rPr lang="en-US" sz="2000" b="1" dirty="0">
                <a:solidFill>
                  <a:srgbClr val="06559D"/>
                </a:solidFill>
                <a:latin typeface="Akzidenz Grotesk BE Bold" panose="02000503050000020004" pitchFamily="50" charset="0"/>
              </a:rPr>
              <a:t>&amp; MUCH MORE!</a:t>
            </a:r>
          </a:p>
        </p:txBody>
      </p:sp>
      <p:grpSp>
        <p:nvGrpSpPr>
          <p:cNvPr id="34" name="Group 33">
            <a:extLst>
              <a:ext uri="{FF2B5EF4-FFF2-40B4-BE49-F238E27FC236}">
                <a16:creationId xmlns:a16="http://schemas.microsoft.com/office/drawing/2014/main" id="{B275ECD9-F759-32E1-19A0-234D29451D9D}"/>
              </a:ext>
            </a:extLst>
          </p:cNvPr>
          <p:cNvGrpSpPr/>
          <p:nvPr/>
        </p:nvGrpSpPr>
        <p:grpSpPr>
          <a:xfrm>
            <a:off x="4098480" y="4311937"/>
            <a:ext cx="3693319" cy="2386628"/>
            <a:chOff x="8720266" y="2236940"/>
            <a:chExt cx="3830061" cy="2592138"/>
          </a:xfrm>
        </p:grpSpPr>
        <p:pic>
          <p:nvPicPr>
            <p:cNvPr id="36" name="Picture 35">
              <a:extLst>
                <a:ext uri="{FF2B5EF4-FFF2-40B4-BE49-F238E27FC236}">
                  <a16:creationId xmlns:a16="http://schemas.microsoft.com/office/drawing/2014/main" id="{FF3E40E6-666C-86F9-3F91-6529E30A4B1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226368" y="2236940"/>
              <a:ext cx="2705100" cy="1803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TextBox 36">
              <a:extLst>
                <a:ext uri="{FF2B5EF4-FFF2-40B4-BE49-F238E27FC236}">
                  <a16:creationId xmlns:a16="http://schemas.microsoft.com/office/drawing/2014/main" id="{7C6102E4-82D8-10EB-5176-3836CE0EAAFB}"/>
                </a:ext>
              </a:extLst>
            </p:cNvPr>
            <p:cNvSpPr txBox="1"/>
            <p:nvPr/>
          </p:nvSpPr>
          <p:spPr>
            <a:xfrm>
              <a:off x="8720266" y="4060237"/>
              <a:ext cx="3830061" cy="768841"/>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r>
                <a:rPr lang="en-US" sz="2000" b="1" dirty="0">
                  <a:solidFill>
                    <a:srgbClr val="06559D"/>
                  </a:solidFill>
                  <a:latin typeface="Akzidenz Grotesk BE Cn" panose="02000506040000020004" pitchFamily="50" charset="0"/>
                </a:rPr>
                <a:t>Tammy Catchings</a:t>
              </a:r>
            </a:p>
            <a:p>
              <a:pPr algn="ctr"/>
              <a:r>
                <a:rPr lang="en-US" sz="2000" b="1" dirty="0">
                  <a:solidFill>
                    <a:srgbClr val="06559D"/>
                  </a:solidFill>
                  <a:latin typeface="Akzidenz Grotesk BE Cn" panose="02000506040000020004" pitchFamily="50" charset="0"/>
                </a:rPr>
                <a:t>tcatchings@ashrae.org</a:t>
              </a:r>
            </a:p>
          </p:txBody>
        </p:sp>
      </p:grpSp>
      <p:sp>
        <p:nvSpPr>
          <p:cNvPr id="38" name="TextBox 37">
            <a:extLst>
              <a:ext uri="{FF2B5EF4-FFF2-40B4-BE49-F238E27FC236}">
                <a16:creationId xmlns:a16="http://schemas.microsoft.com/office/drawing/2014/main" id="{0C8F615F-08CD-2903-18AC-8C2AA48647B6}"/>
              </a:ext>
            </a:extLst>
          </p:cNvPr>
          <p:cNvSpPr txBox="1"/>
          <p:nvPr/>
        </p:nvSpPr>
        <p:spPr>
          <a:xfrm>
            <a:off x="161850" y="3796171"/>
            <a:ext cx="3969889" cy="203132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ASHRAE Distinguished Lecturer visits</a:t>
            </a:r>
          </a:p>
          <a:p>
            <a:pPr marL="285750" indent="-285750">
              <a:buFont typeface="Arial" panose="020B0604020202020204" pitchFamily="34" charset="0"/>
              <a:buChar char="•"/>
            </a:pPr>
            <a:r>
              <a:rPr lang="en-US" dirty="0">
                <a:solidFill>
                  <a:schemeClr val="bg1"/>
                </a:solidFill>
              </a:rPr>
              <a:t>Presentations</a:t>
            </a:r>
          </a:p>
          <a:p>
            <a:pPr marL="285750" indent="-285750">
              <a:buFont typeface="Arial" panose="020B0604020202020204" pitchFamily="34" charset="0"/>
              <a:buChar char="•"/>
            </a:pPr>
            <a:r>
              <a:rPr lang="en-US" dirty="0">
                <a:solidFill>
                  <a:schemeClr val="bg1"/>
                </a:solidFill>
              </a:rPr>
              <a:t>Technical tours</a:t>
            </a:r>
          </a:p>
          <a:p>
            <a:pPr marL="285750" indent="-285750">
              <a:buFont typeface="Arial" panose="020B0604020202020204" pitchFamily="34" charset="0"/>
              <a:buChar char="•"/>
            </a:pPr>
            <a:r>
              <a:rPr lang="en-US" dirty="0">
                <a:solidFill>
                  <a:schemeClr val="bg1"/>
                </a:solidFill>
              </a:rPr>
              <a:t>Panel programs or forums</a:t>
            </a:r>
          </a:p>
          <a:p>
            <a:pPr marL="285750" indent="-285750">
              <a:buFont typeface="Arial" panose="020B0604020202020204" pitchFamily="34" charset="0"/>
              <a:buChar char="•"/>
            </a:pPr>
            <a:r>
              <a:rPr lang="en-US" dirty="0">
                <a:solidFill>
                  <a:schemeClr val="bg1"/>
                </a:solidFill>
              </a:rPr>
              <a:t>Membership Promotion events</a:t>
            </a:r>
          </a:p>
          <a:p>
            <a:pPr marL="285750" indent="-285750">
              <a:buFont typeface="Arial" panose="020B0604020202020204" pitchFamily="34" charset="0"/>
              <a:buChar char="•"/>
            </a:pPr>
            <a:r>
              <a:rPr lang="en-US" dirty="0">
                <a:solidFill>
                  <a:schemeClr val="bg1"/>
                </a:solidFill>
              </a:rPr>
              <a:t>YEA and/or Student events</a:t>
            </a:r>
          </a:p>
          <a:p>
            <a:pPr marL="285750" indent="-285750">
              <a:buFont typeface="Arial" panose="020B0604020202020204" pitchFamily="34" charset="0"/>
              <a:buChar char="•"/>
            </a:pPr>
            <a:r>
              <a:rPr lang="en-US" dirty="0">
                <a:solidFill>
                  <a:schemeClr val="bg1"/>
                </a:solidFill>
              </a:rPr>
              <a:t>Chapter seminars</a:t>
            </a:r>
          </a:p>
        </p:txBody>
      </p:sp>
      <p:sp>
        <p:nvSpPr>
          <p:cNvPr id="39" name="TextBox 38">
            <a:extLst>
              <a:ext uri="{FF2B5EF4-FFF2-40B4-BE49-F238E27FC236}">
                <a16:creationId xmlns:a16="http://schemas.microsoft.com/office/drawing/2014/main" id="{875C0639-6F7C-BF56-73A4-6A86001FEE71}"/>
              </a:ext>
            </a:extLst>
          </p:cNvPr>
          <p:cNvSpPr txBox="1"/>
          <p:nvPr/>
        </p:nvSpPr>
        <p:spPr>
          <a:xfrm>
            <a:off x="268947" y="1364737"/>
            <a:ext cx="3495079" cy="2739211"/>
          </a:xfrm>
          <a:prstGeom prst="rect">
            <a:avLst/>
          </a:prstGeom>
          <a:noFill/>
        </p:spPr>
        <p:txBody>
          <a:bodyPr wrap="square">
            <a:spAutoFit/>
          </a:bodyPr>
          <a:lstStyle/>
          <a:p>
            <a:pPr algn="l">
              <a:buNone/>
            </a:pPr>
            <a:r>
              <a:rPr lang="en-US" sz="2400" b="1" i="0" dirty="0">
                <a:solidFill>
                  <a:schemeClr val="bg1"/>
                </a:solidFill>
                <a:effectLst/>
                <a:latin typeface="akzidenz-grotesk-condensed"/>
              </a:rPr>
              <a:t>Chapter Bulk Order Form for Publications</a:t>
            </a:r>
          </a:p>
          <a:p>
            <a:pPr algn="l">
              <a:buNone/>
            </a:pPr>
            <a:r>
              <a:rPr lang="en-US" sz="2000" dirty="0">
                <a:solidFill>
                  <a:schemeClr val="bg1"/>
                </a:solidFill>
                <a:latin typeface="akzidenz-grotesk-condensed"/>
              </a:rPr>
              <a:t>Get 25% off when you submit the form available on the Chapter Resources page to order publications in bulk for your chapter, useful for:</a:t>
            </a:r>
            <a:endParaRPr lang="en-US" sz="2000" i="0" dirty="0">
              <a:solidFill>
                <a:schemeClr val="bg1"/>
              </a:solidFill>
              <a:effectLst/>
              <a:latin typeface="akzidenz-grotesk-condensed"/>
            </a:endParaRPr>
          </a:p>
          <a:p>
            <a:pPr algn="l">
              <a:buNone/>
            </a:pPr>
            <a:endParaRPr lang="en-US" sz="2400" b="1" i="0" dirty="0">
              <a:solidFill>
                <a:srgbClr val="06559D"/>
              </a:solidFill>
              <a:effectLst/>
              <a:latin typeface="akzidenz-grotesk-condensed"/>
            </a:endParaRPr>
          </a:p>
        </p:txBody>
      </p:sp>
      <p:pic>
        <p:nvPicPr>
          <p:cNvPr id="41" name="Graphic 40" descr="Cursor with solid fill">
            <a:extLst>
              <a:ext uri="{FF2B5EF4-FFF2-40B4-BE49-F238E27FC236}">
                <a16:creationId xmlns:a16="http://schemas.microsoft.com/office/drawing/2014/main" id="{395DE6A3-A7D0-8782-B2F3-7EAEE399DA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96580" y="3025275"/>
            <a:ext cx="914400" cy="914400"/>
          </a:xfrm>
          <a:prstGeom prst="rect">
            <a:avLst/>
          </a:prstGeom>
        </p:spPr>
      </p:pic>
      <p:sp>
        <p:nvSpPr>
          <p:cNvPr id="2" name="TextBox 1">
            <a:extLst>
              <a:ext uri="{FF2B5EF4-FFF2-40B4-BE49-F238E27FC236}">
                <a16:creationId xmlns:a16="http://schemas.microsoft.com/office/drawing/2014/main" id="{2C703AB4-7A02-2271-5291-643ABF41C6E1}"/>
              </a:ext>
            </a:extLst>
          </p:cNvPr>
          <p:cNvSpPr txBox="1"/>
          <p:nvPr/>
        </p:nvSpPr>
        <p:spPr>
          <a:xfrm>
            <a:off x="397586" y="5925162"/>
            <a:ext cx="3303309" cy="646331"/>
          </a:xfrm>
          <a:prstGeom prst="rect">
            <a:avLst/>
          </a:prstGeom>
          <a:noFill/>
        </p:spPr>
        <p:txBody>
          <a:bodyPr wrap="square" rtlCol="0">
            <a:spAutoFit/>
          </a:bodyPr>
          <a:lstStyle/>
          <a:p>
            <a:r>
              <a:rPr lang="en-US" b="1" dirty="0">
                <a:solidFill>
                  <a:srgbClr val="FFFFFF"/>
                </a:solidFill>
              </a:rPr>
              <a:t>Contact </a:t>
            </a:r>
            <a:r>
              <a:rPr lang="en-US" b="1" dirty="0">
                <a:solidFill>
                  <a:srgbClr val="FFFFFF"/>
                </a:solidFill>
                <a:hlinkClick r:id="rId6">
                  <a:extLst>
                    <a:ext uri="{A12FA001-AC4F-418D-AE19-62706E023703}">
                      <ahyp:hlinkClr xmlns:ahyp="http://schemas.microsoft.com/office/drawing/2018/hyperlinkcolor" val="tx"/>
                    </a:ext>
                  </a:extLst>
                </a:hlinkClick>
              </a:rPr>
              <a:t>specialsales@ashrae.org</a:t>
            </a:r>
            <a:r>
              <a:rPr lang="en-US" b="1" dirty="0">
                <a:solidFill>
                  <a:srgbClr val="FFFFFF"/>
                </a:solidFill>
              </a:rPr>
              <a:t> with questions.</a:t>
            </a:r>
          </a:p>
        </p:txBody>
      </p:sp>
    </p:spTree>
    <p:extLst>
      <p:ext uri="{BB962C8B-B14F-4D97-AF65-F5344CB8AC3E}">
        <p14:creationId xmlns:p14="http://schemas.microsoft.com/office/powerpoint/2010/main" val="3798057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1C508-C951-3EB9-AF70-2173AA09DEA4}"/>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4521647F-2AA4-AAAD-1A51-F2A418C863CE}"/>
              </a:ext>
            </a:extLst>
          </p:cNvPr>
          <p:cNvSpPr/>
          <p:nvPr/>
        </p:nvSpPr>
        <p:spPr>
          <a:xfrm>
            <a:off x="5796871" y="2007050"/>
            <a:ext cx="3494877" cy="1862909"/>
          </a:xfrm>
          <a:prstGeom prst="rect">
            <a:avLst/>
          </a:prstGeom>
          <a:solidFill>
            <a:srgbClr val="0099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6C476800-C83D-F2E2-6358-D673CF0CD808}"/>
              </a:ext>
            </a:extLst>
          </p:cNvPr>
          <p:cNvSpPr>
            <a:spLocks noGrp="1"/>
          </p:cNvSpPr>
          <p:nvPr>
            <p:ph type="title"/>
          </p:nvPr>
        </p:nvSpPr>
        <p:spPr>
          <a:xfrm>
            <a:off x="128593" y="640681"/>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E33EBB31-0809-6C1B-E170-13D6C6A8A779}"/>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187D502F-FA27-77DB-EBE3-F9003FF3404F}"/>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531F4F6F-DAB4-D76B-2EB5-1319D3B29DF9}"/>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8" name="Title 1">
            <a:extLst>
              <a:ext uri="{FF2B5EF4-FFF2-40B4-BE49-F238E27FC236}">
                <a16:creationId xmlns:a16="http://schemas.microsoft.com/office/drawing/2014/main" id="{4DB6583A-A440-E675-861F-BCBAF6BFD971}"/>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dirty="0">
                <a:ln>
                  <a:noFill/>
                </a:ln>
                <a:solidFill>
                  <a:srgbClr val="8EC540"/>
                </a:solidFill>
                <a:effectLst/>
                <a:uLnTx/>
                <a:uFillTx/>
                <a:latin typeface="Akzidenz Grotesk BE Bold" panose="02000503050000020004" pitchFamily="50" charset="0"/>
              </a:rPr>
              <a:t>COMMUNITIES</a:t>
            </a:r>
            <a:endParaRPr kumimoji="0" lang="en-US" sz="2000" b="1" i="0" u="sng" strike="noStrike" kern="1200" cap="none" spc="0" normalizeH="0" baseline="0" noProof="0" dirty="0">
              <a:ln>
                <a:noFill/>
              </a:ln>
              <a:solidFill>
                <a:srgbClr val="8EC540"/>
              </a:solidFill>
              <a:effectLst/>
              <a:uLnTx/>
              <a:uFillTx/>
              <a:latin typeface="Akzidenz Grotesk BE Bold" panose="02000503050000020004" pitchFamily="50" charset="0"/>
            </a:endParaRPr>
          </a:p>
        </p:txBody>
      </p:sp>
      <p:sp>
        <p:nvSpPr>
          <p:cNvPr id="9" name="Title 1">
            <a:extLst>
              <a:ext uri="{FF2B5EF4-FFF2-40B4-BE49-F238E27FC236}">
                <a16:creationId xmlns:a16="http://schemas.microsoft.com/office/drawing/2014/main" id="{43968270-A28C-8C09-DCE9-FB3998B3D976}"/>
              </a:ext>
            </a:extLst>
          </p:cNvPr>
          <p:cNvSpPr txBox="1">
            <a:spLocks/>
          </p:cNvSpPr>
          <p:nvPr/>
        </p:nvSpPr>
        <p:spPr>
          <a:xfrm>
            <a:off x="1067552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cxnSp>
        <p:nvCxnSpPr>
          <p:cNvPr id="11" name="Straight Connector 10">
            <a:extLst>
              <a:ext uri="{FF2B5EF4-FFF2-40B4-BE49-F238E27FC236}">
                <a16:creationId xmlns:a16="http://schemas.microsoft.com/office/drawing/2014/main" id="{E9117741-017E-7B82-4C54-BF27F8643CE4}"/>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82B2B3C-0E79-7288-0FCD-EAA560E34535}"/>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4E71741-03A4-85ED-A12A-8F7A946592F3}"/>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6ED60CD-35D5-C801-6E04-087A061A91CE}"/>
              </a:ext>
            </a:extLst>
          </p:cNvPr>
          <p:cNvCxnSpPr/>
          <p:nvPr/>
        </p:nvCxnSpPr>
        <p:spPr>
          <a:xfrm>
            <a:off x="10675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30ED655-6746-D463-A23A-ABFE2616834B}"/>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F26A6FC-A35A-82A1-F495-F8ADD06B8147}"/>
              </a:ext>
            </a:extLst>
          </p:cNvPr>
          <p:cNvSpPr txBox="1"/>
          <p:nvPr/>
        </p:nvSpPr>
        <p:spPr>
          <a:xfrm>
            <a:off x="128591" y="141977"/>
            <a:ext cx="76093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badi ExtraLight" panose="020B0204020104020204" pitchFamily="34" charset="0"/>
              </a:rPr>
              <a:t>a</a:t>
            </a:r>
            <a:r>
              <a:rPr kumimoji="0" lang="en-US" sz="3200" b="1" i="0" u="none" strike="noStrike" kern="1200" cap="none" spc="0" normalizeH="0" baseline="0" noProof="0" dirty="0">
                <a:ln>
                  <a:noFill/>
                </a:ln>
                <a:solidFill>
                  <a:prstClr val="white"/>
                </a:solidFill>
                <a:effectLst/>
                <a:uLnTx/>
                <a:uFillTx/>
                <a:latin typeface="Abadi ExtraLight" panose="020B0204020104020204" pitchFamily="34" charset="0"/>
              </a:rPr>
              <a:t>shrae.org</a:t>
            </a:r>
            <a:r>
              <a:rPr kumimoji="0" lang="en-US" sz="32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rPr>
              <a:t>/</a:t>
            </a:r>
            <a:r>
              <a:rPr lang="en-US" sz="3200" b="1" dirty="0">
                <a:solidFill>
                  <a:prstClr val="white"/>
                </a:solidFill>
                <a:latin typeface="Arial" panose="020B0604020202020204" pitchFamily="34" charset="0"/>
                <a:cs typeface="Arial" panose="020B0604020202020204" pitchFamily="34" charset="0"/>
              </a:rPr>
              <a:t>C</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hapterTreasurer</a:t>
            </a:r>
            <a:endParaRPr kumimoji="0" lang="en-US" sz="1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5A2A1F0B-6391-C5C7-B5C6-30184FF66550}"/>
              </a:ext>
            </a:extLst>
          </p:cNvPr>
          <p:cNvSpPr txBox="1"/>
          <p:nvPr/>
        </p:nvSpPr>
        <p:spPr>
          <a:xfrm>
            <a:off x="291008" y="1550896"/>
            <a:ext cx="5016810" cy="1631216"/>
          </a:xfrm>
          <a:prstGeom prst="rect">
            <a:avLst/>
          </a:prstGeom>
          <a:noFill/>
        </p:spPr>
        <p:txBody>
          <a:bodyPr wrap="square">
            <a:spAutoFit/>
          </a:bodyPr>
          <a:lstStyle/>
          <a:p>
            <a:pPr>
              <a:buNone/>
            </a:pPr>
            <a:r>
              <a:rPr lang="en-US" sz="2000" b="1" dirty="0">
                <a:solidFill>
                  <a:srgbClr val="8EC540"/>
                </a:solidFill>
                <a:latin typeface="Arial" panose="020B0604020202020204" pitchFamily="34" charset="0"/>
                <a:cs typeface="Arial" panose="020B0604020202020204" pitchFamily="34" charset="0"/>
              </a:rPr>
              <a:t>NEW! </a:t>
            </a:r>
            <a:r>
              <a:rPr lang="en-US" sz="2000" b="1" dirty="0">
                <a:latin typeface="Arial" panose="020B0604020202020204" pitchFamily="34" charset="0"/>
                <a:cs typeface="Arial" panose="020B0604020202020204" pitchFamily="34" charset="0"/>
              </a:rPr>
              <a:t>Live </a:t>
            </a:r>
            <a:r>
              <a:rPr lang="en-US" sz="2000" b="1" u="sng" dirty="0">
                <a:solidFill>
                  <a:srgbClr val="05549C"/>
                </a:solidFill>
                <a:latin typeface="Arial" panose="020B0604020202020204" pitchFamily="34" charset="0"/>
                <a:cs typeface="Arial" panose="020B0604020202020204" pitchFamily="34" charset="0"/>
              </a:rPr>
              <a:t>Monthly</a:t>
            </a:r>
            <a:r>
              <a:rPr lang="en-US" sz="2000" b="1" dirty="0">
                <a:latin typeface="Arial" panose="020B0604020202020204" pitchFamily="34" charset="0"/>
                <a:cs typeface="Arial" panose="020B0604020202020204" pitchFamily="34" charset="0"/>
              </a:rPr>
              <a:t> Treasurer Training</a:t>
            </a:r>
            <a:endParaRPr lang="en-US" sz="2000" b="1" i="0" dirty="0">
              <a:effectLst/>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This program features a monthly series of 30‑minute live, interactive virtual sessions focused on key financial topics. For SY 26–27, the program is designed for U.S. Chapters, with plans to expand for international chapters in the future.</a:t>
            </a:r>
            <a:endParaRPr lang="en-US" sz="2000" b="1" i="0" dirty="0">
              <a:effectLst/>
              <a:latin typeface="Arial" panose="020B0604020202020204" pitchFamily="34" charset="0"/>
              <a:cs typeface="Arial" panose="020B0604020202020204" pitchFamily="34" charset="0"/>
            </a:endParaRPr>
          </a:p>
        </p:txBody>
      </p:sp>
      <p:pic>
        <p:nvPicPr>
          <p:cNvPr id="41" name="Graphic 40" descr="Cursor with solid fill">
            <a:extLst>
              <a:ext uri="{FF2B5EF4-FFF2-40B4-BE49-F238E27FC236}">
                <a16:creationId xmlns:a16="http://schemas.microsoft.com/office/drawing/2014/main" id="{122FA3F3-C028-BCCF-FAEA-E8AA8F869B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96418" y="924739"/>
            <a:ext cx="914400" cy="914400"/>
          </a:xfrm>
          <a:prstGeom prst="rect">
            <a:avLst/>
          </a:prstGeom>
        </p:spPr>
      </p:pic>
      <p:sp>
        <p:nvSpPr>
          <p:cNvPr id="2" name="TextBox 1">
            <a:extLst>
              <a:ext uri="{FF2B5EF4-FFF2-40B4-BE49-F238E27FC236}">
                <a16:creationId xmlns:a16="http://schemas.microsoft.com/office/drawing/2014/main" id="{93E3417C-5128-4765-66A0-FF242E15DA1E}"/>
              </a:ext>
            </a:extLst>
          </p:cNvPr>
          <p:cNvSpPr txBox="1"/>
          <p:nvPr/>
        </p:nvSpPr>
        <p:spPr>
          <a:xfrm>
            <a:off x="291008" y="3429000"/>
            <a:ext cx="5016809" cy="1569660"/>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Core topics include: Treasurer roles and responsibilities, Fundraising, compliance, and state registrations and many more. </a:t>
            </a:r>
          </a:p>
          <a:p>
            <a:endParaRPr lang="en-US" sz="1600" dirty="0">
              <a:latin typeface="Arial" panose="020B0604020202020204" pitchFamily="34" charset="0"/>
              <a:cs typeface="Arial" panose="020B0604020202020204" pitchFamily="34" charset="0"/>
            </a:endParaRPr>
          </a:p>
          <a:p>
            <a:r>
              <a:rPr lang="en-US" sz="1600" b="1" u="sng" dirty="0">
                <a:latin typeface="Arial" panose="020B0604020202020204" pitchFamily="34" charset="0"/>
                <a:cs typeface="Arial" panose="020B0604020202020204" pitchFamily="34" charset="0"/>
              </a:rPr>
              <a:t>Next Training</a:t>
            </a:r>
            <a:r>
              <a:rPr lang="en-US" sz="1600" b="1" dirty="0">
                <a:latin typeface="Arial" panose="020B0604020202020204" pitchFamily="34" charset="0"/>
                <a:cs typeface="Arial" panose="020B0604020202020204" pitchFamily="34" charset="0"/>
              </a:rPr>
              <a:t>: September 17, 12:00 PM ET.</a:t>
            </a:r>
          </a:p>
          <a:p>
            <a:r>
              <a:rPr lang="en-US" sz="1600" b="1" dirty="0">
                <a:solidFill>
                  <a:srgbClr val="05549C"/>
                </a:solidFill>
                <a:latin typeface="Arial" panose="020B0604020202020204" pitchFamily="34" charset="0"/>
                <a:cs typeface="Arial" panose="020B0604020202020204" pitchFamily="34" charset="0"/>
              </a:rPr>
              <a:t>Topic: Tax Filings and IRS 990 Forms</a:t>
            </a:r>
          </a:p>
        </p:txBody>
      </p:sp>
      <p:sp>
        <p:nvSpPr>
          <p:cNvPr id="3" name="TextBox 2">
            <a:extLst>
              <a:ext uri="{FF2B5EF4-FFF2-40B4-BE49-F238E27FC236}">
                <a16:creationId xmlns:a16="http://schemas.microsoft.com/office/drawing/2014/main" id="{EFDA96D9-0F24-3A98-652C-E5A6E15FF087}"/>
              </a:ext>
            </a:extLst>
          </p:cNvPr>
          <p:cNvSpPr txBox="1"/>
          <p:nvPr/>
        </p:nvSpPr>
        <p:spPr>
          <a:xfrm>
            <a:off x="5825743" y="2199840"/>
            <a:ext cx="3466005" cy="1477328"/>
          </a:xfrm>
          <a:prstGeom prst="rect">
            <a:avLst/>
          </a:prstGeom>
          <a:solidFill>
            <a:srgbClr val="0099CC"/>
          </a:solidFill>
        </p:spPr>
        <p:txBody>
          <a:bodyPr wrap="square" rtlCol="0">
            <a:spAutoFit/>
          </a:bodyPr>
          <a:lstStyle/>
          <a:p>
            <a:pPr algn="ctr"/>
            <a:r>
              <a:rPr lang="en-US" dirty="0">
                <a:solidFill>
                  <a:srgbClr val="FFFFFF"/>
                </a:solidFill>
                <a:latin typeface="Arial" panose="020B0604020202020204" pitchFamily="34" charset="0"/>
                <a:cs typeface="Arial" panose="020B0604020202020204" pitchFamily="34" charset="0"/>
              </a:rPr>
              <a:t>Find Chapter Treasurer resources, presentation decks and training videos</a:t>
            </a:r>
          </a:p>
          <a:p>
            <a:pPr algn="ctr"/>
            <a:endParaRPr lang="en-US" dirty="0">
              <a:solidFill>
                <a:srgbClr val="FFFFFF"/>
              </a:solidFill>
              <a:latin typeface="Arial" panose="020B0604020202020204" pitchFamily="34" charset="0"/>
              <a:cs typeface="Arial" panose="020B0604020202020204" pitchFamily="34" charset="0"/>
            </a:endParaRPr>
          </a:p>
          <a:p>
            <a:pPr algn="ctr"/>
            <a:r>
              <a:rPr lang="en-US" dirty="0">
                <a:solidFill>
                  <a:srgbClr val="FFFFFF"/>
                </a:solidFill>
                <a:latin typeface="Arial" panose="020B0604020202020204" pitchFamily="34" charset="0"/>
                <a:cs typeface="Arial" panose="020B0604020202020204" pitchFamily="34" charset="0"/>
              </a:rPr>
              <a:t> </a:t>
            </a:r>
            <a:r>
              <a:rPr lang="en-US" b="1" dirty="0">
                <a:solidFill>
                  <a:srgbClr val="FFFFFF"/>
                </a:solidFill>
                <a:latin typeface="Arial" panose="020B0604020202020204" pitchFamily="34" charset="0"/>
                <a:cs typeface="Arial" panose="020B0604020202020204" pitchFamily="34" charset="0"/>
              </a:rPr>
              <a:t>ashrae.org/ChapterTreasurer</a:t>
            </a:r>
          </a:p>
        </p:txBody>
      </p:sp>
      <p:sp>
        <p:nvSpPr>
          <p:cNvPr id="18" name="TextBox 17">
            <a:extLst>
              <a:ext uri="{FF2B5EF4-FFF2-40B4-BE49-F238E27FC236}">
                <a16:creationId xmlns:a16="http://schemas.microsoft.com/office/drawing/2014/main" id="{835F778D-845E-9220-F61D-02B3C78D127C}"/>
              </a:ext>
            </a:extLst>
          </p:cNvPr>
          <p:cNvSpPr txBox="1"/>
          <p:nvPr/>
        </p:nvSpPr>
        <p:spPr>
          <a:xfrm>
            <a:off x="9521817" y="5425429"/>
            <a:ext cx="2353484"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Craig Wright</a:t>
            </a:r>
          </a:p>
          <a:p>
            <a:pPr algn="ctr"/>
            <a:r>
              <a:rPr lang="en-US" sz="2000" b="1" dirty="0">
                <a:solidFill>
                  <a:srgbClr val="06559D"/>
                </a:solidFill>
                <a:latin typeface="Akzidenz Grotesk BE Cn" panose="02000506040000020004" pitchFamily="50" charset="0"/>
              </a:rPr>
              <a:t>cwright@ashrae.org</a:t>
            </a:r>
          </a:p>
        </p:txBody>
      </p:sp>
      <p:pic>
        <p:nvPicPr>
          <p:cNvPr id="22" name="Picture 21">
            <a:extLst>
              <a:ext uri="{FF2B5EF4-FFF2-40B4-BE49-F238E27FC236}">
                <a16:creationId xmlns:a16="http://schemas.microsoft.com/office/drawing/2014/main" id="{F4C694A9-F322-D9AE-4630-8028E68E7CE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5400000">
            <a:off x="9217830" y="2744255"/>
            <a:ext cx="2961458" cy="19743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TextBox 25">
            <a:extLst>
              <a:ext uri="{FF2B5EF4-FFF2-40B4-BE49-F238E27FC236}">
                <a16:creationId xmlns:a16="http://schemas.microsoft.com/office/drawing/2014/main" id="{BF259956-AAFE-D2B4-0616-597D4E339549}"/>
              </a:ext>
            </a:extLst>
          </p:cNvPr>
          <p:cNvSpPr txBox="1"/>
          <p:nvPr/>
        </p:nvSpPr>
        <p:spPr>
          <a:xfrm>
            <a:off x="5782435" y="4139827"/>
            <a:ext cx="3494877" cy="2308324"/>
          </a:xfrm>
          <a:prstGeom prst="rect">
            <a:avLst/>
          </a:prstGeom>
          <a:solidFill>
            <a:srgbClr val="05549C"/>
          </a:solidFill>
        </p:spPr>
        <p:txBody>
          <a:bodyPr wrap="square" rtlCol="0">
            <a:spAutoFit/>
          </a:bodyPr>
          <a:lstStyle/>
          <a:p>
            <a:pPr algn="ctr"/>
            <a:r>
              <a:rPr lang="en-US" dirty="0">
                <a:solidFill>
                  <a:srgbClr val="FFFFFF"/>
                </a:solidFill>
                <a:latin typeface="Arial" panose="020B0604020202020204" pitchFamily="34" charset="0"/>
                <a:cs typeface="Arial" panose="020B0604020202020204" pitchFamily="34" charset="0"/>
              </a:rPr>
              <a:t>Starting SY 2026-27</a:t>
            </a:r>
          </a:p>
          <a:p>
            <a:pPr algn="ctr"/>
            <a:r>
              <a:rPr lang="en-US" b="1" dirty="0">
                <a:solidFill>
                  <a:srgbClr val="FFFFFF"/>
                </a:solidFill>
                <a:latin typeface="Arial" panose="020B0604020202020204" pitchFamily="34" charset="0"/>
                <a:cs typeface="Arial" panose="020B0604020202020204" pitchFamily="34" charset="0"/>
              </a:rPr>
              <a:t>Chapter Treasurers may be eligible for Society-covered transportation to CRCs, </a:t>
            </a:r>
            <a:r>
              <a:rPr lang="en-US" dirty="0">
                <a:solidFill>
                  <a:srgbClr val="FFFFFF"/>
                </a:solidFill>
                <a:latin typeface="Arial" panose="020B0604020202020204" pitchFamily="34" charset="0"/>
                <a:cs typeface="Arial" panose="020B0604020202020204" pitchFamily="34" charset="0"/>
              </a:rPr>
              <a:t>if a Chapter Treasurer Workshop is scheduled. Contact your DRC for instructions on booking travel. </a:t>
            </a:r>
          </a:p>
        </p:txBody>
      </p:sp>
      <p:sp>
        <p:nvSpPr>
          <p:cNvPr id="27" name="TextBox 26">
            <a:extLst>
              <a:ext uri="{FF2B5EF4-FFF2-40B4-BE49-F238E27FC236}">
                <a16:creationId xmlns:a16="http://schemas.microsoft.com/office/drawing/2014/main" id="{B67D318B-66D8-435B-7BF4-114EE3F2E7B1}"/>
              </a:ext>
            </a:extLst>
          </p:cNvPr>
          <p:cNvSpPr txBox="1"/>
          <p:nvPr/>
        </p:nvSpPr>
        <p:spPr>
          <a:xfrm>
            <a:off x="50376" y="5425418"/>
            <a:ext cx="5297965" cy="646331"/>
          </a:xfrm>
          <a:prstGeom prst="rect">
            <a:avLst/>
          </a:prstGeom>
          <a:noFill/>
        </p:spPr>
        <p:txBody>
          <a:bodyPr wrap="square" rtlCol="0">
            <a:spAutoFit/>
          </a:bodyPr>
          <a:lstStyle/>
          <a:p>
            <a:pPr algn="ctr"/>
            <a:r>
              <a:rPr lang="en-US" b="1" dirty="0">
                <a:highlight>
                  <a:srgbClr val="FFFF00"/>
                </a:highlight>
                <a:latin typeface="Arial" panose="020B0604020202020204" pitchFamily="34" charset="0"/>
                <a:cs typeface="Arial" panose="020B0604020202020204" pitchFamily="34" charset="0"/>
              </a:rPr>
              <a:t>See the Full Schedule + Register for Training Sessions at </a:t>
            </a:r>
            <a:r>
              <a:rPr lang="en-US" b="1" u="sng" dirty="0">
                <a:solidFill>
                  <a:srgbClr val="05549C"/>
                </a:solidFill>
                <a:highlight>
                  <a:srgbClr val="FFFF00"/>
                </a:highlight>
                <a:latin typeface="Arial" panose="020B0604020202020204" pitchFamily="34" charset="0"/>
                <a:cs typeface="Arial" panose="020B0604020202020204" pitchFamily="34" charset="0"/>
              </a:rPr>
              <a:t>ashrae.org/ChapterTreasurer </a:t>
            </a:r>
          </a:p>
        </p:txBody>
      </p:sp>
    </p:spTree>
    <p:extLst>
      <p:ext uri="{BB962C8B-B14F-4D97-AF65-F5344CB8AC3E}">
        <p14:creationId xmlns:p14="http://schemas.microsoft.com/office/powerpoint/2010/main" val="1137507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F86DA-D514-A3E0-61C0-19506998A97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6977195-B3C3-C6CE-995E-EA9A0CCA306E}"/>
              </a:ext>
            </a:extLst>
          </p:cNvPr>
          <p:cNvSpPr>
            <a:spLocks noGrp="1"/>
          </p:cNvSpPr>
          <p:nvPr>
            <p:ph type="title"/>
          </p:nvPr>
        </p:nvSpPr>
        <p:spPr>
          <a:xfrm>
            <a:off x="128593" y="640681"/>
            <a:ext cx="998989" cy="643543"/>
          </a:xfrm>
        </p:spPr>
        <p:txBody>
          <a:bodyPr>
            <a:normAutofit/>
          </a:bodyPr>
          <a:lstStyle/>
          <a:p>
            <a:r>
              <a:rPr lang="en-US" sz="1800" b="1" u="sng" dirty="0">
                <a:solidFill>
                  <a:srgbClr val="8EC540"/>
                </a:solidFill>
                <a:latin typeface="Akzidenz Grotesk BE Medium" panose="02000803030000020004" pitchFamily="50" charset="0"/>
              </a:rPr>
              <a:t>ABOUT</a:t>
            </a:r>
            <a:endParaRPr lang="en-US" sz="1600" b="1" u="sng" dirty="0">
              <a:solidFill>
                <a:srgbClr val="8EC540"/>
              </a:solidFill>
              <a:latin typeface="Akzidenz Grotesk BE Medium" panose="02000803030000020004" pitchFamily="50" charset="0"/>
            </a:endParaRPr>
          </a:p>
        </p:txBody>
      </p:sp>
      <p:sp>
        <p:nvSpPr>
          <p:cNvPr id="5" name="Title 1">
            <a:extLst>
              <a:ext uri="{FF2B5EF4-FFF2-40B4-BE49-F238E27FC236}">
                <a16:creationId xmlns:a16="http://schemas.microsoft.com/office/drawing/2014/main" id="{3B5BC92C-901F-BA32-2444-EF04AD0EF04E}"/>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TECHNICAL RESOURCES</a:t>
            </a:r>
          </a:p>
        </p:txBody>
      </p:sp>
      <p:sp>
        <p:nvSpPr>
          <p:cNvPr id="6" name="Title 1">
            <a:extLst>
              <a:ext uri="{FF2B5EF4-FFF2-40B4-BE49-F238E27FC236}">
                <a16:creationId xmlns:a16="http://schemas.microsoft.com/office/drawing/2014/main" id="{BE6F64C9-36C7-2879-3B77-EE958C58690C}"/>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PROFESSIONAL DEVELOPMENT</a:t>
            </a:r>
          </a:p>
        </p:txBody>
      </p:sp>
      <p:sp>
        <p:nvSpPr>
          <p:cNvPr id="7" name="Title 1">
            <a:extLst>
              <a:ext uri="{FF2B5EF4-FFF2-40B4-BE49-F238E27FC236}">
                <a16:creationId xmlns:a16="http://schemas.microsoft.com/office/drawing/2014/main" id="{30E4A74D-5A1B-64CB-57F5-2FEB9354EB26}"/>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CONFERENCES</a:t>
            </a:r>
          </a:p>
        </p:txBody>
      </p:sp>
      <p:sp>
        <p:nvSpPr>
          <p:cNvPr id="8" name="Title 1">
            <a:extLst>
              <a:ext uri="{FF2B5EF4-FFF2-40B4-BE49-F238E27FC236}">
                <a16:creationId xmlns:a16="http://schemas.microsoft.com/office/drawing/2014/main" id="{C76E569A-48E1-F080-1EA8-3F7F7BDED02F}"/>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COMMUNITIES</a:t>
            </a:r>
            <a:endParaRPr lang="en-US" sz="1800" dirty="0">
              <a:latin typeface="Akzidenz Grotesk BE Light" panose="02000506040000020003" pitchFamily="50" charset="0"/>
            </a:endParaRPr>
          </a:p>
        </p:txBody>
      </p:sp>
      <p:sp>
        <p:nvSpPr>
          <p:cNvPr id="9" name="Title 1">
            <a:extLst>
              <a:ext uri="{FF2B5EF4-FFF2-40B4-BE49-F238E27FC236}">
                <a16:creationId xmlns:a16="http://schemas.microsoft.com/office/drawing/2014/main" id="{997D4E0A-EF94-4A0A-7B6F-A31D923A8B57}"/>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MEMBERSHIP</a:t>
            </a:r>
            <a:endParaRPr lang="en-US" sz="1800" dirty="0">
              <a:latin typeface="Akzidenz Grotesk BE Light" panose="02000506040000020003" pitchFamily="50" charset="0"/>
            </a:endParaRPr>
          </a:p>
        </p:txBody>
      </p:sp>
      <p:cxnSp>
        <p:nvCxnSpPr>
          <p:cNvPr id="11" name="Straight Connector 10">
            <a:extLst>
              <a:ext uri="{FF2B5EF4-FFF2-40B4-BE49-F238E27FC236}">
                <a16:creationId xmlns:a16="http://schemas.microsoft.com/office/drawing/2014/main" id="{B8D9E672-66A9-A816-FFCA-43B3324EF7C2}"/>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2FAFE6E-E331-C7E9-3D21-754538F9F761}"/>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3C5B8D5-93BC-AE66-DCA1-2D871A4673FD}"/>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F784CA1-802A-A4CB-EC19-F67AC83DDE6F}"/>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D5C12FA-3E8B-3DB3-EEF6-6D2927622E97}"/>
              </a:ext>
            </a:extLst>
          </p:cNvPr>
          <p:cNvCxnSpPr/>
          <p:nvPr/>
        </p:nvCxnSpPr>
        <p:spPr>
          <a:xfrm>
            <a:off x="1172149"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3861D40-A3E8-6868-2C00-E0990B75949E}"/>
              </a:ext>
            </a:extLst>
          </p:cNvPr>
          <p:cNvSpPr txBox="1"/>
          <p:nvPr/>
        </p:nvSpPr>
        <p:spPr>
          <a:xfrm>
            <a:off x="128591" y="141977"/>
            <a:ext cx="7609395" cy="584775"/>
          </a:xfrm>
          <a:prstGeom prst="rect">
            <a:avLst/>
          </a:prstGeom>
          <a:noFill/>
        </p:spPr>
        <p:txBody>
          <a:bodyPr wrap="square" rtlCol="0">
            <a:spAutoFit/>
          </a:bodyPr>
          <a:lstStyle/>
          <a:p>
            <a:r>
              <a:rPr lang="en-US" sz="3200" b="1" dirty="0">
                <a:solidFill>
                  <a:schemeClr val="bg1"/>
                </a:solidFill>
                <a:latin typeface="Akzidenz Grotesk BE Medium" panose="02000803030000020004" pitchFamily="50" charset="0"/>
              </a:rPr>
              <a:t>ASHRAE Managing Directors</a:t>
            </a:r>
            <a:endParaRPr lang="en-US" b="1" dirty="0">
              <a:solidFill>
                <a:schemeClr val="bg1"/>
              </a:solidFill>
              <a:latin typeface="Akzidenz Grotesk BE Medium" panose="02000803030000020004" pitchFamily="50" charset="0"/>
            </a:endParaRPr>
          </a:p>
        </p:txBody>
      </p:sp>
      <p:pic>
        <p:nvPicPr>
          <p:cNvPr id="23" name="Graphic 22" descr="Cursor with solid fill">
            <a:extLst>
              <a:ext uri="{FF2B5EF4-FFF2-40B4-BE49-F238E27FC236}">
                <a16:creationId xmlns:a16="http://schemas.microsoft.com/office/drawing/2014/main" id="{7A1BFDA8-44C7-8405-2465-F5337FF64D9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5070065">
            <a:off x="-49049" y="956538"/>
            <a:ext cx="914400" cy="914400"/>
          </a:xfrm>
          <a:prstGeom prst="rect">
            <a:avLst/>
          </a:prstGeom>
        </p:spPr>
      </p:pic>
      <p:pic>
        <p:nvPicPr>
          <p:cNvPr id="2052" name="Picture 4">
            <a:extLst>
              <a:ext uri="{FF2B5EF4-FFF2-40B4-BE49-F238E27FC236}">
                <a16:creationId xmlns:a16="http://schemas.microsoft.com/office/drawing/2014/main" id="{C1A5F060-187A-45B5-4016-115C7DCF8F43}"/>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254427" y="1580717"/>
            <a:ext cx="1368714" cy="180865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1141A32-F9E3-62CD-15B9-54B7BE0B02EF}"/>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9112678" y="1566175"/>
            <a:ext cx="1397756" cy="184703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E110A77F-4513-97CF-FE3A-0724E85EB52F}"/>
              </a:ext>
            </a:extLst>
          </p:cNvPr>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317256" y="3978181"/>
            <a:ext cx="1368714" cy="180865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2BBD4E41-903E-D46A-40AE-7B43107F27C7}"/>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6123177" y="3940746"/>
            <a:ext cx="1398158" cy="184756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B1CA4C0D-152D-6E46-421C-FEC1556885E0}"/>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296434" y="1524138"/>
            <a:ext cx="1368712" cy="180865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8717F207-5FAF-8DB3-14E1-531E02041CA6}"/>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6168425" y="1540536"/>
            <a:ext cx="1397756" cy="184703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a:extLst>
              <a:ext uri="{FF2B5EF4-FFF2-40B4-BE49-F238E27FC236}">
                <a16:creationId xmlns:a16="http://schemas.microsoft.com/office/drawing/2014/main" id="{331AB899-2326-1A69-F7FE-954D81EDBBD3}"/>
              </a:ext>
            </a:extLst>
          </p:cNvPr>
          <p:cNvPicPr>
            <a:picLocks noChangeAspect="1" noChangeArrowheads="1"/>
          </p:cNvPicPr>
          <p:nvPr/>
        </p:nvPicPr>
        <p:blipFill>
          <a:blip r:embed="rId10" cstate="screen">
            <a:extLst>
              <a:ext uri="{28A0092B-C50C-407E-A947-70E740481C1C}">
                <a14:useLocalDpi xmlns:a14="http://schemas.microsoft.com/office/drawing/2010/main" val="0"/>
              </a:ext>
            </a:extLst>
          </a:blip>
          <a:srcRect/>
          <a:stretch>
            <a:fillRect/>
          </a:stretch>
        </p:blipFill>
        <p:spPr bwMode="auto">
          <a:xfrm>
            <a:off x="3276629" y="3978180"/>
            <a:ext cx="1368714" cy="18086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AB22C8-3659-3E58-80CC-4CD28AF4EF09}"/>
              </a:ext>
            </a:extLst>
          </p:cNvPr>
          <p:cNvSpPr txBox="1"/>
          <p:nvPr/>
        </p:nvSpPr>
        <p:spPr>
          <a:xfrm>
            <a:off x="1629416" y="1464273"/>
            <a:ext cx="1536555" cy="1754326"/>
          </a:xfrm>
          <a:prstGeom prst="rect">
            <a:avLst/>
          </a:prstGeom>
          <a:noFill/>
        </p:spPr>
        <p:txBody>
          <a:bodyPr wrap="square" rtlCol="0">
            <a:spAutoFit/>
          </a:bodyPr>
          <a:lstStyle/>
          <a:p>
            <a:r>
              <a:rPr lang="en-US" b="1" dirty="0"/>
              <a:t>Lizzy Seymour,</a:t>
            </a:r>
          </a:p>
          <a:p>
            <a:r>
              <a:rPr lang="en-US" dirty="0"/>
              <a:t>Managing Director of Members Services</a:t>
            </a:r>
          </a:p>
        </p:txBody>
      </p:sp>
      <p:sp>
        <p:nvSpPr>
          <p:cNvPr id="16" name="TextBox 15">
            <a:extLst>
              <a:ext uri="{FF2B5EF4-FFF2-40B4-BE49-F238E27FC236}">
                <a16:creationId xmlns:a16="http://schemas.microsoft.com/office/drawing/2014/main" id="{F7B74AC7-F421-600D-0CEE-77A42ABA3E24}"/>
              </a:ext>
            </a:extLst>
          </p:cNvPr>
          <p:cNvSpPr txBox="1"/>
          <p:nvPr/>
        </p:nvSpPr>
        <p:spPr>
          <a:xfrm>
            <a:off x="1665146" y="3910017"/>
            <a:ext cx="1467701" cy="1200329"/>
          </a:xfrm>
          <a:prstGeom prst="rect">
            <a:avLst/>
          </a:prstGeom>
          <a:noFill/>
        </p:spPr>
        <p:txBody>
          <a:bodyPr wrap="square" rtlCol="0">
            <a:spAutoFit/>
          </a:bodyPr>
          <a:lstStyle/>
          <a:p>
            <a:r>
              <a:rPr lang="en-US" b="1" dirty="0"/>
              <a:t>Kirstin Pilot</a:t>
            </a:r>
            <a:r>
              <a:rPr lang="en-US" dirty="0"/>
              <a:t>,</a:t>
            </a:r>
          </a:p>
          <a:p>
            <a:r>
              <a:rPr lang="en-US" dirty="0"/>
              <a:t>Managing Director of Development</a:t>
            </a:r>
          </a:p>
        </p:txBody>
      </p:sp>
      <p:sp>
        <p:nvSpPr>
          <p:cNvPr id="18" name="TextBox 17">
            <a:extLst>
              <a:ext uri="{FF2B5EF4-FFF2-40B4-BE49-F238E27FC236}">
                <a16:creationId xmlns:a16="http://schemas.microsoft.com/office/drawing/2014/main" id="{7E91EA2D-C14A-8369-3DF3-97E05FB1D5AC}"/>
              </a:ext>
            </a:extLst>
          </p:cNvPr>
          <p:cNvSpPr txBox="1"/>
          <p:nvPr/>
        </p:nvSpPr>
        <p:spPr>
          <a:xfrm>
            <a:off x="4665925" y="1481201"/>
            <a:ext cx="1406779" cy="1477328"/>
          </a:xfrm>
          <a:prstGeom prst="rect">
            <a:avLst/>
          </a:prstGeom>
          <a:noFill/>
        </p:spPr>
        <p:txBody>
          <a:bodyPr wrap="square" rtlCol="0">
            <a:spAutoFit/>
          </a:bodyPr>
          <a:lstStyle/>
          <a:p>
            <a:r>
              <a:rPr lang="en-US" b="1" dirty="0"/>
              <a:t>Vanita Gupta,</a:t>
            </a:r>
          </a:p>
          <a:p>
            <a:r>
              <a:rPr lang="en-US" dirty="0"/>
              <a:t>Managing Director of Marketing</a:t>
            </a:r>
          </a:p>
        </p:txBody>
      </p:sp>
      <p:sp>
        <p:nvSpPr>
          <p:cNvPr id="19" name="TextBox 18">
            <a:extLst>
              <a:ext uri="{FF2B5EF4-FFF2-40B4-BE49-F238E27FC236}">
                <a16:creationId xmlns:a16="http://schemas.microsoft.com/office/drawing/2014/main" id="{0ED4792D-8F41-C62D-1641-019D4B974B70}"/>
              </a:ext>
            </a:extLst>
          </p:cNvPr>
          <p:cNvSpPr txBox="1"/>
          <p:nvPr/>
        </p:nvSpPr>
        <p:spPr>
          <a:xfrm>
            <a:off x="4695576" y="3924452"/>
            <a:ext cx="1373248" cy="1477328"/>
          </a:xfrm>
          <a:prstGeom prst="rect">
            <a:avLst/>
          </a:prstGeom>
          <a:noFill/>
        </p:spPr>
        <p:txBody>
          <a:bodyPr wrap="square" rtlCol="0">
            <a:spAutoFit/>
          </a:bodyPr>
          <a:lstStyle/>
          <a:p>
            <a:r>
              <a:rPr lang="en-US" b="1" dirty="0"/>
              <a:t>Alice Yates,</a:t>
            </a:r>
          </a:p>
          <a:p>
            <a:r>
              <a:rPr lang="en-US" dirty="0"/>
              <a:t>Managing Director of Government Affairs</a:t>
            </a:r>
          </a:p>
        </p:txBody>
      </p:sp>
      <p:sp>
        <p:nvSpPr>
          <p:cNvPr id="20" name="TextBox 19">
            <a:extLst>
              <a:ext uri="{FF2B5EF4-FFF2-40B4-BE49-F238E27FC236}">
                <a16:creationId xmlns:a16="http://schemas.microsoft.com/office/drawing/2014/main" id="{8AEACB6D-ACFD-DDFF-9311-A117023C8DFD}"/>
              </a:ext>
            </a:extLst>
          </p:cNvPr>
          <p:cNvSpPr txBox="1"/>
          <p:nvPr/>
        </p:nvSpPr>
        <p:spPr>
          <a:xfrm>
            <a:off x="7566181" y="1464273"/>
            <a:ext cx="1536555" cy="1754326"/>
          </a:xfrm>
          <a:prstGeom prst="rect">
            <a:avLst/>
          </a:prstGeom>
          <a:noFill/>
        </p:spPr>
        <p:txBody>
          <a:bodyPr wrap="square" rtlCol="0">
            <a:spAutoFit/>
          </a:bodyPr>
          <a:lstStyle/>
          <a:p>
            <a:r>
              <a:rPr lang="en-US" b="1" dirty="0"/>
              <a:t>Craig Wright,</a:t>
            </a:r>
          </a:p>
          <a:p>
            <a:r>
              <a:rPr lang="en-US" dirty="0"/>
              <a:t>Managing Director of Finance &amp; Administrative Services</a:t>
            </a:r>
          </a:p>
        </p:txBody>
      </p:sp>
      <p:sp>
        <p:nvSpPr>
          <p:cNvPr id="21" name="TextBox 20">
            <a:extLst>
              <a:ext uri="{FF2B5EF4-FFF2-40B4-BE49-F238E27FC236}">
                <a16:creationId xmlns:a16="http://schemas.microsoft.com/office/drawing/2014/main" id="{A3EE49AF-ADFB-226A-974E-5E7B8D0D8118}"/>
              </a:ext>
            </a:extLst>
          </p:cNvPr>
          <p:cNvSpPr txBox="1"/>
          <p:nvPr/>
        </p:nvSpPr>
        <p:spPr>
          <a:xfrm>
            <a:off x="7529287" y="3857810"/>
            <a:ext cx="1514829" cy="1477328"/>
          </a:xfrm>
          <a:prstGeom prst="rect">
            <a:avLst/>
          </a:prstGeom>
          <a:noFill/>
        </p:spPr>
        <p:txBody>
          <a:bodyPr wrap="square" rtlCol="0">
            <a:spAutoFit/>
          </a:bodyPr>
          <a:lstStyle/>
          <a:p>
            <a:r>
              <a:rPr lang="en-US" b="1" dirty="0"/>
              <a:t>Stephanie Reiniche, </a:t>
            </a:r>
            <a:r>
              <a:rPr lang="en-US" dirty="0"/>
              <a:t>Managing Director of Technology</a:t>
            </a:r>
          </a:p>
        </p:txBody>
      </p:sp>
      <p:sp>
        <p:nvSpPr>
          <p:cNvPr id="24" name="TextBox 23">
            <a:extLst>
              <a:ext uri="{FF2B5EF4-FFF2-40B4-BE49-F238E27FC236}">
                <a16:creationId xmlns:a16="http://schemas.microsoft.com/office/drawing/2014/main" id="{8F126DE0-8829-4900-87EA-01CA30FD7C97}"/>
              </a:ext>
            </a:extLst>
          </p:cNvPr>
          <p:cNvSpPr txBox="1"/>
          <p:nvPr/>
        </p:nvSpPr>
        <p:spPr>
          <a:xfrm>
            <a:off x="10562241" y="1477166"/>
            <a:ext cx="1536555" cy="1477328"/>
          </a:xfrm>
          <a:prstGeom prst="rect">
            <a:avLst/>
          </a:prstGeom>
          <a:noFill/>
        </p:spPr>
        <p:txBody>
          <a:bodyPr wrap="square" rtlCol="0">
            <a:spAutoFit/>
          </a:bodyPr>
          <a:lstStyle/>
          <a:p>
            <a:r>
              <a:rPr lang="en-US" b="1" dirty="0"/>
              <a:t>Mark Owen</a:t>
            </a:r>
            <a:r>
              <a:rPr lang="en-US" dirty="0"/>
              <a:t>, Managing Director of Publications &amp; Education</a:t>
            </a:r>
          </a:p>
        </p:txBody>
      </p:sp>
      <p:sp>
        <p:nvSpPr>
          <p:cNvPr id="29" name="TextBox 28">
            <a:extLst>
              <a:ext uri="{FF2B5EF4-FFF2-40B4-BE49-F238E27FC236}">
                <a16:creationId xmlns:a16="http://schemas.microsoft.com/office/drawing/2014/main" id="{924B487A-677F-E5C0-0F45-0886F883D1F7}"/>
              </a:ext>
            </a:extLst>
          </p:cNvPr>
          <p:cNvSpPr txBox="1"/>
          <p:nvPr/>
        </p:nvSpPr>
        <p:spPr>
          <a:xfrm>
            <a:off x="207350" y="3377149"/>
            <a:ext cx="2602054" cy="400110"/>
          </a:xfrm>
          <a:prstGeom prst="rect">
            <a:avLst/>
          </a:prstGeom>
          <a:noFill/>
        </p:spPr>
        <p:txBody>
          <a:bodyPr wrap="square" rtlCol="0">
            <a:spAutoFit/>
          </a:bodyPr>
          <a:lstStyle/>
          <a:p>
            <a:r>
              <a:rPr lang="en-US" sz="2000" b="1" dirty="0">
                <a:solidFill>
                  <a:srgbClr val="06559D"/>
                </a:solidFill>
              </a:rPr>
              <a:t>lseymour@ashrae.org</a:t>
            </a:r>
          </a:p>
        </p:txBody>
      </p:sp>
      <p:sp>
        <p:nvSpPr>
          <p:cNvPr id="30" name="TextBox 29">
            <a:extLst>
              <a:ext uri="{FF2B5EF4-FFF2-40B4-BE49-F238E27FC236}">
                <a16:creationId xmlns:a16="http://schemas.microsoft.com/office/drawing/2014/main" id="{E67D6E48-18DC-BBF6-330F-CB003F6A272D}"/>
              </a:ext>
            </a:extLst>
          </p:cNvPr>
          <p:cNvSpPr txBox="1"/>
          <p:nvPr/>
        </p:nvSpPr>
        <p:spPr>
          <a:xfrm>
            <a:off x="161209" y="5777730"/>
            <a:ext cx="2602054" cy="400110"/>
          </a:xfrm>
          <a:prstGeom prst="rect">
            <a:avLst/>
          </a:prstGeom>
          <a:noFill/>
        </p:spPr>
        <p:txBody>
          <a:bodyPr wrap="square" rtlCol="0">
            <a:spAutoFit/>
          </a:bodyPr>
          <a:lstStyle/>
          <a:p>
            <a:r>
              <a:rPr lang="en-US" sz="2000" b="1" dirty="0">
                <a:solidFill>
                  <a:srgbClr val="06559D"/>
                </a:solidFill>
              </a:rPr>
              <a:t>kpilot@ashrae.org</a:t>
            </a:r>
          </a:p>
        </p:txBody>
      </p:sp>
      <p:sp>
        <p:nvSpPr>
          <p:cNvPr id="31" name="TextBox 30">
            <a:extLst>
              <a:ext uri="{FF2B5EF4-FFF2-40B4-BE49-F238E27FC236}">
                <a16:creationId xmlns:a16="http://schemas.microsoft.com/office/drawing/2014/main" id="{09F54DDA-E492-4519-1935-8A901182F74E}"/>
              </a:ext>
            </a:extLst>
          </p:cNvPr>
          <p:cNvSpPr txBox="1"/>
          <p:nvPr/>
        </p:nvSpPr>
        <p:spPr>
          <a:xfrm>
            <a:off x="3209598" y="3394197"/>
            <a:ext cx="2602054" cy="400110"/>
          </a:xfrm>
          <a:prstGeom prst="rect">
            <a:avLst/>
          </a:prstGeom>
          <a:noFill/>
        </p:spPr>
        <p:txBody>
          <a:bodyPr wrap="square" rtlCol="0">
            <a:spAutoFit/>
          </a:bodyPr>
          <a:lstStyle/>
          <a:p>
            <a:r>
              <a:rPr lang="en-US" sz="2000" b="1" dirty="0">
                <a:solidFill>
                  <a:srgbClr val="06559D"/>
                </a:solidFill>
              </a:rPr>
              <a:t>vgupta@ashrae.org</a:t>
            </a:r>
          </a:p>
        </p:txBody>
      </p:sp>
      <p:sp>
        <p:nvSpPr>
          <p:cNvPr id="32" name="TextBox 31">
            <a:extLst>
              <a:ext uri="{FF2B5EF4-FFF2-40B4-BE49-F238E27FC236}">
                <a16:creationId xmlns:a16="http://schemas.microsoft.com/office/drawing/2014/main" id="{189BF0A6-6794-2E94-010F-BD1F193614DA}"/>
              </a:ext>
            </a:extLst>
          </p:cNvPr>
          <p:cNvSpPr txBox="1"/>
          <p:nvPr/>
        </p:nvSpPr>
        <p:spPr>
          <a:xfrm>
            <a:off x="6026310" y="3411840"/>
            <a:ext cx="2602054" cy="400110"/>
          </a:xfrm>
          <a:prstGeom prst="rect">
            <a:avLst/>
          </a:prstGeom>
          <a:noFill/>
        </p:spPr>
        <p:txBody>
          <a:bodyPr wrap="square" rtlCol="0">
            <a:spAutoFit/>
          </a:bodyPr>
          <a:lstStyle/>
          <a:p>
            <a:r>
              <a:rPr lang="en-US" sz="2000" b="1" dirty="0">
                <a:solidFill>
                  <a:srgbClr val="06559D"/>
                </a:solidFill>
              </a:rPr>
              <a:t>cwright@ashrae.org</a:t>
            </a:r>
          </a:p>
        </p:txBody>
      </p:sp>
      <p:sp>
        <p:nvSpPr>
          <p:cNvPr id="33" name="TextBox 32">
            <a:extLst>
              <a:ext uri="{FF2B5EF4-FFF2-40B4-BE49-F238E27FC236}">
                <a16:creationId xmlns:a16="http://schemas.microsoft.com/office/drawing/2014/main" id="{48D6829D-D6A8-2FB5-9CCD-D6F270780A38}"/>
              </a:ext>
            </a:extLst>
          </p:cNvPr>
          <p:cNvSpPr txBox="1"/>
          <p:nvPr/>
        </p:nvSpPr>
        <p:spPr>
          <a:xfrm>
            <a:off x="3165971" y="5786838"/>
            <a:ext cx="2602054" cy="400110"/>
          </a:xfrm>
          <a:prstGeom prst="rect">
            <a:avLst/>
          </a:prstGeom>
          <a:noFill/>
        </p:spPr>
        <p:txBody>
          <a:bodyPr wrap="square" rtlCol="0">
            <a:spAutoFit/>
          </a:bodyPr>
          <a:lstStyle/>
          <a:p>
            <a:r>
              <a:rPr lang="en-US" sz="2000" b="1" dirty="0">
                <a:solidFill>
                  <a:srgbClr val="06559D"/>
                </a:solidFill>
              </a:rPr>
              <a:t>ayates@ashrae.org</a:t>
            </a:r>
          </a:p>
        </p:txBody>
      </p:sp>
      <p:sp>
        <p:nvSpPr>
          <p:cNvPr id="34" name="TextBox 33">
            <a:extLst>
              <a:ext uri="{FF2B5EF4-FFF2-40B4-BE49-F238E27FC236}">
                <a16:creationId xmlns:a16="http://schemas.microsoft.com/office/drawing/2014/main" id="{884E55F3-5D66-A2A0-954A-D4452782B7A8}"/>
              </a:ext>
            </a:extLst>
          </p:cNvPr>
          <p:cNvSpPr txBox="1"/>
          <p:nvPr/>
        </p:nvSpPr>
        <p:spPr>
          <a:xfrm>
            <a:off x="6026310" y="5788312"/>
            <a:ext cx="2602054" cy="400110"/>
          </a:xfrm>
          <a:prstGeom prst="rect">
            <a:avLst/>
          </a:prstGeom>
          <a:noFill/>
        </p:spPr>
        <p:txBody>
          <a:bodyPr wrap="square" rtlCol="0">
            <a:spAutoFit/>
          </a:bodyPr>
          <a:lstStyle/>
          <a:p>
            <a:r>
              <a:rPr lang="en-US" sz="2000" b="1" dirty="0">
                <a:solidFill>
                  <a:srgbClr val="06559D"/>
                </a:solidFill>
              </a:rPr>
              <a:t>sreiniche@ashrae.org</a:t>
            </a:r>
          </a:p>
        </p:txBody>
      </p:sp>
      <p:sp>
        <p:nvSpPr>
          <p:cNvPr id="36" name="TextBox 35">
            <a:extLst>
              <a:ext uri="{FF2B5EF4-FFF2-40B4-BE49-F238E27FC236}">
                <a16:creationId xmlns:a16="http://schemas.microsoft.com/office/drawing/2014/main" id="{289CF00C-0A64-70D3-9805-220386801047}"/>
              </a:ext>
            </a:extLst>
          </p:cNvPr>
          <p:cNvSpPr txBox="1"/>
          <p:nvPr/>
        </p:nvSpPr>
        <p:spPr>
          <a:xfrm>
            <a:off x="9010538" y="3446630"/>
            <a:ext cx="2602054" cy="400110"/>
          </a:xfrm>
          <a:prstGeom prst="rect">
            <a:avLst/>
          </a:prstGeom>
          <a:noFill/>
        </p:spPr>
        <p:txBody>
          <a:bodyPr wrap="square" rtlCol="0">
            <a:spAutoFit/>
          </a:bodyPr>
          <a:lstStyle/>
          <a:p>
            <a:r>
              <a:rPr lang="en-US" sz="2000" b="1" dirty="0">
                <a:solidFill>
                  <a:srgbClr val="06559D"/>
                </a:solidFill>
              </a:rPr>
              <a:t>mowen@ashrae.org</a:t>
            </a:r>
          </a:p>
        </p:txBody>
      </p:sp>
      <p:pic>
        <p:nvPicPr>
          <p:cNvPr id="2066" name="Picture 18">
            <a:extLst>
              <a:ext uri="{FF2B5EF4-FFF2-40B4-BE49-F238E27FC236}">
                <a16:creationId xmlns:a16="http://schemas.microsoft.com/office/drawing/2014/main" id="{CF564102-5C72-70FB-AFAA-A967C826E0FC}"/>
              </a:ext>
            </a:extLst>
          </p:cNvPr>
          <p:cNvPicPr>
            <a:picLocks noChangeAspect="1" noChangeArrowheads="1"/>
          </p:cNvPicPr>
          <p:nvPr/>
        </p:nvPicPr>
        <p:blipFill>
          <a:blip r:embed="rId11" cstate="screen">
            <a:extLst>
              <a:ext uri="{28A0092B-C50C-407E-A947-70E740481C1C}">
                <a14:useLocalDpi xmlns:a14="http://schemas.microsoft.com/office/drawing/2010/main" val="0"/>
              </a:ext>
            </a:extLst>
          </a:blip>
          <a:srcRect/>
          <a:stretch>
            <a:fillRect/>
          </a:stretch>
        </p:blipFill>
        <p:spPr bwMode="auto">
          <a:xfrm>
            <a:off x="9233279" y="4028683"/>
            <a:ext cx="1364208" cy="1802702"/>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55177420-E011-4E61-8FEF-1041F8773BDC}"/>
              </a:ext>
            </a:extLst>
          </p:cNvPr>
          <p:cNvSpPr txBox="1"/>
          <p:nvPr/>
        </p:nvSpPr>
        <p:spPr>
          <a:xfrm>
            <a:off x="9122928" y="5838050"/>
            <a:ext cx="2602054" cy="400110"/>
          </a:xfrm>
          <a:prstGeom prst="rect">
            <a:avLst/>
          </a:prstGeom>
          <a:noFill/>
        </p:spPr>
        <p:txBody>
          <a:bodyPr wrap="square" rtlCol="0">
            <a:spAutoFit/>
          </a:bodyPr>
          <a:lstStyle/>
          <a:p>
            <a:r>
              <a:rPr lang="en-US" sz="2000" b="1" dirty="0">
                <a:solidFill>
                  <a:srgbClr val="06559D"/>
                </a:solidFill>
              </a:rPr>
              <a:t>jlittleton@ashrae.org</a:t>
            </a:r>
          </a:p>
        </p:txBody>
      </p:sp>
      <p:sp>
        <p:nvSpPr>
          <p:cNvPr id="38" name="TextBox 37">
            <a:extLst>
              <a:ext uri="{FF2B5EF4-FFF2-40B4-BE49-F238E27FC236}">
                <a16:creationId xmlns:a16="http://schemas.microsoft.com/office/drawing/2014/main" id="{FBE6BF1D-545E-88F5-CF92-A250B28CFB63}"/>
              </a:ext>
            </a:extLst>
          </p:cNvPr>
          <p:cNvSpPr txBox="1"/>
          <p:nvPr/>
        </p:nvSpPr>
        <p:spPr>
          <a:xfrm>
            <a:off x="10597487" y="3910017"/>
            <a:ext cx="1536555" cy="1477328"/>
          </a:xfrm>
          <a:prstGeom prst="rect">
            <a:avLst/>
          </a:prstGeom>
          <a:noFill/>
        </p:spPr>
        <p:txBody>
          <a:bodyPr wrap="square" rtlCol="0">
            <a:spAutoFit/>
          </a:bodyPr>
          <a:lstStyle/>
          <a:p>
            <a:r>
              <a:rPr lang="en-US" b="1" dirty="0"/>
              <a:t>Jeff Littleton, </a:t>
            </a:r>
            <a:r>
              <a:rPr lang="en-US" dirty="0"/>
              <a:t>Executive Vice President, Board Secretary</a:t>
            </a:r>
          </a:p>
        </p:txBody>
      </p:sp>
    </p:spTree>
    <p:extLst>
      <p:ext uri="{BB962C8B-B14F-4D97-AF65-F5344CB8AC3E}">
        <p14:creationId xmlns:p14="http://schemas.microsoft.com/office/powerpoint/2010/main" val="2349297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6355A-22D6-CFE5-2B43-AA4B37D1553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C0B49F8-E4E2-F06E-AE71-591EB10920A6}"/>
              </a:ext>
            </a:extLst>
          </p:cNvPr>
          <p:cNvSpPr>
            <a:spLocks noGrp="1"/>
          </p:cNvSpPr>
          <p:nvPr>
            <p:ph type="title"/>
          </p:nvPr>
        </p:nvSpPr>
        <p:spPr>
          <a:xfrm>
            <a:off x="128593" y="640681"/>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2FA3D535-BCC7-0824-5A51-DCECC0DF5167}"/>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56443A9C-35CB-7776-F98F-791CFAEAC9EE}"/>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9DC36392-15A8-4797-409A-0C3D18DA3785}"/>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8" name="Title 1">
            <a:extLst>
              <a:ext uri="{FF2B5EF4-FFF2-40B4-BE49-F238E27FC236}">
                <a16:creationId xmlns:a16="http://schemas.microsoft.com/office/drawing/2014/main" id="{5BEC002D-AF26-4B51-56FE-16F653459D26}"/>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dirty="0">
                <a:ln>
                  <a:noFill/>
                </a:ln>
                <a:solidFill>
                  <a:srgbClr val="8EC540"/>
                </a:solidFill>
                <a:effectLst/>
                <a:uLnTx/>
                <a:uFillTx/>
                <a:latin typeface="Akzidenz Grotesk BE Bold" panose="02000503050000020004" pitchFamily="50" charset="0"/>
              </a:rPr>
              <a:t>COMMUNITIES</a:t>
            </a:r>
            <a:endParaRPr kumimoji="0" lang="en-US" sz="2000" b="1" i="0" u="sng" strike="noStrike" kern="1200" cap="none" spc="0" normalizeH="0" baseline="0" noProof="0" dirty="0">
              <a:ln>
                <a:noFill/>
              </a:ln>
              <a:solidFill>
                <a:srgbClr val="8EC540"/>
              </a:solidFill>
              <a:effectLst/>
              <a:uLnTx/>
              <a:uFillTx/>
              <a:latin typeface="Akzidenz Grotesk BE Bold" panose="02000503050000020004" pitchFamily="50" charset="0"/>
            </a:endParaRPr>
          </a:p>
        </p:txBody>
      </p:sp>
      <p:sp>
        <p:nvSpPr>
          <p:cNvPr id="9" name="Title 1">
            <a:extLst>
              <a:ext uri="{FF2B5EF4-FFF2-40B4-BE49-F238E27FC236}">
                <a16:creationId xmlns:a16="http://schemas.microsoft.com/office/drawing/2014/main" id="{1CBD849C-2B22-E22C-440C-727ADB1514A7}"/>
              </a:ext>
            </a:extLst>
          </p:cNvPr>
          <p:cNvSpPr txBox="1">
            <a:spLocks/>
          </p:cNvSpPr>
          <p:nvPr/>
        </p:nvSpPr>
        <p:spPr>
          <a:xfrm>
            <a:off x="1067552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cxnSp>
        <p:nvCxnSpPr>
          <p:cNvPr id="11" name="Straight Connector 10">
            <a:extLst>
              <a:ext uri="{FF2B5EF4-FFF2-40B4-BE49-F238E27FC236}">
                <a16:creationId xmlns:a16="http://schemas.microsoft.com/office/drawing/2014/main" id="{E0C40984-4655-1AFD-7FE1-F2905AE547F2}"/>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82678B7-DCFD-CC9D-9D84-202EF1501FE5}"/>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FB88939-0738-58A6-BA04-9B1385D23361}"/>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032AFB6-0751-BE73-1650-BE00C419CC31}"/>
              </a:ext>
            </a:extLst>
          </p:cNvPr>
          <p:cNvCxnSpPr/>
          <p:nvPr/>
        </p:nvCxnSpPr>
        <p:spPr>
          <a:xfrm>
            <a:off x="10675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03645F2-F8FB-EE1E-0BB7-3D3A718705AB}"/>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Star: 5 Points 37">
            <a:extLst>
              <a:ext uri="{FF2B5EF4-FFF2-40B4-BE49-F238E27FC236}">
                <a16:creationId xmlns:a16="http://schemas.microsoft.com/office/drawing/2014/main" id="{95BB9C08-6EFE-24D6-CDD4-D643933B8EA9}"/>
              </a:ext>
            </a:extLst>
          </p:cNvPr>
          <p:cNvSpPr/>
          <p:nvPr/>
        </p:nvSpPr>
        <p:spPr>
          <a:xfrm rot="20639806">
            <a:off x="8084973" y="1449186"/>
            <a:ext cx="883264" cy="667484"/>
          </a:xfrm>
          <a:prstGeom prst="star5">
            <a:avLst/>
          </a:prstGeom>
          <a:solidFill>
            <a:srgbClr val="8EC54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984E7664-55FA-DEA5-DD27-FA9F5E834529}"/>
              </a:ext>
            </a:extLst>
          </p:cNvPr>
          <p:cNvSpPr txBox="1"/>
          <p:nvPr/>
        </p:nvSpPr>
        <p:spPr>
          <a:xfrm>
            <a:off x="128591" y="141977"/>
            <a:ext cx="76093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badi ExtraLight" panose="020B0204020104020204" pitchFamily="34" charset="0"/>
              </a:rPr>
              <a:t>a</a:t>
            </a:r>
            <a:r>
              <a:rPr kumimoji="0" lang="en-US" sz="3200" b="1" i="0" u="none" strike="noStrike" kern="1200" cap="none" spc="0" normalizeH="0" baseline="0" noProof="0" dirty="0">
                <a:ln>
                  <a:noFill/>
                </a:ln>
                <a:solidFill>
                  <a:prstClr val="white"/>
                </a:solidFill>
                <a:effectLst/>
                <a:uLnTx/>
                <a:uFillTx/>
                <a:latin typeface="Abadi ExtraLight" panose="020B0204020104020204" pitchFamily="34" charset="0"/>
              </a:rPr>
              <a:t>shrae.org</a:t>
            </a:r>
            <a:r>
              <a:rPr kumimoji="0" lang="en-US" sz="32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rPr>
              <a:t>/PresidentialChallenge</a:t>
            </a:r>
            <a:endParaRPr kumimoji="0" lang="en-US" sz="18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endParaRPr>
          </a:p>
        </p:txBody>
      </p:sp>
      <p:sp>
        <p:nvSpPr>
          <p:cNvPr id="3" name="TextBox 2">
            <a:extLst>
              <a:ext uri="{FF2B5EF4-FFF2-40B4-BE49-F238E27FC236}">
                <a16:creationId xmlns:a16="http://schemas.microsoft.com/office/drawing/2014/main" id="{06F64F14-96D2-BA85-F72A-9D32EBAB097C}"/>
              </a:ext>
            </a:extLst>
          </p:cNvPr>
          <p:cNvSpPr txBox="1"/>
          <p:nvPr/>
        </p:nvSpPr>
        <p:spPr>
          <a:xfrm>
            <a:off x="456614" y="1476881"/>
            <a:ext cx="7096217" cy="1015663"/>
          </a:xfrm>
          <a:prstGeom prst="rect">
            <a:avLst/>
          </a:prstGeom>
          <a:noFill/>
        </p:spPr>
        <p:txBody>
          <a:bodyPr wrap="square">
            <a:spAutoFit/>
          </a:bodyPr>
          <a:lstStyle/>
          <a:p>
            <a:r>
              <a:rPr lang="en-US" sz="2000" b="1" i="0" dirty="0">
                <a:solidFill>
                  <a:srgbClr val="06559D"/>
                </a:solidFill>
                <a:effectLst/>
              </a:rPr>
              <a:t>The Presidential Initiative Challenge</a:t>
            </a:r>
            <a:r>
              <a:rPr lang="en-US" sz="2000" b="0" i="0" dirty="0">
                <a:effectLst/>
              </a:rPr>
              <a:t> </a:t>
            </a:r>
            <a:r>
              <a:rPr lang="en-US" sz="2000" b="0" i="0" dirty="0">
                <a:solidFill>
                  <a:srgbClr val="06559D"/>
                </a:solidFill>
                <a:effectLst/>
              </a:rPr>
              <a:t>is a year-long competitive fund ($1,000 - $10,000) program to implement projects within local chapters that are tied to the year's presidential theme. </a:t>
            </a:r>
            <a:endParaRPr lang="en-US" sz="2000" dirty="0">
              <a:solidFill>
                <a:srgbClr val="06559D"/>
              </a:solidFill>
            </a:endParaRPr>
          </a:p>
        </p:txBody>
      </p:sp>
      <p:sp>
        <p:nvSpPr>
          <p:cNvPr id="10" name="TextBox 9">
            <a:extLst>
              <a:ext uri="{FF2B5EF4-FFF2-40B4-BE49-F238E27FC236}">
                <a16:creationId xmlns:a16="http://schemas.microsoft.com/office/drawing/2014/main" id="{95A5BE6A-12DA-61C8-53A0-1AAEF1198046}"/>
              </a:ext>
            </a:extLst>
          </p:cNvPr>
          <p:cNvSpPr txBox="1"/>
          <p:nvPr/>
        </p:nvSpPr>
        <p:spPr>
          <a:xfrm>
            <a:off x="456614" y="2599392"/>
            <a:ext cx="7336788" cy="707886"/>
          </a:xfrm>
          <a:prstGeom prst="rect">
            <a:avLst/>
          </a:prstGeom>
          <a:noFill/>
        </p:spPr>
        <p:txBody>
          <a:bodyPr wrap="square" rtlCol="0">
            <a:spAutoFit/>
          </a:bodyPr>
          <a:lstStyle/>
          <a:p>
            <a:r>
              <a:rPr lang="en-US" sz="2000" dirty="0"/>
              <a:t>Annual timelines are similar each year but always check the website for exact due dates:   </a:t>
            </a:r>
          </a:p>
        </p:txBody>
      </p:sp>
      <p:sp>
        <p:nvSpPr>
          <p:cNvPr id="17" name="TextBox 16">
            <a:extLst>
              <a:ext uri="{FF2B5EF4-FFF2-40B4-BE49-F238E27FC236}">
                <a16:creationId xmlns:a16="http://schemas.microsoft.com/office/drawing/2014/main" id="{111C4D15-B84B-0936-A305-CB0C7F243D99}"/>
              </a:ext>
            </a:extLst>
          </p:cNvPr>
          <p:cNvSpPr txBox="1"/>
          <p:nvPr/>
        </p:nvSpPr>
        <p:spPr>
          <a:xfrm>
            <a:off x="3319593" y="3255221"/>
            <a:ext cx="5834458" cy="2554545"/>
          </a:xfrm>
          <a:prstGeom prst="rect">
            <a:avLst/>
          </a:prstGeom>
          <a:noFill/>
        </p:spPr>
        <p:txBody>
          <a:bodyPr wrap="square">
            <a:spAutoFit/>
          </a:bodyPr>
          <a:lstStyle/>
          <a:p>
            <a:pPr algn="l"/>
            <a:r>
              <a:rPr lang="en-US" sz="2000" b="1" i="0" dirty="0">
                <a:effectLst/>
              </a:rPr>
              <a:t>November 2: </a:t>
            </a:r>
            <a:r>
              <a:rPr lang="en-US" sz="2000" i="0" dirty="0">
                <a:effectLst/>
              </a:rPr>
              <a:t>Applications due</a:t>
            </a:r>
          </a:p>
          <a:p>
            <a:pPr algn="l"/>
            <a:r>
              <a:rPr lang="en-US" sz="2000" b="1" i="0" dirty="0">
                <a:effectLst/>
              </a:rPr>
              <a:t>December 14: </a:t>
            </a:r>
            <a:r>
              <a:rPr lang="en-US" sz="2000" i="0" dirty="0">
                <a:effectLst/>
              </a:rPr>
              <a:t>Intimation to selected chapter / team</a:t>
            </a:r>
          </a:p>
          <a:p>
            <a:pPr algn="l"/>
            <a:r>
              <a:rPr lang="en-US" sz="2000" b="1" i="0" dirty="0">
                <a:effectLst/>
              </a:rPr>
              <a:t>January: </a:t>
            </a:r>
            <a:r>
              <a:rPr lang="en-US" sz="2000" b="0" i="0" dirty="0">
                <a:effectLst/>
              </a:rPr>
              <a:t>Awards made with funds going to local chapter for use on the project</a:t>
            </a:r>
          </a:p>
          <a:p>
            <a:pPr algn="l"/>
            <a:r>
              <a:rPr lang="en-US" sz="2000" b="0" i="0" dirty="0">
                <a:effectLst/>
              </a:rPr>
              <a:t>+ Winning applicants in attendance at the Winter Conference to be recognized by ASHRAE President at President’s Lunch</a:t>
            </a:r>
          </a:p>
          <a:p>
            <a:pPr algn="l"/>
            <a:r>
              <a:rPr lang="en-US" sz="2000" b="1" i="0" dirty="0">
                <a:effectLst/>
              </a:rPr>
              <a:t>February and June: </a:t>
            </a:r>
            <a:r>
              <a:rPr lang="en-US" sz="2000" b="0" i="0" dirty="0">
                <a:effectLst/>
              </a:rPr>
              <a:t>Projects will be completed</a:t>
            </a:r>
          </a:p>
        </p:txBody>
      </p:sp>
      <p:sp>
        <p:nvSpPr>
          <p:cNvPr id="18" name="TextBox 17">
            <a:extLst>
              <a:ext uri="{FF2B5EF4-FFF2-40B4-BE49-F238E27FC236}">
                <a16:creationId xmlns:a16="http://schemas.microsoft.com/office/drawing/2014/main" id="{0B5E74EF-A5CB-777B-7327-6C698A1E6178}"/>
              </a:ext>
            </a:extLst>
          </p:cNvPr>
          <p:cNvSpPr txBox="1"/>
          <p:nvPr/>
        </p:nvSpPr>
        <p:spPr>
          <a:xfrm>
            <a:off x="9034994" y="1397675"/>
            <a:ext cx="2700392" cy="1754326"/>
          </a:xfrm>
          <a:prstGeom prst="rect">
            <a:avLst/>
          </a:prstGeom>
          <a:noFill/>
        </p:spPr>
        <p:txBody>
          <a:bodyPr wrap="square">
            <a:spAutoFit/>
          </a:bodyPr>
          <a:lstStyle/>
          <a:p>
            <a:r>
              <a:rPr lang="en-US" b="1" i="0" dirty="0">
                <a:solidFill>
                  <a:srgbClr val="06559D"/>
                </a:solidFill>
                <a:effectLst/>
              </a:rPr>
              <a:t>The Young Engineers in ASHRAE (YEA) Committee </a:t>
            </a:r>
            <a:r>
              <a:rPr lang="en-US" b="0" i="0" dirty="0">
                <a:effectLst/>
              </a:rPr>
              <a:t>organizes the Presidential Initiative Challenge each year. For more information visit </a:t>
            </a:r>
            <a:r>
              <a:rPr lang="en-US" b="0" i="0" u="sng" dirty="0">
                <a:solidFill>
                  <a:srgbClr val="0099CC"/>
                </a:solidFill>
                <a:effectLst/>
              </a:rPr>
              <a:t>ashrae.org/yea. </a:t>
            </a:r>
            <a:endParaRPr lang="en-US" u="sng" dirty="0">
              <a:solidFill>
                <a:srgbClr val="0099CC"/>
              </a:solidFill>
            </a:endParaRPr>
          </a:p>
        </p:txBody>
      </p:sp>
      <p:pic>
        <p:nvPicPr>
          <p:cNvPr id="20" name="Picture 19">
            <a:extLst>
              <a:ext uri="{FF2B5EF4-FFF2-40B4-BE49-F238E27FC236}">
                <a16:creationId xmlns:a16="http://schemas.microsoft.com/office/drawing/2014/main" id="{02FECE18-7154-5BCB-3764-50E58FD9DEB2}"/>
              </a:ext>
            </a:extLst>
          </p:cNvPr>
          <p:cNvPicPr>
            <a:picLocks noChangeAspect="1"/>
          </p:cNvPicPr>
          <p:nvPr/>
        </p:nvPicPr>
        <p:blipFill>
          <a:blip r:embed="rId3" cstate="screen">
            <a:extLst>
              <a:ext uri="{28A0092B-C50C-407E-A947-70E740481C1C}">
                <a14:useLocalDpi xmlns:a14="http://schemas.microsoft.com/office/drawing/2010/main" val="0"/>
              </a:ext>
            </a:extLst>
          </a:blip>
          <a:srcRect t="15526"/>
          <a:stretch>
            <a:fillRect/>
          </a:stretch>
        </p:blipFill>
        <p:spPr>
          <a:xfrm>
            <a:off x="9506438" y="3276359"/>
            <a:ext cx="1757504" cy="22269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6023D48F-46A2-EB73-47EB-1C495930B2D7}"/>
              </a:ext>
            </a:extLst>
          </p:cNvPr>
          <p:cNvSpPr txBox="1"/>
          <p:nvPr/>
        </p:nvSpPr>
        <p:spPr>
          <a:xfrm>
            <a:off x="8958625" y="5627652"/>
            <a:ext cx="2862978"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Jeanette McCray</a:t>
            </a:r>
          </a:p>
          <a:p>
            <a:pPr algn="ctr"/>
            <a:r>
              <a:rPr lang="en-US" sz="2000" b="1" dirty="0">
                <a:solidFill>
                  <a:srgbClr val="06559D"/>
                </a:solidFill>
                <a:latin typeface="Akzidenz Grotesk BE Cn" panose="02000506040000020004" pitchFamily="50" charset="0"/>
              </a:rPr>
              <a:t>jmccray@ashrae.org</a:t>
            </a:r>
          </a:p>
        </p:txBody>
      </p:sp>
      <p:pic>
        <p:nvPicPr>
          <p:cNvPr id="16" name="Picture 15">
            <a:extLst>
              <a:ext uri="{FF2B5EF4-FFF2-40B4-BE49-F238E27FC236}">
                <a16:creationId xmlns:a16="http://schemas.microsoft.com/office/drawing/2014/main" id="{E9B1257F-78F7-9171-EB37-398EF24E9E9E}"/>
              </a:ext>
            </a:extLst>
          </p:cNvPr>
          <p:cNvPicPr>
            <a:picLocks noChangeAspect="1"/>
          </p:cNvPicPr>
          <p:nvPr/>
        </p:nvPicPr>
        <p:blipFill>
          <a:blip r:embed="rId4"/>
          <a:stretch>
            <a:fillRect/>
          </a:stretch>
        </p:blipFill>
        <p:spPr>
          <a:xfrm>
            <a:off x="243968" y="3390348"/>
            <a:ext cx="2949196" cy="2857748"/>
          </a:xfrm>
          <a:prstGeom prst="rect">
            <a:avLst/>
          </a:prstGeom>
        </p:spPr>
      </p:pic>
      <p:sp>
        <p:nvSpPr>
          <p:cNvPr id="19" name="TextBox 18">
            <a:extLst>
              <a:ext uri="{FF2B5EF4-FFF2-40B4-BE49-F238E27FC236}">
                <a16:creationId xmlns:a16="http://schemas.microsoft.com/office/drawing/2014/main" id="{EE435E4E-46B7-97D8-D3D9-81710CFC32E3}"/>
              </a:ext>
            </a:extLst>
          </p:cNvPr>
          <p:cNvSpPr txBox="1"/>
          <p:nvPr/>
        </p:nvSpPr>
        <p:spPr>
          <a:xfrm>
            <a:off x="3319593" y="5924931"/>
            <a:ext cx="5386174" cy="646331"/>
          </a:xfrm>
          <a:prstGeom prst="rect">
            <a:avLst/>
          </a:prstGeom>
          <a:noFill/>
        </p:spPr>
        <p:txBody>
          <a:bodyPr wrap="square">
            <a:spAutoFit/>
          </a:bodyPr>
          <a:lstStyle/>
          <a:p>
            <a:r>
              <a:rPr lang="en-US" sz="1800" i="1" dirty="0">
                <a:effectLst/>
                <a:latin typeface="Aptos" panose="020B0004020202020204" pitchFamily="34" charset="0"/>
                <a:ea typeface="Aptos" panose="020B0004020202020204" pitchFamily="34" charset="0"/>
                <a:cs typeface="Aptos" panose="020B0004020202020204" pitchFamily="34" charset="0"/>
              </a:rPr>
              <a:t>All grants for project winners provided by the Gordon Holness Presidential Challenge Fund</a:t>
            </a:r>
            <a:endParaRPr lang="en-US" dirty="0"/>
          </a:p>
        </p:txBody>
      </p:sp>
    </p:spTree>
    <p:extLst>
      <p:ext uri="{BB962C8B-B14F-4D97-AF65-F5344CB8AC3E}">
        <p14:creationId xmlns:p14="http://schemas.microsoft.com/office/powerpoint/2010/main" val="2486158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AE402-16CA-4DF8-48AA-2DA24946E1B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DB85A8A-3947-1D72-B190-44E6D1F32D38}"/>
              </a:ext>
            </a:extLst>
          </p:cNvPr>
          <p:cNvSpPr>
            <a:spLocks noGrp="1"/>
          </p:cNvSpPr>
          <p:nvPr>
            <p:ph type="title"/>
          </p:nvPr>
        </p:nvSpPr>
        <p:spPr>
          <a:xfrm>
            <a:off x="128593" y="640681"/>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D0260218-B22A-A382-2680-D50201745A97}"/>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14710A5B-EF85-5341-7F88-156EAF6C9A03}"/>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3B2E1B48-A0DF-5E83-FD85-C342654DB516}"/>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8" name="Title 1">
            <a:extLst>
              <a:ext uri="{FF2B5EF4-FFF2-40B4-BE49-F238E27FC236}">
                <a16:creationId xmlns:a16="http://schemas.microsoft.com/office/drawing/2014/main" id="{DAC5C72B-D7CE-9AF5-7AF9-93440B0E9B2F}"/>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dirty="0">
                <a:ln>
                  <a:noFill/>
                </a:ln>
                <a:solidFill>
                  <a:srgbClr val="8EC540"/>
                </a:solidFill>
                <a:effectLst/>
                <a:uLnTx/>
                <a:uFillTx/>
                <a:latin typeface="Akzidenz Grotesk BE Bold" panose="02000503050000020004" pitchFamily="50" charset="0"/>
              </a:rPr>
              <a:t>COMMUNITIES</a:t>
            </a:r>
            <a:endParaRPr kumimoji="0" lang="en-US" sz="2000" b="1" i="0" u="sng" strike="noStrike" kern="1200" cap="none" spc="0" normalizeH="0" baseline="0" noProof="0" dirty="0">
              <a:ln>
                <a:noFill/>
              </a:ln>
              <a:solidFill>
                <a:srgbClr val="8EC540"/>
              </a:solidFill>
              <a:effectLst/>
              <a:uLnTx/>
              <a:uFillTx/>
              <a:latin typeface="Akzidenz Grotesk BE Bold" panose="02000503050000020004" pitchFamily="50" charset="0"/>
            </a:endParaRPr>
          </a:p>
        </p:txBody>
      </p:sp>
      <p:sp>
        <p:nvSpPr>
          <p:cNvPr id="9" name="Title 1">
            <a:extLst>
              <a:ext uri="{FF2B5EF4-FFF2-40B4-BE49-F238E27FC236}">
                <a16:creationId xmlns:a16="http://schemas.microsoft.com/office/drawing/2014/main" id="{68CAD44D-2A46-DABC-DA3F-E4C7F2B904CA}"/>
              </a:ext>
            </a:extLst>
          </p:cNvPr>
          <p:cNvSpPr txBox="1">
            <a:spLocks/>
          </p:cNvSpPr>
          <p:nvPr/>
        </p:nvSpPr>
        <p:spPr>
          <a:xfrm>
            <a:off x="1067552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cxnSp>
        <p:nvCxnSpPr>
          <p:cNvPr id="11" name="Straight Connector 10">
            <a:extLst>
              <a:ext uri="{FF2B5EF4-FFF2-40B4-BE49-F238E27FC236}">
                <a16:creationId xmlns:a16="http://schemas.microsoft.com/office/drawing/2014/main" id="{616E5631-DDE3-54E8-9202-6AFAB93050B6}"/>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3C529C3-807D-27CA-81DD-31FA4736F263}"/>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E130279-A620-4E3F-53CA-E4E6CCE7F2AE}"/>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27F919E-39D2-043F-A996-41A3F2C56502}"/>
              </a:ext>
            </a:extLst>
          </p:cNvPr>
          <p:cNvCxnSpPr/>
          <p:nvPr/>
        </p:nvCxnSpPr>
        <p:spPr>
          <a:xfrm>
            <a:off x="10675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22A148B-EDA9-AF66-8678-CA4493097525}"/>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255866D-6CF3-AE1B-ADB1-90A8915D9A64}"/>
              </a:ext>
            </a:extLst>
          </p:cNvPr>
          <p:cNvSpPr txBox="1"/>
          <p:nvPr/>
        </p:nvSpPr>
        <p:spPr>
          <a:xfrm>
            <a:off x="128591" y="141977"/>
            <a:ext cx="76093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badi ExtraLight" panose="020B0204020104020204" pitchFamily="34" charset="0"/>
              </a:rPr>
              <a:t>a</a:t>
            </a:r>
            <a:r>
              <a:rPr kumimoji="0" lang="en-US" sz="3200" b="1" i="0" u="none" strike="noStrike" kern="1200" cap="none" spc="0" normalizeH="0" baseline="0" noProof="0" dirty="0">
                <a:ln>
                  <a:noFill/>
                </a:ln>
                <a:solidFill>
                  <a:prstClr val="white"/>
                </a:solidFill>
                <a:effectLst/>
                <a:uLnTx/>
                <a:uFillTx/>
                <a:latin typeface="Abadi ExtraLight" panose="020B0204020104020204" pitchFamily="34" charset="0"/>
              </a:rPr>
              <a:t>shrae.org</a:t>
            </a:r>
            <a:r>
              <a:rPr kumimoji="0" lang="en-US" sz="32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rPr>
              <a:t>/Volunteer</a:t>
            </a:r>
            <a:endParaRPr kumimoji="0" lang="en-US" sz="18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endParaRPr>
          </a:p>
        </p:txBody>
      </p:sp>
      <p:sp>
        <p:nvSpPr>
          <p:cNvPr id="2" name="TextBox 1">
            <a:extLst>
              <a:ext uri="{FF2B5EF4-FFF2-40B4-BE49-F238E27FC236}">
                <a16:creationId xmlns:a16="http://schemas.microsoft.com/office/drawing/2014/main" id="{20285CC9-6F5D-41AE-E867-EA64AF8D7BA0}"/>
              </a:ext>
            </a:extLst>
          </p:cNvPr>
          <p:cNvSpPr txBox="1"/>
          <p:nvPr/>
        </p:nvSpPr>
        <p:spPr>
          <a:xfrm>
            <a:off x="5954343" y="1740529"/>
            <a:ext cx="6362520" cy="461665"/>
          </a:xfrm>
          <a:prstGeom prst="rect">
            <a:avLst/>
          </a:prstGeom>
          <a:noFill/>
        </p:spPr>
        <p:txBody>
          <a:bodyPr wrap="square" rtlCol="0">
            <a:spAutoFit/>
          </a:bodyPr>
          <a:lstStyle/>
          <a:p>
            <a:r>
              <a:rPr lang="en-US" sz="2400" b="1" dirty="0">
                <a:solidFill>
                  <a:srgbClr val="06559D"/>
                </a:solidFill>
              </a:rPr>
              <a:t>How to Volunteer on Technical Committees</a:t>
            </a:r>
          </a:p>
        </p:txBody>
      </p:sp>
      <p:sp>
        <p:nvSpPr>
          <p:cNvPr id="10" name="TextBox 9">
            <a:extLst>
              <a:ext uri="{FF2B5EF4-FFF2-40B4-BE49-F238E27FC236}">
                <a16:creationId xmlns:a16="http://schemas.microsoft.com/office/drawing/2014/main" id="{51043460-B412-D38C-0A73-D1C6E5F8C3F1}"/>
              </a:ext>
            </a:extLst>
          </p:cNvPr>
          <p:cNvSpPr txBox="1"/>
          <p:nvPr/>
        </p:nvSpPr>
        <p:spPr>
          <a:xfrm>
            <a:off x="5924078" y="2506810"/>
            <a:ext cx="3567286" cy="3170099"/>
          </a:xfrm>
          <a:prstGeom prst="rect">
            <a:avLst/>
          </a:prstGeom>
          <a:noFill/>
        </p:spPr>
        <p:txBody>
          <a:bodyPr wrap="square" rtlCol="0">
            <a:spAutoFit/>
          </a:bodyPr>
          <a:lstStyle/>
          <a:p>
            <a:r>
              <a:rPr lang="en-US" sz="2000" b="1" dirty="0"/>
              <a:t>Technical Committees: </a:t>
            </a:r>
            <a:r>
              <a:rPr lang="en-US" sz="2000" dirty="0"/>
              <a:t>ASHRAE has more than 200 technical committees. </a:t>
            </a:r>
          </a:p>
          <a:p>
            <a:endParaRPr lang="en-US" sz="2000" dirty="0"/>
          </a:p>
          <a:p>
            <a:r>
              <a:rPr lang="en-US" sz="2000" dirty="0"/>
              <a:t>Those interested in participating as a member should make sure their ASHRAE bio is updated and </a:t>
            </a:r>
          </a:p>
          <a:p>
            <a:r>
              <a:rPr lang="en-US" sz="2000" dirty="0"/>
              <a:t>email Steve Hammerling at </a:t>
            </a:r>
            <a:r>
              <a:rPr lang="en-US" sz="2000" dirty="0">
                <a:hlinkClick r:id="rId3"/>
              </a:rPr>
              <a:t>shammerling@ashrae.org</a:t>
            </a:r>
            <a:r>
              <a:rPr lang="en-US" sz="2000" dirty="0"/>
              <a:t> to indicate your interest.</a:t>
            </a:r>
          </a:p>
        </p:txBody>
      </p:sp>
      <p:sp>
        <p:nvSpPr>
          <p:cNvPr id="17" name="TextBox 16">
            <a:extLst>
              <a:ext uri="{FF2B5EF4-FFF2-40B4-BE49-F238E27FC236}">
                <a16:creationId xmlns:a16="http://schemas.microsoft.com/office/drawing/2014/main" id="{A3AED26E-AA6A-BBCA-54BC-3DA0975247CE}"/>
              </a:ext>
            </a:extLst>
          </p:cNvPr>
          <p:cNvSpPr txBox="1"/>
          <p:nvPr/>
        </p:nvSpPr>
        <p:spPr>
          <a:xfrm>
            <a:off x="170501" y="2368467"/>
            <a:ext cx="3278688" cy="3477875"/>
          </a:xfrm>
          <a:prstGeom prst="rect">
            <a:avLst/>
          </a:prstGeom>
          <a:noFill/>
        </p:spPr>
        <p:txBody>
          <a:bodyPr wrap="square" rtlCol="0">
            <a:spAutoFit/>
          </a:bodyPr>
          <a:lstStyle/>
          <a:p>
            <a:r>
              <a:rPr lang="en-US" sz="2000" b="1" dirty="0"/>
              <a:t>Standing Committees: </a:t>
            </a:r>
            <a:r>
              <a:rPr lang="en-US" sz="2000" dirty="0"/>
              <a:t>ASHRAE has more than 30 Standing Committees which require nomination. </a:t>
            </a:r>
          </a:p>
          <a:p>
            <a:endParaRPr lang="en-US" sz="2000" dirty="0"/>
          </a:p>
          <a:p>
            <a:r>
              <a:rPr lang="en-US" sz="2000" dirty="0"/>
              <a:t>Learn more about each committee and the nomination process at </a:t>
            </a:r>
            <a:r>
              <a:rPr lang="en-US" sz="2000" u="sng" dirty="0">
                <a:solidFill>
                  <a:srgbClr val="0099CC"/>
                </a:solidFill>
              </a:rPr>
              <a:t>ashrae.org/volunteer </a:t>
            </a:r>
          </a:p>
          <a:p>
            <a:r>
              <a:rPr lang="en-US" sz="2000" dirty="0"/>
              <a:t>(in the Communities </a:t>
            </a:r>
          </a:p>
          <a:p>
            <a:r>
              <a:rPr lang="en-US" sz="2000" dirty="0"/>
              <a:t>section of ashrae.org.) </a:t>
            </a:r>
          </a:p>
        </p:txBody>
      </p:sp>
      <p:cxnSp>
        <p:nvCxnSpPr>
          <p:cNvPr id="20" name="Straight Connector 19">
            <a:extLst>
              <a:ext uri="{FF2B5EF4-FFF2-40B4-BE49-F238E27FC236}">
                <a16:creationId xmlns:a16="http://schemas.microsoft.com/office/drawing/2014/main" id="{F62FDD3C-899D-03C5-317B-91AE68EAEBB3}"/>
              </a:ext>
            </a:extLst>
          </p:cNvPr>
          <p:cNvCxnSpPr>
            <a:cxnSpLocks/>
          </p:cNvCxnSpPr>
          <p:nvPr/>
        </p:nvCxnSpPr>
        <p:spPr>
          <a:xfrm>
            <a:off x="5799411" y="1843498"/>
            <a:ext cx="0" cy="477373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CB5EC65-21E3-5A2E-D431-435A969B973B}"/>
              </a:ext>
            </a:extLst>
          </p:cNvPr>
          <p:cNvSpPr txBox="1"/>
          <p:nvPr/>
        </p:nvSpPr>
        <p:spPr>
          <a:xfrm>
            <a:off x="67939" y="1786370"/>
            <a:ext cx="6362520" cy="461665"/>
          </a:xfrm>
          <a:prstGeom prst="rect">
            <a:avLst/>
          </a:prstGeom>
          <a:noFill/>
        </p:spPr>
        <p:txBody>
          <a:bodyPr wrap="square" rtlCol="0">
            <a:spAutoFit/>
          </a:bodyPr>
          <a:lstStyle/>
          <a:p>
            <a:r>
              <a:rPr lang="en-US" sz="2400" b="1" dirty="0">
                <a:solidFill>
                  <a:srgbClr val="06559D"/>
                </a:solidFill>
              </a:rPr>
              <a:t>How to Volunteer on Standing Committees</a:t>
            </a:r>
          </a:p>
        </p:txBody>
      </p:sp>
      <p:pic>
        <p:nvPicPr>
          <p:cNvPr id="33" name="Picture 32">
            <a:extLst>
              <a:ext uri="{FF2B5EF4-FFF2-40B4-BE49-F238E27FC236}">
                <a16:creationId xmlns:a16="http://schemas.microsoft.com/office/drawing/2014/main" id="{26FE233C-0B8E-FE6A-05D8-49A9A2AFDF13}"/>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840825" y="3163132"/>
            <a:ext cx="1828797" cy="22646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4" name="TextBox 33">
            <a:extLst>
              <a:ext uri="{FF2B5EF4-FFF2-40B4-BE49-F238E27FC236}">
                <a16:creationId xmlns:a16="http://schemas.microsoft.com/office/drawing/2014/main" id="{7A1DC825-3B09-3A7B-B2FE-6B7B9D7C54EA}"/>
              </a:ext>
            </a:extLst>
          </p:cNvPr>
          <p:cNvSpPr txBox="1"/>
          <p:nvPr/>
        </p:nvSpPr>
        <p:spPr>
          <a:xfrm>
            <a:off x="9107759" y="5601566"/>
            <a:ext cx="2968978"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Steve Hammerling</a:t>
            </a:r>
          </a:p>
          <a:p>
            <a:pPr algn="ctr"/>
            <a:r>
              <a:rPr lang="en-US" sz="2000" b="1" dirty="0">
                <a:solidFill>
                  <a:srgbClr val="06559D"/>
                </a:solidFill>
                <a:latin typeface="Akzidenz Grotesk BE Cn" panose="02000506040000020004" pitchFamily="50" charset="0"/>
              </a:rPr>
              <a:t>shammerling@ashrae.org</a:t>
            </a:r>
          </a:p>
        </p:txBody>
      </p:sp>
      <p:pic>
        <p:nvPicPr>
          <p:cNvPr id="36" name="Graphic 35" descr="Cursor with solid fill">
            <a:extLst>
              <a:ext uri="{FF2B5EF4-FFF2-40B4-BE49-F238E27FC236}">
                <a16:creationId xmlns:a16="http://schemas.microsoft.com/office/drawing/2014/main" id="{7EABEFCB-8AD1-4AA5-4F12-18CF961F109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11556" y="917932"/>
            <a:ext cx="914400" cy="914400"/>
          </a:xfrm>
          <a:prstGeom prst="rect">
            <a:avLst/>
          </a:prstGeom>
        </p:spPr>
      </p:pic>
      <p:sp>
        <p:nvSpPr>
          <p:cNvPr id="18" name="TextBox 17">
            <a:extLst>
              <a:ext uri="{FF2B5EF4-FFF2-40B4-BE49-F238E27FC236}">
                <a16:creationId xmlns:a16="http://schemas.microsoft.com/office/drawing/2014/main" id="{E84BEF4E-DC5E-23B1-ACCA-6BF3AF60FDF6}"/>
              </a:ext>
            </a:extLst>
          </p:cNvPr>
          <p:cNvSpPr txBox="1"/>
          <p:nvPr/>
        </p:nvSpPr>
        <p:spPr>
          <a:xfrm>
            <a:off x="2734371" y="5601566"/>
            <a:ext cx="2968978"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Chandrias Jolly</a:t>
            </a:r>
          </a:p>
          <a:p>
            <a:pPr algn="ctr"/>
            <a:r>
              <a:rPr lang="en-US" sz="2000" b="1" dirty="0">
                <a:solidFill>
                  <a:srgbClr val="06559D"/>
                </a:solidFill>
                <a:latin typeface="Akzidenz Grotesk BE Cn" panose="02000506040000020004" pitchFamily="50" charset="0"/>
              </a:rPr>
              <a:t>cjolly@ashrae.org</a:t>
            </a:r>
          </a:p>
        </p:txBody>
      </p:sp>
      <p:pic>
        <p:nvPicPr>
          <p:cNvPr id="16" name="Picture 15">
            <a:extLst>
              <a:ext uri="{FF2B5EF4-FFF2-40B4-BE49-F238E27FC236}">
                <a16:creationId xmlns:a16="http://schemas.microsoft.com/office/drawing/2014/main" id="{D91920A8-84FB-52EA-0C20-B3FD213F2F05}"/>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378006" y="3163132"/>
            <a:ext cx="1812936" cy="22646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412200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84609-B90F-807C-21C2-FEBA983FAC56}"/>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27642D1E-FF26-077D-EE6D-BD6753EF195F}"/>
              </a:ext>
            </a:extLst>
          </p:cNvPr>
          <p:cNvSpPr/>
          <p:nvPr/>
        </p:nvSpPr>
        <p:spPr>
          <a:xfrm>
            <a:off x="597494" y="3324199"/>
            <a:ext cx="8219967" cy="2540153"/>
          </a:xfrm>
          <a:prstGeom prst="rect">
            <a:avLst/>
          </a:prstGeom>
          <a:solidFill>
            <a:srgbClr val="0099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51D0105D-7EF9-9CE0-3A60-7079390FEDD0}"/>
              </a:ext>
            </a:extLst>
          </p:cNvPr>
          <p:cNvSpPr>
            <a:spLocks noGrp="1"/>
          </p:cNvSpPr>
          <p:nvPr>
            <p:ph type="title"/>
          </p:nvPr>
        </p:nvSpPr>
        <p:spPr>
          <a:xfrm>
            <a:off x="128593" y="640681"/>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DB65CC83-E08B-6355-13B0-6A22F39856F1}"/>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BFBC46B7-C518-1471-94A6-E6EAA303BBE8}"/>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15FF55C2-4CA1-77A3-66C3-718151ADED9E}"/>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8" name="Title 1">
            <a:extLst>
              <a:ext uri="{FF2B5EF4-FFF2-40B4-BE49-F238E27FC236}">
                <a16:creationId xmlns:a16="http://schemas.microsoft.com/office/drawing/2014/main" id="{F91CE823-DB51-F127-E812-9325E115049E}"/>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dirty="0">
                <a:ln>
                  <a:noFill/>
                </a:ln>
                <a:solidFill>
                  <a:srgbClr val="8EC540"/>
                </a:solidFill>
                <a:effectLst/>
                <a:uLnTx/>
                <a:uFillTx/>
                <a:latin typeface="Akzidenz Grotesk BE Bold" panose="02000503050000020004" pitchFamily="50" charset="0"/>
              </a:rPr>
              <a:t>COMMUNITIES</a:t>
            </a:r>
            <a:endParaRPr kumimoji="0" lang="en-US" sz="2000" b="1" i="0" u="sng" strike="noStrike" kern="1200" cap="none" spc="0" normalizeH="0" baseline="0" noProof="0" dirty="0">
              <a:ln>
                <a:noFill/>
              </a:ln>
              <a:solidFill>
                <a:srgbClr val="8EC540"/>
              </a:solidFill>
              <a:effectLst/>
              <a:uLnTx/>
              <a:uFillTx/>
              <a:latin typeface="Akzidenz Grotesk BE Bold" panose="02000503050000020004" pitchFamily="50" charset="0"/>
            </a:endParaRPr>
          </a:p>
        </p:txBody>
      </p:sp>
      <p:sp>
        <p:nvSpPr>
          <p:cNvPr id="9" name="Title 1">
            <a:extLst>
              <a:ext uri="{FF2B5EF4-FFF2-40B4-BE49-F238E27FC236}">
                <a16:creationId xmlns:a16="http://schemas.microsoft.com/office/drawing/2014/main" id="{5B52AD3C-EE74-BF81-846F-AC4E8D061AF1}"/>
              </a:ext>
            </a:extLst>
          </p:cNvPr>
          <p:cNvSpPr txBox="1">
            <a:spLocks/>
          </p:cNvSpPr>
          <p:nvPr/>
        </p:nvSpPr>
        <p:spPr>
          <a:xfrm>
            <a:off x="1067552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cxnSp>
        <p:nvCxnSpPr>
          <p:cNvPr id="11" name="Straight Connector 10">
            <a:extLst>
              <a:ext uri="{FF2B5EF4-FFF2-40B4-BE49-F238E27FC236}">
                <a16:creationId xmlns:a16="http://schemas.microsoft.com/office/drawing/2014/main" id="{6F5F5BC2-03D9-CF7C-9929-0DE1148173C4}"/>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2C34AF1-279A-7A37-DBC4-3887FDC40D1A}"/>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C223F91-551A-0244-B762-3E0E3C91625C}"/>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84463CB-D8AE-AC10-077B-0BBEB76EAC99}"/>
              </a:ext>
            </a:extLst>
          </p:cNvPr>
          <p:cNvCxnSpPr/>
          <p:nvPr/>
        </p:nvCxnSpPr>
        <p:spPr>
          <a:xfrm>
            <a:off x="10675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3A5F864-DFDD-4676-BE5F-F24EAA7BBD93}"/>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55355EE-2B1F-A85B-3E2A-D90DF318F4B5}"/>
              </a:ext>
            </a:extLst>
          </p:cNvPr>
          <p:cNvSpPr txBox="1"/>
          <p:nvPr/>
        </p:nvSpPr>
        <p:spPr>
          <a:xfrm>
            <a:off x="522378" y="1658769"/>
            <a:ext cx="5390670" cy="1323439"/>
          </a:xfrm>
          <a:prstGeom prst="rect">
            <a:avLst/>
          </a:prstGeom>
          <a:noFill/>
        </p:spPr>
        <p:txBody>
          <a:bodyPr wrap="square" rtlCol="0">
            <a:spAutoFit/>
          </a:bodyPr>
          <a:lstStyle/>
          <a:p>
            <a:r>
              <a:rPr lang="en-US" sz="2000" b="1" dirty="0">
                <a:solidFill>
                  <a:srgbClr val="06559D"/>
                </a:solidFill>
              </a:rPr>
              <a:t>ASHRAE Society Scholarships </a:t>
            </a:r>
            <a:r>
              <a:rPr lang="en-US" sz="2000" dirty="0">
                <a:cs typeface="Arial" panose="020B0604020202020204" pitchFamily="34" charset="0"/>
              </a:rPr>
              <a:t>o</a:t>
            </a:r>
            <a:r>
              <a:rPr lang="en-US" sz="2000" dirty="0">
                <a:ea typeface="Times New Roman" panose="02020603050405020304" pitchFamily="18" charset="0"/>
                <a:cs typeface="Arial" panose="020B0604020202020204" pitchFamily="34" charset="0"/>
              </a:rPr>
              <a:t>ffer over $250,000 to about 50 qualified applicants per year. </a:t>
            </a:r>
          </a:p>
          <a:p>
            <a:r>
              <a:rPr lang="en-US" sz="2000" dirty="0">
                <a:ea typeface="Times New Roman" panose="02020603050405020304" pitchFamily="18" charset="0"/>
                <a:cs typeface="Arial" panose="020B0604020202020204" pitchFamily="34" charset="0"/>
              </a:rPr>
              <a:t>Each recipient receives a free 1-year ASHRAE Student Membership. </a:t>
            </a:r>
            <a:endParaRPr lang="en-US" sz="2000" dirty="0">
              <a:ea typeface="Aptos" panose="020B00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7A5EB749-746E-9F8B-C9B3-65E22375A761}"/>
              </a:ext>
            </a:extLst>
          </p:cNvPr>
          <p:cNvSpPr txBox="1"/>
          <p:nvPr/>
        </p:nvSpPr>
        <p:spPr>
          <a:xfrm>
            <a:off x="9047134" y="5442462"/>
            <a:ext cx="2862978"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Savanna Smith</a:t>
            </a:r>
          </a:p>
          <a:p>
            <a:pPr algn="ctr"/>
            <a:r>
              <a:rPr lang="en-US" sz="2000" b="1" dirty="0">
                <a:solidFill>
                  <a:srgbClr val="06559D"/>
                </a:solidFill>
                <a:latin typeface="Akzidenz Grotesk BE Cn" panose="02000506040000020004" pitchFamily="50" charset="0"/>
              </a:rPr>
              <a:t>ssmith@ashrae.org</a:t>
            </a:r>
          </a:p>
        </p:txBody>
      </p:sp>
      <p:sp>
        <p:nvSpPr>
          <p:cNvPr id="30" name="TextBox 29">
            <a:extLst>
              <a:ext uri="{FF2B5EF4-FFF2-40B4-BE49-F238E27FC236}">
                <a16:creationId xmlns:a16="http://schemas.microsoft.com/office/drawing/2014/main" id="{A3C06FEF-0F3E-8F4F-85D7-068B8EBED106}"/>
              </a:ext>
            </a:extLst>
          </p:cNvPr>
          <p:cNvSpPr txBox="1"/>
          <p:nvPr/>
        </p:nvSpPr>
        <p:spPr>
          <a:xfrm>
            <a:off x="6436493" y="1642492"/>
            <a:ext cx="5233129" cy="1323439"/>
          </a:xfrm>
          <a:prstGeom prst="rect">
            <a:avLst/>
          </a:prstGeom>
          <a:noFill/>
        </p:spPr>
        <p:txBody>
          <a:bodyPr wrap="square">
            <a:spAutoFit/>
          </a:bodyPr>
          <a:lstStyle/>
          <a:p>
            <a:r>
              <a:rPr lang="en-US" sz="2000" b="1" dirty="0">
                <a:solidFill>
                  <a:srgbClr val="06559D"/>
                </a:solidFill>
                <a:ea typeface="Times New Roman" panose="02020603050405020304" pitchFamily="18" charset="0"/>
                <a:cs typeface="Arial" panose="020B0604020202020204" pitchFamily="34" charset="0"/>
              </a:rPr>
              <a:t>Many student recipients </a:t>
            </a:r>
            <a:r>
              <a:rPr lang="en-US" sz="2000" dirty="0">
                <a:ea typeface="Times New Roman" panose="02020603050405020304" pitchFamily="18" charset="0"/>
                <a:cs typeface="Arial" panose="020B0604020202020204" pitchFamily="34" charset="0"/>
              </a:rPr>
              <a:t>are offered prestigious Engineering/HVAC&amp;R internships. They get more involved at the Chapter Level and are presented as recipients at Chapter Meetings. </a:t>
            </a:r>
            <a:endParaRPr lang="en-US" sz="2000" dirty="0">
              <a:ea typeface="Aptos" panose="020B00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83D8B9E7-E83A-EDE7-330C-FCC5ADF9A335}"/>
              </a:ext>
            </a:extLst>
          </p:cNvPr>
          <p:cNvSpPr txBox="1"/>
          <p:nvPr/>
        </p:nvSpPr>
        <p:spPr>
          <a:xfrm>
            <a:off x="1166421" y="4335373"/>
            <a:ext cx="7651040" cy="1323439"/>
          </a:xfrm>
          <a:prstGeom prst="rect">
            <a:avLst/>
          </a:prstGeom>
          <a:noFill/>
        </p:spPr>
        <p:txBody>
          <a:bodyPr wrap="square">
            <a:spAutoFit/>
          </a:bodyPr>
          <a:lstStyle/>
          <a:p>
            <a:pPr marR="0" lvl="0"/>
            <a:r>
              <a:rPr lang="en-US" sz="2000" dirty="0">
                <a:solidFill>
                  <a:schemeClr val="bg1"/>
                </a:solidFill>
                <a:effectLst/>
                <a:ea typeface="Times New Roman" panose="02020603050405020304" pitchFamily="18" charset="0"/>
                <a:cs typeface="Aptos" panose="020B0004020202020204" pitchFamily="34" charset="0"/>
              </a:rPr>
              <a:t>To allow for more applicants and to streamline the application/award process, the scholarship program is combining the existing deadlines </a:t>
            </a:r>
          </a:p>
          <a:p>
            <a:pPr marR="0" lvl="0"/>
            <a:r>
              <a:rPr lang="en-US" sz="2000" dirty="0">
                <a:solidFill>
                  <a:schemeClr val="bg1"/>
                </a:solidFill>
                <a:effectLst/>
                <a:ea typeface="Times New Roman" panose="02020603050405020304" pitchFamily="18" charset="0"/>
                <a:cs typeface="Aptos" panose="020B0004020202020204" pitchFamily="34" charset="0"/>
              </a:rPr>
              <a:t>(of May 1</a:t>
            </a:r>
            <a:r>
              <a:rPr lang="en-US" sz="2000" baseline="30000" dirty="0">
                <a:solidFill>
                  <a:schemeClr val="bg1"/>
                </a:solidFill>
                <a:effectLst/>
                <a:ea typeface="Times New Roman" panose="02020603050405020304" pitchFamily="18" charset="0"/>
                <a:cs typeface="Aptos" panose="020B0004020202020204" pitchFamily="34" charset="0"/>
              </a:rPr>
              <a:t>st</a:t>
            </a:r>
            <a:r>
              <a:rPr lang="en-US" sz="2000" dirty="0">
                <a:solidFill>
                  <a:schemeClr val="bg1"/>
                </a:solidFill>
                <a:effectLst/>
                <a:ea typeface="Times New Roman" panose="02020603050405020304" pitchFamily="18" charset="0"/>
                <a:cs typeface="Aptos" panose="020B0004020202020204" pitchFamily="34" charset="0"/>
              </a:rPr>
              <a:t> and December 1</a:t>
            </a:r>
            <a:r>
              <a:rPr lang="en-US" sz="2000" baseline="30000" dirty="0">
                <a:solidFill>
                  <a:schemeClr val="bg1"/>
                </a:solidFill>
                <a:effectLst/>
                <a:ea typeface="Times New Roman" panose="02020603050405020304" pitchFamily="18" charset="0"/>
                <a:cs typeface="Aptos" panose="020B0004020202020204" pitchFamily="34" charset="0"/>
              </a:rPr>
              <a:t>st</a:t>
            </a:r>
            <a:r>
              <a:rPr lang="en-US" sz="2000" dirty="0">
                <a:solidFill>
                  <a:schemeClr val="bg1"/>
                </a:solidFill>
                <a:effectLst/>
                <a:ea typeface="Times New Roman" panose="02020603050405020304" pitchFamily="18" charset="0"/>
                <a:cs typeface="Aptos" panose="020B0004020202020204" pitchFamily="34" charset="0"/>
              </a:rPr>
              <a:t>) and moving to April 1</a:t>
            </a:r>
            <a:r>
              <a:rPr lang="en-US" sz="2000" baseline="30000" dirty="0">
                <a:solidFill>
                  <a:schemeClr val="bg1"/>
                </a:solidFill>
                <a:effectLst/>
                <a:ea typeface="Times New Roman" panose="02020603050405020304" pitchFamily="18" charset="0"/>
                <a:cs typeface="Aptos" panose="020B0004020202020204" pitchFamily="34" charset="0"/>
              </a:rPr>
              <a:t>st</a:t>
            </a:r>
            <a:r>
              <a:rPr lang="en-US" sz="2000" dirty="0">
                <a:solidFill>
                  <a:schemeClr val="bg1"/>
                </a:solidFill>
                <a:effectLst/>
                <a:ea typeface="Times New Roman" panose="02020603050405020304" pitchFamily="18" charset="0"/>
                <a:cs typeface="Aptos" panose="020B0004020202020204" pitchFamily="34" charset="0"/>
              </a:rPr>
              <a:t> of each year. </a:t>
            </a:r>
          </a:p>
          <a:p>
            <a:pPr marR="0" lvl="0"/>
            <a:r>
              <a:rPr lang="en-US" sz="2000" b="1" dirty="0">
                <a:solidFill>
                  <a:srgbClr val="C3E099"/>
                </a:solidFill>
                <a:effectLst/>
                <a:ea typeface="Times New Roman" panose="02020603050405020304" pitchFamily="18" charset="0"/>
                <a:cs typeface="Aptos" panose="020B0004020202020204" pitchFamily="34" charset="0"/>
              </a:rPr>
              <a:t>PLEASE PROMOTE WITHIN YOUR CHAPTER!</a:t>
            </a:r>
            <a:endParaRPr lang="en-US" sz="2000" b="1" dirty="0">
              <a:solidFill>
                <a:srgbClr val="C3E099"/>
              </a:solidFill>
              <a:effectLst/>
              <a:ea typeface="Aptos" panose="020B0004020202020204" pitchFamily="34" charset="0"/>
              <a:cs typeface="Aptos" panose="020B0004020202020204" pitchFamily="34" charset="0"/>
            </a:endParaRPr>
          </a:p>
        </p:txBody>
      </p:sp>
      <p:sp>
        <p:nvSpPr>
          <p:cNvPr id="38" name="Star: 5 Points 37">
            <a:extLst>
              <a:ext uri="{FF2B5EF4-FFF2-40B4-BE49-F238E27FC236}">
                <a16:creationId xmlns:a16="http://schemas.microsoft.com/office/drawing/2014/main" id="{C2B9B8EB-280D-5147-7FD1-54249AE6C920}"/>
              </a:ext>
            </a:extLst>
          </p:cNvPr>
          <p:cNvSpPr/>
          <p:nvPr/>
        </p:nvSpPr>
        <p:spPr>
          <a:xfrm rot="20639806">
            <a:off x="250028" y="3684285"/>
            <a:ext cx="883264" cy="667484"/>
          </a:xfrm>
          <a:prstGeom prst="star5">
            <a:avLst/>
          </a:prstGeom>
          <a:solidFill>
            <a:srgbClr val="8EC54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D8E36814-3600-6330-80CC-DE02D4EBF315}"/>
              </a:ext>
            </a:extLst>
          </p:cNvPr>
          <p:cNvSpPr txBox="1"/>
          <p:nvPr/>
        </p:nvSpPr>
        <p:spPr>
          <a:xfrm>
            <a:off x="1188064" y="3597003"/>
            <a:ext cx="7285376" cy="523220"/>
          </a:xfrm>
          <a:prstGeom prst="rect">
            <a:avLst/>
          </a:prstGeom>
          <a:noFill/>
        </p:spPr>
        <p:txBody>
          <a:bodyPr wrap="square">
            <a:spAutoFit/>
          </a:bodyPr>
          <a:lstStyle/>
          <a:p>
            <a:pPr marR="0" lvl="0"/>
            <a:r>
              <a:rPr lang="en-US" sz="2800" b="1" u="sng" dirty="0">
                <a:solidFill>
                  <a:srgbClr val="C3E099"/>
                </a:solidFill>
                <a:effectLst>
                  <a:outerShdw blurRad="50800" dist="38100" dir="5400000" algn="t" rotWithShape="0">
                    <a:prstClr val="black">
                      <a:alpha val="40000"/>
                    </a:prstClr>
                  </a:outerShdw>
                </a:effectLst>
                <a:ea typeface="Times New Roman" panose="02020603050405020304" pitchFamily="18" charset="0"/>
                <a:cs typeface="Arial" panose="020B0604020202020204" pitchFamily="34" charset="0"/>
              </a:rPr>
              <a:t>New Deadline for Society Scholarships: April 1</a:t>
            </a:r>
            <a:r>
              <a:rPr lang="en-US" sz="2800" b="1" u="sng" baseline="30000" dirty="0">
                <a:solidFill>
                  <a:srgbClr val="C3E099"/>
                </a:solidFill>
                <a:effectLst>
                  <a:outerShdw blurRad="50800" dist="38100" dir="5400000" algn="t" rotWithShape="0">
                    <a:prstClr val="black">
                      <a:alpha val="40000"/>
                    </a:prstClr>
                  </a:outerShdw>
                </a:effectLst>
                <a:ea typeface="Times New Roman" panose="02020603050405020304" pitchFamily="18" charset="0"/>
                <a:cs typeface="Arial" panose="020B0604020202020204" pitchFamily="34" charset="0"/>
              </a:rPr>
              <a:t>st     </a:t>
            </a:r>
          </a:p>
        </p:txBody>
      </p:sp>
      <p:sp>
        <p:nvSpPr>
          <p:cNvPr id="41" name="TextBox 40">
            <a:extLst>
              <a:ext uri="{FF2B5EF4-FFF2-40B4-BE49-F238E27FC236}">
                <a16:creationId xmlns:a16="http://schemas.microsoft.com/office/drawing/2014/main" id="{BF37860E-50C0-E2CC-0269-B163D253F12E}"/>
              </a:ext>
            </a:extLst>
          </p:cNvPr>
          <p:cNvSpPr txBox="1"/>
          <p:nvPr/>
        </p:nvSpPr>
        <p:spPr>
          <a:xfrm>
            <a:off x="128591" y="141977"/>
            <a:ext cx="76093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badi ExtraLight" panose="020B0204020104020204" pitchFamily="34" charset="0"/>
              </a:rPr>
              <a:t>ashrae.org</a:t>
            </a:r>
            <a:r>
              <a:rPr lang="en-US" sz="3200" b="1" dirty="0">
                <a:solidFill>
                  <a:prstClr val="white"/>
                </a:solidFill>
                <a:latin typeface="Akzidenz Grotesk BE Medium" panose="02000803030000020004" pitchFamily="50" charset="0"/>
              </a:rPr>
              <a:t>/</a:t>
            </a:r>
            <a:r>
              <a:rPr kumimoji="0" lang="en-US" sz="32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rPr>
              <a:t>Scholarships</a:t>
            </a:r>
            <a:endParaRPr kumimoji="0" lang="en-US" sz="18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endParaRPr>
          </a:p>
        </p:txBody>
      </p:sp>
      <p:pic>
        <p:nvPicPr>
          <p:cNvPr id="42" name="Graphic 41" descr="Cursor with solid fill">
            <a:extLst>
              <a:ext uri="{FF2B5EF4-FFF2-40B4-BE49-F238E27FC236}">
                <a16:creationId xmlns:a16="http://schemas.microsoft.com/office/drawing/2014/main" id="{B6B51C6A-CE15-6301-2833-425159BBB47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96551" y="917932"/>
            <a:ext cx="914400" cy="914400"/>
          </a:xfrm>
          <a:prstGeom prst="rect">
            <a:avLst/>
          </a:prstGeom>
        </p:spPr>
      </p:pic>
      <p:pic>
        <p:nvPicPr>
          <p:cNvPr id="44" name="Picture 43">
            <a:extLst>
              <a:ext uri="{FF2B5EF4-FFF2-40B4-BE49-F238E27FC236}">
                <a16:creationId xmlns:a16="http://schemas.microsoft.com/office/drawing/2014/main" id="{1A1CE43A-CFC8-27A7-D030-5FDC3ADEFA35}"/>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790364" y="3124086"/>
            <a:ext cx="1440306" cy="21602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0EDD53E9-6DFD-7BC7-A179-36920727B2A6}"/>
              </a:ext>
            </a:extLst>
          </p:cNvPr>
          <p:cNvSpPr txBox="1"/>
          <p:nvPr/>
        </p:nvSpPr>
        <p:spPr>
          <a:xfrm>
            <a:off x="1940334" y="6050735"/>
            <a:ext cx="5534285" cy="400110"/>
          </a:xfrm>
          <a:prstGeom prst="rect">
            <a:avLst/>
          </a:prstGeom>
          <a:noFill/>
        </p:spPr>
        <p:txBody>
          <a:bodyPr wrap="square" rtlCol="0">
            <a:spAutoFit/>
          </a:bodyPr>
          <a:lstStyle/>
          <a:p>
            <a:pPr algn="ctr"/>
            <a:r>
              <a:rPr lang="en-US" sz="2000" b="1" dirty="0">
                <a:solidFill>
                  <a:srgbClr val="05549C"/>
                </a:solidFill>
                <a:latin typeface="Arial" panose="020B0604020202020204" pitchFamily="34" charset="0"/>
                <a:cs typeface="Arial" panose="020B0604020202020204" pitchFamily="34" charset="0"/>
              </a:rPr>
              <a:t>ashrae.org/scholarships</a:t>
            </a:r>
          </a:p>
        </p:txBody>
      </p:sp>
    </p:spTree>
    <p:extLst>
      <p:ext uri="{BB962C8B-B14F-4D97-AF65-F5344CB8AC3E}">
        <p14:creationId xmlns:p14="http://schemas.microsoft.com/office/powerpoint/2010/main" val="27087950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5F6EA-780C-2F06-73DE-CA2A22CEF52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58E9CAA-8976-8150-59B4-FC9F0C218FC7}"/>
              </a:ext>
            </a:extLst>
          </p:cNvPr>
          <p:cNvSpPr>
            <a:spLocks noGrp="1"/>
          </p:cNvSpPr>
          <p:nvPr>
            <p:ph type="title"/>
          </p:nvPr>
        </p:nvSpPr>
        <p:spPr>
          <a:xfrm>
            <a:off x="128593" y="640681"/>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6C87B395-47F6-C724-36F1-C5C3FD2E2B98}"/>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77B60D96-D403-441B-DD1F-AF656F0A9645}"/>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F60BA7CD-3F52-763A-49D9-2A0F85CF76ED}"/>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cxnSp>
        <p:nvCxnSpPr>
          <p:cNvPr id="11" name="Straight Connector 10">
            <a:extLst>
              <a:ext uri="{FF2B5EF4-FFF2-40B4-BE49-F238E27FC236}">
                <a16:creationId xmlns:a16="http://schemas.microsoft.com/office/drawing/2014/main" id="{613C164E-2680-1B68-B96A-A207A98D4127}"/>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25856A-2FB8-D73D-2C3A-CCB89393E288}"/>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5B89279-E55F-2A92-70E8-26954EC00FEA}"/>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80B1B53-A2CF-8EF6-458C-1FF08D794111}"/>
              </a:ext>
            </a:extLst>
          </p:cNvPr>
          <p:cNvCxnSpPr/>
          <p:nvPr/>
        </p:nvCxnSpPr>
        <p:spPr>
          <a:xfrm>
            <a:off x="10656442" y="82834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2C85DFB-816A-D755-8296-F8E6968A8D11}"/>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F24DB94-6143-173E-6ADE-1A496EBB0481}"/>
              </a:ext>
            </a:extLst>
          </p:cNvPr>
          <p:cNvSpPr txBox="1"/>
          <p:nvPr/>
        </p:nvSpPr>
        <p:spPr>
          <a:xfrm>
            <a:off x="128591" y="141977"/>
            <a:ext cx="76093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badi ExtraLight" panose="020B0204020104020204" pitchFamily="34" charset="0"/>
              </a:rPr>
              <a:t>ashrae.org</a:t>
            </a:r>
            <a:r>
              <a:rPr lang="en-US" sz="3200" b="1" dirty="0">
                <a:solidFill>
                  <a:prstClr val="white"/>
                </a:solidFill>
                <a:latin typeface="Akzidenz Grotesk BE Medium" panose="02000803030000020004" pitchFamily="50" charset="0"/>
              </a:rPr>
              <a:t>/</a:t>
            </a:r>
            <a:r>
              <a:rPr kumimoji="0" lang="en-US" sz="32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rPr>
              <a:t>LeadershipAcademy</a:t>
            </a:r>
            <a:endParaRPr kumimoji="0" lang="en-US" sz="1800" b="1" i="0" u="none" strike="noStrike" kern="1200" cap="none" spc="0" normalizeH="0" baseline="0" noProof="0" dirty="0">
              <a:ln>
                <a:noFill/>
              </a:ln>
              <a:solidFill>
                <a:prstClr val="white"/>
              </a:solidFill>
              <a:effectLst/>
              <a:uLnTx/>
              <a:uFillTx/>
              <a:latin typeface="Akzidenz Grotesk BE Medium" panose="02000803030000020004" pitchFamily="50" charset="0"/>
              <a:ea typeface="+mn-ea"/>
              <a:cs typeface="+mn-cs"/>
            </a:endParaRPr>
          </a:p>
        </p:txBody>
      </p:sp>
      <p:sp>
        <p:nvSpPr>
          <p:cNvPr id="3" name="TextBox 2">
            <a:extLst>
              <a:ext uri="{FF2B5EF4-FFF2-40B4-BE49-F238E27FC236}">
                <a16:creationId xmlns:a16="http://schemas.microsoft.com/office/drawing/2014/main" id="{3F3D0C94-BD94-89A7-AB87-58E18BD89E48}"/>
              </a:ext>
            </a:extLst>
          </p:cNvPr>
          <p:cNvSpPr txBox="1"/>
          <p:nvPr/>
        </p:nvSpPr>
        <p:spPr>
          <a:xfrm>
            <a:off x="3267706" y="3679497"/>
            <a:ext cx="6120743" cy="1938992"/>
          </a:xfrm>
          <a:prstGeom prst="rect">
            <a:avLst/>
          </a:prstGeom>
          <a:noFill/>
        </p:spPr>
        <p:txBody>
          <a:bodyPr wrap="square">
            <a:spAutoFit/>
          </a:bodyPr>
          <a:lstStyle/>
          <a:p>
            <a:r>
              <a:rPr lang="en-US" sz="2000" b="1" dirty="0">
                <a:solidFill>
                  <a:srgbClr val="06559D"/>
                </a:solidFill>
              </a:rPr>
              <a:t>Chapter Leadership Academy </a:t>
            </a:r>
            <a:r>
              <a:rPr lang="en-US" sz="2000" b="1" i="0" dirty="0">
                <a:solidFill>
                  <a:srgbClr val="06559D"/>
                </a:solidFill>
                <a:effectLst/>
              </a:rPr>
              <a:t>Topics covered include:</a:t>
            </a:r>
          </a:p>
          <a:p>
            <a:pPr marL="342900" indent="-342900" algn="l">
              <a:buFont typeface="Arial" panose="020B0604020202020204" pitchFamily="34" charset="0"/>
              <a:buChar char="•"/>
            </a:pPr>
            <a:r>
              <a:rPr lang="en-US" sz="2000" b="0" i="0" dirty="0">
                <a:solidFill>
                  <a:srgbClr val="49494C"/>
                </a:solidFill>
                <a:effectLst/>
              </a:rPr>
              <a:t>Navigating the ASHRAE organizational structure</a:t>
            </a:r>
          </a:p>
          <a:p>
            <a:pPr marL="342900" indent="-342900" algn="l">
              <a:buFont typeface="Arial" panose="020B0604020202020204" pitchFamily="34" charset="0"/>
              <a:buChar char="•"/>
            </a:pPr>
            <a:r>
              <a:rPr lang="en-US" sz="2000" b="0" i="0" dirty="0">
                <a:solidFill>
                  <a:srgbClr val="49494C"/>
                </a:solidFill>
                <a:effectLst/>
              </a:rPr>
              <a:t>Understanding the tools and resources available to help Chapters and their members succeed</a:t>
            </a:r>
          </a:p>
          <a:p>
            <a:pPr marL="342900" indent="-342900" algn="l">
              <a:buFont typeface="Arial" panose="020B0604020202020204" pitchFamily="34" charset="0"/>
              <a:buChar char="•"/>
            </a:pPr>
            <a:r>
              <a:rPr lang="en-US" sz="2000" b="0" i="0" dirty="0">
                <a:solidFill>
                  <a:srgbClr val="49494C"/>
                </a:solidFill>
                <a:effectLst/>
              </a:rPr>
              <a:t>Delegating to and motivating volunteers toward the ASHRAE mission</a:t>
            </a:r>
          </a:p>
        </p:txBody>
      </p:sp>
      <p:sp>
        <p:nvSpPr>
          <p:cNvPr id="17" name="TextBox 16">
            <a:extLst>
              <a:ext uri="{FF2B5EF4-FFF2-40B4-BE49-F238E27FC236}">
                <a16:creationId xmlns:a16="http://schemas.microsoft.com/office/drawing/2014/main" id="{6189209E-63FB-D16D-5E91-C1073AE8978F}"/>
              </a:ext>
            </a:extLst>
          </p:cNvPr>
          <p:cNvSpPr txBox="1"/>
          <p:nvPr/>
        </p:nvSpPr>
        <p:spPr>
          <a:xfrm>
            <a:off x="401460" y="5719080"/>
            <a:ext cx="9024762" cy="984885"/>
          </a:xfrm>
          <a:prstGeom prst="rect">
            <a:avLst/>
          </a:prstGeom>
          <a:noFill/>
        </p:spPr>
        <p:txBody>
          <a:bodyPr wrap="square">
            <a:spAutoFit/>
          </a:bodyPr>
          <a:lstStyle/>
          <a:p>
            <a:r>
              <a:rPr lang="en-US" sz="2000" dirty="0">
                <a:solidFill>
                  <a:srgbClr val="49494C"/>
                </a:solidFill>
              </a:rPr>
              <a:t>DRCs will approve attendees from their region. Each region has limited spots. </a:t>
            </a:r>
            <a:endParaRPr lang="en-US" sz="2000" b="0" i="0" dirty="0">
              <a:solidFill>
                <a:srgbClr val="49494C"/>
              </a:solidFill>
              <a:effectLst/>
            </a:endParaRPr>
          </a:p>
          <a:p>
            <a:r>
              <a:rPr lang="en-US" sz="2000" b="0" i="0" dirty="0">
                <a:solidFill>
                  <a:srgbClr val="49494C"/>
                </a:solidFill>
                <a:effectLst/>
              </a:rPr>
              <a:t>Interested? Contact your </a:t>
            </a:r>
            <a:r>
              <a:rPr lang="en-US" sz="2000" b="1" i="0" u="none" strike="noStrike" dirty="0">
                <a:solidFill>
                  <a:srgbClr val="00AED8"/>
                </a:solidFill>
                <a:effectLst/>
              </a:rPr>
              <a:t>Director and Regional Chair (DRC)</a:t>
            </a:r>
            <a:r>
              <a:rPr lang="en-US" sz="2000" u="none" strike="noStrike" dirty="0">
                <a:solidFill>
                  <a:srgbClr val="49494C"/>
                </a:solidFill>
              </a:rPr>
              <a:t>.</a:t>
            </a:r>
            <a:endParaRPr lang="en-US" sz="2000" b="0" i="0" dirty="0">
              <a:solidFill>
                <a:srgbClr val="49494C"/>
              </a:solidFill>
              <a:effectLst/>
            </a:endParaRPr>
          </a:p>
          <a:p>
            <a:endParaRPr lang="en-US" dirty="0">
              <a:solidFill>
                <a:srgbClr val="49494C"/>
              </a:solidFill>
              <a:latin typeface="akzidenz-grotesk"/>
            </a:endParaRPr>
          </a:p>
        </p:txBody>
      </p:sp>
      <p:grpSp>
        <p:nvGrpSpPr>
          <p:cNvPr id="18" name="Group 17">
            <a:extLst>
              <a:ext uri="{FF2B5EF4-FFF2-40B4-BE49-F238E27FC236}">
                <a16:creationId xmlns:a16="http://schemas.microsoft.com/office/drawing/2014/main" id="{1AE9E8BA-1C44-15C3-7DFC-34D5A29674F7}"/>
              </a:ext>
            </a:extLst>
          </p:cNvPr>
          <p:cNvGrpSpPr/>
          <p:nvPr/>
        </p:nvGrpSpPr>
        <p:grpSpPr>
          <a:xfrm>
            <a:off x="9135582" y="3315939"/>
            <a:ext cx="2968978" cy="3323034"/>
            <a:chOff x="9048255" y="3556000"/>
            <a:chExt cx="2968978" cy="3323034"/>
          </a:xfrm>
        </p:grpSpPr>
        <p:pic>
          <p:nvPicPr>
            <p:cNvPr id="19" name="Picture 18">
              <a:extLst>
                <a:ext uri="{FF2B5EF4-FFF2-40B4-BE49-F238E27FC236}">
                  <a16:creationId xmlns:a16="http://schemas.microsoft.com/office/drawing/2014/main" id="{E985379C-402D-0365-7DBC-BA64EAF2C98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674789" y="3556000"/>
              <a:ext cx="1715911" cy="22735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TextBox 19">
              <a:extLst>
                <a:ext uri="{FF2B5EF4-FFF2-40B4-BE49-F238E27FC236}">
                  <a16:creationId xmlns:a16="http://schemas.microsoft.com/office/drawing/2014/main" id="{571BC2A8-619E-5264-237E-FAC795B19841}"/>
                </a:ext>
              </a:extLst>
            </p:cNvPr>
            <p:cNvSpPr txBox="1"/>
            <p:nvPr/>
          </p:nvSpPr>
          <p:spPr>
            <a:xfrm>
              <a:off x="9048255" y="5863371"/>
              <a:ext cx="2968978"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Lizzy Seymour</a:t>
              </a:r>
            </a:p>
            <a:p>
              <a:pPr algn="ctr"/>
              <a:r>
                <a:rPr lang="en-US" sz="2000" b="1" dirty="0">
                  <a:solidFill>
                    <a:srgbClr val="06559D"/>
                  </a:solidFill>
                  <a:latin typeface="Akzidenz Grotesk BE Cn" panose="02000506040000020004" pitchFamily="50" charset="0"/>
                </a:rPr>
                <a:t>lseymour@ashrae.org</a:t>
              </a:r>
            </a:p>
          </p:txBody>
        </p:sp>
      </p:grpSp>
      <p:sp>
        <p:nvSpPr>
          <p:cNvPr id="23" name="TextBox 22">
            <a:extLst>
              <a:ext uri="{FF2B5EF4-FFF2-40B4-BE49-F238E27FC236}">
                <a16:creationId xmlns:a16="http://schemas.microsoft.com/office/drawing/2014/main" id="{41524488-41BE-5F50-6250-D10A4EE92362}"/>
              </a:ext>
            </a:extLst>
          </p:cNvPr>
          <p:cNvSpPr txBox="1"/>
          <p:nvPr/>
        </p:nvSpPr>
        <p:spPr>
          <a:xfrm>
            <a:off x="3204890" y="1663928"/>
            <a:ext cx="8591158" cy="1938992"/>
          </a:xfrm>
          <a:prstGeom prst="rect">
            <a:avLst/>
          </a:prstGeom>
          <a:noFill/>
        </p:spPr>
        <p:txBody>
          <a:bodyPr wrap="square" rtlCol="0">
            <a:spAutoFit/>
          </a:bodyPr>
          <a:lstStyle/>
          <a:p>
            <a:r>
              <a:rPr lang="en-US" sz="2000" b="1" dirty="0">
                <a:solidFill>
                  <a:srgbClr val="06559D"/>
                </a:solidFill>
              </a:rPr>
              <a:t>Chapter Leadership Academy Timeline </a:t>
            </a:r>
          </a:p>
          <a:p>
            <a:r>
              <a:rPr lang="en-US" sz="2000" dirty="0">
                <a:solidFill>
                  <a:srgbClr val="06559D"/>
                </a:solidFill>
              </a:rPr>
              <a:t>(always check online for exact dates annually):</a:t>
            </a:r>
          </a:p>
          <a:p>
            <a:pPr marL="342900" indent="-342900">
              <a:buFont typeface="Arial" panose="020B0604020202020204" pitchFamily="34" charset="0"/>
              <a:buChar char="•"/>
            </a:pPr>
            <a:r>
              <a:rPr lang="en-US" sz="2000" b="1" dirty="0"/>
              <a:t>October to Mid-November: </a:t>
            </a:r>
            <a:r>
              <a:rPr lang="en-US" sz="2000" dirty="0"/>
              <a:t>Contact your DRC about interest in attending</a:t>
            </a:r>
          </a:p>
          <a:p>
            <a:pPr marL="342900" indent="-342900">
              <a:buFont typeface="Arial" panose="020B0604020202020204" pitchFamily="34" charset="0"/>
              <a:buChar char="•"/>
            </a:pPr>
            <a:r>
              <a:rPr lang="en-US" sz="2000" b="1" dirty="0"/>
              <a:t>December: </a:t>
            </a:r>
            <a:r>
              <a:rPr lang="en-US" sz="2000" dirty="0"/>
              <a:t>Attendees will be approved to attend</a:t>
            </a:r>
          </a:p>
          <a:p>
            <a:pPr marL="342900" indent="-342900">
              <a:buFont typeface="Arial" panose="020B0604020202020204" pitchFamily="34" charset="0"/>
              <a:buChar char="•"/>
            </a:pPr>
            <a:r>
              <a:rPr lang="en-US" sz="2000" b="1" dirty="0"/>
              <a:t>February/March: </a:t>
            </a:r>
            <a:r>
              <a:rPr lang="en-US" sz="2000" dirty="0"/>
              <a:t>Chapter Leadership Academy is held at ASHRAE Headquarters, Peachtree Corners, GA.</a:t>
            </a:r>
          </a:p>
        </p:txBody>
      </p:sp>
      <p:sp>
        <p:nvSpPr>
          <p:cNvPr id="2" name="Title 1">
            <a:extLst>
              <a:ext uri="{FF2B5EF4-FFF2-40B4-BE49-F238E27FC236}">
                <a16:creationId xmlns:a16="http://schemas.microsoft.com/office/drawing/2014/main" id="{A1205937-4FA1-0F31-0F19-C96CEB16CDFC}"/>
              </a:ext>
            </a:extLst>
          </p:cNvPr>
          <p:cNvSpPr txBox="1">
            <a:spLocks/>
          </p:cNvSpPr>
          <p:nvPr/>
        </p:nvSpPr>
        <p:spPr>
          <a:xfrm>
            <a:off x="8769945" y="664272"/>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dirty="0">
                <a:ln>
                  <a:noFill/>
                </a:ln>
                <a:solidFill>
                  <a:srgbClr val="8EC540"/>
                </a:solidFill>
                <a:effectLst/>
                <a:uLnTx/>
                <a:uFillTx/>
                <a:latin typeface="Akzidenz Grotesk BE Bold" panose="02000503050000020004" pitchFamily="50" charset="0"/>
              </a:rPr>
              <a:t>COMMUNITIES</a:t>
            </a:r>
            <a:endParaRPr kumimoji="0" lang="en-US" sz="2000" b="1" i="0" u="sng" strike="noStrike" kern="1200" cap="none" spc="0" normalizeH="0" baseline="0" noProof="0" dirty="0">
              <a:ln>
                <a:noFill/>
              </a:ln>
              <a:solidFill>
                <a:srgbClr val="8EC540"/>
              </a:solidFill>
              <a:effectLst/>
              <a:uLnTx/>
              <a:uFillTx/>
              <a:latin typeface="Akzidenz Grotesk BE Bold" panose="02000503050000020004" pitchFamily="50" charset="0"/>
            </a:endParaRPr>
          </a:p>
        </p:txBody>
      </p:sp>
      <p:pic>
        <p:nvPicPr>
          <p:cNvPr id="10" name="Graphic 9" descr="Cursor with solid fill">
            <a:extLst>
              <a:ext uri="{FF2B5EF4-FFF2-40B4-BE49-F238E27FC236}">
                <a16:creationId xmlns:a16="http://schemas.microsoft.com/office/drawing/2014/main" id="{89268E32-B820-41A5-FE86-5DC7CA59AC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11556" y="917932"/>
            <a:ext cx="914400" cy="914400"/>
          </a:xfrm>
          <a:prstGeom prst="rect">
            <a:avLst/>
          </a:prstGeom>
        </p:spPr>
      </p:pic>
      <p:sp>
        <p:nvSpPr>
          <p:cNvPr id="16" name="Title 1">
            <a:extLst>
              <a:ext uri="{FF2B5EF4-FFF2-40B4-BE49-F238E27FC236}">
                <a16:creationId xmlns:a16="http://schemas.microsoft.com/office/drawing/2014/main" id="{A9483C3F-A045-D893-48E9-338738734188}"/>
              </a:ext>
            </a:extLst>
          </p:cNvPr>
          <p:cNvSpPr txBox="1">
            <a:spLocks/>
          </p:cNvSpPr>
          <p:nvPr/>
        </p:nvSpPr>
        <p:spPr>
          <a:xfrm>
            <a:off x="10620071" y="65757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pic>
        <p:nvPicPr>
          <p:cNvPr id="9" name="Picture 8">
            <a:extLst>
              <a:ext uri="{FF2B5EF4-FFF2-40B4-BE49-F238E27FC236}">
                <a16:creationId xmlns:a16="http://schemas.microsoft.com/office/drawing/2014/main" id="{324F3651-5C29-0BE4-9968-C7840B298A59}"/>
              </a:ext>
            </a:extLst>
          </p:cNvPr>
          <p:cNvPicPr>
            <a:picLocks noChangeAspect="1"/>
          </p:cNvPicPr>
          <p:nvPr/>
        </p:nvPicPr>
        <p:blipFill>
          <a:blip r:embed="rId5" cstate="screen">
            <a:extLst>
              <a:ext uri="{28A0092B-C50C-407E-A947-70E740481C1C}">
                <a14:useLocalDpi xmlns:a14="http://schemas.microsoft.com/office/drawing/2010/main" val="0"/>
              </a:ext>
            </a:extLst>
          </a:blip>
          <a:srcRect l="8461" r="26273"/>
          <a:stretch>
            <a:fillRect/>
          </a:stretch>
        </p:blipFill>
        <p:spPr>
          <a:xfrm>
            <a:off x="287895" y="1765755"/>
            <a:ext cx="2661790" cy="28952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9553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5F710F22-9BFC-CD25-8BB6-02D0A74F4637}"/>
              </a:ext>
            </a:extLst>
          </p:cNvPr>
          <p:cNvGrpSpPr/>
          <p:nvPr/>
        </p:nvGrpSpPr>
        <p:grpSpPr>
          <a:xfrm>
            <a:off x="188128" y="615367"/>
            <a:ext cx="12223322" cy="666256"/>
            <a:chOff x="189555" y="772985"/>
            <a:chExt cx="12223322" cy="666256"/>
          </a:xfrm>
        </p:grpSpPr>
        <p:sp>
          <p:nvSpPr>
            <p:cNvPr id="56" name="Title 1">
              <a:extLst>
                <a:ext uri="{FF2B5EF4-FFF2-40B4-BE49-F238E27FC236}">
                  <a16:creationId xmlns:a16="http://schemas.microsoft.com/office/drawing/2014/main" id="{5D42DC26-06AB-08B6-8420-A82DC9796695}"/>
                </a:ext>
              </a:extLst>
            </p:cNvPr>
            <p:cNvSpPr txBox="1">
              <a:spLocks/>
            </p:cNvSpPr>
            <p:nvPr/>
          </p:nvSpPr>
          <p:spPr>
            <a:xfrm>
              <a:off x="189555" y="784032"/>
              <a:ext cx="998989"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pPr lvl="0">
                <a:defRPr/>
              </a:pPr>
              <a:r>
                <a:rPr lang="en-US" sz="1800" dirty="0">
                  <a:latin typeface="Akzidenz Grotesk BE Light" panose="02000506040000020003" pitchFamily="50" charset="0"/>
                </a:rPr>
                <a:t>ABOUT</a:t>
              </a:r>
              <a:endParaRPr kumimoji="0" lang="en-US" sz="1600" b="1" i="0" u="sng" strike="noStrike" kern="1200" cap="none" spc="0" normalizeH="0" baseline="0" noProof="0" dirty="0">
                <a:ln>
                  <a:noFill/>
                </a:ln>
                <a:solidFill>
                  <a:srgbClr val="8EC540"/>
                </a:solidFill>
                <a:effectLst/>
                <a:uLnTx/>
                <a:uFillTx/>
                <a:latin typeface="Akzidenz Grotesk BE Medium" panose="02000803030000020004" pitchFamily="50" charset="0"/>
                <a:ea typeface="+mj-ea"/>
                <a:cs typeface="+mj-cs"/>
              </a:endParaRPr>
            </a:p>
          </p:txBody>
        </p:sp>
        <p:sp>
          <p:nvSpPr>
            <p:cNvPr id="57" name="Title 1">
              <a:extLst>
                <a:ext uri="{FF2B5EF4-FFF2-40B4-BE49-F238E27FC236}">
                  <a16:creationId xmlns:a16="http://schemas.microsoft.com/office/drawing/2014/main" id="{1ED0C35D-A4A5-4C21-161C-274A0572AF97}"/>
                </a:ext>
              </a:extLst>
            </p:cNvPr>
            <p:cNvSpPr txBox="1">
              <a:spLocks/>
            </p:cNvSpPr>
            <p:nvPr/>
          </p:nvSpPr>
          <p:spPr>
            <a:xfrm>
              <a:off x="1181431" y="791135"/>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58" name="Title 1">
              <a:extLst>
                <a:ext uri="{FF2B5EF4-FFF2-40B4-BE49-F238E27FC236}">
                  <a16:creationId xmlns:a16="http://schemas.microsoft.com/office/drawing/2014/main" id="{2A5658CA-ACAD-5491-24E8-C5617C3111F8}"/>
                </a:ext>
              </a:extLst>
            </p:cNvPr>
            <p:cNvSpPr txBox="1">
              <a:spLocks/>
            </p:cNvSpPr>
            <p:nvPr/>
          </p:nvSpPr>
          <p:spPr>
            <a:xfrm>
              <a:off x="3810578" y="793638"/>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59" name="Title 1">
              <a:extLst>
                <a:ext uri="{FF2B5EF4-FFF2-40B4-BE49-F238E27FC236}">
                  <a16:creationId xmlns:a16="http://schemas.microsoft.com/office/drawing/2014/main" id="{038398B9-05B5-5B6F-A7D3-90BCE3917B48}"/>
                </a:ext>
              </a:extLst>
            </p:cNvPr>
            <p:cNvSpPr txBox="1">
              <a:spLocks/>
            </p:cNvSpPr>
            <p:nvPr/>
          </p:nvSpPr>
          <p:spPr>
            <a:xfrm>
              <a:off x="7085278" y="795698"/>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60" name="Title 1">
              <a:extLst>
                <a:ext uri="{FF2B5EF4-FFF2-40B4-BE49-F238E27FC236}">
                  <a16:creationId xmlns:a16="http://schemas.microsoft.com/office/drawing/2014/main" id="{DD4C570C-77A8-450B-1217-EA90D1DB3309}"/>
                </a:ext>
              </a:extLst>
            </p:cNvPr>
            <p:cNvSpPr txBox="1">
              <a:spLocks/>
            </p:cNvSpPr>
            <p:nvPr/>
          </p:nvSpPr>
          <p:spPr>
            <a:xfrm>
              <a:off x="8812647" y="784032"/>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COMMUNITIES</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sp>
          <p:nvSpPr>
            <p:cNvPr id="61" name="Title 1">
              <a:extLst>
                <a:ext uri="{FF2B5EF4-FFF2-40B4-BE49-F238E27FC236}">
                  <a16:creationId xmlns:a16="http://schemas.microsoft.com/office/drawing/2014/main" id="{98460EDA-F153-7AC5-4C71-93C645EE61FD}"/>
                </a:ext>
              </a:extLst>
            </p:cNvPr>
            <p:cNvSpPr txBox="1">
              <a:spLocks/>
            </p:cNvSpPr>
            <p:nvPr/>
          </p:nvSpPr>
          <p:spPr>
            <a:xfrm>
              <a:off x="10424686" y="772985"/>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lvl="0">
                <a:defRPr/>
              </a:pPr>
              <a:r>
                <a:rPr lang="en-US" sz="1600" b="1" u="sng" dirty="0">
                  <a:solidFill>
                    <a:srgbClr val="8EC540"/>
                  </a:solidFill>
                </a:rPr>
                <a:t>MEMBERSHIP</a:t>
              </a:r>
            </a:p>
          </p:txBody>
        </p:sp>
        <p:cxnSp>
          <p:nvCxnSpPr>
            <p:cNvPr id="62" name="Straight Connector 61">
              <a:extLst>
                <a:ext uri="{FF2B5EF4-FFF2-40B4-BE49-F238E27FC236}">
                  <a16:creationId xmlns:a16="http://schemas.microsoft.com/office/drawing/2014/main" id="{B5ADA090-22FC-D547-FCDE-D2B841591807}"/>
                </a:ext>
              </a:extLst>
            </p:cNvPr>
            <p:cNvCxnSpPr/>
            <p:nvPr/>
          </p:nvCxnSpPr>
          <p:spPr>
            <a:xfrm>
              <a:off x="3747880" y="94375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B633970-3354-ADBA-966C-98FA024508BE}"/>
                </a:ext>
              </a:extLst>
            </p:cNvPr>
            <p:cNvCxnSpPr/>
            <p:nvPr/>
          </p:nvCxnSpPr>
          <p:spPr>
            <a:xfrm>
              <a:off x="7037168" y="94375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4E54ADD-CB09-9553-9200-41BE2945F88B}"/>
                </a:ext>
              </a:extLst>
            </p:cNvPr>
            <p:cNvCxnSpPr/>
            <p:nvPr/>
          </p:nvCxnSpPr>
          <p:spPr>
            <a:xfrm>
              <a:off x="8781456" y="950616"/>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A87B14B-98AB-9EA8-2A7F-DEB7A701B8F0}"/>
                </a:ext>
              </a:extLst>
            </p:cNvPr>
            <p:cNvCxnSpPr/>
            <p:nvPr/>
          </p:nvCxnSpPr>
          <p:spPr>
            <a:xfrm>
              <a:off x="10396426" y="94375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2BAD5A7-31F8-1926-E217-01E1050237E3}"/>
                </a:ext>
              </a:extLst>
            </p:cNvPr>
            <p:cNvCxnSpPr/>
            <p:nvPr/>
          </p:nvCxnSpPr>
          <p:spPr>
            <a:xfrm>
              <a:off x="1181431" y="950616"/>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B5EE76BE-39F6-9B17-F577-7A52497E1ADE}"/>
              </a:ext>
            </a:extLst>
          </p:cNvPr>
          <p:cNvSpPr txBox="1"/>
          <p:nvPr/>
        </p:nvSpPr>
        <p:spPr>
          <a:xfrm>
            <a:off x="128591" y="141977"/>
            <a:ext cx="7609395" cy="584775"/>
          </a:xfrm>
          <a:prstGeom prst="rect">
            <a:avLst/>
          </a:prstGeom>
          <a:noFill/>
        </p:spPr>
        <p:txBody>
          <a:bodyPr wrap="square" rtlCol="0">
            <a:spAutoFit/>
          </a:bodyPr>
          <a:lstStyle/>
          <a:p>
            <a:r>
              <a:rPr lang="en-US" sz="3200" b="1" dirty="0">
                <a:solidFill>
                  <a:schemeClr val="bg1"/>
                </a:solidFill>
                <a:latin typeface="Abadi ExtraLight" panose="020B0204020104020204" pitchFamily="34" charset="0"/>
              </a:rPr>
              <a:t>ashrae.org</a:t>
            </a:r>
            <a:r>
              <a:rPr lang="en-US" sz="3200" b="1" dirty="0">
                <a:solidFill>
                  <a:schemeClr val="bg1"/>
                </a:solidFill>
                <a:latin typeface="Akzidenz Grotesk BE Medium" panose="02000803030000020004" pitchFamily="50" charset="0"/>
              </a:rPr>
              <a:t>/MPchair</a:t>
            </a:r>
            <a:endParaRPr lang="en-US" b="1" dirty="0">
              <a:solidFill>
                <a:schemeClr val="bg1"/>
              </a:solidFill>
              <a:latin typeface="Akzidenz Grotesk BE Medium" panose="02000803030000020004" pitchFamily="50" charset="0"/>
            </a:endParaRPr>
          </a:p>
        </p:txBody>
      </p:sp>
      <p:pic>
        <p:nvPicPr>
          <p:cNvPr id="3" name="Graphic 2" descr="Cursor with solid fill">
            <a:extLst>
              <a:ext uri="{FF2B5EF4-FFF2-40B4-BE49-F238E27FC236}">
                <a16:creationId xmlns:a16="http://schemas.microsoft.com/office/drawing/2014/main" id="{D3DF14CC-9EFB-7BA3-0452-05DCD7CAA93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415445" y="955288"/>
            <a:ext cx="914400" cy="914400"/>
          </a:xfrm>
          <a:prstGeom prst="rect">
            <a:avLst/>
          </a:prstGeom>
        </p:spPr>
      </p:pic>
      <p:pic>
        <p:nvPicPr>
          <p:cNvPr id="6" name="Picture 5">
            <a:extLst>
              <a:ext uri="{FF2B5EF4-FFF2-40B4-BE49-F238E27FC236}">
                <a16:creationId xmlns:a16="http://schemas.microsoft.com/office/drawing/2014/main" id="{B90138F3-5CBD-31FE-4144-5D2D70C3D3B2}"/>
              </a:ext>
            </a:extLst>
          </p:cNvPr>
          <p:cNvPicPr>
            <a:picLocks noChangeAspect="1"/>
          </p:cNvPicPr>
          <p:nvPr/>
        </p:nvPicPr>
        <p:blipFill>
          <a:blip r:embed="rId4"/>
          <a:stretch>
            <a:fillRect/>
          </a:stretch>
        </p:blipFill>
        <p:spPr>
          <a:xfrm>
            <a:off x="8709726" y="2166978"/>
            <a:ext cx="3074149" cy="1460531"/>
          </a:xfrm>
          <a:prstGeom prst="rect">
            <a:avLst/>
          </a:prstGeom>
        </p:spPr>
      </p:pic>
      <p:sp>
        <p:nvSpPr>
          <p:cNvPr id="8" name="TextBox 7">
            <a:extLst>
              <a:ext uri="{FF2B5EF4-FFF2-40B4-BE49-F238E27FC236}">
                <a16:creationId xmlns:a16="http://schemas.microsoft.com/office/drawing/2014/main" id="{AB2BBA86-D80C-144F-0A03-E7B5A628CFBB}"/>
              </a:ext>
            </a:extLst>
          </p:cNvPr>
          <p:cNvSpPr txBox="1"/>
          <p:nvPr/>
        </p:nvSpPr>
        <p:spPr>
          <a:xfrm>
            <a:off x="8709725" y="3627509"/>
            <a:ext cx="3074149" cy="1323439"/>
          </a:xfrm>
          <a:prstGeom prst="rect">
            <a:avLst/>
          </a:prstGeom>
          <a:noFill/>
        </p:spPr>
        <p:txBody>
          <a:bodyPr wrap="square" rtlCol="0">
            <a:spAutoFit/>
          </a:bodyPr>
          <a:lstStyle/>
          <a:p>
            <a:r>
              <a:rPr lang="en-US" sz="2000" b="1" u="sng" dirty="0">
                <a:solidFill>
                  <a:srgbClr val="0099CC"/>
                </a:solidFill>
              </a:rPr>
              <a:t>ashrae.org/connect </a:t>
            </a:r>
            <a:r>
              <a:rPr lang="en-US" sz="2000" dirty="0"/>
              <a:t>send a pre-written, customizable email to a colleague encouraging them to join.</a:t>
            </a:r>
          </a:p>
        </p:txBody>
      </p:sp>
      <p:sp>
        <p:nvSpPr>
          <p:cNvPr id="12" name="TextBox 11">
            <a:extLst>
              <a:ext uri="{FF2B5EF4-FFF2-40B4-BE49-F238E27FC236}">
                <a16:creationId xmlns:a16="http://schemas.microsoft.com/office/drawing/2014/main" id="{0562E2E5-54B3-C5C5-70F7-BB6D7572CA07}"/>
              </a:ext>
            </a:extLst>
          </p:cNvPr>
          <p:cNvSpPr txBox="1"/>
          <p:nvPr/>
        </p:nvSpPr>
        <p:spPr>
          <a:xfrm>
            <a:off x="3858655" y="4683689"/>
            <a:ext cx="6354172" cy="1908215"/>
          </a:xfrm>
          <a:prstGeom prst="rect">
            <a:avLst/>
          </a:prstGeom>
          <a:noFill/>
        </p:spPr>
        <p:txBody>
          <a:bodyPr wrap="square" rtlCol="0">
            <a:spAutoFit/>
          </a:bodyPr>
          <a:lstStyle/>
          <a:p>
            <a:r>
              <a:rPr lang="en-US" sz="2000" b="1" dirty="0">
                <a:solidFill>
                  <a:srgbClr val="06559D"/>
                </a:solidFill>
              </a:rPr>
              <a:t>Membership Promotion Toolkit:</a:t>
            </a:r>
          </a:p>
          <a:p>
            <a:pPr marL="342900" indent="-342900">
              <a:buFont typeface="Arial" panose="020B0604020202020204" pitchFamily="34" charset="0"/>
              <a:buChar char="•"/>
            </a:pPr>
            <a:r>
              <a:rPr lang="en-US" sz="2000" dirty="0"/>
              <a:t>Centralized Training &amp; Promotional Videos</a:t>
            </a:r>
          </a:p>
          <a:p>
            <a:pPr marL="342900" indent="-342900">
              <a:buFont typeface="Arial" panose="020B0604020202020204" pitchFamily="34" charset="0"/>
              <a:buChar char="•"/>
            </a:pPr>
            <a:r>
              <a:rPr lang="en-US" sz="2000" dirty="0"/>
              <a:t>Templates, Brochures and Retention tools</a:t>
            </a:r>
          </a:p>
          <a:p>
            <a:pPr marL="342900" indent="-342900">
              <a:buFont typeface="Arial" panose="020B0604020202020204" pitchFamily="34" charset="0"/>
              <a:buChar char="•"/>
            </a:pPr>
            <a:r>
              <a:rPr lang="en-US" sz="2000" dirty="0"/>
              <a:t>Membership Promotion Night Guidelines</a:t>
            </a:r>
          </a:p>
          <a:p>
            <a:pPr marL="342900" indent="-342900">
              <a:buFont typeface="Arial" panose="020B0604020202020204" pitchFamily="34" charset="0"/>
              <a:buChar char="•"/>
            </a:pPr>
            <a:r>
              <a:rPr lang="en-US" sz="2000" dirty="0"/>
              <a:t>Resources to help you reach out to local companies</a:t>
            </a:r>
          </a:p>
          <a:p>
            <a:endParaRPr lang="en-US" dirty="0"/>
          </a:p>
        </p:txBody>
      </p:sp>
      <p:pic>
        <p:nvPicPr>
          <p:cNvPr id="17" name="Picture 16">
            <a:extLst>
              <a:ext uri="{FF2B5EF4-FFF2-40B4-BE49-F238E27FC236}">
                <a16:creationId xmlns:a16="http://schemas.microsoft.com/office/drawing/2014/main" id="{89A5D70E-91C5-1BC4-C56E-65384F177782}"/>
              </a:ext>
            </a:extLst>
          </p:cNvPr>
          <p:cNvPicPr>
            <a:picLocks noChangeAspect="1"/>
          </p:cNvPicPr>
          <p:nvPr/>
        </p:nvPicPr>
        <p:blipFill>
          <a:blip r:embed="rId5"/>
          <a:stretch>
            <a:fillRect/>
          </a:stretch>
        </p:blipFill>
        <p:spPr>
          <a:xfrm>
            <a:off x="188128" y="1617222"/>
            <a:ext cx="4392232" cy="2560044"/>
          </a:xfrm>
          <a:prstGeom prst="rect">
            <a:avLst/>
          </a:prstGeom>
        </p:spPr>
      </p:pic>
      <p:sp>
        <p:nvSpPr>
          <p:cNvPr id="18" name="TextBox 17">
            <a:extLst>
              <a:ext uri="{FF2B5EF4-FFF2-40B4-BE49-F238E27FC236}">
                <a16:creationId xmlns:a16="http://schemas.microsoft.com/office/drawing/2014/main" id="{86688909-1B04-77DC-57F3-0A50C5C041AE}"/>
              </a:ext>
            </a:extLst>
          </p:cNvPr>
          <p:cNvSpPr txBox="1"/>
          <p:nvPr/>
        </p:nvSpPr>
        <p:spPr>
          <a:xfrm>
            <a:off x="4663838" y="2050192"/>
            <a:ext cx="3074148" cy="1938992"/>
          </a:xfrm>
          <a:prstGeom prst="rect">
            <a:avLst/>
          </a:prstGeom>
          <a:noFill/>
        </p:spPr>
        <p:txBody>
          <a:bodyPr wrap="square" rtlCol="0">
            <a:spAutoFit/>
          </a:bodyPr>
          <a:lstStyle/>
          <a:p>
            <a:r>
              <a:rPr lang="en-US" sz="2000" b="1" dirty="0">
                <a:solidFill>
                  <a:srgbClr val="06559D"/>
                </a:solidFill>
              </a:rPr>
              <a:t>Find help videos </a:t>
            </a:r>
            <a:r>
              <a:rPr lang="en-US" sz="2000" dirty="0"/>
              <a:t>to sort and filter membership reports, information about dues notices and managing chapter dues received in your members’ records. </a:t>
            </a:r>
          </a:p>
        </p:txBody>
      </p:sp>
      <p:sp>
        <p:nvSpPr>
          <p:cNvPr id="19" name="TextBox 18">
            <a:extLst>
              <a:ext uri="{FF2B5EF4-FFF2-40B4-BE49-F238E27FC236}">
                <a16:creationId xmlns:a16="http://schemas.microsoft.com/office/drawing/2014/main" id="{49CE9812-6D7B-C288-DB06-C738ACC81A4E}"/>
              </a:ext>
            </a:extLst>
          </p:cNvPr>
          <p:cNvSpPr txBox="1"/>
          <p:nvPr/>
        </p:nvSpPr>
        <p:spPr>
          <a:xfrm>
            <a:off x="4543913" y="1525889"/>
            <a:ext cx="7239961" cy="461665"/>
          </a:xfrm>
          <a:prstGeom prst="rect">
            <a:avLst/>
          </a:prstGeom>
          <a:noFill/>
        </p:spPr>
        <p:txBody>
          <a:bodyPr wrap="square" rtlCol="0">
            <a:spAutoFit/>
          </a:bodyPr>
          <a:lstStyle/>
          <a:p>
            <a:pPr algn="ctr"/>
            <a:r>
              <a:rPr lang="en-US" sz="2400" b="1" dirty="0">
                <a:solidFill>
                  <a:srgbClr val="06559D"/>
                </a:solidFill>
              </a:rPr>
              <a:t>Everything an MP Chair Needs!</a:t>
            </a:r>
          </a:p>
        </p:txBody>
      </p:sp>
      <p:grpSp>
        <p:nvGrpSpPr>
          <p:cNvPr id="26" name="Group 25">
            <a:extLst>
              <a:ext uri="{FF2B5EF4-FFF2-40B4-BE49-F238E27FC236}">
                <a16:creationId xmlns:a16="http://schemas.microsoft.com/office/drawing/2014/main" id="{E97F9F8F-03D0-9F09-C02F-0930DFC31470}"/>
              </a:ext>
            </a:extLst>
          </p:cNvPr>
          <p:cNvGrpSpPr/>
          <p:nvPr/>
        </p:nvGrpSpPr>
        <p:grpSpPr>
          <a:xfrm>
            <a:off x="104650" y="3367160"/>
            <a:ext cx="2968978" cy="3167576"/>
            <a:chOff x="9118541" y="3429000"/>
            <a:chExt cx="2968978" cy="3167576"/>
          </a:xfrm>
        </p:grpSpPr>
        <p:pic>
          <p:nvPicPr>
            <p:cNvPr id="24" name="Picture 23">
              <a:extLst>
                <a:ext uri="{FF2B5EF4-FFF2-40B4-BE49-F238E27FC236}">
                  <a16:creationId xmlns:a16="http://schemas.microsoft.com/office/drawing/2014/main" id="{CC0648D9-7605-0C5D-FB8B-B165567EA33C}"/>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9708443" y="3429000"/>
              <a:ext cx="1783645" cy="23618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 name="TextBox 24">
              <a:extLst>
                <a:ext uri="{FF2B5EF4-FFF2-40B4-BE49-F238E27FC236}">
                  <a16:creationId xmlns:a16="http://schemas.microsoft.com/office/drawing/2014/main" id="{CDD58719-5088-A62D-E3D1-2579EC8DC9FE}"/>
                </a:ext>
              </a:extLst>
            </p:cNvPr>
            <p:cNvSpPr txBox="1"/>
            <p:nvPr/>
          </p:nvSpPr>
          <p:spPr>
            <a:xfrm>
              <a:off x="9118541" y="5888690"/>
              <a:ext cx="2968978" cy="707886"/>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r>
                <a:rPr lang="en-US" sz="2000" b="1" dirty="0">
                  <a:solidFill>
                    <a:srgbClr val="06559D"/>
                  </a:solidFill>
                  <a:latin typeface="Akzidenz Grotesk BE Cn" panose="02000506040000020004" pitchFamily="50" charset="0"/>
                </a:rPr>
                <a:t>Lisa Nichols</a:t>
              </a:r>
            </a:p>
            <a:p>
              <a:pPr algn="ctr"/>
              <a:r>
                <a:rPr lang="en-US" sz="2000" b="1" dirty="0">
                  <a:solidFill>
                    <a:srgbClr val="06559D"/>
                  </a:solidFill>
                  <a:latin typeface="Akzidenz Grotesk BE Cn" panose="02000506040000020004" pitchFamily="50" charset="0"/>
                </a:rPr>
                <a:t>lnichols@ashrae.org</a:t>
              </a:r>
            </a:p>
          </p:txBody>
        </p:sp>
      </p:grpSp>
    </p:spTree>
    <p:extLst>
      <p:ext uri="{BB962C8B-B14F-4D97-AF65-F5344CB8AC3E}">
        <p14:creationId xmlns:p14="http://schemas.microsoft.com/office/powerpoint/2010/main" val="220430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0A336-24C9-620A-9D4C-47F6DEE5E1C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8F1827F-0CF6-2DF6-E406-6A062BDA1345}"/>
              </a:ext>
            </a:extLst>
          </p:cNvPr>
          <p:cNvSpPr>
            <a:spLocks noGrp="1"/>
          </p:cNvSpPr>
          <p:nvPr>
            <p:ph type="title"/>
          </p:nvPr>
        </p:nvSpPr>
        <p:spPr>
          <a:xfrm>
            <a:off x="128593" y="640681"/>
            <a:ext cx="998989" cy="643543"/>
          </a:xfrm>
        </p:spPr>
        <p:txBody>
          <a:bodyPr>
            <a:normAutofit/>
          </a:bodyPr>
          <a:lstStyle/>
          <a:p>
            <a:r>
              <a:rPr lang="en-US" sz="1600" dirty="0">
                <a:latin typeface="Akzidenz Grotesk BE Light" panose="02000506040000020003" pitchFamily="50" charset="0"/>
              </a:rPr>
              <a:t>ABOUT</a:t>
            </a:r>
          </a:p>
        </p:txBody>
      </p:sp>
      <p:sp>
        <p:nvSpPr>
          <p:cNvPr id="5" name="Title 1">
            <a:extLst>
              <a:ext uri="{FF2B5EF4-FFF2-40B4-BE49-F238E27FC236}">
                <a16:creationId xmlns:a16="http://schemas.microsoft.com/office/drawing/2014/main" id="{A099B52C-6084-B21F-6D8B-3257C63873A7}"/>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TECHNICAL RESOURCES</a:t>
            </a:r>
          </a:p>
        </p:txBody>
      </p:sp>
      <p:sp>
        <p:nvSpPr>
          <p:cNvPr id="6" name="Title 1">
            <a:extLst>
              <a:ext uri="{FF2B5EF4-FFF2-40B4-BE49-F238E27FC236}">
                <a16:creationId xmlns:a16="http://schemas.microsoft.com/office/drawing/2014/main" id="{8F89FCCB-7E10-EB23-3AEC-75996A13844F}"/>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PROFESSIONAL DEVELOPMENT</a:t>
            </a:r>
          </a:p>
        </p:txBody>
      </p:sp>
      <p:sp>
        <p:nvSpPr>
          <p:cNvPr id="7" name="Title 1">
            <a:extLst>
              <a:ext uri="{FF2B5EF4-FFF2-40B4-BE49-F238E27FC236}">
                <a16:creationId xmlns:a16="http://schemas.microsoft.com/office/drawing/2014/main" id="{AE77C76D-43C8-FFF0-C99E-76C1AA54FC54}"/>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CONFERENCES</a:t>
            </a:r>
          </a:p>
        </p:txBody>
      </p:sp>
      <p:sp>
        <p:nvSpPr>
          <p:cNvPr id="8" name="Title 1">
            <a:extLst>
              <a:ext uri="{FF2B5EF4-FFF2-40B4-BE49-F238E27FC236}">
                <a16:creationId xmlns:a16="http://schemas.microsoft.com/office/drawing/2014/main" id="{33A2B8E8-5D01-5F53-CDE7-A8CF72E2DD3C}"/>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rPr>
              <a:t>COMMUNITIES</a:t>
            </a:r>
            <a:endParaRPr kumimoji="0" lang="en-US" sz="1800" b="0" i="0" u="none" strike="noStrike" kern="1200" cap="none" spc="0" normalizeH="0" baseline="0" noProof="0" dirty="0">
              <a:ln>
                <a:noFill/>
              </a:ln>
              <a:solidFill>
                <a:prstClr val="white"/>
              </a:solidFill>
              <a:effectLst/>
              <a:uLnTx/>
              <a:uFillTx/>
              <a:latin typeface="Akzidenz Grotesk BE Light" panose="02000506040000020003" pitchFamily="50" charset="0"/>
              <a:ea typeface="+mj-ea"/>
              <a:cs typeface="+mj-cs"/>
            </a:endParaRPr>
          </a:p>
        </p:txBody>
      </p:sp>
      <p:sp>
        <p:nvSpPr>
          <p:cNvPr id="9" name="Title 1">
            <a:extLst>
              <a:ext uri="{FF2B5EF4-FFF2-40B4-BE49-F238E27FC236}">
                <a16:creationId xmlns:a16="http://schemas.microsoft.com/office/drawing/2014/main" id="{6E40846A-4F65-790C-C23F-112F36984C8E}"/>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sng" strike="noStrike" kern="1200" cap="none" spc="0" normalizeH="0" baseline="0" noProof="0" dirty="0">
                <a:ln>
                  <a:noFill/>
                </a:ln>
                <a:solidFill>
                  <a:srgbClr val="8EC540"/>
                </a:solidFill>
                <a:effectLst/>
                <a:uLnTx/>
                <a:uFillTx/>
                <a:latin typeface="Akzidenz Grotesk BE Bold" panose="02000503050000020004" pitchFamily="50" charset="0"/>
              </a:rPr>
              <a:t>MEMBERSHIP</a:t>
            </a:r>
            <a:endParaRPr kumimoji="0" lang="en-US" sz="1800" b="0" i="0" u="sng" strike="noStrike" kern="1200" cap="none" spc="0" normalizeH="0" baseline="0" noProof="0" dirty="0">
              <a:ln>
                <a:noFill/>
              </a:ln>
              <a:solidFill>
                <a:srgbClr val="8EC540"/>
              </a:solidFill>
              <a:effectLst/>
              <a:uLnTx/>
              <a:uFillTx/>
              <a:latin typeface="Akzidenz Grotesk BE Bold" panose="02000503050000020004" pitchFamily="50" charset="0"/>
            </a:endParaRPr>
          </a:p>
        </p:txBody>
      </p:sp>
      <p:cxnSp>
        <p:nvCxnSpPr>
          <p:cNvPr id="11" name="Straight Connector 10">
            <a:extLst>
              <a:ext uri="{FF2B5EF4-FFF2-40B4-BE49-F238E27FC236}">
                <a16:creationId xmlns:a16="http://schemas.microsoft.com/office/drawing/2014/main" id="{7287DB96-9A33-3404-2D48-CC9357678204}"/>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81CA59C-ECB5-3D52-08A9-06A72B44295E}"/>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94C3880-C9D7-D333-FE16-F64045B5F127}"/>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527BC81-FDBA-2902-60B2-3E5BDBB23B9B}"/>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863911A-04CC-355C-F2EA-6C845A703046}"/>
              </a:ext>
            </a:extLst>
          </p:cNvPr>
          <p:cNvCxnSpPr/>
          <p:nvPr/>
        </p:nvCxnSpPr>
        <p:spPr>
          <a:xfrm>
            <a:off x="1127582"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A55B03F-126E-FA8A-22B6-F69FCDA7F6B6}"/>
              </a:ext>
            </a:extLst>
          </p:cNvPr>
          <p:cNvSpPr txBox="1"/>
          <p:nvPr/>
        </p:nvSpPr>
        <p:spPr>
          <a:xfrm>
            <a:off x="407700" y="1721999"/>
            <a:ext cx="840976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atin typeface="Akzidenz Grotesk BE Medium" panose="02000803030000020004" pitchFamily="50" charset="0"/>
              </a:rPr>
              <a:t>Proposed Bylaws Amendment Passed!</a:t>
            </a:r>
            <a:endParaRPr kumimoji="0" lang="en-US" sz="1800" b="1" i="0" u="none" strike="noStrike" kern="1200" cap="none" spc="0" normalizeH="0" baseline="0" noProof="0" dirty="0">
              <a:ln>
                <a:noFill/>
              </a:ln>
              <a:effectLst/>
              <a:uLnTx/>
              <a:uFillTx/>
              <a:latin typeface="Akzidenz Grotesk BE Medium" panose="02000803030000020004" pitchFamily="50" charset="0"/>
              <a:ea typeface="+mn-ea"/>
              <a:cs typeface="+mn-cs"/>
            </a:endParaRPr>
          </a:p>
        </p:txBody>
      </p:sp>
      <p:grpSp>
        <p:nvGrpSpPr>
          <p:cNvPr id="2" name="Group 1">
            <a:extLst>
              <a:ext uri="{FF2B5EF4-FFF2-40B4-BE49-F238E27FC236}">
                <a16:creationId xmlns:a16="http://schemas.microsoft.com/office/drawing/2014/main" id="{F3F0340F-B4DB-45B0-6B18-542E8A8765F8}"/>
              </a:ext>
            </a:extLst>
          </p:cNvPr>
          <p:cNvGrpSpPr/>
          <p:nvPr/>
        </p:nvGrpSpPr>
        <p:grpSpPr>
          <a:xfrm>
            <a:off x="9107759" y="2667259"/>
            <a:ext cx="2968978" cy="3857832"/>
            <a:chOff x="9223022" y="2891913"/>
            <a:chExt cx="2968978" cy="3857832"/>
          </a:xfrm>
        </p:grpSpPr>
        <p:pic>
          <p:nvPicPr>
            <p:cNvPr id="3" name="Picture 2">
              <a:extLst>
                <a:ext uri="{FF2B5EF4-FFF2-40B4-BE49-F238E27FC236}">
                  <a16:creationId xmlns:a16="http://schemas.microsoft.com/office/drawing/2014/main" id="{2CE3CDA5-F8B9-0A91-C5CB-474AAE35D2C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780931" y="2891913"/>
              <a:ext cx="1853160" cy="27437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1FED469D-D2C7-EDCF-0C46-B3D8738F2922}"/>
                </a:ext>
              </a:extLst>
            </p:cNvPr>
            <p:cNvSpPr txBox="1"/>
            <p:nvPr/>
          </p:nvSpPr>
          <p:spPr>
            <a:xfrm>
              <a:off x="9223022" y="5734082"/>
              <a:ext cx="2968978" cy="1015663"/>
            </a:xfrm>
            <a:prstGeom prst="rect">
              <a:avLst/>
            </a:prstGeom>
            <a:noFill/>
            <a:ln>
              <a:solidFill>
                <a:srgbClr val="06559D"/>
              </a:solidFill>
            </a:ln>
          </p:spPr>
          <p:txBody>
            <a:bodyPr wrap="square" rIns="91440"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Daniel Gurley</a:t>
              </a:r>
            </a:p>
            <a:p>
              <a:pPr algn="ctr"/>
              <a:r>
                <a:rPr lang="en-US" sz="2000" b="1" dirty="0">
                  <a:solidFill>
                    <a:srgbClr val="06559D"/>
                  </a:solidFill>
                  <a:latin typeface="Akzidenz Grotesk BE Cn" panose="02000506040000020004" pitchFamily="50" charset="0"/>
                </a:rPr>
                <a:t>dgurley@ashrae.org</a:t>
              </a:r>
            </a:p>
          </p:txBody>
        </p:sp>
      </p:grpSp>
      <p:sp>
        <p:nvSpPr>
          <p:cNvPr id="17" name="TextBox 16">
            <a:extLst>
              <a:ext uri="{FF2B5EF4-FFF2-40B4-BE49-F238E27FC236}">
                <a16:creationId xmlns:a16="http://schemas.microsoft.com/office/drawing/2014/main" id="{AE8E75AF-F9F0-04DD-34D6-BAF2FCCD6B6E}"/>
              </a:ext>
            </a:extLst>
          </p:cNvPr>
          <p:cNvSpPr txBox="1"/>
          <p:nvPr/>
        </p:nvSpPr>
        <p:spPr>
          <a:xfrm>
            <a:off x="407700" y="2377122"/>
            <a:ext cx="8284744" cy="1771960"/>
          </a:xfrm>
          <a:prstGeom prst="rect">
            <a:avLst/>
          </a:prstGeom>
          <a:noFill/>
        </p:spPr>
        <p:txBody>
          <a:bodyPr wrap="square">
            <a:spAutoFit/>
          </a:bodyPr>
          <a:lstStyle/>
          <a:p>
            <a:pPr marL="0" marR="0">
              <a:lnSpc>
                <a:spcPct val="115000"/>
              </a:lnSpc>
              <a:spcAft>
                <a:spcPts val="800"/>
              </a:spcAft>
              <a:buNone/>
            </a:pPr>
            <a:r>
              <a:rPr lang="en-US" sz="1800" kern="0" dirty="0">
                <a:solidFill>
                  <a:srgbClr val="000000"/>
                </a:solidFill>
                <a:effectLst/>
                <a:latin typeface="Aptos" panose="020B0004020202020204" pitchFamily="34" charset="0"/>
                <a:ea typeface="Aptos" panose="020B0004020202020204" pitchFamily="34" charset="0"/>
                <a:cs typeface="Calibri" panose="020F0502020204030204" pitchFamily="34" charset="0"/>
              </a:rPr>
              <a:t>This proposed model was crafted by a presidential ad hoc committee, comprised of members from all segments of Society, over a period of eighteen months. The goal of the ad hoc committee was to simplify the membership structure that provides the most equitable and inclusive ability to join ASHRAE.  </a:t>
            </a:r>
            <a:endParaRPr lang="en-US" kern="0" dirty="0">
              <a:solidFill>
                <a:srgbClr val="000000"/>
              </a:solidFill>
              <a:latin typeface="Aptos" panose="020B0004020202020204" pitchFamily="34" charset="0"/>
              <a:ea typeface="Aptos" panose="020B0004020202020204" pitchFamily="34" charset="0"/>
              <a:cs typeface="Calibri" panose="020F0502020204030204" pitchFamily="34" charset="0"/>
            </a:endParaRPr>
          </a:p>
          <a:p>
            <a:pPr marL="0" marR="0">
              <a:lnSpc>
                <a:spcPct val="115000"/>
              </a:lnSpc>
              <a:spcAft>
                <a:spcPts val="800"/>
              </a:spcAft>
              <a:buNone/>
            </a:pPr>
            <a:r>
              <a:rPr lang="en-US" sz="1800" b="1" kern="0" dirty="0">
                <a:solidFill>
                  <a:srgbClr val="000000"/>
                </a:solidFill>
                <a:effectLst/>
                <a:latin typeface="Aptos" panose="020B0004020202020204" pitchFamily="34" charset="0"/>
                <a:ea typeface="Aptos" panose="020B0004020202020204" pitchFamily="34" charset="0"/>
                <a:cs typeface="Calibri" panose="020F0502020204030204" pitchFamily="34" charset="0"/>
              </a:rPr>
              <a:t>More information at  </a:t>
            </a:r>
            <a:r>
              <a:rPr lang="en-US" sz="1800" b="1" kern="0" dirty="0">
                <a:solidFill>
                  <a:srgbClr val="05549C"/>
                </a:solidFill>
                <a:effectLst/>
                <a:latin typeface="Aptos" panose="020B0004020202020204" pitchFamily="34" charset="0"/>
                <a:ea typeface="Aptos" panose="020B0004020202020204" pitchFamily="34" charset="0"/>
                <a:cs typeface="Calibri" panose="020F0502020204030204" pitchFamily="34" charset="0"/>
              </a:rPr>
              <a:t>ashrae.org/bylaws.</a:t>
            </a:r>
            <a:endParaRPr lang="en-US" sz="2000" b="1" kern="100" dirty="0">
              <a:solidFill>
                <a:srgbClr val="05549C"/>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8743ACD1-4B04-5A10-58F8-3311A3138C88}"/>
              </a:ext>
            </a:extLst>
          </p:cNvPr>
          <p:cNvSpPr txBox="1"/>
          <p:nvPr/>
        </p:nvSpPr>
        <p:spPr>
          <a:xfrm>
            <a:off x="128591" y="141977"/>
            <a:ext cx="7609395" cy="584775"/>
          </a:xfrm>
          <a:prstGeom prst="rect">
            <a:avLst/>
          </a:prstGeom>
          <a:noFill/>
        </p:spPr>
        <p:txBody>
          <a:bodyPr wrap="square" rtlCol="0">
            <a:spAutoFit/>
          </a:bodyPr>
          <a:lstStyle/>
          <a:p>
            <a:r>
              <a:rPr lang="en-US" sz="3200" b="1" dirty="0">
                <a:solidFill>
                  <a:schemeClr val="bg1"/>
                </a:solidFill>
                <a:latin typeface="Abadi ExtraLight" panose="020B0204020104020204" pitchFamily="34" charset="0"/>
              </a:rPr>
              <a:t>ashrae.org</a:t>
            </a:r>
            <a:r>
              <a:rPr lang="en-US" sz="3200" b="1" dirty="0">
                <a:solidFill>
                  <a:schemeClr val="bg1"/>
                </a:solidFill>
                <a:latin typeface="Akzidenz Grotesk BE Medium" panose="02000803030000020004" pitchFamily="50" charset="0"/>
              </a:rPr>
              <a:t>/2026bylaws</a:t>
            </a:r>
            <a:endParaRPr lang="en-US" b="1" dirty="0">
              <a:solidFill>
                <a:schemeClr val="bg1"/>
              </a:solidFill>
              <a:latin typeface="Akzidenz Grotesk BE Medium" panose="02000803030000020004" pitchFamily="50" charset="0"/>
            </a:endParaRPr>
          </a:p>
        </p:txBody>
      </p:sp>
      <p:sp>
        <p:nvSpPr>
          <p:cNvPr id="19" name="TextBox 18">
            <a:extLst>
              <a:ext uri="{FF2B5EF4-FFF2-40B4-BE49-F238E27FC236}">
                <a16:creationId xmlns:a16="http://schemas.microsoft.com/office/drawing/2014/main" id="{E6C9232B-0ACB-81D7-DD23-34CEC62B839B}"/>
              </a:ext>
            </a:extLst>
          </p:cNvPr>
          <p:cNvSpPr txBox="1"/>
          <p:nvPr/>
        </p:nvSpPr>
        <p:spPr>
          <a:xfrm>
            <a:off x="418888" y="4289778"/>
            <a:ext cx="8409761" cy="2308324"/>
          </a:xfrm>
          <a:prstGeom prst="rect">
            <a:avLst/>
          </a:prstGeom>
          <a:noFill/>
        </p:spPr>
        <p:txBody>
          <a:bodyPr wrap="square" rtlCol="0">
            <a:spAutoFit/>
          </a:bodyPr>
          <a:lstStyle/>
          <a:p>
            <a:r>
              <a:rPr lang="en-US" b="1" u="sng" dirty="0">
                <a:solidFill>
                  <a:srgbClr val="8EC540"/>
                </a:solidFill>
                <a:latin typeface="Arial"/>
                <a:cs typeface="Arial"/>
              </a:rPr>
              <a:t>What’s Next</a:t>
            </a:r>
          </a:p>
          <a:p>
            <a:endParaRPr lang="en-US" b="1" dirty="0">
              <a:solidFill>
                <a:srgbClr val="03C0FF"/>
              </a:solidFill>
              <a:latin typeface="Arial"/>
              <a:cs typeface="Arial"/>
            </a:endParaRPr>
          </a:p>
          <a:p>
            <a:r>
              <a:rPr lang="en-US" b="1" dirty="0">
                <a:solidFill>
                  <a:srgbClr val="8EC540"/>
                </a:solidFill>
                <a:latin typeface="Arial"/>
                <a:cs typeface="Arial"/>
              </a:rPr>
              <a:t>By June 30, 2027: </a:t>
            </a:r>
            <a:r>
              <a:rPr lang="en-US" dirty="0">
                <a:latin typeface="Arial"/>
                <a:cs typeface="Arial"/>
              </a:rPr>
              <a:t>Staff will work on changes </a:t>
            </a:r>
            <a:r>
              <a:rPr lang="en-US" dirty="0">
                <a:solidFill>
                  <a:srgbClr val="404040"/>
                </a:solidFill>
                <a:latin typeface="Arial"/>
                <a:cs typeface="Arial"/>
              </a:rPr>
              <a:t>made to membership database, website, promotional materials, ROB, Committee/Council MOPs and training materials. </a:t>
            </a:r>
          </a:p>
          <a:p>
            <a:endParaRPr lang="en-US" b="1" dirty="0">
              <a:solidFill>
                <a:srgbClr val="03C0FF"/>
              </a:solidFill>
              <a:latin typeface="Arial"/>
              <a:cs typeface="Arial"/>
            </a:endParaRPr>
          </a:p>
          <a:p>
            <a:r>
              <a:rPr lang="en-US" b="1" dirty="0">
                <a:solidFill>
                  <a:srgbClr val="8EC540"/>
                </a:solidFill>
                <a:latin typeface="Arial"/>
                <a:cs typeface="Arial"/>
              </a:rPr>
              <a:t>July 1, 2027: </a:t>
            </a:r>
            <a:r>
              <a:rPr lang="en-US" dirty="0">
                <a:solidFill>
                  <a:srgbClr val="8EC540"/>
                </a:solidFill>
                <a:latin typeface="Arial"/>
                <a:cs typeface="Arial"/>
              </a:rPr>
              <a:t> </a:t>
            </a:r>
            <a:r>
              <a:rPr lang="en-US" dirty="0">
                <a:latin typeface="Arial"/>
                <a:cs typeface="Arial"/>
              </a:rPr>
              <a:t>New model implemented. </a:t>
            </a:r>
            <a:endParaRPr lang="en-US" dirty="0">
              <a:solidFill>
                <a:srgbClr val="404040"/>
              </a:solidFill>
              <a:latin typeface="Arial"/>
              <a:cs typeface="Arial"/>
            </a:endParaRPr>
          </a:p>
          <a:p>
            <a:endParaRPr lang="en-US" dirty="0"/>
          </a:p>
        </p:txBody>
      </p:sp>
    </p:spTree>
    <p:extLst>
      <p:ext uri="{BB962C8B-B14F-4D97-AF65-F5344CB8AC3E}">
        <p14:creationId xmlns:p14="http://schemas.microsoft.com/office/powerpoint/2010/main" val="2121070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ooden sign on a table&#10;&#10;Description automatically generated">
            <a:extLst>
              <a:ext uri="{FF2B5EF4-FFF2-40B4-BE49-F238E27FC236}">
                <a16:creationId xmlns:a16="http://schemas.microsoft.com/office/drawing/2014/main" id="{1C723CFF-D901-8B17-2392-DDDBE62EC54A}"/>
              </a:ext>
            </a:extLst>
          </p:cNvPr>
          <p:cNvPicPr>
            <a:picLocks noChangeAspect="1"/>
          </p:cNvPicPr>
          <p:nvPr/>
        </p:nvPicPr>
        <p:blipFill>
          <a:blip r:embed="rId3"/>
          <a:stretch>
            <a:fillRect/>
          </a:stretch>
        </p:blipFill>
        <p:spPr>
          <a:xfrm>
            <a:off x="204141" y="1764614"/>
            <a:ext cx="11783717" cy="4003658"/>
          </a:xfrm>
          <a:prstGeom prst="rect">
            <a:avLst/>
          </a:prstGeom>
        </p:spPr>
      </p:pic>
      <p:sp>
        <p:nvSpPr>
          <p:cNvPr id="4" name="Title 3">
            <a:extLst>
              <a:ext uri="{FF2B5EF4-FFF2-40B4-BE49-F238E27FC236}">
                <a16:creationId xmlns:a16="http://schemas.microsoft.com/office/drawing/2014/main" id="{C27495EE-22B1-D19E-B1CE-F03F714BD511}"/>
              </a:ext>
            </a:extLst>
          </p:cNvPr>
          <p:cNvSpPr>
            <a:spLocks noGrp="1"/>
          </p:cNvSpPr>
          <p:nvPr>
            <p:ph type="title"/>
          </p:nvPr>
        </p:nvSpPr>
        <p:spPr>
          <a:xfrm>
            <a:off x="438615" y="365125"/>
            <a:ext cx="10515600" cy="643543"/>
          </a:xfrm>
        </p:spPr>
        <p:txBody>
          <a:bodyPr/>
          <a:lstStyle/>
          <a:p>
            <a:r>
              <a:rPr lang="en-US" b="1" dirty="0">
                <a:latin typeface="+mn-lt"/>
                <a:cs typeface="Calibri Light"/>
              </a:rPr>
              <a:t>Media Inquiries</a:t>
            </a:r>
            <a:endParaRPr lang="en-US" dirty="0">
              <a:latin typeface="+mn-lt"/>
            </a:endParaRPr>
          </a:p>
        </p:txBody>
      </p:sp>
    </p:spTree>
    <p:extLst>
      <p:ext uri="{BB962C8B-B14F-4D97-AF65-F5344CB8AC3E}">
        <p14:creationId xmlns:p14="http://schemas.microsoft.com/office/powerpoint/2010/main" val="4015624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1BB25-E8CF-A5C0-B3FA-2A981B91B1C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DAD04A-F694-84AC-33E1-486DEFCFE995}"/>
              </a:ext>
            </a:extLst>
          </p:cNvPr>
          <p:cNvSpPr>
            <a:spLocks noGrp="1"/>
          </p:cNvSpPr>
          <p:nvPr>
            <p:ph idx="1"/>
          </p:nvPr>
        </p:nvSpPr>
        <p:spPr>
          <a:xfrm>
            <a:off x="838200" y="2416917"/>
            <a:ext cx="10515600" cy="2684030"/>
          </a:xfrm>
        </p:spPr>
        <p:txBody>
          <a:bodyPr vert="horz" lIns="91440" tIns="45720" rIns="91440" bIns="45720" rtlCol="0" anchor="t">
            <a:normAutofit fontScale="77500" lnSpcReduction="20000"/>
          </a:bodyPr>
          <a:lstStyle/>
          <a:p>
            <a:pPr marL="0" indent="0" algn="ctr">
              <a:buNone/>
            </a:pPr>
            <a:r>
              <a:rPr lang="en-US" sz="5400" dirty="0">
                <a:latin typeface="Arial" panose="020B0604020202020204" pitchFamily="34" charset="0"/>
                <a:cs typeface="Arial" panose="020B0604020202020204" pitchFamily="34" charset="0"/>
              </a:rPr>
              <a:t>Thank you!</a:t>
            </a:r>
            <a:br>
              <a:rPr lang="en-US" sz="5400" dirty="0">
                <a:latin typeface="Arial" panose="020B0604020202020204" pitchFamily="34" charset="0"/>
                <a:cs typeface="Arial" panose="020B0604020202020204" pitchFamily="34" charset="0"/>
              </a:rPr>
            </a:br>
            <a:br>
              <a:rPr lang="en-US" sz="5400" dirty="0">
                <a:latin typeface="Arial" panose="020B0604020202020204" pitchFamily="34" charset="0"/>
                <a:cs typeface="Arial" panose="020B0604020202020204" pitchFamily="34" charset="0"/>
              </a:rPr>
            </a:br>
            <a:r>
              <a:rPr lang="en-US" sz="5400" dirty="0">
                <a:latin typeface="Arial" panose="020B0604020202020204" pitchFamily="34" charset="0"/>
                <a:cs typeface="Arial" panose="020B0604020202020204" pitchFamily="34" charset="0"/>
              </a:rPr>
              <a:t>Questions or Comments?</a:t>
            </a:r>
          </a:p>
          <a:p>
            <a:pPr marL="0" indent="0" algn="ctr">
              <a:buNone/>
            </a:pPr>
            <a:endParaRPr lang="en-US" sz="5400" dirty="0">
              <a:latin typeface="Arial" panose="020B0604020202020204" pitchFamily="34" charset="0"/>
              <a:cs typeface="Arial" panose="020B0604020202020204" pitchFamily="34" charset="0"/>
            </a:endParaRPr>
          </a:p>
          <a:p>
            <a:pPr marL="0" indent="0" algn="ctr">
              <a:buNone/>
            </a:pPr>
            <a:r>
              <a:rPr lang="en-US" sz="5400" dirty="0">
                <a:solidFill>
                  <a:srgbClr val="0099CC"/>
                </a:solidFill>
                <a:latin typeface="Arial" panose="020B0604020202020204" pitchFamily="34" charset="0"/>
                <a:cs typeface="Arial" panose="020B0604020202020204" pitchFamily="34" charset="0"/>
              </a:rPr>
              <a:t>ashrae.org</a:t>
            </a:r>
            <a:endParaRPr lang="en-US"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1244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666" y="163722"/>
            <a:ext cx="10515600" cy="643543"/>
          </a:xfrm>
        </p:spPr>
        <p:txBody>
          <a:bodyPr>
            <a:normAutofit/>
          </a:bodyPr>
          <a:lstStyle/>
          <a:p>
            <a:r>
              <a:rPr lang="en-US" sz="3200" dirty="0">
                <a:latin typeface="Arial"/>
                <a:cs typeface="Arial"/>
              </a:rPr>
              <a:t>ashrae.org</a:t>
            </a:r>
            <a:r>
              <a:rPr lang="en-US" sz="3200" b="1" dirty="0">
                <a:latin typeface="Arial"/>
                <a:cs typeface="Arial"/>
              </a:rPr>
              <a:t>/Calendar</a:t>
            </a:r>
          </a:p>
        </p:txBody>
      </p:sp>
      <p:sp>
        <p:nvSpPr>
          <p:cNvPr id="8" name="Content Placeholder 7">
            <a:extLst>
              <a:ext uri="{FF2B5EF4-FFF2-40B4-BE49-F238E27FC236}">
                <a16:creationId xmlns:a16="http://schemas.microsoft.com/office/drawing/2014/main" id="{5C24060B-3F77-47D2-B915-441979266FCE}"/>
              </a:ext>
            </a:extLst>
          </p:cNvPr>
          <p:cNvSpPr>
            <a:spLocks noGrp="1"/>
          </p:cNvSpPr>
          <p:nvPr>
            <p:ph idx="1"/>
          </p:nvPr>
        </p:nvSpPr>
        <p:spPr>
          <a:xfrm>
            <a:off x="628087" y="2093363"/>
            <a:ext cx="8890336" cy="3446606"/>
          </a:xfrm>
        </p:spPr>
        <p:txBody>
          <a:bodyPr vert="horz" lIns="91440" tIns="45720" rIns="91440" bIns="45720" rtlCol="0" anchor="t">
            <a:noAutofit/>
          </a:bodyPr>
          <a:lstStyle/>
          <a:p>
            <a:pPr>
              <a:buNone/>
            </a:pPr>
            <a:r>
              <a:rPr lang="en-US" sz="2000" b="1" dirty="0">
                <a:latin typeface="Arial"/>
                <a:ea typeface="Calibri" panose="020F0502020204030204"/>
                <a:cs typeface="Arial"/>
              </a:rPr>
              <a:t>   </a:t>
            </a:r>
            <a:r>
              <a:rPr lang="en-US" sz="2000" dirty="0">
                <a:latin typeface="Arial"/>
                <a:cs typeface="Arial"/>
              </a:rPr>
              <a:t>   </a:t>
            </a:r>
            <a:br>
              <a:rPr lang="en-US" sz="2000" dirty="0">
                <a:latin typeface="Arial"/>
                <a:cs typeface="Arial"/>
              </a:rPr>
            </a:br>
            <a:r>
              <a:rPr lang="en-US" sz="2000" dirty="0">
                <a:latin typeface="Arial"/>
                <a:cs typeface="Arial"/>
              </a:rPr>
              <a:t>Contains </a:t>
            </a:r>
          </a:p>
          <a:p>
            <a:pPr lvl="1">
              <a:buClr>
                <a:schemeClr val="accent6"/>
              </a:buClr>
              <a:buFont typeface="Wingdings" panose="05000000000000000000" pitchFamily="2" charset="2"/>
              <a:buChar char="ü"/>
            </a:pPr>
            <a:r>
              <a:rPr lang="en-US" sz="2000" dirty="0">
                <a:latin typeface="Arial"/>
                <a:cs typeface="Arial"/>
              </a:rPr>
              <a:t> In-Person and Virtual Meetings &amp; Events</a:t>
            </a:r>
          </a:p>
          <a:p>
            <a:pPr lvl="1">
              <a:buClr>
                <a:schemeClr val="accent6"/>
              </a:buClr>
              <a:buFont typeface="Wingdings" panose="05000000000000000000" pitchFamily="2" charset="2"/>
              <a:buChar char="ü"/>
            </a:pPr>
            <a:r>
              <a:rPr lang="en-US" sz="2000" dirty="0">
                <a:latin typeface="Arial"/>
                <a:cs typeface="Arial"/>
              </a:rPr>
              <a:t>ASHRAE BOD, Council, and Committee Meetings</a:t>
            </a:r>
          </a:p>
          <a:p>
            <a:pPr lvl="1">
              <a:buClr>
                <a:schemeClr val="accent6"/>
              </a:buClr>
              <a:buFont typeface="Wingdings" panose="05000000000000000000" pitchFamily="2" charset="2"/>
              <a:buChar char="ü"/>
            </a:pPr>
            <a:r>
              <a:rPr lang="en-US" sz="2000" dirty="0">
                <a:latin typeface="Arial"/>
                <a:cs typeface="Arial"/>
              </a:rPr>
              <a:t>Functional Group Meetings</a:t>
            </a:r>
          </a:p>
          <a:p>
            <a:pPr lvl="1">
              <a:buClr>
                <a:schemeClr val="accent6"/>
              </a:buClr>
              <a:buFont typeface="Wingdings" panose="05000000000000000000" pitchFamily="2" charset="2"/>
              <a:buChar char="ü"/>
            </a:pPr>
            <a:r>
              <a:rPr lang="en-US" sz="2000" dirty="0">
                <a:latin typeface="Arial"/>
                <a:cs typeface="Arial"/>
              </a:rPr>
              <a:t>Project Committee Meetings</a:t>
            </a:r>
          </a:p>
          <a:p>
            <a:pPr lvl="1">
              <a:buClr>
                <a:schemeClr val="accent6"/>
              </a:buClr>
              <a:buFont typeface="Wingdings" panose="05000000000000000000" pitchFamily="2" charset="2"/>
              <a:buChar char="ü"/>
            </a:pPr>
            <a:r>
              <a:rPr lang="en-US" sz="2000" dirty="0">
                <a:latin typeface="Arial"/>
                <a:cs typeface="Arial"/>
              </a:rPr>
              <a:t>Centralized Trainings</a:t>
            </a:r>
          </a:p>
          <a:p>
            <a:pPr lvl="1">
              <a:buClr>
                <a:schemeClr val="accent6"/>
              </a:buClr>
              <a:buFont typeface="Wingdings" panose="05000000000000000000" pitchFamily="2" charset="2"/>
              <a:buChar char="ü"/>
            </a:pPr>
            <a:r>
              <a:rPr lang="en-US" sz="2000" dirty="0">
                <a:latin typeface="Arial"/>
                <a:cs typeface="Arial"/>
              </a:rPr>
              <a:t>ASHRAE Training Opportunities</a:t>
            </a:r>
          </a:p>
          <a:p>
            <a:pPr lvl="1">
              <a:buClr>
                <a:schemeClr val="accent6"/>
              </a:buClr>
              <a:buFont typeface="Wingdings" panose="05000000000000000000" pitchFamily="2" charset="2"/>
              <a:buChar char="ü"/>
            </a:pPr>
            <a:r>
              <a:rPr lang="en-US" sz="2000" dirty="0">
                <a:latin typeface="Arial"/>
                <a:cs typeface="Arial"/>
              </a:rPr>
              <a:t>Endorsed Events &amp; Tradeshows</a:t>
            </a:r>
          </a:p>
          <a:p>
            <a:pPr lvl="1">
              <a:buClr>
                <a:schemeClr val="accent6"/>
              </a:buClr>
              <a:buFont typeface="Wingdings" panose="05000000000000000000" pitchFamily="2" charset="2"/>
              <a:buChar char="ü"/>
            </a:pPr>
            <a:r>
              <a:rPr lang="en-US" sz="2000" dirty="0">
                <a:latin typeface="Arial"/>
                <a:cs typeface="Arial"/>
              </a:rPr>
              <a:t>ASHRAE Winter, Annual, Topical and CRCs</a:t>
            </a:r>
          </a:p>
          <a:p>
            <a:pPr marL="0" indent="0">
              <a:buNone/>
            </a:pPr>
            <a:br>
              <a:rPr lang="en-US" sz="1800" dirty="0">
                <a:latin typeface="Arial"/>
                <a:cs typeface="Arial"/>
              </a:rPr>
            </a:br>
            <a:endParaRPr lang="en-US" sz="1800" dirty="0">
              <a:latin typeface="Arial"/>
              <a:cs typeface="Arial"/>
            </a:endParaRPr>
          </a:p>
        </p:txBody>
      </p:sp>
      <p:sp>
        <p:nvSpPr>
          <p:cNvPr id="10" name="TextBox 9">
            <a:extLst>
              <a:ext uri="{FF2B5EF4-FFF2-40B4-BE49-F238E27FC236}">
                <a16:creationId xmlns:a16="http://schemas.microsoft.com/office/drawing/2014/main" id="{CE6D5325-C1E6-5D7D-57D7-CB792EDB85C8}"/>
              </a:ext>
            </a:extLst>
          </p:cNvPr>
          <p:cNvSpPr txBox="1"/>
          <p:nvPr/>
        </p:nvSpPr>
        <p:spPr>
          <a:xfrm>
            <a:off x="522450" y="5589070"/>
            <a:ext cx="1048748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0AD47"/>
                </a:solidFill>
                <a:effectLst/>
                <a:uLnTx/>
                <a:uFillTx/>
                <a:latin typeface="Arial"/>
                <a:ea typeface="+mn-ea"/>
                <a:cs typeface="Arial"/>
              </a:rPr>
              <a:t>NOTE: </a:t>
            </a:r>
            <a:r>
              <a:rPr kumimoji="0" lang="en-US" sz="1800" b="0" i="0" u="none" strike="noStrike" kern="1200" cap="none" spc="0" normalizeH="0" baseline="0" noProof="0" dirty="0">
                <a:ln>
                  <a:noFill/>
                </a:ln>
                <a:solidFill>
                  <a:prstClr val="black"/>
                </a:solidFill>
                <a:effectLst/>
                <a:uLnTx/>
                <a:uFillTx/>
                <a:latin typeface="Arial"/>
                <a:ea typeface="+mn-ea"/>
                <a:cs typeface="Arial"/>
              </a:rPr>
              <a:t>ASHRAE Conferences will continue to have detailed events 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Arial"/>
              </a:rPr>
              <a:t>ASHRAE 365. Chapter and Region events will not be included.</a:t>
            </a:r>
            <a:br>
              <a:rPr kumimoji="0" lang="en-US" sz="1800" b="1" i="1" u="none" strike="noStrike" kern="1200" cap="none" spc="0" normalizeH="0" baseline="0" noProof="0" dirty="0">
                <a:ln>
                  <a:noFill/>
                </a:ln>
                <a:solidFill>
                  <a:srgbClr val="70AD47"/>
                </a:solidFill>
                <a:effectLst/>
                <a:uLnTx/>
                <a:uFillTx/>
                <a:latin typeface="Arial"/>
                <a:ea typeface="+mn-ea"/>
                <a:cs typeface="Arial"/>
              </a:rPr>
            </a:b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7F4DACE-BF47-3F7F-67C1-5A17E87238C8}"/>
              </a:ext>
            </a:extLst>
          </p:cNvPr>
          <p:cNvSpPr txBox="1"/>
          <p:nvPr/>
        </p:nvSpPr>
        <p:spPr>
          <a:xfrm>
            <a:off x="732188" y="1391606"/>
            <a:ext cx="835322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a:ea typeface="Calibri" panose="020F0502020204030204"/>
                <a:cs typeface="Arial"/>
              </a:rPr>
              <a:t>All ASHRAE events for the Society year in one place for a seamless experience online and on ASHRAE 365.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BDEA0EB8-AD0D-85FF-CF99-9C576C613733}"/>
              </a:ext>
            </a:extLst>
          </p:cNvPr>
          <p:cNvPicPr>
            <a:picLocks noChangeAspect="1"/>
          </p:cNvPicPr>
          <p:nvPr/>
        </p:nvPicPr>
        <p:blipFill>
          <a:blip r:embed="rId3"/>
          <a:stretch>
            <a:fillRect/>
          </a:stretch>
        </p:blipFill>
        <p:spPr>
          <a:xfrm>
            <a:off x="9370528" y="1616404"/>
            <a:ext cx="1897373" cy="3778149"/>
          </a:xfrm>
          <a:prstGeom prst="rect">
            <a:avLst/>
          </a:prstGeom>
        </p:spPr>
      </p:pic>
      <p:sp>
        <p:nvSpPr>
          <p:cNvPr id="6" name="Title 1">
            <a:extLst>
              <a:ext uri="{FF2B5EF4-FFF2-40B4-BE49-F238E27FC236}">
                <a16:creationId xmlns:a16="http://schemas.microsoft.com/office/drawing/2014/main" id="{06D46EFF-02D5-BC3C-E1E8-C0C65BB06351}"/>
              </a:ext>
            </a:extLst>
          </p:cNvPr>
          <p:cNvSpPr txBox="1">
            <a:spLocks/>
          </p:cNvSpPr>
          <p:nvPr/>
        </p:nvSpPr>
        <p:spPr>
          <a:xfrm>
            <a:off x="128593" y="640681"/>
            <a:ext cx="998989"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sng" strike="noStrike" kern="1200" cap="none" spc="0" normalizeH="0" baseline="0" noProof="0" dirty="0">
                <a:ln>
                  <a:noFill/>
                </a:ln>
                <a:solidFill>
                  <a:srgbClr val="8EC540"/>
                </a:solidFill>
                <a:effectLst/>
                <a:uLnTx/>
                <a:uFillTx/>
                <a:latin typeface="Arial" panose="020B0604020202020204" pitchFamily="34" charset="0"/>
                <a:ea typeface="+mj-ea"/>
                <a:cs typeface="+mj-cs"/>
              </a:rPr>
              <a:t>ABOUT</a:t>
            </a:r>
            <a:endParaRPr kumimoji="0" lang="en-US" sz="1600" b="1" i="0" u="sng" strike="noStrike" kern="1200" cap="none" spc="0" normalizeH="0" baseline="0" noProof="0" dirty="0">
              <a:ln>
                <a:noFill/>
              </a:ln>
              <a:solidFill>
                <a:srgbClr val="8EC540"/>
              </a:solidFill>
              <a:effectLst/>
              <a:uLnTx/>
              <a:uFillTx/>
              <a:latin typeface="Arial" panose="020B0604020202020204" pitchFamily="34" charset="0"/>
              <a:ea typeface="+mj-ea"/>
              <a:cs typeface="+mj-cs"/>
            </a:endParaRPr>
          </a:p>
        </p:txBody>
      </p:sp>
      <p:sp>
        <p:nvSpPr>
          <p:cNvPr id="7" name="Title 1">
            <a:extLst>
              <a:ext uri="{FF2B5EF4-FFF2-40B4-BE49-F238E27FC236}">
                <a16:creationId xmlns:a16="http://schemas.microsoft.com/office/drawing/2014/main" id="{6C44CDDD-3542-EC20-B2F6-EA9FEA5D132B}"/>
              </a:ext>
            </a:extLst>
          </p:cNvPr>
          <p:cNvSpPr txBox="1">
            <a:spLocks/>
          </p:cNvSpPr>
          <p:nvPr/>
        </p:nvSpPr>
        <p:spPr>
          <a:xfrm>
            <a:off x="1127582"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TECHNICAL RESOURCES</a:t>
            </a:r>
          </a:p>
        </p:txBody>
      </p:sp>
      <p:sp>
        <p:nvSpPr>
          <p:cNvPr id="9" name="Title 1">
            <a:extLst>
              <a:ext uri="{FF2B5EF4-FFF2-40B4-BE49-F238E27FC236}">
                <a16:creationId xmlns:a16="http://schemas.microsoft.com/office/drawing/2014/main" id="{3EEE14E0-EC18-A1FE-DC21-B0DDB9E98BE0}"/>
              </a:ext>
            </a:extLst>
          </p:cNvPr>
          <p:cNvSpPr txBox="1">
            <a:spLocks/>
          </p:cNvSpPr>
          <p:nvPr/>
        </p:nvSpPr>
        <p:spPr>
          <a:xfrm>
            <a:off x="3763276"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PROFESSIONAL DEVELOPMENT</a:t>
            </a:r>
          </a:p>
        </p:txBody>
      </p:sp>
      <p:sp>
        <p:nvSpPr>
          <p:cNvPr id="12" name="Title 1">
            <a:extLst>
              <a:ext uri="{FF2B5EF4-FFF2-40B4-BE49-F238E27FC236}">
                <a16:creationId xmlns:a16="http://schemas.microsoft.com/office/drawing/2014/main" id="{C82FFCF3-A473-786E-61EA-0B76C0E69233}"/>
              </a:ext>
            </a:extLst>
          </p:cNvPr>
          <p:cNvSpPr txBox="1">
            <a:spLocks/>
          </p:cNvSpPr>
          <p:nvPr/>
        </p:nvSpPr>
        <p:spPr>
          <a:xfrm>
            <a:off x="7151700"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CONFERENCES</a:t>
            </a:r>
          </a:p>
        </p:txBody>
      </p:sp>
      <p:sp>
        <p:nvSpPr>
          <p:cNvPr id="13" name="Title 1">
            <a:extLst>
              <a:ext uri="{FF2B5EF4-FFF2-40B4-BE49-F238E27FC236}">
                <a16:creationId xmlns:a16="http://schemas.microsoft.com/office/drawing/2014/main" id="{8C5F924B-12B2-EF89-E316-7CE611CE4ADB}"/>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mj-cs"/>
            </a:endParaRPr>
          </a:p>
        </p:txBody>
      </p:sp>
      <p:sp>
        <p:nvSpPr>
          <p:cNvPr id="15" name="Title 1">
            <a:extLst>
              <a:ext uri="{FF2B5EF4-FFF2-40B4-BE49-F238E27FC236}">
                <a16:creationId xmlns:a16="http://schemas.microsoft.com/office/drawing/2014/main" id="{08C319E7-B654-0774-0B1B-F0872CFC0C12}"/>
              </a:ext>
            </a:extLst>
          </p:cNvPr>
          <p:cNvSpPr txBox="1">
            <a:spLocks/>
          </p:cNvSpPr>
          <p:nvPr/>
        </p:nvSpPr>
        <p:spPr>
          <a:xfrm>
            <a:off x="1046571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mj-cs"/>
            </a:endParaRPr>
          </a:p>
        </p:txBody>
      </p:sp>
      <p:cxnSp>
        <p:nvCxnSpPr>
          <p:cNvPr id="16" name="Straight Connector 15">
            <a:extLst>
              <a:ext uri="{FF2B5EF4-FFF2-40B4-BE49-F238E27FC236}">
                <a16:creationId xmlns:a16="http://schemas.microsoft.com/office/drawing/2014/main" id="{4BCB36D1-9DA9-6F68-A2DB-EDD383ABC22F}"/>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8BF16B8-7CFE-A312-4205-5A94E90CE4C4}"/>
              </a:ext>
            </a:extLst>
          </p:cNvPr>
          <p:cNvCxnSpPr/>
          <p:nvPr/>
        </p:nvCxnSpPr>
        <p:spPr>
          <a:xfrm>
            <a:off x="711956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4CA5A2C-43EE-6F02-0CAA-81A1EFBAA25E}"/>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78476F3-C603-C5F1-72AB-67C547068B24}"/>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0B4C5A-8E6E-BF95-8BD2-08FA47BF5C9A}"/>
              </a:ext>
            </a:extLst>
          </p:cNvPr>
          <p:cNvCxnSpPr/>
          <p:nvPr/>
        </p:nvCxnSpPr>
        <p:spPr>
          <a:xfrm>
            <a:off x="1127582"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descr="Cursor with solid fill">
            <a:extLst>
              <a:ext uri="{FF2B5EF4-FFF2-40B4-BE49-F238E27FC236}">
                <a16:creationId xmlns:a16="http://schemas.microsoft.com/office/drawing/2014/main" id="{F7BD9A36-CCA9-FC31-6E55-94F036EDDD4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070065">
            <a:off x="-108808" y="993114"/>
            <a:ext cx="914400" cy="914400"/>
          </a:xfrm>
          <a:prstGeom prst="rect">
            <a:avLst/>
          </a:prstGeom>
        </p:spPr>
      </p:pic>
      <p:sp>
        <p:nvSpPr>
          <p:cNvPr id="4" name="TextBox 3">
            <a:extLst>
              <a:ext uri="{FF2B5EF4-FFF2-40B4-BE49-F238E27FC236}">
                <a16:creationId xmlns:a16="http://schemas.microsoft.com/office/drawing/2014/main" id="{53868C68-A2CC-1BA4-4A4E-760F17A128CE}"/>
              </a:ext>
            </a:extLst>
          </p:cNvPr>
          <p:cNvSpPr txBox="1"/>
          <p:nvPr/>
        </p:nvSpPr>
        <p:spPr>
          <a:xfrm>
            <a:off x="8778683" y="5684109"/>
            <a:ext cx="3290544" cy="461665"/>
          </a:xfrm>
          <a:prstGeom prst="rect">
            <a:avLst/>
          </a:prstGeom>
          <a:noFill/>
        </p:spPr>
        <p:txBody>
          <a:bodyPr wrap="square" rtlCol="0">
            <a:spAutoFit/>
          </a:bodyPr>
          <a:lstStyle/>
          <a:p>
            <a:r>
              <a:rPr lang="en-US" sz="2400" b="1" dirty="0">
                <a:solidFill>
                  <a:srgbClr val="0099CC"/>
                </a:solidFill>
                <a:latin typeface="Arial" panose="020B0604020202020204" pitchFamily="34" charset="0"/>
                <a:cs typeface="Arial" panose="020B0604020202020204" pitchFamily="34" charset="0"/>
              </a:rPr>
              <a:t>ashrae.org/calendar</a:t>
            </a:r>
          </a:p>
        </p:txBody>
      </p:sp>
    </p:spTree>
    <p:extLst>
      <p:ext uri="{BB962C8B-B14F-4D97-AF65-F5344CB8AC3E}">
        <p14:creationId xmlns:p14="http://schemas.microsoft.com/office/powerpoint/2010/main" val="206640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6DC63-C3DA-2B0E-F790-3B312AB071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BD205-DC72-78B8-7734-8D3F900984CF}"/>
              </a:ext>
            </a:extLst>
          </p:cNvPr>
          <p:cNvSpPr>
            <a:spLocks noGrp="1"/>
          </p:cNvSpPr>
          <p:nvPr>
            <p:ph type="title"/>
          </p:nvPr>
        </p:nvSpPr>
        <p:spPr>
          <a:xfrm>
            <a:off x="152666" y="163722"/>
            <a:ext cx="10515600" cy="643543"/>
          </a:xfrm>
        </p:spPr>
        <p:txBody>
          <a:bodyPr>
            <a:normAutofit/>
          </a:bodyPr>
          <a:lstStyle/>
          <a:p>
            <a:r>
              <a:rPr lang="en-US" sz="3200" dirty="0">
                <a:latin typeface="Arial"/>
                <a:cs typeface="Arial"/>
              </a:rPr>
              <a:t>ashrae.org</a:t>
            </a:r>
            <a:r>
              <a:rPr lang="en-US" sz="3200" b="1" dirty="0">
                <a:latin typeface="Arial"/>
                <a:cs typeface="Arial"/>
              </a:rPr>
              <a:t>/Conferences</a:t>
            </a:r>
          </a:p>
        </p:txBody>
      </p:sp>
      <p:sp>
        <p:nvSpPr>
          <p:cNvPr id="6" name="Title 1">
            <a:extLst>
              <a:ext uri="{FF2B5EF4-FFF2-40B4-BE49-F238E27FC236}">
                <a16:creationId xmlns:a16="http://schemas.microsoft.com/office/drawing/2014/main" id="{8B78F847-4F6D-985F-2E8E-F72F0A0CF766}"/>
              </a:ext>
            </a:extLst>
          </p:cNvPr>
          <p:cNvSpPr txBox="1">
            <a:spLocks/>
          </p:cNvSpPr>
          <p:nvPr/>
        </p:nvSpPr>
        <p:spPr>
          <a:xfrm>
            <a:off x="128593" y="640681"/>
            <a:ext cx="998989"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prstClr val="white"/>
                </a:solidFill>
                <a:latin typeface="Arial" panose="020B0604020202020204" pitchFamily="34" charset="0"/>
              </a:rPr>
              <a:t>ABOUT</a:t>
            </a:r>
          </a:p>
        </p:txBody>
      </p:sp>
      <p:sp>
        <p:nvSpPr>
          <p:cNvPr id="7" name="Title 1">
            <a:extLst>
              <a:ext uri="{FF2B5EF4-FFF2-40B4-BE49-F238E27FC236}">
                <a16:creationId xmlns:a16="http://schemas.microsoft.com/office/drawing/2014/main" id="{AD3A165A-86E6-7782-B8AE-D59960B2D1EF}"/>
              </a:ext>
            </a:extLst>
          </p:cNvPr>
          <p:cNvSpPr txBox="1">
            <a:spLocks/>
          </p:cNvSpPr>
          <p:nvPr/>
        </p:nvSpPr>
        <p:spPr>
          <a:xfrm>
            <a:off x="1127582"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TECHNICAL RESOURCES</a:t>
            </a:r>
          </a:p>
        </p:txBody>
      </p:sp>
      <p:sp>
        <p:nvSpPr>
          <p:cNvPr id="9" name="Title 1">
            <a:extLst>
              <a:ext uri="{FF2B5EF4-FFF2-40B4-BE49-F238E27FC236}">
                <a16:creationId xmlns:a16="http://schemas.microsoft.com/office/drawing/2014/main" id="{7E002A24-F592-820B-5FD1-88E29444F8D2}"/>
              </a:ext>
            </a:extLst>
          </p:cNvPr>
          <p:cNvSpPr txBox="1">
            <a:spLocks/>
          </p:cNvSpPr>
          <p:nvPr/>
        </p:nvSpPr>
        <p:spPr>
          <a:xfrm>
            <a:off x="3763276"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PROFESSIONAL DEVELOPMENT</a:t>
            </a:r>
          </a:p>
        </p:txBody>
      </p:sp>
      <p:sp>
        <p:nvSpPr>
          <p:cNvPr id="12" name="Title 1">
            <a:extLst>
              <a:ext uri="{FF2B5EF4-FFF2-40B4-BE49-F238E27FC236}">
                <a16:creationId xmlns:a16="http://schemas.microsoft.com/office/drawing/2014/main" id="{74498D32-438C-BB0F-ED9C-121877578840}"/>
              </a:ext>
            </a:extLst>
          </p:cNvPr>
          <p:cNvSpPr txBox="1">
            <a:spLocks/>
          </p:cNvSpPr>
          <p:nvPr/>
        </p:nvSpPr>
        <p:spPr>
          <a:xfrm>
            <a:off x="7151700"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1" i="0" u="sng" strike="noStrike" kern="1200" cap="none" spc="0" normalizeH="0" baseline="0" noProof="0" dirty="0">
                <a:ln>
                  <a:noFill/>
                </a:ln>
                <a:solidFill>
                  <a:srgbClr val="8EC540"/>
                </a:solidFill>
                <a:effectLst/>
                <a:uLnTx/>
                <a:uFillTx/>
                <a:latin typeface="Arial" panose="020B0604020202020204" pitchFamily="34" charset="0"/>
                <a:ea typeface="+mj-ea"/>
                <a:cs typeface="+mj-cs"/>
              </a:rPr>
              <a:t>CONFERENCES</a:t>
            </a:r>
          </a:p>
        </p:txBody>
      </p:sp>
      <p:sp>
        <p:nvSpPr>
          <p:cNvPr id="13" name="Title 1">
            <a:extLst>
              <a:ext uri="{FF2B5EF4-FFF2-40B4-BE49-F238E27FC236}">
                <a16:creationId xmlns:a16="http://schemas.microsoft.com/office/drawing/2014/main" id="{C6C5AA26-28F2-6120-210F-BB847DF0DC09}"/>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mj-cs"/>
            </a:endParaRPr>
          </a:p>
        </p:txBody>
      </p:sp>
      <p:sp>
        <p:nvSpPr>
          <p:cNvPr id="15" name="Title 1">
            <a:extLst>
              <a:ext uri="{FF2B5EF4-FFF2-40B4-BE49-F238E27FC236}">
                <a16:creationId xmlns:a16="http://schemas.microsoft.com/office/drawing/2014/main" id="{F3694CEF-60E3-C578-288A-16C1C9FC984C}"/>
              </a:ext>
            </a:extLst>
          </p:cNvPr>
          <p:cNvSpPr txBox="1">
            <a:spLocks/>
          </p:cNvSpPr>
          <p:nvPr/>
        </p:nvSpPr>
        <p:spPr>
          <a:xfrm>
            <a:off x="1046571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mj-cs"/>
            </a:endParaRPr>
          </a:p>
        </p:txBody>
      </p:sp>
      <p:cxnSp>
        <p:nvCxnSpPr>
          <p:cNvPr id="16" name="Straight Connector 15">
            <a:extLst>
              <a:ext uri="{FF2B5EF4-FFF2-40B4-BE49-F238E27FC236}">
                <a16:creationId xmlns:a16="http://schemas.microsoft.com/office/drawing/2014/main" id="{A13E7B85-A0D4-F788-794E-B399C85A71B3}"/>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EB35BAA-4755-C3A0-790B-708141F09B68}"/>
              </a:ext>
            </a:extLst>
          </p:cNvPr>
          <p:cNvCxnSpPr/>
          <p:nvPr/>
        </p:nvCxnSpPr>
        <p:spPr>
          <a:xfrm>
            <a:off x="711956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5720BD3-C70B-9A4B-6222-1895A0D7AEA2}"/>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45B0781-4B7F-D96B-AFBA-F16E1B6DC476}"/>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B6DD608-3E66-3D86-A56A-4AEA1F805B08}"/>
              </a:ext>
            </a:extLst>
          </p:cNvPr>
          <p:cNvCxnSpPr/>
          <p:nvPr/>
        </p:nvCxnSpPr>
        <p:spPr>
          <a:xfrm>
            <a:off x="1127582"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6A174035-5E83-5A7B-90FB-594F1EC329CF}"/>
              </a:ext>
            </a:extLst>
          </p:cNvPr>
          <p:cNvGrpSpPr/>
          <p:nvPr/>
        </p:nvGrpSpPr>
        <p:grpSpPr>
          <a:xfrm>
            <a:off x="797668" y="4626869"/>
            <a:ext cx="4419329" cy="954107"/>
            <a:chOff x="767234" y="3039520"/>
            <a:chExt cx="4419329" cy="954107"/>
          </a:xfrm>
        </p:grpSpPr>
        <p:sp>
          <p:nvSpPr>
            <p:cNvPr id="4" name="TextBox 3">
              <a:extLst>
                <a:ext uri="{FF2B5EF4-FFF2-40B4-BE49-F238E27FC236}">
                  <a16:creationId xmlns:a16="http://schemas.microsoft.com/office/drawing/2014/main" id="{5FE6FF69-DC7E-C295-B463-E76382241D21}"/>
                </a:ext>
              </a:extLst>
            </p:cNvPr>
            <p:cNvSpPr txBox="1"/>
            <p:nvPr/>
          </p:nvSpPr>
          <p:spPr>
            <a:xfrm>
              <a:off x="767234" y="3408852"/>
              <a:ext cx="4126468" cy="584775"/>
            </a:xfrm>
            <a:prstGeom prst="rect">
              <a:avLst/>
            </a:prstGeom>
            <a:noFill/>
          </p:spPr>
          <p:txBody>
            <a:bodyPr wrap="square" rtlCol="0">
              <a:spAutoFit/>
            </a:bodyPr>
            <a:lstStyle/>
            <a:p>
              <a:r>
                <a:rPr lang="en-US" sz="1600" b="1">
                  <a:solidFill>
                    <a:schemeClr val="tx1">
                      <a:lumMod val="65000"/>
                      <a:lumOff val="35000"/>
                    </a:schemeClr>
                  </a:solidFill>
                  <a:latin typeface="Arial" panose="020B0604020202020204" pitchFamily="34" charset="0"/>
                  <a:cs typeface="Arial"/>
                </a:rPr>
                <a:t>2027 ASHRAE Data Center and AI Integration Conference</a:t>
              </a:r>
            </a:p>
          </p:txBody>
        </p:sp>
        <p:sp>
          <p:nvSpPr>
            <p:cNvPr id="8" name="TextBox 7">
              <a:extLst>
                <a:ext uri="{FF2B5EF4-FFF2-40B4-BE49-F238E27FC236}">
                  <a16:creationId xmlns:a16="http://schemas.microsoft.com/office/drawing/2014/main" id="{E9D6EB9F-2310-B278-1206-D2CD0C9A5686}"/>
                </a:ext>
              </a:extLst>
            </p:cNvPr>
            <p:cNvSpPr txBox="1"/>
            <p:nvPr/>
          </p:nvSpPr>
          <p:spPr>
            <a:xfrm>
              <a:off x="767234" y="3039520"/>
              <a:ext cx="4419329" cy="369332"/>
            </a:xfrm>
            <a:prstGeom prst="rect">
              <a:avLst/>
            </a:prstGeom>
            <a:noFill/>
          </p:spPr>
          <p:txBody>
            <a:bodyPr wrap="square" rtlCol="0">
              <a:spAutoFit/>
            </a:bodyPr>
            <a:lstStyle/>
            <a:p>
              <a:r>
                <a:rPr lang="en-US">
                  <a:solidFill>
                    <a:srgbClr val="05549C"/>
                  </a:solidFill>
                  <a:latin typeface="Arial" panose="020B0604020202020204" pitchFamily="34" charset="0"/>
                </a:rPr>
                <a:t>Dallas, TX, March 3-5, 2027</a:t>
              </a:r>
            </a:p>
          </p:txBody>
        </p:sp>
      </p:grpSp>
      <p:sp>
        <p:nvSpPr>
          <p:cNvPr id="11" name="TextBox 10">
            <a:extLst>
              <a:ext uri="{FF2B5EF4-FFF2-40B4-BE49-F238E27FC236}">
                <a16:creationId xmlns:a16="http://schemas.microsoft.com/office/drawing/2014/main" id="{6D43ECE2-A2A4-D0EB-A40C-B2D15A3D28D7}"/>
              </a:ext>
            </a:extLst>
          </p:cNvPr>
          <p:cNvSpPr txBox="1"/>
          <p:nvPr/>
        </p:nvSpPr>
        <p:spPr>
          <a:xfrm>
            <a:off x="740755" y="1376064"/>
            <a:ext cx="7535836" cy="990015"/>
          </a:xfrm>
          <a:prstGeom prst="rect">
            <a:avLst/>
          </a:prstGeom>
          <a:noFill/>
        </p:spPr>
        <p:txBody>
          <a:bodyPr wrap="square" lIns="91440" tIns="45720" rIns="91440" bIns="45720" anchor="t">
            <a:spAutoFit/>
          </a:bodyPr>
          <a:lstStyle/>
          <a:p>
            <a:pPr>
              <a:spcAft>
                <a:spcPts val="488"/>
              </a:spcAft>
            </a:pPr>
            <a:r>
              <a:rPr lang="en-US" dirty="0">
                <a:solidFill>
                  <a:srgbClr val="006EB6"/>
                </a:solidFill>
                <a:latin typeface="Arial" panose="020B0604020202020204" pitchFamily="34" charset="0"/>
              </a:rPr>
              <a:t>Seattle, WA, </a:t>
            </a:r>
            <a:r>
              <a:rPr lang="en-US" i="0" dirty="0">
                <a:solidFill>
                  <a:srgbClr val="006EB6"/>
                </a:solidFill>
                <a:effectLst/>
                <a:latin typeface="Arial" panose="020B0604020202020204" pitchFamily="34" charset="0"/>
              </a:rPr>
              <a:t>September 2</a:t>
            </a:r>
            <a:r>
              <a:rPr lang="en-US" dirty="0">
                <a:solidFill>
                  <a:srgbClr val="006EB6"/>
                </a:solidFill>
                <a:latin typeface="Arial" panose="020B0604020202020204" pitchFamily="34" charset="0"/>
              </a:rPr>
              <a:t>3-25</a:t>
            </a:r>
            <a:r>
              <a:rPr lang="en-US" i="0" dirty="0">
                <a:solidFill>
                  <a:srgbClr val="006EB6"/>
                </a:solidFill>
                <a:effectLst/>
                <a:latin typeface="Arial" panose="020B0604020202020204" pitchFamily="34" charset="0"/>
              </a:rPr>
              <a:t>, 2026</a:t>
            </a:r>
          </a:p>
          <a:p>
            <a:pPr>
              <a:spcAft>
                <a:spcPts val="488"/>
              </a:spcAft>
            </a:pPr>
            <a:r>
              <a:rPr lang="en-US" sz="1600" b="1" i="0" dirty="0">
                <a:solidFill>
                  <a:srgbClr val="49494C"/>
                </a:solidFill>
                <a:effectLst/>
                <a:latin typeface="Arial"/>
                <a:cs typeface="Arial"/>
              </a:rPr>
              <a:t>2026 ASHRAE Building </a:t>
            </a:r>
            <a:endParaRPr lang="en-US" sz="1600" b="1" dirty="0">
              <a:solidFill>
                <a:srgbClr val="49494C"/>
              </a:solidFill>
              <a:latin typeface="Arial"/>
              <a:cs typeface="Arial"/>
            </a:endParaRPr>
          </a:p>
          <a:p>
            <a:pPr>
              <a:spcAft>
                <a:spcPts val="488"/>
              </a:spcAft>
            </a:pPr>
            <a:r>
              <a:rPr lang="en-US" sz="1600" b="1" i="0" dirty="0">
                <a:solidFill>
                  <a:srgbClr val="49494C"/>
                </a:solidFill>
                <a:effectLst/>
                <a:latin typeface="Arial"/>
                <a:cs typeface="Arial"/>
              </a:rPr>
              <a:t>Decarbonization Conference</a:t>
            </a:r>
            <a:endParaRPr lang="en-US" dirty="0"/>
          </a:p>
        </p:txBody>
      </p:sp>
      <p:grpSp>
        <p:nvGrpSpPr>
          <p:cNvPr id="23" name="Group 22">
            <a:extLst>
              <a:ext uri="{FF2B5EF4-FFF2-40B4-BE49-F238E27FC236}">
                <a16:creationId xmlns:a16="http://schemas.microsoft.com/office/drawing/2014/main" id="{27B25418-3ABA-A36F-059C-5A44F68C61C0}"/>
              </a:ext>
            </a:extLst>
          </p:cNvPr>
          <p:cNvGrpSpPr/>
          <p:nvPr/>
        </p:nvGrpSpPr>
        <p:grpSpPr>
          <a:xfrm>
            <a:off x="773426" y="3596764"/>
            <a:ext cx="6518188" cy="925335"/>
            <a:chOff x="713136" y="3132245"/>
            <a:chExt cx="6518188" cy="925335"/>
          </a:xfrm>
        </p:grpSpPr>
        <p:sp>
          <p:nvSpPr>
            <p:cNvPr id="24" name="TextBox 23">
              <a:extLst>
                <a:ext uri="{FF2B5EF4-FFF2-40B4-BE49-F238E27FC236}">
                  <a16:creationId xmlns:a16="http://schemas.microsoft.com/office/drawing/2014/main" id="{B9021EEB-EB8C-4ECF-5B6B-A65A177FD44F}"/>
                </a:ext>
              </a:extLst>
            </p:cNvPr>
            <p:cNvSpPr txBox="1"/>
            <p:nvPr/>
          </p:nvSpPr>
          <p:spPr>
            <a:xfrm>
              <a:off x="713136" y="3472805"/>
              <a:ext cx="4308857" cy="584775"/>
            </a:xfrm>
            <a:prstGeom prst="rect">
              <a:avLst/>
            </a:prstGeom>
            <a:noFill/>
            <a:ln w="12700">
              <a:noFill/>
            </a:ln>
          </p:spPr>
          <p:txBody>
            <a:bodyPr wrap="square" rtlCol="0">
              <a:spAutoFit/>
            </a:bodyPr>
            <a:lstStyle/>
            <a:p>
              <a:pPr algn="l"/>
              <a:r>
                <a:rPr lang="en-US" sz="1600" b="1" i="0">
                  <a:solidFill>
                    <a:srgbClr val="49494C"/>
                  </a:solidFill>
                  <a:effectLst/>
                  <a:highlight>
                    <a:srgbClr val="FFFFFF"/>
                  </a:highlight>
                  <a:latin typeface="Arial" panose="020B0604020202020204" pitchFamily="34" charset="0"/>
                </a:rPr>
                <a:t>Ninth International Conference on Energy Research and Development (ICERD – 9)</a:t>
              </a:r>
            </a:p>
          </p:txBody>
        </p:sp>
        <p:sp>
          <p:nvSpPr>
            <p:cNvPr id="25" name="TextBox 24">
              <a:extLst>
                <a:ext uri="{FF2B5EF4-FFF2-40B4-BE49-F238E27FC236}">
                  <a16:creationId xmlns:a16="http://schemas.microsoft.com/office/drawing/2014/main" id="{15F650B5-2FD8-F7BB-4017-B0FD572C260F}"/>
                </a:ext>
              </a:extLst>
            </p:cNvPr>
            <p:cNvSpPr txBox="1"/>
            <p:nvPr/>
          </p:nvSpPr>
          <p:spPr>
            <a:xfrm>
              <a:off x="713136" y="3132245"/>
              <a:ext cx="6518188" cy="369332"/>
            </a:xfrm>
            <a:prstGeom prst="rect">
              <a:avLst/>
            </a:prstGeom>
            <a:noFill/>
          </p:spPr>
          <p:txBody>
            <a:bodyPr wrap="square">
              <a:spAutoFit/>
            </a:bodyPr>
            <a:lstStyle/>
            <a:p>
              <a:r>
                <a:rPr lang="en-US" dirty="0">
                  <a:solidFill>
                    <a:srgbClr val="05549C"/>
                  </a:solidFill>
                  <a:latin typeface="Arial" panose="020B0604020202020204" pitchFamily="34" charset="0"/>
                </a:rPr>
                <a:t>Kuwait University City, Kuwait, November 16-18, 2026</a:t>
              </a:r>
            </a:p>
          </p:txBody>
        </p:sp>
      </p:grpSp>
      <p:grpSp>
        <p:nvGrpSpPr>
          <p:cNvPr id="26" name="Group 25">
            <a:extLst>
              <a:ext uri="{FF2B5EF4-FFF2-40B4-BE49-F238E27FC236}">
                <a16:creationId xmlns:a16="http://schemas.microsoft.com/office/drawing/2014/main" id="{7976D86A-BA08-2E34-AF34-961476B5B9A0}"/>
              </a:ext>
            </a:extLst>
          </p:cNvPr>
          <p:cNvGrpSpPr/>
          <p:nvPr/>
        </p:nvGrpSpPr>
        <p:grpSpPr>
          <a:xfrm>
            <a:off x="773117" y="2532863"/>
            <a:ext cx="6898268" cy="925335"/>
            <a:chOff x="772884" y="4544592"/>
            <a:chExt cx="6518188" cy="925335"/>
          </a:xfrm>
        </p:grpSpPr>
        <p:sp>
          <p:nvSpPr>
            <p:cNvPr id="27" name="TextBox 26">
              <a:extLst>
                <a:ext uri="{FF2B5EF4-FFF2-40B4-BE49-F238E27FC236}">
                  <a16:creationId xmlns:a16="http://schemas.microsoft.com/office/drawing/2014/main" id="{C4FB5C06-4C86-8386-C412-5EB62565938D}"/>
                </a:ext>
              </a:extLst>
            </p:cNvPr>
            <p:cNvSpPr txBox="1"/>
            <p:nvPr/>
          </p:nvSpPr>
          <p:spPr>
            <a:xfrm>
              <a:off x="772884" y="4885152"/>
              <a:ext cx="4308857" cy="584775"/>
            </a:xfrm>
            <a:prstGeom prst="rect">
              <a:avLst/>
            </a:prstGeom>
            <a:noFill/>
            <a:ln w="12700">
              <a:noFill/>
            </a:ln>
          </p:spPr>
          <p:txBody>
            <a:bodyPr wrap="square" rtlCol="0">
              <a:spAutoFit/>
            </a:bodyPr>
            <a:lstStyle/>
            <a:p>
              <a:pPr algn="l"/>
              <a:r>
                <a:rPr lang="en-US" sz="1600" b="1" i="0">
                  <a:solidFill>
                    <a:srgbClr val="49494C"/>
                  </a:solidFill>
                  <a:effectLst/>
                  <a:highlight>
                    <a:srgbClr val="FFFFFF"/>
                  </a:highlight>
                  <a:latin typeface="Arial" panose="020B0604020202020204" pitchFamily="34" charset="0"/>
                </a:rPr>
                <a:t>Seventh International Conference on Efficient Building Design</a:t>
              </a:r>
            </a:p>
          </p:txBody>
        </p:sp>
        <p:sp>
          <p:nvSpPr>
            <p:cNvPr id="28" name="TextBox 27">
              <a:extLst>
                <a:ext uri="{FF2B5EF4-FFF2-40B4-BE49-F238E27FC236}">
                  <a16:creationId xmlns:a16="http://schemas.microsoft.com/office/drawing/2014/main" id="{D41A3DB6-7B20-E476-D06F-D5D7CE0E6003}"/>
                </a:ext>
              </a:extLst>
            </p:cNvPr>
            <p:cNvSpPr txBox="1"/>
            <p:nvPr/>
          </p:nvSpPr>
          <p:spPr>
            <a:xfrm>
              <a:off x="772884" y="4544592"/>
              <a:ext cx="6518188" cy="369332"/>
            </a:xfrm>
            <a:prstGeom prst="rect">
              <a:avLst/>
            </a:prstGeom>
            <a:noFill/>
          </p:spPr>
          <p:txBody>
            <a:bodyPr wrap="square">
              <a:spAutoFit/>
            </a:bodyPr>
            <a:lstStyle/>
            <a:p>
              <a:r>
                <a:rPr lang="en-US">
                  <a:solidFill>
                    <a:srgbClr val="05549C"/>
                  </a:solidFill>
                  <a:latin typeface="Arial" panose="020B0604020202020204" pitchFamily="34" charset="0"/>
                </a:rPr>
                <a:t>Beirut, Lebanon, October 8-9, 2026</a:t>
              </a:r>
            </a:p>
          </p:txBody>
        </p:sp>
      </p:grpSp>
      <p:grpSp>
        <p:nvGrpSpPr>
          <p:cNvPr id="30" name="Group 29">
            <a:extLst>
              <a:ext uri="{FF2B5EF4-FFF2-40B4-BE49-F238E27FC236}">
                <a16:creationId xmlns:a16="http://schemas.microsoft.com/office/drawing/2014/main" id="{A56F73CD-1BD5-D196-9113-D55E8DBA79A2}"/>
              </a:ext>
            </a:extLst>
          </p:cNvPr>
          <p:cNvGrpSpPr/>
          <p:nvPr/>
        </p:nvGrpSpPr>
        <p:grpSpPr>
          <a:xfrm>
            <a:off x="797667" y="5635741"/>
            <a:ext cx="4419330" cy="707886"/>
            <a:chOff x="767233" y="3039520"/>
            <a:chExt cx="4419330" cy="707886"/>
          </a:xfrm>
        </p:grpSpPr>
        <p:sp>
          <p:nvSpPr>
            <p:cNvPr id="31" name="TextBox 30">
              <a:extLst>
                <a:ext uri="{FF2B5EF4-FFF2-40B4-BE49-F238E27FC236}">
                  <a16:creationId xmlns:a16="http://schemas.microsoft.com/office/drawing/2014/main" id="{51BE6540-7C6F-4471-F6EC-54C5C2A6D21A}"/>
                </a:ext>
              </a:extLst>
            </p:cNvPr>
            <p:cNvSpPr txBox="1"/>
            <p:nvPr/>
          </p:nvSpPr>
          <p:spPr>
            <a:xfrm>
              <a:off x="767233" y="3408852"/>
              <a:ext cx="4419329" cy="338554"/>
            </a:xfrm>
            <a:prstGeom prst="rect">
              <a:avLst/>
            </a:prstGeom>
            <a:noFill/>
          </p:spPr>
          <p:txBody>
            <a:bodyPr wrap="square" rtlCol="0">
              <a:spAutoFit/>
            </a:bodyPr>
            <a:lstStyle/>
            <a:p>
              <a:r>
                <a:rPr lang="en-US" sz="1600" b="1">
                  <a:solidFill>
                    <a:schemeClr val="tx1">
                      <a:lumMod val="65000"/>
                      <a:lumOff val="35000"/>
                    </a:schemeClr>
                  </a:solidFill>
                  <a:latin typeface="Arial" panose="020B0604020202020204" pitchFamily="34" charset="0"/>
                  <a:cs typeface="Arial"/>
                </a:rPr>
                <a:t>Women in ASHRAE Leadership Symposium</a:t>
              </a:r>
            </a:p>
          </p:txBody>
        </p:sp>
        <p:sp>
          <p:nvSpPr>
            <p:cNvPr id="33" name="TextBox 32">
              <a:extLst>
                <a:ext uri="{FF2B5EF4-FFF2-40B4-BE49-F238E27FC236}">
                  <a16:creationId xmlns:a16="http://schemas.microsoft.com/office/drawing/2014/main" id="{64C3333F-2B92-B314-9360-7FF5700935F6}"/>
                </a:ext>
              </a:extLst>
            </p:cNvPr>
            <p:cNvSpPr txBox="1"/>
            <p:nvPr/>
          </p:nvSpPr>
          <p:spPr>
            <a:xfrm>
              <a:off x="767234" y="3039520"/>
              <a:ext cx="4419329" cy="369332"/>
            </a:xfrm>
            <a:prstGeom prst="rect">
              <a:avLst/>
            </a:prstGeom>
            <a:noFill/>
          </p:spPr>
          <p:txBody>
            <a:bodyPr wrap="square" rtlCol="0">
              <a:spAutoFit/>
            </a:bodyPr>
            <a:lstStyle/>
            <a:p>
              <a:r>
                <a:rPr lang="en-US">
                  <a:solidFill>
                    <a:srgbClr val="05549C"/>
                  </a:solidFill>
                  <a:latin typeface="Arial" panose="020B0604020202020204" pitchFamily="34" charset="0"/>
                </a:rPr>
                <a:t>Baltimore, MD, April 12-13, 2027</a:t>
              </a:r>
            </a:p>
          </p:txBody>
        </p:sp>
      </p:grpSp>
      <p:pic>
        <p:nvPicPr>
          <p:cNvPr id="35" name="Picture 34">
            <a:extLst>
              <a:ext uri="{FF2B5EF4-FFF2-40B4-BE49-F238E27FC236}">
                <a16:creationId xmlns:a16="http://schemas.microsoft.com/office/drawing/2014/main" id="{32F7201F-0777-2E60-6F9C-F40908FB6A45}"/>
              </a:ext>
            </a:extLst>
          </p:cNvPr>
          <p:cNvPicPr>
            <a:picLocks noChangeAspect="1"/>
          </p:cNvPicPr>
          <p:nvPr/>
        </p:nvPicPr>
        <p:blipFill>
          <a:blip r:embed="rId3"/>
          <a:stretch>
            <a:fillRect/>
          </a:stretch>
        </p:blipFill>
        <p:spPr>
          <a:xfrm>
            <a:off x="6788550" y="4327287"/>
            <a:ext cx="4778638" cy="1358653"/>
          </a:xfrm>
          <a:prstGeom prst="rect">
            <a:avLst/>
          </a:prstGeom>
        </p:spPr>
      </p:pic>
      <p:pic>
        <p:nvPicPr>
          <p:cNvPr id="36" name="Picture 35">
            <a:extLst>
              <a:ext uri="{FF2B5EF4-FFF2-40B4-BE49-F238E27FC236}">
                <a16:creationId xmlns:a16="http://schemas.microsoft.com/office/drawing/2014/main" id="{22633F0E-666C-532A-04C0-D23268B7C1EC}"/>
              </a:ext>
            </a:extLst>
          </p:cNvPr>
          <p:cNvPicPr>
            <a:picLocks noChangeAspect="1"/>
          </p:cNvPicPr>
          <p:nvPr/>
        </p:nvPicPr>
        <p:blipFill>
          <a:blip r:embed="rId4"/>
          <a:srcRect t="11350" b="18257"/>
          <a:stretch>
            <a:fillRect/>
          </a:stretch>
        </p:blipFill>
        <p:spPr>
          <a:xfrm>
            <a:off x="7201672" y="2038771"/>
            <a:ext cx="3768448" cy="1358653"/>
          </a:xfrm>
          <a:prstGeom prst="rect">
            <a:avLst/>
          </a:prstGeom>
        </p:spPr>
      </p:pic>
      <p:sp>
        <p:nvSpPr>
          <p:cNvPr id="37" name="TextBox 36">
            <a:extLst>
              <a:ext uri="{FF2B5EF4-FFF2-40B4-BE49-F238E27FC236}">
                <a16:creationId xmlns:a16="http://schemas.microsoft.com/office/drawing/2014/main" id="{1AC647A2-906A-DAE7-1DD7-26BC53F45AEE}"/>
              </a:ext>
            </a:extLst>
          </p:cNvPr>
          <p:cNvSpPr txBox="1"/>
          <p:nvPr/>
        </p:nvSpPr>
        <p:spPr>
          <a:xfrm>
            <a:off x="6710146" y="1612950"/>
            <a:ext cx="5378376" cy="461665"/>
          </a:xfrm>
          <a:prstGeom prst="rect">
            <a:avLst/>
          </a:prstGeom>
          <a:noFill/>
        </p:spPr>
        <p:txBody>
          <a:bodyPr wrap="square" rtlCol="0">
            <a:spAutoFit/>
          </a:bodyPr>
          <a:lstStyle/>
          <a:p>
            <a:pPr algn="ctr"/>
            <a:r>
              <a:rPr lang="en-US" sz="2400" b="1" dirty="0">
                <a:solidFill>
                  <a:srgbClr val="05549C"/>
                </a:solidFill>
                <a:highlight>
                  <a:srgbClr val="8EC540"/>
                </a:highlight>
                <a:latin typeface="Arial" panose="020B0604020202020204" pitchFamily="34" charset="0"/>
                <a:cs typeface="Arial" panose="020B0604020202020204" pitchFamily="34" charset="0"/>
              </a:rPr>
              <a:t>Guadalajara, JAL. | Sept 29 – Oct 1</a:t>
            </a:r>
          </a:p>
        </p:txBody>
      </p:sp>
      <p:sp>
        <p:nvSpPr>
          <p:cNvPr id="39" name="TextBox 38">
            <a:extLst>
              <a:ext uri="{FF2B5EF4-FFF2-40B4-BE49-F238E27FC236}">
                <a16:creationId xmlns:a16="http://schemas.microsoft.com/office/drawing/2014/main" id="{DB975290-0621-F760-B494-6B324DCFD972}"/>
              </a:ext>
            </a:extLst>
          </p:cNvPr>
          <p:cNvSpPr txBox="1"/>
          <p:nvPr/>
        </p:nvSpPr>
        <p:spPr>
          <a:xfrm>
            <a:off x="7265051" y="3861160"/>
            <a:ext cx="4268565" cy="461665"/>
          </a:xfrm>
          <a:prstGeom prst="rect">
            <a:avLst/>
          </a:prstGeom>
          <a:noFill/>
        </p:spPr>
        <p:txBody>
          <a:bodyPr wrap="square" rtlCol="0">
            <a:spAutoFit/>
          </a:bodyPr>
          <a:lstStyle/>
          <a:p>
            <a:pPr algn="ctr"/>
            <a:r>
              <a:rPr lang="en-US" sz="2400" b="1" dirty="0">
                <a:solidFill>
                  <a:srgbClr val="05549C"/>
                </a:solidFill>
                <a:highlight>
                  <a:srgbClr val="8EC540"/>
                </a:highlight>
                <a:latin typeface="Arial" panose="020B0604020202020204" pitchFamily="34" charset="0"/>
                <a:cs typeface="Arial" panose="020B0604020202020204" pitchFamily="34" charset="0"/>
              </a:rPr>
              <a:t>Chicago | Jan 23-27</a:t>
            </a:r>
          </a:p>
        </p:txBody>
      </p:sp>
      <p:pic>
        <p:nvPicPr>
          <p:cNvPr id="41" name="Picture 40">
            <a:extLst>
              <a:ext uri="{FF2B5EF4-FFF2-40B4-BE49-F238E27FC236}">
                <a16:creationId xmlns:a16="http://schemas.microsoft.com/office/drawing/2014/main" id="{79B9A879-2AE7-FAA8-CF7F-0394C656F933}"/>
              </a:ext>
            </a:extLst>
          </p:cNvPr>
          <p:cNvPicPr>
            <a:picLocks noChangeAspect="1"/>
          </p:cNvPicPr>
          <p:nvPr/>
        </p:nvPicPr>
        <p:blipFill>
          <a:blip r:embed="rId5"/>
          <a:stretch>
            <a:fillRect/>
          </a:stretch>
        </p:blipFill>
        <p:spPr>
          <a:xfrm>
            <a:off x="7472774" y="5549136"/>
            <a:ext cx="3853117" cy="911874"/>
          </a:xfrm>
          <a:prstGeom prst="rect">
            <a:avLst/>
          </a:prstGeom>
        </p:spPr>
      </p:pic>
      <p:cxnSp>
        <p:nvCxnSpPr>
          <p:cNvPr id="43" name="Straight Connector 42">
            <a:extLst>
              <a:ext uri="{FF2B5EF4-FFF2-40B4-BE49-F238E27FC236}">
                <a16:creationId xmlns:a16="http://schemas.microsoft.com/office/drawing/2014/main" id="{F58143BE-9A37-6989-D5F5-ED6EC019679F}"/>
              </a:ext>
            </a:extLst>
          </p:cNvPr>
          <p:cNvCxnSpPr>
            <a:cxnSpLocks/>
          </p:cNvCxnSpPr>
          <p:nvPr/>
        </p:nvCxnSpPr>
        <p:spPr>
          <a:xfrm>
            <a:off x="7068901" y="3596764"/>
            <a:ext cx="4660867" cy="0"/>
          </a:xfrm>
          <a:prstGeom prst="line">
            <a:avLst/>
          </a:prstGeom>
          <a:ln w="57150">
            <a:solidFill>
              <a:srgbClr val="05549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4314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B458C2D-612C-01FF-3E1D-C8F07800AA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5B6A3-FFDE-EA64-105E-0D70232F8AE5}"/>
              </a:ext>
            </a:extLst>
          </p:cNvPr>
          <p:cNvSpPr>
            <a:spLocks noGrp="1"/>
          </p:cNvSpPr>
          <p:nvPr>
            <p:ph type="title"/>
          </p:nvPr>
        </p:nvSpPr>
        <p:spPr>
          <a:xfrm>
            <a:off x="152666" y="163722"/>
            <a:ext cx="10515600" cy="643543"/>
          </a:xfrm>
        </p:spPr>
        <p:txBody>
          <a:bodyPr>
            <a:normAutofit/>
          </a:bodyPr>
          <a:lstStyle/>
          <a:p>
            <a:r>
              <a:rPr lang="en-US" sz="3200" b="1" dirty="0">
                <a:solidFill>
                  <a:srgbClr val="8EC540"/>
                </a:solidFill>
                <a:latin typeface="Arial"/>
                <a:cs typeface="Arial"/>
              </a:rPr>
              <a:t>ASk RAE </a:t>
            </a:r>
            <a:r>
              <a:rPr lang="en-US" sz="3200" b="1" dirty="0">
                <a:latin typeface="Arial"/>
                <a:cs typeface="Arial"/>
              </a:rPr>
              <a:t>AI Chatbot </a:t>
            </a:r>
          </a:p>
        </p:txBody>
      </p:sp>
      <p:sp>
        <p:nvSpPr>
          <p:cNvPr id="6" name="Title 1">
            <a:extLst>
              <a:ext uri="{FF2B5EF4-FFF2-40B4-BE49-F238E27FC236}">
                <a16:creationId xmlns:a16="http://schemas.microsoft.com/office/drawing/2014/main" id="{90837753-E9BD-5621-7AC6-A179EF738517}"/>
              </a:ext>
            </a:extLst>
          </p:cNvPr>
          <p:cNvSpPr txBox="1">
            <a:spLocks/>
          </p:cNvSpPr>
          <p:nvPr/>
        </p:nvSpPr>
        <p:spPr>
          <a:xfrm>
            <a:off x="128593" y="640681"/>
            <a:ext cx="998989"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dirty="0">
                <a:solidFill>
                  <a:prstClr val="white"/>
                </a:solidFill>
                <a:latin typeface="Arial" panose="020B0604020202020204" pitchFamily="34" charset="0"/>
              </a:rPr>
              <a:t>ABOUT</a:t>
            </a:r>
          </a:p>
        </p:txBody>
      </p:sp>
      <p:sp>
        <p:nvSpPr>
          <p:cNvPr id="7" name="Title 1">
            <a:extLst>
              <a:ext uri="{FF2B5EF4-FFF2-40B4-BE49-F238E27FC236}">
                <a16:creationId xmlns:a16="http://schemas.microsoft.com/office/drawing/2014/main" id="{016A4D33-2442-0F05-5D68-0C5126B40508}"/>
              </a:ext>
            </a:extLst>
          </p:cNvPr>
          <p:cNvSpPr txBox="1">
            <a:spLocks/>
          </p:cNvSpPr>
          <p:nvPr/>
        </p:nvSpPr>
        <p:spPr>
          <a:xfrm>
            <a:off x="1127582"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TECHNICAL RESOURCES</a:t>
            </a:r>
          </a:p>
        </p:txBody>
      </p:sp>
      <p:sp>
        <p:nvSpPr>
          <p:cNvPr id="9" name="Title 1">
            <a:extLst>
              <a:ext uri="{FF2B5EF4-FFF2-40B4-BE49-F238E27FC236}">
                <a16:creationId xmlns:a16="http://schemas.microsoft.com/office/drawing/2014/main" id="{DBD0C763-0877-6837-7352-A0CBBF21FB1E}"/>
              </a:ext>
            </a:extLst>
          </p:cNvPr>
          <p:cNvSpPr txBox="1">
            <a:spLocks/>
          </p:cNvSpPr>
          <p:nvPr/>
        </p:nvSpPr>
        <p:spPr>
          <a:xfrm>
            <a:off x="3763276"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PROFESSIONAL DEVELOPMENT</a:t>
            </a:r>
          </a:p>
        </p:txBody>
      </p:sp>
      <p:sp>
        <p:nvSpPr>
          <p:cNvPr id="12" name="Title 1">
            <a:extLst>
              <a:ext uri="{FF2B5EF4-FFF2-40B4-BE49-F238E27FC236}">
                <a16:creationId xmlns:a16="http://schemas.microsoft.com/office/drawing/2014/main" id="{E00EA2A2-40D3-8081-B217-A67159A469EE}"/>
              </a:ext>
            </a:extLst>
          </p:cNvPr>
          <p:cNvSpPr txBox="1">
            <a:spLocks/>
          </p:cNvSpPr>
          <p:nvPr/>
        </p:nvSpPr>
        <p:spPr>
          <a:xfrm>
            <a:off x="7151700"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CONFERENCES</a:t>
            </a:r>
          </a:p>
        </p:txBody>
      </p:sp>
      <p:sp>
        <p:nvSpPr>
          <p:cNvPr id="13" name="Title 1">
            <a:extLst>
              <a:ext uri="{FF2B5EF4-FFF2-40B4-BE49-F238E27FC236}">
                <a16:creationId xmlns:a16="http://schemas.microsoft.com/office/drawing/2014/main" id="{8AE37913-CDF1-46DE-D7C4-B0BE8DF66610}"/>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mj-cs"/>
            </a:endParaRPr>
          </a:p>
        </p:txBody>
      </p:sp>
      <p:sp>
        <p:nvSpPr>
          <p:cNvPr id="15" name="Title 1">
            <a:extLst>
              <a:ext uri="{FF2B5EF4-FFF2-40B4-BE49-F238E27FC236}">
                <a16:creationId xmlns:a16="http://schemas.microsoft.com/office/drawing/2014/main" id="{A8A5BB09-9FA9-B43F-37E7-BB36C2B5118C}"/>
              </a:ext>
            </a:extLst>
          </p:cNvPr>
          <p:cNvSpPr txBox="1">
            <a:spLocks/>
          </p:cNvSpPr>
          <p:nvPr/>
        </p:nvSpPr>
        <p:spPr>
          <a:xfrm>
            <a:off x="1046571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mj-cs"/>
            </a:endParaRPr>
          </a:p>
        </p:txBody>
      </p:sp>
      <p:cxnSp>
        <p:nvCxnSpPr>
          <p:cNvPr id="16" name="Straight Connector 15">
            <a:extLst>
              <a:ext uri="{FF2B5EF4-FFF2-40B4-BE49-F238E27FC236}">
                <a16:creationId xmlns:a16="http://schemas.microsoft.com/office/drawing/2014/main" id="{5BA351FC-009B-C1B1-CC96-7E4A18E9BD12}"/>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F7977DD-FB27-14CB-8CC1-98258FC9A4B9}"/>
              </a:ext>
            </a:extLst>
          </p:cNvPr>
          <p:cNvCxnSpPr/>
          <p:nvPr/>
        </p:nvCxnSpPr>
        <p:spPr>
          <a:xfrm>
            <a:off x="711956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0D55B16-3CB9-3270-E49E-34C8F5421493}"/>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227883E-B56F-0720-B624-34EFF48FC58A}"/>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F4D730A-8846-CDF5-D6E4-B8BB680FA6C9}"/>
              </a:ext>
            </a:extLst>
          </p:cNvPr>
          <p:cNvCxnSpPr/>
          <p:nvPr/>
        </p:nvCxnSpPr>
        <p:spPr>
          <a:xfrm>
            <a:off x="1096924"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376F24C-2544-6738-F9C1-AF8E1F433453}"/>
              </a:ext>
            </a:extLst>
          </p:cNvPr>
          <p:cNvSpPr txBox="1"/>
          <p:nvPr/>
        </p:nvSpPr>
        <p:spPr>
          <a:xfrm>
            <a:off x="8859930" y="1465825"/>
            <a:ext cx="3345418" cy="1384995"/>
          </a:xfrm>
          <a:prstGeom prst="rect">
            <a:avLst/>
          </a:prstGeom>
          <a:noFill/>
        </p:spPr>
        <p:txBody>
          <a:bodyPr wrap="square" rtlCol="0">
            <a:spAutoFit/>
          </a:bodyPr>
          <a:lstStyle/>
          <a:p>
            <a:pPr algn="ctr"/>
            <a:r>
              <a:rPr lang="en-US" sz="2800" b="1" dirty="0" err="1">
                <a:solidFill>
                  <a:srgbClr val="8EC540"/>
                </a:solidFill>
                <a:latin typeface="Arial" panose="020B0604020202020204" pitchFamily="34" charset="0"/>
                <a:cs typeface="Arial" panose="020B0604020202020204" pitchFamily="34" charset="0"/>
              </a:rPr>
              <a:t>ASk</a:t>
            </a:r>
            <a:r>
              <a:rPr lang="en-US" sz="2800" b="1" dirty="0">
                <a:solidFill>
                  <a:srgbClr val="8EC540"/>
                </a:solidFill>
                <a:latin typeface="Arial" panose="020B0604020202020204" pitchFamily="34" charset="0"/>
                <a:cs typeface="Arial" panose="020B0604020202020204" pitchFamily="34" charset="0"/>
              </a:rPr>
              <a:t> RAE </a:t>
            </a:r>
            <a:r>
              <a:rPr lang="en-US" sz="2800" b="1" dirty="0">
                <a:solidFill>
                  <a:srgbClr val="05549C"/>
                </a:solidFill>
                <a:latin typeface="Arial" panose="020B0604020202020204" pitchFamily="34" charset="0"/>
                <a:cs typeface="Arial" panose="020B0604020202020204" pitchFamily="34" charset="0"/>
              </a:rPr>
              <a:t>Chatbot </a:t>
            </a:r>
          </a:p>
          <a:p>
            <a:pPr algn="ctr"/>
            <a:r>
              <a:rPr lang="en-US" sz="2800" b="1" dirty="0">
                <a:solidFill>
                  <a:srgbClr val="05549C"/>
                </a:solidFill>
                <a:latin typeface="Arial" panose="020B0604020202020204" pitchFamily="34" charset="0"/>
                <a:cs typeface="Arial" panose="020B0604020202020204" pitchFamily="34" charset="0"/>
              </a:rPr>
              <a:t>coming </a:t>
            </a:r>
          </a:p>
          <a:p>
            <a:pPr algn="ctr"/>
            <a:r>
              <a:rPr lang="en-US" sz="2800" b="1" dirty="0">
                <a:solidFill>
                  <a:srgbClr val="05549C"/>
                </a:solidFill>
                <a:latin typeface="Arial" panose="020B0604020202020204" pitchFamily="34" charset="0"/>
                <a:cs typeface="Arial" panose="020B0604020202020204" pitchFamily="34" charset="0"/>
              </a:rPr>
              <a:t>October 2026</a:t>
            </a:r>
          </a:p>
        </p:txBody>
      </p:sp>
      <p:sp>
        <p:nvSpPr>
          <p:cNvPr id="25" name="TextBox 24">
            <a:extLst>
              <a:ext uri="{FF2B5EF4-FFF2-40B4-BE49-F238E27FC236}">
                <a16:creationId xmlns:a16="http://schemas.microsoft.com/office/drawing/2014/main" id="{7AD809D4-D847-B5C4-6338-4594F5E4228B}"/>
              </a:ext>
            </a:extLst>
          </p:cNvPr>
          <p:cNvSpPr txBox="1"/>
          <p:nvPr/>
        </p:nvSpPr>
        <p:spPr>
          <a:xfrm>
            <a:off x="9051274" y="4578043"/>
            <a:ext cx="3154074" cy="1569660"/>
          </a:xfrm>
          <a:prstGeom prst="rect">
            <a:avLst/>
          </a:prstGeom>
          <a:noFill/>
        </p:spPr>
        <p:txBody>
          <a:bodyPr wrap="square" rtlCol="0">
            <a:spAutoFit/>
          </a:bodyPr>
          <a:lstStyle/>
          <a:p>
            <a:pPr algn="ctr"/>
            <a:r>
              <a:rPr lang="en-US" sz="2400" dirty="0">
                <a:solidFill>
                  <a:srgbClr val="05549C"/>
                </a:solidFill>
                <a:latin typeface="Arial" panose="020B0604020202020204" pitchFamily="34" charset="0"/>
                <a:cs typeface="Arial" panose="020B0604020202020204" pitchFamily="34" charset="0"/>
              </a:rPr>
              <a:t>New AI Chatbot for searching </a:t>
            </a:r>
          </a:p>
          <a:p>
            <a:pPr algn="ctr"/>
            <a:r>
              <a:rPr lang="en-US" sz="2400" dirty="0">
                <a:solidFill>
                  <a:srgbClr val="05549C"/>
                </a:solidFill>
                <a:latin typeface="Arial" panose="020B0604020202020204" pitchFamily="34" charset="0"/>
                <a:cs typeface="Arial" panose="020B0604020202020204" pitchFamily="34" charset="0"/>
              </a:rPr>
              <a:t>all publicly available </a:t>
            </a:r>
          </a:p>
          <a:p>
            <a:pPr algn="ctr"/>
            <a:r>
              <a:rPr lang="en-US" sz="2400" dirty="0">
                <a:solidFill>
                  <a:srgbClr val="05549C"/>
                </a:solidFill>
                <a:latin typeface="Arial" panose="020B0604020202020204" pitchFamily="34" charset="0"/>
                <a:cs typeface="Arial" panose="020B0604020202020204" pitchFamily="34" charset="0"/>
              </a:rPr>
              <a:t>ashrae.org resources. </a:t>
            </a:r>
          </a:p>
        </p:txBody>
      </p:sp>
      <p:pic>
        <p:nvPicPr>
          <p:cNvPr id="27" name="Picture 26">
            <a:extLst>
              <a:ext uri="{FF2B5EF4-FFF2-40B4-BE49-F238E27FC236}">
                <a16:creationId xmlns:a16="http://schemas.microsoft.com/office/drawing/2014/main" id="{808A4E6C-4138-97F8-654E-27538ED37EE6}"/>
              </a:ext>
            </a:extLst>
          </p:cNvPr>
          <p:cNvPicPr>
            <a:picLocks noChangeAspect="1"/>
          </p:cNvPicPr>
          <p:nvPr/>
        </p:nvPicPr>
        <p:blipFill>
          <a:blip r:embed="rId4"/>
          <a:srcRect t="21797" r="-484"/>
          <a:stretch>
            <a:fillRect/>
          </a:stretch>
        </p:blipFill>
        <p:spPr>
          <a:xfrm>
            <a:off x="225778" y="1834664"/>
            <a:ext cx="8674585" cy="4313039"/>
          </a:xfrm>
          <a:prstGeom prst="rect">
            <a:avLst/>
          </a:prstGeom>
          <a:ln>
            <a:noFill/>
          </a:ln>
          <a:effectLst>
            <a:outerShdw blurRad="292100" dist="139700" dir="2700000" algn="tl" rotWithShape="0">
              <a:srgbClr val="333333">
                <a:alpha val="65000"/>
              </a:srgbClr>
            </a:outerShdw>
          </a:effectLst>
        </p:spPr>
      </p:pic>
      <p:pic>
        <p:nvPicPr>
          <p:cNvPr id="29" name="Picture 28">
            <a:extLst>
              <a:ext uri="{FF2B5EF4-FFF2-40B4-BE49-F238E27FC236}">
                <a16:creationId xmlns:a16="http://schemas.microsoft.com/office/drawing/2014/main" id="{3FB8A7C6-A924-DE01-96FE-64F47FAB1FD5}"/>
              </a:ext>
            </a:extLst>
          </p:cNvPr>
          <p:cNvPicPr>
            <a:picLocks noChangeAspect="1"/>
          </p:cNvPicPr>
          <p:nvPr/>
        </p:nvPicPr>
        <p:blipFill>
          <a:blip r:embed="rId5"/>
          <a:srcRect l="12786" t="8354"/>
          <a:stretch>
            <a:fillRect/>
          </a:stretch>
        </p:blipFill>
        <p:spPr>
          <a:xfrm>
            <a:off x="225778" y="1670304"/>
            <a:ext cx="6659010" cy="4477399"/>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D87F3035-0AF6-0C6C-366F-A3FFB72F6358}"/>
              </a:ext>
            </a:extLst>
          </p:cNvPr>
          <p:cNvSpPr/>
          <p:nvPr/>
        </p:nvSpPr>
        <p:spPr>
          <a:xfrm>
            <a:off x="5705856" y="3866977"/>
            <a:ext cx="3345418" cy="2440449"/>
          </a:xfrm>
          <a:prstGeom prst="rect">
            <a:avLst/>
          </a:prstGeom>
          <a:noFill/>
          <a:ln w="1143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5" name="Picture 4">
            <a:extLst>
              <a:ext uri="{FF2B5EF4-FFF2-40B4-BE49-F238E27FC236}">
                <a16:creationId xmlns:a16="http://schemas.microsoft.com/office/drawing/2014/main" id="{925A896E-8F25-7D57-7D27-62E7845A787D}"/>
              </a:ext>
            </a:extLst>
          </p:cNvPr>
          <p:cNvPicPr>
            <a:picLocks noChangeAspect="1"/>
          </p:cNvPicPr>
          <p:nvPr/>
        </p:nvPicPr>
        <p:blipFill>
          <a:blip r:embed="rId6"/>
          <a:stretch>
            <a:fillRect/>
          </a:stretch>
        </p:blipFill>
        <p:spPr>
          <a:xfrm>
            <a:off x="9769306" y="2856873"/>
            <a:ext cx="1228734" cy="1466861"/>
          </a:xfrm>
          <a:prstGeom prst="rect">
            <a:avLst/>
          </a:prstGeom>
        </p:spPr>
      </p:pic>
    </p:spTree>
    <p:extLst>
      <p:ext uri="{BB962C8B-B14F-4D97-AF65-F5344CB8AC3E}">
        <p14:creationId xmlns:p14="http://schemas.microsoft.com/office/powerpoint/2010/main" val="698609288"/>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17FF5-8190-9157-DAD9-D8929C129FD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D2A6564-F303-D371-6430-BE78881D3E49}"/>
              </a:ext>
            </a:extLst>
          </p:cNvPr>
          <p:cNvSpPr>
            <a:spLocks noGrp="1"/>
          </p:cNvSpPr>
          <p:nvPr>
            <p:ph type="title"/>
          </p:nvPr>
        </p:nvSpPr>
        <p:spPr>
          <a:xfrm>
            <a:off x="128593" y="640681"/>
            <a:ext cx="998989" cy="643543"/>
          </a:xfrm>
        </p:spPr>
        <p:txBody>
          <a:bodyPr>
            <a:normAutofit/>
          </a:bodyPr>
          <a:lstStyle/>
          <a:p>
            <a:r>
              <a:rPr lang="en-US" sz="1800" b="1" u="sng" dirty="0">
                <a:solidFill>
                  <a:srgbClr val="8EC540"/>
                </a:solidFill>
                <a:latin typeface="Akzidenz Grotesk BE Medium" panose="02000803030000020004" pitchFamily="50" charset="0"/>
              </a:rPr>
              <a:t>ABOUT</a:t>
            </a:r>
            <a:endParaRPr lang="en-US" sz="1600" b="1" u="sng" dirty="0">
              <a:solidFill>
                <a:srgbClr val="8EC540"/>
              </a:solidFill>
              <a:latin typeface="Akzidenz Grotesk BE Medium" panose="02000803030000020004" pitchFamily="50" charset="0"/>
            </a:endParaRPr>
          </a:p>
        </p:txBody>
      </p:sp>
      <p:sp>
        <p:nvSpPr>
          <p:cNvPr id="5" name="Title 1">
            <a:extLst>
              <a:ext uri="{FF2B5EF4-FFF2-40B4-BE49-F238E27FC236}">
                <a16:creationId xmlns:a16="http://schemas.microsoft.com/office/drawing/2014/main" id="{D18F43B9-9CED-EE4F-B259-56E911405683}"/>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TECHNICAL RESOURCES</a:t>
            </a:r>
          </a:p>
        </p:txBody>
      </p:sp>
      <p:sp>
        <p:nvSpPr>
          <p:cNvPr id="6" name="Title 1">
            <a:extLst>
              <a:ext uri="{FF2B5EF4-FFF2-40B4-BE49-F238E27FC236}">
                <a16:creationId xmlns:a16="http://schemas.microsoft.com/office/drawing/2014/main" id="{BF55D6AF-B8EC-627A-54CE-48BF6CA27BDE}"/>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PROFESSIONAL DEVELOPMENT</a:t>
            </a:r>
          </a:p>
        </p:txBody>
      </p:sp>
      <p:sp>
        <p:nvSpPr>
          <p:cNvPr id="7" name="Title 1">
            <a:extLst>
              <a:ext uri="{FF2B5EF4-FFF2-40B4-BE49-F238E27FC236}">
                <a16:creationId xmlns:a16="http://schemas.microsoft.com/office/drawing/2014/main" id="{4C535440-4DE6-69C2-AB99-4065FECC4CC7}"/>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CONFERENCES</a:t>
            </a:r>
          </a:p>
        </p:txBody>
      </p:sp>
      <p:sp>
        <p:nvSpPr>
          <p:cNvPr id="8" name="Title 1">
            <a:extLst>
              <a:ext uri="{FF2B5EF4-FFF2-40B4-BE49-F238E27FC236}">
                <a16:creationId xmlns:a16="http://schemas.microsoft.com/office/drawing/2014/main" id="{75621263-165B-3273-EA58-A50B088B29EA}"/>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COMMUNITIES</a:t>
            </a:r>
            <a:endParaRPr lang="en-US" sz="1800" dirty="0">
              <a:latin typeface="Akzidenz Grotesk BE Light" panose="02000506040000020003" pitchFamily="50" charset="0"/>
            </a:endParaRPr>
          </a:p>
        </p:txBody>
      </p:sp>
      <p:sp>
        <p:nvSpPr>
          <p:cNvPr id="9" name="Title 1">
            <a:extLst>
              <a:ext uri="{FF2B5EF4-FFF2-40B4-BE49-F238E27FC236}">
                <a16:creationId xmlns:a16="http://schemas.microsoft.com/office/drawing/2014/main" id="{04972185-9E66-A4FF-DACA-1355952FE9B2}"/>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MEMBERSHIP</a:t>
            </a:r>
            <a:endParaRPr lang="en-US" sz="1800" dirty="0">
              <a:latin typeface="Akzidenz Grotesk BE Light" panose="02000506040000020003" pitchFamily="50" charset="0"/>
            </a:endParaRPr>
          </a:p>
        </p:txBody>
      </p:sp>
      <p:cxnSp>
        <p:nvCxnSpPr>
          <p:cNvPr id="11" name="Straight Connector 10">
            <a:extLst>
              <a:ext uri="{FF2B5EF4-FFF2-40B4-BE49-F238E27FC236}">
                <a16:creationId xmlns:a16="http://schemas.microsoft.com/office/drawing/2014/main" id="{098494FF-D9A7-28ED-6DDD-B58FD3031ECB}"/>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74447FE-33B8-9F93-BE86-211ECBD7EF85}"/>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8F2C47E-31BD-4C01-0293-DF92277C8103}"/>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469089-041A-C6D9-DA4D-5CE101E47DFE}"/>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15555CA-5693-FD2F-E2DE-A5A14526DD71}"/>
              </a:ext>
            </a:extLst>
          </p:cNvPr>
          <p:cNvCxnSpPr/>
          <p:nvPr/>
        </p:nvCxnSpPr>
        <p:spPr>
          <a:xfrm>
            <a:off x="1172149"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3B295AA-DB01-9FFB-E6D4-D711AA7FAFD4}"/>
              </a:ext>
            </a:extLst>
          </p:cNvPr>
          <p:cNvSpPr txBox="1"/>
          <p:nvPr/>
        </p:nvSpPr>
        <p:spPr>
          <a:xfrm>
            <a:off x="128591" y="141977"/>
            <a:ext cx="7609395" cy="584775"/>
          </a:xfrm>
          <a:prstGeom prst="rect">
            <a:avLst/>
          </a:prstGeom>
          <a:noFill/>
        </p:spPr>
        <p:txBody>
          <a:bodyPr wrap="square" rtlCol="0">
            <a:spAutoFit/>
          </a:bodyPr>
          <a:lstStyle/>
          <a:p>
            <a:r>
              <a:rPr lang="en-US" sz="3200" dirty="0">
                <a:solidFill>
                  <a:schemeClr val="bg1"/>
                </a:solidFill>
                <a:latin typeface="Abadi ExtraLight" panose="020F0502020204030204" pitchFamily="34" charset="0"/>
              </a:rPr>
              <a:t>ashrae.org</a:t>
            </a:r>
            <a:r>
              <a:rPr lang="en-US" sz="3200" b="1" dirty="0">
                <a:solidFill>
                  <a:schemeClr val="bg1"/>
                </a:solidFill>
                <a:latin typeface="Akzidenz Grotesk BE Medium" panose="02000803030000020004" pitchFamily="50" charset="0"/>
              </a:rPr>
              <a:t>/President</a:t>
            </a:r>
            <a:endParaRPr lang="en-US" b="1" dirty="0">
              <a:solidFill>
                <a:schemeClr val="bg1"/>
              </a:solidFill>
              <a:latin typeface="Akzidenz Grotesk BE Medium" panose="02000803030000020004" pitchFamily="50" charset="0"/>
            </a:endParaRPr>
          </a:p>
        </p:txBody>
      </p:sp>
      <p:sp>
        <p:nvSpPr>
          <p:cNvPr id="10" name="TextBox 9">
            <a:extLst>
              <a:ext uri="{FF2B5EF4-FFF2-40B4-BE49-F238E27FC236}">
                <a16:creationId xmlns:a16="http://schemas.microsoft.com/office/drawing/2014/main" id="{64FD092C-EEF2-D3A7-C62E-E2CBCAC81954}"/>
              </a:ext>
            </a:extLst>
          </p:cNvPr>
          <p:cNvSpPr txBox="1"/>
          <p:nvPr/>
        </p:nvSpPr>
        <p:spPr>
          <a:xfrm>
            <a:off x="3729276" y="1908548"/>
            <a:ext cx="7105477" cy="523220"/>
          </a:xfrm>
          <a:prstGeom prst="rect">
            <a:avLst/>
          </a:prstGeom>
          <a:noFill/>
        </p:spPr>
        <p:txBody>
          <a:bodyPr wrap="square" rtlCol="0">
            <a:spAutoFit/>
          </a:bodyPr>
          <a:lstStyle/>
          <a:p>
            <a:r>
              <a:rPr lang="en-US" sz="2800" b="1" dirty="0">
                <a:solidFill>
                  <a:srgbClr val="06559D"/>
                </a:solidFill>
              </a:rPr>
              <a:t>Changing the Game: Retrofitting for Resilience</a:t>
            </a:r>
            <a:endParaRPr lang="en-US" sz="2800" b="1" dirty="0">
              <a:solidFill>
                <a:srgbClr val="0099CC"/>
              </a:solidFill>
            </a:endParaRPr>
          </a:p>
        </p:txBody>
      </p:sp>
      <p:pic>
        <p:nvPicPr>
          <p:cNvPr id="19" name="Picture 18">
            <a:extLst>
              <a:ext uri="{FF2B5EF4-FFF2-40B4-BE49-F238E27FC236}">
                <a16:creationId xmlns:a16="http://schemas.microsoft.com/office/drawing/2014/main" id="{4E899F43-B071-CEDF-BB41-B5777F822C1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452728" y="4877268"/>
            <a:ext cx="1502985" cy="1340046"/>
          </a:xfrm>
          <a:prstGeom prst="rect">
            <a:avLst/>
          </a:prstGeom>
        </p:spPr>
      </p:pic>
      <p:sp>
        <p:nvSpPr>
          <p:cNvPr id="21" name="TextBox 20">
            <a:extLst>
              <a:ext uri="{FF2B5EF4-FFF2-40B4-BE49-F238E27FC236}">
                <a16:creationId xmlns:a16="http://schemas.microsoft.com/office/drawing/2014/main" id="{219F684D-D80D-2A95-9FF5-7A5A8EC53E28}"/>
              </a:ext>
            </a:extLst>
          </p:cNvPr>
          <p:cNvSpPr txBox="1"/>
          <p:nvPr/>
        </p:nvSpPr>
        <p:spPr>
          <a:xfrm>
            <a:off x="3933288" y="4873850"/>
            <a:ext cx="6577790" cy="1065676"/>
          </a:xfrm>
          <a:prstGeom prst="rect">
            <a:avLst/>
          </a:prstGeom>
          <a:noFill/>
        </p:spPr>
        <p:txBody>
          <a:bodyPr wrap="square">
            <a:spAutoFit/>
          </a:bodyPr>
          <a:lstStyle/>
          <a:p>
            <a:pPr marL="0" marR="0">
              <a:lnSpc>
                <a:spcPct val="107000"/>
              </a:lnSpc>
              <a:spcAft>
                <a:spcPts val="800"/>
              </a:spcAft>
              <a:buNone/>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Test your HVAC problem solving skills by playing the new HVAC Hero game! </a:t>
            </a:r>
            <a:r>
              <a:rPr lang="en-US" sz="2000" dirty="0">
                <a:latin typeface="Calibri" panose="020F0502020204030204" pitchFamily="34" charset="0"/>
                <a:ea typeface="Times New Roman" panose="02020603050405020304" pitchFamily="18" charset="0"/>
                <a:cs typeface="Times New Roman" panose="02020603050405020304" pitchFamily="18" charset="0"/>
              </a:rPr>
              <a:t>S</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ee how many kWh you can save as you navigate the building with your new friend, Muggy. </a:t>
            </a:r>
          </a:p>
        </p:txBody>
      </p:sp>
      <p:pic>
        <p:nvPicPr>
          <p:cNvPr id="24" name="Picture 23">
            <a:extLst>
              <a:ext uri="{FF2B5EF4-FFF2-40B4-BE49-F238E27FC236}">
                <a16:creationId xmlns:a16="http://schemas.microsoft.com/office/drawing/2014/main" id="{57BF8A04-0D6B-18B9-8ABA-311F8CF40C2D}"/>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6200000">
            <a:off x="-256175" y="2382780"/>
            <a:ext cx="4268095" cy="2845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451537D5-47F6-5F60-1E6E-2F90374E2CAA}"/>
              </a:ext>
            </a:extLst>
          </p:cNvPr>
          <p:cNvSpPr txBox="1"/>
          <p:nvPr/>
        </p:nvSpPr>
        <p:spPr>
          <a:xfrm>
            <a:off x="3764028" y="2478312"/>
            <a:ext cx="7972798" cy="707886"/>
          </a:xfrm>
          <a:prstGeom prst="rect">
            <a:avLst/>
          </a:prstGeom>
          <a:noFill/>
        </p:spPr>
        <p:txBody>
          <a:bodyPr wrap="square" rtlCol="0">
            <a:spAutoFit/>
          </a:bodyPr>
          <a:lstStyle/>
          <a:p>
            <a:r>
              <a:rPr lang="en-US" sz="2000" dirty="0"/>
              <a:t>Find resources for the new Society Theme, ‘Changing the Game: Retrofitting for Resilience’ at </a:t>
            </a:r>
            <a:r>
              <a:rPr lang="en-US" sz="2000" dirty="0">
                <a:solidFill>
                  <a:srgbClr val="0099CC"/>
                </a:solidFill>
              </a:rPr>
              <a:t>ashrae.org/president.</a:t>
            </a:r>
          </a:p>
        </p:txBody>
      </p:sp>
      <p:sp>
        <p:nvSpPr>
          <p:cNvPr id="17" name="TextBox 16">
            <a:extLst>
              <a:ext uri="{FF2B5EF4-FFF2-40B4-BE49-F238E27FC236}">
                <a16:creationId xmlns:a16="http://schemas.microsoft.com/office/drawing/2014/main" id="{47292E25-C883-3EC7-27A6-63C8E5CB2B91}"/>
              </a:ext>
            </a:extLst>
          </p:cNvPr>
          <p:cNvSpPr txBox="1"/>
          <p:nvPr/>
        </p:nvSpPr>
        <p:spPr>
          <a:xfrm>
            <a:off x="3906262" y="5899782"/>
            <a:ext cx="5500620" cy="400110"/>
          </a:xfrm>
          <a:prstGeom prst="rect">
            <a:avLst/>
          </a:prstGeom>
          <a:noFill/>
        </p:spPr>
        <p:txBody>
          <a:bodyPr wrap="square" rtlCol="0">
            <a:spAutoFit/>
          </a:bodyPr>
          <a:lstStyle/>
          <a:p>
            <a:r>
              <a:rPr lang="en-US" sz="2000" b="1" dirty="0"/>
              <a:t>Download to play at </a:t>
            </a:r>
            <a:r>
              <a:rPr lang="en-US" sz="2000" b="1" dirty="0">
                <a:solidFill>
                  <a:srgbClr val="0099CC"/>
                </a:solidFill>
              </a:rPr>
              <a:t>ashrae.org/hvachero</a:t>
            </a:r>
          </a:p>
        </p:txBody>
      </p:sp>
      <p:sp>
        <p:nvSpPr>
          <p:cNvPr id="18" name="TextBox 17">
            <a:extLst>
              <a:ext uri="{FF2B5EF4-FFF2-40B4-BE49-F238E27FC236}">
                <a16:creationId xmlns:a16="http://schemas.microsoft.com/office/drawing/2014/main" id="{794F0C16-8511-0AD1-78A2-17915209F513}"/>
              </a:ext>
            </a:extLst>
          </p:cNvPr>
          <p:cNvSpPr txBox="1"/>
          <p:nvPr/>
        </p:nvSpPr>
        <p:spPr>
          <a:xfrm>
            <a:off x="3959303" y="4412185"/>
            <a:ext cx="5500620" cy="461665"/>
          </a:xfrm>
          <a:prstGeom prst="rect">
            <a:avLst/>
          </a:prstGeom>
          <a:noFill/>
        </p:spPr>
        <p:txBody>
          <a:bodyPr wrap="square" rtlCol="0">
            <a:spAutoFit/>
          </a:bodyPr>
          <a:lstStyle/>
          <a:p>
            <a:r>
              <a:rPr lang="en-US" sz="2400" b="1" dirty="0"/>
              <a:t>Play the New ASHRAE Game HVAC Hero </a:t>
            </a:r>
            <a:endParaRPr lang="en-US" sz="2400" b="1" dirty="0">
              <a:solidFill>
                <a:srgbClr val="0099CC"/>
              </a:solidFill>
            </a:endParaRPr>
          </a:p>
        </p:txBody>
      </p:sp>
      <p:sp>
        <p:nvSpPr>
          <p:cNvPr id="22" name="TextBox 21">
            <a:extLst>
              <a:ext uri="{FF2B5EF4-FFF2-40B4-BE49-F238E27FC236}">
                <a16:creationId xmlns:a16="http://schemas.microsoft.com/office/drawing/2014/main" id="{F13EF859-5665-FDD7-195D-40F674A6F62B}"/>
              </a:ext>
            </a:extLst>
          </p:cNvPr>
          <p:cNvSpPr txBox="1"/>
          <p:nvPr/>
        </p:nvSpPr>
        <p:spPr>
          <a:xfrm>
            <a:off x="3764028" y="1470766"/>
            <a:ext cx="8412478" cy="461665"/>
          </a:xfrm>
          <a:prstGeom prst="rect">
            <a:avLst/>
          </a:prstGeom>
          <a:noFill/>
        </p:spPr>
        <p:txBody>
          <a:bodyPr wrap="square">
            <a:spAutoFit/>
          </a:bodyPr>
          <a:lstStyle/>
          <a:p>
            <a:pPr algn="l">
              <a:buNone/>
            </a:pPr>
            <a:r>
              <a:rPr lang="en-US" sz="2400" b="1" i="0" dirty="0">
                <a:effectLst/>
              </a:rPr>
              <a:t>Sarah E. Maston, P.E., BCxP, LEED AP 2026-27 ASHRAE President </a:t>
            </a:r>
          </a:p>
        </p:txBody>
      </p:sp>
      <p:sp>
        <p:nvSpPr>
          <p:cNvPr id="25" name="TextBox 24">
            <a:extLst>
              <a:ext uri="{FF2B5EF4-FFF2-40B4-BE49-F238E27FC236}">
                <a16:creationId xmlns:a16="http://schemas.microsoft.com/office/drawing/2014/main" id="{BC6E7C5E-6D52-D901-805B-2FA6532C1B74}"/>
              </a:ext>
            </a:extLst>
          </p:cNvPr>
          <p:cNvSpPr txBox="1"/>
          <p:nvPr/>
        </p:nvSpPr>
        <p:spPr>
          <a:xfrm>
            <a:off x="3993120" y="3232365"/>
            <a:ext cx="7972798" cy="1015663"/>
          </a:xfrm>
          <a:prstGeom prst="rect">
            <a:avLst/>
          </a:prstGeom>
          <a:noFill/>
        </p:spPr>
        <p:txBody>
          <a:bodyPr wrap="square" rtlCol="0">
            <a:spAutoFit/>
          </a:bodyPr>
          <a:lstStyle/>
          <a:p>
            <a:pPr marL="342900" indent="-342900">
              <a:buFont typeface="Arial" panose="020B0604020202020204" pitchFamily="34" charset="0"/>
              <a:buChar char="•"/>
            </a:pPr>
            <a:r>
              <a:rPr lang="en-US" sz="2000" dirty="0"/>
              <a:t>Presidential presentation and manuscript</a:t>
            </a:r>
          </a:p>
          <a:p>
            <a:pPr marL="342900" indent="-342900">
              <a:buFont typeface="Arial" panose="020B0604020202020204" pitchFamily="34" charset="0"/>
              <a:buChar char="•"/>
            </a:pPr>
            <a:r>
              <a:rPr lang="en-US" sz="2000" dirty="0"/>
              <a:t>Infographic for ASHRAE resources relating to Commissioning </a:t>
            </a:r>
          </a:p>
          <a:p>
            <a:pPr marL="342900" indent="-342900">
              <a:buFont typeface="Arial" panose="020B0604020202020204" pitchFamily="34" charset="0"/>
              <a:buChar char="•"/>
            </a:pPr>
            <a:r>
              <a:rPr lang="en-US" sz="2000" dirty="0"/>
              <a:t>Access to the new ASHRAE Game, HVAC Hero!</a:t>
            </a:r>
          </a:p>
        </p:txBody>
      </p:sp>
      <p:pic>
        <p:nvPicPr>
          <p:cNvPr id="16" name="Picture 15">
            <a:extLst>
              <a:ext uri="{FF2B5EF4-FFF2-40B4-BE49-F238E27FC236}">
                <a16:creationId xmlns:a16="http://schemas.microsoft.com/office/drawing/2014/main" id="{38FC7F39-3E69-B790-499B-272BA1C69391}"/>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0479521" y="2232493"/>
            <a:ext cx="1769915" cy="1671430"/>
          </a:xfrm>
          <a:prstGeom prst="rect">
            <a:avLst/>
          </a:prstGeom>
        </p:spPr>
      </p:pic>
    </p:spTree>
    <p:extLst>
      <p:ext uri="{BB962C8B-B14F-4D97-AF65-F5344CB8AC3E}">
        <p14:creationId xmlns:p14="http://schemas.microsoft.com/office/powerpoint/2010/main" val="4144173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04B8E90A-0668-8BEA-20FE-F6885FA1C843}"/>
              </a:ext>
            </a:extLst>
          </p:cNvPr>
          <p:cNvSpPr txBox="1"/>
          <p:nvPr/>
        </p:nvSpPr>
        <p:spPr>
          <a:xfrm>
            <a:off x="128591" y="141977"/>
            <a:ext cx="760939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Arial" panose="020B0604020202020204" pitchFamily="34" charset="0"/>
              </a:rPr>
              <a:t>a</a:t>
            </a:r>
            <a:r>
              <a:rPr kumimoji="0" lang="en-US" sz="320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shrae.org</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/Vision2035</a:t>
            </a:r>
            <a:endPar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itle 1">
            <a:extLst>
              <a:ext uri="{FF2B5EF4-FFF2-40B4-BE49-F238E27FC236}">
                <a16:creationId xmlns:a16="http://schemas.microsoft.com/office/drawing/2014/main" id="{F0A7E9DD-C4EB-B1C9-3FA2-E1FB3C1A5C49}"/>
              </a:ext>
            </a:extLst>
          </p:cNvPr>
          <p:cNvSpPr>
            <a:spLocks noGrp="1"/>
          </p:cNvSpPr>
          <p:nvPr>
            <p:ph type="title"/>
          </p:nvPr>
        </p:nvSpPr>
        <p:spPr>
          <a:xfrm>
            <a:off x="128593" y="640681"/>
            <a:ext cx="998989" cy="643543"/>
          </a:xfrm>
        </p:spPr>
        <p:txBody>
          <a:bodyPr>
            <a:normAutofit/>
          </a:bodyPr>
          <a:lstStyle/>
          <a:p>
            <a:r>
              <a:rPr lang="en-US" sz="1800" b="1" u="sng">
                <a:solidFill>
                  <a:srgbClr val="8EC540"/>
                </a:solidFill>
                <a:latin typeface="Arial" panose="020B0604020202020204" pitchFamily="34" charset="0"/>
              </a:rPr>
              <a:t>ABOUT</a:t>
            </a:r>
            <a:endParaRPr lang="en-US" sz="1600" b="1" u="sng">
              <a:solidFill>
                <a:srgbClr val="8EC540"/>
              </a:solidFill>
              <a:latin typeface="Arial" panose="020B0604020202020204" pitchFamily="34" charset="0"/>
            </a:endParaRPr>
          </a:p>
        </p:txBody>
      </p:sp>
      <p:sp>
        <p:nvSpPr>
          <p:cNvPr id="17" name="Title 1">
            <a:extLst>
              <a:ext uri="{FF2B5EF4-FFF2-40B4-BE49-F238E27FC236}">
                <a16:creationId xmlns:a16="http://schemas.microsoft.com/office/drawing/2014/main" id="{40138664-207D-847A-DDC6-3A2566043341}"/>
              </a:ext>
            </a:extLst>
          </p:cNvPr>
          <p:cNvSpPr txBox="1">
            <a:spLocks/>
          </p:cNvSpPr>
          <p:nvPr/>
        </p:nvSpPr>
        <p:spPr>
          <a:xfrm>
            <a:off x="1127582"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TECHNICAL RESOURCES</a:t>
            </a:r>
          </a:p>
        </p:txBody>
      </p:sp>
      <p:sp>
        <p:nvSpPr>
          <p:cNvPr id="18" name="Title 1">
            <a:extLst>
              <a:ext uri="{FF2B5EF4-FFF2-40B4-BE49-F238E27FC236}">
                <a16:creationId xmlns:a16="http://schemas.microsoft.com/office/drawing/2014/main" id="{3A41DB43-5C4A-1600-675D-72219A41373F}"/>
              </a:ext>
            </a:extLst>
          </p:cNvPr>
          <p:cNvSpPr txBox="1">
            <a:spLocks/>
          </p:cNvSpPr>
          <p:nvPr/>
        </p:nvSpPr>
        <p:spPr>
          <a:xfrm>
            <a:off x="3763276"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PROFESSIONAL DEVELOPMENT</a:t>
            </a:r>
          </a:p>
        </p:txBody>
      </p:sp>
      <p:sp>
        <p:nvSpPr>
          <p:cNvPr id="19" name="Title 1">
            <a:extLst>
              <a:ext uri="{FF2B5EF4-FFF2-40B4-BE49-F238E27FC236}">
                <a16:creationId xmlns:a16="http://schemas.microsoft.com/office/drawing/2014/main" id="{BFAFFF21-4D43-5FDB-1DE8-CF3735C84D6B}"/>
              </a:ext>
            </a:extLst>
          </p:cNvPr>
          <p:cNvSpPr txBox="1">
            <a:spLocks/>
          </p:cNvSpPr>
          <p:nvPr/>
        </p:nvSpPr>
        <p:spPr>
          <a:xfrm>
            <a:off x="7151700"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CONFERENCES</a:t>
            </a:r>
          </a:p>
        </p:txBody>
      </p:sp>
      <p:sp>
        <p:nvSpPr>
          <p:cNvPr id="20" name="Title 1">
            <a:extLst>
              <a:ext uri="{FF2B5EF4-FFF2-40B4-BE49-F238E27FC236}">
                <a16:creationId xmlns:a16="http://schemas.microsoft.com/office/drawing/2014/main" id="{84DDB5C4-DB7E-22B0-C767-C9631C9BD230}"/>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COMMUNITIES</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sp>
        <p:nvSpPr>
          <p:cNvPr id="21" name="Title 1">
            <a:extLst>
              <a:ext uri="{FF2B5EF4-FFF2-40B4-BE49-F238E27FC236}">
                <a16:creationId xmlns:a16="http://schemas.microsoft.com/office/drawing/2014/main" id="{1897FF93-F1B0-401D-AC2A-18DCE92E61C2}"/>
              </a:ext>
            </a:extLst>
          </p:cNvPr>
          <p:cNvSpPr txBox="1">
            <a:spLocks/>
          </p:cNvSpPr>
          <p:nvPr/>
        </p:nvSpPr>
        <p:spPr>
          <a:xfrm>
            <a:off x="10465717"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rial" panose="020B0604020202020204" pitchFamily="34" charset="0"/>
                <a:ea typeface="+mj-ea"/>
                <a:cs typeface="+mj-cs"/>
              </a:rPr>
              <a:t>MEMBERSHIP</a:t>
            </a: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j-ea"/>
              <a:cs typeface="+mj-cs"/>
            </a:endParaRPr>
          </a:p>
        </p:txBody>
      </p:sp>
      <p:cxnSp>
        <p:nvCxnSpPr>
          <p:cNvPr id="22" name="Straight Connector 21">
            <a:extLst>
              <a:ext uri="{FF2B5EF4-FFF2-40B4-BE49-F238E27FC236}">
                <a16:creationId xmlns:a16="http://schemas.microsoft.com/office/drawing/2014/main" id="{5613ED5C-59FA-769D-35D9-6F803AFB7D2B}"/>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A6B90F9-4151-09D0-9B03-C8ED135D1E5E}"/>
              </a:ext>
            </a:extLst>
          </p:cNvPr>
          <p:cNvCxnSpPr/>
          <p:nvPr/>
        </p:nvCxnSpPr>
        <p:spPr>
          <a:xfrm>
            <a:off x="711956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C20847B-74C3-7900-029C-A2F6BC710DFA}"/>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305439F-1030-9D9A-1AA0-93A71BD9ED09}"/>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145F34F-9DD4-82B8-6808-2F0AD56C5A8F}"/>
              </a:ext>
            </a:extLst>
          </p:cNvPr>
          <p:cNvCxnSpPr/>
          <p:nvPr/>
        </p:nvCxnSpPr>
        <p:spPr>
          <a:xfrm>
            <a:off x="1127582"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B2FD6D9-3CC8-C782-1FB6-59D8458950BD}"/>
              </a:ext>
            </a:extLst>
          </p:cNvPr>
          <p:cNvSpPr txBox="1"/>
          <p:nvPr/>
        </p:nvSpPr>
        <p:spPr>
          <a:xfrm>
            <a:off x="201189" y="1465290"/>
            <a:ext cx="6687291" cy="196977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99CC"/>
                </a:solidFill>
                <a:effectLst/>
                <a:uLnTx/>
                <a:uFillTx/>
                <a:latin typeface="Arial" panose="020B0604020202020204" pitchFamily="34" charset="0"/>
                <a:ea typeface="+mn-ea"/>
                <a:cs typeface="Arial" panose="020B0604020202020204" pitchFamily="34" charset="0"/>
              </a:rPr>
              <a:t>Check out the new Vision 2035!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99C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Vision 2035 and previous long-range vision plan editions serve as time-bound milestones advancing ASHRAE’s overall </a:t>
            </a:r>
            <a:r>
              <a:rPr kumimoji="0" lang="en-US" sz="2000" b="0" i="0" u="none" strike="noStrike" kern="1200" cap="none" spc="0" normalizeH="0" baseline="0" noProof="0" dirty="0">
                <a:ln>
                  <a:noFill/>
                </a:ln>
                <a:solidFill>
                  <a:srgbClr val="00AED8"/>
                </a:solidFill>
                <a:effectLst/>
                <a:uLnTx/>
                <a:uFillTx/>
                <a:latin typeface="Arial" panose="020B0604020202020204" pitchFamily="34" charset="0"/>
                <a:ea typeface="+mn-ea"/>
                <a:cs typeface="Arial" panose="020B0604020202020204" pitchFamily="34" charset="0"/>
              </a:rPr>
              <a:t>Mission and Vision</a:t>
            </a:r>
            <a:r>
              <a:rPr kumimoji="0" lang="en-US" sz="2000" b="0" i="0" u="none" strike="noStrike" kern="1200" cap="none" spc="0" normalizeH="0" baseline="0" noProof="0" dirty="0">
                <a:ln>
                  <a:noFill/>
                </a:ln>
                <a:solidFill>
                  <a:srgbClr val="49494C"/>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It provides guidance for continuity across </a:t>
            </a:r>
            <a:r>
              <a:rPr kumimoji="0" lang="en-US" sz="2000" b="0" i="0" u="none" strike="noStrike" kern="1200" cap="none" spc="0" normalizeH="0" baseline="0" noProof="0" dirty="0">
                <a:ln>
                  <a:noFill/>
                </a:ln>
                <a:solidFill>
                  <a:srgbClr val="00AED8"/>
                </a:solidFill>
                <a:effectLst/>
                <a:uLnTx/>
                <a:uFillTx/>
                <a:latin typeface="Arial" panose="020B0604020202020204" pitchFamily="34" charset="0"/>
                <a:ea typeface="+mn-ea"/>
                <a:cs typeface="Arial" panose="020B0604020202020204" pitchFamily="34" charset="0"/>
              </a:rPr>
              <a:t>Strategic Plans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through 2035.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E224A554-363D-1FE4-A4A0-1D4AF5122F55}"/>
              </a:ext>
            </a:extLst>
          </p:cNvPr>
          <p:cNvPicPr>
            <a:picLocks noChangeAspect="1"/>
          </p:cNvPicPr>
          <p:nvPr/>
        </p:nvPicPr>
        <p:blipFill>
          <a:blip r:embed="rId3"/>
          <a:srcRect b="1418"/>
          <a:stretch>
            <a:fillRect/>
          </a:stretch>
        </p:blipFill>
        <p:spPr>
          <a:xfrm>
            <a:off x="7098295" y="1524879"/>
            <a:ext cx="4819076" cy="4808188"/>
          </a:xfrm>
          <a:prstGeom prst="rect">
            <a:avLst/>
          </a:prstGeom>
        </p:spPr>
      </p:pic>
      <p:sp>
        <p:nvSpPr>
          <p:cNvPr id="2" name="TextBox 1">
            <a:extLst>
              <a:ext uri="{FF2B5EF4-FFF2-40B4-BE49-F238E27FC236}">
                <a16:creationId xmlns:a16="http://schemas.microsoft.com/office/drawing/2014/main" id="{C93A77EC-BD32-462E-D80A-ACB7C5813A12}"/>
              </a:ext>
            </a:extLst>
          </p:cNvPr>
          <p:cNvSpPr txBox="1"/>
          <p:nvPr/>
        </p:nvSpPr>
        <p:spPr>
          <a:xfrm>
            <a:off x="197579" y="4050844"/>
            <a:ext cx="5679441" cy="163121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Personalized and Resilient Environments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Regenerative Development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Human Centered and Equitable Design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Intelligent Building Lifecycle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Low Carbon and Circular Built Environments</a:t>
            </a:r>
          </a:p>
        </p:txBody>
      </p:sp>
      <p:sp>
        <p:nvSpPr>
          <p:cNvPr id="4" name="TextBox 3">
            <a:extLst>
              <a:ext uri="{FF2B5EF4-FFF2-40B4-BE49-F238E27FC236}">
                <a16:creationId xmlns:a16="http://schemas.microsoft.com/office/drawing/2014/main" id="{A9E1CDB7-D594-00D8-82B9-013F64F1A675}"/>
              </a:ext>
            </a:extLst>
          </p:cNvPr>
          <p:cNvSpPr txBox="1"/>
          <p:nvPr/>
        </p:nvSpPr>
        <p:spPr>
          <a:xfrm>
            <a:off x="197579" y="3650734"/>
            <a:ext cx="364927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99CC"/>
                </a:solidFill>
                <a:effectLst/>
                <a:uLnTx/>
                <a:uFillTx/>
                <a:latin typeface="Arial" panose="020B0604020202020204" pitchFamily="34" charset="0"/>
                <a:ea typeface="+mn-ea"/>
                <a:cs typeface="Arial" panose="020B0604020202020204" pitchFamily="34" charset="0"/>
              </a:rPr>
              <a:t>Focus Areas</a:t>
            </a:r>
          </a:p>
        </p:txBody>
      </p:sp>
      <p:sp>
        <p:nvSpPr>
          <p:cNvPr id="6" name="TextBox 5">
            <a:extLst>
              <a:ext uri="{FF2B5EF4-FFF2-40B4-BE49-F238E27FC236}">
                <a16:creationId xmlns:a16="http://schemas.microsoft.com/office/drawing/2014/main" id="{854FC026-4912-D982-EC71-4B122AD4C6AA}"/>
              </a:ext>
            </a:extLst>
          </p:cNvPr>
          <p:cNvSpPr txBox="1"/>
          <p:nvPr/>
        </p:nvSpPr>
        <p:spPr>
          <a:xfrm>
            <a:off x="274629" y="1803381"/>
            <a:ext cx="385015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99CC"/>
                </a:solidFill>
                <a:effectLst/>
                <a:uLnTx/>
                <a:uFillTx/>
                <a:latin typeface="Arial" panose="020B0604020202020204" pitchFamily="34" charset="0"/>
                <a:ea typeface="+mn-ea"/>
                <a:cs typeface="Arial" panose="020B0604020202020204" pitchFamily="34" charset="0"/>
              </a:rPr>
              <a:t>ashrae.org/vision2035</a:t>
            </a:r>
          </a:p>
        </p:txBody>
      </p:sp>
      <p:sp>
        <p:nvSpPr>
          <p:cNvPr id="7" name="TextBox 6">
            <a:extLst>
              <a:ext uri="{FF2B5EF4-FFF2-40B4-BE49-F238E27FC236}">
                <a16:creationId xmlns:a16="http://schemas.microsoft.com/office/drawing/2014/main" id="{27FC0413-A096-9C2D-7CBD-B1ADBA7A59BD}"/>
              </a:ext>
            </a:extLst>
          </p:cNvPr>
          <p:cNvSpPr txBox="1"/>
          <p:nvPr/>
        </p:nvSpPr>
        <p:spPr>
          <a:xfrm>
            <a:off x="160343" y="5801570"/>
            <a:ext cx="7985452"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8EC540"/>
                </a:solidFill>
                <a:effectLst/>
                <a:uLnTx/>
                <a:uFillTx/>
                <a:latin typeface="Arial" panose="020B0604020202020204" pitchFamily="34" charset="0"/>
                <a:ea typeface="+mn-ea"/>
                <a:cs typeface="Arial" panose="020B0604020202020204" pitchFamily="34" charset="0"/>
              </a:rPr>
              <a:t>Update: </a:t>
            </a:r>
            <a:r>
              <a:rPr kumimoji="0" lang="en-US" sz="1900" b="1" i="0" u="none" strike="noStrike" kern="1200" cap="none" spc="0" normalizeH="0" baseline="0" noProof="0" dirty="0">
                <a:ln>
                  <a:noFill/>
                </a:ln>
                <a:solidFill>
                  <a:srgbClr val="006EB6"/>
                </a:solidFill>
                <a:effectLst/>
                <a:uLnTx/>
                <a:uFillTx/>
                <a:latin typeface="Arial" panose="020B0604020202020204" pitchFamily="34" charset="0"/>
                <a:ea typeface="+mn-ea"/>
                <a:cs typeface="Arial" panose="020B0604020202020204" pitchFamily="34" charset="0"/>
              </a:rPr>
              <a:t>ASHRAE Strategic Plan is extended through 2030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0099CC"/>
                </a:solidFill>
                <a:effectLst/>
                <a:uLnTx/>
                <a:uFillTx/>
                <a:latin typeface="Arial" panose="020B0604020202020204" pitchFamily="34" charset="0"/>
                <a:ea typeface="+mn-ea"/>
                <a:cs typeface="Arial" panose="020B0604020202020204" pitchFamily="34" charset="0"/>
              </a:rPr>
              <a:t>ashrae.org/strategicplan</a:t>
            </a:r>
          </a:p>
        </p:txBody>
      </p:sp>
    </p:spTree>
    <p:extLst>
      <p:ext uri="{BB962C8B-B14F-4D97-AF65-F5344CB8AC3E}">
        <p14:creationId xmlns:p14="http://schemas.microsoft.com/office/powerpoint/2010/main" val="2168862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96D3F37-3914-0D7C-1EDC-8F95F1C470D2}"/>
              </a:ext>
            </a:extLst>
          </p:cNvPr>
          <p:cNvPicPr>
            <a:picLocks noChangeAspect="1"/>
          </p:cNvPicPr>
          <p:nvPr/>
        </p:nvPicPr>
        <p:blipFill>
          <a:blip r:embed="rId3"/>
          <a:srcRect b="4854"/>
          <a:stretch>
            <a:fillRect/>
          </a:stretch>
        </p:blipFill>
        <p:spPr>
          <a:xfrm>
            <a:off x="128591" y="2003102"/>
            <a:ext cx="9312653" cy="4442854"/>
          </a:xfrm>
          <a:prstGeom prst="rect">
            <a:avLst/>
          </a:prstGeom>
        </p:spPr>
      </p:pic>
      <p:sp>
        <p:nvSpPr>
          <p:cNvPr id="4" name="Title 1">
            <a:extLst>
              <a:ext uri="{FF2B5EF4-FFF2-40B4-BE49-F238E27FC236}">
                <a16:creationId xmlns:a16="http://schemas.microsoft.com/office/drawing/2014/main" id="{FABE53E9-431A-E7EF-09C2-537C4A4A2663}"/>
              </a:ext>
            </a:extLst>
          </p:cNvPr>
          <p:cNvSpPr>
            <a:spLocks noGrp="1"/>
          </p:cNvSpPr>
          <p:nvPr>
            <p:ph type="title"/>
          </p:nvPr>
        </p:nvSpPr>
        <p:spPr>
          <a:xfrm>
            <a:off x="128593" y="640681"/>
            <a:ext cx="998989" cy="643543"/>
          </a:xfrm>
        </p:spPr>
        <p:txBody>
          <a:bodyPr>
            <a:normAutofit/>
          </a:bodyPr>
          <a:lstStyle/>
          <a:p>
            <a:r>
              <a:rPr lang="en-US" sz="1800" b="1" u="sng" dirty="0">
                <a:solidFill>
                  <a:srgbClr val="8EC540"/>
                </a:solidFill>
                <a:latin typeface="Akzidenz Grotesk BE Medium" panose="02000803030000020004" pitchFamily="50" charset="0"/>
              </a:rPr>
              <a:t>ABOUT</a:t>
            </a:r>
            <a:endParaRPr lang="en-US" sz="1600" b="1" u="sng" dirty="0">
              <a:solidFill>
                <a:srgbClr val="8EC540"/>
              </a:solidFill>
              <a:latin typeface="Akzidenz Grotesk BE Medium" panose="02000803030000020004" pitchFamily="50" charset="0"/>
            </a:endParaRPr>
          </a:p>
        </p:txBody>
      </p:sp>
      <p:sp>
        <p:nvSpPr>
          <p:cNvPr id="5" name="Title 1">
            <a:extLst>
              <a:ext uri="{FF2B5EF4-FFF2-40B4-BE49-F238E27FC236}">
                <a16:creationId xmlns:a16="http://schemas.microsoft.com/office/drawing/2014/main" id="{93A6BE48-A71D-D3DB-686F-BBDC96CAEE8C}"/>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TECHNICAL RESOURCES</a:t>
            </a:r>
          </a:p>
        </p:txBody>
      </p:sp>
      <p:sp>
        <p:nvSpPr>
          <p:cNvPr id="6" name="Title 1">
            <a:extLst>
              <a:ext uri="{FF2B5EF4-FFF2-40B4-BE49-F238E27FC236}">
                <a16:creationId xmlns:a16="http://schemas.microsoft.com/office/drawing/2014/main" id="{7B07D443-36EC-11E1-E3AB-50F2766E93CF}"/>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PROFESSIONAL DEVELOPMENT</a:t>
            </a:r>
          </a:p>
        </p:txBody>
      </p:sp>
      <p:sp>
        <p:nvSpPr>
          <p:cNvPr id="7" name="Title 1">
            <a:extLst>
              <a:ext uri="{FF2B5EF4-FFF2-40B4-BE49-F238E27FC236}">
                <a16:creationId xmlns:a16="http://schemas.microsoft.com/office/drawing/2014/main" id="{F5ADC07B-9FC2-6038-7C5D-FFDF810101DD}"/>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CONFERENCES</a:t>
            </a:r>
          </a:p>
        </p:txBody>
      </p:sp>
      <p:sp>
        <p:nvSpPr>
          <p:cNvPr id="8" name="Title 1">
            <a:extLst>
              <a:ext uri="{FF2B5EF4-FFF2-40B4-BE49-F238E27FC236}">
                <a16:creationId xmlns:a16="http://schemas.microsoft.com/office/drawing/2014/main" id="{435447B8-B444-8805-17ED-D96962C05690}"/>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COMMUNITIES</a:t>
            </a:r>
            <a:endParaRPr lang="en-US" sz="1800" dirty="0">
              <a:latin typeface="Akzidenz Grotesk BE Light" panose="02000506040000020003" pitchFamily="50" charset="0"/>
            </a:endParaRPr>
          </a:p>
        </p:txBody>
      </p:sp>
      <p:sp>
        <p:nvSpPr>
          <p:cNvPr id="9" name="Title 1">
            <a:extLst>
              <a:ext uri="{FF2B5EF4-FFF2-40B4-BE49-F238E27FC236}">
                <a16:creationId xmlns:a16="http://schemas.microsoft.com/office/drawing/2014/main" id="{33FD1A73-3FBB-1AE9-A264-E0CF3C497C1C}"/>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MEMBERSHIP</a:t>
            </a:r>
            <a:endParaRPr lang="en-US" sz="1800" dirty="0">
              <a:latin typeface="Akzidenz Grotesk BE Light" panose="02000506040000020003" pitchFamily="50" charset="0"/>
            </a:endParaRPr>
          </a:p>
        </p:txBody>
      </p:sp>
      <p:cxnSp>
        <p:nvCxnSpPr>
          <p:cNvPr id="11" name="Straight Connector 10">
            <a:extLst>
              <a:ext uri="{FF2B5EF4-FFF2-40B4-BE49-F238E27FC236}">
                <a16:creationId xmlns:a16="http://schemas.microsoft.com/office/drawing/2014/main" id="{FEA96DA7-D2E4-48A2-AF7D-095808363843}"/>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6DD57EC-78ED-3F32-4E48-F191ABA7A1AA}"/>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62E2F30-A159-F5E2-90D2-A44BF986A62D}"/>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3FE61FF-1F67-03E5-706A-8CFE3FFFE390}"/>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F771703-C5A5-861A-78A9-8DC120DE1858}"/>
              </a:ext>
            </a:extLst>
          </p:cNvPr>
          <p:cNvCxnSpPr/>
          <p:nvPr/>
        </p:nvCxnSpPr>
        <p:spPr>
          <a:xfrm>
            <a:off x="1172149"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4B8E90A-0668-8BEA-20FE-F6885FA1C843}"/>
              </a:ext>
            </a:extLst>
          </p:cNvPr>
          <p:cNvSpPr txBox="1"/>
          <p:nvPr/>
        </p:nvSpPr>
        <p:spPr>
          <a:xfrm>
            <a:off x="128591" y="141977"/>
            <a:ext cx="7609395" cy="584775"/>
          </a:xfrm>
          <a:prstGeom prst="rect">
            <a:avLst/>
          </a:prstGeom>
          <a:noFill/>
        </p:spPr>
        <p:txBody>
          <a:bodyPr wrap="square" rtlCol="0">
            <a:spAutoFit/>
          </a:bodyPr>
          <a:lstStyle/>
          <a:p>
            <a:r>
              <a:rPr lang="en-US" sz="3200" b="1" dirty="0">
                <a:solidFill>
                  <a:schemeClr val="bg1"/>
                </a:solidFill>
                <a:latin typeface="Abadi ExtraLight" panose="020B0204020104020204" pitchFamily="34" charset="0"/>
              </a:rPr>
              <a:t>ashrae.org</a:t>
            </a:r>
            <a:r>
              <a:rPr lang="en-US" sz="3200" b="1" dirty="0">
                <a:solidFill>
                  <a:schemeClr val="bg1"/>
                </a:solidFill>
                <a:latin typeface="Akzidenz Grotesk BE Medium" panose="02000803030000020004" pitchFamily="50" charset="0"/>
              </a:rPr>
              <a:t>/Marketing</a:t>
            </a:r>
            <a:endParaRPr lang="en-US" b="1" dirty="0">
              <a:solidFill>
                <a:schemeClr val="bg1"/>
              </a:solidFill>
              <a:latin typeface="Akzidenz Grotesk BE Medium" panose="02000803030000020004" pitchFamily="50" charset="0"/>
            </a:endParaRPr>
          </a:p>
        </p:txBody>
      </p:sp>
      <p:sp>
        <p:nvSpPr>
          <p:cNvPr id="31" name="TextBox 30">
            <a:extLst>
              <a:ext uri="{FF2B5EF4-FFF2-40B4-BE49-F238E27FC236}">
                <a16:creationId xmlns:a16="http://schemas.microsoft.com/office/drawing/2014/main" id="{99D5A74D-92FD-92F7-0A7D-2EB3CA8E1333}"/>
              </a:ext>
            </a:extLst>
          </p:cNvPr>
          <p:cNvSpPr txBox="1"/>
          <p:nvPr/>
        </p:nvSpPr>
        <p:spPr>
          <a:xfrm>
            <a:off x="0" y="1445630"/>
            <a:ext cx="8918222" cy="523220"/>
          </a:xfrm>
          <a:prstGeom prst="rect">
            <a:avLst/>
          </a:prstGeom>
          <a:noFill/>
        </p:spPr>
        <p:txBody>
          <a:bodyPr wrap="square" lIns="91440" tIns="45720" rIns="91440" bIns="45720" rtlCol="0" anchor="t">
            <a:spAutoFit/>
          </a:bodyPr>
          <a:lstStyle/>
          <a:p>
            <a:pPr algn="ctr"/>
            <a:r>
              <a:rPr lang="en-US" sz="2800" b="1" dirty="0">
                <a:solidFill>
                  <a:srgbClr val="0099CC"/>
                </a:solidFill>
              </a:rPr>
              <a:t>MARKETING CENTRAL </a:t>
            </a:r>
            <a:endParaRPr lang="en-US" sz="2800" b="1" dirty="0">
              <a:solidFill>
                <a:srgbClr val="0099CC"/>
              </a:solidFill>
              <a:ea typeface="Calibri"/>
              <a:cs typeface="Calibri"/>
            </a:endParaRPr>
          </a:p>
        </p:txBody>
      </p:sp>
      <p:sp>
        <p:nvSpPr>
          <p:cNvPr id="18" name="TextBox 17">
            <a:extLst>
              <a:ext uri="{FF2B5EF4-FFF2-40B4-BE49-F238E27FC236}">
                <a16:creationId xmlns:a16="http://schemas.microsoft.com/office/drawing/2014/main" id="{951C775F-474D-8000-E554-4332F79C1814}"/>
              </a:ext>
            </a:extLst>
          </p:cNvPr>
          <p:cNvSpPr txBox="1"/>
          <p:nvPr/>
        </p:nvSpPr>
        <p:spPr>
          <a:xfrm>
            <a:off x="9517567" y="1383709"/>
            <a:ext cx="2365248" cy="2585323"/>
          </a:xfrm>
          <a:prstGeom prst="rect">
            <a:avLst/>
          </a:prstGeom>
          <a:noFill/>
        </p:spPr>
        <p:txBody>
          <a:bodyPr wrap="square" rtlCol="0">
            <a:spAutoFit/>
          </a:bodyPr>
          <a:lstStyle/>
          <a:p>
            <a:r>
              <a:rPr lang="en-US" b="1" dirty="0">
                <a:solidFill>
                  <a:srgbClr val="0099CC"/>
                </a:solidFill>
              </a:rPr>
              <a:t>Get Marketing Items:</a:t>
            </a:r>
          </a:p>
          <a:p>
            <a:pPr marL="285750" indent="-285750">
              <a:buFont typeface="Arial" panose="020B0604020202020204" pitchFamily="34" charset="0"/>
              <a:buChar char="•"/>
            </a:pPr>
            <a:r>
              <a:rPr lang="en-US" dirty="0"/>
              <a:t>Brochures</a:t>
            </a:r>
          </a:p>
          <a:p>
            <a:pPr marL="285750" indent="-285750">
              <a:buFont typeface="Arial" panose="020B0604020202020204" pitchFamily="34" charset="0"/>
              <a:buChar char="•"/>
            </a:pPr>
            <a:r>
              <a:rPr lang="en-US" dirty="0"/>
              <a:t>Press Releases</a:t>
            </a:r>
          </a:p>
          <a:p>
            <a:pPr marL="285750" indent="-285750">
              <a:buFont typeface="Arial" panose="020B0604020202020204" pitchFamily="34" charset="0"/>
              <a:buChar char="•"/>
            </a:pPr>
            <a:r>
              <a:rPr lang="en-US" dirty="0"/>
              <a:t>Submit Request Forms</a:t>
            </a:r>
          </a:p>
          <a:p>
            <a:pPr marL="285750" indent="-285750">
              <a:buFont typeface="Arial" panose="020B0604020202020204" pitchFamily="34" charset="0"/>
              <a:buChar char="•"/>
            </a:pPr>
            <a:r>
              <a:rPr lang="en-US" dirty="0"/>
              <a:t>Chapter Logos</a:t>
            </a:r>
          </a:p>
          <a:p>
            <a:pPr marL="285750" indent="-285750">
              <a:buFont typeface="Arial" panose="020B0604020202020204" pitchFamily="34" charset="0"/>
              <a:buChar char="•"/>
            </a:pPr>
            <a:r>
              <a:rPr lang="en-US" dirty="0"/>
              <a:t>Newsletters</a:t>
            </a:r>
          </a:p>
          <a:p>
            <a:endParaRPr lang="en-US" dirty="0"/>
          </a:p>
          <a:p>
            <a:endParaRPr lang="en-US" dirty="0"/>
          </a:p>
        </p:txBody>
      </p:sp>
      <p:pic>
        <p:nvPicPr>
          <p:cNvPr id="2" name="Graphic 1" descr="Cursor with solid fill">
            <a:extLst>
              <a:ext uri="{FF2B5EF4-FFF2-40B4-BE49-F238E27FC236}">
                <a16:creationId xmlns:a16="http://schemas.microsoft.com/office/drawing/2014/main" id="{C18590C7-0840-EE0E-4EB9-B526BABBE1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070065">
            <a:off x="-108808" y="993114"/>
            <a:ext cx="914400" cy="914400"/>
          </a:xfrm>
          <a:prstGeom prst="rect">
            <a:avLst/>
          </a:prstGeom>
        </p:spPr>
      </p:pic>
      <p:sp>
        <p:nvSpPr>
          <p:cNvPr id="21" name="TextBox 20">
            <a:extLst>
              <a:ext uri="{FF2B5EF4-FFF2-40B4-BE49-F238E27FC236}">
                <a16:creationId xmlns:a16="http://schemas.microsoft.com/office/drawing/2014/main" id="{8582D65B-72F3-8B18-EF5A-0980957B3E96}"/>
              </a:ext>
            </a:extLst>
          </p:cNvPr>
          <p:cNvSpPr txBox="1"/>
          <p:nvPr/>
        </p:nvSpPr>
        <p:spPr>
          <a:xfrm>
            <a:off x="9107759" y="5592907"/>
            <a:ext cx="2909953" cy="1015663"/>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a:t>
            </a:r>
          </a:p>
          <a:p>
            <a:pPr algn="ctr"/>
            <a:r>
              <a:rPr lang="en-US" sz="2000" b="1" dirty="0">
                <a:solidFill>
                  <a:srgbClr val="06559D"/>
                </a:solidFill>
                <a:latin typeface="Akzidenz Grotesk BE Cn" panose="02000506040000020004" pitchFamily="50" charset="0"/>
              </a:rPr>
              <a:t>Vanita Gupta</a:t>
            </a:r>
          </a:p>
          <a:p>
            <a:pPr algn="ctr"/>
            <a:r>
              <a:rPr lang="en-US" sz="2000" b="1" dirty="0">
                <a:solidFill>
                  <a:srgbClr val="06559D"/>
                </a:solidFill>
                <a:latin typeface="Akzidenz Grotesk BE Cn" panose="02000506040000020004" pitchFamily="50" charset="0"/>
              </a:rPr>
              <a:t>vgupta@ashrae.org</a:t>
            </a:r>
          </a:p>
        </p:txBody>
      </p:sp>
      <p:pic>
        <p:nvPicPr>
          <p:cNvPr id="22" name="Picture 4">
            <a:extLst>
              <a:ext uri="{FF2B5EF4-FFF2-40B4-BE49-F238E27FC236}">
                <a16:creationId xmlns:a16="http://schemas.microsoft.com/office/drawing/2014/main" id="{B175DDD9-1DD4-834D-FF14-290CBEF86A87}"/>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9707405" y="3474109"/>
            <a:ext cx="1513651" cy="20001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40150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4360F-FC83-69D6-C40E-9174EA032F9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05BA99C-ADA5-E44A-9387-21C642A8191B}"/>
              </a:ext>
            </a:extLst>
          </p:cNvPr>
          <p:cNvSpPr>
            <a:spLocks noGrp="1"/>
          </p:cNvSpPr>
          <p:nvPr>
            <p:ph type="title"/>
          </p:nvPr>
        </p:nvSpPr>
        <p:spPr>
          <a:xfrm>
            <a:off x="128593" y="640681"/>
            <a:ext cx="998989" cy="643543"/>
          </a:xfrm>
        </p:spPr>
        <p:txBody>
          <a:bodyPr>
            <a:normAutofit/>
          </a:bodyPr>
          <a:lstStyle/>
          <a:p>
            <a:r>
              <a:rPr lang="en-US" sz="1800" b="1" u="sng" dirty="0">
                <a:solidFill>
                  <a:srgbClr val="8EC540"/>
                </a:solidFill>
                <a:latin typeface="Akzidenz Grotesk BE Medium" panose="02000803030000020004" pitchFamily="50" charset="0"/>
              </a:rPr>
              <a:t>ABOUT</a:t>
            </a:r>
            <a:endParaRPr lang="en-US" sz="1600" b="1" u="sng" dirty="0">
              <a:solidFill>
                <a:srgbClr val="8EC540"/>
              </a:solidFill>
              <a:latin typeface="Akzidenz Grotesk BE Medium" panose="02000803030000020004" pitchFamily="50" charset="0"/>
            </a:endParaRPr>
          </a:p>
        </p:txBody>
      </p:sp>
      <p:sp>
        <p:nvSpPr>
          <p:cNvPr id="5" name="Title 1">
            <a:extLst>
              <a:ext uri="{FF2B5EF4-FFF2-40B4-BE49-F238E27FC236}">
                <a16:creationId xmlns:a16="http://schemas.microsoft.com/office/drawing/2014/main" id="{555B5A8A-44B3-CAD9-6DD0-935F9709DBE4}"/>
              </a:ext>
            </a:extLst>
          </p:cNvPr>
          <p:cNvSpPr txBox="1">
            <a:spLocks/>
          </p:cNvSpPr>
          <p:nvPr/>
        </p:nvSpPr>
        <p:spPr>
          <a:xfrm>
            <a:off x="1188064" y="640681"/>
            <a:ext cx="3819437"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TECHNICAL RESOURCES</a:t>
            </a:r>
          </a:p>
        </p:txBody>
      </p:sp>
      <p:sp>
        <p:nvSpPr>
          <p:cNvPr id="6" name="Title 1">
            <a:extLst>
              <a:ext uri="{FF2B5EF4-FFF2-40B4-BE49-F238E27FC236}">
                <a16:creationId xmlns:a16="http://schemas.microsoft.com/office/drawing/2014/main" id="{2D546742-D744-4B01-69FE-E00E3BC91F10}"/>
              </a:ext>
            </a:extLst>
          </p:cNvPr>
          <p:cNvSpPr txBox="1">
            <a:spLocks/>
          </p:cNvSpPr>
          <p:nvPr/>
        </p:nvSpPr>
        <p:spPr>
          <a:xfrm>
            <a:off x="3851704" y="640681"/>
            <a:ext cx="3405929" cy="6435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PROFESSIONAL DEVELOPMENT</a:t>
            </a:r>
          </a:p>
        </p:txBody>
      </p:sp>
      <p:sp>
        <p:nvSpPr>
          <p:cNvPr id="7" name="Title 1">
            <a:extLst>
              <a:ext uri="{FF2B5EF4-FFF2-40B4-BE49-F238E27FC236}">
                <a16:creationId xmlns:a16="http://schemas.microsoft.com/office/drawing/2014/main" id="{48393467-53EF-FE4D-1C65-42AC56CAB445}"/>
              </a:ext>
            </a:extLst>
          </p:cNvPr>
          <p:cNvSpPr txBox="1">
            <a:spLocks/>
          </p:cNvSpPr>
          <p:nvPr/>
        </p:nvSpPr>
        <p:spPr>
          <a:xfrm>
            <a:off x="7119568"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CONFERENCES</a:t>
            </a:r>
          </a:p>
        </p:txBody>
      </p:sp>
      <p:sp>
        <p:nvSpPr>
          <p:cNvPr id="8" name="Title 1">
            <a:extLst>
              <a:ext uri="{FF2B5EF4-FFF2-40B4-BE49-F238E27FC236}">
                <a16:creationId xmlns:a16="http://schemas.microsoft.com/office/drawing/2014/main" id="{9778B482-05E8-B5AB-89ED-1F1BC28E88AD}"/>
              </a:ext>
            </a:extLst>
          </p:cNvPr>
          <p:cNvSpPr txBox="1">
            <a:spLocks/>
          </p:cNvSpPr>
          <p:nvPr/>
        </p:nvSpPr>
        <p:spPr>
          <a:xfrm>
            <a:off x="8817461" y="640681"/>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COMMUNITIES</a:t>
            </a:r>
            <a:endParaRPr lang="en-US" sz="1800" dirty="0">
              <a:latin typeface="Akzidenz Grotesk BE Light" panose="02000506040000020003" pitchFamily="50" charset="0"/>
            </a:endParaRPr>
          </a:p>
        </p:txBody>
      </p:sp>
      <p:sp>
        <p:nvSpPr>
          <p:cNvPr id="9" name="Title 1">
            <a:extLst>
              <a:ext uri="{FF2B5EF4-FFF2-40B4-BE49-F238E27FC236}">
                <a16:creationId xmlns:a16="http://schemas.microsoft.com/office/drawing/2014/main" id="{A7CC412F-98A3-A74C-9C84-EA6BC33CB3FD}"/>
              </a:ext>
            </a:extLst>
          </p:cNvPr>
          <p:cNvSpPr txBox="1">
            <a:spLocks/>
          </p:cNvSpPr>
          <p:nvPr/>
        </p:nvSpPr>
        <p:spPr>
          <a:xfrm>
            <a:off x="10405777" y="640686"/>
            <a:ext cx="1988191" cy="6435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bg1"/>
                </a:solidFill>
                <a:latin typeface="Akzidenz Grotesk BE Medium" panose="02000803030000020004" pitchFamily="50" charset="0"/>
                <a:ea typeface="+mj-ea"/>
                <a:cs typeface="+mj-cs"/>
              </a:defRPr>
            </a:lvl1pPr>
          </a:lstStyle>
          <a:p>
            <a:r>
              <a:rPr lang="en-US" sz="1600" dirty="0">
                <a:latin typeface="Akzidenz Grotesk BE Light" panose="02000506040000020003" pitchFamily="50" charset="0"/>
              </a:rPr>
              <a:t>MEMBERSHIP</a:t>
            </a:r>
            <a:endParaRPr lang="en-US" sz="1800" dirty="0">
              <a:latin typeface="Akzidenz Grotesk BE Light" panose="02000506040000020003" pitchFamily="50" charset="0"/>
            </a:endParaRPr>
          </a:p>
        </p:txBody>
      </p:sp>
      <p:cxnSp>
        <p:nvCxnSpPr>
          <p:cNvPr id="11" name="Straight Connector 10">
            <a:extLst>
              <a:ext uri="{FF2B5EF4-FFF2-40B4-BE49-F238E27FC236}">
                <a16:creationId xmlns:a16="http://schemas.microsoft.com/office/drawing/2014/main" id="{89778CE2-6A41-64EA-8CAB-F6AC8260A0B9}"/>
              </a:ext>
            </a:extLst>
          </p:cNvPr>
          <p:cNvCxnSpPr/>
          <p:nvPr/>
        </p:nvCxnSpPr>
        <p:spPr>
          <a:xfrm>
            <a:off x="3764028"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7B148BD-C51D-1C2F-77C1-F2623ED8BE61}"/>
              </a:ext>
            </a:extLst>
          </p:cNvPr>
          <p:cNvCxnSpPr/>
          <p:nvPr/>
        </p:nvCxnSpPr>
        <p:spPr>
          <a:xfrm>
            <a:off x="7093527"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849B5D6-F4D4-BE7A-5917-D5F5D9ECFB46}"/>
              </a:ext>
            </a:extLst>
          </p:cNvPr>
          <p:cNvCxnSpPr/>
          <p:nvPr/>
        </p:nvCxnSpPr>
        <p:spPr>
          <a:xfrm>
            <a:off x="8828649" y="807265"/>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5C20BE-96B1-9E45-5CE3-96B923BC71D6}"/>
              </a:ext>
            </a:extLst>
          </p:cNvPr>
          <p:cNvCxnSpPr/>
          <p:nvPr/>
        </p:nvCxnSpPr>
        <p:spPr>
          <a:xfrm>
            <a:off x="10423955"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6E7F237-257F-8BEE-5358-CB203402EB90}"/>
              </a:ext>
            </a:extLst>
          </p:cNvPr>
          <p:cNvCxnSpPr/>
          <p:nvPr/>
        </p:nvCxnSpPr>
        <p:spPr>
          <a:xfrm>
            <a:off x="1172149" y="800404"/>
            <a:ext cx="0" cy="30200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996EAF2-4534-08F3-8CF7-A1902654C9C1}"/>
              </a:ext>
            </a:extLst>
          </p:cNvPr>
          <p:cNvSpPr txBox="1"/>
          <p:nvPr/>
        </p:nvSpPr>
        <p:spPr>
          <a:xfrm>
            <a:off x="0" y="1389378"/>
            <a:ext cx="8482530" cy="523220"/>
          </a:xfrm>
          <a:prstGeom prst="rect">
            <a:avLst/>
          </a:prstGeom>
          <a:noFill/>
        </p:spPr>
        <p:txBody>
          <a:bodyPr wrap="square" lIns="91440" tIns="45720" rIns="91440" bIns="45720" rtlCol="0" anchor="t">
            <a:spAutoFit/>
          </a:bodyPr>
          <a:lstStyle/>
          <a:p>
            <a:pPr algn="ctr"/>
            <a:r>
              <a:rPr lang="en-US" sz="2800" b="1" dirty="0">
                <a:solidFill>
                  <a:srgbClr val="0099CC"/>
                </a:solidFill>
              </a:rPr>
              <a:t>MARKETING CENTRAL </a:t>
            </a:r>
            <a:endParaRPr lang="en-US" sz="2800" b="1" dirty="0">
              <a:solidFill>
                <a:srgbClr val="0099CC"/>
              </a:solidFill>
              <a:ea typeface="Calibri"/>
              <a:cs typeface="Calibri"/>
            </a:endParaRPr>
          </a:p>
        </p:txBody>
      </p:sp>
      <p:pic>
        <p:nvPicPr>
          <p:cNvPr id="3" name="Picture 2">
            <a:extLst>
              <a:ext uri="{FF2B5EF4-FFF2-40B4-BE49-F238E27FC236}">
                <a16:creationId xmlns:a16="http://schemas.microsoft.com/office/drawing/2014/main" id="{BB2C65EC-91CD-28BE-42C1-CDA497552D3D}"/>
              </a:ext>
            </a:extLst>
          </p:cNvPr>
          <p:cNvPicPr>
            <a:picLocks noChangeAspect="1"/>
          </p:cNvPicPr>
          <p:nvPr/>
        </p:nvPicPr>
        <p:blipFill>
          <a:blip r:embed="rId3"/>
          <a:srcRect t="14992"/>
          <a:stretch>
            <a:fillRect/>
          </a:stretch>
        </p:blipFill>
        <p:spPr>
          <a:xfrm>
            <a:off x="480842" y="2199568"/>
            <a:ext cx="8001693" cy="3997045"/>
          </a:xfrm>
          <a:prstGeom prst="rect">
            <a:avLst/>
          </a:prstGeom>
        </p:spPr>
      </p:pic>
      <p:sp>
        <p:nvSpPr>
          <p:cNvPr id="19" name="TextBox 18">
            <a:extLst>
              <a:ext uri="{FF2B5EF4-FFF2-40B4-BE49-F238E27FC236}">
                <a16:creationId xmlns:a16="http://schemas.microsoft.com/office/drawing/2014/main" id="{34DF64DC-0385-88B0-24E8-A29ACDBE6695}"/>
              </a:ext>
            </a:extLst>
          </p:cNvPr>
          <p:cNvSpPr txBox="1"/>
          <p:nvPr/>
        </p:nvSpPr>
        <p:spPr>
          <a:xfrm>
            <a:off x="8912655" y="1525412"/>
            <a:ext cx="3022600" cy="1015663"/>
          </a:xfrm>
          <a:prstGeom prst="rect">
            <a:avLst/>
          </a:prstGeom>
          <a:noFill/>
        </p:spPr>
        <p:txBody>
          <a:bodyPr wrap="square">
            <a:spAutoFit/>
          </a:bodyPr>
          <a:lstStyle/>
          <a:p>
            <a:pPr algn="ctr"/>
            <a:r>
              <a:rPr lang="en-US" sz="2000" b="1" dirty="0">
                <a:solidFill>
                  <a:srgbClr val="06559D"/>
                </a:solidFill>
                <a:latin typeface="Akzidenz Grotesk BE Medium" panose="02000803030000020004" pitchFamily="50" charset="0"/>
              </a:rPr>
              <a:t>Get your chapter promotional items and supplies.</a:t>
            </a:r>
          </a:p>
        </p:txBody>
      </p:sp>
      <p:sp>
        <p:nvSpPr>
          <p:cNvPr id="20" name="TextBox 19">
            <a:extLst>
              <a:ext uri="{FF2B5EF4-FFF2-40B4-BE49-F238E27FC236}">
                <a16:creationId xmlns:a16="http://schemas.microsoft.com/office/drawing/2014/main" id="{3279DCC9-6805-FD35-A0F5-264EA93597B0}"/>
              </a:ext>
            </a:extLst>
          </p:cNvPr>
          <p:cNvSpPr txBox="1"/>
          <p:nvPr/>
        </p:nvSpPr>
        <p:spPr>
          <a:xfrm>
            <a:off x="9244266" y="2789753"/>
            <a:ext cx="2359378" cy="646331"/>
          </a:xfrm>
          <a:prstGeom prst="rect">
            <a:avLst/>
          </a:prstGeom>
          <a:noFill/>
        </p:spPr>
        <p:txBody>
          <a:bodyPr wrap="square" rtlCol="0">
            <a:spAutoFit/>
          </a:bodyPr>
          <a:lstStyle/>
          <a:p>
            <a:pPr algn="ctr"/>
            <a:r>
              <a:rPr lang="en-US" b="1" dirty="0">
                <a:solidFill>
                  <a:srgbClr val="06559D"/>
                </a:solidFill>
                <a:latin typeface="Akzidenz Grotesk BE Medium" panose="02000803030000020004" pitchFamily="50" charset="0"/>
              </a:rPr>
              <a:t>Log in and fill out the form.</a:t>
            </a:r>
          </a:p>
        </p:txBody>
      </p:sp>
      <p:grpSp>
        <p:nvGrpSpPr>
          <p:cNvPr id="25" name="Group 24">
            <a:extLst>
              <a:ext uri="{FF2B5EF4-FFF2-40B4-BE49-F238E27FC236}">
                <a16:creationId xmlns:a16="http://schemas.microsoft.com/office/drawing/2014/main" id="{AA3A94AD-0842-0286-AA03-9BB13EA2995C}"/>
              </a:ext>
            </a:extLst>
          </p:cNvPr>
          <p:cNvGrpSpPr/>
          <p:nvPr/>
        </p:nvGrpSpPr>
        <p:grpSpPr>
          <a:xfrm>
            <a:off x="8912655" y="3603336"/>
            <a:ext cx="2968978" cy="3054338"/>
            <a:chOff x="8912655" y="3603336"/>
            <a:chExt cx="2968978" cy="3054338"/>
          </a:xfrm>
        </p:grpSpPr>
        <p:pic>
          <p:nvPicPr>
            <p:cNvPr id="22" name="Picture 21">
              <a:extLst>
                <a:ext uri="{FF2B5EF4-FFF2-40B4-BE49-F238E27FC236}">
                  <a16:creationId xmlns:a16="http://schemas.microsoft.com/office/drawing/2014/main" id="{357135F4-28E9-B31C-3CF4-155D12C0B4C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538327" y="3603336"/>
              <a:ext cx="1734900" cy="23464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FAB0D65E-907E-3BF0-475F-62AC9CBC8B29}"/>
                </a:ext>
              </a:extLst>
            </p:cNvPr>
            <p:cNvSpPr txBox="1"/>
            <p:nvPr/>
          </p:nvSpPr>
          <p:spPr>
            <a:xfrm>
              <a:off x="8912655" y="5949788"/>
              <a:ext cx="2968978" cy="707886"/>
            </a:xfrm>
            <a:prstGeom prst="rect">
              <a:avLst/>
            </a:prstGeom>
            <a:noFill/>
            <a:ln>
              <a:solidFill>
                <a:srgbClr val="06559D"/>
              </a:solidFill>
            </a:ln>
          </p:spPr>
          <p:txBody>
            <a:bodyPr wrap="square" rtlCol="0">
              <a:spAutoFit/>
            </a:bodyPr>
            <a:lstStyle/>
            <a:p>
              <a:pPr algn="ctr"/>
              <a:r>
                <a:rPr lang="en-US" sz="2000" b="1" u="sng" dirty="0">
                  <a:solidFill>
                    <a:srgbClr val="06559D"/>
                  </a:solidFill>
                  <a:latin typeface="Akzidenz Grotesk BE Cn" panose="02000506040000020004" pitchFamily="50" charset="0"/>
                </a:rPr>
                <a:t>Staff Contact: Erika Cruz</a:t>
              </a:r>
              <a:endParaRPr lang="en-US" sz="2000" b="1" dirty="0">
                <a:solidFill>
                  <a:srgbClr val="06559D"/>
                </a:solidFill>
                <a:latin typeface="Akzidenz Grotesk BE Cn" panose="02000506040000020004" pitchFamily="50" charset="0"/>
              </a:endParaRPr>
            </a:p>
            <a:p>
              <a:pPr algn="ctr"/>
              <a:r>
                <a:rPr lang="en-US" sz="2000" b="1" dirty="0">
                  <a:solidFill>
                    <a:srgbClr val="06559D"/>
                  </a:solidFill>
                  <a:latin typeface="Akzidenz Grotesk BE Cn" panose="02000506040000020004" pitchFamily="50" charset="0"/>
                </a:rPr>
                <a:t>ecruz@ashrae.org</a:t>
              </a:r>
            </a:p>
          </p:txBody>
        </p:sp>
      </p:grpSp>
      <p:pic>
        <p:nvPicPr>
          <p:cNvPr id="1026" name="Picture 7" descr="A gold medal with blue text and a diamond&#10;&#10;AI-generated content may be incorrect.">
            <a:extLst>
              <a:ext uri="{FF2B5EF4-FFF2-40B4-BE49-F238E27FC236}">
                <a16:creationId xmlns:a16="http://schemas.microsoft.com/office/drawing/2014/main" id="{819F2324-DF60-172D-A5A9-05A3375257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167" y="2494858"/>
            <a:ext cx="2472082" cy="238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E0F367D-787D-A811-8119-EFE5421D4AD6}"/>
              </a:ext>
            </a:extLst>
          </p:cNvPr>
          <p:cNvSpPr txBox="1"/>
          <p:nvPr/>
        </p:nvSpPr>
        <p:spPr>
          <a:xfrm>
            <a:off x="128591" y="141977"/>
            <a:ext cx="7609395" cy="584775"/>
          </a:xfrm>
          <a:prstGeom prst="rect">
            <a:avLst/>
          </a:prstGeom>
          <a:noFill/>
        </p:spPr>
        <p:txBody>
          <a:bodyPr wrap="square" rtlCol="0">
            <a:spAutoFit/>
          </a:bodyPr>
          <a:lstStyle/>
          <a:p>
            <a:r>
              <a:rPr lang="en-US" sz="3200" b="1" dirty="0">
                <a:solidFill>
                  <a:schemeClr val="bg1"/>
                </a:solidFill>
                <a:latin typeface="Abadi ExtraLight" panose="020B0204020104020204" pitchFamily="34" charset="0"/>
              </a:rPr>
              <a:t>ashrae.org</a:t>
            </a:r>
            <a:r>
              <a:rPr lang="en-US" sz="3200" b="1" dirty="0">
                <a:solidFill>
                  <a:schemeClr val="bg1"/>
                </a:solidFill>
                <a:latin typeface="Akzidenz Grotesk BE Medium" panose="02000803030000020004" pitchFamily="50" charset="0"/>
              </a:rPr>
              <a:t>/Marketing</a:t>
            </a:r>
            <a:endParaRPr lang="en-US" b="1" dirty="0">
              <a:solidFill>
                <a:schemeClr val="bg1"/>
              </a:solidFill>
              <a:latin typeface="Akzidenz Grotesk BE Medium" panose="02000803030000020004" pitchFamily="50" charset="0"/>
            </a:endParaRPr>
          </a:p>
        </p:txBody>
      </p:sp>
    </p:spTree>
    <p:extLst>
      <p:ext uri="{BB962C8B-B14F-4D97-AF65-F5344CB8AC3E}">
        <p14:creationId xmlns:p14="http://schemas.microsoft.com/office/powerpoint/2010/main" val="2524510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4C6BBDA33D2B418C96AA528AED573E" ma:contentTypeVersion="2" ma:contentTypeDescription="Create a new document." ma:contentTypeScope="" ma:versionID="b214cc0495fb88b4c9bbdd476a0a77d4">
  <xsd:schema xmlns:xsd="http://www.w3.org/2001/XMLSchema" xmlns:xs="http://www.w3.org/2001/XMLSchema" xmlns:p="http://schemas.microsoft.com/office/2006/metadata/properties" xmlns:ns2="7c628115-b24a-4535-ad04-ab89b3501865" targetNamespace="http://schemas.microsoft.com/office/2006/metadata/properties" ma:root="true" ma:fieldsID="71a45ea58b006735f94f0ca5d6d0f312" ns2:_="">
    <xsd:import namespace="7c628115-b24a-4535-ad04-ab89b3501865"/>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628115-b24a-4535-ad04-ab89b35018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0CD0BE-F7BF-4CE7-AFE2-61B8F1781527}">
  <ds:schemaRefs>
    <ds:schemaRef ds:uri="http://purl.org/dc/terms/"/>
    <ds:schemaRef ds:uri="http://purl.org/dc/dcmitype/"/>
    <ds:schemaRef ds:uri="http://purl.org/dc/elements/1.1/"/>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7c628115-b24a-4535-ad04-ab89b3501865"/>
  </ds:schemaRefs>
</ds:datastoreItem>
</file>

<file path=customXml/itemProps2.xml><?xml version="1.0" encoding="utf-8"?>
<ds:datastoreItem xmlns:ds="http://schemas.openxmlformats.org/officeDocument/2006/customXml" ds:itemID="{523076E9-897F-4EAE-896C-7DBE16528196}">
  <ds:schemaRefs>
    <ds:schemaRef ds:uri="7c628115-b24a-4535-ad04-ab89b350186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0853A6F-88A1-4DCC-9C8C-A5BA102CE3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57960</TotalTime>
  <Words>3590</Words>
  <Application>Microsoft Office PowerPoint</Application>
  <PresentationFormat>Widescreen</PresentationFormat>
  <Paragraphs>549</Paragraphs>
  <Slides>27</Slides>
  <Notes>26</Notes>
  <HiddenSlides>0</HiddenSlides>
  <MMClips>0</MMClips>
  <ScaleCrop>false</ScaleCrop>
  <HeadingPairs>
    <vt:vector size="6" baseType="variant">
      <vt:variant>
        <vt:lpstr>Fonts Used</vt:lpstr>
      </vt:variant>
      <vt:variant>
        <vt:i4>17</vt:i4>
      </vt:variant>
      <vt:variant>
        <vt:lpstr>Theme</vt:lpstr>
      </vt:variant>
      <vt:variant>
        <vt:i4>6</vt:i4>
      </vt:variant>
      <vt:variant>
        <vt:lpstr>Slide Titles</vt:lpstr>
      </vt:variant>
      <vt:variant>
        <vt:i4>27</vt:i4>
      </vt:variant>
    </vt:vector>
  </HeadingPairs>
  <TitlesOfParts>
    <vt:vector size="50" baseType="lpstr">
      <vt:lpstr>Abadi ExtraLight</vt:lpstr>
      <vt:lpstr>Akzidenz Grotesk BE Bold</vt:lpstr>
      <vt:lpstr>Akzidenz Grotesk BE Cn</vt:lpstr>
      <vt:lpstr>Akzidenz Grotesk BE Light</vt:lpstr>
      <vt:lpstr>Akzidenz Grotesk BE Medium</vt:lpstr>
      <vt:lpstr>Akzidenz Grotesk BE Regular</vt:lpstr>
      <vt:lpstr>akzidenz-grotesk</vt:lpstr>
      <vt:lpstr>akzidenz-grotesk-condensed</vt:lpstr>
      <vt:lpstr>Aptos</vt:lpstr>
      <vt:lpstr>Arial</vt:lpstr>
      <vt:lpstr>Calibri</vt:lpstr>
      <vt:lpstr>Calibri Light</vt:lpstr>
      <vt:lpstr>Corbel</vt:lpstr>
      <vt:lpstr>Geneva</vt:lpstr>
      <vt:lpstr>Roboto</vt:lpstr>
      <vt:lpstr>Times New Roman</vt:lpstr>
      <vt:lpstr>Wingdings</vt:lpstr>
      <vt:lpstr>Office Theme</vt:lpstr>
      <vt:lpstr>1_Office Theme</vt:lpstr>
      <vt:lpstr>2_Office Theme</vt:lpstr>
      <vt:lpstr>3_Office Theme</vt:lpstr>
      <vt:lpstr>4_Office Theme</vt:lpstr>
      <vt:lpstr>5_Office Theme</vt:lpstr>
      <vt:lpstr>PowerPoint Presentation</vt:lpstr>
      <vt:lpstr>ABOUT</vt:lpstr>
      <vt:lpstr>ashrae.org/Calendar</vt:lpstr>
      <vt:lpstr>ashrae.org/Conferences</vt:lpstr>
      <vt:lpstr>ASk RAE AI Chatbot </vt:lpstr>
      <vt:lpstr>ABOUT</vt:lpstr>
      <vt:lpstr>ABOUT</vt:lpstr>
      <vt:lpstr>ABOUT</vt:lpstr>
      <vt:lpstr>ABOUT</vt:lpstr>
      <vt:lpstr>ABOUT</vt:lpstr>
      <vt:lpstr>ABOUT</vt:lpstr>
      <vt:lpstr>ABOUT</vt:lpstr>
      <vt:lpstr>ABOUT</vt:lpstr>
      <vt:lpstr>ABOUT</vt:lpstr>
      <vt:lpstr>ABOUT</vt:lpstr>
      <vt:lpstr>ABOUT</vt:lpstr>
      <vt:lpstr>ABOUT</vt:lpstr>
      <vt:lpstr>ABOUT</vt:lpstr>
      <vt:lpstr>ABOUT</vt:lpstr>
      <vt:lpstr>ABOUT</vt:lpstr>
      <vt:lpstr>ABOUT</vt:lpstr>
      <vt:lpstr>ABOUT</vt:lpstr>
      <vt:lpstr>ABOUT</vt:lpstr>
      <vt:lpstr>PowerPoint Presentation</vt:lpstr>
      <vt:lpstr>ABOUT</vt:lpstr>
      <vt:lpstr>Media Inquiries</vt:lpstr>
      <vt:lpstr>PowerPoint Presentation</vt:lpstr>
    </vt:vector>
  </TitlesOfParts>
  <Company>ASHRAE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Joyce, Megan</dc:creator>
  <cp:lastModifiedBy>Wilson, Anne</cp:lastModifiedBy>
  <cp:revision>417</cp:revision>
  <dcterms:created xsi:type="dcterms:W3CDTF">2017-02-06T18:00:44Z</dcterms:created>
  <dcterms:modified xsi:type="dcterms:W3CDTF">2026-07-24T13:14:37Z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0x010100F74C6BBDA33D2B418C96AA528AED573E</vt:lpwstr>
  </property>
</Properties>
</file>