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70" r:id="rId6"/>
  </p:sldMasterIdLst>
  <p:notesMasterIdLst>
    <p:notesMasterId r:id="rId38"/>
  </p:notesMasterIdLst>
  <p:sldIdLst>
    <p:sldId id="256" r:id="rId7"/>
    <p:sldId id="832" r:id="rId8"/>
    <p:sldId id="833" r:id="rId9"/>
    <p:sldId id="839" r:id="rId10"/>
    <p:sldId id="844" r:id="rId11"/>
    <p:sldId id="845" r:id="rId12"/>
    <p:sldId id="816" r:id="rId13"/>
    <p:sldId id="820" r:id="rId14"/>
    <p:sldId id="821" r:id="rId15"/>
    <p:sldId id="858" r:id="rId16"/>
    <p:sldId id="835" r:id="rId17"/>
    <p:sldId id="841" r:id="rId18"/>
    <p:sldId id="831" r:id="rId19"/>
    <p:sldId id="849" r:id="rId20"/>
    <p:sldId id="815" r:id="rId21"/>
    <p:sldId id="814" r:id="rId22"/>
    <p:sldId id="824" r:id="rId23"/>
    <p:sldId id="846" r:id="rId24"/>
    <p:sldId id="826" r:id="rId25"/>
    <p:sldId id="842" r:id="rId26"/>
    <p:sldId id="818" r:id="rId27"/>
    <p:sldId id="856" r:id="rId28"/>
    <p:sldId id="840" r:id="rId29"/>
    <p:sldId id="853" r:id="rId30"/>
    <p:sldId id="854" r:id="rId31"/>
    <p:sldId id="855" r:id="rId32"/>
    <p:sldId id="843" r:id="rId33"/>
    <p:sldId id="852" r:id="rId34"/>
    <p:sldId id="836" r:id="rId35"/>
    <p:sldId id="810"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E41B4E-5952-2D09-96CC-575C5D661217}" name="Yates, Alice" initials="YA" userId="S::ayates@ashrae.org::3bd25bc0-9cfc-4aae-a582-472232179b8b" providerId="AD"/>
  <p188:author id="{94DFAA84-A985-C7C9-F7C8-5A26596D6D08}" name="Owen, Mark" initials="OM" userId="S::mowen@ashrae.org::9c91b8c1-72ab-4ccb-ae30-ab82e95ad353" providerId="AD"/>
  <p188:author id="{949AA99C-2AF4-9163-85DE-09E1F2151628}" name="Abrams, Joyce" initials="AJ" userId="S::jabrams@ashrae.org::987fd9cc-8276-4fdc-8688-82c3e3d11beb" providerId="AD"/>
  <p188:author id="{7BB507D9-C531-DE8C-4D35-CBFE46A382FF}" name="McGee, Erin" initials="ME" userId="S::emcgee@ashrae.org::416c5890-f689-4ab0-bd71-1634136ef80c" providerId="AD"/>
  <p188:author id="{5753BDF5-572F-5B53-41C0-22E6158E48CA}" name="Wilson, Anne" initials="WA" userId="S::annewilson@ashrae.org::89b3bae2-90fb-43a3-a40c-f248f7c09f2c" providerId="AD"/>
  <p188:author id="{14EC71FF-90E3-11F3-B049-57FE89811659}" name="Buckley Washington, Karen" initials="BWK" userId="S::kbwashington@ashrae.org::afe4616f-e74a-4bf9-a689-fb30896868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lson, Anne" initials="WA" lastIdx="27" clrIdx="0">
    <p:extLst>
      <p:ext uri="{19B8F6BF-5375-455C-9EA6-DF929625EA0E}">
        <p15:presenceInfo xmlns:p15="http://schemas.microsoft.com/office/powerpoint/2012/main" userId="S::annewilson@ashrae.org::89b3bae2-90fb-43a3-a40c-f248f7c09f2c" providerId="AD"/>
      </p:ext>
    </p:extLst>
  </p:cmAuthor>
  <p:cmAuthor id="2" name="Gupta, Vanita" initials="GV" lastIdx="11" clrIdx="1">
    <p:extLst>
      <p:ext uri="{19B8F6BF-5375-455C-9EA6-DF929625EA0E}">
        <p15:presenceInfo xmlns:p15="http://schemas.microsoft.com/office/powerpoint/2012/main" userId="S::vgupta@ashrae.org::5c99012d-6400-474d-904c-6207c3a543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6EB6"/>
    <a:srgbClr val="8EC540"/>
    <a:srgbClr val="006699"/>
    <a:srgbClr val="FFFFFF"/>
    <a:srgbClr val="06559D"/>
    <a:srgbClr val="FF00FF"/>
    <a:srgbClr val="05549C"/>
    <a:srgbClr val="C3E099"/>
    <a:srgbClr val="6F6B6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71" autoAdjust="0"/>
    <p:restoredTop sz="72275" autoAdjust="0"/>
  </p:normalViewPr>
  <p:slideViewPr>
    <p:cSldViewPr snapToGrid="0">
      <p:cViewPr varScale="1">
        <p:scale>
          <a:sx n="69" d="100"/>
          <a:sy n="69"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86037-CBA6-4FE3-AF75-4FA5951D1DA1}" type="datetimeFigureOut">
              <a:rPr lang="en-US"/>
              <a:t>8/5/2025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82AF3-B4D1-4C1B-AC6D-4EAEA9DC7605}" type="slidenum">
              <a:rPr lang="en-US"/>
              <a:t>‹#›</a:t>
            </a:fld>
            <a:endParaRPr lang="en-US" dirty="0"/>
          </a:p>
        </p:txBody>
      </p:sp>
    </p:spTree>
    <p:extLst>
      <p:ext uri="{BB962C8B-B14F-4D97-AF65-F5344CB8AC3E}">
        <p14:creationId xmlns:p14="http://schemas.microsoft.com/office/powerpoint/2010/main" val="364818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shrae.org/about/leadership/ashrae-board-of-director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publicrelations@ashrae.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Welcome! The topics presented today will follow the 6 main headers in the menu of ashrae.org to assist viewers in navigating where to learn more about information presented today.</a:t>
            </a:r>
          </a:p>
        </p:txBody>
      </p:sp>
      <p:sp>
        <p:nvSpPr>
          <p:cNvPr id="4" name="Slide Number Placeholder 3"/>
          <p:cNvSpPr>
            <a:spLocks noGrp="1"/>
          </p:cNvSpPr>
          <p:nvPr>
            <p:ph type="sldNum" sz="quarter" idx="5"/>
          </p:nvPr>
        </p:nvSpPr>
        <p:spPr/>
        <p:txBody>
          <a:bodyPr/>
          <a:lstStyle/>
          <a:p>
            <a:fld id="{EA382AF3-B4D1-4C1B-AC6D-4EAEA9DC7605}" type="slidenum">
              <a:rPr lang="en-US" smtClean="0"/>
              <a:t>1</a:t>
            </a:fld>
            <a:endParaRPr lang="en-US" dirty="0"/>
          </a:p>
        </p:txBody>
      </p:sp>
    </p:spTree>
    <p:extLst>
      <p:ext uri="{BB962C8B-B14F-4D97-AF65-F5344CB8AC3E}">
        <p14:creationId xmlns:p14="http://schemas.microsoft.com/office/powerpoint/2010/main" val="277274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ACE8A-7C19-E5D2-448D-B7C8533B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40E0F-B7ED-3668-FB5B-290734E6B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984A8-2558-7329-F99A-1EF3D1743F71}"/>
              </a:ext>
            </a:extLst>
          </p:cNvPr>
          <p:cNvSpPr>
            <a:spLocks noGrp="1"/>
          </p:cNvSpPr>
          <p:nvPr>
            <p:ph type="body" idx="1"/>
          </p:nvPr>
        </p:nvSpPr>
        <p:spPr/>
        <p:txBody>
          <a:bodyPr/>
          <a:lstStyle/>
          <a:p>
            <a:r>
              <a:rPr lang="en-US" b="1" dirty="0"/>
              <a:t>In the “About” Menu: Find Officers, Directors, Councils. Committees, Staff</a:t>
            </a:r>
          </a:p>
          <a:p>
            <a:endParaRPr lang="en-US" dirty="0"/>
          </a:p>
        </p:txBody>
      </p:sp>
      <p:sp>
        <p:nvSpPr>
          <p:cNvPr id="4" name="Slide Number Placeholder 3">
            <a:extLst>
              <a:ext uri="{FF2B5EF4-FFF2-40B4-BE49-F238E27FC236}">
                <a16:creationId xmlns:a16="http://schemas.microsoft.com/office/drawing/2014/main" id="{8FC86BAF-3985-2DD5-4298-DA84252832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57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Affairs at ASHRAE has been active!  There are lots of opportunities for engagement – from meeting with local elected officials, sharing information with school boards and other government entities, to testifying formally before government bodies (which needs to be approved by the ASHRAE President).  To learn more about what’s going on in government and to get involved, sign up for their FREE newsletter.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6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672BF-44D2-2B35-0572-A40F6F930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44B29-0675-FAB6-E633-614F0E52C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EE641-1373-2BE7-6B20-07FD31600EB8}"/>
              </a:ext>
            </a:extLst>
          </p:cNvPr>
          <p:cNvSpPr>
            <a:spLocks noGrp="1"/>
          </p:cNvSpPr>
          <p:nvPr>
            <p:ph type="body" idx="1"/>
          </p:nvPr>
        </p:nvSpPr>
        <p:spPr/>
        <p:txBody>
          <a:bodyPr/>
          <a:lstStyle/>
          <a:p>
            <a:r>
              <a:rPr lang="en-US" dirty="0"/>
              <a:t>The Government Affairs Committee has a new program that aims to identify Subject Matter Experts at ASHRAE who can explain technical information in easy-to-understand language to elected officials and policy makers.  This new program provides transportation funding to in-person government meetings.  If you are an expert in a particular subject matter area, please be sure to apply for this exciting new program!</a:t>
            </a:r>
          </a:p>
        </p:txBody>
      </p:sp>
      <p:sp>
        <p:nvSpPr>
          <p:cNvPr id="4" name="Slide Number Placeholder 3">
            <a:extLst>
              <a:ext uri="{FF2B5EF4-FFF2-40B4-BE49-F238E27FC236}">
                <a16:creationId xmlns:a16="http://schemas.microsoft.com/office/drawing/2014/main" id="{4BBDD291-0A21-892A-BBDA-1D3F474576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19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1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9494C"/>
              </a:solidFill>
              <a:effectLs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9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New Standards:</a:t>
            </a:r>
          </a:p>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ANSI/ASHRAE Standard 52.2-2025, </a:t>
            </a:r>
            <a:r>
              <a:rPr lang="en-US" sz="1800" i="1" dirty="0">
                <a:effectLst/>
                <a:latin typeface="Aptos" panose="020B0004020202020204" pitchFamily="34" charset="0"/>
                <a:ea typeface="Times New Roman" panose="02020603050405020304" pitchFamily="18" charset="0"/>
                <a:cs typeface="Aptos" panose="020B0004020202020204" pitchFamily="34" charset="0"/>
              </a:rPr>
              <a:t>Method of Testing General Ventilation Air-Cleaning Devices for Removal Efficiency by Particle Size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57200" marR="0">
              <a:buNone/>
            </a:pPr>
            <a:r>
              <a:rPr lang="en-US" sz="1800" i="1" dirty="0">
                <a:solidFill>
                  <a:srgbClr val="3B7D23"/>
                </a:solidFill>
                <a:effectLst/>
                <a:latin typeface="Aptos" panose="020B0004020202020204" pitchFamily="34" charset="0"/>
                <a:ea typeface="Aptos" panose="020B0004020202020204" pitchFamily="34" charset="0"/>
                <a:cs typeface="Aptos" panose="020B0004020202020204" pitchFamily="34" charset="0"/>
              </a:rPr>
              <a:t>Standard 52.2 establishes a test procedure for evaluating the performance of air-cleaning devices as a function of particle size.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ANSI/ASHRAE Standard 30-2025, </a:t>
            </a:r>
            <a:r>
              <a:rPr lang="en-US" sz="1800" i="1" dirty="0">
                <a:effectLst/>
                <a:latin typeface="Aptos" panose="020B0004020202020204" pitchFamily="34" charset="0"/>
                <a:ea typeface="Times New Roman" panose="02020603050405020304" pitchFamily="18" charset="0"/>
                <a:cs typeface="Aptos" panose="020B0004020202020204" pitchFamily="34" charset="0"/>
              </a:rPr>
              <a:t>Method of Testing Liquid Chillers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57200" marR="0">
              <a:buNone/>
            </a:pPr>
            <a:r>
              <a:rPr lang="en-US" sz="1800" i="1" dirty="0">
                <a:solidFill>
                  <a:srgbClr val="3B7D23"/>
                </a:solidFill>
                <a:effectLst/>
                <a:latin typeface="Aptos" panose="020B0004020202020204" pitchFamily="34" charset="0"/>
                <a:ea typeface="Aptos" panose="020B0004020202020204" pitchFamily="34" charset="0"/>
                <a:cs typeface="Aptos" panose="020B0004020202020204" pitchFamily="34" charset="0"/>
              </a:rPr>
              <a:t>Standard 30 prescribes methods of testing to measure the thermal capacity, energy efficiency, and liquid pressure drop of packaged liquid-chiller equipment using a refrigerant vapor compression cycle.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ANSI/ASHRAE/ASHE Standard 189.3-2025, </a:t>
            </a:r>
            <a:r>
              <a:rPr lang="en-US" sz="1800" i="1" dirty="0">
                <a:effectLst/>
                <a:latin typeface="Aptos" panose="020B0004020202020204" pitchFamily="34" charset="0"/>
                <a:ea typeface="Times New Roman" panose="02020603050405020304" pitchFamily="18" charset="0"/>
                <a:cs typeface="Aptos" panose="020B0004020202020204" pitchFamily="34" charset="0"/>
              </a:rPr>
              <a:t>Design, Construction, and Operation of Sustainable High-Performance Health Care Facilities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57200" marR="0">
              <a:buNone/>
            </a:pPr>
            <a:r>
              <a:rPr lang="en-US" sz="1800" i="1" dirty="0">
                <a:solidFill>
                  <a:srgbClr val="3B7D23"/>
                </a:solidFill>
                <a:effectLst/>
                <a:latin typeface="Aptos" panose="020B0004020202020204" pitchFamily="34" charset="0"/>
                <a:ea typeface="Aptos" panose="020B0004020202020204" pitchFamily="34" charset="0"/>
                <a:cs typeface="Aptos" panose="020B0004020202020204" pitchFamily="34" charset="0"/>
              </a:rPr>
              <a:t>Standard 189.3 provides minimum requirements for the siting, design, construction, and operation of high-performance, sustainable health care facilities.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New Guideline:</a:t>
            </a:r>
          </a:p>
          <a:p>
            <a:pPr marL="342900" marR="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ASHRAE/ASHE Guideline 43-2025, </a:t>
            </a:r>
            <a:r>
              <a:rPr lang="en-US" sz="1800" i="1" dirty="0">
                <a:effectLst/>
                <a:latin typeface="Aptos" panose="020B0004020202020204" pitchFamily="34" charset="0"/>
                <a:ea typeface="Times New Roman" panose="02020603050405020304" pitchFamily="18" charset="0"/>
                <a:cs typeface="Aptos" panose="020B0004020202020204" pitchFamily="34" charset="0"/>
              </a:rPr>
              <a:t>Operations Guideline for Ventilation of Health Care Facilities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57200" marR="0">
              <a:buNone/>
            </a:pPr>
            <a:r>
              <a:rPr lang="en-US" sz="1800" i="1" dirty="0">
                <a:solidFill>
                  <a:srgbClr val="3B7D23"/>
                </a:solidFill>
                <a:effectLst/>
                <a:latin typeface="Aptos" panose="020B0004020202020204" pitchFamily="34" charset="0"/>
                <a:ea typeface="Aptos" panose="020B0004020202020204" pitchFamily="34" charset="0"/>
                <a:cs typeface="Aptos" panose="020B0004020202020204" pitchFamily="34" charset="0"/>
              </a:rPr>
              <a:t>ASHRAE Guideline 43 provides recommendations for the operation of HVAC systems that provide environmental control in health care facilities for the safety and comfort of health care facility occupants.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 </a:t>
            </a:r>
          </a:p>
          <a:p>
            <a:endParaRPr lang="en-US" dirty="0">
              <a:cs typeface="Calibri"/>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15</a:t>
            </a:fld>
            <a:endParaRPr lang="en-US" dirty="0"/>
          </a:p>
        </p:txBody>
      </p:sp>
    </p:spTree>
    <p:extLst>
      <p:ext uri="{BB962C8B-B14F-4D97-AF65-F5344CB8AC3E}">
        <p14:creationId xmlns:p14="http://schemas.microsoft.com/office/powerpoint/2010/main" val="230510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buFont typeface="Symbol" panose="05050102010706020507" pitchFamily="18" charset="2"/>
              <a:buNone/>
            </a:pPr>
            <a:r>
              <a:rPr lang="en-US" sz="1200" b="1" dirty="0">
                <a:effectLst/>
                <a:latin typeface="Aptos" panose="020B0004020202020204" pitchFamily="34" charset="0"/>
                <a:ea typeface="Times New Roman" panose="02020603050405020304" pitchFamily="18" charset="0"/>
                <a:cs typeface="Aptos" panose="020B0004020202020204" pitchFamily="34" charset="0"/>
              </a:rPr>
              <a:t>Assessing RAC Plant Sustainability – Technical Guide</a:t>
            </a:r>
            <a:endParaRPr lang="en-US" sz="1200" b="1"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This guide, a joint project with UNEP, provides valuable insights and best practices for the sustainable and efficient operation of refrigeration and air-conditioning (RAC) plants. It covers the key dimensions of practice related to RAC plant sustainability in guidance sheets and checklists.</a:t>
            </a:r>
          </a:p>
          <a:p>
            <a:pPr marL="742950" marR="0" lvl="1" indent="-285750">
              <a:buFont typeface="Courier New" panose="02070309020205020404" pitchFamily="49" charset="0"/>
              <a:buChar char="o"/>
            </a:pP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lvl="1" indent="0">
              <a:buFont typeface="Courier New" panose="02070309020205020404" pitchFamily="49" charset="0"/>
              <a:buNone/>
            </a:pPr>
            <a:r>
              <a:rPr lang="en-US" sz="1800" b="1" dirty="0">
                <a:effectLst/>
                <a:latin typeface="Aptos" panose="020B0004020202020204" pitchFamily="34" charset="0"/>
                <a:ea typeface="Aptos" panose="020B0004020202020204" pitchFamily="34" charset="0"/>
                <a:cs typeface="Aptos" panose="020B0004020202020204" pitchFamily="34" charset="0"/>
              </a:rPr>
              <a:t>The 2025 </a:t>
            </a:r>
            <a:r>
              <a:rPr lang="en-US" sz="1800" b="1" i="1" dirty="0">
                <a:effectLst/>
                <a:latin typeface="Aptos" panose="020B0004020202020204" pitchFamily="34" charset="0"/>
                <a:ea typeface="Aptos" panose="020B0004020202020204" pitchFamily="34" charset="0"/>
                <a:cs typeface="Aptos" panose="020B0004020202020204" pitchFamily="34" charset="0"/>
              </a:rPr>
              <a:t>ASHRAE Handbook—Fundamentals</a:t>
            </a:r>
            <a:r>
              <a:rPr lang="en-US" sz="1800" b="1" dirty="0">
                <a:effectLst/>
                <a:latin typeface="Aptos" panose="020B0004020202020204" pitchFamily="34" charset="0"/>
                <a:ea typeface="Aptos" panose="020B0004020202020204" pitchFamily="34" charset="0"/>
                <a:cs typeface="Aptos" panose="020B0004020202020204" pitchFamily="34" charset="0"/>
              </a:rPr>
              <a:t> </a:t>
            </a:r>
            <a:r>
              <a:rPr lang="en-US" sz="1800" dirty="0">
                <a:effectLst/>
                <a:latin typeface="Aptos" panose="020B0004020202020204" pitchFamily="34" charset="0"/>
                <a:ea typeface="Aptos" panose="020B0004020202020204" pitchFamily="34" charset="0"/>
                <a:cs typeface="Aptos" panose="020B0004020202020204" pitchFamily="34" charset="0"/>
              </a:rPr>
              <a:t>covers basic principles and data used in the HVAC&amp;R industry. Its more than 1,100 pages have been extensively updated and cover foundational concepts such as thermodynamics, </a:t>
            </a:r>
            <a:r>
              <a:rPr lang="en-US" sz="1800" dirty="0" err="1">
                <a:effectLst/>
                <a:latin typeface="Aptos" panose="020B0004020202020204" pitchFamily="34" charset="0"/>
                <a:ea typeface="Aptos" panose="020B0004020202020204" pitchFamily="34" charset="0"/>
                <a:cs typeface="Aptos" panose="020B0004020202020204" pitchFamily="34" charset="0"/>
              </a:rPr>
              <a:t>psychrometrics</a:t>
            </a:r>
            <a:r>
              <a:rPr lang="en-US" sz="1800" dirty="0">
                <a:effectLst/>
                <a:latin typeface="Aptos" panose="020B0004020202020204" pitchFamily="34" charset="0"/>
                <a:ea typeface="Aptos" panose="020B0004020202020204" pitchFamily="34" charset="0"/>
                <a:cs typeface="Aptos" panose="020B0004020202020204" pitchFamily="34" charset="0"/>
              </a:rPr>
              <a:t>, and heat transfer, and provide practical guidance on building envelopes, indoor environmental quality, load calculations, duct and piping system design, refrigerants, energy resources, sustainability, climate change, and more.</a:t>
            </a:r>
          </a:p>
          <a:p>
            <a:pPr marL="742950" marR="0" lvl="1" indent="-285750">
              <a:buFont typeface="Courier New" panose="02070309020205020404" pitchFamily="49" charset="0"/>
              <a:buChar char="o"/>
            </a:pP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b="1" dirty="0">
                <a:effectLst/>
                <a:latin typeface="Aptos" panose="020B0004020202020204" pitchFamily="34" charset="0"/>
                <a:ea typeface="Aptos" panose="020B0004020202020204" pitchFamily="34" charset="0"/>
                <a:cs typeface="Aptos" panose="020B0004020202020204" pitchFamily="34" charset="0"/>
              </a:rPr>
              <a:t>Handbook of Smoke Control Engineering, Second Edition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 revised edition of this comprehensive smoke control book incorporates considerable new information based on research and engineering experience, including the balanced approach to fire protection, the mechanisms of smoke control, a discussion of tall buildings, and system reliability.</a:t>
            </a:r>
          </a:p>
          <a:p>
            <a:endParaRPr lang="en-US" dirty="0">
              <a:cs typeface="Calibri"/>
            </a:endParaRPr>
          </a:p>
        </p:txBody>
      </p:sp>
      <p:sp>
        <p:nvSpPr>
          <p:cNvPr id="4" name="Slide Number Placeholder 3"/>
          <p:cNvSpPr>
            <a:spLocks noGrp="1"/>
          </p:cNvSpPr>
          <p:nvPr>
            <p:ph type="sldNum" sz="quarter" idx="5"/>
          </p:nvPr>
        </p:nvSpPr>
        <p:spPr/>
        <p:txBody>
          <a:bodyPr/>
          <a:lstStyle/>
          <a:p>
            <a:fld id="{EA382AF3-B4D1-4C1B-AC6D-4EAEA9DC7605}" type="slidenum">
              <a:rPr lang="en-US"/>
              <a:t>16</a:t>
            </a:fld>
            <a:endParaRPr lang="en-US" dirty="0"/>
          </a:p>
        </p:txBody>
      </p:sp>
    </p:spTree>
    <p:extLst>
      <p:ext uri="{BB962C8B-B14F-4D97-AF65-F5344CB8AC3E}">
        <p14:creationId xmlns:p14="http://schemas.microsoft.com/office/powerpoint/2010/main" val="3966119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cs typeface="+mn-lt"/>
              </a:rPr>
              <a:t>Elearning</a:t>
            </a:r>
          </a:p>
          <a:p>
            <a:r>
              <a:rPr lang="en-US" dirty="0"/>
              <a:t>Grid-Interactive Buildings for Decarbonization dives into how buildings with controllable energy systems– like HVAC, thermal energy storage, electrical production, and battery storage can optimize energy use with the right communication and control technologies. </a:t>
            </a:r>
          </a:p>
          <a:p>
            <a:endParaRPr lang="en-US" dirty="0">
              <a:cs typeface="+mn-lt"/>
            </a:endParaRPr>
          </a:p>
          <a:p>
            <a:r>
              <a:rPr lang="en-US" sz="1400" b="1" u="sng" dirty="0">
                <a:cs typeface="+mn-lt"/>
              </a:rPr>
              <a:t>ALI</a:t>
            </a:r>
          </a:p>
          <a:p>
            <a:pPr marL="0" marR="0">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ASHRAE Learning Institute offers a free publication with online course registration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Starting with its 2025 online course schedule, ALI will offer a complimentary recommended ASHRAE publication to each course registrant. The free publication aims to attract a board audience, including those who may have hesitated to enroll in an ALI course in the past. By providing a tangible resource alongside expert instruction, ALI demonstrates its dedication to empowering professionals across all experience levels. </a:t>
            </a:r>
          </a:p>
          <a:p>
            <a:endParaRPr lang="en-US" dirty="0">
              <a:ea typeface="Calibri"/>
              <a:cs typeface="Calibri"/>
            </a:endParaRPr>
          </a:p>
          <a:p>
            <a:r>
              <a:rPr lang="en-US" b="1" i="0" u="sng" dirty="0">
                <a:cs typeface="Calibri" panose="020F0502020204030204"/>
              </a:rPr>
              <a:t>Certification</a:t>
            </a:r>
          </a:p>
          <a:p>
            <a:pPr marL="0" marR="0">
              <a:buNone/>
            </a:pPr>
            <a:r>
              <a:rPr lang="en-US" sz="1800" b="1" dirty="0">
                <a:effectLst/>
                <a:latin typeface="Aptos" panose="020B0004020202020204" pitchFamily="34" charset="0"/>
                <a:ea typeface="Aptos" panose="020B0004020202020204" pitchFamily="34" charset="0"/>
                <a:cs typeface="Aptos" panose="020B0004020202020204" pitchFamily="34" charset="0"/>
              </a:rPr>
              <a:t>In SY 2025, ASHRAE received a record number of certification applications– over 750!– </a:t>
            </a:r>
            <a:r>
              <a:rPr lang="en-US" sz="1800" b="1">
                <a:effectLst/>
                <a:latin typeface="Aptos" panose="020B0004020202020204" pitchFamily="34" charset="0"/>
                <a:ea typeface="Aptos" panose="020B0004020202020204" pitchFamily="34" charset="0"/>
                <a:cs typeface="Aptos" panose="020B0004020202020204" pitchFamily="34" charset="0"/>
              </a:rPr>
              <a:t>Surpassing the SY 2024</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b="1" dirty="0">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b="1" dirty="0">
                <a:effectLst/>
                <a:latin typeface="Aptos" panose="020B0004020202020204" pitchFamily="34" charset="0"/>
                <a:ea typeface="Aptos" panose="020B0004020202020204" pitchFamily="34" charset="0"/>
                <a:cs typeface="Aptos" panose="020B0004020202020204" pitchFamily="34" charset="0"/>
              </a:rPr>
              <a:t>In SY 2025, ASHRAE administered the very first Certified Decarbonization Professional (CDP) </a:t>
            </a:r>
            <a:r>
              <a:rPr lang="en-US" sz="1800" dirty="0">
                <a:effectLst/>
                <a:latin typeface="Aptos" panose="020B0004020202020204" pitchFamily="34" charset="0"/>
                <a:ea typeface="Aptos" panose="020B0004020202020204" pitchFamily="34" charset="0"/>
                <a:cs typeface="Aptos" panose="020B0004020202020204" pitchFamily="34" charset="0"/>
              </a:rPr>
              <a:t>certification </a:t>
            </a:r>
            <a:r>
              <a:rPr lang="en-US" sz="1800" b="1" dirty="0">
                <a:effectLst/>
                <a:latin typeface="Aptos" panose="020B0004020202020204" pitchFamily="34" charset="0"/>
                <a:ea typeface="Aptos" panose="020B0004020202020204" pitchFamily="34" charset="0"/>
                <a:cs typeface="Aptos" panose="020B0004020202020204" pitchFamily="34" charset="0"/>
              </a:rPr>
              <a:t>exams</a:t>
            </a:r>
            <a:r>
              <a:rPr lang="en-US" sz="1800" dirty="0">
                <a:effectLst/>
                <a:latin typeface="Aptos" panose="020B0004020202020204" pitchFamily="34" charset="0"/>
                <a:ea typeface="Aptos" panose="020B0004020202020204" pitchFamily="34" charset="0"/>
                <a:cs typeface="Aptos" panose="020B0004020202020204" pitchFamily="34" charset="0"/>
              </a:rPr>
              <a:t>.  This certification validates the competency of the decarbonization professional to </a:t>
            </a:r>
            <a:r>
              <a:rPr lang="en-US" sz="1800" i="1" dirty="0">
                <a:effectLst/>
                <a:latin typeface="Aptos" panose="020B0004020202020204" pitchFamily="34" charset="0"/>
                <a:ea typeface="Aptos" panose="020B0004020202020204" pitchFamily="34" charset="0"/>
                <a:cs typeface="Aptos" panose="020B0004020202020204" pitchFamily="34" charset="0"/>
              </a:rPr>
              <a:t>assess, analyze, and develop effective and sustainable strategies that reduce/eliminate the life-cycle carbon footprint of new and existing buildings.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Sit for the CDP - or any of ASHRAE’s</a:t>
            </a:r>
            <a:r>
              <a:rPr lang="en-US" sz="1800" b="1" dirty="0">
                <a:effectLst/>
                <a:latin typeface="Aptos" panose="020B0004020202020204" pitchFamily="34" charset="0"/>
                <a:ea typeface="Aptos" panose="020B0004020202020204" pitchFamily="34" charset="0"/>
                <a:cs typeface="Aptos" panose="020B0004020202020204" pitchFamily="34" charset="0"/>
              </a:rPr>
              <a:t> 7</a:t>
            </a:r>
            <a:r>
              <a:rPr lang="en-US" sz="1800" dirty="0">
                <a:effectLst/>
                <a:latin typeface="Aptos" panose="020B0004020202020204" pitchFamily="34" charset="0"/>
                <a:ea typeface="Aptos" panose="020B0004020202020204" pitchFamily="34" charset="0"/>
                <a:cs typeface="Aptos" panose="020B0004020202020204" pitchFamily="34" charset="0"/>
              </a:rPr>
              <a:t> certification exams - at one of </a:t>
            </a:r>
            <a:r>
              <a:rPr lang="en-US" sz="1800" b="1" dirty="0">
                <a:effectLst/>
                <a:latin typeface="Aptos" panose="020B0004020202020204" pitchFamily="34" charset="0"/>
                <a:ea typeface="Aptos" panose="020B0004020202020204" pitchFamily="34" charset="0"/>
                <a:cs typeface="Aptos" panose="020B0004020202020204" pitchFamily="34" charset="0"/>
              </a:rPr>
              <a:t>over 1,000</a:t>
            </a:r>
            <a:r>
              <a:rPr lang="en-US" sz="1800" dirty="0">
                <a:effectLst/>
                <a:latin typeface="Aptos" panose="020B0004020202020204" pitchFamily="34" charset="0"/>
                <a:ea typeface="Aptos" panose="020B0004020202020204" pitchFamily="34" charset="0"/>
                <a:cs typeface="Aptos" panose="020B0004020202020204" pitchFamily="34" charset="0"/>
              </a:rPr>
              <a:t> test centers worldwide. </a:t>
            </a:r>
          </a:p>
          <a:p>
            <a:endParaRPr lang="en-US" i="1"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17</a:t>
            </a:fld>
            <a:endParaRPr lang="en-US" dirty="0"/>
          </a:p>
        </p:txBody>
      </p:sp>
    </p:spTree>
    <p:extLst>
      <p:ext uri="{BB962C8B-B14F-4D97-AF65-F5344CB8AC3E}">
        <p14:creationId xmlns:p14="http://schemas.microsoft.com/office/powerpoint/2010/main" val="428330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944FD-3B3A-4CA3-B0BE-4A70D3CF8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AC93A-E377-18B0-C087-91F29CA4C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88799-5198-E11B-6C08-DA5D23E9D39E}"/>
              </a:ext>
            </a:extLst>
          </p:cNvPr>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ASHRAE Professional Engineering and Technology Development Funds are available to support young professionals in their first five years of their ASHRAE career who want to expand their knowledge in the heating, ventilation, air conditioning, and refrigeration (HVAC&amp;R) industry. The available funds are designated to cover a portion of the registration fees that may be preventing you from participating in an ASHRAE Learning Institute course. Applications are reviewed on a rolling bases.  </a:t>
            </a:r>
            <a:endParaRPr lang="en-US" dirty="0">
              <a:cs typeface="+mn-lt"/>
            </a:endParaRPr>
          </a:p>
        </p:txBody>
      </p:sp>
      <p:sp>
        <p:nvSpPr>
          <p:cNvPr id="4" name="Slide Number Placeholder 3">
            <a:extLst>
              <a:ext uri="{FF2B5EF4-FFF2-40B4-BE49-F238E27FC236}">
                <a16:creationId xmlns:a16="http://schemas.microsoft.com/office/drawing/2014/main" id="{C4A1EED6-6126-9008-1B0B-ADB0ADE77EAF}"/>
              </a:ext>
            </a:extLst>
          </p:cNvPr>
          <p:cNvSpPr>
            <a:spLocks noGrp="1"/>
          </p:cNvSpPr>
          <p:nvPr>
            <p:ph type="sldNum" sz="quarter" idx="5"/>
          </p:nvPr>
        </p:nvSpPr>
        <p:spPr/>
        <p:txBody>
          <a:bodyPr/>
          <a:lstStyle/>
          <a:p>
            <a:fld id="{EA382AF3-B4D1-4C1B-AC6D-4EAEA9DC7605}" type="slidenum">
              <a:rPr lang="en-US" smtClean="0"/>
              <a:t>18</a:t>
            </a:fld>
            <a:endParaRPr lang="en-US" dirty="0"/>
          </a:p>
        </p:txBody>
      </p:sp>
    </p:spTree>
    <p:extLst>
      <p:ext uri="{BB962C8B-B14F-4D97-AF65-F5344CB8AC3E}">
        <p14:creationId xmlns:p14="http://schemas.microsoft.com/office/powerpoint/2010/main" val="3634172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19</a:t>
            </a:fld>
            <a:endParaRPr lang="en-US" dirty="0"/>
          </a:p>
        </p:txBody>
      </p:sp>
    </p:spTree>
    <p:extLst>
      <p:ext uri="{BB962C8B-B14F-4D97-AF65-F5344CB8AC3E}">
        <p14:creationId xmlns:p14="http://schemas.microsoft.com/office/powerpoint/2010/main" val="18371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kzidenz Grotesk BE Medium" panose="02000803030000020004" pitchFamily="50" charset="0"/>
              </a:rPr>
              <a:t> </a:t>
            </a:r>
            <a:r>
              <a:rPr lang="en-US" dirty="0">
                <a:solidFill>
                  <a:schemeClr val="bg1"/>
                </a:solidFill>
                <a:latin typeface="Akzidenz Grotesk BE Medium" panose="02000803030000020004" pitchFamily="50" charset="0"/>
              </a:rPr>
              <a:t>View ASHRAE Governing Documents at </a:t>
            </a:r>
            <a:r>
              <a:rPr lang="en-US" b="1" u="sng" dirty="0">
                <a:solidFill>
                  <a:schemeClr val="bg1"/>
                </a:solidFill>
                <a:latin typeface="Akzidenz Grotesk BE Medium" panose="02000803030000020004" pitchFamily="50" charset="0"/>
              </a:rPr>
              <a:t>ashrae.org/about/governance</a:t>
            </a: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2</a:t>
            </a:fld>
            <a:endParaRPr lang="en-US" dirty="0"/>
          </a:p>
        </p:txBody>
      </p:sp>
    </p:spTree>
    <p:extLst>
      <p:ext uri="{BB962C8B-B14F-4D97-AF65-F5344CB8AC3E}">
        <p14:creationId xmlns:p14="http://schemas.microsoft.com/office/powerpoint/2010/main" val="4236984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83A23-210C-94AA-E971-A662061D6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E0412-C35D-4F45-1735-64016A69F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4182C-E94C-4998-CE4A-89C048ABE1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2D2DCF-CB24-4FD7-0991-34A0C4285F46}"/>
              </a:ext>
            </a:extLst>
          </p:cNvPr>
          <p:cNvSpPr>
            <a:spLocks noGrp="1"/>
          </p:cNvSpPr>
          <p:nvPr>
            <p:ph type="sldNum" sz="quarter" idx="5"/>
          </p:nvPr>
        </p:nvSpPr>
        <p:spPr/>
        <p:txBody>
          <a:bodyPr/>
          <a:lstStyle/>
          <a:p>
            <a:fld id="{EA382AF3-B4D1-4C1B-AC6D-4EAEA9DC7605}" type="slidenum">
              <a:rPr lang="en-US" smtClean="0"/>
              <a:t>20</a:t>
            </a:fld>
            <a:endParaRPr lang="en-US" dirty="0"/>
          </a:p>
        </p:txBody>
      </p:sp>
    </p:spTree>
    <p:extLst>
      <p:ext uri="{BB962C8B-B14F-4D97-AF65-F5344CB8AC3E}">
        <p14:creationId xmlns:p14="http://schemas.microsoft.com/office/powerpoint/2010/main" val="374776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0"/>
              </a:spcBef>
              <a:defRPr/>
            </a:pPr>
            <a:r>
              <a:rPr lang="en-US" sz="1200" dirty="0">
                <a:ea typeface="+mn-lt"/>
                <a:cs typeface="+mn-lt"/>
              </a:rPr>
              <a:t>Submit nominations for others and/or yourself  for council or committees</a:t>
            </a:r>
            <a:r>
              <a:rPr lang="en-US" sz="1200" dirty="0">
                <a:ea typeface="+mn-lt"/>
                <a:cs typeface="Calibri"/>
              </a:rPr>
              <a:t> in the Committee Nominations page in the Communities section.</a:t>
            </a:r>
          </a:p>
          <a:p>
            <a:endParaRPr lang="en-US" dirty="0"/>
          </a:p>
          <a:p>
            <a:r>
              <a:rPr lang="en-US" dirty="0"/>
              <a:t>You can also find info about Society Scholarships in the Student Zone section so be sure to remind your students about the money available to them through this program. </a:t>
            </a:r>
          </a:p>
        </p:txBody>
      </p:sp>
      <p:sp>
        <p:nvSpPr>
          <p:cNvPr id="4" name="Slide Number Placeholder 3"/>
          <p:cNvSpPr>
            <a:spLocks noGrp="1"/>
          </p:cNvSpPr>
          <p:nvPr>
            <p:ph type="sldNum" sz="quarter" idx="5"/>
          </p:nvPr>
        </p:nvSpPr>
        <p:spPr/>
        <p:txBody>
          <a:bodyPr/>
          <a:lstStyle/>
          <a:p>
            <a:fld id="{EA382AF3-B4D1-4C1B-AC6D-4EAEA9DC7605}" type="slidenum">
              <a:rPr lang="en-US" smtClean="0"/>
              <a:t>21</a:t>
            </a:fld>
            <a:endParaRPr lang="en-US" dirty="0"/>
          </a:p>
        </p:txBody>
      </p:sp>
    </p:spTree>
    <p:extLst>
      <p:ext uri="{BB962C8B-B14F-4D97-AF65-F5344CB8AC3E}">
        <p14:creationId xmlns:p14="http://schemas.microsoft.com/office/powerpoint/2010/main" val="4249447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C"/>
              </a:solidFill>
              <a:effectLst/>
              <a:latin typeface="+mj-lt"/>
            </a:endParaRPr>
          </a:p>
          <a:p>
            <a:r>
              <a:rPr lang="en-US" sz="1200" kern="1200" dirty="0">
                <a:solidFill>
                  <a:schemeClr val="tx1"/>
                </a:solidFill>
                <a:effectLst/>
                <a:highlight>
                  <a:srgbClr val="FFFFFF"/>
                </a:highlight>
                <a:latin typeface="+mn-lt"/>
                <a:ea typeface="+mn-ea"/>
                <a:cs typeface="+mn-cs"/>
              </a:rPr>
              <a:t>Chapter Leadership Academy is a 1.5-day crash course designed to simplify the learning curve of all things ASHRAE. Attendees will gain a better understanding of how ASHRAE Society functions and obtain useful and practical knowledge essential for honing ASHRAE leadership skills. The program also will include sharing tips and best practices that attendees can confidently take back to their Chapters for implementation. Attendees help shape the discussion, too! A significant part of the program will be based on hot topics and ASHRAE-related challenges that attendees have identified they would like to see addressed.</a:t>
            </a:r>
          </a:p>
          <a:p>
            <a:r>
              <a:rPr lang="en-US" sz="1200" kern="1200" dirty="0">
                <a:solidFill>
                  <a:schemeClr val="tx1"/>
                </a:solidFill>
                <a:effectLst/>
                <a:highlight>
                  <a:srgbClr val="FFFFFF"/>
                </a:highlight>
                <a:latin typeface="+mn-lt"/>
                <a:ea typeface="+mn-ea"/>
                <a:cs typeface="+mn-cs"/>
              </a:rPr>
              <a:t> </a:t>
            </a:r>
          </a:p>
          <a:p>
            <a:r>
              <a:rPr lang="en-US" sz="1200" kern="1200" dirty="0">
                <a:solidFill>
                  <a:schemeClr val="tx1"/>
                </a:solidFill>
                <a:effectLst/>
                <a:highlight>
                  <a:srgbClr val="FFFFFF"/>
                </a:highlight>
                <a:latin typeface="+mn-lt"/>
                <a:ea typeface="+mn-ea"/>
                <a:cs typeface="+mn-cs"/>
              </a:rPr>
              <a:t>Contact your </a:t>
            </a:r>
            <a:r>
              <a:rPr lang="en-US" sz="1200" u="sng" kern="1200" dirty="0">
                <a:solidFill>
                  <a:schemeClr val="tx1"/>
                </a:solidFill>
                <a:effectLst/>
                <a:highlight>
                  <a:srgbClr val="FFFFFF"/>
                </a:highlight>
                <a:latin typeface="+mn-lt"/>
                <a:ea typeface="+mn-ea"/>
                <a:cs typeface="+mn-cs"/>
                <a:hlinkClick r:id="rId3"/>
              </a:rPr>
              <a:t>Director and Regional Chair (DRC)</a:t>
            </a:r>
            <a:r>
              <a:rPr lang="en-US" sz="1200" kern="1200" dirty="0">
                <a:solidFill>
                  <a:schemeClr val="tx1"/>
                </a:solidFill>
                <a:effectLst/>
                <a:highlight>
                  <a:srgbClr val="FFFFFF"/>
                </a:highlight>
                <a:latin typeface="+mn-lt"/>
                <a:ea typeface="+mn-ea"/>
                <a:cs typeface="+mn-cs"/>
              </a:rPr>
              <a:t> TODAY! DRCs will approve attendees from their region –and up to four attendees will be approved from each Region. Those interested should contact their DRC before </a:t>
            </a:r>
            <a:r>
              <a:rPr lang="en-US" sz="1200" b="1" kern="1200" dirty="0">
                <a:solidFill>
                  <a:schemeClr val="tx1"/>
                </a:solidFill>
                <a:effectLst/>
                <a:highlight>
                  <a:srgbClr val="FFFFFF"/>
                </a:highlight>
                <a:latin typeface="+mn-lt"/>
                <a:ea typeface="+mn-ea"/>
                <a:cs typeface="+mn-cs"/>
              </a:rPr>
              <a:t>November 21.</a:t>
            </a:r>
            <a:r>
              <a:rPr lang="en-US" sz="1200" kern="1200" dirty="0">
                <a:solidFill>
                  <a:schemeClr val="tx1"/>
                </a:solidFill>
                <a:effectLst/>
                <a:highlight>
                  <a:srgbClr val="FFFFFF"/>
                </a:highlight>
                <a:latin typeface="+mn-lt"/>
                <a:ea typeface="+mn-ea"/>
                <a:cs typeface="+mn-cs"/>
              </a:rPr>
              <a:t> All attendees will be approved to register by </a:t>
            </a:r>
            <a:r>
              <a:rPr lang="en-US" sz="1200" b="1" kern="1200" dirty="0">
                <a:solidFill>
                  <a:schemeClr val="tx1"/>
                </a:solidFill>
                <a:effectLst/>
                <a:highlight>
                  <a:srgbClr val="FFFFFF"/>
                </a:highlight>
                <a:latin typeface="+mn-lt"/>
                <a:ea typeface="+mn-ea"/>
                <a:cs typeface="+mn-cs"/>
              </a:rPr>
              <a:t>December 8</a:t>
            </a:r>
            <a:r>
              <a:rPr lang="en-US" sz="1200" kern="1200" dirty="0">
                <a:solidFill>
                  <a:schemeClr val="tx1"/>
                </a:solidFill>
                <a:effectLst/>
                <a:highlight>
                  <a:srgbClr val="FFFFFF"/>
                </a:highligh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40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23</a:t>
            </a:fld>
            <a:endParaRPr lang="en-US" dirty="0"/>
          </a:p>
        </p:txBody>
      </p:sp>
    </p:spTree>
    <p:extLst>
      <p:ext uri="{BB962C8B-B14F-4D97-AF65-F5344CB8AC3E}">
        <p14:creationId xmlns:p14="http://schemas.microsoft.com/office/powerpoint/2010/main" val="2059263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As you can see, it takes two slides to show our current model. With 8 Membership Grades, 2 discount programs, and 18 membership categories all with different benefits, qualifications, dues and age requirements, the model is confusing and expansive.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13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simplified model focuses on:</a:t>
            </a:r>
            <a:endParaRPr lang="en-US" dirty="0"/>
          </a:p>
          <a:p>
            <a:pPr marL="171450" indent="-171450">
              <a:buFont typeface="Arial"/>
              <a:buChar char="•"/>
            </a:pPr>
            <a:r>
              <a:rPr lang="en-US" dirty="0">
                <a:ea typeface="Calibri"/>
                <a:cs typeface="Calibri"/>
              </a:rPr>
              <a:t>the "Member" grade with tiered dues based on the four tiers outlined by the World Bank with broader qualifications and the same benefits across all tiers. </a:t>
            </a:r>
          </a:p>
          <a:p>
            <a:pPr marL="171450" indent="-171450">
              <a:buFont typeface="Arial"/>
              <a:buChar char="•"/>
            </a:pPr>
            <a:r>
              <a:rPr lang="en-US" dirty="0">
                <a:ea typeface="Calibri"/>
                <a:cs typeface="Calibri"/>
              </a:rPr>
              <a:t>Two similar membership categories created to mirror one another for Young Professionals and Tenured Professions to provide the same significant dues discounts with access to quality benefits. </a:t>
            </a:r>
          </a:p>
          <a:p>
            <a:pPr marL="171450" indent="-171450">
              <a:buFont typeface="Arial"/>
              <a:buChar char="•"/>
            </a:pPr>
            <a:r>
              <a:rPr lang="en-US" dirty="0">
                <a:ea typeface="Calibri"/>
                <a:cs typeface="Calibri"/>
              </a:rPr>
              <a:t>Life Service Members which rewards long-term dues paying members who have a certain level of Society participation which spans all aspects of Society (Society, Regional, Chapter service, Ad Hoc service, Standard Project Committee service, Technical Committee services, general activities such as service to Society's Winter and Annual Conferences, CRCs Intersociety assignments, Foundation and HVAC&amp;R Research Journal, and Service as a Speaker, author of ASHRAE publications and author of ASHRAE published papers. Those who don't qualify for the waived dues still receive quality benefits at an extremely discounted dues rate as a Tenured Professional. </a:t>
            </a:r>
          </a:p>
          <a:p>
            <a:pPr marL="171450" indent="-171450">
              <a:buFont typeface="Arial"/>
              <a:buChar char="•"/>
            </a:pPr>
            <a:r>
              <a:rPr lang="en-US" dirty="0">
                <a:ea typeface="Calibri"/>
                <a:cs typeface="Calibri"/>
              </a:rPr>
              <a:t>Students and Student Branch Advisors continue to have extremely discounted dues but access to critical technical content with Handbook Online. </a:t>
            </a:r>
          </a:p>
          <a:p>
            <a:pPr marL="171450" indent="-171450">
              <a:buFont typeface="Arial"/>
              <a:buChar char="•"/>
            </a:pPr>
            <a:r>
              <a:rPr lang="en-US" dirty="0">
                <a:ea typeface="Calibri"/>
                <a:cs typeface="Calibri"/>
              </a:rPr>
              <a:t>EVERYONE, including Students, receives access to Handbook Online. </a:t>
            </a:r>
          </a:p>
          <a:p>
            <a:pPr marL="171450" indent="-171450">
              <a:buFont typeface="Arial"/>
              <a:buChar char="•"/>
            </a:pPr>
            <a:endParaRPr lang="en-US" dirty="0">
              <a:ea typeface="Calibri"/>
              <a:cs typeface="Calibri"/>
            </a:endParaRPr>
          </a:p>
          <a:p>
            <a:pPr marL="0" indent="0">
              <a:buFont typeface="Arial"/>
              <a:buNone/>
            </a:pPr>
            <a:r>
              <a:rPr lang="en-US" dirty="0">
                <a:ea typeface="Calibri"/>
                <a:cs typeface="Calibri"/>
              </a:rPr>
              <a:t>**The dues rates and percentages are shown as examples based on 2025-2026 dues rates. The Finance Committee is responsible for reviewing, recommending changes and interpreting fees, dues, and privileges.**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175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biggest changes are highlighted here:</a:t>
            </a:r>
          </a:p>
          <a:p>
            <a:pPr marL="171450" indent="-171450">
              <a:buFont typeface="Arial"/>
              <a:buChar char="•"/>
            </a:pPr>
            <a:r>
              <a:rPr lang="en-US" dirty="0">
                <a:ea typeface="Calibri"/>
                <a:cs typeface="Calibri"/>
              </a:rPr>
              <a:t>The Associate and Affiliate Member Grade and Smart Start program are replaced with the Young Professionals membership category which is offered for those 35 years or younger with heavily discounted dues for the first two years of their membership with quality benefits offered. The only benefit not offered is the annual benefit selection option. After two years they are automatically transferred to the Member Grade with full access to benefits. This serves the need to transition younger members from school to early stages of their career but doesn't limit the discount opportunity to just students. This also eliminates confusing additional dues tiers of current Affiliate grade and additional tiers of Developing Economies. </a:t>
            </a:r>
          </a:p>
          <a:p>
            <a:pPr marL="171450" indent="-171450">
              <a:buFont typeface="Arial"/>
              <a:buChar char="•"/>
            </a:pPr>
            <a:r>
              <a:rPr lang="en-US" dirty="0">
                <a:ea typeface="Calibri"/>
                <a:cs typeface="Calibri"/>
              </a:rPr>
              <a:t>The Developing Economies discount program which currently offers a percentage discount on every single member category with limited benefits would transition to tiered dues for our Members based on country of residence. The four tiers are determined by the World Bank and would allow for some countries, like Mexico, who are currently considered "Upper-Middle Income" by the World Bank but are currently paying full dues to pay in a new tier of dues. Currently we only have about 25 members who fall into the Low Income tier at the lowest dues rate. </a:t>
            </a:r>
          </a:p>
          <a:p>
            <a:pPr marL="171450" indent="-171450">
              <a:buFont typeface="Arial"/>
              <a:buChar char="•"/>
            </a:pPr>
            <a:r>
              <a:rPr lang="en-US" dirty="0">
                <a:ea typeface="Calibri"/>
                <a:cs typeface="Calibri"/>
              </a:rPr>
              <a:t>The Retired Member category currently made up of only 200 members and is available by request only for those who are truly retired. Replacing Retired Members with a Tenured Professional category (which mirrors our Young Professionals category in terms of dues rate and benefits) allows for more members who reach a certain age whether they are retired or not the ability to pay a reduced dues rate but still keep access to quality benefits. This change helps support Society's members who have membership tenure but are in the end-stage of their careers but are not necessarily retired. </a:t>
            </a:r>
          </a:p>
          <a:p>
            <a:pPr marL="171450" indent="-171450">
              <a:buFont typeface="Arial"/>
              <a:buChar char="•"/>
            </a:pPr>
            <a:r>
              <a:rPr lang="en-US" dirty="0">
                <a:ea typeface="Calibri"/>
                <a:cs typeface="Calibri"/>
              </a:rPr>
              <a:t>Life Member Grade would transition to a Life Service Member Grade. Members who reach 65 years old with a cumulative membership in ASHRAE for 30 years who serve Society at any point in their 30 years and meet the service requirement (i.e. the equivalent to 10 points on the DSA tally form). This rewards members of our Society who have given back in some capacity. For those who don't qualify when they hit their 65/30 years can still qualify later on with continued service and can take advantage of the Tenured Professional category with significant dues discount while retaining quality benefits. Members who achieve DSA will automatically receive LSM status once 65/30 years are met. </a:t>
            </a:r>
          </a:p>
          <a:p>
            <a:pPr marL="171450" indent="-171450">
              <a:buFont typeface="Arial"/>
              <a:buChar char="•"/>
            </a:pPr>
            <a:r>
              <a:rPr lang="en-US" dirty="0">
                <a:ea typeface="Calibri"/>
                <a:cs typeface="Calibri"/>
              </a:rPr>
              <a:t>To be very clear, all current Life Members will remain Life Members and will be grandfathered into the current Member Grade. In fact, the new member grade wouldn't go into effect until July 1, 2027 (if approved as is) which allows for members approaching Life Member Status in the next three years to still gain the Life Member Grade without the service component. </a:t>
            </a:r>
          </a:p>
          <a:p>
            <a:pPr marL="171450" indent="-171450">
              <a:buFont typeface="Arial"/>
              <a:buChar char="•"/>
            </a:pPr>
            <a:r>
              <a:rPr lang="en-US" dirty="0">
                <a:ea typeface="Calibri"/>
                <a:cs typeface="Calibri"/>
              </a:rPr>
              <a:t>All members, including students, will have access to Handbook Online while their membership is in good standing. This is added benefit fulfills </a:t>
            </a:r>
            <a:r>
              <a:rPr lang="en-US" dirty="0"/>
              <a:t>ASHRAE's objective to disseminate technical knowledge to its members. </a:t>
            </a:r>
          </a:p>
          <a:p>
            <a:pPr marL="171450" indent="-171450">
              <a:buFont typeface="Arial"/>
              <a:buChar char="•"/>
            </a:pPr>
            <a:r>
              <a:rPr lang="en-US" dirty="0">
                <a:ea typeface="Calibri"/>
                <a:cs typeface="Calibri"/>
              </a:rPr>
              <a:t>The member qualifications of </a:t>
            </a:r>
            <a:r>
              <a:rPr lang="en-US" dirty="0"/>
              <a:t>12 years combined experience for post high ed, work, pro engineering reg/license are loosened to welcome anyone interested in the building sciences.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46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reasons for these changes are summarized on this slide:</a:t>
            </a:r>
          </a:p>
          <a:p>
            <a:pPr marL="171450" indent="-171450">
              <a:buFont typeface="Arial"/>
              <a:buChar char="•"/>
            </a:pPr>
            <a:r>
              <a:rPr lang="en-US" dirty="0">
                <a:ea typeface="Calibri"/>
                <a:cs typeface="Calibri"/>
              </a:rPr>
              <a:t>Simplification</a:t>
            </a:r>
          </a:p>
          <a:p>
            <a:pPr lvl="1" indent="-171450">
              <a:buFont typeface="Courier New"/>
              <a:buChar char="o"/>
            </a:pPr>
            <a:r>
              <a:rPr lang="en-US" dirty="0"/>
              <a:t>If it's easier to explain the benefits and process to join and easier to understand more people may join! The elevator speech just got easier :)</a:t>
            </a:r>
            <a:endParaRPr lang="en-US" dirty="0">
              <a:ea typeface="Calibri"/>
              <a:cs typeface="Calibri"/>
            </a:endParaRPr>
          </a:p>
          <a:p>
            <a:pPr marL="171450" indent="-171450">
              <a:buFont typeface="Arial"/>
              <a:buChar char="•"/>
            </a:pPr>
            <a:r>
              <a:rPr lang="en-US" dirty="0">
                <a:ea typeface="Calibri"/>
                <a:cs typeface="Calibri"/>
              </a:rPr>
              <a:t>Support DEI </a:t>
            </a:r>
          </a:p>
          <a:p>
            <a:pPr lvl="1" indent="-171450">
              <a:buFont typeface="Courier New"/>
              <a:buChar char="o"/>
            </a:pPr>
            <a:r>
              <a:rPr lang="en-US" dirty="0">
                <a:ea typeface="Calibri"/>
                <a:cs typeface="Calibri"/>
              </a:rPr>
              <a:t>Same opportunities are given members starting out and finishing up their careers through the proposed Young Professionals and Tenured Professionals categories. </a:t>
            </a:r>
          </a:p>
          <a:p>
            <a:pPr lvl="1" indent="-171450">
              <a:buFont typeface="Courier New"/>
              <a:buChar char="o"/>
            </a:pPr>
            <a:r>
              <a:rPr lang="en-US" dirty="0">
                <a:ea typeface="Calibri"/>
                <a:cs typeface="Calibri"/>
              </a:rPr>
              <a:t>By lifting the qualifications of membership (12 years of experience, professional engineering or related registration or license, </a:t>
            </a:r>
            <a:r>
              <a:rPr lang="en-US" dirty="0" err="1">
                <a:ea typeface="Calibri"/>
                <a:cs typeface="Calibri"/>
              </a:rPr>
              <a:t>etc</a:t>
            </a:r>
            <a:r>
              <a:rPr lang="en-US" dirty="0">
                <a:ea typeface="Calibri"/>
                <a:cs typeface="Calibri"/>
              </a:rPr>
              <a:t>) and allow anyone interested in ASHRAE's vision and mission to join</a:t>
            </a:r>
          </a:p>
          <a:p>
            <a:pPr lvl="1" indent="-171450">
              <a:buFont typeface="Courier New"/>
              <a:buChar char="o"/>
            </a:pPr>
            <a:r>
              <a:rPr lang="en-US" dirty="0">
                <a:ea typeface="Calibri"/>
                <a:cs typeface="Calibri"/>
              </a:rPr>
              <a:t>Expanding the opportunity for all members (expect Students) to be able to vote and hold leadership positions in the chapter</a:t>
            </a:r>
          </a:p>
          <a:p>
            <a:pPr marL="171450" indent="-171450">
              <a:buFont typeface="Arial"/>
              <a:buChar char="•"/>
            </a:pPr>
            <a:r>
              <a:rPr lang="en-US" dirty="0">
                <a:ea typeface="Calibri"/>
                <a:cs typeface="Calibri"/>
              </a:rPr>
              <a:t>Tiered Membership Dues match the four tiers of the World Bank</a:t>
            </a:r>
          </a:p>
          <a:p>
            <a:pPr lvl="1" indent="-171450">
              <a:buFont typeface="Courier New"/>
              <a:buChar char="o"/>
            </a:pPr>
            <a:r>
              <a:rPr lang="en-US" dirty="0">
                <a:ea typeface="Calibri"/>
                <a:cs typeface="Calibri"/>
              </a:rPr>
              <a:t>This recommendation stems from CRC motions over the past few years specifically from the Lebanese Chapter and Monterrey Chapter</a:t>
            </a:r>
          </a:p>
          <a:p>
            <a:pPr lvl="1" indent="-171450">
              <a:buFont typeface="Courier New"/>
              <a:buChar char="o"/>
            </a:pPr>
            <a:r>
              <a:rPr lang="en-US" dirty="0">
                <a:ea typeface="Calibri"/>
                <a:cs typeface="Calibri"/>
              </a:rPr>
              <a:t>Current ASHRAE's Developing Economies discount program allows for those who fall into the top two tiers (High and Upper-Middle incomes) to pay full dues and those in the bottom two tiers (Lower-Middle and Low Incomes) pay the Developing Economies discounted dues. Allowing for a four tier system will better align with the income tiers specified by the World Bank. Member benefits would be the same for everyone with the Member Grade regardless of what tier they fall into. The Full Member category is the only membership category that would be tiered. </a:t>
            </a:r>
          </a:p>
          <a:p>
            <a:pPr marL="171450" indent="-171450">
              <a:buFont typeface="Arial"/>
              <a:buChar char="•"/>
            </a:pPr>
            <a:r>
              <a:rPr lang="en-US" dirty="0">
                <a:ea typeface="Calibri"/>
                <a:cs typeface="Calibri"/>
              </a:rPr>
              <a:t>Added Benefit for ALL</a:t>
            </a:r>
          </a:p>
          <a:p>
            <a:pPr lvl="1" indent="-171450">
              <a:buFont typeface="Courier New"/>
              <a:buChar char="o"/>
            </a:pPr>
            <a:r>
              <a:rPr lang="en-US" dirty="0">
                <a:ea typeface="Calibri"/>
                <a:cs typeface="Calibri"/>
              </a:rPr>
              <a:t>This recommendation also stems from CRC motions specifically from Central Oklahoma Chapter and Southern Alberta Chapter to have Students have access to HBO and for ALL members to have HBO. </a:t>
            </a:r>
          </a:p>
          <a:p>
            <a:pPr lvl="1" indent="-171450">
              <a:buFont typeface="Courier New"/>
              <a:buChar char="o"/>
            </a:pPr>
            <a:r>
              <a:rPr lang="en-US" dirty="0">
                <a:ea typeface="Calibri"/>
                <a:cs typeface="Calibri"/>
              </a:rPr>
              <a:t>Years ago, a printed handbook was shipped to every full Member of ASHRAE. Society did away with printed handbooks for all and instead offered discounted print versions and the option to choose HBO or Handbook PDF as a free annual benefit. This recommendation provides access to HBO for free to all. HBO gives the member all four volumes of the Handbook via online access. Handbook PDF (downloadable and easy to forward) and printed Handbook would be discounted for members. </a:t>
            </a:r>
          </a:p>
          <a:p>
            <a:pPr lvl="1" indent="-171450">
              <a:buFont typeface="Courier New"/>
              <a:buChar char="o"/>
            </a:pPr>
            <a:r>
              <a:rPr lang="en-US" dirty="0">
                <a:ea typeface="Calibri"/>
                <a:cs typeface="Calibri"/>
              </a:rPr>
              <a:t>Allowing students the ability to have access to HBO to support them in their studies may also drive students to be more interested and engaged about pursing HVAC&amp;R specific careers. </a:t>
            </a:r>
          </a:p>
          <a:p>
            <a:pPr lvl="1" indent="-171450">
              <a:buFont typeface="Courier New"/>
              <a:buChar char="o"/>
            </a:pPr>
            <a:r>
              <a:rPr lang="en-US" dirty="0">
                <a:ea typeface="Calibri"/>
                <a:cs typeface="Calibri"/>
              </a:rPr>
              <a:t>Both the Student Activities Committee and Membership Promotion Committee have reviewed these motions and recommend approving them. </a:t>
            </a:r>
          </a:p>
          <a:p>
            <a:pPr marL="171450" indent="-171450">
              <a:buFont typeface="Arial"/>
              <a:buChar char="•"/>
            </a:pPr>
            <a:r>
              <a:rPr lang="en-US" dirty="0">
                <a:ea typeface="Calibri"/>
                <a:cs typeface="Calibri"/>
              </a:rPr>
              <a:t>Access to Handbook Online serves as a retention tool:</a:t>
            </a:r>
          </a:p>
          <a:p>
            <a:pPr lvl="1" indent="-171450">
              <a:buFont typeface="Courier New"/>
              <a:buChar char="o"/>
            </a:pPr>
            <a:r>
              <a:rPr lang="en-US" dirty="0">
                <a:ea typeface="Calibri"/>
                <a:cs typeface="Calibri"/>
              </a:rPr>
              <a:t>Once membership expires, access to HBO expires. </a:t>
            </a:r>
          </a:p>
          <a:p>
            <a:pPr lvl="1" indent="-171450">
              <a:buFont typeface="Courier New"/>
              <a:buChar char="o"/>
            </a:pPr>
            <a:r>
              <a:rPr lang="en-US" dirty="0">
                <a:ea typeface="Calibri"/>
                <a:cs typeface="Calibri"/>
              </a:rPr>
              <a:t>This could support members renewing on time to retain access and slowly reduce the amount of delinquents we have in our current 6 month grace period. </a:t>
            </a:r>
          </a:p>
          <a:p>
            <a:pPr lvl="1" indent="-171450">
              <a:buFont typeface="Courier New"/>
              <a:buChar char="o"/>
            </a:pPr>
            <a:r>
              <a:rPr lang="en-US" dirty="0">
                <a:ea typeface="Calibri"/>
                <a:cs typeface="Calibri"/>
              </a:rPr>
              <a:t>Access to HBO compliments the popular subscription service model that most products and services are leaning toward. </a:t>
            </a:r>
          </a:p>
          <a:p>
            <a:pPr marL="171450" indent="-171450">
              <a:buFont typeface="Arial"/>
              <a:buChar char="•"/>
            </a:pPr>
            <a:r>
              <a:rPr lang="en-US" dirty="0">
                <a:ea typeface="Calibri"/>
                <a:cs typeface="Calibri"/>
              </a:rPr>
              <a:t>Slowing the continued growth of Non Dues Paying Members</a:t>
            </a:r>
          </a:p>
          <a:p>
            <a:pPr lvl="1" indent="-171450">
              <a:buFont typeface="Courier New"/>
              <a:buChar char="o"/>
            </a:pPr>
            <a:r>
              <a:rPr lang="en-US" dirty="0">
                <a:ea typeface="Calibri"/>
                <a:cs typeface="Calibri"/>
              </a:rPr>
              <a:t>Life Members continue to grow significantly year over year due to Society's aging membership. </a:t>
            </a:r>
          </a:p>
          <a:p>
            <a:pPr lvl="1" indent="-171450">
              <a:buFont typeface="Courier New"/>
              <a:buChar char="o"/>
            </a:pPr>
            <a:r>
              <a:rPr lang="en-US" dirty="0">
                <a:ea typeface="Calibri"/>
                <a:cs typeface="Calibri"/>
              </a:rPr>
              <a:t>If Society continues to automatically give those who meet the 30/65 threshold waived dues we could be missing out on added revenue. </a:t>
            </a:r>
          </a:p>
          <a:p>
            <a:pPr lvl="1" indent="-171450">
              <a:buFont typeface="Courier New"/>
              <a:buChar char="o"/>
            </a:pPr>
            <a:r>
              <a:rPr lang="en-US" dirty="0">
                <a:ea typeface="Calibri"/>
                <a:cs typeface="Calibri"/>
              </a:rPr>
              <a:t>Reward those who have served Society during their membership tenure by provided free dues and allowing those not as engaged with Society the option to join the Tenured Professionals members category to retain quality benefits and a reduced dues date. This allows Society to generate some additional revenue for those who enter the Tenured Professional category instead of automatically assigning them to Life Member.  </a:t>
            </a:r>
          </a:p>
          <a:p>
            <a:pPr lvl="1" indent="-171450">
              <a:buFont typeface="Courier New"/>
              <a:buChar char="o"/>
            </a:pPr>
            <a:r>
              <a:rPr lang="en-US" dirty="0">
                <a:ea typeface="Calibri"/>
                <a:cs typeface="Calibri"/>
              </a:rPr>
              <a:t>AGAIN, those that are already Life Members would be grandfathered into that Member Grade and those approaching Life Member status of the next 3 years would also be grandfathered in since, if this is approved, it wouldn't go into affect until July 2027.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291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[Read slide]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407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PR team have tools and resources available to vet media inquires, research media contacts and arrange appropriate responses. Please send all media inquires to </a:t>
            </a:r>
            <a:r>
              <a:rPr lang="en-US" dirty="0">
                <a:hlinkClick r:id="rId3" tooltip="mailto:publicrelations@ashrae.org"/>
              </a:rPr>
              <a:t>publicrelations@ashrae.org</a:t>
            </a:r>
            <a:r>
              <a:rPr lang="en-US" dirty="0"/>
              <a:t> for support.</a:t>
            </a:r>
          </a:p>
        </p:txBody>
      </p:sp>
      <p:sp>
        <p:nvSpPr>
          <p:cNvPr id="4" name="Slide Number Placeholder 3"/>
          <p:cNvSpPr>
            <a:spLocks noGrp="1"/>
          </p:cNvSpPr>
          <p:nvPr>
            <p:ph type="sldNum" sz="quarter" idx="5"/>
          </p:nvPr>
        </p:nvSpPr>
        <p:spPr/>
        <p:txBody>
          <a:bodyPr/>
          <a:lstStyle/>
          <a:p>
            <a:fld id="{EA382AF3-B4D1-4C1B-AC6D-4EAEA9DC7605}" type="slidenum">
              <a:rPr lang="en-US" smtClean="0"/>
              <a:t>30</a:t>
            </a:fld>
            <a:endParaRPr lang="en-US" dirty="0"/>
          </a:p>
        </p:txBody>
      </p:sp>
    </p:spTree>
    <p:extLst>
      <p:ext uri="{BB962C8B-B14F-4D97-AF65-F5344CB8AC3E}">
        <p14:creationId xmlns:p14="http://schemas.microsoft.com/office/powerpoint/2010/main" val="238925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kzidenz-grotesk"/>
              </a:rPr>
              <a:t>ASHRAE has introduced a new tagline by adding the word ‘Global’. It now reads ‘Shaping Tomorrow’s Global Built Environment Today’. You can download this graphic at Marketing Central which is in the ‘About’ section of the website. </a:t>
            </a:r>
          </a:p>
          <a:p>
            <a:endParaRPr lang="en-US" b="0" i="0" dirty="0">
              <a:effectLst/>
              <a:latin typeface="akzidenz-grotesk"/>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3</a:t>
            </a:fld>
            <a:endParaRPr lang="en-US" dirty="0"/>
          </a:p>
        </p:txBody>
      </p:sp>
    </p:spTree>
    <p:extLst>
      <p:ext uri="{BB962C8B-B14F-4D97-AF65-F5344CB8AC3E}">
        <p14:creationId xmlns:p14="http://schemas.microsoft.com/office/powerpoint/2010/main" val="133529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ea typeface="Aptos" panose="020B0004020202020204" pitchFamily="34" charset="0"/>
                <a:cs typeface="Times New Roman"/>
              </a:rPr>
              <a:t>ASHRAE’s member and volunteer base maximizes the organization’s reach, foresight, leadership position, and organizational knowledge.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ea typeface="Aptos" panose="020B0004020202020204" pitchFamily="34" charset="0"/>
                <a:cs typeface="Times New Roman"/>
              </a:rPr>
              <a:t>A broad group of stakeholders leverage ASHRAE's resources to make decisions and meet objectives that positively affect the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ea typeface="Aptos" panose="020B0004020202020204" pitchFamily="34" charset="0"/>
                <a:cs typeface="Times New Roman"/>
              </a:rPr>
              <a:t>A viable, thriving industry makes a positive global impact.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00" dirty="0">
              <a:solidFill>
                <a:schemeClr val="tx1"/>
              </a:solidFill>
              <a:effectLst/>
              <a:ea typeface="Aptos" panose="020B000402020202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00" dirty="0">
                <a:solidFill>
                  <a:schemeClr val="tx1"/>
                </a:solidFill>
                <a:effectLst/>
                <a:ea typeface="Aptos" panose="020B0004020202020204" pitchFamily="34" charset="0"/>
                <a:cs typeface="Times New Roman"/>
              </a:rPr>
              <a:t>Key Enablers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Arial"/>
              </a:rPr>
              <a:t>Research:</a:t>
            </a:r>
            <a:r>
              <a:rPr lang="en-US" sz="1200" dirty="0">
                <a:effectLst/>
                <a:latin typeface="Arial"/>
              </a:rPr>
              <a:t> </a:t>
            </a:r>
            <a:r>
              <a:rPr lang="en-US" sz="1200" dirty="0"/>
              <a:t>The value of ASHRAE’s resources is grounded in unbiased data, developed through rigorous research methods.</a:t>
            </a:r>
            <a:endParaRPr lang="en-US" sz="1200" dirty="0">
              <a:effectLst/>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Arial"/>
              </a:rPr>
              <a:t>AI</a:t>
            </a:r>
            <a:r>
              <a:rPr lang="en-US" sz="1200" dirty="0">
                <a:effectLst/>
                <a:latin typeface="Arial"/>
              </a:rPr>
              <a:t>: The use of AI enables ASHRAE to improve data collection, automate internal operations, and promote agility.</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mn-lt"/>
              </a:rPr>
              <a:t>Global Network</a:t>
            </a:r>
            <a:r>
              <a:rPr lang="en-US" sz="1200" dirty="0">
                <a:effectLst/>
                <a:latin typeface="+mn-lt"/>
              </a:rPr>
              <a:t>: ASHRAE's global network convenes the industry to generate unparalleled knowledge and content.</a:t>
            </a:r>
            <a:endParaRPr lang="en-US" sz="1200" dirty="0"/>
          </a:p>
          <a:p>
            <a:endParaRPr lang="en-US" b="0" i="0" dirty="0">
              <a:effectLs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20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7F985-FEDC-67DB-02A4-EEFF37F3D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6DCDC-5A94-0B39-1E88-36AE90AEF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74AF1-9F8F-C789-C46A-E60078910FA5}"/>
              </a:ext>
            </a:extLst>
          </p:cNvPr>
          <p:cNvSpPr>
            <a:spLocks noGrp="1"/>
          </p:cNvSpPr>
          <p:nvPr>
            <p:ph type="body" idx="1"/>
          </p:nvPr>
        </p:nvSpPr>
        <p:spPr/>
        <p:txBody>
          <a:bodyPr/>
          <a:lstStyle/>
          <a:p>
            <a:pPr marL="228600" indent="-228600">
              <a:buFont typeface="+mj-lt"/>
              <a:buAutoNum type="arabicPeriod"/>
            </a:pPr>
            <a:r>
              <a:rPr lang="en-US" dirty="0"/>
              <a:t>Highlight the following as key events that has informed the final plan</a:t>
            </a:r>
          </a:p>
          <a:p>
            <a:pPr marL="628650" lvl="1" indent="-171450">
              <a:buFont typeface="Arial" panose="020B0604020202020204" pitchFamily="34" charset="0"/>
              <a:buChar char="•"/>
            </a:pPr>
            <a:r>
              <a:rPr lang="en-US" dirty="0"/>
              <a:t>Stakeholder Interviews with ASHRAE members and other industry partners</a:t>
            </a:r>
          </a:p>
          <a:p>
            <a:pPr marL="628650" lvl="1" indent="-171450">
              <a:buFont typeface="Arial" panose="020B0604020202020204" pitchFamily="34" charset="0"/>
              <a:buChar char="•"/>
            </a:pPr>
            <a:r>
              <a:rPr lang="en-US" dirty="0"/>
              <a:t>Survey Questionnaire (distributed to both members and non-members)</a:t>
            </a:r>
          </a:p>
          <a:p>
            <a:pPr marL="628650" lvl="1" indent="-171450">
              <a:buFont typeface="Arial" panose="020B0604020202020204" pitchFamily="34" charset="0"/>
              <a:buChar char="•"/>
            </a:pPr>
            <a:r>
              <a:rPr lang="en-US" dirty="0"/>
              <a:t>BOD facilitated strategy session</a:t>
            </a:r>
          </a:p>
          <a:p>
            <a:pPr marL="228600" indent="-228600">
              <a:buFont typeface="+mj-lt"/>
              <a:buAutoNum type="arabicPeriod"/>
            </a:pPr>
            <a:r>
              <a:rPr lang="en-US" dirty="0"/>
              <a:t>The strategic plan identifies key priorities for the society over the next three years. The chapters can use this information to guide their chapter operations so that there is alignment with the society priorities.</a:t>
            </a:r>
          </a:p>
          <a:p>
            <a:pPr marL="228600" indent="-228600">
              <a:buFont typeface="+mj-lt"/>
              <a:buAutoNum type="arabicPeriod"/>
            </a:pPr>
            <a:r>
              <a:rPr lang="en-US" dirty="0"/>
              <a:t>For example, EMPOWERED WORKFORCE is a key initiative. Chapters can look to develop programs and training that strengthens the skill sets of the members in their area of operation to expand and or build capacity to serve members and member firms.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Chapter leaders can work with their DRC and regional leadership to identify key initiatives that are specific to their regions/chapters and develop the appropriate tasks so that their chapter operations align with the society’s strategic plan and direction.</a:t>
            </a:r>
          </a:p>
          <a:p>
            <a:pPr marL="228600" indent="-228600">
              <a:buFont typeface="+mj-lt"/>
              <a:buAutoNum type="arabicPeriod"/>
            </a:pPr>
            <a:endParaRPr lang="en-US" dirty="0"/>
          </a:p>
        </p:txBody>
      </p:sp>
      <p:sp>
        <p:nvSpPr>
          <p:cNvPr id="4" name="Slide Number Placeholder 3">
            <a:extLst>
              <a:ext uri="{FF2B5EF4-FFF2-40B4-BE49-F238E27FC236}">
                <a16:creationId xmlns:a16="http://schemas.microsoft.com/office/drawing/2014/main" id="{62D7395B-4F14-88A5-7BAA-6B1E50B75A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43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20878-F573-C832-C598-36853E8A1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80CD8-6969-7794-06AB-92E169C19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1FDE3-53C0-801D-97BB-FD08A91AA2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CRC Motions will need to include which strategic plan initiative the motion is tied to. </a:t>
            </a:r>
          </a:p>
          <a:p>
            <a:r>
              <a:rPr lang="en-US" b="0" i="0" dirty="0">
                <a:effectLst/>
                <a:latin typeface="akzidenz-grotesk"/>
              </a:rPr>
              <a:t>The Planning Committee and ASHRAE Board of Directors are asking committees and councils to reference this document for planning their 2025-26 MBOs. </a:t>
            </a:r>
          </a:p>
        </p:txBody>
      </p:sp>
      <p:sp>
        <p:nvSpPr>
          <p:cNvPr id="4" name="Slide Number Placeholder 3">
            <a:extLst>
              <a:ext uri="{FF2B5EF4-FFF2-40B4-BE49-F238E27FC236}">
                <a16:creationId xmlns:a16="http://schemas.microsoft.com/office/drawing/2014/main" id="{2CB90CCE-8BEA-F075-ABBA-3DB9CD38C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31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
              </a:rPr>
              <a:t>2025-26 Board of Directors </a:t>
            </a:r>
            <a:r>
              <a:rPr lang="en-US" sz="1800" b="1" i="1" dirty="0">
                <a:solidFill>
                  <a:schemeClr val="bg1"/>
                </a:solidFill>
                <a:latin typeface="Calibri  "/>
              </a:rPr>
              <a:t>Executive Committee</a:t>
            </a:r>
            <a:endParaRPr lang="en-US" sz="1800" dirty="0">
              <a:solidFill>
                <a:schemeClr val="bg1"/>
              </a:solidFill>
              <a:latin typeface="Calibri  "/>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latin typeface="Calibri  "/>
              </a:rPr>
            </a:br>
            <a:r>
              <a:rPr kumimoji="0" lang="en-US" sz="1800" i="0" u="none" strike="noStrike" kern="1200" cap="none" spc="0" normalizeH="0" baseline="0" noProof="0" dirty="0">
                <a:ln>
                  <a:noFill/>
                </a:ln>
                <a:solidFill>
                  <a:prstClr val="black"/>
                </a:solidFill>
                <a:effectLst/>
                <a:uLnTx/>
                <a:uFillTx/>
                <a:ea typeface="+mn-ea"/>
                <a:cs typeface="+mn-cs"/>
              </a:rPr>
              <a:t>Through an elaborate committee structure, including committees and councils, ASHRAE policies are established by a </a:t>
            </a:r>
            <a:r>
              <a:rPr kumimoji="0" lang="en-US" sz="1800" b="1" i="0" u="none" strike="noStrike" kern="1200" cap="none" spc="0" normalizeH="0" baseline="0" noProof="0" dirty="0">
                <a:ln>
                  <a:noFill/>
                </a:ln>
                <a:solidFill>
                  <a:prstClr val="black"/>
                </a:solidFill>
                <a:effectLst/>
                <a:uLnTx/>
                <a:uFillTx/>
                <a:ea typeface="+mn-ea"/>
                <a:cs typeface="+mn-cs"/>
              </a:rPr>
              <a:t>Board of Directors </a:t>
            </a:r>
            <a:r>
              <a:rPr kumimoji="0" lang="en-US" sz="1800" i="0" u="none" strike="noStrike" kern="1200" cap="none" spc="0" normalizeH="0" baseline="0" noProof="0" dirty="0">
                <a:ln>
                  <a:noFill/>
                </a:ln>
                <a:solidFill>
                  <a:prstClr val="black"/>
                </a:solidFill>
                <a:effectLst/>
                <a:uLnTx/>
                <a:uFillTx/>
                <a:ea typeface="+mn-ea"/>
                <a:cs typeface="+mn-cs"/>
              </a:rPr>
              <a:t>comprised of Society members elected by the membership. Board members serve terms of one to three years, including the President who serves a one‐year term.</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i="1" dirty="0">
                <a:latin typeface="Calibri  "/>
              </a:rPr>
            </a:br>
            <a:endParaRPr lang="en-US" sz="1800" i="1" dirty="0">
              <a:latin typeface="Calibri  "/>
            </a:endParaRP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7</a:t>
            </a:fld>
            <a:endParaRPr lang="en-US" dirty="0"/>
          </a:p>
        </p:txBody>
      </p:sp>
    </p:spTree>
    <p:extLst>
      <p:ext uri="{BB962C8B-B14F-4D97-AF65-F5344CB8AC3E}">
        <p14:creationId xmlns:p14="http://schemas.microsoft.com/office/powerpoint/2010/main" val="3855942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
              </a:rPr>
              <a:t>2025-26 Board of Directors</a:t>
            </a:r>
            <a:r>
              <a:rPr lang="en-US" sz="1400" b="1" dirty="0">
                <a:latin typeface="Calibri  "/>
              </a:rPr>
              <a:t> </a:t>
            </a:r>
            <a:r>
              <a:rPr lang="en-US" sz="1200" b="1" i="1" dirty="0">
                <a:latin typeface="Calibri  "/>
              </a:rPr>
              <a:t>Director and Regional Chairs</a:t>
            </a:r>
            <a:br>
              <a:rPr lang="en-US" sz="1400" i="1" dirty="0">
                <a:latin typeface="Calibri  "/>
              </a:rPr>
            </a:br>
            <a:endParaRPr lang="en-US" sz="1400" i="1" dirty="0">
              <a:latin typeface="Calibri  "/>
            </a:endParaRP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8</a:t>
            </a:fld>
            <a:endParaRPr lang="en-US" dirty="0"/>
          </a:p>
        </p:txBody>
      </p:sp>
    </p:spTree>
    <p:extLst>
      <p:ext uri="{BB962C8B-B14F-4D97-AF65-F5344CB8AC3E}">
        <p14:creationId xmlns:p14="http://schemas.microsoft.com/office/powerpoint/2010/main" val="54656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
              </a:rPr>
              <a:t>2025-26 </a:t>
            </a:r>
            <a:r>
              <a:rPr lang="en-US" sz="1200" b="1" i="1" dirty="0">
                <a:latin typeface="Calibri  "/>
              </a:rPr>
              <a:t>Directors-at-large</a:t>
            </a:r>
            <a:br>
              <a:rPr lang="en-US" sz="1800" i="1" dirty="0">
                <a:latin typeface="Calibri  "/>
              </a:rPr>
            </a:br>
            <a:endParaRPr lang="en-US" sz="1800" i="1" dirty="0">
              <a:latin typeface="Calibri  "/>
            </a:endParaRP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9</a:t>
            </a:fld>
            <a:endParaRPr lang="en-US" dirty="0"/>
          </a:p>
        </p:txBody>
      </p:sp>
    </p:spTree>
    <p:extLst>
      <p:ext uri="{BB962C8B-B14F-4D97-AF65-F5344CB8AC3E}">
        <p14:creationId xmlns:p14="http://schemas.microsoft.com/office/powerpoint/2010/main" val="256858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FDFFEB-F9FD-9D5E-49A9-D1DA0B171ADF}"/>
              </a:ext>
            </a:extLst>
          </p:cNvPr>
          <p:cNvSpPr/>
          <p:nvPr userDrawn="1"/>
        </p:nvSpPr>
        <p:spPr>
          <a:xfrm>
            <a:off x="0" y="0"/>
            <a:ext cx="12192000"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DD8FD95-4187-F5A1-BA0B-27D48B50743C}"/>
              </a:ext>
            </a:extLst>
          </p:cNvPr>
          <p:cNvSpPr/>
          <p:nvPr userDrawn="1"/>
        </p:nvSpPr>
        <p:spPr>
          <a:xfrm>
            <a:off x="0" y="0"/>
            <a:ext cx="12192000" cy="6900863"/>
          </a:xfrm>
          <a:prstGeom prst="rect">
            <a:avLst/>
          </a:prstGeom>
          <a:solidFill>
            <a:srgbClr val="0655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674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9941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10967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888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12737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579109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283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48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90492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47333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1839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966727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8323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8/5/2025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201632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2179294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00DBB-6D52-43C0-9F2D-D41B1913DC56}"/>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3" name="Text Placeholder 2">
            <a:extLst>
              <a:ext uri="{FF2B5EF4-FFF2-40B4-BE49-F238E27FC236}">
                <a16:creationId xmlns:a16="http://schemas.microsoft.com/office/drawing/2014/main" id="{612830C4-96A1-4CC4-8A86-2AA3DB7CFAD8}"/>
              </a:ext>
            </a:extLst>
          </p:cNvPr>
          <p:cNvSpPr>
            <a:spLocks noGrp="1"/>
          </p:cNvSpPr>
          <p:nvPr>
            <p:ph idx="1"/>
          </p:nvPr>
        </p:nvSpPr>
        <p:spPr>
          <a:xfrm>
            <a:off x="411829" y="963261"/>
            <a:ext cx="11594034" cy="5110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endParaRPr lang="en-US"/>
          </a:p>
        </p:txBody>
      </p:sp>
      <p:sp>
        <p:nvSpPr>
          <p:cNvPr id="14" name="Title Placeholder 1">
            <a:extLst>
              <a:ext uri="{FF2B5EF4-FFF2-40B4-BE49-F238E27FC236}">
                <a16:creationId xmlns:a16="http://schemas.microsoft.com/office/drawing/2014/main" id="{7C4AB840-3A74-4B77-AD26-93B84112F9A0}"/>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685845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7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D558F3-D1E9-404E-B35D-9C0863AA98B0}"/>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4" name="Title Placeholder 1">
            <a:extLst>
              <a:ext uri="{FF2B5EF4-FFF2-40B4-BE49-F238E27FC236}">
                <a16:creationId xmlns:a16="http://schemas.microsoft.com/office/drawing/2014/main" id="{9A154ED3-A530-4C85-A74D-28177B23B01B}"/>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12994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460834" y="6604416"/>
            <a:ext cx="908986" cy="240815"/>
          </a:xfrm>
          <a:prstGeom prst="rect">
            <a:avLst/>
          </a:prstGeom>
        </p:spPr>
        <p:txBody>
          <a:bodyPr/>
          <a:lstStyle/>
          <a:p>
            <a:r>
              <a:rPr lang="en-US"/>
              <a:t>3/6/2020</a:t>
            </a:r>
          </a:p>
        </p:txBody>
      </p:sp>
      <p:sp>
        <p:nvSpPr>
          <p:cNvPr id="5" name="Footer Placeholder 4"/>
          <p:cNvSpPr>
            <a:spLocks noGrp="1"/>
          </p:cNvSpPr>
          <p:nvPr>
            <p:ph type="ftr" sz="quarter" idx="11"/>
          </p:nvPr>
        </p:nvSpPr>
        <p:spPr>
          <a:xfrm>
            <a:off x="3205814" y="6624164"/>
            <a:ext cx="6468678" cy="251285"/>
          </a:xfrm>
          <a:prstGeom prst="rect">
            <a:avLst/>
          </a:prstGeom>
        </p:spPr>
        <p:txBody>
          <a:bodyPr/>
          <a:lstStyle/>
          <a:p>
            <a:endParaRPr lang="en-US"/>
          </a:p>
        </p:txBody>
      </p:sp>
      <p:sp>
        <p:nvSpPr>
          <p:cNvPr id="6" name="Slide Number Placeholder 5"/>
          <p:cNvSpPr>
            <a:spLocks noGrp="1"/>
          </p:cNvSpPr>
          <p:nvPr>
            <p:ph type="sldNum" sz="quarter" idx="12"/>
          </p:nvPr>
        </p:nvSpPr>
        <p:spPr>
          <a:xfrm>
            <a:off x="411829" y="6604416"/>
            <a:ext cx="982631" cy="240815"/>
          </a:xfrm>
          <a:prstGeom prst="rect">
            <a:avLst/>
          </a:prstGeom>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82428"/>
          </a:xfrm>
          <a:prstGeom prst="rect">
            <a:avLst/>
          </a:prstGeom>
          <a:solidFill>
            <a:srgbClr val="0066FF"/>
          </a:solidFill>
        </p:spPr>
      </p:pic>
    </p:spTree>
    <p:extLst>
      <p:ext uri="{BB962C8B-B14F-4D97-AF65-F5344CB8AC3E}">
        <p14:creationId xmlns:p14="http://schemas.microsoft.com/office/powerpoint/2010/main" val="234226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70702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B89A-0EAA-4B62-AC5F-0D6AB0F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81C7-4974-473D-BC3E-F3B5D1987533}"/>
              </a:ext>
            </a:extLst>
          </p:cNvPr>
          <p:cNvSpPr>
            <a:spLocks noGrp="1"/>
          </p:cNvSpPr>
          <p:nvPr>
            <p:ph sz="half" idx="1"/>
          </p:nvPr>
        </p:nvSpPr>
        <p:spPr>
          <a:xfrm>
            <a:off x="568171" y="1136342"/>
            <a:ext cx="5451629"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2FBDE-6877-47A5-98E1-16FC966C6B78}"/>
              </a:ext>
            </a:extLst>
          </p:cNvPr>
          <p:cNvSpPr>
            <a:spLocks noGrp="1"/>
          </p:cNvSpPr>
          <p:nvPr>
            <p:ph sz="half" idx="2"/>
          </p:nvPr>
        </p:nvSpPr>
        <p:spPr>
          <a:xfrm>
            <a:off x="6383045" y="1136342"/>
            <a:ext cx="5379867"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EF16CF1-82EC-47C1-96EC-3484710488D0}"/>
              </a:ext>
            </a:extLst>
          </p:cNvPr>
          <p:cNvSpPr>
            <a:spLocks noGrp="1"/>
          </p:cNvSpPr>
          <p:nvPr>
            <p:ph type="ftr" sz="quarter" idx="3"/>
          </p:nvPr>
        </p:nvSpPr>
        <p:spPr>
          <a:xfrm>
            <a:off x="3192" y="6603699"/>
            <a:ext cx="2801112" cy="24277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Mathis Consulting Company</a:t>
            </a:r>
          </a:p>
        </p:txBody>
      </p:sp>
      <p:sp>
        <p:nvSpPr>
          <p:cNvPr id="9" name="Slide Number Placeholder 5">
            <a:extLst>
              <a:ext uri="{FF2B5EF4-FFF2-40B4-BE49-F238E27FC236}">
                <a16:creationId xmlns:a16="http://schemas.microsoft.com/office/drawing/2014/main" id="{8DD47D71-2BE5-4165-8C5A-BEAAB1460BB9}"/>
              </a:ext>
            </a:extLst>
          </p:cNvPr>
          <p:cNvSpPr>
            <a:spLocks noGrp="1"/>
          </p:cNvSpPr>
          <p:nvPr>
            <p:ph type="sldNum" sz="quarter" idx="4"/>
          </p:nvPr>
        </p:nvSpPr>
        <p:spPr>
          <a:xfrm>
            <a:off x="11252906" y="6623189"/>
            <a:ext cx="939094" cy="2348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Page </a:t>
            </a:r>
            <a:fld id="{0EB8F1EF-6D45-4E45-867A-105750940064}" type="slidenum">
              <a:rPr lang="en-US" smtClean="0"/>
              <a:pPr/>
              <a:t>‹#›</a:t>
            </a:fld>
            <a:endParaRPr lang="en-US"/>
          </a:p>
        </p:txBody>
      </p:sp>
    </p:spTree>
    <p:extLst>
      <p:ext uri="{BB962C8B-B14F-4D97-AF65-F5344CB8AC3E}">
        <p14:creationId xmlns:p14="http://schemas.microsoft.com/office/powerpoint/2010/main" val="1379000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43B-C60A-466C-BD32-6D1FE395D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3E48-1FD3-428C-A790-58711CA07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4CB93-20A9-4D72-8605-588209DCB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EB244-F392-465E-9F7F-EB8DC1A4EE68}"/>
              </a:ext>
            </a:extLst>
          </p:cNvPr>
          <p:cNvSpPr>
            <a:spLocks noGrp="1"/>
          </p:cNvSpPr>
          <p:nvPr>
            <p:ph type="dt" sz="half" idx="10"/>
          </p:nvPr>
        </p:nvSpPr>
        <p:spPr/>
        <p:txBody>
          <a:bodyPr/>
          <a:lstStyle/>
          <a:p>
            <a:fld id="{AF8BBA54-415D-438F-ABD0-A01F287E4AF8}" type="datetimeFigureOut">
              <a:rPr lang="en-US" smtClean="0"/>
              <a:t>8/5/2025</a:t>
            </a:fld>
            <a:endParaRPr lang="en-US" dirty="0"/>
          </a:p>
        </p:txBody>
      </p:sp>
      <p:sp>
        <p:nvSpPr>
          <p:cNvPr id="6" name="Footer Placeholder 5">
            <a:extLst>
              <a:ext uri="{FF2B5EF4-FFF2-40B4-BE49-F238E27FC236}">
                <a16:creationId xmlns:a16="http://schemas.microsoft.com/office/drawing/2014/main" id="{A0ABDD02-6B98-448B-AED5-E375E1B783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1F2D16-A729-4722-92BD-9E4A35960744}"/>
              </a:ext>
            </a:extLst>
          </p:cNvPr>
          <p:cNvSpPr>
            <a:spLocks noGrp="1"/>
          </p:cNvSpPr>
          <p:nvPr>
            <p:ph type="sldNum" sz="quarter" idx="12"/>
          </p:nvPr>
        </p:nvSpPr>
        <p:spPr/>
        <p:txBody>
          <a:bodyPr/>
          <a:lstStyle/>
          <a:p>
            <a:fld id="{CDCE43C6-5138-4D96-A65B-5B91F73FFF2B}" type="slidenum">
              <a:rPr lang="en-US" smtClean="0"/>
              <a:t>‹#›</a:t>
            </a:fld>
            <a:endParaRPr lang="en-US" dirty="0"/>
          </a:p>
        </p:txBody>
      </p:sp>
    </p:spTree>
    <p:extLst>
      <p:ext uri="{BB962C8B-B14F-4D97-AF65-F5344CB8AC3E}">
        <p14:creationId xmlns:p14="http://schemas.microsoft.com/office/powerpoint/2010/main" val="222711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329005" y="216622"/>
            <a:ext cx="10515600" cy="601515"/>
          </a:xfrm>
        </p:spPr>
        <p:txBody>
          <a:bodyPr>
            <a:noAutofit/>
          </a:bodyPr>
          <a:lstStyle>
            <a:lvl1pPr>
              <a:defRPr sz="3200">
                <a:solidFill>
                  <a:schemeClr val="bg1"/>
                </a:solidFill>
                <a:latin typeface="Akzidenz Grotesk BE Regular" panose="02000503030000020003" pitchFamily="50" charset="0"/>
              </a:defRPr>
            </a:lvl1pPr>
          </a:lstStyle>
          <a:p>
            <a:endParaRPr lang="en-US"/>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28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3" cy="6858000"/>
          </a:xfrm>
          <a:prstGeom prst="rect">
            <a:avLst/>
          </a:prstGeom>
        </p:spPr>
      </p:pic>
    </p:spTree>
    <p:extLst>
      <p:ext uri="{BB962C8B-B14F-4D97-AF65-F5344CB8AC3E}">
        <p14:creationId xmlns:p14="http://schemas.microsoft.com/office/powerpoint/2010/main" val="8464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8" name="Picture 7" descr="Text, logo&#10;&#10;Description automatically generated">
            <a:extLst>
              <a:ext uri="{FF2B5EF4-FFF2-40B4-BE49-F238E27FC236}">
                <a16:creationId xmlns:a16="http://schemas.microsoft.com/office/drawing/2014/main" id="{A4FD5248-DB2C-CAF5-C03E-9F6A7ACAFFD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8" name="Picture 7" descr="Text, logo&#10;&#10;Description automatically generated">
            <a:extLst>
              <a:ext uri="{FF2B5EF4-FFF2-40B4-BE49-F238E27FC236}">
                <a16:creationId xmlns:a16="http://schemas.microsoft.com/office/drawing/2014/main" id="{0229D6BC-F066-0F15-557A-FA84AC6C312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101819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43B-C60A-466C-BD32-6D1FE395D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3E48-1FD3-428C-A790-58711CA07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4CB93-20A9-4D72-8605-588209DCB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EB244-F392-465E-9F7F-EB8DC1A4EE68}"/>
              </a:ext>
            </a:extLst>
          </p:cNvPr>
          <p:cNvSpPr>
            <a:spLocks noGrp="1"/>
          </p:cNvSpPr>
          <p:nvPr>
            <p:ph type="dt" sz="half" idx="10"/>
          </p:nvPr>
        </p:nvSpPr>
        <p:spPr/>
        <p:txBody>
          <a:bodyPr/>
          <a:lstStyle/>
          <a:p>
            <a:fld id="{AF8BBA54-415D-438F-ABD0-A01F287E4AF8}" type="datetimeFigureOut">
              <a:rPr lang="en-US" smtClean="0"/>
              <a:t>8/5/2025</a:t>
            </a:fld>
            <a:endParaRPr lang="en-US" dirty="0"/>
          </a:p>
        </p:txBody>
      </p:sp>
      <p:sp>
        <p:nvSpPr>
          <p:cNvPr id="6" name="Footer Placeholder 5">
            <a:extLst>
              <a:ext uri="{FF2B5EF4-FFF2-40B4-BE49-F238E27FC236}">
                <a16:creationId xmlns:a16="http://schemas.microsoft.com/office/drawing/2014/main" id="{A0ABDD02-6B98-448B-AED5-E375E1B783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1F2D16-A729-4722-92BD-9E4A35960744}"/>
              </a:ext>
            </a:extLst>
          </p:cNvPr>
          <p:cNvSpPr>
            <a:spLocks noGrp="1"/>
          </p:cNvSpPr>
          <p:nvPr>
            <p:ph type="sldNum" sz="quarter" idx="12"/>
          </p:nvPr>
        </p:nvSpPr>
        <p:spPr/>
        <p:txBody>
          <a:bodyPr/>
          <a:lstStyle/>
          <a:p>
            <a:fld id="{CDCE43C6-5138-4D96-A65B-5B91F73FFF2B}" type="slidenum">
              <a:rPr lang="en-US" smtClean="0"/>
              <a:t>‹#›</a:t>
            </a:fld>
            <a:endParaRPr lang="en-US" dirty="0"/>
          </a:p>
        </p:txBody>
      </p:sp>
      <p:pic>
        <p:nvPicPr>
          <p:cNvPr id="8" name="Picture 7" descr="Text, logo&#10;&#10;Description automatically generated">
            <a:extLst>
              <a:ext uri="{FF2B5EF4-FFF2-40B4-BE49-F238E27FC236}">
                <a16:creationId xmlns:a16="http://schemas.microsoft.com/office/drawing/2014/main" id="{BD96AB95-36D6-E8BF-CC96-020752AB48E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357123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dirty="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329005" y="216622"/>
            <a:ext cx="10515600" cy="601515"/>
          </a:xfrm>
        </p:spPr>
        <p:txBody>
          <a:bodyPr>
            <a:noAutofit/>
          </a:bodyPr>
          <a:lstStyle>
            <a:lvl1pPr>
              <a:defRPr sz="3200">
                <a:solidFill>
                  <a:schemeClr val="bg1"/>
                </a:solidFill>
                <a:latin typeface="Akzidenz Grotesk BE Regular" panose="02000503030000020003" pitchFamily="50" charset="0"/>
              </a:defRPr>
            </a:lvl1pPr>
          </a:lstStyle>
          <a:p>
            <a:endParaRPr lang="en-US"/>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848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8/5/2025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dirty="0"/>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978015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8/5/2025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dirty="0"/>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81173" cy="6858000"/>
          </a:xfrm>
          <a:prstGeom prst="rect">
            <a:avLst/>
          </a:prstGeom>
        </p:spPr>
      </p:pic>
      <p:sp>
        <p:nvSpPr>
          <p:cNvPr id="8" name="Rectangle 7">
            <a:extLst>
              <a:ext uri="{FF2B5EF4-FFF2-40B4-BE49-F238E27FC236}">
                <a16:creationId xmlns:a16="http://schemas.microsoft.com/office/drawing/2014/main" id="{57607B0D-F0CC-4F35-C70B-1F62ED653E49}"/>
              </a:ext>
            </a:extLst>
          </p:cNvPr>
          <p:cNvSpPr/>
          <p:nvPr userDrawn="1"/>
        </p:nvSpPr>
        <p:spPr>
          <a:xfrm>
            <a:off x="0" y="6604000"/>
            <a:ext cx="12181173" cy="296862"/>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1206538"/>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7" r:id="rId3"/>
    <p:sldLayoutId id="2147483668" r:id="rId4"/>
    <p:sldLayoutId id="2147483669"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03739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7" r:id="rId16"/>
    <p:sldLayoutId id="2147483688" r:id="rId17"/>
    <p:sldLayoutId id="2147483689" r:id="rId18"/>
    <p:sldLayoutId id="2147483690" r:id="rId1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6.svg"/><Relationship Id="rId11" Type="http://schemas.openxmlformats.org/officeDocument/2006/relationships/image" Target="../media/image81.sv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sv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hyperlink" Target="https://datahelpdesk.worldbank.org/knowledgebase/articles/906519#Low_incom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95.sv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97.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8.xml"/><Relationship Id="rId16"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jpeg"/><Relationship Id="rId19"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51.jp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png"/><Relationship Id="rId9"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with a blank screen&#10;&#10;Description automatically generated">
            <a:extLst>
              <a:ext uri="{FF2B5EF4-FFF2-40B4-BE49-F238E27FC236}">
                <a16:creationId xmlns:a16="http://schemas.microsoft.com/office/drawing/2014/main" id="{5FF4E131-F3A1-C829-156C-B3461141B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9" y="0"/>
            <a:ext cx="12318758" cy="6929301"/>
          </a:xfrm>
          <a:prstGeom prst="rect">
            <a:avLst/>
          </a:prstGeom>
        </p:spPr>
      </p:pic>
      <p:sp>
        <p:nvSpPr>
          <p:cNvPr id="13" name="Rectangle 12">
            <a:extLst>
              <a:ext uri="{FF2B5EF4-FFF2-40B4-BE49-F238E27FC236}">
                <a16:creationId xmlns:a16="http://schemas.microsoft.com/office/drawing/2014/main" id="{D91199B7-8893-4EF3-BA9D-E72A260D2DCA}"/>
              </a:ext>
            </a:extLst>
          </p:cNvPr>
          <p:cNvSpPr>
            <a:spLocks noGrp="1" noRot="1" noMove="1" noResize="1" noEditPoints="1" noAdjustHandles="1" noChangeArrowheads="1" noChangeShapeType="1"/>
          </p:cNvSpPr>
          <p:nvPr/>
        </p:nvSpPr>
        <p:spPr>
          <a:xfrm>
            <a:off x="1148313" y="1529153"/>
            <a:ext cx="9811421" cy="4732311"/>
          </a:xfrm>
          <a:prstGeom prst="rect">
            <a:avLst/>
          </a:prstGeom>
          <a:solidFill>
            <a:srgbClr val="00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A274FD-A5D6-B804-C97A-886D51CCD0C0}"/>
              </a:ext>
            </a:extLst>
          </p:cNvPr>
          <p:cNvPicPr>
            <a:picLocks noChangeAspect="1"/>
          </p:cNvPicPr>
          <p:nvPr/>
        </p:nvPicPr>
        <p:blipFill rotWithShape="1">
          <a:blip r:embed="rId4"/>
          <a:srcRect r="302"/>
          <a:stretch/>
        </p:blipFill>
        <p:spPr>
          <a:xfrm>
            <a:off x="1148314" y="350379"/>
            <a:ext cx="9811421" cy="1178774"/>
          </a:xfrm>
          <a:prstGeom prst="rect">
            <a:avLst/>
          </a:prstGeom>
          <a:ln>
            <a:noFill/>
          </a:ln>
          <a:effectLst>
            <a:outerShdw blurRad="190500" algn="tl" rotWithShape="0">
              <a:srgbClr val="000000">
                <a:alpha val="70000"/>
              </a:srgbClr>
            </a:outerShdw>
          </a:effectLst>
        </p:spPr>
      </p:pic>
      <p:sp>
        <p:nvSpPr>
          <p:cNvPr id="2" name="TextBox 1"/>
          <p:cNvSpPr txBox="1"/>
          <p:nvPr/>
        </p:nvSpPr>
        <p:spPr>
          <a:xfrm>
            <a:off x="584147" y="4854265"/>
            <a:ext cx="10939751" cy="769441"/>
          </a:xfrm>
          <a:prstGeom prst="rect">
            <a:avLst/>
          </a:prstGeom>
          <a:noFill/>
        </p:spPr>
        <p:txBody>
          <a:bodyPr wrap="square" lIns="91440" tIns="45720" rIns="91440" bIns="45720" rtlCol="0" anchor="t">
            <a:spAutoFit/>
          </a:bodyPr>
          <a:lstStyle/>
          <a:p>
            <a:pPr algn="ctr"/>
            <a:r>
              <a:rPr lang="en-US" sz="4400" b="1" dirty="0">
                <a:solidFill>
                  <a:schemeClr val="bg1"/>
                </a:solidFill>
              </a:rPr>
              <a:t>LEADERSHIP PRESENTATION</a:t>
            </a:r>
          </a:p>
        </p:txBody>
      </p:sp>
      <p:sp>
        <p:nvSpPr>
          <p:cNvPr id="3" name="TextBox 2">
            <a:extLst>
              <a:ext uri="{FF2B5EF4-FFF2-40B4-BE49-F238E27FC236}">
                <a16:creationId xmlns:a16="http://schemas.microsoft.com/office/drawing/2014/main" id="{957E7644-77DD-01F4-BCFD-8F31D22EC0A4}"/>
              </a:ext>
            </a:extLst>
          </p:cNvPr>
          <p:cNvSpPr txBox="1"/>
          <p:nvPr/>
        </p:nvSpPr>
        <p:spPr>
          <a:xfrm>
            <a:off x="2623457" y="2362200"/>
            <a:ext cx="6836229" cy="1569660"/>
          </a:xfrm>
          <a:prstGeom prst="rect">
            <a:avLst/>
          </a:prstGeom>
          <a:noFill/>
        </p:spPr>
        <p:txBody>
          <a:bodyPr wrap="square" rtlCol="0">
            <a:spAutoFit/>
          </a:bodyPr>
          <a:lstStyle/>
          <a:p>
            <a:pPr algn="ctr"/>
            <a:r>
              <a:rPr lang="en-US" sz="4800" b="1" dirty="0">
                <a:solidFill>
                  <a:schemeClr val="bg1"/>
                </a:solidFill>
              </a:rPr>
              <a:t>2025 FALL Chapter Regional Conference </a:t>
            </a:r>
          </a:p>
        </p:txBody>
      </p:sp>
    </p:spTree>
    <p:extLst>
      <p:ext uri="{BB962C8B-B14F-4D97-AF65-F5344CB8AC3E}">
        <p14:creationId xmlns:p14="http://schemas.microsoft.com/office/powerpoint/2010/main" val="274850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80E17-0B73-846A-B04B-5E69568F2BE2}"/>
            </a:ext>
          </a:extLst>
        </p:cNvPr>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8527C3DA-5DCF-D722-F385-688342BD8DA4}"/>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grpSp>
        <p:nvGrpSpPr>
          <p:cNvPr id="74" name="Group 73">
            <a:extLst>
              <a:ext uri="{FF2B5EF4-FFF2-40B4-BE49-F238E27FC236}">
                <a16:creationId xmlns:a16="http://schemas.microsoft.com/office/drawing/2014/main" id="{C92438F5-7C22-E90A-61B8-0F700DC07E1B}"/>
              </a:ext>
            </a:extLst>
          </p:cNvPr>
          <p:cNvGrpSpPr/>
          <p:nvPr/>
        </p:nvGrpSpPr>
        <p:grpSpPr>
          <a:xfrm>
            <a:off x="210503" y="624131"/>
            <a:ext cx="12223322" cy="666256"/>
            <a:chOff x="189555" y="772985"/>
            <a:chExt cx="12223322" cy="666256"/>
          </a:xfrm>
        </p:grpSpPr>
        <p:sp>
          <p:nvSpPr>
            <p:cNvPr id="33" name="Title 1">
              <a:extLst>
                <a:ext uri="{FF2B5EF4-FFF2-40B4-BE49-F238E27FC236}">
                  <a16:creationId xmlns:a16="http://schemas.microsoft.com/office/drawing/2014/main" id="{998F6912-4AB2-534A-1161-2C89B11A1B70}"/>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rPr>
                <a:t>ABOUT</a:t>
              </a:r>
              <a:endParaRPr kumimoji="0" lang="en-US" sz="16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endParaRPr>
            </a:p>
          </p:txBody>
        </p:sp>
        <p:sp>
          <p:nvSpPr>
            <p:cNvPr id="34" name="Title 1">
              <a:extLst>
                <a:ext uri="{FF2B5EF4-FFF2-40B4-BE49-F238E27FC236}">
                  <a16:creationId xmlns:a16="http://schemas.microsoft.com/office/drawing/2014/main" id="{23A00E71-4AE6-8B64-72FE-904D1D4B7A56}"/>
                </a:ext>
              </a:extLst>
            </p:cNvPr>
            <p:cNvSpPr txBox="1">
              <a:spLocks/>
            </p:cNvSpPr>
            <p:nvPr/>
          </p:nvSpPr>
          <p:spPr>
            <a:xfrm>
              <a:off x="1219734" y="790346"/>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TECHNICAL RESOURCES</a:t>
              </a:r>
            </a:p>
          </p:txBody>
        </p:sp>
        <p:sp>
          <p:nvSpPr>
            <p:cNvPr id="35" name="Title 1">
              <a:extLst>
                <a:ext uri="{FF2B5EF4-FFF2-40B4-BE49-F238E27FC236}">
                  <a16:creationId xmlns:a16="http://schemas.microsoft.com/office/drawing/2014/main" id="{A22BB50E-BA8F-9B70-C975-44E066D61FE4}"/>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36" name="Title 1">
              <a:extLst>
                <a:ext uri="{FF2B5EF4-FFF2-40B4-BE49-F238E27FC236}">
                  <a16:creationId xmlns:a16="http://schemas.microsoft.com/office/drawing/2014/main" id="{4172341D-5354-6B87-FED6-4FD7D6CBBF8E}"/>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CONFERENCES</a:t>
              </a:r>
            </a:p>
          </p:txBody>
        </p:sp>
        <p:sp>
          <p:nvSpPr>
            <p:cNvPr id="37" name="Title 1">
              <a:extLst>
                <a:ext uri="{FF2B5EF4-FFF2-40B4-BE49-F238E27FC236}">
                  <a16:creationId xmlns:a16="http://schemas.microsoft.com/office/drawing/2014/main" id="{ECE86CA0-0814-2CA8-1C37-02D8CE4830AC}"/>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sp>
          <p:nvSpPr>
            <p:cNvPr id="68" name="Title 1">
              <a:extLst>
                <a:ext uri="{FF2B5EF4-FFF2-40B4-BE49-F238E27FC236}">
                  <a16:creationId xmlns:a16="http://schemas.microsoft.com/office/drawing/2014/main" id="{5B634027-5EFB-26DE-762C-29B1D8252E02}"/>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69" name="Straight Connector 68">
              <a:extLst>
                <a:ext uri="{FF2B5EF4-FFF2-40B4-BE49-F238E27FC236}">
                  <a16:creationId xmlns:a16="http://schemas.microsoft.com/office/drawing/2014/main" id="{5215422B-CF26-DBC8-D3DF-FD2732F29CD5}"/>
                </a:ext>
              </a:extLst>
            </p:cNvPr>
            <p:cNvCxnSpPr/>
            <p:nvPr/>
          </p:nvCxnSpPr>
          <p:spPr>
            <a:xfrm>
              <a:off x="3810578" y="94375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972EB9-FC31-8338-CDCA-00254541170C}"/>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1A4B21-33C1-A94D-9F97-C4F376A2735C}"/>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5000BE5-5A4A-629A-AFFC-02CB1C60AEB9}"/>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B790A0B-637E-F878-D57A-FBCF5E30511D}"/>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A2218809-D57C-CEE5-9B8E-56E78AB83DEC}"/>
              </a:ext>
            </a:extLst>
          </p:cNvPr>
          <p:cNvSpPr txBox="1"/>
          <p:nvPr/>
        </p:nvSpPr>
        <p:spPr>
          <a:xfrm>
            <a:off x="225819" y="159042"/>
            <a:ext cx="100221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Officers, Directors, Councils, Committees, Staff</a:t>
            </a:r>
            <a:endParaRPr kumimoji="0" lang="en-US" sz="18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pic>
        <p:nvPicPr>
          <p:cNvPr id="20" name="Picture 19">
            <a:extLst>
              <a:ext uri="{FF2B5EF4-FFF2-40B4-BE49-F238E27FC236}">
                <a16:creationId xmlns:a16="http://schemas.microsoft.com/office/drawing/2014/main" id="{8E799212-657B-8416-6A81-C6DC5FB42A74}"/>
              </a:ext>
            </a:extLst>
          </p:cNvPr>
          <p:cNvPicPr>
            <a:picLocks noChangeAspect="1"/>
          </p:cNvPicPr>
          <p:nvPr/>
        </p:nvPicPr>
        <p:blipFill>
          <a:blip r:embed="rId3"/>
          <a:stretch>
            <a:fillRect/>
          </a:stretch>
        </p:blipFill>
        <p:spPr>
          <a:xfrm>
            <a:off x="969233" y="1743810"/>
            <a:ext cx="10253534" cy="4654334"/>
          </a:xfrm>
          <a:prstGeom prst="rect">
            <a:avLst/>
          </a:prstGeom>
        </p:spPr>
      </p:pic>
      <p:sp>
        <p:nvSpPr>
          <p:cNvPr id="22" name="TextBox 21">
            <a:extLst>
              <a:ext uri="{FF2B5EF4-FFF2-40B4-BE49-F238E27FC236}">
                <a16:creationId xmlns:a16="http://schemas.microsoft.com/office/drawing/2014/main" id="{1E37A841-D45E-6E40-D9AF-3718843AA546}"/>
              </a:ext>
            </a:extLst>
          </p:cNvPr>
          <p:cNvSpPr txBox="1"/>
          <p:nvPr/>
        </p:nvSpPr>
        <p:spPr>
          <a:xfrm>
            <a:off x="969232" y="1320766"/>
            <a:ext cx="11319411" cy="369332"/>
          </a:xfrm>
          <a:prstGeom prst="rect">
            <a:avLst/>
          </a:prstGeom>
          <a:noFill/>
        </p:spPr>
        <p:txBody>
          <a:bodyPr wrap="square" rtlCol="0">
            <a:spAutoFit/>
          </a:bodyPr>
          <a:lstStyle/>
          <a:p>
            <a:r>
              <a:rPr lang="en-US" b="1" dirty="0"/>
              <a:t>In the “About” Menu: Find Officers, Directors, Councils. Committees, Staff. Updated every Society Year, July 1.</a:t>
            </a:r>
          </a:p>
        </p:txBody>
      </p:sp>
      <p:sp>
        <p:nvSpPr>
          <p:cNvPr id="25" name="Arrow: Bent 24">
            <a:extLst>
              <a:ext uri="{FF2B5EF4-FFF2-40B4-BE49-F238E27FC236}">
                <a16:creationId xmlns:a16="http://schemas.microsoft.com/office/drawing/2014/main" id="{2F4BBCCB-058E-D5DA-C7FC-BFDF3A8F0D43}"/>
              </a:ext>
            </a:extLst>
          </p:cNvPr>
          <p:cNvSpPr/>
          <p:nvPr/>
        </p:nvSpPr>
        <p:spPr>
          <a:xfrm rot="10800000" flipH="1">
            <a:off x="560191" y="1208906"/>
            <a:ext cx="422825" cy="411378"/>
          </a:xfrm>
          <a:prstGeom prst="ben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solidFill>
                <a:schemeClr val="accent6"/>
              </a:solidFill>
            </a:endParaRPr>
          </a:p>
        </p:txBody>
      </p:sp>
    </p:spTree>
    <p:extLst>
      <p:ext uri="{BB962C8B-B14F-4D97-AF65-F5344CB8AC3E}">
        <p14:creationId xmlns:p14="http://schemas.microsoft.com/office/powerpoint/2010/main" val="411745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sp>
        <p:nvSpPr>
          <p:cNvPr id="34" name="Rectangle 33">
            <a:extLst>
              <a:ext uri="{FF2B5EF4-FFF2-40B4-BE49-F238E27FC236}">
                <a16:creationId xmlns:a16="http://schemas.microsoft.com/office/drawing/2014/main" id="{6CC70357-1014-1E0C-BB0C-1E1285C63238}"/>
              </a:ext>
            </a:extLst>
          </p:cNvPr>
          <p:cNvSpPr/>
          <p:nvPr/>
        </p:nvSpPr>
        <p:spPr>
          <a:xfrm>
            <a:off x="209344" y="1421376"/>
            <a:ext cx="3599807" cy="581156"/>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74D787B-A39B-D8DE-477A-33F775E18076}"/>
              </a:ext>
            </a:extLst>
          </p:cNvPr>
          <p:cNvSpPr txBox="1"/>
          <p:nvPr/>
        </p:nvSpPr>
        <p:spPr>
          <a:xfrm>
            <a:off x="188128" y="1502504"/>
            <a:ext cx="35485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GOVERNMENT OUTREACH</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44" name="Rectangle 43">
            <a:extLst>
              <a:ext uri="{FF2B5EF4-FFF2-40B4-BE49-F238E27FC236}">
                <a16:creationId xmlns:a16="http://schemas.microsoft.com/office/drawing/2014/main" id="{C1BD84B4-7BE3-5B2C-D343-06C431361931}"/>
              </a:ext>
            </a:extLst>
          </p:cNvPr>
          <p:cNvSpPr/>
          <p:nvPr/>
        </p:nvSpPr>
        <p:spPr>
          <a:xfrm>
            <a:off x="8183062" y="1424798"/>
            <a:ext cx="3829338" cy="570193"/>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27CBDAAD-6EAD-B94A-8AC0-C05D4ACB840D}"/>
              </a:ext>
            </a:extLst>
          </p:cNvPr>
          <p:cNvSpPr txBox="1"/>
          <p:nvPr/>
        </p:nvSpPr>
        <p:spPr>
          <a:xfrm>
            <a:off x="8214148" y="1493289"/>
            <a:ext cx="3767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LETTERS &amp; TESTIMONY</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5070482-0024-85CC-A8C3-BFC4FCB7EE12}"/>
              </a:ext>
            </a:extLst>
          </p:cNvPr>
          <p:cNvSpPr txBox="1"/>
          <p:nvPr/>
        </p:nvSpPr>
        <p:spPr>
          <a:xfrm>
            <a:off x="4236506" y="5098572"/>
            <a:ext cx="363950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99CC"/>
                </a:solidFill>
                <a:effectLst/>
                <a:uLnTx/>
                <a:uFillTx/>
                <a:latin typeface="Calibri" panose="020F0502020204030204"/>
                <a:ea typeface="+mn-ea"/>
                <a:cs typeface="Calibri"/>
              </a:rPr>
              <a:t>Sign up for the Government Affairs 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99CC"/>
                </a:solidFill>
                <a:effectLst/>
                <a:uLnTx/>
                <a:uFillTx/>
                <a:latin typeface="Calibri" panose="020F0502020204030204"/>
                <a:ea typeface="+mn-ea"/>
                <a:cs typeface="Calibri"/>
              </a:rPr>
              <a:t>online or email </a:t>
            </a:r>
            <a:r>
              <a:rPr kumimoji="0" lang="en-US" sz="2400" b="1" i="0" u="none" strike="noStrike" kern="1200" cap="none" spc="0" normalizeH="0" baseline="0" noProof="0" dirty="0">
                <a:ln>
                  <a:noFill/>
                </a:ln>
                <a:solidFill>
                  <a:srgbClr val="0099CC"/>
                </a:solidFill>
                <a:effectLst/>
                <a:uLnTx/>
                <a:uFillTx/>
                <a:latin typeface="Calibri" panose="020F0502020204030204"/>
                <a:ea typeface="+mn-ea"/>
                <a:cs typeface="Calibri"/>
              </a:rPr>
              <a:t>GovAffairs@ashrae.org</a:t>
            </a:r>
            <a:endParaRPr kumimoji="0" lang="en-US" sz="2400" b="1"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grpSp>
        <p:nvGrpSpPr>
          <p:cNvPr id="55" name="Group 54">
            <a:extLst>
              <a:ext uri="{FF2B5EF4-FFF2-40B4-BE49-F238E27FC236}">
                <a16:creationId xmlns:a16="http://schemas.microsoft.com/office/drawing/2014/main" id="{5F710F22-9BFC-CD25-8BB6-02D0A74F4637}"/>
              </a:ext>
            </a:extLst>
          </p:cNvPr>
          <p:cNvGrpSpPr/>
          <p:nvPr/>
        </p:nvGrpSpPr>
        <p:grpSpPr>
          <a:xfrm>
            <a:off x="188128" y="615367"/>
            <a:ext cx="12223322" cy="666256"/>
            <a:chOff x="189555" y="772985"/>
            <a:chExt cx="12223322" cy="666256"/>
          </a:xfrm>
        </p:grpSpPr>
        <p:sp>
          <p:nvSpPr>
            <p:cNvPr id="56" name="Title 1">
              <a:extLst>
                <a:ext uri="{FF2B5EF4-FFF2-40B4-BE49-F238E27FC236}">
                  <a16:creationId xmlns:a16="http://schemas.microsoft.com/office/drawing/2014/main" id="{5D42DC26-06AB-08B6-8420-A82DC9796695}"/>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rPr>
                <a:t>ABOUT</a:t>
              </a:r>
              <a:endParaRPr kumimoji="0" lang="en-US" sz="16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endParaRPr>
            </a:p>
          </p:txBody>
        </p:sp>
        <p:sp>
          <p:nvSpPr>
            <p:cNvPr id="57" name="Title 1">
              <a:extLst>
                <a:ext uri="{FF2B5EF4-FFF2-40B4-BE49-F238E27FC236}">
                  <a16:creationId xmlns:a16="http://schemas.microsoft.com/office/drawing/2014/main" id="{1ED0C35D-A4A5-4C21-161C-274A0572AF97}"/>
                </a:ext>
              </a:extLst>
            </p:cNvPr>
            <p:cNvSpPr txBox="1">
              <a:spLocks/>
            </p:cNvSpPr>
            <p:nvPr/>
          </p:nvSpPr>
          <p:spPr>
            <a:xfrm>
              <a:off x="1181431" y="7911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TECHNICAL RESOURCES</a:t>
              </a:r>
            </a:p>
          </p:txBody>
        </p:sp>
        <p:sp>
          <p:nvSpPr>
            <p:cNvPr id="58" name="Title 1">
              <a:extLst>
                <a:ext uri="{FF2B5EF4-FFF2-40B4-BE49-F238E27FC236}">
                  <a16:creationId xmlns:a16="http://schemas.microsoft.com/office/drawing/2014/main" id="{2A5658CA-ACAD-5491-24E8-C5617C3111F8}"/>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59" name="Title 1">
              <a:extLst>
                <a:ext uri="{FF2B5EF4-FFF2-40B4-BE49-F238E27FC236}">
                  <a16:creationId xmlns:a16="http://schemas.microsoft.com/office/drawing/2014/main" id="{038398B9-05B5-5B6F-A7D3-90BCE3917B48}"/>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CONFERENCES</a:t>
              </a:r>
            </a:p>
          </p:txBody>
        </p:sp>
        <p:sp>
          <p:nvSpPr>
            <p:cNvPr id="60" name="Title 1">
              <a:extLst>
                <a:ext uri="{FF2B5EF4-FFF2-40B4-BE49-F238E27FC236}">
                  <a16:creationId xmlns:a16="http://schemas.microsoft.com/office/drawing/2014/main" id="{DD4C570C-77A8-450B-1217-EA90D1DB3309}"/>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sp>
          <p:nvSpPr>
            <p:cNvPr id="61" name="Title 1">
              <a:extLst>
                <a:ext uri="{FF2B5EF4-FFF2-40B4-BE49-F238E27FC236}">
                  <a16:creationId xmlns:a16="http://schemas.microsoft.com/office/drawing/2014/main" id="{98460EDA-F153-7AC5-4C71-93C645EE61FD}"/>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62" name="Straight Connector 61">
              <a:extLst>
                <a:ext uri="{FF2B5EF4-FFF2-40B4-BE49-F238E27FC236}">
                  <a16:creationId xmlns:a16="http://schemas.microsoft.com/office/drawing/2014/main" id="{B5ADA090-22FC-D547-FCDE-D2B841591807}"/>
                </a:ext>
              </a:extLst>
            </p:cNvPr>
            <p:cNvCxnSpPr/>
            <p:nvPr/>
          </p:nvCxnSpPr>
          <p:spPr>
            <a:xfrm>
              <a:off x="3747880"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B633970-3354-ADBA-966C-98FA024508BE}"/>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E54ADD-CB09-9553-9200-41BE2945F88B}"/>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A87B14B-98AB-9EA8-2A7F-DEB7A701B8F0}"/>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2BAD5A7-31F8-1926-E217-01E1050237E3}"/>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71B64DDD-8B9F-6B73-2503-12EA5C8530D1}"/>
              </a:ext>
            </a:extLst>
          </p:cNvPr>
          <p:cNvSpPr txBox="1"/>
          <p:nvPr/>
        </p:nvSpPr>
        <p:spPr>
          <a:xfrm>
            <a:off x="140548" y="163464"/>
            <a:ext cx="5293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Government Affairs</a:t>
            </a:r>
            <a:endParaRPr kumimoji="0" lang="en-US" sz="18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pic>
        <p:nvPicPr>
          <p:cNvPr id="2" name="Picture 1" descr="A close-up of a government affairs update&#10;&#10;Description automatically generated">
            <a:extLst>
              <a:ext uri="{FF2B5EF4-FFF2-40B4-BE49-F238E27FC236}">
                <a16:creationId xmlns:a16="http://schemas.microsoft.com/office/drawing/2014/main" id="{840A320F-8E0F-3B73-96C1-4D39574A4DC4}"/>
              </a:ext>
            </a:extLst>
          </p:cNvPr>
          <p:cNvPicPr>
            <a:picLocks noChangeAspect="1"/>
          </p:cNvPicPr>
          <p:nvPr/>
        </p:nvPicPr>
        <p:blipFill rotWithShape="1">
          <a:blip r:embed="rId3"/>
          <a:srcRect t="23229" r="283" b="283"/>
          <a:stretch/>
        </p:blipFill>
        <p:spPr>
          <a:xfrm>
            <a:off x="4149223" y="2185063"/>
            <a:ext cx="3726792" cy="2866017"/>
          </a:xfrm>
          <a:prstGeom prst="rect">
            <a:avLst/>
          </a:prstGeom>
        </p:spPr>
      </p:pic>
      <p:sp>
        <p:nvSpPr>
          <p:cNvPr id="4" name="Rectangle 3">
            <a:extLst>
              <a:ext uri="{FF2B5EF4-FFF2-40B4-BE49-F238E27FC236}">
                <a16:creationId xmlns:a16="http://schemas.microsoft.com/office/drawing/2014/main" id="{98070628-1EB0-698F-169E-E48DE71F4E98}"/>
              </a:ext>
            </a:extLst>
          </p:cNvPr>
          <p:cNvSpPr/>
          <p:nvPr/>
        </p:nvSpPr>
        <p:spPr>
          <a:xfrm>
            <a:off x="4069765" y="1427177"/>
            <a:ext cx="3829335" cy="586628"/>
          </a:xfrm>
          <a:prstGeom prst="rect">
            <a:avLst/>
          </a:prstGeom>
          <a:solidFill>
            <a:srgbClr val="0655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3D46565-5E9F-D1FA-290A-F32E11D7B2DD}"/>
              </a:ext>
            </a:extLst>
          </p:cNvPr>
          <p:cNvSpPr txBox="1"/>
          <p:nvPr/>
        </p:nvSpPr>
        <p:spPr>
          <a:xfrm>
            <a:off x="4104256" y="1493289"/>
            <a:ext cx="3760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GOVERNMENT AFFAIRS </a:t>
            </a:r>
            <a:r>
              <a:rPr kumimoji="0" lang="en-US" sz="2000" b="1" i="0" u="none" strike="noStrike" kern="1200" cap="none" spc="0" normalizeH="0" baseline="0" noProof="0" dirty="0">
                <a:ln>
                  <a:noFill/>
                </a:ln>
                <a:solidFill>
                  <a:prstClr val="white"/>
                </a:solidFill>
                <a:effectLst/>
                <a:uLnTx/>
                <a:uFillTx/>
                <a:latin typeface="Calibri" panose="020F0502020204030204"/>
                <a:ea typeface="Calibri"/>
                <a:cs typeface="Calibri"/>
              </a:rPr>
              <a:t>UPDATE</a:t>
            </a:r>
          </a:p>
        </p:txBody>
      </p:sp>
      <p:sp>
        <p:nvSpPr>
          <p:cNvPr id="9" name="TextBox 8">
            <a:extLst>
              <a:ext uri="{FF2B5EF4-FFF2-40B4-BE49-F238E27FC236}">
                <a16:creationId xmlns:a16="http://schemas.microsoft.com/office/drawing/2014/main" id="{7BCE38D4-EE84-5EB9-3C7E-67BF50A00132}"/>
              </a:ext>
            </a:extLst>
          </p:cNvPr>
          <p:cNvSpPr txBox="1"/>
          <p:nvPr/>
        </p:nvSpPr>
        <p:spPr>
          <a:xfrm>
            <a:off x="4318905" y="4535283"/>
            <a:ext cx="33874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a:cs typeface="Calibri"/>
              </a:rPr>
              <a:t>BI-WEEKLY NEWSLETTER</a:t>
            </a:r>
          </a:p>
        </p:txBody>
      </p:sp>
      <p:pic>
        <p:nvPicPr>
          <p:cNvPr id="12" name="Picture 11" descr="A group of men in suits&#10;&#10;Description automatically generated">
            <a:extLst>
              <a:ext uri="{FF2B5EF4-FFF2-40B4-BE49-F238E27FC236}">
                <a16:creationId xmlns:a16="http://schemas.microsoft.com/office/drawing/2014/main" id="{0BD246E5-8BC7-88E3-64DD-226F1292B734}"/>
              </a:ext>
            </a:extLst>
          </p:cNvPr>
          <p:cNvPicPr>
            <a:picLocks noChangeAspect="1"/>
          </p:cNvPicPr>
          <p:nvPr/>
        </p:nvPicPr>
        <p:blipFill rotWithShape="1">
          <a:blip r:embed="rId4"/>
          <a:srcRect l="12500" t="338" r="255"/>
          <a:stretch/>
        </p:blipFill>
        <p:spPr>
          <a:xfrm rot="5400000">
            <a:off x="337346" y="2418665"/>
            <a:ext cx="3346482" cy="2879279"/>
          </a:xfrm>
          <a:prstGeom prst="rect">
            <a:avLst/>
          </a:prstGeom>
        </p:spPr>
      </p:pic>
      <p:sp>
        <p:nvSpPr>
          <p:cNvPr id="3" name="TextBox 2">
            <a:extLst>
              <a:ext uri="{FF2B5EF4-FFF2-40B4-BE49-F238E27FC236}">
                <a16:creationId xmlns:a16="http://schemas.microsoft.com/office/drawing/2014/main" id="{CE5ED254-A92A-5E21-332B-0088D5DA1F97}"/>
              </a:ext>
            </a:extLst>
          </p:cNvPr>
          <p:cNvSpPr txBox="1"/>
          <p:nvPr/>
        </p:nvSpPr>
        <p:spPr>
          <a:xfrm>
            <a:off x="240835" y="5576413"/>
            <a:ext cx="34958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CC"/>
                </a:solidFill>
                <a:effectLst/>
                <a:uLnTx/>
                <a:uFillTx/>
                <a:latin typeface="Calibri" panose="020F0502020204030204"/>
                <a:ea typeface="+mn-ea"/>
                <a:cs typeface="Calibri"/>
              </a:rPr>
              <a:t>Get Involved!</a:t>
            </a:r>
            <a:endParaRPr kumimoji="0" lang="en-US" sz="2400" b="1"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pic>
        <p:nvPicPr>
          <p:cNvPr id="7" name="Picture 6">
            <a:extLst>
              <a:ext uri="{FF2B5EF4-FFF2-40B4-BE49-F238E27FC236}">
                <a16:creationId xmlns:a16="http://schemas.microsoft.com/office/drawing/2014/main" id="{D42E609C-AC95-B399-B1D8-0FC6378784B5}"/>
              </a:ext>
            </a:extLst>
          </p:cNvPr>
          <p:cNvPicPr>
            <a:picLocks noChangeAspect="1"/>
          </p:cNvPicPr>
          <p:nvPr/>
        </p:nvPicPr>
        <p:blipFill>
          <a:blip r:embed="rId5"/>
          <a:stretch>
            <a:fillRect/>
          </a:stretch>
        </p:blipFill>
        <p:spPr>
          <a:xfrm>
            <a:off x="8305279" y="2149832"/>
            <a:ext cx="3494082" cy="294874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D023186-494A-A42C-A756-8BFC42515FC3}"/>
              </a:ext>
            </a:extLst>
          </p:cNvPr>
          <p:cNvSpPr txBox="1"/>
          <p:nvPr/>
        </p:nvSpPr>
        <p:spPr>
          <a:xfrm>
            <a:off x="193673" y="5923564"/>
            <a:ext cx="36135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srgbClr val="0099CC"/>
                </a:solidFill>
                <a:latin typeface="Calibri" panose="020F0502020204030204"/>
                <a:cs typeface="Calibri"/>
              </a:rPr>
              <a:t>186</a:t>
            </a:r>
            <a:r>
              <a:rPr kumimoji="0" lang="en-US" sz="2000" i="0" u="none" strike="noStrike" kern="1200" cap="none" spc="0" normalizeH="0" baseline="0" noProof="0" dirty="0">
                <a:ln>
                  <a:noFill/>
                </a:ln>
                <a:solidFill>
                  <a:srgbClr val="0099CC"/>
                </a:solidFill>
                <a:effectLst/>
                <a:uLnTx/>
                <a:uFillTx/>
                <a:latin typeface="Calibri" panose="020F0502020204030204"/>
                <a:ea typeface="+mn-ea"/>
                <a:cs typeface="Calibri"/>
              </a:rPr>
              <a:t> Government Outreach Events during the 24-25 SY</a:t>
            </a:r>
            <a:endParaRPr kumimoji="0" lang="en-US" sz="2000"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698765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547BD-B096-F73B-41C0-0D8C087B7AF2}"/>
            </a:ext>
          </a:extLst>
        </p:cNvPr>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004FCA4-C69D-2353-9109-C7B7A0C4DEC5}"/>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sp>
        <p:nvSpPr>
          <p:cNvPr id="35" name="TextBox 34">
            <a:extLst>
              <a:ext uri="{FF2B5EF4-FFF2-40B4-BE49-F238E27FC236}">
                <a16:creationId xmlns:a16="http://schemas.microsoft.com/office/drawing/2014/main" id="{AA0278F2-565D-D693-AD2D-E1F6D00BE9D8}"/>
              </a:ext>
            </a:extLst>
          </p:cNvPr>
          <p:cNvSpPr txBox="1"/>
          <p:nvPr/>
        </p:nvSpPr>
        <p:spPr>
          <a:xfrm>
            <a:off x="188128" y="1502504"/>
            <a:ext cx="35485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GOVERNMENTOUTREACH</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44" name="Rectangle 43">
            <a:extLst>
              <a:ext uri="{FF2B5EF4-FFF2-40B4-BE49-F238E27FC236}">
                <a16:creationId xmlns:a16="http://schemas.microsoft.com/office/drawing/2014/main" id="{27BDEAE5-01CC-7FD2-5736-9C5164AD84ED}"/>
              </a:ext>
            </a:extLst>
          </p:cNvPr>
          <p:cNvSpPr/>
          <p:nvPr/>
        </p:nvSpPr>
        <p:spPr>
          <a:xfrm>
            <a:off x="-20189" y="1460252"/>
            <a:ext cx="10119685" cy="655937"/>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533D87E1-4C34-2497-8748-DF6ECD5366CD}"/>
              </a:ext>
            </a:extLst>
          </p:cNvPr>
          <p:cNvSpPr txBox="1"/>
          <p:nvPr/>
        </p:nvSpPr>
        <p:spPr>
          <a:xfrm>
            <a:off x="3213852" y="5742659"/>
            <a:ext cx="75052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Sign up online or email</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Calibri"/>
              </a:rPr>
              <a:t> </a:t>
            </a:r>
            <a:r>
              <a:rPr kumimoji="0" lang="en-US" sz="2400" b="1" i="0" u="none" strike="noStrike" kern="1200" cap="none" spc="0" normalizeH="0" baseline="0" noProof="0" dirty="0">
                <a:ln>
                  <a:noFill/>
                </a:ln>
                <a:solidFill>
                  <a:srgbClr val="0099CC"/>
                </a:solidFill>
                <a:effectLst/>
                <a:uLnTx/>
                <a:uFillTx/>
                <a:latin typeface="Calibri" panose="020F0502020204030204"/>
                <a:ea typeface="+mn-ea"/>
                <a:cs typeface="Calibri"/>
              </a:rPr>
              <a:t>GovAffairs@ashrae.org</a:t>
            </a:r>
            <a:endParaRPr kumimoji="0" lang="en-US" sz="2400" b="1"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grpSp>
        <p:nvGrpSpPr>
          <p:cNvPr id="55" name="Group 54">
            <a:extLst>
              <a:ext uri="{FF2B5EF4-FFF2-40B4-BE49-F238E27FC236}">
                <a16:creationId xmlns:a16="http://schemas.microsoft.com/office/drawing/2014/main" id="{B03B0E66-A201-C8DD-D588-41A4F0CC24E9}"/>
              </a:ext>
            </a:extLst>
          </p:cNvPr>
          <p:cNvGrpSpPr/>
          <p:nvPr/>
        </p:nvGrpSpPr>
        <p:grpSpPr>
          <a:xfrm>
            <a:off x="188128" y="615367"/>
            <a:ext cx="12223322" cy="666256"/>
            <a:chOff x="189555" y="772985"/>
            <a:chExt cx="12223322" cy="666256"/>
          </a:xfrm>
        </p:grpSpPr>
        <p:sp>
          <p:nvSpPr>
            <p:cNvPr id="56" name="Title 1">
              <a:extLst>
                <a:ext uri="{FF2B5EF4-FFF2-40B4-BE49-F238E27FC236}">
                  <a16:creationId xmlns:a16="http://schemas.microsoft.com/office/drawing/2014/main" id="{5D6E158D-3AF6-BC66-6DE8-7ACBEE2E0B7A}"/>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rPr>
                <a:t>ABOUT</a:t>
              </a:r>
              <a:endParaRPr kumimoji="0" lang="en-US" sz="16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endParaRPr>
            </a:p>
          </p:txBody>
        </p:sp>
        <p:sp>
          <p:nvSpPr>
            <p:cNvPr id="57" name="Title 1">
              <a:extLst>
                <a:ext uri="{FF2B5EF4-FFF2-40B4-BE49-F238E27FC236}">
                  <a16:creationId xmlns:a16="http://schemas.microsoft.com/office/drawing/2014/main" id="{E1E1680E-7DE8-D133-FCBD-DCD38233CE70}"/>
                </a:ext>
              </a:extLst>
            </p:cNvPr>
            <p:cNvSpPr txBox="1">
              <a:spLocks/>
            </p:cNvSpPr>
            <p:nvPr/>
          </p:nvSpPr>
          <p:spPr>
            <a:xfrm>
              <a:off x="1181431" y="7911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TECHNICAL RESOURCES</a:t>
              </a:r>
            </a:p>
          </p:txBody>
        </p:sp>
        <p:sp>
          <p:nvSpPr>
            <p:cNvPr id="58" name="Title 1">
              <a:extLst>
                <a:ext uri="{FF2B5EF4-FFF2-40B4-BE49-F238E27FC236}">
                  <a16:creationId xmlns:a16="http://schemas.microsoft.com/office/drawing/2014/main" id="{4178434B-1EA1-9226-E854-17D1FB0523B6}"/>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59" name="Title 1">
              <a:extLst>
                <a:ext uri="{FF2B5EF4-FFF2-40B4-BE49-F238E27FC236}">
                  <a16:creationId xmlns:a16="http://schemas.microsoft.com/office/drawing/2014/main" id="{FC0910C9-DF53-6A94-0934-5B453DDB2548}"/>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CONFERENCES</a:t>
              </a:r>
            </a:p>
          </p:txBody>
        </p:sp>
        <p:sp>
          <p:nvSpPr>
            <p:cNvPr id="60" name="Title 1">
              <a:extLst>
                <a:ext uri="{FF2B5EF4-FFF2-40B4-BE49-F238E27FC236}">
                  <a16:creationId xmlns:a16="http://schemas.microsoft.com/office/drawing/2014/main" id="{90996705-07C5-3881-7D3A-EE436D63BA20}"/>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sp>
          <p:nvSpPr>
            <p:cNvPr id="61" name="Title 1">
              <a:extLst>
                <a:ext uri="{FF2B5EF4-FFF2-40B4-BE49-F238E27FC236}">
                  <a16:creationId xmlns:a16="http://schemas.microsoft.com/office/drawing/2014/main" id="{347E483E-0737-02C9-59A9-34F9E1C67EF2}"/>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62" name="Straight Connector 61">
              <a:extLst>
                <a:ext uri="{FF2B5EF4-FFF2-40B4-BE49-F238E27FC236}">
                  <a16:creationId xmlns:a16="http://schemas.microsoft.com/office/drawing/2014/main" id="{6435D273-302F-698B-DD71-35F373269E0E}"/>
                </a:ext>
              </a:extLst>
            </p:cNvPr>
            <p:cNvCxnSpPr/>
            <p:nvPr/>
          </p:nvCxnSpPr>
          <p:spPr>
            <a:xfrm>
              <a:off x="3747880"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5AD6DAE-39A2-C9D3-AE09-FE55DF2376C0}"/>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C8AD0A-A711-D6D8-B6A0-6626AF2D4016}"/>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C42A751-E93F-4933-6C4C-2758988ED4B8}"/>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E0479A7-E439-A127-7CEB-B76A4734A42F}"/>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F147093E-53EB-A4B8-6810-35CF3610FA73}"/>
              </a:ext>
            </a:extLst>
          </p:cNvPr>
          <p:cNvSpPr txBox="1"/>
          <p:nvPr/>
        </p:nvSpPr>
        <p:spPr>
          <a:xfrm>
            <a:off x="140548" y="163464"/>
            <a:ext cx="5293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Government Affairs</a:t>
            </a:r>
            <a:endParaRPr kumimoji="0" lang="en-US" sz="18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sp>
        <p:nvSpPr>
          <p:cNvPr id="9" name="TextBox 8">
            <a:extLst>
              <a:ext uri="{FF2B5EF4-FFF2-40B4-BE49-F238E27FC236}">
                <a16:creationId xmlns:a16="http://schemas.microsoft.com/office/drawing/2014/main" id="{D34955CF-E42F-0159-126D-23A7BCD7C37A}"/>
              </a:ext>
            </a:extLst>
          </p:cNvPr>
          <p:cNvSpPr txBox="1"/>
          <p:nvPr/>
        </p:nvSpPr>
        <p:spPr>
          <a:xfrm>
            <a:off x="4318905" y="4535283"/>
            <a:ext cx="33874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a:cs typeface="Calibri"/>
              </a:rPr>
              <a:t>BI-WEEKLY NEWSLETTER</a:t>
            </a:r>
          </a:p>
        </p:txBody>
      </p:sp>
      <p:sp>
        <p:nvSpPr>
          <p:cNvPr id="11" name="TextBox 10">
            <a:extLst>
              <a:ext uri="{FF2B5EF4-FFF2-40B4-BE49-F238E27FC236}">
                <a16:creationId xmlns:a16="http://schemas.microsoft.com/office/drawing/2014/main" id="{3E00B615-1720-7183-5202-D7BA9A4A2E5E}"/>
              </a:ext>
            </a:extLst>
          </p:cNvPr>
          <p:cNvSpPr txBox="1"/>
          <p:nvPr/>
        </p:nvSpPr>
        <p:spPr>
          <a:xfrm>
            <a:off x="262663" y="1594467"/>
            <a:ext cx="98368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Share your Expertise with Government Officials through the new </a:t>
            </a: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SMEs for GOEs</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Program</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FC86727-60F2-FD8A-255E-D24758BC27F0}"/>
              </a:ext>
            </a:extLst>
          </p:cNvPr>
          <p:cNvSpPr txBox="1"/>
          <p:nvPr/>
        </p:nvSpPr>
        <p:spPr>
          <a:xfrm>
            <a:off x="3253053" y="2575207"/>
            <a:ext cx="8164301" cy="2708434"/>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Policymakers and elected officials need your expertise to make better decisions as they craft legislation and regulations impacting HVAC&amp;R and the built environment.</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Government Affairs Committee (GAC) has developed a new program to identify Subject Matter Experts (SMEs) who can effectively communicate with non-technical audiences such as government officials </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1" i="1" u="none" strike="noStrike" kern="1200" cap="none" spc="0" normalizeH="0" baseline="0" noProof="0" dirty="0">
                <a:ln>
                  <a:noFill/>
                </a:ln>
                <a:solidFill>
                  <a:srgbClr val="5B9BD5"/>
                </a:solidFill>
                <a:effectLst/>
                <a:uLnTx/>
                <a:uFillTx/>
                <a:latin typeface="Calibri" panose="020F0502020204030204"/>
                <a:ea typeface="+mn-ea"/>
                <a:cs typeface="+mn-cs"/>
              </a:rPr>
              <a:t>BE THE SOURCE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technical expertise for these decisions!</a:t>
            </a:r>
          </a:p>
        </p:txBody>
      </p:sp>
      <p:pic>
        <p:nvPicPr>
          <p:cNvPr id="15" name="Picture 14" descr="A group of people standing in front of a crowd&#10;&#10;Description automatically generated">
            <a:extLst>
              <a:ext uri="{FF2B5EF4-FFF2-40B4-BE49-F238E27FC236}">
                <a16:creationId xmlns:a16="http://schemas.microsoft.com/office/drawing/2014/main" id="{EEEA0265-782C-FC88-B941-4842E883E9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0548" y="2291186"/>
            <a:ext cx="2702240" cy="2026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erson in a suit standing in front of a building&#10;&#10;Description automatically generated">
            <a:extLst>
              <a:ext uri="{FF2B5EF4-FFF2-40B4-BE49-F238E27FC236}">
                <a16:creationId xmlns:a16="http://schemas.microsoft.com/office/drawing/2014/main" id="{5729009C-32DC-9A9E-1163-0E14EC3D5809}"/>
              </a:ext>
            </a:extLst>
          </p:cNvPr>
          <p:cNvPicPr>
            <a:picLocks noChangeAspect="1"/>
          </p:cNvPicPr>
          <p:nvPr/>
        </p:nvPicPr>
        <p:blipFill>
          <a:blip r:embed="rId4" cstate="screen">
            <a:extLst>
              <a:ext uri="{28A0092B-C50C-407E-A947-70E740481C1C}">
                <a14:useLocalDpi xmlns:a14="http://schemas.microsoft.com/office/drawing/2010/main" val="0"/>
              </a:ext>
            </a:extLst>
          </a:blip>
          <a:srcRect t="27834"/>
          <a:stretch/>
        </p:blipFill>
        <p:spPr>
          <a:xfrm flipH="1">
            <a:off x="189876" y="4535283"/>
            <a:ext cx="2603584" cy="1878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943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dirty="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10170317"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kzidenz Grotesk BE Medium"/>
                <a:ea typeface="+mn-ea"/>
                <a:cs typeface="+mn-cs"/>
              </a:rPr>
              <a:t>RP and ASHRAE Foundation: Supporting ASHRAE’s Mission</a:t>
            </a:r>
            <a:endParaRPr kumimoji="0" lang="en-US" sz="1800" b="1" i="0" u="none" strike="noStrike" kern="1200" cap="none" spc="0" normalizeH="0" baseline="0" noProof="0" dirty="0">
              <a:ln>
                <a:noFill/>
              </a:ln>
              <a:solidFill>
                <a:prstClr val="white"/>
              </a:solidFill>
              <a:effectLst/>
              <a:uLnTx/>
              <a:uFillTx/>
              <a:latin typeface="Akzidenz Grotesk BE Medium"/>
              <a:ea typeface="+mn-ea"/>
              <a:cs typeface="+mn-cs"/>
            </a:endParaRPr>
          </a:p>
        </p:txBody>
      </p:sp>
      <p:sp>
        <p:nvSpPr>
          <p:cNvPr id="29" name="TextBox 28">
            <a:extLst>
              <a:ext uri="{FF2B5EF4-FFF2-40B4-BE49-F238E27FC236}">
                <a16:creationId xmlns:a16="http://schemas.microsoft.com/office/drawing/2014/main" id="{BDAD7DE1-963D-6EF7-7FC7-42F88D6C41FE}"/>
              </a:ext>
            </a:extLst>
          </p:cNvPr>
          <p:cNvSpPr txBox="1"/>
          <p:nvPr/>
        </p:nvSpPr>
        <p:spPr>
          <a:xfrm>
            <a:off x="3484799" y="1390956"/>
            <a:ext cx="57245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EB6"/>
                </a:solidFill>
                <a:effectLst/>
                <a:uLnTx/>
                <a:uFillTx/>
                <a:latin typeface="Calibri" panose="020F0502020204030204"/>
                <a:ea typeface="+mn-ea"/>
                <a:cs typeface="+mn-cs"/>
              </a:rPr>
              <a:t>Fundraising Totals for SY 2024-25</a:t>
            </a:r>
          </a:p>
        </p:txBody>
      </p:sp>
      <p:sp>
        <p:nvSpPr>
          <p:cNvPr id="30" name="TextBox 29">
            <a:extLst>
              <a:ext uri="{FF2B5EF4-FFF2-40B4-BE49-F238E27FC236}">
                <a16:creationId xmlns:a16="http://schemas.microsoft.com/office/drawing/2014/main" id="{E11BEDB6-BA7C-148B-60F1-E9B640D28D9B}"/>
              </a:ext>
            </a:extLst>
          </p:cNvPr>
          <p:cNvSpPr txBox="1"/>
          <p:nvPr/>
        </p:nvSpPr>
        <p:spPr>
          <a:xfrm>
            <a:off x="8768193" y="2013151"/>
            <a:ext cx="38194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EB6"/>
                </a:solidFill>
                <a:effectLst/>
                <a:uLnTx/>
                <a:uFillTx/>
                <a:latin typeface="Calibri" panose="020F0502020204030204"/>
                <a:ea typeface="+mn-ea"/>
                <a:cs typeface="+mn-cs"/>
              </a:rPr>
              <a:t>ASHRAE Foundation</a:t>
            </a:r>
          </a:p>
        </p:txBody>
      </p:sp>
      <p:sp>
        <p:nvSpPr>
          <p:cNvPr id="36" name="TextBox 35">
            <a:extLst>
              <a:ext uri="{FF2B5EF4-FFF2-40B4-BE49-F238E27FC236}">
                <a16:creationId xmlns:a16="http://schemas.microsoft.com/office/drawing/2014/main" id="{AE644421-77EB-859C-C141-EF8F5B9989ED}"/>
              </a:ext>
            </a:extLst>
          </p:cNvPr>
          <p:cNvSpPr txBox="1"/>
          <p:nvPr/>
        </p:nvSpPr>
        <p:spPr>
          <a:xfrm>
            <a:off x="463036" y="2018236"/>
            <a:ext cx="4708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EB6"/>
                </a:solidFill>
                <a:effectLst/>
                <a:uLnTx/>
                <a:uFillTx/>
                <a:latin typeface="Calibri" panose="020F0502020204030204"/>
                <a:ea typeface="+mn-ea"/>
                <a:cs typeface="+mn-cs"/>
              </a:rPr>
              <a:t>RP Campaign Total</a:t>
            </a:r>
          </a:p>
        </p:txBody>
      </p:sp>
      <p:sp>
        <p:nvSpPr>
          <p:cNvPr id="41" name="TextBox 40">
            <a:extLst>
              <a:ext uri="{FF2B5EF4-FFF2-40B4-BE49-F238E27FC236}">
                <a16:creationId xmlns:a16="http://schemas.microsoft.com/office/drawing/2014/main" id="{129978EE-B528-D881-5E4C-747F6F9A6994}"/>
              </a:ext>
            </a:extLst>
          </p:cNvPr>
          <p:cNvSpPr txBox="1"/>
          <p:nvPr/>
        </p:nvSpPr>
        <p:spPr>
          <a:xfrm>
            <a:off x="1468248" y="2574795"/>
            <a:ext cx="2399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$2,824,181</a:t>
            </a:r>
          </a:p>
        </p:txBody>
      </p:sp>
      <p:sp>
        <p:nvSpPr>
          <p:cNvPr id="42" name="Arrow: Up 41">
            <a:extLst>
              <a:ext uri="{FF2B5EF4-FFF2-40B4-BE49-F238E27FC236}">
                <a16:creationId xmlns:a16="http://schemas.microsoft.com/office/drawing/2014/main" id="{BF6B0E71-EFB7-C577-71EA-2AF4F872FDEC}"/>
              </a:ext>
            </a:extLst>
          </p:cNvPr>
          <p:cNvSpPr/>
          <p:nvPr/>
        </p:nvSpPr>
        <p:spPr>
          <a:xfrm>
            <a:off x="872335" y="2460707"/>
            <a:ext cx="501209" cy="575754"/>
          </a:xfrm>
          <a:prstGeom prst="upArrow">
            <a:avLst/>
          </a:prstGeom>
          <a:solidFill>
            <a:srgbClr val="00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B32E620-6FEB-952E-D397-E0E745F22D9F}"/>
              </a:ext>
            </a:extLst>
          </p:cNvPr>
          <p:cNvSpPr txBox="1"/>
          <p:nvPr/>
        </p:nvSpPr>
        <p:spPr>
          <a:xfrm>
            <a:off x="705897" y="4044970"/>
            <a:ext cx="3871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$1,977,286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Research</a:t>
            </a:r>
          </a:p>
        </p:txBody>
      </p:sp>
      <p:sp>
        <p:nvSpPr>
          <p:cNvPr id="44" name="TextBox 43">
            <a:extLst>
              <a:ext uri="{FF2B5EF4-FFF2-40B4-BE49-F238E27FC236}">
                <a16:creationId xmlns:a16="http://schemas.microsoft.com/office/drawing/2014/main" id="{DFAA31E2-3228-C0AC-74AA-5D22EB60D00E}"/>
              </a:ext>
            </a:extLst>
          </p:cNvPr>
          <p:cNvSpPr txBox="1"/>
          <p:nvPr/>
        </p:nvSpPr>
        <p:spPr>
          <a:xfrm>
            <a:off x="748916" y="4616065"/>
            <a:ext cx="4356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$494,487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Endowed Research</a:t>
            </a:r>
          </a:p>
        </p:txBody>
      </p:sp>
      <p:grpSp>
        <p:nvGrpSpPr>
          <p:cNvPr id="48" name="Group 47">
            <a:extLst>
              <a:ext uri="{FF2B5EF4-FFF2-40B4-BE49-F238E27FC236}">
                <a16:creationId xmlns:a16="http://schemas.microsoft.com/office/drawing/2014/main" id="{85DF2DE3-3DF4-5715-CF1F-17099BDC01F9}"/>
              </a:ext>
            </a:extLst>
          </p:cNvPr>
          <p:cNvGrpSpPr/>
          <p:nvPr/>
        </p:nvGrpSpPr>
        <p:grpSpPr>
          <a:xfrm>
            <a:off x="8849450" y="5046827"/>
            <a:ext cx="4708342" cy="886229"/>
            <a:chOff x="2928560" y="2039376"/>
            <a:chExt cx="4708342" cy="886229"/>
          </a:xfrm>
        </p:grpSpPr>
        <p:sp>
          <p:nvSpPr>
            <p:cNvPr id="33" name="TextBox 32">
              <a:extLst>
                <a:ext uri="{FF2B5EF4-FFF2-40B4-BE49-F238E27FC236}">
                  <a16:creationId xmlns:a16="http://schemas.microsoft.com/office/drawing/2014/main" id="{9C1CFD0B-AC76-39D8-4226-FF15631CA926}"/>
                </a:ext>
              </a:extLst>
            </p:cNvPr>
            <p:cNvSpPr txBox="1"/>
            <p:nvPr/>
          </p:nvSpPr>
          <p:spPr>
            <a:xfrm>
              <a:off x="2928560" y="2039376"/>
              <a:ext cx="4708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EB6"/>
                  </a:solidFill>
                  <a:effectLst/>
                  <a:uLnTx/>
                  <a:uFillTx/>
                  <a:latin typeface="Calibri" panose="020F0502020204030204"/>
                  <a:ea typeface="+mn-ea"/>
                  <a:cs typeface="+mn-cs"/>
                </a:rPr>
                <a:t>Life Members Club</a:t>
              </a:r>
            </a:p>
          </p:txBody>
        </p:sp>
        <p:sp>
          <p:nvSpPr>
            <p:cNvPr id="47" name="TextBox 46">
              <a:extLst>
                <a:ext uri="{FF2B5EF4-FFF2-40B4-BE49-F238E27FC236}">
                  <a16:creationId xmlns:a16="http://schemas.microsoft.com/office/drawing/2014/main" id="{784FE12E-ADDD-3367-56F7-CDD7048504DD}"/>
                </a:ext>
              </a:extLst>
            </p:cNvPr>
            <p:cNvSpPr txBox="1"/>
            <p:nvPr/>
          </p:nvSpPr>
          <p:spPr>
            <a:xfrm>
              <a:off x="2940537" y="2463940"/>
              <a:ext cx="3053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$46,000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Total Raised</a:t>
              </a:r>
            </a:p>
          </p:txBody>
        </p:sp>
      </p:grpSp>
      <p:grpSp>
        <p:nvGrpSpPr>
          <p:cNvPr id="50" name="Group 49">
            <a:extLst>
              <a:ext uri="{FF2B5EF4-FFF2-40B4-BE49-F238E27FC236}">
                <a16:creationId xmlns:a16="http://schemas.microsoft.com/office/drawing/2014/main" id="{E1C8E1D2-7AC6-6D02-DC12-5683C5F0E363}"/>
              </a:ext>
            </a:extLst>
          </p:cNvPr>
          <p:cNvGrpSpPr/>
          <p:nvPr/>
        </p:nvGrpSpPr>
        <p:grpSpPr>
          <a:xfrm>
            <a:off x="8849450" y="4080841"/>
            <a:ext cx="4708342" cy="816921"/>
            <a:chOff x="4467628" y="3321735"/>
            <a:chExt cx="4708342" cy="816921"/>
          </a:xfrm>
        </p:grpSpPr>
        <p:sp>
          <p:nvSpPr>
            <p:cNvPr id="34" name="TextBox 33">
              <a:extLst>
                <a:ext uri="{FF2B5EF4-FFF2-40B4-BE49-F238E27FC236}">
                  <a16:creationId xmlns:a16="http://schemas.microsoft.com/office/drawing/2014/main" id="{671B9BF6-B71B-CA54-C9DC-85C1EDEA6943}"/>
                </a:ext>
              </a:extLst>
            </p:cNvPr>
            <p:cNvSpPr txBox="1"/>
            <p:nvPr/>
          </p:nvSpPr>
          <p:spPr>
            <a:xfrm>
              <a:off x="4467628" y="3321735"/>
              <a:ext cx="4708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EB6"/>
                  </a:solidFill>
                  <a:effectLst/>
                  <a:uLnTx/>
                  <a:uFillTx/>
                  <a:latin typeface="Calibri" panose="020F0502020204030204"/>
                  <a:ea typeface="+mn-ea"/>
                  <a:cs typeface="+mn-cs"/>
                </a:rPr>
                <a:t>College of Fellows</a:t>
              </a:r>
            </a:p>
          </p:txBody>
        </p:sp>
        <p:sp>
          <p:nvSpPr>
            <p:cNvPr id="49" name="TextBox 48">
              <a:extLst>
                <a:ext uri="{FF2B5EF4-FFF2-40B4-BE49-F238E27FC236}">
                  <a16:creationId xmlns:a16="http://schemas.microsoft.com/office/drawing/2014/main" id="{72A26D4E-A632-E5FF-E7A4-EE20C4E8FDE2}"/>
                </a:ext>
              </a:extLst>
            </p:cNvPr>
            <p:cNvSpPr txBox="1"/>
            <p:nvPr/>
          </p:nvSpPr>
          <p:spPr>
            <a:xfrm>
              <a:off x="4467628" y="3676991"/>
              <a:ext cx="26923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$5,000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Total Raised</a:t>
              </a:r>
            </a:p>
          </p:txBody>
        </p:sp>
      </p:grpSp>
      <p:sp>
        <p:nvSpPr>
          <p:cNvPr id="52" name="Arrow: Up 51">
            <a:extLst>
              <a:ext uri="{FF2B5EF4-FFF2-40B4-BE49-F238E27FC236}">
                <a16:creationId xmlns:a16="http://schemas.microsoft.com/office/drawing/2014/main" id="{54A304FE-9437-AA77-A164-CA507548732F}"/>
              </a:ext>
            </a:extLst>
          </p:cNvPr>
          <p:cNvSpPr/>
          <p:nvPr/>
        </p:nvSpPr>
        <p:spPr>
          <a:xfrm>
            <a:off x="8849450" y="2510861"/>
            <a:ext cx="543307" cy="525600"/>
          </a:xfrm>
          <a:prstGeom prst="upArrow">
            <a:avLst/>
          </a:prstGeom>
          <a:solidFill>
            <a:srgbClr val="00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DBED609F-3FD6-092E-A5E3-E3C96221169F}"/>
              </a:ext>
            </a:extLst>
          </p:cNvPr>
          <p:cNvSpPr txBox="1"/>
          <p:nvPr/>
        </p:nvSpPr>
        <p:spPr>
          <a:xfrm>
            <a:off x="463036" y="3487417"/>
            <a:ext cx="4708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EB6"/>
                </a:solidFill>
                <a:effectLst/>
                <a:uLnTx/>
                <a:uFillTx/>
                <a:latin typeface="Calibri" panose="020F0502020204030204"/>
                <a:ea typeface="+mn-ea"/>
                <a:cs typeface="+mn-cs"/>
              </a:rPr>
              <a:t>Within the RP Campaign</a:t>
            </a:r>
          </a:p>
        </p:txBody>
      </p:sp>
      <p:grpSp>
        <p:nvGrpSpPr>
          <p:cNvPr id="2" name="Group 1">
            <a:extLst>
              <a:ext uri="{FF2B5EF4-FFF2-40B4-BE49-F238E27FC236}">
                <a16:creationId xmlns:a16="http://schemas.microsoft.com/office/drawing/2014/main" id="{A2B3C1EB-94D9-0755-6F23-8068C61594E4}"/>
              </a:ext>
            </a:extLst>
          </p:cNvPr>
          <p:cNvGrpSpPr/>
          <p:nvPr/>
        </p:nvGrpSpPr>
        <p:grpSpPr>
          <a:xfrm>
            <a:off x="8953856" y="2519939"/>
            <a:ext cx="3626249" cy="764012"/>
            <a:chOff x="9161371" y="2694527"/>
            <a:chExt cx="3626249" cy="764012"/>
          </a:xfrm>
        </p:grpSpPr>
        <p:sp>
          <p:nvSpPr>
            <p:cNvPr id="51" name="TextBox 50">
              <a:extLst>
                <a:ext uri="{FF2B5EF4-FFF2-40B4-BE49-F238E27FC236}">
                  <a16:creationId xmlns:a16="http://schemas.microsoft.com/office/drawing/2014/main" id="{2DD84E14-8D16-155F-C7E1-C71E2C87CB6F}"/>
                </a:ext>
              </a:extLst>
            </p:cNvPr>
            <p:cNvSpPr txBox="1"/>
            <p:nvPr/>
          </p:nvSpPr>
          <p:spPr>
            <a:xfrm>
              <a:off x="9913124" y="2694527"/>
              <a:ext cx="2399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$1.95M</a:t>
              </a:r>
            </a:p>
          </p:txBody>
        </p:sp>
        <p:sp>
          <p:nvSpPr>
            <p:cNvPr id="60" name="TextBox 59">
              <a:extLst>
                <a:ext uri="{FF2B5EF4-FFF2-40B4-BE49-F238E27FC236}">
                  <a16:creationId xmlns:a16="http://schemas.microsoft.com/office/drawing/2014/main" id="{E5E9FF54-EC08-2DB0-E135-349B11E3FD2A}"/>
                </a:ext>
              </a:extLst>
            </p:cNvPr>
            <p:cNvSpPr txBox="1"/>
            <p:nvPr/>
          </p:nvSpPr>
          <p:spPr>
            <a:xfrm>
              <a:off x="9161371" y="2996874"/>
              <a:ext cx="36262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New Endowments</a:t>
              </a:r>
            </a:p>
          </p:txBody>
        </p:sp>
      </p:grpSp>
      <p:pic>
        <p:nvPicPr>
          <p:cNvPr id="68" name="Graphic 67" descr="Bookmark with solid fill">
            <a:extLst>
              <a:ext uri="{FF2B5EF4-FFF2-40B4-BE49-F238E27FC236}">
                <a16:creationId xmlns:a16="http://schemas.microsoft.com/office/drawing/2014/main" id="{A542A03C-461F-5018-FB5B-F2DB73074B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7154008" y="1796542"/>
            <a:ext cx="914400" cy="914400"/>
          </a:xfrm>
          <a:prstGeom prst="rect">
            <a:avLst/>
          </a:prstGeom>
        </p:spPr>
      </p:pic>
      <p:pic>
        <p:nvPicPr>
          <p:cNvPr id="69" name="Graphic 68" descr="Bookmark with solid fill">
            <a:extLst>
              <a:ext uri="{FF2B5EF4-FFF2-40B4-BE49-F238E27FC236}">
                <a16:creationId xmlns:a16="http://schemas.microsoft.com/office/drawing/2014/main" id="{D89A88B0-62CA-8909-518B-D87184BE58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953272" y="1797465"/>
            <a:ext cx="914400" cy="914400"/>
          </a:xfrm>
          <a:prstGeom prst="rect">
            <a:avLst/>
          </a:prstGeom>
        </p:spPr>
      </p:pic>
      <p:sp>
        <p:nvSpPr>
          <p:cNvPr id="70" name="Rectangle 69">
            <a:extLst>
              <a:ext uri="{FF2B5EF4-FFF2-40B4-BE49-F238E27FC236}">
                <a16:creationId xmlns:a16="http://schemas.microsoft.com/office/drawing/2014/main" id="{FA53B22D-D460-DAEF-3D04-3EC7E12EF208}"/>
              </a:ext>
            </a:extLst>
          </p:cNvPr>
          <p:cNvSpPr/>
          <p:nvPr/>
        </p:nvSpPr>
        <p:spPr>
          <a:xfrm>
            <a:off x="4867672" y="1950158"/>
            <a:ext cx="2286336" cy="5501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$4.825M</a:t>
            </a:r>
          </a:p>
        </p:txBody>
      </p:sp>
      <p:sp>
        <p:nvSpPr>
          <p:cNvPr id="16" name="TextBox 15">
            <a:extLst>
              <a:ext uri="{FF2B5EF4-FFF2-40B4-BE49-F238E27FC236}">
                <a16:creationId xmlns:a16="http://schemas.microsoft.com/office/drawing/2014/main" id="{2AEE1DB5-F7F0-CA7A-5D86-A80C1270691F}"/>
              </a:ext>
            </a:extLst>
          </p:cNvPr>
          <p:cNvSpPr txBox="1"/>
          <p:nvPr/>
        </p:nvSpPr>
        <p:spPr>
          <a:xfrm>
            <a:off x="2466227" y="6244677"/>
            <a:ext cx="84276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kzidenz Grotesk BE Regular" panose="02000503030000020003" pitchFamily="50" charset="0"/>
              </a:rPr>
              <a:t>More than 4,500</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kzidenz Grotesk BE Regular" panose="02000503030000020003" pitchFamily="50" charset="0"/>
              </a:rPr>
              <a:t> contributions from Members, Organizations and other Associations</a:t>
            </a:r>
            <a:endParaRPr kumimoji="0" 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Akzidenz Grotesk BE Regular" panose="02000503030000020003" pitchFamily="50" charset="0"/>
            </a:endParaRPr>
          </a:p>
        </p:txBody>
      </p:sp>
      <p:grpSp>
        <p:nvGrpSpPr>
          <p:cNvPr id="3" name="Group 2">
            <a:extLst>
              <a:ext uri="{FF2B5EF4-FFF2-40B4-BE49-F238E27FC236}">
                <a16:creationId xmlns:a16="http://schemas.microsoft.com/office/drawing/2014/main" id="{D2B8D5A0-FBF5-A6A8-E917-DCAB2195B928}"/>
              </a:ext>
            </a:extLst>
          </p:cNvPr>
          <p:cNvGrpSpPr/>
          <p:nvPr/>
        </p:nvGrpSpPr>
        <p:grpSpPr>
          <a:xfrm>
            <a:off x="4186971" y="2973663"/>
            <a:ext cx="5667305" cy="1205791"/>
            <a:chOff x="4025486" y="2619569"/>
            <a:chExt cx="5667305" cy="1205791"/>
          </a:xfrm>
        </p:grpSpPr>
        <p:sp>
          <p:nvSpPr>
            <p:cNvPr id="37" name="TextBox 36">
              <a:extLst>
                <a:ext uri="{FF2B5EF4-FFF2-40B4-BE49-F238E27FC236}">
                  <a16:creationId xmlns:a16="http://schemas.microsoft.com/office/drawing/2014/main" id="{04107D6E-06AB-4B09-3A64-5C2173FC9105}"/>
                </a:ext>
              </a:extLst>
            </p:cNvPr>
            <p:cNvSpPr txBox="1"/>
            <p:nvPr/>
          </p:nvSpPr>
          <p:spPr>
            <a:xfrm>
              <a:off x="4071933" y="3363695"/>
              <a:ext cx="4708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39</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Society Student Scholarships</a:t>
              </a:r>
            </a:p>
          </p:txBody>
        </p:sp>
        <p:sp>
          <p:nvSpPr>
            <p:cNvPr id="55" name="TextBox 54">
              <a:extLst>
                <a:ext uri="{FF2B5EF4-FFF2-40B4-BE49-F238E27FC236}">
                  <a16:creationId xmlns:a16="http://schemas.microsoft.com/office/drawing/2014/main" id="{37F246FC-1752-6A04-EC22-5D38CF523503}"/>
                </a:ext>
              </a:extLst>
            </p:cNvPr>
            <p:cNvSpPr txBox="1"/>
            <p:nvPr/>
          </p:nvSpPr>
          <p:spPr>
            <a:xfrm>
              <a:off x="4057543" y="2999924"/>
              <a:ext cx="5635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40</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Endowed Chapter Scholarships </a:t>
              </a:r>
            </a:p>
          </p:txBody>
        </p:sp>
        <p:sp>
          <p:nvSpPr>
            <p:cNvPr id="17" name="TextBox 16">
              <a:extLst>
                <a:ext uri="{FF2B5EF4-FFF2-40B4-BE49-F238E27FC236}">
                  <a16:creationId xmlns:a16="http://schemas.microsoft.com/office/drawing/2014/main" id="{B9FAEED4-9FE5-B555-B649-C8A7429FA509}"/>
                </a:ext>
              </a:extLst>
            </p:cNvPr>
            <p:cNvSpPr txBox="1"/>
            <p:nvPr/>
          </p:nvSpPr>
          <p:spPr>
            <a:xfrm>
              <a:off x="4025486" y="2619569"/>
              <a:ext cx="4101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EB6"/>
                  </a:solidFill>
                  <a:effectLst/>
                  <a:uLnTx/>
                  <a:uFillTx/>
                  <a:latin typeface="Calibri" panose="020F0502020204030204"/>
                  <a:ea typeface="+mn-ea"/>
                  <a:cs typeface="+mn-cs"/>
                </a:rPr>
                <a:t>ASHRAE Awarded Scholarships</a:t>
              </a:r>
            </a:p>
          </p:txBody>
        </p:sp>
      </p:grpSp>
      <p:sp>
        <p:nvSpPr>
          <p:cNvPr id="18" name="TextBox 17">
            <a:extLst>
              <a:ext uri="{FF2B5EF4-FFF2-40B4-BE49-F238E27FC236}">
                <a16:creationId xmlns:a16="http://schemas.microsoft.com/office/drawing/2014/main" id="{4A8DAD12-AD27-2B0C-1064-123B75AFCA05}"/>
              </a:ext>
            </a:extLst>
          </p:cNvPr>
          <p:cNvSpPr txBox="1"/>
          <p:nvPr/>
        </p:nvSpPr>
        <p:spPr>
          <a:xfrm>
            <a:off x="748916" y="5211058"/>
            <a:ext cx="4356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$257,081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Scholarships</a:t>
            </a:r>
          </a:p>
        </p:txBody>
      </p:sp>
      <p:sp>
        <p:nvSpPr>
          <p:cNvPr id="19" name="TextBox 18">
            <a:extLst>
              <a:ext uri="{FF2B5EF4-FFF2-40B4-BE49-F238E27FC236}">
                <a16:creationId xmlns:a16="http://schemas.microsoft.com/office/drawing/2014/main" id="{50339FB9-E076-0A43-7F3B-BFDDFA5D674E}"/>
              </a:ext>
            </a:extLst>
          </p:cNvPr>
          <p:cNvSpPr txBox="1"/>
          <p:nvPr/>
        </p:nvSpPr>
        <p:spPr>
          <a:xfrm>
            <a:off x="748916" y="5731074"/>
            <a:ext cx="615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$95,078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YEA, ALI and other Programs</a:t>
            </a:r>
          </a:p>
        </p:txBody>
      </p:sp>
    </p:spTree>
    <p:extLst>
      <p:ext uri="{BB962C8B-B14F-4D97-AF65-F5344CB8AC3E}">
        <p14:creationId xmlns:p14="http://schemas.microsoft.com/office/powerpoint/2010/main" val="1172120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dirty="0">
                <a:ln>
                  <a:noFill/>
                </a:ln>
                <a:solidFill>
                  <a:srgbClr val="8EC540"/>
                </a:solidFill>
                <a:effectLst/>
                <a:uLnTx/>
                <a:uFillTx/>
                <a:latin typeface="Akzidenz Grotesk BE Medium" panose="02000803030000020004"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101703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Center for Excellence in Building Decarbonization (CEBD)</a:t>
            </a:r>
            <a:endParaRPr kumimoji="0" lang="en-US" sz="20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sp>
        <p:nvSpPr>
          <p:cNvPr id="2" name="TextBox 1">
            <a:extLst>
              <a:ext uri="{FF2B5EF4-FFF2-40B4-BE49-F238E27FC236}">
                <a16:creationId xmlns:a16="http://schemas.microsoft.com/office/drawing/2014/main" id="{FF2EDD39-999D-6D26-7C4C-7F14339A96B9}"/>
              </a:ext>
            </a:extLst>
          </p:cNvPr>
          <p:cNvSpPr txBox="1"/>
          <p:nvPr/>
        </p:nvSpPr>
        <p:spPr>
          <a:xfrm>
            <a:off x="3981888" y="1342888"/>
            <a:ext cx="7947588" cy="517064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Issued RFPs for two (2) CEBD projects in May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Additional RFPs for CEBD projects to be issued in August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Released two (2) more decarbonization guides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New Decarbonizing Building Thermal Systems eLearning Course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Suite of Decarbonization Guides: </a:t>
            </a:r>
            <a:endParaRPr kumimoji="0" lang="en-US" sz="2000" b="0" i="0" u="none" strike="noStrike" kern="1200" cap="none" spc="0" normalizeH="0" baseline="0" noProof="0" dirty="0">
              <a:ln>
                <a:noFill/>
              </a:ln>
              <a:solidFill>
                <a:prstClr val="black"/>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endParaRP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Grid Interactive Buildings for Decarbonization Design</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Hospital Buildings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TM65 Addendum for North America with CIBSE</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Building Decarbonization Retrofits for Commercial &amp; Multifamily Buildings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Building Thermal Systems: A Guide for Applying Heat Pumps &amp; Beyond with NREL</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NEW! </a:t>
            </a:r>
            <a:r>
              <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Whole Life Carbon Guide for Building Systems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NEW!</a:t>
            </a:r>
            <a:r>
              <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 Guide to Strategic Decarbonization Planning with USGBC</a:t>
            </a:r>
            <a:endParaRPr kumimoji="0" lang="en-US" sz="20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19" name="Picture 18">
            <a:extLst>
              <a:ext uri="{FF2B5EF4-FFF2-40B4-BE49-F238E27FC236}">
                <a16:creationId xmlns:a16="http://schemas.microsoft.com/office/drawing/2014/main" id="{7B415D83-F60A-0CD8-56AB-7DCD43D5A4DC}"/>
              </a:ext>
            </a:extLst>
          </p:cNvPr>
          <p:cNvPicPr>
            <a:picLocks noChangeAspect="1"/>
          </p:cNvPicPr>
          <p:nvPr/>
        </p:nvPicPr>
        <p:blipFill>
          <a:blip r:embed="rId3"/>
          <a:stretch>
            <a:fillRect/>
          </a:stretch>
        </p:blipFill>
        <p:spPr>
          <a:xfrm>
            <a:off x="1824158" y="3748865"/>
            <a:ext cx="2038289" cy="26497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1EDF63A-CBFE-3628-EBAF-857107C8295B}"/>
              </a:ext>
            </a:extLst>
          </p:cNvPr>
          <p:cNvPicPr>
            <a:picLocks noChangeAspect="1"/>
          </p:cNvPicPr>
          <p:nvPr/>
        </p:nvPicPr>
        <p:blipFill>
          <a:blip r:embed="rId4"/>
          <a:stretch>
            <a:fillRect/>
          </a:stretch>
        </p:blipFill>
        <p:spPr>
          <a:xfrm>
            <a:off x="396324" y="1468387"/>
            <a:ext cx="2040825" cy="2660821"/>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365B2BCE-DC85-DEAA-DAE6-2B9DB5135E5F}"/>
              </a:ext>
            </a:extLst>
          </p:cNvPr>
          <p:cNvSpPr txBox="1"/>
          <p:nvPr/>
        </p:nvSpPr>
        <p:spPr>
          <a:xfrm>
            <a:off x="2469282" y="2287433"/>
            <a:ext cx="151260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JUST RELEASED!</a:t>
            </a:r>
            <a:endParaRPr kumimoji="0" lang="en-US" sz="1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516218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AF4B68-DD92-74F9-BEB7-6B8C6B6FA3F6}"/>
              </a:ext>
            </a:extLst>
          </p:cNvPr>
          <p:cNvSpPr/>
          <p:nvPr/>
        </p:nvSpPr>
        <p:spPr>
          <a:xfrm>
            <a:off x="9217991" y="1395012"/>
            <a:ext cx="2600089" cy="448458"/>
          </a:xfrm>
          <a:prstGeom prst="rect">
            <a:avLst/>
          </a:prstGeom>
          <a:solidFill>
            <a:srgbClr val="0099C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826CF88-91EC-4844-0384-1B390C3EB1CF}"/>
              </a:ext>
            </a:extLst>
          </p:cNvPr>
          <p:cNvSpPr/>
          <p:nvPr/>
        </p:nvSpPr>
        <p:spPr>
          <a:xfrm>
            <a:off x="389759" y="1407958"/>
            <a:ext cx="8294076" cy="448458"/>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76945" y="635781"/>
            <a:ext cx="998989" cy="643543"/>
          </a:xfrm>
        </p:spPr>
        <p:txBody>
          <a:bodyPr>
            <a:normAutofit/>
          </a:bodyPr>
          <a:lstStyle/>
          <a:p>
            <a:r>
              <a:rPr lang="en-US" sz="1600" dirty="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14449" y="6357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dirty="0">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33609" y="6357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01473" y="6357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99366" y="6357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87682" y="6357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3360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75432"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10554"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05860"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4048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0B122C-BB67-7C9F-0885-9F00EA6DFC26}"/>
              </a:ext>
            </a:extLst>
          </p:cNvPr>
          <p:cNvSpPr txBox="1"/>
          <p:nvPr/>
        </p:nvSpPr>
        <p:spPr>
          <a:xfrm>
            <a:off x="107158" y="138682"/>
            <a:ext cx="6248400"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Standards &amp; Guidelines</a:t>
            </a:r>
            <a:endParaRPr lang="en-US" sz="2400" b="1" i="0" dirty="0">
              <a:solidFill>
                <a:schemeClr val="bg1"/>
              </a:solidFill>
              <a:effectLst/>
              <a:latin typeface="Akzidenz Grotesk BE Medium" panose="02000803030000020004" pitchFamily="50" charset="0"/>
            </a:endParaRPr>
          </a:p>
        </p:txBody>
      </p:sp>
      <p:sp>
        <p:nvSpPr>
          <p:cNvPr id="10" name="TextBox 9">
            <a:extLst>
              <a:ext uri="{FF2B5EF4-FFF2-40B4-BE49-F238E27FC236}">
                <a16:creationId xmlns:a16="http://schemas.microsoft.com/office/drawing/2014/main" id="{1D22AF49-D15F-339A-6A5A-B1089C2472C5}"/>
              </a:ext>
            </a:extLst>
          </p:cNvPr>
          <p:cNvSpPr txBox="1"/>
          <p:nvPr/>
        </p:nvSpPr>
        <p:spPr>
          <a:xfrm>
            <a:off x="533930" y="1459685"/>
            <a:ext cx="8294077" cy="369332"/>
          </a:xfrm>
          <a:prstGeom prst="rect">
            <a:avLst/>
          </a:prstGeom>
          <a:noFill/>
        </p:spPr>
        <p:txBody>
          <a:bodyPr wrap="square" rtlCol="0">
            <a:spAutoFit/>
          </a:bodyPr>
          <a:lstStyle/>
          <a:p>
            <a:pPr algn="ctr"/>
            <a:r>
              <a:rPr lang="en-US" b="1" dirty="0">
                <a:solidFill>
                  <a:schemeClr val="bg1"/>
                </a:solidFill>
              </a:rPr>
              <a:t>New Standards</a:t>
            </a:r>
          </a:p>
        </p:txBody>
      </p:sp>
      <p:sp>
        <p:nvSpPr>
          <p:cNvPr id="23" name="TextBox 22">
            <a:extLst>
              <a:ext uri="{FF2B5EF4-FFF2-40B4-BE49-F238E27FC236}">
                <a16:creationId xmlns:a16="http://schemas.microsoft.com/office/drawing/2014/main" id="{E4ED3B5C-A732-F7D6-68E6-813F7F8AF0C4}"/>
              </a:ext>
            </a:extLst>
          </p:cNvPr>
          <p:cNvSpPr txBox="1"/>
          <p:nvPr/>
        </p:nvSpPr>
        <p:spPr>
          <a:xfrm>
            <a:off x="9189664" y="1447521"/>
            <a:ext cx="2468406" cy="369332"/>
          </a:xfrm>
          <a:prstGeom prst="rect">
            <a:avLst/>
          </a:prstGeom>
          <a:noFill/>
        </p:spPr>
        <p:txBody>
          <a:bodyPr wrap="square" rtlCol="0">
            <a:spAutoFit/>
          </a:bodyPr>
          <a:lstStyle/>
          <a:p>
            <a:pPr algn="ctr"/>
            <a:r>
              <a:rPr lang="en-US" b="1" dirty="0">
                <a:solidFill>
                  <a:schemeClr val="bg1"/>
                </a:solidFill>
              </a:rPr>
              <a:t>New Guideline</a:t>
            </a:r>
          </a:p>
        </p:txBody>
      </p:sp>
      <p:pic>
        <p:nvPicPr>
          <p:cNvPr id="16" name="Picture 15" descr="A standard&#10;&#10;AI-generated content may be incorrect.">
            <a:extLst>
              <a:ext uri="{FF2B5EF4-FFF2-40B4-BE49-F238E27FC236}">
                <a16:creationId xmlns:a16="http://schemas.microsoft.com/office/drawing/2014/main" id="{D30170C7-4696-23C5-9814-C264D70B0B0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9759" y="2085224"/>
            <a:ext cx="2600087" cy="3364818"/>
          </a:xfrm>
          <a:prstGeom prst="rect">
            <a:avLst/>
          </a:prstGeom>
        </p:spPr>
      </p:pic>
      <p:pic>
        <p:nvPicPr>
          <p:cNvPr id="19" name="Picture 18" descr="A close-up of a paper&#10;&#10;AI-generated content may be incorrect.">
            <a:extLst>
              <a:ext uri="{FF2B5EF4-FFF2-40B4-BE49-F238E27FC236}">
                <a16:creationId xmlns:a16="http://schemas.microsoft.com/office/drawing/2014/main" id="{3834DC47-0BBA-CAEA-2E7A-16262CD8896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31358" y="2097080"/>
            <a:ext cx="2600087" cy="3364819"/>
          </a:xfrm>
          <a:prstGeom prst="rect">
            <a:avLst/>
          </a:prstGeom>
        </p:spPr>
      </p:pic>
      <p:pic>
        <p:nvPicPr>
          <p:cNvPr id="26" name="Picture 25" descr="A close-up of a manual&#10;&#10;AI-generated content may be incorrect.">
            <a:extLst>
              <a:ext uri="{FF2B5EF4-FFF2-40B4-BE49-F238E27FC236}">
                <a16:creationId xmlns:a16="http://schemas.microsoft.com/office/drawing/2014/main" id="{79DCA57D-4844-8393-6CA2-F42895236BE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32881" y="2097080"/>
            <a:ext cx="2550954" cy="3301235"/>
          </a:xfrm>
          <a:prstGeom prst="rect">
            <a:avLst/>
          </a:prstGeom>
        </p:spPr>
      </p:pic>
      <p:pic>
        <p:nvPicPr>
          <p:cNvPr id="28" name="Picture 27" descr="A manual of a health care facility&#10;&#10;AI-generated content may be incorrect.">
            <a:extLst>
              <a:ext uri="{FF2B5EF4-FFF2-40B4-BE49-F238E27FC236}">
                <a16:creationId xmlns:a16="http://schemas.microsoft.com/office/drawing/2014/main" id="{3433DC97-F948-5896-ECDD-172C8502C68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251287" y="2085224"/>
            <a:ext cx="2550954" cy="3301235"/>
          </a:xfrm>
          <a:prstGeom prst="rect">
            <a:avLst/>
          </a:prstGeom>
        </p:spPr>
      </p:pic>
    </p:spTree>
    <p:extLst>
      <p:ext uri="{BB962C8B-B14F-4D97-AF65-F5344CB8AC3E}">
        <p14:creationId xmlns:p14="http://schemas.microsoft.com/office/powerpoint/2010/main" val="134864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60A23A-C653-09EF-C722-22E6D92248C8}"/>
              </a:ext>
            </a:extLst>
          </p:cNvPr>
          <p:cNvSpPr/>
          <p:nvPr/>
        </p:nvSpPr>
        <p:spPr>
          <a:xfrm>
            <a:off x="-1" y="1288194"/>
            <a:ext cx="12192000" cy="716804"/>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dirty="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dirty="0">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8543951"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ASHRAE Bookstore</a:t>
            </a:r>
            <a:endParaRPr lang="en-US" sz="2400" b="1" i="0" dirty="0">
              <a:solidFill>
                <a:schemeClr val="bg1"/>
              </a:solidFill>
              <a:effectLst/>
              <a:latin typeface="Akzidenz Grotesk BE Medium" panose="02000803030000020004" pitchFamily="50" charset="0"/>
            </a:endParaRPr>
          </a:p>
        </p:txBody>
      </p:sp>
      <p:sp>
        <p:nvSpPr>
          <p:cNvPr id="2" name="TextBox 1">
            <a:extLst>
              <a:ext uri="{FF2B5EF4-FFF2-40B4-BE49-F238E27FC236}">
                <a16:creationId xmlns:a16="http://schemas.microsoft.com/office/drawing/2014/main" id="{F7E181E6-17A1-DC98-34AA-384D6B580077}"/>
              </a:ext>
            </a:extLst>
          </p:cNvPr>
          <p:cNvSpPr txBox="1"/>
          <p:nvPr/>
        </p:nvSpPr>
        <p:spPr>
          <a:xfrm>
            <a:off x="1" y="1405366"/>
            <a:ext cx="12191998" cy="461665"/>
          </a:xfrm>
          <a:prstGeom prst="rect">
            <a:avLst/>
          </a:prstGeom>
          <a:noFill/>
        </p:spPr>
        <p:txBody>
          <a:bodyPr wrap="square" rtlCol="0">
            <a:spAutoFit/>
          </a:bodyPr>
          <a:lstStyle/>
          <a:p>
            <a:pPr algn="ctr"/>
            <a:r>
              <a:rPr lang="en-US" sz="2400" b="1" dirty="0">
                <a:solidFill>
                  <a:schemeClr val="bg1"/>
                </a:solidFill>
              </a:rPr>
              <a:t>Get the Latest and Greatest Publications</a:t>
            </a:r>
          </a:p>
        </p:txBody>
      </p:sp>
      <p:pic>
        <p:nvPicPr>
          <p:cNvPr id="20" name="Picture 19">
            <a:extLst>
              <a:ext uri="{FF2B5EF4-FFF2-40B4-BE49-F238E27FC236}">
                <a16:creationId xmlns:a16="http://schemas.microsoft.com/office/drawing/2014/main" id="{2C4A393C-0BCC-7B65-BBFF-E2066C1B84C5}"/>
              </a:ext>
            </a:extLst>
          </p:cNvPr>
          <p:cNvPicPr>
            <a:picLocks noChangeAspect="1"/>
          </p:cNvPicPr>
          <p:nvPr/>
        </p:nvPicPr>
        <p:blipFill>
          <a:blip r:embed="rId3"/>
          <a:stretch>
            <a:fillRect/>
          </a:stretch>
        </p:blipFill>
        <p:spPr>
          <a:xfrm>
            <a:off x="1316522" y="2299544"/>
            <a:ext cx="2759034" cy="351921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672994A-B4AB-A278-CEFC-FD2D6078B9A5}"/>
              </a:ext>
            </a:extLst>
          </p:cNvPr>
          <p:cNvPicPr>
            <a:picLocks noChangeAspect="1"/>
          </p:cNvPicPr>
          <p:nvPr/>
        </p:nvPicPr>
        <p:blipFill>
          <a:blip r:embed="rId4"/>
          <a:stretch>
            <a:fillRect/>
          </a:stretch>
        </p:blipFill>
        <p:spPr>
          <a:xfrm>
            <a:off x="8367806" y="2299544"/>
            <a:ext cx="2759035" cy="3498761"/>
          </a:xfrm>
          <a:prstGeom prst="rect">
            <a:avLst/>
          </a:prstGeom>
          <a:ln>
            <a:noFill/>
          </a:ln>
          <a:effectLst>
            <a:outerShdw blurRad="292100" dist="139700" dir="2700000" algn="tl" rotWithShape="0">
              <a:srgbClr val="333333">
                <a:alpha val="65000"/>
              </a:srgbClr>
            </a:outerShdw>
          </a:effectLst>
        </p:spPr>
      </p:pic>
      <p:pic>
        <p:nvPicPr>
          <p:cNvPr id="18" name="Picture 17" descr="A green book with yellow text&#10;&#10;AI-generated content may be incorrect.">
            <a:extLst>
              <a:ext uri="{FF2B5EF4-FFF2-40B4-BE49-F238E27FC236}">
                <a16:creationId xmlns:a16="http://schemas.microsoft.com/office/drawing/2014/main" id="{058BF43E-1209-8825-6401-0DF3B6F1E9A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96150" y="2299544"/>
            <a:ext cx="2719389" cy="3519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6266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85641" y="681036"/>
            <a:ext cx="998989" cy="643543"/>
          </a:xfrm>
        </p:spPr>
        <p:txBody>
          <a:bodyPr>
            <a:normAutofit/>
          </a:bodyPr>
          <a:lstStyle/>
          <a:p>
            <a:r>
              <a:rPr lang="en-US" sz="1600" dirty="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62945" y="6810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530485" y="661268"/>
            <a:ext cx="3678927"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u="sng" dirty="0">
                <a:solidFill>
                  <a:srgbClr val="8EC540"/>
                </a:solidFill>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91640" y="66812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03786" y="66387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71538" y="65052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530485" y="83203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1640"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3786"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71538"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32519" y="83889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90765-760C-44AC-7D0E-D65BC3425D13}"/>
              </a:ext>
            </a:extLst>
          </p:cNvPr>
          <p:cNvSpPr/>
          <p:nvPr/>
        </p:nvSpPr>
        <p:spPr>
          <a:xfrm>
            <a:off x="88519" y="1398586"/>
            <a:ext cx="3829335" cy="597755"/>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51F0DCA-09D5-CD92-1307-1A8213D19416}"/>
              </a:ext>
            </a:extLst>
          </p:cNvPr>
          <p:cNvSpPr txBox="1"/>
          <p:nvPr/>
        </p:nvSpPr>
        <p:spPr>
          <a:xfrm>
            <a:off x="139790" y="1469709"/>
            <a:ext cx="37267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cs typeface="Calibri"/>
              </a:rPr>
              <a:t>eLearning</a:t>
            </a:r>
            <a:endParaRPr lang="en-US" sz="2400" dirty="0">
              <a:solidFill>
                <a:schemeClr val="bg1"/>
              </a:solidFill>
              <a:ea typeface="Calibri"/>
              <a:cs typeface="Calibri"/>
            </a:endParaRPr>
          </a:p>
        </p:txBody>
      </p:sp>
      <p:sp>
        <p:nvSpPr>
          <p:cNvPr id="22" name="Rectangle 21">
            <a:extLst>
              <a:ext uri="{FF2B5EF4-FFF2-40B4-BE49-F238E27FC236}">
                <a16:creationId xmlns:a16="http://schemas.microsoft.com/office/drawing/2014/main" id="{0A42A00D-1464-AAEE-B3C7-B9B0E253AA15}"/>
              </a:ext>
            </a:extLst>
          </p:cNvPr>
          <p:cNvSpPr/>
          <p:nvPr/>
        </p:nvSpPr>
        <p:spPr>
          <a:xfrm>
            <a:off x="4181333" y="1397899"/>
            <a:ext cx="3829334" cy="59775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BC57374-287D-5E2F-059D-E2EDB9099542}"/>
              </a:ext>
            </a:extLst>
          </p:cNvPr>
          <p:cNvSpPr txBox="1"/>
          <p:nvPr/>
        </p:nvSpPr>
        <p:spPr>
          <a:xfrm>
            <a:off x="4237022" y="1477747"/>
            <a:ext cx="38277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cs typeface="Calibri"/>
              </a:rPr>
              <a:t>ASHRAE Learning Institute</a:t>
            </a:r>
            <a:endParaRPr lang="en-US" sz="2400" dirty="0">
              <a:solidFill>
                <a:schemeClr val="bg1"/>
              </a:solidFill>
              <a:ea typeface="Calibri"/>
              <a:cs typeface="Calibri"/>
            </a:endParaRPr>
          </a:p>
        </p:txBody>
      </p:sp>
      <p:sp>
        <p:nvSpPr>
          <p:cNvPr id="26" name="Rectangle 25">
            <a:extLst>
              <a:ext uri="{FF2B5EF4-FFF2-40B4-BE49-F238E27FC236}">
                <a16:creationId xmlns:a16="http://schemas.microsoft.com/office/drawing/2014/main" id="{1C437F2E-4D2E-A621-A2A1-7FB0D2BA67F3}"/>
              </a:ext>
            </a:extLst>
          </p:cNvPr>
          <p:cNvSpPr/>
          <p:nvPr/>
        </p:nvSpPr>
        <p:spPr>
          <a:xfrm>
            <a:off x="8274143" y="1397899"/>
            <a:ext cx="3829338" cy="605284"/>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A9B4E92-DE7D-C53E-83B1-76BF1BC3B683}"/>
              </a:ext>
            </a:extLst>
          </p:cNvPr>
          <p:cNvSpPr txBox="1"/>
          <p:nvPr/>
        </p:nvSpPr>
        <p:spPr>
          <a:xfrm>
            <a:off x="8257237" y="1481031"/>
            <a:ext cx="38631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ea typeface="Calibri"/>
                <a:cs typeface="Calibri"/>
              </a:rPr>
              <a:t>Certification</a:t>
            </a:r>
            <a:endParaRPr lang="en-US" sz="2400" dirty="0">
              <a:solidFill>
                <a:schemeClr val="bg1"/>
              </a:solidFill>
              <a:ea typeface="Calibri"/>
              <a:cs typeface="Calibri"/>
            </a:endParaRPr>
          </a:p>
        </p:txBody>
      </p:sp>
      <p:cxnSp>
        <p:nvCxnSpPr>
          <p:cNvPr id="33" name="Straight Connector 32">
            <a:extLst>
              <a:ext uri="{FF2B5EF4-FFF2-40B4-BE49-F238E27FC236}">
                <a16:creationId xmlns:a16="http://schemas.microsoft.com/office/drawing/2014/main" id="{F4FB2079-B342-DBA8-0A72-2FE5D53CFDEF}"/>
              </a:ext>
            </a:extLst>
          </p:cNvPr>
          <p:cNvCxnSpPr>
            <a:cxnSpLocks/>
          </p:cNvCxnSpPr>
          <p:nvPr/>
        </p:nvCxnSpPr>
        <p:spPr>
          <a:xfrm>
            <a:off x="4087892" y="2254882"/>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91DDB1-8580-7AAA-4A6F-5EF38BDB3EAA}"/>
              </a:ext>
            </a:extLst>
          </p:cNvPr>
          <p:cNvCxnSpPr>
            <a:cxnSpLocks/>
          </p:cNvCxnSpPr>
          <p:nvPr/>
        </p:nvCxnSpPr>
        <p:spPr>
          <a:xfrm>
            <a:off x="8206551" y="2254882"/>
            <a:ext cx="16515"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F0ECD7-BED3-F55E-079A-D6025CE29D6C}"/>
              </a:ext>
            </a:extLst>
          </p:cNvPr>
          <p:cNvSpPr txBox="1"/>
          <p:nvPr/>
        </p:nvSpPr>
        <p:spPr>
          <a:xfrm>
            <a:off x="107158" y="138682"/>
            <a:ext cx="6248400"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Professional Development</a:t>
            </a:r>
          </a:p>
        </p:txBody>
      </p:sp>
      <p:pic>
        <p:nvPicPr>
          <p:cNvPr id="3" name="Picture 2" descr="A blue and green circle with white text&#10;&#10;Description automatically generated">
            <a:extLst>
              <a:ext uri="{FF2B5EF4-FFF2-40B4-BE49-F238E27FC236}">
                <a16:creationId xmlns:a16="http://schemas.microsoft.com/office/drawing/2014/main" id="{5611A5D6-56C9-FF82-ECD9-E0CA98E3732E}"/>
              </a:ext>
            </a:extLst>
          </p:cNvPr>
          <p:cNvPicPr>
            <a:picLocks noChangeAspect="1"/>
          </p:cNvPicPr>
          <p:nvPr/>
        </p:nvPicPr>
        <p:blipFill>
          <a:blip r:embed="rId3"/>
          <a:stretch>
            <a:fillRect/>
          </a:stretch>
        </p:blipFill>
        <p:spPr>
          <a:xfrm>
            <a:off x="8570137" y="2631742"/>
            <a:ext cx="3237346" cy="321425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BA49FFC-7F12-00FD-B347-E8122C6224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2844" y="2631742"/>
            <a:ext cx="2565913" cy="3707333"/>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A9C457C-DC9A-467E-3758-4A6FFB822EAA}"/>
              </a:ext>
            </a:extLst>
          </p:cNvPr>
          <p:cNvSpPr txBox="1"/>
          <p:nvPr/>
        </p:nvSpPr>
        <p:spPr>
          <a:xfrm>
            <a:off x="4181333" y="5596894"/>
            <a:ext cx="38194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6559D"/>
                </a:solidFill>
                <a:latin typeface="Aptos" panose="020B0004020202020204" pitchFamily="34" charset="0"/>
                <a:ea typeface="Calibri" panose="020F0502020204030204" pitchFamily="34" charset="0"/>
                <a:cs typeface="Times New Roman" panose="02020603050405020304" pitchFamily="18" charset="0"/>
              </a:rPr>
              <a:t>E</a:t>
            </a:r>
            <a:r>
              <a:rPr lang="en-US" sz="1800" b="1" dirty="0">
                <a:solidFill>
                  <a:srgbClr val="06559D"/>
                </a:solidFill>
                <a:effectLst/>
                <a:latin typeface="Aptos" panose="020B0004020202020204" pitchFamily="34" charset="0"/>
                <a:ea typeface="Calibri" panose="020F0502020204030204" pitchFamily="34" charset="0"/>
                <a:cs typeface="Times New Roman" panose="02020603050405020304" pitchFamily="18" charset="0"/>
              </a:rPr>
              <a:t>mpowering professionals to advance their careers and the industry.</a:t>
            </a:r>
            <a:endParaRPr lang="en-US" sz="1600" b="1" dirty="0">
              <a:solidFill>
                <a:srgbClr val="06559D"/>
              </a:solidFill>
              <a:latin typeface="Aptos" panose="020B0004020202020204" pitchFamily="34" charset="0"/>
              <a:ea typeface="Calibri"/>
              <a:cs typeface="Calibri" panose="020F0502020204030204"/>
            </a:endParaRPr>
          </a:p>
        </p:txBody>
      </p:sp>
      <p:sp>
        <p:nvSpPr>
          <p:cNvPr id="19" name="TextBox 18">
            <a:extLst>
              <a:ext uri="{FF2B5EF4-FFF2-40B4-BE49-F238E27FC236}">
                <a16:creationId xmlns:a16="http://schemas.microsoft.com/office/drawing/2014/main" id="{B80A5A59-41BC-AAF5-372C-DB9E9D385BF9}"/>
              </a:ext>
            </a:extLst>
          </p:cNvPr>
          <p:cNvSpPr txBox="1"/>
          <p:nvPr/>
        </p:nvSpPr>
        <p:spPr>
          <a:xfrm>
            <a:off x="8595985" y="2090629"/>
            <a:ext cx="3185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rPr>
              <a:t>New Certification </a:t>
            </a:r>
            <a:r>
              <a:rPr lang="en-US" sz="2400" dirty="0">
                <a:solidFill>
                  <a:srgbClr val="06559D"/>
                </a:solidFill>
                <a:ea typeface="Calibri"/>
                <a:cs typeface="Calibri"/>
              </a:rPr>
              <a:t>​</a:t>
            </a:r>
            <a:endParaRPr lang="en-US" dirty="0"/>
          </a:p>
        </p:txBody>
      </p:sp>
      <p:sp>
        <p:nvSpPr>
          <p:cNvPr id="20" name="TextBox 19">
            <a:extLst>
              <a:ext uri="{FF2B5EF4-FFF2-40B4-BE49-F238E27FC236}">
                <a16:creationId xmlns:a16="http://schemas.microsoft.com/office/drawing/2014/main" id="{430E12B2-BF61-1B6A-E884-31431A672E49}"/>
              </a:ext>
            </a:extLst>
          </p:cNvPr>
          <p:cNvSpPr txBox="1"/>
          <p:nvPr/>
        </p:nvSpPr>
        <p:spPr>
          <a:xfrm>
            <a:off x="502164" y="2109294"/>
            <a:ext cx="30020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ea typeface="Calibri"/>
                <a:cs typeface="Calibri"/>
              </a:rPr>
              <a:t>New Course</a:t>
            </a:r>
            <a:endParaRPr lang="en-US" sz="2400" dirty="0">
              <a:solidFill>
                <a:srgbClr val="06559D"/>
              </a:solidFill>
              <a:ea typeface="Calibri"/>
              <a:cs typeface="Calibri"/>
            </a:endParaRPr>
          </a:p>
        </p:txBody>
      </p:sp>
      <p:sp>
        <p:nvSpPr>
          <p:cNvPr id="2" name="TextBox 1">
            <a:extLst>
              <a:ext uri="{FF2B5EF4-FFF2-40B4-BE49-F238E27FC236}">
                <a16:creationId xmlns:a16="http://schemas.microsoft.com/office/drawing/2014/main" id="{BBB2D02A-E4C2-CE71-311D-EF4B0278AD5B}"/>
              </a:ext>
            </a:extLst>
          </p:cNvPr>
          <p:cNvSpPr txBox="1"/>
          <p:nvPr/>
        </p:nvSpPr>
        <p:spPr>
          <a:xfrm>
            <a:off x="8284045" y="5969327"/>
            <a:ext cx="38194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solidFill>
                  <a:srgbClr val="06559D"/>
                </a:solidFill>
                <a:effectLst/>
                <a:latin typeface="Aptos" panose="020B0004020202020204" pitchFamily="34" charset="0"/>
                <a:ea typeface="Times New Roman" panose="02020603050405020304" pitchFamily="18" charset="0"/>
                <a:cs typeface="Aptos" panose="020B0004020202020204" pitchFamily="34" charset="0"/>
              </a:rPr>
              <a:t>Record Application Total</a:t>
            </a:r>
          </a:p>
          <a:p>
            <a:pPr algn="ctr"/>
            <a:r>
              <a:rPr lang="en-US" sz="1800" b="1" dirty="0">
                <a:solidFill>
                  <a:srgbClr val="06559D"/>
                </a:solidFill>
                <a:effectLst/>
                <a:latin typeface="Aptos" panose="020B0004020202020204" pitchFamily="34" charset="0"/>
                <a:ea typeface="Times New Roman" panose="02020603050405020304" pitchFamily="18" charset="0"/>
                <a:cs typeface="Aptos" panose="020B0004020202020204" pitchFamily="34" charset="0"/>
              </a:rPr>
              <a:t> SY 2025</a:t>
            </a:r>
            <a:endParaRPr lang="en-US" sz="1200" b="1" dirty="0">
              <a:solidFill>
                <a:srgbClr val="06559D"/>
              </a:solidFill>
              <a:ea typeface="Calibri"/>
              <a:cs typeface="Calibri" panose="020F0502020204030204"/>
            </a:endParaRPr>
          </a:p>
        </p:txBody>
      </p:sp>
      <p:pic>
        <p:nvPicPr>
          <p:cNvPr id="25" name="Picture 24" descr="A person writing on a book&#10;&#10;AI-generated content may be incorrect.">
            <a:extLst>
              <a:ext uri="{FF2B5EF4-FFF2-40B4-BE49-F238E27FC236}">
                <a16:creationId xmlns:a16="http://schemas.microsoft.com/office/drawing/2014/main" id="{5B8D0C49-5EB2-7E1C-8E6D-26DAF598E3F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456236" y="2631742"/>
            <a:ext cx="3269630" cy="2741947"/>
          </a:xfrm>
          <a:prstGeom prst="rect">
            <a:avLst/>
          </a:prstGeom>
          <a:ln>
            <a:noFill/>
          </a:ln>
          <a:effectLst>
            <a:outerShdw blurRad="292100" dist="139700" dir="2700000" algn="tl" rotWithShape="0">
              <a:srgbClr val="333333">
                <a:alpha val="65000"/>
              </a:srgbClr>
            </a:outerShdw>
          </a:effectLst>
        </p:spPr>
      </p:pic>
      <p:sp>
        <p:nvSpPr>
          <p:cNvPr id="28" name="TextBox 27">
            <a:extLst>
              <a:ext uri="{FF2B5EF4-FFF2-40B4-BE49-F238E27FC236}">
                <a16:creationId xmlns:a16="http://schemas.microsoft.com/office/drawing/2014/main" id="{0D6EF82C-690F-0910-3C8A-3B019AF4CE87}"/>
              </a:ext>
            </a:extLst>
          </p:cNvPr>
          <p:cNvSpPr txBox="1"/>
          <p:nvPr/>
        </p:nvSpPr>
        <p:spPr>
          <a:xfrm>
            <a:off x="4549074" y="2109294"/>
            <a:ext cx="30020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ea typeface="Calibri"/>
                <a:cs typeface="Calibri"/>
              </a:rPr>
              <a:t>Free Publication</a:t>
            </a:r>
            <a:endParaRPr lang="en-US" sz="2400" dirty="0">
              <a:solidFill>
                <a:srgbClr val="06559D"/>
              </a:solidFill>
              <a:ea typeface="Calibri"/>
              <a:cs typeface="Calibri"/>
            </a:endParaRPr>
          </a:p>
        </p:txBody>
      </p:sp>
    </p:spTree>
    <p:extLst>
      <p:ext uri="{BB962C8B-B14F-4D97-AF65-F5344CB8AC3E}">
        <p14:creationId xmlns:p14="http://schemas.microsoft.com/office/powerpoint/2010/main" val="2047452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F1BC6-64BB-BA86-5A6B-E0021428B3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D671519-9447-F195-1B26-9EE489B09C61}"/>
              </a:ext>
            </a:extLst>
          </p:cNvPr>
          <p:cNvSpPr>
            <a:spLocks noGrp="1"/>
          </p:cNvSpPr>
          <p:nvPr>
            <p:ph type="title"/>
          </p:nvPr>
        </p:nvSpPr>
        <p:spPr>
          <a:xfrm>
            <a:off x="85641" y="681036"/>
            <a:ext cx="998989" cy="643543"/>
          </a:xfrm>
        </p:spPr>
        <p:txBody>
          <a:bodyPr>
            <a:normAutofit/>
          </a:bodyPr>
          <a:lstStyle/>
          <a:p>
            <a:r>
              <a:rPr lang="en-US" sz="1600" dirty="0">
                <a:latin typeface="Akzidenz Grotesk BE Light" panose="02000506040000020003" pitchFamily="50" charset="0"/>
              </a:rPr>
              <a:t>ABOUT</a:t>
            </a:r>
          </a:p>
        </p:txBody>
      </p:sp>
      <p:sp>
        <p:nvSpPr>
          <p:cNvPr id="5" name="Title 1">
            <a:extLst>
              <a:ext uri="{FF2B5EF4-FFF2-40B4-BE49-F238E27FC236}">
                <a16:creationId xmlns:a16="http://schemas.microsoft.com/office/drawing/2014/main" id="{0194C0F4-C5AE-CD19-075E-CA1F3A559F32}"/>
              </a:ext>
            </a:extLst>
          </p:cNvPr>
          <p:cNvSpPr txBox="1">
            <a:spLocks/>
          </p:cNvSpPr>
          <p:nvPr/>
        </p:nvSpPr>
        <p:spPr>
          <a:xfrm>
            <a:off x="962945" y="6810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F8EB2ADE-3EBC-C813-0B55-A344D2CAD9F4}"/>
              </a:ext>
            </a:extLst>
          </p:cNvPr>
          <p:cNvSpPr txBox="1">
            <a:spLocks/>
          </p:cNvSpPr>
          <p:nvPr/>
        </p:nvSpPr>
        <p:spPr>
          <a:xfrm>
            <a:off x="3530485" y="661268"/>
            <a:ext cx="3678927"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u="sng" dirty="0">
                <a:solidFill>
                  <a:srgbClr val="8EC540"/>
                </a:solidFill>
              </a:rPr>
              <a:t>PROFESSIONAL DEVELOPMENT</a:t>
            </a:r>
          </a:p>
        </p:txBody>
      </p:sp>
      <p:sp>
        <p:nvSpPr>
          <p:cNvPr id="7" name="Title 1">
            <a:extLst>
              <a:ext uri="{FF2B5EF4-FFF2-40B4-BE49-F238E27FC236}">
                <a16:creationId xmlns:a16="http://schemas.microsoft.com/office/drawing/2014/main" id="{1C8D63F8-8177-3589-1BC5-0D3D9C1809AC}"/>
              </a:ext>
            </a:extLst>
          </p:cNvPr>
          <p:cNvSpPr txBox="1">
            <a:spLocks/>
          </p:cNvSpPr>
          <p:nvPr/>
        </p:nvSpPr>
        <p:spPr>
          <a:xfrm>
            <a:off x="7191640" y="66812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1A128534-98B6-D61A-F861-ABA73A8381B2}"/>
              </a:ext>
            </a:extLst>
          </p:cNvPr>
          <p:cNvSpPr txBox="1">
            <a:spLocks/>
          </p:cNvSpPr>
          <p:nvPr/>
        </p:nvSpPr>
        <p:spPr>
          <a:xfrm>
            <a:off x="8903786" y="66387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9E8AA7EB-AAE4-6A1C-63A3-F13BC800E328}"/>
              </a:ext>
            </a:extLst>
          </p:cNvPr>
          <p:cNvSpPr txBox="1">
            <a:spLocks/>
          </p:cNvSpPr>
          <p:nvPr/>
        </p:nvSpPr>
        <p:spPr>
          <a:xfrm>
            <a:off x="10471538" y="65052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5235E8FF-244B-770B-2680-ABA8934F2050}"/>
              </a:ext>
            </a:extLst>
          </p:cNvPr>
          <p:cNvCxnSpPr/>
          <p:nvPr/>
        </p:nvCxnSpPr>
        <p:spPr>
          <a:xfrm>
            <a:off x="3530485" y="83203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2FA1E3-D053-5952-D215-2C6F4D11F071}"/>
              </a:ext>
            </a:extLst>
          </p:cNvPr>
          <p:cNvCxnSpPr/>
          <p:nvPr/>
        </p:nvCxnSpPr>
        <p:spPr>
          <a:xfrm>
            <a:off x="7191640"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6D0D74-E81B-DE32-6C08-9BF44AF2D1D2}"/>
              </a:ext>
            </a:extLst>
          </p:cNvPr>
          <p:cNvCxnSpPr/>
          <p:nvPr/>
        </p:nvCxnSpPr>
        <p:spPr>
          <a:xfrm>
            <a:off x="8903786"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EB762D-FA29-D71E-E8F0-34D152B4F640}"/>
              </a:ext>
            </a:extLst>
          </p:cNvPr>
          <p:cNvCxnSpPr/>
          <p:nvPr/>
        </p:nvCxnSpPr>
        <p:spPr>
          <a:xfrm>
            <a:off x="10471538"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BAE913-7000-F127-A131-0BAFFB8ABFA4}"/>
              </a:ext>
            </a:extLst>
          </p:cNvPr>
          <p:cNvCxnSpPr/>
          <p:nvPr/>
        </p:nvCxnSpPr>
        <p:spPr>
          <a:xfrm>
            <a:off x="932519" y="83889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949C1AD-A3EC-E37C-F780-C7C6D65098B6}"/>
              </a:ext>
            </a:extLst>
          </p:cNvPr>
          <p:cNvSpPr txBox="1"/>
          <p:nvPr/>
        </p:nvSpPr>
        <p:spPr>
          <a:xfrm>
            <a:off x="107158" y="138682"/>
            <a:ext cx="6248400"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Professional Development</a:t>
            </a:r>
          </a:p>
        </p:txBody>
      </p:sp>
      <p:sp>
        <p:nvSpPr>
          <p:cNvPr id="24" name="TextBox 23">
            <a:extLst>
              <a:ext uri="{FF2B5EF4-FFF2-40B4-BE49-F238E27FC236}">
                <a16:creationId xmlns:a16="http://schemas.microsoft.com/office/drawing/2014/main" id="{DB762994-5517-658F-DF74-B33F3C859C76}"/>
              </a:ext>
            </a:extLst>
          </p:cNvPr>
          <p:cNvSpPr txBox="1"/>
          <p:nvPr/>
        </p:nvSpPr>
        <p:spPr>
          <a:xfrm>
            <a:off x="291446" y="2598159"/>
            <a:ext cx="7742211" cy="1200329"/>
          </a:xfrm>
          <a:prstGeom prst="rect">
            <a:avLst/>
          </a:prstGeom>
          <a:noFill/>
        </p:spPr>
        <p:txBody>
          <a:bodyPr wrap="square">
            <a:spAutoFit/>
          </a:bodyPr>
          <a:lstStyle/>
          <a:p>
            <a:r>
              <a:rPr lang="en-US" sz="2400" b="0" i="0" u="none" strike="noStrike" dirty="0">
                <a:solidFill>
                  <a:srgbClr val="000000"/>
                </a:solidFill>
                <a:effectLst/>
                <a:latin typeface="Aptos Display" panose="020B0004020202020204" pitchFamily="34" charset="0"/>
              </a:rPr>
              <a:t>ASHRAE Members in their </a:t>
            </a:r>
            <a:r>
              <a:rPr lang="en-US" sz="2400" b="1" i="0" u="none" strike="noStrike" dirty="0">
                <a:solidFill>
                  <a:srgbClr val="000000"/>
                </a:solidFill>
                <a:effectLst/>
                <a:latin typeface="Aptos Display" panose="020B0004020202020204" pitchFamily="34" charset="0"/>
              </a:rPr>
              <a:t>first 5 years</a:t>
            </a:r>
            <a:r>
              <a:rPr lang="en-US" sz="2400" b="0" i="0" u="none" strike="noStrike" dirty="0">
                <a:solidFill>
                  <a:srgbClr val="000000"/>
                </a:solidFill>
                <a:effectLst/>
                <a:latin typeface="Aptos Display" panose="020B0004020202020204" pitchFamily="34" charset="0"/>
              </a:rPr>
              <a:t> of membership</a:t>
            </a:r>
            <a:r>
              <a:rPr lang="en-US" sz="2400" dirty="0">
                <a:solidFill>
                  <a:srgbClr val="000000"/>
                </a:solidFill>
                <a:latin typeface="Aptos Display" panose="020B0004020202020204" pitchFamily="34" charset="0"/>
              </a:rPr>
              <a:t> g</a:t>
            </a:r>
            <a:r>
              <a:rPr lang="en-US" sz="2400" b="0" i="0" u="none" strike="noStrike" dirty="0">
                <a:solidFill>
                  <a:srgbClr val="000000"/>
                </a:solidFill>
                <a:effectLst/>
                <a:latin typeface="Aptos Display" panose="020B0004020202020204" pitchFamily="34" charset="0"/>
              </a:rPr>
              <a:t>et </a:t>
            </a:r>
            <a:r>
              <a:rPr lang="en-US" sz="2400" b="1" i="0" u="none" strike="noStrike" dirty="0">
                <a:solidFill>
                  <a:srgbClr val="FF0000"/>
                </a:solidFill>
                <a:effectLst/>
                <a:latin typeface="Aptos Display" panose="020B0004020202020204" pitchFamily="34" charset="0"/>
              </a:rPr>
              <a:t>35% off </a:t>
            </a:r>
            <a:r>
              <a:rPr lang="en-US" sz="2400" b="0" i="0" u="none" strike="noStrike" dirty="0">
                <a:solidFill>
                  <a:srgbClr val="000000"/>
                </a:solidFill>
                <a:effectLst/>
                <a:latin typeface="Aptos Display" panose="020B0004020202020204" pitchFamily="34" charset="0"/>
              </a:rPr>
              <a:t>one ALI</a:t>
            </a:r>
            <a:r>
              <a:rPr lang="en-US" sz="2400" b="0" i="0" u="none" strike="noStrike">
                <a:solidFill>
                  <a:srgbClr val="000000"/>
                </a:solidFill>
                <a:effectLst/>
                <a:latin typeface="Aptos Display" panose="020B0004020202020204" pitchFamily="34" charset="0"/>
              </a:rPr>
              <a:t>, AGT</a:t>
            </a:r>
            <a:r>
              <a:rPr lang="en-US" sz="2400" b="0" i="0" u="none" strike="noStrike" dirty="0">
                <a:solidFill>
                  <a:srgbClr val="000000"/>
                </a:solidFill>
                <a:effectLst/>
                <a:latin typeface="Aptos Display" panose="020B0004020202020204" pitchFamily="34" charset="0"/>
              </a:rPr>
              <a:t>, or eLearning course—thanks to support from the Farr and Setty Family Foundation Funds!</a:t>
            </a:r>
            <a:r>
              <a:rPr lang="en-US" sz="2400" b="0" i="0" dirty="0">
                <a:solidFill>
                  <a:srgbClr val="000000"/>
                </a:solidFill>
                <a:effectLst/>
                <a:latin typeface="Aptos Display" panose="020B0004020202020204" pitchFamily="34" charset="0"/>
              </a:rPr>
              <a:t>​</a:t>
            </a:r>
            <a:endParaRPr lang="en-US" sz="2400" dirty="0"/>
          </a:p>
        </p:txBody>
      </p:sp>
      <p:sp>
        <p:nvSpPr>
          <p:cNvPr id="30" name="TextBox 29">
            <a:extLst>
              <a:ext uri="{FF2B5EF4-FFF2-40B4-BE49-F238E27FC236}">
                <a16:creationId xmlns:a16="http://schemas.microsoft.com/office/drawing/2014/main" id="{E40BA1F3-9A5D-41B3-4697-020AA38B3BC2}"/>
              </a:ext>
            </a:extLst>
          </p:cNvPr>
          <p:cNvSpPr txBox="1"/>
          <p:nvPr/>
        </p:nvSpPr>
        <p:spPr>
          <a:xfrm>
            <a:off x="932519" y="3871588"/>
            <a:ext cx="7211786" cy="1584729"/>
          </a:xfrm>
          <a:prstGeom prst="rect">
            <a:avLst/>
          </a:prstGeom>
          <a:noFill/>
        </p:spPr>
        <p:txBody>
          <a:bodyPr wrap="square">
            <a:spAutoFit/>
          </a:bodyPr>
          <a:lstStyle/>
          <a:p>
            <a:pPr algn="l" rtl="0" fontAlgn="base">
              <a:lnSpc>
                <a:spcPts val="4000"/>
              </a:lnSpc>
              <a:buFont typeface="Wingdings" panose="05000000000000000000" pitchFamily="2" charset="2"/>
              <a:buChar char="ü"/>
            </a:pPr>
            <a:r>
              <a:rPr lang="en-US" sz="2400" b="0" i="0" u="none" strike="noStrike" dirty="0">
                <a:solidFill>
                  <a:srgbClr val="000000"/>
                </a:solidFill>
                <a:effectLst/>
                <a:latin typeface="Aptos" panose="020B0004020202020204" pitchFamily="34" charset="0"/>
              </a:rPr>
              <a:t>One-time use per Society Year</a:t>
            </a:r>
            <a:r>
              <a:rPr lang="en-US" sz="2400" b="0" i="0" dirty="0">
                <a:solidFill>
                  <a:srgbClr val="000000"/>
                </a:solidFill>
                <a:effectLst/>
                <a:latin typeface="Aptos" panose="020B0004020202020204" pitchFamily="34" charset="0"/>
              </a:rPr>
              <a:t>​</a:t>
            </a:r>
          </a:p>
          <a:p>
            <a:pPr algn="l" rtl="0" fontAlgn="base">
              <a:lnSpc>
                <a:spcPts val="4000"/>
              </a:lnSpc>
              <a:buFont typeface="Wingdings" panose="05000000000000000000" pitchFamily="2" charset="2"/>
              <a:buChar char="ü"/>
            </a:pPr>
            <a:r>
              <a:rPr lang="en-US" sz="2400" b="0" i="0" u="none" strike="noStrike" dirty="0">
                <a:solidFill>
                  <a:srgbClr val="000000"/>
                </a:solidFill>
                <a:effectLst/>
                <a:latin typeface="Aptos" panose="020B0004020202020204" pitchFamily="34" charset="0"/>
              </a:rPr>
              <a:t>Apply 3 weeks before your course</a:t>
            </a:r>
            <a:r>
              <a:rPr lang="en-US" sz="2400" b="0" i="0" dirty="0">
                <a:solidFill>
                  <a:srgbClr val="000000"/>
                </a:solidFill>
                <a:effectLst/>
                <a:latin typeface="Aptos" panose="020B0004020202020204" pitchFamily="34" charset="0"/>
              </a:rPr>
              <a:t>​</a:t>
            </a:r>
          </a:p>
          <a:p>
            <a:pPr algn="l" rtl="0" fontAlgn="base">
              <a:lnSpc>
                <a:spcPts val="4000"/>
              </a:lnSpc>
              <a:buFont typeface="Wingdings" panose="05000000000000000000" pitchFamily="2" charset="2"/>
              <a:buChar char="ü"/>
            </a:pPr>
            <a:r>
              <a:rPr lang="en-US" sz="2400" b="0" i="0" u="none" strike="noStrike" dirty="0">
                <a:solidFill>
                  <a:srgbClr val="000000"/>
                </a:solidFill>
                <a:effectLst/>
                <a:latin typeface="Aptos" panose="020B0004020202020204" pitchFamily="34" charset="0"/>
              </a:rPr>
              <a:t>Must include a chapter officer’s support letter</a:t>
            </a:r>
            <a:r>
              <a:rPr lang="en-US" sz="2400" b="0" i="0" dirty="0">
                <a:solidFill>
                  <a:srgbClr val="000000"/>
                </a:solidFill>
                <a:effectLst/>
                <a:latin typeface="Aptos" panose="020B0004020202020204" pitchFamily="34" charset="0"/>
              </a:rPr>
              <a:t>​</a:t>
            </a:r>
            <a:endParaRPr lang="en-US" sz="2400" dirty="0">
              <a:solidFill>
                <a:srgbClr val="000000"/>
              </a:solidFill>
              <a:latin typeface="Segoe UI" panose="020B0502040204020203" pitchFamily="34" charset="0"/>
            </a:endParaRPr>
          </a:p>
        </p:txBody>
      </p:sp>
      <p:sp>
        <p:nvSpPr>
          <p:cNvPr id="36" name="TextBox 35">
            <a:extLst>
              <a:ext uri="{FF2B5EF4-FFF2-40B4-BE49-F238E27FC236}">
                <a16:creationId xmlns:a16="http://schemas.microsoft.com/office/drawing/2014/main" id="{F76BD0DD-702D-0BDC-189C-57FC6DA5B43C}"/>
              </a:ext>
            </a:extLst>
          </p:cNvPr>
          <p:cNvSpPr txBox="1"/>
          <p:nvPr/>
        </p:nvSpPr>
        <p:spPr>
          <a:xfrm>
            <a:off x="291446" y="1435211"/>
            <a:ext cx="10180092" cy="954107"/>
          </a:xfrm>
          <a:prstGeom prst="rect">
            <a:avLst/>
          </a:prstGeom>
          <a:noFill/>
        </p:spPr>
        <p:txBody>
          <a:bodyPr wrap="square">
            <a:spAutoFit/>
          </a:bodyPr>
          <a:lstStyle/>
          <a:p>
            <a:r>
              <a:rPr lang="en-US" sz="2800" b="1" i="0" u="none" strike="noStrike" dirty="0">
                <a:solidFill>
                  <a:srgbClr val="000000"/>
                </a:solidFill>
                <a:effectLst/>
                <a:latin typeface="Aptos Display" panose="020B0004020202020204" pitchFamily="34" charset="0"/>
              </a:rPr>
              <a:t>Farr and Setty Family Foundation Funds Scholarships for ALI, AGT, and eLearning Registrants</a:t>
            </a:r>
            <a:endParaRPr lang="en-US" sz="2800" b="1" dirty="0"/>
          </a:p>
        </p:txBody>
      </p:sp>
      <p:pic>
        <p:nvPicPr>
          <p:cNvPr id="38" name="Picture 37" descr="Hands held up high during a conference">
            <a:extLst>
              <a:ext uri="{FF2B5EF4-FFF2-40B4-BE49-F238E27FC236}">
                <a16:creationId xmlns:a16="http://schemas.microsoft.com/office/drawing/2014/main" id="{6B8F9317-4DD3-A505-B17A-4577D1129236}"/>
              </a:ext>
            </a:extLst>
          </p:cNvPr>
          <p:cNvPicPr>
            <a:picLocks noChangeAspect="1"/>
          </p:cNvPicPr>
          <p:nvPr/>
        </p:nvPicPr>
        <p:blipFill>
          <a:blip r:embed="rId3" cstate="screen">
            <a:extLst>
              <a:ext uri="{28A0092B-C50C-407E-A947-70E740481C1C}">
                <a14:useLocalDpi xmlns:a14="http://schemas.microsoft.com/office/drawing/2010/main" val="0"/>
              </a:ext>
            </a:extLst>
          </a:blip>
          <a:srcRect l="27976" t="-540" r="6587" b="540"/>
          <a:stretch/>
        </p:blipFill>
        <p:spPr>
          <a:xfrm>
            <a:off x="7958555" y="2153941"/>
            <a:ext cx="3878651" cy="395151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FCC7469-0DBF-C9BC-0AEC-4501D5089221}"/>
              </a:ext>
            </a:extLst>
          </p:cNvPr>
          <p:cNvSpPr txBox="1"/>
          <p:nvPr/>
        </p:nvSpPr>
        <p:spPr>
          <a:xfrm>
            <a:off x="354794" y="5665158"/>
            <a:ext cx="6640285" cy="707886"/>
          </a:xfrm>
          <a:prstGeom prst="rect">
            <a:avLst/>
          </a:prstGeom>
          <a:noFill/>
        </p:spPr>
        <p:txBody>
          <a:bodyPr wrap="square" rtlCol="0">
            <a:spAutoFit/>
          </a:bodyPr>
          <a:lstStyle/>
          <a:p>
            <a:r>
              <a:rPr lang="en-US" sz="2000" b="1" dirty="0">
                <a:latin typeface="Aptos Display" panose="020B0004020202020204" pitchFamily="34" charset="0"/>
              </a:rPr>
              <a:t>Where to apply? </a:t>
            </a:r>
            <a:r>
              <a:rPr lang="en-US" sz="2000" dirty="0">
                <a:latin typeface="Aptos Display" panose="020B0004020202020204" pitchFamily="34" charset="0"/>
              </a:rPr>
              <a:t>Check the page of the course you’re interested for an application.</a:t>
            </a:r>
          </a:p>
        </p:txBody>
      </p:sp>
    </p:spTree>
    <p:extLst>
      <p:ext uri="{BB962C8B-B14F-4D97-AF65-F5344CB8AC3E}">
        <p14:creationId xmlns:p14="http://schemas.microsoft.com/office/powerpoint/2010/main" val="2491771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E785FE-8A0A-F884-5B8B-4C5E7103ECB8}"/>
              </a:ext>
            </a:extLst>
          </p:cNvPr>
          <p:cNvGrpSpPr/>
          <p:nvPr/>
        </p:nvGrpSpPr>
        <p:grpSpPr>
          <a:xfrm>
            <a:off x="152503" y="1676680"/>
            <a:ext cx="7924505" cy="1051570"/>
            <a:chOff x="35611" y="2795567"/>
            <a:chExt cx="7924505" cy="1051570"/>
          </a:xfrm>
        </p:grpSpPr>
        <p:sp>
          <p:nvSpPr>
            <p:cNvPr id="16" name="TextBox 15">
              <a:extLst>
                <a:ext uri="{FF2B5EF4-FFF2-40B4-BE49-F238E27FC236}">
                  <a16:creationId xmlns:a16="http://schemas.microsoft.com/office/drawing/2014/main" id="{6CDBD6C4-CDA7-9110-BB4E-217840B95ACE}"/>
                </a:ext>
              </a:extLst>
            </p:cNvPr>
            <p:cNvSpPr txBox="1"/>
            <p:nvPr/>
          </p:nvSpPr>
          <p:spPr>
            <a:xfrm>
              <a:off x="698704" y="2795567"/>
              <a:ext cx="7261412" cy="1051570"/>
            </a:xfrm>
            <a:prstGeom prst="rect">
              <a:avLst/>
            </a:prstGeom>
            <a:noFill/>
          </p:spPr>
          <p:txBody>
            <a:bodyPr wrap="square">
              <a:spAutoFit/>
            </a:bodyPr>
            <a:lstStyle/>
            <a:p>
              <a:pPr>
                <a:spcAft>
                  <a:spcPts val="488"/>
                </a:spcAft>
              </a:pPr>
              <a:r>
                <a:rPr lang="en-US" i="0" dirty="0">
                  <a:solidFill>
                    <a:srgbClr val="006EB6"/>
                  </a:solidFill>
                  <a:effectLst/>
                </a:rPr>
                <a:t>Denver, CO August 13-15, 2025</a:t>
              </a:r>
            </a:p>
            <a:p>
              <a:pPr algn="l">
                <a:spcAft>
                  <a:spcPts val="488"/>
                </a:spcAft>
              </a:pPr>
              <a:r>
                <a:rPr lang="en-US" b="1" i="0" dirty="0">
                  <a:solidFill>
                    <a:srgbClr val="49494C"/>
                  </a:solidFill>
                  <a:effectLst/>
                </a:rPr>
                <a:t>2025 ASHRAE Conference for Integrated </a:t>
              </a:r>
            </a:p>
            <a:p>
              <a:pPr algn="l">
                <a:spcAft>
                  <a:spcPts val="488"/>
                </a:spcAft>
              </a:pPr>
              <a:r>
                <a:rPr lang="en-US" b="1" i="0" dirty="0">
                  <a:solidFill>
                    <a:srgbClr val="49494C"/>
                  </a:solidFill>
                  <a:effectLst/>
                </a:rPr>
                <a:t>Design, Construction &amp; Operations</a:t>
              </a:r>
            </a:p>
          </p:txBody>
        </p:sp>
        <p:pic>
          <p:nvPicPr>
            <p:cNvPr id="21" name="Graphic 20" descr="Marker with solid fill">
              <a:extLst>
                <a:ext uri="{FF2B5EF4-FFF2-40B4-BE49-F238E27FC236}">
                  <a16:creationId xmlns:a16="http://schemas.microsoft.com/office/drawing/2014/main" id="{A84D9E4D-708F-7A97-6FF2-CF234C760A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11" y="2867291"/>
              <a:ext cx="732076" cy="770020"/>
            </a:xfrm>
            <a:prstGeom prst="rect">
              <a:avLst/>
            </a:prstGeom>
          </p:spPr>
        </p:pic>
      </p:gr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59065" y="618743"/>
            <a:ext cx="998989" cy="643543"/>
          </a:xfrm>
        </p:spPr>
        <p:txBody>
          <a:bodyPr>
            <a:normAutofit/>
          </a:bodyPr>
          <a:lstStyle/>
          <a:p>
            <a:r>
              <a:rPr lang="en-US" sz="1600" dirty="0">
                <a:latin typeface="Akzidenz Grotesk BE Light" panose="02000506040000020003" pitchFamily="50" charset="0"/>
              </a:rPr>
              <a:t>ABOUT</a:t>
            </a:r>
            <a:endParaRPr lang="en-US" sz="1400" dirty="0">
              <a:latin typeface="Akzidenz Grotesk BE Light" panose="02000506040000020003"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051256" y="618743"/>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50153" y="618742"/>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59466"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dirty="0">
                <a:solidFill>
                  <a:srgbClr val="8EC540"/>
                </a:solidFill>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04457"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29968" y="58874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50154"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35791"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0341"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33983" y="7644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40067"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9EF401-8111-D377-BFC3-6C0B4AB83C1B}"/>
              </a:ext>
            </a:extLst>
          </p:cNvPr>
          <p:cNvSpPr txBox="1"/>
          <p:nvPr/>
        </p:nvSpPr>
        <p:spPr>
          <a:xfrm>
            <a:off x="152503" y="161939"/>
            <a:ext cx="6248400"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2025 Conferences</a:t>
            </a:r>
          </a:p>
        </p:txBody>
      </p:sp>
      <p:grpSp>
        <p:nvGrpSpPr>
          <p:cNvPr id="18" name="Group 17">
            <a:extLst>
              <a:ext uri="{FF2B5EF4-FFF2-40B4-BE49-F238E27FC236}">
                <a16:creationId xmlns:a16="http://schemas.microsoft.com/office/drawing/2014/main" id="{F8C847DC-F30C-B93A-8913-C070204EA846}"/>
              </a:ext>
            </a:extLst>
          </p:cNvPr>
          <p:cNvGrpSpPr/>
          <p:nvPr/>
        </p:nvGrpSpPr>
        <p:grpSpPr>
          <a:xfrm>
            <a:off x="149296" y="5431875"/>
            <a:ext cx="7132007" cy="807382"/>
            <a:chOff x="99317" y="3132245"/>
            <a:chExt cx="7132007" cy="807382"/>
          </a:xfrm>
        </p:grpSpPr>
        <p:sp>
          <p:nvSpPr>
            <p:cNvPr id="33" name="TextBox 32">
              <a:extLst>
                <a:ext uri="{FF2B5EF4-FFF2-40B4-BE49-F238E27FC236}">
                  <a16:creationId xmlns:a16="http://schemas.microsoft.com/office/drawing/2014/main" id="{5CDE635A-1830-61D0-9DF4-25EE7029864E}"/>
                </a:ext>
              </a:extLst>
            </p:cNvPr>
            <p:cNvSpPr txBox="1"/>
            <p:nvPr/>
          </p:nvSpPr>
          <p:spPr>
            <a:xfrm>
              <a:off x="713136" y="3472805"/>
              <a:ext cx="4308857" cy="369332"/>
            </a:xfrm>
            <a:prstGeom prst="rect">
              <a:avLst/>
            </a:prstGeom>
            <a:noFill/>
            <a:ln w="12700">
              <a:noFill/>
            </a:ln>
          </p:spPr>
          <p:txBody>
            <a:bodyPr wrap="square" rtlCol="0">
              <a:spAutoFit/>
            </a:bodyPr>
            <a:lstStyle/>
            <a:p>
              <a:pPr algn="l"/>
              <a:r>
                <a:rPr lang="en-US" b="1" i="0" dirty="0">
                  <a:solidFill>
                    <a:srgbClr val="49494C"/>
                  </a:solidFill>
                  <a:effectLst/>
                  <a:highlight>
                    <a:srgbClr val="FFFFFF"/>
                  </a:highlight>
                </a:rPr>
                <a:t>2025 Buildings XVI Conference</a:t>
              </a:r>
            </a:p>
          </p:txBody>
        </p:sp>
        <p:pic>
          <p:nvPicPr>
            <p:cNvPr id="49" name="Graphic 48" descr="Marker with solid fill">
              <a:extLst>
                <a:ext uri="{FF2B5EF4-FFF2-40B4-BE49-F238E27FC236}">
                  <a16:creationId xmlns:a16="http://schemas.microsoft.com/office/drawing/2014/main" id="{C6BB2EB7-EBFB-D54C-F50E-D5A61D0414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317" y="3147361"/>
              <a:ext cx="753226" cy="792266"/>
            </a:xfrm>
            <a:prstGeom prst="rect">
              <a:avLst/>
            </a:prstGeom>
          </p:spPr>
        </p:pic>
        <p:sp>
          <p:nvSpPr>
            <p:cNvPr id="53" name="TextBox 52">
              <a:extLst>
                <a:ext uri="{FF2B5EF4-FFF2-40B4-BE49-F238E27FC236}">
                  <a16:creationId xmlns:a16="http://schemas.microsoft.com/office/drawing/2014/main" id="{1FFF9312-6954-C634-280F-F8ACCA5881E3}"/>
                </a:ext>
              </a:extLst>
            </p:cNvPr>
            <p:cNvSpPr txBox="1"/>
            <p:nvPr/>
          </p:nvSpPr>
          <p:spPr>
            <a:xfrm>
              <a:off x="713136" y="3132245"/>
              <a:ext cx="6518188" cy="369332"/>
            </a:xfrm>
            <a:prstGeom prst="rect">
              <a:avLst/>
            </a:prstGeom>
            <a:noFill/>
          </p:spPr>
          <p:txBody>
            <a:bodyPr wrap="square">
              <a:spAutoFit/>
            </a:bodyPr>
            <a:lstStyle/>
            <a:p>
              <a:r>
                <a:rPr lang="en-US" dirty="0">
                  <a:solidFill>
                    <a:srgbClr val="05549C"/>
                  </a:solidFill>
                </a:rPr>
                <a:t>Clearwater Beach, FL December 8-11, 2025</a:t>
              </a:r>
            </a:p>
          </p:txBody>
        </p:sp>
      </p:grpSp>
      <p:grpSp>
        <p:nvGrpSpPr>
          <p:cNvPr id="23" name="Group 22">
            <a:extLst>
              <a:ext uri="{FF2B5EF4-FFF2-40B4-BE49-F238E27FC236}">
                <a16:creationId xmlns:a16="http://schemas.microsoft.com/office/drawing/2014/main" id="{91306635-12BA-44CB-DA10-C74F269D65DA}"/>
              </a:ext>
            </a:extLst>
          </p:cNvPr>
          <p:cNvGrpSpPr/>
          <p:nvPr/>
        </p:nvGrpSpPr>
        <p:grpSpPr>
          <a:xfrm>
            <a:off x="149296" y="3090657"/>
            <a:ext cx="5057932" cy="966846"/>
            <a:chOff x="42291" y="847035"/>
            <a:chExt cx="5057932" cy="871218"/>
          </a:xfrm>
        </p:grpSpPr>
        <p:sp>
          <p:nvSpPr>
            <p:cNvPr id="26" name="TextBox 25">
              <a:extLst>
                <a:ext uri="{FF2B5EF4-FFF2-40B4-BE49-F238E27FC236}">
                  <a16:creationId xmlns:a16="http://schemas.microsoft.com/office/drawing/2014/main" id="{DA3C9A78-CA8C-BF77-878A-D6708ACF52A7}"/>
                </a:ext>
              </a:extLst>
            </p:cNvPr>
            <p:cNvSpPr txBox="1"/>
            <p:nvPr/>
          </p:nvSpPr>
          <p:spPr>
            <a:xfrm>
              <a:off x="680895" y="1163583"/>
              <a:ext cx="4126468" cy="554670"/>
            </a:xfrm>
            <a:prstGeom prst="rect">
              <a:avLst/>
            </a:prstGeom>
            <a:noFill/>
          </p:spPr>
          <p:txBody>
            <a:bodyPr wrap="square" rtlCol="0">
              <a:spAutoFit/>
            </a:bodyPr>
            <a:lstStyle/>
            <a:p>
              <a:r>
                <a:rPr lang="en-US" b="1" dirty="0">
                  <a:solidFill>
                    <a:schemeClr val="tx1">
                      <a:lumMod val="65000"/>
                      <a:lumOff val="35000"/>
                    </a:schemeClr>
                  </a:solidFill>
                  <a:cs typeface="Arial"/>
                </a:rPr>
                <a:t>IEQ 2025 Conference  </a:t>
              </a:r>
            </a:p>
            <a:p>
              <a:r>
                <a:rPr lang="en-US" sz="1600" dirty="0">
                  <a:effectLst/>
                  <a:latin typeface="Aptos" panose="020B0004020202020204" pitchFamily="34" charset="0"/>
                  <a:ea typeface="Aptos" panose="020B0004020202020204" pitchFamily="34" charset="0"/>
                  <a:cs typeface="Calibri" panose="020F0502020204030204" pitchFamily="34" charset="0"/>
                </a:rPr>
                <a:t>Co-Organized by ASHRAE and AIVC</a:t>
              </a:r>
              <a:endParaRPr lang="en-US" sz="1600" b="1" dirty="0">
                <a:solidFill>
                  <a:schemeClr val="tx1">
                    <a:lumMod val="65000"/>
                    <a:lumOff val="35000"/>
                  </a:schemeClr>
                </a:solidFill>
                <a:cs typeface="Arial"/>
              </a:endParaRPr>
            </a:p>
          </p:txBody>
        </p:sp>
        <p:pic>
          <p:nvPicPr>
            <p:cNvPr id="32" name="Graphic 31" descr="Marker with solid fill">
              <a:extLst>
                <a:ext uri="{FF2B5EF4-FFF2-40B4-BE49-F238E27FC236}">
                  <a16:creationId xmlns:a16="http://schemas.microsoft.com/office/drawing/2014/main" id="{710C2947-34DD-F2F1-ADC4-32778FC8A7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91" y="885243"/>
              <a:ext cx="753226" cy="687372"/>
            </a:xfrm>
            <a:prstGeom prst="rect">
              <a:avLst/>
            </a:prstGeom>
          </p:spPr>
        </p:pic>
        <p:sp>
          <p:nvSpPr>
            <p:cNvPr id="34" name="TextBox 33">
              <a:extLst>
                <a:ext uri="{FF2B5EF4-FFF2-40B4-BE49-F238E27FC236}">
                  <a16:creationId xmlns:a16="http://schemas.microsoft.com/office/drawing/2014/main" id="{3B882690-45D1-838E-CCE5-579D31A220BA}"/>
                </a:ext>
              </a:extLst>
            </p:cNvPr>
            <p:cNvSpPr txBox="1"/>
            <p:nvPr/>
          </p:nvSpPr>
          <p:spPr>
            <a:xfrm>
              <a:off x="680894" y="847035"/>
              <a:ext cx="4419329" cy="332802"/>
            </a:xfrm>
            <a:prstGeom prst="rect">
              <a:avLst/>
            </a:prstGeom>
            <a:noFill/>
          </p:spPr>
          <p:txBody>
            <a:bodyPr wrap="square" rtlCol="0">
              <a:spAutoFit/>
            </a:bodyPr>
            <a:lstStyle/>
            <a:p>
              <a:r>
                <a:rPr lang="en-US" dirty="0">
                  <a:solidFill>
                    <a:srgbClr val="05549C"/>
                  </a:solidFill>
                </a:rPr>
                <a:t>Montreal, Canada September 24-26, 2025</a:t>
              </a:r>
            </a:p>
          </p:txBody>
        </p:sp>
      </p:grpSp>
      <p:grpSp>
        <p:nvGrpSpPr>
          <p:cNvPr id="31" name="Group 30">
            <a:extLst>
              <a:ext uri="{FF2B5EF4-FFF2-40B4-BE49-F238E27FC236}">
                <a16:creationId xmlns:a16="http://schemas.microsoft.com/office/drawing/2014/main" id="{498570E9-C666-7A5E-C1FC-5F06FE55FB57}"/>
              </a:ext>
            </a:extLst>
          </p:cNvPr>
          <p:cNvGrpSpPr/>
          <p:nvPr/>
        </p:nvGrpSpPr>
        <p:grpSpPr>
          <a:xfrm>
            <a:off x="3405052" y="926618"/>
            <a:ext cx="9865453" cy="5549317"/>
            <a:chOff x="2995988" y="856120"/>
            <a:chExt cx="9865453" cy="5549317"/>
          </a:xfrm>
        </p:grpSpPr>
        <p:pic>
          <p:nvPicPr>
            <p:cNvPr id="10" name="Picture 9" descr="A blue world map on a black background&#10;&#10;Description automatically generated">
              <a:extLst>
                <a:ext uri="{FF2B5EF4-FFF2-40B4-BE49-F238E27FC236}">
                  <a16:creationId xmlns:a16="http://schemas.microsoft.com/office/drawing/2014/main" id="{1A163E0D-803A-7B84-B328-E6954BA7B09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995988" y="856120"/>
              <a:ext cx="9865453" cy="5549317"/>
            </a:xfrm>
            <a:prstGeom prst="rect">
              <a:avLst/>
            </a:prstGeom>
          </p:spPr>
        </p:pic>
        <p:grpSp>
          <p:nvGrpSpPr>
            <p:cNvPr id="22" name="Group 21">
              <a:extLst>
                <a:ext uri="{FF2B5EF4-FFF2-40B4-BE49-F238E27FC236}">
                  <a16:creationId xmlns:a16="http://schemas.microsoft.com/office/drawing/2014/main" id="{1DAF94CE-4DDB-413C-1F25-41CBF931F17E}"/>
                </a:ext>
              </a:extLst>
            </p:cNvPr>
            <p:cNvGrpSpPr>
              <a:grpSpLocks/>
            </p:cNvGrpSpPr>
            <p:nvPr/>
          </p:nvGrpSpPr>
          <p:grpSpPr>
            <a:xfrm>
              <a:off x="5295672" y="2457916"/>
              <a:ext cx="1465168" cy="1237628"/>
              <a:chOff x="5295672" y="2457916"/>
              <a:chExt cx="1465168" cy="1237628"/>
            </a:xfrm>
          </p:grpSpPr>
          <p:pic>
            <p:nvPicPr>
              <p:cNvPr id="19" name="Graphic 18" descr="Marker with solid fill">
                <a:extLst>
                  <a:ext uri="{FF2B5EF4-FFF2-40B4-BE49-F238E27FC236}">
                    <a16:creationId xmlns:a16="http://schemas.microsoft.com/office/drawing/2014/main" id="{83CE5CF4-0621-BF93-60E9-8B9FED4517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28764" y="2457916"/>
                <a:ext cx="732076" cy="770020"/>
              </a:xfrm>
              <a:prstGeom prst="rect">
                <a:avLst/>
              </a:prstGeom>
            </p:spPr>
          </p:pic>
          <p:pic>
            <p:nvPicPr>
              <p:cNvPr id="27" name="Graphic 26" descr="Marker with solid fill">
                <a:extLst>
                  <a:ext uri="{FF2B5EF4-FFF2-40B4-BE49-F238E27FC236}">
                    <a16:creationId xmlns:a16="http://schemas.microsoft.com/office/drawing/2014/main" id="{73D37450-A40C-CF58-129B-FB2FB1E034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6773" y="2925524"/>
                <a:ext cx="732076" cy="770020"/>
              </a:xfrm>
              <a:prstGeom prst="rect">
                <a:avLst/>
              </a:prstGeom>
            </p:spPr>
          </p:pic>
          <p:pic>
            <p:nvPicPr>
              <p:cNvPr id="17" name="Graphic 16" descr="Marker with solid fill">
                <a:extLst>
                  <a:ext uri="{FF2B5EF4-FFF2-40B4-BE49-F238E27FC236}">
                    <a16:creationId xmlns:a16="http://schemas.microsoft.com/office/drawing/2014/main" id="{C84CA7A4-3609-39E9-1D0F-0D011CF95F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672" y="2672644"/>
                <a:ext cx="732076" cy="770020"/>
              </a:xfrm>
              <a:prstGeom prst="rect">
                <a:avLst/>
              </a:prstGeom>
            </p:spPr>
          </p:pic>
          <p:pic>
            <p:nvPicPr>
              <p:cNvPr id="25" name="Graphic 24" descr="Marker with solid fill">
                <a:extLst>
                  <a:ext uri="{FF2B5EF4-FFF2-40B4-BE49-F238E27FC236}">
                    <a16:creationId xmlns:a16="http://schemas.microsoft.com/office/drawing/2014/main" id="{6BBA9FD3-5C95-2FB5-0ED3-2CAE47D2C8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5268" y="2629822"/>
                <a:ext cx="732076" cy="770020"/>
              </a:xfrm>
              <a:prstGeom prst="rect">
                <a:avLst/>
              </a:prstGeom>
            </p:spPr>
          </p:pic>
        </p:grpSp>
      </p:grpSp>
      <p:grpSp>
        <p:nvGrpSpPr>
          <p:cNvPr id="35" name="Group 34">
            <a:extLst>
              <a:ext uri="{FF2B5EF4-FFF2-40B4-BE49-F238E27FC236}">
                <a16:creationId xmlns:a16="http://schemas.microsoft.com/office/drawing/2014/main" id="{DD7FFCC3-1D90-1B2F-DE94-0C9F3784C800}"/>
              </a:ext>
            </a:extLst>
          </p:cNvPr>
          <p:cNvGrpSpPr/>
          <p:nvPr/>
        </p:nvGrpSpPr>
        <p:grpSpPr>
          <a:xfrm>
            <a:off x="159065" y="4362603"/>
            <a:ext cx="7877998" cy="770020"/>
            <a:chOff x="110310" y="4517190"/>
            <a:chExt cx="7877998" cy="770020"/>
          </a:xfrm>
        </p:grpSpPr>
        <p:sp>
          <p:nvSpPr>
            <p:cNvPr id="24" name="TextBox 23">
              <a:extLst>
                <a:ext uri="{FF2B5EF4-FFF2-40B4-BE49-F238E27FC236}">
                  <a16:creationId xmlns:a16="http://schemas.microsoft.com/office/drawing/2014/main" id="{53DC0B36-7085-BEBF-65BD-9BC333CF3675}"/>
                </a:ext>
              </a:extLst>
            </p:cNvPr>
            <p:cNvSpPr txBox="1"/>
            <p:nvPr/>
          </p:nvSpPr>
          <p:spPr>
            <a:xfrm>
              <a:off x="726896" y="4546975"/>
              <a:ext cx="7261412" cy="710451"/>
            </a:xfrm>
            <a:prstGeom prst="rect">
              <a:avLst/>
            </a:prstGeom>
            <a:noFill/>
          </p:spPr>
          <p:txBody>
            <a:bodyPr wrap="square">
              <a:spAutoFit/>
            </a:bodyPr>
            <a:lstStyle/>
            <a:p>
              <a:pPr>
                <a:spcAft>
                  <a:spcPts val="488"/>
                </a:spcAft>
              </a:pPr>
              <a:r>
                <a:rPr lang="en-US" i="0" dirty="0">
                  <a:solidFill>
                    <a:srgbClr val="006EB6"/>
                  </a:solidFill>
                  <a:effectLst/>
                </a:rPr>
                <a:t>Chicago, IL October 22-24, 2025</a:t>
              </a:r>
            </a:p>
            <a:p>
              <a:pPr algn="l">
                <a:spcAft>
                  <a:spcPts val="488"/>
                </a:spcAft>
              </a:pPr>
              <a:r>
                <a:rPr lang="en-US" b="1" i="0" dirty="0">
                  <a:solidFill>
                    <a:srgbClr val="49494C"/>
                  </a:solidFill>
                  <a:effectLst/>
                </a:rPr>
                <a:t>2025 ASHRAE Building Decarbonization Conference</a:t>
              </a:r>
            </a:p>
          </p:txBody>
        </p:sp>
        <p:pic>
          <p:nvPicPr>
            <p:cNvPr id="29" name="Graphic 28" descr="Marker with solid fill">
              <a:extLst>
                <a:ext uri="{FF2B5EF4-FFF2-40B4-BE49-F238E27FC236}">
                  <a16:creationId xmlns:a16="http://schemas.microsoft.com/office/drawing/2014/main" id="{26A3BD65-95A1-4BA1-2C09-3B26368FB1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310" y="4517190"/>
              <a:ext cx="732076" cy="770020"/>
            </a:xfrm>
            <a:prstGeom prst="rect">
              <a:avLst/>
            </a:prstGeom>
          </p:spPr>
        </p:pic>
      </p:grpSp>
    </p:spTree>
    <p:extLst>
      <p:ext uri="{BB962C8B-B14F-4D97-AF65-F5344CB8AC3E}">
        <p14:creationId xmlns:p14="http://schemas.microsoft.com/office/powerpoint/2010/main" val="93033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DD6117DF-899C-D995-8976-C8A81A21D7E0}"/>
              </a:ext>
            </a:extLst>
          </p:cNvPr>
          <p:cNvSpPr txBox="1">
            <a:spLocks/>
          </p:cNvSpPr>
          <p:nvPr/>
        </p:nvSpPr>
        <p:spPr>
          <a:xfrm>
            <a:off x="190967" y="2105956"/>
            <a:ext cx="3716397" cy="3357708"/>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US" sz="1600" dirty="0">
                <a:solidFill>
                  <a:schemeClr val="tx1"/>
                </a:solidFill>
                <a:latin typeface="+mn-lt"/>
                <a:cs typeface="Calibri"/>
              </a:rPr>
              <a:t>We will act with honesty, fairness, courtesy, competence, inclusiveness and respect for others, which exemplify our core values of excellence, commitment, integrity, collaboration, volunteerism and diversity, and we shall avoid all real or perceived conflicts of interest.</a:t>
            </a:r>
            <a:endParaRPr lang="en-US" altLang="en-US" sz="1600" b="1" dirty="0">
              <a:solidFill>
                <a:schemeClr val="tx1"/>
              </a:solidFill>
              <a:latin typeface="+mn-lt"/>
              <a:cs typeface="Calibri"/>
            </a:endParaRPr>
          </a:p>
          <a:p>
            <a:pPr algn="l"/>
            <a:endParaRPr lang="en-US" altLang="en-US" sz="1800" dirty="0">
              <a:solidFill>
                <a:prstClr val="black">
                  <a:lumMod val="85000"/>
                  <a:lumOff val="15000"/>
                </a:prstClr>
              </a:solidFill>
              <a:latin typeface="akzidenz-grotesk-condensed"/>
              <a:cs typeface="Calibri"/>
            </a:endParaRPr>
          </a:p>
        </p:txBody>
      </p:sp>
      <p:sp>
        <p:nvSpPr>
          <p:cNvPr id="21" name="Rectangle 20">
            <a:extLst>
              <a:ext uri="{FF2B5EF4-FFF2-40B4-BE49-F238E27FC236}">
                <a16:creationId xmlns:a16="http://schemas.microsoft.com/office/drawing/2014/main" id="{783BCACA-91E1-EFC4-BC89-C960040054DA}"/>
              </a:ext>
            </a:extLst>
          </p:cNvPr>
          <p:cNvSpPr/>
          <p:nvPr/>
        </p:nvSpPr>
        <p:spPr>
          <a:xfrm>
            <a:off x="190967" y="1382521"/>
            <a:ext cx="3716397" cy="643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kzidenz Grotesk BE Medium" panose="02000803030000020004" pitchFamily="50" charset="0"/>
                <a:cs typeface="Calibri"/>
              </a:rPr>
              <a:t>Code of Ethics</a:t>
            </a:r>
          </a:p>
        </p:txBody>
      </p:sp>
      <p:sp>
        <p:nvSpPr>
          <p:cNvPr id="22" name="Rectangle 21">
            <a:extLst>
              <a:ext uri="{FF2B5EF4-FFF2-40B4-BE49-F238E27FC236}">
                <a16:creationId xmlns:a16="http://schemas.microsoft.com/office/drawing/2014/main" id="{56611981-0D77-4415-96EF-2D5CB6BA3229}"/>
              </a:ext>
            </a:extLst>
          </p:cNvPr>
          <p:cNvSpPr/>
          <p:nvPr/>
        </p:nvSpPr>
        <p:spPr>
          <a:xfrm>
            <a:off x="8286343" y="1375981"/>
            <a:ext cx="3731241" cy="643543"/>
          </a:xfrm>
          <a:prstGeom prst="rect">
            <a:avLst/>
          </a:prstGeom>
          <a:solidFill>
            <a:srgbClr val="05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kzidenz Grotesk BE Medium" panose="02000803030000020004" pitchFamily="50" charset="0"/>
                <a:cs typeface="Calibri"/>
              </a:rPr>
              <a:t>Commercialism</a:t>
            </a:r>
          </a:p>
        </p:txBody>
      </p:sp>
      <p:sp>
        <p:nvSpPr>
          <p:cNvPr id="23" name="Rectangle 22">
            <a:extLst>
              <a:ext uri="{FF2B5EF4-FFF2-40B4-BE49-F238E27FC236}">
                <a16:creationId xmlns:a16="http://schemas.microsoft.com/office/drawing/2014/main" id="{FFC8AA9F-5604-0386-D34F-6E6EB0F3216E}"/>
              </a:ext>
            </a:extLst>
          </p:cNvPr>
          <p:cNvSpPr/>
          <p:nvPr/>
        </p:nvSpPr>
        <p:spPr>
          <a:xfrm>
            <a:off x="4177319" y="1385142"/>
            <a:ext cx="3837362" cy="651316"/>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kzidenz Grotesk BE Medium" panose="02000803030000020004" pitchFamily="50" charset="0"/>
                <a:cs typeface="Calibri"/>
              </a:rPr>
              <a:t>Harassment and Discrimination</a:t>
            </a:r>
          </a:p>
        </p:txBody>
      </p:sp>
      <p:sp>
        <p:nvSpPr>
          <p:cNvPr id="24" name="Content Placeholder 3">
            <a:extLst>
              <a:ext uri="{FF2B5EF4-FFF2-40B4-BE49-F238E27FC236}">
                <a16:creationId xmlns:a16="http://schemas.microsoft.com/office/drawing/2014/main" id="{A65DF114-F1BA-9C71-7F5F-1EC6621A2C54}"/>
              </a:ext>
            </a:extLst>
          </p:cNvPr>
          <p:cNvSpPr>
            <a:spLocks noGrp="1"/>
          </p:cNvSpPr>
          <p:nvPr>
            <p:ph idx="1"/>
          </p:nvPr>
        </p:nvSpPr>
        <p:spPr>
          <a:xfrm>
            <a:off x="8363958" y="2105956"/>
            <a:ext cx="3576010" cy="2308324"/>
          </a:xfrm>
          <a:prstGeom prst="rect">
            <a:avLst/>
          </a:prstGeom>
        </p:spPr>
        <p:txBody>
          <a:bodyPr wrap="square">
            <a:spAutoFit/>
          </a:bodyPr>
          <a:lstStyle/>
          <a:p>
            <a:pPr marL="0" indent="0">
              <a:buNone/>
            </a:pPr>
            <a:r>
              <a:rPr lang="en-US" sz="1600" dirty="0">
                <a:latin typeface="+mn-lt"/>
                <a:cs typeface="Calibri"/>
              </a:rPr>
              <a:t>ASHRAE’s Commercialism Policy allows for Society activities that fulfill the mission of technological advancement with adherence to business plans that generate income to offset operational expenses such as AHR Exposition, ASHRAE periodicals, website, and Society conference events such as the Welcome Party, luncheons, registration kits, and receptions.</a:t>
            </a:r>
          </a:p>
        </p:txBody>
      </p:sp>
      <p:sp>
        <p:nvSpPr>
          <p:cNvPr id="34" name="TextBox 33">
            <a:extLst>
              <a:ext uri="{FF2B5EF4-FFF2-40B4-BE49-F238E27FC236}">
                <a16:creationId xmlns:a16="http://schemas.microsoft.com/office/drawing/2014/main" id="{F8AD17FF-446F-D93F-7829-FD09BFDD7CAF}"/>
              </a:ext>
            </a:extLst>
          </p:cNvPr>
          <p:cNvSpPr txBox="1"/>
          <p:nvPr/>
        </p:nvSpPr>
        <p:spPr>
          <a:xfrm>
            <a:off x="4177319" y="2036458"/>
            <a:ext cx="38373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0" i="0" dirty="0">
                <a:effectLst/>
              </a:rPr>
              <a:t>ASHRAE strictly prohibits and does not tolerate discrimination against members or applicants for membership because of such individual’s race, color, religion, age, sex, sexual orientation, national origin, physical or mental disability, pregnancy, genetic information, veteran status, uniformed service member status, or any other category protected under applicable law. </a:t>
            </a:r>
            <a:endParaRPr lang="en-US" sz="1600" dirty="0"/>
          </a:p>
        </p:txBody>
      </p:sp>
      <p:sp>
        <p:nvSpPr>
          <p:cNvPr id="35" name="TextBox 34">
            <a:extLst>
              <a:ext uri="{FF2B5EF4-FFF2-40B4-BE49-F238E27FC236}">
                <a16:creationId xmlns:a16="http://schemas.microsoft.com/office/drawing/2014/main" id="{04B8E90A-0668-8BEA-20FE-F6885FA1C843}"/>
              </a:ext>
            </a:extLst>
          </p:cNvPr>
          <p:cNvSpPr txBox="1"/>
          <p:nvPr/>
        </p:nvSpPr>
        <p:spPr>
          <a:xfrm>
            <a:off x="128592" y="141977"/>
            <a:ext cx="5293082" cy="584775"/>
          </a:xfrm>
          <a:prstGeom prst="rect">
            <a:avLst/>
          </a:prstGeom>
          <a:noFill/>
        </p:spPr>
        <p:txBody>
          <a:bodyPr wrap="square" rtlCol="0">
            <a:spAutoFit/>
          </a:bodyPr>
          <a:lstStyle/>
          <a:p>
            <a:r>
              <a:rPr lang="en-US" sz="3200" b="1" dirty="0">
                <a:solidFill>
                  <a:schemeClr val="bg1"/>
                </a:solidFill>
                <a:latin typeface="Akzidenz Grotesk BE Medium" panose="02000803030000020004" pitchFamily="50" charset="0"/>
              </a:rPr>
              <a:t>ASHRAE Policies</a:t>
            </a:r>
            <a:endParaRPr lang="en-US" b="1" dirty="0">
              <a:solidFill>
                <a:schemeClr val="bg1"/>
              </a:solidFill>
              <a:latin typeface="Akzidenz Grotesk BE Medium" panose="02000803030000020004" pitchFamily="50" charset="0"/>
            </a:endParaRPr>
          </a:p>
        </p:txBody>
      </p:sp>
      <p:sp>
        <p:nvSpPr>
          <p:cNvPr id="2" name="TextBox 1">
            <a:extLst>
              <a:ext uri="{FF2B5EF4-FFF2-40B4-BE49-F238E27FC236}">
                <a16:creationId xmlns:a16="http://schemas.microsoft.com/office/drawing/2014/main" id="{69D4E28E-38EA-F847-2F85-A429DDB2CB11}"/>
              </a:ext>
            </a:extLst>
          </p:cNvPr>
          <p:cNvSpPr txBox="1"/>
          <p:nvPr/>
        </p:nvSpPr>
        <p:spPr>
          <a:xfrm>
            <a:off x="299306" y="4996098"/>
            <a:ext cx="11593387" cy="1631216"/>
          </a:xfrm>
          <a:prstGeom prst="rect">
            <a:avLst/>
          </a:prstGeom>
          <a:noFill/>
        </p:spPr>
        <p:txBody>
          <a:bodyPr wrap="square" rtlCol="0">
            <a:spAutoFit/>
          </a:bodyPr>
          <a:lstStyle/>
          <a:p>
            <a:r>
              <a:rPr lang="en-US" sz="1600" dirty="0">
                <a:solidFill>
                  <a:srgbClr val="000000"/>
                </a:solidFill>
                <a:effectLst/>
                <a:highlight>
                  <a:srgbClr val="FFFFFF"/>
                </a:highlight>
                <a:latin typeface="Aptos" panose="020B0004020202020204" pitchFamily="34" charset="0"/>
                <a:ea typeface="Aptos" panose="020B0004020202020204" pitchFamily="34" charset="0"/>
                <a:cs typeface="Aptos" panose="020B0004020202020204" pitchFamily="34" charset="0"/>
              </a:rPr>
              <a:t>In ASHRAE meetings, we will act with honesty, fairness, courtesy, competence, inclusiveness and respect for others, which exemplify our core values of excellence, commitment, integrity, collaboration, volunteerism and diversity, and shall avoid all real or perceived conflicts of interest. Our culture is one of inclusiveness, acknowledging the inherent value and dignity of each individual.  We celebrate diverse and inclusive communities, understanding that doing so fuels better, more creative and more thoughtful ideas, solutions and strategies for the Society and the communities our Society serves. We respect and welcome all.</a:t>
            </a:r>
            <a:endParaRPr lang="en-US" sz="16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3" name="Rectangle 2">
            <a:extLst>
              <a:ext uri="{FF2B5EF4-FFF2-40B4-BE49-F238E27FC236}">
                <a16:creationId xmlns:a16="http://schemas.microsoft.com/office/drawing/2014/main" id="{76F4EB55-1144-D376-A6BA-A727441C89EC}"/>
              </a:ext>
            </a:extLst>
          </p:cNvPr>
          <p:cNvSpPr/>
          <p:nvPr/>
        </p:nvSpPr>
        <p:spPr>
          <a:xfrm>
            <a:off x="252032" y="4251108"/>
            <a:ext cx="3716397" cy="643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kzidenz Grotesk BE Medium" panose="02000803030000020004" pitchFamily="50" charset="0"/>
                <a:cs typeface="Calibri"/>
              </a:rPr>
              <a:t>Value Statement</a:t>
            </a:r>
          </a:p>
        </p:txBody>
      </p:sp>
    </p:spTree>
    <p:extLst>
      <p:ext uri="{BB962C8B-B14F-4D97-AF65-F5344CB8AC3E}">
        <p14:creationId xmlns:p14="http://schemas.microsoft.com/office/powerpoint/2010/main" val="3948879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86AB7-3A88-2EE3-E998-1971EBA2E5F4}"/>
            </a:ext>
          </a:extLst>
        </p:cNvPr>
        <p:cNvGrpSpPr/>
        <p:nvPr/>
      </p:nvGrpSpPr>
      <p:grpSpPr>
        <a:xfrm>
          <a:off x="0" y="0"/>
          <a:ext cx="0" cy="0"/>
          <a:chOff x="0" y="0"/>
          <a:chExt cx="0" cy="0"/>
        </a:xfrm>
      </p:grpSpPr>
      <p:pic>
        <p:nvPicPr>
          <p:cNvPr id="10" name="Picture 9" descr="A city with buildings and a ferris wheel&#10;&#10;AI-generated content may be incorrect.">
            <a:extLst>
              <a:ext uri="{FF2B5EF4-FFF2-40B4-BE49-F238E27FC236}">
                <a16:creationId xmlns:a16="http://schemas.microsoft.com/office/drawing/2014/main" id="{F06B2303-D6D1-C1AB-3AE2-CE751D4E2120}"/>
              </a:ext>
            </a:extLst>
          </p:cNvPr>
          <p:cNvPicPr>
            <a:picLocks noChangeAspect="1"/>
          </p:cNvPicPr>
          <p:nvPr/>
        </p:nvPicPr>
        <p:blipFill>
          <a:blip r:embed="rId3" cstate="screen">
            <a:extLst>
              <a:ext uri="{28A0092B-C50C-407E-A947-70E740481C1C}">
                <a14:useLocalDpi xmlns:a14="http://schemas.microsoft.com/office/drawing/2010/main" val="0"/>
              </a:ext>
            </a:extLst>
          </a:blip>
          <a:srcRect r="47077"/>
          <a:stretch/>
        </p:blipFill>
        <p:spPr>
          <a:xfrm>
            <a:off x="159065" y="1525299"/>
            <a:ext cx="6452379" cy="4573182"/>
          </a:xfrm>
          <a:prstGeom prst="rect">
            <a:avLst/>
          </a:prstGeom>
        </p:spPr>
      </p:pic>
      <p:sp>
        <p:nvSpPr>
          <p:cNvPr id="4" name="Title 1">
            <a:extLst>
              <a:ext uri="{FF2B5EF4-FFF2-40B4-BE49-F238E27FC236}">
                <a16:creationId xmlns:a16="http://schemas.microsoft.com/office/drawing/2014/main" id="{A26C0737-603C-3993-4F73-3C649A00E354}"/>
              </a:ext>
            </a:extLst>
          </p:cNvPr>
          <p:cNvSpPr>
            <a:spLocks noGrp="1"/>
          </p:cNvSpPr>
          <p:nvPr>
            <p:ph type="title"/>
          </p:nvPr>
        </p:nvSpPr>
        <p:spPr>
          <a:xfrm>
            <a:off x="159065" y="618743"/>
            <a:ext cx="998989" cy="643543"/>
          </a:xfrm>
        </p:spPr>
        <p:txBody>
          <a:bodyPr>
            <a:normAutofit/>
          </a:bodyPr>
          <a:lstStyle/>
          <a:p>
            <a:r>
              <a:rPr lang="en-US" sz="1600" dirty="0">
                <a:latin typeface="Akzidenz Grotesk BE Light" panose="02000506040000020003" pitchFamily="50" charset="0"/>
              </a:rPr>
              <a:t>ABOUT</a:t>
            </a:r>
            <a:endParaRPr lang="en-US" sz="1400" dirty="0">
              <a:latin typeface="Akzidenz Grotesk BE Light" panose="02000506040000020003" pitchFamily="50" charset="0"/>
            </a:endParaRPr>
          </a:p>
        </p:txBody>
      </p:sp>
      <p:sp>
        <p:nvSpPr>
          <p:cNvPr id="5" name="Title 1">
            <a:extLst>
              <a:ext uri="{FF2B5EF4-FFF2-40B4-BE49-F238E27FC236}">
                <a16:creationId xmlns:a16="http://schemas.microsoft.com/office/drawing/2014/main" id="{EC38636E-79BC-CFC6-909B-4C9B2A7154AA}"/>
              </a:ext>
            </a:extLst>
          </p:cNvPr>
          <p:cNvSpPr txBox="1">
            <a:spLocks/>
          </p:cNvSpPr>
          <p:nvPr/>
        </p:nvSpPr>
        <p:spPr>
          <a:xfrm>
            <a:off x="1051256" y="618743"/>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9283ED69-3F0A-1ED8-2001-1A6B7577177F}"/>
              </a:ext>
            </a:extLst>
          </p:cNvPr>
          <p:cNvSpPr txBox="1">
            <a:spLocks/>
          </p:cNvSpPr>
          <p:nvPr/>
        </p:nvSpPr>
        <p:spPr>
          <a:xfrm>
            <a:off x="3650153" y="618742"/>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19BA0355-A877-0124-F767-EC10E33818BA}"/>
              </a:ext>
            </a:extLst>
          </p:cNvPr>
          <p:cNvSpPr txBox="1">
            <a:spLocks/>
          </p:cNvSpPr>
          <p:nvPr/>
        </p:nvSpPr>
        <p:spPr>
          <a:xfrm>
            <a:off x="6859466"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dirty="0">
                <a:solidFill>
                  <a:srgbClr val="8EC540"/>
                </a:solidFill>
              </a:rPr>
              <a:t>CONFERENCES</a:t>
            </a:r>
          </a:p>
        </p:txBody>
      </p:sp>
      <p:sp>
        <p:nvSpPr>
          <p:cNvPr id="8" name="Title 1">
            <a:extLst>
              <a:ext uri="{FF2B5EF4-FFF2-40B4-BE49-F238E27FC236}">
                <a16:creationId xmlns:a16="http://schemas.microsoft.com/office/drawing/2014/main" id="{F5F2C15A-3D86-C583-54F1-98744C032D14}"/>
              </a:ext>
            </a:extLst>
          </p:cNvPr>
          <p:cNvSpPr txBox="1">
            <a:spLocks/>
          </p:cNvSpPr>
          <p:nvPr/>
        </p:nvSpPr>
        <p:spPr>
          <a:xfrm>
            <a:off x="8904457"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F47A3A2-7C2C-D8E9-7F86-356A2307E622}"/>
              </a:ext>
            </a:extLst>
          </p:cNvPr>
          <p:cNvSpPr txBox="1">
            <a:spLocks/>
          </p:cNvSpPr>
          <p:nvPr/>
        </p:nvSpPr>
        <p:spPr>
          <a:xfrm>
            <a:off x="10429968" y="58874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C51CF6A7-6DF1-C80E-FDFC-E557F87A9F2B}"/>
              </a:ext>
            </a:extLst>
          </p:cNvPr>
          <p:cNvCxnSpPr/>
          <p:nvPr/>
        </p:nvCxnSpPr>
        <p:spPr>
          <a:xfrm>
            <a:off x="3650154"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F751CA-B2FA-8464-9F27-4728EF9C85D8}"/>
              </a:ext>
            </a:extLst>
          </p:cNvPr>
          <p:cNvCxnSpPr/>
          <p:nvPr/>
        </p:nvCxnSpPr>
        <p:spPr>
          <a:xfrm>
            <a:off x="6835791"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6CFB9A-DCE3-A6B9-1218-BC8C654B492E}"/>
              </a:ext>
            </a:extLst>
          </p:cNvPr>
          <p:cNvCxnSpPr/>
          <p:nvPr/>
        </p:nvCxnSpPr>
        <p:spPr>
          <a:xfrm>
            <a:off x="8900341"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4C0185-057C-BAC3-9069-6B28FD709C40}"/>
              </a:ext>
            </a:extLst>
          </p:cNvPr>
          <p:cNvCxnSpPr/>
          <p:nvPr/>
        </p:nvCxnSpPr>
        <p:spPr>
          <a:xfrm>
            <a:off x="10429968"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05138C-BDCA-6C69-5567-F56738DE710C}"/>
              </a:ext>
            </a:extLst>
          </p:cNvPr>
          <p:cNvCxnSpPr/>
          <p:nvPr/>
        </p:nvCxnSpPr>
        <p:spPr>
          <a:xfrm>
            <a:off x="1040067"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3AFB577-2E35-A047-A069-DC38868B6131}"/>
              </a:ext>
            </a:extLst>
          </p:cNvPr>
          <p:cNvSpPr txBox="1"/>
          <p:nvPr/>
        </p:nvSpPr>
        <p:spPr>
          <a:xfrm>
            <a:off x="152502" y="161939"/>
            <a:ext cx="7222327" cy="584775"/>
          </a:xfrm>
          <a:prstGeom prst="rect">
            <a:avLst/>
          </a:prstGeom>
          <a:noFill/>
        </p:spPr>
        <p:txBody>
          <a:bodyPr wrap="square">
            <a:spAutoFit/>
          </a:bodyPr>
          <a:lstStyle/>
          <a:p>
            <a:pPr algn="l"/>
            <a:r>
              <a:rPr lang="en-US" sz="3200" b="1" dirty="0">
                <a:solidFill>
                  <a:schemeClr val="bg1"/>
                </a:solidFill>
                <a:latin typeface="Akzidenz Grotesk BE Medium" panose="02000803030000020004" pitchFamily="50" charset="0"/>
              </a:rPr>
              <a:t>2026 ASHRAE Winter Conference</a:t>
            </a:r>
            <a:endParaRPr lang="en-US" sz="3200" b="1" i="0" dirty="0">
              <a:solidFill>
                <a:schemeClr val="bg1"/>
              </a:solidFill>
              <a:effectLst/>
              <a:latin typeface="Akzidenz Grotesk BE Medium" panose="02000803030000020004" pitchFamily="50" charset="0"/>
            </a:endParaRPr>
          </a:p>
        </p:txBody>
      </p:sp>
      <p:pic>
        <p:nvPicPr>
          <p:cNvPr id="1026" name="Picture 2">
            <a:extLst>
              <a:ext uri="{FF2B5EF4-FFF2-40B4-BE49-F238E27FC236}">
                <a16:creationId xmlns:a16="http://schemas.microsoft.com/office/drawing/2014/main" id="{4EAF8ED1-60EA-04F5-2D15-B2CEF69A24D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5791" y="2433453"/>
            <a:ext cx="4861595" cy="9172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3053492-3DCD-0C6C-29CA-0557773802DF}"/>
              </a:ext>
            </a:extLst>
          </p:cNvPr>
          <p:cNvSpPr txBox="1"/>
          <p:nvPr/>
        </p:nvSpPr>
        <p:spPr>
          <a:xfrm>
            <a:off x="7374829" y="3811890"/>
            <a:ext cx="4528457" cy="1569660"/>
          </a:xfrm>
          <a:prstGeom prst="rect">
            <a:avLst/>
          </a:prstGeom>
          <a:noFill/>
        </p:spPr>
        <p:txBody>
          <a:bodyPr wrap="square" rtlCol="0">
            <a:spAutoFit/>
          </a:bodyPr>
          <a:lstStyle/>
          <a:p>
            <a:pPr algn="ctr"/>
            <a:r>
              <a:rPr lang="en-US" sz="2400" b="1" dirty="0">
                <a:solidFill>
                  <a:schemeClr val="tx1">
                    <a:lumMod val="65000"/>
                    <a:lumOff val="35000"/>
                  </a:schemeClr>
                </a:solidFill>
              </a:rPr>
              <a:t>Join us in Las Vegas, NV</a:t>
            </a:r>
          </a:p>
          <a:p>
            <a:pPr algn="ctr"/>
            <a:r>
              <a:rPr lang="en-US" sz="2400" b="1" dirty="0">
                <a:solidFill>
                  <a:schemeClr val="tx1">
                    <a:lumMod val="65000"/>
                    <a:lumOff val="35000"/>
                  </a:schemeClr>
                </a:solidFill>
              </a:rPr>
              <a:t> Jan 31- Feb 4</a:t>
            </a:r>
          </a:p>
          <a:p>
            <a:pPr algn="ctr"/>
            <a:endParaRPr lang="en-US" sz="2400" b="1" dirty="0">
              <a:solidFill>
                <a:schemeClr val="tx1">
                  <a:lumMod val="65000"/>
                  <a:lumOff val="35000"/>
                </a:schemeClr>
              </a:solidFill>
            </a:endParaRPr>
          </a:p>
          <a:p>
            <a:pPr algn="ctr"/>
            <a:r>
              <a:rPr lang="en-US" sz="2400" b="1" dirty="0">
                <a:solidFill>
                  <a:srgbClr val="006699"/>
                </a:solidFill>
              </a:rPr>
              <a:t>Registration Opens in September</a:t>
            </a:r>
          </a:p>
        </p:txBody>
      </p:sp>
    </p:spTree>
    <p:extLst>
      <p:ext uri="{BB962C8B-B14F-4D97-AF65-F5344CB8AC3E}">
        <p14:creationId xmlns:p14="http://schemas.microsoft.com/office/powerpoint/2010/main" val="632668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70001" y="665075"/>
            <a:ext cx="998989" cy="643543"/>
          </a:xfrm>
        </p:spPr>
        <p:txBody>
          <a:bodyPr>
            <a:normAutofit/>
          </a:bodyPr>
          <a:lstStyle/>
          <a:p>
            <a:r>
              <a:rPr lang="en-US" sz="1600" dirty="0">
                <a:latin typeface="Akzidenz Grotesk BE Light" panose="02000506040000020003" pitchFamily="50" charset="0"/>
              </a:rPr>
              <a:t>ABOUT</a:t>
            </a:r>
            <a:endParaRPr lang="en-US" sz="1400" dirty="0">
              <a:latin typeface="Akzidenz Grotesk BE Light" panose="02000506040000020003"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067692" y="67759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24287" y="667054"/>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790688" y="65781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478909" y="64856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dirty="0">
                <a:solidFill>
                  <a:srgbClr val="8EC540"/>
                </a:solidFill>
              </a:rPr>
              <a:t>COMMUNITIES</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0782" y="64647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24287" y="81685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790688" y="80291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478909" y="81685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00782" y="798092"/>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57936" y="81724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FBC98E1-0E50-64A3-D364-425956560518}"/>
              </a:ext>
            </a:extLst>
          </p:cNvPr>
          <p:cNvGrpSpPr/>
          <p:nvPr/>
        </p:nvGrpSpPr>
        <p:grpSpPr>
          <a:xfrm>
            <a:off x="541579" y="2324703"/>
            <a:ext cx="5605309" cy="3350375"/>
            <a:chOff x="272464" y="2246085"/>
            <a:chExt cx="5605309" cy="3350375"/>
          </a:xfrm>
        </p:grpSpPr>
        <p:sp>
          <p:nvSpPr>
            <p:cNvPr id="19" name="TextBox 1">
              <a:extLst>
                <a:ext uri="{FF2B5EF4-FFF2-40B4-BE49-F238E27FC236}">
                  <a16:creationId xmlns:a16="http://schemas.microsoft.com/office/drawing/2014/main" id="{AAC11FA2-96A0-F1E5-326A-8FFF656C2F0A}"/>
                </a:ext>
              </a:extLst>
            </p:cNvPr>
            <p:cNvSpPr txBox="1"/>
            <p:nvPr/>
          </p:nvSpPr>
          <p:spPr>
            <a:xfrm>
              <a:off x="283498" y="2255033"/>
              <a:ext cx="909781" cy="643544"/>
            </a:xfrm>
            <a:prstGeom prst="rect">
              <a:avLst/>
            </a:prstGeom>
            <a:solidFill>
              <a:srgbClr val="8EC540"/>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Calibri  "/>
                </a:rPr>
                <a:t>FEB</a:t>
              </a:r>
            </a:p>
            <a:p>
              <a:pPr algn="ctr"/>
              <a:r>
                <a:rPr lang="en-US" b="1" dirty="0">
                  <a:solidFill>
                    <a:schemeClr val="bg1"/>
                  </a:solidFill>
                  <a:latin typeface="Calibri  "/>
                </a:rPr>
                <a:t>2026</a:t>
              </a:r>
            </a:p>
          </p:txBody>
        </p:sp>
        <p:sp>
          <p:nvSpPr>
            <p:cNvPr id="27" name="TextBox 26">
              <a:extLst>
                <a:ext uri="{FF2B5EF4-FFF2-40B4-BE49-F238E27FC236}">
                  <a16:creationId xmlns:a16="http://schemas.microsoft.com/office/drawing/2014/main" id="{DE480C93-5F4B-E261-AAB0-4C908195C7E4}"/>
                </a:ext>
              </a:extLst>
            </p:cNvPr>
            <p:cNvSpPr txBox="1"/>
            <p:nvPr/>
          </p:nvSpPr>
          <p:spPr>
            <a:xfrm>
              <a:off x="1312630" y="2246085"/>
              <a:ext cx="4565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February: </a:t>
              </a:r>
              <a:r>
                <a:rPr lang="en-US" dirty="0"/>
                <a:t>Nominations for appointed committees are due.</a:t>
              </a:r>
            </a:p>
          </p:txBody>
        </p:sp>
        <p:sp>
          <p:nvSpPr>
            <p:cNvPr id="18" name="TextBox 1">
              <a:extLst>
                <a:ext uri="{FF2B5EF4-FFF2-40B4-BE49-F238E27FC236}">
                  <a16:creationId xmlns:a16="http://schemas.microsoft.com/office/drawing/2014/main" id="{5254E3C2-E650-49F4-525F-07D875EA6BDF}"/>
                </a:ext>
              </a:extLst>
            </p:cNvPr>
            <p:cNvSpPr txBox="1"/>
            <p:nvPr/>
          </p:nvSpPr>
          <p:spPr>
            <a:xfrm>
              <a:off x="272464" y="4507554"/>
              <a:ext cx="931851" cy="693157"/>
            </a:xfrm>
            <a:prstGeom prst="rect">
              <a:avLst/>
            </a:prstGeom>
            <a:solidFill>
              <a:srgbClr val="006EB6"/>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Calibri  "/>
                </a:rPr>
                <a:t>SEP</a:t>
              </a:r>
              <a:endParaRPr lang="en-US" dirty="0"/>
            </a:p>
            <a:p>
              <a:pPr algn="ctr"/>
              <a:r>
                <a:rPr lang="en-US" b="1" dirty="0">
                  <a:solidFill>
                    <a:schemeClr val="bg1"/>
                  </a:solidFill>
                  <a:latin typeface="Calibri  "/>
                </a:rPr>
                <a:t>2025</a:t>
              </a:r>
            </a:p>
          </p:txBody>
        </p:sp>
        <p:sp>
          <p:nvSpPr>
            <p:cNvPr id="28" name="TextBox 27">
              <a:extLst>
                <a:ext uri="{FF2B5EF4-FFF2-40B4-BE49-F238E27FC236}">
                  <a16:creationId xmlns:a16="http://schemas.microsoft.com/office/drawing/2014/main" id="{0ED30DFD-3285-8E15-D00D-6E8FA843D301}"/>
                </a:ext>
              </a:extLst>
            </p:cNvPr>
            <p:cNvSpPr txBox="1"/>
            <p:nvPr/>
          </p:nvSpPr>
          <p:spPr>
            <a:xfrm>
              <a:off x="1293872" y="3253089"/>
              <a:ext cx="42035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June: </a:t>
              </a:r>
              <a:r>
                <a:rPr lang="en-US" dirty="0"/>
                <a:t>Speak with your committee ExO/CO if your current appointment/elected position ends to be nominated for another.</a:t>
              </a:r>
            </a:p>
          </p:txBody>
        </p:sp>
        <p:sp>
          <p:nvSpPr>
            <p:cNvPr id="29" name="TextBox 28">
              <a:extLst>
                <a:ext uri="{FF2B5EF4-FFF2-40B4-BE49-F238E27FC236}">
                  <a16:creationId xmlns:a16="http://schemas.microsoft.com/office/drawing/2014/main" id="{89BE5F65-FFCF-F0E2-2646-FA9E869DD404}"/>
                </a:ext>
              </a:extLst>
            </p:cNvPr>
            <p:cNvSpPr txBox="1"/>
            <p:nvPr/>
          </p:nvSpPr>
          <p:spPr>
            <a:xfrm>
              <a:off x="1293872" y="4365354"/>
              <a:ext cx="420354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September: </a:t>
              </a:r>
              <a:r>
                <a:rPr lang="en-US" dirty="0"/>
                <a:t>Nominations for elected positions are due. (Publications &amp; Education Council, Tech Council, RAC, TAC, </a:t>
              </a:r>
            </a:p>
            <a:p>
              <a:r>
                <a:rPr lang="en-US" dirty="0"/>
                <a:t>Standards, Handbook, Nominating</a:t>
              </a:r>
              <a:r>
                <a:rPr lang="en-US" sz="2000" dirty="0"/>
                <a:t>)</a:t>
              </a:r>
            </a:p>
          </p:txBody>
        </p:sp>
        <p:sp>
          <p:nvSpPr>
            <p:cNvPr id="30" name="TextBox 1">
              <a:extLst>
                <a:ext uri="{FF2B5EF4-FFF2-40B4-BE49-F238E27FC236}">
                  <a16:creationId xmlns:a16="http://schemas.microsoft.com/office/drawing/2014/main" id="{2144067D-ADAC-53D0-90BD-341021D9FD8E}"/>
                </a:ext>
              </a:extLst>
            </p:cNvPr>
            <p:cNvSpPr txBox="1"/>
            <p:nvPr/>
          </p:nvSpPr>
          <p:spPr>
            <a:xfrm>
              <a:off x="272464" y="3344084"/>
              <a:ext cx="909780" cy="693157"/>
            </a:xfrm>
            <a:prstGeom prst="rect">
              <a:avLst/>
            </a:prstGeom>
            <a:solidFill>
              <a:srgbClr val="0099CC"/>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latin typeface="Calibri  "/>
                </a:rPr>
                <a:t>JUN</a:t>
              </a:r>
              <a:endParaRPr lang="en-US" dirty="0">
                <a:solidFill>
                  <a:schemeClr val="bg1"/>
                </a:solidFill>
              </a:endParaRPr>
            </a:p>
            <a:p>
              <a:pPr algn="ctr"/>
              <a:r>
                <a:rPr lang="en-US" b="1" dirty="0">
                  <a:solidFill>
                    <a:schemeClr val="bg1"/>
                  </a:solidFill>
                  <a:latin typeface="Calibri  "/>
                </a:rPr>
                <a:t>2025</a:t>
              </a:r>
            </a:p>
          </p:txBody>
        </p:sp>
      </p:grpSp>
      <p:sp>
        <p:nvSpPr>
          <p:cNvPr id="21" name="TextBox 20">
            <a:extLst>
              <a:ext uri="{FF2B5EF4-FFF2-40B4-BE49-F238E27FC236}">
                <a16:creationId xmlns:a16="http://schemas.microsoft.com/office/drawing/2014/main" id="{F5F813F2-4900-DBDA-E448-FC9E48598E10}"/>
              </a:ext>
            </a:extLst>
          </p:cNvPr>
          <p:cNvSpPr txBox="1"/>
          <p:nvPr/>
        </p:nvSpPr>
        <p:spPr>
          <a:xfrm>
            <a:off x="353471" y="1616798"/>
            <a:ext cx="5742529" cy="400110"/>
          </a:xfrm>
          <a:prstGeom prst="rect">
            <a:avLst/>
          </a:prstGeom>
          <a:noFill/>
        </p:spPr>
        <p:txBody>
          <a:bodyPr wrap="square" lIns="91440" tIns="45720" rIns="91440" bIns="45720" anchor="t">
            <a:spAutoFit/>
          </a:bodyPr>
          <a:lstStyle/>
          <a:p>
            <a:r>
              <a:rPr lang="en-US" sz="2000" b="1" dirty="0">
                <a:solidFill>
                  <a:srgbClr val="06559D"/>
                </a:solidFill>
              </a:rPr>
              <a:t>Find Committees and Nominate Yourself or Others</a:t>
            </a:r>
            <a:endParaRPr lang="en-US" sz="2000" b="1" dirty="0">
              <a:solidFill>
                <a:srgbClr val="06559D"/>
              </a:solidFill>
              <a:ea typeface="Calibri"/>
              <a:cs typeface="Calibri"/>
            </a:endParaRPr>
          </a:p>
        </p:txBody>
      </p:sp>
      <p:sp>
        <p:nvSpPr>
          <p:cNvPr id="20" name="TextBox 19">
            <a:extLst>
              <a:ext uri="{FF2B5EF4-FFF2-40B4-BE49-F238E27FC236}">
                <a16:creationId xmlns:a16="http://schemas.microsoft.com/office/drawing/2014/main" id="{B7366006-C1D4-F5A9-5151-E093D920494B}"/>
              </a:ext>
            </a:extLst>
          </p:cNvPr>
          <p:cNvSpPr txBox="1"/>
          <p:nvPr/>
        </p:nvSpPr>
        <p:spPr>
          <a:xfrm>
            <a:off x="6392573" y="1616798"/>
            <a:ext cx="5676804" cy="400110"/>
          </a:xfrm>
          <a:prstGeom prst="rect">
            <a:avLst/>
          </a:prstGeom>
          <a:noFill/>
        </p:spPr>
        <p:txBody>
          <a:bodyPr wrap="square" lIns="91440" tIns="45720" rIns="91440" bIns="45720" rtlCol="0" anchor="t">
            <a:spAutoFit/>
          </a:bodyPr>
          <a:lstStyle/>
          <a:p>
            <a:r>
              <a:rPr lang="en-US" sz="2000" b="1" dirty="0">
                <a:solidFill>
                  <a:srgbClr val="06559D"/>
                </a:solidFill>
              </a:rPr>
              <a:t>Communities &gt; </a:t>
            </a:r>
            <a:r>
              <a:rPr lang="en-US" sz="2000" b="1" dirty="0">
                <a:solidFill>
                  <a:srgbClr val="0099CC"/>
                </a:solidFill>
              </a:rPr>
              <a:t>Student Zone &gt; </a:t>
            </a:r>
            <a:r>
              <a:rPr lang="en-US" sz="2000" b="1" dirty="0">
                <a:solidFill>
                  <a:srgbClr val="8EC540"/>
                </a:solidFill>
              </a:rPr>
              <a:t>Scholarships</a:t>
            </a:r>
          </a:p>
        </p:txBody>
      </p:sp>
      <p:sp>
        <p:nvSpPr>
          <p:cNvPr id="34" name="TextBox 33">
            <a:extLst>
              <a:ext uri="{FF2B5EF4-FFF2-40B4-BE49-F238E27FC236}">
                <a16:creationId xmlns:a16="http://schemas.microsoft.com/office/drawing/2014/main" id="{CD1C047F-26CB-8F7D-641A-6A4882922188}"/>
              </a:ext>
            </a:extLst>
          </p:cNvPr>
          <p:cNvSpPr txBox="1"/>
          <p:nvPr/>
        </p:nvSpPr>
        <p:spPr>
          <a:xfrm>
            <a:off x="152502" y="161939"/>
            <a:ext cx="8991497" cy="584775"/>
          </a:xfrm>
          <a:prstGeom prst="rect">
            <a:avLst/>
          </a:prstGeom>
          <a:noFill/>
        </p:spPr>
        <p:txBody>
          <a:bodyPr wrap="square">
            <a:spAutoFit/>
          </a:bodyPr>
          <a:lstStyle/>
          <a:p>
            <a:pPr algn="l"/>
            <a:r>
              <a:rPr lang="en-US" sz="3200" b="1" i="0" dirty="0">
                <a:solidFill>
                  <a:schemeClr val="bg1"/>
                </a:solidFill>
                <a:effectLst/>
                <a:latin typeface="Akzidenz Grotesk BE Medium" panose="02000803030000020004" pitchFamily="50" charset="0"/>
              </a:rPr>
              <a:t>Committees and Student Scholarships</a:t>
            </a:r>
          </a:p>
        </p:txBody>
      </p:sp>
      <p:sp>
        <p:nvSpPr>
          <p:cNvPr id="3" name="TextBox 2">
            <a:extLst>
              <a:ext uri="{FF2B5EF4-FFF2-40B4-BE49-F238E27FC236}">
                <a16:creationId xmlns:a16="http://schemas.microsoft.com/office/drawing/2014/main" id="{0153EC56-C58F-C33B-9C80-E25FA17C4714}"/>
              </a:ext>
            </a:extLst>
          </p:cNvPr>
          <p:cNvSpPr txBox="1"/>
          <p:nvPr/>
        </p:nvSpPr>
        <p:spPr>
          <a:xfrm>
            <a:off x="6392574" y="2005561"/>
            <a:ext cx="5121648" cy="369332"/>
          </a:xfrm>
          <a:prstGeom prst="rect">
            <a:avLst/>
          </a:prstGeom>
          <a:noFill/>
        </p:spPr>
        <p:txBody>
          <a:bodyPr wrap="square" rtlCol="0">
            <a:spAutoFit/>
          </a:bodyPr>
          <a:lstStyle/>
          <a:p>
            <a:pPr algn="l"/>
            <a:r>
              <a:rPr lang="en-US" b="1" i="0" dirty="0">
                <a:effectLst/>
              </a:rPr>
              <a:t>44 Society Scholarships Available for 2025-2026 SY </a:t>
            </a:r>
          </a:p>
        </p:txBody>
      </p:sp>
      <p:sp>
        <p:nvSpPr>
          <p:cNvPr id="10" name="TextBox 9">
            <a:extLst>
              <a:ext uri="{FF2B5EF4-FFF2-40B4-BE49-F238E27FC236}">
                <a16:creationId xmlns:a16="http://schemas.microsoft.com/office/drawing/2014/main" id="{6398ED5E-6BEE-1463-D2EF-E65A7360456F}"/>
              </a:ext>
            </a:extLst>
          </p:cNvPr>
          <p:cNvSpPr txBox="1"/>
          <p:nvPr/>
        </p:nvSpPr>
        <p:spPr>
          <a:xfrm>
            <a:off x="6392574" y="2381643"/>
            <a:ext cx="4857094" cy="923330"/>
          </a:xfrm>
          <a:prstGeom prst="rect">
            <a:avLst/>
          </a:prstGeom>
          <a:noFill/>
        </p:spPr>
        <p:txBody>
          <a:bodyPr wrap="square" rtlCol="0">
            <a:spAutoFit/>
          </a:bodyPr>
          <a:lstStyle/>
          <a:p>
            <a:r>
              <a:rPr lang="en-US" dirty="0"/>
              <a:t>Each year the ASHRAE Foundation awards scholarships of up to </a:t>
            </a:r>
            <a:r>
              <a:rPr lang="en-US" b="1" dirty="0"/>
              <a:t>$12,500</a:t>
            </a:r>
            <a:r>
              <a:rPr lang="en-US" dirty="0"/>
              <a:t> USD each to qualified students. </a:t>
            </a:r>
          </a:p>
        </p:txBody>
      </p:sp>
      <p:sp>
        <p:nvSpPr>
          <p:cNvPr id="16" name="TextBox 15">
            <a:extLst>
              <a:ext uri="{FF2B5EF4-FFF2-40B4-BE49-F238E27FC236}">
                <a16:creationId xmlns:a16="http://schemas.microsoft.com/office/drawing/2014/main" id="{A5EAB6B4-301F-9D2E-04AB-2EEE9C77BFF7}"/>
              </a:ext>
            </a:extLst>
          </p:cNvPr>
          <p:cNvSpPr txBox="1"/>
          <p:nvPr/>
        </p:nvSpPr>
        <p:spPr>
          <a:xfrm>
            <a:off x="7440510" y="4641807"/>
            <a:ext cx="3926949" cy="646331"/>
          </a:xfrm>
          <a:prstGeom prst="rect">
            <a:avLst/>
          </a:prstGeom>
          <a:noFill/>
        </p:spPr>
        <p:txBody>
          <a:bodyPr wrap="square" rtlCol="0">
            <a:spAutoFit/>
          </a:bodyPr>
          <a:lstStyle/>
          <a:p>
            <a:r>
              <a:rPr lang="en-US" b="1" dirty="0"/>
              <a:t>Consider donating </a:t>
            </a:r>
            <a:r>
              <a:rPr lang="en-US" dirty="0"/>
              <a:t>to help support the scholarship program.</a:t>
            </a:r>
          </a:p>
        </p:txBody>
      </p:sp>
      <p:sp>
        <p:nvSpPr>
          <p:cNvPr id="22" name="TextBox 21">
            <a:extLst>
              <a:ext uri="{FF2B5EF4-FFF2-40B4-BE49-F238E27FC236}">
                <a16:creationId xmlns:a16="http://schemas.microsoft.com/office/drawing/2014/main" id="{0E0C8255-BB83-010C-7900-57D29220621F}"/>
              </a:ext>
            </a:extLst>
          </p:cNvPr>
          <p:cNvSpPr txBox="1"/>
          <p:nvPr/>
        </p:nvSpPr>
        <p:spPr>
          <a:xfrm>
            <a:off x="7467927" y="3640955"/>
            <a:ext cx="3926949" cy="646331"/>
          </a:xfrm>
          <a:prstGeom prst="rect">
            <a:avLst/>
          </a:prstGeom>
          <a:noFill/>
        </p:spPr>
        <p:txBody>
          <a:bodyPr wrap="square" rtlCol="0">
            <a:spAutoFit/>
          </a:bodyPr>
          <a:lstStyle/>
          <a:p>
            <a:r>
              <a:rPr lang="en-US" b="1" dirty="0"/>
              <a:t>Spread the word </a:t>
            </a:r>
            <a:r>
              <a:rPr lang="en-US" dirty="0"/>
              <a:t>to students and encourage them to apply. </a:t>
            </a:r>
          </a:p>
        </p:txBody>
      </p:sp>
      <p:pic>
        <p:nvPicPr>
          <p:cNvPr id="31" name="Graphic 30" descr="Hero Female with solid fill">
            <a:extLst>
              <a:ext uri="{FF2B5EF4-FFF2-40B4-BE49-F238E27FC236}">
                <a16:creationId xmlns:a16="http://schemas.microsoft.com/office/drawing/2014/main" id="{CB10A2EB-381C-AF55-4DD6-27C35DE02C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9160" y="3553028"/>
            <a:ext cx="753512" cy="753512"/>
          </a:xfrm>
          <a:prstGeom prst="rect">
            <a:avLst/>
          </a:prstGeom>
        </p:spPr>
      </p:pic>
      <p:pic>
        <p:nvPicPr>
          <p:cNvPr id="36" name="Graphic 35" descr="Loan with solid fill">
            <a:extLst>
              <a:ext uri="{FF2B5EF4-FFF2-40B4-BE49-F238E27FC236}">
                <a16:creationId xmlns:a16="http://schemas.microsoft.com/office/drawing/2014/main" id="{A8818B61-A857-FF8E-2448-1097FE4C3D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6997" y="4586172"/>
            <a:ext cx="781448" cy="781448"/>
          </a:xfrm>
          <a:prstGeom prst="rect">
            <a:avLst/>
          </a:prstGeom>
        </p:spPr>
      </p:pic>
      <p:sp>
        <p:nvSpPr>
          <p:cNvPr id="17" name="TextBox 16">
            <a:extLst>
              <a:ext uri="{FF2B5EF4-FFF2-40B4-BE49-F238E27FC236}">
                <a16:creationId xmlns:a16="http://schemas.microsoft.com/office/drawing/2014/main" id="{6D8E9EDE-3716-1081-9A5B-EDDED18D5F20}"/>
              </a:ext>
            </a:extLst>
          </p:cNvPr>
          <p:cNvSpPr txBox="1"/>
          <p:nvPr/>
        </p:nvSpPr>
        <p:spPr>
          <a:xfrm>
            <a:off x="6524851" y="5642659"/>
            <a:ext cx="4857094" cy="646331"/>
          </a:xfrm>
          <a:prstGeom prst="rect">
            <a:avLst/>
          </a:prstGeom>
          <a:noFill/>
        </p:spPr>
        <p:txBody>
          <a:bodyPr wrap="square" rtlCol="0">
            <a:spAutoFit/>
          </a:bodyPr>
          <a:lstStyle/>
          <a:p>
            <a:r>
              <a:rPr lang="en-US" b="1" dirty="0">
                <a:solidFill>
                  <a:srgbClr val="8EC540"/>
                </a:solidFill>
              </a:rPr>
              <a:t>New! </a:t>
            </a:r>
            <a:r>
              <a:rPr lang="en-US" dirty="0"/>
              <a:t>Find the </a:t>
            </a:r>
            <a:r>
              <a:rPr lang="en-US" i="1" dirty="0"/>
              <a:t>ASHRAE-USGBC IAQ for Schools Guide</a:t>
            </a:r>
            <a:r>
              <a:rPr lang="en-US" dirty="0"/>
              <a:t> in the Student Zone Resources. </a:t>
            </a:r>
          </a:p>
        </p:txBody>
      </p:sp>
      <p:cxnSp>
        <p:nvCxnSpPr>
          <p:cNvPr id="24" name="Straight Connector 23">
            <a:extLst>
              <a:ext uri="{FF2B5EF4-FFF2-40B4-BE49-F238E27FC236}">
                <a16:creationId xmlns:a16="http://schemas.microsoft.com/office/drawing/2014/main" id="{FAAEB32F-570C-5048-031E-8520C1B53D81}"/>
              </a:ext>
            </a:extLst>
          </p:cNvPr>
          <p:cNvCxnSpPr/>
          <p:nvPr/>
        </p:nvCxnSpPr>
        <p:spPr>
          <a:xfrm>
            <a:off x="6546997" y="5413794"/>
            <a:ext cx="470267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777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26706E2-D10A-845D-892F-97228672D3F3}"/>
              </a:ext>
            </a:extLst>
          </p:cNvPr>
          <p:cNvSpPr/>
          <p:nvPr/>
        </p:nvSpPr>
        <p:spPr>
          <a:xfrm>
            <a:off x="0" y="6587964"/>
            <a:ext cx="12181173" cy="312898"/>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8394" y="666209"/>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18009" y="673657"/>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76034" y="666209"/>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97156" y="6620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675014" y="65691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299816" y="6360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rPr>
              <a:t>MEMBERSHIP</a:t>
            </a: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76034" y="8327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98858"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65297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277781" y="80683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6989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6E1E84-0EDF-CEE3-835C-C9CA6B2B7649}"/>
              </a:ext>
            </a:extLst>
          </p:cNvPr>
          <p:cNvSpPr txBox="1"/>
          <p:nvPr/>
        </p:nvSpPr>
        <p:spPr>
          <a:xfrm>
            <a:off x="190566" y="201751"/>
            <a:ext cx="84528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2026 Chapter Leadership Academy</a:t>
            </a:r>
            <a:endParaRPr kumimoji="0" lang="en-US" sz="3200" b="0" i="0" u="none" strike="noStrike" kern="1200" cap="none" spc="0" normalizeH="0" baseline="0" noProof="0" dirty="0">
              <a:ln>
                <a:noFill/>
              </a:ln>
              <a:solidFill>
                <a:prstClr val="white"/>
              </a:solidFill>
              <a:effectLst/>
              <a:uLnTx/>
              <a:uFillTx/>
              <a:latin typeface="Akzidenz Grotesk BE Medium" panose="02000803030000020004" pitchFamily="50" charset="0"/>
              <a:ea typeface="Calibri"/>
              <a:cs typeface="Calibri"/>
            </a:endParaRPr>
          </a:p>
        </p:txBody>
      </p:sp>
      <p:pic>
        <p:nvPicPr>
          <p:cNvPr id="18" name="Picture 17" descr="A group of people around a table&#10;&#10;Description automatically generated">
            <a:extLst>
              <a:ext uri="{FF2B5EF4-FFF2-40B4-BE49-F238E27FC236}">
                <a16:creationId xmlns:a16="http://schemas.microsoft.com/office/drawing/2014/main" id="{0C725E18-6EDF-4AAE-FD95-97B7F8D04C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07811" y="1502997"/>
            <a:ext cx="3668792" cy="2445861"/>
          </a:xfrm>
          <a:prstGeom prst="rect">
            <a:avLst/>
          </a:prstGeom>
        </p:spPr>
      </p:pic>
      <p:pic>
        <p:nvPicPr>
          <p:cNvPr id="20" name="Picture 19" descr="A person sitting in a chair with a person in a suit&#10;&#10;Description automatically generated">
            <a:extLst>
              <a:ext uri="{FF2B5EF4-FFF2-40B4-BE49-F238E27FC236}">
                <a16:creationId xmlns:a16="http://schemas.microsoft.com/office/drawing/2014/main" id="{DB58B614-670C-3AC0-6CCA-88BCDB8F6F5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4481" y="1831807"/>
            <a:ext cx="2969075" cy="3958766"/>
          </a:xfrm>
          <a:prstGeom prst="rect">
            <a:avLst/>
          </a:prstGeom>
        </p:spPr>
      </p:pic>
      <p:pic>
        <p:nvPicPr>
          <p:cNvPr id="22" name="Picture 21" descr="A group of people sitting at tables&#10;&#10;Description automatically generated">
            <a:extLst>
              <a:ext uri="{FF2B5EF4-FFF2-40B4-BE49-F238E27FC236}">
                <a16:creationId xmlns:a16="http://schemas.microsoft.com/office/drawing/2014/main" id="{A361F694-2031-212F-291E-E80BA35A866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395216" y="4028229"/>
            <a:ext cx="3493981" cy="2480363"/>
          </a:xfrm>
          <a:prstGeom prst="rect">
            <a:avLst/>
          </a:prstGeom>
        </p:spPr>
      </p:pic>
      <p:sp>
        <p:nvSpPr>
          <p:cNvPr id="10" name="TextBox 9">
            <a:extLst>
              <a:ext uri="{FF2B5EF4-FFF2-40B4-BE49-F238E27FC236}">
                <a16:creationId xmlns:a16="http://schemas.microsoft.com/office/drawing/2014/main" id="{B740EE99-26E1-3598-3C61-A8F69D83562C}"/>
              </a:ext>
            </a:extLst>
          </p:cNvPr>
          <p:cNvSpPr txBox="1"/>
          <p:nvPr/>
        </p:nvSpPr>
        <p:spPr>
          <a:xfrm>
            <a:off x="3458038" y="3301530"/>
            <a:ext cx="4695794" cy="944746"/>
          </a:xfrm>
          <a:prstGeom prst="rect">
            <a:avLst/>
          </a:prstGeom>
          <a:noFill/>
        </p:spPr>
        <p:txBody>
          <a:bodyPr wrap="square">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Aptos" panose="020B0004020202020204" pitchFamily="34" charset="0"/>
                <a:cs typeface="Arial" panose="020B0604020202020204" pitchFamily="34" charset="0"/>
              </a:rPr>
              <a:t>Chapter Leadership Academy is a 1.5-day crash course designed to simplify the learning curve of all things ASHRAE.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9EF9CEBA-91C3-4018-F98E-E2C1F1FC98D0}"/>
              </a:ext>
            </a:extLst>
          </p:cNvPr>
          <p:cNvSpPr txBox="1"/>
          <p:nvPr/>
        </p:nvSpPr>
        <p:spPr>
          <a:xfrm>
            <a:off x="3530495" y="1533132"/>
            <a:ext cx="4560376" cy="1920526"/>
          </a:xfrm>
          <a:prstGeom prst="rect">
            <a:avLst/>
          </a:prstGeom>
          <a:noFill/>
        </p:spPr>
        <p:txBody>
          <a:bodyPr wrap="square" rtlCol="0">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lang="en-US" sz="2000" b="1" dirty="0">
                <a:solidFill>
                  <a:prstClr val="black"/>
                </a:solidFill>
                <a:latin typeface="Arial" panose="020B0604020202020204" pitchFamily="34" charset="0"/>
                <a:ea typeface="Aptos" panose="020B0004020202020204" pitchFamily="34" charset="0"/>
                <a:cs typeface="Arial" panose="020B0604020202020204" pitchFamily="34" charset="0"/>
              </a:rPr>
              <a:t>March</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lang="en-US" sz="2000" b="1" dirty="0">
                <a:solidFill>
                  <a:prstClr val="black"/>
                </a:solidFill>
                <a:latin typeface="Arial" panose="020B0604020202020204" pitchFamily="34" charset="0"/>
                <a:ea typeface="Aptos" panose="020B0004020202020204" pitchFamily="34" charset="0"/>
                <a:cs typeface="Arial" panose="020B0604020202020204" pitchFamily="34" charset="0"/>
              </a:rPr>
              <a:t>6-7</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2026</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ASHRAE Headquarters</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Peachtree Corners, GA</a:t>
            </a:r>
          </a:p>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Interested? Tell Your DRC by </a:t>
            </a:r>
            <a:r>
              <a:rPr lang="en-US" b="1" dirty="0">
                <a:solidFill>
                  <a:srgbClr val="FF00FF"/>
                </a:solidFill>
                <a:latin typeface="Arial" panose="020B0604020202020204" pitchFamily="34" charset="0"/>
                <a:ea typeface="Aptos" panose="020B0004020202020204" pitchFamily="34" charset="0"/>
                <a:cs typeface="Arial" panose="020B0604020202020204" pitchFamily="34" charset="0"/>
              </a:rPr>
              <a:t>Nov.</a:t>
            </a:r>
            <a:r>
              <a:rPr kumimoji="0" lang="en-US" sz="1800" b="1" i="0" u="none" strike="noStrike" kern="1200" cap="none" spc="0" normalizeH="0" baseline="0" noProof="0" dirty="0">
                <a:ln>
                  <a:noFill/>
                </a:ln>
                <a:solidFill>
                  <a:srgbClr val="FF00FF"/>
                </a:solidFill>
                <a:effectLst/>
                <a:uLnTx/>
                <a:uFillTx/>
                <a:latin typeface="Arial" panose="020B0604020202020204" pitchFamily="34" charset="0"/>
                <a:ea typeface="Aptos" panose="020B0004020202020204" pitchFamily="34" charset="0"/>
                <a:cs typeface="Arial" panose="020B0604020202020204" pitchFamily="34" charset="0"/>
              </a:rPr>
              <a:t> </a:t>
            </a:r>
            <a:r>
              <a:rPr lang="en-US" b="1" dirty="0">
                <a:solidFill>
                  <a:srgbClr val="FF00FF"/>
                </a:solidFill>
                <a:latin typeface="Arial" panose="020B0604020202020204" pitchFamily="34" charset="0"/>
                <a:ea typeface="Aptos" panose="020B0004020202020204" pitchFamily="34" charset="0"/>
                <a:cs typeface="Arial" panose="020B0604020202020204" pitchFamily="34" charset="0"/>
              </a:rPr>
              <a:t>2</a:t>
            </a:r>
            <a:r>
              <a:rPr kumimoji="0" lang="en-US" sz="1800" b="1" i="0" u="none" strike="noStrike" kern="1200" cap="none" spc="0" normalizeH="0" baseline="0" noProof="0" dirty="0">
                <a:ln>
                  <a:noFill/>
                </a:ln>
                <a:solidFill>
                  <a:srgbClr val="FF00FF"/>
                </a:solidFill>
                <a:effectLst/>
                <a:uLnTx/>
                <a:uFillTx/>
                <a:latin typeface="Arial" panose="020B0604020202020204" pitchFamily="34" charset="0"/>
                <a:ea typeface="Aptos" panose="020B0004020202020204" pitchFamily="34" charset="0"/>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007DE1C-6A95-88D9-F3BE-DF530E28DF0D}"/>
              </a:ext>
            </a:extLst>
          </p:cNvPr>
          <p:cNvSpPr txBox="1"/>
          <p:nvPr/>
        </p:nvSpPr>
        <p:spPr>
          <a:xfrm>
            <a:off x="3458038" y="4318995"/>
            <a:ext cx="4695794" cy="203132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Navigating the ASHRAE organizational structure</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Understanding the tools and resources available to help Chapters and their members succeed</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Delegating to and motivating volunteers toward the ASHRAE mission</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33508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26706E2-D10A-845D-892F-97228672D3F3}"/>
              </a:ext>
            </a:extLst>
          </p:cNvPr>
          <p:cNvSpPr/>
          <p:nvPr/>
        </p:nvSpPr>
        <p:spPr>
          <a:xfrm>
            <a:off x="0" y="6587964"/>
            <a:ext cx="12181173" cy="312898"/>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8394" y="666209"/>
            <a:ext cx="998989" cy="643543"/>
          </a:xfrm>
        </p:spPr>
        <p:txBody>
          <a:bodyPr>
            <a:normAutofit/>
          </a:bodyPr>
          <a:lstStyle/>
          <a:p>
            <a:r>
              <a:rPr lang="en-US" sz="1600" dirty="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18009" y="673657"/>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76034" y="666209"/>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97156" y="6620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675014" y="65691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299816" y="6360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dirty="0">
                <a:solidFill>
                  <a:srgbClr val="8EC540"/>
                </a:solidFill>
              </a:rPr>
              <a:t>MEMBERSHIP</a:t>
            </a: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76034" y="8327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98858"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65297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277781" y="80683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6989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6E1E84-0EDF-CEE3-835C-C9CA6B2B7649}"/>
              </a:ext>
            </a:extLst>
          </p:cNvPr>
          <p:cNvSpPr txBox="1"/>
          <p:nvPr/>
        </p:nvSpPr>
        <p:spPr>
          <a:xfrm>
            <a:off x="190566" y="201751"/>
            <a:ext cx="84528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Akzidenz Grotesk BE Medium" panose="02000803030000020004" pitchFamily="50" charset="0"/>
              </a:rPr>
              <a:t>Membership</a:t>
            </a:r>
            <a:endParaRPr lang="en-US" sz="3200" dirty="0">
              <a:solidFill>
                <a:schemeClr val="bg1"/>
              </a:solidFill>
              <a:latin typeface="Akzidenz Grotesk BE Medium" panose="02000803030000020004" pitchFamily="50" charset="0"/>
              <a:ea typeface="Calibri"/>
              <a:cs typeface="Calibri"/>
            </a:endParaRPr>
          </a:p>
        </p:txBody>
      </p:sp>
      <p:grpSp>
        <p:nvGrpSpPr>
          <p:cNvPr id="2" name="Group 1">
            <a:extLst>
              <a:ext uri="{FF2B5EF4-FFF2-40B4-BE49-F238E27FC236}">
                <a16:creationId xmlns:a16="http://schemas.microsoft.com/office/drawing/2014/main" id="{A2C09F4A-59D2-5185-5E9C-05741E06AF6B}"/>
              </a:ext>
            </a:extLst>
          </p:cNvPr>
          <p:cNvGrpSpPr/>
          <p:nvPr/>
        </p:nvGrpSpPr>
        <p:grpSpPr>
          <a:xfrm>
            <a:off x="218394" y="1221218"/>
            <a:ext cx="11984673" cy="3025674"/>
            <a:chOff x="190566" y="1261159"/>
            <a:chExt cx="11984673" cy="3025674"/>
          </a:xfrm>
        </p:grpSpPr>
        <p:pic>
          <p:nvPicPr>
            <p:cNvPr id="16" name="Picture 9" descr="Application&#10;&#10;Description automatically generated">
              <a:extLst>
                <a:ext uri="{FF2B5EF4-FFF2-40B4-BE49-F238E27FC236}">
                  <a16:creationId xmlns:a16="http://schemas.microsoft.com/office/drawing/2014/main" id="{8C3D6501-5662-E024-25EF-122416FA5527}"/>
                </a:ext>
              </a:extLst>
            </p:cNvPr>
            <p:cNvPicPr>
              <a:picLocks noChangeAspect="1"/>
            </p:cNvPicPr>
            <p:nvPr/>
          </p:nvPicPr>
          <p:blipFill rotWithShape="1">
            <a:blip r:embed="rId3"/>
            <a:srcRect t="19014" r="-506" b="11033"/>
            <a:stretch/>
          </p:blipFill>
          <p:spPr>
            <a:xfrm>
              <a:off x="8513375" y="2152449"/>
              <a:ext cx="2970077" cy="2134384"/>
            </a:xfrm>
            <a:prstGeom prst="rect">
              <a:avLst/>
            </a:prstGeom>
          </p:spPr>
        </p:pic>
        <p:sp>
          <p:nvSpPr>
            <p:cNvPr id="17" name="TextBox 16">
              <a:extLst>
                <a:ext uri="{FF2B5EF4-FFF2-40B4-BE49-F238E27FC236}">
                  <a16:creationId xmlns:a16="http://schemas.microsoft.com/office/drawing/2014/main" id="{EDBF9B07-2052-583D-CD5A-67ED46E9712E}"/>
                </a:ext>
              </a:extLst>
            </p:cNvPr>
            <p:cNvSpPr txBox="1"/>
            <p:nvPr/>
          </p:nvSpPr>
          <p:spPr>
            <a:xfrm>
              <a:off x="190566" y="1261159"/>
              <a:ext cx="789548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99CC"/>
                  </a:solidFill>
                  <a:cs typeface="Calibri"/>
                </a:rPr>
                <a:t>Have you selected your Annual Membership Benefit?</a:t>
              </a:r>
              <a:endParaRPr lang="en-US" sz="2400" b="1" dirty="0">
                <a:solidFill>
                  <a:srgbClr val="0099CC"/>
                </a:solidFill>
                <a:ea typeface="Calibri"/>
                <a:cs typeface="Calibri"/>
              </a:endParaRPr>
            </a:p>
            <a:p>
              <a:r>
                <a:rPr lang="en-US" dirty="0">
                  <a:cs typeface="Calibri"/>
                </a:rPr>
                <a:t>Benefits are selected during the join &amp; renewal process. If you haven’t done so, login and select from benefit options available. </a:t>
              </a:r>
              <a:endParaRPr lang="en-US" dirty="0">
                <a:ea typeface="Calibri"/>
                <a:cs typeface="Calibri"/>
              </a:endParaRPr>
            </a:p>
          </p:txBody>
        </p:sp>
        <p:sp>
          <p:nvSpPr>
            <p:cNvPr id="19" name="TextBox 18">
              <a:extLst>
                <a:ext uri="{FF2B5EF4-FFF2-40B4-BE49-F238E27FC236}">
                  <a16:creationId xmlns:a16="http://schemas.microsoft.com/office/drawing/2014/main" id="{82152D6E-DF9D-2C07-BD91-061F599F3CF8}"/>
                </a:ext>
              </a:extLst>
            </p:cNvPr>
            <p:cNvSpPr txBox="1"/>
            <p:nvPr/>
          </p:nvSpPr>
          <p:spPr>
            <a:xfrm>
              <a:off x="8541802" y="1555103"/>
              <a:ext cx="3633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5549C"/>
                  </a:solidFill>
                  <a:cs typeface="Calibri"/>
                </a:rPr>
                <a:t>New, Full Dues Paying Members </a:t>
              </a:r>
              <a:endParaRPr lang="en-US" dirty="0">
                <a:solidFill>
                  <a:srgbClr val="05549C"/>
                </a:solidFill>
                <a:cs typeface="Calibri"/>
              </a:endParaRPr>
            </a:p>
            <a:p>
              <a:r>
                <a:rPr lang="en-US" b="1" dirty="0">
                  <a:solidFill>
                    <a:srgbClr val="05549C"/>
                  </a:solidFill>
                  <a:cs typeface="Calibri"/>
                </a:rPr>
                <a:t>Automatically Get:</a:t>
              </a:r>
              <a:endParaRPr lang="en-US" sz="2400" dirty="0">
                <a:solidFill>
                  <a:srgbClr val="05549C"/>
                </a:solidFill>
                <a:ea typeface="Calibri"/>
                <a:cs typeface="Calibri"/>
              </a:endParaRPr>
            </a:p>
          </p:txBody>
        </p:sp>
      </p:grpSp>
      <p:pic>
        <p:nvPicPr>
          <p:cNvPr id="23" name="Picture 22">
            <a:extLst>
              <a:ext uri="{FF2B5EF4-FFF2-40B4-BE49-F238E27FC236}">
                <a16:creationId xmlns:a16="http://schemas.microsoft.com/office/drawing/2014/main" id="{C3CCEC1F-C0AE-2C84-7E4D-425129028580}"/>
              </a:ext>
            </a:extLst>
          </p:cNvPr>
          <p:cNvPicPr>
            <a:picLocks noChangeAspect="1"/>
          </p:cNvPicPr>
          <p:nvPr/>
        </p:nvPicPr>
        <p:blipFill>
          <a:blip r:embed="rId4"/>
          <a:stretch>
            <a:fillRect/>
          </a:stretch>
        </p:blipFill>
        <p:spPr>
          <a:xfrm>
            <a:off x="218394" y="2168959"/>
            <a:ext cx="6863569" cy="2168916"/>
          </a:xfrm>
          <a:prstGeom prst="rect">
            <a:avLst/>
          </a:prstGeom>
        </p:spPr>
      </p:pic>
      <p:grpSp>
        <p:nvGrpSpPr>
          <p:cNvPr id="3" name="Group 2">
            <a:extLst>
              <a:ext uri="{FF2B5EF4-FFF2-40B4-BE49-F238E27FC236}">
                <a16:creationId xmlns:a16="http://schemas.microsoft.com/office/drawing/2014/main" id="{03271CF0-FCC0-17C6-FA74-5273D8CDA9CE}"/>
              </a:ext>
            </a:extLst>
          </p:cNvPr>
          <p:cNvGrpSpPr/>
          <p:nvPr/>
        </p:nvGrpSpPr>
        <p:grpSpPr>
          <a:xfrm>
            <a:off x="-1" y="4376416"/>
            <a:ext cx="12181173" cy="905659"/>
            <a:chOff x="-2" y="4463271"/>
            <a:chExt cx="12181173" cy="905659"/>
          </a:xfrm>
        </p:grpSpPr>
        <p:sp>
          <p:nvSpPr>
            <p:cNvPr id="99" name="Rectangle 98">
              <a:extLst>
                <a:ext uri="{FF2B5EF4-FFF2-40B4-BE49-F238E27FC236}">
                  <a16:creationId xmlns:a16="http://schemas.microsoft.com/office/drawing/2014/main" id="{5F1CB115-F5AE-658B-9304-5E5D5E031578}"/>
                </a:ext>
              </a:extLst>
            </p:cNvPr>
            <p:cNvSpPr/>
            <p:nvPr/>
          </p:nvSpPr>
          <p:spPr>
            <a:xfrm>
              <a:off x="-2" y="4463271"/>
              <a:ext cx="12181173" cy="905659"/>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D5283C3E-2B14-6BC3-640B-4E781D2FC9D8}"/>
                </a:ext>
              </a:extLst>
            </p:cNvPr>
            <p:cNvSpPr txBox="1"/>
            <p:nvPr/>
          </p:nvSpPr>
          <p:spPr>
            <a:xfrm>
              <a:off x="3639965" y="4464980"/>
              <a:ext cx="49012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rPr>
                <a:t>HONORS &amp; AWARDS</a:t>
              </a:r>
              <a:endParaRPr lang="en-US" dirty="0">
                <a:solidFill>
                  <a:schemeClr val="bg1"/>
                </a:solidFill>
              </a:endParaRPr>
            </a:p>
          </p:txBody>
        </p:sp>
        <p:sp>
          <p:nvSpPr>
            <p:cNvPr id="10" name="TextBox 9">
              <a:extLst>
                <a:ext uri="{FF2B5EF4-FFF2-40B4-BE49-F238E27FC236}">
                  <a16:creationId xmlns:a16="http://schemas.microsoft.com/office/drawing/2014/main" id="{BB18D7C0-B310-34E8-30F5-72817FDB389F}"/>
                </a:ext>
              </a:extLst>
            </p:cNvPr>
            <p:cNvSpPr txBox="1"/>
            <p:nvPr/>
          </p:nvSpPr>
          <p:spPr>
            <a:xfrm>
              <a:off x="2779994" y="4808776"/>
              <a:ext cx="67776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rPr>
                <a:t>The following awards have a </a:t>
              </a:r>
              <a:r>
                <a:rPr lang="en-US" sz="2400" b="1" u="sng" dirty="0">
                  <a:solidFill>
                    <a:schemeClr val="bg1"/>
                  </a:solidFill>
                </a:rPr>
                <a:t>DEC 1 deadline</a:t>
              </a:r>
              <a:r>
                <a:rPr lang="en-US" sz="2400" b="1" dirty="0">
                  <a:solidFill>
                    <a:schemeClr val="bg1"/>
                  </a:solidFill>
                </a:rPr>
                <a:t>: </a:t>
              </a:r>
              <a:endParaRPr lang="en-US" dirty="0">
                <a:solidFill>
                  <a:schemeClr val="bg1"/>
                </a:solidFill>
              </a:endParaRPr>
            </a:p>
          </p:txBody>
        </p:sp>
      </p:grpSp>
      <p:sp>
        <p:nvSpPr>
          <p:cNvPr id="18" name="TextBox 17">
            <a:extLst>
              <a:ext uri="{FF2B5EF4-FFF2-40B4-BE49-F238E27FC236}">
                <a16:creationId xmlns:a16="http://schemas.microsoft.com/office/drawing/2014/main" id="{091FEAF5-A2CA-3EAB-876E-97C7F7D230E5}"/>
              </a:ext>
            </a:extLst>
          </p:cNvPr>
          <p:cNvSpPr txBox="1"/>
          <p:nvPr/>
        </p:nvSpPr>
        <p:spPr>
          <a:xfrm>
            <a:off x="298994" y="5270441"/>
            <a:ext cx="11212286" cy="1277273"/>
          </a:xfrm>
          <a:prstGeom prst="rect">
            <a:avLst/>
          </a:prstGeom>
          <a:noFill/>
        </p:spPr>
        <p:txBody>
          <a:bodyPr wrap="square">
            <a:spAutoFit/>
          </a:bodyPr>
          <a:lstStyle/>
          <a:p>
            <a:pPr algn="ctr">
              <a:spcAft>
                <a:spcPts val="600"/>
              </a:spcAft>
            </a:pPr>
            <a:r>
              <a:rPr lang="en-US" sz="2400" dirty="0">
                <a:solidFill>
                  <a:srgbClr val="06559D"/>
                </a:solidFill>
              </a:rPr>
              <a:t>Andrew T. Boggs Service Award  | Distinguished 50 and 75-Year | Distinguished Service Award (DSA)| Eunice Foote Decarbonization Award | Exceptional Service Award (ESA)</a:t>
            </a:r>
          </a:p>
          <a:p>
            <a:pPr algn="ctr">
              <a:spcAft>
                <a:spcPts val="600"/>
              </a:spcAft>
            </a:pPr>
            <a:r>
              <a:rPr lang="en-US" sz="2400" dirty="0">
                <a:solidFill>
                  <a:srgbClr val="06559D"/>
                </a:solidFill>
              </a:rPr>
              <a:t> Louise &amp; Bill Holladay Distinguished Fellow Award</a:t>
            </a:r>
          </a:p>
        </p:txBody>
      </p:sp>
    </p:spTree>
    <p:extLst>
      <p:ext uri="{BB962C8B-B14F-4D97-AF65-F5344CB8AC3E}">
        <p14:creationId xmlns:p14="http://schemas.microsoft.com/office/powerpoint/2010/main" val="600161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A016FB-E6C3-D64F-2C7C-0725234D5966}"/>
              </a:ext>
            </a:extLst>
          </p:cNvPr>
          <p:cNvSpPr txBox="1"/>
          <p:nvPr/>
        </p:nvSpPr>
        <p:spPr>
          <a:xfrm>
            <a:off x="2141229" y="2228671"/>
            <a:ext cx="17166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Professional &amp; Early Career 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41FE72-A4B9-51D8-AC50-1EA664E96E94}"/>
              </a:ext>
            </a:extLst>
          </p:cNvPr>
          <p:cNvSpPr txBox="1"/>
          <p:nvPr/>
        </p:nvSpPr>
        <p:spPr>
          <a:xfrm>
            <a:off x="10260712" y="2321756"/>
            <a:ext cx="16308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Group Membership</a:t>
            </a:r>
          </a:p>
        </p:txBody>
      </p:sp>
      <p:sp>
        <p:nvSpPr>
          <p:cNvPr id="23" name="Title 22">
            <a:extLst>
              <a:ext uri="{FF2B5EF4-FFF2-40B4-BE49-F238E27FC236}">
                <a16:creationId xmlns:a16="http://schemas.microsoft.com/office/drawing/2014/main" id="{8D1EBEA8-0AAA-2668-A162-02BC13CDF4BE}"/>
              </a:ext>
            </a:extLst>
          </p:cNvPr>
          <p:cNvSpPr>
            <a:spLocks noGrp="1"/>
          </p:cNvSpPr>
          <p:nvPr>
            <p:ph type="title"/>
          </p:nvPr>
        </p:nvSpPr>
        <p:spPr>
          <a:xfrm>
            <a:off x="2016993" y="397933"/>
            <a:ext cx="7212732" cy="1004887"/>
          </a:xfrm>
        </p:spPr>
        <p:txBody>
          <a:bodyPr>
            <a:normAutofit/>
          </a:bodyPr>
          <a:lstStyle/>
          <a:p>
            <a:r>
              <a:rPr lang="en-US">
                <a:latin typeface="Arial"/>
                <a:cs typeface="Arial"/>
              </a:rPr>
              <a:t>Current Model</a:t>
            </a:r>
            <a:endParaRPr lang="en-US"/>
          </a:p>
        </p:txBody>
      </p:sp>
      <p:pic>
        <p:nvPicPr>
          <p:cNvPr id="2" name="Picture 1" descr="A blue hexagon with blue text&#10;&#10;Description automatically generated">
            <a:extLst>
              <a:ext uri="{FF2B5EF4-FFF2-40B4-BE49-F238E27FC236}">
                <a16:creationId xmlns:a16="http://schemas.microsoft.com/office/drawing/2014/main" id="{614DB46B-4A35-9140-741E-68D3F08C6555}"/>
              </a:ext>
            </a:extLst>
          </p:cNvPr>
          <p:cNvPicPr>
            <a:picLocks noChangeAspect="1"/>
          </p:cNvPicPr>
          <p:nvPr/>
        </p:nvPicPr>
        <p:blipFill>
          <a:blip r:embed="rId3"/>
          <a:stretch>
            <a:fillRect/>
          </a:stretch>
        </p:blipFill>
        <p:spPr>
          <a:xfrm>
            <a:off x="557031" y="401195"/>
            <a:ext cx="1306976" cy="924167"/>
          </a:xfrm>
          <a:prstGeom prst="rect">
            <a:avLst/>
          </a:prstGeom>
        </p:spPr>
      </p:pic>
      <p:grpSp>
        <p:nvGrpSpPr>
          <p:cNvPr id="76" name="Group 75">
            <a:extLst>
              <a:ext uri="{FF2B5EF4-FFF2-40B4-BE49-F238E27FC236}">
                <a16:creationId xmlns:a16="http://schemas.microsoft.com/office/drawing/2014/main" id="{0AE03879-C7F3-FD4E-5CC6-A81A9F726625}"/>
              </a:ext>
            </a:extLst>
          </p:cNvPr>
          <p:cNvGrpSpPr/>
          <p:nvPr/>
        </p:nvGrpSpPr>
        <p:grpSpPr>
          <a:xfrm>
            <a:off x="276652" y="1413686"/>
            <a:ext cx="5712287" cy="5444314"/>
            <a:chOff x="4391391" y="1764458"/>
            <a:chExt cx="5712287" cy="5444314"/>
          </a:xfrm>
        </p:grpSpPr>
        <p:grpSp>
          <p:nvGrpSpPr>
            <p:cNvPr id="77" name="Group 76">
              <a:extLst>
                <a:ext uri="{FF2B5EF4-FFF2-40B4-BE49-F238E27FC236}">
                  <a16:creationId xmlns:a16="http://schemas.microsoft.com/office/drawing/2014/main" id="{03494CB1-9C3A-5047-151E-F457711E3FB5}"/>
                </a:ext>
              </a:extLst>
            </p:cNvPr>
            <p:cNvGrpSpPr/>
            <p:nvPr/>
          </p:nvGrpSpPr>
          <p:grpSpPr>
            <a:xfrm>
              <a:off x="4430493" y="1764458"/>
              <a:ext cx="5673181" cy="684263"/>
              <a:chOff x="6046450" y="2151035"/>
              <a:chExt cx="2148537" cy="444892"/>
            </a:xfrm>
          </p:grpSpPr>
          <p:sp>
            <p:nvSpPr>
              <p:cNvPr id="97" name="Rectangle: Rounded Corners 96">
                <a:extLst>
                  <a:ext uri="{FF2B5EF4-FFF2-40B4-BE49-F238E27FC236}">
                    <a16:creationId xmlns:a16="http://schemas.microsoft.com/office/drawing/2014/main" id="{1ABC4108-7513-D71F-9902-7E7402340AE0}"/>
                  </a:ext>
                </a:extLst>
              </p:cNvPr>
              <p:cNvSpPr/>
              <p:nvPr/>
            </p:nvSpPr>
            <p:spPr>
              <a:xfrm>
                <a:off x="6046450" y="2151035"/>
                <a:ext cx="2148537" cy="444892"/>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8" name="TextBox 97">
                <a:extLst>
                  <a:ext uri="{FF2B5EF4-FFF2-40B4-BE49-F238E27FC236}">
                    <a16:creationId xmlns:a16="http://schemas.microsoft.com/office/drawing/2014/main" id="{1C1007B8-6E76-1DB1-A32F-8939A03EDBC5}"/>
                  </a:ext>
                </a:extLst>
              </p:cNvPr>
              <p:cNvSpPr txBox="1"/>
              <p:nvPr/>
            </p:nvSpPr>
            <p:spPr>
              <a:xfrm>
                <a:off x="6073607" y="2254986"/>
                <a:ext cx="2121380" cy="2401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Full Member Grade</a:t>
                </a: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sp>
          <p:nvSpPr>
            <p:cNvPr id="79" name="Rectangle: Rounded Corners 78">
              <a:extLst>
                <a:ext uri="{FF2B5EF4-FFF2-40B4-BE49-F238E27FC236}">
                  <a16:creationId xmlns:a16="http://schemas.microsoft.com/office/drawing/2014/main" id="{CF25592F-9B2E-F9A9-D8C1-4E050324D066}"/>
                </a:ext>
              </a:extLst>
            </p:cNvPr>
            <p:cNvSpPr/>
            <p:nvPr/>
          </p:nvSpPr>
          <p:spPr>
            <a:xfrm>
              <a:off x="6026137" y="2561526"/>
              <a:ext cx="728110"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Full Member DE</a:t>
              </a:r>
            </a:p>
          </p:txBody>
        </p:sp>
        <p:sp>
          <p:nvSpPr>
            <p:cNvPr id="80" name="Rectangle: Rounded Corners 79">
              <a:extLst>
                <a:ext uri="{FF2B5EF4-FFF2-40B4-BE49-F238E27FC236}">
                  <a16:creationId xmlns:a16="http://schemas.microsoft.com/office/drawing/2014/main" id="{00CE04DE-4BC2-482F-8421-083B2793788E}"/>
                </a:ext>
              </a:extLst>
            </p:cNvPr>
            <p:cNvSpPr/>
            <p:nvPr/>
          </p:nvSpPr>
          <p:spPr>
            <a:xfrm>
              <a:off x="8394999" y="2561526"/>
              <a:ext cx="728110"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Life Member</a:t>
              </a:r>
            </a:p>
          </p:txBody>
        </p:sp>
        <p:sp>
          <p:nvSpPr>
            <p:cNvPr id="81" name="Rectangle: Rounded Corners 80">
              <a:extLst>
                <a:ext uri="{FF2B5EF4-FFF2-40B4-BE49-F238E27FC236}">
                  <a16:creationId xmlns:a16="http://schemas.microsoft.com/office/drawing/2014/main" id="{526F8DB1-7906-519C-ADA6-5731A58C5B86}"/>
                </a:ext>
              </a:extLst>
            </p:cNvPr>
            <p:cNvSpPr/>
            <p:nvPr/>
          </p:nvSpPr>
          <p:spPr>
            <a:xfrm>
              <a:off x="4391391" y="4486199"/>
              <a:ext cx="1532965" cy="1472937"/>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Full Benefits: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Subscription to HPB, Journal, Insights + Choice of 1 annual benefit + Tech Portal + Member pricing on publications, standards, courses and conferences</a:t>
              </a:r>
            </a:p>
          </p:txBody>
        </p:sp>
        <p:sp>
          <p:nvSpPr>
            <p:cNvPr id="82" name="Rectangle: Rounded Corners 81">
              <a:extLst>
                <a:ext uri="{FF2B5EF4-FFF2-40B4-BE49-F238E27FC236}">
                  <a16:creationId xmlns:a16="http://schemas.microsoft.com/office/drawing/2014/main" id="{8F8AC770-9C3A-83CC-EF2D-0AC325526AE2}"/>
                </a:ext>
              </a:extLst>
            </p:cNvPr>
            <p:cNvSpPr/>
            <p:nvPr/>
          </p:nvSpPr>
          <p:spPr>
            <a:xfrm>
              <a:off x="6810417" y="2547799"/>
              <a:ext cx="710775" cy="47749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Retired Member</a:t>
              </a:r>
            </a:p>
          </p:txBody>
        </p:sp>
        <p:sp>
          <p:nvSpPr>
            <p:cNvPr id="83" name="Rectangle: Rounded Corners 82">
              <a:extLst>
                <a:ext uri="{FF2B5EF4-FFF2-40B4-BE49-F238E27FC236}">
                  <a16:creationId xmlns:a16="http://schemas.microsoft.com/office/drawing/2014/main" id="{74A566B3-1A15-256A-FE06-D8B4289C493D}"/>
                </a:ext>
              </a:extLst>
            </p:cNvPr>
            <p:cNvSpPr/>
            <p:nvPr/>
          </p:nvSpPr>
          <p:spPr>
            <a:xfrm>
              <a:off x="4451597" y="2558809"/>
              <a:ext cx="728110"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Full Member</a:t>
              </a:r>
            </a:p>
          </p:txBody>
        </p:sp>
        <p:sp>
          <p:nvSpPr>
            <p:cNvPr id="84" name="Rectangle: Rounded Corners 83">
              <a:extLst>
                <a:ext uri="{FF2B5EF4-FFF2-40B4-BE49-F238E27FC236}">
                  <a16:creationId xmlns:a16="http://schemas.microsoft.com/office/drawing/2014/main" id="{F6936460-EDD1-D652-2C99-424DEF888CFA}"/>
                </a:ext>
              </a:extLst>
            </p:cNvPr>
            <p:cNvSpPr/>
            <p:nvPr/>
          </p:nvSpPr>
          <p:spPr>
            <a:xfrm>
              <a:off x="4430493" y="5997001"/>
              <a:ext cx="1493863" cy="1211771"/>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Additional New Member 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Receive a Comp Winter or Annual Conference to attend in first 2 years + HBO access for 1 year</a:t>
              </a:r>
            </a:p>
          </p:txBody>
        </p:sp>
        <p:sp>
          <p:nvSpPr>
            <p:cNvPr id="85" name="Rectangle: Rounded Corners 84">
              <a:extLst>
                <a:ext uri="{FF2B5EF4-FFF2-40B4-BE49-F238E27FC236}">
                  <a16:creationId xmlns:a16="http://schemas.microsoft.com/office/drawing/2014/main" id="{969A7E37-AFC8-3DBC-F0E6-360E116D2F6E}"/>
                </a:ext>
              </a:extLst>
            </p:cNvPr>
            <p:cNvSpPr/>
            <p:nvPr/>
          </p:nvSpPr>
          <p:spPr>
            <a:xfrm>
              <a:off x="7596302" y="2557538"/>
              <a:ext cx="719768" cy="474463"/>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Retired Member DE</a:t>
              </a:r>
            </a:p>
          </p:txBody>
        </p:sp>
        <p:sp>
          <p:nvSpPr>
            <p:cNvPr id="86" name="Rectangle: Rounded Corners 85">
              <a:extLst>
                <a:ext uri="{FF2B5EF4-FFF2-40B4-BE49-F238E27FC236}">
                  <a16:creationId xmlns:a16="http://schemas.microsoft.com/office/drawing/2014/main" id="{8C008354-E901-EC7E-2186-7FE5114FD789}"/>
                </a:ext>
              </a:extLst>
            </p:cNvPr>
            <p:cNvSpPr/>
            <p:nvPr/>
          </p:nvSpPr>
          <p:spPr>
            <a:xfrm>
              <a:off x="5252683" y="2565958"/>
              <a:ext cx="710775" cy="480574"/>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Fellow Member*</a:t>
              </a:r>
            </a:p>
          </p:txBody>
        </p:sp>
        <p:sp>
          <p:nvSpPr>
            <p:cNvPr id="87" name="Rectangle: Rounded Corners 86">
              <a:extLst>
                <a:ext uri="{FF2B5EF4-FFF2-40B4-BE49-F238E27FC236}">
                  <a16:creationId xmlns:a16="http://schemas.microsoft.com/office/drawing/2014/main" id="{F57161EA-30DE-82A3-5BFB-7D6AC1FB343F}"/>
                </a:ext>
              </a:extLst>
            </p:cNvPr>
            <p:cNvSpPr/>
            <p:nvPr/>
          </p:nvSpPr>
          <p:spPr>
            <a:xfrm>
              <a:off x="4458980" y="3117419"/>
              <a:ext cx="1465376"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($285)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8" name="Rectangle: Rounded Corners 87">
              <a:extLst>
                <a:ext uri="{FF2B5EF4-FFF2-40B4-BE49-F238E27FC236}">
                  <a16:creationId xmlns:a16="http://schemas.microsoft.com/office/drawing/2014/main" id="{DF3E395E-AE65-7C26-E61A-A1F0A588D4A9}"/>
                </a:ext>
              </a:extLst>
            </p:cNvPr>
            <p:cNvSpPr/>
            <p:nvPr/>
          </p:nvSpPr>
          <p:spPr>
            <a:xfrm>
              <a:off x="6011148" y="3109990"/>
              <a:ext cx="721433"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($170)</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9" name="Rectangle: Rounded Corners 88">
              <a:extLst>
                <a:ext uri="{FF2B5EF4-FFF2-40B4-BE49-F238E27FC236}">
                  <a16:creationId xmlns:a16="http://schemas.microsoft.com/office/drawing/2014/main" id="{E6D4EB2C-53ED-2717-76A6-1DA7C23C5C0C}"/>
                </a:ext>
              </a:extLst>
            </p:cNvPr>
            <p:cNvSpPr/>
            <p:nvPr/>
          </p:nvSpPr>
          <p:spPr>
            <a:xfrm>
              <a:off x="6792285" y="3092492"/>
              <a:ext cx="728110"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($45)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0" name="Rectangle: Rounded Corners 89">
              <a:extLst>
                <a:ext uri="{FF2B5EF4-FFF2-40B4-BE49-F238E27FC236}">
                  <a16:creationId xmlns:a16="http://schemas.microsoft.com/office/drawing/2014/main" id="{3816CDAF-F92C-DA45-26EB-269F307A90F0}"/>
                </a:ext>
              </a:extLst>
            </p:cNvPr>
            <p:cNvSpPr/>
            <p:nvPr/>
          </p:nvSpPr>
          <p:spPr>
            <a:xfrm>
              <a:off x="7597770" y="3092492"/>
              <a:ext cx="728110"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50% </a:t>
              </a:r>
              <a:r>
                <a:rPr kumimoji="0" lang="en-US" sz="1200" b="0" i="0" u="none" strike="noStrike" kern="1200" cap="none" spc="0" normalizeH="0" baseline="0" noProof="0" dirty="0">
                  <a:ln>
                    <a:noFill/>
                  </a:ln>
                  <a:solidFill>
                    <a:prstClr val="white"/>
                  </a:solidFill>
                  <a:effectLst/>
                  <a:uLnTx/>
                  <a:uFillTx/>
                  <a:latin typeface="Arial"/>
                  <a:ea typeface="+mn-ea"/>
                  <a:cs typeface="Arial"/>
                </a:rPr>
                <a:t>of RM </a:t>
              </a:r>
              <a:r>
                <a:rPr kumimoji="0" lang="en-US" sz="1000" b="0" i="0" u="none" strike="noStrike" kern="1200" cap="none" spc="0" normalizeH="0" baseline="0" noProof="0" dirty="0">
                  <a:ln>
                    <a:noFill/>
                  </a:ln>
                  <a:solidFill>
                    <a:prstClr val="white"/>
                  </a:solidFill>
                  <a:effectLst/>
                  <a:uLnTx/>
                  <a:uFillTx/>
                  <a:latin typeface="Arial"/>
                  <a:ea typeface="+mn-ea"/>
                  <a:cs typeface="Arial"/>
                </a:rPr>
                <a:t>($25)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1" name="Rectangle: Rounded Corners 90">
              <a:extLst>
                <a:ext uri="{FF2B5EF4-FFF2-40B4-BE49-F238E27FC236}">
                  <a16:creationId xmlns:a16="http://schemas.microsoft.com/office/drawing/2014/main" id="{16F960CD-74E3-E23C-F835-CADC77BE3601}"/>
                </a:ext>
              </a:extLst>
            </p:cNvPr>
            <p:cNvSpPr/>
            <p:nvPr/>
          </p:nvSpPr>
          <p:spPr>
            <a:xfrm>
              <a:off x="8395000" y="3101113"/>
              <a:ext cx="1708678"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92" name="Rectangle: Rounded Corners 91">
              <a:extLst>
                <a:ext uri="{FF2B5EF4-FFF2-40B4-BE49-F238E27FC236}">
                  <a16:creationId xmlns:a16="http://schemas.microsoft.com/office/drawing/2014/main" id="{0FB587BF-A6E1-E3C6-DAFA-5A771A6C8192}"/>
                </a:ext>
              </a:extLst>
            </p:cNvPr>
            <p:cNvSpPr/>
            <p:nvPr/>
          </p:nvSpPr>
          <p:spPr>
            <a:xfrm>
              <a:off x="4430494" y="3663812"/>
              <a:ext cx="2379924" cy="76474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 years combined experience for post high ed, work, pro engineering reg/license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*Good standing for 10+ yrs &amp; elected by BOD</a:t>
              </a:r>
            </a:p>
          </p:txBody>
        </p:sp>
        <p:sp>
          <p:nvSpPr>
            <p:cNvPr id="93" name="Rectangle: Rounded Corners 92">
              <a:extLst>
                <a:ext uri="{FF2B5EF4-FFF2-40B4-BE49-F238E27FC236}">
                  <a16:creationId xmlns:a16="http://schemas.microsoft.com/office/drawing/2014/main" id="{DF21872E-B967-2340-CA6C-9128D5832B17}"/>
                </a:ext>
              </a:extLst>
            </p:cNvPr>
            <p:cNvSpPr/>
            <p:nvPr/>
          </p:nvSpPr>
          <p:spPr>
            <a:xfrm>
              <a:off x="6877327" y="3640700"/>
              <a:ext cx="1448553" cy="76474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Retired from active participation in business + 10 yrs membership + ≥ 55</a:t>
              </a:r>
            </a:p>
          </p:txBody>
        </p:sp>
        <p:sp>
          <p:nvSpPr>
            <p:cNvPr id="94" name="Rectangle: Rounded Corners 93">
              <a:extLst>
                <a:ext uri="{FF2B5EF4-FFF2-40B4-BE49-F238E27FC236}">
                  <a16:creationId xmlns:a16="http://schemas.microsoft.com/office/drawing/2014/main" id="{F5B147DC-3568-6832-D4F8-67F7A30BEF4D}"/>
                </a:ext>
              </a:extLst>
            </p:cNvPr>
            <p:cNvSpPr/>
            <p:nvPr/>
          </p:nvSpPr>
          <p:spPr>
            <a:xfrm>
              <a:off x="8398832" y="3652984"/>
              <a:ext cx="724277" cy="76474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30 yrs cumulative member + ≥ 65</a:t>
              </a:r>
            </a:p>
          </p:txBody>
        </p:sp>
        <p:sp>
          <p:nvSpPr>
            <p:cNvPr id="95" name="Rectangle: Rounded Corners 94">
              <a:extLst>
                <a:ext uri="{FF2B5EF4-FFF2-40B4-BE49-F238E27FC236}">
                  <a16:creationId xmlns:a16="http://schemas.microsoft.com/office/drawing/2014/main" id="{C21F77C8-B5F5-31C3-FBFB-E14223E69A26}"/>
                </a:ext>
              </a:extLst>
            </p:cNvPr>
            <p:cNvSpPr/>
            <p:nvPr/>
          </p:nvSpPr>
          <p:spPr>
            <a:xfrm>
              <a:off x="9202037" y="2565958"/>
              <a:ext cx="901641"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Presidential Member</a:t>
              </a:r>
            </a:p>
          </p:txBody>
        </p:sp>
        <p:sp>
          <p:nvSpPr>
            <p:cNvPr id="96" name="Rectangle: Rounded Corners 95">
              <a:extLst>
                <a:ext uri="{FF2B5EF4-FFF2-40B4-BE49-F238E27FC236}">
                  <a16:creationId xmlns:a16="http://schemas.microsoft.com/office/drawing/2014/main" id="{E6FD6900-C2B2-F1C7-CD66-0E5585D067F1}"/>
                </a:ext>
              </a:extLst>
            </p:cNvPr>
            <p:cNvSpPr/>
            <p:nvPr/>
          </p:nvSpPr>
          <p:spPr>
            <a:xfrm>
              <a:off x="9210210" y="3652984"/>
              <a:ext cx="893468" cy="76474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Served as Society President</a:t>
              </a:r>
            </a:p>
          </p:txBody>
        </p:sp>
      </p:grpSp>
      <p:sp>
        <p:nvSpPr>
          <p:cNvPr id="99" name="Rectangle: Rounded Corners 98">
            <a:extLst>
              <a:ext uri="{FF2B5EF4-FFF2-40B4-BE49-F238E27FC236}">
                <a16:creationId xmlns:a16="http://schemas.microsoft.com/office/drawing/2014/main" id="{9FF84B7A-DBED-B18D-1E93-9CA3A9E2DA2B}"/>
              </a:ext>
            </a:extLst>
          </p:cNvPr>
          <p:cNvSpPr/>
          <p:nvPr/>
        </p:nvSpPr>
        <p:spPr>
          <a:xfrm>
            <a:off x="1848719" y="4135428"/>
            <a:ext cx="846959" cy="2722572"/>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Same as Full except subscription to </a:t>
            </a:r>
            <a:r>
              <a:rPr kumimoji="0" lang="en-US" sz="1000" b="1"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digital</a:t>
            </a: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Journal and Choice of 1 annual benefit: HB PDF, 1 STD or GDL or eLearning Course</a:t>
            </a:r>
          </a:p>
        </p:txBody>
      </p:sp>
      <p:sp>
        <p:nvSpPr>
          <p:cNvPr id="100" name="Rectangle: Rounded Corners 99">
            <a:extLst>
              <a:ext uri="{FF2B5EF4-FFF2-40B4-BE49-F238E27FC236}">
                <a16:creationId xmlns:a16="http://schemas.microsoft.com/office/drawing/2014/main" id="{A6183126-D14A-F1D9-5FED-5EBFDC9D925F}"/>
              </a:ext>
            </a:extLst>
          </p:cNvPr>
          <p:cNvSpPr/>
          <p:nvPr/>
        </p:nvSpPr>
        <p:spPr>
          <a:xfrm>
            <a:off x="2797912" y="4152335"/>
            <a:ext cx="1413229" cy="1381200"/>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Same as Full Member except NO choice of annual benefit. </a:t>
            </a:r>
          </a:p>
        </p:txBody>
      </p:sp>
      <p:sp>
        <p:nvSpPr>
          <p:cNvPr id="101" name="Rectangle: Rounded Corners 100">
            <a:extLst>
              <a:ext uri="{FF2B5EF4-FFF2-40B4-BE49-F238E27FC236}">
                <a16:creationId xmlns:a16="http://schemas.microsoft.com/office/drawing/2014/main" id="{80020020-1FA8-6356-5D19-C116EDE735D1}"/>
              </a:ext>
            </a:extLst>
          </p:cNvPr>
          <p:cNvSpPr/>
          <p:nvPr/>
        </p:nvSpPr>
        <p:spPr>
          <a:xfrm>
            <a:off x="4297070" y="4181295"/>
            <a:ext cx="1691865" cy="1352240"/>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Arial"/>
              </a:rPr>
              <a:t>Same as Full Member + waived dues, extreme discounts to W&amp;A Conferences.  Invitations to VIP events (Presidential only)</a:t>
            </a:r>
          </a:p>
        </p:txBody>
      </p:sp>
      <p:grpSp>
        <p:nvGrpSpPr>
          <p:cNvPr id="117" name="Group 116">
            <a:extLst>
              <a:ext uri="{FF2B5EF4-FFF2-40B4-BE49-F238E27FC236}">
                <a16:creationId xmlns:a16="http://schemas.microsoft.com/office/drawing/2014/main" id="{05E81CB9-D43E-2746-A5E7-E3D1428F1F0D}"/>
              </a:ext>
            </a:extLst>
          </p:cNvPr>
          <p:cNvGrpSpPr/>
          <p:nvPr/>
        </p:nvGrpSpPr>
        <p:grpSpPr>
          <a:xfrm>
            <a:off x="6142506" y="1413686"/>
            <a:ext cx="4680815" cy="5046381"/>
            <a:chOff x="6142506" y="1413686"/>
            <a:chExt cx="4680815" cy="5046381"/>
          </a:xfrm>
        </p:grpSpPr>
        <p:grpSp>
          <p:nvGrpSpPr>
            <p:cNvPr id="64" name="Group 63">
              <a:extLst>
                <a:ext uri="{FF2B5EF4-FFF2-40B4-BE49-F238E27FC236}">
                  <a16:creationId xmlns:a16="http://schemas.microsoft.com/office/drawing/2014/main" id="{151862F3-F780-8574-86B6-FC7568C3AC07}"/>
                </a:ext>
              </a:extLst>
            </p:cNvPr>
            <p:cNvGrpSpPr/>
            <p:nvPr/>
          </p:nvGrpSpPr>
          <p:grpSpPr>
            <a:xfrm>
              <a:off x="6142507" y="1413686"/>
              <a:ext cx="4678327" cy="684263"/>
              <a:chOff x="6046450" y="2151035"/>
              <a:chExt cx="1771768" cy="444892"/>
            </a:xfrm>
          </p:grpSpPr>
          <p:sp>
            <p:nvSpPr>
              <p:cNvPr id="10" name="Rectangle: Rounded Corners 9">
                <a:extLst>
                  <a:ext uri="{FF2B5EF4-FFF2-40B4-BE49-F238E27FC236}">
                    <a16:creationId xmlns:a16="http://schemas.microsoft.com/office/drawing/2014/main" id="{AE10DE29-8741-55FA-9BC0-A72961E30534}"/>
                  </a:ext>
                </a:extLst>
              </p:cNvPr>
              <p:cNvSpPr/>
              <p:nvPr/>
            </p:nvSpPr>
            <p:spPr>
              <a:xfrm>
                <a:off x="6046450" y="2151035"/>
                <a:ext cx="1771768" cy="444892"/>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306F12CC-CDAA-B913-209A-67310FD07B29}"/>
                  </a:ext>
                </a:extLst>
              </p:cNvPr>
              <p:cNvSpPr txBox="1"/>
              <p:nvPr/>
            </p:nvSpPr>
            <p:spPr>
              <a:xfrm>
                <a:off x="6073607" y="2254986"/>
                <a:ext cx="1744611" cy="2401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Associate Member Grade</a:t>
                </a: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sp>
          <p:nvSpPr>
            <p:cNvPr id="34" name="Rectangle: Rounded Corners 33">
              <a:extLst>
                <a:ext uri="{FF2B5EF4-FFF2-40B4-BE49-F238E27FC236}">
                  <a16:creationId xmlns:a16="http://schemas.microsoft.com/office/drawing/2014/main" id="{C9E5E0C7-2B65-3D23-7F16-D51DEFA7CC72}"/>
                </a:ext>
              </a:extLst>
            </p:cNvPr>
            <p:cNvSpPr/>
            <p:nvPr/>
          </p:nvSpPr>
          <p:spPr>
            <a:xfrm>
              <a:off x="7035719" y="2201841"/>
              <a:ext cx="802689"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Associate Member DE</a:t>
              </a:r>
            </a:p>
          </p:txBody>
        </p:sp>
        <p:sp>
          <p:nvSpPr>
            <p:cNvPr id="35" name="Rectangle: Rounded Corners 34">
              <a:extLst>
                <a:ext uri="{FF2B5EF4-FFF2-40B4-BE49-F238E27FC236}">
                  <a16:creationId xmlns:a16="http://schemas.microsoft.com/office/drawing/2014/main" id="{7570FE71-6C96-24AB-E366-5EB46E334981}"/>
                </a:ext>
              </a:extLst>
            </p:cNvPr>
            <p:cNvSpPr/>
            <p:nvPr/>
          </p:nvSpPr>
          <p:spPr>
            <a:xfrm>
              <a:off x="9927367" y="2200832"/>
              <a:ext cx="895954"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Life Member</a:t>
              </a:r>
            </a:p>
          </p:txBody>
        </p:sp>
        <p:sp>
          <p:nvSpPr>
            <p:cNvPr id="49" name="Rectangle: Rounded Corners 48">
              <a:extLst>
                <a:ext uri="{FF2B5EF4-FFF2-40B4-BE49-F238E27FC236}">
                  <a16:creationId xmlns:a16="http://schemas.microsoft.com/office/drawing/2014/main" id="{484A390C-2342-2966-2493-1F1965F434F1}"/>
                </a:ext>
              </a:extLst>
            </p:cNvPr>
            <p:cNvSpPr/>
            <p:nvPr/>
          </p:nvSpPr>
          <p:spPr>
            <a:xfrm>
              <a:off x="6142507" y="4287248"/>
              <a:ext cx="3701765" cy="1246287"/>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Full Benefits: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Subscription to HPB, Journal, Insights + Choice of 1 annual benefit + Tech Portal + Member pricing on publications, standards, courses and conferences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 Associate and Smart Start have same benefits as Full Member DE</a:t>
              </a:r>
            </a:p>
          </p:txBody>
        </p:sp>
        <p:sp>
          <p:nvSpPr>
            <p:cNvPr id="26" name="Rectangle: Rounded Corners 25">
              <a:extLst>
                <a:ext uri="{FF2B5EF4-FFF2-40B4-BE49-F238E27FC236}">
                  <a16:creationId xmlns:a16="http://schemas.microsoft.com/office/drawing/2014/main" id="{9EDE3952-3CB2-DC89-7447-BCCEB2964569}"/>
                </a:ext>
              </a:extLst>
            </p:cNvPr>
            <p:cNvSpPr/>
            <p:nvPr/>
          </p:nvSpPr>
          <p:spPr>
            <a:xfrm>
              <a:off x="7921502" y="2196336"/>
              <a:ext cx="873882" cy="47749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Smart Start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Associate Member</a:t>
              </a:r>
            </a:p>
          </p:txBody>
        </p:sp>
        <p:sp>
          <p:nvSpPr>
            <p:cNvPr id="27" name="Rectangle: Rounded Corners 26">
              <a:extLst>
                <a:ext uri="{FF2B5EF4-FFF2-40B4-BE49-F238E27FC236}">
                  <a16:creationId xmlns:a16="http://schemas.microsoft.com/office/drawing/2014/main" id="{9E97B0BF-42B4-F8F3-962A-68C9728FD051}"/>
                </a:ext>
              </a:extLst>
            </p:cNvPr>
            <p:cNvSpPr/>
            <p:nvPr/>
          </p:nvSpPr>
          <p:spPr>
            <a:xfrm>
              <a:off x="6163613" y="2208037"/>
              <a:ext cx="796997"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Associate Member</a:t>
              </a:r>
            </a:p>
          </p:txBody>
        </p:sp>
        <p:sp>
          <p:nvSpPr>
            <p:cNvPr id="28" name="Rectangle: Rounded Corners 27">
              <a:extLst>
                <a:ext uri="{FF2B5EF4-FFF2-40B4-BE49-F238E27FC236}">
                  <a16:creationId xmlns:a16="http://schemas.microsoft.com/office/drawing/2014/main" id="{A3D42739-4A77-3F77-D49B-639A8CD4F00D}"/>
                </a:ext>
              </a:extLst>
            </p:cNvPr>
            <p:cNvSpPr/>
            <p:nvPr/>
          </p:nvSpPr>
          <p:spPr>
            <a:xfrm>
              <a:off x="6142506" y="5596765"/>
              <a:ext cx="3701765" cy="863302"/>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Additional New Member 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Receive a Comp Winter or Annual Conference to attend in first 2 years + HBO access for 1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*Associate DE and Associate Smart Start DE not eligible*</a:t>
              </a:r>
            </a:p>
          </p:txBody>
        </p:sp>
        <p:sp>
          <p:nvSpPr>
            <p:cNvPr id="19" name="Rectangle: Rounded Corners 18">
              <a:extLst>
                <a:ext uri="{FF2B5EF4-FFF2-40B4-BE49-F238E27FC236}">
                  <a16:creationId xmlns:a16="http://schemas.microsoft.com/office/drawing/2014/main" id="{1733FCAC-372B-6710-5CEA-CA4343B647A4}"/>
                </a:ext>
              </a:extLst>
            </p:cNvPr>
            <p:cNvSpPr/>
            <p:nvPr/>
          </p:nvSpPr>
          <p:spPr>
            <a:xfrm>
              <a:off x="8878478" y="2197853"/>
              <a:ext cx="965795" cy="474463"/>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Smart Start Associate Member DE</a:t>
              </a:r>
            </a:p>
          </p:txBody>
        </p:sp>
        <p:sp>
          <p:nvSpPr>
            <p:cNvPr id="21" name="Rectangle: Rounded Corners 20">
              <a:extLst>
                <a:ext uri="{FF2B5EF4-FFF2-40B4-BE49-F238E27FC236}">
                  <a16:creationId xmlns:a16="http://schemas.microsoft.com/office/drawing/2014/main" id="{52729762-9F63-19BD-76F3-DCB4E409C634}"/>
                </a:ext>
              </a:extLst>
            </p:cNvPr>
            <p:cNvSpPr/>
            <p:nvPr/>
          </p:nvSpPr>
          <p:spPr>
            <a:xfrm>
              <a:off x="6170997" y="2766647"/>
              <a:ext cx="796997"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($285)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EC237831-2736-CD6C-1779-AA81D6940EB8}"/>
                </a:ext>
              </a:extLst>
            </p:cNvPr>
            <p:cNvSpPr/>
            <p:nvPr/>
          </p:nvSpPr>
          <p:spPr>
            <a:xfrm>
              <a:off x="7056741" y="2750341"/>
              <a:ext cx="796997"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Arial"/>
                </a:rPr>
                <a:t>($170)</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3D6E3947-3E43-70AE-7692-537009730B23}"/>
                </a:ext>
              </a:extLst>
            </p:cNvPr>
            <p:cNvSpPr/>
            <p:nvPr/>
          </p:nvSpPr>
          <p:spPr>
            <a:xfrm>
              <a:off x="7936832" y="2741720"/>
              <a:ext cx="919821"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Arial"/>
                </a:rPr>
                <a:t>FY 10% ($30)</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Arial"/>
                </a:rPr>
                <a:t>SY 37.5% ($105) </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Arial"/>
                </a:rPr>
                <a:t>TY 50% ($145)</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1E909EB4-854D-B960-C563-0B22424227E8}"/>
                </a:ext>
              </a:extLst>
            </p:cNvPr>
            <p:cNvSpPr/>
            <p:nvPr/>
          </p:nvSpPr>
          <p:spPr>
            <a:xfrm>
              <a:off x="8905891" y="2741720"/>
              <a:ext cx="938381"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a:rPr>
                <a:t>FY 10% of DE ($15)</a:t>
              </a: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a:rPr>
                <a:t>SY $37.5% DE ($65)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a:ea typeface="+mn-ea"/>
                  <a:cs typeface="Arial"/>
                </a:rPr>
                <a:t>TY 50% od DE ($85)</a:t>
              </a:r>
            </a:p>
          </p:txBody>
        </p:sp>
        <p:sp>
          <p:nvSpPr>
            <p:cNvPr id="30" name="Rectangle: Rounded Corners 29">
              <a:extLst>
                <a:ext uri="{FF2B5EF4-FFF2-40B4-BE49-F238E27FC236}">
                  <a16:creationId xmlns:a16="http://schemas.microsoft.com/office/drawing/2014/main" id="{19D91BD5-C916-2A8E-7380-9C43AE3828B4}"/>
                </a:ext>
              </a:extLst>
            </p:cNvPr>
            <p:cNvSpPr/>
            <p:nvPr/>
          </p:nvSpPr>
          <p:spPr>
            <a:xfrm>
              <a:off x="9927367" y="2750341"/>
              <a:ext cx="893468" cy="46648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31" name="Rectangle: Rounded Corners 30">
              <a:extLst>
                <a:ext uri="{FF2B5EF4-FFF2-40B4-BE49-F238E27FC236}">
                  <a16:creationId xmlns:a16="http://schemas.microsoft.com/office/drawing/2014/main" id="{3305DC9C-A7A5-0DCA-F821-653C709D1E08}"/>
                </a:ext>
              </a:extLst>
            </p:cNvPr>
            <p:cNvSpPr/>
            <p:nvPr/>
          </p:nvSpPr>
          <p:spPr>
            <a:xfrm>
              <a:off x="6142511" y="3313040"/>
              <a:ext cx="1711227" cy="89186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Work experience and interest in design, operation, maintenance in HVAC&amp;R</a:t>
              </a:r>
            </a:p>
          </p:txBody>
        </p:sp>
        <p:sp>
          <p:nvSpPr>
            <p:cNvPr id="33" name="Rectangle: Rounded Corners 32">
              <a:extLst>
                <a:ext uri="{FF2B5EF4-FFF2-40B4-BE49-F238E27FC236}">
                  <a16:creationId xmlns:a16="http://schemas.microsoft.com/office/drawing/2014/main" id="{6F9CD272-BE78-0D8D-8C34-8BCF1B370924}"/>
                </a:ext>
              </a:extLst>
            </p:cNvPr>
            <p:cNvSpPr/>
            <p:nvPr/>
          </p:nvSpPr>
          <p:spPr>
            <a:xfrm>
              <a:off x="7939429" y="3308380"/>
              <a:ext cx="1904843" cy="89186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 yr program that allows Students to transfer to Associate grade at a rate that is recent graduate friendly</a:t>
              </a:r>
            </a:p>
          </p:txBody>
        </p:sp>
        <p:sp>
          <p:nvSpPr>
            <p:cNvPr id="36" name="Rectangle: Rounded Corners 35">
              <a:extLst>
                <a:ext uri="{FF2B5EF4-FFF2-40B4-BE49-F238E27FC236}">
                  <a16:creationId xmlns:a16="http://schemas.microsoft.com/office/drawing/2014/main" id="{FBA78F5D-61AE-821F-C639-9AE8463FBA33}"/>
                </a:ext>
              </a:extLst>
            </p:cNvPr>
            <p:cNvSpPr/>
            <p:nvPr/>
          </p:nvSpPr>
          <p:spPr>
            <a:xfrm>
              <a:off x="9929853" y="3302211"/>
              <a:ext cx="893468" cy="879083"/>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Associate Member 30 yrs cumulative member + ≥ 65</a:t>
              </a:r>
            </a:p>
          </p:txBody>
        </p:sp>
        <p:sp>
          <p:nvSpPr>
            <p:cNvPr id="102" name="Rectangle: Rounded Corners 101">
              <a:extLst>
                <a:ext uri="{FF2B5EF4-FFF2-40B4-BE49-F238E27FC236}">
                  <a16:creationId xmlns:a16="http://schemas.microsoft.com/office/drawing/2014/main" id="{771D4C70-FE0C-980C-01B4-7DF160BFB28B}"/>
                </a:ext>
              </a:extLst>
            </p:cNvPr>
            <p:cNvSpPr/>
            <p:nvPr/>
          </p:nvSpPr>
          <p:spPr>
            <a:xfrm>
              <a:off x="9912863" y="4287248"/>
              <a:ext cx="893468" cy="2153945"/>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Same as Full Member + waived dues, extreme discounts to W&amp;A Conferences + Invitations to VIP events</a:t>
              </a:r>
            </a:p>
          </p:txBody>
        </p:sp>
      </p:grpSp>
      <p:sp>
        <p:nvSpPr>
          <p:cNvPr id="118" name="TextBox 117">
            <a:extLst>
              <a:ext uri="{FF2B5EF4-FFF2-40B4-BE49-F238E27FC236}">
                <a16:creationId xmlns:a16="http://schemas.microsoft.com/office/drawing/2014/main" id="{4FC12A61-FF8C-3CAF-3F85-7CB2417F60C7}"/>
              </a:ext>
            </a:extLst>
          </p:cNvPr>
          <p:cNvSpPr txBox="1"/>
          <p:nvPr/>
        </p:nvSpPr>
        <p:spPr>
          <a:xfrm>
            <a:off x="3405656" y="5917973"/>
            <a:ext cx="24038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Current Model continues onto next page</a:t>
            </a:r>
          </a:p>
        </p:txBody>
      </p:sp>
    </p:spTree>
    <p:extLst>
      <p:ext uri="{BB962C8B-B14F-4D97-AF65-F5344CB8AC3E}">
        <p14:creationId xmlns:p14="http://schemas.microsoft.com/office/powerpoint/2010/main" val="1160818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A016FB-E6C3-D64F-2C7C-0725234D5966}"/>
              </a:ext>
            </a:extLst>
          </p:cNvPr>
          <p:cNvSpPr txBox="1"/>
          <p:nvPr/>
        </p:nvSpPr>
        <p:spPr>
          <a:xfrm>
            <a:off x="2141229" y="2228671"/>
            <a:ext cx="17166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Professional &amp; Early Career 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41FE72-A4B9-51D8-AC50-1EA664E96E94}"/>
              </a:ext>
            </a:extLst>
          </p:cNvPr>
          <p:cNvSpPr txBox="1"/>
          <p:nvPr/>
        </p:nvSpPr>
        <p:spPr>
          <a:xfrm>
            <a:off x="10260712" y="2321756"/>
            <a:ext cx="16308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Group Membership</a:t>
            </a:r>
          </a:p>
        </p:txBody>
      </p:sp>
      <p:sp>
        <p:nvSpPr>
          <p:cNvPr id="23" name="Title 22">
            <a:extLst>
              <a:ext uri="{FF2B5EF4-FFF2-40B4-BE49-F238E27FC236}">
                <a16:creationId xmlns:a16="http://schemas.microsoft.com/office/drawing/2014/main" id="{8D1EBEA8-0AAA-2668-A162-02BC13CDF4BE}"/>
              </a:ext>
            </a:extLst>
          </p:cNvPr>
          <p:cNvSpPr>
            <a:spLocks noGrp="1"/>
          </p:cNvSpPr>
          <p:nvPr>
            <p:ph type="title"/>
          </p:nvPr>
        </p:nvSpPr>
        <p:spPr>
          <a:xfrm>
            <a:off x="2016993" y="397933"/>
            <a:ext cx="7212732" cy="1004887"/>
          </a:xfrm>
        </p:spPr>
        <p:txBody>
          <a:bodyPr>
            <a:normAutofit/>
          </a:bodyPr>
          <a:lstStyle/>
          <a:p>
            <a:r>
              <a:rPr lang="en-US">
                <a:latin typeface="Arial"/>
                <a:cs typeface="Arial"/>
              </a:rPr>
              <a:t>Current Model - Continued</a:t>
            </a:r>
            <a:endParaRPr lang="en-US"/>
          </a:p>
        </p:txBody>
      </p:sp>
      <p:pic>
        <p:nvPicPr>
          <p:cNvPr id="2" name="Picture 1" descr="A blue hexagon with blue text&#10;&#10;Description automatically generated">
            <a:extLst>
              <a:ext uri="{FF2B5EF4-FFF2-40B4-BE49-F238E27FC236}">
                <a16:creationId xmlns:a16="http://schemas.microsoft.com/office/drawing/2014/main" id="{614DB46B-4A35-9140-741E-68D3F08C6555}"/>
              </a:ext>
            </a:extLst>
          </p:cNvPr>
          <p:cNvPicPr>
            <a:picLocks noChangeAspect="1"/>
          </p:cNvPicPr>
          <p:nvPr/>
        </p:nvPicPr>
        <p:blipFill>
          <a:blip r:embed="rId2"/>
          <a:stretch>
            <a:fillRect/>
          </a:stretch>
        </p:blipFill>
        <p:spPr>
          <a:xfrm>
            <a:off x="557031" y="401195"/>
            <a:ext cx="1306976" cy="924167"/>
          </a:xfrm>
          <a:prstGeom prst="rect">
            <a:avLst/>
          </a:prstGeom>
        </p:spPr>
      </p:pic>
      <p:sp>
        <p:nvSpPr>
          <p:cNvPr id="12" name="TextBox 11">
            <a:extLst>
              <a:ext uri="{FF2B5EF4-FFF2-40B4-BE49-F238E27FC236}">
                <a16:creationId xmlns:a16="http://schemas.microsoft.com/office/drawing/2014/main" id="{40F178D4-EEDB-0014-EAC9-48BE1BC42829}"/>
              </a:ext>
            </a:extLst>
          </p:cNvPr>
          <p:cNvSpPr txBox="1"/>
          <p:nvPr/>
        </p:nvSpPr>
        <p:spPr>
          <a:xfrm>
            <a:off x="928001" y="1798836"/>
            <a:ext cx="1889594"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Affiliate Member Grade</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25EA801B-03BF-2BCF-1C80-9B5989B69CEC}"/>
              </a:ext>
            </a:extLst>
          </p:cNvPr>
          <p:cNvGrpSpPr/>
          <p:nvPr/>
        </p:nvGrpSpPr>
        <p:grpSpPr>
          <a:xfrm>
            <a:off x="1777658" y="1546818"/>
            <a:ext cx="2078930" cy="4742849"/>
            <a:chOff x="777535" y="1764458"/>
            <a:chExt cx="2078930" cy="4742849"/>
          </a:xfrm>
        </p:grpSpPr>
        <p:sp>
          <p:nvSpPr>
            <p:cNvPr id="60" name="Rectangle: Rounded Corners 59">
              <a:extLst>
                <a:ext uri="{FF2B5EF4-FFF2-40B4-BE49-F238E27FC236}">
                  <a16:creationId xmlns:a16="http://schemas.microsoft.com/office/drawing/2014/main" id="{42A12DA0-BC35-CDC1-6F3A-AE0CC5A0D3DF}"/>
                </a:ext>
              </a:extLst>
            </p:cNvPr>
            <p:cNvSpPr/>
            <p:nvPr/>
          </p:nvSpPr>
          <p:spPr>
            <a:xfrm>
              <a:off x="777535" y="6076170"/>
              <a:ext cx="2077569" cy="431137"/>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Cannot hold office or vote</a:t>
              </a:r>
            </a:p>
          </p:txBody>
        </p:sp>
        <p:sp>
          <p:nvSpPr>
            <p:cNvPr id="7" name="Rectangle: Rounded Corners 6">
              <a:extLst>
                <a:ext uri="{FF2B5EF4-FFF2-40B4-BE49-F238E27FC236}">
                  <a16:creationId xmlns:a16="http://schemas.microsoft.com/office/drawing/2014/main" id="{2F76D5C0-EF7C-90D4-935E-7714F2F103A5}"/>
                </a:ext>
              </a:extLst>
            </p:cNvPr>
            <p:cNvSpPr/>
            <p:nvPr/>
          </p:nvSpPr>
          <p:spPr>
            <a:xfrm>
              <a:off x="778896" y="1764458"/>
              <a:ext cx="2077569" cy="637893"/>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Affiliate Member Grade</a:t>
              </a:r>
            </a:p>
          </p:txBody>
        </p:sp>
        <p:sp>
          <p:nvSpPr>
            <p:cNvPr id="45" name="Rectangle: Rounded Corners 44">
              <a:extLst>
                <a:ext uri="{FF2B5EF4-FFF2-40B4-BE49-F238E27FC236}">
                  <a16:creationId xmlns:a16="http://schemas.microsoft.com/office/drawing/2014/main" id="{81352590-412C-D02C-86FE-740965F4A96E}"/>
                </a:ext>
              </a:extLst>
            </p:cNvPr>
            <p:cNvSpPr/>
            <p:nvPr/>
          </p:nvSpPr>
          <p:spPr>
            <a:xfrm>
              <a:off x="788643" y="5108330"/>
              <a:ext cx="2067821" cy="884879"/>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Subscription to HPB, Journal &amp; Insights + Tech Portal + Member pricing for publications, courses, standards and conferences </a:t>
              </a:r>
            </a:p>
          </p:txBody>
        </p:sp>
        <p:sp>
          <p:nvSpPr>
            <p:cNvPr id="47" name="Rectangle: Rounded Corners 46">
              <a:extLst>
                <a:ext uri="{FF2B5EF4-FFF2-40B4-BE49-F238E27FC236}">
                  <a16:creationId xmlns:a16="http://schemas.microsoft.com/office/drawing/2014/main" id="{D51FF436-1038-1FB7-DF8B-5316E3EE89B7}"/>
                </a:ext>
              </a:extLst>
            </p:cNvPr>
            <p:cNvSpPr/>
            <p:nvPr/>
          </p:nvSpPr>
          <p:spPr>
            <a:xfrm>
              <a:off x="792159" y="2491778"/>
              <a:ext cx="1002226" cy="739495"/>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Affiliate Member</a:t>
              </a:r>
            </a:p>
          </p:txBody>
        </p:sp>
        <p:sp>
          <p:nvSpPr>
            <p:cNvPr id="29" name="Rectangle: Rounded Corners 28">
              <a:extLst>
                <a:ext uri="{FF2B5EF4-FFF2-40B4-BE49-F238E27FC236}">
                  <a16:creationId xmlns:a16="http://schemas.microsoft.com/office/drawing/2014/main" id="{743FFD63-6003-5350-F92D-B2964232673B}"/>
                </a:ext>
              </a:extLst>
            </p:cNvPr>
            <p:cNvSpPr/>
            <p:nvPr/>
          </p:nvSpPr>
          <p:spPr>
            <a:xfrm>
              <a:off x="1877444" y="2494181"/>
              <a:ext cx="979020" cy="744766"/>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Affiliate Member DE</a:t>
              </a:r>
            </a:p>
          </p:txBody>
        </p:sp>
        <p:sp>
          <p:nvSpPr>
            <p:cNvPr id="11" name="Rectangle: Rounded Corners 10">
              <a:extLst>
                <a:ext uri="{FF2B5EF4-FFF2-40B4-BE49-F238E27FC236}">
                  <a16:creationId xmlns:a16="http://schemas.microsoft.com/office/drawing/2014/main" id="{FF94C12B-1A45-33CA-485D-7798B2A6D3C7}"/>
                </a:ext>
              </a:extLst>
            </p:cNvPr>
            <p:cNvSpPr/>
            <p:nvPr/>
          </p:nvSpPr>
          <p:spPr>
            <a:xfrm>
              <a:off x="801927" y="3314772"/>
              <a:ext cx="992458" cy="857931"/>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lt"/>
                  <a:cs typeface="Arial"/>
                </a:rPr>
                <a:t>FY 25% ($70)</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lt"/>
                  <a:cs typeface="Arial"/>
                </a:rPr>
                <a:t>SY 37.5% ($105)</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lt"/>
                  <a:cs typeface="Arial"/>
                </a:rPr>
                <a:t>TY 50% ($145)</a:t>
              </a:r>
              <a:endParaRPr kumimoji="0" lang="en-US" sz="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6" name="Rectangle: Rounded Corners 15">
              <a:extLst>
                <a:ext uri="{FF2B5EF4-FFF2-40B4-BE49-F238E27FC236}">
                  <a16:creationId xmlns:a16="http://schemas.microsoft.com/office/drawing/2014/main" id="{4937C11E-F79B-FB22-4400-4B5AE8272A83}"/>
                </a:ext>
              </a:extLst>
            </p:cNvPr>
            <p:cNvSpPr/>
            <p:nvPr/>
          </p:nvSpPr>
          <p:spPr>
            <a:xfrm>
              <a:off x="1864007" y="3307099"/>
              <a:ext cx="992458" cy="857931"/>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Arial"/>
                </a:rPr>
                <a:t>FY $25% of DE ($45)</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Arial"/>
                </a:rPr>
                <a:t>SY $37.5% DE ($65)</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Arial"/>
                </a:rPr>
                <a:t>TY 50% of DE ($85)</a:t>
              </a:r>
              <a:endParaRPr kumimoji="0" lang="en-US" sz="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Rectangle: Rounded Corners 19">
              <a:extLst>
                <a:ext uri="{FF2B5EF4-FFF2-40B4-BE49-F238E27FC236}">
                  <a16:creationId xmlns:a16="http://schemas.microsoft.com/office/drawing/2014/main" id="{7AA3F2CF-ECDA-C7E7-1298-034DC434BD59}"/>
                </a:ext>
              </a:extLst>
            </p:cNvPr>
            <p:cNvSpPr/>
            <p:nvPr/>
          </p:nvSpPr>
          <p:spPr>
            <a:xfrm>
              <a:off x="792159" y="4265673"/>
              <a:ext cx="2054558" cy="76474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30 years 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OR have been honorably discharged from the Military within 5 yrs</a:t>
              </a:r>
            </a:p>
          </p:txBody>
        </p:sp>
      </p:grpSp>
      <p:grpSp>
        <p:nvGrpSpPr>
          <p:cNvPr id="57" name="Group 56">
            <a:extLst>
              <a:ext uri="{FF2B5EF4-FFF2-40B4-BE49-F238E27FC236}">
                <a16:creationId xmlns:a16="http://schemas.microsoft.com/office/drawing/2014/main" id="{BBEA5BAF-6742-5353-307C-4D40F75302C9}"/>
              </a:ext>
            </a:extLst>
          </p:cNvPr>
          <p:cNvGrpSpPr/>
          <p:nvPr/>
        </p:nvGrpSpPr>
        <p:grpSpPr>
          <a:xfrm>
            <a:off x="4181421" y="1520838"/>
            <a:ext cx="3159316" cy="5038285"/>
            <a:chOff x="3331384" y="1749670"/>
            <a:chExt cx="3159316" cy="5038285"/>
          </a:xfrm>
        </p:grpSpPr>
        <p:sp>
          <p:nvSpPr>
            <p:cNvPr id="42" name="Rectangle: Rounded Corners 41">
              <a:extLst>
                <a:ext uri="{FF2B5EF4-FFF2-40B4-BE49-F238E27FC236}">
                  <a16:creationId xmlns:a16="http://schemas.microsoft.com/office/drawing/2014/main" id="{13B35E07-3880-5D74-2B32-B7AD36296955}"/>
                </a:ext>
              </a:extLst>
            </p:cNvPr>
            <p:cNvSpPr/>
            <p:nvPr/>
          </p:nvSpPr>
          <p:spPr>
            <a:xfrm>
              <a:off x="3344647" y="6519839"/>
              <a:ext cx="2021495" cy="268116"/>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Cannot hold office or vote</a:t>
              </a:r>
            </a:p>
          </p:txBody>
        </p:sp>
        <p:sp>
          <p:nvSpPr>
            <p:cNvPr id="43" name="Rectangle: Rounded Corners 42">
              <a:extLst>
                <a:ext uri="{FF2B5EF4-FFF2-40B4-BE49-F238E27FC236}">
                  <a16:creationId xmlns:a16="http://schemas.microsoft.com/office/drawing/2014/main" id="{C774F1FA-6F22-CCE7-930C-1E9666042719}"/>
                </a:ext>
              </a:extLst>
            </p:cNvPr>
            <p:cNvSpPr/>
            <p:nvPr/>
          </p:nvSpPr>
          <p:spPr>
            <a:xfrm>
              <a:off x="3331384" y="1749670"/>
              <a:ext cx="3145878" cy="637893"/>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Member Grade</a:t>
              </a:r>
            </a:p>
          </p:txBody>
        </p:sp>
        <p:sp>
          <p:nvSpPr>
            <p:cNvPr id="44" name="Rectangle: Rounded Corners 43">
              <a:extLst>
                <a:ext uri="{FF2B5EF4-FFF2-40B4-BE49-F238E27FC236}">
                  <a16:creationId xmlns:a16="http://schemas.microsoft.com/office/drawing/2014/main" id="{A5BF1FF8-200E-2D13-4CFF-B8CB29460F51}"/>
                </a:ext>
              </a:extLst>
            </p:cNvPr>
            <p:cNvSpPr/>
            <p:nvPr/>
          </p:nvSpPr>
          <p:spPr>
            <a:xfrm>
              <a:off x="3331384" y="5682790"/>
              <a:ext cx="3145879" cy="775024"/>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Subscription to HPB, Journal &amp; Insights + Tech Portal + Student Member pricing for publications, courses, standards and conferences + Access to Student Bookstore for heavily discounted publications and printed HB</a:t>
              </a:r>
            </a:p>
          </p:txBody>
        </p:sp>
        <p:sp>
          <p:nvSpPr>
            <p:cNvPr id="46" name="Rectangle: Rounded Corners 45">
              <a:extLst>
                <a:ext uri="{FF2B5EF4-FFF2-40B4-BE49-F238E27FC236}">
                  <a16:creationId xmlns:a16="http://schemas.microsoft.com/office/drawing/2014/main" id="{B60EFC15-98C1-D57E-2042-AE383899D215}"/>
                </a:ext>
              </a:extLst>
            </p:cNvPr>
            <p:cNvSpPr/>
            <p:nvPr/>
          </p:nvSpPr>
          <p:spPr>
            <a:xfrm>
              <a:off x="3344647" y="2476990"/>
              <a:ext cx="1002226" cy="739495"/>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Member</a:t>
              </a:r>
            </a:p>
          </p:txBody>
        </p:sp>
        <p:sp>
          <p:nvSpPr>
            <p:cNvPr id="50" name="Rectangle: Rounded Corners 49">
              <a:extLst>
                <a:ext uri="{FF2B5EF4-FFF2-40B4-BE49-F238E27FC236}">
                  <a16:creationId xmlns:a16="http://schemas.microsoft.com/office/drawing/2014/main" id="{8AE97300-8B8A-F650-B91C-25FA43D48261}"/>
                </a:ext>
              </a:extLst>
            </p:cNvPr>
            <p:cNvSpPr/>
            <p:nvPr/>
          </p:nvSpPr>
          <p:spPr>
            <a:xfrm>
              <a:off x="4429932" y="2479393"/>
              <a:ext cx="979020" cy="744766"/>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Member DE</a:t>
              </a:r>
            </a:p>
          </p:txBody>
        </p:sp>
        <p:sp>
          <p:nvSpPr>
            <p:cNvPr id="51" name="Rectangle: Rounded Corners 50">
              <a:extLst>
                <a:ext uri="{FF2B5EF4-FFF2-40B4-BE49-F238E27FC236}">
                  <a16:creationId xmlns:a16="http://schemas.microsoft.com/office/drawing/2014/main" id="{1AC4024C-2792-B566-08B5-7B8017F249D1}"/>
                </a:ext>
              </a:extLst>
            </p:cNvPr>
            <p:cNvSpPr/>
            <p:nvPr/>
          </p:nvSpPr>
          <p:spPr>
            <a:xfrm>
              <a:off x="3354415" y="3299984"/>
              <a:ext cx="992458" cy="857931"/>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($30)</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Rectangle: Rounded Corners 51">
              <a:extLst>
                <a:ext uri="{FF2B5EF4-FFF2-40B4-BE49-F238E27FC236}">
                  <a16:creationId xmlns:a16="http://schemas.microsoft.com/office/drawing/2014/main" id="{539629CC-891E-9851-8EA1-8162E50F7097}"/>
                </a:ext>
              </a:extLst>
            </p:cNvPr>
            <p:cNvSpPr/>
            <p:nvPr/>
          </p:nvSpPr>
          <p:spPr>
            <a:xfrm>
              <a:off x="4416495" y="3292311"/>
              <a:ext cx="992458" cy="857931"/>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50% of Student Member </a:t>
              </a:r>
              <a:r>
                <a:rPr kumimoji="0" lang="en-US" sz="1000" b="0" i="0" u="none" strike="noStrike" kern="1200" cap="none" spc="0" normalizeH="0" baseline="0" noProof="0" dirty="0">
                  <a:ln>
                    <a:noFill/>
                  </a:ln>
                  <a:solidFill>
                    <a:prstClr val="white"/>
                  </a:solidFill>
                  <a:effectLst/>
                  <a:uLnTx/>
                  <a:uFillTx/>
                  <a:latin typeface="Arial"/>
                  <a:ea typeface="+mn-ea"/>
                  <a:cs typeface="Arial"/>
                </a:rPr>
                <a:t>($15)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Rectangle: Rounded Corners 52">
              <a:extLst>
                <a:ext uri="{FF2B5EF4-FFF2-40B4-BE49-F238E27FC236}">
                  <a16:creationId xmlns:a16="http://schemas.microsoft.com/office/drawing/2014/main" id="{484B6562-6FDB-9269-47C6-FE1D8D695F83}"/>
                </a:ext>
              </a:extLst>
            </p:cNvPr>
            <p:cNvSpPr/>
            <p:nvPr/>
          </p:nvSpPr>
          <p:spPr>
            <a:xfrm>
              <a:off x="3344647" y="4250884"/>
              <a:ext cx="2054558" cy="1338937"/>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Studying or have interest in HVAC&amp;R industry related field + Must be currently enrolled in university, college, junior college or technical institute </a:t>
              </a:r>
            </a:p>
          </p:txBody>
        </p:sp>
        <p:sp>
          <p:nvSpPr>
            <p:cNvPr id="54" name="Rectangle: Rounded Corners 53">
              <a:extLst>
                <a:ext uri="{FF2B5EF4-FFF2-40B4-BE49-F238E27FC236}">
                  <a16:creationId xmlns:a16="http://schemas.microsoft.com/office/drawing/2014/main" id="{AC818AAD-3441-A14B-6A98-91D51051E2AD}"/>
                </a:ext>
              </a:extLst>
            </p:cNvPr>
            <p:cNvSpPr/>
            <p:nvPr/>
          </p:nvSpPr>
          <p:spPr>
            <a:xfrm>
              <a:off x="5498242" y="2479393"/>
              <a:ext cx="979020" cy="744766"/>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Branch Advisor</a:t>
              </a:r>
            </a:p>
          </p:txBody>
        </p:sp>
        <p:sp>
          <p:nvSpPr>
            <p:cNvPr id="55" name="Rectangle: Rounded Corners 54">
              <a:extLst>
                <a:ext uri="{FF2B5EF4-FFF2-40B4-BE49-F238E27FC236}">
                  <a16:creationId xmlns:a16="http://schemas.microsoft.com/office/drawing/2014/main" id="{20B5EC1B-5E1A-472E-4C06-8178782F799C}"/>
                </a:ext>
              </a:extLst>
            </p:cNvPr>
            <p:cNvSpPr/>
            <p:nvPr/>
          </p:nvSpPr>
          <p:spPr>
            <a:xfrm>
              <a:off x="5498242" y="3299984"/>
              <a:ext cx="992458" cy="857931"/>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($30)</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Rectangle: Rounded Corners 55">
              <a:extLst>
                <a:ext uri="{FF2B5EF4-FFF2-40B4-BE49-F238E27FC236}">
                  <a16:creationId xmlns:a16="http://schemas.microsoft.com/office/drawing/2014/main" id="{CAB5F956-2F99-738A-288E-1C14128CDC96}"/>
                </a:ext>
              </a:extLst>
            </p:cNvPr>
            <p:cNvSpPr/>
            <p:nvPr/>
          </p:nvSpPr>
          <p:spPr>
            <a:xfrm>
              <a:off x="5464141" y="4252585"/>
              <a:ext cx="1022869" cy="1344911"/>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Faculty member who is ASHRAE member &amp; must submit application and submit annual report</a:t>
              </a:r>
            </a:p>
          </p:txBody>
        </p:sp>
      </p:grpSp>
      <p:grpSp>
        <p:nvGrpSpPr>
          <p:cNvPr id="65" name="Group 64">
            <a:extLst>
              <a:ext uri="{FF2B5EF4-FFF2-40B4-BE49-F238E27FC236}">
                <a16:creationId xmlns:a16="http://schemas.microsoft.com/office/drawing/2014/main" id="{C1B07CD0-2796-CD5E-DDCF-DB9BD460EEA4}"/>
              </a:ext>
            </a:extLst>
          </p:cNvPr>
          <p:cNvGrpSpPr/>
          <p:nvPr/>
        </p:nvGrpSpPr>
        <p:grpSpPr>
          <a:xfrm>
            <a:off x="7662099" y="1539951"/>
            <a:ext cx="1423847" cy="4683722"/>
            <a:chOff x="6607791" y="1561722"/>
            <a:chExt cx="1423847" cy="4683722"/>
          </a:xfrm>
        </p:grpSpPr>
        <p:sp>
          <p:nvSpPr>
            <p:cNvPr id="6" name="Rectangle: Rounded Corners 5">
              <a:extLst>
                <a:ext uri="{FF2B5EF4-FFF2-40B4-BE49-F238E27FC236}">
                  <a16:creationId xmlns:a16="http://schemas.microsoft.com/office/drawing/2014/main" id="{9E75523E-44E8-CFB0-3700-75CE37C3A0D3}"/>
                </a:ext>
              </a:extLst>
            </p:cNvPr>
            <p:cNvSpPr/>
            <p:nvPr/>
          </p:nvSpPr>
          <p:spPr>
            <a:xfrm>
              <a:off x="6640346" y="1561722"/>
              <a:ext cx="1391292" cy="608112"/>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29ED7A07-8A69-2AA8-1257-F98EAA382F9C}"/>
                </a:ext>
              </a:extLst>
            </p:cNvPr>
            <p:cNvSpPr txBox="1"/>
            <p:nvPr/>
          </p:nvSpPr>
          <p:spPr>
            <a:xfrm>
              <a:off x="6659683" y="1673425"/>
              <a:ext cx="1303328"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a:rPr>
                <a:t>Other</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BBF6EBFA-D052-6104-BAF3-7BAA8D361C38}"/>
                </a:ext>
              </a:extLst>
            </p:cNvPr>
            <p:cNvSpPr/>
            <p:nvPr/>
          </p:nvSpPr>
          <p:spPr>
            <a:xfrm>
              <a:off x="6607791" y="2279582"/>
              <a:ext cx="1423846" cy="739496"/>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Honorary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Member</a:t>
              </a:r>
            </a:p>
          </p:txBody>
        </p:sp>
        <p:sp>
          <p:nvSpPr>
            <p:cNvPr id="4" name="Rectangle: Rounded Corners 3">
              <a:extLst>
                <a:ext uri="{FF2B5EF4-FFF2-40B4-BE49-F238E27FC236}">
                  <a16:creationId xmlns:a16="http://schemas.microsoft.com/office/drawing/2014/main" id="{13A0B97D-B605-F2CB-A517-B085994875D1}"/>
                </a:ext>
              </a:extLst>
            </p:cNvPr>
            <p:cNvSpPr/>
            <p:nvPr/>
          </p:nvSpPr>
          <p:spPr>
            <a:xfrm>
              <a:off x="6659683" y="5470420"/>
              <a:ext cx="1371954" cy="775024"/>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Full Member Benefits if requested</a:t>
              </a:r>
            </a:p>
          </p:txBody>
        </p:sp>
        <p:sp>
          <p:nvSpPr>
            <p:cNvPr id="61" name="Rectangle: Rounded Corners 60">
              <a:extLst>
                <a:ext uri="{FF2B5EF4-FFF2-40B4-BE49-F238E27FC236}">
                  <a16:creationId xmlns:a16="http://schemas.microsoft.com/office/drawing/2014/main" id="{9D1CC6CB-3BD5-924E-DEB7-4C5C105347B5}"/>
                </a:ext>
              </a:extLst>
            </p:cNvPr>
            <p:cNvSpPr/>
            <p:nvPr/>
          </p:nvSpPr>
          <p:spPr>
            <a:xfrm>
              <a:off x="6633737" y="3103176"/>
              <a:ext cx="1371954" cy="857931"/>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a:rPr>
                <a:t>$0</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 name="Rectangle: Rounded Corners 62">
              <a:extLst>
                <a:ext uri="{FF2B5EF4-FFF2-40B4-BE49-F238E27FC236}">
                  <a16:creationId xmlns:a16="http://schemas.microsoft.com/office/drawing/2014/main" id="{252526C9-638C-3450-D85F-3B470E76721B}"/>
                </a:ext>
              </a:extLst>
            </p:cNvPr>
            <p:cNvSpPr/>
            <p:nvPr/>
          </p:nvSpPr>
          <p:spPr>
            <a:xfrm>
              <a:off x="6659683" y="4061752"/>
              <a:ext cx="1371954" cy="1338937"/>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Any notable person of preeminent professional distinction &amp; elected by the BOD</a:t>
              </a:r>
            </a:p>
          </p:txBody>
        </p:sp>
      </p:grpSp>
    </p:spTree>
    <p:extLst>
      <p:ext uri="{BB962C8B-B14F-4D97-AF65-F5344CB8AC3E}">
        <p14:creationId xmlns:p14="http://schemas.microsoft.com/office/powerpoint/2010/main" val="342948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A016FB-E6C3-D64F-2C7C-0725234D5966}"/>
              </a:ext>
            </a:extLst>
          </p:cNvPr>
          <p:cNvSpPr txBox="1"/>
          <p:nvPr/>
        </p:nvSpPr>
        <p:spPr>
          <a:xfrm>
            <a:off x="2141229" y="2228671"/>
            <a:ext cx="17166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Professional &amp; Early Career 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41FE72-A4B9-51D8-AC50-1EA664E96E94}"/>
              </a:ext>
            </a:extLst>
          </p:cNvPr>
          <p:cNvSpPr txBox="1"/>
          <p:nvPr/>
        </p:nvSpPr>
        <p:spPr>
          <a:xfrm>
            <a:off x="10260712" y="2321756"/>
            <a:ext cx="16308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Group Membership</a:t>
            </a:r>
          </a:p>
        </p:txBody>
      </p:sp>
      <p:sp>
        <p:nvSpPr>
          <p:cNvPr id="23" name="Title 22">
            <a:extLst>
              <a:ext uri="{FF2B5EF4-FFF2-40B4-BE49-F238E27FC236}">
                <a16:creationId xmlns:a16="http://schemas.microsoft.com/office/drawing/2014/main" id="{8D1EBEA8-0AAA-2668-A162-02BC13CDF4BE}"/>
              </a:ext>
            </a:extLst>
          </p:cNvPr>
          <p:cNvSpPr>
            <a:spLocks noGrp="1"/>
          </p:cNvSpPr>
          <p:nvPr>
            <p:ph type="title"/>
          </p:nvPr>
        </p:nvSpPr>
        <p:spPr>
          <a:xfrm>
            <a:off x="2016993" y="397933"/>
            <a:ext cx="7212732" cy="1004887"/>
          </a:xfrm>
        </p:spPr>
        <p:txBody>
          <a:bodyPr>
            <a:normAutofit/>
          </a:bodyPr>
          <a:lstStyle/>
          <a:p>
            <a:r>
              <a:rPr lang="en-US">
                <a:solidFill>
                  <a:srgbClr val="92D050"/>
                </a:solidFill>
                <a:latin typeface="Arial"/>
                <a:cs typeface="Arial"/>
              </a:rPr>
              <a:t>Simplified </a:t>
            </a:r>
            <a:r>
              <a:rPr lang="en-US">
                <a:latin typeface="Arial"/>
                <a:cs typeface="Arial"/>
              </a:rPr>
              <a:t>Model</a:t>
            </a:r>
            <a:endParaRPr lang="en-US"/>
          </a:p>
        </p:txBody>
      </p:sp>
      <p:pic>
        <p:nvPicPr>
          <p:cNvPr id="3" name="Picture 2" descr="A blue hexagon with blue text&#10;&#10;Description automatically generated">
            <a:extLst>
              <a:ext uri="{FF2B5EF4-FFF2-40B4-BE49-F238E27FC236}">
                <a16:creationId xmlns:a16="http://schemas.microsoft.com/office/drawing/2014/main" id="{71DBAC23-6398-EB4A-DF81-8BC82A0C944F}"/>
              </a:ext>
            </a:extLst>
          </p:cNvPr>
          <p:cNvPicPr>
            <a:picLocks noChangeAspect="1"/>
          </p:cNvPicPr>
          <p:nvPr/>
        </p:nvPicPr>
        <p:blipFill>
          <a:blip r:embed="rId3"/>
          <a:stretch>
            <a:fillRect/>
          </a:stretch>
        </p:blipFill>
        <p:spPr>
          <a:xfrm>
            <a:off x="711360" y="401195"/>
            <a:ext cx="1306976" cy="924167"/>
          </a:xfrm>
          <a:prstGeom prst="rect">
            <a:avLst/>
          </a:prstGeom>
        </p:spPr>
      </p:pic>
      <p:sp>
        <p:nvSpPr>
          <p:cNvPr id="85" name="Rectangle: Rounded Corners 84">
            <a:extLst>
              <a:ext uri="{FF2B5EF4-FFF2-40B4-BE49-F238E27FC236}">
                <a16:creationId xmlns:a16="http://schemas.microsoft.com/office/drawing/2014/main" id="{B4756586-0550-E07D-46D5-D1162567D10A}"/>
              </a:ext>
            </a:extLst>
          </p:cNvPr>
          <p:cNvSpPr/>
          <p:nvPr/>
        </p:nvSpPr>
        <p:spPr>
          <a:xfrm>
            <a:off x="7719027" y="4780950"/>
            <a:ext cx="2100928" cy="933539"/>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Same as Young and Tenured Professionals</a:t>
            </a:r>
          </a:p>
        </p:txBody>
      </p:sp>
      <p:sp>
        <p:nvSpPr>
          <p:cNvPr id="95" name="Rectangle: Rounded Corners 94">
            <a:extLst>
              <a:ext uri="{FF2B5EF4-FFF2-40B4-BE49-F238E27FC236}">
                <a16:creationId xmlns:a16="http://schemas.microsoft.com/office/drawing/2014/main" id="{FC027619-F786-F8BE-447C-6C76D817B3D4}"/>
              </a:ext>
            </a:extLst>
          </p:cNvPr>
          <p:cNvSpPr/>
          <p:nvPr/>
        </p:nvSpPr>
        <p:spPr>
          <a:xfrm>
            <a:off x="9966480" y="1582038"/>
            <a:ext cx="1364373" cy="676165"/>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8" name="Rectangle: Rounded Corners 97">
            <a:extLst>
              <a:ext uri="{FF2B5EF4-FFF2-40B4-BE49-F238E27FC236}">
                <a16:creationId xmlns:a16="http://schemas.microsoft.com/office/drawing/2014/main" id="{61B60354-1369-1FA8-A3B1-6929F7C485C2}"/>
              </a:ext>
            </a:extLst>
          </p:cNvPr>
          <p:cNvSpPr/>
          <p:nvPr/>
        </p:nvSpPr>
        <p:spPr>
          <a:xfrm>
            <a:off x="9975982" y="4780949"/>
            <a:ext cx="1371954" cy="933539"/>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Full Member Benefits if requested</a:t>
            </a:r>
          </a:p>
        </p:txBody>
      </p:sp>
      <p:grpSp>
        <p:nvGrpSpPr>
          <p:cNvPr id="113" name="Group 112">
            <a:extLst>
              <a:ext uri="{FF2B5EF4-FFF2-40B4-BE49-F238E27FC236}">
                <a16:creationId xmlns:a16="http://schemas.microsoft.com/office/drawing/2014/main" id="{99A8B51F-3011-4A9B-7C37-7843C1555FB9}"/>
              </a:ext>
            </a:extLst>
          </p:cNvPr>
          <p:cNvGrpSpPr/>
          <p:nvPr/>
        </p:nvGrpSpPr>
        <p:grpSpPr>
          <a:xfrm>
            <a:off x="9966480" y="1711230"/>
            <a:ext cx="1381456" cy="2976406"/>
            <a:chOff x="9966480" y="1711230"/>
            <a:chExt cx="1381456" cy="2976406"/>
          </a:xfrm>
        </p:grpSpPr>
        <p:sp>
          <p:nvSpPr>
            <p:cNvPr id="96" name="TextBox 95">
              <a:extLst>
                <a:ext uri="{FF2B5EF4-FFF2-40B4-BE49-F238E27FC236}">
                  <a16:creationId xmlns:a16="http://schemas.microsoft.com/office/drawing/2014/main" id="{3640190F-9E0C-878A-645A-FE3ACCD3B5A1}"/>
                </a:ext>
              </a:extLst>
            </p:cNvPr>
            <p:cNvSpPr txBox="1"/>
            <p:nvPr/>
          </p:nvSpPr>
          <p:spPr>
            <a:xfrm>
              <a:off x="9966480" y="1711230"/>
              <a:ext cx="1303328"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Arial"/>
                </a:rPr>
                <a:t>Other</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ectangle: Rounded Corners 96">
              <a:extLst>
                <a:ext uri="{FF2B5EF4-FFF2-40B4-BE49-F238E27FC236}">
                  <a16:creationId xmlns:a16="http://schemas.microsoft.com/office/drawing/2014/main" id="{D1E2C59F-5361-600D-CD81-BB1C597E046E}"/>
                </a:ext>
              </a:extLst>
            </p:cNvPr>
            <p:cNvSpPr/>
            <p:nvPr/>
          </p:nvSpPr>
          <p:spPr>
            <a:xfrm>
              <a:off x="9975982" y="2378808"/>
              <a:ext cx="1364373" cy="471964"/>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Honorary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a:t>
              </a:r>
            </a:p>
          </p:txBody>
        </p:sp>
        <p:sp>
          <p:nvSpPr>
            <p:cNvPr id="99" name="Rectangle: Rounded Corners 98">
              <a:extLst>
                <a:ext uri="{FF2B5EF4-FFF2-40B4-BE49-F238E27FC236}">
                  <a16:creationId xmlns:a16="http://schemas.microsoft.com/office/drawing/2014/main" id="{38CBC64E-6855-D182-C8C0-00EE9F95EF5A}"/>
                </a:ext>
              </a:extLst>
            </p:cNvPr>
            <p:cNvSpPr/>
            <p:nvPr/>
          </p:nvSpPr>
          <p:spPr>
            <a:xfrm>
              <a:off x="9968401" y="2895480"/>
              <a:ext cx="1371954" cy="662596"/>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100" name="Rectangle: Rounded Corners 99">
              <a:extLst>
                <a:ext uri="{FF2B5EF4-FFF2-40B4-BE49-F238E27FC236}">
                  <a16:creationId xmlns:a16="http://schemas.microsoft.com/office/drawing/2014/main" id="{2C959587-9702-D4E5-D575-A2A528D93B27}"/>
                </a:ext>
              </a:extLst>
            </p:cNvPr>
            <p:cNvSpPr/>
            <p:nvPr/>
          </p:nvSpPr>
          <p:spPr>
            <a:xfrm>
              <a:off x="9975982" y="3651402"/>
              <a:ext cx="1371954" cy="1036234"/>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Any notable person of preeminent professional distinction &amp; elected by the BOD</a:t>
              </a:r>
            </a:p>
          </p:txBody>
        </p:sp>
      </p:grpSp>
      <p:grpSp>
        <p:nvGrpSpPr>
          <p:cNvPr id="110" name="Group 109">
            <a:extLst>
              <a:ext uri="{FF2B5EF4-FFF2-40B4-BE49-F238E27FC236}">
                <a16:creationId xmlns:a16="http://schemas.microsoft.com/office/drawing/2014/main" id="{418A957A-D4A8-7ECC-67E4-0058F3DADD74}"/>
              </a:ext>
            </a:extLst>
          </p:cNvPr>
          <p:cNvGrpSpPr/>
          <p:nvPr/>
        </p:nvGrpSpPr>
        <p:grpSpPr>
          <a:xfrm>
            <a:off x="833947" y="1573941"/>
            <a:ext cx="6766042" cy="4845307"/>
            <a:chOff x="833947" y="1573941"/>
            <a:chExt cx="6766042" cy="4845307"/>
          </a:xfrm>
        </p:grpSpPr>
        <p:grpSp>
          <p:nvGrpSpPr>
            <p:cNvPr id="46" name="Group 45">
              <a:extLst>
                <a:ext uri="{FF2B5EF4-FFF2-40B4-BE49-F238E27FC236}">
                  <a16:creationId xmlns:a16="http://schemas.microsoft.com/office/drawing/2014/main" id="{43D05058-C1B6-D353-E1B1-816A259C2C48}"/>
                </a:ext>
              </a:extLst>
            </p:cNvPr>
            <p:cNvGrpSpPr/>
            <p:nvPr/>
          </p:nvGrpSpPr>
          <p:grpSpPr>
            <a:xfrm>
              <a:off x="834228" y="1573941"/>
              <a:ext cx="6657727" cy="684263"/>
              <a:chOff x="6046450" y="2151035"/>
              <a:chExt cx="2148537" cy="444892"/>
            </a:xfrm>
          </p:grpSpPr>
          <p:sp>
            <p:nvSpPr>
              <p:cNvPr id="80" name="Rectangle: Rounded Corners 79">
                <a:extLst>
                  <a:ext uri="{FF2B5EF4-FFF2-40B4-BE49-F238E27FC236}">
                    <a16:creationId xmlns:a16="http://schemas.microsoft.com/office/drawing/2014/main" id="{F991F5C1-A8F4-E2CF-D4D8-2FD70F758458}"/>
                  </a:ext>
                </a:extLst>
              </p:cNvPr>
              <p:cNvSpPr/>
              <p:nvPr/>
            </p:nvSpPr>
            <p:spPr>
              <a:xfrm>
                <a:off x="6046450" y="2151035"/>
                <a:ext cx="2148537" cy="444892"/>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1" name="TextBox 80">
                <a:extLst>
                  <a:ext uri="{FF2B5EF4-FFF2-40B4-BE49-F238E27FC236}">
                    <a16:creationId xmlns:a16="http://schemas.microsoft.com/office/drawing/2014/main" id="{03A06C91-EE3A-1A8E-73C1-AB38259FE2AB}"/>
                  </a:ext>
                </a:extLst>
              </p:cNvPr>
              <p:cNvSpPr txBox="1"/>
              <p:nvPr/>
            </p:nvSpPr>
            <p:spPr>
              <a:xfrm>
                <a:off x="6073607" y="2254986"/>
                <a:ext cx="2121380" cy="2401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Member Grade</a:t>
                </a: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sp>
          <p:nvSpPr>
            <p:cNvPr id="55" name="Rectangle: Rounded Corners 54">
              <a:extLst>
                <a:ext uri="{FF2B5EF4-FFF2-40B4-BE49-F238E27FC236}">
                  <a16:creationId xmlns:a16="http://schemas.microsoft.com/office/drawing/2014/main" id="{F3BDBB7F-8447-0903-E2F4-99B053599ACB}"/>
                </a:ext>
              </a:extLst>
            </p:cNvPr>
            <p:cNvSpPr/>
            <p:nvPr/>
          </p:nvSpPr>
          <p:spPr>
            <a:xfrm>
              <a:off x="4734392" y="2377114"/>
              <a:ext cx="936279"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Tenured Professional</a:t>
              </a:r>
            </a:p>
          </p:txBody>
        </p:sp>
        <p:sp>
          <p:nvSpPr>
            <p:cNvPr id="57" name="Rectangle: Rounded Corners 56">
              <a:extLst>
                <a:ext uri="{FF2B5EF4-FFF2-40B4-BE49-F238E27FC236}">
                  <a16:creationId xmlns:a16="http://schemas.microsoft.com/office/drawing/2014/main" id="{BD08B855-214D-128F-DAE1-78CD0F467FE2}"/>
                </a:ext>
              </a:extLst>
            </p:cNvPr>
            <p:cNvSpPr/>
            <p:nvPr/>
          </p:nvSpPr>
          <p:spPr>
            <a:xfrm>
              <a:off x="863630" y="4766877"/>
              <a:ext cx="2754669" cy="964620"/>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HBO + Journal, HPB, Insights + Tech Portal + Member Pricing + Voting Privileges and Serve as C,R,S level roles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Choice of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eLearning Course, Certification Study Guide, Standard or Guideline</a:t>
              </a:r>
            </a:p>
          </p:txBody>
        </p:sp>
        <p:sp>
          <p:nvSpPr>
            <p:cNvPr id="61" name="Rectangle: Rounded Corners 60">
              <a:extLst>
                <a:ext uri="{FF2B5EF4-FFF2-40B4-BE49-F238E27FC236}">
                  <a16:creationId xmlns:a16="http://schemas.microsoft.com/office/drawing/2014/main" id="{AE4DD599-0804-ECB0-BA40-F911228F250F}"/>
                </a:ext>
              </a:extLst>
            </p:cNvPr>
            <p:cNvSpPr/>
            <p:nvPr/>
          </p:nvSpPr>
          <p:spPr>
            <a:xfrm>
              <a:off x="850511" y="2378343"/>
              <a:ext cx="2769382"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a:t>
              </a:r>
            </a:p>
          </p:txBody>
        </p:sp>
        <p:sp>
          <p:nvSpPr>
            <p:cNvPr id="65" name="Rectangle: Rounded Corners 64">
              <a:extLst>
                <a:ext uri="{FF2B5EF4-FFF2-40B4-BE49-F238E27FC236}">
                  <a16:creationId xmlns:a16="http://schemas.microsoft.com/office/drawing/2014/main" id="{C0C5D565-2B9E-83BB-83F0-A10C4DD7EF40}"/>
                </a:ext>
              </a:extLst>
            </p:cNvPr>
            <p:cNvSpPr/>
            <p:nvPr/>
          </p:nvSpPr>
          <p:spPr>
            <a:xfrm>
              <a:off x="833947" y="5816772"/>
              <a:ext cx="3777212" cy="602476"/>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Additional New Member 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Receive a Comp Winter or Annual Conference to attend in first 2 years + HBO access for 1 year</a:t>
              </a:r>
            </a:p>
          </p:txBody>
        </p:sp>
        <p:sp>
          <p:nvSpPr>
            <p:cNvPr id="68" name="Rectangle: Rounded Corners 67">
              <a:extLst>
                <a:ext uri="{FF2B5EF4-FFF2-40B4-BE49-F238E27FC236}">
                  <a16:creationId xmlns:a16="http://schemas.microsoft.com/office/drawing/2014/main" id="{0885FFFC-CB23-7EA0-916D-C0B3A8F45E15}"/>
                </a:ext>
              </a:extLst>
            </p:cNvPr>
            <p:cNvSpPr/>
            <p:nvPr/>
          </p:nvSpPr>
          <p:spPr>
            <a:xfrm>
              <a:off x="3706672" y="2377114"/>
              <a:ext cx="933126"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Young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Professional</a:t>
              </a:r>
            </a:p>
          </p:txBody>
        </p:sp>
        <p:sp>
          <p:nvSpPr>
            <p:cNvPr id="69" name="Rectangle: Rounded Corners 68">
              <a:extLst>
                <a:ext uri="{FF2B5EF4-FFF2-40B4-BE49-F238E27FC236}">
                  <a16:creationId xmlns:a16="http://schemas.microsoft.com/office/drawing/2014/main" id="{CD45B8D9-BAE4-C146-1D7F-E90865900857}"/>
                </a:ext>
              </a:extLst>
            </p:cNvPr>
            <p:cNvSpPr/>
            <p:nvPr/>
          </p:nvSpPr>
          <p:spPr>
            <a:xfrm>
              <a:off x="863630" y="2917239"/>
              <a:ext cx="668091" cy="678842"/>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hlinkClick r:id="rId4">
                    <a:extLst>
                      <a:ext uri="{A12FA001-AC4F-418D-AE19-62706E023703}">
                        <ahyp:hlinkClr xmlns:ahyp="http://schemas.microsoft.com/office/drawing/2018/hyperlinkcolor" val="tx"/>
                      </a:ext>
                    </a:extLst>
                  </a:hlinkClick>
                </a:rPr>
                <a:t>WB Tier 1</a:t>
              </a:r>
              <a:endParaRPr kumimoji="0" lang="en-US" sz="11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($285)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4" name="Rectangle: Rounded Corners 73">
              <a:extLst>
                <a:ext uri="{FF2B5EF4-FFF2-40B4-BE49-F238E27FC236}">
                  <a16:creationId xmlns:a16="http://schemas.microsoft.com/office/drawing/2014/main" id="{068EEC1E-5341-4E63-32A5-E41BE9DF477A}"/>
                </a:ext>
              </a:extLst>
            </p:cNvPr>
            <p:cNvSpPr/>
            <p:nvPr/>
          </p:nvSpPr>
          <p:spPr>
            <a:xfrm>
              <a:off x="848918" y="3660527"/>
              <a:ext cx="2738391" cy="103281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Anyone interested in the building sciences industry</a:t>
              </a:r>
            </a:p>
          </p:txBody>
        </p:sp>
        <p:grpSp>
          <p:nvGrpSpPr>
            <p:cNvPr id="104" name="Group 103">
              <a:extLst>
                <a:ext uri="{FF2B5EF4-FFF2-40B4-BE49-F238E27FC236}">
                  <a16:creationId xmlns:a16="http://schemas.microsoft.com/office/drawing/2014/main" id="{66FD32D7-CE03-1826-CCA6-D66133407E84}"/>
                </a:ext>
              </a:extLst>
            </p:cNvPr>
            <p:cNvGrpSpPr/>
            <p:nvPr/>
          </p:nvGrpSpPr>
          <p:grpSpPr>
            <a:xfrm>
              <a:off x="5783108" y="2377114"/>
              <a:ext cx="1816880" cy="2310523"/>
              <a:chOff x="4771261" y="2371009"/>
              <a:chExt cx="1816880" cy="2310523"/>
            </a:xfrm>
          </p:grpSpPr>
          <p:sp>
            <p:nvSpPr>
              <p:cNvPr id="56" name="Rectangle: Rounded Corners 55">
                <a:extLst>
                  <a:ext uri="{FF2B5EF4-FFF2-40B4-BE49-F238E27FC236}">
                    <a16:creationId xmlns:a16="http://schemas.microsoft.com/office/drawing/2014/main" id="{E980047B-639A-D7F3-17FE-6A04049A8B7E}"/>
                  </a:ext>
                </a:extLst>
              </p:cNvPr>
              <p:cNvSpPr/>
              <p:nvPr/>
            </p:nvSpPr>
            <p:spPr>
              <a:xfrm>
                <a:off x="4771261" y="2371009"/>
                <a:ext cx="728110"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Life Service Member</a:t>
                </a:r>
              </a:p>
            </p:txBody>
          </p:sp>
          <p:sp>
            <p:nvSpPr>
              <p:cNvPr id="73" name="Rectangle: Rounded Corners 72">
                <a:extLst>
                  <a:ext uri="{FF2B5EF4-FFF2-40B4-BE49-F238E27FC236}">
                    <a16:creationId xmlns:a16="http://schemas.microsoft.com/office/drawing/2014/main" id="{3844F0B1-4AF2-9244-233C-610E79304558}"/>
                  </a:ext>
                </a:extLst>
              </p:cNvPr>
              <p:cNvSpPr/>
              <p:nvPr/>
            </p:nvSpPr>
            <p:spPr>
              <a:xfrm>
                <a:off x="4771262" y="2910595"/>
                <a:ext cx="1708678" cy="684263"/>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76" name="Rectangle: Rounded Corners 75">
                <a:extLst>
                  <a:ext uri="{FF2B5EF4-FFF2-40B4-BE49-F238E27FC236}">
                    <a16:creationId xmlns:a16="http://schemas.microsoft.com/office/drawing/2014/main" id="{42CC56CD-EE1F-AACD-01D6-88F9EFA0AF55}"/>
                  </a:ext>
                </a:extLst>
              </p:cNvPr>
              <p:cNvSpPr/>
              <p:nvPr/>
            </p:nvSpPr>
            <p:spPr>
              <a:xfrm>
                <a:off x="4771261" y="3648720"/>
                <a:ext cx="931971" cy="1032812"/>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Arial"/>
                  </a:rPr>
                  <a:t>30 yrs cumulative member + ≥ 65 + DSA or 15 qualifying service points</a:t>
                </a:r>
              </a:p>
            </p:txBody>
          </p:sp>
          <p:sp>
            <p:nvSpPr>
              <p:cNvPr id="77" name="Rectangle: Rounded Corners 76">
                <a:extLst>
                  <a:ext uri="{FF2B5EF4-FFF2-40B4-BE49-F238E27FC236}">
                    <a16:creationId xmlns:a16="http://schemas.microsoft.com/office/drawing/2014/main" id="{1C459954-2203-6D5B-D1F8-E5DF5D5EE716}"/>
                  </a:ext>
                </a:extLst>
              </p:cNvPr>
              <p:cNvSpPr/>
              <p:nvPr/>
            </p:nvSpPr>
            <p:spPr>
              <a:xfrm>
                <a:off x="5588661" y="2375441"/>
                <a:ext cx="891279" cy="466488"/>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Arial"/>
                  </a:rPr>
                  <a:t>Presidential Member</a:t>
                </a:r>
              </a:p>
            </p:txBody>
          </p:sp>
          <p:sp>
            <p:nvSpPr>
              <p:cNvPr id="79" name="Rectangle: Rounded Corners 78">
                <a:extLst>
                  <a:ext uri="{FF2B5EF4-FFF2-40B4-BE49-F238E27FC236}">
                    <a16:creationId xmlns:a16="http://schemas.microsoft.com/office/drawing/2014/main" id="{37F62188-CE9B-3BAF-B26A-4EE8A8002E07}"/>
                  </a:ext>
                </a:extLst>
              </p:cNvPr>
              <p:cNvSpPr/>
              <p:nvPr/>
            </p:nvSpPr>
            <p:spPr>
              <a:xfrm>
                <a:off x="5768169" y="3648720"/>
                <a:ext cx="819972" cy="1032812"/>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Served as Society President</a:t>
                </a:r>
              </a:p>
            </p:txBody>
          </p:sp>
        </p:grpSp>
        <p:sp>
          <p:nvSpPr>
            <p:cNvPr id="101" name="Rectangle: Rounded Corners 100">
              <a:extLst>
                <a:ext uri="{FF2B5EF4-FFF2-40B4-BE49-F238E27FC236}">
                  <a16:creationId xmlns:a16="http://schemas.microsoft.com/office/drawing/2014/main" id="{BF0FA834-39AA-6FC6-05E0-ADD3FE0F07AE}"/>
                </a:ext>
              </a:extLst>
            </p:cNvPr>
            <p:cNvSpPr/>
            <p:nvPr/>
          </p:nvSpPr>
          <p:spPr>
            <a:xfrm>
              <a:off x="1605986" y="2909277"/>
              <a:ext cx="631666" cy="686804"/>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hlinkClick r:id="rId4">
                    <a:extLst>
                      <a:ext uri="{A12FA001-AC4F-418D-AE19-62706E023703}">
                        <ahyp:hlinkClr xmlns:ahyp="http://schemas.microsoft.com/office/drawing/2018/hyperlinkcolor" val="tx"/>
                      </a:ext>
                    </a:extLst>
                  </a:hlinkClick>
                </a:rPr>
                <a:t>WB Tier 2</a:t>
              </a:r>
              <a:endParaRPr kumimoji="0" lang="en-US" sz="11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($230)</a:t>
              </a:r>
            </a:p>
          </p:txBody>
        </p:sp>
        <p:sp>
          <p:nvSpPr>
            <p:cNvPr id="102" name="Rectangle: Rounded Corners 101">
              <a:extLst>
                <a:ext uri="{FF2B5EF4-FFF2-40B4-BE49-F238E27FC236}">
                  <a16:creationId xmlns:a16="http://schemas.microsoft.com/office/drawing/2014/main" id="{095E38B5-60EE-3FEB-77E0-C1CB6D1F9922}"/>
                </a:ext>
              </a:extLst>
            </p:cNvPr>
            <p:cNvSpPr/>
            <p:nvPr/>
          </p:nvSpPr>
          <p:spPr>
            <a:xfrm>
              <a:off x="2268173" y="2909277"/>
              <a:ext cx="631666" cy="686804"/>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hlinkClick r:id="rId4">
                    <a:extLst>
                      <a:ext uri="{A12FA001-AC4F-418D-AE19-62706E023703}">
                        <ahyp:hlinkClr xmlns:ahyp="http://schemas.microsoft.com/office/drawing/2018/hyperlinkcolor" val="tx"/>
                      </a:ext>
                    </a:extLst>
                  </a:hlinkClick>
                </a:rPr>
                <a:t>WB Tier 3</a:t>
              </a:r>
              <a:endParaRPr kumimoji="0" lang="en-US" sz="11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($170)</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 name="Rectangle: Rounded Corners 102">
              <a:extLst>
                <a:ext uri="{FF2B5EF4-FFF2-40B4-BE49-F238E27FC236}">
                  <a16:creationId xmlns:a16="http://schemas.microsoft.com/office/drawing/2014/main" id="{62A7AE14-FC31-C8E8-B228-5E2AE58633D2}"/>
                </a:ext>
              </a:extLst>
            </p:cNvPr>
            <p:cNvSpPr/>
            <p:nvPr/>
          </p:nvSpPr>
          <p:spPr>
            <a:xfrm>
              <a:off x="2983353" y="2909277"/>
              <a:ext cx="636540" cy="686804"/>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hlinkClick r:id="rId4">
                    <a:extLst>
                      <a:ext uri="{A12FA001-AC4F-418D-AE19-62706E023703}">
                        <ahyp:hlinkClr xmlns:ahyp="http://schemas.microsoft.com/office/drawing/2018/hyperlinkcolor" val="tx"/>
                      </a:ext>
                    </a:extLst>
                  </a:hlinkClick>
                </a:rPr>
                <a:t>WB Tier 4</a:t>
              </a:r>
              <a:endParaRPr kumimoji="0" lang="en-US" sz="11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Arial"/>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($115)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5" name="Rectangle: Rounded Corners 104">
              <a:extLst>
                <a:ext uri="{FF2B5EF4-FFF2-40B4-BE49-F238E27FC236}">
                  <a16:creationId xmlns:a16="http://schemas.microsoft.com/office/drawing/2014/main" id="{5DC84528-73A7-17B2-1C68-51C5CBB9532D}"/>
                </a:ext>
              </a:extLst>
            </p:cNvPr>
            <p:cNvSpPr/>
            <p:nvPr/>
          </p:nvSpPr>
          <p:spPr>
            <a:xfrm>
              <a:off x="3699769" y="2928906"/>
              <a:ext cx="1970902" cy="663683"/>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($115)</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6" name="Rectangle: Rounded Corners 105">
              <a:extLst>
                <a:ext uri="{FF2B5EF4-FFF2-40B4-BE49-F238E27FC236}">
                  <a16:creationId xmlns:a16="http://schemas.microsoft.com/office/drawing/2014/main" id="{FF46F08C-6856-D639-3E49-4B2C9C44B714}"/>
                </a:ext>
              </a:extLst>
            </p:cNvPr>
            <p:cNvSpPr/>
            <p:nvPr/>
          </p:nvSpPr>
          <p:spPr>
            <a:xfrm>
              <a:off x="3713862" y="3654825"/>
              <a:ext cx="949750" cy="1032810"/>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Arial"/>
                </a:rPr>
                <a:t>Anyone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Arial"/>
                </a:rPr>
                <a:t> ≤ 35 </a:t>
              </a:r>
              <a:r>
                <a:rPr kumimoji="0" lang="en-US" sz="1000" b="0" i="0" u="none" strike="noStrike" kern="1200" cap="none" spc="0" normalizeH="0" baseline="0" noProof="0" err="1">
                  <a:ln>
                    <a:noFill/>
                  </a:ln>
                  <a:solidFill>
                    <a:prstClr val="white"/>
                  </a:solidFill>
                  <a:effectLst/>
                  <a:uLnTx/>
                  <a:uFillTx/>
                  <a:latin typeface="Arial"/>
                  <a:ea typeface="+mn-ea"/>
                  <a:cs typeface="Arial"/>
                </a:rPr>
                <a:t>yo</a:t>
              </a:r>
              <a:r>
                <a:rPr kumimoji="0" lang="en-US" sz="1000" b="0" i="0" u="none" strike="noStrike" kern="1200" cap="none" spc="0" normalizeH="0" baseline="0" noProof="0">
                  <a:ln>
                    <a:noFill/>
                  </a:ln>
                  <a:solidFill>
                    <a:prstClr val="white"/>
                  </a:solidFill>
                  <a:effectLst/>
                  <a:uLnTx/>
                  <a:uFillTx/>
                  <a:latin typeface="Arial"/>
                  <a:ea typeface="+mn-ea"/>
                  <a:cs typeface="Arial"/>
                </a:rPr>
                <a:t> who joins pays this fee first for 2 years</a:t>
              </a:r>
            </a:p>
          </p:txBody>
        </p:sp>
        <p:sp>
          <p:nvSpPr>
            <p:cNvPr id="107" name="Rectangle: Rounded Corners 106">
              <a:extLst>
                <a:ext uri="{FF2B5EF4-FFF2-40B4-BE49-F238E27FC236}">
                  <a16:creationId xmlns:a16="http://schemas.microsoft.com/office/drawing/2014/main" id="{C469E13E-2306-D9B6-824E-62EB598A91C6}"/>
                </a:ext>
              </a:extLst>
            </p:cNvPr>
            <p:cNvSpPr/>
            <p:nvPr/>
          </p:nvSpPr>
          <p:spPr>
            <a:xfrm>
              <a:off x="4759175" y="3654825"/>
              <a:ext cx="949750" cy="1032811"/>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Anyone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65 </a:t>
              </a: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 years cumulative member-ship</a:t>
              </a:r>
            </a:p>
          </p:txBody>
        </p:sp>
        <p:sp>
          <p:nvSpPr>
            <p:cNvPr id="108" name="Rectangle: Rounded Corners 107">
              <a:extLst>
                <a:ext uri="{FF2B5EF4-FFF2-40B4-BE49-F238E27FC236}">
                  <a16:creationId xmlns:a16="http://schemas.microsoft.com/office/drawing/2014/main" id="{F049F64C-2BA7-C4A7-97FF-35539156BF32}"/>
                </a:ext>
              </a:extLst>
            </p:cNvPr>
            <p:cNvSpPr/>
            <p:nvPr/>
          </p:nvSpPr>
          <p:spPr>
            <a:xfrm>
              <a:off x="3713863" y="4749870"/>
              <a:ext cx="2069246" cy="964620"/>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HBO + Journal, HPB, Insights + Tech Portal + Member Pricing</a:t>
              </a:r>
            </a:p>
          </p:txBody>
        </p:sp>
        <p:sp>
          <p:nvSpPr>
            <p:cNvPr id="109" name="Rectangle: Rounded Corners 108">
              <a:extLst>
                <a:ext uri="{FF2B5EF4-FFF2-40B4-BE49-F238E27FC236}">
                  <a16:creationId xmlns:a16="http://schemas.microsoft.com/office/drawing/2014/main" id="{D8BD69B8-FEBF-89A4-8B47-DAED57A407C3}"/>
                </a:ext>
              </a:extLst>
            </p:cNvPr>
            <p:cNvSpPr/>
            <p:nvPr/>
          </p:nvSpPr>
          <p:spPr>
            <a:xfrm>
              <a:off x="5848047" y="4765362"/>
              <a:ext cx="1751942" cy="949128"/>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Same as Member + </a:t>
              </a:r>
              <a:r>
                <a:rPr kumimoji="0" lang="en-US" sz="1000" b="0" i="0" u="none" strike="noStrike" kern="1200" cap="none" spc="0" normalizeH="0" baseline="0" noProof="0">
                  <a:ln>
                    <a:noFill/>
                  </a:ln>
                  <a:solidFill>
                    <a:prstClr val="white"/>
                  </a:solidFill>
                  <a:effectLst/>
                  <a:uLnTx/>
                  <a:uFillTx/>
                  <a:latin typeface="Arial"/>
                  <a:ea typeface="+mn-ea"/>
                  <a:cs typeface="Arial"/>
                </a:rPr>
                <a:t>waived dues, extreme discounts to W&amp;A Conferences.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Arial"/>
                </a:rPr>
                <a:t>Invitations to VIP events (Presidential Only)</a:t>
              </a:r>
            </a:p>
          </p:txBody>
        </p:sp>
      </p:grpSp>
      <p:grpSp>
        <p:nvGrpSpPr>
          <p:cNvPr id="112" name="Group 111">
            <a:extLst>
              <a:ext uri="{FF2B5EF4-FFF2-40B4-BE49-F238E27FC236}">
                <a16:creationId xmlns:a16="http://schemas.microsoft.com/office/drawing/2014/main" id="{13A23ACD-24B0-BC71-7A9F-DCFC6F719C70}"/>
              </a:ext>
            </a:extLst>
          </p:cNvPr>
          <p:cNvGrpSpPr/>
          <p:nvPr/>
        </p:nvGrpSpPr>
        <p:grpSpPr>
          <a:xfrm>
            <a:off x="7599988" y="1575993"/>
            <a:ext cx="2249441" cy="3115066"/>
            <a:chOff x="7599988" y="1575993"/>
            <a:chExt cx="2249441" cy="3115066"/>
          </a:xfrm>
        </p:grpSpPr>
        <p:sp>
          <p:nvSpPr>
            <p:cNvPr id="84" name="Rectangle: Rounded Corners 83">
              <a:extLst>
                <a:ext uri="{FF2B5EF4-FFF2-40B4-BE49-F238E27FC236}">
                  <a16:creationId xmlns:a16="http://schemas.microsoft.com/office/drawing/2014/main" id="{42FED418-8B7F-5086-EB52-ACA7F03F5D56}"/>
                </a:ext>
              </a:extLst>
            </p:cNvPr>
            <p:cNvSpPr/>
            <p:nvPr/>
          </p:nvSpPr>
          <p:spPr>
            <a:xfrm>
              <a:off x="7599988" y="1575993"/>
              <a:ext cx="2219967" cy="702348"/>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Member Grade</a:t>
              </a:r>
            </a:p>
          </p:txBody>
        </p:sp>
        <p:sp>
          <p:nvSpPr>
            <p:cNvPr id="87" name="Rectangle: Rounded Corners 86">
              <a:extLst>
                <a:ext uri="{FF2B5EF4-FFF2-40B4-BE49-F238E27FC236}">
                  <a16:creationId xmlns:a16="http://schemas.microsoft.com/office/drawing/2014/main" id="{20812F81-07DF-E94A-5E7E-E7E0448F2AB2}"/>
                </a:ext>
              </a:extLst>
            </p:cNvPr>
            <p:cNvSpPr/>
            <p:nvPr/>
          </p:nvSpPr>
          <p:spPr>
            <a:xfrm>
              <a:off x="7648989" y="2375828"/>
              <a:ext cx="1029775" cy="465400"/>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Member</a:t>
              </a:r>
            </a:p>
          </p:txBody>
        </p:sp>
        <p:sp>
          <p:nvSpPr>
            <p:cNvPr id="90" name="Rectangle: Rounded Corners 89">
              <a:extLst>
                <a:ext uri="{FF2B5EF4-FFF2-40B4-BE49-F238E27FC236}">
                  <a16:creationId xmlns:a16="http://schemas.microsoft.com/office/drawing/2014/main" id="{BE8DC79E-A6D4-9B8E-1810-A5FFCFFEDE9E}"/>
                </a:ext>
              </a:extLst>
            </p:cNvPr>
            <p:cNvSpPr/>
            <p:nvPr/>
          </p:nvSpPr>
          <p:spPr>
            <a:xfrm>
              <a:off x="7664926" y="3654825"/>
              <a:ext cx="1050910" cy="1036234"/>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 be currently enrolled in university, college, junior college or technical institute </a:t>
              </a:r>
            </a:p>
          </p:txBody>
        </p:sp>
        <p:sp>
          <p:nvSpPr>
            <p:cNvPr id="92" name="Rectangle: Rounded Corners 91">
              <a:extLst>
                <a:ext uri="{FF2B5EF4-FFF2-40B4-BE49-F238E27FC236}">
                  <a16:creationId xmlns:a16="http://schemas.microsoft.com/office/drawing/2014/main" id="{2A150CB5-5DAB-181C-7E3E-5B27FEF0BC41}"/>
                </a:ext>
              </a:extLst>
            </p:cNvPr>
            <p:cNvSpPr/>
            <p:nvPr/>
          </p:nvSpPr>
          <p:spPr>
            <a:xfrm>
              <a:off x="7605108" y="2907055"/>
              <a:ext cx="1110727" cy="693908"/>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($20)</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Rectangle: Rounded Corners 92">
              <a:extLst>
                <a:ext uri="{FF2B5EF4-FFF2-40B4-BE49-F238E27FC236}">
                  <a16:creationId xmlns:a16="http://schemas.microsoft.com/office/drawing/2014/main" id="{1E230CA6-0ABB-C171-279E-0DF22F3D05BF}"/>
                </a:ext>
              </a:extLst>
            </p:cNvPr>
            <p:cNvSpPr/>
            <p:nvPr/>
          </p:nvSpPr>
          <p:spPr>
            <a:xfrm>
              <a:off x="8805437" y="3654824"/>
              <a:ext cx="1043992" cy="1032812"/>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Faculty member who is ASHRAE member &amp; must submit application and submit annual report</a:t>
              </a:r>
            </a:p>
          </p:txBody>
        </p:sp>
        <p:sp>
          <p:nvSpPr>
            <p:cNvPr id="111" name="Rectangle: Rounded Corners 110">
              <a:extLst>
                <a:ext uri="{FF2B5EF4-FFF2-40B4-BE49-F238E27FC236}">
                  <a16:creationId xmlns:a16="http://schemas.microsoft.com/office/drawing/2014/main" id="{22450ABE-8E78-1482-5136-907E011F0F90}"/>
                </a:ext>
              </a:extLst>
            </p:cNvPr>
            <p:cNvSpPr/>
            <p:nvPr/>
          </p:nvSpPr>
          <p:spPr>
            <a:xfrm>
              <a:off x="8795300" y="2371638"/>
              <a:ext cx="1029775" cy="471963"/>
            </a:xfrm>
            <a:prstGeom prst="roundRect">
              <a:avLst/>
            </a:prstGeom>
            <a:solidFill>
              <a:srgbClr val="03C0FF"/>
            </a:solidFill>
            <a:ln>
              <a:solidFill>
                <a:srgbClr val="03C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Branch Advisor</a:t>
              </a:r>
            </a:p>
          </p:txBody>
        </p:sp>
      </p:grpSp>
      <p:sp>
        <p:nvSpPr>
          <p:cNvPr id="6" name="Rectangle: Rounded Corners 5">
            <a:extLst>
              <a:ext uri="{FF2B5EF4-FFF2-40B4-BE49-F238E27FC236}">
                <a16:creationId xmlns:a16="http://schemas.microsoft.com/office/drawing/2014/main" id="{B8CB1A2D-225F-4B76-5F13-1027CC21729A}"/>
              </a:ext>
            </a:extLst>
          </p:cNvPr>
          <p:cNvSpPr/>
          <p:nvPr/>
        </p:nvSpPr>
        <p:spPr>
          <a:xfrm>
            <a:off x="8770294" y="2895480"/>
            <a:ext cx="1091437" cy="700601"/>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Arial"/>
              </a:rPr>
              <a:t>($60) </a:t>
            </a:r>
          </a:p>
        </p:txBody>
      </p:sp>
      <p:sp>
        <p:nvSpPr>
          <p:cNvPr id="2" name="TextBox 1">
            <a:extLst>
              <a:ext uri="{FF2B5EF4-FFF2-40B4-BE49-F238E27FC236}">
                <a16:creationId xmlns:a16="http://schemas.microsoft.com/office/drawing/2014/main" id="{CF23987C-1AFF-802F-ECF8-E032FF09CEFA}"/>
              </a:ext>
            </a:extLst>
          </p:cNvPr>
          <p:cNvSpPr txBox="1"/>
          <p:nvPr/>
        </p:nvSpPr>
        <p:spPr>
          <a:xfrm>
            <a:off x="1753686" y="6504523"/>
            <a:ext cx="186461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*2025-2026 approved dues rates</a:t>
            </a:r>
          </a:p>
        </p:txBody>
      </p:sp>
    </p:spTree>
    <p:extLst>
      <p:ext uri="{BB962C8B-B14F-4D97-AF65-F5344CB8AC3E}">
        <p14:creationId xmlns:p14="http://schemas.microsoft.com/office/powerpoint/2010/main" val="4061531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2">
            <a:extLst>
              <a:ext uri="{FF2B5EF4-FFF2-40B4-BE49-F238E27FC236}">
                <a16:creationId xmlns:a16="http://schemas.microsoft.com/office/drawing/2014/main" id="{26E6F5AB-EF70-B828-730D-3F567C597AC5}"/>
              </a:ext>
            </a:extLst>
          </p:cNvPr>
          <p:cNvSpPr txBox="1">
            <a:spLocks/>
          </p:cNvSpPr>
          <p:nvPr/>
        </p:nvSpPr>
        <p:spPr>
          <a:xfrm>
            <a:off x="2007347" y="552262"/>
            <a:ext cx="7212732" cy="100488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549B"/>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2D050"/>
                </a:solidFill>
                <a:effectLst/>
                <a:uLnTx/>
                <a:uFillTx/>
                <a:latin typeface="Arial"/>
                <a:ea typeface="+mj-ea"/>
                <a:cs typeface="Arial"/>
              </a:rPr>
              <a:t>Simplified </a:t>
            </a:r>
            <a:r>
              <a:rPr kumimoji="0" lang="en-US" sz="3600" b="1" i="0" u="none" strike="noStrike" kern="1200" cap="none" spc="0" normalizeH="0" baseline="0" noProof="0">
                <a:ln>
                  <a:noFill/>
                </a:ln>
                <a:solidFill>
                  <a:srgbClr val="00549B"/>
                </a:solidFill>
                <a:effectLst/>
                <a:uLnTx/>
                <a:uFillTx/>
                <a:latin typeface="Arial"/>
                <a:ea typeface="+mj-ea"/>
                <a:cs typeface="Arial"/>
              </a:rPr>
              <a:t>Model </a:t>
            </a:r>
            <a:r>
              <a:rPr kumimoji="0" lang="en-US" sz="2400" b="1" i="0" u="none" strike="noStrike" kern="1200" cap="none" spc="0" normalizeH="0" baseline="0" noProof="0">
                <a:ln>
                  <a:noFill/>
                </a:ln>
                <a:solidFill>
                  <a:srgbClr val="404040"/>
                </a:solidFill>
                <a:effectLst/>
                <a:uLnTx/>
                <a:uFillTx/>
                <a:latin typeface="Arial"/>
                <a:ea typeface="+mj-ea"/>
                <a:cs typeface="Arial"/>
              </a:rPr>
              <a:t>Highlighted Changes</a:t>
            </a:r>
            <a:endParaRPr kumimoji="0" lang="en-US" sz="3600" b="1" i="0" u="none" strike="noStrike" kern="1200" cap="none" spc="0" normalizeH="0" baseline="0" noProof="0">
              <a:ln>
                <a:noFill/>
              </a:ln>
              <a:solidFill>
                <a:srgbClr val="00549B"/>
              </a:solidFill>
              <a:effectLst/>
              <a:uLnTx/>
              <a:uFillTx/>
              <a:latin typeface="Arial" panose="020B0604020202020204" pitchFamily="34" charset="0"/>
              <a:ea typeface="+mj-ea"/>
              <a:cs typeface="Arial" panose="020B0604020202020204" pitchFamily="34" charset="0"/>
            </a:endParaRPr>
          </a:p>
        </p:txBody>
      </p:sp>
      <p:pic>
        <p:nvPicPr>
          <p:cNvPr id="8" name="Picture 7" descr="A blue hexagon with blue text&#10;&#10;Description automatically generated">
            <a:extLst>
              <a:ext uri="{FF2B5EF4-FFF2-40B4-BE49-F238E27FC236}">
                <a16:creationId xmlns:a16="http://schemas.microsoft.com/office/drawing/2014/main" id="{4F07B952-C454-C1AC-B087-0832B7F58340}"/>
              </a:ext>
            </a:extLst>
          </p:cNvPr>
          <p:cNvPicPr>
            <a:picLocks noChangeAspect="1"/>
          </p:cNvPicPr>
          <p:nvPr/>
        </p:nvPicPr>
        <p:blipFill>
          <a:blip r:embed="rId3"/>
          <a:stretch>
            <a:fillRect/>
          </a:stretch>
        </p:blipFill>
        <p:spPr>
          <a:xfrm>
            <a:off x="701714" y="555524"/>
            <a:ext cx="1306976" cy="924167"/>
          </a:xfrm>
          <a:prstGeom prst="rect">
            <a:avLst/>
          </a:prstGeom>
        </p:spPr>
      </p:pic>
      <p:sp>
        <p:nvSpPr>
          <p:cNvPr id="7" name="Rectangle: Rounded Corners 6">
            <a:extLst>
              <a:ext uri="{FF2B5EF4-FFF2-40B4-BE49-F238E27FC236}">
                <a16:creationId xmlns:a16="http://schemas.microsoft.com/office/drawing/2014/main" id="{B7E3F422-2C78-4EF5-2BBA-9E2E4295FD2E}"/>
              </a:ext>
            </a:extLst>
          </p:cNvPr>
          <p:cNvSpPr/>
          <p:nvPr/>
        </p:nvSpPr>
        <p:spPr>
          <a:xfrm>
            <a:off x="711263" y="1563523"/>
            <a:ext cx="4207165" cy="703427"/>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a:ea typeface="+mn-ea"/>
                <a:cs typeface="Arial"/>
              </a:rPr>
              <a:t>Associate and Affiliate Member Grades and Smart Start discount program</a:t>
            </a:r>
            <a:endParaRPr kumimoji="0" lang="en-US" sz="1800" b="0" i="0" u="none" strike="noStrike" kern="1200" cap="none" spc="0" normalizeH="0" baseline="0" noProof="0" dirty="0">
              <a:ln>
                <a:noFill/>
              </a:ln>
              <a:solidFill>
                <a:prstClr val="white"/>
              </a:solidFill>
              <a:effectLst/>
              <a:uLnTx/>
              <a:uFillTx/>
              <a:latin typeface="Arial Narrow"/>
              <a:ea typeface="+mn-ea"/>
              <a:cs typeface="Arial"/>
            </a:endParaRPr>
          </a:p>
        </p:txBody>
      </p:sp>
      <p:sp>
        <p:nvSpPr>
          <p:cNvPr id="10" name="Rectangle: Rounded Corners 9">
            <a:extLst>
              <a:ext uri="{FF2B5EF4-FFF2-40B4-BE49-F238E27FC236}">
                <a16:creationId xmlns:a16="http://schemas.microsoft.com/office/drawing/2014/main" id="{177CAAA6-6298-E5AD-5922-8B779C3AE3E5}"/>
              </a:ext>
            </a:extLst>
          </p:cNvPr>
          <p:cNvSpPr/>
          <p:nvPr/>
        </p:nvSpPr>
        <p:spPr>
          <a:xfrm>
            <a:off x="715464" y="2380768"/>
            <a:ext cx="4216106" cy="703427"/>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Narrow"/>
                <a:ea typeface="+mn-ea"/>
                <a:cs typeface="Arial"/>
              </a:rPr>
              <a:t>Developing Economies discount program</a:t>
            </a:r>
          </a:p>
        </p:txBody>
      </p:sp>
      <p:sp>
        <p:nvSpPr>
          <p:cNvPr id="11" name="Rectangle: Rounded Corners 10">
            <a:extLst>
              <a:ext uri="{FF2B5EF4-FFF2-40B4-BE49-F238E27FC236}">
                <a16:creationId xmlns:a16="http://schemas.microsoft.com/office/drawing/2014/main" id="{C01BF2F6-F24F-AD3F-E4BF-24D463AE1A00}"/>
              </a:ext>
            </a:extLst>
          </p:cNvPr>
          <p:cNvSpPr/>
          <p:nvPr/>
        </p:nvSpPr>
        <p:spPr>
          <a:xfrm>
            <a:off x="704691" y="3198013"/>
            <a:ext cx="4226879" cy="703427"/>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Narrow"/>
                <a:ea typeface="+mn-ea"/>
                <a:cs typeface="Arial"/>
              </a:rPr>
              <a:t>Retired Member category</a:t>
            </a:r>
          </a:p>
        </p:txBody>
      </p:sp>
      <p:sp>
        <p:nvSpPr>
          <p:cNvPr id="12" name="Rectangle: Rounded Corners 11">
            <a:extLst>
              <a:ext uri="{FF2B5EF4-FFF2-40B4-BE49-F238E27FC236}">
                <a16:creationId xmlns:a16="http://schemas.microsoft.com/office/drawing/2014/main" id="{870953B7-A68D-4D51-8B6A-86E543FAC1C6}"/>
              </a:ext>
            </a:extLst>
          </p:cNvPr>
          <p:cNvSpPr/>
          <p:nvPr/>
        </p:nvSpPr>
        <p:spPr>
          <a:xfrm>
            <a:off x="704691" y="4009647"/>
            <a:ext cx="4213737" cy="686650"/>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Narrow"/>
                <a:ea typeface="+mn-ea"/>
                <a:cs typeface="Arial"/>
              </a:rPr>
              <a:t>Life Member Grade</a:t>
            </a:r>
          </a:p>
        </p:txBody>
      </p:sp>
      <p:sp>
        <p:nvSpPr>
          <p:cNvPr id="13" name="Rectangle: Rounded Corners 12">
            <a:extLst>
              <a:ext uri="{FF2B5EF4-FFF2-40B4-BE49-F238E27FC236}">
                <a16:creationId xmlns:a16="http://schemas.microsoft.com/office/drawing/2014/main" id="{F3E58AAC-1DB5-836C-C64F-1BE93F19CDDA}"/>
              </a:ext>
            </a:extLst>
          </p:cNvPr>
          <p:cNvSpPr/>
          <p:nvPr/>
        </p:nvSpPr>
        <p:spPr>
          <a:xfrm>
            <a:off x="607648" y="5742502"/>
            <a:ext cx="11318651" cy="824983"/>
          </a:xfrm>
          <a:prstGeom prst="round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a:ea typeface="+mn-ea"/>
                <a:cs typeface="+mn-cs"/>
              </a:rPr>
              <a:t>Benefits:</a:t>
            </a:r>
            <a:r>
              <a:rPr kumimoji="0" lang="en-US" sz="1800" b="0" i="0" u="none" strike="noStrike" kern="1200" cap="none" spc="0" normalizeH="0" baseline="0" noProof="0" dirty="0">
                <a:ln>
                  <a:noFill/>
                </a:ln>
                <a:solidFill>
                  <a:prstClr val="white"/>
                </a:solidFill>
                <a:effectLst/>
                <a:uLnTx/>
                <a:uFillTx/>
                <a:latin typeface="Arial Narrow"/>
                <a:ea typeface="+mn-ea"/>
                <a:cs typeface="+mn-cs"/>
              </a:rPr>
              <a:t> </a:t>
            </a:r>
            <a:r>
              <a:rPr kumimoji="0" lang="en-US" sz="1600" b="0" i="0" u="none" strike="noStrike" kern="1200" cap="none" spc="0" normalizeH="0" baseline="0" noProof="0" dirty="0">
                <a:ln>
                  <a:noFill/>
                </a:ln>
                <a:solidFill>
                  <a:prstClr val="white"/>
                </a:solidFill>
                <a:effectLst/>
                <a:uLnTx/>
                <a:uFillTx/>
                <a:latin typeface="Arial Narrow"/>
                <a:ea typeface="+mn-ea"/>
                <a:cs typeface="+mn-cs"/>
              </a:rPr>
              <a:t>All Members, even Students, receive access to Handbook Online (all four volumes). Full Members receive additional annual benefit option.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a:ea typeface="+mn-ea"/>
                <a:cs typeface="+mn-cs"/>
              </a:rPr>
              <a:t>Member Qualifications:</a:t>
            </a:r>
            <a:r>
              <a:rPr kumimoji="0" lang="en-US" sz="1800" b="0" i="0" u="none" strike="noStrike" kern="1200" cap="none" spc="0" normalizeH="0" baseline="0" noProof="0" dirty="0">
                <a:ln>
                  <a:noFill/>
                </a:ln>
                <a:solidFill>
                  <a:prstClr val="white"/>
                </a:solidFill>
                <a:effectLst/>
                <a:uLnTx/>
                <a:uFillTx/>
                <a:latin typeface="Arial Narrow"/>
                <a:ea typeface="+mn-ea"/>
                <a:cs typeface="+mn-cs"/>
              </a:rPr>
              <a:t> </a:t>
            </a:r>
            <a:r>
              <a:rPr kumimoji="0" lang="en-US" sz="1600" b="0" i="0" u="none" strike="noStrike" kern="1200" cap="none" spc="0" normalizeH="0" baseline="0" noProof="0" dirty="0">
                <a:ln>
                  <a:noFill/>
                </a:ln>
                <a:solidFill>
                  <a:prstClr val="white"/>
                </a:solidFill>
                <a:effectLst/>
                <a:uLnTx/>
                <a:uFillTx/>
                <a:latin typeface="Arial Narrow"/>
                <a:ea typeface="+mn-ea"/>
                <a:cs typeface="+mn-cs"/>
              </a:rPr>
              <a:t>Broadened to be more inclusive of anyone interested in the Building Sciences industry</a:t>
            </a:r>
          </a:p>
        </p:txBody>
      </p:sp>
      <p:cxnSp>
        <p:nvCxnSpPr>
          <p:cNvPr id="15" name="Straight Arrow Connector 14">
            <a:extLst>
              <a:ext uri="{FF2B5EF4-FFF2-40B4-BE49-F238E27FC236}">
                <a16:creationId xmlns:a16="http://schemas.microsoft.com/office/drawing/2014/main" id="{A8E946E5-78FA-7B5D-96EC-D9440FCD00AB}"/>
              </a:ext>
            </a:extLst>
          </p:cNvPr>
          <p:cNvCxnSpPr/>
          <p:nvPr/>
        </p:nvCxnSpPr>
        <p:spPr>
          <a:xfrm flipV="1">
            <a:off x="5075375" y="1965545"/>
            <a:ext cx="1647462" cy="115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1E6898-B216-FC23-D7BB-D588A5649107}"/>
              </a:ext>
            </a:extLst>
          </p:cNvPr>
          <p:cNvCxnSpPr>
            <a:cxnSpLocks/>
          </p:cNvCxnSpPr>
          <p:nvPr/>
        </p:nvCxnSpPr>
        <p:spPr>
          <a:xfrm flipV="1">
            <a:off x="5075375" y="2891519"/>
            <a:ext cx="1647462" cy="115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2EB6A8C-DC30-F680-845E-D700FA3DFEE1}"/>
              </a:ext>
            </a:extLst>
          </p:cNvPr>
          <p:cNvCxnSpPr>
            <a:cxnSpLocks/>
          </p:cNvCxnSpPr>
          <p:nvPr/>
        </p:nvCxnSpPr>
        <p:spPr>
          <a:xfrm flipV="1">
            <a:off x="5075375" y="3769267"/>
            <a:ext cx="1647462" cy="115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E7B80B-DC8F-5AAA-E86E-3590ECDCFCEA}"/>
              </a:ext>
            </a:extLst>
          </p:cNvPr>
          <p:cNvCxnSpPr>
            <a:cxnSpLocks/>
          </p:cNvCxnSpPr>
          <p:nvPr/>
        </p:nvCxnSpPr>
        <p:spPr>
          <a:xfrm flipV="1">
            <a:off x="5075374" y="4558275"/>
            <a:ext cx="1647462" cy="115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1C37E75-5792-B8DF-989E-7A336FA547B4}"/>
              </a:ext>
            </a:extLst>
          </p:cNvPr>
          <p:cNvSpPr txBox="1"/>
          <p:nvPr/>
        </p:nvSpPr>
        <p:spPr>
          <a:xfrm>
            <a:off x="5080299" y="1563523"/>
            <a:ext cx="1590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Replaced with</a:t>
            </a:r>
          </a:p>
        </p:txBody>
      </p:sp>
      <p:sp>
        <p:nvSpPr>
          <p:cNvPr id="20" name="TextBox 19">
            <a:extLst>
              <a:ext uri="{FF2B5EF4-FFF2-40B4-BE49-F238E27FC236}">
                <a16:creationId xmlns:a16="http://schemas.microsoft.com/office/drawing/2014/main" id="{1A8479B3-F51C-E58D-9A13-94EEBBCF69A7}"/>
              </a:ext>
            </a:extLst>
          </p:cNvPr>
          <p:cNvSpPr txBox="1"/>
          <p:nvPr/>
        </p:nvSpPr>
        <p:spPr>
          <a:xfrm>
            <a:off x="5080298" y="2470206"/>
            <a:ext cx="1590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Transitions to</a:t>
            </a:r>
          </a:p>
        </p:txBody>
      </p:sp>
      <p:sp>
        <p:nvSpPr>
          <p:cNvPr id="21" name="TextBox 20">
            <a:extLst>
              <a:ext uri="{FF2B5EF4-FFF2-40B4-BE49-F238E27FC236}">
                <a16:creationId xmlns:a16="http://schemas.microsoft.com/office/drawing/2014/main" id="{F5F9F3B3-FD2D-4E4D-1CB9-FA5E7CF02E4E}"/>
              </a:ext>
            </a:extLst>
          </p:cNvPr>
          <p:cNvSpPr txBox="1"/>
          <p:nvPr/>
        </p:nvSpPr>
        <p:spPr>
          <a:xfrm>
            <a:off x="5109234" y="3392564"/>
            <a:ext cx="1590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Replaced with</a:t>
            </a:r>
          </a:p>
        </p:txBody>
      </p:sp>
      <p:sp>
        <p:nvSpPr>
          <p:cNvPr id="22" name="TextBox 21">
            <a:extLst>
              <a:ext uri="{FF2B5EF4-FFF2-40B4-BE49-F238E27FC236}">
                <a16:creationId xmlns:a16="http://schemas.microsoft.com/office/drawing/2014/main" id="{933AAB08-9CF3-CD35-C949-481B15F536CA}"/>
              </a:ext>
            </a:extLst>
          </p:cNvPr>
          <p:cNvSpPr txBox="1"/>
          <p:nvPr/>
        </p:nvSpPr>
        <p:spPr>
          <a:xfrm>
            <a:off x="5131847" y="4204763"/>
            <a:ext cx="1590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Transitions to</a:t>
            </a:r>
          </a:p>
        </p:txBody>
      </p:sp>
      <p:sp>
        <p:nvSpPr>
          <p:cNvPr id="23" name="Rectangle: Rounded Corners 22">
            <a:extLst>
              <a:ext uri="{FF2B5EF4-FFF2-40B4-BE49-F238E27FC236}">
                <a16:creationId xmlns:a16="http://schemas.microsoft.com/office/drawing/2014/main" id="{B4126E4A-E560-8026-22FF-CF766DF36BEC}"/>
              </a:ext>
            </a:extLst>
          </p:cNvPr>
          <p:cNvSpPr/>
          <p:nvPr/>
        </p:nvSpPr>
        <p:spPr>
          <a:xfrm>
            <a:off x="6833159" y="1574589"/>
            <a:ext cx="5093140" cy="700177"/>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a:ea typeface="+mn-ea"/>
                <a:cs typeface="Arial"/>
              </a:rPr>
              <a:t>Young Professionals Member 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Arial"/>
              </a:rPr>
              <a:t>35 years or younger, first 2 years of membership heavily discounted</a:t>
            </a:r>
          </a:p>
        </p:txBody>
      </p:sp>
      <p:sp>
        <p:nvSpPr>
          <p:cNvPr id="24" name="Rectangle: Rounded Corners 23">
            <a:extLst>
              <a:ext uri="{FF2B5EF4-FFF2-40B4-BE49-F238E27FC236}">
                <a16:creationId xmlns:a16="http://schemas.microsoft.com/office/drawing/2014/main" id="{1BEAF261-587B-DFB0-FA8D-E2DD56168F63}"/>
              </a:ext>
            </a:extLst>
          </p:cNvPr>
          <p:cNvSpPr/>
          <p:nvPr/>
        </p:nvSpPr>
        <p:spPr>
          <a:xfrm>
            <a:off x="6831261" y="2428070"/>
            <a:ext cx="5095038" cy="689912"/>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a:ea typeface="+mn-ea"/>
                <a:cs typeface="+mn-cs"/>
              </a:rPr>
              <a:t>Four Tiers of Full Member Dues</a:t>
            </a:r>
            <a:r>
              <a:rPr kumimoji="0" lang="en-US" sz="1800" b="0" i="0" u="none" strike="noStrike" kern="1200" cap="none" spc="0" normalizeH="0" baseline="0" noProof="0" dirty="0">
                <a:ln>
                  <a:noFill/>
                </a:ln>
                <a:solidFill>
                  <a:prstClr val="white"/>
                </a:solidFill>
                <a:effectLst/>
                <a:uLnTx/>
                <a:uFillTx/>
                <a:latin typeface="Arial Narrow"/>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mn-cs"/>
              </a:rPr>
              <a:t>based on country of residence with same benefits across all tiers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mn-cs"/>
              </a:rPr>
              <a:t>(aligned with World Bank)</a:t>
            </a:r>
          </a:p>
        </p:txBody>
      </p:sp>
      <p:sp>
        <p:nvSpPr>
          <p:cNvPr id="25" name="Rectangle: Rounded Corners 24">
            <a:extLst>
              <a:ext uri="{FF2B5EF4-FFF2-40B4-BE49-F238E27FC236}">
                <a16:creationId xmlns:a16="http://schemas.microsoft.com/office/drawing/2014/main" id="{A6758BC0-1C7B-436A-C49D-E924C9F829E3}"/>
              </a:ext>
            </a:extLst>
          </p:cNvPr>
          <p:cNvSpPr/>
          <p:nvPr/>
        </p:nvSpPr>
        <p:spPr>
          <a:xfrm>
            <a:off x="6831261" y="3193979"/>
            <a:ext cx="5072424" cy="703427"/>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a:ea typeface="+mn-ea"/>
                <a:cs typeface="+mn-cs"/>
              </a:rPr>
              <a:t>Tenured Professional Member Category</a:t>
            </a:r>
            <a:r>
              <a:rPr kumimoji="0" lang="en-US" sz="1800" b="0" i="0" u="none" strike="noStrike" kern="1200" cap="none" spc="0" normalizeH="0" baseline="0" noProof="0" dirty="0">
                <a:ln>
                  <a:noFill/>
                </a:ln>
                <a:solidFill>
                  <a:srgbClr val="FFFFFF"/>
                </a:solidFill>
                <a:effectLst/>
                <a:uLnTx/>
                <a:uFillTx/>
                <a:latin typeface="Arial Narrow"/>
                <a:ea typeface="+mn-ea"/>
                <a:cs typeface="+mn-cs"/>
              </a:rPr>
              <a:t> </a:t>
            </a:r>
            <a:endParaRPr kumimoji="0" lang="en-US" sz="1600" b="0" i="0" u="none" strike="noStrike" kern="1200" cap="none" spc="0" normalizeH="0" baseline="0" noProof="0" dirty="0">
              <a:ln>
                <a:noFill/>
              </a:ln>
              <a:solidFill>
                <a:srgbClr val="FFFFFF"/>
              </a:solidFill>
              <a:effectLst/>
              <a:uLnTx/>
              <a:uFillTx/>
              <a:latin typeface="Arial Na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a:ea typeface="+mn-ea"/>
                <a:cs typeface="+mn-cs"/>
              </a:rPr>
              <a:t>65 years or older + 25 years of membership heavily discounted to mirror Young Professional</a:t>
            </a: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26" name="Rectangle: Rounded Corners 25">
            <a:extLst>
              <a:ext uri="{FF2B5EF4-FFF2-40B4-BE49-F238E27FC236}">
                <a16:creationId xmlns:a16="http://schemas.microsoft.com/office/drawing/2014/main" id="{C7809D65-714A-B426-C549-D38895834EC2}"/>
              </a:ext>
            </a:extLst>
          </p:cNvPr>
          <p:cNvSpPr/>
          <p:nvPr/>
        </p:nvSpPr>
        <p:spPr>
          <a:xfrm>
            <a:off x="6831261" y="4006008"/>
            <a:ext cx="5072424" cy="672058"/>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a:ea typeface="+mn-ea"/>
                <a:cs typeface="+mn-cs"/>
              </a:rPr>
              <a:t>Life Service Member Grade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mn-cs"/>
              </a:rPr>
              <a:t>65 years or older + 30 years of membership + qualification of service to Society.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Narrow"/>
                <a:ea typeface="+mn-ea"/>
                <a:cs typeface="+mn-cs"/>
              </a:rPr>
              <a:t>Members who don't qualify are eligible for discounted Tenured Professional category.</a:t>
            </a:r>
          </a:p>
        </p:txBody>
      </p:sp>
      <p:sp>
        <p:nvSpPr>
          <p:cNvPr id="2" name="Rectangle: Rounded Corners 1">
            <a:extLst>
              <a:ext uri="{FF2B5EF4-FFF2-40B4-BE49-F238E27FC236}">
                <a16:creationId xmlns:a16="http://schemas.microsoft.com/office/drawing/2014/main" id="{F3C39746-83DA-4E5D-FB73-06168E4C0C62}"/>
              </a:ext>
            </a:extLst>
          </p:cNvPr>
          <p:cNvSpPr/>
          <p:nvPr/>
        </p:nvSpPr>
        <p:spPr>
          <a:xfrm>
            <a:off x="713363" y="4817674"/>
            <a:ext cx="4205065" cy="776300"/>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a:ea typeface="+mn-ea"/>
                <a:cs typeface="Arial"/>
              </a:rPr>
              <a:t>Student Branch Advisor dues rate</a:t>
            </a:r>
          </a:p>
        </p:txBody>
      </p:sp>
      <p:sp>
        <p:nvSpPr>
          <p:cNvPr id="3" name="Rectangle: Rounded Corners 2">
            <a:extLst>
              <a:ext uri="{FF2B5EF4-FFF2-40B4-BE49-F238E27FC236}">
                <a16:creationId xmlns:a16="http://schemas.microsoft.com/office/drawing/2014/main" id="{3BA5C624-E293-7D5D-A6E9-D31AE5BEA820}"/>
              </a:ext>
            </a:extLst>
          </p:cNvPr>
          <p:cNvSpPr/>
          <p:nvPr/>
        </p:nvSpPr>
        <p:spPr>
          <a:xfrm>
            <a:off x="6831261" y="4826594"/>
            <a:ext cx="5072424" cy="756034"/>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a:ea typeface="+mn-ea"/>
                <a:cs typeface="+mn-cs"/>
              </a:rPr>
              <a:t>20% of Full Membership Dues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Narrow"/>
                <a:ea typeface="+mn-ea"/>
                <a:cs typeface="+mn-cs"/>
              </a:rPr>
              <a:t>SBAs would go from paying the same rate as Students (10% - $30) to paying slightly more at 20% of dues (currently $60). SBAs would still receive Student pricing to W&amp;A Conferences, the same benefits and access to Handbook Online. </a:t>
            </a:r>
          </a:p>
        </p:txBody>
      </p:sp>
      <p:cxnSp>
        <p:nvCxnSpPr>
          <p:cNvPr id="4" name="Straight Arrow Connector 3">
            <a:extLst>
              <a:ext uri="{FF2B5EF4-FFF2-40B4-BE49-F238E27FC236}">
                <a16:creationId xmlns:a16="http://schemas.microsoft.com/office/drawing/2014/main" id="{2B74BC71-A90D-1B68-5D07-F33BEC049D37}"/>
              </a:ext>
            </a:extLst>
          </p:cNvPr>
          <p:cNvCxnSpPr>
            <a:cxnSpLocks/>
          </p:cNvCxnSpPr>
          <p:nvPr/>
        </p:nvCxnSpPr>
        <p:spPr>
          <a:xfrm flipV="1">
            <a:off x="5075374" y="5347619"/>
            <a:ext cx="1647462" cy="115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2BB13D9-FA33-EFDA-2190-2E068AA444CB}"/>
              </a:ext>
            </a:extLst>
          </p:cNvPr>
          <p:cNvSpPr txBox="1"/>
          <p:nvPr/>
        </p:nvSpPr>
        <p:spPr>
          <a:xfrm>
            <a:off x="5131847" y="4994107"/>
            <a:ext cx="1590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Increases to</a:t>
            </a:r>
          </a:p>
        </p:txBody>
      </p:sp>
    </p:spTree>
    <p:extLst>
      <p:ext uri="{BB962C8B-B14F-4D97-AF65-F5344CB8AC3E}">
        <p14:creationId xmlns:p14="http://schemas.microsoft.com/office/powerpoint/2010/main" val="1965563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00CFDB-A47C-4F80-1CA3-9B582ED42552}"/>
              </a:ext>
            </a:extLst>
          </p:cNvPr>
          <p:cNvSpPr>
            <a:spLocks noGrp="1"/>
          </p:cNvSpPr>
          <p:nvPr>
            <p:ph type="title"/>
          </p:nvPr>
        </p:nvSpPr>
        <p:spPr/>
        <p:txBody>
          <a:bodyPr/>
          <a:lstStyle/>
          <a:p>
            <a:r>
              <a:rPr lang="en-US"/>
              <a:t>Reasons for the Changes</a:t>
            </a:r>
          </a:p>
        </p:txBody>
      </p:sp>
      <p:sp>
        <p:nvSpPr>
          <p:cNvPr id="8" name="Rectangle: Rounded Corners 7">
            <a:extLst>
              <a:ext uri="{FF2B5EF4-FFF2-40B4-BE49-F238E27FC236}">
                <a16:creationId xmlns:a16="http://schemas.microsoft.com/office/drawing/2014/main" id="{4683D55D-3840-8C18-412B-D482E8188951}"/>
              </a:ext>
            </a:extLst>
          </p:cNvPr>
          <p:cNvSpPr/>
          <p:nvPr/>
        </p:nvSpPr>
        <p:spPr>
          <a:xfrm>
            <a:off x="7332589" y="541560"/>
            <a:ext cx="3359082" cy="703424"/>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Simplification</a:t>
            </a:r>
          </a:p>
        </p:txBody>
      </p:sp>
      <p:sp>
        <p:nvSpPr>
          <p:cNvPr id="18" name="Rectangle: Rounded Corners 17">
            <a:extLst>
              <a:ext uri="{FF2B5EF4-FFF2-40B4-BE49-F238E27FC236}">
                <a16:creationId xmlns:a16="http://schemas.microsoft.com/office/drawing/2014/main" id="{1CEE675E-F286-E5AA-F260-EC96574F5A23}"/>
              </a:ext>
            </a:extLst>
          </p:cNvPr>
          <p:cNvSpPr/>
          <p:nvPr/>
        </p:nvSpPr>
        <p:spPr>
          <a:xfrm>
            <a:off x="4176059" y="6151320"/>
            <a:ext cx="2978869" cy="509490"/>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Access for students to HBO gives incentive for joining as a Young Professional to keep access</a:t>
            </a:r>
          </a:p>
        </p:txBody>
      </p:sp>
      <p:grpSp>
        <p:nvGrpSpPr>
          <p:cNvPr id="42" name="Group 41">
            <a:extLst>
              <a:ext uri="{FF2B5EF4-FFF2-40B4-BE49-F238E27FC236}">
                <a16:creationId xmlns:a16="http://schemas.microsoft.com/office/drawing/2014/main" id="{9D1A657B-CC08-FD8A-2BDA-54AD63B9BB2A}"/>
              </a:ext>
            </a:extLst>
          </p:cNvPr>
          <p:cNvGrpSpPr/>
          <p:nvPr/>
        </p:nvGrpSpPr>
        <p:grpSpPr>
          <a:xfrm>
            <a:off x="609599" y="2882848"/>
            <a:ext cx="6545333" cy="1056689"/>
            <a:chOff x="609599" y="3507660"/>
            <a:chExt cx="6545333" cy="1056689"/>
          </a:xfrm>
        </p:grpSpPr>
        <p:sp>
          <p:nvSpPr>
            <p:cNvPr id="11" name="Rectangle: Rounded Corners 10">
              <a:extLst>
                <a:ext uri="{FF2B5EF4-FFF2-40B4-BE49-F238E27FC236}">
                  <a16:creationId xmlns:a16="http://schemas.microsoft.com/office/drawing/2014/main" id="{7B2EC208-C544-A3B2-E873-91E33C10BBBC}"/>
                </a:ext>
              </a:extLst>
            </p:cNvPr>
            <p:cNvSpPr/>
            <p:nvPr/>
          </p:nvSpPr>
          <p:spPr>
            <a:xfrm>
              <a:off x="609599" y="3507660"/>
              <a:ext cx="3359082" cy="1056689"/>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Tiered Member Dues match all four Tiers of World Bank</a:t>
              </a:r>
            </a:p>
          </p:txBody>
        </p:sp>
        <p:sp>
          <p:nvSpPr>
            <p:cNvPr id="14" name="Rectangle: Rounded Corners 13">
              <a:extLst>
                <a:ext uri="{FF2B5EF4-FFF2-40B4-BE49-F238E27FC236}">
                  <a16:creationId xmlns:a16="http://schemas.microsoft.com/office/drawing/2014/main" id="{19EF1C4E-11E7-926C-99B9-DD8FD45BE215}"/>
                </a:ext>
              </a:extLst>
            </p:cNvPr>
            <p:cNvSpPr/>
            <p:nvPr/>
          </p:nvSpPr>
          <p:spPr>
            <a:xfrm>
              <a:off x="4176062" y="3530767"/>
              <a:ext cx="2978870" cy="438591"/>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Motion from Region-at-Large CRC Lebanese Chapter</a:t>
              </a:r>
            </a:p>
          </p:txBody>
        </p:sp>
        <p:sp>
          <p:nvSpPr>
            <p:cNvPr id="15" name="Rectangle: Rounded Corners 14">
              <a:extLst>
                <a:ext uri="{FF2B5EF4-FFF2-40B4-BE49-F238E27FC236}">
                  <a16:creationId xmlns:a16="http://schemas.microsoft.com/office/drawing/2014/main" id="{097E064C-F152-4151-ABB9-FBA75C01F911}"/>
                </a:ext>
              </a:extLst>
            </p:cNvPr>
            <p:cNvSpPr/>
            <p:nvPr/>
          </p:nvSpPr>
          <p:spPr>
            <a:xfrm>
              <a:off x="4176061" y="4097061"/>
              <a:ext cx="2978870" cy="438591"/>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Motion from Region VIII CRC Monterrey Chapter</a:t>
              </a:r>
            </a:p>
          </p:txBody>
        </p:sp>
        <p:cxnSp>
          <p:nvCxnSpPr>
            <p:cNvPr id="36" name="Straight Connector 35">
              <a:extLst>
                <a:ext uri="{FF2B5EF4-FFF2-40B4-BE49-F238E27FC236}">
                  <a16:creationId xmlns:a16="http://schemas.microsoft.com/office/drawing/2014/main" id="{587E3FAE-9D76-456C-C358-9857F24F1B9C}"/>
                </a:ext>
              </a:extLst>
            </p:cNvPr>
            <p:cNvCxnSpPr>
              <a:stCxn id="11" idx="3"/>
              <a:endCxn id="14" idx="1"/>
            </p:cNvCxnSpPr>
            <p:nvPr/>
          </p:nvCxnSpPr>
          <p:spPr>
            <a:xfrm flipV="1">
              <a:off x="3968681" y="3750063"/>
              <a:ext cx="207381" cy="28594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646C6645-D588-6C87-0D71-D7729B0959D2}"/>
              </a:ext>
            </a:extLst>
          </p:cNvPr>
          <p:cNvCxnSpPr>
            <a:stCxn id="11" idx="3"/>
            <a:endCxn id="15" idx="1"/>
          </p:cNvCxnSpPr>
          <p:nvPr/>
        </p:nvCxnSpPr>
        <p:spPr>
          <a:xfrm>
            <a:off x="3968681" y="3411193"/>
            <a:ext cx="207380" cy="280352"/>
          </a:xfrm>
          <a:prstGeom prst="line">
            <a:avLst/>
          </a:prstGeom>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3E0DA017-D2D1-1922-7181-64E851070A4F}"/>
              </a:ext>
            </a:extLst>
          </p:cNvPr>
          <p:cNvGrpSpPr/>
          <p:nvPr/>
        </p:nvGrpSpPr>
        <p:grpSpPr>
          <a:xfrm>
            <a:off x="601737" y="4158175"/>
            <a:ext cx="6553193" cy="1061943"/>
            <a:chOff x="601737" y="4158175"/>
            <a:chExt cx="6553193" cy="1061943"/>
          </a:xfrm>
        </p:grpSpPr>
        <p:sp>
          <p:nvSpPr>
            <p:cNvPr id="9" name="Rectangle: Rounded Corners 8">
              <a:extLst>
                <a:ext uri="{FF2B5EF4-FFF2-40B4-BE49-F238E27FC236}">
                  <a16:creationId xmlns:a16="http://schemas.microsoft.com/office/drawing/2014/main" id="{E84169EE-D7A1-957C-5AEB-A6D099375C6A}"/>
                </a:ext>
              </a:extLst>
            </p:cNvPr>
            <p:cNvSpPr/>
            <p:nvPr/>
          </p:nvSpPr>
          <p:spPr>
            <a:xfrm>
              <a:off x="601737" y="4163430"/>
              <a:ext cx="3387370" cy="1056688"/>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Added Benefit for ALL Members including Students: Handbook Online (HBO)</a:t>
              </a:r>
            </a:p>
          </p:txBody>
        </p:sp>
        <p:sp>
          <p:nvSpPr>
            <p:cNvPr id="13" name="Rectangle: Rounded Corners 12">
              <a:extLst>
                <a:ext uri="{FF2B5EF4-FFF2-40B4-BE49-F238E27FC236}">
                  <a16:creationId xmlns:a16="http://schemas.microsoft.com/office/drawing/2014/main" id="{66C7FD3D-2934-127E-34C1-F558772AE991}"/>
                </a:ext>
              </a:extLst>
            </p:cNvPr>
            <p:cNvSpPr/>
            <p:nvPr/>
          </p:nvSpPr>
          <p:spPr>
            <a:xfrm>
              <a:off x="4176061" y="4158175"/>
              <a:ext cx="2978869" cy="438591"/>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Motion from Region VIII Central OK Chapter</a:t>
              </a:r>
            </a:p>
          </p:txBody>
        </p:sp>
        <p:sp>
          <p:nvSpPr>
            <p:cNvPr id="16" name="Rectangle: Rounded Corners 15">
              <a:extLst>
                <a:ext uri="{FF2B5EF4-FFF2-40B4-BE49-F238E27FC236}">
                  <a16:creationId xmlns:a16="http://schemas.microsoft.com/office/drawing/2014/main" id="{F4034CA1-E97F-7016-9155-2A6D2A112B5F}"/>
                </a:ext>
              </a:extLst>
            </p:cNvPr>
            <p:cNvSpPr/>
            <p:nvPr/>
          </p:nvSpPr>
          <p:spPr>
            <a:xfrm>
              <a:off x="4176061" y="4710628"/>
              <a:ext cx="2978869" cy="509490"/>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Motion from Region XI CRC Southern Alberta Chapter</a:t>
              </a:r>
            </a:p>
          </p:txBody>
        </p:sp>
        <p:cxnSp>
          <p:nvCxnSpPr>
            <p:cNvPr id="44" name="Straight Connector 43">
              <a:extLst>
                <a:ext uri="{FF2B5EF4-FFF2-40B4-BE49-F238E27FC236}">
                  <a16:creationId xmlns:a16="http://schemas.microsoft.com/office/drawing/2014/main" id="{70147E84-7565-B50A-28F4-1EC772789E43}"/>
                </a:ext>
              </a:extLst>
            </p:cNvPr>
            <p:cNvCxnSpPr>
              <a:stCxn id="9" idx="3"/>
              <a:endCxn id="13" idx="1"/>
            </p:cNvCxnSpPr>
            <p:nvPr/>
          </p:nvCxnSpPr>
          <p:spPr>
            <a:xfrm flipV="1">
              <a:off x="3989107" y="4377471"/>
              <a:ext cx="186954" cy="314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519FF8-5ED8-DBB2-D218-431816F0786D}"/>
                </a:ext>
              </a:extLst>
            </p:cNvPr>
            <p:cNvCxnSpPr>
              <a:stCxn id="9" idx="3"/>
              <a:endCxn id="16" idx="1"/>
            </p:cNvCxnSpPr>
            <p:nvPr/>
          </p:nvCxnSpPr>
          <p:spPr>
            <a:xfrm>
              <a:off x="3989107" y="4691774"/>
              <a:ext cx="186954" cy="27359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6AA27700-F59C-1AA8-1327-E20D5439EB98}"/>
              </a:ext>
            </a:extLst>
          </p:cNvPr>
          <p:cNvGrpSpPr/>
          <p:nvPr/>
        </p:nvGrpSpPr>
        <p:grpSpPr>
          <a:xfrm>
            <a:off x="601737" y="5427863"/>
            <a:ext cx="6553192" cy="1056688"/>
            <a:chOff x="601737" y="5427863"/>
            <a:chExt cx="6553192" cy="1056688"/>
          </a:xfrm>
        </p:grpSpPr>
        <p:sp>
          <p:nvSpPr>
            <p:cNvPr id="10" name="Rectangle: Rounded Corners 9">
              <a:extLst>
                <a:ext uri="{FF2B5EF4-FFF2-40B4-BE49-F238E27FC236}">
                  <a16:creationId xmlns:a16="http://schemas.microsoft.com/office/drawing/2014/main" id="{CEDB0B17-7F42-0038-B684-D6510B6876C4}"/>
                </a:ext>
              </a:extLst>
            </p:cNvPr>
            <p:cNvSpPr/>
            <p:nvPr/>
          </p:nvSpPr>
          <p:spPr>
            <a:xfrm>
              <a:off x="601737" y="5427863"/>
              <a:ext cx="3366944" cy="1056688"/>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Access to HBO serves as retention tool </a:t>
              </a:r>
            </a:p>
          </p:txBody>
        </p:sp>
        <p:sp>
          <p:nvSpPr>
            <p:cNvPr id="17" name="Rectangle: Rounded Corners 16">
              <a:extLst>
                <a:ext uri="{FF2B5EF4-FFF2-40B4-BE49-F238E27FC236}">
                  <a16:creationId xmlns:a16="http://schemas.microsoft.com/office/drawing/2014/main" id="{12D3A9A2-AF89-7513-DCAA-09AC15EFB630}"/>
                </a:ext>
              </a:extLst>
            </p:cNvPr>
            <p:cNvSpPr/>
            <p:nvPr/>
          </p:nvSpPr>
          <p:spPr>
            <a:xfrm>
              <a:off x="4176060" y="5466793"/>
              <a:ext cx="2978869" cy="599902"/>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When 12-month subscription to HBO ends, member will renew to gain access instantly </a:t>
              </a:r>
            </a:p>
          </p:txBody>
        </p:sp>
        <p:cxnSp>
          <p:nvCxnSpPr>
            <p:cNvPr id="49" name="Straight Connector 48">
              <a:extLst>
                <a:ext uri="{FF2B5EF4-FFF2-40B4-BE49-F238E27FC236}">
                  <a16:creationId xmlns:a16="http://schemas.microsoft.com/office/drawing/2014/main" id="{4FE85F6C-5BA6-6BC2-FB75-EFF9ACAB5325}"/>
                </a:ext>
              </a:extLst>
            </p:cNvPr>
            <p:cNvCxnSpPr>
              <a:stCxn id="10" idx="3"/>
              <a:endCxn id="17" idx="1"/>
            </p:cNvCxnSpPr>
            <p:nvPr/>
          </p:nvCxnSpPr>
          <p:spPr>
            <a:xfrm flipV="1">
              <a:off x="3968681" y="5766744"/>
              <a:ext cx="207379" cy="189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63A7DFC-C34C-780E-456B-7F0A3EBCA33E}"/>
                </a:ext>
              </a:extLst>
            </p:cNvPr>
            <p:cNvCxnSpPr>
              <a:stCxn id="10" idx="3"/>
              <a:endCxn id="18" idx="1"/>
            </p:cNvCxnSpPr>
            <p:nvPr/>
          </p:nvCxnSpPr>
          <p:spPr>
            <a:xfrm>
              <a:off x="3968681" y="5956207"/>
              <a:ext cx="207378" cy="44985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26BEB123-D3DC-F635-36ED-EA03F8EC6E2F}"/>
              </a:ext>
            </a:extLst>
          </p:cNvPr>
          <p:cNvGrpSpPr/>
          <p:nvPr/>
        </p:nvGrpSpPr>
        <p:grpSpPr>
          <a:xfrm>
            <a:off x="609599" y="1550289"/>
            <a:ext cx="10779553" cy="1332559"/>
            <a:chOff x="609599" y="1550289"/>
            <a:chExt cx="10779553" cy="1332559"/>
          </a:xfrm>
        </p:grpSpPr>
        <p:grpSp>
          <p:nvGrpSpPr>
            <p:cNvPr id="41" name="Group 40">
              <a:extLst>
                <a:ext uri="{FF2B5EF4-FFF2-40B4-BE49-F238E27FC236}">
                  <a16:creationId xmlns:a16="http://schemas.microsoft.com/office/drawing/2014/main" id="{41496AB5-71C4-CB2A-F857-BB6DC6FCFC3C}"/>
                </a:ext>
              </a:extLst>
            </p:cNvPr>
            <p:cNvGrpSpPr/>
            <p:nvPr/>
          </p:nvGrpSpPr>
          <p:grpSpPr>
            <a:xfrm>
              <a:off x="609599" y="1550289"/>
              <a:ext cx="6545331" cy="1056690"/>
              <a:chOff x="609599" y="2293651"/>
              <a:chExt cx="6545331" cy="1056690"/>
            </a:xfrm>
          </p:grpSpPr>
          <p:sp>
            <p:nvSpPr>
              <p:cNvPr id="19" name="Rectangle: Rounded Corners 18">
                <a:extLst>
                  <a:ext uri="{FF2B5EF4-FFF2-40B4-BE49-F238E27FC236}">
                    <a16:creationId xmlns:a16="http://schemas.microsoft.com/office/drawing/2014/main" id="{D84BA20D-D419-AA2B-FB1D-02CC83B108CB}"/>
                  </a:ext>
                </a:extLst>
              </p:cNvPr>
              <p:cNvSpPr/>
              <p:nvPr/>
            </p:nvSpPr>
            <p:spPr>
              <a:xfrm>
                <a:off x="4121078" y="2293651"/>
                <a:ext cx="3033852" cy="444181"/>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Young Professionals mirrors Tenured Professionals</a:t>
                </a:r>
              </a:p>
            </p:txBody>
          </p:sp>
          <p:sp>
            <p:nvSpPr>
              <p:cNvPr id="21" name="Rectangle: Rounded Corners 20">
                <a:extLst>
                  <a:ext uri="{FF2B5EF4-FFF2-40B4-BE49-F238E27FC236}">
                    <a16:creationId xmlns:a16="http://schemas.microsoft.com/office/drawing/2014/main" id="{CBB887FF-4D1D-634C-C769-CC81E67C49DD}"/>
                  </a:ext>
                </a:extLst>
              </p:cNvPr>
              <p:cNvSpPr/>
              <p:nvPr/>
            </p:nvSpPr>
            <p:spPr>
              <a:xfrm>
                <a:off x="609599" y="2293652"/>
                <a:ext cx="3351219" cy="1056689"/>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Diversity, Equity and Inclusion</a:t>
                </a:r>
              </a:p>
            </p:txBody>
          </p:sp>
          <p:sp>
            <p:nvSpPr>
              <p:cNvPr id="22" name="Rectangle: Rounded Corners 21">
                <a:extLst>
                  <a:ext uri="{FF2B5EF4-FFF2-40B4-BE49-F238E27FC236}">
                    <a16:creationId xmlns:a16="http://schemas.microsoft.com/office/drawing/2014/main" id="{FCF337EE-92FA-9E27-A6A0-738C7653F0BB}"/>
                  </a:ext>
                </a:extLst>
              </p:cNvPr>
              <p:cNvSpPr/>
              <p:nvPr/>
            </p:nvSpPr>
            <p:spPr>
              <a:xfrm>
                <a:off x="4121077" y="2844928"/>
                <a:ext cx="3033853" cy="482306"/>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Lift Member qualifications and restrictions</a:t>
                </a:r>
              </a:p>
            </p:txBody>
          </p:sp>
          <p:cxnSp>
            <p:nvCxnSpPr>
              <p:cNvPr id="24" name="Straight Connector 23">
                <a:extLst>
                  <a:ext uri="{FF2B5EF4-FFF2-40B4-BE49-F238E27FC236}">
                    <a16:creationId xmlns:a16="http://schemas.microsoft.com/office/drawing/2014/main" id="{82C37948-F547-DAC7-2748-2CA4C3090FC8}"/>
                  </a:ext>
                </a:extLst>
              </p:cNvPr>
              <p:cNvCxnSpPr>
                <a:cxnSpLocks/>
                <a:stCxn id="21" idx="3"/>
                <a:endCxn id="19" idx="1"/>
              </p:cNvCxnSpPr>
              <p:nvPr/>
            </p:nvCxnSpPr>
            <p:spPr>
              <a:xfrm flipV="1">
                <a:off x="3960818" y="2515742"/>
                <a:ext cx="160260" cy="306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9723C59-58B2-132D-12C3-A478A68CB220}"/>
                  </a:ext>
                </a:extLst>
              </p:cNvPr>
              <p:cNvCxnSpPr>
                <a:cxnSpLocks/>
                <a:stCxn id="21" idx="3"/>
                <a:endCxn id="22" idx="1"/>
              </p:cNvCxnSpPr>
              <p:nvPr/>
            </p:nvCxnSpPr>
            <p:spPr>
              <a:xfrm>
                <a:off x="3960818" y="2821997"/>
                <a:ext cx="160259" cy="2640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AAAB64A6-0B13-51FD-FB2D-7EF24CDA19E7}"/>
                </a:ext>
              </a:extLst>
            </p:cNvPr>
            <p:cNvGrpSpPr/>
            <p:nvPr/>
          </p:nvGrpSpPr>
          <p:grpSpPr>
            <a:xfrm>
              <a:off x="7335605" y="2005076"/>
              <a:ext cx="4053547" cy="877772"/>
              <a:chOff x="7362313" y="2210677"/>
              <a:chExt cx="4053547" cy="877772"/>
            </a:xfrm>
            <a:solidFill>
              <a:srgbClr val="008BBC"/>
            </a:solidFill>
          </p:grpSpPr>
          <p:sp>
            <p:nvSpPr>
              <p:cNvPr id="53" name="Rectangle: Rounded Corners 52">
                <a:extLst>
                  <a:ext uri="{FF2B5EF4-FFF2-40B4-BE49-F238E27FC236}">
                    <a16:creationId xmlns:a16="http://schemas.microsoft.com/office/drawing/2014/main" id="{ADC3DAA3-F416-8423-14F0-87CFAE307C0A}"/>
                  </a:ext>
                </a:extLst>
              </p:cNvPr>
              <p:cNvSpPr/>
              <p:nvPr/>
            </p:nvSpPr>
            <p:spPr>
              <a:xfrm>
                <a:off x="7362334" y="2210677"/>
                <a:ext cx="4053526" cy="249719"/>
              </a:xfrm>
              <a:prstGeom prst="roundRect">
                <a:avLst/>
              </a:prstGeom>
              <a:grp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All members (except Students) can vote</a:t>
                </a:r>
              </a:p>
            </p:txBody>
          </p:sp>
          <p:sp>
            <p:nvSpPr>
              <p:cNvPr id="54" name="Rectangle: Rounded Corners 53">
                <a:extLst>
                  <a:ext uri="{FF2B5EF4-FFF2-40B4-BE49-F238E27FC236}">
                    <a16:creationId xmlns:a16="http://schemas.microsoft.com/office/drawing/2014/main" id="{37950020-B282-D23B-B632-238EBC3F95C8}"/>
                  </a:ext>
                </a:extLst>
              </p:cNvPr>
              <p:cNvSpPr/>
              <p:nvPr/>
            </p:nvSpPr>
            <p:spPr>
              <a:xfrm>
                <a:off x="7362333" y="2530778"/>
                <a:ext cx="4053527" cy="249719"/>
              </a:xfrm>
              <a:prstGeom prst="roundRect">
                <a:avLst/>
              </a:prstGeom>
              <a:grp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All members (except Students) can hold C,R,S roles</a:t>
                </a:r>
              </a:p>
            </p:txBody>
          </p:sp>
          <p:sp>
            <p:nvSpPr>
              <p:cNvPr id="55" name="Rectangle: Rounded Corners 54">
                <a:extLst>
                  <a:ext uri="{FF2B5EF4-FFF2-40B4-BE49-F238E27FC236}">
                    <a16:creationId xmlns:a16="http://schemas.microsoft.com/office/drawing/2014/main" id="{9E4D2BF2-5AE6-7A18-5188-BC4B3FE0FDFD}"/>
                  </a:ext>
                </a:extLst>
              </p:cNvPr>
              <p:cNvSpPr/>
              <p:nvPr/>
            </p:nvSpPr>
            <p:spPr>
              <a:xfrm>
                <a:off x="7362313" y="2838730"/>
                <a:ext cx="4053547" cy="249719"/>
              </a:xfrm>
              <a:prstGeom prst="roundRect">
                <a:avLst/>
              </a:prstGeom>
              <a:grp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Anyone interested in building sciences can join ASHRAE</a:t>
                </a:r>
              </a:p>
            </p:txBody>
          </p:sp>
        </p:grpSp>
        <p:cxnSp>
          <p:nvCxnSpPr>
            <p:cNvPr id="58" name="Straight Connector 57">
              <a:extLst>
                <a:ext uri="{FF2B5EF4-FFF2-40B4-BE49-F238E27FC236}">
                  <a16:creationId xmlns:a16="http://schemas.microsoft.com/office/drawing/2014/main" id="{C2178FA9-9A89-0603-E832-0970CD4FB661}"/>
                </a:ext>
              </a:extLst>
            </p:cNvPr>
            <p:cNvCxnSpPr>
              <a:stCxn id="22" idx="3"/>
              <a:endCxn id="53" idx="1"/>
            </p:cNvCxnSpPr>
            <p:nvPr/>
          </p:nvCxnSpPr>
          <p:spPr>
            <a:xfrm flipV="1">
              <a:off x="7154930" y="2129936"/>
              <a:ext cx="180696" cy="212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A01102F-2485-2E6E-0A71-FA9CA47F472F}"/>
                </a:ext>
              </a:extLst>
            </p:cNvPr>
            <p:cNvCxnSpPr>
              <a:stCxn id="22" idx="3"/>
              <a:endCxn id="54" idx="1"/>
            </p:cNvCxnSpPr>
            <p:nvPr/>
          </p:nvCxnSpPr>
          <p:spPr>
            <a:xfrm>
              <a:off x="7154930" y="2342719"/>
              <a:ext cx="180695" cy="10731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FE2B11EB-A2F8-3274-45AD-FE5C07345159}"/>
              </a:ext>
            </a:extLst>
          </p:cNvPr>
          <p:cNvCxnSpPr>
            <a:stCxn id="22" idx="3"/>
            <a:endCxn id="55" idx="1"/>
          </p:cNvCxnSpPr>
          <p:nvPr/>
        </p:nvCxnSpPr>
        <p:spPr>
          <a:xfrm>
            <a:off x="7154930" y="2342719"/>
            <a:ext cx="180675" cy="41527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78937E22-D2E0-FBA5-CA0D-71A4F3B15A5A}"/>
              </a:ext>
            </a:extLst>
          </p:cNvPr>
          <p:cNvSpPr/>
          <p:nvPr/>
        </p:nvSpPr>
        <p:spPr>
          <a:xfrm>
            <a:off x="7335626" y="1647441"/>
            <a:ext cx="4053526" cy="249719"/>
          </a:xfrm>
          <a:prstGeom prst="roundRect">
            <a:avLst/>
          </a:prstGeom>
          <a:solidFill>
            <a:srgbClr val="008BBC"/>
          </a:solidFill>
          <a:ln>
            <a:solidFill>
              <a:srgbClr val="008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Same benefits and same dues rate</a:t>
            </a:r>
          </a:p>
        </p:txBody>
      </p:sp>
      <p:cxnSp>
        <p:nvCxnSpPr>
          <p:cNvPr id="69" name="Straight Connector 68">
            <a:extLst>
              <a:ext uri="{FF2B5EF4-FFF2-40B4-BE49-F238E27FC236}">
                <a16:creationId xmlns:a16="http://schemas.microsoft.com/office/drawing/2014/main" id="{2DE79110-4148-D0BF-8E43-F09118039589}"/>
              </a:ext>
            </a:extLst>
          </p:cNvPr>
          <p:cNvCxnSpPr>
            <a:stCxn id="19" idx="3"/>
            <a:endCxn id="64" idx="1"/>
          </p:cNvCxnSpPr>
          <p:nvPr/>
        </p:nvCxnSpPr>
        <p:spPr>
          <a:xfrm flipV="1">
            <a:off x="7154930" y="1772301"/>
            <a:ext cx="180696" cy="79"/>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tangle: Rounded Corners 71">
            <a:extLst>
              <a:ext uri="{FF2B5EF4-FFF2-40B4-BE49-F238E27FC236}">
                <a16:creationId xmlns:a16="http://schemas.microsoft.com/office/drawing/2014/main" id="{A89E9F82-A4A6-62FD-BBEF-F0038281E2CA}"/>
              </a:ext>
            </a:extLst>
          </p:cNvPr>
          <p:cNvSpPr/>
          <p:nvPr/>
        </p:nvSpPr>
        <p:spPr>
          <a:xfrm>
            <a:off x="7400045" y="4368827"/>
            <a:ext cx="2064473" cy="2291982"/>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Rewards those who have served Society through different channels with waived dues</a:t>
            </a:r>
          </a:p>
        </p:txBody>
      </p:sp>
      <p:grpSp>
        <p:nvGrpSpPr>
          <p:cNvPr id="80" name="Group 79">
            <a:extLst>
              <a:ext uri="{FF2B5EF4-FFF2-40B4-BE49-F238E27FC236}">
                <a16:creationId xmlns:a16="http://schemas.microsoft.com/office/drawing/2014/main" id="{C6DB20B5-8B7E-B52D-1060-A01F1BF5B576}"/>
              </a:ext>
            </a:extLst>
          </p:cNvPr>
          <p:cNvGrpSpPr/>
          <p:nvPr/>
        </p:nvGrpSpPr>
        <p:grpSpPr>
          <a:xfrm>
            <a:off x="7444032" y="3064242"/>
            <a:ext cx="4292338" cy="3596567"/>
            <a:chOff x="7444032" y="3064242"/>
            <a:chExt cx="4292338" cy="3596567"/>
          </a:xfrm>
        </p:grpSpPr>
        <p:sp>
          <p:nvSpPr>
            <p:cNvPr id="20" name="Rectangle: Rounded Corners 19">
              <a:extLst>
                <a:ext uri="{FF2B5EF4-FFF2-40B4-BE49-F238E27FC236}">
                  <a16:creationId xmlns:a16="http://schemas.microsoft.com/office/drawing/2014/main" id="{202E560D-AE9A-BA8A-FCB2-6AA1BAD9EEB3}"/>
                </a:ext>
              </a:extLst>
            </p:cNvPr>
            <p:cNvSpPr/>
            <p:nvPr/>
          </p:nvSpPr>
          <p:spPr>
            <a:xfrm>
              <a:off x="7444032" y="3064242"/>
              <a:ext cx="4292338" cy="1046033"/>
            </a:xfrm>
            <a:prstGeom prst="roundRect">
              <a:avLst/>
            </a:prstGeom>
            <a:solidFill>
              <a:srgbClr val="00549B"/>
            </a:solidFill>
            <a:ln>
              <a:solidFill>
                <a:srgbClr val="0054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Slowing the continued growth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Non dues paying Life Members</a:t>
              </a:r>
            </a:p>
          </p:txBody>
        </p:sp>
        <p:sp>
          <p:nvSpPr>
            <p:cNvPr id="73" name="Rectangle: Rounded Corners 72">
              <a:extLst>
                <a:ext uri="{FF2B5EF4-FFF2-40B4-BE49-F238E27FC236}">
                  <a16:creationId xmlns:a16="http://schemas.microsoft.com/office/drawing/2014/main" id="{BB264CBE-B5A7-8197-1ED7-3F47914BAD5E}"/>
                </a:ext>
              </a:extLst>
            </p:cNvPr>
            <p:cNvSpPr/>
            <p:nvPr/>
          </p:nvSpPr>
          <p:spPr>
            <a:xfrm>
              <a:off x="9671897" y="4368826"/>
              <a:ext cx="2064473" cy="2291983"/>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Allows members who have 30 years of membership and age 65 or older with significantly discounted dues rate to maintain HBO, Journal and Member Pricing</a:t>
              </a:r>
            </a:p>
          </p:txBody>
        </p:sp>
        <p:cxnSp>
          <p:nvCxnSpPr>
            <p:cNvPr id="75" name="Straight Connector 74">
              <a:extLst>
                <a:ext uri="{FF2B5EF4-FFF2-40B4-BE49-F238E27FC236}">
                  <a16:creationId xmlns:a16="http://schemas.microsoft.com/office/drawing/2014/main" id="{5311DB7A-4AE1-FAEF-6ADD-53C90F71D56E}"/>
                </a:ext>
              </a:extLst>
            </p:cNvPr>
            <p:cNvCxnSpPr>
              <a:cxnSpLocks/>
              <a:stCxn id="20" idx="2"/>
            </p:cNvCxnSpPr>
            <p:nvPr/>
          </p:nvCxnSpPr>
          <p:spPr>
            <a:xfrm flipH="1">
              <a:off x="8653806" y="4110275"/>
              <a:ext cx="936395" cy="258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21CFD79-34F9-A722-6082-47DA07701236}"/>
                </a:ext>
              </a:extLst>
            </p:cNvPr>
            <p:cNvCxnSpPr>
              <a:stCxn id="20" idx="2"/>
              <a:endCxn id="73" idx="0"/>
            </p:cNvCxnSpPr>
            <p:nvPr/>
          </p:nvCxnSpPr>
          <p:spPr>
            <a:xfrm>
              <a:off x="9590201" y="4110275"/>
              <a:ext cx="1113933" cy="25855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30AED85-DBAE-2002-B733-C62B8168BD57}"/>
              </a:ext>
            </a:extLst>
          </p:cNvPr>
          <p:cNvGrpSpPr/>
          <p:nvPr/>
        </p:nvGrpSpPr>
        <p:grpSpPr>
          <a:xfrm>
            <a:off x="6896669" y="4791326"/>
            <a:ext cx="671460" cy="599902"/>
            <a:chOff x="273378" y="1647440"/>
            <a:chExt cx="671460" cy="633470"/>
          </a:xfrm>
        </p:grpSpPr>
        <p:sp>
          <p:nvSpPr>
            <p:cNvPr id="2" name="Hexagon 1">
              <a:extLst>
                <a:ext uri="{FF2B5EF4-FFF2-40B4-BE49-F238E27FC236}">
                  <a16:creationId xmlns:a16="http://schemas.microsoft.com/office/drawing/2014/main" id="{B387BD53-5313-FCD6-8326-09CBD2188EB2}"/>
                </a:ext>
              </a:extLst>
            </p:cNvPr>
            <p:cNvSpPr/>
            <p:nvPr/>
          </p:nvSpPr>
          <p:spPr>
            <a:xfrm>
              <a:off x="273378" y="1647440"/>
              <a:ext cx="671460" cy="607355"/>
            </a:xfrm>
            <a:prstGeom prst="hexagon">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Graphic 4" descr="Clapping hands with solid fill">
              <a:extLst>
                <a:ext uri="{FF2B5EF4-FFF2-40B4-BE49-F238E27FC236}">
                  <a16:creationId xmlns:a16="http://schemas.microsoft.com/office/drawing/2014/main" id="{59DD9B31-B9E2-3946-8E93-642E33B4A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903" y="1937810"/>
              <a:ext cx="343100" cy="343100"/>
            </a:xfrm>
            <a:prstGeom prst="rect">
              <a:avLst/>
            </a:prstGeom>
          </p:spPr>
        </p:pic>
      </p:grpSp>
      <p:grpSp>
        <p:nvGrpSpPr>
          <p:cNvPr id="7" name="Group 6">
            <a:extLst>
              <a:ext uri="{FF2B5EF4-FFF2-40B4-BE49-F238E27FC236}">
                <a16:creationId xmlns:a16="http://schemas.microsoft.com/office/drawing/2014/main" id="{E0FFACEA-0F09-A29E-AB25-2FFDFFB83C20}"/>
              </a:ext>
            </a:extLst>
          </p:cNvPr>
          <p:cNvGrpSpPr/>
          <p:nvPr/>
        </p:nvGrpSpPr>
        <p:grpSpPr>
          <a:xfrm>
            <a:off x="6935200" y="4000174"/>
            <a:ext cx="794779" cy="677290"/>
            <a:chOff x="273378" y="1647440"/>
            <a:chExt cx="671460" cy="633470"/>
          </a:xfrm>
        </p:grpSpPr>
        <p:sp>
          <p:nvSpPr>
            <p:cNvPr id="12" name="Hexagon 11">
              <a:extLst>
                <a:ext uri="{FF2B5EF4-FFF2-40B4-BE49-F238E27FC236}">
                  <a16:creationId xmlns:a16="http://schemas.microsoft.com/office/drawing/2014/main" id="{7FD4B978-EC15-A2C6-C6B2-19775E49E220}"/>
                </a:ext>
              </a:extLst>
            </p:cNvPr>
            <p:cNvSpPr/>
            <p:nvPr/>
          </p:nvSpPr>
          <p:spPr>
            <a:xfrm>
              <a:off x="273378" y="1647440"/>
              <a:ext cx="671460" cy="607355"/>
            </a:xfrm>
            <a:prstGeom prst="hexagon">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MP &amp; SAC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Graphic 22" descr="Clapping hands with solid fill">
              <a:extLst>
                <a:ext uri="{FF2B5EF4-FFF2-40B4-BE49-F238E27FC236}">
                  <a16:creationId xmlns:a16="http://schemas.microsoft.com/office/drawing/2014/main" id="{E9DDED54-81BD-732A-ECB2-40B52487BC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903" y="1937810"/>
              <a:ext cx="343100" cy="343100"/>
            </a:xfrm>
            <a:prstGeom prst="rect">
              <a:avLst/>
            </a:prstGeom>
          </p:spPr>
        </p:pic>
      </p:grpSp>
    </p:spTree>
    <p:extLst>
      <p:ext uri="{BB962C8B-B14F-4D97-AF65-F5344CB8AC3E}">
        <p14:creationId xmlns:p14="http://schemas.microsoft.com/office/powerpoint/2010/main" val="3248182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C907ED-1CE5-AE5D-9B65-99A2B51E9375}"/>
              </a:ext>
            </a:extLst>
          </p:cNvPr>
          <p:cNvSpPr>
            <a:spLocks noGrp="1"/>
          </p:cNvSpPr>
          <p:nvPr>
            <p:ph sz="half" idx="2"/>
          </p:nvPr>
        </p:nvSpPr>
        <p:spPr>
          <a:xfrm>
            <a:off x="443366" y="984911"/>
            <a:ext cx="11831016" cy="5549373"/>
          </a:xfrm>
        </p:spPr>
        <p:txBody>
          <a:bodyPr vert="horz" lIns="91440" tIns="45720" rIns="91440" bIns="45720" rtlCol="0" anchor="t">
            <a:normAutofit fontScale="92500" lnSpcReduction="10000"/>
          </a:bodyPr>
          <a:lstStyle/>
          <a:p>
            <a:r>
              <a:rPr lang="en-US" b="1" dirty="0">
                <a:solidFill>
                  <a:srgbClr val="03C0FF"/>
                </a:solidFill>
                <a:latin typeface="Arial"/>
                <a:cs typeface="Arial"/>
              </a:rPr>
              <a:t>February 2025: </a:t>
            </a:r>
            <a:r>
              <a:rPr lang="en-US" dirty="0">
                <a:solidFill>
                  <a:srgbClr val="404040"/>
                </a:solidFill>
                <a:latin typeface="Arial"/>
                <a:cs typeface="Arial"/>
              </a:rPr>
              <a:t>MMAH brought motion</a:t>
            </a:r>
            <a:r>
              <a:rPr lang="en-US" dirty="0">
                <a:latin typeface="Arial"/>
                <a:cs typeface="Arial"/>
              </a:rPr>
              <a:t> to the Board of Directors to approve plan. </a:t>
            </a:r>
          </a:p>
          <a:p>
            <a:pPr lvl="1"/>
            <a:r>
              <a:rPr lang="en-US" dirty="0">
                <a:latin typeface="Arial"/>
                <a:cs typeface="Arial"/>
              </a:rPr>
              <a:t>Motion tabled to allow for 60-day "cooling off period." </a:t>
            </a:r>
          </a:p>
          <a:p>
            <a:r>
              <a:rPr lang="en-US" b="1" dirty="0">
                <a:solidFill>
                  <a:srgbClr val="03C0FF"/>
                </a:solidFill>
                <a:latin typeface="Arial"/>
                <a:cs typeface="Arial"/>
              </a:rPr>
              <a:t>May BOD Meeting:</a:t>
            </a:r>
            <a:r>
              <a:rPr lang="en-US" dirty="0">
                <a:solidFill>
                  <a:srgbClr val="404040"/>
                </a:solidFill>
                <a:latin typeface="Arial"/>
                <a:cs typeface="Arial"/>
              </a:rPr>
              <a:t> BOD approved the final plan.</a:t>
            </a:r>
          </a:p>
          <a:p>
            <a:r>
              <a:rPr lang="en-US" b="1" dirty="0">
                <a:solidFill>
                  <a:srgbClr val="00B0F0"/>
                </a:solidFill>
                <a:latin typeface="Arial"/>
                <a:cs typeface="Arial"/>
              </a:rPr>
              <a:t>Fall</a:t>
            </a:r>
            <a:r>
              <a:rPr lang="en-US" b="1" dirty="0">
                <a:solidFill>
                  <a:srgbClr val="03C0FF"/>
                </a:solidFill>
                <a:latin typeface="Arial"/>
                <a:cs typeface="Arial"/>
              </a:rPr>
              <a:t> BOD Meeting:</a:t>
            </a:r>
            <a:r>
              <a:rPr lang="en-US" dirty="0">
                <a:solidFill>
                  <a:srgbClr val="404040"/>
                </a:solidFill>
                <a:latin typeface="Arial"/>
                <a:cs typeface="Arial"/>
              </a:rPr>
              <a:t> BOD votes on Bylaws Amendment</a:t>
            </a:r>
          </a:p>
          <a:p>
            <a:r>
              <a:rPr lang="en-US" b="1" dirty="0">
                <a:solidFill>
                  <a:srgbClr val="03C0FF"/>
                </a:solidFill>
                <a:latin typeface="Arial"/>
                <a:cs typeface="Arial"/>
              </a:rPr>
              <a:t>2026 Winter Conference: </a:t>
            </a:r>
            <a:r>
              <a:rPr lang="en-US" dirty="0">
                <a:latin typeface="Arial"/>
                <a:cs typeface="Arial"/>
              </a:rPr>
              <a:t>Bylaws amendment read at the Meeting of the Members </a:t>
            </a:r>
          </a:p>
          <a:p>
            <a:r>
              <a:rPr lang="en-US" b="1" dirty="0">
                <a:solidFill>
                  <a:srgbClr val="03C0FF"/>
                </a:solidFill>
                <a:latin typeface="Arial"/>
                <a:cs typeface="Arial"/>
              </a:rPr>
              <a:t>Spring 2026: </a:t>
            </a:r>
            <a:r>
              <a:rPr lang="en-US" dirty="0">
                <a:latin typeface="Arial"/>
                <a:cs typeface="Arial"/>
              </a:rPr>
              <a:t>Proposed Bylaws amendment on Spring Ballot for membership vote </a:t>
            </a:r>
          </a:p>
          <a:p>
            <a:r>
              <a:rPr lang="en-US" b="1" dirty="0">
                <a:solidFill>
                  <a:srgbClr val="03C0FF"/>
                </a:solidFill>
                <a:latin typeface="Arial"/>
                <a:cs typeface="Arial"/>
              </a:rPr>
              <a:t>June 2026: </a:t>
            </a:r>
            <a:r>
              <a:rPr lang="en-US" dirty="0">
                <a:latin typeface="Arial"/>
                <a:cs typeface="Arial"/>
              </a:rPr>
              <a:t>Election results</a:t>
            </a:r>
          </a:p>
          <a:p>
            <a:r>
              <a:rPr lang="en-US" b="1" dirty="0">
                <a:solidFill>
                  <a:srgbClr val="03C0FF"/>
                </a:solidFill>
                <a:latin typeface="Arial"/>
                <a:cs typeface="Arial"/>
              </a:rPr>
              <a:t>By June 30, 2027: </a:t>
            </a:r>
            <a:r>
              <a:rPr lang="en-US" dirty="0">
                <a:solidFill>
                  <a:srgbClr val="404040"/>
                </a:solidFill>
                <a:latin typeface="Arial"/>
                <a:cs typeface="Arial"/>
              </a:rPr>
              <a:t>If Bylaws amendment are approved, all changes made to membership database, website, promotional materials, ROB, Committee/Council MOPs and training materials. </a:t>
            </a:r>
            <a:r>
              <a:rPr lang="en-US" i="1" dirty="0">
                <a:solidFill>
                  <a:srgbClr val="FF0000"/>
                </a:solidFill>
                <a:latin typeface="Arial"/>
                <a:cs typeface="Arial"/>
              </a:rPr>
              <a:t>(Staff and Members Council will need 1 year to implement new model changes)</a:t>
            </a:r>
            <a:endParaRPr lang="en-US" dirty="0">
              <a:solidFill>
                <a:srgbClr val="404040"/>
              </a:solidFill>
              <a:latin typeface="Arial"/>
              <a:cs typeface="Arial"/>
            </a:endParaRPr>
          </a:p>
          <a:p>
            <a:r>
              <a:rPr lang="en-US" b="1" dirty="0">
                <a:solidFill>
                  <a:srgbClr val="03C0FF"/>
                </a:solidFill>
                <a:latin typeface="Arial"/>
                <a:cs typeface="Arial"/>
              </a:rPr>
              <a:t>July 1, 2027: </a:t>
            </a:r>
            <a:r>
              <a:rPr lang="en-US" dirty="0">
                <a:latin typeface="Arial"/>
                <a:cs typeface="Arial"/>
              </a:rPr>
              <a:t> New model implemented. </a:t>
            </a:r>
          </a:p>
          <a:p>
            <a:endParaRPr lang="en-US" dirty="0">
              <a:solidFill>
                <a:srgbClr val="404040"/>
              </a:solidFill>
              <a:latin typeface="Arial"/>
              <a:cs typeface="Arial"/>
            </a:endParaRPr>
          </a:p>
          <a:p>
            <a:pPr marL="0" indent="0" algn="ctr">
              <a:buNone/>
            </a:pPr>
            <a:r>
              <a:rPr lang="en-US" sz="3000" b="1" dirty="0">
                <a:solidFill>
                  <a:srgbClr val="FF0000"/>
                </a:solidFill>
                <a:latin typeface="Arial"/>
                <a:cs typeface="Arial"/>
              </a:rPr>
              <a:t>Visit </a:t>
            </a:r>
            <a:r>
              <a:rPr lang="en-US" sz="3000" b="1" u="sng" dirty="0">
                <a:solidFill>
                  <a:srgbClr val="0099CC"/>
                </a:solidFill>
                <a:latin typeface="Arial"/>
                <a:cs typeface="Arial"/>
              </a:rPr>
              <a:t>ashrae.org/</a:t>
            </a:r>
            <a:r>
              <a:rPr lang="en-US" sz="3000" b="1" u="sng" dirty="0" err="1">
                <a:solidFill>
                  <a:srgbClr val="0099CC"/>
                </a:solidFill>
                <a:latin typeface="Arial"/>
                <a:cs typeface="Arial"/>
              </a:rPr>
              <a:t>MembershipModel</a:t>
            </a:r>
            <a:r>
              <a:rPr lang="en-US" sz="3000" b="1" u="sng" dirty="0">
                <a:solidFill>
                  <a:srgbClr val="0099CC"/>
                </a:solidFill>
                <a:latin typeface="Arial"/>
                <a:cs typeface="Arial"/>
              </a:rPr>
              <a:t> </a:t>
            </a:r>
            <a:r>
              <a:rPr lang="en-US" sz="3000" b="1" dirty="0">
                <a:solidFill>
                  <a:srgbClr val="FF0000"/>
                </a:solidFill>
                <a:latin typeface="Arial"/>
                <a:cs typeface="Arial"/>
              </a:rPr>
              <a:t>for more information</a:t>
            </a:r>
          </a:p>
          <a:p>
            <a:pPr marL="0" indent="0" algn="ctr">
              <a:buNone/>
            </a:pPr>
            <a:r>
              <a:rPr lang="en-US" sz="3500" b="1" dirty="0">
                <a:solidFill>
                  <a:srgbClr val="FF0000"/>
                </a:solidFill>
                <a:latin typeface="Arial"/>
                <a:cs typeface="Arial"/>
              </a:rPr>
              <a:t>Or contact members@ashrae.org</a:t>
            </a:r>
            <a:endParaRPr lang="en-US" sz="3000" b="1" dirty="0">
              <a:solidFill>
                <a:srgbClr val="FF0000"/>
              </a:solidFill>
              <a:latin typeface="Arial"/>
              <a:cs typeface="Arial"/>
            </a:endParaRPr>
          </a:p>
          <a:p>
            <a:pPr marL="0" indent="0">
              <a:buNone/>
            </a:pPr>
            <a:endParaRPr lang="en-US" i="1" dirty="0">
              <a:solidFill>
                <a:srgbClr val="FF0000"/>
              </a:solidFill>
              <a:latin typeface="Arial"/>
              <a:cs typeface="Arial"/>
            </a:endParaRPr>
          </a:p>
          <a:p>
            <a:endParaRPr lang="en-US" dirty="0"/>
          </a:p>
          <a:p>
            <a:endParaRPr lang="en-US" dirty="0"/>
          </a:p>
        </p:txBody>
      </p:sp>
      <p:sp>
        <p:nvSpPr>
          <p:cNvPr id="4" name="Title 3">
            <a:extLst>
              <a:ext uri="{FF2B5EF4-FFF2-40B4-BE49-F238E27FC236}">
                <a16:creationId xmlns:a16="http://schemas.microsoft.com/office/drawing/2014/main" id="{1C1A3375-45AB-5267-DBF8-0A64CEBA34E1}"/>
              </a:ext>
            </a:extLst>
          </p:cNvPr>
          <p:cNvSpPr>
            <a:spLocks noGrp="1"/>
          </p:cNvSpPr>
          <p:nvPr>
            <p:ph type="title"/>
          </p:nvPr>
        </p:nvSpPr>
        <p:spPr>
          <a:xfrm>
            <a:off x="625474" y="151870"/>
            <a:ext cx="8620126" cy="1004887"/>
          </a:xfrm>
        </p:spPr>
        <p:txBody>
          <a:bodyPr/>
          <a:lstStyle/>
          <a:p>
            <a:r>
              <a:rPr lang="en-US" dirty="0"/>
              <a:t>Timeline</a:t>
            </a:r>
          </a:p>
        </p:txBody>
      </p:sp>
      <p:pic>
        <p:nvPicPr>
          <p:cNvPr id="5" name="Graphic 4" descr="Checkbox Checked with solid fill">
            <a:extLst>
              <a:ext uri="{FF2B5EF4-FFF2-40B4-BE49-F238E27FC236}">
                <a16:creationId xmlns:a16="http://schemas.microsoft.com/office/drawing/2014/main" id="{24425FF6-9ED0-90D2-A586-130AE96B6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737" y="844020"/>
            <a:ext cx="625474" cy="625474"/>
          </a:xfrm>
          <a:prstGeom prst="rect">
            <a:avLst/>
          </a:prstGeom>
        </p:spPr>
      </p:pic>
      <p:pic>
        <p:nvPicPr>
          <p:cNvPr id="6" name="Graphic 5" descr="Checkbox Checked with solid fill">
            <a:extLst>
              <a:ext uri="{FF2B5EF4-FFF2-40B4-BE49-F238E27FC236}">
                <a16:creationId xmlns:a16="http://schemas.microsoft.com/office/drawing/2014/main" id="{7DDB5D88-6C6B-18D1-D364-5C312DB929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903" y="1469494"/>
            <a:ext cx="625474" cy="625474"/>
          </a:xfrm>
          <a:prstGeom prst="rect">
            <a:avLst/>
          </a:prstGeom>
        </p:spPr>
      </p:pic>
      <p:sp>
        <p:nvSpPr>
          <p:cNvPr id="2" name="Star: 5 Points 1">
            <a:extLst>
              <a:ext uri="{FF2B5EF4-FFF2-40B4-BE49-F238E27FC236}">
                <a16:creationId xmlns:a16="http://schemas.microsoft.com/office/drawing/2014/main" id="{6CB98351-A7E3-39AD-91DF-9FA803F193ED}"/>
              </a:ext>
            </a:extLst>
          </p:cNvPr>
          <p:cNvSpPr/>
          <p:nvPr/>
        </p:nvSpPr>
        <p:spPr>
          <a:xfrm rot="19845801">
            <a:off x="854075" y="5278850"/>
            <a:ext cx="625474" cy="54196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AE390370-3A66-37E0-8A55-2037D9592A16}"/>
              </a:ext>
            </a:extLst>
          </p:cNvPr>
          <p:cNvSpPr/>
          <p:nvPr/>
        </p:nvSpPr>
        <p:spPr>
          <a:xfrm rot="1488883">
            <a:off x="11270342" y="5290846"/>
            <a:ext cx="625474" cy="54196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730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B8E90A-0668-8BEA-20FE-F6885FA1C843}"/>
              </a:ext>
            </a:extLst>
          </p:cNvPr>
          <p:cNvSpPr txBox="1"/>
          <p:nvPr/>
        </p:nvSpPr>
        <p:spPr>
          <a:xfrm>
            <a:off x="128591" y="141977"/>
            <a:ext cx="7609395" cy="584775"/>
          </a:xfrm>
          <a:prstGeom prst="rect">
            <a:avLst/>
          </a:prstGeom>
          <a:noFill/>
        </p:spPr>
        <p:txBody>
          <a:bodyPr wrap="square" rtlCol="0">
            <a:spAutoFit/>
          </a:bodyPr>
          <a:lstStyle/>
          <a:p>
            <a:r>
              <a:rPr lang="en-US" sz="3200" b="1" dirty="0">
                <a:solidFill>
                  <a:schemeClr val="bg1"/>
                </a:solidFill>
                <a:latin typeface="Akzidenz Grotesk BE Medium" panose="02000803030000020004" pitchFamily="50" charset="0"/>
              </a:rPr>
              <a:t>Marketing Central </a:t>
            </a:r>
            <a:endParaRPr lang="en-US" b="1" dirty="0">
              <a:solidFill>
                <a:schemeClr val="bg1"/>
              </a:solidFill>
              <a:latin typeface="Akzidenz Grotesk BE Medium" panose="02000803030000020004" pitchFamily="50" charset="0"/>
            </a:endParaRPr>
          </a:p>
        </p:txBody>
      </p:sp>
      <p:sp>
        <p:nvSpPr>
          <p:cNvPr id="31" name="TextBox 30">
            <a:extLst>
              <a:ext uri="{FF2B5EF4-FFF2-40B4-BE49-F238E27FC236}">
                <a16:creationId xmlns:a16="http://schemas.microsoft.com/office/drawing/2014/main" id="{99D5A74D-92FD-92F7-0A7D-2EB3CA8E1333}"/>
              </a:ext>
            </a:extLst>
          </p:cNvPr>
          <p:cNvSpPr txBox="1"/>
          <p:nvPr/>
        </p:nvSpPr>
        <p:spPr>
          <a:xfrm>
            <a:off x="2664060" y="1494533"/>
            <a:ext cx="6863880" cy="523220"/>
          </a:xfrm>
          <a:prstGeom prst="rect">
            <a:avLst/>
          </a:prstGeom>
          <a:noFill/>
        </p:spPr>
        <p:txBody>
          <a:bodyPr wrap="square" lIns="91440" tIns="45720" rIns="91440" bIns="45720" rtlCol="0" anchor="t">
            <a:spAutoFit/>
          </a:bodyPr>
          <a:lstStyle/>
          <a:p>
            <a:pPr algn="ctr"/>
            <a:r>
              <a:rPr lang="en-US" sz="2800" b="1" dirty="0">
                <a:solidFill>
                  <a:srgbClr val="0099CC"/>
                </a:solidFill>
              </a:rPr>
              <a:t>MARKETING CENTRAL </a:t>
            </a:r>
            <a:endParaRPr lang="en-US" sz="2800" b="1" dirty="0">
              <a:solidFill>
                <a:srgbClr val="0099CC"/>
              </a:solidFill>
              <a:ea typeface="Calibri"/>
              <a:cs typeface="Calibri"/>
            </a:endParaRPr>
          </a:p>
        </p:txBody>
      </p:sp>
      <p:sp>
        <p:nvSpPr>
          <p:cNvPr id="2" name="TextBox 1">
            <a:extLst>
              <a:ext uri="{FF2B5EF4-FFF2-40B4-BE49-F238E27FC236}">
                <a16:creationId xmlns:a16="http://schemas.microsoft.com/office/drawing/2014/main" id="{7DD772C0-D448-FB50-F268-EC1D68DDB7CB}"/>
              </a:ext>
            </a:extLst>
          </p:cNvPr>
          <p:cNvSpPr txBox="1"/>
          <p:nvPr/>
        </p:nvSpPr>
        <p:spPr>
          <a:xfrm>
            <a:off x="611665" y="2038496"/>
            <a:ext cx="10968669" cy="461665"/>
          </a:xfrm>
          <a:prstGeom prst="rect">
            <a:avLst/>
          </a:prstGeom>
          <a:noFill/>
        </p:spPr>
        <p:txBody>
          <a:bodyPr wrap="square" rtlCol="0">
            <a:spAutoFit/>
          </a:bodyPr>
          <a:lstStyle/>
          <a:p>
            <a:r>
              <a:rPr lang="en-US" sz="2400" b="1" dirty="0">
                <a:solidFill>
                  <a:srgbClr val="06559D"/>
                </a:solidFill>
              </a:rPr>
              <a:t>ASHRAE has a NEW TAGLINE! </a:t>
            </a:r>
            <a:r>
              <a:rPr lang="en-US" sz="2400" dirty="0"/>
              <a:t>Shaping Tomorrow’s </a:t>
            </a:r>
            <a:r>
              <a:rPr lang="en-US" sz="2400" b="1" i="1" dirty="0"/>
              <a:t>Global</a:t>
            </a:r>
            <a:r>
              <a:rPr lang="en-US" sz="2400" dirty="0"/>
              <a:t> Built Environment Today.</a:t>
            </a:r>
            <a:endParaRPr lang="en-US" sz="2000" dirty="0"/>
          </a:p>
        </p:txBody>
      </p:sp>
      <p:pic>
        <p:nvPicPr>
          <p:cNvPr id="10" name="Picture 9" descr="A black background with white text&#10;&#10;Description automatically generated">
            <a:extLst>
              <a:ext uri="{FF2B5EF4-FFF2-40B4-BE49-F238E27FC236}">
                <a16:creationId xmlns:a16="http://schemas.microsoft.com/office/drawing/2014/main" id="{2958C323-DD27-29A4-3A98-C5514B3EA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190" y="2675991"/>
            <a:ext cx="9357671" cy="2343350"/>
          </a:xfrm>
          <a:prstGeom prst="rect">
            <a:avLst/>
          </a:prstGeom>
        </p:spPr>
      </p:pic>
      <p:sp>
        <p:nvSpPr>
          <p:cNvPr id="17" name="TextBox 16">
            <a:extLst>
              <a:ext uri="{FF2B5EF4-FFF2-40B4-BE49-F238E27FC236}">
                <a16:creationId xmlns:a16="http://schemas.microsoft.com/office/drawing/2014/main" id="{EFC8B32D-FAF4-1CD1-613B-CB5D0CC66B6E}"/>
              </a:ext>
            </a:extLst>
          </p:cNvPr>
          <p:cNvSpPr txBox="1"/>
          <p:nvPr/>
        </p:nvSpPr>
        <p:spPr>
          <a:xfrm>
            <a:off x="2060966" y="5650625"/>
            <a:ext cx="7750590" cy="400110"/>
          </a:xfrm>
          <a:prstGeom prst="rect">
            <a:avLst/>
          </a:prstGeom>
          <a:noFill/>
        </p:spPr>
        <p:txBody>
          <a:bodyPr wrap="square">
            <a:spAutoFit/>
          </a:bodyPr>
          <a:lstStyle/>
          <a:p>
            <a:pPr algn="ctr"/>
            <a:r>
              <a:rPr lang="en-US" sz="2000" b="1" dirty="0"/>
              <a:t>Download at </a:t>
            </a:r>
            <a:r>
              <a:rPr lang="en-US" sz="2000" b="1" dirty="0">
                <a:solidFill>
                  <a:srgbClr val="0099CC"/>
                </a:solidFill>
              </a:rPr>
              <a:t>Marketing Central</a:t>
            </a:r>
            <a:endParaRPr lang="en-US" sz="2000" b="1" dirty="0"/>
          </a:p>
        </p:txBody>
      </p:sp>
    </p:spTree>
    <p:extLst>
      <p:ext uri="{BB962C8B-B14F-4D97-AF65-F5344CB8AC3E}">
        <p14:creationId xmlns:p14="http://schemas.microsoft.com/office/powerpoint/2010/main" val="404015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oden sign on a table&#10;&#10;Description automatically generated">
            <a:extLst>
              <a:ext uri="{FF2B5EF4-FFF2-40B4-BE49-F238E27FC236}">
                <a16:creationId xmlns:a16="http://schemas.microsoft.com/office/drawing/2014/main" id="{1C723CFF-D901-8B17-2392-DDDBE62EC54A}"/>
              </a:ext>
            </a:extLst>
          </p:cNvPr>
          <p:cNvPicPr>
            <a:picLocks noChangeAspect="1"/>
          </p:cNvPicPr>
          <p:nvPr/>
        </p:nvPicPr>
        <p:blipFill>
          <a:blip r:embed="rId3"/>
          <a:stretch>
            <a:fillRect/>
          </a:stretch>
        </p:blipFill>
        <p:spPr>
          <a:xfrm>
            <a:off x="204141" y="1825574"/>
            <a:ext cx="11783717" cy="4003658"/>
          </a:xfrm>
          <a:prstGeom prst="rect">
            <a:avLst/>
          </a:prstGeom>
        </p:spPr>
      </p:pic>
      <p:sp>
        <p:nvSpPr>
          <p:cNvPr id="4" name="Title 3">
            <a:extLst>
              <a:ext uri="{FF2B5EF4-FFF2-40B4-BE49-F238E27FC236}">
                <a16:creationId xmlns:a16="http://schemas.microsoft.com/office/drawing/2014/main" id="{C27495EE-22B1-D19E-B1CE-F03F714BD511}"/>
              </a:ext>
            </a:extLst>
          </p:cNvPr>
          <p:cNvSpPr>
            <a:spLocks noGrp="1"/>
          </p:cNvSpPr>
          <p:nvPr>
            <p:ph type="title"/>
          </p:nvPr>
        </p:nvSpPr>
        <p:spPr>
          <a:xfrm>
            <a:off x="438615" y="365125"/>
            <a:ext cx="10515600" cy="643543"/>
          </a:xfrm>
        </p:spPr>
        <p:txBody>
          <a:bodyPr/>
          <a:lstStyle/>
          <a:p>
            <a:r>
              <a:rPr lang="en-US" b="1" dirty="0">
                <a:latin typeface="+mn-lt"/>
                <a:cs typeface="Calibri Light"/>
              </a:rPr>
              <a:t>Media Inquiries</a:t>
            </a:r>
            <a:endParaRPr lang="en-US" dirty="0">
              <a:latin typeface="+mn-lt"/>
            </a:endParaRPr>
          </a:p>
        </p:txBody>
      </p:sp>
    </p:spTree>
    <p:extLst>
      <p:ext uri="{BB962C8B-B14F-4D97-AF65-F5344CB8AC3E}">
        <p14:creationId xmlns:p14="http://schemas.microsoft.com/office/powerpoint/2010/main" val="4015624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A320EC-8301-4C41-940C-8E7D092A8C44}"/>
              </a:ext>
            </a:extLst>
          </p:cNvPr>
          <p:cNvSpPr>
            <a:spLocks noGrp="1"/>
          </p:cNvSpPr>
          <p:nvPr>
            <p:ph idx="1"/>
          </p:nvPr>
        </p:nvSpPr>
        <p:spPr>
          <a:xfrm>
            <a:off x="838200" y="2416917"/>
            <a:ext cx="10515600" cy="2684030"/>
          </a:xfrm>
        </p:spPr>
        <p:txBody>
          <a:bodyPr vert="horz" lIns="91440" tIns="45720" rIns="91440" bIns="45720" rtlCol="0" anchor="t">
            <a:normAutofit fontScale="92500" lnSpcReduction="20000"/>
          </a:bodyPr>
          <a:lstStyle/>
          <a:p>
            <a:pPr marL="0" indent="0" algn="ctr">
              <a:buNone/>
            </a:pPr>
            <a:r>
              <a:rPr lang="en-US" sz="5400" dirty="0">
                <a:latin typeface="Calibri  "/>
              </a:rPr>
              <a:t>Thank you!</a:t>
            </a:r>
            <a:br>
              <a:rPr lang="en-US" sz="5400" dirty="0">
                <a:latin typeface="Calibri  "/>
              </a:rPr>
            </a:br>
            <a:r>
              <a:rPr lang="en-US" sz="5400" dirty="0">
                <a:latin typeface="Calibri  "/>
              </a:rPr>
              <a:t>Questions or Comments?</a:t>
            </a:r>
          </a:p>
          <a:p>
            <a:pPr marL="0" indent="0" algn="ctr">
              <a:buNone/>
            </a:pPr>
            <a:endParaRPr lang="en-US" sz="5400" dirty="0">
              <a:latin typeface="Calibri  "/>
            </a:endParaRPr>
          </a:p>
          <a:p>
            <a:pPr marL="0" indent="0" algn="ctr">
              <a:buNone/>
            </a:pPr>
            <a:r>
              <a:rPr lang="en-US" sz="5400" dirty="0">
                <a:solidFill>
                  <a:srgbClr val="0099CC"/>
                </a:solidFill>
                <a:latin typeface="Calibri  "/>
              </a:rPr>
              <a:t>ashrae.org</a:t>
            </a:r>
            <a:endParaRPr lang="en-US" sz="5400" dirty="0">
              <a:latin typeface="Calibri  "/>
            </a:endParaRPr>
          </a:p>
        </p:txBody>
      </p:sp>
    </p:spTree>
    <p:extLst>
      <p:ext uri="{BB962C8B-B14F-4D97-AF65-F5344CB8AC3E}">
        <p14:creationId xmlns:p14="http://schemas.microsoft.com/office/powerpoint/2010/main" val="365175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B8E90A-0668-8BEA-20FE-F6885FA1C843}"/>
              </a:ext>
            </a:extLst>
          </p:cNvPr>
          <p:cNvSpPr txBox="1"/>
          <p:nvPr/>
        </p:nvSpPr>
        <p:spPr>
          <a:xfrm>
            <a:off x="128591" y="141977"/>
            <a:ext cx="7609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2025-28 ASHRAE Strategic Plan </a:t>
            </a:r>
            <a:endParaRPr kumimoji="0" lang="en-US" sz="18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pic>
        <p:nvPicPr>
          <p:cNvPr id="10" name="Picture 9">
            <a:extLst>
              <a:ext uri="{FF2B5EF4-FFF2-40B4-BE49-F238E27FC236}">
                <a16:creationId xmlns:a16="http://schemas.microsoft.com/office/drawing/2014/main" id="{00A2303B-7428-614E-4F52-58954C8DA30F}"/>
              </a:ext>
            </a:extLst>
          </p:cNvPr>
          <p:cNvPicPr>
            <a:picLocks noChangeAspect="1"/>
          </p:cNvPicPr>
          <p:nvPr/>
        </p:nvPicPr>
        <p:blipFill>
          <a:blip r:embed="rId3"/>
          <a:srcRect t="7581" r="1348"/>
          <a:stretch/>
        </p:blipFill>
        <p:spPr>
          <a:xfrm>
            <a:off x="628087" y="1275853"/>
            <a:ext cx="10963901" cy="5301457"/>
          </a:xfrm>
          <a:prstGeom prst="rect">
            <a:avLst/>
          </a:prstGeom>
        </p:spPr>
      </p:pic>
    </p:spTree>
    <p:extLst>
      <p:ext uri="{BB962C8B-B14F-4D97-AF65-F5344CB8AC3E}">
        <p14:creationId xmlns:p14="http://schemas.microsoft.com/office/powerpoint/2010/main" val="216886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636A-0DDA-3CFE-5908-824E03FF13A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739301-A640-55B0-1490-79129E3091C9}"/>
              </a:ext>
            </a:extLst>
          </p:cNvPr>
          <p:cNvSpPr>
            <a:spLocks noGrp="1"/>
          </p:cNvSpPr>
          <p:nvPr>
            <p:ph type="title"/>
          </p:nvPr>
        </p:nvSpPr>
        <p:spPr>
          <a:xfrm>
            <a:off x="128593" y="640681"/>
            <a:ext cx="998989" cy="643543"/>
          </a:xfrm>
        </p:spPr>
        <p:txBody>
          <a:bodyPr>
            <a:normAutofit/>
          </a:body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5CB9E90D-87EB-B115-6514-E0A9A8BB2515}"/>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TECHNICAL RESOURCES</a:t>
            </a:r>
          </a:p>
        </p:txBody>
      </p:sp>
      <p:sp>
        <p:nvSpPr>
          <p:cNvPr id="6" name="Title 1">
            <a:extLst>
              <a:ext uri="{FF2B5EF4-FFF2-40B4-BE49-F238E27FC236}">
                <a16:creationId xmlns:a16="http://schemas.microsoft.com/office/drawing/2014/main" id="{61A2D5CB-C297-348A-A17E-4F0F03E9B546}"/>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A00E3C56-3370-043D-08DB-86F08C60EBB1}"/>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5698D6E9-362B-50F7-1277-B9AD74F4E7EC}"/>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4BCC0DF9-5FB3-D4AD-DC1C-AE2381F1A94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67A9BF8F-5CFA-34D1-1CF7-7C88D8F9FD6F}"/>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8A74E9-C615-DA48-D27C-02FD27A0AF33}"/>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5D0219-3AA3-2051-410F-932CE49471FE}"/>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77858A-5B99-49E9-E848-B692616DC3E5}"/>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380F95-A34F-B35D-3341-A3F78A250B32}"/>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A453CEC-4B77-4FA7-DDD6-6CC5B85EE21D}"/>
              </a:ext>
            </a:extLst>
          </p:cNvPr>
          <p:cNvSpPr txBox="1"/>
          <p:nvPr/>
        </p:nvSpPr>
        <p:spPr>
          <a:xfrm>
            <a:off x="128591" y="141977"/>
            <a:ext cx="7609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2025-28 ASHRAE Strategic Plan </a:t>
            </a:r>
            <a:endParaRPr kumimoji="0" lang="en-US" sz="18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pic>
        <p:nvPicPr>
          <p:cNvPr id="10" name="Picture 9">
            <a:extLst>
              <a:ext uri="{FF2B5EF4-FFF2-40B4-BE49-F238E27FC236}">
                <a16:creationId xmlns:a16="http://schemas.microsoft.com/office/drawing/2014/main" id="{5E23AF69-882C-4AB0-381F-03417FEB79FE}"/>
              </a:ext>
            </a:extLst>
          </p:cNvPr>
          <p:cNvPicPr>
            <a:picLocks noChangeAspect="1"/>
          </p:cNvPicPr>
          <p:nvPr/>
        </p:nvPicPr>
        <p:blipFill>
          <a:blip r:embed="rId3"/>
          <a:srcRect t="7260"/>
          <a:stretch/>
        </p:blipFill>
        <p:spPr>
          <a:xfrm>
            <a:off x="1190503" y="1247221"/>
            <a:ext cx="9810994" cy="5371180"/>
          </a:xfrm>
          <a:prstGeom prst="rect">
            <a:avLst/>
          </a:prstGeom>
        </p:spPr>
      </p:pic>
    </p:spTree>
    <p:extLst>
      <p:ext uri="{BB962C8B-B14F-4D97-AF65-F5344CB8AC3E}">
        <p14:creationId xmlns:p14="http://schemas.microsoft.com/office/powerpoint/2010/main" val="706517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63DB9-EA5E-A002-1114-197C141A11A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88E75D7-1CC6-EE9D-B534-EDB0A6D8E816}"/>
              </a:ext>
            </a:extLst>
          </p:cNvPr>
          <p:cNvSpPr/>
          <p:nvPr/>
        </p:nvSpPr>
        <p:spPr>
          <a:xfrm>
            <a:off x="0" y="1284224"/>
            <a:ext cx="12191995" cy="530163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FD1014-A62F-33C9-0106-12E75FC74896}"/>
              </a:ext>
            </a:extLst>
          </p:cNvPr>
          <p:cNvSpPr>
            <a:spLocks noGrp="1"/>
          </p:cNvSpPr>
          <p:nvPr>
            <p:ph type="title"/>
          </p:nvPr>
        </p:nvSpPr>
        <p:spPr>
          <a:xfrm>
            <a:off x="128593" y="640681"/>
            <a:ext cx="998989" cy="643543"/>
          </a:xfrm>
        </p:spPr>
        <p:txBody>
          <a:bodyPr>
            <a:normAutofit/>
          </a:body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4A058359-6A55-61C3-9D42-84EAE020A022}"/>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TECHNICAL RESOURCES</a:t>
            </a:r>
          </a:p>
        </p:txBody>
      </p:sp>
      <p:sp>
        <p:nvSpPr>
          <p:cNvPr id="6" name="Title 1">
            <a:extLst>
              <a:ext uri="{FF2B5EF4-FFF2-40B4-BE49-F238E27FC236}">
                <a16:creationId xmlns:a16="http://schemas.microsoft.com/office/drawing/2014/main" id="{1F6A8690-9B15-49AF-8AB7-D6CEEE06791B}"/>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03234638-7CDB-3778-104C-BBF3D003EAAC}"/>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29957218-2B19-6469-A618-BD3B8B9E4DB6}"/>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EAE7045E-5AD2-AE69-4723-E4E3A513DB0A}"/>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12663518-9EB8-303A-DDFF-AE1A3C4795A0}"/>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D7441F-557D-108B-3B12-DF8822DAE0B6}"/>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CE80D5-7742-C909-4ECC-C924B278DAB0}"/>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44008A-4794-0223-9E04-720BE8C7F4AA}"/>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4F98BF-514A-0BEE-D97E-A0ACF50B795D}"/>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1B90304-4AF7-6EDF-6109-8336552F0906}"/>
              </a:ext>
            </a:extLst>
          </p:cNvPr>
          <p:cNvSpPr txBox="1"/>
          <p:nvPr/>
        </p:nvSpPr>
        <p:spPr>
          <a:xfrm>
            <a:off x="128591" y="141977"/>
            <a:ext cx="7609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rPr>
              <a:t>2025-28 ASHRAE Strategic Plan </a:t>
            </a:r>
            <a:endParaRPr kumimoji="0" lang="en-US" sz="1800" b="1" i="0" u="none" strike="noStrike" kern="1200" cap="none" spc="0" normalizeH="0" baseline="0" noProof="0" dirty="0">
              <a:ln>
                <a:noFill/>
              </a:ln>
              <a:solidFill>
                <a:prstClr val="white"/>
              </a:solidFill>
              <a:effectLst/>
              <a:uLnTx/>
              <a:uFillTx/>
              <a:latin typeface="Akzidenz Grotesk BE Medium" panose="02000803030000020004" pitchFamily="50" charset="0"/>
              <a:ea typeface="+mn-ea"/>
              <a:cs typeface="+mn-cs"/>
            </a:endParaRPr>
          </a:p>
        </p:txBody>
      </p:sp>
      <p:sp>
        <p:nvSpPr>
          <p:cNvPr id="3" name="TextBox 2">
            <a:extLst>
              <a:ext uri="{FF2B5EF4-FFF2-40B4-BE49-F238E27FC236}">
                <a16:creationId xmlns:a16="http://schemas.microsoft.com/office/drawing/2014/main" id="{9CA50E9C-D7E5-5A00-E5CA-0FEEBCC637D5}"/>
              </a:ext>
            </a:extLst>
          </p:cNvPr>
          <p:cNvSpPr txBox="1"/>
          <p:nvPr/>
        </p:nvSpPr>
        <p:spPr>
          <a:xfrm>
            <a:off x="0" y="2446301"/>
            <a:ext cx="12191995" cy="984885"/>
          </a:xfrm>
          <a:prstGeom prst="rect">
            <a:avLst/>
          </a:prstGeom>
          <a:noFill/>
        </p:spPr>
        <p:txBody>
          <a:bodyPr wrap="square" rtlCol="0">
            <a:spAutoFit/>
          </a:bodyPr>
          <a:lstStyle/>
          <a:p>
            <a:pPr algn="ctr"/>
            <a:r>
              <a:rPr lang="en-US" sz="4000" b="1" dirty="0">
                <a:solidFill>
                  <a:schemeClr val="bg1"/>
                </a:solidFill>
              </a:rPr>
              <a:t>2025-28 ASHRAE Strategic Plan</a:t>
            </a:r>
            <a:endParaRPr lang="en-US" sz="2800" dirty="0">
              <a:solidFill>
                <a:schemeClr val="bg1"/>
              </a:solidFill>
            </a:endParaRPr>
          </a:p>
          <a:p>
            <a:endParaRPr lang="en-US" dirty="0"/>
          </a:p>
        </p:txBody>
      </p:sp>
      <p:sp>
        <p:nvSpPr>
          <p:cNvPr id="19" name="TextBox 18">
            <a:extLst>
              <a:ext uri="{FF2B5EF4-FFF2-40B4-BE49-F238E27FC236}">
                <a16:creationId xmlns:a16="http://schemas.microsoft.com/office/drawing/2014/main" id="{7398F6FD-43E1-6362-188E-D9FD49F271EE}"/>
              </a:ext>
            </a:extLst>
          </p:cNvPr>
          <p:cNvSpPr txBox="1"/>
          <p:nvPr/>
        </p:nvSpPr>
        <p:spPr>
          <a:xfrm>
            <a:off x="2475174" y="3606141"/>
            <a:ext cx="7241645" cy="1138773"/>
          </a:xfrm>
          <a:prstGeom prst="rect">
            <a:avLst/>
          </a:prstGeom>
          <a:noFill/>
        </p:spPr>
        <p:txBody>
          <a:bodyPr wrap="square" rtlCol="0">
            <a:spAutoFit/>
          </a:bodyPr>
          <a:lstStyle/>
          <a:p>
            <a:pPr algn="ctr"/>
            <a:r>
              <a:rPr lang="en-US" sz="3200" dirty="0">
                <a:solidFill>
                  <a:schemeClr val="bg1"/>
                </a:solidFill>
              </a:rPr>
              <a:t>Download in English and Spanish at </a:t>
            </a:r>
            <a:r>
              <a:rPr lang="en-US" sz="3600" b="1" dirty="0">
                <a:solidFill>
                  <a:schemeClr val="bg1"/>
                </a:solidFill>
              </a:rPr>
              <a:t>ashrae.org/strategicplan </a:t>
            </a:r>
          </a:p>
        </p:txBody>
      </p:sp>
    </p:spTree>
    <p:extLst>
      <p:ext uri="{BB962C8B-B14F-4D97-AF65-F5344CB8AC3E}">
        <p14:creationId xmlns:p14="http://schemas.microsoft.com/office/powerpoint/2010/main" val="8640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in a suit and tie&#10;&#10;AI-generated content may be incorrect.">
            <a:extLst>
              <a:ext uri="{FF2B5EF4-FFF2-40B4-BE49-F238E27FC236}">
                <a16:creationId xmlns:a16="http://schemas.microsoft.com/office/drawing/2014/main" id="{EBB3F553-5BFE-6B51-3EAE-1E6EF5D83B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78817" y="4365811"/>
            <a:ext cx="1350983" cy="1589912"/>
          </a:xfrm>
          <a:prstGeom prst="rect">
            <a:avLst/>
          </a:prstGeom>
        </p:spPr>
      </p:pic>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4370" y="664118"/>
            <a:ext cx="998989" cy="643543"/>
          </a:xfrm>
        </p:spPr>
        <p:txBody>
          <a:bodyPr>
            <a:normAutofit/>
          </a:body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79689" y="67451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767152" y="66411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029491" y="6674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756860" y="65580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368899" y="644754"/>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38892"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981381"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725669" y="82238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340639"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213359" y="82238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6794296-032A-8B1C-701F-875C09062E82}"/>
              </a:ext>
            </a:extLst>
          </p:cNvPr>
          <p:cNvGrpSpPr/>
          <p:nvPr/>
        </p:nvGrpSpPr>
        <p:grpSpPr>
          <a:xfrm>
            <a:off x="203428" y="1619345"/>
            <a:ext cx="11806095" cy="1664005"/>
            <a:chOff x="129093" y="1950213"/>
            <a:chExt cx="11806095" cy="1664005"/>
          </a:xfrm>
        </p:grpSpPr>
        <p:sp>
          <p:nvSpPr>
            <p:cNvPr id="50" name="Rectangle 49">
              <a:extLst>
                <a:ext uri="{FF2B5EF4-FFF2-40B4-BE49-F238E27FC236}">
                  <a16:creationId xmlns:a16="http://schemas.microsoft.com/office/drawing/2014/main" id="{6D8E868D-F05C-C19B-8931-8E01264A1920}"/>
                </a:ext>
              </a:extLst>
            </p:cNvPr>
            <p:cNvSpPr/>
            <p:nvPr/>
          </p:nvSpPr>
          <p:spPr>
            <a:xfrm>
              <a:off x="129093" y="1979965"/>
              <a:ext cx="1090490"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a:rPr>
                <a:t>President</a:t>
              </a:r>
              <a:endParaRPr lang="en-US" dirty="0">
                <a:latin typeface="Akzidenz Grotesk BE Medium"/>
              </a:endParaRPr>
            </a:p>
          </p:txBody>
        </p:sp>
        <p:grpSp>
          <p:nvGrpSpPr>
            <p:cNvPr id="40" name="Group 39">
              <a:extLst>
                <a:ext uri="{FF2B5EF4-FFF2-40B4-BE49-F238E27FC236}">
                  <a16:creationId xmlns:a16="http://schemas.microsoft.com/office/drawing/2014/main" id="{C904495B-D328-95F9-2943-6438BF6D245A}"/>
                </a:ext>
              </a:extLst>
            </p:cNvPr>
            <p:cNvGrpSpPr/>
            <p:nvPr/>
          </p:nvGrpSpPr>
          <p:grpSpPr>
            <a:xfrm>
              <a:off x="1181517" y="2005516"/>
              <a:ext cx="3412541" cy="1399849"/>
              <a:chOff x="2899705" y="1590316"/>
              <a:chExt cx="3412541" cy="1399849"/>
            </a:xfrm>
          </p:grpSpPr>
          <p:sp>
            <p:nvSpPr>
              <p:cNvPr id="47" name="TextBox 46">
                <a:extLst>
                  <a:ext uri="{FF2B5EF4-FFF2-40B4-BE49-F238E27FC236}">
                    <a16:creationId xmlns:a16="http://schemas.microsoft.com/office/drawing/2014/main" id="{951BBF6D-5A19-FF64-5003-16ED1B14C543}"/>
                  </a:ext>
                </a:extLst>
              </p:cNvPr>
              <p:cNvSpPr txBox="1"/>
              <p:nvPr/>
            </p:nvSpPr>
            <p:spPr>
              <a:xfrm>
                <a:off x="2899705" y="2066835"/>
                <a:ext cx="1890126" cy="923330"/>
              </a:xfrm>
              <a:prstGeom prst="rect">
                <a:avLst/>
              </a:prstGeom>
              <a:noFill/>
            </p:spPr>
            <p:txBody>
              <a:bodyPr wrap="square" lIns="91440" tIns="45720" rIns="91440" bIns="45720" rtlCol="0" anchor="t">
                <a:spAutoFit/>
              </a:bodyPr>
              <a:lstStyle/>
              <a:p>
                <a:r>
                  <a:rPr lang="en-US" sz="1400" b="1" dirty="0"/>
                  <a:t>Bill McQuade, P.E.</a:t>
                </a:r>
              </a:p>
              <a:p>
                <a:r>
                  <a:rPr lang="en-US" sz="1400" b="1" dirty="0"/>
                  <a:t>CDP, Fellow ASHRAE, LEED AP</a:t>
                </a:r>
                <a:endParaRPr lang="en-US" sz="1400" b="1" dirty="0">
                  <a:cs typeface="Calibri"/>
                </a:endParaRPr>
              </a:p>
              <a:p>
                <a:r>
                  <a:rPr lang="en-US" sz="1200" dirty="0">
                    <a:cs typeface="Calibri"/>
                  </a:rPr>
                  <a:t>Jessup, Maryland</a:t>
                </a:r>
                <a:endParaRPr lang="en-US" sz="1200" dirty="0"/>
              </a:p>
            </p:txBody>
          </p:sp>
          <p:sp>
            <p:nvSpPr>
              <p:cNvPr id="48" name="Rectangle 47">
                <a:extLst>
                  <a:ext uri="{FF2B5EF4-FFF2-40B4-BE49-F238E27FC236}">
                    <a16:creationId xmlns:a16="http://schemas.microsoft.com/office/drawing/2014/main" id="{64AF59E3-D75F-5CAC-87F8-966F76982FE9}"/>
                  </a:ext>
                </a:extLst>
              </p:cNvPr>
              <p:cNvSpPr/>
              <p:nvPr/>
            </p:nvSpPr>
            <p:spPr>
              <a:xfrm>
                <a:off x="4246464" y="1590316"/>
                <a:ext cx="2065782"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a:rPr>
                  <a:t>President-Elect</a:t>
                </a:r>
                <a:endParaRPr lang="en-US" sz="2000" b="1" i="0" u="none" strike="noStrike" kern="1200" cap="none" spc="0" normalizeH="0" baseline="0" noProof="0" dirty="0">
                  <a:ln>
                    <a:noFill/>
                  </a:ln>
                  <a:solidFill>
                    <a:srgbClr val="0070C0"/>
                  </a:solidFill>
                  <a:effectLst/>
                  <a:uLnTx/>
                  <a:uFillTx/>
                  <a:latin typeface="Akzidenz Grotesk BE Medium"/>
                </a:endParaRPr>
              </a:p>
            </p:txBody>
          </p:sp>
        </p:grpSp>
        <p:grpSp>
          <p:nvGrpSpPr>
            <p:cNvPr id="41" name="Group 40">
              <a:extLst>
                <a:ext uri="{FF2B5EF4-FFF2-40B4-BE49-F238E27FC236}">
                  <a16:creationId xmlns:a16="http://schemas.microsoft.com/office/drawing/2014/main" id="{E0490CB0-C8E9-84A0-8171-8B64BB125C8D}"/>
                </a:ext>
              </a:extLst>
            </p:cNvPr>
            <p:cNvGrpSpPr/>
            <p:nvPr/>
          </p:nvGrpSpPr>
          <p:grpSpPr>
            <a:xfrm>
              <a:off x="4083215" y="1957548"/>
              <a:ext cx="2668924" cy="1656670"/>
              <a:chOff x="5787643" y="1562977"/>
              <a:chExt cx="2668924" cy="1656670"/>
            </a:xfrm>
          </p:grpSpPr>
          <p:sp>
            <p:nvSpPr>
              <p:cNvPr id="45" name="TextBox 44">
                <a:extLst>
                  <a:ext uri="{FF2B5EF4-FFF2-40B4-BE49-F238E27FC236}">
                    <a16:creationId xmlns:a16="http://schemas.microsoft.com/office/drawing/2014/main" id="{986422C3-ED37-DCD1-539A-87F615870E2C}"/>
                  </a:ext>
                </a:extLst>
              </p:cNvPr>
              <p:cNvSpPr txBox="1"/>
              <p:nvPr/>
            </p:nvSpPr>
            <p:spPr>
              <a:xfrm>
                <a:off x="5787643" y="2111651"/>
                <a:ext cx="1650047" cy="1107996"/>
              </a:xfrm>
              <a:prstGeom prst="rect">
                <a:avLst/>
              </a:prstGeom>
              <a:noFill/>
            </p:spPr>
            <p:txBody>
              <a:bodyPr wrap="square" lIns="91440" tIns="45720" rIns="91440" bIns="45720" rtlCol="0" anchor="t">
                <a:spAutoFit/>
              </a:bodyPr>
              <a:lstStyle/>
              <a:p>
                <a:r>
                  <a:rPr lang="en-US" sz="1400" b="1" dirty="0"/>
                  <a:t>Sarah Maston, P.E., BCxP</a:t>
                </a:r>
                <a:r>
                  <a:rPr lang="en-US" sz="1400" dirty="0"/>
                  <a:t>, </a:t>
                </a:r>
                <a:r>
                  <a:rPr lang="en-US" sz="1400" b="1" dirty="0"/>
                  <a:t>LEED AP</a:t>
                </a:r>
              </a:p>
              <a:p>
                <a:r>
                  <a:rPr lang="en-US" sz="1200" dirty="0"/>
                  <a:t>Hudson, Massachusetts </a:t>
                </a:r>
              </a:p>
              <a:p>
                <a:endParaRPr lang="en-US" sz="1400" dirty="0"/>
              </a:p>
            </p:txBody>
          </p:sp>
          <p:sp>
            <p:nvSpPr>
              <p:cNvPr id="46" name="Rectangle 45">
                <a:extLst>
                  <a:ext uri="{FF2B5EF4-FFF2-40B4-BE49-F238E27FC236}">
                    <a16:creationId xmlns:a16="http://schemas.microsoft.com/office/drawing/2014/main" id="{2E3DAA71-7565-9587-564B-9A171B9F881F}"/>
                  </a:ext>
                </a:extLst>
              </p:cNvPr>
              <p:cNvSpPr/>
              <p:nvPr/>
            </p:nvSpPr>
            <p:spPr>
              <a:xfrm>
                <a:off x="7370372" y="1562977"/>
                <a:ext cx="1086195"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a:rPr>
                  <a:t>Treasurer</a:t>
                </a:r>
                <a:endParaRPr lang="en-US" sz="2000" b="1" i="0" u="none" strike="noStrike" kern="1200" cap="none" spc="0" normalizeH="0" baseline="0" noProof="0" dirty="0">
                  <a:ln>
                    <a:noFill/>
                  </a:ln>
                  <a:solidFill>
                    <a:srgbClr val="0070C0"/>
                  </a:solidFill>
                  <a:effectLst/>
                  <a:uLnTx/>
                  <a:uFillTx/>
                  <a:latin typeface="Akzidenz Grotesk BE Medium"/>
                </a:endParaRPr>
              </a:p>
            </p:txBody>
          </p:sp>
        </p:grpSp>
        <p:sp>
          <p:nvSpPr>
            <p:cNvPr id="42" name="Rectangle 41">
              <a:extLst>
                <a:ext uri="{FF2B5EF4-FFF2-40B4-BE49-F238E27FC236}">
                  <a16:creationId xmlns:a16="http://schemas.microsoft.com/office/drawing/2014/main" id="{2FA1FA37-EE56-E1F9-AFDC-2134A96A1578}"/>
                </a:ext>
              </a:extLst>
            </p:cNvPr>
            <p:cNvSpPr/>
            <p:nvPr/>
          </p:nvSpPr>
          <p:spPr>
            <a:xfrm>
              <a:off x="8809754" y="1950213"/>
              <a:ext cx="1280336" cy="369332"/>
            </a:xfrm>
            <a:prstGeom prst="rect">
              <a:avLst/>
            </a:prstGeom>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lang="en-US" b="1" dirty="0">
                  <a:solidFill>
                    <a:srgbClr val="0070C0"/>
                  </a:solidFill>
                  <a:latin typeface="Akzidenz Grotesk BE Medium"/>
                </a:rPr>
                <a:t>Secretary</a:t>
              </a:r>
              <a:endParaRPr lang="en-US" dirty="0">
                <a:cs typeface="Calibri" panose="020F0502020204030204"/>
              </a:endParaRPr>
            </a:p>
          </p:txBody>
        </p:sp>
        <p:sp>
          <p:nvSpPr>
            <p:cNvPr id="43" name="TextBox 42">
              <a:extLst>
                <a:ext uri="{FF2B5EF4-FFF2-40B4-BE49-F238E27FC236}">
                  <a16:creationId xmlns:a16="http://schemas.microsoft.com/office/drawing/2014/main" id="{5474A008-DF37-ED94-55DC-16733CD5F8E8}"/>
                </a:ext>
              </a:extLst>
            </p:cNvPr>
            <p:cNvSpPr txBox="1"/>
            <p:nvPr/>
          </p:nvSpPr>
          <p:spPr>
            <a:xfrm>
              <a:off x="10116465" y="2559761"/>
              <a:ext cx="181872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cs typeface="Calibri"/>
                </a:rPr>
                <a:t>Jeff Littleton</a:t>
              </a:r>
            </a:p>
            <a:p>
              <a:r>
                <a:rPr lang="en-US" sz="1200" dirty="0">
                  <a:cs typeface="Calibri"/>
                </a:rPr>
                <a:t>Peachtree Corners, Georgia</a:t>
              </a:r>
            </a:p>
          </p:txBody>
        </p:sp>
      </p:grpSp>
      <p:pic>
        <p:nvPicPr>
          <p:cNvPr id="53" name="Picture 12">
            <a:extLst>
              <a:ext uri="{FF2B5EF4-FFF2-40B4-BE49-F238E27FC236}">
                <a16:creationId xmlns:a16="http://schemas.microsoft.com/office/drawing/2014/main" id="{1EE03369-468D-D67D-125E-782F2EA67F29}"/>
              </a:ext>
            </a:extLst>
          </p:cNvPr>
          <p:cNvPicPr>
            <a:picLocks noChangeAspect="1"/>
          </p:cNvPicPr>
          <p:nvPr/>
        </p:nvPicPr>
        <p:blipFill rotWithShape="1">
          <a:blip r:embed="rId4"/>
          <a:srcRect l="11504" r="12389" b="13511"/>
          <a:stretch/>
        </p:blipFill>
        <p:spPr>
          <a:xfrm>
            <a:off x="8965769" y="2031510"/>
            <a:ext cx="1163989" cy="1487264"/>
          </a:xfrm>
          <a:prstGeom prst="rect">
            <a:avLst/>
          </a:prstGeom>
        </p:spPr>
      </p:pic>
      <p:sp>
        <p:nvSpPr>
          <p:cNvPr id="54" name="Rectangle 53">
            <a:extLst>
              <a:ext uri="{FF2B5EF4-FFF2-40B4-BE49-F238E27FC236}">
                <a16:creationId xmlns:a16="http://schemas.microsoft.com/office/drawing/2014/main" id="{AD306B33-D584-56B5-CD3A-BE9586450930}"/>
              </a:ext>
            </a:extLst>
          </p:cNvPr>
          <p:cNvSpPr/>
          <p:nvPr/>
        </p:nvSpPr>
        <p:spPr>
          <a:xfrm>
            <a:off x="4668393" y="3734050"/>
            <a:ext cx="242604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rPr>
              <a:t>Vice Presidents</a:t>
            </a:r>
          </a:p>
        </p:txBody>
      </p:sp>
      <p:sp>
        <p:nvSpPr>
          <p:cNvPr id="68" name="TextBox 67">
            <a:extLst>
              <a:ext uri="{FF2B5EF4-FFF2-40B4-BE49-F238E27FC236}">
                <a16:creationId xmlns:a16="http://schemas.microsoft.com/office/drawing/2014/main" id="{29E16D1D-7D90-82E3-1367-A158ECA97C41}"/>
              </a:ext>
            </a:extLst>
          </p:cNvPr>
          <p:cNvSpPr txBox="1"/>
          <p:nvPr/>
        </p:nvSpPr>
        <p:spPr>
          <a:xfrm>
            <a:off x="229356" y="199546"/>
            <a:ext cx="6471885" cy="584775"/>
          </a:xfrm>
          <a:prstGeom prst="rect">
            <a:avLst/>
          </a:prstGeom>
          <a:noFill/>
        </p:spPr>
        <p:txBody>
          <a:bodyPr wrap="square" rtlCol="0">
            <a:spAutoFit/>
          </a:bodyPr>
          <a:lstStyle/>
          <a:p>
            <a:r>
              <a:rPr lang="en-US" sz="3200" b="1" dirty="0">
                <a:solidFill>
                  <a:schemeClr val="bg1"/>
                </a:solidFill>
                <a:latin typeface="Akzidenz Grotesk BE Medium" panose="02000803030000020004" pitchFamily="50" charset="0"/>
              </a:rPr>
              <a:t>ASHRAE Board of Directors</a:t>
            </a:r>
            <a:endParaRPr lang="en-US" b="1" dirty="0">
              <a:solidFill>
                <a:schemeClr val="bg1"/>
              </a:solidFill>
              <a:latin typeface="Akzidenz Grotesk BE Medium" panose="02000803030000020004" pitchFamily="50" charset="0"/>
            </a:endParaRPr>
          </a:p>
        </p:txBody>
      </p:sp>
      <p:pic>
        <p:nvPicPr>
          <p:cNvPr id="17" name="Picture 16" descr="Medium shot of a person smiling&#10;&#10;Description automatically generated">
            <a:extLst>
              <a:ext uri="{FF2B5EF4-FFF2-40B4-BE49-F238E27FC236}">
                <a16:creationId xmlns:a16="http://schemas.microsoft.com/office/drawing/2014/main" id="{E4C5CE37-AA11-3B54-426C-8F0BC77E795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95369" y="2018429"/>
            <a:ext cx="991416" cy="1487264"/>
          </a:xfrm>
          <a:prstGeom prst="rect">
            <a:avLst/>
          </a:prstGeom>
        </p:spPr>
      </p:pic>
      <p:sp>
        <p:nvSpPr>
          <p:cNvPr id="18" name="TextBox 17">
            <a:extLst>
              <a:ext uri="{FF2B5EF4-FFF2-40B4-BE49-F238E27FC236}">
                <a16:creationId xmlns:a16="http://schemas.microsoft.com/office/drawing/2014/main" id="{96713EA8-5876-7A5F-0285-C85D1902C653}"/>
              </a:ext>
            </a:extLst>
          </p:cNvPr>
          <p:cNvSpPr txBox="1"/>
          <p:nvPr/>
        </p:nvSpPr>
        <p:spPr>
          <a:xfrm>
            <a:off x="6867928" y="2141025"/>
            <a:ext cx="2244117" cy="1101905"/>
          </a:xfrm>
          <a:prstGeom prst="rect">
            <a:avLst/>
          </a:prstGeom>
          <a:noFill/>
        </p:spPr>
        <p:txBody>
          <a:bodyPr wrap="square" lIns="91440" tIns="45720" rIns="91440" bIns="45720" rtlCol="0" anchor="t">
            <a:spAutoFit/>
          </a:bodyPr>
          <a:lstStyle/>
          <a:p>
            <a:pPr marL="0" marR="0">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Ashish Rakheja, B.E., M.Tech, Fellow ASHRAE</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Uttar Pradesh, India</a:t>
            </a:r>
          </a:p>
          <a:p>
            <a:endParaRPr lang="en-US" sz="1400" dirty="0"/>
          </a:p>
        </p:txBody>
      </p:sp>
      <p:pic>
        <p:nvPicPr>
          <p:cNvPr id="21" name="Picture 20" descr="Medium shot of a person smiling&#10;&#10;Description automatically generated">
            <a:extLst>
              <a:ext uri="{FF2B5EF4-FFF2-40B4-BE49-F238E27FC236}">
                <a16:creationId xmlns:a16="http://schemas.microsoft.com/office/drawing/2014/main" id="{005B940C-8304-CA77-590B-E889E2D3121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17636" y="4389257"/>
            <a:ext cx="1044137" cy="1566466"/>
          </a:xfrm>
          <a:prstGeom prst="rect">
            <a:avLst/>
          </a:prstGeom>
        </p:spPr>
      </p:pic>
      <p:sp>
        <p:nvSpPr>
          <p:cNvPr id="22" name="TextBox 21">
            <a:extLst>
              <a:ext uri="{FF2B5EF4-FFF2-40B4-BE49-F238E27FC236}">
                <a16:creationId xmlns:a16="http://schemas.microsoft.com/office/drawing/2014/main" id="{B05F2937-9EAC-F5C7-F80D-F9C3FD797D31}"/>
              </a:ext>
            </a:extLst>
          </p:cNvPr>
          <p:cNvSpPr txBox="1"/>
          <p:nvPr/>
        </p:nvSpPr>
        <p:spPr>
          <a:xfrm>
            <a:off x="1302779" y="4680047"/>
            <a:ext cx="2006816" cy="492443"/>
          </a:xfrm>
          <a:prstGeom prst="rect">
            <a:avLst/>
          </a:prstGeom>
          <a:noFill/>
        </p:spPr>
        <p:txBody>
          <a:bodyPr wrap="square" lIns="91440" tIns="45720" rIns="91440" bIns="45720" rtlCol="0" anchor="t">
            <a:spAutoFit/>
          </a:bodyPr>
          <a:lstStyle/>
          <a:p>
            <a:r>
              <a:rPr lang="en-US" sz="1400" b="1" dirty="0"/>
              <a:t>Devin Abellon, P.E.</a:t>
            </a:r>
          </a:p>
          <a:p>
            <a:r>
              <a:rPr lang="en-US" sz="1200" dirty="0">
                <a:cs typeface="Calibri"/>
              </a:rPr>
              <a:t>Mukilteo, Washington</a:t>
            </a:r>
          </a:p>
        </p:txBody>
      </p:sp>
      <p:pic>
        <p:nvPicPr>
          <p:cNvPr id="26" name="Picture 25" descr="A person in a suit and tie&#10;&#10;Description automatically generated">
            <a:extLst>
              <a:ext uri="{FF2B5EF4-FFF2-40B4-BE49-F238E27FC236}">
                <a16:creationId xmlns:a16="http://schemas.microsoft.com/office/drawing/2014/main" id="{CF1ACAB0-7E0D-089D-AD7E-684531D1581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871548" y="4355669"/>
            <a:ext cx="1088927" cy="1633642"/>
          </a:xfrm>
          <a:prstGeom prst="rect">
            <a:avLst/>
          </a:prstGeom>
        </p:spPr>
      </p:pic>
      <p:sp>
        <p:nvSpPr>
          <p:cNvPr id="27" name="TextBox 26">
            <a:extLst>
              <a:ext uri="{FF2B5EF4-FFF2-40B4-BE49-F238E27FC236}">
                <a16:creationId xmlns:a16="http://schemas.microsoft.com/office/drawing/2014/main" id="{BEEB138C-2822-9C31-EC19-D78ACE60ABE0}"/>
              </a:ext>
            </a:extLst>
          </p:cNvPr>
          <p:cNvSpPr txBox="1"/>
          <p:nvPr/>
        </p:nvSpPr>
        <p:spPr>
          <a:xfrm>
            <a:off x="4004582" y="4651686"/>
            <a:ext cx="1803016" cy="492443"/>
          </a:xfrm>
          <a:prstGeom prst="rect">
            <a:avLst/>
          </a:prstGeom>
          <a:noFill/>
        </p:spPr>
        <p:txBody>
          <a:bodyPr wrap="square" lIns="91440" tIns="45720" rIns="91440" bIns="45720" rtlCol="0" anchor="t">
            <a:spAutoFit/>
          </a:bodyPr>
          <a:lstStyle/>
          <a:p>
            <a:r>
              <a:rPr lang="en-US" sz="1400" b="1" dirty="0"/>
              <a:t>Kenneth Fulk</a:t>
            </a:r>
            <a:r>
              <a:rPr lang="en-US" sz="1400" b="1" dirty="0">
                <a:cs typeface="Calibri"/>
              </a:rPr>
              <a:t>, P.E.</a:t>
            </a:r>
          </a:p>
          <a:p>
            <a:r>
              <a:rPr lang="en-US" sz="1200" dirty="0">
                <a:cs typeface="Calibri"/>
              </a:rPr>
              <a:t>Allen, Texas</a:t>
            </a:r>
            <a:endParaRPr lang="en-US" sz="1200" dirty="0"/>
          </a:p>
        </p:txBody>
      </p:sp>
      <p:sp>
        <p:nvSpPr>
          <p:cNvPr id="29" name="TextBox 28">
            <a:extLst>
              <a:ext uri="{FF2B5EF4-FFF2-40B4-BE49-F238E27FC236}">
                <a16:creationId xmlns:a16="http://schemas.microsoft.com/office/drawing/2014/main" id="{DA532DB1-4AD4-B436-5813-6C5AB07A03DA}"/>
              </a:ext>
            </a:extLst>
          </p:cNvPr>
          <p:cNvSpPr txBox="1"/>
          <p:nvPr/>
        </p:nvSpPr>
        <p:spPr>
          <a:xfrm>
            <a:off x="6826474" y="4537681"/>
            <a:ext cx="1812696" cy="742254"/>
          </a:xfrm>
          <a:prstGeom prst="rect">
            <a:avLst/>
          </a:prstGeom>
          <a:noFill/>
        </p:spPr>
        <p:txBody>
          <a:bodyPr wrap="square" lIns="91440" tIns="45720" rIns="91440" bIns="45720" rtlCol="0" anchor="t">
            <a:spAutoFit/>
          </a:bodyPr>
          <a:lstStyle/>
          <a:p>
            <a:pPr marL="0" marR="0">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Trent Hunt</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Fellow ASHRAE</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Midvale, Utah</a:t>
            </a:r>
          </a:p>
        </p:txBody>
      </p:sp>
      <p:sp>
        <p:nvSpPr>
          <p:cNvPr id="30" name="TextBox 29">
            <a:extLst>
              <a:ext uri="{FF2B5EF4-FFF2-40B4-BE49-F238E27FC236}">
                <a16:creationId xmlns:a16="http://schemas.microsoft.com/office/drawing/2014/main" id="{F709CC86-2004-8D58-BCEC-FF9EC25B18C5}"/>
              </a:ext>
            </a:extLst>
          </p:cNvPr>
          <p:cNvSpPr txBox="1"/>
          <p:nvPr/>
        </p:nvSpPr>
        <p:spPr>
          <a:xfrm>
            <a:off x="9867203" y="4523706"/>
            <a:ext cx="2335485" cy="707886"/>
          </a:xfrm>
          <a:prstGeom prst="rect">
            <a:avLst/>
          </a:prstGeom>
          <a:noFill/>
        </p:spPr>
        <p:txBody>
          <a:bodyPr wrap="square" lIns="91440" tIns="45720" rIns="91440" bIns="45720" rtlCol="0" anchor="t">
            <a:spAutoFit/>
          </a:bodyPr>
          <a:lstStyle/>
          <a:p>
            <a:r>
              <a:rPr lang="en-US" sz="1400" b="1" dirty="0">
                <a:effectLst/>
                <a:latin typeface="Calibri" panose="020F0502020204030204" pitchFamily="34" charset="0"/>
                <a:ea typeface="Calibri" panose="020F0502020204030204" pitchFamily="34" charset="0"/>
                <a:cs typeface="Times New Roman" panose="02020603050405020304" pitchFamily="18" charset="0"/>
              </a:rPr>
              <a:t>Andres Sepulveda, P.E., </a:t>
            </a:r>
          </a:p>
          <a:p>
            <a:r>
              <a:rPr lang="en-US" sz="1400" b="1" dirty="0">
                <a:effectLst/>
                <a:latin typeface="Calibri" panose="020F0502020204030204" pitchFamily="34" charset="0"/>
                <a:ea typeface="Calibri" panose="020F0502020204030204" pitchFamily="34" charset="0"/>
                <a:cs typeface="Times New Roman" panose="02020603050405020304" pitchFamily="18" charset="0"/>
              </a:rPr>
              <a:t>Fellow ASHRAE</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Madrid, Spain</a:t>
            </a:r>
            <a:endParaRPr lang="en-US" sz="1200" dirty="0">
              <a:cs typeface="Calibri"/>
            </a:endParaRPr>
          </a:p>
        </p:txBody>
      </p:sp>
      <p:cxnSp>
        <p:nvCxnSpPr>
          <p:cNvPr id="3" name="Straight Connector 2">
            <a:extLst>
              <a:ext uri="{FF2B5EF4-FFF2-40B4-BE49-F238E27FC236}">
                <a16:creationId xmlns:a16="http://schemas.microsoft.com/office/drawing/2014/main" id="{73B3DD6A-0256-2A54-2B3F-718D5D2D3D21}"/>
              </a:ext>
            </a:extLst>
          </p:cNvPr>
          <p:cNvCxnSpPr/>
          <p:nvPr/>
        </p:nvCxnSpPr>
        <p:spPr>
          <a:xfrm flipH="1">
            <a:off x="79131" y="3921369"/>
            <a:ext cx="4404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F00BCA-9D5C-2FC7-9893-13EDC64C9BAD}"/>
              </a:ext>
            </a:extLst>
          </p:cNvPr>
          <p:cNvCxnSpPr/>
          <p:nvPr/>
        </p:nvCxnSpPr>
        <p:spPr>
          <a:xfrm flipH="1">
            <a:off x="7239000" y="3921369"/>
            <a:ext cx="4404946"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A person in a suit&#10;&#10;AI-generated content may be incorrect.">
            <a:extLst>
              <a:ext uri="{FF2B5EF4-FFF2-40B4-BE49-F238E27FC236}">
                <a16:creationId xmlns:a16="http://schemas.microsoft.com/office/drawing/2014/main" id="{192BBFF0-A214-B8AD-1A43-DD91BFEE9BE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9356" y="2031105"/>
            <a:ext cx="1090490" cy="1526420"/>
          </a:xfrm>
          <a:prstGeom prst="rect">
            <a:avLst/>
          </a:prstGeom>
        </p:spPr>
      </p:pic>
      <p:pic>
        <p:nvPicPr>
          <p:cNvPr id="28" name="Picture 27" descr="A person in a suit and tie&#10;&#10;AI-generated content may be incorrect.">
            <a:extLst>
              <a:ext uri="{FF2B5EF4-FFF2-40B4-BE49-F238E27FC236}">
                <a16:creationId xmlns:a16="http://schemas.microsoft.com/office/drawing/2014/main" id="{68F2ACFC-5F8C-A9F2-4808-6FA0B93605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6261" y="2045185"/>
            <a:ext cx="1086195" cy="1415934"/>
          </a:xfrm>
          <a:prstGeom prst="rect">
            <a:avLst/>
          </a:prstGeom>
        </p:spPr>
      </p:pic>
      <p:pic>
        <p:nvPicPr>
          <p:cNvPr id="32" name="Picture 31" descr="A person in a suit&#10;&#10;AI-generated content may be incorrect.">
            <a:extLst>
              <a:ext uri="{FF2B5EF4-FFF2-40B4-BE49-F238E27FC236}">
                <a16:creationId xmlns:a16="http://schemas.microsoft.com/office/drawing/2014/main" id="{CFEEE14E-5E52-9DC2-1AA7-B911E61D79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3363" y="4389257"/>
            <a:ext cx="1205936" cy="1572024"/>
          </a:xfrm>
          <a:prstGeom prst="rect">
            <a:avLst/>
          </a:prstGeom>
        </p:spPr>
      </p:pic>
      <p:pic>
        <p:nvPicPr>
          <p:cNvPr id="39" name="Picture 38" descr="A red corner with white text&#10;&#10;Description automatically generated">
            <a:extLst>
              <a:ext uri="{FF2B5EF4-FFF2-40B4-BE49-F238E27FC236}">
                <a16:creationId xmlns:a16="http://schemas.microsoft.com/office/drawing/2014/main" id="{65A17A14-1EC4-D6D3-9D45-117DAA3B9249}"/>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759391" y="2003323"/>
            <a:ext cx="477924" cy="471572"/>
          </a:xfrm>
          <a:prstGeom prst="rect">
            <a:avLst/>
          </a:prstGeom>
        </p:spPr>
      </p:pic>
      <p:pic>
        <p:nvPicPr>
          <p:cNvPr id="49" name="Picture 48" descr="A red corner with white text&#10;&#10;Description automatically generated">
            <a:extLst>
              <a:ext uri="{FF2B5EF4-FFF2-40B4-BE49-F238E27FC236}">
                <a16:creationId xmlns:a16="http://schemas.microsoft.com/office/drawing/2014/main" id="{D11FC84F-74EA-0EBE-3E40-1C546DDCAD1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460655" y="4365811"/>
            <a:ext cx="477924" cy="471572"/>
          </a:xfrm>
          <a:prstGeom prst="rect">
            <a:avLst/>
          </a:prstGeom>
        </p:spPr>
      </p:pic>
      <p:pic>
        <p:nvPicPr>
          <p:cNvPr id="51" name="Picture 50" descr="A red corner with white text&#10;&#10;Description automatically generated">
            <a:extLst>
              <a:ext uri="{FF2B5EF4-FFF2-40B4-BE49-F238E27FC236}">
                <a16:creationId xmlns:a16="http://schemas.microsoft.com/office/drawing/2014/main" id="{F4028F91-95BA-8EB4-435E-1DE4FDC509A3}"/>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441414" y="4355669"/>
            <a:ext cx="477924" cy="471572"/>
          </a:xfrm>
          <a:prstGeom prst="rect">
            <a:avLst/>
          </a:prstGeom>
        </p:spPr>
      </p:pic>
    </p:spTree>
    <p:extLst>
      <p:ext uri="{BB962C8B-B14F-4D97-AF65-F5344CB8AC3E}">
        <p14:creationId xmlns:p14="http://schemas.microsoft.com/office/powerpoint/2010/main" val="53938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79849" y="646545"/>
            <a:ext cx="998989" cy="643543"/>
          </a:xfrm>
        </p:spPr>
        <p:txBody>
          <a:bodyPr>
            <a:normAutofit/>
          </a:body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2352" y="654774"/>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11499" y="646137"/>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086199" y="62958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3568" y="6179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25607" y="60687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48801"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38089"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782377" y="78450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397347"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82352" y="78450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grpSp>
        <p:nvGrpSpPr>
          <p:cNvPr id="2" name="Group 1">
            <a:extLst>
              <a:ext uri="{FF2B5EF4-FFF2-40B4-BE49-F238E27FC236}">
                <a16:creationId xmlns:a16="http://schemas.microsoft.com/office/drawing/2014/main" id="{B540E263-608D-43B8-7D50-CE122E698F48}"/>
              </a:ext>
            </a:extLst>
          </p:cNvPr>
          <p:cNvGrpSpPr/>
          <p:nvPr/>
        </p:nvGrpSpPr>
        <p:grpSpPr>
          <a:xfrm>
            <a:off x="136051" y="1236649"/>
            <a:ext cx="1550534" cy="1834496"/>
            <a:chOff x="536648" y="1249781"/>
            <a:chExt cx="1550534" cy="1834496"/>
          </a:xfrm>
        </p:grpSpPr>
        <p:sp>
          <p:nvSpPr>
            <p:cNvPr id="3" name="Rectangle 2">
              <a:extLst>
                <a:ext uri="{FF2B5EF4-FFF2-40B4-BE49-F238E27FC236}">
                  <a16:creationId xmlns:a16="http://schemas.microsoft.com/office/drawing/2014/main" id="{3BC60FEA-B195-F9FE-E045-B85EA6BD5548}"/>
                </a:ext>
              </a:extLst>
            </p:cNvPr>
            <p:cNvSpPr/>
            <p:nvPr/>
          </p:nvSpPr>
          <p:spPr>
            <a:xfrm>
              <a:off x="725990" y="1249781"/>
              <a:ext cx="1221033"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I</a:t>
              </a:r>
              <a:endParaRPr lang="en-US" dirty="0">
                <a:latin typeface="Akzidenz Grotesk BE Medium"/>
                <a:cs typeface="Calibri" panose="020F0502020204030204"/>
              </a:endParaRPr>
            </a:p>
          </p:txBody>
        </p:sp>
        <p:sp>
          <p:nvSpPr>
            <p:cNvPr id="16" name="TextBox 15">
              <a:extLst>
                <a:ext uri="{FF2B5EF4-FFF2-40B4-BE49-F238E27FC236}">
                  <a16:creationId xmlns:a16="http://schemas.microsoft.com/office/drawing/2014/main" id="{A9526EC5-DF1D-802A-C77A-8FE06174EF88}"/>
                </a:ext>
              </a:extLst>
            </p:cNvPr>
            <p:cNvSpPr txBox="1"/>
            <p:nvPr/>
          </p:nvSpPr>
          <p:spPr>
            <a:xfrm>
              <a:off x="536648" y="2622612"/>
              <a:ext cx="1550534" cy="461665"/>
            </a:xfrm>
            <a:prstGeom prst="rect">
              <a:avLst/>
            </a:prstGeom>
            <a:noFill/>
          </p:spPr>
          <p:txBody>
            <a:bodyPr wrap="square" rtlCol="0">
              <a:spAutoFit/>
            </a:bodyPr>
            <a:lstStyle/>
            <a:p>
              <a:pPr algn="ctr"/>
              <a:r>
                <a:rPr lang="en-US" sz="1200" b="1" dirty="0"/>
                <a:t>Charles Bertuch</a:t>
              </a:r>
            </a:p>
            <a:p>
              <a:pPr algn="ctr"/>
              <a:r>
                <a:rPr lang="en-US" sz="1200" dirty="0"/>
                <a:t>Manlius, New York</a:t>
              </a:r>
            </a:p>
          </p:txBody>
        </p:sp>
      </p:grpSp>
      <p:grpSp>
        <p:nvGrpSpPr>
          <p:cNvPr id="18" name="Group 17">
            <a:extLst>
              <a:ext uri="{FF2B5EF4-FFF2-40B4-BE49-F238E27FC236}">
                <a16:creationId xmlns:a16="http://schemas.microsoft.com/office/drawing/2014/main" id="{209D3AF9-48C2-D1FF-A66B-44449A461953}"/>
              </a:ext>
            </a:extLst>
          </p:cNvPr>
          <p:cNvGrpSpPr/>
          <p:nvPr/>
        </p:nvGrpSpPr>
        <p:grpSpPr>
          <a:xfrm>
            <a:off x="2406622" y="1243649"/>
            <a:ext cx="1465186" cy="1818855"/>
            <a:chOff x="2002710" y="1244960"/>
            <a:chExt cx="1465186" cy="1818855"/>
          </a:xfrm>
        </p:grpSpPr>
        <p:sp>
          <p:nvSpPr>
            <p:cNvPr id="19" name="Rectangle 18">
              <a:extLst>
                <a:ext uri="{FF2B5EF4-FFF2-40B4-BE49-F238E27FC236}">
                  <a16:creationId xmlns:a16="http://schemas.microsoft.com/office/drawing/2014/main" id="{666B979F-74C1-F682-171F-9F245DF3CF3B}"/>
                </a:ext>
              </a:extLst>
            </p:cNvPr>
            <p:cNvSpPr/>
            <p:nvPr/>
          </p:nvSpPr>
          <p:spPr>
            <a:xfrm>
              <a:off x="2145017" y="1244960"/>
              <a:ext cx="11700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II</a:t>
              </a:r>
              <a:endParaRPr lang="en-US" b="1" i="0" u="none" strike="noStrike" kern="1200" cap="none" spc="0" normalizeH="0" baseline="0" noProof="0" dirty="0">
                <a:ln>
                  <a:noFill/>
                </a:ln>
                <a:solidFill>
                  <a:srgbClr val="0070C0"/>
                </a:solidFill>
                <a:effectLst/>
                <a:uLnTx/>
                <a:uFillTx/>
                <a:latin typeface="Akzidenz Grotesk BE Medium"/>
              </a:endParaRPr>
            </a:p>
          </p:txBody>
        </p:sp>
        <p:sp>
          <p:nvSpPr>
            <p:cNvPr id="20" name="TextBox 19">
              <a:extLst>
                <a:ext uri="{FF2B5EF4-FFF2-40B4-BE49-F238E27FC236}">
                  <a16:creationId xmlns:a16="http://schemas.microsoft.com/office/drawing/2014/main" id="{90CCADCC-A9C6-8CA9-5867-EC3E24F45B69}"/>
                </a:ext>
              </a:extLst>
            </p:cNvPr>
            <p:cNvSpPr txBox="1"/>
            <p:nvPr/>
          </p:nvSpPr>
          <p:spPr>
            <a:xfrm>
              <a:off x="2002710" y="2602150"/>
              <a:ext cx="1465186" cy="461665"/>
            </a:xfrm>
            <a:prstGeom prst="rect">
              <a:avLst/>
            </a:prstGeom>
            <a:noFill/>
          </p:spPr>
          <p:txBody>
            <a:bodyPr wrap="square" rtlCol="0">
              <a:spAutoFit/>
            </a:bodyPr>
            <a:lstStyle/>
            <a:p>
              <a:pPr algn="ctr"/>
              <a:r>
                <a:rPr lang="en-US" sz="1200" b="1" dirty="0"/>
                <a:t>Genevieve Lussier</a:t>
              </a:r>
            </a:p>
            <a:p>
              <a:pPr algn="ctr"/>
              <a:r>
                <a:rPr lang="en-US" sz="1200" dirty="0"/>
                <a:t>Quebec, Canada</a:t>
              </a:r>
            </a:p>
          </p:txBody>
        </p:sp>
      </p:grpSp>
      <p:sp>
        <p:nvSpPr>
          <p:cNvPr id="22" name="Rectangle 21">
            <a:extLst>
              <a:ext uri="{FF2B5EF4-FFF2-40B4-BE49-F238E27FC236}">
                <a16:creationId xmlns:a16="http://schemas.microsoft.com/office/drawing/2014/main" id="{CC0B9F94-6B02-51FC-C3EC-82420D556708}"/>
              </a:ext>
            </a:extLst>
          </p:cNvPr>
          <p:cNvSpPr/>
          <p:nvPr/>
        </p:nvSpPr>
        <p:spPr>
          <a:xfrm>
            <a:off x="4528841" y="1208452"/>
            <a:ext cx="147535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rPr>
              <a:t>Region III</a:t>
            </a:r>
            <a:endParaRPr kumimoji="0" lang="en-US"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endParaRPr>
          </a:p>
        </p:txBody>
      </p:sp>
      <p:sp>
        <p:nvSpPr>
          <p:cNvPr id="23" name="TextBox 22">
            <a:extLst>
              <a:ext uri="{FF2B5EF4-FFF2-40B4-BE49-F238E27FC236}">
                <a16:creationId xmlns:a16="http://schemas.microsoft.com/office/drawing/2014/main" id="{90D02ABF-E47C-9FB7-6A9B-D586D8388D9C}"/>
              </a:ext>
            </a:extLst>
          </p:cNvPr>
          <p:cNvSpPr txBox="1"/>
          <p:nvPr/>
        </p:nvSpPr>
        <p:spPr>
          <a:xfrm>
            <a:off x="4134984" y="2632316"/>
            <a:ext cx="2602721" cy="461665"/>
          </a:xfrm>
          <a:prstGeom prst="rect">
            <a:avLst/>
          </a:prstGeom>
          <a:noFill/>
        </p:spPr>
        <p:txBody>
          <a:bodyPr wrap="square" rtlCol="0">
            <a:spAutoFit/>
          </a:bodyPr>
          <a:lstStyle/>
          <a:p>
            <a:pPr algn="ctr"/>
            <a:r>
              <a:rPr lang="en-US" sz="1200" b="1" dirty="0"/>
              <a:t>Sherry Abbott-Adkins, P.E., CPD, GPD, LEED AP </a:t>
            </a:r>
            <a:r>
              <a:rPr lang="en-US" sz="1200" dirty="0"/>
              <a:t>Westminster, Maryland</a:t>
            </a:r>
          </a:p>
        </p:txBody>
      </p:sp>
      <p:grpSp>
        <p:nvGrpSpPr>
          <p:cNvPr id="25" name="Group 24">
            <a:extLst>
              <a:ext uri="{FF2B5EF4-FFF2-40B4-BE49-F238E27FC236}">
                <a16:creationId xmlns:a16="http://schemas.microsoft.com/office/drawing/2014/main" id="{782BB6BB-2E98-CB39-65B4-9BEC504EB11B}"/>
              </a:ext>
            </a:extLst>
          </p:cNvPr>
          <p:cNvGrpSpPr/>
          <p:nvPr/>
        </p:nvGrpSpPr>
        <p:grpSpPr>
          <a:xfrm>
            <a:off x="3390050" y="3031759"/>
            <a:ext cx="1937499" cy="1852633"/>
            <a:chOff x="10070749" y="1229031"/>
            <a:chExt cx="1937499" cy="1852633"/>
          </a:xfrm>
        </p:grpSpPr>
        <p:sp>
          <p:nvSpPr>
            <p:cNvPr id="26" name="Rectangle 25">
              <a:extLst>
                <a:ext uri="{FF2B5EF4-FFF2-40B4-BE49-F238E27FC236}">
                  <a16:creationId xmlns:a16="http://schemas.microsoft.com/office/drawing/2014/main" id="{09D9CC2B-EF84-4C14-CB3C-33E1C3F9A502}"/>
                </a:ext>
              </a:extLst>
            </p:cNvPr>
            <p:cNvSpPr/>
            <p:nvPr/>
          </p:nvSpPr>
          <p:spPr>
            <a:xfrm>
              <a:off x="10369306" y="1229031"/>
              <a:ext cx="1315270"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VII</a:t>
              </a:r>
              <a:endParaRPr lang="en-US" dirty="0">
                <a:latin typeface="Akzidenz Grotesk BE Medium"/>
              </a:endParaRPr>
            </a:p>
          </p:txBody>
        </p:sp>
        <p:sp>
          <p:nvSpPr>
            <p:cNvPr id="27" name="TextBox 26">
              <a:extLst>
                <a:ext uri="{FF2B5EF4-FFF2-40B4-BE49-F238E27FC236}">
                  <a16:creationId xmlns:a16="http://schemas.microsoft.com/office/drawing/2014/main" id="{9B22FE35-6AD6-7CE1-2F9F-C403D1155031}"/>
                </a:ext>
              </a:extLst>
            </p:cNvPr>
            <p:cNvSpPr txBox="1"/>
            <p:nvPr/>
          </p:nvSpPr>
          <p:spPr>
            <a:xfrm>
              <a:off x="10070749" y="2619999"/>
              <a:ext cx="1937499" cy="461665"/>
            </a:xfrm>
            <a:prstGeom prst="rect">
              <a:avLst/>
            </a:prstGeom>
            <a:noFill/>
          </p:spPr>
          <p:txBody>
            <a:bodyPr wrap="square" lIns="91440" tIns="45720" rIns="91440" bIns="45720" rtlCol="0" anchor="t">
              <a:spAutoFit/>
            </a:bodyPr>
            <a:lstStyle/>
            <a:p>
              <a:pPr algn="ctr"/>
              <a:r>
                <a:rPr lang="en-US" sz="1200" b="1" dirty="0"/>
                <a:t>Scott Peach, P.E</a:t>
              </a:r>
              <a:r>
                <a:rPr lang="en-US" sz="1200" dirty="0"/>
                <a:t>. </a:t>
              </a:r>
            </a:p>
            <a:p>
              <a:pPr algn="ctr"/>
              <a:r>
                <a:rPr lang="en-US" sz="1200" dirty="0">
                  <a:cs typeface="Calibri"/>
                </a:rPr>
                <a:t>Mobile, Alabama</a:t>
              </a:r>
            </a:p>
          </p:txBody>
        </p:sp>
        <p:pic>
          <p:nvPicPr>
            <p:cNvPr id="28" name="Picture 16">
              <a:extLst>
                <a:ext uri="{FF2B5EF4-FFF2-40B4-BE49-F238E27FC236}">
                  <a16:creationId xmlns:a16="http://schemas.microsoft.com/office/drawing/2014/main" id="{E593DB15-3E19-F470-B0EF-E7215FBDE0E5}"/>
                </a:ext>
              </a:extLst>
            </p:cNvPr>
            <p:cNvPicPr>
              <a:picLocks noChangeArrowheads="1"/>
            </p:cNvPicPr>
            <p:nvPr/>
          </p:nvPicPr>
          <p:blipFill>
            <a:blip r:embed="rId3"/>
            <a:srcRect/>
            <a:stretch>
              <a:fillRect/>
            </a:stretch>
          </p:blipFill>
          <p:spPr bwMode="auto">
            <a:xfrm>
              <a:off x="10656159" y="1511478"/>
              <a:ext cx="766766" cy="1124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C896F4D3-820A-EEA8-9E87-8A7C805ABD01}"/>
              </a:ext>
            </a:extLst>
          </p:cNvPr>
          <p:cNvGrpSpPr/>
          <p:nvPr/>
        </p:nvGrpSpPr>
        <p:grpSpPr>
          <a:xfrm>
            <a:off x="5597520" y="3048163"/>
            <a:ext cx="2267906" cy="1805103"/>
            <a:chOff x="-136" y="3119439"/>
            <a:chExt cx="2267906" cy="1805103"/>
          </a:xfrm>
        </p:grpSpPr>
        <p:sp>
          <p:nvSpPr>
            <p:cNvPr id="30" name="Rectangle 29">
              <a:extLst>
                <a:ext uri="{FF2B5EF4-FFF2-40B4-BE49-F238E27FC236}">
                  <a16:creationId xmlns:a16="http://schemas.microsoft.com/office/drawing/2014/main" id="{EE0DE5E0-28EB-CA72-425D-F7813D866442}"/>
                </a:ext>
              </a:extLst>
            </p:cNvPr>
            <p:cNvSpPr/>
            <p:nvPr/>
          </p:nvSpPr>
          <p:spPr>
            <a:xfrm>
              <a:off x="386140" y="3119439"/>
              <a:ext cx="13618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VIII</a:t>
              </a:r>
              <a:endParaRPr lang="en-US" dirty="0">
                <a:latin typeface="Akzidenz Grotesk BE Medium"/>
              </a:endParaRPr>
            </a:p>
          </p:txBody>
        </p:sp>
        <p:sp>
          <p:nvSpPr>
            <p:cNvPr id="31" name="TextBox 30">
              <a:extLst>
                <a:ext uri="{FF2B5EF4-FFF2-40B4-BE49-F238E27FC236}">
                  <a16:creationId xmlns:a16="http://schemas.microsoft.com/office/drawing/2014/main" id="{21FE16F2-05FD-6402-0C6B-A6912604A02B}"/>
                </a:ext>
              </a:extLst>
            </p:cNvPr>
            <p:cNvSpPr txBox="1"/>
            <p:nvPr/>
          </p:nvSpPr>
          <p:spPr>
            <a:xfrm>
              <a:off x="-136" y="4462877"/>
              <a:ext cx="2267906" cy="461665"/>
            </a:xfrm>
            <a:prstGeom prst="rect">
              <a:avLst/>
            </a:prstGeom>
            <a:noFill/>
          </p:spPr>
          <p:txBody>
            <a:bodyPr wrap="square" lIns="91440" tIns="45720" rIns="91440" bIns="45720" rtlCol="0" anchor="t">
              <a:spAutoFit/>
            </a:bodyPr>
            <a:lstStyle/>
            <a:p>
              <a:pPr algn="ctr"/>
              <a:r>
                <a:rPr lang="en-US" sz="1200" b="1" dirty="0">
                  <a:cs typeface="Calibri"/>
                </a:rPr>
                <a:t>Joseph Sanders</a:t>
              </a:r>
              <a:br>
                <a:rPr lang="en-US" sz="1200" dirty="0">
                  <a:cs typeface="Calibri"/>
                </a:rPr>
              </a:br>
              <a:r>
                <a:rPr lang="en-US" sz="1200" dirty="0">
                  <a:cs typeface="Calibri"/>
                </a:rPr>
                <a:t>Oklahoma City, Oklahoma</a:t>
              </a:r>
            </a:p>
          </p:txBody>
        </p:sp>
        <p:pic>
          <p:nvPicPr>
            <p:cNvPr id="32" name="Picture 18">
              <a:extLst>
                <a:ext uri="{FF2B5EF4-FFF2-40B4-BE49-F238E27FC236}">
                  <a16:creationId xmlns:a16="http://schemas.microsoft.com/office/drawing/2014/main" id="{5A8A30B6-B568-31EB-616B-613592744D0F}"/>
                </a:ext>
              </a:extLst>
            </p:cNvPr>
            <p:cNvPicPr>
              <a:picLocks noChangeAspect="1" noChangeArrowheads="1"/>
            </p:cNvPicPr>
            <p:nvPr/>
          </p:nvPicPr>
          <p:blipFill>
            <a:blip r:embed="rId4"/>
            <a:srcRect/>
            <a:stretch>
              <a:fillRect/>
            </a:stretch>
          </p:blipFill>
          <p:spPr bwMode="auto">
            <a:xfrm>
              <a:off x="679066" y="3410833"/>
              <a:ext cx="841342" cy="1088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20477EF3-A915-8173-A419-19AA632728B0}"/>
              </a:ext>
            </a:extLst>
          </p:cNvPr>
          <p:cNvGrpSpPr/>
          <p:nvPr/>
        </p:nvGrpSpPr>
        <p:grpSpPr>
          <a:xfrm>
            <a:off x="7914297" y="2989923"/>
            <a:ext cx="1872291" cy="1863343"/>
            <a:chOff x="2023717" y="3092590"/>
            <a:chExt cx="1872291" cy="1863343"/>
          </a:xfrm>
        </p:grpSpPr>
        <p:sp>
          <p:nvSpPr>
            <p:cNvPr id="34" name="Rectangle 33">
              <a:extLst>
                <a:ext uri="{FF2B5EF4-FFF2-40B4-BE49-F238E27FC236}">
                  <a16:creationId xmlns:a16="http://schemas.microsoft.com/office/drawing/2014/main" id="{920DF714-322B-34CB-3033-C5DF39873193}"/>
                </a:ext>
              </a:extLst>
            </p:cNvPr>
            <p:cNvSpPr/>
            <p:nvPr/>
          </p:nvSpPr>
          <p:spPr>
            <a:xfrm>
              <a:off x="2550192" y="3092590"/>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IX</a:t>
              </a:r>
              <a:endParaRPr lang="en-US" dirty="0">
                <a:latin typeface="Akzidenz Grotesk BE Medium"/>
              </a:endParaRPr>
            </a:p>
          </p:txBody>
        </p:sp>
        <p:sp>
          <p:nvSpPr>
            <p:cNvPr id="35" name="TextBox 34">
              <a:extLst>
                <a:ext uri="{FF2B5EF4-FFF2-40B4-BE49-F238E27FC236}">
                  <a16:creationId xmlns:a16="http://schemas.microsoft.com/office/drawing/2014/main" id="{7EF724F6-9183-7A89-3E4E-805799733AEB}"/>
                </a:ext>
              </a:extLst>
            </p:cNvPr>
            <p:cNvSpPr txBox="1"/>
            <p:nvPr/>
          </p:nvSpPr>
          <p:spPr>
            <a:xfrm>
              <a:off x="2023717" y="4494268"/>
              <a:ext cx="1872291" cy="461665"/>
            </a:xfrm>
            <a:prstGeom prst="rect">
              <a:avLst/>
            </a:prstGeom>
            <a:noFill/>
          </p:spPr>
          <p:txBody>
            <a:bodyPr wrap="square" lIns="91440" tIns="45720" rIns="91440" bIns="45720" rtlCol="0" anchor="t">
              <a:spAutoFit/>
            </a:bodyPr>
            <a:lstStyle/>
            <a:p>
              <a:pPr algn="ctr"/>
              <a:r>
                <a:rPr lang="en-US" sz="1200" b="1" dirty="0"/>
                <a:t>Jonathan Smith, P.E</a:t>
              </a:r>
              <a:r>
                <a:rPr lang="en-US" sz="1200" dirty="0"/>
                <a:t>. </a:t>
              </a:r>
              <a:r>
                <a:rPr lang="en-US" sz="1200" dirty="0">
                  <a:cs typeface="Calibri"/>
                </a:rPr>
                <a:t>Kansas City, Missouri</a:t>
              </a:r>
            </a:p>
          </p:txBody>
        </p:sp>
      </p:grpSp>
      <p:grpSp>
        <p:nvGrpSpPr>
          <p:cNvPr id="36" name="Group 35">
            <a:extLst>
              <a:ext uri="{FF2B5EF4-FFF2-40B4-BE49-F238E27FC236}">
                <a16:creationId xmlns:a16="http://schemas.microsoft.com/office/drawing/2014/main" id="{F225A934-AF48-89F0-F20D-AAF23ABEA749}"/>
              </a:ext>
            </a:extLst>
          </p:cNvPr>
          <p:cNvGrpSpPr/>
          <p:nvPr/>
        </p:nvGrpSpPr>
        <p:grpSpPr>
          <a:xfrm>
            <a:off x="10081880" y="2999760"/>
            <a:ext cx="1872291" cy="1880924"/>
            <a:chOff x="3934772" y="3119848"/>
            <a:chExt cx="1872291" cy="1880924"/>
          </a:xfrm>
        </p:grpSpPr>
        <p:pic>
          <p:nvPicPr>
            <p:cNvPr id="37" name="Picture 22">
              <a:extLst>
                <a:ext uri="{FF2B5EF4-FFF2-40B4-BE49-F238E27FC236}">
                  <a16:creationId xmlns:a16="http://schemas.microsoft.com/office/drawing/2014/main" id="{8FF4EEAE-E909-A712-8499-86356CD450D1}"/>
                </a:ext>
              </a:extLst>
            </p:cNvPr>
            <p:cNvPicPr>
              <a:picLocks noChangeAspect="1" noChangeArrowheads="1"/>
            </p:cNvPicPr>
            <p:nvPr/>
          </p:nvPicPr>
          <p:blipFill>
            <a:blip r:embed="rId5"/>
            <a:srcRect/>
            <a:stretch>
              <a:fillRect/>
            </a:stretch>
          </p:blipFill>
          <p:spPr bwMode="auto">
            <a:xfrm>
              <a:off x="4594048" y="3423212"/>
              <a:ext cx="777819" cy="1130431"/>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A070C363-E55B-B849-25D6-43320EE52057}"/>
                </a:ext>
              </a:extLst>
            </p:cNvPr>
            <p:cNvSpPr/>
            <p:nvPr/>
          </p:nvSpPr>
          <p:spPr>
            <a:xfrm>
              <a:off x="4274923" y="3119848"/>
              <a:ext cx="136783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X</a:t>
              </a:r>
              <a:endParaRPr lang="en-US" dirty="0">
                <a:latin typeface="Akzidenz Grotesk BE Medium"/>
              </a:endParaRPr>
            </a:p>
          </p:txBody>
        </p:sp>
        <p:sp>
          <p:nvSpPr>
            <p:cNvPr id="69" name="TextBox 68">
              <a:extLst>
                <a:ext uri="{FF2B5EF4-FFF2-40B4-BE49-F238E27FC236}">
                  <a16:creationId xmlns:a16="http://schemas.microsoft.com/office/drawing/2014/main" id="{EA0A298A-13C8-4E7C-97CC-03E6372833D4}"/>
                </a:ext>
              </a:extLst>
            </p:cNvPr>
            <p:cNvSpPr txBox="1"/>
            <p:nvPr/>
          </p:nvSpPr>
          <p:spPr>
            <a:xfrm>
              <a:off x="3934772" y="4539107"/>
              <a:ext cx="1872291" cy="461665"/>
            </a:xfrm>
            <a:prstGeom prst="rect">
              <a:avLst/>
            </a:prstGeom>
            <a:noFill/>
          </p:spPr>
          <p:txBody>
            <a:bodyPr wrap="square" lIns="91440" tIns="45720" rIns="91440" bIns="45720" rtlCol="0" anchor="t">
              <a:spAutoFit/>
            </a:bodyPr>
            <a:lstStyle/>
            <a:p>
              <a:pPr algn="ctr"/>
              <a:r>
                <a:rPr lang="es-ES" sz="1200" b="1" dirty="0"/>
                <a:t>Buzz Wright, P.E.</a:t>
              </a:r>
              <a:endParaRPr lang="es-ES" sz="1200" b="1" dirty="0">
                <a:cs typeface="Calibri"/>
              </a:endParaRPr>
            </a:p>
            <a:p>
              <a:pPr algn="ctr"/>
              <a:r>
                <a:rPr lang="es-ES" sz="1200" dirty="0"/>
                <a:t>Tucson, Arizona</a:t>
              </a:r>
              <a:endParaRPr lang="es-ES" sz="1200" dirty="0">
                <a:cs typeface="Calibri"/>
              </a:endParaRPr>
            </a:p>
          </p:txBody>
        </p:sp>
      </p:grpSp>
      <p:grpSp>
        <p:nvGrpSpPr>
          <p:cNvPr id="70" name="Group 69">
            <a:extLst>
              <a:ext uri="{FF2B5EF4-FFF2-40B4-BE49-F238E27FC236}">
                <a16:creationId xmlns:a16="http://schemas.microsoft.com/office/drawing/2014/main" id="{468D8FAC-3B0C-4173-DCC6-285799E7BE66}"/>
              </a:ext>
            </a:extLst>
          </p:cNvPr>
          <p:cNvGrpSpPr/>
          <p:nvPr/>
        </p:nvGrpSpPr>
        <p:grpSpPr>
          <a:xfrm>
            <a:off x="-150202" y="4788201"/>
            <a:ext cx="1911214" cy="1861071"/>
            <a:chOff x="5526303" y="3167033"/>
            <a:chExt cx="1911214" cy="1861071"/>
          </a:xfrm>
        </p:grpSpPr>
        <p:sp>
          <p:nvSpPr>
            <p:cNvPr id="72" name="Rectangle 71">
              <a:extLst>
                <a:ext uri="{FF2B5EF4-FFF2-40B4-BE49-F238E27FC236}">
                  <a16:creationId xmlns:a16="http://schemas.microsoft.com/office/drawing/2014/main" id="{23C03EE7-76A8-0F8B-B050-5B4B633498A0}"/>
                </a:ext>
              </a:extLst>
            </p:cNvPr>
            <p:cNvSpPr/>
            <p:nvPr/>
          </p:nvSpPr>
          <p:spPr>
            <a:xfrm>
              <a:off x="5816391" y="3167033"/>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XI</a:t>
              </a:r>
              <a:endParaRPr lang="en-US" dirty="0">
                <a:latin typeface="Akzidenz Grotesk BE Medium"/>
              </a:endParaRPr>
            </a:p>
          </p:txBody>
        </p:sp>
        <p:sp>
          <p:nvSpPr>
            <p:cNvPr id="73" name="TextBox 72">
              <a:extLst>
                <a:ext uri="{FF2B5EF4-FFF2-40B4-BE49-F238E27FC236}">
                  <a16:creationId xmlns:a16="http://schemas.microsoft.com/office/drawing/2014/main" id="{4BDF0D3C-9A89-F13E-15F3-4DBAE0CF5194}"/>
                </a:ext>
              </a:extLst>
            </p:cNvPr>
            <p:cNvSpPr txBox="1"/>
            <p:nvPr/>
          </p:nvSpPr>
          <p:spPr>
            <a:xfrm>
              <a:off x="5526303" y="4566439"/>
              <a:ext cx="1911214" cy="461665"/>
            </a:xfrm>
            <a:prstGeom prst="rect">
              <a:avLst/>
            </a:prstGeom>
            <a:noFill/>
          </p:spPr>
          <p:txBody>
            <a:bodyPr wrap="square" rtlCol="0">
              <a:spAutoFit/>
            </a:bodyPr>
            <a:lstStyle/>
            <a:p>
              <a:pPr algn="ctr"/>
              <a:r>
                <a:rPr lang="es-ES" sz="1200" b="1" dirty="0"/>
                <a:t>Rob Craddock</a:t>
              </a:r>
            </a:p>
            <a:p>
              <a:pPr algn="ctr"/>
              <a:r>
                <a:rPr lang="es-ES" sz="1200" dirty="0"/>
                <a:t>Saskatchewan, Canada</a:t>
              </a:r>
              <a:endParaRPr lang="en-US" sz="1200" dirty="0"/>
            </a:p>
          </p:txBody>
        </p:sp>
      </p:grpSp>
      <p:grpSp>
        <p:nvGrpSpPr>
          <p:cNvPr id="74" name="Group 73">
            <a:extLst>
              <a:ext uri="{FF2B5EF4-FFF2-40B4-BE49-F238E27FC236}">
                <a16:creationId xmlns:a16="http://schemas.microsoft.com/office/drawing/2014/main" id="{719C69C9-617C-963F-83BA-F465AAF361FE}"/>
              </a:ext>
            </a:extLst>
          </p:cNvPr>
          <p:cNvGrpSpPr/>
          <p:nvPr/>
        </p:nvGrpSpPr>
        <p:grpSpPr>
          <a:xfrm>
            <a:off x="5562042" y="4781086"/>
            <a:ext cx="2320185" cy="1847631"/>
            <a:chOff x="10154466" y="3113003"/>
            <a:chExt cx="2320185" cy="1847631"/>
          </a:xfrm>
        </p:grpSpPr>
        <p:pic>
          <p:nvPicPr>
            <p:cNvPr id="75" name="Picture 30">
              <a:extLst>
                <a:ext uri="{FF2B5EF4-FFF2-40B4-BE49-F238E27FC236}">
                  <a16:creationId xmlns:a16="http://schemas.microsoft.com/office/drawing/2014/main" id="{762AEA82-C0D0-1FE3-8CA8-27D1A0746CB8}"/>
                </a:ext>
              </a:extLst>
            </p:cNvPr>
            <p:cNvPicPr>
              <a:picLocks noChangeAspect="1" noChangeArrowheads="1"/>
            </p:cNvPicPr>
            <p:nvPr/>
          </p:nvPicPr>
          <p:blipFill>
            <a:blip r:embed="rId6"/>
            <a:srcRect/>
            <a:stretch>
              <a:fillRect/>
            </a:stretch>
          </p:blipFill>
          <p:spPr bwMode="auto">
            <a:xfrm>
              <a:off x="10923932" y="3422347"/>
              <a:ext cx="798143" cy="1088136"/>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58085416-04EB-1AED-F3F7-29FCD23396E7}"/>
                </a:ext>
              </a:extLst>
            </p:cNvPr>
            <p:cNvSpPr/>
            <p:nvPr/>
          </p:nvSpPr>
          <p:spPr>
            <a:xfrm>
              <a:off x="10679023" y="3113003"/>
              <a:ext cx="132320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XIV</a:t>
              </a:r>
              <a:endParaRPr lang="en-US" dirty="0">
                <a:latin typeface="Akzidenz Grotesk BE Medium"/>
              </a:endParaRPr>
            </a:p>
          </p:txBody>
        </p:sp>
        <p:sp>
          <p:nvSpPr>
            <p:cNvPr id="77" name="TextBox 76">
              <a:extLst>
                <a:ext uri="{FF2B5EF4-FFF2-40B4-BE49-F238E27FC236}">
                  <a16:creationId xmlns:a16="http://schemas.microsoft.com/office/drawing/2014/main" id="{CA7BABD7-A23A-2274-9BA2-7F9276E3AA9E}"/>
                </a:ext>
              </a:extLst>
            </p:cNvPr>
            <p:cNvSpPr txBox="1"/>
            <p:nvPr/>
          </p:nvSpPr>
          <p:spPr>
            <a:xfrm>
              <a:off x="10154466" y="4498969"/>
              <a:ext cx="2320185" cy="461665"/>
            </a:xfrm>
            <a:prstGeom prst="rect">
              <a:avLst/>
            </a:prstGeom>
            <a:noFill/>
          </p:spPr>
          <p:txBody>
            <a:bodyPr wrap="square" lIns="91440" tIns="45720" rIns="91440" bIns="45720" rtlCol="0" anchor="t">
              <a:spAutoFit/>
            </a:bodyPr>
            <a:lstStyle/>
            <a:p>
              <a:pPr algn="ctr"/>
              <a:r>
                <a:rPr lang="fr-FR" sz="1200" b="1" dirty="0"/>
                <a:t>Mahroo Eftekhari, CEng., DPhil</a:t>
              </a:r>
              <a:endParaRPr lang="fr-FR" sz="1200" b="1" dirty="0">
                <a:cs typeface="Calibri"/>
              </a:endParaRPr>
            </a:p>
            <a:p>
              <a:pPr algn="ctr"/>
              <a:r>
                <a:rPr lang="fr-FR" sz="1200" dirty="0">
                  <a:ea typeface="+mn-lt"/>
                  <a:cs typeface="+mn-lt"/>
                </a:rPr>
                <a:t>Loughborough, UK</a:t>
              </a:r>
              <a:endParaRPr lang="en-US" dirty="0"/>
            </a:p>
          </p:txBody>
        </p:sp>
      </p:grpSp>
      <p:grpSp>
        <p:nvGrpSpPr>
          <p:cNvPr id="78" name="Group 77">
            <a:extLst>
              <a:ext uri="{FF2B5EF4-FFF2-40B4-BE49-F238E27FC236}">
                <a16:creationId xmlns:a16="http://schemas.microsoft.com/office/drawing/2014/main" id="{E3EC634A-D6FC-1888-3FC9-F8A779C58C3D}"/>
              </a:ext>
            </a:extLst>
          </p:cNvPr>
          <p:cNvGrpSpPr/>
          <p:nvPr/>
        </p:nvGrpSpPr>
        <p:grpSpPr>
          <a:xfrm>
            <a:off x="9648022" y="4781558"/>
            <a:ext cx="2385480" cy="1806001"/>
            <a:chOff x="4437830" y="4859380"/>
            <a:chExt cx="2339131" cy="1806001"/>
          </a:xfrm>
        </p:grpSpPr>
        <p:sp>
          <p:nvSpPr>
            <p:cNvPr id="80" name="Rectangle 79">
              <a:extLst>
                <a:ext uri="{FF2B5EF4-FFF2-40B4-BE49-F238E27FC236}">
                  <a16:creationId xmlns:a16="http://schemas.microsoft.com/office/drawing/2014/main" id="{A6630D7E-676D-3373-06B2-EAC570E40EDA}"/>
                </a:ext>
              </a:extLst>
            </p:cNvPr>
            <p:cNvSpPr/>
            <p:nvPr/>
          </p:nvSpPr>
          <p:spPr>
            <a:xfrm>
              <a:off x="4573199" y="4859380"/>
              <a:ext cx="2203762" cy="338554"/>
            </a:xfrm>
            <a:prstGeom prst="rect">
              <a:avLst/>
            </a:prstGeom>
          </p:spPr>
          <p:txBody>
            <a:bodyPr wrap="square" lIns="91440" tIns="45720" rIns="91440" bIns="45720" anchor="t">
              <a:spAutoFit/>
            </a:bodyPr>
            <a:lstStyle/>
            <a:p>
              <a:pPr algn="ctr">
                <a:defRPr/>
              </a:pPr>
              <a:r>
                <a:rPr kumimoji="0" lang="en-US" sz="1600" b="1" i="0" u="none" strike="noStrike" kern="1200" cap="none" spc="0" normalizeH="0" baseline="0" noProof="0" dirty="0">
                  <a:ln>
                    <a:noFill/>
                  </a:ln>
                  <a:solidFill>
                    <a:srgbClr val="0070C0"/>
                  </a:solidFill>
                  <a:effectLst/>
                  <a:uLnTx/>
                  <a:uFillTx/>
                  <a:latin typeface="Akzidenz Grotesk BE Medium"/>
                </a:rPr>
                <a:t>Region-at-Large</a:t>
              </a:r>
              <a:r>
                <a:rPr lang="en-US" sz="1600" b="1" dirty="0">
                  <a:solidFill>
                    <a:srgbClr val="003087"/>
                  </a:solidFill>
                  <a:latin typeface="Akzidenz Grotesk BE Medium"/>
                </a:rPr>
                <a:t> </a:t>
              </a:r>
              <a:endParaRPr lang="en-US" dirty="0">
                <a:ea typeface="+mn-ea"/>
                <a:cs typeface="+mn-cs"/>
              </a:endParaRPr>
            </a:p>
          </p:txBody>
        </p:sp>
        <p:sp>
          <p:nvSpPr>
            <p:cNvPr id="81" name="TextBox 80">
              <a:extLst>
                <a:ext uri="{FF2B5EF4-FFF2-40B4-BE49-F238E27FC236}">
                  <a16:creationId xmlns:a16="http://schemas.microsoft.com/office/drawing/2014/main" id="{DF61C638-0673-F785-E87F-BBB6B6E78F8C}"/>
                </a:ext>
              </a:extLst>
            </p:cNvPr>
            <p:cNvSpPr txBox="1"/>
            <p:nvPr/>
          </p:nvSpPr>
          <p:spPr>
            <a:xfrm>
              <a:off x="4437830" y="6203716"/>
              <a:ext cx="2275105" cy="461665"/>
            </a:xfrm>
            <a:prstGeom prst="rect">
              <a:avLst/>
            </a:prstGeom>
            <a:noFill/>
          </p:spPr>
          <p:txBody>
            <a:bodyPr wrap="square" rtlCol="0">
              <a:spAutoFit/>
            </a:bodyPr>
            <a:lstStyle/>
            <a:p>
              <a:pPr algn="ctr"/>
              <a:r>
                <a:rPr lang="en-US" sz="1200" b="1" dirty="0"/>
                <a:t>Bassel Anbari, P.E.</a:t>
              </a:r>
            </a:p>
            <a:p>
              <a:pPr algn="ctr"/>
              <a:r>
                <a:rPr lang="en-US" sz="1200" dirty="0"/>
                <a:t>Abu Dhabi, United Arab Emirates</a:t>
              </a:r>
            </a:p>
          </p:txBody>
        </p:sp>
      </p:grpSp>
      <p:grpSp>
        <p:nvGrpSpPr>
          <p:cNvPr id="82" name="Group 81">
            <a:extLst>
              <a:ext uri="{FF2B5EF4-FFF2-40B4-BE49-F238E27FC236}">
                <a16:creationId xmlns:a16="http://schemas.microsoft.com/office/drawing/2014/main" id="{6AB16519-D302-FF29-3928-5D20BE38E1BE}"/>
              </a:ext>
            </a:extLst>
          </p:cNvPr>
          <p:cNvGrpSpPr/>
          <p:nvPr/>
        </p:nvGrpSpPr>
        <p:grpSpPr>
          <a:xfrm>
            <a:off x="9356883" y="1215878"/>
            <a:ext cx="1727370" cy="2097211"/>
            <a:chOff x="6931083" y="1251314"/>
            <a:chExt cx="1351250" cy="2097211"/>
          </a:xfrm>
        </p:grpSpPr>
        <p:sp>
          <p:nvSpPr>
            <p:cNvPr id="83" name="Rectangle 82">
              <a:extLst>
                <a:ext uri="{FF2B5EF4-FFF2-40B4-BE49-F238E27FC236}">
                  <a16:creationId xmlns:a16="http://schemas.microsoft.com/office/drawing/2014/main" id="{382FED30-5BF7-24CA-34FE-47C7E827368A}"/>
                </a:ext>
              </a:extLst>
            </p:cNvPr>
            <p:cNvSpPr/>
            <p:nvPr/>
          </p:nvSpPr>
          <p:spPr>
            <a:xfrm>
              <a:off x="6931083" y="1251314"/>
              <a:ext cx="13443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V</a:t>
              </a:r>
              <a:endParaRPr lang="en-US" dirty="0">
                <a:latin typeface="Akzidenz Grotesk BE Medium"/>
              </a:endParaRPr>
            </a:p>
          </p:txBody>
        </p:sp>
        <p:sp>
          <p:nvSpPr>
            <p:cNvPr id="85" name="TextBox 84">
              <a:extLst>
                <a:ext uri="{FF2B5EF4-FFF2-40B4-BE49-F238E27FC236}">
                  <a16:creationId xmlns:a16="http://schemas.microsoft.com/office/drawing/2014/main" id="{2CB3CBEE-F969-9D0D-0084-F4E3DA31CD32}"/>
                </a:ext>
              </a:extLst>
            </p:cNvPr>
            <p:cNvSpPr txBox="1"/>
            <p:nvPr/>
          </p:nvSpPr>
          <p:spPr>
            <a:xfrm>
              <a:off x="6983219" y="2702194"/>
              <a:ext cx="1299114" cy="646331"/>
            </a:xfrm>
            <a:prstGeom prst="rect">
              <a:avLst/>
            </a:prstGeom>
            <a:noFill/>
          </p:spPr>
          <p:txBody>
            <a:bodyPr wrap="square" rtlCol="0">
              <a:spAutoFit/>
            </a:bodyPr>
            <a:lstStyle/>
            <a:p>
              <a:pPr algn="ctr"/>
              <a:r>
                <a:rPr lang="en-US" sz="1200" b="1" dirty="0"/>
                <a:t>Julia Timberman, P.E.</a:t>
              </a:r>
            </a:p>
            <a:p>
              <a:pPr algn="ctr"/>
              <a:r>
                <a:rPr lang="en-US" sz="1200" dirty="0"/>
                <a:t>Columbus, Ohio</a:t>
              </a:r>
            </a:p>
          </p:txBody>
        </p:sp>
      </p:grpSp>
      <p:grpSp>
        <p:nvGrpSpPr>
          <p:cNvPr id="86" name="Group 85">
            <a:extLst>
              <a:ext uri="{FF2B5EF4-FFF2-40B4-BE49-F238E27FC236}">
                <a16:creationId xmlns:a16="http://schemas.microsoft.com/office/drawing/2014/main" id="{8D578D03-BC22-EB2A-D720-6D7599A91356}"/>
              </a:ext>
            </a:extLst>
          </p:cNvPr>
          <p:cNvGrpSpPr/>
          <p:nvPr/>
        </p:nvGrpSpPr>
        <p:grpSpPr>
          <a:xfrm>
            <a:off x="559828" y="3046537"/>
            <a:ext cx="2602663" cy="1837203"/>
            <a:chOff x="7838587" y="1289996"/>
            <a:chExt cx="2602663" cy="1837203"/>
          </a:xfrm>
        </p:grpSpPr>
        <p:sp>
          <p:nvSpPr>
            <p:cNvPr id="87" name="Rectangle 86">
              <a:extLst>
                <a:ext uri="{FF2B5EF4-FFF2-40B4-BE49-F238E27FC236}">
                  <a16:creationId xmlns:a16="http://schemas.microsoft.com/office/drawing/2014/main" id="{FD64D0EF-A816-05C0-0622-5144EAB78C03}"/>
                </a:ext>
              </a:extLst>
            </p:cNvPr>
            <p:cNvSpPr/>
            <p:nvPr/>
          </p:nvSpPr>
          <p:spPr>
            <a:xfrm>
              <a:off x="8505612" y="1289996"/>
              <a:ext cx="1213841"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VI</a:t>
              </a:r>
              <a:endParaRPr lang="en-US" dirty="0">
                <a:latin typeface="Akzidenz Grotesk BE Medium"/>
              </a:endParaRPr>
            </a:p>
          </p:txBody>
        </p:sp>
        <p:sp>
          <p:nvSpPr>
            <p:cNvPr id="89" name="TextBox 88">
              <a:extLst>
                <a:ext uri="{FF2B5EF4-FFF2-40B4-BE49-F238E27FC236}">
                  <a16:creationId xmlns:a16="http://schemas.microsoft.com/office/drawing/2014/main" id="{1FE99283-2E52-64A8-6F15-47545264C9DA}"/>
                </a:ext>
              </a:extLst>
            </p:cNvPr>
            <p:cNvSpPr txBox="1"/>
            <p:nvPr/>
          </p:nvSpPr>
          <p:spPr>
            <a:xfrm>
              <a:off x="7838587" y="2665534"/>
              <a:ext cx="2602663" cy="461665"/>
            </a:xfrm>
            <a:prstGeom prst="rect">
              <a:avLst/>
            </a:prstGeom>
            <a:noFill/>
          </p:spPr>
          <p:txBody>
            <a:bodyPr wrap="square" rtlCol="0">
              <a:spAutoFit/>
            </a:bodyPr>
            <a:lstStyle/>
            <a:p>
              <a:pPr algn="ctr"/>
              <a:r>
                <a:rPr lang="en-US" sz="1200" b="1" dirty="0"/>
                <a:t>Maggie Moninski, P.E., LEED AP, BD+C</a:t>
              </a:r>
            </a:p>
            <a:p>
              <a:pPr algn="ctr"/>
              <a:r>
                <a:rPr lang="en-US" sz="1200" dirty="0"/>
                <a:t>Chicago, Illinois</a:t>
              </a:r>
            </a:p>
          </p:txBody>
        </p:sp>
      </p:grpSp>
      <p:grpSp>
        <p:nvGrpSpPr>
          <p:cNvPr id="90" name="Group 89">
            <a:extLst>
              <a:ext uri="{FF2B5EF4-FFF2-40B4-BE49-F238E27FC236}">
                <a16:creationId xmlns:a16="http://schemas.microsoft.com/office/drawing/2014/main" id="{AC18D8AE-0A6B-CBDE-EAF6-DEC085F1439E}"/>
              </a:ext>
            </a:extLst>
          </p:cNvPr>
          <p:cNvGrpSpPr/>
          <p:nvPr/>
        </p:nvGrpSpPr>
        <p:grpSpPr>
          <a:xfrm>
            <a:off x="1471699" y="4794757"/>
            <a:ext cx="2302164" cy="1844614"/>
            <a:chOff x="6868616" y="3149726"/>
            <a:chExt cx="2302164" cy="1844614"/>
          </a:xfrm>
        </p:grpSpPr>
        <p:sp>
          <p:nvSpPr>
            <p:cNvPr id="91" name="Rectangle 90">
              <a:extLst>
                <a:ext uri="{FF2B5EF4-FFF2-40B4-BE49-F238E27FC236}">
                  <a16:creationId xmlns:a16="http://schemas.microsoft.com/office/drawing/2014/main" id="{38122642-F944-AAD8-0C93-98AF2C39576B}"/>
                </a:ext>
              </a:extLst>
            </p:cNvPr>
            <p:cNvSpPr/>
            <p:nvPr/>
          </p:nvSpPr>
          <p:spPr>
            <a:xfrm>
              <a:off x="7206334" y="3149726"/>
              <a:ext cx="147375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panose="02000803030000020004" pitchFamily="50" charset="0"/>
                  <a:ea typeface="+mn-ea"/>
                  <a:cs typeface="+mn-cs"/>
                </a:rPr>
                <a:t>Region XII</a:t>
              </a:r>
            </a:p>
          </p:txBody>
        </p:sp>
        <p:sp>
          <p:nvSpPr>
            <p:cNvPr id="93" name="TextBox 92">
              <a:extLst>
                <a:ext uri="{FF2B5EF4-FFF2-40B4-BE49-F238E27FC236}">
                  <a16:creationId xmlns:a16="http://schemas.microsoft.com/office/drawing/2014/main" id="{C861D896-6CAB-F1A6-337E-F2A9A0F8D341}"/>
                </a:ext>
              </a:extLst>
            </p:cNvPr>
            <p:cNvSpPr txBox="1"/>
            <p:nvPr/>
          </p:nvSpPr>
          <p:spPr>
            <a:xfrm>
              <a:off x="6868616" y="4532675"/>
              <a:ext cx="2302164" cy="461665"/>
            </a:xfrm>
            <a:prstGeom prst="rect">
              <a:avLst/>
            </a:prstGeom>
            <a:noFill/>
          </p:spPr>
          <p:txBody>
            <a:bodyPr wrap="square" lIns="91440" tIns="45720" rIns="91440" bIns="45720" rtlCol="0" anchor="t">
              <a:spAutoFit/>
            </a:bodyPr>
            <a:lstStyle/>
            <a:p>
              <a:pPr algn="ctr"/>
              <a:r>
                <a:rPr lang="en-US" sz="1200" b="1" dirty="0"/>
                <a:t>Jason Alphonso, P.E., OPMP, PMP</a:t>
              </a:r>
            </a:p>
            <a:p>
              <a:pPr algn="ctr"/>
              <a:r>
                <a:rPr lang="en-US" sz="1200" dirty="0"/>
                <a:t>Winter Park, Florida</a:t>
              </a:r>
              <a:endParaRPr lang="en-US" sz="1200" dirty="0">
                <a:cs typeface="Calibri"/>
              </a:endParaRPr>
            </a:p>
          </p:txBody>
        </p:sp>
      </p:grpSp>
      <p:grpSp>
        <p:nvGrpSpPr>
          <p:cNvPr id="94" name="Group 93">
            <a:extLst>
              <a:ext uri="{FF2B5EF4-FFF2-40B4-BE49-F238E27FC236}">
                <a16:creationId xmlns:a16="http://schemas.microsoft.com/office/drawing/2014/main" id="{EAE9E21A-2172-D45C-30EE-F6A3F22952FD}"/>
              </a:ext>
            </a:extLst>
          </p:cNvPr>
          <p:cNvGrpSpPr/>
          <p:nvPr/>
        </p:nvGrpSpPr>
        <p:grpSpPr>
          <a:xfrm>
            <a:off x="6640213" y="1221702"/>
            <a:ext cx="2341366" cy="2090407"/>
            <a:chOff x="4997696" y="1262385"/>
            <a:chExt cx="2341366" cy="2090407"/>
          </a:xfrm>
        </p:grpSpPr>
        <p:sp>
          <p:nvSpPr>
            <p:cNvPr id="95" name="Rectangle 94">
              <a:extLst>
                <a:ext uri="{FF2B5EF4-FFF2-40B4-BE49-F238E27FC236}">
                  <a16:creationId xmlns:a16="http://schemas.microsoft.com/office/drawing/2014/main" id="{989B5A4D-5AFD-E6C6-E61D-978C7538C370}"/>
                </a:ext>
              </a:extLst>
            </p:cNvPr>
            <p:cNvSpPr/>
            <p:nvPr/>
          </p:nvSpPr>
          <p:spPr>
            <a:xfrm>
              <a:off x="5654400" y="1262385"/>
              <a:ext cx="119039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IV</a:t>
              </a:r>
              <a:endParaRPr lang="en-US" dirty="0">
                <a:latin typeface="Akzidenz Grotesk BE Medium"/>
              </a:endParaRPr>
            </a:p>
          </p:txBody>
        </p:sp>
        <p:sp>
          <p:nvSpPr>
            <p:cNvPr id="97" name="TextBox 96">
              <a:extLst>
                <a:ext uri="{FF2B5EF4-FFF2-40B4-BE49-F238E27FC236}">
                  <a16:creationId xmlns:a16="http://schemas.microsoft.com/office/drawing/2014/main" id="{C44F6E60-5E2A-D9D0-0546-B9054C8C06F1}"/>
                </a:ext>
              </a:extLst>
            </p:cNvPr>
            <p:cNvSpPr txBox="1"/>
            <p:nvPr/>
          </p:nvSpPr>
          <p:spPr>
            <a:xfrm>
              <a:off x="4997696" y="2675684"/>
              <a:ext cx="2341366" cy="677108"/>
            </a:xfrm>
            <a:prstGeom prst="rect">
              <a:avLst/>
            </a:prstGeom>
            <a:noFill/>
          </p:spPr>
          <p:txBody>
            <a:bodyPr wrap="square" rtlCol="0">
              <a:spAutoFit/>
            </a:bodyPr>
            <a:lstStyle/>
            <a:p>
              <a:pPr algn="ctr"/>
              <a:r>
                <a:rPr lang="en-US" sz="1200" b="1" dirty="0"/>
                <a:t>Heather Platt Gulledge, P.E., MBA</a:t>
              </a:r>
            </a:p>
            <a:p>
              <a:pPr algn="ctr"/>
              <a:r>
                <a:rPr lang="en-US" sz="1200" dirty="0"/>
                <a:t>Summerfield, North Carolina</a:t>
              </a:r>
            </a:p>
            <a:p>
              <a:endParaRPr lang="en-US" sz="1400" dirty="0"/>
            </a:p>
          </p:txBody>
        </p:sp>
      </p:grpSp>
      <p:pic>
        <p:nvPicPr>
          <p:cNvPr id="98" name="Picture 18" descr="A picture containing person, person, suit, necktie&#10;&#10;Description automatically generated">
            <a:extLst>
              <a:ext uri="{FF2B5EF4-FFF2-40B4-BE49-F238E27FC236}">
                <a16:creationId xmlns:a16="http://schemas.microsoft.com/office/drawing/2014/main" id="{9849AEEC-F30F-0713-920C-D39F262B043F}"/>
              </a:ext>
            </a:extLst>
          </p:cNvPr>
          <p:cNvPicPr>
            <a:picLocks noChangeAspect="1" noChangeArrowheads="1"/>
          </p:cNvPicPr>
          <p:nvPr/>
        </p:nvPicPr>
        <p:blipFill>
          <a:blip r:embed="rId7"/>
          <a:srcRect/>
          <a:stretch>
            <a:fillRect/>
          </a:stretch>
        </p:blipFill>
        <p:spPr bwMode="auto">
          <a:xfrm>
            <a:off x="8425521" y="3378784"/>
            <a:ext cx="841342" cy="992783"/>
          </a:xfrm>
          <a:prstGeom prst="rect">
            <a:avLst/>
          </a:prstGeom>
          <a:noFill/>
          <a:extLst>
            <a:ext uri="{909E8E84-426E-40DD-AFC4-6F175D3DCCD1}">
              <a14:hiddenFill xmlns:a14="http://schemas.microsoft.com/office/drawing/2010/main">
                <a:solidFill>
                  <a:srgbClr val="FFFFFF"/>
                </a:solidFill>
              </a14:hiddenFill>
            </a:ext>
          </a:extLst>
        </p:spPr>
      </p:pic>
      <p:grpSp>
        <p:nvGrpSpPr>
          <p:cNvPr id="154" name="Group 153">
            <a:extLst>
              <a:ext uri="{FF2B5EF4-FFF2-40B4-BE49-F238E27FC236}">
                <a16:creationId xmlns:a16="http://schemas.microsoft.com/office/drawing/2014/main" id="{ED4EF677-6BBB-678E-87D8-4DE8AAAD516B}"/>
              </a:ext>
            </a:extLst>
          </p:cNvPr>
          <p:cNvGrpSpPr/>
          <p:nvPr/>
        </p:nvGrpSpPr>
        <p:grpSpPr>
          <a:xfrm>
            <a:off x="3582542" y="4773843"/>
            <a:ext cx="2193206" cy="1875429"/>
            <a:chOff x="8702817" y="3089803"/>
            <a:chExt cx="2002711" cy="1875429"/>
          </a:xfrm>
        </p:grpSpPr>
        <p:sp>
          <p:nvSpPr>
            <p:cNvPr id="155" name="Rectangle 154">
              <a:extLst>
                <a:ext uri="{FF2B5EF4-FFF2-40B4-BE49-F238E27FC236}">
                  <a16:creationId xmlns:a16="http://schemas.microsoft.com/office/drawing/2014/main" id="{8AD59611-1175-5B1C-0FA6-E9E1B4CCEED8}"/>
                </a:ext>
              </a:extLst>
            </p:cNvPr>
            <p:cNvSpPr/>
            <p:nvPr/>
          </p:nvSpPr>
          <p:spPr>
            <a:xfrm>
              <a:off x="8906417" y="3089803"/>
              <a:ext cx="1556691" cy="35027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kzidenz Grotesk BE Medium"/>
                </a:rPr>
                <a:t>Region XIII</a:t>
              </a:r>
              <a:endParaRPr lang="en-US" dirty="0">
                <a:latin typeface="Akzidenz Grotesk BE Medium"/>
              </a:endParaRPr>
            </a:p>
          </p:txBody>
        </p:sp>
        <p:sp>
          <p:nvSpPr>
            <p:cNvPr id="157" name="TextBox 156">
              <a:extLst>
                <a:ext uri="{FF2B5EF4-FFF2-40B4-BE49-F238E27FC236}">
                  <a16:creationId xmlns:a16="http://schemas.microsoft.com/office/drawing/2014/main" id="{81E0BEAE-A1DE-8418-8F3A-122A330207FF}"/>
                </a:ext>
              </a:extLst>
            </p:cNvPr>
            <p:cNvSpPr txBox="1"/>
            <p:nvPr/>
          </p:nvSpPr>
          <p:spPr>
            <a:xfrm>
              <a:off x="8702817" y="4318901"/>
              <a:ext cx="2002711" cy="646331"/>
            </a:xfrm>
            <a:prstGeom prst="rect">
              <a:avLst/>
            </a:prstGeom>
            <a:noFill/>
          </p:spPr>
          <p:txBody>
            <a:bodyPr wrap="square" rtlCol="0">
              <a:spAutoFit/>
            </a:bodyPr>
            <a:lstStyle/>
            <a:p>
              <a:pPr algn="ctr"/>
              <a:r>
                <a:rPr lang="en-US" sz="1200" b="1" dirty="0"/>
                <a:t>Ching Loon Ong, P.E., CMVP, Hon Fellow AFEO</a:t>
              </a:r>
            </a:p>
            <a:p>
              <a:pPr algn="ctr"/>
              <a:r>
                <a:rPr lang="en-US" sz="1200" dirty="0"/>
                <a:t>Subang, Jaya, Malaysia</a:t>
              </a:r>
            </a:p>
          </p:txBody>
        </p:sp>
      </p:grpSp>
      <p:sp>
        <p:nvSpPr>
          <p:cNvPr id="158" name="TextBox 157">
            <a:extLst>
              <a:ext uri="{FF2B5EF4-FFF2-40B4-BE49-F238E27FC236}">
                <a16:creationId xmlns:a16="http://schemas.microsoft.com/office/drawing/2014/main" id="{BD9C3E5C-4FF8-91E2-9C1B-6E22C30F5E4B}"/>
              </a:ext>
            </a:extLst>
          </p:cNvPr>
          <p:cNvSpPr txBox="1"/>
          <p:nvPr/>
        </p:nvSpPr>
        <p:spPr>
          <a:xfrm>
            <a:off x="221380" y="152133"/>
            <a:ext cx="8309693" cy="584775"/>
          </a:xfrm>
          <a:prstGeom prst="rect">
            <a:avLst/>
          </a:prstGeom>
          <a:noFill/>
        </p:spPr>
        <p:txBody>
          <a:bodyPr wrap="square" rtlCol="0">
            <a:spAutoFit/>
          </a:bodyPr>
          <a:lstStyle/>
          <a:p>
            <a:r>
              <a:rPr lang="en-US" sz="3200" b="1" dirty="0">
                <a:solidFill>
                  <a:schemeClr val="bg1"/>
                </a:solidFill>
                <a:latin typeface="Akzidenz Grotesk BE Medium" panose="02000803030000020004" pitchFamily="50" charset="0"/>
              </a:rPr>
              <a:t>ASHRAE Director and Regional Chairs</a:t>
            </a:r>
            <a:endParaRPr lang="en-US" b="1" dirty="0">
              <a:solidFill>
                <a:schemeClr val="bg1"/>
              </a:solidFill>
              <a:latin typeface="Akzidenz Grotesk BE Medium" panose="02000803030000020004" pitchFamily="50" charset="0"/>
            </a:endParaRPr>
          </a:p>
        </p:txBody>
      </p:sp>
      <p:pic>
        <p:nvPicPr>
          <p:cNvPr id="39" name="Picture 38" descr="A person with a beard and glasses&#10;&#10;Description automatically generated">
            <a:extLst>
              <a:ext uri="{FF2B5EF4-FFF2-40B4-BE49-F238E27FC236}">
                <a16:creationId xmlns:a16="http://schemas.microsoft.com/office/drawing/2014/main" id="{7856103A-C8BF-DC05-7126-9E29A5F2E4C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41220" y="1542900"/>
            <a:ext cx="789377" cy="1105129"/>
          </a:xfrm>
          <a:prstGeom prst="rect">
            <a:avLst/>
          </a:prstGeom>
        </p:spPr>
      </p:pic>
      <p:pic>
        <p:nvPicPr>
          <p:cNvPr id="41" name="Picture 40" descr="A person with glasses smiling&#10;&#10;Description automatically generated">
            <a:extLst>
              <a:ext uri="{FF2B5EF4-FFF2-40B4-BE49-F238E27FC236}">
                <a16:creationId xmlns:a16="http://schemas.microsoft.com/office/drawing/2014/main" id="{F8652F62-DE9D-F59E-FFED-2ABE1C3019F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663193" y="1573019"/>
            <a:ext cx="835123" cy="1088641"/>
          </a:xfrm>
          <a:prstGeom prst="rect">
            <a:avLst/>
          </a:prstGeom>
        </p:spPr>
      </p:pic>
      <p:pic>
        <p:nvPicPr>
          <p:cNvPr id="45" name="Picture 44" descr="A person smiling for a picture&#10;&#10;Description automatically generated">
            <a:extLst>
              <a:ext uri="{FF2B5EF4-FFF2-40B4-BE49-F238E27FC236}">
                <a16:creationId xmlns:a16="http://schemas.microsoft.com/office/drawing/2014/main" id="{BA0EC30D-8B0E-E1E7-DEEE-23726A3BA89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980508" y="1501560"/>
            <a:ext cx="870434" cy="1134672"/>
          </a:xfrm>
          <a:prstGeom prst="rect">
            <a:avLst/>
          </a:prstGeom>
        </p:spPr>
      </p:pic>
      <p:pic>
        <p:nvPicPr>
          <p:cNvPr id="47" name="Picture 46" descr="A person wearing glasses and a suit&#10;&#10;Description automatically generated">
            <a:extLst>
              <a:ext uri="{FF2B5EF4-FFF2-40B4-BE49-F238E27FC236}">
                <a16:creationId xmlns:a16="http://schemas.microsoft.com/office/drawing/2014/main" id="{2B2059D0-EE16-08C1-4881-010E1B60702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28546" y="5091414"/>
            <a:ext cx="866002" cy="1128896"/>
          </a:xfrm>
          <a:prstGeom prst="rect">
            <a:avLst/>
          </a:prstGeom>
        </p:spPr>
      </p:pic>
      <p:pic>
        <p:nvPicPr>
          <p:cNvPr id="49" name="Picture 48" descr="A person in a suit and tie&#10;&#10;Description automatically generated">
            <a:extLst>
              <a:ext uri="{FF2B5EF4-FFF2-40B4-BE49-F238E27FC236}">
                <a16:creationId xmlns:a16="http://schemas.microsoft.com/office/drawing/2014/main" id="{042234EF-82D6-2AD9-F0A8-F169F3694C20}"/>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0409870" y="5091718"/>
            <a:ext cx="824913" cy="1075333"/>
          </a:xfrm>
          <a:prstGeom prst="rect">
            <a:avLst/>
          </a:prstGeom>
        </p:spPr>
      </p:pic>
      <p:sp>
        <p:nvSpPr>
          <p:cNvPr id="44" name="Rectangle 43">
            <a:extLst>
              <a:ext uri="{FF2B5EF4-FFF2-40B4-BE49-F238E27FC236}">
                <a16:creationId xmlns:a16="http://schemas.microsoft.com/office/drawing/2014/main" id="{D9644C94-5017-1B27-B9F3-25FEEBBE603A}"/>
              </a:ext>
            </a:extLst>
          </p:cNvPr>
          <p:cNvSpPr/>
          <p:nvPr/>
        </p:nvSpPr>
        <p:spPr>
          <a:xfrm>
            <a:off x="7658662" y="4781086"/>
            <a:ext cx="2247429" cy="338554"/>
          </a:xfrm>
          <a:prstGeom prst="rect">
            <a:avLst/>
          </a:prstGeom>
        </p:spPr>
        <p:txBody>
          <a:bodyPr wrap="square" lIns="91440" tIns="45720" rIns="91440" bIns="45720" anchor="t">
            <a:spAutoFit/>
          </a:bodyPr>
          <a:lstStyle/>
          <a:p>
            <a:pPr algn="ctr">
              <a:defRPr/>
            </a:pPr>
            <a:r>
              <a:rPr kumimoji="0" lang="en-US" sz="1600" b="1" i="0" u="none" strike="noStrike" kern="1200" cap="none" spc="0" normalizeH="0" baseline="0" noProof="0" dirty="0">
                <a:ln>
                  <a:noFill/>
                </a:ln>
                <a:solidFill>
                  <a:srgbClr val="0070C0"/>
                </a:solidFill>
                <a:effectLst/>
                <a:uLnTx/>
                <a:uFillTx/>
                <a:latin typeface="Akzidenz Grotesk BE Medium"/>
              </a:rPr>
              <a:t>Region XV</a:t>
            </a:r>
            <a:r>
              <a:rPr lang="en-US" sz="1600" b="1" dirty="0">
                <a:solidFill>
                  <a:srgbClr val="003087"/>
                </a:solidFill>
                <a:latin typeface="Akzidenz Grotesk BE Medium"/>
              </a:rPr>
              <a:t> </a:t>
            </a:r>
            <a:endParaRPr lang="en-US" dirty="0">
              <a:ea typeface="+mn-ea"/>
              <a:cs typeface="+mn-cs"/>
            </a:endParaRPr>
          </a:p>
        </p:txBody>
      </p:sp>
      <p:sp>
        <p:nvSpPr>
          <p:cNvPr id="46" name="TextBox 45">
            <a:extLst>
              <a:ext uri="{FF2B5EF4-FFF2-40B4-BE49-F238E27FC236}">
                <a16:creationId xmlns:a16="http://schemas.microsoft.com/office/drawing/2014/main" id="{5A592E86-79CE-38F8-02BF-C4209E392274}"/>
              </a:ext>
            </a:extLst>
          </p:cNvPr>
          <p:cNvSpPr txBox="1"/>
          <p:nvPr/>
        </p:nvSpPr>
        <p:spPr>
          <a:xfrm>
            <a:off x="7692824" y="6173500"/>
            <a:ext cx="2320185" cy="461665"/>
          </a:xfrm>
          <a:prstGeom prst="rect">
            <a:avLst/>
          </a:prstGeom>
          <a:noFill/>
        </p:spPr>
        <p:txBody>
          <a:bodyPr wrap="square" rtlCol="0">
            <a:spAutoFit/>
          </a:bodyPr>
          <a:lstStyle/>
          <a:p>
            <a:pPr algn="ctr"/>
            <a:r>
              <a:rPr lang="en-US" sz="1200" b="1" dirty="0"/>
              <a:t>Pankaj </a:t>
            </a:r>
            <a:r>
              <a:rPr lang="en-US" sz="1200" b="1" dirty="0" err="1"/>
              <a:t>Dharkar</a:t>
            </a:r>
            <a:r>
              <a:rPr lang="en-US" sz="1200" b="1" dirty="0"/>
              <a:t>, Fellow ASHRAE</a:t>
            </a:r>
          </a:p>
          <a:p>
            <a:pPr algn="ctr"/>
            <a:r>
              <a:rPr lang="en-US" sz="1200" dirty="0"/>
              <a:t>Ahmedabad, India</a:t>
            </a:r>
          </a:p>
        </p:txBody>
      </p:sp>
      <p:pic>
        <p:nvPicPr>
          <p:cNvPr id="21" name="Picture 20" descr="A person wearing glasses and a necklace&#10;&#10;AI-generated content may be incorrect.">
            <a:extLst>
              <a:ext uri="{FF2B5EF4-FFF2-40B4-BE49-F238E27FC236}">
                <a16:creationId xmlns:a16="http://schemas.microsoft.com/office/drawing/2014/main" id="{4F9337A0-535F-242A-910B-EE0F5192FE4B}"/>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463124" y="1552561"/>
            <a:ext cx="832627" cy="1085388"/>
          </a:xfrm>
          <a:prstGeom prst="rect">
            <a:avLst/>
          </a:prstGeom>
        </p:spPr>
      </p:pic>
      <p:pic>
        <p:nvPicPr>
          <p:cNvPr id="38" name="Picture 37" descr="A close-up of a person smiling&#10;&#10;AI-generated content may be incorrect.">
            <a:extLst>
              <a:ext uri="{FF2B5EF4-FFF2-40B4-BE49-F238E27FC236}">
                <a16:creationId xmlns:a16="http://schemas.microsoft.com/office/drawing/2014/main" id="{0DF3E403-3D58-382C-01FB-2A304B4076BC}"/>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804490" y="1538837"/>
            <a:ext cx="853682" cy="1112836"/>
          </a:xfrm>
          <a:prstGeom prst="rect">
            <a:avLst/>
          </a:prstGeom>
        </p:spPr>
      </p:pic>
      <p:pic>
        <p:nvPicPr>
          <p:cNvPr id="42" name="Picture 41" descr="A person wearing glasses and a pink jacket&#10;&#10;AI-generated content may be incorrect.">
            <a:extLst>
              <a:ext uri="{FF2B5EF4-FFF2-40B4-BE49-F238E27FC236}">
                <a16:creationId xmlns:a16="http://schemas.microsoft.com/office/drawing/2014/main" id="{C2569D85-FC5E-F8C1-E5C2-51F29DC7F514}"/>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442742" y="3361223"/>
            <a:ext cx="825624" cy="1076260"/>
          </a:xfrm>
          <a:prstGeom prst="rect">
            <a:avLst/>
          </a:prstGeom>
        </p:spPr>
      </p:pic>
      <p:pic>
        <p:nvPicPr>
          <p:cNvPr id="51" name="Picture 50" descr="A person in a suit smiling&#10;&#10;AI-generated content may be incorrect.">
            <a:extLst>
              <a:ext uri="{FF2B5EF4-FFF2-40B4-BE49-F238E27FC236}">
                <a16:creationId xmlns:a16="http://schemas.microsoft.com/office/drawing/2014/main" id="{7784D636-4DF6-5086-285F-90B8BA4403A0}"/>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2112586" y="5089111"/>
            <a:ext cx="885414" cy="1154200"/>
          </a:xfrm>
          <a:prstGeom prst="rect">
            <a:avLst/>
          </a:prstGeom>
        </p:spPr>
      </p:pic>
      <p:pic>
        <p:nvPicPr>
          <p:cNvPr id="53" name="Picture 52" descr="A person in a suit and tie&#10;&#10;AI-generated content may be incorrect.">
            <a:extLst>
              <a:ext uri="{FF2B5EF4-FFF2-40B4-BE49-F238E27FC236}">
                <a16:creationId xmlns:a16="http://schemas.microsoft.com/office/drawing/2014/main" id="{B274DF51-BA6C-3BBA-58E1-27A19D6CB3CF}"/>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258816" y="5043313"/>
            <a:ext cx="798143" cy="1040436"/>
          </a:xfrm>
          <a:prstGeom prst="rect">
            <a:avLst/>
          </a:prstGeom>
        </p:spPr>
      </p:pic>
      <p:pic>
        <p:nvPicPr>
          <p:cNvPr id="55" name="Picture 54" descr="A person in a suit and tie&#10;&#10;AI-generated content may be incorrect.">
            <a:extLst>
              <a:ext uri="{FF2B5EF4-FFF2-40B4-BE49-F238E27FC236}">
                <a16:creationId xmlns:a16="http://schemas.microsoft.com/office/drawing/2014/main" id="{99B84125-B5B8-FF22-65F8-14253C3DA42D}"/>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8393967" y="5067521"/>
            <a:ext cx="834734" cy="1088135"/>
          </a:xfrm>
          <a:prstGeom prst="rect">
            <a:avLst/>
          </a:prstGeom>
        </p:spPr>
      </p:pic>
      <p:pic>
        <p:nvPicPr>
          <p:cNvPr id="56" name="Picture 55" descr="A red corner with white text&#10;&#10;Description automatically generated">
            <a:extLst>
              <a:ext uri="{FF2B5EF4-FFF2-40B4-BE49-F238E27FC236}">
                <a16:creationId xmlns:a16="http://schemas.microsoft.com/office/drawing/2014/main" id="{2152DBAB-9A8E-D678-D729-7BE6D08A165C}"/>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7401513" y="1478169"/>
            <a:ext cx="477924" cy="471572"/>
          </a:xfrm>
          <a:prstGeom prst="rect">
            <a:avLst/>
          </a:prstGeom>
        </p:spPr>
      </p:pic>
      <p:pic>
        <p:nvPicPr>
          <p:cNvPr id="57" name="Picture 56" descr="A red corner with white text&#10;&#10;Description automatically generated">
            <a:extLst>
              <a:ext uri="{FF2B5EF4-FFF2-40B4-BE49-F238E27FC236}">
                <a16:creationId xmlns:a16="http://schemas.microsoft.com/office/drawing/2014/main" id="{3885F255-0A1A-9DFF-749A-F0C45B720D22}"/>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9738258" y="1501560"/>
            <a:ext cx="477924" cy="471572"/>
          </a:xfrm>
          <a:prstGeom prst="rect">
            <a:avLst/>
          </a:prstGeom>
        </p:spPr>
      </p:pic>
      <p:pic>
        <p:nvPicPr>
          <p:cNvPr id="58" name="Picture 57" descr="A red corner with white text&#10;&#10;Description automatically generated">
            <a:extLst>
              <a:ext uri="{FF2B5EF4-FFF2-40B4-BE49-F238E27FC236}">
                <a16:creationId xmlns:a16="http://schemas.microsoft.com/office/drawing/2014/main" id="{39D9A91E-4CF0-3A9A-C352-C82585DEFFA0}"/>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1388548" y="3303124"/>
            <a:ext cx="477924" cy="471572"/>
          </a:xfrm>
          <a:prstGeom prst="rect">
            <a:avLst/>
          </a:prstGeom>
        </p:spPr>
      </p:pic>
      <p:pic>
        <p:nvPicPr>
          <p:cNvPr id="59" name="Picture 58" descr="A red corner with white text&#10;&#10;Description automatically generated">
            <a:extLst>
              <a:ext uri="{FF2B5EF4-FFF2-40B4-BE49-F238E27FC236}">
                <a16:creationId xmlns:a16="http://schemas.microsoft.com/office/drawing/2014/main" id="{0ED3879F-7484-F03D-6A7B-50D0ECC33667}"/>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2067179" y="5050067"/>
            <a:ext cx="477924" cy="471572"/>
          </a:xfrm>
          <a:prstGeom prst="rect">
            <a:avLst/>
          </a:prstGeom>
        </p:spPr>
      </p:pic>
      <p:pic>
        <p:nvPicPr>
          <p:cNvPr id="60" name="Picture 59" descr="A red corner with white text&#10;&#10;Description automatically generated">
            <a:extLst>
              <a:ext uri="{FF2B5EF4-FFF2-40B4-BE49-F238E27FC236}">
                <a16:creationId xmlns:a16="http://schemas.microsoft.com/office/drawing/2014/main" id="{12D12492-157E-BBBC-B0EE-B9F6C60215B0}"/>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201214" y="5012793"/>
            <a:ext cx="475696" cy="469374"/>
          </a:xfrm>
          <a:prstGeom prst="rect">
            <a:avLst/>
          </a:prstGeom>
        </p:spPr>
      </p:pic>
      <p:pic>
        <p:nvPicPr>
          <p:cNvPr id="61" name="Picture 60" descr="A red corner with white text&#10;&#10;Description automatically generated">
            <a:extLst>
              <a:ext uri="{FF2B5EF4-FFF2-40B4-BE49-F238E27FC236}">
                <a16:creationId xmlns:a16="http://schemas.microsoft.com/office/drawing/2014/main" id="{9B972CDD-9018-E766-DBFC-0AA1841A59A6}"/>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8347826" y="5028900"/>
            <a:ext cx="477924" cy="471572"/>
          </a:xfrm>
          <a:prstGeom prst="rect">
            <a:avLst/>
          </a:prstGeom>
        </p:spPr>
      </p:pic>
    </p:spTree>
    <p:extLst>
      <p:ext uri="{BB962C8B-B14F-4D97-AF65-F5344CB8AC3E}">
        <p14:creationId xmlns:p14="http://schemas.microsoft.com/office/powerpoint/2010/main" val="835963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glasses and a blue and white checkered shirt&#10;&#10;AI-generated content may be incorrect.">
            <a:extLst>
              <a:ext uri="{FF2B5EF4-FFF2-40B4-BE49-F238E27FC236}">
                <a16:creationId xmlns:a16="http://schemas.microsoft.com/office/drawing/2014/main" id="{6EEF4E2C-E7DF-653F-9790-BB20F3DDA06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65885" y="4799363"/>
            <a:ext cx="1168864" cy="1411793"/>
          </a:xfrm>
          <a:prstGeom prst="rect">
            <a:avLst/>
          </a:prstGeom>
        </p:spPr>
      </p:pic>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grpSp>
        <p:nvGrpSpPr>
          <p:cNvPr id="2" name="Group 1">
            <a:extLst>
              <a:ext uri="{FF2B5EF4-FFF2-40B4-BE49-F238E27FC236}">
                <a16:creationId xmlns:a16="http://schemas.microsoft.com/office/drawing/2014/main" id="{3C86DDCC-0FDE-B86F-E836-6CA61898441A}"/>
              </a:ext>
            </a:extLst>
          </p:cNvPr>
          <p:cNvGrpSpPr/>
          <p:nvPr/>
        </p:nvGrpSpPr>
        <p:grpSpPr>
          <a:xfrm>
            <a:off x="423302" y="1461314"/>
            <a:ext cx="11345396" cy="4463439"/>
            <a:chOff x="622755" y="1565706"/>
            <a:chExt cx="11345396" cy="4463439"/>
          </a:xfrm>
        </p:grpSpPr>
        <p:sp>
          <p:nvSpPr>
            <p:cNvPr id="3" name="TextBox 2">
              <a:extLst>
                <a:ext uri="{FF2B5EF4-FFF2-40B4-BE49-F238E27FC236}">
                  <a16:creationId xmlns:a16="http://schemas.microsoft.com/office/drawing/2014/main" id="{D394791F-6B0C-512D-1097-03986E74BBCB}"/>
                </a:ext>
              </a:extLst>
            </p:cNvPr>
            <p:cNvSpPr txBox="1"/>
            <p:nvPr/>
          </p:nvSpPr>
          <p:spPr>
            <a:xfrm>
              <a:off x="1698432" y="1963071"/>
              <a:ext cx="2304876" cy="461665"/>
            </a:xfrm>
            <a:prstGeom prst="rect">
              <a:avLst/>
            </a:prstGeom>
            <a:noFill/>
          </p:spPr>
          <p:txBody>
            <a:bodyPr wrap="square" lIns="91440" tIns="45720" rIns="91440" bIns="45720" rtlCol="0" anchor="t">
              <a:spAutoFit/>
            </a:bodyPr>
            <a:lstStyle/>
            <a:p>
              <a:r>
                <a:rPr lang="fr-FR" sz="1200" b="1" dirty="0">
                  <a:cs typeface="Calibri"/>
                </a:rPr>
                <a:t>Doug Cochrane, P.Eng., CDP</a:t>
              </a:r>
            </a:p>
            <a:p>
              <a:r>
                <a:rPr lang="fr-FR" sz="1200" dirty="0">
                  <a:ea typeface="+mn-lt"/>
                  <a:cs typeface="+mn-lt"/>
                </a:rPr>
                <a:t>Mississauga, Ontario, Canada</a:t>
              </a:r>
              <a:endParaRPr lang="en-US" sz="1200" dirty="0"/>
            </a:p>
          </p:txBody>
        </p:sp>
        <p:sp>
          <p:nvSpPr>
            <p:cNvPr id="16" name="TextBox 15">
              <a:extLst>
                <a:ext uri="{FF2B5EF4-FFF2-40B4-BE49-F238E27FC236}">
                  <a16:creationId xmlns:a16="http://schemas.microsoft.com/office/drawing/2014/main" id="{F491073E-07FD-5305-C39B-8B6C2BE0E3B3}"/>
                </a:ext>
              </a:extLst>
            </p:cNvPr>
            <p:cNvSpPr txBox="1"/>
            <p:nvPr/>
          </p:nvSpPr>
          <p:spPr>
            <a:xfrm>
              <a:off x="9464255" y="1986687"/>
              <a:ext cx="2162519" cy="461665"/>
            </a:xfrm>
            <a:prstGeom prst="rect">
              <a:avLst/>
            </a:prstGeom>
            <a:noFill/>
          </p:spPr>
          <p:txBody>
            <a:bodyPr wrap="square" lIns="91440" tIns="45720" rIns="91440" bIns="45720" rtlCol="0" anchor="t">
              <a:spAutoFit/>
            </a:bodyPr>
            <a:lstStyle/>
            <a:p>
              <a:r>
                <a:rPr lang="en-US" sz="1200" b="1" dirty="0"/>
                <a:t>Patrick Marks, P.E.</a:t>
              </a:r>
              <a:endParaRPr lang="en-US" sz="1200" b="1" dirty="0">
                <a:cs typeface="Calibri"/>
              </a:endParaRPr>
            </a:p>
            <a:p>
              <a:r>
                <a:rPr lang="en-US" sz="1200" dirty="0"/>
                <a:t>York, Pennsylvania </a:t>
              </a:r>
              <a:endParaRPr lang="en-US" sz="1200" dirty="0">
                <a:cs typeface="Calibri"/>
              </a:endParaRPr>
            </a:p>
          </p:txBody>
        </p:sp>
        <p:sp>
          <p:nvSpPr>
            <p:cNvPr id="17" name="TextBox 16">
              <a:extLst>
                <a:ext uri="{FF2B5EF4-FFF2-40B4-BE49-F238E27FC236}">
                  <a16:creationId xmlns:a16="http://schemas.microsoft.com/office/drawing/2014/main" id="{EBF2E009-7EB5-5BFC-A216-E960E689147C}"/>
                </a:ext>
              </a:extLst>
            </p:cNvPr>
            <p:cNvSpPr txBox="1"/>
            <p:nvPr/>
          </p:nvSpPr>
          <p:spPr>
            <a:xfrm>
              <a:off x="1824343" y="3631905"/>
              <a:ext cx="1799652" cy="461665"/>
            </a:xfrm>
            <a:prstGeom prst="rect">
              <a:avLst/>
            </a:prstGeom>
            <a:noFill/>
          </p:spPr>
          <p:txBody>
            <a:bodyPr wrap="square" lIns="91440" tIns="45720" rIns="91440" bIns="45720" rtlCol="0" anchor="t">
              <a:spAutoFit/>
            </a:bodyPr>
            <a:lstStyle/>
            <a:p>
              <a:r>
                <a:rPr lang="en-US" sz="1200" b="1" dirty="0"/>
                <a:t>Corey Metzger, P.E.</a:t>
              </a:r>
              <a:br>
                <a:rPr lang="en-US" sz="1200" b="1" dirty="0"/>
              </a:br>
              <a:r>
                <a:rPr lang="en-US" sz="1200" dirty="0">
                  <a:cs typeface="Calibri"/>
                </a:rPr>
                <a:t>Papillion, Nebraska</a:t>
              </a:r>
              <a:endParaRPr lang="en-US" sz="1200" dirty="0"/>
            </a:p>
          </p:txBody>
        </p:sp>
        <p:sp>
          <p:nvSpPr>
            <p:cNvPr id="18" name="TextBox 17">
              <a:extLst>
                <a:ext uri="{FF2B5EF4-FFF2-40B4-BE49-F238E27FC236}">
                  <a16:creationId xmlns:a16="http://schemas.microsoft.com/office/drawing/2014/main" id="{5A66AA66-8E44-A8CD-B698-4FEE5B4EC888}"/>
                </a:ext>
              </a:extLst>
            </p:cNvPr>
            <p:cNvSpPr txBox="1"/>
            <p:nvPr/>
          </p:nvSpPr>
          <p:spPr>
            <a:xfrm>
              <a:off x="5291777" y="3631906"/>
              <a:ext cx="2507209" cy="461665"/>
            </a:xfrm>
            <a:prstGeom prst="rect">
              <a:avLst/>
            </a:prstGeom>
            <a:noFill/>
          </p:spPr>
          <p:txBody>
            <a:bodyPr wrap="square" lIns="91440" tIns="45720" rIns="91440" bIns="45720" rtlCol="0" anchor="t">
              <a:spAutoFit/>
            </a:bodyPr>
            <a:lstStyle/>
            <a:p>
              <a:r>
                <a:rPr lang="en-US" sz="1200" b="1" dirty="0"/>
                <a:t>Carrie Brown, Ph.D</a:t>
              </a:r>
              <a:r>
                <a:rPr lang="en-US" sz="1200" dirty="0"/>
                <a:t>.</a:t>
              </a:r>
              <a:endParaRPr lang="en-US" sz="1200" dirty="0">
                <a:cs typeface="Calibri"/>
              </a:endParaRPr>
            </a:p>
            <a:p>
              <a:r>
                <a:rPr lang="en-US" sz="1200" dirty="0"/>
                <a:t>Oakland, California</a:t>
              </a:r>
              <a:endParaRPr lang="en-US" sz="1200" dirty="0">
                <a:cs typeface="Calibri"/>
              </a:endParaRPr>
            </a:p>
          </p:txBody>
        </p:sp>
        <p:sp>
          <p:nvSpPr>
            <p:cNvPr id="19" name="TextBox 18">
              <a:extLst>
                <a:ext uri="{FF2B5EF4-FFF2-40B4-BE49-F238E27FC236}">
                  <a16:creationId xmlns:a16="http://schemas.microsoft.com/office/drawing/2014/main" id="{1CF8D081-3DF8-EF6C-6E97-E7E1D95D82F2}"/>
                </a:ext>
              </a:extLst>
            </p:cNvPr>
            <p:cNvSpPr txBox="1"/>
            <p:nvPr/>
          </p:nvSpPr>
          <p:spPr>
            <a:xfrm>
              <a:off x="1717676" y="5382814"/>
              <a:ext cx="2162519" cy="646331"/>
            </a:xfrm>
            <a:prstGeom prst="rect">
              <a:avLst/>
            </a:prstGeom>
            <a:noFill/>
          </p:spPr>
          <p:txBody>
            <a:bodyPr wrap="square" lIns="91440" tIns="45720" rIns="91440" bIns="45720" rtlCol="0" anchor="t">
              <a:spAutoFit/>
            </a:bodyPr>
            <a:lstStyle/>
            <a:p>
              <a:r>
                <a:rPr lang="en-US" sz="1200" b="1" dirty="0"/>
                <a:t>David Yashar, Ph.D., Fellow ASHRAE</a:t>
              </a:r>
              <a:endParaRPr lang="en-US" sz="1200" b="1" dirty="0">
                <a:cs typeface="Calibri"/>
              </a:endParaRPr>
            </a:p>
            <a:p>
              <a:r>
                <a:rPr lang="en-US" sz="1200" dirty="0"/>
                <a:t>Gaithersburg, Maryland</a:t>
              </a:r>
              <a:endParaRPr lang="en-US" sz="1200" dirty="0">
                <a:cs typeface="Calibri"/>
              </a:endParaRPr>
            </a:p>
          </p:txBody>
        </p:sp>
        <p:pic>
          <p:nvPicPr>
            <p:cNvPr id="21" name="Picture 8">
              <a:extLst>
                <a:ext uri="{FF2B5EF4-FFF2-40B4-BE49-F238E27FC236}">
                  <a16:creationId xmlns:a16="http://schemas.microsoft.com/office/drawing/2014/main" id="{AFB3ABB2-D3CB-7893-0706-F8365871D3D5}"/>
                </a:ext>
              </a:extLst>
            </p:cNvPr>
            <p:cNvPicPr>
              <a:picLocks noChangeAspect="1" noChangeArrowheads="1"/>
            </p:cNvPicPr>
            <p:nvPr/>
          </p:nvPicPr>
          <p:blipFill>
            <a:blip r:embed="rId4"/>
            <a:srcRect/>
            <a:stretch>
              <a:fillRect/>
            </a:stretch>
          </p:blipFill>
          <p:spPr bwMode="auto">
            <a:xfrm>
              <a:off x="622755" y="3312589"/>
              <a:ext cx="1037619" cy="14180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8905919-5079-FE08-B3E3-6F8703A48FB0}"/>
                </a:ext>
              </a:extLst>
            </p:cNvPr>
            <p:cNvSpPr txBox="1"/>
            <p:nvPr/>
          </p:nvSpPr>
          <p:spPr>
            <a:xfrm>
              <a:off x="9479544" y="5382814"/>
              <a:ext cx="2404128" cy="461665"/>
            </a:xfrm>
            <a:prstGeom prst="rect">
              <a:avLst/>
            </a:prstGeom>
            <a:noFill/>
          </p:spPr>
          <p:txBody>
            <a:bodyPr wrap="square" lIns="91440" tIns="45720" rIns="91440" bIns="45720" rtlCol="0" anchor="t">
              <a:spAutoFit/>
            </a:bodyPr>
            <a:lstStyle/>
            <a:p>
              <a:r>
                <a:rPr lang="en-US" sz="1200" b="1" dirty="0"/>
                <a:t>Martin </a:t>
              </a:r>
              <a:r>
                <a:rPr lang="en-US" sz="1200" b="1" dirty="0" err="1"/>
                <a:t>Dieryckx</a:t>
              </a:r>
              <a:endParaRPr lang="en-US" sz="1200" b="1" dirty="0"/>
            </a:p>
            <a:p>
              <a:r>
                <a:rPr lang="en-US" sz="1200" dirty="0"/>
                <a:t>Ostend, Belgium</a:t>
              </a:r>
            </a:p>
          </p:txBody>
        </p:sp>
        <p:sp>
          <p:nvSpPr>
            <p:cNvPr id="26" name="TextBox 25">
              <a:extLst>
                <a:ext uri="{FF2B5EF4-FFF2-40B4-BE49-F238E27FC236}">
                  <a16:creationId xmlns:a16="http://schemas.microsoft.com/office/drawing/2014/main" id="{D344F40D-A41B-F083-5CD2-AC38928ECD8E}"/>
                </a:ext>
              </a:extLst>
            </p:cNvPr>
            <p:cNvSpPr txBox="1"/>
            <p:nvPr/>
          </p:nvSpPr>
          <p:spPr>
            <a:xfrm>
              <a:off x="5291777" y="1935192"/>
              <a:ext cx="2162519" cy="461665"/>
            </a:xfrm>
            <a:prstGeom prst="rect">
              <a:avLst/>
            </a:prstGeom>
            <a:noFill/>
          </p:spPr>
          <p:txBody>
            <a:bodyPr wrap="square" lIns="91440" tIns="45720" rIns="91440" bIns="45720" rtlCol="0" anchor="t">
              <a:spAutoFit/>
            </a:bodyPr>
            <a:lstStyle/>
            <a:p>
              <a:r>
                <a:rPr lang="en-US" sz="1200" b="1" dirty="0"/>
                <a:t>Steve Kujak</a:t>
              </a:r>
              <a:endParaRPr lang="en-US" sz="1200" b="1" dirty="0">
                <a:cs typeface="Calibri"/>
              </a:endParaRPr>
            </a:p>
            <a:p>
              <a:r>
                <a:rPr lang="en-US" sz="1200" dirty="0"/>
                <a:t>Brownsville, Minnesota</a:t>
              </a:r>
              <a:endParaRPr lang="en-US" sz="1200" dirty="0">
                <a:cs typeface="Calibri"/>
              </a:endParaRPr>
            </a:p>
          </p:txBody>
        </p:sp>
        <p:sp>
          <p:nvSpPr>
            <p:cNvPr id="28" name="TextBox 27">
              <a:extLst>
                <a:ext uri="{FF2B5EF4-FFF2-40B4-BE49-F238E27FC236}">
                  <a16:creationId xmlns:a16="http://schemas.microsoft.com/office/drawing/2014/main" id="{065218AC-0F08-F5D7-D8BD-EC38F740A889}"/>
                </a:ext>
              </a:extLst>
            </p:cNvPr>
            <p:cNvSpPr txBox="1"/>
            <p:nvPr/>
          </p:nvSpPr>
          <p:spPr>
            <a:xfrm>
              <a:off x="5304698" y="5388627"/>
              <a:ext cx="2162519" cy="461665"/>
            </a:xfrm>
            <a:prstGeom prst="rect">
              <a:avLst/>
            </a:prstGeom>
            <a:noFill/>
          </p:spPr>
          <p:txBody>
            <a:bodyPr wrap="square" lIns="91440" tIns="45720" rIns="91440" bIns="45720" rtlCol="0" anchor="t">
              <a:spAutoFit/>
            </a:bodyPr>
            <a:lstStyle/>
            <a:p>
              <a:r>
                <a:rPr lang="en-US" sz="1200" b="1" dirty="0"/>
                <a:t>Daniel Nall</a:t>
              </a:r>
              <a:endParaRPr lang="en-US" sz="1200" b="1" dirty="0">
                <a:cs typeface="Calibri"/>
              </a:endParaRPr>
            </a:p>
            <a:p>
              <a:r>
                <a:rPr lang="en-US" sz="1200" dirty="0"/>
                <a:t>Princeton, New Jersey</a:t>
              </a:r>
              <a:endParaRPr lang="en-US" sz="1200" dirty="0">
                <a:cs typeface="Calibri"/>
              </a:endParaRPr>
            </a:p>
          </p:txBody>
        </p:sp>
        <p:sp>
          <p:nvSpPr>
            <p:cNvPr id="29" name="TextBox 28">
              <a:extLst>
                <a:ext uri="{FF2B5EF4-FFF2-40B4-BE49-F238E27FC236}">
                  <a16:creationId xmlns:a16="http://schemas.microsoft.com/office/drawing/2014/main" id="{D6938E3F-B213-AB9F-2DD2-9DC6E1548E12}"/>
                </a:ext>
              </a:extLst>
            </p:cNvPr>
            <p:cNvSpPr txBox="1"/>
            <p:nvPr/>
          </p:nvSpPr>
          <p:spPr>
            <a:xfrm>
              <a:off x="9479544" y="3594405"/>
              <a:ext cx="2488607" cy="461665"/>
            </a:xfrm>
            <a:prstGeom prst="rect">
              <a:avLst/>
            </a:prstGeom>
            <a:noFill/>
          </p:spPr>
          <p:txBody>
            <a:bodyPr wrap="square" lIns="91440" tIns="45720" rIns="91440" bIns="45720" rtlCol="0" anchor="t">
              <a:spAutoFit/>
            </a:bodyPr>
            <a:lstStyle/>
            <a:p>
              <a:r>
                <a:rPr lang="en-US" sz="1200" b="1" dirty="0"/>
                <a:t>Mike </a:t>
              </a:r>
              <a:r>
                <a:rPr lang="en-US" sz="1200" b="1" dirty="0" err="1"/>
                <a:t>Pouchak</a:t>
              </a:r>
              <a:r>
                <a:rPr lang="en-US" sz="1200" b="1" dirty="0"/>
                <a:t>, P.E., Fellow ASHRAE</a:t>
              </a:r>
              <a:endParaRPr lang="en-US" sz="1200" b="1" dirty="0">
                <a:cs typeface="Calibri"/>
              </a:endParaRPr>
            </a:p>
            <a:p>
              <a:r>
                <a:rPr lang="en-US" sz="1200" dirty="0"/>
                <a:t>St. Anthony, Minnesota</a:t>
              </a:r>
              <a:endParaRPr lang="en-US" sz="1400" dirty="0">
                <a:cs typeface="Calibri"/>
              </a:endParaRPr>
            </a:p>
          </p:txBody>
        </p:sp>
        <p:pic>
          <p:nvPicPr>
            <p:cNvPr id="31" name="Picture 30">
              <a:extLst>
                <a:ext uri="{FF2B5EF4-FFF2-40B4-BE49-F238E27FC236}">
                  <a16:creationId xmlns:a16="http://schemas.microsoft.com/office/drawing/2014/main" id="{B486F651-C7A8-6156-3593-D7CB78E6F25C}"/>
                </a:ext>
              </a:extLst>
            </p:cNvPr>
            <p:cNvPicPr>
              <a:picLocks noChangeAspect="1"/>
            </p:cNvPicPr>
            <p:nvPr/>
          </p:nvPicPr>
          <p:blipFill>
            <a:blip r:embed="rId5"/>
            <a:stretch>
              <a:fillRect/>
            </a:stretch>
          </p:blipFill>
          <p:spPr>
            <a:xfrm>
              <a:off x="639371" y="1565706"/>
              <a:ext cx="1004388" cy="1382707"/>
            </a:xfrm>
            <a:prstGeom prst="rect">
              <a:avLst/>
            </a:prstGeom>
          </p:spPr>
        </p:pic>
      </p:grpSp>
      <p:grpSp>
        <p:nvGrpSpPr>
          <p:cNvPr id="74" name="Group 73">
            <a:extLst>
              <a:ext uri="{FF2B5EF4-FFF2-40B4-BE49-F238E27FC236}">
                <a16:creationId xmlns:a16="http://schemas.microsoft.com/office/drawing/2014/main" id="{C48486B4-715A-9677-69E8-A8F9DAD36999}"/>
              </a:ext>
            </a:extLst>
          </p:cNvPr>
          <p:cNvGrpSpPr/>
          <p:nvPr/>
        </p:nvGrpSpPr>
        <p:grpSpPr>
          <a:xfrm>
            <a:off x="210503" y="624131"/>
            <a:ext cx="12223322" cy="666256"/>
            <a:chOff x="189555" y="772985"/>
            <a:chExt cx="12223322" cy="666256"/>
          </a:xfrm>
        </p:grpSpPr>
        <p:sp>
          <p:nvSpPr>
            <p:cNvPr id="33" name="Title 1">
              <a:extLst>
                <a:ext uri="{FF2B5EF4-FFF2-40B4-BE49-F238E27FC236}">
                  <a16:creationId xmlns:a16="http://schemas.microsoft.com/office/drawing/2014/main" id="{129F0756-8BF1-C85B-8C16-67F5CCEB82E1}"/>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1800" b="1" u="sng" dirty="0">
                  <a:solidFill>
                    <a:srgbClr val="8EC540"/>
                  </a:solidFill>
                  <a:latin typeface="Akzidenz Grotesk BE Medium" panose="02000803030000020004" pitchFamily="50" charset="0"/>
                </a:rPr>
                <a:t>ABOUT</a:t>
              </a:r>
              <a:endParaRPr lang="en-US" sz="1600" b="1" u="sng" dirty="0">
                <a:solidFill>
                  <a:srgbClr val="8EC540"/>
                </a:solidFill>
                <a:latin typeface="Akzidenz Grotesk BE Medium" panose="02000803030000020004" pitchFamily="50" charset="0"/>
              </a:endParaRPr>
            </a:p>
          </p:txBody>
        </p:sp>
        <p:sp>
          <p:nvSpPr>
            <p:cNvPr id="34" name="Title 1">
              <a:extLst>
                <a:ext uri="{FF2B5EF4-FFF2-40B4-BE49-F238E27FC236}">
                  <a16:creationId xmlns:a16="http://schemas.microsoft.com/office/drawing/2014/main" id="{D2BE7AA1-C3A4-0DE9-C1E4-80826A116D0B}"/>
                </a:ext>
              </a:extLst>
            </p:cNvPr>
            <p:cNvSpPr txBox="1">
              <a:spLocks/>
            </p:cNvSpPr>
            <p:nvPr/>
          </p:nvSpPr>
          <p:spPr>
            <a:xfrm>
              <a:off x="1219734" y="790346"/>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sp>
          <p:nvSpPr>
            <p:cNvPr id="35" name="Title 1">
              <a:extLst>
                <a:ext uri="{FF2B5EF4-FFF2-40B4-BE49-F238E27FC236}">
                  <a16:creationId xmlns:a16="http://schemas.microsoft.com/office/drawing/2014/main" id="{91EAFD2E-987D-2286-1A7D-8AB539DD092F}"/>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36" name="Title 1">
              <a:extLst>
                <a:ext uri="{FF2B5EF4-FFF2-40B4-BE49-F238E27FC236}">
                  <a16:creationId xmlns:a16="http://schemas.microsoft.com/office/drawing/2014/main" id="{0309950E-E9A7-083F-2E46-B53F9C30F79B}"/>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CONFERENCES</a:t>
              </a:r>
            </a:p>
          </p:txBody>
        </p:sp>
        <p:sp>
          <p:nvSpPr>
            <p:cNvPr id="37" name="Title 1">
              <a:extLst>
                <a:ext uri="{FF2B5EF4-FFF2-40B4-BE49-F238E27FC236}">
                  <a16:creationId xmlns:a16="http://schemas.microsoft.com/office/drawing/2014/main" id="{4DC77CD7-68FD-ACC6-41C2-78DB0EC9D900}"/>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COMMUNITIES</a:t>
              </a:r>
              <a:endParaRPr lang="en-US" sz="1800" dirty="0">
                <a:latin typeface="Akzidenz Grotesk BE Light" panose="02000506040000020003" pitchFamily="50" charset="0"/>
              </a:endParaRPr>
            </a:p>
          </p:txBody>
        </p:sp>
        <p:sp>
          <p:nvSpPr>
            <p:cNvPr id="68" name="Title 1">
              <a:extLst>
                <a:ext uri="{FF2B5EF4-FFF2-40B4-BE49-F238E27FC236}">
                  <a16:creationId xmlns:a16="http://schemas.microsoft.com/office/drawing/2014/main" id="{7BB55BB5-30A2-6060-C41A-A3A3AE8D7248}"/>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69" name="Straight Connector 68">
              <a:extLst>
                <a:ext uri="{FF2B5EF4-FFF2-40B4-BE49-F238E27FC236}">
                  <a16:creationId xmlns:a16="http://schemas.microsoft.com/office/drawing/2014/main" id="{0B966FDB-6314-ACFE-2514-3F9D9699D5AF}"/>
                </a:ext>
              </a:extLst>
            </p:cNvPr>
            <p:cNvCxnSpPr/>
            <p:nvPr/>
          </p:nvCxnSpPr>
          <p:spPr>
            <a:xfrm>
              <a:off x="3810578" y="94375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B93F15E-43C6-F87A-A12C-3CF19996F345}"/>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43B84A8-978E-6838-CA5B-066CE3734886}"/>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C348B12-E070-96DF-D948-358F2BC6C017}"/>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C079887-83B5-B3EA-3D46-F7D529CDC0A7}"/>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48E678D6-7B22-DD22-7A59-B5B9B1BFF694}"/>
              </a:ext>
            </a:extLst>
          </p:cNvPr>
          <p:cNvSpPr txBox="1"/>
          <p:nvPr/>
        </p:nvSpPr>
        <p:spPr>
          <a:xfrm>
            <a:off x="225819" y="159042"/>
            <a:ext cx="6369183" cy="584775"/>
          </a:xfrm>
          <a:prstGeom prst="rect">
            <a:avLst/>
          </a:prstGeom>
          <a:noFill/>
        </p:spPr>
        <p:txBody>
          <a:bodyPr wrap="square" rtlCol="0">
            <a:spAutoFit/>
          </a:bodyPr>
          <a:lstStyle/>
          <a:p>
            <a:r>
              <a:rPr lang="en-US" sz="3200" b="1" dirty="0">
                <a:solidFill>
                  <a:schemeClr val="bg1"/>
                </a:solidFill>
                <a:latin typeface="Akzidenz Grotesk BE Medium" panose="02000803030000020004" pitchFamily="50" charset="0"/>
              </a:rPr>
              <a:t>ASHRAE Directors-at-Large</a:t>
            </a:r>
            <a:endParaRPr lang="en-US" b="1" dirty="0">
              <a:solidFill>
                <a:schemeClr val="bg1"/>
              </a:solidFill>
              <a:latin typeface="Akzidenz Grotesk BE Medium" panose="02000803030000020004" pitchFamily="50" charset="0"/>
            </a:endParaRPr>
          </a:p>
        </p:txBody>
      </p:sp>
      <p:pic>
        <p:nvPicPr>
          <p:cNvPr id="1026" name="Picture 2" descr="Profile photo of Patrick Marks">
            <a:extLst>
              <a:ext uri="{FF2B5EF4-FFF2-40B4-BE49-F238E27FC236}">
                <a16:creationId xmlns:a16="http://schemas.microsoft.com/office/drawing/2014/main" id="{9B344797-ACEC-B6CE-5358-2ADC3DB88386}"/>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4215" r="8712"/>
          <a:stretch/>
        </p:blipFill>
        <p:spPr bwMode="auto">
          <a:xfrm>
            <a:off x="8073657" y="1366142"/>
            <a:ext cx="1102905" cy="14309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miling at the camera&#10;&#10;Description automatically generated">
            <a:extLst>
              <a:ext uri="{FF2B5EF4-FFF2-40B4-BE49-F238E27FC236}">
                <a16:creationId xmlns:a16="http://schemas.microsoft.com/office/drawing/2014/main" id="{EBF79D91-D20D-822F-5859-5E7793FF6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8517" y="3084552"/>
            <a:ext cx="1069504" cy="1394175"/>
          </a:xfrm>
          <a:prstGeom prst="rect">
            <a:avLst/>
          </a:prstGeom>
        </p:spPr>
      </p:pic>
      <p:pic>
        <p:nvPicPr>
          <p:cNvPr id="7" name="Picture 6" descr="A person in a suit smiling&#10;&#10;Description automatically generated">
            <a:extLst>
              <a:ext uri="{FF2B5EF4-FFF2-40B4-BE49-F238E27FC236}">
                <a16:creationId xmlns:a16="http://schemas.microsoft.com/office/drawing/2014/main" id="{BB817607-87DA-F7B4-E90B-B80C94D57B9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23302" y="4933257"/>
            <a:ext cx="986498" cy="1285971"/>
          </a:xfrm>
          <a:prstGeom prst="rect">
            <a:avLst/>
          </a:prstGeom>
        </p:spPr>
      </p:pic>
      <p:pic>
        <p:nvPicPr>
          <p:cNvPr id="6" name="Picture 5" descr="A person in a suit and tie&#10;&#10;AI-generated content may be incorrect.">
            <a:extLst>
              <a:ext uri="{FF2B5EF4-FFF2-40B4-BE49-F238E27FC236}">
                <a16:creationId xmlns:a16="http://schemas.microsoft.com/office/drawing/2014/main" id="{6EF7990E-CC81-3621-EFDB-62C9F5A9896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77174" y="1476756"/>
            <a:ext cx="1010847" cy="1317711"/>
          </a:xfrm>
          <a:prstGeom prst="rect">
            <a:avLst/>
          </a:prstGeom>
        </p:spPr>
      </p:pic>
      <p:pic>
        <p:nvPicPr>
          <p:cNvPr id="9" name="Picture 8" descr="A person in a suit and tie&#10;&#10;AI-generated content may be incorrect.">
            <a:extLst>
              <a:ext uri="{FF2B5EF4-FFF2-40B4-BE49-F238E27FC236}">
                <a16:creationId xmlns:a16="http://schemas.microsoft.com/office/drawing/2014/main" id="{BFC145B7-1D46-DCE1-756B-06CB8312F0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8170" y="3084552"/>
            <a:ext cx="1083019" cy="1411793"/>
          </a:xfrm>
          <a:prstGeom prst="rect">
            <a:avLst/>
          </a:prstGeom>
        </p:spPr>
      </p:pic>
      <p:pic>
        <p:nvPicPr>
          <p:cNvPr id="12" name="Picture 11" descr="A person in a suit and tie&#10;&#10;AI-generated content may be incorrect.">
            <a:extLst>
              <a:ext uri="{FF2B5EF4-FFF2-40B4-BE49-F238E27FC236}">
                <a16:creationId xmlns:a16="http://schemas.microsoft.com/office/drawing/2014/main" id="{76808445-28AA-7776-4A67-9081A680A8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6935" y="4829733"/>
            <a:ext cx="1061302" cy="1383483"/>
          </a:xfrm>
          <a:prstGeom prst="rect">
            <a:avLst/>
          </a:prstGeom>
        </p:spPr>
      </p:pic>
      <p:pic>
        <p:nvPicPr>
          <p:cNvPr id="13" name="Picture 12" descr="A red corner with white text&#10;&#10;Description automatically generated">
            <a:extLst>
              <a:ext uri="{FF2B5EF4-FFF2-40B4-BE49-F238E27FC236}">
                <a16:creationId xmlns:a16="http://schemas.microsoft.com/office/drawing/2014/main" id="{F6BCAFF4-406C-F812-924A-C1E98B704D1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918517" y="1447318"/>
            <a:ext cx="477924" cy="471572"/>
          </a:xfrm>
          <a:prstGeom prst="rect">
            <a:avLst/>
          </a:prstGeom>
        </p:spPr>
      </p:pic>
      <p:pic>
        <p:nvPicPr>
          <p:cNvPr id="14" name="Picture 13" descr="A red corner with white text&#10;&#10;Description automatically generated">
            <a:extLst>
              <a:ext uri="{FF2B5EF4-FFF2-40B4-BE49-F238E27FC236}">
                <a16:creationId xmlns:a16="http://schemas.microsoft.com/office/drawing/2014/main" id="{21BDA0B2-102D-8A09-89B1-A7C835BE073B}"/>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139268" y="3055941"/>
            <a:ext cx="477924" cy="471572"/>
          </a:xfrm>
          <a:prstGeom prst="rect">
            <a:avLst/>
          </a:prstGeom>
        </p:spPr>
      </p:pic>
      <p:pic>
        <p:nvPicPr>
          <p:cNvPr id="15" name="Picture 14" descr="A red corner with white text&#10;&#10;Description automatically generated">
            <a:extLst>
              <a:ext uri="{FF2B5EF4-FFF2-40B4-BE49-F238E27FC236}">
                <a16:creationId xmlns:a16="http://schemas.microsoft.com/office/drawing/2014/main" id="{5BA4AF3E-482B-DBF4-1FF4-90E2492577BE}"/>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918879" y="4805663"/>
            <a:ext cx="477924" cy="471572"/>
          </a:xfrm>
          <a:prstGeom prst="rect">
            <a:avLst/>
          </a:prstGeom>
        </p:spPr>
      </p:pic>
      <p:pic>
        <p:nvPicPr>
          <p:cNvPr id="4" name="Picture 3" descr="A red corner with white text&#10;&#10;Description automatically generated">
            <a:extLst>
              <a:ext uri="{FF2B5EF4-FFF2-40B4-BE49-F238E27FC236}">
                <a16:creationId xmlns:a16="http://schemas.microsoft.com/office/drawing/2014/main" id="{D6AF93D1-333C-6DE6-4408-C9B7DBA2B6A0}"/>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100503" y="4783769"/>
            <a:ext cx="534789" cy="527681"/>
          </a:xfrm>
          <a:prstGeom prst="rect">
            <a:avLst/>
          </a:prstGeom>
        </p:spPr>
      </p:pic>
    </p:spTree>
    <p:extLst>
      <p:ext uri="{BB962C8B-B14F-4D97-AF65-F5344CB8AC3E}">
        <p14:creationId xmlns:p14="http://schemas.microsoft.com/office/powerpoint/2010/main" val="1106940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4C6BBDA33D2B418C96AA528AED573E" ma:contentTypeVersion="2" ma:contentTypeDescription="Create a new document." ma:contentTypeScope="" ma:versionID="b214cc0495fb88b4c9bbdd476a0a77d4">
  <xsd:schema xmlns:xsd="http://www.w3.org/2001/XMLSchema" xmlns:xs="http://www.w3.org/2001/XMLSchema" xmlns:p="http://schemas.microsoft.com/office/2006/metadata/properties" xmlns:ns2="7c628115-b24a-4535-ad04-ab89b3501865" targetNamespace="http://schemas.microsoft.com/office/2006/metadata/properties" ma:root="true" ma:fieldsID="71a45ea58b006735f94f0ca5d6d0f312" ns2:_="">
    <xsd:import namespace="7c628115-b24a-4535-ad04-ab89b350186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628115-b24a-4535-ad04-ab89b3501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0CD0BE-F7BF-4CE7-AFE2-61B8F1781527}">
  <ds:schemaRefs>
    <ds:schemaRef ds:uri="http://purl.org/dc/terms/"/>
    <ds:schemaRef ds:uri="http://purl.org/dc/dcmitype/"/>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7c628115-b24a-4535-ad04-ab89b3501865"/>
  </ds:schemaRefs>
</ds:datastoreItem>
</file>

<file path=customXml/itemProps2.xml><?xml version="1.0" encoding="utf-8"?>
<ds:datastoreItem xmlns:ds="http://schemas.openxmlformats.org/officeDocument/2006/customXml" ds:itemID="{D0853A6F-88A1-4DCC-9C8C-A5BA102CE303}">
  <ds:schemaRefs>
    <ds:schemaRef ds:uri="http://schemas.microsoft.com/sharepoint/v3/contenttype/forms"/>
  </ds:schemaRefs>
</ds:datastoreItem>
</file>

<file path=customXml/itemProps3.xml><?xml version="1.0" encoding="utf-8"?>
<ds:datastoreItem xmlns:ds="http://schemas.openxmlformats.org/officeDocument/2006/customXml" ds:itemID="{523076E9-897F-4EAE-896C-7DBE16528196}">
  <ds:schemaRefs>
    <ds:schemaRef ds:uri="7c628115-b24a-4535-ad04-ab89b35018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23921</TotalTime>
  <Words>6481</Words>
  <Application>Microsoft Office PowerPoint</Application>
  <PresentationFormat>Widescreen</PresentationFormat>
  <Paragraphs>743</Paragraphs>
  <Slides>31</Slides>
  <Notes>29</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31</vt:i4>
      </vt:variant>
    </vt:vector>
  </HeadingPairs>
  <TitlesOfParts>
    <vt:vector size="53" baseType="lpstr">
      <vt:lpstr>Akzidenz Grotesk BE Light</vt:lpstr>
      <vt:lpstr>Akzidenz Grotesk BE Medium</vt:lpstr>
      <vt:lpstr>Akzidenz Grotesk BE Regular</vt:lpstr>
      <vt:lpstr>akzidenz-grotesk</vt:lpstr>
      <vt:lpstr>akzidenz-grotesk-condensed</vt:lpstr>
      <vt:lpstr>Aptos</vt:lpstr>
      <vt:lpstr>Aptos Display</vt:lpstr>
      <vt:lpstr>Arial</vt:lpstr>
      <vt:lpstr>Arial Narrow</vt:lpstr>
      <vt:lpstr>Calibri</vt:lpstr>
      <vt:lpstr>Calibri  </vt:lpstr>
      <vt:lpstr>Calibri Light</vt:lpstr>
      <vt:lpstr>Corbel</vt:lpstr>
      <vt:lpstr>Courier New</vt:lpstr>
      <vt:lpstr>Roboto</vt:lpstr>
      <vt:lpstr>Roboto Condensed Medium</vt:lpstr>
      <vt:lpstr>Segoe UI</vt:lpstr>
      <vt:lpstr>Symbol</vt:lpstr>
      <vt:lpstr>Wingdings</vt:lpstr>
      <vt:lpstr>Office Theme</vt:lpstr>
      <vt:lpstr>1_Office Theme</vt:lpstr>
      <vt:lpstr>2_Office Theme</vt:lpstr>
      <vt:lpstr>PowerPoint Presentation</vt:lpstr>
      <vt:lpstr>ABOUT</vt:lpstr>
      <vt:lpstr>ABOUT</vt:lpstr>
      <vt:lpstr>ABOUT</vt:lpstr>
      <vt:lpstr>ABOUT</vt:lpstr>
      <vt:lpstr>ABOUT</vt:lpstr>
      <vt:lpstr>ABOUT</vt:lpstr>
      <vt:lpstr>ABOUT</vt:lpstr>
      <vt:lpstr>PowerPoint Presentation</vt:lpstr>
      <vt:lpstr>PowerPoint Presentation</vt:lpstr>
      <vt:lpstr>PowerPoint Presentation</vt:lpstr>
      <vt:lpstr>PowerPoint Presentation</vt:lpstr>
      <vt:lpstr>ABOUT</vt:lpstr>
      <vt:lpstr>ABOUT</vt:lpstr>
      <vt:lpstr>ABOUT</vt:lpstr>
      <vt:lpstr>ABOUT</vt:lpstr>
      <vt:lpstr>ABOUT</vt:lpstr>
      <vt:lpstr>ABOUT</vt:lpstr>
      <vt:lpstr>ABOUT</vt:lpstr>
      <vt:lpstr>ABOUT</vt:lpstr>
      <vt:lpstr>ABOUT</vt:lpstr>
      <vt:lpstr>ABOUT</vt:lpstr>
      <vt:lpstr>ABOUT</vt:lpstr>
      <vt:lpstr>Current Model</vt:lpstr>
      <vt:lpstr>Current Model - Continued</vt:lpstr>
      <vt:lpstr>Simplified Model</vt:lpstr>
      <vt:lpstr>PowerPoint Presentation</vt:lpstr>
      <vt:lpstr>Reasons for the Changes</vt:lpstr>
      <vt:lpstr>Timeline</vt:lpstr>
      <vt:lpstr>Media Inquiries</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Wilson, Anne</cp:lastModifiedBy>
  <cp:revision>243</cp:revision>
  <dcterms:created xsi:type="dcterms:W3CDTF">2017-02-06T18:00:44Z</dcterms:created>
  <dcterms:modified xsi:type="dcterms:W3CDTF">2025-08-05T15:43:50Z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0x010100F74C6BBDA33D2B418C96AA528AED573E</vt:lpwstr>
  </property>
</Properties>
</file>