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8"/>
  </p:notesMasterIdLst>
  <p:sldIdLst>
    <p:sldId id="818" r:id="rId2"/>
    <p:sldId id="774" r:id="rId3"/>
    <p:sldId id="777" r:id="rId4"/>
    <p:sldId id="265" r:id="rId5"/>
    <p:sldId id="257" r:id="rId6"/>
    <p:sldId id="414" r:id="rId7"/>
    <p:sldId id="294" r:id="rId8"/>
    <p:sldId id="263" r:id="rId9"/>
    <p:sldId id="822" r:id="rId10"/>
    <p:sldId id="823" r:id="rId11"/>
    <p:sldId id="286" r:id="rId12"/>
    <p:sldId id="831" r:id="rId13"/>
    <p:sldId id="832" r:id="rId14"/>
    <p:sldId id="828" r:id="rId15"/>
    <p:sldId id="791" r:id="rId16"/>
    <p:sldId id="820" r:id="rId17"/>
    <p:sldId id="821" r:id="rId18"/>
    <p:sldId id="276" r:id="rId19"/>
    <p:sldId id="798" r:id="rId20"/>
    <p:sldId id="754" r:id="rId21"/>
    <p:sldId id="814" r:id="rId22"/>
    <p:sldId id="273" r:id="rId23"/>
    <p:sldId id="753" r:id="rId24"/>
    <p:sldId id="782" r:id="rId25"/>
    <p:sldId id="580" r:id="rId26"/>
    <p:sldId id="819" r:id="rId27"/>
    <p:sldId id="830" r:id="rId28"/>
    <p:sldId id="824" r:id="rId29"/>
    <p:sldId id="785" r:id="rId30"/>
    <p:sldId id="829" r:id="rId31"/>
    <p:sldId id="827" r:id="rId32"/>
    <p:sldId id="285" r:id="rId33"/>
    <p:sldId id="825" r:id="rId34"/>
    <p:sldId id="304" r:id="rId35"/>
    <p:sldId id="768" r:id="rId36"/>
    <p:sldId id="81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14"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B"/>
    <a:srgbClr val="03C0FF"/>
    <a:srgbClr val="00CC00"/>
    <a:srgbClr val="008BBC"/>
    <a:srgbClr val="4915EF"/>
    <a:srgbClr val="09D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298" autoAdjust="0"/>
    <p:restoredTop sz="93792" autoAdjust="0"/>
  </p:normalViewPr>
  <p:slideViewPr>
    <p:cSldViewPr snapToGrid="0">
      <p:cViewPr varScale="1">
        <p:scale>
          <a:sx n="69" d="100"/>
          <a:sy n="69" d="100"/>
        </p:scale>
        <p:origin x="24" y="237"/>
      </p:cViewPr>
      <p:guideLst/>
    </p:cSldViewPr>
  </p:slideViewPr>
  <p:notesTextViewPr>
    <p:cViewPr>
      <p:scale>
        <a:sx n="3" d="2"/>
        <a:sy n="3" d="2"/>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ashfile1\desktops$\tkline\Desktop\Aleks%20Summe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chemeClr val="tx2"/>
                </a:solidFill>
                <a:latin typeface="Akzidenz Grotesk BE MdCn" panose="02000503030000020003"/>
              </a:rPr>
              <a:t>Worthwhile Professional Development Goal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kzidenz Grotesk BE MdCn" panose="02000503030000020003"/>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216B59-19F0-4EF6-A519-EA7F553ACDD8}"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857EC-624B-4045-8BC2-8920C4E20B8B}" type="slidenum">
              <a:rPr lang="en-US" smtClean="0"/>
              <a:t>‹#›</a:t>
            </a:fld>
            <a:endParaRPr lang="en-US"/>
          </a:p>
        </p:txBody>
      </p:sp>
    </p:spTree>
    <p:extLst>
      <p:ext uri="{BB962C8B-B14F-4D97-AF65-F5344CB8AC3E}">
        <p14:creationId xmlns:p14="http://schemas.microsoft.com/office/powerpoint/2010/main" val="2528612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717550" y="1162050"/>
            <a:ext cx="5575300" cy="3136900"/>
          </a:xfrm>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fld id="{11522BDA-DA17-4E11-84A8-A2CC16445AEE}" type="slidenum">
              <a:rPr lang="en-US" altLang="en-US" b="0">
                <a:solidFill>
                  <a:prstClr val="black"/>
                </a:solidFill>
              </a:rPr>
              <a:pPr/>
              <a:t>2</a:t>
            </a:fld>
            <a:endParaRPr lang="en-US" altLang="en-US" b="0" dirty="0">
              <a:solidFill>
                <a:prstClr val="black"/>
              </a:solidFill>
            </a:endParaRPr>
          </a:p>
        </p:txBody>
      </p:sp>
    </p:spTree>
    <p:extLst>
      <p:ext uri="{BB962C8B-B14F-4D97-AF65-F5344CB8AC3E}">
        <p14:creationId xmlns:p14="http://schemas.microsoft.com/office/powerpoint/2010/main" val="3376076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7066" indent="-291179" eaLnBrk="0" hangingPunct="0">
              <a:defRPr>
                <a:solidFill>
                  <a:schemeClr val="tx1"/>
                </a:solidFill>
                <a:latin typeface="Arial" panose="020B0604020202020204" pitchFamily="34" charset="0"/>
                <a:cs typeface="Arial" panose="020B0604020202020204" pitchFamily="34" charset="0"/>
              </a:defRPr>
            </a:lvl2pPr>
            <a:lvl3pPr marL="1164717" indent="-232943" eaLnBrk="0" hangingPunct="0">
              <a:defRPr>
                <a:solidFill>
                  <a:schemeClr val="tx1"/>
                </a:solidFill>
                <a:latin typeface="Arial" panose="020B0604020202020204" pitchFamily="34" charset="0"/>
                <a:cs typeface="Arial" panose="020B0604020202020204" pitchFamily="34" charset="0"/>
              </a:defRPr>
            </a:lvl3pPr>
            <a:lvl4pPr marL="1630604" indent="-232943" eaLnBrk="0" hangingPunct="0">
              <a:defRPr>
                <a:solidFill>
                  <a:schemeClr val="tx1"/>
                </a:solidFill>
                <a:latin typeface="Arial" panose="020B0604020202020204" pitchFamily="34" charset="0"/>
                <a:cs typeface="Arial" panose="020B0604020202020204" pitchFamily="34" charset="0"/>
              </a:defRPr>
            </a:lvl4pPr>
            <a:lvl5pPr marL="2096491" indent="-232943" eaLnBrk="0" hangingPunct="0">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F17495-C3BC-47E6-BCE8-BCD6711B46E2}" type="slidenum">
              <a:rPr lang="en-US" altLang="en-US">
                <a:solidFill>
                  <a:prstClr val="black"/>
                </a:solidFill>
                <a:latin typeface="Calibri" panose="020F0502020204030204" pitchFamily="34" charset="0"/>
              </a:rPr>
              <a:pPr eaLnBrk="1" hangingPunct="1"/>
              <a:t>11</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698243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182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726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308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857EC-624B-4045-8BC2-8920C4E20B8B}" type="slidenum">
              <a:rPr lang="en-US" smtClean="0"/>
              <a:t>15</a:t>
            </a:fld>
            <a:endParaRPr lang="en-US"/>
          </a:p>
        </p:txBody>
      </p:sp>
    </p:spTree>
    <p:extLst>
      <p:ext uri="{BB962C8B-B14F-4D97-AF65-F5344CB8AC3E}">
        <p14:creationId xmlns:p14="http://schemas.microsoft.com/office/powerpoint/2010/main" val="2392742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717550" y="1162050"/>
            <a:ext cx="5575300" cy="3136900"/>
          </a:xfrm>
          <a:ln/>
        </p:spPr>
      </p:sp>
      <p:sp>
        <p:nvSpPr>
          <p:cNvPr id="37891" name="Notes Placeholder 2"/>
          <p:cNvSpPr>
            <a:spLocks noGrp="1"/>
          </p:cNvSpPr>
          <p:nvPr>
            <p:ph type="body" idx="1"/>
          </p:nvPr>
        </p:nvSpPr>
        <p:spPr>
          <a:ln/>
        </p:spPr>
        <p:txBody>
          <a:bodyPr/>
          <a:lstStyle/>
          <a:p>
            <a:pPr eaLnBrk="1" hangingPunct="1">
              <a:spcBef>
                <a:spcPct val="0"/>
              </a:spcBef>
              <a:defRPr/>
            </a:pPr>
            <a:r>
              <a:rPr lang="en-US" dirty="0">
                <a:latin typeface="+mn-lt"/>
              </a:rPr>
              <a:t>All standards go through public review and comment.</a:t>
            </a:r>
          </a:p>
          <a:p>
            <a:pPr eaLnBrk="1" hangingPunct="1">
              <a:spcBef>
                <a:spcPct val="0"/>
              </a:spcBef>
              <a:defRPr/>
            </a:pPr>
            <a:r>
              <a:rPr lang="en-US" dirty="0">
                <a:latin typeface="+mn-lt"/>
              </a:rPr>
              <a:t>Existing standards are reviewed every three years.</a:t>
            </a:r>
          </a:p>
          <a:p>
            <a:pPr eaLnBrk="1" hangingPunct="1">
              <a:spcBef>
                <a:spcPct val="0"/>
              </a:spcBef>
              <a:defRPr/>
            </a:pPr>
            <a:r>
              <a:rPr lang="en-US" dirty="0">
                <a:latin typeface="+mn-lt"/>
              </a:rPr>
              <a:t>Standards that are on continuous maintenance are republished with new addenda every three years.</a:t>
            </a:r>
          </a:p>
          <a:p>
            <a:pPr eaLnBrk="1" hangingPunct="1">
              <a:spcBef>
                <a:spcPct val="0"/>
              </a:spcBef>
              <a:defRPr/>
            </a:pPr>
            <a:r>
              <a:rPr lang="en-US" dirty="0">
                <a:latin typeface="+mn-lt"/>
              </a:rPr>
              <a:t>Code utilized standards are republished every three years</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fld id="{0CF0429F-2B26-493F-971D-C0BDAB66C9F7}" type="slidenum">
              <a:rPr lang="en-US" altLang="en-US" b="0">
                <a:solidFill>
                  <a:prstClr val="black"/>
                </a:solidFill>
              </a:rPr>
              <a:pPr/>
              <a:t>16</a:t>
            </a:fld>
            <a:endParaRPr lang="en-US" altLang="en-US" b="0" dirty="0">
              <a:solidFill>
                <a:prstClr val="black"/>
              </a:solidFill>
            </a:endParaRPr>
          </a:p>
        </p:txBody>
      </p:sp>
    </p:spTree>
    <p:extLst>
      <p:ext uri="{BB962C8B-B14F-4D97-AF65-F5344CB8AC3E}">
        <p14:creationId xmlns:p14="http://schemas.microsoft.com/office/powerpoint/2010/main" val="1487265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717550" y="1162050"/>
            <a:ext cx="5575300" cy="313690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fld id="{D10F6ED6-CDAD-49F6-A4CD-99A1642161FB}" type="slidenum">
              <a:rPr lang="en-US" altLang="en-US" b="0"/>
              <a:pPr/>
              <a:t>17</a:t>
            </a:fld>
            <a:endParaRPr lang="en-US" altLang="en-US" b="0" dirty="0"/>
          </a:p>
        </p:txBody>
      </p:sp>
    </p:spTree>
    <p:extLst>
      <p:ext uri="{BB962C8B-B14F-4D97-AF65-F5344CB8AC3E}">
        <p14:creationId xmlns:p14="http://schemas.microsoft.com/office/powerpoint/2010/main" val="3743842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717550" y="1162050"/>
            <a:ext cx="5575300" cy="3136900"/>
          </a:xfrm>
          <a:ln/>
        </p:spPr>
      </p:sp>
      <p:sp>
        <p:nvSpPr>
          <p:cNvPr id="62467" name="Notes Placeholder 2"/>
          <p:cNvSpPr>
            <a:spLocks noGrp="1"/>
          </p:cNvSpPr>
          <p:nvPr>
            <p:ph type="body" idx="1"/>
          </p:nvPr>
        </p:nvSpPr>
        <p:spPr>
          <a:ln/>
        </p:spPr>
        <p:txBody>
          <a:bodyPr/>
          <a:lstStyle/>
          <a:p>
            <a:pPr eaLnBrk="1" hangingPunct="1">
              <a:spcBef>
                <a:spcPct val="0"/>
              </a:spcBef>
              <a:defRPr/>
            </a:pPr>
            <a:endParaRPr lang="en-US" dirty="0">
              <a:solidFill>
                <a:schemeClr val="tx2"/>
              </a:solidFill>
              <a:latin typeface="+mn-lt"/>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fld id="{1DC38B1C-548C-4D76-8EF0-900EF8A9CD9A}" type="slidenum">
              <a:rPr lang="en-US" altLang="en-US" b="0">
                <a:solidFill>
                  <a:prstClr val="black"/>
                </a:solidFill>
              </a:rPr>
              <a:pPr/>
              <a:t>18</a:t>
            </a:fld>
            <a:endParaRPr lang="en-US" altLang="en-US" b="0" dirty="0">
              <a:solidFill>
                <a:prstClr val="black"/>
              </a:solidFill>
            </a:endParaRPr>
          </a:p>
        </p:txBody>
      </p:sp>
    </p:spTree>
    <p:extLst>
      <p:ext uri="{BB962C8B-B14F-4D97-AF65-F5344CB8AC3E}">
        <p14:creationId xmlns:p14="http://schemas.microsoft.com/office/powerpoint/2010/main" val="1338904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415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9C434-DDC2-456D-855F-1EDF162D6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330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BDEEE-6C18-49AA-8181-72AAE5B11D69}" type="slidenum">
              <a:rPr lang="en-US" smtClean="0"/>
              <a:t>3</a:t>
            </a:fld>
            <a:endParaRPr lang="en-US" dirty="0"/>
          </a:p>
        </p:txBody>
      </p:sp>
    </p:spTree>
    <p:extLst>
      <p:ext uri="{BB962C8B-B14F-4D97-AF65-F5344CB8AC3E}">
        <p14:creationId xmlns:p14="http://schemas.microsoft.com/office/powerpoint/2010/main" val="383061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9C434-DDC2-456D-855F-1EDF162D6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322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Find free resources and other useful tools like the 90.1 portal, access to Technology Portal, STBE, Handbook products, apps and much more from the Technical Resources tab at ashrae.org. </a:t>
            </a:r>
          </a:p>
        </p:txBody>
      </p:sp>
      <p:sp>
        <p:nvSpPr>
          <p:cNvPr id="4" name="Slide Number Placeholder 3"/>
          <p:cNvSpPr>
            <a:spLocks noGrp="1"/>
          </p:cNvSpPr>
          <p:nvPr>
            <p:ph type="sldNum" sz="quarter" idx="5"/>
          </p:nvPr>
        </p:nvSpPr>
        <p:spPr/>
        <p:txBody>
          <a:bodyPr/>
          <a:lstStyle/>
          <a:p>
            <a:fld id="{EA382AF3-B4D1-4C1B-AC6D-4EAEA9DC7605}" type="slidenum">
              <a:rPr lang="en-US" smtClean="0"/>
              <a:t>22</a:t>
            </a:fld>
            <a:endParaRPr lang="en-US"/>
          </a:p>
        </p:txBody>
      </p:sp>
    </p:spTree>
    <p:extLst>
      <p:ext uri="{BB962C8B-B14F-4D97-AF65-F5344CB8AC3E}">
        <p14:creationId xmlns:p14="http://schemas.microsoft.com/office/powerpoint/2010/main" val="1792733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960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D2A1C2E3-FE3D-4FE9-AB08-65D8BBC48C8B}" type="slidenum">
              <a:rPr lang="en-US" smtClean="0"/>
              <a:pPr/>
              <a:t>25</a:t>
            </a:fld>
            <a:endParaRPr lang="en-US"/>
          </a:p>
        </p:txBody>
      </p:sp>
    </p:spTree>
    <p:extLst>
      <p:ext uri="{BB962C8B-B14F-4D97-AF65-F5344CB8AC3E}">
        <p14:creationId xmlns:p14="http://schemas.microsoft.com/office/powerpoint/2010/main" val="4160123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480">
              <a:defRPr b="1">
                <a:solidFill>
                  <a:schemeClr val="tx1"/>
                </a:solidFill>
                <a:latin typeface="Arial" panose="020B0604020202020204" pitchFamily="34" charset="0"/>
              </a:defRPr>
            </a:lvl1pPr>
            <a:lvl2pPr marL="757066" indent="-291179" defTabSz="941480">
              <a:defRPr b="1">
                <a:solidFill>
                  <a:schemeClr val="tx1"/>
                </a:solidFill>
                <a:latin typeface="Arial" panose="020B0604020202020204" pitchFamily="34" charset="0"/>
              </a:defRPr>
            </a:lvl2pPr>
            <a:lvl3pPr marL="1164717" indent="-232943" defTabSz="941480">
              <a:defRPr b="1">
                <a:solidFill>
                  <a:schemeClr val="tx1"/>
                </a:solidFill>
                <a:latin typeface="Arial" panose="020B0604020202020204" pitchFamily="34" charset="0"/>
              </a:defRPr>
            </a:lvl3pPr>
            <a:lvl4pPr marL="1630604" indent="-232943" defTabSz="941480">
              <a:defRPr b="1">
                <a:solidFill>
                  <a:schemeClr val="tx1"/>
                </a:solidFill>
                <a:latin typeface="Arial" panose="020B0604020202020204" pitchFamily="34" charset="0"/>
              </a:defRPr>
            </a:lvl4pPr>
            <a:lvl5pPr marL="2096491" indent="-232943" defTabSz="941480">
              <a:defRPr b="1">
                <a:solidFill>
                  <a:schemeClr val="tx1"/>
                </a:solidFill>
                <a:latin typeface="Arial" panose="020B0604020202020204" pitchFamily="34" charset="0"/>
              </a:defRPr>
            </a:lvl5pPr>
            <a:lvl6pPr marL="2562377" indent="-232943" defTabSz="941480" eaLnBrk="0" fontAlgn="base" hangingPunct="0">
              <a:spcBef>
                <a:spcPct val="0"/>
              </a:spcBef>
              <a:spcAft>
                <a:spcPct val="0"/>
              </a:spcAft>
              <a:defRPr b="1">
                <a:solidFill>
                  <a:schemeClr val="tx1"/>
                </a:solidFill>
                <a:latin typeface="Arial" panose="020B0604020202020204" pitchFamily="34" charset="0"/>
              </a:defRPr>
            </a:lvl6pPr>
            <a:lvl7pPr marL="3028264" indent="-232943" defTabSz="941480" eaLnBrk="0" fontAlgn="base" hangingPunct="0">
              <a:spcBef>
                <a:spcPct val="0"/>
              </a:spcBef>
              <a:spcAft>
                <a:spcPct val="0"/>
              </a:spcAft>
              <a:defRPr b="1">
                <a:solidFill>
                  <a:schemeClr val="tx1"/>
                </a:solidFill>
                <a:latin typeface="Arial" panose="020B0604020202020204" pitchFamily="34" charset="0"/>
              </a:defRPr>
            </a:lvl7pPr>
            <a:lvl8pPr marL="3494151" indent="-232943" defTabSz="941480" eaLnBrk="0" fontAlgn="base" hangingPunct="0">
              <a:spcBef>
                <a:spcPct val="0"/>
              </a:spcBef>
              <a:spcAft>
                <a:spcPct val="0"/>
              </a:spcAft>
              <a:defRPr b="1">
                <a:solidFill>
                  <a:schemeClr val="tx1"/>
                </a:solidFill>
                <a:latin typeface="Arial" panose="020B0604020202020204" pitchFamily="34" charset="0"/>
              </a:defRPr>
            </a:lvl8pPr>
            <a:lvl9pPr marL="3960038" indent="-232943" defTabSz="94148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41480" rtl="0" eaLnBrk="1" fontAlgn="auto" latinLnBrk="0" hangingPunct="1">
              <a:lnSpc>
                <a:spcPct val="100000"/>
              </a:lnSpc>
              <a:spcBef>
                <a:spcPts val="0"/>
              </a:spcBef>
              <a:spcAft>
                <a:spcPts val="0"/>
              </a:spcAft>
              <a:buClrTx/>
              <a:buSzTx/>
              <a:buFontTx/>
              <a:buNone/>
              <a:tabLst/>
              <a:defRPr/>
            </a:pPr>
            <a:fld id="{C800BC58-3B5D-42B0-B0AF-147CFE14A9F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148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3731" name="Rectangle 2"/>
          <p:cNvSpPr>
            <a:spLocks noGrp="1" noRot="1" noChangeAspect="1" noChangeArrowheads="1" noTextEdit="1"/>
          </p:cNvSpPr>
          <p:nvPr>
            <p:ph type="sldImg"/>
          </p:nvPr>
        </p:nvSpPr>
        <p:spPr>
          <a:xfrm>
            <a:off x="717550" y="1162050"/>
            <a:ext cx="5575300" cy="31369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1480">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4188303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1" dirty="0"/>
              <a:t>Hello! See additional information below:</a:t>
            </a:r>
          </a:p>
          <a:p>
            <a:endParaRPr lang="en-US" sz="1200" b="1" dirty="0"/>
          </a:p>
          <a:p>
            <a:r>
              <a:rPr lang="en-US" sz="1200" b="1" dirty="0"/>
              <a:t>CHD Notes: </a:t>
            </a:r>
          </a:p>
          <a:p>
            <a:pPr marL="171450" indent="-171450">
              <a:buFontTx/>
              <a:buChar char="-"/>
            </a:pPr>
            <a:r>
              <a:rPr lang="en-US" sz="1200" b="0" dirty="0"/>
              <a:t>Developed to validate competency of the “HVAC Designer” working </a:t>
            </a:r>
            <a:r>
              <a:rPr lang="en-US" sz="1200" b="0" i="1" dirty="0"/>
              <a:t>under the responsible charge of an engineer</a:t>
            </a:r>
            <a:r>
              <a:rPr lang="en-US" sz="1200" b="0" dirty="0"/>
              <a:t>.</a:t>
            </a:r>
          </a:p>
          <a:p>
            <a:pPr marL="171450" indent="-171450">
              <a:buFontTx/>
              <a:buChar char="-"/>
            </a:pPr>
            <a:r>
              <a:rPr lang="en-US" sz="1200" b="0" dirty="0"/>
              <a:t>HVAC Design Engineers may also apply</a:t>
            </a:r>
          </a:p>
          <a:p>
            <a:endParaRPr lang="en-US" sz="1200" b="1" dirty="0"/>
          </a:p>
          <a:p>
            <a:r>
              <a:rPr lang="en-US" sz="1200" b="1" dirty="0"/>
              <a:t>Chapter-organized Exam Administration Notes:</a:t>
            </a:r>
          </a:p>
          <a:p>
            <a:endParaRPr lang="en-US" sz="1200" b="1" dirty="0"/>
          </a:p>
          <a:p>
            <a:pPr marL="171450" indent="-171450">
              <a:buFont typeface="Arial" panose="020B0604020202020204" pitchFamily="34" charset="0"/>
              <a:buChar char="•"/>
            </a:pPr>
            <a:r>
              <a:rPr lang="en-US" sz="1200" b="0" dirty="0"/>
              <a:t>First step is to notify Certification staff at certification@ashrae.org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This is a great way to grow membership, as non-member recruits will want to join in order to receive the $200 Member discount on certification application.</a:t>
            </a:r>
          </a:p>
          <a:p>
            <a:pPr marL="171450" indent="-171450">
              <a:buFont typeface="Arial" panose="020B0604020202020204" pitchFamily="34" charset="0"/>
              <a:buChar char="•"/>
            </a:pPr>
            <a:r>
              <a:rPr lang="en-US" sz="1200" b="0" dirty="0"/>
              <a:t>The Chapter must recruit at least 15 Members to sit for an ASHRAE certification exam </a:t>
            </a:r>
          </a:p>
          <a:p>
            <a:pPr marL="171450" indent="-171450">
              <a:buFont typeface="Arial" panose="020B0604020202020204" pitchFamily="34" charset="0"/>
              <a:buChar char="•"/>
            </a:pPr>
            <a:r>
              <a:rPr lang="en-US" sz="1200" b="0" dirty="0"/>
              <a:t>Certification is a great way to increase participation at Chapter education events.  Certificants need 30-50 PDHs every 3 years for recertification.</a:t>
            </a:r>
          </a:p>
          <a:p>
            <a:pPr marL="171450" indent="-171450">
              <a:buFont typeface="Arial" panose="020B0604020202020204" pitchFamily="34" charset="0"/>
              <a:buChar char="•"/>
            </a:pPr>
            <a:r>
              <a:rPr lang="en-US" sz="1200" b="0" dirty="0"/>
              <a:t>Enhance the sense of community and spirit of achievement and excellence.</a:t>
            </a:r>
          </a:p>
          <a:p>
            <a:endParaRPr lang="en-US"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087F3-E78E-41C7-8AAD-F37AD6F77D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857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BDEEE-6C18-49AA-8181-72AAE5B11D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031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900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076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425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857EC-624B-4045-8BC2-8920C4E20B8B}" type="slidenum">
              <a:rPr lang="en-US" smtClean="0"/>
              <a:t>4</a:t>
            </a:fld>
            <a:endParaRPr lang="en-US"/>
          </a:p>
        </p:txBody>
      </p:sp>
    </p:spTree>
    <p:extLst>
      <p:ext uri="{BB962C8B-B14F-4D97-AF65-F5344CB8AC3E}">
        <p14:creationId xmlns:p14="http://schemas.microsoft.com/office/powerpoint/2010/main" val="3477060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Hello! Feel free to include the following comments about Chapter Notes</a:t>
            </a:r>
          </a:p>
          <a:p>
            <a:endParaRPr lang="en-US" b="1" dirty="0"/>
          </a:p>
          <a:p>
            <a:r>
              <a:rPr lang="en-US" b="1" dirty="0"/>
              <a:t>Chapter Notes is emailed monthly to:</a:t>
            </a:r>
            <a:r>
              <a:rPr lang="en-US" b="1" baseline="0" dirty="0"/>
              <a:t> </a:t>
            </a:r>
            <a:r>
              <a:rPr lang="en-US" dirty="0"/>
              <a:t>DRCs,</a:t>
            </a:r>
            <a:r>
              <a:rPr lang="en-US" baseline="0" dirty="0"/>
              <a:t> </a:t>
            </a:r>
            <a:r>
              <a:rPr lang="en-US" dirty="0"/>
              <a:t>RVC – MPs,</a:t>
            </a:r>
            <a:r>
              <a:rPr lang="en-US" baseline="0" dirty="0"/>
              <a:t> </a:t>
            </a:r>
            <a:r>
              <a:rPr lang="en-US" dirty="0"/>
              <a:t>Presidents,</a:t>
            </a:r>
            <a:r>
              <a:rPr lang="en-US" baseline="0" dirty="0"/>
              <a:t> </a:t>
            </a:r>
            <a:r>
              <a:rPr lang="en-US" dirty="0"/>
              <a:t>Vice Presidents,</a:t>
            </a:r>
            <a:r>
              <a:rPr lang="en-US" baseline="0" dirty="0"/>
              <a:t> </a:t>
            </a:r>
            <a:r>
              <a:rPr lang="en-US" dirty="0"/>
              <a:t>Newsletter Editors,</a:t>
            </a:r>
            <a:r>
              <a:rPr lang="en-US" baseline="0" dirty="0"/>
              <a:t> </a:t>
            </a:r>
            <a:r>
              <a:rPr lang="en-US" dirty="0"/>
              <a:t>Website Editors,</a:t>
            </a:r>
            <a:r>
              <a:rPr lang="en-US" baseline="0" dirty="0"/>
              <a:t> </a:t>
            </a:r>
            <a:r>
              <a:rPr lang="en-US" dirty="0"/>
              <a:t>MP Chairs/Co-Chairs,</a:t>
            </a:r>
            <a:r>
              <a:rPr lang="en-US" baseline="0" dirty="0"/>
              <a:t> </a:t>
            </a:r>
            <a:r>
              <a:rPr lang="en-US" dirty="0"/>
              <a:t>Want to subscribe or submit? Email marketing@ashrae.org </a:t>
            </a:r>
          </a:p>
          <a:p>
            <a:pPr marL="171450" indent="-171450">
              <a:buFont typeface="Arial" panose="020B0604020202020204" pitchFamily="34" charset="0"/>
              <a:buChar char="•"/>
            </a:pPr>
            <a:r>
              <a:rPr lang="en-US" sz="1200" dirty="0"/>
              <a:t>Toolkits to assist marketing Society Conferences, Annual Webcast, and more</a:t>
            </a:r>
          </a:p>
          <a:p>
            <a:pPr marL="171450" indent="-171450">
              <a:buFont typeface="Arial" panose="020B0604020202020204" pitchFamily="34" charset="0"/>
              <a:buChar char="•"/>
            </a:pPr>
            <a:r>
              <a:rPr lang="en-US" sz="1200" dirty="0"/>
              <a:t>Provides content for your Chapter/Region website and Newsletter</a:t>
            </a:r>
          </a:p>
          <a:p>
            <a:pPr marL="171450" indent="-171450">
              <a:buFont typeface="Arial" panose="020B0604020202020204" pitchFamily="34" charset="0"/>
              <a:buChar char="•"/>
            </a:pPr>
            <a:r>
              <a:rPr lang="en-US" sz="1200" dirty="0"/>
              <a:t>Need-to-know Society related updates and announcements for officers</a:t>
            </a:r>
          </a:p>
          <a:p>
            <a:endParaRPr lang="en-US" dirty="0"/>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D3F11395-06F9-4F31-A2C8-535DB0ADBCB8}" type="slidenum">
              <a:rPr lang="en-US" smtClean="0"/>
              <a:t>34</a:t>
            </a:fld>
            <a:endParaRPr lang="en-US"/>
          </a:p>
        </p:txBody>
      </p:sp>
    </p:spTree>
    <p:extLst>
      <p:ext uri="{BB962C8B-B14F-4D97-AF65-F5344CB8AC3E}">
        <p14:creationId xmlns:p14="http://schemas.microsoft.com/office/powerpoint/2010/main" val="2355385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648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857EC-624B-4045-8BC2-8920C4E20B8B}" type="slidenum">
              <a:rPr lang="en-US" smtClean="0"/>
              <a:t>36</a:t>
            </a:fld>
            <a:endParaRPr lang="en-US"/>
          </a:p>
        </p:txBody>
      </p:sp>
    </p:spTree>
    <p:extLst>
      <p:ext uri="{BB962C8B-B14F-4D97-AF65-F5344CB8AC3E}">
        <p14:creationId xmlns:p14="http://schemas.microsoft.com/office/powerpoint/2010/main" val="452439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5</a:t>
            </a:fld>
            <a:endParaRPr lang="en-US"/>
          </a:p>
        </p:txBody>
      </p:sp>
    </p:spTree>
    <p:extLst>
      <p:ext uri="{BB962C8B-B14F-4D97-AF65-F5344CB8AC3E}">
        <p14:creationId xmlns:p14="http://schemas.microsoft.com/office/powerpoint/2010/main" val="2373544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AF89E-59F2-4C4E-B6A0-AC46E7FA7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129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s-ES" noProof="0" dirty="0"/>
          </a:p>
        </p:txBody>
      </p:sp>
      <p:sp>
        <p:nvSpPr>
          <p:cNvPr id="4" name="Marcador de número de diapositiva 3"/>
          <p:cNvSpPr>
            <a:spLocks noGrp="1"/>
          </p:cNvSpPr>
          <p:nvPr>
            <p:ph type="sldNum" sz="quarter" idx="5"/>
          </p:nvPr>
        </p:nvSpPr>
        <p:spPr/>
        <p:txBody>
          <a:bodyPr rtlCol="0"/>
          <a:lstStyle/>
          <a:p>
            <a:pPr rtl="0"/>
            <a:fld id="{B32C31BA-67D8-413F-A5DD-028125073D1D}" type="slidenum">
              <a:rPr lang="es-ES" smtClean="0"/>
              <a:t>7</a:t>
            </a:fld>
            <a:endParaRPr lang="es-ES"/>
          </a:p>
        </p:txBody>
      </p:sp>
    </p:spTree>
    <p:extLst>
      <p:ext uri="{BB962C8B-B14F-4D97-AF65-F5344CB8AC3E}">
        <p14:creationId xmlns:p14="http://schemas.microsoft.com/office/powerpoint/2010/main" val="3813901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717550" y="1162050"/>
            <a:ext cx="5575300" cy="3136900"/>
          </a:xfrm>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fld id="{11522BDA-DA17-4E11-84A8-A2CC16445AEE}" type="slidenum">
              <a:rPr lang="en-US" altLang="en-US" b="0">
                <a:solidFill>
                  <a:prstClr val="black"/>
                </a:solidFill>
              </a:rPr>
              <a:pPr/>
              <a:t>8</a:t>
            </a:fld>
            <a:endParaRPr lang="en-US" altLang="en-US" b="0" dirty="0">
              <a:solidFill>
                <a:prstClr val="black"/>
              </a:solidFill>
            </a:endParaRPr>
          </a:p>
        </p:txBody>
      </p:sp>
    </p:spTree>
    <p:extLst>
      <p:ext uri="{BB962C8B-B14F-4D97-AF65-F5344CB8AC3E}">
        <p14:creationId xmlns:p14="http://schemas.microsoft.com/office/powerpoint/2010/main" val="3105443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10% Discount is only applied when 5 or more new full dues paying members join from the same company. Must download and submit application via email or mail. </a:t>
            </a:r>
            <a:endParaRPr lang="en-US">
              <a:cs typeface="Calibri" panose="020F0502020204030204"/>
            </a:endParaRPr>
          </a:p>
          <a:p>
            <a:endParaRPr lang="en-US"/>
          </a:p>
          <a:p>
            <a:r>
              <a:rPr lang="en-US"/>
              <a:t>Free conference registration can be requested within 24 months of a new full dues paying membership.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648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Feel free to include the additional note below:</a:t>
            </a:r>
            <a:br>
              <a:rPr lang="en-US" dirty="0"/>
            </a:br>
            <a:br>
              <a:rPr lang="en-US" dirty="0"/>
            </a:br>
            <a:r>
              <a:rPr lang="en-US" dirty="0"/>
              <a:t>We’ve kept it simple: Enter your name and email, your colleague’s name and email, and press send.</a:t>
            </a:r>
          </a:p>
          <a:p>
            <a:r>
              <a:rPr lang="en-US" dirty="0"/>
              <a:t>That’s it! This pre-written invitation will be sent on your behalf, and includes options to reference an ASHRAE technical committee section, and to add a custom message.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AF89E-59F2-4C4E-B6A0-AC46E7FA7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7165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2742172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8/11/2023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904001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8/11/2023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193312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8/11/2023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309064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8/11/2023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589059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3419708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5120DBFB-B27A-4152-B93B-E0544768A4B5}"/>
              </a:ext>
            </a:extLst>
          </p:cNvPr>
          <p:cNvSpPr>
            <a:spLocks noGrp="1"/>
          </p:cNvSpPr>
          <p:nvPr>
            <p:ph type="dt" sz="half" idx="10"/>
          </p:nvPr>
        </p:nvSpPr>
        <p:spPr/>
        <p:txBody>
          <a:bodyPr rtlCol="0"/>
          <a:lstStyle/>
          <a:p>
            <a:pPr rtl="0"/>
            <a:fld id="{90D32AF3-2499-49DF-8FCA-91C6AB45321C}" type="datetime1">
              <a:rPr lang="es-ES" noProof="0" smtClean="0"/>
              <a:t>11/08/2023</a:t>
            </a:fld>
            <a:endParaRPr lang="es-ES" noProof="0"/>
          </a:p>
        </p:txBody>
      </p:sp>
      <p:sp>
        <p:nvSpPr>
          <p:cNvPr id="4" name="Marcador de pie de página 3">
            <a:extLst>
              <a:ext uri="{FF2B5EF4-FFF2-40B4-BE49-F238E27FC236}">
                <a16:creationId xmlns:a16="http://schemas.microsoft.com/office/drawing/2014/main" id="{4E2609EE-8677-453E-B000-7C9D37C31BBD}"/>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85346EE-7757-43D9-8F90-C5A66E3A878A}"/>
              </a:ext>
            </a:extLst>
          </p:cNvPr>
          <p:cNvSpPr>
            <a:spLocks noGrp="1"/>
          </p:cNvSpPr>
          <p:nvPr>
            <p:ph type="sldNum" sz="quarter" idx="12"/>
          </p:nvPr>
        </p:nvSpPr>
        <p:spPr/>
        <p:txBody>
          <a:bodyPr rtlCol="0"/>
          <a:lstStyle/>
          <a:p>
            <a:pPr rtl="0"/>
            <a:fld id="{7966EA62-41C5-4F9A-A915-5B0BC739C923}" type="slidenum">
              <a:rPr lang="es-ES" noProof="0" smtClean="0"/>
              <a:t>‹#›</a:t>
            </a:fld>
            <a:endParaRPr lang="es-ES" noProof="0"/>
          </a:p>
        </p:txBody>
      </p:sp>
      <p:sp>
        <p:nvSpPr>
          <p:cNvPr id="6" name="Título 1">
            <a:extLst>
              <a:ext uri="{FF2B5EF4-FFF2-40B4-BE49-F238E27FC236}">
                <a16:creationId xmlns:a16="http://schemas.microsoft.com/office/drawing/2014/main" id="{F0128637-293C-4F87-8D53-0BE4379C8169}"/>
              </a:ext>
            </a:extLst>
          </p:cNvPr>
          <p:cNvSpPr>
            <a:spLocks noGrp="1"/>
          </p:cNvSpPr>
          <p:nvPr>
            <p:ph type="title" hasCustomPrompt="1"/>
          </p:nvPr>
        </p:nvSpPr>
        <p:spPr>
          <a:xfrm>
            <a:off x="343337" y="310287"/>
            <a:ext cx="5238313" cy="853352"/>
          </a:xfrm>
        </p:spPr>
        <p:txBody>
          <a:bodyPr rtlCol="0">
            <a:normAutofit/>
          </a:bodyPr>
          <a:lstStyle>
            <a:lvl1pPr>
              <a:defRPr sz="3600" b="1"/>
            </a:lvl1pPr>
          </a:lstStyle>
          <a:p>
            <a:pPr rtl="0"/>
            <a:r>
              <a:rPr lang="es-ES" noProof="0"/>
              <a:t>HAGA CLIC PARA EDITAR EL ESTILO DEL TÍTULO DEL PATRÓN</a:t>
            </a:r>
          </a:p>
        </p:txBody>
      </p:sp>
      <p:sp>
        <p:nvSpPr>
          <p:cNvPr id="7" name="Marcador de texto 7">
            <a:extLst>
              <a:ext uri="{FF2B5EF4-FFF2-40B4-BE49-F238E27FC236}">
                <a16:creationId xmlns:a16="http://schemas.microsoft.com/office/drawing/2014/main" id="{ABCAE7BC-9D1D-42BA-A132-117B58540CC7}"/>
              </a:ext>
            </a:extLst>
          </p:cNvPr>
          <p:cNvSpPr>
            <a:spLocks noGrp="1"/>
          </p:cNvSpPr>
          <p:nvPr>
            <p:ph type="body" sz="quarter" idx="13"/>
          </p:nvPr>
        </p:nvSpPr>
        <p:spPr>
          <a:xfrm>
            <a:off x="343337" y="981076"/>
            <a:ext cx="3581400" cy="365126"/>
          </a:xfrm>
        </p:spPr>
        <p:txBody>
          <a:bodyPr rtlCol="0">
            <a:normAutofit/>
          </a:bodyPr>
          <a:lstStyle>
            <a:lvl1pPr marL="0" indent="0">
              <a:spcBef>
                <a:spcPts val="900"/>
              </a:spcBef>
              <a:buNone/>
              <a:defRPr sz="2000" b="1">
                <a:latin typeface="+mj-lt"/>
              </a:defRPr>
            </a:lvl1pPr>
          </a:lstStyle>
          <a:p>
            <a:pPr lvl="0" rtl="0"/>
            <a:r>
              <a:rPr lang="es-ES" noProof="0"/>
              <a:t>Haga clic para modificar los estilos de texto del patrón</a:t>
            </a:r>
          </a:p>
        </p:txBody>
      </p:sp>
    </p:spTree>
    <p:extLst>
      <p:ext uri="{BB962C8B-B14F-4D97-AF65-F5344CB8AC3E}">
        <p14:creationId xmlns:p14="http://schemas.microsoft.com/office/powerpoint/2010/main" val="695661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userDrawn="1"/>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775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50956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1882329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01" y="1457260"/>
            <a:ext cx="5190596" cy="5248340"/>
          </a:xfrm>
        </p:spPr>
        <p:txBody>
          <a:bodyPr>
            <a:normAutofit/>
          </a:bodyPr>
          <a:lstStyle>
            <a:lvl1pPr>
              <a:defRPr sz="24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9076267" y="6492875"/>
            <a:ext cx="2844800" cy="365125"/>
          </a:xfrm>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3902" y="5580840"/>
            <a:ext cx="1114297" cy="771257"/>
          </a:xfrm>
          <a:prstGeom prst="rect">
            <a:avLst/>
          </a:prstGeom>
        </p:spPr>
      </p:pic>
      <p:sp>
        <p:nvSpPr>
          <p:cNvPr id="21" name="Title 1">
            <a:extLst>
              <a:ext uri="{FF2B5EF4-FFF2-40B4-BE49-F238E27FC236}">
                <a16:creationId xmlns:a16="http://schemas.microsoft.com/office/drawing/2014/main" id="{C8DF8B18-EF21-0543-CEB2-C3CBDC3397B9}"/>
              </a:ext>
            </a:extLst>
          </p:cNvPr>
          <p:cNvSpPr>
            <a:spLocks noGrp="1"/>
          </p:cNvSpPr>
          <p:nvPr>
            <p:ph type="title"/>
          </p:nvPr>
        </p:nvSpPr>
        <p:spPr>
          <a:xfrm>
            <a:off x="6707352" y="397934"/>
            <a:ext cx="5247582" cy="939799"/>
          </a:xfrm>
        </p:spPr>
        <p:txBody>
          <a:bodyPr>
            <a:normAutofit/>
          </a:bodyPr>
          <a:lstStyle>
            <a:lvl1pPr algn="l">
              <a:defRPr sz="3200">
                <a:solidFill>
                  <a:srgbClr val="00549B"/>
                </a:solidFill>
                <a:latin typeface="Arial" panose="020B0604020202020204" pitchFamily="34" charset="0"/>
                <a:cs typeface="Arial" panose="020B0604020202020204" pitchFamily="34" charset="0"/>
              </a:defRPr>
            </a:lvl1pPr>
          </a:lstStyle>
          <a:p>
            <a:r>
              <a:rPr lang="en-US" dirty="0"/>
              <a:t>Click to edit Master</a:t>
            </a:r>
          </a:p>
        </p:txBody>
      </p:sp>
      <p:pic>
        <p:nvPicPr>
          <p:cNvPr id="22" name="Picture 21">
            <a:extLst>
              <a:ext uri="{FF2B5EF4-FFF2-40B4-BE49-F238E27FC236}">
                <a16:creationId xmlns:a16="http://schemas.microsoft.com/office/drawing/2014/main" id="{17F083FB-05AF-3DC7-BF33-D42C2EED14E4}"/>
              </a:ext>
            </a:extLst>
          </p:cNvPr>
          <p:cNvPicPr>
            <a:picLocks noChangeAspect="1"/>
          </p:cNvPicPr>
          <p:nvPr userDrawn="1"/>
        </p:nvPicPr>
        <p:blipFill rotWithShape="1">
          <a:blip r:embed="rId3"/>
          <a:srcRect t="1554" b="31998"/>
          <a:stretch/>
        </p:blipFill>
        <p:spPr>
          <a:xfrm>
            <a:off x="0" y="0"/>
            <a:ext cx="12192000" cy="6858000"/>
          </a:xfrm>
          <a:prstGeom prst="rect">
            <a:avLst/>
          </a:prstGeom>
        </p:spPr>
      </p:pic>
    </p:spTree>
    <p:extLst>
      <p:ext uri="{BB962C8B-B14F-4D97-AF65-F5344CB8AC3E}">
        <p14:creationId xmlns:p14="http://schemas.microsoft.com/office/powerpoint/2010/main" val="415281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pPr algn="l"/>
            <a:r>
              <a:rPr lang="en-US" dirty="0" err="1"/>
              <a:t>www.ashrae.org</a:t>
            </a:r>
            <a:r>
              <a:rPr lang="en-US" dirty="0"/>
              <a:t> |</a:t>
            </a:r>
            <a:fld id="{7C7646D6-9DA9-4D60-B037-D72D50BB696E}" type="slidenum">
              <a:rPr lang="en-US" smtClean="0"/>
              <a:pPr algn="l"/>
              <a:t>‹#›</a:t>
            </a:fld>
            <a:endParaRPr lang="en-US" dirty="0"/>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3519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 |</a:t>
            </a:r>
            <a:fld id="{7C7646D6-9DA9-4D60-B037-D72D50BB696E}" type="slidenum">
              <a:rPr lang="en-US" smtClean="0"/>
              <a:pPr/>
              <a:t>‹#›</a:t>
            </a:fld>
            <a:endParaRPr lang="en-US" dirty="0"/>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3872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userDrawn="1"/>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254459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userDrawn="1"/>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40615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409628"/>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727" r:id="rId4"/>
    <p:sldLayoutId id="2147483675" r:id="rId5"/>
    <p:sldLayoutId id="2147483665" r:id="rId6"/>
    <p:sldLayoutId id="2147483726" r:id="rId7"/>
    <p:sldLayoutId id="2147483666" r:id="rId8"/>
    <p:sldLayoutId id="2147483668" r:id="rId9"/>
    <p:sldLayoutId id="2147483673" r:id="rId10"/>
    <p:sldLayoutId id="2147483674" r:id="rId11"/>
    <p:sldLayoutId id="2147483677" r:id="rId12"/>
    <p:sldLayoutId id="2147483681" r:id="rId13"/>
    <p:sldLayoutId id="2147483728" r:id="rId14"/>
    <p:sldLayoutId id="2147483729" r:id="rId15"/>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oleObject" Target="../embeddings/oleObject1.bin"/><Relationship Id="rId7"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emf"/></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82.jpeg"/><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chart" Target="../charts/chart1.xml"/><Relationship Id="rId7"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93.jpeg"/><Relationship Id="rId4" Type="http://schemas.openxmlformats.org/officeDocument/2006/relationships/image" Target="../media/image92.jpeg"/></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99.svg"/><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26E0A5-7290-2D1B-2484-1EB6ECD4DC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2188" y="959767"/>
            <a:ext cx="4428020" cy="888897"/>
          </a:xfrm>
          <a:prstGeom prst="rect">
            <a:avLst/>
          </a:prstGeom>
        </p:spPr>
      </p:pic>
      <p:sp>
        <p:nvSpPr>
          <p:cNvPr id="3" name="TextBox 2">
            <a:extLst>
              <a:ext uri="{FF2B5EF4-FFF2-40B4-BE49-F238E27FC236}">
                <a16:creationId xmlns:a16="http://schemas.microsoft.com/office/drawing/2014/main" id="{AD53545D-0B2A-1776-6B59-B3231852E348}"/>
              </a:ext>
            </a:extLst>
          </p:cNvPr>
          <p:cNvSpPr txBox="1"/>
          <p:nvPr/>
        </p:nvSpPr>
        <p:spPr>
          <a:xfrm>
            <a:off x="7406262" y="2777538"/>
            <a:ext cx="4389120" cy="830997"/>
          </a:xfrm>
          <a:prstGeom prst="rect">
            <a:avLst/>
          </a:prstGeom>
          <a:noFill/>
          <a:effectLst/>
        </p:spPr>
        <p:txBody>
          <a:bodyPr wrap="square" rtlCol="0">
            <a:spAutoFit/>
          </a:bodyPr>
          <a:lstStyle/>
          <a:p>
            <a:r>
              <a:rPr lang="en-US" sz="4800" b="1"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THIS IS ASHRAE</a:t>
            </a:r>
          </a:p>
        </p:txBody>
      </p:sp>
      <p:sp>
        <p:nvSpPr>
          <p:cNvPr id="5" name="TextBox 4">
            <a:extLst>
              <a:ext uri="{FF2B5EF4-FFF2-40B4-BE49-F238E27FC236}">
                <a16:creationId xmlns:a16="http://schemas.microsoft.com/office/drawing/2014/main" id="{57D245E1-1887-596B-86F1-F8714FBD1FE2}"/>
              </a:ext>
            </a:extLst>
          </p:cNvPr>
          <p:cNvSpPr txBox="1"/>
          <p:nvPr/>
        </p:nvSpPr>
        <p:spPr>
          <a:xfrm>
            <a:off x="8117530" y="3608535"/>
            <a:ext cx="3001591" cy="400110"/>
          </a:xfrm>
          <a:prstGeom prst="rect">
            <a:avLst/>
          </a:prstGeom>
          <a:noFill/>
        </p:spPr>
        <p:txBody>
          <a:bodyPr wrap="none" rtlCol="0">
            <a:spAutoFit/>
          </a:bodyPr>
          <a:lstStyle/>
          <a:p>
            <a:r>
              <a:rPr lang="en-US" sz="2000" b="1" dirty="0">
                <a:solidFill>
                  <a:srgbClr val="92D050"/>
                </a:solidFill>
                <a:latin typeface="Arial" panose="020B0604020202020204" pitchFamily="34" charset="0"/>
                <a:cs typeface="Arial" panose="020B0604020202020204" pitchFamily="34" charset="0"/>
              </a:rPr>
              <a:t>Society Year 2023-2024</a:t>
            </a:r>
          </a:p>
        </p:txBody>
      </p:sp>
      <p:sp>
        <p:nvSpPr>
          <p:cNvPr id="7" name="Rectangle 6">
            <a:extLst>
              <a:ext uri="{FF2B5EF4-FFF2-40B4-BE49-F238E27FC236}">
                <a16:creationId xmlns:a16="http://schemas.microsoft.com/office/drawing/2014/main" id="{4BFDB83B-5DA9-810A-D0D4-12BD2A5FFFC0}"/>
              </a:ext>
            </a:extLst>
          </p:cNvPr>
          <p:cNvSpPr/>
          <p:nvPr/>
        </p:nvSpPr>
        <p:spPr>
          <a:xfrm>
            <a:off x="163263" y="5820089"/>
            <a:ext cx="1302345" cy="86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13CB7AC-6224-C0F0-589E-FDBA53619302}"/>
              </a:ext>
            </a:extLst>
          </p:cNvPr>
          <p:cNvSpPr txBox="1"/>
          <p:nvPr/>
        </p:nvSpPr>
        <p:spPr>
          <a:xfrm>
            <a:off x="8296739" y="6112769"/>
            <a:ext cx="3469924" cy="276999"/>
          </a:xfrm>
          <a:prstGeom prst="rect">
            <a:avLst/>
          </a:prstGeom>
          <a:noFill/>
        </p:spPr>
        <p:txBody>
          <a:bodyPr wrap="none" rtlCol="0">
            <a:spAutoFit/>
          </a:bodyPr>
          <a:lstStyle/>
          <a:p>
            <a:r>
              <a:rPr lang="en-US" sz="1200" i="1" dirty="0">
                <a:solidFill>
                  <a:srgbClr val="00549B"/>
                </a:solidFill>
                <a:latin typeface="Arial" panose="020B0604020202020204" pitchFamily="34" charset="0"/>
                <a:cs typeface="Arial" panose="020B0604020202020204" pitchFamily="34" charset="0"/>
              </a:rPr>
              <a:t>Photo of ASHRAE Global Headquarters Building</a:t>
            </a:r>
          </a:p>
        </p:txBody>
      </p:sp>
      <p:sp>
        <p:nvSpPr>
          <p:cNvPr id="8" name="TextBox 7">
            <a:extLst>
              <a:ext uri="{FF2B5EF4-FFF2-40B4-BE49-F238E27FC236}">
                <a16:creationId xmlns:a16="http://schemas.microsoft.com/office/drawing/2014/main" id="{2A8075B1-8BB0-50DA-1259-03F05837A5E2}"/>
              </a:ext>
            </a:extLst>
          </p:cNvPr>
          <p:cNvSpPr txBox="1"/>
          <p:nvPr/>
        </p:nvSpPr>
        <p:spPr>
          <a:xfrm>
            <a:off x="11047468" y="6512879"/>
            <a:ext cx="1045479" cy="276999"/>
          </a:xfrm>
          <a:prstGeom prst="rect">
            <a:avLst/>
          </a:prstGeom>
          <a:noFill/>
        </p:spPr>
        <p:txBody>
          <a:bodyPr wrap="none" rtlCol="0">
            <a:spAutoFit/>
          </a:bodyPr>
          <a:lstStyle/>
          <a:p>
            <a:r>
              <a:rPr lang="en-US" sz="1200" i="1" dirty="0">
                <a:solidFill>
                  <a:srgbClr val="00549B"/>
                </a:solidFill>
                <a:latin typeface="Arial" panose="020B0604020202020204" pitchFamily="34" charset="0"/>
                <a:cs typeface="Arial" panose="020B0604020202020204" pitchFamily="34" charset="0"/>
              </a:rPr>
              <a:t>August 2023</a:t>
            </a:r>
          </a:p>
        </p:txBody>
      </p:sp>
    </p:spTree>
    <p:extLst>
      <p:ext uri="{BB962C8B-B14F-4D97-AF65-F5344CB8AC3E}">
        <p14:creationId xmlns:p14="http://schemas.microsoft.com/office/powerpoint/2010/main" val="2099990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B6F3C9F-A3F4-411B-AC06-74C888F03AF1}"/>
              </a:ext>
            </a:extLst>
          </p:cNvPr>
          <p:cNvSpPr txBox="1">
            <a:spLocks/>
          </p:cNvSpPr>
          <p:nvPr/>
        </p:nvSpPr>
        <p:spPr>
          <a:xfrm>
            <a:off x="591990" y="401444"/>
            <a:ext cx="9801019" cy="648259"/>
          </a:xfrm>
          <a:prstGeom prst="rect">
            <a:avLst/>
          </a:prstGeom>
        </p:spPr>
        <p:txBody>
          <a:bodyPr>
            <a:noAutofit/>
          </a:bodyPr>
          <a:lstStyle>
            <a:lvl1pPr algn="r" defTabSz="914400" rtl="0" eaLnBrk="1" latinLnBrk="0" hangingPunct="1">
              <a:spcBef>
                <a:spcPct val="0"/>
              </a:spcBef>
              <a:buNone/>
              <a:defRPr sz="3600" b="1" kern="1200">
                <a:solidFill>
                  <a:srgbClr val="003366"/>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ea typeface="+mj-ea"/>
                <a:cs typeface="Arial Narrow" panose="020B0604020202020204" pitchFamily="34" charset="0"/>
              </a:rPr>
              <a:t>Membership &amp; Communities</a:t>
            </a:r>
          </a:p>
        </p:txBody>
      </p:sp>
      <p:pic>
        <p:nvPicPr>
          <p:cNvPr id="6" name="Picture 5">
            <a:extLst>
              <a:ext uri="{FF2B5EF4-FFF2-40B4-BE49-F238E27FC236}">
                <a16:creationId xmlns:a16="http://schemas.microsoft.com/office/drawing/2014/main" id="{6C2968A7-30B8-1778-C1AC-5D1ABE131CB9}"/>
              </a:ext>
            </a:extLst>
          </p:cNvPr>
          <p:cNvPicPr>
            <a:picLocks noChangeAspect="1"/>
          </p:cNvPicPr>
          <p:nvPr/>
        </p:nvPicPr>
        <p:blipFill>
          <a:blip r:embed="rId3"/>
          <a:stretch>
            <a:fillRect/>
          </a:stretch>
        </p:blipFill>
        <p:spPr>
          <a:xfrm>
            <a:off x="5492499" y="2394758"/>
            <a:ext cx="4937024" cy="3382203"/>
          </a:xfrm>
          <a:prstGeom prst="rect">
            <a:avLst/>
          </a:prstGeom>
        </p:spPr>
      </p:pic>
      <p:pic>
        <p:nvPicPr>
          <p:cNvPr id="13" name="Picture 12">
            <a:extLst>
              <a:ext uri="{FF2B5EF4-FFF2-40B4-BE49-F238E27FC236}">
                <a16:creationId xmlns:a16="http://schemas.microsoft.com/office/drawing/2014/main" id="{68FCB527-D29F-B1E1-DB8B-82BD3F3513E9}"/>
              </a:ext>
            </a:extLst>
          </p:cNvPr>
          <p:cNvPicPr>
            <a:picLocks noChangeAspect="1"/>
          </p:cNvPicPr>
          <p:nvPr/>
        </p:nvPicPr>
        <p:blipFill rotWithShape="1">
          <a:blip r:embed="rId4"/>
          <a:srcRect t="49607" r="66052" b="21010"/>
          <a:stretch/>
        </p:blipFill>
        <p:spPr>
          <a:xfrm>
            <a:off x="1040158" y="3849623"/>
            <a:ext cx="4066651" cy="2128608"/>
          </a:xfrm>
          <a:prstGeom prst="rect">
            <a:avLst/>
          </a:prstGeom>
        </p:spPr>
      </p:pic>
      <p:pic>
        <p:nvPicPr>
          <p:cNvPr id="15" name="Picture 14">
            <a:extLst>
              <a:ext uri="{FF2B5EF4-FFF2-40B4-BE49-F238E27FC236}">
                <a16:creationId xmlns:a16="http://schemas.microsoft.com/office/drawing/2014/main" id="{8395FACC-9D7F-8D26-0882-BA511DA38E92}"/>
              </a:ext>
            </a:extLst>
          </p:cNvPr>
          <p:cNvPicPr>
            <a:picLocks noChangeAspect="1"/>
          </p:cNvPicPr>
          <p:nvPr/>
        </p:nvPicPr>
        <p:blipFill rotWithShape="1">
          <a:blip r:embed="rId5"/>
          <a:srcRect t="6753"/>
          <a:stretch/>
        </p:blipFill>
        <p:spPr>
          <a:xfrm>
            <a:off x="1223038" y="2394758"/>
            <a:ext cx="3309025" cy="1454865"/>
          </a:xfrm>
          <a:prstGeom prst="rect">
            <a:avLst/>
          </a:prstGeom>
        </p:spPr>
      </p:pic>
      <p:sp>
        <p:nvSpPr>
          <p:cNvPr id="16" name="TextBox 15">
            <a:extLst>
              <a:ext uri="{FF2B5EF4-FFF2-40B4-BE49-F238E27FC236}">
                <a16:creationId xmlns:a16="http://schemas.microsoft.com/office/drawing/2014/main" id="{A55E9200-DAD5-EF7E-E4F5-79E4695E225D}"/>
              </a:ext>
            </a:extLst>
          </p:cNvPr>
          <p:cNvSpPr txBox="1"/>
          <p:nvPr/>
        </p:nvSpPr>
        <p:spPr>
          <a:xfrm>
            <a:off x="709858" y="1519277"/>
            <a:ext cx="9138230" cy="369332"/>
          </a:xfrm>
          <a:prstGeom prst="rect">
            <a:avLst/>
          </a:prstGeom>
          <a:noFill/>
        </p:spPr>
        <p:txBody>
          <a:bodyPr wrap="square" rtlCol="0">
            <a:spAutoFit/>
          </a:bodyPr>
          <a:lstStyle/>
          <a:p>
            <a:r>
              <a:rPr lang="en-US" b="1" dirty="0">
                <a:solidFill>
                  <a:srgbClr val="00549B"/>
                </a:solidFill>
                <a:latin typeface="Arial" panose="020B0604020202020204" pitchFamily="34" charset="0"/>
                <a:cs typeface="Arial" panose="020B0604020202020204" pitchFamily="34" charset="0"/>
              </a:rPr>
              <a:t>Looking for an ASHRAE Chapter? Use the new search tool at ashrae.org/chapters.  </a:t>
            </a:r>
          </a:p>
        </p:txBody>
      </p:sp>
      <p:sp>
        <p:nvSpPr>
          <p:cNvPr id="17" name="Rectangle: Rounded Corners 16">
            <a:extLst>
              <a:ext uri="{FF2B5EF4-FFF2-40B4-BE49-F238E27FC236}">
                <a16:creationId xmlns:a16="http://schemas.microsoft.com/office/drawing/2014/main" id="{958C12D2-9322-865D-A194-9335E30DE59C}"/>
              </a:ext>
            </a:extLst>
          </p:cNvPr>
          <p:cNvSpPr/>
          <p:nvPr/>
        </p:nvSpPr>
        <p:spPr>
          <a:xfrm>
            <a:off x="1490472" y="2514600"/>
            <a:ext cx="2788920" cy="41148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9" name="Graphic 18" descr="Cursor outline">
            <a:extLst>
              <a:ext uri="{FF2B5EF4-FFF2-40B4-BE49-F238E27FC236}">
                <a16:creationId xmlns:a16="http://schemas.microsoft.com/office/drawing/2014/main" id="{D1FE003C-2B10-EBB8-AA8B-228A07BE20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63544" y="5375482"/>
            <a:ext cx="436110" cy="436110"/>
          </a:xfrm>
          <a:prstGeom prst="rect">
            <a:avLst/>
          </a:prstGeom>
        </p:spPr>
      </p:pic>
      <p:pic>
        <p:nvPicPr>
          <p:cNvPr id="21" name="Graphic 20" descr="Circle with left arrow outline">
            <a:extLst>
              <a:ext uri="{FF2B5EF4-FFF2-40B4-BE49-F238E27FC236}">
                <a16:creationId xmlns:a16="http://schemas.microsoft.com/office/drawing/2014/main" id="{49160D7E-EDD4-71CF-425C-E2AA3090CE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19928" y="2491740"/>
            <a:ext cx="457200" cy="457200"/>
          </a:xfrm>
          <a:prstGeom prst="rect">
            <a:avLst/>
          </a:prstGeom>
        </p:spPr>
      </p:pic>
      <p:sp>
        <p:nvSpPr>
          <p:cNvPr id="22" name="TextBox 21">
            <a:extLst>
              <a:ext uri="{FF2B5EF4-FFF2-40B4-BE49-F238E27FC236}">
                <a16:creationId xmlns:a16="http://schemas.microsoft.com/office/drawing/2014/main" id="{86323F2D-A7CF-C9E7-4C71-5B59765FA42B}"/>
              </a:ext>
            </a:extLst>
          </p:cNvPr>
          <p:cNvSpPr txBox="1"/>
          <p:nvPr/>
        </p:nvSpPr>
        <p:spPr>
          <a:xfrm>
            <a:off x="1600200" y="2538460"/>
            <a:ext cx="1936848" cy="369332"/>
          </a:xfrm>
          <a:prstGeom prst="rect">
            <a:avLst/>
          </a:prstGeom>
          <a:noFill/>
        </p:spPr>
        <p:txBody>
          <a:bodyPr wrap="square" rtlCol="0">
            <a:spAutoFit/>
          </a:bodyPr>
          <a:lstStyle/>
          <a:p>
            <a:r>
              <a:rPr lang="en-US" dirty="0">
                <a:solidFill>
                  <a:schemeClr val="bg1"/>
                </a:solidFill>
              </a:rPr>
              <a:t>Atlanta</a:t>
            </a:r>
          </a:p>
        </p:txBody>
      </p:sp>
    </p:spTree>
    <p:extLst>
      <p:ext uri="{BB962C8B-B14F-4D97-AF65-F5344CB8AC3E}">
        <p14:creationId xmlns:p14="http://schemas.microsoft.com/office/powerpoint/2010/main" val="1893833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51043" y="2669036"/>
            <a:ext cx="5376531" cy="3457679"/>
          </a:xfrm>
        </p:spPr>
        <p:txBody>
          <a:bodyPr rtlCol="0">
            <a:noAutofit/>
          </a:bodyPr>
          <a:lstStyle/>
          <a:p>
            <a:pPr>
              <a:buClrTx/>
              <a:defRPr/>
            </a:pPr>
            <a:r>
              <a:rPr lang="en-US" sz="1600" b="1" dirty="0">
                <a:solidFill>
                  <a:srgbClr val="00549B"/>
                </a:solidFill>
                <a:latin typeface="Arial Narrow" panose="020B0604020202020204" pitchFamily="34" charset="0"/>
                <a:cs typeface="Arial Narrow" panose="020B0604020202020204" pitchFamily="34" charset="0"/>
              </a:rPr>
              <a:t>YEA Leadership Weekends </a:t>
            </a:r>
            <a:r>
              <a:rPr lang="en-US" sz="1600" dirty="0">
                <a:solidFill>
                  <a:schemeClr val="tx1"/>
                </a:solidFill>
                <a:latin typeface="Arial Narrow" panose="020B0604020202020204" pitchFamily="34" charset="0"/>
                <a:cs typeface="Arial Narrow" panose="020B0604020202020204" pitchFamily="34" charset="0"/>
              </a:rPr>
              <a:t>provide the opportunity for future leaders of ASHRAE to learn more about ASHRAE Society, developing soft skills, and networking with other young professionals</a:t>
            </a:r>
          </a:p>
          <a:p>
            <a:pPr marL="0" indent="0">
              <a:buClrTx/>
              <a:buNone/>
              <a:defRPr/>
            </a:pPr>
            <a:endParaRPr lang="en-US" sz="1600" dirty="0">
              <a:solidFill>
                <a:schemeClr val="tx2"/>
              </a:solidFill>
              <a:latin typeface="Arial Narrow" panose="020B0604020202020204" pitchFamily="34" charset="0"/>
              <a:cs typeface="Arial Narrow" panose="020B0604020202020204" pitchFamily="34" charset="0"/>
            </a:endParaRPr>
          </a:p>
          <a:p>
            <a:pPr>
              <a:buClrTx/>
              <a:defRPr/>
            </a:pPr>
            <a:r>
              <a:rPr lang="en-US" sz="1600" dirty="0">
                <a:solidFill>
                  <a:schemeClr val="tx2"/>
                </a:solidFill>
                <a:latin typeface="Arial Narrow" panose="020B0604020202020204" pitchFamily="34" charset="0"/>
                <a:cs typeface="Arial Narrow" panose="020B0604020202020204" pitchFamily="34" charset="0"/>
              </a:rPr>
              <a:t>Leadership U program </a:t>
            </a:r>
            <a:r>
              <a:rPr lang="en-US" sz="1600" dirty="0">
                <a:solidFill>
                  <a:schemeClr val="tx1"/>
                </a:solidFill>
                <a:latin typeface="Arial Narrow" panose="020B0604020202020204" pitchFamily="34" charset="0"/>
                <a:cs typeface="Arial Narrow" panose="020B0604020202020204" pitchFamily="34" charset="0"/>
              </a:rPr>
              <a:t>allows YEA members to shadow ASHRAE Vice Presidents during Winter and Annual Conferences</a:t>
            </a:r>
          </a:p>
          <a:p>
            <a:pPr marL="0" indent="0">
              <a:buClrTx/>
              <a:buNone/>
              <a:defRPr/>
            </a:pPr>
            <a:r>
              <a:rPr lang="en-US" sz="1600" dirty="0">
                <a:solidFill>
                  <a:schemeClr val="tx1"/>
                </a:solidFill>
                <a:latin typeface="Arial Narrow" panose="020B0604020202020204" pitchFamily="34" charset="0"/>
                <a:cs typeface="Arial Narrow" panose="020B0604020202020204" pitchFamily="34" charset="0"/>
              </a:rPr>
              <a:t> </a:t>
            </a:r>
          </a:p>
          <a:p>
            <a:pPr>
              <a:buClrTx/>
              <a:defRPr/>
            </a:pPr>
            <a:r>
              <a:rPr lang="en-US" sz="1600" dirty="0">
                <a:solidFill>
                  <a:schemeClr val="tx2"/>
                </a:solidFill>
                <a:latin typeface="Arial Narrow" panose="020B0604020202020204" pitchFamily="34" charset="0"/>
                <a:cs typeface="Arial Narrow" panose="020B0604020202020204" pitchFamily="34" charset="0"/>
              </a:rPr>
              <a:t>YEA Scholarship for HVAC Design Essentials Training</a:t>
            </a:r>
          </a:p>
          <a:p>
            <a:pPr marL="0" indent="0">
              <a:buNone/>
              <a:defRPr/>
            </a:pPr>
            <a:endParaRPr lang="en-US" sz="1600" dirty="0">
              <a:solidFill>
                <a:schemeClr val="tx1">
                  <a:lumMod val="50000"/>
                  <a:lumOff val="50000"/>
                </a:schemeClr>
              </a:solidFill>
              <a:latin typeface="Arial Narrow" panose="020B0604020202020204" pitchFamily="34" charset="0"/>
              <a:cs typeface="Arial Narrow" panose="020B0604020202020204" pitchFamily="34" charset="0"/>
            </a:endParaRPr>
          </a:p>
        </p:txBody>
      </p:sp>
      <p:sp>
        <p:nvSpPr>
          <p:cNvPr id="17410" name="Title 1"/>
          <p:cNvSpPr>
            <a:spLocks noGrp="1"/>
          </p:cNvSpPr>
          <p:nvPr>
            <p:ph type="title"/>
          </p:nvPr>
        </p:nvSpPr>
        <p:spPr>
          <a:xfrm>
            <a:off x="475784" y="516508"/>
            <a:ext cx="8958146" cy="830997"/>
          </a:xfrm>
        </p:spPr>
        <p:txBody>
          <a:bodyPr>
            <a:noAutofit/>
          </a:bodyPr>
          <a:lstStyle/>
          <a:p>
            <a:pPr algn="l" eaLnBrk="1" hangingPunct="1"/>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Young Engineers in ASHRAE (YEA) + Student Program</a:t>
            </a:r>
          </a:p>
        </p:txBody>
      </p:sp>
      <p:sp>
        <p:nvSpPr>
          <p:cNvPr id="5" name="TextBox 4"/>
          <p:cNvSpPr txBox="1"/>
          <p:nvPr/>
        </p:nvSpPr>
        <p:spPr>
          <a:xfrm>
            <a:off x="1094369" y="5364004"/>
            <a:ext cx="4079798" cy="461665"/>
          </a:xfrm>
          <a:prstGeom prst="rect">
            <a:avLst/>
          </a:prstGeom>
          <a:noFill/>
        </p:spPr>
        <p:txBody>
          <a:bodyPr wrap="square" rtlCol="0">
            <a:spAutoFit/>
          </a:bodyPr>
          <a:lstStyle/>
          <a:p>
            <a:pPr algn="ctr"/>
            <a:r>
              <a:rPr lang="en-US" sz="2400" b="1" dirty="0">
                <a:solidFill>
                  <a:srgbClr val="00B0F0"/>
                </a:solidFill>
                <a:latin typeface="Arial Narrow" panose="020B0604020202020204" pitchFamily="34" charset="0"/>
                <a:cs typeface="Arial Narrow" panose="020B0604020202020204" pitchFamily="34" charset="0"/>
              </a:rPr>
              <a:t>ashrae.org/yea</a:t>
            </a:r>
          </a:p>
        </p:txBody>
      </p:sp>
      <p:sp>
        <p:nvSpPr>
          <p:cNvPr id="6" name="Rectangle 5">
            <a:extLst>
              <a:ext uri="{FF2B5EF4-FFF2-40B4-BE49-F238E27FC236}">
                <a16:creationId xmlns:a16="http://schemas.microsoft.com/office/drawing/2014/main" id="{991A287E-E07A-4364-91FC-73A61668457A}"/>
              </a:ext>
            </a:extLst>
          </p:cNvPr>
          <p:cNvSpPr/>
          <p:nvPr/>
        </p:nvSpPr>
        <p:spPr>
          <a:xfrm>
            <a:off x="551043" y="1740985"/>
            <a:ext cx="5493641" cy="830997"/>
          </a:xfrm>
          <a:prstGeom prst="rect">
            <a:avLst/>
          </a:prstGeom>
        </p:spPr>
        <p:txBody>
          <a:bodyPr wrap="square">
            <a:spAutoFit/>
          </a:bodyPr>
          <a:lstStyle/>
          <a:p>
            <a:r>
              <a:rPr lang="en-US" sz="1600" dirty="0">
                <a:latin typeface="Arial Narrow" panose="020B0604020202020204" pitchFamily="34" charset="0"/>
                <a:cs typeface="Arial Narrow" panose="020B0604020202020204" pitchFamily="34" charset="0"/>
              </a:rPr>
              <a:t>The </a:t>
            </a:r>
            <a:r>
              <a:rPr lang="en-US" sz="1600" b="1" dirty="0">
                <a:solidFill>
                  <a:srgbClr val="00549B"/>
                </a:solidFill>
                <a:latin typeface="Arial Narrow" panose="020B0604020202020204" pitchFamily="34" charset="0"/>
                <a:cs typeface="Arial Narrow" panose="020B0604020202020204" pitchFamily="34" charset="0"/>
              </a:rPr>
              <a:t>Young Engineers in ASHRAE (YEA) </a:t>
            </a:r>
            <a:r>
              <a:rPr lang="en-US" sz="1600" dirty="0">
                <a:latin typeface="Arial Narrow" panose="020B0604020202020204" pitchFamily="34" charset="0"/>
                <a:cs typeface="Arial Narrow" panose="020B0604020202020204" pitchFamily="34" charset="0"/>
              </a:rPr>
              <a:t>committee focuses on offering relevant programs and services to  young professional ASHRAE members  (35 years old and younger). </a:t>
            </a:r>
          </a:p>
        </p:txBody>
      </p:sp>
      <p:sp>
        <p:nvSpPr>
          <p:cNvPr id="3" name="TextBox 2">
            <a:extLst>
              <a:ext uri="{FF2B5EF4-FFF2-40B4-BE49-F238E27FC236}">
                <a16:creationId xmlns:a16="http://schemas.microsoft.com/office/drawing/2014/main" id="{FFDE1E7A-D006-4072-BBD3-D4936BA5DC7A}"/>
              </a:ext>
            </a:extLst>
          </p:cNvPr>
          <p:cNvSpPr txBox="1"/>
          <p:nvPr/>
        </p:nvSpPr>
        <p:spPr>
          <a:xfrm>
            <a:off x="6596430" y="1588572"/>
            <a:ext cx="3443070" cy="3385542"/>
          </a:xfrm>
          <a:prstGeom prst="rect">
            <a:avLst/>
          </a:prstGeom>
          <a:solidFill>
            <a:srgbClr val="00549B"/>
          </a:solidFill>
        </p:spPr>
        <p:txBody>
          <a:bodyPr wrap="square" lIns="182880" tIns="91440" rIns="182880" bIns="91440" rtlCol="0">
            <a:spAutoFit/>
          </a:bodyPr>
          <a:lstStyle/>
          <a:p>
            <a:r>
              <a:rPr lang="en-US" sz="1600" dirty="0">
                <a:solidFill>
                  <a:schemeClr val="bg1"/>
                </a:solidFill>
                <a:latin typeface="Arial Narrow" panose="020B0604020202020204" pitchFamily="34" charset="0"/>
                <a:cs typeface="Arial Narrow" panose="020B0604020202020204" pitchFamily="34" charset="0"/>
              </a:rPr>
              <a:t>ASHRAE has a robust Student Program catering to the needs of students at every age. Resources for Student Members include:</a:t>
            </a:r>
          </a:p>
          <a:p>
            <a:pPr marL="342900" indent="-342900">
              <a:buFont typeface="Arial" panose="020B0604020202020204" pitchFamily="34" charset="0"/>
              <a:buChar char="•"/>
            </a:pPr>
            <a:r>
              <a:rPr lang="en-US" sz="1600" dirty="0">
                <a:solidFill>
                  <a:schemeClr val="bg1"/>
                </a:solidFill>
                <a:latin typeface="Arial Narrow" panose="020B0604020202020204" pitchFamily="34" charset="0"/>
                <a:cs typeface="Arial Narrow" panose="020B0604020202020204" pitchFamily="34" charset="0"/>
              </a:rPr>
              <a:t>Scholarships &amp; Grants</a:t>
            </a:r>
          </a:p>
          <a:p>
            <a:pPr marL="342900" indent="-342900">
              <a:buFont typeface="Arial" panose="020B0604020202020204" pitchFamily="34" charset="0"/>
              <a:buChar char="•"/>
            </a:pPr>
            <a:r>
              <a:rPr lang="en-US" sz="1600" dirty="0">
                <a:solidFill>
                  <a:schemeClr val="bg1"/>
                </a:solidFill>
                <a:latin typeface="Arial Narrow" panose="020B0604020202020204" pitchFamily="34" charset="0"/>
                <a:cs typeface="Arial Narrow" panose="020B0604020202020204" pitchFamily="34" charset="0"/>
              </a:rPr>
              <a:t>Awards and Competitions</a:t>
            </a:r>
          </a:p>
          <a:p>
            <a:pPr marL="342900" indent="-342900">
              <a:buFont typeface="Arial" panose="020B0604020202020204" pitchFamily="34" charset="0"/>
              <a:buChar char="•"/>
            </a:pPr>
            <a:r>
              <a:rPr lang="en-US" sz="1600" dirty="0">
                <a:solidFill>
                  <a:schemeClr val="bg1"/>
                </a:solidFill>
                <a:latin typeface="Arial Narrow" panose="020B0604020202020204" pitchFamily="34" charset="0"/>
                <a:cs typeface="Arial Narrow" panose="020B0604020202020204" pitchFamily="34" charset="0"/>
              </a:rPr>
              <a:t>Local Involvement at Student Branch and ASHRAE Chapter &amp; Region Level</a:t>
            </a:r>
          </a:p>
          <a:p>
            <a:pPr marL="342900" indent="-342900">
              <a:buFont typeface="Arial" panose="020B0604020202020204" pitchFamily="34" charset="0"/>
              <a:buChar char="•"/>
            </a:pPr>
            <a:r>
              <a:rPr lang="en-US" sz="1600" dirty="0">
                <a:solidFill>
                  <a:schemeClr val="bg1"/>
                </a:solidFill>
                <a:latin typeface="Arial Narrow" panose="020B0604020202020204" pitchFamily="34" charset="0"/>
                <a:cs typeface="Arial Narrow" panose="020B0604020202020204" pitchFamily="34" charset="0"/>
              </a:rPr>
              <a:t>Special Discounts and resources</a:t>
            </a:r>
          </a:p>
          <a:p>
            <a:endParaRPr lang="en-US" sz="1600" dirty="0">
              <a:solidFill>
                <a:schemeClr val="bg1"/>
              </a:solidFill>
              <a:latin typeface="Arial Narrow" panose="020B0604020202020204" pitchFamily="34" charset="0"/>
              <a:cs typeface="Arial Narrow" panose="020B0604020202020204" pitchFamily="34" charset="0"/>
            </a:endParaRPr>
          </a:p>
          <a:p>
            <a:r>
              <a:rPr lang="en-US" sz="1600" dirty="0">
                <a:solidFill>
                  <a:schemeClr val="bg1"/>
                </a:solidFill>
                <a:latin typeface="Arial Narrow" panose="020B0604020202020204" pitchFamily="34" charset="0"/>
                <a:cs typeface="Arial Narrow" panose="020B0604020202020204" pitchFamily="34" charset="0"/>
              </a:rPr>
              <a:t>ASHRAE also offers resources for K-12 volunteers and educators.</a:t>
            </a:r>
          </a:p>
        </p:txBody>
      </p:sp>
      <p:sp>
        <p:nvSpPr>
          <p:cNvPr id="8" name="TextBox 7">
            <a:extLst>
              <a:ext uri="{FF2B5EF4-FFF2-40B4-BE49-F238E27FC236}">
                <a16:creationId xmlns:a16="http://schemas.microsoft.com/office/drawing/2014/main" id="{32F593EC-AFFA-47AD-B5C9-FC4B33C212A7}"/>
              </a:ext>
            </a:extLst>
          </p:cNvPr>
          <p:cNvSpPr txBox="1"/>
          <p:nvPr/>
        </p:nvSpPr>
        <p:spPr>
          <a:xfrm>
            <a:off x="6596430" y="5432046"/>
            <a:ext cx="3537284" cy="461665"/>
          </a:xfrm>
          <a:prstGeom prst="rect">
            <a:avLst/>
          </a:prstGeom>
          <a:noFill/>
        </p:spPr>
        <p:txBody>
          <a:bodyPr wrap="square" rtlCol="0">
            <a:spAutoFit/>
          </a:bodyPr>
          <a:lstStyle/>
          <a:p>
            <a:pPr algn="ctr"/>
            <a:r>
              <a:rPr lang="en-US" sz="2400" b="1" dirty="0">
                <a:solidFill>
                  <a:srgbClr val="03C0FF"/>
                </a:solidFill>
                <a:latin typeface="Arial Narrow" panose="020B0604020202020204" pitchFamily="34" charset="0"/>
                <a:cs typeface="Arial Narrow" panose="020B0604020202020204" pitchFamily="34" charset="0"/>
              </a:rPr>
              <a:t>ashrae.org/students</a:t>
            </a:r>
          </a:p>
        </p:txBody>
      </p:sp>
    </p:spTree>
    <p:extLst>
      <p:ext uri="{BB962C8B-B14F-4D97-AF65-F5344CB8AC3E}">
        <p14:creationId xmlns:p14="http://schemas.microsoft.com/office/powerpoint/2010/main" val="483460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2184" y="47371"/>
            <a:ext cx="7916098" cy="1276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ea typeface="+mj-ea"/>
                <a:cs typeface="Arial Narrow" panose="020B0604020202020204" pitchFamily="34" charset="0"/>
              </a:rPr>
              <a:t>ASHRAE Conferences</a:t>
            </a:r>
            <a:endParaRPr kumimoji="0" lang="en-US" sz="4000" b="1" i="0" u="none" strike="noStrike" kern="1200" cap="none" spc="0" normalizeH="0" baseline="0" noProof="0" dirty="0">
              <a:ln>
                <a:noFill/>
              </a:ln>
              <a:solidFill>
                <a:srgbClr val="00549B"/>
              </a:solidFill>
              <a:effectLst/>
              <a:uLnTx/>
              <a:uFillTx/>
              <a:latin typeface="Arial Narrow" panose="020B0604020202020204" pitchFamily="34" charset="0"/>
              <a:ea typeface="+mj-ea"/>
              <a:cs typeface="Arial Narrow" panose="020B0604020202020204" pitchFamily="34" charset="0"/>
            </a:endParaRPr>
          </a:p>
        </p:txBody>
      </p:sp>
      <p:sp>
        <p:nvSpPr>
          <p:cNvPr id="9" name="TextBox 8">
            <a:extLst>
              <a:ext uri="{FF2B5EF4-FFF2-40B4-BE49-F238E27FC236}">
                <a16:creationId xmlns:a16="http://schemas.microsoft.com/office/drawing/2014/main" id="{F9FF5905-F369-4332-B146-ABE3B1BD4787}"/>
              </a:ext>
            </a:extLst>
          </p:cNvPr>
          <p:cNvSpPr txBox="1"/>
          <p:nvPr/>
        </p:nvSpPr>
        <p:spPr>
          <a:xfrm>
            <a:off x="163134" y="5731179"/>
            <a:ext cx="103687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rPr>
              <a:t>ashrae.org/conferences</a:t>
            </a:r>
          </a:p>
        </p:txBody>
      </p:sp>
      <p:sp>
        <p:nvSpPr>
          <p:cNvPr id="4" name="TextBox 3">
            <a:extLst>
              <a:ext uri="{FF2B5EF4-FFF2-40B4-BE49-F238E27FC236}">
                <a16:creationId xmlns:a16="http://schemas.microsoft.com/office/drawing/2014/main" id="{38AC0BF2-9209-4EF7-8728-0E27B598AF43}"/>
              </a:ext>
            </a:extLst>
          </p:cNvPr>
          <p:cNvSpPr txBox="1"/>
          <p:nvPr/>
        </p:nvSpPr>
        <p:spPr>
          <a:xfrm>
            <a:off x="502183" y="1063756"/>
            <a:ext cx="79160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ASHRAE conferences </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feature peer-reviewed papers and presentations with hands-on information. Attendees earn professional development hours (PDHs), keep up-to-date on the latest technologies, and network with colleagues.</a:t>
            </a:r>
          </a:p>
        </p:txBody>
      </p:sp>
      <p:grpSp>
        <p:nvGrpSpPr>
          <p:cNvPr id="3" name="Group 2">
            <a:extLst>
              <a:ext uri="{FF2B5EF4-FFF2-40B4-BE49-F238E27FC236}">
                <a16:creationId xmlns:a16="http://schemas.microsoft.com/office/drawing/2014/main" id="{8B04B914-F0B7-447C-9D7C-C95E552ACEA6}"/>
              </a:ext>
            </a:extLst>
          </p:cNvPr>
          <p:cNvGrpSpPr/>
          <p:nvPr/>
        </p:nvGrpSpPr>
        <p:grpSpPr>
          <a:xfrm>
            <a:off x="502183" y="2022247"/>
            <a:ext cx="6365256" cy="2845992"/>
            <a:chOff x="-347970" y="1839313"/>
            <a:chExt cx="7438037" cy="3164416"/>
          </a:xfrm>
        </p:grpSpPr>
        <p:sp>
          <p:nvSpPr>
            <p:cNvPr id="11" name="Rectangle 10">
              <a:extLst>
                <a:ext uri="{FF2B5EF4-FFF2-40B4-BE49-F238E27FC236}">
                  <a16:creationId xmlns:a16="http://schemas.microsoft.com/office/drawing/2014/main" id="{3D50A785-86C4-438E-8A37-E2225E365F39}"/>
                </a:ext>
              </a:extLst>
            </p:cNvPr>
            <p:cNvSpPr/>
            <p:nvPr/>
          </p:nvSpPr>
          <p:spPr>
            <a:xfrm>
              <a:off x="-338817" y="1839313"/>
              <a:ext cx="5607497" cy="650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AHR Mexico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Sep 19 – 21, 2023 | Mexico City, Mexico</a:t>
              </a:r>
            </a:p>
          </p:txBody>
        </p:sp>
        <p:sp>
          <p:nvSpPr>
            <p:cNvPr id="14" name="Rectangle 13">
              <a:extLst>
                <a:ext uri="{FF2B5EF4-FFF2-40B4-BE49-F238E27FC236}">
                  <a16:creationId xmlns:a16="http://schemas.microsoft.com/office/drawing/2014/main" id="{26709F1A-70E0-46BC-B1EA-00E51DB23B11}"/>
                </a:ext>
              </a:extLst>
            </p:cNvPr>
            <p:cNvSpPr/>
            <p:nvPr/>
          </p:nvSpPr>
          <p:spPr>
            <a:xfrm>
              <a:off x="-338816" y="2689099"/>
              <a:ext cx="7428883" cy="650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2023 Building Performance Analysis Conference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Sep 11 – 13, 2023</a:t>
              </a:r>
              <a:r>
                <a:rPr kumimoji="0" lang="en-US" sz="1600" b="0" i="0" u="none" strike="noStrike" kern="1200" cap="none" spc="0" normalizeH="0" baseline="0" noProof="0" dirty="0">
                  <a:ln>
                    <a:noFill/>
                  </a:ln>
                  <a:solidFill>
                    <a:srgbClr val="70AD47"/>
                  </a:solidFill>
                  <a:effectLst/>
                  <a:uLnTx/>
                  <a:uFillTx/>
                  <a:latin typeface="Arial Narrow" panose="020B0604020202020204" pitchFamily="34" charset="0"/>
                  <a:ea typeface="+mn-ea"/>
                  <a:cs typeface="Arial Narrow"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Austin, TX</a:t>
              </a:r>
            </a:p>
          </p:txBody>
        </p:sp>
        <p:sp>
          <p:nvSpPr>
            <p:cNvPr id="15" name="Rectangle 14">
              <a:extLst>
                <a:ext uri="{FF2B5EF4-FFF2-40B4-BE49-F238E27FC236}">
                  <a16:creationId xmlns:a16="http://schemas.microsoft.com/office/drawing/2014/main" id="{111A34B4-8904-4F1B-AD65-EEC97E015BBF}"/>
                </a:ext>
              </a:extLst>
            </p:cNvPr>
            <p:cNvSpPr/>
            <p:nvPr/>
          </p:nvSpPr>
          <p:spPr>
            <a:xfrm>
              <a:off x="-347970" y="3510445"/>
              <a:ext cx="6516016" cy="650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International Building Decarbonization Conference</a:t>
              </a:r>
              <a:br>
                <a:rPr kumimoji="0" lang="en-US" sz="1600" b="0" i="0" u="none" strike="noStrike" kern="1200" cap="none" spc="0" normalizeH="0" baseline="0" noProof="0" dirty="0">
                  <a:ln>
                    <a:noFill/>
                  </a:ln>
                  <a:solidFill>
                    <a:srgbClr val="5AA2AE">
                      <a:lumMod val="75000"/>
                    </a:srgbClr>
                  </a:solidFill>
                  <a:effectLst/>
                  <a:uLnTx/>
                  <a:uFillTx/>
                  <a:latin typeface="Arial Narrow" panose="020B0604020202020204" pitchFamily="34" charset="0"/>
                  <a:ea typeface="+mn-ea"/>
                  <a:cs typeface="Arial Narrow"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April 17-19, 2024| Madrid, Spain</a:t>
              </a:r>
            </a:p>
          </p:txBody>
        </p:sp>
        <p:sp>
          <p:nvSpPr>
            <p:cNvPr id="18" name="Rectangle 17">
              <a:extLst>
                <a:ext uri="{FF2B5EF4-FFF2-40B4-BE49-F238E27FC236}">
                  <a16:creationId xmlns:a16="http://schemas.microsoft.com/office/drawing/2014/main" id="{B7112221-A35E-42AC-9E0C-2B1FA481EA00}"/>
                </a:ext>
              </a:extLst>
            </p:cNvPr>
            <p:cNvSpPr/>
            <p:nvPr/>
          </p:nvSpPr>
          <p:spPr>
            <a:xfrm>
              <a:off x="-338815" y="4353526"/>
              <a:ext cx="7428881" cy="650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2024 ASHRAE Winter Conference &amp; AHR Expo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January 20 – 24, 2024| Chicago, IL</a:t>
              </a:r>
            </a:p>
          </p:txBody>
        </p:sp>
      </p:grpSp>
      <p:grpSp>
        <p:nvGrpSpPr>
          <p:cNvPr id="7" name="Group 6">
            <a:extLst>
              <a:ext uri="{FF2B5EF4-FFF2-40B4-BE49-F238E27FC236}">
                <a16:creationId xmlns:a16="http://schemas.microsoft.com/office/drawing/2014/main" id="{CBD79406-7EA9-4096-BD36-F901F4321B32}"/>
              </a:ext>
            </a:extLst>
          </p:cNvPr>
          <p:cNvGrpSpPr/>
          <p:nvPr/>
        </p:nvGrpSpPr>
        <p:grpSpPr>
          <a:xfrm>
            <a:off x="5480972" y="2013861"/>
            <a:ext cx="3773245" cy="1563099"/>
            <a:chOff x="6238267" y="1850083"/>
            <a:chExt cx="5787982" cy="1563099"/>
          </a:xfrm>
        </p:grpSpPr>
        <p:sp>
          <p:nvSpPr>
            <p:cNvPr id="17" name="Rectangle 16">
              <a:extLst>
                <a:ext uri="{FF2B5EF4-FFF2-40B4-BE49-F238E27FC236}">
                  <a16:creationId xmlns:a16="http://schemas.microsoft.com/office/drawing/2014/main" id="{FF809487-9CD9-47D1-9AFE-E4282FC00FF1}"/>
                </a:ext>
              </a:extLst>
            </p:cNvPr>
            <p:cNvSpPr/>
            <p:nvPr/>
          </p:nvSpPr>
          <p:spPr>
            <a:xfrm>
              <a:off x="6238267" y="2582185"/>
              <a:ext cx="547212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The Sixth International Conference on Efficient Building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Oct 3–4, 2024 | Beirut, Lebanon</a:t>
              </a:r>
            </a:p>
          </p:txBody>
        </p:sp>
        <p:sp>
          <p:nvSpPr>
            <p:cNvPr id="19" name="Rectangle 18">
              <a:extLst>
                <a:ext uri="{FF2B5EF4-FFF2-40B4-BE49-F238E27FC236}">
                  <a16:creationId xmlns:a16="http://schemas.microsoft.com/office/drawing/2014/main" id="{FE5893DD-7159-4173-A0D0-F32018E76863}"/>
                </a:ext>
              </a:extLst>
            </p:cNvPr>
            <p:cNvSpPr/>
            <p:nvPr/>
          </p:nvSpPr>
          <p:spPr>
            <a:xfrm>
              <a:off x="6238267" y="1850083"/>
              <a:ext cx="578798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2024 ASHRAE Annual Conference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Jun 22 – 26, 2024 | Indianapolis, IN</a:t>
              </a:r>
            </a:p>
          </p:txBody>
        </p:sp>
      </p:grpSp>
      <p:pic>
        <p:nvPicPr>
          <p:cNvPr id="27" name="Picture 26" descr="A collage of people in a room&#10;&#10;Description automatically generated with low confidence">
            <a:extLst>
              <a:ext uri="{FF2B5EF4-FFF2-40B4-BE49-F238E27FC236}">
                <a16:creationId xmlns:a16="http://schemas.microsoft.com/office/drawing/2014/main" id="{057D1886-FE48-C80E-D4A1-2B4A883C3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171" y="817815"/>
            <a:ext cx="2414645" cy="4346932"/>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226669B-3C82-19BF-9A1A-D8013A3D15A6}"/>
              </a:ext>
            </a:extLst>
          </p:cNvPr>
          <p:cNvPicPr>
            <a:picLocks noChangeAspect="1"/>
          </p:cNvPicPr>
          <p:nvPr/>
        </p:nvPicPr>
        <p:blipFill rotWithShape="1">
          <a:blip r:embed="rId4"/>
          <a:srcRect l="4695" t="-2741" r="11781" b="3559"/>
          <a:stretch/>
        </p:blipFill>
        <p:spPr>
          <a:xfrm>
            <a:off x="9275171" y="2068874"/>
            <a:ext cx="1076261" cy="830997"/>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C78CE30A-7A49-CFFD-68C9-F643E8A8E96D}"/>
              </a:ext>
            </a:extLst>
          </p:cNvPr>
          <p:cNvPicPr>
            <a:picLocks noChangeAspect="1"/>
          </p:cNvPicPr>
          <p:nvPr/>
        </p:nvPicPr>
        <p:blipFill rotWithShape="1">
          <a:blip r:embed="rId5"/>
          <a:srcRect l="1915" r="1"/>
          <a:stretch/>
        </p:blipFill>
        <p:spPr>
          <a:xfrm>
            <a:off x="9275170" y="4404330"/>
            <a:ext cx="1076261" cy="753546"/>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D3767A73-1D61-A6B7-1FC0-05704FEC7A53}"/>
              </a:ext>
            </a:extLst>
          </p:cNvPr>
          <p:cNvPicPr>
            <a:picLocks noChangeAspect="1"/>
          </p:cNvPicPr>
          <p:nvPr/>
        </p:nvPicPr>
        <p:blipFill rotWithShape="1">
          <a:blip r:embed="rId6"/>
          <a:srcRect l="15522" t="838" r="5140" b="1095"/>
          <a:stretch/>
        </p:blipFill>
        <p:spPr>
          <a:xfrm>
            <a:off x="10372385" y="3229041"/>
            <a:ext cx="1305836" cy="1112108"/>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A person giving a presentation to a group of people&#10;&#10;Description automatically generated">
            <a:extLst>
              <a:ext uri="{FF2B5EF4-FFF2-40B4-BE49-F238E27FC236}">
                <a16:creationId xmlns:a16="http://schemas.microsoft.com/office/drawing/2014/main" id="{711F8E48-C4F0-1A4E-97E0-32736AA97A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505" t="8585" r="453" b="25165"/>
          <a:stretch/>
        </p:blipFill>
        <p:spPr>
          <a:xfrm>
            <a:off x="10372385" y="2068874"/>
            <a:ext cx="1305836" cy="1129952"/>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A group of people sitting at tables">
            <a:extLst>
              <a:ext uri="{FF2B5EF4-FFF2-40B4-BE49-F238E27FC236}">
                <a16:creationId xmlns:a16="http://schemas.microsoft.com/office/drawing/2014/main" id="{5AA56DBF-0D49-6CBC-F0D8-92D1ABDF1C5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36" t="-186" r="2908" b="3517"/>
          <a:stretch/>
        </p:blipFill>
        <p:spPr>
          <a:xfrm>
            <a:off x="9275170" y="2906798"/>
            <a:ext cx="1085850" cy="736947"/>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descr="A group of women smiling">
            <a:extLst>
              <a:ext uri="{FF2B5EF4-FFF2-40B4-BE49-F238E27FC236}">
                <a16:creationId xmlns:a16="http://schemas.microsoft.com/office/drawing/2014/main" id="{2BBAFD90-374A-52D3-F998-D133B958EF5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822" t="17705" r="3613" b="5244"/>
          <a:stretch/>
        </p:blipFill>
        <p:spPr>
          <a:xfrm>
            <a:off x="10372385" y="4348019"/>
            <a:ext cx="1317432" cy="809858"/>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9380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2184" y="47371"/>
            <a:ext cx="7916098" cy="1276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ea typeface="+mj-ea"/>
                <a:cs typeface="Arial Narrow" panose="020B0604020202020204" pitchFamily="34" charset="0"/>
              </a:rPr>
              <a:t>Tradeshows</a:t>
            </a:r>
            <a:endParaRPr kumimoji="0" lang="en-US" sz="4000" b="1" i="0" u="none" strike="noStrike" kern="1200" cap="none" spc="0" normalizeH="0" baseline="0" noProof="0" dirty="0">
              <a:ln>
                <a:noFill/>
              </a:ln>
              <a:solidFill>
                <a:srgbClr val="00549B"/>
              </a:solidFill>
              <a:effectLst/>
              <a:uLnTx/>
              <a:uFillTx/>
              <a:latin typeface="Arial Narrow" panose="020B0604020202020204" pitchFamily="34" charset="0"/>
              <a:ea typeface="+mj-ea"/>
              <a:cs typeface="Arial Narrow" panose="020B0604020202020204" pitchFamily="34" charset="0"/>
            </a:endParaRPr>
          </a:p>
        </p:txBody>
      </p:sp>
      <p:sp>
        <p:nvSpPr>
          <p:cNvPr id="4" name="TextBox 3">
            <a:extLst>
              <a:ext uri="{FF2B5EF4-FFF2-40B4-BE49-F238E27FC236}">
                <a16:creationId xmlns:a16="http://schemas.microsoft.com/office/drawing/2014/main" id="{38AC0BF2-9209-4EF7-8728-0E27B598AF43}"/>
              </a:ext>
            </a:extLst>
          </p:cNvPr>
          <p:cNvSpPr txBox="1"/>
          <p:nvPr/>
        </p:nvSpPr>
        <p:spPr>
          <a:xfrm>
            <a:off x="502183" y="1063756"/>
            <a:ext cx="79160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ASHRAE </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is a prominent advocate and participant in industry events and tradeshows. The Society’s participation of these events signifies its commitment to fostering innovation and collaboration with leading industry </a:t>
            </a:r>
            <a:r>
              <a:rPr lang="en-US" sz="1600" dirty="0">
                <a:solidFill>
                  <a:prstClr val="black"/>
                </a:solidFill>
                <a:latin typeface="Arial Narrow" panose="020B0604020202020204" pitchFamily="34" charset="0"/>
                <a:cs typeface="Arial Narrow" panose="020B0604020202020204" pitchFamily="34" charset="0"/>
              </a:rPr>
              <a:t>organizations</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t>
            </a:r>
          </a:p>
        </p:txBody>
      </p:sp>
      <p:grpSp>
        <p:nvGrpSpPr>
          <p:cNvPr id="3" name="Group 2">
            <a:extLst>
              <a:ext uri="{FF2B5EF4-FFF2-40B4-BE49-F238E27FC236}">
                <a16:creationId xmlns:a16="http://schemas.microsoft.com/office/drawing/2014/main" id="{8B04B914-F0B7-447C-9D7C-C95E552ACEA6}"/>
              </a:ext>
            </a:extLst>
          </p:cNvPr>
          <p:cNvGrpSpPr/>
          <p:nvPr/>
        </p:nvGrpSpPr>
        <p:grpSpPr>
          <a:xfrm>
            <a:off x="4512048" y="2148481"/>
            <a:ext cx="6365256" cy="2845992"/>
            <a:chOff x="-347970" y="1839313"/>
            <a:chExt cx="7438037" cy="3164416"/>
          </a:xfrm>
        </p:grpSpPr>
        <p:sp>
          <p:nvSpPr>
            <p:cNvPr id="11" name="Rectangle 10">
              <a:extLst>
                <a:ext uri="{FF2B5EF4-FFF2-40B4-BE49-F238E27FC236}">
                  <a16:creationId xmlns:a16="http://schemas.microsoft.com/office/drawing/2014/main" id="{3D50A785-86C4-438E-8A37-E2225E365F39}"/>
                </a:ext>
              </a:extLst>
            </p:cNvPr>
            <p:cNvSpPr/>
            <p:nvPr/>
          </p:nvSpPr>
          <p:spPr>
            <a:xfrm>
              <a:off x="-338817" y="1839313"/>
              <a:ext cx="5607497" cy="650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AHR Mexico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Sep 19 - 21, 2023 | Mexico City, Mexico</a:t>
              </a:r>
            </a:p>
          </p:txBody>
        </p:sp>
        <p:sp>
          <p:nvSpPr>
            <p:cNvPr id="14" name="Rectangle 13">
              <a:extLst>
                <a:ext uri="{FF2B5EF4-FFF2-40B4-BE49-F238E27FC236}">
                  <a16:creationId xmlns:a16="http://schemas.microsoft.com/office/drawing/2014/main" id="{26709F1A-70E0-46BC-B1EA-00E51DB23B11}"/>
                </a:ext>
              </a:extLst>
            </p:cNvPr>
            <p:cNvSpPr/>
            <p:nvPr/>
          </p:nvSpPr>
          <p:spPr>
            <a:xfrm>
              <a:off x="-338816" y="2689099"/>
              <a:ext cx="7428883" cy="650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Greenbuild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Sep 26 - 29, 2023</a:t>
              </a:r>
              <a:r>
                <a:rPr kumimoji="0" lang="en-US" sz="1600" b="0" i="0" u="none" strike="noStrike" kern="1200" cap="none" spc="0" normalizeH="0" baseline="0" noProof="0" dirty="0">
                  <a:ln>
                    <a:noFill/>
                  </a:ln>
                  <a:solidFill>
                    <a:srgbClr val="70AD47"/>
                  </a:solidFill>
                  <a:effectLst/>
                  <a:uLnTx/>
                  <a:uFillTx/>
                  <a:latin typeface="Arial Narrow" panose="020B0604020202020204" pitchFamily="34" charset="0"/>
                  <a:ea typeface="+mn-ea"/>
                  <a:cs typeface="Arial Narrow"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Washington D.C. </a:t>
              </a:r>
            </a:p>
          </p:txBody>
        </p:sp>
        <p:sp>
          <p:nvSpPr>
            <p:cNvPr id="15" name="Rectangle 14">
              <a:extLst>
                <a:ext uri="{FF2B5EF4-FFF2-40B4-BE49-F238E27FC236}">
                  <a16:creationId xmlns:a16="http://schemas.microsoft.com/office/drawing/2014/main" id="{111A34B4-8904-4F1B-AD65-EEC97E015BBF}"/>
                </a:ext>
              </a:extLst>
            </p:cNvPr>
            <p:cNvSpPr/>
            <p:nvPr/>
          </p:nvSpPr>
          <p:spPr>
            <a:xfrm>
              <a:off x="-347970" y="3510445"/>
              <a:ext cx="6516016" cy="650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COP28</a:t>
              </a:r>
              <a:br>
                <a:rPr kumimoji="0" lang="en-US" sz="1600" b="0" i="0" u="none" strike="noStrike" kern="1200" cap="none" spc="0" normalizeH="0" baseline="0" noProof="0" dirty="0">
                  <a:ln>
                    <a:noFill/>
                  </a:ln>
                  <a:solidFill>
                    <a:srgbClr val="5AA2AE">
                      <a:lumMod val="75000"/>
                    </a:srgbClr>
                  </a:solidFill>
                  <a:effectLst/>
                  <a:uLnTx/>
                  <a:uFillTx/>
                  <a:latin typeface="Arial Narrow" panose="020B0604020202020204" pitchFamily="34" charset="0"/>
                  <a:ea typeface="+mn-ea"/>
                  <a:cs typeface="Arial Narrow"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Nov 30 – Dec 12, 2023| Dubai, U.A.E.</a:t>
              </a:r>
            </a:p>
          </p:txBody>
        </p:sp>
        <p:sp>
          <p:nvSpPr>
            <p:cNvPr id="18" name="Rectangle 17">
              <a:extLst>
                <a:ext uri="{FF2B5EF4-FFF2-40B4-BE49-F238E27FC236}">
                  <a16:creationId xmlns:a16="http://schemas.microsoft.com/office/drawing/2014/main" id="{B7112221-A35E-42AC-9E0C-2B1FA481EA00}"/>
                </a:ext>
              </a:extLst>
            </p:cNvPr>
            <p:cNvSpPr/>
            <p:nvPr/>
          </p:nvSpPr>
          <p:spPr>
            <a:xfrm>
              <a:off x="-338815" y="4353526"/>
              <a:ext cx="7428881" cy="650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AHR Expo and ASHRAE Winter Conference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Jan 20 – 24, 2024| Chicago, IL</a:t>
              </a:r>
            </a:p>
          </p:txBody>
        </p:sp>
      </p:grpSp>
      <p:grpSp>
        <p:nvGrpSpPr>
          <p:cNvPr id="7" name="Group 6">
            <a:extLst>
              <a:ext uri="{FF2B5EF4-FFF2-40B4-BE49-F238E27FC236}">
                <a16:creationId xmlns:a16="http://schemas.microsoft.com/office/drawing/2014/main" id="{CBD79406-7EA9-4096-BD36-F901F4321B32}"/>
              </a:ext>
            </a:extLst>
          </p:cNvPr>
          <p:cNvGrpSpPr/>
          <p:nvPr/>
        </p:nvGrpSpPr>
        <p:grpSpPr>
          <a:xfrm>
            <a:off x="8005144" y="2148481"/>
            <a:ext cx="3773245" cy="1316877"/>
            <a:chOff x="6238267" y="1850083"/>
            <a:chExt cx="5787982" cy="1316877"/>
          </a:xfrm>
        </p:grpSpPr>
        <p:sp>
          <p:nvSpPr>
            <p:cNvPr id="17" name="Rectangle 16">
              <a:extLst>
                <a:ext uri="{FF2B5EF4-FFF2-40B4-BE49-F238E27FC236}">
                  <a16:creationId xmlns:a16="http://schemas.microsoft.com/office/drawing/2014/main" id="{FF809487-9CD9-47D1-9AFE-E4282FC00FF1}"/>
                </a:ext>
              </a:extLst>
            </p:cNvPr>
            <p:cNvSpPr/>
            <p:nvPr/>
          </p:nvSpPr>
          <p:spPr>
            <a:xfrm>
              <a:off x="6238267" y="2582185"/>
              <a:ext cx="547212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CMPX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Mar 20 - 24, 2024 | Toronto, Ontario</a:t>
              </a:r>
            </a:p>
          </p:txBody>
        </p:sp>
        <p:sp>
          <p:nvSpPr>
            <p:cNvPr id="19" name="Rectangle 18">
              <a:extLst>
                <a:ext uri="{FF2B5EF4-FFF2-40B4-BE49-F238E27FC236}">
                  <a16:creationId xmlns:a16="http://schemas.microsoft.com/office/drawing/2014/main" id="{FE5893DD-7159-4173-A0D0-F32018E76863}"/>
                </a:ext>
              </a:extLst>
            </p:cNvPr>
            <p:cNvSpPr/>
            <p:nvPr/>
          </p:nvSpPr>
          <p:spPr>
            <a:xfrm>
              <a:off x="6238267" y="1850083"/>
              <a:ext cx="578798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ACREX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Feb 15 – 17, 2024 | New Delhi, India</a:t>
              </a:r>
            </a:p>
          </p:txBody>
        </p:sp>
      </p:grpSp>
      <p:pic>
        <p:nvPicPr>
          <p:cNvPr id="5" name="Picture 4">
            <a:extLst>
              <a:ext uri="{FF2B5EF4-FFF2-40B4-BE49-F238E27FC236}">
                <a16:creationId xmlns:a16="http://schemas.microsoft.com/office/drawing/2014/main" id="{D4E67AEF-7DD8-53B0-DFC3-04D75B01B9CE}"/>
              </a:ext>
            </a:extLst>
          </p:cNvPr>
          <p:cNvPicPr>
            <a:picLocks noChangeAspect="1"/>
          </p:cNvPicPr>
          <p:nvPr/>
        </p:nvPicPr>
        <p:blipFill>
          <a:blip r:embed="rId3"/>
          <a:stretch>
            <a:fillRect/>
          </a:stretch>
        </p:blipFill>
        <p:spPr>
          <a:xfrm>
            <a:off x="294107" y="2040014"/>
            <a:ext cx="3892750" cy="609631"/>
          </a:xfrm>
          <a:prstGeom prst="rect">
            <a:avLst/>
          </a:prstGeom>
        </p:spPr>
      </p:pic>
      <p:pic>
        <p:nvPicPr>
          <p:cNvPr id="13" name="Picture 12">
            <a:extLst>
              <a:ext uri="{FF2B5EF4-FFF2-40B4-BE49-F238E27FC236}">
                <a16:creationId xmlns:a16="http://schemas.microsoft.com/office/drawing/2014/main" id="{54742146-47E5-8622-F412-DD864BAA3BFA}"/>
              </a:ext>
            </a:extLst>
          </p:cNvPr>
          <p:cNvPicPr>
            <a:picLocks noChangeAspect="1"/>
          </p:cNvPicPr>
          <p:nvPr/>
        </p:nvPicPr>
        <p:blipFill>
          <a:blip r:embed="rId4"/>
          <a:stretch>
            <a:fillRect/>
          </a:stretch>
        </p:blipFill>
        <p:spPr>
          <a:xfrm>
            <a:off x="2332154" y="4165563"/>
            <a:ext cx="2025754" cy="876345"/>
          </a:xfrm>
          <a:prstGeom prst="rect">
            <a:avLst/>
          </a:prstGeom>
        </p:spPr>
      </p:pic>
      <p:pic>
        <p:nvPicPr>
          <p:cNvPr id="10" name="Picture 9">
            <a:extLst>
              <a:ext uri="{FF2B5EF4-FFF2-40B4-BE49-F238E27FC236}">
                <a16:creationId xmlns:a16="http://schemas.microsoft.com/office/drawing/2014/main" id="{5D492983-5687-6C18-652F-3483776B99FB}"/>
              </a:ext>
            </a:extLst>
          </p:cNvPr>
          <p:cNvPicPr>
            <a:picLocks noChangeAspect="1"/>
          </p:cNvPicPr>
          <p:nvPr/>
        </p:nvPicPr>
        <p:blipFill>
          <a:blip r:embed="rId5"/>
          <a:stretch>
            <a:fillRect/>
          </a:stretch>
        </p:blipFill>
        <p:spPr>
          <a:xfrm>
            <a:off x="472711" y="3535101"/>
            <a:ext cx="3486329" cy="901746"/>
          </a:xfrm>
          <a:prstGeom prst="rect">
            <a:avLst/>
          </a:prstGeom>
        </p:spPr>
      </p:pic>
      <p:pic>
        <p:nvPicPr>
          <p:cNvPr id="1026" name="Picture 2" descr="UN Climate Change Conference: COP28 | Global Resilience Institute">
            <a:extLst>
              <a:ext uri="{FF2B5EF4-FFF2-40B4-BE49-F238E27FC236}">
                <a16:creationId xmlns:a16="http://schemas.microsoft.com/office/drawing/2014/main" id="{3FC9EDD6-C9D3-215E-BE14-E510B62F0D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35" y="2674382"/>
            <a:ext cx="2078940" cy="11657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867C899-8B3D-70A8-73BA-B28AB82B090C}"/>
              </a:ext>
            </a:extLst>
          </p:cNvPr>
          <p:cNvPicPr>
            <a:picLocks noChangeAspect="1"/>
          </p:cNvPicPr>
          <p:nvPr/>
        </p:nvPicPr>
        <p:blipFill rotWithShape="1">
          <a:blip r:embed="rId7"/>
          <a:srcRect l="1675" t="2897" r="1675" b="5618"/>
          <a:stretch/>
        </p:blipFill>
        <p:spPr>
          <a:xfrm>
            <a:off x="1867434" y="2820213"/>
            <a:ext cx="2319423" cy="705514"/>
          </a:xfrm>
          <a:prstGeom prst="rect">
            <a:avLst/>
          </a:prstGeom>
        </p:spPr>
      </p:pic>
      <p:pic>
        <p:nvPicPr>
          <p:cNvPr id="20" name="Picture 19">
            <a:extLst>
              <a:ext uri="{FF2B5EF4-FFF2-40B4-BE49-F238E27FC236}">
                <a16:creationId xmlns:a16="http://schemas.microsoft.com/office/drawing/2014/main" id="{B19ADAE1-479B-19B1-0D39-E1A7D97B85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2617" r="92523">
                        <a14:foregroundMark x1="2617" y1="41875" x2="2617" y2="41875"/>
                        <a14:foregroundMark x1="17196" y1="45625" x2="17196" y2="45625"/>
                        <a14:foregroundMark x1="27477" y1="34375" x2="27477" y2="34375"/>
                        <a14:foregroundMark x1="39252" y1="33125" x2="39252" y2="33125"/>
                        <a14:foregroundMark x1="53645" y1="29375" x2="53645" y2="29375"/>
                        <a14:foregroundMark x1="58318" y1="28125" x2="58318" y2="28125"/>
                        <a14:foregroundMark x1="60561" y1="26250" x2="60561" y2="26250"/>
                        <a14:foregroundMark x1="60561" y1="26250" x2="60561" y2="26250"/>
                        <a14:foregroundMark x1="60561" y1="26250" x2="60561" y2="26250"/>
                        <a14:foregroundMark x1="52150" y1="21250" x2="52150" y2="21250"/>
                        <a14:foregroundMark x1="4112" y1="35625" x2="4112" y2="35625"/>
                        <a14:foregroundMark x1="16822" y1="33125" x2="16822" y2="33125"/>
                        <a14:foregroundMark x1="40000" y1="48125" x2="40000" y2="48125"/>
                        <a14:foregroundMark x1="57570" y1="38125" x2="57570" y2="38125"/>
                        <a14:foregroundMark x1="57570" y1="33125" x2="57570" y2="33125"/>
                        <a14:foregroundMark x1="59439" y1="31875" x2="59439" y2="31875"/>
                        <a14:foregroundMark x1="84486" y1="23750" x2="84486" y2="23750"/>
                        <a14:foregroundMark x1="86729" y1="22500" x2="86729" y2="22500"/>
                        <a14:foregroundMark x1="70467" y1="21250" x2="70467" y2="21250"/>
                        <a14:foregroundMark x1="62804" y1="43125" x2="62804" y2="43125"/>
                        <a14:foregroundMark x1="66168" y1="40625" x2="66168" y2="40625"/>
                        <a14:foregroundMark x1="72710" y1="26250" x2="72710" y2="26250"/>
                        <a14:foregroundMark x1="74579" y1="26250" x2="74579" y2="26250"/>
                        <a14:foregroundMark x1="77944" y1="27500" x2="77944" y2="27500"/>
                        <a14:foregroundMark x1="80748" y1="25000" x2="80748" y2="25000"/>
                        <a14:foregroundMark x1="66168" y1="48125" x2="66168" y2="48125"/>
                        <a14:foregroundMark x1="69720" y1="39375" x2="69720" y2="39375"/>
                        <a14:foregroundMark x1="74953" y1="39375" x2="74953" y2="39375"/>
                        <a14:foregroundMark x1="77196" y1="38125" x2="77196" y2="38125"/>
                        <a14:foregroundMark x1="81121" y1="36875" x2="81121" y2="36875"/>
                        <a14:foregroundMark x1="83738" y1="43125" x2="83738" y2="43125"/>
                        <a14:foregroundMark x1="85607" y1="41875" x2="85607" y2="41875"/>
                        <a14:foregroundMark x1="92523" y1="41875" x2="92523" y2="41875"/>
                        <a14:foregroundMark x1="92150" y1="41875" x2="92150" y2="41875"/>
                        <a14:foregroundMark x1="91028" y1="41875" x2="91028" y2="41875"/>
                        <a14:foregroundMark x1="54393" y1="59375" x2="54393" y2="59375"/>
                        <a14:foregroundMark x1="52897" y1="71250" x2="52897" y2="71250"/>
                        <a14:foregroundMark x1="51776" y1="66250" x2="51776" y2="66250"/>
                        <a14:foregroundMark x1="89907" y1="38125" x2="89907" y2="38125"/>
                        <a14:foregroundMark x1="85981" y1="55625" x2="85981" y2="55625"/>
                        <a14:foregroundMark x1="83738" y1="53125" x2="83738" y2="53125"/>
                        <a14:foregroundMark x1="81869" y1="51875" x2="81869" y2="51875"/>
                        <a14:foregroundMark x1="81869" y1="48125" x2="81869" y2="48125"/>
                        <a14:foregroundMark x1="76449" y1="58125" x2="76449" y2="58125"/>
                        <a14:foregroundMark x1="74953" y1="58125" x2="74953" y2="58125"/>
                        <a14:foregroundMark x1="72710" y1="58125" x2="72710" y2="58125"/>
                        <a14:foregroundMark x1="69720" y1="58125" x2="69720" y2="58125"/>
                        <a14:foregroundMark x1="71215" y1="72500" x2="71215" y2="72500"/>
                        <a14:foregroundMark x1="77570" y1="70000" x2="77570" y2="70000"/>
                        <a14:foregroundMark x1="80000" y1="72500" x2="80000" y2="72500"/>
                        <a14:foregroundMark x1="82617" y1="68750" x2="82617" y2="68750"/>
                        <a14:foregroundMark x1="81121" y1="68750" x2="81121" y2="68750"/>
                        <a14:foregroundMark x1="84860" y1="72500" x2="84860" y2="72500"/>
                        <a14:foregroundMark x1="88785" y1="73750" x2="88785" y2="73750"/>
                        <a14:foregroundMark x1="84860" y1="67500" x2="84860" y2="67500"/>
                        <a14:foregroundMark x1="83738" y1="67500" x2="83738" y2="67500"/>
                        <a14:foregroundMark x1="82991" y1="18750" x2="82991" y2="18750"/>
                        <a14:foregroundMark x1="82243" y1="28125" x2="82243" y2="28125"/>
                      </a14:backgroundRemoval>
                    </a14:imgEffect>
                  </a14:imgLayer>
                </a14:imgProps>
              </a:ext>
            </a:extLst>
          </a:blip>
          <a:stretch>
            <a:fillRect/>
          </a:stretch>
        </p:blipFill>
        <p:spPr>
          <a:xfrm>
            <a:off x="294107" y="4297211"/>
            <a:ext cx="2490081" cy="744697"/>
          </a:xfrm>
          <a:prstGeom prst="rect">
            <a:avLst/>
          </a:prstGeom>
        </p:spPr>
      </p:pic>
    </p:spTree>
    <p:extLst>
      <p:ext uri="{BB962C8B-B14F-4D97-AF65-F5344CB8AC3E}">
        <p14:creationId xmlns:p14="http://schemas.microsoft.com/office/powerpoint/2010/main" val="3794767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a:extLst>
              <a:ext uri="{FF2B5EF4-FFF2-40B4-BE49-F238E27FC236}">
                <a16:creationId xmlns:a16="http://schemas.microsoft.com/office/drawing/2014/main" id="{024DEC51-6EDE-0B1A-CDD5-0F1F0F08965C}"/>
              </a:ext>
            </a:extLst>
          </p:cNvPr>
          <p:cNvGraphicFramePr>
            <a:graphicFrameLocks noChangeAspect="1"/>
          </p:cNvGraphicFramePr>
          <p:nvPr/>
        </p:nvGraphicFramePr>
        <p:xfrm>
          <a:off x="1771909" y="1365690"/>
          <a:ext cx="2856820" cy="3790951"/>
        </p:xfrm>
        <a:graphic>
          <a:graphicData uri="http://schemas.openxmlformats.org/presentationml/2006/ole">
            <mc:AlternateContent xmlns:mc="http://schemas.openxmlformats.org/markup-compatibility/2006">
              <mc:Choice xmlns:v="urn:schemas-microsoft-com:vml" Requires="v">
                <p:oleObj name="Acrobat Document" r:id="rId3" imgW="5619436" imgH="7457899" progId="Acrobat.Document.DC">
                  <p:embed/>
                </p:oleObj>
              </mc:Choice>
              <mc:Fallback>
                <p:oleObj name="Acrobat Document" r:id="rId3" imgW="5619436" imgH="7457899" progId="Acrobat.Document.DC">
                  <p:embed/>
                  <p:pic>
                    <p:nvPicPr>
                      <p:cNvPr id="12" name="Object 11">
                        <a:extLst>
                          <a:ext uri="{FF2B5EF4-FFF2-40B4-BE49-F238E27FC236}">
                            <a16:creationId xmlns:a16="http://schemas.microsoft.com/office/drawing/2014/main" id="{024DEC51-6EDE-0B1A-CDD5-0F1F0F08965C}"/>
                          </a:ext>
                        </a:extLst>
                      </p:cNvPr>
                      <p:cNvPicPr/>
                      <p:nvPr/>
                    </p:nvPicPr>
                    <p:blipFill>
                      <a:blip r:embed="rId4"/>
                      <a:stretch>
                        <a:fillRect/>
                      </a:stretch>
                    </p:blipFill>
                    <p:spPr>
                      <a:xfrm>
                        <a:off x="1771909" y="1365690"/>
                        <a:ext cx="2856820" cy="3790951"/>
                      </a:xfrm>
                      <a:prstGeom prst="rect">
                        <a:avLst/>
                      </a:prstGeom>
                    </p:spPr>
                  </p:pic>
                </p:oleObj>
              </mc:Fallback>
            </mc:AlternateContent>
          </a:graphicData>
        </a:graphic>
      </p:graphicFrame>
      <p:sp>
        <p:nvSpPr>
          <p:cNvPr id="2" name="Title 1"/>
          <p:cNvSpPr>
            <a:spLocks noGrp="1"/>
          </p:cNvSpPr>
          <p:nvPr>
            <p:ph type="title"/>
          </p:nvPr>
        </p:nvSpPr>
        <p:spPr>
          <a:xfrm>
            <a:off x="6853510" y="14288"/>
            <a:ext cx="4281744" cy="1264203"/>
          </a:xfrm>
        </p:spPr>
        <p:txBody>
          <a:bodyPr>
            <a:normAutofit/>
          </a:bodyPr>
          <a:lstStyle/>
          <a:p>
            <a:pPr algn="l"/>
            <a:r>
              <a:rPr lang="en-US" sz="4000"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ASHRAE Journal</a:t>
            </a:r>
          </a:p>
        </p:txBody>
      </p:sp>
      <p:sp>
        <p:nvSpPr>
          <p:cNvPr id="5" name="Rectangle 4"/>
          <p:cNvSpPr/>
          <p:nvPr/>
        </p:nvSpPr>
        <p:spPr>
          <a:xfrm>
            <a:off x="6796359" y="1055554"/>
            <a:ext cx="5040040" cy="2369880"/>
          </a:xfrm>
          <a:prstGeom prst="rect">
            <a:avLst/>
          </a:prstGeom>
        </p:spPr>
        <p:txBody>
          <a:bodyPr wrap="square">
            <a:spAutoFit/>
          </a:bodyPr>
          <a:lstStyle/>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sz="20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ASHRAE’s official monthly publication </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provides detailed insight on the latest HVACR technologies and applications for consulting engineers and professionals in the industry.</a:t>
            </a:r>
          </a:p>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Articles are peer-reviewed and focus on technical topics, including green buildings, decarbonization, indoor air quality, energy management, thermal storage and alternative refrigerants.</a:t>
            </a:r>
            <a:endParaRPr kumimoji="0" lang="en-US" sz="1600" b="0"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endParaRPr>
          </a:p>
        </p:txBody>
      </p:sp>
      <p:sp>
        <p:nvSpPr>
          <p:cNvPr id="3" name="Rectangle 2">
            <a:extLst>
              <a:ext uri="{FF2B5EF4-FFF2-40B4-BE49-F238E27FC236}">
                <a16:creationId xmlns:a16="http://schemas.microsoft.com/office/drawing/2014/main" id="{9BE8FF7B-C2B9-4E34-9F20-9D2EB2A300F4}"/>
              </a:ext>
            </a:extLst>
          </p:cNvPr>
          <p:cNvSpPr/>
          <p:nvPr/>
        </p:nvSpPr>
        <p:spPr>
          <a:xfrm>
            <a:off x="1786285" y="6097266"/>
            <a:ext cx="275107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ashrae.org/ashraejournal </a:t>
            </a:r>
          </a:p>
        </p:txBody>
      </p:sp>
      <p:sp>
        <p:nvSpPr>
          <p:cNvPr id="13" name="Rectangle 12">
            <a:extLst>
              <a:ext uri="{FF2B5EF4-FFF2-40B4-BE49-F238E27FC236}">
                <a16:creationId xmlns:a16="http://schemas.microsoft.com/office/drawing/2014/main" id="{6D6A4B69-456C-4D2C-9E49-6DA457278548}"/>
              </a:ext>
            </a:extLst>
          </p:cNvPr>
          <p:cNvSpPr/>
          <p:nvPr/>
        </p:nvSpPr>
        <p:spPr>
          <a:xfrm>
            <a:off x="6853510" y="3389136"/>
            <a:ext cx="4922307"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ASHRAE Journal Podcast </a:t>
            </a:r>
            <a:r>
              <a:rPr kumimoji="0" lang="en-US" sz="1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Discussions with leading ASHRAE experts to expand knowledge in the HVACR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a:defRPr/>
            </a:pPr>
            <a:r>
              <a:rPr kumimoji="0" lang="en-US" sz="1400" b="1" i="0" u="none" strike="noStrike" kern="1200" cap="none" spc="0" normalizeH="0" baseline="0" noProof="0" dirty="0">
                <a:ln>
                  <a:noFill/>
                </a:ln>
                <a:solidFill>
                  <a:srgbClr val="00CC00"/>
                </a:solidFill>
                <a:effectLst/>
                <a:uLnTx/>
                <a:uFillTx/>
                <a:latin typeface="Arial Narrow" panose="020B0604020202020204" pitchFamily="34" charset="0"/>
                <a:ea typeface="+mn-ea"/>
                <a:cs typeface="Arial Narrow" panose="020B0604020202020204" pitchFamily="34" charset="0"/>
              </a:rPr>
              <a:t>New! </a:t>
            </a:r>
            <a:r>
              <a:rPr kumimoji="0" lang="en-US" sz="14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Hot Air </a:t>
            </a:r>
            <a:r>
              <a:rPr lang="en-US" sz="1400" dirty="0">
                <a:solidFill>
                  <a:prstClr val="black"/>
                </a:solidFill>
                <a:latin typeface="Arial Narrow" panose="020B0604020202020204" pitchFamily="34" charset="0"/>
                <a:cs typeface="Arial Narrow" panose="020B0604020202020204" pitchFamily="34" charset="0"/>
              </a:rPr>
              <a:t>Brief talks</a:t>
            </a:r>
            <a:r>
              <a:rPr kumimoji="0" lang="en-US" sz="1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with ASHRAE Journal authors on HVACR content published in the Journal.</a:t>
            </a:r>
            <a:endParaRPr kumimoji="0" lang="en-US" sz="1400" b="0"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endParaRPr>
          </a:p>
        </p:txBody>
      </p:sp>
      <p:sp>
        <p:nvSpPr>
          <p:cNvPr id="4" name="Rectangle 3">
            <a:extLst>
              <a:ext uri="{FF2B5EF4-FFF2-40B4-BE49-F238E27FC236}">
                <a16:creationId xmlns:a16="http://schemas.microsoft.com/office/drawing/2014/main" id="{44F8B25B-EF0F-05C9-2F95-43CC1C639C80}"/>
              </a:ext>
            </a:extLst>
          </p:cNvPr>
          <p:cNvSpPr/>
          <p:nvPr/>
        </p:nvSpPr>
        <p:spPr>
          <a:xfrm>
            <a:off x="10617200" y="5334000"/>
            <a:ext cx="1439333" cy="1151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052" name="Picture 4">
            <a:extLst>
              <a:ext uri="{FF2B5EF4-FFF2-40B4-BE49-F238E27FC236}">
                <a16:creationId xmlns:a16="http://schemas.microsoft.com/office/drawing/2014/main" id="{249EBFF8-C185-46ED-BD0C-5D226F306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3046" y="4536539"/>
            <a:ext cx="1943404" cy="19434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DCDDFF2-305A-483B-84C0-F50E712E19DE}"/>
              </a:ext>
            </a:extLst>
          </p:cNvPr>
          <p:cNvPicPr>
            <a:picLocks noChangeAspect="1"/>
          </p:cNvPicPr>
          <p:nvPr/>
        </p:nvPicPr>
        <p:blipFill>
          <a:blip r:embed="rId6"/>
          <a:stretch>
            <a:fillRect/>
          </a:stretch>
        </p:blipFill>
        <p:spPr>
          <a:xfrm>
            <a:off x="7186780" y="6387679"/>
            <a:ext cx="3119340" cy="277197"/>
          </a:xfrm>
          <a:prstGeom prst="rect">
            <a:avLst/>
          </a:prstGeom>
        </p:spPr>
      </p:pic>
      <p:pic>
        <p:nvPicPr>
          <p:cNvPr id="9" name="Picture 8" descr="A blue and white logo&#10;&#10;Description automatically generated with low confidence">
            <a:extLst>
              <a:ext uri="{FF2B5EF4-FFF2-40B4-BE49-F238E27FC236}">
                <a16:creationId xmlns:a16="http://schemas.microsoft.com/office/drawing/2014/main" id="{B00EB836-F910-4CBE-8176-B45845F5FE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07120" y="5599332"/>
            <a:ext cx="1063558" cy="788347"/>
          </a:xfrm>
          <a:prstGeom prst="rect">
            <a:avLst/>
          </a:prstGeom>
        </p:spPr>
      </p:pic>
      <p:pic>
        <p:nvPicPr>
          <p:cNvPr id="10" name="Picture 9" descr="A hot air balloon with text&#10;&#10;Description automatically generated">
            <a:extLst>
              <a:ext uri="{FF2B5EF4-FFF2-40B4-BE49-F238E27FC236}">
                <a16:creationId xmlns:a16="http://schemas.microsoft.com/office/drawing/2014/main" id="{91F6A99F-D2C9-B128-36AF-7CE7D7836C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36370" y="4707386"/>
            <a:ext cx="1589935" cy="1589935"/>
          </a:xfrm>
          <a:prstGeom prst="rect">
            <a:avLst/>
          </a:prstGeom>
        </p:spPr>
      </p:pic>
    </p:spTree>
    <p:extLst>
      <p:ext uri="{BB962C8B-B14F-4D97-AF65-F5344CB8AC3E}">
        <p14:creationId xmlns:p14="http://schemas.microsoft.com/office/powerpoint/2010/main" val="1070381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8E2FDE-89F4-4185-B3E4-A2E04AE25DE5}"/>
              </a:ext>
            </a:extLst>
          </p:cNvPr>
          <p:cNvSpPr txBox="1">
            <a:spLocks/>
          </p:cNvSpPr>
          <p:nvPr/>
        </p:nvSpPr>
        <p:spPr>
          <a:xfrm>
            <a:off x="628440" y="1134243"/>
            <a:ext cx="5658007" cy="518350"/>
          </a:xfrm>
          <a:prstGeom prst="rect">
            <a:avLst/>
          </a:prstGeom>
        </p:spPr>
        <p:txBody>
          <a:bodyPr vert="horz" lIns="91440" tIns="45720" rIns="91440" bIns="45720" rtlCol="0" anchor="ctr">
            <a:normAutofit/>
          </a:bodyPr>
          <a:lstStyle>
            <a:lvl1pPr algn="l" defTabSz="912114" rtl="0" eaLnBrk="1" latinLnBrk="0" hangingPunct="1">
              <a:lnSpc>
                <a:spcPct val="90000"/>
              </a:lnSpc>
              <a:spcBef>
                <a:spcPct val="0"/>
              </a:spcBef>
              <a:buNone/>
              <a:defRPr sz="4389" kern="1200">
                <a:solidFill>
                  <a:schemeClr val="tx1"/>
                </a:solidFill>
                <a:latin typeface="+mj-lt"/>
                <a:ea typeface="+mj-ea"/>
                <a:cs typeface="+mj-cs"/>
              </a:defRPr>
            </a:lvl1pPr>
          </a:lstStyle>
          <a:p>
            <a:r>
              <a:rPr lang="en-US" sz="2800" b="1" dirty="0">
                <a:solidFill>
                  <a:srgbClr val="00549B"/>
                </a:solidFill>
                <a:latin typeface="Arial Narrow" panose="020B0604020202020204" pitchFamily="34" charset="0"/>
                <a:cs typeface="Arial Narrow" panose="020B0604020202020204" pitchFamily="34" charset="0"/>
              </a:rPr>
              <a:t>ASHRAE Handbook – Print Version</a:t>
            </a:r>
          </a:p>
        </p:txBody>
      </p:sp>
      <p:sp>
        <p:nvSpPr>
          <p:cNvPr id="5" name="Title 1">
            <a:extLst>
              <a:ext uri="{FF2B5EF4-FFF2-40B4-BE49-F238E27FC236}">
                <a16:creationId xmlns:a16="http://schemas.microsoft.com/office/drawing/2014/main" id="{F31DAFE2-3C48-4F9C-B67A-0945A8A03389}"/>
              </a:ext>
            </a:extLst>
          </p:cNvPr>
          <p:cNvSpPr txBox="1">
            <a:spLocks/>
          </p:cNvSpPr>
          <p:nvPr/>
        </p:nvSpPr>
        <p:spPr>
          <a:xfrm>
            <a:off x="628440" y="1716842"/>
            <a:ext cx="6531161" cy="121298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Continuously refined and updated, ASHRAE has published its Handbook series since 1920s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Volumes cover HVAC&amp;R fundamentals, systems, equipment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and a wide variety of applications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Handbooks are also available in the ASHRAE Technology Portal</a:t>
            </a:r>
          </a:p>
        </p:txBody>
      </p:sp>
      <p:sp>
        <p:nvSpPr>
          <p:cNvPr id="6" name="Rectangle 5">
            <a:extLst>
              <a:ext uri="{FF2B5EF4-FFF2-40B4-BE49-F238E27FC236}">
                <a16:creationId xmlns:a16="http://schemas.microsoft.com/office/drawing/2014/main" id="{244794EB-4771-4D44-8488-DBAE564FF434}"/>
              </a:ext>
            </a:extLst>
          </p:cNvPr>
          <p:cNvSpPr/>
          <p:nvPr/>
        </p:nvSpPr>
        <p:spPr>
          <a:xfrm>
            <a:off x="896069" y="2994071"/>
            <a:ext cx="2377574" cy="400110"/>
          </a:xfrm>
          <a:prstGeom prst="rect">
            <a:avLst/>
          </a:prstGeom>
        </p:spPr>
        <p:txBody>
          <a:bodyPr wrap="none">
            <a:spAutoFit/>
          </a:bodyPr>
          <a:lstStyle/>
          <a:p>
            <a:r>
              <a:rPr lang="en-US" sz="2000" b="1" dirty="0">
                <a:solidFill>
                  <a:srgbClr val="00B0F0"/>
                </a:solidFill>
                <a:latin typeface="Arial Narrow" panose="020B0604020202020204" pitchFamily="34" charset="0"/>
                <a:cs typeface="Arial Narrow" panose="020B0604020202020204" pitchFamily="34" charset="0"/>
              </a:rPr>
              <a:t>ashrae.org/handbook </a:t>
            </a:r>
          </a:p>
        </p:txBody>
      </p:sp>
      <p:sp>
        <p:nvSpPr>
          <p:cNvPr id="9" name="Rectangle 8">
            <a:extLst>
              <a:ext uri="{FF2B5EF4-FFF2-40B4-BE49-F238E27FC236}">
                <a16:creationId xmlns:a16="http://schemas.microsoft.com/office/drawing/2014/main" id="{4603BF47-B654-4507-8ABA-D716D8207561}"/>
              </a:ext>
            </a:extLst>
          </p:cNvPr>
          <p:cNvSpPr/>
          <p:nvPr/>
        </p:nvSpPr>
        <p:spPr>
          <a:xfrm>
            <a:off x="4131869" y="3950622"/>
            <a:ext cx="7519661" cy="1837426"/>
          </a:xfrm>
          <a:prstGeom prst="rect">
            <a:avLst/>
          </a:prstGeom>
        </p:spPr>
        <p:txBody>
          <a:bodyPr wrap="square">
            <a:spAutoFit/>
          </a:bodyPr>
          <a:lstStyle/>
          <a:p>
            <a:pPr marL="285750" indent="-285750">
              <a:lnSpc>
                <a:spcPct val="90000"/>
              </a:lnSpc>
              <a:spcBef>
                <a:spcPct val="0"/>
              </a:spcBef>
              <a:buFont typeface="Arial" panose="020B0604020202020204" pitchFamily="34" charset="0"/>
              <a:buChar char="•"/>
            </a:pPr>
            <a:r>
              <a:rPr lang="en-US" dirty="0">
                <a:latin typeface="Arial Narrow" panose="020B0604020202020204" pitchFamily="34" charset="0"/>
                <a:ea typeface="+mj-ea"/>
                <a:cs typeface="Arial Narrow" panose="020B0604020202020204" pitchFamily="34" charset="0"/>
              </a:rPr>
              <a:t>Mobile device responsive</a:t>
            </a:r>
          </a:p>
          <a:p>
            <a:pPr marL="285750" indent="-285750">
              <a:lnSpc>
                <a:spcPct val="90000"/>
              </a:lnSpc>
              <a:spcBef>
                <a:spcPct val="0"/>
              </a:spcBef>
              <a:buFont typeface="Arial" panose="020B0604020202020204" pitchFamily="34" charset="0"/>
              <a:buChar char="•"/>
            </a:pPr>
            <a:r>
              <a:rPr lang="en-US" dirty="0">
                <a:latin typeface="Arial Narrow" panose="020B0604020202020204" pitchFamily="34" charset="0"/>
                <a:ea typeface="+mj-ea"/>
                <a:cs typeface="Arial Narrow" panose="020B0604020202020204" pitchFamily="34" charset="0"/>
              </a:rPr>
              <a:t>Content from all four current Handbook volumes plus extra features such as videos, animations, spreadsheets and more</a:t>
            </a:r>
          </a:p>
          <a:p>
            <a:pPr marL="285750" indent="-285750">
              <a:lnSpc>
                <a:spcPct val="90000"/>
              </a:lnSpc>
              <a:spcBef>
                <a:spcPct val="0"/>
              </a:spcBef>
              <a:buFont typeface="Arial" panose="020B0604020202020204" pitchFamily="34" charset="0"/>
              <a:buChar char="•"/>
            </a:pPr>
            <a:r>
              <a:rPr lang="en-US" dirty="0">
                <a:latin typeface="Arial Narrow" panose="020B0604020202020204" pitchFamily="34" charset="0"/>
                <a:ea typeface="+mj-ea"/>
                <a:cs typeface="Arial Narrow" panose="020B0604020202020204" pitchFamily="34" charset="0"/>
              </a:rPr>
              <a:t>Easier than ever to search across all volumes, print, ask questions about technical content, access bonus features and look up new terminology</a:t>
            </a:r>
          </a:p>
          <a:p>
            <a:pPr marL="285750" indent="-285750">
              <a:lnSpc>
                <a:spcPct val="90000"/>
              </a:lnSpc>
              <a:spcBef>
                <a:spcPct val="0"/>
              </a:spcBef>
              <a:buFont typeface="Arial" panose="020B0604020202020204" pitchFamily="34" charset="0"/>
              <a:buChar char="•"/>
            </a:pPr>
            <a:r>
              <a:rPr lang="en-US" dirty="0">
                <a:latin typeface="Arial Narrow" panose="020B0604020202020204" pitchFamily="34" charset="0"/>
                <a:ea typeface="+mj-ea"/>
                <a:cs typeface="Arial Narrow" panose="020B0604020202020204" pitchFamily="34" charset="0"/>
              </a:rPr>
              <a:t>Eligible ASHRAE members can choose an ASHRAE Handbook Online subscription at a discounted rate during membership renewal</a:t>
            </a:r>
          </a:p>
        </p:txBody>
      </p:sp>
      <p:sp>
        <p:nvSpPr>
          <p:cNvPr id="10" name="Rectangle 9">
            <a:extLst>
              <a:ext uri="{FF2B5EF4-FFF2-40B4-BE49-F238E27FC236}">
                <a16:creationId xmlns:a16="http://schemas.microsoft.com/office/drawing/2014/main" id="{729E4BBA-76E6-4433-B050-C5C7CA431DB7}"/>
              </a:ext>
            </a:extLst>
          </p:cNvPr>
          <p:cNvSpPr/>
          <p:nvPr/>
        </p:nvSpPr>
        <p:spPr>
          <a:xfrm>
            <a:off x="4345976" y="6135770"/>
            <a:ext cx="3880941" cy="400110"/>
          </a:xfrm>
          <a:prstGeom prst="rect">
            <a:avLst/>
          </a:prstGeom>
        </p:spPr>
        <p:txBody>
          <a:bodyPr wrap="square">
            <a:spAutoFit/>
          </a:bodyPr>
          <a:lstStyle/>
          <a:p>
            <a:r>
              <a:rPr lang="en-US" sz="2000" b="1" dirty="0">
                <a:solidFill>
                  <a:srgbClr val="00B0F0"/>
                </a:solidFill>
                <a:latin typeface="Arial Narrow" panose="020B0604020202020204" pitchFamily="34" charset="0"/>
                <a:cs typeface="Arial Narrow" panose="020B0604020202020204" pitchFamily="34" charset="0"/>
              </a:rPr>
              <a:t>ashrae.org/handbookonline </a:t>
            </a:r>
          </a:p>
        </p:txBody>
      </p:sp>
      <p:sp>
        <p:nvSpPr>
          <p:cNvPr id="11" name="Title 1">
            <a:extLst>
              <a:ext uri="{FF2B5EF4-FFF2-40B4-BE49-F238E27FC236}">
                <a16:creationId xmlns:a16="http://schemas.microsoft.com/office/drawing/2014/main" id="{226DA380-DA5D-454D-96C3-A8E74E4FEA03}"/>
              </a:ext>
            </a:extLst>
          </p:cNvPr>
          <p:cNvSpPr txBox="1">
            <a:spLocks/>
          </p:cNvSpPr>
          <p:nvPr/>
        </p:nvSpPr>
        <p:spPr>
          <a:xfrm>
            <a:off x="650742" y="177154"/>
            <a:ext cx="8149869" cy="858756"/>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600" b="1" kern="1200">
                <a:solidFill>
                  <a:srgbClr val="003366"/>
                </a:solidFill>
                <a:latin typeface="+mj-lt"/>
                <a:ea typeface="+mj-ea"/>
                <a:cs typeface="+mj-cs"/>
              </a:defRPr>
            </a:lvl1pPr>
          </a:lstStyle>
          <a:p>
            <a:pPr algn="l"/>
            <a:r>
              <a:rPr lang="en-US" sz="4000"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ASHRAE Handbook</a:t>
            </a:r>
          </a:p>
        </p:txBody>
      </p:sp>
      <p:sp>
        <p:nvSpPr>
          <p:cNvPr id="2" name="Rectangle 1">
            <a:extLst>
              <a:ext uri="{FF2B5EF4-FFF2-40B4-BE49-F238E27FC236}">
                <a16:creationId xmlns:a16="http://schemas.microsoft.com/office/drawing/2014/main" id="{E7316970-733F-4082-B1ED-E4F19125DEE7}"/>
              </a:ext>
            </a:extLst>
          </p:cNvPr>
          <p:cNvSpPr/>
          <p:nvPr/>
        </p:nvSpPr>
        <p:spPr>
          <a:xfrm>
            <a:off x="4131869" y="3427402"/>
            <a:ext cx="4485907" cy="523220"/>
          </a:xfrm>
          <a:prstGeom prst="rect">
            <a:avLst/>
          </a:prstGeom>
        </p:spPr>
        <p:txBody>
          <a:bodyPr wrap="square">
            <a:spAutoFit/>
          </a:bodyPr>
          <a:lstStyle/>
          <a:p>
            <a:r>
              <a:rPr lang="en-US" sz="2800" b="1" dirty="0">
                <a:solidFill>
                  <a:srgbClr val="00549B"/>
                </a:solidFill>
                <a:latin typeface="Arial Narrow" panose="020B0604020202020204" pitchFamily="34" charset="0"/>
                <a:cs typeface="Arial Narrow" panose="020B0604020202020204" pitchFamily="34" charset="0"/>
              </a:rPr>
              <a:t>ASHRAE Handbook Online</a:t>
            </a:r>
          </a:p>
        </p:txBody>
      </p:sp>
      <p:pic>
        <p:nvPicPr>
          <p:cNvPr id="3076" name="Picture 4" descr="handbook online">
            <a:extLst>
              <a:ext uri="{FF2B5EF4-FFF2-40B4-BE49-F238E27FC236}">
                <a16:creationId xmlns:a16="http://schemas.microsoft.com/office/drawing/2014/main" id="{3FE42E08-C4B7-4A5C-9CFA-3950CF15C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406" y="3691059"/>
            <a:ext cx="3134495" cy="190963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6" descr="ASHRAE's Revised Refrigeration Handbook Now Available | ACHR News">
            <a:extLst>
              <a:ext uri="{FF2B5EF4-FFF2-40B4-BE49-F238E27FC236}">
                <a16:creationId xmlns:a16="http://schemas.microsoft.com/office/drawing/2014/main" id="{5F16D396-AE8A-4D22-9CC1-DDDCB1D8FD5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251" r="27660"/>
          <a:stretch/>
        </p:blipFill>
        <p:spPr bwMode="auto">
          <a:xfrm>
            <a:off x="8067206" y="1393418"/>
            <a:ext cx="1702305" cy="2060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798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sz="half" idx="2"/>
          </p:nvPr>
        </p:nvSpPr>
        <p:spPr>
          <a:xfrm>
            <a:off x="1635476" y="4375221"/>
            <a:ext cx="5446511" cy="1729680"/>
          </a:xfrm>
        </p:spPr>
        <p:txBody>
          <a:bodyPr>
            <a:normAutofit/>
          </a:bodyPr>
          <a:lstStyle/>
          <a:p>
            <a:pPr marL="0" indent="0" eaLnBrk="1" hangingPunct="1">
              <a:buClr>
                <a:srgbClr val="00B0F0"/>
              </a:buClr>
              <a:buNone/>
            </a:pPr>
            <a:endParaRPr lang="en-US" altLang="en-US" sz="1600" dirty="0">
              <a:solidFill>
                <a:schemeClr val="tx1"/>
              </a:solidFill>
              <a:latin typeface="Arial Narrow" panose="020B0604020202020204" pitchFamily="34" charset="0"/>
              <a:cs typeface="Arial Narrow" panose="020B0604020202020204" pitchFamily="34" charset="0"/>
            </a:endParaRPr>
          </a:p>
          <a:p>
            <a:pPr eaLnBrk="1" hangingPunct="1">
              <a:buClrTx/>
            </a:pPr>
            <a:r>
              <a:rPr lang="en-US" altLang="en-US" sz="1600" dirty="0">
                <a:solidFill>
                  <a:schemeClr val="tx1"/>
                </a:solidFill>
                <a:latin typeface="Arial Narrow" panose="020B0604020202020204" pitchFamily="34" charset="0"/>
                <a:cs typeface="Arial Narrow" panose="020B0604020202020204" pitchFamily="34" charset="0"/>
              </a:rPr>
              <a:t>Developing standards </a:t>
            </a:r>
            <a:r>
              <a:rPr lang="en-US" altLang="en-US" sz="1600" dirty="0">
                <a:solidFill>
                  <a:srgbClr val="00549B"/>
                </a:solidFill>
                <a:latin typeface="Arial Narrow" panose="020B0604020202020204" pitchFamily="34" charset="0"/>
                <a:cs typeface="Arial Narrow" panose="020B0604020202020204" pitchFamily="34" charset="0"/>
              </a:rPr>
              <a:t>since 1922</a:t>
            </a:r>
          </a:p>
          <a:p>
            <a:pPr eaLnBrk="1" hangingPunct="1">
              <a:buClrTx/>
            </a:pPr>
            <a:r>
              <a:rPr lang="en-US" altLang="en-US" sz="1600" dirty="0">
                <a:solidFill>
                  <a:srgbClr val="00549B"/>
                </a:solidFill>
                <a:latin typeface="Arial Narrow" panose="020B0604020202020204" pitchFamily="34" charset="0"/>
                <a:cs typeface="Arial Narrow" panose="020B0604020202020204" pitchFamily="34" charset="0"/>
              </a:rPr>
              <a:t>130+ </a:t>
            </a:r>
            <a:r>
              <a:rPr lang="en-US" altLang="en-US" sz="1600" dirty="0">
                <a:solidFill>
                  <a:schemeClr val="tx1"/>
                </a:solidFill>
                <a:latin typeface="Arial Narrow" panose="020B0604020202020204" pitchFamily="34" charset="0"/>
                <a:cs typeface="Arial Narrow" panose="020B0604020202020204" pitchFamily="34" charset="0"/>
              </a:rPr>
              <a:t>active standard or guideline projects</a:t>
            </a:r>
          </a:p>
          <a:p>
            <a:pPr eaLnBrk="1" hangingPunct="1">
              <a:buClrTx/>
            </a:pPr>
            <a:r>
              <a:rPr lang="en-US" altLang="en-US" sz="1600" dirty="0">
                <a:solidFill>
                  <a:schemeClr val="tx1"/>
                </a:solidFill>
                <a:latin typeface="Arial Narrow" panose="020B0604020202020204" pitchFamily="34" charset="0"/>
                <a:cs typeface="Arial Narrow" panose="020B0604020202020204" pitchFamily="34" charset="0"/>
              </a:rPr>
              <a:t>Standards are reviewed and republished to ensure they are up-to-date, e.g., existing code-intended standards are on a three-year review cycle</a:t>
            </a:r>
            <a:endParaRPr lang="en-US" altLang="en-US" sz="1600" dirty="0">
              <a:solidFill>
                <a:schemeClr val="accent1">
                  <a:lumMod val="75000"/>
                </a:schemeClr>
              </a:solidFill>
              <a:latin typeface="Arial Narrow" panose="020B0604020202020204" pitchFamily="34" charset="0"/>
              <a:cs typeface="Arial Narrow" panose="020B0604020202020204" pitchFamily="34" charset="0"/>
            </a:endParaRPr>
          </a:p>
          <a:p>
            <a:pPr marL="0" indent="0" algn="ctr" eaLnBrk="1" hangingPunct="1">
              <a:buNone/>
            </a:pPr>
            <a:endParaRPr lang="en-US" altLang="en-US" sz="1600" dirty="0">
              <a:solidFill>
                <a:schemeClr val="accent1">
                  <a:lumMod val="75000"/>
                </a:schemeClr>
              </a:solidFill>
              <a:latin typeface="Arial Narrow" panose="020B0604020202020204" pitchFamily="34" charset="0"/>
              <a:cs typeface="Arial Narrow" panose="020B0604020202020204" pitchFamily="34" charset="0"/>
            </a:endParaRPr>
          </a:p>
        </p:txBody>
      </p:sp>
      <p:sp>
        <p:nvSpPr>
          <p:cNvPr id="22530" name="Title 1"/>
          <p:cNvSpPr>
            <a:spLocks noGrp="1"/>
          </p:cNvSpPr>
          <p:nvPr>
            <p:ph type="title"/>
          </p:nvPr>
        </p:nvSpPr>
        <p:spPr>
          <a:xfrm>
            <a:off x="343201" y="408217"/>
            <a:ext cx="9442690" cy="894944"/>
          </a:xfrm>
        </p:spPr>
        <p:txBody>
          <a:bodyPr>
            <a:noAutofit/>
          </a:bodyPr>
          <a:lstStyle/>
          <a:p>
            <a:pPr algn="l" eaLnBrk="1" hangingPunct="1"/>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Standards and Online Standards </a:t>
            </a:r>
            <a:b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br>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Review Database  </a:t>
            </a:r>
          </a:p>
        </p:txBody>
      </p:sp>
      <p:sp>
        <p:nvSpPr>
          <p:cNvPr id="2" name="Rectangle 1">
            <a:extLst>
              <a:ext uri="{FF2B5EF4-FFF2-40B4-BE49-F238E27FC236}">
                <a16:creationId xmlns:a16="http://schemas.microsoft.com/office/drawing/2014/main" id="{5FFAA33B-4603-433B-9745-B66AEADE76F0}"/>
              </a:ext>
            </a:extLst>
          </p:cNvPr>
          <p:cNvSpPr/>
          <p:nvPr/>
        </p:nvSpPr>
        <p:spPr>
          <a:xfrm>
            <a:off x="1980524" y="6109106"/>
            <a:ext cx="2321468" cy="400110"/>
          </a:xfrm>
          <a:prstGeom prst="rect">
            <a:avLst/>
          </a:prstGeom>
        </p:spPr>
        <p:txBody>
          <a:bodyPr wrap="none">
            <a:spAutoFit/>
          </a:bodyPr>
          <a:lstStyle/>
          <a:p>
            <a:pPr algn="ctr"/>
            <a:r>
              <a:rPr lang="en-US" altLang="en-US" sz="2000" b="1" dirty="0">
                <a:solidFill>
                  <a:srgbClr val="00B0F0"/>
                </a:solidFill>
                <a:latin typeface="Arial Narrow" panose="020B0604020202020204" pitchFamily="34" charset="0"/>
                <a:cs typeface="Arial Narrow" panose="020B0604020202020204" pitchFamily="34" charset="0"/>
              </a:rPr>
              <a:t>ashrae.org/standards</a:t>
            </a:r>
          </a:p>
        </p:txBody>
      </p:sp>
      <p:sp>
        <p:nvSpPr>
          <p:cNvPr id="7" name="Content Placeholder 4">
            <a:extLst>
              <a:ext uri="{FF2B5EF4-FFF2-40B4-BE49-F238E27FC236}">
                <a16:creationId xmlns:a16="http://schemas.microsoft.com/office/drawing/2014/main" id="{9C7B6DAC-F46E-4602-9117-8AE8F6A478D1}"/>
              </a:ext>
            </a:extLst>
          </p:cNvPr>
          <p:cNvSpPr txBox="1">
            <a:spLocks/>
          </p:cNvSpPr>
          <p:nvPr/>
        </p:nvSpPr>
        <p:spPr>
          <a:xfrm>
            <a:off x="6096000" y="1662743"/>
            <a:ext cx="4848520" cy="45809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dirty="0">
                <a:solidFill>
                  <a:schemeClr val="tx1"/>
                </a:solidFill>
                <a:latin typeface="Arial Narrow" panose="020B0604020202020204" pitchFamily="34" charset="0"/>
                <a:cs typeface="Arial Narrow" panose="020B0604020202020204" pitchFamily="34" charset="0"/>
              </a:rPr>
              <a:t>The </a:t>
            </a:r>
            <a:r>
              <a:rPr lang="en-US" sz="1600" dirty="0">
                <a:solidFill>
                  <a:srgbClr val="00549B"/>
                </a:solidFill>
                <a:latin typeface="Arial Narrow" panose="020B0604020202020204" pitchFamily="34" charset="0"/>
                <a:cs typeface="Arial Narrow" panose="020B0604020202020204" pitchFamily="34" charset="0"/>
              </a:rPr>
              <a:t>Online Standards Review Database </a:t>
            </a:r>
            <a:r>
              <a:rPr lang="en-US" sz="1600" dirty="0">
                <a:solidFill>
                  <a:schemeClr val="tx1"/>
                </a:solidFill>
                <a:latin typeface="Arial Narrow" panose="020B0604020202020204" pitchFamily="34" charset="0"/>
                <a:cs typeface="Arial Narrow" panose="020B0604020202020204" pitchFamily="34" charset="0"/>
              </a:rPr>
              <a:t>allows </a:t>
            </a:r>
            <a:br>
              <a:rPr lang="en-US" sz="1600" dirty="0">
                <a:solidFill>
                  <a:schemeClr val="tx1"/>
                </a:solidFill>
                <a:latin typeface="Arial Narrow" panose="020B0604020202020204" pitchFamily="34" charset="0"/>
                <a:cs typeface="Arial Narrow" panose="020B0604020202020204" pitchFamily="34" charset="0"/>
              </a:rPr>
            </a:br>
            <a:r>
              <a:rPr lang="en-US" sz="1600" dirty="0">
                <a:solidFill>
                  <a:schemeClr val="tx1"/>
                </a:solidFill>
                <a:latin typeface="Arial Narrow" panose="020B0604020202020204" pitchFamily="34" charset="0"/>
                <a:cs typeface="Arial Narrow" panose="020B0604020202020204" pitchFamily="34" charset="0"/>
              </a:rPr>
              <a:t>access to public review drafts for standards, guidelines </a:t>
            </a:r>
            <a:br>
              <a:rPr lang="en-US" sz="1600" dirty="0">
                <a:solidFill>
                  <a:schemeClr val="tx1"/>
                </a:solidFill>
                <a:latin typeface="Arial Narrow" panose="020B0604020202020204" pitchFamily="34" charset="0"/>
                <a:cs typeface="Arial Narrow" panose="020B0604020202020204" pitchFamily="34" charset="0"/>
              </a:rPr>
            </a:br>
            <a:r>
              <a:rPr lang="en-US" sz="1600" dirty="0">
                <a:solidFill>
                  <a:schemeClr val="tx1"/>
                </a:solidFill>
                <a:latin typeface="Arial Narrow" panose="020B0604020202020204" pitchFamily="34" charset="0"/>
                <a:cs typeface="Arial Narrow" panose="020B0604020202020204" pitchFamily="34" charset="0"/>
              </a:rPr>
              <a:t>and addenda and to submit comments.</a:t>
            </a:r>
            <a:br>
              <a:rPr lang="en-US" sz="1600" dirty="0">
                <a:solidFill>
                  <a:schemeClr val="tx1"/>
                </a:solidFill>
                <a:latin typeface="Arial Narrow" panose="020B0604020202020204" pitchFamily="34" charset="0"/>
                <a:cs typeface="Arial Narrow" panose="020B0604020202020204" pitchFamily="34" charset="0"/>
              </a:rPr>
            </a:br>
            <a:br>
              <a:rPr lang="en-US" sz="1600" dirty="0">
                <a:solidFill>
                  <a:schemeClr val="tx1"/>
                </a:solidFill>
                <a:latin typeface="Arial Narrow" panose="020B0604020202020204" pitchFamily="34" charset="0"/>
                <a:cs typeface="Arial Narrow" panose="020B0604020202020204" pitchFamily="34" charset="0"/>
              </a:rPr>
            </a:br>
            <a:r>
              <a:rPr lang="en-US" sz="1600" dirty="0">
                <a:solidFill>
                  <a:schemeClr val="tx1"/>
                </a:solidFill>
                <a:latin typeface="Arial Narrow" panose="020B0604020202020204" pitchFamily="34" charset="0"/>
                <a:cs typeface="Arial Narrow" panose="020B0604020202020204" pitchFamily="34" charset="0"/>
              </a:rPr>
              <a:t>The system offers a dashboard which highlights items that require attention, provides quick links to individual and committee comments, continuous maintenance proposals and outstanding ballot results.</a:t>
            </a:r>
          </a:p>
        </p:txBody>
      </p:sp>
      <p:sp>
        <p:nvSpPr>
          <p:cNvPr id="8" name="TextBox 7">
            <a:extLst>
              <a:ext uri="{FF2B5EF4-FFF2-40B4-BE49-F238E27FC236}">
                <a16:creationId xmlns:a16="http://schemas.microsoft.com/office/drawing/2014/main" id="{9FAF5DD1-0EC0-48DD-AC39-5DC5AC082708}"/>
              </a:ext>
            </a:extLst>
          </p:cNvPr>
          <p:cNvSpPr txBox="1"/>
          <p:nvPr/>
        </p:nvSpPr>
        <p:spPr>
          <a:xfrm>
            <a:off x="6222380" y="3768893"/>
            <a:ext cx="4848520" cy="400110"/>
          </a:xfrm>
          <a:prstGeom prst="rect">
            <a:avLst/>
          </a:prstGeom>
          <a:noFill/>
        </p:spPr>
        <p:txBody>
          <a:bodyPr wrap="square" rtlCol="0">
            <a:spAutoFit/>
          </a:bodyPr>
          <a:lstStyle/>
          <a:p>
            <a:pPr algn="ctr"/>
            <a:r>
              <a:rPr lang="en-US" sz="2000" b="1" dirty="0">
                <a:solidFill>
                  <a:srgbClr val="00B0F0"/>
                </a:solidFill>
                <a:latin typeface="Arial Narrow" panose="020B0604020202020204" pitchFamily="34" charset="0"/>
                <a:ea typeface="Calibri" panose="020F0502020204030204" pitchFamily="34" charset="0"/>
                <a:cs typeface="Arial Narrow" panose="020B0604020202020204" pitchFamily="34" charset="0"/>
              </a:rPr>
              <a:t>ashrae.org/publicreviews</a:t>
            </a:r>
            <a:endParaRPr lang="en-US" sz="2000" b="1" dirty="0">
              <a:solidFill>
                <a:srgbClr val="00B0F0"/>
              </a:solidFill>
              <a:latin typeface="Arial Narrow" panose="020B0604020202020204" pitchFamily="34" charset="0"/>
              <a:cs typeface="Arial Narrow" panose="020B0604020202020204" pitchFamily="34" charset="0"/>
            </a:endParaRPr>
          </a:p>
        </p:txBody>
      </p:sp>
      <p:pic>
        <p:nvPicPr>
          <p:cNvPr id="9" name="Picture 8" descr="A screenshot of a cell phone&#10;&#10;Description generated with very high confidence">
            <a:extLst>
              <a:ext uri="{FF2B5EF4-FFF2-40B4-BE49-F238E27FC236}">
                <a16:creationId xmlns:a16="http://schemas.microsoft.com/office/drawing/2014/main" id="{3CAF9BFD-524A-4D95-A249-8E031D806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821" y="1784913"/>
            <a:ext cx="5469176" cy="2297632"/>
          </a:xfrm>
          <a:prstGeom prst="rect">
            <a:avLst/>
          </a:prstGeom>
          <a:ln>
            <a:noFill/>
          </a:ln>
          <a:effectLst>
            <a:outerShdw blurRad="190500" algn="tl" rotWithShape="0">
              <a:srgbClr val="000000">
                <a:alpha val="70000"/>
              </a:srgbClr>
            </a:outerShdw>
          </a:effectLst>
        </p:spPr>
      </p:pic>
      <p:pic>
        <p:nvPicPr>
          <p:cNvPr id="3" name="Picture 2" descr="2248572">
            <a:extLst>
              <a:ext uri="{FF2B5EF4-FFF2-40B4-BE49-F238E27FC236}">
                <a16:creationId xmlns:a16="http://schemas.microsoft.com/office/drawing/2014/main" id="{738A8DD7-C673-4D82-96F1-E21A18BB5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572" y="4313495"/>
            <a:ext cx="1757767" cy="22747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793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sz="half" idx="2"/>
          </p:nvPr>
        </p:nvSpPr>
        <p:spPr>
          <a:xfrm>
            <a:off x="417685" y="1187518"/>
            <a:ext cx="10972802" cy="3586163"/>
          </a:xfrm>
        </p:spPr>
        <p:txBody>
          <a:bodyPr>
            <a:noAutofit/>
          </a:bodyPr>
          <a:lstStyle/>
          <a:p>
            <a:pPr>
              <a:buClr>
                <a:schemeClr val="tx1"/>
              </a:buClr>
            </a:pPr>
            <a:r>
              <a:rPr lang="en-US" altLang="en-US" sz="1600" b="1" dirty="0">
                <a:solidFill>
                  <a:srgbClr val="00549B"/>
                </a:solidFill>
                <a:latin typeface="Arial Narrow" panose="020B0604020202020204" pitchFamily="34" charset="0"/>
                <a:cs typeface="Arial Narrow" panose="020B0604020202020204" pitchFamily="34" charset="0"/>
              </a:rPr>
              <a:t>ASHRAE Standard 15</a:t>
            </a:r>
            <a:r>
              <a:rPr lang="en-US" altLang="en-US" sz="1600" dirty="0">
                <a:solidFill>
                  <a:srgbClr val="00549B"/>
                </a:solidFill>
                <a:latin typeface="Arial Narrow" panose="020B0604020202020204" pitchFamily="34" charset="0"/>
                <a:cs typeface="Arial Narrow" panose="020B0604020202020204" pitchFamily="34" charset="0"/>
              </a:rPr>
              <a:t>, </a:t>
            </a:r>
            <a:r>
              <a:rPr lang="en-US" sz="1600" dirty="0">
                <a:solidFill>
                  <a:schemeClr val="tx1"/>
                </a:solidFill>
                <a:latin typeface="Arial Narrow" panose="020B0604020202020204" pitchFamily="34" charset="0"/>
                <a:cs typeface="Arial Narrow" panose="020B0604020202020204" pitchFamily="34" charset="0"/>
              </a:rPr>
              <a:t>Safety Standard for Refrigeration Systems and Designation and Classification of Refrigerants</a:t>
            </a:r>
          </a:p>
          <a:p>
            <a:pPr>
              <a:buClr>
                <a:schemeClr val="tx1"/>
              </a:buClr>
            </a:pPr>
            <a:r>
              <a:rPr lang="en-US" altLang="en-US" sz="1600" b="1" dirty="0">
                <a:solidFill>
                  <a:srgbClr val="00549B"/>
                </a:solidFill>
                <a:latin typeface="Arial Narrow" panose="020B0604020202020204" pitchFamily="34" charset="0"/>
                <a:cs typeface="Arial Narrow" panose="020B0604020202020204" pitchFamily="34" charset="0"/>
              </a:rPr>
              <a:t>ASHRAE Standard 90.1</a:t>
            </a:r>
            <a:r>
              <a:rPr lang="en-US" altLang="en-US" sz="1600" b="1" dirty="0">
                <a:solidFill>
                  <a:schemeClr val="tx1"/>
                </a:solidFill>
                <a:latin typeface="Arial Narrow" panose="020B0604020202020204" pitchFamily="34" charset="0"/>
                <a:cs typeface="Arial Narrow" panose="020B0604020202020204" pitchFamily="34" charset="0"/>
              </a:rPr>
              <a:t>, </a:t>
            </a:r>
            <a:r>
              <a:rPr lang="en-US" sz="1600" dirty="0">
                <a:solidFill>
                  <a:schemeClr val="tx1"/>
                </a:solidFill>
                <a:latin typeface="Arial Narrow" panose="020B0604020202020204" pitchFamily="34" charset="0"/>
                <a:cs typeface="Arial Narrow" panose="020B0604020202020204" pitchFamily="34" charset="0"/>
              </a:rPr>
              <a:t>Energy Standard for Sites and Buildings Except Low-Rise Residential Buildings </a:t>
            </a:r>
          </a:p>
          <a:p>
            <a:pPr>
              <a:buClr>
                <a:schemeClr val="tx1"/>
              </a:buClr>
            </a:pPr>
            <a:r>
              <a:rPr lang="en-US" altLang="en-US" sz="1600" b="1" dirty="0">
                <a:solidFill>
                  <a:srgbClr val="00549B"/>
                </a:solidFill>
                <a:latin typeface="Arial Narrow" panose="020B0604020202020204" pitchFamily="34" charset="0"/>
                <a:cs typeface="Arial Narrow" panose="020B0604020202020204" pitchFamily="34" charset="0"/>
              </a:rPr>
              <a:t>ASHRAE Standard 62.2, </a:t>
            </a:r>
            <a:r>
              <a:rPr lang="en-US" sz="1600" dirty="0">
                <a:solidFill>
                  <a:schemeClr val="tx1"/>
                </a:solidFill>
                <a:latin typeface="Arial Narrow" panose="020B0604020202020204" pitchFamily="34" charset="0"/>
                <a:cs typeface="Arial Narrow" panose="020B0604020202020204" pitchFamily="34" charset="0"/>
              </a:rPr>
              <a:t>Ventilation and Acceptable Indoor Air Quality in Residential Buildings</a:t>
            </a:r>
          </a:p>
          <a:p>
            <a:pPr>
              <a:buClr>
                <a:schemeClr val="tx1"/>
              </a:buClr>
            </a:pPr>
            <a:r>
              <a:rPr lang="en-US" altLang="en-US" sz="1600" b="1" dirty="0">
                <a:solidFill>
                  <a:srgbClr val="00549B"/>
                </a:solidFill>
                <a:latin typeface="Arial Narrow" panose="020B0604020202020204" pitchFamily="34" charset="0"/>
                <a:cs typeface="Arial Narrow" panose="020B0604020202020204" pitchFamily="34" charset="0"/>
              </a:rPr>
              <a:t>ASHRAE Standard 34, </a:t>
            </a:r>
            <a:r>
              <a:rPr lang="en-US" sz="1600" dirty="0">
                <a:solidFill>
                  <a:schemeClr val="tx1"/>
                </a:solidFill>
                <a:latin typeface="Arial Narrow" panose="020B0604020202020204" pitchFamily="34" charset="0"/>
                <a:cs typeface="Arial Narrow" panose="020B0604020202020204" pitchFamily="34" charset="0"/>
              </a:rPr>
              <a:t>Designation and Safety Classification of Refrigerants</a:t>
            </a:r>
          </a:p>
          <a:p>
            <a:pPr>
              <a:buClr>
                <a:schemeClr val="tx1"/>
              </a:buClr>
            </a:pPr>
            <a:r>
              <a:rPr lang="en-US" altLang="en-US" sz="1600" b="1" dirty="0">
                <a:solidFill>
                  <a:srgbClr val="00549B"/>
                </a:solidFill>
                <a:latin typeface="Arial Narrow" panose="020B0604020202020204" pitchFamily="34" charset="0"/>
                <a:cs typeface="Arial Narrow" panose="020B0604020202020204" pitchFamily="34" charset="0"/>
              </a:rPr>
              <a:t>ASHRAE Standard 55, </a:t>
            </a:r>
            <a:r>
              <a:rPr lang="en-US" sz="1600" dirty="0">
                <a:solidFill>
                  <a:schemeClr val="tx1"/>
                </a:solidFill>
                <a:latin typeface="Arial Narrow" panose="020B0604020202020204" pitchFamily="34" charset="0"/>
                <a:cs typeface="Arial Narrow" panose="020B0604020202020204" pitchFamily="34" charset="0"/>
              </a:rPr>
              <a:t>Thermal Environmental Conditions for Human Occupancy </a:t>
            </a:r>
          </a:p>
          <a:p>
            <a:pPr>
              <a:buClr>
                <a:schemeClr val="tx1"/>
              </a:buClr>
            </a:pPr>
            <a:r>
              <a:rPr lang="en-US" altLang="en-US" sz="1600" b="1" dirty="0">
                <a:solidFill>
                  <a:srgbClr val="00549B"/>
                </a:solidFill>
                <a:latin typeface="Arial Narrow" panose="020B0604020202020204" pitchFamily="34" charset="0"/>
                <a:cs typeface="Arial Narrow" panose="020B0604020202020204" pitchFamily="34" charset="0"/>
              </a:rPr>
              <a:t>ASHRAE Standard 62.1, </a:t>
            </a:r>
            <a:r>
              <a:rPr lang="en-US" sz="1600" dirty="0">
                <a:solidFill>
                  <a:schemeClr val="tx1"/>
                </a:solidFill>
                <a:latin typeface="Arial Narrow" panose="020B0604020202020204" pitchFamily="34" charset="0"/>
                <a:cs typeface="Arial Narrow" panose="020B0604020202020204" pitchFamily="34" charset="0"/>
              </a:rPr>
              <a:t>Ventilation for Acceptable Indoor Air Quality</a:t>
            </a:r>
          </a:p>
          <a:p>
            <a:pPr>
              <a:buClr>
                <a:schemeClr val="tx1"/>
              </a:buClr>
            </a:pPr>
            <a:r>
              <a:rPr lang="en-US" altLang="en-US" sz="1600" b="1" dirty="0">
                <a:solidFill>
                  <a:srgbClr val="00549B"/>
                </a:solidFill>
                <a:latin typeface="Arial Narrow" panose="020B0604020202020204" pitchFamily="34" charset="0"/>
                <a:cs typeface="Arial Narrow" panose="020B0604020202020204" pitchFamily="34" charset="0"/>
              </a:rPr>
              <a:t>ASHRAE Standard 188, </a:t>
            </a:r>
            <a:r>
              <a:rPr lang="en-US" sz="1600" dirty="0">
                <a:solidFill>
                  <a:schemeClr val="tx1"/>
                </a:solidFill>
                <a:latin typeface="Arial Narrow" panose="020B0604020202020204" pitchFamily="34" charset="0"/>
                <a:cs typeface="Arial Narrow" panose="020B0604020202020204" pitchFamily="34" charset="0"/>
              </a:rPr>
              <a:t>Legionellosis: Risk Management for Building Water Systems</a:t>
            </a:r>
          </a:p>
          <a:p>
            <a:pPr>
              <a:buClr>
                <a:schemeClr val="tx1"/>
              </a:buClr>
            </a:pPr>
            <a:r>
              <a:rPr lang="en-US" sz="1600" b="1" dirty="0">
                <a:solidFill>
                  <a:srgbClr val="00549B"/>
                </a:solidFill>
                <a:latin typeface="Arial Narrow" panose="020B0604020202020204" pitchFamily="34" charset="0"/>
                <a:cs typeface="Arial Narrow" panose="020B0604020202020204" pitchFamily="34" charset="0"/>
              </a:rPr>
              <a:t>2021 International Green Construction Code (IgCC): </a:t>
            </a:r>
            <a:r>
              <a:rPr lang="en-US" sz="1600" dirty="0">
                <a:solidFill>
                  <a:schemeClr val="tx1"/>
                </a:solidFill>
                <a:latin typeface="Arial Narrow" panose="020B0604020202020204" pitchFamily="34" charset="0"/>
                <a:cs typeface="Arial Narrow" panose="020B0604020202020204" pitchFamily="34" charset="0"/>
              </a:rPr>
              <a:t>Powered by ASHRAE/ICC/USGBC/IES Standard 189.1-2021</a:t>
            </a:r>
          </a:p>
          <a:p>
            <a:pPr>
              <a:buClr>
                <a:schemeClr val="tx1"/>
              </a:buClr>
            </a:pPr>
            <a:r>
              <a:rPr lang="en-US" altLang="en-US" sz="1600" b="1" dirty="0">
                <a:solidFill>
                  <a:srgbClr val="00549B"/>
                </a:solidFill>
                <a:latin typeface="Arial Narrow" panose="020B0604020202020204" pitchFamily="34" charset="0"/>
                <a:cs typeface="Arial Narrow" panose="020B0604020202020204" pitchFamily="34" charset="0"/>
              </a:rPr>
              <a:t>ASHRAE Standard 241, </a:t>
            </a:r>
            <a:r>
              <a:rPr lang="en-US" sz="1600" dirty="0">
                <a:solidFill>
                  <a:schemeClr val="tx1"/>
                </a:solidFill>
                <a:latin typeface="Arial Narrow" panose="020B0604020202020204" pitchFamily="34" charset="0"/>
                <a:cs typeface="Arial Narrow" panose="020B0604020202020204" pitchFamily="34" charset="0"/>
              </a:rPr>
              <a:t>Control of Infectious Aerosols</a:t>
            </a:r>
          </a:p>
          <a:p>
            <a:pPr>
              <a:buClr>
                <a:schemeClr val="tx1"/>
              </a:buClr>
            </a:pPr>
            <a:endParaRPr lang="en-US" sz="1600" dirty="0">
              <a:solidFill>
                <a:schemeClr val="tx1"/>
              </a:solidFill>
              <a:latin typeface="Arial Narrow" panose="020B0604020202020204" pitchFamily="34" charset="0"/>
              <a:cs typeface="Arial Narrow" panose="020B0604020202020204" pitchFamily="34" charset="0"/>
            </a:endParaRPr>
          </a:p>
          <a:p>
            <a:pPr>
              <a:buClr>
                <a:schemeClr val="tx1"/>
              </a:buClr>
            </a:pPr>
            <a:endParaRPr lang="en-US" altLang="en-US" sz="1600" dirty="0">
              <a:solidFill>
                <a:schemeClr val="tx1"/>
              </a:solidFill>
              <a:latin typeface="Arial Narrow" panose="020B0604020202020204" pitchFamily="34" charset="0"/>
              <a:cs typeface="Arial Narrow" panose="020B0604020202020204" pitchFamily="34" charset="0"/>
            </a:endParaRPr>
          </a:p>
        </p:txBody>
      </p:sp>
      <p:sp>
        <p:nvSpPr>
          <p:cNvPr id="26626" name="Title 1"/>
          <p:cNvSpPr>
            <a:spLocks noGrp="1"/>
          </p:cNvSpPr>
          <p:nvPr>
            <p:ph type="title"/>
          </p:nvPr>
        </p:nvSpPr>
        <p:spPr>
          <a:xfrm>
            <a:off x="600172" y="96706"/>
            <a:ext cx="8620126" cy="1004887"/>
          </a:xfrm>
        </p:spPr>
        <p:txBody>
          <a:bodyPr>
            <a:normAutofit/>
          </a:bodyPr>
          <a:lstStyle/>
          <a:p>
            <a:pPr algn="l" eaLnBrk="1" hangingPunct="1"/>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Well-Recognized Standards</a:t>
            </a:r>
          </a:p>
        </p:txBody>
      </p:sp>
      <p:sp>
        <p:nvSpPr>
          <p:cNvPr id="7" name="TextBox 6"/>
          <p:cNvSpPr txBox="1"/>
          <p:nvPr/>
        </p:nvSpPr>
        <p:spPr>
          <a:xfrm>
            <a:off x="3011506" y="6104563"/>
            <a:ext cx="5771448" cy="461665"/>
          </a:xfrm>
          <a:prstGeom prst="rect">
            <a:avLst/>
          </a:prstGeom>
          <a:noFill/>
        </p:spPr>
        <p:txBody>
          <a:bodyPr wrap="square" rtlCol="0">
            <a:spAutoFit/>
          </a:bodyPr>
          <a:lstStyle/>
          <a:p>
            <a:pPr algn="ctr"/>
            <a:r>
              <a:rPr lang="en-US" sz="2400" b="1" dirty="0">
                <a:solidFill>
                  <a:srgbClr val="00B0F0"/>
                </a:solidFill>
                <a:latin typeface="Arial Narrow" panose="020B0604020202020204" pitchFamily="34" charset="0"/>
                <a:cs typeface="Arial Narrow" panose="020B0604020202020204" pitchFamily="34" charset="0"/>
              </a:rPr>
              <a:t>ashrae.org/standards</a:t>
            </a:r>
          </a:p>
        </p:txBody>
      </p:sp>
      <p:pic>
        <p:nvPicPr>
          <p:cNvPr id="2" name="Picture 1">
            <a:extLst>
              <a:ext uri="{FF2B5EF4-FFF2-40B4-BE49-F238E27FC236}">
                <a16:creationId xmlns:a16="http://schemas.microsoft.com/office/drawing/2014/main" id="{D22C661D-1155-07CC-5E6E-4C305E03BF38}"/>
              </a:ext>
            </a:extLst>
          </p:cNvPr>
          <p:cNvPicPr>
            <a:picLocks noChangeAspect="1"/>
          </p:cNvPicPr>
          <p:nvPr/>
        </p:nvPicPr>
        <p:blipFill>
          <a:blip r:embed="rId3"/>
          <a:stretch>
            <a:fillRect/>
          </a:stretch>
        </p:blipFill>
        <p:spPr>
          <a:xfrm>
            <a:off x="5122721" y="4005389"/>
            <a:ext cx="1509853" cy="1973664"/>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48830C91-79D1-46BE-B6E2-26E50BB186AA}"/>
              </a:ext>
            </a:extLst>
          </p:cNvPr>
          <p:cNvPicPr>
            <a:picLocks noChangeAspect="1"/>
          </p:cNvPicPr>
          <p:nvPr/>
        </p:nvPicPr>
        <p:blipFill>
          <a:blip r:embed="rId4"/>
          <a:stretch>
            <a:fillRect/>
          </a:stretch>
        </p:blipFill>
        <p:spPr>
          <a:xfrm>
            <a:off x="2984606" y="3981648"/>
            <a:ext cx="1512898" cy="1997025"/>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217526C3-ED8E-7B22-01B3-147A1B7D2DD8}"/>
              </a:ext>
            </a:extLst>
          </p:cNvPr>
          <p:cNvPicPr>
            <a:picLocks noChangeAspect="1"/>
          </p:cNvPicPr>
          <p:nvPr/>
        </p:nvPicPr>
        <p:blipFill>
          <a:blip r:embed="rId5"/>
          <a:stretch>
            <a:fillRect/>
          </a:stretch>
        </p:blipFill>
        <p:spPr>
          <a:xfrm>
            <a:off x="7239798" y="4044593"/>
            <a:ext cx="1543156" cy="19970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76848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1" name="Content Placeholder 4"/>
          <p:cNvSpPr>
            <a:spLocks noGrp="1"/>
          </p:cNvSpPr>
          <p:nvPr>
            <p:ph sz="half" idx="2"/>
          </p:nvPr>
        </p:nvSpPr>
        <p:spPr>
          <a:xfrm>
            <a:off x="238461" y="1521884"/>
            <a:ext cx="10658476" cy="3586163"/>
          </a:xfrm>
        </p:spPr>
        <p:txBody>
          <a:bodyPr vert="horz" lIns="91440" tIns="45720" rIns="91440" bIns="45720" rtlCol="0" anchor="t">
            <a:noAutofit/>
          </a:bodyPr>
          <a:lstStyle/>
          <a:p>
            <a:pPr marR="0" lvl="0">
              <a:spcBef>
                <a:spcPts val="0"/>
              </a:spcBef>
              <a:spcAft>
                <a:spcPts val="0"/>
              </a:spcAft>
              <a:buClrTx/>
            </a:pPr>
            <a:r>
              <a:rPr lang="en-US" sz="1600" dirty="0">
                <a:solidFill>
                  <a:schemeClr val="bg1"/>
                </a:solidFill>
                <a:effectLst/>
                <a:latin typeface="Arial Narrow" panose="020B0606020202030204" pitchFamily="34" charset="0"/>
                <a:ea typeface="Times New Roman" panose="02020603050405020304" pitchFamily="18" charset="0"/>
              </a:rPr>
              <a:t>Building Specific Guidance that addresses various project aspects with multiple strategies that move the building design incrementally toward the zero-energy goal.</a:t>
            </a:r>
            <a:endParaRPr lang="en-US" sz="1600" dirty="0">
              <a:solidFill>
                <a:schemeClr val="bg1"/>
              </a:solidFill>
              <a:effectLst/>
              <a:latin typeface="Arial Narrow" panose="020B0606020202030204" pitchFamily="34" charset="0"/>
              <a:ea typeface="Calibri" panose="020F0502020204030204" pitchFamily="34" charset="0"/>
            </a:endParaRPr>
          </a:p>
          <a:p>
            <a:pPr marR="0" lvl="0">
              <a:spcBef>
                <a:spcPts val="0"/>
              </a:spcBef>
              <a:spcAft>
                <a:spcPts val="0"/>
              </a:spcAft>
              <a:buClrTx/>
            </a:pPr>
            <a:r>
              <a:rPr lang="en-US" sz="1600" dirty="0">
                <a:solidFill>
                  <a:schemeClr val="bg1"/>
                </a:solidFill>
                <a:effectLst/>
                <a:latin typeface="Arial Narrow" panose="020B0606020202030204" pitchFamily="34" charset="0"/>
                <a:ea typeface="Times New Roman" panose="02020603050405020304" pitchFamily="18" charset="0"/>
              </a:rPr>
              <a:t>Zero energy goals and strategies will also move buildings towards decarbonization. </a:t>
            </a:r>
            <a:br>
              <a:rPr lang="en-US" sz="1800" dirty="0">
                <a:solidFill>
                  <a:schemeClr val="bg1"/>
                </a:solidFill>
                <a:effectLst/>
                <a:latin typeface="Arial Narrow" panose="020B0606020202030204" pitchFamily="34" charset="0"/>
                <a:ea typeface="Times New Roman" panose="02020603050405020304" pitchFamily="18" charset="0"/>
              </a:rPr>
            </a:br>
            <a:endParaRPr lang="en-US" sz="1800" dirty="0">
              <a:solidFill>
                <a:schemeClr val="bg1"/>
              </a:solidFill>
              <a:effectLst/>
              <a:latin typeface="Arial Narrow" panose="020B0606020202030204" pitchFamily="34" charset="0"/>
              <a:ea typeface="Calibri" panose="020F0502020204030204" pitchFamily="34" charset="0"/>
            </a:endParaRPr>
          </a:p>
        </p:txBody>
      </p:sp>
      <p:sp>
        <p:nvSpPr>
          <p:cNvPr id="68610" name="Title 3"/>
          <p:cNvSpPr>
            <a:spLocks noGrp="1"/>
          </p:cNvSpPr>
          <p:nvPr>
            <p:ph type="title"/>
          </p:nvPr>
        </p:nvSpPr>
        <p:spPr>
          <a:xfrm>
            <a:off x="528736" y="107842"/>
            <a:ext cx="8620126" cy="1004887"/>
          </a:xfrm>
        </p:spPr>
        <p:txBody>
          <a:bodyPr vert="horz" lIns="91440" tIns="45720" rIns="91440" bIns="45720" rtlCol="0" anchor="ctr">
            <a:normAutofit/>
          </a:bodyPr>
          <a:lstStyle/>
          <a:p>
            <a:pPr algn="l">
              <a:lnSpc>
                <a:spcPct val="90000"/>
              </a:lnSpc>
            </a:pPr>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Advanced Energy Design Guides</a:t>
            </a:r>
          </a:p>
        </p:txBody>
      </p:sp>
      <p:pic>
        <p:nvPicPr>
          <p:cNvPr id="6" name="Picture 5">
            <a:extLst>
              <a:ext uri="{FF2B5EF4-FFF2-40B4-BE49-F238E27FC236}">
                <a16:creationId xmlns:a16="http://schemas.microsoft.com/office/drawing/2014/main" id="{6E298A4B-AE3B-4C1C-8495-8EC47CAD5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363" y="3764414"/>
            <a:ext cx="850572" cy="1101068"/>
          </a:xfrm>
          <a:prstGeom prst="rect">
            <a:avLst/>
          </a:prstGeom>
          <a:ln>
            <a:noFill/>
          </a:ln>
          <a:effectLst>
            <a:outerShdw blurRad="190500" algn="tl" rotWithShape="0">
              <a:srgbClr val="000000">
                <a:alpha val="70000"/>
              </a:srgbClr>
            </a:outerShdw>
          </a:effectLst>
        </p:spPr>
      </p:pic>
      <p:pic>
        <p:nvPicPr>
          <p:cNvPr id="2" name="Picture 2" descr="K12 AEDG Front-162x210.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6000" y="2550802"/>
            <a:ext cx="850571" cy="11010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948CAFB-BF16-4E1A-A835-7B3A99262AAC}"/>
              </a:ext>
            </a:extLst>
          </p:cNvPr>
          <p:cNvSpPr/>
          <p:nvPr/>
        </p:nvSpPr>
        <p:spPr>
          <a:xfrm>
            <a:off x="4363897" y="5975768"/>
            <a:ext cx="3934395" cy="674031"/>
          </a:xfrm>
          <a:prstGeom prst="rect">
            <a:avLst/>
          </a:prstGeom>
        </p:spPr>
        <p:txBody>
          <a:bodyPr wrap="square">
            <a:spAutoFit/>
          </a:bodyPr>
          <a:lstStyle/>
          <a:p>
            <a:pPr indent="-228600">
              <a:lnSpc>
                <a:spcPct val="90000"/>
              </a:lnSpc>
            </a:pPr>
            <a:endParaRPr lang="en-US" altLang="en-US" b="1" dirty="0">
              <a:solidFill>
                <a:srgbClr val="00B0F0"/>
              </a:solidFill>
              <a:latin typeface="Akzidenz Grotesk BE Regular" panose="02000503030000020003" pitchFamily="50" charset="0"/>
            </a:endParaRPr>
          </a:p>
          <a:p>
            <a:pPr algn="ctr">
              <a:lnSpc>
                <a:spcPct val="90000"/>
              </a:lnSpc>
            </a:pPr>
            <a:r>
              <a:rPr lang="en-US" altLang="en-US" sz="2400" b="1" dirty="0">
                <a:solidFill>
                  <a:srgbClr val="00B0F0"/>
                </a:solidFill>
                <a:latin typeface="Arial Narrow" panose="020B0604020202020204" pitchFamily="34" charset="0"/>
                <a:cs typeface="Arial Narrow" panose="020B0604020202020204" pitchFamily="34" charset="0"/>
              </a:rPr>
              <a:t>ashrae.org/freeaedg </a:t>
            </a:r>
          </a:p>
        </p:txBody>
      </p:sp>
      <p:sp>
        <p:nvSpPr>
          <p:cNvPr id="8" name="Rectangle 7">
            <a:extLst>
              <a:ext uri="{FF2B5EF4-FFF2-40B4-BE49-F238E27FC236}">
                <a16:creationId xmlns:a16="http://schemas.microsoft.com/office/drawing/2014/main" id="{78A8C0EC-88FC-4902-B81B-63FBEE96AF60}"/>
              </a:ext>
            </a:extLst>
          </p:cNvPr>
          <p:cNvSpPr/>
          <p:nvPr/>
        </p:nvSpPr>
        <p:spPr>
          <a:xfrm>
            <a:off x="1667513" y="2761068"/>
            <a:ext cx="9037658" cy="723275"/>
          </a:xfrm>
          <a:prstGeom prst="rect">
            <a:avLst/>
          </a:prstGeom>
        </p:spPr>
        <p:txBody>
          <a:bodyPr wrap="square">
            <a:spAutoFit/>
          </a:bodyPr>
          <a:lstStyle/>
          <a:p>
            <a:pPr marL="282755" indent="-282755" defTabSz="912755">
              <a:spcBef>
                <a:spcPts val="400"/>
              </a:spcBef>
              <a:spcAft>
                <a:spcPts val="400"/>
              </a:spcAft>
              <a:buClr>
                <a:srgbClr val="92D050"/>
              </a:buClr>
            </a:pPr>
            <a:r>
              <a:rPr lang="en-US" b="1" i="1" dirty="0">
                <a:solidFill>
                  <a:srgbClr val="00549B"/>
                </a:solidFill>
                <a:latin typeface="Arial Narrow" panose="020B0604020202020204" pitchFamily="34" charset="0"/>
                <a:cs typeface="Arial Narrow" panose="020B0604020202020204" pitchFamily="34" charset="0"/>
              </a:rPr>
              <a:t>Advanced Energy Design Guide for K-12 School Buildings – Achieving Zero Energy</a:t>
            </a:r>
          </a:p>
          <a:p>
            <a:pPr marL="320" defTabSz="912755">
              <a:spcBef>
                <a:spcPts val="200"/>
              </a:spcBef>
              <a:spcAft>
                <a:spcPts val="200"/>
              </a:spcAft>
            </a:pPr>
            <a:r>
              <a:rPr lang="en-US" dirty="0">
                <a:solidFill>
                  <a:schemeClr val="bg1"/>
                </a:solidFill>
                <a:latin typeface="Arial Narrow" panose="020B0604020202020204" pitchFamily="34" charset="0"/>
                <a:cs typeface="Arial Narrow" panose="020B0604020202020204" pitchFamily="34" charset="0"/>
              </a:rPr>
              <a:t>Applicable to all sizes and types of K-12 school construction.</a:t>
            </a:r>
          </a:p>
        </p:txBody>
      </p:sp>
      <p:sp>
        <p:nvSpPr>
          <p:cNvPr id="9" name="Rectangle 8">
            <a:extLst>
              <a:ext uri="{FF2B5EF4-FFF2-40B4-BE49-F238E27FC236}">
                <a16:creationId xmlns:a16="http://schemas.microsoft.com/office/drawing/2014/main" id="{698136BE-A5F0-485B-86B6-9AAB6D357FCA}"/>
              </a:ext>
            </a:extLst>
          </p:cNvPr>
          <p:cNvSpPr/>
          <p:nvPr/>
        </p:nvSpPr>
        <p:spPr>
          <a:xfrm>
            <a:off x="402354" y="1070969"/>
            <a:ext cx="11663264" cy="341632"/>
          </a:xfrm>
          <a:prstGeom prst="rect">
            <a:avLst/>
          </a:prstGeom>
        </p:spPr>
        <p:txBody>
          <a:bodyPr wrap="square">
            <a:spAutoFit/>
          </a:bodyPr>
          <a:lstStyle/>
          <a:p>
            <a:pPr marL="114300" indent="0">
              <a:lnSpc>
                <a:spcPct val="90000"/>
              </a:lnSpc>
              <a:buNone/>
            </a:pPr>
            <a:r>
              <a:rPr lang="en-US" b="1" dirty="0">
                <a:solidFill>
                  <a:srgbClr val="00549B"/>
                </a:solidFill>
                <a:latin typeface="Arial Narrow" panose="020B0604020202020204" pitchFamily="34" charset="0"/>
                <a:cs typeface="Arial Narrow" panose="020B0604020202020204" pitchFamily="34" charset="0"/>
              </a:rPr>
              <a:t>Advanced Energy Design Guides are published in coordination with partners to promote building efficiency.</a:t>
            </a:r>
          </a:p>
        </p:txBody>
      </p:sp>
      <p:sp>
        <p:nvSpPr>
          <p:cNvPr id="10" name="Rectangle 9">
            <a:extLst>
              <a:ext uri="{FF2B5EF4-FFF2-40B4-BE49-F238E27FC236}">
                <a16:creationId xmlns:a16="http://schemas.microsoft.com/office/drawing/2014/main" id="{E1FC1DB2-DE57-49A9-8271-F53CB73C921C}"/>
              </a:ext>
            </a:extLst>
          </p:cNvPr>
          <p:cNvSpPr/>
          <p:nvPr/>
        </p:nvSpPr>
        <p:spPr>
          <a:xfrm>
            <a:off x="1667513" y="3940486"/>
            <a:ext cx="10364653" cy="748923"/>
          </a:xfrm>
          <a:prstGeom prst="rect">
            <a:avLst/>
          </a:prstGeom>
        </p:spPr>
        <p:txBody>
          <a:bodyPr wrap="square">
            <a:spAutoFit/>
          </a:bodyPr>
          <a:lstStyle/>
          <a:p>
            <a:pPr marL="320" defTabSz="912755">
              <a:spcBef>
                <a:spcPts val="300"/>
              </a:spcBef>
              <a:spcAft>
                <a:spcPts val="600"/>
              </a:spcAft>
              <a:buClr>
                <a:srgbClr val="00B0F0"/>
              </a:buClr>
            </a:pPr>
            <a:r>
              <a:rPr lang="en-US" b="1" i="1" dirty="0">
                <a:solidFill>
                  <a:srgbClr val="00549B"/>
                </a:solidFill>
                <a:latin typeface="Arial Narrow" panose="020B0604020202020204" pitchFamily="34" charset="0"/>
                <a:cs typeface="Arial Narrow" panose="020B0604020202020204" pitchFamily="34" charset="0"/>
              </a:rPr>
              <a:t>Advanced Energy Design Guide for Small to Medium Office Buildings – Achieving Zero Energy </a:t>
            </a:r>
          </a:p>
          <a:p>
            <a:pPr marL="320" defTabSz="912755">
              <a:spcBef>
                <a:spcPts val="200"/>
              </a:spcBef>
              <a:spcAft>
                <a:spcPts val="200"/>
              </a:spcAft>
            </a:pPr>
            <a:r>
              <a:rPr lang="en-US" dirty="0">
                <a:solidFill>
                  <a:schemeClr val="bg1"/>
                </a:solidFill>
                <a:latin typeface="Arial Narrow" panose="020B0604020202020204" pitchFamily="34" charset="0"/>
                <a:cs typeface="Arial Narrow" panose="020B0604020202020204" pitchFamily="34" charset="0"/>
              </a:rPr>
              <a:t>Applicable to office buildings 10,000 to 100,000 ft</a:t>
            </a:r>
            <a:r>
              <a:rPr lang="en-US" baseline="30000" dirty="0">
                <a:solidFill>
                  <a:schemeClr val="bg1"/>
                </a:solidFill>
                <a:latin typeface="Arial Narrow" panose="020B0604020202020204" pitchFamily="34" charset="0"/>
                <a:cs typeface="Arial Narrow" panose="020B0604020202020204" pitchFamily="34" charset="0"/>
              </a:rPr>
              <a:t>2</a:t>
            </a:r>
            <a:r>
              <a:rPr lang="en-US" dirty="0">
                <a:solidFill>
                  <a:schemeClr val="bg1"/>
                </a:solidFill>
                <a:latin typeface="Arial Narrow" panose="020B0604020202020204" pitchFamily="34" charset="0"/>
                <a:cs typeface="Arial Narrow" panose="020B0604020202020204" pitchFamily="34" charset="0"/>
              </a:rPr>
              <a:t> with a building height of less than 75 feet.</a:t>
            </a:r>
            <a:endParaRPr lang="en-US" baseline="30000" dirty="0">
              <a:solidFill>
                <a:schemeClr val="bg1"/>
              </a:solidFill>
              <a:latin typeface="Arial Narrow" panose="020B0604020202020204" pitchFamily="34" charset="0"/>
              <a:cs typeface="Arial Narrow" panose="020B0604020202020204" pitchFamily="34" charset="0"/>
            </a:endParaRPr>
          </a:p>
        </p:txBody>
      </p:sp>
      <p:sp>
        <p:nvSpPr>
          <p:cNvPr id="12" name="Rectangle 11">
            <a:extLst>
              <a:ext uri="{FF2B5EF4-FFF2-40B4-BE49-F238E27FC236}">
                <a16:creationId xmlns:a16="http://schemas.microsoft.com/office/drawing/2014/main" id="{6FBEF30C-1459-4284-9B75-E652597FD8CB}"/>
              </a:ext>
            </a:extLst>
          </p:cNvPr>
          <p:cNvSpPr/>
          <p:nvPr/>
        </p:nvSpPr>
        <p:spPr>
          <a:xfrm>
            <a:off x="1667513" y="5036241"/>
            <a:ext cx="10218482" cy="1077218"/>
          </a:xfrm>
          <a:prstGeom prst="rect">
            <a:avLst/>
          </a:prstGeom>
        </p:spPr>
        <p:txBody>
          <a:bodyPr wrap="square">
            <a:spAutoFit/>
          </a:bodyPr>
          <a:lstStyle/>
          <a:p>
            <a:pPr marL="282755" lvl="0" indent="-282755" defTabSz="912755">
              <a:spcBef>
                <a:spcPts val="600"/>
              </a:spcBef>
              <a:spcAft>
                <a:spcPts val="600"/>
              </a:spcAft>
              <a:buClr>
                <a:srgbClr val="92D050"/>
              </a:buClr>
            </a:pPr>
            <a:r>
              <a:rPr lang="en-US" b="1" i="1" dirty="0">
                <a:solidFill>
                  <a:srgbClr val="00549B"/>
                </a:solidFill>
                <a:latin typeface="Arial Narrow" panose="020B0604020202020204" pitchFamily="34" charset="0"/>
                <a:cs typeface="Arial Narrow" panose="020B0604020202020204" pitchFamily="34" charset="0"/>
              </a:rPr>
              <a:t>Advanced Energy Design Guide for Multifamily Residential Buildings – Achieving Zero Energy</a:t>
            </a:r>
          </a:p>
          <a:p>
            <a:pPr marL="320" lvl="0" indent="-282755" defTabSz="912755">
              <a:spcBef>
                <a:spcPts val="200"/>
              </a:spcBef>
              <a:spcAft>
                <a:spcPts val="200"/>
              </a:spcAft>
              <a:buClr>
                <a:srgbClr val="92D050"/>
              </a:buClr>
            </a:pPr>
            <a:r>
              <a:rPr lang="en-US" dirty="0">
                <a:solidFill>
                  <a:schemeClr val="bg1"/>
                </a:solidFill>
                <a:latin typeface="Arial Narrow" panose="020B0604020202020204" pitchFamily="34" charset="0"/>
                <a:cs typeface="Arial Narrow" panose="020B0604020202020204" pitchFamily="34" charset="0"/>
              </a:rPr>
              <a:t>Applicable to construction of new multifamily buildings </a:t>
            </a:r>
          </a:p>
          <a:p>
            <a:pPr marL="320" lvl="0" indent="-282755" defTabSz="912755">
              <a:spcBef>
                <a:spcPts val="200"/>
              </a:spcBef>
              <a:spcAft>
                <a:spcPts val="200"/>
              </a:spcAft>
              <a:buClr>
                <a:srgbClr val="92D050"/>
              </a:buClr>
            </a:pPr>
            <a:r>
              <a:rPr lang="en-US" dirty="0">
                <a:solidFill>
                  <a:schemeClr val="bg1"/>
                </a:solidFill>
                <a:latin typeface="Arial Narrow" panose="020B0604020202020204" pitchFamily="34" charset="0"/>
                <a:cs typeface="Arial Narrow" panose="020B0604020202020204" pitchFamily="34" charset="0"/>
              </a:rPr>
              <a:t>covered by ANSI/ASHRAE/IES Standard 90.1</a:t>
            </a:r>
          </a:p>
        </p:txBody>
      </p:sp>
      <p:pic>
        <p:nvPicPr>
          <p:cNvPr id="6152" name="Picture 8" descr="undefined">
            <a:extLst>
              <a:ext uri="{FF2B5EF4-FFF2-40B4-BE49-F238E27FC236}">
                <a16:creationId xmlns:a16="http://schemas.microsoft.com/office/drawing/2014/main" id="{55ED7FE6-2EE1-43CC-A475-39272FE20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8191" y="6240747"/>
            <a:ext cx="2337362" cy="3845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76CB02B-82DC-4F89-B60B-419034348A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999" y="5012169"/>
            <a:ext cx="850572" cy="11077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98538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F47FD4-F9AC-EC78-FDC9-A075A760B293}"/>
              </a:ext>
            </a:extLst>
          </p:cNvPr>
          <p:cNvSpPr txBox="1"/>
          <p:nvPr/>
        </p:nvSpPr>
        <p:spPr>
          <a:xfrm>
            <a:off x="1683786" y="1630139"/>
            <a:ext cx="246579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Narrow" panose="020B0606020202030204" pitchFamily="34" charset="0"/>
                <a:cs typeface="Calibri"/>
              </a:rPr>
              <a:t>ASHRAE Design Guide for Commercial Kitchen Ventilation: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Narrow" panose="020B0606020202030204" pitchFamily="34" charset="0"/>
                <a:cs typeface="Calibri"/>
              </a:rPr>
              <a:t>Best Practices for Design and Operation</a:t>
            </a:r>
          </a:p>
        </p:txBody>
      </p:sp>
      <p:sp>
        <p:nvSpPr>
          <p:cNvPr id="20" name="TextBox 19">
            <a:extLst>
              <a:ext uri="{FF2B5EF4-FFF2-40B4-BE49-F238E27FC236}">
                <a16:creationId xmlns:a16="http://schemas.microsoft.com/office/drawing/2014/main" id="{84C76347-534E-E21F-8764-60A98E0CBA4E}"/>
              </a:ext>
            </a:extLst>
          </p:cNvPr>
          <p:cNvSpPr txBox="1"/>
          <p:nvPr/>
        </p:nvSpPr>
        <p:spPr>
          <a:xfrm>
            <a:off x="3653878" y="5747754"/>
            <a:ext cx="2345197" cy="523220"/>
          </a:xfrm>
          <a:prstGeom prst="rect">
            <a:avLst/>
          </a:prstGeom>
          <a:noFill/>
        </p:spPr>
        <p:txBody>
          <a:bodyPr wrap="square" lIns="91440" tIns="45720" rIns="91440" bIns="45720" anchor="t">
            <a:spAutoFit/>
          </a:bodyPr>
          <a:lstStyle/>
          <a:p>
            <a:r>
              <a:rPr lang="en-US" sz="1400" b="1" i="1" dirty="0">
                <a:latin typeface="Arial Narrow" panose="020B0606020202030204" pitchFamily="34" charset="0"/>
              </a:rPr>
              <a:t>ASHRAE  Position Document on Infectious Aerosols</a:t>
            </a:r>
            <a:endParaRPr lang="en-US" sz="1400" b="1" dirty="0">
              <a:latin typeface="Arial Narrow" panose="020B0606020202030204" pitchFamily="34" charset="0"/>
              <a:ea typeface="Calibri"/>
              <a:cs typeface="Calibri"/>
            </a:endParaRPr>
          </a:p>
        </p:txBody>
      </p:sp>
      <p:pic>
        <p:nvPicPr>
          <p:cNvPr id="25" name="Picture 24">
            <a:extLst>
              <a:ext uri="{FF2B5EF4-FFF2-40B4-BE49-F238E27FC236}">
                <a16:creationId xmlns:a16="http://schemas.microsoft.com/office/drawing/2014/main" id="{886751DF-5ED4-1702-F009-47F7669DB1A3}"/>
              </a:ext>
            </a:extLst>
          </p:cNvPr>
          <p:cNvPicPr>
            <a:picLocks noChangeAspect="1"/>
          </p:cNvPicPr>
          <p:nvPr/>
        </p:nvPicPr>
        <p:blipFill>
          <a:blip r:embed="rId3"/>
          <a:stretch>
            <a:fillRect/>
          </a:stretch>
        </p:blipFill>
        <p:spPr>
          <a:xfrm>
            <a:off x="4083356" y="1141786"/>
            <a:ext cx="1621685" cy="210912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976E5A9-912E-78B2-F359-711F1917BF7D}"/>
              </a:ext>
            </a:extLst>
          </p:cNvPr>
          <p:cNvSpPr txBox="1"/>
          <p:nvPr/>
        </p:nvSpPr>
        <p:spPr>
          <a:xfrm>
            <a:off x="713683" y="6370299"/>
            <a:ext cx="96413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3C0FF"/>
                </a:solidFill>
                <a:latin typeface="Arial Narrow" panose="020B0606020202030204" pitchFamily="34" charset="0"/>
                <a:cs typeface="Arial" panose="020B0604020202020204" pitchFamily="34" charset="0"/>
              </a:rPr>
              <a:t>Available at </a:t>
            </a:r>
            <a:r>
              <a:rPr lang="en-US" sz="1200" b="1" dirty="0">
                <a:solidFill>
                  <a:srgbClr val="03C0FF"/>
                </a:solidFill>
                <a:latin typeface="Arial Narrow" panose="020B0606020202030204" pitchFamily="34" charset="0"/>
                <a:cs typeface="Arial" panose="020B0604020202020204" pitchFamily="34" charset="0"/>
              </a:rPr>
              <a:t> </a:t>
            </a:r>
            <a:r>
              <a:rPr lang="en-US" sz="2400" b="1" dirty="0">
                <a:solidFill>
                  <a:srgbClr val="03C0FF"/>
                </a:solidFill>
                <a:latin typeface="Arial Narrow" panose="020B0606020202030204" pitchFamily="34" charset="0"/>
                <a:cs typeface="Arial" panose="020B0604020202020204" pitchFamily="34" charset="0"/>
              </a:rPr>
              <a:t>ashrae.org/bookstore</a:t>
            </a:r>
            <a:r>
              <a:rPr lang="en-US" sz="2400" u="sng" dirty="0">
                <a:solidFill>
                  <a:srgbClr val="FFFFFF"/>
                </a:solidFill>
                <a:ea typeface="Calibri"/>
                <a:cs typeface="Calibri"/>
              </a:rPr>
              <a:t>​</a:t>
            </a:r>
            <a:endParaRPr lang="en-US" u="sng" dirty="0">
              <a:ea typeface="Calibri"/>
              <a:cs typeface="Calibri"/>
            </a:endParaRPr>
          </a:p>
        </p:txBody>
      </p:sp>
      <p:sp>
        <p:nvSpPr>
          <p:cNvPr id="8" name="TextBox 7">
            <a:extLst>
              <a:ext uri="{FF2B5EF4-FFF2-40B4-BE49-F238E27FC236}">
                <a16:creationId xmlns:a16="http://schemas.microsoft.com/office/drawing/2014/main" id="{9218AEFD-B70C-E20E-BB42-240B793619F5}"/>
              </a:ext>
            </a:extLst>
          </p:cNvPr>
          <p:cNvSpPr txBox="1"/>
          <p:nvPr/>
        </p:nvSpPr>
        <p:spPr>
          <a:xfrm>
            <a:off x="5774141" y="1458157"/>
            <a:ext cx="2253767"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Narrow" panose="020B0606020202030204" pitchFamily="34" charset="0"/>
              </a:rPr>
              <a:t>Standard 228-2023, </a:t>
            </a:r>
            <a:r>
              <a:rPr lang="en-US" sz="1400" b="1" i="1" dirty="0">
                <a:latin typeface="Arial Narrow" panose="020B0606020202030204" pitchFamily="34" charset="0"/>
              </a:rPr>
              <a:t>Standard Method of Evaluating Zero Net Energy and Zero Net Carbon Building Performance</a:t>
            </a:r>
            <a:r>
              <a:rPr lang="en-US" sz="1400" b="1" dirty="0">
                <a:latin typeface="Arial Narrow" panose="020B0606020202030204" pitchFamily="34" charset="0"/>
              </a:rPr>
              <a:t> </a:t>
            </a:r>
            <a:endParaRPr lang="en-US" sz="1400" dirty="0">
              <a:latin typeface="Arial Narrow" panose="020B0606020202030204" pitchFamily="34" charset="0"/>
            </a:endParaRPr>
          </a:p>
        </p:txBody>
      </p:sp>
      <p:sp>
        <p:nvSpPr>
          <p:cNvPr id="4" name="Title 1">
            <a:extLst>
              <a:ext uri="{FF2B5EF4-FFF2-40B4-BE49-F238E27FC236}">
                <a16:creationId xmlns:a16="http://schemas.microsoft.com/office/drawing/2014/main" id="{DFAB3A7D-CD58-4860-000C-624EE4210313}"/>
              </a:ext>
            </a:extLst>
          </p:cNvPr>
          <p:cNvSpPr txBox="1">
            <a:spLocks/>
          </p:cNvSpPr>
          <p:nvPr/>
        </p:nvSpPr>
        <p:spPr>
          <a:xfrm>
            <a:off x="524982" y="383748"/>
            <a:ext cx="6441971" cy="64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cs typeface="Arial Narrow" panose="020B0604020202020204" pitchFamily="34" charset="0"/>
              </a:rPr>
              <a:t>Selected Recent Publications</a:t>
            </a:r>
          </a:p>
        </p:txBody>
      </p:sp>
      <p:pic>
        <p:nvPicPr>
          <p:cNvPr id="24" name="Content Placeholder 4" descr="A book cover of a kitchen">
            <a:extLst>
              <a:ext uri="{FF2B5EF4-FFF2-40B4-BE49-F238E27FC236}">
                <a16:creationId xmlns:a16="http://schemas.microsoft.com/office/drawing/2014/main" id="{331FF2C0-28AA-710B-2703-EFF43FDE8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90" r="28793"/>
          <a:stretch/>
        </p:blipFill>
        <p:spPr>
          <a:xfrm>
            <a:off x="274605" y="1138460"/>
            <a:ext cx="1450966" cy="211245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28699B5-F8E4-AFA9-E20F-20ADDC69076F}"/>
              </a:ext>
            </a:extLst>
          </p:cNvPr>
          <p:cNvPicPr>
            <a:picLocks noChangeAspect="1"/>
          </p:cNvPicPr>
          <p:nvPr/>
        </p:nvPicPr>
        <p:blipFill>
          <a:blip r:embed="rId5"/>
          <a:stretch>
            <a:fillRect/>
          </a:stretch>
        </p:blipFill>
        <p:spPr>
          <a:xfrm>
            <a:off x="741021" y="3551575"/>
            <a:ext cx="1317271" cy="2063835"/>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BFD6055C-7EDC-3331-C905-3E26C0CDF069}"/>
              </a:ext>
            </a:extLst>
          </p:cNvPr>
          <p:cNvPicPr>
            <a:picLocks noChangeAspect="1"/>
          </p:cNvPicPr>
          <p:nvPr/>
        </p:nvPicPr>
        <p:blipFill>
          <a:blip r:embed="rId6"/>
          <a:stretch>
            <a:fillRect/>
          </a:stretch>
        </p:blipFill>
        <p:spPr>
          <a:xfrm>
            <a:off x="2093389" y="3533871"/>
            <a:ext cx="1317272" cy="2081539"/>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49B2BB17-28E5-18FC-2843-7ECCF9933938}"/>
              </a:ext>
            </a:extLst>
          </p:cNvPr>
          <p:cNvPicPr>
            <a:picLocks noChangeAspect="1"/>
          </p:cNvPicPr>
          <p:nvPr/>
        </p:nvPicPr>
        <p:blipFill>
          <a:blip r:embed="rId7"/>
          <a:stretch>
            <a:fillRect/>
          </a:stretch>
        </p:blipFill>
        <p:spPr>
          <a:xfrm>
            <a:off x="8802798" y="3525822"/>
            <a:ext cx="1552189" cy="2076252"/>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D26116E6-D2FB-B01D-3EEB-D73C0C2B4603}"/>
              </a:ext>
            </a:extLst>
          </p:cNvPr>
          <p:cNvPicPr>
            <a:picLocks noChangeAspect="1"/>
          </p:cNvPicPr>
          <p:nvPr/>
        </p:nvPicPr>
        <p:blipFill>
          <a:blip r:embed="rId8"/>
          <a:stretch>
            <a:fillRect/>
          </a:stretch>
        </p:blipFill>
        <p:spPr>
          <a:xfrm>
            <a:off x="6364112" y="3522430"/>
            <a:ext cx="1598330" cy="2083037"/>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F1BB0471-0210-0A38-C996-402851C0E12D}"/>
              </a:ext>
            </a:extLst>
          </p:cNvPr>
          <p:cNvPicPr>
            <a:picLocks noChangeAspect="1"/>
          </p:cNvPicPr>
          <p:nvPr/>
        </p:nvPicPr>
        <p:blipFill>
          <a:blip r:embed="rId9"/>
          <a:stretch>
            <a:fillRect/>
          </a:stretch>
        </p:blipFill>
        <p:spPr>
          <a:xfrm>
            <a:off x="3776874" y="3470433"/>
            <a:ext cx="1694829" cy="2208413"/>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C0D72693-1E2C-4B1E-00A4-20920DA6F982}"/>
              </a:ext>
            </a:extLst>
          </p:cNvPr>
          <p:cNvPicPr>
            <a:picLocks noChangeAspect="1"/>
          </p:cNvPicPr>
          <p:nvPr/>
        </p:nvPicPr>
        <p:blipFill>
          <a:blip r:embed="rId10"/>
          <a:stretch>
            <a:fillRect/>
          </a:stretch>
        </p:blipFill>
        <p:spPr>
          <a:xfrm>
            <a:off x="8184227" y="1141786"/>
            <a:ext cx="1598330" cy="2076251"/>
          </a:xfrm>
          <a:prstGeom prst="rect">
            <a:avLst/>
          </a:prstGeom>
          <a:effectLst>
            <a:outerShdw blurRad="63500" sx="102000" sy="102000" algn="ctr" rotWithShape="0">
              <a:prstClr val="black">
                <a:alpha val="40000"/>
              </a:prstClr>
            </a:outerShdw>
          </a:effectLst>
        </p:spPr>
      </p:pic>
      <p:sp>
        <p:nvSpPr>
          <p:cNvPr id="28" name="TextBox 27">
            <a:extLst>
              <a:ext uri="{FF2B5EF4-FFF2-40B4-BE49-F238E27FC236}">
                <a16:creationId xmlns:a16="http://schemas.microsoft.com/office/drawing/2014/main" id="{0E2048BF-D13E-E60D-7F62-23BEE03A418A}"/>
              </a:ext>
            </a:extLst>
          </p:cNvPr>
          <p:cNvSpPr txBox="1"/>
          <p:nvPr/>
        </p:nvSpPr>
        <p:spPr>
          <a:xfrm>
            <a:off x="9782557" y="1539090"/>
            <a:ext cx="1409181" cy="1169551"/>
          </a:xfrm>
          <a:prstGeom prst="rect">
            <a:avLst/>
          </a:prstGeom>
          <a:noFill/>
        </p:spPr>
        <p:txBody>
          <a:bodyPr wrap="square">
            <a:spAutoFit/>
          </a:bodyPr>
          <a:lstStyle/>
          <a:p>
            <a:pPr marR="0" lvl="0">
              <a:spcBef>
                <a:spcPts val="0"/>
              </a:spcBef>
              <a:spcAft>
                <a:spcPts val="0"/>
              </a:spcAft>
              <a:buClr>
                <a:schemeClr val="tx1"/>
              </a:buClr>
              <a:buSzPct val="80000"/>
            </a:pPr>
            <a:r>
              <a:rPr lang="en-US" sz="1400" b="1" i="1" dirty="0">
                <a:solidFill>
                  <a:schemeClr val="tx1"/>
                </a:solidFill>
                <a:latin typeface="Arial Narrow" panose="020B0604020202020204" pitchFamily="34" charset="0"/>
                <a:ea typeface="Times New Roman" panose="02020603050405020304" pitchFamily="18" charset="0"/>
                <a:cs typeface="Arial Narrow" panose="020B0604020202020204" pitchFamily="34" charset="0"/>
              </a:rPr>
              <a:t>ASHRAE Standard 241-2023, Control of Infectious Aerosols</a:t>
            </a:r>
          </a:p>
        </p:txBody>
      </p:sp>
      <p:sp>
        <p:nvSpPr>
          <p:cNvPr id="29" name="TextBox 28">
            <a:extLst>
              <a:ext uri="{FF2B5EF4-FFF2-40B4-BE49-F238E27FC236}">
                <a16:creationId xmlns:a16="http://schemas.microsoft.com/office/drawing/2014/main" id="{15B56DE8-97CE-B393-C032-6B0DC0DA0258}"/>
              </a:ext>
            </a:extLst>
          </p:cNvPr>
          <p:cNvSpPr txBox="1"/>
          <p:nvPr/>
        </p:nvSpPr>
        <p:spPr>
          <a:xfrm>
            <a:off x="1156894" y="5703630"/>
            <a:ext cx="225376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dirty="0">
                <a:latin typeface="Arial Narrow" panose="020B0606020202030204" pitchFamily="34" charset="0"/>
              </a:rPr>
              <a:t>ASHRAE Pocket Guide for Air Conditioning, Heating, Ventilation, Refrigeration</a:t>
            </a:r>
            <a:endParaRPr lang="en-US" sz="1400" i="1" dirty="0">
              <a:latin typeface="Arial Narrow" panose="020B0606020202030204" pitchFamily="34" charset="0"/>
            </a:endParaRPr>
          </a:p>
        </p:txBody>
      </p:sp>
      <p:sp>
        <p:nvSpPr>
          <p:cNvPr id="32" name="TextBox 31">
            <a:extLst>
              <a:ext uri="{FF2B5EF4-FFF2-40B4-BE49-F238E27FC236}">
                <a16:creationId xmlns:a16="http://schemas.microsoft.com/office/drawing/2014/main" id="{E64CD30A-97E4-82C5-776B-0828286EC315}"/>
              </a:ext>
            </a:extLst>
          </p:cNvPr>
          <p:cNvSpPr txBox="1"/>
          <p:nvPr/>
        </p:nvSpPr>
        <p:spPr>
          <a:xfrm>
            <a:off x="5999075" y="5726273"/>
            <a:ext cx="2576574" cy="523220"/>
          </a:xfrm>
          <a:prstGeom prst="rect">
            <a:avLst/>
          </a:prstGeom>
          <a:noFill/>
        </p:spPr>
        <p:txBody>
          <a:bodyPr wrap="square" lIns="91440" tIns="45720" rIns="91440" bIns="45720" rtlCol="0" anchor="t">
            <a:spAutoFit/>
          </a:bodyPr>
          <a:lstStyle/>
          <a:p>
            <a:r>
              <a:rPr lang="en-US" sz="1400" b="1" i="1" dirty="0">
                <a:latin typeface="Arial Narrow" panose="020B0606020202030204" pitchFamily="34" charset="0"/>
              </a:rPr>
              <a:t>ASHRAE Global HVAC&amp;R Summit Final Report</a:t>
            </a:r>
            <a:endParaRPr lang="en-US" sz="1400" b="1" dirty="0">
              <a:latin typeface="Arial Narrow" panose="020B0606020202030204" pitchFamily="34" charset="0"/>
              <a:ea typeface="Calibri"/>
              <a:cs typeface="Calibri"/>
            </a:endParaRPr>
          </a:p>
        </p:txBody>
      </p:sp>
      <p:sp>
        <p:nvSpPr>
          <p:cNvPr id="33" name="TextBox 32">
            <a:extLst>
              <a:ext uri="{FF2B5EF4-FFF2-40B4-BE49-F238E27FC236}">
                <a16:creationId xmlns:a16="http://schemas.microsoft.com/office/drawing/2014/main" id="{D11E9CA6-E8CD-CACD-32A9-62919F7AD8C6}"/>
              </a:ext>
            </a:extLst>
          </p:cNvPr>
          <p:cNvSpPr txBox="1"/>
          <p:nvPr/>
        </p:nvSpPr>
        <p:spPr>
          <a:xfrm>
            <a:off x="8615164" y="5678846"/>
            <a:ext cx="2576574" cy="523220"/>
          </a:xfrm>
          <a:prstGeom prst="rect">
            <a:avLst/>
          </a:prstGeom>
          <a:noFill/>
        </p:spPr>
        <p:txBody>
          <a:bodyPr wrap="square" lIns="91440" tIns="45720" rIns="91440" bIns="45720" rtlCol="0" anchor="t">
            <a:spAutoFit/>
          </a:bodyPr>
          <a:lstStyle/>
          <a:p>
            <a:r>
              <a:rPr lang="en-US" sz="1400" b="1" i="1" dirty="0">
                <a:latin typeface="Arial Narrow" panose="020B0606020202030204" pitchFamily="34" charset="0"/>
              </a:rPr>
              <a:t>Design Guidance for Education Facilities Version 2</a:t>
            </a:r>
            <a:endParaRPr lang="en-US" sz="1400" b="1" dirty="0">
              <a:latin typeface="Arial Narrow" panose="020B0606020202030204" pitchFamily="34" charset="0"/>
              <a:ea typeface="Calibri"/>
              <a:cs typeface="Calibri"/>
            </a:endParaRPr>
          </a:p>
        </p:txBody>
      </p:sp>
    </p:spTree>
    <p:extLst>
      <p:ext uri="{BB962C8B-B14F-4D97-AF65-F5344CB8AC3E}">
        <p14:creationId xmlns:p14="http://schemas.microsoft.com/office/powerpoint/2010/main" val="3696897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5"/>
          <p:cNvSpPr>
            <a:spLocks noGrp="1"/>
          </p:cNvSpPr>
          <p:nvPr>
            <p:ph type="title"/>
          </p:nvPr>
        </p:nvSpPr>
        <p:spPr>
          <a:xfrm>
            <a:off x="742287" y="431386"/>
            <a:ext cx="5792911" cy="671594"/>
          </a:xfrm>
        </p:spPr>
        <p:txBody>
          <a:bodyPr>
            <a:noAutofit/>
          </a:bodyPr>
          <a:lstStyle/>
          <a:p>
            <a:pPr algn="l"/>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ASHRAE Overview</a:t>
            </a:r>
          </a:p>
        </p:txBody>
      </p:sp>
      <p:sp>
        <p:nvSpPr>
          <p:cNvPr id="8" name="Rectangle 7">
            <a:extLst>
              <a:ext uri="{FF2B5EF4-FFF2-40B4-BE49-F238E27FC236}">
                <a16:creationId xmlns:a16="http://schemas.microsoft.com/office/drawing/2014/main" id="{BB0DD00E-0D1B-4298-B7BE-49F86D9B0094}"/>
              </a:ext>
            </a:extLst>
          </p:cNvPr>
          <p:cNvSpPr/>
          <p:nvPr/>
        </p:nvSpPr>
        <p:spPr>
          <a:xfrm>
            <a:off x="786891" y="1288130"/>
            <a:ext cx="6329030" cy="4339650"/>
          </a:xfrm>
          <a:prstGeom prst="rect">
            <a:avLst/>
          </a:prstGeom>
        </p:spPr>
        <p:txBody>
          <a:bodyPr wrap="square">
            <a:spAutoFit/>
          </a:bodyPr>
          <a:lstStyle/>
          <a:p>
            <a:r>
              <a:rPr lang="en-US" sz="2000" b="1" dirty="0">
                <a:solidFill>
                  <a:srgbClr val="00549B"/>
                </a:solidFill>
                <a:latin typeface="Arial Narrow" panose="020B0604020202020204" pitchFamily="34" charset="0"/>
                <a:cs typeface="Arial Narrow" panose="020B0604020202020204" pitchFamily="34" charset="0"/>
              </a:rPr>
              <a:t>MISSION</a:t>
            </a:r>
            <a:endParaRPr lang="en-US" b="1" dirty="0">
              <a:solidFill>
                <a:srgbClr val="00549B"/>
              </a:solidFill>
              <a:latin typeface="Arial Narrow" panose="020B0604020202020204" pitchFamily="34" charset="0"/>
              <a:cs typeface="Arial Narrow" panose="020B0604020202020204" pitchFamily="34" charset="0"/>
            </a:endParaRPr>
          </a:p>
          <a:p>
            <a:r>
              <a:rPr lang="en-US" dirty="0">
                <a:latin typeface="Arial Narrow" panose="020B0604020202020204" pitchFamily="34" charset="0"/>
                <a:cs typeface="Arial Narrow" panose="020B0604020202020204" pitchFamily="34" charset="0"/>
              </a:rPr>
              <a:t>To serve humanity by advancing the arts and sciences of heating, ventilation, air conditioning, refrigeration and their allied fields.</a:t>
            </a:r>
          </a:p>
          <a:p>
            <a:endParaRPr lang="en-US" dirty="0">
              <a:latin typeface="Arial Narrow" panose="020B0604020202020204" pitchFamily="34" charset="0"/>
              <a:cs typeface="Arial Narrow" panose="020B0604020202020204" pitchFamily="34" charset="0"/>
            </a:endParaRPr>
          </a:p>
          <a:p>
            <a:r>
              <a:rPr lang="en-US" sz="2000" b="1" dirty="0">
                <a:solidFill>
                  <a:srgbClr val="00549B"/>
                </a:solidFill>
                <a:latin typeface="Arial Narrow" panose="020B0604020202020204" pitchFamily="34" charset="0"/>
                <a:cs typeface="Arial Narrow" panose="020B0604020202020204" pitchFamily="34" charset="0"/>
              </a:rPr>
              <a:t>VISION</a:t>
            </a:r>
          </a:p>
          <a:p>
            <a:r>
              <a:rPr lang="en-US" dirty="0">
                <a:latin typeface="Arial Narrow" panose="020B0604020202020204" pitchFamily="34" charset="0"/>
                <a:cs typeface="Arial Narrow" panose="020B0604020202020204" pitchFamily="34" charset="0"/>
              </a:rPr>
              <a:t>A healthy and sustainable built environment for all.</a:t>
            </a:r>
          </a:p>
          <a:p>
            <a:endParaRPr lang="en-US" dirty="0">
              <a:latin typeface="Arial Narrow" panose="020B0604020202020204" pitchFamily="34" charset="0"/>
              <a:cs typeface="Arial Narrow" panose="020B0604020202020204" pitchFamily="34" charset="0"/>
            </a:endParaRPr>
          </a:p>
          <a:p>
            <a:r>
              <a:rPr lang="en-US" sz="2000" b="1" dirty="0">
                <a:solidFill>
                  <a:srgbClr val="00549B"/>
                </a:solidFill>
                <a:latin typeface="Arial Narrow" panose="020B0604020202020204" pitchFamily="34" charset="0"/>
                <a:cs typeface="Arial Narrow" panose="020B0604020202020204" pitchFamily="34" charset="0"/>
              </a:rPr>
              <a:t>INDUSTRY CLASSIFICATION</a:t>
            </a:r>
          </a:p>
          <a:p>
            <a:pPr marL="285750" indent="-285750">
              <a:buClr>
                <a:srgbClr val="00B0F0"/>
              </a:buClr>
              <a:buSzPct val="100000"/>
              <a:buFont typeface="Arial" panose="020B0604020202020204" pitchFamily="34" charset="0"/>
              <a:buChar char="•"/>
              <a:defRPr/>
            </a:pPr>
            <a:r>
              <a:rPr lang="en-US" altLang="en-US" dirty="0">
                <a:effectLst>
                  <a:outerShdw blurRad="38100" dist="38100" dir="2700000" sx="1000" sy="1000" algn="tl">
                    <a:srgbClr val="000000">
                      <a:alpha val="43137"/>
                    </a:srgbClr>
                  </a:outerShdw>
                </a:effectLst>
                <a:latin typeface="Arial Narrow" panose="020B0604020202020204" pitchFamily="34" charset="0"/>
                <a:cs typeface="Arial Narrow" panose="020B0604020202020204" pitchFamily="34" charset="0"/>
              </a:rPr>
              <a:t>Consulting Engineers</a:t>
            </a:r>
          </a:p>
          <a:p>
            <a:pPr marL="285750" indent="-285750">
              <a:buClr>
                <a:srgbClr val="00B0F0"/>
              </a:buClr>
              <a:buSzPct val="100000"/>
              <a:buFont typeface="Arial" panose="020B0604020202020204" pitchFamily="34" charset="0"/>
              <a:buChar char="•"/>
              <a:defRPr/>
            </a:pPr>
            <a:r>
              <a:rPr lang="en-US" altLang="en-US" dirty="0">
                <a:effectLst>
                  <a:outerShdw blurRad="38100" dist="38100" dir="2700000" sx="1000" sy="1000" algn="tl">
                    <a:srgbClr val="000000">
                      <a:alpha val="43137"/>
                    </a:srgbClr>
                  </a:outerShdw>
                </a:effectLst>
                <a:latin typeface="Arial Narrow" panose="020B0604020202020204" pitchFamily="34" charset="0"/>
                <a:cs typeface="Arial Narrow" panose="020B0604020202020204" pitchFamily="34" charset="0"/>
              </a:rPr>
              <a:t>Contractors </a:t>
            </a:r>
          </a:p>
          <a:p>
            <a:pPr marL="285750" indent="-285750">
              <a:buClr>
                <a:srgbClr val="00B0F0"/>
              </a:buClr>
              <a:buSzPct val="100000"/>
              <a:buFont typeface="Arial" panose="020B0604020202020204" pitchFamily="34" charset="0"/>
              <a:buChar char="•"/>
              <a:defRPr/>
            </a:pPr>
            <a:r>
              <a:rPr lang="en-US" altLang="en-US" dirty="0">
                <a:effectLst>
                  <a:outerShdw blurRad="38100" dist="38100" dir="2700000" sx="1000" sy="1000" algn="tl">
                    <a:srgbClr val="000000">
                      <a:alpha val="43137"/>
                    </a:srgbClr>
                  </a:outerShdw>
                </a:effectLst>
                <a:latin typeface="Arial Narrow" panose="020B0604020202020204" pitchFamily="34" charset="0"/>
                <a:cs typeface="Arial Narrow" panose="020B0604020202020204" pitchFamily="34" charset="0"/>
              </a:rPr>
              <a:t>Manufacturers</a:t>
            </a:r>
          </a:p>
          <a:p>
            <a:pPr marL="285750" indent="-285750">
              <a:buClr>
                <a:srgbClr val="00B0F0"/>
              </a:buClr>
              <a:buSzPct val="100000"/>
              <a:buFont typeface="Arial" panose="020B0604020202020204" pitchFamily="34" charset="0"/>
              <a:buChar char="•"/>
              <a:defRPr/>
            </a:pPr>
            <a:r>
              <a:rPr lang="en-US" altLang="en-US" dirty="0">
                <a:effectLst>
                  <a:outerShdw blurRad="38100" dist="38100" dir="2700000" sx="1000" sy="1000" algn="tl">
                    <a:srgbClr val="000000">
                      <a:alpha val="43137"/>
                    </a:srgbClr>
                  </a:outerShdw>
                </a:effectLst>
                <a:latin typeface="Arial Narrow" panose="020B0604020202020204" pitchFamily="34" charset="0"/>
                <a:cs typeface="Arial Narrow" panose="020B0604020202020204" pitchFamily="34" charset="0"/>
              </a:rPr>
              <a:t>Manufacturing Representatives</a:t>
            </a:r>
          </a:p>
          <a:p>
            <a:pPr marL="285750" indent="-285750">
              <a:buClr>
                <a:srgbClr val="00B0F0"/>
              </a:buClr>
              <a:buSzPct val="100000"/>
              <a:buFont typeface="Arial" panose="020B0604020202020204" pitchFamily="34" charset="0"/>
              <a:buChar char="•"/>
              <a:defRPr/>
            </a:pPr>
            <a:r>
              <a:rPr lang="en-US" altLang="en-US" dirty="0">
                <a:effectLst>
                  <a:outerShdw blurRad="38100" dist="38100" dir="2700000" sx="1000" sy="1000" algn="tl">
                    <a:srgbClr val="000000">
                      <a:alpha val="43137"/>
                    </a:srgbClr>
                  </a:outerShdw>
                </a:effectLst>
                <a:latin typeface="Arial Narrow" panose="020B0604020202020204" pitchFamily="34" charset="0"/>
                <a:cs typeface="Arial Narrow" panose="020B0604020202020204" pitchFamily="34" charset="0"/>
              </a:rPr>
              <a:t>Government, Health &amp; Education</a:t>
            </a:r>
          </a:p>
          <a:p>
            <a:pPr marL="285750" indent="-285750">
              <a:buClr>
                <a:srgbClr val="00B0F0"/>
              </a:buClr>
              <a:buSzPct val="100000"/>
              <a:buFont typeface="Arial" panose="020B0604020202020204" pitchFamily="34" charset="0"/>
              <a:buChar char="•"/>
              <a:defRPr/>
            </a:pPr>
            <a:r>
              <a:rPr lang="en-US" altLang="en-US" dirty="0">
                <a:effectLst>
                  <a:outerShdw blurRad="38100" dist="38100" dir="2700000" sx="1000" sy="1000" algn="tl">
                    <a:srgbClr val="000000">
                      <a:alpha val="43137"/>
                    </a:srgbClr>
                  </a:outerShdw>
                </a:effectLst>
                <a:latin typeface="Arial Narrow" panose="020B0604020202020204" pitchFamily="34" charset="0"/>
                <a:cs typeface="Arial Narrow" panose="020B0604020202020204" pitchFamily="34" charset="0"/>
              </a:rPr>
              <a:t>Design Build</a:t>
            </a:r>
          </a:p>
          <a:p>
            <a:pPr marL="285750" indent="-285750">
              <a:buClr>
                <a:srgbClr val="00B0F0"/>
              </a:buClr>
              <a:buSzPct val="100000"/>
              <a:buFont typeface="Arial" panose="020B0604020202020204" pitchFamily="34" charset="0"/>
              <a:buChar char="•"/>
              <a:defRPr/>
            </a:pPr>
            <a:r>
              <a:rPr lang="en-US" altLang="en-US" dirty="0">
                <a:effectLst>
                  <a:outerShdw blurRad="38100" dist="38100" dir="2700000" sx="1000" sy="1000" algn="tl">
                    <a:srgbClr val="000000">
                      <a:alpha val="43137"/>
                    </a:srgbClr>
                  </a:outerShdw>
                </a:effectLst>
                <a:latin typeface="Arial Narrow" panose="020B0604020202020204" pitchFamily="34" charset="0"/>
                <a:cs typeface="Arial Narrow" panose="020B0604020202020204" pitchFamily="34" charset="0"/>
              </a:rPr>
              <a:t>Architects</a:t>
            </a:r>
            <a:endParaRPr lang="en-US" dirty="0">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151B566E-2038-90EA-1B87-3CA49C3D3C1E}"/>
              </a:ext>
            </a:extLst>
          </p:cNvPr>
          <p:cNvSpPr txBox="1"/>
          <p:nvPr/>
        </p:nvSpPr>
        <p:spPr>
          <a:xfrm>
            <a:off x="5675086" y="3511095"/>
            <a:ext cx="1496590" cy="1200329"/>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Founded </a:t>
            </a:r>
            <a:br>
              <a:rPr lang="en-US"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br>
            <a:r>
              <a:rPr lang="en-US"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in </a:t>
            </a:r>
            <a:br>
              <a:rPr lang="en-US"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br>
            <a:r>
              <a:rPr lang="en-US"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1894</a:t>
            </a:r>
          </a:p>
          <a:p>
            <a:endParaRPr lang="en-US" b="1" dirty="0">
              <a:solidFill>
                <a:schemeClr val="bg1"/>
              </a:solidFill>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6CB3DC31-F3C2-64AA-FAEA-AAC04A43C3B5}"/>
              </a:ext>
            </a:extLst>
          </p:cNvPr>
          <p:cNvSpPr txBox="1"/>
          <p:nvPr/>
        </p:nvSpPr>
        <p:spPr>
          <a:xfrm>
            <a:off x="6938629" y="1821729"/>
            <a:ext cx="1388051" cy="1384995"/>
          </a:xfrm>
          <a:prstGeom prst="rect">
            <a:avLst/>
          </a:prstGeom>
          <a:noFill/>
        </p:spPr>
        <p:txBody>
          <a:bodyPr wrap="square" rtlCol="0">
            <a:spAutoFit/>
          </a:bodyPr>
          <a:lstStyle/>
          <a:p>
            <a:pPr marL="0" lvl="3" algn="ctr">
              <a:buClr>
                <a:srgbClr val="00B0F0"/>
              </a:buClr>
              <a:buSzPct val="100000"/>
              <a:defRPr/>
            </a:pPr>
            <a:r>
              <a:rPr lang="en-US" b="1" dirty="0">
                <a:solidFill>
                  <a:srgbClr val="00549B"/>
                </a:solidFill>
                <a:latin typeface="Arial Narrow" panose="020B0604020202020204" pitchFamily="34" charset="0"/>
                <a:cs typeface="Arial Narrow" panose="020B0604020202020204" pitchFamily="34" charset="0"/>
              </a:rPr>
              <a:t>52,000+ </a:t>
            </a:r>
            <a:br>
              <a:rPr lang="en-US" sz="1400" b="1" dirty="0">
                <a:solidFill>
                  <a:srgbClr val="00549B"/>
                </a:solidFill>
                <a:latin typeface="Arial Narrow" panose="020B0604020202020204" pitchFamily="34" charset="0"/>
                <a:cs typeface="Arial Narrow" panose="020B0604020202020204" pitchFamily="34" charset="0"/>
              </a:rPr>
            </a:br>
            <a:r>
              <a:rPr lang="en-US" sz="1600" b="1" dirty="0">
                <a:solidFill>
                  <a:srgbClr val="00549B"/>
                </a:solidFill>
                <a:latin typeface="Arial Narrow" panose="020B0604020202020204" pitchFamily="34" charset="0"/>
                <a:cs typeface="Arial Narrow" panose="020B0604020202020204" pitchFamily="34" charset="0"/>
              </a:rPr>
              <a:t>Members</a:t>
            </a:r>
            <a:br>
              <a:rPr lang="en-US" sz="1400" b="1" dirty="0">
                <a:solidFill>
                  <a:srgbClr val="00549B"/>
                </a:solidFill>
                <a:latin typeface="Arial Narrow" panose="020B0604020202020204" pitchFamily="34" charset="0"/>
                <a:cs typeface="Arial Narrow" panose="020B0604020202020204" pitchFamily="34" charset="0"/>
              </a:rPr>
            </a:br>
            <a:br>
              <a:rPr lang="en-US" sz="1400" b="1" dirty="0">
                <a:solidFill>
                  <a:srgbClr val="00549B"/>
                </a:solidFill>
                <a:latin typeface="Arial Narrow" panose="020B0604020202020204" pitchFamily="34" charset="0"/>
                <a:cs typeface="Arial Narrow" panose="020B0604020202020204" pitchFamily="34" charset="0"/>
              </a:rPr>
            </a:br>
            <a:r>
              <a:rPr lang="en-US" sz="1400" b="1" dirty="0">
                <a:solidFill>
                  <a:srgbClr val="00549B"/>
                </a:solidFill>
                <a:latin typeface="Arial Narrow" panose="020B0604020202020204" pitchFamily="34" charset="0"/>
                <a:cs typeface="Arial Narrow" panose="020B0604020202020204" pitchFamily="34" charset="0"/>
              </a:rPr>
              <a:t> </a:t>
            </a:r>
            <a:r>
              <a:rPr lang="en-US" b="1" dirty="0">
                <a:solidFill>
                  <a:srgbClr val="00549B"/>
                </a:solidFill>
                <a:latin typeface="Arial Narrow" panose="020B0604020202020204" pitchFamily="34" charset="0"/>
                <a:cs typeface="Arial Narrow" panose="020B0604020202020204" pitchFamily="34" charset="0"/>
              </a:rPr>
              <a:t>130+ Countries</a:t>
            </a:r>
          </a:p>
        </p:txBody>
      </p:sp>
      <p:sp>
        <p:nvSpPr>
          <p:cNvPr id="12" name="TextBox 11">
            <a:extLst>
              <a:ext uri="{FF2B5EF4-FFF2-40B4-BE49-F238E27FC236}">
                <a16:creationId xmlns:a16="http://schemas.microsoft.com/office/drawing/2014/main" id="{10B1EE72-090D-8DB1-29A1-A893220268DD}"/>
              </a:ext>
            </a:extLst>
          </p:cNvPr>
          <p:cNvSpPr txBox="1"/>
          <p:nvPr/>
        </p:nvSpPr>
        <p:spPr>
          <a:xfrm>
            <a:off x="8326680" y="2717346"/>
            <a:ext cx="2523067" cy="2831544"/>
          </a:xfrm>
          <a:prstGeom prst="rect">
            <a:avLst/>
          </a:prstGeom>
          <a:noFill/>
        </p:spPr>
        <p:txBody>
          <a:bodyPr wrap="square" rtlCol="0">
            <a:spAutoFit/>
          </a:bodyPr>
          <a:lstStyle/>
          <a:p>
            <a:pPr algn="ctr">
              <a:buClr>
                <a:srgbClr val="00B0F0"/>
              </a:buClr>
              <a:buSzPct val="100000"/>
              <a:defRPr/>
            </a:pPr>
            <a: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198 Chapters</a:t>
            </a:r>
            <a:b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br>
            <a:endPar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endParaRPr>
          </a:p>
          <a:p>
            <a:pPr algn="ctr">
              <a:buClr>
                <a:srgbClr val="00B0F0"/>
              </a:buClr>
              <a:buSzPct val="100000"/>
              <a:defRPr/>
            </a:pPr>
            <a: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15 Regions</a:t>
            </a:r>
          </a:p>
          <a:p>
            <a:pPr algn="ctr">
              <a:buClr>
                <a:srgbClr val="00B0F0"/>
              </a:buClr>
              <a:buSzPct val="100000"/>
              <a:defRPr/>
            </a:pPr>
            <a:endPar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endParaRPr>
          </a:p>
          <a:p>
            <a:pPr algn="ctr">
              <a:buClr>
                <a:srgbClr val="00B0F0"/>
              </a:buClr>
              <a:buSzPct val="100000"/>
              <a:defRPr/>
            </a:pPr>
            <a: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5,500+</a:t>
            </a:r>
          </a:p>
          <a:p>
            <a:pPr algn="ctr">
              <a:buClr>
                <a:srgbClr val="00B0F0"/>
              </a:buClr>
              <a:buSzPct val="100000"/>
              <a:defRPr/>
            </a:pPr>
            <a: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Student Members</a:t>
            </a:r>
            <a:b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br>
            <a:endPar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endParaRPr>
          </a:p>
          <a:p>
            <a:pPr algn="ctr">
              <a:buClr>
                <a:srgbClr val="00B0F0"/>
              </a:buClr>
              <a:buSzPct val="100000"/>
              <a:defRPr/>
            </a:pPr>
            <a: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400+ </a:t>
            </a:r>
            <a:b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br>
            <a: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Student </a:t>
            </a:r>
          </a:p>
          <a:p>
            <a:pPr algn="ctr">
              <a:buClr>
                <a:srgbClr val="00B0F0"/>
              </a:buClr>
              <a:buSzPct val="100000"/>
              <a:defRPr/>
            </a:pPr>
            <a:r>
              <a:rPr lang="en-US" altLang="en-US" sz="1600" b="1"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Branches</a:t>
            </a:r>
          </a:p>
          <a:p>
            <a:endParaRPr lang="en-US" b="1" dirty="0">
              <a:solidFill>
                <a:schemeClr val="bg1"/>
              </a:solidFill>
              <a:latin typeface="Arial Narrow" panose="020B0604020202020204" pitchFamily="34" charset="0"/>
              <a:cs typeface="Arial Narrow" panose="020B0604020202020204" pitchFamily="34" charset="0"/>
            </a:endParaRPr>
          </a:p>
        </p:txBody>
      </p:sp>
      <p:pic>
        <p:nvPicPr>
          <p:cNvPr id="18" name="Picture 17">
            <a:extLst>
              <a:ext uri="{FF2B5EF4-FFF2-40B4-BE49-F238E27FC236}">
                <a16:creationId xmlns:a16="http://schemas.microsoft.com/office/drawing/2014/main" id="{25F89674-864F-1DB7-B1D3-118F1AC37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9740" y="4726809"/>
            <a:ext cx="1187451" cy="822081"/>
          </a:xfrm>
          <a:prstGeom prst="rect">
            <a:avLst/>
          </a:prstGeom>
        </p:spPr>
      </p:pic>
    </p:spTree>
    <p:extLst>
      <p:ext uri="{BB962C8B-B14F-4D97-AF65-F5344CB8AC3E}">
        <p14:creationId xmlns:p14="http://schemas.microsoft.com/office/powerpoint/2010/main" val="3969991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DAF4107-87AF-4D2B-A6DB-EA0CEEF15098}"/>
              </a:ext>
            </a:extLst>
          </p:cNvPr>
          <p:cNvSpPr txBox="1">
            <a:spLocks/>
          </p:cNvSpPr>
          <p:nvPr/>
        </p:nvSpPr>
        <p:spPr>
          <a:xfrm>
            <a:off x="524982" y="383748"/>
            <a:ext cx="6441971" cy="64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cs typeface="Arial Narrow" panose="020B0604020202020204" pitchFamily="34" charset="0"/>
              </a:rPr>
              <a:t>Selected Recent Publications</a:t>
            </a:r>
          </a:p>
        </p:txBody>
      </p:sp>
      <p:sp>
        <p:nvSpPr>
          <p:cNvPr id="3" name="Rectangle 2">
            <a:extLst>
              <a:ext uri="{FF2B5EF4-FFF2-40B4-BE49-F238E27FC236}">
                <a16:creationId xmlns:a16="http://schemas.microsoft.com/office/drawing/2014/main" id="{925F704D-87E2-43D4-A470-1C653ABF2F1B}"/>
              </a:ext>
            </a:extLst>
          </p:cNvPr>
          <p:cNvSpPr/>
          <p:nvPr/>
        </p:nvSpPr>
        <p:spPr>
          <a:xfrm>
            <a:off x="4536398" y="6298838"/>
            <a:ext cx="276710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92D050"/>
              </a:buClr>
              <a:buSzTx/>
              <a:buFontTx/>
              <a:buNone/>
              <a:tabLst/>
              <a:defRPr/>
            </a:pPr>
            <a:r>
              <a:rPr kumimoji="0" lang="en-US" sz="2400" b="1" u="none" strike="noStrike" kern="120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rPr>
              <a:t>ashrae.org/bookstore</a:t>
            </a:r>
          </a:p>
        </p:txBody>
      </p:sp>
      <p:sp>
        <p:nvSpPr>
          <p:cNvPr id="10" name="Content Placeholder 2">
            <a:extLst>
              <a:ext uri="{FF2B5EF4-FFF2-40B4-BE49-F238E27FC236}">
                <a16:creationId xmlns:a16="http://schemas.microsoft.com/office/drawing/2014/main" id="{C036E8F3-6460-4D37-B3A1-6962034CA7C7}"/>
              </a:ext>
            </a:extLst>
          </p:cNvPr>
          <p:cNvSpPr txBox="1">
            <a:spLocks/>
          </p:cNvSpPr>
          <p:nvPr/>
        </p:nvSpPr>
        <p:spPr>
          <a:xfrm>
            <a:off x="164713" y="1215092"/>
            <a:ext cx="10551777" cy="442781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spcBef>
                <a:spcPts val="0"/>
              </a:spcBef>
              <a:spcAft>
                <a:spcPts val="0"/>
              </a:spcAft>
              <a:buClr>
                <a:schemeClr val="tx1"/>
              </a:buClr>
              <a:buSzPct val="80000"/>
              <a:buFont typeface="Symbol" panose="05050102010706020507" pitchFamily="18" charset="2"/>
              <a:buChar char=""/>
            </a:pPr>
            <a:endParaRPr lang="en-US" sz="1800" i="1" dirty="0">
              <a:solidFill>
                <a:schemeClr val="tx1"/>
              </a:solidFill>
              <a:effectLst/>
              <a:latin typeface="Arial Narrow" panose="020B0604020202020204" pitchFamily="34" charset="0"/>
              <a:ea typeface="Times New Roman" panose="02020603050405020304" pitchFamily="18" charset="0"/>
              <a:cs typeface="Arial Narrow" panose="020B0604020202020204" pitchFamily="34" charset="0"/>
            </a:endParaRPr>
          </a:p>
          <a:p>
            <a:pPr marL="342900" marR="0" lvl="0" indent="-342900">
              <a:spcBef>
                <a:spcPts val="0"/>
              </a:spcBef>
              <a:spcAft>
                <a:spcPts val="0"/>
              </a:spcAft>
              <a:buClr>
                <a:schemeClr val="tx1"/>
              </a:buClr>
              <a:buSzPct val="80000"/>
              <a:buFont typeface="Symbol" panose="05050102010706020507" pitchFamily="18" charset="2"/>
              <a:buChar char=""/>
            </a:pPr>
            <a:r>
              <a:rPr lang="en-US" sz="1800" i="1" dirty="0">
                <a:solidFill>
                  <a:schemeClr val="tx1"/>
                </a:solidFill>
                <a:latin typeface="Arial Narrow" panose="020B0604020202020204" pitchFamily="34" charset="0"/>
                <a:ea typeface="Times New Roman" panose="02020603050405020304" pitchFamily="18" charset="0"/>
                <a:cs typeface="Arial Narrow" panose="020B0604020202020204" pitchFamily="34" charset="0"/>
              </a:rPr>
              <a:t>ASHRAE Standard 514-2023, Risk Management for Building Water Systems: Physical, Chemical, and Microbial Hazards</a:t>
            </a:r>
          </a:p>
          <a:p>
            <a:pPr marL="342900" marR="0" lvl="0" indent="-342900">
              <a:spcBef>
                <a:spcPts val="0"/>
              </a:spcBef>
              <a:spcAft>
                <a:spcPts val="0"/>
              </a:spcAft>
              <a:buClr>
                <a:schemeClr val="tx1"/>
              </a:buClr>
              <a:buSzPct val="80000"/>
              <a:buFont typeface="Symbol" panose="05050102010706020507" pitchFamily="18" charset="2"/>
              <a:buChar char=""/>
            </a:pPr>
            <a:r>
              <a:rPr lang="en-US" sz="1800" i="1" dirty="0">
                <a:solidFill>
                  <a:schemeClr val="tx1"/>
                </a:solidFill>
                <a:latin typeface="Arial Narrow" panose="020B0604020202020204" pitchFamily="34" charset="0"/>
                <a:ea typeface="Times New Roman" panose="02020603050405020304" pitchFamily="18" charset="0"/>
                <a:cs typeface="Arial Narrow" panose="020B0604020202020204" pitchFamily="34" charset="0"/>
              </a:rPr>
              <a:t>ASHRAE Guideline 14-2023, Measurement of Energy, Demand, and Water Savings</a:t>
            </a:r>
          </a:p>
          <a:p>
            <a:pPr>
              <a:spcBef>
                <a:spcPts val="0"/>
              </a:spcBef>
              <a:buClr>
                <a:schemeClr val="tx1"/>
              </a:buClr>
              <a:buSzPct val="80000"/>
              <a:buFont typeface="Symbol" panose="05050102010706020507" pitchFamily="18" charset="2"/>
              <a:buChar char=""/>
            </a:pPr>
            <a:r>
              <a:rPr lang="en-US" sz="1800" i="1" dirty="0">
                <a:solidFill>
                  <a:schemeClr val="tx1"/>
                </a:solidFill>
                <a:effectLst/>
                <a:latin typeface="Arial Narrow" panose="020B0606020202030204" pitchFamily="34" charset="0"/>
                <a:ea typeface="Times New Roman" panose="02020603050405020304" pitchFamily="18" charset="0"/>
              </a:rPr>
              <a:t>Standard 90.4-2022, Energy Standard for Data Centers </a:t>
            </a:r>
            <a:endParaRPr lang="en-US" sz="1800" i="1" dirty="0">
              <a:solidFill>
                <a:schemeClr val="tx1"/>
              </a:solidFill>
              <a:latin typeface="Arial Narrow" panose="020B0606020202030204" pitchFamily="34" charset="0"/>
              <a:ea typeface="Times New Roman" panose="02020603050405020304" pitchFamily="18" charset="0"/>
            </a:endParaRPr>
          </a:p>
          <a:p>
            <a:pPr>
              <a:spcBef>
                <a:spcPts val="0"/>
              </a:spcBef>
              <a:buClr>
                <a:schemeClr val="tx1"/>
              </a:buClr>
              <a:buSzPct val="80000"/>
              <a:buFont typeface="Symbol" panose="05050102010706020507" pitchFamily="18" charset="2"/>
              <a:buChar char=""/>
            </a:pPr>
            <a:r>
              <a:rPr lang="en-US" sz="1800" i="1" dirty="0">
                <a:solidFill>
                  <a:schemeClr val="tx1"/>
                </a:solidFill>
                <a:effectLst/>
                <a:latin typeface="Arial Narrow" panose="020B0606020202030204" pitchFamily="34" charset="0"/>
                <a:ea typeface="Times New Roman" panose="02020603050405020304" pitchFamily="18" charset="0"/>
              </a:rPr>
              <a:t>Guideline 12-2023, Managing the Risk of Legionellosis Associated with Building Water Systems</a:t>
            </a:r>
            <a:endParaRPr lang="en-US" sz="1800" i="1" dirty="0">
              <a:solidFill>
                <a:schemeClr val="tx1"/>
              </a:solidFill>
              <a:effectLst/>
              <a:latin typeface="Arial Narrow" panose="020B0606020202030204" pitchFamily="34" charset="0"/>
              <a:ea typeface="Calibri" panose="020F0502020204030204" pitchFamily="34" charset="0"/>
            </a:endParaRPr>
          </a:p>
          <a:p>
            <a:pPr marL="342900" marR="0" lvl="0" indent="-342900">
              <a:spcBef>
                <a:spcPts val="0"/>
              </a:spcBef>
              <a:spcAft>
                <a:spcPts val="0"/>
              </a:spcAft>
              <a:buClr>
                <a:schemeClr val="tx1"/>
              </a:buClr>
              <a:buSzPct val="80000"/>
              <a:buFont typeface="Symbol" panose="05050102010706020507" pitchFamily="18" charset="2"/>
              <a:buChar char=""/>
            </a:pPr>
            <a:endParaRPr lang="en-US" sz="1800" i="1" dirty="0">
              <a:solidFill>
                <a:schemeClr val="tx1"/>
              </a:solidFill>
              <a:latin typeface="Arial Narrow" panose="020B0604020202020204" pitchFamily="34" charset="0"/>
              <a:ea typeface="Times New Roman" panose="02020603050405020304" pitchFamily="18" charset="0"/>
              <a:cs typeface="Arial Narrow" panose="020B0604020202020204" pitchFamily="34" charset="0"/>
            </a:endParaRPr>
          </a:p>
        </p:txBody>
      </p:sp>
      <p:pic>
        <p:nvPicPr>
          <p:cNvPr id="15" name="Picture 2" descr="ASHRAE 41.2-2022">
            <a:extLst>
              <a:ext uri="{FF2B5EF4-FFF2-40B4-BE49-F238E27FC236}">
                <a16:creationId xmlns:a16="http://schemas.microsoft.com/office/drawing/2014/main" id="{0CE42675-1416-55FC-104A-D8B9EB3F9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241" y="3837453"/>
            <a:ext cx="1702252" cy="220291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FADF861-ED3B-AD74-9259-5DDFD1A618A9}"/>
              </a:ext>
            </a:extLst>
          </p:cNvPr>
          <p:cNvPicPr>
            <a:picLocks noChangeAspect="1"/>
          </p:cNvPicPr>
          <p:nvPr/>
        </p:nvPicPr>
        <p:blipFill>
          <a:blip r:embed="rId4"/>
          <a:stretch>
            <a:fillRect/>
          </a:stretch>
        </p:blipFill>
        <p:spPr>
          <a:xfrm>
            <a:off x="4088902" y="3852878"/>
            <a:ext cx="1653034" cy="2187491"/>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50166577-83F3-7A49-A697-6DB042ED4FBE}"/>
              </a:ext>
            </a:extLst>
          </p:cNvPr>
          <p:cNvPicPr>
            <a:picLocks noChangeAspect="1"/>
          </p:cNvPicPr>
          <p:nvPr/>
        </p:nvPicPr>
        <p:blipFill>
          <a:blip r:embed="rId5"/>
          <a:stretch>
            <a:fillRect/>
          </a:stretch>
        </p:blipFill>
        <p:spPr>
          <a:xfrm>
            <a:off x="2092932" y="3866055"/>
            <a:ext cx="1653035" cy="2156640"/>
          </a:xfrm>
          <a:prstGeom prst="rect">
            <a:avLst/>
          </a:prstGeom>
          <a:effectLst>
            <a:outerShdw blurRad="63500" sx="102000" sy="102000" algn="ctr" rotWithShape="0">
              <a:prstClr val="black">
                <a:alpha val="40000"/>
              </a:prstClr>
            </a:outerShdw>
          </a:effectLst>
        </p:spPr>
      </p:pic>
      <p:pic>
        <p:nvPicPr>
          <p:cNvPr id="1028" name="Picture 4" descr="ASHRAE Addendum c to ASHRAE Guideline 12-2020">
            <a:extLst>
              <a:ext uri="{FF2B5EF4-FFF2-40B4-BE49-F238E27FC236}">
                <a16:creationId xmlns:a16="http://schemas.microsoft.com/office/drawing/2014/main" id="{BF9187C5-C79A-3B06-2CE7-96D4CA7CAD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6428" y="3866055"/>
            <a:ext cx="1666110" cy="215664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042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group of buttons with flags&#10;&#10;Description automatically generated">
            <a:extLst>
              <a:ext uri="{FF2B5EF4-FFF2-40B4-BE49-F238E27FC236}">
                <a16:creationId xmlns:a16="http://schemas.microsoft.com/office/drawing/2014/main" id="{0CC7C8FF-7512-8A76-2C88-0E5D4A60D6AC}"/>
              </a:ext>
            </a:extLst>
          </p:cNvPr>
          <p:cNvPicPr>
            <a:picLocks noChangeAspect="1"/>
          </p:cNvPicPr>
          <p:nvPr/>
        </p:nvPicPr>
        <p:blipFill>
          <a:blip r:embed="rId3">
            <a:alphaModFix amt="12000"/>
            <a:extLst>
              <a:ext uri="{28A0092B-C50C-407E-A947-70E740481C1C}">
                <a14:useLocalDpi xmlns:a14="http://schemas.microsoft.com/office/drawing/2010/main" val="0"/>
              </a:ext>
            </a:extLst>
          </a:blip>
          <a:stretch>
            <a:fillRect/>
          </a:stretch>
        </p:blipFill>
        <p:spPr>
          <a:xfrm>
            <a:off x="113124" y="1211480"/>
            <a:ext cx="8403805" cy="5389640"/>
          </a:xfrm>
          <a:prstGeom prst="rect">
            <a:avLst/>
          </a:prstGeom>
        </p:spPr>
      </p:pic>
      <p:sp>
        <p:nvSpPr>
          <p:cNvPr id="12" name="Title 1">
            <a:extLst>
              <a:ext uri="{FF2B5EF4-FFF2-40B4-BE49-F238E27FC236}">
                <a16:creationId xmlns:a16="http://schemas.microsoft.com/office/drawing/2014/main" id="{ADAF4107-87AF-4D2B-A6DB-EA0CEEF15098}"/>
              </a:ext>
            </a:extLst>
          </p:cNvPr>
          <p:cNvSpPr txBox="1">
            <a:spLocks/>
          </p:cNvSpPr>
          <p:nvPr/>
        </p:nvSpPr>
        <p:spPr>
          <a:xfrm>
            <a:off x="356794" y="404010"/>
            <a:ext cx="8213534" cy="64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cs typeface="Arial Narrow" panose="020B0604020202020204" pitchFamily="34" charset="0"/>
              </a:rPr>
              <a:t>Recent Translated Publications</a:t>
            </a:r>
          </a:p>
        </p:txBody>
      </p:sp>
      <p:sp>
        <p:nvSpPr>
          <p:cNvPr id="2" name="TextBox 1">
            <a:extLst>
              <a:ext uri="{FF2B5EF4-FFF2-40B4-BE49-F238E27FC236}">
                <a16:creationId xmlns:a16="http://schemas.microsoft.com/office/drawing/2014/main" id="{B0DF9B48-3C05-45D3-9AEC-8E91283F16D7}"/>
              </a:ext>
            </a:extLst>
          </p:cNvPr>
          <p:cNvSpPr txBox="1"/>
          <p:nvPr/>
        </p:nvSpPr>
        <p:spPr>
          <a:xfrm>
            <a:off x="11768667" y="4800600"/>
            <a:ext cx="1847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kzidenz Grotesk BE Regular" panose="02000503030000020003" pitchFamily="50" charset="0"/>
            </a:endParaRPr>
          </a:p>
        </p:txBody>
      </p:sp>
      <p:sp>
        <p:nvSpPr>
          <p:cNvPr id="15" name="TextBox 14">
            <a:extLst>
              <a:ext uri="{FF2B5EF4-FFF2-40B4-BE49-F238E27FC236}">
                <a16:creationId xmlns:a16="http://schemas.microsoft.com/office/drawing/2014/main" id="{17379B61-81E9-458A-AF29-ED867D8456B4}"/>
              </a:ext>
            </a:extLst>
          </p:cNvPr>
          <p:cNvSpPr txBox="1"/>
          <p:nvPr/>
        </p:nvSpPr>
        <p:spPr>
          <a:xfrm>
            <a:off x="539418" y="1353502"/>
            <a:ext cx="8042239" cy="443198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chemeClr val="tx1"/>
              </a:buClr>
              <a:buSzPct val="90000"/>
              <a:buFont typeface="Symbol" panose="05050102010706020507" pitchFamily="18" charset="2"/>
              <a:buChar char=""/>
              <a:tabLst/>
              <a:defRPr/>
            </a:pPr>
            <a:r>
              <a:rPr lang="en-US" sz="2000" b="1" dirty="0">
                <a:effectLst/>
                <a:latin typeface="Arial Narrow" panose="020B0606020202030204" pitchFamily="34" charset="0"/>
                <a:ea typeface="Times New Roman" panose="02020603050405020304" pitchFamily="18" charset="0"/>
              </a:rPr>
              <a:t>Lucy’s Engineering Adventure</a:t>
            </a:r>
            <a:r>
              <a:rPr lang="en-US" sz="2000" dirty="0">
                <a:effectLst/>
                <a:latin typeface="Arial Narrow" panose="020B0606020202030204" pitchFamily="34" charset="0"/>
                <a:ea typeface="Times New Roman" panose="02020603050405020304" pitchFamily="18" charset="0"/>
              </a:rPr>
              <a:t> </a:t>
            </a:r>
          </a:p>
          <a:p>
            <a:pPr lvl="1">
              <a:buClr>
                <a:schemeClr val="tx1"/>
              </a:buClr>
              <a:buSzPct val="90000"/>
              <a:defRPr/>
            </a:pPr>
            <a:r>
              <a:rPr lang="en-US" b="1" i="1" dirty="0">
                <a:solidFill>
                  <a:srgbClr val="00549B"/>
                </a:solidFill>
                <a:effectLst/>
                <a:latin typeface="Arial Narrow" panose="020B0606020202030204" pitchFamily="34" charset="0"/>
                <a:ea typeface="Times New Roman" panose="02020603050405020304" pitchFamily="18" charset="0"/>
              </a:rPr>
              <a:t>Arabic, Croatian, Portuguese, Serbian, Spanish</a:t>
            </a:r>
            <a:br>
              <a:rPr lang="en-US" b="1" i="1" dirty="0">
                <a:solidFill>
                  <a:srgbClr val="00549B"/>
                </a:solidFill>
                <a:effectLst/>
                <a:latin typeface="Arial Narrow" panose="020B0606020202030204" pitchFamily="34" charset="0"/>
                <a:ea typeface="Times New Roman" panose="02020603050405020304" pitchFamily="18" charset="0"/>
              </a:rPr>
            </a:br>
            <a:endParaRPr lang="en-US" b="1" i="1" dirty="0">
              <a:solidFill>
                <a:srgbClr val="00549B"/>
              </a:solidFill>
              <a:effectLst/>
              <a:latin typeface="Arial Narrow" panose="020B0606020202030204" pitchFamily="34"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chemeClr val="tx1"/>
              </a:buClr>
              <a:buSzPct val="90000"/>
              <a:buFont typeface="Symbol" panose="05050102010706020507" pitchFamily="18" charset="2"/>
              <a:buChar char=""/>
              <a:tabLst/>
              <a:defRPr/>
            </a:pPr>
            <a:r>
              <a:rPr lang="en-US" sz="2000" b="1" dirty="0">
                <a:latin typeface="Arial Narrow" panose="020B0606020202030204" pitchFamily="34" charset="0"/>
                <a:ea typeface="Times New Roman" panose="02020603050405020304" pitchFamily="18" charset="0"/>
              </a:rPr>
              <a:t>ASHRAE Standard 230-2022, Commissioning Process for Existing Buildings and Systems</a:t>
            </a:r>
          </a:p>
          <a:p>
            <a:pPr lvl="1">
              <a:buClr>
                <a:schemeClr val="tx1"/>
              </a:buClr>
              <a:buSzPct val="90000"/>
              <a:defRPr/>
            </a:pPr>
            <a:r>
              <a:rPr lang="en-US" b="1" i="1" dirty="0">
                <a:solidFill>
                  <a:srgbClr val="00549B"/>
                </a:solidFill>
                <a:effectLst/>
                <a:latin typeface="Arial Narrow" panose="020B0606020202030204" pitchFamily="34" charset="0"/>
                <a:ea typeface="Times New Roman" panose="02020603050405020304" pitchFamily="18" charset="0"/>
              </a:rPr>
              <a:t>Spanish</a:t>
            </a:r>
            <a:br>
              <a:rPr lang="en-US" b="1" i="1" dirty="0">
                <a:solidFill>
                  <a:srgbClr val="00549B"/>
                </a:solidFill>
                <a:effectLst/>
                <a:latin typeface="Arial Narrow" panose="020B0606020202030204" pitchFamily="34" charset="0"/>
                <a:ea typeface="Times New Roman" panose="02020603050405020304" pitchFamily="18" charset="0"/>
              </a:rPr>
            </a:br>
            <a:endParaRPr lang="en-US" b="1" i="1" dirty="0">
              <a:solidFill>
                <a:srgbClr val="00549B"/>
              </a:solidFill>
              <a:effectLst/>
              <a:latin typeface="Arial Narrow" panose="020B0606020202030204" pitchFamily="34"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chemeClr val="tx1"/>
              </a:buClr>
              <a:buSzPct val="90000"/>
              <a:buFont typeface="Symbol" panose="05050102010706020507" pitchFamily="18" charset="2"/>
              <a:buChar char=""/>
              <a:tabLst/>
              <a:defRPr/>
            </a:pPr>
            <a:r>
              <a:rPr lang="en-US" sz="2000" b="1" i="1" dirty="0">
                <a:effectLst/>
                <a:latin typeface="Arial Narrow" panose="020B0606020202030204" pitchFamily="34" charset="0"/>
                <a:ea typeface="Times New Roman" panose="02020603050405020304" pitchFamily="18" charset="0"/>
              </a:rPr>
              <a:t>A</a:t>
            </a:r>
            <a:r>
              <a:rPr lang="en-US" sz="2000" b="1" dirty="0">
                <a:effectLst/>
                <a:latin typeface="Arial Narrow" panose="020B0606020202030204" pitchFamily="34" charset="0"/>
                <a:ea typeface="Times New Roman" panose="02020603050405020304" pitchFamily="18" charset="0"/>
              </a:rPr>
              <a:t>SHRAE Position Document on Building Decarbonization </a:t>
            </a:r>
          </a:p>
          <a:p>
            <a:pPr lvl="1">
              <a:buClr>
                <a:schemeClr val="tx1"/>
              </a:buClr>
              <a:buSzPct val="90000"/>
              <a:defRPr/>
            </a:pPr>
            <a:r>
              <a:rPr lang="en-US" b="1" i="1" dirty="0">
                <a:solidFill>
                  <a:srgbClr val="00549B"/>
                </a:solidFill>
                <a:latin typeface="Arial Narrow" panose="020B0606020202030204" pitchFamily="34" charset="0"/>
                <a:ea typeface="Times New Roman" panose="02020603050405020304" pitchFamily="18" charset="0"/>
              </a:rPr>
              <a:t>Portuguese, Spanish</a:t>
            </a:r>
            <a:r>
              <a:rPr lang="en-US" i="1" dirty="0">
                <a:latin typeface="Arial Narrow" panose="020B0606020202030204" pitchFamily="34" charset="0"/>
                <a:ea typeface="Times New Roman" panose="02020603050405020304" pitchFamily="18" charset="0"/>
              </a:rPr>
              <a:t>	</a:t>
            </a:r>
            <a:br>
              <a:rPr lang="en-US" i="1" dirty="0">
                <a:latin typeface="Arial Narrow" panose="020B0606020202030204" pitchFamily="34" charset="0"/>
                <a:ea typeface="Times New Roman" panose="02020603050405020304" pitchFamily="18" charset="0"/>
              </a:rPr>
            </a:br>
            <a:endParaRPr lang="en-US" i="1" dirty="0">
              <a:effectLst/>
              <a:latin typeface="Arial Narrow" panose="020B0606020202030204" pitchFamily="34"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chemeClr val="tx1"/>
              </a:buClr>
              <a:buSzPct val="90000"/>
              <a:buFont typeface="Symbol" panose="05050102010706020507" pitchFamily="18" charset="2"/>
              <a:buChar char=""/>
              <a:tabLst/>
              <a:defRPr/>
            </a:pPr>
            <a:r>
              <a:rPr lang="en-US" sz="2000" b="1" dirty="0">
                <a:effectLst/>
                <a:latin typeface="Arial Narrow" panose="020B0606020202030204" pitchFamily="34" charset="0"/>
                <a:ea typeface="Times New Roman" panose="02020603050405020304" pitchFamily="18" charset="0"/>
              </a:rPr>
              <a:t>ASHRAE Position Document on Indoor Carbon Dioxide </a:t>
            </a:r>
            <a:r>
              <a:rPr lang="en-US" sz="2000" b="1" i="1" dirty="0">
                <a:effectLst/>
                <a:latin typeface="Arial Narrow" panose="020B0606020202030204" pitchFamily="34" charset="0"/>
                <a:ea typeface="Times New Roman" panose="02020603050405020304" pitchFamily="18" charset="0"/>
              </a:rPr>
              <a:t> </a:t>
            </a:r>
          </a:p>
          <a:p>
            <a:pPr lvl="1">
              <a:buClr>
                <a:schemeClr val="tx1"/>
              </a:buClr>
              <a:buSzPct val="90000"/>
              <a:defRPr/>
            </a:pPr>
            <a:r>
              <a:rPr lang="en-US" b="1" i="1" dirty="0">
                <a:solidFill>
                  <a:srgbClr val="00549B"/>
                </a:solidFill>
                <a:latin typeface="Arial Narrow" panose="020B0606020202030204" pitchFamily="34" charset="0"/>
                <a:ea typeface="Times New Roman" panose="02020603050405020304" pitchFamily="18" charset="0"/>
              </a:rPr>
              <a:t>Portuguese</a:t>
            </a:r>
            <a:br>
              <a:rPr lang="en-US" b="1" i="1" dirty="0">
                <a:solidFill>
                  <a:srgbClr val="00549B"/>
                </a:solidFill>
                <a:latin typeface="Arial Narrow" panose="020B0606020202030204" pitchFamily="34" charset="0"/>
                <a:ea typeface="Times New Roman" panose="02020603050405020304" pitchFamily="18" charset="0"/>
              </a:rPr>
            </a:br>
            <a:endParaRPr lang="en-US" b="1" i="1" dirty="0">
              <a:solidFill>
                <a:srgbClr val="00549B"/>
              </a:solidFill>
              <a:effectLst/>
              <a:latin typeface="Arial Narrow" panose="020B0606020202030204" pitchFamily="34"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chemeClr val="tx1"/>
              </a:buClr>
              <a:buSzPct val="90000"/>
              <a:buFont typeface="Symbol" panose="05050102010706020507" pitchFamily="18" charset="2"/>
              <a:buChar char=""/>
              <a:tabLst/>
              <a:defRPr/>
            </a:pPr>
            <a:r>
              <a:rPr kumimoji="0" lang="en-US" sz="2000" b="1" i="1" u="none" strike="noStrike" kern="1200" cap="none" spc="0" normalizeH="0" baseline="0" noProof="0" dirty="0">
                <a:ln>
                  <a:noFill/>
                </a:ln>
                <a:uLnTx/>
                <a:uFillTx/>
                <a:latin typeface="Arial Narrow" panose="020B0606020202030204" pitchFamily="34" charset="0"/>
                <a:ea typeface="Times New Roman" panose="02020603050405020304" pitchFamily="18" charset="0"/>
                <a:cs typeface="Arial Narrow" panose="020B0604020202020204" pitchFamily="34" charset="0"/>
              </a:rPr>
              <a:t>A</a:t>
            </a:r>
            <a:r>
              <a:rPr kumimoji="0" lang="en-US" sz="2000" b="1" u="none" strike="noStrike" kern="1200" cap="none" spc="0" normalizeH="0" baseline="0" noProof="0" dirty="0">
                <a:ln>
                  <a:noFill/>
                </a:ln>
                <a:uLnTx/>
                <a:uFillTx/>
                <a:latin typeface="Arial Narrow" panose="020B0606020202030204" pitchFamily="34" charset="0"/>
                <a:ea typeface="Times New Roman" panose="02020603050405020304" pitchFamily="18" charset="0"/>
                <a:cs typeface="Arial Narrow" panose="020B0604020202020204" pitchFamily="34" charset="0"/>
              </a:rPr>
              <a:t>SHR</a:t>
            </a:r>
            <a:r>
              <a:rPr lang="en-US" sz="2000" b="1" dirty="0">
                <a:latin typeface="Arial Narrow" panose="020B0606020202030204" pitchFamily="34" charset="0"/>
                <a:ea typeface="Times New Roman" panose="02020603050405020304" pitchFamily="18" charset="0"/>
                <a:cs typeface="Arial Narrow" panose="020B0604020202020204" pitchFamily="34" charset="0"/>
              </a:rPr>
              <a:t>AE Global HVAC&amp;R Summit Final Report</a:t>
            </a:r>
          </a:p>
          <a:p>
            <a:pPr lvl="1">
              <a:buClr>
                <a:schemeClr val="tx1"/>
              </a:buClr>
              <a:buSzPct val="90000"/>
              <a:defRPr/>
            </a:pPr>
            <a:r>
              <a:rPr kumimoji="0" lang="en-US" b="1" i="1" u="none" strike="noStrike" kern="1200" cap="none" spc="0" normalizeH="0" baseline="0" noProof="0" dirty="0">
                <a:ln>
                  <a:noFill/>
                </a:ln>
                <a:solidFill>
                  <a:srgbClr val="00549B"/>
                </a:solidFill>
                <a:effectLst/>
                <a:uLnTx/>
                <a:uFillTx/>
                <a:latin typeface="Arial Narrow" panose="020B0606020202030204" pitchFamily="34" charset="0"/>
                <a:ea typeface="Times New Roman" panose="02020603050405020304" pitchFamily="18" charset="0"/>
                <a:cs typeface="Arial Narrow" panose="020B0604020202020204" pitchFamily="34" charset="0"/>
              </a:rPr>
              <a:t>French, Romanian, Spanish</a:t>
            </a:r>
          </a:p>
        </p:txBody>
      </p:sp>
      <p:sp>
        <p:nvSpPr>
          <p:cNvPr id="7" name="TextBox 6">
            <a:extLst>
              <a:ext uri="{FF2B5EF4-FFF2-40B4-BE49-F238E27FC236}">
                <a16:creationId xmlns:a16="http://schemas.microsoft.com/office/drawing/2014/main" id="{697977BD-37C9-4E01-8200-48D8372D13F6}"/>
              </a:ext>
            </a:extLst>
          </p:cNvPr>
          <p:cNvSpPr txBox="1"/>
          <p:nvPr/>
        </p:nvSpPr>
        <p:spPr>
          <a:xfrm>
            <a:off x="7182931" y="4154269"/>
            <a:ext cx="4895945"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Download 2023-24 ASHRAE President Ginger Scoggins’ Presidential Presentation, </a:t>
            </a:r>
            <a:br>
              <a:rPr kumimoji="0" lang="en-US" sz="1600" i="1"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br>
            <a:r>
              <a:rPr kumimoji="0" lang="en-US" sz="1600" i="1"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available in </a:t>
            </a:r>
            <a:br>
              <a:rPr kumimoji="0" lang="en-US" sz="1600" i="1"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br>
            <a:r>
              <a:rPr kumimoji="0" lang="en-US" sz="1600" b="1" i="1" u="none" strike="noStrike" kern="1200" cap="none" spc="0" normalizeH="0" baseline="0" noProof="0" dirty="0">
                <a:ln>
                  <a:noFill/>
                </a:ln>
                <a:solidFill>
                  <a:srgbClr val="00549B"/>
                </a:solidFill>
                <a:effectLst/>
                <a:uLnTx/>
                <a:uFillTx/>
                <a:latin typeface="Arial Narrow" panose="020B0604020202020204" pitchFamily="34" charset="0"/>
                <a:cs typeface="Arial Narrow" panose="020B0604020202020204" pitchFamily="34" charset="0"/>
              </a:rPr>
              <a:t>French, Portuguese and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dirty="0">
              <a:ln>
                <a:noFill/>
              </a:ln>
              <a:solidFill>
                <a:prstClr val="black"/>
              </a:solidFill>
              <a:effectLst/>
              <a:uLnTx/>
              <a:uFillTx/>
              <a:latin typeface="Akzidenz Grotesk BE Regular" panose="02000503030000020003"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03C0FF"/>
                </a:solidFill>
                <a:effectLst/>
                <a:uLnTx/>
                <a:uFillTx/>
                <a:latin typeface="Arial Narrow" panose="020B0604020202020204" pitchFamily="34" charset="0"/>
                <a:cs typeface="Arial Narrow" panose="020B0604020202020204" pitchFamily="34" charset="0"/>
              </a:rPr>
              <a:t>ashrae.org/president</a:t>
            </a:r>
          </a:p>
        </p:txBody>
      </p:sp>
      <p:pic>
        <p:nvPicPr>
          <p:cNvPr id="2050" name="Picture 2">
            <a:extLst>
              <a:ext uri="{FF2B5EF4-FFF2-40B4-BE49-F238E27FC236}">
                <a16:creationId xmlns:a16="http://schemas.microsoft.com/office/drawing/2014/main" id="{566CA076-B08B-1DD5-6D1C-1E8852CBD5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5056" y="992708"/>
            <a:ext cx="1991694" cy="29875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33070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D0F40-3D8B-44D2-B47B-6CF67C044B18}"/>
              </a:ext>
            </a:extLst>
          </p:cNvPr>
          <p:cNvSpPr>
            <a:spLocks noGrp="1"/>
          </p:cNvSpPr>
          <p:nvPr>
            <p:ph type="title"/>
          </p:nvPr>
        </p:nvSpPr>
        <p:spPr>
          <a:xfrm>
            <a:off x="487904" y="620849"/>
            <a:ext cx="8620126" cy="718486"/>
          </a:xfrm>
        </p:spPr>
        <p:txBody>
          <a:bodyPr>
            <a:normAutofit fontScale="90000"/>
          </a:bodyPr>
          <a:lstStyle/>
          <a:p>
            <a:pPr algn="l">
              <a:lnSpc>
                <a:spcPct val="100000"/>
              </a:lnSpc>
              <a:spcBef>
                <a:spcPts val="400"/>
              </a:spcBef>
              <a:spcAft>
                <a:spcPts val="400"/>
              </a:spcAft>
            </a:pPr>
            <a:r>
              <a:rPr lang="en-US" sz="4400" dirty="0">
                <a:solidFill>
                  <a:srgbClr val="00549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Resources</a:t>
            </a:r>
            <a:br>
              <a:rPr lang="en-US" b="1" dirty="0">
                <a:solidFill>
                  <a:srgbClr val="00549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dirty="0">
              <a:solidFill>
                <a:srgbClr val="00549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1FF1AEC-8D4E-4A6C-91E0-43AA675651B4}"/>
              </a:ext>
            </a:extLst>
          </p:cNvPr>
          <p:cNvSpPr txBox="1"/>
          <p:nvPr/>
        </p:nvSpPr>
        <p:spPr>
          <a:xfrm>
            <a:off x="487904" y="6043065"/>
            <a:ext cx="112161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3C0FF"/>
                </a:solidFill>
                <a:latin typeface="Arial Narrow" panose="020B0606020202030204" pitchFamily="34" charset="0"/>
                <a:cs typeface="Arial" panose="020B0604020202020204" pitchFamily="34" charset="0"/>
              </a:rPr>
              <a:t>Find Technical Resources</a:t>
            </a:r>
            <a:r>
              <a:rPr lang="en-US" sz="2800" b="1" dirty="0">
                <a:solidFill>
                  <a:srgbClr val="03C0FF"/>
                </a:solidFill>
                <a:latin typeface="Arial Narrow" panose="020B0606020202030204" pitchFamily="34" charset="0"/>
                <a:ea typeface="Calibri"/>
                <a:cs typeface="Arial" panose="020B0604020202020204" pitchFamily="34" charset="0"/>
              </a:rPr>
              <a:t> at ashrae.org</a:t>
            </a:r>
            <a:endParaRPr lang="en-US" sz="2800" b="1" dirty="0">
              <a:solidFill>
                <a:srgbClr val="03C0FF"/>
              </a:solidFill>
              <a:latin typeface="Arial Narrow" panose="020B0606020202030204" pitchFamily="34" charset="0"/>
              <a:cs typeface="Calibri"/>
            </a:endParaRPr>
          </a:p>
        </p:txBody>
      </p:sp>
      <p:pic>
        <p:nvPicPr>
          <p:cNvPr id="3" name="Picture 3" descr="Table&#10;&#10;Description automatically generated">
            <a:extLst>
              <a:ext uri="{FF2B5EF4-FFF2-40B4-BE49-F238E27FC236}">
                <a16:creationId xmlns:a16="http://schemas.microsoft.com/office/drawing/2014/main" id="{FB699106-DD79-FD25-F354-B086A0C52EA2}"/>
              </a:ext>
            </a:extLst>
          </p:cNvPr>
          <p:cNvPicPr>
            <a:picLocks noChangeAspect="1"/>
          </p:cNvPicPr>
          <p:nvPr/>
        </p:nvPicPr>
        <p:blipFill rotWithShape="1">
          <a:blip r:embed="rId3"/>
          <a:srcRect l="862" t="12446" r="1613" b="-150"/>
          <a:stretch/>
        </p:blipFill>
        <p:spPr>
          <a:xfrm>
            <a:off x="1551786" y="1528334"/>
            <a:ext cx="9088428" cy="4363626"/>
          </a:xfrm>
          <a:prstGeom prst="rect">
            <a:avLst/>
          </a:prstGeom>
          <a:effectLst>
            <a:outerShdw blurRad="50800" dist="38100" dir="2700000" algn="tl" rotWithShape="0">
              <a:prstClr val="black">
                <a:alpha val="40000"/>
              </a:prstClr>
            </a:outerShdw>
          </a:effectLst>
        </p:spPr>
      </p:pic>
      <p:sp>
        <p:nvSpPr>
          <p:cNvPr id="4" name="Arrow: Right 3">
            <a:extLst>
              <a:ext uri="{FF2B5EF4-FFF2-40B4-BE49-F238E27FC236}">
                <a16:creationId xmlns:a16="http://schemas.microsoft.com/office/drawing/2014/main" id="{24AF52D1-318C-EC87-A01E-97F619E5C323}"/>
              </a:ext>
            </a:extLst>
          </p:cNvPr>
          <p:cNvSpPr/>
          <p:nvPr/>
        </p:nvSpPr>
        <p:spPr>
          <a:xfrm rot="21026653">
            <a:off x="395229" y="2808393"/>
            <a:ext cx="2674620" cy="461665"/>
          </a:xfrm>
          <a:prstGeom prst="rightArrow">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815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317F13-B0BC-4FCE-ADDA-96CD6BA193CF}"/>
              </a:ext>
            </a:extLst>
          </p:cNvPr>
          <p:cNvSpPr/>
          <p:nvPr/>
        </p:nvSpPr>
        <p:spPr>
          <a:xfrm>
            <a:off x="4563762" y="4280507"/>
            <a:ext cx="7394114" cy="369332"/>
          </a:xfrm>
          <a:prstGeom prst="rect">
            <a:avLst/>
          </a:prstGeom>
        </p:spPr>
        <p:txBody>
          <a:bodyPr wrap="square">
            <a:spAutoFit/>
          </a:bodyPr>
          <a:lstStyle/>
          <a:p>
            <a:pPr marL="342900" marR="0" lvl="0" indent="-342900">
              <a:spcBef>
                <a:spcPts val="0"/>
              </a:spcBef>
              <a:spcAft>
                <a:spcPts val="0"/>
              </a:spcAft>
              <a:buSzPts val="1000"/>
              <a:buFont typeface="Symbol" panose="05050102010706020507" pitchFamily="18" charset="2"/>
              <a:buChar char=""/>
              <a:tabLst>
                <a:tab pos="457200" algn="l"/>
              </a:tabLst>
            </a:pPr>
            <a:endParaRPr lang="en-US" dirty="0">
              <a:solidFill>
                <a:schemeClr val="tx1">
                  <a:lumMod val="65000"/>
                  <a:lumOff val="35000"/>
                </a:schemeClr>
              </a:solidFill>
              <a:latin typeface="Akzidenz Grotesk BE Regular" panose="02000503030000020003" pitchFamily="50" charset="0"/>
              <a:ea typeface="Times New Roman" panose="02020603050405020304" pitchFamily="18" charset="0"/>
            </a:endParaRPr>
          </a:p>
        </p:txBody>
      </p:sp>
      <p:pic>
        <p:nvPicPr>
          <p:cNvPr id="8" name="Picture 7">
            <a:extLst>
              <a:ext uri="{FF2B5EF4-FFF2-40B4-BE49-F238E27FC236}">
                <a16:creationId xmlns:a16="http://schemas.microsoft.com/office/drawing/2014/main" id="{E1302503-4D52-4EE7-B520-9E16B53030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7091" y="1007625"/>
            <a:ext cx="3369059" cy="1893412"/>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75BA2619-B56A-44A2-A5F9-C8ED6685886D}"/>
              </a:ext>
            </a:extLst>
          </p:cNvPr>
          <p:cNvSpPr txBox="1"/>
          <p:nvPr/>
        </p:nvSpPr>
        <p:spPr>
          <a:xfrm>
            <a:off x="6816289" y="5040496"/>
            <a:ext cx="4850368" cy="461665"/>
          </a:xfrm>
          <a:prstGeom prst="rect">
            <a:avLst/>
          </a:prstGeom>
          <a:noFill/>
        </p:spPr>
        <p:txBody>
          <a:bodyPr wrap="square" rtlCol="0">
            <a:spAutoFit/>
          </a:bodyPr>
          <a:lstStyle/>
          <a:p>
            <a:r>
              <a:rPr lang="en-US" sz="2400" b="1" dirty="0">
                <a:solidFill>
                  <a:srgbClr val="00B0F0"/>
                </a:solidFill>
                <a:latin typeface="Arial Narrow" panose="020B0604020202020204" pitchFamily="34" charset="0"/>
                <a:cs typeface="Arial Narrow" panose="020B0604020202020204" pitchFamily="34" charset="0"/>
              </a:rPr>
              <a:t>ashrae.org/refrigeration</a:t>
            </a:r>
          </a:p>
        </p:txBody>
      </p:sp>
      <p:sp>
        <p:nvSpPr>
          <p:cNvPr id="7" name="Rectangle 6">
            <a:extLst>
              <a:ext uri="{FF2B5EF4-FFF2-40B4-BE49-F238E27FC236}">
                <a16:creationId xmlns:a16="http://schemas.microsoft.com/office/drawing/2014/main" id="{6112E435-E9AC-4F38-9A93-71613802A87B}"/>
              </a:ext>
            </a:extLst>
          </p:cNvPr>
          <p:cNvSpPr/>
          <p:nvPr/>
        </p:nvSpPr>
        <p:spPr>
          <a:xfrm>
            <a:off x="6816289" y="1130430"/>
            <a:ext cx="4624862" cy="3785652"/>
          </a:xfrm>
          <a:prstGeom prst="rect">
            <a:avLst/>
          </a:prstGeom>
        </p:spPr>
        <p:txBody>
          <a:bodyPr wrap="square">
            <a:spAutoFit/>
          </a:bodyPr>
          <a:lstStyle/>
          <a:p>
            <a:r>
              <a:rPr lang="en-US" sz="1600" dirty="0">
                <a:latin typeface="Arial Narrow" panose="020B0604020202020204" pitchFamily="34" charset="0"/>
                <a:cs typeface="Arial Narrow" panose="020B0604020202020204" pitchFamily="34" charset="0"/>
              </a:rPr>
              <a:t>With refrigeration literally in its name, ASHRAE offers a wide selection of information and publications concerning refrigeration and refrigerants – from standards and design guides to ASHRAE courses as well as a monthly column in ASHRAE Journal, and more. These items can all be found in one spot at </a:t>
            </a:r>
            <a:r>
              <a:rPr lang="en-US" sz="1600" dirty="0">
                <a:solidFill>
                  <a:srgbClr val="03C0FF"/>
                </a:solidFill>
                <a:latin typeface="Arial Narrow" panose="020B0604020202020204" pitchFamily="34" charset="0"/>
                <a:cs typeface="Arial Narrow" panose="020B0604020202020204" pitchFamily="34" charset="0"/>
              </a:rPr>
              <a:t>ashrae.org/refrigeration. </a:t>
            </a:r>
          </a:p>
          <a:p>
            <a:pPr marL="285750" indent="-285750">
              <a:buFont typeface="Arial" panose="020B0604020202020204" pitchFamily="34" charset="0"/>
              <a:buChar char="•"/>
            </a:pPr>
            <a:endParaRPr lang="en-US" sz="1600" dirty="0">
              <a:latin typeface="Arial Narrow" panose="020B0604020202020204" pitchFamily="34" charset="0"/>
              <a:cs typeface="Arial Narrow" panose="020B0604020202020204" pitchFamily="34" charset="0"/>
            </a:endParaRPr>
          </a:p>
          <a:p>
            <a:r>
              <a:rPr lang="en-US" sz="1600" dirty="0">
                <a:latin typeface="Arial Narrow" panose="020B0604020202020204" pitchFamily="34" charset="0"/>
                <a:cs typeface="Arial Narrow" panose="020B0604020202020204" pitchFamily="34" charset="0"/>
              </a:rPr>
              <a:t>In April 2019, ASHRAE and the International Institute of Refrigeration (IIR) announced the establishment of new definitions for five refrigeration keywords, which are: </a:t>
            </a:r>
          </a:p>
          <a:p>
            <a:pPr marL="285750" indent="-285750">
              <a:buClr>
                <a:schemeClr val="tx1"/>
              </a:buClr>
              <a:buFont typeface="Arial" panose="020B0604020202020204" pitchFamily="34" charset="0"/>
              <a:buChar char="•"/>
            </a:pPr>
            <a:r>
              <a:rPr lang="en-US" sz="1600" b="1" dirty="0">
                <a:solidFill>
                  <a:srgbClr val="00549B"/>
                </a:solidFill>
                <a:latin typeface="Arial Narrow" panose="020B0604020202020204" pitchFamily="34" charset="0"/>
                <a:cs typeface="Arial Narrow" panose="020B0604020202020204" pitchFamily="34" charset="0"/>
              </a:rPr>
              <a:t>Cooling</a:t>
            </a:r>
          </a:p>
          <a:p>
            <a:pPr marL="285750" indent="-285750">
              <a:buClr>
                <a:schemeClr val="tx1"/>
              </a:buClr>
              <a:buFont typeface="Arial" panose="020B0604020202020204" pitchFamily="34" charset="0"/>
              <a:buChar char="•"/>
            </a:pPr>
            <a:r>
              <a:rPr lang="en-US" sz="1600" b="1" dirty="0">
                <a:solidFill>
                  <a:srgbClr val="00549B"/>
                </a:solidFill>
                <a:latin typeface="Arial Narrow" panose="020B0604020202020204" pitchFamily="34" charset="0"/>
                <a:cs typeface="Arial Narrow" panose="020B0604020202020204" pitchFamily="34" charset="0"/>
              </a:rPr>
              <a:t>Refrigeration</a:t>
            </a:r>
          </a:p>
          <a:p>
            <a:pPr marL="285750" indent="-285750">
              <a:buClr>
                <a:schemeClr val="tx1"/>
              </a:buClr>
              <a:buFont typeface="Arial" panose="020B0604020202020204" pitchFamily="34" charset="0"/>
              <a:buChar char="•"/>
            </a:pPr>
            <a:r>
              <a:rPr lang="en-US" sz="1600" b="1" dirty="0">
                <a:solidFill>
                  <a:srgbClr val="00549B"/>
                </a:solidFill>
                <a:latin typeface="Arial Narrow" panose="020B0604020202020204" pitchFamily="34" charset="0"/>
                <a:cs typeface="Arial Narrow" panose="020B0604020202020204" pitchFamily="34" charset="0"/>
              </a:rPr>
              <a:t>Chilling</a:t>
            </a:r>
          </a:p>
          <a:p>
            <a:pPr marL="285750" indent="-285750">
              <a:buClr>
                <a:schemeClr val="tx1"/>
              </a:buClr>
              <a:buFont typeface="Arial" panose="020B0604020202020204" pitchFamily="34" charset="0"/>
              <a:buChar char="•"/>
            </a:pPr>
            <a:r>
              <a:rPr lang="en-US" sz="1600" b="1" dirty="0">
                <a:solidFill>
                  <a:srgbClr val="00549B"/>
                </a:solidFill>
                <a:latin typeface="Arial Narrow" panose="020B0604020202020204" pitchFamily="34" charset="0"/>
                <a:cs typeface="Arial Narrow" panose="020B0604020202020204" pitchFamily="34" charset="0"/>
              </a:rPr>
              <a:t>Freezing</a:t>
            </a:r>
          </a:p>
          <a:p>
            <a:pPr marL="285750" indent="-285750">
              <a:buClr>
                <a:schemeClr val="tx1"/>
              </a:buClr>
              <a:buFont typeface="Arial" panose="020B0604020202020204" pitchFamily="34" charset="0"/>
              <a:buChar char="•"/>
            </a:pPr>
            <a:r>
              <a:rPr lang="en-US" sz="1600" b="1" dirty="0">
                <a:solidFill>
                  <a:srgbClr val="00549B"/>
                </a:solidFill>
                <a:latin typeface="Arial Narrow" panose="020B0604020202020204" pitchFamily="34" charset="0"/>
                <a:cs typeface="Arial Narrow" panose="020B0604020202020204" pitchFamily="34" charset="0"/>
              </a:rPr>
              <a:t>Cold Chain</a:t>
            </a:r>
          </a:p>
        </p:txBody>
      </p:sp>
      <p:sp>
        <p:nvSpPr>
          <p:cNvPr id="9" name="Rectangle 8">
            <a:extLst>
              <a:ext uri="{FF2B5EF4-FFF2-40B4-BE49-F238E27FC236}">
                <a16:creationId xmlns:a16="http://schemas.microsoft.com/office/drawing/2014/main" id="{3F1BDA85-AC6B-490B-850E-2B11A6004C26}"/>
              </a:ext>
            </a:extLst>
          </p:cNvPr>
          <p:cNvSpPr/>
          <p:nvPr/>
        </p:nvSpPr>
        <p:spPr>
          <a:xfrm>
            <a:off x="5212819" y="4618314"/>
            <a:ext cx="6096000" cy="338554"/>
          </a:xfrm>
          <a:prstGeom prst="rect">
            <a:avLst/>
          </a:prstGeom>
        </p:spPr>
        <p:txBody>
          <a:bodyPr>
            <a:spAutoFit/>
          </a:bodyPr>
          <a:lstStyle/>
          <a:p>
            <a:endParaRPr lang="en-US" sz="1600" dirty="0">
              <a:latin typeface="Akzidenz Grotesk BE Regular" panose="02000503030000020003" pitchFamily="50" charset="0"/>
            </a:endParaRPr>
          </a:p>
        </p:txBody>
      </p:sp>
      <p:pic>
        <p:nvPicPr>
          <p:cNvPr id="14" name="Picture 13">
            <a:extLst>
              <a:ext uri="{FF2B5EF4-FFF2-40B4-BE49-F238E27FC236}">
                <a16:creationId xmlns:a16="http://schemas.microsoft.com/office/drawing/2014/main" id="{6CBA5CAE-66BE-43DF-9708-5E445B286A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755" y="3061506"/>
            <a:ext cx="1973246" cy="2570453"/>
          </a:xfrm>
          <a:prstGeom prst="rect">
            <a:avLst/>
          </a:prstGeom>
          <a:ln>
            <a:noFill/>
          </a:ln>
          <a:effectLst>
            <a:outerShdw blurRad="190500" algn="tl" rotWithShape="0">
              <a:srgbClr val="000000">
                <a:alpha val="70000"/>
              </a:srgbClr>
            </a:outerShdw>
          </a:effectLst>
        </p:spPr>
      </p:pic>
      <p:pic>
        <p:nvPicPr>
          <p:cNvPr id="16" name="Picture 15" descr="A picture containing object&#10;&#10;Description generated with very high confidence">
            <a:extLst>
              <a:ext uri="{FF2B5EF4-FFF2-40B4-BE49-F238E27FC236}">
                <a16:creationId xmlns:a16="http://schemas.microsoft.com/office/drawing/2014/main" id="{FF87BA64-9A6F-441B-ACB4-C09EE02B65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8842" y="3062821"/>
            <a:ext cx="2009551" cy="2604542"/>
          </a:xfrm>
          <a:prstGeom prst="rect">
            <a:avLst/>
          </a:prstGeom>
          <a:ln>
            <a:noFill/>
          </a:ln>
          <a:effectLst>
            <a:outerShdw blurRad="190500" algn="tl" rotWithShape="0">
              <a:srgbClr val="000000">
                <a:alpha val="70000"/>
              </a:srgbClr>
            </a:outerShdw>
          </a:effectLst>
        </p:spPr>
      </p:pic>
      <p:sp>
        <p:nvSpPr>
          <p:cNvPr id="12" name="Title 11">
            <a:extLst>
              <a:ext uri="{FF2B5EF4-FFF2-40B4-BE49-F238E27FC236}">
                <a16:creationId xmlns:a16="http://schemas.microsoft.com/office/drawing/2014/main" id="{4B5E455D-7ECC-CB74-A7A4-EE38201D7AA6}"/>
              </a:ext>
            </a:extLst>
          </p:cNvPr>
          <p:cNvSpPr>
            <a:spLocks noGrp="1"/>
          </p:cNvSpPr>
          <p:nvPr>
            <p:ph type="title"/>
          </p:nvPr>
        </p:nvSpPr>
        <p:spPr>
          <a:xfrm>
            <a:off x="6710294" y="175140"/>
            <a:ext cx="5247582" cy="939799"/>
          </a:xfrm>
        </p:spPr>
        <p:txBody>
          <a:bodyPr>
            <a:normAutofit/>
          </a:bodyPr>
          <a:lstStyle/>
          <a:p>
            <a:r>
              <a:rPr 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“R” In ASHRAE</a:t>
            </a:r>
          </a:p>
        </p:txBody>
      </p:sp>
      <p:pic>
        <p:nvPicPr>
          <p:cNvPr id="11" name="Picture 10" descr="A blue and white logo&#10;&#10;Description automatically generated with low confidence">
            <a:extLst>
              <a:ext uri="{FF2B5EF4-FFF2-40B4-BE49-F238E27FC236}">
                <a16:creationId xmlns:a16="http://schemas.microsoft.com/office/drawing/2014/main" id="{428F6349-783A-40E8-9ED0-026E980552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7040" y="5667362"/>
            <a:ext cx="1063558" cy="788347"/>
          </a:xfrm>
          <a:prstGeom prst="rect">
            <a:avLst/>
          </a:prstGeom>
        </p:spPr>
      </p:pic>
    </p:spTree>
    <p:extLst>
      <p:ext uri="{BB962C8B-B14F-4D97-AF65-F5344CB8AC3E}">
        <p14:creationId xmlns:p14="http://schemas.microsoft.com/office/powerpoint/2010/main" val="1691706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2E4A63-18F3-1A4A-AF1F-2143C822963C}"/>
              </a:ext>
            </a:extLst>
          </p:cNvPr>
          <p:cNvSpPr>
            <a:spLocks noGrp="1"/>
          </p:cNvSpPr>
          <p:nvPr>
            <p:ph sz="half" idx="2"/>
          </p:nvPr>
        </p:nvSpPr>
        <p:spPr>
          <a:xfrm>
            <a:off x="226573" y="1176271"/>
            <a:ext cx="9523482" cy="3586163"/>
          </a:xfrm>
        </p:spPr>
        <p:txBody>
          <a:bodyPr>
            <a:noAutofit/>
          </a:bodyPr>
          <a:lstStyle/>
          <a:p>
            <a:pPr marL="0" indent="0">
              <a:lnSpc>
                <a:spcPct val="100000"/>
              </a:lnSpc>
              <a:spcBef>
                <a:spcPts val="600"/>
              </a:spcBef>
              <a:buNone/>
            </a:pPr>
            <a:r>
              <a:rPr lang="en-US" sz="2000" dirty="0">
                <a:solidFill>
                  <a:schemeClr val="tx1"/>
                </a:solidFill>
                <a:latin typeface="Arial Narrow" panose="020B0604020202020204" pitchFamily="34" charset="0"/>
                <a:cs typeface="Arial Narrow" panose="020B0604020202020204" pitchFamily="34" charset="0"/>
              </a:rPr>
              <a:t>The </a:t>
            </a:r>
            <a:r>
              <a:rPr lang="en-US" sz="2000" b="1" dirty="0">
                <a:solidFill>
                  <a:srgbClr val="00549B"/>
                </a:solidFill>
                <a:latin typeface="Arial Narrow" panose="020B0604020202020204" pitchFamily="34" charset="0"/>
                <a:cs typeface="Arial Narrow" panose="020B0604020202020204" pitchFamily="34" charset="0"/>
              </a:rPr>
              <a:t>Task Force For Building Decarbonization </a:t>
            </a:r>
            <a:r>
              <a:rPr lang="en-US" sz="2000" dirty="0">
                <a:solidFill>
                  <a:schemeClr val="tx1"/>
                </a:solidFill>
                <a:latin typeface="Arial Narrow" panose="020B0604020202020204" pitchFamily="34" charset="0"/>
                <a:cs typeface="Arial Narrow" panose="020B0604020202020204" pitchFamily="34" charset="0"/>
              </a:rPr>
              <a:t>(TFBD) is working to</a:t>
            </a:r>
            <a:r>
              <a:rPr lang="en-US" sz="2000" dirty="0">
                <a:latin typeface="Arial Narrow" panose="020B0604020202020204" pitchFamily="34" charset="0"/>
                <a:cs typeface="Arial Narrow" panose="020B0604020202020204" pitchFamily="34" charset="0"/>
              </a:rPr>
              <a:t> </a:t>
            </a:r>
            <a:r>
              <a:rPr lang="en-US" sz="2000" dirty="0">
                <a:solidFill>
                  <a:schemeClr val="tx1"/>
                </a:solidFill>
                <a:latin typeface="Arial Narrow" panose="020B0604020202020204" pitchFamily="34" charset="0"/>
                <a:cs typeface="Arial Narrow" panose="020B0604020202020204" pitchFamily="34" charset="0"/>
              </a:rPr>
              <a:t>implement strategy, direction, and successful products and services for the industry relating to building decarbonization.</a:t>
            </a:r>
          </a:p>
          <a:p>
            <a:pPr marL="0" indent="0">
              <a:lnSpc>
                <a:spcPct val="100000"/>
              </a:lnSpc>
              <a:spcBef>
                <a:spcPts val="600"/>
              </a:spcBef>
              <a:buNone/>
            </a:pPr>
            <a:endParaRPr lang="en-US" sz="2000" dirty="0">
              <a:solidFill>
                <a:schemeClr val="tx1"/>
              </a:solidFill>
              <a:latin typeface="Arial Narrow" panose="020B0604020202020204" pitchFamily="34" charset="0"/>
              <a:cs typeface="Arial Narrow" panose="020B0604020202020204" pitchFamily="34" charset="0"/>
            </a:endParaRPr>
          </a:p>
          <a:p>
            <a:pPr marL="0" indent="0">
              <a:lnSpc>
                <a:spcPct val="100000"/>
              </a:lnSpc>
              <a:spcBef>
                <a:spcPts val="600"/>
              </a:spcBef>
              <a:buNone/>
            </a:pPr>
            <a:r>
              <a:rPr lang="en-US" sz="2000" dirty="0">
                <a:solidFill>
                  <a:schemeClr val="tx1"/>
                </a:solidFill>
                <a:latin typeface="Arial Narrow" panose="020B0604020202020204" pitchFamily="34" charset="0"/>
                <a:cs typeface="Arial Narrow" panose="020B0604020202020204" pitchFamily="34" charset="0"/>
              </a:rPr>
              <a:t>Products and Services Include:</a:t>
            </a:r>
          </a:p>
          <a:p>
            <a:pPr>
              <a:lnSpc>
                <a:spcPct val="100000"/>
              </a:lnSpc>
              <a:spcBef>
                <a:spcPts val="600"/>
              </a:spcBef>
              <a:buClrTx/>
            </a:pPr>
            <a:r>
              <a:rPr lang="en-US" sz="2000" dirty="0">
                <a:solidFill>
                  <a:schemeClr val="tx1"/>
                </a:solidFill>
                <a:latin typeface="Arial Narrow" panose="020B0604020202020204" pitchFamily="34" charset="0"/>
                <a:cs typeface="Arial Narrow" panose="020B0604020202020204" pitchFamily="34" charset="0"/>
              </a:rPr>
              <a:t>Seven Guides </a:t>
            </a:r>
          </a:p>
          <a:p>
            <a:pPr>
              <a:spcBef>
                <a:spcPts val="600"/>
              </a:spcBef>
              <a:buClrTx/>
            </a:pPr>
            <a:r>
              <a:rPr lang="en-US" sz="2000" dirty="0">
                <a:solidFill>
                  <a:schemeClr val="tx1"/>
                </a:solidFill>
                <a:latin typeface="Arial Narrow" panose="020B0606020202030204" pitchFamily="34" charset="0"/>
              </a:rPr>
              <a:t>Six Video Series </a:t>
            </a:r>
            <a:r>
              <a:rPr lang="en-US" sz="2000" i="1" dirty="0">
                <a:solidFill>
                  <a:schemeClr val="tx1"/>
                </a:solidFill>
                <a:latin typeface="Arial Narrow" panose="020B0606020202030204" pitchFamily="34" charset="0"/>
              </a:rPr>
              <a:t>(first video launched in August ‘23)</a:t>
            </a:r>
            <a:endParaRPr lang="en-US" sz="2000" i="1" dirty="0">
              <a:solidFill>
                <a:schemeClr val="tx1"/>
              </a:solidFill>
              <a:latin typeface="Arial Narrow" panose="020B0606020202030204" pitchFamily="34" charset="0"/>
              <a:cs typeface="Arial Narrow" panose="020B0604020202020204" pitchFamily="34" charset="0"/>
            </a:endParaRPr>
          </a:p>
          <a:p>
            <a:pPr>
              <a:lnSpc>
                <a:spcPct val="100000"/>
              </a:lnSpc>
              <a:spcBef>
                <a:spcPts val="600"/>
              </a:spcBef>
              <a:buClrTx/>
            </a:pPr>
            <a:r>
              <a:rPr lang="en-US" sz="2000" dirty="0">
                <a:solidFill>
                  <a:schemeClr val="tx1"/>
                </a:solidFill>
                <a:latin typeface="Arial Narrow" panose="020B0604020202020204" pitchFamily="34" charset="0"/>
                <a:cs typeface="Arial Narrow" panose="020B0604020202020204" pitchFamily="34" charset="0"/>
              </a:rPr>
              <a:t>Creating content for Knowledge Hub and ashrae.org </a:t>
            </a:r>
          </a:p>
          <a:p>
            <a:pPr>
              <a:lnSpc>
                <a:spcPct val="100000"/>
              </a:lnSpc>
              <a:spcBef>
                <a:spcPts val="600"/>
              </a:spcBef>
              <a:buClrTx/>
            </a:pPr>
            <a:r>
              <a:rPr lang="en-US" sz="2000" dirty="0">
                <a:solidFill>
                  <a:schemeClr val="tx1"/>
                </a:solidFill>
                <a:latin typeface="Arial Narrow" panose="020B0604020202020204" pitchFamily="34" charset="0"/>
                <a:cs typeface="Arial Narrow" panose="020B0604020202020204" pitchFamily="34" charset="0"/>
              </a:rPr>
              <a:t>Establishing relevant training &amp; education</a:t>
            </a:r>
          </a:p>
          <a:p>
            <a:pPr marL="0" indent="0" algn="ctr">
              <a:buNone/>
            </a:pPr>
            <a:endParaRPr lang="en-US" sz="2000" dirty="0">
              <a:latin typeface="Arial Narrow" panose="020B0604020202020204" pitchFamily="34" charset="0"/>
              <a:cs typeface="Arial Narrow" panose="020B0604020202020204" pitchFamily="34" charset="0"/>
            </a:endParaRPr>
          </a:p>
          <a:p>
            <a:pPr marL="0" indent="0" algn="ctr">
              <a:buNone/>
            </a:pPr>
            <a:r>
              <a:rPr kumimoji="0" lang="en-US" u="sng" strike="noStrike" kern="1200" cap="none" spc="0" normalizeH="0" baseline="0" noProof="0" dirty="0">
                <a:ln>
                  <a:noFill/>
                </a:ln>
                <a:solidFill>
                  <a:srgbClr val="03C0FF"/>
                </a:solidFill>
                <a:effectLst/>
                <a:uLnTx/>
                <a:uFillTx/>
                <a:latin typeface="Arial Narrow" panose="020B0604020202020204" pitchFamily="34" charset="0"/>
                <a:cs typeface="Arial Narrow" panose="020B0604020202020204" pitchFamily="34" charset="0"/>
              </a:rPr>
              <a:t> </a:t>
            </a:r>
            <a:endParaRPr lang="en-US" dirty="0">
              <a:solidFill>
                <a:srgbClr val="03C0FF"/>
              </a:solidFill>
              <a:latin typeface="Arial Narrow" panose="020B0604020202020204" pitchFamily="34" charset="0"/>
              <a:cs typeface="Arial Narrow" panose="020B0604020202020204" pitchFamily="34" charset="0"/>
            </a:endParaRPr>
          </a:p>
          <a:p>
            <a:pPr marL="0" indent="0" algn="ctr">
              <a:buNone/>
            </a:pPr>
            <a:endParaRPr lang="en-US" sz="2000" dirty="0">
              <a:solidFill>
                <a:schemeClr val="tx1"/>
              </a:solidFill>
              <a:latin typeface="Arial Narrow" panose="020B0606020202030204" pitchFamily="34" charset="0"/>
              <a:cs typeface="Arial Narrow" panose="020B0604020202020204" pitchFamily="34" charset="0"/>
            </a:endParaRPr>
          </a:p>
          <a:p>
            <a:pPr marL="0" indent="0" algn="ctr">
              <a:buNone/>
            </a:pPr>
            <a:r>
              <a:rPr kumimoji="0" lang="en-US" b="1" i="0" strike="noStrike" kern="1200" cap="none" spc="0" normalizeH="0" baseline="0" noProof="0" dirty="0">
                <a:ln>
                  <a:noFill/>
                </a:ln>
                <a:solidFill>
                  <a:srgbClr val="03C0FF"/>
                </a:solidFill>
                <a:effectLst/>
                <a:uLnTx/>
                <a:uFillTx/>
                <a:latin typeface="Arial Narrow" panose="020B0606020202030204" pitchFamily="34" charset="0"/>
              </a:rPr>
              <a:t>				ashrae.org/decarb</a:t>
            </a:r>
            <a:endParaRPr lang="en-US" b="1" i="0" strike="noStrike" kern="1200" cap="none" spc="0" normalizeH="0" baseline="0" noProof="0" dirty="0">
              <a:ln>
                <a:noFill/>
              </a:ln>
              <a:solidFill>
                <a:srgbClr val="03C0FF"/>
              </a:solidFill>
              <a:effectLst/>
              <a:uLnTx/>
              <a:uFillTx/>
              <a:latin typeface="Arial Narrow" panose="020B0606020202030204" pitchFamily="34" charset="0"/>
            </a:endParaRPr>
          </a:p>
          <a:p>
            <a:pPr marL="0" indent="0" algn="ctr">
              <a:buNone/>
            </a:pPr>
            <a:br>
              <a:rPr lang="en-US" sz="1600" dirty="0">
                <a:latin typeface="Arial Narrow" panose="020B0604020202020204" pitchFamily="34" charset="0"/>
                <a:cs typeface="Arial Narrow" panose="020B0604020202020204" pitchFamily="34" charset="0"/>
              </a:rPr>
            </a:br>
            <a:endParaRPr lang="en-US" sz="1600" dirty="0">
              <a:latin typeface="Arial Narrow" panose="020B0604020202020204" pitchFamily="34" charset="0"/>
              <a:cs typeface="Arial Narrow" panose="020B0604020202020204" pitchFamily="34" charset="0"/>
            </a:endParaRPr>
          </a:p>
          <a:p>
            <a:pPr marL="0" indent="0">
              <a:buNone/>
            </a:pPr>
            <a:endParaRPr lang="en-US" sz="1600" dirty="0">
              <a:latin typeface="Arial Narrow" panose="020B0604020202020204" pitchFamily="34" charset="0"/>
              <a:cs typeface="Arial Narrow" panose="020B0604020202020204" pitchFamily="34" charset="0"/>
            </a:endParaRPr>
          </a:p>
          <a:p>
            <a:pPr marL="0" indent="0">
              <a:buNone/>
            </a:pPr>
            <a:endParaRPr lang="en-US" sz="1600" dirty="0">
              <a:latin typeface="Arial Narrow" panose="020B0604020202020204" pitchFamily="34" charset="0"/>
              <a:cs typeface="Arial Narrow" panose="020B0604020202020204" pitchFamily="34" charset="0"/>
            </a:endParaRPr>
          </a:p>
          <a:p>
            <a:pPr marL="0" indent="0">
              <a:buNone/>
            </a:pPr>
            <a:endParaRPr lang="en-US" sz="1600" dirty="0">
              <a:latin typeface="Arial Narrow" panose="020B0604020202020204" pitchFamily="34" charset="0"/>
              <a:cs typeface="Arial Narrow" panose="020B0604020202020204" pitchFamily="34" charset="0"/>
            </a:endParaRPr>
          </a:p>
          <a:p>
            <a:pPr marL="0" indent="0">
              <a:buNone/>
            </a:pPr>
            <a:endParaRPr lang="en-US" sz="1600" dirty="0">
              <a:latin typeface="Arial Narrow" panose="020B0604020202020204" pitchFamily="34" charset="0"/>
              <a:cs typeface="Arial Narrow" panose="020B0604020202020204" pitchFamily="34" charset="0"/>
            </a:endParaRPr>
          </a:p>
          <a:p>
            <a:pPr marL="0" indent="0">
              <a:buNone/>
            </a:pPr>
            <a:endParaRPr lang="en-US" sz="1600" dirty="0">
              <a:latin typeface="Arial Narrow" panose="020B0604020202020204" pitchFamily="34" charset="0"/>
              <a:cs typeface="Arial Narrow" panose="020B0604020202020204" pitchFamily="34" charset="0"/>
            </a:endParaRPr>
          </a:p>
          <a:p>
            <a:pPr marL="0" indent="0" algn="ctr">
              <a:buNone/>
            </a:pPr>
            <a:endParaRPr lang="en-US" sz="1600" dirty="0">
              <a:latin typeface="Arial Narrow" panose="020B0604020202020204" pitchFamily="34" charset="0"/>
              <a:cs typeface="Arial Narrow" panose="020B0604020202020204" pitchFamily="34" charset="0"/>
            </a:endParaRPr>
          </a:p>
          <a:p>
            <a:pPr marL="0" indent="0" algn="ctr">
              <a:buNone/>
            </a:pPr>
            <a:endParaRPr lang="en-US" sz="1600" dirty="0">
              <a:latin typeface="Arial Narrow" panose="020B0604020202020204" pitchFamily="34" charset="0"/>
              <a:cs typeface="Arial Narrow" panose="020B0604020202020204" pitchFamily="34" charset="0"/>
            </a:endParaRPr>
          </a:p>
          <a:p>
            <a:pPr marL="0" indent="0" algn="ctr">
              <a:buNone/>
            </a:pPr>
            <a:endParaRPr lang="en-US" sz="1600" dirty="0">
              <a:latin typeface="Arial Narrow" panose="020B0604020202020204" pitchFamily="34" charset="0"/>
              <a:cs typeface="Arial Narrow" panose="020B0604020202020204" pitchFamily="34" charset="0"/>
            </a:endParaRPr>
          </a:p>
        </p:txBody>
      </p:sp>
      <p:pic>
        <p:nvPicPr>
          <p:cNvPr id="1028" name="Picture 4">
            <a:extLst>
              <a:ext uri="{FF2B5EF4-FFF2-40B4-BE49-F238E27FC236}">
                <a16:creationId xmlns:a16="http://schemas.microsoft.com/office/drawing/2014/main" id="{131C8272-E89C-BC9E-A4B1-E745D03F31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9586" y="3090083"/>
            <a:ext cx="2430780" cy="24307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7CC2265-03E4-46ED-947B-534228AC1AB4}"/>
              </a:ext>
            </a:extLst>
          </p:cNvPr>
          <p:cNvSpPr txBox="1">
            <a:spLocks/>
          </p:cNvSpPr>
          <p:nvPr/>
        </p:nvSpPr>
        <p:spPr>
          <a:xfrm>
            <a:off x="226573" y="171384"/>
            <a:ext cx="8620126" cy="1004887"/>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b="1" kern="1200">
                <a:solidFill>
                  <a:schemeClr val="bg1"/>
                </a:solidFill>
                <a:latin typeface="Akzidenz Grotesk BE Medium" panose="02000803030000020004" pitchFamily="50" charset="0"/>
                <a:ea typeface="+mj-ea"/>
                <a:cs typeface="+mj-cs"/>
              </a:defRPr>
            </a:lvl1pPr>
          </a:lstStyle>
          <a:p>
            <a:pPr algn="l"/>
            <a:r>
              <a:rPr lang="en-US" sz="4000"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Task Force for Building Decarbonization</a:t>
            </a:r>
          </a:p>
        </p:txBody>
      </p:sp>
      <p:pic>
        <p:nvPicPr>
          <p:cNvPr id="6" name="Picture 5">
            <a:extLst>
              <a:ext uri="{FF2B5EF4-FFF2-40B4-BE49-F238E27FC236}">
                <a16:creationId xmlns:a16="http://schemas.microsoft.com/office/drawing/2014/main" id="{99B74BD2-8293-2C05-317F-88D801402B2C}"/>
              </a:ext>
            </a:extLst>
          </p:cNvPr>
          <p:cNvPicPr>
            <a:picLocks noChangeAspect="1"/>
          </p:cNvPicPr>
          <p:nvPr/>
        </p:nvPicPr>
        <p:blipFill>
          <a:blip r:embed="rId4"/>
          <a:stretch>
            <a:fillRect/>
          </a:stretch>
        </p:blipFill>
        <p:spPr>
          <a:xfrm>
            <a:off x="5674058" y="2092049"/>
            <a:ext cx="3605407" cy="231754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24504865"/>
      </p:ext>
    </p:extLst>
  </p:cSld>
  <p:clrMapOvr>
    <a:masterClrMapping/>
  </p:clrMapOvr>
  <p:transition spd="slow" advClick="0"/>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37218" y="211163"/>
            <a:ext cx="8620126" cy="1004887"/>
          </a:xfrm>
        </p:spPr>
        <p:txBody>
          <a:bodyPr>
            <a:noAutofit/>
          </a:bodyPr>
          <a:lstStyle/>
          <a:p>
            <a:pPr algn="l"/>
            <a:r>
              <a:rPr 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ASHRAE Vision 2030 and Beyond</a:t>
            </a:r>
          </a:p>
        </p:txBody>
      </p:sp>
      <p:sp>
        <p:nvSpPr>
          <p:cNvPr id="12" name="Content Placeholder 2">
            <a:extLst>
              <a:ext uri="{FF2B5EF4-FFF2-40B4-BE49-F238E27FC236}">
                <a16:creationId xmlns:a16="http://schemas.microsoft.com/office/drawing/2014/main" id="{B04D4031-26A4-4A28-A826-31518E49EBA1}"/>
              </a:ext>
            </a:extLst>
          </p:cNvPr>
          <p:cNvSpPr txBox="1">
            <a:spLocks/>
          </p:cNvSpPr>
          <p:nvPr/>
        </p:nvSpPr>
        <p:spPr>
          <a:xfrm>
            <a:off x="1962360" y="1361470"/>
            <a:ext cx="7172323" cy="1872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kzidenz-grotesk"/>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kzidenz Grotesk BE Regular" panose="02000503030000020003"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kzidenz Grotesk BE Regular" panose="02000503030000020003"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kzidenz Grotesk BE Regular" panose="02000503030000020003"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kzidenz Grotesk BE Regular" panose="02000503030000020003"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lvl="2" indent="-288925"/>
            <a:r>
              <a:rPr lang="en-US" dirty="0">
                <a:latin typeface="Arial Narrow" panose="020B0604020202020204" pitchFamily="34" charset="0"/>
                <a:cs typeface="Arial Narrow" panose="020B0604020202020204" pitchFamily="34" charset="0"/>
              </a:rPr>
              <a:t>Serve as a knowledge base for defining how buildings of the future will be designed, constructed, and operated.</a:t>
            </a:r>
          </a:p>
          <a:p>
            <a:pPr marL="514350" lvl="2" indent="-288925"/>
            <a:r>
              <a:rPr lang="en-US" dirty="0">
                <a:latin typeface="Arial Narrow" panose="020B0604020202020204" pitchFamily="34" charset="0"/>
                <a:cs typeface="Arial Narrow" panose="020B0604020202020204" pitchFamily="34" charset="0"/>
              </a:rPr>
              <a:t>Continually drive the innovative and strategic improvements needed during the revolution of the built environment.</a:t>
            </a:r>
          </a:p>
          <a:p>
            <a:pPr marL="457200" lvl="1" indent="0">
              <a:buFont typeface="Arial" panose="020B0604020202020204" pitchFamily="34" charset="0"/>
              <a:buNone/>
            </a:pPr>
            <a:endParaRPr lang="en-US" sz="2000" dirty="0">
              <a:latin typeface="Arial Narrow" panose="020B0604020202020204" pitchFamily="34" charset="0"/>
              <a:cs typeface="Arial Narrow" panose="020B0604020202020204" pitchFamily="34" charset="0"/>
            </a:endParaRPr>
          </a:p>
        </p:txBody>
      </p:sp>
      <p:sp>
        <p:nvSpPr>
          <p:cNvPr id="8" name="TextBox 7">
            <a:extLst>
              <a:ext uri="{FF2B5EF4-FFF2-40B4-BE49-F238E27FC236}">
                <a16:creationId xmlns:a16="http://schemas.microsoft.com/office/drawing/2014/main" id="{CBB7372C-EA2E-4006-B927-FD9DDDA6FB72}"/>
              </a:ext>
            </a:extLst>
          </p:cNvPr>
          <p:cNvSpPr txBox="1"/>
          <p:nvPr/>
        </p:nvSpPr>
        <p:spPr>
          <a:xfrm>
            <a:off x="7743707" y="4188310"/>
            <a:ext cx="4299881" cy="646331"/>
          </a:xfrm>
          <a:prstGeom prst="rect">
            <a:avLst/>
          </a:prstGeom>
          <a:noFill/>
        </p:spPr>
        <p:txBody>
          <a:bodyPr wrap="square">
            <a:spAutoFit/>
          </a:bodyPr>
          <a:lstStyle/>
          <a:p>
            <a:pPr algn="ctr"/>
            <a:r>
              <a:rPr lang="en-US" dirty="0">
                <a:latin typeface="Arial Narrow" panose="020B0604020202020204" pitchFamily="34" charset="0"/>
                <a:cs typeface="Arial Narrow" panose="020B0604020202020204" pitchFamily="34" charset="0"/>
              </a:rPr>
              <a:t>Email questions or comments to </a:t>
            </a:r>
            <a:r>
              <a:rPr lang="en-US" b="1" dirty="0">
                <a:solidFill>
                  <a:srgbClr val="03C0FF"/>
                </a:solidFill>
                <a:latin typeface="Arial Narrow" panose="020B0604020202020204" pitchFamily="34" charset="0"/>
                <a:cs typeface="Arial Narrow" panose="020B0604020202020204" pitchFamily="34" charset="0"/>
              </a:rPr>
              <a:t>vision2030@ashrae.org</a:t>
            </a:r>
            <a:endParaRPr lang="fr-FR" b="1" dirty="0">
              <a:solidFill>
                <a:srgbClr val="03C0FF"/>
              </a:solidFill>
              <a:effectLst/>
              <a:latin typeface="Arial Narrow" panose="020B0604020202020204" pitchFamily="34" charset="0"/>
              <a:cs typeface="Arial Narrow" panose="020B0604020202020204" pitchFamily="34" charset="0"/>
            </a:endParaRPr>
          </a:p>
        </p:txBody>
      </p:sp>
      <p:pic>
        <p:nvPicPr>
          <p:cNvPr id="10" name="Picture 9" descr="Graphical user interface&#10;&#10;Description automatically generated">
            <a:extLst>
              <a:ext uri="{FF2B5EF4-FFF2-40B4-BE49-F238E27FC236}">
                <a16:creationId xmlns:a16="http://schemas.microsoft.com/office/drawing/2014/main" id="{0D82980D-1A68-4668-BEDE-958F26C78C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806" b="27561"/>
          <a:stretch/>
        </p:blipFill>
        <p:spPr>
          <a:xfrm>
            <a:off x="1184185" y="3165841"/>
            <a:ext cx="6253099" cy="2342296"/>
          </a:xfrm>
          <a:prstGeom prst="rect">
            <a:avLst/>
          </a:prstGeom>
          <a:effectLst>
            <a:outerShdw blurRad="63500" sx="102000" sy="102000" algn="ctr" rotWithShape="0">
              <a:prstClr val="black">
                <a:alpha val="40000"/>
              </a:prstClr>
            </a:outerShdw>
          </a:effectLst>
        </p:spPr>
      </p:pic>
      <p:pic>
        <p:nvPicPr>
          <p:cNvPr id="5" name="Picture 4" descr="Related image">
            <a:extLst>
              <a:ext uri="{FF2B5EF4-FFF2-40B4-BE49-F238E27FC236}">
                <a16:creationId xmlns:a16="http://schemas.microsoft.com/office/drawing/2014/main" id="{E6354878-D666-1949-8E7B-198E1EC039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692" y="1294108"/>
            <a:ext cx="1275470" cy="1275470"/>
          </a:xfrm>
          <a:prstGeom prst="rect">
            <a:avLst/>
          </a:prstGeom>
          <a:noFill/>
          <a:effectLst>
            <a:reflection blurRad="6350" stA="19000" endPos="19000" dir="5400000" sy="-100000" algn="bl" rotWithShape="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7275267-9746-40CC-7843-462E6DA3E2C3}"/>
              </a:ext>
            </a:extLst>
          </p:cNvPr>
          <p:cNvSpPr txBox="1"/>
          <p:nvPr/>
        </p:nvSpPr>
        <p:spPr>
          <a:xfrm>
            <a:off x="3048930" y="5975719"/>
            <a:ext cx="6094140" cy="461665"/>
          </a:xfrm>
          <a:prstGeom prst="rect">
            <a:avLst/>
          </a:prstGeom>
          <a:noFill/>
        </p:spPr>
        <p:txBody>
          <a:bodyPr wrap="square">
            <a:spAutoFit/>
          </a:bodyPr>
          <a:lstStyle/>
          <a:p>
            <a:pPr algn="ctr"/>
            <a:r>
              <a:rPr lang="en-US" sz="2400" b="1" dirty="0">
                <a:solidFill>
                  <a:srgbClr val="03C0FF"/>
                </a:solidFill>
                <a:latin typeface="Arial Narrow" panose="020B0604020202020204" pitchFamily="34" charset="0"/>
                <a:cs typeface="Arial Narrow" panose="020B0604020202020204" pitchFamily="34" charset="0"/>
              </a:rPr>
              <a:t>ashrae.org/vision2030 </a:t>
            </a:r>
            <a:endParaRPr lang="en-US" sz="2400" b="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937636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B971B429-6C0C-47C8-BF46-EB9D683987B8}"/>
              </a:ext>
            </a:extLst>
          </p:cNvPr>
          <p:cNvGraphicFramePr>
            <a:graphicFrameLocks noGrp="1"/>
          </p:cNvGraphicFramePr>
          <p:nvPr>
            <p:extLst>
              <p:ext uri="{D42A27DB-BD31-4B8C-83A1-F6EECF244321}">
                <p14:modId xmlns:p14="http://schemas.microsoft.com/office/powerpoint/2010/main" val="1553934273"/>
              </p:ext>
            </p:extLst>
          </p:nvPr>
        </p:nvGraphicFramePr>
        <p:xfrm>
          <a:off x="1715606" y="2131688"/>
          <a:ext cx="8040029" cy="4000808"/>
        </p:xfrm>
        <a:graphic>
          <a:graphicData uri="http://schemas.openxmlformats.org/drawingml/2006/table">
            <a:tbl>
              <a:tblPr firstRow="1" lastCol="1" bandRow="1" bandCol="1">
                <a:effectLst>
                  <a:outerShdw blurRad="63500" sx="102000" sy="102000" algn="ctr" rotWithShape="0">
                    <a:prstClr val="black">
                      <a:alpha val="40000"/>
                    </a:prstClr>
                  </a:outerShdw>
                </a:effectLst>
                <a:tableStyleId>{5C22544A-7EE6-4342-B048-85BDC9FD1C3A}</a:tableStyleId>
              </a:tblPr>
              <a:tblGrid>
                <a:gridCol w="4177010">
                  <a:extLst>
                    <a:ext uri="{9D8B030D-6E8A-4147-A177-3AD203B41FA5}">
                      <a16:colId xmlns:a16="http://schemas.microsoft.com/office/drawing/2014/main" val="1346466229"/>
                    </a:ext>
                  </a:extLst>
                </a:gridCol>
                <a:gridCol w="3863019">
                  <a:extLst>
                    <a:ext uri="{9D8B030D-6E8A-4147-A177-3AD203B41FA5}">
                      <a16:colId xmlns:a16="http://schemas.microsoft.com/office/drawing/2014/main" val="2372801223"/>
                    </a:ext>
                  </a:extLst>
                </a:gridCol>
              </a:tblGrid>
              <a:tr h="305584">
                <a:tc>
                  <a:txBody>
                    <a:bodyPr/>
                    <a:lstStyle/>
                    <a:p>
                      <a:pPr algn="ctr"/>
                      <a:r>
                        <a:rPr lang="en-US" sz="1600" b="1" i="0" dirty="0">
                          <a:solidFill>
                            <a:srgbClr val="00549B"/>
                          </a:solidFill>
                          <a:latin typeface="Arial Narrow"/>
                          <a:cs typeface="Arial Narrow" panose="020B0604020202020204" pitchFamily="34" charset="0"/>
                        </a:rPr>
                        <a:t>ASHRAE Courses &amp; Seminars</a:t>
                      </a:r>
                    </a:p>
                  </a:txBody>
                  <a:tcPr marL="0" marR="0" marT="0" marB="0">
                    <a:noFill/>
                  </a:tcPr>
                </a:tc>
                <a:tc>
                  <a:txBody>
                    <a:bodyPr/>
                    <a:lstStyle/>
                    <a:p>
                      <a:pPr algn="ctr"/>
                      <a:r>
                        <a:rPr lang="en-US" sz="1600" b="1" i="0" dirty="0">
                          <a:solidFill>
                            <a:srgbClr val="00549B"/>
                          </a:solidFill>
                          <a:latin typeface="Arial Narrow" panose="020B0604020202020204" pitchFamily="34" charset="0"/>
                          <a:cs typeface="Arial Narrow" panose="020B0604020202020204" pitchFamily="34" charset="0"/>
                        </a:rPr>
                        <a:t>Global Training Center in Dubai</a:t>
                      </a:r>
                    </a:p>
                  </a:txBody>
                  <a:tcPr marL="0" marR="0" marT="0" marB="0">
                    <a:noFill/>
                  </a:tcPr>
                </a:tc>
                <a:extLst>
                  <a:ext uri="{0D108BD9-81ED-4DB2-BD59-A6C34878D82A}">
                    <a16:rowId xmlns:a16="http://schemas.microsoft.com/office/drawing/2014/main" val="1621282228"/>
                  </a:ext>
                </a:extLst>
              </a:tr>
              <a:tr h="476081">
                <a:tc>
                  <a:txBody>
                    <a:bodyPr/>
                    <a:lstStyle/>
                    <a:p>
                      <a:pPr marL="0" marR="0" lvl="0" indent="0" algn="l">
                        <a:lnSpc>
                          <a:spcPct val="100000"/>
                        </a:lnSpc>
                        <a:spcBef>
                          <a:spcPts val="0"/>
                        </a:spcBef>
                        <a:spcAft>
                          <a:spcPts val="0"/>
                        </a:spcAft>
                        <a:buNone/>
                      </a:pPr>
                      <a:r>
                        <a:rPr lang="en-US" sz="1600" b="0" i="0" u="none" strike="noStrike" kern="1200" cap="none" spc="0" normalizeH="0" baseline="0" noProof="0" dirty="0">
                          <a:ln>
                            <a:noFill/>
                          </a:ln>
                          <a:effectLst/>
                          <a:uLnTx/>
                          <a:uFillTx/>
                          <a:latin typeface="Arial Narrow"/>
                          <a:ea typeface="+mn-ea"/>
                          <a:cs typeface="Arial Narrow" panose="020B0604020202020204" pitchFamily="34" charset="0"/>
                        </a:rPr>
                        <a:t>Building Decarbonization</a:t>
                      </a: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txBody>
                  <a:tcPr marL="0" marR="0" marT="0" marB="0">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0" i="0" u="none" strike="noStrike" kern="1200" cap="none" spc="0" normalizeH="0" baseline="0" noProof="0" dirty="0">
                          <a:ln>
                            <a:noFill/>
                          </a:ln>
                          <a:solidFill>
                            <a:schemeClr val="bg1"/>
                          </a:solidFill>
                          <a:effectLst/>
                          <a:uLnTx/>
                          <a:uFillTx/>
                          <a:latin typeface="Arial Narrow"/>
                          <a:ea typeface="+mn-ea"/>
                          <a:cs typeface="Arial Narrow" panose="020B0604020202020204" pitchFamily="34" charset="0"/>
                        </a:rPr>
                        <a:t>Humidity Control</a:t>
                      </a:r>
                      <a:endPar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endParaRPr lang="en-US" sz="1600" b="0" i="0" dirty="0">
                        <a:latin typeface="Arial Narrow" panose="020B0604020202020204" pitchFamily="34" charset="0"/>
                        <a:cs typeface="Arial Narrow" panose="020B0604020202020204" pitchFamily="34" charset="0"/>
                      </a:endParaRPr>
                    </a:p>
                  </a:txBody>
                  <a:tcPr marL="0" marR="0" marT="0" marB="0">
                    <a:noFill/>
                  </a:tcPr>
                </a:tc>
                <a:extLst>
                  <a:ext uri="{0D108BD9-81ED-4DB2-BD59-A6C34878D82A}">
                    <a16:rowId xmlns:a16="http://schemas.microsoft.com/office/drawing/2014/main" val="1864195529"/>
                  </a:ext>
                </a:extLst>
              </a:tr>
              <a:tr h="476081">
                <a:tc>
                  <a:txBody>
                    <a:bodyPr/>
                    <a:lstStyle/>
                    <a:p>
                      <a:pPr marL="0" marR="0" lvl="0" indent="0" algn="l" rtl="0" eaLnBrk="1" fontAlgn="auto" latinLnBrk="0" hangingPunct="1">
                        <a:lnSpc>
                          <a:spcPct val="100000"/>
                        </a:lnSpc>
                        <a:spcBef>
                          <a:spcPts val="0"/>
                        </a:spcBef>
                        <a:spcAft>
                          <a:spcPts val="0"/>
                        </a:spcAft>
                        <a:buClrTx/>
                        <a:buSzTx/>
                        <a:buFontTx/>
                        <a:buNone/>
                      </a:pPr>
                      <a:r>
                        <a:rPr lang="en-US" sz="1600" b="0" i="0" u="none" strike="noStrike" kern="1200" cap="none" spc="0" normalizeH="0" baseline="0" noProof="0" dirty="0">
                          <a:ln>
                            <a:noFill/>
                          </a:ln>
                          <a:effectLst/>
                          <a:uLnTx/>
                          <a:uFillTx/>
                          <a:latin typeface="Arial Narrow"/>
                          <a:ea typeface="+mn-ea"/>
                          <a:cs typeface="Arial Narrow" panose="020B0604020202020204" pitchFamily="34" charset="0"/>
                        </a:rPr>
                        <a:t>V in HVAC – Improving IAQ</a:t>
                      </a: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txBody>
                  <a:tcPr marL="0" marR="0" marT="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Narrow"/>
                          <a:ea typeface="+mn-ea"/>
                          <a:cs typeface="Arial Narrow" panose="020B0604020202020204" pitchFamily="34" charset="0"/>
                        </a:rPr>
                        <a:t>Standard </a:t>
                      </a:r>
                      <a:r>
                        <a:rPr lang="en-US" sz="1600" b="0" i="0" u="none" strike="noStrike" kern="1200" cap="none" spc="0" normalizeH="0" baseline="0" noProof="0" dirty="0">
                          <a:ln>
                            <a:noFill/>
                          </a:ln>
                          <a:solidFill>
                            <a:schemeClr val="bg1"/>
                          </a:solidFill>
                          <a:effectLst/>
                          <a:uLnTx/>
                          <a:uFillTx/>
                          <a:latin typeface="Arial Narrow"/>
                          <a:ea typeface="+mn-ea"/>
                          <a:cs typeface="Arial Narrow" panose="020B0604020202020204" pitchFamily="34" charset="0"/>
                        </a:rPr>
                        <a:t>62.1</a:t>
                      </a:r>
                      <a:endParaRPr kumimoji="0" lang="en-US" sz="1600" b="0" i="0" u="none" strike="noStrike" kern="1200" cap="none" spc="0" normalizeH="0" baseline="0" noProof="0">
                        <a:ln>
                          <a:noFill/>
                        </a:ln>
                        <a:solidFill>
                          <a:schemeClr val="bg1"/>
                        </a:solidFill>
                        <a:effectLst/>
                        <a:uLnTx/>
                        <a:uFillTx/>
                        <a:latin typeface="Arial Narrow"/>
                        <a:ea typeface="+mn-ea"/>
                        <a:cs typeface="Arial Narrow" panose="020B0604020202020204" pitchFamily="34" charset="0"/>
                      </a:endParaRPr>
                    </a:p>
                    <a:p>
                      <a:endParaRPr lang="en-US" sz="1600" b="0" i="0" dirty="0">
                        <a:latin typeface="Arial Narrow" panose="020B0604020202020204" pitchFamily="34" charset="0"/>
                        <a:cs typeface="Arial Narrow" panose="020B0604020202020204" pitchFamily="34" charset="0"/>
                      </a:endParaRPr>
                    </a:p>
                  </a:txBody>
                  <a:tcPr marL="0" marR="0" marT="0" marB="0">
                    <a:noFill/>
                  </a:tcPr>
                </a:tc>
                <a:extLst>
                  <a:ext uri="{0D108BD9-81ED-4DB2-BD59-A6C34878D82A}">
                    <a16:rowId xmlns:a16="http://schemas.microsoft.com/office/drawing/2014/main" val="904860552"/>
                  </a:ext>
                </a:extLst>
              </a:tr>
              <a:tr h="388916">
                <a:tc>
                  <a:txBody>
                    <a:bodyPr/>
                    <a:lstStyle/>
                    <a:p>
                      <a:pPr lvl="0" algn="l">
                        <a:lnSpc>
                          <a:spcPct val="100000"/>
                        </a:lnSpc>
                        <a:spcBef>
                          <a:spcPts val="0"/>
                        </a:spcBef>
                        <a:spcAft>
                          <a:spcPts val="0"/>
                        </a:spcAft>
                        <a:buNone/>
                      </a:pPr>
                      <a:r>
                        <a:rPr lang="en-US" sz="1600" b="0" i="0" u="none" strike="noStrike" noProof="0" dirty="0">
                          <a:solidFill>
                            <a:srgbClr val="000000"/>
                          </a:solidFill>
                          <a:latin typeface="Arial Narrow"/>
                        </a:rPr>
                        <a:t>Standard 90.1-2022</a:t>
                      </a:r>
                    </a:p>
                    <a:p>
                      <a:pPr marL="0" marR="0" lvl="0" indent="0" algn="l">
                        <a:lnSpc>
                          <a:spcPct val="100000"/>
                        </a:lnSpc>
                        <a:spcBef>
                          <a:spcPts val="0"/>
                        </a:spcBef>
                        <a:spcAft>
                          <a:spcPts val="0"/>
                        </a:spcAft>
                        <a:buClrTx/>
                        <a:buSzTx/>
                        <a:buFontTx/>
                        <a:buNone/>
                      </a:pPr>
                      <a:endParaRPr lang="en-US" sz="1600" b="0" i="0" dirty="0">
                        <a:latin typeface="Arial Narrow"/>
                      </a:endParaRPr>
                    </a:p>
                  </a:txBody>
                  <a:tcPr marL="0" marR="0" marT="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Data Centers </a:t>
                      </a:r>
                      <a:r>
                        <a:rPr lang="en-US" sz="1600" b="0" i="0" dirty="0">
                          <a:solidFill>
                            <a:prstClr val="black"/>
                          </a:solidFill>
                          <a:latin typeface="Arial Narrow" panose="020B0604020202020204" pitchFamily="34" charset="0"/>
                          <a:cs typeface="Arial Narrow" panose="020B0604020202020204" pitchFamily="34" charset="0"/>
                        </a:rPr>
                        <a:t>and</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the Internet of Everything </a:t>
                      </a:r>
                      <a:endParaRPr lang="en-US" sz="1600" b="0" i="0" dirty="0">
                        <a:latin typeface="Arial Narrow" panose="020B0604020202020204" pitchFamily="34" charset="0"/>
                        <a:cs typeface="Arial Narrow" panose="020B0604020202020204" pitchFamily="34" charset="0"/>
                      </a:endParaRPr>
                    </a:p>
                  </a:txBody>
                  <a:tcPr marL="0" marR="0" marT="0" marB="0">
                    <a:noFill/>
                  </a:tcPr>
                </a:tc>
                <a:extLst>
                  <a:ext uri="{0D108BD9-81ED-4DB2-BD59-A6C34878D82A}">
                    <a16:rowId xmlns:a16="http://schemas.microsoft.com/office/drawing/2014/main" val="3217921505"/>
                  </a:ext>
                </a:extLst>
              </a:tr>
              <a:tr h="476081">
                <a:tc>
                  <a:txBody>
                    <a:bodyPr/>
                    <a:lstStyle/>
                    <a:p>
                      <a:pPr lvl="0">
                        <a:buNone/>
                      </a:pPr>
                      <a:r>
                        <a:rPr lang="en-US" sz="1600" b="0" i="0" u="none" strike="noStrike" kern="1200" cap="none" spc="0" normalizeH="0" baseline="0" noProof="0" dirty="0">
                          <a:ln>
                            <a:noFill/>
                          </a:ln>
                          <a:effectLst/>
                          <a:uLnTx/>
                          <a:uFillTx/>
                          <a:latin typeface="Arial Narrow"/>
                          <a:ea typeface="+mn-ea"/>
                        </a:rPr>
                        <a:t>Energy Modeling</a:t>
                      </a:r>
                      <a:endParaRPr lang="en-US" dirty="0"/>
                    </a:p>
                  </a:txBody>
                  <a:tcPr marL="0" marR="0" marT="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Commissioning </a:t>
                      </a:r>
                    </a:p>
                    <a:p>
                      <a:endParaRPr lang="en-US" sz="1600" b="0" i="0" dirty="0">
                        <a:latin typeface="Arial Narrow" panose="020B0604020202020204" pitchFamily="34" charset="0"/>
                        <a:cs typeface="Arial Narrow" panose="020B0604020202020204" pitchFamily="34" charset="0"/>
                      </a:endParaRPr>
                    </a:p>
                  </a:txBody>
                  <a:tcPr marL="0" marR="0" marT="0" marB="0">
                    <a:noFill/>
                  </a:tcPr>
                </a:tc>
                <a:extLst>
                  <a:ext uri="{0D108BD9-81ED-4DB2-BD59-A6C34878D82A}">
                    <a16:rowId xmlns:a16="http://schemas.microsoft.com/office/drawing/2014/main" val="1323548699"/>
                  </a:ext>
                </a:extLst>
              </a:tr>
              <a:tr h="476081">
                <a:tc>
                  <a:txBody>
                    <a:bodyPr/>
                    <a:lstStyle/>
                    <a:p>
                      <a:pPr marL="0" marR="0" lvl="0" indent="0" algn="l">
                        <a:lnSpc>
                          <a:spcPct val="100000"/>
                        </a:lnSpc>
                        <a:spcBef>
                          <a:spcPts val="0"/>
                        </a:spcBef>
                        <a:spcAft>
                          <a:spcPts val="0"/>
                        </a:spcAft>
                        <a:buNone/>
                      </a:pPr>
                      <a:r>
                        <a:rPr lang="en-US" sz="1600" b="0" i="0" u="none" strike="noStrike" kern="1200" cap="none" spc="0" normalizeH="0" baseline="0" noProof="0" dirty="0">
                          <a:ln>
                            <a:noFill/>
                          </a:ln>
                          <a:effectLst/>
                          <a:uLnTx/>
                          <a:uFillTx/>
                          <a:latin typeface="Arial Narrow"/>
                          <a:ea typeface="+mn-ea"/>
                          <a:cs typeface="Arial Narrow" panose="020B0604020202020204" pitchFamily="34" charset="0"/>
                        </a:rPr>
                        <a:t>HVAC Design Essentials &amp; Applications</a:t>
                      </a: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txBody>
                  <a:tcPr marL="0" marR="0" marT="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Refrigeration and Cold Chain</a:t>
                      </a:r>
                    </a:p>
                    <a:p>
                      <a:endParaRPr lang="en-US" sz="1600" b="0" i="0" dirty="0">
                        <a:latin typeface="Arial Narrow" panose="020B0604020202020204" pitchFamily="34" charset="0"/>
                        <a:cs typeface="Arial Narrow" panose="020B0604020202020204" pitchFamily="34" charset="0"/>
                      </a:endParaRPr>
                    </a:p>
                  </a:txBody>
                  <a:tcPr marL="0" marR="0" marT="0" marB="0">
                    <a:noFill/>
                  </a:tcPr>
                </a:tc>
                <a:extLst>
                  <a:ext uri="{0D108BD9-81ED-4DB2-BD59-A6C34878D82A}">
                    <a16:rowId xmlns:a16="http://schemas.microsoft.com/office/drawing/2014/main" val="3896829181"/>
                  </a:ext>
                </a:extLst>
              </a:tr>
              <a:tr h="388249">
                <a:tc>
                  <a:txBody>
                    <a:bodyPr/>
                    <a:lstStyle/>
                    <a:p>
                      <a:pPr marL="0" marR="0" lvl="0" indent="0" algn="l">
                        <a:lnSpc>
                          <a:spcPct val="100000"/>
                        </a:lnSpc>
                        <a:spcBef>
                          <a:spcPts val="0"/>
                        </a:spcBef>
                        <a:spcAft>
                          <a:spcPts val="0"/>
                        </a:spcAft>
                        <a:buNone/>
                      </a:pPr>
                      <a:r>
                        <a:rPr lang="en-US" sz="1600" b="0" i="0" u="none" strike="noStrike" kern="1200" cap="none" spc="0" normalizeH="0" baseline="0" noProof="0" dirty="0">
                          <a:ln>
                            <a:noFill/>
                          </a:ln>
                          <a:effectLst/>
                          <a:uLnTx/>
                          <a:uFillTx/>
                          <a:latin typeface="Arial Narrow"/>
                          <a:ea typeface="+mn-ea"/>
                          <a:cs typeface="Arial Narrow" panose="020B0604020202020204" pitchFamily="34" charset="0"/>
                        </a:rPr>
                        <a:t>Commissioning in New &amp; Existing Buildings</a:t>
                      </a:r>
                      <a:endParaRPr kumimoji="0" lang="en-US" sz="1600" b="0" i="0" u="none" strike="noStrike" kern="1200" cap="none" spc="0" normalizeH="0" baseline="0" noProof="0" dirty="0" err="1">
                        <a:ln>
                          <a:noFill/>
                        </a:ln>
                        <a:solidFill>
                          <a:prstClr val="black"/>
                        </a:solidFill>
                        <a:effectLst/>
                        <a:uLnTx/>
                        <a:uFillTx/>
                        <a:latin typeface="Arial Narrow" panose="020B0604020202020204" pitchFamily="34" charset="0"/>
                        <a:cs typeface="Arial Narrow" panose="020B0604020202020204" pitchFamily="34" charset="0"/>
                      </a:endParaRPr>
                    </a:p>
                  </a:txBody>
                  <a:tcPr marL="0" marR="0" marT="0" marB="0">
                    <a:noFill/>
                  </a:tcPr>
                </a:tc>
                <a:tc>
                  <a:txBody>
                    <a:bodyPr/>
                    <a:lstStyle/>
                    <a:p>
                      <a:endParaRPr lang="en-US" sz="1400" b="0" i="0" dirty="0">
                        <a:latin typeface="Arial Narrow" panose="020B0604020202020204" pitchFamily="34" charset="0"/>
                        <a:cs typeface="Arial Narrow" panose="020B0604020202020204" pitchFamily="34" charset="0"/>
                      </a:endParaRPr>
                    </a:p>
                  </a:txBody>
                  <a:tcPr marL="0" marR="0" marT="0" marB="0">
                    <a:noFill/>
                  </a:tcPr>
                </a:tc>
                <a:extLst>
                  <a:ext uri="{0D108BD9-81ED-4DB2-BD59-A6C34878D82A}">
                    <a16:rowId xmlns:a16="http://schemas.microsoft.com/office/drawing/2014/main" val="1429359698"/>
                  </a:ext>
                </a:extLst>
              </a:tr>
              <a:tr h="380895">
                <a:tc>
                  <a:txBody>
                    <a:bodyPr/>
                    <a:lstStyle/>
                    <a:p>
                      <a:pPr marL="0" marR="0" lvl="0" indent="0" algn="l">
                        <a:lnSpc>
                          <a:spcPct val="100000"/>
                        </a:lnSpc>
                        <a:spcBef>
                          <a:spcPts val="0"/>
                        </a:spcBef>
                        <a:spcAft>
                          <a:spcPts val="0"/>
                        </a:spcAft>
                        <a:buNone/>
                      </a:pPr>
                      <a:r>
                        <a:rPr lang="en-US" sz="1600" b="0" i="0" u="none" strike="noStrike" kern="1200" cap="none" spc="0" normalizeH="0" baseline="0" noProof="0" dirty="0">
                          <a:ln>
                            <a:noFill/>
                          </a:ln>
                          <a:effectLst/>
                          <a:uLnTx/>
                          <a:uFillTx/>
                          <a:latin typeface="Arial Narrow"/>
                          <a:ea typeface="+mn-ea"/>
                          <a:cs typeface="Arial Narrow" panose="020B0604020202020204" pitchFamily="34" charset="0"/>
                        </a:rPr>
                        <a:t>Energy Audits</a:t>
                      </a: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txBody>
                  <a:tcPr marL="0" marR="0" marT="0" marB="0">
                    <a:noFill/>
                  </a:tcPr>
                </a:tc>
                <a:tc>
                  <a:txBody>
                    <a:bodyPr/>
                    <a:lstStyle/>
                    <a:p>
                      <a:endParaRPr lang="en-US" sz="1400" b="0" i="0" dirty="0">
                        <a:latin typeface="Arial Narrow" panose="020B0604020202020204" pitchFamily="34" charset="0"/>
                        <a:cs typeface="Arial Narrow" panose="020B0604020202020204" pitchFamily="34" charset="0"/>
                      </a:endParaRPr>
                    </a:p>
                  </a:txBody>
                  <a:tcPr marL="0" marR="0" marT="0" marB="0">
                    <a:noFill/>
                  </a:tcPr>
                </a:tc>
                <a:extLst>
                  <a:ext uri="{0D108BD9-81ED-4DB2-BD59-A6C34878D82A}">
                    <a16:rowId xmlns:a16="http://schemas.microsoft.com/office/drawing/2014/main" val="65639122"/>
                  </a:ext>
                </a:extLst>
              </a:tr>
              <a:tr h="476081">
                <a:tc>
                  <a:txBody>
                    <a:bodyPr/>
                    <a:lstStyle/>
                    <a:p>
                      <a:pPr marL="0" marR="0" lvl="0" indent="0" algn="l">
                        <a:lnSpc>
                          <a:spcPct val="100000"/>
                        </a:lnSpc>
                        <a:spcBef>
                          <a:spcPts val="0"/>
                        </a:spcBef>
                        <a:spcAft>
                          <a:spcPts val="0"/>
                        </a:spcAft>
                        <a:buNone/>
                      </a:pPr>
                      <a:r>
                        <a:rPr lang="en-US" sz="1600" b="0" i="0" u="none" strike="noStrike" kern="1200" cap="none" spc="0" normalizeH="0" baseline="0" noProof="0" dirty="0">
                          <a:ln>
                            <a:noFill/>
                          </a:ln>
                          <a:effectLst/>
                          <a:uLnTx/>
                          <a:uFillTx/>
                          <a:latin typeface="Arial Narrow"/>
                          <a:ea typeface="+mn-ea"/>
                          <a:cs typeface="Arial Narrow" panose="020B0604020202020204" pitchFamily="34" charset="0"/>
                        </a:rPr>
                        <a:t>Guideline 36</a:t>
                      </a: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txBody>
                  <a:tcPr marL="0" marR="0" marT="0" marB="0">
                    <a:noFill/>
                  </a:tcPr>
                </a:tc>
                <a:tc>
                  <a:txBody>
                    <a:bodyPr/>
                    <a:lstStyle/>
                    <a:p>
                      <a:endParaRPr lang="en-US" sz="1400" b="0" i="0" dirty="0">
                        <a:latin typeface="Arial Narrow" panose="020B0604020202020204" pitchFamily="34" charset="0"/>
                        <a:cs typeface="Arial Narrow" panose="020B0604020202020204" pitchFamily="34" charset="0"/>
                      </a:endParaRPr>
                    </a:p>
                  </a:txBody>
                  <a:tcPr marL="0" marR="0" marT="0" marB="0">
                    <a:noFill/>
                  </a:tcPr>
                </a:tc>
                <a:extLst>
                  <a:ext uri="{0D108BD9-81ED-4DB2-BD59-A6C34878D82A}">
                    <a16:rowId xmlns:a16="http://schemas.microsoft.com/office/drawing/2014/main" val="3272766463"/>
                  </a:ext>
                </a:extLst>
              </a:tr>
            </a:tbl>
          </a:graphicData>
        </a:graphic>
      </p:graphicFrame>
      <p:sp>
        <p:nvSpPr>
          <p:cNvPr id="72707" name="Rectangle 3"/>
          <p:cNvSpPr>
            <a:spLocks noGrp="1" noRot="1" noChangeArrowheads="1"/>
          </p:cNvSpPr>
          <p:nvPr>
            <p:ph sz="half" idx="2"/>
          </p:nvPr>
        </p:nvSpPr>
        <p:spPr>
          <a:xfrm>
            <a:off x="527075" y="1126801"/>
            <a:ext cx="9517175" cy="818387"/>
          </a:xfrm>
        </p:spPr>
        <p:txBody>
          <a:bodyPr vert="horz" lIns="91440" tIns="45720" rIns="91440" bIns="45720" rtlCol="0" anchor="t">
            <a:normAutofit/>
          </a:bodyPr>
          <a:lstStyle/>
          <a:p>
            <a:pPr marL="114300" indent="0">
              <a:lnSpc>
                <a:spcPct val="90000"/>
              </a:lnSpc>
              <a:buNone/>
            </a:pPr>
            <a:r>
              <a:rPr lang="en-US" sz="1600" dirty="0">
                <a:solidFill>
                  <a:schemeClr val="bg1"/>
                </a:solidFill>
                <a:latin typeface="Arial Narrow" panose="020B0604020202020204" pitchFamily="34" charset="0"/>
                <a:cs typeface="Arial Narrow" panose="020B0604020202020204" pitchFamily="34" charset="0"/>
              </a:rPr>
              <a:t>ALI courses are taught by engineers for engineers to provide real world experience. Courses cover a wide range of professional development training with a variety of lengths and modes of delivery. </a:t>
            </a:r>
            <a:r>
              <a:rPr lang="en-US" altLang="en-US" sz="1600" dirty="0">
                <a:solidFill>
                  <a:schemeClr val="bg1"/>
                </a:solidFill>
                <a:latin typeface="Arial Narrow" panose="020B0604020202020204" pitchFamily="34" charset="0"/>
                <a:cs typeface="Arial Narrow" panose="020B0604020202020204" pitchFamily="34" charset="0"/>
              </a:rPr>
              <a:t>ASHRAE’S training center in Dubai </a:t>
            </a:r>
            <a:br>
              <a:rPr lang="en-US" altLang="en-US" sz="1600" dirty="0">
                <a:solidFill>
                  <a:schemeClr val="bg1"/>
                </a:solidFill>
                <a:latin typeface="Arial Narrow" panose="020B0604020202020204" pitchFamily="34" charset="0"/>
                <a:cs typeface="Arial Narrow" panose="020B0604020202020204" pitchFamily="34" charset="0"/>
              </a:rPr>
            </a:br>
            <a:r>
              <a:rPr lang="en-US" altLang="en-US" sz="1600" dirty="0">
                <a:solidFill>
                  <a:schemeClr val="bg1"/>
                </a:solidFill>
                <a:latin typeface="Arial Narrow" panose="020B0604020202020204" pitchFamily="34" charset="0"/>
                <a:cs typeface="Arial Narrow" panose="020B0604020202020204" pitchFamily="34" charset="0"/>
              </a:rPr>
              <a:t>extends our global reach.</a:t>
            </a:r>
          </a:p>
          <a:p>
            <a:pPr marL="0" indent="0">
              <a:lnSpc>
                <a:spcPct val="90000"/>
              </a:lnSpc>
              <a:buNone/>
            </a:pPr>
            <a:endParaRPr lang="en-US" altLang="en-US" sz="2000" dirty="0">
              <a:solidFill>
                <a:srgbClr val="92D050"/>
              </a:solidFill>
              <a:latin typeface="Arial Narrow" panose="020B0604020202020204" pitchFamily="34" charset="0"/>
              <a:cs typeface="Arial Narrow" panose="020B0604020202020204" pitchFamily="34" charset="0"/>
            </a:endParaRPr>
          </a:p>
        </p:txBody>
      </p:sp>
      <p:sp>
        <p:nvSpPr>
          <p:cNvPr id="72706" name="Rectangle 2"/>
          <p:cNvSpPr>
            <a:spLocks noGrp="1" noRot="1" noChangeArrowheads="1"/>
          </p:cNvSpPr>
          <p:nvPr>
            <p:ph type="title"/>
          </p:nvPr>
        </p:nvSpPr>
        <p:spPr>
          <a:xfrm>
            <a:off x="571680" y="216643"/>
            <a:ext cx="8620126" cy="1004887"/>
          </a:xfrm>
        </p:spPr>
        <p:txBody>
          <a:bodyPr vert="horz" lIns="91440" tIns="45720" rIns="91440" bIns="45720" rtlCol="0" anchor="ctr">
            <a:normAutofit/>
          </a:bodyPr>
          <a:lstStyle/>
          <a:p>
            <a:pPr algn="l">
              <a:lnSpc>
                <a:spcPct val="90000"/>
              </a:lnSpc>
            </a:pPr>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ASHRAE Learning Institute (ALI)</a:t>
            </a:r>
          </a:p>
        </p:txBody>
      </p:sp>
      <p:sp>
        <p:nvSpPr>
          <p:cNvPr id="3" name="Rectangle 2">
            <a:extLst>
              <a:ext uri="{FF2B5EF4-FFF2-40B4-BE49-F238E27FC236}">
                <a16:creationId xmlns:a16="http://schemas.microsoft.com/office/drawing/2014/main" id="{3C4AAFA7-CB77-4A8B-A110-1AFD24EA43DC}"/>
              </a:ext>
            </a:extLst>
          </p:cNvPr>
          <p:cNvSpPr/>
          <p:nvPr/>
        </p:nvSpPr>
        <p:spPr>
          <a:xfrm>
            <a:off x="5468560" y="4702457"/>
            <a:ext cx="3630318" cy="707886"/>
          </a:xfrm>
          <a:prstGeom prst="rect">
            <a:avLst/>
          </a:prstGeom>
        </p:spPr>
        <p:txBody>
          <a:bodyPr wrap="square">
            <a:spAutoFit/>
          </a:bodyPr>
          <a:lstStyle/>
          <a:p>
            <a:pPr algn="ctr">
              <a:defRPr/>
            </a:pPr>
            <a:r>
              <a:rPr kumimoji="0" lang="en-US" sz="2000" b="1" i="1" u="none" strike="noStrike" kern="1200" cap="none" spc="0" normalizeH="0" baseline="0" noProof="0" dirty="0">
                <a:ln>
                  <a:noFill/>
                </a:ln>
                <a:solidFill>
                  <a:srgbClr val="00549B"/>
                </a:solidFill>
                <a:effectLst/>
                <a:uLnTx/>
                <a:uFillTx/>
                <a:latin typeface="Arial Narrow" panose="020B0604020202020204" pitchFamily="34" charset="0"/>
                <a:cs typeface="Arial Narrow" panose="020B0604020202020204" pitchFamily="34" charset="0"/>
              </a:rPr>
              <a:t>New courses added regularly.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en-US" sz="2000" b="1" dirty="0">
              <a:solidFill>
                <a:schemeClr val="bg1"/>
              </a:solidFill>
              <a:latin typeface="Akzidenz Grotesk BE Regular" panose="02000503030000020003" pitchFamily="50" charset="0"/>
            </a:endParaRPr>
          </a:p>
        </p:txBody>
      </p:sp>
      <p:sp>
        <p:nvSpPr>
          <p:cNvPr id="21" name="Star: 5 Points 20">
            <a:extLst>
              <a:ext uri="{FF2B5EF4-FFF2-40B4-BE49-F238E27FC236}">
                <a16:creationId xmlns:a16="http://schemas.microsoft.com/office/drawing/2014/main" id="{08683833-532F-4888-8540-2404EED1FE10}"/>
              </a:ext>
            </a:extLst>
          </p:cNvPr>
          <p:cNvSpPr/>
          <p:nvPr/>
        </p:nvSpPr>
        <p:spPr>
          <a:xfrm rot="19948569">
            <a:off x="4971845" y="4597203"/>
            <a:ext cx="762007" cy="698124"/>
          </a:xfrm>
          <a:prstGeom prst="star5">
            <a:avLst>
              <a:gd name="adj" fmla="val 17153"/>
              <a:gd name="hf" fmla="val 105146"/>
              <a:gd name="vf" fmla="val 110557"/>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EEAB13BB-5BFC-B835-40DF-C696CC78889E}"/>
              </a:ext>
            </a:extLst>
          </p:cNvPr>
          <p:cNvSpPr txBox="1"/>
          <p:nvPr/>
        </p:nvSpPr>
        <p:spPr>
          <a:xfrm>
            <a:off x="2785319" y="6179692"/>
            <a:ext cx="6094140" cy="461665"/>
          </a:xfrm>
          <a:prstGeom prst="rect">
            <a:avLst/>
          </a:prstGeom>
          <a:noFill/>
        </p:spPr>
        <p:txBody>
          <a:bodyPr wrap="square" lIns="91440" tIns="45720" rIns="91440" bIns="45720" anchor="t">
            <a:spAutoFit/>
          </a:bodyPr>
          <a:lstStyle/>
          <a:p>
            <a:pPr algn="ctr">
              <a:defRPr/>
            </a:pPr>
            <a:r>
              <a:rPr lang="en-US" altLang="en-US" sz="2400" b="1" dirty="0">
                <a:solidFill>
                  <a:srgbClr val="00B0F0"/>
                </a:solidFill>
                <a:latin typeface="Arial Narrow"/>
                <a:cs typeface="Arial Narrow" panose="020B0604020202020204" pitchFamily="34" charset="0"/>
              </a:rPr>
              <a:t>www.ashrae</a:t>
            </a:r>
            <a:r>
              <a:rPr kumimoji="0" lang="en-US" altLang="en-US" sz="2400" b="1" strike="noStrike" kern="1200" cap="none" spc="0" normalizeH="0" baseline="0" noProof="0" dirty="0">
                <a:ln>
                  <a:noFill/>
                </a:ln>
                <a:solidFill>
                  <a:srgbClr val="00B0F0"/>
                </a:solidFill>
                <a:effectLst/>
                <a:uLnTx/>
                <a:uFillTx/>
                <a:latin typeface="Arial Narrow"/>
                <a:cs typeface="Arial Narrow" panose="020B0604020202020204" pitchFamily="34" charset="0"/>
              </a:rPr>
              <a:t>.org/education</a:t>
            </a:r>
            <a:r>
              <a:rPr lang="en-US" altLang="en-US" sz="2400" b="1" dirty="0">
                <a:solidFill>
                  <a:srgbClr val="00B0F0"/>
                </a:solidFill>
                <a:latin typeface="Arial Narrow"/>
                <a:cs typeface="Arial Narrow" panose="020B0604020202020204" pitchFamily="34" charset="0"/>
              </a:rPr>
              <a:t> </a:t>
            </a:r>
            <a:endParaRPr kumimoji="0" lang="en-US" sz="2800" b="1" strike="noStrike" kern="120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endParaRPr>
          </a:p>
        </p:txBody>
      </p:sp>
      <p:sp>
        <p:nvSpPr>
          <p:cNvPr id="2" name="Rectangle 3">
            <a:extLst>
              <a:ext uri="{FF2B5EF4-FFF2-40B4-BE49-F238E27FC236}">
                <a16:creationId xmlns:a16="http://schemas.microsoft.com/office/drawing/2014/main" id="{B740E23C-7237-478B-97FE-778366C4E5CB}"/>
              </a:ext>
            </a:extLst>
          </p:cNvPr>
          <p:cNvSpPr txBox="1">
            <a:spLocks noRot="1" noChangeArrowheads="1"/>
          </p:cNvSpPr>
          <p:nvPr/>
        </p:nvSpPr>
        <p:spPr>
          <a:xfrm>
            <a:off x="1073802" y="1152533"/>
            <a:ext cx="9517175" cy="81838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Clr>
                <a:srgbClr val="00B0F0"/>
              </a:buClr>
              <a:buFont typeface="Arial"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114300" indent="0">
              <a:lnSpc>
                <a:spcPct val="90000"/>
              </a:lnSpc>
              <a:buFont typeface="Arial" pitchFamily="34" charset="0"/>
              <a:buNone/>
            </a:pPr>
            <a:r>
              <a:rPr lang="en-US" sz="1600" dirty="0">
                <a:solidFill>
                  <a:schemeClr val="tx1"/>
                </a:solidFill>
                <a:latin typeface="Arial Narrow" panose="020B0604020202020204" pitchFamily="34" charset="0"/>
                <a:cs typeface="Arial Narrow" panose="020B0604020202020204" pitchFamily="34" charset="0"/>
              </a:rPr>
              <a:t>ALI courses are taught by engineers for engineers to provide real world experience. Courses cover a wide range of professional development training with a variety of lengths and modes of delivery. </a:t>
            </a:r>
            <a:r>
              <a:rPr lang="en-US" altLang="en-US" sz="1600" dirty="0">
                <a:solidFill>
                  <a:schemeClr val="tx1"/>
                </a:solidFill>
                <a:latin typeface="Arial Narrow" panose="020B0604020202020204" pitchFamily="34" charset="0"/>
                <a:cs typeface="Arial Narrow" panose="020B0604020202020204" pitchFamily="34" charset="0"/>
              </a:rPr>
              <a:t>ASHRAE’S training center in Dubai </a:t>
            </a:r>
            <a:br>
              <a:rPr lang="en-US" altLang="en-US" sz="1600" dirty="0">
                <a:solidFill>
                  <a:schemeClr val="tx1"/>
                </a:solidFill>
                <a:latin typeface="Arial Narrow" panose="020B0604020202020204" pitchFamily="34" charset="0"/>
                <a:cs typeface="Arial Narrow" panose="020B0604020202020204" pitchFamily="34" charset="0"/>
              </a:rPr>
            </a:br>
            <a:r>
              <a:rPr lang="en-US" altLang="en-US" sz="1600" dirty="0">
                <a:solidFill>
                  <a:schemeClr val="tx1"/>
                </a:solidFill>
                <a:latin typeface="Arial Narrow" panose="020B0604020202020204" pitchFamily="34" charset="0"/>
                <a:cs typeface="Arial Narrow" panose="020B0604020202020204" pitchFamily="34" charset="0"/>
              </a:rPr>
              <a:t>extends our global reach.</a:t>
            </a:r>
          </a:p>
          <a:p>
            <a:pPr marL="0" indent="0">
              <a:lnSpc>
                <a:spcPct val="90000"/>
              </a:lnSpc>
              <a:buFont typeface="Arial" pitchFamily="34" charset="0"/>
              <a:buNone/>
            </a:pPr>
            <a:endParaRPr lang="en-US" altLang="en-US" sz="2000" dirty="0">
              <a:solidFill>
                <a:srgbClr val="92D050"/>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332256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DAF4107-87AF-4D2B-A6DB-EA0CEEF15098}"/>
              </a:ext>
            </a:extLst>
          </p:cNvPr>
          <p:cNvSpPr txBox="1">
            <a:spLocks/>
          </p:cNvSpPr>
          <p:nvPr/>
        </p:nvSpPr>
        <p:spPr>
          <a:xfrm>
            <a:off x="560819" y="391756"/>
            <a:ext cx="8715200" cy="64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ea typeface="+mj-ea"/>
                <a:cs typeface="Arial Narrow" panose="020B0604020202020204" pitchFamily="34" charset="0"/>
              </a:rPr>
              <a:t>ASHRAE eLearning</a:t>
            </a:r>
          </a:p>
        </p:txBody>
      </p:sp>
      <p:sp>
        <p:nvSpPr>
          <p:cNvPr id="14" name="Content Placeholder 6">
            <a:extLst>
              <a:ext uri="{FF2B5EF4-FFF2-40B4-BE49-F238E27FC236}">
                <a16:creationId xmlns:a16="http://schemas.microsoft.com/office/drawing/2014/main" id="{A8FD2600-601D-4B6F-B5E9-78ECA4839A8C}"/>
              </a:ext>
            </a:extLst>
          </p:cNvPr>
          <p:cNvSpPr>
            <a:spLocks noGrp="1"/>
          </p:cNvSpPr>
          <p:nvPr>
            <p:ph sz="half" idx="2"/>
          </p:nvPr>
        </p:nvSpPr>
        <p:spPr>
          <a:xfrm>
            <a:off x="368115" y="1319235"/>
            <a:ext cx="10658476" cy="3586163"/>
          </a:xfrm>
        </p:spPr>
        <p:txBody>
          <a:bodyPr>
            <a:noAutofit/>
          </a:bodyPr>
          <a:lstStyle/>
          <a:p>
            <a:pPr marL="0" indent="0">
              <a:buNone/>
            </a:pPr>
            <a:r>
              <a:rPr lang="en-US" sz="1600" dirty="0">
                <a:solidFill>
                  <a:schemeClr val="tx1"/>
                </a:solidFill>
                <a:latin typeface="Arial Narrow" panose="020B0604020202020204" pitchFamily="34" charset="0"/>
                <a:cs typeface="Arial Narrow" panose="020B0604020202020204" pitchFamily="34" charset="0"/>
              </a:rPr>
              <a:t>ASHRAE eLearning offers more than </a:t>
            </a:r>
            <a:r>
              <a:rPr lang="en-US" sz="1600" b="1" dirty="0">
                <a:solidFill>
                  <a:srgbClr val="00549B"/>
                </a:solidFill>
                <a:latin typeface="Arial Narrow" panose="020B0604020202020204" pitchFamily="34" charset="0"/>
                <a:cs typeface="Arial Narrow" panose="020B0604020202020204" pitchFamily="34" charset="0"/>
              </a:rPr>
              <a:t>90 on-demand and self-paced online courses</a:t>
            </a:r>
            <a:r>
              <a:rPr lang="en-US" sz="1600" dirty="0">
                <a:solidFill>
                  <a:schemeClr val="tx1"/>
                </a:solidFill>
                <a:latin typeface="Arial Narrow" panose="020B0604020202020204" pitchFamily="34" charset="0"/>
              </a:rPr>
              <a:t> for you to </a:t>
            </a:r>
            <a:r>
              <a:rPr lang="en-US" sz="1600" b="1" dirty="0">
                <a:solidFill>
                  <a:schemeClr val="tx1"/>
                </a:solidFill>
                <a:latin typeface="Arial Narrow" panose="020B0604020202020204" pitchFamily="34" charset="0"/>
              </a:rPr>
              <a:t>earn PDHs/CEUs </a:t>
            </a:r>
            <a:r>
              <a:rPr lang="en-US" sz="1600" dirty="0">
                <a:solidFill>
                  <a:schemeClr val="tx1"/>
                </a:solidFill>
                <a:latin typeface="Arial Narrow" panose="020B0604020202020204" pitchFamily="34" charset="0"/>
              </a:rPr>
              <a:t>at your convenience. </a:t>
            </a:r>
            <a:br>
              <a:rPr lang="en-US" sz="1600" dirty="0">
                <a:solidFill>
                  <a:schemeClr val="tx1"/>
                </a:solidFill>
                <a:latin typeface="Arial Narrow" panose="020B0604020202020204" pitchFamily="34" charset="0"/>
              </a:rPr>
            </a:br>
            <a:r>
              <a:rPr lang="en-US" sz="1600" dirty="0">
                <a:solidFill>
                  <a:schemeClr val="tx1"/>
                </a:solidFill>
                <a:latin typeface="Arial Narrow" panose="020B0604020202020204" pitchFamily="34" charset="0"/>
              </a:rPr>
              <a:t>Most courses are accredited by AIA and GBCI.</a:t>
            </a:r>
          </a:p>
          <a:p>
            <a:pPr marL="0" indent="0">
              <a:buNone/>
            </a:pPr>
            <a:br>
              <a:rPr lang="en-US" sz="1600" dirty="0">
                <a:solidFill>
                  <a:schemeClr val="tx1"/>
                </a:solidFill>
                <a:latin typeface="Arial Narrow" panose="020B0604020202020204" pitchFamily="34" charset="0"/>
                <a:cs typeface="Arial Narrow" panose="020B0604020202020204" pitchFamily="34" charset="0"/>
              </a:rPr>
            </a:br>
            <a:r>
              <a:rPr lang="en-US" sz="1600" dirty="0">
                <a:solidFill>
                  <a:schemeClr val="tx1"/>
                </a:solidFill>
                <a:latin typeface="Arial Narrow" panose="020B0604020202020204" pitchFamily="34" charset="0"/>
                <a:cs typeface="Arial Narrow" panose="020B0604020202020204" pitchFamily="34" charset="0"/>
              </a:rPr>
              <a:t>Some of the popular courses include:</a:t>
            </a:r>
            <a:endParaRPr lang="en-US" sz="1600" dirty="0">
              <a:latin typeface="Arial Narrow" panose="020B0604020202020204" pitchFamily="34" charset="0"/>
              <a:cs typeface="Arial Narrow" panose="020B0604020202020204" pitchFamily="34" charset="0"/>
            </a:endParaRPr>
          </a:p>
          <a:p>
            <a:pPr algn="l">
              <a:buClr>
                <a:schemeClr val="tx1"/>
              </a:buClr>
              <a:buFont typeface="Arial" panose="020B0604020202020204" pitchFamily="34" charset="0"/>
              <a:buChar char="•"/>
            </a:pPr>
            <a:r>
              <a:rPr lang="en-US" sz="1600" b="1" i="0" u="none" strike="noStrike" dirty="0">
                <a:solidFill>
                  <a:srgbClr val="00549B"/>
                </a:solidFill>
                <a:effectLst/>
                <a:latin typeface="Arial Narrow" panose="020B0606020202030204" pitchFamily="34" charset="0"/>
              </a:rPr>
              <a:t>Course Package: Fundamentals of HVAC Systems (21.5 PDHs)</a:t>
            </a:r>
          </a:p>
          <a:p>
            <a:pPr algn="l">
              <a:buClr>
                <a:schemeClr val="tx1"/>
              </a:buClr>
              <a:buFont typeface="Arial" panose="020B0604020202020204" pitchFamily="34" charset="0"/>
              <a:buChar char="•"/>
            </a:pPr>
            <a:r>
              <a:rPr lang="en-US" sz="1600" b="1" i="0" dirty="0">
                <a:solidFill>
                  <a:srgbClr val="00549B"/>
                </a:solidFill>
                <a:effectLst/>
                <a:latin typeface="Arial Narrow" panose="020B0606020202030204" pitchFamily="34" charset="0"/>
              </a:rPr>
              <a:t>Course Package: HVAC Control Systems (33.5 PDHs)</a:t>
            </a:r>
          </a:p>
          <a:p>
            <a:pPr algn="l">
              <a:buClr>
                <a:schemeClr val="tx1"/>
              </a:buClr>
              <a:buFont typeface="Arial" panose="020B0604020202020204" pitchFamily="34" charset="0"/>
              <a:buChar char="•"/>
            </a:pPr>
            <a:r>
              <a:rPr lang="en-US" sz="1600" b="1" i="0" dirty="0">
                <a:solidFill>
                  <a:srgbClr val="00549B"/>
                </a:solidFill>
                <a:effectLst/>
                <a:latin typeface="Arial Narrow" panose="020B0606020202030204" pitchFamily="34" charset="0"/>
              </a:rPr>
              <a:t>Course Package</a:t>
            </a:r>
            <a:r>
              <a:rPr lang="en-US" sz="1600" b="1" dirty="0">
                <a:solidFill>
                  <a:srgbClr val="00549B"/>
                </a:solidFill>
                <a:latin typeface="Arial Narrow" panose="020B0606020202030204" pitchFamily="34" charset="0"/>
              </a:rPr>
              <a:t>: DDC Controls (10 PDHs)</a:t>
            </a:r>
          </a:p>
          <a:p>
            <a:pPr algn="l">
              <a:buClr>
                <a:schemeClr val="tx1"/>
              </a:buClr>
              <a:buFont typeface="Arial" panose="020B0604020202020204" pitchFamily="34" charset="0"/>
              <a:buChar char="•"/>
            </a:pPr>
            <a:r>
              <a:rPr lang="en-US" sz="1600" b="1" i="0" dirty="0">
                <a:solidFill>
                  <a:srgbClr val="00549B"/>
                </a:solidFill>
                <a:effectLst/>
                <a:latin typeface="Arial Narrow" panose="020B0606020202030204" pitchFamily="34" charset="0"/>
              </a:rPr>
              <a:t>Course Package: Refrigerants (SI) (6.5 PDHs)</a:t>
            </a:r>
          </a:p>
          <a:p>
            <a:pPr algn="l">
              <a:buClr>
                <a:schemeClr val="tx1"/>
              </a:buClr>
              <a:buFont typeface="Arial" panose="020B0604020202020204" pitchFamily="34" charset="0"/>
              <a:buChar char="•"/>
            </a:pPr>
            <a:r>
              <a:rPr lang="en-US" sz="1600" b="1" i="0" dirty="0">
                <a:solidFill>
                  <a:srgbClr val="00549B"/>
                </a:solidFill>
                <a:effectLst/>
                <a:latin typeface="Arial Narrow" panose="020B0606020202030204" pitchFamily="34" charset="0"/>
              </a:rPr>
              <a:t>Commissioning (4.0 PDHs)</a:t>
            </a:r>
          </a:p>
          <a:p>
            <a:pPr algn="l">
              <a:buClr>
                <a:schemeClr val="tx1"/>
              </a:buClr>
              <a:buFont typeface="Arial" panose="020B0604020202020204" pitchFamily="34" charset="0"/>
              <a:buChar char="•"/>
            </a:pPr>
            <a:r>
              <a:rPr lang="en-US" sz="1600" b="1" i="0" u="none" strike="noStrike" dirty="0">
                <a:solidFill>
                  <a:srgbClr val="00549B"/>
                </a:solidFill>
                <a:effectLst/>
                <a:latin typeface="Arial Narrow" panose="020B0606020202030204" pitchFamily="34" charset="0"/>
              </a:rPr>
              <a:t>Standard 62.1-2013: Natural Ventilation Procedure (I-P)</a:t>
            </a:r>
            <a:endParaRPr lang="en-US" sz="1600" b="1" i="0" dirty="0">
              <a:solidFill>
                <a:srgbClr val="00549B"/>
              </a:solidFill>
              <a:effectLst/>
              <a:latin typeface="Arial Narrow" panose="020B0606020202030204" pitchFamily="34" charset="0"/>
            </a:endParaRPr>
          </a:p>
          <a:p>
            <a:pPr algn="l">
              <a:buClr>
                <a:schemeClr val="tx1"/>
              </a:buClr>
              <a:buFont typeface="Arial" panose="020B0604020202020204" pitchFamily="34" charset="0"/>
              <a:buChar char="•"/>
            </a:pPr>
            <a:r>
              <a:rPr lang="en-US" sz="1600" b="1" i="0" u="none" strike="noStrike" dirty="0">
                <a:solidFill>
                  <a:srgbClr val="00549B"/>
                </a:solidFill>
                <a:effectLst/>
                <a:latin typeface="Arial Narrow" panose="020B0606020202030204" pitchFamily="34" charset="0"/>
              </a:rPr>
              <a:t>Using Standard 90.1-2010 to Meet LEED Requirements (Dual Units)</a:t>
            </a:r>
            <a:endParaRPr lang="en-US" sz="1600" b="1" i="0" dirty="0">
              <a:solidFill>
                <a:srgbClr val="00549B"/>
              </a:solidFill>
              <a:effectLst/>
              <a:latin typeface="Arial Narrow" panose="020B0606020202030204" pitchFamily="34" charset="0"/>
            </a:endParaRPr>
          </a:p>
          <a:p>
            <a:pPr algn="l">
              <a:buClr>
                <a:schemeClr val="tx1"/>
              </a:buClr>
              <a:buFont typeface="Arial" panose="020B0604020202020204" pitchFamily="34" charset="0"/>
              <a:buChar char="•"/>
            </a:pPr>
            <a:r>
              <a:rPr lang="en-US" sz="1600" b="1" i="0" u="none" strike="noStrike" dirty="0">
                <a:solidFill>
                  <a:srgbClr val="00549B"/>
                </a:solidFill>
                <a:effectLst/>
                <a:latin typeface="Arial Narrow" panose="020B0606020202030204" pitchFamily="34" charset="0"/>
              </a:rPr>
              <a:t>Building Information Modeling (Dual Units)</a:t>
            </a:r>
            <a:endParaRPr lang="en-US" sz="1600" b="1" i="0" dirty="0">
              <a:solidFill>
                <a:srgbClr val="00549B"/>
              </a:solidFill>
              <a:effectLst/>
              <a:latin typeface="Arial Narrow" panose="020B0606020202030204" pitchFamily="34" charset="0"/>
            </a:endParaRPr>
          </a:p>
          <a:p>
            <a:pPr algn="l">
              <a:buClr>
                <a:schemeClr val="tx1"/>
              </a:buClr>
              <a:buFont typeface="Arial" panose="020B0604020202020204" pitchFamily="34" charset="0"/>
              <a:buChar char="•"/>
            </a:pPr>
            <a:r>
              <a:rPr lang="en-US" sz="1600" b="1" i="0" u="none" strike="noStrike" dirty="0">
                <a:solidFill>
                  <a:srgbClr val="00549B"/>
                </a:solidFill>
                <a:effectLst/>
                <a:latin typeface="Arial Narrow" panose="020B0606020202030204" pitchFamily="34" charset="0"/>
              </a:rPr>
              <a:t>Standard 189.1 for High-Performance Green Buildings - Energy Efficiency (Dual Units)</a:t>
            </a:r>
            <a:endParaRPr lang="en-US" sz="1600" b="1" i="0" dirty="0">
              <a:solidFill>
                <a:srgbClr val="00549B"/>
              </a:solidFill>
              <a:effectLst/>
              <a:latin typeface="Arial Narrow" panose="020B0606020202030204" pitchFamily="34" charset="0"/>
            </a:endParaRPr>
          </a:p>
          <a:p>
            <a:pPr algn="l">
              <a:buClr>
                <a:schemeClr val="tx1"/>
              </a:buClr>
              <a:buFont typeface="Arial" panose="020B0604020202020204" pitchFamily="34" charset="0"/>
              <a:buChar char="•"/>
            </a:pPr>
            <a:r>
              <a:rPr lang="en-US" sz="1600" b="1" i="0" u="none" strike="noStrike" dirty="0">
                <a:solidFill>
                  <a:srgbClr val="00549B"/>
                </a:solidFill>
                <a:effectLst/>
                <a:latin typeface="Arial Narrow" panose="020B0606020202030204" pitchFamily="34" charset="0"/>
              </a:rPr>
              <a:t>School of Hard Knocks: Controlling Moisture &amp; Humidity in Buildings (Dual Units)</a:t>
            </a:r>
            <a:endParaRPr lang="en-US" sz="1600" b="1" i="0" dirty="0">
              <a:solidFill>
                <a:srgbClr val="00549B"/>
              </a:solidFill>
              <a:effectLst/>
              <a:latin typeface="Arial Narrow" panose="020B0606020202030204" pitchFamily="34" charset="0"/>
            </a:endParaRPr>
          </a:p>
        </p:txBody>
      </p:sp>
      <p:pic>
        <p:nvPicPr>
          <p:cNvPr id="8" name="Picture 4" descr="New Red Label transparent PNG - StickPNG">
            <a:extLst>
              <a:ext uri="{FF2B5EF4-FFF2-40B4-BE49-F238E27FC236}">
                <a16:creationId xmlns:a16="http://schemas.microsoft.com/office/drawing/2014/main" id="{DBE51592-10DB-8DBC-E0BB-7A89F5610C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19" y="2978830"/>
            <a:ext cx="293916" cy="2669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ew Red Label transparent PNG - StickPNG">
            <a:extLst>
              <a:ext uri="{FF2B5EF4-FFF2-40B4-BE49-F238E27FC236}">
                <a16:creationId xmlns:a16="http://schemas.microsoft.com/office/drawing/2014/main" id="{EF865558-F5BC-D8CD-B365-75D29085F2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7352" y="2388546"/>
            <a:ext cx="319625" cy="2903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99EEC5-1401-A563-802B-F86E973361EA}"/>
              </a:ext>
            </a:extLst>
          </p:cNvPr>
          <p:cNvSpPr txBox="1"/>
          <p:nvPr/>
        </p:nvSpPr>
        <p:spPr>
          <a:xfrm>
            <a:off x="2367261" y="5682332"/>
            <a:ext cx="72482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F0"/>
                </a:solidFill>
                <a:latin typeface="Arial Narrow" panose="020B0604020202020204" pitchFamily="34" charset="0"/>
                <a:cs typeface="Arial Narrow" panose="020B0604020202020204" pitchFamily="34" charset="0"/>
              </a:rPr>
              <a:t>a</a:t>
            </a:r>
            <a:r>
              <a:rPr kumimoji="0" lang="en-US" sz="2400" b="1" u="none" strike="noStrike" kern="120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rPr>
              <a:t>shrae.org/elearning</a:t>
            </a:r>
          </a:p>
        </p:txBody>
      </p:sp>
      <p:pic>
        <p:nvPicPr>
          <p:cNvPr id="6" name="Picture 5" descr="A group of people sitting at a table&#10;&#10;Description automatically generated">
            <a:extLst>
              <a:ext uri="{FF2B5EF4-FFF2-40B4-BE49-F238E27FC236}">
                <a16:creationId xmlns:a16="http://schemas.microsoft.com/office/drawing/2014/main" id="{BC939C11-499B-CAFA-9AD2-DE7E7138B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6549" y="1933598"/>
            <a:ext cx="3962362" cy="2562406"/>
          </a:xfrm>
          <a:prstGeom prst="rect">
            <a:avLst/>
          </a:prstGeom>
          <a:effectLst>
            <a:outerShdw blurRad="63500" sx="102000" sy="102000" algn="ctr" rotWithShape="0">
              <a:prstClr val="black">
                <a:alpha val="40000"/>
              </a:prstClr>
            </a:outerShdw>
          </a:effectLst>
        </p:spPr>
      </p:pic>
      <p:pic>
        <p:nvPicPr>
          <p:cNvPr id="10" name="Picture 9" descr="A person wearing headphones and using a computer&#10;&#10;Description automatically generated">
            <a:extLst>
              <a:ext uri="{FF2B5EF4-FFF2-40B4-BE49-F238E27FC236}">
                <a16:creationId xmlns:a16="http://schemas.microsoft.com/office/drawing/2014/main" id="{2460EB36-6CFB-F7FB-6504-075B1ED8D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7730" y="3769382"/>
            <a:ext cx="2834946" cy="1891269"/>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395536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453366" y="2720433"/>
            <a:ext cx="5870051" cy="584775"/>
          </a:xfrm>
          <a:prstGeom prst="rect">
            <a:avLst/>
          </a:prstGeom>
        </p:spPr>
        <p:txBody>
          <a:bodyPr wrap="square">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5549C"/>
              </a:solidFill>
              <a:effectLst/>
              <a:uLnTx/>
              <a:uFillTx/>
              <a:latin typeface="Akzidenz Grotesk BE Regular" panose="02000503030000020003" pitchFamily="50" charset="0"/>
              <a:ea typeface="Geneva" pitchFamily="123" charset="-128"/>
              <a:cs typeface="+mn-cs"/>
            </a:endParaRPr>
          </a:p>
          <a:p>
            <a:pPr marL="0" marR="0" lvl="0" indent="0" algn="l" defTabSz="3429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5549C"/>
              </a:solidFill>
              <a:effectLst/>
              <a:uLnTx/>
              <a:uFillTx/>
              <a:latin typeface="Akzidenz Grotesk BE Regular" panose="02000503030000020003" pitchFamily="50" charset="0"/>
              <a:ea typeface="Geneva" pitchFamily="123" charset="-128"/>
              <a:cs typeface="+mn-cs"/>
            </a:endParaRPr>
          </a:p>
        </p:txBody>
      </p:sp>
      <p:sp>
        <p:nvSpPr>
          <p:cNvPr id="2" name="Title 1"/>
          <p:cNvSpPr>
            <a:spLocks noGrp="1"/>
          </p:cNvSpPr>
          <p:nvPr>
            <p:ph type="title"/>
          </p:nvPr>
        </p:nvSpPr>
        <p:spPr>
          <a:xfrm>
            <a:off x="553843" y="187497"/>
            <a:ext cx="8620126" cy="1004887"/>
          </a:xfrm>
        </p:spPr>
        <p:txBody>
          <a:bodyPr>
            <a:noAutofit/>
          </a:bodyPr>
          <a:lstStyle/>
          <a:p>
            <a:pPr algn="l"/>
            <a:r>
              <a:rPr 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ASHRAE Certification</a:t>
            </a:r>
            <a:r>
              <a:rPr lang="en-US"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 </a:t>
            </a:r>
          </a:p>
        </p:txBody>
      </p:sp>
      <p:sp>
        <p:nvSpPr>
          <p:cNvPr id="3" name="TextBox 2">
            <a:extLst>
              <a:ext uri="{FF2B5EF4-FFF2-40B4-BE49-F238E27FC236}">
                <a16:creationId xmlns:a16="http://schemas.microsoft.com/office/drawing/2014/main" id="{038A93BA-E909-4B63-8F7D-305611FEA2B9}"/>
              </a:ext>
            </a:extLst>
          </p:cNvPr>
          <p:cNvSpPr txBox="1"/>
          <p:nvPr/>
        </p:nvSpPr>
        <p:spPr>
          <a:xfrm>
            <a:off x="3774671" y="5972408"/>
            <a:ext cx="52123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rPr>
              <a:t>ashrae.org/certification</a:t>
            </a:r>
          </a:p>
        </p:txBody>
      </p:sp>
      <p:graphicFrame>
        <p:nvGraphicFramePr>
          <p:cNvPr id="9" name="Chart 8">
            <a:extLst>
              <a:ext uri="{FF2B5EF4-FFF2-40B4-BE49-F238E27FC236}">
                <a16:creationId xmlns:a16="http://schemas.microsoft.com/office/drawing/2014/main" id="{B3D76BE8-C9A1-4A04-A562-9BFB399AA7F0}"/>
              </a:ext>
            </a:extLst>
          </p:cNvPr>
          <p:cNvGraphicFramePr>
            <a:graphicFrameLocks/>
          </p:cNvGraphicFramePr>
          <p:nvPr/>
        </p:nvGraphicFramePr>
        <p:xfrm>
          <a:off x="2615642" y="2493042"/>
          <a:ext cx="3267075" cy="2642142"/>
        </p:xfrm>
        <a:graphic>
          <a:graphicData uri="http://schemas.openxmlformats.org/drawingml/2006/chart">
            <c:chart xmlns:c="http://schemas.openxmlformats.org/drawingml/2006/chart" xmlns:r="http://schemas.openxmlformats.org/officeDocument/2006/relationships" r:id="rId3"/>
          </a:graphicData>
        </a:graphic>
      </p:graphicFrame>
      <p:sp>
        <p:nvSpPr>
          <p:cNvPr id="11" name="Content Placeholder 2">
            <a:extLst>
              <a:ext uri="{FF2B5EF4-FFF2-40B4-BE49-F238E27FC236}">
                <a16:creationId xmlns:a16="http://schemas.microsoft.com/office/drawing/2014/main" id="{47B46DA0-1F4C-41C3-8DA7-F39AB340C7BB}"/>
              </a:ext>
            </a:extLst>
          </p:cNvPr>
          <p:cNvSpPr txBox="1">
            <a:spLocks/>
          </p:cNvSpPr>
          <p:nvPr/>
        </p:nvSpPr>
        <p:spPr>
          <a:xfrm>
            <a:off x="629794" y="1211820"/>
            <a:ext cx="6857159" cy="49980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B0F0"/>
              </a:buClr>
              <a:buSzTx/>
              <a:buFont typeface="Arial" pitchFamily="34" charset="0"/>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rPr>
              <a:t>ASHRAE offers </a:t>
            </a:r>
            <a:r>
              <a:rPr lang="en-US" sz="1600" b="1" dirty="0">
                <a:solidFill>
                  <a:srgbClr val="00549B"/>
                </a:solidFill>
                <a:latin typeface="Arial Narrow" panose="020B0604020202020204" pitchFamily="34" charset="0"/>
                <a:cs typeface="Arial Narrow" panose="020B0604020202020204" pitchFamily="34" charset="0"/>
              </a:rPr>
              <a:t>6</a:t>
            </a:r>
            <a:r>
              <a:rPr kumimoji="0" 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 certification programs </a:t>
            </a:r>
            <a:r>
              <a:rPr kumimoji="0" lang="en-US" sz="16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rPr>
              <a:t>founded to meet the industry needs of today and provide value to thousands of built environment professionals, employers and building owners.</a:t>
            </a:r>
          </a:p>
          <a:p>
            <a:pPr marL="0" marR="0" lvl="0" indent="0" algn="l" defTabSz="914400" rtl="0" eaLnBrk="1" fontAlgn="auto" latinLnBrk="0" hangingPunct="1">
              <a:lnSpc>
                <a:spcPct val="100000"/>
              </a:lnSpc>
              <a:spcBef>
                <a:spcPct val="20000"/>
              </a:spcBef>
              <a:spcAft>
                <a:spcPts val="0"/>
              </a:spcAft>
              <a:buClr>
                <a:srgbClr val="00B0F0"/>
              </a:buClr>
              <a:buSzTx/>
              <a:buFont typeface="Arial"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B0F0"/>
              </a:buClr>
              <a:buSzTx/>
              <a:buFont typeface="Arial"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B0F0"/>
              </a:buClr>
              <a:buSzTx/>
              <a:buFont typeface="Arial"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B0F0"/>
              </a:buClr>
              <a:buSzTx/>
              <a:buFont typeface="Arial"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00B0F0"/>
              </a:buClr>
              <a:buSzTx/>
              <a:buFont typeface="Arial"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rPr>
              <a:t>BCxP – Building Commissioning Professional </a:t>
            </a:r>
          </a:p>
          <a:p>
            <a:pPr marL="0" marR="0" lvl="0" indent="0" algn="l" defTabSz="914400" rtl="0" eaLnBrk="1" fontAlgn="auto" latinLnBrk="0" hangingPunct="1">
              <a:lnSpc>
                <a:spcPct val="100000"/>
              </a:lnSpc>
              <a:spcBef>
                <a:spcPct val="20000"/>
              </a:spcBef>
              <a:spcAft>
                <a:spcPts val="0"/>
              </a:spcAft>
              <a:buClr>
                <a:srgbClr val="00B0F0"/>
              </a:buClr>
              <a:buSzTx/>
              <a:buFont typeface="Arial"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rPr>
              <a:t>BEAP – Building Energy Assessment Professional </a:t>
            </a:r>
          </a:p>
          <a:p>
            <a:pPr marL="0" marR="0" lvl="0" indent="0" algn="l" defTabSz="914400" rtl="0" eaLnBrk="1" fontAlgn="auto" latinLnBrk="0" hangingPunct="1">
              <a:lnSpc>
                <a:spcPct val="100000"/>
              </a:lnSpc>
              <a:spcBef>
                <a:spcPct val="20000"/>
              </a:spcBef>
              <a:spcAft>
                <a:spcPts val="0"/>
              </a:spcAft>
              <a:buClr>
                <a:srgbClr val="00B0F0"/>
              </a:buClr>
              <a:buSzTx/>
              <a:buFont typeface="Arial"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rPr>
              <a:t>BEMP – Building Energy Modeling Professional</a:t>
            </a:r>
          </a:p>
          <a:p>
            <a:pPr marL="0" marR="0" lvl="0" indent="0" algn="l" defTabSz="914400" rtl="0" eaLnBrk="1" fontAlgn="auto" latinLnBrk="0" hangingPunct="1">
              <a:lnSpc>
                <a:spcPct val="100000"/>
              </a:lnSpc>
              <a:spcBef>
                <a:spcPct val="20000"/>
              </a:spcBef>
              <a:spcAft>
                <a:spcPts val="0"/>
              </a:spcAft>
              <a:buClr>
                <a:srgbClr val="00B0F0"/>
              </a:buClr>
              <a:buSzTx/>
              <a:buFont typeface="Arial"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rPr>
              <a:t>CHD - Certified HVAC Designer</a:t>
            </a:r>
          </a:p>
          <a:p>
            <a:pPr marL="0" marR="0" lvl="0" indent="0" algn="l" defTabSz="914400" rtl="0" eaLnBrk="1" fontAlgn="auto" latinLnBrk="0" hangingPunct="1">
              <a:lnSpc>
                <a:spcPct val="100000"/>
              </a:lnSpc>
              <a:spcBef>
                <a:spcPct val="20000"/>
              </a:spcBef>
              <a:spcAft>
                <a:spcPts val="0"/>
              </a:spcAft>
              <a:buClr>
                <a:srgbClr val="00B0F0"/>
              </a:buClr>
              <a:buSzTx/>
              <a:buFont typeface="Arial"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rPr>
              <a:t>HBDP – High-Performance Building Design Professional </a:t>
            </a:r>
          </a:p>
          <a:p>
            <a:pPr marL="0" marR="0" lvl="0" indent="0" algn="l" defTabSz="914400" rtl="0" eaLnBrk="1" fontAlgn="auto" latinLnBrk="0" hangingPunct="1">
              <a:lnSpc>
                <a:spcPct val="100000"/>
              </a:lnSpc>
              <a:spcBef>
                <a:spcPct val="20000"/>
              </a:spcBef>
              <a:spcAft>
                <a:spcPts val="0"/>
              </a:spcAft>
              <a:buClr>
                <a:srgbClr val="00B0F0"/>
              </a:buClr>
              <a:buSzTx/>
              <a:buFont typeface="Arial"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rPr>
              <a:t>HFDP – Healthcare Facility Design Professional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00B0F0"/>
              </a:buClr>
              <a:buSzTx/>
              <a:buFont typeface="Arial" pitchFamily="34" charset="0"/>
              <a:buNone/>
              <a:tabLst/>
              <a:defRPr/>
            </a:pPr>
            <a:endParaRPr kumimoji="0" lang="en-US" sz="1600" b="0" i="0" u="none" strike="noStrike" kern="1200" cap="none" spc="0" normalizeH="0" baseline="0" noProof="0" dirty="0">
              <a:ln>
                <a:noFill/>
              </a:ln>
              <a:solidFill>
                <a:srgbClr val="005DB9"/>
              </a:solidFill>
              <a:effectLst/>
              <a:uLnTx/>
              <a:uFillTx/>
              <a:latin typeface="Arial Narrow" panose="020B0604020202020204" pitchFamily="34" charset="0"/>
              <a:ea typeface="+mn-ea"/>
              <a:cs typeface="Arial Narrow" panose="020B0604020202020204" pitchFamily="34" charset="0"/>
            </a:endParaRPr>
          </a:p>
        </p:txBody>
      </p:sp>
      <p:grpSp>
        <p:nvGrpSpPr>
          <p:cNvPr id="5" name="Group 4">
            <a:extLst>
              <a:ext uri="{FF2B5EF4-FFF2-40B4-BE49-F238E27FC236}">
                <a16:creationId xmlns:a16="http://schemas.microsoft.com/office/drawing/2014/main" id="{8F4CC942-1706-4A32-A141-174CFBCF3980}"/>
              </a:ext>
            </a:extLst>
          </p:cNvPr>
          <p:cNvGrpSpPr/>
          <p:nvPr/>
        </p:nvGrpSpPr>
        <p:grpSpPr>
          <a:xfrm>
            <a:off x="7070627" y="2207156"/>
            <a:ext cx="3832808" cy="2123762"/>
            <a:chOff x="6599909" y="1791557"/>
            <a:chExt cx="4585982" cy="2428117"/>
          </a:xfrm>
        </p:grpSpPr>
        <p:pic>
          <p:nvPicPr>
            <p:cNvPr id="12" name="Picture 2" descr="https://www.ashrae.org/Image%20Library/Main%20Nav/Professional%20Development/ASHRAE%20Certification/ASHRAE-BCxP-125x125.png">
              <a:extLst>
                <a:ext uri="{FF2B5EF4-FFF2-40B4-BE49-F238E27FC236}">
                  <a16:creationId xmlns:a16="http://schemas.microsoft.com/office/drawing/2014/main" id="{C32A699A-E7F6-4BEC-968A-9D54DBA08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909" y="1798219"/>
              <a:ext cx="1190625" cy="11906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https://www.ashrae.org/Image%20Library/Main%20Nav/Professional%20Development/ASHRAE%20Certification/ASHRAE-BEAP-125x125.png">
              <a:extLst>
                <a:ext uri="{FF2B5EF4-FFF2-40B4-BE49-F238E27FC236}">
                  <a16:creationId xmlns:a16="http://schemas.microsoft.com/office/drawing/2014/main" id="{C2AF5758-A4A9-4123-A694-9CED1C0132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6363" y="1791557"/>
              <a:ext cx="1190625" cy="11906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www.ashrae.org/Image%20Library/Main%20Nav/Professional%20Development/ASHRAE%20Certification/ASHRAE-BEMP-125x125.png">
              <a:extLst>
                <a:ext uri="{FF2B5EF4-FFF2-40B4-BE49-F238E27FC236}">
                  <a16:creationId xmlns:a16="http://schemas.microsoft.com/office/drawing/2014/main" id="{C27AFB15-7E3A-4975-898B-5D12D29868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8812" y="1801001"/>
              <a:ext cx="1190625" cy="119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https://www.ashrae.org/Image%20Library/Main%20Nav/Professional%20Development/ASHRAE%20Certification/ASHRAE-CHD-125x125.png">
              <a:extLst>
                <a:ext uri="{FF2B5EF4-FFF2-40B4-BE49-F238E27FC236}">
                  <a16:creationId xmlns:a16="http://schemas.microsoft.com/office/drawing/2014/main" id="{4A469714-F7AF-4AC2-B840-A52564DCC7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5266" y="1826485"/>
              <a:ext cx="1190625" cy="11906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www.ashrae.org/Image%20Library/Main%20Nav/Professional%20Development/ASHRAE%20Certification/ASHRAE-HBDP-125x125.png">
              <a:extLst>
                <a:ext uri="{FF2B5EF4-FFF2-40B4-BE49-F238E27FC236}">
                  <a16:creationId xmlns:a16="http://schemas.microsoft.com/office/drawing/2014/main" id="{05D41599-0EA2-4A77-8D59-DBEB46A1CE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6644" y="2991627"/>
              <a:ext cx="1190625" cy="11906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https://www.ashrae.org/Image%20Library/Main%20Nav/Professional%20Development/ASHRAE%20Certification/ASHRAE-HFDP-125x125.png">
              <a:extLst>
                <a:ext uri="{FF2B5EF4-FFF2-40B4-BE49-F238E27FC236}">
                  <a16:creationId xmlns:a16="http://schemas.microsoft.com/office/drawing/2014/main" id="{D76A5D01-44ED-4FED-BCAE-8E75F5EA4F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27269" y="3029048"/>
              <a:ext cx="1190625" cy="1190626"/>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DF285520-8658-4C65-A405-95E9C13A83A7}"/>
              </a:ext>
            </a:extLst>
          </p:cNvPr>
          <p:cNvSpPr txBox="1"/>
          <p:nvPr/>
        </p:nvSpPr>
        <p:spPr>
          <a:xfrm>
            <a:off x="7070627" y="4456435"/>
            <a:ext cx="421129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Share your certification online including LinkedIn profile, email signature, and more with Digital Badges.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7" name="TextBox 6">
            <a:extLst>
              <a:ext uri="{FF2B5EF4-FFF2-40B4-BE49-F238E27FC236}">
                <a16:creationId xmlns:a16="http://schemas.microsoft.com/office/drawing/2014/main" id="{2A735B13-AC05-4E61-817D-F92EC432999F}"/>
              </a:ext>
            </a:extLst>
          </p:cNvPr>
          <p:cNvSpPr txBox="1"/>
          <p:nvPr/>
        </p:nvSpPr>
        <p:spPr>
          <a:xfrm>
            <a:off x="1140027" y="2207156"/>
            <a:ext cx="54054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49B"/>
                </a:solidFill>
                <a:effectLst/>
                <a:uLnTx/>
                <a:uFillTx/>
                <a:latin typeface="Arial Narrow" panose="020B0604020202020204" pitchFamily="34" charset="0"/>
                <a:ea typeface="Calibri" panose="020F0502020204030204" pitchFamily="34" charset="0"/>
                <a:cs typeface="Arial Narrow" panose="020B0604020202020204" pitchFamily="34" charset="0"/>
              </a:rPr>
              <a:t>Over 1,000 test center locations worldwide!</a:t>
            </a:r>
            <a:endParaRPr kumimoji="0" lang="en-US" sz="2400" b="1" i="0" u="none" strike="noStrike" kern="1200" cap="none" spc="0" normalizeH="0" baseline="0" noProof="0" dirty="0">
              <a:ln>
                <a:noFill/>
              </a:ln>
              <a:solidFill>
                <a:srgbClr val="00549B"/>
              </a:solidFill>
              <a:effectLst/>
              <a:uLnTx/>
              <a:uFillTx/>
              <a:latin typeface="Arial Narrow" panose="020B0604020202020204" pitchFamily="34" charset="0"/>
              <a:ea typeface="Times New Roman" panose="02020603050405020304" pitchFamily="18" charset="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1048920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F740DD-A811-AB05-FA1D-E60D5878824F}"/>
              </a:ext>
            </a:extLst>
          </p:cNvPr>
          <p:cNvSpPr/>
          <p:nvPr/>
        </p:nvSpPr>
        <p:spPr>
          <a:xfrm>
            <a:off x="7304567" y="3084526"/>
            <a:ext cx="4931563" cy="2465669"/>
          </a:xfrm>
          <a:prstGeom prst="rect">
            <a:avLst/>
          </a:prstGeom>
          <a:solidFill>
            <a:srgbClr val="FFC000">
              <a:alpha val="36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BA5BB3-AC78-45D9-887A-3DA8C1AC4EBB}"/>
              </a:ext>
            </a:extLst>
          </p:cNvPr>
          <p:cNvSpPr txBox="1">
            <a:spLocks/>
          </p:cNvSpPr>
          <p:nvPr/>
        </p:nvSpPr>
        <p:spPr>
          <a:xfrm>
            <a:off x="571317" y="341132"/>
            <a:ext cx="5783858" cy="6408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cs typeface="Arial Narrow" panose="020B0604020202020204" pitchFamily="34" charset="0"/>
              </a:rPr>
              <a:t>Building EQ</a:t>
            </a:r>
          </a:p>
        </p:txBody>
      </p:sp>
      <p:sp>
        <p:nvSpPr>
          <p:cNvPr id="3" name="Rectangle 2">
            <a:extLst>
              <a:ext uri="{FF2B5EF4-FFF2-40B4-BE49-F238E27FC236}">
                <a16:creationId xmlns:a16="http://schemas.microsoft.com/office/drawing/2014/main" id="{ED40EC9B-C365-4AEC-AA0C-E9AC66ECBDDA}"/>
              </a:ext>
            </a:extLst>
          </p:cNvPr>
          <p:cNvSpPr/>
          <p:nvPr/>
        </p:nvSpPr>
        <p:spPr>
          <a:xfrm>
            <a:off x="226155" y="1102347"/>
            <a:ext cx="8676640" cy="400110"/>
          </a:xfrm>
          <a:prstGeom prst="rect">
            <a:avLst/>
          </a:prstGeom>
        </p:spPr>
        <p:txBody>
          <a:bodyPr wrap="square">
            <a:spAutoFit/>
          </a:bodyPr>
          <a:lstStyle/>
          <a:p>
            <a:pPr marL="739955" marR="0" lvl="1" indent="-282755" algn="l" defTabSz="912755" rtl="0" eaLnBrk="1" fontAlgn="auto" latinLnBrk="0" hangingPunct="1">
              <a:lnSpc>
                <a:spcPct val="100000"/>
              </a:lnSpc>
              <a:spcBef>
                <a:spcPts val="599"/>
              </a:spcBef>
              <a:spcAft>
                <a:spcPts val="599"/>
              </a:spcAft>
              <a:buClr>
                <a:srgbClr val="30ACEC">
                  <a:lumMod val="75000"/>
                </a:srgbClr>
              </a:buClr>
              <a:buSzTx/>
              <a:buFontTx/>
              <a:buNone/>
              <a:tabLst/>
              <a:defRPr/>
            </a:pPr>
            <a:r>
              <a:rPr kumimoji="0" lang="en-US" sz="2000" b="1" u="none" strike="noStrike" kern="1200" cap="none" spc="0" normalizeH="0" baseline="0" noProof="0" dirty="0">
                <a:ln>
                  <a:noFill/>
                </a:ln>
                <a:solidFill>
                  <a:srgbClr val="00549B"/>
                </a:solidFill>
                <a:effectLst/>
                <a:uLnTx/>
                <a:uFillTx/>
                <a:latin typeface="Arial Narrow" panose="020B0604020202020204" pitchFamily="34" charset="0"/>
                <a:cs typeface="Arial Narrow" panose="020B0604020202020204" pitchFamily="34" charset="0"/>
              </a:rPr>
              <a:t>Take your building to the next level beyond benchmarking</a:t>
            </a:r>
          </a:p>
        </p:txBody>
      </p:sp>
      <p:sp>
        <p:nvSpPr>
          <p:cNvPr id="4" name="Content Placeholder 2">
            <a:extLst>
              <a:ext uri="{FF2B5EF4-FFF2-40B4-BE49-F238E27FC236}">
                <a16:creationId xmlns:a16="http://schemas.microsoft.com/office/drawing/2014/main" id="{9580C479-B130-4104-BB77-28EE13D84A9E}"/>
              </a:ext>
            </a:extLst>
          </p:cNvPr>
          <p:cNvSpPr>
            <a:spLocks noGrp="1"/>
          </p:cNvSpPr>
          <p:nvPr>
            <p:ph sz="half" idx="2"/>
          </p:nvPr>
        </p:nvSpPr>
        <p:spPr>
          <a:xfrm>
            <a:off x="839972" y="1502457"/>
            <a:ext cx="6408088" cy="4472168"/>
          </a:xfrm>
        </p:spPr>
        <p:txBody>
          <a:bodyPr>
            <a:normAutofit/>
          </a:bodyPr>
          <a:lstStyle/>
          <a:p>
            <a:pPr marL="353444" lvl="1" indent="0">
              <a:spcAft>
                <a:spcPts val="599"/>
              </a:spcAft>
              <a:buClr>
                <a:srgbClr val="00B0F0"/>
              </a:buClr>
              <a:buNone/>
            </a:pPr>
            <a:r>
              <a:rPr lang="en-US" sz="1600" dirty="0">
                <a:solidFill>
                  <a:schemeClr val="tx1"/>
                </a:solidFill>
                <a:latin typeface="Arial Narrow" panose="020B0604020202020204" pitchFamily="34" charset="0"/>
                <a:cs typeface="Arial Narrow" panose="020B0604020202020204" pitchFamily="34" charset="0"/>
              </a:rPr>
              <a:t>The BEQ portal compares a building’s energy performance to similar building types in same climate zone. </a:t>
            </a:r>
          </a:p>
          <a:p>
            <a:pPr marL="353444" lvl="1" indent="0">
              <a:spcAft>
                <a:spcPts val="599"/>
              </a:spcAft>
              <a:buClr>
                <a:srgbClr val="00B0F0"/>
              </a:buClr>
              <a:buNone/>
            </a:pPr>
            <a:r>
              <a:rPr lang="en-US" sz="1600" b="1" dirty="0">
                <a:solidFill>
                  <a:srgbClr val="00549B"/>
                </a:solidFill>
                <a:latin typeface="Arial Narrow" panose="020B0604020202020204" pitchFamily="34" charset="0"/>
                <a:cs typeface="Arial Narrow" panose="020B0604020202020204" pitchFamily="34" charset="0"/>
              </a:rPr>
              <a:t>In Operation Assessment </a:t>
            </a:r>
          </a:p>
          <a:p>
            <a:pPr marR="0" lvl="0">
              <a:spcBef>
                <a:spcPts val="0"/>
              </a:spcBef>
              <a:spcAft>
                <a:spcPts val="0"/>
              </a:spcAft>
              <a:buClrTx/>
            </a:pPr>
            <a:r>
              <a:rPr lang="en-US" sz="1600" dirty="0">
                <a:solidFill>
                  <a:schemeClr val="tx1"/>
                </a:solidFill>
                <a:effectLst/>
                <a:latin typeface="Arial Narrow" panose="020B0606020202030204" pitchFamily="34" charset="0"/>
                <a:ea typeface="Times New Roman" panose="02020603050405020304" pitchFamily="18" charset="0"/>
              </a:rPr>
              <a:t>Compares actual building energy use based on metered energy information.</a:t>
            </a:r>
            <a:endParaRPr lang="en-US" sz="1600" dirty="0">
              <a:solidFill>
                <a:schemeClr val="tx1"/>
              </a:solidFill>
              <a:effectLst/>
              <a:latin typeface="Arial Narrow" panose="020B0606020202030204" pitchFamily="34" charset="0"/>
              <a:ea typeface="Calibri" panose="020F0502020204030204" pitchFamily="34" charset="0"/>
            </a:endParaRPr>
          </a:p>
          <a:p>
            <a:pPr marR="0" lvl="0">
              <a:spcBef>
                <a:spcPts val="0"/>
              </a:spcBef>
              <a:spcAft>
                <a:spcPts val="0"/>
              </a:spcAft>
              <a:buClrTx/>
            </a:pPr>
            <a:r>
              <a:rPr lang="en-US" sz="1600" dirty="0">
                <a:solidFill>
                  <a:schemeClr val="tx1"/>
                </a:solidFill>
                <a:effectLst/>
                <a:latin typeface="Arial Narrow" panose="020B0606020202030204" pitchFamily="34" charset="0"/>
                <a:ea typeface="Times New Roman" panose="02020603050405020304" pitchFamily="18" charset="0"/>
              </a:rPr>
              <a:t>Aligned with ASHRAE Standard 211 to lead assessor through the requirements for a Level 1 Energy Audit.</a:t>
            </a:r>
            <a:endParaRPr lang="en-US" sz="1600" dirty="0">
              <a:solidFill>
                <a:schemeClr val="tx1"/>
              </a:solidFill>
              <a:effectLst/>
              <a:latin typeface="Arial Narrow" panose="020B0606020202030204" pitchFamily="34" charset="0"/>
              <a:ea typeface="Calibri" panose="020F0502020204030204" pitchFamily="34" charset="0"/>
            </a:endParaRPr>
          </a:p>
          <a:p>
            <a:pPr marR="0" lvl="0">
              <a:spcBef>
                <a:spcPts val="0"/>
              </a:spcBef>
              <a:spcAft>
                <a:spcPts val="0"/>
              </a:spcAft>
              <a:buClrTx/>
            </a:pPr>
            <a:r>
              <a:rPr lang="en-US" sz="1600" dirty="0">
                <a:solidFill>
                  <a:schemeClr val="tx1"/>
                </a:solidFill>
                <a:effectLst/>
                <a:latin typeface="Arial Narrow" panose="020B0606020202030204" pitchFamily="34" charset="0"/>
                <a:ea typeface="Times New Roman" panose="02020603050405020304" pitchFamily="18" charset="0"/>
              </a:rPr>
              <a:t>Search Function now added to EEM pull down menus.</a:t>
            </a:r>
            <a:endParaRPr lang="en-US" sz="1600" dirty="0">
              <a:solidFill>
                <a:schemeClr val="tx1"/>
              </a:solidFill>
              <a:effectLst/>
              <a:latin typeface="Arial Narrow" panose="020B0606020202030204" pitchFamily="34" charset="0"/>
              <a:ea typeface="Calibri" panose="020F0502020204030204" pitchFamily="34" charset="0"/>
            </a:endParaRPr>
          </a:p>
          <a:p>
            <a:pPr marL="353444" lvl="1" indent="0">
              <a:spcAft>
                <a:spcPts val="599"/>
              </a:spcAft>
              <a:buClr>
                <a:srgbClr val="00B0F0"/>
              </a:buClr>
              <a:buNone/>
            </a:pPr>
            <a:r>
              <a:rPr lang="en-US" sz="1600" b="1" dirty="0">
                <a:solidFill>
                  <a:srgbClr val="00549B"/>
                </a:solidFill>
                <a:latin typeface="Arial Narrow" panose="020B0604020202020204" pitchFamily="34" charset="0"/>
                <a:cs typeface="Arial Narrow" panose="020B0604020202020204" pitchFamily="34" charset="0"/>
              </a:rPr>
              <a:t>As Designed Evaluation </a:t>
            </a:r>
          </a:p>
          <a:p>
            <a:pPr marR="0" lvl="0">
              <a:spcBef>
                <a:spcPts val="0"/>
              </a:spcBef>
              <a:spcAft>
                <a:spcPts val="0"/>
              </a:spcAft>
              <a:buClrTx/>
            </a:pPr>
            <a:r>
              <a:rPr lang="en-US" sz="1600" dirty="0">
                <a:solidFill>
                  <a:schemeClr val="tx1"/>
                </a:solidFill>
                <a:effectLst/>
                <a:latin typeface="Arial Narrow" panose="020B0606020202030204" pitchFamily="34" charset="0"/>
                <a:ea typeface="Times New Roman" panose="02020603050405020304" pitchFamily="18" charset="0"/>
              </a:rPr>
              <a:t>Compares potential energy use based on buildings’ physical characteristics and systems using simulated energy information.</a:t>
            </a:r>
            <a:endParaRPr lang="en-US" sz="1600" dirty="0">
              <a:solidFill>
                <a:schemeClr val="tx1"/>
              </a:solidFill>
              <a:effectLst/>
              <a:latin typeface="Arial Narrow" panose="020B0606020202030204" pitchFamily="34" charset="0"/>
              <a:ea typeface="Calibri" panose="020F0502020204030204" pitchFamily="34" charset="0"/>
            </a:endParaRPr>
          </a:p>
          <a:p>
            <a:pPr marR="0" lvl="0">
              <a:spcBef>
                <a:spcPts val="0"/>
              </a:spcBef>
              <a:spcAft>
                <a:spcPts val="0"/>
              </a:spcAft>
              <a:buClrTx/>
            </a:pPr>
            <a:r>
              <a:rPr lang="en-US" sz="1600" dirty="0">
                <a:solidFill>
                  <a:schemeClr val="tx1"/>
                </a:solidFill>
                <a:effectLst/>
                <a:latin typeface="Arial Narrow" panose="020B0606020202030204" pitchFamily="34" charset="0"/>
                <a:ea typeface="Times New Roman" panose="02020603050405020304" pitchFamily="18" charset="0"/>
              </a:rPr>
              <a:t>Aligned with ASHRAE Standard 90.1 PRM methodology using dual model approach for greater accuracy and ease of use.</a:t>
            </a:r>
            <a:endParaRPr lang="en-US" sz="1600" dirty="0">
              <a:solidFill>
                <a:schemeClr val="tx1"/>
              </a:solidFill>
              <a:effectLst/>
              <a:latin typeface="Arial Narrow" panose="020B0606020202030204" pitchFamily="34" charset="0"/>
              <a:ea typeface="Calibri" panose="020F0502020204030204" pitchFamily="34" charset="0"/>
            </a:endParaRPr>
          </a:p>
          <a:p>
            <a:pPr marL="353444" lvl="1" indent="0">
              <a:spcAft>
                <a:spcPts val="599"/>
              </a:spcAft>
              <a:buClr>
                <a:srgbClr val="00B0F0"/>
              </a:buClr>
              <a:buNone/>
            </a:pPr>
            <a:r>
              <a:rPr lang="en-US" sz="1600" b="1" dirty="0">
                <a:solidFill>
                  <a:srgbClr val="00549B"/>
                </a:solidFill>
                <a:latin typeface="Arial Narrow" panose="020B0604020202020204" pitchFamily="34" charset="0"/>
                <a:cs typeface="Arial Narrow" panose="020B0604020202020204" pitchFamily="34" charset="0"/>
              </a:rPr>
              <a:t>Notable  Features</a:t>
            </a:r>
          </a:p>
          <a:p>
            <a:pPr marR="0">
              <a:spcBef>
                <a:spcPts val="0"/>
              </a:spcBef>
              <a:spcAft>
                <a:spcPts val="0"/>
              </a:spcAft>
              <a:buClrTx/>
            </a:pPr>
            <a:r>
              <a:rPr lang="en-US" sz="1600" dirty="0">
                <a:effectLst/>
                <a:latin typeface="Arial Narrow" panose="020B0606020202030204" pitchFamily="34" charset="0"/>
                <a:ea typeface="Times New Roman" panose="02020603050405020304" pitchFamily="18" charset="0"/>
              </a:rPr>
              <a:t>Building EQ Performance Scores for both energy and carbon metrics.</a:t>
            </a:r>
            <a:endParaRPr lang="en-US" sz="1600" dirty="0">
              <a:effectLst/>
              <a:latin typeface="Arial Narrow" panose="020B0606020202030204" pitchFamily="34" charset="0"/>
              <a:ea typeface="Calibri" panose="020F0502020204030204" pitchFamily="34" charset="0"/>
            </a:endParaRPr>
          </a:p>
          <a:p>
            <a:pPr marR="0" lvl="0">
              <a:spcBef>
                <a:spcPts val="0"/>
              </a:spcBef>
              <a:spcAft>
                <a:spcPts val="0"/>
              </a:spcAft>
              <a:buClrTx/>
            </a:pPr>
            <a:r>
              <a:rPr lang="en-US" sz="1600" dirty="0">
                <a:latin typeface="Arial Narrow" panose="020B0606020202030204" pitchFamily="34" charset="0"/>
                <a:ea typeface="Times New Roman" panose="02020603050405020304" pitchFamily="18" charset="0"/>
              </a:rPr>
              <a:t>P</a:t>
            </a:r>
            <a:r>
              <a:rPr lang="en-US" sz="1600" dirty="0">
                <a:effectLst/>
                <a:latin typeface="Arial Narrow" panose="020B0606020202030204" pitchFamily="34" charset="0"/>
                <a:ea typeface="Times New Roman" panose="02020603050405020304" pitchFamily="18" charset="0"/>
              </a:rPr>
              <a:t>rovides a pathway for Green Globes certification. </a:t>
            </a:r>
            <a:endParaRPr lang="en-US" sz="1600" dirty="0">
              <a:effectLst/>
              <a:latin typeface="Arial Narrow" panose="020B0606020202030204" pitchFamily="34" charset="0"/>
              <a:ea typeface="Calibri" panose="020F0502020204030204" pitchFamily="34" charset="0"/>
            </a:endParaRPr>
          </a:p>
          <a:p>
            <a:pPr marR="0" lvl="0">
              <a:spcBef>
                <a:spcPts val="0"/>
              </a:spcBef>
              <a:spcAft>
                <a:spcPts val="0"/>
              </a:spcAft>
              <a:buClrTx/>
            </a:pPr>
            <a:r>
              <a:rPr lang="en-US" sz="1600" dirty="0">
                <a:effectLst/>
                <a:latin typeface="Arial Narrow" panose="020B0606020202030204" pitchFamily="34" charset="0"/>
                <a:ea typeface="Times New Roman" panose="02020603050405020304" pitchFamily="18" charset="0"/>
              </a:rPr>
              <a:t>An Application Programming Interface (API) is now available for testing.</a:t>
            </a:r>
            <a:endParaRPr lang="en-US" sz="1600" dirty="0">
              <a:effectLst/>
              <a:latin typeface="Arial Narrow" panose="020B0606020202030204" pitchFamily="34" charset="0"/>
              <a:ea typeface="Calibri" panose="020F0502020204030204" pitchFamily="34" charset="0"/>
            </a:endParaRPr>
          </a:p>
          <a:p>
            <a:pPr marL="282755" lvl="0" indent="-282755" defTabSz="912755">
              <a:spcBef>
                <a:spcPts val="599"/>
              </a:spcBef>
              <a:spcAft>
                <a:spcPts val="599"/>
              </a:spcAft>
              <a:buClr>
                <a:srgbClr val="30ACEC">
                  <a:lumMod val="75000"/>
                </a:srgbClr>
              </a:buClr>
              <a:buNone/>
            </a:pPr>
            <a:endParaRPr lang="en-US" sz="1200" dirty="0">
              <a:solidFill>
                <a:schemeClr val="tx1">
                  <a:lumMod val="65000"/>
                  <a:lumOff val="35000"/>
                </a:schemeClr>
              </a:solidFill>
              <a:latin typeface="Arial Narrow" panose="020B0604020202020204" pitchFamily="34" charset="0"/>
              <a:cs typeface="Arial Narrow" panose="020B0604020202020204" pitchFamily="34" charset="0"/>
            </a:endParaRPr>
          </a:p>
        </p:txBody>
      </p:sp>
      <p:sp>
        <p:nvSpPr>
          <p:cNvPr id="12" name="Rectangle 11">
            <a:extLst>
              <a:ext uri="{FF2B5EF4-FFF2-40B4-BE49-F238E27FC236}">
                <a16:creationId xmlns:a16="http://schemas.microsoft.com/office/drawing/2014/main" id="{256F9ECF-FD89-4EBA-9C7E-8E4DDC5F5FA8}"/>
              </a:ext>
            </a:extLst>
          </p:cNvPr>
          <p:cNvSpPr/>
          <p:nvPr/>
        </p:nvSpPr>
        <p:spPr>
          <a:xfrm>
            <a:off x="4559425" y="6105220"/>
            <a:ext cx="28232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rPr>
              <a:t>ashrae.org/buildingeq</a:t>
            </a:r>
          </a:p>
        </p:txBody>
      </p:sp>
      <p:sp>
        <p:nvSpPr>
          <p:cNvPr id="5" name="TextBox 4">
            <a:extLst>
              <a:ext uri="{FF2B5EF4-FFF2-40B4-BE49-F238E27FC236}">
                <a16:creationId xmlns:a16="http://schemas.microsoft.com/office/drawing/2014/main" id="{A72DB00E-7FFB-F7C9-D842-44AFF9E9F858}"/>
              </a:ext>
            </a:extLst>
          </p:cNvPr>
          <p:cNvSpPr txBox="1"/>
          <p:nvPr/>
        </p:nvSpPr>
        <p:spPr>
          <a:xfrm>
            <a:off x="7427767" y="3476119"/>
            <a:ext cx="4573116" cy="830997"/>
          </a:xfrm>
          <a:prstGeom prst="rect">
            <a:avLst/>
          </a:prstGeom>
          <a:noFill/>
        </p:spPr>
        <p:txBody>
          <a:bodyPr wrap="square">
            <a:spAutoFit/>
          </a:bodyPr>
          <a:lstStyle/>
          <a:p>
            <a:pPr marL="0" marR="0">
              <a:spcBef>
                <a:spcPts val="0"/>
              </a:spcBef>
              <a:spcAft>
                <a:spcPts val="0"/>
              </a:spcAft>
            </a:pPr>
            <a:r>
              <a:rPr lang="en-US" sz="1600" dirty="0">
                <a:effectLst/>
                <a:latin typeface="Arial Narrow" panose="020B0606020202030204" pitchFamily="34" charset="0"/>
                <a:ea typeface="Calibri" panose="020F0502020204030204" pitchFamily="34" charset="0"/>
                <a:cs typeface="Arial" panose="020B0604020202020204" pitchFamily="34" charset="0"/>
              </a:rPr>
              <a:t>Recognizes excellence in the assessment of building energy performance. </a:t>
            </a:r>
            <a:r>
              <a:rPr lang="en-US" sz="1600" dirty="0">
                <a:latin typeface="Arial Narrow" panose="020B0606020202030204" pitchFamily="34" charset="0"/>
                <a:ea typeface="Calibri" panose="020F0502020204030204" pitchFamily="34" charset="0"/>
                <a:cs typeface="Arial" panose="020B0604020202020204" pitchFamily="34" charset="0"/>
              </a:rPr>
              <a:t>Presented annually to deserving </a:t>
            </a:r>
            <a:r>
              <a:rPr lang="en-US" sz="1600" dirty="0">
                <a:effectLst/>
                <a:latin typeface="Arial Narrow" panose="020B0606020202030204" pitchFamily="34" charset="0"/>
                <a:ea typeface="Calibri" panose="020F0502020204030204" pitchFamily="34" charset="0"/>
                <a:cs typeface="Arial" panose="020B0604020202020204" pitchFamily="34" charset="0"/>
              </a:rPr>
              <a:t>approved Building EQ Portal projects. </a:t>
            </a:r>
          </a:p>
        </p:txBody>
      </p:sp>
      <p:sp>
        <p:nvSpPr>
          <p:cNvPr id="8" name="TextBox 7">
            <a:extLst>
              <a:ext uri="{FF2B5EF4-FFF2-40B4-BE49-F238E27FC236}">
                <a16:creationId xmlns:a16="http://schemas.microsoft.com/office/drawing/2014/main" id="{D1D8EA1F-C6E1-BCB2-CF1C-C33DCA085B0F}"/>
              </a:ext>
            </a:extLst>
          </p:cNvPr>
          <p:cNvSpPr txBox="1"/>
          <p:nvPr/>
        </p:nvSpPr>
        <p:spPr>
          <a:xfrm>
            <a:off x="7125827" y="3084526"/>
            <a:ext cx="4931563" cy="400110"/>
          </a:xfrm>
          <a:prstGeom prst="rect">
            <a:avLst/>
          </a:prstGeom>
          <a:noFill/>
        </p:spPr>
        <p:txBody>
          <a:bodyPr wrap="square">
            <a:spAutoFit/>
          </a:bodyPr>
          <a:lstStyle/>
          <a:p>
            <a:pPr algn="ctr"/>
            <a:r>
              <a:rPr lang="en-US" sz="2000" b="1" dirty="0">
                <a:solidFill>
                  <a:srgbClr val="00549B"/>
                </a:solidFill>
                <a:effectLst/>
                <a:latin typeface="Arial" panose="020B0604020202020204" pitchFamily="34" charset="0"/>
                <a:ea typeface="Calibri" panose="020F0502020204030204" pitchFamily="34" charset="0"/>
                <a:cs typeface="Arial" panose="020B0604020202020204" pitchFamily="34" charset="0"/>
              </a:rPr>
              <a:t>Building EQ Energy Genius Award</a:t>
            </a:r>
            <a:endParaRPr lang="en-US" sz="2000" b="1" dirty="0">
              <a:solidFill>
                <a:srgbClr val="00549B"/>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085E1C9-9380-7B19-843D-07680701D72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747147" y="4271412"/>
            <a:ext cx="3902306" cy="1076862"/>
          </a:xfrm>
          <a:prstGeom prst="rect">
            <a:avLst/>
          </a:prstGeom>
        </p:spPr>
      </p:pic>
      <p:pic>
        <p:nvPicPr>
          <p:cNvPr id="7" name="Picture 6">
            <a:extLst>
              <a:ext uri="{FF2B5EF4-FFF2-40B4-BE49-F238E27FC236}">
                <a16:creationId xmlns:a16="http://schemas.microsoft.com/office/drawing/2014/main" id="{C5DDADF1-E84F-3BD2-723F-A38B15D1AC60}"/>
              </a:ext>
            </a:extLst>
          </p:cNvPr>
          <p:cNvPicPr>
            <a:picLocks noChangeAspect="1"/>
          </p:cNvPicPr>
          <p:nvPr/>
        </p:nvPicPr>
        <p:blipFill>
          <a:blip r:embed="rId4"/>
          <a:stretch>
            <a:fillRect/>
          </a:stretch>
        </p:blipFill>
        <p:spPr>
          <a:xfrm>
            <a:off x="8219746" y="1431960"/>
            <a:ext cx="2183316" cy="1414242"/>
          </a:xfrm>
          <a:prstGeom prst="rect">
            <a:avLst/>
          </a:prstGeom>
        </p:spPr>
      </p:pic>
    </p:spTree>
    <p:extLst>
      <p:ext uri="{BB962C8B-B14F-4D97-AF65-F5344CB8AC3E}">
        <p14:creationId xmlns:p14="http://schemas.microsoft.com/office/powerpoint/2010/main" val="1162793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7C85E7-09AD-418C-A098-704809115A7D}"/>
              </a:ext>
            </a:extLst>
          </p:cNvPr>
          <p:cNvSpPr>
            <a:spLocks noGrp="1"/>
          </p:cNvSpPr>
          <p:nvPr>
            <p:ph type="title"/>
          </p:nvPr>
        </p:nvSpPr>
        <p:spPr>
          <a:xfrm>
            <a:off x="609599" y="261440"/>
            <a:ext cx="8620126" cy="1004887"/>
          </a:xfrm>
        </p:spPr>
        <p:txBody>
          <a:bodyPr>
            <a:noAutofit/>
          </a:bodyPr>
          <a:lstStyle/>
          <a:p>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2019-2025 ASHRAE Strategic Plan</a:t>
            </a:r>
            <a:endParaRPr lang="en-US" sz="4000" dirty="0">
              <a:latin typeface="Arial Narrow" panose="020B0604020202020204" pitchFamily="34" charset="0"/>
              <a:cs typeface="Arial Narrow" panose="020B0604020202020204" pitchFamily="34" charset="0"/>
            </a:endParaRPr>
          </a:p>
        </p:txBody>
      </p:sp>
      <p:sp>
        <p:nvSpPr>
          <p:cNvPr id="7" name="Rectangle 6">
            <a:extLst>
              <a:ext uri="{FF2B5EF4-FFF2-40B4-BE49-F238E27FC236}">
                <a16:creationId xmlns:a16="http://schemas.microsoft.com/office/drawing/2014/main" id="{E29B9B27-EC87-46FA-80C0-85B61BFC4EBA}"/>
              </a:ext>
            </a:extLst>
          </p:cNvPr>
          <p:cNvSpPr/>
          <p:nvPr/>
        </p:nvSpPr>
        <p:spPr>
          <a:xfrm>
            <a:off x="491109" y="1454489"/>
            <a:ext cx="489841" cy="830997"/>
          </a:xfrm>
          <a:prstGeom prst="rect">
            <a:avLst/>
          </a:prstGeom>
        </p:spPr>
        <p:txBody>
          <a:bodyPr wrap="square">
            <a:spAutoFit/>
          </a:bodyPr>
          <a:lstStyle/>
          <a:p>
            <a:r>
              <a:rPr lang="en-US" sz="4800" dirty="0">
                <a:solidFill>
                  <a:srgbClr val="00549B"/>
                </a:solidFill>
                <a:latin typeface="Akzidenz Grotesk BE MdCn"/>
              </a:rPr>
              <a:t>1</a:t>
            </a:r>
          </a:p>
        </p:txBody>
      </p:sp>
      <p:sp>
        <p:nvSpPr>
          <p:cNvPr id="8" name="Rectangle 7">
            <a:extLst>
              <a:ext uri="{FF2B5EF4-FFF2-40B4-BE49-F238E27FC236}">
                <a16:creationId xmlns:a16="http://schemas.microsoft.com/office/drawing/2014/main" id="{905AB10C-40B3-4C4D-B78D-102B995877EF}"/>
              </a:ext>
            </a:extLst>
          </p:cNvPr>
          <p:cNvSpPr/>
          <p:nvPr/>
        </p:nvSpPr>
        <p:spPr>
          <a:xfrm>
            <a:off x="847138" y="1509117"/>
            <a:ext cx="3114754" cy="769441"/>
          </a:xfrm>
          <a:prstGeom prst="rect">
            <a:avLst/>
          </a:prstGeom>
        </p:spPr>
        <p:txBody>
          <a:bodyPr wrap="square">
            <a:spAutoFit/>
          </a:bodyPr>
          <a:lstStyle/>
          <a:p>
            <a:r>
              <a:rPr lang="en-US" sz="2400" b="1" dirty="0">
                <a:solidFill>
                  <a:srgbClr val="595959"/>
                </a:solidFill>
                <a:latin typeface="Arial Narrow" panose="020B0604020202020204" pitchFamily="34" charset="0"/>
                <a:cs typeface="Arial Narrow" panose="020B0604020202020204" pitchFamily="34" charset="0"/>
              </a:rPr>
              <a:t> </a:t>
            </a:r>
            <a:r>
              <a:rPr lang="en-US" sz="2000" b="1" dirty="0">
                <a:latin typeface="Arial Narrow" panose="020B0604020202020204" pitchFamily="34" charset="0"/>
                <a:cs typeface="Arial Narrow" panose="020B0604020202020204" pitchFamily="34" charset="0"/>
              </a:rPr>
              <a:t>RESILIENT BUILDINGS </a:t>
            </a:r>
            <a:br>
              <a:rPr lang="en-US" sz="2000" b="1" dirty="0">
                <a:latin typeface="Arial Narrow" panose="020B0604020202020204" pitchFamily="34" charset="0"/>
                <a:cs typeface="Arial Narrow" panose="020B0604020202020204" pitchFamily="34" charset="0"/>
              </a:rPr>
            </a:br>
            <a:r>
              <a:rPr lang="en-US" sz="2000" b="1" dirty="0">
                <a:latin typeface="Arial Narrow" panose="020B0604020202020204" pitchFamily="34" charset="0"/>
                <a:cs typeface="Arial Narrow" panose="020B0604020202020204" pitchFamily="34" charset="0"/>
              </a:rPr>
              <a:t> and COMMUNITIES</a:t>
            </a:r>
            <a:endParaRPr lang="en-US" sz="2200" b="1" dirty="0">
              <a:latin typeface="Arial Narrow" panose="020B0604020202020204" pitchFamily="34" charset="0"/>
              <a:cs typeface="Arial Narrow" panose="020B0604020202020204" pitchFamily="34" charset="0"/>
            </a:endParaRPr>
          </a:p>
        </p:txBody>
      </p:sp>
      <p:pic>
        <p:nvPicPr>
          <p:cNvPr id="9" name="Picture 8" descr="A close up of a sign&#10;&#10;Description generated with high confidence">
            <a:extLst>
              <a:ext uri="{FF2B5EF4-FFF2-40B4-BE49-F238E27FC236}">
                <a16:creationId xmlns:a16="http://schemas.microsoft.com/office/drawing/2014/main" id="{FFC6D351-1D84-462A-A7BD-AF0AB9234B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1949" y="5065272"/>
            <a:ext cx="1054643" cy="1265571"/>
          </a:xfrm>
          <a:prstGeom prst="rect">
            <a:avLst/>
          </a:prstGeom>
        </p:spPr>
      </p:pic>
      <p:sp>
        <p:nvSpPr>
          <p:cNvPr id="10" name="Rectangle 9">
            <a:extLst>
              <a:ext uri="{FF2B5EF4-FFF2-40B4-BE49-F238E27FC236}">
                <a16:creationId xmlns:a16="http://schemas.microsoft.com/office/drawing/2014/main" id="{4C09FAC4-E04A-4A50-8506-E388CBF26499}"/>
              </a:ext>
            </a:extLst>
          </p:cNvPr>
          <p:cNvSpPr/>
          <p:nvPr/>
        </p:nvSpPr>
        <p:spPr>
          <a:xfrm>
            <a:off x="491109" y="2672797"/>
            <a:ext cx="449769" cy="830997"/>
          </a:xfrm>
          <a:prstGeom prst="rect">
            <a:avLst/>
          </a:prstGeom>
        </p:spPr>
        <p:txBody>
          <a:bodyPr wrap="square">
            <a:spAutoFit/>
          </a:bodyPr>
          <a:lstStyle/>
          <a:p>
            <a:r>
              <a:rPr lang="en-US" sz="4800" dirty="0">
                <a:solidFill>
                  <a:srgbClr val="00549B"/>
                </a:solidFill>
                <a:latin typeface="Akzidenz Grotesk BE MdCn"/>
              </a:rPr>
              <a:t>2</a:t>
            </a:r>
            <a:endParaRPr lang="en-US" sz="1600" dirty="0">
              <a:solidFill>
                <a:srgbClr val="00549B"/>
              </a:solidFill>
              <a:latin typeface="Akzidenz Grotesk BE MdCn"/>
            </a:endParaRPr>
          </a:p>
        </p:txBody>
      </p:sp>
      <p:sp>
        <p:nvSpPr>
          <p:cNvPr id="11" name="Rectangle 10">
            <a:extLst>
              <a:ext uri="{FF2B5EF4-FFF2-40B4-BE49-F238E27FC236}">
                <a16:creationId xmlns:a16="http://schemas.microsoft.com/office/drawing/2014/main" id="{05155D77-81E4-4107-AF21-68B77A0C658F}"/>
              </a:ext>
            </a:extLst>
          </p:cNvPr>
          <p:cNvSpPr/>
          <p:nvPr/>
        </p:nvSpPr>
        <p:spPr>
          <a:xfrm>
            <a:off x="871097" y="2742958"/>
            <a:ext cx="2918933" cy="707886"/>
          </a:xfrm>
          <a:prstGeom prst="rect">
            <a:avLst/>
          </a:prstGeom>
        </p:spPr>
        <p:txBody>
          <a:bodyPr wrap="square">
            <a:spAutoFit/>
          </a:bodyPr>
          <a:lstStyle/>
          <a:p>
            <a:r>
              <a:rPr lang="en-US" sz="2000" b="1" dirty="0">
                <a:latin typeface="Arial Narrow" panose="020B0604020202020204" pitchFamily="34" charset="0"/>
                <a:cs typeface="Arial Narrow" panose="020B0604020202020204" pitchFamily="34" charset="0"/>
              </a:rPr>
              <a:t>INDOOR ENVIRONMENTAL </a:t>
            </a:r>
          </a:p>
          <a:p>
            <a:r>
              <a:rPr lang="en-US" sz="2000" b="1" dirty="0">
                <a:latin typeface="Arial Narrow" panose="020B0604020202020204" pitchFamily="34" charset="0"/>
                <a:cs typeface="Arial Narrow" panose="020B0604020202020204" pitchFamily="34" charset="0"/>
              </a:rPr>
              <a:t>QUALITY</a:t>
            </a:r>
          </a:p>
        </p:txBody>
      </p:sp>
      <p:pic>
        <p:nvPicPr>
          <p:cNvPr id="12" name="Picture 11">
            <a:extLst>
              <a:ext uri="{FF2B5EF4-FFF2-40B4-BE49-F238E27FC236}">
                <a16:creationId xmlns:a16="http://schemas.microsoft.com/office/drawing/2014/main" id="{8D1B2BFD-8566-4D8C-B50A-2097A7E6B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014" y="5287671"/>
            <a:ext cx="1273623" cy="912763"/>
          </a:xfrm>
          <a:prstGeom prst="rect">
            <a:avLst/>
          </a:prstGeom>
        </p:spPr>
      </p:pic>
      <p:sp>
        <p:nvSpPr>
          <p:cNvPr id="14" name="Rectangle 13">
            <a:extLst>
              <a:ext uri="{FF2B5EF4-FFF2-40B4-BE49-F238E27FC236}">
                <a16:creationId xmlns:a16="http://schemas.microsoft.com/office/drawing/2014/main" id="{A8EB91EA-FB93-4B57-9480-80683BDB0BF1}"/>
              </a:ext>
            </a:extLst>
          </p:cNvPr>
          <p:cNvSpPr/>
          <p:nvPr/>
        </p:nvSpPr>
        <p:spPr>
          <a:xfrm>
            <a:off x="4286442" y="1430746"/>
            <a:ext cx="497252" cy="830997"/>
          </a:xfrm>
          <a:prstGeom prst="rect">
            <a:avLst/>
          </a:prstGeom>
        </p:spPr>
        <p:txBody>
          <a:bodyPr wrap="square">
            <a:spAutoFit/>
          </a:bodyPr>
          <a:lstStyle/>
          <a:p>
            <a:r>
              <a:rPr lang="en-US" sz="4800" dirty="0">
                <a:solidFill>
                  <a:srgbClr val="00549B"/>
                </a:solidFill>
                <a:latin typeface="Akzidenz Grotesk BE MdCn"/>
                <a:cs typeface="Calibri" panose="020F0502020204030204" pitchFamily="34" charset="0"/>
              </a:rPr>
              <a:t>3</a:t>
            </a:r>
          </a:p>
        </p:txBody>
      </p:sp>
      <p:sp>
        <p:nvSpPr>
          <p:cNvPr id="15" name="Rectangle 14">
            <a:extLst>
              <a:ext uri="{FF2B5EF4-FFF2-40B4-BE49-F238E27FC236}">
                <a16:creationId xmlns:a16="http://schemas.microsoft.com/office/drawing/2014/main" id="{1ADABD9D-A118-4199-B18F-744261D06C1A}"/>
              </a:ext>
            </a:extLst>
          </p:cNvPr>
          <p:cNvSpPr/>
          <p:nvPr/>
        </p:nvSpPr>
        <p:spPr>
          <a:xfrm>
            <a:off x="4705637" y="1541790"/>
            <a:ext cx="3375557" cy="707886"/>
          </a:xfrm>
          <a:prstGeom prst="rect">
            <a:avLst/>
          </a:prstGeom>
        </p:spPr>
        <p:txBody>
          <a:bodyPr wrap="square">
            <a:spAutoFit/>
          </a:bodyPr>
          <a:lstStyle/>
          <a:p>
            <a:r>
              <a:rPr lang="en-US" sz="2000" b="1" dirty="0">
                <a:latin typeface="Arial Narrow" panose="020B0604020202020204" pitchFamily="34" charset="0"/>
                <a:cs typeface="Arial Narrow" panose="020B0604020202020204" pitchFamily="34" charset="0"/>
              </a:rPr>
              <a:t>ORGANIZATIONAL STREAMLINING</a:t>
            </a:r>
          </a:p>
        </p:txBody>
      </p:sp>
      <p:pic>
        <p:nvPicPr>
          <p:cNvPr id="16" name="Picture 15" descr="A picture containing transport&#10;&#10;Description generated with high confidence">
            <a:extLst>
              <a:ext uri="{FF2B5EF4-FFF2-40B4-BE49-F238E27FC236}">
                <a16:creationId xmlns:a16="http://schemas.microsoft.com/office/drawing/2014/main" id="{7C2B7B7B-B33D-4E23-825B-A7C263317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8220" y="5431657"/>
            <a:ext cx="826707" cy="757816"/>
          </a:xfrm>
          <a:prstGeom prst="rect">
            <a:avLst/>
          </a:prstGeom>
        </p:spPr>
      </p:pic>
      <p:sp>
        <p:nvSpPr>
          <p:cNvPr id="17" name="Rectangle 16">
            <a:extLst>
              <a:ext uri="{FF2B5EF4-FFF2-40B4-BE49-F238E27FC236}">
                <a16:creationId xmlns:a16="http://schemas.microsoft.com/office/drawing/2014/main" id="{9788480B-D455-4923-B5E8-5127C8CFA4BA}"/>
              </a:ext>
            </a:extLst>
          </p:cNvPr>
          <p:cNvSpPr/>
          <p:nvPr/>
        </p:nvSpPr>
        <p:spPr>
          <a:xfrm>
            <a:off x="4265803" y="2623774"/>
            <a:ext cx="402674" cy="830997"/>
          </a:xfrm>
          <a:prstGeom prst="rect">
            <a:avLst/>
          </a:prstGeom>
        </p:spPr>
        <p:txBody>
          <a:bodyPr wrap="none">
            <a:spAutoFit/>
          </a:bodyPr>
          <a:lstStyle/>
          <a:p>
            <a:r>
              <a:rPr lang="en-US" sz="4800" dirty="0">
                <a:solidFill>
                  <a:srgbClr val="00549B"/>
                </a:solidFill>
                <a:latin typeface="Akzidenz Grotesk BE MdCn"/>
                <a:cs typeface="Calibri" panose="020F0502020204030204" pitchFamily="34" charset="0"/>
              </a:rPr>
              <a:t>4</a:t>
            </a:r>
          </a:p>
        </p:txBody>
      </p:sp>
      <p:sp>
        <p:nvSpPr>
          <p:cNvPr id="18" name="Rectangle 17">
            <a:extLst>
              <a:ext uri="{FF2B5EF4-FFF2-40B4-BE49-F238E27FC236}">
                <a16:creationId xmlns:a16="http://schemas.microsoft.com/office/drawing/2014/main" id="{8CB7A6F7-224F-4414-A92A-B588152C281C}"/>
              </a:ext>
            </a:extLst>
          </p:cNvPr>
          <p:cNvSpPr/>
          <p:nvPr/>
        </p:nvSpPr>
        <p:spPr>
          <a:xfrm>
            <a:off x="4683335" y="2712817"/>
            <a:ext cx="3815824" cy="707886"/>
          </a:xfrm>
          <a:prstGeom prst="rect">
            <a:avLst/>
          </a:prstGeom>
        </p:spPr>
        <p:txBody>
          <a:bodyPr wrap="square">
            <a:spAutoFit/>
          </a:bodyPr>
          <a:lstStyle/>
          <a:p>
            <a:r>
              <a:rPr lang="en-US" sz="2000" b="1" dirty="0">
                <a:latin typeface="Arial Narrow" panose="020B0604020202020204" pitchFamily="34" charset="0"/>
                <a:cs typeface="Arial Narrow" panose="020B0604020202020204" pitchFamily="34" charset="0"/>
              </a:rPr>
              <a:t>IMPROVE CHAPTER ENGAGEMENT, </a:t>
            </a:r>
            <a:br>
              <a:rPr lang="en-US" sz="2000" b="1" dirty="0">
                <a:latin typeface="Arial Narrow" panose="020B0604020202020204" pitchFamily="34" charset="0"/>
                <a:cs typeface="Arial Narrow" panose="020B0604020202020204" pitchFamily="34" charset="0"/>
              </a:rPr>
            </a:br>
            <a:r>
              <a:rPr lang="en-US" sz="2000" b="1" dirty="0">
                <a:latin typeface="Arial Narrow" panose="020B0604020202020204" pitchFamily="34" charset="0"/>
                <a:cs typeface="Arial Narrow" panose="020B0604020202020204" pitchFamily="34" charset="0"/>
              </a:rPr>
              <a:t>CAPACITY and SUPPORT</a:t>
            </a:r>
          </a:p>
        </p:txBody>
      </p:sp>
      <p:pic>
        <p:nvPicPr>
          <p:cNvPr id="19" name="Picture 18" descr="A close up of a logo&#10;&#10;Description generated with very high confidence">
            <a:extLst>
              <a:ext uri="{FF2B5EF4-FFF2-40B4-BE49-F238E27FC236}">
                <a16:creationId xmlns:a16="http://schemas.microsoft.com/office/drawing/2014/main" id="{7C21CD62-A7E7-4F83-AA50-2E07E8A54E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6815" y="5397782"/>
            <a:ext cx="988887" cy="741666"/>
          </a:xfrm>
          <a:prstGeom prst="rect">
            <a:avLst/>
          </a:prstGeom>
        </p:spPr>
      </p:pic>
      <p:pic>
        <p:nvPicPr>
          <p:cNvPr id="21" name="Content Placeholder 8" descr="Chart&#10;&#10;Description automatically generated">
            <a:extLst>
              <a:ext uri="{FF2B5EF4-FFF2-40B4-BE49-F238E27FC236}">
                <a16:creationId xmlns:a16="http://schemas.microsoft.com/office/drawing/2014/main" id="{80444AE2-1BBA-45F5-9418-F1C91DB87B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4345" y="1411300"/>
            <a:ext cx="2859943" cy="3697797"/>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D5F36B53-5189-4400-A939-A7D6D76E64F2}"/>
              </a:ext>
            </a:extLst>
          </p:cNvPr>
          <p:cNvSpPr txBox="1"/>
          <p:nvPr/>
        </p:nvSpPr>
        <p:spPr>
          <a:xfrm>
            <a:off x="547712" y="4141449"/>
            <a:ext cx="7134277" cy="707886"/>
          </a:xfrm>
          <a:prstGeom prst="rect">
            <a:avLst/>
          </a:prstGeom>
          <a:noFill/>
        </p:spPr>
        <p:txBody>
          <a:bodyPr wrap="square" rtlCol="0">
            <a:spAutoFit/>
          </a:bodyPr>
          <a:lstStyle/>
          <a:p>
            <a:pPr algn="ctr"/>
            <a:r>
              <a:rPr lang="en-US" sz="2000" dirty="0">
                <a:latin typeface="Arial Narrow" panose="020B0604020202020204" pitchFamily="34" charset="0"/>
                <a:cs typeface="Arial Narrow" panose="020B0604020202020204" pitchFamily="34" charset="0"/>
              </a:rPr>
              <a:t>Get the PDF, Plan at-a-Glance (English and Spanish) &amp; PowerPoint  </a:t>
            </a:r>
            <a:r>
              <a:rPr lang="en-US" sz="2000" b="1" dirty="0">
                <a:solidFill>
                  <a:srgbClr val="00549B"/>
                </a:solidFill>
                <a:latin typeface="Arial Narrow" panose="020B0604020202020204" pitchFamily="34" charset="0"/>
                <a:cs typeface="Arial Narrow" panose="020B0604020202020204" pitchFamily="34" charset="0"/>
              </a:rPr>
              <a:t>ashrae.org/strategicplan </a:t>
            </a:r>
          </a:p>
        </p:txBody>
      </p:sp>
    </p:spTree>
    <p:extLst>
      <p:ext uri="{BB962C8B-B14F-4D97-AF65-F5344CB8AC3E}">
        <p14:creationId xmlns:p14="http://schemas.microsoft.com/office/powerpoint/2010/main" val="2153000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5C94EC7-433D-4595-98B0-EE086C913382}"/>
              </a:ext>
            </a:extLst>
          </p:cNvPr>
          <p:cNvSpPr txBox="1">
            <a:spLocks/>
          </p:cNvSpPr>
          <p:nvPr/>
        </p:nvSpPr>
        <p:spPr>
          <a:xfrm>
            <a:off x="396365" y="275267"/>
            <a:ext cx="7794725" cy="9008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ea typeface="+mj-ea"/>
                <a:cs typeface="Arial Narrow" panose="020B0604020202020204" pitchFamily="34" charset="0"/>
              </a:rPr>
              <a:t>Government Affairs</a:t>
            </a:r>
          </a:p>
        </p:txBody>
      </p:sp>
      <p:sp>
        <p:nvSpPr>
          <p:cNvPr id="3" name="TextBox 2">
            <a:extLst>
              <a:ext uri="{FF2B5EF4-FFF2-40B4-BE49-F238E27FC236}">
                <a16:creationId xmlns:a16="http://schemas.microsoft.com/office/drawing/2014/main" id="{DC4EDB8C-9F81-4A24-90CC-725E9CA8348B}"/>
              </a:ext>
            </a:extLst>
          </p:cNvPr>
          <p:cNvSpPr txBox="1"/>
          <p:nvPr/>
        </p:nvSpPr>
        <p:spPr>
          <a:xfrm>
            <a:off x="1686757" y="522007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F19CC1B-3FD1-4C5D-8121-5F2323093808}"/>
              </a:ext>
            </a:extLst>
          </p:cNvPr>
          <p:cNvSpPr/>
          <p:nvPr/>
        </p:nvSpPr>
        <p:spPr>
          <a:xfrm>
            <a:off x="490017" y="1100695"/>
            <a:ext cx="7525171"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The mission of ASHRAE’s Government Affairs office is to establish ASHRAE as a leading source for expertise in the built environment and a resource for policy-makers in the development of legislation and regulations affecting the public, the HVAC&amp;R community, and the engineering profession.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Stay Informed with our bi-weekly Government Affairs 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Sign up at </a:t>
            </a:r>
            <a:r>
              <a:rPr kumimoji="0" lang="en-US" altLang="en-US" sz="1600" b="0" i="0" u="none" strike="noStrike" kern="1200" cap="none" spc="0" normalizeH="0" baseline="0" noProof="0" dirty="0">
                <a:ln>
                  <a:noFill/>
                </a:ln>
                <a:solidFill>
                  <a:srgbClr val="03C0FF"/>
                </a:solidFill>
                <a:effectLst/>
                <a:uLnTx/>
                <a:uFillTx/>
                <a:latin typeface="Arial Narrow" panose="020B0604020202020204" pitchFamily="34" charset="0"/>
                <a:ea typeface="+mn-ea"/>
                <a:cs typeface="Arial Narrow" panose="020B0604020202020204" pitchFamily="34" charset="0"/>
              </a:rPr>
              <a:t>ashrae.org/newsletters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5" name="Rectangle 4">
            <a:extLst>
              <a:ext uri="{FF2B5EF4-FFF2-40B4-BE49-F238E27FC236}">
                <a16:creationId xmlns:a16="http://schemas.microsoft.com/office/drawing/2014/main" id="{36F7578E-F586-435D-BF24-B8E91CFEC5A6}"/>
              </a:ext>
            </a:extLst>
          </p:cNvPr>
          <p:cNvSpPr/>
          <p:nvPr/>
        </p:nvSpPr>
        <p:spPr>
          <a:xfrm>
            <a:off x="572268" y="2574556"/>
            <a:ext cx="7442920" cy="3662541"/>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alt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Government Outreach Events </a:t>
            </a:r>
            <a:r>
              <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connect ASHRAE volunteers with elected officials, government agencies, and aligned organizations.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6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ASHRAE’s Public Policy Priorities: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Support Sustainable Building Practices including Building Decarbonization to </a:t>
            </a:r>
            <a:br>
              <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br>
            <a:r>
              <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Mitigate Climate Change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Promote Healthy Buildings and Reduce Indoor Environmental Risks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Advance Design and Construction of Resilient Buildings and Communities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Ensure the Orderly and Safe Phasedown of High-GWP HFC Refrigerants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Support Adoption of the Latest Edition of ASHRAE’s Energy Standards into Building Codes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Strengthen and Increase Diversity in the HVACR Workforce</a:t>
            </a:r>
            <a:endParaRPr kumimoji="0" lang="en-US" altLang="en-US" sz="1600" b="0" i="0" u="none" strike="noStrike" kern="1200" cap="none" spc="0" normalizeH="0" baseline="0" noProof="0" dirty="0">
              <a:ln>
                <a:noFill/>
              </a:ln>
              <a:solidFill>
                <a:srgbClr val="00B050"/>
              </a:solidFill>
              <a:effectLst/>
              <a:uLnTx/>
              <a:uFillTx/>
              <a:latin typeface="Arial Narrow" panose="020B0604020202020204" pitchFamily="34" charset="0"/>
              <a:ea typeface="+mn-ea"/>
              <a:cs typeface="Arial Narrow" panose="020B0604020202020204" pitchFamily="34" charset="0"/>
            </a:endParaRPr>
          </a:p>
        </p:txBody>
      </p:sp>
      <p:sp>
        <p:nvSpPr>
          <p:cNvPr id="8" name="TextBox 7">
            <a:extLst>
              <a:ext uri="{FF2B5EF4-FFF2-40B4-BE49-F238E27FC236}">
                <a16:creationId xmlns:a16="http://schemas.microsoft.com/office/drawing/2014/main" id="{E1EBCCBD-1462-4D33-9937-97EFBBC758E4}"/>
              </a:ext>
            </a:extLst>
          </p:cNvPr>
          <p:cNvSpPr txBox="1"/>
          <p:nvPr/>
        </p:nvSpPr>
        <p:spPr>
          <a:xfrm>
            <a:off x="3193965" y="6237097"/>
            <a:ext cx="56279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3C0FF"/>
                </a:solidFill>
                <a:effectLst/>
                <a:uLnTx/>
                <a:uFillTx/>
                <a:latin typeface="Arial Narrow" panose="020B0604020202020204" pitchFamily="34" charset="0"/>
                <a:ea typeface="+mn-ea"/>
                <a:cs typeface="Arial Narrow" panose="020B0604020202020204" pitchFamily="34" charset="0"/>
              </a:rPr>
              <a:t>ashrae.org/government-affairs</a:t>
            </a:r>
          </a:p>
        </p:txBody>
      </p:sp>
      <p:sp>
        <p:nvSpPr>
          <p:cNvPr id="14" name="TextBox 13">
            <a:extLst>
              <a:ext uri="{FF2B5EF4-FFF2-40B4-BE49-F238E27FC236}">
                <a16:creationId xmlns:a16="http://schemas.microsoft.com/office/drawing/2014/main" id="{4F81D56E-3C75-2B22-A3D9-A2CB4C05D820}"/>
              </a:ext>
            </a:extLst>
          </p:cNvPr>
          <p:cNvSpPr txBox="1"/>
          <p:nvPr/>
        </p:nvSpPr>
        <p:spPr>
          <a:xfrm>
            <a:off x="10505243" y="5450902"/>
            <a:ext cx="133394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South America</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7" name="TextBox 16">
            <a:extLst>
              <a:ext uri="{FF2B5EF4-FFF2-40B4-BE49-F238E27FC236}">
                <a16:creationId xmlns:a16="http://schemas.microsoft.com/office/drawing/2014/main" id="{036AC232-8DA0-CAAB-55F0-F9CDB28E722F}"/>
              </a:ext>
            </a:extLst>
          </p:cNvPr>
          <p:cNvSpPr txBox="1"/>
          <p:nvPr/>
        </p:nvSpPr>
        <p:spPr>
          <a:xfrm>
            <a:off x="7763384" y="4370341"/>
            <a:ext cx="85541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Canada</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2" name="Picture 11" descr="A person sitting at a table with a person in a suit&#10;&#10;Description automatically generated">
            <a:extLst>
              <a:ext uri="{FF2B5EF4-FFF2-40B4-BE49-F238E27FC236}">
                <a16:creationId xmlns:a16="http://schemas.microsoft.com/office/drawing/2014/main" id="{371DC1D8-3716-19C7-1806-B47272264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4101" y="876448"/>
            <a:ext cx="3551586" cy="1997767"/>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62EE2529-3814-47A1-9091-6CFB8E19586A}"/>
              </a:ext>
            </a:extLst>
          </p:cNvPr>
          <p:cNvSpPr txBox="1"/>
          <p:nvPr/>
        </p:nvSpPr>
        <p:spPr>
          <a:xfrm>
            <a:off x="7965337" y="2653120"/>
            <a:ext cx="113959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South America </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6" descr="May be an image of 3 people, people standing and monument">
            <a:extLst>
              <a:ext uri="{FF2B5EF4-FFF2-40B4-BE49-F238E27FC236}">
                <a16:creationId xmlns:a16="http://schemas.microsoft.com/office/drawing/2014/main" id="{D03D4284-FEA7-0916-917C-62725DF420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77098" y="2496875"/>
            <a:ext cx="1985740" cy="264765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45D6E0D-1DCF-4116-E307-39CA2DD43D5F}"/>
              </a:ext>
            </a:extLst>
          </p:cNvPr>
          <p:cNvSpPr txBox="1"/>
          <p:nvPr/>
        </p:nvSpPr>
        <p:spPr>
          <a:xfrm>
            <a:off x="10324516" y="4867528"/>
            <a:ext cx="104545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United States </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6" name="Picture 15" descr="A group of people sitting around a table&#10;&#10;Description automatically generated">
            <a:extLst>
              <a:ext uri="{FF2B5EF4-FFF2-40B4-BE49-F238E27FC236}">
                <a16:creationId xmlns:a16="http://schemas.microsoft.com/office/drawing/2014/main" id="{2C346F84-03DE-EA45-55C9-B6545A9672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2037" y="2930119"/>
            <a:ext cx="2752292" cy="1834220"/>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27A900F6-E8CC-5D74-125A-4550C8C85FFD}"/>
              </a:ext>
            </a:extLst>
          </p:cNvPr>
          <p:cNvSpPr txBox="1"/>
          <p:nvPr/>
        </p:nvSpPr>
        <p:spPr>
          <a:xfrm>
            <a:off x="7763384" y="4501026"/>
            <a:ext cx="104545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Canada</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796129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F1B2C2-7771-4723-9691-842F491569A2}"/>
              </a:ext>
            </a:extLst>
          </p:cNvPr>
          <p:cNvSpPr/>
          <p:nvPr/>
        </p:nvSpPr>
        <p:spPr>
          <a:xfrm>
            <a:off x="7456510" y="5549161"/>
            <a:ext cx="303469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DB9"/>
                </a:solidFill>
                <a:effectLst/>
                <a:uLnTx/>
                <a:uFillTx/>
                <a:latin typeface="Akzidenz Grotesk BE Regular" panose="02000503030000020003" pitchFamily="50" charset="0"/>
                <a:ea typeface="+mn-ea"/>
                <a:cs typeface="+mn-cs"/>
              </a:rPr>
              <a:t> </a:t>
            </a:r>
            <a:r>
              <a:rPr kumimoji="0" lang="en-US" sz="2800" b="1" i="0" u="none" strike="noStrike" kern="1200" cap="none" spc="0" normalizeH="0" baseline="0" noProof="0" dirty="0">
                <a:ln>
                  <a:noFill/>
                </a:ln>
                <a:solidFill>
                  <a:srgbClr val="00B0F0"/>
                </a:solidFill>
                <a:effectLst/>
                <a:uLnTx/>
                <a:uFillTx/>
                <a:latin typeface="Arial Narrow" panose="020B0606020202030204" pitchFamily="34" charset="0"/>
                <a:ea typeface="+mn-ea"/>
                <a:cs typeface="+mn-cs"/>
              </a:rPr>
              <a:t>ashrae.org/365</a:t>
            </a:r>
          </a:p>
        </p:txBody>
      </p:sp>
      <p:sp>
        <p:nvSpPr>
          <p:cNvPr id="2" name="Rectangle 1">
            <a:extLst>
              <a:ext uri="{FF2B5EF4-FFF2-40B4-BE49-F238E27FC236}">
                <a16:creationId xmlns:a16="http://schemas.microsoft.com/office/drawing/2014/main" id="{5C150EE1-AD18-4E5B-8222-868993982624}"/>
              </a:ext>
            </a:extLst>
          </p:cNvPr>
          <p:cNvSpPr/>
          <p:nvPr/>
        </p:nvSpPr>
        <p:spPr>
          <a:xfrm>
            <a:off x="6635226" y="4170839"/>
            <a:ext cx="467726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36,000+ downloads!</a:t>
            </a:r>
          </a:p>
        </p:txBody>
      </p:sp>
      <p:sp>
        <p:nvSpPr>
          <p:cNvPr id="10" name="Title 1">
            <a:extLst>
              <a:ext uri="{FF2B5EF4-FFF2-40B4-BE49-F238E27FC236}">
                <a16:creationId xmlns:a16="http://schemas.microsoft.com/office/drawing/2014/main" id="{526F9EB0-1D3B-4105-A3EE-F2F5DA846F0A}"/>
              </a:ext>
            </a:extLst>
          </p:cNvPr>
          <p:cNvSpPr txBox="1">
            <a:spLocks/>
          </p:cNvSpPr>
          <p:nvPr/>
        </p:nvSpPr>
        <p:spPr>
          <a:xfrm>
            <a:off x="466946" y="93760"/>
            <a:ext cx="9906000" cy="1273021"/>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600" b="1" kern="1200">
                <a:solidFill>
                  <a:srgbClr val="003366"/>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6020202030204" pitchFamily="34" charset="0"/>
                <a:ea typeface="+mj-ea"/>
                <a:cs typeface="+mj-cs"/>
              </a:rPr>
              <a:t>ASHRAE Tech Hour and ASHRAE 365 App</a:t>
            </a:r>
          </a:p>
        </p:txBody>
      </p:sp>
      <p:sp>
        <p:nvSpPr>
          <p:cNvPr id="11" name="Rectangle 10">
            <a:extLst>
              <a:ext uri="{FF2B5EF4-FFF2-40B4-BE49-F238E27FC236}">
                <a16:creationId xmlns:a16="http://schemas.microsoft.com/office/drawing/2014/main" id="{3F5C6C7D-0298-40BA-AFA0-D7B87DE63410}"/>
              </a:ext>
            </a:extLst>
          </p:cNvPr>
          <p:cNvSpPr/>
          <p:nvPr/>
        </p:nvSpPr>
        <p:spPr>
          <a:xfrm>
            <a:off x="7232473" y="4699670"/>
            <a:ext cx="3482771" cy="86177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ASHRAE Events &amp; Topical Conferences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Professional Development Resources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Volunteer and Member Resources </a:t>
            </a:r>
          </a:p>
        </p:txBody>
      </p:sp>
      <p:pic>
        <p:nvPicPr>
          <p:cNvPr id="12" name="Picture 11">
            <a:extLst>
              <a:ext uri="{FF2B5EF4-FFF2-40B4-BE49-F238E27FC236}">
                <a16:creationId xmlns:a16="http://schemas.microsoft.com/office/drawing/2014/main" id="{E5231C83-5EB3-48CD-80B9-41D4DBE3B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106" y="1254494"/>
            <a:ext cx="3379693" cy="1577190"/>
          </a:xfrm>
          <a:prstGeom prst="rect">
            <a:avLst/>
          </a:prstGeom>
        </p:spPr>
      </p:pic>
      <p:sp>
        <p:nvSpPr>
          <p:cNvPr id="13" name="TextBox 12">
            <a:extLst>
              <a:ext uri="{FF2B5EF4-FFF2-40B4-BE49-F238E27FC236}">
                <a16:creationId xmlns:a16="http://schemas.microsoft.com/office/drawing/2014/main" id="{3157051D-C8A0-4D7C-ADC6-6C32468787AD}"/>
              </a:ext>
            </a:extLst>
          </p:cNvPr>
          <p:cNvSpPr txBox="1"/>
          <p:nvPr/>
        </p:nvSpPr>
        <p:spPr>
          <a:xfrm>
            <a:off x="466946" y="2923465"/>
            <a:ext cx="5515802"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Tech Hour videos are available within the ASHRAE 365 App. </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Tech Hour videos introduce the latest technical content presented by some of ASHRAE’s brightest minds. Participants may be eligible to receive one PDH.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F0"/>
              </a:solidFill>
              <a:effectLst/>
              <a:uLnTx/>
              <a:uFillTx/>
              <a:latin typeface="Akzidenz Grotesk BE Regular" panose="02000503030000020003" pitchFamily="50" charset="0"/>
              <a:ea typeface="+mn-ea"/>
              <a:cs typeface="+mn-cs"/>
            </a:endParaRPr>
          </a:p>
        </p:txBody>
      </p:sp>
      <p:sp>
        <p:nvSpPr>
          <p:cNvPr id="14" name="TextBox 13">
            <a:extLst>
              <a:ext uri="{FF2B5EF4-FFF2-40B4-BE49-F238E27FC236}">
                <a16:creationId xmlns:a16="http://schemas.microsoft.com/office/drawing/2014/main" id="{4302356F-CF8D-4799-975C-74F051EDC9E2}"/>
              </a:ext>
            </a:extLst>
          </p:cNvPr>
          <p:cNvSpPr txBox="1"/>
          <p:nvPr/>
        </p:nvSpPr>
        <p:spPr>
          <a:xfrm>
            <a:off x="781271" y="4055428"/>
            <a:ext cx="5325993" cy="1815882"/>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Tech Hour #1: Optimize Occupant Health, Building Energy Performance and Revenue through Indoor-Air Hydration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Tech Hour #2: Where Have All the Ethics Gone?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Tech Hour #3: Commissioning</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Tech Hour #4: Building EQ</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solidFill>
                  <a:prstClr val="black"/>
                </a:solidFill>
                <a:latin typeface="Arial Narrow" panose="020B0606020202030204" pitchFamily="34" charset="0"/>
              </a:rPr>
              <a:t>Tech Hour </a:t>
            </a:r>
            <a:r>
              <a:rPr lang="en-US" sz="1600">
                <a:solidFill>
                  <a:prstClr val="black"/>
                </a:solidFill>
                <a:latin typeface="Arial Narrow" panose="020B0606020202030204" pitchFamily="34" charset="0"/>
              </a:rPr>
              <a:t>#5: </a:t>
            </a:r>
            <a:r>
              <a:rPr lang="en-US" sz="1600" dirty="0">
                <a:solidFill>
                  <a:prstClr val="black"/>
                </a:solidFill>
                <a:latin typeface="Arial Narrow" panose="020B0606020202030204" pitchFamily="34" charset="0"/>
              </a:rPr>
              <a:t>Decarbonizing Healthcare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Tech Hour #6: Emotional Intelligence</a:t>
            </a:r>
          </a:p>
        </p:txBody>
      </p:sp>
      <p:sp>
        <p:nvSpPr>
          <p:cNvPr id="3" name="Rectangle 2">
            <a:extLst>
              <a:ext uri="{FF2B5EF4-FFF2-40B4-BE49-F238E27FC236}">
                <a16:creationId xmlns:a16="http://schemas.microsoft.com/office/drawing/2014/main" id="{0F4B8E96-46F4-4404-B49E-BDF7C0897AEB}"/>
              </a:ext>
            </a:extLst>
          </p:cNvPr>
          <p:cNvSpPr/>
          <p:nvPr/>
        </p:nvSpPr>
        <p:spPr>
          <a:xfrm>
            <a:off x="1582281" y="5978755"/>
            <a:ext cx="262604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Narrow" panose="020B0606020202030204" pitchFamily="34" charset="0"/>
                <a:ea typeface="+mn-ea"/>
                <a:cs typeface="+mn-cs"/>
              </a:rPr>
              <a:t>ashrae.org/techhour</a:t>
            </a:r>
            <a:endPar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1026" name="Picture 2" descr="ASHRAE 365">
            <a:extLst>
              <a:ext uri="{FF2B5EF4-FFF2-40B4-BE49-F238E27FC236}">
                <a16:creationId xmlns:a16="http://schemas.microsoft.com/office/drawing/2014/main" id="{45D31974-4AF8-B6B1-E2D9-AA576B2A2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160" y="1296556"/>
            <a:ext cx="28194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219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210" y="297503"/>
            <a:ext cx="8620126" cy="1004887"/>
          </a:xfrm>
        </p:spPr>
        <p:txBody>
          <a:bodyPr>
            <a:normAutofit fontScale="90000"/>
          </a:bodyPr>
          <a:lstStyle/>
          <a:p>
            <a:pPr algn="l"/>
            <a:br>
              <a:rPr lang="en-US" sz="4400" dirty="0">
                <a:solidFill>
                  <a:schemeClr val="bg1"/>
                </a:solidFill>
                <a:latin typeface="Arial Narrow" panose="020B0604020202020204" pitchFamily="34" charset="0"/>
                <a:cs typeface="Arial Narrow" panose="020B0604020202020204" pitchFamily="34" charset="0"/>
              </a:rPr>
            </a:br>
            <a:r>
              <a:rPr lang="en-US" sz="44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ASHRAE Foundation Scholarships</a:t>
            </a:r>
            <a:br>
              <a:rPr lang="en-US" dirty="0">
                <a:solidFill>
                  <a:srgbClr val="00539B"/>
                </a:solidFill>
                <a:latin typeface="Arial Narrow" panose="020B0604020202020204" pitchFamily="34" charset="0"/>
                <a:cs typeface="Arial Narrow" panose="020B0604020202020204" pitchFamily="34" charset="0"/>
              </a:rPr>
            </a:br>
            <a:br>
              <a:rPr lang="en-US" dirty="0">
                <a:solidFill>
                  <a:srgbClr val="00539B"/>
                </a:solidFill>
                <a:latin typeface="Arial Narrow" panose="020B0604020202020204" pitchFamily="34" charset="0"/>
                <a:cs typeface="Arial Narrow" panose="020B0604020202020204" pitchFamily="34" charset="0"/>
              </a:rPr>
            </a:br>
            <a:endParaRPr lang="en-US" sz="2000" dirty="0">
              <a:solidFill>
                <a:srgbClr val="00539B"/>
              </a:solidFill>
              <a:latin typeface="Arial Narrow" panose="020B0604020202020204" pitchFamily="34" charset="0"/>
              <a:cs typeface="Arial Narrow" panose="020B0604020202020204" pitchFamily="34" charset="0"/>
            </a:endParaRPr>
          </a:p>
        </p:txBody>
      </p:sp>
      <p:sp>
        <p:nvSpPr>
          <p:cNvPr id="10" name="TextBox 9"/>
          <p:cNvSpPr txBox="1"/>
          <p:nvPr/>
        </p:nvSpPr>
        <p:spPr>
          <a:xfrm>
            <a:off x="4814273" y="1256501"/>
            <a:ext cx="53822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b="1" u="none" strike="noStrike" kern="1200" cap="none" spc="0" normalizeH="0" baseline="0" noProof="0" dirty="0">
                <a:ln>
                  <a:noFill/>
                </a:ln>
                <a:solidFill>
                  <a:srgbClr val="00549B"/>
                </a:solidFill>
                <a:effectLst/>
                <a:uLnTx/>
                <a:uFillTx/>
                <a:latin typeface="Arial Narrow" panose="020B0604020202020204" pitchFamily="34" charset="0"/>
                <a:cs typeface="Arial Narrow" panose="020B0604020202020204" pitchFamily="34" charset="0"/>
              </a:rPr>
              <a:t>Chapter-Awarded Scholarships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kzidenz Grotesk BE Regular" panose="02000503030000020003" pitchFamily="50" charset="0"/>
            </a:endParaRPr>
          </a:p>
        </p:txBody>
      </p:sp>
      <p:sp>
        <p:nvSpPr>
          <p:cNvPr id="12" name="Content Placeholder 3"/>
          <p:cNvSpPr txBox="1">
            <a:spLocks/>
          </p:cNvSpPr>
          <p:nvPr/>
        </p:nvSpPr>
        <p:spPr>
          <a:xfrm>
            <a:off x="529802" y="1403686"/>
            <a:ext cx="4565242" cy="3341786"/>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285750" marR="0" lvl="0" indent="-285750" algn="l" defTabSz="457200" rtl="0" eaLnBrk="1" fontAlgn="auto" latinLnBrk="0" hangingPunct="1">
              <a:lnSpc>
                <a:spcPct val="110000"/>
              </a:lnSpc>
              <a:spcBef>
                <a:spcPct val="20000"/>
              </a:spcBef>
              <a:spcAft>
                <a:spcPts val="600"/>
              </a:spcAft>
              <a:buClrTx/>
              <a:buSzPct val="145000"/>
              <a:buFont typeface="Arial"/>
              <a:buChar char="•"/>
              <a:tabLst/>
              <a:defRPr/>
            </a:pPr>
            <a:r>
              <a:rPr kumimoji="0" 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Require a minimum of $100,000 for an individual to establish a named scholarship</a:t>
            </a:r>
          </a:p>
          <a:p>
            <a:pPr marL="285750" marR="0" lvl="0" indent="-285750" algn="l" defTabSz="457200" rtl="0" eaLnBrk="1" fontAlgn="auto" latinLnBrk="0" hangingPunct="1">
              <a:lnSpc>
                <a:spcPct val="11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Require a minimum contribution of $60,000 for chapters or regions</a:t>
            </a:r>
          </a:p>
          <a:p>
            <a:pPr marL="285750" marR="0" lvl="0" indent="-285750" algn="l" defTabSz="457200" rtl="0" eaLnBrk="1" fontAlgn="auto" latinLnBrk="0" hangingPunct="1">
              <a:lnSpc>
                <a:spcPct val="11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Selection criteria must be established in accordance with the ASHRAE Scholarship Program Guidelines   </a:t>
            </a:r>
          </a:p>
          <a:p>
            <a:pPr marL="285750" marR="0" lvl="0" indent="-285750" algn="l" defTabSz="457200" rtl="0" eaLnBrk="1" fontAlgn="auto" latinLnBrk="0" hangingPunct="1">
              <a:lnSpc>
                <a:spcPct val="11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ASHRAE Scholarship Trustees select the scholarship recipients</a:t>
            </a:r>
          </a:p>
        </p:txBody>
      </p:sp>
      <p:sp>
        <p:nvSpPr>
          <p:cNvPr id="13" name="Content Placeholder 3"/>
          <p:cNvSpPr txBox="1">
            <a:spLocks/>
          </p:cNvSpPr>
          <p:nvPr/>
        </p:nvSpPr>
        <p:spPr>
          <a:xfrm>
            <a:off x="5681008" y="1320835"/>
            <a:ext cx="4806656" cy="221969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285750" marR="0" lvl="0" indent="-285750" algn="ctr" defTabSz="457200" rtl="0" eaLnBrk="1" fontAlgn="auto" latinLnBrk="0" hangingPunct="1">
              <a:lnSpc>
                <a:spcPct val="100000"/>
              </a:lnSpc>
              <a:spcBef>
                <a:spcPct val="20000"/>
              </a:spcBef>
              <a:spcAft>
                <a:spcPts val="600"/>
              </a:spcAft>
              <a:buClr>
                <a:srgbClr val="30ACEC">
                  <a:lumMod val="75000"/>
                </a:srgbClr>
              </a:buClr>
              <a:buSzPct val="145000"/>
              <a:buFont typeface="Arial" panose="020B0604020202020204" pitchFamily="34" charset="0"/>
              <a:buNone/>
              <a:tabLst/>
              <a:defRPr/>
            </a:pPr>
            <a:endPar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a:p>
            <a:pPr marL="285750" marR="0" lvl="0" indent="-285750" algn="l" defTabSz="457200" rtl="0" eaLnBrk="1" fontAlgn="auto" latinLnBrk="0" hangingPunct="1">
              <a:lnSpc>
                <a:spcPct val="9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Require a minimum contribution of $30,000</a:t>
            </a:r>
          </a:p>
          <a:p>
            <a:pPr marL="285750" marR="0" lvl="0" indent="-285750" algn="l" defTabSz="457200" rtl="0" eaLnBrk="1" fontAlgn="auto" latinLnBrk="0" hangingPunct="1">
              <a:lnSpc>
                <a:spcPct val="9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Scholarships can be funded through current fundraising efforts or with chapter assets</a:t>
            </a:r>
          </a:p>
          <a:p>
            <a:pPr marL="285750" marR="0" lvl="0" indent="-285750" algn="l" defTabSz="457200" rtl="0" eaLnBrk="1" fontAlgn="auto" latinLnBrk="0" hangingPunct="1">
              <a:lnSpc>
                <a:spcPct val="9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Chapters can establish the selection criteria</a:t>
            </a:r>
          </a:p>
          <a:p>
            <a:pPr marL="285750" marR="0" lvl="0" indent="-285750" algn="l" defTabSz="457200" rtl="0" eaLnBrk="1" fontAlgn="auto" latinLnBrk="0" hangingPunct="1">
              <a:lnSpc>
                <a:spcPct val="90000"/>
              </a:lnSpc>
              <a:spcBef>
                <a:spcPct val="20000"/>
              </a:spcBef>
              <a:spcAft>
                <a:spcPts val="600"/>
              </a:spcAft>
              <a:buClrTx/>
              <a:buSzPct val="145000"/>
              <a:buFont typeface="Arial"/>
              <a:buChar char="•"/>
              <a:tabLst/>
              <a:defRPr/>
            </a:pPr>
            <a:r>
              <a:rPr kumimoji="0" lang="en-US" alt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Chapters select the scholarship recipients</a:t>
            </a:r>
          </a:p>
        </p:txBody>
      </p:sp>
      <p:sp>
        <p:nvSpPr>
          <p:cNvPr id="3" name="TextBox 2">
            <a:extLst>
              <a:ext uri="{FF2B5EF4-FFF2-40B4-BE49-F238E27FC236}">
                <a16:creationId xmlns:a16="http://schemas.microsoft.com/office/drawing/2014/main" id="{3763A1DE-90A7-439F-A333-C885BBA1CA7B}"/>
              </a:ext>
            </a:extLst>
          </p:cNvPr>
          <p:cNvSpPr txBox="1"/>
          <p:nvPr/>
        </p:nvSpPr>
        <p:spPr>
          <a:xfrm>
            <a:off x="2634977" y="6128836"/>
            <a:ext cx="69998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rPr>
              <a:t>foundation.ashrae.biz</a:t>
            </a:r>
          </a:p>
        </p:txBody>
      </p:sp>
      <p:pic>
        <p:nvPicPr>
          <p:cNvPr id="5" name="Picture 4">
            <a:extLst>
              <a:ext uri="{FF2B5EF4-FFF2-40B4-BE49-F238E27FC236}">
                <a16:creationId xmlns:a16="http://schemas.microsoft.com/office/drawing/2014/main" id="{581EE00A-A5BA-49E8-AB95-3412039F8230}"/>
              </a:ext>
            </a:extLst>
          </p:cNvPr>
          <p:cNvPicPr>
            <a:picLocks noChangeAspect="1"/>
          </p:cNvPicPr>
          <p:nvPr/>
        </p:nvPicPr>
        <p:blipFill>
          <a:blip r:embed="rId3"/>
          <a:stretch>
            <a:fillRect/>
          </a:stretch>
        </p:blipFill>
        <p:spPr>
          <a:xfrm>
            <a:off x="6096000" y="3783278"/>
            <a:ext cx="3525932" cy="2021276"/>
          </a:xfrm>
          <a:prstGeom prst="rect">
            <a:avLst/>
          </a:prstGeom>
          <a:effectLst>
            <a:outerShdw blurRad="63500" sx="102000" sy="102000" algn="ctr" rotWithShape="0">
              <a:prstClr val="black">
                <a:alpha val="40000"/>
              </a:prstClr>
            </a:outerShdw>
          </a:effectLst>
        </p:spPr>
      </p:pic>
      <p:sp>
        <p:nvSpPr>
          <p:cNvPr id="18" name="Rectangle: Rounded Corners 17">
            <a:extLst>
              <a:ext uri="{FF2B5EF4-FFF2-40B4-BE49-F238E27FC236}">
                <a16:creationId xmlns:a16="http://schemas.microsoft.com/office/drawing/2014/main" id="{258EE25A-3B72-4031-991D-DD21EEAFB087}"/>
              </a:ext>
            </a:extLst>
          </p:cNvPr>
          <p:cNvSpPr/>
          <p:nvPr/>
        </p:nvSpPr>
        <p:spPr>
          <a:xfrm>
            <a:off x="943173" y="4745472"/>
            <a:ext cx="4652349" cy="669523"/>
          </a:xfrm>
          <a:prstGeom prst="roundRect">
            <a:avLst/>
          </a:prstGeom>
          <a:solidFill>
            <a:srgbClr val="92D050"/>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noProof="0" dirty="0">
                <a:ln w="10160">
                  <a:noFill/>
                  <a:prstDash val="solid"/>
                </a:ln>
                <a:solidFill>
                  <a:schemeClr val="tx1"/>
                </a:solidFill>
                <a:effectLst>
                  <a:outerShdw blurRad="38100" dist="22860" dir="5400000" algn="tl" rotWithShape="0">
                    <a:schemeClr val="tx1">
                      <a:alpha val="30000"/>
                    </a:schemeClr>
                  </a:outerShdw>
                </a:effectLst>
                <a:uLnTx/>
                <a:uFillTx/>
                <a:latin typeface="Arial Narrow" panose="020B0604020202020204" pitchFamily="34" charset="0"/>
                <a:cs typeface="Arial Narrow" panose="020B0604020202020204" pitchFamily="34" charset="0"/>
              </a:rPr>
              <a:t>ASHRAE awards $450,000 in scholarships </a:t>
            </a:r>
            <a:br>
              <a:rPr kumimoji="0" lang="en-US" b="1" u="none" strike="noStrike" kern="1200" cap="none" spc="0" normalizeH="0" noProof="0" dirty="0">
                <a:ln w="10160">
                  <a:noFill/>
                  <a:prstDash val="solid"/>
                </a:ln>
                <a:solidFill>
                  <a:schemeClr val="tx1"/>
                </a:solidFill>
                <a:effectLst>
                  <a:outerShdw blurRad="38100" dist="22860" dir="5400000" algn="tl" rotWithShape="0">
                    <a:schemeClr val="tx1">
                      <a:alpha val="30000"/>
                    </a:schemeClr>
                  </a:outerShdw>
                </a:effectLst>
                <a:uLnTx/>
                <a:uFillTx/>
                <a:latin typeface="Arial Narrow" panose="020B0604020202020204" pitchFamily="34" charset="0"/>
                <a:cs typeface="Arial Narrow" panose="020B0604020202020204" pitchFamily="34" charset="0"/>
              </a:rPr>
            </a:br>
            <a:r>
              <a:rPr kumimoji="0" lang="en-US" b="1" u="none" strike="noStrike" kern="1200" cap="none" spc="0" normalizeH="0" noProof="0" dirty="0">
                <a:ln w="10160">
                  <a:noFill/>
                  <a:prstDash val="solid"/>
                </a:ln>
                <a:solidFill>
                  <a:schemeClr val="tx1"/>
                </a:solidFill>
                <a:effectLst>
                  <a:outerShdw blurRad="38100" dist="22860" dir="5400000" algn="tl" rotWithShape="0">
                    <a:schemeClr val="tx1">
                      <a:alpha val="30000"/>
                    </a:schemeClr>
                  </a:outerShdw>
                </a:effectLst>
                <a:uLnTx/>
                <a:uFillTx/>
                <a:latin typeface="Arial Narrow" panose="020B0604020202020204" pitchFamily="34" charset="0"/>
                <a:cs typeface="Arial Narrow" panose="020B0604020202020204" pitchFamily="34" charset="0"/>
              </a:rPr>
              <a:t>each year!</a:t>
            </a:r>
          </a:p>
        </p:txBody>
      </p:sp>
      <p:sp>
        <p:nvSpPr>
          <p:cNvPr id="14" name="TextBox 13">
            <a:extLst>
              <a:ext uri="{FF2B5EF4-FFF2-40B4-BE49-F238E27FC236}">
                <a16:creationId xmlns:a16="http://schemas.microsoft.com/office/drawing/2014/main" id="{9BCCF6F4-B048-46E9-A724-19DCDB469386}"/>
              </a:ext>
            </a:extLst>
          </p:cNvPr>
          <p:cNvSpPr txBox="1"/>
          <p:nvPr/>
        </p:nvSpPr>
        <p:spPr>
          <a:xfrm>
            <a:off x="-56162" y="1256501"/>
            <a:ext cx="53822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b="1" u="none" strike="noStrike" kern="1200" cap="none" spc="0" normalizeH="0" baseline="0" noProof="0" dirty="0">
                <a:ln>
                  <a:noFill/>
                </a:ln>
                <a:solidFill>
                  <a:srgbClr val="00549B"/>
                </a:solidFill>
                <a:effectLst/>
                <a:uLnTx/>
                <a:uFillTx/>
                <a:latin typeface="Arial Narrow" panose="020B0604020202020204" pitchFamily="34" charset="0"/>
                <a:cs typeface="Arial Narrow" panose="020B0604020202020204" pitchFamily="34" charset="0"/>
              </a:rPr>
              <a:t>Society Scholarships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520623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29B62-95A6-4182-876D-C2FD385F6519}"/>
              </a:ext>
            </a:extLst>
          </p:cNvPr>
          <p:cNvSpPr>
            <a:spLocks noGrp="1"/>
          </p:cNvSpPr>
          <p:nvPr>
            <p:ph type="title"/>
          </p:nvPr>
        </p:nvSpPr>
        <p:spPr>
          <a:xfrm>
            <a:off x="462790" y="252401"/>
            <a:ext cx="8620126" cy="867865"/>
          </a:xfrm>
        </p:spPr>
        <p:txBody>
          <a:bodyPr>
            <a:normAutofit/>
          </a:bodyPr>
          <a:lstStyle/>
          <a:p>
            <a:r>
              <a:rPr 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Supporting ASHRAE’s Mission</a:t>
            </a:r>
            <a:endParaRPr lang="en-US" sz="4000" b="1" dirty="0"/>
          </a:p>
        </p:txBody>
      </p:sp>
      <p:sp>
        <p:nvSpPr>
          <p:cNvPr id="22" name="TextBox 21">
            <a:extLst>
              <a:ext uri="{FF2B5EF4-FFF2-40B4-BE49-F238E27FC236}">
                <a16:creationId xmlns:a16="http://schemas.microsoft.com/office/drawing/2014/main" id="{F893E2BF-1A44-1599-3512-6B1E8BDEC7B3}"/>
              </a:ext>
            </a:extLst>
          </p:cNvPr>
          <p:cNvSpPr txBox="1"/>
          <p:nvPr/>
        </p:nvSpPr>
        <p:spPr>
          <a:xfrm>
            <a:off x="462790" y="1286165"/>
            <a:ext cx="5200243"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00549B"/>
                </a:solidFill>
                <a:effectLst/>
                <a:uLnTx/>
                <a:uFillTx/>
                <a:latin typeface="Arial Narrow" panose="020B0604020202020204" pitchFamily="34" charset="0"/>
                <a:ea typeface="Calibri" panose="020F0502020204030204" pitchFamily="34" charset="0"/>
                <a:cs typeface="Arial Narrow" panose="020B0604020202020204" pitchFamily="34" charset="0"/>
              </a:rPr>
              <a:t>ASHRAE’s Development Program </a:t>
            </a:r>
            <a:r>
              <a:rPr kumimoji="0" lang="en-US" sz="1800" u="none" strike="noStrike" kern="1200" cap="none" spc="0" normalizeH="0" baseline="0" noProof="0" dirty="0">
                <a:ln>
                  <a:noFill/>
                </a:ln>
                <a:solidFill>
                  <a:prstClr val="black"/>
                </a:solidFill>
                <a:effectLst/>
                <a:uLnTx/>
                <a:uFillTx/>
                <a:latin typeface="Arial Narrow" panose="020B0604020202020204" pitchFamily="34" charset="0"/>
                <a:ea typeface="Calibri" panose="020F0502020204030204" pitchFamily="34" charset="0"/>
                <a:cs typeface="Arial Narrow" panose="020B0604020202020204" pitchFamily="34" charset="0"/>
              </a:rPr>
              <a:t>is dedicated to seeking support for all aspects of ASHRAE’s mission. In addition, the </a:t>
            </a:r>
            <a:r>
              <a:rPr kumimoji="0" lang="en-US" sz="1800" b="1" u="none" strike="noStrike" kern="1200" cap="none" spc="0" normalizeH="0" baseline="0" noProof="0" dirty="0">
                <a:ln>
                  <a:noFill/>
                </a:ln>
                <a:solidFill>
                  <a:srgbClr val="00549B"/>
                </a:solidFill>
                <a:effectLst/>
                <a:uLnTx/>
                <a:uFillTx/>
                <a:latin typeface="Arial Narrow" panose="020B0604020202020204" pitchFamily="34" charset="0"/>
                <a:ea typeface="Calibri" panose="020F0502020204030204" pitchFamily="34" charset="0"/>
                <a:cs typeface="Arial Narrow" panose="020B0604020202020204" pitchFamily="34" charset="0"/>
              </a:rPr>
              <a:t>ASHRAE Foundation</a:t>
            </a:r>
            <a:r>
              <a:rPr kumimoji="0" lang="en-US" sz="1800" u="none" strike="noStrike" kern="1200" cap="none" spc="0" normalizeH="0" baseline="0" noProof="0" dirty="0">
                <a:ln>
                  <a:noFill/>
                </a:ln>
                <a:solidFill>
                  <a:srgbClr val="2E74B5"/>
                </a:solidFill>
                <a:effectLst/>
                <a:uLnTx/>
                <a:uFillTx/>
                <a:latin typeface="Arial Narrow" panose="020B0604020202020204" pitchFamily="34" charset="0"/>
                <a:ea typeface="Calibri" panose="020F0502020204030204" pitchFamily="34" charset="0"/>
                <a:cs typeface="Arial Narrow" panose="020B0604020202020204" pitchFamily="34" charset="0"/>
              </a:rPr>
              <a:t>, </a:t>
            </a:r>
            <a:r>
              <a:rPr kumimoji="0" lang="en-US" sz="1800" u="none" strike="noStrike" kern="1200" cap="none" spc="0" normalizeH="0" baseline="0" noProof="0" dirty="0">
                <a:ln>
                  <a:noFill/>
                </a:ln>
                <a:solidFill>
                  <a:prstClr val="black"/>
                </a:solidFill>
                <a:effectLst/>
                <a:uLnTx/>
                <a:uFillTx/>
                <a:latin typeface="Arial Narrow" panose="020B0604020202020204" pitchFamily="34" charset="0"/>
                <a:ea typeface="Calibri" panose="020F0502020204030204" pitchFamily="34" charset="0"/>
                <a:cs typeface="Arial Narrow" panose="020B0604020202020204" pitchFamily="34" charset="0"/>
              </a:rPr>
              <a:t>as an endowed trust, provides funding for professional development and research projects, it supplies qualified engineering students with much needed scholarship assistance, and provides grants to help support the Society’s vital work.</a:t>
            </a:r>
            <a:endParaRPr kumimoji="0" lang="en-US" sz="1400" u="none" strike="noStrike" kern="1200" cap="none" spc="0" normalizeH="0" baseline="0" noProof="0" dirty="0">
              <a:ln>
                <a:noFill/>
              </a:ln>
              <a:solidFill>
                <a:prstClr val="black"/>
              </a:solidFill>
              <a:effectLst/>
              <a:uLnTx/>
              <a:uFillTx/>
              <a:latin typeface="Arial Narrow" panose="020B0604020202020204" pitchFamily="34" charset="0"/>
              <a:ea typeface="Calibri" panose="020F0502020204030204" pitchFamily="34" charset="0"/>
              <a:cs typeface="Arial Narrow" panose="020B0604020202020204" pitchFamily="34" charset="0"/>
            </a:endParaRPr>
          </a:p>
        </p:txBody>
      </p:sp>
      <p:sp>
        <p:nvSpPr>
          <p:cNvPr id="27" name="TextBox 26">
            <a:extLst>
              <a:ext uri="{FF2B5EF4-FFF2-40B4-BE49-F238E27FC236}">
                <a16:creationId xmlns:a16="http://schemas.microsoft.com/office/drawing/2014/main" id="{3296E5CD-1E66-6BA6-AF12-5C6298FC97D0}"/>
              </a:ext>
            </a:extLst>
          </p:cNvPr>
          <p:cNvSpPr txBox="1"/>
          <p:nvPr/>
        </p:nvSpPr>
        <p:spPr>
          <a:xfrm>
            <a:off x="5986272" y="1323033"/>
            <a:ext cx="424354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00000"/>
                </a:solidFill>
                <a:effectLst/>
                <a:uLnTx/>
                <a:uFillTx/>
                <a:latin typeface="Arial Narrow" panose="020B0604020202020204" pitchFamily="34" charset="0"/>
                <a:ea typeface="Times New Roman" panose="02020603050405020304" pitchFamily="18" charset="0"/>
                <a:cs typeface="Arial Narrow" panose="020B0604020202020204" pitchFamily="34" charset="0"/>
              </a:rPr>
              <a:t>The </a:t>
            </a:r>
            <a:r>
              <a:rPr kumimoji="0" lang="en-US" sz="1800" b="1" u="none" strike="noStrike" kern="1200" cap="none" spc="0" normalizeH="0" baseline="0" noProof="0" dirty="0">
                <a:ln>
                  <a:noFill/>
                </a:ln>
                <a:solidFill>
                  <a:srgbClr val="00549B"/>
                </a:solidFill>
                <a:effectLst/>
                <a:uLnTx/>
                <a:uFillTx/>
                <a:latin typeface="Arial Narrow" panose="020B0604020202020204" pitchFamily="34" charset="0"/>
                <a:ea typeface="Times New Roman" panose="02020603050405020304" pitchFamily="18" charset="0"/>
                <a:cs typeface="Arial Narrow" panose="020B0604020202020204" pitchFamily="34" charset="0"/>
              </a:rPr>
              <a:t>Research Promotion Campaign </a:t>
            </a:r>
            <a:r>
              <a:rPr kumimoji="0" lang="en-US" sz="1800" u="none" strike="noStrike" kern="1200" cap="none" spc="0" normalizeH="0" baseline="0" noProof="0" dirty="0">
                <a:ln>
                  <a:noFill/>
                </a:ln>
                <a:solidFill>
                  <a:srgbClr val="000000"/>
                </a:solidFill>
                <a:effectLst/>
                <a:uLnTx/>
                <a:uFillTx/>
                <a:latin typeface="Arial Narrow" panose="020B0604020202020204" pitchFamily="34" charset="0"/>
                <a:ea typeface="Times New Roman" panose="02020603050405020304" pitchFamily="18" charset="0"/>
                <a:cs typeface="Arial Narrow" panose="020B0604020202020204" pitchFamily="34" charset="0"/>
              </a:rPr>
              <a:t>supports ASHRAE Research, Education, YEA programs, Scholarships, Endowed Funds, the RP General Fund and Special Initiatives. </a:t>
            </a:r>
            <a:endParaRPr kumimoji="0" lang="en-US" sz="1800" u="none" strike="noStrike" kern="1200" cap="none" spc="0" normalizeH="0" baseline="0" noProof="0" dirty="0">
              <a:ln>
                <a:noFill/>
              </a:ln>
              <a:solidFill>
                <a:prstClr val="black"/>
              </a:solidFill>
              <a:effectLst/>
              <a:uLnTx/>
              <a:uFillTx/>
              <a:latin typeface="Arial Narrow" panose="020B0604020202020204" pitchFamily="34" charset="0"/>
              <a:ea typeface="Calibri" panose="020F0502020204030204" pitchFamily="34" charset="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00000"/>
                </a:solidFill>
                <a:effectLst/>
                <a:uLnTx/>
                <a:uFillTx/>
                <a:latin typeface="Arial Narrow" panose="020B0604020202020204" pitchFamily="34" charset="0"/>
                <a:ea typeface="Times New Roman" panose="02020603050405020304" pitchFamily="18" charset="0"/>
                <a:cs typeface="Arial Narrow" panose="020B0604020202020204" pitchFamily="34" charset="0"/>
              </a:rPr>
              <a:t> </a:t>
            </a:r>
            <a:endParaRPr kumimoji="0" lang="en-US" sz="1400" u="none" strike="noStrike" kern="1200" cap="none" spc="0" normalizeH="0" baseline="0" noProof="0" dirty="0">
              <a:ln>
                <a:noFill/>
              </a:ln>
              <a:solidFill>
                <a:prstClr val="black"/>
              </a:solidFill>
              <a:effectLst/>
              <a:uLnTx/>
              <a:uFillTx/>
              <a:latin typeface="Arial Narrow" panose="020B0604020202020204" pitchFamily="34" charset="0"/>
              <a:ea typeface="Calibri" panose="020F0502020204030204" pitchFamily="34" charset="0"/>
              <a:cs typeface="Arial Narrow" panose="020B0604020202020204" pitchFamily="34" charset="0"/>
            </a:endParaRPr>
          </a:p>
        </p:txBody>
      </p:sp>
      <p:sp>
        <p:nvSpPr>
          <p:cNvPr id="30" name="TextBox 29">
            <a:extLst>
              <a:ext uri="{FF2B5EF4-FFF2-40B4-BE49-F238E27FC236}">
                <a16:creationId xmlns:a16="http://schemas.microsoft.com/office/drawing/2014/main" id="{1DC503A2-2712-31F1-4E99-D451F0EF8D07}"/>
              </a:ext>
            </a:extLst>
          </p:cNvPr>
          <p:cNvSpPr txBox="1"/>
          <p:nvPr/>
        </p:nvSpPr>
        <p:spPr>
          <a:xfrm>
            <a:off x="1232629" y="3650654"/>
            <a:ext cx="5108448"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00549B"/>
                </a:solidFill>
                <a:effectLst/>
                <a:uLnTx/>
                <a:uFillTx/>
                <a:latin typeface="Arial Narrow" panose="020B0604020202020204" pitchFamily="34" charset="0"/>
                <a:ea typeface="Times New Roman" panose="02020603050405020304" pitchFamily="18" charset="0"/>
                <a:cs typeface="Arial Narrow" panose="020B0604020202020204" pitchFamily="34" charset="0"/>
              </a:rPr>
              <a:t>$800,000 </a:t>
            </a:r>
            <a:r>
              <a:rPr kumimoji="0" lang="en-US" sz="1800" u="none" strike="noStrike" kern="1200" cap="none" spc="0" normalizeH="0" baseline="0" noProof="0" dirty="0">
                <a:ln>
                  <a:noFill/>
                </a:ln>
                <a:solidFill>
                  <a:prstClr val="black"/>
                </a:solidFill>
                <a:effectLst/>
                <a:uLnTx/>
                <a:uFillTx/>
                <a:latin typeface="Arial Narrow" panose="020B0604020202020204" pitchFamily="34" charset="0"/>
                <a:ea typeface="Times New Roman" panose="02020603050405020304" pitchFamily="18" charset="0"/>
                <a:cs typeface="Arial Narrow" panose="020B0604020202020204" pitchFamily="34" charset="0"/>
              </a:rPr>
              <a:t>Raised for Endowments</a:t>
            </a:r>
            <a:endParaRPr kumimoji="0" lang="en-US" sz="1400" u="none" strike="noStrike" kern="1200" cap="none" spc="0" normalizeH="0" baseline="0" noProof="0" dirty="0">
              <a:ln>
                <a:noFill/>
              </a:ln>
              <a:solidFill>
                <a:prstClr val="black"/>
              </a:solidFill>
              <a:effectLst/>
              <a:uLnTx/>
              <a:uFillTx/>
              <a:latin typeface="Arial Narrow" panose="020B0604020202020204" pitchFamily="34" charset="0"/>
              <a:ea typeface="Calibri" panose="020F0502020204030204" pitchFamily="34" charset="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black"/>
                </a:solidFill>
                <a:effectLst/>
                <a:uLnTx/>
                <a:uFillTx/>
                <a:latin typeface="Arial Narrow" panose="020B0604020202020204" pitchFamily="34" charset="0"/>
                <a:ea typeface="Times New Roman" panose="02020603050405020304" pitchFamily="18" charset="0"/>
                <a:cs typeface="Arial Narrow" panose="020B0604020202020204" pitchFamily="34" charset="0"/>
              </a:rPr>
              <a:t> </a:t>
            </a:r>
            <a:endParaRPr kumimoji="0" lang="en-US" sz="1400" u="none" strike="noStrike" kern="1200" cap="none" spc="0" normalizeH="0" baseline="0" noProof="0" dirty="0">
              <a:ln>
                <a:noFill/>
              </a:ln>
              <a:solidFill>
                <a:prstClr val="black"/>
              </a:solidFill>
              <a:effectLst/>
              <a:uLnTx/>
              <a:uFillTx/>
              <a:latin typeface="Arial Narrow" panose="020B0604020202020204" pitchFamily="34" charset="0"/>
              <a:ea typeface="Calibri" panose="020F0502020204030204" pitchFamily="34" charset="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00549B"/>
                </a:solidFill>
                <a:effectLst/>
                <a:uLnTx/>
                <a:uFillTx/>
                <a:latin typeface="Arial Narrow" panose="020B0604020202020204" pitchFamily="34" charset="0"/>
                <a:ea typeface="Times New Roman" panose="02020603050405020304" pitchFamily="18" charset="0"/>
                <a:cs typeface="Arial Narrow" panose="020B0604020202020204" pitchFamily="34" charset="0"/>
              </a:rPr>
              <a:t>$298,750 </a:t>
            </a:r>
            <a:r>
              <a:rPr kumimoji="0" lang="en-US" sz="1800" u="none" strike="noStrike" kern="1200" cap="none" spc="0" normalizeH="0" baseline="0" noProof="0" dirty="0">
                <a:ln>
                  <a:noFill/>
                </a:ln>
                <a:solidFill>
                  <a:prstClr val="black"/>
                </a:solidFill>
                <a:effectLst/>
                <a:uLnTx/>
                <a:uFillTx/>
                <a:latin typeface="Arial Narrow" panose="020B0604020202020204" pitchFamily="34" charset="0"/>
                <a:ea typeface="Times New Roman" panose="02020603050405020304" pitchFamily="18" charset="0"/>
                <a:cs typeface="Arial Narrow" panose="020B0604020202020204" pitchFamily="34" charset="0"/>
              </a:rPr>
              <a:t>Awarded through 76 Scholarships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Narrow" panose="020B0604020202020204" pitchFamily="34" charset="0"/>
              <a:cs typeface="Arial Narrow" panose="020B0604020202020204" pitchFamily="34" charset="0"/>
            </a:endParaRPr>
          </a:p>
          <a:p>
            <a:pPr>
              <a:defRPr/>
            </a:pPr>
            <a:r>
              <a:rPr kumimoji="0" lang="en-US" sz="1800" b="1" u="none" strike="noStrike" kern="1200" cap="none" spc="0" normalizeH="0" baseline="0" noProof="0" dirty="0">
                <a:ln>
                  <a:noFill/>
                </a:ln>
                <a:solidFill>
                  <a:srgbClr val="00549B"/>
                </a:solidFill>
                <a:effectLst/>
                <a:uLnTx/>
                <a:uFillTx/>
                <a:latin typeface="Arial Narrow" panose="020B0604020202020204" pitchFamily="34" charset="0"/>
                <a:ea typeface="Times New Roman" panose="02020603050405020304" pitchFamily="18" charset="0"/>
                <a:cs typeface="Arial Narrow" panose="020B0604020202020204" pitchFamily="34" charset="0"/>
              </a:rPr>
              <a:t>$50,000 </a:t>
            </a:r>
            <a:r>
              <a:rPr kumimoji="0" lang="en-US" sz="1800" u="none" strike="noStrike" kern="1200" cap="none" spc="0" normalizeH="0" baseline="0" noProof="0" dirty="0">
                <a:ln>
                  <a:noFill/>
                </a:ln>
                <a:effectLst/>
                <a:uLnTx/>
                <a:uFillTx/>
                <a:latin typeface="Arial Narrow" panose="020B0604020202020204" pitchFamily="34" charset="0"/>
                <a:ea typeface="Times New Roman" panose="02020603050405020304" pitchFamily="18" charset="0"/>
                <a:cs typeface="Arial Narrow" panose="020B0604020202020204" pitchFamily="34" charset="0"/>
              </a:rPr>
              <a:t>Raised by College of Fellows and Life Members</a:t>
            </a:r>
            <a:endParaRPr kumimoji="0" lang="en-US" sz="1400" u="none" strike="noStrike" kern="1200" cap="none" spc="0" normalizeH="0" baseline="0" noProof="0" dirty="0">
              <a:ln>
                <a:noFill/>
              </a:ln>
              <a:effectLst/>
              <a:uLnTx/>
              <a:uFillTx/>
              <a:latin typeface="Arial Narrow" panose="020B0604020202020204" pitchFamily="34" charset="0"/>
              <a:ea typeface="Calibri" panose="020F0502020204030204" pitchFamily="34" charset="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p:txBody>
      </p:sp>
      <p:sp>
        <p:nvSpPr>
          <p:cNvPr id="31" name="TextBox 30">
            <a:extLst>
              <a:ext uri="{FF2B5EF4-FFF2-40B4-BE49-F238E27FC236}">
                <a16:creationId xmlns:a16="http://schemas.microsoft.com/office/drawing/2014/main" id="{6BDEBB9A-0E09-B67E-4E50-BF1D0011155B}"/>
              </a:ext>
            </a:extLst>
          </p:cNvPr>
          <p:cNvSpPr txBox="1"/>
          <p:nvPr/>
        </p:nvSpPr>
        <p:spPr>
          <a:xfrm>
            <a:off x="182880" y="5592341"/>
            <a:ext cx="1160678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black"/>
                </a:solidFill>
                <a:effectLst/>
                <a:uLnTx/>
                <a:uFillTx/>
                <a:latin typeface="Arial Narrow" panose="020B0604020202020204" pitchFamily="34" charset="0"/>
                <a:ea typeface="Times New Roman" panose="02020603050405020304" pitchFamily="18" charset="0"/>
                <a:cs typeface="Arial Narrow" panose="020B0604020202020204" pitchFamily="34" charset="0"/>
              </a:rPr>
              <a:t>*More than </a:t>
            </a:r>
            <a:r>
              <a:rPr kumimoji="0" lang="en-US" sz="1800" u="none" strike="noStrike" kern="1200" cap="none" spc="0" normalizeH="0" baseline="0" noProof="0" dirty="0">
                <a:ln>
                  <a:noFill/>
                </a:ln>
                <a:solidFill>
                  <a:prstClr val="black"/>
                </a:solidFill>
                <a:effectLst/>
                <a:uLnTx/>
                <a:uFillTx/>
                <a:latin typeface="Arial Narrow" panose="020B0604020202020204" pitchFamily="34" charset="0"/>
                <a:ea typeface="Calibri" panose="020F0502020204030204" pitchFamily="34" charset="0"/>
                <a:cs typeface="Arial Narrow" panose="020B0604020202020204" pitchFamily="34" charset="0"/>
              </a:rPr>
              <a:t>5,000 contributions from Members, Corporations and other Organizations</a:t>
            </a:r>
            <a:endParaRPr kumimoji="0" lang="en-US" sz="1600" u="none" strike="noStrike" kern="1200" cap="none" spc="0" normalizeH="0" baseline="0" noProof="0" dirty="0">
              <a:ln>
                <a:noFill/>
              </a:ln>
              <a:solidFill>
                <a:prstClr val="black"/>
              </a:solidFill>
              <a:effectLst/>
              <a:uLnTx/>
              <a:uFillTx/>
              <a:latin typeface="Arial Narrow" panose="020B0604020202020204" pitchFamily="34" charset="0"/>
              <a:ea typeface="Calibri" panose="020F0502020204030204" pitchFamily="34" charset="0"/>
              <a:cs typeface="Arial Narrow" panose="020B0604020202020204" pitchFamily="34" charset="0"/>
            </a:endParaRPr>
          </a:p>
        </p:txBody>
      </p:sp>
      <p:grpSp>
        <p:nvGrpSpPr>
          <p:cNvPr id="4" name="Group 3">
            <a:extLst>
              <a:ext uri="{FF2B5EF4-FFF2-40B4-BE49-F238E27FC236}">
                <a16:creationId xmlns:a16="http://schemas.microsoft.com/office/drawing/2014/main" id="{DBFF10E5-BE82-FEF2-BF6A-51C9757D93C7}"/>
              </a:ext>
            </a:extLst>
          </p:cNvPr>
          <p:cNvGrpSpPr/>
          <p:nvPr/>
        </p:nvGrpSpPr>
        <p:grpSpPr>
          <a:xfrm>
            <a:off x="5986272" y="3529509"/>
            <a:ext cx="1121665" cy="1752546"/>
            <a:chOff x="6171535" y="3581034"/>
            <a:chExt cx="1121665" cy="1752546"/>
          </a:xfrm>
        </p:grpSpPr>
        <p:pic>
          <p:nvPicPr>
            <p:cNvPr id="17" name="Picture 16" descr="Graphical user interface, application&#10;&#10;Description automatically generated">
              <a:extLst>
                <a:ext uri="{FF2B5EF4-FFF2-40B4-BE49-F238E27FC236}">
                  <a16:creationId xmlns:a16="http://schemas.microsoft.com/office/drawing/2014/main" id="{3B9B323C-21FF-FCE5-F338-1F4420DBCC76}"/>
                </a:ext>
              </a:extLst>
            </p:cNvPr>
            <p:cNvPicPr>
              <a:picLocks noChangeAspect="1"/>
            </p:cNvPicPr>
            <p:nvPr/>
          </p:nvPicPr>
          <p:blipFill rotWithShape="1">
            <a:blip r:embed="rId3">
              <a:extLst>
                <a:ext uri="{28A0092B-C50C-407E-A947-70E740481C1C}">
                  <a14:useLocalDpi xmlns:a14="http://schemas.microsoft.com/office/drawing/2010/main" val="0"/>
                </a:ext>
              </a:extLst>
            </a:blip>
            <a:srcRect l="67084" t="60584" r="3416" b="10534"/>
            <a:stretch/>
          </p:blipFill>
          <p:spPr>
            <a:xfrm>
              <a:off x="6226229" y="3581034"/>
              <a:ext cx="953986" cy="933976"/>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78E93148-5553-B245-9F8F-CFB355149D64}"/>
                </a:ext>
              </a:extLst>
            </p:cNvPr>
            <p:cNvPicPr>
              <a:picLocks noChangeAspect="1"/>
            </p:cNvPicPr>
            <p:nvPr/>
          </p:nvPicPr>
          <p:blipFill rotWithShape="1">
            <a:blip r:embed="rId3">
              <a:extLst>
                <a:ext uri="{28A0092B-C50C-407E-A947-70E740481C1C}">
                  <a14:useLocalDpi xmlns:a14="http://schemas.microsoft.com/office/drawing/2010/main" val="0"/>
                </a:ext>
              </a:extLst>
            </a:blip>
            <a:srcRect l="11330" t="63251" r="58001" b="11841"/>
            <a:stretch/>
          </p:blipFill>
          <p:spPr>
            <a:xfrm>
              <a:off x="6171535" y="4422617"/>
              <a:ext cx="1121665" cy="910963"/>
            </a:xfrm>
            <a:prstGeom prst="rect">
              <a:avLst/>
            </a:prstGeom>
          </p:spPr>
        </p:pic>
      </p:grpSp>
      <p:sp>
        <p:nvSpPr>
          <p:cNvPr id="38" name="TextBox 37">
            <a:extLst>
              <a:ext uri="{FF2B5EF4-FFF2-40B4-BE49-F238E27FC236}">
                <a16:creationId xmlns:a16="http://schemas.microsoft.com/office/drawing/2014/main" id="{9F66237B-ACCD-6065-5F4C-5EFA4A7815E0}"/>
              </a:ext>
            </a:extLst>
          </p:cNvPr>
          <p:cNvSpPr txBox="1"/>
          <p:nvPr/>
        </p:nvSpPr>
        <p:spPr>
          <a:xfrm>
            <a:off x="7162631" y="3632428"/>
            <a:ext cx="4518033"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00000"/>
                </a:solidFill>
                <a:effectLst/>
                <a:uLnTx/>
                <a:uFillTx/>
                <a:latin typeface="Arial Narrow" panose="020B0604020202020204" pitchFamily="34" charset="0"/>
                <a:ea typeface="Times New Roman" panose="02020603050405020304" pitchFamily="18" charset="0"/>
                <a:cs typeface="Arial Narrow" panose="020B0604020202020204" pitchFamily="34" charset="0"/>
              </a:rPr>
              <a:t>Within the RP Campaign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00549B"/>
                </a:solidFill>
                <a:effectLst/>
                <a:uLnTx/>
                <a:uFillTx/>
                <a:latin typeface="Arial Narrow" panose="020B0604020202020204" pitchFamily="34" charset="0"/>
                <a:ea typeface="Times New Roman" panose="02020603050405020304" pitchFamily="18" charset="0"/>
                <a:cs typeface="Arial Narrow" panose="020B0604020202020204" pitchFamily="34" charset="0"/>
              </a:rPr>
              <a:t>$1.9M </a:t>
            </a:r>
            <a:r>
              <a:rPr kumimoji="0" lang="en-US" sz="1800" u="none" strike="noStrike" kern="1200" cap="none" spc="0" normalizeH="0" baseline="0" noProof="0" dirty="0">
                <a:ln>
                  <a:noFill/>
                </a:ln>
                <a:solidFill>
                  <a:srgbClr val="000000"/>
                </a:solidFill>
                <a:effectLst/>
                <a:uLnTx/>
                <a:uFillTx/>
                <a:latin typeface="Arial Narrow" panose="020B0604020202020204" pitchFamily="34" charset="0"/>
                <a:ea typeface="Times New Roman" panose="02020603050405020304" pitchFamily="18" charset="0"/>
                <a:cs typeface="Arial Narrow" panose="020B0604020202020204" pitchFamily="34" charset="0"/>
              </a:rPr>
              <a:t>Raised for Research</a:t>
            </a:r>
            <a:endParaRPr kumimoji="0" lang="en-US" sz="1800" u="none" strike="noStrike" kern="1200" cap="none" spc="0" normalizeH="0" baseline="0" noProof="0" dirty="0">
              <a:ln>
                <a:noFill/>
              </a:ln>
              <a:solidFill>
                <a:srgbClr val="000000"/>
              </a:solidFill>
              <a:effectLst/>
              <a:uLnTx/>
              <a:uFillTx/>
              <a:latin typeface="Arial Narrow" panose="020B0604020202020204" pitchFamily="34" charset="0"/>
              <a:ea typeface="Calibri" panose="020F0502020204030204" pitchFamily="34" charset="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00000"/>
                </a:solidFill>
                <a:effectLst/>
                <a:uLnTx/>
                <a:uFillTx/>
                <a:latin typeface="Arial Narrow" panose="020B0604020202020204" pitchFamily="34" charset="0"/>
                <a:ea typeface="Times New Roman" panose="02020603050405020304" pitchFamily="18" charset="0"/>
                <a:cs typeface="Arial Narrow" panose="020B0604020202020204" pitchFamily="34" charset="0"/>
              </a:rPr>
              <a:t> </a:t>
            </a:r>
            <a:endParaRPr kumimoji="0" lang="en-US" sz="1800" u="none" strike="noStrike" kern="1200" cap="none" spc="0" normalizeH="0" baseline="0" noProof="0" dirty="0">
              <a:ln>
                <a:noFill/>
              </a:ln>
              <a:solidFill>
                <a:srgbClr val="000000"/>
              </a:solidFill>
              <a:effectLst/>
              <a:uLnTx/>
              <a:uFillTx/>
              <a:latin typeface="Arial Narrow" panose="020B0604020202020204" pitchFamily="34" charset="0"/>
              <a:ea typeface="Calibri" panose="020F0502020204030204" pitchFamily="34" charset="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00549B"/>
                </a:solidFill>
                <a:effectLst/>
                <a:uLnTx/>
                <a:uFillTx/>
                <a:latin typeface="Arial Narrow" panose="020B0604020202020204" pitchFamily="34" charset="0"/>
                <a:ea typeface="Times New Roman" panose="02020603050405020304" pitchFamily="18" charset="0"/>
                <a:cs typeface="Arial Narrow" panose="020B0604020202020204" pitchFamily="34" charset="0"/>
              </a:rPr>
              <a:t>$1M </a:t>
            </a:r>
            <a:r>
              <a:rPr kumimoji="0" lang="en-US" sz="1800" u="none" strike="noStrike" kern="1200" cap="none" spc="0" normalizeH="0" baseline="0" noProof="0" dirty="0">
                <a:ln>
                  <a:noFill/>
                </a:ln>
                <a:solidFill>
                  <a:srgbClr val="000000"/>
                </a:solidFill>
                <a:effectLst/>
                <a:uLnTx/>
                <a:uFillTx/>
                <a:latin typeface="Arial Narrow" panose="020B0604020202020204" pitchFamily="34" charset="0"/>
                <a:ea typeface="Times New Roman" panose="02020603050405020304" pitchFamily="18" charset="0"/>
                <a:cs typeface="Arial Narrow" panose="020B0604020202020204" pitchFamily="34" charset="0"/>
              </a:rPr>
              <a:t>Given by ASHRAE </a:t>
            </a:r>
            <a:endParaRPr kumimoji="0" lang="en-US" sz="1800" u="none" strike="noStrike" kern="1200" cap="none" spc="0" normalizeH="0" baseline="0" noProof="0" dirty="0">
              <a:ln>
                <a:noFill/>
              </a:ln>
              <a:solidFill>
                <a:srgbClr val="000000"/>
              </a:solidFill>
              <a:effectLst/>
              <a:uLnTx/>
              <a:uFillTx/>
              <a:latin typeface="Arial Narrow" panose="020B0604020202020204" pitchFamily="34" charset="0"/>
              <a:ea typeface="Calibri" panose="020F0502020204030204" pitchFamily="34" charset="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00000"/>
                </a:solidFill>
                <a:effectLst/>
                <a:uLnTx/>
                <a:uFillTx/>
                <a:latin typeface="Arial Narrow" panose="020B0604020202020204" pitchFamily="34" charset="0"/>
                <a:ea typeface="Times New Roman" panose="02020603050405020304" pitchFamily="18" charset="0"/>
                <a:cs typeface="Arial Narrow" panose="020B0604020202020204" pitchFamily="34" charset="0"/>
              </a:rPr>
              <a:t>Regions, Chapters and Sections</a:t>
            </a:r>
            <a:endParaRPr kumimoji="0" lang="en-US" sz="1800" u="none" strike="noStrike" kern="1200" cap="none" spc="0" normalizeH="0" baseline="0" noProof="0" dirty="0">
              <a:ln>
                <a:noFill/>
              </a:ln>
              <a:solidFill>
                <a:srgbClr val="000000"/>
              </a:solidFill>
              <a:effectLst/>
              <a:uLnTx/>
              <a:uFillTx/>
              <a:latin typeface="Arial Narrow" panose="020B0604020202020204" pitchFamily="34" charset="0"/>
              <a:ea typeface="Calibri" panose="020F0502020204030204" pitchFamily="34" charset="0"/>
              <a:cs typeface="Arial Narrow" panose="020B0604020202020204" pitchFamily="34" charset="0"/>
            </a:endParaRPr>
          </a:p>
        </p:txBody>
      </p:sp>
      <p:sp>
        <p:nvSpPr>
          <p:cNvPr id="40" name="TextBox 39">
            <a:extLst>
              <a:ext uri="{FF2B5EF4-FFF2-40B4-BE49-F238E27FC236}">
                <a16:creationId xmlns:a16="http://schemas.microsoft.com/office/drawing/2014/main" id="{27528DB6-219C-3D85-66CD-5B6A23DFAAB6}"/>
              </a:ext>
            </a:extLst>
          </p:cNvPr>
          <p:cNvSpPr txBox="1"/>
          <p:nvPr/>
        </p:nvSpPr>
        <p:spPr>
          <a:xfrm>
            <a:off x="6022847" y="2778730"/>
            <a:ext cx="67056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00000"/>
                </a:solidFill>
                <a:effectLst/>
                <a:uLnTx/>
                <a:uFillTx/>
                <a:latin typeface="Arial Narrow" panose="020B0604020202020204" pitchFamily="34" charset="0"/>
                <a:ea typeface="Times New Roman" panose="02020603050405020304" pitchFamily="18" charset="0"/>
                <a:cs typeface="Arial Narrow" panose="020B0604020202020204" pitchFamily="34" charset="0"/>
              </a:rPr>
              <a:t>RP Campaign Total </a:t>
            </a:r>
            <a:r>
              <a:rPr kumimoji="0" lang="en-US" sz="1800" b="1" u="none" strike="noStrike" kern="1200" cap="none" spc="0" normalizeH="0" baseline="0" noProof="0" dirty="0">
                <a:ln>
                  <a:noFill/>
                </a:ln>
                <a:solidFill>
                  <a:srgbClr val="00549B"/>
                </a:solidFill>
                <a:effectLst/>
                <a:uLnTx/>
                <a:uFillTx/>
                <a:latin typeface="Arial Narrow" panose="020B0604020202020204" pitchFamily="34" charset="0"/>
                <a:ea typeface="Times New Roman" panose="02020603050405020304" pitchFamily="18" charset="0"/>
                <a:cs typeface="Arial Narrow" panose="020B0604020202020204" pitchFamily="34" charset="0"/>
              </a:rPr>
              <a:t>$2.7M </a:t>
            </a:r>
            <a:endParaRPr kumimoji="0" lang="en-US" sz="1800" b="1" u="none" strike="noStrike" kern="1200" cap="none" spc="0" normalizeH="0" baseline="0" noProof="0" dirty="0">
              <a:ln>
                <a:noFill/>
              </a:ln>
              <a:solidFill>
                <a:srgbClr val="00549B"/>
              </a:solidFill>
              <a:effectLst/>
              <a:uLnTx/>
              <a:uFillTx/>
              <a:latin typeface="Arial Narrow" panose="020B0604020202020204" pitchFamily="34" charset="0"/>
              <a:ea typeface="Calibri" panose="020F0502020204030204" pitchFamily="34" charset="0"/>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211D1E"/>
                </a:solidFill>
                <a:effectLst/>
                <a:uLnTx/>
                <a:uFillTx/>
                <a:latin typeface="Arial Narrow" panose="020B0604020202020204" pitchFamily="34" charset="0"/>
                <a:ea typeface="Calibri" panose="020F0502020204030204" pitchFamily="34" charset="0"/>
                <a:cs typeface="Arial Narrow" panose="020B0604020202020204" pitchFamily="34" charset="0"/>
              </a:rPr>
              <a:t>(Research, YEA, ALI, Scholarships, General)</a:t>
            </a:r>
            <a:endParaRPr kumimoji="0" lang="en-US" sz="1800" u="none" strike="noStrike" kern="1200" cap="none" spc="0" normalizeH="0" baseline="0" noProof="0" dirty="0">
              <a:ln>
                <a:noFill/>
              </a:ln>
              <a:solidFill>
                <a:srgbClr val="000000"/>
              </a:solidFill>
              <a:effectLst/>
              <a:uLnTx/>
              <a:uFillTx/>
              <a:latin typeface="Arial Narrow" panose="020B0604020202020204" pitchFamily="34" charset="0"/>
              <a:ea typeface="Calibri" panose="020F0502020204030204" pitchFamily="34" charset="0"/>
              <a:cs typeface="Arial Narrow" panose="020B0604020202020204" pitchFamily="34" charset="0"/>
            </a:endParaRPr>
          </a:p>
        </p:txBody>
      </p:sp>
      <p:grpSp>
        <p:nvGrpSpPr>
          <p:cNvPr id="3" name="Group 2">
            <a:extLst>
              <a:ext uri="{FF2B5EF4-FFF2-40B4-BE49-F238E27FC236}">
                <a16:creationId xmlns:a16="http://schemas.microsoft.com/office/drawing/2014/main" id="{84ACE17C-C1DD-FA8C-3421-DF51079F4FA8}"/>
              </a:ext>
            </a:extLst>
          </p:cNvPr>
          <p:cNvGrpSpPr/>
          <p:nvPr/>
        </p:nvGrpSpPr>
        <p:grpSpPr>
          <a:xfrm>
            <a:off x="397748" y="3391545"/>
            <a:ext cx="1097280" cy="1807553"/>
            <a:chOff x="330842" y="3327785"/>
            <a:chExt cx="1097280" cy="1807553"/>
          </a:xfrm>
        </p:grpSpPr>
        <p:pic>
          <p:nvPicPr>
            <p:cNvPr id="34" name="Picture 33" descr="Graphical user interface, application&#10;&#10;Description automatically generated">
              <a:extLst>
                <a:ext uri="{FF2B5EF4-FFF2-40B4-BE49-F238E27FC236}">
                  <a16:creationId xmlns:a16="http://schemas.microsoft.com/office/drawing/2014/main" id="{012484C6-0A80-CA53-E015-AE3499486E30}"/>
                </a:ext>
              </a:extLst>
            </p:cNvPr>
            <p:cNvPicPr>
              <a:picLocks noChangeAspect="1"/>
            </p:cNvPicPr>
            <p:nvPr/>
          </p:nvPicPr>
          <p:blipFill rotWithShape="1">
            <a:blip r:embed="rId3">
              <a:extLst>
                <a:ext uri="{28A0092B-C50C-407E-A947-70E740481C1C}">
                  <a14:useLocalDpi xmlns:a14="http://schemas.microsoft.com/office/drawing/2010/main" val="0"/>
                </a:ext>
              </a:extLst>
            </a:blip>
            <a:srcRect l="67188" t="8428" r="6377" b="68175"/>
            <a:stretch/>
          </p:blipFill>
          <p:spPr>
            <a:xfrm>
              <a:off x="447741" y="4490724"/>
              <a:ext cx="728331" cy="644614"/>
            </a:xfrm>
            <a:prstGeom prst="rect">
              <a:avLst/>
            </a:prstGeom>
          </p:spPr>
        </p:pic>
        <p:pic>
          <p:nvPicPr>
            <p:cNvPr id="36" name="Picture 35" descr="Graphical user interface, application&#10;&#10;Description automatically generated">
              <a:extLst>
                <a:ext uri="{FF2B5EF4-FFF2-40B4-BE49-F238E27FC236}">
                  <a16:creationId xmlns:a16="http://schemas.microsoft.com/office/drawing/2014/main" id="{89064A43-BA80-F6A4-3F53-3905DD1986DB}"/>
                </a:ext>
              </a:extLst>
            </p:cNvPr>
            <p:cNvPicPr>
              <a:picLocks noChangeAspect="1"/>
            </p:cNvPicPr>
            <p:nvPr/>
          </p:nvPicPr>
          <p:blipFill rotWithShape="1">
            <a:blip r:embed="rId3">
              <a:extLst>
                <a:ext uri="{28A0092B-C50C-407E-A947-70E740481C1C}">
                  <a14:useLocalDpi xmlns:a14="http://schemas.microsoft.com/office/drawing/2010/main" val="0"/>
                </a:ext>
              </a:extLst>
            </a:blip>
            <a:srcRect l="9663" t="6271" r="60334" b="71398"/>
            <a:stretch/>
          </p:blipFill>
          <p:spPr>
            <a:xfrm>
              <a:off x="330842" y="3327785"/>
              <a:ext cx="1097280" cy="816716"/>
            </a:xfrm>
            <a:prstGeom prst="rect">
              <a:avLst/>
            </a:prstGeom>
          </p:spPr>
        </p:pic>
        <p:pic>
          <p:nvPicPr>
            <p:cNvPr id="44" name="Graphic 43" descr="Bar graph with upward trend outline">
              <a:extLst>
                <a:ext uri="{FF2B5EF4-FFF2-40B4-BE49-F238E27FC236}">
                  <a16:creationId xmlns:a16="http://schemas.microsoft.com/office/drawing/2014/main" id="{55D70B91-5D78-068A-C6BB-286CEC404F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642" y="4084334"/>
              <a:ext cx="392529" cy="465682"/>
            </a:xfrm>
            <a:prstGeom prst="rect">
              <a:avLst/>
            </a:prstGeom>
          </p:spPr>
        </p:pic>
      </p:grpSp>
      <p:sp>
        <p:nvSpPr>
          <p:cNvPr id="20" name="TextBox 19">
            <a:extLst>
              <a:ext uri="{FF2B5EF4-FFF2-40B4-BE49-F238E27FC236}">
                <a16:creationId xmlns:a16="http://schemas.microsoft.com/office/drawing/2014/main" id="{756DB8A8-D552-477E-9598-120A4E292A19}"/>
              </a:ext>
            </a:extLst>
          </p:cNvPr>
          <p:cNvSpPr txBox="1"/>
          <p:nvPr/>
        </p:nvSpPr>
        <p:spPr>
          <a:xfrm>
            <a:off x="2713683" y="6013260"/>
            <a:ext cx="654517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strike="noStrike" kern="1200" cap="none" spc="0" normalizeH="0" baseline="0" noProof="0" dirty="0">
                <a:ln>
                  <a:noFill/>
                </a:ln>
                <a:solidFill>
                  <a:srgbClr val="03C0FF"/>
                </a:solidFill>
                <a:effectLst/>
                <a:uLnTx/>
                <a:uFillTx/>
                <a:latin typeface="Arial Narrow" panose="020B0604020202020204" pitchFamily="34" charset="0"/>
                <a:cs typeface="Arial Narrow" panose="020B0604020202020204" pitchFamily="34" charset="0"/>
              </a:rPr>
              <a:t>ashrae.org/support  </a:t>
            </a:r>
          </a:p>
        </p:txBody>
      </p:sp>
    </p:spTree>
    <p:extLst>
      <p:ext uri="{BB962C8B-B14F-4D97-AF65-F5344CB8AC3E}">
        <p14:creationId xmlns:p14="http://schemas.microsoft.com/office/powerpoint/2010/main" val="2694380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252" y="194637"/>
            <a:ext cx="8620126" cy="1004887"/>
          </a:xfrm>
        </p:spPr>
        <p:txBody>
          <a:bodyPr>
            <a:noAutofit/>
          </a:bodyPr>
          <a:lstStyle/>
          <a:p>
            <a:pPr algn="l"/>
            <a:r>
              <a:rPr 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Society Newsletters</a:t>
            </a:r>
            <a:endParaRPr lang="en-US" sz="2000" dirty="0">
              <a:latin typeface="Arial Narrow" panose="020B0604020202020204" pitchFamily="34" charset="0"/>
              <a:cs typeface="Arial Narrow" panose="020B0604020202020204" pitchFamily="34" charset="0"/>
            </a:endParaRPr>
          </a:p>
        </p:txBody>
      </p:sp>
      <p:sp>
        <p:nvSpPr>
          <p:cNvPr id="3" name="TextBox 2"/>
          <p:cNvSpPr txBox="1"/>
          <p:nvPr/>
        </p:nvSpPr>
        <p:spPr>
          <a:xfrm>
            <a:off x="3743189" y="5968687"/>
            <a:ext cx="4307992" cy="461665"/>
          </a:xfrm>
          <a:prstGeom prst="rect">
            <a:avLst/>
          </a:prstGeom>
          <a:noFill/>
        </p:spPr>
        <p:txBody>
          <a:bodyPr wrap="square" rtlCol="0">
            <a:spAutoFit/>
          </a:bodyPr>
          <a:lstStyle/>
          <a:p>
            <a:r>
              <a:rPr lang="en-US" sz="2400" b="1" dirty="0">
                <a:solidFill>
                  <a:srgbClr val="03C0FF"/>
                </a:solidFill>
                <a:latin typeface="Arial Narrow" panose="020B0604020202020204" pitchFamily="34" charset="0"/>
                <a:cs typeface="Arial Narrow" panose="020B0604020202020204" pitchFamily="34" charset="0"/>
              </a:rPr>
              <a:t>Sign up at </a:t>
            </a:r>
            <a:r>
              <a:rPr lang="en-US" sz="2400" b="1" dirty="0">
                <a:solidFill>
                  <a:srgbClr val="00B0F0"/>
                </a:solidFill>
                <a:latin typeface="Arial Narrow" panose="020B0604020202020204" pitchFamily="34" charset="0"/>
                <a:cs typeface="Arial Narrow" panose="020B0604020202020204" pitchFamily="34" charset="0"/>
              </a:rPr>
              <a:t>ashrae.org/newsletters</a:t>
            </a:r>
          </a:p>
        </p:txBody>
      </p:sp>
      <p:pic>
        <p:nvPicPr>
          <p:cNvPr id="40" name="Picture 39">
            <a:extLst>
              <a:ext uri="{FF2B5EF4-FFF2-40B4-BE49-F238E27FC236}">
                <a16:creationId xmlns:a16="http://schemas.microsoft.com/office/drawing/2014/main" id="{6944994A-81F6-495D-8809-6F3B0BD4A2C6}"/>
              </a:ext>
            </a:extLst>
          </p:cNvPr>
          <p:cNvPicPr>
            <a:picLocks noChangeAspect="1"/>
          </p:cNvPicPr>
          <p:nvPr/>
        </p:nvPicPr>
        <p:blipFill>
          <a:blip r:embed="rId3"/>
          <a:stretch>
            <a:fillRect/>
          </a:stretch>
        </p:blipFill>
        <p:spPr>
          <a:xfrm>
            <a:off x="8118776" y="1116952"/>
            <a:ext cx="2340551" cy="230678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25C84E7-5BE0-2929-1356-0B712BD3F56E}"/>
              </a:ext>
            </a:extLst>
          </p:cNvPr>
          <p:cNvPicPr>
            <a:picLocks noChangeAspect="1"/>
          </p:cNvPicPr>
          <p:nvPr/>
        </p:nvPicPr>
        <p:blipFill>
          <a:blip r:embed="rId4"/>
          <a:stretch>
            <a:fillRect/>
          </a:stretch>
        </p:blipFill>
        <p:spPr>
          <a:xfrm>
            <a:off x="9687346" y="2343129"/>
            <a:ext cx="2199854" cy="3324638"/>
          </a:xfrm>
          <a:prstGeom prst="rect">
            <a:avLst/>
          </a:prstGeom>
          <a:effectLst>
            <a:outerShdw blurRad="63500" sx="102000" sy="102000" algn="ctr" rotWithShape="0">
              <a:prstClr val="black">
                <a:alpha val="40000"/>
              </a:prstClr>
            </a:outerShdw>
          </a:effectLst>
        </p:spPr>
      </p:pic>
      <p:graphicFrame>
        <p:nvGraphicFramePr>
          <p:cNvPr id="8" name="Table 7">
            <a:extLst>
              <a:ext uri="{FF2B5EF4-FFF2-40B4-BE49-F238E27FC236}">
                <a16:creationId xmlns:a16="http://schemas.microsoft.com/office/drawing/2014/main" id="{2C709979-98A4-BA4B-D21D-0B230C4110B8}"/>
              </a:ext>
            </a:extLst>
          </p:cNvPr>
          <p:cNvGraphicFramePr>
            <a:graphicFrameLocks noGrp="1"/>
          </p:cNvGraphicFramePr>
          <p:nvPr>
            <p:extLst>
              <p:ext uri="{D42A27DB-BD31-4B8C-83A1-F6EECF244321}">
                <p14:modId xmlns:p14="http://schemas.microsoft.com/office/powerpoint/2010/main" val="2185585135"/>
              </p:ext>
            </p:extLst>
          </p:nvPr>
        </p:nvGraphicFramePr>
        <p:xfrm>
          <a:off x="576967" y="1618995"/>
          <a:ext cx="7442095" cy="3609475"/>
        </p:xfrm>
        <a:graphic>
          <a:graphicData uri="http://schemas.openxmlformats.org/drawingml/2006/table">
            <a:tbl>
              <a:tblPr firstRow="1" bandRow="1">
                <a:tableStyleId>{8799B23B-EC83-4686-B30A-512413B5E67A}</a:tableStyleId>
              </a:tblPr>
              <a:tblGrid>
                <a:gridCol w="3821441">
                  <a:extLst>
                    <a:ext uri="{9D8B030D-6E8A-4147-A177-3AD203B41FA5}">
                      <a16:colId xmlns:a16="http://schemas.microsoft.com/office/drawing/2014/main" val="3018106498"/>
                    </a:ext>
                  </a:extLst>
                </a:gridCol>
                <a:gridCol w="3620654">
                  <a:extLst>
                    <a:ext uri="{9D8B030D-6E8A-4147-A177-3AD203B41FA5}">
                      <a16:colId xmlns:a16="http://schemas.microsoft.com/office/drawing/2014/main" val="3455458008"/>
                    </a:ext>
                  </a:extLst>
                </a:gridCol>
              </a:tblGrid>
              <a:tr h="721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effectLst/>
                          <a:latin typeface="Arial" panose="020B0604020202020204" pitchFamily="34" charset="0"/>
                          <a:cs typeface="Arial" panose="020B0604020202020204" pitchFamily="34" charset="0"/>
                        </a:rPr>
                        <a:t>ASHRAE Journal and Insights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latin typeface="Arial" panose="020B0604020202020204" pitchFamily="34" charset="0"/>
                          <a:cs typeface="Arial" panose="020B0604020202020204" pitchFamily="34" charset="0"/>
                        </a:rPr>
                        <a:t>Government Affairs Update</a:t>
                      </a:r>
                    </a:p>
                  </a:txBody>
                  <a:tcPr anchor="ctr"/>
                </a:tc>
                <a:extLst>
                  <a:ext uri="{0D108BD9-81ED-4DB2-BD59-A6C34878D82A}">
                    <a16:rowId xmlns:a16="http://schemas.microsoft.com/office/drawing/2014/main" val="1010514915"/>
                  </a:ext>
                </a:extLst>
              </a:tr>
              <a:tr h="721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latin typeface="Arial" panose="020B0604020202020204" pitchFamily="34" charset="0"/>
                          <a:cs typeface="Arial" panose="020B0604020202020204" pitchFamily="34" charset="0"/>
                        </a:rPr>
                        <a:t>HVACR Industry News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effectLst/>
                          <a:latin typeface="Arial" panose="020B0604020202020204" pitchFamily="34" charset="0"/>
                          <a:cs typeface="Arial" panose="020B0604020202020204" pitchFamily="34" charset="0"/>
                        </a:rPr>
                        <a:t>European Policy Update</a:t>
                      </a:r>
                    </a:p>
                  </a:txBody>
                  <a:tcPr anchor="ctr"/>
                </a:tc>
                <a:extLst>
                  <a:ext uri="{0D108BD9-81ED-4DB2-BD59-A6C34878D82A}">
                    <a16:rowId xmlns:a16="http://schemas.microsoft.com/office/drawing/2014/main" val="4266374356"/>
                  </a:ext>
                </a:extLst>
              </a:tr>
              <a:tr h="721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latin typeface="Arial" panose="020B0604020202020204" pitchFamily="34" charset="0"/>
                          <a:cs typeface="Arial" panose="020B0604020202020204" pitchFamily="34" charset="0"/>
                        </a:rPr>
                        <a:t>High Performance Buildings (HPB)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latin typeface="Arial" panose="020B0604020202020204" pitchFamily="34" charset="0"/>
                          <a:cs typeface="Arial" panose="020B0604020202020204" pitchFamily="34" charset="0"/>
                        </a:rPr>
                        <a:t>Student News</a:t>
                      </a:r>
                    </a:p>
                  </a:txBody>
                  <a:tcPr anchor="ctr"/>
                </a:tc>
                <a:extLst>
                  <a:ext uri="{0D108BD9-81ED-4DB2-BD59-A6C34878D82A}">
                    <a16:rowId xmlns:a16="http://schemas.microsoft.com/office/drawing/2014/main" val="2814105103"/>
                  </a:ext>
                </a:extLst>
              </a:tr>
              <a:tr h="721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latin typeface="Arial" panose="020B0604020202020204" pitchFamily="34" charset="0"/>
                          <a:cs typeface="Arial" panose="020B0604020202020204" pitchFamily="34" charset="0"/>
                        </a:rPr>
                        <a:t>Professional Development News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latin typeface="Arial" panose="020B0604020202020204" pitchFamily="34" charset="0"/>
                          <a:cs typeface="Arial" panose="020B0604020202020204" pitchFamily="34" charset="0"/>
                        </a:rPr>
                        <a:t>YEA Connection</a:t>
                      </a:r>
                    </a:p>
                  </a:txBody>
                  <a:tcPr anchor="ctr"/>
                </a:tc>
                <a:extLst>
                  <a:ext uri="{0D108BD9-81ED-4DB2-BD59-A6C34878D82A}">
                    <a16:rowId xmlns:a16="http://schemas.microsoft.com/office/drawing/2014/main" val="3166060424"/>
                  </a:ext>
                </a:extLst>
              </a:tr>
              <a:tr h="721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effectLst/>
                          <a:latin typeface="Arial" panose="020B0604020202020204" pitchFamily="34" charset="0"/>
                          <a:cs typeface="Arial" panose="020B0604020202020204" pitchFamily="34" charset="0"/>
                        </a:rPr>
                        <a:t>Standards Actions Newsletter</a:t>
                      </a:r>
                      <a:endParaRPr lang="en-US" sz="2000" b="1" i="0" dirty="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latin typeface="Arial" panose="020B0604020202020204" pitchFamily="34" charset="0"/>
                          <a:cs typeface="Arial" panose="020B0604020202020204" pitchFamily="34" charset="0"/>
                        </a:rPr>
                        <a:t>Chapter Notes</a:t>
                      </a:r>
                    </a:p>
                  </a:txBody>
                  <a:tcPr anchor="ctr"/>
                </a:tc>
                <a:extLst>
                  <a:ext uri="{0D108BD9-81ED-4DB2-BD59-A6C34878D82A}">
                    <a16:rowId xmlns:a16="http://schemas.microsoft.com/office/drawing/2014/main" val="2994068424"/>
                  </a:ext>
                </a:extLst>
              </a:tr>
            </a:tbl>
          </a:graphicData>
        </a:graphic>
      </p:graphicFrame>
    </p:spTree>
    <p:extLst>
      <p:ext uri="{BB962C8B-B14F-4D97-AF65-F5344CB8AC3E}">
        <p14:creationId xmlns:p14="http://schemas.microsoft.com/office/powerpoint/2010/main" val="1986533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6C28-F486-428A-9431-6FFC9C5A4306}"/>
              </a:ext>
            </a:extLst>
          </p:cNvPr>
          <p:cNvSpPr>
            <a:spLocks noGrp="1"/>
          </p:cNvSpPr>
          <p:nvPr>
            <p:ph type="title"/>
          </p:nvPr>
        </p:nvSpPr>
        <p:spPr>
          <a:xfrm>
            <a:off x="467158" y="242350"/>
            <a:ext cx="8620126" cy="883153"/>
          </a:xfrm>
        </p:spPr>
        <p:txBody>
          <a:bodyPr>
            <a:normAutofit/>
          </a:bodyPr>
          <a:lstStyle/>
          <a:p>
            <a:r>
              <a:rPr 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Marketing Central</a:t>
            </a:r>
            <a:endParaRPr lang="en-US" sz="4000" b="1" dirty="0"/>
          </a:p>
        </p:txBody>
      </p:sp>
      <p:sp>
        <p:nvSpPr>
          <p:cNvPr id="19" name="TextBox 18">
            <a:extLst>
              <a:ext uri="{FF2B5EF4-FFF2-40B4-BE49-F238E27FC236}">
                <a16:creationId xmlns:a16="http://schemas.microsoft.com/office/drawing/2014/main" id="{43F916E2-1578-409D-9421-0976911755E5}"/>
              </a:ext>
            </a:extLst>
          </p:cNvPr>
          <p:cNvSpPr txBox="1"/>
          <p:nvPr/>
        </p:nvSpPr>
        <p:spPr>
          <a:xfrm>
            <a:off x="467158" y="1251724"/>
            <a:ext cx="644602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Created for the busy volunteer, </a:t>
            </a:r>
            <a:r>
              <a:rPr kumimoji="0" lang="en-US" sz="2000" b="1" u="none" strike="noStrike" kern="1200" cap="none" spc="0" normalizeH="0" baseline="0" noProof="0" dirty="0">
                <a:ln>
                  <a:noFill/>
                </a:ln>
                <a:solidFill>
                  <a:srgbClr val="00549B"/>
                </a:solidFill>
                <a:effectLst/>
                <a:uLnTx/>
                <a:uFillTx/>
                <a:latin typeface="Arial Narrow" panose="020B0604020202020204" pitchFamily="34" charset="0"/>
                <a:cs typeface="Arial Narrow" panose="020B0604020202020204" pitchFamily="34" charset="0"/>
              </a:rPr>
              <a:t>Marketing Central </a:t>
            </a:r>
            <a:r>
              <a:rPr kumimoji="0" lang="en-US" sz="20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is a single page resource for Society-related marketing materials. </a:t>
            </a:r>
          </a:p>
        </p:txBody>
      </p:sp>
      <p:sp>
        <p:nvSpPr>
          <p:cNvPr id="22" name="TextBox 21">
            <a:extLst>
              <a:ext uri="{FF2B5EF4-FFF2-40B4-BE49-F238E27FC236}">
                <a16:creationId xmlns:a16="http://schemas.microsoft.com/office/drawing/2014/main" id="{F7E0D46E-F167-47E1-909D-5FEAF72E4847}"/>
              </a:ext>
            </a:extLst>
          </p:cNvPr>
          <p:cNvSpPr txBox="1"/>
          <p:nvPr/>
        </p:nvSpPr>
        <p:spPr>
          <a:xfrm>
            <a:off x="685661" y="2327629"/>
            <a:ext cx="6098796"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00549B"/>
                </a:solidFill>
                <a:effectLst/>
                <a:uLnTx/>
                <a:uFillTx/>
                <a:latin typeface="Arial Narrow" panose="020B0604020202020204" pitchFamily="34" charset="0"/>
                <a:cs typeface="Arial Narrow" panose="020B0604020202020204" pitchFamily="34" charset="0"/>
              </a:rPr>
              <a:t>Resources organized by file type</a:t>
            </a:r>
            <a:r>
              <a:rPr kumimoji="0" lang="en-US" sz="2000" b="1" u="none" strike="noStrike" kern="1200" cap="none" spc="0" normalizeH="0" baseline="0" noProof="0" dirty="0">
                <a:ln>
                  <a:noFill/>
                </a:ln>
                <a:solidFill>
                  <a:srgbClr val="0070C0"/>
                </a:solidFill>
                <a:effectLst/>
                <a:uLnTx/>
                <a:uFillTx/>
                <a:latin typeface="Arial Narrow" panose="020B0604020202020204" pitchFamily="34" charset="0"/>
                <a:cs typeface="Arial Narrow"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Canva Templates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Forms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Logos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PDFs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PowerPoint Presentations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Templates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Toolkits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Tradeshows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Videos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Virtual Backgrounds</a:t>
            </a:r>
          </a:p>
        </p:txBody>
      </p:sp>
      <p:pic>
        <p:nvPicPr>
          <p:cNvPr id="11" name="Picture 10">
            <a:extLst>
              <a:ext uri="{FF2B5EF4-FFF2-40B4-BE49-F238E27FC236}">
                <a16:creationId xmlns:a16="http://schemas.microsoft.com/office/drawing/2014/main" id="{36C5912E-517D-4D0E-AF73-29BE4EC3B391}"/>
              </a:ext>
            </a:extLst>
          </p:cNvPr>
          <p:cNvPicPr>
            <a:picLocks noChangeAspect="1"/>
          </p:cNvPicPr>
          <p:nvPr/>
        </p:nvPicPr>
        <p:blipFill>
          <a:blip r:embed="rId3"/>
          <a:stretch>
            <a:fillRect/>
          </a:stretch>
        </p:blipFill>
        <p:spPr>
          <a:xfrm>
            <a:off x="6913187" y="3232688"/>
            <a:ext cx="3979053" cy="2182875"/>
          </a:xfrm>
          <a:prstGeom prst="rect">
            <a:avLst/>
          </a:prstGeom>
          <a:ln>
            <a:solidFill>
              <a:srgbClr val="92D050"/>
            </a:solid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87E4EBD-56E3-45FE-A651-5BF311B6A3EE}"/>
              </a:ext>
            </a:extLst>
          </p:cNvPr>
          <p:cNvPicPr>
            <a:picLocks noChangeAspect="1"/>
          </p:cNvPicPr>
          <p:nvPr/>
        </p:nvPicPr>
        <p:blipFill>
          <a:blip r:embed="rId4"/>
          <a:stretch>
            <a:fillRect/>
          </a:stretch>
        </p:blipFill>
        <p:spPr>
          <a:xfrm>
            <a:off x="3967536" y="2928303"/>
            <a:ext cx="2034674" cy="1608049"/>
          </a:xfrm>
          <a:prstGeom prst="rect">
            <a:avLst/>
          </a:prstGeom>
          <a:ln>
            <a:solidFill>
              <a:srgbClr val="92D050"/>
            </a:solidFill>
          </a:ln>
          <a:effectLst>
            <a:outerShdw blurRad="292100" dist="139700" dir="2700000" algn="tl" rotWithShape="0">
              <a:srgbClr val="333333">
                <a:alpha val="65000"/>
              </a:srgbClr>
            </a:outerShdw>
          </a:effectLst>
        </p:spPr>
      </p:pic>
      <p:sp>
        <p:nvSpPr>
          <p:cNvPr id="26" name="Oval 25">
            <a:extLst>
              <a:ext uri="{FF2B5EF4-FFF2-40B4-BE49-F238E27FC236}">
                <a16:creationId xmlns:a16="http://schemas.microsoft.com/office/drawing/2014/main" id="{EF63BB15-859C-48B9-A507-59462B18C8D0}"/>
              </a:ext>
            </a:extLst>
          </p:cNvPr>
          <p:cNvSpPr/>
          <p:nvPr/>
        </p:nvSpPr>
        <p:spPr>
          <a:xfrm>
            <a:off x="7125907" y="878501"/>
            <a:ext cx="2575964" cy="2049802"/>
          </a:xfrm>
          <a:prstGeom prst="ellipse">
            <a:avLst/>
          </a:prstGeom>
          <a:solidFill>
            <a:srgbClr val="006EB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u="none" strike="noStrike" kern="1200" cap="none" spc="0" normalizeH="0" baseline="0" noProof="0" dirty="0">
                <a:ln>
                  <a:noFill/>
                </a:ln>
                <a:solidFill>
                  <a:prstClr val="white"/>
                </a:solidFill>
                <a:effectLst/>
                <a:uLnTx/>
                <a:uFillTx/>
                <a:latin typeface="Arial Narrow" panose="020B0604020202020204" pitchFamily="34" charset="0"/>
                <a:cs typeface="Arial Narrow" panose="020B0604020202020204" pitchFamily="34" charset="0"/>
              </a:rPr>
              <a:t>Request promotional freebies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u="none" strike="noStrike" kern="1200" cap="none" spc="0" normalizeH="0" baseline="0" noProof="0" dirty="0">
                <a:ln>
                  <a:noFill/>
                </a:ln>
                <a:solidFill>
                  <a:prstClr val="white"/>
                </a:solidFill>
                <a:effectLst/>
                <a:uLnTx/>
                <a:uFillTx/>
                <a:latin typeface="Arial Narrow" panose="020B0604020202020204" pitchFamily="34" charset="0"/>
                <a:cs typeface="Arial Narrow" panose="020B0604020202020204" pitchFamily="34" charset="0"/>
              </a:rPr>
              <a:t>Shop the logo store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u="none" strike="noStrike" kern="1200" cap="none" spc="0" normalizeH="0" baseline="0" noProof="0" dirty="0">
                <a:ln>
                  <a:noFill/>
                </a:ln>
                <a:solidFill>
                  <a:prstClr val="white"/>
                </a:solidFill>
                <a:effectLst/>
                <a:uLnTx/>
                <a:uFillTx/>
                <a:latin typeface="Arial Narrow" panose="020B0604020202020204" pitchFamily="34" charset="0"/>
                <a:cs typeface="Arial Narrow" panose="020B0604020202020204" pitchFamily="34" charset="0"/>
              </a:rPr>
              <a:t>Order Chapter supplies</a:t>
            </a:r>
          </a:p>
        </p:txBody>
      </p:sp>
      <p:pic>
        <p:nvPicPr>
          <p:cNvPr id="31" name="Picture 30">
            <a:extLst>
              <a:ext uri="{FF2B5EF4-FFF2-40B4-BE49-F238E27FC236}">
                <a16:creationId xmlns:a16="http://schemas.microsoft.com/office/drawing/2014/main" id="{D6509A09-0E31-4582-8D61-F515743DB336}"/>
              </a:ext>
            </a:extLst>
          </p:cNvPr>
          <p:cNvPicPr>
            <a:picLocks noChangeAspect="1"/>
          </p:cNvPicPr>
          <p:nvPr/>
        </p:nvPicPr>
        <p:blipFill>
          <a:blip r:embed="rId5"/>
          <a:stretch>
            <a:fillRect/>
          </a:stretch>
        </p:blipFill>
        <p:spPr>
          <a:xfrm>
            <a:off x="4777221" y="4173901"/>
            <a:ext cx="1956460" cy="1608049"/>
          </a:xfrm>
          <a:prstGeom prst="rect">
            <a:avLst/>
          </a:prstGeom>
          <a:ln>
            <a:solidFill>
              <a:srgbClr val="92D050"/>
            </a:solid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04A2EB37-962B-472A-9812-DD83D9D6F00A}"/>
              </a:ext>
            </a:extLst>
          </p:cNvPr>
          <p:cNvSpPr txBox="1"/>
          <p:nvPr/>
        </p:nvSpPr>
        <p:spPr>
          <a:xfrm>
            <a:off x="3279078" y="6148338"/>
            <a:ext cx="6238372" cy="461665"/>
          </a:xfrm>
          <a:prstGeom prst="rect">
            <a:avLst/>
          </a:prstGeom>
          <a:noFill/>
        </p:spPr>
        <p:txBody>
          <a:bodyPr wrap="square">
            <a:spAutoFit/>
          </a:bodyPr>
          <a:lstStyle/>
          <a:p>
            <a:pPr algn="ctr"/>
            <a:r>
              <a:rPr kumimoji="0" lang="en-US" sz="2400" b="1" strike="noStrike" kern="1200" cap="none" spc="0" normalizeH="0" baseline="0" noProof="0" dirty="0">
                <a:ln>
                  <a:noFill/>
                </a:ln>
                <a:solidFill>
                  <a:srgbClr val="03C0FF"/>
                </a:solidFill>
                <a:effectLst/>
                <a:uLnTx/>
                <a:uFillTx/>
                <a:latin typeface="Arial Narrow" panose="020B0604020202020204" pitchFamily="34" charset="0"/>
                <a:cs typeface="Arial Narrow" panose="020B0604020202020204" pitchFamily="34" charset="0"/>
              </a:rPr>
              <a:t>ashrae.org/marketingcentral </a:t>
            </a:r>
            <a:endParaRPr lang="en-US" sz="2400" b="1" dirty="0">
              <a:solidFill>
                <a:srgbClr val="03C0FF"/>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057165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7710F9-AE40-4A48-B3C2-8A392DAA22A5}"/>
              </a:ext>
            </a:extLst>
          </p:cNvPr>
          <p:cNvSpPr>
            <a:spLocks noGrp="1"/>
          </p:cNvSpPr>
          <p:nvPr>
            <p:ph sz="half" idx="2"/>
          </p:nvPr>
        </p:nvSpPr>
        <p:spPr>
          <a:xfrm>
            <a:off x="609599" y="3925248"/>
            <a:ext cx="10888134" cy="2026374"/>
          </a:xfrm>
        </p:spPr>
        <p:txBody>
          <a:bodyPr>
            <a:normAutofit fontScale="92500" lnSpcReduction="10000"/>
          </a:bodyPr>
          <a:lstStyle/>
          <a:p>
            <a:pPr marL="0" indent="0">
              <a:buNone/>
            </a:pPr>
            <a:endParaRPr lang="en-US" dirty="0"/>
          </a:p>
          <a:p>
            <a:pPr marL="0" indent="0">
              <a:buNone/>
            </a:pPr>
            <a:endParaRPr lang="en-US" dirty="0"/>
          </a:p>
          <a:p>
            <a:pPr marL="0" indent="0">
              <a:buNone/>
            </a:pPr>
            <a:endParaRPr lang="en-US" dirty="0">
              <a:latin typeface="Akzidenz Grotesk BE MdCn"/>
            </a:endParaRPr>
          </a:p>
          <a:p>
            <a:pPr marL="0" indent="0" algn="ctr">
              <a:buNone/>
            </a:pPr>
            <a:r>
              <a:rPr lang="en-US" sz="3000" b="1" dirty="0">
                <a:solidFill>
                  <a:srgbClr val="00549B"/>
                </a:solidFill>
                <a:latin typeface="Arial Narrow" panose="020B0604020202020204" pitchFamily="34" charset="0"/>
                <a:cs typeface="Arial Narrow" panose="020B0604020202020204" pitchFamily="34" charset="0"/>
              </a:rPr>
              <a:t>Questions? </a:t>
            </a:r>
          </a:p>
          <a:p>
            <a:pPr marL="0" indent="0" algn="ctr">
              <a:buNone/>
            </a:pPr>
            <a:r>
              <a:rPr lang="en-US" b="1" dirty="0">
                <a:solidFill>
                  <a:srgbClr val="00549B"/>
                </a:solidFill>
                <a:latin typeface="Arial Narrow" panose="020B0604020202020204" pitchFamily="34" charset="0"/>
                <a:cs typeface="Arial Narrow" panose="020B0604020202020204" pitchFamily="34" charset="0"/>
              </a:rPr>
              <a:t>Learn More at</a:t>
            </a:r>
            <a:r>
              <a:rPr lang="en-US" b="1" dirty="0">
                <a:latin typeface="Arial Narrow" panose="020B0604020202020204" pitchFamily="34" charset="0"/>
                <a:cs typeface="Arial Narrow" panose="020B0604020202020204" pitchFamily="34" charset="0"/>
              </a:rPr>
              <a:t> </a:t>
            </a:r>
            <a:r>
              <a:rPr lang="en-US" b="1" dirty="0">
                <a:solidFill>
                  <a:srgbClr val="03C0FF"/>
                </a:solidFill>
                <a:latin typeface="Arial Narrow" panose="020B0604020202020204" pitchFamily="34" charset="0"/>
                <a:cs typeface="Arial Narrow" panose="020B0604020202020204" pitchFamily="34" charset="0"/>
              </a:rPr>
              <a:t>ashrae.org</a:t>
            </a:r>
          </a:p>
        </p:txBody>
      </p:sp>
      <p:sp>
        <p:nvSpPr>
          <p:cNvPr id="2" name="Title 1">
            <a:extLst>
              <a:ext uri="{FF2B5EF4-FFF2-40B4-BE49-F238E27FC236}">
                <a16:creationId xmlns:a16="http://schemas.microsoft.com/office/drawing/2014/main" id="{250676C5-46AA-4BD4-B45F-6ACBD7181472}"/>
              </a:ext>
            </a:extLst>
          </p:cNvPr>
          <p:cNvSpPr>
            <a:spLocks noGrp="1"/>
          </p:cNvSpPr>
          <p:nvPr>
            <p:ph type="title"/>
          </p:nvPr>
        </p:nvSpPr>
        <p:spPr>
          <a:xfrm>
            <a:off x="3653882" y="920701"/>
            <a:ext cx="8620126" cy="1004887"/>
          </a:xfrm>
        </p:spPr>
        <p:txBody>
          <a:bodyPr>
            <a:normAutofit/>
          </a:bodyPr>
          <a:lstStyle/>
          <a:p>
            <a:r>
              <a:rPr lang="en-US"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Questions &amp; Comments</a:t>
            </a:r>
            <a:endParaRPr lang="en-US" dirty="0">
              <a:latin typeface="Arial Narrow" panose="020B0604020202020204" pitchFamily="34" charset="0"/>
              <a:cs typeface="Arial Narrow" panose="020B0604020202020204" pitchFamily="34" charset="0"/>
            </a:endParaRPr>
          </a:p>
        </p:txBody>
      </p:sp>
      <p:pic>
        <p:nvPicPr>
          <p:cNvPr id="7" name="Picture 6">
            <a:extLst>
              <a:ext uri="{FF2B5EF4-FFF2-40B4-BE49-F238E27FC236}">
                <a16:creationId xmlns:a16="http://schemas.microsoft.com/office/drawing/2014/main" id="{D6B3E290-3245-65D1-4F78-E0C83182C43B}"/>
              </a:ext>
            </a:extLst>
          </p:cNvPr>
          <p:cNvPicPr>
            <a:picLocks noChangeAspect="1"/>
          </p:cNvPicPr>
          <p:nvPr/>
        </p:nvPicPr>
        <p:blipFill rotWithShape="1">
          <a:blip r:embed="rId3">
            <a:extLst>
              <a:ext uri="{28A0092B-C50C-407E-A947-70E740481C1C}">
                <a14:useLocalDpi xmlns:a14="http://schemas.microsoft.com/office/drawing/2010/main" val="0"/>
              </a:ext>
            </a:extLst>
          </a:blip>
          <a:srcRect l="1" r="72544" b="4039"/>
          <a:stretch/>
        </p:blipFill>
        <p:spPr>
          <a:xfrm>
            <a:off x="4382945" y="2435639"/>
            <a:ext cx="2852043" cy="2001045"/>
          </a:xfrm>
          <a:prstGeom prst="rect">
            <a:avLst/>
          </a:prstGeom>
        </p:spPr>
      </p:pic>
      <p:sp>
        <p:nvSpPr>
          <p:cNvPr id="4" name="Rectangle 3">
            <a:extLst>
              <a:ext uri="{FF2B5EF4-FFF2-40B4-BE49-F238E27FC236}">
                <a16:creationId xmlns:a16="http://schemas.microsoft.com/office/drawing/2014/main" id="{385216EB-2709-AD65-7CF4-80F8062D108B}"/>
              </a:ext>
            </a:extLst>
          </p:cNvPr>
          <p:cNvSpPr/>
          <p:nvPr/>
        </p:nvSpPr>
        <p:spPr>
          <a:xfrm>
            <a:off x="10337180" y="5497552"/>
            <a:ext cx="1765610" cy="119318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2421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lue and white logo&#10;&#10;Description automatically generated with low confidence">
            <a:extLst>
              <a:ext uri="{FF2B5EF4-FFF2-40B4-BE49-F238E27FC236}">
                <a16:creationId xmlns:a16="http://schemas.microsoft.com/office/drawing/2014/main" id="{2DEE233B-8E7A-486C-9366-0E7C938D4F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6680" y="5734511"/>
            <a:ext cx="1041971" cy="772346"/>
          </a:xfrm>
          <a:prstGeom prst="rect">
            <a:avLst/>
          </a:prstGeom>
        </p:spPr>
      </p:pic>
      <p:sp>
        <p:nvSpPr>
          <p:cNvPr id="2" name="Title 1"/>
          <p:cNvSpPr>
            <a:spLocks noGrp="1"/>
          </p:cNvSpPr>
          <p:nvPr>
            <p:ph type="title"/>
          </p:nvPr>
        </p:nvSpPr>
        <p:spPr>
          <a:xfrm>
            <a:off x="1112546" y="1479098"/>
            <a:ext cx="4402438" cy="737930"/>
          </a:xfrm>
        </p:spPr>
        <p:txBody>
          <a:bodyPr vert="horz" lIns="91440" tIns="45720" rIns="91440" bIns="45720" rtlCol="0" anchor="ctr">
            <a:normAutofit fontScale="90000"/>
          </a:bodyPr>
          <a:lstStyle/>
          <a:p>
            <a:pPr algn="l">
              <a:lnSpc>
                <a:spcPct val="90000"/>
              </a:lnSpc>
            </a:pPr>
            <a:r>
              <a:rPr lang="en-US" sz="4000" dirty="0">
                <a:solidFill>
                  <a:schemeClr val="bg1">
                    <a:lumMod val="95000"/>
                  </a:schemeClr>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ASHRAE Core Values	</a:t>
            </a:r>
          </a:p>
        </p:txBody>
      </p:sp>
      <p:pic>
        <p:nvPicPr>
          <p:cNvPr id="4" name="Picture 3">
            <a:extLst>
              <a:ext uri="{FF2B5EF4-FFF2-40B4-BE49-F238E27FC236}">
                <a16:creationId xmlns:a16="http://schemas.microsoft.com/office/drawing/2014/main" id="{DCCC17BC-18F6-421A-8BDC-3BC44A1275D3}"/>
              </a:ext>
            </a:extLst>
          </p:cNvPr>
          <p:cNvPicPr>
            <a:picLocks noChangeAspect="1"/>
          </p:cNvPicPr>
          <p:nvPr/>
        </p:nvPicPr>
        <p:blipFill rotWithShape="1">
          <a:blip r:embed="rId4"/>
          <a:srcRect t="16667" r="6633" b="-1"/>
          <a:stretch/>
        </p:blipFill>
        <p:spPr>
          <a:xfrm>
            <a:off x="918960" y="2116667"/>
            <a:ext cx="4402438" cy="2624666"/>
          </a:xfrm>
          <a:prstGeom prst="rect">
            <a:avLst/>
          </a:prstGeom>
        </p:spPr>
      </p:pic>
      <p:sp>
        <p:nvSpPr>
          <p:cNvPr id="3" name="Content Placeholder 2"/>
          <p:cNvSpPr>
            <a:spLocks noGrp="1"/>
          </p:cNvSpPr>
          <p:nvPr>
            <p:ph idx="1"/>
          </p:nvPr>
        </p:nvSpPr>
        <p:spPr>
          <a:xfrm>
            <a:off x="6456583" y="163501"/>
            <a:ext cx="5087200" cy="5901427"/>
          </a:xfrm>
        </p:spPr>
        <p:txBody>
          <a:bodyPr vert="horz" lIns="91440" tIns="45720" rIns="91440" bIns="45720" rtlCol="0">
            <a:noAutofit/>
          </a:bodyPr>
          <a:lstStyle/>
          <a:p>
            <a:pPr indent="-228600">
              <a:lnSpc>
                <a:spcPct val="90000"/>
              </a:lnSpc>
            </a:pPr>
            <a:r>
              <a:rPr lang="en-US" sz="2000" b="1" dirty="0">
                <a:solidFill>
                  <a:srgbClr val="00549B"/>
                </a:solidFill>
                <a:latin typeface="Arial Narrow" panose="020B0604020202020204" pitchFamily="34" charset="0"/>
                <a:cs typeface="Arial Narrow" panose="020B0604020202020204" pitchFamily="34" charset="0"/>
              </a:rPr>
              <a:t>Commitment </a:t>
            </a:r>
            <a:br>
              <a:rPr lang="en-US" sz="1400" dirty="0">
                <a:solidFill>
                  <a:srgbClr val="00549B"/>
                </a:solidFill>
                <a:latin typeface="Arial Narrow" panose="020B0604020202020204" pitchFamily="34" charset="0"/>
                <a:cs typeface="Arial Narrow" panose="020B0604020202020204" pitchFamily="34" charset="0"/>
              </a:rPr>
            </a:br>
            <a:r>
              <a:rPr lang="en-US" sz="1400" dirty="0">
                <a:solidFill>
                  <a:schemeClr val="tx1"/>
                </a:solidFill>
                <a:latin typeface="Arial Narrow" panose="020B0604020202020204" pitchFamily="34" charset="0"/>
                <a:cs typeface="Arial Narrow" panose="020B0604020202020204" pitchFamily="34" charset="0"/>
              </a:rPr>
              <a:t>ASHRAE and its members are passionate about serving the built environment, creating value and recognizing the accomplishments of others.</a:t>
            </a:r>
            <a:br>
              <a:rPr lang="en-US" sz="1400" dirty="0">
                <a:solidFill>
                  <a:schemeClr val="tx1"/>
                </a:solidFill>
                <a:latin typeface="Arial Narrow" panose="020B0604020202020204" pitchFamily="34" charset="0"/>
                <a:cs typeface="Arial Narrow" panose="020B0604020202020204" pitchFamily="34" charset="0"/>
              </a:rPr>
            </a:br>
            <a:endParaRPr lang="en-US" sz="1400" dirty="0">
              <a:solidFill>
                <a:schemeClr val="tx1"/>
              </a:solidFill>
              <a:latin typeface="Arial Narrow" panose="020B0604020202020204" pitchFamily="34" charset="0"/>
              <a:cs typeface="Arial Narrow" panose="020B0604020202020204" pitchFamily="34" charset="0"/>
            </a:endParaRPr>
          </a:p>
          <a:p>
            <a:pPr indent="-228600">
              <a:lnSpc>
                <a:spcPct val="90000"/>
              </a:lnSpc>
            </a:pPr>
            <a:r>
              <a:rPr lang="en-US" sz="1800" b="1" dirty="0">
                <a:solidFill>
                  <a:srgbClr val="00549B"/>
                </a:solidFill>
                <a:latin typeface="Arial Narrow" panose="020B0604020202020204" pitchFamily="34" charset="0"/>
                <a:cs typeface="Arial Narrow" panose="020B0604020202020204" pitchFamily="34" charset="0"/>
              </a:rPr>
              <a:t>Integrity</a:t>
            </a:r>
            <a:br>
              <a:rPr lang="en-US" sz="1400" dirty="0">
                <a:solidFill>
                  <a:schemeClr val="tx1"/>
                </a:solidFill>
                <a:latin typeface="Arial Narrow" panose="020B0604020202020204" pitchFamily="34" charset="0"/>
                <a:cs typeface="Arial Narrow" panose="020B0604020202020204" pitchFamily="34" charset="0"/>
              </a:rPr>
            </a:br>
            <a:r>
              <a:rPr lang="en-US" sz="1400" dirty="0">
                <a:solidFill>
                  <a:schemeClr val="tx1"/>
                </a:solidFill>
                <a:latin typeface="Arial Narrow" panose="020B0604020202020204" pitchFamily="34" charset="0"/>
                <a:cs typeface="Arial Narrow" panose="020B0604020202020204" pitchFamily="34" charset="0"/>
              </a:rPr>
              <a:t>ASHRAE is committed to the highest ethical standards. We work transparently, observing essential requirements for due process and peer reviews to assure our members and stakeholders that we do the right things the right way.</a:t>
            </a:r>
            <a:br>
              <a:rPr lang="en-US" sz="1400" dirty="0">
                <a:solidFill>
                  <a:schemeClr val="tx1"/>
                </a:solidFill>
                <a:latin typeface="Arial Narrow" panose="020B0604020202020204" pitchFamily="34" charset="0"/>
                <a:cs typeface="Arial Narrow" panose="020B0604020202020204" pitchFamily="34" charset="0"/>
              </a:rPr>
            </a:br>
            <a:endParaRPr lang="en-US" sz="1400" dirty="0">
              <a:solidFill>
                <a:schemeClr val="tx2"/>
              </a:solidFill>
              <a:latin typeface="Arial Narrow" panose="020B0604020202020204" pitchFamily="34" charset="0"/>
              <a:cs typeface="Arial Narrow" panose="020B0604020202020204" pitchFamily="34" charset="0"/>
            </a:endParaRPr>
          </a:p>
          <a:p>
            <a:pPr indent="-228600">
              <a:lnSpc>
                <a:spcPct val="90000"/>
              </a:lnSpc>
              <a:buClr>
                <a:srgbClr val="00B0F0"/>
              </a:buClr>
            </a:pPr>
            <a:r>
              <a:rPr lang="en-US" sz="1800" b="1" dirty="0">
                <a:solidFill>
                  <a:srgbClr val="00549B"/>
                </a:solidFill>
                <a:latin typeface="Arial Narrow" panose="020B0604020202020204" pitchFamily="34" charset="0"/>
                <a:cs typeface="Arial Narrow" panose="020B0604020202020204" pitchFamily="34" charset="0"/>
              </a:rPr>
              <a:t>Excellence </a:t>
            </a:r>
            <a:br>
              <a:rPr lang="en-US" sz="1400" dirty="0">
                <a:solidFill>
                  <a:schemeClr val="tx1"/>
                </a:solidFill>
                <a:latin typeface="Arial Narrow" panose="020B0604020202020204" pitchFamily="34" charset="0"/>
                <a:cs typeface="Arial Narrow" panose="020B0604020202020204" pitchFamily="34" charset="0"/>
              </a:rPr>
            </a:br>
            <a:r>
              <a:rPr lang="en-US" sz="1400" dirty="0">
                <a:solidFill>
                  <a:schemeClr val="tx1"/>
                </a:solidFill>
                <a:latin typeface="Arial Narrow" panose="020B0604020202020204" pitchFamily="34" charset="0"/>
                <a:cs typeface="Arial Narrow" panose="020B0604020202020204" pitchFamily="34" charset="0"/>
              </a:rPr>
              <a:t>ASHRAE education, technical information and all other activities and products will always reflect the best practices that lead our industry. We strive for continuous improvement and innovation in all our practices and products.</a:t>
            </a:r>
            <a:br>
              <a:rPr lang="en-US" sz="1400" dirty="0">
                <a:solidFill>
                  <a:schemeClr val="tx1"/>
                </a:solidFill>
                <a:latin typeface="Arial Narrow" panose="020B0604020202020204" pitchFamily="34" charset="0"/>
                <a:cs typeface="Arial Narrow" panose="020B0604020202020204" pitchFamily="34" charset="0"/>
              </a:rPr>
            </a:br>
            <a:endParaRPr lang="en-US" sz="1400" dirty="0">
              <a:solidFill>
                <a:schemeClr val="tx1"/>
              </a:solidFill>
              <a:latin typeface="Arial Narrow" panose="020B0604020202020204" pitchFamily="34" charset="0"/>
              <a:cs typeface="Arial Narrow" panose="020B0604020202020204" pitchFamily="34" charset="0"/>
            </a:endParaRPr>
          </a:p>
          <a:p>
            <a:pPr indent="-228600">
              <a:lnSpc>
                <a:spcPct val="90000"/>
              </a:lnSpc>
            </a:pPr>
            <a:r>
              <a:rPr lang="en-US" sz="1800" b="1" dirty="0">
                <a:solidFill>
                  <a:srgbClr val="00549B"/>
                </a:solidFill>
                <a:latin typeface="Arial Narrow" panose="020B0604020202020204" pitchFamily="34" charset="0"/>
                <a:cs typeface="Arial Narrow" panose="020B0604020202020204" pitchFamily="34" charset="0"/>
              </a:rPr>
              <a:t>Diversity</a:t>
            </a:r>
            <a:br>
              <a:rPr lang="en-US" sz="1400" dirty="0">
                <a:latin typeface="Arial Narrow" panose="020B0604020202020204" pitchFamily="34" charset="0"/>
                <a:cs typeface="Arial Narrow" panose="020B0604020202020204" pitchFamily="34" charset="0"/>
              </a:rPr>
            </a:br>
            <a:r>
              <a:rPr lang="en-US" sz="1400" dirty="0">
                <a:latin typeface="Arial Narrow" panose="020B0604020202020204" pitchFamily="34" charset="0"/>
                <a:cs typeface="Arial Narrow" panose="020B0604020202020204" pitchFamily="34" charset="0"/>
              </a:rPr>
              <a:t>ASHRAE is committed to providing a welcoming environment. Our culture is one of inclusiveness, acknowledging the inherent value and dignity of each individual.</a:t>
            </a:r>
            <a:br>
              <a:rPr lang="en-US" sz="1400" dirty="0">
                <a:latin typeface="Arial Narrow" panose="020B0604020202020204" pitchFamily="34" charset="0"/>
                <a:cs typeface="Arial Narrow" panose="020B0604020202020204" pitchFamily="34" charset="0"/>
              </a:rPr>
            </a:br>
            <a:endParaRPr lang="en-US" sz="1400" dirty="0">
              <a:latin typeface="Arial Narrow" panose="020B0604020202020204" pitchFamily="34" charset="0"/>
              <a:cs typeface="Arial Narrow" panose="020B0604020202020204" pitchFamily="34" charset="0"/>
            </a:endParaRPr>
          </a:p>
          <a:p>
            <a:pPr indent="-228600">
              <a:lnSpc>
                <a:spcPct val="90000"/>
              </a:lnSpc>
            </a:pPr>
            <a:r>
              <a:rPr lang="en-US" sz="1800" b="1" dirty="0">
                <a:solidFill>
                  <a:srgbClr val="00549B"/>
                </a:solidFill>
                <a:latin typeface="Arial Narrow" panose="020B0604020202020204" pitchFamily="34" charset="0"/>
                <a:cs typeface="Arial Narrow" panose="020B0604020202020204" pitchFamily="34" charset="0"/>
              </a:rPr>
              <a:t>Volunteerism</a:t>
            </a:r>
            <a:r>
              <a:rPr lang="en-US" sz="1800" dirty="0">
                <a:solidFill>
                  <a:srgbClr val="00549B"/>
                </a:solidFill>
                <a:latin typeface="Arial Narrow" panose="020B0604020202020204" pitchFamily="34" charset="0"/>
                <a:cs typeface="Arial Narrow" panose="020B0604020202020204" pitchFamily="34" charset="0"/>
              </a:rPr>
              <a:t> </a:t>
            </a:r>
            <a:br>
              <a:rPr lang="en-US" sz="1400" dirty="0">
                <a:solidFill>
                  <a:schemeClr val="tx1"/>
                </a:solidFill>
                <a:latin typeface="Arial Narrow" panose="020B0604020202020204" pitchFamily="34" charset="0"/>
                <a:cs typeface="Arial Narrow" panose="020B0604020202020204" pitchFamily="34" charset="0"/>
              </a:rPr>
            </a:br>
            <a:r>
              <a:rPr lang="en-US" sz="1400" dirty="0">
                <a:solidFill>
                  <a:schemeClr val="tx1"/>
                </a:solidFill>
                <a:latin typeface="Arial Narrow" panose="020B0604020202020204" pitchFamily="34" charset="0"/>
                <a:cs typeface="Arial Narrow" panose="020B0604020202020204" pitchFamily="34" charset="0"/>
              </a:rPr>
              <a:t>Members lead ASHRAE at every level, serving ASHRAE and helping ASHRAE serve society.</a:t>
            </a:r>
          </a:p>
          <a:p>
            <a:pPr marL="114300" indent="0">
              <a:lnSpc>
                <a:spcPct val="90000"/>
              </a:lnSpc>
              <a:buClr>
                <a:srgbClr val="00B0F0"/>
              </a:buClr>
              <a:buNone/>
            </a:pPr>
            <a:endParaRPr lang="en-US" sz="1400" dirty="0">
              <a:solidFill>
                <a:schemeClr val="tx1"/>
              </a:solidFill>
              <a:latin typeface="Arial Narrow" panose="020B0604020202020204" pitchFamily="34" charset="0"/>
              <a:cs typeface="Arial Narrow" panose="020B0604020202020204" pitchFamily="34" charset="0"/>
            </a:endParaRPr>
          </a:p>
          <a:p>
            <a:pPr indent="-228600">
              <a:lnSpc>
                <a:spcPct val="90000"/>
              </a:lnSpc>
            </a:pPr>
            <a:r>
              <a:rPr lang="en-US" sz="1800" b="1" dirty="0">
                <a:solidFill>
                  <a:srgbClr val="00549B"/>
                </a:solidFill>
                <a:latin typeface="Arial Narrow" panose="020B0604020202020204" pitchFamily="34" charset="0"/>
                <a:cs typeface="Arial Narrow" panose="020B0604020202020204" pitchFamily="34" charset="0"/>
              </a:rPr>
              <a:t>Collaboration</a:t>
            </a:r>
            <a:br>
              <a:rPr lang="en-US" sz="1400" dirty="0">
                <a:solidFill>
                  <a:schemeClr val="tx1"/>
                </a:solidFill>
                <a:latin typeface="Arial Narrow" panose="020B0604020202020204" pitchFamily="34" charset="0"/>
                <a:cs typeface="Arial Narrow" panose="020B0604020202020204" pitchFamily="34" charset="0"/>
              </a:rPr>
            </a:br>
            <a:r>
              <a:rPr lang="en-US" sz="1400" dirty="0">
                <a:solidFill>
                  <a:schemeClr val="tx1"/>
                </a:solidFill>
                <a:latin typeface="Arial Narrow" panose="020B0604020202020204" pitchFamily="34" charset="0"/>
                <a:cs typeface="Arial Narrow" panose="020B0604020202020204" pitchFamily="34" charset="0"/>
              </a:rPr>
              <a:t>ASHRAE seeks and embraces collaborative efforts with </a:t>
            </a:r>
            <a:br>
              <a:rPr lang="en-US" sz="1400" dirty="0">
                <a:solidFill>
                  <a:schemeClr val="tx1"/>
                </a:solidFill>
                <a:latin typeface="Arial Narrow" panose="020B0604020202020204" pitchFamily="34" charset="0"/>
                <a:cs typeface="Arial Narrow" panose="020B0604020202020204" pitchFamily="34" charset="0"/>
              </a:rPr>
            </a:br>
            <a:r>
              <a:rPr lang="en-US" sz="1400" dirty="0">
                <a:solidFill>
                  <a:schemeClr val="tx1"/>
                </a:solidFill>
                <a:latin typeface="Arial Narrow" panose="020B0604020202020204" pitchFamily="34" charset="0"/>
                <a:cs typeface="Arial Narrow" panose="020B0604020202020204" pitchFamily="34" charset="0"/>
              </a:rPr>
              <a:t>organizations, agencies and individuals sharing our </a:t>
            </a:r>
            <a:br>
              <a:rPr lang="en-US" sz="1400" dirty="0">
                <a:solidFill>
                  <a:schemeClr val="tx1"/>
                </a:solidFill>
                <a:latin typeface="Arial Narrow" panose="020B0604020202020204" pitchFamily="34" charset="0"/>
                <a:cs typeface="Arial Narrow" panose="020B0604020202020204" pitchFamily="34" charset="0"/>
              </a:rPr>
            </a:br>
            <a:r>
              <a:rPr lang="en-US" sz="1400" dirty="0">
                <a:solidFill>
                  <a:schemeClr val="tx1"/>
                </a:solidFill>
                <a:latin typeface="Arial Narrow" panose="020B0604020202020204" pitchFamily="34" charset="0"/>
                <a:cs typeface="Arial Narrow" panose="020B0604020202020204" pitchFamily="34" charset="0"/>
              </a:rPr>
              <a:t>commitment to sustainable built environments. </a:t>
            </a:r>
            <a:br>
              <a:rPr lang="en-US" sz="1400" dirty="0">
                <a:solidFill>
                  <a:schemeClr val="tx1"/>
                </a:solidFill>
                <a:latin typeface="Arial Narrow" panose="020B0604020202020204" pitchFamily="34" charset="0"/>
                <a:cs typeface="Arial Narrow" panose="020B0604020202020204" pitchFamily="34" charset="0"/>
              </a:rPr>
            </a:br>
            <a:br>
              <a:rPr lang="en-US" sz="1400" dirty="0">
                <a:solidFill>
                  <a:schemeClr val="tx1"/>
                </a:solidFill>
                <a:latin typeface="Arial Narrow" panose="020B0604020202020204" pitchFamily="34" charset="0"/>
                <a:cs typeface="Arial Narrow" panose="020B0604020202020204" pitchFamily="34" charset="0"/>
              </a:rPr>
            </a:br>
            <a:endParaRPr lang="en-US" sz="1400" dirty="0">
              <a:solidFill>
                <a:schemeClr val="tx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214279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5C72820-0589-4848-B7EF-B6A0536245FE}"/>
              </a:ext>
            </a:extLst>
          </p:cNvPr>
          <p:cNvSpPr txBox="1">
            <a:spLocks/>
          </p:cNvSpPr>
          <p:nvPr/>
        </p:nvSpPr>
        <p:spPr>
          <a:xfrm>
            <a:off x="535587" y="1819461"/>
            <a:ext cx="3630686" cy="3489458"/>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lumMod val="85000"/>
                    <a:lumOff val="15000"/>
                  </a:schemeClr>
                </a:solidFill>
                <a:latin typeface="+mj-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500"/>
              </a:spcBef>
              <a:spcAft>
                <a:spcPts val="1200"/>
              </a:spcAft>
              <a:buFont typeface="Arial" panose="020B0604020202020204" pitchFamily="34" charset="0"/>
              <a:buNone/>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en-US" sz="1600" i="1" dirty="0">
                <a:solidFill>
                  <a:schemeClr val="tx1"/>
                </a:solidFill>
                <a:latin typeface="Arial Narrow" panose="020B0604020202020204" pitchFamily="34" charset="0"/>
                <a:cs typeface="Arial Narrow" panose="020B0604020202020204" pitchFamily="34" charset="0"/>
              </a:rPr>
              <a:t>“We will act with honesty, fairness, courtesy, competence, inclusiveness and respect for others, which exemplify our core values of excellence, commitment, integrity, collaboration, volunteerism and diversity, and we shall avoid all real or perceived conflicts of interest.”</a:t>
            </a:r>
          </a:p>
          <a:p>
            <a:pPr algn="l"/>
            <a:endParaRPr lang="en-US" altLang="en-US" sz="1800" i="1" dirty="0">
              <a:solidFill>
                <a:prstClr val="black">
                  <a:lumMod val="85000"/>
                  <a:lumOff val="15000"/>
                </a:prstClr>
              </a:solidFill>
              <a:latin typeface="Arial Narrow" panose="020B060402020202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EB56C588-39E4-4E82-A001-822984F3E488}"/>
              </a:ext>
            </a:extLst>
          </p:cNvPr>
          <p:cNvSpPr/>
          <p:nvPr/>
        </p:nvSpPr>
        <p:spPr>
          <a:xfrm>
            <a:off x="535586" y="1188276"/>
            <a:ext cx="3630686" cy="48591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Arial Narrow" panose="020B0604020202020204" pitchFamily="34" charset="0"/>
                <a:cs typeface="Arial Narrow" panose="020B0604020202020204" pitchFamily="34" charset="0"/>
              </a:rPr>
              <a:t>Code of Ethics</a:t>
            </a:r>
          </a:p>
        </p:txBody>
      </p:sp>
      <p:sp>
        <p:nvSpPr>
          <p:cNvPr id="4" name="Title 1">
            <a:extLst>
              <a:ext uri="{FF2B5EF4-FFF2-40B4-BE49-F238E27FC236}">
                <a16:creationId xmlns:a16="http://schemas.microsoft.com/office/drawing/2014/main" id="{4AF85675-EE20-47A8-805F-5CF9D8580735}"/>
              </a:ext>
            </a:extLst>
          </p:cNvPr>
          <p:cNvSpPr txBox="1">
            <a:spLocks/>
          </p:cNvSpPr>
          <p:nvPr/>
        </p:nvSpPr>
        <p:spPr>
          <a:xfrm>
            <a:off x="490982" y="338858"/>
            <a:ext cx="834150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ASHRAE Policies</a:t>
            </a:r>
            <a:endParaRPr lang="en-US" sz="4000" b="1" dirty="0">
              <a:solidFill>
                <a:srgbClr val="00549B"/>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2D8BEA33-63A0-4789-9FAD-3D0E5147CC42}"/>
              </a:ext>
            </a:extLst>
          </p:cNvPr>
          <p:cNvSpPr/>
          <p:nvPr/>
        </p:nvSpPr>
        <p:spPr>
          <a:xfrm>
            <a:off x="5211144" y="1143935"/>
            <a:ext cx="3837362" cy="530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Arial Narrow" panose="020B0604020202020204" pitchFamily="34" charset="0"/>
                <a:cs typeface="Arial Narrow" panose="020B0604020202020204" pitchFamily="34" charset="0"/>
              </a:rPr>
              <a:t>Commercialism</a:t>
            </a:r>
          </a:p>
        </p:txBody>
      </p:sp>
      <p:sp>
        <p:nvSpPr>
          <p:cNvPr id="9" name="Rectangle 8">
            <a:extLst>
              <a:ext uri="{FF2B5EF4-FFF2-40B4-BE49-F238E27FC236}">
                <a16:creationId xmlns:a16="http://schemas.microsoft.com/office/drawing/2014/main" id="{6C17B72A-98E3-4D4D-BC3E-D988528CE116}"/>
              </a:ext>
            </a:extLst>
          </p:cNvPr>
          <p:cNvSpPr/>
          <p:nvPr/>
        </p:nvSpPr>
        <p:spPr>
          <a:xfrm>
            <a:off x="1536227" y="4349647"/>
            <a:ext cx="5082734" cy="545856"/>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Arial Narrow" panose="020B0604020202020204" pitchFamily="34" charset="0"/>
                <a:cs typeface="Arial Narrow" panose="020B0604020202020204" pitchFamily="34" charset="0"/>
              </a:rPr>
              <a:t>Harassment and Discrimination Policy</a:t>
            </a:r>
          </a:p>
        </p:txBody>
      </p:sp>
      <p:sp>
        <p:nvSpPr>
          <p:cNvPr id="10" name="Content Placeholder 3">
            <a:extLst>
              <a:ext uri="{FF2B5EF4-FFF2-40B4-BE49-F238E27FC236}">
                <a16:creationId xmlns:a16="http://schemas.microsoft.com/office/drawing/2014/main" id="{78CB8A24-167A-4D16-BB83-75E20A516E54}"/>
              </a:ext>
            </a:extLst>
          </p:cNvPr>
          <p:cNvSpPr>
            <a:spLocks noGrp="1"/>
          </p:cNvSpPr>
          <p:nvPr>
            <p:ph idx="4294967295"/>
          </p:nvPr>
        </p:nvSpPr>
        <p:spPr>
          <a:xfrm>
            <a:off x="5211143" y="1714092"/>
            <a:ext cx="4528279" cy="1815882"/>
          </a:xfrm>
          <a:prstGeom prst="rect">
            <a:avLst/>
          </a:prstGeom>
        </p:spPr>
        <p:txBody>
          <a:bodyPr wrap="square">
            <a:spAutoFit/>
          </a:bodyPr>
          <a:lstStyle/>
          <a:p>
            <a:pPr marL="0" indent="0">
              <a:buNone/>
            </a:pPr>
            <a:r>
              <a:rPr lang="en-US" sz="1600" dirty="0">
                <a:latin typeface="Arial Narrow" panose="020B0604020202020204" pitchFamily="34" charset="0"/>
                <a:cs typeface="Arial Narrow" panose="020B0604020202020204" pitchFamily="34" charset="0"/>
              </a:rPr>
              <a:t>ASHRAE’s Commercialism Policy allows for Society activities that fulfill the mission of technological advancement with adherence to business plans that generate income to offset operational expenses such as AHR Exposition, ASHRAE periodicals, website, and Society conference events such as the Welcome Party, luncheons, registration kits, and receptions.</a:t>
            </a:r>
          </a:p>
        </p:txBody>
      </p:sp>
      <p:sp>
        <p:nvSpPr>
          <p:cNvPr id="12" name="TextBox 11">
            <a:extLst>
              <a:ext uri="{FF2B5EF4-FFF2-40B4-BE49-F238E27FC236}">
                <a16:creationId xmlns:a16="http://schemas.microsoft.com/office/drawing/2014/main" id="{0B4437AC-E841-4FD5-B76F-2CDF989B6A08}"/>
              </a:ext>
            </a:extLst>
          </p:cNvPr>
          <p:cNvSpPr txBox="1"/>
          <p:nvPr/>
        </p:nvSpPr>
        <p:spPr>
          <a:xfrm>
            <a:off x="1461799" y="4983426"/>
            <a:ext cx="850661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Arial Narrow" panose="020B0604020202020204" pitchFamily="34" charset="0"/>
                <a:cs typeface="Arial Narrow" panose="020B0604020202020204" pitchFamily="34" charset="0"/>
              </a:rPr>
              <a:t>ASHRAE is committed to educating members to eliminate all instances of sexual harassment. The Society will deploy an online training program for volunteers to help educate and protect all members, and to sustain the professional environment members deserve and expect. This training will be required prior to serving on certain standing committees and/or in leadership positions.</a:t>
            </a:r>
          </a:p>
        </p:txBody>
      </p:sp>
      <p:sp>
        <p:nvSpPr>
          <p:cNvPr id="2" name="Rectangle 1">
            <a:extLst>
              <a:ext uri="{FF2B5EF4-FFF2-40B4-BE49-F238E27FC236}">
                <a16:creationId xmlns:a16="http://schemas.microsoft.com/office/drawing/2014/main" id="{49AE7275-4106-414C-B281-66E5736B9463}"/>
              </a:ext>
            </a:extLst>
          </p:cNvPr>
          <p:cNvSpPr/>
          <p:nvPr/>
        </p:nvSpPr>
        <p:spPr>
          <a:xfrm>
            <a:off x="5211143" y="3590867"/>
            <a:ext cx="2589170" cy="369332"/>
          </a:xfrm>
          <a:prstGeom prst="rect">
            <a:avLst/>
          </a:prstGeom>
        </p:spPr>
        <p:txBody>
          <a:bodyPr wrap="none">
            <a:spAutoFit/>
          </a:bodyPr>
          <a:lstStyle/>
          <a:p>
            <a:r>
              <a:rPr lang="en-US" b="1" dirty="0">
                <a:solidFill>
                  <a:srgbClr val="03C0FF"/>
                </a:solidFill>
                <a:latin typeface="Arial Narrow" panose="020B0604020202020204" pitchFamily="34" charset="0"/>
                <a:cs typeface="Arial Narrow" panose="020B0604020202020204" pitchFamily="34" charset="0"/>
              </a:rPr>
              <a:t>ashrae.org/commercialism</a:t>
            </a:r>
          </a:p>
        </p:txBody>
      </p:sp>
      <p:sp>
        <p:nvSpPr>
          <p:cNvPr id="14" name="Rectangle 13">
            <a:extLst>
              <a:ext uri="{FF2B5EF4-FFF2-40B4-BE49-F238E27FC236}">
                <a16:creationId xmlns:a16="http://schemas.microsoft.com/office/drawing/2014/main" id="{212FA181-7066-4CE0-9E6A-A177739D80CC}"/>
              </a:ext>
            </a:extLst>
          </p:cNvPr>
          <p:cNvSpPr/>
          <p:nvPr/>
        </p:nvSpPr>
        <p:spPr>
          <a:xfrm>
            <a:off x="535586" y="3619358"/>
            <a:ext cx="2375971" cy="369332"/>
          </a:xfrm>
          <a:prstGeom prst="rect">
            <a:avLst/>
          </a:prstGeom>
        </p:spPr>
        <p:txBody>
          <a:bodyPr wrap="none">
            <a:spAutoFit/>
          </a:bodyPr>
          <a:lstStyle/>
          <a:p>
            <a:r>
              <a:rPr lang="en-US" b="1" dirty="0">
                <a:solidFill>
                  <a:srgbClr val="03C0FF"/>
                </a:solidFill>
                <a:latin typeface="Arial Narrow" panose="020B0604020202020204" pitchFamily="34" charset="0"/>
                <a:cs typeface="Arial Narrow" panose="020B0604020202020204" pitchFamily="34" charset="0"/>
              </a:rPr>
              <a:t>ashrae.org/codeofethics</a:t>
            </a:r>
          </a:p>
        </p:txBody>
      </p:sp>
      <p:sp>
        <p:nvSpPr>
          <p:cNvPr id="15" name="TextBox 14">
            <a:extLst>
              <a:ext uri="{FF2B5EF4-FFF2-40B4-BE49-F238E27FC236}">
                <a16:creationId xmlns:a16="http://schemas.microsoft.com/office/drawing/2014/main" id="{CEEC458E-2340-4842-B206-293386209221}"/>
              </a:ext>
            </a:extLst>
          </p:cNvPr>
          <p:cNvSpPr txBox="1"/>
          <p:nvPr/>
        </p:nvSpPr>
        <p:spPr>
          <a:xfrm>
            <a:off x="2657581" y="6147480"/>
            <a:ext cx="6115050" cy="369332"/>
          </a:xfrm>
          <a:prstGeom prst="rect">
            <a:avLst/>
          </a:prstGeom>
          <a:noFill/>
        </p:spPr>
        <p:txBody>
          <a:bodyPr wrap="square">
            <a:spAutoFit/>
          </a:bodyPr>
          <a:lstStyle/>
          <a:p>
            <a:pPr algn="ctr"/>
            <a:r>
              <a:rPr lang="en-US" b="1" dirty="0">
                <a:solidFill>
                  <a:srgbClr val="03C0FF"/>
                </a:solidFill>
                <a:latin typeface="Arial Narrow" panose="020B0604020202020204" pitchFamily="34" charset="0"/>
                <a:cs typeface="Arial Narrow" panose="020B0604020202020204" pitchFamily="34" charset="0"/>
              </a:rPr>
              <a:t>ashrae.org/about/governance</a:t>
            </a:r>
          </a:p>
        </p:txBody>
      </p:sp>
    </p:spTree>
    <p:extLst>
      <p:ext uri="{BB962C8B-B14F-4D97-AF65-F5344CB8AC3E}">
        <p14:creationId xmlns:p14="http://schemas.microsoft.com/office/powerpoint/2010/main" val="206640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449BAE4-1635-4B35-98E2-855F1847C404}"/>
              </a:ext>
            </a:extLst>
          </p:cNvPr>
          <p:cNvSpPr txBox="1"/>
          <p:nvPr/>
        </p:nvSpPr>
        <p:spPr>
          <a:xfrm>
            <a:off x="2990938" y="5795553"/>
            <a:ext cx="522684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03C0FF"/>
                </a:solidFill>
                <a:effectLst/>
                <a:uLnTx/>
                <a:uFillTx/>
                <a:latin typeface="Arial Narrow" panose="020B0604020202020204" pitchFamily="34" charset="0"/>
                <a:cs typeface="Arial Narrow" panose="020B0604020202020204" pitchFamily="34" charset="0"/>
              </a:rPr>
              <a:t>ashrae.org/diversityequityinclusion</a:t>
            </a:r>
          </a:p>
        </p:txBody>
      </p:sp>
      <p:sp>
        <p:nvSpPr>
          <p:cNvPr id="3" name="Rectangle 2">
            <a:extLst>
              <a:ext uri="{FF2B5EF4-FFF2-40B4-BE49-F238E27FC236}">
                <a16:creationId xmlns:a16="http://schemas.microsoft.com/office/drawing/2014/main" id="{39F81955-C363-4A08-8988-B3260A745D80}"/>
              </a:ext>
            </a:extLst>
          </p:cNvPr>
          <p:cNvSpPr/>
          <p:nvPr/>
        </p:nvSpPr>
        <p:spPr>
          <a:xfrm>
            <a:off x="500977" y="1375333"/>
            <a:ext cx="9819399" cy="2308324"/>
          </a:xfrm>
          <a:prstGeom prst="rect">
            <a:avLst/>
          </a:prstGeom>
        </p:spPr>
        <p:txBody>
          <a:bodyPr wrap="square">
            <a:spAutoFit/>
          </a:bodyPr>
          <a:lstStyle/>
          <a:p>
            <a:r>
              <a:rPr lang="en-US" sz="2400" b="1" dirty="0">
                <a:solidFill>
                  <a:srgbClr val="00B0F0"/>
                </a:solidFill>
                <a:latin typeface="Arial Narrow" panose="020B0604020202020204" pitchFamily="34" charset="0"/>
                <a:cs typeface="Arial Narrow" panose="020B0604020202020204" pitchFamily="34" charset="0"/>
              </a:rPr>
              <a:t>Diversity Commitment</a:t>
            </a:r>
          </a:p>
          <a:p>
            <a:r>
              <a:rPr lang="en-US" sz="2000" dirty="0">
                <a:latin typeface="Arial Narrow" panose="020B0604020202020204" pitchFamily="34" charset="0"/>
                <a:cs typeface="Arial Narrow" panose="020B0604020202020204" pitchFamily="34" charset="0"/>
              </a:rPr>
              <a:t>ASHRAE is committed to providing a welcoming environment. Our culture is one of inclusiveness, acknowledging the inherent value and dignity of each individual. We proactively pursue and celebrate diverse and inclusive communities understanding that doing so fuels better, more creative and more thoughtful ideas, solutions and strategies for the Society and for the communities our Society serves. We respect and welcome all people regardless of age, gender, ethnicity, physical appearance, thought styles, religion, nationality, socio-economic status, belief systems, sexual orientation or education.</a:t>
            </a:r>
          </a:p>
        </p:txBody>
      </p:sp>
      <p:sp>
        <p:nvSpPr>
          <p:cNvPr id="4" name="Title 3">
            <a:extLst>
              <a:ext uri="{FF2B5EF4-FFF2-40B4-BE49-F238E27FC236}">
                <a16:creationId xmlns:a16="http://schemas.microsoft.com/office/drawing/2014/main" id="{B5EC8A18-9F8D-2BC7-F5FA-249AE7A115E3}"/>
              </a:ext>
            </a:extLst>
          </p:cNvPr>
          <p:cNvSpPr>
            <a:spLocks noGrp="1"/>
          </p:cNvSpPr>
          <p:nvPr>
            <p:ph type="title"/>
          </p:nvPr>
        </p:nvSpPr>
        <p:spPr>
          <a:xfrm>
            <a:off x="500977" y="381412"/>
            <a:ext cx="10498668" cy="656288"/>
          </a:xfrm>
        </p:spPr>
        <p:txBody>
          <a:bodyPr>
            <a:noAutofit/>
          </a:bodyPr>
          <a:lstStyle/>
          <a:p>
            <a:r>
              <a:rPr 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Diversity Commitment</a:t>
            </a:r>
            <a:endParaRPr lang="en-US" sz="4000" dirty="0">
              <a:latin typeface="Arial Narrow" panose="020B0604020202020204" pitchFamily="34" charset="0"/>
              <a:cs typeface="Arial Narrow" panose="020B0604020202020204" pitchFamily="34" charset="0"/>
            </a:endParaRPr>
          </a:p>
        </p:txBody>
      </p:sp>
      <p:pic>
        <p:nvPicPr>
          <p:cNvPr id="1026" name="Picture 2">
            <a:extLst>
              <a:ext uri="{FF2B5EF4-FFF2-40B4-BE49-F238E27FC236}">
                <a16:creationId xmlns:a16="http://schemas.microsoft.com/office/drawing/2014/main" id="{2767CD3A-EBEE-4F83-85FC-421A37F428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6080" y="3869200"/>
            <a:ext cx="2036560" cy="174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172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D103F478-0D18-5901-2D29-36783774EB10}"/>
              </a:ext>
            </a:extLst>
          </p:cNvPr>
          <p:cNvGrpSpPr/>
          <p:nvPr/>
        </p:nvGrpSpPr>
        <p:grpSpPr>
          <a:xfrm>
            <a:off x="5400943" y="855296"/>
            <a:ext cx="1741088" cy="380795"/>
            <a:chOff x="8308076" y="1060129"/>
            <a:chExt cx="1741088" cy="380795"/>
          </a:xfrm>
        </p:grpSpPr>
        <p:sp>
          <p:nvSpPr>
            <p:cNvPr id="18" name="Rectángulo 17">
              <a:extLst>
                <a:ext uri="{FF2B5EF4-FFF2-40B4-BE49-F238E27FC236}">
                  <a16:creationId xmlns:a16="http://schemas.microsoft.com/office/drawing/2014/main" id="{912543CF-3BD4-40B0-BB18-006DCC4331CA}"/>
                </a:ext>
              </a:extLst>
            </p:cNvPr>
            <p:cNvSpPr/>
            <p:nvPr/>
          </p:nvSpPr>
          <p:spPr>
            <a:xfrm>
              <a:off x="8308076" y="1110975"/>
              <a:ext cx="1741088" cy="329949"/>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1000" dirty="0">
                  <a:solidFill>
                    <a:schemeClr val="tx1"/>
                  </a:solidFill>
                  <a:latin typeface="Arial" panose="020B0604020202020204" pitchFamily="34" charset="0"/>
                  <a:cs typeface="Arial" panose="020B0604020202020204" pitchFamily="34" charset="0"/>
                </a:rPr>
                <a:t>BOD</a:t>
              </a:r>
            </a:p>
          </p:txBody>
        </p:sp>
        <p:sp>
          <p:nvSpPr>
            <p:cNvPr id="15" name="Rectángulo: esquinas redondeadas 14">
              <a:extLst>
                <a:ext uri="{FF2B5EF4-FFF2-40B4-BE49-F238E27FC236}">
                  <a16:creationId xmlns:a16="http://schemas.microsoft.com/office/drawing/2014/main" id="{E448120E-81D0-3A1F-8CB7-D236CAFD96C7}"/>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8" name="Grupo 37">
            <a:extLst>
              <a:ext uri="{FF2B5EF4-FFF2-40B4-BE49-F238E27FC236}">
                <a16:creationId xmlns:a16="http://schemas.microsoft.com/office/drawing/2014/main" id="{9FB966EA-430B-55F2-6E7E-F8CEF8374824}"/>
              </a:ext>
            </a:extLst>
          </p:cNvPr>
          <p:cNvGrpSpPr/>
          <p:nvPr/>
        </p:nvGrpSpPr>
        <p:grpSpPr>
          <a:xfrm>
            <a:off x="8133294" y="783197"/>
            <a:ext cx="1697490" cy="297309"/>
            <a:chOff x="8308076" y="1060129"/>
            <a:chExt cx="1741088" cy="380795"/>
          </a:xfrm>
        </p:grpSpPr>
        <p:sp>
          <p:nvSpPr>
            <p:cNvPr id="39" name="Rectángulo 38">
              <a:extLst>
                <a:ext uri="{FF2B5EF4-FFF2-40B4-BE49-F238E27FC236}">
                  <a16:creationId xmlns:a16="http://schemas.microsoft.com/office/drawing/2014/main" id="{A05C7FBF-C337-6C27-25B3-CAC6CEF3A230}"/>
                </a:ext>
              </a:extLst>
            </p:cNvPr>
            <p:cNvSpPr/>
            <p:nvPr/>
          </p:nvSpPr>
          <p:spPr>
            <a:xfrm>
              <a:off x="8308076" y="1110975"/>
              <a:ext cx="1741088" cy="329949"/>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Finance Committee</a:t>
              </a:r>
            </a:p>
          </p:txBody>
        </p:sp>
        <p:sp>
          <p:nvSpPr>
            <p:cNvPr id="40" name="Rectángulo: esquinas redondeadas 39">
              <a:extLst>
                <a:ext uri="{FF2B5EF4-FFF2-40B4-BE49-F238E27FC236}">
                  <a16:creationId xmlns:a16="http://schemas.microsoft.com/office/drawing/2014/main" id="{3831DADB-9000-8564-E5C6-63087DEFB88C}"/>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 name="Grupo 40">
            <a:extLst>
              <a:ext uri="{FF2B5EF4-FFF2-40B4-BE49-F238E27FC236}">
                <a16:creationId xmlns:a16="http://schemas.microsoft.com/office/drawing/2014/main" id="{5A056A20-752E-E731-4F5C-4C5D67BCCC11}"/>
              </a:ext>
            </a:extLst>
          </p:cNvPr>
          <p:cNvGrpSpPr/>
          <p:nvPr/>
        </p:nvGrpSpPr>
        <p:grpSpPr>
          <a:xfrm>
            <a:off x="8154066" y="1147538"/>
            <a:ext cx="1697490" cy="288807"/>
            <a:chOff x="8308076" y="1060129"/>
            <a:chExt cx="1741088" cy="369906"/>
          </a:xfrm>
        </p:grpSpPr>
        <p:sp>
          <p:nvSpPr>
            <p:cNvPr id="42" name="Rectángulo 41">
              <a:extLst>
                <a:ext uri="{FF2B5EF4-FFF2-40B4-BE49-F238E27FC236}">
                  <a16:creationId xmlns:a16="http://schemas.microsoft.com/office/drawing/2014/main" id="{271C518D-CE63-D15F-0135-E72DD8DBCD8B}"/>
                </a:ext>
              </a:extLst>
            </p:cNvPr>
            <p:cNvSpPr/>
            <p:nvPr/>
          </p:nvSpPr>
          <p:spPr>
            <a:xfrm>
              <a:off x="8308076" y="1100085"/>
              <a:ext cx="1741088" cy="329950"/>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Planning Committee</a:t>
              </a:r>
            </a:p>
          </p:txBody>
        </p:sp>
        <p:sp>
          <p:nvSpPr>
            <p:cNvPr id="43" name="Rectángulo: esquinas redondeadas 42">
              <a:extLst>
                <a:ext uri="{FF2B5EF4-FFF2-40B4-BE49-F238E27FC236}">
                  <a16:creationId xmlns:a16="http://schemas.microsoft.com/office/drawing/2014/main" id="{56A8EB3D-6AB4-B4CC-77D8-A4CD36184A9A}"/>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4" name="Grupo 43">
            <a:extLst>
              <a:ext uri="{FF2B5EF4-FFF2-40B4-BE49-F238E27FC236}">
                <a16:creationId xmlns:a16="http://schemas.microsoft.com/office/drawing/2014/main" id="{E32B3C38-94A5-AB67-B354-5741736B3E7E}"/>
              </a:ext>
            </a:extLst>
          </p:cNvPr>
          <p:cNvGrpSpPr/>
          <p:nvPr/>
        </p:nvGrpSpPr>
        <p:grpSpPr>
          <a:xfrm>
            <a:off x="8144456" y="2206854"/>
            <a:ext cx="1731676" cy="297309"/>
            <a:chOff x="8308076" y="1060129"/>
            <a:chExt cx="1741088" cy="380795"/>
          </a:xfrm>
        </p:grpSpPr>
        <p:sp>
          <p:nvSpPr>
            <p:cNvPr id="45" name="Rectángulo 44">
              <a:extLst>
                <a:ext uri="{FF2B5EF4-FFF2-40B4-BE49-F238E27FC236}">
                  <a16:creationId xmlns:a16="http://schemas.microsoft.com/office/drawing/2014/main" id="{205DE3C4-1E63-6F87-4BF5-DD9C0C55880D}"/>
                </a:ext>
              </a:extLst>
            </p:cNvPr>
            <p:cNvSpPr/>
            <p:nvPr/>
          </p:nvSpPr>
          <p:spPr>
            <a:xfrm>
              <a:off x="8308076" y="1110975"/>
              <a:ext cx="1741088" cy="329949"/>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Society Rules Committee </a:t>
              </a:r>
            </a:p>
          </p:txBody>
        </p:sp>
        <p:sp>
          <p:nvSpPr>
            <p:cNvPr id="46" name="Rectángulo: esquinas redondeadas 45">
              <a:extLst>
                <a:ext uri="{FF2B5EF4-FFF2-40B4-BE49-F238E27FC236}">
                  <a16:creationId xmlns:a16="http://schemas.microsoft.com/office/drawing/2014/main" id="{AA9ABE5C-7830-F562-81C3-F332CCC26FC5}"/>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7" name="Grupo 46">
            <a:extLst>
              <a:ext uri="{FF2B5EF4-FFF2-40B4-BE49-F238E27FC236}">
                <a16:creationId xmlns:a16="http://schemas.microsoft.com/office/drawing/2014/main" id="{1C932CC2-817F-4D13-72C1-AAD2E4392508}"/>
              </a:ext>
            </a:extLst>
          </p:cNvPr>
          <p:cNvGrpSpPr/>
          <p:nvPr/>
        </p:nvGrpSpPr>
        <p:grpSpPr>
          <a:xfrm>
            <a:off x="8154180" y="1514684"/>
            <a:ext cx="1684985" cy="297309"/>
            <a:chOff x="8308076" y="1060129"/>
            <a:chExt cx="1741088" cy="380795"/>
          </a:xfrm>
        </p:grpSpPr>
        <p:sp>
          <p:nvSpPr>
            <p:cNvPr id="48" name="Rectángulo 47">
              <a:extLst>
                <a:ext uri="{FF2B5EF4-FFF2-40B4-BE49-F238E27FC236}">
                  <a16:creationId xmlns:a16="http://schemas.microsoft.com/office/drawing/2014/main" id="{B9C90412-902C-E19E-E607-C6DDA8D3211A}"/>
                </a:ext>
              </a:extLst>
            </p:cNvPr>
            <p:cNvSpPr/>
            <p:nvPr/>
          </p:nvSpPr>
          <p:spPr>
            <a:xfrm>
              <a:off x="8308076" y="1110975"/>
              <a:ext cx="1741088" cy="329949"/>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Audit Committee</a:t>
              </a:r>
            </a:p>
          </p:txBody>
        </p:sp>
        <p:sp>
          <p:nvSpPr>
            <p:cNvPr id="49" name="Rectángulo: esquinas redondeadas 48">
              <a:extLst>
                <a:ext uri="{FF2B5EF4-FFF2-40B4-BE49-F238E27FC236}">
                  <a16:creationId xmlns:a16="http://schemas.microsoft.com/office/drawing/2014/main" id="{028A99C9-864B-2E2D-88F8-F27BD4F92711}"/>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55" name="Conector: angular 54">
            <a:extLst>
              <a:ext uri="{FF2B5EF4-FFF2-40B4-BE49-F238E27FC236}">
                <a16:creationId xmlns:a16="http://schemas.microsoft.com/office/drawing/2014/main" id="{A4A447D9-1B8D-A13D-1966-2864804940AF}"/>
              </a:ext>
            </a:extLst>
          </p:cNvPr>
          <p:cNvCxnSpPr>
            <a:cxnSpLocks/>
            <a:stCxn id="15" idx="3"/>
            <a:endCxn id="49" idx="1"/>
          </p:cNvCxnSpPr>
          <p:nvPr/>
        </p:nvCxnSpPr>
        <p:spPr>
          <a:xfrm>
            <a:off x="7142031" y="1035973"/>
            <a:ext cx="1134542" cy="61977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91" name="Conector: angular 90">
            <a:extLst>
              <a:ext uri="{FF2B5EF4-FFF2-40B4-BE49-F238E27FC236}">
                <a16:creationId xmlns:a16="http://schemas.microsoft.com/office/drawing/2014/main" id="{330DC706-1AD7-1DC1-9E10-87F87B0B8728}"/>
              </a:ext>
            </a:extLst>
          </p:cNvPr>
          <p:cNvCxnSpPr>
            <a:cxnSpLocks/>
            <a:stCxn id="15" idx="3"/>
            <a:endCxn id="43" idx="1"/>
          </p:cNvCxnSpPr>
          <p:nvPr/>
        </p:nvCxnSpPr>
        <p:spPr>
          <a:xfrm>
            <a:off x="7142031" y="1035973"/>
            <a:ext cx="1135336" cy="25263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95" name="Conector: angular 94">
            <a:extLst>
              <a:ext uri="{FF2B5EF4-FFF2-40B4-BE49-F238E27FC236}">
                <a16:creationId xmlns:a16="http://schemas.microsoft.com/office/drawing/2014/main" id="{3B536FA3-E2C4-438E-964B-1A2EC8E71EE6}"/>
              </a:ext>
            </a:extLst>
          </p:cNvPr>
          <p:cNvCxnSpPr>
            <a:cxnSpLocks/>
            <a:stCxn id="15" idx="3"/>
            <a:endCxn id="40" idx="1"/>
          </p:cNvCxnSpPr>
          <p:nvPr/>
        </p:nvCxnSpPr>
        <p:spPr>
          <a:xfrm flipV="1">
            <a:off x="7142031" y="924262"/>
            <a:ext cx="1114564" cy="11171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nvGrpSpPr>
          <p:cNvPr id="148" name="Grupo 147">
            <a:extLst>
              <a:ext uri="{FF2B5EF4-FFF2-40B4-BE49-F238E27FC236}">
                <a16:creationId xmlns:a16="http://schemas.microsoft.com/office/drawing/2014/main" id="{B1AD7938-9310-D39E-3B7E-D1FF44358BF3}"/>
              </a:ext>
            </a:extLst>
          </p:cNvPr>
          <p:cNvGrpSpPr/>
          <p:nvPr/>
        </p:nvGrpSpPr>
        <p:grpSpPr>
          <a:xfrm>
            <a:off x="5955088" y="2971644"/>
            <a:ext cx="1672909" cy="418365"/>
            <a:chOff x="5324216" y="3146871"/>
            <a:chExt cx="1672909" cy="418365"/>
          </a:xfrm>
        </p:grpSpPr>
        <p:sp>
          <p:nvSpPr>
            <p:cNvPr id="112" name="Rectángulo 111">
              <a:extLst>
                <a:ext uri="{FF2B5EF4-FFF2-40B4-BE49-F238E27FC236}">
                  <a16:creationId xmlns:a16="http://schemas.microsoft.com/office/drawing/2014/main" id="{3EAE27A3-DAB2-828F-2705-108455B01103}"/>
                </a:ext>
              </a:extLst>
            </p:cNvPr>
            <p:cNvSpPr/>
            <p:nvPr/>
          </p:nvSpPr>
          <p:spPr>
            <a:xfrm>
              <a:off x="5422273" y="3244467"/>
              <a:ext cx="1308395"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Technology Council</a:t>
              </a:r>
            </a:p>
          </p:txBody>
        </p:sp>
        <p:sp>
          <p:nvSpPr>
            <p:cNvPr id="113" name="Rectángulo: esquinas redondeadas 112">
              <a:extLst>
                <a:ext uri="{FF2B5EF4-FFF2-40B4-BE49-F238E27FC236}">
                  <a16:creationId xmlns:a16="http://schemas.microsoft.com/office/drawing/2014/main" id="{B8E543E6-D48D-DC35-A819-6070689E4141}"/>
                </a:ext>
              </a:extLst>
            </p:cNvPr>
            <p:cNvSpPr/>
            <p:nvPr/>
          </p:nvSpPr>
          <p:spPr>
            <a:xfrm>
              <a:off x="5324216" y="3146871"/>
              <a:ext cx="1672909" cy="418365"/>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36" name="Grupo 135">
            <a:extLst>
              <a:ext uri="{FF2B5EF4-FFF2-40B4-BE49-F238E27FC236}">
                <a16:creationId xmlns:a16="http://schemas.microsoft.com/office/drawing/2014/main" id="{02571234-CE40-8317-30D0-2CA280B093B2}"/>
              </a:ext>
            </a:extLst>
          </p:cNvPr>
          <p:cNvGrpSpPr/>
          <p:nvPr/>
        </p:nvGrpSpPr>
        <p:grpSpPr>
          <a:xfrm>
            <a:off x="6242794" y="3457408"/>
            <a:ext cx="2281439" cy="297309"/>
            <a:chOff x="5617657" y="3805501"/>
            <a:chExt cx="2281439" cy="297309"/>
          </a:xfrm>
        </p:grpSpPr>
        <p:sp>
          <p:nvSpPr>
            <p:cNvPr id="114" name="Rectángulo 113">
              <a:extLst>
                <a:ext uri="{FF2B5EF4-FFF2-40B4-BE49-F238E27FC236}">
                  <a16:creationId xmlns:a16="http://schemas.microsoft.com/office/drawing/2014/main" id="{659C4214-F51E-DD46-A4AE-0B21B7951468}"/>
                </a:ext>
              </a:extLst>
            </p:cNvPr>
            <p:cNvSpPr/>
            <p:nvPr/>
          </p:nvSpPr>
          <p:spPr>
            <a:xfrm>
              <a:off x="5617657" y="3845199"/>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Environmental Health Committee</a:t>
              </a:r>
            </a:p>
          </p:txBody>
        </p:sp>
        <p:sp>
          <p:nvSpPr>
            <p:cNvPr id="115" name="Rectángulo: esquinas redondeadas 114">
              <a:extLst>
                <a:ext uri="{FF2B5EF4-FFF2-40B4-BE49-F238E27FC236}">
                  <a16:creationId xmlns:a16="http://schemas.microsoft.com/office/drawing/2014/main" id="{11BFC0E1-67F9-D037-069B-FF05D1338C74}"/>
                </a:ext>
              </a:extLst>
            </p:cNvPr>
            <p:cNvSpPr/>
            <p:nvPr/>
          </p:nvSpPr>
          <p:spPr>
            <a:xfrm>
              <a:off x="5783375" y="3805501"/>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47" name="Grupo 146">
            <a:extLst>
              <a:ext uri="{FF2B5EF4-FFF2-40B4-BE49-F238E27FC236}">
                <a16:creationId xmlns:a16="http://schemas.microsoft.com/office/drawing/2014/main" id="{7526B1CD-A525-01F9-2180-BBB22D372D3D}"/>
              </a:ext>
            </a:extLst>
          </p:cNvPr>
          <p:cNvGrpSpPr/>
          <p:nvPr/>
        </p:nvGrpSpPr>
        <p:grpSpPr>
          <a:xfrm>
            <a:off x="2278828" y="2909897"/>
            <a:ext cx="1672909" cy="418365"/>
            <a:chOff x="2114579" y="3146871"/>
            <a:chExt cx="1672909" cy="418365"/>
          </a:xfrm>
        </p:grpSpPr>
        <p:sp>
          <p:nvSpPr>
            <p:cNvPr id="117" name="Rectángulo 116">
              <a:extLst>
                <a:ext uri="{FF2B5EF4-FFF2-40B4-BE49-F238E27FC236}">
                  <a16:creationId xmlns:a16="http://schemas.microsoft.com/office/drawing/2014/main" id="{853982D7-4B37-32DF-A830-2011C439111E}"/>
                </a:ext>
              </a:extLst>
            </p:cNvPr>
            <p:cNvSpPr/>
            <p:nvPr/>
          </p:nvSpPr>
          <p:spPr>
            <a:xfrm>
              <a:off x="2212636" y="3244467"/>
              <a:ext cx="1407500"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Members Council</a:t>
              </a:r>
            </a:p>
          </p:txBody>
        </p:sp>
        <p:sp>
          <p:nvSpPr>
            <p:cNvPr id="118" name="Rectángulo: esquinas redondeadas 117">
              <a:extLst>
                <a:ext uri="{FF2B5EF4-FFF2-40B4-BE49-F238E27FC236}">
                  <a16:creationId xmlns:a16="http://schemas.microsoft.com/office/drawing/2014/main" id="{EF54A86F-E9C7-3815-11BF-AC2BF37F0678}"/>
                </a:ext>
              </a:extLst>
            </p:cNvPr>
            <p:cNvSpPr/>
            <p:nvPr/>
          </p:nvSpPr>
          <p:spPr>
            <a:xfrm>
              <a:off x="2114579" y="3146871"/>
              <a:ext cx="1672909" cy="418365"/>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49" name="Grupo 148">
            <a:extLst>
              <a:ext uri="{FF2B5EF4-FFF2-40B4-BE49-F238E27FC236}">
                <a16:creationId xmlns:a16="http://schemas.microsoft.com/office/drawing/2014/main" id="{37B8D032-E2D8-4CBA-393D-CBC1DA57C503}"/>
              </a:ext>
            </a:extLst>
          </p:cNvPr>
          <p:cNvGrpSpPr/>
          <p:nvPr/>
        </p:nvGrpSpPr>
        <p:grpSpPr>
          <a:xfrm>
            <a:off x="9073186" y="2929186"/>
            <a:ext cx="1672909" cy="418365"/>
            <a:chOff x="8926397" y="3146871"/>
            <a:chExt cx="1672909" cy="418365"/>
          </a:xfrm>
        </p:grpSpPr>
        <p:sp>
          <p:nvSpPr>
            <p:cNvPr id="119" name="Rectángulo 118">
              <a:extLst>
                <a:ext uri="{FF2B5EF4-FFF2-40B4-BE49-F238E27FC236}">
                  <a16:creationId xmlns:a16="http://schemas.microsoft.com/office/drawing/2014/main" id="{EA48AA70-988B-AC0A-B41A-D9E30901F7F3}"/>
                </a:ext>
              </a:extLst>
            </p:cNvPr>
            <p:cNvSpPr/>
            <p:nvPr/>
          </p:nvSpPr>
          <p:spPr>
            <a:xfrm>
              <a:off x="9024454" y="3244467"/>
              <a:ext cx="1308395"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Publishing and Education Council</a:t>
              </a:r>
            </a:p>
          </p:txBody>
        </p:sp>
        <p:sp>
          <p:nvSpPr>
            <p:cNvPr id="120" name="Rectángulo: esquinas redondeadas 119">
              <a:extLst>
                <a:ext uri="{FF2B5EF4-FFF2-40B4-BE49-F238E27FC236}">
                  <a16:creationId xmlns:a16="http://schemas.microsoft.com/office/drawing/2014/main" id="{4A1A3E6C-B8FA-BB50-50CF-C3CCA3D74E39}"/>
                </a:ext>
              </a:extLst>
            </p:cNvPr>
            <p:cNvSpPr/>
            <p:nvPr/>
          </p:nvSpPr>
          <p:spPr>
            <a:xfrm>
              <a:off x="8926397" y="3146871"/>
              <a:ext cx="1672909" cy="418365"/>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37" name="Grupo 136">
            <a:extLst>
              <a:ext uri="{FF2B5EF4-FFF2-40B4-BE49-F238E27FC236}">
                <a16:creationId xmlns:a16="http://schemas.microsoft.com/office/drawing/2014/main" id="{7776EA28-9BF9-9F4A-FD49-84295BFC2C4C}"/>
              </a:ext>
            </a:extLst>
          </p:cNvPr>
          <p:cNvGrpSpPr/>
          <p:nvPr/>
        </p:nvGrpSpPr>
        <p:grpSpPr>
          <a:xfrm>
            <a:off x="6253861" y="3828211"/>
            <a:ext cx="2281439" cy="297309"/>
            <a:chOff x="5617657" y="4314568"/>
            <a:chExt cx="2281439" cy="297309"/>
          </a:xfrm>
        </p:grpSpPr>
        <p:sp>
          <p:nvSpPr>
            <p:cNvPr id="124" name="Rectángulo 123">
              <a:extLst>
                <a:ext uri="{FF2B5EF4-FFF2-40B4-BE49-F238E27FC236}">
                  <a16:creationId xmlns:a16="http://schemas.microsoft.com/office/drawing/2014/main" id="{4DF2D144-EA95-770F-5D83-133E6A9F0DD0}"/>
                </a:ext>
              </a:extLst>
            </p:cNvPr>
            <p:cNvSpPr/>
            <p:nvPr/>
          </p:nvSpPr>
          <p:spPr>
            <a:xfrm>
              <a:off x="5617657" y="4354266"/>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Refrigeration Technology Committee for Comfort – Process – Cold Chain</a:t>
              </a:r>
            </a:p>
          </p:txBody>
        </p:sp>
        <p:sp>
          <p:nvSpPr>
            <p:cNvPr id="125" name="Rectángulo: esquinas redondeadas 124">
              <a:extLst>
                <a:ext uri="{FF2B5EF4-FFF2-40B4-BE49-F238E27FC236}">
                  <a16:creationId xmlns:a16="http://schemas.microsoft.com/office/drawing/2014/main" id="{5D950DD6-8BB8-1505-2CF3-8C7E50437EB1}"/>
                </a:ext>
              </a:extLst>
            </p:cNvPr>
            <p:cNvSpPr/>
            <p:nvPr/>
          </p:nvSpPr>
          <p:spPr>
            <a:xfrm>
              <a:off x="5783375" y="4314568"/>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38" name="Grupo 137">
            <a:extLst>
              <a:ext uri="{FF2B5EF4-FFF2-40B4-BE49-F238E27FC236}">
                <a16:creationId xmlns:a16="http://schemas.microsoft.com/office/drawing/2014/main" id="{F9CBAF7A-33A5-1821-3A20-180E3CC8BDC9}"/>
              </a:ext>
            </a:extLst>
          </p:cNvPr>
          <p:cNvGrpSpPr/>
          <p:nvPr/>
        </p:nvGrpSpPr>
        <p:grpSpPr>
          <a:xfrm>
            <a:off x="6253861" y="4195758"/>
            <a:ext cx="2281439" cy="297309"/>
            <a:chOff x="5545866" y="4904084"/>
            <a:chExt cx="2281439" cy="297309"/>
          </a:xfrm>
        </p:grpSpPr>
        <p:sp>
          <p:nvSpPr>
            <p:cNvPr id="127" name="Rectángulo 126">
              <a:extLst>
                <a:ext uri="{FF2B5EF4-FFF2-40B4-BE49-F238E27FC236}">
                  <a16:creationId xmlns:a16="http://schemas.microsoft.com/office/drawing/2014/main" id="{D1F14263-389B-7AB8-87F2-BDF1330D29AA}"/>
                </a:ext>
              </a:extLst>
            </p:cNvPr>
            <p:cNvSpPr/>
            <p:nvPr/>
          </p:nvSpPr>
          <p:spPr>
            <a:xfrm>
              <a:off x="5545866" y="4943782"/>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Research Administration Committee</a:t>
              </a:r>
            </a:p>
          </p:txBody>
        </p:sp>
        <p:sp>
          <p:nvSpPr>
            <p:cNvPr id="128" name="Rectángulo: esquinas redondeadas 127">
              <a:extLst>
                <a:ext uri="{FF2B5EF4-FFF2-40B4-BE49-F238E27FC236}">
                  <a16:creationId xmlns:a16="http://schemas.microsoft.com/office/drawing/2014/main" id="{6DCEE7CC-5B22-6FC6-6C30-7692322E9D10}"/>
                </a:ext>
              </a:extLst>
            </p:cNvPr>
            <p:cNvSpPr/>
            <p:nvPr/>
          </p:nvSpPr>
          <p:spPr>
            <a:xfrm>
              <a:off x="5711584" y="4904084"/>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139" name="Grupo 138">
            <a:extLst>
              <a:ext uri="{FF2B5EF4-FFF2-40B4-BE49-F238E27FC236}">
                <a16:creationId xmlns:a16="http://schemas.microsoft.com/office/drawing/2014/main" id="{4D21E477-017C-E8F2-15A4-F2C52CF1D92D}"/>
              </a:ext>
            </a:extLst>
          </p:cNvPr>
          <p:cNvGrpSpPr/>
          <p:nvPr/>
        </p:nvGrpSpPr>
        <p:grpSpPr>
          <a:xfrm>
            <a:off x="6253861" y="4537600"/>
            <a:ext cx="2281439" cy="297309"/>
            <a:chOff x="5551593" y="5438722"/>
            <a:chExt cx="2281439" cy="297309"/>
          </a:xfrm>
        </p:grpSpPr>
        <p:sp>
          <p:nvSpPr>
            <p:cNvPr id="130" name="Rectángulo 129">
              <a:extLst>
                <a:ext uri="{FF2B5EF4-FFF2-40B4-BE49-F238E27FC236}">
                  <a16:creationId xmlns:a16="http://schemas.microsoft.com/office/drawing/2014/main" id="{49A95183-3812-6505-040C-C73E1168DA18}"/>
                </a:ext>
              </a:extLst>
            </p:cNvPr>
            <p:cNvSpPr/>
            <p:nvPr/>
          </p:nvSpPr>
          <p:spPr>
            <a:xfrm>
              <a:off x="5551593" y="5478420"/>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Technical Activities Committee</a:t>
              </a:r>
            </a:p>
          </p:txBody>
        </p:sp>
        <p:sp>
          <p:nvSpPr>
            <p:cNvPr id="131" name="Rectángulo: esquinas redondeadas 130">
              <a:extLst>
                <a:ext uri="{FF2B5EF4-FFF2-40B4-BE49-F238E27FC236}">
                  <a16:creationId xmlns:a16="http://schemas.microsoft.com/office/drawing/2014/main" id="{DAD5CA42-2CF9-F1BA-92D1-AA9E7257B3D9}"/>
                </a:ext>
              </a:extLst>
            </p:cNvPr>
            <p:cNvSpPr/>
            <p:nvPr/>
          </p:nvSpPr>
          <p:spPr>
            <a:xfrm>
              <a:off x="5717311" y="5438722"/>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140" name="Grupo 139">
            <a:extLst>
              <a:ext uri="{FF2B5EF4-FFF2-40B4-BE49-F238E27FC236}">
                <a16:creationId xmlns:a16="http://schemas.microsoft.com/office/drawing/2014/main" id="{40602E1E-07A7-45DE-1A6A-861BC7EEF7ED}"/>
              </a:ext>
            </a:extLst>
          </p:cNvPr>
          <p:cNvGrpSpPr/>
          <p:nvPr/>
        </p:nvGrpSpPr>
        <p:grpSpPr>
          <a:xfrm>
            <a:off x="6242794" y="4897340"/>
            <a:ext cx="2281439" cy="297309"/>
            <a:chOff x="5451939" y="5973360"/>
            <a:chExt cx="2281439" cy="297309"/>
          </a:xfrm>
        </p:grpSpPr>
        <p:sp>
          <p:nvSpPr>
            <p:cNvPr id="133" name="Rectángulo 132">
              <a:extLst>
                <a:ext uri="{FF2B5EF4-FFF2-40B4-BE49-F238E27FC236}">
                  <a16:creationId xmlns:a16="http://schemas.microsoft.com/office/drawing/2014/main" id="{5999ED35-CF0E-2183-EB3D-577E9D42B85B}"/>
                </a:ext>
              </a:extLst>
            </p:cNvPr>
            <p:cNvSpPr/>
            <p:nvPr/>
          </p:nvSpPr>
          <p:spPr>
            <a:xfrm>
              <a:off x="5451939" y="6013058"/>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Residential Buildings Committee</a:t>
              </a:r>
            </a:p>
          </p:txBody>
        </p:sp>
        <p:sp>
          <p:nvSpPr>
            <p:cNvPr id="134" name="Rectángulo: esquinas redondeadas 133">
              <a:extLst>
                <a:ext uri="{FF2B5EF4-FFF2-40B4-BE49-F238E27FC236}">
                  <a16:creationId xmlns:a16="http://schemas.microsoft.com/office/drawing/2014/main" id="{E2CF5295-9400-3A30-776D-F948B23517D0}"/>
                </a:ext>
              </a:extLst>
            </p:cNvPr>
            <p:cNvSpPr/>
            <p:nvPr/>
          </p:nvSpPr>
          <p:spPr>
            <a:xfrm>
              <a:off x="5617657" y="5973360"/>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cxnSp>
        <p:nvCxnSpPr>
          <p:cNvPr id="176" name="Conector: angular 175">
            <a:extLst>
              <a:ext uri="{FF2B5EF4-FFF2-40B4-BE49-F238E27FC236}">
                <a16:creationId xmlns:a16="http://schemas.microsoft.com/office/drawing/2014/main" id="{926D7516-1A0B-4FE8-0181-ED19DD928176}"/>
              </a:ext>
            </a:extLst>
          </p:cNvPr>
          <p:cNvCxnSpPr>
            <a:cxnSpLocks/>
            <a:endCxn id="229" idx="3"/>
          </p:cNvCxnSpPr>
          <p:nvPr/>
        </p:nvCxnSpPr>
        <p:spPr>
          <a:xfrm rot="10800000" flipV="1">
            <a:off x="2150387" y="4842997"/>
            <a:ext cx="382839" cy="1"/>
          </a:xfrm>
          <a:prstGeom prst="bentConnector3">
            <a:avLst>
              <a:gd name="adj1" fmla="val 50000"/>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9" name="Conector: angular 178">
            <a:extLst>
              <a:ext uri="{FF2B5EF4-FFF2-40B4-BE49-F238E27FC236}">
                <a16:creationId xmlns:a16="http://schemas.microsoft.com/office/drawing/2014/main" id="{E9A1387B-FCFE-EC9A-4E56-D24648516D31}"/>
              </a:ext>
            </a:extLst>
          </p:cNvPr>
          <p:cNvCxnSpPr>
            <a:cxnSpLocks/>
            <a:endCxn id="226" idx="3"/>
          </p:cNvCxnSpPr>
          <p:nvPr/>
        </p:nvCxnSpPr>
        <p:spPr>
          <a:xfrm rot="10800000" flipV="1">
            <a:off x="2143584" y="4503388"/>
            <a:ext cx="382839" cy="1"/>
          </a:xfrm>
          <a:prstGeom prst="bentConnector3">
            <a:avLst>
              <a:gd name="adj1" fmla="val 50000"/>
            </a:avLst>
          </a:prstGeom>
          <a:ln>
            <a:prstDash val="dash"/>
          </a:ln>
        </p:spPr>
        <p:style>
          <a:lnRef idx="1">
            <a:schemeClr val="accent1"/>
          </a:lnRef>
          <a:fillRef idx="0">
            <a:schemeClr val="accent1"/>
          </a:fillRef>
          <a:effectRef idx="0">
            <a:schemeClr val="accent1"/>
          </a:effectRef>
          <a:fontRef idx="minor">
            <a:schemeClr val="tx1"/>
          </a:fontRef>
        </p:style>
      </p:cxnSp>
      <p:grpSp>
        <p:nvGrpSpPr>
          <p:cNvPr id="154" name="Grupo 153">
            <a:extLst>
              <a:ext uri="{FF2B5EF4-FFF2-40B4-BE49-F238E27FC236}">
                <a16:creationId xmlns:a16="http://schemas.microsoft.com/office/drawing/2014/main" id="{D76BDF64-D358-3FC4-49F3-7686E60A895B}"/>
              </a:ext>
            </a:extLst>
          </p:cNvPr>
          <p:cNvGrpSpPr/>
          <p:nvPr/>
        </p:nvGrpSpPr>
        <p:grpSpPr>
          <a:xfrm>
            <a:off x="10262872" y="90486"/>
            <a:ext cx="1526742" cy="302532"/>
            <a:chOff x="18461880" y="-5954745"/>
            <a:chExt cx="1587071" cy="443086"/>
          </a:xfrm>
        </p:grpSpPr>
        <p:sp>
          <p:nvSpPr>
            <p:cNvPr id="8" name="Rectángulo 172">
              <a:extLst>
                <a:ext uri="{FF2B5EF4-FFF2-40B4-BE49-F238E27FC236}">
                  <a16:creationId xmlns:a16="http://schemas.microsoft.com/office/drawing/2014/main" id="{B47F7975-E0B4-333C-B77E-3E9DFE380943}"/>
                </a:ext>
              </a:extLst>
            </p:cNvPr>
            <p:cNvSpPr/>
            <p:nvPr/>
          </p:nvSpPr>
          <p:spPr>
            <a:xfrm>
              <a:off x="18461880" y="-5854497"/>
              <a:ext cx="1587071" cy="329949"/>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AASA</a:t>
              </a:r>
            </a:p>
          </p:txBody>
        </p:sp>
        <p:sp>
          <p:nvSpPr>
            <p:cNvPr id="22" name="Rectángulo: esquinas redondeadas 174">
              <a:extLst>
                <a:ext uri="{FF2B5EF4-FFF2-40B4-BE49-F238E27FC236}">
                  <a16:creationId xmlns:a16="http://schemas.microsoft.com/office/drawing/2014/main" id="{B7BBEE98-9C0E-3C01-C32E-7004FA5EE839}"/>
                </a:ext>
              </a:extLst>
            </p:cNvPr>
            <p:cNvSpPr/>
            <p:nvPr/>
          </p:nvSpPr>
          <p:spPr>
            <a:xfrm>
              <a:off x="18549932" y="-5954745"/>
              <a:ext cx="1439097" cy="443086"/>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18" name="Grupo 217">
            <a:extLst>
              <a:ext uri="{FF2B5EF4-FFF2-40B4-BE49-F238E27FC236}">
                <a16:creationId xmlns:a16="http://schemas.microsoft.com/office/drawing/2014/main" id="{0E586E7C-AB35-08DB-DE80-D0C43CEB0FA2}"/>
              </a:ext>
            </a:extLst>
          </p:cNvPr>
          <p:cNvGrpSpPr/>
          <p:nvPr/>
        </p:nvGrpSpPr>
        <p:grpSpPr>
          <a:xfrm>
            <a:off x="10283975" y="1837461"/>
            <a:ext cx="1483944" cy="302065"/>
            <a:chOff x="231682" y="1101042"/>
            <a:chExt cx="1139082" cy="477057"/>
          </a:xfrm>
        </p:grpSpPr>
        <p:sp>
          <p:nvSpPr>
            <p:cNvPr id="219" name="Rectángulo 218">
              <a:extLst>
                <a:ext uri="{FF2B5EF4-FFF2-40B4-BE49-F238E27FC236}">
                  <a16:creationId xmlns:a16="http://schemas.microsoft.com/office/drawing/2014/main" id="{7ECFE011-6057-00B6-29C5-82BE1E337358}"/>
                </a:ext>
              </a:extLst>
            </p:cNvPr>
            <p:cNvSpPr/>
            <p:nvPr/>
          </p:nvSpPr>
          <p:spPr>
            <a:xfrm>
              <a:off x="231682" y="1228507"/>
              <a:ext cx="1125478" cy="271189"/>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Scholarship Trustees</a:t>
              </a:r>
            </a:p>
          </p:txBody>
        </p:sp>
        <p:sp>
          <p:nvSpPr>
            <p:cNvPr id="220" name="Rectángulo: esquinas redondeadas 219">
              <a:extLst>
                <a:ext uri="{FF2B5EF4-FFF2-40B4-BE49-F238E27FC236}">
                  <a16:creationId xmlns:a16="http://schemas.microsoft.com/office/drawing/2014/main" id="{E7A8F820-2314-976A-4970-731730C8E1ED}"/>
                </a:ext>
              </a:extLst>
            </p:cNvPr>
            <p:cNvSpPr/>
            <p:nvPr/>
          </p:nvSpPr>
          <p:spPr>
            <a:xfrm>
              <a:off x="327038" y="1101042"/>
              <a:ext cx="1043726" cy="477057"/>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21" name="Grupo 220">
            <a:extLst>
              <a:ext uri="{FF2B5EF4-FFF2-40B4-BE49-F238E27FC236}">
                <a16:creationId xmlns:a16="http://schemas.microsoft.com/office/drawing/2014/main" id="{185EAB36-1905-B3FC-2809-8FA159070524}"/>
              </a:ext>
            </a:extLst>
          </p:cNvPr>
          <p:cNvGrpSpPr/>
          <p:nvPr/>
        </p:nvGrpSpPr>
        <p:grpSpPr>
          <a:xfrm>
            <a:off x="10223613" y="985362"/>
            <a:ext cx="1515337" cy="271190"/>
            <a:chOff x="583649" y="989691"/>
            <a:chExt cx="1136864" cy="477057"/>
          </a:xfrm>
        </p:grpSpPr>
        <p:sp>
          <p:nvSpPr>
            <p:cNvPr id="222" name="Rectángulo 221">
              <a:extLst>
                <a:ext uri="{FF2B5EF4-FFF2-40B4-BE49-F238E27FC236}">
                  <a16:creationId xmlns:a16="http://schemas.microsoft.com/office/drawing/2014/main" id="{B4F499CC-1813-423B-3352-8E8D1FEDCA39}"/>
                </a:ext>
              </a:extLst>
            </p:cNvPr>
            <p:cNvSpPr/>
            <p:nvPr/>
          </p:nvSpPr>
          <p:spPr>
            <a:xfrm>
              <a:off x="583649" y="1178700"/>
              <a:ext cx="1125478" cy="271190"/>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Foundation Trustees</a:t>
              </a:r>
            </a:p>
          </p:txBody>
        </p:sp>
        <p:sp>
          <p:nvSpPr>
            <p:cNvPr id="223" name="Rectángulo: esquinas redondeadas 222">
              <a:extLst>
                <a:ext uri="{FF2B5EF4-FFF2-40B4-BE49-F238E27FC236}">
                  <a16:creationId xmlns:a16="http://schemas.microsoft.com/office/drawing/2014/main" id="{69699A67-67DB-5325-9D03-6164958E1130}"/>
                </a:ext>
              </a:extLst>
            </p:cNvPr>
            <p:cNvSpPr/>
            <p:nvPr/>
          </p:nvSpPr>
          <p:spPr>
            <a:xfrm>
              <a:off x="676787" y="989691"/>
              <a:ext cx="1043726" cy="477057"/>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24" name="Grupo 223">
            <a:extLst>
              <a:ext uri="{FF2B5EF4-FFF2-40B4-BE49-F238E27FC236}">
                <a16:creationId xmlns:a16="http://schemas.microsoft.com/office/drawing/2014/main" id="{8F55AA14-2F2D-1F6C-6E2D-E586DF2771A1}"/>
              </a:ext>
            </a:extLst>
          </p:cNvPr>
          <p:cNvGrpSpPr/>
          <p:nvPr/>
        </p:nvGrpSpPr>
        <p:grpSpPr>
          <a:xfrm>
            <a:off x="483609" y="4373373"/>
            <a:ext cx="1695147" cy="260033"/>
            <a:chOff x="343738" y="1380621"/>
            <a:chExt cx="1125478" cy="477057"/>
          </a:xfrm>
        </p:grpSpPr>
        <p:sp>
          <p:nvSpPr>
            <p:cNvPr id="225" name="Rectángulo 224">
              <a:extLst>
                <a:ext uri="{FF2B5EF4-FFF2-40B4-BE49-F238E27FC236}">
                  <a16:creationId xmlns:a16="http://schemas.microsoft.com/office/drawing/2014/main" id="{E5560DC9-D6A0-9AD7-128A-4D1F8E05E099}"/>
                </a:ext>
              </a:extLst>
            </p:cNvPr>
            <p:cNvSpPr/>
            <p:nvPr/>
          </p:nvSpPr>
          <p:spPr>
            <a:xfrm>
              <a:off x="343738" y="1525010"/>
              <a:ext cx="1125478" cy="27119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Life Members Club</a:t>
              </a:r>
            </a:p>
          </p:txBody>
        </p:sp>
        <p:sp>
          <p:nvSpPr>
            <p:cNvPr id="226" name="Rectángulo: esquinas redondeadas 225">
              <a:extLst>
                <a:ext uri="{FF2B5EF4-FFF2-40B4-BE49-F238E27FC236}">
                  <a16:creationId xmlns:a16="http://schemas.microsoft.com/office/drawing/2014/main" id="{AC6BC57E-171E-1511-2D27-E4FC67523D24}"/>
                </a:ext>
              </a:extLst>
            </p:cNvPr>
            <p:cNvSpPr/>
            <p:nvPr/>
          </p:nvSpPr>
          <p:spPr>
            <a:xfrm>
              <a:off x="402137" y="1380621"/>
              <a:ext cx="1043726" cy="477057"/>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227" name="Grupo 226">
            <a:extLst>
              <a:ext uri="{FF2B5EF4-FFF2-40B4-BE49-F238E27FC236}">
                <a16:creationId xmlns:a16="http://schemas.microsoft.com/office/drawing/2014/main" id="{F96D9450-B8BA-017D-FD87-ED7B5311B2BC}"/>
              </a:ext>
            </a:extLst>
          </p:cNvPr>
          <p:cNvGrpSpPr/>
          <p:nvPr/>
        </p:nvGrpSpPr>
        <p:grpSpPr>
          <a:xfrm>
            <a:off x="455238" y="4696402"/>
            <a:ext cx="1695148" cy="293193"/>
            <a:chOff x="306781" y="1380621"/>
            <a:chExt cx="1139082" cy="458499"/>
          </a:xfrm>
        </p:grpSpPr>
        <p:sp>
          <p:nvSpPr>
            <p:cNvPr id="228" name="Rectángulo 227">
              <a:extLst>
                <a:ext uri="{FF2B5EF4-FFF2-40B4-BE49-F238E27FC236}">
                  <a16:creationId xmlns:a16="http://schemas.microsoft.com/office/drawing/2014/main" id="{42D56F00-DD10-F846-946B-AC4DE7CA666B}"/>
                </a:ext>
              </a:extLst>
            </p:cNvPr>
            <p:cNvSpPr/>
            <p:nvPr/>
          </p:nvSpPr>
          <p:spPr>
            <a:xfrm>
              <a:off x="306781" y="1508087"/>
              <a:ext cx="1125478" cy="271190"/>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College of Fellows </a:t>
              </a:r>
            </a:p>
          </p:txBody>
        </p:sp>
        <p:sp>
          <p:nvSpPr>
            <p:cNvPr id="229" name="Rectángulo: esquinas redondeadas 228">
              <a:extLst>
                <a:ext uri="{FF2B5EF4-FFF2-40B4-BE49-F238E27FC236}">
                  <a16:creationId xmlns:a16="http://schemas.microsoft.com/office/drawing/2014/main" id="{D8FB5DC0-5E77-F0C6-E6B9-3648D9169003}"/>
                </a:ext>
              </a:extLst>
            </p:cNvPr>
            <p:cNvSpPr/>
            <p:nvPr/>
          </p:nvSpPr>
          <p:spPr>
            <a:xfrm>
              <a:off x="402137" y="1380621"/>
              <a:ext cx="1043726" cy="45849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250" name="Grupo 249">
            <a:extLst>
              <a:ext uri="{FF2B5EF4-FFF2-40B4-BE49-F238E27FC236}">
                <a16:creationId xmlns:a16="http://schemas.microsoft.com/office/drawing/2014/main" id="{96FD6E22-DAE6-1542-583D-3F521DABF073}"/>
              </a:ext>
            </a:extLst>
          </p:cNvPr>
          <p:cNvGrpSpPr/>
          <p:nvPr/>
        </p:nvGrpSpPr>
        <p:grpSpPr>
          <a:xfrm>
            <a:off x="2871642" y="3535618"/>
            <a:ext cx="1945377" cy="297309"/>
            <a:chOff x="5617657" y="3805501"/>
            <a:chExt cx="2281439" cy="297309"/>
          </a:xfrm>
        </p:grpSpPr>
        <p:sp>
          <p:nvSpPr>
            <p:cNvPr id="251" name="Rectángulo 250">
              <a:extLst>
                <a:ext uri="{FF2B5EF4-FFF2-40B4-BE49-F238E27FC236}">
                  <a16:creationId xmlns:a16="http://schemas.microsoft.com/office/drawing/2014/main" id="{F0A3D780-D784-1F5C-1909-32607387809F}"/>
                </a:ext>
              </a:extLst>
            </p:cNvPr>
            <p:cNvSpPr/>
            <p:nvPr/>
          </p:nvSpPr>
          <p:spPr>
            <a:xfrm>
              <a:off x="5617657" y="3845199"/>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CTT Committee</a:t>
              </a:r>
            </a:p>
          </p:txBody>
        </p:sp>
        <p:sp>
          <p:nvSpPr>
            <p:cNvPr id="252" name="Rectángulo: esquinas redondeadas 251">
              <a:extLst>
                <a:ext uri="{FF2B5EF4-FFF2-40B4-BE49-F238E27FC236}">
                  <a16:creationId xmlns:a16="http://schemas.microsoft.com/office/drawing/2014/main" id="{D6940E04-794F-995F-057D-F50A0F9B5786}"/>
                </a:ext>
              </a:extLst>
            </p:cNvPr>
            <p:cNvSpPr/>
            <p:nvPr/>
          </p:nvSpPr>
          <p:spPr>
            <a:xfrm>
              <a:off x="5783375" y="3805501"/>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54" name="Grupo 253">
            <a:extLst>
              <a:ext uri="{FF2B5EF4-FFF2-40B4-BE49-F238E27FC236}">
                <a16:creationId xmlns:a16="http://schemas.microsoft.com/office/drawing/2014/main" id="{33929F0A-9B8B-3757-AC8A-437A9484D775}"/>
              </a:ext>
            </a:extLst>
          </p:cNvPr>
          <p:cNvGrpSpPr/>
          <p:nvPr/>
        </p:nvGrpSpPr>
        <p:grpSpPr>
          <a:xfrm>
            <a:off x="2900703" y="3888698"/>
            <a:ext cx="1945378" cy="297309"/>
            <a:chOff x="5617657" y="4314568"/>
            <a:chExt cx="2281439" cy="297309"/>
          </a:xfrm>
        </p:grpSpPr>
        <p:sp>
          <p:nvSpPr>
            <p:cNvPr id="255" name="Rectángulo 254">
              <a:extLst>
                <a:ext uri="{FF2B5EF4-FFF2-40B4-BE49-F238E27FC236}">
                  <a16:creationId xmlns:a16="http://schemas.microsoft.com/office/drawing/2014/main" id="{ACF656E8-0CDE-8096-3157-958F30529442}"/>
                </a:ext>
              </a:extLst>
            </p:cNvPr>
            <p:cNvSpPr/>
            <p:nvPr/>
          </p:nvSpPr>
          <p:spPr>
            <a:xfrm>
              <a:off x="5617657" y="4354266"/>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Communications Committee</a:t>
              </a:r>
            </a:p>
          </p:txBody>
        </p:sp>
        <p:sp>
          <p:nvSpPr>
            <p:cNvPr id="256" name="Rectángulo: esquinas redondeadas 255">
              <a:extLst>
                <a:ext uri="{FF2B5EF4-FFF2-40B4-BE49-F238E27FC236}">
                  <a16:creationId xmlns:a16="http://schemas.microsoft.com/office/drawing/2014/main" id="{8B812A1B-2508-6FAB-B009-B4CC30498B54}"/>
                </a:ext>
              </a:extLst>
            </p:cNvPr>
            <p:cNvSpPr/>
            <p:nvPr/>
          </p:nvSpPr>
          <p:spPr>
            <a:xfrm>
              <a:off x="5783375" y="4314568"/>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58" name="Grupo 257">
            <a:extLst>
              <a:ext uri="{FF2B5EF4-FFF2-40B4-BE49-F238E27FC236}">
                <a16:creationId xmlns:a16="http://schemas.microsoft.com/office/drawing/2014/main" id="{89AE5EB0-5165-6C83-F65A-C731AD6DDF67}"/>
              </a:ext>
            </a:extLst>
          </p:cNvPr>
          <p:cNvGrpSpPr/>
          <p:nvPr/>
        </p:nvGrpSpPr>
        <p:grpSpPr>
          <a:xfrm>
            <a:off x="2883319" y="4224718"/>
            <a:ext cx="1956444" cy="297309"/>
            <a:chOff x="5545866" y="4904084"/>
            <a:chExt cx="2281439" cy="297309"/>
          </a:xfrm>
        </p:grpSpPr>
        <p:sp>
          <p:nvSpPr>
            <p:cNvPr id="259" name="Rectángulo 258">
              <a:extLst>
                <a:ext uri="{FF2B5EF4-FFF2-40B4-BE49-F238E27FC236}">
                  <a16:creationId xmlns:a16="http://schemas.microsoft.com/office/drawing/2014/main" id="{A929AF93-21A6-628F-8AEF-B663D0C2FE1A}"/>
                </a:ext>
              </a:extLst>
            </p:cNvPr>
            <p:cNvSpPr/>
            <p:nvPr/>
          </p:nvSpPr>
          <p:spPr>
            <a:xfrm>
              <a:off x="5545866" y="4943782"/>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CEC </a:t>
              </a:r>
            </a:p>
          </p:txBody>
        </p:sp>
        <p:sp>
          <p:nvSpPr>
            <p:cNvPr id="260" name="Rectángulo: esquinas redondeadas 259">
              <a:extLst>
                <a:ext uri="{FF2B5EF4-FFF2-40B4-BE49-F238E27FC236}">
                  <a16:creationId xmlns:a16="http://schemas.microsoft.com/office/drawing/2014/main" id="{0A485700-D401-7D71-390F-57B1E2AB6D82}"/>
                </a:ext>
              </a:extLst>
            </p:cNvPr>
            <p:cNvSpPr/>
            <p:nvPr/>
          </p:nvSpPr>
          <p:spPr>
            <a:xfrm>
              <a:off x="5711584" y="4904084"/>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262" name="Grupo 261">
            <a:extLst>
              <a:ext uri="{FF2B5EF4-FFF2-40B4-BE49-F238E27FC236}">
                <a16:creationId xmlns:a16="http://schemas.microsoft.com/office/drawing/2014/main" id="{0E2D6B10-0F66-C20E-664E-A306128A5597}"/>
              </a:ext>
            </a:extLst>
          </p:cNvPr>
          <p:cNvGrpSpPr/>
          <p:nvPr/>
        </p:nvGrpSpPr>
        <p:grpSpPr>
          <a:xfrm>
            <a:off x="2902460" y="4597516"/>
            <a:ext cx="1956444" cy="297309"/>
            <a:chOff x="5551593" y="5438722"/>
            <a:chExt cx="2281439" cy="297309"/>
          </a:xfrm>
        </p:grpSpPr>
        <p:sp>
          <p:nvSpPr>
            <p:cNvPr id="263" name="Rectángulo 262">
              <a:extLst>
                <a:ext uri="{FF2B5EF4-FFF2-40B4-BE49-F238E27FC236}">
                  <a16:creationId xmlns:a16="http://schemas.microsoft.com/office/drawing/2014/main" id="{5FBBE6A9-5F88-E7CD-E883-F934A487CF4A}"/>
                </a:ext>
              </a:extLst>
            </p:cNvPr>
            <p:cNvSpPr/>
            <p:nvPr/>
          </p:nvSpPr>
          <p:spPr>
            <a:xfrm>
              <a:off x="5551593" y="5478420"/>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H&amp;A Committee</a:t>
              </a:r>
            </a:p>
          </p:txBody>
        </p:sp>
        <p:sp>
          <p:nvSpPr>
            <p:cNvPr id="264" name="Rectángulo: esquinas redondeadas 263">
              <a:extLst>
                <a:ext uri="{FF2B5EF4-FFF2-40B4-BE49-F238E27FC236}">
                  <a16:creationId xmlns:a16="http://schemas.microsoft.com/office/drawing/2014/main" id="{E3F21E31-0D44-9B80-CE2C-7D3CDC74AEBE}"/>
                </a:ext>
              </a:extLst>
            </p:cNvPr>
            <p:cNvSpPr/>
            <p:nvPr/>
          </p:nvSpPr>
          <p:spPr>
            <a:xfrm>
              <a:off x="5717311" y="5438722"/>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266" name="Grupo 265">
            <a:extLst>
              <a:ext uri="{FF2B5EF4-FFF2-40B4-BE49-F238E27FC236}">
                <a16:creationId xmlns:a16="http://schemas.microsoft.com/office/drawing/2014/main" id="{C09C3A93-918C-5F09-6462-86F63AAB1452}"/>
              </a:ext>
            </a:extLst>
          </p:cNvPr>
          <p:cNvGrpSpPr/>
          <p:nvPr/>
        </p:nvGrpSpPr>
        <p:grpSpPr>
          <a:xfrm>
            <a:off x="2872252" y="4954906"/>
            <a:ext cx="1967512" cy="297309"/>
            <a:chOff x="5451939" y="5973360"/>
            <a:chExt cx="2281439" cy="297309"/>
          </a:xfrm>
        </p:grpSpPr>
        <p:sp>
          <p:nvSpPr>
            <p:cNvPr id="267" name="Rectángulo 266">
              <a:extLst>
                <a:ext uri="{FF2B5EF4-FFF2-40B4-BE49-F238E27FC236}">
                  <a16:creationId xmlns:a16="http://schemas.microsoft.com/office/drawing/2014/main" id="{74BB67DE-05C7-1CBF-DD55-9E42BDA6BE99}"/>
                </a:ext>
              </a:extLst>
            </p:cNvPr>
            <p:cNvSpPr/>
            <p:nvPr/>
          </p:nvSpPr>
          <p:spPr>
            <a:xfrm>
              <a:off x="5451939" y="6013058"/>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MP Committee</a:t>
              </a:r>
            </a:p>
          </p:txBody>
        </p:sp>
        <p:sp>
          <p:nvSpPr>
            <p:cNvPr id="268" name="Rectángulo: esquinas redondeadas 267">
              <a:extLst>
                <a:ext uri="{FF2B5EF4-FFF2-40B4-BE49-F238E27FC236}">
                  <a16:creationId xmlns:a16="http://schemas.microsoft.com/office/drawing/2014/main" id="{DF42EFAA-FB7C-8566-6329-7B7685CA2A51}"/>
                </a:ext>
              </a:extLst>
            </p:cNvPr>
            <p:cNvSpPr/>
            <p:nvPr/>
          </p:nvSpPr>
          <p:spPr>
            <a:xfrm>
              <a:off x="5617657" y="5973360"/>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270" name="Grupo 269">
            <a:extLst>
              <a:ext uri="{FF2B5EF4-FFF2-40B4-BE49-F238E27FC236}">
                <a16:creationId xmlns:a16="http://schemas.microsoft.com/office/drawing/2014/main" id="{A420E651-CFAF-A17B-BFE0-C81DBD9DC4DC}"/>
              </a:ext>
            </a:extLst>
          </p:cNvPr>
          <p:cNvGrpSpPr/>
          <p:nvPr/>
        </p:nvGrpSpPr>
        <p:grpSpPr>
          <a:xfrm>
            <a:off x="2858139" y="5293418"/>
            <a:ext cx="1981624" cy="297309"/>
            <a:chOff x="5451939" y="5973360"/>
            <a:chExt cx="2281439" cy="297309"/>
          </a:xfrm>
        </p:grpSpPr>
        <p:sp>
          <p:nvSpPr>
            <p:cNvPr id="271" name="Rectángulo 270">
              <a:extLst>
                <a:ext uri="{FF2B5EF4-FFF2-40B4-BE49-F238E27FC236}">
                  <a16:creationId xmlns:a16="http://schemas.microsoft.com/office/drawing/2014/main" id="{10584522-A7EB-E7E5-1C98-6D44181C3825}"/>
                </a:ext>
              </a:extLst>
            </p:cNvPr>
            <p:cNvSpPr/>
            <p:nvPr/>
          </p:nvSpPr>
          <p:spPr>
            <a:xfrm>
              <a:off x="5451939" y="6013058"/>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RP Committee</a:t>
              </a:r>
            </a:p>
          </p:txBody>
        </p:sp>
        <p:sp>
          <p:nvSpPr>
            <p:cNvPr id="272" name="Rectángulo: esquinas redondeadas 271">
              <a:extLst>
                <a:ext uri="{FF2B5EF4-FFF2-40B4-BE49-F238E27FC236}">
                  <a16:creationId xmlns:a16="http://schemas.microsoft.com/office/drawing/2014/main" id="{7EFD0E8E-BA1D-4478-2B12-C5A7C6AE2AC4}"/>
                </a:ext>
              </a:extLst>
            </p:cNvPr>
            <p:cNvSpPr/>
            <p:nvPr/>
          </p:nvSpPr>
          <p:spPr>
            <a:xfrm>
              <a:off x="5617657" y="5973360"/>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273" name="Grupo 272">
            <a:extLst>
              <a:ext uri="{FF2B5EF4-FFF2-40B4-BE49-F238E27FC236}">
                <a16:creationId xmlns:a16="http://schemas.microsoft.com/office/drawing/2014/main" id="{1B57CF69-C0CE-096E-B85E-30722D6188D5}"/>
              </a:ext>
            </a:extLst>
          </p:cNvPr>
          <p:cNvGrpSpPr/>
          <p:nvPr/>
        </p:nvGrpSpPr>
        <p:grpSpPr>
          <a:xfrm>
            <a:off x="2878874" y="5659762"/>
            <a:ext cx="1970559" cy="297309"/>
            <a:chOff x="5451939" y="5973360"/>
            <a:chExt cx="2281439" cy="297309"/>
          </a:xfrm>
        </p:grpSpPr>
        <p:sp>
          <p:nvSpPr>
            <p:cNvPr id="274" name="Rectángulo 273">
              <a:extLst>
                <a:ext uri="{FF2B5EF4-FFF2-40B4-BE49-F238E27FC236}">
                  <a16:creationId xmlns:a16="http://schemas.microsoft.com/office/drawing/2014/main" id="{77A1BCC2-080F-00E2-0CAF-9749B9EA7C40}"/>
                </a:ext>
              </a:extLst>
            </p:cNvPr>
            <p:cNvSpPr/>
            <p:nvPr/>
          </p:nvSpPr>
          <p:spPr>
            <a:xfrm>
              <a:off x="5451939" y="6013058"/>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SA Committee</a:t>
              </a:r>
            </a:p>
          </p:txBody>
        </p:sp>
        <p:sp>
          <p:nvSpPr>
            <p:cNvPr id="275" name="Rectángulo: esquinas redondeadas 274">
              <a:extLst>
                <a:ext uri="{FF2B5EF4-FFF2-40B4-BE49-F238E27FC236}">
                  <a16:creationId xmlns:a16="http://schemas.microsoft.com/office/drawing/2014/main" id="{F3B89662-3FE1-A385-2FBA-2744C4FC2CAE}"/>
                </a:ext>
              </a:extLst>
            </p:cNvPr>
            <p:cNvSpPr/>
            <p:nvPr/>
          </p:nvSpPr>
          <p:spPr>
            <a:xfrm>
              <a:off x="5617657" y="5973360"/>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276" name="Grupo 275">
            <a:extLst>
              <a:ext uri="{FF2B5EF4-FFF2-40B4-BE49-F238E27FC236}">
                <a16:creationId xmlns:a16="http://schemas.microsoft.com/office/drawing/2014/main" id="{1A1E7540-1772-9588-E72D-0964A8DAC602}"/>
              </a:ext>
            </a:extLst>
          </p:cNvPr>
          <p:cNvGrpSpPr/>
          <p:nvPr/>
        </p:nvGrpSpPr>
        <p:grpSpPr>
          <a:xfrm>
            <a:off x="2866718" y="6006178"/>
            <a:ext cx="1967513" cy="326660"/>
            <a:chOff x="5464411" y="5973360"/>
            <a:chExt cx="2281439" cy="381848"/>
          </a:xfrm>
        </p:grpSpPr>
        <p:sp>
          <p:nvSpPr>
            <p:cNvPr id="277" name="Rectángulo 276">
              <a:extLst>
                <a:ext uri="{FF2B5EF4-FFF2-40B4-BE49-F238E27FC236}">
                  <a16:creationId xmlns:a16="http://schemas.microsoft.com/office/drawing/2014/main" id="{655F0272-B133-09AD-94A1-BEDCE68FB396}"/>
                </a:ext>
              </a:extLst>
            </p:cNvPr>
            <p:cNvSpPr/>
            <p:nvPr/>
          </p:nvSpPr>
          <p:spPr>
            <a:xfrm>
              <a:off x="5464411" y="6042824"/>
              <a:ext cx="2281439" cy="271844"/>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YEA Committee</a:t>
              </a:r>
            </a:p>
          </p:txBody>
        </p:sp>
        <p:sp>
          <p:nvSpPr>
            <p:cNvPr id="278" name="Rectángulo: esquinas redondeadas 277">
              <a:extLst>
                <a:ext uri="{FF2B5EF4-FFF2-40B4-BE49-F238E27FC236}">
                  <a16:creationId xmlns:a16="http://schemas.microsoft.com/office/drawing/2014/main" id="{98EA8154-901F-827E-DBCB-23605D5E191E}"/>
                </a:ext>
              </a:extLst>
            </p:cNvPr>
            <p:cNvSpPr/>
            <p:nvPr/>
          </p:nvSpPr>
          <p:spPr>
            <a:xfrm>
              <a:off x="5617657" y="5973360"/>
              <a:ext cx="2115721" cy="381848"/>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290" name="Grupo 289">
            <a:extLst>
              <a:ext uri="{FF2B5EF4-FFF2-40B4-BE49-F238E27FC236}">
                <a16:creationId xmlns:a16="http://schemas.microsoft.com/office/drawing/2014/main" id="{D5A58B4B-9E6F-1921-7CED-7C14D6BC8410}"/>
              </a:ext>
            </a:extLst>
          </p:cNvPr>
          <p:cNvGrpSpPr/>
          <p:nvPr/>
        </p:nvGrpSpPr>
        <p:grpSpPr>
          <a:xfrm>
            <a:off x="9367616" y="3425927"/>
            <a:ext cx="2281439" cy="297309"/>
            <a:chOff x="5617657" y="3805501"/>
            <a:chExt cx="2281439" cy="297309"/>
          </a:xfrm>
        </p:grpSpPr>
        <p:sp>
          <p:nvSpPr>
            <p:cNvPr id="291" name="Rectángulo 290">
              <a:extLst>
                <a:ext uri="{FF2B5EF4-FFF2-40B4-BE49-F238E27FC236}">
                  <a16:creationId xmlns:a16="http://schemas.microsoft.com/office/drawing/2014/main" id="{1DF0D941-253B-25B4-BA0E-961E767B673B}"/>
                </a:ext>
              </a:extLst>
            </p:cNvPr>
            <p:cNvSpPr/>
            <p:nvPr/>
          </p:nvSpPr>
          <p:spPr>
            <a:xfrm>
              <a:off x="5617657" y="3845199"/>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Certification Committee</a:t>
              </a:r>
            </a:p>
          </p:txBody>
        </p:sp>
        <p:sp>
          <p:nvSpPr>
            <p:cNvPr id="292" name="Rectángulo: esquinas redondeadas 291">
              <a:extLst>
                <a:ext uri="{FF2B5EF4-FFF2-40B4-BE49-F238E27FC236}">
                  <a16:creationId xmlns:a16="http://schemas.microsoft.com/office/drawing/2014/main" id="{4B9FB3C8-D901-DE19-50C5-8755F0DA92AD}"/>
                </a:ext>
              </a:extLst>
            </p:cNvPr>
            <p:cNvSpPr/>
            <p:nvPr/>
          </p:nvSpPr>
          <p:spPr>
            <a:xfrm>
              <a:off x="5783375" y="3805501"/>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94" name="Grupo 293">
            <a:extLst>
              <a:ext uri="{FF2B5EF4-FFF2-40B4-BE49-F238E27FC236}">
                <a16:creationId xmlns:a16="http://schemas.microsoft.com/office/drawing/2014/main" id="{2DD3E452-A04F-0880-D658-48EED8F79874}"/>
              </a:ext>
            </a:extLst>
          </p:cNvPr>
          <p:cNvGrpSpPr/>
          <p:nvPr/>
        </p:nvGrpSpPr>
        <p:grpSpPr>
          <a:xfrm>
            <a:off x="9378683" y="3796730"/>
            <a:ext cx="2281439" cy="297309"/>
            <a:chOff x="5617657" y="4314568"/>
            <a:chExt cx="2281439" cy="297309"/>
          </a:xfrm>
        </p:grpSpPr>
        <p:sp>
          <p:nvSpPr>
            <p:cNvPr id="295" name="Rectángulo 294">
              <a:extLst>
                <a:ext uri="{FF2B5EF4-FFF2-40B4-BE49-F238E27FC236}">
                  <a16:creationId xmlns:a16="http://schemas.microsoft.com/office/drawing/2014/main" id="{6BDE9949-2EB6-7D4F-E801-91CA0BC2CA7E}"/>
                </a:ext>
              </a:extLst>
            </p:cNvPr>
            <p:cNvSpPr/>
            <p:nvPr/>
          </p:nvSpPr>
          <p:spPr>
            <a:xfrm>
              <a:off x="5617657" y="4354266"/>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Handbook Committee</a:t>
              </a:r>
            </a:p>
          </p:txBody>
        </p:sp>
        <p:sp>
          <p:nvSpPr>
            <p:cNvPr id="296" name="Rectángulo: esquinas redondeadas 295">
              <a:extLst>
                <a:ext uri="{FF2B5EF4-FFF2-40B4-BE49-F238E27FC236}">
                  <a16:creationId xmlns:a16="http://schemas.microsoft.com/office/drawing/2014/main" id="{13B6D0E4-59E7-2180-A4C6-CDE5CC7E965F}"/>
                </a:ext>
              </a:extLst>
            </p:cNvPr>
            <p:cNvSpPr/>
            <p:nvPr/>
          </p:nvSpPr>
          <p:spPr>
            <a:xfrm>
              <a:off x="5783375" y="4314568"/>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297" name="Conector: angular 296">
            <a:extLst>
              <a:ext uri="{FF2B5EF4-FFF2-40B4-BE49-F238E27FC236}">
                <a16:creationId xmlns:a16="http://schemas.microsoft.com/office/drawing/2014/main" id="{8B097C30-6ACE-549E-5FA1-BF6A42D9B36A}"/>
              </a:ext>
            </a:extLst>
          </p:cNvPr>
          <p:cNvCxnSpPr>
            <a:cxnSpLocks/>
            <a:endCxn id="296" idx="1"/>
          </p:cNvCxnSpPr>
          <p:nvPr/>
        </p:nvCxnSpPr>
        <p:spPr>
          <a:xfrm rot="16200000" flipH="1">
            <a:off x="9048359" y="3441753"/>
            <a:ext cx="626736" cy="365348"/>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298" name="Grupo 297">
            <a:extLst>
              <a:ext uri="{FF2B5EF4-FFF2-40B4-BE49-F238E27FC236}">
                <a16:creationId xmlns:a16="http://schemas.microsoft.com/office/drawing/2014/main" id="{3281A698-C401-3407-B091-CD50A16FC95A}"/>
              </a:ext>
            </a:extLst>
          </p:cNvPr>
          <p:cNvGrpSpPr/>
          <p:nvPr/>
        </p:nvGrpSpPr>
        <p:grpSpPr>
          <a:xfrm>
            <a:off x="9378683" y="4164277"/>
            <a:ext cx="2281439" cy="297309"/>
            <a:chOff x="5545866" y="4904084"/>
            <a:chExt cx="2281439" cy="297309"/>
          </a:xfrm>
        </p:grpSpPr>
        <p:sp>
          <p:nvSpPr>
            <p:cNvPr id="299" name="Rectángulo 298">
              <a:extLst>
                <a:ext uri="{FF2B5EF4-FFF2-40B4-BE49-F238E27FC236}">
                  <a16:creationId xmlns:a16="http://schemas.microsoft.com/office/drawing/2014/main" id="{2F7C8279-9864-3CBD-38A5-15BAB9151026}"/>
                </a:ext>
              </a:extLst>
            </p:cNvPr>
            <p:cNvSpPr/>
            <p:nvPr/>
          </p:nvSpPr>
          <p:spPr>
            <a:xfrm>
              <a:off x="5545866" y="4943782"/>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Historical Committee</a:t>
              </a:r>
            </a:p>
          </p:txBody>
        </p:sp>
        <p:sp>
          <p:nvSpPr>
            <p:cNvPr id="300" name="Rectángulo: esquinas redondeadas 299">
              <a:extLst>
                <a:ext uri="{FF2B5EF4-FFF2-40B4-BE49-F238E27FC236}">
                  <a16:creationId xmlns:a16="http://schemas.microsoft.com/office/drawing/2014/main" id="{B43B5C35-7200-3080-6483-E4C38E436F26}"/>
                </a:ext>
              </a:extLst>
            </p:cNvPr>
            <p:cNvSpPr/>
            <p:nvPr/>
          </p:nvSpPr>
          <p:spPr>
            <a:xfrm>
              <a:off x="5711584" y="4904084"/>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cxnSp>
        <p:nvCxnSpPr>
          <p:cNvPr id="301" name="Conector: angular 300">
            <a:extLst>
              <a:ext uri="{FF2B5EF4-FFF2-40B4-BE49-F238E27FC236}">
                <a16:creationId xmlns:a16="http://schemas.microsoft.com/office/drawing/2014/main" id="{F6F67EB5-6A44-9508-F324-66AA107BD9C3}"/>
              </a:ext>
            </a:extLst>
          </p:cNvPr>
          <p:cNvCxnSpPr>
            <a:cxnSpLocks/>
            <a:endCxn id="300" idx="1"/>
          </p:cNvCxnSpPr>
          <p:nvPr/>
        </p:nvCxnSpPr>
        <p:spPr>
          <a:xfrm rot="16200000" flipH="1">
            <a:off x="8882710" y="3643650"/>
            <a:ext cx="974789" cy="348594"/>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302" name="Grupo 301">
            <a:extLst>
              <a:ext uri="{FF2B5EF4-FFF2-40B4-BE49-F238E27FC236}">
                <a16:creationId xmlns:a16="http://schemas.microsoft.com/office/drawing/2014/main" id="{50F8FAA3-3D85-ED9C-F4F6-1D858FD44846}"/>
              </a:ext>
            </a:extLst>
          </p:cNvPr>
          <p:cNvGrpSpPr/>
          <p:nvPr/>
        </p:nvGrpSpPr>
        <p:grpSpPr>
          <a:xfrm>
            <a:off x="9378683" y="4506119"/>
            <a:ext cx="2281439" cy="297309"/>
            <a:chOff x="5551593" y="5438722"/>
            <a:chExt cx="2281439" cy="297309"/>
          </a:xfrm>
        </p:grpSpPr>
        <p:sp>
          <p:nvSpPr>
            <p:cNvPr id="303" name="Rectángulo 302">
              <a:extLst>
                <a:ext uri="{FF2B5EF4-FFF2-40B4-BE49-F238E27FC236}">
                  <a16:creationId xmlns:a16="http://schemas.microsoft.com/office/drawing/2014/main" id="{E98D8299-0819-C8DA-741C-E6C5E7100166}"/>
                </a:ext>
              </a:extLst>
            </p:cNvPr>
            <p:cNvSpPr/>
            <p:nvPr/>
          </p:nvSpPr>
          <p:spPr>
            <a:xfrm>
              <a:off x="5551593" y="5478420"/>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Training and Education Committee</a:t>
              </a:r>
            </a:p>
          </p:txBody>
        </p:sp>
        <p:sp>
          <p:nvSpPr>
            <p:cNvPr id="304" name="Rectángulo: esquinas redondeadas 303">
              <a:extLst>
                <a:ext uri="{FF2B5EF4-FFF2-40B4-BE49-F238E27FC236}">
                  <a16:creationId xmlns:a16="http://schemas.microsoft.com/office/drawing/2014/main" id="{5605C6A4-22A3-9AB2-C797-EA48045901F3}"/>
                </a:ext>
              </a:extLst>
            </p:cNvPr>
            <p:cNvSpPr/>
            <p:nvPr/>
          </p:nvSpPr>
          <p:spPr>
            <a:xfrm>
              <a:off x="5717311" y="5438722"/>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cxnSp>
        <p:nvCxnSpPr>
          <p:cNvPr id="305" name="Conector: angular 304">
            <a:extLst>
              <a:ext uri="{FF2B5EF4-FFF2-40B4-BE49-F238E27FC236}">
                <a16:creationId xmlns:a16="http://schemas.microsoft.com/office/drawing/2014/main" id="{4AD4E2F7-9972-9A8A-7BDB-B97FD78484FC}"/>
              </a:ext>
            </a:extLst>
          </p:cNvPr>
          <p:cNvCxnSpPr>
            <a:cxnSpLocks/>
            <a:endCxn id="304" idx="1"/>
          </p:cNvCxnSpPr>
          <p:nvPr/>
        </p:nvCxnSpPr>
        <p:spPr>
          <a:xfrm rot="16200000" flipH="1">
            <a:off x="8925678" y="4028460"/>
            <a:ext cx="877787" cy="359660"/>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306" name="Grupo 305">
            <a:extLst>
              <a:ext uri="{FF2B5EF4-FFF2-40B4-BE49-F238E27FC236}">
                <a16:creationId xmlns:a16="http://schemas.microsoft.com/office/drawing/2014/main" id="{033B7FE2-8952-E47E-845B-956A57CE26B2}"/>
              </a:ext>
            </a:extLst>
          </p:cNvPr>
          <p:cNvGrpSpPr/>
          <p:nvPr/>
        </p:nvGrpSpPr>
        <p:grpSpPr>
          <a:xfrm>
            <a:off x="9367616" y="4865859"/>
            <a:ext cx="2281439" cy="297309"/>
            <a:chOff x="5451939" y="5973360"/>
            <a:chExt cx="2281439" cy="297309"/>
          </a:xfrm>
        </p:grpSpPr>
        <p:sp>
          <p:nvSpPr>
            <p:cNvPr id="307" name="Rectángulo 306">
              <a:extLst>
                <a:ext uri="{FF2B5EF4-FFF2-40B4-BE49-F238E27FC236}">
                  <a16:creationId xmlns:a16="http://schemas.microsoft.com/office/drawing/2014/main" id="{53B75291-9459-756D-C406-AA793CE6C83B}"/>
                </a:ext>
              </a:extLst>
            </p:cNvPr>
            <p:cNvSpPr/>
            <p:nvPr/>
          </p:nvSpPr>
          <p:spPr>
            <a:xfrm>
              <a:off x="5451939" y="6013058"/>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Publications Committee</a:t>
              </a:r>
            </a:p>
          </p:txBody>
        </p:sp>
        <p:sp>
          <p:nvSpPr>
            <p:cNvPr id="308" name="Rectángulo: esquinas redondeadas 307">
              <a:extLst>
                <a:ext uri="{FF2B5EF4-FFF2-40B4-BE49-F238E27FC236}">
                  <a16:creationId xmlns:a16="http://schemas.microsoft.com/office/drawing/2014/main" id="{E4FC7C5F-0AAF-4881-F925-A8DD6C4ED88F}"/>
                </a:ext>
              </a:extLst>
            </p:cNvPr>
            <p:cNvSpPr/>
            <p:nvPr/>
          </p:nvSpPr>
          <p:spPr>
            <a:xfrm>
              <a:off x="5617657" y="5973360"/>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cxnSp>
        <p:nvCxnSpPr>
          <p:cNvPr id="309" name="Conector: angular 308">
            <a:extLst>
              <a:ext uri="{FF2B5EF4-FFF2-40B4-BE49-F238E27FC236}">
                <a16:creationId xmlns:a16="http://schemas.microsoft.com/office/drawing/2014/main" id="{CB96E872-241F-9A04-AD5D-412F284EBA77}"/>
              </a:ext>
            </a:extLst>
          </p:cNvPr>
          <p:cNvCxnSpPr>
            <a:cxnSpLocks/>
            <a:endCxn id="308" idx="1"/>
          </p:cNvCxnSpPr>
          <p:nvPr/>
        </p:nvCxnSpPr>
        <p:spPr>
          <a:xfrm rot="16200000" flipH="1">
            <a:off x="8522592" y="3996181"/>
            <a:ext cx="1672891" cy="34859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10" name="Conector: angular 309">
            <a:extLst>
              <a:ext uri="{FF2B5EF4-FFF2-40B4-BE49-F238E27FC236}">
                <a16:creationId xmlns:a16="http://schemas.microsoft.com/office/drawing/2014/main" id="{922D9A8F-D105-F969-FDD7-248981FED326}"/>
              </a:ext>
            </a:extLst>
          </p:cNvPr>
          <p:cNvCxnSpPr>
            <a:cxnSpLocks/>
          </p:cNvCxnSpPr>
          <p:nvPr/>
        </p:nvCxnSpPr>
        <p:spPr>
          <a:xfrm rot="16200000" flipV="1">
            <a:off x="6467739" y="-461704"/>
            <a:ext cx="18417" cy="6743201"/>
          </a:xfrm>
          <a:prstGeom prst="bentConnector3">
            <a:avLst>
              <a:gd name="adj1" fmla="val 1341245"/>
            </a:avLst>
          </a:prstGeom>
        </p:spPr>
        <p:style>
          <a:lnRef idx="1">
            <a:schemeClr val="accent1"/>
          </a:lnRef>
          <a:fillRef idx="0">
            <a:schemeClr val="accent1"/>
          </a:fillRef>
          <a:effectRef idx="0">
            <a:schemeClr val="accent1"/>
          </a:effectRef>
          <a:fontRef idx="minor">
            <a:schemeClr val="tx1"/>
          </a:fontRef>
        </p:style>
      </p:cxnSp>
      <p:grpSp>
        <p:nvGrpSpPr>
          <p:cNvPr id="67" name="Grupo 66">
            <a:extLst>
              <a:ext uri="{FF2B5EF4-FFF2-40B4-BE49-F238E27FC236}">
                <a16:creationId xmlns:a16="http://schemas.microsoft.com/office/drawing/2014/main" id="{74496A59-B696-B4F3-B172-1CB82BC930F9}"/>
              </a:ext>
            </a:extLst>
          </p:cNvPr>
          <p:cNvGrpSpPr/>
          <p:nvPr/>
        </p:nvGrpSpPr>
        <p:grpSpPr>
          <a:xfrm>
            <a:off x="8145098" y="416159"/>
            <a:ext cx="1712852" cy="319051"/>
            <a:chOff x="8317633" y="1060129"/>
            <a:chExt cx="1741088" cy="408643"/>
          </a:xfrm>
        </p:grpSpPr>
        <p:sp>
          <p:nvSpPr>
            <p:cNvPr id="68" name="Rectángulo 67">
              <a:extLst>
                <a:ext uri="{FF2B5EF4-FFF2-40B4-BE49-F238E27FC236}">
                  <a16:creationId xmlns:a16="http://schemas.microsoft.com/office/drawing/2014/main" id="{C9C24228-B261-45E7-200D-69F5D4BCB705}"/>
                </a:ext>
              </a:extLst>
            </p:cNvPr>
            <p:cNvSpPr/>
            <p:nvPr/>
          </p:nvSpPr>
          <p:spPr>
            <a:xfrm>
              <a:off x="8317633" y="1138822"/>
              <a:ext cx="1741088" cy="329950"/>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Strategic Industry Advisory Group</a:t>
              </a:r>
            </a:p>
          </p:txBody>
        </p:sp>
        <p:sp>
          <p:nvSpPr>
            <p:cNvPr id="69" name="Rectángulo: esquinas redondeadas 68">
              <a:extLst>
                <a:ext uri="{FF2B5EF4-FFF2-40B4-BE49-F238E27FC236}">
                  <a16:creationId xmlns:a16="http://schemas.microsoft.com/office/drawing/2014/main" id="{0C80FA34-7F72-E438-09B0-09F183D274BD}"/>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70" name="Conector: angular 69">
            <a:extLst>
              <a:ext uri="{FF2B5EF4-FFF2-40B4-BE49-F238E27FC236}">
                <a16:creationId xmlns:a16="http://schemas.microsoft.com/office/drawing/2014/main" id="{40C737A8-883D-CBC8-68A2-9A338ACE1C08}"/>
              </a:ext>
            </a:extLst>
          </p:cNvPr>
          <p:cNvCxnSpPr>
            <a:cxnSpLocks/>
            <a:stCxn id="15" idx="3"/>
            <a:endCxn id="69" idx="1"/>
          </p:cNvCxnSpPr>
          <p:nvPr/>
        </p:nvCxnSpPr>
        <p:spPr>
          <a:xfrm flipV="1">
            <a:off x="7142031" y="557224"/>
            <a:ext cx="1118082" cy="47874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nvGrpSpPr>
          <p:cNvPr id="3" name="Grupo 2">
            <a:extLst>
              <a:ext uri="{FF2B5EF4-FFF2-40B4-BE49-F238E27FC236}">
                <a16:creationId xmlns:a16="http://schemas.microsoft.com/office/drawing/2014/main" id="{52CEB98F-53AA-E608-5E5F-C8900C5127D7}"/>
              </a:ext>
            </a:extLst>
          </p:cNvPr>
          <p:cNvGrpSpPr/>
          <p:nvPr/>
        </p:nvGrpSpPr>
        <p:grpSpPr>
          <a:xfrm>
            <a:off x="2872253" y="6436226"/>
            <a:ext cx="1956444" cy="297309"/>
            <a:chOff x="5451939" y="5973360"/>
            <a:chExt cx="2281439" cy="297309"/>
          </a:xfrm>
        </p:grpSpPr>
        <p:sp>
          <p:nvSpPr>
            <p:cNvPr id="4" name="Rectángulo 3">
              <a:extLst>
                <a:ext uri="{FF2B5EF4-FFF2-40B4-BE49-F238E27FC236}">
                  <a16:creationId xmlns:a16="http://schemas.microsoft.com/office/drawing/2014/main" id="{AB02C804-2825-E787-10DC-5D620547B21E}"/>
                </a:ext>
              </a:extLst>
            </p:cNvPr>
            <p:cNvSpPr/>
            <p:nvPr/>
          </p:nvSpPr>
          <p:spPr>
            <a:xfrm>
              <a:off x="5451939" y="6013058"/>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GA Committee</a:t>
              </a:r>
            </a:p>
          </p:txBody>
        </p:sp>
        <p:sp>
          <p:nvSpPr>
            <p:cNvPr id="5" name="Rectángulo: esquinas redondeadas 4">
              <a:extLst>
                <a:ext uri="{FF2B5EF4-FFF2-40B4-BE49-F238E27FC236}">
                  <a16:creationId xmlns:a16="http://schemas.microsoft.com/office/drawing/2014/main" id="{543F2388-3CBC-1302-126B-E13B21F3C83C}"/>
                </a:ext>
              </a:extLst>
            </p:cNvPr>
            <p:cNvSpPr/>
            <p:nvPr/>
          </p:nvSpPr>
          <p:spPr>
            <a:xfrm>
              <a:off x="5617657" y="5973360"/>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2" name="Rectángulo: esquinas redondeadas 48">
            <a:extLst>
              <a:ext uri="{FF2B5EF4-FFF2-40B4-BE49-F238E27FC236}">
                <a16:creationId xmlns:a16="http://schemas.microsoft.com/office/drawing/2014/main" id="{6D9726DA-4808-21F2-E9A9-76CE15CA005D}"/>
              </a:ext>
            </a:extLst>
          </p:cNvPr>
          <p:cNvSpPr/>
          <p:nvPr/>
        </p:nvSpPr>
        <p:spPr>
          <a:xfrm>
            <a:off x="10364365" y="605563"/>
            <a:ext cx="1407467"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38">
            <a:extLst>
              <a:ext uri="{FF2B5EF4-FFF2-40B4-BE49-F238E27FC236}">
                <a16:creationId xmlns:a16="http://schemas.microsoft.com/office/drawing/2014/main" id="{70A1419A-51BC-9F0B-44A4-982BC26B1CF7}"/>
              </a:ext>
            </a:extLst>
          </p:cNvPr>
          <p:cNvSpPr/>
          <p:nvPr/>
        </p:nvSpPr>
        <p:spPr>
          <a:xfrm>
            <a:off x="10256258" y="670435"/>
            <a:ext cx="157418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Development Committee</a:t>
            </a:r>
          </a:p>
        </p:txBody>
      </p:sp>
      <p:sp>
        <p:nvSpPr>
          <p:cNvPr id="11" name="Rectángulo 290">
            <a:extLst>
              <a:ext uri="{FF2B5EF4-FFF2-40B4-BE49-F238E27FC236}">
                <a16:creationId xmlns:a16="http://schemas.microsoft.com/office/drawing/2014/main" id="{2C8769FB-F1CF-A166-CDB9-86B8962C4914}"/>
              </a:ext>
            </a:extLst>
          </p:cNvPr>
          <p:cNvSpPr/>
          <p:nvPr/>
        </p:nvSpPr>
        <p:spPr>
          <a:xfrm>
            <a:off x="5004673" y="4279989"/>
            <a:ext cx="716173"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JEPC</a:t>
            </a:r>
          </a:p>
        </p:txBody>
      </p:sp>
      <p:cxnSp>
        <p:nvCxnSpPr>
          <p:cNvPr id="24" name="Conector recto 16">
            <a:extLst>
              <a:ext uri="{FF2B5EF4-FFF2-40B4-BE49-F238E27FC236}">
                <a16:creationId xmlns:a16="http://schemas.microsoft.com/office/drawing/2014/main" id="{5CEC51E1-00F9-CA7D-2D7F-5F589203980F}"/>
              </a:ext>
            </a:extLst>
          </p:cNvPr>
          <p:cNvCxnSpPr/>
          <p:nvPr/>
        </p:nvCxnSpPr>
        <p:spPr>
          <a:xfrm>
            <a:off x="2781860" y="3594968"/>
            <a:ext cx="2316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16">
            <a:extLst>
              <a:ext uri="{FF2B5EF4-FFF2-40B4-BE49-F238E27FC236}">
                <a16:creationId xmlns:a16="http://schemas.microsoft.com/office/drawing/2014/main" id="{953D2C48-8D05-A159-D3CB-FB8D5D6E7EA9}"/>
              </a:ext>
            </a:extLst>
          </p:cNvPr>
          <p:cNvCxnSpPr>
            <a:cxnSpLocks/>
          </p:cNvCxnSpPr>
          <p:nvPr/>
        </p:nvCxnSpPr>
        <p:spPr>
          <a:xfrm>
            <a:off x="2764926" y="4718255"/>
            <a:ext cx="2807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16">
            <a:extLst>
              <a:ext uri="{FF2B5EF4-FFF2-40B4-BE49-F238E27FC236}">
                <a16:creationId xmlns:a16="http://schemas.microsoft.com/office/drawing/2014/main" id="{9FA732B2-D402-3A02-FC57-BDDEE3695C8B}"/>
              </a:ext>
            </a:extLst>
          </p:cNvPr>
          <p:cNvCxnSpPr/>
          <p:nvPr/>
        </p:nvCxnSpPr>
        <p:spPr>
          <a:xfrm>
            <a:off x="2781860" y="3955401"/>
            <a:ext cx="2316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16">
            <a:extLst>
              <a:ext uri="{FF2B5EF4-FFF2-40B4-BE49-F238E27FC236}">
                <a16:creationId xmlns:a16="http://schemas.microsoft.com/office/drawing/2014/main" id="{B6EECB66-02E6-644D-3DE0-925F563F8433}"/>
              </a:ext>
            </a:extLst>
          </p:cNvPr>
          <p:cNvCxnSpPr>
            <a:cxnSpLocks/>
          </p:cNvCxnSpPr>
          <p:nvPr/>
        </p:nvCxnSpPr>
        <p:spPr>
          <a:xfrm>
            <a:off x="2749671" y="4316042"/>
            <a:ext cx="2807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ector recto 16">
            <a:extLst>
              <a:ext uri="{FF2B5EF4-FFF2-40B4-BE49-F238E27FC236}">
                <a16:creationId xmlns:a16="http://schemas.microsoft.com/office/drawing/2014/main" id="{FB43B2DF-F7B6-F069-25F8-5BA903994FD7}"/>
              </a:ext>
            </a:extLst>
          </p:cNvPr>
          <p:cNvCxnSpPr>
            <a:cxnSpLocks/>
          </p:cNvCxnSpPr>
          <p:nvPr/>
        </p:nvCxnSpPr>
        <p:spPr>
          <a:xfrm>
            <a:off x="6059919" y="4337256"/>
            <a:ext cx="3485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ector recto 16">
            <a:extLst>
              <a:ext uri="{FF2B5EF4-FFF2-40B4-BE49-F238E27FC236}">
                <a16:creationId xmlns:a16="http://schemas.microsoft.com/office/drawing/2014/main" id="{AABB1618-CE49-FA05-2115-5102B82E8A94}"/>
              </a:ext>
            </a:extLst>
          </p:cNvPr>
          <p:cNvCxnSpPr>
            <a:cxnSpLocks/>
          </p:cNvCxnSpPr>
          <p:nvPr/>
        </p:nvCxnSpPr>
        <p:spPr>
          <a:xfrm>
            <a:off x="6059919" y="4671784"/>
            <a:ext cx="3622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ector recto 16">
            <a:extLst>
              <a:ext uri="{FF2B5EF4-FFF2-40B4-BE49-F238E27FC236}">
                <a16:creationId xmlns:a16="http://schemas.microsoft.com/office/drawing/2014/main" id="{D79DC4E9-0825-BEE8-8C85-9029440554A3}"/>
              </a:ext>
            </a:extLst>
          </p:cNvPr>
          <p:cNvCxnSpPr>
            <a:cxnSpLocks/>
          </p:cNvCxnSpPr>
          <p:nvPr/>
        </p:nvCxnSpPr>
        <p:spPr>
          <a:xfrm>
            <a:off x="6059919" y="3954095"/>
            <a:ext cx="3651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ector recto 16">
            <a:extLst>
              <a:ext uri="{FF2B5EF4-FFF2-40B4-BE49-F238E27FC236}">
                <a16:creationId xmlns:a16="http://schemas.microsoft.com/office/drawing/2014/main" id="{316D7DD6-1FE3-5E11-83AC-E9F0FE9A0715}"/>
              </a:ext>
            </a:extLst>
          </p:cNvPr>
          <p:cNvCxnSpPr>
            <a:cxnSpLocks/>
          </p:cNvCxnSpPr>
          <p:nvPr/>
        </p:nvCxnSpPr>
        <p:spPr>
          <a:xfrm>
            <a:off x="6059919" y="3583292"/>
            <a:ext cx="3596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Conector: angular 53">
            <a:extLst>
              <a:ext uri="{FF2B5EF4-FFF2-40B4-BE49-F238E27FC236}">
                <a16:creationId xmlns:a16="http://schemas.microsoft.com/office/drawing/2014/main" id="{F97C55A3-519C-6035-6D01-F1B9F7C88CD9}"/>
              </a:ext>
            </a:extLst>
          </p:cNvPr>
          <p:cNvCxnSpPr>
            <a:cxnSpLocks/>
            <a:endCxn id="223" idx="2"/>
          </p:cNvCxnSpPr>
          <p:nvPr/>
        </p:nvCxnSpPr>
        <p:spPr>
          <a:xfrm flipV="1">
            <a:off x="11009133" y="1256551"/>
            <a:ext cx="34220" cy="5670"/>
          </a:xfrm>
          <a:prstGeom prst="bentConnector2">
            <a:avLst/>
          </a:prstGeom>
          <a:ln>
            <a:prstDash val="dash"/>
          </a:ln>
        </p:spPr>
        <p:style>
          <a:lnRef idx="1">
            <a:schemeClr val="accent1"/>
          </a:lnRef>
          <a:fillRef idx="0">
            <a:schemeClr val="accent1"/>
          </a:fillRef>
          <a:effectRef idx="0">
            <a:schemeClr val="accent1"/>
          </a:effectRef>
          <a:fontRef idx="minor">
            <a:schemeClr val="tx1"/>
          </a:fontRef>
        </p:style>
      </p:cxnSp>
      <p:cxnSp>
        <p:nvCxnSpPr>
          <p:cNvPr id="82" name="Conector recto 16">
            <a:extLst>
              <a:ext uri="{FF2B5EF4-FFF2-40B4-BE49-F238E27FC236}">
                <a16:creationId xmlns:a16="http://schemas.microsoft.com/office/drawing/2014/main" id="{11E2693D-A0A7-9297-1599-713399B672DC}"/>
              </a:ext>
            </a:extLst>
          </p:cNvPr>
          <p:cNvCxnSpPr>
            <a:cxnSpLocks/>
          </p:cNvCxnSpPr>
          <p:nvPr/>
        </p:nvCxnSpPr>
        <p:spPr>
          <a:xfrm>
            <a:off x="2764926" y="5086115"/>
            <a:ext cx="2570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Conector recto 16">
            <a:extLst>
              <a:ext uri="{FF2B5EF4-FFF2-40B4-BE49-F238E27FC236}">
                <a16:creationId xmlns:a16="http://schemas.microsoft.com/office/drawing/2014/main" id="{75A983B6-4947-921D-36FE-228F57DD046F}"/>
              </a:ext>
            </a:extLst>
          </p:cNvPr>
          <p:cNvCxnSpPr>
            <a:cxnSpLocks/>
          </p:cNvCxnSpPr>
          <p:nvPr/>
        </p:nvCxnSpPr>
        <p:spPr>
          <a:xfrm>
            <a:off x="2756474" y="5434482"/>
            <a:ext cx="2316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Conector recto 16">
            <a:extLst>
              <a:ext uri="{FF2B5EF4-FFF2-40B4-BE49-F238E27FC236}">
                <a16:creationId xmlns:a16="http://schemas.microsoft.com/office/drawing/2014/main" id="{7635A51C-4C8E-384B-DDA1-C06309D1AB77}"/>
              </a:ext>
            </a:extLst>
          </p:cNvPr>
          <p:cNvCxnSpPr>
            <a:cxnSpLocks/>
          </p:cNvCxnSpPr>
          <p:nvPr/>
        </p:nvCxnSpPr>
        <p:spPr>
          <a:xfrm>
            <a:off x="2767179" y="5799143"/>
            <a:ext cx="2316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Conector recto 16">
            <a:extLst>
              <a:ext uri="{FF2B5EF4-FFF2-40B4-BE49-F238E27FC236}">
                <a16:creationId xmlns:a16="http://schemas.microsoft.com/office/drawing/2014/main" id="{3AAF907F-FA93-80C2-8C8D-13166F55D94D}"/>
              </a:ext>
            </a:extLst>
          </p:cNvPr>
          <p:cNvCxnSpPr>
            <a:cxnSpLocks/>
          </p:cNvCxnSpPr>
          <p:nvPr/>
        </p:nvCxnSpPr>
        <p:spPr>
          <a:xfrm>
            <a:off x="2767667" y="6169508"/>
            <a:ext cx="244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Conector recto 16">
            <a:extLst>
              <a:ext uri="{FF2B5EF4-FFF2-40B4-BE49-F238E27FC236}">
                <a16:creationId xmlns:a16="http://schemas.microsoft.com/office/drawing/2014/main" id="{5461E255-A1C1-A1DB-E827-D3ECC0483D1E}"/>
              </a:ext>
            </a:extLst>
          </p:cNvPr>
          <p:cNvCxnSpPr>
            <a:cxnSpLocks/>
            <a:stCxn id="260" idx="3"/>
            <a:endCxn id="7" idx="1"/>
          </p:cNvCxnSpPr>
          <p:nvPr/>
        </p:nvCxnSpPr>
        <p:spPr>
          <a:xfrm>
            <a:off x="4839763" y="4365783"/>
            <a:ext cx="189852" cy="1498"/>
          </a:xfrm>
          <a:prstGeom prst="line">
            <a:avLst/>
          </a:prstGeom>
          <a:ln>
            <a:prstDash val="solid"/>
          </a:ln>
        </p:spPr>
        <p:style>
          <a:lnRef idx="1">
            <a:schemeClr val="accent1"/>
          </a:lnRef>
          <a:fillRef idx="0">
            <a:schemeClr val="accent1"/>
          </a:fillRef>
          <a:effectRef idx="0">
            <a:schemeClr val="accent1"/>
          </a:effectRef>
          <a:fontRef idx="minor">
            <a:schemeClr val="tx1"/>
          </a:fontRef>
        </p:style>
      </p:cxnSp>
      <p:sp>
        <p:nvSpPr>
          <p:cNvPr id="7" name="Rectángulo: esquinas redondeadas 48">
            <a:extLst>
              <a:ext uri="{FF2B5EF4-FFF2-40B4-BE49-F238E27FC236}">
                <a16:creationId xmlns:a16="http://schemas.microsoft.com/office/drawing/2014/main" id="{708931A7-643C-ED0C-B9A2-A50F5E53AF81}"/>
              </a:ext>
            </a:extLst>
          </p:cNvPr>
          <p:cNvSpPr/>
          <p:nvPr/>
        </p:nvSpPr>
        <p:spPr>
          <a:xfrm>
            <a:off x="5029615" y="4235456"/>
            <a:ext cx="822412" cy="26365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0" name="Conector: angular 108">
            <a:extLst>
              <a:ext uri="{FF2B5EF4-FFF2-40B4-BE49-F238E27FC236}">
                <a16:creationId xmlns:a16="http://schemas.microsoft.com/office/drawing/2014/main" id="{4E6E0158-234A-C06D-21BA-4BAD9369CD3E}"/>
              </a:ext>
            </a:extLst>
          </p:cNvPr>
          <p:cNvCxnSpPr>
            <a:cxnSpLocks/>
          </p:cNvCxnSpPr>
          <p:nvPr/>
        </p:nvCxnSpPr>
        <p:spPr>
          <a:xfrm rot="16200000" flipH="1">
            <a:off x="1750066" y="4101289"/>
            <a:ext cx="1548511" cy="4203"/>
          </a:xfrm>
          <a:prstGeom prst="bentConnector3">
            <a:avLst>
              <a:gd name="adj1" fmla="val 50000"/>
            </a:avLst>
          </a:prstGeom>
          <a:ln>
            <a:prstDash val="dash"/>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B3620DE9-AAEE-C15D-5EC5-62026DC77D5C}"/>
              </a:ext>
            </a:extLst>
          </p:cNvPr>
          <p:cNvGrpSpPr/>
          <p:nvPr/>
        </p:nvGrpSpPr>
        <p:grpSpPr>
          <a:xfrm>
            <a:off x="6234215" y="5281395"/>
            <a:ext cx="2281439" cy="297309"/>
            <a:chOff x="5451939" y="5973360"/>
            <a:chExt cx="2281439" cy="297309"/>
          </a:xfrm>
        </p:grpSpPr>
        <p:sp>
          <p:nvSpPr>
            <p:cNvPr id="12" name="Rectángulo 11">
              <a:extLst>
                <a:ext uri="{FF2B5EF4-FFF2-40B4-BE49-F238E27FC236}">
                  <a16:creationId xmlns:a16="http://schemas.microsoft.com/office/drawing/2014/main" id="{0913377A-1589-506F-632C-92EA345663EE}"/>
                </a:ext>
              </a:extLst>
            </p:cNvPr>
            <p:cNvSpPr/>
            <p:nvPr/>
          </p:nvSpPr>
          <p:spPr>
            <a:xfrm>
              <a:off x="5451939" y="6013058"/>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Standards Committee</a:t>
              </a:r>
            </a:p>
          </p:txBody>
        </p:sp>
        <p:sp>
          <p:nvSpPr>
            <p:cNvPr id="14" name="Rectángulo: esquinas redondeadas 13">
              <a:extLst>
                <a:ext uri="{FF2B5EF4-FFF2-40B4-BE49-F238E27FC236}">
                  <a16:creationId xmlns:a16="http://schemas.microsoft.com/office/drawing/2014/main" id="{47D39CC5-CA97-9AFF-39DF-D92D2FA579F1}"/>
                </a:ext>
              </a:extLst>
            </p:cNvPr>
            <p:cNvSpPr/>
            <p:nvPr/>
          </p:nvSpPr>
          <p:spPr>
            <a:xfrm>
              <a:off x="5617657" y="5973360"/>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19" name="Grupo 18">
            <a:extLst>
              <a:ext uri="{FF2B5EF4-FFF2-40B4-BE49-F238E27FC236}">
                <a16:creationId xmlns:a16="http://schemas.microsoft.com/office/drawing/2014/main" id="{78AC29FC-CEE9-3DAE-F150-9CBA41B19AEC}"/>
              </a:ext>
            </a:extLst>
          </p:cNvPr>
          <p:cNvGrpSpPr/>
          <p:nvPr/>
        </p:nvGrpSpPr>
        <p:grpSpPr>
          <a:xfrm>
            <a:off x="8260005" y="60995"/>
            <a:ext cx="1569673" cy="304261"/>
            <a:chOff x="2154706" y="3146875"/>
            <a:chExt cx="1672908" cy="418366"/>
          </a:xfrm>
        </p:grpSpPr>
        <p:sp>
          <p:nvSpPr>
            <p:cNvPr id="20" name="Rectángulo 19">
              <a:extLst>
                <a:ext uri="{FF2B5EF4-FFF2-40B4-BE49-F238E27FC236}">
                  <a16:creationId xmlns:a16="http://schemas.microsoft.com/office/drawing/2014/main" id="{688D5641-E94C-812B-7C5C-2FC3B0E9E8B9}"/>
                </a:ext>
              </a:extLst>
            </p:cNvPr>
            <p:cNvSpPr/>
            <p:nvPr/>
          </p:nvSpPr>
          <p:spPr>
            <a:xfrm>
              <a:off x="2212636" y="3244467"/>
              <a:ext cx="1308395"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ExCom </a:t>
              </a:r>
            </a:p>
          </p:txBody>
        </p:sp>
        <p:sp>
          <p:nvSpPr>
            <p:cNvPr id="21" name="Rectángulo: esquinas redondeadas 20">
              <a:extLst>
                <a:ext uri="{FF2B5EF4-FFF2-40B4-BE49-F238E27FC236}">
                  <a16:creationId xmlns:a16="http://schemas.microsoft.com/office/drawing/2014/main" id="{CBEA972C-08DC-51B1-24A5-A886D658F772}"/>
                </a:ext>
              </a:extLst>
            </p:cNvPr>
            <p:cNvSpPr/>
            <p:nvPr/>
          </p:nvSpPr>
          <p:spPr>
            <a:xfrm>
              <a:off x="2154707" y="3146871"/>
              <a:ext cx="1672909" cy="418365"/>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cxnSp>
        <p:nvCxnSpPr>
          <p:cNvPr id="63" name="Conector: angular 53">
            <a:extLst>
              <a:ext uri="{FF2B5EF4-FFF2-40B4-BE49-F238E27FC236}">
                <a16:creationId xmlns:a16="http://schemas.microsoft.com/office/drawing/2014/main" id="{7CC45DED-40CA-94EB-F5A4-5027E01E5926}"/>
              </a:ext>
            </a:extLst>
          </p:cNvPr>
          <p:cNvCxnSpPr>
            <a:cxnSpLocks/>
            <a:stCxn id="220" idx="0"/>
            <a:endCxn id="223" idx="2"/>
          </p:cNvCxnSpPr>
          <p:nvPr/>
        </p:nvCxnSpPr>
        <p:spPr>
          <a:xfrm rot="16200000" flipV="1">
            <a:off x="10775253" y="1524653"/>
            <a:ext cx="580909" cy="44707"/>
          </a:xfrm>
          <a:prstGeom prst="bentConnector3">
            <a:avLst>
              <a:gd name="adj1" fmla="val 245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7" name="Grupo 26">
            <a:extLst>
              <a:ext uri="{FF2B5EF4-FFF2-40B4-BE49-F238E27FC236}">
                <a16:creationId xmlns:a16="http://schemas.microsoft.com/office/drawing/2014/main" id="{E9AEDCE8-D0C7-1A3D-663B-C0DFEA90B189}"/>
              </a:ext>
            </a:extLst>
          </p:cNvPr>
          <p:cNvGrpSpPr/>
          <p:nvPr/>
        </p:nvGrpSpPr>
        <p:grpSpPr>
          <a:xfrm>
            <a:off x="8172388" y="1869390"/>
            <a:ext cx="1684985" cy="288226"/>
            <a:chOff x="8321419" y="1060129"/>
            <a:chExt cx="1741088" cy="369162"/>
          </a:xfrm>
        </p:grpSpPr>
        <p:sp>
          <p:nvSpPr>
            <p:cNvPr id="31" name="Rectángulo 30">
              <a:extLst>
                <a:ext uri="{FF2B5EF4-FFF2-40B4-BE49-F238E27FC236}">
                  <a16:creationId xmlns:a16="http://schemas.microsoft.com/office/drawing/2014/main" id="{61CD981F-5830-60EF-E126-C21B45984419}"/>
                </a:ext>
              </a:extLst>
            </p:cNvPr>
            <p:cNvSpPr/>
            <p:nvPr/>
          </p:nvSpPr>
          <p:spPr>
            <a:xfrm>
              <a:off x="8321419" y="1099341"/>
              <a:ext cx="1741088" cy="329950"/>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DEI Advisory Subc</a:t>
              </a:r>
            </a:p>
          </p:txBody>
        </p:sp>
        <p:sp>
          <p:nvSpPr>
            <p:cNvPr id="37" name="Rectángulo: esquinas redondeadas 36">
              <a:extLst>
                <a:ext uri="{FF2B5EF4-FFF2-40B4-BE49-F238E27FC236}">
                  <a16:creationId xmlns:a16="http://schemas.microsoft.com/office/drawing/2014/main" id="{0596B345-3EC9-1B4E-A454-EBD3F0984072}"/>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50" name="Conector: angular 49">
            <a:extLst>
              <a:ext uri="{FF2B5EF4-FFF2-40B4-BE49-F238E27FC236}">
                <a16:creationId xmlns:a16="http://schemas.microsoft.com/office/drawing/2014/main" id="{73CA6A45-B001-F2C5-7771-5C0C018F1FCA}"/>
              </a:ext>
            </a:extLst>
          </p:cNvPr>
          <p:cNvCxnSpPr>
            <a:cxnSpLocks/>
          </p:cNvCxnSpPr>
          <p:nvPr/>
        </p:nvCxnSpPr>
        <p:spPr>
          <a:xfrm>
            <a:off x="7130446" y="1027261"/>
            <a:ext cx="1139837" cy="97448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62" name="Conector: angular 61">
            <a:extLst>
              <a:ext uri="{FF2B5EF4-FFF2-40B4-BE49-F238E27FC236}">
                <a16:creationId xmlns:a16="http://schemas.microsoft.com/office/drawing/2014/main" id="{C69D78E7-55A3-A246-592F-91098A6CD0D7}"/>
              </a:ext>
            </a:extLst>
          </p:cNvPr>
          <p:cNvCxnSpPr>
            <a:cxnSpLocks/>
            <a:stCxn id="15" idx="3"/>
            <a:endCxn id="21" idx="1"/>
          </p:cNvCxnSpPr>
          <p:nvPr/>
        </p:nvCxnSpPr>
        <p:spPr>
          <a:xfrm flipV="1">
            <a:off x="7142031" y="213122"/>
            <a:ext cx="1117975" cy="82285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539BDE7-6658-30E0-1036-39A5BE1C8DF8}"/>
              </a:ext>
            </a:extLst>
          </p:cNvPr>
          <p:cNvCxnSpPr/>
          <p:nvPr/>
        </p:nvCxnSpPr>
        <p:spPr>
          <a:xfrm>
            <a:off x="9811098" y="247910"/>
            <a:ext cx="542616" cy="3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Conector recto 16">
            <a:extLst>
              <a:ext uri="{FF2B5EF4-FFF2-40B4-BE49-F238E27FC236}">
                <a16:creationId xmlns:a16="http://schemas.microsoft.com/office/drawing/2014/main" id="{37692081-4283-1513-4E07-56348FBFEF64}"/>
              </a:ext>
            </a:extLst>
          </p:cNvPr>
          <p:cNvCxnSpPr>
            <a:cxnSpLocks/>
          </p:cNvCxnSpPr>
          <p:nvPr/>
        </p:nvCxnSpPr>
        <p:spPr>
          <a:xfrm>
            <a:off x="6057368" y="5027117"/>
            <a:ext cx="362211" cy="0"/>
          </a:xfrm>
          <a:prstGeom prst="line">
            <a:avLst/>
          </a:prstGeom>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DB565B13-DE3C-05DC-423A-3CD4D33941F2}"/>
              </a:ext>
            </a:extLst>
          </p:cNvPr>
          <p:cNvPicPr>
            <a:picLocks noChangeAspect="1"/>
          </p:cNvPicPr>
          <p:nvPr/>
        </p:nvPicPr>
        <p:blipFill>
          <a:blip r:embed="rId3" cstate="print"/>
          <a:srcRect/>
          <a:stretch>
            <a:fillRect/>
          </a:stretch>
        </p:blipFill>
        <p:spPr bwMode="auto">
          <a:xfrm>
            <a:off x="10955684" y="5664867"/>
            <a:ext cx="1208796" cy="817214"/>
          </a:xfrm>
          <a:prstGeom prst="rect">
            <a:avLst/>
          </a:prstGeom>
          <a:noFill/>
          <a:ln w="9525">
            <a:noFill/>
            <a:miter lim="800000"/>
            <a:headEnd/>
            <a:tailEnd/>
          </a:ln>
        </p:spPr>
      </p:pic>
      <p:sp>
        <p:nvSpPr>
          <p:cNvPr id="36" name="TextBox 35">
            <a:extLst>
              <a:ext uri="{FF2B5EF4-FFF2-40B4-BE49-F238E27FC236}">
                <a16:creationId xmlns:a16="http://schemas.microsoft.com/office/drawing/2014/main" id="{A0B4AAC7-61B7-EE6C-DFFF-B141AD70E8C2}"/>
              </a:ext>
            </a:extLst>
          </p:cNvPr>
          <p:cNvSpPr txBox="1"/>
          <p:nvPr/>
        </p:nvSpPr>
        <p:spPr>
          <a:xfrm>
            <a:off x="10519402" y="6551284"/>
            <a:ext cx="1574189" cy="261610"/>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August 2023</a:t>
            </a:r>
          </a:p>
        </p:txBody>
      </p:sp>
      <p:grpSp>
        <p:nvGrpSpPr>
          <p:cNvPr id="30" name="Grupo 8">
            <a:extLst>
              <a:ext uri="{FF2B5EF4-FFF2-40B4-BE49-F238E27FC236}">
                <a16:creationId xmlns:a16="http://schemas.microsoft.com/office/drawing/2014/main" id="{7A9DA4B5-EE06-F16B-8858-386E21F94A21}"/>
              </a:ext>
            </a:extLst>
          </p:cNvPr>
          <p:cNvGrpSpPr/>
          <p:nvPr/>
        </p:nvGrpSpPr>
        <p:grpSpPr>
          <a:xfrm>
            <a:off x="6236265" y="5662725"/>
            <a:ext cx="2281439" cy="297309"/>
            <a:chOff x="5451939" y="5973360"/>
            <a:chExt cx="2281439" cy="297309"/>
          </a:xfrm>
        </p:grpSpPr>
        <p:sp>
          <p:nvSpPr>
            <p:cNvPr id="53" name="Rectángulo 11">
              <a:extLst>
                <a:ext uri="{FF2B5EF4-FFF2-40B4-BE49-F238E27FC236}">
                  <a16:creationId xmlns:a16="http://schemas.microsoft.com/office/drawing/2014/main" id="{155B8857-A0E8-69E3-3613-E6F5F63583C2}"/>
                </a:ext>
              </a:extLst>
            </p:cNvPr>
            <p:cNvSpPr/>
            <p:nvPr/>
          </p:nvSpPr>
          <p:spPr>
            <a:xfrm>
              <a:off x="5451939" y="6013058"/>
              <a:ext cx="2281439" cy="257611"/>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900" dirty="0">
                  <a:solidFill>
                    <a:schemeClr val="tx1"/>
                  </a:solidFill>
                  <a:latin typeface="Arial" panose="020B0604020202020204" pitchFamily="34" charset="0"/>
                  <a:cs typeface="Arial" panose="020B0604020202020204" pitchFamily="34" charset="0"/>
                </a:rPr>
                <a:t>Global Technical Interaction Committee</a:t>
              </a:r>
            </a:p>
          </p:txBody>
        </p:sp>
        <p:sp>
          <p:nvSpPr>
            <p:cNvPr id="56" name="Rectángulo: esquinas redondeadas 13">
              <a:extLst>
                <a:ext uri="{FF2B5EF4-FFF2-40B4-BE49-F238E27FC236}">
                  <a16:creationId xmlns:a16="http://schemas.microsoft.com/office/drawing/2014/main" id="{1A052577-3164-59B4-4D31-3B605C134425}"/>
                </a:ext>
              </a:extLst>
            </p:cNvPr>
            <p:cNvSpPr/>
            <p:nvPr/>
          </p:nvSpPr>
          <p:spPr>
            <a:xfrm>
              <a:off x="5617657" y="5973360"/>
              <a:ext cx="2115721" cy="282129"/>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cxnSp>
        <p:nvCxnSpPr>
          <p:cNvPr id="64" name="Straight Connector 63">
            <a:extLst>
              <a:ext uri="{FF2B5EF4-FFF2-40B4-BE49-F238E27FC236}">
                <a16:creationId xmlns:a16="http://schemas.microsoft.com/office/drawing/2014/main" id="{BA09BE95-E3AC-B7F0-7A7B-A414E215F74D}"/>
              </a:ext>
            </a:extLst>
          </p:cNvPr>
          <p:cNvCxnSpPr>
            <a:stCxn id="56" idx="1"/>
          </p:cNvCxnSpPr>
          <p:nvPr/>
        </p:nvCxnSpPr>
        <p:spPr>
          <a:xfrm flipH="1" flipV="1">
            <a:off x="6057368" y="5803789"/>
            <a:ext cx="344615"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C986DD6-01E6-AAF9-EDA6-AC96D36976F7}"/>
              </a:ext>
            </a:extLst>
          </p:cNvPr>
          <p:cNvCxnSpPr>
            <a:stCxn id="14" idx="1"/>
          </p:cNvCxnSpPr>
          <p:nvPr/>
        </p:nvCxnSpPr>
        <p:spPr>
          <a:xfrm flipH="1" flipV="1">
            <a:off x="6057368" y="5422459"/>
            <a:ext cx="342565"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FD5FBD5-A5DD-6B7C-5320-C95CF266B8DA}"/>
              </a:ext>
            </a:extLst>
          </p:cNvPr>
          <p:cNvCxnSpPr>
            <a:cxnSpLocks/>
          </p:cNvCxnSpPr>
          <p:nvPr/>
        </p:nvCxnSpPr>
        <p:spPr>
          <a:xfrm>
            <a:off x="6047410" y="3376219"/>
            <a:ext cx="0" cy="242757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 name="Grupo 25">
            <a:extLst>
              <a:ext uri="{FF2B5EF4-FFF2-40B4-BE49-F238E27FC236}">
                <a16:creationId xmlns:a16="http://schemas.microsoft.com/office/drawing/2014/main" id="{AC3C49F0-6ABD-363E-30FC-1C94EBC0242D}"/>
              </a:ext>
            </a:extLst>
          </p:cNvPr>
          <p:cNvGrpSpPr/>
          <p:nvPr/>
        </p:nvGrpSpPr>
        <p:grpSpPr>
          <a:xfrm>
            <a:off x="5036008" y="378359"/>
            <a:ext cx="1741088" cy="380795"/>
            <a:chOff x="8308076" y="1060129"/>
            <a:chExt cx="1741088" cy="380795"/>
          </a:xfrm>
        </p:grpSpPr>
        <p:sp>
          <p:nvSpPr>
            <p:cNvPr id="17" name="Rectángulo 17">
              <a:extLst>
                <a:ext uri="{FF2B5EF4-FFF2-40B4-BE49-F238E27FC236}">
                  <a16:creationId xmlns:a16="http://schemas.microsoft.com/office/drawing/2014/main" id="{20A12AA7-0427-6500-A906-F516547BA2C1}"/>
                </a:ext>
              </a:extLst>
            </p:cNvPr>
            <p:cNvSpPr/>
            <p:nvPr/>
          </p:nvSpPr>
          <p:spPr>
            <a:xfrm>
              <a:off x="8308076" y="1110975"/>
              <a:ext cx="1741088" cy="329949"/>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1000" b="1" dirty="0">
                  <a:solidFill>
                    <a:schemeClr val="tx1"/>
                  </a:solidFill>
                  <a:latin typeface="Arial" panose="020B0604020202020204" pitchFamily="34" charset="0"/>
                  <a:cs typeface="Arial" panose="020B0604020202020204" pitchFamily="34" charset="0"/>
                </a:rPr>
                <a:t>ASHRAE Membership</a:t>
              </a:r>
            </a:p>
          </p:txBody>
        </p:sp>
        <p:sp>
          <p:nvSpPr>
            <p:cNvPr id="57" name="Rectángulo: esquinas redondeadas 14">
              <a:extLst>
                <a:ext uri="{FF2B5EF4-FFF2-40B4-BE49-F238E27FC236}">
                  <a16:creationId xmlns:a16="http://schemas.microsoft.com/office/drawing/2014/main" id="{3C67AB71-8264-F49B-BB58-CFB3EE640AE2}"/>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59" name="Straight Connector 58">
            <a:extLst>
              <a:ext uri="{FF2B5EF4-FFF2-40B4-BE49-F238E27FC236}">
                <a16:creationId xmlns:a16="http://schemas.microsoft.com/office/drawing/2014/main" id="{FFC57880-B5B2-9A4E-F30B-034AB6915824}"/>
              </a:ext>
            </a:extLst>
          </p:cNvPr>
          <p:cNvCxnSpPr/>
          <p:nvPr/>
        </p:nvCxnSpPr>
        <p:spPr>
          <a:xfrm>
            <a:off x="6047410" y="580242"/>
            <a:ext cx="0" cy="275054"/>
          </a:xfrm>
          <a:prstGeom prst="line">
            <a:avLst/>
          </a:prstGeom>
        </p:spPr>
        <p:style>
          <a:lnRef idx="1">
            <a:schemeClr val="accent1"/>
          </a:lnRef>
          <a:fillRef idx="0">
            <a:schemeClr val="accent1"/>
          </a:fillRef>
          <a:effectRef idx="0">
            <a:schemeClr val="accent1"/>
          </a:effectRef>
          <a:fontRef idx="minor">
            <a:schemeClr val="tx1"/>
          </a:fontRef>
        </p:style>
      </p:cxnSp>
      <p:grpSp>
        <p:nvGrpSpPr>
          <p:cNvPr id="60" name="Grupo 25">
            <a:extLst>
              <a:ext uri="{FF2B5EF4-FFF2-40B4-BE49-F238E27FC236}">
                <a16:creationId xmlns:a16="http://schemas.microsoft.com/office/drawing/2014/main" id="{81814EBE-AE67-12BF-CC21-1EEC8F621F07}"/>
              </a:ext>
            </a:extLst>
          </p:cNvPr>
          <p:cNvGrpSpPr/>
          <p:nvPr/>
        </p:nvGrpSpPr>
        <p:grpSpPr>
          <a:xfrm>
            <a:off x="233395" y="1838412"/>
            <a:ext cx="1741088" cy="380795"/>
            <a:chOff x="8308076" y="1060129"/>
            <a:chExt cx="1741088" cy="380795"/>
          </a:xfrm>
        </p:grpSpPr>
        <p:sp>
          <p:nvSpPr>
            <p:cNvPr id="61" name="Rectángulo 17">
              <a:extLst>
                <a:ext uri="{FF2B5EF4-FFF2-40B4-BE49-F238E27FC236}">
                  <a16:creationId xmlns:a16="http://schemas.microsoft.com/office/drawing/2014/main" id="{8099B28E-6B28-3BCA-C702-F702C172513B}"/>
                </a:ext>
              </a:extLst>
            </p:cNvPr>
            <p:cNvSpPr/>
            <p:nvPr/>
          </p:nvSpPr>
          <p:spPr>
            <a:xfrm>
              <a:off x="8308076" y="1110975"/>
              <a:ext cx="1741088" cy="329949"/>
            </a:xfrm>
            <a:prstGeom prst="rect">
              <a:avLst/>
            </a:prstGeom>
            <a:noFill/>
            <a:ln w="22225" cap="rnd"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2880" tIns="5715" rIns="91440" bIns="54011" numCol="1" spcCol="1270" rtlCol="0" anchor="ctr" anchorCtr="0">
              <a:noAutofit/>
              <a:flatTx/>
            </a:bodyPr>
            <a:lstStyle/>
            <a:p>
              <a:pPr algn="ctr" defTabSz="400050" rtl="0">
                <a:lnSpc>
                  <a:spcPct val="90000"/>
                </a:lnSpc>
                <a:spcBef>
                  <a:spcPct val="0"/>
                </a:spcBef>
                <a:spcAft>
                  <a:spcPct val="35000"/>
                </a:spcAft>
              </a:pPr>
              <a:r>
                <a:rPr lang="es-ES" sz="1000" dirty="0">
                  <a:solidFill>
                    <a:schemeClr val="tx1"/>
                  </a:solidFill>
                  <a:latin typeface="Arial" panose="020B0604020202020204" pitchFamily="34" charset="0"/>
                  <a:cs typeface="Arial" panose="020B0604020202020204" pitchFamily="34" charset="0"/>
                </a:rPr>
                <a:t>Nominating Committee</a:t>
              </a:r>
            </a:p>
          </p:txBody>
        </p:sp>
        <p:sp>
          <p:nvSpPr>
            <p:cNvPr id="66" name="Rectángulo: esquinas redondeadas 14">
              <a:extLst>
                <a:ext uri="{FF2B5EF4-FFF2-40B4-BE49-F238E27FC236}">
                  <a16:creationId xmlns:a16="http://schemas.microsoft.com/office/drawing/2014/main" id="{AC31AD01-BC40-6975-6B91-8A46B6EDA193}"/>
                </a:ext>
              </a:extLst>
            </p:cNvPr>
            <p:cNvSpPr/>
            <p:nvPr/>
          </p:nvSpPr>
          <p:spPr>
            <a:xfrm>
              <a:off x="8434544" y="1060129"/>
              <a:ext cx="1614620" cy="361353"/>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76" name="Connector: Elbow 75">
            <a:extLst>
              <a:ext uri="{FF2B5EF4-FFF2-40B4-BE49-F238E27FC236}">
                <a16:creationId xmlns:a16="http://schemas.microsoft.com/office/drawing/2014/main" id="{7EFAE741-8851-5007-7863-88A568D87170}"/>
              </a:ext>
            </a:extLst>
          </p:cNvPr>
          <p:cNvCxnSpPr>
            <a:cxnSpLocks/>
          </p:cNvCxnSpPr>
          <p:nvPr/>
        </p:nvCxnSpPr>
        <p:spPr>
          <a:xfrm flipV="1">
            <a:off x="1982140" y="698288"/>
            <a:ext cx="3151906" cy="131766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ED65C53-EC91-FD49-5B1A-105B80EA739D}"/>
              </a:ext>
            </a:extLst>
          </p:cNvPr>
          <p:cNvCxnSpPr/>
          <p:nvPr/>
        </p:nvCxnSpPr>
        <p:spPr>
          <a:xfrm>
            <a:off x="3593174" y="1094251"/>
            <a:ext cx="1912929" cy="12222"/>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7" name="Straight Connector 86">
            <a:extLst>
              <a:ext uri="{FF2B5EF4-FFF2-40B4-BE49-F238E27FC236}">
                <a16:creationId xmlns:a16="http://schemas.microsoft.com/office/drawing/2014/main" id="{85AC9AFA-4098-2351-E131-23947E80ABE8}"/>
              </a:ext>
            </a:extLst>
          </p:cNvPr>
          <p:cNvCxnSpPr>
            <a:cxnSpLocks/>
          </p:cNvCxnSpPr>
          <p:nvPr/>
        </p:nvCxnSpPr>
        <p:spPr>
          <a:xfrm flipV="1">
            <a:off x="6047410" y="1246969"/>
            <a:ext cx="0" cy="14011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1519A58-C3BC-687D-71A3-C6CB6024ECCF}"/>
              </a:ext>
            </a:extLst>
          </p:cNvPr>
          <p:cNvCxnSpPr>
            <a:cxnSpLocks/>
          </p:cNvCxnSpPr>
          <p:nvPr/>
        </p:nvCxnSpPr>
        <p:spPr>
          <a:xfrm flipH="1">
            <a:off x="6705055" y="2676525"/>
            <a:ext cx="2287" cy="2951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Connector: Elbow 156">
            <a:extLst>
              <a:ext uri="{FF2B5EF4-FFF2-40B4-BE49-F238E27FC236}">
                <a16:creationId xmlns:a16="http://schemas.microsoft.com/office/drawing/2014/main" id="{2C21F886-352F-809F-BB4D-A0B12C0AAEB8}"/>
              </a:ext>
            </a:extLst>
          </p:cNvPr>
          <p:cNvCxnSpPr>
            <a:stCxn id="2" idx="1"/>
            <a:endCxn id="223" idx="1"/>
          </p:cNvCxnSpPr>
          <p:nvPr/>
        </p:nvCxnSpPr>
        <p:spPr>
          <a:xfrm rot="10800000" flipV="1">
            <a:off x="10347759" y="746627"/>
            <a:ext cx="16607" cy="374329"/>
          </a:xfrm>
          <a:prstGeom prst="bentConnector3">
            <a:avLst>
              <a:gd name="adj1" fmla="val 1361817"/>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802C7AA-8AD7-5CF0-08F3-8816C514E30B}"/>
              </a:ext>
            </a:extLst>
          </p:cNvPr>
          <p:cNvCxnSpPr>
            <a:cxnSpLocks/>
            <a:endCxn id="40" idx="3"/>
          </p:cNvCxnSpPr>
          <p:nvPr/>
        </p:nvCxnSpPr>
        <p:spPr>
          <a:xfrm flipH="1">
            <a:off x="9830784" y="917110"/>
            <a:ext cx="298136" cy="715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543B6DE7-2516-B821-C614-1F5F9A65F47C}"/>
              </a:ext>
            </a:extLst>
          </p:cNvPr>
          <p:cNvCxnSpPr>
            <a:cxnSpLocks/>
          </p:cNvCxnSpPr>
          <p:nvPr/>
        </p:nvCxnSpPr>
        <p:spPr>
          <a:xfrm>
            <a:off x="7709302" y="2355826"/>
            <a:ext cx="559363" cy="6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51DD64D2-37CF-84CA-DA1F-8C9688940618}"/>
              </a:ext>
            </a:extLst>
          </p:cNvPr>
          <p:cNvCxnSpPr/>
          <p:nvPr/>
        </p:nvCxnSpPr>
        <p:spPr>
          <a:xfrm flipV="1">
            <a:off x="7709302" y="2010454"/>
            <a:ext cx="0" cy="3649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Conector recto 16">
            <a:extLst>
              <a:ext uri="{FF2B5EF4-FFF2-40B4-BE49-F238E27FC236}">
                <a16:creationId xmlns:a16="http://schemas.microsoft.com/office/drawing/2014/main" id="{61966432-5F5F-0B36-3F70-843FD668853E}"/>
              </a:ext>
            </a:extLst>
          </p:cNvPr>
          <p:cNvCxnSpPr>
            <a:cxnSpLocks/>
          </p:cNvCxnSpPr>
          <p:nvPr/>
        </p:nvCxnSpPr>
        <p:spPr>
          <a:xfrm>
            <a:off x="2749671" y="6551284"/>
            <a:ext cx="2385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6FDD7E9A-60D1-78C1-48D0-7062D8018877}"/>
              </a:ext>
            </a:extLst>
          </p:cNvPr>
          <p:cNvCxnSpPr>
            <a:cxnSpLocks/>
          </p:cNvCxnSpPr>
          <p:nvPr/>
        </p:nvCxnSpPr>
        <p:spPr>
          <a:xfrm flipH="1">
            <a:off x="2749671" y="3329134"/>
            <a:ext cx="28863" cy="3222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17C88C24-0098-710B-5F8A-E81B34CD37AE}"/>
              </a:ext>
            </a:extLst>
          </p:cNvPr>
          <p:cNvCxnSpPr>
            <a:stCxn id="292" idx="1"/>
          </p:cNvCxnSpPr>
          <p:nvPr/>
        </p:nvCxnSpPr>
        <p:spPr>
          <a:xfrm flipH="1">
            <a:off x="9195807" y="3566992"/>
            <a:ext cx="337527" cy="8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27E99AE8-6F6C-1011-4D23-3B3D64880664}"/>
              </a:ext>
            </a:extLst>
          </p:cNvPr>
          <p:cNvCxnSpPr>
            <a:cxnSpLocks/>
          </p:cNvCxnSpPr>
          <p:nvPr/>
        </p:nvCxnSpPr>
        <p:spPr>
          <a:xfrm>
            <a:off x="8535300" y="2504163"/>
            <a:ext cx="0" cy="34587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17291CCB-F989-5BD9-FD91-23A66D82998E}"/>
              </a:ext>
            </a:extLst>
          </p:cNvPr>
          <p:cNvCxnSpPr/>
          <p:nvPr/>
        </p:nvCxnSpPr>
        <p:spPr>
          <a:xfrm>
            <a:off x="8524233" y="2850042"/>
            <a:ext cx="82373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8D7E7392-6CE7-1148-E2D0-F8AB4D93F4C6}"/>
              </a:ext>
            </a:extLst>
          </p:cNvPr>
          <p:cNvCxnSpPr/>
          <p:nvPr/>
        </p:nvCxnSpPr>
        <p:spPr>
          <a:xfrm>
            <a:off x="9347970" y="2850042"/>
            <a:ext cx="0" cy="791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8D91FDE0-A52B-5057-5B7C-311212708F4C}"/>
              </a:ext>
            </a:extLst>
          </p:cNvPr>
          <p:cNvCxnSpPr>
            <a:cxnSpLocks/>
          </p:cNvCxnSpPr>
          <p:nvPr/>
        </p:nvCxnSpPr>
        <p:spPr>
          <a:xfrm flipH="1">
            <a:off x="3614481" y="2850042"/>
            <a:ext cx="490117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E80B597-89CA-4765-6E57-AB04D9C05B82}"/>
              </a:ext>
            </a:extLst>
          </p:cNvPr>
          <p:cNvCxnSpPr/>
          <p:nvPr/>
        </p:nvCxnSpPr>
        <p:spPr>
          <a:xfrm>
            <a:off x="3614482" y="2850042"/>
            <a:ext cx="0" cy="5064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3477BE08-3EFF-8607-741A-1130F2B97F93}"/>
              </a:ext>
            </a:extLst>
          </p:cNvPr>
          <p:cNvCxnSpPr>
            <a:cxnSpLocks/>
          </p:cNvCxnSpPr>
          <p:nvPr/>
        </p:nvCxnSpPr>
        <p:spPr>
          <a:xfrm>
            <a:off x="7142031" y="2824084"/>
            <a:ext cx="0" cy="14756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A1B7BC7-1458-56AB-2DA5-F171D480BF2A}"/>
              </a:ext>
            </a:extLst>
          </p:cNvPr>
          <p:cNvSpPr>
            <a:spLocks noGrp="1"/>
          </p:cNvSpPr>
          <p:nvPr>
            <p:ph type="title"/>
          </p:nvPr>
        </p:nvSpPr>
        <p:spPr>
          <a:xfrm>
            <a:off x="-107059" y="-109730"/>
            <a:ext cx="5280570" cy="956734"/>
          </a:xfrm>
        </p:spPr>
        <p:txBody>
          <a:bodyPr vert="horz" lIns="91440" tIns="45720" rIns="91440" bIns="45720" rtlCol="0" anchor="ctr">
            <a:normAutofit/>
          </a:bodyPr>
          <a:lstStyle/>
          <a:p>
            <a:pPr>
              <a:lnSpc>
                <a:spcPct val="90000"/>
              </a:lnSpc>
            </a:pPr>
            <a:r>
              <a:rPr 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ASHRAE Structure	</a:t>
            </a:r>
          </a:p>
        </p:txBody>
      </p:sp>
    </p:spTree>
    <p:extLst>
      <p:ext uri="{BB962C8B-B14F-4D97-AF65-F5344CB8AC3E}">
        <p14:creationId xmlns:p14="http://schemas.microsoft.com/office/powerpoint/2010/main" val="3622709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25273" y="145052"/>
            <a:ext cx="8114452" cy="775500"/>
          </a:xfrm>
        </p:spPr>
        <p:txBody>
          <a:bodyPr>
            <a:normAutofit/>
          </a:bodyPr>
          <a:lstStyle/>
          <a:p>
            <a:pPr algn="l"/>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What We Do and How We Do It</a:t>
            </a:r>
          </a:p>
        </p:txBody>
      </p:sp>
      <p:sp>
        <p:nvSpPr>
          <p:cNvPr id="5" name="Rectangle 4">
            <a:extLst>
              <a:ext uri="{FF2B5EF4-FFF2-40B4-BE49-F238E27FC236}">
                <a16:creationId xmlns:a16="http://schemas.microsoft.com/office/drawing/2014/main" id="{2F8BC630-1705-4E3E-8A06-74BD24810A66}"/>
              </a:ext>
            </a:extLst>
          </p:cNvPr>
          <p:cNvSpPr/>
          <p:nvPr/>
        </p:nvSpPr>
        <p:spPr>
          <a:xfrm>
            <a:off x="19076" y="1851291"/>
            <a:ext cx="793423" cy="758714"/>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US" sz="3200" b="1" dirty="0">
                <a:solidFill>
                  <a:schemeClr val="bg1"/>
                </a:solidFill>
                <a:latin typeface="+mj-lt"/>
                <a:ea typeface="Open Sans" panose="020B0606030504020204" pitchFamily="34" charset="0"/>
                <a:cs typeface="Open Sans" panose="020B0606030504020204" pitchFamily="34" charset="0"/>
              </a:rPr>
              <a:t>1</a:t>
            </a:r>
          </a:p>
        </p:txBody>
      </p:sp>
      <p:sp>
        <p:nvSpPr>
          <p:cNvPr id="6" name="Freeform 85">
            <a:extLst>
              <a:ext uri="{FF2B5EF4-FFF2-40B4-BE49-F238E27FC236}">
                <a16:creationId xmlns:a16="http://schemas.microsoft.com/office/drawing/2014/main" id="{7404A2C3-D5CC-491C-9F95-29B105BA8AF3}"/>
              </a:ext>
            </a:extLst>
          </p:cNvPr>
          <p:cNvSpPr/>
          <p:nvPr/>
        </p:nvSpPr>
        <p:spPr>
          <a:xfrm>
            <a:off x="813375" y="998017"/>
            <a:ext cx="676884" cy="1646236"/>
          </a:xfrm>
          <a:custGeom>
            <a:avLst/>
            <a:gdLst>
              <a:gd name="connsiteX0" fmla="*/ 555980 w 555980"/>
              <a:gd name="connsiteY0" fmla="*/ 0 h 1354334"/>
              <a:gd name="connsiteX1" fmla="*/ 555980 w 555980"/>
              <a:gd name="connsiteY1" fmla="*/ 968242 h 1354334"/>
              <a:gd name="connsiteX2" fmla="*/ 0 w 555980"/>
              <a:gd name="connsiteY2" fmla="*/ 1354334 h 1354334"/>
              <a:gd name="connsiteX3" fmla="*/ 737 w 555980"/>
              <a:gd name="connsiteY3" fmla="*/ 709226 h 1354334"/>
              <a:gd name="connsiteX4" fmla="*/ 555980 w 555980"/>
              <a:gd name="connsiteY4" fmla="*/ 0 h 1354334"/>
              <a:gd name="connsiteX0" fmla="*/ 555980 w 555980"/>
              <a:gd name="connsiteY0" fmla="*/ 0 h 1354334"/>
              <a:gd name="connsiteX1" fmla="*/ 555980 w 555980"/>
              <a:gd name="connsiteY1" fmla="*/ 976179 h 1354334"/>
              <a:gd name="connsiteX2" fmla="*/ 0 w 555980"/>
              <a:gd name="connsiteY2" fmla="*/ 1354334 h 1354334"/>
              <a:gd name="connsiteX3" fmla="*/ 737 w 555980"/>
              <a:gd name="connsiteY3" fmla="*/ 709226 h 1354334"/>
              <a:gd name="connsiteX4" fmla="*/ 555980 w 555980"/>
              <a:gd name="connsiteY4" fmla="*/ 0 h 135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980" h="1354334">
                <a:moveTo>
                  <a:pt x="555980" y="0"/>
                </a:moveTo>
                <a:lnTo>
                  <a:pt x="555980" y="976179"/>
                </a:lnTo>
                <a:lnTo>
                  <a:pt x="0" y="1354334"/>
                </a:lnTo>
                <a:cubicBezTo>
                  <a:pt x="246" y="1139298"/>
                  <a:pt x="491" y="924262"/>
                  <a:pt x="737" y="709226"/>
                </a:cubicBezTo>
                <a:lnTo>
                  <a:pt x="555980" y="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Pentagon 67">
            <a:extLst>
              <a:ext uri="{FF2B5EF4-FFF2-40B4-BE49-F238E27FC236}">
                <a16:creationId xmlns:a16="http://schemas.microsoft.com/office/drawing/2014/main" id="{D51C066B-D451-4386-BFFD-18BDA8AFB3C0}"/>
              </a:ext>
            </a:extLst>
          </p:cNvPr>
          <p:cNvSpPr/>
          <p:nvPr/>
        </p:nvSpPr>
        <p:spPr>
          <a:xfrm>
            <a:off x="1479730" y="1033967"/>
            <a:ext cx="4623169" cy="1132311"/>
          </a:xfrm>
          <a:prstGeom prst="homePlate">
            <a:avLst>
              <a:gd name="adj" fmla="val 25461"/>
            </a:avLst>
          </a:prstGeom>
          <a:gradFill>
            <a:gsLst>
              <a:gs pos="0">
                <a:srgbClr val="0070C0">
                  <a:shade val="30000"/>
                  <a:satMod val="115000"/>
                </a:srgbClr>
              </a:gs>
              <a:gs pos="50000">
                <a:srgbClr val="0070C0">
                  <a:shade val="67500"/>
                  <a:satMod val="115000"/>
                </a:srgbClr>
              </a:gs>
              <a:gs pos="100000">
                <a:srgbClr val="0070C0">
                  <a:shade val="100000"/>
                  <a:satMod val="115000"/>
                </a:srgbClr>
              </a:gs>
            </a:gsLst>
            <a:lin ang="27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00B0F0"/>
              </a:buClr>
            </a:pPr>
            <a:r>
              <a:rPr lang="en-US" alt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Serve as pipeline for providing technical information to members, chapters, companies and government officials</a:t>
            </a:r>
          </a:p>
        </p:txBody>
      </p:sp>
      <p:sp>
        <p:nvSpPr>
          <p:cNvPr id="11" name="Rectangle 10">
            <a:extLst>
              <a:ext uri="{FF2B5EF4-FFF2-40B4-BE49-F238E27FC236}">
                <a16:creationId xmlns:a16="http://schemas.microsoft.com/office/drawing/2014/main" id="{C0FDF208-E9A8-40B3-8533-CA83B4CCAE99}"/>
              </a:ext>
            </a:extLst>
          </p:cNvPr>
          <p:cNvSpPr/>
          <p:nvPr/>
        </p:nvSpPr>
        <p:spPr>
          <a:xfrm>
            <a:off x="19024" y="2598423"/>
            <a:ext cx="812499" cy="775500"/>
          </a:xfrm>
          <a:prstGeom prst="rect">
            <a:avLst/>
          </a:prstGeom>
          <a:gradFill flip="none" rotWithShape="1">
            <a:gsLst>
              <a:gs pos="0">
                <a:srgbClr val="92D050"/>
              </a:gs>
              <a:gs pos="49000">
                <a:srgbClr val="92D050"/>
              </a:gs>
              <a:gs pos="100000">
                <a:schemeClr val="tx1">
                  <a:alpha val="53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US" sz="3200" b="1" dirty="0">
                <a:solidFill>
                  <a:schemeClr val="bg1"/>
                </a:solidFill>
                <a:latin typeface="+mj-lt"/>
                <a:ea typeface="Open Sans" panose="020B0606030504020204" pitchFamily="34" charset="0"/>
                <a:cs typeface="Open Sans" panose="020B0606030504020204" pitchFamily="34" charset="0"/>
              </a:rPr>
              <a:t>2</a:t>
            </a:r>
          </a:p>
        </p:txBody>
      </p:sp>
      <p:sp>
        <p:nvSpPr>
          <p:cNvPr id="12" name="Freeform 86">
            <a:extLst>
              <a:ext uri="{FF2B5EF4-FFF2-40B4-BE49-F238E27FC236}">
                <a16:creationId xmlns:a16="http://schemas.microsoft.com/office/drawing/2014/main" id="{947695D3-893C-4D42-9EED-7ED7C6CDC9CB}"/>
              </a:ext>
            </a:extLst>
          </p:cNvPr>
          <p:cNvSpPr/>
          <p:nvPr/>
        </p:nvSpPr>
        <p:spPr>
          <a:xfrm>
            <a:off x="821646" y="2167695"/>
            <a:ext cx="668613" cy="1227938"/>
          </a:xfrm>
          <a:custGeom>
            <a:avLst/>
            <a:gdLst>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95250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78960 h 995250"/>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95250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67719 h 995250"/>
              <a:gd name="connsiteX8" fmla="*/ 556244 w 556244"/>
              <a:gd name="connsiteY8" fmla="*/ 0 h 9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44" h="995250">
                <a:moveTo>
                  <a:pt x="556244" y="0"/>
                </a:moveTo>
                <a:lnTo>
                  <a:pt x="556244" y="148222"/>
                </a:lnTo>
                <a:lnTo>
                  <a:pt x="556244" y="847028"/>
                </a:lnTo>
                <a:lnTo>
                  <a:pt x="556244" y="995250"/>
                </a:lnTo>
                <a:lnTo>
                  <a:pt x="0" y="995250"/>
                </a:lnTo>
                <a:cubicBezTo>
                  <a:pt x="106" y="945843"/>
                  <a:pt x="211" y="896435"/>
                  <a:pt x="317" y="847028"/>
                </a:cubicBezTo>
                <a:lnTo>
                  <a:pt x="0" y="847028"/>
                </a:lnTo>
                <a:cubicBezTo>
                  <a:pt x="334" y="687258"/>
                  <a:pt x="667" y="527489"/>
                  <a:pt x="1001" y="367719"/>
                </a:cubicBezTo>
                <a:cubicBezTo>
                  <a:pt x="186082" y="241399"/>
                  <a:pt x="371163" y="126320"/>
                  <a:pt x="556244" y="0"/>
                </a:cubicBezTo>
                <a:close/>
              </a:path>
            </a:pathLst>
          </a:custGeom>
          <a:gradFill flip="none" rotWithShape="1">
            <a:gsLst>
              <a:gs pos="0">
                <a:srgbClr val="92D050"/>
              </a:gs>
              <a:gs pos="49000">
                <a:srgbClr val="92D050"/>
              </a:gs>
              <a:gs pos="0">
                <a:schemeClr val="tx1">
                  <a:alpha val="53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Pentagon 64">
            <a:extLst>
              <a:ext uri="{FF2B5EF4-FFF2-40B4-BE49-F238E27FC236}">
                <a16:creationId xmlns:a16="http://schemas.microsoft.com/office/drawing/2014/main" id="{B833832B-1825-44C8-823F-8F972D02E7B9}"/>
              </a:ext>
            </a:extLst>
          </p:cNvPr>
          <p:cNvSpPr/>
          <p:nvPr/>
        </p:nvSpPr>
        <p:spPr>
          <a:xfrm>
            <a:off x="1480606" y="2157928"/>
            <a:ext cx="5314909" cy="1267616"/>
          </a:xfrm>
          <a:prstGeom prst="homePlate">
            <a:avLst>
              <a:gd name="adj" fmla="val 2508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00B0F0"/>
              </a:buClr>
            </a:pPr>
            <a:r>
              <a:rPr lang="en-US" alt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 standards and technical guidelines to improve the built environment</a:t>
            </a:r>
          </a:p>
        </p:txBody>
      </p:sp>
      <p:sp>
        <p:nvSpPr>
          <p:cNvPr id="14" name="Rectangle 13">
            <a:extLst>
              <a:ext uri="{FF2B5EF4-FFF2-40B4-BE49-F238E27FC236}">
                <a16:creationId xmlns:a16="http://schemas.microsoft.com/office/drawing/2014/main" id="{CC05A636-C830-438B-A4B1-0C79BDBB9F31}"/>
              </a:ext>
            </a:extLst>
          </p:cNvPr>
          <p:cNvSpPr/>
          <p:nvPr/>
        </p:nvSpPr>
        <p:spPr>
          <a:xfrm>
            <a:off x="0" y="3379697"/>
            <a:ext cx="807816" cy="779440"/>
          </a:xfrm>
          <a:prstGeom prst="rect">
            <a:avLst/>
          </a:prstGeom>
          <a:gradFill flip="none" rotWithShape="1">
            <a:gsLst>
              <a:gs pos="0">
                <a:schemeClr val="tx2"/>
              </a:gs>
              <a:gs pos="50000">
                <a:schemeClr val="tx2"/>
              </a:gs>
              <a:gs pos="100000">
                <a:schemeClr val="tx2"/>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US" sz="3200" b="1" dirty="0">
                <a:solidFill>
                  <a:schemeClr val="bg1"/>
                </a:solidFill>
                <a:latin typeface="+mj-lt"/>
                <a:ea typeface="Open Sans" panose="020B0606030504020204" pitchFamily="34" charset="0"/>
                <a:cs typeface="Open Sans" panose="020B0606030504020204" pitchFamily="34" charset="0"/>
              </a:rPr>
              <a:t>3</a:t>
            </a:r>
          </a:p>
        </p:txBody>
      </p:sp>
      <p:sp>
        <p:nvSpPr>
          <p:cNvPr id="15" name="Freeform 89">
            <a:extLst>
              <a:ext uri="{FF2B5EF4-FFF2-40B4-BE49-F238E27FC236}">
                <a16:creationId xmlns:a16="http://schemas.microsoft.com/office/drawing/2014/main" id="{90423C05-0BF5-42F5-B4B7-5B15D373B4B9}"/>
              </a:ext>
            </a:extLst>
          </p:cNvPr>
          <p:cNvSpPr/>
          <p:nvPr/>
        </p:nvSpPr>
        <p:spPr>
          <a:xfrm flipV="1">
            <a:off x="784502" y="3373216"/>
            <a:ext cx="695880" cy="1207617"/>
          </a:xfrm>
          <a:custGeom>
            <a:avLst/>
            <a:gdLst>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95250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78960 h 995250"/>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70818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78960 h 995250"/>
              <a:gd name="connsiteX8" fmla="*/ 556244 w 556244"/>
              <a:gd name="connsiteY8" fmla="*/ 0 h 995250"/>
              <a:gd name="connsiteX0" fmla="*/ 556244 w 556244"/>
              <a:gd name="connsiteY0" fmla="*/ 0 h 960334"/>
              <a:gd name="connsiteX1" fmla="*/ 556244 w 556244"/>
              <a:gd name="connsiteY1" fmla="*/ 113306 h 960334"/>
              <a:gd name="connsiteX2" fmla="*/ 556244 w 556244"/>
              <a:gd name="connsiteY2" fmla="*/ 812112 h 960334"/>
              <a:gd name="connsiteX3" fmla="*/ 556244 w 556244"/>
              <a:gd name="connsiteY3" fmla="*/ 935902 h 960334"/>
              <a:gd name="connsiteX4" fmla="*/ 0 w 556244"/>
              <a:gd name="connsiteY4" fmla="*/ 960334 h 960334"/>
              <a:gd name="connsiteX5" fmla="*/ 317 w 556244"/>
              <a:gd name="connsiteY5" fmla="*/ 812112 h 960334"/>
              <a:gd name="connsiteX6" fmla="*/ 0 w 556244"/>
              <a:gd name="connsiteY6" fmla="*/ 812112 h 960334"/>
              <a:gd name="connsiteX7" fmla="*/ 1001 w 556244"/>
              <a:gd name="connsiteY7" fmla="*/ 344044 h 960334"/>
              <a:gd name="connsiteX8" fmla="*/ 556244 w 556244"/>
              <a:gd name="connsiteY8" fmla="*/ 0 h 960334"/>
              <a:gd name="connsiteX0" fmla="*/ 556244 w 556244"/>
              <a:gd name="connsiteY0" fmla="*/ 0 h 960334"/>
              <a:gd name="connsiteX1" fmla="*/ 556244 w 556244"/>
              <a:gd name="connsiteY1" fmla="*/ 113306 h 960334"/>
              <a:gd name="connsiteX2" fmla="*/ 556244 w 556244"/>
              <a:gd name="connsiteY2" fmla="*/ 812112 h 960334"/>
              <a:gd name="connsiteX3" fmla="*/ 556244 w 556244"/>
              <a:gd name="connsiteY3" fmla="*/ 940459 h 960334"/>
              <a:gd name="connsiteX4" fmla="*/ 0 w 556244"/>
              <a:gd name="connsiteY4" fmla="*/ 960334 h 960334"/>
              <a:gd name="connsiteX5" fmla="*/ 317 w 556244"/>
              <a:gd name="connsiteY5" fmla="*/ 812112 h 960334"/>
              <a:gd name="connsiteX6" fmla="*/ 0 w 556244"/>
              <a:gd name="connsiteY6" fmla="*/ 812112 h 960334"/>
              <a:gd name="connsiteX7" fmla="*/ 1001 w 556244"/>
              <a:gd name="connsiteY7" fmla="*/ 344044 h 960334"/>
              <a:gd name="connsiteX8" fmla="*/ 556244 w 556244"/>
              <a:gd name="connsiteY8" fmla="*/ 0 h 96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44" h="960334">
                <a:moveTo>
                  <a:pt x="556244" y="0"/>
                </a:moveTo>
                <a:lnTo>
                  <a:pt x="556244" y="113306"/>
                </a:lnTo>
                <a:lnTo>
                  <a:pt x="556244" y="812112"/>
                </a:lnTo>
                <a:lnTo>
                  <a:pt x="556244" y="940459"/>
                </a:lnTo>
                <a:lnTo>
                  <a:pt x="0" y="960334"/>
                </a:lnTo>
                <a:cubicBezTo>
                  <a:pt x="106" y="910927"/>
                  <a:pt x="211" y="861519"/>
                  <a:pt x="317" y="812112"/>
                </a:cubicBezTo>
                <a:lnTo>
                  <a:pt x="0" y="812112"/>
                </a:lnTo>
                <a:cubicBezTo>
                  <a:pt x="334" y="656089"/>
                  <a:pt x="667" y="500067"/>
                  <a:pt x="1001" y="344044"/>
                </a:cubicBezTo>
                <a:lnTo>
                  <a:pt x="556244" y="0"/>
                </a:lnTo>
                <a:close/>
              </a:path>
            </a:pathLst>
          </a:custGeom>
          <a:gradFill flip="none" rotWithShape="1">
            <a:gsLst>
              <a:gs pos="0">
                <a:srgbClr val="00B0F0">
                  <a:alpha val="52000"/>
                </a:srgbClr>
              </a:gs>
              <a:gs pos="50000">
                <a:schemeClr val="tx2"/>
              </a:gs>
              <a:gs pos="100000">
                <a:schemeClr val="tx2"/>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Pentagon 65">
            <a:extLst>
              <a:ext uri="{FF2B5EF4-FFF2-40B4-BE49-F238E27FC236}">
                <a16:creationId xmlns:a16="http://schemas.microsoft.com/office/drawing/2014/main" id="{A346AE1D-4F49-4D23-ABA8-E9D6CE5BFA6D}"/>
              </a:ext>
            </a:extLst>
          </p:cNvPr>
          <p:cNvSpPr/>
          <p:nvPr/>
        </p:nvSpPr>
        <p:spPr>
          <a:xfrm>
            <a:off x="1449521" y="3368917"/>
            <a:ext cx="5957141" cy="1190355"/>
          </a:xfrm>
          <a:prstGeom prst="homePlate">
            <a:avLst>
              <a:gd name="adj" fmla="val 24618"/>
            </a:avLst>
          </a:prstGeom>
          <a:gradFill>
            <a:gsLst>
              <a:gs pos="0">
                <a:srgbClr val="00B0F0"/>
              </a:gs>
              <a:gs pos="50000">
                <a:schemeClr val="tx2"/>
              </a:gs>
              <a:gs pos="100000">
                <a:schemeClr val="tx2"/>
              </a:gs>
            </a:gsLst>
            <a:lin ang="27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00B0F0"/>
              </a:buClr>
            </a:pPr>
            <a:r>
              <a:rPr lang="en-US" alt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Offer continuing education for industry professionals</a:t>
            </a:r>
          </a:p>
        </p:txBody>
      </p:sp>
      <p:sp>
        <p:nvSpPr>
          <p:cNvPr id="17" name="Rectangle 16">
            <a:extLst>
              <a:ext uri="{FF2B5EF4-FFF2-40B4-BE49-F238E27FC236}">
                <a16:creationId xmlns:a16="http://schemas.microsoft.com/office/drawing/2014/main" id="{678B360D-2749-471B-8872-0E59EB7A4D7F}"/>
              </a:ext>
            </a:extLst>
          </p:cNvPr>
          <p:cNvSpPr/>
          <p:nvPr/>
        </p:nvSpPr>
        <p:spPr>
          <a:xfrm>
            <a:off x="0" y="4162819"/>
            <a:ext cx="807816" cy="721740"/>
          </a:xfrm>
          <a:prstGeom prst="rect">
            <a:avLst/>
          </a:prstGeom>
          <a:gradFill flip="none" rotWithShape="1">
            <a:gsLst>
              <a:gs pos="0">
                <a:srgbClr val="92D050"/>
              </a:gs>
              <a:gs pos="50000">
                <a:srgbClr val="92D050"/>
              </a:gs>
              <a:gs pos="100000">
                <a:schemeClr val="tx1">
                  <a:alpha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US" sz="3200" b="1" dirty="0">
                <a:solidFill>
                  <a:schemeClr val="bg1"/>
                </a:solidFill>
                <a:latin typeface="+mj-lt"/>
                <a:ea typeface="Open Sans" panose="020B0606030504020204" pitchFamily="34" charset="0"/>
                <a:cs typeface="Open Sans" panose="020B0606030504020204" pitchFamily="34" charset="0"/>
              </a:rPr>
              <a:t>4</a:t>
            </a:r>
          </a:p>
        </p:txBody>
      </p:sp>
      <p:sp>
        <p:nvSpPr>
          <p:cNvPr id="18" name="Freeform 88">
            <a:extLst>
              <a:ext uri="{FF2B5EF4-FFF2-40B4-BE49-F238E27FC236}">
                <a16:creationId xmlns:a16="http://schemas.microsoft.com/office/drawing/2014/main" id="{BBF779AB-9ABD-4B04-8441-27F223DC99BF}"/>
              </a:ext>
            </a:extLst>
          </p:cNvPr>
          <p:cNvSpPr/>
          <p:nvPr/>
        </p:nvSpPr>
        <p:spPr>
          <a:xfrm flipV="1">
            <a:off x="784501" y="4121055"/>
            <a:ext cx="668613" cy="1582812"/>
          </a:xfrm>
          <a:custGeom>
            <a:avLst/>
            <a:gdLst>
              <a:gd name="connsiteX0" fmla="*/ 555980 w 555980"/>
              <a:gd name="connsiteY0" fmla="*/ 0 h 1354334"/>
              <a:gd name="connsiteX1" fmla="*/ 555980 w 555980"/>
              <a:gd name="connsiteY1" fmla="*/ 968242 h 1354334"/>
              <a:gd name="connsiteX2" fmla="*/ 0 w 555980"/>
              <a:gd name="connsiteY2" fmla="*/ 1354334 h 1354334"/>
              <a:gd name="connsiteX3" fmla="*/ 737 w 555980"/>
              <a:gd name="connsiteY3" fmla="*/ 709226 h 1354334"/>
              <a:gd name="connsiteX4" fmla="*/ 555980 w 555980"/>
              <a:gd name="connsiteY4" fmla="*/ 0 h 1354334"/>
              <a:gd name="connsiteX0" fmla="*/ 555980 w 555980"/>
              <a:gd name="connsiteY0" fmla="*/ 0 h 1354334"/>
              <a:gd name="connsiteX1" fmla="*/ 555980 w 555980"/>
              <a:gd name="connsiteY1" fmla="*/ 976179 h 1354334"/>
              <a:gd name="connsiteX2" fmla="*/ 0 w 555980"/>
              <a:gd name="connsiteY2" fmla="*/ 1354334 h 1354334"/>
              <a:gd name="connsiteX3" fmla="*/ 737 w 555980"/>
              <a:gd name="connsiteY3" fmla="*/ 709226 h 1354334"/>
              <a:gd name="connsiteX4" fmla="*/ 555980 w 555980"/>
              <a:gd name="connsiteY4" fmla="*/ 0 h 1354334"/>
              <a:gd name="connsiteX0" fmla="*/ 555980 w 555980"/>
              <a:gd name="connsiteY0" fmla="*/ 0 h 1338057"/>
              <a:gd name="connsiteX1" fmla="*/ 555980 w 555980"/>
              <a:gd name="connsiteY1" fmla="*/ 976179 h 1338057"/>
              <a:gd name="connsiteX2" fmla="*/ 0 w 555980"/>
              <a:gd name="connsiteY2" fmla="*/ 1338057 h 1338057"/>
              <a:gd name="connsiteX3" fmla="*/ 737 w 555980"/>
              <a:gd name="connsiteY3" fmla="*/ 709226 h 1338057"/>
              <a:gd name="connsiteX4" fmla="*/ 555980 w 555980"/>
              <a:gd name="connsiteY4" fmla="*/ 0 h 1338057"/>
              <a:gd name="connsiteX0" fmla="*/ 555980 w 555980"/>
              <a:gd name="connsiteY0" fmla="*/ 0 h 1365708"/>
              <a:gd name="connsiteX1" fmla="*/ 555980 w 555980"/>
              <a:gd name="connsiteY1" fmla="*/ 976179 h 1365708"/>
              <a:gd name="connsiteX2" fmla="*/ 0 w 555980"/>
              <a:gd name="connsiteY2" fmla="*/ 1365708 h 1365708"/>
              <a:gd name="connsiteX3" fmla="*/ 737 w 555980"/>
              <a:gd name="connsiteY3" fmla="*/ 709226 h 1365708"/>
              <a:gd name="connsiteX4" fmla="*/ 555980 w 555980"/>
              <a:gd name="connsiteY4" fmla="*/ 0 h 1365708"/>
              <a:gd name="connsiteX0" fmla="*/ 555980 w 559229"/>
              <a:gd name="connsiteY0" fmla="*/ 0 h 1365708"/>
              <a:gd name="connsiteX1" fmla="*/ 559229 w 559229"/>
              <a:gd name="connsiteY1" fmla="*/ 1012142 h 1365708"/>
              <a:gd name="connsiteX2" fmla="*/ 0 w 559229"/>
              <a:gd name="connsiteY2" fmla="*/ 1365708 h 1365708"/>
              <a:gd name="connsiteX3" fmla="*/ 737 w 559229"/>
              <a:gd name="connsiteY3" fmla="*/ 709226 h 1365708"/>
              <a:gd name="connsiteX4" fmla="*/ 555980 w 559229"/>
              <a:gd name="connsiteY4" fmla="*/ 0 h 1365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229" h="1365708">
                <a:moveTo>
                  <a:pt x="555980" y="0"/>
                </a:moveTo>
                <a:lnTo>
                  <a:pt x="559229" y="1012142"/>
                </a:lnTo>
                <a:cubicBezTo>
                  <a:pt x="373902" y="1138194"/>
                  <a:pt x="185327" y="1239656"/>
                  <a:pt x="0" y="1365708"/>
                </a:cubicBezTo>
                <a:cubicBezTo>
                  <a:pt x="246" y="1150672"/>
                  <a:pt x="491" y="924262"/>
                  <a:pt x="737" y="709226"/>
                </a:cubicBezTo>
                <a:lnTo>
                  <a:pt x="555980" y="0"/>
                </a:lnTo>
                <a:close/>
              </a:path>
            </a:pathLst>
          </a:custGeom>
          <a:gradFill>
            <a:gsLst>
              <a:gs pos="0">
                <a:srgbClr val="92D050"/>
              </a:gs>
              <a:gs pos="50000">
                <a:srgbClr val="92D050"/>
              </a:gs>
              <a:gs pos="100000">
                <a:schemeClr val="tx1">
                  <a:alpha val="50000"/>
                </a:schemeClr>
              </a:gs>
            </a:gsLst>
            <a:lin ang="2700000" scaled="1"/>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32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Pentagon 66">
            <a:extLst>
              <a:ext uri="{FF2B5EF4-FFF2-40B4-BE49-F238E27FC236}">
                <a16:creationId xmlns:a16="http://schemas.microsoft.com/office/drawing/2014/main" id="{53B2E7A2-BF02-4C5C-A465-2E98715AA30F}"/>
              </a:ext>
            </a:extLst>
          </p:cNvPr>
          <p:cNvSpPr/>
          <p:nvPr/>
        </p:nvSpPr>
        <p:spPr>
          <a:xfrm>
            <a:off x="1439166" y="4559272"/>
            <a:ext cx="6965058" cy="1144595"/>
          </a:xfrm>
          <a:prstGeom prst="homePlate">
            <a:avLst>
              <a:gd name="adj" fmla="val 24745"/>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00B0F0"/>
              </a:buClr>
            </a:pPr>
            <a:r>
              <a:rPr lang="en-US" alt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Serve as networking tool for industry professionals</a:t>
            </a:r>
          </a:p>
        </p:txBody>
      </p:sp>
      <p:sp>
        <p:nvSpPr>
          <p:cNvPr id="3" name="TextBox 2">
            <a:extLst>
              <a:ext uri="{FF2B5EF4-FFF2-40B4-BE49-F238E27FC236}">
                <a16:creationId xmlns:a16="http://schemas.microsoft.com/office/drawing/2014/main" id="{E58096E1-EC9A-5CFF-E4BE-32CDD86E777D}"/>
              </a:ext>
            </a:extLst>
          </p:cNvPr>
          <p:cNvSpPr txBox="1"/>
          <p:nvPr/>
        </p:nvSpPr>
        <p:spPr>
          <a:xfrm>
            <a:off x="9153748" y="567639"/>
            <a:ext cx="3503557" cy="5566780"/>
          </a:xfrm>
          <a:prstGeom prst="rect">
            <a:avLst/>
          </a:prstGeom>
          <a:noFill/>
        </p:spPr>
        <p:txBody>
          <a:bodyPr wrap="square">
            <a:spAutoFit/>
          </a:bodyPr>
          <a:lstStyle/>
          <a:p>
            <a:pPr>
              <a:lnSpc>
                <a:spcPct val="150000"/>
              </a:lnSpc>
              <a:buClr>
                <a:srgbClr val="00B0F0"/>
              </a:buClr>
            </a:pPr>
            <a:endParaRPr lang="en-US" altLang="en-US" b="1" dirty="0">
              <a:solidFill>
                <a:schemeClr val="bg1"/>
              </a:solidFill>
              <a:latin typeface="Arial Narrow" panose="020B0604020202020204" pitchFamily="34" charset="0"/>
              <a:cs typeface="Arial Narrow" panose="020B0604020202020204" pitchFamily="34" charset="0"/>
            </a:endParaRPr>
          </a:p>
          <a:p>
            <a:pPr>
              <a:lnSpc>
                <a:spcPct val="150000"/>
              </a:lnSpc>
              <a:spcAft>
                <a:spcPts val="1200"/>
              </a:spcAft>
              <a:buClr>
                <a:srgbClr val="00B0F0"/>
              </a:buClr>
            </a:pPr>
            <a:r>
              <a:rPr lang="en-US" altLang="en-US" b="1" dirty="0">
                <a:solidFill>
                  <a:schemeClr val="bg1"/>
                </a:solidFill>
                <a:latin typeface="Arial Narrow" panose="020B0604020202020204" pitchFamily="34" charset="0"/>
                <a:cs typeface="Arial Narrow" panose="020B0604020202020204" pitchFamily="34" charset="0"/>
              </a:rPr>
              <a:t>33 Standing Committees </a:t>
            </a:r>
          </a:p>
          <a:p>
            <a:pPr>
              <a:spcAft>
                <a:spcPts val="1200"/>
              </a:spcAft>
              <a:buClr>
                <a:srgbClr val="00B0F0"/>
              </a:buClr>
            </a:pPr>
            <a:r>
              <a:rPr lang="en-US" altLang="en-US" b="1" dirty="0">
                <a:solidFill>
                  <a:schemeClr val="bg1"/>
                </a:solidFill>
                <a:latin typeface="Arial Narrow" panose="020B0604020202020204" pitchFamily="34" charset="0"/>
                <a:cs typeface="Arial Narrow" panose="020B0604020202020204" pitchFamily="34" charset="0"/>
              </a:rPr>
              <a:t>130+ Standards and </a:t>
            </a:r>
            <a:br>
              <a:rPr lang="en-US" altLang="en-US" b="1" dirty="0">
                <a:solidFill>
                  <a:schemeClr val="bg1"/>
                </a:solidFill>
                <a:latin typeface="Arial Narrow" panose="020B0604020202020204" pitchFamily="34" charset="0"/>
                <a:cs typeface="Arial Narrow" panose="020B0604020202020204" pitchFamily="34" charset="0"/>
              </a:rPr>
            </a:br>
            <a:r>
              <a:rPr lang="en-US" altLang="en-US" b="1" dirty="0">
                <a:solidFill>
                  <a:schemeClr val="bg1"/>
                </a:solidFill>
                <a:latin typeface="Arial Narrow" panose="020B0604020202020204" pitchFamily="34" charset="0"/>
                <a:cs typeface="Arial Narrow" panose="020B0604020202020204" pitchFamily="34" charset="0"/>
              </a:rPr>
              <a:t>Guidelines Committees</a:t>
            </a:r>
          </a:p>
          <a:p>
            <a:pPr>
              <a:lnSpc>
                <a:spcPct val="150000"/>
              </a:lnSpc>
              <a:spcAft>
                <a:spcPts val="1200"/>
              </a:spcAft>
              <a:buClr>
                <a:srgbClr val="00B0F0"/>
              </a:buClr>
            </a:pPr>
            <a:r>
              <a:rPr lang="en-US" altLang="en-US" b="1" dirty="0">
                <a:solidFill>
                  <a:schemeClr val="bg1"/>
                </a:solidFill>
                <a:latin typeface="Arial Narrow" panose="020B0604020202020204" pitchFamily="34" charset="0"/>
                <a:cs typeface="Arial Narrow" panose="020B0604020202020204" pitchFamily="34" charset="0"/>
              </a:rPr>
              <a:t>100+ Technical Committees</a:t>
            </a:r>
          </a:p>
          <a:p>
            <a:pPr>
              <a:lnSpc>
                <a:spcPct val="150000"/>
              </a:lnSpc>
              <a:spcAft>
                <a:spcPts val="1200"/>
              </a:spcAft>
              <a:buClr>
                <a:srgbClr val="00B0F0"/>
              </a:buClr>
            </a:pPr>
            <a:r>
              <a:rPr lang="en-US" altLang="en-US" b="1" dirty="0">
                <a:solidFill>
                  <a:schemeClr val="bg1"/>
                </a:solidFill>
                <a:latin typeface="Arial Narrow" panose="020B0604020202020204" pitchFamily="34" charset="0"/>
                <a:cs typeface="Arial Narrow" panose="020B0604020202020204" pitchFamily="34" charset="0"/>
              </a:rPr>
              <a:t>300+ Publications</a:t>
            </a:r>
          </a:p>
          <a:p>
            <a:pPr>
              <a:lnSpc>
                <a:spcPct val="150000"/>
              </a:lnSpc>
              <a:spcAft>
                <a:spcPts val="1200"/>
              </a:spcAft>
              <a:buClr>
                <a:srgbClr val="00B0F0"/>
              </a:buClr>
            </a:pPr>
            <a:r>
              <a:rPr lang="en-US" altLang="en-US" b="1" dirty="0">
                <a:solidFill>
                  <a:schemeClr val="bg1"/>
                </a:solidFill>
                <a:latin typeface="Arial Narrow" panose="020B0604020202020204" pitchFamily="34" charset="0"/>
                <a:cs typeface="Arial Narrow" panose="020B0604020202020204" pitchFamily="34" charset="0"/>
              </a:rPr>
              <a:t>7 Certification Programs</a:t>
            </a:r>
          </a:p>
          <a:p>
            <a:pPr>
              <a:lnSpc>
                <a:spcPct val="150000"/>
              </a:lnSpc>
              <a:spcAft>
                <a:spcPts val="1200"/>
              </a:spcAft>
              <a:buClr>
                <a:srgbClr val="00B0F0"/>
              </a:buClr>
            </a:pPr>
            <a:r>
              <a:rPr lang="en-US" altLang="en-US" b="1" dirty="0">
                <a:solidFill>
                  <a:schemeClr val="bg1"/>
                </a:solidFill>
                <a:latin typeface="Arial Narrow" panose="020B0604020202020204" pitchFamily="34" charset="0"/>
                <a:cs typeface="Arial Narrow" panose="020B0604020202020204" pitchFamily="34" charset="0"/>
              </a:rPr>
              <a:t>200+ Educational Courses</a:t>
            </a:r>
          </a:p>
          <a:p>
            <a:pPr>
              <a:lnSpc>
                <a:spcPct val="150000"/>
              </a:lnSpc>
              <a:spcAft>
                <a:spcPts val="1200"/>
              </a:spcAft>
              <a:buClr>
                <a:srgbClr val="00B0F0"/>
              </a:buClr>
            </a:pPr>
            <a:r>
              <a:rPr lang="en-US" altLang="en-US" b="1" dirty="0">
                <a:solidFill>
                  <a:schemeClr val="bg1"/>
                </a:solidFill>
                <a:latin typeface="Arial Narrow" panose="020B0604020202020204" pitchFamily="34" charset="0"/>
                <a:cs typeface="Arial Narrow" panose="020B0604020202020204" pitchFamily="34" charset="0"/>
              </a:rPr>
              <a:t>Research</a:t>
            </a:r>
          </a:p>
          <a:p>
            <a:pPr>
              <a:lnSpc>
                <a:spcPct val="150000"/>
              </a:lnSpc>
              <a:spcAft>
                <a:spcPts val="1200"/>
              </a:spcAft>
              <a:buClr>
                <a:srgbClr val="00B0F0"/>
              </a:buClr>
            </a:pPr>
            <a:r>
              <a:rPr lang="en-US" altLang="en-US" b="1" dirty="0">
                <a:solidFill>
                  <a:schemeClr val="bg1"/>
                </a:solidFill>
                <a:latin typeface="Arial Narrow" panose="020B0604020202020204" pitchFamily="34" charset="0"/>
                <a:cs typeface="Arial Narrow" panose="020B0604020202020204" pitchFamily="34" charset="0"/>
              </a:rPr>
              <a:t>Scholarships</a:t>
            </a:r>
          </a:p>
          <a:p>
            <a:pPr marL="0" indent="0">
              <a:lnSpc>
                <a:spcPct val="150000"/>
              </a:lnSpc>
              <a:buClr>
                <a:srgbClr val="00B0F0"/>
              </a:buClr>
              <a:buNone/>
            </a:pPr>
            <a:endParaRPr lang="en-US" altLang="en-US" b="1" dirty="0">
              <a:solidFill>
                <a:srgbClr val="00549B"/>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021682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6C28-F486-428A-9431-6FFC9C5A4306}"/>
              </a:ext>
            </a:extLst>
          </p:cNvPr>
          <p:cNvSpPr>
            <a:spLocks noGrp="1"/>
          </p:cNvSpPr>
          <p:nvPr>
            <p:ph type="title"/>
          </p:nvPr>
        </p:nvSpPr>
        <p:spPr/>
        <p:txBody>
          <a:bodyPr vert="horz" lIns="91440" tIns="45720" rIns="91440" bIns="45720" rtlCol="0" anchor="ctr">
            <a:noAutofit/>
          </a:bodyPr>
          <a:lstStyle/>
          <a:p>
            <a:r>
              <a:rPr lang="en-US" b="1" dirty="0">
                <a:effectLst>
                  <a:outerShdw blurRad="38100" dist="38100" dir="2700000" algn="tl">
                    <a:srgbClr val="000000">
                      <a:alpha val="43137"/>
                    </a:srgbClr>
                  </a:outerShdw>
                </a:effectLst>
                <a:latin typeface="Arial Narrow" panose="020B0606020202030204" pitchFamily="34" charset="0"/>
              </a:rPr>
              <a:t>Membership &amp; Communities</a:t>
            </a:r>
            <a:br>
              <a:rPr lang="en-US" b="1" dirty="0">
                <a:latin typeface="Calibri  "/>
              </a:rPr>
            </a:br>
            <a:endParaRPr lang="en-US" dirty="0">
              <a:latin typeface="Calibri  "/>
              <a:cs typeface="Calibri"/>
            </a:endParaRPr>
          </a:p>
        </p:txBody>
      </p:sp>
      <p:pic>
        <p:nvPicPr>
          <p:cNvPr id="6" name="Picture 6" descr="A picture containing timeline&#10;&#10;Description automatically generated">
            <a:extLst>
              <a:ext uri="{FF2B5EF4-FFF2-40B4-BE49-F238E27FC236}">
                <a16:creationId xmlns:a16="http://schemas.microsoft.com/office/drawing/2014/main" id="{1907DB6A-EFE7-B772-49B4-0B1C0FBF74C4}"/>
              </a:ext>
            </a:extLst>
          </p:cNvPr>
          <p:cNvPicPr>
            <a:picLocks noChangeAspect="1"/>
          </p:cNvPicPr>
          <p:nvPr/>
        </p:nvPicPr>
        <p:blipFill rotWithShape="1">
          <a:blip r:embed="rId3"/>
          <a:srcRect t="17057" r="-122" b="334"/>
          <a:stretch/>
        </p:blipFill>
        <p:spPr>
          <a:xfrm>
            <a:off x="92998" y="2939745"/>
            <a:ext cx="8374566" cy="2513231"/>
          </a:xfrm>
          <a:prstGeom prst="rect">
            <a:avLst/>
          </a:prstGeom>
        </p:spPr>
      </p:pic>
      <p:pic>
        <p:nvPicPr>
          <p:cNvPr id="7" name="Picture 9" descr="Application&#10;&#10;Description automatically generated">
            <a:extLst>
              <a:ext uri="{FF2B5EF4-FFF2-40B4-BE49-F238E27FC236}">
                <a16:creationId xmlns:a16="http://schemas.microsoft.com/office/drawing/2014/main" id="{F8654105-C3D1-D8E9-8FA7-FC855331E1CC}"/>
              </a:ext>
            </a:extLst>
          </p:cNvPr>
          <p:cNvPicPr>
            <a:picLocks noChangeAspect="1"/>
          </p:cNvPicPr>
          <p:nvPr/>
        </p:nvPicPr>
        <p:blipFill rotWithShape="1">
          <a:blip r:embed="rId4"/>
          <a:srcRect t="19014" r="-506" b="11033"/>
          <a:stretch/>
        </p:blipFill>
        <p:spPr>
          <a:xfrm>
            <a:off x="8558865" y="2944273"/>
            <a:ext cx="3376171" cy="2426215"/>
          </a:xfrm>
          <a:prstGeom prst="rect">
            <a:avLst/>
          </a:prstGeom>
        </p:spPr>
      </p:pic>
      <p:sp>
        <p:nvSpPr>
          <p:cNvPr id="10" name="TextBox 9">
            <a:extLst>
              <a:ext uri="{FF2B5EF4-FFF2-40B4-BE49-F238E27FC236}">
                <a16:creationId xmlns:a16="http://schemas.microsoft.com/office/drawing/2014/main" id="{59C686F4-757B-A2A4-67AB-1A84B6374C95}"/>
              </a:ext>
            </a:extLst>
          </p:cNvPr>
          <p:cNvSpPr txBox="1"/>
          <p:nvPr/>
        </p:nvSpPr>
        <p:spPr>
          <a:xfrm>
            <a:off x="572077" y="1288968"/>
            <a:ext cx="7895487"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EC540"/>
                </a:solidFill>
                <a:effectLst/>
                <a:uLnTx/>
                <a:uFillTx/>
                <a:latin typeface="Arial" panose="020B0604020202020204" pitchFamily="34" charset="0"/>
                <a:ea typeface="+mn-ea"/>
                <a:cs typeface="Arial" panose="020B0604020202020204" pitchFamily="34" charset="0"/>
              </a:rPr>
              <a:t>NEW! </a:t>
            </a:r>
            <a:r>
              <a:rPr kumimoji="0" lang="en-US" sz="2400" b="1" i="0" u="none" strike="noStrike" kern="1200" cap="none" spc="0" normalizeH="0" baseline="0" noProof="0" dirty="0">
                <a:ln>
                  <a:noFill/>
                </a:ln>
                <a:solidFill>
                  <a:srgbClr val="05549C"/>
                </a:solidFill>
                <a:effectLst/>
                <a:uLnTx/>
                <a:uFillTx/>
                <a:latin typeface="Arial" panose="020B0604020202020204" pitchFamily="34" charset="0"/>
                <a:ea typeface="+mn-ea"/>
                <a:cs typeface="Arial" panose="020B0604020202020204" pitchFamily="34" charset="0"/>
              </a:rPr>
              <a:t>FIVE Benefit Options for New &amp; Renewing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549C"/>
                </a:solidFill>
                <a:effectLst/>
                <a:uLnTx/>
                <a:uFillTx/>
                <a:latin typeface="Arial" panose="020B0604020202020204" pitchFamily="34" charset="0"/>
                <a:ea typeface="+mn-ea"/>
                <a:cs typeface="Arial" panose="020B0604020202020204" pitchFamily="34" charset="0"/>
              </a:rPr>
              <a:t>Full Dues Paying Members</a:t>
            </a:r>
            <a:endParaRPr kumimoji="0" lang="en-US" sz="2400" b="1" i="0" u="none" strike="noStrike" kern="1200" cap="none" spc="0" normalizeH="0" baseline="0" noProof="0" dirty="0">
              <a:ln>
                <a:noFill/>
              </a:ln>
              <a:solidFill>
                <a:srgbClr val="05549C"/>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benefit options include ASHRAE Handbook Online and Certification Study Guides (PDF). Benefits are selected during the join &amp; renewal process.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p:txBody>
      </p:sp>
      <p:sp>
        <p:nvSpPr>
          <p:cNvPr id="11" name="TextBox 10">
            <a:extLst>
              <a:ext uri="{FF2B5EF4-FFF2-40B4-BE49-F238E27FC236}">
                <a16:creationId xmlns:a16="http://schemas.microsoft.com/office/drawing/2014/main" id="{DDCAFC4B-72F4-B191-5D76-B821086D5AD7}"/>
              </a:ext>
            </a:extLst>
          </p:cNvPr>
          <p:cNvSpPr txBox="1"/>
          <p:nvPr/>
        </p:nvSpPr>
        <p:spPr>
          <a:xfrm>
            <a:off x="8561383" y="1590343"/>
            <a:ext cx="363343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549C"/>
                </a:solidFill>
                <a:effectLst/>
                <a:uLnTx/>
                <a:uFillTx/>
                <a:latin typeface="Arial" panose="020B0604020202020204" pitchFamily="34" charset="0"/>
                <a:ea typeface="+mn-ea"/>
                <a:cs typeface="Arial" panose="020B0604020202020204" pitchFamily="34" charset="0"/>
              </a:rPr>
              <a:t>New, Full Dues </a:t>
            </a:r>
            <a:endParaRPr kumimoji="0" lang="en-US" sz="2400" b="0" i="0" u="none" strike="noStrike" kern="1200" cap="none" spc="0" normalizeH="0" baseline="0" noProof="0" dirty="0">
              <a:ln>
                <a:noFill/>
              </a:ln>
              <a:solidFill>
                <a:srgbClr val="05549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549C"/>
                </a:solidFill>
                <a:effectLst/>
                <a:uLnTx/>
                <a:uFillTx/>
                <a:latin typeface="Arial" panose="020B0604020202020204" pitchFamily="34" charset="0"/>
                <a:ea typeface="+mn-ea"/>
                <a:cs typeface="Arial" panose="020B0604020202020204" pitchFamily="34" charset="0"/>
              </a:rPr>
              <a:t>Paying Members </a:t>
            </a:r>
            <a:endParaRPr kumimoji="0" lang="en-US" sz="2400" b="0" i="0" u="none" strike="noStrike" kern="1200" cap="none" spc="0" normalizeH="0" baseline="0" noProof="0" dirty="0">
              <a:ln>
                <a:noFill/>
              </a:ln>
              <a:solidFill>
                <a:srgbClr val="05549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549C"/>
                </a:solidFill>
                <a:effectLst/>
                <a:uLnTx/>
                <a:uFillTx/>
                <a:latin typeface="Arial" panose="020B0604020202020204" pitchFamily="34" charset="0"/>
                <a:ea typeface="+mn-ea"/>
                <a:cs typeface="Arial" panose="020B0604020202020204" pitchFamily="34" charset="0"/>
              </a:rPr>
              <a:t>Automatically Get:</a:t>
            </a:r>
            <a:endParaRPr kumimoji="0" lang="en-US" sz="2400" b="0" i="0" u="none" strike="noStrike" kern="1200" cap="none" spc="0" normalizeH="0" baseline="0" noProof="0" dirty="0">
              <a:ln>
                <a:noFill/>
              </a:ln>
              <a:solidFill>
                <a:srgbClr val="05549C"/>
              </a:solidFill>
              <a:effectLst/>
              <a:uLnTx/>
              <a:uFillTx/>
              <a:latin typeface="Arial" panose="020B0604020202020204" pitchFamily="34" charset="0"/>
              <a:ea typeface="Calibri"/>
              <a:cs typeface="Arial" panose="020B0604020202020204" pitchFamily="34" charset="0"/>
            </a:endParaRPr>
          </a:p>
        </p:txBody>
      </p:sp>
      <p:sp>
        <p:nvSpPr>
          <p:cNvPr id="5" name="TextBox 4">
            <a:extLst>
              <a:ext uri="{FF2B5EF4-FFF2-40B4-BE49-F238E27FC236}">
                <a16:creationId xmlns:a16="http://schemas.microsoft.com/office/drawing/2014/main" id="{9ABFFD1E-34FE-8C5B-9969-F27F71ED445E}"/>
              </a:ext>
            </a:extLst>
          </p:cNvPr>
          <p:cNvSpPr txBox="1"/>
          <p:nvPr/>
        </p:nvSpPr>
        <p:spPr>
          <a:xfrm>
            <a:off x="1780309" y="5929222"/>
            <a:ext cx="815641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All members receive free or discounted pricing on all ASHRAE products!</a:t>
            </a:r>
            <a:r>
              <a:rPr kumimoji="0" lang="en-US"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3C0FF"/>
                </a:solidFill>
                <a:effectLst/>
                <a:uLnTx/>
                <a:uFillTx/>
                <a:latin typeface="Arial" panose="020B0604020202020204" pitchFamily="34" charset="0"/>
                <a:ea typeface="+mn-ea"/>
                <a:cs typeface="Arial" panose="020B0604020202020204" pitchFamily="34" charset="0"/>
              </a:rPr>
              <a:t>ashrae.org/membership</a:t>
            </a:r>
            <a:r>
              <a:rPr kumimoji="0" lang="en-US" sz="2400" b="0" i="0" u="none" strike="noStrike" kern="1200" cap="none" spc="0" normalizeH="0" baseline="0" noProof="0" dirty="0">
                <a:ln>
                  <a:noFill/>
                </a:ln>
                <a:solidFill>
                  <a:srgbClr val="03C0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srgbClr val="006EB6"/>
                </a:solidFill>
                <a:effectLst/>
                <a:uLnTx/>
                <a:uFillTx/>
                <a:latin typeface="Corbel" panose="020B0503020204020204"/>
                <a:ea typeface="+mn-ea"/>
                <a:cs typeface="Calibri"/>
              </a:rPr>
              <a:t>​</a:t>
            </a:r>
            <a:endParaRPr kumimoji="0" lang="en-US" sz="1800" b="0" i="0" u="none" strike="noStrike" kern="1200" cap="none" spc="0" normalizeH="0" baseline="0" noProof="0" dirty="0">
              <a:ln>
                <a:noFill/>
              </a:ln>
              <a:solidFill>
                <a:srgbClr val="006EB6"/>
              </a:solidFill>
              <a:effectLst/>
              <a:uLnTx/>
              <a:uFillTx/>
              <a:latin typeface="Corbel" panose="020B0503020204020204"/>
              <a:ea typeface="+mn-ea"/>
              <a:cs typeface="Calibri"/>
            </a:endParaRPr>
          </a:p>
        </p:txBody>
      </p:sp>
    </p:spTree>
    <p:extLst>
      <p:ext uri="{BB962C8B-B14F-4D97-AF65-F5344CB8AC3E}">
        <p14:creationId xmlns:p14="http://schemas.microsoft.com/office/powerpoint/2010/main" val="17900188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4015</Words>
  <Application>Microsoft Office PowerPoint</Application>
  <PresentationFormat>Widescreen</PresentationFormat>
  <Paragraphs>527</Paragraphs>
  <Slides>36</Slides>
  <Notes>32</Notes>
  <HiddenSlides>2</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50" baseType="lpstr">
      <vt:lpstr>Akzidenz Grotesk BE MdCn</vt:lpstr>
      <vt:lpstr>Akzidenz Grotesk BE Medium</vt:lpstr>
      <vt:lpstr>Akzidenz Grotesk BE Regular</vt:lpstr>
      <vt:lpstr>akzidenz-grotesk</vt:lpstr>
      <vt:lpstr>Arial</vt:lpstr>
      <vt:lpstr>Arial Narrow</vt:lpstr>
      <vt:lpstr>Calibri</vt:lpstr>
      <vt:lpstr>Calibri  </vt:lpstr>
      <vt:lpstr>Corbel</vt:lpstr>
      <vt:lpstr>Open Sans</vt:lpstr>
      <vt:lpstr>Symbol</vt:lpstr>
      <vt:lpstr>Wingdings</vt:lpstr>
      <vt:lpstr>1_Office Theme</vt:lpstr>
      <vt:lpstr>Acrobat Document</vt:lpstr>
      <vt:lpstr>PowerPoint Presentation</vt:lpstr>
      <vt:lpstr>ASHRAE Overview</vt:lpstr>
      <vt:lpstr>2019-2025 ASHRAE Strategic Plan</vt:lpstr>
      <vt:lpstr>ASHRAE Core Values </vt:lpstr>
      <vt:lpstr>PowerPoint Presentation</vt:lpstr>
      <vt:lpstr>Diversity Commitment</vt:lpstr>
      <vt:lpstr>ASHRAE Structure </vt:lpstr>
      <vt:lpstr>What We Do and How We Do It</vt:lpstr>
      <vt:lpstr>Membership &amp; Communities </vt:lpstr>
      <vt:lpstr>PowerPoint Presentation</vt:lpstr>
      <vt:lpstr>Young Engineers in ASHRAE (YEA) + Student Program</vt:lpstr>
      <vt:lpstr>PowerPoint Presentation</vt:lpstr>
      <vt:lpstr>PowerPoint Presentation</vt:lpstr>
      <vt:lpstr>ASHRAE Journal</vt:lpstr>
      <vt:lpstr>PowerPoint Presentation</vt:lpstr>
      <vt:lpstr>Standards and Online Standards  Review Database  </vt:lpstr>
      <vt:lpstr>Well-Recognized Standards</vt:lpstr>
      <vt:lpstr>Advanced Energy Design Guides</vt:lpstr>
      <vt:lpstr>PowerPoint Presentation</vt:lpstr>
      <vt:lpstr>PowerPoint Presentation</vt:lpstr>
      <vt:lpstr>PowerPoint Presentation</vt:lpstr>
      <vt:lpstr>Resources </vt:lpstr>
      <vt:lpstr>“R” In ASHRAE</vt:lpstr>
      <vt:lpstr>PowerPoint Presentation</vt:lpstr>
      <vt:lpstr>ASHRAE Vision 2030 and Beyond</vt:lpstr>
      <vt:lpstr>ASHRAE Learning Institute (ALI)</vt:lpstr>
      <vt:lpstr>PowerPoint Presentation</vt:lpstr>
      <vt:lpstr>ASHRAE Certification </vt:lpstr>
      <vt:lpstr>PowerPoint Presentation</vt:lpstr>
      <vt:lpstr>PowerPoint Presentation</vt:lpstr>
      <vt:lpstr>PowerPoint Presentation</vt:lpstr>
      <vt:lpstr> ASHRAE Foundation Scholarships  </vt:lpstr>
      <vt:lpstr>Supporting ASHRAE’s Mission</vt:lpstr>
      <vt:lpstr>Society Newsletters</vt:lpstr>
      <vt:lpstr>Marketing Central</vt:lpstr>
      <vt:lpstr>Questions &amp;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2020-09-04T15:48:27Z</dcterms:created>
  <dcterms:modified xsi:type="dcterms:W3CDTF">2023-08-11T16:10:07Z</dcterms:modified>
</cp:coreProperties>
</file>