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Lst>
  <p:notesMasterIdLst>
    <p:notesMasterId r:id="rId28"/>
  </p:notesMasterIdLst>
  <p:sldIdLst>
    <p:sldId id="296" r:id="rId3"/>
    <p:sldId id="257" r:id="rId4"/>
    <p:sldId id="259" r:id="rId5"/>
    <p:sldId id="298" r:id="rId6"/>
    <p:sldId id="299" r:id="rId7"/>
    <p:sldId id="297" r:id="rId8"/>
    <p:sldId id="819" r:id="rId9"/>
    <p:sldId id="258" r:id="rId10"/>
    <p:sldId id="838" r:id="rId11"/>
    <p:sldId id="286" r:id="rId12"/>
    <p:sldId id="831" r:id="rId13"/>
    <p:sldId id="844" r:id="rId14"/>
    <p:sldId id="828" r:id="rId15"/>
    <p:sldId id="260" r:id="rId16"/>
    <p:sldId id="815" r:id="rId17"/>
    <p:sldId id="820" r:id="rId18"/>
    <p:sldId id="845" r:id="rId19"/>
    <p:sldId id="814" r:id="rId20"/>
    <p:sldId id="276" r:id="rId21"/>
    <p:sldId id="824" r:id="rId22"/>
    <p:sldId id="829" r:id="rId23"/>
    <p:sldId id="827" r:id="rId24"/>
    <p:sldId id="843" r:id="rId25"/>
    <p:sldId id="304" r:id="rId26"/>
    <p:sldId id="2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extLst>
      <p:ext uri="{19B8F6BF-5375-455C-9EA6-DF929625EA0E}">
        <p15:presenceInfo xmlns:p15="http://schemas.microsoft.com/office/powerpoint/2012/main" userId="LENO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49B"/>
    <a:srgbClr val="2AACE3"/>
    <a:srgbClr val="8EC64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34" autoAdjust="0"/>
    <p:restoredTop sz="79298" autoAdjust="0"/>
  </p:normalViewPr>
  <p:slideViewPr>
    <p:cSldViewPr snapToGrid="0">
      <p:cViewPr varScale="1">
        <p:scale>
          <a:sx n="75" d="100"/>
          <a:sy n="75" d="100"/>
        </p:scale>
        <p:origin x="662" y="67"/>
      </p:cViewPr>
      <p:guideLst/>
    </p:cSldViewPr>
  </p:slideViewPr>
  <p:outlineViewPr>
    <p:cViewPr>
      <p:scale>
        <a:sx n="33" d="100"/>
        <a:sy n="33" d="100"/>
      </p:scale>
      <p:origin x="0" y="0"/>
    </p:cViewPr>
  </p:outlineViewPr>
  <p:notesTextViewPr>
    <p:cViewPr>
      <p:scale>
        <a:sx n="1" d="1"/>
        <a:sy n="1" d="1"/>
      </p:scale>
      <p:origin x="0" y="-341"/>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6" Type="http://schemas.openxmlformats.org/officeDocument/2006/relationships/image" Target="../media/image34.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6" Type="http://schemas.openxmlformats.org/officeDocument/2006/relationships/image" Target="../media/image34.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F00A2-F5A9-4E06-8327-D00EA90A0474}" type="doc">
      <dgm:prSet loTypeId="urn:microsoft.com/office/officeart/2018/2/layout/IconLabelList" loCatId="icon" qsTypeId="urn:microsoft.com/office/officeart/2005/8/quickstyle/simple3" qsCatId="simple" csTypeId="urn:microsoft.com/office/officeart/2005/8/colors/accent0_1" csCatId="mainScheme" phldr="1"/>
      <dgm:spPr/>
      <dgm:t>
        <a:bodyPr/>
        <a:lstStyle/>
        <a:p>
          <a:endParaRPr lang="en-US"/>
        </a:p>
      </dgm:t>
    </dgm:pt>
    <dgm:pt modelId="{4358652F-B0E6-4904-8E3D-824B7A515631}">
      <dgm:prSet/>
      <dgm:spPr/>
      <dgm:t>
        <a:bodyPr/>
        <a:lstStyle/>
        <a:p>
          <a:pPr>
            <a:lnSpc>
              <a:spcPct val="100000"/>
            </a:lnSpc>
          </a:pPr>
          <a:r>
            <a:rPr lang="en-US" b="1" dirty="0">
              <a:solidFill>
                <a:schemeClr val="bg1"/>
              </a:solidFill>
              <a:latin typeface="Oxygen" panose="02000503000000000000" pitchFamily="2" charset="0"/>
            </a:rPr>
            <a:t>33 Standing Committees </a:t>
          </a:r>
          <a:endParaRPr lang="en-US" dirty="0">
            <a:solidFill>
              <a:schemeClr val="bg1"/>
            </a:solidFill>
            <a:latin typeface="Oxygen" panose="02000503000000000000" pitchFamily="2" charset="0"/>
          </a:endParaRPr>
        </a:p>
      </dgm:t>
    </dgm:pt>
    <dgm:pt modelId="{9FDA95B3-50A5-4E1E-A4F9-A4E4FC43C5E5}" type="parTrans" cxnId="{FCF8597F-80A0-4E9C-AA0D-F3092461600D}">
      <dgm:prSet/>
      <dgm:spPr/>
      <dgm:t>
        <a:bodyPr/>
        <a:lstStyle/>
        <a:p>
          <a:endParaRPr lang="en-US"/>
        </a:p>
      </dgm:t>
    </dgm:pt>
    <dgm:pt modelId="{D2FD2981-3CF2-4439-BBBD-21EE3E491C4C}" type="sibTrans" cxnId="{FCF8597F-80A0-4E9C-AA0D-F3092461600D}">
      <dgm:prSet/>
      <dgm:spPr/>
      <dgm:t>
        <a:bodyPr/>
        <a:lstStyle/>
        <a:p>
          <a:endParaRPr lang="en-US"/>
        </a:p>
      </dgm:t>
    </dgm:pt>
    <dgm:pt modelId="{951B62E2-AD12-482A-921E-28F9913139CA}">
      <dgm:prSet/>
      <dgm:spPr/>
      <dgm:t>
        <a:bodyPr/>
        <a:lstStyle/>
        <a:p>
          <a:pPr>
            <a:lnSpc>
              <a:spcPct val="100000"/>
            </a:lnSpc>
          </a:pPr>
          <a:r>
            <a:rPr lang="en-US" b="1" dirty="0">
              <a:solidFill>
                <a:schemeClr val="bg1"/>
              </a:solidFill>
              <a:latin typeface="Oxygen" panose="02000503000000000000" pitchFamily="2" charset="0"/>
            </a:rPr>
            <a:t>130+ Standards and </a:t>
          </a:r>
          <a:br>
            <a:rPr lang="en-US" b="1" dirty="0">
              <a:solidFill>
                <a:schemeClr val="bg1"/>
              </a:solidFill>
              <a:latin typeface="Oxygen" panose="02000503000000000000" pitchFamily="2" charset="0"/>
            </a:rPr>
          </a:br>
          <a:r>
            <a:rPr lang="en-US" b="1" dirty="0">
              <a:solidFill>
                <a:schemeClr val="bg1"/>
              </a:solidFill>
              <a:latin typeface="Oxygen" panose="02000503000000000000" pitchFamily="2" charset="0"/>
            </a:rPr>
            <a:t>Guidelines Committees</a:t>
          </a:r>
          <a:endParaRPr lang="en-US" dirty="0">
            <a:solidFill>
              <a:schemeClr val="bg1"/>
            </a:solidFill>
            <a:latin typeface="Oxygen" panose="02000503000000000000" pitchFamily="2" charset="0"/>
          </a:endParaRPr>
        </a:p>
      </dgm:t>
    </dgm:pt>
    <dgm:pt modelId="{9A93A9E7-9C2D-4F43-8447-69C2699449CE}" type="parTrans" cxnId="{4E10B01B-080B-487A-A882-08294F1F53BA}">
      <dgm:prSet/>
      <dgm:spPr/>
      <dgm:t>
        <a:bodyPr/>
        <a:lstStyle/>
        <a:p>
          <a:endParaRPr lang="en-US"/>
        </a:p>
      </dgm:t>
    </dgm:pt>
    <dgm:pt modelId="{F2580E63-A4CD-4B95-904C-80E04B335B86}" type="sibTrans" cxnId="{4E10B01B-080B-487A-A882-08294F1F53BA}">
      <dgm:prSet/>
      <dgm:spPr/>
      <dgm:t>
        <a:bodyPr/>
        <a:lstStyle/>
        <a:p>
          <a:endParaRPr lang="en-US"/>
        </a:p>
      </dgm:t>
    </dgm:pt>
    <dgm:pt modelId="{AC227095-4290-4B8D-8D7A-3824934C71EC}">
      <dgm:prSet/>
      <dgm:spPr/>
      <dgm:t>
        <a:bodyPr/>
        <a:lstStyle/>
        <a:p>
          <a:pPr>
            <a:lnSpc>
              <a:spcPct val="100000"/>
            </a:lnSpc>
          </a:pPr>
          <a:r>
            <a:rPr lang="en-US" b="1" dirty="0">
              <a:solidFill>
                <a:schemeClr val="bg1"/>
              </a:solidFill>
              <a:latin typeface="Oxygen" panose="02000503000000000000" pitchFamily="2" charset="0"/>
            </a:rPr>
            <a:t>100+ Technical Committees</a:t>
          </a:r>
          <a:endParaRPr lang="en-US" dirty="0">
            <a:solidFill>
              <a:schemeClr val="bg1"/>
            </a:solidFill>
            <a:latin typeface="Oxygen" panose="02000503000000000000" pitchFamily="2" charset="0"/>
          </a:endParaRPr>
        </a:p>
      </dgm:t>
    </dgm:pt>
    <dgm:pt modelId="{C82823C5-8C2A-4034-9956-7AB25C58AFE2}" type="parTrans" cxnId="{091C0ABF-45E3-4B9A-8F23-20A9C892E938}">
      <dgm:prSet/>
      <dgm:spPr/>
      <dgm:t>
        <a:bodyPr/>
        <a:lstStyle/>
        <a:p>
          <a:endParaRPr lang="en-US"/>
        </a:p>
      </dgm:t>
    </dgm:pt>
    <dgm:pt modelId="{4959A4CB-C98F-4302-A36B-0F46455AE42F}" type="sibTrans" cxnId="{091C0ABF-45E3-4B9A-8F23-20A9C892E938}">
      <dgm:prSet/>
      <dgm:spPr/>
      <dgm:t>
        <a:bodyPr/>
        <a:lstStyle/>
        <a:p>
          <a:endParaRPr lang="en-US"/>
        </a:p>
      </dgm:t>
    </dgm:pt>
    <dgm:pt modelId="{F9306FF4-19FC-4620-B0E0-4D2A812E6D78}">
      <dgm:prSet/>
      <dgm:spPr/>
      <dgm:t>
        <a:bodyPr/>
        <a:lstStyle/>
        <a:p>
          <a:pPr>
            <a:lnSpc>
              <a:spcPct val="100000"/>
            </a:lnSpc>
          </a:pPr>
          <a:r>
            <a:rPr lang="en-US" b="1" dirty="0">
              <a:solidFill>
                <a:schemeClr val="bg1"/>
              </a:solidFill>
              <a:latin typeface="Oxygen" panose="02000503000000000000" pitchFamily="2" charset="0"/>
            </a:rPr>
            <a:t>300+ Publications</a:t>
          </a:r>
          <a:endParaRPr lang="en-US" dirty="0">
            <a:solidFill>
              <a:schemeClr val="bg1"/>
            </a:solidFill>
            <a:latin typeface="Oxygen" panose="02000503000000000000" pitchFamily="2" charset="0"/>
          </a:endParaRPr>
        </a:p>
      </dgm:t>
    </dgm:pt>
    <dgm:pt modelId="{7683426F-8268-4EC0-9FC3-41AE18856E2E}" type="parTrans" cxnId="{FA681E18-5BCD-4FF3-AAD8-6D5D34CC04E8}">
      <dgm:prSet/>
      <dgm:spPr/>
      <dgm:t>
        <a:bodyPr/>
        <a:lstStyle/>
        <a:p>
          <a:endParaRPr lang="en-US"/>
        </a:p>
      </dgm:t>
    </dgm:pt>
    <dgm:pt modelId="{BF7F5786-71BC-47F7-B8E7-CCFD80EDC42F}" type="sibTrans" cxnId="{FA681E18-5BCD-4FF3-AAD8-6D5D34CC04E8}">
      <dgm:prSet/>
      <dgm:spPr/>
      <dgm:t>
        <a:bodyPr/>
        <a:lstStyle/>
        <a:p>
          <a:endParaRPr lang="en-US"/>
        </a:p>
      </dgm:t>
    </dgm:pt>
    <dgm:pt modelId="{6C2341A0-8799-413F-A65E-B9BBFAB440AA}">
      <dgm:prSet/>
      <dgm:spPr/>
      <dgm:t>
        <a:bodyPr/>
        <a:lstStyle/>
        <a:p>
          <a:pPr>
            <a:lnSpc>
              <a:spcPct val="100000"/>
            </a:lnSpc>
          </a:pPr>
          <a:r>
            <a:rPr lang="en-US" b="1" dirty="0">
              <a:solidFill>
                <a:schemeClr val="bg1"/>
              </a:solidFill>
              <a:latin typeface="Oxygen" panose="02000503000000000000" pitchFamily="2" charset="0"/>
            </a:rPr>
            <a:t>7 Certification Programs</a:t>
          </a:r>
          <a:endParaRPr lang="en-US" dirty="0">
            <a:solidFill>
              <a:schemeClr val="bg1"/>
            </a:solidFill>
            <a:latin typeface="Oxygen" panose="02000503000000000000" pitchFamily="2" charset="0"/>
          </a:endParaRPr>
        </a:p>
      </dgm:t>
    </dgm:pt>
    <dgm:pt modelId="{F7C1B3A4-338B-411D-833A-68A340CF3CE2}" type="parTrans" cxnId="{4FA499A5-B6A8-4936-95DF-976985641C92}">
      <dgm:prSet/>
      <dgm:spPr/>
      <dgm:t>
        <a:bodyPr/>
        <a:lstStyle/>
        <a:p>
          <a:endParaRPr lang="en-US"/>
        </a:p>
      </dgm:t>
    </dgm:pt>
    <dgm:pt modelId="{B65679DD-47B1-4BB2-899D-47108642A4CA}" type="sibTrans" cxnId="{4FA499A5-B6A8-4936-95DF-976985641C92}">
      <dgm:prSet/>
      <dgm:spPr/>
      <dgm:t>
        <a:bodyPr/>
        <a:lstStyle/>
        <a:p>
          <a:endParaRPr lang="en-US"/>
        </a:p>
      </dgm:t>
    </dgm:pt>
    <dgm:pt modelId="{B8E4C643-5346-4284-B5CF-5DC2ED20EA57}">
      <dgm:prSet/>
      <dgm:spPr/>
      <dgm:t>
        <a:bodyPr/>
        <a:lstStyle/>
        <a:p>
          <a:pPr>
            <a:lnSpc>
              <a:spcPct val="100000"/>
            </a:lnSpc>
          </a:pPr>
          <a:r>
            <a:rPr lang="en-US" b="1" dirty="0">
              <a:solidFill>
                <a:schemeClr val="bg1"/>
              </a:solidFill>
              <a:latin typeface="Oxygen" panose="02000503000000000000" pitchFamily="2" charset="0"/>
            </a:rPr>
            <a:t>200+ Educational Courses</a:t>
          </a:r>
          <a:endParaRPr lang="en-US" dirty="0">
            <a:solidFill>
              <a:schemeClr val="bg1"/>
            </a:solidFill>
            <a:latin typeface="Oxygen" panose="02000503000000000000" pitchFamily="2" charset="0"/>
          </a:endParaRPr>
        </a:p>
      </dgm:t>
    </dgm:pt>
    <dgm:pt modelId="{6E4CCDB3-8D07-4A04-AAA8-489EED171136}" type="parTrans" cxnId="{1AC39FE3-2BA2-48D8-9D95-327EC35AF68E}">
      <dgm:prSet/>
      <dgm:spPr/>
      <dgm:t>
        <a:bodyPr/>
        <a:lstStyle/>
        <a:p>
          <a:endParaRPr lang="en-US"/>
        </a:p>
      </dgm:t>
    </dgm:pt>
    <dgm:pt modelId="{35F60A8B-FC0B-4889-AA6B-1747C2D8F153}" type="sibTrans" cxnId="{1AC39FE3-2BA2-48D8-9D95-327EC35AF68E}">
      <dgm:prSet/>
      <dgm:spPr/>
      <dgm:t>
        <a:bodyPr/>
        <a:lstStyle/>
        <a:p>
          <a:endParaRPr lang="en-US"/>
        </a:p>
      </dgm:t>
    </dgm:pt>
    <dgm:pt modelId="{FF3A0C28-60C7-4ACF-B697-2FFECBB3DE5E}">
      <dgm:prSet/>
      <dgm:spPr/>
      <dgm:t>
        <a:bodyPr/>
        <a:lstStyle/>
        <a:p>
          <a:pPr>
            <a:lnSpc>
              <a:spcPct val="100000"/>
            </a:lnSpc>
          </a:pPr>
          <a:r>
            <a:rPr lang="en-US" b="1" dirty="0">
              <a:solidFill>
                <a:schemeClr val="bg1"/>
              </a:solidFill>
              <a:latin typeface="Oxygen" panose="02000503000000000000" pitchFamily="2" charset="0"/>
            </a:rPr>
            <a:t>Research</a:t>
          </a:r>
          <a:endParaRPr lang="en-US" dirty="0">
            <a:solidFill>
              <a:schemeClr val="bg1"/>
            </a:solidFill>
            <a:latin typeface="Oxygen" panose="02000503000000000000" pitchFamily="2" charset="0"/>
          </a:endParaRPr>
        </a:p>
      </dgm:t>
    </dgm:pt>
    <dgm:pt modelId="{40FC8684-7605-4903-8508-3DD36AE00184}" type="parTrans" cxnId="{AEF1A3AC-C643-491B-AA57-B0BAFA279718}">
      <dgm:prSet/>
      <dgm:spPr/>
      <dgm:t>
        <a:bodyPr/>
        <a:lstStyle/>
        <a:p>
          <a:endParaRPr lang="en-US"/>
        </a:p>
      </dgm:t>
    </dgm:pt>
    <dgm:pt modelId="{80B9666D-7725-41B6-BAD4-5B7D24422364}" type="sibTrans" cxnId="{AEF1A3AC-C643-491B-AA57-B0BAFA279718}">
      <dgm:prSet/>
      <dgm:spPr/>
      <dgm:t>
        <a:bodyPr/>
        <a:lstStyle/>
        <a:p>
          <a:endParaRPr lang="en-US"/>
        </a:p>
      </dgm:t>
    </dgm:pt>
    <dgm:pt modelId="{DF2FBAD4-194C-4EC6-9990-DCDD5357BA22}">
      <dgm:prSet/>
      <dgm:spPr/>
      <dgm:t>
        <a:bodyPr/>
        <a:lstStyle/>
        <a:p>
          <a:pPr>
            <a:lnSpc>
              <a:spcPct val="100000"/>
            </a:lnSpc>
          </a:pPr>
          <a:r>
            <a:rPr lang="en-US" b="1" dirty="0">
              <a:solidFill>
                <a:schemeClr val="bg1"/>
              </a:solidFill>
              <a:latin typeface="Oxygen" panose="02000503000000000000" pitchFamily="2" charset="0"/>
            </a:rPr>
            <a:t>Scholarships</a:t>
          </a:r>
          <a:endParaRPr lang="en-US" dirty="0">
            <a:solidFill>
              <a:schemeClr val="bg1"/>
            </a:solidFill>
            <a:latin typeface="Oxygen" panose="02000503000000000000" pitchFamily="2" charset="0"/>
          </a:endParaRPr>
        </a:p>
      </dgm:t>
    </dgm:pt>
    <dgm:pt modelId="{93699193-6018-47E6-983F-7E2E44EA9BC9}" type="parTrans" cxnId="{BB97AE72-1826-4E47-8CFB-3C53B010845C}">
      <dgm:prSet/>
      <dgm:spPr/>
      <dgm:t>
        <a:bodyPr/>
        <a:lstStyle/>
        <a:p>
          <a:endParaRPr lang="en-US"/>
        </a:p>
      </dgm:t>
    </dgm:pt>
    <dgm:pt modelId="{3BAC6FCC-8018-4A17-8AE1-A20F5A362238}" type="sibTrans" cxnId="{BB97AE72-1826-4E47-8CFB-3C53B010845C}">
      <dgm:prSet/>
      <dgm:spPr/>
      <dgm:t>
        <a:bodyPr/>
        <a:lstStyle/>
        <a:p>
          <a:endParaRPr lang="en-US"/>
        </a:p>
      </dgm:t>
    </dgm:pt>
    <dgm:pt modelId="{EAEE33CA-2E47-4B82-B80C-D2D79444109F}" type="pres">
      <dgm:prSet presAssocID="{720F00A2-F5A9-4E06-8327-D00EA90A0474}" presName="root" presStyleCnt="0">
        <dgm:presLayoutVars>
          <dgm:dir/>
          <dgm:resizeHandles val="exact"/>
        </dgm:presLayoutVars>
      </dgm:prSet>
      <dgm:spPr/>
    </dgm:pt>
    <dgm:pt modelId="{D88FDE8D-6355-4EAE-BDBF-EF04A64FE3DF}" type="pres">
      <dgm:prSet presAssocID="{4358652F-B0E6-4904-8E3D-824B7A515631}" presName="compNode" presStyleCnt="0"/>
      <dgm:spPr/>
    </dgm:pt>
    <dgm:pt modelId="{5A568455-1EB2-4C4C-96B1-185EDB0ED02B}" type="pres">
      <dgm:prSet presAssocID="{4358652F-B0E6-4904-8E3D-824B7A515631}"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B57C73FA-D776-45D3-80EA-25DEDB5C27E4}" type="pres">
      <dgm:prSet presAssocID="{4358652F-B0E6-4904-8E3D-824B7A515631}" presName="spaceRect" presStyleCnt="0"/>
      <dgm:spPr/>
    </dgm:pt>
    <dgm:pt modelId="{6B54C925-EB28-4B55-A1A9-50639C49C11C}" type="pres">
      <dgm:prSet presAssocID="{4358652F-B0E6-4904-8E3D-824B7A515631}" presName="textRect" presStyleLbl="revTx" presStyleIdx="0" presStyleCnt="8">
        <dgm:presLayoutVars>
          <dgm:chMax val="1"/>
          <dgm:chPref val="1"/>
        </dgm:presLayoutVars>
      </dgm:prSet>
      <dgm:spPr/>
    </dgm:pt>
    <dgm:pt modelId="{E55BC32F-04FF-4E74-A58D-289B2C1BD2E7}" type="pres">
      <dgm:prSet presAssocID="{D2FD2981-3CF2-4439-BBBD-21EE3E491C4C}" presName="sibTrans" presStyleCnt="0"/>
      <dgm:spPr/>
    </dgm:pt>
    <dgm:pt modelId="{22C9F38D-79F3-485E-9C26-13CC4EA418FB}" type="pres">
      <dgm:prSet presAssocID="{951B62E2-AD12-482A-921E-28F9913139CA}" presName="compNode" presStyleCnt="0"/>
      <dgm:spPr/>
    </dgm:pt>
    <dgm:pt modelId="{8A2BED3D-CF1C-408A-B634-0F7A57D9F7FB}" type="pres">
      <dgm:prSet presAssocID="{951B62E2-AD12-482A-921E-28F9913139CA}"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47F3F251-3387-4CE6-B8A6-E4467E6328D4}" type="pres">
      <dgm:prSet presAssocID="{951B62E2-AD12-482A-921E-28F9913139CA}" presName="spaceRect" presStyleCnt="0"/>
      <dgm:spPr/>
    </dgm:pt>
    <dgm:pt modelId="{3C56E6FD-A6D5-4E03-A0E6-50836AF7D45B}" type="pres">
      <dgm:prSet presAssocID="{951B62E2-AD12-482A-921E-28F9913139CA}" presName="textRect" presStyleLbl="revTx" presStyleIdx="1" presStyleCnt="8">
        <dgm:presLayoutVars>
          <dgm:chMax val="1"/>
          <dgm:chPref val="1"/>
        </dgm:presLayoutVars>
      </dgm:prSet>
      <dgm:spPr/>
    </dgm:pt>
    <dgm:pt modelId="{00B7B986-815F-4CFE-8DFC-F3BBB7980CC3}" type="pres">
      <dgm:prSet presAssocID="{F2580E63-A4CD-4B95-904C-80E04B335B86}" presName="sibTrans" presStyleCnt="0"/>
      <dgm:spPr/>
    </dgm:pt>
    <dgm:pt modelId="{17CD0162-09FE-41A4-B816-AC07D56FA546}" type="pres">
      <dgm:prSet presAssocID="{AC227095-4290-4B8D-8D7A-3824934C71EC}" presName="compNode" presStyleCnt="0"/>
      <dgm:spPr/>
    </dgm:pt>
    <dgm:pt modelId="{96C9E679-683C-4AE2-A2FB-30F8A356B49E}" type="pres">
      <dgm:prSet presAssocID="{AC227095-4290-4B8D-8D7A-3824934C71EC}"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
        </a:ext>
      </dgm:extLst>
    </dgm:pt>
    <dgm:pt modelId="{E15E9537-EABE-4142-9197-741C39788C46}" type="pres">
      <dgm:prSet presAssocID="{AC227095-4290-4B8D-8D7A-3824934C71EC}" presName="spaceRect" presStyleCnt="0"/>
      <dgm:spPr/>
    </dgm:pt>
    <dgm:pt modelId="{C1CF4229-6372-47FE-ADA1-694CD385FE81}" type="pres">
      <dgm:prSet presAssocID="{AC227095-4290-4B8D-8D7A-3824934C71EC}" presName="textRect" presStyleLbl="revTx" presStyleIdx="2" presStyleCnt="8">
        <dgm:presLayoutVars>
          <dgm:chMax val="1"/>
          <dgm:chPref val="1"/>
        </dgm:presLayoutVars>
      </dgm:prSet>
      <dgm:spPr/>
    </dgm:pt>
    <dgm:pt modelId="{E401C19D-85A6-4F8A-90E6-5311F7CC5899}" type="pres">
      <dgm:prSet presAssocID="{4959A4CB-C98F-4302-A36B-0F46455AE42F}" presName="sibTrans" presStyleCnt="0"/>
      <dgm:spPr/>
    </dgm:pt>
    <dgm:pt modelId="{B4456D4E-4310-4DC9-8797-34439F7A6E51}" type="pres">
      <dgm:prSet presAssocID="{F9306FF4-19FC-4620-B0E0-4D2A812E6D78}" presName="compNode" presStyleCnt="0"/>
      <dgm:spPr/>
    </dgm:pt>
    <dgm:pt modelId="{1AA36AB6-36FE-445D-805D-E449794EB638}" type="pres">
      <dgm:prSet presAssocID="{F9306FF4-19FC-4620-B0E0-4D2A812E6D78}"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2C39F952-D3E0-435A-8C56-0890E11A7E2D}" type="pres">
      <dgm:prSet presAssocID="{F9306FF4-19FC-4620-B0E0-4D2A812E6D78}" presName="spaceRect" presStyleCnt="0"/>
      <dgm:spPr/>
    </dgm:pt>
    <dgm:pt modelId="{EA532A36-EDA8-47A5-B5CF-63AA7D5935FB}" type="pres">
      <dgm:prSet presAssocID="{F9306FF4-19FC-4620-B0E0-4D2A812E6D78}" presName="textRect" presStyleLbl="revTx" presStyleIdx="3" presStyleCnt="8">
        <dgm:presLayoutVars>
          <dgm:chMax val="1"/>
          <dgm:chPref val="1"/>
        </dgm:presLayoutVars>
      </dgm:prSet>
      <dgm:spPr/>
    </dgm:pt>
    <dgm:pt modelId="{192306AF-6B0C-4635-96DD-6A6722A68459}" type="pres">
      <dgm:prSet presAssocID="{BF7F5786-71BC-47F7-B8E7-CCFD80EDC42F}" presName="sibTrans" presStyleCnt="0"/>
      <dgm:spPr/>
    </dgm:pt>
    <dgm:pt modelId="{C406B08B-E7C4-4710-87A4-687F9E5EF9F7}" type="pres">
      <dgm:prSet presAssocID="{6C2341A0-8799-413F-A65E-B9BBFAB440AA}" presName="compNode" presStyleCnt="0"/>
      <dgm:spPr/>
    </dgm:pt>
    <dgm:pt modelId="{429A3FDA-FC80-4823-BB32-C3A2D19E51AD}" type="pres">
      <dgm:prSet presAssocID="{6C2341A0-8799-413F-A65E-B9BBFAB440AA}"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Ribbon"/>
        </a:ext>
      </dgm:extLst>
    </dgm:pt>
    <dgm:pt modelId="{FBA419F2-FBDD-4D5A-8810-32141B17E431}" type="pres">
      <dgm:prSet presAssocID="{6C2341A0-8799-413F-A65E-B9BBFAB440AA}" presName="spaceRect" presStyleCnt="0"/>
      <dgm:spPr/>
    </dgm:pt>
    <dgm:pt modelId="{9AC6402D-C702-46F4-ABA3-54FBB2BB61C8}" type="pres">
      <dgm:prSet presAssocID="{6C2341A0-8799-413F-A65E-B9BBFAB440AA}" presName="textRect" presStyleLbl="revTx" presStyleIdx="4" presStyleCnt="8">
        <dgm:presLayoutVars>
          <dgm:chMax val="1"/>
          <dgm:chPref val="1"/>
        </dgm:presLayoutVars>
      </dgm:prSet>
      <dgm:spPr/>
    </dgm:pt>
    <dgm:pt modelId="{A46072C0-57CF-486F-84C2-8DDE3F687CE7}" type="pres">
      <dgm:prSet presAssocID="{B65679DD-47B1-4BB2-899D-47108642A4CA}" presName="sibTrans" presStyleCnt="0"/>
      <dgm:spPr/>
    </dgm:pt>
    <dgm:pt modelId="{50B2D890-3E18-4423-9D1F-F0DB89690FAD}" type="pres">
      <dgm:prSet presAssocID="{B8E4C643-5346-4284-B5CF-5DC2ED20EA57}" presName="compNode" presStyleCnt="0"/>
      <dgm:spPr/>
    </dgm:pt>
    <dgm:pt modelId="{350942CA-F70A-40BC-A5C5-D059FB022011}" type="pres">
      <dgm:prSet presAssocID="{B8E4C643-5346-4284-B5CF-5DC2ED20EA57}"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Open Book"/>
        </a:ext>
      </dgm:extLst>
    </dgm:pt>
    <dgm:pt modelId="{B1A755C0-AD7D-44E1-B449-C7ECA47BED0A}" type="pres">
      <dgm:prSet presAssocID="{B8E4C643-5346-4284-B5CF-5DC2ED20EA57}" presName="spaceRect" presStyleCnt="0"/>
      <dgm:spPr/>
    </dgm:pt>
    <dgm:pt modelId="{C93D666C-D999-4356-B8B7-79E11B1E4FC2}" type="pres">
      <dgm:prSet presAssocID="{B8E4C643-5346-4284-B5CF-5DC2ED20EA57}" presName="textRect" presStyleLbl="revTx" presStyleIdx="5" presStyleCnt="8">
        <dgm:presLayoutVars>
          <dgm:chMax val="1"/>
          <dgm:chPref val="1"/>
        </dgm:presLayoutVars>
      </dgm:prSet>
      <dgm:spPr/>
    </dgm:pt>
    <dgm:pt modelId="{BA7C28D6-E028-41EC-964F-35EE66D1D2E6}" type="pres">
      <dgm:prSet presAssocID="{35F60A8B-FC0B-4889-AA6B-1747C2D8F153}" presName="sibTrans" presStyleCnt="0"/>
      <dgm:spPr/>
    </dgm:pt>
    <dgm:pt modelId="{A027D0DC-4CFE-46D4-AE26-BE5B0C7831B3}" type="pres">
      <dgm:prSet presAssocID="{FF3A0C28-60C7-4ACF-B697-2FFECBB3DE5E}" presName="compNode" presStyleCnt="0"/>
      <dgm:spPr/>
    </dgm:pt>
    <dgm:pt modelId="{5092368E-9236-4D89-92E0-6715BE1185D9}" type="pres">
      <dgm:prSet presAssocID="{FF3A0C28-60C7-4ACF-B697-2FFECBB3DE5E}"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Research"/>
        </a:ext>
      </dgm:extLst>
    </dgm:pt>
    <dgm:pt modelId="{6ED727D1-B736-418B-A051-200E4EBBB59A}" type="pres">
      <dgm:prSet presAssocID="{FF3A0C28-60C7-4ACF-B697-2FFECBB3DE5E}" presName="spaceRect" presStyleCnt="0"/>
      <dgm:spPr/>
    </dgm:pt>
    <dgm:pt modelId="{8A72BD1D-6384-448B-85FB-E5659904DD5A}" type="pres">
      <dgm:prSet presAssocID="{FF3A0C28-60C7-4ACF-B697-2FFECBB3DE5E}" presName="textRect" presStyleLbl="revTx" presStyleIdx="6" presStyleCnt="8">
        <dgm:presLayoutVars>
          <dgm:chMax val="1"/>
          <dgm:chPref val="1"/>
        </dgm:presLayoutVars>
      </dgm:prSet>
      <dgm:spPr/>
    </dgm:pt>
    <dgm:pt modelId="{067060AB-1FFC-49F7-A040-7807F8121901}" type="pres">
      <dgm:prSet presAssocID="{80B9666D-7725-41B6-BAD4-5B7D24422364}" presName="sibTrans" presStyleCnt="0"/>
      <dgm:spPr/>
    </dgm:pt>
    <dgm:pt modelId="{7159F44C-A60E-401B-93B1-5D1EFCBDB8BE}" type="pres">
      <dgm:prSet presAssocID="{DF2FBAD4-194C-4EC6-9990-DCDD5357BA22}" presName="compNode" presStyleCnt="0"/>
      <dgm:spPr/>
    </dgm:pt>
    <dgm:pt modelId="{48565C3F-8C5F-4136-BB78-757E82347802}" type="pres">
      <dgm:prSet presAssocID="{DF2FBAD4-194C-4EC6-9990-DCDD5357BA22}"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Money"/>
        </a:ext>
      </dgm:extLst>
    </dgm:pt>
    <dgm:pt modelId="{B29CD1B6-0C41-48E3-A482-73875079BE18}" type="pres">
      <dgm:prSet presAssocID="{DF2FBAD4-194C-4EC6-9990-DCDD5357BA22}" presName="spaceRect" presStyleCnt="0"/>
      <dgm:spPr/>
    </dgm:pt>
    <dgm:pt modelId="{080ACF93-1D72-45C1-B57A-D42FA0CEF4C0}" type="pres">
      <dgm:prSet presAssocID="{DF2FBAD4-194C-4EC6-9990-DCDD5357BA22}" presName="textRect" presStyleLbl="revTx" presStyleIdx="7" presStyleCnt="8">
        <dgm:presLayoutVars>
          <dgm:chMax val="1"/>
          <dgm:chPref val="1"/>
        </dgm:presLayoutVars>
      </dgm:prSet>
      <dgm:spPr/>
    </dgm:pt>
  </dgm:ptLst>
  <dgm:cxnLst>
    <dgm:cxn modelId="{FA681E18-5BCD-4FF3-AAD8-6D5D34CC04E8}" srcId="{720F00A2-F5A9-4E06-8327-D00EA90A0474}" destId="{F9306FF4-19FC-4620-B0E0-4D2A812E6D78}" srcOrd="3" destOrd="0" parTransId="{7683426F-8268-4EC0-9FC3-41AE18856E2E}" sibTransId="{BF7F5786-71BC-47F7-B8E7-CCFD80EDC42F}"/>
    <dgm:cxn modelId="{4E10B01B-080B-487A-A882-08294F1F53BA}" srcId="{720F00A2-F5A9-4E06-8327-D00EA90A0474}" destId="{951B62E2-AD12-482A-921E-28F9913139CA}" srcOrd="1" destOrd="0" parTransId="{9A93A9E7-9C2D-4F43-8447-69C2699449CE}" sibTransId="{F2580E63-A4CD-4B95-904C-80E04B335B86}"/>
    <dgm:cxn modelId="{7E52F635-CAB9-4B53-B459-ECDC4232F033}" type="presOf" srcId="{4358652F-B0E6-4904-8E3D-824B7A515631}" destId="{6B54C925-EB28-4B55-A1A9-50639C49C11C}" srcOrd="0" destOrd="0" presId="urn:microsoft.com/office/officeart/2018/2/layout/IconLabelList"/>
    <dgm:cxn modelId="{24525D3B-CCC6-4A88-858F-EC018C4D3D16}" type="presOf" srcId="{DF2FBAD4-194C-4EC6-9990-DCDD5357BA22}" destId="{080ACF93-1D72-45C1-B57A-D42FA0CEF4C0}" srcOrd="0" destOrd="0" presId="urn:microsoft.com/office/officeart/2018/2/layout/IconLabelList"/>
    <dgm:cxn modelId="{55CA583B-5E25-4B78-A46B-0E8432319D70}" type="presOf" srcId="{951B62E2-AD12-482A-921E-28F9913139CA}" destId="{3C56E6FD-A6D5-4E03-A0E6-50836AF7D45B}" srcOrd="0" destOrd="0" presId="urn:microsoft.com/office/officeart/2018/2/layout/IconLabelList"/>
    <dgm:cxn modelId="{B578E13D-906F-447A-8843-95A34F9C8CEF}" type="presOf" srcId="{6C2341A0-8799-413F-A65E-B9BBFAB440AA}" destId="{9AC6402D-C702-46F4-ABA3-54FBB2BB61C8}" srcOrd="0" destOrd="0" presId="urn:microsoft.com/office/officeart/2018/2/layout/IconLabelList"/>
    <dgm:cxn modelId="{4F6D454C-2DA3-445F-B9D6-A072A8714E20}" type="presOf" srcId="{FF3A0C28-60C7-4ACF-B697-2FFECBB3DE5E}" destId="{8A72BD1D-6384-448B-85FB-E5659904DD5A}" srcOrd="0" destOrd="0" presId="urn:microsoft.com/office/officeart/2018/2/layout/IconLabelList"/>
    <dgm:cxn modelId="{BB97AE72-1826-4E47-8CFB-3C53B010845C}" srcId="{720F00A2-F5A9-4E06-8327-D00EA90A0474}" destId="{DF2FBAD4-194C-4EC6-9990-DCDD5357BA22}" srcOrd="7" destOrd="0" parTransId="{93699193-6018-47E6-983F-7E2E44EA9BC9}" sibTransId="{3BAC6FCC-8018-4A17-8AE1-A20F5A362238}"/>
    <dgm:cxn modelId="{FCF8597F-80A0-4E9C-AA0D-F3092461600D}" srcId="{720F00A2-F5A9-4E06-8327-D00EA90A0474}" destId="{4358652F-B0E6-4904-8E3D-824B7A515631}" srcOrd="0" destOrd="0" parTransId="{9FDA95B3-50A5-4E1E-A4F9-A4E4FC43C5E5}" sibTransId="{D2FD2981-3CF2-4439-BBBD-21EE3E491C4C}"/>
    <dgm:cxn modelId="{4FA499A5-B6A8-4936-95DF-976985641C92}" srcId="{720F00A2-F5A9-4E06-8327-D00EA90A0474}" destId="{6C2341A0-8799-413F-A65E-B9BBFAB440AA}" srcOrd="4" destOrd="0" parTransId="{F7C1B3A4-338B-411D-833A-68A340CF3CE2}" sibTransId="{B65679DD-47B1-4BB2-899D-47108642A4CA}"/>
    <dgm:cxn modelId="{5CF791AA-074D-445E-A53C-C80847B0A6B5}" type="presOf" srcId="{F9306FF4-19FC-4620-B0E0-4D2A812E6D78}" destId="{EA532A36-EDA8-47A5-B5CF-63AA7D5935FB}" srcOrd="0" destOrd="0" presId="urn:microsoft.com/office/officeart/2018/2/layout/IconLabelList"/>
    <dgm:cxn modelId="{AEF1A3AC-C643-491B-AA57-B0BAFA279718}" srcId="{720F00A2-F5A9-4E06-8327-D00EA90A0474}" destId="{FF3A0C28-60C7-4ACF-B697-2FFECBB3DE5E}" srcOrd="6" destOrd="0" parTransId="{40FC8684-7605-4903-8508-3DD36AE00184}" sibTransId="{80B9666D-7725-41B6-BAD4-5B7D24422364}"/>
    <dgm:cxn modelId="{091C0ABF-45E3-4B9A-8F23-20A9C892E938}" srcId="{720F00A2-F5A9-4E06-8327-D00EA90A0474}" destId="{AC227095-4290-4B8D-8D7A-3824934C71EC}" srcOrd="2" destOrd="0" parTransId="{C82823C5-8C2A-4034-9956-7AB25C58AFE2}" sibTransId="{4959A4CB-C98F-4302-A36B-0F46455AE42F}"/>
    <dgm:cxn modelId="{C93928CF-36AA-4302-BB65-C727AEF8B374}" type="presOf" srcId="{B8E4C643-5346-4284-B5CF-5DC2ED20EA57}" destId="{C93D666C-D999-4356-B8B7-79E11B1E4FC2}" srcOrd="0" destOrd="0" presId="urn:microsoft.com/office/officeart/2018/2/layout/IconLabelList"/>
    <dgm:cxn modelId="{7BE0DAD5-809C-4D59-A8F6-DEF387B41BF6}" type="presOf" srcId="{720F00A2-F5A9-4E06-8327-D00EA90A0474}" destId="{EAEE33CA-2E47-4B82-B80C-D2D79444109F}" srcOrd="0" destOrd="0" presId="urn:microsoft.com/office/officeart/2018/2/layout/IconLabelList"/>
    <dgm:cxn modelId="{1AC39FE3-2BA2-48D8-9D95-327EC35AF68E}" srcId="{720F00A2-F5A9-4E06-8327-D00EA90A0474}" destId="{B8E4C643-5346-4284-B5CF-5DC2ED20EA57}" srcOrd="5" destOrd="0" parTransId="{6E4CCDB3-8D07-4A04-AAA8-489EED171136}" sibTransId="{35F60A8B-FC0B-4889-AA6B-1747C2D8F153}"/>
    <dgm:cxn modelId="{A633B9E6-14C2-45B3-B307-3DAA98AA2E15}" type="presOf" srcId="{AC227095-4290-4B8D-8D7A-3824934C71EC}" destId="{C1CF4229-6372-47FE-ADA1-694CD385FE81}" srcOrd="0" destOrd="0" presId="urn:microsoft.com/office/officeart/2018/2/layout/IconLabelList"/>
    <dgm:cxn modelId="{19E8FC1F-24CE-44F9-A224-03AEDD821063}" type="presParOf" srcId="{EAEE33CA-2E47-4B82-B80C-D2D79444109F}" destId="{D88FDE8D-6355-4EAE-BDBF-EF04A64FE3DF}" srcOrd="0" destOrd="0" presId="urn:microsoft.com/office/officeart/2018/2/layout/IconLabelList"/>
    <dgm:cxn modelId="{D216A643-399B-441E-8C9E-34AEBB4C7697}" type="presParOf" srcId="{D88FDE8D-6355-4EAE-BDBF-EF04A64FE3DF}" destId="{5A568455-1EB2-4C4C-96B1-185EDB0ED02B}" srcOrd="0" destOrd="0" presId="urn:microsoft.com/office/officeart/2018/2/layout/IconLabelList"/>
    <dgm:cxn modelId="{EB42E993-A8C2-4865-86C3-78220497A594}" type="presParOf" srcId="{D88FDE8D-6355-4EAE-BDBF-EF04A64FE3DF}" destId="{B57C73FA-D776-45D3-80EA-25DEDB5C27E4}" srcOrd="1" destOrd="0" presId="urn:microsoft.com/office/officeart/2018/2/layout/IconLabelList"/>
    <dgm:cxn modelId="{0782ED94-4A6A-40D2-88EE-75CD3BF6350A}" type="presParOf" srcId="{D88FDE8D-6355-4EAE-BDBF-EF04A64FE3DF}" destId="{6B54C925-EB28-4B55-A1A9-50639C49C11C}" srcOrd="2" destOrd="0" presId="urn:microsoft.com/office/officeart/2018/2/layout/IconLabelList"/>
    <dgm:cxn modelId="{92A70BB3-9F0C-4E50-95C0-7594ACDA60AB}" type="presParOf" srcId="{EAEE33CA-2E47-4B82-B80C-D2D79444109F}" destId="{E55BC32F-04FF-4E74-A58D-289B2C1BD2E7}" srcOrd="1" destOrd="0" presId="urn:microsoft.com/office/officeart/2018/2/layout/IconLabelList"/>
    <dgm:cxn modelId="{442BD1C1-23C2-40B1-9918-0B903ABBACAE}" type="presParOf" srcId="{EAEE33CA-2E47-4B82-B80C-D2D79444109F}" destId="{22C9F38D-79F3-485E-9C26-13CC4EA418FB}" srcOrd="2" destOrd="0" presId="urn:microsoft.com/office/officeart/2018/2/layout/IconLabelList"/>
    <dgm:cxn modelId="{8D777D99-0EC3-4C07-AE7A-39DE9EB62ADC}" type="presParOf" srcId="{22C9F38D-79F3-485E-9C26-13CC4EA418FB}" destId="{8A2BED3D-CF1C-408A-B634-0F7A57D9F7FB}" srcOrd="0" destOrd="0" presId="urn:microsoft.com/office/officeart/2018/2/layout/IconLabelList"/>
    <dgm:cxn modelId="{EA8DF7BC-0F92-4311-85C3-6FC28C8DF883}" type="presParOf" srcId="{22C9F38D-79F3-485E-9C26-13CC4EA418FB}" destId="{47F3F251-3387-4CE6-B8A6-E4467E6328D4}" srcOrd="1" destOrd="0" presId="urn:microsoft.com/office/officeart/2018/2/layout/IconLabelList"/>
    <dgm:cxn modelId="{689EC4D0-C8A6-4E5D-8070-D62795FB7428}" type="presParOf" srcId="{22C9F38D-79F3-485E-9C26-13CC4EA418FB}" destId="{3C56E6FD-A6D5-4E03-A0E6-50836AF7D45B}" srcOrd="2" destOrd="0" presId="urn:microsoft.com/office/officeart/2018/2/layout/IconLabelList"/>
    <dgm:cxn modelId="{A38A4117-FEDE-434E-AA34-BC9EDC5055AC}" type="presParOf" srcId="{EAEE33CA-2E47-4B82-B80C-D2D79444109F}" destId="{00B7B986-815F-4CFE-8DFC-F3BBB7980CC3}" srcOrd="3" destOrd="0" presId="urn:microsoft.com/office/officeart/2018/2/layout/IconLabelList"/>
    <dgm:cxn modelId="{49CF8C6D-0BDA-4504-95AB-DD37AD0DC402}" type="presParOf" srcId="{EAEE33CA-2E47-4B82-B80C-D2D79444109F}" destId="{17CD0162-09FE-41A4-B816-AC07D56FA546}" srcOrd="4" destOrd="0" presId="urn:microsoft.com/office/officeart/2018/2/layout/IconLabelList"/>
    <dgm:cxn modelId="{9741F501-016B-450F-82B1-131A5BC1A0D9}" type="presParOf" srcId="{17CD0162-09FE-41A4-B816-AC07D56FA546}" destId="{96C9E679-683C-4AE2-A2FB-30F8A356B49E}" srcOrd="0" destOrd="0" presId="urn:microsoft.com/office/officeart/2018/2/layout/IconLabelList"/>
    <dgm:cxn modelId="{0BAFC556-4C1B-4821-9C49-F408C8911F25}" type="presParOf" srcId="{17CD0162-09FE-41A4-B816-AC07D56FA546}" destId="{E15E9537-EABE-4142-9197-741C39788C46}" srcOrd="1" destOrd="0" presId="urn:microsoft.com/office/officeart/2018/2/layout/IconLabelList"/>
    <dgm:cxn modelId="{4D63B284-9D0E-425C-9197-C1FA34EE1C11}" type="presParOf" srcId="{17CD0162-09FE-41A4-B816-AC07D56FA546}" destId="{C1CF4229-6372-47FE-ADA1-694CD385FE81}" srcOrd="2" destOrd="0" presId="urn:microsoft.com/office/officeart/2018/2/layout/IconLabelList"/>
    <dgm:cxn modelId="{FE18A376-BB2B-4140-AAEC-2A786EC0F5FF}" type="presParOf" srcId="{EAEE33CA-2E47-4B82-B80C-D2D79444109F}" destId="{E401C19D-85A6-4F8A-90E6-5311F7CC5899}" srcOrd="5" destOrd="0" presId="urn:microsoft.com/office/officeart/2018/2/layout/IconLabelList"/>
    <dgm:cxn modelId="{BE17D31A-F217-42CA-9DCE-815D10D78994}" type="presParOf" srcId="{EAEE33CA-2E47-4B82-B80C-D2D79444109F}" destId="{B4456D4E-4310-4DC9-8797-34439F7A6E51}" srcOrd="6" destOrd="0" presId="urn:microsoft.com/office/officeart/2018/2/layout/IconLabelList"/>
    <dgm:cxn modelId="{826EC808-E19F-4306-9874-DA1F56A18873}" type="presParOf" srcId="{B4456D4E-4310-4DC9-8797-34439F7A6E51}" destId="{1AA36AB6-36FE-445D-805D-E449794EB638}" srcOrd="0" destOrd="0" presId="urn:microsoft.com/office/officeart/2018/2/layout/IconLabelList"/>
    <dgm:cxn modelId="{0C547902-F922-4C95-8792-54D82986E74B}" type="presParOf" srcId="{B4456D4E-4310-4DC9-8797-34439F7A6E51}" destId="{2C39F952-D3E0-435A-8C56-0890E11A7E2D}" srcOrd="1" destOrd="0" presId="urn:microsoft.com/office/officeart/2018/2/layout/IconLabelList"/>
    <dgm:cxn modelId="{3E0773C2-42FB-4BF9-9178-5D912E358A0D}" type="presParOf" srcId="{B4456D4E-4310-4DC9-8797-34439F7A6E51}" destId="{EA532A36-EDA8-47A5-B5CF-63AA7D5935FB}" srcOrd="2" destOrd="0" presId="urn:microsoft.com/office/officeart/2018/2/layout/IconLabelList"/>
    <dgm:cxn modelId="{EF3D064F-CF27-4810-8008-91DB5E0B41D1}" type="presParOf" srcId="{EAEE33CA-2E47-4B82-B80C-D2D79444109F}" destId="{192306AF-6B0C-4635-96DD-6A6722A68459}" srcOrd="7" destOrd="0" presId="urn:microsoft.com/office/officeart/2018/2/layout/IconLabelList"/>
    <dgm:cxn modelId="{F6CB2FA9-BA15-4A10-8692-FE0ABD7860B4}" type="presParOf" srcId="{EAEE33CA-2E47-4B82-B80C-D2D79444109F}" destId="{C406B08B-E7C4-4710-87A4-687F9E5EF9F7}" srcOrd="8" destOrd="0" presId="urn:microsoft.com/office/officeart/2018/2/layout/IconLabelList"/>
    <dgm:cxn modelId="{A103FB69-6555-4566-86BC-3817733956B0}" type="presParOf" srcId="{C406B08B-E7C4-4710-87A4-687F9E5EF9F7}" destId="{429A3FDA-FC80-4823-BB32-C3A2D19E51AD}" srcOrd="0" destOrd="0" presId="urn:microsoft.com/office/officeart/2018/2/layout/IconLabelList"/>
    <dgm:cxn modelId="{E5727767-4916-458D-A42D-1A5F4855CFE3}" type="presParOf" srcId="{C406B08B-E7C4-4710-87A4-687F9E5EF9F7}" destId="{FBA419F2-FBDD-4D5A-8810-32141B17E431}" srcOrd="1" destOrd="0" presId="urn:microsoft.com/office/officeart/2018/2/layout/IconLabelList"/>
    <dgm:cxn modelId="{A9ADABCD-2CC8-4087-9C9C-B35BFFFB6164}" type="presParOf" srcId="{C406B08B-E7C4-4710-87A4-687F9E5EF9F7}" destId="{9AC6402D-C702-46F4-ABA3-54FBB2BB61C8}" srcOrd="2" destOrd="0" presId="urn:microsoft.com/office/officeart/2018/2/layout/IconLabelList"/>
    <dgm:cxn modelId="{C3D5F234-68EE-4F8F-B4FD-F64121807F3E}" type="presParOf" srcId="{EAEE33CA-2E47-4B82-B80C-D2D79444109F}" destId="{A46072C0-57CF-486F-84C2-8DDE3F687CE7}" srcOrd="9" destOrd="0" presId="urn:microsoft.com/office/officeart/2018/2/layout/IconLabelList"/>
    <dgm:cxn modelId="{8ED7AD60-7DD9-474D-83BF-DFC06489D3F7}" type="presParOf" srcId="{EAEE33CA-2E47-4B82-B80C-D2D79444109F}" destId="{50B2D890-3E18-4423-9D1F-F0DB89690FAD}" srcOrd="10" destOrd="0" presId="urn:microsoft.com/office/officeart/2018/2/layout/IconLabelList"/>
    <dgm:cxn modelId="{B553E37A-AB83-43EC-BC38-8D615D742FBB}" type="presParOf" srcId="{50B2D890-3E18-4423-9D1F-F0DB89690FAD}" destId="{350942CA-F70A-40BC-A5C5-D059FB022011}" srcOrd="0" destOrd="0" presId="urn:microsoft.com/office/officeart/2018/2/layout/IconLabelList"/>
    <dgm:cxn modelId="{83BEA242-0AEE-4373-92DA-274687051CB2}" type="presParOf" srcId="{50B2D890-3E18-4423-9D1F-F0DB89690FAD}" destId="{B1A755C0-AD7D-44E1-B449-C7ECA47BED0A}" srcOrd="1" destOrd="0" presId="urn:microsoft.com/office/officeart/2018/2/layout/IconLabelList"/>
    <dgm:cxn modelId="{B9A55A3A-4537-47D9-8FB5-0E610A7DC2E2}" type="presParOf" srcId="{50B2D890-3E18-4423-9D1F-F0DB89690FAD}" destId="{C93D666C-D999-4356-B8B7-79E11B1E4FC2}" srcOrd="2" destOrd="0" presId="urn:microsoft.com/office/officeart/2018/2/layout/IconLabelList"/>
    <dgm:cxn modelId="{44DC8CF1-FB0B-4871-B5BD-3095F69ECA65}" type="presParOf" srcId="{EAEE33CA-2E47-4B82-B80C-D2D79444109F}" destId="{BA7C28D6-E028-41EC-964F-35EE66D1D2E6}" srcOrd="11" destOrd="0" presId="urn:microsoft.com/office/officeart/2018/2/layout/IconLabelList"/>
    <dgm:cxn modelId="{4A86D090-C2E5-49B4-8665-0D9D49C4C328}" type="presParOf" srcId="{EAEE33CA-2E47-4B82-B80C-D2D79444109F}" destId="{A027D0DC-4CFE-46D4-AE26-BE5B0C7831B3}" srcOrd="12" destOrd="0" presId="urn:microsoft.com/office/officeart/2018/2/layout/IconLabelList"/>
    <dgm:cxn modelId="{5999816F-D68F-4EE3-B3F0-57467BB8C84C}" type="presParOf" srcId="{A027D0DC-4CFE-46D4-AE26-BE5B0C7831B3}" destId="{5092368E-9236-4D89-92E0-6715BE1185D9}" srcOrd="0" destOrd="0" presId="urn:microsoft.com/office/officeart/2018/2/layout/IconLabelList"/>
    <dgm:cxn modelId="{B22C3F1D-5CBB-4019-A98E-459925560D0A}" type="presParOf" srcId="{A027D0DC-4CFE-46D4-AE26-BE5B0C7831B3}" destId="{6ED727D1-B736-418B-A051-200E4EBBB59A}" srcOrd="1" destOrd="0" presId="urn:microsoft.com/office/officeart/2018/2/layout/IconLabelList"/>
    <dgm:cxn modelId="{191B2811-9464-4F13-A352-7F336A248431}" type="presParOf" srcId="{A027D0DC-4CFE-46D4-AE26-BE5B0C7831B3}" destId="{8A72BD1D-6384-448B-85FB-E5659904DD5A}" srcOrd="2" destOrd="0" presId="urn:microsoft.com/office/officeart/2018/2/layout/IconLabelList"/>
    <dgm:cxn modelId="{7E409EE2-1E3A-4934-B479-ECFA9525DB15}" type="presParOf" srcId="{EAEE33CA-2E47-4B82-B80C-D2D79444109F}" destId="{067060AB-1FFC-49F7-A040-7807F8121901}" srcOrd="13" destOrd="0" presId="urn:microsoft.com/office/officeart/2018/2/layout/IconLabelList"/>
    <dgm:cxn modelId="{2CD30994-660B-4ABA-9FB6-7A143F9FF1A6}" type="presParOf" srcId="{EAEE33CA-2E47-4B82-B80C-D2D79444109F}" destId="{7159F44C-A60E-401B-93B1-5D1EFCBDB8BE}" srcOrd="14" destOrd="0" presId="urn:microsoft.com/office/officeart/2018/2/layout/IconLabelList"/>
    <dgm:cxn modelId="{3CD7FC4A-39F3-428B-9233-CADE4EE543D9}" type="presParOf" srcId="{7159F44C-A60E-401B-93B1-5D1EFCBDB8BE}" destId="{48565C3F-8C5F-4136-BB78-757E82347802}" srcOrd="0" destOrd="0" presId="urn:microsoft.com/office/officeart/2018/2/layout/IconLabelList"/>
    <dgm:cxn modelId="{7601F011-594E-4C3D-8E9C-C5D509BA4258}" type="presParOf" srcId="{7159F44C-A60E-401B-93B1-5D1EFCBDB8BE}" destId="{B29CD1B6-0C41-48E3-A482-73875079BE18}" srcOrd="1" destOrd="0" presId="urn:microsoft.com/office/officeart/2018/2/layout/IconLabelList"/>
    <dgm:cxn modelId="{AE49A9A5-951F-4F1C-93E9-1B05C2D5EB48}" type="presParOf" srcId="{7159F44C-A60E-401B-93B1-5D1EFCBDB8BE}" destId="{080ACF93-1D72-45C1-B57A-D42FA0CEF4C0}"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68455-1EB2-4C4C-96B1-185EDB0ED02B}">
      <dsp:nvSpPr>
        <dsp:cNvPr id="0" name=""/>
        <dsp:cNvSpPr/>
      </dsp:nvSpPr>
      <dsp:spPr>
        <a:xfrm>
          <a:off x="857711" y="145122"/>
          <a:ext cx="495175" cy="4951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B54C925-EB28-4B55-A1A9-50639C49C11C}">
      <dsp:nvSpPr>
        <dsp:cNvPr id="0" name=""/>
        <dsp:cNvSpPr/>
      </dsp:nvSpPr>
      <dsp:spPr>
        <a:xfrm>
          <a:off x="555103" y="817776"/>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33 Standing Committees </a:t>
          </a:r>
          <a:endParaRPr lang="en-US" sz="1100" kern="1200" dirty="0">
            <a:solidFill>
              <a:schemeClr val="bg1"/>
            </a:solidFill>
            <a:latin typeface="Oxygen" panose="02000503000000000000" pitchFamily="2" charset="0"/>
          </a:endParaRPr>
        </a:p>
      </dsp:txBody>
      <dsp:txXfrm>
        <a:off x="555103" y="817776"/>
        <a:ext cx="1100390" cy="440156"/>
      </dsp:txXfrm>
    </dsp:sp>
    <dsp:sp modelId="{8A2BED3D-CF1C-408A-B634-0F7A57D9F7FB}">
      <dsp:nvSpPr>
        <dsp:cNvPr id="0" name=""/>
        <dsp:cNvSpPr/>
      </dsp:nvSpPr>
      <dsp:spPr>
        <a:xfrm>
          <a:off x="2150670" y="145122"/>
          <a:ext cx="495175" cy="4951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C56E6FD-A6D5-4E03-A0E6-50836AF7D45B}">
      <dsp:nvSpPr>
        <dsp:cNvPr id="0" name=""/>
        <dsp:cNvSpPr/>
      </dsp:nvSpPr>
      <dsp:spPr>
        <a:xfrm>
          <a:off x="1848062" y="817776"/>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130+ Standards and </a:t>
          </a:r>
          <a:br>
            <a:rPr lang="en-US" sz="1100" b="1" kern="1200" dirty="0">
              <a:solidFill>
                <a:schemeClr val="bg1"/>
              </a:solidFill>
              <a:latin typeface="Oxygen" panose="02000503000000000000" pitchFamily="2" charset="0"/>
            </a:rPr>
          </a:br>
          <a:r>
            <a:rPr lang="en-US" sz="1100" b="1" kern="1200" dirty="0">
              <a:solidFill>
                <a:schemeClr val="bg1"/>
              </a:solidFill>
              <a:latin typeface="Oxygen" panose="02000503000000000000" pitchFamily="2" charset="0"/>
            </a:rPr>
            <a:t>Guidelines Committees</a:t>
          </a:r>
          <a:endParaRPr lang="en-US" sz="1100" kern="1200" dirty="0">
            <a:solidFill>
              <a:schemeClr val="bg1"/>
            </a:solidFill>
            <a:latin typeface="Oxygen" panose="02000503000000000000" pitchFamily="2" charset="0"/>
          </a:endParaRPr>
        </a:p>
      </dsp:txBody>
      <dsp:txXfrm>
        <a:off x="1848062" y="817776"/>
        <a:ext cx="1100390" cy="440156"/>
      </dsp:txXfrm>
    </dsp:sp>
    <dsp:sp modelId="{96C9E679-683C-4AE2-A2FB-30F8A356B49E}">
      <dsp:nvSpPr>
        <dsp:cNvPr id="0" name=""/>
        <dsp:cNvSpPr/>
      </dsp:nvSpPr>
      <dsp:spPr>
        <a:xfrm>
          <a:off x="857711" y="1533030"/>
          <a:ext cx="495175" cy="4951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CF4229-6372-47FE-ADA1-694CD385FE81}">
      <dsp:nvSpPr>
        <dsp:cNvPr id="0" name=""/>
        <dsp:cNvSpPr/>
      </dsp:nvSpPr>
      <dsp:spPr>
        <a:xfrm>
          <a:off x="555103" y="2205684"/>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100+ Technical Committees</a:t>
          </a:r>
          <a:endParaRPr lang="en-US" sz="1100" kern="1200" dirty="0">
            <a:solidFill>
              <a:schemeClr val="bg1"/>
            </a:solidFill>
            <a:latin typeface="Oxygen" panose="02000503000000000000" pitchFamily="2" charset="0"/>
          </a:endParaRPr>
        </a:p>
      </dsp:txBody>
      <dsp:txXfrm>
        <a:off x="555103" y="2205684"/>
        <a:ext cx="1100390" cy="440156"/>
      </dsp:txXfrm>
    </dsp:sp>
    <dsp:sp modelId="{1AA36AB6-36FE-445D-805D-E449794EB638}">
      <dsp:nvSpPr>
        <dsp:cNvPr id="0" name=""/>
        <dsp:cNvSpPr/>
      </dsp:nvSpPr>
      <dsp:spPr>
        <a:xfrm>
          <a:off x="2150670" y="1533030"/>
          <a:ext cx="495175" cy="4951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A532A36-EDA8-47A5-B5CF-63AA7D5935FB}">
      <dsp:nvSpPr>
        <dsp:cNvPr id="0" name=""/>
        <dsp:cNvSpPr/>
      </dsp:nvSpPr>
      <dsp:spPr>
        <a:xfrm>
          <a:off x="1848062" y="2205684"/>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300+ Publications</a:t>
          </a:r>
          <a:endParaRPr lang="en-US" sz="1100" kern="1200" dirty="0">
            <a:solidFill>
              <a:schemeClr val="bg1"/>
            </a:solidFill>
            <a:latin typeface="Oxygen" panose="02000503000000000000" pitchFamily="2" charset="0"/>
          </a:endParaRPr>
        </a:p>
      </dsp:txBody>
      <dsp:txXfrm>
        <a:off x="1848062" y="2205684"/>
        <a:ext cx="1100390" cy="440156"/>
      </dsp:txXfrm>
    </dsp:sp>
    <dsp:sp modelId="{429A3FDA-FC80-4823-BB32-C3A2D19E51AD}">
      <dsp:nvSpPr>
        <dsp:cNvPr id="0" name=""/>
        <dsp:cNvSpPr/>
      </dsp:nvSpPr>
      <dsp:spPr>
        <a:xfrm>
          <a:off x="857711" y="2920938"/>
          <a:ext cx="495175" cy="49517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AC6402D-C702-46F4-ABA3-54FBB2BB61C8}">
      <dsp:nvSpPr>
        <dsp:cNvPr id="0" name=""/>
        <dsp:cNvSpPr/>
      </dsp:nvSpPr>
      <dsp:spPr>
        <a:xfrm>
          <a:off x="555103" y="3593592"/>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7 Certification Programs</a:t>
          </a:r>
          <a:endParaRPr lang="en-US" sz="1100" kern="1200" dirty="0">
            <a:solidFill>
              <a:schemeClr val="bg1"/>
            </a:solidFill>
            <a:latin typeface="Oxygen" panose="02000503000000000000" pitchFamily="2" charset="0"/>
          </a:endParaRPr>
        </a:p>
      </dsp:txBody>
      <dsp:txXfrm>
        <a:off x="555103" y="3593592"/>
        <a:ext cx="1100390" cy="440156"/>
      </dsp:txXfrm>
    </dsp:sp>
    <dsp:sp modelId="{350942CA-F70A-40BC-A5C5-D059FB022011}">
      <dsp:nvSpPr>
        <dsp:cNvPr id="0" name=""/>
        <dsp:cNvSpPr/>
      </dsp:nvSpPr>
      <dsp:spPr>
        <a:xfrm>
          <a:off x="2150670" y="2920938"/>
          <a:ext cx="495175" cy="49517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93D666C-D999-4356-B8B7-79E11B1E4FC2}">
      <dsp:nvSpPr>
        <dsp:cNvPr id="0" name=""/>
        <dsp:cNvSpPr/>
      </dsp:nvSpPr>
      <dsp:spPr>
        <a:xfrm>
          <a:off x="1848062" y="3593592"/>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200+ Educational Courses</a:t>
          </a:r>
          <a:endParaRPr lang="en-US" sz="1100" kern="1200" dirty="0">
            <a:solidFill>
              <a:schemeClr val="bg1"/>
            </a:solidFill>
            <a:latin typeface="Oxygen" panose="02000503000000000000" pitchFamily="2" charset="0"/>
          </a:endParaRPr>
        </a:p>
      </dsp:txBody>
      <dsp:txXfrm>
        <a:off x="1848062" y="3593592"/>
        <a:ext cx="1100390" cy="440156"/>
      </dsp:txXfrm>
    </dsp:sp>
    <dsp:sp modelId="{5092368E-9236-4D89-92E0-6715BE1185D9}">
      <dsp:nvSpPr>
        <dsp:cNvPr id="0" name=""/>
        <dsp:cNvSpPr/>
      </dsp:nvSpPr>
      <dsp:spPr>
        <a:xfrm>
          <a:off x="857711" y="4308846"/>
          <a:ext cx="495175" cy="49517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A72BD1D-6384-448B-85FB-E5659904DD5A}">
      <dsp:nvSpPr>
        <dsp:cNvPr id="0" name=""/>
        <dsp:cNvSpPr/>
      </dsp:nvSpPr>
      <dsp:spPr>
        <a:xfrm>
          <a:off x="555103" y="4981500"/>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Research</a:t>
          </a:r>
          <a:endParaRPr lang="en-US" sz="1100" kern="1200" dirty="0">
            <a:solidFill>
              <a:schemeClr val="bg1"/>
            </a:solidFill>
            <a:latin typeface="Oxygen" panose="02000503000000000000" pitchFamily="2" charset="0"/>
          </a:endParaRPr>
        </a:p>
      </dsp:txBody>
      <dsp:txXfrm>
        <a:off x="555103" y="4981500"/>
        <a:ext cx="1100390" cy="440156"/>
      </dsp:txXfrm>
    </dsp:sp>
    <dsp:sp modelId="{48565C3F-8C5F-4136-BB78-757E82347802}">
      <dsp:nvSpPr>
        <dsp:cNvPr id="0" name=""/>
        <dsp:cNvSpPr/>
      </dsp:nvSpPr>
      <dsp:spPr>
        <a:xfrm>
          <a:off x="2150670" y="4308846"/>
          <a:ext cx="495175" cy="495175"/>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80ACF93-1D72-45C1-B57A-D42FA0CEF4C0}">
      <dsp:nvSpPr>
        <dsp:cNvPr id="0" name=""/>
        <dsp:cNvSpPr/>
      </dsp:nvSpPr>
      <dsp:spPr>
        <a:xfrm>
          <a:off x="1848062" y="4981500"/>
          <a:ext cx="1100390" cy="440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dirty="0">
              <a:solidFill>
                <a:schemeClr val="bg1"/>
              </a:solidFill>
              <a:latin typeface="Oxygen" panose="02000503000000000000" pitchFamily="2" charset="0"/>
            </a:rPr>
            <a:t>Scholarships</a:t>
          </a:r>
          <a:endParaRPr lang="en-US" sz="1100" kern="1200" dirty="0">
            <a:solidFill>
              <a:schemeClr val="bg1"/>
            </a:solidFill>
            <a:latin typeface="Oxygen" panose="02000503000000000000" pitchFamily="2" charset="0"/>
          </a:endParaRPr>
        </a:p>
      </dsp:txBody>
      <dsp:txXfrm>
        <a:off x="1848062" y="4981500"/>
        <a:ext cx="1100390" cy="44015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53EE94-E2AC-4075-809C-8BFA8F7D4037}"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95719F-F20C-4747-A9D7-9542F56E5A09}" type="slidenum">
              <a:rPr lang="en-US" smtClean="0"/>
              <a:t>‹#›</a:t>
            </a:fld>
            <a:endParaRPr lang="en-US"/>
          </a:p>
        </p:txBody>
      </p:sp>
    </p:spTree>
    <p:extLst>
      <p:ext uri="{BB962C8B-B14F-4D97-AF65-F5344CB8AC3E}">
        <p14:creationId xmlns:p14="http://schemas.microsoft.com/office/powerpoint/2010/main" val="2019006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tore.accuristech.com/ashrae/standards/guideline-44-2024-protecting-building-occupants-from-smoke-during-wildfire-and-prescribed-burn-events?product_id=292380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shrae.org/professional-development/tech-hour-videos/ashrae-tech-hou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join.ashrae.or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tagline and HQ building</a:t>
            </a:r>
          </a:p>
        </p:txBody>
      </p:sp>
      <p:sp>
        <p:nvSpPr>
          <p:cNvPr id="4" name="Slide Number Placeholder 3"/>
          <p:cNvSpPr>
            <a:spLocks noGrp="1"/>
          </p:cNvSpPr>
          <p:nvPr>
            <p:ph type="sldNum" sz="quarter" idx="5"/>
          </p:nvPr>
        </p:nvSpPr>
        <p:spPr/>
        <p:txBody>
          <a:bodyPr/>
          <a:lstStyle/>
          <a:p>
            <a:fld id="{7795719F-F20C-4747-A9D7-9542F56E5A09}" type="slidenum">
              <a:rPr lang="en-US" smtClean="0"/>
              <a:t>1</a:t>
            </a:fld>
            <a:endParaRPr lang="en-US" dirty="0"/>
          </a:p>
        </p:txBody>
      </p:sp>
    </p:spTree>
    <p:extLst>
      <p:ext uri="{BB962C8B-B14F-4D97-AF65-F5344CB8AC3E}">
        <p14:creationId xmlns:p14="http://schemas.microsoft.com/office/powerpoint/2010/main" val="3168375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ASHRAE Winter &amp; Annual Conferences: </a:t>
            </a:r>
            <a:r>
              <a:rPr lang="en-US" sz="1200" b="0" i="0" kern="1200" dirty="0">
                <a:solidFill>
                  <a:schemeClr val="tx1"/>
                </a:solidFill>
                <a:effectLst/>
                <a:latin typeface="+mn-lt"/>
                <a:ea typeface="+mn-ea"/>
                <a:cs typeface="+mn-cs"/>
              </a:rPr>
              <a:t>These are the Society's two primary global conferences, attracting HVAC&amp;R professionals, researchers, manufacturers, and policymakers to discuss the latest industry trends and research </a:t>
            </a:r>
          </a:p>
          <a:p>
            <a:r>
              <a:rPr lang="en-US" sz="1200" b="1" i="0" kern="1200" dirty="0">
                <a:solidFill>
                  <a:schemeClr val="tx1"/>
                </a:solidFill>
                <a:effectLst/>
                <a:latin typeface="+mn-lt"/>
                <a:ea typeface="+mn-ea"/>
                <a:cs typeface="+mn-cs"/>
              </a:rPr>
              <a:t>Topical Conferences: </a:t>
            </a:r>
            <a:r>
              <a:rPr lang="en-US" sz="1200" b="0" i="0" kern="1200" dirty="0">
                <a:solidFill>
                  <a:schemeClr val="tx1"/>
                </a:solidFill>
                <a:effectLst/>
                <a:latin typeface="+mn-lt"/>
                <a:ea typeface="+mn-ea"/>
                <a:cs typeface="+mn-cs"/>
              </a:rPr>
              <a:t>These are specialized events focused on specific, current, and relevant themes within the HVAC&amp;R and building sciences industries, offering in-depth exploration of a particular subject unlike the broader Winter and Annual conferences </a:t>
            </a:r>
          </a:p>
          <a:p>
            <a:r>
              <a:rPr lang="en-US" sz="1200" b="1" i="0" kern="1200" dirty="0">
                <a:solidFill>
                  <a:schemeClr val="tx1"/>
                </a:solidFill>
                <a:effectLst/>
                <a:latin typeface="+mn-lt"/>
                <a:ea typeface="+mn-ea"/>
                <a:cs typeface="+mn-cs"/>
              </a:rPr>
              <a:t>Chapter Regional Conferences (CRCs): </a:t>
            </a:r>
            <a:r>
              <a:rPr lang="en-US" sz="1200" b="0" i="0" kern="1200" dirty="0">
                <a:solidFill>
                  <a:schemeClr val="tx1"/>
                </a:solidFill>
                <a:effectLst/>
                <a:latin typeface="+mn-lt"/>
                <a:ea typeface="+mn-ea"/>
                <a:cs typeface="+mn-cs"/>
              </a:rPr>
              <a:t>These are annual meetings hosted by ASHRAE's 16 global regions, providing members a regional platform to connect with peers and learn about recent industry developments at a local level </a:t>
            </a:r>
          </a:p>
          <a:p>
            <a:r>
              <a:rPr lang="en-US" sz="1200" b="1" i="0" kern="1200" dirty="0">
                <a:solidFill>
                  <a:schemeClr val="tx1"/>
                </a:solidFill>
                <a:effectLst/>
                <a:latin typeface="+mn-lt"/>
                <a:ea typeface="+mn-ea"/>
                <a:cs typeface="+mn-cs"/>
              </a:rPr>
              <a:t>ASHRAE Endorsed Conferences: </a:t>
            </a:r>
            <a:r>
              <a:rPr lang="en-US" sz="1200" b="0" i="0" kern="1200" dirty="0">
                <a:solidFill>
                  <a:schemeClr val="tx1"/>
                </a:solidFill>
                <a:effectLst/>
                <a:latin typeface="+mn-lt"/>
                <a:ea typeface="+mn-ea"/>
                <a:cs typeface="+mn-cs"/>
              </a:rPr>
              <a:t>These are events not directly organized by ASHRAE but officially recognized and supported by the Society, signifying their alignment with ASHRAE's mission and technical interests within the HVAC&amp;R field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182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726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308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Aptos" panose="020B0004020202020204" pitchFamily="34" charset="0"/>
                <a:ea typeface="Aptos" panose="020B0004020202020204" pitchFamily="34" charset="0"/>
                <a:cs typeface="Aptos" panose="020B0004020202020204" pitchFamily="34" charset="0"/>
              </a:rPr>
              <a:t>The 2025 </a:t>
            </a:r>
            <a:r>
              <a:rPr lang="en-US" sz="1200" b="1" i="1" dirty="0">
                <a:effectLst/>
                <a:latin typeface="Aptos" panose="020B0004020202020204" pitchFamily="34" charset="0"/>
                <a:ea typeface="Aptos" panose="020B0004020202020204" pitchFamily="34" charset="0"/>
                <a:cs typeface="Aptos" panose="020B0004020202020204" pitchFamily="34" charset="0"/>
              </a:rPr>
              <a:t>ASHRAE Handbook—Fundamentals</a:t>
            </a:r>
            <a:r>
              <a:rPr lang="en-US" sz="1200" b="1" dirty="0">
                <a:effectLst/>
                <a:latin typeface="Aptos" panose="020B0004020202020204" pitchFamily="34" charset="0"/>
                <a:ea typeface="Aptos" panose="020B0004020202020204" pitchFamily="34" charset="0"/>
                <a:cs typeface="Aptos" panose="020B0004020202020204" pitchFamily="34" charset="0"/>
              </a:rPr>
              <a:t> </a:t>
            </a:r>
            <a:r>
              <a:rPr lang="en-US" sz="1200" dirty="0">
                <a:effectLst/>
                <a:latin typeface="Aptos" panose="020B0004020202020204" pitchFamily="34" charset="0"/>
                <a:ea typeface="Aptos" panose="020B0004020202020204" pitchFamily="34" charset="0"/>
                <a:cs typeface="Aptos" panose="020B0004020202020204" pitchFamily="34" charset="0"/>
              </a:rPr>
              <a:t>covers basic principles and data used in the HVAC&amp;R industry. Its more than 1,100 pages have been extensively updated and cover foundational concepts such as thermodynamics, </a:t>
            </a:r>
            <a:r>
              <a:rPr lang="en-US" sz="1200" dirty="0" err="1">
                <a:effectLst/>
                <a:latin typeface="Aptos" panose="020B0004020202020204" pitchFamily="34" charset="0"/>
                <a:ea typeface="Aptos" panose="020B0004020202020204" pitchFamily="34" charset="0"/>
                <a:cs typeface="Aptos" panose="020B0004020202020204" pitchFamily="34" charset="0"/>
              </a:rPr>
              <a:t>psychrometrics</a:t>
            </a:r>
            <a:r>
              <a:rPr lang="en-US" sz="1200" dirty="0">
                <a:effectLst/>
                <a:latin typeface="Aptos" panose="020B0004020202020204" pitchFamily="34" charset="0"/>
                <a:ea typeface="Aptos" panose="020B0004020202020204" pitchFamily="34" charset="0"/>
                <a:cs typeface="Aptos" panose="020B0004020202020204" pitchFamily="34" charset="0"/>
              </a:rPr>
              <a:t>, and heat transfer, and provide practical guidance on building envelopes, indoor environmental quality, load calculations, duct and piping system design, refrigerants, energy resources, sustainability, climate change, and more.</a:t>
            </a:r>
          </a:p>
          <a:p>
            <a:endParaRPr lang="en-US" dirty="0"/>
          </a:p>
        </p:txBody>
      </p:sp>
      <p:sp>
        <p:nvSpPr>
          <p:cNvPr id="4" name="Slide Number Placeholder 3"/>
          <p:cNvSpPr>
            <a:spLocks noGrp="1"/>
          </p:cNvSpPr>
          <p:nvPr>
            <p:ph type="sldNum" sz="quarter" idx="5"/>
          </p:nvPr>
        </p:nvSpPr>
        <p:spPr/>
        <p:txBody>
          <a:bodyPr/>
          <a:lstStyle/>
          <a:p>
            <a:fld id="{7795719F-F20C-4747-A9D7-9542F56E5A09}" type="slidenum">
              <a:rPr lang="en-US" smtClean="0"/>
              <a:t>14</a:t>
            </a:fld>
            <a:endParaRPr lang="en-US"/>
          </a:p>
        </p:txBody>
      </p:sp>
    </p:spTree>
    <p:extLst>
      <p:ext uri="{BB962C8B-B14F-4D97-AF65-F5344CB8AC3E}">
        <p14:creationId xmlns:p14="http://schemas.microsoft.com/office/powerpoint/2010/main" val="4112332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Standard 241: </a:t>
            </a:r>
            <a:r>
              <a:rPr lang="en-US" dirty="0"/>
              <a:t>establishes minimum requirements aimed at reducing the risk of disease transmission through exposure to infectious aerosols in new buildings, existing buildings, and major renovations. Now available in Spanish! </a:t>
            </a:r>
            <a:endParaRPr lang="en-US" dirty="0">
              <a:cs typeface="Calibri"/>
            </a:endParaRPr>
          </a:p>
          <a:p>
            <a:endParaRPr lang="en-US" dirty="0">
              <a:cs typeface="Calibri"/>
            </a:endParaRPr>
          </a:p>
          <a:p>
            <a:r>
              <a:rPr lang="en-US" sz="1200" b="0" i="0" u="none" strike="noStrike" kern="1200" dirty="0">
                <a:solidFill>
                  <a:schemeClr val="tx1"/>
                </a:solidFill>
                <a:effectLst/>
                <a:latin typeface="+mn-lt"/>
                <a:ea typeface="+mn-ea"/>
                <a:cs typeface="+mn-cs"/>
                <a:hlinkClick r:id="rId3"/>
              </a:rPr>
              <a:t>ASHRAE Guideline 44-2024, </a:t>
            </a:r>
            <a:r>
              <a:rPr lang="en-US" sz="1200" b="0" i="1" u="none" strike="noStrike" kern="1200" dirty="0">
                <a:solidFill>
                  <a:schemeClr val="tx1"/>
                </a:solidFill>
                <a:effectLst/>
                <a:latin typeface="+mn-lt"/>
                <a:ea typeface="+mn-ea"/>
                <a:cs typeface="+mn-cs"/>
                <a:hlinkClick r:id="rId3"/>
              </a:rPr>
              <a:t>Protecting Building Occupants From Smoke During Wildfire and Prescribed Burn Events</a:t>
            </a:r>
            <a:r>
              <a:rPr lang="en-US" sz="1200" b="0" i="0" kern="1200" dirty="0">
                <a:solidFill>
                  <a:schemeClr val="tx1"/>
                </a:solidFill>
                <a:effectLst/>
                <a:latin typeface="+mn-lt"/>
                <a:ea typeface="+mn-ea"/>
                <a:cs typeface="+mn-cs"/>
              </a:rPr>
              <a:t>, outlines best practices for building design, operation and maintenance to reduce the health risks associated with prolonged exposure. </a:t>
            </a:r>
          </a:p>
          <a:p>
            <a:endParaRPr lang="en-US" dirty="0">
              <a:cs typeface="Calibri"/>
            </a:endParaRPr>
          </a:p>
          <a:p>
            <a:pPr marL="0" marR="0">
              <a:buNone/>
            </a:pPr>
            <a:r>
              <a:rPr lang="en-US" sz="1200" dirty="0">
                <a:effectLst/>
                <a:latin typeface="Aptos" panose="020B0004020202020204" pitchFamily="34" charset="0"/>
                <a:ea typeface="Aptos" panose="020B0004020202020204" pitchFamily="34" charset="0"/>
                <a:cs typeface="Aptos" panose="020B0004020202020204" pitchFamily="34" charset="0"/>
              </a:rPr>
              <a:t>New Guideline:</a:t>
            </a:r>
          </a:p>
          <a:p>
            <a:pPr marL="342900" marR="0" lvl="0" indent="-342900">
              <a:buFont typeface="Symbol" panose="05050102010706020507" pitchFamily="18" charset="2"/>
              <a:buChar char=""/>
            </a:pPr>
            <a:r>
              <a:rPr lang="en-US" sz="1200" dirty="0">
                <a:effectLst/>
                <a:latin typeface="Aptos" panose="020B0004020202020204" pitchFamily="34" charset="0"/>
                <a:ea typeface="Times New Roman" panose="02020603050405020304" pitchFamily="18" charset="0"/>
                <a:cs typeface="Aptos" panose="020B0004020202020204" pitchFamily="34" charset="0"/>
              </a:rPr>
              <a:t>ASHRAE/ASHE Guideline 43-2025, </a:t>
            </a:r>
            <a:r>
              <a:rPr lang="en-US" sz="1200" i="1" dirty="0">
                <a:effectLst/>
                <a:latin typeface="Aptos" panose="020B0004020202020204" pitchFamily="34" charset="0"/>
                <a:ea typeface="Times New Roman" panose="02020603050405020304" pitchFamily="18" charset="0"/>
                <a:cs typeface="Aptos" panose="020B0004020202020204" pitchFamily="34" charset="0"/>
              </a:rPr>
              <a:t>Operations Guideline for Ventilation of Health Care Facilities</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457200" marR="0">
              <a:buNone/>
            </a:pPr>
            <a:r>
              <a:rPr lang="en-US" sz="1200" i="1" dirty="0">
                <a:solidFill>
                  <a:srgbClr val="3B7D23"/>
                </a:solidFill>
                <a:effectLst/>
                <a:latin typeface="Aptos" panose="020B0004020202020204" pitchFamily="34" charset="0"/>
                <a:ea typeface="Aptos" panose="020B0004020202020204" pitchFamily="34" charset="0"/>
                <a:cs typeface="Aptos" panose="020B0004020202020204" pitchFamily="34" charset="0"/>
              </a:rPr>
              <a:t>ASHRAE Guideline 43 provides recommendations for the operation of HVAC systems that provide environmental control in health care facilities for the safety and comfort of health care facility occupants.</a:t>
            </a:r>
            <a:endParaRPr lang="en-US" sz="12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5103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717550" y="1162050"/>
            <a:ext cx="5575300" cy="3136900"/>
          </a:xfrm>
          <a:ln/>
        </p:spPr>
      </p:sp>
      <p:sp>
        <p:nvSpPr>
          <p:cNvPr id="37891" name="Notes Placeholder 2"/>
          <p:cNvSpPr>
            <a:spLocks noGrp="1"/>
          </p:cNvSpPr>
          <p:nvPr>
            <p:ph type="body" idx="1"/>
          </p:nvPr>
        </p:nvSpPr>
        <p:spPr>
          <a:ln/>
        </p:spPr>
        <p:txBody>
          <a:bodyPr/>
          <a:lstStyle/>
          <a:p>
            <a:pPr eaLnBrk="1" hangingPunct="1">
              <a:spcBef>
                <a:spcPct val="0"/>
              </a:spcBef>
              <a:defRPr/>
            </a:pPr>
            <a:r>
              <a:rPr lang="en-US" dirty="0">
                <a:latin typeface="+mn-lt"/>
              </a:rPr>
              <a:t>All standards go through public review and comment.</a:t>
            </a:r>
          </a:p>
          <a:p>
            <a:pPr eaLnBrk="1" hangingPunct="1">
              <a:spcBef>
                <a:spcPct val="0"/>
              </a:spcBef>
              <a:defRPr/>
            </a:pPr>
            <a:r>
              <a:rPr lang="en-US" dirty="0">
                <a:latin typeface="+mn-lt"/>
              </a:rPr>
              <a:t>Existing standards are reviewed every three years.</a:t>
            </a:r>
          </a:p>
          <a:p>
            <a:pPr eaLnBrk="1" hangingPunct="1">
              <a:spcBef>
                <a:spcPct val="0"/>
              </a:spcBef>
              <a:defRPr/>
            </a:pPr>
            <a:r>
              <a:rPr lang="en-US" dirty="0">
                <a:latin typeface="+mn-lt"/>
              </a:rPr>
              <a:t>Standards that are on continuous maintenance are republished with new addenda every three years.</a:t>
            </a:r>
          </a:p>
          <a:p>
            <a:pPr eaLnBrk="1" hangingPunct="1">
              <a:spcBef>
                <a:spcPct val="0"/>
              </a:spcBef>
              <a:defRPr/>
            </a:pPr>
            <a:r>
              <a:rPr lang="en-US" dirty="0">
                <a:latin typeface="+mn-lt"/>
              </a:rPr>
              <a:t>Code utilized standards are republished every three years</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CF0429F-2B26-493F-971D-C0BDAB66C9F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7265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0" i="0" dirty="0">
                <a:solidFill>
                  <a:srgbClr val="49494C"/>
                </a:solidFill>
                <a:effectLst/>
                <a:highlight>
                  <a:srgbClr val="FFFFFF"/>
                </a:highlight>
                <a:latin typeface="akzidenz-grotesk"/>
              </a:rPr>
              <a:t>ASHRAE Technical Committees consist of people who have a recognized proficiency in a specific field of interest. </a:t>
            </a:r>
            <a:r>
              <a:rPr lang="en-US" dirty="0"/>
              <a:t>Participation in ASHRAE activities is an excellent way to advance your career – technically, personally, and from a business perspective. If you are involved in the HVAC&amp;R field, or a closely related field, ASHRAE is the go-to organization for professional advancement.</a:t>
            </a:r>
          </a:p>
          <a:p>
            <a:pPr eaLnBrk="1" hangingPunct="1">
              <a:spcBef>
                <a:spcPct val="0"/>
              </a:spcBef>
            </a:pPr>
            <a:endParaRPr lang="en-US" dirty="0"/>
          </a:p>
          <a:p>
            <a:pPr eaLnBrk="1" hangingPunct="1">
              <a:spcBef>
                <a:spcPct val="0"/>
              </a:spcBef>
            </a:pPr>
            <a:r>
              <a:rPr lang="en-US" dirty="0"/>
              <a:t>Help ASHRAE shape the industry, advance research, and disseminate critical information. </a:t>
            </a:r>
            <a:endParaRPr lang="en-US" b="0" i="0" dirty="0">
              <a:solidFill>
                <a:srgbClr val="49494C"/>
              </a:solidFill>
              <a:effectLst/>
              <a:highlight>
                <a:srgbClr val="FFFFFF"/>
              </a:highlight>
              <a:latin typeface="akzidenz-grotes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719F-F20C-4747-A9D7-9542F56E5A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6335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ASHRAE Bookstore is your go-to resource for industry-leading publications on HVAC&amp;R, building design, energy efficiency and sustainability. Offering a wide range of technical standards, guidelines and educational materials, the bookstore supports professionals at every stage of their careers. Whether you're looking for the latest ASHRAE Standards, comprehensive handbooks or practical guides, the ASHRAE Bookstore has the tools you need to excel in the built environment industry.</a:t>
            </a:r>
          </a:p>
          <a:p>
            <a:endParaRPr lang="en-US" dirty="0"/>
          </a:p>
          <a:p>
            <a:r>
              <a:rPr lang="en-US" dirty="0"/>
              <a:t>Here are some of the latest titles.</a:t>
            </a:r>
          </a:p>
          <a:p>
            <a:endParaRPr lang="en-US" dirty="0">
              <a:cs typeface="Calibri"/>
            </a:endParaRPr>
          </a:p>
          <a:p>
            <a:r>
              <a:rPr lang="en-US" b="1" dirty="0">
                <a:cs typeface="Calibri"/>
              </a:rPr>
              <a:t>Lucy Goes Green</a:t>
            </a:r>
          </a:p>
          <a:p>
            <a:r>
              <a:rPr lang="en-US" dirty="0"/>
              <a:t>In the second ASHRAE children’s book, Lucy goes with her classmates on a field trip to a sustainable farm, where they learn about using solar panels and windmills and conserving water through rainwater collection.</a:t>
            </a:r>
            <a:r>
              <a:rPr lang="en-US" dirty="0">
                <a:cs typeface="Calibri"/>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High-Performance Buildings Simplified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Explore the intricacies of high-performance building design with the newly updated edition of High-Performance Buildings Simplified. Designed for both engineering students and early career professionals, this comprehensive book offers a clear, accessible approach to the fundamental principles of sustainable building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Handbook of Smoke Control Engineering, Second Edition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most exhaustive and complete treatment of smoke control and related topics in the United States. This handbook is essential for practicing engineers designing smoke control systems or conducting related analyses because it collects all of the necessary information into a single resource of smoke control knowledge.</a:t>
            </a: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6119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717550" y="1162050"/>
            <a:ext cx="5575300" cy="3136900"/>
          </a:xfrm>
          <a:ln/>
        </p:spPr>
      </p:sp>
      <p:sp>
        <p:nvSpPr>
          <p:cNvPr id="62467" name="Notes Placeholder 2"/>
          <p:cNvSpPr>
            <a:spLocks noGrp="1"/>
          </p:cNvSpPr>
          <p:nvPr>
            <p:ph type="body" idx="1"/>
          </p:nvPr>
        </p:nvSpPr>
        <p:spPr>
          <a:ln/>
        </p:spPr>
        <p:txBody>
          <a:bodyPr/>
          <a:lstStyle/>
          <a:p>
            <a:r>
              <a:rPr lang="en-US" dirty="0"/>
              <a:t>The ASHRAE Advanced Energy Design Guides (AEDGs) are a series of publications that provide practical recommendations for achieving significant energy savings in various types of buildings. Developed in collaboration with industry experts, these guides offer strategies that are both cost-effective and easy to implement, with the goal of helping design teams create buildings that use 50% or 30% less energy than typical buildings. The AEDGs cover a wide range of building types and climates, making them valuable resources for architects, engineers and other professionals committed to sustainable design and energy efficiency.</a:t>
            </a:r>
          </a:p>
          <a:p>
            <a:pPr eaLnBrk="1" hangingPunct="1">
              <a:spcBef>
                <a:spcPct val="0"/>
              </a:spcBef>
              <a:defRPr/>
            </a:pPr>
            <a:endParaRPr lang="en-US" dirty="0">
              <a:solidFill>
                <a:schemeClr val="tx2"/>
              </a:solidFill>
              <a:latin typeface="+mn-lt"/>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57066" indent="-291179">
              <a:defRPr b="1">
                <a:solidFill>
                  <a:schemeClr val="tx1"/>
                </a:solidFill>
                <a:latin typeface="Arial" panose="020B0604020202020204" pitchFamily="34" charset="0"/>
              </a:defRPr>
            </a:lvl2pPr>
            <a:lvl3pPr marL="1164717" indent="-232943">
              <a:defRPr b="1">
                <a:solidFill>
                  <a:schemeClr val="tx1"/>
                </a:solidFill>
                <a:latin typeface="Arial" panose="020B0604020202020204" pitchFamily="34" charset="0"/>
              </a:defRPr>
            </a:lvl3pPr>
            <a:lvl4pPr marL="1630604" indent="-232943">
              <a:defRPr b="1">
                <a:solidFill>
                  <a:schemeClr val="tx1"/>
                </a:solidFill>
                <a:latin typeface="Arial" panose="020B0604020202020204" pitchFamily="34" charset="0"/>
              </a:defRPr>
            </a:lvl4pPr>
            <a:lvl5pPr marL="2096491" indent="-232943">
              <a:defRPr b="1">
                <a:solidFill>
                  <a:schemeClr val="tx1"/>
                </a:solidFill>
                <a:latin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DC38B1C-548C-4D76-8EF0-900EF8A9CD9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38904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ASHRAE's Professional Development programs provide industry-leading opportunities to enhance your career in HVAC&amp;R and building sciences. Offering a variety of resources—including eLearning courses, certifications and hands-on instructor-led training—ASHRAE helps professionals stay ahead of the curve in technological advancements and industry best practices. Whether you aim to sharpen your technical expertise, develop leadership skills, or stay current with the latest standards, ASHRAE's comprehensive professional development offerings are designed to empower you to achieve your career goals and make a meaningful impact on the built environment.</a:t>
            </a:r>
          </a:p>
          <a:p>
            <a:endParaRPr lang="en-US" i="1" dirty="0">
              <a:cs typeface="+mn-lt"/>
            </a:endParaRPr>
          </a:p>
          <a:p>
            <a:endParaRPr lang="en-US" dirty="0">
              <a:cs typeface="+mn-lt"/>
            </a:endParaRPr>
          </a:p>
          <a:p>
            <a:endParaRPr lang="en-US" dirty="0">
              <a:cs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3308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719F-F20C-4747-A9D7-9542F56E5A09}" type="slidenum">
              <a:rPr lang="en-US" smtClean="0"/>
              <a:t>2</a:t>
            </a:fld>
            <a:endParaRPr lang="en-US" dirty="0"/>
          </a:p>
        </p:txBody>
      </p:sp>
    </p:spTree>
    <p:extLst>
      <p:ext uri="{BB962C8B-B14F-4D97-AF65-F5344CB8AC3E}">
        <p14:creationId xmlns:p14="http://schemas.microsoft.com/office/powerpoint/2010/main" val="4248230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857EC-624B-4045-8BC2-8920C4E20B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900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Home </a:t>
            </a:r>
            <a:r>
              <a:rPr lang="en-US" sz="1200" b="0" i="0" kern="1200" dirty="0">
                <a:solidFill>
                  <a:schemeClr val="tx1"/>
                </a:solidFill>
                <a:effectLst/>
                <a:latin typeface="+mn-lt"/>
                <a:ea typeface="+mn-ea"/>
                <a:cs typeface="+mn-cs"/>
              </a:rPr>
              <a:t>section where you can view the latest alerts, current promotions, and set up your personalized My Shortcuts to access the information most important to you.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Events</a:t>
            </a:r>
            <a:r>
              <a:rPr lang="en-US" sz="1200" b="0" i="0" kern="1200" dirty="0">
                <a:solidFill>
                  <a:schemeClr val="tx1"/>
                </a:solidFill>
                <a:effectLst/>
                <a:latin typeface="+mn-lt"/>
                <a:ea typeface="+mn-ea"/>
                <a:cs typeface="+mn-cs"/>
              </a:rPr>
              <a:t> section where you can find information on ASHRAE Conferences, Chapters Regional Conferences, Topical Conferences, Events Calendars, and Virtual Conferences as well as access exclusive technical content from </a:t>
            </a:r>
            <a:r>
              <a:rPr lang="en-US" sz="1200" b="1" i="0" u="none" strike="noStrike" kern="1200" dirty="0">
                <a:solidFill>
                  <a:schemeClr val="tx1"/>
                </a:solidFill>
                <a:effectLst/>
                <a:latin typeface="+mn-lt"/>
                <a:ea typeface="+mn-ea"/>
                <a:cs typeface="+mn-cs"/>
                <a:hlinkClick r:id="rId3" tooltip="ASHRAE Tech Hour"/>
              </a:rPr>
              <a:t>ASHRAE Tech Hour</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Connect </a:t>
            </a:r>
            <a:r>
              <a:rPr lang="en-US" sz="1200" b="0" i="0" kern="1200" dirty="0">
                <a:solidFill>
                  <a:schemeClr val="tx1"/>
                </a:solidFill>
                <a:effectLst/>
                <a:latin typeface="+mn-lt"/>
                <a:ea typeface="+mn-ea"/>
                <a:cs typeface="+mn-cs"/>
              </a:rPr>
              <a:t>section providing notifications and news pertinent to the Society and quick access to all of ASHRAE’s social media. Ability to direct message with fellow conference attendees.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Membership &amp; Support</a:t>
            </a:r>
            <a:r>
              <a:rPr lang="en-US" sz="1200" b="0" i="0" kern="1200" dirty="0">
                <a:solidFill>
                  <a:schemeClr val="tx1"/>
                </a:solidFill>
                <a:effectLst/>
                <a:latin typeface="+mn-lt"/>
                <a:ea typeface="+mn-ea"/>
                <a:cs typeface="+mn-cs"/>
              </a:rPr>
              <a:t> section offering leadership information, ASHRAE Chapter details, Distinguished Lecturers program resources, information on how to support the Society through donations or volunteering, and how to get in touch.</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Resources</a:t>
            </a:r>
            <a:r>
              <a:rPr lang="en-US" sz="1200" b="0" i="0" kern="1200" dirty="0">
                <a:solidFill>
                  <a:schemeClr val="tx1"/>
                </a:solidFill>
                <a:effectLst/>
                <a:latin typeface="+mn-lt"/>
                <a:ea typeface="+mn-ea"/>
                <a:cs typeface="+mn-cs"/>
              </a:rPr>
              <a:t> section with access to ASHRAE volunteer resources, Standards and Guidelines information, continuing education courses as well as search features for industry jobs and materials to help you engage others with ASHRAE.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719F-F20C-4747-A9D7-9542F56E5A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2148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ASHRAE's mission is supported through donations that fund both development and research promotion efforts. Donations help technical research, education and professional development, scholarships and other efforts that drive innovation in HVAC&amp;R technologies and practices. By supporting these areas, donations enable ASHRAE to advance industry knowledge, improve practices, and promote sustainable and efficient HVAC&amp;R solutions.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915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8575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11395-06F9-4F31-A2C8-535DB0ADBC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5385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719F-F20C-4747-A9D7-9542F56E5A0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8070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5719F-F20C-4747-A9D7-9542F56E5A09}" type="slidenum">
              <a:rPr lang="en-US" smtClean="0"/>
              <a:t>3</a:t>
            </a:fld>
            <a:endParaRPr lang="en-US" dirty="0"/>
          </a:p>
        </p:txBody>
      </p:sp>
    </p:spTree>
    <p:extLst>
      <p:ext uri="{BB962C8B-B14F-4D97-AF65-F5344CB8AC3E}">
        <p14:creationId xmlns:p14="http://schemas.microsoft.com/office/powerpoint/2010/main" val="3941160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857EC-624B-4045-8BC2-8920C4E20B8B}" type="slidenum">
              <a:rPr lang="en-US" smtClean="0"/>
              <a:t>4</a:t>
            </a:fld>
            <a:endParaRPr lang="en-US" dirty="0"/>
          </a:p>
        </p:txBody>
      </p:sp>
    </p:spTree>
    <p:extLst>
      <p:ext uri="{BB962C8B-B14F-4D97-AF65-F5344CB8AC3E}">
        <p14:creationId xmlns:p14="http://schemas.microsoft.com/office/powerpoint/2010/main" val="3477060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5</a:t>
            </a:fld>
            <a:endParaRPr lang="en-US" dirty="0"/>
          </a:p>
        </p:txBody>
      </p:sp>
    </p:spTree>
    <p:extLst>
      <p:ext uri="{BB962C8B-B14F-4D97-AF65-F5344CB8AC3E}">
        <p14:creationId xmlns:p14="http://schemas.microsoft.com/office/powerpoint/2010/main" val="2373544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9F9F9"/>
                </a:highlight>
              </a:rPr>
              <a:t>The ASHRAE Strategic Plan identifies key priorities for the society over the next three years. </a:t>
            </a:r>
          </a:p>
          <a:p>
            <a:endParaRPr lang="en-US" dirty="0">
              <a:highlight>
                <a:srgbClr val="F9F9F9"/>
              </a:highlight>
            </a:endParaRPr>
          </a:p>
          <a:p>
            <a:r>
              <a:rPr lang="en-US" dirty="0">
                <a:highlight>
                  <a:srgbClr val="F9F9F9"/>
                </a:highlight>
              </a:rPr>
              <a:t>Outcomes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chemeClr val="tx1"/>
                </a:solidFill>
                <a:effectLst/>
                <a:highlight>
                  <a:srgbClr val="F9F9F9"/>
                </a:highlight>
                <a:ea typeface="Aptos" panose="020B0004020202020204" pitchFamily="34" charset="0"/>
                <a:cs typeface="Times New Roman"/>
              </a:rPr>
              <a:t>ASHRAE’s member and volunteer base maximizes the organization’s reach, foresight, leadership position, and organizational knowledge.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chemeClr val="tx1"/>
                </a:solidFill>
                <a:effectLst/>
                <a:highlight>
                  <a:srgbClr val="F9F9F9"/>
                </a:highlight>
                <a:ea typeface="Aptos" panose="020B0004020202020204" pitchFamily="34" charset="0"/>
                <a:cs typeface="Times New Roman"/>
              </a:rPr>
              <a:t>A broad group of stakeholders leverage ASHRAE's resources to make decisions and meet objectives that positively affect the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chemeClr val="tx1"/>
                </a:solidFill>
                <a:effectLst/>
                <a:highlight>
                  <a:srgbClr val="F9F9F9"/>
                </a:highlight>
                <a:ea typeface="Aptos" panose="020B0004020202020204" pitchFamily="34" charset="0"/>
                <a:cs typeface="Times New Roman"/>
              </a:rPr>
              <a:t>A viable, thriving industry makes a positive global impact.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00" dirty="0">
              <a:solidFill>
                <a:schemeClr val="tx1"/>
              </a:solidFill>
              <a:effectLst/>
              <a:highlight>
                <a:srgbClr val="F9F9F9"/>
              </a:highlight>
              <a:ea typeface="Aptos" panose="020B000402020202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00" dirty="0">
                <a:solidFill>
                  <a:schemeClr val="tx1"/>
                </a:solidFill>
                <a:effectLst/>
                <a:highlight>
                  <a:srgbClr val="F9F9F9"/>
                </a:highlight>
                <a:ea typeface="Aptos" panose="020B0004020202020204" pitchFamily="34" charset="0"/>
                <a:cs typeface="Times New Roman"/>
              </a:rPr>
              <a:t>Key Enablers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highlight>
                  <a:srgbClr val="F9F9F9"/>
                </a:highlight>
                <a:latin typeface="Arial"/>
              </a:rPr>
              <a:t>Research:</a:t>
            </a:r>
            <a:r>
              <a:rPr lang="en-US" sz="1200" dirty="0">
                <a:effectLst/>
                <a:highlight>
                  <a:srgbClr val="F9F9F9"/>
                </a:highlight>
                <a:latin typeface="Arial"/>
              </a:rPr>
              <a:t> </a:t>
            </a:r>
            <a:r>
              <a:rPr lang="en-US" sz="1200" dirty="0">
                <a:highlight>
                  <a:srgbClr val="F9F9F9"/>
                </a:highlight>
              </a:rPr>
              <a:t>The value of ASHRAE’s resources is grounded in unbiased data, developed through rigorous research methods.</a:t>
            </a:r>
            <a:endParaRPr lang="en-US" sz="1200" dirty="0">
              <a:effectLst/>
              <a:highlight>
                <a:srgbClr val="F9F9F9"/>
              </a:highlight>
              <a:latin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highlight>
                  <a:srgbClr val="F9F9F9"/>
                </a:highlight>
                <a:latin typeface="Arial"/>
              </a:rPr>
              <a:t>AI</a:t>
            </a:r>
            <a:r>
              <a:rPr lang="en-US" sz="1200" dirty="0">
                <a:effectLst/>
                <a:highlight>
                  <a:srgbClr val="F9F9F9"/>
                </a:highlight>
                <a:latin typeface="Arial"/>
              </a:rPr>
              <a:t>: The use of AI enables ASHRAE to improve data collection, automate internal operations, and promote agility.</a:t>
            </a:r>
            <a:endParaRPr lang="en-US" sz="1200" dirty="0">
              <a:highlight>
                <a:srgbClr val="F9F9F9"/>
              </a:high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highlight>
                  <a:srgbClr val="F9F9F9"/>
                </a:highlight>
                <a:latin typeface="+mn-lt"/>
              </a:rPr>
              <a:t>Global Network</a:t>
            </a:r>
            <a:r>
              <a:rPr lang="en-US" sz="1200" dirty="0">
                <a:effectLst/>
                <a:highlight>
                  <a:srgbClr val="F9F9F9"/>
                </a:highlight>
                <a:latin typeface="+mn-lt"/>
              </a:rPr>
              <a:t>: ASHRAE's global network convenes the industry to generate unparalleled knowledge and content.</a:t>
            </a:r>
            <a:endParaRPr lang="en-US" sz="1200" dirty="0">
              <a:highlight>
                <a:srgbClr val="F9F9F9"/>
              </a:highlight>
            </a:endParaRPr>
          </a:p>
        </p:txBody>
      </p:sp>
      <p:sp>
        <p:nvSpPr>
          <p:cNvPr id="4" name="Slide Number Placeholder 3"/>
          <p:cNvSpPr>
            <a:spLocks noGrp="1"/>
          </p:cNvSpPr>
          <p:nvPr>
            <p:ph type="sldNum" sz="quarter" idx="5"/>
          </p:nvPr>
        </p:nvSpPr>
        <p:spPr/>
        <p:txBody>
          <a:bodyPr/>
          <a:lstStyle/>
          <a:p>
            <a:fld id="{7795719F-F20C-4747-A9D7-9542F56E5A09}" type="slidenum">
              <a:rPr lang="en-US" smtClean="0"/>
              <a:t>6</a:t>
            </a:fld>
            <a:endParaRPr lang="en-US" dirty="0"/>
          </a:p>
        </p:txBody>
      </p:sp>
    </p:spTree>
    <p:extLst>
      <p:ext uri="{BB962C8B-B14F-4D97-AF65-F5344CB8AC3E}">
        <p14:creationId xmlns:p14="http://schemas.microsoft.com/office/powerpoint/2010/main" val="2039613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Free Winter or Annual Conference (within the first 24 months, NEW </a:t>
            </a:r>
            <a:r>
              <a:rPr lang="en-US" sz="1200" kern="1200">
                <a:solidFill>
                  <a:schemeClr val="tx1"/>
                </a:solidFill>
                <a:effectLst/>
                <a:latin typeface="+mn-lt"/>
                <a:ea typeface="+mn-ea"/>
                <a:cs typeface="+mn-cs"/>
              </a:rPr>
              <a:t>members only) </a:t>
            </a:r>
            <a:r>
              <a:rPr lang="en-US" sz="1200" kern="1200" dirty="0">
                <a:solidFill>
                  <a:schemeClr val="tx1"/>
                </a:solidFill>
                <a:effectLst/>
                <a:latin typeface="+mn-lt"/>
                <a:ea typeface="+mn-ea"/>
                <a:cs typeface="+mn-cs"/>
              </a:rPr>
              <a:t>= $900 average value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Free Handbook Online = $342</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Free Annual Benefit Selection = up to $285</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ASHRAE Journal Subscription = $95</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Free STBE Access = $419</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Member Access to Technology Portal (600+ ASHRAE Research Reports, 1700+ ASHRAE Journal articles archive) = $199</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$2,240 not including the Bookstore, Education, and Certification discounts.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just $285 a year, the return on investment is certainly worth it. The best part of membership is free: A network of colleagues you can meet in your local chapter, at Technical Committee meetings, or conferences. Join today at </a:t>
            </a:r>
            <a:r>
              <a:rPr lang="en-US" sz="1200" b="1" u="sng" kern="1200" dirty="0">
                <a:solidFill>
                  <a:schemeClr val="tx1"/>
                </a:solidFill>
                <a:effectLst/>
                <a:latin typeface="+mn-lt"/>
                <a:ea typeface="+mn-ea"/>
                <a:cs typeface="+mn-cs"/>
                <a:hlinkClick r:id="rId3"/>
              </a:rPr>
              <a:t>join.ashrae.org</a:t>
            </a:r>
            <a:r>
              <a:rPr lang="en-US" sz="1200" kern="1200" dirty="0">
                <a:solidFill>
                  <a:schemeClr val="tx1"/>
                </a:solidFill>
                <a:effectLst/>
                <a:latin typeface="+mn-lt"/>
                <a:ea typeface="+mn-ea"/>
                <a:cs typeface="+mn-cs"/>
              </a:rPr>
              <a:t>.</a:t>
            </a:r>
          </a:p>
          <a:p>
            <a:pPr marL="45720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EA382AF3-B4D1-4C1B-AC6D-4EAEA9DC7605}" type="slidenum">
              <a:rPr lang="en-US" smtClean="0"/>
              <a:t>7</a:t>
            </a:fld>
            <a:endParaRPr lang="en-US" dirty="0"/>
          </a:p>
        </p:txBody>
      </p:sp>
    </p:spTree>
    <p:extLst>
      <p:ext uri="{BB962C8B-B14F-4D97-AF65-F5344CB8AC3E}">
        <p14:creationId xmlns:p14="http://schemas.microsoft.com/office/powerpoint/2010/main" val="2059263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ASHRAE recognizes that the scope of building-related policies, programs and regulations needs to expand to incorporate deep energy efficiency improvements, beneficial electrification, demand flexibility, and whole building lifecycle greenhouse gas emission reductions. </a:t>
            </a:r>
          </a:p>
          <a:p>
            <a:endParaRPr lang="en-US" dirty="0"/>
          </a:p>
          <a:p>
            <a:r>
              <a:rPr lang="en-US" dirty="0"/>
              <a:t>To further the Society’s efforts, ASHRAE formed it’s first center of excellence – the </a:t>
            </a:r>
            <a:r>
              <a:rPr lang="en-US" b="1" dirty="0"/>
              <a:t>“Center for Excellence in Building Decarbonization” (CEBD). </a:t>
            </a:r>
            <a:r>
              <a:rPr lang="en-US" b="0" dirty="0"/>
              <a:t>The focus of the CEBD is to provide strategic direction on</a:t>
            </a:r>
            <a:r>
              <a:rPr lang="en-US" dirty="0"/>
              <a:t> the ongoing efforts of ASHRAE to provide resources for decarbonizing the built environment, on a permanent basis. </a:t>
            </a:r>
          </a:p>
          <a:p>
            <a:endParaRPr lang="en-US" b="1" i="0" dirty="0">
              <a:solidFill>
                <a:srgbClr val="FF0000"/>
              </a:solidFill>
              <a:effectLst/>
              <a:latin typeface="akzidenz-grotesk"/>
            </a:endParaRPr>
          </a:p>
          <a:p>
            <a:r>
              <a:rPr lang="en-US" b="0" i="0" dirty="0">
                <a:solidFill>
                  <a:srgbClr val="FF0000"/>
                </a:solidFill>
                <a:effectLst/>
                <a:latin typeface="akzidenz-grotesk"/>
              </a:rPr>
              <a:t>ASHRAE’s building decarbonization webpage features resources, including technical guides, video, position documents, related events schedule and media features. Here are some of those resources:</a:t>
            </a:r>
          </a:p>
          <a:p>
            <a:endParaRPr lang="en-US" b="0" i="0" dirty="0">
              <a:solidFill>
                <a:srgbClr val="FF0000"/>
              </a:solidFill>
              <a:effectLst/>
              <a:latin typeface="akzidenz-grotesk"/>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Suite of Decarbonization Guides: </a:t>
            </a:r>
            <a:endParaRPr kumimoji="0" lang="en-US" sz="2000" b="0" i="0" u="none" strike="noStrike" kern="1200" cap="none" spc="0" normalizeH="0" baseline="0" noProof="0" dirty="0">
              <a:ln>
                <a:noFill/>
              </a:ln>
              <a:solidFill>
                <a:prstClr val="black"/>
              </a:solidFill>
              <a:effectLst/>
              <a:uLnTx/>
              <a:uFillTx/>
              <a:latin typeface="Roboto Condensed Medium" panose="02000000000000000000" pitchFamily="2" charset="0"/>
              <a:ea typeface="Roboto Condensed Medium" panose="02000000000000000000" pitchFamily="2" charset="0"/>
              <a:cs typeface="Roboto Condensed Medium" panose="02000000000000000000" pitchFamily="2" charset="0"/>
            </a:endParaRP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Grid Interactive Buildings for Decarbonization Design</a:t>
            </a: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Decarbonizing Hospital Buildings</a:t>
            </a: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TM65 Addendum for North America with CIBSE</a:t>
            </a: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Building Decarbonization Retrofits for Commercial &amp; Multifamily Buildings</a:t>
            </a: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Decarbonizing Building Thermal Systems: A Guide for Applying Heat Pumps &amp; Beyond with NREL</a:t>
            </a: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srgbClr val="FF0000"/>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NEW! </a:t>
            </a:r>
            <a:r>
              <a:rPr kumimoji="0" lang="en-US" sz="2000" b="0" i="1"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Whole Life Carbon Guide for Building Systems</a:t>
            </a:r>
          </a:p>
          <a:p>
            <a:pPr marL="800100" marR="0" lvl="1" indent="-342900" algn="l" defTabSz="914400" rtl="0" eaLnBrk="1" fontAlgn="auto" latinLnBrk="0" hangingPunct="1">
              <a:lnSpc>
                <a:spcPct val="100000"/>
              </a:lnSpc>
              <a:spcBef>
                <a:spcPts val="0"/>
              </a:spcBef>
              <a:spcAft>
                <a:spcPts val="0"/>
              </a:spcAft>
              <a:buClr>
                <a:srgbClr val="0070C0"/>
              </a:buClr>
              <a:buSzPct val="75000"/>
              <a:buFont typeface="Wingdings" panose="05000000000000000000" pitchFamily="2" charset="2"/>
              <a:buChar char="ü"/>
              <a:tabLst/>
              <a:defRPr/>
            </a:pPr>
            <a:r>
              <a:rPr kumimoji="0" lang="en-US" sz="2000" b="0" i="0" u="none" strike="noStrike" kern="1200" cap="none" spc="0" normalizeH="0" baseline="0" noProof="0" dirty="0">
                <a:ln>
                  <a:noFill/>
                </a:ln>
                <a:solidFill>
                  <a:srgbClr val="FF0000"/>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NEW!</a:t>
            </a:r>
            <a:r>
              <a:rPr kumimoji="0" lang="en-US" sz="2000" b="0" i="1"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 Guide to Strategic Decarbonization Planning with USGBC</a:t>
            </a:r>
            <a:endParaRPr kumimoji="0" lang="en-US" sz="2000" b="0" i="0" u="none" strike="noStrike" kern="1200" cap="none" spc="0" normalizeH="0" baseline="0" noProof="0" dirty="0">
              <a:ln>
                <a:noFill/>
              </a:ln>
              <a:solidFill>
                <a:prstClr val="black"/>
              </a:solidFill>
              <a:effectLst/>
              <a:uLnTx/>
              <a:uFillTx/>
              <a:latin typeface="Aptos" panose="020B0004020202020204" pitchFamily="34" charset="0"/>
            </a:endParaRPr>
          </a:p>
          <a:p>
            <a:endParaRPr lang="en-US" b="0" i="0" dirty="0">
              <a:solidFill>
                <a:srgbClr val="49494C"/>
              </a:solidFill>
              <a:effectLst/>
              <a:latin typeface="akzidenz-grotesk"/>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191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i="0" dirty="0">
                <a:solidFill>
                  <a:srgbClr val="49494C"/>
                </a:solidFill>
                <a:effectLst/>
                <a:highlight>
                  <a:srgbClr val="FFFFFF"/>
                </a:highlight>
                <a:latin typeface="akzidenz-grotesk"/>
              </a:rPr>
              <a:t>A primary focus of the Young Engineers in ASHRAE committee is to attract and develop members for future membership and leadership in ASHRAE and the HVAC&amp;R industry. This is done through an exciting range of events and programming such as:</a:t>
            </a:r>
          </a:p>
          <a:p>
            <a:endParaRPr lang="en-US" altLang="en-US" b="0" i="0" dirty="0">
              <a:solidFill>
                <a:srgbClr val="49494C"/>
              </a:solidFill>
              <a:effectLst/>
              <a:highlight>
                <a:srgbClr val="FFFFFF"/>
              </a:highlight>
              <a:latin typeface="akzidenz-grotesk"/>
            </a:endParaRPr>
          </a:p>
          <a:p>
            <a:r>
              <a:rPr lang="en-US" altLang="en-US" b="0" i="0" dirty="0">
                <a:solidFill>
                  <a:srgbClr val="49494C"/>
                </a:solidFill>
                <a:effectLst/>
                <a:highlight>
                  <a:srgbClr val="FFFFFF"/>
                </a:highlight>
                <a:latin typeface="akzidenz-grotesk"/>
              </a:rPr>
              <a:t>YEA Leadership Weekends – which provides an opportunity for young engineers to learn more about the Society, develop soft skills and network with other professionals.</a:t>
            </a:r>
          </a:p>
          <a:p>
            <a:endParaRPr lang="en-US" altLang="en-US" b="0" i="0" dirty="0">
              <a:solidFill>
                <a:srgbClr val="49494C"/>
              </a:solidFill>
              <a:effectLst/>
              <a:highlight>
                <a:srgbClr val="FFFFFF"/>
              </a:highlight>
              <a:latin typeface="akzidenz-grotesk"/>
            </a:endParaRPr>
          </a:p>
          <a:p>
            <a:r>
              <a:rPr lang="en-US" altLang="en-US" b="0" i="0" dirty="0">
                <a:solidFill>
                  <a:srgbClr val="49494C"/>
                </a:solidFill>
                <a:effectLst/>
                <a:highlight>
                  <a:srgbClr val="FFFFFF"/>
                </a:highlight>
                <a:latin typeface="akzidenz-grotesk"/>
              </a:rPr>
              <a:t>Leadership U – where YEA members shadow ASHRAE officers during the ASHRAE Winter and Annual Conferences. </a:t>
            </a:r>
            <a:r>
              <a:rPr lang="en-US" b="0" i="0" dirty="0" err="1">
                <a:solidFill>
                  <a:srgbClr val="49494C"/>
                </a:solidFill>
                <a:effectLst/>
                <a:highlight>
                  <a:srgbClr val="FFFFFF"/>
                </a:highlight>
                <a:latin typeface="akzidenz-grotesk"/>
              </a:rPr>
              <a:t>LeaDRS</a:t>
            </a:r>
            <a:r>
              <a:rPr lang="en-US" b="0" i="0" dirty="0">
                <a:solidFill>
                  <a:srgbClr val="49494C"/>
                </a:solidFill>
                <a:effectLst/>
                <a:highlight>
                  <a:srgbClr val="FFFFFF"/>
                </a:highlight>
                <a:latin typeface="akzidenz-grotesk"/>
              </a:rPr>
              <a:t> is an ASHRAE regional program similar to the Leadership U. </a:t>
            </a:r>
          </a:p>
          <a:p>
            <a:endParaRPr lang="en-US" altLang="en-US" b="0" i="0" dirty="0">
              <a:solidFill>
                <a:srgbClr val="49494C"/>
              </a:solidFill>
              <a:effectLst/>
              <a:highlight>
                <a:srgbClr val="FFFFFF"/>
              </a:highlight>
              <a:latin typeface="akzidenz-grotesk"/>
            </a:endParaRPr>
          </a:p>
          <a:p>
            <a:r>
              <a:rPr lang="en-US" altLang="en-US" b="0" i="0" dirty="0">
                <a:solidFill>
                  <a:srgbClr val="49494C"/>
                </a:solidFill>
                <a:effectLst/>
                <a:highlight>
                  <a:srgbClr val="FFFFFF"/>
                </a:highlight>
                <a:latin typeface="akzidenz-grotesk"/>
              </a:rPr>
              <a:t>YEA Decarbonization Challenge – was created to align with ASHRAE’s focus on decarbonization. It is a year-long </a:t>
            </a:r>
            <a:r>
              <a:rPr lang="en-US" b="0" i="0" dirty="0">
                <a:solidFill>
                  <a:srgbClr val="49494C"/>
                </a:solidFill>
                <a:effectLst/>
                <a:highlight>
                  <a:srgbClr val="FFFFFF"/>
                </a:highlight>
                <a:latin typeface="akzidenz-grotesk"/>
              </a:rPr>
              <a:t>competitive fund ($1,000-$10,000) program granted within local chapters to implement decarbonization projects.</a:t>
            </a:r>
          </a:p>
          <a:p>
            <a:endParaRPr lang="en-US" altLang="en-US" b="0" i="0" dirty="0">
              <a:solidFill>
                <a:srgbClr val="49494C"/>
              </a:solidFill>
              <a:effectLst/>
              <a:highlight>
                <a:srgbClr val="FFFFFF"/>
              </a:highlight>
              <a:latin typeface="akzidenz-grotesk"/>
            </a:endParaRPr>
          </a:p>
          <a:p>
            <a:r>
              <a:rPr lang="en-US" altLang="en-US" b="0" i="0" dirty="0">
                <a:solidFill>
                  <a:srgbClr val="49494C"/>
                </a:solidFill>
                <a:effectLst/>
                <a:highlight>
                  <a:srgbClr val="FFFFFF"/>
                </a:highlight>
                <a:latin typeface="akzidenz-grotesk"/>
              </a:rPr>
              <a:t>YEA HVAC Design Essentials Scholarships – offers YEA members free registration in ASHRAE’s HVAC Design training courses. </a:t>
            </a:r>
          </a:p>
          <a:p>
            <a:endParaRPr lang="en-US" altLang="en-US" b="0" i="0" dirty="0">
              <a:solidFill>
                <a:srgbClr val="49494C"/>
              </a:solidFill>
              <a:effectLst/>
              <a:highlight>
                <a:srgbClr val="FFFFFF"/>
              </a:highlight>
              <a:latin typeface="akzidenz-grotesk"/>
            </a:endParaRPr>
          </a:p>
          <a:p>
            <a:r>
              <a:rPr lang="en-US" altLang="en-US" b="0" i="0" dirty="0">
                <a:solidFill>
                  <a:srgbClr val="49494C"/>
                </a:solidFill>
                <a:effectLst/>
                <a:highlight>
                  <a:srgbClr val="FFFFFF"/>
                </a:highlight>
                <a:latin typeface="akzidenz-grotesk"/>
              </a:rPr>
              <a:t>ASHRAE offers a wide variety of programs and resources for K-12 students and educators.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7066" indent="-291179" eaLnBrk="0" hangingPunct="0">
              <a:defRPr>
                <a:solidFill>
                  <a:schemeClr val="tx1"/>
                </a:solidFill>
                <a:latin typeface="Arial" panose="020B0604020202020204" pitchFamily="34" charset="0"/>
                <a:cs typeface="Arial" panose="020B0604020202020204" pitchFamily="34" charset="0"/>
              </a:defRPr>
            </a:lvl2pPr>
            <a:lvl3pPr marL="1164717" indent="-232943" eaLnBrk="0" hangingPunct="0">
              <a:defRPr>
                <a:solidFill>
                  <a:schemeClr val="tx1"/>
                </a:solidFill>
                <a:latin typeface="Arial" panose="020B0604020202020204" pitchFamily="34" charset="0"/>
                <a:cs typeface="Arial" panose="020B0604020202020204" pitchFamily="34" charset="0"/>
              </a:defRPr>
            </a:lvl3pPr>
            <a:lvl4pPr marL="1630604" indent="-232943" eaLnBrk="0" hangingPunct="0">
              <a:defRPr>
                <a:solidFill>
                  <a:schemeClr val="tx1"/>
                </a:solidFill>
                <a:latin typeface="Arial" panose="020B0604020202020204" pitchFamily="34" charset="0"/>
                <a:cs typeface="Arial" panose="020B0604020202020204" pitchFamily="34" charset="0"/>
              </a:defRPr>
            </a:lvl4pPr>
            <a:lvl5pPr marL="2096491" indent="-232943" eaLnBrk="0" hangingPunct="0">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8F17495-C3BC-47E6-BCE8-BCD6711B46E2}" type="slidenum">
              <a:rPr lang="en-US" altLang="en-US">
                <a:solidFill>
                  <a:prstClr val="black"/>
                </a:solidFill>
                <a:latin typeface="Calibri" panose="020F0502020204030204" pitchFamily="34" charset="0"/>
              </a:rPr>
              <a:pPr eaLnBrk="1" hangingPunct="1"/>
              <a:t>10</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26982438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emf"/><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emf"/><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building with trees in front of it&#10;&#10;AI-generated content may be incorrect.">
            <a:extLst>
              <a:ext uri="{FF2B5EF4-FFF2-40B4-BE49-F238E27FC236}">
                <a16:creationId xmlns:a16="http://schemas.microsoft.com/office/drawing/2014/main" id="{65AEACBB-4836-5548-832A-07A3F13EEB44}"/>
              </a:ext>
            </a:extLst>
          </p:cNvPr>
          <p:cNvPicPr>
            <a:picLocks noChangeAspect="1"/>
          </p:cNvPicPr>
          <p:nvPr userDrawn="1"/>
        </p:nvPicPr>
        <p:blipFill>
          <a:blip r:embed="rId2">
            <a:extLst>
              <a:ext uri="{28A0092B-C50C-407E-A947-70E740481C1C}">
                <a14:useLocalDpi xmlns:a14="http://schemas.microsoft.com/office/drawing/2010/main" val="0"/>
              </a:ext>
            </a:extLst>
          </a:blip>
          <a:srcRect l="10517" t="24299" r="14939" b="4253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E4B9B3-09CF-A057-DB3F-D13A1EA023FB}"/>
              </a:ext>
            </a:extLst>
          </p:cNvPr>
          <p:cNvSpPr/>
          <p:nvPr userDrawn="1"/>
        </p:nvSpPr>
        <p:spPr>
          <a:xfrm>
            <a:off x="158496" y="42672"/>
            <a:ext cx="4828032" cy="6772656"/>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Rectangle 2">
            <a:extLst>
              <a:ext uri="{FF2B5EF4-FFF2-40B4-BE49-F238E27FC236}">
                <a16:creationId xmlns:a16="http://schemas.microsoft.com/office/drawing/2014/main" id="{EA782777-7917-392E-7971-7823D6F9E34A}"/>
              </a:ext>
            </a:extLst>
          </p:cNvPr>
          <p:cNvSpPr/>
          <p:nvPr userDrawn="1"/>
        </p:nvSpPr>
        <p:spPr>
          <a:xfrm>
            <a:off x="0" y="0"/>
            <a:ext cx="4352544" cy="6858000"/>
          </a:xfrm>
          <a:prstGeom prst="rect">
            <a:avLst/>
          </a:prstGeom>
          <a:gradFill flip="none" rotWithShape="1">
            <a:gsLst>
              <a:gs pos="0">
                <a:schemeClr val="accent5">
                  <a:lumMod val="89000"/>
                  <a:alpha val="98597"/>
                </a:schemeClr>
              </a:gs>
              <a:gs pos="23000">
                <a:schemeClr val="accent5">
                  <a:lumMod val="89000"/>
                </a:schemeClr>
              </a:gs>
              <a:gs pos="69000">
                <a:schemeClr val="accent5">
                  <a:lumMod val="75000"/>
                </a:schemeClr>
              </a:gs>
              <a:gs pos="97000">
                <a:schemeClr val="accent5">
                  <a:lumMod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919821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46F679B-41A1-4CEC-93BD-CDF29DBB312D}"/>
              </a:ext>
            </a:extLst>
          </p:cNvPr>
          <p:cNvSpPr>
            <a:spLocks noGrp="1"/>
          </p:cNvSpPr>
          <p:nvPr>
            <p:ph type="pic" sz="quarter" idx="10"/>
          </p:nvPr>
        </p:nvSpPr>
        <p:spPr>
          <a:xfrm>
            <a:off x="8895805" y="1415145"/>
            <a:ext cx="2590801" cy="2235199"/>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3" name="Picture Placeholder 1">
            <a:extLst>
              <a:ext uri="{FF2B5EF4-FFF2-40B4-BE49-F238E27FC236}">
                <a16:creationId xmlns:a16="http://schemas.microsoft.com/office/drawing/2014/main" id="{909C6132-9838-429A-8A49-2F701C7D3806}"/>
              </a:ext>
            </a:extLst>
          </p:cNvPr>
          <p:cNvSpPr>
            <a:spLocks noGrp="1"/>
          </p:cNvSpPr>
          <p:nvPr>
            <p:ph type="pic" sz="quarter" idx="11"/>
          </p:nvPr>
        </p:nvSpPr>
        <p:spPr>
          <a:xfrm>
            <a:off x="7249885" y="3004457"/>
            <a:ext cx="2590801" cy="2965269"/>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4" name="Rectangle 3">
            <a:extLst>
              <a:ext uri="{FF2B5EF4-FFF2-40B4-BE49-F238E27FC236}">
                <a16:creationId xmlns:a16="http://schemas.microsoft.com/office/drawing/2014/main" id="{C9CDB088-2DF0-4055-B613-76047AD9768C}"/>
              </a:ext>
            </a:extLst>
          </p:cNvPr>
          <p:cNvSpPr/>
          <p:nvPr userDrawn="1"/>
        </p:nvSpPr>
        <p:spPr>
          <a:xfrm>
            <a:off x="0" y="0"/>
            <a:ext cx="12192000" cy="35269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475139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76465C-FA69-4AEA-8C92-F673A4A249D0}"/>
              </a:ext>
            </a:extLst>
          </p:cNvPr>
          <p:cNvSpPr/>
          <p:nvPr userDrawn="1"/>
        </p:nvSpPr>
        <p:spPr>
          <a:xfrm>
            <a:off x="0" y="4794069"/>
            <a:ext cx="1894114" cy="206393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061BB4C0-AC71-4EBC-AC21-3385004DC166}"/>
              </a:ext>
            </a:extLst>
          </p:cNvPr>
          <p:cNvSpPr>
            <a:spLocks noGrp="1"/>
          </p:cNvSpPr>
          <p:nvPr>
            <p:ph type="pic" sz="quarter" idx="11"/>
          </p:nvPr>
        </p:nvSpPr>
        <p:spPr>
          <a:xfrm>
            <a:off x="679269" y="628651"/>
            <a:ext cx="4275909" cy="5667648"/>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524498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F4827F-8733-44B0-B94B-A1E9CC0371FB}"/>
              </a:ext>
            </a:extLst>
          </p:cNvPr>
          <p:cNvSpPr/>
          <p:nvPr userDrawn="1"/>
        </p:nvSpPr>
        <p:spPr>
          <a:xfrm>
            <a:off x="8216538" y="0"/>
            <a:ext cx="2722878"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E3A2FF71-1CEE-4CC8-AA60-0713906E821C}"/>
              </a:ext>
            </a:extLst>
          </p:cNvPr>
          <p:cNvSpPr>
            <a:spLocks noGrp="1"/>
          </p:cNvSpPr>
          <p:nvPr>
            <p:ph type="pic" sz="quarter" idx="11"/>
          </p:nvPr>
        </p:nvSpPr>
        <p:spPr>
          <a:xfrm>
            <a:off x="6096000" y="1580607"/>
            <a:ext cx="6096000" cy="3696786"/>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4" name="Rectangle 3">
            <a:extLst>
              <a:ext uri="{FF2B5EF4-FFF2-40B4-BE49-F238E27FC236}">
                <a16:creationId xmlns:a16="http://schemas.microsoft.com/office/drawing/2014/main" id="{973F475E-DA8F-4F01-88F7-D9E6D7F3AEE5}"/>
              </a:ext>
            </a:extLst>
          </p:cNvPr>
          <p:cNvSpPr/>
          <p:nvPr userDrawn="1"/>
        </p:nvSpPr>
        <p:spPr>
          <a:xfrm>
            <a:off x="0" y="0"/>
            <a:ext cx="62411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662279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965A15-3F23-48E1-823C-04694A9A4B7D}"/>
              </a:ext>
            </a:extLst>
          </p:cNvPr>
          <p:cNvSpPr/>
          <p:nvPr userDrawn="1"/>
        </p:nvSpPr>
        <p:spPr>
          <a:xfrm>
            <a:off x="0" y="0"/>
            <a:ext cx="624114" cy="6858000"/>
          </a:xfrm>
          <a:prstGeom prst="rect">
            <a:avLst/>
          </a:prstGeom>
          <a:solidFill>
            <a:srgbClr val="8EC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086751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rgbClr val="8EC64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353021-1F83-4AAC-B26E-F26E5BAD9328}"/>
              </a:ext>
            </a:extLst>
          </p:cNvPr>
          <p:cNvSpPr/>
          <p:nvPr userDrawn="1"/>
        </p:nvSpPr>
        <p:spPr>
          <a:xfrm>
            <a:off x="0" y="6505303"/>
            <a:ext cx="12192000" cy="352697"/>
          </a:xfrm>
          <a:prstGeom prst="rect">
            <a:avLst/>
          </a:prstGeom>
          <a:solidFill>
            <a:srgbClr val="2AA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077867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AA159E-8DEE-49D5-AAC1-070BCF11CA5B}"/>
              </a:ext>
            </a:extLst>
          </p:cNvPr>
          <p:cNvSpPr/>
          <p:nvPr userDrawn="1"/>
        </p:nvSpPr>
        <p:spPr>
          <a:xfrm>
            <a:off x="10051143" y="0"/>
            <a:ext cx="2140857" cy="6858000"/>
          </a:xfrm>
          <a:prstGeom prst="rect">
            <a:avLst/>
          </a:prstGeom>
          <a:solidFill>
            <a:srgbClr val="8EC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a:extLst>
              <a:ext uri="{FF2B5EF4-FFF2-40B4-BE49-F238E27FC236}">
                <a16:creationId xmlns:a16="http://schemas.microsoft.com/office/drawing/2014/main" id="{4E03F725-82D7-092E-58D9-2ECFC62B752B}"/>
              </a:ext>
            </a:extLst>
          </p:cNvPr>
          <p:cNvSpPr/>
          <p:nvPr userDrawn="1"/>
        </p:nvSpPr>
        <p:spPr>
          <a:xfrm>
            <a:off x="0" y="6146800"/>
            <a:ext cx="12192000" cy="482600"/>
          </a:xfrm>
          <a:prstGeom prst="rect">
            <a:avLst/>
          </a:prstGeom>
          <a:solidFill>
            <a:srgbClr val="005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83273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3A1CBF-B4B7-4F37-8388-C438C1756B93}"/>
              </a:ext>
            </a:extLst>
          </p:cNvPr>
          <p:cNvSpPr/>
          <p:nvPr userDrawn="1"/>
        </p:nvSpPr>
        <p:spPr>
          <a:xfrm>
            <a:off x="9332686" y="0"/>
            <a:ext cx="2859314" cy="6858000"/>
          </a:xfrm>
          <a:prstGeom prst="rect">
            <a:avLst/>
          </a:prstGeom>
          <a:solidFill>
            <a:srgbClr val="8EC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50802761-E5AE-43A2-A8BA-84B37C4F5948}"/>
              </a:ext>
            </a:extLst>
          </p:cNvPr>
          <p:cNvSpPr>
            <a:spLocks noGrp="1"/>
          </p:cNvSpPr>
          <p:nvPr>
            <p:ph type="pic" sz="quarter" idx="12"/>
          </p:nvPr>
        </p:nvSpPr>
        <p:spPr>
          <a:xfrm>
            <a:off x="6894286" y="1320800"/>
            <a:ext cx="3846286" cy="4216400"/>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602999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E7D446-5B62-4059-85FA-E1FA1B969533}"/>
              </a:ext>
            </a:extLst>
          </p:cNvPr>
          <p:cNvSpPr/>
          <p:nvPr userDrawn="1"/>
        </p:nvSpPr>
        <p:spPr>
          <a:xfrm>
            <a:off x="0" y="5571744"/>
            <a:ext cx="12192000" cy="870692"/>
          </a:xfrm>
          <a:prstGeom prst="rect">
            <a:avLst/>
          </a:prstGeom>
          <a:solidFill>
            <a:srgbClr val="8EC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543791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ACEBB69-A65F-E725-AC56-E32A54ED2716}"/>
              </a:ext>
            </a:extLst>
          </p:cNvPr>
          <p:cNvSpPr/>
          <p:nvPr userDrawn="1"/>
        </p:nvSpPr>
        <p:spPr>
          <a:xfrm>
            <a:off x="5779778" y="-23357"/>
            <a:ext cx="2962657" cy="68813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a:extLst>
              <a:ext uri="{FF2B5EF4-FFF2-40B4-BE49-F238E27FC236}">
                <a16:creationId xmlns:a16="http://schemas.microsoft.com/office/drawing/2014/main" id="{8B6818CD-8860-48D1-958D-6815CAB57EC4}"/>
              </a:ext>
            </a:extLst>
          </p:cNvPr>
          <p:cNvSpPr/>
          <p:nvPr userDrawn="1"/>
        </p:nvSpPr>
        <p:spPr>
          <a:xfrm>
            <a:off x="5977702" y="-23357"/>
            <a:ext cx="6214298" cy="6881357"/>
          </a:xfrm>
          <a:prstGeom prst="rect">
            <a:avLst/>
          </a:prstGeom>
          <a:solidFill>
            <a:srgbClr val="8EC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906F3BD7-7995-4A77-A314-50253CCA773A}"/>
              </a:ext>
            </a:extLst>
          </p:cNvPr>
          <p:cNvSpPr>
            <a:spLocks noGrp="1"/>
          </p:cNvSpPr>
          <p:nvPr>
            <p:ph type="pic" sz="quarter" idx="10"/>
          </p:nvPr>
        </p:nvSpPr>
        <p:spPr>
          <a:xfrm>
            <a:off x="7119255" y="953589"/>
            <a:ext cx="3853544" cy="4611188"/>
          </a:xfrm>
          <a:prstGeom prst="rect">
            <a:avLst/>
          </a:prstGeom>
          <a:pattFill prst="pct50">
            <a:fgClr>
              <a:srgbClr val="2AACE3"/>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pic>
        <p:nvPicPr>
          <p:cNvPr id="6" name="Picture 5" descr="A room with white furniture and a coffee table&#10;&#10;AI-generated content may be incorrect.">
            <a:extLst>
              <a:ext uri="{FF2B5EF4-FFF2-40B4-BE49-F238E27FC236}">
                <a16:creationId xmlns:a16="http://schemas.microsoft.com/office/drawing/2014/main" id="{2D675A6F-E79D-0943-AC13-9590B9737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1096" y="475488"/>
            <a:ext cx="5687509" cy="5698907"/>
          </a:xfrm>
          <a:prstGeom prst="rect">
            <a:avLst/>
          </a:prstGeom>
        </p:spPr>
      </p:pic>
    </p:spTree>
    <p:extLst>
      <p:ext uri="{BB962C8B-B14F-4D97-AF65-F5344CB8AC3E}">
        <p14:creationId xmlns:p14="http://schemas.microsoft.com/office/powerpoint/2010/main" val="1410393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BA31F8-D8D9-4568-9C63-0A6E925AE33F}"/>
              </a:ext>
            </a:extLst>
          </p:cNvPr>
          <p:cNvSpPr/>
          <p:nvPr userDrawn="1"/>
        </p:nvSpPr>
        <p:spPr>
          <a:xfrm>
            <a:off x="0" y="738409"/>
            <a:ext cx="5815584" cy="5381182"/>
          </a:xfrm>
          <a:prstGeom prst="rect">
            <a:avLst/>
          </a:prstGeom>
          <a:solidFill>
            <a:srgbClr val="8EC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137369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D632593-F884-4D9C-A128-3DBFCA3569EF}"/>
              </a:ext>
            </a:extLst>
          </p:cNvPr>
          <p:cNvSpPr>
            <a:spLocks noGrp="1"/>
          </p:cNvSpPr>
          <p:nvPr>
            <p:ph type="pic" sz="quarter" idx="10"/>
          </p:nvPr>
        </p:nvSpPr>
        <p:spPr>
          <a:xfrm>
            <a:off x="0" y="0"/>
            <a:ext cx="12192000" cy="6858000"/>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2317500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E908F952-5DC5-405E-BCEB-5CA3BF7096CA}"/>
              </a:ext>
            </a:extLst>
          </p:cNvPr>
          <p:cNvSpPr>
            <a:spLocks noGrp="1"/>
          </p:cNvSpPr>
          <p:nvPr>
            <p:ph type="pic" sz="quarter" idx="10"/>
          </p:nvPr>
        </p:nvSpPr>
        <p:spPr>
          <a:xfrm>
            <a:off x="478971" y="435429"/>
            <a:ext cx="11234058" cy="5987142"/>
          </a:xfrm>
          <a:prstGeom prst="rect">
            <a:avLst/>
          </a:prstGeom>
          <a:pattFill prst="pct50">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2082153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5601" y="1457260"/>
            <a:ext cx="5190596" cy="5248340"/>
          </a:xfrm>
        </p:spPr>
        <p:txBody>
          <a:bodyPr>
            <a:normAutofit/>
          </a:bodyPr>
          <a:lstStyle>
            <a:lvl1pPr>
              <a:defRPr sz="24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9076267" y="6492875"/>
            <a:ext cx="2844800" cy="365125"/>
          </a:xfrm>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3902" y="5580840"/>
            <a:ext cx="1114297" cy="771257"/>
          </a:xfrm>
          <a:prstGeom prst="rect">
            <a:avLst/>
          </a:prstGeom>
        </p:spPr>
      </p:pic>
      <p:sp>
        <p:nvSpPr>
          <p:cNvPr id="21" name="Title 1">
            <a:extLst>
              <a:ext uri="{FF2B5EF4-FFF2-40B4-BE49-F238E27FC236}">
                <a16:creationId xmlns:a16="http://schemas.microsoft.com/office/drawing/2014/main" id="{C8DF8B18-EF21-0543-CEB2-C3CBDC3397B9}"/>
              </a:ext>
            </a:extLst>
          </p:cNvPr>
          <p:cNvSpPr>
            <a:spLocks noGrp="1"/>
          </p:cNvSpPr>
          <p:nvPr>
            <p:ph type="title"/>
          </p:nvPr>
        </p:nvSpPr>
        <p:spPr>
          <a:xfrm>
            <a:off x="6707352" y="397934"/>
            <a:ext cx="5247582" cy="939799"/>
          </a:xfrm>
        </p:spPr>
        <p:txBody>
          <a:bodyPr>
            <a:normAutofit/>
          </a:bodyPr>
          <a:lstStyle>
            <a:lvl1pPr algn="l">
              <a:defRPr sz="3200">
                <a:solidFill>
                  <a:srgbClr val="00549B"/>
                </a:solidFill>
                <a:latin typeface="Arial" panose="020B0604020202020204" pitchFamily="34" charset="0"/>
                <a:cs typeface="Arial" panose="020B0604020202020204" pitchFamily="34" charset="0"/>
              </a:defRPr>
            </a:lvl1pPr>
          </a:lstStyle>
          <a:p>
            <a:r>
              <a:rPr lang="en-US" dirty="0"/>
              <a:t>Click to edit Master</a:t>
            </a:r>
          </a:p>
        </p:txBody>
      </p:sp>
      <p:pic>
        <p:nvPicPr>
          <p:cNvPr id="22" name="Picture 21">
            <a:extLst>
              <a:ext uri="{FF2B5EF4-FFF2-40B4-BE49-F238E27FC236}">
                <a16:creationId xmlns:a16="http://schemas.microsoft.com/office/drawing/2014/main" id="{17F083FB-05AF-3DC7-BF33-D42C2EED14E4}"/>
              </a:ext>
            </a:extLst>
          </p:cNvPr>
          <p:cNvPicPr>
            <a:picLocks noChangeAspect="1"/>
          </p:cNvPicPr>
          <p:nvPr userDrawn="1"/>
        </p:nvPicPr>
        <p:blipFill rotWithShape="1">
          <a:blip r:embed="rId3"/>
          <a:srcRect t="1554" b="31998"/>
          <a:stretch/>
        </p:blipFill>
        <p:spPr>
          <a:xfrm>
            <a:off x="0" y="0"/>
            <a:ext cx="12192000" cy="6858000"/>
          </a:xfrm>
          <a:prstGeom prst="rect">
            <a:avLst/>
          </a:prstGeom>
        </p:spPr>
      </p:pic>
    </p:spTree>
    <p:extLst>
      <p:ext uri="{BB962C8B-B14F-4D97-AF65-F5344CB8AC3E}">
        <p14:creationId xmlns:p14="http://schemas.microsoft.com/office/powerpoint/2010/main" val="371137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7421E-2F9D-9DD7-C849-F4556D43DF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2D75D6-ADC6-3C46-082D-6160971050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03C8C5-DBA8-D307-5B19-5A78F1AD5DA1}"/>
              </a:ext>
            </a:extLst>
          </p:cNvPr>
          <p:cNvSpPr>
            <a:spLocks noGrp="1"/>
          </p:cNvSpPr>
          <p:nvPr>
            <p:ph type="dt" sz="half" idx="10"/>
          </p:nvPr>
        </p:nvSpPr>
        <p:spPr/>
        <p:txBody>
          <a:bodyPr/>
          <a:lstStyle/>
          <a:p>
            <a:fld id="{F6FB4AC4-06AF-5146-AAAC-C132FFCDE53A}" type="datetimeFigureOut">
              <a:rPr lang="en-US" smtClean="0"/>
              <a:t>8/14/2025</a:t>
            </a:fld>
            <a:endParaRPr lang="en-US"/>
          </a:p>
        </p:txBody>
      </p:sp>
      <p:sp>
        <p:nvSpPr>
          <p:cNvPr id="5" name="Footer Placeholder 4">
            <a:extLst>
              <a:ext uri="{FF2B5EF4-FFF2-40B4-BE49-F238E27FC236}">
                <a16:creationId xmlns:a16="http://schemas.microsoft.com/office/drawing/2014/main" id="{DE27C1B2-93C5-C96F-5382-771A098B1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CA7FF9-5783-11C7-ED70-331E9D620893}"/>
              </a:ext>
            </a:extLst>
          </p:cNvPr>
          <p:cNvSpPr>
            <a:spLocks noGrp="1"/>
          </p:cNvSpPr>
          <p:nvPr>
            <p:ph type="sldNum" sz="quarter" idx="12"/>
          </p:nvPr>
        </p:nvSpPr>
        <p:spPr/>
        <p:txBody>
          <a:bodyPr/>
          <a:lstStyle/>
          <a:p>
            <a:fld id="{CC6975B9-5FF9-8046-94E8-E17C05D8290E}" type="slidenum">
              <a:rPr lang="en-US" smtClean="0"/>
              <a:t>‹#›</a:t>
            </a:fld>
            <a:endParaRPr lang="en-US"/>
          </a:p>
        </p:txBody>
      </p:sp>
    </p:spTree>
    <p:extLst>
      <p:ext uri="{BB962C8B-B14F-4D97-AF65-F5344CB8AC3E}">
        <p14:creationId xmlns:p14="http://schemas.microsoft.com/office/powerpoint/2010/main" val="3849555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4E386D-D596-43F8-8F7F-EC29E2E0A8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DEDE4D-DC37-4180-B29E-77B367E2BC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Text, logo&#10;&#10;Description automatically generated">
            <a:extLst>
              <a:ext uri="{FF2B5EF4-FFF2-40B4-BE49-F238E27FC236}">
                <a16:creationId xmlns:a16="http://schemas.microsoft.com/office/drawing/2014/main" id="{A4FD5248-DB2C-CAF5-C03E-9F6A7ACAFFD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0800000" flipH="1" flipV="1">
            <a:off x="10948146" y="124261"/>
            <a:ext cx="696017" cy="481728"/>
          </a:xfrm>
          <a:prstGeom prst="rect">
            <a:avLst/>
          </a:prstGeom>
        </p:spPr>
      </p:pic>
    </p:spTree>
    <p:extLst>
      <p:ext uri="{BB962C8B-B14F-4D97-AF65-F5344CB8AC3E}">
        <p14:creationId xmlns:p14="http://schemas.microsoft.com/office/powerpoint/2010/main" val="930336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68" t="116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4001919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userDrawn="1"/>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4541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43110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userDrawn="1"/>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2160239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5601" y="1457260"/>
            <a:ext cx="5190596" cy="5248340"/>
          </a:xfrm>
        </p:spPr>
        <p:txBody>
          <a:bodyPr>
            <a:normAutofit/>
          </a:bodyPr>
          <a:lstStyle>
            <a:lvl1pPr>
              <a:defRPr sz="24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9076267" y="6492875"/>
            <a:ext cx="2844800" cy="365125"/>
          </a:xfrm>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3902" y="5580840"/>
            <a:ext cx="1114297" cy="771257"/>
          </a:xfrm>
          <a:prstGeom prst="rect">
            <a:avLst/>
          </a:prstGeom>
        </p:spPr>
      </p:pic>
      <p:sp>
        <p:nvSpPr>
          <p:cNvPr id="21" name="Title 1">
            <a:extLst>
              <a:ext uri="{FF2B5EF4-FFF2-40B4-BE49-F238E27FC236}">
                <a16:creationId xmlns:a16="http://schemas.microsoft.com/office/drawing/2014/main" id="{C8DF8B18-EF21-0543-CEB2-C3CBDC3397B9}"/>
              </a:ext>
            </a:extLst>
          </p:cNvPr>
          <p:cNvSpPr>
            <a:spLocks noGrp="1"/>
          </p:cNvSpPr>
          <p:nvPr>
            <p:ph type="title"/>
          </p:nvPr>
        </p:nvSpPr>
        <p:spPr>
          <a:xfrm>
            <a:off x="6707352" y="397934"/>
            <a:ext cx="5247582" cy="939799"/>
          </a:xfrm>
        </p:spPr>
        <p:txBody>
          <a:bodyPr>
            <a:normAutofit/>
          </a:bodyPr>
          <a:lstStyle>
            <a:lvl1pPr algn="l">
              <a:defRPr sz="3200">
                <a:solidFill>
                  <a:srgbClr val="00549B"/>
                </a:solidFill>
                <a:latin typeface="Arial" panose="020B0604020202020204" pitchFamily="34" charset="0"/>
                <a:cs typeface="Arial" panose="020B0604020202020204" pitchFamily="34" charset="0"/>
              </a:defRPr>
            </a:lvl1pPr>
          </a:lstStyle>
          <a:p>
            <a:r>
              <a:rPr lang="en-US" dirty="0"/>
              <a:t>Click to edit Master</a:t>
            </a:r>
          </a:p>
        </p:txBody>
      </p:sp>
      <p:pic>
        <p:nvPicPr>
          <p:cNvPr id="22" name="Picture 21">
            <a:extLst>
              <a:ext uri="{FF2B5EF4-FFF2-40B4-BE49-F238E27FC236}">
                <a16:creationId xmlns:a16="http://schemas.microsoft.com/office/drawing/2014/main" id="{17F083FB-05AF-3DC7-BF33-D42C2EED14E4}"/>
              </a:ext>
            </a:extLst>
          </p:cNvPr>
          <p:cNvPicPr>
            <a:picLocks noChangeAspect="1"/>
          </p:cNvPicPr>
          <p:nvPr userDrawn="1"/>
        </p:nvPicPr>
        <p:blipFill rotWithShape="1">
          <a:blip r:embed="rId3"/>
          <a:srcRect t="1554" b="31998"/>
          <a:stretch/>
        </p:blipFill>
        <p:spPr>
          <a:xfrm>
            <a:off x="0" y="0"/>
            <a:ext cx="12192000" cy="6858000"/>
          </a:xfrm>
          <a:prstGeom prst="rect">
            <a:avLst/>
          </a:prstGeom>
        </p:spPr>
      </p:pic>
    </p:spTree>
    <p:extLst>
      <p:ext uri="{BB962C8B-B14F-4D97-AF65-F5344CB8AC3E}">
        <p14:creationId xmlns:p14="http://schemas.microsoft.com/office/powerpoint/2010/main" val="3708446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pPr algn="l"/>
            <a:r>
              <a:rPr lang="en-US" dirty="0" err="1"/>
              <a:t>www.ashrae.org</a:t>
            </a:r>
            <a:r>
              <a:rPr lang="en-US" dirty="0"/>
              <a:t> |</a:t>
            </a:r>
            <a:fld id="{7C7646D6-9DA9-4D60-B037-D72D50BB696E}" type="slidenum">
              <a:rPr lang="en-US" smtClean="0"/>
              <a:pPr algn="l"/>
              <a:t>‹#›</a:t>
            </a:fld>
            <a:endParaRPr lang="en-US" dirty="0"/>
          </a:p>
        </p:txBody>
      </p: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0798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65BA970-A787-4035-BD9D-19535A832EA4}"/>
              </a:ext>
            </a:extLst>
          </p:cNvPr>
          <p:cNvSpPr>
            <a:spLocks noGrp="1"/>
          </p:cNvSpPr>
          <p:nvPr>
            <p:ph type="pic" sz="quarter" idx="10"/>
          </p:nvPr>
        </p:nvSpPr>
        <p:spPr>
          <a:xfrm>
            <a:off x="7565484" y="0"/>
            <a:ext cx="4626516" cy="6858000"/>
          </a:xfrm>
          <a:prstGeom prst="rect">
            <a:avLst/>
          </a:prstGeom>
          <a:pattFill prst="pct50">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3" name="Rectangle 2">
            <a:extLst>
              <a:ext uri="{FF2B5EF4-FFF2-40B4-BE49-F238E27FC236}">
                <a16:creationId xmlns:a16="http://schemas.microsoft.com/office/drawing/2014/main" id="{6C2FDDC6-4607-4FFD-AAB1-DE17B2CC6D90}"/>
              </a:ext>
            </a:extLst>
          </p:cNvPr>
          <p:cNvSpPr/>
          <p:nvPr userDrawn="1"/>
        </p:nvSpPr>
        <p:spPr>
          <a:xfrm>
            <a:off x="2181497" y="1177871"/>
            <a:ext cx="5383987" cy="50008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40017932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dirty="0"/>
              <a:t>www.ashrae.org |</a:t>
            </a:r>
            <a:fld id="{7C7646D6-9DA9-4D60-B037-D72D50BB696E}" type="slidenum">
              <a:rPr lang="en-US" smtClean="0"/>
              <a:pPr/>
              <a:t>‹#›</a:t>
            </a:fld>
            <a:endParaRPr lang="en-US" dirty="0"/>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366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userDrawn="1"/>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C35A286-17FE-35C6-2793-B2D89BB317DD}"/>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CDA1CEB1-92E0-FBA7-891C-A2B7A8392B0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3349481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dirty="0"/>
              <a:t> </a:t>
            </a:r>
            <a:r>
              <a:rPr lang="en-US" b="1" dirty="0"/>
              <a:t>www.ashrae.org</a:t>
            </a:r>
            <a:r>
              <a:rPr lang="en-US" dirty="0"/>
              <a:t>|</a:t>
            </a:r>
            <a:fld id="{7C7646D6-9DA9-4D60-B037-D72D50BB696E}" type="slidenum">
              <a:rPr lang="en-US" smtClean="0"/>
              <a:pPr/>
              <a:t>‹#›</a:t>
            </a:fld>
            <a:endParaRPr lang="en-US" dirty="0"/>
          </a:p>
        </p:txBody>
      </p:sp>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userDrawn="1"/>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1228595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8/14/2025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822432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8/14/2025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776054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8/14/2025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61787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8/14/2025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26532978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1767727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olo el título">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5120DBFB-B27A-4152-B93B-E0544768A4B5}"/>
              </a:ext>
            </a:extLst>
          </p:cNvPr>
          <p:cNvSpPr>
            <a:spLocks noGrp="1"/>
          </p:cNvSpPr>
          <p:nvPr>
            <p:ph type="dt" sz="half" idx="10"/>
          </p:nvPr>
        </p:nvSpPr>
        <p:spPr/>
        <p:txBody>
          <a:bodyPr rtlCol="0"/>
          <a:lstStyle/>
          <a:p>
            <a:pPr rtl="0"/>
            <a:fld id="{90D32AF3-2499-49DF-8FCA-91C6AB45321C}" type="datetime1">
              <a:rPr lang="es-ES" noProof="0" smtClean="0"/>
              <a:t>14/08/2025</a:t>
            </a:fld>
            <a:endParaRPr lang="es-ES" noProof="0"/>
          </a:p>
        </p:txBody>
      </p:sp>
      <p:sp>
        <p:nvSpPr>
          <p:cNvPr id="4" name="Marcador de pie de página 3">
            <a:extLst>
              <a:ext uri="{FF2B5EF4-FFF2-40B4-BE49-F238E27FC236}">
                <a16:creationId xmlns:a16="http://schemas.microsoft.com/office/drawing/2014/main" id="{4E2609EE-8677-453E-B000-7C9D37C31BBD}"/>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A85346EE-7757-43D9-8F90-C5A66E3A878A}"/>
              </a:ext>
            </a:extLst>
          </p:cNvPr>
          <p:cNvSpPr>
            <a:spLocks noGrp="1"/>
          </p:cNvSpPr>
          <p:nvPr>
            <p:ph type="sldNum" sz="quarter" idx="12"/>
          </p:nvPr>
        </p:nvSpPr>
        <p:spPr/>
        <p:txBody>
          <a:bodyPr rtlCol="0"/>
          <a:lstStyle/>
          <a:p>
            <a:pPr rtl="0"/>
            <a:fld id="{7966EA62-41C5-4F9A-A915-5B0BC739C923}" type="slidenum">
              <a:rPr lang="es-ES" noProof="0" smtClean="0"/>
              <a:t>‹#›</a:t>
            </a:fld>
            <a:endParaRPr lang="es-ES" noProof="0"/>
          </a:p>
        </p:txBody>
      </p:sp>
      <p:sp>
        <p:nvSpPr>
          <p:cNvPr id="6" name="Título 1">
            <a:extLst>
              <a:ext uri="{FF2B5EF4-FFF2-40B4-BE49-F238E27FC236}">
                <a16:creationId xmlns:a16="http://schemas.microsoft.com/office/drawing/2014/main" id="{F0128637-293C-4F87-8D53-0BE4379C8169}"/>
              </a:ext>
            </a:extLst>
          </p:cNvPr>
          <p:cNvSpPr>
            <a:spLocks noGrp="1"/>
          </p:cNvSpPr>
          <p:nvPr>
            <p:ph type="title" hasCustomPrompt="1"/>
          </p:nvPr>
        </p:nvSpPr>
        <p:spPr>
          <a:xfrm>
            <a:off x="343337" y="310287"/>
            <a:ext cx="5238313" cy="853352"/>
          </a:xfrm>
        </p:spPr>
        <p:txBody>
          <a:bodyPr rtlCol="0">
            <a:normAutofit/>
          </a:bodyPr>
          <a:lstStyle>
            <a:lvl1pPr>
              <a:defRPr sz="3600" b="1"/>
            </a:lvl1pPr>
          </a:lstStyle>
          <a:p>
            <a:pPr rtl="0"/>
            <a:r>
              <a:rPr lang="es-ES" noProof="0"/>
              <a:t>HAGA CLIC PARA EDITAR EL ESTILO DEL TÍTULO DEL PATRÓN</a:t>
            </a:r>
          </a:p>
        </p:txBody>
      </p:sp>
      <p:sp>
        <p:nvSpPr>
          <p:cNvPr id="7" name="Marcador de texto 7">
            <a:extLst>
              <a:ext uri="{FF2B5EF4-FFF2-40B4-BE49-F238E27FC236}">
                <a16:creationId xmlns:a16="http://schemas.microsoft.com/office/drawing/2014/main" id="{ABCAE7BC-9D1D-42BA-A132-117B58540CC7}"/>
              </a:ext>
            </a:extLst>
          </p:cNvPr>
          <p:cNvSpPr>
            <a:spLocks noGrp="1"/>
          </p:cNvSpPr>
          <p:nvPr>
            <p:ph type="body" sz="quarter" idx="13"/>
          </p:nvPr>
        </p:nvSpPr>
        <p:spPr>
          <a:xfrm>
            <a:off x="343337" y="981076"/>
            <a:ext cx="3581400" cy="365126"/>
          </a:xfrm>
        </p:spPr>
        <p:txBody>
          <a:bodyPr rtlCol="0">
            <a:normAutofit/>
          </a:bodyPr>
          <a:lstStyle>
            <a:lvl1pPr marL="0" indent="0">
              <a:spcBef>
                <a:spcPts val="900"/>
              </a:spcBef>
              <a:buNone/>
              <a:defRPr sz="2000" b="1">
                <a:latin typeface="+mj-lt"/>
              </a:defRPr>
            </a:lvl1pPr>
          </a:lstStyle>
          <a:p>
            <a:pPr lvl="0" rtl="0"/>
            <a:r>
              <a:rPr lang="es-ES" noProof="0"/>
              <a:t>Haga clic para modificar los estilos de texto del patrón</a:t>
            </a:r>
          </a:p>
        </p:txBody>
      </p:sp>
    </p:spTree>
    <p:extLst>
      <p:ext uri="{BB962C8B-B14F-4D97-AF65-F5344CB8AC3E}">
        <p14:creationId xmlns:p14="http://schemas.microsoft.com/office/powerpoint/2010/main" val="2336913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FE8B6F-97E0-46F4-B30A-6FA5B89E057A}"/>
              </a:ext>
            </a:extLst>
          </p:cNvPr>
          <p:cNvSpPr/>
          <p:nvPr userDrawn="1"/>
        </p:nvSpPr>
        <p:spPr>
          <a:xfrm>
            <a:off x="-1" y="0"/>
            <a:ext cx="1204685"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DF43B8F2-08B7-40D0-9C9A-976C2F1FAFB5}"/>
              </a:ext>
            </a:extLst>
          </p:cNvPr>
          <p:cNvSpPr>
            <a:spLocks noGrp="1"/>
          </p:cNvSpPr>
          <p:nvPr>
            <p:ph type="pic" sz="quarter" idx="10"/>
          </p:nvPr>
        </p:nvSpPr>
        <p:spPr>
          <a:xfrm>
            <a:off x="406399" y="478971"/>
            <a:ext cx="5537201" cy="5900058"/>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217610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EC834B-DE55-491E-AC37-0171C652F031}"/>
              </a:ext>
            </a:extLst>
          </p:cNvPr>
          <p:cNvSpPr/>
          <p:nvPr userDrawn="1"/>
        </p:nvSpPr>
        <p:spPr>
          <a:xfrm>
            <a:off x="8766629" y="0"/>
            <a:ext cx="342537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Picture Placeholder 1">
            <a:extLst>
              <a:ext uri="{FF2B5EF4-FFF2-40B4-BE49-F238E27FC236}">
                <a16:creationId xmlns:a16="http://schemas.microsoft.com/office/drawing/2014/main" id="{CDD8A04D-A8C8-4A19-817C-EE6350AD8992}"/>
              </a:ext>
            </a:extLst>
          </p:cNvPr>
          <p:cNvSpPr>
            <a:spLocks noGrp="1"/>
          </p:cNvSpPr>
          <p:nvPr>
            <p:ph type="pic" sz="quarter" idx="10"/>
          </p:nvPr>
        </p:nvSpPr>
        <p:spPr>
          <a:xfrm>
            <a:off x="6183088" y="478971"/>
            <a:ext cx="5167082" cy="5900058"/>
          </a:xfrm>
          <a:prstGeom prst="ellipse">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3770956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A714DC1-BB4A-41C2-9315-D9C93AA3AD7D}"/>
              </a:ext>
            </a:extLst>
          </p:cNvPr>
          <p:cNvSpPr/>
          <p:nvPr userDrawn="1"/>
        </p:nvSpPr>
        <p:spPr>
          <a:xfrm>
            <a:off x="-1" y="0"/>
            <a:ext cx="4489267" cy="6858000"/>
          </a:xfrm>
          <a:custGeom>
            <a:avLst/>
            <a:gdLst>
              <a:gd name="connsiteX0" fmla="*/ 0 w 4489267"/>
              <a:gd name="connsiteY0" fmla="*/ 0 h 6858000"/>
              <a:gd name="connsiteX1" fmla="*/ 2896153 w 4489267"/>
              <a:gd name="connsiteY1" fmla="*/ 0 h 6858000"/>
              <a:gd name="connsiteX2" fmla="*/ 3018482 w 4489267"/>
              <a:gd name="connsiteY2" fmla="*/ 105964 h 6858000"/>
              <a:gd name="connsiteX3" fmla="*/ 4489267 w 4489267"/>
              <a:gd name="connsiteY3" fmla="*/ 3429000 h 6858000"/>
              <a:gd name="connsiteX4" fmla="*/ 3018482 w 4489267"/>
              <a:gd name="connsiteY4" fmla="*/ 6752036 h 6858000"/>
              <a:gd name="connsiteX5" fmla="*/ 2896153 w 4489267"/>
              <a:gd name="connsiteY5" fmla="*/ 6858000 h 6858000"/>
              <a:gd name="connsiteX6" fmla="*/ 0 w 4489267"/>
              <a:gd name="connsiteY6" fmla="*/ 6858000 h 6858000"/>
              <a:gd name="connsiteX7" fmla="*/ 0 w 4489267"/>
              <a:gd name="connsiteY7" fmla="*/ 6218691 h 6858000"/>
              <a:gd name="connsiteX8" fmla="*/ 285229 w 4489267"/>
              <a:gd name="connsiteY8" fmla="*/ 6204288 h 6858000"/>
              <a:gd name="connsiteX9" fmla="*/ 2789694 w 4489267"/>
              <a:gd name="connsiteY9" fmla="*/ 3428998 h 6858000"/>
              <a:gd name="connsiteX10" fmla="*/ 285229 w 4489267"/>
              <a:gd name="connsiteY10" fmla="*/ 653707 h 6858000"/>
              <a:gd name="connsiteX11" fmla="*/ 0 w 4489267"/>
              <a:gd name="connsiteY11" fmla="*/ 6393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89267" h="6858000">
                <a:moveTo>
                  <a:pt x="0" y="0"/>
                </a:moveTo>
                <a:lnTo>
                  <a:pt x="2896153" y="0"/>
                </a:lnTo>
                <a:lnTo>
                  <a:pt x="3018482" y="105964"/>
                </a:lnTo>
                <a:cubicBezTo>
                  <a:pt x="3922016" y="927176"/>
                  <a:pt x="4489267" y="2111844"/>
                  <a:pt x="4489267" y="3429000"/>
                </a:cubicBezTo>
                <a:cubicBezTo>
                  <a:pt x="4489267" y="4746156"/>
                  <a:pt x="3922016" y="5930824"/>
                  <a:pt x="3018482" y="6752036"/>
                </a:cubicBezTo>
                <a:lnTo>
                  <a:pt x="2896153" y="6858000"/>
                </a:lnTo>
                <a:lnTo>
                  <a:pt x="0" y="6858000"/>
                </a:lnTo>
                <a:lnTo>
                  <a:pt x="0" y="6218691"/>
                </a:lnTo>
                <a:lnTo>
                  <a:pt x="285229" y="6204288"/>
                </a:lnTo>
                <a:cubicBezTo>
                  <a:pt x="1691949" y="6061428"/>
                  <a:pt x="2789694" y="4873409"/>
                  <a:pt x="2789694" y="3428998"/>
                </a:cubicBezTo>
                <a:cubicBezTo>
                  <a:pt x="2789694" y="1984586"/>
                  <a:pt x="1691949" y="796567"/>
                  <a:pt x="285229" y="653707"/>
                </a:cubicBezTo>
                <a:lnTo>
                  <a:pt x="0" y="6393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1">
            <a:extLst>
              <a:ext uri="{FF2B5EF4-FFF2-40B4-BE49-F238E27FC236}">
                <a16:creationId xmlns:a16="http://schemas.microsoft.com/office/drawing/2014/main" id="{2A7E2712-BA1B-47F8-B10D-2C775DBA6E9C}"/>
              </a:ext>
            </a:extLst>
          </p:cNvPr>
          <p:cNvSpPr>
            <a:spLocks noGrp="1"/>
          </p:cNvSpPr>
          <p:nvPr>
            <p:ph type="pic" sz="quarter" idx="10"/>
          </p:nvPr>
        </p:nvSpPr>
        <p:spPr>
          <a:xfrm>
            <a:off x="844731" y="1828800"/>
            <a:ext cx="5251269" cy="3200400"/>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3824168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3586FB-4404-43D3-B62C-DB8BFFD2F59A}"/>
              </a:ext>
            </a:extLst>
          </p:cNvPr>
          <p:cNvSpPr>
            <a:spLocks noGrp="1"/>
          </p:cNvSpPr>
          <p:nvPr>
            <p:ph type="pic" sz="quarter" idx="10"/>
          </p:nvPr>
        </p:nvSpPr>
        <p:spPr>
          <a:xfrm>
            <a:off x="6291942" y="2599509"/>
            <a:ext cx="5251269" cy="3644537"/>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3" name="Rectangle 2">
            <a:extLst>
              <a:ext uri="{FF2B5EF4-FFF2-40B4-BE49-F238E27FC236}">
                <a16:creationId xmlns:a16="http://schemas.microsoft.com/office/drawing/2014/main" id="{3366548F-8D54-45E9-B84D-E6566378BEED}"/>
              </a:ext>
            </a:extLst>
          </p:cNvPr>
          <p:cNvSpPr/>
          <p:nvPr userDrawn="1"/>
        </p:nvSpPr>
        <p:spPr>
          <a:xfrm>
            <a:off x="0" y="0"/>
            <a:ext cx="12305654" cy="66620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958074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F7F4EBC-4A62-4909-8EE9-0F5075E25C64}"/>
              </a:ext>
            </a:extLst>
          </p:cNvPr>
          <p:cNvSpPr>
            <a:spLocks noGrp="1"/>
          </p:cNvSpPr>
          <p:nvPr>
            <p:ph type="pic" sz="quarter" idx="10"/>
          </p:nvPr>
        </p:nvSpPr>
        <p:spPr>
          <a:xfrm>
            <a:off x="0" y="6531"/>
            <a:ext cx="12192000" cy="1407932"/>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2746880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4347AB7-0EAE-45D6-94E5-AA13B37CF7DF}"/>
              </a:ext>
            </a:extLst>
          </p:cNvPr>
          <p:cNvSpPr>
            <a:spLocks noGrp="1"/>
          </p:cNvSpPr>
          <p:nvPr>
            <p:ph type="pic" sz="quarter" idx="10"/>
          </p:nvPr>
        </p:nvSpPr>
        <p:spPr>
          <a:xfrm>
            <a:off x="616357" y="606539"/>
            <a:ext cx="4055655" cy="5644922"/>
          </a:xfrm>
          <a:prstGeom prst="rect">
            <a:avLst/>
          </a:prstGeom>
          <a:pattFill prst="shingle">
            <a:fgClr>
              <a:srgbClr val="00B0F0"/>
            </a:fgClr>
            <a:bgClr>
              <a:schemeClr val="bg1"/>
            </a:bgClr>
          </a:pattFill>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4" name="Rectangle 3">
            <a:extLst>
              <a:ext uri="{FF2B5EF4-FFF2-40B4-BE49-F238E27FC236}">
                <a16:creationId xmlns:a16="http://schemas.microsoft.com/office/drawing/2014/main" id="{D58D69BE-1604-43A8-A5A6-DE5DEF174945}"/>
              </a:ext>
            </a:extLst>
          </p:cNvPr>
          <p:cNvSpPr/>
          <p:nvPr userDrawn="1"/>
        </p:nvSpPr>
        <p:spPr>
          <a:xfrm>
            <a:off x="11567886" y="0"/>
            <a:ext cx="624114"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420278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F4D79A-DFC4-45C1-B802-9B8F1627EF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3D576FD3-4DF4-42E0-AE63-B5515297A1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6C2D2BA5-9D6A-4776-B604-90C12755C9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02D3A-F70E-4F7A-A10D-30EFF720F55F}" type="datetimeFigureOut">
              <a:rPr lang="en-ID" smtClean="0"/>
              <a:t>14/08/2025</a:t>
            </a:fld>
            <a:endParaRPr lang="en-ID"/>
          </a:p>
        </p:txBody>
      </p:sp>
      <p:sp>
        <p:nvSpPr>
          <p:cNvPr id="5" name="Footer Placeholder 4">
            <a:extLst>
              <a:ext uri="{FF2B5EF4-FFF2-40B4-BE49-F238E27FC236}">
                <a16:creationId xmlns:a16="http://schemas.microsoft.com/office/drawing/2014/main" id="{51135E12-E826-4E79-92AA-0196ADE67B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D1BE0076-C9D8-4A11-A9F4-2A700EC85C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35DA2F-BF66-422C-8388-9CCF720C5210}" type="slidenum">
              <a:rPr lang="en-ID" smtClean="0"/>
              <a:t>‹#›</a:t>
            </a:fld>
            <a:endParaRPr lang="en-ID"/>
          </a:p>
        </p:txBody>
      </p:sp>
    </p:spTree>
    <p:extLst>
      <p:ext uri="{BB962C8B-B14F-4D97-AF65-F5344CB8AC3E}">
        <p14:creationId xmlns:p14="http://schemas.microsoft.com/office/powerpoint/2010/main" val="1869238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6" r:id="rId16"/>
    <p:sldLayoutId id="2147483681" r:id="rId17"/>
    <p:sldLayoutId id="2147483682" r:id="rId18"/>
    <p:sldLayoutId id="2147483684" r:id="rId19"/>
    <p:sldLayoutId id="2147483685" r:id="rId20"/>
    <p:sldLayoutId id="2147483686" r:id="rId21"/>
    <p:sldLayoutId id="2147483705" r:id="rId22"/>
    <p:sldLayoutId id="2147483706"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75012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46.png"/><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59.jpeg"/></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62.jpeg"/><Relationship Id="rId4" Type="http://schemas.openxmlformats.org/officeDocument/2006/relationships/image" Target="../media/image61.jpeg"/></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59.jpeg"/><Relationship Id="rId5" Type="http://schemas.openxmlformats.org/officeDocument/2006/relationships/image" Target="../media/image66.jpe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82.sv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86.jpeg"/><Relationship Id="rId5" Type="http://schemas.openxmlformats.org/officeDocument/2006/relationships/image" Target="../media/image85.png"/><Relationship Id="rId10" Type="http://schemas.openxmlformats.org/officeDocument/2006/relationships/image" Target="../media/image18.png"/><Relationship Id="rId4" Type="http://schemas.openxmlformats.org/officeDocument/2006/relationships/image" Target="../media/image84.png"/><Relationship Id="rId9" Type="http://schemas.openxmlformats.org/officeDocument/2006/relationships/image" Target="../media/image89.jpe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5BBB82-9A29-EB60-7E68-BCB3C4122ED1}"/>
              </a:ext>
            </a:extLst>
          </p:cNvPr>
          <p:cNvSpPr txBox="1"/>
          <p:nvPr/>
        </p:nvSpPr>
        <p:spPr>
          <a:xfrm>
            <a:off x="707268" y="2370698"/>
            <a:ext cx="4284171" cy="1938992"/>
          </a:xfrm>
          <a:prstGeom prst="rect">
            <a:avLst/>
          </a:prstGeom>
          <a:noFill/>
        </p:spPr>
        <p:txBody>
          <a:bodyPr wrap="square" rtlCol="0">
            <a:spAutoFit/>
          </a:bodyPr>
          <a:lstStyle/>
          <a:p>
            <a:pPr algn="ctr"/>
            <a:r>
              <a:rPr lang="en-US" sz="6000" b="1" dirty="0">
                <a:solidFill>
                  <a:srgbClr val="00549B"/>
                </a:solidFill>
                <a:latin typeface="Aptos" panose="020B0004020202020204" pitchFamily="34" charset="0"/>
                <a:cs typeface="Arial" panose="020B0604020202020204" pitchFamily="34" charset="0"/>
              </a:rPr>
              <a:t>THIS IS </a:t>
            </a:r>
          </a:p>
          <a:p>
            <a:pPr algn="ctr"/>
            <a:r>
              <a:rPr lang="en-US" sz="6000" b="1" dirty="0">
                <a:solidFill>
                  <a:srgbClr val="00549B"/>
                </a:solidFill>
                <a:latin typeface="Aptos" panose="020B0004020202020204" pitchFamily="34" charset="0"/>
                <a:cs typeface="Arial" panose="020B0604020202020204" pitchFamily="34" charset="0"/>
              </a:rPr>
              <a:t>ASHRAE</a:t>
            </a:r>
          </a:p>
        </p:txBody>
      </p:sp>
      <p:sp>
        <p:nvSpPr>
          <p:cNvPr id="7" name="TextBox 6">
            <a:extLst>
              <a:ext uri="{FF2B5EF4-FFF2-40B4-BE49-F238E27FC236}">
                <a16:creationId xmlns:a16="http://schemas.microsoft.com/office/drawing/2014/main" id="{048092CA-9006-E2DA-AB46-3BA163D8561D}"/>
              </a:ext>
            </a:extLst>
          </p:cNvPr>
          <p:cNvSpPr txBox="1"/>
          <p:nvPr/>
        </p:nvSpPr>
        <p:spPr>
          <a:xfrm>
            <a:off x="1931203" y="5357477"/>
            <a:ext cx="1909946" cy="523220"/>
          </a:xfrm>
          <a:prstGeom prst="rect">
            <a:avLst/>
          </a:prstGeom>
          <a:noFill/>
        </p:spPr>
        <p:txBody>
          <a:bodyPr wrap="none" rtlCol="0">
            <a:spAutoFit/>
          </a:bodyPr>
          <a:lstStyle/>
          <a:p>
            <a:r>
              <a:rPr lang="en-US" sz="2800" b="1" dirty="0">
                <a:solidFill>
                  <a:srgbClr val="2AACE3"/>
                </a:solidFill>
                <a:latin typeface="Aptos" panose="020B0004020202020204" pitchFamily="34" charset="0"/>
                <a:cs typeface="Arial" panose="020B0604020202020204" pitchFamily="34" charset="0"/>
              </a:rPr>
              <a:t>ashrae.org</a:t>
            </a:r>
          </a:p>
        </p:txBody>
      </p:sp>
      <p:sp>
        <p:nvSpPr>
          <p:cNvPr id="2" name="TextBox 1">
            <a:extLst>
              <a:ext uri="{FF2B5EF4-FFF2-40B4-BE49-F238E27FC236}">
                <a16:creationId xmlns:a16="http://schemas.microsoft.com/office/drawing/2014/main" id="{6EE8E542-E511-AFCE-9F5E-9826262DA6DD}"/>
              </a:ext>
            </a:extLst>
          </p:cNvPr>
          <p:cNvSpPr txBox="1"/>
          <p:nvPr/>
        </p:nvSpPr>
        <p:spPr>
          <a:xfrm>
            <a:off x="1137076" y="4309690"/>
            <a:ext cx="3393237" cy="461665"/>
          </a:xfrm>
          <a:prstGeom prst="rect">
            <a:avLst/>
          </a:prstGeom>
          <a:noFill/>
        </p:spPr>
        <p:txBody>
          <a:bodyPr wrap="none" rtlCol="0">
            <a:spAutoFit/>
          </a:bodyPr>
          <a:lstStyle/>
          <a:p>
            <a:r>
              <a:rPr lang="en-US" sz="2400" b="1" dirty="0">
                <a:solidFill>
                  <a:srgbClr val="92D050"/>
                </a:solidFill>
                <a:latin typeface="Aptos" panose="020B0004020202020204" pitchFamily="34" charset="0"/>
                <a:cs typeface="Arial" panose="020B0604020202020204" pitchFamily="34" charset="0"/>
              </a:rPr>
              <a:t>Society Year 2025-2026</a:t>
            </a:r>
          </a:p>
        </p:txBody>
      </p:sp>
      <p:sp>
        <p:nvSpPr>
          <p:cNvPr id="3" name="TextBox 2">
            <a:extLst>
              <a:ext uri="{FF2B5EF4-FFF2-40B4-BE49-F238E27FC236}">
                <a16:creationId xmlns:a16="http://schemas.microsoft.com/office/drawing/2014/main" id="{444DBF8B-5EC9-99FB-EA08-D4D0FE125D88}"/>
              </a:ext>
            </a:extLst>
          </p:cNvPr>
          <p:cNvSpPr txBox="1"/>
          <p:nvPr/>
        </p:nvSpPr>
        <p:spPr>
          <a:xfrm>
            <a:off x="10913356" y="6464111"/>
            <a:ext cx="1045479" cy="276999"/>
          </a:xfrm>
          <a:prstGeom prst="rect">
            <a:avLst/>
          </a:prstGeom>
          <a:noFill/>
        </p:spPr>
        <p:txBody>
          <a:bodyPr wrap="none" rtlCol="0">
            <a:spAutoFit/>
          </a:bodyPr>
          <a:lstStyle/>
          <a:p>
            <a:r>
              <a:rPr lang="en-US" sz="1200" i="1" dirty="0">
                <a:solidFill>
                  <a:srgbClr val="00549B"/>
                </a:solidFill>
                <a:latin typeface="Arial" panose="020B0604020202020204" pitchFamily="34" charset="0"/>
                <a:cs typeface="Arial" panose="020B0604020202020204" pitchFamily="34" charset="0"/>
              </a:rPr>
              <a:t>August 2025</a:t>
            </a:r>
          </a:p>
        </p:txBody>
      </p:sp>
      <p:pic>
        <p:nvPicPr>
          <p:cNvPr id="12" name="Picture 11" descr="A close-up of a logo&#10;&#10;AI-generated content may be incorrect.">
            <a:extLst>
              <a:ext uri="{FF2B5EF4-FFF2-40B4-BE49-F238E27FC236}">
                <a16:creationId xmlns:a16="http://schemas.microsoft.com/office/drawing/2014/main" id="{1A24216F-D92F-940B-CE39-5BFBD4752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33" y="977303"/>
            <a:ext cx="4458642" cy="831572"/>
          </a:xfrm>
          <a:prstGeom prst="rect">
            <a:avLst/>
          </a:prstGeom>
        </p:spPr>
      </p:pic>
    </p:spTree>
    <p:extLst>
      <p:ext uri="{BB962C8B-B14F-4D97-AF65-F5344CB8AC3E}">
        <p14:creationId xmlns:p14="http://schemas.microsoft.com/office/powerpoint/2010/main" val="516889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idx="4294967295"/>
          </p:nvPr>
        </p:nvSpPr>
        <p:spPr>
          <a:xfrm>
            <a:off x="675486" y="397394"/>
            <a:ext cx="11427373" cy="787939"/>
          </a:xfrm>
        </p:spPr>
        <p:txBody>
          <a:bodyPr>
            <a:noAutofit/>
          </a:bodyPr>
          <a:lstStyle/>
          <a:p>
            <a:pPr algn="l" eaLnBrk="1" hangingPunct="1"/>
            <a:r>
              <a:rPr lang="en-US" altLang="en-US" sz="3600" b="1" dirty="0">
                <a:solidFill>
                  <a:srgbClr val="00549B"/>
                </a:solidFill>
                <a:latin typeface="Aptos" panose="020B0004020202020204" pitchFamily="34" charset="0"/>
                <a:cs typeface="Arial Narrow" panose="020B0604020202020204" pitchFamily="34" charset="0"/>
              </a:rPr>
              <a:t>Empowering the Future</a:t>
            </a:r>
            <a:br>
              <a:rPr lang="en-US" altLang="en-US" sz="3600" b="1" dirty="0">
                <a:solidFill>
                  <a:srgbClr val="00549B"/>
                </a:solidFill>
                <a:latin typeface="Oxygen" panose="02000503000000000000" pitchFamily="2" charset="0"/>
                <a:cs typeface="Arial Narrow" panose="020B0604020202020204" pitchFamily="34" charset="0"/>
              </a:rPr>
            </a:br>
            <a:endParaRPr lang="en-US" altLang="en-US" sz="3600" b="1" dirty="0">
              <a:solidFill>
                <a:srgbClr val="00549B"/>
              </a:solidFill>
              <a:latin typeface="Oxygen" panose="02000503000000000000" pitchFamily="2" charset="0"/>
              <a:cs typeface="Arial Narrow" panose="020B0604020202020204" pitchFamily="34" charset="0"/>
            </a:endParaRPr>
          </a:p>
        </p:txBody>
      </p:sp>
      <p:sp>
        <p:nvSpPr>
          <p:cNvPr id="5" name="TextBox 4"/>
          <p:cNvSpPr txBox="1"/>
          <p:nvPr/>
        </p:nvSpPr>
        <p:spPr>
          <a:xfrm>
            <a:off x="948596" y="6337555"/>
            <a:ext cx="4079798" cy="461665"/>
          </a:xfrm>
          <a:prstGeom prst="rect">
            <a:avLst/>
          </a:prstGeom>
          <a:noFill/>
        </p:spPr>
        <p:txBody>
          <a:bodyPr wrap="square" rtlCol="0">
            <a:spAutoFit/>
          </a:bodyPr>
          <a:lstStyle/>
          <a:p>
            <a:pPr algn="ctr"/>
            <a:r>
              <a:rPr lang="en-US" sz="2400" b="1" dirty="0">
                <a:solidFill>
                  <a:srgbClr val="00B0F0"/>
                </a:solidFill>
                <a:latin typeface="Aptos" panose="020B0004020202020204" pitchFamily="34" charset="0"/>
                <a:cs typeface="Arial Narrow" panose="020B0604020202020204" pitchFamily="34" charset="0"/>
              </a:rPr>
              <a:t>ashrae.org/yea</a:t>
            </a:r>
          </a:p>
        </p:txBody>
      </p:sp>
      <p:sp>
        <p:nvSpPr>
          <p:cNvPr id="6" name="Rectangle 5">
            <a:extLst>
              <a:ext uri="{FF2B5EF4-FFF2-40B4-BE49-F238E27FC236}">
                <a16:creationId xmlns:a16="http://schemas.microsoft.com/office/drawing/2014/main" id="{991A287E-E07A-4364-91FC-73A61668457A}"/>
              </a:ext>
            </a:extLst>
          </p:cNvPr>
          <p:cNvSpPr/>
          <p:nvPr/>
        </p:nvSpPr>
        <p:spPr>
          <a:xfrm>
            <a:off x="717442" y="1042947"/>
            <a:ext cx="5828903" cy="830997"/>
          </a:xfrm>
          <a:prstGeom prst="rect">
            <a:avLst/>
          </a:prstGeom>
        </p:spPr>
        <p:txBody>
          <a:bodyPr wrap="square">
            <a:spAutoFit/>
          </a:bodyPr>
          <a:lstStyle/>
          <a:p>
            <a:r>
              <a:rPr lang="en-US" sz="1600" dirty="0">
                <a:latin typeface="Aptos" panose="020B0004020202020204" pitchFamily="34" charset="0"/>
                <a:cs typeface="Arial Narrow" panose="020B0604020202020204" pitchFamily="34" charset="0"/>
              </a:rPr>
              <a:t>The </a:t>
            </a:r>
            <a:r>
              <a:rPr lang="en-US" sz="1600" b="1" dirty="0">
                <a:solidFill>
                  <a:srgbClr val="00549B"/>
                </a:solidFill>
                <a:latin typeface="Aptos" panose="020B0004020202020204" pitchFamily="34" charset="0"/>
                <a:cs typeface="Arial Narrow" panose="020B0604020202020204" pitchFamily="34" charset="0"/>
              </a:rPr>
              <a:t>Young Engineers in ASHRAE (YEA) </a:t>
            </a:r>
            <a:r>
              <a:rPr lang="en-US" sz="1600" dirty="0">
                <a:latin typeface="Aptos" panose="020B0004020202020204" pitchFamily="34" charset="0"/>
                <a:cs typeface="Arial Narrow" panose="020B0604020202020204" pitchFamily="34" charset="0"/>
              </a:rPr>
              <a:t>committee focuses on offering relevant programs and services to  young professional ASHRAE members, 35 years old and younger. </a:t>
            </a:r>
          </a:p>
        </p:txBody>
      </p:sp>
      <p:sp>
        <p:nvSpPr>
          <p:cNvPr id="3" name="TextBox 2">
            <a:extLst>
              <a:ext uri="{FF2B5EF4-FFF2-40B4-BE49-F238E27FC236}">
                <a16:creationId xmlns:a16="http://schemas.microsoft.com/office/drawing/2014/main" id="{FFDE1E7A-D006-4072-BBD3-D4936BA5DC7A}"/>
              </a:ext>
            </a:extLst>
          </p:cNvPr>
          <p:cNvSpPr txBox="1"/>
          <p:nvPr/>
        </p:nvSpPr>
        <p:spPr>
          <a:xfrm>
            <a:off x="6479776" y="950614"/>
            <a:ext cx="5514559" cy="923330"/>
          </a:xfrm>
          <a:prstGeom prst="rect">
            <a:avLst/>
          </a:prstGeom>
          <a:noFill/>
          <a:effectLst>
            <a:outerShdw blurRad="63500" sx="102000" sy="102000" algn="ctr" rotWithShape="0">
              <a:prstClr val="black">
                <a:alpha val="40000"/>
              </a:prstClr>
            </a:outerShdw>
          </a:effectLst>
        </p:spPr>
        <p:txBody>
          <a:bodyPr wrap="square" lIns="182880" tIns="91440" rIns="182880" bIns="91440" rtlCol="0">
            <a:spAutoFit/>
          </a:bodyPr>
          <a:lstStyle/>
          <a:p>
            <a:r>
              <a:rPr lang="en-US" sz="1600" dirty="0">
                <a:latin typeface="Aptos" panose="020B0004020202020204" pitchFamily="34" charset="0"/>
                <a:cs typeface="Arial Narrow" panose="020B0604020202020204" pitchFamily="34" charset="0"/>
              </a:rPr>
              <a:t>ASHRAE has a robust </a:t>
            </a:r>
            <a:r>
              <a:rPr lang="en-US" sz="1600" b="1" dirty="0">
                <a:solidFill>
                  <a:srgbClr val="00549B"/>
                </a:solidFill>
                <a:latin typeface="Aptos" panose="020B0004020202020204" pitchFamily="34" charset="0"/>
                <a:cs typeface="Arial Narrow" panose="020B0604020202020204" pitchFamily="34" charset="0"/>
              </a:rPr>
              <a:t>Student Program </a:t>
            </a:r>
            <a:r>
              <a:rPr lang="en-US" sz="1600" dirty="0">
                <a:latin typeface="Aptos" panose="020B0004020202020204" pitchFamily="34" charset="0"/>
                <a:cs typeface="Arial Narrow" panose="020B0604020202020204" pitchFamily="34" charset="0"/>
              </a:rPr>
              <a:t>catering to the needs of students at every age. Resources for student members include:</a:t>
            </a:r>
          </a:p>
        </p:txBody>
      </p:sp>
      <p:sp>
        <p:nvSpPr>
          <p:cNvPr id="8" name="TextBox 7">
            <a:extLst>
              <a:ext uri="{FF2B5EF4-FFF2-40B4-BE49-F238E27FC236}">
                <a16:creationId xmlns:a16="http://schemas.microsoft.com/office/drawing/2014/main" id="{32F593EC-AFFA-47AD-B5C9-FC4B33C212A7}"/>
              </a:ext>
            </a:extLst>
          </p:cNvPr>
          <p:cNvSpPr txBox="1"/>
          <p:nvPr/>
        </p:nvSpPr>
        <p:spPr>
          <a:xfrm>
            <a:off x="7078535" y="6337918"/>
            <a:ext cx="3537284" cy="461665"/>
          </a:xfrm>
          <a:prstGeom prst="rect">
            <a:avLst/>
          </a:prstGeom>
          <a:noFill/>
        </p:spPr>
        <p:txBody>
          <a:bodyPr wrap="square" rtlCol="0">
            <a:spAutoFit/>
          </a:bodyPr>
          <a:lstStyle/>
          <a:p>
            <a:pPr algn="ctr"/>
            <a:r>
              <a:rPr lang="en-US" sz="2400" b="1" dirty="0">
                <a:solidFill>
                  <a:srgbClr val="00B0F0"/>
                </a:solidFill>
                <a:latin typeface="Aptos" panose="020B0004020202020204" pitchFamily="34" charset="0"/>
                <a:cs typeface="Arial Narrow" panose="020B0604020202020204" pitchFamily="34" charset="0"/>
              </a:rPr>
              <a:t>ashrae.org/students</a:t>
            </a:r>
          </a:p>
        </p:txBody>
      </p:sp>
      <p:pic>
        <p:nvPicPr>
          <p:cNvPr id="7" name="Picture 6" descr="A white text on a black background&#10;&#10;Description automatically generated">
            <a:extLst>
              <a:ext uri="{FF2B5EF4-FFF2-40B4-BE49-F238E27FC236}">
                <a16:creationId xmlns:a16="http://schemas.microsoft.com/office/drawing/2014/main" id="{5DD45F36-519C-09DB-AF98-DF0C0B6A1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0271" y="6062560"/>
            <a:ext cx="1064064" cy="736660"/>
          </a:xfrm>
          <a:prstGeom prst="rect">
            <a:avLst/>
          </a:prstGeom>
        </p:spPr>
      </p:pic>
      <p:pic>
        <p:nvPicPr>
          <p:cNvPr id="10" name="Picture 9" descr="A group of people standing together&#10;&#10;Description automatically generated">
            <a:extLst>
              <a:ext uri="{FF2B5EF4-FFF2-40B4-BE49-F238E27FC236}">
                <a16:creationId xmlns:a16="http://schemas.microsoft.com/office/drawing/2014/main" id="{D2E761F7-493C-07EF-C2D3-8A0140E4C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281" y="3813058"/>
            <a:ext cx="3537284" cy="2358432"/>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A5AC9AA2-32DA-5EF7-2685-5530105DE5B4}"/>
              </a:ext>
            </a:extLst>
          </p:cNvPr>
          <p:cNvSpPr/>
          <p:nvPr/>
        </p:nvSpPr>
        <p:spPr>
          <a:xfrm>
            <a:off x="783507" y="1966277"/>
            <a:ext cx="5106583" cy="1938992"/>
          </a:xfrm>
          <a:prstGeom prst="rect">
            <a:avLst/>
          </a:prstGeom>
        </p:spPr>
        <p:txBody>
          <a:bodyPr wrap="square">
            <a:spAutoFit/>
          </a:bodyPr>
          <a:lstStyle/>
          <a:p>
            <a:pPr marL="285750" indent="-285750">
              <a:lnSpc>
                <a:spcPct val="150000"/>
              </a:lnSpc>
              <a:buFont typeface="Arial" panose="020B0604020202020204" pitchFamily="34" charset="0"/>
              <a:buChar char="•"/>
            </a:pPr>
            <a:r>
              <a:rPr lang="en-US" sz="1600" dirty="0">
                <a:latin typeface="Aptos" panose="020B0004020202020204" pitchFamily="34" charset="0"/>
                <a:cs typeface="Arial Narrow" panose="020B0604020202020204" pitchFamily="34" charset="0"/>
              </a:rPr>
              <a:t>YEA Leadership Weekends</a:t>
            </a:r>
          </a:p>
          <a:p>
            <a:pPr marL="285750" indent="-285750">
              <a:lnSpc>
                <a:spcPct val="150000"/>
              </a:lnSpc>
              <a:buFont typeface="Arial" panose="020B0604020202020204" pitchFamily="34" charset="0"/>
              <a:buChar char="•"/>
            </a:pPr>
            <a:r>
              <a:rPr lang="en-US" sz="1600" dirty="0">
                <a:latin typeface="Aptos" panose="020B0004020202020204" pitchFamily="34" charset="0"/>
                <a:cs typeface="Arial Narrow" panose="020B0604020202020204" pitchFamily="34" charset="0"/>
              </a:rPr>
              <a:t>Leadership U</a:t>
            </a:r>
          </a:p>
          <a:p>
            <a:pPr marL="285750" indent="-285750">
              <a:lnSpc>
                <a:spcPct val="150000"/>
              </a:lnSpc>
              <a:buFont typeface="Arial" panose="020B0604020202020204" pitchFamily="34" charset="0"/>
              <a:buChar char="•"/>
            </a:pPr>
            <a:r>
              <a:rPr lang="en-US" sz="1600" dirty="0">
                <a:latin typeface="Aptos" panose="020B0004020202020204" pitchFamily="34" charset="0"/>
                <a:cs typeface="Arial Narrow" panose="020B0604020202020204" pitchFamily="34" charset="0"/>
              </a:rPr>
              <a:t>YEA Decarbonization Challenge</a:t>
            </a:r>
          </a:p>
          <a:p>
            <a:pPr marL="285750" indent="-285750">
              <a:lnSpc>
                <a:spcPct val="150000"/>
              </a:lnSpc>
              <a:buFont typeface="Arial" panose="020B0604020202020204" pitchFamily="34" charset="0"/>
              <a:buChar char="•"/>
            </a:pPr>
            <a:r>
              <a:rPr lang="en-US" sz="1600" dirty="0">
                <a:latin typeface="Aptos" panose="020B0004020202020204" pitchFamily="34" charset="0"/>
                <a:cs typeface="Arial Narrow" panose="020B0604020202020204" pitchFamily="34" charset="0"/>
              </a:rPr>
              <a:t>YEA HVAC Design Essential Scholarships </a:t>
            </a:r>
          </a:p>
          <a:p>
            <a:endParaRPr lang="en-US" sz="2400" b="1" dirty="0">
              <a:solidFill>
                <a:srgbClr val="00549B"/>
              </a:solidFill>
              <a:latin typeface="Oxygen" panose="02000503000000000000" pitchFamily="2" charset="0"/>
              <a:cs typeface="Arial Narrow" panose="020B0604020202020204" pitchFamily="34" charset="0"/>
            </a:endParaRPr>
          </a:p>
        </p:txBody>
      </p:sp>
      <p:sp>
        <p:nvSpPr>
          <p:cNvPr id="9" name="TextBox 8">
            <a:extLst>
              <a:ext uri="{FF2B5EF4-FFF2-40B4-BE49-F238E27FC236}">
                <a16:creationId xmlns:a16="http://schemas.microsoft.com/office/drawing/2014/main" id="{49F2CDC8-7115-18CB-F053-7CF9EF92449E}"/>
              </a:ext>
            </a:extLst>
          </p:cNvPr>
          <p:cNvSpPr txBox="1"/>
          <p:nvPr/>
        </p:nvSpPr>
        <p:spPr>
          <a:xfrm>
            <a:off x="8847177" y="2318419"/>
            <a:ext cx="3237749" cy="1815882"/>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Aptos" panose="020B0004020202020204" pitchFamily="34" charset="0"/>
                <a:cs typeface="Arial Narrow" panose="020B0604020202020204" pitchFamily="34" charset="0"/>
              </a:rPr>
              <a:t>Scholarships &amp; Grants</a:t>
            </a:r>
          </a:p>
          <a:p>
            <a:pPr marL="285750" indent="-285750">
              <a:buFont typeface="Arial" panose="020B0604020202020204" pitchFamily="34" charset="0"/>
              <a:buChar char="•"/>
            </a:pPr>
            <a:r>
              <a:rPr lang="en-US" sz="1600" dirty="0">
                <a:latin typeface="Aptos" panose="020B0004020202020204" pitchFamily="34" charset="0"/>
                <a:cs typeface="Arial Narrow" panose="020B0604020202020204" pitchFamily="34" charset="0"/>
              </a:rPr>
              <a:t>Awards and Competitions</a:t>
            </a:r>
          </a:p>
          <a:p>
            <a:pPr marL="285750" indent="-285750">
              <a:buFont typeface="Arial" panose="020B0604020202020204" pitchFamily="34" charset="0"/>
              <a:buChar char="•"/>
            </a:pPr>
            <a:r>
              <a:rPr lang="en-US" sz="1600" dirty="0">
                <a:latin typeface="Aptos" panose="020B0004020202020204" pitchFamily="34" charset="0"/>
                <a:cs typeface="Arial Narrow" panose="020B0604020202020204" pitchFamily="34" charset="0"/>
              </a:rPr>
              <a:t>Student Branches </a:t>
            </a:r>
          </a:p>
          <a:p>
            <a:pPr marL="285750" indent="-285750">
              <a:buFont typeface="Arial" panose="020B0604020202020204" pitchFamily="34" charset="0"/>
              <a:buChar char="•"/>
            </a:pPr>
            <a:r>
              <a:rPr lang="en-US" sz="1600" dirty="0">
                <a:latin typeface="Aptos" panose="020B0004020202020204" pitchFamily="34" charset="0"/>
                <a:cs typeface="Arial Narrow" panose="020B0604020202020204" pitchFamily="34" charset="0"/>
              </a:rPr>
              <a:t>Student Store</a:t>
            </a:r>
          </a:p>
          <a:p>
            <a:endParaRPr lang="en-US" sz="1600" dirty="0">
              <a:latin typeface="Aptos" panose="020B0004020202020204" pitchFamily="34" charset="0"/>
              <a:cs typeface="Arial Narrow" panose="020B0604020202020204" pitchFamily="34" charset="0"/>
            </a:endParaRPr>
          </a:p>
          <a:p>
            <a:r>
              <a:rPr lang="en-US" sz="1600" dirty="0">
                <a:latin typeface="Aptos" panose="020B0004020202020204" pitchFamily="34" charset="0"/>
                <a:cs typeface="Arial Narrow" panose="020B0604020202020204" pitchFamily="34" charset="0"/>
              </a:rPr>
              <a:t>ASHRAE also offers resources for K-12 volunteers and educators</a:t>
            </a:r>
            <a:endParaRPr lang="en-US" sz="1600" dirty="0">
              <a:latin typeface="Aptos" panose="020B0004020202020204" pitchFamily="34" charset="0"/>
            </a:endParaRPr>
          </a:p>
        </p:txBody>
      </p:sp>
      <p:pic>
        <p:nvPicPr>
          <p:cNvPr id="14" name="Picture 13">
            <a:extLst>
              <a:ext uri="{FF2B5EF4-FFF2-40B4-BE49-F238E27FC236}">
                <a16:creationId xmlns:a16="http://schemas.microsoft.com/office/drawing/2014/main" id="{1801AD89-5B03-C509-AF19-BC9B68FA6CFA}"/>
              </a:ext>
            </a:extLst>
          </p:cNvPr>
          <p:cNvPicPr>
            <a:picLocks noChangeAspect="1"/>
          </p:cNvPicPr>
          <p:nvPr/>
        </p:nvPicPr>
        <p:blipFill>
          <a:blip r:embed="rId5"/>
          <a:stretch>
            <a:fillRect/>
          </a:stretch>
        </p:blipFill>
        <p:spPr>
          <a:xfrm>
            <a:off x="5960559" y="1969727"/>
            <a:ext cx="2816149" cy="4168833"/>
          </a:xfrm>
          <a:prstGeom prst="rect">
            <a:avLst/>
          </a:prstGeom>
          <a:effectLst>
            <a:outerShdw blurRad="63500" sx="102000" sy="102000" algn="ctr" rotWithShape="0">
              <a:prstClr val="black">
                <a:alpha val="40000"/>
              </a:prstClr>
            </a:outerShdw>
          </a:effectLst>
        </p:spPr>
      </p:pic>
      <p:pic>
        <p:nvPicPr>
          <p:cNvPr id="11" name="Picture 10" descr="A blue hexagon with black background&#10;&#10;Description automatically generated">
            <a:extLst>
              <a:ext uri="{FF2B5EF4-FFF2-40B4-BE49-F238E27FC236}">
                <a16:creationId xmlns:a16="http://schemas.microsoft.com/office/drawing/2014/main" id="{1FFFA83D-96CE-D6FB-00AF-67714D341C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8953" y="6088818"/>
            <a:ext cx="858698" cy="593596"/>
          </a:xfrm>
          <a:prstGeom prst="rect">
            <a:avLst/>
          </a:prstGeom>
        </p:spPr>
      </p:pic>
    </p:spTree>
    <p:extLst>
      <p:ext uri="{BB962C8B-B14F-4D97-AF65-F5344CB8AC3E}">
        <p14:creationId xmlns:p14="http://schemas.microsoft.com/office/powerpoint/2010/main" val="483460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54482" y="195700"/>
            <a:ext cx="10120889" cy="8764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49B"/>
                </a:solidFill>
                <a:uLnTx/>
                <a:uFillTx/>
                <a:latin typeface="Aptos" panose="020B0004020202020204" pitchFamily="34" charset="0"/>
                <a:cs typeface="Arial Narrow" panose="020B0604020202020204" pitchFamily="34" charset="0"/>
              </a:rPr>
              <a:t>Connecting Minds at ASHRAE</a:t>
            </a:r>
            <a:r>
              <a:rPr lang="en-US" sz="3600" b="1" dirty="0">
                <a:solidFill>
                  <a:srgbClr val="00549B"/>
                </a:solidFill>
                <a:latin typeface="Aptos" panose="020B0004020202020204" pitchFamily="34" charset="0"/>
                <a:cs typeface="Arial Narrow" panose="020B0604020202020204" pitchFamily="34" charset="0"/>
              </a:rPr>
              <a:t> </a:t>
            </a:r>
            <a:r>
              <a:rPr kumimoji="0" lang="en-US" sz="3600" b="1" i="0" u="none" strike="noStrike" kern="1200" cap="none" spc="0" normalizeH="0" baseline="0" noProof="0" dirty="0">
                <a:ln>
                  <a:noFill/>
                </a:ln>
                <a:solidFill>
                  <a:srgbClr val="00549B"/>
                </a:solidFill>
                <a:uLnTx/>
                <a:uFillTx/>
                <a:latin typeface="Aptos" panose="020B0004020202020204" pitchFamily="34" charset="0"/>
                <a:cs typeface="Arial Narrow" panose="020B0604020202020204" pitchFamily="34" charset="0"/>
              </a:rPr>
              <a:t>Conferences</a:t>
            </a:r>
          </a:p>
        </p:txBody>
      </p:sp>
      <p:sp>
        <p:nvSpPr>
          <p:cNvPr id="9" name="TextBox 8">
            <a:extLst>
              <a:ext uri="{FF2B5EF4-FFF2-40B4-BE49-F238E27FC236}">
                <a16:creationId xmlns:a16="http://schemas.microsoft.com/office/drawing/2014/main" id="{F9FF5905-F369-4332-B146-ABE3B1BD4787}"/>
              </a:ext>
            </a:extLst>
          </p:cNvPr>
          <p:cNvSpPr txBox="1"/>
          <p:nvPr/>
        </p:nvSpPr>
        <p:spPr>
          <a:xfrm>
            <a:off x="2039957" y="5826312"/>
            <a:ext cx="81120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ptos" panose="020B0004020202020204" pitchFamily="34" charset="0"/>
                <a:cs typeface="Arial Narrow" panose="020B0604020202020204" pitchFamily="34" charset="0"/>
              </a:rPr>
              <a:t>ashrae.org/conferences</a:t>
            </a:r>
          </a:p>
        </p:txBody>
      </p:sp>
      <p:sp>
        <p:nvSpPr>
          <p:cNvPr id="4" name="TextBox 3">
            <a:extLst>
              <a:ext uri="{FF2B5EF4-FFF2-40B4-BE49-F238E27FC236}">
                <a16:creationId xmlns:a16="http://schemas.microsoft.com/office/drawing/2014/main" id="{38AC0BF2-9209-4EF7-8728-0E27B598AF43}"/>
              </a:ext>
            </a:extLst>
          </p:cNvPr>
          <p:cNvSpPr txBox="1"/>
          <p:nvPr/>
        </p:nvSpPr>
        <p:spPr>
          <a:xfrm>
            <a:off x="354482" y="989636"/>
            <a:ext cx="106183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ASHRAE conferences </a:t>
            </a:r>
            <a:r>
              <a:rPr kumimoji="0" lang="en-US" sz="1600" i="0" u="none" strike="noStrike" kern="1200" cap="none" spc="0" normalizeH="0" baseline="0" noProof="0" dirty="0">
                <a:ln>
                  <a:noFill/>
                </a:ln>
                <a:effectLst/>
                <a:uLnTx/>
                <a:uFillTx/>
                <a:latin typeface="Aptos" panose="020B0004020202020204" pitchFamily="34" charset="0"/>
                <a:cs typeface="Arial Narrow" panose="020B0604020202020204" pitchFamily="34" charset="0"/>
              </a:rPr>
              <a:t>are tailored to different needs within the HVAC&amp;R and building systems industries. Conferences </a:t>
            </a:r>
            <a: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feature peer-reviewed papers and presentations, and attendees earn professional development hours (PDHs).</a:t>
            </a:r>
          </a:p>
        </p:txBody>
      </p:sp>
      <p:sp>
        <p:nvSpPr>
          <p:cNvPr id="15" name="Rectangle 14">
            <a:extLst>
              <a:ext uri="{FF2B5EF4-FFF2-40B4-BE49-F238E27FC236}">
                <a16:creationId xmlns:a16="http://schemas.microsoft.com/office/drawing/2014/main" id="{B60D5516-195C-3A14-1666-7A81C8441773}"/>
              </a:ext>
            </a:extLst>
          </p:cNvPr>
          <p:cNvSpPr/>
          <p:nvPr/>
        </p:nvSpPr>
        <p:spPr>
          <a:xfrm>
            <a:off x="4646428" y="1671328"/>
            <a:ext cx="7337715" cy="3376374"/>
          </a:xfrm>
          <a:prstGeom prst="rect">
            <a:avLst/>
          </a:prstGeom>
        </p:spPr>
        <p:txBody>
          <a:bodyPr wrap="square">
            <a:spAutoFit/>
          </a:bodyPr>
          <a:lstStyle/>
          <a:p>
            <a:pPr marL="285750" indent="-285750">
              <a:lnSpc>
                <a:spcPct val="150000"/>
              </a:lnSpc>
              <a:buFont typeface="Arial" panose="020B0604020202020204" pitchFamily="34" charset="0"/>
              <a:buChar char="•"/>
            </a:pPr>
            <a:r>
              <a:rPr lang="en-US" b="1" dirty="0">
                <a:latin typeface="Aptos" panose="020B0004020202020204" pitchFamily="34" charset="0"/>
                <a:cs typeface="Arial Narrow" panose="020B0604020202020204" pitchFamily="34" charset="0"/>
              </a:rPr>
              <a:t>Winter &amp; Annual Conferences: </a:t>
            </a:r>
            <a:r>
              <a:rPr lang="en-US" dirty="0">
                <a:latin typeface="Aptos" panose="020B0004020202020204" pitchFamily="34" charset="0"/>
                <a:cs typeface="Arial Narrow" panose="020B0604020202020204" pitchFamily="34" charset="0"/>
              </a:rPr>
              <a:t>ASHRAE major, flagship conferences on HVAC&amp;R trends and research.</a:t>
            </a:r>
          </a:p>
          <a:p>
            <a:pPr marL="285750" indent="-285750">
              <a:lnSpc>
                <a:spcPct val="150000"/>
              </a:lnSpc>
              <a:buFont typeface="Arial" panose="020B0604020202020204" pitchFamily="34" charset="0"/>
              <a:buChar char="•"/>
            </a:pPr>
            <a:r>
              <a:rPr lang="en-US" b="1" dirty="0">
                <a:latin typeface="Aptos" panose="020B0004020202020204" pitchFamily="34" charset="0"/>
                <a:cs typeface="Arial Narrow" panose="020B0604020202020204" pitchFamily="34" charset="0"/>
              </a:rPr>
              <a:t>Topical Conferences: </a:t>
            </a:r>
            <a:r>
              <a:rPr lang="en-US" dirty="0">
                <a:latin typeface="Aptos" panose="020B0004020202020204" pitchFamily="34" charset="0"/>
                <a:cs typeface="Arial Narrow" panose="020B0604020202020204" pitchFamily="34" charset="0"/>
              </a:rPr>
              <a:t>In-depth focus on specialized industry topics.</a:t>
            </a:r>
          </a:p>
          <a:p>
            <a:pPr marL="285750" indent="-285750">
              <a:lnSpc>
                <a:spcPct val="150000"/>
              </a:lnSpc>
              <a:buFont typeface="Arial" panose="020B0604020202020204" pitchFamily="34" charset="0"/>
              <a:buChar char="•"/>
            </a:pPr>
            <a:r>
              <a:rPr lang="en-US" b="1" dirty="0">
                <a:latin typeface="Aptos" panose="020B0004020202020204" pitchFamily="34" charset="0"/>
                <a:cs typeface="Arial Narrow" panose="020B0604020202020204" pitchFamily="34" charset="0"/>
              </a:rPr>
              <a:t>Chapter Regional Conferences (CRCs): </a:t>
            </a:r>
            <a:r>
              <a:rPr lang="en-US" dirty="0">
                <a:latin typeface="Aptos" panose="020B0004020202020204" pitchFamily="34" charset="0"/>
                <a:cs typeface="Arial Narrow" panose="020B0604020202020204" pitchFamily="34" charset="0"/>
              </a:rPr>
              <a:t>Annual meetings hosted by ASHRAE’s global regions, providing members a regional platform to learn and network.</a:t>
            </a:r>
          </a:p>
          <a:p>
            <a:pPr marL="285750" indent="-285750">
              <a:lnSpc>
                <a:spcPct val="150000"/>
              </a:lnSpc>
              <a:buFont typeface="Arial" panose="020B0604020202020204" pitchFamily="34" charset="0"/>
              <a:buChar char="•"/>
            </a:pPr>
            <a:r>
              <a:rPr lang="en-US" b="1" dirty="0">
                <a:latin typeface="Aptos" panose="020B0004020202020204" pitchFamily="34" charset="0"/>
                <a:cs typeface="Arial Narrow" panose="020B0604020202020204" pitchFamily="34" charset="0"/>
              </a:rPr>
              <a:t>Endorsed Conferences: </a:t>
            </a:r>
            <a:r>
              <a:rPr lang="en-US" dirty="0">
                <a:latin typeface="Aptos" panose="020B0004020202020204" pitchFamily="34" charset="0"/>
                <a:cs typeface="Arial Narrow" panose="020B0604020202020204" pitchFamily="34" charset="0"/>
              </a:rPr>
              <a:t>ASHRAE-supported events aligned with the Society’s mission.</a:t>
            </a:r>
          </a:p>
        </p:txBody>
      </p:sp>
      <p:pic>
        <p:nvPicPr>
          <p:cNvPr id="27" name="Picture 26" descr="A group of people clapping in a conference room&#10;&#10;AI-generated content may be incorrect.">
            <a:extLst>
              <a:ext uri="{FF2B5EF4-FFF2-40B4-BE49-F238E27FC236}">
                <a16:creationId xmlns:a16="http://schemas.microsoft.com/office/drawing/2014/main" id="{5C101708-BF40-3CBE-6785-6F63BFF2D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57" y="1891926"/>
            <a:ext cx="4402765" cy="2935177"/>
          </a:xfrm>
          <a:prstGeom prst="rect">
            <a:avLst/>
          </a:prstGeom>
          <a:effectLst>
            <a:outerShdw blurRad="63500" sx="102000" sy="102000" algn="ctr" rotWithShape="0">
              <a:prstClr val="black">
                <a:alpha val="40000"/>
              </a:prstClr>
            </a:outerShdw>
          </a:effectLst>
        </p:spPr>
      </p:pic>
      <p:pic>
        <p:nvPicPr>
          <p:cNvPr id="31" name="Picture 30" descr="A white text on a black background&#10;&#10;Description automatically generated">
            <a:extLst>
              <a:ext uri="{FF2B5EF4-FFF2-40B4-BE49-F238E27FC236}">
                <a16:creationId xmlns:a16="http://schemas.microsoft.com/office/drawing/2014/main" id="{F8E013CC-1E4E-D37A-9D83-452453B38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4573" y="5755342"/>
            <a:ext cx="871870" cy="603603"/>
          </a:xfrm>
          <a:prstGeom prst="rect">
            <a:avLst/>
          </a:prstGeom>
        </p:spPr>
      </p:pic>
    </p:spTree>
    <p:extLst>
      <p:ext uri="{BB962C8B-B14F-4D97-AF65-F5344CB8AC3E}">
        <p14:creationId xmlns:p14="http://schemas.microsoft.com/office/powerpoint/2010/main" val="1359380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36370" y="87351"/>
            <a:ext cx="9164372" cy="1276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49B"/>
                </a:solidFill>
                <a:uLnTx/>
                <a:uFillTx/>
                <a:latin typeface="Aptos" panose="020B0004020202020204" pitchFamily="34" charset="0"/>
                <a:cs typeface="Arial Narrow" panose="020B0604020202020204" pitchFamily="34" charset="0"/>
              </a:rPr>
              <a:t>Showcasing Innovation at </a:t>
            </a:r>
            <a:r>
              <a:rPr lang="en-US" sz="3600" b="1" dirty="0">
                <a:solidFill>
                  <a:srgbClr val="00549B"/>
                </a:solidFill>
                <a:latin typeface="Aptos" panose="020B0004020202020204" pitchFamily="34" charset="0"/>
                <a:cs typeface="Arial Narrow" panose="020B0604020202020204" pitchFamily="34" charset="0"/>
              </a:rPr>
              <a:t>Leading Industry </a:t>
            </a:r>
            <a:r>
              <a:rPr kumimoji="0" lang="en-US" sz="3600" b="1" i="0" u="none" strike="noStrike" kern="1200" cap="none" spc="0" normalizeH="0" baseline="0" noProof="0" dirty="0">
                <a:ln>
                  <a:noFill/>
                </a:ln>
                <a:solidFill>
                  <a:srgbClr val="00549B"/>
                </a:solidFill>
                <a:uLnTx/>
                <a:uFillTx/>
                <a:latin typeface="Aptos" panose="020B0004020202020204" pitchFamily="34" charset="0"/>
                <a:cs typeface="Arial Narrow" panose="020B0604020202020204" pitchFamily="34" charset="0"/>
              </a:rPr>
              <a:t>Tradeshows</a:t>
            </a:r>
          </a:p>
        </p:txBody>
      </p:sp>
      <p:sp>
        <p:nvSpPr>
          <p:cNvPr id="4" name="TextBox 3">
            <a:extLst>
              <a:ext uri="{FF2B5EF4-FFF2-40B4-BE49-F238E27FC236}">
                <a16:creationId xmlns:a16="http://schemas.microsoft.com/office/drawing/2014/main" id="{38AC0BF2-9209-4EF7-8728-0E27B598AF43}"/>
              </a:ext>
            </a:extLst>
          </p:cNvPr>
          <p:cNvSpPr txBox="1"/>
          <p:nvPr/>
        </p:nvSpPr>
        <p:spPr>
          <a:xfrm>
            <a:off x="502184" y="1347286"/>
            <a:ext cx="108926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ASHRAE </a:t>
            </a:r>
            <a: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is a prominent advocate and participant in industry events and tradeshows. The Society’s participation </a:t>
            </a:r>
            <a:r>
              <a:rPr lang="en-US" sz="1600" dirty="0">
                <a:solidFill>
                  <a:prstClr val="black"/>
                </a:solidFill>
                <a:latin typeface="Aptos" panose="020B0004020202020204" pitchFamily="34" charset="0"/>
                <a:cs typeface="Arial Narrow" panose="020B0604020202020204" pitchFamily="34" charset="0"/>
              </a:rPr>
              <a:t>in</a:t>
            </a:r>
            <a: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 these events signifies its commitment to fostering innovation and collaboration with leading industry organizations</a:t>
            </a:r>
            <a:r>
              <a:rPr kumimoji="0" lang="en-US" sz="1600" b="0" i="0" u="none" strike="noStrike" kern="1200" cap="none" spc="0" normalizeH="0" baseline="0" noProof="0" dirty="0">
                <a:ln>
                  <a:noFill/>
                </a:ln>
                <a:solidFill>
                  <a:prstClr val="black"/>
                </a:solidFill>
                <a:effectLst/>
                <a:uLnTx/>
                <a:uFillTx/>
                <a:latin typeface="Oxygen" panose="02000503000000000000" pitchFamily="2" charset="0"/>
                <a:cs typeface="Arial Narrow" panose="020B0604020202020204" pitchFamily="34" charset="0"/>
              </a:rPr>
              <a:t>. </a:t>
            </a:r>
          </a:p>
        </p:txBody>
      </p:sp>
      <p:pic>
        <p:nvPicPr>
          <p:cNvPr id="1028" name="Picture 4" descr="AHR Expo-Mexico Monterrey 2025(Monterrey) - Heating, Ventilation, Air  Conditioning and Refrigerating Exposition - HVAC -- showsbee.com">
            <a:extLst>
              <a:ext uri="{FF2B5EF4-FFF2-40B4-BE49-F238E27FC236}">
                <a16:creationId xmlns:a16="http://schemas.microsoft.com/office/drawing/2014/main" id="{932752A8-9E18-AA5D-23E9-ED96155E4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8099" y="2099092"/>
            <a:ext cx="1094888" cy="13703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large crowd of people in a building&#10;&#10;AI-generated content may be incorrect.">
            <a:extLst>
              <a:ext uri="{FF2B5EF4-FFF2-40B4-BE49-F238E27FC236}">
                <a16:creationId xmlns:a16="http://schemas.microsoft.com/office/drawing/2014/main" id="{9BD5914F-14ED-0A37-80C9-5D3129C03C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889" y="2058676"/>
            <a:ext cx="6427020" cy="4284680"/>
          </a:xfrm>
          <a:prstGeom prst="rect">
            <a:avLst/>
          </a:prstGeom>
          <a:effectLst>
            <a:outerShdw blurRad="63500" sx="102000" sy="102000" algn="ctr" rotWithShape="0">
              <a:prstClr val="black">
                <a:alpha val="40000"/>
              </a:prstClr>
            </a:outerShdw>
          </a:effectLst>
        </p:spPr>
      </p:pic>
      <p:pic>
        <p:nvPicPr>
          <p:cNvPr id="2050" name="Picture 2" descr="AHR EXPO 2025 | viega.us">
            <a:extLst>
              <a:ext uri="{FF2B5EF4-FFF2-40B4-BE49-F238E27FC236}">
                <a16:creationId xmlns:a16="http://schemas.microsoft.com/office/drawing/2014/main" id="{14AE8926-38A7-EAB4-E9EF-0F55EB67D9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5464" y="2129367"/>
            <a:ext cx="1485278" cy="14852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4AC7160-CFE6-9182-ECF7-94D3A907CC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8099" y="4201016"/>
            <a:ext cx="1480016" cy="8222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CREX Logo - GrayWolf Sensing Solutions">
            <a:extLst>
              <a:ext uri="{FF2B5EF4-FFF2-40B4-BE49-F238E27FC236}">
                <a16:creationId xmlns:a16="http://schemas.microsoft.com/office/drawing/2014/main" id="{AE4E5341-D3B2-4A36-A631-6AD9CAFEDE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0395" y="4909277"/>
            <a:ext cx="2249072" cy="11104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lementalLONDON | Events &amp; Exhibitions | Excel London">
            <a:extLst>
              <a:ext uri="{FF2B5EF4-FFF2-40B4-BE49-F238E27FC236}">
                <a16:creationId xmlns:a16="http://schemas.microsoft.com/office/drawing/2014/main" id="{FBA5D4F0-0667-3935-BB10-14FF0A2C08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5003" y="3982506"/>
            <a:ext cx="1235739" cy="7639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ue hexagon with black background&#10;&#10;Description automatically generated">
            <a:extLst>
              <a:ext uri="{FF2B5EF4-FFF2-40B4-BE49-F238E27FC236}">
                <a16:creationId xmlns:a16="http://schemas.microsoft.com/office/drawing/2014/main" id="{430AFFC0-48B9-5F74-EA07-B245FDFDC5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36133" y="6046558"/>
            <a:ext cx="858698" cy="593596"/>
          </a:xfrm>
          <a:prstGeom prst="rect">
            <a:avLst/>
          </a:prstGeom>
        </p:spPr>
      </p:pic>
    </p:spTree>
    <p:extLst>
      <p:ext uri="{BB962C8B-B14F-4D97-AF65-F5344CB8AC3E}">
        <p14:creationId xmlns:p14="http://schemas.microsoft.com/office/powerpoint/2010/main" val="328984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35E8CCC-0643-D292-BC8B-4C112F90F07C}"/>
              </a:ext>
            </a:extLst>
          </p:cNvPr>
          <p:cNvSpPr/>
          <p:nvPr/>
        </p:nvSpPr>
        <p:spPr>
          <a:xfrm>
            <a:off x="239486" y="914400"/>
            <a:ext cx="4152064" cy="4564841"/>
          </a:xfrm>
          <a:prstGeom prst="rect">
            <a:avLst/>
          </a:prstGeom>
          <a:solidFill>
            <a:srgbClr val="005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03690" y="38849"/>
            <a:ext cx="5248275" cy="939800"/>
          </a:xfrm>
        </p:spPr>
        <p:txBody>
          <a:bodyPr>
            <a:normAutofit/>
          </a:bodyPr>
          <a:lstStyle/>
          <a:p>
            <a:pPr algn="l"/>
            <a:r>
              <a:rPr lang="en-US" sz="3600" b="1" dirty="0">
                <a:solidFill>
                  <a:srgbClr val="00549B"/>
                </a:solidFill>
                <a:latin typeface="Aptos" panose="020B0004020202020204" pitchFamily="34" charset="0"/>
                <a:cs typeface="Arial Narrow" panose="020B0604020202020204" pitchFamily="34" charset="0"/>
              </a:rPr>
              <a:t>ASHRAE Journal</a:t>
            </a:r>
          </a:p>
        </p:txBody>
      </p:sp>
      <p:sp>
        <p:nvSpPr>
          <p:cNvPr id="5" name="Rectangle 4"/>
          <p:cNvSpPr/>
          <p:nvPr/>
        </p:nvSpPr>
        <p:spPr>
          <a:xfrm>
            <a:off x="4391550" y="1266925"/>
            <a:ext cx="3662304" cy="3170099"/>
          </a:xfrm>
          <a:prstGeom prst="rect">
            <a:avLst/>
          </a:prstGeom>
        </p:spPr>
        <p:txBody>
          <a:bodyPr wrap="square">
            <a:spAutoFit/>
          </a:bodyPr>
          <a:lstStyle/>
          <a:p>
            <a:pPr marL="74295"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sz="20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ASHRAE’s official monthly publication </a:t>
            </a:r>
          </a:p>
          <a:p>
            <a:pPr marL="74295" marR="0" lvl="0" indent="0" algn="l" defTabSz="914400" rtl="0" eaLnBrk="1" fontAlgn="auto" latinLnBrk="0" hangingPunct="1">
              <a:lnSpc>
                <a:spcPct val="100000"/>
              </a:lnSpc>
              <a:spcBef>
                <a:spcPts val="0"/>
              </a:spcBef>
              <a:spcAft>
                <a:spcPts val="0"/>
              </a:spcAft>
              <a:buClr>
                <a:srgbClr val="00B0F0"/>
              </a:buClr>
              <a:buSzTx/>
              <a:buFontTx/>
              <a:buNone/>
              <a:tabLst/>
              <a:defRPr/>
            </a:pPr>
            <a:r>
              <a:rPr lang="en-US" sz="1600" dirty="0">
                <a:solidFill>
                  <a:prstClr val="black"/>
                </a:solidFill>
                <a:latin typeface="Aptos" panose="020B0004020202020204" pitchFamily="34" charset="0"/>
                <a:cs typeface="Arial Narrow" panose="020B0604020202020204" pitchFamily="34" charset="0"/>
              </a:rPr>
              <a:t>P</a:t>
            </a:r>
            <a: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rovides detailed insight on the latest HVACR technologies and applications for consulting engineers and professionals in the industry.</a:t>
            </a:r>
          </a:p>
          <a:p>
            <a:pPr marL="74295" marR="0" lvl="0" indent="0" algn="l" defTabSz="914400" rtl="0" eaLnBrk="1" fontAlgn="auto" latinLnBrk="0" hangingPunct="1">
              <a:lnSpc>
                <a:spcPct val="100000"/>
              </a:lnSpc>
              <a:spcBef>
                <a:spcPts val="0"/>
              </a:spcBef>
              <a:spcAft>
                <a:spcPts val="0"/>
              </a:spcAft>
              <a:buClr>
                <a:srgbClr val="00B0F0"/>
              </a:buClr>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endParaRPr>
          </a:p>
          <a:p>
            <a:pPr marL="74295"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Articles are peer-reviewed and focus on technical topics, including green buildings, decarbonization, indoor air quality, energy management, thermal storage and alternative refrigerants.</a:t>
            </a:r>
            <a:endParaRPr kumimoji="0" lang="en-US" sz="1600" b="0" i="0" u="none" strike="noStrike" kern="1200" cap="none" spc="0" normalizeH="0" baseline="0" noProof="0" dirty="0">
              <a:ln>
                <a:noFill/>
              </a:ln>
              <a:solidFill>
                <a:srgbClr val="00B0F0"/>
              </a:solidFill>
              <a:effectLst/>
              <a:uLnTx/>
              <a:uFillTx/>
              <a:latin typeface="Aptos" panose="020B0004020202020204" pitchFamily="34" charset="0"/>
              <a:cs typeface="Arial Narrow" panose="020B0604020202020204" pitchFamily="34" charset="0"/>
            </a:endParaRPr>
          </a:p>
        </p:txBody>
      </p:sp>
      <p:sp>
        <p:nvSpPr>
          <p:cNvPr id="3" name="Rectangle 2">
            <a:extLst>
              <a:ext uri="{FF2B5EF4-FFF2-40B4-BE49-F238E27FC236}">
                <a16:creationId xmlns:a16="http://schemas.microsoft.com/office/drawing/2014/main" id="{9BE8FF7B-C2B9-4E34-9F20-9D2EB2A300F4}"/>
              </a:ext>
            </a:extLst>
          </p:cNvPr>
          <p:cNvSpPr/>
          <p:nvPr/>
        </p:nvSpPr>
        <p:spPr>
          <a:xfrm>
            <a:off x="4213786" y="5857985"/>
            <a:ext cx="376442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panose="020B0004020202020204" pitchFamily="34" charset="0"/>
                <a:cs typeface="Arial Narrow" panose="020B0604020202020204" pitchFamily="34" charset="0"/>
              </a:rPr>
              <a:t>ashrae.org/ashraejournal </a:t>
            </a:r>
          </a:p>
        </p:txBody>
      </p:sp>
      <p:sp>
        <p:nvSpPr>
          <p:cNvPr id="13" name="Rectangle 12">
            <a:extLst>
              <a:ext uri="{FF2B5EF4-FFF2-40B4-BE49-F238E27FC236}">
                <a16:creationId xmlns:a16="http://schemas.microsoft.com/office/drawing/2014/main" id="{6D6A4B69-456C-4D2C-9E49-6DA457278548}"/>
              </a:ext>
            </a:extLst>
          </p:cNvPr>
          <p:cNvSpPr/>
          <p:nvPr/>
        </p:nvSpPr>
        <p:spPr>
          <a:xfrm>
            <a:off x="9366622" y="4540519"/>
            <a:ext cx="197173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Brief talks with ASHRAE Journal authors on HVACR content published in the Journal.</a:t>
            </a:r>
            <a:endParaRPr kumimoji="0" lang="en-US" sz="1200" b="0" i="0" u="none" strike="noStrike" kern="1200" cap="none" spc="0" normalizeH="0" baseline="0" noProof="0" dirty="0">
              <a:ln>
                <a:noFill/>
              </a:ln>
              <a:solidFill>
                <a:srgbClr val="00B0F0"/>
              </a:solidFill>
              <a:effectLst/>
              <a:uLnTx/>
              <a:uFillTx/>
              <a:latin typeface="Aptos" panose="020B0004020202020204" pitchFamily="34" charset="0"/>
              <a:cs typeface="Arial Narrow" panose="020B0604020202020204" pitchFamily="34" charset="0"/>
            </a:endParaRPr>
          </a:p>
        </p:txBody>
      </p:sp>
      <p:pic>
        <p:nvPicPr>
          <p:cNvPr id="2052" name="Picture 4">
            <a:extLst>
              <a:ext uri="{FF2B5EF4-FFF2-40B4-BE49-F238E27FC236}">
                <a16:creationId xmlns:a16="http://schemas.microsoft.com/office/drawing/2014/main" id="{249EBFF8-C185-46ED-BD0C-5D226F306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6608" y="405962"/>
            <a:ext cx="1589935" cy="15899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DCDDFF2-305A-483B-84C0-F50E712E19DE}"/>
              </a:ext>
            </a:extLst>
          </p:cNvPr>
          <p:cNvPicPr>
            <a:picLocks noChangeAspect="1"/>
          </p:cNvPicPr>
          <p:nvPr/>
        </p:nvPicPr>
        <p:blipFill>
          <a:blip r:embed="rId4"/>
          <a:stretch>
            <a:fillRect/>
          </a:stretch>
        </p:blipFill>
        <p:spPr>
          <a:xfrm>
            <a:off x="9248784" y="1945632"/>
            <a:ext cx="1905581" cy="169338"/>
          </a:xfrm>
          <a:prstGeom prst="rect">
            <a:avLst/>
          </a:prstGeom>
        </p:spPr>
      </p:pic>
      <p:pic>
        <p:nvPicPr>
          <p:cNvPr id="10" name="Picture 9" descr="A hot air balloon with text&#10;&#10;Description automatically generated">
            <a:extLst>
              <a:ext uri="{FF2B5EF4-FFF2-40B4-BE49-F238E27FC236}">
                <a16:creationId xmlns:a16="http://schemas.microsoft.com/office/drawing/2014/main" id="{91F6A99F-D2C9-B128-36AF-7CE7D7836C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6022" y="3065040"/>
            <a:ext cx="1320521" cy="1320521"/>
          </a:xfrm>
          <a:prstGeom prst="rect">
            <a:avLst/>
          </a:prstGeom>
        </p:spPr>
      </p:pic>
      <p:sp>
        <p:nvSpPr>
          <p:cNvPr id="11" name="TextBox 10">
            <a:extLst>
              <a:ext uri="{FF2B5EF4-FFF2-40B4-BE49-F238E27FC236}">
                <a16:creationId xmlns:a16="http://schemas.microsoft.com/office/drawing/2014/main" id="{51E10C7E-C3CA-EEE3-54F3-A944E9B2B131}"/>
              </a:ext>
            </a:extLst>
          </p:cNvPr>
          <p:cNvSpPr txBox="1"/>
          <p:nvPr/>
        </p:nvSpPr>
        <p:spPr>
          <a:xfrm>
            <a:off x="9315259" y="2114970"/>
            <a:ext cx="197173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Discussions with leading ASHRAE experts to expand knowledge in the HVACR</a:t>
            </a:r>
            <a:br>
              <a:rPr kumimoji="0" lang="en-US" sz="12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industry.</a:t>
            </a:r>
          </a:p>
        </p:txBody>
      </p:sp>
      <p:pic>
        <p:nvPicPr>
          <p:cNvPr id="3076" name="Picture 4" descr="July 2025 ASHRAE Journal Cover">
            <a:extLst>
              <a:ext uri="{FF2B5EF4-FFF2-40B4-BE49-F238E27FC236}">
                <a16:creationId xmlns:a16="http://schemas.microsoft.com/office/drawing/2014/main" id="{4D4EA325-90A4-8BF4-6311-FE92D9D8C4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745" y="1266925"/>
            <a:ext cx="285750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white text on a black background&#10;&#10;Description automatically generated">
            <a:extLst>
              <a:ext uri="{FF2B5EF4-FFF2-40B4-BE49-F238E27FC236}">
                <a16:creationId xmlns:a16="http://schemas.microsoft.com/office/drawing/2014/main" id="{F335A7DB-44B2-955D-C0AF-A857086F20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52062" y="5787015"/>
            <a:ext cx="871870" cy="603603"/>
          </a:xfrm>
          <a:prstGeom prst="rect">
            <a:avLst/>
          </a:prstGeom>
        </p:spPr>
      </p:pic>
    </p:spTree>
    <p:extLst>
      <p:ext uri="{BB962C8B-B14F-4D97-AF65-F5344CB8AC3E}">
        <p14:creationId xmlns:p14="http://schemas.microsoft.com/office/powerpoint/2010/main" val="1070381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5482419-DD74-49A6-CDAF-4CF145D29FCB}"/>
              </a:ext>
            </a:extLst>
          </p:cNvPr>
          <p:cNvSpPr txBox="1">
            <a:spLocks/>
          </p:cNvSpPr>
          <p:nvPr/>
        </p:nvSpPr>
        <p:spPr>
          <a:xfrm>
            <a:off x="538373" y="189235"/>
            <a:ext cx="5866898" cy="858756"/>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600" b="1" kern="1200">
                <a:solidFill>
                  <a:srgbClr val="003366"/>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ASHRAE </a:t>
            </a:r>
            <a:r>
              <a:rPr kumimoji="0" lang="en-US" sz="360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Handbook</a:t>
            </a:r>
          </a:p>
        </p:txBody>
      </p:sp>
      <p:sp>
        <p:nvSpPr>
          <p:cNvPr id="9" name="TextBox 8">
            <a:extLst>
              <a:ext uri="{FF2B5EF4-FFF2-40B4-BE49-F238E27FC236}">
                <a16:creationId xmlns:a16="http://schemas.microsoft.com/office/drawing/2014/main" id="{D5FC40BC-E94A-198A-E3D1-12E4DF4218DE}"/>
              </a:ext>
            </a:extLst>
          </p:cNvPr>
          <p:cNvSpPr txBox="1"/>
          <p:nvPr/>
        </p:nvSpPr>
        <p:spPr>
          <a:xfrm>
            <a:off x="7542014" y="2245370"/>
            <a:ext cx="259961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549B"/>
                </a:solidFill>
                <a:effectLst/>
                <a:highlight>
                  <a:srgbClr val="FFFFFF"/>
                </a:highlight>
                <a:uLnTx/>
                <a:uFillTx/>
                <a:latin typeface="Aptos" panose="020B0004020202020204" pitchFamily="34" charset="0"/>
              </a:rPr>
              <a:t>Available in hardback, PDF, and as an interactive handbook online</a:t>
            </a:r>
            <a:r>
              <a:rPr kumimoji="0" lang="en-US" sz="1200" b="0" i="0" u="none" strike="noStrike" kern="1200" cap="none" spc="0" normalizeH="0" baseline="0" noProof="0" dirty="0">
                <a:ln>
                  <a:noFill/>
                </a:ln>
                <a:solidFill>
                  <a:srgbClr val="00549B"/>
                </a:solidFill>
                <a:effectLst/>
                <a:highlight>
                  <a:srgbClr val="FFFFFF"/>
                </a:highlight>
                <a:uLnTx/>
                <a:uFillTx/>
                <a:latin typeface="Aptos" panose="020B0004020202020204" pitchFamily="34" charset="0"/>
              </a:rPr>
              <a:t>.</a:t>
            </a:r>
            <a:endParaRPr kumimoji="0" lang="en-US" sz="1200" b="0" i="0" u="none" strike="noStrike" kern="1200" cap="none" spc="0" normalizeH="0" baseline="0" noProof="0" dirty="0">
              <a:ln>
                <a:noFill/>
              </a:ln>
              <a:solidFill>
                <a:srgbClr val="00549B"/>
              </a:solidFill>
              <a:effectLst/>
              <a:uLnTx/>
              <a:uFillTx/>
              <a:latin typeface="Aptos" panose="020B0004020202020204" pitchFamily="34" charset="0"/>
            </a:endParaRPr>
          </a:p>
        </p:txBody>
      </p:sp>
      <p:sp>
        <p:nvSpPr>
          <p:cNvPr id="10" name="Title 1">
            <a:extLst>
              <a:ext uri="{FF2B5EF4-FFF2-40B4-BE49-F238E27FC236}">
                <a16:creationId xmlns:a16="http://schemas.microsoft.com/office/drawing/2014/main" id="{47C733E2-6944-7DB0-B4CB-8D5A58BF88EE}"/>
              </a:ext>
            </a:extLst>
          </p:cNvPr>
          <p:cNvSpPr txBox="1">
            <a:spLocks/>
          </p:cNvSpPr>
          <p:nvPr/>
        </p:nvSpPr>
        <p:spPr>
          <a:xfrm>
            <a:off x="717555" y="1312466"/>
            <a:ext cx="5658007" cy="518350"/>
          </a:xfrm>
          <a:prstGeom prst="rect">
            <a:avLst/>
          </a:prstGeom>
        </p:spPr>
        <p:txBody>
          <a:bodyPr vert="horz" lIns="91440" tIns="45720" rIns="91440" bIns="45720" rtlCol="0" anchor="ctr">
            <a:normAutofit/>
          </a:bodyPr>
          <a:lstStyle>
            <a:lvl1pPr algn="l" defTabSz="912114" rtl="0" eaLnBrk="1" latinLnBrk="0" hangingPunct="1">
              <a:lnSpc>
                <a:spcPct val="90000"/>
              </a:lnSpc>
              <a:spcBef>
                <a:spcPct val="0"/>
              </a:spcBef>
              <a:buNone/>
              <a:defRPr sz="4389" kern="1200">
                <a:solidFill>
                  <a:schemeClr val="tx1"/>
                </a:solidFill>
                <a:latin typeface="+mj-lt"/>
                <a:ea typeface="+mj-ea"/>
                <a:cs typeface="+mj-cs"/>
              </a:defRPr>
            </a:lvl1pPr>
          </a:lstStyle>
          <a:p>
            <a:pPr marL="0" marR="0" lvl="0" indent="0" algn="l" defTabSz="912114"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ASHRAE Handbook – Print Version</a:t>
            </a:r>
          </a:p>
        </p:txBody>
      </p:sp>
      <p:sp>
        <p:nvSpPr>
          <p:cNvPr id="11" name="Title 1">
            <a:extLst>
              <a:ext uri="{FF2B5EF4-FFF2-40B4-BE49-F238E27FC236}">
                <a16:creationId xmlns:a16="http://schemas.microsoft.com/office/drawing/2014/main" id="{3E6235A5-26A5-6325-0BD4-9AA031D39BB5}"/>
              </a:ext>
            </a:extLst>
          </p:cNvPr>
          <p:cNvSpPr txBox="1">
            <a:spLocks/>
          </p:cNvSpPr>
          <p:nvPr/>
        </p:nvSpPr>
        <p:spPr>
          <a:xfrm>
            <a:off x="717555" y="1903615"/>
            <a:ext cx="6531161" cy="121298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Continuously refined and updated, ASHRAE has published its Handbook series since 1920s</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Volumes cover HVAC&amp;R fundamentals, systems, equipment </a:t>
            </a:r>
            <a:b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and a wide variety of applications</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Handbooks are also available in the ASHRAE Technology Portal</a:t>
            </a:r>
          </a:p>
        </p:txBody>
      </p:sp>
      <p:sp>
        <p:nvSpPr>
          <p:cNvPr id="12" name="Rectangle 11">
            <a:extLst>
              <a:ext uri="{FF2B5EF4-FFF2-40B4-BE49-F238E27FC236}">
                <a16:creationId xmlns:a16="http://schemas.microsoft.com/office/drawing/2014/main" id="{D712F4AA-39ED-9AEF-9444-386E05B258B5}"/>
              </a:ext>
            </a:extLst>
          </p:cNvPr>
          <p:cNvSpPr/>
          <p:nvPr/>
        </p:nvSpPr>
        <p:spPr>
          <a:xfrm>
            <a:off x="717555" y="3296139"/>
            <a:ext cx="5508535"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ASHRAE Handbook Online</a:t>
            </a:r>
          </a:p>
        </p:txBody>
      </p:sp>
      <p:sp>
        <p:nvSpPr>
          <p:cNvPr id="13" name="Rectangle 12">
            <a:extLst>
              <a:ext uri="{FF2B5EF4-FFF2-40B4-BE49-F238E27FC236}">
                <a16:creationId xmlns:a16="http://schemas.microsoft.com/office/drawing/2014/main" id="{F977AC55-FB2A-09ED-3153-C5F5A62B96E1}"/>
              </a:ext>
            </a:extLst>
          </p:cNvPr>
          <p:cNvSpPr/>
          <p:nvPr/>
        </p:nvSpPr>
        <p:spPr>
          <a:xfrm>
            <a:off x="717555" y="3969087"/>
            <a:ext cx="7519661" cy="1671227"/>
          </a:xfrm>
          <a:prstGeom prst="rect">
            <a:avLst/>
          </a:prstGeom>
        </p:spPr>
        <p:txBody>
          <a:bodyPr wrap="square">
            <a:spAutoFit/>
          </a:bodyPr>
          <a:lstStyle/>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Mobile device responsive</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Content from all four current Handbook volumes plus extra features such as videos, animations, spreadsheets and more</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Easier than ever to search across all volumes, print, ask questions about technical content, access bonus features and look up new terminology</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Eligible ASHRAE members can choose an ASHRAE Handbook Online subscription at a discounted rate during membership renewal</a:t>
            </a:r>
          </a:p>
        </p:txBody>
      </p:sp>
      <p:pic>
        <p:nvPicPr>
          <p:cNvPr id="17" name="Picture 4" descr="handbook online">
            <a:extLst>
              <a:ext uri="{FF2B5EF4-FFF2-40B4-BE49-F238E27FC236}">
                <a16:creationId xmlns:a16="http://schemas.microsoft.com/office/drawing/2014/main" id="{DC18FB5B-4669-7085-4936-2EBB03448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160" y="225374"/>
            <a:ext cx="3028065" cy="184479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24F30B4-55B4-CA31-92C9-918DF163B913}"/>
              </a:ext>
            </a:extLst>
          </p:cNvPr>
          <p:cNvSpPr txBox="1"/>
          <p:nvPr/>
        </p:nvSpPr>
        <p:spPr>
          <a:xfrm>
            <a:off x="4195973" y="6159038"/>
            <a:ext cx="4876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ptos" panose="020B0004020202020204" pitchFamily="34" charset="0"/>
              </a:rPr>
              <a:t>ashrae.org/handbook</a:t>
            </a:r>
          </a:p>
        </p:txBody>
      </p:sp>
      <p:pic>
        <p:nvPicPr>
          <p:cNvPr id="3" name="Picture 2" descr="A green book with yellow text&#10;&#10;AI-generated content may be incorrect.">
            <a:extLst>
              <a:ext uri="{FF2B5EF4-FFF2-40B4-BE49-F238E27FC236}">
                <a16:creationId xmlns:a16="http://schemas.microsoft.com/office/drawing/2014/main" id="{4D78B287-B82B-05F4-AA79-397CA304F79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022530" y="2906552"/>
            <a:ext cx="2238206" cy="2896503"/>
          </a:xfrm>
          <a:prstGeom prst="rect">
            <a:avLst/>
          </a:prstGeom>
          <a:ln>
            <a:noFill/>
          </a:ln>
          <a:effectLst>
            <a:outerShdw blurRad="63500" sx="102000" sy="102000" algn="ctr" rotWithShape="0">
              <a:prstClr val="black">
                <a:alpha val="40000"/>
              </a:prstClr>
            </a:outerShdw>
          </a:effectLst>
        </p:spPr>
      </p:pic>
      <p:pic>
        <p:nvPicPr>
          <p:cNvPr id="4" name="Picture 3" descr="A white text on a black background&#10;&#10;Description automatically generated">
            <a:extLst>
              <a:ext uri="{FF2B5EF4-FFF2-40B4-BE49-F238E27FC236}">
                <a16:creationId xmlns:a16="http://schemas.microsoft.com/office/drawing/2014/main" id="{8ABD2CAF-1D96-1002-D530-BF65FBD883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7736" y="6088068"/>
            <a:ext cx="871870" cy="603603"/>
          </a:xfrm>
          <a:prstGeom prst="rect">
            <a:avLst/>
          </a:prstGeom>
        </p:spPr>
      </p:pic>
    </p:spTree>
    <p:extLst>
      <p:ext uri="{BB962C8B-B14F-4D97-AF65-F5344CB8AC3E}">
        <p14:creationId xmlns:p14="http://schemas.microsoft.com/office/powerpoint/2010/main" val="4291325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3AF4B68-DD92-74F9-BEB7-6B8C6B6FA3F6}"/>
              </a:ext>
            </a:extLst>
          </p:cNvPr>
          <p:cNvSpPr/>
          <p:nvPr/>
        </p:nvSpPr>
        <p:spPr>
          <a:xfrm>
            <a:off x="3806636" y="4350710"/>
            <a:ext cx="2125895" cy="295356"/>
          </a:xfrm>
          <a:prstGeom prst="rect">
            <a:avLst/>
          </a:prstGeom>
          <a:solidFill>
            <a:srgbClr val="0099C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826CF88-91EC-4844-0384-1B390C3EB1CF}"/>
              </a:ext>
            </a:extLst>
          </p:cNvPr>
          <p:cNvSpPr/>
          <p:nvPr/>
        </p:nvSpPr>
        <p:spPr>
          <a:xfrm>
            <a:off x="1276656" y="4344916"/>
            <a:ext cx="2323979" cy="332805"/>
          </a:xfrm>
          <a:prstGeom prst="rect">
            <a:avLst/>
          </a:prstGeom>
          <a:solidFill>
            <a:srgbClr val="05549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88255FE-E393-D9A6-E23A-B5E7F3F2879B}"/>
              </a:ext>
            </a:extLst>
          </p:cNvPr>
          <p:cNvSpPr/>
          <p:nvPr/>
        </p:nvSpPr>
        <p:spPr>
          <a:xfrm>
            <a:off x="6185095" y="4344916"/>
            <a:ext cx="2323979" cy="308273"/>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933609" y="635781"/>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487682" y="635786"/>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dirty="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33609" y="8023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75432" y="7955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10554" y="802365"/>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05860" y="795504"/>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D0B122C-BB67-7C9F-0885-9F00EA6DFC26}"/>
              </a:ext>
            </a:extLst>
          </p:cNvPr>
          <p:cNvSpPr txBox="1"/>
          <p:nvPr/>
        </p:nvSpPr>
        <p:spPr>
          <a:xfrm>
            <a:off x="1543341" y="138682"/>
            <a:ext cx="6248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Aptos" panose="020B0004020202020204" pitchFamily="34" charset="0"/>
              </a:rPr>
              <a:t>Well-Recognized Standards</a:t>
            </a:r>
          </a:p>
        </p:txBody>
      </p:sp>
      <p:sp>
        <p:nvSpPr>
          <p:cNvPr id="10" name="TextBox 9">
            <a:extLst>
              <a:ext uri="{FF2B5EF4-FFF2-40B4-BE49-F238E27FC236}">
                <a16:creationId xmlns:a16="http://schemas.microsoft.com/office/drawing/2014/main" id="{1D22AF49-D15F-339A-6A5A-B1089C2472C5}"/>
              </a:ext>
            </a:extLst>
          </p:cNvPr>
          <p:cNvSpPr txBox="1"/>
          <p:nvPr/>
        </p:nvSpPr>
        <p:spPr>
          <a:xfrm>
            <a:off x="1242981" y="4390848"/>
            <a:ext cx="2391327" cy="307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xygen" panose="02000503000000000000" pitchFamily="2" charset="0"/>
                <a:ea typeface="+mn-ea"/>
                <a:cs typeface="+mn-cs"/>
              </a:rPr>
              <a:t>New Edition</a:t>
            </a:r>
          </a:p>
        </p:txBody>
      </p:sp>
      <p:sp>
        <p:nvSpPr>
          <p:cNvPr id="20" name="TextBox 19">
            <a:extLst>
              <a:ext uri="{FF2B5EF4-FFF2-40B4-BE49-F238E27FC236}">
                <a16:creationId xmlns:a16="http://schemas.microsoft.com/office/drawing/2014/main" id="{F369D16D-A29E-CCE8-D3F7-C8FDC919CCDB}"/>
              </a:ext>
            </a:extLst>
          </p:cNvPr>
          <p:cNvSpPr txBox="1"/>
          <p:nvPr/>
        </p:nvSpPr>
        <p:spPr>
          <a:xfrm>
            <a:off x="6030155" y="4355558"/>
            <a:ext cx="26338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xygen" panose="02000503000000000000" pitchFamily="2" charset="0"/>
                <a:ea typeface="+mn-ea"/>
                <a:cs typeface="+mn-cs"/>
              </a:rPr>
              <a:t>New Guideline</a:t>
            </a:r>
          </a:p>
        </p:txBody>
      </p:sp>
      <p:sp>
        <p:nvSpPr>
          <p:cNvPr id="23" name="TextBox 22">
            <a:extLst>
              <a:ext uri="{FF2B5EF4-FFF2-40B4-BE49-F238E27FC236}">
                <a16:creationId xmlns:a16="http://schemas.microsoft.com/office/drawing/2014/main" id="{E4ED3B5C-A732-F7D6-68E6-813F7F8AF0C4}"/>
              </a:ext>
            </a:extLst>
          </p:cNvPr>
          <p:cNvSpPr txBox="1"/>
          <p:nvPr/>
        </p:nvSpPr>
        <p:spPr>
          <a:xfrm>
            <a:off x="3777978" y="4352417"/>
            <a:ext cx="212589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xygen" panose="02000503000000000000" pitchFamily="2" charset="0"/>
                <a:ea typeface="+mn-ea"/>
                <a:cs typeface="+mn-cs"/>
              </a:rPr>
              <a:t>Wildfire Resource</a:t>
            </a:r>
          </a:p>
        </p:txBody>
      </p:sp>
      <p:sp>
        <p:nvSpPr>
          <p:cNvPr id="16" name="Content Placeholder 2">
            <a:extLst>
              <a:ext uri="{FF2B5EF4-FFF2-40B4-BE49-F238E27FC236}">
                <a16:creationId xmlns:a16="http://schemas.microsoft.com/office/drawing/2014/main" id="{3C13036B-22C5-D72D-8E8C-1E0522B617CA}"/>
              </a:ext>
            </a:extLst>
          </p:cNvPr>
          <p:cNvSpPr txBox="1">
            <a:spLocks/>
          </p:cNvSpPr>
          <p:nvPr/>
        </p:nvSpPr>
        <p:spPr>
          <a:xfrm>
            <a:off x="1276656" y="885064"/>
            <a:ext cx="10646910" cy="33247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ASHRAE Standard 15</a:t>
            </a:r>
            <a:r>
              <a:rPr kumimoji="0" lang="en-US" altLang="en-US" sz="1600" b="0"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 </a:t>
            </a:r>
            <a:r>
              <a:rPr kumimoji="0" lang="en-US" sz="1600" b="0" i="1"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Safety Standard for Refrigeration Systems and Designation and Classification of Refrigerants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ASHRAE Standard 90.1</a:t>
            </a:r>
            <a:r>
              <a:rPr kumimoji="0" lang="en-US" altLang="en-US" sz="1600" b="1"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 </a:t>
            </a:r>
            <a:r>
              <a:rPr kumimoji="0" lang="en-US" sz="1600" b="0" i="1"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Energy Standard for Sites and Buildings Except Low-Rise Residential Buildings </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ASHRAE Standard 62.2, </a:t>
            </a:r>
            <a:r>
              <a:rPr kumimoji="0" lang="en-US" sz="1600" b="0" i="1"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Ventilation and Acceptable Indoor Air Quality in Residential Buildings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ASHRAE Standard 34, </a:t>
            </a:r>
            <a:r>
              <a:rPr kumimoji="0" lang="en-US" sz="1600" b="0" i="1"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Designation and Safety Classification of Refrigerants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ASHRAE Standard 55, </a:t>
            </a:r>
            <a:r>
              <a:rPr kumimoji="0" lang="en-US" sz="1600" b="0" i="1"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Thermal Environmental Conditions for Human Occupancy </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ASHRAE Standard 62.1, </a:t>
            </a:r>
            <a:r>
              <a:rPr kumimoji="0" lang="en-US" sz="1600" b="0" i="1"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Ventilation for Acceptable Indoor Air Quality</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ASHRAE Standard 188, </a:t>
            </a:r>
            <a:r>
              <a:rPr kumimoji="0" lang="en-US" sz="1600" b="0" i="1"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Legionellosis: Risk Management for Building Water Systems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2021 International Green Construction Code (</a:t>
            </a:r>
            <a:r>
              <a:rPr kumimoji="0" lang="en-US" sz="1600" b="1" i="0" u="none" strike="noStrike" kern="1200" cap="none" spc="0" normalizeH="0" baseline="0" noProof="0" dirty="0" err="1">
                <a:ln>
                  <a:noFill/>
                </a:ln>
                <a:solidFill>
                  <a:srgbClr val="00549B"/>
                </a:solidFill>
                <a:effectLst/>
                <a:uLnTx/>
                <a:uFillTx/>
                <a:latin typeface="Aptos" panose="020B0004020202020204" pitchFamily="34" charset="0"/>
                <a:cs typeface="Arial Narrow" panose="020B0604020202020204" pitchFamily="34" charset="0"/>
              </a:rPr>
              <a:t>IgCC</a:t>
            </a:r>
            <a:r>
              <a:rPr kumimoji="0" lang="en-US" sz="16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Powered by ASHRAE/ICC/USGBC/IES Standard 189.1-2021</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altLang="en-US" sz="16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ASHRAE Standard 241, </a:t>
            </a:r>
            <a:r>
              <a:rPr kumimoji="0" lang="en-US" sz="1600" b="0" i="1"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Control of Infectious Aerosols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90000"/>
              </a:lnSpc>
              <a:spcBef>
                <a:spcPts val="1000"/>
              </a:spcBef>
              <a:spcAft>
                <a:spcPts val="0"/>
              </a:spcAft>
              <a:buClr>
                <a:prstClr val="black"/>
              </a:buClr>
              <a:buSzTx/>
              <a:buNone/>
              <a:tabLst/>
              <a:defRPr/>
            </a:pPr>
            <a:endParaRPr kumimoji="0" lang="en-US" alt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
        <p:nvSpPr>
          <p:cNvPr id="4" name="TextBox 3">
            <a:extLst>
              <a:ext uri="{FF2B5EF4-FFF2-40B4-BE49-F238E27FC236}">
                <a16:creationId xmlns:a16="http://schemas.microsoft.com/office/drawing/2014/main" id="{B90BEA3D-4C24-77CE-DCF2-16E1A16BC584}"/>
              </a:ext>
            </a:extLst>
          </p:cNvPr>
          <p:cNvSpPr txBox="1"/>
          <p:nvPr/>
        </p:nvSpPr>
        <p:spPr>
          <a:xfrm>
            <a:off x="7847568" y="4798480"/>
            <a:ext cx="4848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ptos" panose="020B0004020202020204" pitchFamily="34" charset="0"/>
                <a:ea typeface="Calibri" panose="020F0502020204030204" pitchFamily="34" charset="0"/>
                <a:cs typeface="Arial Narrow" panose="020B0604020202020204" pitchFamily="34" charset="0"/>
              </a:rPr>
              <a:t>ashrae.org/bookstore</a:t>
            </a:r>
            <a:endParaRPr kumimoji="0" lang="en-US" sz="2400" b="1" i="0" u="none" strike="noStrike" kern="1200" cap="none" spc="0" normalizeH="0" baseline="0" noProof="0" dirty="0">
              <a:ln>
                <a:noFill/>
              </a:ln>
              <a:solidFill>
                <a:srgbClr val="00B0F0"/>
              </a:solidFill>
              <a:effectLst/>
              <a:uLnTx/>
              <a:uFillTx/>
              <a:latin typeface="Aptos" panose="020B0004020202020204" pitchFamily="34" charset="0"/>
              <a:cs typeface="Arial Narrow" panose="020B0604020202020204" pitchFamily="34" charset="0"/>
            </a:endParaRPr>
          </a:p>
        </p:txBody>
      </p:sp>
      <p:pic>
        <p:nvPicPr>
          <p:cNvPr id="5" name="Picture 4" descr="A manual of a health care facility&#10;&#10;AI-generated content may be incorrect.">
            <a:extLst>
              <a:ext uri="{FF2B5EF4-FFF2-40B4-BE49-F238E27FC236}">
                <a16:creationId xmlns:a16="http://schemas.microsoft.com/office/drawing/2014/main" id="{30A9228A-B195-4EDA-48D0-F01E9D5B29D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67044" y="4794825"/>
            <a:ext cx="1433087" cy="1924493"/>
          </a:xfrm>
          <a:prstGeom prst="rect">
            <a:avLst/>
          </a:prstGeom>
          <a:effectLst>
            <a:outerShdw blurRad="292100" dist="139700" dir="2700000" algn="tl" rotWithShape="0">
              <a:prstClr val="black">
                <a:alpha val="65000"/>
              </a:prstClr>
            </a:outerShdw>
          </a:effectLst>
        </p:spPr>
      </p:pic>
      <p:pic>
        <p:nvPicPr>
          <p:cNvPr id="4098" name="Picture 2" descr="ASHRAE Guideline 44">
            <a:extLst>
              <a:ext uri="{FF2B5EF4-FFF2-40B4-BE49-F238E27FC236}">
                <a16:creationId xmlns:a16="http://schemas.microsoft.com/office/drawing/2014/main" id="{7CE77F3E-60B5-7F71-40A0-200ADC46A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9546" y="4794825"/>
            <a:ext cx="1487027" cy="1924493"/>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pic>
        <p:nvPicPr>
          <p:cNvPr id="4100" name="Picture 4" descr="3021595">
            <a:extLst>
              <a:ext uri="{FF2B5EF4-FFF2-40B4-BE49-F238E27FC236}">
                <a16:creationId xmlns:a16="http://schemas.microsoft.com/office/drawing/2014/main" id="{8E3206A5-8F48-3333-D693-2A72498060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5988" y="4793650"/>
            <a:ext cx="1433087" cy="1856330"/>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pic>
        <p:nvPicPr>
          <p:cNvPr id="7" name="Picture 6" descr="A blue hexagon with black background&#10;&#10;Description automatically generated">
            <a:extLst>
              <a:ext uri="{FF2B5EF4-FFF2-40B4-BE49-F238E27FC236}">
                <a16:creationId xmlns:a16="http://schemas.microsoft.com/office/drawing/2014/main" id="{39AE627A-36CC-07C3-92AB-C8940E0F3C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8953" y="6088818"/>
            <a:ext cx="858698" cy="593596"/>
          </a:xfrm>
          <a:prstGeom prst="rect">
            <a:avLst/>
          </a:prstGeom>
        </p:spPr>
      </p:pic>
    </p:spTree>
    <p:extLst>
      <p:ext uri="{BB962C8B-B14F-4D97-AF65-F5344CB8AC3E}">
        <p14:creationId xmlns:p14="http://schemas.microsoft.com/office/powerpoint/2010/main" val="1348641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sz="half" idx="4294967295"/>
          </p:nvPr>
        </p:nvSpPr>
        <p:spPr>
          <a:xfrm>
            <a:off x="440284" y="4700406"/>
            <a:ext cx="5446713" cy="1408700"/>
          </a:xfrm>
        </p:spPr>
        <p:txBody>
          <a:bodyPr>
            <a:normAutofit lnSpcReduction="10000"/>
          </a:bodyPr>
          <a:lstStyle/>
          <a:p>
            <a:pPr eaLnBrk="1" hangingPunct="1">
              <a:buClrTx/>
            </a:pPr>
            <a:r>
              <a:rPr lang="en-US" altLang="en-US" sz="1600" dirty="0">
                <a:solidFill>
                  <a:schemeClr val="tx1"/>
                </a:solidFill>
                <a:latin typeface="Aptos" panose="020B0004020202020204" pitchFamily="34" charset="0"/>
                <a:cs typeface="Arial Narrow" panose="020B0604020202020204" pitchFamily="34" charset="0"/>
              </a:rPr>
              <a:t>Developing standards </a:t>
            </a:r>
            <a:r>
              <a:rPr lang="en-US" altLang="en-US" sz="1600" dirty="0">
                <a:solidFill>
                  <a:srgbClr val="00549B"/>
                </a:solidFill>
                <a:latin typeface="Aptos" panose="020B0004020202020204" pitchFamily="34" charset="0"/>
                <a:cs typeface="Arial Narrow" panose="020B0604020202020204" pitchFamily="34" charset="0"/>
              </a:rPr>
              <a:t>since 1922</a:t>
            </a:r>
          </a:p>
          <a:p>
            <a:pPr eaLnBrk="1" hangingPunct="1">
              <a:buClr>
                <a:schemeClr val="tx1"/>
              </a:buClr>
            </a:pPr>
            <a:r>
              <a:rPr lang="en-US" altLang="en-US" sz="1600" dirty="0">
                <a:solidFill>
                  <a:srgbClr val="00549B"/>
                </a:solidFill>
                <a:latin typeface="Aptos" panose="020B0004020202020204" pitchFamily="34" charset="0"/>
                <a:cs typeface="Arial Narrow" panose="020B0604020202020204" pitchFamily="34" charset="0"/>
              </a:rPr>
              <a:t>130+ </a:t>
            </a:r>
            <a:r>
              <a:rPr lang="en-US" altLang="en-US" sz="1600" dirty="0">
                <a:solidFill>
                  <a:schemeClr val="tx1"/>
                </a:solidFill>
                <a:latin typeface="Aptos" panose="020B0004020202020204" pitchFamily="34" charset="0"/>
                <a:cs typeface="Arial Narrow" panose="020B0604020202020204" pitchFamily="34" charset="0"/>
              </a:rPr>
              <a:t>active standard or guideline projects</a:t>
            </a:r>
          </a:p>
          <a:p>
            <a:pPr eaLnBrk="1" hangingPunct="1">
              <a:buClrTx/>
            </a:pPr>
            <a:r>
              <a:rPr lang="en-US" altLang="en-US" sz="1600" dirty="0">
                <a:solidFill>
                  <a:schemeClr val="tx1"/>
                </a:solidFill>
                <a:latin typeface="Aptos" panose="020B0004020202020204" pitchFamily="34" charset="0"/>
                <a:cs typeface="Arial Narrow" panose="020B0604020202020204" pitchFamily="34" charset="0"/>
              </a:rPr>
              <a:t>Standards are reviewed and republished to ensure they are up-to-date, e.g., existing code-intended standards are on a three-year review cycle</a:t>
            </a:r>
            <a:endParaRPr lang="en-US" altLang="en-US" sz="1600" dirty="0">
              <a:solidFill>
                <a:schemeClr val="accent1">
                  <a:lumMod val="75000"/>
                </a:schemeClr>
              </a:solidFill>
              <a:latin typeface="Aptos" panose="020B0004020202020204" pitchFamily="34" charset="0"/>
              <a:cs typeface="Arial Narrow" panose="020B0604020202020204" pitchFamily="34" charset="0"/>
            </a:endParaRPr>
          </a:p>
          <a:p>
            <a:pPr marL="0" indent="0" algn="ctr" eaLnBrk="1" hangingPunct="1">
              <a:buNone/>
            </a:pPr>
            <a:endParaRPr lang="en-US" altLang="en-US" sz="1600" dirty="0">
              <a:solidFill>
                <a:schemeClr val="accent1">
                  <a:lumMod val="75000"/>
                </a:schemeClr>
              </a:solidFill>
              <a:latin typeface="Arial Narrow" panose="020B0604020202020204" pitchFamily="34" charset="0"/>
              <a:cs typeface="Arial Narrow" panose="020B0604020202020204" pitchFamily="34" charset="0"/>
            </a:endParaRPr>
          </a:p>
        </p:txBody>
      </p:sp>
      <p:sp>
        <p:nvSpPr>
          <p:cNvPr id="22530" name="Title 1"/>
          <p:cNvSpPr>
            <a:spLocks noGrp="1"/>
          </p:cNvSpPr>
          <p:nvPr>
            <p:ph type="title" idx="4294967295"/>
          </p:nvPr>
        </p:nvSpPr>
        <p:spPr>
          <a:xfrm>
            <a:off x="417820" y="422846"/>
            <a:ext cx="10758167" cy="895350"/>
          </a:xfrm>
        </p:spPr>
        <p:txBody>
          <a:bodyPr>
            <a:noAutofit/>
          </a:bodyPr>
          <a:lstStyle/>
          <a:p>
            <a:pPr algn="l" eaLnBrk="1" hangingPunct="1"/>
            <a:r>
              <a:rPr lang="en-US" altLang="en-US" sz="3600" b="1" dirty="0">
                <a:solidFill>
                  <a:srgbClr val="00549B"/>
                </a:solidFill>
                <a:latin typeface="Aptos" panose="020B0004020202020204" pitchFamily="34" charset="0"/>
                <a:cs typeface="Arial Narrow" panose="020B0604020202020204" pitchFamily="34" charset="0"/>
              </a:rPr>
              <a:t>What is the Online Standards </a:t>
            </a:r>
            <a:br>
              <a:rPr lang="en-US" altLang="en-US" sz="3600" b="1" dirty="0">
                <a:solidFill>
                  <a:srgbClr val="00549B"/>
                </a:solidFill>
                <a:latin typeface="Aptos" panose="020B0004020202020204" pitchFamily="34" charset="0"/>
                <a:cs typeface="Arial Narrow" panose="020B0604020202020204" pitchFamily="34" charset="0"/>
              </a:rPr>
            </a:br>
            <a:r>
              <a:rPr lang="en-US" altLang="en-US" sz="3600" b="1" dirty="0">
                <a:solidFill>
                  <a:srgbClr val="00549B"/>
                </a:solidFill>
                <a:latin typeface="Aptos" panose="020B0004020202020204" pitchFamily="34" charset="0"/>
                <a:cs typeface="Arial Narrow" panose="020B0604020202020204" pitchFamily="34" charset="0"/>
              </a:rPr>
              <a:t>Review Database?  </a:t>
            </a:r>
          </a:p>
        </p:txBody>
      </p:sp>
      <p:sp>
        <p:nvSpPr>
          <p:cNvPr id="2" name="Rectangle 1">
            <a:extLst>
              <a:ext uri="{FF2B5EF4-FFF2-40B4-BE49-F238E27FC236}">
                <a16:creationId xmlns:a16="http://schemas.microsoft.com/office/drawing/2014/main" id="{5FFAA33B-4603-433B-9745-B66AEADE76F0}"/>
              </a:ext>
            </a:extLst>
          </p:cNvPr>
          <p:cNvSpPr/>
          <p:nvPr/>
        </p:nvSpPr>
        <p:spPr>
          <a:xfrm>
            <a:off x="1574134" y="6175071"/>
            <a:ext cx="3179011"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B0F0"/>
                </a:solidFill>
                <a:effectLst/>
                <a:uLnTx/>
                <a:uFillTx/>
                <a:latin typeface="Aptos" panose="020B0004020202020204" pitchFamily="34" charset="0"/>
                <a:cs typeface="Arial Narrow" panose="020B0604020202020204" pitchFamily="34" charset="0"/>
              </a:rPr>
              <a:t>ashrae.org/standards</a:t>
            </a:r>
          </a:p>
        </p:txBody>
      </p:sp>
      <p:sp>
        <p:nvSpPr>
          <p:cNvPr id="7" name="Content Placeholder 4">
            <a:extLst>
              <a:ext uri="{FF2B5EF4-FFF2-40B4-BE49-F238E27FC236}">
                <a16:creationId xmlns:a16="http://schemas.microsoft.com/office/drawing/2014/main" id="{9C7B6DAC-F46E-4602-9117-8AE8F6A478D1}"/>
              </a:ext>
            </a:extLst>
          </p:cNvPr>
          <p:cNvSpPr txBox="1">
            <a:spLocks/>
          </p:cNvSpPr>
          <p:nvPr/>
        </p:nvSpPr>
        <p:spPr>
          <a:xfrm>
            <a:off x="6327468" y="1528145"/>
            <a:ext cx="4848520" cy="45809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B0F0"/>
              </a:buClr>
              <a:buSzTx/>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The </a:t>
            </a:r>
            <a:r>
              <a:rPr kumimoji="0" lang="en-US" sz="1600" b="0"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Online Standards Review Database </a:t>
            </a:r>
            <a: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allows </a:t>
            </a:r>
            <a:b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access to public review drafts for standards, guidelines and addenda and to submit comments.</a:t>
            </a:r>
            <a:b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br>
            <a:b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The system offers a dashboard which highlights items that require attention, provides quick links to individual and committee comments, continuous maintenance proposals and outstanding ballot results.</a:t>
            </a:r>
          </a:p>
        </p:txBody>
      </p:sp>
      <p:sp>
        <p:nvSpPr>
          <p:cNvPr id="8" name="TextBox 7">
            <a:extLst>
              <a:ext uri="{FF2B5EF4-FFF2-40B4-BE49-F238E27FC236}">
                <a16:creationId xmlns:a16="http://schemas.microsoft.com/office/drawing/2014/main" id="{9FAF5DD1-0EC0-48DD-AC39-5DC5AC082708}"/>
              </a:ext>
            </a:extLst>
          </p:cNvPr>
          <p:cNvSpPr txBox="1"/>
          <p:nvPr/>
        </p:nvSpPr>
        <p:spPr>
          <a:xfrm>
            <a:off x="6281033" y="4189770"/>
            <a:ext cx="4848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ptos" panose="020B0004020202020204" pitchFamily="34" charset="0"/>
                <a:ea typeface="Calibri" panose="020F0502020204030204" pitchFamily="34" charset="0"/>
                <a:cs typeface="Arial Narrow" panose="020B0604020202020204" pitchFamily="34" charset="0"/>
              </a:rPr>
              <a:t>ashrae.org/publicreviews</a:t>
            </a:r>
            <a:endParaRPr kumimoji="0" lang="en-US" sz="2400" b="1" i="0" u="none" strike="noStrike" kern="1200" cap="none" spc="0" normalizeH="0" baseline="0" noProof="0" dirty="0">
              <a:ln>
                <a:noFill/>
              </a:ln>
              <a:solidFill>
                <a:srgbClr val="00B0F0"/>
              </a:solidFill>
              <a:effectLst/>
              <a:uLnTx/>
              <a:uFillTx/>
              <a:latin typeface="Aptos" panose="020B0004020202020204" pitchFamily="34" charset="0"/>
              <a:cs typeface="Arial Narrow" panose="020B0604020202020204" pitchFamily="34" charset="0"/>
            </a:endParaRPr>
          </a:p>
        </p:txBody>
      </p:sp>
      <p:pic>
        <p:nvPicPr>
          <p:cNvPr id="9" name="Picture 8" descr="A screenshot of a cell phone&#10;&#10;Description generated with very high confidence">
            <a:extLst>
              <a:ext uri="{FF2B5EF4-FFF2-40B4-BE49-F238E27FC236}">
                <a16:creationId xmlns:a16="http://schemas.microsoft.com/office/drawing/2014/main" id="{3CAF9BFD-524A-4D95-A249-8E031D806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821" y="1784913"/>
            <a:ext cx="5469176" cy="2297632"/>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8CCFA8BB-9EDB-D5D6-7654-D9F1047214C9}"/>
              </a:ext>
            </a:extLst>
          </p:cNvPr>
          <p:cNvSpPr/>
          <p:nvPr/>
        </p:nvSpPr>
        <p:spPr>
          <a:xfrm>
            <a:off x="1990419" y="4132960"/>
            <a:ext cx="2323979" cy="332805"/>
          </a:xfrm>
          <a:prstGeom prst="rect">
            <a:avLst/>
          </a:prstGeom>
          <a:solidFill>
            <a:srgbClr val="05549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F703C69-C569-B1FF-1CD7-2876C44CB7C9}"/>
              </a:ext>
            </a:extLst>
          </p:cNvPr>
          <p:cNvSpPr txBox="1"/>
          <p:nvPr/>
        </p:nvSpPr>
        <p:spPr>
          <a:xfrm>
            <a:off x="1835479" y="4157126"/>
            <a:ext cx="26338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xygen" panose="02000503000000000000" pitchFamily="2" charset="0"/>
                <a:ea typeface="+mn-ea"/>
                <a:cs typeface="+mn-cs"/>
              </a:rPr>
              <a:t>Updated and Improved</a:t>
            </a:r>
          </a:p>
        </p:txBody>
      </p:sp>
      <p:pic>
        <p:nvPicPr>
          <p:cNvPr id="6" name="Picture 5" descr="A blue hexagon with black background&#10;&#10;Description automatically generated">
            <a:extLst>
              <a:ext uri="{FF2B5EF4-FFF2-40B4-BE49-F238E27FC236}">
                <a16:creationId xmlns:a16="http://schemas.microsoft.com/office/drawing/2014/main" id="{B6E63B36-06C3-ACE6-40E7-606E6506D6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7289" y="6109106"/>
            <a:ext cx="858698" cy="593596"/>
          </a:xfrm>
          <a:prstGeom prst="rect">
            <a:avLst/>
          </a:prstGeom>
        </p:spPr>
      </p:pic>
    </p:spTree>
    <p:extLst>
      <p:ext uri="{BB962C8B-B14F-4D97-AF65-F5344CB8AC3E}">
        <p14:creationId xmlns:p14="http://schemas.microsoft.com/office/powerpoint/2010/main" val="1646793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15D8444-DB91-BDE1-6F42-6CAF4E2FF2D5}"/>
              </a:ext>
            </a:extLst>
          </p:cNvPr>
          <p:cNvSpPr txBox="1"/>
          <p:nvPr/>
        </p:nvSpPr>
        <p:spPr>
          <a:xfrm>
            <a:off x="357350" y="1591482"/>
            <a:ext cx="4897822" cy="3990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49B"/>
                </a:solidFill>
                <a:effectLst/>
                <a:highlight>
                  <a:srgbClr val="FFFFFF"/>
                </a:highlight>
                <a:uLnTx/>
                <a:uFillTx/>
                <a:latin typeface="Aptos" panose="020B0004020202020204" pitchFamily="34" charset="0"/>
              </a:rPr>
              <a:t>What do Technical Committees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effectLst/>
              <a:highlight>
                <a:srgbClr val="FFFFFF"/>
              </a:highlight>
              <a:uLnTx/>
              <a:uFillTx/>
              <a:latin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highlight>
                  <a:srgbClr val="FFFFFF"/>
                </a:highlight>
                <a:uLnTx/>
                <a:uFillTx/>
                <a:latin typeface="Aptos" panose="020B0004020202020204" pitchFamily="34" charset="0"/>
              </a:rPr>
              <a:t>Prepare the text of ASHRAE Handbook chapters</a:t>
            </a:r>
          </a:p>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highlight>
                  <a:srgbClr val="FFFFFF"/>
                </a:highlight>
                <a:uLnTx/>
                <a:uFillTx/>
                <a:latin typeface="Aptos" panose="020B0004020202020204" pitchFamily="34" charset="0"/>
              </a:rPr>
              <a:t>originate, coordinate, and supervise Society-sponsored research projects</a:t>
            </a:r>
          </a:p>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highlight>
                  <a:srgbClr val="FFFFFF"/>
                </a:highlight>
                <a:uLnTx/>
                <a:uFillTx/>
                <a:latin typeface="Aptos" panose="020B0004020202020204" pitchFamily="34" charset="0"/>
              </a:rPr>
              <a:t>present programs at ASHRAE meetings</a:t>
            </a:r>
          </a:p>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highlight>
                  <a:srgbClr val="FFFFFF"/>
                </a:highlight>
                <a:uLnTx/>
                <a:uFillTx/>
                <a:latin typeface="Aptos" panose="020B0004020202020204" pitchFamily="34" charset="0"/>
              </a:rPr>
              <a:t>review technical papers</a:t>
            </a:r>
          </a:p>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highlight>
                  <a:srgbClr val="FFFFFF"/>
                </a:highlight>
                <a:uLnTx/>
                <a:uFillTx/>
                <a:latin typeface="Aptos" panose="020B0004020202020204" pitchFamily="34" charset="0"/>
              </a:rPr>
              <a:t>evaluate the need for standards</a:t>
            </a:r>
          </a:p>
          <a:p>
            <a:pPr marL="285750" marR="0" lvl="0" indent="-285750" algn="l"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highlight>
                  <a:srgbClr val="FFFFFF"/>
                </a:highlight>
                <a:uLnTx/>
                <a:uFillTx/>
                <a:latin typeface="Aptos" panose="020B0004020202020204" pitchFamily="34" charset="0"/>
              </a:rPr>
              <a:t>Advise the Society on all aspects of the technology it embraces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 name="Rectangle 2">
            <a:extLst>
              <a:ext uri="{FF2B5EF4-FFF2-40B4-BE49-F238E27FC236}">
                <a16:creationId xmlns:a16="http://schemas.microsoft.com/office/drawing/2014/main" id="{26709870-435B-7C08-6719-43FBD5133E6F}"/>
              </a:ext>
            </a:extLst>
          </p:cNvPr>
          <p:cNvSpPr>
            <a:spLocks noChangeArrowheads="1"/>
          </p:cNvSpPr>
          <p:nvPr/>
        </p:nvSpPr>
        <p:spPr bwMode="auto">
          <a:xfrm>
            <a:off x="6096000" y="2002584"/>
            <a:ext cx="6032932" cy="435741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ptos" panose="020B0004020202020204" pitchFamily="34" charset="0"/>
              </a:rPr>
              <a:t>Section 1.0 - Fundamentals and General</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ptos" panose="020B0004020202020204" pitchFamily="34" charset="0"/>
              </a:rPr>
              <a:t>Section 2.0 - Environmental Quality</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ptos" panose="020B0004020202020204" pitchFamily="34" charset="0"/>
              </a:rPr>
              <a:t>Section 3.0 - Materials and Processes</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ptos" panose="020B0004020202020204" pitchFamily="34" charset="0"/>
              </a:rPr>
              <a:t>Section 4.0 - Load Calculations and Energy Requirements</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ptos" panose="020B0004020202020204" pitchFamily="34" charset="0"/>
              </a:rPr>
              <a:t>Section 5.0 - Ventilation and Air Distribution</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ptos" panose="020B0004020202020204" pitchFamily="34" charset="0"/>
              </a:rPr>
              <a:t>Section 6.0 - Heating Equipment, Heating and Cooling Systems and Applications</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ptos" panose="020B0004020202020204" pitchFamily="34" charset="0"/>
              </a:rPr>
              <a:t>Section 7.0 - Building Performance</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ptos" panose="020B0004020202020204" pitchFamily="34" charset="0"/>
              </a:rPr>
              <a:t>Section 8.0 - Air-Conditioning and Refrigeration System Components</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ptos" panose="020B0004020202020204" pitchFamily="34" charset="0"/>
              </a:rPr>
              <a:t>Section 9.0 - Building Applications</a:t>
            </a:r>
          </a:p>
          <a:p>
            <a:pPr marL="0" marR="0" lvl="0" indent="0" algn="l" defTabSz="914400" rtl="0" eaLnBrk="0" fontAlgn="base" latinLnBrk="0" hangingPunct="0">
              <a:lnSpc>
                <a:spcPts val="28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ptos" panose="020B0004020202020204" pitchFamily="34" charset="0"/>
              </a:rPr>
              <a:t>Section 10.0 - Refrigeration Systems</a:t>
            </a:r>
            <a:endParaRPr kumimoji="0" lang="en-US" sz="1600" b="0" i="0" u="none" strike="noStrike" kern="1200" cap="none" spc="0" normalizeH="0" baseline="0" noProof="0" dirty="0">
              <a:ln>
                <a:noFill/>
              </a:ln>
              <a:solidFill>
                <a:prstClr val="black"/>
              </a:solidFill>
              <a:effectLst/>
              <a:uLnTx/>
              <a:uFillTx/>
              <a:latin typeface="Aptos" panose="020B0004020202020204" pitchFamily="34" charset="0"/>
            </a:endParaRPr>
          </a:p>
        </p:txBody>
      </p:sp>
      <p:sp>
        <p:nvSpPr>
          <p:cNvPr id="9" name="TextBox 8">
            <a:extLst>
              <a:ext uri="{FF2B5EF4-FFF2-40B4-BE49-F238E27FC236}">
                <a16:creationId xmlns:a16="http://schemas.microsoft.com/office/drawing/2014/main" id="{2EDF91F3-FFC2-1B54-B338-BBC327AE88CB}"/>
              </a:ext>
            </a:extLst>
          </p:cNvPr>
          <p:cNvSpPr txBox="1"/>
          <p:nvPr/>
        </p:nvSpPr>
        <p:spPr>
          <a:xfrm>
            <a:off x="0" y="748110"/>
            <a:ext cx="1254287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549B"/>
                </a:solidFill>
                <a:effectLst/>
                <a:uLnTx/>
                <a:uFillTx/>
                <a:latin typeface="Aptos" panose="020B0004020202020204" pitchFamily="34" charset="0"/>
              </a:rPr>
              <a:t>Consider Participating in an ASHRAE Technical Committee</a:t>
            </a:r>
          </a:p>
        </p:txBody>
      </p:sp>
      <p:sp>
        <p:nvSpPr>
          <p:cNvPr id="12" name="TextBox 11">
            <a:extLst>
              <a:ext uri="{FF2B5EF4-FFF2-40B4-BE49-F238E27FC236}">
                <a16:creationId xmlns:a16="http://schemas.microsoft.com/office/drawing/2014/main" id="{AC5130DB-CAE6-1019-6F25-87DEB1007FA9}"/>
              </a:ext>
            </a:extLst>
          </p:cNvPr>
          <p:cNvSpPr txBox="1"/>
          <p:nvPr/>
        </p:nvSpPr>
        <p:spPr>
          <a:xfrm>
            <a:off x="6096000" y="1591482"/>
            <a:ext cx="62221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49B"/>
                </a:solidFill>
                <a:effectLst/>
                <a:uLnTx/>
                <a:uFillTx/>
                <a:latin typeface="Aptos" panose="020B0004020202020204" pitchFamily="34" charset="0"/>
              </a:rPr>
              <a:t>Technical Committee Sections:</a:t>
            </a:r>
          </a:p>
        </p:txBody>
      </p:sp>
      <p:sp>
        <p:nvSpPr>
          <p:cNvPr id="13" name="TextBox 12">
            <a:extLst>
              <a:ext uri="{FF2B5EF4-FFF2-40B4-BE49-F238E27FC236}">
                <a16:creationId xmlns:a16="http://schemas.microsoft.com/office/drawing/2014/main" id="{0E97BB97-C474-0825-7930-28BC99D08666}"/>
              </a:ext>
            </a:extLst>
          </p:cNvPr>
          <p:cNvSpPr txBox="1"/>
          <p:nvPr/>
        </p:nvSpPr>
        <p:spPr>
          <a:xfrm>
            <a:off x="472965" y="5779359"/>
            <a:ext cx="5538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AACE3"/>
                </a:solidFill>
                <a:effectLst/>
                <a:uLnTx/>
                <a:uFillTx/>
                <a:latin typeface="Aptos" panose="020B0004020202020204" pitchFamily="34" charset="0"/>
              </a:rPr>
              <a:t>Network, give back and learn. </a:t>
            </a:r>
            <a:r>
              <a:rPr kumimoji="0" lang="en-US" sz="2400" b="1" i="0" u="none" strike="noStrike" kern="1200" cap="none" spc="0" normalizeH="0" baseline="0" noProof="0" dirty="0">
                <a:ln>
                  <a:noFill/>
                </a:ln>
                <a:solidFill>
                  <a:srgbClr val="2AACE3"/>
                </a:solidFill>
                <a:effectLst/>
                <a:uLnTx/>
                <a:uFillTx/>
                <a:latin typeface="Aptos" panose="020B0004020202020204" pitchFamily="34" charset="0"/>
              </a:rPr>
              <a:t>ashrae.org/tcs</a:t>
            </a:r>
          </a:p>
        </p:txBody>
      </p:sp>
      <p:pic>
        <p:nvPicPr>
          <p:cNvPr id="3" name="Picture 2" descr="A blue hexagon with black background&#10;&#10;Description automatically generated">
            <a:extLst>
              <a:ext uri="{FF2B5EF4-FFF2-40B4-BE49-F238E27FC236}">
                <a16:creationId xmlns:a16="http://schemas.microsoft.com/office/drawing/2014/main" id="{2CE284F1-37A0-2A8D-928A-323883A20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8953" y="6088818"/>
            <a:ext cx="858698" cy="593596"/>
          </a:xfrm>
          <a:prstGeom prst="rect">
            <a:avLst/>
          </a:prstGeom>
        </p:spPr>
      </p:pic>
    </p:spTree>
    <p:extLst>
      <p:ext uri="{BB962C8B-B14F-4D97-AF65-F5344CB8AC3E}">
        <p14:creationId xmlns:p14="http://schemas.microsoft.com/office/powerpoint/2010/main" val="2525462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B60A23A-C653-09EF-C722-22E6D92248C8}"/>
              </a:ext>
            </a:extLst>
          </p:cNvPr>
          <p:cNvSpPr/>
          <p:nvPr/>
        </p:nvSpPr>
        <p:spPr>
          <a:xfrm>
            <a:off x="0" y="1179623"/>
            <a:ext cx="12192000" cy="716804"/>
          </a:xfrm>
          <a:prstGeom prst="rect">
            <a:avLst/>
          </a:prstGeom>
          <a:solidFill>
            <a:srgbClr val="8EC64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7B07D443-36EC-11E1-E3AB-50F2766E93CF}"/>
              </a:ext>
            </a:extLst>
          </p:cNvPr>
          <p:cNvSpPr txBox="1">
            <a:spLocks/>
          </p:cNvSpPr>
          <p:nvPr/>
        </p:nvSpPr>
        <p:spPr>
          <a:xfrm>
            <a:off x="3953272" y="606285"/>
            <a:ext cx="3405929"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PROFESSIONAL DEVELOPMENT</a:t>
            </a:r>
          </a:p>
        </p:txBody>
      </p:sp>
      <p:sp>
        <p:nvSpPr>
          <p:cNvPr id="7" name="Title 1">
            <a:extLst>
              <a:ext uri="{FF2B5EF4-FFF2-40B4-BE49-F238E27FC236}">
                <a16:creationId xmlns:a16="http://schemas.microsoft.com/office/drawing/2014/main" id="{F5ADC07B-9FC2-6038-7C5D-FFDF810101DD}"/>
              </a:ext>
            </a:extLst>
          </p:cNvPr>
          <p:cNvSpPr txBox="1">
            <a:spLocks/>
          </p:cNvSpPr>
          <p:nvPr/>
        </p:nvSpPr>
        <p:spPr>
          <a:xfrm>
            <a:off x="7221136"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CONFERENCES</a:t>
            </a: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507345" y="606290"/>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5327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5095"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30217"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25523"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6015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261F30-B577-EA02-BB63-0FF6CB0B74DD}"/>
              </a:ext>
            </a:extLst>
          </p:cNvPr>
          <p:cNvSpPr txBox="1"/>
          <p:nvPr/>
        </p:nvSpPr>
        <p:spPr>
          <a:xfrm>
            <a:off x="821860" y="449703"/>
            <a:ext cx="1208484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Aptos" panose="020B0004020202020204" pitchFamily="34" charset="0"/>
              </a:rPr>
              <a:t>Find Thousands of Publications in the Bookstore</a:t>
            </a:r>
          </a:p>
        </p:txBody>
      </p:sp>
      <p:pic>
        <p:nvPicPr>
          <p:cNvPr id="18" name="Picture 17" descr="A cartoon of a child holding a sign&#10;&#10;Description automatically generated">
            <a:extLst>
              <a:ext uri="{FF2B5EF4-FFF2-40B4-BE49-F238E27FC236}">
                <a16:creationId xmlns:a16="http://schemas.microsoft.com/office/drawing/2014/main" id="{D9BDEAA8-C20B-0891-84F0-2BA4F483CB29}"/>
              </a:ext>
            </a:extLst>
          </p:cNvPr>
          <p:cNvPicPr>
            <a:picLocks noChangeAspect="1"/>
          </p:cNvPicPr>
          <p:nvPr/>
        </p:nvPicPr>
        <p:blipFill>
          <a:blip r:embed="rId3"/>
          <a:stretch>
            <a:fillRect/>
          </a:stretch>
        </p:blipFill>
        <p:spPr>
          <a:xfrm>
            <a:off x="6187017" y="2445335"/>
            <a:ext cx="2743200" cy="2718897"/>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F7E181E6-17A1-DC98-34AA-384D6B580077}"/>
              </a:ext>
            </a:extLst>
          </p:cNvPr>
          <p:cNvSpPr txBox="1"/>
          <p:nvPr/>
        </p:nvSpPr>
        <p:spPr>
          <a:xfrm>
            <a:off x="2033680" y="1315263"/>
            <a:ext cx="81246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panose="020B0004020202020204" pitchFamily="34" charset="0"/>
              </a:rPr>
              <a:t>Get the Latest and most Popular ASHRAE Publications </a:t>
            </a:r>
          </a:p>
        </p:txBody>
      </p:sp>
      <p:sp>
        <p:nvSpPr>
          <p:cNvPr id="3" name="TextBox 2">
            <a:extLst>
              <a:ext uri="{FF2B5EF4-FFF2-40B4-BE49-F238E27FC236}">
                <a16:creationId xmlns:a16="http://schemas.microsoft.com/office/drawing/2014/main" id="{607EBBD8-A7A1-0D78-00F4-486F2ABBE714}"/>
              </a:ext>
            </a:extLst>
          </p:cNvPr>
          <p:cNvSpPr txBox="1"/>
          <p:nvPr/>
        </p:nvSpPr>
        <p:spPr>
          <a:xfrm>
            <a:off x="3671740" y="6123630"/>
            <a:ext cx="4848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ptos" panose="020B0004020202020204" pitchFamily="34" charset="0"/>
                <a:ea typeface="Calibri" panose="020F0502020204030204" pitchFamily="34" charset="0"/>
                <a:cs typeface="Arial Narrow" panose="020B0604020202020204" pitchFamily="34" charset="0"/>
              </a:rPr>
              <a:t>ashrae.org/bookstore</a:t>
            </a:r>
            <a:endParaRPr kumimoji="0" lang="en-US" sz="2400" b="1" i="0" u="none" strike="noStrike" kern="1200" cap="none" spc="0" normalizeH="0" baseline="0" noProof="0" dirty="0">
              <a:ln>
                <a:noFill/>
              </a:ln>
              <a:solidFill>
                <a:srgbClr val="00B0F0"/>
              </a:solidFill>
              <a:effectLst/>
              <a:uLnTx/>
              <a:uFillTx/>
              <a:latin typeface="Aptos" panose="020B0004020202020204" pitchFamily="34" charset="0"/>
              <a:cs typeface="Arial Narrow" panose="020B0604020202020204" pitchFamily="34" charset="0"/>
            </a:endParaRPr>
          </a:p>
        </p:txBody>
      </p:sp>
      <p:pic>
        <p:nvPicPr>
          <p:cNvPr id="5" name="Picture 4">
            <a:extLst>
              <a:ext uri="{FF2B5EF4-FFF2-40B4-BE49-F238E27FC236}">
                <a16:creationId xmlns:a16="http://schemas.microsoft.com/office/drawing/2014/main" id="{5451449C-C137-8BE6-0CAD-9E5D31D3E20B}"/>
              </a:ext>
            </a:extLst>
          </p:cNvPr>
          <p:cNvPicPr>
            <a:picLocks noChangeAspect="1"/>
          </p:cNvPicPr>
          <p:nvPr/>
        </p:nvPicPr>
        <p:blipFill>
          <a:blip r:embed="rId4"/>
          <a:stretch>
            <a:fillRect/>
          </a:stretch>
        </p:blipFill>
        <p:spPr>
          <a:xfrm>
            <a:off x="9233076" y="2152263"/>
            <a:ext cx="2584894" cy="3277931"/>
          </a:xfrm>
          <a:prstGeom prst="rect">
            <a:avLst/>
          </a:prstGeom>
          <a:ln>
            <a:noFill/>
          </a:ln>
          <a:effectLst>
            <a:outerShdw blurRad="292100" dist="139700" dir="2700000" algn="tl" rotWithShape="0">
              <a:srgbClr val="333333">
                <a:alpha val="65000"/>
              </a:srgbClr>
            </a:outerShdw>
          </a:effectLst>
        </p:spPr>
      </p:pic>
      <p:pic>
        <p:nvPicPr>
          <p:cNvPr id="6146" name="Picture 2" descr="2899638">
            <a:extLst>
              <a:ext uri="{FF2B5EF4-FFF2-40B4-BE49-F238E27FC236}">
                <a16:creationId xmlns:a16="http://schemas.microsoft.com/office/drawing/2014/main" id="{DB3CFA5E-AC9F-3DE4-2647-D0517EFB17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323" y="2378796"/>
            <a:ext cx="2355680" cy="3051398"/>
          </a:xfrm>
          <a:prstGeom prst="rect">
            <a:avLst/>
          </a:prstGeom>
          <a:noFill/>
          <a:effectLst>
            <a:outerShdw blurRad="292100" dist="139700" dir="2700000" algn="ctr" rotWithShape="0">
              <a:prstClr val="black">
                <a:alpha val="65000"/>
              </a:prstClr>
            </a:outerShdw>
          </a:effectLst>
          <a:extLst>
            <a:ext uri="{909E8E84-426E-40DD-AFC4-6F175D3DCCD1}">
              <a14:hiddenFill xmlns:a14="http://schemas.microsoft.com/office/drawing/2010/main">
                <a:solidFill>
                  <a:srgbClr val="FFFFFF"/>
                </a:solidFill>
              </a14:hiddenFill>
            </a:ext>
          </a:extLst>
        </p:spPr>
      </p:pic>
      <p:pic>
        <p:nvPicPr>
          <p:cNvPr id="8" name="Picture 7" descr="A green book with yellow text&#10;&#10;AI-generated content may be incorrect.">
            <a:extLst>
              <a:ext uri="{FF2B5EF4-FFF2-40B4-BE49-F238E27FC236}">
                <a16:creationId xmlns:a16="http://schemas.microsoft.com/office/drawing/2014/main" id="{1A72FAC4-E441-7103-C622-286AC821846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351907" y="2445335"/>
            <a:ext cx="2238206" cy="2896503"/>
          </a:xfrm>
          <a:prstGeom prst="rect">
            <a:avLst/>
          </a:prstGeom>
          <a:ln>
            <a:noFill/>
          </a:ln>
          <a:effectLst>
            <a:outerShdw blurRad="292100" dist="139700" dir="2700000" algn="ctr" rotWithShape="0">
              <a:prstClr val="black">
                <a:alpha val="65000"/>
              </a:prstClr>
            </a:outerShdw>
          </a:effectLst>
        </p:spPr>
      </p:pic>
      <p:pic>
        <p:nvPicPr>
          <p:cNvPr id="20" name="Picture 19" descr="A blue hexagon with black background&#10;&#10;Description automatically generated">
            <a:extLst>
              <a:ext uri="{FF2B5EF4-FFF2-40B4-BE49-F238E27FC236}">
                <a16:creationId xmlns:a16="http://schemas.microsoft.com/office/drawing/2014/main" id="{86EBE509-05F8-1AD1-2269-0B6B2F0747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8953" y="6088818"/>
            <a:ext cx="858698" cy="593596"/>
          </a:xfrm>
          <a:prstGeom prst="rect">
            <a:avLst/>
          </a:prstGeom>
        </p:spPr>
      </p:pic>
    </p:spTree>
    <p:extLst>
      <p:ext uri="{BB962C8B-B14F-4D97-AF65-F5344CB8AC3E}">
        <p14:creationId xmlns:p14="http://schemas.microsoft.com/office/powerpoint/2010/main" val="1146266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4"/>
          <p:cNvSpPr>
            <a:spLocks noGrp="1"/>
          </p:cNvSpPr>
          <p:nvPr>
            <p:ph sz="half" idx="4294967295"/>
          </p:nvPr>
        </p:nvSpPr>
        <p:spPr>
          <a:xfrm>
            <a:off x="675124" y="1471999"/>
            <a:ext cx="9676347" cy="838005"/>
          </a:xfrm>
        </p:spPr>
        <p:txBody>
          <a:bodyPr vert="horz" lIns="91440" tIns="45720" rIns="91440" bIns="45720" rtlCol="0" anchor="t">
            <a:noAutofit/>
          </a:bodyPr>
          <a:lstStyle/>
          <a:p>
            <a:pPr marL="0" marR="0" lvl="0" indent="0">
              <a:spcBef>
                <a:spcPts val="0"/>
              </a:spcBef>
              <a:spcAft>
                <a:spcPts val="0"/>
              </a:spcAft>
              <a:buClrTx/>
              <a:buNone/>
            </a:pPr>
            <a:r>
              <a:rPr lang="en-US" sz="1800" dirty="0">
                <a:effectLst/>
                <a:latin typeface="Aptos" panose="020B0004020202020204" pitchFamily="34" charset="0"/>
                <a:ea typeface="Times New Roman" panose="02020603050405020304" pitchFamily="18" charset="0"/>
              </a:rPr>
              <a:t>Building-specific </a:t>
            </a:r>
            <a:r>
              <a:rPr lang="en-US" sz="1800" dirty="0">
                <a:latin typeface="Aptos" panose="020B0004020202020204" pitchFamily="34" charset="0"/>
                <a:ea typeface="Times New Roman" panose="02020603050405020304" pitchFamily="18" charset="0"/>
              </a:rPr>
              <a:t>g</a:t>
            </a:r>
            <a:r>
              <a:rPr lang="en-US" sz="1800" dirty="0">
                <a:effectLst/>
                <a:latin typeface="Aptos" panose="020B0004020202020204" pitchFamily="34" charset="0"/>
                <a:ea typeface="Times New Roman" panose="02020603050405020304" pitchFamily="18" charset="0"/>
              </a:rPr>
              <a:t>uidance that addresses various project aspects with multiple strategies that move the building design incrementally toward the zero-energy goal.</a:t>
            </a:r>
          </a:p>
          <a:p>
            <a:pPr marL="0" marR="0" lvl="0" indent="0">
              <a:spcBef>
                <a:spcPts val="0"/>
              </a:spcBef>
              <a:spcAft>
                <a:spcPts val="0"/>
              </a:spcAft>
              <a:buClrTx/>
              <a:buNone/>
            </a:pPr>
            <a:endParaRPr lang="en-US" sz="1800" dirty="0">
              <a:solidFill>
                <a:srgbClr val="00549B"/>
              </a:solidFill>
              <a:effectLst/>
              <a:latin typeface="Aptos" panose="020B0004020202020204" pitchFamily="34" charset="0"/>
              <a:ea typeface="Calibri" panose="020F0502020204030204" pitchFamily="34" charset="0"/>
            </a:endParaRPr>
          </a:p>
          <a:p>
            <a:pPr marL="0" marR="0" lvl="0" indent="0">
              <a:spcBef>
                <a:spcPts val="0"/>
              </a:spcBef>
              <a:spcAft>
                <a:spcPts val="0"/>
              </a:spcAft>
              <a:buClrTx/>
              <a:buNone/>
            </a:pPr>
            <a:r>
              <a:rPr lang="en-US" sz="1800" dirty="0">
                <a:effectLst/>
                <a:latin typeface="Aptos" panose="020B0004020202020204" pitchFamily="34" charset="0"/>
                <a:ea typeface="Times New Roman" panose="02020603050405020304" pitchFamily="18" charset="0"/>
              </a:rPr>
              <a:t>Zero energy goals and strategies will also move buildings towards decarbonization. </a:t>
            </a:r>
            <a:br>
              <a:rPr lang="en-US" sz="2000" dirty="0">
                <a:solidFill>
                  <a:srgbClr val="00549B"/>
                </a:solidFill>
                <a:effectLst/>
                <a:latin typeface="Oxygen" panose="02000503000000000000" pitchFamily="2" charset="0"/>
                <a:ea typeface="Times New Roman" panose="02020603050405020304" pitchFamily="18" charset="0"/>
              </a:rPr>
            </a:br>
            <a:endParaRPr lang="en-US" sz="2000" dirty="0">
              <a:solidFill>
                <a:srgbClr val="00549B"/>
              </a:solidFill>
              <a:effectLst/>
              <a:latin typeface="Oxygen" panose="02000503000000000000" pitchFamily="2" charset="0"/>
              <a:ea typeface="Calibri" panose="020F0502020204030204" pitchFamily="34" charset="0"/>
            </a:endParaRPr>
          </a:p>
          <a:p>
            <a:pPr marR="0" lvl="0">
              <a:spcBef>
                <a:spcPts val="0"/>
              </a:spcBef>
              <a:spcAft>
                <a:spcPts val="0"/>
              </a:spcAft>
              <a:buClrTx/>
            </a:pPr>
            <a:endParaRPr lang="en-US" sz="1800" dirty="0">
              <a:solidFill>
                <a:srgbClr val="00549B"/>
              </a:solidFill>
              <a:effectLst/>
              <a:latin typeface="Oxygen" panose="02000503000000000000" pitchFamily="2" charset="0"/>
              <a:ea typeface="Calibri" panose="020F0502020204030204" pitchFamily="34" charset="0"/>
            </a:endParaRPr>
          </a:p>
        </p:txBody>
      </p:sp>
      <p:sp>
        <p:nvSpPr>
          <p:cNvPr id="68610" name="Title 3"/>
          <p:cNvSpPr>
            <a:spLocks noGrp="1"/>
          </p:cNvSpPr>
          <p:nvPr>
            <p:ph type="title" idx="4294967295"/>
          </p:nvPr>
        </p:nvSpPr>
        <p:spPr>
          <a:xfrm>
            <a:off x="745999" y="158290"/>
            <a:ext cx="9793664" cy="1004888"/>
          </a:xfrm>
        </p:spPr>
        <p:txBody>
          <a:bodyPr vert="horz" lIns="91440" tIns="45720" rIns="91440" bIns="45720" rtlCol="0" anchor="ctr">
            <a:normAutofit/>
          </a:bodyPr>
          <a:lstStyle/>
          <a:p>
            <a:pPr algn="l">
              <a:lnSpc>
                <a:spcPct val="90000"/>
              </a:lnSpc>
            </a:pPr>
            <a:r>
              <a:rPr lang="en-US" altLang="en-US" sz="3600" b="1" dirty="0">
                <a:solidFill>
                  <a:srgbClr val="00549B"/>
                </a:solidFill>
                <a:latin typeface="Aptos" panose="020B0004020202020204" pitchFamily="34" charset="0"/>
                <a:cs typeface="Arial Narrow" panose="020B0604020202020204" pitchFamily="34" charset="0"/>
              </a:rPr>
              <a:t>Blueprints for Energy Efficient Building Design</a:t>
            </a:r>
          </a:p>
        </p:txBody>
      </p:sp>
      <p:pic>
        <p:nvPicPr>
          <p:cNvPr id="6" name="Picture 5">
            <a:extLst>
              <a:ext uri="{FF2B5EF4-FFF2-40B4-BE49-F238E27FC236}">
                <a16:creationId xmlns:a16="http://schemas.microsoft.com/office/drawing/2014/main" id="{6E298A4B-AE3B-4C1C-8495-8EC47CAD5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964" y="3981695"/>
            <a:ext cx="850572" cy="1101068"/>
          </a:xfrm>
          <a:prstGeom prst="rect">
            <a:avLst/>
          </a:prstGeom>
          <a:ln>
            <a:noFill/>
          </a:ln>
          <a:effectLst>
            <a:outerShdw blurRad="190500" algn="tl" rotWithShape="0">
              <a:srgbClr val="000000">
                <a:alpha val="70000"/>
              </a:srgbClr>
            </a:outerShdw>
          </a:effectLst>
        </p:spPr>
      </p:pic>
      <p:pic>
        <p:nvPicPr>
          <p:cNvPr id="2" name="Picture 2" descr="K12 AEDG Front-162x210.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20283" y="2810081"/>
            <a:ext cx="850571" cy="11010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948CAFB-BF16-4E1A-A835-7B3A99262AAC}"/>
              </a:ext>
            </a:extLst>
          </p:cNvPr>
          <p:cNvSpPr/>
          <p:nvPr/>
        </p:nvSpPr>
        <p:spPr>
          <a:xfrm>
            <a:off x="3904968" y="6002145"/>
            <a:ext cx="3934395" cy="674031"/>
          </a:xfrm>
          <a:prstGeom prst="rect">
            <a:avLst/>
          </a:prstGeom>
        </p:spPr>
        <p:txBody>
          <a:bodyPr wrap="square">
            <a:spAutoFit/>
          </a:bodyPr>
          <a:lstStyle/>
          <a:p>
            <a:pPr marL="0" marR="0" lvl="0" indent="-228600" algn="l" defTabSz="914400" rtl="0" eaLnBrk="1" fontAlgn="auto" latinLnBrk="0" hangingPunct="1">
              <a:lnSpc>
                <a:spcPct val="90000"/>
              </a:lnSpc>
              <a:spcBef>
                <a:spcPts val="0"/>
              </a:spcBef>
              <a:spcAft>
                <a:spcPts val="0"/>
              </a:spcAft>
              <a:buClrTx/>
              <a:buSzTx/>
              <a:buFontTx/>
              <a:buNone/>
              <a:tabLst/>
              <a:defRPr/>
            </a:pPr>
            <a:endParaRPr kumimoji="0" lang="en-US" altLang="en-US" sz="1800" b="1" i="0" u="none" strike="noStrike" kern="1200" cap="none" spc="0" normalizeH="0" baseline="0" noProof="0" dirty="0">
              <a:ln>
                <a:noFill/>
              </a:ln>
              <a:solidFill>
                <a:srgbClr val="00B0F0"/>
              </a:solidFill>
              <a:effectLst/>
              <a:uLnTx/>
              <a:uFillTx/>
              <a:latin typeface="Akzidenz Grotesk BE Regular" panose="02000503030000020003" pitchFamily="50" charset="0"/>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B0F0"/>
                </a:solidFill>
                <a:effectLst/>
                <a:uLnTx/>
                <a:uFillTx/>
                <a:latin typeface="Aptos" panose="020B0004020202020204" pitchFamily="34" charset="0"/>
                <a:cs typeface="Arial Narrow" panose="020B0604020202020204" pitchFamily="34" charset="0"/>
              </a:rPr>
              <a:t>ashrae.org/freeaedg </a:t>
            </a:r>
          </a:p>
        </p:txBody>
      </p:sp>
      <p:sp>
        <p:nvSpPr>
          <p:cNvPr id="8" name="Rectangle 7">
            <a:extLst>
              <a:ext uri="{FF2B5EF4-FFF2-40B4-BE49-F238E27FC236}">
                <a16:creationId xmlns:a16="http://schemas.microsoft.com/office/drawing/2014/main" id="{78A8C0EC-88FC-4902-B81B-63FBEE96AF60}"/>
              </a:ext>
            </a:extLst>
          </p:cNvPr>
          <p:cNvSpPr/>
          <p:nvPr/>
        </p:nvSpPr>
        <p:spPr>
          <a:xfrm>
            <a:off x="1874195" y="3055583"/>
            <a:ext cx="9037658" cy="661720"/>
          </a:xfrm>
          <a:prstGeom prst="rect">
            <a:avLst/>
          </a:prstGeom>
        </p:spPr>
        <p:txBody>
          <a:bodyPr wrap="square">
            <a:spAutoFit/>
          </a:bodyPr>
          <a:lstStyle/>
          <a:p>
            <a:pPr marL="282755" marR="0" lvl="0" indent="-282755" algn="l" defTabSz="912755" rtl="0" eaLnBrk="1" fontAlgn="auto" latinLnBrk="0" hangingPunct="1">
              <a:lnSpc>
                <a:spcPct val="100000"/>
              </a:lnSpc>
              <a:spcBef>
                <a:spcPts val="400"/>
              </a:spcBef>
              <a:spcAft>
                <a:spcPts val="400"/>
              </a:spcAft>
              <a:buClr>
                <a:srgbClr val="92D050"/>
              </a:buClr>
              <a:buSzTx/>
              <a:buFontTx/>
              <a:buNone/>
              <a:tabLst/>
              <a:defRPr/>
            </a:pPr>
            <a:r>
              <a:rPr kumimoji="0" lang="en-US" sz="1600" b="1" i="1"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Advanced Energy Design Guide for K-12 School Buildings – Achieving Zero Energy</a:t>
            </a:r>
          </a:p>
          <a:p>
            <a:pPr marL="320" marR="0" lvl="0" indent="0" algn="l" defTabSz="912755" rtl="0" eaLnBrk="1" fontAlgn="auto" latinLnBrk="0" hangingPunct="1">
              <a:lnSpc>
                <a:spcPct val="100000"/>
              </a:lnSpc>
              <a:spcBef>
                <a:spcPts val="200"/>
              </a:spcBef>
              <a:spcAft>
                <a:spcPts val="200"/>
              </a:spcAft>
              <a:buClrTx/>
              <a:buSzTx/>
              <a:buFontTx/>
              <a:buNone/>
              <a:tabLst/>
              <a:defRPr/>
            </a:pPr>
            <a:r>
              <a:rPr kumimoji="0" lang="en-US" sz="1600" b="0"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Applicable to all sizes and types of K-12 school construction.</a:t>
            </a:r>
          </a:p>
        </p:txBody>
      </p:sp>
      <p:sp>
        <p:nvSpPr>
          <p:cNvPr id="9" name="Rectangle 8">
            <a:extLst>
              <a:ext uri="{FF2B5EF4-FFF2-40B4-BE49-F238E27FC236}">
                <a16:creationId xmlns:a16="http://schemas.microsoft.com/office/drawing/2014/main" id="{698136BE-A5F0-485B-86B6-9AAB6D357FCA}"/>
              </a:ext>
            </a:extLst>
          </p:cNvPr>
          <p:cNvSpPr/>
          <p:nvPr/>
        </p:nvSpPr>
        <p:spPr>
          <a:xfrm>
            <a:off x="528736" y="1056205"/>
            <a:ext cx="11663264" cy="313932"/>
          </a:xfrm>
          <a:prstGeom prst="rect">
            <a:avLst/>
          </a:prstGeom>
        </p:spPr>
        <p:txBody>
          <a:bodyPr wrap="square">
            <a:spAutoFit/>
          </a:bodyPr>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ptos" panose="020B0004020202020204" pitchFamily="34" charset="0"/>
                <a:cs typeface="Arial Narrow" panose="020B0604020202020204" pitchFamily="34" charset="0"/>
              </a:rPr>
              <a:t>Advanced Energy Design Guides are published in coordination with partners to promote building efficiency.</a:t>
            </a:r>
          </a:p>
        </p:txBody>
      </p:sp>
      <p:sp>
        <p:nvSpPr>
          <p:cNvPr id="10" name="Rectangle 9">
            <a:extLst>
              <a:ext uri="{FF2B5EF4-FFF2-40B4-BE49-F238E27FC236}">
                <a16:creationId xmlns:a16="http://schemas.microsoft.com/office/drawing/2014/main" id="{E1FC1DB2-DE57-49A9-8271-F53CB73C921C}"/>
              </a:ext>
            </a:extLst>
          </p:cNvPr>
          <p:cNvSpPr/>
          <p:nvPr/>
        </p:nvSpPr>
        <p:spPr>
          <a:xfrm>
            <a:off x="1827347" y="4129684"/>
            <a:ext cx="10364653" cy="687368"/>
          </a:xfrm>
          <a:prstGeom prst="rect">
            <a:avLst/>
          </a:prstGeom>
        </p:spPr>
        <p:txBody>
          <a:bodyPr wrap="square">
            <a:spAutoFit/>
          </a:bodyPr>
          <a:lstStyle/>
          <a:p>
            <a:pPr marL="320" marR="0" lvl="0" indent="0" algn="l" defTabSz="912755" rtl="0" eaLnBrk="1" fontAlgn="auto" latinLnBrk="0" hangingPunct="1">
              <a:lnSpc>
                <a:spcPct val="100000"/>
              </a:lnSpc>
              <a:spcBef>
                <a:spcPts val="300"/>
              </a:spcBef>
              <a:spcAft>
                <a:spcPts val="600"/>
              </a:spcAft>
              <a:buClr>
                <a:srgbClr val="00B0F0"/>
              </a:buClr>
              <a:buSzTx/>
              <a:buFontTx/>
              <a:buNone/>
              <a:tabLst/>
              <a:defRPr/>
            </a:pPr>
            <a:r>
              <a:rPr kumimoji="0" lang="en-US" sz="1600" b="1" i="1"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Advanced Energy Design Guide for Small to Medium Office Buildings – Achieving Zero Energy </a:t>
            </a:r>
          </a:p>
          <a:p>
            <a:pPr marL="320" marR="0" lvl="0" indent="0" algn="l" defTabSz="912755" rtl="0" eaLnBrk="1" fontAlgn="auto" latinLnBrk="0" hangingPunct="1">
              <a:lnSpc>
                <a:spcPct val="100000"/>
              </a:lnSpc>
              <a:spcBef>
                <a:spcPts val="200"/>
              </a:spcBef>
              <a:spcAft>
                <a:spcPts val="200"/>
              </a:spcAft>
              <a:buClrTx/>
              <a:buSzTx/>
              <a:buFontTx/>
              <a:buNone/>
              <a:tabLst/>
              <a:defRPr/>
            </a:pPr>
            <a:r>
              <a:rPr kumimoji="0" lang="en-US" sz="1600" b="0"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Applicable to office buildings 10,000 to 100,000 ft</a:t>
            </a:r>
            <a:r>
              <a:rPr kumimoji="0" lang="en-US" sz="1600" b="0" i="0" u="none" strike="noStrike" kern="1200" cap="none" spc="0" normalizeH="0" baseline="30000" noProof="0" dirty="0">
                <a:ln>
                  <a:noFill/>
                </a:ln>
                <a:solidFill>
                  <a:srgbClr val="00549B"/>
                </a:solidFill>
                <a:effectLst/>
                <a:uLnTx/>
                <a:uFillTx/>
                <a:latin typeface="Aptos" panose="020B0004020202020204" pitchFamily="34" charset="0"/>
                <a:cs typeface="Arial Narrow" panose="020B0604020202020204" pitchFamily="34" charset="0"/>
              </a:rPr>
              <a:t>2</a:t>
            </a:r>
            <a:r>
              <a:rPr kumimoji="0" lang="en-US" sz="1600" b="0"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 with a building height of less than 75 feet.</a:t>
            </a:r>
            <a:endParaRPr kumimoji="0" lang="en-US" sz="1600" b="0" i="0" u="none" strike="noStrike" kern="1200" cap="none" spc="0" normalizeH="0" baseline="30000" noProof="0" dirty="0">
              <a:ln>
                <a:noFill/>
              </a:ln>
              <a:solidFill>
                <a:srgbClr val="00549B"/>
              </a:solidFill>
              <a:effectLst/>
              <a:uLnTx/>
              <a:uFillTx/>
              <a:latin typeface="Aptos" panose="020B0004020202020204" pitchFamily="34" charset="0"/>
              <a:cs typeface="Arial Narrow" panose="020B0604020202020204" pitchFamily="34" charset="0"/>
            </a:endParaRPr>
          </a:p>
        </p:txBody>
      </p:sp>
      <p:sp>
        <p:nvSpPr>
          <p:cNvPr id="12" name="Rectangle 11">
            <a:extLst>
              <a:ext uri="{FF2B5EF4-FFF2-40B4-BE49-F238E27FC236}">
                <a16:creationId xmlns:a16="http://schemas.microsoft.com/office/drawing/2014/main" id="{6FBEF30C-1459-4284-9B75-E652597FD8CB}"/>
              </a:ext>
            </a:extLst>
          </p:cNvPr>
          <p:cNvSpPr/>
          <p:nvPr/>
        </p:nvSpPr>
        <p:spPr>
          <a:xfrm>
            <a:off x="1780462" y="5391584"/>
            <a:ext cx="10458421" cy="687368"/>
          </a:xfrm>
          <a:prstGeom prst="rect">
            <a:avLst/>
          </a:prstGeom>
        </p:spPr>
        <p:txBody>
          <a:bodyPr wrap="square">
            <a:spAutoFit/>
          </a:bodyPr>
          <a:lstStyle/>
          <a:p>
            <a:pPr marL="282755" marR="0" lvl="0" indent="-282755" algn="l" defTabSz="912755" rtl="0" eaLnBrk="1" fontAlgn="auto" latinLnBrk="0" hangingPunct="1">
              <a:lnSpc>
                <a:spcPct val="100000"/>
              </a:lnSpc>
              <a:spcBef>
                <a:spcPts val="600"/>
              </a:spcBef>
              <a:spcAft>
                <a:spcPts val="600"/>
              </a:spcAft>
              <a:buClr>
                <a:srgbClr val="92D050"/>
              </a:buClr>
              <a:buSzTx/>
              <a:buFontTx/>
              <a:buNone/>
              <a:tabLst/>
              <a:defRPr/>
            </a:pPr>
            <a:r>
              <a:rPr kumimoji="0" lang="en-US" sz="1600" b="1" i="1"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Advanced Energy Design Guide for Multifamily Residential Buildings – Achieving Zero Energy</a:t>
            </a:r>
          </a:p>
          <a:p>
            <a:pPr marL="320" marR="0" lvl="0" indent="-282755" algn="l" defTabSz="912755" rtl="0" eaLnBrk="1" fontAlgn="auto" latinLnBrk="0" hangingPunct="1">
              <a:lnSpc>
                <a:spcPct val="100000"/>
              </a:lnSpc>
              <a:spcBef>
                <a:spcPts val="200"/>
              </a:spcBef>
              <a:spcAft>
                <a:spcPts val="200"/>
              </a:spcAft>
              <a:buClr>
                <a:srgbClr val="92D050"/>
              </a:buClr>
              <a:buSzTx/>
              <a:buFontTx/>
              <a:buNone/>
              <a:tabLst/>
              <a:defRPr/>
            </a:pPr>
            <a:r>
              <a:rPr kumimoji="0" lang="en-US" sz="1600" b="0"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Applicable to construction of new multifamily buildings covered by ANSI/ASHRAE/IES Standard 90.1</a:t>
            </a:r>
          </a:p>
        </p:txBody>
      </p:sp>
      <p:pic>
        <p:nvPicPr>
          <p:cNvPr id="6152" name="Picture 8" descr="undefined">
            <a:extLst>
              <a:ext uri="{FF2B5EF4-FFF2-40B4-BE49-F238E27FC236}">
                <a16:creationId xmlns:a16="http://schemas.microsoft.com/office/drawing/2014/main" id="{55ED7FE6-2EE1-43CC-A475-39272FE20D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6233" y="6254125"/>
            <a:ext cx="2337362" cy="3845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76CB02B-82DC-4F89-B60B-419034348A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164" y="5255351"/>
            <a:ext cx="850572" cy="110777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descr="A blue hexagon with black background&#10;&#10;Description automatically generated">
            <a:extLst>
              <a:ext uri="{FF2B5EF4-FFF2-40B4-BE49-F238E27FC236}">
                <a16:creationId xmlns:a16="http://schemas.microsoft.com/office/drawing/2014/main" id="{9EF8636D-B7D5-D503-9FCD-9927433B7C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8953" y="6088818"/>
            <a:ext cx="858698" cy="593596"/>
          </a:xfrm>
          <a:prstGeom prst="rect">
            <a:avLst/>
          </a:prstGeom>
        </p:spPr>
      </p:pic>
    </p:spTree>
    <p:extLst>
      <p:ext uri="{BB962C8B-B14F-4D97-AF65-F5344CB8AC3E}">
        <p14:creationId xmlns:p14="http://schemas.microsoft.com/office/powerpoint/2010/main" val="1248985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18492F-58D9-2612-B8D7-F422C0B0D59E}"/>
              </a:ext>
            </a:extLst>
          </p:cNvPr>
          <p:cNvPicPr>
            <a:picLocks noChangeAspect="1"/>
          </p:cNvPicPr>
          <p:nvPr/>
        </p:nvPicPr>
        <p:blipFill>
          <a:blip r:embed="rId3"/>
          <a:stretch>
            <a:fillRect/>
          </a:stretch>
        </p:blipFill>
        <p:spPr>
          <a:xfrm>
            <a:off x="7180957" y="1092969"/>
            <a:ext cx="2443030" cy="1155073"/>
          </a:xfrm>
          <a:prstGeom prst="rect">
            <a:avLst/>
          </a:prstGeom>
        </p:spPr>
      </p:pic>
      <p:sp>
        <p:nvSpPr>
          <p:cNvPr id="11" name="Rectangle 10">
            <a:extLst>
              <a:ext uri="{FF2B5EF4-FFF2-40B4-BE49-F238E27FC236}">
                <a16:creationId xmlns:a16="http://schemas.microsoft.com/office/drawing/2014/main" id="{758C20CB-8424-4A5E-92F0-4F5E7D75D371}"/>
              </a:ext>
            </a:extLst>
          </p:cNvPr>
          <p:cNvSpPr/>
          <p:nvPr/>
        </p:nvSpPr>
        <p:spPr>
          <a:xfrm>
            <a:off x="4778768" y="647464"/>
            <a:ext cx="4956925" cy="137853"/>
          </a:xfrm>
          <a:prstGeom prst="rect">
            <a:avLst/>
          </a:prstGeom>
          <a:solidFill>
            <a:srgbClr val="8EC640"/>
          </a:solidFill>
          <a:ln>
            <a:noFill/>
          </a:ln>
          <a:effectLst>
            <a:outerShdw blurRad="1143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Oxygen" panose="02000503000000000000" pitchFamily="2" charset="0"/>
              <a:ea typeface="Arimo" panose="020B0604020202020204" pitchFamily="34" charset="0"/>
              <a:cs typeface="Arimo" panose="020B0604020202020204" pitchFamily="34" charset="0"/>
            </a:endParaRPr>
          </a:p>
        </p:txBody>
      </p:sp>
      <p:sp>
        <p:nvSpPr>
          <p:cNvPr id="22" name="Rectangle 21">
            <a:extLst>
              <a:ext uri="{FF2B5EF4-FFF2-40B4-BE49-F238E27FC236}">
                <a16:creationId xmlns:a16="http://schemas.microsoft.com/office/drawing/2014/main" id="{886E7736-9731-4A8B-8810-BDA0EC403C29}"/>
              </a:ext>
            </a:extLst>
          </p:cNvPr>
          <p:cNvSpPr/>
          <p:nvPr/>
        </p:nvSpPr>
        <p:spPr>
          <a:xfrm>
            <a:off x="744296" y="1605868"/>
            <a:ext cx="5792911" cy="960712"/>
          </a:xfrm>
          <a:prstGeom prst="rect">
            <a:avLst/>
          </a:prstGeom>
        </p:spPr>
        <p:txBody>
          <a:bodyPr wrap="square">
            <a:spAutoFit/>
          </a:bodyPr>
          <a:lstStyle/>
          <a:p>
            <a:pPr>
              <a:lnSpc>
                <a:spcPct val="150000"/>
              </a:lnSpc>
            </a:pPr>
            <a:r>
              <a:rPr lang="en-US" sz="1400" dirty="0">
                <a:solidFill>
                  <a:srgbClr val="00549B"/>
                </a:solidFill>
                <a:latin typeface="Aptos" panose="020B0004020202020204" pitchFamily="34" charset="0"/>
                <a:cs typeface="Arial Narrow" panose="020B0604020202020204" pitchFamily="34" charset="0"/>
              </a:rPr>
              <a:t>To serve humanity by advancing the arts and sciences of heating, ventilation, air conditioning, refrigeration and their allied fields</a:t>
            </a:r>
            <a:r>
              <a:rPr lang="en-US" sz="1400" dirty="0">
                <a:solidFill>
                  <a:srgbClr val="00549B"/>
                </a:solidFill>
                <a:effectLst>
                  <a:outerShdw blurRad="38100" dist="38100" dir="2700000" algn="tl">
                    <a:srgbClr val="000000">
                      <a:alpha val="43137"/>
                    </a:srgbClr>
                  </a:outerShdw>
                </a:effectLst>
                <a:latin typeface="Aptos" panose="020B0004020202020204" pitchFamily="34" charset="0"/>
                <a:cs typeface="Arial Narrow" panose="020B0604020202020204" pitchFamily="34" charset="0"/>
              </a:rPr>
              <a:t>.</a:t>
            </a:r>
          </a:p>
          <a:p>
            <a:pPr algn="r">
              <a:lnSpc>
                <a:spcPct val="150000"/>
              </a:lnSpc>
            </a:pPr>
            <a:endParaRPr lang="en-US" sz="1100" dirty="0">
              <a:solidFill>
                <a:srgbClr val="00549B"/>
              </a:solidFill>
              <a:latin typeface="Oxygen" panose="02000503000000000000" pitchFamily="2" charset="0"/>
              <a:ea typeface="Arimo" panose="020B0604020202020204" pitchFamily="34" charset="0"/>
              <a:cs typeface="Arimo" panose="020B0604020202020204" pitchFamily="34" charset="0"/>
            </a:endParaRPr>
          </a:p>
        </p:txBody>
      </p:sp>
      <p:sp>
        <p:nvSpPr>
          <p:cNvPr id="23" name="TextBox 22">
            <a:extLst>
              <a:ext uri="{FF2B5EF4-FFF2-40B4-BE49-F238E27FC236}">
                <a16:creationId xmlns:a16="http://schemas.microsoft.com/office/drawing/2014/main" id="{EA647269-1089-433F-82CD-E75C846BB11A}"/>
              </a:ext>
            </a:extLst>
          </p:cNvPr>
          <p:cNvSpPr txBox="1"/>
          <p:nvPr/>
        </p:nvSpPr>
        <p:spPr>
          <a:xfrm>
            <a:off x="730378" y="1099575"/>
            <a:ext cx="3817919" cy="523220"/>
          </a:xfrm>
          <a:prstGeom prst="rect">
            <a:avLst/>
          </a:prstGeom>
          <a:noFill/>
        </p:spPr>
        <p:txBody>
          <a:bodyPr wrap="square" rtlCol="0">
            <a:spAutoFit/>
          </a:bodyPr>
          <a:lstStyle/>
          <a:p>
            <a:r>
              <a:rPr lang="en-US" sz="2800" b="1" dirty="0">
                <a:solidFill>
                  <a:srgbClr val="00549B"/>
                </a:solidFill>
                <a:latin typeface="Aptos" panose="020B0004020202020204" pitchFamily="34" charset="0"/>
                <a:ea typeface="Arimo" panose="020B0604020202020204" pitchFamily="34" charset="0"/>
                <a:cs typeface="Arial" panose="020B0604020202020204" pitchFamily="34" charset="0"/>
              </a:rPr>
              <a:t>Mission</a:t>
            </a:r>
          </a:p>
        </p:txBody>
      </p:sp>
      <p:sp>
        <p:nvSpPr>
          <p:cNvPr id="2" name="Title 5">
            <a:extLst>
              <a:ext uri="{FF2B5EF4-FFF2-40B4-BE49-F238E27FC236}">
                <a16:creationId xmlns:a16="http://schemas.microsoft.com/office/drawing/2014/main" id="{F29BD776-19EA-B6B1-A846-C44F836D1CA6}"/>
              </a:ext>
            </a:extLst>
          </p:cNvPr>
          <p:cNvSpPr txBox="1">
            <a:spLocks/>
          </p:cNvSpPr>
          <p:nvPr/>
        </p:nvSpPr>
        <p:spPr>
          <a:xfrm>
            <a:off x="328576" y="435497"/>
            <a:ext cx="5792911" cy="6715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00549B"/>
                </a:solidFill>
                <a:latin typeface="Aptos" panose="020B0004020202020204" pitchFamily="34" charset="0"/>
                <a:cs typeface="Arial Narrow" panose="020B0604020202020204" pitchFamily="34" charset="0"/>
              </a:rPr>
              <a:t>ASHRAE Overview</a:t>
            </a:r>
          </a:p>
        </p:txBody>
      </p:sp>
      <p:sp>
        <p:nvSpPr>
          <p:cNvPr id="5" name="TextBox 4">
            <a:extLst>
              <a:ext uri="{FF2B5EF4-FFF2-40B4-BE49-F238E27FC236}">
                <a16:creationId xmlns:a16="http://schemas.microsoft.com/office/drawing/2014/main" id="{2DA8C989-623D-94EF-5F89-4C3784D4AE20}"/>
              </a:ext>
            </a:extLst>
          </p:cNvPr>
          <p:cNvSpPr txBox="1"/>
          <p:nvPr/>
        </p:nvSpPr>
        <p:spPr>
          <a:xfrm>
            <a:off x="730378" y="2600968"/>
            <a:ext cx="2857627" cy="523220"/>
          </a:xfrm>
          <a:prstGeom prst="rect">
            <a:avLst/>
          </a:prstGeom>
          <a:noFill/>
        </p:spPr>
        <p:txBody>
          <a:bodyPr wrap="square" rtlCol="0">
            <a:spAutoFit/>
          </a:bodyPr>
          <a:lstStyle/>
          <a:p>
            <a:r>
              <a:rPr lang="en-US" sz="2800" b="1" dirty="0">
                <a:solidFill>
                  <a:srgbClr val="00549B"/>
                </a:solidFill>
                <a:latin typeface="Aptos" panose="020B0004020202020204" pitchFamily="34" charset="0"/>
                <a:ea typeface="Arimo" panose="020B0604020202020204" pitchFamily="34" charset="0"/>
                <a:cs typeface="Arial" panose="020B0604020202020204" pitchFamily="34" charset="0"/>
              </a:rPr>
              <a:t>Vision</a:t>
            </a:r>
          </a:p>
        </p:txBody>
      </p:sp>
      <p:sp>
        <p:nvSpPr>
          <p:cNvPr id="7" name="TextBox 6">
            <a:extLst>
              <a:ext uri="{FF2B5EF4-FFF2-40B4-BE49-F238E27FC236}">
                <a16:creationId xmlns:a16="http://schemas.microsoft.com/office/drawing/2014/main" id="{D3B19884-988D-BF15-96BE-D9DCA5C12AF0}"/>
              </a:ext>
            </a:extLst>
          </p:cNvPr>
          <p:cNvSpPr txBox="1"/>
          <p:nvPr/>
        </p:nvSpPr>
        <p:spPr>
          <a:xfrm>
            <a:off x="744296" y="3149704"/>
            <a:ext cx="4626515" cy="307777"/>
          </a:xfrm>
          <a:prstGeom prst="rect">
            <a:avLst/>
          </a:prstGeom>
          <a:noFill/>
        </p:spPr>
        <p:txBody>
          <a:bodyPr wrap="square">
            <a:spAutoFit/>
          </a:bodyPr>
          <a:lstStyle/>
          <a:p>
            <a:r>
              <a:rPr lang="en-US" sz="1400" dirty="0">
                <a:solidFill>
                  <a:srgbClr val="00549B"/>
                </a:solidFill>
                <a:latin typeface="Aptos" panose="020B0004020202020204" pitchFamily="34" charset="0"/>
                <a:cs typeface="Arial Narrow" panose="020B0604020202020204" pitchFamily="34" charset="0"/>
              </a:rPr>
              <a:t>A healthy and sustainable built environment for all</a:t>
            </a:r>
            <a:r>
              <a:rPr lang="en-US" sz="1400" dirty="0">
                <a:solidFill>
                  <a:srgbClr val="00549B"/>
                </a:solidFill>
                <a:effectLst>
                  <a:outerShdw blurRad="38100" dist="38100" dir="2700000" algn="tl">
                    <a:srgbClr val="000000">
                      <a:alpha val="43137"/>
                    </a:srgbClr>
                  </a:outerShdw>
                </a:effectLst>
                <a:latin typeface="Aptos" panose="020B0004020202020204" pitchFamily="34" charset="0"/>
                <a:cs typeface="Arial Narrow" panose="020B0604020202020204" pitchFamily="34" charset="0"/>
              </a:rPr>
              <a:t>.</a:t>
            </a:r>
          </a:p>
        </p:txBody>
      </p:sp>
      <p:sp>
        <p:nvSpPr>
          <p:cNvPr id="8" name="TextBox 7">
            <a:extLst>
              <a:ext uri="{FF2B5EF4-FFF2-40B4-BE49-F238E27FC236}">
                <a16:creationId xmlns:a16="http://schemas.microsoft.com/office/drawing/2014/main" id="{E1B6B411-40D2-F243-33B6-CFA412290505}"/>
              </a:ext>
            </a:extLst>
          </p:cNvPr>
          <p:cNvSpPr txBox="1"/>
          <p:nvPr/>
        </p:nvSpPr>
        <p:spPr>
          <a:xfrm>
            <a:off x="730378" y="3698868"/>
            <a:ext cx="4230754" cy="523220"/>
          </a:xfrm>
          <a:prstGeom prst="rect">
            <a:avLst/>
          </a:prstGeom>
          <a:noFill/>
        </p:spPr>
        <p:txBody>
          <a:bodyPr wrap="square" rtlCol="0">
            <a:spAutoFit/>
          </a:bodyPr>
          <a:lstStyle/>
          <a:p>
            <a:r>
              <a:rPr lang="en-US" sz="2800" b="1" dirty="0">
                <a:solidFill>
                  <a:srgbClr val="00549B"/>
                </a:solidFill>
                <a:latin typeface="Aptos" panose="020B0004020202020204" pitchFamily="34" charset="0"/>
                <a:ea typeface="Arimo" panose="020B0604020202020204" pitchFamily="34" charset="0"/>
                <a:cs typeface="Arial" panose="020B0604020202020204" pitchFamily="34" charset="0"/>
              </a:rPr>
              <a:t>Industry Classification</a:t>
            </a:r>
          </a:p>
        </p:txBody>
      </p:sp>
      <p:sp>
        <p:nvSpPr>
          <p:cNvPr id="10" name="TextBox 9">
            <a:extLst>
              <a:ext uri="{FF2B5EF4-FFF2-40B4-BE49-F238E27FC236}">
                <a16:creationId xmlns:a16="http://schemas.microsoft.com/office/drawing/2014/main" id="{6324928C-0ACF-33CE-65F3-3FD52C4D32D2}"/>
              </a:ext>
            </a:extLst>
          </p:cNvPr>
          <p:cNvSpPr txBox="1"/>
          <p:nvPr/>
        </p:nvSpPr>
        <p:spPr>
          <a:xfrm>
            <a:off x="744296" y="4346958"/>
            <a:ext cx="7119544" cy="590931"/>
          </a:xfrm>
          <a:prstGeom prst="rect">
            <a:avLst/>
          </a:prstGeom>
          <a:noFill/>
        </p:spPr>
        <p:txBody>
          <a:bodyPr wrap="square">
            <a:spAutoFit/>
          </a:bodyPr>
          <a:lstStyle/>
          <a:p>
            <a:pPr marL="0" indent="0">
              <a:lnSpc>
                <a:spcPts val="2000"/>
              </a:lnSpc>
              <a:buSzPct val="100000"/>
              <a:buNone/>
              <a:defRPr/>
            </a:pPr>
            <a:r>
              <a:rPr lang="en-US" altLang="en-US" sz="1400" dirty="0">
                <a:solidFill>
                  <a:srgbClr val="00549B"/>
                </a:solidFill>
                <a:latin typeface="Aptos" panose="020B0004020202020204" pitchFamily="34" charset="0"/>
                <a:cs typeface="Arial" panose="020B0604020202020204" pitchFamily="34" charset="0"/>
              </a:rPr>
              <a:t>Consulting Engineers | Contractors | Manufacturers/Manufacturing Representatives</a:t>
            </a:r>
          </a:p>
          <a:p>
            <a:pPr marL="0" indent="0">
              <a:lnSpc>
                <a:spcPts val="2000"/>
              </a:lnSpc>
              <a:buSzPct val="100000"/>
              <a:buNone/>
              <a:defRPr/>
            </a:pPr>
            <a:r>
              <a:rPr lang="en-US" altLang="en-US" sz="1400" dirty="0">
                <a:solidFill>
                  <a:srgbClr val="00549B"/>
                </a:solidFill>
                <a:latin typeface="Aptos" panose="020B0004020202020204" pitchFamily="34" charset="0"/>
                <a:cs typeface="Arial" panose="020B0604020202020204" pitchFamily="34" charset="0"/>
              </a:rPr>
              <a:t>Government | Health &amp; Education | Design Build | Architects</a:t>
            </a:r>
          </a:p>
        </p:txBody>
      </p:sp>
      <p:sp>
        <p:nvSpPr>
          <p:cNvPr id="12" name="TextBox 11">
            <a:extLst>
              <a:ext uri="{FF2B5EF4-FFF2-40B4-BE49-F238E27FC236}">
                <a16:creationId xmlns:a16="http://schemas.microsoft.com/office/drawing/2014/main" id="{EA5DF77F-CB7C-199E-BC15-17E5FEBD672B}"/>
              </a:ext>
            </a:extLst>
          </p:cNvPr>
          <p:cNvSpPr txBox="1"/>
          <p:nvPr/>
        </p:nvSpPr>
        <p:spPr>
          <a:xfrm>
            <a:off x="7119397" y="1126277"/>
            <a:ext cx="2769035" cy="1061829"/>
          </a:xfrm>
          <a:prstGeom prst="rect">
            <a:avLst/>
          </a:prstGeom>
          <a:noFill/>
        </p:spPr>
        <p:txBody>
          <a:bodyPr wrap="square">
            <a:spAutoFit/>
          </a:bodyPr>
          <a:lstStyle/>
          <a:p>
            <a:pPr algn="ctr" defTabSz="685800">
              <a:buClr>
                <a:srgbClr val="00B0F0"/>
              </a:buClr>
              <a:buSzPct val="100000"/>
              <a:defRPr/>
            </a:pPr>
            <a:r>
              <a:rPr lang="en-US" altLang="en-US" sz="2100" b="1" dirty="0">
                <a:solidFill>
                  <a:srgbClr val="006EB6"/>
                </a:solidFill>
                <a:latin typeface="Oxygen" panose="02000503000000000000" pitchFamily="2" charset="0"/>
                <a:cs typeface="Arial" panose="020B0604020202020204" pitchFamily="34" charset="0"/>
              </a:rPr>
              <a:t>16 </a:t>
            </a:r>
            <a:r>
              <a:rPr lang="en-US" altLang="en-US" sz="1600" b="1" dirty="0">
                <a:solidFill>
                  <a:srgbClr val="006EB6"/>
                </a:solidFill>
                <a:latin typeface="Oxygen" panose="02000503000000000000" pitchFamily="2" charset="0"/>
                <a:cs typeface="Arial" panose="020B0604020202020204" pitchFamily="34" charset="0"/>
              </a:rPr>
              <a:t>Regions</a:t>
            </a:r>
          </a:p>
          <a:p>
            <a:pPr algn="ctr" defTabSz="685800">
              <a:buClr>
                <a:srgbClr val="00B0F0"/>
              </a:buClr>
              <a:buSzPct val="100000"/>
              <a:defRPr/>
            </a:pPr>
            <a:r>
              <a:rPr lang="en-US" altLang="en-US" sz="2100" b="1" dirty="0">
                <a:solidFill>
                  <a:srgbClr val="006EB6"/>
                </a:solidFill>
                <a:latin typeface="Oxygen" panose="02000503000000000000" pitchFamily="2" charset="0"/>
                <a:cs typeface="Arial" panose="020B0604020202020204" pitchFamily="34" charset="0"/>
              </a:rPr>
              <a:t>200+  </a:t>
            </a:r>
            <a:r>
              <a:rPr lang="en-US" altLang="en-US" sz="1600" b="1" dirty="0">
                <a:solidFill>
                  <a:srgbClr val="006EB6"/>
                </a:solidFill>
                <a:latin typeface="Oxygen" panose="02000503000000000000" pitchFamily="2" charset="0"/>
                <a:cs typeface="Arial" panose="020B0604020202020204" pitchFamily="34" charset="0"/>
              </a:rPr>
              <a:t>Chapters</a:t>
            </a:r>
          </a:p>
          <a:p>
            <a:pPr algn="ctr" defTabSz="685800">
              <a:buClr>
                <a:srgbClr val="00B0F0"/>
              </a:buClr>
              <a:buSzPct val="100000"/>
              <a:defRPr/>
            </a:pPr>
            <a:r>
              <a:rPr lang="en-US" altLang="en-US" sz="2100" b="1" dirty="0">
                <a:solidFill>
                  <a:srgbClr val="006EB6"/>
                </a:solidFill>
                <a:latin typeface="Oxygen" panose="02000503000000000000" pitchFamily="2" charset="0"/>
                <a:cs typeface="Arial" panose="020B0604020202020204" pitchFamily="34" charset="0"/>
              </a:rPr>
              <a:t>400+  </a:t>
            </a:r>
            <a:r>
              <a:rPr lang="en-US" altLang="en-US" sz="1600" b="1" dirty="0">
                <a:solidFill>
                  <a:srgbClr val="006EB6"/>
                </a:solidFill>
                <a:latin typeface="Oxygen" panose="02000503000000000000" pitchFamily="2" charset="0"/>
                <a:cs typeface="Arial" panose="020B0604020202020204" pitchFamily="34" charset="0"/>
              </a:rPr>
              <a:t>Student Branches</a:t>
            </a:r>
          </a:p>
        </p:txBody>
      </p:sp>
      <p:sp>
        <p:nvSpPr>
          <p:cNvPr id="14" name="TextBox 13">
            <a:extLst>
              <a:ext uri="{FF2B5EF4-FFF2-40B4-BE49-F238E27FC236}">
                <a16:creationId xmlns:a16="http://schemas.microsoft.com/office/drawing/2014/main" id="{154B61C9-E5A0-83BD-57C6-90204E05F9AE}"/>
              </a:ext>
            </a:extLst>
          </p:cNvPr>
          <p:cNvSpPr txBox="1"/>
          <p:nvPr/>
        </p:nvSpPr>
        <p:spPr>
          <a:xfrm>
            <a:off x="7203159" y="3574805"/>
            <a:ext cx="2385008" cy="577081"/>
          </a:xfrm>
          <a:prstGeom prst="rect">
            <a:avLst/>
          </a:prstGeom>
          <a:noFill/>
        </p:spPr>
        <p:txBody>
          <a:bodyPr wrap="square">
            <a:spAutoFit/>
          </a:bodyPr>
          <a:lstStyle/>
          <a:p>
            <a:pPr marL="0" lvl="3" algn="ctr" defTabSz="685800">
              <a:buClr>
                <a:srgbClr val="00B0F0"/>
              </a:buClr>
              <a:buSzPct val="100000"/>
              <a:defRPr/>
            </a:pPr>
            <a:r>
              <a:rPr lang="en-US" sz="1575" b="1" dirty="0">
                <a:solidFill>
                  <a:srgbClr val="006EB6"/>
                </a:solidFill>
                <a:latin typeface="Oxygen" panose="02000503000000000000" pitchFamily="2" charset="0"/>
                <a:cs typeface="Arial" panose="020B0604020202020204" pitchFamily="34" charset="0"/>
              </a:rPr>
              <a:t>54,000+  Members</a:t>
            </a:r>
            <a:br>
              <a:rPr lang="en-US" sz="1575" b="1" dirty="0">
                <a:solidFill>
                  <a:srgbClr val="006EB6"/>
                </a:solidFill>
                <a:latin typeface="Oxygen" panose="02000503000000000000" pitchFamily="2" charset="0"/>
                <a:cs typeface="Arial" panose="020B0604020202020204" pitchFamily="34" charset="0"/>
              </a:rPr>
            </a:br>
            <a:r>
              <a:rPr lang="en-US" sz="1575" b="1" dirty="0">
                <a:solidFill>
                  <a:srgbClr val="006EB6"/>
                </a:solidFill>
                <a:latin typeface="Oxygen" panose="02000503000000000000" pitchFamily="2" charset="0"/>
                <a:cs typeface="Arial" panose="020B0604020202020204" pitchFamily="34" charset="0"/>
              </a:rPr>
              <a:t> 130+ Countries</a:t>
            </a:r>
          </a:p>
        </p:txBody>
      </p:sp>
      <p:sp>
        <p:nvSpPr>
          <p:cNvPr id="15" name="TextBox 14">
            <a:extLst>
              <a:ext uri="{FF2B5EF4-FFF2-40B4-BE49-F238E27FC236}">
                <a16:creationId xmlns:a16="http://schemas.microsoft.com/office/drawing/2014/main" id="{7C76E3CF-5B57-9A4F-9348-CE4C713B83AF}"/>
              </a:ext>
            </a:extLst>
          </p:cNvPr>
          <p:cNvSpPr txBox="1"/>
          <p:nvPr/>
        </p:nvSpPr>
        <p:spPr>
          <a:xfrm>
            <a:off x="7350685" y="5311850"/>
            <a:ext cx="2385008" cy="657872"/>
          </a:xfrm>
          <a:prstGeom prst="rect">
            <a:avLst/>
          </a:prstGeom>
          <a:noFill/>
        </p:spPr>
        <p:txBody>
          <a:bodyPr wrap="square">
            <a:spAutoFit/>
          </a:bodyPr>
          <a:lstStyle/>
          <a:p>
            <a:pPr marL="0" lvl="3" algn="ctr" defTabSz="685800">
              <a:buClr>
                <a:srgbClr val="00B0F0"/>
              </a:buClr>
              <a:buSzPct val="100000"/>
              <a:defRPr/>
            </a:pPr>
            <a:r>
              <a:rPr lang="en-US" sz="2100" b="1" dirty="0">
                <a:solidFill>
                  <a:srgbClr val="006EB6"/>
                </a:solidFill>
                <a:latin typeface="Oxygen" panose="02000503000000000000" pitchFamily="2" charset="0"/>
                <a:cs typeface="Arial" panose="020B0604020202020204" pitchFamily="34" charset="0"/>
              </a:rPr>
              <a:t>100+ </a:t>
            </a:r>
            <a:r>
              <a:rPr lang="en-US" sz="1575" b="1" dirty="0">
                <a:solidFill>
                  <a:srgbClr val="006EB6"/>
                </a:solidFill>
                <a:latin typeface="Oxygen" panose="02000503000000000000" pitchFamily="2" charset="0"/>
                <a:cs typeface="Arial" panose="020B0604020202020204" pitchFamily="34" charset="0"/>
              </a:rPr>
              <a:t>Standards</a:t>
            </a:r>
          </a:p>
          <a:p>
            <a:pPr marL="0" lvl="3" algn="ctr" defTabSz="685800">
              <a:buClr>
                <a:srgbClr val="00B0F0"/>
              </a:buClr>
              <a:buSzPct val="100000"/>
              <a:defRPr/>
            </a:pPr>
            <a:r>
              <a:rPr lang="en-US" sz="1575" b="1" dirty="0">
                <a:solidFill>
                  <a:srgbClr val="006EB6"/>
                </a:solidFill>
                <a:latin typeface="Oxygen" panose="02000503000000000000" pitchFamily="2" charset="0"/>
                <a:cs typeface="Arial" panose="020B0604020202020204" pitchFamily="34" charset="0"/>
              </a:rPr>
              <a:t>and Guidelines</a:t>
            </a:r>
          </a:p>
        </p:txBody>
      </p:sp>
      <p:pic>
        <p:nvPicPr>
          <p:cNvPr id="26" name="Picture 25">
            <a:extLst>
              <a:ext uri="{FF2B5EF4-FFF2-40B4-BE49-F238E27FC236}">
                <a16:creationId xmlns:a16="http://schemas.microsoft.com/office/drawing/2014/main" id="{57DC8636-44DA-FE28-E2FA-9D33E64F42D0}"/>
              </a:ext>
            </a:extLst>
          </p:cNvPr>
          <p:cNvPicPr>
            <a:picLocks noChangeAspect="1"/>
          </p:cNvPicPr>
          <p:nvPr/>
        </p:nvPicPr>
        <p:blipFill>
          <a:blip r:embed="rId4"/>
          <a:stretch>
            <a:fillRect/>
          </a:stretch>
        </p:blipFill>
        <p:spPr>
          <a:xfrm>
            <a:off x="7771213" y="2487134"/>
            <a:ext cx="1287785" cy="1120768"/>
          </a:xfrm>
          <a:prstGeom prst="rect">
            <a:avLst/>
          </a:prstGeom>
        </p:spPr>
      </p:pic>
      <p:pic>
        <p:nvPicPr>
          <p:cNvPr id="27" name="Picture 26">
            <a:extLst>
              <a:ext uri="{FF2B5EF4-FFF2-40B4-BE49-F238E27FC236}">
                <a16:creationId xmlns:a16="http://schemas.microsoft.com/office/drawing/2014/main" id="{4CB11379-75DF-FBC1-9FD9-427057B9405B}"/>
              </a:ext>
            </a:extLst>
          </p:cNvPr>
          <p:cNvPicPr>
            <a:picLocks noChangeAspect="1"/>
          </p:cNvPicPr>
          <p:nvPr/>
        </p:nvPicPr>
        <p:blipFill>
          <a:blip r:embed="rId5"/>
          <a:stretch>
            <a:fillRect/>
          </a:stretch>
        </p:blipFill>
        <p:spPr>
          <a:xfrm>
            <a:off x="8095676" y="4346958"/>
            <a:ext cx="840442" cy="784412"/>
          </a:xfrm>
          <a:prstGeom prst="rect">
            <a:avLst/>
          </a:prstGeom>
        </p:spPr>
      </p:pic>
      <p:pic>
        <p:nvPicPr>
          <p:cNvPr id="3" name="Picture 2" descr="A blue hexagon with black background&#10;&#10;Description automatically generated">
            <a:extLst>
              <a:ext uri="{FF2B5EF4-FFF2-40B4-BE49-F238E27FC236}">
                <a16:creationId xmlns:a16="http://schemas.microsoft.com/office/drawing/2014/main" id="{E1441C9C-0D7E-DDB1-6531-15D9625E87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706" y="5341747"/>
            <a:ext cx="858698" cy="593596"/>
          </a:xfrm>
          <a:prstGeom prst="rect">
            <a:avLst/>
          </a:prstGeom>
        </p:spPr>
      </p:pic>
    </p:spTree>
    <p:extLst>
      <p:ext uri="{BB962C8B-B14F-4D97-AF65-F5344CB8AC3E}">
        <p14:creationId xmlns:p14="http://schemas.microsoft.com/office/powerpoint/2010/main" val="1986997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3FD1A73-3FBB-1AE9-A264-E0CF3C497C1C}"/>
              </a:ext>
            </a:extLst>
          </p:cNvPr>
          <p:cNvSpPr txBox="1">
            <a:spLocks/>
          </p:cNvSpPr>
          <p:nvPr/>
        </p:nvSpPr>
        <p:spPr>
          <a:xfrm>
            <a:off x="10471538" y="650528"/>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530485" y="83203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1640"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03786"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471538" y="82129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32519" y="83889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6490765-760C-44AC-7D0E-D65BC3425D13}"/>
              </a:ext>
            </a:extLst>
          </p:cNvPr>
          <p:cNvSpPr/>
          <p:nvPr/>
        </p:nvSpPr>
        <p:spPr>
          <a:xfrm>
            <a:off x="838228" y="2557759"/>
            <a:ext cx="3034639" cy="402530"/>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51F0DCA-09D5-CD92-1307-1A8213D19416}"/>
              </a:ext>
            </a:extLst>
          </p:cNvPr>
          <p:cNvSpPr txBox="1"/>
          <p:nvPr/>
        </p:nvSpPr>
        <p:spPr>
          <a:xfrm>
            <a:off x="469445" y="2573481"/>
            <a:ext cx="3536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xygen" panose="02000503000000000000" pitchFamily="2" charset="0"/>
                <a:ea typeface="+mn-ea"/>
                <a:cs typeface="Calibri"/>
              </a:rPr>
              <a:t>eLearning</a:t>
            </a:r>
            <a:endParaRPr kumimoji="0" lang="en-US" sz="1600" b="0" i="0" u="none" strike="noStrike" kern="1200" cap="none" spc="0" normalizeH="0" baseline="0" noProof="0" dirty="0">
              <a:ln>
                <a:noFill/>
              </a:ln>
              <a:solidFill>
                <a:prstClr val="white"/>
              </a:solidFill>
              <a:effectLst/>
              <a:uLnTx/>
              <a:uFillTx/>
              <a:latin typeface="Oxygen" panose="02000503000000000000" pitchFamily="2" charset="0"/>
              <a:ea typeface="Calibri"/>
              <a:cs typeface="Calibri"/>
            </a:endParaRPr>
          </a:p>
        </p:txBody>
      </p:sp>
      <p:sp>
        <p:nvSpPr>
          <p:cNvPr id="22" name="Rectangle 21">
            <a:extLst>
              <a:ext uri="{FF2B5EF4-FFF2-40B4-BE49-F238E27FC236}">
                <a16:creationId xmlns:a16="http://schemas.microsoft.com/office/drawing/2014/main" id="{0A42A00D-1464-AAEE-B3C7-B9B0E253AA15}"/>
              </a:ext>
            </a:extLst>
          </p:cNvPr>
          <p:cNvSpPr/>
          <p:nvPr/>
        </p:nvSpPr>
        <p:spPr>
          <a:xfrm>
            <a:off x="4628437" y="2541254"/>
            <a:ext cx="3571196" cy="417156"/>
          </a:xfrm>
          <a:prstGeom prst="rect">
            <a:avLst/>
          </a:prstGeom>
          <a:solidFill>
            <a:srgbClr val="006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BC57374-287D-5E2F-059D-E2EDB9099542}"/>
              </a:ext>
            </a:extLst>
          </p:cNvPr>
          <p:cNvSpPr txBox="1"/>
          <p:nvPr/>
        </p:nvSpPr>
        <p:spPr>
          <a:xfrm>
            <a:off x="4362461" y="2580555"/>
            <a:ext cx="382770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xygen" panose="02000503000000000000" pitchFamily="2" charset="0"/>
                <a:ea typeface="+mn-ea"/>
                <a:cs typeface="Calibri"/>
              </a:rPr>
              <a:t>ASHRAE Learning Institute</a:t>
            </a:r>
            <a:endParaRPr kumimoji="0" lang="en-US" sz="1600" b="0" i="0" u="none" strike="noStrike" kern="1200" cap="none" spc="0" normalizeH="0" baseline="0" noProof="0" dirty="0">
              <a:ln>
                <a:noFill/>
              </a:ln>
              <a:solidFill>
                <a:prstClr val="white"/>
              </a:solidFill>
              <a:effectLst/>
              <a:uLnTx/>
              <a:uFillTx/>
              <a:latin typeface="Oxygen" panose="02000503000000000000" pitchFamily="2" charset="0"/>
              <a:ea typeface="Calibri"/>
              <a:cs typeface="Calibri"/>
            </a:endParaRPr>
          </a:p>
        </p:txBody>
      </p:sp>
      <p:sp>
        <p:nvSpPr>
          <p:cNvPr id="26" name="Rectangle 25">
            <a:extLst>
              <a:ext uri="{FF2B5EF4-FFF2-40B4-BE49-F238E27FC236}">
                <a16:creationId xmlns:a16="http://schemas.microsoft.com/office/drawing/2014/main" id="{1C437F2E-4D2E-A621-A2A1-7FB0D2BA67F3}"/>
              </a:ext>
            </a:extLst>
          </p:cNvPr>
          <p:cNvSpPr/>
          <p:nvPr/>
        </p:nvSpPr>
        <p:spPr>
          <a:xfrm>
            <a:off x="8827219" y="2557759"/>
            <a:ext cx="2902908" cy="365111"/>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9A9B4E92-DE7D-C53E-83B1-76BF1BC3B683}"/>
              </a:ext>
            </a:extLst>
          </p:cNvPr>
          <p:cNvSpPr txBox="1"/>
          <p:nvPr/>
        </p:nvSpPr>
        <p:spPr>
          <a:xfrm>
            <a:off x="8740086" y="2580555"/>
            <a:ext cx="305775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xygen" panose="02000503000000000000" pitchFamily="2" charset="0"/>
                <a:ea typeface="Calibri"/>
                <a:cs typeface="Calibri"/>
              </a:rPr>
              <a:t>Certification</a:t>
            </a:r>
            <a:endParaRPr kumimoji="0" lang="en-US" sz="1600" b="0" i="0" u="none" strike="noStrike" kern="1200" cap="none" spc="0" normalizeH="0" baseline="0" noProof="0" dirty="0">
              <a:ln>
                <a:noFill/>
              </a:ln>
              <a:solidFill>
                <a:prstClr val="white"/>
              </a:solidFill>
              <a:effectLst/>
              <a:uLnTx/>
              <a:uFillTx/>
              <a:latin typeface="Oxygen" panose="02000503000000000000" pitchFamily="2" charset="0"/>
              <a:ea typeface="Calibri"/>
              <a:cs typeface="Calibri"/>
            </a:endParaRPr>
          </a:p>
        </p:txBody>
      </p:sp>
      <p:cxnSp>
        <p:nvCxnSpPr>
          <p:cNvPr id="33" name="Straight Connector 32">
            <a:extLst>
              <a:ext uri="{FF2B5EF4-FFF2-40B4-BE49-F238E27FC236}">
                <a16:creationId xmlns:a16="http://schemas.microsoft.com/office/drawing/2014/main" id="{F4FB2079-B342-DBA8-0A72-2FE5D53CFDEF}"/>
              </a:ext>
            </a:extLst>
          </p:cNvPr>
          <p:cNvCxnSpPr>
            <a:cxnSpLocks/>
          </p:cNvCxnSpPr>
          <p:nvPr/>
        </p:nvCxnSpPr>
        <p:spPr>
          <a:xfrm>
            <a:off x="4125099" y="2609355"/>
            <a:ext cx="0" cy="4248645"/>
          </a:xfrm>
          <a:prstGeom prst="line">
            <a:avLst/>
          </a:prstGeom>
          <a:ln>
            <a:solidFill>
              <a:srgbClr val="0099CC"/>
            </a:solidFill>
          </a:ln>
        </p:spPr>
        <p:style>
          <a:lnRef idx="1">
            <a:schemeClr val="accent1"/>
          </a:lnRef>
          <a:fillRef idx="0">
            <a:schemeClr val="accent1"/>
          </a:fillRef>
          <a:effectRef idx="0">
            <a:schemeClr val="accent1"/>
          </a:effectRef>
          <a:fontRef idx="minor">
            <a:schemeClr val="tx1"/>
          </a:fontRef>
        </p:style>
      </p:cxnSp>
      <p:pic>
        <p:nvPicPr>
          <p:cNvPr id="3" name="Picture 2" descr="A blue and green circle with white text&#10;&#10;Description automatically generated">
            <a:extLst>
              <a:ext uri="{FF2B5EF4-FFF2-40B4-BE49-F238E27FC236}">
                <a16:creationId xmlns:a16="http://schemas.microsoft.com/office/drawing/2014/main" id="{5611A5D6-56C9-FF82-ECD9-E0CA98E3732E}"/>
              </a:ext>
            </a:extLst>
          </p:cNvPr>
          <p:cNvPicPr>
            <a:picLocks noChangeAspect="1"/>
          </p:cNvPicPr>
          <p:nvPr/>
        </p:nvPicPr>
        <p:blipFill>
          <a:blip r:embed="rId3"/>
          <a:stretch>
            <a:fillRect/>
          </a:stretch>
        </p:blipFill>
        <p:spPr>
          <a:xfrm>
            <a:off x="9297878" y="3617494"/>
            <a:ext cx="2150424" cy="2135085"/>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B80A5A59-41BC-AAF5-372C-DB9E9D385BF9}"/>
              </a:ext>
            </a:extLst>
          </p:cNvPr>
          <p:cNvSpPr txBox="1"/>
          <p:nvPr/>
        </p:nvSpPr>
        <p:spPr>
          <a:xfrm>
            <a:off x="8667597" y="2953757"/>
            <a:ext cx="31856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6559D"/>
                </a:solidFill>
                <a:effectLst/>
                <a:uLnTx/>
                <a:uFillTx/>
                <a:latin typeface="Oxygen" panose="02000503000000000000" pitchFamily="2" charset="0"/>
                <a:ea typeface="+mn-ea"/>
                <a:cs typeface="+mn-cs"/>
              </a:rPr>
              <a:t>7 Certifications</a:t>
            </a:r>
            <a:r>
              <a:rPr kumimoji="0" lang="en-US" sz="2400" b="0" i="0" u="none" strike="noStrike" kern="1200" cap="none" spc="0" normalizeH="0" baseline="0" noProof="0" dirty="0">
                <a:ln>
                  <a:noFill/>
                </a:ln>
                <a:solidFill>
                  <a:srgbClr val="06559D"/>
                </a:solidFill>
                <a:effectLst/>
                <a:uLnTx/>
                <a:uFillTx/>
                <a:latin typeface="Calibri" panose="020F0502020204030204"/>
                <a:ea typeface="Calibri"/>
                <a:cs typeface="Calibri"/>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30E12B2-BF61-1B6A-E884-31431A672E49}"/>
              </a:ext>
            </a:extLst>
          </p:cNvPr>
          <p:cNvSpPr txBox="1"/>
          <p:nvPr/>
        </p:nvSpPr>
        <p:spPr>
          <a:xfrm>
            <a:off x="929902" y="3136612"/>
            <a:ext cx="26912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6559D"/>
                </a:solidFill>
                <a:effectLst/>
                <a:uLnTx/>
                <a:uFillTx/>
                <a:latin typeface="Oxygen" panose="02000503000000000000" pitchFamily="2" charset="0"/>
                <a:ea typeface="+mn-ea"/>
                <a:cs typeface="Calibri"/>
              </a:rPr>
              <a:t>Over 90 eLearning courses available </a:t>
            </a:r>
            <a:endParaRPr kumimoji="0" lang="en-US" sz="1600" b="0" i="0" u="none" strike="noStrike" kern="1200" cap="none" spc="0" normalizeH="0" baseline="0" noProof="0" dirty="0">
              <a:ln>
                <a:noFill/>
              </a:ln>
              <a:solidFill>
                <a:srgbClr val="06559D"/>
              </a:solidFill>
              <a:effectLst/>
              <a:uLnTx/>
              <a:uFillTx/>
              <a:latin typeface="Oxygen" panose="02000503000000000000" pitchFamily="2" charset="0"/>
              <a:ea typeface="Calibri"/>
              <a:cs typeface="Calibri"/>
            </a:endParaRPr>
          </a:p>
        </p:txBody>
      </p:sp>
      <p:sp>
        <p:nvSpPr>
          <p:cNvPr id="24" name="Rectangle 3">
            <a:extLst>
              <a:ext uri="{FF2B5EF4-FFF2-40B4-BE49-F238E27FC236}">
                <a16:creationId xmlns:a16="http://schemas.microsoft.com/office/drawing/2014/main" id="{505AFBCB-418D-3902-152B-5A14711220BC}"/>
              </a:ext>
            </a:extLst>
          </p:cNvPr>
          <p:cNvSpPr txBox="1">
            <a:spLocks noRot="1" noChangeArrowheads="1"/>
          </p:cNvSpPr>
          <p:nvPr/>
        </p:nvSpPr>
        <p:spPr>
          <a:xfrm>
            <a:off x="839241" y="1358144"/>
            <a:ext cx="11174082" cy="911945"/>
          </a:xfrm>
          <a:prstGeom prst="rect">
            <a:avLst/>
          </a:prstGeom>
        </p:spPr>
        <p:txBody>
          <a:bodyPr vert="horz" lIns="91440" tIns="45720" rIns="91440" bIns="45720" rtlCol="0" anchor="t">
            <a:normAutofit fontScale="92500" lnSpcReduction="10000"/>
          </a:bodyPr>
          <a:lstStyle>
            <a:lvl1pPr marL="342900" indent="-342900" algn="l" defTabSz="914400" rtl="0" eaLnBrk="1" latinLnBrk="0" hangingPunct="1">
              <a:spcBef>
                <a:spcPct val="20000"/>
              </a:spcBef>
              <a:buClr>
                <a:srgbClr val="00B0F0"/>
              </a:buClr>
              <a:buFont typeface="Arial"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114300" marR="0" lvl="0" indent="0" algn="l" defTabSz="914400" rtl="0" eaLnBrk="1" fontAlgn="auto" latinLnBrk="0" hangingPunct="1">
              <a:lnSpc>
                <a:spcPct val="90000"/>
              </a:lnSpc>
              <a:spcBef>
                <a:spcPct val="20000"/>
              </a:spcBef>
              <a:spcAft>
                <a:spcPts val="0"/>
              </a:spcAft>
              <a:buClr>
                <a:srgbClr val="00B0F0"/>
              </a:buClr>
              <a:buSzTx/>
              <a:buFont typeface="Arial" pitchFamily="34" charset="0"/>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ASHRAE offers a wide range of professional development opportunities to ensure that professional remain at the forefront of industry advancements and best practices. </a:t>
            </a:r>
            <a:br>
              <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br>
            <a:endParaRPr kumimoji="0" lang="en-US" sz="16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endParaRPr>
          </a:p>
          <a:p>
            <a:pPr marL="114300" marR="0" lvl="0" indent="0" algn="l" defTabSz="914400" rtl="0" eaLnBrk="1" fontAlgn="auto" latinLnBrk="0" hangingPunct="1">
              <a:lnSpc>
                <a:spcPct val="90000"/>
              </a:lnSpc>
              <a:spcBef>
                <a:spcPct val="20000"/>
              </a:spcBef>
              <a:spcAft>
                <a:spcPts val="0"/>
              </a:spcAft>
              <a:buClr>
                <a:srgbClr val="00B0F0"/>
              </a:buClr>
              <a:buSzTx/>
              <a:buFont typeface="Arial"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In-person and group training for companies and Chapters is available.  </a:t>
            </a:r>
            <a:endParaRPr kumimoji="0" lang="en-US" altLang="en-US" sz="1600" b="1" i="0" u="none" strike="noStrike" kern="1200" cap="none" spc="0" normalizeH="0" baseline="0" noProof="0" dirty="0">
              <a:ln>
                <a:noFill/>
              </a:ln>
              <a:solidFill>
                <a:srgbClr val="92D050"/>
              </a:solidFill>
              <a:effectLst/>
              <a:uLnTx/>
              <a:uFillTx/>
              <a:latin typeface="Aptos" panose="020B0004020202020204" pitchFamily="34" charset="0"/>
              <a:cs typeface="Arial Narrow" panose="020B0604020202020204" pitchFamily="34" charset="0"/>
            </a:endParaRPr>
          </a:p>
        </p:txBody>
      </p:sp>
      <p:sp>
        <p:nvSpPr>
          <p:cNvPr id="25" name="Rectangle 2">
            <a:extLst>
              <a:ext uri="{FF2B5EF4-FFF2-40B4-BE49-F238E27FC236}">
                <a16:creationId xmlns:a16="http://schemas.microsoft.com/office/drawing/2014/main" id="{CCCCACCC-2DDD-9FA5-5A49-F18AD7A1D677}"/>
              </a:ext>
            </a:extLst>
          </p:cNvPr>
          <p:cNvSpPr txBox="1">
            <a:spLocks noRot="1" noChangeArrowheads="1"/>
          </p:cNvSpPr>
          <p:nvPr/>
        </p:nvSpPr>
        <p:spPr>
          <a:xfrm>
            <a:off x="839241" y="148084"/>
            <a:ext cx="8744571" cy="100488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Stay Ahead of the Curve With </a:t>
            </a:r>
            <a:br>
              <a:rPr kumimoji="0" lang="en-US" altLang="en-US" sz="36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br>
            <a:r>
              <a:rPr kumimoji="0" lang="en-US" altLang="en-US" sz="36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ASHRAE Professional Development</a:t>
            </a:r>
          </a:p>
        </p:txBody>
      </p:sp>
      <p:sp>
        <p:nvSpPr>
          <p:cNvPr id="28" name="TextBox 27">
            <a:extLst>
              <a:ext uri="{FF2B5EF4-FFF2-40B4-BE49-F238E27FC236}">
                <a16:creationId xmlns:a16="http://schemas.microsoft.com/office/drawing/2014/main" id="{9F9CAB64-D9BD-747A-D458-9C435948A609}"/>
              </a:ext>
            </a:extLst>
          </p:cNvPr>
          <p:cNvSpPr txBox="1"/>
          <p:nvPr/>
        </p:nvSpPr>
        <p:spPr>
          <a:xfrm>
            <a:off x="6536742" y="1805592"/>
            <a:ext cx="6094140" cy="46166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B0F0"/>
                </a:solidFill>
                <a:effectLst/>
                <a:uLnTx/>
                <a:uFillTx/>
                <a:latin typeface="Aptos" panose="020B0004020202020204" pitchFamily="34" charset="0"/>
                <a:cs typeface="Arial Narrow" panose="020B0604020202020204" pitchFamily="34" charset="0"/>
              </a:rPr>
              <a:t>ashrae.org/education </a:t>
            </a:r>
            <a:endParaRPr kumimoji="0" lang="en-US" sz="2400" b="1" i="0" u="none" strike="noStrike" kern="1200" cap="none" spc="0" normalizeH="0" baseline="0" noProof="0" dirty="0">
              <a:ln>
                <a:noFill/>
              </a:ln>
              <a:solidFill>
                <a:srgbClr val="00B0F0"/>
              </a:solidFill>
              <a:effectLst/>
              <a:uLnTx/>
              <a:uFillTx/>
              <a:latin typeface="Aptos" panose="020B0004020202020204" pitchFamily="34" charset="0"/>
              <a:cs typeface="Arial Narrow" panose="020B0604020202020204" pitchFamily="34" charset="0"/>
            </a:endParaRPr>
          </a:p>
        </p:txBody>
      </p:sp>
      <p:pic>
        <p:nvPicPr>
          <p:cNvPr id="36" name="Picture 35">
            <a:extLst>
              <a:ext uri="{FF2B5EF4-FFF2-40B4-BE49-F238E27FC236}">
                <a16:creationId xmlns:a16="http://schemas.microsoft.com/office/drawing/2014/main" id="{7F4F9CDA-B565-6733-A92C-21736ADC2BD5}"/>
              </a:ext>
            </a:extLst>
          </p:cNvPr>
          <p:cNvPicPr>
            <a:picLocks noChangeAspect="1"/>
          </p:cNvPicPr>
          <p:nvPr/>
        </p:nvPicPr>
        <p:blipFill>
          <a:blip r:embed="rId4"/>
          <a:stretch>
            <a:fillRect/>
          </a:stretch>
        </p:blipFill>
        <p:spPr>
          <a:xfrm>
            <a:off x="4688919" y="3111336"/>
            <a:ext cx="3474725" cy="3585667"/>
          </a:xfrm>
          <a:prstGeom prst="rect">
            <a:avLst/>
          </a:prstGeom>
          <a:effectLst>
            <a:outerShdw blurRad="63500" sx="102000" sy="102000" algn="ctr" rotWithShape="0">
              <a:prstClr val="black">
                <a:alpha val="40000"/>
              </a:prstClr>
            </a:outerShdw>
          </a:effectLst>
        </p:spPr>
      </p:pic>
      <p:cxnSp>
        <p:nvCxnSpPr>
          <p:cNvPr id="42" name="Straight Connector 41">
            <a:extLst>
              <a:ext uri="{FF2B5EF4-FFF2-40B4-BE49-F238E27FC236}">
                <a16:creationId xmlns:a16="http://schemas.microsoft.com/office/drawing/2014/main" id="{BA3DFC08-C5DD-4E09-41EC-2146B0EC2F31}"/>
              </a:ext>
            </a:extLst>
          </p:cNvPr>
          <p:cNvCxnSpPr>
            <a:cxnSpLocks/>
          </p:cNvCxnSpPr>
          <p:nvPr/>
        </p:nvCxnSpPr>
        <p:spPr>
          <a:xfrm>
            <a:off x="8704097" y="2494525"/>
            <a:ext cx="0" cy="4248645"/>
          </a:xfrm>
          <a:prstGeom prst="line">
            <a:avLst/>
          </a:prstGeom>
          <a:ln>
            <a:solidFill>
              <a:srgbClr val="0099CC"/>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784BE235-A515-1A72-38FF-AC29D3C697D6}"/>
              </a:ext>
            </a:extLst>
          </p:cNvPr>
          <p:cNvSpPr/>
          <p:nvPr/>
        </p:nvSpPr>
        <p:spPr>
          <a:xfrm>
            <a:off x="9657374" y="178592"/>
            <a:ext cx="2217631" cy="10048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9EC7C03B-909D-65C9-693F-3778BBE0A816}"/>
              </a:ext>
            </a:extLst>
          </p:cNvPr>
          <p:cNvSpPr txBox="1"/>
          <p:nvPr/>
        </p:nvSpPr>
        <p:spPr>
          <a:xfrm>
            <a:off x="9804497" y="377783"/>
            <a:ext cx="19848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0B0004020202020204" pitchFamily="34" charset="0"/>
              </a:rPr>
              <a:t>Sign up for the latest offerings</a:t>
            </a:r>
          </a:p>
        </p:txBody>
      </p:sp>
      <p:pic>
        <p:nvPicPr>
          <p:cNvPr id="4" name="Picture 3">
            <a:extLst>
              <a:ext uri="{FF2B5EF4-FFF2-40B4-BE49-F238E27FC236}">
                <a16:creationId xmlns:a16="http://schemas.microsoft.com/office/drawing/2014/main" id="{9F54CD0C-E19A-9446-E742-87C1BC7B343C}"/>
              </a:ext>
            </a:extLst>
          </p:cNvPr>
          <p:cNvPicPr>
            <a:picLocks noChangeAspect="1"/>
          </p:cNvPicPr>
          <p:nvPr/>
        </p:nvPicPr>
        <p:blipFill>
          <a:blip r:embed="rId5"/>
          <a:stretch>
            <a:fillRect/>
          </a:stretch>
        </p:blipFill>
        <p:spPr>
          <a:xfrm>
            <a:off x="793535" y="4142916"/>
            <a:ext cx="3149270" cy="1522506"/>
          </a:xfrm>
          <a:prstGeom prst="rect">
            <a:avLst/>
          </a:prstGeom>
          <a:effectLst>
            <a:outerShdw blurRad="63500" sx="102000" sy="102000" algn="ctr" rotWithShape="0">
              <a:prstClr val="black">
                <a:alpha val="40000"/>
              </a:prstClr>
            </a:outerShdw>
          </a:effectLst>
        </p:spPr>
      </p:pic>
      <p:pic>
        <p:nvPicPr>
          <p:cNvPr id="2" name="Picture 1" descr="A blue hexagon with black background&#10;&#10;Description automatically generated">
            <a:extLst>
              <a:ext uri="{FF2B5EF4-FFF2-40B4-BE49-F238E27FC236}">
                <a16:creationId xmlns:a16="http://schemas.microsoft.com/office/drawing/2014/main" id="{A2EC9609-9ADF-64C2-9C1E-A1F1DAEFA6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8953" y="6088818"/>
            <a:ext cx="858698" cy="593596"/>
          </a:xfrm>
          <a:prstGeom prst="rect">
            <a:avLst/>
          </a:prstGeom>
        </p:spPr>
      </p:pic>
    </p:spTree>
    <p:extLst>
      <p:ext uri="{BB962C8B-B14F-4D97-AF65-F5344CB8AC3E}">
        <p14:creationId xmlns:p14="http://schemas.microsoft.com/office/powerpoint/2010/main" val="2047452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5C94EC7-433D-4595-98B0-EE086C913382}"/>
              </a:ext>
            </a:extLst>
          </p:cNvPr>
          <p:cNvSpPr txBox="1">
            <a:spLocks/>
          </p:cNvSpPr>
          <p:nvPr/>
        </p:nvSpPr>
        <p:spPr>
          <a:xfrm>
            <a:off x="231889" y="664378"/>
            <a:ext cx="7794725" cy="714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Shaping Policy with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ASHRAE Government Affairs</a:t>
            </a:r>
          </a:p>
        </p:txBody>
      </p:sp>
      <p:sp>
        <p:nvSpPr>
          <p:cNvPr id="3" name="TextBox 2">
            <a:extLst>
              <a:ext uri="{FF2B5EF4-FFF2-40B4-BE49-F238E27FC236}">
                <a16:creationId xmlns:a16="http://schemas.microsoft.com/office/drawing/2014/main" id="{DC4EDB8C-9F81-4A24-90CC-725E9CA8348B}"/>
              </a:ext>
            </a:extLst>
          </p:cNvPr>
          <p:cNvSpPr txBox="1"/>
          <p:nvPr/>
        </p:nvSpPr>
        <p:spPr>
          <a:xfrm>
            <a:off x="1686757" y="522007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F19CC1B-3FD1-4C5D-8121-5F2323093808}"/>
              </a:ext>
            </a:extLst>
          </p:cNvPr>
          <p:cNvSpPr/>
          <p:nvPr/>
        </p:nvSpPr>
        <p:spPr>
          <a:xfrm>
            <a:off x="231889" y="1547366"/>
            <a:ext cx="7909350" cy="14157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The mission of ASHRAE’s Government Affairs office is to establish ASHRAE as a leading source for expertise in the built environment and a resource for policy-makers in the development of legislation and regulations affecting the public, the HVAC&amp;R community, and the engineering profession.</a:t>
            </a:r>
            <a:endPar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Stay Informed with our bi-weekly Government Affairs Update.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Sign up online </a:t>
            </a:r>
            <a:r>
              <a:rPr kumimoji="0" lang="en-US" altLang="en-US" sz="1400" b="0" i="0" u="none" strike="noStrike" kern="1200" cap="none" spc="0" normalizeH="0" baseline="0" noProof="0" dirty="0">
                <a:ln>
                  <a:noFill/>
                </a:ln>
                <a:solidFill>
                  <a:srgbClr val="03C0FF"/>
                </a:solidFill>
                <a:effectLst/>
                <a:uLnTx/>
                <a:uFillTx/>
                <a:latin typeface="Aptos" panose="020B0004020202020204" pitchFamily="34" charset="0"/>
                <a:cs typeface="Arial Narrow" panose="020B0604020202020204" pitchFamily="34" charset="0"/>
              </a:rPr>
              <a:t>ashrae.org/newsletters </a:t>
            </a: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or email </a:t>
            </a:r>
            <a:r>
              <a:rPr kumimoji="0" lang="en-US" altLang="en-US" sz="1400" b="0" i="0" u="none" strike="noStrike" kern="1200" cap="none" spc="0" normalizeH="0" baseline="0" noProof="0" dirty="0">
                <a:ln>
                  <a:noFill/>
                </a:ln>
                <a:solidFill>
                  <a:srgbClr val="03C0FF"/>
                </a:solidFill>
                <a:effectLst/>
                <a:uLnTx/>
                <a:uFillTx/>
                <a:latin typeface="Aptos" panose="020B0004020202020204" pitchFamily="34" charset="0"/>
                <a:cs typeface="Arial Narrow" panose="020B0604020202020204" pitchFamily="34" charset="0"/>
              </a:rPr>
              <a:t>GovAffairs@ashrae.org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
        <p:nvSpPr>
          <p:cNvPr id="5" name="Rectangle 4">
            <a:extLst>
              <a:ext uri="{FF2B5EF4-FFF2-40B4-BE49-F238E27FC236}">
                <a16:creationId xmlns:a16="http://schemas.microsoft.com/office/drawing/2014/main" id="{36F7578E-F586-435D-BF24-B8E91CFEC5A6}"/>
              </a:ext>
            </a:extLst>
          </p:cNvPr>
          <p:cNvSpPr/>
          <p:nvPr/>
        </p:nvSpPr>
        <p:spPr>
          <a:xfrm>
            <a:off x="231889" y="3048884"/>
            <a:ext cx="7442920" cy="3385542"/>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altLang="en-US" sz="14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Government Outreach Events </a:t>
            </a: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connect ASHRAE volunteers with elected officials, government agencies, and aligned organizations.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altLang="en-US" sz="16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altLang="en-US" sz="1400" b="1" i="0" u="none" strike="noStrike" kern="1200" cap="none" spc="0" normalizeH="0" baseline="0" noProof="0" dirty="0">
                <a:ln>
                  <a:noFill/>
                </a:ln>
                <a:solidFill>
                  <a:srgbClr val="00549B"/>
                </a:solidFill>
                <a:effectLst/>
                <a:uLnTx/>
                <a:uFillTx/>
                <a:latin typeface="Aptos" panose="020B0004020202020204" pitchFamily="34" charset="0"/>
                <a:cs typeface="Arial Narrow" panose="020B0604020202020204" pitchFamily="34" charset="0"/>
              </a:rPr>
              <a:t>ASHRAE’s Public Policy Priorities:</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Support Sustainable Building Practices including Building Decarbonization to </a:t>
            </a:r>
            <a:b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b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Mitigate Climate Change </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Promote Healthy Buildings and Reduce Indoor Environmental Risks</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Advance Design and Construction of Resilient Buildings and Communities </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Ensure the Orderly and Safe Phasedown of High-GWP HFC Refrigerants </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Support Adoption of the Latest Edition of ASHRAE’s Energy Standards into Building Codes </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cs typeface="Arial Narrow" panose="020B0604020202020204" pitchFamily="34" charset="0"/>
              </a:rPr>
              <a:t>Strengthen and Increase Diversity in the HVACR Workforce</a:t>
            </a:r>
            <a:endParaRPr kumimoji="0" lang="en-US" altLang="en-US" sz="1400" b="0" i="0" u="none" strike="noStrike" kern="1200" cap="none" spc="0" normalizeH="0" baseline="0" noProof="0" dirty="0">
              <a:ln>
                <a:noFill/>
              </a:ln>
              <a:solidFill>
                <a:srgbClr val="00B050"/>
              </a:solidFill>
              <a:effectLst/>
              <a:uLnTx/>
              <a:uFillTx/>
              <a:latin typeface="Aptos" panose="020B0004020202020204" pitchFamily="34" charset="0"/>
              <a:cs typeface="Arial Narrow" panose="020B0604020202020204" pitchFamily="34" charset="0"/>
            </a:endParaRPr>
          </a:p>
        </p:txBody>
      </p:sp>
      <p:sp>
        <p:nvSpPr>
          <p:cNvPr id="8" name="TextBox 7">
            <a:extLst>
              <a:ext uri="{FF2B5EF4-FFF2-40B4-BE49-F238E27FC236}">
                <a16:creationId xmlns:a16="http://schemas.microsoft.com/office/drawing/2014/main" id="{E1EBCCBD-1462-4D33-9937-97EFBBC758E4}"/>
              </a:ext>
            </a:extLst>
          </p:cNvPr>
          <p:cNvSpPr txBox="1"/>
          <p:nvPr/>
        </p:nvSpPr>
        <p:spPr>
          <a:xfrm>
            <a:off x="2990881" y="6289922"/>
            <a:ext cx="56279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3C0FF"/>
                </a:solidFill>
                <a:effectLst/>
                <a:uLnTx/>
                <a:uFillTx/>
                <a:latin typeface="Aptos" panose="020B0004020202020204" pitchFamily="34" charset="0"/>
                <a:cs typeface="Arial Narrow" panose="020B0604020202020204" pitchFamily="34" charset="0"/>
              </a:rPr>
              <a:t>ashrae.org/government-affairs</a:t>
            </a:r>
          </a:p>
        </p:txBody>
      </p:sp>
      <p:sp>
        <p:nvSpPr>
          <p:cNvPr id="14" name="TextBox 13">
            <a:extLst>
              <a:ext uri="{FF2B5EF4-FFF2-40B4-BE49-F238E27FC236}">
                <a16:creationId xmlns:a16="http://schemas.microsoft.com/office/drawing/2014/main" id="{4F81D56E-3C75-2B22-A3D9-A2CB4C05D820}"/>
              </a:ext>
            </a:extLst>
          </p:cNvPr>
          <p:cNvSpPr txBox="1"/>
          <p:nvPr/>
        </p:nvSpPr>
        <p:spPr>
          <a:xfrm>
            <a:off x="10505243" y="5450902"/>
            <a:ext cx="133394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South America</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7" name="TextBox 16">
            <a:extLst>
              <a:ext uri="{FF2B5EF4-FFF2-40B4-BE49-F238E27FC236}">
                <a16:creationId xmlns:a16="http://schemas.microsoft.com/office/drawing/2014/main" id="{036AC232-8DA0-CAAB-55F0-F9CDB28E722F}"/>
              </a:ext>
            </a:extLst>
          </p:cNvPr>
          <p:cNvSpPr txBox="1"/>
          <p:nvPr/>
        </p:nvSpPr>
        <p:spPr>
          <a:xfrm>
            <a:off x="7763384" y="4370341"/>
            <a:ext cx="85541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Canada</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9" name="TextBox 18">
            <a:extLst>
              <a:ext uri="{FF2B5EF4-FFF2-40B4-BE49-F238E27FC236}">
                <a16:creationId xmlns:a16="http://schemas.microsoft.com/office/drawing/2014/main" id="{62EE2529-3814-47A1-9091-6CFB8E19586A}"/>
              </a:ext>
            </a:extLst>
          </p:cNvPr>
          <p:cNvSpPr txBox="1"/>
          <p:nvPr/>
        </p:nvSpPr>
        <p:spPr>
          <a:xfrm>
            <a:off x="7965337" y="2653120"/>
            <a:ext cx="113959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South America </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8" name="TextBox 17">
            <a:extLst>
              <a:ext uri="{FF2B5EF4-FFF2-40B4-BE49-F238E27FC236}">
                <a16:creationId xmlns:a16="http://schemas.microsoft.com/office/drawing/2014/main" id="{945D6E0D-1DCF-4116-E307-39CA2DD43D5F}"/>
              </a:ext>
            </a:extLst>
          </p:cNvPr>
          <p:cNvSpPr txBox="1"/>
          <p:nvPr/>
        </p:nvSpPr>
        <p:spPr>
          <a:xfrm>
            <a:off x="10324516" y="4867528"/>
            <a:ext cx="104545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United States </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27A900F6-E8CC-5D74-125A-4550C8C85FFD}"/>
              </a:ext>
            </a:extLst>
          </p:cNvPr>
          <p:cNvSpPr txBox="1"/>
          <p:nvPr/>
        </p:nvSpPr>
        <p:spPr>
          <a:xfrm>
            <a:off x="7763384" y="4501026"/>
            <a:ext cx="104545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Canada</a:t>
            </a:r>
            <a:endPar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8194" name="Picture 2" descr="ASHRAE Members Meet with Members of Parliament in Ottawa ">
            <a:extLst>
              <a:ext uri="{FF2B5EF4-FFF2-40B4-BE49-F238E27FC236}">
                <a16:creationId xmlns:a16="http://schemas.microsoft.com/office/drawing/2014/main" id="{0AD4C1D2-C03A-CEF4-5725-350CB9F68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521" y="3334035"/>
            <a:ext cx="2393981" cy="2726478"/>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45B067DF-ED07-36D3-3485-E2348DB3C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4025" y="852181"/>
            <a:ext cx="3090530" cy="2310978"/>
          </a:xfrm>
          <a:prstGeom prst="rect">
            <a:avLst/>
          </a:prstGeom>
          <a:noFill/>
          <a:effectLst>
            <a:outerShdw blurRad="2794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pic>
        <p:nvPicPr>
          <p:cNvPr id="2" name="Picture 1" descr="A blue hexagon with black background&#10;&#10;Description automatically generated">
            <a:extLst>
              <a:ext uri="{FF2B5EF4-FFF2-40B4-BE49-F238E27FC236}">
                <a16:creationId xmlns:a16="http://schemas.microsoft.com/office/drawing/2014/main" id="{F1CA2779-14D2-57C9-00AF-0C82B7C241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8953" y="6088818"/>
            <a:ext cx="858698" cy="593596"/>
          </a:xfrm>
          <a:prstGeom prst="rect">
            <a:avLst/>
          </a:prstGeom>
        </p:spPr>
      </p:pic>
    </p:spTree>
    <p:extLst>
      <p:ext uri="{BB962C8B-B14F-4D97-AF65-F5344CB8AC3E}">
        <p14:creationId xmlns:p14="http://schemas.microsoft.com/office/powerpoint/2010/main" val="2796129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F1B2C2-7771-4723-9691-842F491569A2}"/>
              </a:ext>
            </a:extLst>
          </p:cNvPr>
          <p:cNvSpPr/>
          <p:nvPr/>
        </p:nvSpPr>
        <p:spPr>
          <a:xfrm>
            <a:off x="6672269" y="2140872"/>
            <a:ext cx="303469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DB9"/>
                </a:solidFill>
                <a:effectLst/>
                <a:uLnTx/>
                <a:uFillTx/>
                <a:latin typeface="Akzidenz Grotesk BE Regular" panose="02000503030000020003" pitchFamily="50" charset="0"/>
                <a:ea typeface="+mn-ea"/>
                <a:cs typeface="+mn-cs"/>
              </a:rPr>
              <a:t> </a:t>
            </a:r>
            <a:endParaRPr kumimoji="0" lang="en-US" sz="2400" b="1" i="0" u="none" strike="noStrike" kern="1200" cap="none" spc="0" normalizeH="0" baseline="0" noProof="0" dirty="0">
              <a:ln>
                <a:noFill/>
              </a:ln>
              <a:solidFill>
                <a:srgbClr val="00B0F0"/>
              </a:solidFill>
              <a:effectLst/>
              <a:uLnTx/>
              <a:uFillTx/>
              <a:latin typeface="Oxygen" panose="02000503000000000000" pitchFamily="2" charset="0"/>
              <a:ea typeface="+mn-ea"/>
              <a:cs typeface="+mn-cs"/>
            </a:endParaRPr>
          </a:p>
        </p:txBody>
      </p:sp>
      <p:sp>
        <p:nvSpPr>
          <p:cNvPr id="10" name="Title 1">
            <a:extLst>
              <a:ext uri="{FF2B5EF4-FFF2-40B4-BE49-F238E27FC236}">
                <a16:creationId xmlns:a16="http://schemas.microsoft.com/office/drawing/2014/main" id="{526F9EB0-1D3B-4105-A3EE-F2F5DA846F0A}"/>
              </a:ext>
            </a:extLst>
          </p:cNvPr>
          <p:cNvSpPr txBox="1">
            <a:spLocks/>
          </p:cNvSpPr>
          <p:nvPr/>
        </p:nvSpPr>
        <p:spPr>
          <a:xfrm>
            <a:off x="469135" y="658319"/>
            <a:ext cx="9906000" cy="794889"/>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600" b="1" kern="1200">
                <a:solidFill>
                  <a:srgbClr val="003366"/>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i="0" u="none" strike="noStrike" kern="1200" cap="none" spc="0" normalizeH="0" baseline="0" noProof="0" dirty="0">
                <a:ln>
                  <a:noFill/>
                </a:ln>
                <a:solidFill>
                  <a:srgbClr val="00549B"/>
                </a:solidFill>
                <a:effectLst/>
                <a:uLnTx/>
                <a:uFillTx/>
                <a:latin typeface="Aptos" panose="020B0004020202020204" pitchFamily="34" charset="0"/>
              </a:rPr>
              <a:t>Stay Current with the ASHRAE 365 App</a:t>
            </a:r>
          </a:p>
        </p:txBody>
      </p:sp>
      <p:sp>
        <p:nvSpPr>
          <p:cNvPr id="6" name="TextBox 5">
            <a:extLst>
              <a:ext uri="{FF2B5EF4-FFF2-40B4-BE49-F238E27FC236}">
                <a16:creationId xmlns:a16="http://schemas.microsoft.com/office/drawing/2014/main" id="{AF972F07-FD82-FA42-A4B8-C31684370AFA}"/>
              </a:ext>
            </a:extLst>
          </p:cNvPr>
          <p:cNvSpPr txBox="1"/>
          <p:nvPr/>
        </p:nvSpPr>
        <p:spPr>
          <a:xfrm>
            <a:off x="509495" y="1569924"/>
            <a:ext cx="1117301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94C"/>
                </a:solidFill>
                <a:effectLst/>
                <a:highlight>
                  <a:srgbClr val="FFFFFF"/>
                </a:highlight>
                <a:uLnTx/>
                <a:uFillTx/>
                <a:latin typeface="Aptos" panose="020B0004020202020204" pitchFamily="34" charset="0"/>
              </a:rPr>
              <a:t>ASHRAE 365 is a free app providing year-round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94C"/>
                </a:solidFill>
                <a:effectLst/>
                <a:highlight>
                  <a:srgbClr val="FFFFFF"/>
                </a:highlight>
                <a:uLnTx/>
                <a:uFillTx/>
                <a:latin typeface="Aptos" panose="020B0004020202020204" pitchFamily="34" charset="0"/>
              </a:rPr>
              <a:t>updates on all things ASHRAE. Download in your app store.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94C"/>
                </a:solidFill>
                <a:effectLst/>
                <a:highlight>
                  <a:srgbClr val="FFFFFF"/>
                </a:highlight>
                <a:uLnTx/>
                <a:uFillTx/>
                <a:latin typeface="Aptos" panose="020B0004020202020204" pitchFamily="34" charset="0"/>
              </a:rPr>
              <a:t>Learn more at </a:t>
            </a:r>
            <a:r>
              <a:rPr kumimoji="0" lang="en-US" sz="1800" b="1" i="0" u="none" strike="noStrike" kern="1200" cap="none" spc="0" normalizeH="0" baseline="0" noProof="0" dirty="0">
                <a:ln>
                  <a:noFill/>
                </a:ln>
                <a:solidFill>
                  <a:srgbClr val="00B0F0"/>
                </a:solidFill>
                <a:effectLst/>
                <a:uLnTx/>
                <a:uFillTx/>
                <a:latin typeface="Aptos" panose="020B0004020202020204" pitchFamily="34" charset="0"/>
              </a:rPr>
              <a:t>ashrae.org/365.</a:t>
            </a:r>
            <a:endParaRPr kumimoji="0" lang="en-US" sz="1800" b="0" i="0" u="none" strike="noStrike" kern="1200" cap="none" spc="0" normalizeH="0" baseline="0" noProof="0" dirty="0">
              <a:ln>
                <a:noFill/>
              </a:ln>
              <a:solidFill>
                <a:srgbClr val="49494C"/>
              </a:solidFill>
              <a:effectLst/>
              <a:highlight>
                <a:srgbClr val="FFFFFF"/>
              </a:highligh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9494C"/>
              </a:solidFill>
              <a:effectLst/>
              <a:highlight>
                <a:srgbClr val="FFFFFF"/>
              </a:highlight>
              <a:uLnTx/>
              <a:uFillTx/>
              <a:latin typeface="akzidenz-grotesk"/>
              <a:ea typeface="+mn-ea"/>
              <a:cs typeface="+mn-cs"/>
            </a:endParaRPr>
          </a:p>
        </p:txBody>
      </p:sp>
      <p:pic>
        <p:nvPicPr>
          <p:cNvPr id="9218" name="Picture 2">
            <a:extLst>
              <a:ext uri="{FF2B5EF4-FFF2-40B4-BE49-F238E27FC236}">
                <a16:creationId xmlns:a16="http://schemas.microsoft.com/office/drawing/2014/main" id="{9B28BED5-6123-2414-3B02-9C79F44B4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248" y="2684674"/>
            <a:ext cx="3387134" cy="3996837"/>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259B67BD-A601-6276-6377-7F8540E84C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135" y="2371704"/>
            <a:ext cx="3410488" cy="272839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1027F51D-292D-65BD-1539-DFB1B6927A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2623" y="4027249"/>
            <a:ext cx="25717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32A53096-0556-4EF2-A766-9D7935BA02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2623" y="2810033"/>
            <a:ext cx="25717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lue hexagon with black background&#10;&#10;Description automatically generated">
            <a:extLst>
              <a:ext uri="{FF2B5EF4-FFF2-40B4-BE49-F238E27FC236}">
                <a16:creationId xmlns:a16="http://schemas.microsoft.com/office/drawing/2014/main" id="{BBF3FD70-4693-DFD3-8426-150943A555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8953" y="6088818"/>
            <a:ext cx="858698" cy="593596"/>
          </a:xfrm>
          <a:prstGeom prst="rect">
            <a:avLst/>
          </a:prstGeom>
        </p:spPr>
      </p:pic>
    </p:spTree>
    <p:extLst>
      <p:ext uri="{BB962C8B-B14F-4D97-AF65-F5344CB8AC3E}">
        <p14:creationId xmlns:p14="http://schemas.microsoft.com/office/powerpoint/2010/main" val="3364219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EA96DA7-D2E4-48A2-AF7D-095808363843}"/>
              </a:ext>
            </a:extLst>
          </p:cNvPr>
          <p:cNvCxnSpPr/>
          <p:nvPr/>
        </p:nvCxnSpPr>
        <p:spPr>
          <a:xfrm>
            <a:off x="395327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5095"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30217"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6015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261F30-B577-EA02-BB63-0FF6CB0B74DD}"/>
              </a:ext>
            </a:extLst>
          </p:cNvPr>
          <p:cNvSpPr txBox="1"/>
          <p:nvPr/>
        </p:nvSpPr>
        <p:spPr>
          <a:xfrm>
            <a:off x="-464498" y="298702"/>
            <a:ext cx="10170317"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Aptos" panose="020B0004020202020204" pitchFamily="34" charset="0"/>
              </a:rPr>
              <a:t>You Can Help Support ASHRAE’s Mission</a:t>
            </a:r>
          </a:p>
        </p:txBody>
      </p:sp>
      <p:sp>
        <p:nvSpPr>
          <p:cNvPr id="20" name="TextBox 19">
            <a:extLst>
              <a:ext uri="{FF2B5EF4-FFF2-40B4-BE49-F238E27FC236}">
                <a16:creationId xmlns:a16="http://schemas.microsoft.com/office/drawing/2014/main" id="{664D298B-A339-4A6D-717E-FFF1FF3B2CBB}"/>
              </a:ext>
            </a:extLst>
          </p:cNvPr>
          <p:cNvSpPr txBox="1"/>
          <p:nvPr/>
        </p:nvSpPr>
        <p:spPr>
          <a:xfrm>
            <a:off x="5557674" y="1549040"/>
            <a:ext cx="5808532" cy="1938992"/>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11D1E"/>
                </a:solidFill>
                <a:effectLst/>
                <a:uLnTx/>
                <a:uFillTx/>
                <a:latin typeface="Aptos" panose="020B0004020202020204" pitchFamily="34" charset="0"/>
                <a:ea typeface="Calibri" panose="020F0502020204030204" pitchFamily="34" charset="0"/>
                <a:cs typeface="Times New Roman"/>
              </a:rPr>
              <a:t>ASHRAE Development supports </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1D1E"/>
                </a:solidFill>
                <a:effectLst/>
                <a:uLnTx/>
                <a:uFillTx/>
                <a:latin typeface="Aptos" panose="020B0004020202020204" pitchFamily="34" charset="0"/>
                <a:ea typeface="Calibri" panose="020F0502020204030204" pitchFamily="34" charset="0"/>
                <a:cs typeface="Times New Roman"/>
              </a:rPr>
              <a:t>Technical Research</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1D1E"/>
                </a:solidFill>
                <a:effectLst/>
                <a:uLnTx/>
                <a:uFillTx/>
                <a:latin typeface="Aptos" panose="020B0004020202020204" pitchFamily="34" charset="0"/>
                <a:ea typeface="Calibri" panose="020F0502020204030204" pitchFamily="34" charset="0"/>
                <a:cs typeface="Times New Roman"/>
              </a:rPr>
              <a:t>Programs for Young Engineers in ASHRAE (YEA)</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1D1E"/>
                </a:solidFill>
                <a:effectLst/>
                <a:uLnTx/>
                <a:uFillTx/>
                <a:latin typeface="Aptos" panose="020B0004020202020204" pitchFamily="34" charset="0"/>
                <a:ea typeface="Calibri" panose="020F0502020204030204" pitchFamily="34" charset="0"/>
                <a:cs typeface="Times New Roman"/>
              </a:rPr>
              <a:t>Courses for ASHRAE Learning Institute (ALI)</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1D1E"/>
                </a:solidFill>
                <a:effectLst/>
                <a:uLnTx/>
                <a:uFillTx/>
                <a:latin typeface="Aptos" panose="020B0004020202020204" pitchFamily="34" charset="0"/>
                <a:ea typeface="Calibri" panose="020F0502020204030204" pitchFamily="34" charset="0"/>
                <a:cs typeface="Times New Roman"/>
              </a:rPr>
              <a:t>Scholarships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11D1E"/>
                </a:solidFill>
                <a:effectLst/>
                <a:uLnTx/>
                <a:uFillTx/>
                <a:latin typeface="Aptos" panose="020B0004020202020204" pitchFamily="34" charset="0"/>
                <a:ea typeface="Calibri" panose="020F0502020204030204" pitchFamily="34" charset="0"/>
                <a:cs typeface="Times New Roman"/>
              </a:rPr>
              <a:t>General fund</a:t>
            </a:r>
            <a:endPar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Calibri" panose="020F0502020204030204" pitchFamily="34" charset="0"/>
              <a:cs typeface="Times New Roman"/>
            </a:endParaRPr>
          </a:p>
        </p:txBody>
      </p:sp>
      <p:sp>
        <p:nvSpPr>
          <p:cNvPr id="4" name="TextBox 3">
            <a:extLst>
              <a:ext uri="{FF2B5EF4-FFF2-40B4-BE49-F238E27FC236}">
                <a16:creationId xmlns:a16="http://schemas.microsoft.com/office/drawing/2014/main" id="{953F0529-CBBA-2CC0-6317-73D27971C02A}"/>
              </a:ext>
            </a:extLst>
          </p:cNvPr>
          <p:cNvSpPr txBox="1"/>
          <p:nvPr/>
        </p:nvSpPr>
        <p:spPr>
          <a:xfrm>
            <a:off x="5342754" y="5308960"/>
            <a:ext cx="623837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3C0FF"/>
                </a:solidFill>
                <a:effectLst/>
                <a:uLnTx/>
                <a:uFillTx/>
                <a:latin typeface="Aptos" panose="020B0004020202020204" pitchFamily="34" charset="0"/>
                <a:cs typeface="Arial Narrow" panose="020B0604020202020204" pitchFamily="34" charset="0"/>
              </a:rPr>
              <a:t>Learn More and Donat</a:t>
            </a:r>
            <a:r>
              <a:rPr lang="en-US" sz="2400" dirty="0">
                <a:solidFill>
                  <a:srgbClr val="03C0FF"/>
                </a:solidFill>
                <a:latin typeface="Aptos" panose="020B0004020202020204" pitchFamily="34" charset="0"/>
                <a:cs typeface="Arial Narrow" panose="020B0604020202020204" pitchFamily="34" charset="0"/>
              </a:rPr>
              <a:t>e</a:t>
            </a:r>
            <a:r>
              <a:rPr kumimoji="0" lang="en-US" sz="2400" b="0" i="0" u="none" strike="noStrike" kern="1200" cap="none" spc="0" normalizeH="0" baseline="0" noProof="0" dirty="0">
                <a:ln>
                  <a:noFill/>
                </a:ln>
                <a:solidFill>
                  <a:srgbClr val="03C0FF"/>
                </a:solidFill>
                <a:effectLst/>
                <a:uLnTx/>
                <a:uFillTx/>
                <a:latin typeface="Aptos" panose="020B0004020202020204" pitchFamily="34" charset="0"/>
                <a:cs typeface="Arial Narrow" panose="020B0604020202020204" pitchFamily="34" charset="0"/>
              </a:rPr>
              <a:t> at </a:t>
            </a:r>
            <a:r>
              <a:rPr kumimoji="0" lang="en-US" sz="2400" b="1" i="0" u="none" strike="noStrike" kern="1200" cap="none" spc="0" normalizeH="0" baseline="0" noProof="0" dirty="0">
                <a:ln>
                  <a:noFill/>
                </a:ln>
                <a:solidFill>
                  <a:srgbClr val="03C0FF"/>
                </a:solidFill>
                <a:effectLst/>
                <a:uLnTx/>
                <a:uFillTx/>
                <a:latin typeface="Aptos" panose="020B0004020202020204" pitchFamily="34" charset="0"/>
                <a:cs typeface="Arial Narrow" panose="020B0604020202020204" pitchFamily="34" charset="0"/>
              </a:rPr>
              <a:t>ashrae.org/development </a:t>
            </a:r>
          </a:p>
        </p:txBody>
      </p:sp>
      <p:pic>
        <p:nvPicPr>
          <p:cNvPr id="6" name="Picture 5">
            <a:extLst>
              <a:ext uri="{FF2B5EF4-FFF2-40B4-BE49-F238E27FC236}">
                <a16:creationId xmlns:a16="http://schemas.microsoft.com/office/drawing/2014/main" id="{3C7604DD-E533-A87A-B285-26DB419D2EEA}"/>
              </a:ext>
            </a:extLst>
          </p:cNvPr>
          <p:cNvPicPr>
            <a:picLocks noChangeAspect="1"/>
          </p:cNvPicPr>
          <p:nvPr/>
        </p:nvPicPr>
        <p:blipFill>
          <a:blip r:embed="rId3"/>
          <a:stretch>
            <a:fillRect/>
          </a:stretch>
        </p:blipFill>
        <p:spPr>
          <a:xfrm>
            <a:off x="659219" y="1068012"/>
            <a:ext cx="4385262" cy="5667860"/>
          </a:xfrm>
          <a:prstGeom prst="rect">
            <a:avLst/>
          </a:prstGeom>
          <a:effectLst>
            <a:outerShdw blurRad="50800" dist="139700" dir="1320000" algn="tl" rotWithShape="0">
              <a:prstClr val="black">
                <a:alpha val="65000"/>
              </a:prstClr>
            </a:outerShdw>
          </a:effectLst>
        </p:spPr>
      </p:pic>
      <p:sp>
        <p:nvSpPr>
          <p:cNvPr id="14" name="TextBox 13">
            <a:extLst>
              <a:ext uri="{FF2B5EF4-FFF2-40B4-BE49-F238E27FC236}">
                <a16:creationId xmlns:a16="http://schemas.microsoft.com/office/drawing/2014/main" id="{5792FAEA-C1DA-2437-A6FC-F013C7EDF3A4}"/>
              </a:ext>
            </a:extLst>
          </p:cNvPr>
          <p:cNvSpPr txBox="1"/>
          <p:nvPr/>
        </p:nvSpPr>
        <p:spPr>
          <a:xfrm>
            <a:off x="6843555" y="3685691"/>
            <a:ext cx="5724528"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EB6"/>
                </a:solidFill>
                <a:effectLst/>
                <a:uLnTx/>
                <a:uFillTx/>
                <a:latin typeface="Aptos" panose="020B0004020202020204" pitchFamily="34" charset="0"/>
              </a:rPr>
              <a:t>Fundraising Totals for SY 2024-25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6EB6"/>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26014B5-ECA8-FDEC-CAA7-7779D28CDDA5}"/>
              </a:ext>
            </a:extLst>
          </p:cNvPr>
          <p:cNvSpPr/>
          <p:nvPr/>
        </p:nvSpPr>
        <p:spPr>
          <a:xfrm>
            <a:off x="7318772" y="4018403"/>
            <a:ext cx="2286336" cy="55013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$4.825M</a:t>
            </a:r>
          </a:p>
        </p:txBody>
      </p:sp>
      <p:pic>
        <p:nvPicPr>
          <p:cNvPr id="17" name="Graphic 16" descr="Bookmark with solid fill">
            <a:extLst>
              <a:ext uri="{FF2B5EF4-FFF2-40B4-BE49-F238E27FC236}">
                <a16:creationId xmlns:a16="http://schemas.microsoft.com/office/drawing/2014/main" id="{007AEACB-3836-D86E-01C7-187C2127EB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9548730" y="3826204"/>
            <a:ext cx="914400" cy="914400"/>
          </a:xfrm>
          <a:prstGeom prst="rect">
            <a:avLst/>
          </a:prstGeom>
        </p:spPr>
      </p:pic>
      <p:pic>
        <p:nvPicPr>
          <p:cNvPr id="18" name="Graphic 17" descr="Bookmark with solid fill">
            <a:extLst>
              <a:ext uri="{FF2B5EF4-FFF2-40B4-BE49-F238E27FC236}">
                <a16:creationId xmlns:a16="http://schemas.microsoft.com/office/drawing/2014/main" id="{60AB82E4-D05E-E4D8-E022-B4075D06CB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6460750" y="3811576"/>
            <a:ext cx="914400" cy="914400"/>
          </a:xfrm>
          <a:prstGeom prst="rect">
            <a:avLst/>
          </a:prstGeom>
        </p:spPr>
      </p:pic>
      <p:pic>
        <p:nvPicPr>
          <p:cNvPr id="19" name="Picture 18" descr="A blue hexagon with black background&#10;&#10;Description automatically generated">
            <a:extLst>
              <a:ext uri="{FF2B5EF4-FFF2-40B4-BE49-F238E27FC236}">
                <a16:creationId xmlns:a16="http://schemas.microsoft.com/office/drawing/2014/main" id="{1E5BE53B-2DE5-6F27-9B69-BE8E42C2ED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9778" y="6142276"/>
            <a:ext cx="858698" cy="593596"/>
          </a:xfrm>
          <a:prstGeom prst="rect">
            <a:avLst/>
          </a:prstGeom>
        </p:spPr>
      </p:pic>
    </p:spTree>
    <p:extLst>
      <p:ext uri="{BB962C8B-B14F-4D97-AF65-F5344CB8AC3E}">
        <p14:creationId xmlns:p14="http://schemas.microsoft.com/office/powerpoint/2010/main" val="2053407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7005" y="236041"/>
            <a:ext cx="8620125" cy="837962"/>
          </a:xfrm>
        </p:spPr>
        <p:txBody>
          <a:bodyPr>
            <a:noAutofit/>
          </a:bodyPr>
          <a:lstStyle/>
          <a:p>
            <a:pPr algn="l"/>
            <a:r>
              <a:rPr lang="en-US" sz="3600" b="1" dirty="0">
                <a:solidFill>
                  <a:srgbClr val="00549B"/>
                </a:solidFill>
                <a:latin typeface="Aptos" panose="020B0004020202020204" pitchFamily="34" charset="0"/>
                <a:cs typeface="Arial Narrow" panose="020B0604020202020204" pitchFamily="34" charset="0"/>
              </a:rPr>
              <a:t>Find Resources and Stay In the Know</a:t>
            </a:r>
          </a:p>
        </p:txBody>
      </p:sp>
      <p:sp>
        <p:nvSpPr>
          <p:cNvPr id="4" name="TextBox 3">
            <a:extLst>
              <a:ext uri="{FF2B5EF4-FFF2-40B4-BE49-F238E27FC236}">
                <a16:creationId xmlns:a16="http://schemas.microsoft.com/office/drawing/2014/main" id="{C5D5906C-9AEE-3897-5F91-85E9611E9A3C}"/>
              </a:ext>
            </a:extLst>
          </p:cNvPr>
          <p:cNvSpPr txBox="1"/>
          <p:nvPr/>
        </p:nvSpPr>
        <p:spPr>
          <a:xfrm>
            <a:off x="347005" y="1287627"/>
            <a:ext cx="477153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0B0004020202020204" pitchFamily="34" charset="0"/>
              </a:rPr>
              <a:t>Get FREE resources for professionals, educators and consumers at </a:t>
            </a:r>
            <a:r>
              <a:rPr kumimoji="0" lang="en-US" b="1" i="0" u="none" strike="noStrike" kern="1200" cap="none" spc="0" normalizeH="0" baseline="0" noProof="0" dirty="0">
                <a:ln>
                  <a:noFill/>
                </a:ln>
                <a:solidFill>
                  <a:srgbClr val="2AACE3"/>
                </a:solidFill>
                <a:effectLst/>
                <a:uLnTx/>
                <a:uFillTx/>
                <a:latin typeface="Aptos" panose="020B0004020202020204" pitchFamily="34" charset="0"/>
              </a:rPr>
              <a:t>ashrae.org/</a:t>
            </a:r>
            <a:r>
              <a:rPr kumimoji="0" lang="en-US" b="1" i="0" u="none" strike="noStrike" kern="1200" cap="none" spc="0" normalizeH="0" baseline="0" noProof="0" dirty="0" err="1">
                <a:ln>
                  <a:noFill/>
                </a:ln>
                <a:solidFill>
                  <a:srgbClr val="2AACE3"/>
                </a:solidFill>
                <a:effectLst/>
                <a:uLnTx/>
                <a:uFillTx/>
                <a:latin typeface="Aptos" panose="020B0004020202020204" pitchFamily="34" charset="0"/>
              </a:rPr>
              <a:t>freeresources</a:t>
            </a:r>
            <a:endParaRPr kumimoji="0" lang="en-US" b="1" i="0" u="none" strike="noStrike" kern="1200" cap="none" spc="0" normalizeH="0" baseline="0" noProof="0" dirty="0">
              <a:ln>
                <a:noFill/>
              </a:ln>
              <a:solidFill>
                <a:srgbClr val="2AACE3"/>
              </a:solidFill>
              <a:effectLst/>
              <a:uLnTx/>
              <a:uFillTx/>
              <a:latin typeface="Aptos" panose="020B0004020202020204" pitchFamily="34" charset="0"/>
            </a:endParaRPr>
          </a:p>
        </p:txBody>
      </p:sp>
      <p:sp>
        <p:nvSpPr>
          <p:cNvPr id="10" name="TextBox 9">
            <a:extLst>
              <a:ext uri="{FF2B5EF4-FFF2-40B4-BE49-F238E27FC236}">
                <a16:creationId xmlns:a16="http://schemas.microsoft.com/office/drawing/2014/main" id="{C3AADE22-D53C-7B4E-23C6-C9DBD8F83809}"/>
              </a:ext>
            </a:extLst>
          </p:cNvPr>
          <p:cNvSpPr txBox="1"/>
          <p:nvPr/>
        </p:nvSpPr>
        <p:spPr>
          <a:xfrm>
            <a:off x="5506075" y="1225819"/>
            <a:ext cx="47318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ptos" panose="020B0004020202020204" pitchFamily="34" charset="0"/>
              </a:rPr>
              <a:t>Sign up to get ASHRAE Newsletters for the latest Society and industry updates at </a:t>
            </a:r>
            <a:r>
              <a:rPr kumimoji="0" lang="en-US" b="1" i="0" u="none" strike="noStrike" kern="1200" cap="none" spc="0" normalizeH="0" baseline="0" noProof="0" dirty="0">
                <a:ln>
                  <a:noFill/>
                </a:ln>
                <a:solidFill>
                  <a:srgbClr val="2AACE3"/>
                </a:solidFill>
                <a:effectLst/>
                <a:uLnTx/>
                <a:uFillTx/>
                <a:latin typeface="Aptos" panose="020B0004020202020204" pitchFamily="34" charset="0"/>
              </a:rPr>
              <a:t>ashrae.org/newsletters</a:t>
            </a:r>
          </a:p>
        </p:txBody>
      </p:sp>
      <p:pic>
        <p:nvPicPr>
          <p:cNvPr id="10242" name="Picture 2">
            <a:extLst>
              <a:ext uri="{FF2B5EF4-FFF2-40B4-BE49-F238E27FC236}">
                <a16:creationId xmlns:a16="http://schemas.microsoft.com/office/drawing/2014/main" id="{1FA2049D-0BD9-B81C-0177-61524B50E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76" y="2303290"/>
            <a:ext cx="2436333" cy="367363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3B36FE95-E95B-67C7-E5BF-C1F13C19AF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0871" y="2303290"/>
            <a:ext cx="1143000" cy="14668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EF2DC9B6-3A82-30AC-39D7-2A95D06EB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4270" y="3464011"/>
            <a:ext cx="1190625" cy="178117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50" name="Picture 10" descr="105x140hpbcoversummer2014">
            <a:extLst>
              <a:ext uri="{FF2B5EF4-FFF2-40B4-BE49-F238E27FC236}">
                <a16:creationId xmlns:a16="http://schemas.microsoft.com/office/drawing/2014/main" id="{6649838D-331C-2BF7-7A5D-6995D18C6F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7005" y="2369965"/>
            <a:ext cx="1000125" cy="13335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54" name="Picture 14">
            <a:extLst>
              <a:ext uri="{FF2B5EF4-FFF2-40B4-BE49-F238E27FC236}">
                <a16:creationId xmlns:a16="http://schemas.microsoft.com/office/drawing/2014/main" id="{3DB695E3-A635-F7EF-7E86-BDB626DEE6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065" y="3849493"/>
            <a:ext cx="1133475" cy="13525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58" name="Picture 18">
            <a:extLst>
              <a:ext uri="{FF2B5EF4-FFF2-40B4-BE49-F238E27FC236}">
                <a16:creationId xmlns:a16="http://schemas.microsoft.com/office/drawing/2014/main" id="{183252C7-E1BE-F198-3272-54FF3B6A8D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0871" y="3900353"/>
            <a:ext cx="1571625" cy="20383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2" name="Picture 22" descr="ASHRAE Journal Newsletter – May 28, 2024 – ASHRAE">
            <a:extLst>
              <a:ext uri="{FF2B5EF4-FFF2-40B4-BE49-F238E27FC236}">
                <a16:creationId xmlns:a16="http://schemas.microsoft.com/office/drawing/2014/main" id="{91753CEE-C5A5-9BBD-C0CE-F2E26B5D66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6660" y="2414549"/>
            <a:ext cx="2635326" cy="6733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white text on a black background&#10;&#10;Description automatically generated">
            <a:extLst>
              <a:ext uri="{FF2B5EF4-FFF2-40B4-BE49-F238E27FC236}">
                <a16:creationId xmlns:a16="http://schemas.microsoft.com/office/drawing/2014/main" id="{1417A998-9273-8CE8-D418-0390878CED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35128" y="6091763"/>
            <a:ext cx="871870" cy="603603"/>
          </a:xfrm>
          <a:prstGeom prst="rect">
            <a:avLst/>
          </a:prstGeom>
        </p:spPr>
      </p:pic>
    </p:spTree>
    <p:extLst>
      <p:ext uri="{BB962C8B-B14F-4D97-AF65-F5344CB8AC3E}">
        <p14:creationId xmlns:p14="http://schemas.microsoft.com/office/powerpoint/2010/main" val="1986533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ign in front of a building&#10;&#10;Description automatically generated">
            <a:extLst>
              <a:ext uri="{FF2B5EF4-FFF2-40B4-BE49-F238E27FC236}">
                <a16:creationId xmlns:a16="http://schemas.microsoft.com/office/drawing/2014/main" id="{69E67BE5-1082-C620-0905-235562C8B639}"/>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16161" b="16161"/>
          <a:stretch>
            <a:fillRect/>
          </a:stretch>
        </p:blipFill>
        <p:spPr>
          <a:xfrm>
            <a:off x="797058" y="1868910"/>
            <a:ext cx="6000011" cy="3816281"/>
          </a:xfrm>
        </p:spPr>
      </p:pic>
      <p:sp>
        <p:nvSpPr>
          <p:cNvPr id="2" name="Rectangle 1">
            <a:extLst>
              <a:ext uri="{FF2B5EF4-FFF2-40B4-BE49-F238E27FC236}">
                <a16:creationId xmlns:a16="http://schemas.microsoft.com/office/drawing/2014/main" id="{4AA5EF2A-3B24-409D-A941-41547BA3D048}"/>
              </a:ext>
            </a:extLst>
          </p:cNvPr>
          <p:cNvSpPr/>
          <p:nvPr/>
        </p:nvSpPr>
        <p:spPr>
          <a:xfrm>
            <a:off x="7449320" y="2648178"/>
            <a:ext cx="3618366" cy="707886"/>
          </a:xfrm>
          <a:prstGeom prst="rect">
            <a:avLst/>
          </a:prstGeom>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0B0004020202020204" pitchFamily="34" charset="0"/>
                <a:ea typeface="Open Sans" panose="020B0606030504020204" pitchFamily="34" charset="0"/>
                <a:cs typeface="Arial" panose="020B0604020202020204" pitchFamily="34" charset="0"/>
              </a:rPr>
              <a:t>180 Technology Parkway, Peachtree Corners, GA</a:t>
            </a:r>
          </a:p>
        </p:txBody>
      </p:sp>
      <p:sp>
        <p:nvSpPr>
          <p:cNvPr id="3" name="TextBox 2">
            <a:extLst>
              <a:ext uri="{FF2B5EF4-FFF2-40B4-BE49-F238E27FC236}">
                <a16:creationId xmlns:a16="http://schemas.microsoft.com/office/drawing/2014/main" id="{E6FDC05B-E7FD-4B71-9043-10AD4A667D96}"/>
              </a:ext>
            </a:extLst>
          </p:cNvPr>
          <p:cNvSpPr txBox="1"/>
          <p:nvPr/>
        </p:nvSpPr>
        <p:spPr>
          <a:xfrm>
            <a:off x="6797069" y="2159894"/>
            <a:ext cx="50229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49B"/>
                </a:solidFill>
                <a:effectLst/>
                <a:uLnTx/>
                <a:uFillTx/>
                <a:latin typeface="Aptos" panose="020B0004020202020204" pitchFamily="34" charset="0"/>
                <a:ea typeface="Open Sans Semibold" panose="020B0706030804020204" pitchFamily="34" charset="0"/>
                <a:cs typeface="Arial" panose="020B0604020202020204" pitchFamily="34" charset="0"/>
              </a:rPr>
              <a:t>ASHRAE Global Headquarters</a:t>
            </a:r>
            <a:endParaRPr kumimoji="0" lang="en-ID" sz="2800" b="1" i="0" u="none" strike="noStrike" kern="1200" cap="none" spc="0" normalizeH="0" baseline="0" noProof="0" dirty="0">
              <a:ln>
                <a:noFill/>
              </a:ln>
              <a:solidFill>
                <a:srgbClr val="00549B"/>
              </a:solidFill>
              <a:effectLst/>
              <a:uLnTx/>
              <a:uFillTx/>
              <a:latin typeface="Aptos" panose="020B0004020202020204" pitchFamily="34" charset="0"/>
              <a:ea typeface="Open Sans Semibold" panose="020B0706030804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D387494-107E-4DCE-A8F8-782504543258}"/>
              </a:ext>
            </a:extLst>
          </p:cNvPr>
          <p:cNvSpPr/>
          <p:nvPr/>
        </p:nvSpPr>
        <p:spPr>
          <a:xfrm>
            <a:off x="7919735" y="3501937"/>
            <a:ext cx="2592647" cy="59304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F0"/>
                </a:solidFill>
                <a:effectLst/>
                <a:uLnTx/>
                <a:uFillTx/>
                <a:latin typeface="Aptos" panose="020B0004020202020204" pitchFamily="34" charset="0"/>
                <a:ea typeface="Open Sans" panose="020B0606030504020204" pitchFamily="34" charset="0"/>
                <a:cs typeface="Open Sans" panose="020B0606030504020204" pitchFamily="34" charset="0"/>
              </a:rPr>
              <a:t>ashrae.org</a:t>
            </a:r>
            <a:endParaRPr kumimoji="0" lang="en-US" sz="2400" b="1" i="0" u="none" strike="noStrike" kern="1200" cap="none" spc="0" normalizeH="0" baseline="0" noProof="0" dirty="0">
              <a:ln>
                <a:noFill/>
              </a:ln>
              <a:solidFill>
                <a:srgbClr val="00B0F0"/>
              </a:solidFill>
              <a:effectLst/>
              <a:uLnTx/>
              <a:uFillTx/>
              <a:latin typeface="Aptos" panose="020B0004020202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B888AF62-2457-4BCF-B6F4-79CC20FDA622}"/>
              </a:ext>
            </a:extLst>
          </p:cNvPr>
          <p:cNvSpPr txBox="1"/>
          <p:nvPr/>
        </p:nvSpPr>
        <p:spPr>
          <a:xfrm>
            <a:off x="797058" y="941160"/>
            <a:ext cx="47453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0B0004020202020204" pitchFamily="34" charset="0"/>
                <a:ea typeface="Arimo" panose="020B0604020202020204" pitchFamily="34" charset="0"/>
                <a:cs typeface="Arial" panose="020B0604020202020204" pitchFamily="34" charset="0"/>
              </a:rPr>
              <a:t>Connect With Us</a:t>
            </a:r>
          </a:p>
        </p:txBody>
      </p:sp>
      <p:pic>
        <p:nvPicPr>
          <p:cNvPr id="17410" name="Picture 2">
            <a:extLst>
              <a:ext uri="{FF2B5EF4-FFF2-40B4-BE49-F238E27FC236}">
                <a16:creationId xmlns:a16="http://schemas.microsoft.com/office/drawing/2014/main" id="{9F70F048-CD29-314E-9B35-9BC0F72D63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0394" y="4437442"/>
            <a:ext cx="694737" cy="69538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26092B5F-9275-A990-4527-ECDA8FD3CF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9620" y="4424455"/>
            <a:ext cx="726439" cy="726439"/>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Twitter Logo, Social Media Logo, Self Adhesive Sticker, New Twitter Logo, X  Logo, X Sticker, New Twitter Brand (Pack of 4) (Square, 100mm x 100mm)  (S10037) : Amazon.co.uk: Automotive">
            <a:extLst>
              <a:ext uri="{FF2B5EF4-FFF2-40B4-BE49-F238E27FC236}">
                <a16:creationId xmlns:a16="http://schemas.microsoft.com/office/drawing/2014/main" id="{295D7DAC-C244-2582-1121-3CAF6386DC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4569" y="4436497"/>
            <a:ext cx="689597" cy="689597"/>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New LinkedIn Logo PNG Image Download 2024">
            <a:extLst>
              <a:ext uri="{FF2B5EF4-FFF2-40B4-BE49-F238E27FC236}">
                <a16:creationId xmlns:a16="http://schemas.microsoft.com/office/drawing/2014/main" id="{BDC26F2F-0513-529A-A23F-4FCC73BC62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78089" y="4436496"/>
            <a:ext cx="689597" cy="6895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ue hexagon with black background&#10;&#10;Description automatically generated">
            <a:extLst>
              <a:ext uri="{FF2B5EF4-FFF2-40B4-BE49-F238E27FC236}">
                <a16:creationId xmlns:a16="http://schemas.microsoft.com/office/drawing/2014/main" id="{AB495689-C040-36AA-8EBB-7A20656F68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09778" y="6142276"/>
            <a:ext cx="858698" cy="593596"/>
          </a:xfrm>
          <a:prstGeom prst="rect">
            <a:avLst/>
          </a:prstGeom>
        </p:spPr>
      </p:pic>
    </p:spTree>
    <p:extLst>
      <p:ext uri="{BB962C8B-B14F-4D97-AF65-F5344CB8AC3E}">
        <p14:creationId xmlns:p14="http://schemas.microsoft.com/office/powerpoint/2010/main" val="3846752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3FBA604C-6BF1-EC6E-DDB9-4C713D488358}"/>
              </a:ext>
            </a:extLst>
          </p:cNvPr>
          <p:cNvSpPr txBox="1">
            <a:spLocks/>
          </p:cNvSpPr>
          <p:nvPr/>
        </p:nvSpPr>
        <p:spPr>
          <a:xfrm>
            <a:off x="355880" y="511460"/>
            <a:ext cx="8114452" cy="7755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00549B"/>
                </a:solidFill>
                <a:latin typeface="Aptos" panose="020B0004020202020204" pitchFamily="34" charset="0"/>
                <a:cs typeface="Arial Narrow" panose="020B0604020202020204" pitchFamily="34" charset="0"/>
              </a:rPr>
              <a:t>What We Do and How We Do It</a:t>
            </a:r>
          </a:p>
        </p:txBody>
      </p:sp>
      <p:pic>
        <p:nvPicPr>
          <p:cNvPr id="23" name="Picture 22" descr="A white text on a black background&#10;&#10;Description automatically generated">
            <a:extLst>
              <a:ext uri="{FF2B5EF4-FFF2-40B4-BE49-F238E27FC236}">
                <a16:creationId xmlns:a16="http://schemas.microsoft.com/office/drawing/2014/main" id="{F2CF3235-FB55-D3DA-8F86-4BA0EFAAB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5330" y="6059463"/>
            <a:ext cx="871870" cy="603603"/>
          </a:xfrm>
          <a:prstGeom prst="rect">
            <a:avLst/>
          </a:prstGeom>
        </p:spPr>
      </p:pic>
      <p:sp>
        <p:nvSpPr>
          <p:cNvPr id="2" name="Rectangle 1">
            <a:extLst>
              <a:ext uri="{FF2B5EF4-FFF2-40B4-BE49-F238E27FC236}">
                <a16:creationId xmlns:a16="http://schemas.microsoft.com/office/drawing/2014/main" id="{A682AE2F-09E4-9C1A-E51C-732D0B5AD9C2}"/>
              </a:ext>
            </a:extLst>
          </p:cNvPr>
          <p:cNvSpPr/>
          <p:nvPr/>
        </p:nvSpPr>
        <p:spPr>
          <a:xfrm>
            <a:off x="317062" y="1417339"/>
            <a:ext cx="7922488" cy="5188238"/>
          </a:xfrm>
          <a:prstGeom prst="rect">
            <a:avLst/>
          </a:prstGeom>
          <a:solidFill>
            <a:srgbClr val="8EC54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0A11738-D03E-2780-7002-7BB90B4899D0}"/>
              </a:ext>
            </a:extLst>
          </p:cNvPr>
          <p:cNvSpPr txBox="1"/>
          <p:nvPr/>
        </p:nvSpPr>
        <p:spPr>
          <a:xfrm>
            <a:off x="1354930" y="1820657"/>
            <a:ext cx="5130210" cy="4678204"/>
          </a:xfrm>
          <a:prstGeom prst="rect">
            <a:avLst/>
          </a:prstGeom>
          <a:noFill/>
        </p:spPr>
        <p:txBody>
          <a:bodyPr wrap="square">
            <a:spAutoFit/>
          </a:bodyPr>
          <a:lstStyle/>
          <a:p>
            <a:pPr lvl="1">
              <a:buClr>
                <a:schemeClr val="bg1"/>
              </a:buClr>
              <a:buSzPct val="200000"/>
            </a:pPr>
            <a:r>
              <a:rPr lang="en-US" altLang="en-US" sz="2000" b="1" dirty="0">
                <a:solidFill>
                  <a:schemeClr val="bg1"/>
                </a:solidFill>
                <a:latin typeface="Aptos" panose="020B0004020202020204" pitchFamily="34" charset="0"/>
                <a:cs typeface="Arial" panose="020B0604020202020204" pitchFamily="34" charset="0"/>
              </a:rPr>
              <a:t>Serve as pipeline for providing technical  information to members, chapters, companies and government officials</a:t>
            </a:r>
            <a:br>
              <a:rPr lang="en-US" altLang="en-US" sz="2000" b="1" dirty="0">
                <a:solidFill>
                  <a:schemeClr val="bg1"/>
                </a:solidFill>
                <a:latin typeface="Aptos" panose="020B0004020202020204" pitchFamily="34" charset="0"/>
                <a:cs typeface="Arial" panose="020B0604020202020204" pitchFamily="34" charset="0"/>
              </a:rPr>
            </a:br>
            <a:endParaRPr lang="en-US" altLang="en-US" sz="2000" b="1" dirty="0">
              <a:solidFill>
                <a:schemeClr val="bg1"/>
              </a:solidFill>
              <a:latin typeface="Aptos" panose="020B0004020202020204" pitchFamily="34" charset="0"/>
              <a:cs typeface="Arial" panose="020B0604020202020204" pitchFamily="34" charset="0"/>
            </a:endParaRPr>
          </a:p>
          <a:p>
            <a:pPr lvl="1">
              <a:buClr>
                <a:schemeClr val="bg1"/>
              </a:buClr>
              <a:buSzPct val="200000"/>
            </a:pPr>
            <a:r>
              <a:rPr lang="en-US" altLang="en-US" sz="2000" b="1" dirty="0">
                <a:solidFill>
                  <a:schemeClr val="bg1"/>
                </a:solidFill>
                <a:latin typeface="Aptos" panose="020B0004020202020204" pitchFamily="34" charset="0"/>
                <a:cs typeface="Arial" panose="020B0604020202020204" pitchFamily="34" charset="0"/>
              </a:rPr>
              <a:t>Develop standards and technical guidelines to improve the built environment</a:t>
            </a:r>
            <a:br>
              <a:rPr lang="en-US" altLang="en-US" sz="2000" b="1" dirty="0">
                <a:solidFill>
                  <a:schemeClr val="bg1"/>
                </a:solidFill>
                <a:latin typeface="Aptos" panose="020B0004020202020204" pitchFamily="34" charset="0"/>
                <a:cs typeface="Arial" panose="020B0604020202020204" pitchFamily="34" charset="0"/>
              </a:rPr>
            </a:br>
            <a:endParaRPr lang="en-US" altLang="en-US" sz="2000" b="1" dirty="0">
              <a:solidFill>
                <a:schemeClr val="bg1"/>
              </a:solidFill>
              <a:latin typeface="Aptos" panose="020B0004020202020204" pitchFamily="34" charset="0"/>
              <a:cs typeface="Arial" panose="020B0604020202020204" pitchFamily="34" charset="0"/>
            </a:endParaRPr>
          </a:p>
          <a:p>
            <a:pPr lvl="1">
              <a:buClr>
                <a:schemeClr val="bg1"/>
              </a:buClr>
              <a:buSzPct val="200000"/>
            </a:pPr>
            <a:r>
              <a:rPr lang="en-US" altLang="en-US" sz="2000" b="1" dirty="0">
                <a:solidFill>
                  <a:schemeClr val="bg1"/>
                </a:solidFill>
                <a:latin typeface="Aptos" panose="020B0004020202020204" pitchFamily="34" charset="0"/>
                <a:cs typeface="Arial" panose="020B0604020202020204" pitchFamily="34" charset="0"/>
              </a:rPr>
              <a:t>Offer continuing education for industry     professionals</a:t>
            </a:r>
            <a:br>
              <a:rPr lang="en-US" altLang="en-US" sz="2000" b="1" dirty="0">
                <a:solidFill>
                  <a:schemeClr val="bg1"/>
                </a:solidFill>
                <a:latin typeface="Aptos" panose="020B0004020202020204" pitchFamily="34" charset="0"/>
                <a:cs typeface="Arial" panose="020B0604020202020204" pitchFamily="34" charset="0"/>
              </a:rPr>
            </a:br>
            <a:endParaRPr lang="en-US" altLang="en-US" sz="2000" b="1" dirty="0">
              <a:solidFill>
                <a:schemeClr val="bg1"/>
              </a:solidFill>
              <a:latin typeface="Aptos" panose="020B0004020202020204" pitchFamily="34" charset="0"/>
              <a:cs typeface="Arial" panose="020B0604020202020204" pitchFamily="34" charset="0"/>
            </a:endParaRPr>
          </a:p>
          <a:p>
            <a:pPr lvl="1">
              <a:buClr>
                <a:schemeClr val="bg1"/>
              </a:buClr>
              <a:buSzPct val="200000"/>
            </a:pPr>
            <a:r>
              <a:rPr lang="en-US" altLang="en-US" sz="2000" b="1" dirty="0">
                <a:solidFill>
                  <a:schemeClr val="bg1"/>
                </a:solidFill>
                <a:latin typeface="Aptos" panose="020B0004020202020204" pitchFamily="34" charset="0"/>
                <a:cs typeface="Arial" panose="020B0604020202020204" pitchFamily="34" charset="0"/>
              </a:rPr>
              <a:t>Serve as networking tool for industry   professionals</a:t>
            </a:r>
          </a:p>
          <a:p>
            <a:pPr>
              <a:buClr>
                <a:srgbClr val="00B0F0"/>
              </a:buClr>
            </a:pPr>
            <a:endParaRPr lang="en-US" altLang="en-US" sz="1800" dirty="0">
              <a:solidFill>
                <a:schemeClr val="bg1"/>
              </a:solidFill>
              <a:effectLst>
                <a:outerShdw blurRad="38100" dist="38100" dir="2700000" algn="tl">
                  <a:srgbClr val="000000">
                    <a:alpha val="43137"/>
                  </a:srgbClr>
                </a:outerShdw>
              </a:effectLst>
              <a:latin typeface="Oxygen" panose="02000503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7C67D66C-C6BD-7A27-A81A-5844C9E6C5C0}"/>
              </a:ext>
            </a:extLst>
          </p:cNvPr>
          <p:cNvSpPr txBox="1"/>
          <p:nvPr/>
        </p:nvSpPr>
        <p:spPr>
          <a:xfrm>
            <a:off x="897730" y="1923283"/>
            <a:ext cx="914400" cy="923330"/>
          </a:xfrm>
          <a:prstGeom prst="rect">
            <a:avLst/>
          </a:prstGeom>
          <a:noFill/>
        </p:spPr>
        <p:txBody>
          <a:bodyPr wrap="square" rtlCol="0">
            <a:spAutoFit/>
          </a:bodyPr>
          <a:lstStyle/>
          <a:p>
            <a:r>
              <a:rPr lang="en-US" sz="5400" dirty="0">
                <a:solidFill>
                  <a:schemeClr val="bg1"/>
                </a:solidFill>
                <a:latin typeface="Aptos" panose="020B0004020202020204" pitchFamily="34" charset="0"/>
              </a:rPr>
              <a:t>1.</a:t>
            </a:r>
            <a:endParaRPr lang="en-US" sz="5400" dirty="0">
              <a:latin typeface="Aptos" panose="020B0004020202020204" pitchFamily="34" charset="0"/>
            </a:endParaRPr>
          </a:p>
        </p:txBody>
      </p:sp>
      <p:sp>
        <p:nvSpPr>
          <p:cNvPr id="6" name="TextBox 5">
            <a:extLst>
              <a:ext uri="{FF2B5EF4-FFF2-40B4-BE49-F238E27FC236}">
                <a16:creationId xmlns:a16="http://schemas.microsoft.com/office/drawing/2014/main" id="{403A999A-CA4B-E971-26B4-B126B104A4B8}"/>
              </a:ext>
            </a:extLst>
          </p:cNvPr>
          <p:cNvSpPr txBox="1"/>
          <p:nvPr/>
        </p:nvSpPr>
        <p:spPr>
          <a:xfrm>
            <a:off x="897730" y="3277208"/>
            <a:ext cx="914400" cy="923330"/>
          </a:xfrm>
          <a:prstGeom prst="rect">
            <a:avLst/>
          </a:prstGeom>
          <a:noFill/>
        </p:spPr>
        <p:txBody>
          <a:bodyPr wrap="square" rtlCol="0">
            <a:spAutoFit/>
          </a:bodyPr>
          <a:lstStyle/>
          <a:p>
            <a:r>
              <a:rPr lang="en-US" sz="5400" dirty="0">
                <a:solidFill>
                  <a:schemeClr val="bg1"/>
                </a:solidFill>
                <a:latin typeface="Aptos" panose="020B0004020202020204" pitchFamily="34" charset="0"/>
              </a:rPr>
              <a:t>2.</a:t>
            </a:r>
            <a:endParaRPr lang="en-US" sz="5400" dirty="0">
              <a:latin typeface="Aptos" panose="020B0004020202020204" pitchFamily="34" charset="0"/>
            </a:endParaRPr>
          </a:p>
        </p:txBody>
      </p:sp>
      <p:sp>
        <p:nvSpPr>
          <p:cNvPr id="8" name="TextBox 7">
            <a:extLst>
              <a:ext uri="{FF2B5EF4-FFF2-40B4-BE49-F238E27FC236}">
                <a16:creationId xmlns:a16="http://schemas.microsoft.com/office/drawing/2014/main" id="{3E66128A-D931-467F-1168-E4DE662D7FB6}"/>
              </a:ext>
            </a:extLst>
          </p:cNvPr>
          <p:cNvSpPr txBox="1"/>
          <p:nvPr/>
        </p:nvSpPr>
        <p:spPr>
          <a:xfrm>
            <a:off x="897730" y="4415484"/>
            <a:ext cx="914400" cy="923330"/>
          </a:xfrm>
          <a:prstGeom prst="rect">
            <a:avLst/>
          </a:prstGeom>
          <a:noFill/>
        </p:spPr>
        <p:txBody>
          <a:bodyPr wrap="square" rtlCol="0">
            <a:spAutoFit/>
          </a:bodyPr>
          <a:lstStyle/>
          <a:p>
            <a:r>
              <a:rPr lang="en-US" sz="5400" dirty="0">
                <a:solidFill>
                  <a:schemeClr val="bg1"/>
                </a:solidFill>
                <a:latin typeface="Aptos" panose="020B0004020202020204" pitchFamily="34" charset="0"/>
              </a:rPr>
              <a:t>3.</a:t>
            </a:r>
            <a:endParaRPr lang="en-US" sz="5400" dirty="0">
              <a:latin typeface="Aptos" panose="020B0004020202020204" pitchFamily="34" charset="0"/>
            </a:endParaRPr>
          </a:p>
        </p:txBody>
      </p:sp>
      <p:sp>
        <p:nvSpPr>
          <p:cNvPr id="9" name="TextBox 8">
            <a:extLst>
              <a:ext uri="{FF2B5EF4-FFF2-40B4-BE49-F238E27FC236}">
                <a16:creationId xmlns:a16="http://schemas.microsoft.com/office/drawing/2014/main" id="{1F93B324-2B8D-949F-0F12-DB2D91DE5211}"/>
              </a:ext>
            </a:extLst>
          </p:cNvPr>
          <p:cNvSpPr txBox="1"/>
          <p:nvPr/>
        </p:nvSpPr>
        <p:spPr>
          <a:xfrm>
            <a:off x="897730" y="5338814"/>
            <a:ext cx="914400" cy="923330"/>
          </a:xfrm>
          <a:prstGeom prst="rect">
            <a:avLst/>
          </a:prstGeom>
          <a:noFill/>
        </p:spPr>
        <p:txBody>
          <a:bodyPr wrap="square" rtlCol="0">
            <a:spAutoFit/>
          </a:bodyPr>
          <a:lstStyle/>
          <a:p>
            <a:r>
              <a:rPr lang="en-US" sz="5400" dirty="0">
                <a:solidFill>
                  <a:schemeClr val="bg1"/>
                </a:solidFill>
                <a:latin typeface="Aptos" panose="020B0004020202020204" pitchFamily="34" charset="0"/>
              </a:rPr>
              <a:t>4.</a:t>
            </a:r>
            <a:endParaRPr lang="en-US" sz="5400" dirty="0">
              <a:latin typeface="Aptos" panose="020B0004020202020204" pitchFamily="34" charset="0"/>
            </a:endParaRPr>
          </a:p>
        </p:txBody>
      </p:sp>
      <p:graphicFrame>
        <p:nvGraphicFramePr>
          <p:cNvPr id="25" name="TextBox 20">
            <a:extLst>
              <a:ext uri="{FF2B5EF4-FFF2-40B4-BE49-F238E27FC236}">
                <a16:creationId xmlns:a16="http://schemas.microsoft.com/office/drawing/2014/main" id="{F7311BFA-F86E-590F-9284-F886F4720573}"/>
              </a:ext>
            </a:extLst>
          </p:cNvPr>
          <p:cNvGraphicFramePr/>
          <p:nvPr>
            <p:extLst>
              <p:ext uri="{D42A27DB-BD31-4B8C-83A1-F6EECF244321}">
                <p14:modId xmlns:p14="http://schemas.microsoft.com/office/powerpoint/2010/main" val="3589735991"/>
              </p:ext>
            </p:extLst>
          </p:nvPr>
        </p:nvGraphicFramePr>
        <p:xfrm>
          <a:off x="8625590" y="590077"/>
          <a:ext cx="3503557" cy="55667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76872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6981" y="374650"/>
            <a:ext cx="9259019" cy="925894"/>
          </a:xfrm>
        </p:spPr>
        <p:txBody>
          <a:bodyPr vert="horz" lIns="91440" tIns="45720" rIns="91440" bIns="45720" rtlCol="0" anchor="t">
            <a:normAutofit/>
          </a:bodyPr>
          <a:lstStyle/>
          <a:p>
            <a:r>
              <a:rPr lang="en-US" sz="3600" b="1" kern="1200" dirty="0">
                <a:solidFill>
                  <a:srgbClr val="00549B"/>
                </a:solidFill>
                <a:latin typeface="Aptos" panose="020B0004020202020204" pitchFamily="34" charset="0"/>
              </a:rPr>
              <a:t>Core Values: ASHRAE’s Foundation</a:t>
            </a:r>
            <a:endParaRPr lang="en-US" sz="3600" b="1" kern="1200" dirty="0">
              <a:solidFill>
                <a:srgbClr val="00549B"/>
              </a:solidFill>
              <a:effectLst>
                <a:outerShdw blurRad="38100" dist="38100" dir="2700000" algn="tl">
                  <a:srgbClr val="000000">
                    <a:alpha val="43137"/>
                  </a:srgbClr>
                </a:outerShdw>
              </a:effectLst>
              <a:latin typeface="Aptos" panose="020B0004020202020204" pitchFamily="34" charset="0"/>
            </a:endParaRPr>
          </a:p>
        </p:txBody>
      </p:sp>
      <p:pic>
        <p:nvPicPr>
          <p:cNvPr id="4" name="Picture 3" descr="A diagram of values in blue green and white&#10;&#10;Description automatically generated">
            <a:extLst>
              <a:ext uri="{FF2B5EF4-FFF2-40B4-BE49-F238E27FC236}">
                <a16:creationId xmlns:a16="http://schemas.microsoft.com/office/drawing/2014/main" id="{DCCC17BC-18F6-421A-8BDC-3BC44A1275D3}"/>
              </a:ext>
            </a:extLst>
          </p:cNvPr>
          <p:cNvPicPr>
            <a:picLocks noChangeAspect="1"/>
          </p:cNvPicPr>
          <p:nvPr/>
        </p:nvPicPr>
        <p:blipFill rotWithShape="1">
          <a:blip r:embed="rId3"/>
          <a:srcRect t="16667" r="6633" b="-1"/>
          <a:stretch/>
        </p:blipFill>
        <p:spPr>
          <a:xfrm>
            <a:off x="1613332" y="2296042"/>
            <a:ext cx="5330848" cy="3045124"/>
          </a:xfrm>
          <a:prstGeom prst="rect">
            <a:avLst/>
          </a:prstGeom>
        </p:spPr>
      </p:pic>
      <p:pic>
        <p:nvPicPr>
          <p:cNvPr id="3" name="Picture 2" descr="A blue hexagon with black background&#10;&#10;Description automatically generated">
            <a:extLst>
              <a:ext uri="{FF2B5EF4-FFF2-40B4-BE49-F238E27FC236}">
                <a16:creationId xmlns:a16="http://schemas.microsoft.com/office/drawing/2014/main" id="{B7B3A1A4-7BA2-8D85-4895-D2765CD6B8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2577" y="6055924"/>
            <a:ext cx="858698" cy="593596"/>
          </a:xfrm>
          <a:prstGeom prst="rect">
            <a:avLst/>
          </a:prstGeom>
        </p:spPr>
      </p:pic>
      <p:sp>
        <p:nvSpPr>
          <p:cNvPr id="5" name="Rectangle 4">
            <a:extLst>
              <a:ext uri="{FF2B5EF4-FFF2-40B4-BE49-F238E27FC236}">
                <a16:creationId xmlns:a16="http://schemas.microsoft.com/office/drawing/2014/main" id="{33F1EA7C-250B-319C-7492-3A576F03CB68}"/>
              </a:ext>
            </a:extLst>
          </p:cNvPr>
          <p:cNvSpPr/>
          <p:nvPr/>
        </p:nvSpPr>
        <p:spPr>
          <a:xfrm>
            <a:off x="7543799" y="3243535"/>
            <a:ext cx="3888755" cy="892552"/>
          </a:xfrm>
          <a:prstGeom prst="rect">
            <a:avLst/>
          </a:prstGeom>
        </p:spPr>
        <p:txBody>
          <a:bodyPr wrap="square">
            <a:spAutoFit/>
          </a:bodyPr>
          <a:lstStyle/>
          <a:p>
            <a:pPr algn="ctr"/>
            <a:r>
              <a:rPr lang="en-US" sz="2400" b="1" dirty="0">
                <a:solidFill>
                  <a:srgbClr val="00B0F0"/>
                </a:solidFill>
                <a:latin typeface="Aptos" panose="020B0004020202020204" pitchFamily="34" charset="0"/>
                <a:cs typeface="Arial Narrow" panose="020B0604020202020204" pitchFamily="34" charset="0"/>
              </a:rPr>
              <a:t>Learn more at</a:t>
            </a:r>
          </a:p>
          <a:p>
            <a:pPr algn="ctr"/>
            <a:r>
              <a:rPr lang="en-US" sz="2800" b="1" dirty="0">
                <a:solidFill>
                  <a:srgbClr val="00B0F0"/>
                </a:solidFill>
                <a:latin typeface="Aptos" panose="020B0004020202020204" pitchFamily="34" charset="0"/>
                <a:cs typeface="Arial Narrow" panose="020B0604020202020204" pitchFamily="34" charset="0"/>
              </a:rPr>
              <a:t>ashrae.org/</a:t>
            </a:r>
            <a:r>
              <a:rPr lang="en-US" sz="2800" b="1" dirty="0" err="1">
                <a:solidFill>
                  <a:srgbClr val="00B0F0"/>
                </a:solidFill>
                <a:latin typeface="Aptos" panose="020B0004020202020204" pitchFamily="34" charset="0"/>
                <a:cs typeface="Arial Narrow" panose="020B0604020202020204" pitchFamily="34" charset="0"/>
              </a:rPr>
              <a:t>corevalues</a:t>
            </a:r>
            <a:endParaRPr lang="en-US" sz="2800" b="1" dirty="0">
              <a:solidFill>
                <a:srgbClr val="00B0F0"/>
              </a:solidFill>
              <a:latin typeface="Aptos" panose="020B0004020202020204" pitchFamily="34" charset="0"/>
              <a:cs typeface="Arial Narrow" panose="020B0604020202020204" pitchFamily="34" charset="0"/>
            </a:endParaRPr>
          </a:p>
        </p:txBody>
      </p:sp>
      <p:sp>
        <p:nvSpPr>
          <p:cNvPr id="8" name="TextBox 7">
            <a:extLst>
              <a:ext uri="{FF2B5EF4-FFF2-40B4-BE49-F238E27FC236}">
                <a16:creationId xmlns:a16="http://schemas.microsoft.com/office/drawing/2014/main" id="{0A22AA23-4904-6C60-036D-BBE47AF9FC6C}"/>
              </a:ext>
            </a:extLst>
          </p:cNvPr>
          <p:cNvSpPr txBox="1"/>
          <p:nvPr/>
        </p:nvSpPr>
        <p:spPr>
          <a:xfrm>
            <a:off x="762000" y="1131516"/>
            <a:ext cx="10539926" cy="830997"/>
          </a:xfrm>
          <a:prstGeom prst="rect">
            <a:avLst/>
          </a:prstGeom>
          <a:noFill/>
        </p:spPr>
        <p:txBody>
          <a:bodyPr wrap="square">
            <a:spAutoFit/>
          </a:bodyPr>
          <a:lstStyle/>
          <a:p>
            <a:r>
              <a:rPr lang="en-US" sz="2400" dirty="0">
                <a:latin typeface="Aptos" panose="020B0004020202020204" pitchFamily="34" charset="0"/>
              </a:rPr>
              <a:t>ASHRAE's core values support its mission to advance HVAC&amp;R for humanity's benefit and promote a sustainable built environment</a:t>
            </a:r>
            <a:r>
              <a:rPr lang="en-US" sz="2400" i="0" dirty="0">
                <a:solidFill>
                  <a:srgbClr val="0A0A0A"/>
                </a:solidFill>
                <a:effectLst/>
                <a:latin typeface="Aptos" panose="020B0004020202020204" pitchFamily="34" charset="0"/>
              </a:rPr>
              <a:t>.</a:t>
            </a:r>
            <a:endParaRPr lang="en-US" sz="2400" dirty="0">
              <a:latin typeface="Aptos" panose="020B0004020202020204" pitchFamily="34" charset="0"/>
            </a:endParaRPr>
          </a:p>
        </p:txBody>
      </p:sp>
    </p:spTree>
    <p:extLst>
      <p:ext uri="{BB962C8B-B14F-4D97-AF65-F5344CB8AC3E}">
        <p14:creationId xmlns:p14="http://schemas.microsoft.com/office/powerpoint/2010/main" val="3214279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5C72820-0589-4848-B7EF-B6A0536245FE}"/>
              </a:ext>
            </a:extLst>
          </p:cNvPr>
          <p:cNvSpPr txBox="1">
            <a:spLocks/>
          </p:cNvSpPr>
          <p:nvPr/>
        </p:nvSpPr>
        <p:spPr>
          <a:xfrm>
            <a:off x="7520016" y="1846366"/>
            <a:ext cx="4187463" cy="1621441"/>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lumMod val="85000"/>
                    <a:lumOff val="15000"/>
                  </a:schemeClr>
                </a:solidFill>
                <a:latin typeface="+mj-lt"/>
                <a:ea typeface="+mn-ea"/>
                <a:cs typeface="+mn-cs"/>
              </a:defRPr>
            </a:lvl1pPr>
            <a:lvl2pPr marL="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j-lt"/>
                <a:ea typeface="+mn-ea"/>
                <a:cs typeface="+mn-cs"/>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500"/>
              </a:spcBef>
              <a:spcAft>
                <a:spcPts val="1200"/>
              </a:spcAft>
              <a:buFont typeface="Arial" panose="020B0604020202020204" pitchFamily="34" charset="0"/>
              <a:buNone/>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en-US" sz="1400" dirty="0">
                <a:solidFill>
                  <a:schemeClr val="tx1"/>
                </a:solidFill>
                <a:latin typeface="Aptos" panose="020B0004020202020204" pitchFamily="34" charset="0"/>
                <a:cs typeface="Arial Narrow" panose="020B0604020202020204" pitchFamily="34" charset="0"/>
              </a:rPr>
              <a:t>We will act with honesty, fairness, courtesy, competence, inclusiveness and respect for others, which exemplify our core values of excellence, commitment, integrity, collaboration, volunteerism and diversity, and we shall avoid all real or perceived conflicts of interest.</a:t>
            </a:r>
          </a:p>
          <a:p>
            <a:pPr algn="l"/>
            <a:endParaRPr lang="en-US" altLang="en-US" sz="1800" i="1" dirty="0">
              <a:solidFill>
                <a:prstClr val="black">
                  <a:lumMod val="85000"/>
                  <a:lumOff val="15000"/>
                </a:prstClr>
              </a:solidFill>
              <a:latin typeface="Arial Narrow" panose="020B0604020202020204" pitchFamily="34" charset="0"/>
              <a:cs typeface="Arial Narrow" panose="020B0604020202020204" pitchFamily="34" charset="0"/>
            </a:endParaRPr>
          </a:p>
        </p:txBody>
      </p:sp>
      <p:sp>
        <p:nvSpPr>
          <p:cNvPr id="3" name="Rectangle 2">
            <a:extLst>
              <a:ext uri="{FF2B5EF4-FFF2-40B4-BE49-F238E27FC236}">
                <a16:creationId xmlns:a16="http://schemas.microsoft.com/office/drawing/2014/main" id="{EB56C588-39E4-4E82-A001-822984F3E488}"/>
              </a:ext>
            </a:extLst>
          </p:cNvPr>
          <p:cNvSpPr/>
          <p:nvPr/>
        </p:nvSpPr>
        <p:spPr>
          <a:xfrm>
            <a:off x="7591869" y="1229763"/>
            <a:ext cx="3587965" cy="49907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ptos" panose="020B0004020202020204" pitchFamily="34" charset="0"/>
                <a:cs typeface="Arial Narrow" panose="020B0604020202020204" pitchFamily="34" charset="0"/>
              </a:rPr>
              <a:t>Code of Ethics Commitment</a:t>
            </a:r>
          </a:p>
        </p:txBody>
      </p:sp>
      <p:sp>
        <p:nvSpPr>
          <p:cNvPr id="4" name="Title 1">
            <a:extLst>
              <a:ext uri="{FF2B5EF4-FFF2-40B4-BE49-F238E27FC236}">
                <a16:creationId xmlns:a16="http://schemas.microsoft.com/office/drawing/2014/main" id="{4AF85675-EE20-47A8-805F-5CF9D8580735}"/>
              </a:ext>
            </a:extLst>
          </p:cNvPr>
          <p:cNvSpPr txBox="1">
            <a:spLocks/>
          </p:cNvSpPr>
          <p:nvPr/>
        </p:nvSpPr>
        <p:spPr>
          <a:xfrm>
            <a:off x="406400" y="408394"/>
            <a:ext cx="834150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b="1" dirty="0">
                <a:solidFill>
                  <a:srgbClr val="00549B"/>
                </a:solidFill>
                <a:latin typeface="Aptos" panose="020B0004020202020204" pitchFamily="34" charset="0"/>
                <a:cs typeface="Arial Narrow" panose="020B0604020202020204" pitchFamily="34" charset="0"/>
              </a:rPr>
              <a:t>Key Policies Shaping Our Society</a:t>
            </a:r>
          </a:p>
        </p:txBody>
      </p:sp>
      <p:sp>
        <p:nvSpPr>
          <p:cNvPr id="8" name="Rectangle 7">
            <a:extLst>
              <a:ext uri="{FF2B5EF4-FFF2-40B4-BE49-F238E27FC236}">
                <a16:creationId xmlns:a16="http://schemas.microsoft.com/office/drawing/2014/main" id="{2D8BEA33-63A0-4789-9FAD-3D0E5147CC42}"/>
              </a:ext>
            </a:extLst>
          </p:cNvPr>
          <p:cNvSpPr/>
          <p:nvPr/>
        </p:nvSpPr>
        <p:spPr>
          <a:xfrm>
            <a:off x="474866" y="4055806"/>
            <a:ext cx="2268245" cy="53025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ptos" panose="020B0004020202020204" pitchFamily="34" charset="0"/>
                <a:cs typeface="Arial Narrow" panose="020B0604020202020204" pitchFamily="34" charset="0"/>
              </a:rPr>
              <a:t>Commercialism</a:t>
            </a:r>
          </a:p>
        </p:txBody>
      </p:sp>
      <p:sp>
        <p:nvSpPr>
          <p:cNvPr id="9" name="Rectangle 8">
            <a:extLst>
              <a:ext uri="{FF2B5EF4-FFF2-40B4-BE49-F238E27FC236}">
                <a16:creationId xmlns:a16="http://schemas.microsoft.com/office/drawing/2014/main" id="{6C17B72A-98E3-4D4D-BC3E-D988528CE116}"/>
              </a:ext>
            </a:extLst>
          </p:cNvPr>
          <p:cNvSpPr/>
          <p:nvPr/>
        </p:nvSpPr>
        <p:spPr>
          <a:xfrm>
            <a:off x="6096000" y="3997110"/>
            <a:ext cx="3962318" cy="530252"/>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Aptos" panose="020B0004020202020204" pitchFamily="34" charset="0"/>
                <a:cs typeface="Arial Narrow" panose="020B0604020202020204" pitchFamily="34" charset="0"/>
              </a:rPr>
              <a:t>Harassment and Discrimination</a:t>
            </a:r>
          </a:p>
        </p:txBody>
      </p:sp>
      <p:sp>
        <p:nvSpPr>
          <p:cNvPr id="10" name="Content Placeholder 3">
            <a:extLst>
              <a:ext uri="{FF2B5EF4-FFF2-40B4-BE49-F238E27FC236}">
                <a16:creationId xmlns:a16="http://schemas.microsoft.com/office/drawing/2014/main" id="{78CB8A24-167A-4D16-BB83-75E20A516E54}"/>
              </a:ext>
            </a:extLst>
          </p:cNvPr>
          <p:cNvSpPr>
            <a:spLocks noGrp="1"/>
          </p:cNvSpPr>
          <p:nvPr>
            <p:ph idx="4294967295"/>
          </p:nvPr>
        </p:nvSpPr>
        <p:spPr>
          <a:xfrm>
            <a:off x="406400" y="4678206"/>
            <a:ext cx="4527550" cy="1449628"/>
          </a:xfrm>
          <a:prstGeom prst="rect">
            <a:avLst/>
          </a:prstGeom>
        </p:spPr>
        <p:txBody>
          <a:bodyPr wrap="square">
            <a:spAutoFit/>
          </a:bodyPr>
          <a:lstStyle/>
          <a:p>
            <a:pPr marL="0" indent="0">
              <a:buNone/>
            </a:pPr>
            <a:r>
              <a:rPr lang="en-US" sz="1400" dirty="0">
                <a:latin typeface="Aptos" panose="020B0004020202020204" pitchFamily="34" charset="0"/>
                <a:cs typeface="Arial Narrow" panose="020B0604020202020204" pitchFamily="34" charset="0"/>
              </a:rPr>
              <a:t>ASHRAE’s Commercialism Policy allows for Society activities that fulfill the mission of technological advancement with adherence to business plans that generate income to offset operational expenses such as AHR Exposition, ASHRAE periodicals, website, and Society conference events such as the Welcome Party, luncheons, registration kits, and receptions.</a:t>
            </a:r>
          </a:p>
        </p:txBody>
      </p:sp>
      <p:sp>
        <p:nvSpPr>
          <p:cNvPr id="12" name="TextBox 11">
            <a:extLst>
              <a:ext uri="{FF2B5EF4-FFF2-40B4-BE49-F238E27FC236}">
                <a16:creationId xmlns:a16="http://schemas.microsoft.com/office/drawing/2014/main" id="{0B4437AC-E841-4FD5-B76F-2CDF989B6A08}"/>
              </a:ext>
            </a:extLst>
          </p:cNvPr>
          <p:cNvSpPr txBox="1"/>
          <p:nvPr/>
        </p:nvSpPr>
        <p:spPr>
          <a:xfrm>
            <a:off x="5980718" y="4599566"/>
            <a:ext cx="5090452"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0" i="0" dirty="0">
                <a:effectLst/>
                <a:latin typeface="Aptos" panose="020B0004020202020204" pitchFamily="34" charset="0"/>
              </a:rPr>
              <a:t>ASHRAE strictly prohibits and does not tolerate discrimination against members or applicants for membership because of such individual’s race, color, religion, age, sex, sexual orientation, national origin, physical or mental disability, pregnancy, genetic information, veteran status, uniformed service member status, or any other category protected under applicable law. </a:t>
            </a:r>
            <a:endParaRPr lang="en-US" sz="1400" dirty="0">
              <a:latin typeface="Aptos" panose="020B0004020202020204" pitchFamily="34" charset="0"/>
            </a:endParaRPr>
          </a:p>
        </p:txBody>
      </p:sp>
      <p:sp>
        <p:nvSpPr>
          <p:cNvPr id="2" name="Rectangle 1">
            <a:extLst>
              <a:ext uri="{FF2B5EF4-FFF2-40B4-BE49-F238E27FC236}">
                <a16:creationId xmlns:a16="http://schemas.microsoft.com/office/drawing/2014/main" id="{49AE7275-4106-414C-B281-66E5736B9463}"/>
              </a:ext>
            </a:extLst>
          </p:cNvPr>
          <p:cNvSpPr/>
          <p:nvPr/>
        </p:nvSpPr>
        <p:spPr>
          <a:xfrm>
            <a:off x="367016" y="6083300"/>
            <a:ext cx="3111749" cy="369332"/>
          </a:xfrm>
          <a:prstGeom prst="rect">
            <a:avLst/>
          </a:prstGeom>
        </p:spPr>
        <p:txBody>
          <a:bodyPr wrap="none">
            <a:spAutoFit/>
          </a:bodyPr>
          <a:lstStyle/>
          <a:p>
            <a:r>
              <a:rPr lang="en-US" b="1" dirty="0">
                <a:solidFill>
                  <a:srgbClr val="00B0F0"/>
                </a:solidFill>
                <a:latin typeface="Aptos" panose="020B0004020202020204" pitchFamily="34" charset="0"/>
                <a:cs typeface="Arial Narrow" panose="020B0604020202020204" pitchFamily="34" charset="0"/>
              </a:rPr>
              <a:t>ashrae.org/commercialism</a:t>
            </a:r>
          </a:p>
        </p:txBody>
      </p:sp>
      <p:sp>
        <p:nvSpPr>
          <p:cNvPr id="14" name="Rectangle 13">
            <a:extLst>
              <a:ext uri="{FF2B5EF4-FFF2-40B4-BE49-F238E27FC236}">
                <a16:creationId xmlns:a16="http://schemas.microsoft.com/office/drawing/2014/main" id="{212FA181-7066-4CE0-9E6A-A177739D80CC}"/>
              </a:ext>
            </a:extLst>
          </p:cNvPr>
          <p:cNvSpPr/>
          <p:nvPr/>
        </p:nvSpPr>
        <p:spPr>
          <a:xfrm>
            <a:off x="7520016" y="3076048"/>
            <a:ext cx="2836033" cy="369332"/>
          </a:xfrm>
          <a:prstGeom prst="rect">
            <a:avLst/>
          </a:prstGeom>
        </p:spPr>
        <p:txBody>
          <a:bodyPr wrap="none">
            <a:spAutoFit/>
          </a:bodyPr>
          <a:lstStyle/>
          <a:p>
            <a:r>
              <a:rPr lang="en-US" b="1" dirty="0">
                <a:solidFill>
                  <a:srgbClr val="00B0F0"/>
                </a:solidFill>
                <a:latin typeface="Aptos" panose="020B0004020202020204" pitchFamily="34" charset="0"/>
                <a:cs typeface="Arial Narrow" panose="020B0604020202020204" pitchFamily="34" charset="0"/>
              </a:rPr>
              <a:t>ashrae.org/codeofethics</a:t>
            </a:r>
          </a:p>
        </p:txBody>
      </p:sp>
      <p:sp>
        <p:nvSpPr>
          <p:cNvPr id="15" name="TextBox 14">
            <a:extLst>
              <a:ext uri="{FF2B5EF4-FFF2-40B4-BE49-F238E27FC236}">
                <a16:creationId xmlns:a16="http://schemas.microsoft.com/office/drawing/2014/main" id="{CEEC458E-2340-4842-B206-293386209221}"/>
              </a:ext>
            </a:extLst>
          </p:cNvPr>
          <p:cNvSpPr txBox="1"/>
          <p:nvPr/>
        </p:nvSpPr>
        <p:spPr>
          <a:xfrm>
            <a:off x="5424888" y="6200004"/>
            <a:ext cx="4333962" cy="369332"/>
          </a:xfrm>
          <a:prstGeom prst="rect">
            <a:avLst/>
          </a:prstGeom>
          <a:noFill/>
        </p:spPr>
        <p:txBody>
          <a:bodyPr wrap="square">
            <a:spAutoFit/>
          </a:bodyPr>
          <a:lstStyle/>
          <a:p>
            <a:pPr algn="ctr"/>
            <a:r>
              <a:rPr lang="en-US" b="1" dirty="0">
                <a:solidFill>
                  <a:srgbClr val="00B0F0"/>
                </a:solidFill>
                <a:latin typeface="Aptos" panose="020B0004020202020204" pitchFamily="34" charset="0"/>
                <a:cs typeface="Arial Narrow" panose="020B0604020202020204" pitchFamily="34" charset="0"/>
              </a:rPr>
              <a:t>ashrae.org/about/governance</a:t>
            </a:r>
          </a:p>
        </p:txBody>
      </p:sp>
      <p:sp>
        <p:nvSpPr>
          <p:cNvPr id="5" name="Rectangle 4">
            <a:extLst>
              <a:ext uri="{FF2B5EF4-FFF2-40B4-BE49-F238E27FC236}">
                <a16:creationId xmlns:a16="http://schemas.microsoft.com/office/drawing/2014/main" id="{85ECA8BB-7B30-AAB7-F8F1-B38A6E37FDCE}"/>
              </a:ext>
            </a:extLst>
          </p:cNvPr>
          <p:cNvSpPr/>
          <p:nvPr/>
        </p:nvSpPr>
        <p:spPr>
          <a:xfrm>
            <a:off x="474867" y="1130162"/>
            <a:ext cx="2426232" cy="5019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ptos" panose="020B0004020202020204" pitchFamily="34" charset="0"/>
                <a:cs typeface="Calibri"/>
              </a:rPr>
              <a:t>Value Statement</a:t>
            </a:r>
          </a:p>
        </p:txBody>
      </p:sp>
      <p:sp>
        <p:nvSpPr>
          <p:cNvPr id="6" name="TextBox 5">
            <a:extLst>
              <a:ext uri="{FF2B5EF4-FFF2-40B4-BE49-F238E27FC236}">
                <a16:creationId xmlns:a16="http://schemas.microsoft.com/office/drawing/2014/main" id="{469CA9AA-4ABA-1B8D-BB97-BA0811742D4A}"/>
              </a:ext>
            </a:extLst>
          </p:cNvPr>
          <p:cNvSpPr txBox="1"/>
          <p:nvPr/>
        </p:nvSpPr>
        <p:spPr>
          <a:xfrm>
            <a:off x="474867" y="1772557"/>
            <a:ext cx="6687934" cy="2092881"/>
          </a:xfrm>
          <a:prstGeom prst="rect">
            <a:avLst/>
          </a:prstGeom>
          <a:noFill/>
        </p:spPr>
        <p:txBody>
          <a:bodyPr wrap="square" rtlCol="0">
            <a:spAutoFit/>
          </a:bodyPr>
          <a:lstStyle/>
          <a:p>
            <a:r>
              <a:rPr lang="en-US" sz="1400" dirty="0">
                <a:solidFill>
                  <a:srgbClr val="000000"/>
                </a:solidFill>
                <a:effectLst/>
                <a:highlight>
                  <a:srgbClr val="FFFFFF"/>
                </a:highlight>
                <a:latin typeface="Aptos" panose="020B0004020202020204" pitchFamily="34" charset="0"/>
                <a:ea typeface="Aptos" panose="020B0004020202020204" pitchFamily="34" charset="0"/>
                <a:cs typeface="Aptos" panose="020B0004020202020204" pitchFamily="34" charset="0"/>
              </a:rPr>
              <a:t>In ASHRAE meetings, we will act with honesty, fairness, courtesy, competence, inclusiveness and respect for others, which exemplify our core values of excellence, commitment, integrity, collaboration, volunteerism and diversity, and shall avoid all real or perceived conflicts of interest. Our culture is one of inclusiveness, acknowledging the inherent value and dignity of each individual.  We celebrate diverse and inclusive communities, understanding that doing so fuels better, more creative and more thoughtful ideas, solutions and strategies for the Society and the communities our Society serves. We respect and welcome all</a:t>
            </a:r>
            <a:r>
              <a:rPr lang="en-US" sz="1400" dirty="0">
                <a:solidFill>
                  <a:srgbClr val="000000"/>
                </a:solidFill>
                <a:effectLst/>
                <a:highlight>
                  <a:srgbClr val="FFFFFF"/>
                </a:highlight>
                <a:latin typeface="Oxygen" panose="02000503000000000000" pitchFamily="2" charset="0"/>
                <a:ea typeface="Aptos" panose="020B0004020202020204" pitchFamily="34" charset="0"/>
                <a:cs typeface="Aptos" panose="020B0004020202020204" pitchFamily="34" charset="0"/>
              </a:rPr>
              <a:t>.</a:t>
            </a:r>
            <a:endParaRPr lang="en-US" sz="1400" dirty="0">
              <a:effectLst/>
              <a:latin typeface="Oxygen" panose="02000503000000000000" pitchFamily="2" charset="0"/>
              <a:ea typeface="Aptos" panose="020B0004020202020204" pitchFamily="34" charset="0"/>
              <a:cs typeface="Aptos" panose="020B0004020202020204" pitchFamily="34" charset="0"/>
            </a:endParaRPr>
          </a:p>
          <a:p>
            <a:endParaRPr lang="en-US" dirty="0"/>
          </a:p>
        </p:txBody>
      </p:sp>
      <p:pic>
        <p:nvPicPr>
          <p:cNvPr id="7" name="Picture 6" descr="A blue hexagon with black background&#10;&#10;Description automatically generated">
            <a:extLst>
              <a:ext uri="{FF2B5EF4-FFF2-40B4-BE49-F238E27FC236}">
                <a16:creationId xmlns:a16="http://schemas.microsoft.com/office/drawing/2014/main" id="{A02A11D9-B171-DF78-D14B-8FFEDC014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6740" y="6155834"/>
            <a:ext cx="858698" cy="593596"/>
          </a:xfrm>
          <a:prstGeom prst="rect">
            <a:avLst/>
          </a:prstGeom>
        </p:spPr>
      </p:pic>
    </p:spTree>
    <p:extLst>
      <p:ext uri="{BB962C8B-B14F-4D97-AF65-F5344CB8AC3E}">
        <p14:creationId xmlns:p14="http://schemas.microsoft.com/office/powerpoint/2010/main" val="206640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7108CB-4CA6-D3C2-7239-701DDE50AACC}"/>
              </a:ext>
            </a:extLst>
          </p:cNvPr>
          <p:cNvSpPr txBox="1"/>
          <p:nvPr/>
        </p:nvSpPr>
        <p:spPr>
          <a:xfrm>
            <a:off x="531627" y="146910"/>
            <a:ext cx="9948528" cy="950148"/>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600" b="1" kern="1200" dirty="0">
                <a:solidFill>
                  <a:srgbClr val="00549B"/>
                </a:solidFill>
                <a:latin typeface="Aptos" panose="020B0004020202020204" pitchFamily="34" charset="0"/>
                <a:ea typeface="+mj-ea"/>
                <a:cs typeface="+mj-cs"/>
              </a:rPr>
              <a:t>2025-28 ASHRAE Strategic Plan</a:t>
            </a:r>
            <a:endParaRPr lang="en-US" sz="3600" kern="1200" dirty="0">
              <a:solidFill>
                <a:srgbClr val="00549B"/>
              </a:solidFill>
              <a:latin typeface="Aptos" panose="020B0004020202020204" pitchFamily="34" charset="0"/>
              <a:ea typeface="+mj-ea"/>
              <a:cs typeface="+mj-cs"/>
            </a:endParaRPr>
          </a:p>
        </p:txBody>
      </p:sp>
      <p:sp>
        <p:nvSpPr>
          <p:cNvPr id="18" name="TextBox 17">
            <a:extLst>
              <a:ext uri="{FF2B5EF4-FFF2-40B4-BE49-F238E27FC236}">
                <a16:creationId xmlns:a16="http://schemas.microsoft.com/office/drawing/2014/main" id="{88F6A262-FA23-12CB-CF60-B443C51FD380}"/>
              </a:ext>
            </a:extLst>
          </p:cNvPr>
          <p:cNvSpPr txBox="1"/>
          <p:nvPr/>
        </p:nvSpPr>
        <p:spPr>
          <a:xfrm>
            <a:off x="1587793" y="6310980"/>
            <a:ext cx="7836195" cy="400110"/>
          </a:xfrm>
          <a:prstGeom prst="rect">
            <a:avLst/>
          </a:prstGeom>
          <a:noFill/>
        </p:spPr>
        <p:txBody>
          <a:bodyPr wrap="square" rtlCol="0">
            <a:spAutoFit/>
          </a:bodyPr>
          <a:lstStyle/>
          <a:p>
            <a:pPr algn="ctr"/>
            <a:r>
              <a:rPr lang="en-US" sz="2000" dirty="0">
                <a:solidFill>
                  <a:srgbClr val="2AACE3"/>
                </a:solidFill>
                <a:latin typeface="Aptos" panose="020B0004020202020204" pitchFamily="34" charset="0"/>
              </a:rPr>
              <a:t>Download in English and Spanish at </a:t>
            </a:r>
            <a:r>
              <a:rPr lang="en-US" sz="2000" b="1" dirty="0">
                <a:solidFill>
                  <a:srgbClr val="2AACE3"/>
                </a:solidFill>
                <a:latin typeface="Aptos" panose="020B0004020202020204" pitchFamily="34" charset="0"/>
                <a:cs typeface="Arial Narrow" panose="020B0604020202020204" pitchFamily="34" charset="0"/>
              </a:rPr>
              <a:t>ashrae.org/strategicplan </a:t>
            </a:r>
          </a:p>
        </p:txBody>
      </p:sp>
      <p:pic>
        <p:nvPicPr>
          <p:cNvPr id="5" name="Picture 4">
            <a:extLst>
              <a:ext uri="{FF2B5EF4-FFF2-40B4-BE49-F238E27FC236}">
                <a16:creationId xmlns:a16="http://schemas.microsoft.com/office/drawing/2014/main" id="{716CD9B3-8B63-74DB-F67F-C169B518DD8C}"/>
              </a:ext>
            </a:extLst>
          </p:cNvPr>
          <p:cNvPicPr>
            <a:picLocks noChangeAspect="1"/>
          </p:cNvPicPr>
          <p:nvPr/>
        </p:nvPicPr>
        <p:blipFill>
          <a:blip r:embed="rId3"/>
          <a:srcRect t="7260"/>
          <a:stretch/>
        </p:blipFill>
        <p:spPr>
          <a:xfrm>
            <a:off x="710718" y="1011842"/>
            <a:ext cx="9679403" cy="5299138"/>
          </a:xfrm>
          <a:prstGeom prst="rect">
            <a:avLst/>
          </a:prstGeom>
        </p:spPr>
      </p:pic>
      <p:pic>
        <p:nvPicPr>
          <p:cNvPr id="6" name="Picture 5" descr="A blue hexagon with black background&#10;&#10;Description automatically generated">
            <a:extLst>
              <a:ext uri="{FF2B5EF4-FFF2-40B4-BE49-F238E27FC236}">
                <a16:creationId xmlns:a16="http://schemas.microsoft.com/office/drawing/2014/main" id="{DAC86AE7-B7D9-E01D-4201-6291A5F26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4207" y="6214237"/>
            <a:ext cx="858698" cy="593596"/>
          </a:xfrm>
          <a:prstGeom prst="rect">
            <a:avLst/>
          </a:prstGeom>
        </p:spPr>
      </p:pic>
    </p:spTree>
    <p:extLst>
      <p:ext uri="{BB962C8B-B14F-4D97-AF65-F5344CB8AC3E}">
        <p14:creationId xmlns:p14="http://schemas.microsoft.com/office/powerpoint/2010/main" val="2738755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5F1CB115-F5AE-658B-9304-5E5D5E031578}"/>
              </a:ext>
            </a:extLst>
          </p:cNvPr>
          <p:cNvSpPr/>
          <p:nvPr/>
        </p:nvSpPr>
        <p:spPr>
          <a:xfrm>
            <a:off x="-2" y="4299897"/>
            <a:ext cx="12181173" cy="18844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3A6BE48-A71D-D3DB-686F-BBDC96CAEE8C}"/>
              </a:ext>
            </a:extLst>
          </p:cNvPr>
          <p:cNvSpPr txBox="1">
            <a:spLocks/>
          </p:cNvSpPr>
          <p:nvPr/>
        </p:nvSpPr>
        <p:spPr>
          <a:xfrm>
            <a:off x="1118009" y="673657"/>
            <a:ext cx="3819437"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r>
              <a:rPr lang="en-US" sz="1600" dirty="0">
                <a:latin typeface="Akzidenz Grotesk BE Light" panose="02000506040000020003" pitchFamily="50" charset="0"/>
              </a:rPr>
              <a:t>TECHNICAL RESOURCES</a:t>
            </a: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676034" y="83279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6898858"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652979"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1069899" y="815153"/>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C6E1E84-0EDF-CEE3-835C-C9CA6B2B7649}"/>
              </a:ext>
            </a:extLst>
          </p:cNvPr>
          <p:cNvSpPr txBox="1"/>
          <p:nvPr/>
        </p:nvSpPr>
        <p:spPr>
          <a:xfrm>
            <a:off x="34855" y="245026"/>
            <a:ext cx="84528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bg1"/>
                </a:solidFill>
                <a:latin typeface="Akzidenz Grotesk BE Medium" panose="02000803030000020004" pitchFamily="50" charset="0"/>
              </a:rPr>
              <a:t>Membership</a:t>
            </a:r>
            <a:endParaRPr lang="en-US" sz="3200" dirty="0">
              <a:solidFill>
                <a:schemeClr val="bg1"/>
              </a:solidFill>
              <a:latin typeface="Akzidenz Grotesk BE Medium" panose="02000803030000020004" pitchFamily="50" charset="0"/>
              <a:ea typeface="Calibri"/>
              <a:cs typeface="Calibri"/>
            </a:endParaRPr>
          </a:p>
        </p:txBody>
      </p:sp>
      <p:sp>
        <p:nvSpPr>
          <p:cNvPr id="17" name="TextBox 16">
            <a:extLst>
              <a:ext uri="{FF2B5EF4-FFF2-40B4-BE49-F238E27FC236}">
                <a16:creationId xmlns:a16="http://schemas.microsoft.com/office/drawing/2014/main" id="{5198504B-8192-9C86-3E82-D7278FA006F4}"/>
              </a:ext>
            </a:extLst>
          </p:cNvPr>
          <p:cNvSpPr txBox="1"/>
          <p:nvPr/>
        </p:nvSpPr>
        <p:spPr>
          <a:xfrm>
            <a:off x="1264960" y="6163803"/>
            <a:ext cx="87642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ashrae.org/membership</a:t>
            </a:r>
            <a:r>
              <a:rPr kumimoji="0" lang="en-US" sz="2800" b="0" i="0" u="none" strike="noStrike" kern="1200" cap="none" spc="0" normalizeH="0" baseline="0" noProof="0" dirty="0">
                <a:ln>
                  <a:noFill/>
                </a:ln>
                <a:solidFill>
                  <a:schemeClr val="bg1"/>
                </a:solidFill>
                <a:effectLst/>
                <a:uLnTx/>
                <a:uFillTx/>
                <a:latin typeface="Aptos" panose="020B0004020202020204" pitchFamily="34" charset="0"/>
                <a:cs typeface="Arial" panose="020B0604020202020204" pitchFamily="34" charset="0"/>
              </a:rPr>
              <a:t> </a:t>
            </a:r>
            <a:r>
              <a:rPr kumimoji="0" lang="en-US" sz="2800" b="0" i="0" u="none" strike="noStrike" kern="1200" cap="none" spc="0" normalizeH="0" baseline="0" noProof="0" dirty="0">
                <a:ln>
                  <a:noFill/>
                </a:ln>
                <a:solidFill>
                  <a:schemeClr val="bg1"/>
                </a:solidFill>
                <a:effectLst/>
                <a:uLnTx/>
                <a:uFillTx/>
                <a:latin typeface="Oxygen" panose="02000503000000000000" pitchFamily="2" charset="0"/>
                <a:cs typeface="Calibri"/>
              </a:rPr>
              <a:t>​</a:t>
            </a:r>
          </a:p>
        </p:txBody>
      </p:sp>
      <p:pic>
        <p:nvPicPr>
          <p:cNvPr id="4" name="Picture 3" descr="A white text on a black background&#10;&#10;Description automatically generated">
            <a:extLst>
              <a:ext uri="{FF2B5EF4-FFF2-40B4-BE49-F238E27FC236}">
                <a16:creationId xmlns:a16="http://schemas.microsoft.com/office/drawing/2014/main" id="{732D8490-E951-4EED-E68A-E723830E4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6166" y="318206"/>
            <a:ext cx="871870" cy="603603"/>
          </a:xfrm>
          <a:prstGeom prst="rect">
            <a:avLst/>
          </a:prstGeom>
        </p:spPr>
      </p:pic>
      <p:pic>
        <p:nvPicPr>
          <p:cNvPr id="7" name="Picture 6">
            <a:extLst>
              <a:ext uri="{FF2B5EF4-FFF2-40B4-BE49-F238E27FC236}">
                <a16:creationId xmlns:a16="http://schemas.microsoft.com/office/drawing/2014/main" id="{C48310CE-3D64-937E-0763-E1CCDF6BA24C}"/>
              </a:ext>
            </a:extLst>
          </p:cNvPr>
          <p:cNvPicPr>
            <a:picLocks noChangeAspect="1"/>
          </p:cNvPicPr>
          <p:nvPr/>
        </p:nvPicPr>
        <p:blipFill rotWithShape="1">
          <a:blip r:embed="rId4"/>
          <a:srcRect t="9067" b="8333"/>
          <a:stretch>
            <a:fillRect/>
          </a:stretch>
        </p:blipFill>
        <p:spPr bwMode="auto">
          <a:xfrm>
            <a:off x="0" y="245026"/>
            <a:ext cx="10273610" cy="53039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9634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CE9D816-90EB-4A01-A534-B9ED5D1FB61B}"/>
              </a:ext>
            </a:extLst>
          </p:cNvPr>
          <p:cNvSpPr/>
          <p:nvPr/>
        </p:nvSpPr>
        <p:spPr>
          <a:xfrm>
            <a:off x="3341453" y="1446182"/>
            <a:ext cx="5631524" cy="95833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bg1"/>
              </a:solidFill>
            </a:endParaRPr>
          </a:p>
        </p:txBody>
      </p:sp>
      <p:sp>
        <p:nvSpPr>
          <p:cNvPr id="5" name="TextBox 4">
            <a:extLst>
              <a:ext uri="{FF2B5EF4-FFF2-40B4-BE49-F238E27FC236}">
                <a16:creationId xmlns:a16="http://schemas.microsoft.com/office/drawing/2014/main" id="{3CE3A1C4-AB3D-2D42-B65C-D89F8E3E42EC}"/>
              </a:ext>
            </a:extLst>
          </p:cNvPr>
          <p:cNvSpPr txBox="1"/>
          <p:nvPr/>
        </p:nvSpPr>
        <p:spPr>
          <a:xfrm>
            <a:off x="4733959" y="1576558"/>
            <a:ext cx="3102761" cy="707886"/>
          </a:xfrm>
          <a:prstGeom prst="rect">
            <a:avLst/>
          </a:prstGeom>
          <a:noFill/>
        </p:spPr>
        <p:txBody>
          <a:bodyPr wrap="square" rtlCol="0">
            <a:spAutoFit/>
          </a:bodyPr>
          <a:lstStyle/>
          <a:p>
            <a:r>
              <a:rPr lang="en-US" sz="2000" b="1" dirty="0">
                <a:solidFill>
                  <a:schemeClr val="bg1"/>
                </a:solidFill>
                <a:latin typeface="Aptos" panose="020B0004020202020204" pitchFamily="34" charset="0"/>
                <a:cs typeface="Arial" panose="020B0604020202020204" pitchFamily="34" charset="0"/>
              </a:rPr>
              <a:t>Use the Chapters Map</a:t>
            </a:r>
          </a:p>
          <a:p>
            <a:r>
              <a:rPr lang="en-US" sz="2000" b="1" dirty="0">
                <a:solidFill>
                  <a:srgbClr val="00549B"/>
                </a:solidFill>
                <a:latin typeface="Aptos" panose="020B0004020202020204" pitchFamily="34" charset="0"/>
                <a:cs typeface="Arial" panose="020B0604020202020204" pitchFamily="34" charset="0"/>
              </a:rPr>
              <a:t>ashrae.org/chapters</a:t>
            </a:r>
          </a:p>
        </p:txBody>
      </p:sp>
      <p:grpSp>
        <p:nvGrpSpPr>
          <p:cNvPr id="16" name="Group 15">
            <a:extLst>
              <a:ext uri="{FF2B5EF4-FFF2-40B4-BE49-F238E27FC236}">
                <a16:creationId xmlns:a16="http://schemas.microsoft.com/office/drawing/2014/main" id="{F5B320FC-F1CC-AB1F-B514-126F7E15141B}"/>
              </a:ext>
            </a:extLst>
          </p:cNvPr>
          <p:cNvGrpSpPr/>
          <p:nvPr/>
        </p:nvGrpSpPr>
        <p:grpSpPr>
          <a:xfrm>
            <a:off x="3446585" y="2583445"/>
            <a:ext cx="5631523" cy="4017513"/>
            <a:chOff x="5862165" y="2247900"/>
            <a:chExt cx="6103108" cy="4539698"/>
          </a:xfrm>
        </p:grpSpPr>
        <p:pic>
          <p:nvPicPr>
            <p:cNvPr id="17" name="Picture 16" descr="A black background with a black square&#10;&#10;Description automatically generated with medium confidence">
              <a:extLst>
                <a:ext uri="{FF2B5EF4-FFF2-40B4-BE49-F238E27FC236}">
                  <a16:creationId xmlns:a16="http://schemas.microsoft.com/office/drawing/2014/main" id="{A82A7D17-3A0B-B7B2-E9D1-24B213967863}"/>
                </a:ext>
              </a:extLst>
            </p:cNvPr>
            <p:cNvPicPr>
              <a:picLocks noChangeAspect="1"/>
            </p:cNvPicPr>
            <p:nvPr/>
          </p:nvPicPr>
          <p:blipFill rotWithShape="1">
            <a:blip r:embed="rId2">
              <a:extLst>
                <a:ext uri="{28A0092B-C50C-407E-A947-70E740481C1C}">
                  <a14:useLocalDpi xmlns:a14="http://schemas.microsoft.com/office/drawing/2010/main" val="0"/>
                </a:ext>
              </a:extLst>
            </a:blip>
            <a:srcRect l="41792" t="3805" r="20972" b="7201"/>
            <a:stretch/>
          </p:blipFill>
          <p:spPr>
            <a:xfrm rot="16200000">
              <a:off x="6643870" y="1466195"/>
              <a:ext cx="4539698" cy="6103108"/>
            </a:xfrm>
            <a:prstGeom prst="rect">
              <a:avLst/>
            </a:prstGeom>
          </p:spPr>
        </p:pic>
        <p:pic>
          <p:nvPicPr>
            <p:cNvPr id="18" name="Picture 17">
              <a:extLst>
                <a:ext uri="{FF2B5EF4-FFF2-40B4-BE49-F238E27FC236}">
                  <a16:creationId xmlns:a16="http://schemas.microsoft.com/office/drawing/2014/main" id="{324D8B28-D869-0A4C-CF73-891B0A469FBC}"/>
                </a:ext>
              </a:extLst>
            </p:cNvPr>
            <p:cNvPicPr>
              <a:picLocks noChangeAspect="1"/>
            </p:cNvPicPr>
            <p:nvPr/>
          </p:nvPicPr>
          <p:blipFill>
            <a:blip r:embed="rId3"/>
            <a:stretch>
              <a:fillRect/>
            </a:stretch>
          </p:blipFill>
          <p:spPr>
            <a:xfrm>
              <a:off x="6510516" y="3396745"/>
              <a:ext cx="4856244" cy="3135836"/>
            </a:xfrm>
            <a:prstGeom prst="rect">
              <a:avLst/>
            </a:prstGeom>
          </p:spPr>
        </p:pic>
        <p:pic>
          <p:nvPicPr>
            <p:cNvPr id="19" name="Picture 18">
              <a:extLst>
                <a:ext uri="{FF2B5EF4-FFF2-40B4-BE49-F238E27FC236}">
                  <a16:creationId xmlns:a16="http://schemas.microsoft.com/office/drawing/2014/main" id="{815AFB84-0EB6-1745-FA8F-B33332C9A5CA}"/>
                </a:ext>
              </a:extLst>
            </p:cNvPr>
            <p:cNvPicPr>
              <a:picLocks noChangeAspect="1"/>
            </p:cNvPicPr>
            <p:nvPr/>
          </p:nvPicPr>
          <p:blipFill rotWithShape="1">
            <a:blip r:embed="rId4"/>
            <a:srcRect r="302"/>
            <a:stretch/>
          </p:blipFill>
          <p:spPr>
            <a:xfrm>
              <a:off x="6283677" y="2625354"/>
              <a:ext cx="5164285" cy="620453"/>
            </a:xfrm>
            <a:prstGeom prst="rect">
              <a:avLst/>
            </a:prstGeom>
            <a:ln>
              <a:noFill/>
            </a:ln>
            <a:effectLst/>
          </p:spPr>
        </p:pic>
      </p:grpSp>
      <p:sp>
        <p:nvSpPr>
          <p:cNvPr id="20" name="Title 1">
            <a:extLst>
              <a:ext uri="{FF2B5EF4-FFF2-40B4-BE49-F238E27FC236}">
                <a16:creationId xmlns:a16="http://schemas.microsoft.com/office/drawing/2014/main" id="{3F13106D-77EA-5030-2D7F-70100530E839}"/>
              </a:ext>
            </a:extLst>
          </p:cNvPr>
          <p:cNvSpPr txBox="1">
            <a:spLocks/>
          </p:cNvSpPr>
          <p:nvPr/>
        </p:nvSpPr>
        <p:spPr>
          <a:xfrm>
            <a:off x="1410946" y="754615"/>
            <a:ext cx="10473069" cy="401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549B"/>
                </a:solidFill>
                <a:latin typeface="Aptos" panose="020B0004020202020204" pitchFamily="34" charset="0"/>
                <a:cs typeface="Calibri"/>
              </a:rPr>
              <a:t>Where Can I Find My ASHRAE Chapter or Region?</a:t>
            </a:r>
            <a:endParaRPr lang="en-US" sz="3600" b="1" dirty="0">
              <a:latin typeface="Aptos" panose="020B0004020202020204" pitchFamily="34" charset="0"/>
              <a:cs typeface="Calibri"/>
            </a:endParaRPr>
          </a:p>
        </p:txBody>
      </p:sp>
      <p:pic>
        <p:nvPicPr>
          <p:cNvPr id="3" name="Picture 2" descr="A blue hexagon with black background&#10;&#10;Description automatically generated">
            <a:extLst>
              <a:ext uri="{FF2B5EF4-FFF2-40B4-BE49-F238E27FC236}">
                <a16:creationId xmlns:a16="http://schemas.microsoft.com/office/drawing/2014/main" id="{1C8AFBDD-5808-AE8D-0B21-1A633CCAB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8953" y="6088818"/>
            <a:ext cx="858698" cy="593596"/>
          </a:xfrm>
          <a:prstGeom prst="rect">
            <a:avLst/>
          </a:prstGeom>
        </p:spPr>
      </p:pic>
    </p:spTree>
    <p:extLst>
      <p:ext uri="{BB962C8B-B14F-4D97-AF65-F5344CB8AC3E}">
        <p14:creationId xmlns:p14="http://schemas.microsoft.com/office/powerpoint/2010/main" val="2919880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ADC07B-9FC2-6038-7C5D-FFDF810101DD}"/>
              </a:ext>
            </a:extLst>
          </p:cNvPr>
          <p:cNvSpPr txBox="1">
            <a:spLocks/>
          </p:cNvSpPr>
          <p:nvPr/>
        </p:nvSpPr>
        <p:spPr>
          <a:xfrm>
            <a:off x="7221136"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CONFERENCES</a:t>
            </a:r>
          </a:p>
        </p:txBody>
      </p:sp>
      <p:sp>
        <p:nvSpPr>
          <p:cNvPr id="8" name="Title 1">
            <a:extLst>
              <a:ext uri="{FF2B5EF4-FFF2-40B4-BE49-F238E27FC236}">
                <a16:creationId xmlns:a16="http://schemas.microsoft.com/office/drawing/2014/main" id="{435447B8-B444-8805-17ED-D96962C05690}"/>
              </a:ext>
            </a:extLst>
          </p:cNvPr>
          <p:cNvSpPr txBox="1">
            <a:spLocks/>
          </p:cNvSpPr>
          <p:nvPr/>
        </p:nvSpPr>
        <p:spPr>
          <a:xfrm>
            <a:off x="8919029" y="606285"/>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COMMUNITIES</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sp>
        <p:nvSpPr>
          <p:cNvPr id="9" name="Title 1">
            <a:extLst>
              <a:ext uri="{FF2B5EF4-FFF2-40B4-BE49-F238E27FC236}">
                <a16:creationId xmlns:a16="http://schemas.microsoft.com/office/drawing/2014/main" id="{33FD1A73-3FBB-1AE9-A264-E0CF3C497C1C}"/>
              </a:ext>
            </a:extLst>
          </p:cNvPr>
          <p:cNvSpPr txBox="1">
            <a:spLocks/>
          </p:cNvSpPr>
          <p:nvPr/>
        </p:nvSpPr>
        <p:spPr>
          <a:xfrm>
            <a:off x="10507345" y="606290"/>
            <a:ext cx="1988191"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Akzidenz Grotesk BE Medium" panose="02000803030000020004"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rPr>
              <a:t>MEMBERSHIP</a:t>
            </a:r>
            <a:endParaRPr kumimoji="0" lang="en-US" sz="1800" b="0" i="0" u="none" strike="noStrike" kern="1200" cap="none" spc="0" normalizeH="0" baseline="0" noProof="0">
              <a:ln>
                <a:noFill/>
              </a:ln>
              <a:solidFill>
                <a:prstClr val="white"/>
              </a:solidFill>
              <a:effectLst/>
              <a:uLnTx/>
              <a:uFillTx/>
              <a:latin typeface="Akzidenz Grotesk BE Light" panose="02000506040000020003" pitchFamily="50" charset="0"/>
              <a:ea typeface="+mj-ea"/>
              <a:cs typeface="+mj-cs"/>
            </a:endParaRPr>
          </a:p>
        </p:txBody>
      </p:sp>
      <p:cxnSp>
        <p:nvCxnSpPr>
          <p:cNvPr id="11" name="Straight Connector 10">
            <a:extLst>
              <a:ext uri="{FF2B5EF4-FFF2-40B4-BE49-F238E27FC236}">
                <a16:creationId xmlns:a16="http://schemas.microsoft.com/office/drawing/2014/main" id="{FEA96DA7-D2E4-48A2-AF7D-095808363843}"/>
              </a:ext>
            </a:extLst>
          </p:cNvPr>
          <p:cNvCxnSpPr/>
          <p:nvPr/>
        </p:nvCxnSpPr>
        <p:spPr>
          <a:xfrm>
            <a:off x="395327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DD57EC-78ED-3F32-4E48-F191ABA7A1AA}"/>
              </a:ext>
            </a:extLst>
          </p:cNvPr>
          <p:cNvCxnSpPr/>
          <p:nvPr/>
        </p:nvCxnSpPr>
        <p:spPr>
          <a:xfrm>
            <a:off x="7195095"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2E2F30-A159-F5E2-90D2-A44BF986A62D}"/>
              </a:ext>
            </a:extLst>
          </p:cNvPr>
          <p:cNvCxnSpPr/>
          <p:nvPr/>
        </p:nvCxnSpPr>
        <p:spPr>
          <a:xfrm>
            <a:off x="8930217"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FE61FF-1F67-03E5-706A-8CFE3FFFE390}"/>
              </a:ext>
            </a:extLst>
          </p:cNvPr>
          <p:cNvCxnSpPr/>
          <p:nvPr/>
        </p:nvCxnSpPr>
        <p:spPr>
          <a:xfrm>
            <a:off x="10525523" y="766008"/>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771703-C5A5-861A-78A9-8DC120DE1858}"/>
              </a:ext>
            </a:extLst>
          </p:cNvPr>
          <p:cNvCxnSpPr/>
          <p:nvPr/>
        </p:nvCxnSpPr>
        <p:spPr>
          <a:xfrm>
            <a:off x="960152" y="772869"/>
            <a:ext cx="0" cy="302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261F30-B577-EA02-BB63-0FF6CB0B74DD}"/>
              </a:ext>
            </a:extLst>
          </p:cNvPr>
          <p:cNvSpPr txBox="1"/>
          <p:nvPr/>
        </p:nvSpPr>
        <p:spPr>
          <a:xfrm>
            <a:off x="261119" y="105379"/>
            <a:ext cx="1131014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49B"/>
                </a:solidFill>
                <a:effectLst/>
                <a:uLnTx/>
                <a:uFillTx/>
                <a:latin typeface="Aptos" panose="020B0004020202020204" pitchFamily="34" charset="0"/>
              </a:rPr>
              <a:t>ASHRAE is Focused on Building Decarbonization</a:t>
            </a:r>
          </a:p>
        </p:txBody>
      </p:sp>
      <p:sp>
        <p:nvSpPr>
          <p:cNvPr id="2" name="TextBox 1">
            <a:extLst>
              <a:ext uri="{FF2B5EF4-FFF2-40B4-BE49-F238E27FC236}">
                <a16:creationId xmlns:a16="http://schemas.microsoft.com/office/drawing/2014/main" id="{FF2EDD39-999D-6D26-7C4C-7F14339A96B9}"/>
              </a:ext>
            </a:extLst>
          </p:cNvPr>
          <p:cNvSpPr txBox="1"/>
          <p:nvPr/>
        </p:nvSpPr>
        <p:spPr>
          <a:xfrm>
            <a:off x="489571" y="3429000"/>
            <a:ext cx="4848520"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ptos" panose="020B0004020202020204" pitchFamily="34" charset="0"/>
              </a:rPr>
              <a:t>Videos | Interviews | Publications |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0B00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5549C"/>
                </a:solidFill>
                <a:effectLst/>
                <a:uLnTx/>
                <a:uFillTx/>
                <a:latin typeface="Aptos" panose="020B0004020202020204" pitchFamily="34" charset="0"/>
              </a:rPr>
              <a:t>Center for Excellence in Building Decarbonization (CEBD) </a:t>
            </a:r>
          </a:p>
        </p:txBody>
      </p:sp>
      <p:pic>
        <p:nvPicPr>
          <p:cNvPr id="3074" name="Picture 2" descr="CEBD at the 2024 ASHRAE Annual Conference">
            <a:extLst>
              <a:ext uri="{FF2B5EF4-FFF2-40B4-BE49-F238E27FC236}">
                <a16:creationId xmlns:a16="http://schemas.microsoft.com/office/drawing/2014/main" id="{D990A63D-DFD6-EAF4-88F8-F5180EB6F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82" y="785915"/>
            <a:ext cx="4211807" cy="280657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9DCAB28-214E-F06E-435B-2A1A7F9932E0}"/>
              </a:ext>
            </a:extLst>
          </p:cNvPr>
          <p:cNvSpPr txBox="1"/>
          <p:nvPr/>
        </p:nvSpPr>
        <p:spPr>
          <a:xfrm>
            <a:off x="489571" y="5623466"/>
            <a:ext cx="4848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ptos" panose="020B0004020202020204" pitchFamily="34" charset="0"/>
                <a:ea typeface="Calibri" panose="020F0502020204030204" pitchFamily="34" charset="0"/>
                <a:cs typeface="Arial Narrow" panose="020B0604020202020204" pitchFamily="34" charset="0"/>
              </a:rPr>
              <a:t>ashrae.org/decarb</a:t>
            </a:r>
            <a:endParaRPr kumimoji="0" lang="en-US" sz="2400" b="1" i="0" u="none" strike="noStrike" kern="1200" cap="none" spc="0" normalizeH="0" baseline="0" noProof="0" dirty="0">
              <a:ln>
                <a:noFill/>
              </a:ln>
              <a:solidFill>
                <a:schemeClr val="bg1"/>
              </a:solidFill>
              <a:effectLst/>
              <a:uLnTx/>
              <a:uFillTx/>
              <a:latin typeface="Aptos" panose="020B00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2819C661-1F25-653B-D2D0-40196C4BBF0E}"/>
              </a:ext>
            </a:extLst>
          </p:cNvPr>
          <p:cNvSpPr txBox="1"/>
          <p:nvPr/>
        </p:nvSpPr>
        <p:spPr>
          <a:xfrm>
            <a:off x="6095999" y="794376"/>
            <a:ext cx="5957531" cy="2769989"/>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20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Suite of Decarbonization Guides: </a:t>
            </a:r>
            <a:endParaRPr kumimoji="0" lang="en-US" sz="2000" b="0" i="0" u="none" strike="noStrike" kern="1200" cap="none" spc="0" normalizeH="0" baseline="0" noProof="0" dirty="0">
              <a:ln>
                <a:noFill/>
              </a:ln>
              <a:solidFill>
                <a:prstClr val="black"/>
              </a:solidFill>
              <a:effectLst/>
              <a:uLnTx/>
              <a:uFillTx/>
              <a:latin typeface="Roboto Condensed Medium" panose="02000000000000000000" pitchFamily="2" charset="0"/>
              <a:ea typeface="Roboto Condensed Medium" panose="02000000000000000000" pitchFamily="2" charset="0"/>
              <a:cs typeface="Roboto Condensed Medium" panose="02000000000000000000" pitchFamily="2" charset="0"/>
            </a:endParaRPr>
          </a:p>
          <a:p>
            <a:pPr marL="800100" marR="0" lvl="1" indent="-342900" algn="l" defTabSz="914400" rtl="0" eaLnBrk="1" fontAlgn="auto" latinLnBrk="0" hangingPunct="1">
              <a:lnSpc>
                <a:spcPct val="100000"/>
              </a:lnSpc>
              <a:spcBef>
                <a:spcPts val="0"/>
              </a:spcBef>
              <a:spcAft>
                <a:spcPts val="0"/>
              </a:spcAft>
              <a:buClr>
                <a:schemeClr val="tx1"/>
              </a:buClr>
              <a:buSzPct val="75000"/>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Grid Interactive Buildings for Decarbonization Design</a:t>
            </a:r>
          </a:p>
          <a:p>
            <a:pPr marL="800100" marR="0" lvl="1" indent="-342900" algn="l" defTabSz="914400" rtl="0" eaLnBrk="1" fontAlgn="auto" latinLnBrk="0" hangingPunct="1">
              <a:lnSpc>
                <a:spcPct val="100000"/>
              </a:lnSpc>
              <a:spcBef>
                <a:spcPts val="0"/>
              </a:spcBef>
              <a:spcAft>
                <a:spcPts val="0"/>
              </a:spcAft>
              <a:buClr>
                <a:schemeClr val="tx1"/>
              </a:buClr>
              <a:buSzPct val="75000"/>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Decarbonizing Hospital Buildings</a:t>
            </a:r>
          </a:p>
          <a:p>
            <a:pPr marL="800100" marR="0" lvl="1" indent="-342900" algn="l" defTabSz="914400" rtl="0" eaLnBrk="1" fontAlgn="auto" latinLnBrk="0" hangingPunct="1">
              <a:lnSpc>
                <a:spcPct val="100000"/>
              </a:lnSpc>
              <a:spcBef>
                <a:spcPts val="0"/>
              </a:spcBef>
              <a:spcAft>
                <a:spcPts val="0"/>
              </a:spcAft>
              <a:buClr>
                <a:schemeClr val="tx1"/>
              </a:buClr>
              <a:buSzPct val="75000"/>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TM65 Addendum for North America with CIBSE</a:t>
            </a:r>
          </a:p>
          <a:p>
            <a:pPr marL="800100" marR="0" lvl="1" indent="-342900" algn="l" defTabSz="914400" rtl="0" eaLnBrk="1" fontAlgn="auto" latinLnBrk="0" hangingPunct="1">
              <a:lnSpc>
                <a:spcPct val="100000"/>
              </a:lnSpc>
              <a:spcBef>
                <a:spcPts val="0"/>
              </a:spcBef>
              <a:spcAft>
                <a:spcPts val="0"/>
              </a:spcAft>
              <a:buClr>
                <a:schemeClr val="tx1"/>
              </a:buClr>
              <a:buSzPct val="75000"/>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Building Decarbonization Retrofits for Commercial &amp; Multifamily Buildings</a:t>
            </a:r>
          </a:p>
          <a:p>
            <a:pPr marL="800100" marR="0" lvl="1" indent="-342900" algn="l" defTabSz="914400" rtl="0" eaLnBrk="1" fontAlgn="auto" latinLnBrk="0" hangingPunct="1">
              <a:lnSpc>
                <a:spcPct val="100000"/>
              </a:lnSpc>
              <a:spcBef>
                <a:spcPts val="0"/>
              </a:spcBef>
              <a:spcAft>
                <a:spcPts val="0"/>
              </a:spcAft>
              <a:buClr>
                <a:schemeClr val="tx1"/>
              </a:buClr>
              <a:buSzPct val="75000"/>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ptos" panose="020B0004020202020204" pitchFamily="34" charset="0"/>
                <a:ea typeface="Roboto Condensed Medium" panose="02000000000000000000" pitchFamily="2" charset="0"/>
                <a:cs typeface="Roboto Condensed Medium" panose="02000000000000000000" pitchFamily="2" charset="0"/>
              </a:rPr>
              <a:t>Decarbonizing Building Thermal Systems: A Guide for Applying Heat Pumps &amp; Beyond with NREL</a:t>
            </a:r>
          </a:p>
        </p:txBody>
      </p:sp>
      <p:pic>
        <p:nvPicPr>
          <p:cNvPr id="17" name="Picture 16">
            <a:extLst>
              <a:ext uri="{FF2B5EF4-FFF2-40B4-BE49-F238E27FC236}">
                <a16:creationId xmlns:a16="http://schemas.microsoft.com/office/drawing/2014/main" id="{D694E5E7-94C4-05A5-9C6D-EFC15B009E20}"/>
              </a:ext>
            </a:extLst>
          </p:cNvPr>
          <p:cNvPicPr>
            <a:picLocks noChangeAspect="1"/>
          </p:cNvPicPr>
          <p:nvPr/>
        </p:nvPicPr>
        <p:blipFill>
          <a:blip r:embed="rId4"/>
          <a:stretch>
            <a:fillRect/>
          </a:stretch>
        </p:blipFill>
        <p:spPr>
          <a:xfrm>
            <a:off x="5926280" y="4027685"/>
            <a:ext cx="1654943" cy="215142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69F421A8-0710-91DF-20C9-20F6D7F1F088}"/>
              </a:ext>
            </a:extLst>
          </p:cNvPr>
          <p:cNvPicPr>
            <a:picLocks noChangeAspect="1"/>
          </p:cNvPicPr>
          <p:nvPr/>
        </p:nvPicPr>
        <p:blipFill>
          <a:blip r:embed="rId5"/>
          <a:stretch>
            <a:fillRect/>
          </a:stretch>
        </p:blipFill>
        <p:spPr>
          <a:xfrm>
            <a:off x="7726413" y="4028881"/>
            <a:ext cx="1649205" cy="2150229"/>
          </a:xfrm>
          <a:prstGeom prst="rect">
            <a:avLst/>
          </a:prstGeom>
          <a:ln>
            <a:noFill/>
          </a:ln>
          <a:effectLst>
            <a:outerShdw blurRad="292100" dist="139700" dir="2700000" algn="tl" rotWithShape="0">
              <a:srgbClr val="333333">
                <a:alpha val="65000"/>
              </a:srgbClr>
            </a:outerShdw>
          </a:effectLst>
        </p:spPr>
      </p:pic>
      <p:sp>
        <p:nvSpPr>
          <p:cNvPr id="21" name="Rectangle 20">
            <a:extLst>
              <a:ext uri="{FF2B5EF4-FFF2-40B4-BE49-F238E27FC236}">
                <a16:creationId xmlns:a16="http://schemas.microsoft.com/office/drawing/2014/main" id="{131528FD-1528-8749-6D52-234278C98029}"/>
              </a:ext>
            </a:extLst>
          </p:cNvPr>
          <p:cNvSpPr/>
          <p:nvPr/>
        </p:nvSpPr>
        <p:spPr>
          <a:xfrm>
            <a:off x="6934866" y="3654138"/>
            <a:ext cx="3232298" cy="332805"/>
          </a:xfrm>
          <a:prstGeom prst="rect">
            <a:avLst/>
          </a:prstGeom>
          <a:solidFill>
            <a:srgbClr val="05549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23BF1BC-1C31-E40E-255A-3A5FF6C2D76D}"/>
              </a:ext>
            </a:extLst>
          </p:cNvPr>
          <p:cNvSpPr txBox="1"/>
          <p:nvPr/>
        </p:nvSpPr>
        <p:spPr>
          <a:xfrm>
            <a:off x="6853910" y="3654138"/>
            <a:ext cx="339421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Oxygen" panose="02000503000000000000" pitchFamily="2" charset="0"/>
                <a:ea typeface="+mn-ea"/>
                <a:cs typeface="+mn-cs"/>
              </a:rPr>
              <a:t>New Guides &amp; eLearning Course</a:t>
            </a:r>
          </a:p>
        </p:txBody>
      </p:sp>
      <p:pic>
        <p:nvPicPr>
          <p:cNvPr id="7170" name="Picture 2">
            <a:extLst>
              <a:ext uri="{FF2B5EF4-FFF2-40B4-BE49-F238E27FC236}">
                <a16:creationId xmlns:a16="http://schemas.microsoft.com/office/drawing/2014/main" id="{3DE42CAC-94BA-7F28-9F3E-34E46CA6B1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0407" y="4042189"/>
            <a:ext cx="1448883" cy="2122416"/>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pic>
        <p:nvPicPr>
          <p:cNvPr id="22" name="Picture 21" descr="A blue hexagon with black background&#10;&#10;Description automatically generated">
            <a:extLst>
              <a:ext uri="{FF2B5EF4-FFF2-40B4-BE49-F238E27FC236}">
                <a16:creationId xmlns:a16="http://schemas.microsoft.com/office/drawing/2014/main" id="{AF95DA53-CFF4-929F-A7AA-C1AB43B08A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8953" y="6088818"/>
            <a:ext cx="858698" cy="593596"/>
          </a:xfrm>
          <a:prstGeom prst="rect">
            <a:avLst/>
          </a:prstGeom>
        </p:spPr>
      </p:pic>
    </p:spTree>
    <p:extLst>
      <p:ext uri="{BB962C8B-B14F-4D97-AF65-F5344CB8AC3E}">
        <p14:creationId xmlns:p14="http://schemas.microsoft.com/office/powerpoint/2010/main" val="1262039982"/>
      </p:ext>
    </p:extLst>
  </p:cSld>
  <p:clrMapOvr>
    <a:masterClrMapping/>
  </p:clrMapOvr>
</p:sld>
</file>

<file path=ppt/theme/theme1.xml><?xml version="1.0" encoding="utf-8"?>
<a:theme xmlns:a="http://schemas.openxmlformats.org/drawingml/2006/main" name="Office Theme">
  <a:themeElements>
    <a:clrScheme name="Custom 166">
      <a:dk1>
        <a:sysClr val="windowText" lastClr="000000"/>
      </a:dk1>
      <a:lt1>
        <a:sysClr val="window" lastClr="FFFFFF"/>
      </a:lt1>
      <a:dk2>
        <a:srgbClr val="44546A"/>
      </a:dk2>
      <a:lt2>
        <a:srgbClr val="E7E6E6"/>
      </a:lt2>
      <a:accent1>
        <a:srgbClr val="FF33CC"/>
      </a:accent1>
      <a:accent2>
        <a:srgbClr val="CC0099"/>
      </a:accent2>
      <a:accent3>
        <a:srgbClr val="00FFCC"/>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7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19521</TotalTime>
  <Words>3795</Words>
  <Application>Microsoft Office PowerPoint</Application>
  <PresentationFormat>Widescreen</PresentationFormat>
  <Paragraphs>344</Paragraphs>
  <Slides>25</Slides>
  <Notes>24</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25</vt:i4>
      </vt:variant>
    </vt:vector>
  </HeadingPairs>
  <TitlesOfParts>
    <vt:vector size="42" baseType="lpstr">
      <vt:lpstr>Akzidenz Grotesk BE Light</vt:lpstr>
      <vt:lpstr>Akzidenz Grotesk BE Medium</vt:lpstr>
      <vt:lpstr>Akzidenz Grotesk BE Regular</vt:lpstr>
      <vt:lpstr>akzidenz-grotesk</vt:lpstr>
      <vt:lpstr>Aptos</vt:lpstr>
      <vt:lpstr>Arial</vt:lpstr>
      <vt:lpstr>Arial Narrow</vt:lpstr>
      <vt:lpstr>Calibri</vt:lpstr>
      <vt:lpstr>Calibri Light</vt:lpstr>
      <vt:lpstr>Corbel</vt:lpstr>
      <vt:lpstr>Oxygen</vt:lpstr>
      <vt:lpstr>Roboto</vt:lpstr>
      <vt:lpstr>Roboto Condensed Medium</vt:lpstr>
      <vt:lpstr>Symbol</vt:lpstr>
      <vt:lpstr>Wingdings</vt:lpstr>
      <vt:lpstr>Office Theme</vt:lpstr>
      <vt:lpstr>1_Office Theme</vt:lpstr>
      <vt:lpstr>PowerPoint Presentation</vt:lpstr>
      <vt:lpstr>PowerPoint Presentation</vt:lpstr>
      <vt:lpstr>PowerPoint Presentation</vt:lpstr>
      <vt:lpstr>Core Values: ASHRAE’s Foundation</vt:lpstr>
      <vt:lpstr>PowerPoint Presentation</vt:lpstr>
      <vt:lpstr>PowerPoint Presentation</vt:lpstr>
      <vt:lpstr>PowerPoint Presentation</vt:lpstr>
      <vt:lpstr>PowerPoint Presentation</vt:lpstr>
      <vt:lpstr>PowerPoint Presentation</vt:lpstr>
      <vt:lpstr>Empowering the Future </vt:lpstr>
      <vt:lpstr>PowerPoint Presentation</vt:lpstr>
      <vt:lpstr>PowerPoint Presentation</vt:lpstr>
      <vt:lpstr>ASHRAE Journal</vt:lpstr>
      <vt:lpstr>PowerPoint Presentation</vt:lpstr>
      <vt:lpstr>PowerPoint Presentation</vt:lpstr>
      <vt:lpstr>What is the Online Standards  Review Database?  </vt:lpstr>
      <vt:lpstr>PowerPoint Presentation</vt:lpstr>
      <vt:lpstr>PowerPoint Presentation</vt:lpstr>
      <vt:lpstr>Blueprints for Energy Efficient Building Design</vt:lpstr>
      <vt:lpstr>PowerPoint Presentation</vt:lpstr>
      <vt:lpstr>PowerPoint Presentation</vt:lpstr>
      <vt:lpstr>PowerPoint Presentation</vt:lpstr>
      <vt:lpstr>PowerPoint Presentation</vt:lpstr>
      <vt:lpstr>Find Resources and Stay In the Know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Wilson, Anne</cp:lastModifiedBy>
  <cp:revision>154</cp:revision>
  <dcterms:created xsi:type="dcterms:W3CDTF">2020-12-17T15:15:46Z</dcterms:created>
  <dcterms:modified xsi:type="dcterms:W3CDTF">2025-08-14T13:31:57Z</dcterms:modified>
</cp:coreProperties>
</file>