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57" r:id="rId4"/>
    <p:sldId id="262" r:id="rId5"/>
    <p:sldId id="261" r:id="rId6"/>
    <p:sldId id="260" r:id="rId7"/>
    <p:sldId id="259" r:id="rId8"/>
    <p:sldId id="258" r:id="rId9"/>
    <p:sldId id="264" r:id="rId10"/>
    <p:sldId id="283" r:id="rId11"/>
    <p:sldId id="265" r:id="rId12"/>
    <p:sldId id="284" r:id="rId13"/>
    <p:sldId id="285" r:id="rId14"/>
    <p:sldId id="282" r:id="rId15"/>
    <p:sldId id="287" r:id="rId16"/>
    <p:sldId id="288" r:id="rId17"/>
    <p:sldId id="289" r:id="rId18"/>
    <p:sldId id="290" r:id="rId19"/>
    <p:sldId id="270" r:id="rId20"/>
    <p:sldId id="291" r:id="rId21"/>
    <p:sldId id="292" r:id="rId22"/>
    <p:sldId id="293" r:id="rId23"/>
    <p:sldId id="294" r:id="rId24"/>
    <p:sldId id="280" r:id="rId25"/>
    <p:sldId id="295" r:id="rId26"/>
    <p:sldId id="296" r:id="rId27"/>
    <p:sldId id="297" r:id="rId28"/>
    <p:sldId id="276"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2DEEF"/>
    <a:srgbClr val="EAEF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4" autoAdjust="0"/>
    <p:restoredTop sz="94660"/>
  </p:normalViewPr>
  <p:slideViewPr>
    <p:cSldViewPr snapToGrid="0">
      <p:cViewPr varScale="1">
        <p:scale>
          <a:sx n="113" d="100"/>
          <a:sy n="113" d="100"/>
        </p:scale>
        <p:origin x="37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44E386D-D596-43F8-8F7F-EC29E2E0A8BB}" type="datetimeFigureOut">
              <a:rPr lang="en-US" smtClean="0"/>
              <a:t>8/14/2017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DEDE4D-DC37-4180-B29E-77B367E2BC86}" type="slidenum">
              <a:rPr lang="en-US" smtClean="0"/>
              <a:t>‹#›</a:t>
            </a:fld>
            <a:endParaRPr lang="en-US"/>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13" y="0"/>
            <a:ext cx="12181173" cy="6858000"/>
          </a:xfrm>
          <a:prstGeom prst="rect">
            <a:avLst/>
          </a:prstGeom>
        </p:spPr>
      </p:pic>
    </p:spTree>
    <p:extLst>
      <p:ext uri="{BB962C8B-B14F-4D97-AF65-F5344CB8AC3E}">
        <p14:creationId xmlns:p14="http://schemas.microsoft.com/office/powerpoint/2010/main" val="376674683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43543"/>
          </a:xfrm>
        </p:spPr>
        <p:txBody>
          <a:bodyPr>
            <a:normAutofit/>
          </a:bodyPr>
          <a:lstStyle>
            <a:lvl1pPr>
              <a:defRPr sz="3600">
                <a:solidFill>
                  <a:schemeClr val="bg1"/>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944E386D-D596-43F8-8F7F-EC29E2E0A8BB}" type="datetimeFigureOut">
              <a:rPr lang="en-US" smtClean="0"/>
              <a:t>8/14/2017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DEDE4D-DC37-4180-B29E-77B367E2BC86}" type="slidenum">
              <a:rPr lang="en-US" smtClean="0"/>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97387" y="5585093"/>
            <a:ext cx="1114297" cy="771257"/>
          </a:xfrm>
          <a:prstGeom prst="rect">
            <a:avLst/>
          </a:prstGeom>
        </p:spPr>
      </p:pic>
    </p:spTree>
    <p:extLst>
      <p:ext uri="{BB962C8B-B14F-4D97-AF65-F5344CB8AC3E}">
        <p14:creationId xmlns:p14="http://schemas.microsoft.com/office/powerpoint/2010/main" val="220488124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4E386D-D596-43F8-8F7F-EC29E2E0A8BB}" type="datetimeFigureOut">
              <a:rPr lang="en-US" smtClean="0"/>
              <a:t>8/14/2017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DEDE4D-DC37-4180-B29E-77B367E2BC86}" type="slidenum">
              <a:rPr lang="en-US" smtClean="0"/>
              <a:t>‹#›</a:t>
            </a:fld>
            <a:endParaRPr lang="en-US"/>
          </a:p>
        </p:txBody>
      </p:sp>
      <p:pic>
        <p:nvPicPr>
          <p:cNvPr id="7" name="Picture 6"/>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5413" y="0"/>
            <a:ext cx="12181173" cy="6858000"/>
          </a:xfrm>
          <a:prstGeom prst="rect">
            <a:avLst/>
          </a:prstGeom>
        </p:spPr>
      </p:pic>
    </p:spTree>
    <p:extLst>
      <p:ext uri="{BB962C8B-B14F-4D97-AF65-F5344CB8AC3E}">
        <p14:creationId xmlns:p14="http://schemas.microsoft.com/office/powerpoint/2010/main" val="3978015097"/>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RegionInfo@ashra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981325" y="1457325"/>
            <a:ext cx="8186208" cy="2431435"/>
          </a:xfrm>
          <a:prstGeom prst="rect">
            <a:avLst/>
          </a:prstGeom>
          <a:noFill/>
        </p:spPr>
        <p:txBody>
          <a:bodyPr wrap="square" rtlCol="0">
            <a:spAutoFit/>
          </a:bodyPr>
          <a:lstStyle/>
          <a:p>
            <a:r>
              <a:rPr lang="en-US" sz="4000" dirty="0" smtClean="0">
                <a:solidFill>
                  <a:schemeClr val="bg1"/>
                </a:solidFill>
              </a:rPr>
              <a:t>Presidents Award of Excellence (PAOE)</a:t>
            </a:r>
            <a:endParaRPr lang="en-US" dirty="0">
              <a:solidFill>
                <a:schemeClr val="bg1"/>
              </a:solidFill>
            </a:endParaRPr>
          </a:p>
          <a:p>
            <a:r>
              <a:rPr lang="en-US" sz="2800" dirty="0" smtClean="0">
                <a:solidFill>
                  <a:schemeClr val="bg1"/>
                </a:solidFill>
              </a:rPr>
              <a:t>Presenter</a:t>
            </a:r>
          </a:p>
          <a:p>
            <a:r>
              <a:rPr lang="en-US" sz="2800" dirty="0" smtClean="0">
                <a:solidFill>
                  <a:schemeClr val="bg1"/>
                </a:solidFill>
              </a:rPr>
              <a:t>Date</a:t>
            </a:r>
          </a:p>
          <a:p>
            <a:r>
              <a:rPr lang="en-US" sz="2800" dirty="0" smtClean="0">
                <a:solidFill>
                  <a:schemeClr val="bg1"/>
                </a:solidFill>
              </a:rPr>
              <a:t>Location</a:t>
            </a:r>
          </a:p>
          <a:p>
            <a:endParaRPr lang="en-US" sz="2800" dirty="0">
              <a:solidFill>
                <a:schemeClr val="bg1"/>
              </a:solidFill>
            </a:endParaRPr>
          </a:p>
        </p:txBody>
      </p:sp>
    </p:spTree>
    <p:extLst>
      <p:ext uri="{BB962C8B-B14F-4D97-AF65-F5344CB8AC3E}">
        <p14:creationId xmlns:p14="http://schemas.microsoft.com/office/powerpoint/2010/main" val="27485002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2017-18 PAOE: Chapter Operations Categories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819638962"/>
              </p:ext>
            </p:extLst>
          </p:nvPr>
        </p:nvGraphicFramePr>
        <p:xfrm>
          <a:off x="93132" y="1512359"/>
          <a:ext cx="11938001" cy="2590800"/>
        </p:xfrm>
        <a:graphic>
          <a:graphicData uri="http://schemas.openxmlformats.org/drawingml/2006/table">
            <a:tbl>
              <a:tblPr firstRow="1" bandRow="1">
                <a:tableStyleId>{5C22544A-7EE6-4342-B048-85BDC9FD1C3A}</a:tableStyleId>
              </a:tblPr>
              <a:tblGrid>
                <a:gridCol w="7010401"/>
                <a:gridCol w="4927600"/>
              </a:tblGrid>
              <a:tr h="370840">
                <a:tc>
                  <a:txBody>
                    <a:bodyPr/>
                    <a:lstStyle/>
                    <a:p>
                      <a:pPr marL="514350" indent="-514350">
                        <a:buFont typeface="+mj-lt"/>
                        <a:buAutoNum type="arabicPeriod"/>
                      </a:pPr>
                      <a:r>
                        <a:rPr lang="en-US" sz="2800" b="0" dirty="0" smtClean="0">
                          <a:solidFill>
                            <a:schemeClr val="tx1"/>
                          </a:solidFill>
                        </a:rPr>
                        <a:t>Efficient Use of Volunteers’ Time</a:t>
                      </a:r>
                      <a:endParaRPr lang="en-US" sz="2800" b="0" dirty="0">
                        <a:solidFill>
                          <a:schemeClr val="tx1"/>
                        </a:solidFill>
                      </a:endParaRPr>
                    </a:p>
                  </a:txBody>
                  <a:tcPr>
                    <a:solidFill>
                      <a:srgbClr val="D2DEEF"/>
                    </a:solidFill>
                  </a:tcPr>
                </a:tc>
                <a:tc>
                  <a:txBody>
                    <a:bodyPr/>
                    <a:lstStyle/>
                    <a:p>
                      <a:r>
                        <a:rPr lang="en-US" sz="2800" b="0" dirty="0" smtClean="0">
                          <a:solidFill>
                            <a:schemeClr val="tx1"/>
                          </a:solidFill>
                        </a:rPr>
                        <a:t>6.   YEA </a:t>
                      </a:r>
                      <a:r>
                        <a:rPr lang="en-US" sz="2800" b="0" dirty="0" smtClean="0">
                          <a:solidFill>
                            <a:schemeClr val="tx1"/>
                          </a:solidFill>
                        </a:rPr>
                        <a:t>Activities</a:t>
                      </a:r>
                      <a:endParaRPr lang="en-US" sz="2800" b="0" dirty="0">
                        <a:solidFill>
                          <a:schemeClr val="tx1"/>
                        </a:solidFill>
                      </a:endParaRPr>
                    </a:p>
                  </a:txBody>
                  <a:tcPr>
                    <a:solidFill>
                      <a:srgbClr val="D2DEEF"/>
                    </a:solidFill>
                  </a:tcPr>
                </a:tc>
              </a:tr>
              <a:tr h="370840">
                <a:tc>
                  <a:txBody>
                    <a:bodyPr/>
                    <a:lstStyle/>
                    <a:p>
                      <a:pPr marL="0" indent="0">
                        <a:buFont typeface="+mj-lt"/>
                        <a:buNone/>
                        <a:tabLst>
                          <a:tab pos="515938" algn="l"/>
                        </a:tabLst>
                      </a:pPr>
                      <a:r>
                        <a:rPr lang="en-US" sz="2800" dirty="0" smtClean="0"/>
                        <a:t>2.</a:t>
                      </a:r>
                      <a:r>
                        <a:rPr lang="en-US" sz="2800" baseline="0" dirty="0" smtClean="0"/>
                        <a:t>   </a:t>
                      </a:r>
                      <a:r>
                        <a:rPr lang="en-US" sz="2800" dirty="0" smtClean="0"/>
                        <a:t>Actual </a:t>
                      </a:r>
                      <a:r>
                        <a:rPr lang="en-US" sz="2800" dirty="0" smtClean="0"/>
                        <a:t>Building</a:t>
                      </a:r>
                      <a:r>
                        <a:rPr lang="en-US" sz="2800" baseline="0" dirty="0" smtClean="0"/>
                        <a:t> Performance </a:t>
                      </a:r>
                      <a:r>
                        <a:rPr lang="en-US" sz="2800" baseline="0" dirty="0" smtClean="0"/>
                        <a:t>– </a:t>
                      </a:r>
                      <a:r>
                        <a:rPr lang="en-US" sz="2800" baseline="0" dirty="0" smtClean="0"/>
                        <a:t>Building EQ</a:t>
                      </a:r>
                      <a:endParaRPr lang="en-US" sz="2800" dirty="0"/>
                    </a:p>
                  </a:txBody>
                  <a:tcPr>
                    <a:solidFill>
                      <a:srgbClr val="EAEFF7"/>
                    </a:solidFill>
                  </a:tcPr>
                </a:tc>
                <a:tc>
                  <a:txBody>
                    <a:bodyPr/>
                    <a:lstStyle/>
                    <a:p>
                      <a:pPr>
                        <a:tabLst>
                          <a:tab pos="515938" algn="l"/>
                        </a:tabLst>
                      </a:pPr>
                      <a:r>
                        <a:rPr lang="en-US" sz="2800" dirty="0" smtClean="0"/>
                        <a:t>7.   Honors and Awards Activities</a:t>
                      </a:r>
                      <a:endParaRPr lang="en-US" sz="2800" dirty="0"/>
                    </a:p>
                  </a:txBody>
                  <a:tcPr>
                    <a:solidFill>
                      <a:srgbClr val="EAEFF7"/>
                    </a:solidFill>
                  </a:tcPr>
                </a:tc>
              </a:tr>
              <a:tr h="370840">
                <a:tc>
                  <a:txBody>
                    <a:bodyPr/>
                    <a:lstStyle/>
                    <a:p>
                      <a:pPr marL="514350" indent="-514350">
                        <a:buFont typeface="+mj-lt"/>
                        <a:buAutoNum type="arabicPeriod" startAt="3"/>
                      </a:pPr>
                      <a:r>
                        <a:rPr lang="en-US" sz="2800" dirty="0" smtClean="0"/>
                        <a:t>Planning</a:t>
                      </a:r>
                      <a:endParaRPr lang="en-US" sz="2800" dirty="0"/>
                    </a:p>
                  </a:txBody>
                  <a:tcPr>
                    <a:solidFill>
                      <a:srgbClr val="D2DEEF"/>
                    </a:solidFill>
                  </a:tcPr>
                </a:tc>
                <a:tc>
                  <a:txBody>
                    <a:bodyPr/>
                    <a:lstStyle/>
                    <a:p>
                      <a:r>
                        <a:rPr lang="en-US" sz="2800" dirty="0" smtClean="0"/>
                        <a:t>8.   Sustainability </a:t>
                      </a:r>
                      <a:r>
                        <a:rPr lang="en-US" sz="2800" dirty="0" smtClean="0"/>
                        <a:t>Activities</a:t>
                      </a:r>
                      <a:endParaRPr lang="en-US" sz="2800" dirty="0"/>
                    </a:p>
                  </a:txBody>
                  <a:tcPr>
                    <a:solidFill>
                      <a:srgbClr val="D2DEEF"/>
                    </a:solidFill>
                  </a:tcPr>
                </a:tc>
              </a:tr>
              <a:tr h="370840">
                <a:tc>
                  <a:txBody>
                    <a:bodyPr/>
                    <a:lstStyle/>
                    <a:p>
                      <a:pPr marL="514350" indent="-514350">
                        <a:buFont typeface="+mj-lt"/>
                        <a:buAutoNum type="arabicPeriod" startAt="4"/>
                      </a:pPr>
                      <a:r>
                        <a:rPr lang="en-US" sz="2800" dirty="0" smtClean="0"/>
                        <a:t>Meetings</a:t>
                      </a:r>
                      <a:endParaRPr lang="en-US" sz="2800" dirty="0"/>
                    </a:p>
                  </a:txBody>
                  <a:tcPr>
                    <a:solidFill>
                      <a:srgbClr val="EAEFF7"/>
                    </a:solidFill>
                  </a:tcPr>
                </a:tc>
                <a:tc>
                  <a:txBody>
                    <a:bodyPr/>
                    <a:lstStyle/>
                    <a:p>
                      <a:r>
                        <a:rPr lang="en-US" sz="2800" dirty="0" smtClean="0"/>
                        <a:t>9.   DRC </a:t>
                      </a:r>
                      <a:r>
                        <a:rPr lang="en-US" sz="2800" dirty="0" smtClean="0"/>
                        <a:t>Assigns/Enters</a:t>
                      </a:r>
                      <a:endParaRPr lang="en-US" sz="2800" dirty="0"/>
                    </a:p>
                  </a:txBody>
                  <a:tcPr>
                    <a:solidFill>
                      <a:srgbClr val="EAEFF7"/>
                    </a:solidFill>
                  </a:tcPr>
                </a:tc>
              </a:tr>
              <a:tr h="370840">
                <a:tc>
                  <a:txBody>
                    <a:bodyPr/>
                    <a:lstStyle/>
                    <a:p>
                      <a:pPr marL="514350" indent="-514350">
                        <a:buFont typeface="+mj-lt"/>
                        <a:buAutoNum type="arabicPeriod" startAt="5"/>
                      </a:pPr>
                      <a:r>
                        <a:rPr lang="en-US" sz="2800" dirty="0" smtClean="0"/>
                        <a:t>Communications</a:t>
                      </a:r>
                      <a:endParaRPr lang="en-US" sz="2800" dirty="0"/>
                    </a:p>
                  </a:txBody>
                  <a:tcPr>
                    <a:solidFill>
                      <a:srgbClr val="D2DEEF"/>
                    </a:solidFill>
                  </a:tcPr>
                </a:tc>
                <a:tc>
                  <a:txBody>
                    <a:bodyPr/>
                    <a:lstStyle/>
                    <a:p>
                      <a:endParaRPr lang="en-US" sz="2800" dirty="0"/>
                    </a:p>
                  </a:txBody>
                  <a:tcPr>
                    <a:solidFill>
                      <a:srgbClr val="D2DEEF"/>
                    </a:solidFill>
                  </a:tcPr>
                </a:tc>
              </a:tr>
            </a:tbl>
          </a:graphicData>
        </a:graphic>
      </p:graphicFrame>
    </p:spTree>
    <p:extLst>
      <p:ext uri="{BB962C8B-B14F-4D97-AF65-F5344CB8AC3E}">
        <p14:creationId xmlns:p14="http://schemas.microsoft.com/office/powerpoint/2010/main" val="66433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2017-18 PAOE: Chapter Operations</a:t>
            </a:r>
            <a:br>
              <a:rPr lang="en-US" dirty="0" smtClean="0"/>
            </a:br>
            <a:r>
              <a:rPr lang="en-US" dirty="0" smtClean="0"/>
              <a:t>Efficient Use of Volunteers’ Time</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368846209"/>
              </p:ext>
            </p:extLst>
          </p:nvPr>
        </p:nvGraphicFramePr>
        <p:xfrm>
          <a:off x="279400" y="1546223"/>
          <a:ext cx="10515600" cy="4609338"/>
        </p:xfrm>
        <a:graphic>
          <a:graphicData uri="http://schemas.openxmlformats.org/drawingml/2006/table">
            <a:tbl>
              <a:tblPr firstRow="1" bandRow="1">
                <a:tableStyleId>{5C22544A-7EE6-4342-B048-85BDC9FD1C3A}</a:tableStyleId>
              </a:tblPr>
              <a:tblGrid>
                <a:gridCol w="736600"/>
                <a:gridCol w="1490133"/>
                <a:gridCol w="8288867"/>
              </a:tblGrid>
              <a:tr h="516086">
                <a:tc gridSpan="3">
                  <a:txBody>
                    <a:bodyPr/>
                    <a:lstStyle/>
                    <a:p>
                      <a:pPr algn="ctr"/>
                      <a:r>
                        <a:rPr lang="en-US" sz="2800" dirty="0" smtClean="0"/>
                        <a:t>Efficient Use of Volunteers’ Time</a:t>
                      </a:r>
                      <a:endParaRPr lang="en-US" sz="2800" dirty="0"/>
                    </a:p>
                  </a:txBody>
                  <a:tcPr/>
                </a:tc>
                <a:tc hMerge="1">
                  <a:txBody>
                    <a:bodyPr/>
                    <a:lstStyle/>
                    <a:p>
                      <a:endParaRPr lang="en-US" dirty="0"/>
                    </a:p>
                  </a:txBody>
                  <a:tcPr/>
                </a:tc>
                <a:tc hMerge="1">
                  <a:txBody>
                    <a:bodyPr/>
                    <a:lstStyle/>
                    <a:p>
                      <a:endParaRPr lang="en-US" dirty="0"/>
                    </a:p>
                  </a:txBody>
                  <a:tcPr/>
                </a:tc>
              </a:tr>
              <a:tr h="516086">
                <a:tc>
                  <a:txBody>
                    <a:bodyPr/>
                    <a:lstStyle/>
                    <a:p>
                      <a:r>
                        <a:rPr lang="en-US" sz="2400" dirty="0" smtClean="0"/>
                        <a:t>C01</a:t>
                      </a:r>
                      <a:endParaRPr lang="en-US" sz="2400" dirty="0"/>
                    </a:p>
                  </a:txBody>
                  <a:tcPr/>
                </a:tc>
                <a:tc>
                  <a:txBody>
                    <a:bodyPr/>
                    <a:lstStyle/>
                    <a:p>
                      <a:r>
                        <a:rPr lang="en-US" sz="2400" dirty="0" smtClean="0"/>
                        <a:t>100 points (300 max)</a:t>
                      </a:r>
                      <a:endParaRPr lang="en-US" sz="2400" dirty="0"/>
                    </a:p>
                  </a:txBody>
                  <a:tcPr/>
                </a:tc>
                <a:tc>
                  <a:txBody>
                    <a:bodyPr/>
                    <a:lstStyle/>
                    <a:p>
                      <a:r>
                        <a:rPr lang="en-US" sz="2400" dirty="0" smtClean="0"/>
                        <a:t>For each Chapter member attending Leadership Academy in 2018</a:t>
                      </a:r>
                      <a:endParaRPr lang="en-US" sz="2400" dirty="0"/>
                    </a:p>
                  </a:txBody>
                  <a:tcPr/>
                </a:tc>
              </a:tr>
              <a:tr h="516086">
                <a:tc>
                  <a:txBody>
                    <a:bodyPr/>
                    <a:lstStyle/>
                    <a:p>
                      <a:r>
                        <a:rPr lang="en-US" sz="2400" dirty="0" smtClean="0"/>
                        <a:t>C02</a:t>
                      </a:r>
                      <a:endParaRPr lang="en-US" sz="2400" dirty="0"/>
                    </a:p>
                  </a:txBody>
                  <a:tcPr/>
                </a:tc>
                <a:tc>
                  <a:txBody>
                    <a:bodyPr/>
                    <a:lstStyle/>
                    <a:p>
                      <a:r>
                        <a:rPr lang="en-US" sz="2400" dirty="0" smtClean="0"/>
                        <a:t>100 points</a:t>
                      </a:r>
                      <a:endParaRPr lang="en-US" sz="2400" dirty="0"/>
                    </a:p>
                  </a:txBody>
                  <a:tcPr/>
                </a:tc>
                <a:tc>
                  <a:txBody>
                    <a:bodyPr/>
                    <a:lstStyle/>
                    <a:p>
                      <a:r>
                        <a:rPr lang="en-US" sz="2400" dirty="0" smtClean="0"/>
                        <a:t>For establishing a relationship with a collaborative chapter in another country</a:t>
                      </a:r>
                      <a:endParaRPr lang="en-US" sz="2400" dirty="0"/>
                    </a:p>
                  </a:txBody>
                  <a:tcPr/>
                </a:tc>
              </a:tr>
              <a:tr h="1045719">
                <a:tc>
                  <a:txBody>
                    <a:bodyPr/>
                    <a:lstStyle/>
                    <a:p>
                      <a:r>
                        <a:rPr lang="en-US" sz="2400" dirty="0" smtClean="0"/>
                        <a:t>C03</a:t>
                      </a:r>
                      <a:endParaRPr lang="en-US" sz="2400" dirty="0"/>
                    </a:p>
                  </a:txBody>
                  <a:tcPr/>
                </a:tc>
                <a:tc>
                  <a:txBody>
                    <a:bodyPr/>
                    <a:lstStyle/>
                    <a:p>
                      <a:r>
                        <a:rPr lang="en-US" sz="2400" dirty="0" smtClean="0"/>
                        <a:t>50 points (50 max)</a:t>
                      </a:r>
                      <a:endParaRPr lang="en-US" sz="2400" dirty="0"/>
                    </a:p>
                  </a:txBody>
                  <a:tcPr/>
                </a:tc>
                <a:tc>
                  <a:txBody>
                    <a:bodyPr/>
                    <a:lstStyle/>
                    <a:p>
                      <a:r>
                        <a:rPr lang="en-US" sz="2400" dirty="0" smtClean="0"/>
                        <a:t>For conducting Chapter planning meeting prior to August 1 (all officers and committee chairs); Chapters must provide report of the plan to DRC by August 1, in addition to reporting into PAOE accounting system</a:t>
                      </a:r>
                      <a:endParaRPr lang="en-US" sz="2400" dirty="0"/>
                    </a:p>
                  </a:txBody>
                  <a:tcPr/>
                </a:tc>
              </a:tr>
              <a:tr h="890778">
                <a:tc>
                  <a:txBody>
                    <a:bodyPr/>
                    <a:lstStyle/>
                    <a:p>
                      <a:r>
                        <a:rPr lang="en-US" sz="2400" dirty="0" smtClean="0"/>
                        <a:t>C04</a:t>
                      </a:r>
                      <a:endParaRPr lang="en-US" sz="2400" dirty="0"/>
                    </a:p>
                  </a:txBody>
                  <a:tcPr/>
                </a:tc>
                <a:tc>
                  <a:txBody>
                    <a:bodyPr/>
                    <a:lstStyle/>
                    <a:p>
                      <a:r>
                        <a:rPr lang="en-US" sz="2400" dirty="0" smtClean="0"/>
                        <a:t>50 points (100 max)</a:t>
                      </a:r>
                      <a:endParaRPr lang="en-US" sz="2400" dirty="0"/>
                    </a:p>
                  </a:txBody>
                  <a:tcPr/>
                </a:tc>
                <a:tc>
                  <a:txBody>
                    <a:bodyPr/>
                    <a:lstStyle/>
                    <a:p>
                      <a:r>
                        <a:rPr lang="en-US" sz="2400" dirty="0" smtClean="0"/>
                        <a:t>For people skills, leadership training for Chapter officers and future leaders at a Chapter event (at least 1 hour)</a:t>
                      </a:r>
                      <a:endParaRPr lang="en-US" sz="2400" dirty="0"/>
                    </a:p>
                  </a:txBody>
                  <a:tcPr/>
                </a:tc>
              </a:tr>
            </a:tbl>
          </a:graphicData>
        </a:graphic>
      </p:graphicFrame>
    </p:spTree>
    <p:extLst>
      <p:ext uri="{BB962C8B-B14F-4D97-AF65-F5344CB8AC3E}">
        <p14:creationId xmlns:p14="http://schemas.microsoft.com/office/powerpoint/2010/main" val="37274664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2017-18 PAOE: Chapter Operations</a:t>
            </a:r>
            <a:br>
              <a:rPr lang="en-US" dirty="0" smtClean="0"/>
            </a:br>
            <a:r>
              <a:rPr lang="en-US" dirty="0" smtClean="0"/>
              <a:t>Efficient Use of Volunteers’ </a:t>
            </a:r>
            <a:r>
              <a:rPr lang="en-US" dirty="0" smtClean="0"/>
              <a:t>Time, continued</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785909218"/>
              </p:ext>
            </p:extLst>
          </p:nvPr>
        </p:nvGraphicFramePr>
        <p:xfrm>
          <a:off x="279400" y="1546223"/>
          <a:ext cx="10515600" cy="4100577"/>
        </p:xfrm>
        <a:graphic>
          <a:graphicData uri="http://schemas.openxmlformats.org/drawingml/2006/table">
            <a:tbl>
              <a:tblPr firstRow="1" bandRow="1">
                <a:tableStyleId>{5C22544A-7EE6-4342-B048-85BDC9FD1C3A}</a:tableStyleId>
              </a:tblPr>
              <a:tblGrid>
                <a:gridCol w="736600"/>
                <a:gridCol w="1490133"/>
                <a:gridCol w="8288867"/>
              </a:tblGrid>
              <a:tr h="516086">
                <a:tc gridSpan="3">
                  <a:txBody>
                    <a:bodyPr/>
                    <a:lstStyle/>
                    <a:p>
                      <a:pPr algn="ctr"/>
                      <a:r>
                        <a:rPr lang="en-US" sz="2800" dirty="0" smtClean="0"/>
                        <a:t>Efficient Use of Volunteers’ Time</a:t>
                      </a:r>
                      <a:endParaRPr lang="en-US" sz="2800" dirty="0"/>
                    </a:p>
                  </a:txBody>
                  <a:tcPr/>
                </a:tc>
                <a:tc hMerge="1">
                  <a:txBody>
                    <a:bodyPr/>
                    <a:lstStyle/>
                    <a:p>
                      <a:endParaRPr lang="en-US" dirty="0"/>
                    </a:p>
                  </a:txBody>
                  <a:tcPr/>
                </a:tc>
                <a:tc hMerge="1">
                  <a:txBody>
                    <a:bodyPr/>
                    <a:lstStyle/>
                    <a:p>
                      <a:endParaRPr lang="en-US" dirty="0"/>
                    </a:p>
                  </a:txBody>
                  <a:tcPr/>
                </a:tc>
              </a:tr>
              <a:tr h="516086">
                <a:tc>
                  <a:txBody>
                    <a:bodyPr/>
                    <a:lstStyle/>
                    <a:p>
                      <a:r>
                        <a:rPr lang="en-US" sz="2400" dirty="0" smtClean="0"/>
                        <a:t>C05</a:t>
                      </a:r>
                      <a:endParaRPr lang="en-US" sz="2400" dirty="0"/>
                    </a:p>
                  </a:txBody>
                  <a:tcPr/>
                </a:tc>
                <a:tc>
                  <a:txBody>
                    <a:bodyPr/>
                    <a:lstStyle/>
                    <a:p>
                      <a:r>
                        <a:rPr lang="en-US" sz="2400" dirty="0" smtClean="0"/>
                        <a:t>50 points (100 max)</a:t>
                      </a:r>
                      <a:endParaRPr lang="en-US" sz="2400" dirty="0"/>
                    </a:p>
                  </a:txBody>
                  <a:tcPr/>
                </a:tc>
                <a:tc>
                  <a:txBody>
                    <a:bodyPr/>
                    <a:lstStyle/>
                    <a:p>
                      <a:r>
                        <a:rPr lang="en-US" sz="2400" dirty="0" smtClean="0"/>
                        <a:t>For ASHRAE marketing training for Chapter officers and future leaders (at least 1 hour)</a:t>
                      </a:r>
                      <a:endParaRPr lang="en-US" sz="2400" dirty="0"/>
                    </a:p>
                  </a:txBody>
                  <a:tcPr/>
                </a:tc>
              </a:tr>
              <a:tr h="516086">
                <a:tc>
                  <a:txBody>
                    <a:bodyPr/>
                    <a:lstStyle/>
                    <a:p>
                      <a:r>
                        <a:rPr lang="en-US" sz="2400" dirty="0" smtClean="0"/>
                        <a:t>C06</a:t>
                      </a:r>
                      <a:endParaRPr lang="en-US" sz="2400" dirty="0"/>
                    </a:p>
                  </a:txBody>
                  <a:tcPr/>
                </a:tc>
                <a:tc>
                  <a:txBody>
                    <a:bodyPr/>
                    <a:lstStyle/>
                    <a:p>
                      <a:r>
                        <a:rPr lang="en-US" sz="2400" dirty="0" smtClean="0"/>
                        <a:t>50 points (50 max)</a:t>
                      </a:r>
                      <a:endParaRPr lang="en-US"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For establishing a Refrigeration Committee with at least 2 members</a:t>
                      </a:r>
                    </a:p>
                  </a:txBody>
                  <a:tcPr/>
                </a:tc>
              </a:tr>
              <a:tr h="1045719">
                <a:tc>
                  <a:txBody>
                    <a:bodyPr/>
                    <a:lstStyle/>
                    <a:p>
                      <a:r>
                        <a:rPr lang="en-US" sz="2400" dirty="0" smtClean="0"/>
                        <a:t>C07</a:t>
                      </a:r>
                      <a:endParaRPr lang="en-US" sz="2400" dirty="0"/>
                    </a:p>
                  </a:txBody>
                  <a:tcPr/>
                </a:tc>
                <a:tc>
                  <a:txBody>
                    <a:bodyPr/>
                    <a:lstStyle/>
                    <a:p>
                      <a:r>
                        <a:rPr lang="en-US" sz="2400" dirty="0" smtClean="0"/>
                        <a:t>50 points (50 max)</a:t>
                      </a:r>
                      <a:endParaRPr lang="en-US" sz="2400" dirty="0"/>
                    </a:p>
                  </a:txBody>
                  <a:tcPr/>
                </a:tc>
                <a:tc>
                  <a:txBody>
                    <a:bodyPr/>
                    <a:lstStyle/>
                    <a:p>
                      <a:r>
                        <a:rPr lang="en-US" sz="2400" dirty="0" smtClean="0"/>
                        <a:t>For one Young Engineers in ASHRAE (YEA) member assigned to a committee</a:t>
                      </a:r>
                      <a:endParaRPr lang="en-US" sz="2400" dirty="0"/>
                    </a:p>
                  </a:txBody>
                  <a:tcPr/>
                </a:tc>
              </a:tr>
              <a:tr h="890778">
                <a:tc>
                  <a:txBody>
                    <a:bodyPr/>
                    <a:lstStyle/>
                    <a:p>
                      <a:r>
                        <a:rPr lang="en-US" sz="2400" dirty="0" smtClean="0"/>
                        <a:t>C08</a:t>
                      </a:r>
                      <a:endParaRPr lang="en-US" sz="2400" dirty="0"/>
                    </a:p>
                  </a:txBody>
                  <a:tcPr/>
                </a:tc>
                <a:tc>
                  <a:txBody>
                    <a:bodyPr/>
                    <a:lstStyle/>
                    <a:p>
                      <a:r>
                        <a:rPr lang="en-US" sz="2400" dirty="0" smtClean="0"/>
                        <a:t>25 points (25 max)</a:t>
                      </a:r>
                      <a:endParaRPr lang="en-US" sz="2400" dirty="0"/>
                    </a:p>
                  </a:txBody>
                  <a:tcPr/>
                </a:tc>
                <a:tc>
                  <a:txBody>
                    <a:bodyPr/>
                    <a:lstStyle/>
                    <a:p>
                      <a:r>
                        <a:rPr lang="en-US" sz="2400" dirty="0" smtClean="0"/>
                        <a:t>For the CRC Action Committee meeting and bringing completed Executive Session Worksheet to the Region’s Caucus</a:t>
                      </a:r>
                      <a:endParaRPr lang="en-US" sz="2400" dirty="0"/>
                    </a:p>
                  </a:txBody>
                  <a:tcPr/>
                </a:tc>
              </a:tr>
            </a:tbl>
          </a:graphicData>
        </a:graphic>
      </p:graphicFrame>
    </p:spTree>
    <p:extLst>
      <p:ext uri="{BB962C8B-B14F-4D97-AF65-F5344CB8AC3E}">
        <p14:creationId xmlns:p14="http://schemas.microsoft.com/office/powerpoint/2010/main" val="17445454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2017-18 PAOE: Chapter Operations</a:t>
            </a:r>
            <a:br>
              <a:rPr lang="en-US" dirty="0" smtClean="0"/>
            </a:br>
            <a:r>
              <a:rPr lang="en-US" dirty="0" smtClean="0"/>
              <a:t>Efficient Use of Volunteers’ </a:t>
            </a:r>
            <a:r>
              <a:rPr lang="en-US" dirty="0" smtClean="0"/>
              <a:t>Time, continued</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629273298"/>
              </p:ext>
            </p:extLst>
          </p:nvPr>
        </p:nvGraphicFramePr>
        <p:xfrm>
          <a:off x="279400" y="1546223"/>
          <a:ext cx="10515600" cy="3209799"/>
        </p:xfrm>
        <a:graphic>
          <a:graphicData uri="http://schemas.openxmlformats.org/drawingml/2006/table">
            <a:tbl>
              <a:tblPr firstRow="1" bandRow="1">
                <a:tableStyleId>{5C22544A-7EE6-4342-B048-85BDC9FD1C3A}</a:tableStyleId>
              </a:tblPr>
              <a:tblGrid>
                <a:gridCol w="736600"/>
                <a:gridCol w="1490133"/>
                <a:gridCol w="8288867"/>
              </a:tblGrid>
              <a:tr h="516086">
                <a:tc gridSpan="3">
                  <a:txBody>
                    <a:bodyPr/>
                    <a:lstStyle/>
                    <a:p>
                      <a:pPr algn="ctr"/>
                      <a:r>
                        <a:rPr lang="en-US" sz="2800" dirty="0" smtClean="0"/>
                        <a:t>Efficient Use of Volunteers’ Time</a:t>
                      </a:r>
                      <a:endParaRPr lang="en-US" sz="2800" dirty="0"/>
                    </a:p>
                  </a:txBody>
                  <a:tcPr/>
                </a:tc>
                <a:tc hMerge="1">
                  <a:txBody>
                    <a:bodyPr/>
                    <a:lstStyle/>
                    <a:p>
                      <a:endParaRPr lang="en-US" dirty="0"/>
                    </a:p>
                  </a:txBody>
                  <a:tcPr/>
                </a:tc>
                <a:tc hMerge="1">
                  <a:txBody>
                    <a:bodyPr/>
                    <a:lstStyle/>
                    <a:p>
                      <a:endParaRPr lang="en-US" dirty="0"/>
                    </a:p>
                  </a:txBody>
                  <a:tcPr/>
                </a:tc>
              </a:tr>
              <a:tr h="516086">
                <a:tc>
                  <a:txBody>
                    <a:bodyPr/>
                    <a:lstStyle/>
                    <a:p>
                      <a:r>
                        <a:rPr lang="en-US" sz="2400" dirty="0" smtClean="0"/>
                        <a:t>C09</a:t>
                      </a:r>
                      <a:endParaRPr lang="en-US" sz="2400" dirty="0"/>
                    </a:p>
                  </a:txBody>
                  <a:tcPr/>
                </a:tc>
                <a:tc>
                  <a:txBody>
                    <a:bodyPr/>
                    <a:lstStyle/>
                    <a:p>
                      <a:r>
                        <a:rPr lang="en-US" sz="2400" dirty="0" smtClean="0"/>
                        <a:t>100 points (300 max)</a:t>
                      </a:r>
                      <a:endParaRPr lang="en-US" sz="2400" dirty="0"/>
                    </a:p>
                  </a:txBody>
                  <a:tcPr/>
                </a:tc>
                <a:tc>
                  <a:txBody>
                    <a:bodyPr/>
                    <a:lstStyle/>
                    <a:p>
                      <a:r>
                        <a:rPr lang="en-US" sz="2400" dirty="0" smtClean="0"/>
                        <a:t>For each Building EQ submittal generated by a student branch with assistance from Chapter member(s)</a:t>
                      </a:r>
                      <a:endParaRPr lang="en-US" sz="2400" dirty="0"/>
                    </a:p>
                  </a:txBody>
                  <a:tcPr/>
                </a:tc>
              </a:tr>
              <a:tr h="516086">
                <a:tc>
                  <a:txBody>
                    <a:bodyPr/>
                    <a:lstStyle/>
                    <a:p>
                      <a:r>
                        <a:rPr lang="en-US" sz="2400" dirty="0" smtClean="0"/>
                        <a:t>C10</a:t>
                      </a:r>
                      <a:endParaRPr lang="en-US" sz="2400" dirty="0"/>
                    </a:p>
                  </a:txBody>
                  <a:tcPr/>
                </a:tc>
                <a:tc>
                  <a:txBody>
                    <a:bodyPr/>
                    <a:lstStyle/>
                    <a:p>
                      <a:r>
                        <a:rPr lang="en-US" sz="2400" dirty="0" smtClean="0"/>
                        <a:t>50 points (200 max)</a:t>
                      </a:r>
                      <a:endParaRPr lang="en-US"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For each Chapter member who submits for a Building EQ rating</a:t>
                      </a:r>
                    </a:p>
                  </a:txBody>
                  <a:tcPr/>
                </a:tc>
              </a:tr>
              <a:tr h="1045719">
                <a:tc>
                  <a:txBody>
                    <a:bodyPr/>
                    <a:lstStyle/>
                    <a:p>
                      <a:r>
                        <a:rPr lang="en-US" sz="2400" dirty="0" smtClean="0"/>
                        <a:t>C11</a:t>
                      </a:r>
                      <a:endParaRPr lang="en-US" sz="2400" dirty="0"/>
                    </a:p>
                  </a:txBody>
                  <a:tcPr/>
                </a:tc>
                <a:tc>
                  <a:txBody>
                    <a:bodyPr/>
                    <a:lstStyle/>
                    <a:p>
                      <a:r>
                        <a:rPr lang="en-US" sz="2400" dirty="0" smtClean="0"/>
                        <a:t>25 points (100 max)</a:t>
                      </a:r>
                      <a:endParaRPr lang="en-US" sz="2400" dirty="0"/>
                    </a:p>
                  </a:txBody>
                  <a:tcPr/>
                </a:tc>
                <a:tc>
                  <a:txBody>
                    <a:bodyPr/>
                    <a:lstStyle/>
                    <a:p>
                      <a:r>
                        <a:rPr lang="en-US" sz="2400" dirty="0" smtClean="0"/>
                        <a:t>For each Chapter member presentation on Building EQ to an outside organization</a:t>
                      </a:r>
                      <a:endParaRPr lang="en-US" sz="2400" dirty="0"/>
                    </a:p>
                  </a:txBody>
                  <a:tcPr/>
                </a:tc>
              </a:tr>
            </a:tbl>
          </a:graphicData>
        </a:graphic>
      </p:graphicFrame>
    </p:spTree>
    <p:extLst>
      <p:ext uri="{BB962C8B-B14F-4D97-AF65-F5344CB8AC3E}">
        <p14:creationId xmlns:p14="http://schemas.microsoft.com/office/powerpoint/2010/main" val="13491558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2017-18 PAOE: Chapter </a:t>
            </a:r>
            <a:r>
              <a:rPr lang="en-US" dirty="0" smtClean="0"/>
              <a:t>Operations</a:t>
            </a:r>
            <a:br>
              <a:rPr lang="en-US" dirty="0" smtClean="0"/>
            </a:br>
            <a:r>
              <a:rPr lang="en-US" dirty="0" smtClean="0"/>
              <a:t>Planning</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00357461"/>
              </p:ext>
            </p:extLst>
          </p:nvPr>
        </p:nvGraphicFramePr>
        <p:xfrm>
          <a:off x="838200" y="1825625"/>
          <a:ext cx="10515600" cy="1341120"/>
        </p:xfrm>
        <a:graphic>
          <a:graphicData uri="http://schemas.openxmlformats.org/drawingml/2006/table">
            <a:tbl>
              <a:tblPr firstRow="1" bandRow="1">
                <a:tableStyleId>{5C22544A-7EE6-4342-B048-85BDC9FD1C3A}</a:tableStyleId>
              </a:tblPr>
              <a:tblGrid>
                <a:gridCol w="931333"/>
                <a:gridCol w="1447800"/>
                <a:gridCol w="8136467"/>
              </a:tblGrid>
              <a:tr h="370840">
                <a:tc gridSpan="3">
                  <a:txBody>
                    <a:bodyPr/>
                    <a:lstStyle/>
                    <a:p>
                      <a:pPr algn="ctr"/>
                      <a:r>
                        <a:rPr lang="en-US" sz="2800" dirty="0" smtClean="0"/>
                        <a:t>Planning</a:t>
                      </a:r>
                      <a:endParaRPr lang="en-US" sz="2800" dirty="0"/>
                    </a:p>
                  </a:txBody>
                  <a:tcPr/>
                </a:tc>
                <a:tc hMerge="1">
                  <a:txBody>
                    <a:bodyPr/>
                    <a:lstStyle/>
                    <a:p>
                      <a:endParaRPr lang="en-US" dirty="0"/>
                    </a:p>
                  </a:txBody>
                  <a:tcPr/>
                </a:tc>
                <a:tc hMerge="1">
                  <a:txBody>
                    <a:bodyPr/>
                    <a:lstStyle/>
                    <a:p>
                      <a:endParaRPr lang="en-US" dirty="0"/>
                    </a:p>
                  </a:txBody>
                  <a:tcPr/>
                </a:tc>
              </a:tr>
              <a:tr h="370840">
                <a:tc>
                  <a:txBody>
                    <a:bodyPr/>
                    <a:lstStyle/>
                    <a:p>
                      <a:r>
                        <a:rPr lang="en-US" sz="2400" dirty="0" smtClean="0"/>
                        <a:t>CO 12</a:t>
                      </a:r>
                      <a:endParaRPr lang="en-US" sz="2400" dirty="0"/>
                    </a:p>
                  </a:txBody>
                  <a:tcPr/>
                </a:tc>
                <a:tc>
                  <a:txBody>
                    <a:bodyPr/>
                    <a:lstStyle/>
                    <a:p>
                      <a:r>
                        <a:rPr lang="en-US" sz="2400" dirty="0" smtClean="0"/>
                        <a:t>75 points (75 max)</a:t>
                      </a:r>
                      <a:endParaRPr lang="en-US" sz="2400" dirty="0"/>
                    </a:p>
                  </a:txBody>
                  <a:tcPr/>
                </a:tc>
                <a:tc>
                  <a:txBody>
                    <a:bodyPr/>
                    <a:lstStyle/>
                    <a:p>
                      <a:r>
                        <a:rPr lang="en-US" sz="2400" dirty="0" smtClean="0"/>
                        <a:t>For GA, MP and YEA Chairs sitting on Chapter CTT Committee</a:t>
                      </a:r>
                      <a:endParaRPr lang="en-US" sz="2400" dirty="0"/>
                    </a:p>
                  </a:txBody>
                  <a:tcPr/>
                </a:tc>
              </a:tr>
            </a:tbl>
          </a:graphicData>
        </a:graphic>
      </p:graphicFrame>
    </p:spTree>
    <p:extLst>
      <p:ext uri="{BB962C8B-B14F-4D97-AF65-F5344CB8AC3E}">
        <p14:creationId xmlns:p14="http://schemas.microsoft.com/office/powerpoint/2010/main" val="9237679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2017-18 PAOE: Chapter </a:t>
            </a:r>
            <a:r>
              <a:rPr lang="en-US" dirty="0" smtClean="0"/>
              <a:t>Operations</a:t>
            </a:r>
            <a:br>
              <a:rPr lang="en-US" dirty="0" smtClean="0"/>
            </a:br>
            <a:r>
              <a:rPr lang="en-US" dirty="0" smtClean="0"/>
              <a:t>Meetings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74462694"/>
              </p:ext>
            </p:extLst>
          </p:nvPr>
        </p:nvGraphicFramePr>
        <p:xfrm>
          <a:off x="186267" y="1478492"/>
          <a:ext cx="10515600" cy="4450080"/>
        </p:xfrm>
        <a:graphic>
          <a:graphicData uri="http://schemas.openxmlformats.org/drawingml/2006/table">
            <a:tbl>
              <a:tblPr firstRow="1" bandRow="1">
                <a:tableStyleId>{5C22544A-7EE6-4342-B048-85BDC9FD1C3A}</a:tableStyleId>
              </a:tblPr>
              <a:tblGrid>
                <a:gridCol w="905933"/>
                <a:gridCol w="1515534"/>
                <a:gridCol w="8094133"/>
              </a:tblGrid>
              <a:tr h="370840">
                <a:tc gridSpan="3">
                  <a:txBody>
                    <a:bodyPr/>
                    <a:lstStyle/>
                    <a:p>
                      <a:pPr algn="ctr"/>
                      <a:r>
                        <a:rPr lang="en-US" sz="2800" dirty="0" smtClean="0"/>
                        <a:t>Meetings</a:t>
                      </a:r>
                      <a:endParaRPr lang="en-US" sz="2800" dirty="0"/>
                    </a:p>
                  </a:txBody>
                  <a:tcPr/>
                </a:tc>
                <a:tc hMerge="1">
                  <a:txBody>
                    <a:bodyPr/>
                    <a:lstStyle/>
                    <a:p>
                      <a:endParaRPr lang="en-US" dirty="0"/>
                    </a:p>
                  </a:txBody>
                  <a:tcPr/>
                </a:tc>
                <a:tc hMerge="1">
                  <a:txBody>
                    <a:bodyPr/>
                    <a:lstStyle/>
                    <a:p>
                      <a:endParaRPr lang="en-US" dirty="0"/>
                    </a:p>
                  </a:txBody>
                  <a:tcPr/>
                </a:tc>
              </a:tr>
              <a:tr h="370840">
                <a:tc>
                  <a:txBody>
                    <a:bodyPr/>
                    <a:lstStyle/>
                    <a:p>
                      <a:r>
                        <a:rPr lang="en-US" sz="2400" dirty="0" smtClean="0"/>
                        <a:t>CO13</a:t>
                      </a:r>
                      <a:endParaRPr lang="en-US" sz="2400" dirty="0"/>
                    </a:p>
                  </a:txBody>
                  <a:tcPr/>
                </a:tc>
                <a:tc>
                  <a:txBody>
                    <a:bodyPr/>
                    <a:lstStyle/>
                    <a:p>
                      <a:r>
                        <a:rPr lang="en-US" sz="2400" dirty="0" smtClean="0"/>
                        <a:t>100 points (100 max)</a:t>
                      </a:r>
                      <a:endParaRPr lang="en-US"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If annual attendance at meetings exceeds previous year’s by at least 10% (includes total for dinner, lunch or breakfast meetings with minimum 45 minute business or technical presentation or panel discussion; does not include HVAC&amp;R courses for continuing education, technical sessions, tours, social events)</a:t>
                      </a:r>
                    </a:p>
                  </a:txBody>
                  <a:tcPr/>
                </a:tc>
              </a:tr>
              <a:tr h="370840">
                <a:tc>
                  <a:txBody>
                    <a:bodyPr/>
                    <a:lstStyle/>
                    <a:p>
                      <a:r>
                        <a:rPr lang="en-US" sz="2400" dirty="0" smtClean="0"/>
                        <a:t>CO14</a:t>
                      </a:r>
                      <a:endParaRPr lang="en-US"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100 points (100 max)</a:t>
                      </a:r>
                    </a:p>
                  </a:txBody>
                  <a:tcPr/>
                </a:tc>
                <a:tc>
                  <a:txBody>
                    <a:bodyPr/>
                    <a:lstStyle/>
                    <a:p>
                      <a:r>
                        <a:rPr lang="en-US" sz="2400" dirty="0" smtClean="0"/>
                        <a:t>For presenting the Technical Activities Committee presentation at a Chapter meeting</a:t>
                      </a:r>
                      <a:endParaRPr lang="en-US" sz="2400" dirty="0"/>
                    </a:p>
                  </a:txBody>
                  <a:tcPr/>
                </a:tc>
              </a:tr>
              <a:tr h="370840">
                <a:tc>
                  <a:txBody>
                    <a:bodyPr/>
                    <a:lstStyle/>
                    <a:p>
                      <a:r>
                        <a:rPr lang="en-US" sz="2400" dirty="0" smtClean="0"/>
                        <a:t>CO15</a:t>
                      </a:r>
                      <a:endParaRPr lang="en-US" sz="2400" dirty="0"/>
                    </a:p>
                  </a:txBody>
                  <a:tcPr/>
                </a:tc>
                <a:tc>
                  <a:txBody>
                    <a:bodyPr/>
                    <a:lstStyle/>
                    <a:p>
                      <a:r>
                        <a:rPr lang="en-US" sz="2400" dirty="0" smtClean="0"/>
                        <a:t>75 points (75 max)</a:t>
                      </a:r>
                      <a:endParaRPr lang="en-US" sz="2400" dirty="0"/>
                    </a:p>
                  </a:txBody>
                  <a:tcPr/>
                </a:tc>
                <a:tc>
                  <a:txBody>
                    <a:bodyPr/>
                    <a:lstStyle/>
                    <a:p>
                      <a:r>
                        <a:rPr lang="en-US" sz="2400" dirty="0" smtClean="0"/>
                        <a:t>For organizing an employer recognition event to promote the benefits of ASHRAE membership for company members (2 events max)</a:t>
                      </a:r>
                      <a:endParaRPr lang="en-US" sz="2400" dirty="0"/>
                    </a:p>
                  </a:txBody>
                  <a:tcPr/>
                </a:tc>
              </a:tr>
            </a:tbl>
          </a:graphicData>
        </a:graphic>
      </p:graphicFrame>
    </p:spTree>
    <p:extLst>
      <p:ext uri="{BB962C8B-B14F-4D97-AF65-F5344CB8AC3E}">
        <p14:creationId xmlns:p14="http://schemas.microsoft.com/office/powerpoint/2010/main" val="18860690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2017-18 PAOE: Chapter </a:t>
            </a:r>
            <a:r>
              <a:rPr lang="en-US" dirty="0" smtClean="0"/>
              <a:t>Operations</a:t>
            </a:r>
            <a:br>
              <a:rPr lang="en-US" dirty="0" smtClean="0"/>
            </a:br>
            <a:r>
              <a:rPr lang="en-US" dirty="0" smtClean="0"/>
              <a:t>Meetings, continued</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10409829"/>
              </p:ext>
            </p:extLst>
          </p:nvPr>
        </p:nvGraphicFramePr>
        <p:xfrm>
          <a:off x="186267" y="1478492"/>
          <a:ext cx="10515600" cy="4907280"/>
        </p:xfrm>
        <a:graphic>
          <a:graphicData uri="http://schemas.openxmlformats.org/drawingml/2006/table">
            <a:tbl>
              <a:tblPr firstRow="1" bandRow="1">
                <a:tableStyleId>{5C22544A-7EE6-4342-B048-85BDC9FD1C3A}</a:tableStyleId>
              </a:tblPr>
              <a:tblGrid>
                <a:gridCol w="905933"/>
                <a:gridCol w="1515534"/>
                <a:gridCol w="8094133"/>
              </a:tblGrid>
              <a:tr h="370840">
                <a:tc gridSpan="3">
                  <a:txBody>
                    <a:bodyPr/>
                    <a:lstStyle/>
                    <a:p>
                      <a:pPr algn="ctr"/>
                      <a:r>
                        <a:rPr lang="en-US" sz="2800" dirty="0" smtClean="0"/>
                        <a:t>Meetings</a:t>
                      </a:r>
                      <a:endParaRPr lang="en-US" sz="2800" dirty="0"/>
                    </a:p>
                  </a:txBody>
                  <a:tcPr/>
                </a:tc>
                <a:tc hMerge="1">
                  <a:txBody>
                    <a:bodyPr/>
                    <a:lstStyle/>
                    <a:p>
                      <a:endParaRPr lang="en-US" dirty="0"/>
                    </a:p>
                  </a:txBody>
                  <a:tcPr/>
                </a:tc>
                <a:tc hMerge="1">
                  <a:txBody>
                    <a:bodyPr/>
                    <a:lstStyle/>
                    <a:p>
                      <a:endParaRPr lang="en-US" dirty="0"/>
                    </a:p>
                  </a:txBody>
                  <a:tcPr/>
                </a:tc>
              </a:tr>
              <a:tr h="370840">
                <a:tc>
                  <a:txBody>
                    <a:bodyPr/>
                    <a:lstStyle/>
                    <a:p>
                      <a:r>
                        <a:rPr lang="en-US" sz="2400" dirty="0" smtClean="0"/>
                        <a:t>CO16</a:t>
                      </a:r>
                      <a:endParaRPr lang="en-US" sz="2400" dirty="0"/>
                    </a:p>
                  </a:txBody>
                  <a:tcPr/>
                </a:tc>
                <a:tc>
                  <a:txBody>
                    <a:bodyPr/>
                    <a:lstStyle/>
                    <a:p>
                      <a:r>
                        <a:rPr lang="en-US" sz="2400" dirty="0" smtClean="0"/>
                        <a:t>50 points</a:t>
                      </a:r>
                      <a:endParaRPr lang="en-US"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For establishing or maintaining an operating Chapter Section (each Section)</a:t>
                      </a:r>
                    </a:p>
                  </a:txBody>
                  <a:tcPr/>
                </a:tc>
              </a:tr>
              <a:tr h="370840">
                <a:tc>
                  <a:txBody>
                    <a:bodyPr/>
                    <a:lstStyle/>
                    <a:p>
                      <a:r>
                        <a:rPr lang="en-US" sz="2400" dirty="0" smtClean="0"/>
                        <a:t>CO17</a:t>
                      </a:r>
                      <a:endParaRPr lang="en-US"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50 points (150 max)</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For Chapter publicity that includes issuing at least six (6) press releases or arranging one (1) or more TV appearances promoting the work of ASHRAE</a:t>
                      </a:r>
                    </a:p>
                  </a:txBody>
                  <a:tcPr/>
                </a:tc>
              </a:tr>
              <a:tr h="370840">
                <a:tc>
                  <a:txBody>
                    <a:bodyPr/>
                    <a:lstStyle/>
                    <a:p>
                      <a:r>
                        <a:rPr lang="en-US" sz="2400" dirty="0" smtClean="0"/>
                        <a:t>CO18</a:t>
                      </a:r>
                      <a:endParaRPr lang="en-US" sz="2400" dirty="0"/>
                    </a:p>
                  </a:txBody>
                  <a:tcPr/>
                </a:tc>
                <a:tc>
                  <a:txBody>
                    <a:bodyPr/>
                    <a:lstStyle/>
                    <a:p>
                      <a:r>
                        <a:rPr lang="en-US" sz="2400" dirty="0" smtClean="0"/>
                        <a:t>50 points (50 max)</a:t>
                      </a:r>
                      <a:endParaRPr lang="en-US" sz="2400" dirty="0"/>
                    </a:p>
                  </a:txBody>
                  <a:tcPr/>
                </a:tc>
                <a:tc>
                  <a:txBody>
                    <a:bodyPr/>
                    <a:lstStyle/>
                    <a:p>
                      <a:r>
                        <a:rPr lang="en-US" sz="2400" dirty="0" smtClean="0"/>
                        <a:t>For establishing a Chapter user group on modeling that has an active on‐line forum or meets periodically (at least 4 times) </a:t>
                      </a:r>
                      <a:endParaRPr lang="en-US" sz="2400" dirty="0"/>
                    </a:p>
                  </a:txBody>
                  <a:tcPr/>
                </a:tc>
              </a:tr>
              <a:tr h="370840">
                <a:tc>
                  <a:txBody>
                    <a:bodyPr/>
                    <a:lstStyle/>
                    <a:p>
                      <a:r>
                        <a:rPr lang="en-US" sz="2400" dirty="0" smtClean="0"/>
                        <a:t>CO19</a:t>
                      </a:r>
                      <a:endParaRPr lang="en-US" sz="2400" dirty="0"/>
                    </a:p>
                  </a:txBody>
                  <a:tcPr/>
                </a:tc>
                <a:tc>
                  <a:txBody>
                    <a:bodyPr/>
                    <a:lstStyle/>
                    <a:p>
                      <a:r>
                        <a:rPr lang="en-US" sz="2400" dirty="0" smtClean="0"/>
                        <a:t>25 points (100 max)</a:t>
                      </a:r>
                      <a:endParaRPr lang="en-US" sz="2400" dirty="0"/>
                    </a:p>
                  </a:txBody>
                  <a:tcPr/>
                </a:tc>
                <a:tc>
                  <a:txBody>
                    <a:bodyPr/>
                    <a:lstStyle/>
                    <a:p>
                      <a:r>
                        <a:rPr lang="en-US" sz="2400" dirty="0" smtClean="0"/>
                        <a:t>If a chapter hosts a visit by Regional Officer, Society Officer or Society Board of Directors member to conduct employer dialogue/roundtable/recognition event (per key employer office visited)</a:t>
                      </a:r>
                      <a:endParaRPr lang="en-US" sz="2400" dirty="0"/>
                    </a:p>
                  </a:txBody>
                  <a:tcPr/>
                </a:tc>
              </a:tr>
            </a:tbl>
          </a:graphicData>
        </a:graphic>
      </p:graphicFrame>
    </p:spTree>
    <p:extLst>
      <p:ext uri="{BB962C8B-B14F-4D97-AF65-F5344CB8AC3E}">
        <p14:creationId xmlns:p14="http://schemas.microsoft.com/office/powerpoint/2010/main" val="332960705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2017-18 PAOE: Chapter </a:t>
            </a:r>
            <a:r>
              <a:rPr lang="en-US" dirty="0" smtClean="0"/>
              <a:t>Operations</a:t>
            </a:r>
            <a:br>
              <a:rPr lang="en-US" dirty="0" smtClean="0"/>
            </a:br>
            <a:r>
              <a:rPr lang="en-US" dirty="0" smtClean="0"/>
              <a:t>Meetings, continued</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21751204"/>
              </p:ext>
            </p:extLst>
          </p:nvPr>
        </p:nvGraphicFramePr>
        <p:xfrm>
          <a:off x="186267" y="1478492"/>
          <a:ext cx="10515600" cy="4175760"/>
        </p:xfrm>
        <a:graphic>
          <a:graphicData uri="http://schemas.openxmlformats.org/drawingml/2006/table">
            <a:tbl>
              <a:tblPr firstRow="1" bandRow="1">
                <a:tableStyleId>{5C22544A-7EE6-4342-B048-85BDC9FD1C3A}</a:tableStyleId>
              </a:tblPr>
              <a:tblGrid>
                <a:gridCol w="905933"/>
                <a:gridCol w="1515534"/>
                <a:gridCol w="8094133"/>
              </a:tblGrid>
              <a:tr h="370840">
                <a:tc gridSpan="3">
                  <a:txBody>
                    <a:bodyPr/>
                    <a:lstStyle/>
                    <a:p>
                      <a:pPr algn="ctr"/>
                      <a:r>
                        <a:rPr lang="en-US" sz="2800" dirty="0" smtClean="0"/>
                        <a:t>Meetings</a:t>
                      </a:r>
                      <a:endParaRPr lang="en-US" sz="2800" dirty="0"/>
                    </a:p>
                  </a:txBody>
                  <a:tcPr/>
                </a:tc>
                <a:tc hMerge="1">
                  <a:txBody>
                    <a:bodyPr/>
                    <a:lstStyle/>
                    <a:p>
                      <a:endParaRPr lang="en-US" dirty="0"/>
                    </a:p>
                  </a:txBody>
                  <a:tcPr/>
                </a:tc>
                <a:tc hMerge="1">
                  <a:txBody>
                    <a:bodyPr/>
                    <a:lstStyle/>
                    <a:p>
                      <a:endParaRPr lang="en-US" dirty="0"/>
                    </a:p>
                  </a:txBody>
                  <a:tcPr/>
                </a:tc>
              </a:tr>
              <a:tr h="370840">
                <a:tc>
                  <a:txBody>
                    <a:bodyPr/>
                    <a:lstStyle/>
                    <a:p>
                      <a:r>
                        <a:rPr lang="en-US" sz="2400" dirty="0" smtClean="0"/>
                        <a:t>CO20</a:t>
                      </a:r>
                      <a:endParaRPr lang="en-US" sz="2400" dirty="0"/>
                    </a:p>
                  </a:txBody>
                  <a:tcPr/>
                </a:tc>
                <a:tc>
                  <a:txBody>
                    <a:bodyPr/>
                    <a:lstStyle/>
                    <a:p>
                      <a:r>
                        <a:rPr lang="en-US" sz="2400" dirty="0" smtClean="0"/>
                        <a:t>25 points (50 max)</a:t>
                      </a:r>
                      <a:endParaRPr lang="en-US"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For each separate social event</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2400" dirty="0" smtClean="0"/>
                    </a:p>
                  </a:txBody>
                  <a:tcPr/>
                </a:tc>
              </a:tr>
              <a:tr h="370840">
                <a:tc>
                  <a:txBody>
                    <a:bodyPr/>
                    <a:lstStyle/>
                    <a:p>
                      <a:r>
                        <a:rPr lang="en-US" sz="2400" dirty="0" smtClean="0"/>
                        <a:t>CO21</a:t>
                      </a:r>
                      <a:endParaRPr lang="en-US"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10 points (no max)</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For each Chapter member who registers for a Winter or Annual Society Conference, including MP and SA Chapter chairs who attend (staff will send attendance reports for both meetings after Annual Conference)</a:t>
                      </a:r>
                    </a:p>
                  </a:txBody>
                  <a:tcPr/>
                </a:tc>
              </a:tr>
              <a:tr h="370840">
                <a:tc>
                  <a:txBody>
                    <a:bodyPr/>
                    <a:lstStyle/>
                    <a:p>
                      <a:r>
                        <a:rPr lang="en-US" sz="2400" dirty="0" smtClean="0"/>
                        <a:t>CO22</a:t>
                      </a:r>
                      <a:endParaRPr lang="en-US" sz="2400" dirty="0"/>
                    </a:p>
                  </a:txBody>
                  <a:tcPr/>
                </a:tc>
                <a:tc>
                  <a:txBody>
                    <a:bodyPr/>
                    <a:lstStyle/>
                    <a:p>
                      <a:r>
                        <a:rPr lang="en-US" sz="2400" dirty="0" smtClean="0"/>
                        <a:t>50 points</a:t>
                      </a:r>
                      <a:endParaRPr lang="en-US" sz="2400" dirty="0"/>
                    </a:p>
                  </a:txBody>
                  <a:tcPr/>
                </a:tc>
                <a:tc>
                  <a:txBody>
                    <a:bodyPr/>
                    <a:lstStyle/>
                    <a:p>
                      <a:r>
                        <a:rPr lang="en-US" sz="2400" dirty="0" smtClean="0"/>
                        <a:t>For hosting a meeting with IAQA</a:t>
                      </a:r>
                      <a:endParaRPr lang="en-US" sz="2400" dirty="0"/>
                    </a:p>
                  </a:txBody>
                  <a:tcPr/>
                </a:tc>
              </a:tr>
              <a:tr h="370840">
                <a:tc>
                  <a:txBody>
                    <a:bodyPr/>
                    <a:lstStyle/>
                    <a:p>
                      <a:r>
                        <a:rPr lang="en-US" sz="2400" dirty="0" smtClean="0"/>
                        <a:t>CO23</a:t>
                      </a:r>
                      <a:endParaRPr lang="en-US" sz="2400" dirty="0"/>
                    </a:p>
                  </a:txBody>
                  <a:tcPr/>
                </a:tc>
                <a:tc>
                  <a:txBody>
                    <a:bodyPr/>
                    <a:lstStyle/>
                    <a:p>
                      <a:r>
                        <a:rPr lang="en-US" sz="2400" dirty="0" smtClean="0"/>
                        <a:t>50 points (50 max)</a:t>
                      </a:r>
                      <a:endParaRPr lang="en-US" sz="2400" dirty="0"/>
                    </a:p>
                  </a:txBody>
                  <a:tcPr/>
                </a:tc>
                <a:tc>
                  <a:txBody>
                    <a:bodyPr/>
                    <a:lstStyle/>
                    <a:p>
                      <a:r>
                        <a:rPr lang="en-US" sz="2400" dirty="0" smtClean="0"/>
                        <a:t>For holding Chapter meeting on indoor air quality</a:t>
                      </a:r>
                      <a:endParaRPr lang="en-US" sz="2400" dirty="0"/>
                    </a:p>
                  </a:txBody>
                  <a:tcPr/>
                </a:tc>
              </a:tr>
            </a:tbl>
          </a:graphicData>
        </a:graphic>
      </p:graphicFrame>
    </p:spTree>
    <p:extLst>
      <p:ext uri="{BB962C8B-B14F-4D97-AF65-F5344CB8AC3E}">
        <p14:creationId xmlns:p14="http://schemas.microsoft.com/office/powerpoint/2010/main" val="7599889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2017-18 PAOE: Chapter </a:t>
            </a:r>
            <a:r>
              <a:rPr lang="en-US" dirty="0" smtClean="0"/>
              <a:t>Operations</a:t>
            </a:r>
            <a:br>
              <a:rPr lang="en-US" dirty="0" smtClean="0"/>
            </a:br>
            <a:r>
              <a:rPr lang="en-US" dirty="0" smtClean="0"/>
              <a:t>Meetings, continued</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851279879"/>
              </p:ext>
            </p:extLst>
          </p:nvPr>
        </p:nvGraphicFramePr>
        <p:xfrm>
          <a:off x="177800" y="1461558"/>
          <a:ext cx="10515600" cy="3352800"/>
        </p:xfrm>
        <a:graphic>
          <a:graphicData uri="http://schemas.openxmlformats.org/drawingml/2006/table">
            <a:tbl>
              <a:tblPr firstRow="1" bandRow="1">
                <a:tableStyleId>{5C22544A-7EE6-4342-B048-85BDC9FD1C3A}</a:tableStyleId>
              </a:tblPr>
              <a:tblGrid>
                <a:gridCol w="889000"/>
                <a:gridCol w="1540933"/>
                <a:gridCol w="8085667"/>
              </a:tblGrid>
              <a:tr h="370840">
                <a:tc gridSpan="3">
                  <a:txBody>
                    <a:bodyPr/>
                    <a:lstStyle/>
                    <a:p>
                      <a:pPr algn="ctr"/>
                      <a:r>
                        <a:rPr lang="en-US" sz="2800" dirty="0" smtClean="0"/>
                        <a:t>Meetings</a:t>
                      </a:r>
                      <a:endParaRPr lang="en-US" sz="2800" dirty="0"/>
                    </a:p>
                  </a:txBody>
                  <a:tcPr/>
                </a:tc>
                <a:tc hMerge="1">
                  <a:txBody>
                    <a:bodyPr/>
                    <a:lstStyle/>
                    <a:p>
                      <a:endParaRPr lang="en-US" dirty="0"/>
                    </a:p>
                  </a:txBody>
                  <a:tcPr/>
                </a:tc>
                <a:tc hMerge="1">
                  <a:txBody>
                    <a:bodyPr/>
                    <a:lstStyle/>
                    <a:p>
                      <a:endParaRPr lang="en-US" dirty="0"/>
                    </a:p>
                  </a:txBody>
                  <a:tcPr/>
                </a:tc>
              </a:tr>
              <a:tr h="370840">
                <a:tc>
                  <a:txBody>
                    <a:bodyPr/>
                    <a:lstStyle/>
                    <a:p>
                      <a:r>
                        <a:rPr lang="en-US" sz="2400" dirty="0" smtClean="0"/>
                        <a:t>CO24</a:t>
                      </a:r>
                      <a:endParaRPr lang="en-US" sz="2400" dirty="0"/>
                    </a:p>
                  </a:txBody>
                  <a:tcPr/>
                </a:tc>
                <a:tc>
                  <a:txBody>
                    <a:bodyPr/>
                    <a:lstStyle/>
                    <a:p>
                      <a:r>
                        <a:rPr lang="en-US" sz="2400" dirty="0" smtClean="0"/>
                        <a:t>15 points (150 max)</a:t>
                      </a:r>
                      <a:endParaRPr lang="en-US" sz="2400" dirty="0"/>
                    </a:p>
                  </a:txBody>
                  <a:tcPr/>
                </a:tc>
                <a:tc>
                  <a:txBody>
                    <a:bodyPr/>
                    <a:lstStyle/>
                    <a:p>
                      <a:r>
                        <a:rPr lang="en-US" sz="2400" dirty="0" smtClean="0"/>
                        <a:t>For Chapter officers or committee chairs promoting ASHRAE membership to local companies (e.g. reception, one/one meeting, company presentation)</a:t>
                      </a:r>
                      <a:endParaRPr lang="en-US" sz="2400" dirty="0"/>
                    </a:p>
                  </a:txBody>
                  <a:tcPr/>
                </a:tc>
              </a:tr>
              <a:tr h="370840">
                <a:tc>
                  <a:txBody>
                    <a:bodyPr/>
                    <a:lstStyle/>
                    <a:p>
                      <a:r>
                        <a:rPr lang="en-US" sz="2400" dirty="0" smtClean="0"/>
                        <a:t>CO25</a:t>
                      </a:r>
                      <a:endParaRPr lang="en-US" sz="2400" dirty="0"/>
                    </a:p>
                  </a:txBody>
                  <a:tcPr/>
                </a:tc>
                <a:tc>
                  <a:txBody>
                    <a:bodyPr/>
                    <a:lstStyle/>
                    <a:p>
                      <a:r>
                        <a:rPr lang="en-US" sz="2400" dirty="0" smtClean="0"/>
                        <a:t>10 points</a:t>
                      </a:r>
                      <a:endParaRPr lang="en-US" sz="2400" dirty="0"/>
                    </a:p>
                  </a:txBody>
                  <a:tcPr/>
                </a:tc>
                <a:tc>
                  <a:txBody>
                    <a:bodyPr/>
                    <a:lstStyle/>
                    <a:p>
                      <a:r>
                        <a:rPr lang="en-US" sz="2400" dirty="0" smtClean="0"/>
                        <a:t>For each IAQA member who attends a Chapter Meeting</a:t>
                      </a:r>
                      <a:endParaRPr lang="en-US" sz="2400" dirty="0"/>
                    </a:p>
                  </a:txBody>
                  <a:tcPr/>
                </a:tc>
              </a:tr>
              <a:tr h="370840">
                <a:tc>
                  <a:txBody>
                    <a:bodyPr/>
                    <a:lstStyle/>
                    <a:p>
                      <a:r>
                        <a:rPr lang="en-US" sz="2400" dirty="0" smtClean="0"/>
                        <a:t>CO26</a:t>
                      </a:r>
                      <a:endParaRPr lang="en-US" sz="2400" dirty="0"/>
                    </a:p>
                  </a:txBody>
                  <a:tcPr/>
                </a:tc>
                <a:tc>
                  <a:txBody>
                    <a:bodyPr/>
                    <a:lstStyle/>
                    <a:p>
                      <a:r>
                        <a:rPr lang="en-US" sz="2400" dirty="0" smtClean="0"/>
                        <a:t>100 points</a:t>
                      </a:r>
                      <a:endParaRPr lang="en-US" sz="2400" dirty="0"/>
                    </a:p>
                  </a:txBody>
                  <a:tcPr/>
                </a:tc>
                <a:tc>
                  <a:txBody>
                    <a:bodyPr/>
                    <a:lstStyle/>
                    <a:p>
                      <a:r>
                        <a:rPr lang="en-US" sz="2400" dirty="0" smtClean="0"/>
                        <a:t>For each Professional Development Hour (PDH) earned by a Chapter member on a building science topic other than HVAC&amp;R (e.g., fenestration, insulation, lighting)</a:t>
                      </a:r>
                      <a:endParaRPr lang="en-US" sz="2400" dirty="0"/>
                    </a:p>
                  </a:txBody>
                  <a:tcPr/>
                </a:tc>
              </a:tr>
            </a:tbl>
          </a:graphicData>
        </a:graphic>
      </p:graphicFrame>
    </p:spTree>
    <p:extLst>
      <p:ext uri="{BB962C8B-B14F-4D97-AF65-F5344CB8AC3E}">
        <p14:creationId xmlns:p14="http://schemas.microsoft.com/office/powerpoint/2010/main" val="407808791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2017-18 PAOE: Chapter </a:t>
            </a:r>
            <a:r>
              <a:rPr lang="en-US" dirty="0" smtClean="0"/>
              <a:t>Operations</a:t>
            </a:r>
            <a:br>
              <a:rPr lang="en-US" dirty="0" smtClean="0"/>
            </a:br>
            <a:r>
              <a:rPr lang="en-US" dirty="0" smtClean="0"/>
              <a:t>Communications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85516732"/>
              </p:ext>
            </p:extLst>
          </p:nvPr>
        </p:nvGraphicFramePr>
        <p:xfrm>
          <a:off x="211667" y="1537758"/>
          <a:ext cx="10515600" cy="4084320"/>
        </p:xfrm>
        <a:graphic>
          <a:graphicData uri="http://schemas.openxmlformats.org/drawingml/2006/table">
            <a:tbl>
              <a:tblPr firstRow="1" bandRow="1">
                <a:tableStyleId>{5C22544A-7EE6-4342-B048-85BDC9FD1C3A}</a:tableStyleId>
              </a:tblPr>
              <a:tblGrid>
                <a:gridCol w="1024467"/>
                <a:gridCol w="1583266"/>
                <a:gridCol w="7907867"/>
              </a:tblGrid>
              <a:tr h="370840">
                <a:tc gridSpan="3">
                  <a:txBody>
                    <a:bodyPr/>
                    <a:lstStyle/>
                    <a:p>
                      <a:pPr algn="ctr"/>
                      <a:r>
                        <a:rPr lang="en-US" sz="2800" dirty="0" smtClean="0"/>
                        <a:t>Communications</a:t>
                      </a:r>
                      <a:endParaRPr lang="en-US" sz="2800" dirty="0"/>
                    </a:p>
                  </a:txBody>
                  <a:tcPr/>
                </a:tc>
                <a:tc hMerge="1">
                  <a:txBody>
                    <a:bodyPr/>
                    <a:lstStyle/>
                    <a:p>
                      <a:endParaRPr lang="en-US" dirty="0"/>
                    </a:p>
                  </a:txBody>
                  <a:tcPr/>
                </a:tc>
                <a:tc hMerge="1">
                  <a:txBody>
                    <a:bodyPr/>
                    <a:lstStyle/>
                    <a:p>
                      <a:endParaRPr lang="en-US" dirty="0"/>
                    </a:p>
                  </a:txBody>
                  <a:tcPr/>
                </a:tc>
              </a:tr>
              <a:tr h="370840">
                <a:tc>
                  <a:txBody>
                    <a:bodyPr/>
                    <a:lstStyle/>
                    <a:p>
                      <a:r>
                        <a:rPr lang="en-US" sz="2400" dirty="0" smtClean="0"/>
                        <a:t>CO27</a:t>
                      </a:r>
                      <a:endParaRPr lang="en-US" sz="2400" dirty="0"/>
                    </a:p>
                  </a:txBody>
                  <a:tcPr/>
                </a:tc>
                <a:tc>
                  <a:txBody>
                    <a:bodyPr/>
                    <a:lstStyle/>
                    <a:p>
                      <a:r>
                        <a:rPr lang="en-US" sz="2400" dirty="0" smtClean="0"/>
                        <a:t>100 points (100 max)</a:t>
                      </a:r>
                      <a:endParaRPr lang="en-US" sz="2400" dirty="0"/>
                    </a:p>
                  </a:txBody>
                  <a:tcPr/>
                </a:tc>
                <a:tc>
                  <a:txBody>
                    <a:bodyPr/>
                    <a:lstStyle/>
                    <a:p>
                      <a:r>
                        <a:rPr lang="en-US" sz="2400" dirty="0" smtClean="0"/>
                        <a:t>For maintaining database of Verification and Measurement information that includes energy usage analysis of built sustainable projects and publishing relevant information in Chapter newsletter or ASHRAE Journal</a:t>
                      </a:r>
                      <a:endParaRPr lang="en-US" sz="2400" dirty="0"/>
                    </a:p>
                  </a:txBody>
                  <a:tcPr/>
                </a:tc>
              </a:tr>
              <a:tr h="370840">
                <a:tc>
                  <a:txBody>
                    <a:bodyPr/>
                    <a:lstStyle/>
                    <a:p>
                      <a:r>
                        <a:rPr lang="en-US" sz="2400" dirty="0" smtClean="0"/>
                        <a:t>CO28</a:t>
                      </a:r>
                      <a:endParaRPr lang="en-US" sz="2400" dirty="0"/>
                    </a:p>
                  </a:txBody>
                  <a:tcPr/>
                </a:tc>
                <a:tc>
                  <a:txBody>
                    <a:bodyPr/>
                    <a:lstStyle/>
                    <a:p>
                      <a:r>
                        <a:rPr lang="en-US" sz="2400" dirty="0" smtClean="0"/>
                        <a:t>50 points (100 max)</a:t>
                      </a:r>
                      <a:endParaRPr lang="en-US" sz="2400" dirty="0"/>
                    </a:p>
                  </a:txBody>
                  <a:tcPr/>
                </a:tc>
                <a:tc>
                  <a:txBody>
                    <a:bodyPr/>
                    <a:lstStyle/>
                    <a:p>
                      <a:r>
                        <a:rPr lang="en-US" sz="2400" dirty="0" smtClean="0"/>
                        <a:t>For Chapter promotion of ASHRAE products in Chapter newsletter and communications (using ASHRAE staff produced materials)</a:t>
                      </a:r>
                      <a:endParaRPr lang="en-US" sz="2400" dirty="0"/>
                    </a:p>
                  </a:txBody>
                  <a:tcPr/>
                </a:tc>
              </a:tr>
              <a:tr h="370840">
                <a:tc>
                  <a:txBody>
                    <a:bodyPr/>
                    <a:lstStyle/>
                    <a:p>
                      <a:r>
                        <a:rPr lang="en-US" sz="2400" dirty="0" smtClean="0"/>
                        <a:t>CO29</a:t>
                      </a:r>
                      <a:endParaRPr lang="en-US" sz="2400" dirty="0"/>
                    </a:p>
                  </a:txBody>
                  <a:tcPr/>
                </a:tc>
                <a:tc>
                  <a:txBody>
                    <a:bodyPr/>
                    <a:lstStyle/>
                    <a:p>
                      <a:r>
                        <a:rPr lang="en-US" sz="2400" dirty="0" smtClean="0"/>
                        <a:t>10/month (120 max) </a:t>
                      </a:r>
                      <a:endParaRPr lang="en-US" sz="2400" dirty="0"/>
                    </a:p>
                  </a:txBody>
                  <a:tcPr/>
                </a:tc>
                <a:tc>
                  <a:txBody>
                    <a:bodyPr/>
                    <a:lstStyle/>
                    <a:p>
                      <a:r>
                        <a:rPr lang="en-US" sz="2400" dirty="0" smtClean="0"/>
                        <a:t>For use of social media (Twitter, Facebook, Instagram, etc.)</a:t>
                      </a:r>
                      <a:endParaRPr lang="en-US" sz="2400" dirty="0"/>
                    </a:p>
                  </a:txBody>
                  <a:tcPr/>
                </a:tc>
              </a:tr>
            </a:tbl>
          </a:graphicData>
        </a:graphic>
      </p:graphicFrame>
    </p:spTree>
    <p:extLst>
      <p:ext uri="{BB962C8B-B14F-4D97-AF65-F5344CB8AC3E}">
        <p14:creationId xmlns:p14="http://schemas.microsoft.com/office/powerpoint/2010/main" val="35019048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PAOE Purposes</a:t>
            </a:r>
            <a:endParaRPr lang="en-US" dirty="0"/>
          </a:p>
        </p:txBody>
      </p:sp>
      <p:sp>
        <p:nvSpPr>
          <p:cNvPr id="3" name="Content Placeholder 2"/>
          <p:cNvSpPr>
            <a:spLocks noGrp="1"/>
          </p:cNvSpPr>
          <p:nvPr>
            <p:ph idx="1"/>
          </p:nvPr>
        </p:nvSpPr>
        <p:spPr/>
        <p:txBody>
          <a:bodyPr/>
          <a:lstStyle/>
          <a:p>
            <a:pPr marL="0" indent="0">
              <a:buNone/>
            </a:pPr>
            <a:r>
              <a:rPr lang="en-US" dirty="0" smtClean="0"/>
              <a:t>President’s Award of </a:t>
            </a:r>
            <a:r>
              <a:rPr lang="en-US" dirty="0" smtClean="0"/>
              <a:t>Excellence (PA</a:t>
            </a:r>
            <a:r>
              <a:rPr lang="en-US" dirty="0" smtClean="0"/>
              <a:t>OE) </a:t>
            </a:r>
            <a:r>
              <a:rPr lang="en-US" dirty="0" smtClean="0"/>
              <a:t>Program provides </a:t>
            </a:r>
          </a:p>
          <a:p>
            <a:r>
              <a:rPr lang="en-US" sz="2400" dirty="0" smtClean="0"/>
              <a:t>Insight into the President’s priorities that year</a:t>
            </a:r>
          </a:p>
          <a:p>
            <a:r>
              <a:rPr lang="en-US" sz="2400" dirty="0" smtClean="0"/>
              <a:t>Structure and guidance for Chapters</a:t>
            </a:r>
          </a:p>
          <a:p>
            <a:r>
              <a:rPr lang="en-US" sz="2400" dirty="0" smtClean="0"/>
              <a:t>Incentives for member participation</a:t>
            </a:r>
          </a:p>
          <a:p>
            <a:r>
              <a:rPr lang="en-US" sz="2400" dirty="0" smtClean="0"/>
              <a:t>Recognition of individual and Chapter activities</a:t>
            </a:r>
          </a:p>
          <a:p>
            <a:endParaRPr lang="en-US" sz="2400" dirty="0"/>
          </a:p>
          <a:p>
            <a:pPr marL="0" indent="0">
              <a:buNone/>
            </a:pPr>
            <a:r>
              <a:rPr lang="en-US" sz="2400" i="1" dirty="0" smtClean="0"/>
              <a:t>Some strong Chapters operate as they choose and then see how their activities fit into PAOE – often they have earned LOTS of points</a:t>
            </a:r>
          </a:p>
          <a:p>
            <a:endParaRPr lang="en-US" dirty="0"/>
          </a:p>
        </p:txBody>
      </p:sp>
    </p:spTree>
    <p:extLst>
      <p:ext uri="{BB962C8B-B14F-4D97-AF65-F5344CB8AC3E}">
        <p14:creationId xmlns:p14="http://schemas.microsoft.com/office/powerpoint/2010/main" val="31808835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2017-18 PAOE: Chapter </a:t>
            </a:r>
            <a:r>
              <a:rPr lang="en-US" dirty="0" smtClean="0"/>
              <a:t>Operations</a:t>
            </a:r>
            <a:br>
              <a:rPr lang="en-US" dirty="0" smtClean="0"/>
            </a:br>
            <a:r>
              <a:rPr lang="en-US" dirty="0" smtClean="0"/>
              <a:t>YEA Activities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13328657"/>
              </p:ext>
            </p:extLst>
          </p:nvPr>
        </p:nvGraphicFramePr>
        <p:xfrm>
          <a:off x="211667" y="1537758"/>
          <a:ext cx="10515600" cy="4511040"/>
        </p:xfrm>
        <a:graphic>
          <a:graphicData uri="http://schemas.openxmlformats.org/drawingml/2006/table">
            <a:tbl>
              <a:tblPr firstRow="1" bandRow="1">
                <a:tableStyleId>{5C22544A-7EE6-4342-B048-85BDC9FD1C3A}</a:tableStyleId>
              </a:tblPr>
              <a:tblGrid>
                <a:gridCol w="1024467"/>
                <a:gridCol w="1583266"/>
                <a:gridCol w="7907867"/>
              </a:tblGrid>
              <a:tr h="370840">
                <a:tc gridSpan="3">
                  <a:txBody>
                    <a:bodyPr/>
                    <a:lstStyle/>
                    <a:p>
                      <a:pPr algn="ctr"/>
                      <a:r>
                        <a:rPr lang="en-US" sz="2800" dirty="0" smtClean="0"/>
                        <a:t>YEA Activities</a:t>
                      </a:r>
                      <a:endParaRPr lang="en-US" sz="2800" dirty="0"/>
                    </a:p>
                  </a:txBody>
                  <a:tcPr/>
                </a:tc>
                <a:tc hMerge="1">
                  <a:txBody>
                    <a:bodyPr/>
                    <a:lstStyle/>
                    <a:p>
                      <a:endParaRPr lang="en-US" dirty="0"/>
                    </a:p>
                  </a:txBody>
                  <a:tcPr/>
                </a:tc>
                <a:tc hMerge="1">
                  <a:txBody>
                    <a:bodyPr/>
                    <a:lstStyle/>
                    <a:p>
                      <a:endParaRPr lang="en-US" dirty="0"/>
                    </a:p>
                  </a:txBody>
                  <a:tcPr/>
                </a:tc>
              </a:tr>
              <a:tr h="370840">
                <a:tc>
                  <a:txBody>
                    <a:bodyPr/>
                    <a:lstStyle/>
                    <a:p>
                      <a:r>
                        <a:rPr lang="en-US" sz="2400" dirty="0" smtClean="0"/>
                        <a:t>CO30</a:t>
                      </a:r>
                      <a:endParaRPr lang="en-US" sz="2400" dirty="0"/>
                    </a:p>
                  </a:txBody>
                  <a:tcPr/>
                </a:tc>
                <a:tc>
                  <a:txBody>
                    <a:bodyPr/>
                    <a:lstStyle/>
                    <a:p>
                      <a:r>
                        <a:rPr lang="en-US" sz="2400" dirty="0" smtClean="0"/>
                        <a:t>300 points (600 max)</a:t>
                      </a:r>
                      <a:endParaRPr lang="en-US" sz="2400" dirty="0"/>
                    </a:p>
                  </a:txBody>
                  <a:tcPr/>
                </a:tc>
                <a:tc>
                  <a:txBody>
                    <a:bodyPr/>
                    <a:lstStyle/>
                    <a:p>
                      <a:r>
                        <a:rPr lang="en-US" sz="2400" dirty="0" smtClean="0"/>
                        <a:t>For each Chapter YEA member who attends YEA Leadership Weekend, YEA Leadership International, YEA Leadership 2.0, Leadership Technical Weekend, Leadership U or </a:t>
                      </a:r>
                      <a:r>
                        <a:rPr lang="en-US" sz="2400" dirty="0" err="1" smtClean="0"/>
                        <a:t>LeaDRS</a:t>
                      </a:r>
                      <a:r>
                        <a:rPr lang="en-US" sz="2400" dirty="0" smtClean="0"/>
                        <a:t> program during the Society year</a:t>
                      </a:r>
                      <a:endParaRPr lang="en-US" sz="2400" dirty="0"/>
                    </a:p>
                  </a:txBody>
                  <a:tcPr/>
                </a:tc>
              </a:tr>
              <a:tr h="370840">
                <a:tc>
                  <a:txBody>
                    <a:bodyPr/>
                    <a:lstStyle/>
                    <a:p>
                      <a:r>
                        <a:rPr lang="en-US" sz="2400" dirty="0" smtClean="0"/>
                        <a:t>CO31</a:t>
                      </a:r>
                      <a:endParaRPr lang="en-US" sz="2400" dirty="0"/>
                    </a:p>
                  </a:txBody>
                  <a:tcPr/>
                </a:tc>
                <a:tc>
                  <a:txBody>
                    <a:bodyPr/>
                    <a:lstStyle/>
                    <a:p>
                      <a:r>
                        <a:rPr lang="en-US" sz="2400" dirty="0" smtClean="0"/>
                        <a:t>100 points (300 max)</a:t>
                      </a:r>
                      <a:endParaRPr lang="en-US" sz="2400" dirty="0"/>
                    </a:p>
                  </a:txBody>
                  <a:tcPr/>
                </a:tc>
                <a:tc>
                  <a:txBody>
                    <a:bodyPr/>
                    <a:lstStyle/>
                    <a:p>
                      <a:r>
                        <a:rPr lang="en-US" sz="2400" dirty="0" smtClean="0"/>
                        <a:t>For each Chapter officer or Board of Governors member who is a YEA member</a:t>
                      </a:r>
                      <a:endParaRPr lang="en-US" sz="2400" dirty="0"/>
                    </a:p>
                  </a:txBody>
                  <a:tcPr/>
                </a:tc>
              </a:tr>
              <a:tr h="370840">
                <a:tc>
                  <a:txBody>
                    <a:bodyPr/>
                    <a:lstStyle/>
                    <a:p>
                      <a:r>
                        <a:rPr lang="en-US" sz="2400" dirty="0" smtClean="0"/>
                        <a:t>CO32</a:t>
                      </a:r>
                      <a:endParaRPr lang="en-US" sz="2400" dirty="0"/>
                    </a:p>
                  </a:txBody>
                  <a:tcPr/>
                </a:tc>
                <a:tc>
                  <a:txBody>
                    <a:bodyPr/>
                    <a:lstStyle/>
                    <a:p>
                      <a:r>
                        <a:rPr lang="en-US" sz="2400" dirty="0" smtClean="0"/>
                        <a:t>25 points</a:t>
                      </a:r>
                      <a:endParaRPr lang="en-US" sz="2400" dirty="0"/>
                    </a:p>
                  </a:txBody>
                  <a:tcPr/>
                </a:tc>
                <a:tc>
                  <a:txBody>
                    <a:bodyPr/>
                    <a:lstStyle/>
                    <a:p>
                      <a:r>
                        <a:rPr lang="en-US" sz="2600" dirty="0" smtClean="0"/>
                        <a:t>For each YEA member who is a voting member of an ASHRAE TC </a:t>
                      </a:r>
                      <a:r>
                        <a:rPr lang="en-US" sz="2400" dirty="0" smtClean="0"/>
                        <a:t>(Participation on a TC can be verified from each TC roster or the ASHRAE Committee Participation by Region Report, which DRC can provide)</a:t>
                      </a:r>
                      <a:endParaRPr lang="en-US" sz="2400" dirty="0"/>
                    </a:p>
                  </a:txBody>
                  <a:tcPr/>
                </a:tc>
              </a:tr>
            </a:tbl>
          </a:graphicData>
        </a:graphic>
      </p:graphicFrame>
    </p:spTree>
    <p:extLst>
      <p:ext uri="{BB962C8B-B14F-4D97-AF65-F5344CB8AC3E}">
        <p14:creationId xmlns:p14="http://schemas.microsoft.com/office/powerpoint/2010/main" val="36195219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2017-18 PAOE: Chapter </a:t>
            </a:r>
            <a:r>
              <a:rPr lang="en-US" dirty="0" smtClean="0"/>
              <a:t>Operations</a:t>
            </a:r>
            <a:br>
              <a:rPr lang="en-US" dirty="0" smtClean="0"/>
            </a:br>
            <a:r>
              <a:rPr lang="en-US" dirty="0" smtClean="0"/>
              <a:t>Honors and Awards Activities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23292884"/>
              </p:ext>
            </p:extLst>
          </p:nvPr>
        </p:nvGraphicFramePr>
        <p:xfrm>
          <a:off x="211667" y="1537758"/>
          <a:ext cx="10515600" cy="4084320"/>
        </p:xfrm>
        <a:graphic>
          <a:graphicData uri="http://schemas.openxmlformats.org/drawingml/2006/table">
            <a:tbl>
              <a:tblPr firstRow="1" bandRow="1">
                <a:tableStyleId>{5C22544A-7EE6-4342-B048-85BDC9FD1C3A}</a:tableStyleId>
              </a:tblPr>
              <a:tblGrid>
                <a:gridCol w="1024467"/>
                <a:gridCol w="1583266"/>
                <a:gridCol w="7907867"/>
              </a:tblGrid>
              <a:tr h="370840">
                <a:tc gridSpan="3">
                  <a:txBody>
                    <a:bodyPr/>
                    <a:lstStyle/>
                    <a:p>
                      <a:pPr algn="ctr"/>
                      <a:r>
                        <a:rPr lang="en-US" sz="2800" dirty="0" smtClean="0"/>
                        <a:t>Honors and Awards Activities</a:t>
                      </a:r>
                      <a:endParaRPr lang="en-US" sz="2800" dirty="0"/>
                    </a:p>
                  </a:txBody>
                  <a:tcPr/>
                </a:tc>
                <a:tc hMerge="1">
                  <a:txBody>
                    <a:bodyPr/>
                    <a:lstStyle/>
                    <a:p>
                      <a:endParaRPr lang="en-US" dirty="0"/>
                    </a:p>
                  </a:txBody>
                  <a:tcPr/>
                </a:tc>
                <a:tc hMerge="1">
                  <a:txBody>
                    <a:bodyPr/>
                    <a:lstStyle/>
                    <a:p>
                      <a:endParaRPr lang="en-US" dirty="0"/>
                    </a:p>
                  </a:txBody>
                  <a:tcPr/>
                </a:tc>
              </a:tr>
              <a:tr h="370840">
                <a:tc>
                  <a:txBody>
                    <a:bodyPr/>
                    <a:lstStyle/>
                    <a:p>
                      <a:r>
                        <a:rPr lang="en-US" sz="2400" dirty="0" smtClean="0"/>
                        <a:t>CO33</a:t>
                      </a:r>
                      <a:endParaRPr lang="en-US" sz="2400" dirty="0"/>
                    </a:p>
                  </a:txBody>
                  <a:tcPr/>
                </a:tc>
                <a:tc>
                  <a:txBody>
                    <a:bodyPr/>
                    <a:lstStyle/>
                    <a:p>
                      <a:r>
                        <a:rPr lang="en-US" sz="2400" dirty="0" smtClean="0"/>
                        <a:t>50 points</a:t>
                      </a:r>
                      <a:endParaRPr lang="en-US" sz="2400" dirty="0"/>
                    </a:p>
                  </a:txBody>
                  <a:tcPr/>
                </a:tc>
                <a:tc>
                  <a:txBody>
                    <a:bodyPr/>
                    <a:lstStyle/>
                    <a:p>
                      <a:r>
                        <a:rPr lang="en-US" sz="2400" dirty="0" smtClean="0"/>
                        <a:t>For each nomination for the honor of Fellow grade, Distinguished Service Award, Exceptional Service Award, F. Paul Anderson, Louise and Bill Holladay Fellow Award, with appropriate documentation in accordance with procedures provided on ASHRAE website</a:t>
                      </a:r>
                      <a:endParaRPr lang="en-US" sz="2400" dirty="0"/>
                    </a:p>
                  </a:txBody>
                  <a:tcPr/>
                </a:tc>
              </a:tr>
              <a:tr h="370840">
                <a:tc>
                  <a:txBody>
                    <a:bodyPr/>
                    <a:lstStyle/>
                    <a:p>
                      <a:r>
                        <a:rPr lang="en-US" sz="2400" dirty="0" smtClean="0"/>
                        <a:t>CO34</a:t>
                      </a:r>
                      <a:endParaRPr lang="en-US" sz="2400" dirty="0"/>
                    </a:p>
                  </a:txBody>
                  <a:tcPr/>
                </a:tc>
                <a:tc>
                  <a:txBody>
                    <a:bodyPr/>
                    <a:lstStyle/>
                    <a:p>
                      <a:r>
                        <a:rPr lang="en-US" sz="2400" dirty="0" smtClean="0"/>
                        <a:t>25 points (25 max)</a:t>
                      </a:r>
                      <a:endParaRPr lang="en-US" sz="2400" dirty="0"/>
                    </a:p>
                  </a:txBody>
                  <a:tcPr/>
                </a:tc>
                <a:tc>
                  <a:txBody>
                    <a:bodyPr/>
                    <a:lstStyle/>
                    <a:p>
                      <a:r>
                        <a:rPr lang="en-US" sz="2400" dirty="0" smtClean="0"/>
                        <a:t>For establishing and maintaining a Chapter Honors and Awards Committee</a:t>
                      </a:r>
                      <a:endParaRPr lang="en-US" sz="2400" dirty="0"/>
                    </a:p>
                  </a:txBody>
                  <a:tcPr/>
                </a:tc>
              </a:tr>
              <a:tr h="370840">
                <a:tc>
                  <a:txBody>
                    <a:bodyPr/>
                    <a:lstStyle/>
                    <a:p>
                      <a:r>
                        <a:rPr lang="en-US" sz="2400" dirty="0" smtClean="0"/>
                        <a:t>CO35</a:t>
                      </a:r>
                      <a:endParaRPr lang="en-US" sz="2400" dirty="0"/>
                    </a:p>
                  </a:txBody>
                  <a:tcPr/>
                </a:tc>
                <a:tc>
                  <a:txBody>
                    <a:bodyPr/>
                    <a:lstStyle/>
                    <a:p>
                      <a:r>
                        <a:rPr lang="en-US" sz="2400" dirty="0" smtClean="0"/>
                        <a:t>20 points (120 max)</a:t>
                      </a:r>
                      <a:endParaRPr lang="en-US"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For each Chapter Service Award or Regional Award of Merit awarded to a Chapter member during this Society year</a:t>
                      </a:r>
                    </a:p>
                  </a:txBody>
                  <a:tcPr/>
                </a:tc>
              </a:tr>
            </a:tbl>
          </a:graphicData>
        </a:graphic>
      </p:graphicFrame>
    </p:spTree>
    <p:extLst>
      <p:ext uri="{BB962C8B-B14F-4D97-AF65-F5344CB8AC3E}">
        <p14:creationId xmlns:p14="http://schemas.microsoft.com/office/powerpoint/2010/main" val="94332960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2017-18 PAOE: Chapter </a:t>
            </a:r>
            <a:r>
              <a:rPr lang="en-US" dirty="0" smtClean="0"/>
              <a:t>Operations</a:t>
            </a:r>
            <a:br>
              <a:rPr lang="en-US" dirty="0" smtClean="0"/>
            </a:br>
            <a:r>
              <a:rPr lang="en-US" dirty="0" smtClean="0"/>
              <a:t>Sustainability Activities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54839741"/>
              </p:ext>
            </p:extLst>
          </p:nvPr>
        </p:nvGraphicFramePr>
        <p:xfrm>
          <a:off x="211667" y="1537758"/>
          <a:ext cx="10515600" cy="3992880"/>
        </p:xfrm>
        <a:graphic>
          <a:graphicData uri="http://schemas.openxmlformats.org/drawingml/2006/table">
            <a:tbl>
              <a:tblPr firstRow="1" bandRow="1">
                <a:tableStyleId>{5C22544A-7EE6-4342-B048-85BDC9FD1C3A}</a:tableStyleId>
              </a:tblPr>
              <a:tblGrid>
                <a:gridCol w="1024467"/>
                <a:gridCol w="1583266"/>
                <a:gridCol w="7907867"/>
              </a:tblGrid>
              <a:tr h="370840">
                <a:tc gridSpan="3">
                  <a:txBody>
                    <a:bodyPr/>
                    <a:lstStyle/>
                    <a:p>
                      <a:pPr algn="ctr"/>
                      <a:r>
                        <a:rPr lang="en-US" sz="2800" dirty="0" smtClean="0"/>
                        <a:t>Sustainability Activities</a:t>
                      </a:r>
                      <a:endParaRPr lang="en-US" sz="2800" dirty="0"/>
                    </a:p>
                  </a:txBody>
                  <a:tcPr/>
                </a:tc>
                <a:tc hMerge="1">
                  <a:txBody>
                    <a:bodyPr/>
                    <a:lstStyle/>
                    <a:p>
                      <a:endParaRPr lang="en-US" dirty="0"/>
                    </a:p>
                  </a:txBody>
                  <a:tcPr/>
                </a:tc>
                <a:tc hMerge="1">
                  <a:txBody>
                    <a:bodyPr/>
                    <a:lstStyle/>
                    <a:p>
                      <a:endParaRPr lang="en-US" dirty="0"/>
                    </a:p>
                  </a:txBody>
                  <a:tcPr/>
                </a:tc>
              </a:tr>
              <a:tr h="370840">
                <a:tc>
                  <a:txBody>
                    <a:bodyPr/>
                    <a:lstStyle/>
                    <a:p>
                      <a:r>
                        <a:rPr lang="en-US" sz="2400" dirty="0" smtClean="0"/>
                        <a:t>CO36</a:t>
                      </a:r>
                      <a:endParaRPr lang="en-US" sz="2400" dirty="0"/>
                    </a:p>
                  </a:txBody>
                  <a:tcPr/>
                </a:tc>
                <a:tc>
                  <a:txBody>
                    <a:bodyPr/>
                    <a:lstStyle/>
                    <a:p>
                      <a:r>
                        <a:rPr lang="en-US" sz="2400" dirty="0" smtClean="0"/>
                        <a:t>100 points</a:t>
                      </a:r>
                      <a:endParaRPr lang="en-US" sz="2400" dirty="0"/>
                    </a:p>
                  </a:txBody>
                  <a:tcPr/>
                </a:tc>
                <a:tc>
                  <a:txBody>
                    <a:bodyPr/>
                    <a:lstStyle/>
                    <a:p>
                      <a:r>
                        <a:rPr lang="en-US" sz="2400" dirty="0" smtClean="0"/>
                        <a:t>For each Chapter sponsored presentation to a local, state or provincial government entity serving their geographic area (e.g. school board, state or provincial legislative committee, state or provincial agency, city council, county board, etc.) on sustainability or energy related topics </a:t>
                      </a:r>
                      <a:r>
                        <a:rPr lang="en-US" sz="2400" i="1" dirty="0" smtClean="0"/>
                        <a:t>(Points doubled if topic is ASHRAE/USGBC/IES Standard 189.1 or Building EQ)</a:t>
                      </a:r>
                      <a:endParaRPr lang="en-US" sz="2400" dirty="0"/>
                    </a:p>
                  </a:txBody>
                  <a:tcPr/>
                </a:tc>
              </a:tr>
              <a:tr h="370840">
                <a:tc>
                  <a:txBody>
                    <a:bodyPr/>
                    <a:lstStyle/>
                    <a:p>
                      <a:r>
                        <a:rPr lang="en-US" sz="2400" dirty="0" smtClean="0"/>
                        <a:t>CO37</a:t>
                      </a:r>
                      <a:endParaRPr lang="en-US" sz="2400" dirty="0"/>
                    </a:p>
                  </a:txBody>
                  <a:tcPr/>
                </a:tc>
                <a:tc>
                  <a:txBody>
                    <a:bodyPr/>
                    <a:lstStyle/>
                    <a:p>
                      <a:r>
                        <a:rPr lang="en-US" sz="2400" dirty="0" smtClean="0"/>
                        <a:t>50 points (50 max)</a:t>
                      </a:r>
                      <a:endParaRPr lang="en-US" sz="2400" dirty="0"/>
                    </a:p>
                  </a:txBody>
                  <a:tcPr/>
                </a:tc>
                <a:tc>
                  <a:txBody>
                    <a:bodyPr/>
                    <a:lstStyle/>
                    <a:p>
                      <a:r>
                        <a:rPr lang="en-US" sz="2400" dirty="0" smtClean="0"/>
                        <a:t>For establishing a Chapter Sustainability Committee that meets periodically that organizes at least two HVAC&amp;R related sustainability activities per year</a:t>
                      </a:r>
                      <a:endParaRPr lang="en-US" sz="2400" dirty="0"/>
                    </a:p>
                  </a:txBody>
                  <a:tcPr/>
                </a:tc>
              </a:tr>
            </a:tbl>
          </a:graphicData>
        </a:graphic>
      </p:graphicFrame>
    </p:spTree>
    <p:extLst>
      <p:ext uri="{BB962C8B-B14F-4D97-AF65-F5344CB8AC3E}">
        <p14:creationId xmlns:p14="http://schemas.microsoft.com/office/powerpoint/2010/main" val="35244862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2017-18 PAOE: Chapter </a:t>
            </a:r>
            <a:r>
              <a:rPr lang="en-US" dirty="0" smtClean="0"/>
              <a:t>Operations</a:t>
            </a:r>
            <a:br>
              <a:rPr lang="en-US" dirty="0" smtClean="0"/>
            </a:br>
            <a:r>
              <a:rPr lang="en-US" dirty="0" smtClean="0"/>
              <a:t>Sustainability Activities, continued</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61409123"/>
              </p:ext>
            </p:extLst>
          </p:nvPr>
        </p:nvGraphicFramePr>
        <p:xfrm>
          <a:off x="262467" y="1724025"/>
          <a:ext cx="10515600" cy="2438400"/>
        </p:xfrm>
        <a:graphic>
          <a:graphicData uri="http://schemas.openxmlformats.org/drawingml/2006/table">
            <a:tbl>
              <a:tblPr firstRow="1" bandRow="1">
                <a:tableStyleId>{5C22544A-7EE6-4342-B048-85BDC9FD1C3A}</a:tableStyleId>
              </a:tblPr>
              <a:tblGrid>
                <a:gridCol w="889000"/>
                <a:gridCol w="1422400"/>
                <a:gridCol w="8204200"/>
              </a:tblGrid>
              <a:tr h="370840">
                <a:tc gridSpan="3">
                  <a:txBody>
                    <a:bodyPr/>
                    <a:lstStyle/>
                    <a:p>
                      <a:pPr algn="ctr"/>
                      <a:r>
                        <a:rPr lang="en-US" sz="2800" dirty="0" smtClean="0"/>
                        <a:t>Sustainability</a:t>
                      </a:r>
                      <a:r>
                        <a:rPr lang="en-US" sz="2800" baseline="0" dirty="0" smtClean="0"/>
                        <a:t> Activities</a:t>
                      </a:r>
                      <a:endParaRPr lang="en-US" sz="2800" dirty="0"/>
                    </a:p>
                  </a:txBody>
                  <a:tcPr/>
                </a:tc>
                <a:tc hMerge="1">
                  <a:txBody>
                    <a:bodyPr/>
                    <a:lstStyle/>
                    <a:p>
                      <a:endParaRPr lang="en-US" dirty="0"/>
                    </a:p>
                  </a:txBody>
                  <a:tcPr/>
                </a:tc>
                <a:tc hMerge="1">
                  <a:txBody>
                    <a:bodyPr/>
                    <a:lstStyle/>
                    <a:p>
                      <a:endParaRPr lang="en-US" dirty="0"/>
                    </a:p>
                  </a:txBody>
                  <a:tcPr/>
                </a:tc>
              </a:tr>
              <a:tr h="370840">
                <a:tc>
                  <a:txBody>
                    <a:bodyPr/>
                    <a:lstStyle/>
                    <a:p>
                      <a:r>
                        <a:rPr lang="en-US" sz="2400" dirty="0" smtClean="0"/>
                        <a:t>CO38</a:t>
                      </a:r>
                      <a:endParaRPr lang="en-US" sz="2400" dirty="0"/>
                    </a:p>
                  </a:txBody>
                  <a:tcPr/>
                </a:tc>
                <a:tc>
                  <a:txBody>
                    <a:bodyPr/>
                    <a:lstStyle/>
                    <a:p>
                      <a:r>
                        <a:rPr lang="en-US" sz="2400" dirty="0" smtClean="0"/>
                        <a:t>30 points</a:t>
                      </a:r>
                      <a:endParaRPr lang="en-US"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For each Chapter program and Chapter sponsored educational seminar having a clearly identified sustainability theme (e.g., energy efficiency, indoor air quality, high‐performance buildings, etc.) (at least 1 hour)</a:t>
                      </a:r>
                      <a:r>
                        <a:rPr lang="en-US" sz="2400" i="1" dirty="0" smtClean="0"/>
                        <a:t> (Points doubled if topic is ASHRAE/USGBC/IES Standard 189.1 or Building EQ)</a:t>
                      </a:r>
                    </a:p>
                  </a:txBody>
                  <a:tcPr/>
                </a:tc>
              </a:tr>
            </a:tbl>
          </a:graphicData>
        </a:graphic>
      </p:graphicFrame>
    </p:spTree>
    <p:extLst>
      <p:ext uri="{BB962C8B-B14F-4D97-AF65-F5344CB8AC3E}">
        <p14:creationId xmlns:p14="http://schemas.microsoft.com/office/powerpoint/2010/main" val="425548540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2017-18 PAOE: Chapter </a:t>
            </a:r>
            <a:r>
              <a:rPr lang="en-US" dirty="0" smtClean="0"/>
              <a:t>Operations</a:t>
            </a:r>
            <a:br>
              <a:rPr lang="en-US" dirty="0" smtClean="0"/>
            </a:br>
            <a:r>
              <a:rPr lang="en-US" dirty="0" smtClean="0"/>
              <a:t>Sustainability Activities, </a:t>
            </a:r>
            <a:r>
              <a:rPr lang="en-US" dirty="0"/>
              <a:t>continued</a:t>
            </a:r>
          </a:p>
        </p:txBody>
      </p:sp>
      <p:sp>
        <p:nvSpPr>
          <p:cNvPr id="3" name="Content Placeholder 2"/>
          <p:cNvSpPr>
            <a:spLocks noGrp="1"/>
          </p:cNvSpPr>
          <p:nvPr>
            <p:ph idx="1"/>
          </p:nvPr>
        </p:nvSpPr>
        <p:spPr/>
        <p:txBody>
          <a:bodyPr>
            <a:normAutofit/>
          </a:bodyPr>
          <a:lstStyle/>
          <a:p>
            <a:pPr marL="0" indent="0">
              <a:buNone/>
            </a:pPr>
            <a:r>
              <a:rPr lang="en-US" i="1" u="sng" dirty="0" smtClean="0"/>
              <a:t>REMINDER</a:t>
            </a:r>
          </a:p>
          <a:p>
            <a:pPr marL="0" indent="0">
              <a:buNone/>
            </a:pPr>
            <a:r>
              <a:rPr lang="en-US" dirty="0" smtClean="0"/>
              <a:t>Chapter </a:t>
            </a:r>
            <a:r>
              <a:rPr lang="en-US" dirty="0"/>
              <a:t>Sustainability Award </a:t>
            </a:r>
            <a:r>
              <a:rPr lang="en-US" dirty="0" smtClean="0"/>
              <a:t>for </a:t>
            </a:r>
            <a:r>
              <a:rPr lang="en-US" dirty="0"/>
              <a:t>each C</a:t>
            </a:r>
            <a:r>
              <a:rPr lang="en-US" dirty="0" smtClean="0"/>
              <a:t>hapter </a:t>
            </a:r>
            <a:r>
              <a:rPr lang="en-US" dirty="0"/>
              <a:t>that obtains </a:t>
            </a:r>
            <a:r>
              <a:rPr lang="en-US" dirty="0" smtClean="0"/>
              <a:t>a minimum </a:t>
            </a:r>
            <a:r>
              <a:rPr lang="en-US" dirty="0"/>
              <a:t>total </a:t>
            </a:r>
            <a:r>
              <a:rPr lang="en-US" dirty="0" smtClean="0"/>
              <a:t>200 </a:t>
            </a:r>
            <a:r>
              <a:rPr lang="en-US" dirty="0"/>
              <a:t>points from </a:t>
            </a:r>
            <a:r>
              <a:rPr lang="en-US" dirty="0" smtClean="0"/>
              <a:t>Sustainability </a:t>
            </a:r>
            <a:r>
              <a:rPr lang="en-US" dirty="0"/>
              <a:t>Activities </a:t>
            </a:r>
            <a:r>
              <a:rPr lang="en-US" dirty="0" smtClean="0"/>
              <a:t>items</a:t>
            </a:r>
          </a:p>
          <a:p>
            <a:pPr marL="0" indent="0">
              <a:buNone/>
            </a:pPr>
            <a:r>
              <a:rPr lang="en-US" dirty="0" smtClean="0"/>
              <a:t>Regional Sustainability Award for </a:t>
            </a:r>
            <a:r>
              <a:rPr lang="en-US" dirty="0" smtClean="0"/>
              <a:t>Chapter </a:t>
            </a:r>
            <a:r>
              <a:rPr lang="en-US" dirty="0"/>
              <a:t>with the highest PAOE </a:t>
            </a:r>
            <a:r>
              <a:rPr lang="en-US" dirty="0" smtClean="0"/>
              <a:t>Sustainability Activities point </a:t>
            </a:r>
            <a:r>
              <a:rPr lang="en-US" dirty="0"/>
              <a:t>total </a:t>
            </a:r>
            <a:r>
              <a:rPr lang="en-US" dirty="0" smtClean="0"/>
              <a:t>(excluding </a:t>
            </a:r>
            <a:r>
              <a:rPr lang="en-US" dirty="0" smtClean="0"/>
              <a:t>Community </a:t>
            </a:r>
            <a:r>
              <a:rPr lang="en-US" dirty="0"/>
              <a:t>Sustainability Project points</a:t>
            </a:r>
            <a:r>
              <a:rPr lang="en-US" dirty="0" smtClean="0"/>
              <a:t>)</a:t>
            </a:r>
            <a:endParaRPr lang="en-US" dirty="0"/>
          </a:p>
        </p:txBody>
      </p:sp>
    </p:spTree>
    <p:extLst>
      <p:ext uri="{BB962C8B-B14F-4D97-AF65-F5344CB8AC3E}">
        <p14:creationId xmlns:p14="http://schemas.microsoft.com/office/powerpoint/2010/main" val="120694806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2017-18 PAOE: Chapter </a:t>
            </a:r>
            <a:r>
              <a:rPr lang="en-US" dirty="0" smtClean="0"/>
              <a:t>Operations</a:t>
            </a:r>
            <a:br>
              <a:rPr lang="en-US" dirty="0" smtClean="0"/>
            </a:br>
            <a:r>
              <a:rPr lang="en-US" dirty="0" smtClean="0"/>
              <a:t>DRC Assigns/Enters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95619360"/>
              </p:ext>
            </p:extLst>
          </p:nvPr>
        </p:nvGraphicFramePr>
        <p:xfrm>
          <a:off x="186267" y="1478492"/>
          <a:ext cx="10515600" cy="4450080"/>
        </p:xfrm>
        <a:graphic>
          <a:graphicData uri="http://schemas.openxmlformats.org/drawingml/2006/table">
            <a:tbl>
              <a:tblPr firstRow="1" bandRow="1">
                <a:tableStyleId>{5C22544A-7EE6-4342-B048-85BDC9FD1C3A}</a:tableStyleId>
              </a:tblPr>
              <a:tblGrid>
                <a:gridCol w="905933"/>
                <a:gridCol w="1515534"/>
                <a:gridCol w="8094133"/>
              </a:tblGrid>
              <a:tr h="370840">
                <a:tc gridSpan="3">
                  <a:txBody>
                    <a:bodyPr/>
                    <a:lstStyle/>
                    <a:p>
                      <a:pPr algn="ctr"/>
                      <a:r>
                        <a:rPr lang="en-US" sz="2800" dirty="0" smtClean="0"/>
                        <a:t>DRC Assigns/Enters</a:t>
                      </a:r>
                      <a:endParaRPr lang="en-US" sz="2800" dirty="0"/>
                    </a:p>
                  </a:txBody>
                  <a:tcPr/>
                </a:tc>
                <a:tc hMerge="1">
                  <a:txBody>
                    <a:bodyPr/>
                    <a:lstStyle/>
                    <a:p>
                      <a:endParaRPr lang="en-US" dirty="0"/>
                    </a:p>
                  </a:txBody>
                  <a:tcPr/>
                </a:tc>
                <a:tc hMerge="1">
                  <a:txBody>
                    <a:bodyPr/>
                    <a:lstStyle/>
                    <a:p>
                      <a:endParaRPr lang="en-US" dirty="0"/>
                    </a:p>
                  </a:txBody>
                  <a:tcPr/>
                </a:tc>
              </a:tr>
              <a:tr h="370840">
                <a:tc>
                  <a:txBody>
                    <a:bodyPr/>
                    <a:lstStyle/>
                    <a:p>
                      <a:r>
                        <a:rPr lang="en-US" sz="2400" dirty="0" smtClean="0"/>
                        <a:t>CO39</a:t>
                      </a:r>
                      <a:endParaRPr lang="en-US" sz="2400" dirty="0"/>
                    </a:p>
                  </a:txBody>
                  <a:tcPr/>
                </a:tc>
                <a:tc>
                  <a:txBody>
                    <a:bodyPr/>
                    <a:lstStyle/>
                    <a:p>
                      <a:r>
                        <a:rPr lang="en-US" sz="2400" dirty="0" smtClean="0"/>
                        <a:t>500 points (500 max)</a:t>
                      </a:r>
                      <a:endParaRPr lang="en-US"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For Chapter sponsored community sustainability project or event in conjunction with a non‐profit organization (NOTE: Examples available online)</a:t>
                      </a:r>
                    </a:p>
                  </a:txBody>
                  <a:tcPr/>
                </a:tc>
              </a:tr>
              <a:tr h="370840">
                <a:tc>
                  <a:txBody>
                    <a:bodyPr/>
                    <a:lstStyle/>
                    <a:p>
                      <a:r>
                        <a:rPr lang="en-US" sz="2400" dirty="0" smtClean="0"/>
                        <a:t>CO40</a:t>
                      </a:r>
                      <a:endParaRPr lang="en-US"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100 – 500 points (500 max)</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For Chapter sponsored community sustainability project publicity (outside normal Chapter ads) in print, audio or electronic media at local, state, provincial, national or industry level promoting the work of ASHRAE and/or local Chapter</a:t>
                      </a:r>
                    </a:p>
                  </a:txBody>
                  <a:tcPr/>
                </a:tc>
              </a:tr>
              <a:tr h="370840">
                <a:tc>
                  <a:txBody>
                    <a:bodyPr/>
                    <a:lstStyle/>
                    <a:p>
                      <a:r>
                        <a:rPr lang="en-US" sz="2400" dirty="0" smtClean="0"/>
                        <a:t>CO41</a:t>
                      </a:r>
                      <a:endParaRPr lang="en-US" sz="2400" dirty="0"/>
                    </a:p>
                  </a:txBody>
                  <a:tcPr/>
                </a:tc>
                <a:tc>
                  <a:txBody>
                    <a:bodyPr/>
                    <a:lstStyle/>
                    <a:p>
                      <a:r>
                        <a:rPr lang="en-US" sz="2400" dirty="0" smtClean="0"/>
                        <a:t>100 – 500 points (500 max)</a:t>
                      </a:r>
                      <a:endParaRPr lang="en-US" sz="2400" dirty="0"/>
                    </a:p>
                  </a:txBody>
                  <a:tcPr/>
                </a:tc>
                <a:tc>
                  <a:txBody>
                    <a:bodyPr/>
                    <a:lstStyle/>
                    <a:p>
                      <a:r>
                        <a:rPr lang="en-US" sz="2400" dirty="0" smtClean="0"/>
                        <a:t>For a Chapter Opportunity Fund proposal that is funded, in whole or in part, by the Region</a:t>
                      </a:r>
                      <a:endParaRPr lang="en-US" sz="2400" dirty="0"/>
                    </a:p>
                  </a:txBody>
                  <a:tcPr/>
                </a:tc>
              </a:tr>
            </a:tbl>
          </a:graphicData>
        </a:graphic>
      </p:graphicFrame>
    </p:spTree>
    <p:extLst>
      <p:ext uri="{BB962C8B-B14F-4D97-AF65-F5344CB8AC3E}">
        <p14:creationId xmlns:p14="http://schemas.microsoft.com/office/powerpoint/2010/main" val="312717261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2017-18 PAOE: Chapter </a:t>
            </a:r>
            <a:r>
              <a:rPr lang="en-US" dirty="0" smtClean="0"/>
              <a:t>Operations</a:t>
            </a:r>
            <a:br>
              <a:rPr lang="en-US" dirty="0" smtClean="0"/>
            </a:br>
            <a:r>
              <a:rPr lang="en-US" dirty="0" smtClean="0"/>
              <a:t>DRC Assigns/Enters, continued</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24869698"/>
              </p:ext>
            </p:extLst>
          </p:nvPr>
        </p:nvGraphicFramePr>
        <p:xfrm>
          <a:off x="186267" y="1478492"/>
          <a:ext cx="10515600" cy="4084320"/>
        </p:xfrm>
        <a:graphic>
          <a:graphicData uri="http://schemas.openxmlformats.org/drawingml/2006/table">
            <a:tbl>
              <a:tblPr firstRow="1" bandRow="1">
                <a:tableStyleId>{5C22544A-7EE6-4342-B048-85BDC9FD1C3A}</a:tableStyleId>
              </a:tblPr>
              <a:tblGrid>
                <a:gridCol w="905933"/>
                <a:gridCol w="1515534"/>
                <a:gridCol w="8094133"/>
              </a:tblGrid>
              <a:tr h="370840">
                <a:tc gridSpan="3">
                  <a:txBody>
                    <a:bodyPr/>
                    <a:lstStyle/>
                    <a:p>
                      <a:pPr algn="ctr"/>
                      <a:r>
                        <a:rPr lang="en-US" sz="2800" dirty="0" smtClean="0"/>
                        <a:t>DRC Assigns/Enters</a:t>
                      </a:r>
                      <a:endParaRPr lang="en-US" sz="2800" dirty="0"/>
                    </a:p>
                  </a:txBody>
                  <a:tcPr/>
                </a:tc>
                <a:tc hMerge="1">
                  <a:txBody>
                    <a:bodyPr/>
                    <a:lstStyle/>
                    <a:p>
                      <a:endParaRPr lang="en-US" dirty="0"/>
                    </a:p>
                  </a:txBody>
                  <a:tcPr/>
                </a:tc>
                <a:tc hMerge="1">
                  <a:txBody>
                    <a:bodyPr/>
                    <a:lstStyle/>
                    <a:p>
                      <a:endParaRPr lang="en-US" dirty="0"/>
                    </a:p>
                  </a:txBody>
                  <a:tcPr/>
                </a:tc>
              </a:tr>
              <a:tr h="370840">
                <a:tc>
                  <a:txBody>
                    <a:bodyPr/>
                    <a:lstStyle/>
                    <a:p>
                      <a:r>
                        <a:rPr lang="en-US" sz="2400" dirty="0" smtClean="0"/>
                        <a:t>CO42</a:t>
                      </a:r>
                      <a:endParaRPr lang="en-US" sz="2400" dirty="0"/>
                    </a:p>
                  </a:txBody>
                  <a:tcPr/>
                </a:tc>
                <a:tc>
                  <a:txBody>
                    <a:bodyPr/>
                    <a:lstStyle/>
                    <a:p>
                      <a:r>
                        <a:rPr lang="en-US" sz="2400" dirty="0" smtClean="0"/>
                        <a:t>75 points (75 max)</a:t>
                      </a:r>
                      <a:endParaRPr lang="en-US"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For a planning/goal setting session with DRC resulting in written measurable objectives </a:t>
                      </a:r>
                      <a:r>
                        <a:rPr lang="en-US" sz="2400" i="1" dirty="0" smtClean="0"/>
                        <a:t>(points assigned by DRC by the later of October 1 or 2 weeks after CRC)</a:t>
                      </a:r>
                    </a:p>
                  </a:txBody>
                  <a:tcPr/>
                </a:tc>
              </a:tr>
              <a:tr h="370840">
                <a:tc>
                  <a:txBody>
                    <a:bodyPr/>
                    <a:lstStyle/>
                    <a:p>
                      <a:r>
                        <a:rPr lang="en-US" sz="2400" dirty="0" smtClean="0"/>
                        <a:t>CO43</a:t>
                      </a:r>
                      <a:endParaRPr lang="en-US"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75 points (75 max)</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For establishing and updating Chapter long term strategic plan (minimum 3 years) with goals for Chapter growth, leadership, and financial stability. Plan to be submitted to DRC for approval no later than January 1 (</a:t>
                      </a:r>
                      <a:r>
                        <a:rPr lang="en-US" sz="2400" i="1" dirty="0" smtClean="0"/>
                        <a:t>points awarded by DRC by May 15</a:t>
                      </a:r>
                      <a:r>
                        <a:rPr lang="en-US" sz="2400" dirty="0" smtClean="0"/>
                        <a:t>)</a:t>
                      </a:r>
                    </a:p>
                  </a:txBody>
                  <a:tcPr/>
                </a:tc>
              </a:tr>
              <a:tr h="370840">
                <a:tc>
                  <a:txBody>
                    <a:bodyPr/>
                    <a:lstStyle/>
                    <a:p>
                      <a:r>
                        <a:rPr lang="en-US" sz="2400" dirty="0" smtClean="0"/>
                        <a:t>CO44</a:t>
                      </a:r>
                      <a:endParaRPr lang="en-US" sz="2400" dirty="0"/>
                    </a:p>
                  </a:txBody>
                  <a:tcPr/>
                </a:tc>
                <a:tc>
                  <a:txBody>
                    <a:bodyPr/>
                    <a:lstStyle/>
                    <a:p>
                      <a:r>
                        <a:rPr lang="en-US" sz="2400" dirty="0" smtClean="0"/>
                        <a:t>50 points</a:t>
                      </a:r>
                      <a:endParaRPr lang="en-US" sz="2400" dirty="0"/>
                    </a:p>
                  </a:txBody>
                  <a:tcPr/>
                </a:tc>
                <a:tc>
                  <a:txBody>
                    <a:bodyPr/>
                    <a:lstStyle/>
                    <a:p>
                      <a:r>
                        <a:rPr lang="en-US" sz="2400" dirty="0" smtClean="0"/>
                        <a:t>For each Chapter officer (other than Delegate or Alternate) who attends CRC</a:t>
                      </a:r>
                      <a:endParaRPr lang="en-US" sz="2400" dirty="0"/>
                    </a:p>
                  </a:txBody>
                  <a:tcPr/>
                </a:tc>
              </a:tr>
            </a:tbl>
          </a:graphicData>
        </a:graphic>
      </p:graphicFrame>
    </p:spTree>
    <p:extLst>
      <p:ext uri="{BB962C8B-B14F-4D97-AF65-F5344CB8AC3E}">
        <p14:creationId xmlns:p14="http://schemas.microsoft.com/office/powerpoint/2010/main" val="388035199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2017-18 PAOE: Chapter </a:t>
            </a:r>
            <a:r>
              <a:rPr lang="en-US" dirty="0" smtClean="0"/>
              <a:t>Operations</a:t>
            </a:r>
            <a:br>
              <a:rPr lang="en-US" dirty="0" smtClean="0"/>
            </a:br>
            <a:r>
              <a:rPr lang="en-US" dirty="0" smtClean="0"/>
              <a:t>DRC Assigns/Enters, continued</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89143879"/>
              </p:ext>
            </p:extLst>
          </p:nvPr>
        </p:nvGraphicFramePr>
        <p:xfrm>
          <a:off x="186267" y="1478492"/>
          <a:ext cx="10515600" cy="3810000"/>
        </p:xfrm>
        <a:graphic>
          <a:graphicData uri="http://schemas.openxmlformats.org/drawingml/2006/table">
            <a:tbl>
              <a:tblPr firstRow="1" bandRow="1">
                <a:tableStyleId>{5C22544A-7EE6-4342-B048-85BDC9FD1C3A}</a:tableStyleId>
              </a:tblPr>
              <a:tblGrid>
                <a:gridCol w="905933"/>
                <a:gridCol w="1515534"/>
                <a:gridCol w="8094133"/>
              </a:tblGrid>
              <a:tr h="370840">
                <a:tc gridSpan="3">
                  <a:txBody>
                    <a:bodyPr/>
                    <a:lstStyle/>
                    <a:p>
                      <a:pPr algn="ctr"/>
                      <a:r>
                        <a:rPr lang="en-US" sz="2800" dirty="0" smtClean="0"/>
                        <a:t>DRC Assigns/Enters</a:t>
                      </a:r>
                      <a:endParaRPr lang="en-US" sz="2800" dirty="0"/>
                    </a:p>
                  </a:txBody>
                  <a:tcPr/>
                </a:tc>
                <a:tc hMerge="1">
                  <a:txBody>
                    <a:bodyPr/>
                    <a:lstStyle/>
                    <a:p>
                      <a:endParaRPr lang="en-US" dirty="0"/>
                    </a:p>
                  </a:txBody>
                  <a:tcPr/>
                </a:tc>
                <a:tc hMerge="1">
                  <a:txBody>
                    <a:bodyPr/>
                    <a:lstStyle/>
                    <a:p>
                      <a:endParaRPr lang="en-US" dirty="0"/>
                    </a:p>
                  </a:txBody>
                  <a:tcPr/>
                </a:tc>
              </a:tr>
              <a:tr h="370840">
                <a:tc>
                  <a:txBody>
                    <a:bodyPr/>
                    <a:lstStyle/>
                    <a:p>
                      <a:r>
                        <a:rPr lang="en-US" sz="2400" dirty="0" smtClean="0"/>
                        <a:t>CO45</a:t>
                      </a:r>
                      <a:endParaRPr lang="en-US" sz="2400" dirty="0"/>
                    </a:p>
                  </a:txBody>
                  <a:tcPr/>
                </a:tc>
                <a:tc>
                  <a:txBody>
                    <a:bodyPr/>
                    <a:lstStyle/>
                    <a:p>
                      <a:r>
                        <a:rPr lang="en-US" sz="2400" dirty="0" smtClean="0"/>
                        <a:t>50 points</a:t>
                      </a:r>
                      <a:endParaRPr lang="en-US"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For President‐Elect attendance at President‐Elect Training</a:t>
                      </a:r>
                    </a:p>
                  </a:txBody>
                  <a:tcPr/>
                </a:tc>
              </a:tr>
              <a:tr h="370840">
                <a:tc>
                  <a:txBody>
                    <a:bodyPr/>
                    <a:lstStyle/>
                    <a:p>
                      <a:r>
                        <a:rPr lang="en-US" sz="2400" dirty="0" smtClean="0"/>
                        <a:t>CO46</a:t>
                      </a:r>
                      <a:endParaRPr lang="en-US"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50 points (50 max)</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For YEA Chapter Chair providing MBOs to YEA Regional Coordinator</a:t>
                      </a:r>
                    </a:p>
                  </a:txBody>
                  <a:tcPr/>
                </a:tc>
              </a:tr>
              <a:tr h="370840">
                <a:tc>
                  <a:txBody>
                    <a:bodyPr/>
                    <a:lstStyle/>
                    <a:p>
                      <a:r>
                        <a:rPr lang="en-US" sz="2400" dirty="0" smtClean="0"/>
                        <a:t>CO47</a:t>
                      </a:r>
                      <a:endParaRPr lang="en-US" sz="2400" dirty="0"/>
                    </a:p>
                  </a:txBody>
                  <a:tcPr/>
                </a:tc>
                <a:tc>
                  <a:txBody>
                    <a:bodyPr/>
                    <a:lstStyle/>
                    <a:p>
                      <a:r>
                        <a:rPr lang="en-US" sz="2400" dirty="0" smtClean="0"/>
                        <a:t>25 points (25 max)</a:t>
                      </a:r>
                      <a:endParaRPr lang="en-US"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For Chapter Nominating Committee Report (all Chapter officers &amp; committee chair positions filled) distributed by April 30 chapter meeting </a:t>
                      </a:r>
                      <a:r>
                        <a:rPr lang="en-US" sz="2400" i="1" dirty="0" smtClean="0"/>
                        <a:t>(points assigned by DRC by May 15)</a:t>
                      </a:r>
                    </a:p>
                  </a:txBody>
                  <a:tcPr/>
                </a:tc>
              </a:tr>
              <a:tr h="370840">
                <a:tc>
                  <a:txBody>
                    <a:bodyPr/>
                    <a:lstStyle/>
                    <a:p>
                      <a:r>
                        <a:rPr lang="en-US" sz="2400" dirty="0" smtClean="0"/>
                        <a:t>CO48</a:t>
                      </a:r>
                      <a:endParaRPr lang="en-US" sz="2400" dirty="0"/>
                    </a:p>
                  </a:txBody>
                  <a:tcPr/>
                </a:tc>
                <a:tc>
                  <a:txBody>
                    <a:bodyPr/>
                    <a:lstStyle/>
                    <a:p>
                      <a:r>
                        <a:rPr lang="en-US" sz="2400" dirty="0" smtClean="0"/>
                        <a:t>50 points (50 max)</a:t>
                      </a:r>
                      <a:endParaRPr lang="en-US" sz="2400" dirty="0"/>
                    </a:p>
                  </a:txBody>
                  <a:tcPr/>
                </a:tc>
                <a:tc>
                  <a:txBody>
                    <a:bodyPr/>
                    <a:lstStyle/>
                    <a:p>
                      <a:r>
                        <a:rPr lang="en-US" sz="2400" dirty="0" smtClean="0"/>
                        <a:t>For achieving goals established in planning session </a:t>
                      </a:r>
                      <a:r>
                        <a:rPr lang="en-US" sz="2400" i="1" dirty="0" smtClean="0"/>
                        <a:t>(points assigned by DRC by June 30)</a:t>
                      </a:r>
                      <a:endParaRPr lang="en-US" sz="2400" dirty="0"/>
                    </a:p>
                  </a:txBody>
                  <a:tcPr/>
                </a:tc>
              </a:tr>
            </a:tbl>
          </a:graphicData>
        </a:graphic>
      </p:graphicFrame>
    </p:spTree>
    <p:extLst>
      <p:ext uri="{BB962C8B-B14F-4D97-AF65-F5344CB8AC3E}">
        <p14:creationId xmlns:p14="http://schemas.microsoft.com/office/powerpoint/2010/main" val="410608582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2017-18 PAOE: </a:t>
            </a:r>
            <a:r>
              <a:rPr lang="en-US" dirty="0" smtClean="0"/>
              <a:t>Questions? </a:t>
            </a:r>
            <a:endParaRPr lang="en-US" dirty="0"/>
          </a:p>
        </p:txBody>
      </p:sp>
      <p:sp>
        <p:nvSpPr>
          <p:cNvPr id="3" name="Content Placeholder 2"/>
          <p:cNvSpPr>
            <a:spLocks noGrp="1"/>
          </p:cNvSpPr>
          <p:nvPr>
            <p:ph idx="1"/>
          </p:nvPr>
        </p:nvSpPr>
        <p:spPr/>
        <p:txBody>
          <a:bodyPr>
            <a:normAutofit/>
          </a:bodyPr>
          <a:lstStyle/>
          <a:p>
            <a:pPr marL="0" indent="0" algn="ctr">
              <a:buNone/>
            </a:pPr>
            <a:r>
              <a:rPr lang="en-US" sz="9600" dirty="0" smtClean="0"/>
              <a:t>Thank you!</a:t>
            </a:r>
            <a:endParaRPr lang="en-US" sz="9600" dirty="0"/>
          </a:p>
        </p:txBody>
      </p:sp>
    </p:spTree>
    <p:extLst>
      <p:ext uri="{BB962C8B-B14F-4D97-AF65-F5344CB8AC3E}">
        <p14:creationId xmlns:p14="http://schemas.microsoft.com/office/powerpoint/2010/main" val="4274343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PAOE Awards</a:t>
            </a:r>
            <a:endParaRPr lang="en-US" dirty="0"/>
          </a:p>
        </p:txBody>
      </p:sp>
      <p:sp>
        <p:nvSpPr>
          <p:cNvPr id="3" name="Content Placeholder 2"/>
          <p:cNvSpPr>
            <a:spLocks noGrp="1"/>
          </p:cNvSpPr>
          <p:nvPr>
            <p:ph idx="1"/>
          </p:nvPr>
        </p:nvSpPr>
        <p:spPr/>
        <p:txBody>
          <a:bodyPr>
            <a:normAutofit/>
          </a:bodyPr>
          <a:lstStyle/>
          <a:p>
            <a:pPr marL="0" indent="0">
              <a:lnSpc>
                <a:spcPct val="80000"/>
              </a:lnSpc>
              <a:buNone/>
            </a:pPr>
            <a:r>
              <a:rPr lang="en-US" dirty="0"/>
              <a:t>PAOE </a:t>
            </a:r>
            <a:r>
              <a:rPr lang="en-US" dirty="0" smtClean="0"/>
              <a:t>Award = </a:t>
            </a:r>
            <a:r>
              <a:rPr lang="en-US" dirty="0" smtClean="0"/>
              <a:t>minimum </a:t>
            </a:r>
            <a:r>
              <a:rPr lang="en-US" dirty="0"/>
              <a:t>in 5 of </a:t>
            </a:r>
            <a:r>
              <a:rPr lang="en-US" dirty="0" smtClean="0"/>
              <a:t>6 </a:t>
            </a:r>
            <a:r>
              <a:rPr lang="en-US" dirty="0" smtClean="0"/>
              <a:t>categories </a:t>
            </a:r>
            <a:endParaRPr lang="en-US" dirty="0" smtClean="0"/>
          </a:p>
          <a:p>
            <a:pPr marL="971550" lvl="1" indent="-514350">
              <a:lnSpc>
                <a:spcPct val="80000"/>
              </a:lnSpc>
              <a:buFont typeface="+mj-lt"/>
              <a:buAutoNum type="arabicPeriod"/>
            </a:pPr>
            <a:r>
              <a:rPr lang="en-US" dirty="0" smtClean="0"/>
              <a:t>Chapter Operations</a:t>
            </a:r>
          </a:p>
          <a:p>
            <a:pPr marL="971550" lvl="1" indent="-514350">
              <a:lnSpc>
                <a:spcPct val="80000"/>
              </a:lnSpc>
              <a:buFont typeface="+mj-lt"/>
              <a:buAutoNum type="arabicPeriod"/>
            </a:pPr>
            <a:r>
              <a:rPr lang="en-US" dirty="0" smtClean="0"/>
              <a:t>Chapter </a:t>
            </a:r>
            <a:r>
              <a:rPr lang="en-US" dirty="0"/>
              <a:t>Technology </a:t>
            </a:r>
            <a:r>
              <a:rPr lang="en-US" dirty="0" smtClean="0"/>
              <a:t>Transfer</a:t>
            </a:r>
          </a:p>
          <a:p>
            <a:pPr marL="971550" lvl="1" indent="-514350">
              <a:lnSpc>
                <a:spcPct val="80000"/>
              </a:lnSpc>
              <a:buFont typeface="+mj-lt"/>
              <a:buAutoNum type="arabicPeriod"/>
            </a:pPr>
            <a:r>
              <a:rPr lang="en-US" dirty="0" smtClean="0"/>
              <a:t>Grassroots </a:t>
            </a:r>
            <a:r>
              <a:rPr lang="en-US" dirty="0"/>
              <a:t>Government </a:t>
            </a:r>
            <a:r>
              <a:rPr lang="en-US" dirty="0" smtClean="0"/>
              <a:t>Advocacy</a:t>
            </a:r>
          </a:p>
          <a:p>
            <a:pPr marL="971550" lvl="1" indent="-514350">
              <a:lnSpc>
                <a:spcPct val="80000"/>
              </a:lnSpc>
              <a:buFont typeface="+mj-lt"/>
              <a:buAutoNum type="arabicPeriod"/>
            </a:pPr>
            <a:r>
              <a:rPr lang="en-US" dirty="0" smtClean="0"/>
              <a:t>Membership Promotion</a:t>
            </a:r>
          </a:p>
          <a:p>
            <a:pPr marL="971550" lvl="1" indent="-514350">
              <a:lnSpc>
                <a:spcPct val="80000"/>
              </a:lnSpc>
              <a:buFont typeface="+mj-lt"/>
              <a:buAutoNum type="arabicPeriod"/>
            </a:pPr>
            <a:r>
              <a:rPr lang="en-US" dirty="0" smtClean="0"/>
              <a:t>Research Promotion</a:t>
            </a:r>
          </a:p>
          <a:p>
            <a:pPr marL="971550" lvl="1" indent="-514350">
              <a:lnSpc>
                <a:spcPct val="80000"/>
              </a:lnSpc>
              <a:buFont typeface="+mj-lt"/>
              <a:buAutoNum type="arabicPeriod"/>
            </a:pPr>
            <a:r>
              <a:rPr lang="en-US" dirty="0" smtClean="0"/>
              <a:t>Student </a:t>
            </a:r>
            <a:r>
              <a:rPr lang="en-US" dirty="0"/>
              <a:t>Activities</a:t>
            </a:r>
          </a:p>
          <a:p>
            <a:pPr marL="0" indent="0">
              <a:lnSpc>
                <a:spcPct val="100000"/>
              </a:lnSpc>
              <a:buNone/>
            </a:pPr>
            <a:r>
              <a:rPr lang="en-US" dirty="0" smtClean="0"/>
              <a:t>Special </a:t>
            </a:r>
            <a:r>
              <a:rPr lang="en-US" dirty="0"/>
              <a:t>Citation </a:t>
            </a:r>
            <a:r>
              <a:rPr lang="en-US" dirty="0" smtClean="0"/>
              <a:t>= minimum </a:t>
            </a:r>
            <a:r>
              <a:rPr lang="en-US" dirty="0"/>
              <a:t>in 5 of the 6 categories, with </a:t>
            </a:r>
            <a:r>
              <a:rPr lang="en-US" dirty="0" smtClean="0">
                <a:latin typeface="Symbol" panose="05050102010706020507" pitchFamily="18" charset="2"/>
              </a:rPr>
              <a:t>³</a:t>
            </a:r>
            <a:r>
              <a:rPr lang="en-US" dirty="0" smtClean="0"/>
              <a:t>5,500 </a:t>
            </a:r>
            <a:r>
              <a:rPr lang="en-US" dirty="0"/>
              <a:t>points</a:t>
            </a:r>
          </a:p>
          <a:p>
            <a:pPr marL="0" indent="0">
              <a:lnSpc>
                <a:spcPct val="100000"/>
              </a:lnSpc>
              <a:buNone/>
            </a:pPr>
            <a:r>
              <a:rPr lang="en-US" dirty="0" smtClean="0"/>
              <a:t>Star Award = </a:t>
            </a:r>
            <a:r>
              <a:rPr lang="en-US" dirty="0" smtClean="0"/>
              <a:t>PAR </a:t>
            </a:r>
            <a:r>
              <a:rPr lang="en-US" dirty="0"/>
              <a:t>in all </a:t>
            </a:r>
            <a:r>
              <a:rPr lang="en-US" dirty="0" smtClean="0"/>
              <a:t>6 categories</a:t>
            </a:r>
            <a:endParaRPr lang="en-US" dirty="0"/>
          </a:p>
          <a:p>
            <a:endParaRPr lang="en-US" dirty="0"/>
          </a:p>
        </p:txBody>
      </p:sp>
    </p:spTree>
    <p:extLst>
      <p:ext uri="{BB962C8B-B14F-4D97-AF65-F5344CB8AC3E}">
        <p14:creationId xmlns:p14="http://schemas.microsoft.com/office/powerpoint/2010/main" val="2066406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PAOE Awards, continued</a:t>
            </a:r>
            <a:endParaRPr lang="en-US" dirty="0"/>
          </a:p>
        </p:txBody>
      </p:sp>
      <p:sp>
        <p:nvSpPr>
          <p:cNvPr id="3" name="Content Placeholder 2"/>
          <p:cNvSpPr>
            <a:spLocks noGrp="1"/>
          </p:cNvSpPr>
          <p:nvPr>
            <p:ph idx="1"/>
          </p:nvPr>
        </p:nvSpPr>
        <p:spPr/>
        <p:txBody>
          <a:bodyPr/>
          <a:lstStyle/>
          <a:p>
            <a:pPr marL="0" indent="0">
              <a:lnSpc>
                <a:spcPct val="80000"/>
              </a:lnSpc>
              <a:buNone/>
            </a:pPr>
            <a:r>
              <a:rPr lang="en-US" dirty="0"/>
              <a:t>Honor Roll </a:t>
            </a:r>
            <a:r>
              <a:rPr lang="en-US" dirty="0" smtClean="0"/>
              <a:t>= PAOE </a:t>
            </a:r>
            <a:r>
              <a:rPr lang="en-US" dirty="0"/>
              <a:t>for at least </a:t>
            </a:r>
            <a:r>
              <a:rPr lang="en-US" dirty="0" smtClean="0"/>
              <a:t>4 consecutive </a:t>
            </a:r>
            <a:r>
              <a:rPr lang="en-US" dirty="0"/>
              <a:t>years</a:t>
            </a:r>
          </a:p>
          <a:p>
            <a:pPr marL="0" indent="0">
              <a:lnSpc>
                <a:spcPct val="100000"/>
              </a:lnSpc>
              <a:buNone/>
            </a:pPr>
            <a:r>
              <a:rPr lang="en-US" dirty="0" smtClean="0"/>
              <a:t>High </a:t>
            </a:r>
            <a:r>
              <a:rPr lang="en-US" dirty="0"/>
              <a:t>Honor Roll </a:t>
            </a:r>
            <a:r>
              <a:rPr lang="en-US" dirty="0" smtClean="0"/>
              <a:t>= Star </a:t>
            </a:r>
            <a:r>
              <a:rPr lang="en-US" dirty="0"/>
              <a:t>for at least </a:t>
            </a:r>
            <a:r>
              <a:rPr lang="en-US" dirty="0" smtClean="0"/>
              <a:t>4 consecutive </a:t>
            </a:r>
            <a:r>
              <a:rPr lang="en-US" dirty="0"/>
              <a:t>years</a:t>
            </a:r>
          </a:p>
          <a:p>
            <a:pPr marL="0" indent="0">
              <a:lnSpc>
                <a:spcPct val="100000"/>
              </a:lnSpc>
              <a:buNone/>
            </a:pPr>
            <a:r>
              <a:rPr lang="en-US" dirty="0" smtClean="0"/>
              <a:t>Premier </a:t>
            </a:r>
            <a:r>
              <a:rPr lang="en-US" dirty="0" smtClean="0"/>
              <a:t>= PAOE </a:t>
            </a:r>
            <a:r>
              <a:rPr lang="en-US" dirty="0"/>
              <a:t>every year since the chapter's inception </a:t>
            </a:r>
            <a:r>
              <a:rPr lang="en-US" dirty="0" smtClean="0"/>
              <a:t>(or </a:t>
            </a:r>
            <a:r>
              <a:rPr lang="en-US" dirty="0"/>
              <a:t>since </a:t>
            </a:r>
            <a:r>
              <a:rPr lang="en-US" dirty="0" smtClean="0"/>
              <a:t>1970); </a:t>
            </a:r>
            <a:r>
              <a:rPr lang="en-US" dirty="0"/>
              <a:t>minimum of </a:t>
            </a:r>
            <a:r>
              <a:rPr lang="en-US" dirty="0" smtClean="0"/>
              <a:t>4 years</a:t>
            </a:r>
            <a:r>
              <a:rPr lang="en-US" dirty="0"/>
              <a:t>; chapter's </a:t>
            </a:r>
            <a:r>
              <a:rPr lang="en-US" dirty="0" smtClean="0"/>
              <a:t>1</a:t>
            </a:r>
            <a:r>
              <a:rPr lang="en-US" baseline="30000" dirty="0" smtClean="0"/>
              <a:t>st</a:t>
            </a:r>
            <a:r>
              <a:rPr lang="en-US" dirty="0" smtClean="0"/>
              <a:t> year </a:t>
            </a:r>
            <a:r>
              <a:rPr lang="en-US" dirty="0"/>
              <a:t>is excluded</a:t>
            </a:r>
          </a:p>
          <a:p>
            <a:endParaRPr lang="en-US" dirty="0"/>
          </a:p>
        </p:txBody>
      </p:sp>
    </p:spTree>
    <p:extLst>
      <p:ext uri="{BB962C8B-B14F-4D97-AF65-F5344CB8AC3E}">
        <p14:creationId xmlns:p14="http://schemas.microsoft.com/office/powerpoint/2010/main" val="14556579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PAOE Awards, continued</a:t>
            </a:r>
            <a:endParaRPr lang="en-US" dirty="0"/>
          </a:p>
        </p:txBody>
      </p:sp>
      <p:sp>
        <p:nvSpPr>
          <p:cNvPr id="3" name="Content Placeholder 2"/>
          <p:cNvSpPr>
            <a:spLocks noGrp="1"/>
          </p:cNvSpPr>
          <p:nvPr>
            <p:ph idx="1"/>
          </p:nvPr>
        </p:nvSpPr>
        <p:spPr/>
        <p:txBody>
          <a:bodyPr/>
          <a:lstStyle/>
          <a:p>
            <a:pPr marL="0" indent="0">
              <a:buNone/>
            </a:pPr>
            <a:r>
              <a:rPr lang="en-US" dirty="0" smtClean="0"/>
              <a:t>Chapter Sustainability Award</a:t>
            </a:r>
            <a:endParaRPr lang="en-US" sz="2400" dirty="0" smtClean="0"/>
          </a:p>
          <a:p>
            <a:pPr marL="457200" lvl="1" indent="0">
              <a:buNone/>
            </a:pPr>
            <a:r>
              <a:rPr lang="en-US" dirty="0" smtClean="0"/>
              <a:t>Certificate awarded to e</a:t>
            </a:r>
            <a:r>
              <a:rPr lang="en-US" dirty="0" smtClean="0"/>
              <a:t>ach </a:t>
            </a:r>
            <a:r>
              <a:rPr lang="en-US" dirty="0" smtClean="0"/>
              <a:t>Chapter </a:t>
            </a:r>
            <a:r>
              <a:rPr lang="en-US" dirty="0"/>
              <a:t>that obtains </a:t>
            </a:r>
            <a:r>
              <a:rPr lang="en-US" dirty="0" smtClean="0"/>
              <a:t>a total of at </a:t>
            </a:r>
            <a:r>
              <a:rPr lang="en-US" dirty="0"/>
              <a:t>least </a:t>
            </a:r>
            <a:r>
              <a:rPr lang="en-US" dirty="0" smtClean="0"/>
              <a:t>200 </a:t>
            </a:r>
            <a:r>
              <a:rPr lang="en-US" dirty="0"/>
              <a:t>points from </a:t>
            </a:r>
            <a:r>
              <a:rPr lang="en-US" u="sng" dirty="0" smtClean="0"/>
              <a:t>Sustainability </a:t>
            </a:r>
            <a:r>
              <a:rPr lang="en-US" u="sng" dirty="0"/>
              <a:t>Activities</a:t>
            </a:r>
            <a:r>
              <a:rPr lang="en-US" dirty="0"/>
              <a:t> in the </a:t>
            </a:r>
            <a:r>
              <a:rPr lang="en-US" b="1" dirty="0"/>
              <a:t>Chapter Operations</a:t>
            </a:r>
            <a:r>
              <a:rPr lang="en-US" dirty="0"/>
              <a:t> </a:t>
            </a:r>
            <a:r>
              <a:rPr lang="en-US" dirty="0" smtClean="0"/>
              <a:t>category</a:t>
            </a:r>
            <a:endParaRPr lang="en-US" dirty="0" smtClean="0"/>
          </a:p>
          <a:p>
            <a:pPr marL="0" indent="0">
              <a:lnSpc>
                <a:spcPct val="100000"/>
              </a:lnSpc>
              <a:buNone/>
            </a:pPr>
            <a:r>
              <a:rPr lang="en-US" dirty="0" smtClean="0"/>
              <a:t>Regional Sustainability Award</a:t>
            </a:r>
          </a:p>
          <a:p>
            <a:pPr marL="457200" lvl="1" indent="0">
              <a:buNone/>
            </a:pPr>
            <a:r>
              <a:rPr lang="en-US" dirty="0" smtClean="0"/>
              <a:t>Plaque and </a:t>
            </a:r>
            <a:r>
              <a:rPr lang="en-US" dirty="0" smtClean="0"/>
              <a:t>certificate awarded to </a:t>
            </a:r>
            <a:r>
              <a:rPr lang="en-US" dirty="0" smtClean="0"/>
              <a:t>Chapter </a:t>
            </a:r>
            <a:r>
              <a:rPr lang="en-US" dirty="0"/>
              <a:t>with the highest PAOE Sustainability point total (</a:t>
            </a:r>
            <a:r>
              <a:rPr lang="en-US" dirty="0" smtClean="0"/>
              <a:t>excluding Community </a:t>
            </a:r>
            <a:r>
              <a:rPr lang="en-US" dirty="0"/>
              <a:t>Sustainability Project points) </a:t>
            </a:r>
            <a:endParaRPr lang="en-US" dirty="0" smtClean="0"/>
          </a:p>
          <a:p>
            <a:endParaRPr lang="en-US" dirty="0"/>
          </a:p>
        </p:txBody>
      </p:sp>
    </p:spTree>
    <p:extLst>
      <p:ext uri="{BB962C8B-B14F-4D97-AF65-F5344CB8AC3E}">
        <p14:creationId xmlns:p14="http://schemas.microsoft.com/office/powerpoint/2010/main" val="18829886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PAOE Schedule</a:t>
            </a:r>
            <a:endParaRPr lang="en-US" dirty="0"/>
          </a:p>
        </p:txBody>
      </p:sp>
      <p:sp>
        <p:nvSpPr>
          <p:cNvPr id="3" name="Content Placeholder 2"/>
          <p:cNvSpPr>
            <a:spLocks noGrp="1"/>
          </p:cNvSpPr>
          <p:nvPr>
            <p:ph idx="1"/>
          </p:nvPr>
        </p:nvSpPr>
        <p:spPr/>
        <p:txBody>
          <a:bodyPr/>
          <a:lstStyle/>
          <a:p>
            <a:r>
              <a:rPr lang="en-US" dirty="0" smtClean="0"/>
              <a:t>July </a:t>
            </a:r>
            <a:r>
              <a:rPr lang="en-US" dirty="0"/>
              <a:t>1 </a:t>
            </a:r>
            <a:r>
              <a:rPr lang="en-US" dirty="0" smtClean="0"/>
              <a:t>through about July 15 each </a:t>
            </a:r>
            <a:r>
              <a:rPr lang="en-US" dirty="0"/>
              <a:t>year, PAOE </a:t>
            </a:r>
            <a:r>
              <a:rPr lang="en-US" dirty="0" smtClean="0"/>
              <a:t>is available </a:t>
            </a:r>
            <a:r>
              <a:rPr lang="en-US" dirty="0"/>
              <a:t>in </a:t>
            </a:r>
            <a:r>
              <a:rPr lang="en-US" b="1" dirty="0"/>
              <a:t>dual</a:t>
            </a:r>
            <a:r>
              <a:rPr lang="en-US" dirty="0"/>
              <a:t> </a:t>
            </a:r>
            <a:r>
              <a:rPr lang="en-US" dirty="0" smtClean="0"/>
              <a:t>form: the </a:t>
            </a:r>
            <a:r>
              <a:rPr lang="en-US" dirty="0"/>
              <a:t>current Society year and the previous Society </a:t>
            </a:r>
            <a:r>
              <a:rPr lang="en-US" dirty="0" smtClean="0"/>
              <a:t>year </a:t>
            </a:r>
          </a:p>
          <a:p>
            <a:r>
              <a:rPr lang="en-US" dirty="0" smtClean="0"/>
              <a:t>During this time, Chapters can enter </a:t>
            </a:r>
            <a:r>
              <a:rPr lang="en-US" dirty="0"/>
              <a:t>PAOE points for both years </a:t>
            </a:r>
            <a:r>
              <a:rPr lang="en-US" dirty="0" smtClean="0"/>
              <a:t>until </a:t>
            </a:r>
            <a:r>
              <a:rPr lang="en-US" dirty="0"/>
              <a:t>the </a:t>
            </a:r>
            <a:r>
              <a:rPr lang="en-US" dirty="0" smtClean="0"/>
              <a:t>cut-off </a:t>
            </a:r>
            <a:r>
              <a:rPr lang="en-US" dirty="0"/>
              <a:t>date for </a:t>
            </a:r>
            <a:r>
              <a:rPr lang="en-US" dirty="0" smtClean="0"/>
              <a:t>the </a:t>
            </a:r>
            <a:r>
              <a:rPr lang="en-US" dirty="0"/>
              <a:t>previous </a:t>
            </a:r>
            <a:r>
              <a:rPr lang="en-US" dirty="0" smtClean="0"/>
              <a:t>Society year</a:t>
            </a:r>
          </a:p>
          <a:p>
            <a:r>
              <a:rPr lang="en-US" dirty="0" smtClean="0"/>
              <a:t>Instructions for entering points are provided in PAOE Newsletter and on PAOE webpage</a:t>
            </a:r>
          </a:p>
          <a:p>
            <a:pPr marL="0" indent="0">
              <a:buNone/>
            </a:pPr>
            <a:endParaRPr lang="en-US" dirty="0"/>
          </a:p>
          <a:p>
            <a:pPr marL="0" indent="0">
              <a:buNone/>
            </a:pPr>
            <a:r>
              <a:rPr lang="en-US" i="1" dirty="0" smtClean="0"/>
              <a:t>If you have questions, contact </a:t>
            </a:r>
            <a:r>
              <a:rPr lang="en-US" i="1" u="sng" dirty="0">
                <a:hlinkClick r:id="rId2"/>
              </a:rPr>
              <a:t>RegionInfo@ashrae.org</a:t>
            </a:r>
            <a:endParaRPr lang="en-US" i="1" dirty="0"/>
          </a:p>
          <a:p>
            <a:endParaRPr lang="en-US" dirty="0"/>
          </a:p>
        </p:txBody>
      </p:sp>
    </p:spTree>
    <p:extLst>
      <p:ext uri="{BB962C8B-B14F-4D97-AF65-F5344CB8AC3E}">
        <p14:creationId xmlns:p14="http://schemas.microsoft.com/office/powerpoint/2010/main" val="38257594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PAOE Schedule, continued</a:t>
            </a:r>
            <a:endParaRPr lang="en-US" dirty="0"/>
          </a:p>
        </p:txBody>
      </p:sp>
      <p:sp>
        <p:nvSpPr>
          <p:cNvPr id="3" name="Content Placeholder 2"/>
          <p:cNvSpPr>
            <a:spLocks noGrp="1"/>
          </p:cNvSpPr>
          <p:nvPr>
            <p:ph idx="1"/>
          </p:nvPr>
        </p:nvSpPr>
        <p:spPr/>
        <p:txBody>
          <a:bodyPr/>
          <a:lstStyle/>
          <a:p>
            <a:r>
              <a:rPr lang="en-US" dirty="0"/>
              <a:t>November	</a:t>
            </a:r>
            <a:r>
              <a:rPr lang="en-US" dirty="0" smtClean="0"/>
              <a:t>	Reflects </a:t>
            </a:r>
            <a:r>
              <a:rPr lang="en-US" dirty="0"/>
              <a:t>October 31 results</a:t>
            </a:r>
          </a:p>
          <a:p>
            <a:r>
              <a:rPr lang="en-US" dirty="0"/>
              <a:t>January		Reflects December 31 results</a:t>
            </a:r>
          </a:p>
          <a:p>
            <a:r>
              <a:rPr lang="en-US" dirty="0"/>
              <a:t>March		</a:t>
            </a:r>
            <a:r>
              <a:rPr lang="en-US" dirty="0" smtClean="0"/>
              <a:t>Reflects </a:t>
            </a:r>
            <a:r>
              <a:rPr lang="en-US" dirty="0"/>
              <a:t>February 28 results</a:t>
            </a:r>
          </a:p>
          <a:p>
            <a:r>
              <a:rPr lang="en-US" dirty="0"/>
              <a:t>April			Reflects March 31 results</a:t>
            </a:r>
          </a:p>
          <a:p>
            <a:r>
              <a:rPr lang="en-US" dirty="0"/>
              <a:t>May			Reflects April 30 results</a:t>
            </a:r>
          </a:p>
          <a:p>
            <a:r>
              <a:rPr lang="en-US" dirty="0"/>
              <a:t>June			Reflects May 31 results</a:t>
            </a:r>
          </a:p>
          <a:p>
            <a:r>
              <a:rPr lang="en-US" dirty="0"/>
              <a:t>July 15		Final Entry of Reported Points</a:t>
            </a:r>
          </a:p>
          <a:p>
            <a:endParaRPr lang="en-US" dirty="0"/>
          </a:p>
        </p:txBody>
      </p:sp>
    </p:spTree>
    <p:extLst>
      <p:ext uri="{BB962C8B-B14F-4D97-AF65-F5344CB8AC3E}">
        <p14:creationId xmlns:p14="http://schemas.microsoft.com/office/powerpoint/2010/main" val="38762814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2017-18 PAOE: Chapter Operations</a:t>
            </a:r>
            <a:endParaRPr lang="en-US" dirty="0"/>
          </a:p>
        </p:txBody>
      </p:sp>
      <p:sp>
        <p:nvSpPr>
          <p:cNvPr id="3" name="Content Placeholder 2"/>
          <p:cNvSpPr>
            <a:spLocks noGrp="1"/>
          </p:cNvSpPr>
          <p:nvPr>
            <p:ph idx="1"/>
          </p:nvPr>
        </p:nvSpPr>
        <p:spPr/>
        <p:txBody>
          <a:bodyPr/>
          <a:lstStyle/>
          <a:p>
            <a:r>
              <a:rPr lang="en-US" dirty="0" smtClean="0"/>
              <a:t>Minimum </a:t>
            </a:r>
            <a:r>
              <a:rPr lang="en-US" u="sng" dirty="0" smtClean="0"/>
              <a:t>600</a:t>
            </a:r>
            <a:r>
              <a:rPr lang="en-US" dirty="0" smtClean="0"/>
              <a:t> points / </a:t>
            </a:r>
            <a:r>
              <a:rPr lang="en-US" dirty="0"/>
              <a:t>Par </a:t>
            </a:r>
            <a:r>
              <a:rPr lang="en-US" u="sng" dirty="0" smtClean="0"/>
              <a:t>1200</a:t>
            </a:r>
            <a:r>
              <a:rPr lang="en-US" dirty="0" smtClean="0"/>
              <a:t> points</a:t>
            </a:r>
            <a:endParaRPr lang="en-US" dirty="0"/>
          </a:p>
          <a:p>
            <a:r>
              <a:rPr lang="en-US" dirty="0" smtClean="0"/>
              <a:t>To reach minimum, Chapter Information Questionnaire (CIQ) must be submitted 60 </a:t>
            </a:r>
            <a:r>
              <a:rPr lang="en-US" dirty="0"/>
              <a:t>days prior to CRC</a:t>
            </a:r>
          </a:p>
          <a:p>
            <a:pPr marL="0" indent="0">
              <a:buNone/>
            </a:pPr>
            <a:endParaRPr lang="en-US" dirty="0" smtClean="0"/>
          </a:p>
          <a:p>
            <a:pPr marL="0" indent="0">
              <a:buNone/>
            </a:pPr>
            <a:r>
              <a:rPr lang="en-US" i="1" dirty="0" smtClean="0"/>
              <a:t>DRC has authority to approve exceptions</a:t>
            </a:r>
            <a:endParaRPr lang="en-US" i="1" dirty="0"/>
          </a:p>
          <a:p>
            <a:endParaRPr lang="en-US" dirty="0"/>
          </a:p>
        </p:txBody>
      </p:sp>
    </p:spTree>
    <p:extLst>
      <p:ext uri="{BB962C8B-B14F-4D97-AF65-F5344CB8AC3E}">
        <p14:creationId xmlns:p14="http://schemas.microsoft.com/office/powerpoint/2010/main" val="5725784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2017-18 PAOE: Chapter Operations, continued</a:t>
            </a:r>
            <a:endParaRPr lang="en-US" dirty="0"/>
          </a:p>
        </p:txBody>
      </p:sp>
      <p:sp>
        <p:nvSpPr>
          <p:cNvPr id="3" name="Content Placeholder 2"/>
          <p:cNvSpPr>
            <a:spLocks noGrp="1"/>
          </p:cNvSpPr>
          <p:nvPr>
            <p:ph idx="1"/>
          </p:nvPr>
        </p:nvSpPr>
        <p:spPr/>
        <p:txBody>
          <a:bodyPr>
            <a:normAutofit lnSpcReduction="10000"/>
          </a:bodyPr>
          <a:lstStyle/>
          <a:p>
            <a:r>
              <a:rPr lang="en-US" dirty="0" smtClean="0"/>
              <a:t>Completed </a:t>
            </a:r>
            <a:r>
              <a:rPr lang="en-US" dirty="0"/>
              <a:t>CIQ </a:t>
            </a:r>
            <a:r>
              <a:rPr lang="en-US" dirty="0" smtClean="0"/>
              <a:t>should </a:t>
            </a:r>
            <a:r>
              <a:rPr lang="en-US" dirty="0"/>
              <a:t>represent the </a:t>
            </a:r>
            <a:r>
              <a:rPr lang="en-US" dirty="0" smtClean="0"/>
              <a:t>Chapter </a:t>
            </a:r>
            <a:r>
              <a:rPr lang="en-US" dirty="0"/>
              <a:t>officers and </a:t>
            </a:r>
            <a:r>
              <a:rPr lang="en-US" dirty="0" smtClean="0"/>
              <a:t>committee </a:t>
            </a:r>
            <a:r>
              <a:rPr lang="en-US" dirty="0"/>
              <a:t>chairs for the </a:t>
            </a:r>
            <a:r>
              <a:rPr lang="en-US" dirty="0" smtClean="0"/>
              <a:t>following Society year</a:t>
            </a:r>
          </a:p>
          <a:p>
            <a:r>
              <a:rPr lang="en-US" dirty="0" smtClean="0"/>
              <a:t>Individual </a:t>
            </a:r>
            <a:r>
              <a:rPr lang="en-US" dirty="0"/>
              <a:t>serving in a chapter position must be </a:t>
            </a:r>
            <a:r>
              <a:rPr lang="en-US" dirty="0" smtClean="0"/>
              <a:t>ASHRAE </a:t>
            </a:r>
            <a:r>
              <a:rPr lang="en-US" dirty="0"/>
              <a:t>Member or Associate </a:t>
            </a:r>
            <a:r>
              <a:rPr lang="en-US" dirty="0" smtClean="0"/>
              <a:t>Member (exceptions: Webmaster, Newsletter </a:t>
            </a:r>
            <a:r>
              <a:rPr lang="en-US" dirty="0"/>
              <a:t>Editor </a:t>
            </a:r>
            <a:r>
              <a:rPr lang="en-US" dirty="0" smtClean="0"/>
              <a:t>can </a:t>
            </a:r>
            <a:r>
              <a:rPr lang="en-US" dirty="0"/>
              <a:t>be </a:t>
            </a:r>
            <a:r>
              <a:rPr lang="en-US" dirty="0" smtClean="0"/>
              <a:t>Student Member; YEA Chair can be Affiliate Member)</a:t>
            </a:r>
          </a:p>
          <a:p>
            <a:r>
              <a:rPr lang="en-US" dirty="0" smtClean="0"/>
              <a:t>No individual can </a:t>
            </a:r>
            <a:r>
              <a:rPr lang="en-US" dirty="0"/>
              <a:t>serve in more than one officer position (</a:t>
            </a:r>
            <a:r>
              <a:rPr lang="en-US" dirty="0" smtClean="0"/>
              <a:t>exception: in Chapters with &lt; 75 members, one person can hold </a:t>
            </a:r>
            <a:r>
              <a:rPr lang="en-US" dirty="0"/>
              <a:t>two </a:t>
            </a:r>
            <a:r>
              <a:rPr lang="en-US" dirty="0" smtClean="0"/>
              <a:t>positions)</a:t>
            </a:r>
          </a:p>
          <a:p>
            <a:r>
              <a:rPr lang="en-US" dirty="0" smtClean="0"/>
              <a:t>Chapter </a:t>
            </a:r>
            <a:r>
              <a:rPr lang="en-US" dirty="0"/>
              <a:t>officer may also serve in </a:t>
            </a:r>
            <a:r>
              <a:rPr lang="en-US" dirty="0" smtClean="0"/>
              <a:t>one committee </a:t>
            </a:r>
            <a:r>
              <a:rPr lang="en-US" dirty="0"/>
              <a:t>chair </a:t>
            </a:r>
            <a:r>
              <a:rPr lang="en-US" dirty="0" smtClean="0"/>
              <a:t>position</a:t>
            </a:r>
          </a:p>
          <a:p>
            <a:pPr marL="0" indent="0">
              <a:buNone/>
            </a:pPr>
            <a:endParaRPr lang="en-US" dirty="0" smtClean="0"/>
          </a:p>
          <a:p>
            <a:pPr marL="0" indent="0">
              <a:buNone/>
            </a:pPr>
            <a:r>
              <a:rPr lang="en-US" i="1" dirty="0" smtClean="0"/>
              <a:t>DRC </a:t>
            </a:r>
            <a:r>
              <a:rPr lang="en-US" i="1" dirty="0"/>
              <a:t>responsible for determining if criteria are met</a:t>
            </a:r>
          </a:p>
          <a:p>
            <a:pPr marL="0" indent="0">
              <a:buNone/>
            </a:pPr>
            <a:endParaRPr lang="en-US" dirty="0"/>
          </a:p>
        </p:txBody>
      </p:sp>
    </p:spTree>
    <p:extLst>
      <p:ext uri="{BB962C8B-B14F-4D97-AF65-F5344CB8AC3E}">
        <p14:creationId xmlns:p14="http://schemas.microsoft.com/office/powerpoint/2010/main" val="378185044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385</TotalTime>
  <Words>1988</Words>
  <Application>Microsoft Office PowerPoint</Application>
  <PresentationFormat>Widescreen</PresentationFormat>
  <Paragraphs>249</Paragraphs>
  <Slides>28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Arial</vt:lpstr>
      <vt:lpstr>Calibri</vt:lpstr>
      <vt:lpstr>Calibri Light</vt:lpstr>
      <vt:lpstr>Symbol</vt:lpstr>
      <vt:lpstr>Office Theme</vt:lpstr>
      <vt:lpstr>PowerPoint Presentation</vt:lpstr>
      <vt:lpstr>PAOE Purposes</vt:lpstr>
      <vt:lpstr>PAOE Awards</vt:lpstr>
      <vt:lpstr>PAOE Awards, continued</vt:lpstr>
      <vt:lpstr>PAOE Awards, continued</vt:lpstr>
      <vt:lpstr>PAOE Schedule</vt:lpstr>
      <vt:lpstr>PAOE Schedule, continued</vt:lpstr>
      <vt:lpstr>2017-18 PAOE: Chapter Operations</vt:lpstr>
      <vt:lpstr>2017-18 PAOE: Chapter Operations, continued</vt:lpstr>
      <vt:lpstr>2017-18 PAOE: Chapter Operations Categories</vt:lpstr>
      <vt:lpstr>2017-18 PAOE: Chapter Operations Efficient Use of Volunteers’ Time</vt:lpstr>
      <vt:lpstr>2017-18 PAOE: Chapter Operations Efficient Use of Volunteers’ Time, continued</vt:lpstr>
      <vt:lpstr>2017-18 PAOE: Chapter Operations Efficient Use of Volunteers’ Time, continued</vt:lpstr>
      <vt:lpstr>2017-18 PAOE: Chapter Operations Planning</vt:lpstr>
      <vt:lpstr>2017-18 PAOE: Chapter Operations Meetings</vt:lpstr>
      <vt:lpstr>2017-18 PAOE: Chapter Operations Meetings, continued</vt:lpstr>
      <vt:lpstr>2017-18 PAOE: Chapter Operations Meetings, continued</vt:lpstr>
      <vt:lpstr>2017-18 PAOE: Chapter Operations Meetings, continued</vt:lpstr>
      <vt:lpstr>2017-18 PAOE: Chapter Operations Communications</vt:lpstr>
      <vt:lpstr>2017-18 PAOE: Chapter Operations YEA Activities</vt:lpstr>
      <vt:lpstr>2017-18 PAOE: Chapter Operations Honors and Awards Activities</vt:lpstr>
      <vt:lpstr>2017-18 PAOE: Chapter Operations Sustainability Activities</vt:lpstr>
      <vt:lpstr>2017-18 PAOE: Chapter Operations Sustainability Activities, continued</vt:lpstr>
      <vt:lpstr>2017-18 PAOE: Chapter Operations Sustainability Activities, continued</vt:lpstr>
      <vt:lpstr>2017-18 PAOE: Chapter Operations DRC Assigns/Enters</vt:lpstr>
      <vt:lpstr>2017-18 PAOE: Chapter Operations DRC Assigns/Enters, continued</vt:lpstr>
      <vt:lpstr>2017-18 PAOE: Chapter Operations DRC Assigns/Enters, continued</vt:lpstr>
      <vt:lpstr>2017-18 PAOE: Questions? </vt:lpstr>
    </vt:vector>
  </TitlesOfParts>
  <Company>ASHRAE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Joyce, Megan</dc:creator>
  <cp:lastModifiedBy>Abrams, Joyce</cp:lastModifiedBy>
  <cp:revision>94</cp:revision>
  <dcterms:created xsi:type="dcterms:W3CDTF">2017-02-06T18:00:44Z</dcterms:created>
  <dcterms:modified xsi:type="dcterms:W3CDTF">2017-08-14T15:01:49Z</dcterms:modified>
</cp:coreProperties>
</file>