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6"/>
  </p:notesMasterIdLst>
  <p:sldIdLst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00"/>
    <a:srgbClr val="182B89"/>
    <a:srgbClr val="B4FF46"/>
    <a:srgbClr val="09209D"/>
    <a:srgbClr val="135BB9"/>
    <a:srgbClr val="A8EA3F"/>
    <a:srgbClr val="91C5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0" autoAdjust="0"/>
    <p:restoredTop sz="94660"/>
  </p:normalViewPr>
  <p:slideViewPr>
    <p:cSldViewPr snapToObjects="1">
      <p:cViewPr>
        <p:scale>
          <a:sx n="110" d="100"/>
          <a:sy n="110" d="100"/>
        </p:scale>
        <p:origin x="-438" y="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16A383-C870-4E49-9CF5-AB0B8EFB242E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35E5CE-423F-4877-9556-807752399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EAD63-4291-4733-B087-F01DF0BD9817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9CCDE-3C18-499A-8347-1C31FF6977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1245-3C46-4373-8FF8-2ED7D50C6E36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15FD-2C05-435C-8D71-2D23CA1A46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75376-DBA3-47FA-B8F7-67CABE4D5AE3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A459E-E800-4DA1-AB4C-C1C814B2AD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D98B6-BB78-4892-AEAB-13388AB79D90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E4F81-D380-4B7A-A9FE-01E6AF8185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2303-866E-4FDC-840B-F18CEC738B14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1D7B9-6C1F-49E6-B712-057B29E289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10D2-CB06-48DF-9E2F-A60C31FCD85D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2824E-E44E-426A-B10E-D54D2AFCA1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B776-2220-421A-88C3-0FACD84C3568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C6AD-FE05-446D-8260-5808B2B99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1A13-DC0D-4963-8EAA-39EB3AD82DF0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509DB-4865-40CD-8F9D-0E8C32030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C40A4-068D-4088-8244-AC125B41FB2A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8B03-D886-456E-BE8A-22618C4054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5EA12-7FAE-44CE-8BD7-81BC8E300E7D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16DD7-11EC-46AB-846A-161FAF126F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5A8AA-AD62-47DB-B3BF-BB7692184B97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653E0-EFB4-4C12-9E44-36CC99BE53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4A04-F25D-4966-9012-80F88D0EF421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71C6-0295-4453-91CF-53E2147DC9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B97A-81EF-407F-A380-2BDE8EE3E8AE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D376-442C-47C0-A458-EA25D0B5D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919D9-1FCD-4FB1-932B-D240417946B0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3E49-E2B7-4722-A3A9-E8AB6013A6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B2D46-31E5-4FF5-A2F1-CA1D5487D0BB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321C7-8A17-453F-9B02-D3C688008A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EAE50-5F54-483B-A9AC-21F76D245ADB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30320-C218-4D20-B2C6-A6231B42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084F8-3390-4F99-98E8-F064A90ABCC7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ECC27-A390-40C8-B71F-7F1DE11944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95698-96B2-400B-9A0C-25986E7CA817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D9BCC-F656-42D1-99BA-302B24734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F4E2E-6850-4011-A34B-AF58000C770F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C902C-B1F9-4F06-A0B6-B7FC27A45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4246-4FC5-4570-A37B-FF4D28F8F581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B93A3-53B9-4812-9337-F6C4B8544F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C71E6-734C-49AD-81D4-5E2CF8726B23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3A6F6-F61D-41BD-982B-6AC24ED2F6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0825C-1CF5-41D5-B847-0A63BCF86B09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20095-4D11-40C0-AB04-B82600ACA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3CD443-2EAD-455F-BAA7-5DDB2957ACBD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AB5B7F-C2BC-4891-A4B2-159FCA0260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524000"/>
            <a:ext cx="7924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7F05B8-C5F2-4FAA-8054-2AE0F228AEDC}" type="datetimeFigureOut">
              <a:rPr lang="en-US"/>
              <a:pPr>
                <a:defRPr/>
              </a:pPr>
              <a:t>6/4/2013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36D6BB-B0C4-41C6-AC9F-6A86A456FA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 pitchFamily="34" charset="0"/>
          <a:ea typeface="+mj-ea"/>
          <a:cs typeface="Helvetic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b="1" kern="0" dirty="0" smtClean="0">
                <a:solidFill>
                  <a:schemeClr val="bg1"/>
                </a:solidFill>
              </a:rPr>
              <a:t>Selecting your Chapter Leadership</a:t>
            </a:r>
            <a:endParaRPr lang="en-US" b="1" kern="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SzPct val="100000"/>
              <a:buFont typeface="Wingdings" pitchFamily="2" charset="2"/>
              <a:buChar char="ü"/>
              <a:defRPr/>
            </a:pPr>
            <a:r>
              <a:rPr lang="en-US" sz="3200" dirty="0" smtClean="0"/>
              <a:t>Invite New and YEA members to participate </a:t>
            </a:r>
          </a:p>
          <a:p>
            <a:pPr marL="228600" indent="-228600" eaLnBrk="1" hangingPunct="1">
              <a:buSzPct val="100000"/>
              <a:buFont typeface="Wingdings" pitchFamily="2" charset="2"/>
              <a:buChar char="ü"/>
              <a:defRPr/>
            </a:pPr>
            <a:r>
              <a:rPr lang="en-US" sz="3200" dirty="0" smtClean="0"/>
              <a:t>Includes chapter officers, committee chairs and Board of Governors </a:t>
            </a:r>
          </a:p>
          <a:p>
            <a:pPr marL="228600" indent="-228600" eaLnBrk="1" hangingPunct="1">
              <a:buSzPct val="100000"/>
              <a:buFont typeface="Wingdings" pitchFamily="2" charset="2"/>
              <a:buChar char="ü"/>
              <a:defRPr/>
            </a:pPr>
            <a:r>
              <a:rPr lang="en-US" sz="3200" dirty="0" smtClean="0"/>
              <a:t>Make sure leaders understand their commitment and responsibilities</a:t>
            </a:r>
          </a:p>
          <a:p>
            <a:pPr eaLnBrk="1" hangingPunct="1">
              <a:buSzPct val="100000"/>
              <a:buFont typeface="Wingdings" pitchFamily="2" charset="2"/>
              <a:buChar char="ü"/>
              <a:defRPr/>
            </a:pPr>
            <a:r>
              <a:rPr lang="en-US" sz="3200" dirty="0" smtClean="0"/>
              <a:t>Select your leadership team early</a:t>
            </a:r>
          </a:p>
          <a:p>
            <a:pPr marL="228600" indent="-228600" eaLnBrk="1" hangingPunct="1">
              <a:buSzPct val="100000"/>
              <a:buFont typeface="Wingdings" pitchFamily="2" charset="2"/>
              <a:buChar char="ü"/>
              <a:defRPr/>
            </a:pPr>
            <a:r>
              <a:rPr lang="en-US" sz="3200" dirty="0" smtClean="0"/>
              <a:t>Consider assigning mentors for each position-Past Presidents?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kern="0" dirty="0" smtClean="0">
                <a:solidFill>
                  <a:schemeClr val="bg1"/>
                </a:solidFill>
              </a:rPr>
              <a:t>Key Committee Chairs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924800" cy="5334000"/>
          </a:xfrm>
        </p:spPr>
        <p:txBody>
          <a:bodyPr>
            <a:normAutofit fontScale="62500" lnSpcReduction="20000"/>
          </a:bodyPr>
          <a:lstStyle/>
          <a:p>
            <a:pPr marL="228600" indent="-228600" eaLnBrk="1" hangingPunct="1">
              <a:lnSpc>
                <a:spcPct val="90000"/>
              </a:lnSpc>
              <a:buSzPct val="100000"/>
              <a:defRPr/>
            </a:pPr>
            <a:r>
              <a:rPr lang="en-US" sz="3500" b="1" kern="0" dirty="0" smtClean="0"/>
              <a:t>ASHRAE Grassroots Committees</a:t>
            </a:r>
          </a:p>
          <a:p>
            <a:pPr marL="228600" indent="-228600"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endParaRPr lang="en-US" sz="3500" kern="0" dirty="0" smtClean="0"/>
          </a:p>
          <a:p>
            <a:pPr marL="228600" indent="-228600"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Chapter Technology Transfer (includes Chapter Programs and Technology Awards)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Membership Promotion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Research Promotion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Student Activities 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dirty="0" smtClean="0"/>
              <a:t>Grassroots Government Activities</a:t>
            </a:r>
            <a:endParaRPr lang="en-US" sz="3500" kern="0" dirty="0" smtClean="0"/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YEA</a:t>
            </a:r>
          </a:p>
          <a:p>
            <a:pPr eaLnBrk="1" hangingPunct="1">
              <a:lnSpc>
                <a:spcPct val="90000"/>
              </a:lnSpc>
              <a:buSzPct val="100000"/>
              <a:defRPr/>
            </a:pPr>
            <a:endParaRPr lang="en-US" sz="3500" b="1" kern="0" dirty="0" smtClean="0"/>
          </a:p>
          <a:p>
            <a:pPr eaLnBrk="1" hangingPunct="1">
              <a:lnSpc>
                <a:spcPct val="90000"/>
              </a:lnSpc>
              <a:buSzPct val="100000"/>
              <a:defRPr/>
            </a:pPr>
            <a:r>
              <a:rPr lang="en-US" sz="3500" b="1" kern="0" dirty="0" smtClean="0"/>
              <a:t>Other </a:t>
            </a:r>
            <a:r>
              <a:rPr lang="en-US" sz="3500" b="1" kern="0" dirty="0" smtClean="0"/>
              <a:t>Committees (see MCO for more detailed list)</a:t>
            </a:r>
            <a:endParaRPr lang="en-US" sz="3500" b="1" kern="0" dirty="0" smtClean="0"/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Refrigeration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History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Honors and Awards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Webmaster </a:t>
            </a:r>
            <a:r>
              <a:rPr lang="en-US" sz="3500" kern="0" dirty="0" smtClean="0"/>
              <a:t>(Electronic Communications)</a:t>
            </a:r>
          </a:p>
          <a:p>
            <a:pPr eaLnBrk="1" hangingPunct="1">
              <a:lnSpc>
                <a:spcPct val="90000"/>
              </a:lnSpc>
              <a:buSzPct val="100000"/>
              <a:buFont typeface="Wingdings" pitchFamily="2" charset="2"/>
              <a:buChar char="ü"/>
              <a:defRPr/>
            </a:pPr>
            <a:r>
              <a:rPr lang="en-US" sz="3500" kern="0" dirty="0" smtClean="0"/>
              <a:t>Communications/Newsletter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  <a:latin typeface="Helvetica" pitchFamily="34" charset="0"/>
                <a:cs typeface="Helvetica" pitchFamily="34" charset="0"/>
              </a:rPr>
              <a:t>Appointing Committee Chairs</a:t>
            </a:r>
            <a:endParaRPr lang="en-US" smtClean="0">
              <a:solidFill>
                <a:schemeClr val="bg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924800" cy="5181600"/>
          </a:xfrm>
        </p:spPr>
        <p:txBody>
          <a:bodyPr>
            <a:normAutofit fontScale="92500" lnSpcReduction="20000"/>
          </a:bodyPr>
          <a:lstStyle/>
          <a:p>
            <a:pPr marL="228600" indent="-228600" eaLnBrk="1" hangingPunct="1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200" dirty="0" smtClean="0"/>
              <a:t>Explain the job requirements</a:t>
            </a:r>
          </a:p>
          <a:p>
            <a:pPr marL="228600" indent="-228600" eaLnBrk="1" hangingPunct="1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200" b="1" dirty="0" smtClean="0"/>
              <a:t>Do Not downplay the job or </a:t>
            </a:r>
            <a:r>
              <a:rPr lang="en-US" sz="3200" b="1" dirty="0" smtClean="0"/>
              <a:t>the time </a:t>
            </a:r>
            <a:r>
              <a:rPr lang="en-US" sz="3200" b="1" dirty="0" smtClean="0"/>
              <a:t>commitment involved</a:t>
            </a:r>
          </a:p>
          <a:p>
            <a:pPr marL="228600" indent="-228600" eaLnBrk="1" hangingPunct="1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200" dirty="0" smtClean="0"/>
              <a:t>Attendance at CRC or Centralized Training is expected, PAOE points awarded for attendance</a:t>
            </a:r>
          </a:p>
          <a:p>
            <a:pPr marL="228600" indent="-228600" eaLnBrk="1" hangingPunct="1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200" dirty="0" smtClean="0"/>
              <a:t>Use letter, e-mail, phone call, or personal visit to explain why candidate was selected &amp; why it is important that they serve</a:t>
            </a:r>
          </a:p>
          <a:p>
            <a:pPr marL="228600" indent="-228600" eaLnBrk="1" hangingPunct="1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200" dirty="0" smtClean="0"/>
              <a:t>Stress the importance of working committees (more than a committee of one)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160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Helvetica</vt:lpstr>
      <vt:lpstr>Calibri</vt:lpstr>
      <vt:lpstr>Wingdings</vt:lpstr>
      <vt:lpstr>Office Theme</vt:lpstr>
      <vt:lpstr>Custom Design</vt:lpstr>
      <vt:lpstr>Selecting your Chapter Leadership</vt:lpstr>
      <vt:lpstr>Key Committee Chairs</vt:lpstr>
      <vt:lpstr>Appointing Committee Chairs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Vickie Grant</cp:lastModifiedBy>
  <cp:revision>71</cp:revision>
  <dcterms:created xsi:type="dcterms:W3CDTF">2011-12-07T19:09:13Z</dcterms:created>
  <dcterms:modified xsi:type="dcterms:W3CDTF">2013-06-04T18:05:14Z</dcterms:modified>
</cp:coreProperties>
</file>