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5" r:id="rId2"/>
  </p:sldMasterIdLst>
  <p:notesMasterIdLst>
    <p:notesMasterId r:id="rId32"/>
  </p:notesMasterIdLst>
  <p:sldIdLst>
    <p:sldId id="258" r:id="rId3"/>
    <p:sldId id="259" r:id="rId4"/>
    <p:sldId id="262" r:id="rId5"/>
    <p:sldId id="265" r:id="rId6"/>
    <p:sldId id="266" r:id="rId7"/>
    <p:sldId id="267" r:id="rId8"/>
    <p:sldId id="268" r:id="rId9"/>
    <p:sldId id="286" r:id="rId10"/>
    <p:sldId id="287" r:id="rId11"/>
    <p:sldId id="288" r:id="rId12"/>
    <p:sldId id="289" r:id="rId13"/>
    <p:sldId id="269" r:id="rId14"/>
    <p:sldId id="271" r:id="rId15"/>
    <p:sldId id="272" r:id="rId16"/>
    <p:sldId id="297" r:id="rId17"/>
    <p:sldId id="275" r:id="rId18"/>
    <p:sldId id="277" r:id="rId19"/>
    <p:sldId id="279" r:id="rId20"/>
    <p:sldId id="280" r:id="rId21"/>
    <p:sldId id="282" r:id="rId22"/>
    <p:sldId id="284" r:id="rId23"/>
    <p:sldId id="273" r:id="rId24"/>
    <p:sldId id="293" r:id="rId25"/>
    <p:sldId id="296" r:id="rId26"/>
    <p:sldId id="290" r:id="rId27"/>
    <p:sldId id="292" r:id="rId28"/>
    <p:sldId id="291" r:id="rId29"/>
    <p:sldId id="294" r:id="rId30"/>
    <p:sldId id="295" r:id="rId3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5BB9"/>
    <a:srgbClr val="006600"/>
    <a:srgbClr val="182B89"/>
    <a:srgbClr val="B4FF46"/>
    <a:srgbClr val="09209D"/>
    <a:srgbClr val="A8EA3F"/>
    <a:srgbClr val="91C5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00" autoAdjust="0"/>
    <p:restoredTop sz="94660"/>
  </p:normalViewPr>
  <p:slideViewPr>
    <p:cSldViewPr snapToObjects="1">
      <p:cViewPr varScale="1">
        <p:scale>
          <a:sx n="62" d="100"/>
          <a:sy n="62" d="100"/>
        </p:scale>
        <p:origin x="1612"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5374C1C-662E-464A-A22D-5D96C218388A}" type="datetimeFigureOut">
              <a:rPr lang="en-US"/>
              <a:pPr>
                <a:defRPr/>
              </a:pPr>
              <a:t>5/19/2021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76E47F5-6012-4741-B428-A42E2582D100}" type="slidenum">
              <a:rPr lang="en-US"/>
              <a:pPr>
                <a:defRPr/>
              </a:pPr>
              <a:t>‹#›</a:t>
            </a:fld>
            <a:endParaRPr lang="en-US" dirty="0"/>
          </a:p>
        </p:txBody>
      </p:sp>
    </p:spTree>
    <p:extLst>
      <p:ext uri="{BB962C8B-B14F-4D97-AF65-F5344CB8AC3E}">
        <p14:creationId xmlns:p14="http://schemas.microsoft.com/office/powerpoint/2010/main" val="20427985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FD89A19-379E-4FF5-90B6-DFEBC6E9BE46}" type="slidenum">
              <a:rPr lang="en-US"/>
              <a:pPr fontAlgn="base">
                <a:spcBef>
                  <a:spcPct val="0"/>
                </a:spcBef>
                <a:spcAft>
                  <a:spcPct val="0"/>
                </a:spcAft>
              </a:pPr>
              <a:t>1</a:t>
            </a:fld>
            <a:endParaRPr lang="en-US" dirty="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a:spcBef>
                <a:spcPct val="0"/>
              </a:spcBef>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B8E8430-BC14-4D2C-867E-48DA0412FD2C}" type="datetimeFigureOut">
              <a:rPr lang="en-US"/>
              <a:pPr>
                <a:defRPr/>
              </a:pPr>
              <a:t>5/19/2021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BF14BE-BA85-495A-9BAE-53E6FA3CFC6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F085B8-E675-4614-8910-88E579F2E596}" type="datetimeFigureOut">
              <a:rPr lang="en-US"/>
              <a:pPr>
                <a:defRPr/>
              </a:pPr>
              <a:t>5/19/2021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38CCC8-AE38-46B6-8CE8-BF250764D21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94E5922-9B2B-42E3-81A9-451DB6724AF3}" type="datetimeFigureOut">
              <a:rPr lang="en-US"/>
              <a:pPr>
                <a:defRPr/>
              </a:pPr>
              <a:t>5/19/2021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9D56BF-8080-4EE8-A9B4-AB097DEFAB6B}"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1C96B052-7570-455B-ADAC-66D26D3A8752}" type="datetimeFigureOut">
              <a:rPr lang="en-US" smtClean="0"/>
              <a:pPr>
                <a:defRPr/>
              </a:pPr>
              <a:t>5/19/2021</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E5A2030-5921-4A63-8AA1-08EF6B297D29}" type="slidenum">
              <a:rPr lang="en-US" smtClean="0"/>
              <a:pPr>
                <a:defRPr/>
              </a:pPr>
              <a:t>‹#›</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0" y="0"/>
            <a:ext cx="9135880" cy="6858000"/>
          </a:xfrm>
          <a:prstGeom prst="rect">
            <a:avLst/>
          </a:prstGeom>
        </p:spPr>
      </p:pic>
    </p:spTree>
    <p:extLst>
      <p:ext uri="{BB962C8B-B14F-4D97-AF65-F5344CB8AC3E}">
        <p14:creationId xmlns:p14="http://schemas.microsoft.com/office/powerpoint/2010/main" val="2911267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43543"/>
          </a:xfrm>
        </p:spPr>
        <p:txBody>
          <a:bodyPr>
            <a:normAutofit/>
          </a:bodyPr>
          <a:lstStyle>
            <a:lvl1pPr>
              <a:defRPr sz="27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33D831C-DC55-43E4-BA9F-97B1750856FB}" type="datetimeFigureOut">
              <a:rPr lang="en-US" smtClean="0"/>
              <a:pPr>
                <a:defRPr/>
              </a:pPr>
              <a:t>5/19/2021</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881E001-7DD5-4F0D-8BAF-5BA5BB1C58AE}" type="slidenum">
              <a:rPr lang="en-US" smtClean="0"/>
              <a:pPr>
                <a:defRPr/>
              </a:pPr>
              <a:t>‹#›</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3041" y="5585094"/>
            <a:ext cx="835723" cy="771257"/>
          </a:xfrm>
          <a:prstGeom prst="rect">
            <a:avLst/>
          </a:prstGeom>
        </p:spPr>
      </p:pic>
    </p:spTree>
    <p:extLst>
      <p:ext uri="{BB962C8B-B14F-4D97-AF65-F5344CB8AC3E}">
        <p14:creationId xmlns:p14="http://schemas.microsoft.com/office/powerpoint/2010/main" val="1167199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2CAB1A-5E49-41C6-BB0E-2BF5AE34F907}" type="datetimeFigureOut">
              <a:rPr lang="en-US"/>
              <a:pPr>
                <a:defRPr/>
              </a:pPr>
              <a:t>5/19/2021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FCCA86-E07B-4556-9608-F2EFDFBAFA9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EC59DB3-1DC6-4FCC-B51E-67A9C4183DC4}" type="datetimeFigureOut">
              <a:rPr lang="en-US"/>
              <a:pPr>
                <a:defRPr/>
              </a:pPr>
              <a:t>5/19/2021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2757A0-903B-487C-8FEC-FB3E573C53F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FF60BD7-5CFD-4DBA-932B-35DD885517F8}" type="datetimeFigureOut">
              <a:rPr lang="en-US"/>
              <a:pPr>
                <a:defRPr/>
              </a:pPr>
              <a:t>5/19/2021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7B2388-572D-4807-9F7F-74E6FBB7AC2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3EB85F3-4338-486E-ABCA-D29DADBE4535}" type="datetimeFigureOut">
              <a:rPr lang="en-US"/>
              <a:pPr>
                <a:defRPr/>
              </a:pPr>
              <a:t>5/19/2021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D161C6C-6213-450E-9598-B87EA120470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D0B3C30-DA33-4C7D-8C9E-912E5E36D26D}" type="datetimeFigureOut">
              <a:rPr lang="en-US"/>
              <a:pPr>
                <a:defRPr/>
              </a:pPr>
              <a:t>5/19/2021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1851EB0-B03C-4D8B-8B87-8F5BF81F801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5C0562-DF30-44D6-8EAF-B1B9A93CFFF3}" type="datetimeFigureOut">
              <a:rPr lang="en-US"/>
              <a:pPr>
                <a:defRPr/>
              </a:pPr>
              <a:t>5/19/2021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4306E88-FA03-45A9-BB7E-74A3523C999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AEF73AC-6E2F-4B04-BBE4-6612DFC5CDBA}" type="datetimeFigureOut">
              <a:rPr lang="en-US"/>
              <a:pPr>
                <a:defRPr/>
              </a:pPr>
              <a:t>5/19/2021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7F59A2-2D2F-496A-93D2-494E298FECD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3808C11-73C2-4DEC-BB87-73DB150045FE}" type="datetimeFigureOut">
              <a:rPr lang="en-US"/>
              <a:pPr>
                <a:defRPr/>
              </a:pPr>
              <a:t>5/19/2021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D7C857-90B4-4926-A6D1-B121634238A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762000" y="152400"/>
            <a:ext cx="79248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762000" y="1524000"/>
            <a:ext cx="79248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C338821-AB47-40C0-883A-A4CABDD2E4D2}" type="datetimeFigureOut">
              <a:rPr lang="en-US"/>
              <a:pPr>
                <a:defRPr/>
              </a:pPr>
              <a:t>5/19/2021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310FD0F-7BD6-493B-9766-BFBC07246A6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fontAlgn="base">
        <a:spcBef>
          <a:spcPct val="0"/>
        </a:spcBef>
        <a:spcAft>
          <a:spcPct val="0"/>
        </a:spcAft>
        <a:defRPr sz="3200" kern="1200">
          <a:solidFill>
            <a:srgbClr val="B4FF46"/>
          </a:solidFill>
          <a:latin typeface="Helvetica" pitchFamily="34" charset="0"/>
          <a:ea typeface="+mj-ea"/>
          <a:cs typeface="Helvetica" pitchFamily="34" charset="0"/>
        </a:defRPr>
      </a:lvl1pPr>
      <a:lvl2pPr algn="l" rtl="0" fontAlgn="base">
        <a:spcBef>
          <a:spcPct val="0"/>
        </a:spcBef>
        <a:spcAft>
          <a:spcPct val="0"/>
        </a:spcAft>
        <a:defRPr sz="3200">
          <a:solidFill>
            <a:srgbClr val="B4FF46"/>
          </a:solidFill>
          <a:latin typeface="Helvetica" pitchFamily="34" charset="0"/>
          <a:cs typeface="Helvetica" pitchFamily="34" charset="0"/>
        </a:defRPr>
      </a:lvl2pPr>
      <a:lvl3pPr algn="l" rtl="0" fontAlgn="base">
        <a:spcBef>
          <a:spcPct val="0"/>
        </a:spcBef>
        <a:spcAft>
          <a:spcPct val="0"/>
        </a:spcAft>
        <a:defRPr sz="3200">
          <a:solidFill>
            <a:srgbClr val="B4FF46"/>
          </a:solidFill>
          <a:latin typeface="Helvetica" pitchFamily="34" charset="0"/>
          <a:cs typeface="Helvetica" pitchFamily="34" charset="0"/>
        </a:defRPr>
      </a:lvl3pPr>
      <a:lvl4pPr algn="l" rtl="0" fontAlgn="base">
        <a:spcBef>
          <a:spcPct val="0"/>
        </a:spcBef>
        <a:spcAft>
          <a:spcPct val="0"/>
        </a:spcAft>
        <a:defRPr sz="3200">
          <a:solidFill>
            <a:srgbClr val="B4FF46"/>
          </a:solidFill>
          <a:latin typeface="Helvetica" pitchFamily="34" charset="0"/>
          <a:cs typeface="Helvetica" pitchFamily="34" charset="0"/>
        </a:defRPr>
      </a:lvl4pPr>
      <a:lvl5pPr algn="l" rtl="0" fontAlgn="base">
        <a:spcBef>
          <a:spcPct val="0"/>
        </a:spcBef>
        <a:spcAft>
          <a:spcPct val="0"/>
        </a:spcAft>
        <a:defRPr sz="3200">
          <a:solidFill>
            <a:srgbClr val="B4FF46"/>
          </a:solidFill>
          <a:latin typeface="Helvetica" pitchFamily="34" charset="0"/>
          <a:cs typeface="Helvetica" pitchFamily="34" charset="0"/>
        </a:defRPr>
      </a:lvl5pPr>
      <a:lvl6pPr marL="457200" algn="l" rtl="0" fontAlgn="base">
        <a:spcBef>
          <a:spcPct val="0"/>
        </a:spcBef>
        <a:spcAft>
          <a:spcPct val="0"/>
        </a:spcAft>
        <a:defRPr sz="3200">
          <a:solidFill>
            <a:srgbClr val="B4FF46"/>
          </a:solidFill>
          <a:latin typeface="Helvetica" pitchFamily="34" charset="0"/>
          <a:cs typeface="Helvetica" pitchFamily="34" charset="0"/>
        </a:defRPr>
      </a:lvl6pPr>
      <a:lvl7pPr marL="914400" algn="l" rtl="0" fontAlgn="base">
        <a:spcBef>
          <a:spcPct val="0"/>
        </a:spcBef>
        <a:spcAft>
          <a:spcPct val="0"/>
        </a:spcAft>
        <a:defRPr sz="3200">
          <a:solidFill>
            <a:srgbClr val="B4FF46"/>
          </a:solidFill>
          <a:latin typeface="Helvetica" pitchFamily="34" charset="0"/>
          <a:cs typeface="Helvetica" pitchFamily="34" charset="0"/>
        </a:defRPr>
      </a:lvl7pPr>
      <a:lvl8pPr marL="1371600" algn="l" rtl="0" fontAlgn="base">
        <a:spcBef>
          <a:spcPct val="0"/>
        </a:spcBef>
        <a:spcAft>
          <a:spcPct val="0"/>
        </a:spcAft>
        <a:defRPr sz="3200">
          <a:solidFill>
            <a:srgbClr val="B4FF46"/>
          </a:solidFill>
          <a:latin typeface="Helvetica" pitchFamily="34" charset="0"/>
          <a:cs typeface="Helvetica" pitchFamily="34" charset="0"/>
        </a:defRPr>
      </a:lvl8pPr>
      <a:lvl9pPr marL="1828800" algn="l" rtl="0" fontAlgn="base">
        <a:spcBef>
          <a:spcPct val="0"/>
        </a:spcBef>
        <a:spcAft>
          <a:spcPct val="0"/>
        </a:spcAft>
        <a:defRPr sz="3200">
          <a:solidFill>
            <a:srgbClr val="B4FF46"/>
          </a:solidFill>
          <a:latin typeface="Helvetica" pitchFamily="34" charset="0"/>
          <a:cs typeface="Helvetica" pitchFamily="34" charset="0"/>
        </a:defRPr>
      </a:lvl9pPr>
    </p:titleStyle>
    <p:bodyStyle>
      <a:lvl1pPr marL="342900" indent="-342900" algn="l" rtl="0" fontAlgn="base">
        <a:spcBef>
          <a:spcPct val="20000"/>
        </a:spcBef>
        <a:spcAft>
          <a:spcPct val="0"/>
        </a:spcAft>
        <a:buFont typeface="Arial" charset="0"/>
        <a:buChar char="•"/>
        <a:defRPr sz="2800" kern="1200">
          <a:solidFill>
            <a:srgbClr val="09209D"/>
          </a:solidFill>
          <a:latin typeface="Helvetica" pitchFamily="34" charset="0"/>
          <a:ea typeface="+mn-ea"/>
          <a:cs typeface="Helvetica" pitchFamily="34" charset="0"/>
        </a:defRPr>
      </a:lvl1pPr>
      <a:lvl2pPr marL="742950" indent="-285750" algn="l" rtl="0" fontAlgn="base">
        <a:spcBef>
          <a:spcPct val="20000"/>
        </a:spcBef>
        <a:spcAft>
          <a:spcPct val="0"/>
        </a:spcAft>
        <a:buFont typeface="Arial" charset="0"/>
        <a:buChar char="–"/>
        <a:defRPr sz="2400" kern="1200">
          <a:solidFill>
            <a:srgbClr val="09209D"/>
          </a:solidFill>
          <a:latin typeface="Helvetica" pitchFamily="34" charset="0"/>
          <a:ea typeface="+mn-ea"/>
          <a:cs typeface="Helvetica" pitchFamily="34" charset="0"/>
        </a:defRPr>
      </a:lvl2pPr>
      <a:lvl3pPr marL="1143000" indent="-228600" algn="l" rtl="0" fontAlgn="base">
        <a:spcBef>
          <a:spcPct val="20000"/>
        </a:spcBef>
        <a:spcAft>
          <a:spcPct val="0"/>
        </a:spcAft>
        <a:buFont typeface="Arial" charset="0"/>
        <a:buChar char="•"/>
        <a:defRPr sz="2000" kern="1200">
          <a:solidFill>
            <a:srgbClr val="09209D"/>
          </a:solidFill>
          <a:latin typeface="Helvetica" pitchFamily="34" charset="0"/>
          <a:ea typeface="+mn-ea"/>
          <a:cs typeface="Helvetica" pitchFamily="34" charset="0"/>
        </a:defRPr>
      </a:lvl3pPr>
      <a:lvl4pPr marL="1600200" indent="-228600" algn="l" rtl="0" fontAlgn="base">
        <a:spcBef>
          <a:spcPct val="20000"/>
        </a:spcBef>
        <a:spcAft>
          <a:spcPct val="0"/>
        </a:spcAft>
        <a:buFont typeface="Arial" charset="0"/>
        <a:buChar char="–"/>
        <a:defRPr kern="1200">
          <a:solidFill>
            <a:srgbClr val="09209D"/>
          </a:solidFill>
          <a:latin typeface="Helvetica" pitchFamily="34" charset="0"/>
          <a:ea typeface="+mn-ea"/>
          <a:cs typeface="Helvetica" pitchFamily="34" charset="0"/>
        </a:defRPr>
      </a:lvl4pPr>
      <a:lvl5pPr marL="2057400" indent="-228600" algn="l" rtl="0" fontAlgn="base">
        <a:spcBef>
          <a:spcPct val="20000"/>
        </a:spcBef>
        <a:spcAft>
          <a:spcPct val="0"/>
        </a:spcAft>
        <a:buFont typeface="Arial" charset="0"/>
        <a:buChar char="»"/>
        <a:defRPr kern="1200">
          <a:solidFill>
            <a:srgbClr val="09209D"/>
          </a:solidFill>
          <a:latin typeface="Helvetica" pitchFamily="34" charset="0"/>
          <a:ea typeface="+mn-ea"/>
          <a:cs typeface="Helvetic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C8811715-5635-4BB2-809C-25D4A81FB0F2}" type="datetimeFigureOut">
              <a:rPr lang="en-US" smtClean="0"/>
              <a:pPr>
                <a:defRPr/>
              </a:pPr>
              <a:t>5/19/2021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5B5D1B7A-6EA6-443C-9E3F-7B9CCDF055FC}" type="slidenum">
              <a:rPr lang="en-US" smtClean="0"/>
              <a:pPr>
                <a:defRPr/>
              </a:pPr>
              <a:t>‹#›</a:t>
            </a:fld>
            <a:endParaRPr lang="en-US" dirty="0"/>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0" y="0"/>
            <a:ext cx="9135880" cy="6858000"/>
          </a:xfrm>
          <a:prstGeom prst="rect">
            <a:avLst/>
          </a:prstGeom>
        </p:spPr>
      </p:pic>
    </p:spTree>
    <p:extLst>
      <p:ext uri="{BB962C8B-B14F-4D97-AF65-F5344CB8AC3E}">
        <p14:creationId xmlns:p14="http://schemas.microsoft.com/office/powerpoint/2010/main" val="3469112766"/>
      </p:ext>
    </p:extLst>
  </p:cSld>
  <p:clrMap bg1="lt1" tx1="dk1" bg2="lt2" tx2="dk2" accent1="accent1" accent2="accent2" accent3="accent3" accent4="accent4" accent5="accent5" accent6="accent6" hlink="hlink" folHlink="folHlink"/>
  <p:sldLayoutIdLst>
    <p:sldLayoutId id="2147483696" r:id="rId1"/>
    <p:sldLayoutId id="2147483697"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hyperlink" Target="mailto:jabrams@ashrae.org"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hyperlink" Target="mailto:kmitchell@ashrae.org" TargetMode="Externa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hyperlink" Target="https://www.ashrae.org/communities/chapters/ashrae-chapters/presidential-award-of-excellence-paoe"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hyperlink" Target="https://www.ashrae.org/about/ashrae-s-core-values" TargetMode="Externa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hyperlink" Target="https://www.ashrae.org/about/governance/ashrae-commercialism-policy-and-guidelines" TargetMode="Externa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hyperlink" Target="https://www.ashrae.org/about/governance/privacy-policy" TargetMode="Externa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hyperlink" Target="https://www.ashrae.org/about/governance/ashrae-discrimination-and-harassment-policy" TargetMode="Externa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www.ashrae.org/communities/chapters/ashrae-chapters/manual-for-chapter-operation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1295400" y="2084027"/>
            <a:ext cx="6858000" cy="2387600"/>
          </a:xfrm>
        </p:spPr>
        <p:txBody>
          <a:bodyPr rtlCol="0">
            <a:normAutofit/>
          </a:bodyPr>
          <a:lstStyle/>
          <a:p>
            <a:pPr fontAlgn="auto">
              <a:spcAft>
                <a:spcPts val="0"/>
              </a:spcAft>
              <a:defRPr/>
            </a:pPr>
            <a:r>
              <a:rPr lang="en-US" dirty="0">
                <a:solidFill>
                  <a:schemeClr val="bg1"/>
                </a:solidFill>
              </a:rPr>
              <a:t>Chapter President and President-Elect Training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Chapter Elections – Determining Winners</a:t>
            </a:r>
          </a:p>
        </p:txBody>
      </p:sp>
      <p:sp>
        <p:nvSpPr>
          <p:cNvPr id="3" name="Content Placeholder 2"/>
          <p:cNvSpPr>
            <a:spLocks noGrp="1"/>
          </p:cNvSpPr>
          <p:nvPr>
            <p:ph idx="1"/>
          </p:nvPr>
        </p:nvSpPr>
        <p:spPr/>
        <p:txBody>
          <a:bodyPr/>
          <a:lstStyle/>
          <a:p>
            <a:r>
              <a:rPr lang="en-US" dirty="0"/>
              <a:t>For offices with multiple nominations, a simple majority shall determine the winner</a:t>
            </a:r>
          </a:p>
          <a:p>
            <a:r>
              <a:rPr lang="en-US" dirty="0"/>
              <a:t>If there are no opposition candidates for any office, a vote by the eligible voting members at the meeting to accept the slate of officers will deem them duly elected</a:t>
            </a:r>
          </a:p>
          <a:p>
            <a:endParaRPr lang="en-US" dirty="0"/>
          </a:p>
        </p:txBody>
      </p:sp>
    </p:spTree>
    <p:extLst>
      <p:ext uri="{BB962C8B-B14F-4D97-AF65-F5344CB8AC3E}">
        <p14:creationId xmlns:p14="http://schemas.microsoft.com/office/powerpoint/2010/main" val="1887382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Installation of Chapter Officers and Board of Governors</a:t>
            </a:r>
          </a:p>
        </p:txBody>
      </p:sp>
      <p:sp>
        <p:nvSpPr>
          <p:cNvPr id="3" name="Content Placeholder 2"/>
          <p:cNvSpPr>
            <a:spLocks noGrp="1"/>
          </p:cNvSpPr>
          <p:nvPr>
            <p:ph idx="1"/>
          </p:nvPr>
        </p:nvSpPr>
        <p:spPr/>
        <p:txBody>
          <a:bodyPr/>
          <a:lstStyle/>
          <a:p>
            <a:pPr>
              <a:buNone/>
            </a:pPr>
            <a:r>
              <a:rPr lang="en-US" dirty="0"/>
              <a:t>	Installation should take place at the last Chapter meeting prior to the start of the new society year (July 1)</a:t>
            </a:r>
          </a:p>
          <a:p>
            <a:pPr>
              <a:buNone/>
            </a:pPr>
            <a:endParaRPr lang="en-US" dirty="0"/>
          </a:p>
          <a:p>
            <a:pPr marL="342900" lvl="1" indent="0">
              <a:buNone/>
            </a:pPr>
            <a:r>
              <a:rPr lang="en-US" sz="2000" i="1" dirty="0"/>
              <a:t>See Installation Guidelines in Appendix 1E of the MCO</a:t>
            </a:r>
          </a:p>
        </p:txBody>
      </p:sp>
    </p:spTree>
    <p:extLst>
      <p:ext uri="{BB962C8B-B14F-4D97-AF65-F5344CB8AC3E}">
        <p14:creationId xmlns:p14="http://schemas.microsoft.com/office/powerpoint/2010/main" val="2161849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Liability Insurance </a:t>
            </a:r>
            <a:r>
              <a:rPr lang="en-US" b="1" dirty="0"/>
              <a:t>and </a:t>
            </a:r>
            <a:r>
              <a:rPr lang="en-US" b="1" dirty="0">
                <a:solidFill>
                  <a:schemeClr val="bg1"/>
                </a:solidFill>
              </a:rPr>
              <a:t>Special Events</a:t>
            </a:r>
          </a:p>
        </p:txBody>
      </p:sp>
      <p:sp>
        <p:nvSpPr>
          <p:cNvPr id="3" name="Content Placeholder 2"/>
          <p:cNvSpPr>
            <a:spLocks noGrp="1"/>
          </p:cNvSpPr>
          <p:nvPr>
            <p:ph idx="1"/>
          </p:nvPr>
        </p:nvSpPr>
        <p:spPr>
          <a:xfrm>
            <a:off x="762000" y="1524000"/>
            <a:ext cx="7924800" cy="5029200"/>
          </a:xfrm>
        </p:spPr>
        <p:txBody>
          <a:bodyPr>
            <a:normAutofit/>
          </a:bodyPr>
          <a:lstStyle/>
          <a:p>
            <a:r>
              <a:rPr lang="en-US" dirty="0"/>
              <a:t>ASHRAE provides Comprehensive General liability insurance for Chapters in the U.S. and Canada. These Chapters do *not* need to obtain their own general liability insurance for most regular activities. This policy covers all members of the Chapters, but only with respect to their liability for activities of the Chapter.</a:t>
            </a:r>
          </a:p>
          <a:p>
            <a:r>
              <a:rPr lang="en-US" dirty="0"/>
              <a:t>Special Events, especially those involving water craft, contact sports, and other activities that carry risk of harm, must be covered by an additional policy paid for by the Chapter.</a:t>
            </a:r>
          </a:p>
          <a:p>
            <a:r>
              <a:rPr lang="en-US" dirty="0"/>
              <a:t>Contact Joyce Abrams (</a:t>
            </a:r>
            <a:r>
              <a:rPr lang="en-US" dirty="0">
                <a:hlinkClick r:id="rId2"/>
              </a:rPr>
              <a:t>jabrams@ashrae.org</a:t>
            </a:r>
            <a:r>
              <a:rPr lang="en-US" dirty="0"/>
              <a:t>) at Society Headquarters prior to any special event to see if your chapter needs additional coverage.</a:t>
            </a:r>
          </a:p>
          <a:p>
            <a:pPr>
              <a:buNone/>
            </a:pPr>
            <a:endParaRPr lang="en-US" dirty="0"/>
          </a:p>
        </p:txBody>
      </p:sp>
    </p:spTree>
    <p:extLst>
      <p:ext uri="{BB962C8B-B14F-4D97-AF65-F5344CB8AC3E}">
        <p14:creationId xmlns:p14="http://schemas.microsoft.com/office/powerpoint/2010/main" val="3935774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IRS Reports</a:t>
            </a:r>
          </a:p>
        </p:txBody>
      </p:sp>
      <p:sp>
        <p:nvSpPr>
          <p:cNvPr id="3" name="Content Placeholder 2"/>
          <p:cNvSpPr>
            <a:spLocks noGrp="1"/>
          </p:cNvSpPr>
          <p:nvPr>
            <p:ph idx="1"/>
          </p:nvPr>
        </p:nvSpPr>
        <p:spPr/>
        <p:txBody>
          <a:bodyPr/>
          <a:lstStyle/>
          <a:p>
            <a:r>
              <a:rPr lang="en-US" dirty="0"/>
              <a:t>Chapters annual tax returns are due by November 15 </a:t>
            </a:r>
          </a:p>
          <a:p>
            <a:r>
              <a:rPr lang="en-US" dirty="0"/>
              <a:t>Generally form 990 or 990 EZ</a:t>
            </a:r>
          </a:p>
          <a:p>
            <a:pPr>
              <a:buNone/>
            </a:pPr>
            <a:endParaRPr lang="en-US" dirty="0"/>
          </a:p>
          <a:p>
            <a:pPr marL="342900" lvl="1" indent="0">
              <a:buNone/>
            </a:pPr>
            <a:r>
              <a:rPr lang="en-US" sz="2000" i="1" dirty="0"/>
              <a:t>See guidance in Appendix 4B of the MCO</a:t>
            </a:r>
          </a:p>
        </p:txBody>
      </p:sp>
    </p:spTree>
    <p:extLst>
      <p:ext uri="{BB962C8B-B14F-4D97-AF65-F5344CB8AC3E}">
        <p14:creationId xmlns:p14="http://schemas.microsoft.com/office/powerpoint/2010/main" val="3988007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State Registration as a Fund Raising Organization</a:t>
            </a:r>
          </a:p>
        </p:txBody>
      </p:sp>
      <p:sp>
        <p:nvSpPr>
          <p:cNvPr id="3" name="Content Placeholder 2"/>
          <p:cNvSpPr>
            <a:spLocks noGrp="1"/>
          </p:cNvSpPr>
          <p:nvPr>
            <p:ph idx="1"/>
          </p:nvPr>
        </p:nvSpPr>
        <p:spPr/>
        <p:txBody>
          <a:bodyPr/>
          <a:lstStyle/>
          <a:p>
            <a:pPr marL="0" indent="0">
              <a:buNone/>
            </a:pPr>
            <a:r>
              <a:rPr lang="en-US" dirty="0"/>
              <a:t>THIS REGISTRATION IS MANDATORY TO MAINTAIN ASHRAE’S NON-PROFIT STATUS</a:t>
            </a:r>
          </a:p>
          <a:p>
            <a:r>
              <a:rPr lang="en-US" dirty="0"/>
              <a:t>Make sure your registration is completed</a:t>
            </a:r>
          </a:p>
          <a:p>
            <a:r>
              <a:rPr lang="en-US" dirty="0"/>
              <a:t>Contact Kim Mitchell (</a:t>
            </a:r>
            <a:r>
              <a:rPr lang="en-US" dirty="0">
                <a:hlinkClick r:id="rId2"/>
              </a:rPr>
              <a:t>kmitchell@ashrae.org</a:t>
            </a:r>
            <a:r>
              <a:rPr lang="en-US" dirty="0"/>
              <a:t>) at Society Headquarters if you have questions</a:t>
            </a:r>
            <a:br>
              <a:rPr lang="en-US" dirty="0"/>
            </a:br>
            <a:endParaRPr lang="en-US" dirty="0"/>
          </a:p>
        </p:txBody>
      </p:sp>
    </p:spTree>
    <p:extLst>
      <p:ext uri="{BB962C8B-B14F-4D97-AF65-F5344CB8AC3E}">
        <p14:creationId xmlns:p14="http://schemas.microsoft.com/office/powerpoint/2010/main" val="4199931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Raffles and Local Gambling Laws</a:t>
            </a:r>
          </a:p>
        </p:txBody>
      </p:sp>
      <p:sp>
        <p:nvSpPr>
          <p:cNvPr id="3" name="Content Placeholder 2"/>
          <p:cNvSpPr>
            <a:spLocks noGrp="1"/>
          </p:cNvSpPr>
          <p:nvPr>
            <p:ph idx="1"/>
          </p:nvPr>
        </p:nvSpPr>
        <p:spPr/>
        <p:txBody>
          <a:bodyPr/>
          <a:lstStyle/>
          <a:p>
            <a:r>
              <a:rPr lang="en-US" dirty="0"/>
              <a:t>Chapters conducting raffles needs to check on local gambling laws to ensure they do not endanger Society’s not-for-profit status.</a:t>
            </a:r>
          </a:p>
          <a:p>
            <a:r>
              <a:rPr lang="en-US" dirty="0"/>
              <a:t>Review Event Hosting Vendor policies.</a:t>
            </a:r>
          </a:p>
          <a:p>
            <a:pPr marL="0" indent="0">
              <a:buNone/>
            </a:pPr>
            <a:endParaRPr lang="en-US" dirty="0"/>
          </a:p>
        </p:txBody>
      </p:sp>
    </p:spTree>
    <p:extLst>
      <p:ext uri="{BB962C8B-B14F-4D97-AF65-F5344CB8AC3E}">
        <p14:creationId xmlns:p14="http://schemas.microsoft.com/office/powerpoint/2010/main" val="605466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Presidential Award of Excellence (PAOE)</a:t>
            </a:r>
          </a:p>
        </p:txBody>
      </p:sp>
      <p:sp>
        <p:nvSpPr>
          <p:cNvPr id="3" name="Content Placeholder 2"/>
          <p:cNvSpPr>
            <a:spLocks noGrp="1"/>
          </p:cNvSpPr>
          <p:nvPr>
            <p:ph idx="1"/>
          </p:nvPr>
        </p:nvSpPr>
        <p:spPr>
          <a:xfrm>
            <a:off x="762000" y="1524000"/>
            <a:ext cx="7924800" cy="5334000"/>
          </a:xfrm>
        </p:spPr>
        <p:txBody>
          <a:bodyPr>
            <a:normAutofit/>
          </a:bodyPr>
          <a:lstStyle/>
          <a:p>
            <a:r>
              <a:rPr lang="en-US" dirty="0"/>
              <a:t>A new PAOE letter is sent each year by the incoming Society President</a:t>
            </a:r>
          </a:p>
          <a:p>
            <a:r>
              <a:rPr lang="en-US" dirty="0"/>
              <a:t>The PAOE points change each year to reflect the President’s focus </a:t>
            </a:r>
          </a:p>
          <a:p>
            <a:r>
              <a:rPr lang="en-US" dirty="0"/>
              <a:t>The purpose is to clearly define activities that promote successful Chapter activities that benefit your members; it is intended to be a tool for Chapters to use in defining what Chapters accomplish</a:t>
            </a:r>
          </a:p>
          <a:p>
            <a:r>
              <a:rPr lang="en-US" dirty="0"/>
              <a:t>Chapter Officers have overall responsibility for entering PAOE points, however some are entered by Committee Chairs, some by the DRC, and some by ASHRAE staff (Research Promotion)</a:t>
            </a:r>
          </a:p>
          <a:p>
            <a:r>
              <a:rPr lang="en-US" dirty="0"/>
              <a:t>The current PAOE structure always is available at</a:t>
            </a:r>
            <a:br>
              <a:rPr lang="en-US" dirty="0"/>
            </a:br>
            <a:r>
              <a:rPr lang="en-US" dirty="0">
                <a:hlinkClick r:id="rId2"/>
              </a:rPr>
              <a:t>https://www.ashrae.org/communities/chapters/ashrae-chapters/presidential-award-of-excellence-paoe</a:t>
            </a:r>
            <a:endParaRPr lang="en-US" dirty="0"/>
          </a:p>
          <a:p>
            <a:endParaRPr lang="en-US" dirty="0"/>
          </a:p>
        </p:txBody>
      </p:sp>
    </p:spTree>
    <p:extLst>
      <p:ext uri="{BB962C8B-B14F-4D97-AF65-F5344CB8AC3E}">
        <p14:creationId xmlns:p14="http://schemas.microsoft.com/office/powerpoint/2010/main" val="2990560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Director and Regional Chair (DRC)</a:t>
            </a:r>
          </a:p>
        </p:txBody>
      </p:sp>
      <p:sp>
        <p:nvSpPr>
          <p:cNvPr id="3" name="Content Placeholder 2"/>
          <p:cNvSpPr>
            <a:spLocks noGrp="1"/>
          </p:cNvSpPr>
          <p:nvPr>
            <p:ph idx="1"/>
          </p:nvPr>
        </p:nvSpPr>
        <p:spPr>
          <a:xfrm>
            <a:off x="762000" y="1524000"/>
            <a:ext cx="7924800" cy="5181600"/>
          </a:xfrm>
        </p:spPr>
        <p:txBody>
          <a:bodyPr>
            <a:normAutofit/>
          </a:bodyPr>
          <a:lstStyle/>
          <a:p>
            <a:r>
              <a:rPr lang="en-US" dirty="0"/>
              <a:t>The DRC is your immediate “boss” in the ASHRAE  hierarchy; you are directly responsible to the DRC for the operations of your Chapter</a:t>
            </a:r>
          </a:p>
          <a:p>
            <a:r>
              <a:rPr lang="en-US" dirty="0"/>
              <a:t>The DRC provides advice and information</a:t>
            </a:r>
          </a:p>
          <a:p>
            <a:r>
              <a:rPr lang="en-US" dirty="0"/>
              <a:t>The DRC will maintain a close relationship with you and will help you plan your year, set your objectives, make sure you stay focused on your plans, and offer guidance as necessary</a:t>
            </a:r>
          </a:p>
          <a:p>
            <a:r>
              <a:rPr lang="en-US" dirty="0"/>
              <a:t>The DRC is your Chapter’s voice to Society’s Board of Directors (BOD)</a:t>
            </a:r>
          </a:p>
          <a:p>
            <a:endParaRPr lang="en-US" dirty="0"/>
          </a:p>
        </p:txBody>
      </p:sp>
    </p:spTree>
    <p:extLst>
      <p:ext uri="{BB962C8B-B14F-4D97-AF65-F5344CB8AC3E}">
        <p14:creationId xmlns:p14="http://schemas.microsoft.com/office/powerpoint/2010/main" val="3404132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Region Members Council Representative (RMCR)</a:t>
            </a:r>
          </a:p>
        </p:txBody>
      </p:sp>
      <p:sp>
        <p:nvSpPr>
          <p:cNvPr id="3" name="Content Placeholder 2"/>
          <p:cNvSpPr>
            <a:spLocks noGrp="1"/>
          </p:cNvSpPr>
          <p:nvPr>
            <p:ph idx="1"/>
          </p:nvPr>
        </p:nvSpPr>
        <p:spPr/>
        <p:txBody>
          <a:bodyPr/>
          <a:lstStyle/>
          <a:p>
            <a:r>
              <a:rPr lang="en-US" dirty="0"/>
              <a:t>The RMCR represents your Region on Members Council</a:t>
            </a:r>
          </a:p>
          <a:p>
            <a:r>
              <a:rPr lang="en-US" dirty="0"/>
              <a:t>Each Region defines the relationships among its DRC, RMCR, and Chapter Presidents</a:t>
            </a:r>
          </a:p>
          <a:p>
            <a:endParaRPr lang="en-US" dirty="0"/>
          </a:p>
        </p:txBody>
      </p:sp>
    </p:spTree>
    <p:extLst>
      <p:ext uri="{BB962C8B-B14F-4D97-AF65-F5344CB8AC3E}">
        <p14:creationId xmlns:p14="http://schemas.microsoft.com/office/powerpoint/2010/main" val="3256160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Chapters Regional Conference (CRC) – Structure</a:t>
            </a:r>
          </a:p>
        </p:txBody>
      </p:sp>
      <p:sp>
        <p:nvSpPr>
          <p:cNvPr id="3" name="Content Placeholder 2"/>
          <p:cNvSpPr>
            <a:spLocks noGrp="1"/>
          </p:cNvSpPr>
          <p:nvPr>
            <p:ph idx="1"/>
          </p:nvPr>
        </p:nvSpPr>
        <p:spPr>
          <a:xfrm>
            <a:off x="762000" y="1524000"/>
            <a:ext cx="7924800" cy="5105400"/>
          </a:xfrm>
        </p:spPr>
        <p:txBody>
          <a:bodyPr>
            <a:normAutofit/>
          </a:bodyPr>
          <a:lstStyle/>
          <a:p>
            <a:r>
              <a:rPr lang="en-US" dirty="0"/>
              <a:t>A CRC is held annually in each Region; sometimes two Regions will agree to have a joint CRC</a:t>
            </a:r>
          </a:p>
          <a:p>
            <a:r>
              <a:rPr lang="en-US" dirty="0"/>
              <a:t>Each Chapter is represented by a Delegate and an Alternate</a:t>
            </a:r>
          </a:p>
          <a:p>
            <a:pPr lvl="1"/>
            <a:r>
              <a:rPr lang="en-US" dirty="0"/>
              <a:t>Delegate: President, President-Elect, or Immediate Past President </a:t>
            </a:r>
          </a:p>
          <a:p>
            <a:pPr lvl="1"/>
            <a:r>
              <a:rPr lang="en-US" dirty="0"/>
              <a:t>Alternate: Member of Board of Governors, preferably a </a:t>
            </a:r>
            <a:r>
              <a:rPr lang="en-US"/>
              <a:t>Chapter Officer</a:t>
            </a:r>
            <a:endParaRPr lang="en-US" dirty="0"/>
          </a:p>
          <a:p>
            <a:r>
              <a:rPr lang="en-US" dirty="0"/>
              <a:t>All Regional Officers and Regional Vice Chairs (RVCs) attend the CRC; also in attendance will be an Officer of Society and a member of ASHRAE staff</a:t>
            </a:r>
          </a:p>
          <a:p>
            <a:r>
              <a:rPr lang="en-US" dirty="0"/>
              <a:t>The DRC is the Chair of all business meetings</a:t>
            </a:r>
          </a:p>
          <a:p>
            <a:r>
              <a:rPr lang="en-US" b="1" dirty="0"/>
              <a:t>Attendance is mandatory</a:t>
            </a:r>
          </a:p>
          <a:p>
            <a:endParaRPr lang="en-US" dirty="0"/>
          </a:p>
        </p:txBody>
      </p:sp>
    </p:spTree>
    <p:extLst>
      <p:ext uri="{BB962C8B-B14F-4D97-AF65-F5344CB8AC3E}">
        <p14:creationId xmlns:p14="http://schemas.microsoft.com/office/powerpoint/2010/main" val="3010690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Duties of the President – Chapter Operations</a:t>
            </a:r>
          </a:p>
        </p:txBody>
      </p:sp>
      <p:sp>
        <p:nvSpPr>
          <p:cNvPr id="3" name="Content Placeholder 2"/>
          <p:cNvSpPr>
            <a:spLocks noGrp="1"/>
          </p:cNvSpPr>
          <p:nvPr>
            <p:ph idx="1"/>
          </p:nvPr>
        </p:nvSpPr>
        <p:spPr>
          <a:xfrm>
            <a:off x="762000" y="1524000"/>
            <a:ext cx="7924800" cy="5181600"/>
          </a:xfrm>
        </p:spPr>
        <p:txBody>
          <a:bodyPr>
            <a:normAutofit/>
          </a:bodyPr>
          <a:lstStyle/>
          <a:p>
            <a:r>
              <a:rPr lang="en-US" dirty="0"/>
              <a:t>The president shall be responsible for the conduct and supervision of all activities of the chapter during his/her term of office, all in accord with the bylaws of the Society and the chapter</a:t>
            </a:r>
          </a:p>
          <a:p>
            <a:r>
              <a:rPr lang="en-US" dirty="0"/>
              <a:t>The president will be expected to preside at all meetings of the chapter and of the chapter's Board of Governors</a:t>
            </a:r>
          </a:p>
          <a:p>
            <a:r>
              <a:rPr lang="en-US" dirty="0"/>
              <a:t>As soon as possible after being elected, and prior to the first chapter meeting of the year, the president should call a meeting of the Board of Governors and invite members of the previous Board and committee chairs</a:t>
            </a:r>
          </a:p>
          <a:p>
            <a:endParaRPr lang="en-US" dirty="0"/>
          </a:p>
          <a:p>
            <a:endParaRPr lang="en-US" dirty="0"/>
          </a:p>
        </p:txBody>
      </p:sp>
    </p:spTree>
    <p:extLst>
      <p:ext uri="{BB962C8B-B14F-4D97-AF65-F5344CB8AC3E}">
        <p14:creationId xmlns:p14="http://schemas.microsoft.com/office/powerpoint/2010/main" val="1120715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Chapters Regional Conference (CRC) – Reports </a:t>
            </a:r>
          </a:p>
        </p:txBody>
      </p:sp>
      <p:sp>
        <p:nvSpPr>
          <p:cNvPr id="3" name="Content Placeholder 2"/>
          <p:cNvSpPr>
            <a:spLocks noGrp="1"/>
          </p:cNvSpPr>
          <p:nvPr>
            <p:ph idx="1"/>
          </p:nvPr>
        </p:nvSpPr>
        <p:spPr>
          <a:xfrm>
            <a:off x="762000" y="1524000"/>
            <a:ext cx="7924800" cy="5181600"/>
          </a:xfrm>
        </p:spPr>
        <p:txBody>
          <a:bodyPr>
            <a:normAutofit/>
          </a:bodyPr>
          <a:lstStyle/>
          <a:p>
            <a:r>
              <a:rPr lang="en-US" dirty="0"/>
              <a:t>Chapters report their activities for the previous Society Year and establish goals for the coming year</a:t>
            </a:r>
          </a:p>
          <a:p>
            <a:r>
              <a:rPr lang="en-US" dirty="0"/>
              <a:t>Regional officers report their activities and plans</a:t>
            </a:r>
          </a:p>
          <a:p>
            <a:r>
              <a:rPr lang="en-US" dirty="0"/>
              <a:t>Chapter Delegates submit motions for review and discussion</a:t>
            </a:r>
          </a:p>
          <a:p>
            <a:r>
              <a:rPr lang="en-US" dirty="0"/>
              <a:t>Society Officers inform the Region of Society plans, review Chapter activities within the Region, and participate in workshops</a:t>
            </a:r>
          </a:p>
          <a:p>
            <a:r>
              <a:rPr lang="en-US" dirty="0"/>
              <a:t>Chapter Delegates present nominees for Society and Regional positions and candidates for honors and awards</a:t>
            </a:r>
          </a:p>
          <a:p>
            <a:r>
              <a:rPr lang="en-US" dirty="0"/>
              <a:t>Staff representatives provide an overview of the staff structure and a few highlights of activities</a:t>
            </a:r>
          </a:p>
          <a:p>
            <a:endParaRPr lang="en-US" dirty="0"/>
          </a:p>
        </p:txBody>
      </p:sp>
    </p:spTree>
    <p:extLst>
      <p:ext uri="{BB962C8B-B14F-4D97-AF65-F5344CB8AC3E}">
        <p14:creationId xmlns:p14="http://schemas.microsoft.com/office/powerpoint/2010/main" val="3135269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Chapters Regional Conference (CRC) – Activities</a:t>
            </a:r>
          </a:p>
        </p:txBody>
      </p:sp>
      <p:sp>
        <p:nvSpPr>
          <p:cNvPr id="3" name="Content Placeholder 2"/>
          <p:cNvSpPr>
            <a:spLocks noGrp="1"/>
          </p:cNvSpPr>
          <p:nvPr>
            <p:ph idx="1"/>
          </p:nvPr>
        </p:nvSpPr>
        <p:spPr/>
        <p:txBody>
          <a:bodyPr>
            <a:normAutofit/>
          </a:bodyPr>
          <a:lstStyle/>
          <a:p>
            <a:r>
              <a:rPr lang="en-US" dirty="0"/>
              <a:t>Providing a forum for conducting Regional business</a:t>
            </a:r>
          </a:p>
          <a:p>
            <a:r>
              <a:rPr lang="en-US" dirty="0"/>
              <a:t>Conducting Chapter workshops that educate and prepare Officers and Committee Members to fulfill their responsibilities</a:t>
            </a:r>
          </a:p>
          <a:p>
            <a:r>
              <a:rPr lang="en-US" dirty="0"/>
              <a:t>Offering technical sessions on subjects that will educate as well as increase attendance</a:t>
            </a:r>
          </a:p>
          <a:p>
            <a:r>
              <a:rPr lang="en-US" dirty="0"/>
              <a:t>Recognizing Chapter and Region award winners and presenting awards to them</a:t>
            </a:r>
          </a:p>
          <a:p>
            <a:r>
              <a:rPr lang="en-US" dirty="0"/>
              <a:t>Providing social activities that increase attendance and promote camaraderie</a:t>
            </a:r>
          </a:p>
          <a:p>
            <a:r>
              <a:rPr lang="en-US" b="1" dirty="0"/>
              <a:t>HAVING </a:t>
            </a:r>
            <a:r>
              <a:rPr lang="en-US" b="1"/>
              <a:t>FUN!</a:t>
            </a:r>
            <a:endParaRPr lang="en-US" b="1" dirty="0"/>
          </a:p>
          <a:p>
            <a:endParaRPr lang="en-US" dirty="0"/>
          </a:p>
        </p:txBody>
      </p:sp>
    </p:spTree>
    <p:extLst>
      <p:ext uri="{BB962C8B-B14F-4D97-AF65-F5344CB8AC3E}">
        <p14:creationId xmlns:p14="http://schemas.microsoft.com/office/powerpoint/2010/main" val="2724237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Chapter President – Society Core Values and Policies</a:t>
            </a:r>
          </a:p>
        </p:txBody>
      </p:sp>
      <p:sp>
        <p:nvSpPr>
          <p:cNvPr id="3" name="Content Placeholder 2"/>
          <p:cNvSpPr>
            <a:spLocks noGrp="1"/>
          </p:cNvSpPr>
          <p:nvPr>
            <p:ph idx="1"/>
          </p:nvPr>
        </p:nvSpPr>
        <p:spPr/>
        <p:txBody>
          <a:bodyPr/>
          <a:lstStyle/>
          <a:p>
            <a:pPr marL="0" indent="0">
              <a:buNone/>
            </a:pPr>
            <a:r>
              <a:rPr lang="en-US" dirty="0"/>
              <a:t>As Chapter President, you are expected to promote ASHRAE’s Core Values and enforce Society Policies. </a:t>
            </a:r>
          </a:p>
          <a:p>
            <a:pPr marL="685800" lvl="2" indent="0">
              <a:buNone/>
            </a:pPr>
            <a:endParaRPr lang="en-US" sz="4000" dirty="0">
              <a:solidFill>
                <a:srgbClr val="135BB9"/>
              </a:solidFill>
            </a:endParaRPr>
          </a:p>
          <a:p>
            <a:pPr marL="685800" lvl="2" indent="0">
              <a:buNone/>
            </a:pPr>
            <a:r>
              <a:rPr lang="en-US" sz="6000" dirty="0">
                <a:solidFill>
                  <a:srgbClr val="135BB9"/>
                </a:solidFill>
              </a:rPr>
              <a:t>Walk the Talk!</a:t>
            </a:r>
          </a:p>
        </p:txBody>
      </p:sp>
    </p:spTree>
    <p:extLst>
      <p:ext uri="{BB962C8B-B14F-4D97-AF65-F5344CB8AC3E}">
        <p14:creationId xmlns:p14="http://schemas.microsoft.com/office/powerpoint/2010/main" val="1769293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ASHRAE’s Core Values</a:t>
            </a:r>
          </a:p>
        </p:txBody>
      </p:sp>
      <p:sp>
        <p:nvSpPr>
          <p:cNvPr id="3" name="Content Placeholder 2"/>
          <p:cNvSpPr>
            <a:spLocks noGrp="1"/>
          </p:cNvSpPr>
          <p:nvPr>
            <p:ph idx="1"/>
          </p:nvPr>
        </p:nvSpPr>
        <p:spPr/>
        <p:txBody>
          <a:bodyPr>
            <a:normAutofit/>
          </a:bodyPr>
          <a:lstStyle/>
          <a:p>
            <a:pPr marL="0" indent="0">
              <a:buNone/>
            </a:pPr>
            <a:r>
              <a:rPr lang="en-US" sz="2400" dirty="0"/>
              <a:t>Every ASHRAE member is expected to uphold these values</a:t>
            </a:r>
          </a:p>
          <a:p>
            <a:pPr lvl="1"/>
            <a:r>
              <a:rPr lang="en-US" sz="2400" dirty="0"/>
              <a:t>Excellence </a:t>
            </a:r>
          </a:p>
          <a:p>
            <a:pPr lvl="1"/>
            <a:r>
              <a:rPr lang="en-US" sz="2400" dirty="0"/>
              <a:t>Commitment </a:t>
            </a:r>
          </a:p>
          <a:p>
            <a:pPr lvl="1"/>
            <a:r>
              <a:rPr lang="en-US" sz="2400" dirty="0"/>
              <a:t>Integrity</a:t>
            </a:r>
          </a:p>
          <a:p>
            <a:pPr lvl="1"/>
            <a:r>
              <a:rPr lang="en-US" sz="2400" dirty="0"/>
              <a:t>Collaboration</a:t>
            </a:r>
          </a:p>
          <a:p>
            <a:pPr lvl="1"/>
            <a:r>
              <a:rPr lang="en-US" sz="2400" dirty="0"/>
              <a:t>Volunteerism </a:t>
            </a:r>
          </a:p>
          <a:p>
            <a:pPr lvl="1"/>
            <a:r>
              <a:rPr lang="en-US" sz="2400" dirty="0"/>
              <a:t>Diversity</a:t>
            </a:r>
            <a:br>
              <a:rPr lang="en-US" sz="2400" dirty="0"/>
            </a:br>
            <a:endParaRPr lang="en-US" sz="2400" dirty="0"/>
          </a:p>
          <a:p>
            <a:pPr marL="0" indent="0">
              <a:buNone/>
            </a:pPr>
            <a:r>
              <a:rPr lang="en-US" b="1" i="1" dirty="0"/>
              <a:t>	</a:t>
            </a:r>
            <a:r>
              <a:rPr lang="en-US" i="1" dirty="0">
                <a:hlinkClick r:id="rId2"/>
              </a:rPr>
              <a:t>https://www.ashrae.org/about/ashrae-s-core-values</a:t>
            </a:r>
            <a:endParaRPr lang="en-US" b="1" i="1" dirty="0"/>
          </a:p>
        </p:txBody>
      </p:sp>
    </p:spTree>
    <p:extLst>
      <p:ext uri="{BB962C8B-B14F-4D97-AF65-F5344CB8AC3E}">
        <p14:creationId xmlns:p14="http://schemas.microsoft.com/office/powerpoint/2010/main" val="3355245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ASHRAE Commercialism Policy</a:t>
            </a:r>
          </a:p>
        </p:txBody>
      </p:sp>
      <p:sp>
        <p:nvSpPr>
          <p:cNvPr id="3" name="Content Placeholder 2"/>
          <p:cNvSpPr>
            <a:spLocks noGrp="1"/>
          </p:cNvSpPr>
          <p:nvPr>
            <p:ph idx="1"/>
          </p:nvPr>
        </p:nvSpPr>
        <p:spPr/>
        <p:txBody>
          <a:bodyPr/>
          <a:lstStyle/>
          <a:p>
            <a:r>
              <a:rPr lang="en-US" dirty="0"/>
              <a:t>Make sure your Chapter Programs Chair is familiar with the policy</a:t>
            </a:r>
          </a:p>
          <a:p>
            <a:r>
              <a:rPr lang="en-US" dirty="0"/>
              <a:t>Make sure speakers are aware of the policy </a:t>
            </a:r>
            <a:r>
              <a:rPr lang="en-US" b="1" i="1" dirty="0"/>
              <a:t>before the meeting</a:t>
            </a:r>
          </a:p>
          <a:p>
            <a:pPr>
              <a:buNone/>
            </a:pPr>
            <a:endParaRPr lang="en-US" b="1" i="1" dirty="0"/>
          </a:p>
          <a:p>
            <a:pPr marL="342900" lvl="1" indent="0">
              <a:buNone/>
            </a:pPr>
            <a:r>
              <a:rPr lang="en-US" sz="2000" i="1" dirty="0">
                <a:hlinkClick r:id="rId2"/>
              </a:rPr>
              <a:t>ASHRAE Commercialism Policy and Guidelines | ashrae.org</a:t>
            </a:r>
            <a:endParaRPr lang="en-US" sz="2000" i="1" dirty="0"/>
          </a:p>
          <a:p>
            <a:pPr lvl="1">
              <a:buNone/>
            </a:pPr>
            <a:endParaRPr lang="en-US" b="1" i="1" dirty="0"/>
          </a:p>
        </p:txBody>
      </p:sp>
    </p:spTree>
    <p:extLst>
      <p:ext uri="{BB962C8B-B14F-4D97-AF65-F5344CB8AC3E}">
        <p14:creationId xmlns:p14="http://schemas.microsoft.com/office/powerpoint/2010/main" val="160287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ASHRAE Privacy Policy</a:t>
            </a:r>
          </a:p>
        </p:txBody>
      </p:sp>
      <p:sp>
        <p:nvSpPr>
          <p:cNvPr id="3" name="Content Placeholder 2"/>
          <p:cNvSpPr>
            <a:spLocks noGrp="1"/>
          </p:cNvSpPr>
          <p:nvPr>
            <p:ph idx="1"/>
          </p:nvPr>
        </p:nvSpPr>
        <p:spPr/>
        <p:txBody>
          <a:bodyPr/>
          <a:lstStyle/>
          <a:p>
            <a:r>
              <a:rPr lang="en-US" dirty="0"/>
              <a:t>Make sure your Chapter Officers are familiar with the policy</a:t>
            </a:r>
          </a:p>
          <a:p>
            <a:r>
              <a:rPr lang="en-US" dirty="0"/>
              <a:t>Comply with the Policy to avoid legal liability</a:t>
            </a:r>
          </a:p>
          <a:p>
            <a:pPr>
              <a:buNone/>
            </a:pPr>
            <a:endParaRPr lang="en-US" b="1" i="1" dirty="0"/>
          </a:p>
          <a:p>
            <a:pPr marL="342900" lvl="1" indent="0">
              <a:buNone/>
            </a:pPr>
            <a:r>
              <a:rPr lang="en-US" sz="2000" i="1" dirty="0">
                <a:hlinkClick r:id="rId2"/>
              </a:rPr>
              <a:t>https://www.ashrae.org/about/governance/privacy-policy</a:t>
            </a:r>
            <a:endParaRPr lang="en-US" sz="2000" i="1" dirty="0"/>
          </a:p>
          <a:p>
            <a:pPr lvl="1">
              <a:buNone/>
            </a:pPr>
            <a:endParaRPr lang="en-US" b="1" i="1" dirty="0"/>
          </a:p>
        </p:txBody>
      </p:sp>
    </p:spTree>
    <p:extLst>
      <p:ext uri="{BB962C8B-B14F-4D97-AF65-F5344CB8AC3E}">
        <p14:creationId xmlns:p14="http://schemas.microsoft.com/office/powerpoint/2010/main" val="3782667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ASHRAE Discrimination and Harassment Policy</a:t>
            </a:r>
          </a:p>
        </p:txBody>
      </p:sp>
      <p:sp>
        <p:nvSpPr>
          <p:cNvPr id="3" name="Content Placeholder 2"/>
          <p:cNvSpPr>
            <a:spLocks noGrp="1"/>
          </p:cNvSpPr>
          <p:nvPr>
            <p:ph idx="1"/>
          </p:nvPr>
        </p:nvSpPr>
        <p:spPr/>
        <p:txBody>
          <a:bodyPr/>
          <a:lstStyle/>
          <a:p>
            <a:r>
              <a:rPr lang="en-US" dirty="0"/>
              <a:t>Enforce the Policy in all Chapter activities</a:t>
            </a:r>
          </a:p>
          <a:p>
            <a:r>
              <a:rPr lang="en-US" dirty="0"/>
              <a:t>Cultivate a culture of inclusion and sense of safety for everyone</a:t>
            </a:r>
          </a:p>
          <a:p>
            <a:r>
              <a:rPr lang="en-US" dirty="0"/>
              <a:t>Comply with the Policy to avoid legal liability</a:t>
            </a:r>
          </a:p>
          <a:p>
            <a:pPr>
              <a:buNone/>
            </a:pPr>
            <a:endParaRPr lang="en-US" b="1" i="1" dirty="0"/>
          </a:p>
          <a:p>
            <a:pPr marL="342900" lvl="1" indent="0">
              <a:buNone/>
            </a:pPr>
            <a:r>
              <a:rPr lang="en-US" sz="2000" i="1" dirty="0">
                <a:hlinkClick r:id="rId2"/>
              </a:rPr>
              <a:t>https://www.ashrae.org/about/governance/ashrae-discrimination-and-harassment-policy</a:t>
            </a:r>
            <a:endParaRPr lang="en-US" sz="2000" i="1" dirty="0"/>
          </a:p>
          <a:p>
            <a:pPr lvl="1">
              <a:buNone/>
            </a:pPr>
            <a:endParaRPr lang="en-US" b="1" i="1" dirty="0"/>
          </a:p>
        </p:txBody>
      </p:sp>
    </p:spTree>
    <p:extLst>
      <p:ext uri="{BB962C8B-B14F-4D97-AF65-F5344CB8AC3E}">
        <p14:creationId xmlns:p14="http://schemas.microsoft.com/office/powerpoint/2010/main" val="5326345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rPr>
              <a:t>ASHRAE Discrimination and Harassment Policy – Excerpt 1 </a:t>
            </a:r>
          </a:p>
        </p:txBody>
      </p:sp>
      <p:sp>
        <p:nvSpPr>
          <p:cNvPr id="3" name="Content Placeholder 2"/>
          <p:cNvSpPr>
            <a:spLocks noGrp="1"/>
          </p:cNvSpPr>
          <p:nvPr>
            <p:ph idx="1"/>
          </p:nvPr>
        </p:nvSpPr>
        <p:spPr/>
        <p:txBody>
          <a:bodyPr>
            <a:normAutofit lnSpcReduction="10000"/>
          </a:bodyPr>
          <a:lstStyle/>
          <a:p>
            <a:pPr marL="341313" lvl="1" indent="1588">
              <a:buNone/>
            </a:pPr>
            <a:r>
              <a:rPr lang="en-US" sz="2400" dirty="0"/>
              <a:t>ASHRAE strictly prohibits and does not tolerate discrimination against members or applicants for membership because of such individual’s race, color, religion, age, sex, sexual orientation, national origin, physical or mental disability, pregnancy, genetic information, veteran status, uniformed service member status, or any other category protected under applicable law. ASHRAE also prohibits unlawful harassment based on any of the aforementioned legally protected categories. Examples of prohibited harassment include, but are not limited to, abusive language, slurs, jokes, or other verbal or physical conduct relating to an individual’s membership in a legally protected category.</a:t>
            </a:r>
          </a:p>
          <a:p>
            <a:pPr marL="341313" lvl="1" indent="1588">
              <a:buNone/>
            </a:pPr>
            <a:endParaRPr lang="en-US" b="1" i="1" dirty="0"/>
          </a:p>
        </p:txBody>
      </p:sp>
    </p:spTree>
    <p:extLst>
      <p:ext uri="{BB962C8B-B14F-4D97-AF65-F5344CB8AC3E}">
        <p14:creationId xmlns:p14="http://schemas.microsoft.com/office/powerpoint/2010/main" val="534027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rPr>
              <a:t>ASHRAE Discrimination and Harassment Policy – Excerpt 2 </a:t>
            </a:r>
          </a:p>
        </p:txBody>
      </p:sp>
      <p:sp>
        <p:nvSpPr>
          <p:cNvPr id="3" name="Content Placeholder 2"/>
          <p:cNvSpPr>
            <a:spLocks noGrp="1"/>
          </p:cNvSpPr>
          <p:nvPr>
            <p:ph idx="1"/>
          </p:nvPr>
        </p:nvSpPr>
        <p:spPr/>
        <p:txBody>
          <a:bodyPr>
            <a:normAutofit/>
          </a:bodyPr>
          <a:lstStyle/>
          <a:p>
            <a:pPr marL="341313" lvl="1" indent="1588">
              <a:buNone/>
            </a:pPr>
            <a:r>
              <a:rPr lang="en-US" sz="2400" dirty="0"/>
              <a:t>An intimidating, hostile, or offensive environment may be created by such circumstances as pressure for sexual activities, unwanted and unnecessary physical contact with another member, verbal abuse of a sexual nature, the inappropriate use of sexually explicit or offensive language in discussions with, or to describe, an individual, or the display of sexually suggestive objects or pictures. Conduct prohibited by this policy includes many forms of offensive behavior and includes gender-based harassment of a person of the same sex.</a:t>
            </a:r>
            <a:endParaRPr lang="en-US" sz="2400" b="1" i="1" dirty="0"/>
          </a:p>
        </p:txBody>
      </p:sp>
    </p:spTree>
    <p:extLst>
      <p:ext uri="{BB962C8B-B14F-4D97-AF65-F5344CB8AC3E}">
        <p14:creationId xmlns:p14="http://schemas.microsoft.com/office/powerpoint/2010/main" val="200186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72D32-4287-4D6D-92D1-B19CFBF9E414}"/>
              </a:ext>
            </a:extLst>
          </p:cNvPr>
          <p:cNvSpPr>
            <a:spLocks noGrp="1"/>
          </p:cNvSpPr>
          <p:nvPr>
            <p:ph type="title"/>
          </p:nvPr>
        </p:nvSpPr>
        <p:spPr/>
        <p:txBody>
          <a:bodyPr/>
          <a:lstStyle/>
          <a:p>
            <a:r>
              <a:rPr lang="en-US" dirty="0"/>
              <a:t>Thank You!</a:t>
            </a:r>
          </a:p>
        </p:txBody>
      </p:sp>
      <p:pic>
        <p:nvPicPr>
          <p:cNvPr id="1026" name="Picture 2" descr="Questions Comments Concerns Clip Art">
            <a:extLst>
              <a:ext uri="{FF2B5EF4-FFF2-40B4-BE49-F238E27FC236}">
                <a16:creationId xmlns:a16="http://schemas.microsoft.com/office/drawing/2014/main" id="{0910245C-CDFE-4D8C-BE67-CEB948F283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4200" y="1791494"/>
            <a:ext cx="36576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243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Duties of the President – Chapter Operations, continued</a:t>
            </a:r>
          </a:p>
        </p:txBody>
      </p:sp>
      <p:sp>
        <p:nvSpPr>
          <p:cNvPr id="3" name="Content Placeholder 2"/>
          <p:cNvSpPr>
            <a:spLocks noGrp="1"/>
          </p:cNvSpPr>
          <p:nvPr>
            <p:ph idx="1"/>
          </p:nvPr>
        </p:nvSpPr>
        <p:spPr>
          <a:xfrm>
            <a:off x="762000" y="1524000"/>
            <a:ext cx="7924800" cy="5029200"/>
          </a:xfrm>
        </p:spPr>
        <p:txBody>
          <a:bodyPr>
            <a:normAutofit/>
          </a:bodyPr>
          <a:lstStyle/>
          <a:p>
            <a:r>
              <a:rPr lang="en-US" dirty="0"/>
              <a:t>At this first meeting, review the Manual for Chapter Operations (MCO) to ensure that all officers and committee chairs are familiar with their duties and explain any special assignments</a:t>
            </a:r>
          </a:p>
          <a:p>
            <a:r>
              <a:rPr lang="en-US" dirty="0"/>
              <a:t>Use the MCO: </a:t>
            </a:r>
            <a:r>
              <a:rPr lang="en-US" dirty="0">
                <a:hlinkClick r:id="rId2"/>
              </a:rPr>
              <a:t>https://www.ashrae.org/communities/chapters/ashrae-chapters/manual-for-chapter-operations</a:t>
            </a:r>
            <a:r>
              <a:rPr lang="en-US" dirty="0"/>
              <a:t> </a:t>
            </a:r>
            <a:endParaRPr lang="en-US" i="1" u="sng" dirty="0"/>
          </a:p>
          <a:p>
            <a:r>
              <a:rPr lang="en-US" dirty="0"/>
              <a:t>Develop a chapter calendar for your year</a:t>
            </a:r>
          </a:p>
          <a:p>
            <a:endParaRPr lang="en-US" dirty="0"/>
          </a:p>
          <a:p>
            <a:endParaRPr lang="en-US" dirty="0"/>
          </a:p>
        </p:txBody>
      </p:sp>
    </p:spTree>
    <p:extLst>
      <p:ext uri="{BB962C8B-B14F-4D97-AF65-F5344CB8AC3E}">
        <p14:creationId xmlns:p14="http://schemas.microsoft.com/office/powerpoint/2010/main" val="2103504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a:solidFill>
                  <a:schemeClr val="bg1"/>
                </a:solidFill>
              </a:rPr>
              <a:t>MCO Appendix 1A: Suggested Chapter Operations Calendar</a:t>
            </a:r>
          </a:p>
        </p:txBody>
      </p:sp>
      <p:pic>
        <p:nvPicPr>
          <p:cNvPr id="1026" name="Picture 2"/>
          <p:cNvPicPr>
            <a:picLocks noGrp="1" noChangeAspect="1" noChangeArrowheads="1"/>
          </p:cNvPicPr>
          <p:nvPr>
            <p:ph idx="1"/>
          </p:nvPr>
        </p:nvPicPr>
        <p:blipFill>
          <a:blip r:embed="rId2"/>
          <a:srcRect/>
          <a:stretch>
            <a:fillRect/>
          </a:stretch>
        </p:blipFill>
        <p:spPr bwMode="auto">
          <a:xfrm>
            <a:off x="304800" y="1417637"/>
            <a:ext cx="4575164" cy="4678363"/>
          </a:xfrm>
          <a:prstGeom prst="rect">
            <a:avLst/>
          </a:prstGeom>
          <a:noFill/>
          <a:ln w="9525">
            <a:noFill/>
            <a:miter lim="800000"/>
            <a:headEnd/>
            <a:tailEnd/>
          </a:ln>
        </p:spPr>
      </p:pic>
      <p:pic>
        <p:nvPicPr>
          <p:cNvPr id="1027" name="Picture 3"/>
          <p:cNvPicPr>
            <a:picLocks noChangeAspect="1" noChangeArrowheads="1"/>
          </p:cNvPicPr>
          <p:nvPr/>
        </p:nvPicPr>
        <p:blipFill>
          <a:blip r:embed="rId3"/>
          <a:srcRect/>
          <a:stretch>
            <a:fillRect/>
          </a:stretch>
        </p:blipFill>
        <p:spPr bwMode="auto">
          <a:xfrm>
            <a:off x="4879964" y="1371600"/>
            <a:ext cx="4264036" cy="2000250"/>
          </a:xfrm>
          <a:prstGeom prst="rect">
            <a:avLst/>
          </a:prstGeom>
          <a:noFill/>
          <a:ln w="9525">
            <a:noFill/>
            <a:miter lim="800000"/>
            <a:headEnd/>
            <a:tailEnd/>
          </a:ln>
        </p:spPr>
      </p:pic>
    </p:spTree>
    <p:extLst>
      <p:ext uri="{BB962C8B-B14F-4D97-AF65-F5344CB8AC3E}">
        <p14:creationId xmlns:p14="http://schemas.microsoft.com/office/powerpoint/2010/main" val="887640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Chapter Information Questionnaire (CIQ)</a:t>
            </a:r>
          </a:p>
        </p:txBody>
      </p:sp>
      <p:sp>
        <p:nvSpPr>
          <p:cNvPr id="3" name="Content Placeholder 2"/>
          <p:cNvSpPr>
            <a:spLocks noGrp="1"/>
          </p:cNvSpPr>
          <p:nvPr>
            <p:ph idx="1"/>
          </p:nvPr>
        </p:nvSpPr>
        <p:spPr/>
        <p:txBody>
          <a:bodyPr/>
          <a:lstStyle/>
          <a:p>
            <a:pPr marL="0" indent="0">
              <a:buNone/>
            </a:pPr>
            <a:r>
              <a:rPr lang="en-US" dirty="0"/>
              <a:t>Provides Officer information for your Chapter</a:t>
            </a:r>
          </a:p>
          <a:p>
            <a:r>
              <a:rPr lang="en-US" dirty="0"/>
              <a:t>Review your current CIQ to make sure it is up-to-date and correct</a:t>
            </a:r>
          </a:p>
          <a:p>
            <a:r>
              <a:rPr lang="en-US" dirty="0"/>
              <a:t>Complete the CIQ for the following year</a:t>
            </a:r>
          </a:p>
          <a:p>
            <a:pPr lvl="1"/>
            <a:r>
              <a:rPr lang="en-US" sz="2000" dirty="0"/>
              <a:t>30 days prior to CRC for spring CRCs</a:t>
            </a:r>
          </a:p>
          <a:p>
            <a:pPr lvl="1"/>
            <a:r>
              <a:rPr lang="en-US" sz="2000" dirty="0"/>
              <a:t>June 1 for fall CRCs</a:t>
            </a:r>
          </a:p>
        </p:txBody>
      </p:sp>
    </p:spTree>
    <p:extLst>
      <p:ext uri="{BB962C8B-B14F-4D97-AF65-F5344CB8AC3E}">
        <p14:creationId xmlns:p14="http://schemas.microsoft.com/office/powerpoint/2010/main" val="1747544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Chapter Meetings</a:t>
            </a:r>
          </a:p>
        </p:txBody>
      </p:sp>
      <p:sp>
        <p:nvSpPr>
          <p:cNvPr id="3" name="Content Placeholder 2"/>
          <p:cNvSpPr>
            <a:spLocks noGrp="1"/>
          </p:cNvSpPr>
          <p:nvPr>
            <p:ph idx="1"/>
          </p:nvPr>
        </p:nvSpPr>
        <p:spPr/>
        <p:txBody>
          <a:bodyPr>
            <a:normAutofit/>
          </a:bodyPr>
          <a:lstStyle/>
          <a:p>
            <a:pPr marL="0" indent="0">
              <a:buNone/>
              <a:tabLst>
                <a:tab pos="0" algn="l"/>
              </a:tabLst>
            </a:pPr>
            <a:r>
              <a:rPr lang="en-US" dirty="0"/>
              <a:t>	The hub of chapter activities is the monthly meeting</a:t>
            </a:r>
          </a:p>
          <a:p>
            <a:pPr marL="514350"/>
            <a:r>
              <a:rPr lang="en-US" dirty="0"/>
              <a:t>Crucial to member attendance and engagement</a:t>
            </a:r>
          </a:p>
          <a:p>
            <a:pPr marL="514350"/>
            <a:r>
              <a:rPr lang="en-US" dirty="0"/>
              <a:t>Officers and committee members should ensure </a:t>
            </a:r>
          </a:p>
          <a:p>
            <a:pPr lvl="2"/>
            <a:r>
              <a:rPr lang="en-US" sz="2000" dirty="0"/>
              <a:t>meetings are interesting, instructive, and fun</a:t>
            </a:r>
          </a:p>
          <a:p>
            <a:pPr lvl="2"/>
            <a:r>
              <a:rPr lang="en-US" sz="2000" dirty="0"/>
              <a:t>members, guests, and prospects feel welcome and “at home”</a:t>
            </a:r>
          </a:p>
        </p:txBody>
      </p:sp>
    </p:spTree>
    <p:extLst>
      <p:ext uri="{BB962C8B-B14F-4D97-AF65-F5344CB8AC3E}">
        <p14:creationId xmlns:p14="http://schemas.microsoft.com/office/powerpoint/2010/main" val="3034651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Meeting Minutes</a:t>
            </a:r>
          </a:p>
        </p:txBody>
      </p:sp>
      <p:sp>
        <p:nvSpPr>
          <p:cNvPr id="3" name="Content Placeholder 2"/>
          <p:cNvSpPr>
            <a:spLocks noGrp="1"/>
          </p:cNvSpPr>
          <p:nvPr>
            <p:ph idx="1"/>
          </p:nvPr>
        </p:nvSpPr>
        <p:spPr/>
        <p:txBody>
          <a:bodyPr>
            <a:normAutofit/>
          </a:bodyPr>
          <a:lstStyle/>
          <a:p>
            <a:pPr>
              <a:buNone/>
            </a:pPr>
            <a:r>
              <a:rPr lang="en-US" dirty="0"/>
              <a:t>	Formal minutes of each chapter's regular and Board of Governors meetings are to be sent monthly by the secretary to the Regional Chair and the Regional Vice Chair of Chapter Technology Transfer within three weeks of the meeting</a:t>
            </a:r>
          </a:p>
          <a:p>
            <a:pPr>
              <a:buNone/>
            </a:pPr>
            <a:endParaRPr lang="en-US" dirty="0"/>
          </a:p>
          <a:p>
            <a:pPr marL="342900" lvl="1" indent="0">
              <a:buNone/>
            </a:pPr>
            <a:r>
              <a:rPr lang="en-US" sz="2000" i="1" dirty="0"/>
              <a:t>See Section 7 of the MCO</a:t>
            </a:r>
          </a:p>
        </p:txBody>
      </p:sp>
    </p:spTree>
    <p:extLst>
      <p:ext uri="{BB962C8B-B14F-4D97-AF65-F5344CB8AC3E}">
        <p14:creationId xmlns:p14="http://schemas.microsoft.com/office/powerpoint/2010/main" val="788513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Chapter Elections – Nominating Committee</a:t>
            </a:r>
          </a:p>
        </p:txBody>
      </p:sp>
      <p:sp>
        <p:nvSpPr>
          <p:cNvPr id="3" name="Content Placeholder 2"/>
          <p:cNvSpPr>
            <a:spLocks noGrp="1"/>
          </p:cNvSpPr>
          <p:nvPr>
            <p:ph idx="1"/>
          </p:nvPr>
        </p:nvSpPr>
        <p:spPr>
          <a:xfrm>
            <a:off x="762000" y="1524000"/>
            <a:ext cx="7924800" cy="5029200"/>
          </a:xfrm>
        </p:spPr>
        <p:txBody>
          <a:bodyPr>
            <a:normAutofit/>
          </a:bodyPr>
          <a:lstStyle/>
          <a:p>
            <a:pPr>
              <a:buNone/>
            </a:pPr>
            <a:r>
              <a:rPr lang="en-US" dirty="0"/>
              <a:t>	</a:t>
            </a:r>
            <a:r>
              <a:rPr lang="en-US" b="1" dirty="0"/>
              <a:t>Duties of Nominating Committee</a:t>
            </a:r>
            <a:r>
              <a:rPr lang="en-US" dirty="0"/>
              <a:t>: The Nominating Committee shall select from the members eligible to hold office one candidate for each office except President, and for each member to be elected to the Board of Governors and shall obtain from each candidate a written statement that the candidate is a member in good standing in the Society and consents to stand for election. Not less than thirty (30) days before the April meeting the Nominating Committee shall present to the Secretary the names of the candidates selected, together with their statements.</a:t>
            </a:r>
          </a:p>
          <a:p>
            <a:pPr>
              <a:buNone/>
            </a:pPr>
            <a:endParaRPr lang="en-US" dirty="0"/>
          </a:p>
          <a:p>
            <a:pPr marL="400050" lvl="1" indent="0">
              <a:buNone/>
            </a:pPr>
            <a:r>
              <a:rPr lang="en-US" sz="2000" i="1" dirty="0"/>
              <a:t>See Appendix 2I of the MCO</a:t>
            </a:r>
          </a:p>
        </p:txBody>
      </p:sp>
    </p:spTree>
    <p:extLst>
      <p:ext uri="{BB962C8B-B14F-4D97-AF65-F5344CB8AC3E}">
        <p14:creationId xmlns:p14="http://schemas.microsoft.com/office/powerpoint/2010/main" val="485586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Chapter Elections – Secretary </a:t>
            </a:r>
          </a:p>
        </p:txBody>
      </p:sp>
      <p:sp>
        <p:nvSpPr>
          <p:cNvPr id="3" name="Content Placeholder 2"/>
          <p:cNvSpPr>
            <a:spLocks noGrp="1"/>
          </p:cNvSpPr>
          <p:nvPr>
            <p:ph idx="1"/>
          </p:nvPr>
        </p:nvSpPr>
        <p:spPr/>
        <p:txBody>
          <a:bodyPr>
            <a:normAutofit/>
          </a:bodyPr>
          <a:lstStyle/>
          <a:p>
            <a:r>
              <a:rPr lang="en-US" b="1" dirty="0"/>
              <a:t>Duties of Secretary</a:t>
            </a:r>
            <a:r>
              <a:rPr lang="en-US" dirty="0"/>
              <a:t>: Upon receipt of names from the Nominating Committee, the Secretary shall prepare a list of the candidates and shall forward such list to all members with voting rights at least ten (10) days prior to such meeting</a:t>
            </a:r>
          </a:p>
          <a:p>
            <a:r>
              <a:rPr lang="en-US" dirty="0"/>
              <a:t>Nominations may be taken from the floor</a:t>
            </a:r>
          </a:p>
          <a:p>
            <a:r>
              <a:rPr lang="en-US" dirty="0"/>
              <a:t>If more than one candidate is nominated for an office, a ballot shall be prepared</a:t>
            </a:r>
          </a:p>
        </p:txBody>
      </p:sp>
    </p:spTree>
    <p:extLst>
      <p:ext uri="{BB962C8B-B14F-4D97-AF65-F5344CB8AC3E}">
        <p14:creationId xmlns:p14="http://schemas.microsoft.com/office/powerpoint/2010/main" val="339877065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017_ASHRAE PPT Generi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1287</TotalTime>
  <Words>1693</Words>
  <Application>Microsoft Office PowerPoint</Application>
  <PresentationFormat>On-screen Show (4:3)</PresentationFormat>
  <Paragraphs>128</Paragraphs>
  <Slides>29</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Calibri</vt:lpstr>
      <vt:lpstr>Calibri Light</vt:lpstr>
      <vt:lpstr>Helvetica</vt:lpstr>
      <vt:lpstr>Custom Design</vt:lpstr>
      <vt:lpstr>2017_ASHRAE PPT Generic</vt:lpstr>
      <vt:lpstr>Chapter President and President-Elect Training</vt:lpstr>
      <vt:lpstr>Duties of the President – Chapter Operations</vt:lpstr>
      <vt:lpstr>Duties of the President – Chapter Operations, continued</vt:lpstr>
      <vt:lpstr>MCO Appendix 1A: Suggested Chapter Operations Calendar</vt:lpstr>
      <vt:lpstr>Chapter Information Questionnaire (CIQ)</vt:lpstr>
      <vt:lpstr>Chapter Meetings</vt:lpstr>
      <vt:lpstr>Meeting Minutes</vt:lpstr>
      <vt:lpstr>Chapter Elections – Nominating Committee</vt:lpstr>
      <vt:lpstr>Chapter Elections – Secretary </vt:lpstr>
      <vt:lpstr>Chapter Elections – Determining Winners</vt:lpstr>
      <vt:lpstr>Installation of Chapter Officers and Board of Governors</vt:lpstr>
      <vt:lpstr>Liability Insurance and Special Events</vt:lpstr>
      <vt:lpstr>IRS Reports</vt:lpstr>
      <vt:lpstr>State Registration as a Fund Raising Organization</vt:lpstr>
      <vt:lpstr>Raffles and Local Gambling Laws</vt:lpstr>
      <vt:lpstr>Presidential Award of Excellence (PAOE)</vt:lpstr>
      <vt:lpstr>Director and Regional Chair (DRC)</vt:lpstr>
      <vt:lpstr>Region Members Council Representative (RMCR)</vt:lpstr>
      <vt:lpstr>Chapters Regional Conference (CRC) – Structure</vt:lpstr>
      <vt:lpstr>Chapters Regional Conference (CRC) – Reports </vt:lpstr>
      <vt:lpstr>Chapters Regional Conference (CRC) – Activities</vt:lpstr>
      <vt:lpstr>Chapter President – Society Core Values and Policies</vt:lpstr>
      <vt:lpstr>ASHRAE’s Core Values</vt:lpstr>
      <vt:lpstr>ASHRAE Commercialism Policy</vt:lpstr>
      <vt:lpstr>ASHRAE Privacy Policy</vt:lpstr>
      <vt:lpstr>ASHRAE Discrimination and Harassment Policy</vt:lpstr>
      <vt:lpstr>ASHRAE Discrimination and Harassment Policy – Excerpt 1 </vt:lpstr>
      <vt:lpstr>ASHRAE Discrimination and Harassment Policy – Excerpt 2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Blount</dc:creator>
  <cp:lastModifiedBy>Catchings, Tamera</cp:lastModifiedBy>
  <cp:revision>111</cp:revision>
  <dcterms:created xsi:type="dcterms:W3CDTF">2011-12-07T19:09:13Z</dcterms:created>
  <dcterms:modified xsi:type="dcterms:W3CDTF">2021-05-19T14:52:37Z</dcterms:modified>
</cp:coreProperties>
</file>