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9" r:id="rId22"/>
    <p:sldId id="276" r:id="rId23"/>
    <p:sldId id="277"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4" autoAdjust="0"/>
    <p:restoredTop sz="87456" autoAdjust="0"/>
  </p:normalViewPr>
  <p:slideViewPr>
    <p:cSldViewPr snapToGrid="0">
      <p:cViewPr varScale="1">
        <p:scale>
          <a:sx n="68" d="100"/>
          <a:sy n="68" d="100"/>
        </p:scale>
        <p:origin x="567" y="45"/>
      </p:cViewPr>
      <p:guideLst/>
    </p:cSldViewPr>
  </p:slideViewPr>
  <p:notesTextViewPr>
    <p:cViewPr>
      <p:scale>
        <a:sx n="1" d="1"/>
        <a:sy n="1" d="1"/>
      </p:scale>
      <p:origin x="0" y="0"/>
    </p:cViewPr>
  </p:notesTextViewPr>
  <p:notesViewPr>
    <p:cSldViewPr snapToGrid="0">
      <p:cViewPr varScale="1">
        <p:scale>
          <a:sx n="59" d="100"/>
          <a:sy n="59" d="100"/>
        </p:scale>
        <p:origin x="2517" y="3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433908-EF07-436E-92A9-E464A9DA9CA0}" type="datetimeFigureOut">
              <a:rPr lang="en-US" smtClean="0"/>
              <a:t>11/20/2023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A179D3-8A8C-41C8-9406-FC0CB5BCBE16}" type="slidenum">
              <a:rPr lang="en-US" smtClean="0"/>
              <a:t>‹#›</a:t>
            </a:fld>
            <a:endParaRPr lang="en-US"/>
          </a:p>
        </p:txBody>
      </p:sp>
    </p:spTree>
    <p:extLst>
      <p:ext uri="{BB962C8B-B14F-4D97-AF65-F5344CB8AC3E}">
        <p14:creationId xmlns:p14="http://schemas.microsoft.com/office/powerpoint/2010/main" val="101384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Recently, several Chapter Treasurers have received SCAM email requests that appear to come from the Chapter President, authorizing that a check be made out to an individual. Before cutting and sending a check, the Treasurer should confirm with a phone call or an independent new email (not just a reply to the one received) that the request is valid.</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3</a:t>
            </a:fld>
            <a:endParaRPr lang="en-US"/>
          </a:p>
        </p:txBody>
      </p:sp>
    </p:spTree>
    <p:extLst>
      <p:ext uri="{BB962C8B-B14F-4D97-AF65-F5344CB8AC3E}">
        <p14:creationId xmlns:p14="http://schemas.microsoft.com/office/powerpoint/2010/main" val="3601554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Failure to register with the state can jeopardize all fundraising activities, including </a:t>
            </a:r>
            <a:r>
              <a:rPr lang="en-US" sz="2650" dirty="0"/>
              <a:t>Scholarships, RP, CRCs, Sponsorships</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19</a:t>
            </a:fld>
            <a:endParaRPr lang="en-US"/>
          </a:p>
        </p:txBody>
      </p:sp>
    </p:spTree>
    <p:extLst>
      <p:ext uri="{BB962C8B-B14F-4D97-AF65-F5344CB8AC3E}">
        <p14:creationId xmlns:p14="http://schemas.microsoft.com/office/powerpoint/2010/main" val="2762459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21</a:t>
            </a:fld>
            <a:endParaRPr lang="en-US"/>
          </a:p>
        </p:txBody>
      </p:sp>
    </p:spTree>
    <p:extLst>
      <p:ext uri="{BB962C8B-B14F-4D97-AF65-F5344CB8AC3E}">
        <p14:creationId xmlns:p14="http://schemas.microsoft.com/office/powerpoint/2010/main" val="1818041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24</a:t>
            </a:fld>
            <a:endParaRPr lang="en-US"/>
          </a:p>
        </p:txBody>
      </p:sp>
    </p:spTree>
    <p:extLst>
      <p:ext uri="{BB962C8B-B14F-4D97-AF65-F5344CB8AC3E}">
        <p14:creationId xmlns:p14="http://schemas.microsoft.com/office/powerpoint/2010/main" val="39879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Society strongly recommends using the services of a CPA</a:t>
            </a:r>
          </a:p>
          <a:p>
            <a:endParaRPr lang="en-US" altLang="en-US" dirty="0"/>
          </a:p>
          <a:p>
            <a:r>
              <a:rPr lang="en-US" altLang="en-US" dirty="0"/>
              <a:t>We will cover specific issues related to fundraising later in this presentation</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4</a:t>
            </a:fld>
            <a:endParaRPr lang="en-US"/>
          </a:p>
        </p:txBody>
      </p:sp>
    </p:spTree>
    <p:extLst>
      <p:ext uri="{BB962C8B-B14F-4D97-AF65-F5344CB8AC3E}">
        <p14:creationId xmlns:p14="http://schemas.microsoft.com/office/powerpoint/2010/main" val="1142065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We will cover state registration in more detail later in this presentation.</a:t>
            </a:r>
          </a:p>
          <a:p>
            <a:endParaRPr lang="en-US" altLang="en-US" dirty="0"/>
          </a:p>
          <a:p>
            <a:r>
              <a:rPr lang="en-US" altLang="en-US" dirty="0"/>
              <a:t>If the Chapter covers more than one state, it should register for tax purposes in each state in which it does business and register separately to solicit contributions in each state. Most states allow a minimum amount of contributions to be raised without registration, typically $5,000 to $25,000.  Some states also consider solicitation of funds from ASHRAE members to be exempt since ASHRAE is not soliciting the general public. A professional CPA will be able to provide information and guidance.</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6</a:t>
            </a:fld>
            <a:endParaRPr lang="en-US"/>
          </a:p>
        </p:txBody>
      </p:sp>
    </p:spTree>
    <p:extLst>
      <p:ext uri="{BB962C8B-B14F-4D97-AF65-F5344CB8AC3E}">
        <p14:creationId xmlns:p14="http://schemas.microsoft.com/office/powerpoint/2010/main" val="492474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7</a:t>
            </a:fld>
            <a:endParaRPr lang="en-US"/>
          </a:p>
        </p:txBody>
      </p:sp>
    </p:spTree>
    <p:extLst>
      <p:ext uri="{BB962C8B-B14F-4D97-AF65-F5344CB8AC3E}">
        <p14:creationId xmlns:p14="http://schemas.microsoft.com/office/powerpoint/2010/main" val="1794424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cs typeface="Arial" panose="020B0604020202020204" pitchFamily="34" charset="0"/>
              </a:rPr>
              <a:t>Small Chapters must file using an e-postcard. Only relevant exception is if the organization is filing as part of a Group Return</a:t>
            </a:r>
            <a:endParaRPr lang="en-US" altLang="en-US" dirty="0"/>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8</a:t>
            </a:fld>
            <a:endParaRPr lang="en-US"/>
          </a:p>
        </p:txBody>
      </p:sp>
    </p:spTree>
    <p:extLst>
      <p:ext uri="{BB962C8B-B14F-4D97-AF65-F5344CB8AC3E}">
        <p14:creationId xmlns:p14="http://schemas.microsoft.com/office/powerpoint/2010/main" val="4029769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cs typeface="Arial" panose="020B0604020202020204" pitchFamily="34" charset="0"/>
              </a:rPr>
              <a:t>Small Chapters must file using an e-postcard. Only relevant exception is if the organization is filing as part of a Group Return</a:t>
            </a:r>
          </a:p>
          <a:p>
            <a:endParaRPr lang="en-US" altLang="en-US" dirty="0">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Helps to have large RP donations made directly to society to prevent gross receipts exceeding $50,000</a:t>
            </a:r>
            <a:endParaRPr lang="en-US" altLang="en-US" dirty="0"/>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9</a:t>
            </a:fld>
            <a:endParaRPr lang="en-US"/>
          </a:p>
        </p:txBody>
      </p:sp>
    </p:spTree>
    <p:extLst>
      <p:ext uri="{BB962C8B-B14F-4D97-AF65-F5344CB8AC3E}">
        <p14:creationId xmlns:p14="http://schemas.microsoft.com/office/powerpoint/2010/main" val="880983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altLang="en-US" dirty="0">
                <a:latin typeface="Arial" panose="020B0604020202020204" pitchFamily="34" charset="0"/>
                <a:cs typeface="Arial" panose="020B0604020202020204" pitchFamily="34" charset="0"/>
              </a:rPr>
              <a:t> The Board of Governors of the chapter should review the completed 990 form before it is sent to the IRS </a:t>
            </a:r>
          </a:p>
          <a:p>
            <a:pPr eaLnBrk="1" hangingPunct="1">
              <a:buFontTx/>
              <a:buChar char="•"/>
            </a:pPr>
            <a:r>
              <a:rPr lang="en-US" altLang="en-US" dirty="0">
                <a:latin typeface="Arial" panose="020B0604020202020204" pitchFamily="34" charset="0"/>
                <a:cs typeface="Arial" panose="020B0604020202020204" pitchFamily="34" charset="0"/>
              </a:rPr>
              <a:t> Consider using an outside CPA firm to complete the tax return</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10</a:t>
            </a:fld>
            <a:endParaRPr lang="en-US"/>
          </a:p>
        </p:txBody>
      </p:sp>
    </p:spTree>
    <p:extLst>
      <p:ext uri="{BB962C8B-B14F-4D97-AF65-F5344CB8AC3E}">
        <p14:creationId xmlns:p14="http://schemas.microsoft.com/office/powerpoint/2010/main" val="4275120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cs typeface="Arial" panose="020B0604020202020204" pitchFamily="34" charset="0"/>
              </a:rPr>
              <a:t>Make every effort possible for Chapter Member and others to write checks specifically to “ASHRAE Research” and not simply to ASHRAE or the local Chapter.  This allows a complete tax deduction to be taken by the donor.</a:t>
            </a:r>
          </a:p>
          <a:p>
            <a:r>
              <a:rPr lang="en-US" altLang="en-US" dirty="0">
                <a:cs typeface="Arial" panose="020B0604020202020204" pitchFamily="34" charset="0"/>
              </a:rPr>
              <a:t>Operating funds should be accounted for in each of the separate committee accounts.</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17</a:t>
            </a:fld>
            <a:endParaRPr lang="en-US"/>
          </a:p>
        </p:txBody>
      </p:sp>
    </p:spTree>
    <p:extLst>
      <p:ext uri="{BB962C8B-B14F-4D97-AF65-F5344CB8AC3E}">
        <p14:creationId xmlns:p14="http://schemas.microsoft.com/office/powerpoint/2010/main" val="8597711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altLang="en-US" dirty="0"/>
              <a:t>By far most of the 50 states require nonprofits to register</a:t>
            </a:r>
          </a:p>
          <a:p>
            <a:pPr eaLnBrk="1" hangingPunct="1">
              <a:buFontTx/>
              <a:buChar char="•"/>
            </a:pPr>
            <a:r>
              <a:rPr lang="en-US" altLang="en-US" dirty="0"/>
              <a:t>Fees range from $50 to several hundred dollars</a:t>
            </a:r>
          </a:p>
          <a:p>
            <a:pPr eaLnBrk="1" hangingPunct="1"/>
            <a:br>
              <a:rPr lang="en-US" altLang="en-US" dirty="0"/>
            </a:br>
            <a:r>
              <a:rPr lang="en-US" altLang="en-US" dirty="0"/>
              <a:t>If the Chapter covers more than one state, it should register for tax purposes in each state in which it does business and register separately to solicit contributions in each state. Most states allow a minimum amount of contributions to be raised without registration, typically $5,000 to $25,000.  Some states also consider solicitation of funds from ASHRAE members to be exempt since ASHRAE is not soliciting the general public. A professional CPA will be able to provide information and guidance.</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18</a:t>
            </a:fld>
            <a:endParaRPr lang="en-US"/>
          </a:p>
        </p:txBody>
      </p:sp>
    </p:spTree>
    <p:extLst>
      <p:ext uri="{BB962C8B-B14F-4D97-AF65-F5344CB8AC3E}">
        <p14:creationId xmlns:p14="http://schemas.microsoft.com/office/powerpoint/2010/main" val="17685851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44E386D-D596-43F8-8F7F-EC29E2E0A8BB}"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76674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3543"/>
          </a:xfrm>
        </p:spPr>
        <p:txBody>
          <a:bodyPr>
            <a:normAutofit/>
          </a:bodyPr>
          <a:lstStyle>
            <a:lvl1pPr>
              <a:defRPr sz="360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4E386D-D596-43F8-8F7F-EC29E2E0A8BB}"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7387" y="5585093"/>
            <a:ext cx="1114297" cy="771257"/>
          </a:xfrm>
          <a:prstGeom prst="rect">
            <a:avLst/>
          </a:prstGeom>
        </p:spPr>
      </p:pic>
    </p:spTree>
    <p:extLst>
      <p:ext uri="{BB962C8B-B14F-4D97-AF65-F5344CB8AC3E}">
        <p14:creationId xmlns:p14="http://schemas.microsoft.com/office/powerpoint/2010/main" val="22048812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E386D-D596-43F8-8F7F-EC29E2E0A8BB}" type="datetimeFigureOut">
              <a:rPr lang="en-US" smtClean="0"/>
              <a:t>11/20/2023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EDE4D-DC37-4180-B29E-77B367E2BC86}" type="slidenum">
              <a:rPr lang="en-US" smtClean="0"/>
              <a:t>‹#›</a:t>
            </a:fld>
            <a:endParaRPr lang="en-US"/>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97801509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rs.gov/charities-non-profits/gross-receipts-define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rs.gov/charities-non-profits/gross-receipts-normally-25000-50000-or-les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ictionary.law.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ashrae.org/about/governance/code-of-ethic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ashrae.org/communities/chapters/ashrae-chapters/manual-for-chapter-operation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rp@ashrae.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s2.mailchimp.com/mctx/clicks?url=http%3A%2F%2Fashraerp.com%2Ffiles%2FImportant%2520Forms%2F7.%2520Gift%2520Summary%2520Form.pdf&amp;xid=82501954aa&amp;uid=4341126&amp;iid=94d966bfb4&amp;pool=cts&amp;v=2&amp;c=1695744188&amp;h=fdb537ffdf18ff7dc11291eea529c16f9a85d7e31a5b33d866ba320877d5c806"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mailto:RP@ashrae.org" TargetMode="External"/><Relationship Id="rId4" Type="http://schemas.openxmlformats.org/officeDocument/2006/relationships/hyperlink" Target="https://us2.mailchimp.com/mctx/clicks?url=http%3A%2F%2Fwww.ashrae.org%2Fcontribute&amp;xid=82501954aa&amp;uid=4341126&amp;iid=94d966bfb4&amp;pool=cts&amp;v=2&amp;c=1695744188&amp;h=5a9145f4058e5e0c868f8f26b774fb27952113019a6e580fb7f6332d5234c055"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rs.gov/charities-non-profits/current-form-990-series-forms-and-instruction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irs.gov/charities-non-profits/charitable-organization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rs.gov/charities-non-profits/gross-receipts-defined"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irs.gov/charities-non-profits/annual-electronic-filing-requirement-for-small-exempt-organizations-form-990-n-e-postcard"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C7B13B-3BA4-12CC-8E3B-9EE5F0F0AFE8}"/>
              </a:ext>
            </a:extLst>
          </p:cNvPr>
          <p:cNvSpPr txBox="1"/>
          <p:nvPr/>
        </p:nvSpPr>
        <p:spPr>
          <a:xfrm>
            <a:off x="2767747" y="2387260"/>
            <a:ext cx="7352021" cy="1277273"/>
          </a:xfrm>
          <a:prstGeom prst="rect">
            <a:avLst/>
          </a:prstGeom>
          <a:noFill/>
        </p:spPr>
        <p:txBody>
          <a:bodyPr wrap="square" rtlCol="0">
            <a:spAutoFit/>
          </a:bodyPr>
          <a:lstStyle/>
          <a:p>
            <a:pPr marL="0" indent="0" algn="ctr" eaLnBrk="1" hangingPunct="1">
              <a:lnSpc>
                <a:spcPct val="100000"/>
              </a:lnSpc>
              <a:spcBef>
                <a:spcPts val="600"/>
              </a:spcBef>
              <a:buFont typeface="Wingdings" panose="05000000000000000000" pitchFamily="2" charset="2"/>
              <a:buNone/>
            </a:pPr>
            <a:r>
              <a:rPr lang="en-US" altLang="en-US" sz="3600" b="1" dirty="0">
                <a:solidFill>
                  <a:schemeClr val="bg1"/>
                </a:solidFill>
                <a:latin typeface="Helvetica" panose="020B0604020202020204" pitchFamily="34" charset="0"/>
                <a:cs typeface="Helvetica" panose="020B0604020202020204" pitchFamily="34" charset="0"/>
              </a:rPr>
              <a:t>Financial Risk Management </a:t>
            </a:r>
          </a:p>
          <a:p>
            <a:pPr marL="0" indent="0" algn="ctr" eaLnBrk="1" hangingPunct="1">
              <a:lnSpc>
                <a:spcPct val="100000"/>
              </a:lnSpc>
              <a:spcBef>
                <a:spcPts val="600"/>
              </a:spcBef>
              <a:buFont typeface="Wingdings" panose="05000000000000000000" pitchFamily="2" charset="2"/>
              <a:buNone/>
            </a:pPr>
            <a:r>
              <a:rPr lang="en-US" altLang="en-US" sz="3600" b="1" dirty="0">
                <a:solidFill>
                  <a:schemeClr val="bg1"/>
                </a:solidFill>
                <a:latin typeface="Helvetica" panose="020B0604020202020204" pitchFamily="34" charset="0"/>
                <a:cs typeface="Helvetica" panose="020B0604020202020204" pitchFamily="34" charset="0"/>
              </a:rPr>
              <a:t>for U.S. Chapters</a:t>
            </a:r>
            <a:endParaRPr lang="en-US" dirty="0"/>
          </a:p>
        </p:txBody>
      </p:sp>
      <p:sp>
        <p:nvSpPr>
          <p:cNvPr id="3" name="TextBox 2">
            <a:extLst>
              <a:ext uri="{FF2B5EF4-FFF2-40B4-BE49-F238E27FC236}">
                <a16:creationId xmlns:a16="http://schemas.microsoft.com/office/drawing/2014/main" id="{A0753ED9-4E5B-25D2-E86F-C6F3EECF3D91}"/>
              </a:ext>
            </a:extLst>
          </p:cNvPr>
          <p:cNvSpPr txBox="1"/>
          <p:nvPr/>
        </p:nvSpPr>
        <p:spPr>
          <a:xfrm>
            <a:off x="9113315" y="5922121"/>
            <a:ext cx="2957991" cy="369332"/>
          </a:xfrm>
          <a:prstGeom prst="rect">
            <a:avLst/>
          </a:prstGeom>
          <a:noFill/>
        </p:spPr>
        <p:txBody>
          <a:bodyPr wrap="square" rtlCol="0">
            <a:spAutoFit/>
          </a:bodyPr>
          <a:lstStyle/>
          <a:p>
            <a:r>
              <a:rPr lang="en-US" dirty="0">
                <a:solidFill>
                  <a:schemeClr val="bg1"/>
                </a:solidFill>
                <a:latin typeface="Helvetica" panose="020B0604020202020204" pitchFamily="34" charset="0"/>
                <a:cs typeface="Helvetica" panose="020B0604020202020204" pitchFamily="34" charset="0"/>
              </a:rPr>
              <a:t>Updated: November 2023</a:t>
            </a:r>
          </a:p>
        </p:txBody>
      </p:sp>
    </p:spTree>
    <p:extLst>
      <p:ext uri="{BB962C8B-B14F-4D97-AF65-F5344CB8AC3E}">
        <p14:creationId xmlns:p14="http://schemas.microsoft.com/office/powerpoint/2010/main" val="2748500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0ABB9-D28A-5BEB-48F2-C03CE0C81B5A}"/>
              </a:ext>
            </a:extLst>
          </p:cNvPr>
          <p:cNvSpPr>
            <a:spLocks noGrp="1"/>
          </p:cNvSpPr>
          <p:nvPr>
            <p:ph type="title"/>
          </p:nvPr>
        </p:nvSpPr>
        <p:spPr/>
        <p:txBody>
          <a:bodyPr>
            <a:normAutofit fontScale="90000"/>
          </a:bodyPr>
          <a:lstStyle/>
          <a:p>
            <a:r>
              <a:rPr lang="en-US" altLang="en-US" b="1" dirty="0">
                <a:latin typeface="Helvetica" panose="020B0604020202020204" pitchFamily="34" charset="0"/>
                <a:cs typeface="Helvetica" panose="020B0604020202020204" pitchFamily="34" charset="0"/>
              </a:rPr>
              <a:t>Revenue and Taxation Reporting:</a:t>
            </a:r>
            <a:br>
              <a:rPr lang="en-US" altLang="en-US" b="1" dirty="0">
                <a:latin typeface="Helvetica" panose="020B0604020202020204" pitchFamily="34" charset="0"/>
                <a:cs typeface="Helvetica" panose="020B0604020202020204" pitchFamily="34" charset="0"/>
              </a:rPr>
            </a:br>
            <a:r>
              <a:rPr lang="en-US" altLang="en-US" b="1" dirty="0">
                <a:latin typeface="Helvetica" panose="020B0604020202020204" pitchFamily="34" charset="0"/>
                <a:cs typeface="Helvetica" panose="020B0604020202020204" pitchFamily="34" charset="0"/>
              </a:rPr>
              <a:t>Large ASHRAE Chapter</a:t>
            </a:r>
            <a:r>
              <a:rPr lang="en-US" altLang="en-US" dirty="0">
                <a:latin typeface="Helvetica" panose="020B0604020202020204" pitchFamily="34" charset="0"/>
                <a:cs typeface="Helvetica" panose="020B0604020202020204" pitchFamily="34" charset="0"/>
              </a:rPr>
              <a:t> </a:t>
            </a:r>
            <a:endParaRPr lang="en-US" dirty="0"/>
          </a:p>
        </p:txBody>
      </p:sp>
      <p:sp>
        <p:nvSpPr>
          <p:cNvPr id="3" name="Content Placeholder 2">
            <a:extLst>
              <a:ext uri="{FF2B5EF4-FFF2-40B4-BE49-F238E27FC236}">
                <a16:creationId xmlns:a16="http://schemas.microsoft.com/office/drawing/2014/main" id="{3FB698F7-1123-0F5B-8295-D66618657368}"/>
              </a:ext>
            </a:extLst>
          </p:cNvPr>
          <p:cNvSpPr>
            <a:spLocks noGrp="1"/>
          </p:cNvSpPr>
          <p:nvPr>
            <p:ph idx="1"/>
          </p:nvPr>
        </p:nvSpPr>
        <p:spPr/>
        <p:txBody>
          <a:bodyPr/>
          <a:lstStyle/>
          <a:p>
            <a:pPr eaLnBrk="1" fontAlgn="auto" hangingPunct="1">
              <a:spcAft>
                <a:spcPts val="0"/>
              </a:spcAft>
              <a:buFont typeface="Arial" charset="0"/>
              <a:buChar char="•"/>
              <a:defRPr/>
            </a:pPr>
            <a:r>
              <a:rPr lang="en-US" sz="2800" dirty="0"/>
              <a:t>If annual </a:t>
            </a:r>
            <a:r>
              <a:rPr lang="en-US" sz="2800" u="sng" dirty="0">
                <a:hlinkClick r:id="rId3" tooltip="Gross Receipts Defined"/>
              </a:rPr>
              <a:t>gross receipts</a:t>
            </a:r>
            <a:r>
              <a:rPr lang="en-US" sz="2800" dirty="0"/>
              <a:t> are </a:t>
            </a:r>
            <a:r>
              <a:rPr lang="en-US" sz="2800" dirty="0">
                <a:solidFill>
                  <a:srgbClr val="000000"/>
                </a:solidFill>
                <a:hlinkClick r:id="rId4" tooltip="Gross Receipts Normally $25,000 $50,000 or Less"/>
              </a:rPr>
              <a:t>normally </a:t>
            </a:r>
            <a:r>
              <a:rPr lang="en-US" sz="2800" u="sng" dirty="0">
                <a:solidFill>
                  <a:srgbClr val="000000"/>
                </a:solidFill>
                <a:hlinkClick r:id="rId4" tooltip="Gross Receipts Normally $25,000 $50,000 or Less"/>
              </a:rPr>
              <a:t>b</a:t>
            </a:r>
            <a:r>
              <a:rPr lang="en-US" sz="2800" u="sng" dirty="0">
                <a:hlinkClick r:id="rId4" tooltip="Gross Receipts Normally $25,000 $50,000 or Less"/>
              </a:rPr>
              <a:t>etween $50,000 </a:t>
            </a:r>
            <a:r>
              <a:rPr lang="en-US" sz="2800" u="sng" dirty="0">
                <a:solidFill>
                  <a:srgbClr val="0070C0"/>
                </a:solidFill>
              </a:rPr>
              <a:t>and $200,000</a:t>
            </a:r>
            <a:r>
              <a:rPr lang="en-US" sz="2800" u="sng" dirty="0"/>
              <a:t> </a:t>
            </a:r>
            <a:r>
              <a:rPr lang="en-US" sz="2800" dirty="0">
                <a:cs typeface="Arial" pitchFamily="34" charset="0"/>
              </a:rPr>
              <a:t>and </a:t>
            </a:r>
            <a:r>
              <a:rPr lang="en-US" sz="2800" u="sng" dirty="0">
                <a:solidFill>
                  <a:srgbClr val="0070C0"/>
                </a:solidFill>
                <a:cs typeface="Arial" pitchFamily="34" charset="0"/>
              </a:rPr>
              <a:t>total assets </a:t>
            </a:r>
            <a:r>
              <a:rPr lang="en-US" sz="2800" dirty="0">
                <a:cs typeface="Arial" pitchFamily="34" charset="0"/>
              </a:rPr>
              <a:t>are </a:t>
            </a:r>
            <a:r>
              <a:rPr lang="en-US" sz="2800" u="sng" dirty="0">
                <a:solidFill>
                  <a:srgbClr val="0070C0"/>
                </a:solidFill>
                <a:cs typeface="Arial" pitchFamily="34" charset="0"/>
              </a:rPr>
              <a:t>less than $500,000</a:t>
            </a:r>
            <a:r>
              <a:rPr lang="en-US" sz="2800" dirty="0">
                <a:cs typeface="Arial" pitchFamily="34" charset="0"/>
              </a:rPr>
              <a:t>, use Form 990-EZ or 990</a:t>
            </a:r>
          </a:p>
          <a:p>
            <a:pPr eaLnBrk="1" fontAlgn="auto" hangingPunct="1">
              <a:spcAft>
                <a:spcPts val="0"/>
              </a:spcAft>
              <a:defRPr/>
            </a:pPr>
            <a:r>
              <a:rPr lang="en-US" sz="2800" dirty="0"/>
              <a:t>If annual </a:t>
            </a:r>
            <a:r>
              <a:rPr lang="en-US" sz="2800" u="sng" dirty="0">
                <a:hlinkClick r:id="rId3" tooltip="Gross Receipts Defined"/>
              </a:rPr>
              <a:t>gross receipts</a:t>
            </a:r>
            <a:r>
              <a:rPr lang="en-US" sz="2800" dirty="0"/>
              <a:t> are </a:t>
            </a:r>
            <a:r>
              <a:rPr lang="en-US" sz="2800" dirty="0">
                <a:solidFill>
                  <a:srgbClr val="000000"/>
                </a:solidFill>
                <a:hlinkClick r:id="rId4" tooltip="Gross Receipts Normally $25,000 $50,000 or Less"/>
              </a:rPr>
              <a:t>normally $200,000 or </a:t>
            </a:r>
            <a:r>
              <a:rPr lang="en-US" sz="2800" u="sng" dirty="0">
                <a:solidFill>
                  <a:srgbClr val="135BB9"/>
                </a:solidFill>
              </a:rPr>
              <a:t>more</a:t>
            </a:r>
            <a:r>
              <a:rPr lang="en-US" sz="2800" dirty="0">
                <a:solidFill>
                  <a:srgbClr val="135BB9"/>
                </a:solidFill>
              </a:rPr>
              <a:t> </a:t>
            </a:r>
            <a:r>
              <a:rPr lang="en-US" sz="2800" dirty="0">
                <a:cs typeface="Arial" pitchFamily="34" charset="0"/>
              </a:rPr>
              <a:t>and </a:t>
            </a:r>
            <a:r>
              <a:rPr lang="en-US" sz="2800" u="sng" dirty="0">
                <a:solidFill>
                  <a:srgbClr val="0070C0"/>
                </a:solidFill>
                <a:cs typeface="Arial" pitchFamily="34" charset="0"/>
              </a:rPr>
              <a:t>total assets </a:t>
            </a:r>
            <a:r>
              <a:rPr lang="en-US" sz="2800" dirty="0">
                <a:cs typeface="Arial" pitchFamily="34" charset="0"/>
              </a:rPr>
              <a:t>are </a:t>
            </a:r>
            <a:r>
              <a:rPr lang="en-US" sz="2800" u="sng" dirty="0">
                <a:solidFill>
                  <a:srgbClr val="0070C0"/>
                </a:solidFill>
                <a:cs typeface="Arial" pitchFamily="34" charset="0"/>
              </a:rPr>
              <a:t>$500,000 or more</a:t>
            </a:r>
            <a:r>
              <a:rPr lang="en-US" sz="2800" dirty="0">
                <a:cs typeface="Arial" pitchFamily="34" charset="0"/>
              </a:rPr>
              <a:t>, use Form 990</a:t>
            </a:r>
          </a:p>
          <a:p>
            <a:pPr eaLnBrk="1" fontAlgn="auto" hangingPunct="1">
              <a:spcAft>
                <a:spcPts val="0"/>
              </a:spcAft>
              <a:buFont typeface="Arial" charset="0"/>
              <a:buChar char="•"/>
              <a:defRPr/>
            </a:pPr>
            <a:r>
              <a:rPr lang="en-US" sz="2800" dirty="0">
                <a:cs typeface="Arial" pitchFamily="34" charset="0"/>
              </a:rPr>
              <a:t>If a Private Foundation, use Form 990-PF</a:t>
            </a:r>
          </a:p>
          <a:p>
            <a:endParaRPr lang="en-US" dirty="0"/>
          </a:p>
        </p:txBody>
      </p:sp>
    </p:spTree>
    <p:extLst>
      <p:ext uri="{BB962C8B-B14F-4D97-AF65-F5344CB8AC3E}">
        <p14:creationId xmlns:p14="http://schemas.microsoft.com/office/powerpoint/2010/main" val="2566280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DA098-0108-69F2-7B8F-CFEEB92EA55F}"/>
              </a:ext>
            </a:extLst>
          </p:cNvPr>
          <p:cNvSpPr>
            <a:spLocks noGrp="1"/>
          </p:cNvSpPr>
          <p:nvPr>
            <p:ph type="title"/>
          </p:nvPr>
        </p:nvSpPr>
        <p:spPr/>
        <p:txBody>
          <a:bodyPr>
            <a:normAutofit fontScale="90000"/>
          </a:bodyPr>
          <a:lstStyle/>
          <a:p>
            <a:r>
              <a:rPr lang="en-US" altLang="en-US" b="1" dirty="0">
                <a:latin typeface="Helvetica" panose="020B0604020202020204" pitchFamily="34" charset="0"/>
                <a:cs typeface="Helvetica" panose="020B0604020202020204" pitchFamily="34" charset="0"/>
              </a:rPr>
              <a:t>Revenue and Taxation Reporting:</a:t>
            </a:r>
            <a:br>
              <a:rPr lang="en-US" altLang="en-US" b="1" dirty="0">
                <a:latin typeface="Helvetica" panose="020B0604020202020204" pitchFamily="34" charset="0"/>
                <a:cs typeface="Helvetica" panose="020B0604020202020204" pitchFamily="34" charset="0"/>
              </a:rPr>
            </a:br>
            <a:r>
              <a:rPr lang="en-US" altLang="en-US" b="1" dirty="0">
                <a:latin typeface="Helvetica" panose="020B0604020202020204" pitchFamily="34" charset="0"/>
                <a:cs typeface="Helvetica" panose="020B0604020202020204" pitchFamily="34" charset="0"/>
              </a:rPr>
              <a:t>All ASHRAE Chapters</a:t>
            </a:r>
            <a:r>
              <a:rPr lang="en-US" altLang="en-US" dirty="0">
                <a:latin typeface="Helvetica" panose="020B0604020202020204" pitchFamily="34" charset="0"/>
                <a:cs typeface="Helvetica" panose="020B0604020202020204" pitchFamily="34" charset="0"/>
              </a:rPr>
              <a:t> </a:t>
            </a:r>
            <a:endParaRPr lang="en-US" dirty="0"/>
          </a:p>
        </p:txBody>
      </p:sp>
      <p:sp>
        <p:nvSpPr>
          <p:cNvPr id="3" name="Content Placeholder 2">
            <a:extLst>
              <a:ext uri="{FF2B5EF4-FFF2-40B4-BE49-F238E27FC236}">
                <a16:creationId xmlns:a16="http://schemas.microsoft.com/office/drawing/2014/main" id="{1A92F8EC-71FC-9F5D-0CA1-65745ED44CBE}"/>
              </a:ext>
            </a:extLst>
          </p:cNvPr>
          <p:cNvSpPr>
            <a:spLocks noGrp="1"/>
          </p:cNvSpPr>
          <p:nvPr>
            <p:ph idx="1"/>
          </p:nvPr>
        </p:nvSpPr>
        <p:spPr/>
        <p:txBody>
          <a:bodyPr/>
          <a:lstStyle/>
          <a:p>
            <a:pPr eaLnBrk="1" fontAlgn="auto" hangingPunct="1">
              <a:spcAft>
                <a:spcPts val="0"/>
              </a:spcAft>
              <a:buFont typeface="Arial" charset="0"/>
              <a:buChar char="•"/>
              <a:defRPr/>
            </a:pPr>
            <a:r>
              <a:rPr lang="en-US" sz="2800" dirty="0">
                <a:cs typeface="Arial" pitchFamily="34" charset="0"/>
              </a:rPr>
              <a:t>Tax filing due by the end of the 15</a:t>
            </a:r>
            <a:r>
              <a:rPr lang="en-US" sz="2800" baseline="30000" dirty="0">
                <a:cs typeface="Arial" pitchFamily="34" charset="0"/>
              </a:rPr>
              <a:t>th</a:t>
            </a:r>
            <a:r>
              <a:rPr lang="en-US" sz="2800" dirty="0">
                <a:cs typeface="Arial" pitchFamily="34" charset="0"/>
              </a:rPr>
              <a:t> day of the 5</a:t>
            </a:r>
            <a:r>
              <a:rPr lang="en-US" sz="2800" baseline="30000" dirty="0">
                <a:cs typeface="Arial" pitchFamily="34" charset="0"/>
              </a:rPr>
              <a:t>th</a:t>
            </a:r>
            <a:r>
              <a:rPr lang="en-US" sz="2800" dirty="0">
                <a:cs typeface="Arial" pitchFamily="34" charset="0"/>
              </a:rPr>
              <a:t> month </a:t>
            </a:r>
            <a:r>
              <a:rPr lang="en-US" sz="2800" i="1" u="sng" dirty="0">
                <a:cs typeface="Arial" pitchFamily="34" charset="0"/>
              </a:rPr>
              <a:t>after</a:t>
            </a:r>
            <a:r>
              <a:rPr lang="en-US" sz="2800" dirty="0">
                <a:cs typeface="Arial" pitchFamily="34" charset="0"/>
              </a:rPr>
              <a:t> the close of year end</a:t>
            </a:r>
          </a:p>
          <a:p>
            <a:pPr eaLnBrk="1" fontAlgn="auto" hangingPunct="1">
              <a:spcAft>
                <a:spcPts val="0"/>
              </a:spcAft>
              <a:buFont typeface="Arial" charset="0"/>
              <a:buChar char="•"/>
              <a:defRPr/>
            </a:pPr>
            <a:r>
              <a:rPr lang="en-US" sz="2800" dirty="0">
                <a:cs typeface="Arial" pitchFamily="34" charset="0"/>
              </a:rPr>
              <a:t>ASHRAE tax year ends June 30, tax filing must be completed by November 15 </a:t>
            </a:r>
          </a:p>
          <a:p>
            <a:pPr eaLnBrk="1" fontAlgn="auto" hangingPunct="1">
              <a:spcAft>
                <a:spcPts val="0"/>
              </a:spcAft>
              <a:buFont typeface="Arial" charset="0"/>
              <a:buChar char="•"/>
              <a:defRPr/>
            </a:pPr>
            <a:r>
              <a:rPr lang="en-US" sz="2800" dirty="0">
                <a:cs typeface="Arial" pitchFamily="34" charset="0"/>
              </a:rPr>
              <a:t>Cannot file until after tax year ends</a:t>
            </a:r>
          </a:p>
          <a:p>
            <a:pPr lvl="1" eaLnBrk="1" fontAlgn="auto" hangingPunct="1">
              <a:spcAft>
                <a:spcPts val="0"/>
              </a:spcAft>
              <a:buFont typeface="Arial" charset="0"/>
              <a:buChar char="•"/>
              <a:defRPr/>
            </a:pPr>
            <a:r>
              <a:rPr lang="en-US" sz="2500" dirty="0">
                <a:cs typeface="Arial" pitchFamily="34" charset="0"/>
              </a:rPr>
              <a:t>It’s after June 30</a:t>
            </a:r>
            <a:r>
              <a:rPr lang="en-US" sz="2500" baseline="30000" dirty="0">
                <a:cs typeface="Arial" pitchFamily="34" charset="0"/>
              </a:rPr>
              <a:t>th</a:t>
            </a:r>
            <a:r>
              <a:rPr lang="en-US" sz="2500" dirty="0">
                <a:cs typeface="Arial" pitchFamily="34" charset="0"/>
              </a:rPr>
              <a:t> … you can file your taxes now </a:t>
            </a:r>
            <a:r>
              <a:rPr lang="en-US" sz="2500" dirty="0">
                <a:cs typeface="Arial" pitchFamily="34" charset="0"/>
                <a:sym typeface="Wingdings" panose="05000000000000000000" pitchFamily="2" charset="2"/>
              </a:rPr>
              <a:t>!</a:t>
            </a:r>
            <a:endParaRPr lang="en-US" sz="2500" dirty="0">
              <a:cs typeface="Arial" pitchFamily="34" charset="0"/>
            </a:endParaRPr>
          </a:p>
          <a:p>
            <a:endParaRPr lang="en-US" dirty="0"/>
          </a:p>
        </p:txBody>
      </p:sp>
    </p:spTree>
    <p:extLst>
      <p:ext uri="{BB962C8B-B14F-4D97-AF65-F5344CB8AC3E}">
        <p14:creationId xmlns:p14="http://schemas.microsoft.com/office/powerpoint/2010/main" val="3354338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5C01-05E8-AE31-1425-92AAEEE09F2F}"/>
              </a:ext>
            </a:extLst>
          </p:cNvPr>
          <p:cNvSpPr>
            <a:spLocks noGrp="1"/>
          </p:cNvSpPr>
          <p:nvPr>
            <p:ph type="title"/>
          </p:nvPr>
        </p:nvSpPr>
        <p:spPr/>
        <p:txBody>
          <a:bodyPr>
            <a:normAutofit fontScale="90000"/>
          </a:bodyPr>
          <a:lstStyle/>
          <a:p>
            <a:r>
              <a:rPr lang="en-US" altLang="en-US" sz="3600" b="1" dirty="0">
                <a:latin typeface="Helvetica" panose="020B0604020202020204" pitchFamily="34" charset="0"/>
                <a:cs typeface="Helvetica" panose="020B0604020202020204" pitchFamily="34" charset="0"/>
              </a:rPr>
              <a:t>Revenue and Taxation Reporting:</a:t>
            </a:r>
            <a:br>
              <a:rPr lang="en-US" altLang="en-US" sz="3600" b="1" dirty="0">
                <a:latin typeface="Helvetica" panose="020B0604020202020204" pitchFamily="34" charset="0"/>
                <a:cs typeface="Helvetica" panose="020B0604020202020204" pitchFamily="34" charset="0"/>
              </a:rPr>
            </a:br>
            <a:r>
              <a:rPr lang="en-US" altLang="en-US" sz="3600" b="1" dirty="0">
                <a:latin typeface="Helvetica" panose="020B0604020202020204" pitchFamily="34" charset="0"/>
                <a:cs typeface="Helvetica" panose="020B0604020202020204" pitchFamily="34" charset="0"/>
              </a:rPr>
              <a:t>Late Filing or Failure to File</a:t>
            </a:r>
            <a:endParaRPr lang="en-US" dirty="0"/>
          </a:p>
        </p:txBody>
      </p:sp>
      <p:sp>
        <p:nvSpPr>
          <p:cNvPr id="3" name="Content Placeholder 2">
            <a:extLst>
              <a:ext uri="{FF2B5EF4-FFF2-40B4-BE49-F238E27FC236}">
                <a16:creationId xmlns:a16="http://schemas.microsoft.com/office/drawing/2014/main" id="{D81B64DE-9F7D-A854-56ED-0B19B3BEB546}"/>
              </a:ext>
            </a:extLst>
          </p:cNvPr>
          <p:cNvSpPr>
            <a:spLocks noGrp="1"/>
          </p:cNvSpPr>
          <p:nvPr>
            <p:ph idx="1"/>
          </p:nvPr>
        </p:nvSpPr>
        <p:spPr/>
        <p:txBody>
          <a:bodyPr/>
          <a:lstStyle/>
          <a:p>
            <a:pPr marL="0" indent="0" eaLnBrk="1" fontAlgn="auto" hangingPunct="1">
              <a:spcBef>
                <a:spcPts val="1200"/>
              </a:spcBef>
              <a:spcAft>
                <a:spcPts val="0"/>
              </a:spcAft>
              <a:buFont typeface="Arial" panose="020B0604020202020204" pitchFamily="34" charset="0"/>
              <a:buNone/>
              <a:defRPr/>
            </a:pPr>
            <a:r>
              <a:rPr lang="en-US" sz="2800" dirty="0">
                <a:cs typeface="Arial" pitchFamily="34" charset="0"/>
              </a:rPr>
              <a:t>Chapters that file late (without receiving advance IRS approval) or fail to file tax returns</a:t>
            </a:r>
          </a:p>
          <a:p>
            <a:pPr eaLnBrk="1" fontAlgn="auto" hangingPunct="1">
              <a:spcBef>
                <a:spcPts val="1200"/>
              </a:spcBef>
              <a:spcAft>
                <a:spcPts val="0"/>
              </a:spcAft>
              <a:buFont typeface="Arial" charset="0"/>
              <a:buChar char="•"/>
              <a:defRPr/>
            </a:pPr>
            <a:r>
              <a:rPr lang="en-US" sz="2800" dirty="0">
                <a:cs typeface="Arial" pitchFamily="34" charset="0"/>
              </a:rPr>
              <a:t>Risk IRS fines</a:t>
            </a:r>
          </a:p>
          <a:p>
            <a:pPr eaLnBrk="1" fontAlgn="auto" hangingPunct="1">
              <a:spcBef>
                <a:spcPts val="1200"/>
              </a:spcBef>
              <a:spcAft>
                <a:spcPts val="0"/>
              </a:spcAft>
              <a:buFont typeface="Arial" charset="0"/>
              <a:buChar char="•"/>
              <a:defRPr/>
            </a:pPr>
            <a:r>
              <a:rPr lang="en-US" sz="2800" dirty="0">
                <a:cs typeface="Arial" pitchFamily="34" charset="0"/>
              </a:rPr>
              <a:t>Jeopardize Society’s tax-exempt status</a:t>
            </a:r>
          </a:p>
          <a:p>
            <a:pPr eaLnBrk="1" fontAlgn="auto" hangingPunct="1">
              <a:spcBef>
                <a:spcPts val="1200"/>
              </a:spcBef>
              <a:spcAft>
                <a:spcPts val="0"/>
              </a:spcAft>
              <a:buFont typeface="Arial" charset="0"/>
              <a:buChar char="•"/>
              <a:defRPr/>
            </a:pPr>
            <a:r>
              <a:rPr lang="en-US" sz="2800" dirty="0">
                <a:cs typeface="Arial" pitchFamily="34" charset="0"/>
              </a:rPr>
              <a:t>Could be dissolved by Society</a:t>
            </a:r>
          </a:p>
          <a:p>
            <a:endParaRPr lang="en-US" dirty="0"/>
          </a:p>
        </p:txBody>
      </p:sp>
    </p:spTree>
    <p:extLst>
      <p:ext uri="{BB962C8B-B14F-4D97-AF65-F5344CB8AC3E}">
        <p14:creationId xmlns:p14="http://schemas.microsoft.com/office/powerpoint/2010/main" val="968967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54D20-44AB-B176-4DA1-FEA95CBA31FB}"/>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Fiduciary Duties</a:t>
            </a:r>
            <a:endParaRPr lang="en-US" dirty="0"/>
          </a:p>
        </p:txBody>
      </p:sp>
      <p:sp>
        <p:nvSpPr>
          <p:cNvPr id="3" name="Content Placeholder 2">
            <a:extLst>
              <a:ext uri="{FF2B5EF4-FFF2-40B4-BE49-F238E27FC236}">
                <a16:creationId xmlns:a16="http://schemas.microsoft.com/office/drawing/2014/main" id="{6FC2914F-8E13-7F07-BB43-117CE8610C56}"/>
              </a:ext>
            </a:extLst>
          </p:cNvPr>
          <p:cNvSpPr>
            <a:spLocks noGrp="1"/>
          </p:cNvSpPr>
          <p:nvPr>
            <p:ph idx="1"/>
          </p:nvPr>
        </p:nvSpPr>
        <p:spPr/>
        <p:txBody>
          <a:bodyPr/>
          <a:lstStyle/>
          <a:p>
            <a:pPr eaLnBrk="1" hangingPunct="1"/>
            <a:r>
              <a:rPr lang="en-US" altLang="en-US" sz="2800" dirty="0">
                <a:cs typeface="Arial" panose="020B0604020202020204" pitchFamily="34" charset="0"/>
              </a:rPr>
              <a:t>Each Chapter Officer has a Fiduciary duty to the Chapter</a:t>
            </a:r>
          </a:p>
          <a:p>
            <a:pPr eaLnBrk="1" hangingPunct="1"/>
            <a:r>
              <a:rPr lang="en-US" altLang="en-US" sz="2800" dirty="0">
                <a:cs typeface="Arial" panose="020B0604020202020204" pitchFamily="34" charset="0"/>
                <a:hlinkClick r:id="rId2"/>
              </a:rPr>
              <a:t>https://dictionary.law.com/</a:t>
            </a:r>
            <a:r>
              <a:rPr lang="en-US" altLang="en-US" sz="2800" dirty="0">
                <a:cs typeface="Arial" panose="020B0604020202020204" pitchFamily="34" charset="0"/>
              </a:rPr>
              <a:t> defines a fiduciary as a person who has the power and obligation to act for another…under circumstances that require total trust, good faith and honesty.</a:t>
            </a:r>
          </a:p>
          <a:p>
            <a:pPr eaLnBrk="1" hangingPunct="1"/>
            <a:r>
              <a:rPr lang="en-US" altLang="en-US" sz="2800" dirty="0">
                <a:cs typeface="Arial" panose="020B0604020202020204" pitchFamily="34" charset="0"/>
              </a:rPr>
              <a:t>Board members must exercise reasonable care in overseeing the organization’s financial and operational activities.</a:t>
            </a:r>
          </a:p>
          <a:p>
            <a:endParaRPr lang="en-US" dirty="0"/>
          </a:p>
        </p:txBody>
      </p:sp>
    </p:spTree>
    <p:extLst>
      <p:ext uri="{BB962C8B-B14F-4D97-AF65-F5344CB8AC3E}">
        <p14:creationId xmlns:p14="http://schemas.microsoft.com/office/powerpoint/2010/main" val="2773510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B122-C9AC-51AF-D890-98C8E46B0007}"/>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Fiduciary Duties: Loyalty</a:t>
            </a:r>
            <a:endParaRPr lang="en-US" dirty="0"/>
          </a:p>
        </p:txBody>
      </p:sp>
      <p:sp>
        <p:nvSpPr>
          <p:cNvPr id="3" name="Content Placeholder 2">
            <a:extLst>
              <a:ext uri="{FF2B5EF4-FFF2-40B4-BE49-F238E27FC236}">
                <a16:creationId xmlns:a16="http://schemas.microsoft.com/office/drawing/2014/main" id="{D0F972A4-4181-3623-3D08-9F875BD1E213}"/>
              </a:ext>
            </a:extLst>
          </p:cNvPr>
          <p:cNvSpPr>
            <a:spLocks noGrp="1"/>
          </p:cNvSpPr>
          <p:nvPr>
            <p:ph idx="1"/>
          </p:nvPr>
        </p:nvSpPr>
        <p:spPr/>
        <p:txBody>
          <a:bodyPr>
            <a:normAutofit fontScale="70000" lnSpcReduction="20000"/>
          </a:bodyPr>
          <a:lstStyle/>
          <a:p>
            <a:pPr marL="0" indent="0" eaLnBrk="1" fontAlgn="auto" hangingPunct="1">
              <a:spcAft>
                <a:spcPts val="0"/>
              </a:spcAft>
              <a:buFont typeface="Arial" charset="0"/>
              <a:buNone/>
              <a:defRPr/>
            </a:pPr>
            <a:r>
              <a:rPr lang="en-US" sz="3000" dirty="0">
                <a:cs typeface="Arial" pitchFamily="34" charset="0"/>
              </a:rPr>
              <a:t>Board members must act solely in the best interests of the organization and its constituents, and not for personal gain.</a:t>
            </a:r>
          </a:p>
          <a:p>
            <a:pPr marL="137160" indent="0" eaLnBrk="1" fontAlgn="auto" hangingPunct="1">
              <a:spcAft>
                <a:spcPts val="0"/>
              </a:spcAft>
              <a:buFont typeface="Arial" charset="0"/>
              <a:buNone/>
              <a:defRPr/>
            </a:pPr>
            <a:endParaRPr lang="en-US" sz="2800" dirty="0">
              <a:cs typeface="Arial" pitchFamily="34" charset="0"/>
            </a:endParaRPr>
          </a:p>
          <a:p>
            <a:pPr marL="0" indent="0" eaLnBrk="1" fontAlgn="auto" hangingPunct="1">
              <a:spcAft>
                <a:spcPts val="0"/>
              </a:spcAft>
              <a:buFont typeface="Arial" panose="020B0604020202020204" pitchFamily="34" charset="0"/>
              <a:buNone/>
              <a:defRPr/>
            </a:pPr>
            <a:r>
              <a:rPr lang="en-US" sz="3000" dirty="0">
                <a:cs typeface="Arial" pitchFamily="34" charset="0"/>
              </a:rPr>
              <a:t>Includes the obligation to avoid conflicts of interest</a:t>
            </a:r>
          </a:p>
          <a:p>
            <a:pPr eaLnBrk="1" fontAlgn="auto" hangingPunct="1">
              <a:spcAft>
                <a:spcPts val="0"/>
              </a:spcAft>
              <a:buFont typeface="Arial" charset="0"/>
              <a:buChar char="•"/>
              <a:defRPr/>
            </a:pPr>
            <a:r>
              <a:rPr lang="en-US" sz="3000" dirty="0">
                <a:cs typeface="Arial" pitchFamily="34" charset="0"/>
              </a:rPr>
              <a:t>Step aside or abstain from voting when even an appearance of a conflict of interest</a:t>
            </a:r>
          </a:p>
          <a:p>
            <a:pPr eaLnBrk="1" fontAlgn="auto" hangingPunct="1">
              <a:spcAft>
                <a:spcPts val="0"/>
              </a:spcAft>
              <a:buFont typeface="Arial" charset="0"/>
              <a:buChar char="•"/>
              <a:defRPr/>
            </a:pPr>
            <a:r>
              <a:rPr lang="en-US" sz="3000" dirty="0">
                <a:cs typeface="Arial" pitchFamily="34" charset="0"/>
              </a:rPr>
              <a:t>Comply with ASHRAE’s Codes of Ethics </a:t>
            </a:r>
            <a:br>
              <a:rPr lang="en-US" sz="3000" dirty="0">
                <a:cs typeface="Arial" pitchFamily="34" charset="0"/>
              </a:rPr>
            </a:br>
            <a:endParaRPr lang="en-US" sz="3000" dirty="0">
              <a:cs typeface="Arial" pitchFamily="34" charset="0"/>
            </a:endParaRPr>
          </a:p>
          <a:p>
            <a:pPr marL="342900" lvl="1" indent="0">
              <a:buNone/>
            </a:pPr>
            <a:r>
              <a:rPr lang="en-US" sz="3200" b="1" i="0" dirty="0">
                <a:solidFill>
                  <a:srgbClr val="49494C"/>
                </a:solidFill>
                <a:effectLst/>
                <a:latin typeface="akzidenz-grotesk-condensed"/>
              </a:rPr>
              <a:t>Code of Ethics Commitment</a:t>
            </a:r>
            <a:endParaRPr lang="en-US" sz="2600" dirty="0">
              <a:cs typeface="Arial" pitchFamily="34" charset="0"/>
            </a:endParaRPr>
          </a:p>
          <a:p>
            <a:pPr marL="342900" lvl="1" indent="0">
              <a:buNone/>
            </a:pPr>
            <a:r>
              <a:rPr lang="en-US" sz="3200" b="1" i="0" dirty="0">
                <a:solidFill>
                  <a:srgbClr val="49494C"/>
                </a:solidFill>
                <a:effectLst/>
                <a:latin typeface="akzidenz-grotesk"/>
              </a:rPr>
              <a:t>This statement should be included on all agendas and read before all committee meetings:</a:t>
            </a:r>
            <a:endParaRPr lang="en-US" sz="3200" b="0" i="0" dirty="0">
              <a:solidFill>
                <a:srgbClr val="49494C"/>
              </a:solidFill>
              <a:effectLst/>
              <a:latin typeface="akzidenz-grotesk"/>
            </a:endParaRPr>
          </a:p>
          <a:p>
            <a:pPr marL="342900" lvl="1" indent="0">
              <a:buNone/>
            </a:pPr>
            <a:r>
              <a:rPr lang="en-US" sz="3200" b="0" i="1" dirty="0">
                <a:solidFill>
                  <a:srgbClr val="49494C"/>
                </a:solidFill>
                <a:effectLst/>
                <a:latin typeface="akzidenz-grotesk"/>
              </a:rPr>
              <a:t>In this and all other ASHRAE meetings, we will act with honesty, fairness, courtesy, competence, inclusiveness and respect for others, which exemplify our core values of excellence, commitment, integrity, collaboration, volunteerism and diversity, and we shall avoid all real or perceived conflicts of interests.</a:t>
            </a:r>
            <a:endParaRPr lang="en-US" sz="3200" b="0" i="0" dirty="0">
              <a:solidFill>
                <a:srgbClr val="49494C"/>
              </a:solidFill>
              <a:effectLst/>
              <a:latin typeface="akzidenz-grotesk"/>
            </a:endParaRPr>
          </a:p>
          <a:p>
            <a:pPr marL="342900" lvl="1" indent="0" eaLnBrk="1" fontAlgn="auto" hangingPunct="1">
              <a:spcAft>
                <a:spcPts val="0"/>
              </a:spcAft>
              <a:buNone/>
              <a:defRPr/>
            </a:pPr>
            <a:r>
              <a:rPr lang="en-US" sz="2900" dirty="0">
                <a:cs typeface="Arial" pitchFamily="34" charset="0"/>
                <a:hlinkClick r:id="rId2"/>
              </a:rPr>
              <a:t>https://www.ashrae.org/about/governance/code-of-ethics</a:t>
            </a:r>
            <a:r>
              <a:rPr lang="en-US" sz="2900" dirty="0">
                <a:cs typeface="Arial" pitchFamily="34" charset="0"/>
              </a:rPr>
              <a:t> </a:t>
            </a:r>
            <a:endParaRPr lang="en-US" sz="2700" dirty="0">
              <a:cs typeface="Arial" pitchFamily="34" charset="0"/>
            </a:endParaRPr>
          </a:p>
          <a:p>
            <a:endParaRPr lang="en-US" dirty="0"/>
          </a:p>
        </p:txBody>
      </p:sp>
    </p:spTree>
    <p:extLst>
      <p:ext uri="{BB962C8B-B14F-4D97-AF65-F5344CB8AC3E}">
        <p14:creationId xmlns:p14="http://schemas.microsoft.com/office/powerpoint/2010/main" val="56066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A8A94-C345-DC4C-5EBE-FCBEE391F797}"/>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Fiduciary Duties: Obedience</a:t>
            </a:r>
            <a:endParaRPr lang="en-US" dirty="0"/>
          </a:p>
        </p:txBody>
      </p:sp>
      <p:sp>
        <p:nvSpPr>
          <p:cNvPr id="3" name="Content Placeholder 2">
            <a:extLst>
              <a:ext uri="{FF2B5EF4-FFF2-40B4-BE49-F238E27FC236}">
                <a16:creationId xmlns:a16="http://schemas.microsoft.com/office/drawing/2014/main" id="{2F12A68E-27CD-8214-9C17-7D8E22DD271F}"/>
              </a:ext>
            </a:extLst>
          </p:cNvPr>
          <p:cNvSpPr>
            <a:spLocks noGrp="1"/>
          </p:cNvSpPr>
          <p:nvPr>
            <p:ph idx="1"/>
          </p:nvPr>
        </p:nvSpPr>
        <p:spPr/>
        <p:txBody>
          <a:bodyPr/>
          <a:lstStyle/>
          <a:p>
            <a:pPr marL="137160" indent="0" eaLnBrk="1" fontAlgn="auto" hangingPunct="1">
              <a:spcAft>
                <a:spcPts val="0"/>
              </a:spcAft>
              <a:buFont typeface="Arial" charset="0"/>
              <a:buNone/>
              <a:defRPr/>
            </a:pPr>
            <a:r>
              <a:rPr lang="en-US" sz="2800" dirty="0">
                <a:cs typeface="Helvetica" panose="020B0604020202020204" pitchFamily="34" charset="0"/>
              </a:rPr>
              <a:t>Board members must act in accordance with the organization’s mission, charter and bylaws, and any applicable state or federal laws.</a:t>
            </a:r>
          </a:p>
          <a:p>
            <a:pPr marL="137160" indent="0" eaLnBrk="1" fontAlgn="auto" hangingPunct="1">
              <a:spcBef>
                <a:spcPts val="1800"/>
              </a:spcBef>
              <a:spcAft>
                <a:spcPts val="0"/>
              </a:spcAft>
              <a:buFont typeface="Arial" charset="0"/>
              <a:buNone/>
              <a:defRPr/>
            </a:pPr>
            <a:r>
              <a:rPr lang="en-US" sz="2800" dirty="0">
                <a:cs typeface="Helvetica" panose="020B0604020202020204" pitchFamily="34" charset="0"/>
              </a:rPr>
              <a:t>Board members who violate these duties may be held </a:t>
            </a:r>
            <a:r>
              <a:rPr lang="en-US" sz="2800" b="1" i="1" u="sng" dirty="0">
                <a:cs typeface="Helvetica" panose="020B0604020202020204" pitchFamily="34" charset="0"/>
              </a:rPr>
              <a:t>personally liable </a:t>
            </a:r>
            <a:r>
              <a:rPr lang="en-US" sz="2800" dirty="0">
                <a:cs typeface="Helvetica" panose="020B0604020202020204" pitchFamily="34" charset="0"/>
              </a:rPr>
              <a:t>for any financial harm the organization suffers as a result.</a:t>
            </a:r>
          </a:p>
          <a:p>
            <a:endParaRPr lang="en-US" dirty="0"/>
          </a:p>
        </p:txBody>
      </p:sp>
    </p:spTree>
    <p:extLst>
      <p:ext uri="{BB962C8B-B14F-4D97-AF65-F5344CB8AC3E}">
        <p14:creationId xmlns:p14="http://schemas.microsoft.com/office/powerpoint/2010/main" val="1155739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8481-EC42-0ADB-F115-775069EC4CBF}"/>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Fiduciary Duties: Can a Volunteer be Liable?</a:t>
            </a:r>
            <a:endParaRPr lang="en-US" dirty="0"/>
          </a:p>
        </p:txBody>
      </p:sp>
      <p:sp>
        <p:nvSpPr>
          <p:cNvPr id="3" name="Content Placeholder 2">
            <a:extLst>
              <a:ext uri="{FF2B5EF4-FFF2-40B4-BE49-F238E27FC236}">
                <a16:creationId xmlns:a16="http://schemas.microsoft.com/office/drawing/2014/main" id="{D551D5B7-67CE-032C-12EC-B812147BBCBC}"/>
              </a:ext>
            </a:extLst>
          </p:cNvPr>
          <p:cNvSpPr>
            <a:spLocks noGrp="1"/>
          </p:cNvSpPr>
          <p:nvPr>
            <p:ph idx="1"/>
          </p:nvPr>
        </p:nvSpPr>
        <p:spPr/>
        <p:txBody>
          <a:bodyPr/>
          <a:lstStyle/>
          <a:p>
            <a:pPr eaLnBrk="1" hangingPunct="1"/>
            <a:r>
              <a:rPr lang="en-US" altLang="en-US" sz="2800" dirty="0">
                <a:cs typeface="Arial" panose="020B0604020202020204" pitchFamily="34" charset="0"/>
              </a:rPr>
              <a:t>Although volunteers enjoy some protection from financial responsibility, that protection varies by state and isn’t absolute</a:t>
            </a:r>
          </a:p>
          <a:p>
            <a:pPr eaLnBrk="1" hangingPunct="1">
              <a:spcBef>
                <a:spcPts val="1800"/>
              </a:spcBef>
            </a:pPr>
            <a:r>
              <a:rPr lang="en-US" altLang="en-US" sz="2800" dirty="0">
                <a:cs typeface="Arial" panose="020B0604020202020204" pitchFamily="34" charset="0"/>
              </a:rPr>
              <a:t>Society’s Privacy Policy does not apply to sites of any ASHRAE chapter, region, student branch, technical committee or other group affiliated or associated with the Society</a:t>
            </a:r>
          </a:p>
          <a:p>
            <a:endParaRPr lang="en-US" dirty="0"/>
          </a:p>
        </p:txBody>
      </p:sp>
    </p:spTree>
    <p:extLst>
      <p:ext uri="{BB962C8B-B14F-4D97-AF65-F5344CB8AC3E}">
        <p14:creationId xmlns:p14="http://schemas.microsoft.com/office/powerpoint/2010/main" val="3907218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03C2A-BEA6-4908-D6CD-8E90269D3600}"/>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Fundraising: Best Financial Practices</a:t>
            </a:r>
            <a:endParaRPr lang="en-US" dirty="0"/>
          </a:p>
        </p:txBody>
      </p:sp>
      <p:sp>
        <p:nvSpPr>
          <p:cNvPr id="3" name="Content Placeholder 2">
            <a:extLst>
              <a:ext uri="{FF2B5EF4-FFF2-40B4-BE49-F238E27FC236}">
                <a16:creationId xmlns:a16="http://schemas.microsoft.com/office/drawing/2014/main" id="{39FEAA44-C251-E853-1523-8F2ED941CEA8}"/>
              </a:ext>
            </a:extLst>
          </p:cNvPr>
          <p:cNvSpPr>
            <a:spLocks noGrp="1"/>
          </p:cNvSpPr>
          <p:nvPr>
            <p:ph idx="1"/>
          </p:nvPr>
        </p:nvSpPr>
        <p:spPr/>
        <p:txBody>
          <a:bodyPr/>
          <a:lstStyle/>
          <a:p>
            <a:pPr eaLnBrk="1" hangingPunct="1"/>
            <a:r>
              <a:rPr lang="en-US" altLang="en-US" sz="2800" dirty="0">
                <a:cs typeface="Arial" panose="020B0604020202020204" pitchFamily="34" charset="0"/>
              </a:rPr>
              <a:t>Investment funds and operating accounts must be separate</a:t>
            </a:r>
          </a:p>
          <a:p>
            <a:pPr eaLnBrk="1" hangingPunct="1"/>
            <a:r>
              <a:rPr lang="en-US" altLang="en-US" sz="2800" dirty="0">
                <a:cs typeface="Arial" panose="020B0604020202020204" pitchFamily="34" charset="0"/>
              </a:rPr>
              <a:t>Research Promotion events should have separate accounting practices</a:t>
            </a:r>
          </a:p>
          <a:p>
            <a:pPr eaLnBrk="1" hangingPunct="1"/>
            <a:r>
              <a:rPr lang="en-US" altLang="en-US" sz="2800" dirty="0">
                <a:cs typeface="Arial" panose="020B0604020202020204" pitchFamily="34" charset="0"/>
              </a:rPr>
              <a:t>Scholarship Funds should have a separate account within the chapter</a:t>
            </a:r>
          </a:p>
          <a:p>
            <a:pPr eaLnBrk="1" hangingPunct="1"/>
            <a:r>
              <a:rPr lang="en-US" altLang="en-US" sz="2800" dirty="0">
                <a:cs typeface="Arial" panose="020B0604020202020204" pitchFamily="34" charset="0"/>
              </a:rPr>
              <a:t>Funds should be allocated precisely as advertised</a:t>
            </a:r>
            <a:br>
              <a:rPr lang="en-US" altLang="en-US" sz="2800" dirty="0">
                <a:cs typeface="Arial" panose="020B0604020202020204" pitchFamily="34" charset="0"/>
              </a:rPr>
            </a:br>
            <a:r>
              <a:rPr lang="en-US" altLang="en-US" sz="2800" dirty="0">
                <a:cs typeface="Arial" panose="020B0604020202020204" pitchFamily="34" charset="0"/>
              </a:rPr>
              <a:t>(i.e. if an event is advertised as being for RP, then all the money raised must go to RP, not just the net amount)</a:t>
            </a:r>
          </a:p>
          <a:p>
            <a:endParaRPr lang="en-US" dirty="0"/>
          </a:p>
        </p:txBody>
      </p:sp>
    </p:spTree>
    <p:extLst>
      <p:ext uri="{BB962C8B-B14F-4D97-AF65-F5344CB8AC3E}">
        <p14:creationId xmlns:p14="http://schemas.microsoft.com/office/powerpoint/2010/main" val="970564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258E7-A2D1-FC5C-B6F5-89C8789B7D78}"/>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Fundraising: State Registration</a:t>
            </a:r>
            <a:endParaRPr lang="en-US" dirty="0"/>
          </a:p>
        </p:txBody>
      </p:sp>
      <p:sp>
        <p:nvSpPr>
          <p:cNvPr id="3" name="Content Placeholder 2">
            <a:extLst>
              <a:ext uri="{FF2B5EF4-FFF2-40B4-BE49-F238E27FC236}">
                <a16:creationId xmlns:a16="http://schemas.microsoft.com/office/drawing/2014/main" id="{58EADBEE-C634-0675-9A53-EC3E953710C6}"/>
              </a:ext>
            </a:extLst>
          </p:cNvPr>
          <p:cNvSpPr>
            <a:spLocks noGrp="1"/>
          </p:cNvSpPr>
          <p:nvPr>
            <p:ph idx="1"/>
          </p:nvPr>
        </p:nvSpPr>
        <p:spPr/>
        <p:txBody>
          <a:bodyPr/>
          <a:lstStyle/>
          <a:p>
            <a:pPr eaLnBrk="1" hangingPunct="1"/>
            <a:r>
              <a:rPr lang="en-US" altLang="en-US" sz="2800" dirty="0"/>
              <a:t>Compliance Law</a:t>
            </a:r>
          </a:p>
          <a:p>
            <a:pPr eaLnBrk="1" hangingPunct="1"/>
            <a:r>
              <a:rPr lang="en-US" altLang="en-US" sz="2800" dirty="0"/>
              <a:t>Provides basic information on a Chapter’s</a:t>
            </a:r>
          </a:p>
          <a:p>
            <a:pPr lvl="1" eaLnBrk="1" hangingPunct="1"/>
            <a:r>
              <a:rPr lang="en-US" altLang="en-US" sz="2800" dirty="0"/>
              <a:t>Finances</a:t>
            </a:r>
          </a:p>
          <a:p>
            <a:pPr lvl="1" eaLnBrk="1" hangingPunct="1"/>
            <a:r>
              <a:rPr lang="en-US" altLang="en-US" sz="2800" dirty="0"/>
              <a:t>Governance</a:t>
            </a:r>
          </a:p>
          <a:p>
            <a:pPr lvl="1" eaLnBrk="1" hangingPunct="1"/>
            <a:r>
              <a:rPr lang="en-US" altLang="en-US" sz="2800" dirty="0"/>
              <a:t>Fundraising Activities</a:t>
            </a:r>
          </a:p>
          <a:p>
            <a:pPr eaLnBrk="1" hangingPunct="1"/>
            <a:r>
              <a:rPr lang="en-US" altLang="en-US" sz="2800" dirty="0"/>
              <a:t>Confirms you are working with a legitimate nonprofit that is soliciting funds in that state</a:t>
            </a:r>
          </a:p>
          <a:p>
            <a:pPr marL="0" indent="0">
              <a:buNone/>
            </a:pPr>
            <a:endParaRPr lang="en-US" dirty="0"/>
          </a:p>
        </p:txBody>
      </p:sp>
    </p:spTree>
    <p:extLst>
      <p:ext uri="{BB962C8B-B14F-4D97-AF65-F5344CB8AC3E}">
        <p14:creationId xmlns:p14="http://schemas.microsoft.com/office/powerpoint/2010/main" val="1306395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5EEDF-9252-1406-33AE-FFC2AD778C9F}"/>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Fundraising: State Registration, cont’d</a:t>
            </a:r>
            <a:endParaRPr lang="en-US" dirty="0"/>
          </a:p>
        </p:txBody>
      </p:sp>
      <p:sp>
        <p:nvSpPr>
          <p:cNvPr id="3" name="Content Placeholder 2">
            <a:extLst>
              <a:ext uri="{FF2B5EF4-FFF2-40B4-BE49-F238E27FC236}">
                <a16:creationId xmlns:a16="http://schemas.microsoft.com/office/drawing/2014/main" id="{0386F31F-63B1-A1B7-93E6-943B881D68D1}"/>
              </a:ext>
            </a:extLst>
          </p:cNvPr>
          <p:cNvSpPr>
            <a:spLocks noGrp="1"/>
          </p:cNvSpPr>
          <p:nvPr>
            <p:ph idx="1"/>
          </p:nvPr>
        </p:nvSpPr>
        <p:spPr/>
        <p:txBody>
          <a:bodyPr>
            <a:normAutofit fontScale="92500" lnSpcReduction="20000"/>
          </a:bodyPr>
          <a:lstStyle/>
          <a:p>
            <a:pPr marL="0" indent="0" eaLnBrk="1" fontAlgn="auto" hangingPunct="1">
              <a:spcAft>
                <a:spcPts val="0"/>
              </a:spcAft>
              <a:buFont typeface="Arial" panose="020B0604020202020204" pitchFamily="34" charset="0"/>
              <a:buNone/>
              <a:defRPr/>
            </a:pPr>
            <a:r>
              <a:rPr lang="en-US" altLang="en-US" sz="2800" b="1" dirty="0">
                <a:solidFill>
                  <a:srgbClr val="000000"/>
                </a:solidFill>
                <a:cs typeface="Helvetica" panose="020B0604020202020204" pitchFamily="34" charset="0"/>
              </a:rPr>
              <a:t>Why Register With the State? - </a:t>
            </a:r>
            <a:r>
              <a:rPr lang="en-US" sz="2500" dirty="0"/>
              <a:t>IT’S THE LAW!!</a:t>
            </a:r>
          </a:p>
          <a:p>
            <a:pPr lvl="1" eaLnBrk="1" fontAlgn="auto" hangingPunct="1">
              <a:spcAft>
                <a:spcPts val="0"/>
              </a:spcAft>
              <a:buFont typeface="Arial" charset="0"/>
              <a:buChar char="•"/>
              <a:defRPr/>
            </a:pPr>
            <a:r>
              <a:rPr lang="en-US" sz="2500" dirty="0"/>
              <a:t>Failure to register can…</a:t>
            </a:r>
          </a:p>
          <a:p>
            <a:pPr lvl="2" eaLnBrk="1" fontAlgn="auto" hangingPunct="1">
              <a:spcAft>
                <a:spcPts val="0"/>
              </a:spcAft>
              <a:defRPr/>
            </a:pPr>
            <a:r>
              <a:rPr lang="en-US" sz="2400" dirty="0"/>
              <a:t>Result in significant fines and penalties</a:t>
            </a:r>
          </a:p>
          <a:p>
            <a:pPr lvl="2" eaLnBrk="1" fontAlgn="auto" hangingPunct="1">
              <a:spcAft>
                <a:spcPts val="0"/>
              </a:spcAft>
              <a:defRPr/>
            </a:pPr>
            <a:r>
              <a:rPr lang="en-US" sz="2400" dirty="0"/>
              <a:t>Result in state orders to cease and desist operations</a:t>
            </a:r>
          </a:p>
          <a:p>
            <a:pPr lvl="2" eaLnBrk="1" fontAlgn="auto" hangingPunct="1">
              <a:spcAft>
                <a:spcPts val="0"/>
              </a:spcAft>
              <a:defRPr/>
            </a:pPr>
            <a:r>
              <a:rPr lang="en-US" sz="2400" dirty="0"/>
              <a:t>Jeopardize all fundraising activities</a:t>
            </a:r>
            <a:br>
              <a:rPr lang="en-US" sz="2400" dirty="0"/>
            </a:br>
            <a:endParaRPr lang="en-US" sz="2400" dirty="0"/>
          </a:p>
          <a:p>
            <a:pPr marL="0" indent="0" eaLnBrk="1" hangingPunct="1">
              <a:buFont typeface="Arial" panose="020B0604020202020204" pitchFamily="34" charset="0"/>
              <a:buNone/>
            </a:pPr>
            <a:r>
              <a:rPr lang="en-US" altLang="en-US" sz="2800" b="1" dirty="0">
                <a:solidFill>
                  <a:srgbClr val="000000"/>
                </a:solidFill>
                <a:cs typeface="Helvetica" panose="020B0604020202020204" pitchFamily="34" charset="0"/>
              </a:rPr>
              <a:t>How does a Chapter register?</a:t>
            </a:r>
            <a:endParaRPr lang="en-US" altLang="en-US" sz="2800" dirty="0">
              <a:solidFill>
                <a:srgbClr val="000000"/>
              </a:solidFill>
            </a:endParaRPr>
          </a:p>
          <a:p>
            <a:pPr marL="0" indent="0" eaLnBrk="1" hangingPunct="1">
              <a:buFont typeface="Arial" panose="020B0604020202020204" pitchFamily="34" charset="0"/>
              <a:buNone/>
            </a:pPr>
            <a:r>
              <a:rPr lang="en-US" altLang="en-US" sz="2400" dirty="0"/>
              <a:t>ASHRAE works with a company called URS Compliance</a:t>
            </a:r>
          </a:p>
          <a:p>
            <a:pPr lvl="1" eaLnBrk="1" hangingPunct="1"/>
            <a:r>
              <a:rPr lang="en-US" altLang="en-US" sz="2000" dirty="0"/>
              <a:t>URS Compliance will prepare, submit and file reports and paperwork with state agencies on the Chapter’s behalf</a:t>
            </a:r>
          </a:p>
          <a:p>
            <a:pPr lvl="1" eaLnBrk="1" hangingPunct="1"/>
            <a:r>
              <a:rPr lang="en-US" altLang="en-US" sz="2000" dirty="0"/>
              <a:t>ASHRAE will pay the URS Compliance fee in states in which a Chapter has 3 or more area assigned members</a:t>
            </a:r>
          </a:p>
          <a:p>
            <a:pPr lvl="1" eaLnBrk="1" hangingPunct="1"/>
            <a:r>
              <a:rPr lang="en-US" altLang="en-US" sz="2000" dirty="0"/>
              <a:t>Chapters will pay</a:t>
            </a:r>
          </a:p>
          <a:p>
            <a:pPr lvl="2" eaLnBrk="1" hangingPunct="1"/>
            <a:r>
              <a:rPr lang="en-US" altLang="en-US" sz="2000" dirty="0"/>
              <a:t>State fees</a:t>
            </a:r>
          </a:p>
          <a:p>
            <a:pPr lvl="2" eaLnBrk="1" hangingPunct="1"/>
            <a:r>
              <a:rPr lang="en-US" altLang="en-US" sz="2000" dirty="0"/>
              <a:t>Penalties and fines for current or past years</a:t>
            </a:r>
          </a:p>
          <a:p>
            <a:endParaRPr lang="en-US" dirty="0"/>
          </a:p>
        </p:txBody>
      </p:sp>
    </p:spTree>
    <p:extLst>
      <p:ext uri="{BB962C8B-B14F-4D97-AF65-F5344CB8AC3E}">
        <p14:creationId xmlns:p14="http://schemas.microsoft.com/office/powerpoint/2010/main" val="244043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Chapter Financial Risk Management Training</a:t>
            </a:r>
            <a:endParaRPr lang="en-US" dirty="0"/>
          </a:p>
        </p:txBody>
      </p:sp>
      <p:sp>
        <p:nvSpPr>
          <p:cNvPr id="6" name="TextBox 5">
            <a:extLst>
              <a:ext uri="{FF2B5EF4-FFF2-40B4-BE49-F238E27FC236}">
                <a16:creationId xmlns:a16="http://schemas.microsoft.com/office/drawing/2014/main" id="{0FF4EBAE-3CA0-407E-91B0-31A8090F44A1}"/>
              </a:ext>
            </a:extLst>
          </p:cNvPr>
          <p:cNvSpPr txBox="1"/>
          <p:nvPr/>
        </p:nvSpPr>
        <p:spPr>
          <a:xfrm>
            <a:off x="8995508" y="2454031"/>
            <a:ext cx="2086707" cy="1813169"/>
          </a:xfrm>
          <a:prstGeom prst="rect">
            <a:avLst/>
          </a:prstGeom>
          <a:noFill/>
        </p:spPr>
        <p:txBody>
          <a:bodyPr wrap="square" rtlCol="0">
            <a:spAutoFit/>
          </a:bodyPr>
          <a:lstStyle/>
          <a:p>
            <a:endParaRPr lang="en-US" dirty="0"/>
          </a:p>
        </p:txBody>
      </p:sp>
      <p:sp>
        <p:nvSpPr>
          <p:cNvPr id="8" name="Content Placeholder 7">
            <a:extLst>
              <a:ext uri="{FF2B5EF4-FFF2-40B4-BE49-F238E27FC236}">
                <a16:creationId xmlns:a16="http://schemas.microsoft.com/office/drawing/2014/main" id="{5C24060B-3F77-47D2-B915-441979266FCE}"/>
              </a:ext>
            </a:extLst>
          </p:cNvPr>
          <p:cNvSpPr>
            <a:spLocks noGrp="1"/>
          </p:cNvSpPr>
          <p:nvPr>
            <p:ph idx="1"/>
          </p:nvPr>
        </p:nvSpPr>
        <p:spPr/>
        <p:txBody>
          <a:bodyPr>
            <a:normAutofit lnSpcReduction="10000"/>
          </a:bodyPr>
          <a:lstStyle/>
          <a:p>
            <a:pPr marL="117475" lvl="1" indent="0" eaLnBrk="1" fontAlgn="auto" hangingPunct="1">
              <a:lnSpc>
                <a:spcPct val="100000"/>
              </a:lnSpc>
              <a:spcAft>
                <a:spcPts val="0"/>
              </a:spcAft>
              <a:buFont typeface="Arial" panose="020B0604020202020204" pitchFamily="34" charset="0"/>
              <a:buNone/>
              <a:defRPr/>
            </a:pPr>
            <a:r>
              <a:rPr lang="en-US" sz="3200" dirty="0">
                <a:cs typeface="Arial" pitchFamily="34" charset="0"/>
              </a:rPr>
              <a:t>This presentation will cover:</a:t>
            </a:r>
          </a:p>
          <a:p>
            <a:pPr lvl="1" eaLnBrk="1" fontAlgn="auto" hangingPunct="1">
              <a:lnSpc>
                <a:spcPct val="100000"/>
              </a:lnSpc>
              <a:spcAft>
                <a:spcPts val="0"/>
              </a:spcAft>
              <a:defRPr/>
            </a:pPr>
            <a:r>
              <a:rPr lang="en-US" sz="2800" dirty="0">
                <a:cs typeface="Arial" pitchFamily="34" charset="0"/>
              </a:rPr>
              <a:t>Chapter Treasurer Duties</a:t>
            </a:r>
          </a:p>
          <a:p>
            <a:pPr lvl="1" eaLnBrk="1" fontAlgn="auto" hangingPunct="1">
              <a:lnSpc>
                <a:spcPct val="100000"/>
              </a:lnSpc>
              <a:spcAft>
                <a:spcPts val="0"/>
              </a:spcAft>
              <a:defRPr/>
            </a:pPr>
            <a:r>
              <a:rPr lang="en-US" sz="2800" dirty="0">
                <a:cs typeface="Arial" pitchFamily="34" charset="0"/>
              </a:rPr>
              <a:t>Financial Accounting and Banking Best Practices</a:t>
            </a:r>
          </a:p>
          <a:p>
            <a:pPr lvl="1" eaLnBrk="1" fontAlgn="auto" hangingPunct="1">
              <a:lnSpc>
                <a:spcPct val="100000"/>
              </a:lnSpc>
              <a:spcAft>
                <a:spcPts val="0"/>
              </a:spcAft>
              <a:defRPr/>
            </a:pPr>
            <a:r>
              <a:rPr lang="en-US" sz="2800" dirty="0">
                <a:cs typeface="Arial" pitchFamily="34" charset="0"/>
              </a:rPr>
              <a:t>Chapter Annual Financial Audits</a:t>
            </a:r>
          </a:p>
          <a:p>
            <a:pPr lvl="1" eaLnBrk="1" fontAlgn="auto" hangingPunct="1">
              <a:lnSpc>
                <a:spcPct val="100000"/>
              </a:lnSpc>
              <a:spcAft>
                <a:spcPts val="0"/>
              </a:spcAft>
              <a:defRPr/>
            </a:pPr>
            <a:r>
              <a:rPr lang="en-US" sz="2800" dirty="0">
                <a:cs typeface="Arial" pitchFamily="34" charset="0"/>
              </a:rPr>
              <a:t>Revenue and Tax Reporting</a:t>
            </a:r>
          </a:p>
          <a:p>
            <a:pPr lvl="1" eaLnBrk="1" fontAlgn="auto" hangingPunct="1">
              <a:lnSpc>
                <a:spcPct val="100000"/>
              </a:lnSpc>
              <a:spcAft>
                <a:spcPts val="0"/>
              </a:spcAft>
              <a:defRPr/>
            </a:pPr>
            <a:r>
              <a:rPr lang="en-US" sz="2800" dirty="0">
                <a:cs typeface="Arial" pitchFamily="34" charset="0"/>
              </a:rPr>
              <a:t>Fiduciary Duties</a:t>
            </a:r>
          </a:p>
          <a:p>
            <a:pPr lvl="1" eaLnBrk="1" fontAlgn="auto" hangingPunct="1">
              <a:lnSpc>
                <a:spcPct val="100000"/>
              </a:lnSpc>
              <a:spcAft>
                <a:spcPts val="0"/>
              </a:spcAft>
              <a:defRPr/>
            </a:pPr>
            <a:r>
              <a:rPr lang="en-US" sz="2800" dirty="0">
                <a:cs typeface="Arial" pitchFamily="34" charset="0"/>
              </a:rPr>
              <a:t>Fundraising Specifics</a:t>
            </a:r>
          </a:p>
          <a:p>
            <a:pPr marL="117475" lvl="1" indent="0" eaLnBrk="1" fontAlgn="auto" hangingPunct="1">
              <a:lnSpc>
                <a:spcPct val="100000"/>
              </a:lnSpc>
              <a:spcAft>
                <a:spcPts val="0"/>
              </a:spcAft>
              <a:buFont typeface="Arial" panose="020B0604020202020204" pitchFamily="34" charset="0"/>
              <a:buNone/>
              <a:defRPr/>
            </a:pPr>
            <a:endParaRPr lang="en-US" sz="2400" i="1" dirty="0">
              <a:cs typeface="Arial" pitchFamily="34" charset="0"/>
            </a:endParaRPr>
          </a:p>
          <a:p>
            <a:pPr marL="117475" lvl="1" indent="0" eaLnBrk="1" fontAlgn="auto" hangingPunct="1">
              <a:lnSpc>
                <a:spcPct val="100000"/>
              </a:lnSpc>
              <a:spcAft>
                <a:spcPts val="0"/>
              </a:spcAft>
              <a:buFont typeface="Arial" panose="020B0604020202020204" pitchFamily="34" charset="0"/>
              <a:buNone/>
              <a:defRPr/>
            </a:pPr>
            <a:r>
              <a:rPr lang="en-US" sz="2400" i="1" dirty="0">
                <a:cs typeface="Arial" pitchFamily="34" charset="0"/>
              </a:rPr>
              <a:t>Most of this information is provided in the </a:t>
            </a:r>
            <a:r>
              <a:rPr lang="en-US" sz="2400" i="1" dirty="0">
                <a:cs typeface="Arial" pitchFamily="34" charset="0"/>
                <a:hlinkClick r:id="rId2"/>
              </a:rPr>
              <a:t>Manual for Chapter Operations</a:t>
            </a:r>
            <a:endParaRPr lang="en-US" sz="2400" i="1" dirty="0">
              <a:cs typeface="Arial" pitchFamily="34" charset="0"/>
            </a:endParaRPr>
          </a:p>
          <a:p>
            <a:pPr marL="0" indent="0">
              <a:buNone/>
            </a:pPr>
            <a:endParaRPr lang="en-US" dirty="0"/>
          </a:p>
        </p:txBody>
      </p:sp>
    </p:spTree>
    <p:extLst>
      <p:ext uri="{BB962C8B-B14F-4D97-AF65-F5344CB8AC3E}">
        <p14:creationId xmlns:p14="http://schemas.microsoft.com/office/powerpoint/2010/main" val="206640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9844F-CE93-BEAA-66B4-0D96B6164443}"/>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Fundraising: State Registration, cont’d</a:t>
            </a:r>
            <a:endParaRPr lang="en-US" dirty="0"/>
          </a:p>
        </p:txBody>
      </p:sp>
      <p:sp>
        <p:nvSpPr>
          <p:cNvPr id="3" name="Content Placeholder 2">
            <a:extLst>
              <a:ext uri="{FF2B5EF4-FFF2-40B4-BE49-F238E27FC236}">
                <a16:creationId xmlns:a16="http://schemas.microsoft.com/office/drawing/2014/main" id="{B9500541-3BDA-798C-CD91-296570F9A157}"/>
              </a:ext>
            </a:extLst>
          </p:cNvPr>
          <p:cNvSpPr>
            <a:spLocks noGrp="1"/>
          </p:cNvSpPr>
          <p:nvPr>
            <p:ph idx="1"/>
          </p:nvPr>
        </p:nvSpPr>
        <p:spPr/>
        <p:txBody>
          <a:bodyPr/>
          <a:lstStyle/>
          <a:p>
            <a:pPr marL="0" indent="0" eaLnBrk="1" fontAlgn="auto" hangingPunct="1">
              <a:spcAft>
                <a:spcPts val="0"/>
              </a:spcAft>
              <a:buFont typeface="Arial" panose="020B0604020202020204" pitchFamily="34" charset="0"/>
              <a:buNone/>
              <a:defRPr/>
            </a:pPr>
            <a:r>
              <a:rPr lang="en-US" sz="2800" b="1" dirty="0"/>
              <a:t>What if I have questions?</a:t>
            </a:r>
          </a:p>
          <a:p>
            <a:pPr eaLnBrk="1" fontAlgn="auto" hangingPunct="1">
              <a:spcAft>
                <a:spcPts val="0"/>
              </a:spcAft>
              <a:buFont typeface="Arial" charset="0"/>
              <a:buChar char="•"/>
              <a:defRPr/>
            </a:pPr>
            <a:r>
              <a:rPr lang="en-US" sz="2800" dirty="0"/>
              <a:t>Contact your DRC</a:t>
            </a:r>
          </a:p>
          <a:p>
            <a:pPr eaLnBrk="1" fontAlgn="auto" hangingPunct="1">
              <a:spcAft>
                <a:spcPts val="0"/>
              </a:spcAft>
              <a:buFont typeface="Arial" charset="0"/>
              <a:buChar char="•"/>
              <a:defRPr/>
            </a:pPr>
            <a:r>
              <a:rPr lang="en-US" sz="2800" dirty="0"/>
              <a:t>Contact RP Staff at </a:t>
            </a:r>
            <a:r>
              <a:rPr lang="en-US" sz="2800" u="sng" dirty="0">
                <a:hlinkClick r:id="rId2"/>
              </a:rPr>
              <a:t>rp@ashrae.org</a:t>
            </a:r>
            <a:endParaRPr lang="en-US" sz="2800" u="sng" dirty="0"/>
          </a:p>
          <a:p>
            <a:pPr eaLnBrk="1" fontAlgn="auto" hangingPunct="1">
              <a:spcAft>
                <a:spcPts val="0"/>
              </a:spcAft>
              <a:buFont typeface="Arial" charset="0"/>
              <a:buChar char="•"/>
              <a:defRPr/>
            </a:pPr>
            <a:r>
              <a:rPr lang="en-US" sz="2800" dirty="0"/>
              <a:t>Contact a professional CPA (for questions about taxes or fundraising specific to state requirements) </a:t>
            </a:r>
          </a:p>
          <a:p>
            <a:endParaRPr lang="en-US" dirty="0"/>
          </a:p>
        </p:txBody>
      </p:sp>
    </p:spTree>
    <p:extLst>
      <p:ext uri="{BB962C8B-B14F-4D97-AF65-F5344CB8AC3E}">
        <p14:creationId xmlns:p14="http://schemas.microsoft.com/office/powerpoint/2010/main" val="70496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ED6C6-2F4B-6D8B-E479-AD4898146758}"/>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Fundraising: Sending in Contributions</a:t>
            </a:r>
            <a:endParaRPr lang="en-US" dirty="0"/>
          </a:p>
        </p:txBody>
      </p:sp>
      <p:sp>
        <p:nvSpPr>
          <p:cNvPr id="3" name="Content Placeholder 2">
            <a:extLst>
              <a:ext uri="{FF2B5EF4-FFF2-40B4-BE49-F238E27FC236}">
                <a16:creationId xmlns:a16="http://schemas.microsoft.com/office/drawing/2014/main" id="{626A0B79-E287-EF42-4BA6-20ED9962E3F5}"/>
              </a:ext>
            </a:extLst>
          </p:cNvPr>
          <p:cNvSpPr>
            <a:spLocks noGrp="1"/>
          </p:cNvSpPr>
          <p:nvPr>
            <p:ph idx="1"/>
          </p:nvPr>
        </p:nvSpPr>
        <p:spPr>
          <a:xfrm>
            <a:off x="676421" y="1448972"/>
            <a:ext cx="10515600" cy="4923691"/>
          </a:xfrm>
        </p:spPr>
        <p:txBody>
          <a:bodyPr>
            <a:normAutofit fontScale="92500"/>
          </a:bodyPr>
          <a:lstStyle/>
          <a:p>
            <a:pPr marL="0" indent="0">
              <a:buNone/>
            </a:pPr>
            <a:r>
              <a:rPr lang="en-US" dirty="0">
                <a:latin typeface="Arial" panose="020B0604020202020204" pitchFamily="34" charset="0"/>
                <a:cs typeface="Arial" panose="020B0604020202020204" pitchFamily="34" charset="0"/>
              </a:rPr>
              <a:t>Chapters can send RP donations several ways:</a:t>
            </a:r>
          </a:p>
          <a:p>
            <a:r>
              <a:rPr lang="en-US" dirty="0">
                <a:latin typeface="Arial" panose="020B0604020202020204" pitchFamily="34" charset="0"/>
                <a:cs typeface="Arial" panose="020B0604020202020204" pitchFamily="34" charset="0"/>
              </a:rPr>
              <a:t>Check</a:t>
            </a: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Send to:</a:t>
            </a:r>
            <a:b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b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ASHRAE HQ, Attn: Julia Mumford, 180 Technology Parkway NW, Peachtree Corners, GA 30092</a:t>
            </a:r>
            <a:endParaRPr lang="en-US" sz="1800" dirty="0">
              <a:solidFill>
                <a:srgbClr val="202020"/>
              </a:solidFill>
              <a:latin typeface="Arial" panose="020B0604020202020204" pitchFamily="34" charset="0"/>
              <a:ea typeface="Calibri" panose="020F0502020204030204" pitchFamily="34" charset="0"/>
              <a:cs typeface="Arial" panose="020B0604020202020204" pitchFamily="34" charset="0"/>
            </a:endParaRP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Include the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3"/>
              </a:rPr>
              <a:t>donor breakdown</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any other details you think will be important to include so we can quickly and accurately process the gifts.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Credit Card</a:t>
            </a: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Visit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4"/>
              </a:rPr>
              <a:t>www.ashrae.org/contribute</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select “I am a Chapter”</a:t>
            </a:r>
            <a:endParaRPr lang="en-US" sz="1800" dirty="0">
              <a:solidFill>
                <a:srgbClr val="202020"/>
              </a:solidFill>
              <a:latin typeface="Arial" panose="020B0604020202020204" pitchFamily="34" charset="0"/>
              <a:ea typeface="Calibri" panose="020F0502020204030204" pitchFamily="34" charset="0"/>
              <a:cs typeface="Arial" panose="020B0604020202020204" pitchFamily="34" charset="0"/>
            </a:endParaRP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Upload the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3"/>
              </a:rPr>
              <a:t>donor breakdown</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input the credit card details. Please contact us with any questions before you hit submit.</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Wire/ACH/Electronic Transfer</a:t>
            </a:r>
          </a:p>
          <a:p>
            <a:pPr lvl="1"/>
            <a:r>
              <a:rPr lang="en-US" sz="1800" dirty="0">
                <a:latin typeface="Arial" panose="020B0604020202020204" pitchFamily="34" charset="0"/>
                <a:cs typeface="Arial" panose="020B0604020202020204" pitchFamily="34" charset="0"/>
              </a:rPr>
              <a:t>Please reach out to </a:t>
            </a:r>
            <a:r>
              <a:rPr lang="en-US" sz="1800" dirty="0">
                <a:latin typeface="Arial" panose="020B0604020202020204" pitchFamily="34" charset="0"/>
                <a:cs typeface="Arial" panose="020B0604020202020204" pitchFamily="34" charset="0"/>
                <a:hlinkClick r:id="rId5"/>
              </a:rPr>
              <a:t>RP@ashrae.org</a:t>
            </a:r>
            <a:r>
              <a:rPr lang="en-US" sz="1800" dirty="0">
                <a:latin typeface="Arial" panose="020B0604020202020204" pitchFamily="34" charset="0"/>
                <a:cs typeface="Arial" panose="020B0604020202020204" pitchFamily="34" charset="0"/>
              </a:rPr>
              <a:t> for Wire Transfer information. </a:t>
            </a:r>
          </a:p>
          <a:p>
            <a:pPr lvl="1"/>
            <a:r>
              <a:rPr lang="en-US" sz="1800" u="sng" dirty="0">
                <a:solidFill>
                  <a:srgbClr val="202020"/>
                </a:solidFill>
                <a:effectLst/>
                <a:latin typeface="Arial" panose="020B0604020202020204" pitchFamily="34" charset="0"/>
                <a:ea typeface="Calibri" panose="020F0502020204030204" pitchFamily="34" charset="0"/>
                <a:cs typeface="Arial" panose="020B0604020202020204" pitchFamily="34" charset="0"/>
              </a:rPr>
              <a:t>Please include your customer number, your name and chapter name on the information sheet to your bank</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This will allow us to identify and apply your payment to your account in a timely fashion.</a:t>
            </a: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Send your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3"/>
              </a:rPr>
              <a:t>donor breakdown</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to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5"/>
              </a:rPr>
              <a:t>RP@ashrae.org</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a:t>
            </a:r>
            <a:r>
              <a:rPr lang="en-US" sz="1800" u="sng" dirty="0">
                <a:solidFill>
                  <a:srgbClr val="202020"/>
                </a:solidFill>
                <a:effectLst/>
                <a:latin typeface="Arial" panose="020B0604020202020204" pitchFamily="34" charset="0"/>
                <a:ea typeface="Calibri" panose="020F0502020204030204" pitchFamily="34" charset="0"/>
                <a:cs typeface="Arial" panose="020B0604020202020204" pitchFamily="34" charset="0"/>
              </a:rPr>
              <a:t>let us know a wire is coming</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0988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CBAC0-07B5-ECD9-7776-836BABD3F496}"/>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Things to Think About</a:t>
            </a:r>
            <a:endParaRPr lang="en-US" dirty="0"/>
          </a:p>
        </p:txBody>
      </p:sp>
      <p:sp>
        <p:nvSpPr>
          <p:cNvPr id="3" name="Content Placeholder 2">
            <a:extLst>
              <a:ext uri="{FF2B5EF4-FFF2-40B4-BE49-F238E27FC236}">
                <a16:creationId xmlns:a16="http://schemas.microsoft.com/office/drawing/2014/main" id="{55A48BA9-0BF1-2FD2-9A9E-98A57F9EF853}"/>
              </a:ext>
            </a:extLst>
          </p:cNvPr>
          <p:cNvSpPr>
            <a:spLocks noGrp="1"/>
          </p:cNvSpPr>
          <p:nvPr>
            <p:ph idx="1"/>
          </p:nvPr>
        </p:nvSpPr>
        <p:spPr/>
        <p:txBody>
          <a:bodyPr/>
          <a:lstStyle/>
          <a:p>
            <a:pPr eaLnBrk="1" fontAlgn="auto" hangingPunct="1">
              <a:spcAft>
                <a:spcPts val="0"/>
              </a:spcAft>
              <a:buFont typeface="Arial" charset="0"/>
              <a:buChar char="•"/>
              <a:defRPr/>
            </a:pPr>
            <a:r>
              <a:rPr lang="en-US" sz="2800" dirty="0"/>
              <a:t>Be public with all transactions</a:t>
            </a:r>
          </a:p>
          <a:p>
            <a:pPr lvl="1" eaLnBrk="1" fontAlgn="auto" hangingPunct="1">
              <a:spcAft>
                <a:spcPts val="0"/>
              </a:spcAft>
              <a:buFont typeface="Arial" charset="0"/>
              <a:buChar char="•"/>
              <a:defRPr/>
            </a:pPr>
            <a:r>
              <a:rPr lang="en-US" sz="2500" dirty="0"/>
              <a:t>Send the list of transactions monthly to the BOG</a:t>
            </a:r>
          </a:p>
          <a:p>
            <a:pPr eaLnBrk="1" fontAlgn="auto" hangingPunct="1">
              <a:spcAft>
                <a:spcPts val="0"/>
              </a:spcAft>
              <a:buFont typeface="Arial" charset="0"/>
              <a:buChar char="•"/>
              <a:defRPr/>
            </a:pPr>
            <a:r>
              <a:rPr lang="en-US" sz="2800" dirty="0"/>
              <a:t>Spread out authority</a:t>
            </a:r>
          </a:p>
          <a:p>
            <a:pPr lvl="1" eaLnBrk="1" fontAlgn="auto" hangingPunct="1">
              <a:spcAft>
                <a:spcPts val="0"/>
              </a:spcAft>
              <a:buFont typeface="Arial" charset="0"/>
              <a:buChar char="•"/>
              <a:defRPr/>
            </a:pPr>
            <a:r>
              <a:rPr lang="en-US" sz="2500" dirty="0"/>
              <a:t>Expense reports</a:t>
            </a:r>
          </a:p>
          <a:p>
            <a:pPr lvl="2" eaLnBrk="1" fontAlgn="auto" hangingPunct="1">
              <a:spcAft>
                <a:spcPts val="0"/>
              </a:spcAft>
              <a:buFont typeface="Arial" charset="0"/>
              <a:buChar char="•"/>
              <a:defRPr/>
            </a:pPr>
            <a:r>
              <a:rPr lang="en-US" sz="2200" dirty="0"/>
              <a:t>Approval by one person</a:t>
            </a:r>
          </a:p>
          <a:p>
            <a:pPr lvl="2" eaLnBrk="1" fontAlgn="auto" hangingPunct="1">
              <a:spcAft>
                <a:spcPts val="0"/>
              </a:spcAft>
              <a:buFont typeface="Arial" charset="0"/>
              <a:buChar char="•"/>
              <a:defRPr/>
            </a:pPr>
            <a:r>
              <a:rPr lang="en-US" sz="2200" dirty="0"/>
              <a:t>Check writing by another person </a:t>
            </a:r>
          </a:p>
          <a:p>
            <a:pPr lvl="1" eaLnBrk="1" fontAlgn="auto" hangingPunct="1">
              <a:spcAft>
                <a:spcPts val="0"/>
              </a:spcAft>
              <a:buFont typeface="Arial" charset="0"/>
              <a:buChar char="•"/>
              <a:defRPr/>
            </a:pPr>
            <a:r>
              <a:rPr lang="en-US" sz="2500" dirty="0"/>
              <a:t>Debit card</a:t>
            </a:r>
          </a:p>
          <a:p>
            <a:pPr lvl="1" eaLnBrk="1" fontAlgn="auto" hangingPunct="1">
              <a:spcAft>
                <a:spcPts val="0"/>
              </a:spcAft>
              <a:buFont typeface="Arial" charset="0"/>
              <a:buChar char="•"/>
              <a:defRPr/>
            </a:pPr>
            <a:r>
              <a:rPr lang="en-US" sz="2500" dirty="0"/>
              <a:t>Dual signatures if possible</a:t>
            </a:r>
          </a:p>
          <a:p>
            <a:pPr eaLnBrk="1" fontAlgn="auto" hangingPunct="1">
              <a:spcAft>
                <a:spcPts val="0"/>
              </a:spcAft>
              <a:buFont typeface="Arial" charset="0"/>
              <a:buChar char="•"/>
              <a:defRPr/>
            </a:pPr>
            <a:r>
              <a:rPr lang="en-US" sz="2500" dirty="0"/>
              <a:t>Always know who has signature authority on </a:t>
            </a:r>
            <a:r>
              <a:rPr lang="en-US" sz="2500" u="sng" dirty="0"/>
              <a:t>all</a:t>
            </a:r>
            <a:r>
              <a:rPr lang="en-US" sz="2500" dirty="0"/>
              <a:t> accounts</a:t>
            </a:r>
          </a:p>
          <a:p>
            <a:pPr marL="0" indent="0">
              <a:buNone/>
            </a:pPr>
            <a:endParaRPr lang="en-US" dirty="0"/>
          </a:p>
        </p:txBody>
      </p:sp>
    </p:spTree>
    <p:extLst>
      <p:ext uri="{BB962C8B-B14F-4D97-AF65-F5344CB8AC3E}">
        <p14:creationId xmlns:p14="http://schemas.microsoft.com/office/powerpoint/2010/main" val="3158225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66EEB-6FD6-2172-DEB6-BEF46E74FD44}"/>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Discussion Topics</a:t>
            </a:r>
            <a:endParaRPr lang="en-US" dirty="0"/>
          </a:p>
        </p:txBody>
      </p:sp>
      <p:sp>
        <p:nvSpPr>
          <p:cNvPr id="3" name="Content Placeholder 2">
            <a:extLst>
              <a:ext uri="{FF2B5EF4-FFF2-40B4-BE49-F238E27FC236}">
                <a16:creationId xmlns:a16="http://schemas.microsoft.com/office/drawing/2014/main" id="{A9760B19-5B34-4D6C-B3A1-6C523CEEF1AD}"/>
              </a:ext>
            </a:extLst>
          </p:cNvPr>
          <p:cNvSpPr>
            <a:spLocks noGrp="1"/>
          </p:cNvSpPr>
          <p:nvPr>
            <p:ph idx="1"/>
          </p:nvPr>
        </p:nvSpPr>
        <p:spPr/>
        <p:txBody>
          <a:bodyPr>
            <a:normAutofit fontScale="92500" lnSpcReduction="10000"/>
          </a:bodyPr>
          <a:lstStyle/>
          <a:p>
            <a:pPr eaLnBrk="1" fontAlgn="auto" hangingPunct="1">
              <a:spcAft>
                <a:spcPts val="0"/>
              </a:spcAft>
              <a:buFont typeface="Arial" charset="0"/>
              <a:buChar char="•"/>
              <a:defRPr/>
            </a:pPr>
            <a:r>
              <a:rPr lang="en-US" sz="2800" dirty="0"/>
              <a:t>Region communication – Basecamp</a:t>
            </a:r>
          </a:p>
          <a:p>
            <a:pPr lvl="1" eaLnBrk="1" fontAlgn="auto" hangingPunct="1">
              <a:spcAft>
                <a:spcPts val="0"/>
              </a:spcAft>
              <a:buFont typeface="Arial" charset="0"/>
              <a:buChar char="•"/>
              <a:defRPr/>
            </a:pPr>
            <a:r>
              <a:rPr lang="en-US" sz="2500" dirty="0"/>
              <a:t>Region support, enough or need more, mid-year check-in?</a:t>
            </a:r>
          </a:p>
          <a:p>
            <a:pPr eaLnBrk="1" fontAlgn="auto" hangingPunct="1">
              <a:spcAft>
                <a:spcPts val="0"/>
              </a:spcAft>
              <a:buFont typeface="Arial" charset="0"/>
              <a:buChar char="•"/>
              <a:defRPr/>
            </a:pPr>
            <a:r>
              <a:rPr lang="en-US" sz="2800" dirty="0"/>
              <a:t>Is Treasurer part of chapter exec track?</a:t>
            </a:r>
          </a:p>
          <a:p>
            <a:pPr lvl="1" eaLnBrk="1" fontAlgn="auto" hangingPunct="1">
              <a:spcAft>
                <a:spcPts val="0"/>
              </a:spcAft>
              <a:buFont typeface="Arial" charset="0"/>
              <a:buChar char="•"/>
              <a:defRPr/>
            </a:pPr>
            <a:r>
              <a:rPr lang="en-US" sz="2500" dirty="0"/>
              <a:t>How long does Treasurer serve in your chapter?</a:t>
            </a:r>
          </a:p>
          <a:p>
            <a:pPr eaLnBrk="1" fontAlgn="auto" hangingPunct="1">
              <a:spcAft>
                <a:spcPts val="0"/>
              </a:spcAft>
              <a:buFont typeface="Arial" charset="0"/>
              <a:buChar char="•"/>
              <a:defRPr/>
            </a:pPr>
            <a:r>
              <a:rPr lang="en-US" sz="2800" dirty="0"/>
              <a:t>Account balances</a:t>
            </a:r>
          </a:p>
          <a:p>
            <a:pPr lvl="1" eaLnBrk="1" fontAlgn="auto" hangingPunct="1">
              <a:spcAft>
                <a:spcPts val="0"/>
              </a:spcAft>
              <a:buFont typeface="Arial" charset="0"/>
              <a:buChar char="•"/>
              <a:defRPr/>
            </a:pPr>
            <a:r>
              <a:rPr lang="en-US" sz="2500" dirty="0"/>
              <a:t>A lot of high balances last year, what changes did your chapter make?</a:t>
            </a:r>
          </a:p>
          <a:p>
            <a:pPr lvl="1" eaLnBrk="1" fontAlgn="auto" hangingPunct="1">
              <a:spcAft>
                <a:spcPts val="0"/>
              </a:spcAft>
              <a:buFont typeface="Arial" charset="0"/>
              <a:buChar char="•"/>
              <a:defRPr/>
            </a:pPr>
            <a:r>
              <a:rPr lang="en-US" sz="2500" dirty="0"/>
              <a:t>Plans to utilize funds, invest, </a:t>
            </a:r>
            <a:r>
              <a:rPr lang="en-US" sz="2500" dirty="0" err="1"/>
              <a:t>etc</a:t>
            </a:r>
            <a:r>
              <a:rPr lang="en-US" sz="2500" dirty="0"/>
              <a:t>?</a:t>
            </a:r>
          </a:p>
          <a:p>
            <a:pPr lvl="1" eaLnBrk="1" fontAlgn="auto" hangingPunct="1">
              <a:spcAft>
                <a:spcPts val="0"/>
              </a:spcAft>
              <a:buFont typeface="Arial" charset="0"/>
              <a:buChar char="•"/>
              <a:defRPr/>
            </a:pPr>
            <a:r>
              <a:rPr lang="en-US" sz="2500" dirty="0"/>
              <a:t>Investment accounts</a:t>
            </a:r>
          </a:p>
          <a:p>
            <a:pPr lvl="2" eaLnBrk="1" fontAlgn="auto" hangingPunct="1">
              <a:spcAft>
                <a:spcPts val="0"/>
              </a:spcAft>
              <a:buFont typeface="Arial" charset="0"/>
              <a:buChar char="•"/>
              <a:defRPr/>
            </a:pPr>
            <a:r>
              <a:rPr lang="en-US" sz="2200" dirty="0"/>
              <a:t>Private</a:t>
            </a:r>
          </a:p>
          <a:p>
            <a:pPr lvl="2" eaLnBrk="1" fontAlgn="auto" hangingPunct="1">
              <a:spcAft>
                <a:spcPts val="0"/>
              </a:spcAft>
              <a:buFont typeface="Arial" charset="0"/>
              <a:buChar char="•"/>
              <a:defRPr/>
            </a:pPr>
            <a:r>
              <a:rPr lang="en-US" sz="2200" dirty="0"/>
              <a:t>ASHRAE Foundation: </a:t>
            </a:r>
            <a:r>
              <a:rPr lang="en-US" sz="2000" dirty="0"/>
              <a:t>Invest $30,000, guaranteed 5% payback annually in perpetuity ($1500/year), $60,000 -&gt; $3,000, society level scholarship.</a:t>
            </a:r>
          </a:p>
          <a:p>
            <a:pPr eaLnBrk="1" fontAlgn="auto" hangingPunct="1">
              <a:spcAft>
                <a:spcPts val="0"/>
              </a:spcAft>
              <a:buFont typeface="Arial" charset="0"/>
              <a:buChar char="•"/>
              <a:defRPr/>
            </a:pPr>
            <a:r>
              <a:rPr lang="en-US" sz="2800" dirty="0"/>
              <a:t>Questions, concerns, issues?</a:t>
            </a:r>
          </a:p>
          <a:p>
            <a:endParaRPr lang="en-US" dirty="0"/>
          </a:p>
        </p:txBody>
      </p:sp>
    </p:spTree>
    <p:extLst>
      <p:ext uri="{BB962C8B-B14F-4D97-AF65-F5344CB8AC3E}">
        <p14:creationId xmlns:p14="http://schemas.microsoft.com/office/powerpoint/2010/main" val="988613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03D85-9DCE-8D87-9D94-C670CEBDF573}"/>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Thank you!</a:t>
            </a:r>
            <a:endParaRPr lang="en-US" dirty="0"/>
          </a:p>
        </p:txBody>
      </p:sp>
      <p:sp>
        <p:nvSpPr>
          <p:cNvPr id="3" name="Content Placeholder 2">
            <a:extLst>
              <a:ext uri="{FF2B5EF4-FFF2-40B4-BE49-F238E27FC236}">
                <a16:creationId xmlns:a16="http://schemas.microsoft.com/office/drawing/2014/main" id="{880DDDF3-82D3-7ABD-3D0B-74BBC705582F}"/>
              </a:ext>
            </a:extLst>
          </p:cNvPr>
          <p:cNvSpPr>
            <a:spLocks noGrp="1"/>
          </p:cNvSpPr>
          <p:nvPr>
            <p:ph idx="1"/>
          </p:nvPr>
        </p:nvSpPr>
        <p:spPr/>
        <p:txBody>
          <a:bodyPr/>
          <a:lstStyle/>
          <a:p>
            <a:pPr marL="136525" indent="0" algn="ctr" eaLnBrk="1" hangingPunct="1">
              <a:buFont typeface="Arial" panose="020B0604020202020204" pitchFamily="34" charset="0"/>
              <a:buNone/>
            </a:pPr>
            <a:r>
              <a:rPr lang="en-US" altLang="en-US" sz="2800" dirty="0">
                <a:cs typeface="Arial" panose="020B0604020202020204" pitchFamily="34" charset="0"/>
              </a:rPr>
              <a:t>Thank you for your service to your chapter and ASHRAE!</a:t>
            </a:r>
          </a:p>
          <a:p>
            <a:pPr marL="136525" indent="0" algn="ctr" eaLnBrk="1" hangingPunct="1">
              <a:buFont typeface="Arial" panose="020B0604020202020204" pitchFamily="34" charset="0"/>
              <a:buNone/>
            </a:pPr>
            <a:r>
              <a:rPr lang="en-US" altLang="en-US" sz="2800" dirty="0">
                <a:cs typeface="Arial" panose="020B0604020202020204" pitchFamily="34" charset="0"/>
              </a:rPr>
              <a:t>Enjoy your participation in ASHRAE!</a:t>
            </a:r>
          </a:p>
          <a:p>
            <a:endParaRPr lang="en-US" dirty="0"/>
          </a:p>
        </p:txBody>
      </p:sp>
      <p:pic>
        <p:nvPicPr>
          <p:cNvPr id="4" name="Picture 5" descr="Image result for financial risk management clipart">
            <a:extLst>
              <a:ext uri="{FF2B5EF4-FFF2-40B4-BE49-F238E27FC236}">
                <a16:creationId xmlns:a16="http://schemas.microsoft.com/office/drawing/2014/main" id="{3BA29785-6C3C-4E90-7C01-C9BE3B3431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2591" y="3106086"/>
            <a:ext cx="3352800" cy="282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128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31C84-83DE-AE91-0F26-61B1968220B3}"/>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Chapter Treasurer Duties</a:t>
            </a:r>
            <a:endParaRPr lang="en-US" dirty="0"/>
          </a:p>
        </p:txBody>
      </p:sp>
      <p:sp>
        <p:nvSpPr>
          <p:cNvPr id="3" name="Content Placeholder 2">
            <a:extLst>
              <a:ext uri="{FF2B5EF4-FFF2-40B4-BE49-F238E27FC236}">
                <a16:creationId xmlns:a16="http://schemas.microsoft.com/office/drawing/2014/main" id="{6D6179AE-1B24-C802-1658-6FC20D32D599}"/>
              </a:ext>
            </a:extLst>
          </p:cNvPr>
          <p:cNvSpPr>
            <a:spLocks noGrp="1"/>
          </p:cNvSpPr>
          <p:nvPr>
            <p:ph idx="1"/>
          </p:nvPr>
        </p:nvSpPr>
        <p:spPr/>
        <p:txBody>
          <a:bodyPr/>
          <a:lstStyle/>
          <a:p>
            <a:pPr eaLnBrk="1" fontAlgn="auto" hangingPunct="1">
              <a:lnSpc>
                <a:spcPct val="100000"/>
              </a:lnSpc>
              <a:spcBef>
                <a:spcPts val="600"/>
              </a:spcBef>
              <a:spcAft>
                <a:spcPts val="0"/>
              </a:spcAft>
              <a:buFont typeface="Arial" charset="0"/>
              <a:buChar char="•"/>
              <a:defRPr/>
            </a:pPr>
            <a:r>
              <a:rPr lang="en-US" sz="2800" dirty="0">
                <a:cs typeface="Arial" pitchFamily="34" charset="0"/>
              </a:rPr>
              <a:t>Make deposits and issue checks authorized by the BOG</a:t>
            </a:r>
          </a:p>
          <a:p>
            <a:pPr eaLnBrk="1" fontAlgn="auto" hangingPunct="1">
              <a:lnSpc>
                <a:spcPct val="100000"/>
              </a:lnSpc>
              <a:spcBef>
                <a:spcPts val="600"/>
              </a:spcBef>
              <a:spcAft>
                <a:spcPts val="0"/>
              </a:spcAft>
              <a:buFont typeface="Arial" charset="0"/>
              <a:buChar char="•"/>
              <a:defRPr/>
            </a:pPr>
            <a:r>
              <a:rPr lang="en-US" sz="2800" dirty="0">
                <a:cs typeface="Arial" pitchFamily="34" charset="0"/>
              </a:rPr>
              <a:t>Balance/Reconcile monthly statements and present to BOG for review and approval</a:t>
            </a:r>
          </a:p>
          <a:p>
            <a:pPr eaLnBrk="1" fontAlgn="auto" hangingPunct="1">
              <a:lnSpc>
                <a:spcPct val="100000"/>
              </a:lnSpc>
              <a:spcBef>
                <a:spcPts val="600"/>
              </a:spcBef>
              <a:spcAft>
                <a:spcPts val="0"/>
              </a:spcAft>
              <a:buFont typeface="Arial" charset="0"/>
              <a:buChar char="•"/>
              <a:defRPr/>
            </a:pPr>
            <a:r>
              <a:rPr lang="en-US" sz="2800" dirty="0">
                <a:cs typeface="Arial" pitchFamily="34" charset="0"/>
              </a:rPr>
              <a:t>Keep financial records</a:t>
            </a:r>
          </a:p>
          <a:p>
            <a:pPr lvl="1" eaLnBrk="1" fontAlgn="auto" hangingPunct="1">
              <a:lnSpc>
                <a:spcPct val="100000"/>
              </a:lnSpc>
              <a:spcBef>
                <a:spcPts val="600"/>
              </a:spcBef>
              <a:spcAft>
                <a:spcPts val="0"/>
              </a:spcAft>
              <a:buFont typeface="Arial" charset="0"/>
              <a:buChar char="•"/>
              <a:defRPr/>
            </a:pPr>
            <a:r>
              <a:rPr lang="en-US" sz="2000" dirty="0">
                <a:cs typeface="Arial" pitchFamily="34" charset="0"/>
              </a:rPr>
              <a:t>Chapter Account used for Operations Only</a:t>
            </a:r>
          </a:p>
          <a:p>
            <a:pPr lvl="1" eaLnBrk="1" fontAlgn="auto" hangingPunct="1">
              <a:lnSpc>
                <a:spcPct val="100000"/>
              </a:lnSpc>
              <a:spcBef>
                <a:spcPts val="600"/>
              </a:spcBef>
              <a:spcAft>
                <a:spcPts val="0"/>
              </a:spcAft>
              <a:buFont typeface="Arial" charset="0"/>
              <a:buChar char="•"/>
              <a:defRPr/>
            </a:pPr>
            <a:r>
              <a:rPr lang="en-US" sz="2000" dirty="0">
                <a:cs typeface="Arial" pitchFamily="34" charset="0"/>
              </a:rPr>
              <a:t>Use Separate Accounts for Special Events such as CRC Fund or Scholarships</a:t>
            </a:r>
          </a:p>
          <a:p>
            <a:pPr lvl="1" eaLnBrk="1" fontAlgn="auto" hangingPunct="1">
              <a:lnSpc>
                <a:spcPct val="100000"/>
              </a:lnSpc>
              <a:spcBef>
                <a:spcPts val="600"/>
              </a:spcBef>
              <a:spcAft>
                <a:spcPts val="0"/>
              </a:spcAft>
              <a:buFont typeface="Arial" charset="0"/>
              <a:buChar char="•"/>
              <a:defRPr/>
            </a:pPr>
            <a:r>
              <a:rPr lang="en-US" sz="2000" dirty="0">
                <a:cs typeface="Arial" pitchFamily="34" charset="0"/>
              </a:rPr>
              <a:t>Other special accounts?</a:t>
            </a:r>
          </a:p>
          <a:p>
            <a:pPr eaLnBrk="1" fontAlgn="auto" hangingPunct="1">
              <a:lnSpc>
                <a:spcPct val="110000"/>
              </a:lnSpc>
              <a:spcBef>
                <a:spcPts val="600"/>
              </a:spcBef>
              <a:spcAft>
                <a:spcPts val="0"/>
              </a:spcAft>
              <a:buFont typeface="Arial" charset="0"/>
              <a:buChar char="•"/>
              <a:defRPr/>
            </a:pPr>
            <a:r>
              <a:rPr lang="en-US" sz="2800" dirty="0">
                <a:cs typeface="Arial" pitchFamily="34" charset="0"/>
              </a:rPr>
              <a:t>File Taxation and Revenue Reports</a:t>
            </a:r>
          </a:p>
          <a:p>
            <a:pPr eaLnBrk="1" fontAlgn="auto" hangingPunct="1">
              <a:lnSpc>
                <a:spcPct val="110000"/>
              </a:lnSpc>
              <a:spcBef>
                <a:spcPts val="600"/>
              </a:spcBef>
              <a:spcAft>
                <a:spcPts val="0"/>
              </a:spcAft>
              <a:buFont typeface="Arial" charset="0"/>
              <a:buChar char="•"/>
              <a:defRPr/>
            </a:pPr>
            <a:r>
              <a:rPr lang="en-US" sz="2800" dirty="0">
                <a:cs typeface="Arial" pitchFamily="34" charset="0"/>
              </a:rPr>
              <a:t>Be aware of scams</a:t>
            </a:r>
          </a:p>
        </p:txBody>
      </p:sp>
    </p:spTree>
    <p:extLst>
      <p:ext uri="{BB962C8B-B14F-4D97-AF65-F5344CB8AC3E}">
        <p14:creationId xmlns:p14="http://schemas.microsoft.com/office/powerpoint/2010/main" val="198699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06D42-C084-2816-411A-9C5DBE05513C}"/>
              </a:ext>
            </a:extLst>
          </p:cNvPr>
          <p:cNvSpPr>
            <a:spLocks noGrp="1"/>
          </p:cNvSpPr>
          <p:nvPr>
            <p:ph type="title"/>
          </p:nvPr>
        </p:nvSpPr>
        <p:spPr>
          <a:xfrm>
            <a:off x="351693" y="365125"/>
            <a:ext cx="11598812" cy="643543"/>
          </a:xfrm>
        </p:spPr>
        <p:txBody>
          <a:bodyPr>
            <a:normAutofit/>
          </a:bodyPr>
          <a:lstStyle/>
          <a:p>
            <a:r>
              <a:rPr lang="en-US" altLang="en-US" b="1" dirty="0">
                <a:latin typeface="Helvetica" panose="020B0604020202020204" pitchFamily="34" charset="0"/>
                <a:cs typeface="Helvetica" panose="020B0604020202020204" pitchFamily="34" charset="0"/>
              </a:rPr>
              <a:t>Financial Accounting and Banking Best Practices</a:t>
            </a:r>
            <a:endParaRPr lang="en-US" dirty="0"/>
          </a:p>
        </p:txBody>
      </p:sp>
      <p:sp>
        <p:nvSpPr>
          <p:cNvPr id="3" name="Content Placeholder 2">
            <a:extLst>
              <a:ext uri="{FF2B5EF4-FFF2-40B4-BE49-F238E27FC236}">
                <a16:creationId xmlns:a16="http://schemas.microsoft.com/office/drawing/2014/main" id="{01D448FF-E411-4A99-BC62-54D41730C715}"/>
              </a:ext>
            </a:extLst>
          </p:cNvPr>
          <p:cNvSpPr>
            <a:spLocks noGrp="1"/>
          </p:cNvSpPr>
          <p:nvPr>
            <p:ph idx="1"/>
          </p:nvPr>
        </p:nvSpPr>
        <p:spPr/>
        <p:txBody>
          <a:bodyPr/>
          <a:lstStyle/>
          <a:p>
            <a:pPr eaLnBrk="1" hangingPunct="1">
              <a:spcBef>
                <a:spcPts val="600"/>
              </a:spcBef>
              <a:spcAft>
                <a:spcPts val="600"/>
              </a:spcAft>
            </a:pPr>
            <a:r>
              <a:rPr lang="en-US" altLang="en-US" sz="2400" dirty="0">
                <a:cs typeface="Arial" panose="020B0604020202020204" pitchFamily="34" charset="0"/>
              </a:rPr>
              <a:t>Each Chapter should use reputable financial software</a:t>
            </a:r>
          </a:p>
          <a:p>
            <a:pPr eaLnBrk="1" hangingPunct="1">
              <a:spcBef>
                <a:spcPts val="600"/>
              </a:spcBef>
              <a:spcAft>
                <a:spcPts val="600"/>
              </a:spcAft>
            </a:pPr>
            <a:r>
              <a:rPr lang="en-US" altLang="en-US" sz="2400" dirty="0">
                <a:cs typeface="Arial" panose="020B0604020202020204" pitchFamily="34" charset="0"/>
              </a:rPr>
              <a:t>At least three Chapter officers should have signature authority</a:t>
            </a:r>
          </a:p>
          <a:p>
            <a:pPr lvl="1" eaLnBrk="1" hangingPunct="1">
              <a:spcBef>
                <a:spcPts val="600"/>
              </a:spcBef>
              <a:spcAft>
                <a:spcPts val="600"/>
              </a:spcAft>
            </a:pPr>
            <a:r>
              <a:rPr lang="en-US" altLang="en-US" sz="2100" dirty="0">
                <a:cs typeface="Arial" panose="020B0604020202020204" pitchFamily="34" charset="0"/>
              </a:rPr>
              <a:t>How does your chapter provide transparency and oversight on larger checks?</a:t>
            </a:r>
          </a:p>
          <a:p>
            <a:pPr eaLnBrk="1" hangingPunct="1">
              <a:spcBef>
                <a:spcPts val="600"/>
              </a:spcBef>
              <a:spcAft>
                <a:spcPts val="600"/>
              </a:spcAft>
            </a:pPr>
            <a:r>
              <a:rPr lang="en-US" altLang="en-US" sz="2400" dirty="0">
                <a:cs typeface="Arial" panose="020B0604020202020204" pitchFamily="34" charset="0"/>
              </a:rPr>
              <a:t>Debit Cards ……. convenient, but dangerous</a:t>
            </a:r>
          </a:p>
          <a:p>
            <a:pPr eaLnBrk="1" hangingPunct="1">
              <a:spcBef>
                <a:spcPts val="600"/>
              </a:spcBef>
              <a:spcAft>
                <a:spcPts val="600"/>
              </a:spcAft>
            </a:pPr>
            <a:r>
              <a:rPr lang="en-US" altLang="en-US" sz="2400" dirty="0">
                <a:cs typeface="Arial" panose="020B0604020202020204" pitchFamily="34" charset="0"/>
              </a:rPr>
              <a:t>Chapter should have separate accounts for high dollar special events</a:t>
            </a:r>
          </a:p>
          <a:p>
            <a:pPr eaLnBrk="1" hangingPunct="1">
              <a:spcBef>
                <a:spcPts val="600"/>
              </a:spcBef>
              <a:spcAft>
                <a:spcPts val="600"/>
              </a:spcAft>
            </a:pPr>
            <a:r>
              <a:rPr lang="en-US" altLang="en-US" sz="2400" dirty="0">
                <a:cs typeface="Arial" panose="020B0604020202020204" pitchFamily="34" charset="0"/>
              </a:rPr>
              <a:t>When possible, Research Donations should be forwarded directly to ASHRAE Research</a:t>
            </a:r>
          </a:p>
          <a:p>
            <a:pPr eaLnBrk="1" hangingPunct="1">
              <a:spcBef>
                <a:spcPts val="600"/>
              </a:spcBef>
              <a:spcAft>
                <a:spcPts val="600"/>
              </a:spcAft>
            </a:pPr>
            <a:r>
              <a:rPr lang="en-US" altLang="en-US" sz="2400" dirty="0">
                <a:cs typeface="Arial" panose="020B0604020202020204" pitchFamily="34" charset="0"/>
              </a:rPr>
              <a:t>Investments should be in safe low risk investments (i.e. bonds or term deposits), the ASHRAE Foundation or a Chapter Foundation</a:t>
            </a:r>
          </a:p>
          <a:p>
            <a:endParaRPr lang="en-US" dirty="0"/>
          </a:p>
        </p:txBody>
      </p:sp>
    </p:spTree>
    <p:extLst>
      <p:ext uri="{BB962C8B-B14F-4D97-AF65-F5344CB8AC3E}">
        <p14:creationId xmlns:p14="http://schemas.microsoft.com/office/powerpoint/2010/main" val="3459296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2436E-CE47-B18B-C512-0A72584E16D7}"/>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Chapter Annual Financial Audits</a:t>
            </a:r>
            <a:endParaRPr lang="en-US" dirty="0"/>
          </a:p>
        </p:txBody>
      </p:sp>
      <p:sp>
        <p:nvSpPr>
          <p:cNvPr id="3" name="Content Placeholder 2">
            <a:extLst>
              <a:ext uri="{FF2B5EF4-FFF2-40B4-BE49-F238E27FC236}">
                <a16:creationId xmlns:a16="http://schemas.microsoft.com/office/drawing/2014/main" id="{A80D05B2-8A6D-8667-0AA6-01829EE1EEF9}"/>
              </a:ext>
            </a:extLst>
          </p:cNvPr>
          <p:cNvSpPr>
            <a:spLocks noGrp="1"/>
          </p:cNvSpPr>
          <p:nvPr>
            <p:ph idx="1"/>
          </p:nvPr>
        </p:nvSpPr>
        <p:spPr/>
        <p:txBody>
          <a:bodyPr/>
          <a:lstStyle/>
          <a:p>
            <a:pPr eaLnBrk="1" hangingPunct="1"/>
            <a:r>
              <a:rPr lang="en-US" altLang="en-US" sz="2800" dirty="0">
                <a:cs typeface="Arial" panose="020B0604020202020204" pitchFamily="34" charset="0"/>
              </a:rPr>
              <a:t>Each Chapter should set up an Audit Committee to perform annual financial audit</a:t>
            </a:r>
          </a:p>
          <a:p>
            <a:pPr lvl="1" eaLnBrk="1" hangingPunct="1"/>
            <a:r>
              <a:rPr lang="en-US" altLang="en-US" sz="2000" dirty="0">
                <a:cs typeface="Arial" panose="020B0604020202020204" pitchFamily="34" charset="0"/>
              </a:rPr>
              <a:t>Past Presidents and/or trusted senior ASHRAE members</a:t>
            </a:r>
          </a:p>
          <a:p>
            <a:pPr lvl="1" eaLnBrk="1" hangingPunct="1"/>
            <a:r>
              <a:rPr lang="en-US" altLang="en-US" sz="2000" dirty="0">
                <a:cs typeface="Arial" panose="020B0604020202020204" pitchFamily="34" charset="0"/>
              </a:rPr>
              <a:t>NOT the current Chapter Treasurer or others with signature authority on account.</a:t>
            </a:r>
          </a:p>
          <a:p>
            <a:pPr lvl="1" eaLnBrk="1" hangingPunct="1"/>
            <a:r>
              <a:rPr lang="en-US" altLang="en-US" sz="2000" dirty="0">
                <a:cs typeface="Arial" panose="020B0604020202020204" pitchFamily="34" charset="0"/>
              </a:rPr>
              <a:t>Goal should be to complete audit prior to CRC</a:t>
            </a:r>
          </a:p>
          <a:p>
            <a:pPr eaLnBrk="1" hangingPunct="1"/>
            <a:r>
              <a:rPr lang="en-US" altLang="en-US" sz="2800" dirty="0">
                <a:cs typeface="Arial" panose="020B0604020202020204" pitchFamily="34" charset="0"/>
              </a:rPr>
              <a:t>Large Chapters might hire outside accounting firms to perform annual audits</a:t>
            </a:r>
          </a:p>
          <a:p>
            <a:pPr eaLnBrk="1" hangingPunct="1"/>
            <a:r>
              <a:rPr lang="en-US" altLang="en-US" sz="2800" dirty="0">
                <a:cs typeface="Arial" panose="020B0604020202020204" pitchFamily="34" charset="0"/>
              </a:rPr>
              <a:t>Audit Committee should present its findings to Chapter BOG</a:t>
            </a:r>
          </a:p>
        </p:txBody>
      </p:sp>
    </p:spTree>
    <p:extLst>
      <p:ext uri="{BB962C8B-B14F-4D97-AF65-F5344CB8AC3E}">
        <p14:creationId xmlns:p14="http://schemas.microsoft.com/office/powerpoint/2010/main" val="1646900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74DB5-6AEB-6B64-109C-8E5AD7C5A8AD}"/>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Revenue and Taxation Reporting</a:t>
            </a:r>
            <a:endParaRPr lang="en-US" dirty="0"/>
          </a:p>
        </p:txBody>
      </p:sp>
      <p:sp>
        <p:nvSpPr>
          <p:cNvPr id="3" name="Content Placeholder 2">
            <a:extLst>
              <a:ext uri="{FF2B5EF4-FFF2-40B4-BE49-F238E27FC236}">
                <a16:creationId xmlns:a16="http://schemas.microsoft.com/office/drawing/2014/main" id="{194F6503-3CE8-6FA3-8F99-EC065D2BDA08}"/>
              </a:ext>
            </a:extLst>
          </p:cNvPr>
          <p:cNvSpPr>
            <a:spLocks noGrp="1"/>
          </p:cNvSpPr>
          <p:nvPr>
            <p:ph idx="1"/>
          </p:nvPr>
        </p:nvSpPr>
        <p:spPr/>
        <p:txBody>
          <a:bodyPr>
            <a:normAutofit fontScale="77500" lnSpcReduction="20000"/>
          </a:bodyPr>
          <a:lstStyle/>
          <a:p>
            <a:pPr marL="0" indent="0" eaLnBrk="1" fontAlgn="auto" hangingPunct="1">
              <a:spcAft>
                <a:spcPts val="0"/>
              </a:spcAft>
              <a:buFont typeface="Arial" panose="020B0604020202020204" pitchFamily="34" charset="0"/>
              <a:buNone/>
              <a:defRPr/>
            </a:pPr>
            <a:r>
              <a:rPr lang="en-US" sz="3400" dirty="0">
                <a:cs typeface="Arial" pitchFamily="34" charset="0"/>
              </a:rPr>
              <a:t>Each U.S. Chapter must </a:t>
            </a:r>
          </a:p>
          <a:p>
            <a:pPr eaLnBrk="1" fontAlgn="auto" hangingPunct="1">
              <a:spcAft>
                <a:spcPts val="0"/>
              </a:spcAft>
              <a:defRPr/>
            </a:pPr>
            <a:r>
              <a:rPr lang="en-US" sz="3400" dirty="0">
                <a:cs typeface="Arial" pitchFamily="34" charset="0"/>
              </a:rPr>
              <a:t>Register with its state (Secretary of Sate, Department of Revenue, etc.)</a:t>
            </a:r>
          </a:p>
          <a:p>
            <a:pPr eaLnBrk="1" fontAlgn="auto" hangingPunct="1">
              <a:spcAft>
                <a:spcPts val="0"/>
              </a:spcAft>
              <a:defRPr/>
            </a:pPr>
            <a:r>
              <a:rPr lang="en-US" sz="3400" dirty="0">
                <a:cs typeface="Arial" pitchFamily="34" charset="0"/>
              </a:rPr>
              <a:t>File both federal and state tax returns to keep its non-profit status</a:t>
            </a:r>
          </a:p>
          <a:p>
            <a:pPr lvl="1" eaLnBrk="1" fontAlgn="auto" hangingPunct="1">
              <a:spcAft>
                <a:spcPts val="0"/>
              </a:spcAft>
              <a:defRPr/>
            </a:pPr>
            <a:r>
              <a:rPr lang="en-US" sz="2800" dirty="0">
                <a:cs typeface="Arial" pitchFamily="34" charset="0"/>
              </a:rPr>
              <a:t>All Chapters must complete annual IRS 990 Form</a:t>
            </a:r>
          </a:p>
          <a:p>
            <a:pPr lvl="1" eaLnBrk="1" fontAlgn="auto" hangingPunct="1">
              <a:spcAft>
                <a:spcPts val="0"/>
              </a:spcAft>
              <a:defRPr/>
            </a:pPr>
            <a:r>
              <a:rPr lang="en-US" sz="2800" dirty="0">
                <a:cs typeface="Arial" pitchFamily="34" charset="0"/>
              </a:rPr>
              <a:t>Small Chapters and Large Chapters complete different IRS 990 Forms</a:t>
            </a:r>
          </a:p>
          <a:p>
            <a:pPr lvl="1" eaLnBrk="1" fontAlgn="auto" hangingPunct="1">
              <a:spcAft>
                <a:spcPts val="0"/>
              </a:spcAft>
              <a:defRPr/>
            </a:pPr>
            <a:r>
              <a:rPr lang="en-US" sz="2800" dirty="0">
                <a:cs typeface="Arial" pitchFamily="34" charset="0"/>
              </a:rPr>
              <a:t>Private Foundations complete a separate form</a:t>
            </a:r>
          </a:p>
          <a:p>
            <a:pPr eaLnBrk="1" fontAlgn="auto" hangingPunct="1">
              <a:spcAft>
                <a:spcPts val="0"/>
              </a:spcAft>
              <a:buFont typeface="Wingdings" pitchFamily="2" charset="2"/>
              <a:buNone/>
              <a:defRPr/>
            </a:pPr>
            <a:endParaRPr lang="en-US" sz="2400" dirty="0">
              <a:cs typeface="Arial" pitchFamily="34" charset="0"/>
            </a:endParaRPr>
          </a:p>
          <a:p>
            <a:pPr eaLnBrk="1" fontAlgn="auto" hangingPunct="1">
              <a:spcAft>
                <a:spcPts val="0"/>
              </a:spcAft>
              <a:buFont typeface="Wingdings" pitchFamily="2" charset="2"/>
              <a:buNone/>
              <a:defRPr/>
            </a:pPr>
            <a:r>
              <a:rPr lang="en-US" sz="2900" dirty="0">
                <a:cs typeface="Arial" pitchFamily="34" charset="0"/>
              </a:rPr>
              <a:t>NOTES: </a:t>
            </a:r>
          </a:p>
          <a:p>
            <a:pPr marL="457200" indent="-457200" eaLnBrk="1" fontAlgn="auto" hangingPunct="1">
              <a:spcAft>
                <a:spcPts val="0"/>
              </a:spcAft>
              <a:buFont typeface="+mj-lt"/>
              <a:buAutoNum type="arabicPeriod"/>
              <a:defRPr/>
            </a:pPr>
            <a:r>
              <a:rPr lang="en-US" sz="2900" dirty="0">
                <a:cs typeface="Arial" pitchFamily="34" charset="0"/>
              </a:rPr>
              <a:t>There are penalties for not filing both federal and state tax returns.</a:t>
            </a:r>
          </a:p>
          <a:p>
            <a:pPr marL="457200" indent="-457200" eaLnBrk="1" fontAlgn="auto" hangingPunct="1">
              <a:spcAft>
                <a:spcPts val="0"/>
              </a:spcAft>
              <a:buFont typeface="+mj-lt"/>
              <a:buAutoNum type="arabicPeriod"/>
              <a:defRPr/>
            </a:pPr>
            <a:r>
              <a:rPr lang="en-US" sz="2900" dirty="0">
                <a:cs typeface="Arial" pitchFamily="34" charset="0"/>
              </a:rPr>
              <a:t>Society can be at risk if a chapter loses its non-profit status. Chapter should find out whether its state requires separate non-profit registrations and/or filings.</a:t>
            </a:r>
          </a:p>
        </p:txBody>
      </p:sp>
    </p:spTree>
    <p:extLst>
      <p:ext uri="{BB962C8B-B14F-4D97-AF65-F5344CB8AC3E}">
        <p14:creationId xmlns:p14="http://schemas.microsoft.com/office/powerpoint/2010/main" val="4211650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59731-06C4-30BF-B44E-2A42A6BAF745}"/>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Revenue and Taxation Reporting, cont’d.</a:t>
            </a:r>
            <a:r>
              <a:rPr lang="en-US" altLang="en-US" sz="3600" dirty="0">
                <a:latin typeface="Helvetica" panose="020B0604020202020204" pitchFamily="34" charset="0"/>
                <a:cs typeface="Helvetica" panose="020B0604020202020204" pitchFamily="34" charset="0"/>
              </a:rPr>
              <a:t> </a:t>
            </a:r>
            <a:endParaRPr lang="en-US" dirty="0"/>
          </a:p>
        </p:txBody>
      </p:sp>
      <p:sp>
        <p:nvSpPr>
          <p:cNvPr id="3" name="Content Placeholder 2">
            <a:extLst>
              <a:ext uri="{FF2B5EF4-FFF2-40B4-BE49-F238E27FC236}">
                <a16:creationId xmlns:a16="http://schemas.microsoft.com/office/drawing/2014/main" id="{BFC78B88-AEF4-AC86-8B71-369B5414E97C}"/>
              </a:ext>
            </a:extLst>
          </p:cNvPr>
          <p:cNvSpPr>
            <a:spLocks noGrp="1"/>
          </p:cNvSpPr>
          <p:nvPr>
            <p:ph idx="1"/>
          </p:nvPr>
        </p:nvSpPr>
        <p:spPr/>
        <p:txBody>
          <a:bodyPr/>
          <a:lstStyle/>
          <a:p>
            <a:pPr eaLnBrk="1" fontAlgn="auto" hangingPunct="1">
              <a:spcAft>
                <a:spcPts val="0"/>
              </a:spcAft>
              <a:defRPr/>
            </a:pPr>
            <a:r>
              <a:rPr lang="en-US" sz="2800" dirty="0">
                <a:cs typeface="Arial" pitchFamily="34" charset="0"/>
              </a:rPr>
              <a:t>ASHRAE is a 501(c)(3) Charitable Organization</a:t>
            </a:r>
          </a:p>
          <a:p>
            <a:pPr eaLnBrk="1" fontAlgn="auto" hangingPunct="1">
              <a:spcAft>
                <a:spcPts val="0"/>
              </a:spcAft>
              <a:defRPr/>
            </a:pPr>
            <a:r>
              <a:rPr lang="en-US" sz="2800" dirty="0">
                <a:cs typeface="Arial" pitchFamily="34" charset="0"/>
              </a:rPr>
              <a:t>IRS Form 990 information and filing instructions </a:t>
            </a:r>
          </a:p>
          <a:p>
            <a:pPr marL="0" indent="0" eaLnBrk="1" fontAlgn="auto" hangingPunct="1">
              <a:spcAft>
                <a:spcPts val="0"/>
              </a:spcAft>
              <a:buFont typeface="Arial" panose="020B0604020202020204" pitchFamily="34" charset="0"/>
              <a:buNone/>
              <a:defRPr/>
            </a:pPr>
            <a:r>
              <a:rPr lang="en-US" sz="2800" dirty="0">
                <a:cs typeface="Arial" pitchFamily="34" charset="0"/>
                <a:hlinkClick r:id="rId3"/>
              </a:rPr>
              <a:t>https://www.irs.gov/charities-non-profits/current-form-990-series-forms-and-instructions</a:t>
            </a:r>
            <a:endParaRPr lang="en-US" sz="2800" dirty="0">
              <a:cs typeface="Arial" pitchFamily="34" charset="0"/>
            </a:endParaRPr>
          </a:p>
          <a:p>
            <a:pPr eaLnBrk="1" fontAlgn="auto" hangingPunct="1">
              <a:spcAft>
                <a:spcPts val="0"/>
              </a:spcAft>
              <a:defRPr/>
            </a:pPr>
            <a:r>
              <a:rPr lang="en-US" sz="2800" dirty="0">
                <a:cs typeface="Arial" pitchFamily="34" charset="0"/>
              </a:rPr>
              <a:t>Information about 501(c)(3) Charitable Organizations</a:t>
            </a:r>
          </a:p>
          <a:p>
            <a:pPr marL="0" indent="0" eaLnBrk="1" fontAlgn="auto" hangingPunct="1">
              <a:spcAft>
                <a:spcPts val="0"/>
              </a:spcAft>
              <a:buFont typeface="Arial" panose="020B0604020202020204" pitchFamily="34" charset="0"/>
              <a:buNone/>
              <a:defRPr/>
            </a:pPr>
            <a:r>
              <a:rPr lang="en-US" sz="2800" dirty="0">
                <a:cs typeface="Arial" pitchFamily="34" charset="0"/>
                <a:hlinkClick r:id="rId4"/>
              </a:rPr>
              <a:t>https://www.irs.gov/charities-non-profits/charitable-organizations</a:t>
            </a:r>
            <a:r>
              <a:rPr lang="en-US" sz="2800" dirty="0">
                <a:cs typeface="Arial" pitchFamily="34" charset="0"/>
              </a:rPr>
              <a:t> </a:t>
            </a:r>
          </a:p>
          <a:p>
            <a:pPr marL="0" indent="0">
              <a:buNone/>
            </a:pPr>
            <a:endParaRPr lang="en-US" dirty="0"/>
          </a:p>
        </p:txBody>
      </p:sp>
    </p:spTree>
    <p:extLst>
      <p:ext uri="{BB962C8B-B14F-4D97-AF65-F5344CB8AC3E}">
        <p14:creationId xmlns:p14="http://schemas.microsoft.com/office/powerpoint/2010/main" val="3678544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9F01-17ED-D70F-5A42-C87A4B8AF352}"/>
              </a:ext>
            </a:extLst>
          </p:cNvPr>
          <p:cNvSpPr>
            <a:spLocks noGrp="1"/>
          </p:cNvSpPr>
          <p:nvPr>
            <p:ph type="title"/>
          </p:nvPr>
        </p:nvSpPr>
        <p:spPr>
          <a:xfrm>
            <a:off x="246185" y="365125"/>
            <a:ext cx="11690252" cy="643543"/>
          </a:xfrm>
        </p:spPr>
        <p:txBody>
          <a:bodyPr>
            <a:normAutofit fontScale="90000"/>
          </a:bodyPr>
          <a:lstStyle/>
          <a:p>
            <a:r>
              <a:rPr lang="en-US" altLang="en-US" b="1" dirty="0">
                <a:latin typeface="Helvetica" panose="020B0604020202020204" pitchFamily="34" charset="0"/>
                <a:cs typeface="Helvetica" panose="020B0604020202020204" pitchFamily="34" charset="0"/>
              </a:rPr>
              <a:t>Revenue and Taxation Reporting: Small ASHRAE Chapter</a:t>
            </a:r>
            <a:r>
              <a:rPr lang="en-US" altLang="en-US" dirty="0">
                <a:latin typeface="Helvetica" panose="020B0604020202020204" pitchFamily="34" charset="0"/>
                <a:cs typeface="Helvetica" panose="020B0604020202020204" pitchFamily="34" charset="0"/>
              </a:rPr>
              <a:t> </a:t>
            </a:r>
            <a:endParaRPr lang="en-US" dirty="0"/>
          </a:p>
        </p:txBody>
      </p:sp>
      <p:sp>
        <p:nvSpPr>
          <p:cNvPr id="3" name="Content Placeholder 2">
            <a:extLst>
              <a:ext uri="{FF2B5EF4-FFF2-40B4-BE49-F238E27FC236}">
                <a16:creationId xmlns:a16="http://schemas.microsoft.com/office/drawing/2014/main" id="{E114A879-C2C4-3B9C-5C48-FACE87D2A48C}"/>
              </a:ext>
            </a:extLst>
          </p:cNvPr>
          <p:cNvSpPr>
            <a:spLocks noGrp="1"/>
          </p:cNvSpPr>
          <p:nvPr>
            <p:ph idx="1"/>
          </p:nvPr>
        </p:nvSpPr>
        <p:spPr/>
        <p:txBody>
          <a:bodyPr/>
          <a:lstStyle/>
          <a:p>
            <a:pPr eaLnBrk="1" fontAlgn="auto" hangingPunct="1">
              <a:spcAft>
                <a:spcPts val="0"/>
              </a:spcAft>
              <a:buFont typeface="Arial" charset="0"/>
              <a:buChar char="•"/>
              <a:defRPr/>
            </a:pPr>
            <a:r>
              <a:rPr lang="en-US" sz="2800" dirty="0"/>
              <a:t>Annual </a:t>
            </a:r>
            <a:r>
              <a:rPr lang="en-US" sz="2800" u="sng" dirty="0">
                <a:solidFill>
                  <a:schemeClr val="tx1">
                    <a:lumMod val="95000"/>
                    <a:lumOff val="5000"/>
                  </a:schemeClr>
                </a:solidFill>
                <a:hlinkClick r:id="rId3" tooltip="Gross Receipts Defined"/>
              </a:rPr>
              <a:t>gross receipts</a:t>
            </a:r>
            <a:r>
              <a:rPr lang="en-US" sz="2800" dirty="0">
                <a:solidFill>
                  <a:schemeClr val="tx1">
                    <a:lumMod val="95000"/>
                    <a:lumOff val="5000"/>
                  </a:schemeClr>
                </a:solidFill>
              </a:rPr>
              <a:t> are </a:t>
            </a:r>
            <a:r>
              <a:rPr lang="en-US" sz="2800" u="sng" dirty="0">
                <a:solidFill>
                  <a:srgbClr val="135BB9"/>
                </a:solidFill>
              </a:rPr>
              <a:t>normally less than $50,000</a:t>
            </a:r>
          </a:p>
          <a:p>
            <a:pPr eaLnBrk="1" fontAlgn="auto" hangingPunct="1">
              <a:lnSpc>
                <a:spcPct val="150000"/>
              </a:lnSpc>
              <a:spcAft>
                <a:spcPts val="0"/>
              </a:spcAft>
              <a:defRPr/>
            </a:pPr>
            <a:r>
              <a:rPr lang="en-US" sz="2800" dirty="0">
                <a:cs typeface="Arial" pitchFamily="34" charset="0"/>
              </a:rPr>
              <a:t>Annual Electronic Filing Form 990-N (E-Postcard)</a:t>
            </a:r>
          </a:p>
          <a:p>
            <a:pPr eaLnBrk="1" fontAlgn="auto" hangingPunct="1">
              <a:spcAft>
                <a:spcPts val="0"/>
              </a:spcAft>
              <a:buFont typeface="Arial" charset="0"/>
              <a:buChar char="•"/>
              <a:defRPr/>
            </a:pPr>
            <a:r>
              <a:rPr lang="en-US" sz="2800" dirty="0">
                <a:cs typeface="Arial" pitchFamily="34" charset="0"/>
                <a:hlinkClick r:id="rId4"/>
              </a:rPr>
              <a:t>https://www.irs.gov/charities-non-profits/annual-electronic-filing-requirement-for-small-exempt-organizations-form-990-n-e-postcard</a:t>
            </a:r>
            <a:r>
              <a:rPr lang="en-US" sz="2800" dirty="0">
                <a:cs typeface="Arial" pitchFamily="34" charset="0"/>
              </a:rPr>
              <a:t> </a:t>
            </a:r>
          </a:p>
          <a:p>
            <a:pPr marL="0" indent="0">
              <a:buNone/>
            </a:pPr>
            <a:endParaRPr lang="en-US" dirty="0"/>
          </a:p>
        </p:txBody>
      </p:sp>
    </p:spTree>
    <p:extLst>
      <p:ext uri="{BB962C8B-B14F-4D97-AF65-F5344CB8AC3E}">
        <p14:creationId xmlns:p14="http://schemas.microsoft.com/office/powerpoint/2010/main" val="3557718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8B74D-F4E5-1150-4907-EA46CB7E1618}"/>
              </a:ext>
            </a:extLst>
          </p:cNvPr>
          <p:cNvSpPr>
            <a:spLocks noGrp="1"/>
          </p:cNvSpPr>
          <p:nvPr>
            <p:ph type="title"/>
          </p:nvPr>
        </p:nvSpPr>
        <p:spPr>
          <a:xfrm>
            <a:off x="168812" y="365125"/>
            <a:ext cx="11809828" cy="643543"/>
          </a:xfrm>
        </p:spPr>
        <p:txBody>
          <a:bodyPr>
            <a:normAutofit fontScale="90000"/>
          </a:bodyPr>
          <a:lstStyle/>
          <a:p>
            <a:r>
              <a:rPr lang="en-US" altLang="en-US" b="1" dirty="0">
                <a:latin typeface="Helvetica" panose="020B0604020202020204" pitchFamily="34" charset="0"/>
                <a:cs typeface="Helvetica" panose="020B0604020202020204" pitchFamily="34" charset="0"/>
              </a:rPr>
              <a:t>Revenue and Taxation Reporting: Small ASHRAE Chapter</a:t>
            </a:r>
            <a:r>
              <a:rPr lang="en-US" altLang="en-US" dirty="0">
                <a:latin typeface="Helvetica" panose="020B0604020202020204" pitchFamily="34" charset="0"/>
                <a:cs typeface="Helvetica" panose="020B0604020202020204" pitchFamily="34" charset="0"/>
              </a:rPr>
              <a:t>, cont’d</a:t>
            </a:r>
            <a:endParaRPr lang="en-US" dirty="0"/>
          </a:p>
        </p:txBody>
      </p:sp>
      <p:sp>
        <p:nvSpPr>
          <p:cNvPr id="3" name="Content Placeholder 2">
            <a:extLst>
              <a:ext uri="{FF2B5EF4-FFF2-40B4-BE49-F238E27FC236}">
                <a16:creationId xmlns:a16="http://schemas.microsoft.com/office/drawing/2014/main" id="{4FC413C6-491E-A3D8-6AE2-1A96258FE066}"/>
              </a:ext>
            </a:extLst>
          </p:cNvPr>
          <p:cNvSpPr>
            <a:spLocks noGrp="1"/>
          </p:cNvSpPr>
          <p:nvPr>
            <p:ph idx="1"/>
          </p:nvPr>
        </p:nvSpPr>
        <p:spPr/>
        <p:txBody>
          <a:bodyPr/>
          <a:lstStyle/>
          <a:p>
            <a:pPr marL="0" indent="0" eaLnBrk="1" hangingPunct="1">
              <a:buFont typeface="Arial" panose="020B0604020202020204" pitchFamily="34" charset="0"/>
              <a:buNone/>
            </a:pPr>
            <a:r>
              <a:rPr lang="en-US" altLang="en-US" sz="2800" dirty="0">
                <a:cs typeface="Arial" panose="020B0604020202020204" pitchFamily="34" charset="0"/>
              </a:rPr>
              <a:t>Information needed for Form 990-N (E-Postcard)</a:t>
            </a:r>
          </a:p>
          <a:p>
            <a:pPr lvl="1" eaLnBrk="1" hangingPunct="1"/>
            <a:r>
              <a:rPr lang="en-US" altLang="en-US" sz="2800" dirty="0">
                <a:cs typeface="Arial" panose="020B0604020202020204" pitchFamily="34" charset="0"/>
              </a:rPr>
              <a:t>Name of chapter</a:t>
            </a:r>
          </a:p>
          <a:p>
            <a:pPr lvl="1" eaLnBrk="1" hangingPunct="1"/>
            <a:r>
              <a:rPr lang="en-US" altLang="en-US" sz="2800" dirty="0">
                <a:cs typeface="Arial" panose="020B0604020202020204" pitchFamily="34" charset="0"/>
              </a:rPr>
              <a:t>Chapter mailing address</a:t>
            </a:r>
          </a:p>
          <a:p>
            <a:pPr lvl="1" eaLnBrk="1" hangingPunct="1"/>
            <a:r>
              <a:rPr lang="en-US" altLang="en-US" sz="2800" dirty="0">
                <a:cs typeface="Arial" panose="020B0604020202020204" pitchFamily="34" charset="0"/>
              </a:rPr>
              <a:t>Chapter employer/tax identification number</a:t>
            </a:r>
          </a:p>
          <a:p>
            <a:pPr lvl="1" eaLnBrk="1" hangingPunct="1"/>
            <a:r>
              <a:rPr lang="en-US" altLang="en-US" sz="2800" dirty="0">
                <a:cs typeface="Arial" panose="020B0604020202020204" pitchFamily="34" charset="0"/>
              </a:rPr>
              <a:t>Name and address of principal officer</a:t>
            </a:r>
          </a:p>
          <a:p>
            <a:pPr lvl="1" eaLnBrk="1" hangingPunct="1"/>
            <a:r>
              <a:rPr lang="en-US" altLang="en-US" sz="2800" dirty="0">
                <a:cs typeface="Arial" panose="020B0604020202020204" pitchFamily="34" charset="0"/>
              </a:rPr>
              <a:t>Certification that gross receipts are under $50,000</a:t>
            </a:r>
          </a:p>
          <a:p>
            <a:endParaRPr lang="en-US" dirty="0"/>
          </a:p>
        </p:txBody>
      </p:sp>
    </p:spTree>
    <p:extLst>
      <p:ext uri="{BB962C8B-B14F-4D97-AF65-F5344CB8AC3E}">
        <p14:creationId xmlns:p14="http://schemas.microsoft.com/office/powerpoint/2010/main" val="1653117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2066</Words>
  <Application>Microsoft Office PowerPoint</Application>
  <PresentationFormat>Widescreen</PresentationFormat>
  <Paragraphs>197</Paragraphs>
  <Slides>24</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akzidenz-grotesk</vt:lpstr>
      <vt:lpstr>akzidenz-grotesk-condensed</vt:lpstr>
      <vt:lpstr>Arial</vt:lpstr>
      <vt:lpstr>Calibri</vt:lpstr>
      <vt:lpstr>Calibri Light</vt:lpstr>
      <vt:lpstr>Helvetica</vt:lpstr>
      <vt:lpstr>Wingdings</vt:lpstr>
      <vt:lpstr>Office Theme</vt:lpstr>
      <vt:lpstr>PowerPoint Presentation</vt:lpstr>
      <vt:lpstr>Chapter Financial Risk Management Training</vt:lpstr>
      <vt:lpstr>Chapter Treasurer Duties</vt:lpstr>
      <vt:lpstr>Financial Accounting and Banking Best Practices</vt:lpstr>
      <vt:lpstr>Chapter Annual Financial Audits</vt:lpstr>
      <vt:lpstr>Revenue and Taxation Reporting</vt:lpstr>
      <vt:lpstr>Revenue and Taxation Reporting, cont’d. </vt:lpstr>
      <vt:lpstr>Revenue and Taxation Reporting: Small ASHRAE Chapter </vt:lpstr>
      <vt:lpstr>Revenue and Taxation Reporting: Small ASHRAE Chapter, cont’d</vt:lpstr>
      <vt:lpstr>Revenue and Taxation Reporting: Large ASHRAE Chapter </vt:lpstr>
      <vt:lpstr>Revenue and Taxation Reporting: All ASHRAE Chapters </vt:lpstr>
      <vt:lpstr>Revenue and Taxation Reporting: Late Filing or Failure to File</vt:lpstr>
      <vt:lpstr>Fiduciary Duties</vt:lpstr>
      <vt:lpstr>Fiduciary Duties: Loyalty</vt:lpstr>
      <vt:lpstr>Fiduciary Duties: Obedience</vt:lpstr>
      <vt:lpstr>Fiduciary Duties: Can a Volunteer be Liable?</vt:lpstr>
      <vt:lpstr>Fundraising: Best Financial Practices</vt:lpstr>
      <vt:lpstr>Fundraising: State Registration</vt:lpstr>
      <vt:lpstr>Fundraising: State Registration, cont’d</vt:lpstr>
      <vt:lpstr>Fundraising: State Registration, cont’d</vt:lpstr>
      <vt:lpstr>Fundraising: Sending in Contributions</vt:lpstr>
      <vt:lpstr>Things to Think About</vt:lpstr>
      <vt:lpstr>Discussion Topics</vt:lpstr>
      <vt:lpstr>Thank you!</vt:lpstr>
    </vt:vector>
  </TitlesOfParts>
  <Company>ASHRAE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Megan</dc:creator>
  <cp:lastModifiedBy>Seymour, Lizzy</cp:lastModifiedBy>
  <cp:revision>10</cp:revision>
  <dcterms:created xsi:type="dcterms:W3CDTF">2017-02-06T18:00:44Z</dcterms:created>
  <dcterms:modified xsi:type="dcterms:W3CDTF">2023-11-20T16:05:08Z</dcterms:modified>
</cp:coreProperties>
</file>