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6"/>
  </p:notesMasterIdLst>
  <p:sldIdLst>
    <p:sldId id="264" r:id="rId3"/>
    <p:sldId id="265" r:id="rId4"/>
    <p:sldId id="267" r:id="rId5"/>
    <p:sldId id="268" r:id="rId6"/>
    <p:sldId id="269" r:id="rId7"/>
    <p:sldId id="270" r:id="rId8"/>
    <p:sldId id="271" r:id="rId9"/>
    <p:sldId id="272" r:id="rId10"/>
    <p:sldId id="273" r:id="rId11"/>
    <p:sldId id="274" r:id="rId12"/>
    <p:sldId id="275" r:id="rId13"/>
    <p:sldId id="276" r:id="rId14"/>
    <p:sldId id="277" r:id="rId15"/>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6600"/>
    <a:srgbClr val="182B89"/>
    <a:srgbClr val="B4FF46"/>
    <a:srgbClr val="09209D"/>
    <a:srgbClr val="135BB9"/>
    <a:srgbClr val="A8EA3F"/>
    <a:srgbClr val="91C53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00" autoAdjust="0"/>
    <p:restoredTop sz="94660"/>
  </p:normalViewPr>
  <p:slideViewPr>
    <p:cSldViewPr snapToObjects="1">
      <p:cViewPr>
        <p:scale>
          <a:sx n="90" d="100"/>
          <a:sy n="90" d="100"/>
        </p:scale>
        <p:origin x="-804" y="-4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516A383-C870-4E49-9CF5-AB0B8EFB242E}" type="datetimeFigureOut">
              <a:rPr lang="en-US"/>
              <a:pPr>
                <a:defRPr/>
              </a:pPr>
              <a:t>6/17/2013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935E5CE-423F-4877-9556-8077523993C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838200"/>
          </a:xfrm>
          <a:effectLst>
            <a:outerShdw dist="25400" dir="2700000">
              <a:schemeClr val="tx1">
                <a:lumMod val="75000"/>
                <a:lumOff val="25000"/>
              </a:schemeClr>
            </a:outerShdw>
          </a:effectLst>
        </p:spPr>
        <p:txBody>
          <a:bodyPr>
            <a:normAutofit/>
          </a:bodyPr>
          <a:lstStyle>
            <a:lvl1pPr algn="ctr">
              <a:defRPr sz="4000">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352800"/>
            <a:ext cx="6400800" cy="1752600"/>
          </a:xfrm>
          <a:effectLst>
            <a:outerShdw dist="12700" dir="2700000">
              <a:schemeClr val="tx1">
                <a:lumMod val="75000"/>
                <a:lumOff val="25000"/>
              </a:schemeClr>
            </a:outerShdw>
          </a:effectLst>
        </p:spPr>
        <p:txBody>
          <a:bodyPr/>
          <a:lstStyle>
            <a:lvl1pPr marL="0" indent="0" algn="ctr">
              <a:buNone/>
              <a:defRPr>
                <a:solidFill>
                  <a:srgbClr val="B4FF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6CEAD63-4291-4733-B087-F01DF0BD9817}"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7B9CCDE-3C18-499A-8347-1C31FF69773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4F1245-3C46-4373-8FF8-2ED7D50C6E36}"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C0F15FD-2C05-435C-8D71-2D23CA1A463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D75376-DBA3-47FA-B8F7-67CABE4D5AE3}"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96A459E-E800-4DA1-AB4C-C1C814B2AD0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53D98B6-BB78-4892-AEAB-13388AB79D90}"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67E4F81-D380-4B7A-A9FE-01E6AF81857E}"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182303-866E-4FDC-840B-F18CEC738B14}"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C41D7B9-6C1F-49E6-B712-057B29E28985}"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D8E10D2-CB06-48DF-9E2F-A60C31FCD85D}"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12824E-E44E-426A-B10E-D54D2AFCA1DE}"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581B776-2220-421A-88C3-0FACD84C3568}"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93EC6AD-FE05-446D-8260-5808B2B995D6}"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76D1A13-DC0D-4963-8EAA-39EB3AD82DF0}" type="datetimeFigureOut">
              <a:rPr lang="en-US"/>
              <a:pPr>
                <a:defRPr/>
              </a:pPr>
              <a:t>6/17/2013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09509DB-4865-40CD-8F9D-0E8C32030BF8}"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3FC40A4-068D-4088-8244-AC125B41FB2A}" type="datetimeFigureOut">
              <a:rPr lang="en-US"/>
              <a:pPr>
                <a:defRPr/>
              </a:pPr>
              <a:t>6/17/2013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DEE8B03-D886-456E-BE8A-22618C40545F}"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0F5EA12-7FAE-44CE-8BD7-81BC8E300E7D}" type="datetimeFigureOut">
              <a:rPr lang="en-US"/>
              <a:pPr>
                <a:defRPr/>
              </a:pPr>
              <a:t>6/17/2013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916DD7-11EC-46AB-846A-161FAF126FB2}"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C65A8AA-AD62-47DB-B3BF-BB7692184B97}"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6653E0-EFB4-4C12-9E44-36CC99BE534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7C04A04-F25D-4966-9012-80F88D0EF421}"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F1571C6-0295-4453-91CF-53E2147DC915}"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2AB97A-81EF-407F-A380-2BDE8EE3E8AE}"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2E2D376-442C-47C0-A458-EA25D0B5DD9B}"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1B919D9-1FCD-4FB1-932B-D240417946B0}"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5D03E49-E2B7-4722-A3A9-E8AB6013A697}"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6EB2D46-31E5-4FF5-A2F1-CA1D5487D0BB}"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2A321C7-8A17-453F-9B02-D3C688008A5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96EAE50-5F54-483B-A9AC-21F76D245ADB}"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C830320-C218-4D20-B2C6-A6231B42407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AB084F8-3390-4F99-98E8-F064A90ABCC7}"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4BECC27-A390-40C8-B71F-7F1DE119441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9C95698-96B2-400B-9A0C-25986E7CA817}" type="datetimeFigureOut">
              <a:rPr lang="en-US"/>
              <a:pPr>
                <a:defRPr/>
              </a:pPr>
              <a:t>6/17/2013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53D9BCC-F656-42D1-99BA-302B2473421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7CF4E2E-6850-4011-A34B-AF58000C770F}" type="datetimeFigureOut">
              <a:rPr lang="en-US"/>
              <a:pPr>
                <a:defRPr/>
              </a:pPr>
              <a:t>6/17/2013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24C902C-B1F9-4F06-A0B6-B7FC27A45E8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944246-4FC5-4570-A37B-FF4D28F8F581}" type="datetimeFigureOut">
              <a:rPr lang="en-US"/>
              <a:pPr>
                <a:defRPr/>
              </a:pPr>
              <a:t>6/17/2013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A1EB93A3-53B9-4812-9337-F6C4B8544F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33C71E6-734C-49AD-81D4-5E2CF8726B23}"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B73A6F6-F61D-41BD-982B-6AC24ED2F69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570825C-1CF5-41D5-B847-0A63BCF86B09}"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0920095-4D11-40C0-AB04-B82600ACA95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152400"/>
            <a:ext cx="7924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 name="Text Placeholder 2"/>
          <p:cNvSpPr>
            <a:spLocks noGrp="1"/>
          </p:cNvSpPr>
          <p:nvPr>
            <p:ph type="body" idx="1"/>
          </p:nvPr>
        </p:nvSpPr>
        <p:spPr>
          <a:xfrm>
            <a:off x="762000" y="1524000"/>
            <a:ext cx="7924800" cy="4373563"/>
          </a:xfrm>
          <a:prstGeom prst="rect">
            <a:avLst/>
          </a:prstGeom>
          <a:effectLst>
            <a:outerShdw dist="25400" dir="3420000">
              <a:schemeClr val="tx1">
                <a:lumMod val="75000"/>
                <a:lumOff val="25000"/>
              </a:schemeClr>
            </a:outerShdw>
          </a:effectLst>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93CD443-2EAD-455F-BAA7-5DDB2957ACBD}" type="datetimeFigureOut">
              <a:rPr lang="en-US"/>
              <a:pPr>
                <a:defRPr/>
              </a:pPr>
              <a:t>6/17/2013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8AB5B7F-C2BC-4891-A4B2-159FCA0260C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7"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457200" rtl="0" eaLnBrk="0" fontAlgn="base" hangingPunct="0">
        <a:spcBef>
          <a:spcPct val="0"/>
        </a:spcBef>
        <a:spcAft>
          <a:spcPct val="0"/>
        </a:spcAft>
        <a:defRPr sz="3200" kern="1200">
          <a:solidFill>
            <a:srgbClr val="B4FF46"/>
          </a:solidFill>
          <a:latin typeface="Helvetica"/>
          <a:ea typeface="+mj-ea"/>
          <a:cs typeface="Helvetica"/>
        </a:defRPr>
      </a:lvl1pPr>
      <a:lvl2pPr algn="l" defTabSz="457200" rtl="0" eaLnBrk="0" fontAlgn="base" hangingPunct="0">
        <a:spcBef>
          <a:spcPct val="0"/>
        </a:spcBef>
        <a:spcAft>
          <a:spcPct val="0"/>
        </a:spcAft>
        <a:defRPr sz="3200">
          <a:solidFill>
            <a:srgbClr val="B4FF46"/>
          </a:solidFill>
          <a:latin typeface="Helvetica" pitchFamily="34" charset="0"/>
          <a:cs typeface="Helvetica" pitchFamily="34" charset="0"/>
        </a:defRPr>
      </a:lvl2pPr>
      <a:lvl3pPr algn="l" defTabSz="457200" rtl="0" eaLnBrk="0" fontAlgn="base" hangingPunct="0">
        <a:spcBef>
          <a:spcPct val="0"/>
        </a:spcBef>
        <a:spcAft>
          <a:spcPct val="0"/>
        </a:spcAft>
        <a:defRPr sz="3200">
          <a:solidFill>
            <a:srgbClr val="B4FF46"/>
          </a:solidFill>
          <a:latin typeface="Helvetica" pitchFamily="34" charset="0"/>
          <a:cs typeface="Helvetica" pitchFamily="34" charset="0"/>
        </a:defRPr>
      </a:lvl3pPr>
      <a:lvl4pPr algn="l" defTabSz="457200" rtl="0" eaLnBrk="0" fontAlgn="base" hangingPunct="0">
        <a:spcBef>
          <a:spcPct val="0"/>
        </a:spcBef>
        <a:spcAft>
          <a:spcPct val="0"/>
        </a:spcAft>
        <a:defRPr sz="3200">
          <a:solidFill>
            <a:srgbClr val="B4FF46"/>
          </a:solidFill>
          <a:latin typeface="Helvetica" pitchFamily="34" charset="0"/>
          <a:cs typeface="Helvetica" pitchFamily="34" charset="0"/>
        </a:defRPr>
      </a:lvl4pPr>
      <a:lvl5pPr algn="l" defTabSz="457200" rtl="0" eaLnBrk="0" fontAlgn="base" hangingPunct="0">
        <a:spcBef>
          <a:spcPct val="0"/>
        </a:spcBef>
        <a:spcAft>
          <a:spcPct val="0"/>
        </a:spcAft>
        <a:defRPr sz="3200">
          <a:solidFill>
            <a:srgbClr val="B4FF46"/>
          </a:solidFill>
          <a:latin typeface="Helvetica" pitchFamily="34" charset="0"/>
          <a:cs typeface="Helvetica" pitchFamily="34" charset="0"/>
        </a:defRPr>
      </a:lvl5pPr>
      <a:lvl6pPr marL="457200" algn="l" defTabSz="457200" rtl="0" fontAlgn="base">
        <a:spcBef>
          <a:spcPct val="0"/>
        </a:spcBef>
        <a:spcAft>
          <a:spcPct val="0"/>
        </a:spcAft>
        <a:defRPr sz="3200">
          <a:solidFill>
            <a:srgbClr val="B4FF46"/>
          </a:solidFill>
          <a:latin typeface="Helvetica" pitchFamily="34" charset="0"/>
          <a:cs typeface="Helvetica" pitchFamily="34" charset="0"/>
        </a:defRPr>
      </a:lvl6pPr>
      <a:lvl7pPr marL="914400" algn="l" defTabSz="457200" rtl="0" fontAlgn="base">
        <a:spcBef>
          <a:spcPct val="0"/>
        </a:spcBef>
        <a:spcAft>
          <a:spcPct val="0"/>
        </a:spcAft>
        <a:defRPr sz="3200">
          <a:solidFill>
            <a:srgbClr val="B4FF46"/>
          </a:solidFill>
          <a:latin typeface="Helvetica" pitchFamily="34" charset="0"/>
          <a:cs typeface="Helvetica" pitchFamily="34" charset="0"/>
        </a:defRPr>
      </a:lvl7pPr>
      <a:lvl8pPr marL="1371600" algn="l" defTabSz="457200" rtl="0" fontAlgn="base">
        <a:spcBef>
          <a:spcPct val="0"/>
        </a:spcBef>
        <a:spcAft>
          <a:spcPct val="0"/>
        </a:spcAft>
        <a:defRPr sz="3200">
          <a:solidFill>
            <a:srgbClr val="B4FF46"/>
          </a:solidFill>
          <a:latin typeface="Helvetica" pitchFamily="34" charset="0"/>
          <a:cs typeface="Helvetica" pitchFamily="34" charset="0"/>
        </a:defRPr>
      </a:lvl8pPr>
      <a:lvl9pPr marL="1828800" algn="l" defTabSz="457200" rtl="0" fontAlgn="base">
        <a:spcBef>
          <a:spcPct val="0"/>
        </a:spcBef>
        <a:spcAft>
          <a:spcPct val="0"/>
        </a:spcAft>
        <a:defRPr sz="3200">
          <a:solidFill>
            <a:srgbClr val="B4FF46"/>
          </a:solidFill>
          <a:latin typeface="Helvetica" pitchFamily="34" charset="0"/>
          <a:cs typeface="Helvetica" pitchFamily="34" charset="0"/>
        </a:defRPr>
      </a:lvl9pPr>
    </p:titleStyle>
    <p:bodyStyle>
      <a:lvl1pPr marL="342900" indent="-342900" algn="l" defTabSz="457200" rtl="0" eaLnBrk="0" fontAlgn="base" hangingPunct="0">
        <a:spcBef>
          <a:spcPct val="20000"/>
        </a:spcBef>
        <a:spcAft>
          <a:spcPct val="0"/>
        </a:spcAft>
        <a:buFont typeface="Arial" charset="0"/>
        <a:buChar char="•"/>
        <a:defRPr sz="2800" kern="1200">
          <a:solidFill>
            <a:schemeClr val="bg1"/>
          </a:solidFill>
          <a:latin typeface="Helvetica"/>
          <a:ea typeface="+mn-ea"/>
          <a:cs typeface="Helvetica"/>
        </a:defRPr>
      </a:lvl1pPr>
      <a:lvl2pPr marL="742950" indent="-285750" algn="l" defTabSz="457200" rtl="0" eaLnBrk="0" fontAlgn="base" hangingPunct="0">
        <a:spcBef>
          <a:spcPct val="20000"/>
        </a:spcBef>
        <a:spcAft>
          <a:spcPct val="0"/>
        </a:spcAft>
        <a:buFont typeface="Arial" charset="0"/>
        <a:buChar char="–"/>
        <a:defRPr sz="2400" kern="1200">
          <a:solidFill>
            <a:schemeClr val="bg1"/>
          </a:solidFill>
          <a:latin typeface="Helvetica"/>
          <a:ea typeface="+mn-ea"/>
          <a:cs typeface="Helvetica"/>
        </a:defRPr>
      </a:lvl2pPr>
      <a:lvl3pPr marL="1143000" indent="-228600" algn="l" defTabSz="457200" rtl="0" eaLnBrk="0" fontAlgn="base" hangingPunct="0">
        <a:spcBef>
          <a:spcPct val="20000"/>
        </a:spcBef>
        <a:spcAft>
          <a:spcPct val="0"/>
        </a:spcAft>
        <a:buFont typeface="Arial" charset="0"/>
        <a:buChar char="•"/>
        <a:defRPr sz="2000" kern="1200">
          <a:solidFill>
            <a:schemeClr val="bg1"/>
          </a:solidFill>
          <a:latin typeface="Helvetica"/>
          <a:ea typeface="+mn-ea"/>
          <a:cs typeface="Helvetica"/>
        </a:defRPr>
      </a:lvl3pPr>
      <a:lvl4pPr marL="1600200" indent="-228600" algn="l" defTabSz="457200" rtl="0" eaLnBrk="0" fontAlgn="base" hangingPunct="0">
        <a:spcBef>
          <a:spcPct val="20000"/>
        </a:spcBef>
        <a:spcAft>
          <a:spcPct val="0"/>
        </a:spcAft>
        <a:buFont typeface="Arial" charset="0"/>
        <a:buChar char="–"/>
        <a:defRPr kern="1200">
          <a:solidFill>
            <a:schemeClr val="bg1"/>
          </a:solidFill>
          <a:latin typeface="Helvetica"/>
          <a:ea typeface="+mn-ea"/>
          <a:cs typeface="Helvetica"/>
        </a:defRPr>
      </a:lvl4pPr>
      <a:lvl5pPr marL="2057400" indent="-228600" algn="l" defTabSz="457200" rtl="0" eaLnBrk="0" fontAlgn="base" hangingPunct="0">
        <a:spcBef>
          <a:spcPct val="20000"/>
        </a:spcBef>
        <a:spcAft>
          <a:spcPct val="0"/>
        </a:spcAft>
        <a:buFont typeface="Arial" charset="0"/>
        <a:buChar char="»"/>
        <a:defRPr sz="1600" kern="1200">
          <a:solidFill>
            <a:schemeClr val="bg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762000" y="152400"/>
            <a:ext cx="7924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762000" y="1524000"/>
            <a:ext cx="79248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77F05B8-C5F2-4FAA-8054-2AE0F228AEDC}" type="datetimeFigureOut">
              <a:rPr lang="en-US"/>
              <a:pPr>
                <a:defRPr/>
              </a:pPr>
              <a:t>6/17/2013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636D6BB-B0C4-41C6-AC9F-6A86A456FA8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rtl="0" eaLnBrk="0" fontAlgn="base" hangingPunct="0">
        <a:spcBef>
          <a:spcPct val="0"/>
        </a:spcBef>
        <a:spcAft>
          <a:spcPct val="0"/>
        </a:spcAft>
        <a:defRPr sz="3200" kern="1200">
          <a:solidFill>
            <a:srgbClr val="B4FF46"/>
          </a:solidFill>
          <a:latin typeface="Helvetica" pitchFamily="34" charset="0"/>
          <a:ea typeface="+mj-ea"/>
          <a:cs typeface="Helvetica" pitchFamily="34" charset="0"/>
        </a:defRPr>
      </a:lvl1pPr>
      <a:lvl2pPr algn="l" rtl="0" eaLnBrk="0" fontAlgn="base" hangingPunct="0">
        <a:spcBef>
          <a:spcPct val="0"/>
        </a:spcBef>
        <a:spcAft>
          <a:spcPct val="0"/>
        </a:spcAft>
        <a:defRPr sz="3200">
          <a:solidFill>
            <a:srgbClr val="B4FF46"/>
          </a:solidFill>
          <a:latin typeface="Helvetica" pitchFamily="34" charset="0"/>
          <a:cs typeface="Helvetica" pitchFamily="34" charset="0"/>
        </a:defRPr>
      </a:lvl2pPr>
      <a:lvl3pPr algn="l" rtl="0" eaLnBrk="0" fontAlgn="base" hangingPunct="0">
        <a:spcBef>
          <a:spcPct val="0"/>
        </a:spcBef>
        <a:spcAft>
          <a:spcPct val="0"/>
        </a:spcAft>
        <a:defRPr sz="3200">
          <a:solidFill>
            <a:srgbClr val="B4FF46"/>
          </a:solidFill>
          <a:latin typeface="Helvetica" pitchFamily="34" charset="0"/>
          <a:cs typeface="Helvetica" pitchFamily="34" charset="0"/>
        </a:defRPr>
      </a:lvl3pPr>
      <a:lvl4pPr algn="l" rtl="0" eaLnBrk="0" fontAlgn="base" hangingPunct="0">
        <a:spcBef>
          <a:spcPct val="0"/>
        </a:spcBef>
        <a:spcAft>
          <a:spcPct val="0"/>
        </a:spcAft>
        <a:defRPr sz="3200">
          <a:solidFill>
            <a:srgbClr val="B4FF46"/>
          </a:solidFill>
          <a:latin typeface="Helvetica" pitchFamily="34" charset="0"/>
          <a:cs typeface="Helvetica" pitchFamily="34" charset="0"/>
        </a:defRPr>
      </a:lvl4pPr>
      <a:lvl5pPr algn="l" rtl="0" eaLnBrk="0" fontAlgn="base" hangingPunct="0">
        <a:spcBef>
          <a:spcPct val="0"/>
        </a:spcBef>
        <a:spcAft>
          <a:spcPct val="0"/>
        </a:spcAft>
        <a:defRPr sz="3200">
          <a:solidFill>
            <a:srgbClr val="B4FF46"/>
          </a:solidFill>
          <a:latin typeface="Helvetica" pitchFamily="34" charset="0"/>
          <a:cs typeface="Helvetica" pitchFamily="34" charset="0"/>
        </a:defRPr>
      </a:lvl5pPr>
      <a:lvl6pPr marL="457200" algn="l" rtl="0" fontAlgn="base">
        <a:spcBef>
          <a:spcPct val="0"/>
        </a:spcBef>
        <a:spcAft>
          <a:spcPct val="0"/>
        </a:spcAft>
        <a:defRPr sz="3200">
          <a:solidFill>
            <a:srgbClr val="B4FF46"/>
          </a:solidFill>
          <a:latin typeface="Helvetica" pitchFamily="34" charset="0"/>
          <a:cs typeface="Helvetica" pitchFamily="34" charset="0"/>
        </a:defRPr>
      </a:lvl6pPr>
      <a:lvl7pPr marL="914400" algn="l" rtl="0" fontAlgn="base">
        <a:spcBef>
          <a:spcPct val="0"/>
        </a:spcBef>
        <a:spcAft>
          <a:spcPct val="0"/>
        </a:spcAft>
        <a:defRPr sz="3200">
          <a:solidFill>
            <a:srgbClr val="B4FF46"/>
          </a:solidFill>
          <a:latin typeface="Helvetica" pitchFamily="34" charset="0"/>
          <a:cs typeface="Helvetica" pitchFamily="34" charset="0"/>
        </a:defRPr>
      </a:lvl7pPr>
      <a:lvl8pPr marL="1371600" algn="l" rtl="0" fontAlgn="base">
        <a:spcBef>
          <a:spcPct val="0"/>
        </a:spcBef>
        <a:spcAft>
          <a:spcPct val="0"/>
        </a:spcAft>
        <a:defRPr sz="3200">
          <a:solidFill>
            <a:srgbClr val="B4FF46"/>
          </a:solidFill>
          <a:latin typeface="Helvetica" pitchFamily="34" charset="0"/>
          <a:cs typeface="Helvetica" pitchFamily="34" charset="0"/>
        </a:defRPr>
      </a:lvl8pPr>
      <a:lvl9pPr marL="1828800" algn="l" rtl="0" fontAlgn="base">
        <a:spcBef>
          <a:spcPct val="0"/>
        </a:spcBef>
        <a:spcAft>
          <a:spcPct val="0"/>
        </a:spcAft>
        <a:defRPr sz="3200">
          <a:solidFill>
            <a:srgbClr val="B4FF46"/>
          </a:solidFill>
          <a:latin typeface="Helvetica" pitchFamily="34" charset="0"/>
          <a:cs typeface="Helvetica"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rgbClr val="09209D"/>
          </a:solidFill>
          <a:latin typeface="Helvetica" pitchFamily="34" charset="0"/>
          <a:ea typeface="+mn-ea"/>
          <a:cs typeface="Helvetica" pitchFamily="34" charset="0"/>
        </a:defRPr>
      </a:lvl1pPr>
      <a:lvl2pPr marL="742950" indent="-285750" algn="l" rtl="0" eaLnBrk="0" fontAlgn="base" hangingPunct="0">
        <a:spcBef>
          <a:spcPct val="20000"/>
        </a:spcBef>
        <a:spcAft>
          <a:spcPct val="0"/>
        </a:spcAft>
        <a:buFont typeface="Arial" charset="0"/>
        <a:buChar char="–"/>
        <a:defRPr sz="2400" kern="1200">
          <a:solidFill>
            <a:srgbClr val="09209D"/>
          </a:solidFill>
          <a:latin typeface="Helvetica" pitchFamily="34" charset="0"/>
          <a:ea typeface="+mn-ea"/>
          <a:cs typeface="Helvetica" pitchFamily="34" charset="0"/>
        </a:defRPr>
      </a:lvl2pPr>
      <a:lvl3pPr marL="1143000" indent="-228600" algn="l" rtl="0" eaLnBrk="0" fontAlgn="base" hangingPunct="0">
        <a:spcBef>
          <a:spcPct val="20000"/>
        </a:spcBef>
        <a:spcAft>
          <a:spcPct val="0"/>
        </a:spcAft>
        <a:buFont typeface="Arial" charset="0"/>
        <a:buChar char="•"/>
        <a:defRPr sz="2000" kern="1200">
          <a:solidFill>
            <a:srgbClr val="09209D"/>
          </a:solidFill>
          <a:latin typeface="Helvetica" pitchFamily="34" charset="0"/>
          <a:ea typeface="+mn-ea"/>
          <a:cs typeface="Helvetica" pitchFamily="34" charset="0"/>
        </a:defRPr>
      </a:lvl3pPr>
      <a:lvl4pPr marL="1600200" indent="-228600" algn="l" rtl="0" eaLnBrk="0" fontAlgn="base" hangingPunct="0">
        <a:spcBef>
          <a:spcPct val="20000"/>
        </a:spcBef>
        <a:spcAft>
          <a:spcPct val="0"/>
        </a:spcAft>
        <a:buFont typeface="Arial" charset="0"/>
        <a:buChar char="–"/>
        <a:defRPr kern="1200">
          <a:solidFill>
            <a:srgbClr val="09209D"/>
          </a:solidFill>
          <a:latin typeface="Helvetica" pitchFamily="34" charset="0"/>
          <a:ea typeface="+mn-ea"/>
          <a:cs typeface="Helvetica" pitchFamily="34" charset="0"/>
        </a:defRPr>
      </a:lvl4pPr>
      <a:lvl5pPr marL="2057400" indent="-228600" algn="l" rtl="0" eaLnBrk="0" fontAlgn="base" hangingPunct="0">
        <a:spcBef>
          <a:spcPct val="20000"/>
        </a:spcBef>
        <a:spcAft>
          <a:spcPct val="0"/>
        </a:spcAft>
        <a:buFont typeface="Arial" charset="0"/>
        <a:buChar char="»"/>
        <a:defRPr kern="1200">
          <a:solidFill>
            <a:srgbClr val="09209D"/>
          </a:solidFill>
          <a:latin typeface="Helvetica" pitchFamily="34" charset="0"/>
          <a:ea typeface="+mn-ea"/>
          <a:cs typeface="Helvetic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CA" b="1" dirty="0" smtClean="0"/>
              <a:t>How To Get the Most Out of Volunteers</a:t>
            </a:r>
            <a:endParaRPr lang="en-CA" b="1" dirty="0"/>
          </a:p>
        </p:txBody>
      </p:sp>
      <p:sp>
        <p:nvSpPr>
          <p:cNvPr id="3" name="Subtitle 2"/>
          <p:cNvSpPr>
            <a:spLocks noGrp="1"/>
          </p:cNvSpPr>
          <p:nvPr>
            <p:ph type="subTitle" idx="1"/>
          </p:nvPr>
        </p:nvSpPr>
        <p:spPr>
          <a:xfrm>
            <a:off x="1219200" y="2476500"/>
            <a:ext cx="6400800" cy="1752600"/>
          </a:xfrm>
        </p:spPr>
        <p:txBody>
          <a:bodyPr/>
          <a:lstStyle/>
          <a:p>
            <a:endParaRPr lang="en-CA" dirty="0"/>
          </a:p>
        </p:txBody>
      </p:sp>
    </p:spTree>
    <p:extLst>
      <p:ext uri="{BB962C8B-B14F-4D97-AF65-F5344CB8AC3E}">
        <p14:creationId xmlns="" xmlns:p14="http://schemas.microsoft.com/office/powerpoint/2010/main" val="19444574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524000"/>
            <a:ext cx="7924800" cy="4800600"/>
          </a:xfrm>
        </p:spPr>
        <p:txBody>
          <a:bodyPr>
            <a:noAutofit/>
          </a:bodyPr>
          <a:lstStyle/>
          <a:p>
            <a:r>
              <a:rPr lang="en-CA" sz="3200" dirty="0" smtClean="0"/>
              <a:t>Clarify expectations</a:t>
            </a:r>
          </a:p>
          <a:p>
            <a:endParaRPr lang="en-CA" sz="3200" dirty="0"/>
          </a:p>
          <a:p>
            <a:r>
              <a:rPr lang="en-CA" sz="3200" dirty="0" smtClean="0"/>
              <a:t>Provide context</a:t>
            </a:r>
          </a:p>
          <a:p>
            <a:endParaRPr lang="en-CA" sz="3200" dirty="0"/>
          </a:p>
          <a:p>
            <a:r>
              <a:rPr lang="en-CA" sz="3200" dirty="0" smtClean="0"/>
              <a:t>Think ‘big picture’</a:t>
            </a:r>
          </a:p>
          <a:p>
            <a:endParaRPr lang="en-CA" sz="3200" dirty="0"/>
          </a:p>
          <a:p>
            <a:r>
              <a:rPr lang="en-CA" sz="3200" dirty="0" smtClean="0"/>
              <a:t>Don’t assume the purpose is known….be abundantly clear.</a:t>
            </a:r>
            <a:endParaRPr lang="en-CA" sz="3200" dirty="0"/>
          </a:p>
        </p:txBody>
      </p:sp>
      <p:sp>
        <p:nvSpPr>
          <p:cNvPr id="3" name="Title 2"/>
          <p:cNvSpPr>
            <a:spLocks noGrp="1"/>
          </p:cNvSpPr>
          <p:nvPr>
            <p:ph type="title"/>
          </p:nvPr>
        </p:nvSpPr>
        <p:spPr/>
        <p:txBody>
          <a:bodyPr/>
          <a:lstStyle/>
          <a:p>
            <a:r>
              <a:rPr lang="en-CA" b="1" dirty="0" smtClean="0">
                <a:solidFill>
                  <a:schemeClr val="bg1"/>
                </a:solidFill>
              </a:rPr>
              <a:t>Purpose</a:t>
            </a:r>
            <a:endParaRPr lang="en-CA" sz="2800" b="1" dirty="0">
              <a:solidFill>
                <a:schemeClr val="bg1"/>
              </a:solidFill>
            </a:endParaRPr>
          </a:p>
        </p:txBody>
      </p:sp>
    </p:spTree>
    <p:extLst>
      <p:ext uri="{BB962C8B-B14F-4D97-AF65-F5344CB8AC3E}">
        <p14:creationId xmlns="" xmlns:p14="http://schemas.microsoft.com/office/powerpoint/2010/main" val="1405780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219200"/>
            <a:ext cx="7924800" cy="5334000"/>
          </a:xfrm>
        </p:spPr>
        <p:txBody>
          <a:bodyPr>
            <a:normAutofit fontScale="92500" lnSpcReduction="10000"/>
          </a:bodyPr>
          <a:lstStyle/>
          <a:p>
            <a:r>
              <a:rPr lang="en-CA" sz="3500" dirty="0" smtClean="0"/>
              <a:t>Drawings and Specs…</a:t>
            </a:r>
          </a:p>
          <a:p>
            <a:pPr lvl="1"/>
            <a:r>
              <a:rPr lang="en-CA" sz="3500" dirty="0" smtClean="0"/>
              <a:t>Very detailed</a:t>
            </a:r>
          </a:p>
          <a:p>
            <a:pPr lvl="1"/>
            <a:r>
              <a:rPr lang="en-CA" sz="3500" dirty="0" smtClean="0"/>
              <a:t>But the big picture is sometimes inferred, not stated</a:t>
            </a:r>
          </a:p>
          <a:p>
            <a:pPr lvl="1"/>
            <a:r>
              <a:rPr lang="en-CA" sz="3500" dirty="0" smtClean="0"/>
              <a:t>The contractors often have to guess at the designer’s intent, based on the clues in the drawings and specs</a:t>
            </a:r>
          </a:p>
          <a:p>
            <a:pPr lvl="1"/>
            <a:r>
              <a:rPr lang="en-CA" sz="3500" dirty="0" smtClean="0"/>
              <a:t>It would be so much easier if the designer stated clearly what he/she wanted in the first few pages of the bid package, no?</a:t>
            </a:r>
          </a:p>
        </p:txBody>
      </p:sp>
      <p:sp>
        <p:nvSpPr>
          <p:cNvPr id="3" name="Title 2"/>
          <p:cNvSpPr>
            <a:spLocks noGrp="1"/>
          </p:cNvSpPr>
          <p:nvPr>
            <p:ph type="title"/>
          </p:nvPr>
        </p:nvSpPr>
        <p:spPr/>
        <p:txBody>
          <a:bodyPr/>
          <a:lstStyle/>
          <a:p>
            <a:r>
              <a:rPr lang="en-CA" b="1" dirty="0" smtClean="0">
                <a:solidFill>
                  <a:schemeClr val="bg1"/>
                </a:solidFill>
              </a:rPr>
              <a:t>An example of Purpose…</a:t>
            </a:r>
            <a:endParaRPr lang="en-CA" b="1" dirty="0">
              <a:solidFill>
                <a:schemeClr val="bg1"/>
              </a:solidFill>
            </a:endParaRPr>
          </a:p>
        </p:txBody>
      </p:sp>
    </p:spTree>
    <p:extLst>
      <p:ext uri="{BB962C8B-B14F-4D97-AF65-F5344CB8AC3E}">
        <p14:creationId xmlns="" xmlns:p14="http://schemas.microsoft.com/office/powerpoint/2010/main" val="9579417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
          </p:nvPr>
        </p:nvSpPr>
        <p:spPr>
          <a:xfrm>
            <a:off x="457200" y="1219200"/>
            <a:ext cx="8147248" cy="5257800"/>
          </a:xfrm>
        </p:spPr>
        <p:txBody>
          <a:bodyPr>
            <a:normAutofit fontScale="92500" lnSpcReduction="20000"/>
          </a:bodyPr>
          <a:lstStyle/>
          <a:p>
            <a:r>
              <a:rPr lang="en-CA" sz="3200" dirty="0" smtClean="0"/>
              <a:t>When you ask for volunteers: be specific</a:t>
            </a:r>
          </a:p>
          <a:p>
            <a:pPr lvl="1"/>
            <a:r>
              <a:rPr lang="en-CA" sz="3200" dirty="0" smtClean="0"/>
              <a:t>“Hey Jane, I’d like you to be on the Membership Promotion Committee, you’d be working with Bob, Betty and Bill.  We actually want you to be our YEA chair and organize 3 events for YEA members this year…”</a:t>
            </a:r>
          </a:p>
          <a:p>
            <a:r>
              <a:rPr lang="en-CA" sz="3200" dirty="0" smtClean="0"/>
              <a:t>Target the members you want to volunteer</a:t>
            </a:r>
          </a:p>
          <a:p>
            <a:pPr lvl="1"/>
            <a:r>
              <a:rPr lang="en-CA" sz="3200" dirty="0" smtClean="0"/>
              <a:t>A general announcement in the newsletter rarely gets folks to step up and volunteer</a:t>
            </a:r>
          </a:p>
          <a:p>
            <a:pPr lvl="1"/>
            <a:r>
              <a:rPr lang="en-CA" sz="3200" dirty="0" smtClean="0"/>
              <a:t>Draw a list of people who should be volunteers</a:t>
            </a:r>
            <a:endParaRPr lang="en-CA" sz="3200" dirty="0"/>
          </a:p>
        </p:txBody>
      </p:sp>
      <p:sp>
        <p:nvSpPr>
          <p:cNvPr id="6" name="Title 5"/>
          <p:cNvSpPr>
            <a:spLocks noGrp="1"/>
          </p:cNvSpPr>
          <p:nvPr>
            <p:ph type="title"/>
          </p:nvPr>
        </p:nvSpPr>
        <p:spPr/>
        <p:txBody>
          <a:bodyPr/>
          <a:lstStyle/>
          <a:p>
            <a:r>
              <a:rPr lang="en-CA" b="1" dirty="0" smtClean="0">
                <a:solidFill>
                  <a:schemeClr val="bg1"/>
                </a:solidFill>
              </a:rPr>
              <a:t>Some specifics about ASHRAE</a:t>
            </a:r>
            <a:endParaRPr lang="en-CA" b="1" dirty="0">
              <a:solidFill>
                <a:schemeClr val="bg1"/>
              </a:solidFill>
            </a:endParaRPr>
          </a:p>
        </p:txBody>
      </p:sp>
    </p:spTree>
    <p:extLst>
      <p:ext uri="{BB962C8B-B14F-4D97-AF65-F5344CB8AC3E}">
        <p14:creationId xmlns="" xmlns:p14="http://schemas.microsoft.com/office/powerpoint/2010/main" val="3834922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2981325"/>
            <a:ext cx="7772400" cy="1362075"/>
          </a:xfrm>
        </p:spPr>
        <p:txBody>
          <a:bodyPr/>
          <a:lstStyle/>
          <a:p>
            <a:pPr algn="ctr"/>
            <a:r>
              <a:rPr lang="en-CA" dirty="0" smtClean="0">
                <a:solidFill>
                  <a:schemeClr val="bg1"/>
                </a:solidFill>
              </a:rPr>
              <a:t>Questions…?</a:t>
            </a:r>
            <a:endParaRPr lang="en-CA" dirty="0">
              <a:solidFill>
                <a:schemeClr val="bg1"/>
              </a:solidFill>
            </a:endParaRPr>
          </a:p>
        </p:txBody>
      </p:sp>
      <p:sp>
        <p:nvSpPr>
          <p:cNvPr id="6" name="Text Placeholder 5"/>
          <p:cNvSpPr>
            <a:spLocks noGrp="1"/>
          </p:cNvSpPr>
          <p:nvPr>
            <p:ph type="body" idx="1"/>
          </p:nvPr>
        </p:nvSpPr>
        <p:spPr/>
        <p:txBody>
          <a:bodyPr/>
          <a:lstStyle/>
          <a:p>
            <a:endParaRPr lang="en-CA" dirty="0"/>
          </a:p>
        </p:txBody>
      </p:sp>
    </p:spTree>
    <p:extLst>
      <p:ext uri="{BB962C8B-B14F-4D97-AF65-F5344CB8AC3E}">
        <p14:creationId xmlns="" xmlns:p14="http://schemas.microsoft.com/office/powerpoint/2010/main" val="703850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sz="3200" dirty="0" smtClean="0"/>
              <a:t>You don’t actually “motivate” people… people motivate themselves…</a:t>
            </a:r>
          </a:p>
          <a:p>
            <a:endParaRPr lang="en-CA" sz="3200" dirty="0" smtClean="0"/>
          </a:p>
          <a:p>
            <a:r>
              <a:rPr lang="en-CA" sz="3200" dirty="0" smtClean="0"/>
              <a:t>BUT you can create a climate where they will perform</a:t>
            </a:r>
          </a:p>
        </p:txBody>
      </p:sp>
      <p:sp>
        <p:nvSpPr>
          <p:cNvPr id="2" name="Title 1"/>
          <p:cNvSpPr>
            <a:spLocks noGrp="1"/>
          </p:cNvSpPr>
          <p:nvPr>
            <p:ph type="title"/>
          </p:nvPr>
        </p:nvSpPr>
        <p:spPr/>
        <p:txBody>
          <a:bodyPr/>
          <a:lstStyle/>
          <a:p>
            <a:r>
              <a:rPr lang="en-CA" b="1" dirty="0" smtClean="0">
                <a:solidFill>
                  <a:schemeClr val="bg1"/>
                </a:solidFill>
              </a:rPr>
              <a:t>Motivation…</a:t>
            </a:r>
            <a:endParaRPr lang="en-CA" b="1" dirty="0">
              <a:solidFill>
                <a:schemeClr val="bg1"/>
              </a:solidFill>
            </a:endParaRPr>
          </a:p>
        </p:txBody>
      </p:sp>
    </p:spTree>
    <p:extLst>
      <p:ext uri="{BB962C8B-B14F-4D97-AF65-F5344CB8AC3E}">
        <p14:creationId xmlns="" xmlns:p14="http://schemas.microsoft.com/office/powerpoint/2010/main" val="4098028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CA" sz="3200" dirty="0" smtClean="0"/>
              <a:t>Surprisingly….it’s not money so much.</a:t>
            </a:r>
          </a:p>
          <a:p>
            <a:r>
              <a:rPr lang="en-CA" sz="3200" dirty="0" smtClean="0"/>
              <a:t>Money is important….more as a deterrent for performance than an enhancer of performance….</a:t>
            </a:r>
          </a:p>
          <a:p>
            <a:r>
              <a:rPr lang="en-CA" sz="3200" dirty="0" smtClean="0"/>
              <a:t>The Candle on the wall test….</a:t>
            </a:r>
            <a:endParaRPr lang="en-CA" sz="3200" dirty="0"/>
          </a:p>
        </p:txBody>
      </p:sp>
      <p:sp>
        <p:nvSpPr>
          <p:cNvPr id="2" name="Title 1"/>
          <p:cNvSpPr>
            <a:spLocks noGrp="1"/>
          </p:cNvSpPr>
          <p:nvPr>
            <p:ph type="title"/>
          </p:nvPr>
        </p:nvSpPr>
        <p:spPr/>
        <p:txBody>
          <a:bodyPr/>
          <a:lstStyle/>
          <a:p>
            <a:r>
              <a:rPr lang="en-CA" b="1" dirty="0" smtClean="0">
                <a:solidFill>
                  <a:schemeClr val="bg1"/>
                </a:solidFill>
              </a:rPr>
              <a:t>What motivates us?</a:t>
            </a:r>
            <a:endParaRPr lang="en-CA" b="1" dirty="0">
              <a:solidFill>
                <a:schemeClr val="bg1"/>
              </a:solidFill>
            </a:endParaRPr>
          </a:p>
        </p:txBody>
      </p:sp>
    </p:spTree>
    <p:extLst>
      <p:ext uri="{BB962C8B-B14F-4D97-AF65-F5344CB8AC3E}">
        <p14:creationId xmlns="" xmlns:p14="http://schemas.microsoft.com/office/powerpoint/2010/main" val="321951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56792"/>
            <a:ext cx="7620000" cy="4800600"/>
          </a:xfrm>
        </p:spPr>
        <p:txBody>
          <a:bodyPr/>
          <a:lstStyle/>
          <a:p>
            <a:endParaRPr lang="en-CA" dirty="0"/>
          </a:p>
        </p:txBody>
      </p:sp>
      <p:sp>
        <p:nvSpPr>
          <p:cNvPr id="2" name="Title 1"/>
          <p:cNvSpPr>
            <a:spLocks noGrp="1"/>
          </p:cNvSpPr>
          <p:nvPr>
            <p:ph type="title"/>
          </p:nvPr>
        </p:nvSpPr>
        <p:spPr/>
        <p:txBody>
          <a:bodyPr/>
          <a:lstStyle/>
          <a:p>
            <a:r>
              <a:rPr lang="en-CA" b="1" dirty="0" smtClean="0">
                <a:solidFill>
                  <a:schemeClr val="bg1"/>
                </a:solidFill>
              </a:rPr>
              <a:t>The Candle on the wall test…</a:t>
            </a:r>
            <a:endParaRPr lang="en-CA" b="1" dirty="0">
              <a:solidFill>
                <a:schemeClr val="bg1"/>
              </a:solidFill>
            </a:endParaRPr>
          </a:p>
        </p:txBody>
      </p:sp>
      <p:pic>
        <p:nvPicPr>
          <p:cNvPr id="2053" name="Pict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95536" y="1556792"/>
            <a:ext cx="8318909" cy="403244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0047009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95400"/>
            <a:ext cx="7924800" cy="5334000"/>
          </a:xfrm>
        </p:spPr>
        <p:txBody>
          <a:bodyPr>
            <a:noAutofit/>
          </a:bodyPr>
          <a:lstStyle/>
          <a:p>
            <a:r>
              <a:rPr lang="en-CA" dirty="0" smtClean="0"/>
              <a:t>When you promised $$$ for the fastest results, the subjects were SLOWER to find the solution</a:t>
            </a:r>
          </a:p>
          <a:p>
            <a:r>
              <a:rPr lang="en-CA" dirty="0" smtClean="0"/>
              <a:t>Money (or the lure of more money) actually made them less focused on the problem</a:t>
            </a:r>
          </a:p>
          <a:p>
            <a:r>
              <a:rPr lang="en-CA" dirty="0" smtClean="0"/>
              <a:t>This was done all over the world with large sums of money</a:t>
            </a:r>
          </a:p>
          <a:p>
            <a:r>
              <a:rPr lang="en-CA" dirty="0" smtClean="0"/>
              <a:t>It’s as if more money was a deterrent.</a:t>
            </a:r>
          </a:p>
          <a:p>
            <a:r>
              <a:rPr lang="en-CA" dirty="0" smtClean="0"/>
              <a:t>More money works for repetitive, menial, brainless tasks….but we do very few of those at ASHRAE….</a:t>
            </a:r>
            <a:endParaRPr lang="en-CA" dirty="0"/>
          </a:p>
        </p:txBody>
      </p:sp>
      <p:sp>
        <p:nvSpPr>
          <p:cNvPr id="2" name="Title 1"/>
          <p:cNvSpPr>
            <a:spLocks noGrp="1"/>
          </p:cNvSpPr>
          <p:nvPr>
            <p:ph type="title"/>
          </p:nvPr>
        </p:nvSpPr>
        <p:spPr/>
        <p:txBody>
          <a:bodyPr/>
          <a:lstStyle/>
          <a:p>
            <a:r>
              <a:rPr lang="en-CA" b="1" dirty="0" smtClean="0">
                <a:solidFill>
                  <a:schemeClr val="bg1"/>
                </a:solidFill>
              </a:rPr>
              <a:t>Getting people to do it faster…</a:t>
            </a:r>
            <a:endParaRPr lang="en-CA" b="1" dirty="0">
              <a:solidFill>
                <a:schemeClr val="bg1"/>
              </a:solidFill>
            </a:endParaRPr>
          </a:p>
        </p:txBody>
      </p:sp>
    </p:spTree>
    <p:extLst>
      <p:ext uri="{BB962C8B-B14F-4D97-AF65-F5344CB8AC3E}">
        <p14:creationId xmlns="" xmlns:p14="http://schemas.microsoft.com/office/powerpoint/2010/main" val="414832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CA" sz="3200" dirty="0" smtClean="0"/>
              <a:t>If you don’t pay people enough, they will spend too much time complaining about their pay and not enough time working.</a:t>
            </a:r>
          </a:p>
          <a:p>
            <a:pPr>
              <a:buNone/>
            </a:pPr>
            <a:endParaRPr lang="en-CA" sz="3200" dirty="0"/>
          </a:p>
          <a:p>
            <a:r>
              <a:rPr lang="en-CA" sz="3200" dirty="0" smtClean="0"/>
              <a:t>Paying them more will not make them work better or faster; that’s a fact.</a:t>
            </a:r>
          </a:p>
          <a:p>
            <a:pPr>
              <a:buNone/>
            </a:pPr>
            <a:endParaRPr lang="en-CA" sz="3200" dirty="0"/>
          </a:p>
          <a:p>
            <a:r>
              <a:rPr lang="en-CA" sz="3200" dirty="0" smtClean="0"/>
              <a:t>The good news for us….we are dealing with unpaid volunteers.</a:t>
            </a:r>
            <a:endParaRPr lang="en-CA" sz="3200" dirty="0"/>
          </a:p>
        </p:txBody>
      </p:sp>
      <p:sp>
        <p:nvSpPr>
          <p:cNvPr id="2" name="Title 1"/>
          <p:cNvSpPr>
            <a:spLocks noGrp="1"/>
          </p:cNvSpPr>
          <p:nvPr>
            <p:ph type="title"/>
          </p:nvPr>
        </p:nvSpPr>
        <p:spPr/>
        <p:txBody>
          <a:bodyPr/>
          <a:lstStyle/>
          <a:p>
            <a:r>
              <a:rPr lang="en-CA" b="1" dirty="0" smtClean="0">
                <a:solidFill>
                  <a:schemeClr val="bg1"/>
                </a:solidFill>
              </a:rPr>
              <a:t>Money is important</a:t>
            </a:r>
            <a:endParaRPr lang="en-CA" b="1" dirty="0">
              <a:solidFill>
                <a:schemeClr val="bg1"/>
              </a:solidFill>
            </a:endParaRPr>
          </a:p>
        </p:txBody>
      </p:sp>
    </p:spTree>
    <p:extLst>
      <p:ext uri="{BB962C8B-B14F-4D97-AF65-F5344CB8AC3E}">
        <p14:creationId xmlns="" xmlns:p14="http://schemas.microsoft.com/office/powerpoint/2010/main" val="2644702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CA" sz="6000" dirty="0" smtClean="0"/>
              <a:t>3 things:</a:t>
            </a:r>
          </a:p>
          <a:p>
            <a:pPr lvl="1"/>
            <a:r>
              <a:rPr lang="en-CA" sz="7200" dirty="0" smtClean="0"/>
              <a:t>Autonomy</a:t>
            </a:r>
          </a:p>
          <a:p>
            <a:pPr lvl="1"/>
            <a:r>
              <a:rPr lang="en-CA" sz="7200" dirty="0" smtClean="0"/>
              <a:t>Mastery</a:t>
            </a:r>
          </a:p>
          <a:p>
            <a:pPr lvl="1"/>
            <a:r>
              <a:rPr lang="en-CA" sz="7200" dirty="0" smtClean="0"/>
              <a:t>Purpose</a:t>
            </a:r>
            <a:endParaRPr lang="en-CA" sz="7200" dirty="0"/>
          </a:p>
        </p:txBody>
      </p:sp>
      <p:sp>
        <p:nvSpPr>
          <p:cNvPr id="2" name="Title 1"/>
          <p:cNvSpPr>
            <a:spLocks noGrp="1"/>
          </p:cNvSpPr>
          <p:nvPr>
            <p:ph type="title"/>
          </p:nvPr>
        </p:nvSpPr>
        <p:spPr>
          <a:xfrm>
            <a:off x="762000" y="152400"/>
            <a:ext cx="7924800" cy="1066800"/>
          </a:xfrm>
        </p:spPr>
        <p:txBody>
          <a:bodyPr>
            <a:normAutofit/>
          </a:bodyPr>
          <a:lstStyle/>
          <a:p>
            <a:r>
              <a:rPr lang="en-CA" b="1" dirty="0" smtClean="0">
                <a:solidFill>
                  <a:schemeClr val="bg1"/>
                </a:solidFill>
              </a:rPr>
              <a:t>What Can You Do to </a:t>
            </a:r>
            <a:br>
              <a:rPr lang="en-CA" b="1" dirty="0" smtClean="0">
                <a:solidFill>
                  <a:schemeClr val="bg1"/>
                </a:solidFill>
              </a:rPr>
            </a:br>
            <a:r>
              <a:rPr lang="en-CA" b="1" dirty="0" smtClean="0">
                <a:solidFill>
                  <a:schemeClr val="bg1"/>
                </a:solidFill>
              </a:rPr>
              <a:t>Get More Out of Your Volunteers?</a:t>
            </a:r>
            <a:endParaRPr lang="en-CA" b="1" dirty="0">
              <a:solidFill>
                <a:schemeClr val="bg1"/>
              </a:solidFill>
            </a:endParaRPr>
          </a:p>
        </p:txBody>
      </p:sp>
    </p:spTree>
    <p:extLst>
      <p:ext uri="{BB962C8B-B14F-4D97-AF65-F5344CB8AC3E}">
        <p14:creationId xmlns="" xmlns:p14="http://schemas.microsoft.com/office/powerpoint/2010/main" val="165762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CA" sz="3800" dirty="0" smtClean="0"/>
              <a:t>When you task someone, make sure they know that they are in charge of finishing it</a:t>
            </a:r>
          </a:p>
          <a:p>
            <a:pPr lvl="1"/>
            <a:r>
              <a:rPr lang="en-CA" sz="2800" dirty="0" smtClean="0"/>
              <a:t>“Bob, you have everything you need to get this done, right?  Alright… you are the man!  This thing is YOUR baby!”</a:t>
            </a:r>
          </a:p>
          <a:p>
            <a:pPr lvl="1"/>
            <a:endParaRPr lang="en-CA" dirty="0"/>
          </a:p>
          <a:p>
            <a:r>
              <a:rPr lang="en-CA" sz="3800" dirty="0" smtClean="0"/>
              <a:t>Don’t micromanage</a:t>
            </a:r>
          </a:p>
          <a:p>
            <a:endParaRPr lang="en-CA" sz="3500" dirty="0" smtClean="0"/>
          </a:p>
          <a:p>
            <a:r>
              <a:rPr lang="en-CA" sz="3800" dirty="0" smtClean="0"/>
              <a:t>Create expectations based on your trust of the volunteer</a:t>
            </a:r>
            <a:endParaRPr lang="en-CA" sz="3800" dirty="0"/>
          </a:p>
        </p:txBody>
      </p:sp>
      <p:sp>
        <p:nvSpPr>
          <p:cNvPr id="3" name="Title 2"/>
          <p:cNvSpPr>
            <a:spLocks noGrp="1"/>
          </p:cNvSpPr>
          <p:nvPr>
            <p:ph type="title"/>
          </p:nvPr>
        </p:nvSpPr>
        <p:spPr/>
        <p:txBody>
          <a:bodyPr/>
          <a:lstStyle/>
          <a:p>
            <a:r>
              <a:rPr lang="en-CA" b="1" dirty="0" smtClean="0">
                <a:solidFill>
                  <a:schemeClr val="bg1"/>
                </a:solidFill>
              </a:rPr>
              <a:t>Autonomy</a:t>
            </a:r>
            <a:r>
              <a:rPr lang="en-CA" dirty="0" smtClean="0">
                <a:solidFill>
                  <a:schemeClr val="bg1"/>
                </a:solidFill>
              </a:rPr>
              <a:t> </a:t>
            </a:r>
            <a:endParaRPr lang="en-CA" dirty="0">
              <a:solidFill>
                <a:schemeClr val="bg1"/>
              </a:solidFill>
            </a:endParaRPr>
          </a:p>
        </p:txBody>
      </p:sp>
    </p:spTree>
    <p:extLst>
      <p:ext uri="{BB962C8B-B14F-4D97-AF65-F5344CB8AC3E}">
        <p14:creationId xmlns="" xmlns:p14="http://schemas.microsoft.com/office/powerpoint/2010/main" val="3935938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CA" sz="3200" dirty="0" smtClean="0"/>
              <a:t>Make sure they CAN do the assignment.</a:t>
            </a:r>
          </a:p>
          <a:p>
            <a:endParaRPr lang="en-CA" sz="3200" dirty="0"/>
          </a:p>
          <a:p>
            <a:r>
              <a:rPr lang="en-CA" sz="3200" dirty="0" smtClean="0"/>
              <a:t>Pick the right people.</a:t>
            </a:r>
          </a:p>
          <a:p>
            <a:endParaRPr lang="en-CA" sz="3200" dirty="0"/>
          </a:p>
          <a:p>
            <a:r>
              <a:rPr lang="en-CA" sz="3200" dirty="0" smtClean="0"/>
              <a:t>Train/coach if you have to.</a:t>
            </a:r>
          </a:p>
          <a:p>
            <a:endParaRPr lang="en-CA" dirty="0"/>
          </a:p>
          <a:p>
            <a:endParaRPr lang="en-CA" dirty="0"/>
          </a:p>
        </p:txBody>
      </p:sp>
      <p:sp>
        <p:nvSpPr>
          <p:cNvPr id="3" name="Title 2"/>
          <p:cNvSpPr>
            <a:spLocks noGrp="1"/>
          </p:cNvSpPr>
          <p:nvPr>
            <p:ph type="title"/>
          </p:nvPr>
        </p:nvSpPr>
        <p:spPr/>
        <p:txBody>
          <a:bodyPr/>
          <a:lstStyle/>
          <a:p>
            <a:r>
              <a:rPr lang="en-CA" b="1" dirty="0" smtClean="0">
                <a:solidFill>
                  <a:schemeClr val="bg1"/>
                </a:solidFill>
              </a:rPr>
              <a:t>Mastery</a:t>
            </a:r>
            <a:endParaRPr lang="en-CA" b="1" dirty="0">
              <a:solidFill>
                <a:schemeClr val="bg1"/>
              </a:solidFill>
            </a:endParaRPr>
          </a:p>
        </p:txBody>
      </p:sp>
    </p:spTree>
    <p:extLst>
      <p:ext uri="{BB962C8B-B14F-4D97-AF65-F5344CB8AC3E}">
        <p14:creationId xmlns="" xmlns:p14="http://schemas.microsoft.com/office/powerpoint/2010/main" val="323603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919</TotalTime>
  <Words>476</Words>
  <Application>Microsoft Office PowerPoint</Application>
  <PresentationFormat>On-screen Show (4:3)</PresentationFormat>
  <Paragraphs>61</Paragraphs>
  <Slides>13</Slides>
  <Notes>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Custom Design</vt:lpstr>
      <vt:lpstr>How To Get the Most Out of Volunteers</vt:lpstr>
      <vt:lpstr>Motivation…</vt:lpstr>
      <vt:lpstr>What motivates us?</vt:lpstr>
      <vt:lpstr>The Candle on the wall test…</vt:lpstr>
      <vt:lpstr>Getting people to do it faster…</vt:lpstr>
      <vt:lpstr>Money is important</vt:lpstr>
      <vt:lpstr>What Can You Do to  Get More Out of Your Volunteers?</vt:lpstr>
      <vt:lpstr>Autonomy </vt:lpstr>
      <vt:lpstr>Mastery</vt:lpstr>
      <vt:lpstr>Purpose</vt:lpstr>
      <vt:lpstr>An example of Purpose…</vt:lpstr>
      <vt:lpstr>Some specifics about ASHRAE</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Blount</dc:creator>
  <cp:lastModifiedBy>Vickie Grant</cp:lastModifiedBy>
  <cp:revision>79</cp:revision>
  <dcterms:created xsi:type="dcterms:W3CDTF">2011-12-07T19:09:13Z</dcterms:created>
  <dcterms:modified xsi:type="dcterms:W3CDTF">2013-06-17T15:18:56Z</dcterms:modified>
</cp:coreProperties>
</file>