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82" r:id="rId2"/>
    <p:sldId id="270" r:id="rId3"/>
    <p:sldId id="280" r:id="rId4"/>
    <p:sldId id="256" r:id="rId5"/>
    <p:sldId id="271" r:id="rId6"/>
    <p:sldId id="276" r:id="rId7"/>
    <p:sldId id="273" r:id="rId8"/>
    <p:sldId id="277" r:id="rId9"/>
    <p:sldId id="275" r:id="rId10"/>
    <p:sldId id="278" r:id="rId11"/>
    <p:sldId id="281" r:id="rId12"/>
    <p:sldId id="279" r:id="rId13"/>
    <p:sldId id="284" r:id="rId14"/>
    <p:sldId id="283"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F00"/>
    <a:srgbClr val="8A7967"/>
    <a:srgbClr val="EF3E42"/>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02" autoAdjust="0"/>
    <p:restoredTop sz="94678" autoAdjust="0"/>
  </p:normalViewPr>
  <p:slideViewPr>
    <p:cSldViewPr snapToGrid="0">
      <p:cViewPr varScale="1">
        <p:scale>
          <a:sx n="72" d="100"/>
          <a:sy n="72" d="100"/>
        </p:scale>
        <p:origin x="78" y="588"/>
      </p:cViewPr>
      <p:guideLst>
        <p:guide orient="horz" pos="2160"/>
        <p:guide pos="3840"/>
      </p:guideLst>
    </p:cSldViewPr>
  </p:slideViewPr>
  <p:outlineViewPr>
    <p:cViewPr>
      <p:scale>
        <a:sx n="33" d="100"/>
        <a:sy n="33" d="100"/>
      </p:scale>
      <p:origin x="0" y="-300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4" tIns="46242" rIns="92484" bIns="46242" rtlCol="0"/>
          <a:lstStyle>
            <a:lvl1pPr algn="r">
              <a:defRPr sz="1200"/>
            </a:lvl1pPr>
          </a:lstStyle>
          <a:p>
            <a:fld id="{7C5071C2-6C6A-40B9-9BCA-1D43EDF1689B}" type="datetimeFigureOut">
              <a:rPr lang="en-US" smtClean="0"/>
              <a:t>5/17/2019</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4" tIns="46242" rIns="92484"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4" tIns="46242" rIns="92484" bIns="46242" rtlCol="0" anchor="b"/>
          <a:lstStyle>
            <a:lvl1pPr algn="r">
              <a:defRPr sz="1200"/>
            </a:lvl1pPr>
          </a:lstStyle>
          <a:p>
            <a:fld id="{49D16335-2FCD-4D21-83BB-EE9DB35B28E6}" type="slidenum">
              <a:rPr lang="en-US" smtClean="0"/>
              <a:t>‹#›</a:t>
            </a:fld>
            <a:endParaRPr lang="en-US"/>
          </a:p>
        </p:txBody>
      </p:sp>
    </p:spTree>
    <p:extLst>
      <p:ext uri="{BB962C8B-B14F-4D97-AF65-F5344CB8AC3E}">
        <p14:creationId xmlns:p14="http://schemas.microsoft.com/office/powerpoint/2010/main" val="227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1CE8E4-8DB8-4C70-8D60-772D6D3ADE4F}" type="datetime1">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69345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0680B-7F12-4B84-B542-D7D8795F4983}" type="datetime1">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277363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5C97F-CE9B-454B-A72D-AED787426A1A}" type="datetime1">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20394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fld id="{3B4C6721-161B-4D1D-9752-AFCBD4A92AE7}" type="datetime1">
              <a:rPr lang="en-US" smtClean="0"/>
              <a:t>5/17/2019</a:t>
            </a:fld>
            <a:endParaRPr lang="en-US" dirty="0"/>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D21CDBB-1EDA-4D32-B24F-EB33B59B9FE1}" type="slidenum">
              <a:rPr lang="en-US"/>
              <a:pPr/>
              <a:t>‹#›</a:t>
            </a:fld>
            <a:endParaRPr lang="en-US" dirty="0"/>
          </a:p>
        </p:txBody>
      </p:sp>
      <p:sp>
        <p:nvSpPr>
          <p:cNvPr id="9" name="Rectangle 8"/>
          <p:cNvSpPr/>
          <p:nvPr userDrawn="1"/>
        </p:nvSpPr>
        <p:spPr>
          <a:xfrm rot="16200000">
            <a:off x="8230412" y="3215640"/>
            <a:ext cx="6858000" cy="42672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n-US" sz="1800" dirty="0"/>
          </a:p>
        </p:txBody>
      </p:sp>
      <p:sp>
        <p:nvSpPr>
          <p:cNvPr id="10" name="Rectangle 9"/>
          <p:cNvSpPr/>
          <p:nvPr userDrawn="1"/>
        </p:nvSpPr>
        <p:spPr>
          <a:xfrm rot="16200000">
            <a:off x="8647176" y="3312443"/>
            <a:ext cx="6858000" cy="231648"/>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n-US" sz="1800" dirty="0"/>
          </a:p>
        </p:txBody>
      </p:sp>
      <p:sp>
        <p:nvSpPr>
          <p:cNvPr id="11" name="Date Placeholder 3"/>
          <p:cNvSpPr txBox="1">
            <a:spLocks/>
          </p:cNvSpPr>
          <p:nvPr userDrawn="1"/>
        </p:nvSpPr>
        <p:spPr>
          <a:xfrm rot="16200000">
            <a:off x="10617200" y="951972"/>
            <a:ext cx="2133600" cy="486833"/>
          </a:xfrm>
          <a:prstGeom prst="rect">
            <a:avLst/>
          </a:prstGeom>
        </p:spPr>
        <p:txBody>
          <a:bodyPr vert="horz" rtlCol="0" anchor="ctr"/>
          <a:lstStyle>
            <a:lvl1pPr algn="r" eaLnBrk="1" latinLnBrk="0" hangingPunct="1">
              <a:defRPr kumimoji="0" sz="1200">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9668B50E-0B48-4566-8609-C51CF752A7DF}" type="datetimeFigureOut">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5/17/2019</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5"/>
          <p:cNvSpPr txBox="1">
            <a:spLocks/>
          </p:cNvSpPr>
          <p:nvPr userDrawn="1"/>
        </p:nvSpPr>
        <p:spPr>
          <a:xfrm rot="5400000">
            <a:off x="11199814" y="5901797"/>
            <a:ext cx="968375" cy="486833"/>
          </a:xfrm>
          <a:prstGeom prst="rect">
            <a:avLst/>
          </a:prstGeom>
        </p:spPr>
        <p:txBody>
          <a:bodyPr vert="horz" rtlCol="0" anchor="ctr"/>
          <a:lstStyle>
            <a:lvl1pPr algn="r" eaLnBrk="1" latinLnBrk="0" hangingPunct="1">
              <a:defRPr kumimoji="0" sz="1200">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Rectangle 12"/>
          <p:cNvSpPr/>
          <p:nvPr userDrawn="1"/>
        </p:nvSpPr>
        <p:spPr>
          <a:xfrm>
            <a:off x="11860999" y="-733"/>
            <a:ext cx="1016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dirty="0"/>
          </a:p>
        </p:txBody>
      </p:sp>
      <p:sp>
        <p:nvSpPr>
          <p:cNvPr id="14" name="Footer Placeholder 6"/>
          <p:cNvSpPr txBox="1">
            <a:spLocks/>
          </p:cNvSpPr>
          <p:nvPr userDrawn="1"/>
        </p:nvSpPr>
        <p:spPr>
          <a:xfrm rot="16200000">
            <a:off x="10022416" y="2728384"/>
            <a:ext cx="3200400" cy="486832"/>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Kids Cancer Care Foundation of Alberta</a:t>
            </a:r>
          </a:p>
        </p:txBody>
      </p:sp>
    </p:spTree>
    <p:extLst>
      <p:ext uri="{BB962C8B-B14F-4D97-AF65-F5344CB8AC3E}">
        <p14:creationId xmlns:p14="http://schemas.microsoft.com/office/powerpoint/2010/main" val="346007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406400" y="228600"/>
            <a:ext cx="633984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25" name="Text Placeholder 24"/>
          <p:cNvSpPr>
            <a:spLocks noGrp="1"/>
          </p:cNvSpPr>
          <p:nvPr>
            <p:ph type="body" sz="quarter" idx="11" hasCustomPrompt="1"/>
          </p:nvPr>
        </p:nvSpPr>
        <p:spPr>
          <a:xfrm>
            <a:off x="6807200" y="228600"/>
            <a:ext cx="4267200" cy="3810000"/>
          </a:xfrm>
        </p:spPr>
        <p:txBody>
          <a:bodyPr tIns="91440" bIns="91440" anchor="t"/>
          <a:lstStyle>
            <a:lvl1pPr marL="0" marR="0" indent="0" algn="l" eaLnBrk="1" latinLnBrk="0" hangingPunct="1">
              <a:buFontTx/>
              <a:buNone/>
              <a:defRPr kumimoji="0" sz="2000" i="0"/>
            </a:lvl1pPr>
            <a:extLst/>
          </a:lstStyle>
          <a:p>
            <a:pPr lvl="0"/>
            <a:r>
              <a:rPr kumimoji="0" lang="en-US" dirty="0"/>
              <a:t>Click to add caption</a:t>
            </a:r>
          </a:p>
        </p:txBody>
      </p:sp>
      <p:sp>
        <p:nvSpPr>
          <p:cNvPr id="7" name="Rectangle 6"/>
          <p:cNvSpPr>
            <a:spLocks noGrp="1"/>
          </p:cNvSpPr>
          <p:nvPr>
            <p:ph type="dt" sz="half" idx="12"/>
          </p:nvPr>
        </p:nvSpPr>
        <p:spPr/>
        <p:txBody>
          <a:bodyPr/>
          <a:lstStyle/>
          <a:p>
            <a:pPr algn="r"/>
            <a:fld id="{87D92FBE-C378-45D8-9F3E-D424013A1BFB}" type="datetime1">
              <a:rPr kumimoji="0" lang="en-US" smtClean="0">
                <a:solidFill>
                  <a:schemeClr val="bg1"/>
                </a:solidFill>
              </a:rPr>
              <a:t>5/17/2019</a:t>
            </a:fld>
            <a:endParaRPr kumimoji="0" lang="en-US" dirty="0"/>
          </a:p>
        </p:txBody>
      </p:sp>
      <p:sp>
        <p:nvSpPr>
          <p:cNvPr id="8" name="Rectangle 7"/>
          <p:cNvSpPr>
            <a:spLocks noGrp="1"/>
          </p:cNvSpPr>
          <p:nvPr>
            <p:ph type="sldNum" sz="quarter" idx="13"/>
          </p:nvPr>
        </p:nvSpPr>
        <p:spPr/>
        <p:txBody>
          <a:bodyPr/>
          <a:lstStyle/>
          <a:p>
            <a:fld id="{8A4431D5-1B33-458B-8AFD-CECCB0FA18CB}" type="slidenum">
              <a:rPr kumimoji="0" lang="en-US" smtClean="0">
                <a:solidFill>
                  <a:srgbClr val="FFFFFF"/>
                </a:solidFill>
              </a:rPr>
              <a:pPr/>
              <a:t>‹#›</a:t>
            </a:fld>
            <a:endParaRPr kumimoji="0" lang="en-US" dirty="0"/>
          </a:p>
        </p:txBody>
      </p:sp>
      <p:sp>
        <p:nvSpPr>
          <p:cNvPr id="9" name="Rectangle 8"/>
          <p:cNvSpPr>
            <a:spLocks noGrp="1"/>
          </p:cNvSpPr>
          <p:nvPr>
            <p:ph type="ftr" sz="quarter" idx="14"/>
          </p:nvPr>
        </p:nvSpPr>
        <p:spPr/>
        <p:txBody>
          <a:bodyPr/>
          <a:lstStyle/>
          <a:p>
            <a:endParaRPr kumimoji="0" lang="en-US" dirty="0"/>
          </a:p>
        </p:txBody>
      </p:sp>
      <p:sp>
        <p:nvSpPr>
          <p:cNvPr id="10" name="Rectangle 9"/>
          <p:cNvSpPr/>
          <p:nvPr userDrawn="1"/>
        </p:nvSpPr>
        <p:spPr>
          <a:xfrm rot="16200000">
            <a:off x="8230412" y="3215640"/>
            <a:ext cx="6858000" cy="42672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n-US" sz="1800" dirty="0"/>
          </a:p>
        </p:txBody>
      </p:sp>
      <p:sp>
        <p:nvSpPr>
          <p:cNvPr id="11" name="Rectangle 10"/>
          <p:cNvSpPr/>
          <p:nvPr userDrawn="1"/>
        </p:nvSpPr>
        <p:spPr>
          <a:xfrm rot="16200000">
            <a:off x="8647176" y="3312443"/>
            <a:ext cx="6858000" cy="231648"/>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n-US" sz="1800" dirty="0"/>
          </a:p>
        </p:txBody>
      </p:sp>
      <p:sp>
        <p:nvSpPr>
          <p:cNvPr id="12" name="Date Placeholder 3"/>
          <p:cNvSpPr txBox="1">
            <a:spLocks/>
          </p:cNvSpPr>
          <p:nvPr userDrawn="1"/>
        </p:nvSpPr>
        <p:spPr>
          <a:xfrm rot="16200000">
            <a:off x="10617200" y="951972"/>
            <a:ext cx="2133600" cy="486833"/>
          </a:xfrm>
          <a:prstGeom prst="rect">
            <a:avLst/>
          </a:prstGeom>
        </p:spPr>
        <p:txBody>
          <a:bodyPr vert="horz" rtlCol="0" anchor="ctr"/>
          <a:lstStyle>
            <a:lvl1pPr algn="r" eaLnBrk="1" latinLnBrk="0" hangingPunct="1">
              <a:defRPr kumimoji="0" sz="1200">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9668B50E-0B48-4566-8609-C51CF752A7DF}" type="datetimeFigureOut">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5/17/2019</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Rectangle 13"/>
          <p:cNvSpPr/>
          <p:nvPr userDrawn="1"/>
        </p:nvSpPr>
        <p:spPr>
          <a:xfrm>
            <a:off x="11860999" y="-733"/>
            <a:ext cx="1016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dirty="0"/>
          </a:p>
        </p:txBody>
      </p:sp>
      <p:sp>
        <p:nvSpPr>
          <p:cNvPr id="15" name="Footer Placeholder 6"/>
          <p:cNvSpPr txBox="1">
            <a:spLocks/>
          </p:cNvSpPr>
          <p:nvPr userDrawn="1"/>
        </p:nvSpPr>
        <p:spPr>
          <a:xfrm rot="16200000">
            <a:off x="10022416" y="2728384"/>
            <a:ext cx="3200400" cy="486832"/>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Kids Cancer Care Foundation of Alberta</a:t>
            </a:r>
          </a:p>
        </p:txBody>
      </p:sp>
    </p:spTree>
    <p:extLst>
      <p:ext uri="{BB962C8B-B14F-4D97-AF65-F5344CB8AC3E}">
        <p14:creationId xmlns:p14="http://schemas.microsoft.com/office/powerpoint/2010/main" val="16126366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304800" y="34290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2" name="Picture Placeholder 11"/>
          <p:cNvSpPr>
            <a:spLocks noGrp="1"/>
          </p:cNvSpPr>
          <p:nvPr>
            <p:ph type="pic" sz="quarter" idx="17"/>
          </p:nvPr>
        </p:nvSpPr>
        <p:spPr>
          <a:xfrm>
            <a:off x="3251200" y="228600"/>
            <a:ext cx="74168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5" name="Picture Placeholder 14"/>
          <p:cNvSpPr>
            <a:spLocks noGrp="1"/>
          </p:cNvSpPr>
          <p:nvPr>
            <p:ph type="pic" sz="quarter" idx="26"/>
          </p:nvPr>
        </p:nvSpPr>
        <p:spPr>
          <a:xfrm>
            <a:off x="304800" y="2286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31" name="Picture Placeholder 30"/>
          <p:cNvSpPr>
            <a:spLocks noGrp="1"/>
          </p:cNvSpPr>
          <p:nvPr>
            <p:ph type="pic" sz="quarter" idx="27"/>
          </p:nvPr>
        </p:nvSpPr>
        <p:spPr>
          <a:xfrm>
            <a:off x="70104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7" name="Picture Placeholder 16"/>
          <p:cNvSpPr>
            <a:spLocks noGrp="1"/>
          </p:cNvSpPr>
          <p:nvPr>
            <p:ph type="pic" sz="quarter" idx="28"/>
          </p:nvPr>
        </p:nvSpPr>
        <p:spPr>
          <a:xfrm>
            <a:off x="32512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7" name="Rectangle 6"/>
          <p:cNvSpPr>
            <a:spLocks noGrp="1"/>
          </p:cNvSpPr>
          <p:nvPr>
            <p:ph type="dt" sz="half" idx="29"/>
          </p:nvPr>
        </p:nvSpPr>
        <p:spPr/>
        <p:txBody>
          <a:bodyPr/>
          <a:lstStyle/>
          <a:p>
            <a:pPr algn="r"/>
            <a:fld id="{54C66899-1DE3-40FD-B069-602A4A2C0EB3}" type="datetime1">
              <a:rPr kumimoji="0" lang="en-US" smtClean="0">
                <a:solidFill>
                  <a:schemeClr val="bg1"/>
                </a:solidFill>
              </a:rPr>
              <a:t>5/17/2019</a:t>
            </a:fld>
            <a:endParaRPr kumimoji="0" lang="en-US" dirty="0"/>
          </a:p>
        </p:txBody>
      </p:sp>
      <p:sp>
        <p:nvSpPr>
          <p:cNvPr id="8" name="Rectangle 7"/>
          <p:cNvSpPr>
            <a:spLocks noGrp="1"/>
          </p:cNvSpPr>
          <p:nvPr>
            <p:ph type="sldNum" sz="quarter" idx="30"/>
          </p:nvPr>
        </p:nvSpPr>
        <p:spPr/>
        <p:txBody>
          <a:bodyPr/>
          <a:lstStyle/>
          <a:p>
            <a:fld id="{8A4431D5-1B33-458B-8AFD-CECCB0FA18CB}" type="slidenum">
              <a:rPr kumimoji="0" lang="en-US" smtClean="0">
                <a:solidFill>
                  <a:srgbClr val="FFFFFF"/>
                </a:solidFill>
              </a:rPr>
              <a:pPr/>
              <a:t>‹#›</a:t>
            </a:fld>
            <a:endParaRPr kumimoji="0" lang="en-US" dirty="0"/>
          </a:p>
        </p:txBody>
      </p:sp>
      <p:sp>
        <p:nvSpPr>
          <p:cNvPr id="9" name="Rectangle 8"/>
          <p:cNvSpPr>
            <a:spLocks noGrp="1"/>
          </p:cNvSpPr>
          <p:nvPr>
            <p:ph type="ftr" sz="quarter" idx="31"/>
          </p:nvPr>
        </p:nvSpPr>
        <p:spPr/>
        <p:txBody>
          <a:bodyPr/>
          <a:lstStyle/>
          <a:p>
            <a:endParaRPr kumimoji="0" lang="en-US" dirty="0"/>
          </a:p>
        </p:txBody>
      </p:sp>
      <p:sp>
        <p:nvSpPr>
          <p:cNvPr id="10" name="Rectangle 9"/>
          <p:cNvSpPr/>
          <p:nvPr userDrawn="1"/>
        </p:nvSpPr>
        <p:spPr>
          <a:xfrm rot="16200000">
            <a:off x="8230412" y="3215640"/>
            <a:ext cx="6858000" cy="42672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n-US" sz="1800" dirty="0"/>
          </a:p>
        </p:txBody>
      </p:sp>
      <p:sp>
        <p:nvSpPr>
          <p:cNvPr id="11" name="Rectangle 10"/>
          <p:cNvSpPr/>
          <p:nvPr userDrawn="1"/>
        </p:nvSpPr>
        <p:spPr>
          <a:xfrm rot="16200000">
            <a:off x="8647176" y="3312443"/>
            <a:ext cx="6858000" cy="231648"/>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n-US" sz="1800" dirty="0"/>
          </a:p>
        </p:txBody>
      </p:sp>
      <p:sp>
        <p:nvSpPr>
          <p:cNvPr id="13" name="Date Placeholder 3"/>
          <p:cNvSpPr txBox="1">
            <a:spLocks/>
          </p:cNvSpPr>
          <p:nvPr userDrawn="1"/>
        </p:nvSpPr>
        <p:spPr>
          <a:xfrm rot="16200000">
            <a:off x="10617200" y="951972"/>
            <a:ext cx="2133600" cy="486833"/>
          </a:xfrm>
          <a:prstGeom prst="rect">
            <a:avLst/>
          </a:prstGeom>
        </p:spPr>
        <p:txBody>
          <a:bodyPr vert="horz" rtlCol="0" anchor="ctr"/>
          <a:lstStyle>
            <a:lvl1pPr algn="r" eaLnBrk="1" latinLnBrk="0" hangingPunct="1">
              <a:defRPr kumimoji="0" sz="1200">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9668B50E-0B48-4566-8609-C51CF752A7DF}" type="datetimeFigureOut">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5/17/2019</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Slide Number Placeholder 5"/>
          <p:cNvSpPr txBox="1">
            <a:spLocks/>
          </p:cNvSpPr>
          <p:nvPr userDrawn="1"/>
        </p:nvSpPr>
        <p:spPr>
          <a:xfrm rot="5400000">
            <a:off x="11199814" y="5901797"/>
            <a:ext cx="968375" cy="486833"/>
          </a:xfrm>
          <a:prstGeom prst="rect">
            <a:avLst/>
          </a:prstGeom>
        </p:spPr>
        <p:txBody>
          <a:bodyPr vert="horz" rtlCol="0" anchor="ctr"/>
          <a:lstStyle>
            <a:lvl1pPr algn="r" eaLnBrk="1" latinLnBrk="0" hangingPunct="1">
              <a:defRPr kumimoji="0" sz="1200">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Rectangle 15"/>
          <p:cNvSpPr/>
          <p:nvPr userDrawn="1"/>
        </p:nvSpPr>
        <p:spPr>
          <a:xfrm>
            <a:off x="11860999" y="-733"/>
            <a:ext cx="1016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dirty="0"/>
          </a:p>
        </p:txBody>
      </p:sp>
      <p:sp>
        <p:nvSpPr>
          <p:cNvPr id="18" name="Footer Placeholder 6"/>
          <p:cNvSpPr txBox="1">
            <a:spLocks/>
          </p:cNvSpPr>
          <p:nvPr userDrawn="1"/>
        </p:nvSpPr>
        <p:spPr>
          <a:xfrm rot="16200000">
            <a:off x="10022416" y="2728384"/>
            <a:ext cx="3200400" cy="486832"/>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Kids Cancer Care Foundation of Alberta</a:t>
            </a:r>
          </a:p>
        </p:txBody>
      </p:sp>
    </p:spTree>
    <p:extLst>
      <p:ext uri="{BB962C8B-B14F-4D97-AF65-F5344CB8AC3E}">
        <p14:creationId xmlns:p14="http://schemas.microsoft.com/office/powerpoint/2010/main" val="40066953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3A7D4-5913-431F-9C95-5FF6FDEBC8EA}" type="datetime1">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346845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35AA8-BEBE-4BDC-B90B-36B3EE2613C0}" type="datetime1">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132400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EBEA6-1C49-46E6-8F6D-B55E482B386A}" type="datetime1">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380473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5FA135-3B6C-4022-A7A6-77AEE5988CF3}" type="datetime1">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1981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C37F9-16FD-4DB7-BF08-F91688CDC55F}" type="datetime1">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45929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04647-52A5-40D9-8642-81EA3F0866B3}" type="datetime1">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96554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E4042-6CD2-4703-A7DF-D932225D4F43}" type="datetime1">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148598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B82E6A-55C6-4EC3-83EC-6F239F499CF0}" type="datetime1">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8353-7D9F-499B-BD95-58D3F60C3326}" type="slidenum">
              <a:rPr lang="en-US" smtClean="0"/>
              <a:t>‹#›</a:t>
            </a:fld>
            <a:endParaRPr lang="en-US"/>
          </a:p>
        </p:txBody>
      </p:sp>
    </p:spTree>
    <p:extLst>
      <p:ext uri="{BB962C8B-B14F-4D97-AF65-F5344CB8AC3E}">
        <p14:creationId xmlns:p14="http://schemas.microsoft.com/office/powerpoint/2010/main" val="330789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45948-E411-4E27-AF51-49805E0E3CF1}" type="datetime1">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38353-7D9F-499B-BD95-58D3F60C3326}" type="slidenum">
              <a:rPr lang="en-US" smtClean="0"/>
              <a:t>‹#›</a:t>
            </a:fld>
            <a:endParaRPr lang="en-US"/>
          </a:p>
        </p:txBody>
      </p:sp>
    </p:spTree>
    <p:extLst>
      <p:ext uri="{BB962C8B-B14F-4D97-AF65-F5344CB8AC3E}">
        <p14:creationId xmlns:p14="http://schemas.microsoft.com/office/powerpoint/2010/main" val="251995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260C37-0015-4E99-9389-900C81BEEF65}"/>
              </a:ext>
            </a:extLst>
          </p:cNvPr>
          <p:cNvSpPr>
            <a:spLocks noGrp="1"/>
          </p:cNvSpPr>
          <p:nvPr>
            <p:ph type="title"/>
          </p:nvPr>
        </p:nvSpPr>
        <p:spPr>
          <a:xfrm>
            <a:off x="2878037" y="1767754"/>
            <a:ext cx="6105194" cy="2031055"/>
          </a:xfrm>
        </p:spPr>
        <p:txBody>
          <a:bodyPr vert="horz" lIns="91440" tIns="45720" rIns="91440" bIns="45720" rtlCol="0" anchor="b">
            <a:normAutofit/>
          </a:bodyPr>
          <a:lstStyle/>
          <a:p>
            <a:pPr algn="ctr"/>
            <a:r>
              <a:rPr lang="en-US" sz="5100" i="1" kern="1200" dirty="0">
                <a:solidFill>
                  <a:srgbClr val="FFFFFF"/>
                </a:solidFill>
                <a:latin typeface="+mj-lt"/>
                <a:ea typeface="+mj-ea"/>
                <a:cs typeface="+mj-cs"/>
              </a:rPr>
              <a:t>SAC - SUSTAINABLE COMMUNITY PROJECT</a:t>
            </a:r>
          </a:p>
        </p:txBody>
      </p:sp>
      <p:sp>
        <p:nvSpPr>
          <p:cNvPr id="4" name="Content Placeholder 3">
            <a:extLst>
              <a:ext uri="{FF2B5EF4-FFF2-40B4-BE49-F238E27FC236}">
                <a16:creationId xmlns:a16="http://schemas.microsoft.com/office/drawing/2014/main" id="{D70C4DED-280A-4CD8-9E1C-957D45183CC5}"/>
              </a:ext>
            </a:extLst>
          </p:cNvPr>
          <p:cNvSpPr>
            <a:spLocks noGrp="1"/>
          </p:cNvSpPr>
          <p:nvPr>
            <p:ph idx="1"/>
          </p:nvPr>
        </p:nvSpPr>
        <p:spPr>
          <a:xfrm>
            <a:off x="3039648" y="3903341"/>
            <a:ext cx="6105194" cy="2031055"/>
          </a:xfrm>
        </p:spPr>
        <p:txBody>
          <a:bodyPr vert="horz" lIns="91440" tIns="45720" rIns="91440" bIns="45720" rtlCol="0">
            <a:normAutofit/>
          </a:bodyPr>
          <a:lstStyle/>
          <a:p>
            <a:pPr marL="0" indent="0" algn="ctr">
              <a:buNone/>
            </a:pPr>
            <a:endParaRPr lang="en-US" sz="2000" kern="1200" dirty="0">
              <a:solidFill>
                <a:srgbClr val="FFFFFF"/>
              </a:solidFill>
              <a:latin typeface="+mn-lt"/>
              <a:ea typeface="+mn-ea"/>
              <a:cs typeface="+mn-cs"/>
            </a:endParaRPr>
          </a:p>
          <a:p>
            <a:pPr marL="0" indent="0" algn="ctr">
              <a:buNone/>
            </a:pPr>
            <a:r>
              <a:rPr lang="en-US" sz="3200" kern="1200" dirty="0">
                <a:solidFill>
                  <a:srgbClr val="FFFFFF"/>
                </a:solidFill>
                <a:latin typeface="+mn-lt"/>
                <a:ea typeface="+mn-ea"/>
                <a:cs typeface="+mn-cs"/>
              </a:rPr>
              <a:t>Thanks to the SAC ASHRAE Board &amp; Membership for their support </a:t>
            </a:r>
          </a:p>
          <a:p>
            <a:pPr marL="0" indent="0" algn="ctr">
              <a:buNone/>
            </a:pPr>
            <a:endParaRPr lang="en-US" sz="2000" kern="1200" dirty="0">
              <a:solidFill>
                <a:srgbClr val="FFFFFF"/>
              </a:solidFill>
              <a:latin typeface="+mn-lt"/>
              <a:ea typeface="+mn-ea"/>
              <a:cs typeface="+mn-cs"/>
            </a:endParaRPr>
          </a:p>
        </p:txBody>
      </p:sp>
      <p:sp>
        <p:nvSpPr>
          <p:cNvPr id="3" name="Slide Number Placeholder 2">
            <a:extLst>
              <a:ext uri="{FF2B5EF4-FFF2-40B4-BE49-F238E27FC236}">
                <a16:creationId xmlns:a16="http://schemas.microsoft.com/office/drawing/2014/main" id="{0D7135C6-8440-4388-A559-641451073979}"/>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A6438353-7D9F-499B-BD95-58D3F60C3326}" type="slidenum">
              <a:rPr lang="en-US" sz="1000">
                <a:solidFill>
                  <a:srgbClr val="898989"/>
                </a:solidFill>
              </a:rPr>
              <a:pPr>
                <a:spcAft>
                  <a:spcPts val="600"/>
                </a:spcAft>
              </a:pPr>
              <a:t>1</a:t>
            </a:fld>
            <a:endParaRPr lang="en-US" sz="1000">
              <a:solidFill>
                <a:srgbClr val="898989"/>
              </a:solidFill>
            </a:endParaRPr>
          </a:p>
        </p:txBody>
      </p:sp>
      <p:pic>
        <p:nvPicPr>
          <p:cNvPr id="5" name="Picture 4">
            <a:extLst>
              <a:ext uri="{FF2B5EF4-FFF2-40B4-BE49-F238E27FC236}">
                <a16:creationId xmlns:a16="http://schemas.microsoft.com/office/drawing/2014/main" id="{D2ACE814-FEB5-4B5E-9B12-13472C5C24BC}"/>
              </a:ext>
            </a:extLst>
          </p:cNvPr>
          <p:cNvPicPr>
            <a:picLocks noChangeAspect="1"/>
          </p:cNvPicPr>
          <p:nvPr/>
        </p:nvPicPr>
        <p:blipFill>
          <a:blip r:embed="rId3"/>
          <a:stretch>
            <a:fillRect/>
          </a:stretch>
        </p:blipFill>
        <p:spPr>
          <a:xfrm>
            <a:off x="10384452" y="5602135"/>
            <a:ext cx="969348" cy="664522"/>
          </a:xfrm>
          <a:prstGeom prst="rect">
            <a:avLst/>
          </a:prstGeom>
        </p:spPr>
      </p:pic>
    </p:spTree>
    <p:extLst>
      <p:ext uri="{BB962C8B-B14F-4D97-AF65-F5344CB8AC3E}">
        <p14:creationId xmlns:p14="http://schemas.microsoft.com/office/powerpoint/2010/main" val="2967958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D1668D-9665-47E2-84AF-9E010B5F2822}"/>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i="1" kern="1200">
                <a:solidFill>
                  <a:srgbClr val="FFFFFF"/>
                </a:solidFill>
                <a:latin typeface="+mj-lt"/>
                <a:ea typeface="+mj-ea"/>
                <a:cs typeface="+mj-cs"/>
              </a:rPr>
              <a:t>SAC - SUSTAINABLE COMMUNITY PROJECT</a:t>
            </a:r>
          </a:p>
        </p:txBody>
      </p:sp>
      <p:cxnSp>
        <p:nvCxnSpPr>
          <p:cNvPr id="18" name="Straight Connector 17">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ECE0D9BA-93D7-4E26-9B52-B5EA773C9D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56" r="4679" b="-2"/>
          <a:stretch/>
        </p:blipFill>
        <p:spPr>
          <a:xfrm>
            <a:off x="317635" y="321733"/>
            <a:ext cx="4160452" cy="6214534"/>
          </a:xfrm>
          <a:prstGeom prst="rect">
            <a:avLst/>
          </a:prstGeom>
        </p:spPr>
      </p:pic>
      <p:pic>
        <p:nvPicPr>
          <p:cNvPr id="7" name="Picture 6">
            <a:extLst>
              <a:ext uri="{FF2B5EF4-FFF2-40B4-BE49-F238E27FC236}">
                <a16:creationId xmlns:a16="http://schemas.microsoft.com/office/drawing/2014/main" id="{8A08CAE0-B443-4794-82CC-81A6A818D4A1}"/>
              </a:ext>
            </a:extLst>
          </p:cNvPr>
          <p:cNvPicPr>
            <a:picLocks noChangeAspect="1"/>
          </p:cNvPicPr>
          <p:nvPr/>
        </p:nvPicPr>
        <p:blipFill rotWithShape="1">
          <a:blip r:embed="rId3"/>
          <a:srcRect l="4172" r="14552" b="1"/>
          <a:stretch/>
        </p:blipFill>
        <p:spPr>
          <a:xfrm>
            <a:off x="4952763" y="582718"/>
            <a:ext cx="2921131" cy="2463849"/>
          </a:xfrm>
          <a:prstGeom prst="rect">
            <a:avLst/>
          </a:prstGeom>
        </p:spPr>
      </p:pic>
      <p:pic>
        <p:nvPicPr>
          <p:cNvPr id="11" name="Picture 10">
            <a:extLst>
              <a:ext uri="{FF2B5EF4-FFF2-40B4-BE49-F238E27FC236}">
                <a16:creationId xmlns:a16="http://schemas.microsoft.com/office/drawing/2014/main" id="{2FA6B053-0106-4A2F-8D88-AFF2B4F5586E}"/>
              </a:ext>
            </a:extLst>
          </p:cNvPr>
          <p:cNvPicPr>
            <a:picLocks noChangeAspect="1"/>
          </p:cNvPicPr>
          <p:nvPr/>
        </p:nvPicPr>
        <p:blipFill rotWithShape="1">
          <a:blip r:embed="rId4">
            <a:extLst>
              <a:ext uri="{28A0092B-C50C-407E-A947-70E740481C1C}">
                <a14:useLocalDpi xmlns:a14="http://schemas.microsoft.com/office/drawing/2010/main" val="0"/>
              </a:ext>
            </a:extLst>
          </a:blip>
          <a:srcRect l="9136" r="2056" b="3"/>
          <a:stretch/>
        </p:blipFill>
        <p:spPr>
          <a:xfrm>
            <a:off x="8348570" y="321734"/>
            <a:ext cx="3535590" cy="2985818"/>
          </a:xfrm>
          <a:prstGeom prst="rect">
            <a:avLst/>
          </a:prstGeom>
        </p:spPr>
      </p:pic>
      <p:sp>
        <p:nvSpPr>
          <p:cNvPr id="5" name="Slide Number Placeholder 4">
            <a:extLst>
              <a:ext uri="{FF2B5EF4-FFF2-40B4-BE49-F238E27FC236}">
                <a16:creationId xmlns:a16="http://schemas.microsoft.com/office/drawing/2014/main" id="{301517D7-D1E5-42C7-8F5A-7203999B898B}"/>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A6438353-7D9F-499B-BD95-58D3F60C3326}" type="slidenum">
              <a:rPr lang="en-US" smtClean="0"/>
              <a:pPr>
                <a:spcAft>
                  <a:spcPts val="600"/>
                </a:spcAft>
              </a:pPr>
              <a:t>10</a:t>
            </a:fld>
            <a:endParaRPr lang="en-US"/>
          </a:p>
        </p:txBody>
      </p:sp>
    </p:spTree>
    <p:extLst>
      <p:ext uri="{BB962C8B-B14F-4D97-AF65-F5344CB8AC3E}">
        <p14:creationId xmlns:p14="http://schemas.microsoft.com/office/powerpoint/2010/main" val="24262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0518F8-C85D-4CA1-98A1-5FDB0717BA3D}"/>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i="1" kern="1200" dirty="0">
                <a:solidFill>
                  <a:srgbClr val="FFFFFF"/>
                </a:solidFill>
                <a:latin typeface="+mj-lt"/>
                <a:ea typeface="+mj-ea"/>
                <a:cs typeface="+mj-cs"/>
              </a:rPr>
              <a:t>Miscellaneous Items  </a:t>
            </a:r>
          </a:p>
        </p:txBody>
      </p:sp>
      <p:pic>
        <p:nvPicPr>
          <p:cNvPr id="10" name="Picture 9" descr="A picture containing indoor, table, wall&#10;&#10;Description generated with high confidence">
            <a:extLst>
              <a:ext uri="{FF2B5EF4-FFF2-40B4-BE49-F238E27FC236}">
                <a16:creationId xmlns:a16="http://schemas.microsoft.com/office/drawing/2014/main" id="{08F064E9-F0CE-4CF2-9B5E-DAB1C9A45E2B}"/>
              </a:ext>
            </a:extLst>
          </p:cNvPr>
          <p:cNvPicPr>
            <a:picLocks noChangeAspect="1"/>
          </p:cNvPicPr>
          <p:nvPr/>
        </p:nvPicPr>
        <p:blipFill rotWithShape="1">
          <a:blip r:embed="rId2">
            <a:extLst>
              <a:ext uri="{28A0092B-C50C-407E-A947-70E740481C1C}">
                <a14:useLocalDpi xmlns:a14="http://schemas.microsoft.com/office/drawing/2010/main" val="0"/>
              </a:ext>
            </a:extLst>
          </a:blip>
          <a:srcRect t="10191" r="-4" b="5460"/>
          <a:stretch/>
        </p:blipFill>
        <p:spPr>
          <a:xfrm>
            <a:off x="3254200" y="321734"/>
            <a:ext cx="3335501" cy="2813352"/>
          </a:xfrm>
          <a:prstGeom prst="rect">
            <a:avLst/>
          </a:prstGeom>
        </p:spPr>
      </p:pic>
      <p:cxnSp>
        <p:nvCxnSpPr>
          <p:cNvPr id="20" name="Straight Connector 1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grass, sky, outdoor, golfcart&#10;&#10;Description generated with very high confidence">
            <a:extLst>
              <a:ext uri="{FF2B5EF4-FFF2-40B4-BE49-F238E27FC236}">
                <a16:creationId xmlns:a16="http://schemas.microsoft.com/office/drawing/2014/main" id="{3EB073B6-34D5-4CA3-B6F2-F0A6268AA42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813" b="-2"/>
          <a:stretch/>
        </p:blipFill>
        <p:spPr>
          <a:xfrm>
            <a:off x="317635" y="3509433"/>
            <a:ext cx="4160452" cy="3026833"/>
          </a:xfrm>
          <a:prstGeom prst="rect">
            <a:avLst/>
          </a:prstGeom>
        </p:spPr>
      </p:pic>
      <p:sp>
        <p:nvSpPr>
          <p:cNvPr id="4" name="Slide Number Placeholder 3">
            <a:extLst>
              <a:ext uri="{FF2B5EF4-FFF2-40B4-BE49-F238E27FC236}">
                <a16:creationId xmlns:a16="http://schemas.microsoft.com/office/drawing/2014/main" id="{EA120B66-18EF-4F0D-A551-842C3BEBB6FE}"/>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A6438353-7D9F-499B-BD95-58D3F60C3326}" type="slidenum">
              <a:rPr lang="en-US" smtClean="0"/>
              <a:pPr>
                <a:spcAft>
                  <a:spcPts val="600"/>
                </a:spcAft>
              </a:pPr>
              <a:t>11</a:t>
            </a:fld>
            <a:endParaRPr lang="en-US"/>
          </a:p>
        </p:txBody>
      </p:sp>
      <p:pic>
        <p:nvPicPr>
          <p:cNvPr id="13" name="Picture 12">
            <a:extLst>
              <a:ext uri="{FF2B5EF4-FFF2-40B4-BE49-F238E27FC236}">
                <a16:creationId xmlns:a16="http://schemas.microsoft.com/office/drawing/2014/main" id="{E958C4EE-24D5-40D5-BC50-C1A1F65688AC}"/>
              </a:ext>
            </a:extLst>
          </p:cNvPr>
          <p:cNvPicPr>
            <a:picLocks noChangeAspect="1"/>
          </p:cNvPicPr>
          <p:nvPr/>
        </p:nvPicPr>
        <p:blipFill>
          <a:blip r:embed="rId4"/>
          <a:stretch>
            <a:fillRect/>
          </a:stretch>
        </p:blipFill>
        <p:spPr>
          <a:xfrm>
            <a:off x="10384452" y="5691828"/>
            <a:ext cx="969348" cy="664522"/>
          </a:xfrm>
          <a:prstGeom prst="rect">
            <a:avLst/>
          </a:prstGeom>
        </p:spPr>
      </p:pic>
      <p:pic>
        <p:nvPicPr>
          <p:cNvPr id="19" name="Picture 18" descr="A close up of a door&#10;&#10;Description generated with high confidence">
            <a:extLst>
              <a:ext uri="{FF2B5EF4-FFF2-40B4-BE49-F238E27FC236}">
                <a16:creationId xmlns:a16="http://schemas.microsoft.com/office/drawing/2014/main" id="{CC30EADF-FBB6-4505-8896-14FD670051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2309" y="331634"/>
            <a:ext cx="2270125" cy="3026834"/>
          </a:xfrm>
          <a:prstGeom prst="rect">
            <a:avLst/>
          </a:prstGeom>
        </p:spPr>
      </p:pic>
      <p:pic>
        <p:nvPicPr>
          <p:cNvPr id="5" name="Picture 4" descr="A picture containing indoor, wall, floor, sitting&#10;&#10;Description generated with very high confidence">
            <a:extLst>
              <a:ext uri="{FF2B5EF4-FFF2-40B4-BE49-F238E27FC236}">
                <a16:creationId xmlns:a16="http://schemas.microsoft.com/office/drawing/2014/main" id="{88132A84-7511-4E48-A256-A385BD550A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052" y="223810"/>
            <a:ext cx="2315046" cy="3285623"/>
          </a:xfrm>
          <a:prstGeom prst="rect">
            <a:avLst/>
          </a:prstGeom>
        </p:spPr>
      </p:pic>
      <p:pic>
        <p:nvPicPr>
          <p:cNvPr id="7" name="Picture 6" descr="A close up of a door&#10;&#10;Description generated with very high confidence">
            <a:extLst>
              <a:ext uri="{FF2B5EF4-FFF2-40B4-BE49-F238E27FC236}">
                <a16:creationId xmlns:a16="http://schemas.microsoft.com/office/drawing/2014/main" id="{F490651A-BD76-4F31-B0F9-34BC739592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138" y="490331"/>
            <a:ext cx="2176651" cy="2644756"/>
          </a:xfrm>
          <a:prstGeom prst="rect">
            <a:avLst/>
          </a:prstGeom>
        </p:spPr>
      </p:pic>
    </p:spTree>
    <p:extLst>
      <p:ext uri="{BB962C8B-B14F-4D97-AF65-F5344CB8AC3E}">
        <p14:creationId xmlns:p14="http://schemas.microsoft.com/office/powerpoint/2010/main" val="130564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7E4CA8-EFF1-48E4-84FD-EFC3709A611C}"/>
              </a:ext>
            </a:extLst>
          </p:cNvPr>
          <p:cNvSpPr>
            <a:spLocks noGrp="1"/>
          </p:cNvSpPr>
          <p:nvPr>
            <p:ph type="sldNum" sz="quarter" idx="12"/>
          </p:nvPr>
        </p:nvSpPr>
        <p:spPr>
          <a:xfrm>
            <a:off x="8610600" y="6356350"/>
            <a:ext cx="2743200" cy="365125"/>
          </a:xfrm>
        </p:spPr>
        <p:txBody>
          <a:bodyPr>
            <a:normAutofit/>
          </a:bodyPr>
          <a:lstStyle/>
          <a:p>
            <a:pPr>
              <a:spcAft>
                <a:spcPts val="600"/>
              </a:spcAft>
            </a:pPr>
            <a:fld id="{A6438353-7D9F-499B-BD95-58D3F60C3326}" type="slidenum">
              <a:rPr lang="en-US">
                <a:solidFill>
                  <a:srgbClr val="FFFFFF"/>
                </a:solidFill>
              </a:rPr>
              <a:pPr>
                <a:spcAft>
                  <a:spcPts val="600"/>
                </a:spcAft>
              </a:pPr>
              <a:t>12</a:t>
            </a:fld>
            <a:endParaRPr lang="en-US">
              <a:solidFill>
                <a:srgbClr val="FFFFFF"/>
              </a:solidFill>
            </a:endParaRPr>
          </a:p>
        </p:txBody>
      </p:sp>
      <p:pic>
        <p:nvPicPr>
          <p:cNvPr id="8" name="Picture 7">
            <a:extLst>
              <a:ext uri="{FF2B5EF4-FFF2-40B4-BE49-F238E27FC236}">
                <a16:creationId xmlns:a16="http://schemas.microsoft.com/office/drawing/2014/main" id="{CE7B2A15-1CE6-4AA6-9C02-DCEF6E999794}"/>
              </a:ext>
            </a:extLst>
          </p:cNvPr>
          <p:cNvPicPr>
            <a:picLocks noChangeAspect="1"/>
          </p:cNvPicPr>
          <p:nvPr/>
        </p:nvPicPr>
        <p:blipFill>
          <a:blip r:embed="rId2"/>
          <a:stretch>
            <a:fillRect/>
          </a:stretch>
        </p:blipFill>
        <p:spPr>
          <a:xfrm>
            <a:off x="241300" y="238125"/>
            <a:ext cx="11442700" cy="6381750"/>
          </a:xfrm>
          <a:prstGeom prst="rect">
            <a:avLst/>
          </a:prstGeom>
        </p:spPr>
      </p:pic>
    </p:spTree>
    <p:extLst>
      <p:ext uri="{BB962C8B-B14F-4D97-AF65-F5344CB8AC3E}">
        <p14:creationId xmlns:p14="http://schemas.microsoft.com/office/powerpoint/2010/main" val="331787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50A35F-05D9-4921-ADEB-D4B2AB9C8F7E}"/>
              </a:ext>
            </a:extLst>
          </p:cNvPr>
          <p:cNvSpPr>
            <a:spLocks noGrp="1"/>
          </p:cNvSpPr>
          <p:nvPr>
            <p:ph type="title"/>
          </p:nvPr>
        </p:nvSpPr>
        <p:spPr/>
        <p:txBody>
          <a:bodyPr/>
          <a:lstStyle/>
          <a:p>
            <a:pPr algn="ctr"/>
            <a:r>
              <a:rPr lang="en-CA" dirty="0">
                <a:solidFill>
                  <a:srgbClr val="0070C0"/>
                </a:solidFill>
              </a:rPr>
              <a:t>Thank You Plaque Unveiling</a:t>
            </a:r>
          </a:p>
        </p:txBody>
      </p:sp>
      <p:pic>
        <p:nvPicPr>
          <p:cNvPr id="9" name="Content Placeholder 8" descr="A close up of electronics&#10;&#10;Description generated with high confidence">
            <a:extLst>
              <a:ext uri="{FF2B5EF4-FFF2-40B4-BE49-F238E27FC236}">
                <a16:creationId xmlns:a16="http://schemas.microsoft.com/office/drawing/2014/main" id="{253F703F-4D49-444E-9955-1A63B6E70F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1" y="1825624"/>
            <a:ext cx="4419600" cy="4757451"/>
          </a:xfrm>
        </p:spPr>
      </p:pic>
      <p:pic>
        <p:nvPicPr>
          <p:cNvPr id="11" name="Content Placeholder 10" descr="A person standing in a room&#10;&#10;Description generated with very high confidence">
            <a:extLst>
              <a:ext uri="{FF2B5EF4-FFF2-40B4-BE49-F238E27FC236}">
                <a16:creationId xmlns:a16="http://schemas.microsoft.com/office/drawing/2014/main" id="{D187A220-A57B-4133-8513-F984C2620B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68054"/>
            <a:ext cx="5181600" cy="3266480"/>
          </a:xfrm>
        </p:spPr>
      </p:pic>
      <p:sp>
        <p:nvSpPr>
          <p:cNvPr id="4" name="Slide Number Placeholder 3">
            <a:extLst>
              <a:ext uri="{FF2B5EF4-FFF2-40B4-BE49-F238E27FC236}">
                <a16:creationId xmlns:a16="http://schemas.microsoft.com/office/drawing/2014/main" id="{327941D8-D42F-443A-AF8A-D73C4F6D96DC}"/>
              </a:ext>
            </a:extLst>
          </p:cNvPr>
          <p:cNvSpPr>
            <a:spLocks noGrp="1"/>
          </p:cNvSpPr>
          <p:nvPr>
            <p:ph type="sldNum" sz="quarter" idx="12"/>
          </p:nvPr>
        </p:nvSpPr>
        <p:spPr>
          <a:xfrm>
            <a:off x="7251700" y="5946775"/>
            <a:ext cx="2743200" cy="365125"/>
          </a:xfrm>
        </p:spPr>
        <p:txBody>
          <a:bodyPr/>
          <a:lstStyle/>
          <a:p>
            <a:fld id="{A6438353-7D9F-499B-BD95-58D3F60C3326}" type="slidenum">
              <a:rPr lang="en-US" smtClean="0"/>
              <a:t>13</a:t>
            </a:fld>
            <a:endParaRPr lang="en-US"/>
          </a:p>
        </p:txBody>
      </p:sp>
    </p:spTree>
    <p:extLst>
      <p:ext uri="{BB962C8B-B14F-4D97-AF65-F5344CB8AC3E}">
        <p14:creationId xmlns:p14="http://schemas.microsoft.com/office/powerpoint/2010/main" val="137607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BCCC0B8-CABE-46AA-A204-7013E8CE19AF}"/>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Thanks for your support </a:t>
            </a:r>
          </a:p>
        </p:txBody>
      </p:sp>
      <p:sp>
        <p:nvSpPr>
          <p:cNvPr id="2" name="Slide Number Placeholder 1">
            <a:extLst>
              <a:ext uri="{FF2B5EF4-FFF2-40B4-BE49-F238E27FC236}">
                <a16:creationId xmlns:a16="http://schemas.microsoft.com/office/drawing/2014/main" id="{2B5F1008-30F6-4BAE-BC1D-53A4AAABDAC0}"/>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A6438353-7D9F-499B-BD95-58D3F60C3326}" type="slidenum">
              <a:rPr lang="en-US" sz="1000">
                <a:solidFill>
                  <a:srgbClr val="898989"/>
                </a:solidFill>
              </a:rPr>
              <a:pPr>
                <a:spcAft>
                  <a:spcPts val="600"/>
                </a:spcAft>
              </a:pPr>
              <a:t>14</a:t>
            </a:fld>
            <a:endParaRPr lang="en-US" sz="1000">
              <a:solidFill>
                <a:srgbClr val="898989"/>
              </a:solidFill>
            </a:endParaRPr>
          </a:p>
        </p:txBody>
      </p:sp>
    </p:spTree>
    <p:extLst>
      <p:ext uri="{BB962C8B-B14F-4D97-AF65-F5344CB8AC3E}">
        <p14:creationId xmlns:p14="http://schemas.microsoft.com/office/powerpoint/2010/main" val="215325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FE9428-1900-4DFC-8E8E-FC98F364421C}"/>
              </a:ext>
            </a:extLst>
          </p:cNvPr>
          <p:cNvSpPr>
            <a:spLocks noGrp="1"/>
          </p:cNvSpPr>
          <p:nvPr>
            <p:ph type="title"/>
          </p:nvPr>
        </p:nvSpPr>
        <p:spPr>
          <a:xfrm>
            <a:off x="640079" y="2053641"/>
            <a:ext cx="3669161" cy="2760098"/>
          </a:xfrm>
        </p:spPr>
        <p:txBody>
          <a:bodyPr>
            <a:normAutofit/>
          </a:bodyPr>
          <a:lstStyle/>
          <a:p>
            <a:r>
              <a:rPr lang="en-CA" b="1" i="1">
                <a:solidFill>
                  <a:srgbClr val="FFFFFF"/>
                </a:solidFill>
              </a:rPr>
              <a:t>SAC - SUSTAINABLE COMMUNITY PROJECT</a:t>
            </a:r>
          </a:p>
        </p:txBody>
      </p:sp>
      <p:sp>
        <p:nvSpPr>
          <p:cNvPr id="3" name="Content Placeholder 2">
            <a:extLst>
              <a:ext uri="{FF2B5EF4-FFF2-40B4-BE49-F238E27FC236}">
                <a16:creationId xmlns:a16="http://schemas.microsoft.com/office/drawing/2014/main" id="{CC87DE7F-052B-4A5C-A880-8281D7B9644A}"/>
              </a:ext>
            </a:extLst>
          </p:cNvPr>
          <p:cNvSpPr>
            <a:spLocks noGrp="1"/>
          </p:cNvSpPr>
          <p:nvPr>
            <p:ph idx="1"/>
          </p:nvPr>
        </p:nvSpPr>
        <p:spPr>
          <a:xfrm>
            <a:off x="5473700" y="319088"/>
            <a:ext cx="5922958" cy="6386512"/>
          </a:xfrm>
        </p:spPr>
        <p:txBody>
          <a:bodyPr anchor="ctr">
            <a:normAutofit/>
          </a:bodyPr>
          <a:lstStyle/>
          <a:p>
            <a:r>
              <a:rPr lang="en-CA" sz="2400" dirty="0">
                <a:solidFill>
                  <a:srgbClr val="000000"/>
                </a:solidFill>
              </a:rPr>
              <a:t>ASHRAE’s Community Sustainably Project program encourages members and chapters to examine ways to get more involved in their local communities. The program was designed to share the knowledge of members to improve the world around them.</a:t>
            </a:r>
          </a:p>
          <a:p>
            <a:r>
              <a:rPr lang="en-CA" sz="2400" dirty="0">
                <a:solidFill>
                  <a:srgbClr val="000000"/>
                </a:solidFill>
              </a:rPr>
              <a:t>The program was started in 2012-13 by Presidential Member Tom Watson, as part of his theme, Broadening ASHRAE’s Horizons.</a:t>
            </a:r>
          </a:p>
          <a:p>
            <a:r>
              <a:rPr lang="en-CA" sz="2400" dirty="0">
                <a:solidFill>
                  <a:srgbClr val="000000"/>
                </a:solidFill>
              </a:rPr>
              <a:t>This is our 5th Project and second at KCC Camp Kindle</a:t>
            </a:r>
          </a:p>
          <a:p>
            <a:endParaRPr lang="en-CA" sz="2400" dirty="0">
              <a:solidFill>
                <a:srgbClr val="000000"/>
              </a:solidFill>
            </a:endParaRPr>
          </a:p>
        </p:txBody>
      </p:sp>
      <p:sp>
        <p:nvSpPr>
          <p:cNvPr id="4" name="Slide Number Placeholder 3">
            <a:extLst>
              <a:ext uri="{FF2B5EF4-FFF2-40B4-BE49-F238E27FC236}">
                <a16:creationId xmlns:a16="http://schemas.microsoft.com/office/drawing/2014/main" id="{3439C556-EB09-4062-A406-82AE02B4DBB1}"/>
              </a:ext>
            </a:extLst>
          </p:cNvPr>
          <p:cNvSpPr>
            <a:spLocks noGrp="1"/>
          </p:cNvSpPr>
          <p:nvPr>
            <p:ph type="sldNum" sz="quarter" idx="12"/>
          </p:nvPr>
        </p:nvSpPr>
        <p:spPr>
          <a:xfrm>
            <a:off x="10825930" y="6223702"/>
            <a:ext cx="570728" cy="314067"/>
          </a:xfrm>
        </p:spPr>
        <p:txBody>
          <a:bodyPr>
            <a:normAutofit/>
          </a:bodyPr>
          <a:lstStyle/>
          <a:p>
            <a:pPr>
              <a:spcAft>
                <a:spcPts val="600"/>
              </a:spcAft>
            </a:pPr>
            <a:fld id="{A6438353-7D9F-499B-BD95-58D3F60C3326}" type="slidenum">
              <a:rPr lang="en-US" sz="1000">
                <a:solidFill>
                  <a:srgbClr val="898989"/>
                </a:solidFill>
              </a:rPr>
              <a:pPr>
                <a:spcAft>
                  <a:spcPts val="600"/>
                </a:spcAft>
              </a:pPr>
              <a:t>2</a:t>
            </a:fld>
            <a:endParaRPr lang="en-US" sz="1000">
              <a:solidFill>
                <a:srgbClr val="898989"/>
              </a:solidFill>
            </a:endParaRPr>
          </a:p>
        </p:txBody>
      </p:sp>
      <p:pic>
        <p:nvPicPr>
          <p:cNvPr id="5" name="Picture 4">
            <a:extLst>
              <a:ext uri="{FF2B5EF4-FFF2-40B4-BE49-F238E27FC236}">
                <a16:creationId xmlns:a16="http://schemas.microsoft.com/office/drawing/2014/main" id="{D2F3BAF7-E2E4-4C31-A806-FED596FCBD65}"/>
              </a:ext>
            </a:extLst>
          </p:cNvPr>
          <p:cNvPicPr>
            <a:picLocks noChangeAspect="1"/>
          </p:cNvPicPr>
          <p:nvPr/>
        </p:nvPicPr>
        <p:blipFill>
          <a:blip r:embed="rId3"/>
          <a:stretch>
            <a:fillRect/>
          </a:stretch>
        </p:blipFill>
        <p:spPr>
          <a:xfrm>
            <a:off x="10540721" y="5775088"/>
            <a:ext cx="1115827" cy="763824"/>
          </a:xfrm>
          <a:prstGeom prst="rect">
            <a:avLst/>
          </a:prstGeom>
        </p:spPr>
      </p:pic>
    </p:spTree>
    <p:extLst>
      <p:ext uri="{BB962C8B-B14F-4D97-AF65-F5344CB8AC3E}">
        <p14:creationId xmlns:p14="http://schemas.microsoft.com/office/powerpoint/2010/main" val="67775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7275-EB6F-4C0C-84D1-5D4AF053E00E}"/>
              </a:ext>
            </a:extLst>
          </p:cNvPr>
          <p:cNvSpPr>
            <a:spLocks noGrp="1"/>
          </p:cNvSpPr>
          <p:nvPr>
            <p:ph type="title"/>
          </p:nvPr>
        </p:nvSpPr>
        <p:spPr/>
        <p:txBody>
          <a:bodyPr/>
          <a:lstStyle/>
          <a:p>
            <a:pPr algn="ctr"/>
            <a:r>
              <a:rPr lang="en-CA" i="1" dirty="0">
                <a:solidFill>
                  <a:srgbClr val="0070C0"/>
                </a:solidFill>
              </a:rPr>
              <a:t>PAST SAC - SUSTAINABLE COMMUNITY PROJECTS</a:t>
            </a:r>
          </a:p>
        </p:txBody>
      </p:sp>
      <p:sp>
        <p:nvSpPr>
          <p:cNvPr id="3" name="Content Placeholder 2">
            <a:extLst>
              <a:ext uri="{FF2B5EF4-FFF2-40B4-BE49-F238E27FC236}">
                <a16:creationId xmlns:a16="http://schemas.microsoft.com/office/drawing/2014/main" id="{A405461B-7F45-45E3-A03A-673D0361B5F7}"/>
              </a:ext>
            </a:extLst>
          </p:cNvPr>
          <p:cNvSpPr>
            <a:spLocks noGrp="1"/>
          </p:cNvSpPr>
          <p:nvPr>
            <p:ph idx="1"/>
          </p:nvPr>
        </p:nvSpPr>
        <p:spPr>
          <a:xfrm>
            <a:off x="838200" y="1924050"/>
            <a:ext cx="10515600" cy="4351338"/>
          </a:xfrm>
        </p:spPr>
        <p:txBody>
          <a:bodyPr>
            <a:normAutofit fontScale="92500" lnSpcReduction="10000"/>
          </a:bodyPr>
          <a:lstStyle/>
          <a:p>
            <a:r>
              <a:rPr lang="en-CA" sz="3600" dirty="0"/>
              <a:t>SAC provided a complete furnace replacement for the KCC Program Manager’s Residence.</a:t>
            </a:r>
          </a:p>
          <a:p>
            <a:r>
              <a:rPr lang="en-CA" sz="3600" dirty="0"/>
              <a:t>SAC members are providing commissioning support for new offices. </a:t>
            </a:r>
          </a:p>
          <a:p>
            <a:r>
              <a:rPr lang="en-CA" sz="3600" dirty="0"/>
              <a:t>SAC has also supported 2 projects for the Boys &amp; Girls. Club Treehouse Apartment glycol pump modification and furnace replacement at there offices.  </a:t>
            </a:r>
          </a:p>
          <a:p>
            <a:r>
              <a:rPr lang="en-CA" sz="3600" dirty="0"/>
              <a:t>SAC also provided funding for HVAC upgrades to YMCA Sheriff King Home ( Women’s Shelter).</a:t>
            </a:r>
          </a:p>
          <a:p>
            <a:endParaRPr lang="en-CA" sz="3600" dirty="0"/>
          </a:p>
          <a:p>
            <a:pPr marL="0" indent="0">
              <a:buNone/>
            </a:pPr>
            <a:endParaRPr lang="en-CA" dirty="0"/>
          </a:p>
          <a:p>
            <a:pPr marL="0" indent="0">
              <a:buNone/>
            </a:pPr>
            <a:endParaRPr lang="en-CA" dirty="0"/>
          </a:p>
          <a:p>
            <a:endParaRPr lang="en-CA" dirty="0"/>
          </a:p>
        </p:txBody>
      </p:sp>
      <p:sp>
        <p:nvSpPr>
          <p:cNvPr id="4" name="Slide Number Placeholder 3">
            <a:extLst>
              <a:ext uri="{FF2B5EF4-FFF2-40B4-BE49-F238E27FC236}">
                <a16:creationId xmlns:a16="http://schemas.microsoft.com/office/drawing/2014/main" id="{446D75E7-4B72-483F-8515-723D51330F31}"/>
              </a:ext>
            </a:extLst>
          </p:cNvPr>
          <p:cNvSpPr>
            <a:spLocks noGrp="1"/>
          </p:cNvSpPr>
          <p:nvPr>
            <p:ph type="sldNum" sz="quarter" idx="12"/>
          </p:nvPr>
        </p:nvSpPr>
        <p:spPr/>
        <p:txBody>
          <a:bodyPr/>
          <a:lstStyle/>
          <a:p>
            <a:fld id="{A6438353-7D9F-499B-BD95-58D3F60C3326}" type="slidenum">
              <a:rPr lang="en-US" smtClean="0"/>
              <a:t>3</a:t>
            </a:fld>
            <a:endParaRPr lang="en-US"/>
          </a:p>
        </p:txBody>
      </p:sp>
      <p:pic>
        <p:nvPicPr>
          <p:cNvPr id="5" name="Picture 4">
            <a:extLst>
              <a:ext uri="{FF2B5EF4-FFF2-40B4-BE49-F238E27FC236}">
                <a16:creationId xmlns:a16="http://schemas.microsoft.com/office/drawing/2014/main" id="{4561A423-AFDA-464D-9109-DCE4DF8C7580}"/>
              </a:ext>
            </a:extLst>
          </p:cNvPr>
          <p:cNvPicPr>
            <a:picLocks noChangeAspect="1"/>
          </p:cNvPicPr>
          <p:nvPr/>
        </p:nvPicPr>
        <p:blipFill>
          <a:blip r:embed="rId2"/>
          <a:stretch>
            <a:fillRect/>
          </a:stretch>
        </p:blipFill>
        <p:spPr>
          <a:xfrm>
            <a:off x="10706100" y="882521"/>
            <a:ext cx="1295400" cy="886748"/>
          </a:xfrm>
          <a:prstGeom prst="rect">
            <a:avLst/>
          </a:prstGeom>
        </p:spPr>
      </p:pic>
    </p:spTree>
    <p:extLst>
      <p:ext uri="{BB962C8B-B14F-4D97-AF65-F5344CB8AC3E}">
        <p14:creationId xmlns:p14="http://schemas.microsoft.com/office/powerpoint/2010/main" val="29889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0800000">
            <a:off x="11960445" y="0"/>
            <a:ext cx="89548" cy="685800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rot="10800000">
            <a:off x="11443452" y="-1"/>
            <a:ext cx="82521" cy="6858000"/>
          </a:xfrm>
          <a:prstGeom prst="rect">
            <a:avLst/>
          </a:prstGeom>
          <a:solidFill>
            <a:srgbClr val="E8CF00"/>
          </a:solidFill>
          <a:ln>
            <a:solidFill>
              <a:srgbClr val="E8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rot="10800000">
            <a:off x="11792627" y="0"/>
            <a:ext cx="89548" cy="68580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rot="10800000">
            <a:off x="11624809" y="-1"/>
            <a:ext cx="89548" cy="6858000"/>
          </a:xfrm>
          <a:prstGeom prst="rect">
            <a:avLst/>
          </a:prstGeom>
          <a:solidFill>
            <a:srgbClr val="8A7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5" y="476590"/>
            <a:ext cx="2645795" cy="7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rot="10800000">
            <a:off x="6096000" y="1423812"/>
            <a:ext cx="5044891" cy="5124675"/>
          </a:xfrm>
          <a:prstGeom prst="rect">
            <a:avLst/>
          </a:prstGeom>
          <a:solidFill>
            <a:srgbClr val="8A7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0" y="233312"/>
            <a:ext cx="12192000" cy="994147"/>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KCCFA solid" pitchFamily="2" charset="0"/>
              <a:ea typeface="Arial Unicode MS" pitchFamily="34" charset="-128"/>
              <a:cs typeface="Arial Unicode MS" pitchFamily="34" charset="-128"/>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9" y="332449"/>
            <a:ext cx="2645795" cy="7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6"/>
          <p:cNvSpPr txBox="1">
            <a:spLocks/>
          </p:cNvSpPr>
          <p:nvPr/>
        </p:nvSpPr>
        <p:spPr>
          <a:xfrm>
            <a:off x="7815563" y="3428999"/>
            <a:ext cx="3256648" cy="20579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700" dirty="0">
              <a:solidFill>
                <a:schemeClr val="bg1"/>
              </a:solidFill>
              <a:latin typeface="KCCFA solid" pitchFamily="2" charset="0"/>
              <a:ea typeface="Arial Unicode MS" pitchFamily="34" charset="-128"/>
              <a:cs typeface="Arial Unicode MS" pitchFamily="34" charset="-128"/>
            </a:endParaRPr>
          </a:p>
        </p:txBody>
      </p:sp>
      <p:sp>
        <p:nvSpPr>
          <p:cNvPr id="18" name="Title 1"/>
          <p:cNvSpPr txBox="1">
            <a:spLocks/>
          </p:cNvSpPr>
          <p:nvPr/>
        </p:nvSpPr>
        <p:spPr>
          <a:xfrm>
            <a:off x="3621290" y="5938787"/>
            <a:ext cx="4751747" cy="759190"/>
          </a:xfrm>
          <a:prstGeom prst="rect">
            <a:avLst/>
          </a:prstGeom>
          <a:solidFill>
            <a:srgbClr val="E8CF00"/>
          </a:solidFill>
          <a:ln>
            <a:solidFill>
              <a:srgbClr val="E8CF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a:solidFill>
                  <a:srgbClr val="F8F8F8"/>
                </a:solidFill>
                <a:latin typeface="KCCFA solid" pitchFamily="2" charset="0"/>
              </a:rPr>
              <a:t>a cure for every child, </a:t>
            </a:r>
          </a:p>
          <a:p>
            <a:r>
              <a:rPr lang="en-CA" sz="2400" dirty="0">
                <a:solidFill>
                  <a:srgbClr val="F8F8F8"/>
                </a:solidFill>
                <a:latin typeface="KCCFA solid" pitchFamily="2" charset="0"/>
              </a:rPr>
              <a:t>care for every family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69" y="1416602"/>
            <a:ext cx="7094039" cy="44648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5194" y="442619"/>
            <a:ext cx="2139696" cy="662940"/>
          </a:xfrm>
          <a:prstGeom prst="rect">
            <a:avLst/>
          </a:prstGeom>
        </p:spPr>
      </p:pic>
      <p:sp>
        <p:nvSpPr>
          <p:cNvPr id="20" name="Title 1"/>
          <p:cNvSpPr>
            <a:spLocks noGrp="1"/>
          </p:cNvSpPr>
          <p:nvPr>
            <p:ph type="ctrTitle"/>
          </p:nvPr>
        </p:nvSpPr>
        <p:spPr>
          <a:xfrm>
            <a:off x="-4566206" y="2145178"/>
            <a:ext cx="1512168" cy="4251959"/>
          </a:xfrm>
          <a:solidFill>
            <a:srgbClr val="0073AE"/>
          </a:solidFill>
          <a:ln>
            <a:solidFill>
              <a:srgbClr val="0073AE"/>
            </a:solidFill>
          </a:ln>
        </p:spPr>
        <p:txBody>
          <a:bodyPr>
            <a:normAutofit/>
          </a:bodyPr>
          <a:lstStyle/>
          <a:p>
            <a:r>
              <a:rPr lang="en-CA" sz="3600" dirty="0">
                <a:solidFill>
                  <a:srgbClr val="F8F8F8"/>
                </a:solidFill>
                <a:latin typeface="KCCFA solid" pitchFamily="2" charset="0"/>
              </a:rPr>
              <a:t>you can</a:t>
            </a:r>
            <a:br>
              <a:rPr lang="en-CA" sz="3600" dirty="0">
                <a:solidFill>
                  <a:srgbClr val="F8F8F8"/>
                </a:solidFill>
                <a:latin typeface="KCCFA solid" pitchFamily="2" charset="0"/>
              </a:rPr>
            </a:br>
            <a:r>
              <a:rPr lang="en-CA" sz="3600" dirty="0">
                <a:solidFill>
                  <a:srgbClr val="F8F8F8"/>
                </a:solidFill>
                <a:latin typeface="KCCFA outline Alternate" pitchFamily="2" charset="0"/>
              </a:rPr>
              <a:t>help kids </a:t>
            </a:r>
          </a:p>
        </p:txBody>
      </p:sp>
      <p:pic>
        <p:nvPicPr>
          <p:cNvPr id="21" name="Picture 20">
            <a:extLst>
              <a:ext uri="{FF2B5EF4-FFF2-40B4-BE49-F238E27FC236}">
                <a16:creationId xmlns:a16="http://schemas.microsoft.com/office/drawing/2014/main" id="{88B3463B-D391-49CF-B271-A7379712E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608" y="919213"/>
            <a:ext cx="3270383" cy="4898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8699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6E5E-F004-43F1-8091-FEF118317619}"/>
              </a:ext>
            </a:extLst>
          </p:cNvPr>
          <p:cNvSpPr>
            <a:spLocks noGrp="1"/>
          </p:cNvSpPr>
          <p:nvPr>
            <p:ph type="title"/>
          </p:nvPr>
        </p:nvSpPr>
        <p:spPr/>
        <p:txBody>
          <a:bodyPr/>
          <a:lstStyle/>
          <a:p>
            <a:pPr algn="ctr"/>
            <a:r>
              <a:rPr lang="en-CA" b="1" i="1" dirty="0">
                <a:solidFill>
                  <a:srgbClr val="0070C0"/>
                </a:solidFill>
              </a:rPr>
              <a:t>Welcome to Camp Kindle - KCC Ranch House </a:t>
            </a:r>
          </a:p>
        </p:txBody>
      </p:sp>
      <p:sp>
        <p:nvSpPr>
          <p:cNvPr id="6" name="Content Placeholder 5">
            <a:extLst>
              <a:ext uri="{FF2B5EF4-FFF2-40B4-BE49-F238E27FC236}">
                <a16:creationId xmlns:a16="http://schemas.microsoft.com/office/drawing/2014/main" id="{6B818D17-CE8D-430E-BA5C-48430F7CA27A}"/>
              </a:ext>
            </a:extLst>
          </p:cNvPr>
          <p:cNvSpPr>
            <a:spLocks noGrp="1"/>
          </p:cNvSpPr>
          <p:nvPr>
            <p:ph sz="half" idx="2"/>
          </p:nvPr>
        </p:nvSpPr>
        <p:spPr/>
        <p:txBody>
          <a:bodyPr/>
          <a:lstStyle/>
          <a:p>
            <a:r>
              <a:rPr lang="en-CA" sz="3200" dirty="0"/>
              <a:t>Located at Camp Kindle 60 mins. From Calgary and 10 K west of Water Valley.</a:t>
            </a:r>
          </a:p>
          <a:p>
            <a:r>
              <a:rPr lang="en-CA" sz="3200" dirty="0"/>
              <a:t>2,500 </a:t>
            </a:r>
            <a:r>
              <a:rPr lang="en-CA" sz="3200" dirty="0" err="1"/>
              <a:t>sq</a:t>
            </a:r>
            <a:r>
              <a:rPr lang="en-CA" sz="3200" dirty="0"/>
              <a:t> ft (250m2) Residence. </a:t>
            </a:r>
          </a:p>
          <a:p>
            <a:r>
              <a:rPr lang="en-CA" sz="3200" dirty="0"/>
              <a:t>Used as a </a:t>
            </a:r>
            <a:r>
              <a:rPr lang="en-CA" sz="3200" dirty="0" err="1"/>
              <a:t>Restbite</a:t>
            </a:r>
            <a:r>
              <a:rPr lang="en-CA" sz="3200" dirty="0"/>
              <a:t> for Kids with Cancer and families throughout the year.</a:t>
            </a:r>
          </a:p>
          <a:p>
            <a:endParaRPr lang="en-CA" dirty="0"/>
          </a:p>
        </p:txBody>
      </p:sp>
      <p:sp>
        <p:nvSpPr>
          <p:cNvPr id="4" name="Slide Number Placeholder 3">
            <a:extLst>
              <a:ext uri="{FF2B5EF4-FFF2-40B4-BE49-F238E27FC236}">
                <a16:creationId xmlns:a16="http://schemas.microsoft.com/office/drawing/2014/main" id="{5C33752C-6771-4A60-A748-8C11B6D102B9}"/>
              </a:ext>
            </a:extLst>
          </p:cNvPr>
          <p:cNvSpPr>
            <a:spLocks noGrp="1"/>
          </p:cNvSpPr>
          <p:nvPr>
            <p:ph type="sldNum" sz="quarter" idx="12"/>
          </p:nvPr>
        </p:nvSpPr>
        <p:spPr/>
        <p:txBody>
          <a:bodyPr/>
          <a:lstStyle/>
          <a:p>
            <a:fld id="{A6438353-7D9F-499B-BD95-58D3F60C3326}" type="slidenum">
              <a:rPr lang="en-US" smtClean="0"/>
              <a:t>5</a:t>
            </a:fld>
            <a:endParaRPr lang="en-US"/>
          </a:p>
        </p:txBody>
      </p:sp>
      <p:pic>
        <p:nvPicPr>
          <p:cNvPr id="8" name="Picture 7">
            <a:extLst>
              <a:ext uri="{FF2B5EF4-FFF2-40B4-BE49-F238E27FC236}">
                <a16:creationId xmlns:a16="http://schemas.microsoft.com/office/drawing/2014/main" id="{EA1F5B9F-531B-40D4-BE63-5D8384377F8F}"/>
              </a:ext>
            </a:extLst>
          </p:cNvPr>
          <p:cNvPicPr>
            <a:picLocks noChangeAspect="1"/>
          </p:cNvPicPr>
          <p:nvPr/>
        </p:nvPicPr>
        <p:blipFill>
          <a:blip r:embed="rId2"/>
          <a:stretch>
            <a:fillRect/>
          </a:stretch>
        </p:blipFill>
        <p:spPr>
          <a:xfrm>
            <a:off x="10632514" y="5379967"/>
            <a:ext cx="971699" cy="665163"/>
          </a:xfrm>
          <a:prstGeom prst="rect">
            <a:avLst/>
          </a:prstGeom>
        </p:spPr>
      </p:pic>
      <p:pic>
        <p:nvPicPr>
          <p:cNvPr id="2051" name="Picture 3" descr="327755d0-dc03-4e50-8a17-10f3f3d1dc1b@namprd07">
            <a:extLst>
              <a:ext uri="{FF2B5EF4-FFF2-40B4-BE49-F238E27FC236}">
                <a16:creationId xmlns:a16="http://schemas.microsoft.com/office/drawing/2014/main" id="{0C2D7D94-4053-4E96-B0E1-7DC729163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1874896"/>
            <a:ext cx="5295900" cy="425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07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E17E040-420B-4E31-AEF1-73EFC9439C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73" r="6861"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7F74E-DAE1-494C-ACB6-3EF40776D9D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Kids Cancer Care Camp Kindle - Ranch House </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CA8E0B6-1816-4D73-A860-19B116DD9B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A6438353-7D9F-499B-BD95-58D3F60C3326}" type="slidenum">
              <a:rPr lang="en-US">
                <a:solidFill>
                  <a:srgbClr val="FFFFFF"/>
                </a:solidFill>
              </a:rPr>
              <a:pPr defTabSz="457200">
                <a:spcAft>
                  <a:spcPts val="600"/>
                </a:spcAft>
              </a:pPr>
              <a:t>6</a:t>
            </a:fld>
            <a:endParaRPr lang="en-US">
              <a:solidFill>
                <a:srgbClr val="FFFFFF"/>
              </a:solidFill>
            </a:endParaRPr>
          </a:p>
        </p:txBody>
      </p:sp>
    </p:spTree>
    <p:extLst>
      <p:ext uri="{BB962C8B-B14F-4D97-AF65-F5344CB8AC3E}">
        <p14:creationId xmlns:p14="http://schemas.microsoft.com/office/powerpoint/2010/main" val="124181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2B3234-D3BB-4222-A7EC-2D68562AB60A}"/>
              </a:ext>
            </a:extLst>
          </p:cNvPr>
          <p:cNvSpPr>
            <a:spLocks noGrp="1"/>
          </p:cNvSpPr>
          <p:nvPr>
            <p:ph type="title"/>
          </p:nvPr>
        </p:nvSpPr>
        <p:spPr>
          <a:xfrm>
            <a:off x="838200" y="365125"/>
            <a:ext cx="10515600" cy="1036829"/>
          </a:xfrm>
        </p:spPr>
        <p:txBody>
          <a:bodyPr/>
          <a:lstStyle/>
          <a:p>
            <a:pPr algn="ctr"/>
            <a:r>
              <a:rPr lang="en-CA" b="1" i="1" dirty="0">
                <a:solidFill>
                  <a:srgbClr val="0070C0"/>
                </a:solidFill>
              </a:rPr>
              <a:t>Scope of Work </a:t>
            </a:r>
            <a:endParaRPr lang="en-CA" dirty="0"/>
          </a:p>
        </p:txBody>
      </p:sp>
      <p:sp>
        <p:nvSpPr>
          <p:cNvPr id="7" name="Content Placeholder 6">
            <a:extLst>
              <a:ext uri="{FF2B5EF4-FFF2-40B4-BE49-F238E27FC236}">
                <a16:creationId xmlns:a16="http://schemas.microsoft.com/office/drawing/2014/main" id="{5EB1E982-E28C-4013-9275-DE27EED89D38}"/>
              </a:ext>
            </a:extLst>
          </p:cNvPr>
          <p:cNvSpPr>
            <a:spLocks noGrp="1"/>
          </p:cNvSpPr>
          <p:nvPr>
            <p:ph sz="half" idx="1"/>
          </p:nvPr>
        </p:nvSpPr>
        <p:spPr>
          <a:xfrm>
            <a:off x="835688" y="1401954"/>
            <a:ext cx="5153130" cy="4833816"/>
          </a:xfrm>
        </p:spPr>
        <p:txBody>
          <a:bodyPr>
            <a:noAutofit/>
          </a:bodyPr>
          <a:lstStyle/>
          <a:p>
            <a:r>
              <a:rPr lang="en-CA" sz="1900" dirty="0"/>
              <a:t>Replaced existing crawlspace furnace with new energy efficient downflow furnace. Providing better maintenance access. </a:t>
            </a:r>
          </a:p>
          <a:p>
            <a:r>
              <a:rPr lang="en-CA" sz="1900" dirty="0"/>
              <a:t>Added new Air Conditioning &amp; Humidifier.</a:t>
            </a:r>
          </a:p>
          <a:p>
            <a:r>
              <a:rPr lang="en-CA" sz="1900" dirty="0"/>
              <a:t>Provided IAQ Assessment &amp; upgrade filtration system suitable for a clean environment for all buildings on site.</a:t>
            </a:r>
          </a:p>
          <a:p>
            <a:r>
              <a:rPr lang="en-CA" sz="1900" dirty="0"/>
              <a:t>Replaced existing Hot Water Heater with new energy efficient model. Provided 5 slightly used electric water heaters for other buildings.</a:t>
            </a:r>
          </a:p>
          <a:p>
            <a:r>
              <a:rPr lang="en-CA" sz="1900" dirty="0"/>
              <a:t>Install a new mechanical room by converting existing Laundry &amp; Storage room.</a:t>
            </a:r>
          </a:p>
          <a:p>
            <a:r>
              <a:rPr lang="en-CA" sz="1900" dirty="0"/>
              <a:t>Provided combustion, venting and outdoor air to new mechanical room.</a:t>
            </a:r>
          </a:p>
          <a:p>
            <a:r>
              <a:rPr lang="en-CA" sz="1900" dirty="0"/>
              <a:t>Supplied a new Washer &amp; Dryer.</a:t>
            </a:r>
          </a:p>
        </p:txBody>
      </p:sp>
      <p:sp>
        <p:nvSpPr>
          <p:cNvPr id="8" name="Content Placeholder 7">
            <a:extLst>
              <a:ext uri="{FF2B5EF4-FFF2-40B4-BE49-F238E27FC236}">
                <a16:creationId xmlns:a16="http://schemas.microsoft.com/office/drawing/2014/main" id="{78BFCE03-573E-48E1-9B4E-1EFB165DEEED}"/>
              </a:ext>
            </a:extLst>
          </p:cNvPr>
          <p:cNvSpPr>
            <a:spLocks noGrp="1"/>
          </p:cNvSpPr>
          <p:nvPr>
            <p:ph sz="half" idx="2"/>
          </p:nvPr>
        </p:nvSpPr>
        <p:spPr>
          <a:xfrm>
            <a:off x="6172200" y="1401954"/>
            <a:ext cx="5181600" cy="4791982"/>
          </a:xfrm>
        </p:spPr>
        <p:txBody>
          <a:bodyPr>
            <a:normAutofit fontScale="92500" lnSpcReduction="20000"/>
          </a:bodyPr>
          <a:lstStyle/>
          <a:p>
            <a:r>
              <a:rPr lang="en-CA" sz="2200" dirty="0"/>
              <a:t>Modify, upgrade and reconnect to supply &amp; return air ductwork, insulate &amp; seal ductwork.</a:t>
            </a:r>
          </a:p>
          <a:p>
            <a:r>
              <a:rPr lang="en-CA" sz="2200" dirty="0"/>
              <a:t>Provide modification to existing gas service and tie into new furnace and water heaters.</a:t>
            </a:r>
          </a:p>
          <a:p>
            <a:r>
              <a:rPr lang="en-CA" sz="2200" dirty="0"/>
              <a:t>Install new Setback thermostat</a:t>
            </a:r>
          </a:p>
          <a:p>
            <a:r>
              <a:rPr lang="en-CA" sz="2200" dirty="0"/>
              <a:t>Test, Balance and Commission new HVAC </a:t>
            </a:r>
          </a:p>
          <a:p>
            <a:r>
              <a:rPr lang="en-CA" sz="2200" dirty="0"/>
              <a:t>Upgraded Electrical panel to incorporate new furnace, AC installation.</a:t>
            </a:r>
          </a:p>
          <a:p>
            <a:r>
              <a:rPr lang="en-CA" sz="2200" dirty="0"/>
              <a:t>Provided additional golf cart charging station. (Golf carts are used to transfer sick kids     around camp.)</a:t>
            </a:r>
          </a:p>
          <a:p>
            <a:r>
              <a:rPr lang="en-CA" sz="2200" dirty="0"/>
              <a:t>Provided electrical for bug (Mosquito) zapper around outdoor fire pit.  </a:t>
            </a:r>
          </a:p>
          <a:p>
            <a:r>
              <a:rPr lang="en-CA" sz="2200" dirty="0"/>
              <a:t>Provided mechanical room interior upgrades (New Floor, access door, wall and sealing patch and paint and trim as needed.)</a:t>
            </a:r>
          </a:p>
          <a:p>
            <a:endParaRPr lang="en-CA" sz="2200" dirty="0"/>
          </a:p>
          <a:p>
            <a:endParaRPr lang="en-CA" dirty="0"/>
          </a:p>
        </p:txBody>
      </p:sp>
      <p:sp>
        <p:nvSpPr>
          <p:cNvPr id="5" name="Slide Number Placeholder 4">
            <a:extLst>
              <a:ext uri="{FF2B5EF4-FFF2-40B4-BE49-F238E27FC236}">
                <a16:creationId xmlns:a16="http://schemas.microsoft.com/office/drawing/2014/main" id="{54E8436D-4FEB-4929-ADEF-E9EC71879B1E}"/>
              </a:ext>
            </a:extLst>
          </p:cNvPr>
          <p:cNvSpPr>
            <a:spLocks noGrp="1"/>
          </p:cNvSpPr>
          <p:nvPr>
            <p:ph type="sldNum" sz="quarter" idx="12"/>
          </p:nvPr>
        </p:nvSpPr>
        <p:spPr/>
        <p:txBody>
          <a:bodyPr/>
          <a:lstStyle/>
          <a:p>
            <a:fld id="{A6438353-7D9F-499B-BD95-58D3F60C3326}" type="slidenum">
              <a:rPr lang="en-US" smtClean="0"/>
              <a:t>7</a:t>
            </a:fld>
            <a:endParaRPr lang="en-US" dirty="0"/>
          </a:p>
        </p:txBody>
      </p:sp>
      <p:pic>
        <p:nvPicPr>
          <p:cNvPr id="9" name="Picture 8">
            <a:extLst>
              <a:ext uri="{FF2B5EF4-FFF2-40B4-BE49-F238E27FC236}">
                <a16:creationId xmlns:a16="http://schemas.microsoft.com/office/drawing/2014/main" id="{7C8AF20C-C995-45D4-981C-EA614B8F4E06}"/>
              </a:ext>
            </a:extLst>
          </p:cNvPr>
          <p:cNvPicPr>
            <a:picLocks noChangeAspect="1"/>
          </p:cNvPicPr>
          <p:nvPr/>
        </p:nvPicPr>
        <p:blipFill>
          <a:blip r:embed="rId2"/>
          <a:stretch>
            <a:fillRect/>
          </a:stretch>
        </p:blipFill>
        <p:spPr>
          <a:xfrm>
            <a:off x="9778042" y="454853"/>
            <a:ext cx="969348" cy="664522"/>
          </a:xfrm>
          <a:prstGeom prst="rect">
            <a:avLst/>
          </a:prstGeom>
        </p:spPr>
      </p:pic>
    </p:spTree>
    <p:extLst>
      <p:ext uri="{BB962C8B-B14F-4D97-AF65-F5344CB8AC3E}">
        <p14:creationId xmlns:p14="http://schemas.microsoft.com/office/powerpoint/2010/main" val="372040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D1D96B2-C5CC-4BD7-8BE9-6EAC8EFBF8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06" r="7715" b="-1"/>
          <a:stretch/>
        </p:blipFill>
        <p:spPr>
          <a:xfrm>
            <a:off x="20" y="-2"/>
            <a:ext cx="12191980" cy="6858000"/>
          </a:xfrm>
          <a:prstGeom prst="rect">
            <a:avLst/>
          </a:prstGeom>
        </p:spPr>
      </p:pic>
      <p:sp useBgFill="1">
        <p:nvSpPr>
          <p:cNvPr id="18" name="Rectangle: Top Corners Rounded 17">
            <a:extLst>
              <a:ext uri="{FF2B5EF4-FFF2-40B4-BE49-F238E27FC236}">
                <a16:creationId xmlns:a16="http://schemas.microsoft.com/office/drawing/2014/main" id="{A06622B5-0D3E-459F-977C-302B9D998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314" y="195830"/>
            <a:ext cx="2932144" cy="3860771"/>
          </a:xfrm>
          <a:prstGeom prst="round2SameRect">
            <a:avLst>
              <a:gd name="adj1" fmla="val 473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D2638D-00D1-4AAE-83AC-AEB12DA0A515}"/>
              </a:ext>
            </a:extLst>
          </p:cNvPr>
          <p:cNvPicPr>
            <a:picLocks noChangeAspect="1"/>
          </p:cNvPicPr>
          <p:nvPr/>
        </p:nvPicPr>
        <p:blipFill rotWithShape="1">
          <a:blip r:embed="rId3">
            <a:extLst>
              <a:ext uri="{28A0092B-C50C-407E-A947-70E740481C1C}">
                <a14:useLocalDpi xmlns:a14="http://schemas.microsoft.com/office/drawing/2010/main" val="0"/>
              </a:ext>
            </a:extLst>
          </a:blip>
          <a:srcRect l="9740" r="8400" b="4"/>
          <a:stretch/>
        </p:blipFill>
        <p:spPr>
          <a:xfrm>
            <a:off x="20" y="823196"/>
            <a:ext cx="3694156" cy="2606040"/>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p:spPr>
      </p:pic>
      <p:sp useBgFill="1">
        <p:nvSpPr>
          <p:cNvPr id="20" name="Rectangle: Top Corners Rounded 19">
            <a:extLst>
              <a:ext uri="{FF2B5EF4-FFF2-40B4-BE49-F238E27FC236}">
                <a16:creationId xmlns:a16="http://schemas.microsoft.com/office/drawing/2014/main" id="{B22EB6A2-EE25-4D0A-B8F7-560339B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157157" y="-1"/>
            <a:ext cx="4332545" cy="3130998"/>
          </a:xfrm>
          <a:prstGeom prst="round2SameRect">
            <a:avLst>
              <a:gd name="adj1" fmla="val 3211"/>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9E471C-3100-458F-8CA8-53BA779FD66A}"/>
              </a:ext>
            </a:extLst>
          </p:cNvPr>
          <p:cNvPicPr>
            <a:picLocks noChangeAspect="1"/>
          </p:cNvPicPr>
          <p:nvPr/>
        </p:nvPicPr>
        <p:blipFill rotWithShape="1">
          <a:blip r:embed="rId4"/>
          <a:srcRect r="7325" b="-1"/>
          <a:stretch/>
        </p:blipFill>
        <p:spPr>
          <a:xfrm>
            <a:off x="4320893" y="1"/>
            <a:ext cx="4005072" cy="2962656"/>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p:spPr>
      </p:pic>
      <p:sp useBgFill="1">
        <p:nvSpPr>
          <p:cNvPr id="22" name="Rectangle: Top Corners Rounded 21">
            <a:extLst>
              <a:ext uri="{FF2B5EF4-FFF2-40B4-BE49-F238E27FC236}">
                <a16:creationId xmlns:a16="http://schemas.microsoft.com/office/drawing/2014/main" id="{03EE06E7-68E3-478C-8B9B-551876F1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57692" y="1480693"/>
            <a:ext cx="5054856" cy="3413760"/>
          </a:xfrm>
          <a:prstGeom prst="round2SameRect">
            <a:avLst>
              <a:gd name="adj1" fmla="val 3803"/>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54627B0-C60B-42B9-9BF8-EC8674381CEF}"/>
              </a:ext>
            </a:extLst>
          </p:cNvPr>
          <p:cNvPicPr>
            <a:picLocks noChangeAspect="1"/>
          </p:cNvPicPr>
          <p:nvPr/>
        </p:nvPicPr>
        <p:blipFill rotWithShape="1">
          <a:blip r:embed="rId5">
            <a:extLst>
              <a:ext uri="{28A0092B-C50C-407E-A947-70E740481C1C}">
                <a14:useLocalDpi xmlns:a14="http://schemas.microsoft.com/office/drawing/2010/main" val="0"/>
              </a:ext>
            </a:extLst>
          </a:blip>
          <a:srcRect l="26095" r="25496"/>
          <a:stretch/>
        </p:blipFill>
        <p:spPr>
          <a:xfrm>
            <a:off x="8945880" y="823849"/>
            <a:ext cx="3246120" cy="4727448"/>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p:spPr>
      </p:pic>
      <p:sp>
        <p:nvSpPr>
          <p:cNvPr id="5" name="Slide Number Placeholder 4">
            <a:extLst>
              <a:ext uri="{FF2B5EF4-FFF2-40B4-BE49-F238E27FC236}">
                <a16:creationId xmlns:a16="http://schemas.microsoft.com/office/drawing/2014/main" id="{CE91B0F0-8415-4E78-800D-02EA86C1608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6438353-7D9F-499B-BD95-58D3F60C3326}"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103599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3FBC61-CD0D-41CE-9A83-506ECD93F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AFB9AE4-261F-422F-A069-0831DAA87A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323DF226-1AD6-4EE4-8FBE-5C8462F1E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3E38D428-5C6E-4298-BB30-0EA9738447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1387F8C5-4E1C-47CB-8AB8-5DC61420D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810246E6-E725-4C39-BA95-8FDFD80A1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E03137BC-2FE6-45B9-8856-F39E03A04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F3101FE1-C08E-4484-ADE5-DB17BBDD1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F2090CA8-01B0-40C2-BD86-E30BB5355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917D8BBB-8FF4-411B-9EA4-C1B932ABB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F943A388-6FD1-4827-8AEF-8606C5064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CB441A35-663D-43D6-9B6A-115A710A0F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1AA24FE7-1875-4C6D-A5D1-323A449B73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D02E0254-D452-4E8C-9389-B408DA94BA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CFACF300-139F-4F70-A1C9-7609AED8D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13078353-E6C1-4681-864D-E5B7C7171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CBF69A10-A03B-408C-9169-7507A1CC2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9BD69CA3-ECB7-40EB-B653-0D901569F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BE58FF44-F5D4-4147-A274-5811A3150B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180F6156-4C1F-47DD-8EAA-B61524DAD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5AFA346A-0F7B-4475-942A-5CE262754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CC96A441-C33C-48EA-8B4F-B3FC170B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01939171-05AE-4968-8FAC-6134F5FF09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7164548A-3C6C-4158-99C7-4E9B9105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0" name="Rectangle 39">
              <a:extLst>
                <a:ext uri="{FF2B5EF4-FFF2-40B4-BE49-F238E27FC236}">
                  <a16:creationId xmlns:a16="http://schemas.microsoft.com/office/drawing/2014/main" id="{D6759045-E4AE-462A-BE52-785FA5066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22">
              <a:extLst>
                <a:ext uri="{FF2B5EF4-FFF2-40B4-BE49-F238E27FC236}">
                  <a16:creationId xmlns:a16="http://schemas.microsoft.com/office/drawing/2014/main" id="{84366824-8641-4381-9CFE-9BA1E91F8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21EE1D2-43E6-465B-8623-4E7B4FBCC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FCB13E1-A99E-4D4C-9C04-5D7B6B0517BB}"/>
              </a:ext>
            </a:extLst>
          </p:cNvPr>
          <p:cNvSpPr>
            <a:spLocks noGrp="1"/>
          </p:cNvSpPr>
          <p:nvPr>
            <p:ph type="title"/>
          </p:nvPr>
        </p:nvSpPr>
        <p:spPr>
          <a:xfrm>
            <a:off x="888631" y="2358391"/>
            <a:ext cx="2762505" cy="2162809"/>
          </a:xfrm>
        </p:spPr>
        <p:txBody>
          <a:bodyPr vert="horz" lIns="91440" tIns="45720" rIns="91440" bIns="45720" rtlCol="0" anchor="ctr">
            <a:normAutofit fontScale="90000"/>
          </a:bodyPr>
          <a:lstStyle/>
          <a:p>
            <a:pPr algn="ctr"/>
            <a:r>
              <a:rPr lang="en-US" sz="4100" kern="1200" dirty="0">
                <a:solidFill>
                  <a:srgbClr val="FFFFFF"/>
                </a:solidFill>
                <a:latin typeface="+mj-lt"/>
                <a:ea typeface="+mj-ea"/>
                <a:cs typeface="+mj-cs"/>
              </a:rPr>
              <a:t>New Down Flow Furnace c/w Air Conditioning </a:t>
            </a:r>
          </a:p>
        </p:txBody>
      </p:sp>
      <p:sp>
        <p:nvSpPr>
          <p:cNvPr id="5" name="Slide Number Placeholder 4">
            <a:extLst>
              <a:ext uri="{FF2B5EF4-FFF2-40B4-BE49-F238E27FC236}">
                <a16:creationId xmlns:a16="http://schemas.microsoft.com/office/drawing/2014/main" id="{8ACF2706-0400-4480-9A22-AE57758EBBC0}"/>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A6438353-7D9F-499B-BD95-58D3F60C3326}" type="slidenum">
              <a:rPr lang="en-US" smtClean="0"/>
              <a:pPr>
                <a:spcAft>
                  <a:spcPts val="600"/>
                </a:spcAft>
              </a:pPr>
              <a:t>9</a:t>
            </a:fld>
            <a:endParaRPr lang="en-US"/>
          </a:p>
        </p:txBody>
      </p:sp>
      <p:pic>
        <p:nvPicPr>
          <p:cNvPr id="9" name="Content Placeholder 8">
            <a:extLst>
              <a:ext uri="{FF2B5EF4-FFF2-40B4-BE49-F238E27FC236}">
                <a16:creationId xmlns:a16="http://schemas.microsoft.com/office/drawing/2014/main" id="{EE908F98-5CD8-45EB-B11C-6A94ECDC11C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862" r="1" b="15696"/>
          <a:stretch/>
        </p:blipFill>
        <p:spPr>
          <a:xfrm>
            <a:off x="4735514" y="869656"/>
            <a:ext cx="3260521" cy="3173011"/>
          </a:xfrm>
          <a:prstGeom prst="rect">
            <a:avLst/>
          </a:prstGeom>
          <a:ln w="9525">
            <a:solidFill>
              <a:schemeClr val="tx1">
                <a:alpha val="20000"/>
              </a:schemeClr>
            </a:solidFill>
          </a:ln>
        </p:spPr>
      </p:pic>
      <p:pic>
        <p:nvPicPr>
          <p:cNvPr id="6" name="Picture 5">
            <a:extLst>
              <a:ext uri="{FF2B5EF4-FFF2-40B4-BE49-F238E27FC236}">
                <a16:creationId xmlns:a16="http://schemas.microsoft.com/office/drawing/2014/main" id="{1F3F9BAC-4E69-4CE4-9728-187A073D9C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368" b="-4"/>
          <a:stretch/>
        </p:blipFill>
        <p:spPr>
          <a:xfrm>
            <a:off x="8129948" y="804036"/>
            <a:ext cx="3260521" cy="3173011"/>
          </a:xfrm>
          <a:prstGeom prst="rect">
            <a:avLst/>
          </a:prstGeom>
          <a:ln w="9525">
            <a:solidFill>
              <a:schemeClr val="tx1">
                <a:alpha val="20000"/>
              </a:schemeClr>
            </a:solidFill>
          </a:ln>
        </p:spPr>
      </p:pic>
      <p:sp>
        <p:nvSpPr>
          <p:cNvPr id="4" name="Text Placeholder 3">
            <a:extLst>
              <a:ext uri="{FF2B5EF4-FFF2-40B4-BE49-F238E27FC236}">
                <a16:creationId xmlns:a16="http://schemas.microsoft.com/office/drawing/2014/main" id="{FCEA413C-B523-4764-8CF7-490D4BEE9667}"/>
              </a:ext>
            </a:extLst>
          </p:cNvPr>
          <p:cNvSpPr>
            <a:spLocks noGrp="1"/>
          </p:cNvSpPr>
          <p:nvPr>
            <p:ph type="body" sz="half" idx="2"/>
          </p:nvPr>
        </p:nvSpPr>
        <p:spPr>
          <a:xfrm>
            <a:off x="5070341" y="4342186"/>
            <a:ext cx="6281873" cy="1783977"/>
          </a:xfrm>
        </p:spPr>
        <p:txBody>
          <a:bodyPr vert="horz" lIns="91440" tIns="45720" rIns="91440" bIns="45720" rtlCol="0" anchor="ctr">
            <a:normAutofit/>
          </a:bodyPr>
          <a:lstStyle/>
          <a:p>
            <a:pPr algn="ctr"/>
            <a:r>
              <a:rPr lang="en-US" sz="2800" i="1" dirty="0">
                <a:solidFill>
                  <a:srgbClr val="0070C0"/>
                </a:solidFill>
              </a:rPr>
              <a:t>SAC - SUSTAINABLE COMMUNITY PROJECT</a:t>
            </a:r>
          </a:p>
        </p:txBody>
      </p:sp>
      <p:pic>
        <p:nvPicPr>
          <p:cNvPr id="7" name="Picture 6">
            <a:extLst>
              <a:ext uri="{FF2B5EF4-FFF2-40B4-BE49-F238E27FC236}">
                <a16:creationId xmlns:a16="http://schemas.microsoft.com/office/drawing/2014/main" id="{54F5BDA8-D6DF-4240-84E0-E42A0CB7B737}"/>
              </a:ext>
            </a:extLst>
          </p:cNvPr>
          <p:cNvPicPr>
            <a:picLocks noChangeAspect="1"/>
          </p:cNvPicPr>
          <p:nvPr/>
        </p:nvPicPr>
        <p:blipFill>
          <a:blip r:embed="rId4"/>
          <a:stretch>
            <a:fillRect/>
          </a:stretch>
        </p:blipFill>
        <p:spPr>
          <a:xfrm>
            <a:off x="9437022" y="5762387"/>
            <a:ext cx="969348" cy="664522"/>
          </a:xfrm>
          <a:prstGeom prst="rect">
            <a:avLst/>
          </a:prstGeom>
        </p:spPr>
      </p:pic>
      <p:sp>
        <p:nvSpPr>
          <p:cNvPr id="8" name="Rectangle 7">
            <a:extLst>
              <a:ext uri="{FF2B5EF4-FFF2-40B4-BE49-F238E27FC236}">
                <a16:creationId xmlns:a16="http://schemas.microsoft.com/office/drawing/2014/main" id="{D9F44649-3578-430D-B412-450EE81FCDB0}"/>
              </a:ext>
            </a:extLst>
          </p:cNvPr>
          <p:cNvSpPr/>
          <p:nvPr/>
        </p:nvSpPr>
        <p:spPr>
          <a:xfrm>
            <a:off x="5918479" y="1699589"/>
            <a:ext cx="559791" cy="219646"/>
          </a:xfrm>
          <a:prstGeom prst="rect">
            <a:avLst/>
          </a:prstGeom>
          <a:solidFill>
            <a:schemeClr val="accent4">
              <a:lumMod val="50000"/>
            </a:schemeClr>
          </a:solidFill>
          <a:ln>
            <a:solidFill>
              <a:schemeClr val="accent4">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0962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3605</TotalTime>
  <Words>478</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Calibri</vt:lpstr>
      <vt:lpstr>Calibri Light</vt:lpstr>
      <vt:lpstr>KCCFA outline Alternate</vt:lpstr>
      <vt:lpstr>KCCFA solid</vt:lpstr>
      <vt:lpstr>Office Theme</vt:lpstr>
      <vt:lpstr>SAC - SUSTAINABLE COMMUNITY PROJECT</vt:lpstr>
      <vt:lpstr>SAC - SUSTAINABLE COMMUNITY PROJECT</vt:lpstr>
      <vt:lpstr>PAST SAC - SUSTAINABLE COMMUNITY PROJECTS</vt:lpstr>
      <vt:lpstr>you can help kids </vt:lpstr>
      <vt:lpstr>Welcome to Camp Kindle - KCC Ranch House </vt:lpstr>
      <vt:lpstr>Kids Cancer Care Camp Kindle - Ranch House </vt:lpstr>
      <vt:lpstr>Scope of Work </vt:lpstr>
      <vt:lpstr>PowerPoint Presentation</vt:lpstr>
      <vt:lpstr>New Down Flow Furnace c/w Air Conditioning </vt:lpstr>
      <vt:lpstr>SAC - SUSTAINABLE COMMUNITY PROJECT</vt:lpstr>
      <vt:lpstr>Miscellaneous Items  </vt:lpstr>
      <vt:lpstr>PowerPoint Presentation</vt:lpstr>
      <vt:lpstr>Thank You Plaque Unveiling</vt:lpstr>
      <vt:lpstr>Thanks for your support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Schick</dc:creator>
  <cp:lastModifiedBy>Binder, Erich (Calgary)</cp:lastModifiedBy>
  <cp:revision>109</cp:revision>
  <cp:lastPrinted>2019-05-17T18:00:20Z</cp:lastPrinted>
  <dcterms:created xsi:type="dcterms:W3CDTF">2016-03-30T19:50:31Z</dcterms:created>
  <dcterms:modified xsi:type="dcterms:W3CDTF">2019-05-17T18:15:10Z</dcterms:modified>
</cp:coreProperties>
</file>