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182B89"/>
    <a:srgbClr val="B4FF46"/>
    <a:srgbClr val="09209D"/>
    <a:srgbClr val="135BB9"/>
    <a:srgbClr val="A8EA3F"/>
    <a:srgbClr val="91C5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0" autoAdjust="0"/>
    <p:restoredTop sz="94660"/>
  </p:normalViewPr>
  <p:slideViewPr>
    <p:cSldViewPr snapToObjects="1">
      <p:cViewPr>
        <p:scale>
          <a:sx n="110" d="100"/>
          <a:sy n="110" d="100"/>
        </p:scale>
        <p:origin x="-420" y="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5374C1C-662E-464A-A22D-5D96C218388A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6E47F5-6012-4741-B428-A42E2582D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2798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838200"/>
          </a:xfrm>
          <a:effectLst>
            <a:outerShdw dist="25400" dir="2700000">
              <a:schemeClr val="tx1">
                <a:lumMod val="75000"/>
                <a:lumOff val="25000"/>
              </a:schemeClr>
            </a:outerShdw>
          </a:effectLst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  <a:effectLst>
            <a:outerShdw dist="12700" dir="2700000">
              <a:schemeClr val="tx1">
                <a:lumMod val="75000"/>
                <a:lumOff val="25000"/>
              </a:schemeClr>
            </a:outerShdw>
          </a:effectLst>
        </p:spPr>
        <p:txBody>
          <a:bodyPr/>
          <a:lstStyle>
            <a:lvl1pPr marL="0" indent="0" algn="ctr">
              <a:buNone/>
              <a:defRPr>
                <a:solidFill>
                  <a:srgbClr val="B4FF4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B052-7570-455B-ADAC-66D26D3A875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2030-5921-4A63-8AA1-08EF6B297D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D8678-21F0-41D9-A1C4-99FB2B53D36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A9996-32BD-444A-BE43-E6640F8C8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82D1C-A99F-43F8-AE1D-2250B36D7819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8972-79A7-492D-B3A8-C67AE8C3E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E8430-BC14-4D2C-867E-48DA0412FD2C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14BE-BA85-495A-9BAE-53E6FA3CFC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CAB1A-5E49-41C6-BB0E-2BF5AE34F907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CCA86-E07B-4556-9608-F2EFDFBAFA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59DB3-1DC6-4FCC-B51E-67A9C4183DC4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757A0-903B-487C-8FEC-FB3E573C5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60BD7-5CFD-4DBA-932B-35DD885517F8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2388-572D-4807-9F7F-74E6FBB7A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B85F3-4338-486E-ABCA-D29DADBE4535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1C6C-6213-450E-9598-B87EA1204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B3C30-DA33-4C7D-8C9E-912E5E36D26D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51EB0-B03C-4D8B-8B87-8F5BF81F80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C0562-DF30-44D6-8EAF-B1B9A93CFFF3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06E88-FA03-45A9-BB7E-74A3523C9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F73AC-6E2F-4B04-BBE4-6612DFC5CDBA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F59A2-2D2F-496A-93D2-494E298FEC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831C-DC55-43E4-BA9F-97B1750856FB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1E001-7DD5-4F0D-8BAF-5BA5BB1C58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8C11-73C2-4DEC-BB87-73DB150045F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7C857-90B4-4926-A6D1-B12163423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085B8-E675-4614-8910-88E579F2E596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8CCC8-AE38-46B6-8CE8-BF250764D2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E5922-9B2B-42E3-81A9-451DB6724AF3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D56BF-8080-4EE8-A9B4-AB097DEFAB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1B1C-19F1-412B-BA0A-52351BEA52E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26D46-F215-4BC1-963E-062E0850B3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EEE80-9BAC-494E-8D32-0567B0B81225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12DEB-AC95-4A3F-8DF4-3B0C511F86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08EA-45EE-413E-B17F-AC218EFD4B3E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2282-6E88-40F8-91FD-829E777BD5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E986A-CA00-4FB0-A1EE-82F51D933850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A41E5-8180-4A0B-8371-B7D603FA2A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F7C49-264D-4C36-8DF0-FC0234923789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11B9-D5A0-425D-A8B4-DE627F48D0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95649-8D6D-4471-A92F-1C8E24357154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BC56-27FC-4207-BA66-6FDC4DC573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D7C05-188B-4A29-B8CD-2F9DBC910746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53C94-80E5-4FEE-9A43-890E0C8950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524000"/>
            <a:ext cx="7924800" cy="4373563"/>
          </a:xfrm>
          <a:prstGeom prst="rect">
            <a:avLst/>
          </a:prstGeom>
          <a:effectLst>
            <a:outerShdw dist="25400" dir="3420000">
              <a:schemeClr val="tx1">
                <a:lumMod val="75000"/>
                <a:lumOff val="25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11715-5635-4BB2-809C-25D4A81FB0F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5D1B7A-6EA6-443C-9E3F-7B9CCDF055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/>
          <a:ea typeface="+mj-ea"/>
          <a:cs typeface="Helvetica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Helvetica"/>
          <a:ea typeface="+mn-ea"/>
          <a:cs typeface="Helvetica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bg1"/>
          </a:solidFill>
          <a:latin typeface="Helvetica"/>
          <a:ea typeface="+mn-ea"/>
          <a:cs typeface="Helvetica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bg1"/>
          </a:solidFill>
          <a:latin typeface="Helvetica"/>
          <a:ea typeface="+mn-ea"/>
          <a:cs typeface="Helvetica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Helvetica"/>
          <a:ea typeface="+mn-ea"/>
          <a:cs typeface="Helvetica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bg1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152400"/>
            <a:ext cx="7924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524000"/>
            <a:ext cx="7924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C338821-AB47-40C0-883A-A4CABDD2E4D2}" type="datetimeFigureOut">
              <a:rPr lang="en-US"/>
              <a:pPr>
                <a:defRPr/>
              </a:pPr>
              <a:t>6/17/2013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10FD0F-7BD6-493B-9766-BFBC07246A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B4FF46"/>
          </a:solidFill>
          <a:latin typeface="Helvetica" pitchFamily="34" charset="0"/>
          <a:ea typeface="+mj-ea"/>
          <a:cs typeface="Helvetica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B4FF46"/>
          </a:solidFill>
          <a:latin typeface="Helvetica" pitchFamily="34" charset="0"/>
          <a:cs typeface="Helvetic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9209D"/>
          </a:solidFill>
          <a:latin typeface="Helvetica" pitchFamily="34" charset="0"/>
          <a:ea typeface="+mn-ea"/>
          <a:cs typeface="Helvetic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608"/>
            <a:fld id="{6B27D116-F9F2-448E-A1E9-2D0E89D0344A}" type="slidenum">
              <a:rPr lang="en-US"/>
              <a:pPr defTabSz="914608"/>
              <a:t>1</a:t>
            </a:fld>
            <a:endParaRPr lang="en-US" dirty="0"/>
          </a:p>
        </p:txBody>
      </p:sp>
      <p:sp>
        <p:nvSpPr>
          <p:cNvPr id="340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728" y="1479176"/>
            <a:ext cx="7758545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5400" b="1" dirty="0" smtClean="0"/>
              <a:t>Manual for Chapter Operations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5455" y="3227294"/>
            <a:ext cx="6373091" cy="1748118"/>
          </a:xfrm>
        </p:spPr>
        <p:txBody>
          <a:bodyPr/>
          <a:lstStyle/>
          <a:p>
            <a:pPr eaLnBrk="1" hangingPunct="1">
              <a:lnSpc>
                <a:spcPct val="7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7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Chapter Operations Workshop</a:t>
            </a:r>
          </a:p>
          <a:p>
            <a:pPr eaLnBrk="1" hangingPunct="1">
              <a:lnSpc>
                <a:spcPct val="70000"/>
              </a:lnSpc>
              <a:defRPr/>
            </a:pPr>
            <a:r>
              <a:rPr lang="en-US" b="1" dirty="0" smtClean="0">
                <a:solidFill>
                  <a:schemeClr val="bg1"/>
                </a:solidFill>
              </a:rPr>
              <a:t>Region _ CRC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MCO – Our Values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defRPr/>
            </a:pPr>
            <a:r>
              <a:rPr lang="en-US" smtClean="0"/>
              <a:t>ASHRAE Code of Ethics</a:t>
            </a:r>
          </a:p>
          <a:p>
            <a:pPr eaLnBrk="1" hangingPunct="1">
              <a:defRPr/>
            </a:pPr>
            <a:r>
              <a:rPr lang="en-US" smtClean="0"/>
              <a:t>ASHRAE Mission Statement</a:t>
            </a:r>
          </a:p>
          <a:p>
            <a:pPr eaLnBrk="1" hangingPunct="1">
              <a:defRPr/>
            </a:pPr>
            <a:r>
              <a:rPr lang="en-US" smtClean="0"/>
              <a:t>ASHRAE’s Core Values</a:t>
            </a:r>
          </a:p>
          <a:p>
            <a:pPr eaLnBrk="1" hangingPunct="1">
              <a:defRPr/>
            </a:pPr>
            <a:r>
              <a:rPr lang="en-US" smtClean="0"/>
              <a:t>ASHRAE Vision</a:t>
            </a:r>
          </a:p>
          <a:p>
            <a:pPr eaLnBrk="1" hangingPunct="1">
              <a:defRPr/>
            </a:pPr>
            <a:r>
              <a:rPr lang="en-US" smtClean="0"/>
              <a:t>ASHRAE Strategic Goals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MCO – Chapter Officers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Selecting Chapter Officers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Duties of Chapter Officers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President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President-Elect and/or Vice President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Secretary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Treasurer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Board of Governors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Installation &amp; Commendations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MCO – Chapter Committees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defRPr/>
            </a:pPr>
            <a:r>
              <a:rPr lang="en-US">
                <a:ea typeface="+mn-ea"/>
              </a:rPr>
              <a:t>Formation and Operation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Grassroots Committees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CRC Action Committee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Honors &amp; Awards Committees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MCO – Sections, Partial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defRPr/>
            </a:pPr>
            <a:r>
              <a:rPr lang="en-US">
                <a:ea typeface="+mn-ea"/>
              </a:rPr>
              <a:t>Membership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Finances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Meetings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Chapter Publications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Records and Reports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Management by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bg1"/>
                </a:solidFill>
              </a:rPr>
              <a:t>MCO – The Best Stuff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algn="ctr" eaLnBrk="1" hangingPunct="1">
              <a:buFont typeface="Wingdings" pitchFamily="-106" charset="2"/>
              <a:buNone/>
              <a:defRPr/>
            </a:pPr>
            <a:r>
              <a:rPr lang="en-US" sz="4300" dirty="0"/>
              <a:t>The Appendices!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>
                <a:solidFill>
                  <a:schemeClr val="bg1"/>
                </a:solidFill>
                <a:ea typeface="+mj-ea"/>
              </a:rPr>
              <a:t>Manual for Chapter Operations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defRPr/>
            </a:pPr>
            <a:r>
              <a:rPr lang="en-US">
                <a:ea typeface="+mn-ea"/>
              </a:rPr>
              <a:t>Download from www.ashrae.org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Distribute to BOG (hard copy or CD)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Thumb through the Appendices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 lIns="91407" tIns="45704" rIns="91407" bIns="45704" anchor="t"/>
          <a:lstStyle/>
          <a:p>
            <a:pPr eaLnBrk="1" hangingPunct="1">
              <a:defRPr/>
            </a:pPr>
            <a:r>
              <a:rPr lang="en-US" b="1" dirty="0">
                <a:solidFill>
                  <a:schemeClr val="bg1"/>
                </a:solidFill>
                <a:ea typeface="+mj-ea"/>
              </a:rPr>
              <a:t>Other Resources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892394"/>
            <a:ext cx="8229023" cy="4496360"/>
          </a:xfrm>
        </p:spPr>
        <p:txBody>
          <a:bodyPr lIns="91407" tIns="45704" rIns="91407" bIns="45704"/>
          <a:lstStyle/>
          <a:p>
            <a:pPr eaLnBrk="1" hangingPunct="1">
              <a:defRPr/>
            </a:pPr>
            <a:r>
              <a:rPr lang="en-US">
                <a:ea typeface="+mn-ea"/>
              </a:rPr>
              <a:t>Regional Vice Chairs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Director &amp; Regional Chair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ASHRAE Staff</a:t>
            </a:r>
          </a:p>
          <a:p>
            <a:pPr eaLnBrk="1" hangingPunct="1">
              <a:defRPr/>
            </a:pPr>
            <a:r>
              <a:rPr lang="en-US">
                <a:ea typeface="+mn-ea"/>
              </a:rPr>
              <a:t>Your Peers in Other Chapters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131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Custom Design</vt:lpstr>
      <vt:lpstr>Manual for Chapter Operations</vt:lpstr>
      <vt:lpstr>MCO – Our Values</vt:lpstr>
      <vt:lpstr>MCO – Chapter Officers</vt:lpstr>
      <vt:lpstr>MCO – Chapter Committees</vt:lpstr>
      <vt:lpstr>MCO – Sections, Partial</vt:lpstr>
      <vt:lpstr>MCO – The Best Stuff</vt:lpstr>
      <vt:lpstr>Manual for Chapter Operations</vt:lpstr>
      <vt:lpstr>Other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Blount</dc:creator>
  <cp:lastModifiedBy>Vickie Grant</cp:lastModifiedBy>
  <cp:revision>66</cp:revision>
  <dcterms:created xsi:type="dcterms:W3CDTF">2011-12-07T19:09:13Z</dcterms:created>
  <dcterms:modified xsi:type="dcterms:W3CDTF">2013-06-17T18:47:05Z</dcterms:modified>
</cp:coreProperties>
</file>