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handoutMasterIdLst>
    <p:handoutMasterId r:id="rId34"/>
  </p:handoutMasterIdLst>
  <p:sldIdLst>
    <p:sldId id="256" r:id="rId4"/>
    <p:sldId id="258" r:id="rId5"/>
    <p:sldId id="270" r:id="rId6"/>
    <p:sldId id="282" r:id="rId7"/>
    <p:sldId id="269" r:id="rId8"/>
    <p:sldId id="276" r:id="rId9"/>
    <p:sldId id="281" r:id="rId10"/>
    <p:sldId id="278" r:id="rId11"/>
    <p:sldId id="283" r:id="rId12"/>
    <p:sldId id="279" r:id="rId13"/>
    <p:sldId id="280" r:id="rId14"/>
    <p:sldId id="275" r:id="rId15"/>
    <p:sldId id="259" r:id="rId16"/>
    <p:sldId id="261" r:id="rId17"/>
    <p:sldId id="289" r:id="rId18"/>
    <p:sldId id="290" r:id="rId19"/>
    <p:sldId id="291" r:id="rId20"/>
    <p:sldId id="263" r:id="rId21"/>
    <p:sldId id="288" r:id="rId22"/>
    <p:sldId id="264" r:id="rId23"/>
    <p:sldId id="265" r:id="rId24"/>
    <p:sldId id="266" r:id="rId25"/>
    <p:sldId id="267" r:id="rId26"/>
    <p:sldId id="260" r:id="rId27"/>
    <p:sldId id="272" r:id="rId28"/>
    <p:sldId id="285" r:id="rId29"/>
    <p:sldId id="284" r:id="rId30"/>
    <p:sldId id="286" r:id="rId31"/>
    <p:sldId id="28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0D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notesViewPr>
    <p:cSldViewPr>
      <p:cViewPr varScale="1">
        <p:scale>
          <a:sx n="100" d="100"/>
          <a:sy n="100" d="100"/>
        </p:scale>
        <p:origin x="-264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B742E56-C846-4E4D-A817-40A411AB2E8B}" type="datetimeFigureOut">
              <a:rPr lang="en-US"/>
              <a:pPr>
                <a:defRPr/>
              </a:pPr>
              <a:t>6/17/2013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16D79F-A59F-4537-A5AA-2F1AFCB2EDD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601BEC4-3EFE-4062-8AD3-0838586331F1}" type="datetimeFigureOut">
              <a:rPr lang="en-US"/>
              <a:pPr>
                <a:defRPr/>
              </a:pPr>
              <a:t>6/17/2013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EDEFC94-7462-423E-BEB6-56DA149CC9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B2CAA6-4C96-410A-B781-4D026A8D8C84}" type="slidenum">
              <a:rPr lang="en-US"/>
              <a:pPr fontAlgn="base">
                <a:spcBef>
                  <a:spcPct val="0"/>
                </a:spcBef>
                <a:spcAft>
                  <a:spcPct val="0"/>
                </a:spcAft>
                <a:defRPr/>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standard defines ventilation system design requirements that provide environmental control for comfort, asepsis and odor in health care facilities</a:t>
            </a:r>
          </a:p>
          <a:p>
            <a:pPr eaLnBrk="1" hangingPunct="1">
              <a:spcBef>
                <a:spcPct val="0"/>
              </a:spcBef>
            </a:pPr>
            <a:endParaRPr lang="en-US" smtClean="0"/>
          </a:p>
          <a:p>
            <a:pPr eaLnBrk="1" hangingPunct="1">
              <a:spcBef>
                <a:spcPct val="0"/>
              </a:spcBef>
            </a:pPr>
            <a:r>
              <a:rPr lang="en-US" smtClean="0"/>
              <a:t>It provides control for comfort, infection and odor in health care facilities, including hospitals, nursing homes and outpatient facilities. The standard takes into consideration chemical, physical and biological airborne contaminants that can affect delivery of </a:t>
            </a:r>
            <a:r>
              <a:rPr lang="en-US" b="1" smtClean="0"/>
              <a:t>medical care to patients, the convalescence of patients and the safety of health care workers and visitors</a:t>
            </a:r>
            <a:r>
              <a:rPr lang="en-US" smtClean="0"/>
              <a:t>.</a:t>
            </a:r>
          </a:p>
          <a:p>
            <a:pPr eaLnBrk="1" hangingPunct="1">
              <a:spcBef>
                <a:spcPct val="0"/>
              </a:spcBef>
            </a:pPr>
            <a:endParaRPr lang="en-US" smtClean="0"/>
          </a:p>
          <a:p>
            <a:pPr eaLnBrk="1" hangingPunct="1">
              <a:spcBef>
                <a:spcPct val="0"/>
              </a:spcBef>
            </a:pPr>
            <a:r>
              <a:rPr lang="en-US" smtClean="0"/>
              <a:t>Standard 170 applies to new buildings, additions to existing buildings, and those alterations to existing buildings that are identified within this standard. </a:t>
            </a:r>
          </a:p>
          <a:p>
            <a:pPr eaLnBrk="1" hangingPunct="1">
              <a:spcBef>
                <a:spcPct val="0"/>
              </a:spcBef>
            </a:pPr>
            <a:r>
              <a:rPr lang="en-US" smtClean="0"/>
              <a:t> </a:t>
            </a:r>
          </a:p>
          <a:p>
            <a:pPr eaLnBrk="1" hangingPunct="1">
              <a:spcBef>
                <a:spcPct val="0"/>
              </a:spcBef>
            </a:pPr>
            <a:endParaRPr lang="en-US" smtClean="0"/>
          </a:p>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BD97CF-F05D-4F44-A683-AC0A049A2C1F}" type="slidenum">
              <a:rPr lang="en-US"/>
              <a:pPr fontAlgn="base">
                <a:spcBef>
                  <a:spcPct val="0"/>
                </a:spcBef>
                <a:spcAft>
                  <a:spcPct val="0"/>
                </a:spcAft>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Standard 90.1 sets design requirements for the efficient use of energy in buildings. Its requirements apply to:</a:t>
            </a:r>
          </a:p>
          <a:p>
            <a:pPr eaLnBrk="1" hangingPunct="1">
              <a:spcBef>
                <a:spcPct val="0"/>
              </a:spcBef>
              <a:buFontTx/>
              <a:buChar char="•"/>
            </a:pPr>
            <a:r>
              <a:rPr lang="en-US" smtClean="0"/>
              <a:t>the building envelope </a:t>
            </a:r>
          </a:p>
          <a:p>
            <a:pPr eaLnBrk="1" hangingPunct="1">
              <a:spcBef>
                <a:spcPct val="0"/>
              </a:spcBef>
              <a:buFontTx/>
              <a:buChar char="•"/>
            </a:pPr>
            <a:r>
              <a:rPr lang="en-US" smtClean="0"/>
              <a:t>distribution of energy </a:t>
            </a:r>
          </a:p>
          <a:p>
            <a:pPr eaLnBrk="1" hangingPunct="1">
              <a:spcBef>
                <a:spcPct val="0"/>
              </a:spcBef>
              <a:buFontTx/>
              <a:buChar char="•"/>
            </a:pPr>
            <a:r>
              <a:rPr lang="en-US" smtClean="0"/>
              <a:t>systems and equipment for auxiliaries </a:t>
            </a:r>
          </a:p>
          <a:p>
            <a:pPr eaLnBrk="1" hangingPunct="1">
              <a:spcBef>
                <a:spcPct val="0"/>
              </a:spcBef>
              <a:buFontTx/>
              <a:buChar char="•"/>
            </a:pPr>
            <a:r>
              <a:rPr lang="en-US" smtClean="0"/>
              <a:t>heating, ventilation, air conditioning, water heating </a:t>
            </a:r>
          </a:p>
          <a:p>
            <a:pPr eaLnBrk="1" hangingPunct="1">
              <a:spcBef>
                <a:spcPct val="0"/>
              </a:spcBef>
              <a:buFontTx/>
              <a:buChar char="•"/>
            </a:pPr>
            <a:r>
              <a:rPr lang="en-US" smtClean="0"/>
              <a:t>electric power and lighting. </a:t>
            </a:r>
          </a:p>
          <a:p>
            <a:pPr eaLnBrk="1" hangingPunct="1">
              <a:spcBef>
                <a:spcPct val="0"/>
              </a:spcBef>
            </a:pPr>
            <a:endParaRPr lang="en-US" smtClean="0"/>
          </a:p>
          <a:p>
            <a:pPr eaLnBrk="1" hangingPunct="1">
              <a:spcBef>
                <a:spcPct val="0"/>
              </a:spcBef>
            </a:pPr>
            <a:r>
              <a:rPr lang="en-US" smtClean="0"/>
              <a:t>The 2010 standard resulted in more than 30 percent energy savings can be achieved  vs. the 2004 standard. Without plug loads, site energy savings are 32.6 percent and energy cost savings 30.1 percent. Including plug loads, the site energy savings are estimated at 25.5 percent and energy cost savings 24 percent.</a:t>
            </a:r>
          </a:p>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4C33C5-1412-4B6E-B9FE-F0A541060EBD}" type="slidenum">
              <a:rPr lang="en-US"/>
              <a:pPr fontAlgn="base">
                <a:spcBef>
                  <a:spcPct val="0"/>
                </a:spcBef>
                <a:spcAft>
                  <a:spcPct val="0"/>
                </a:spcAft>
                <a:defRPr/>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1511300" y="838200"/>
            <a:ext cx="4035425" cy="3027363"/>
          </a:xfrm>
          <a:noFill/>
          <a:ln>
            <a:solidFill>
              <a:srgbClr val="000000"/>
            </a:solidFill>
            <a:miter lim="800000"/>
            <a:headEnd/>
            <a:tailEnd/>
          </a:ln>
        </p:spPr>
      </p:sp>
      <p:sp>
        <p:nvSpPr>
          <p:cNvPr id="37891" name="Rectangle 3"/>
          <p:cNvSpPr>
            <a:spLocks noGrp="1"/>
          </p:cNvSpPr>
          <p:nvPr>
            <p:ph type="body" idx="1"/>
          </p:nvPr>
        </p:nvSpPr>
        <p:spPr bwMode="auto">
          <a:xfrm>
            <a:off x="598488" y="4227513"/>
            <a:ext cx="5780087" cy="4308475"/>
          </a:xfrm>
          <a:noFill/>
        </p:spPr>
        <p:txBody>
          <a:bodyPr wrap="square" numCol="1" anchor="t" anchorCtr="0" compatLnSpc="1">
            <a:prstTxWarp prst="textNoShape">
              <a:avLst/>
            </a:prstTxWarp>
          </a:bodyPr>
          <a:lstStyle/>
          <a:p>
            <a:pPr eaLnBrk="1" hangingPunct="1">
              <a:spcBef>
                <a:spcPct val="0"/>
              </a:spcBef>
            </a:pPr>
            <a:r>
              <a:rPr lang="en-US" smtClean="0"/>
              <a:t>90.1 is a standard, that is written in language so it can easily be adopted into a local code. So, how does the process take this from a standard to a code in a state or city?</a:t>
            </a:r>
          </a:p>
          <a:p>
            <a:pPr eaLnBrk="1" hangingPunct="1">
              <a:spcBef>
                <a:spcPct val="0"/>
              </a:spcBef>
            </a:pPr>
            <a:endParaRPr lang="en-US" smtClean="0"/>
          </a:p>
          <a:p>
            <a:pPr eaLnBrk="1" hangingPunct="1">
              <a:spcBef>
                <a:spcPct val="0"/>
              </a:spcBef>
            </a:pPr>
            <a:r>
              <a:rPr lang="en-US" smtClean="0"/>
              <a:t>ASHRAE 90.1 is adopted by reference by the National Fire Protection Association, so if a locale adopts NFPA, it adopts 90.1.</a:t>
            </a:r>
          </a:p>
          <a:p>
            <a:pPr eaLnBrk="1" hangingPunct="1">
              <a:spcBef>
                <a:spcPct val="0"/>
              </a:spcBef>
            </a:pPr>
            <a:endParaRPr lang="en-US" smtClean="0"/>
          </a:p>
          <a:p>
            <a:pPr eaLnBrk="1" hangingPunct="1">
              <a:spcBef>
                <a:spcPct val="0"/>
              </a:spcBef>
            </a:pPr>
            <a:r>
              <a:rPr lang="en-US" smtClean="0"/>
              <a:t>The International Code Council has also developed a single set of regulatory documents for use by states and other locales. One of the International Code documents is the International Energy Conservation Code. The 2009 IECC has two paths within its chapter 5. The first is to comply with 90.1-2007. Or one can follow the prescriptive requirements of the rest of Chapter 5. Many of those requirements are similar, but not identical to 90.1-2007.</a:t>
            </a:r>
          </a:p>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1358900" y="838200"/>
            <a:ext cx="4035425" cy="3027363"/>
          </a:xfrm>
          <a:noFill/>
          <a:ln>
            <a:solidFill>
              <a:srgbClr val="000000"/>
            </a:solidFill>
            <a:miter lim="800000"/>
            <a:headEnd/>
            <a:tailEnd/>
          </a:ln>
        </p:spPr>
      </p:sp>
      <p:sp>
        <p:nvSpPr>
          <p:cNvPr id="38915" name="Rectangle 3"/>
          <p:cNvSpPr>
            <a:spLocks noGrp="1"/>
          </p:cNvSpPr>
          <p:nvPr>
            <p:ph type="body" idx="1"/>
          </p:nvPr>
        </p:nvSpPr>
        <p:spPr bwMode="auto">
          <a:xfrm>
            <a:off x="598488" y="4227513"/>
            <a:ext cx="5780087" cy="4308475"/>
          </a:xfrm>
          <a:noFill/>
        </p:spPr>
        <p:txBody>
          <a:bodyPr wrap="square" numCol="1" anchor="t" anchorCtr="0" compatLnSpc="1">
            <a:prstTxWarp prst="textNoShape">
              <a:avLst/>
            </a:prstTxWarp>
          </a:bodyPr>
          <a:lstStyle/>
          <a:p>
            <a:pPr eaLnBrk="1" hangingPunct="1">
              <a:spcBef>
                <a:spcPct val="0"/>
              </a:spcBef>
            </a:pPr>
            <a:r>
              <a:rPr lang="en-US" smtClean="0"/>
              <a:t>90.1 is also used by the U.S. Green Building Council’s Leadership in Energy and Environmental Design (or LEED) products.</a:t>
            </a:r>
          </a:p>
          <a:p>
            <a:pPr eaLnBrk="1" hangingPunct="1">
              <a:spcBef>
                <a:spcPct val="0"/>
              </a:spcBef>
            </a:pPr>
            <a:endParaRPr lang="en-US" smtClean="0"/>
          </a:p>
          <a:p>
            <a:pPr eaLnBrk="1" hangingPunct="1">
              <a:spcBef>
                <a:spcPct val="0"/>
              </a:spcBef>
            </a:pPr>
            <a:r>
              <a:rPr lang="en-US" smtClean="0"/>
              <a:t>In LEED 2009 (sometimes referred to as version 3) One’s building must use 10% lower energy cost than a building that meets the requirements of 90.1-2007. In addition, points must be earned to achieve higher levels of LEED recognition. From an energy perspective, for each 2% additional energy cost reduction, a point is earned, up to a maximum of 19 points for a 48% reduction.</a:t>
            </a:r>
          </a:p>
          <a:p>
            <a:pPr eaLnBrk="1" hangingPunct="1">
              <a:spcBef>
                <a:spcPct val="0"/>
              </a:spcBef>
            </a:pPr>
            <a:endParaRPr lang="en-US" smtClean="0"/>
          </a:p>
          <a:p>
            <a:pPr eaLnBrk="1" hangingPunct="1">
              <a:spcBef>
                <a:spcPct val="0"/>
              </a:spcBef>
            </a:pPr>
            <a:r>
              <a:rPr lang="en-US" smtClean="0"/>
              <a:t>It’s expected that as 90.1 is changed, local jurisdictions will move toward its adoption, either directly or through IECC, and the LEED products will also use the newer version as its basis.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late 2009, ASHRAE, the Illuminating Engineering Society (IES) and the U.S. Green Building Council (USGBC) published the nation’s first code-intended standard for high-performance buildings. Standard 189.1, </a:t>
            </a:r>
            <a:r>
              <a:rPr lang="en-US" i="1" smtClean="0"/>
              <a:t>Standard for the Design of High-Performance, Green Buildings Except Low-Rise Residential Buildings. </a:t>
            </a:r>
            <a:r>
              <a:rPr lang="en-US" smtClean="0"/>
              <a:t>The standard is not a building rating system, but rather provides minimum requirements for high-performance, green buildings as developed through industry-wide consensus.</a:t>
            </a:r>
          </a:p>
          <a:p>
            <a:pPr eaLnBrk="1" hangingPunct="1">
              <a:spcBef>
                <a:spcPct val="0"/>
              </a:spcBef>
            </a:pPr>
            <a:endParaRPr lang="en-US" smtClean="0"/>
          </a:p>
          <a:p>
            <a:pPr eaLnBrk="1" hangingPunct="1">
              <a:spcBef>
                <a:spcPct val="0"/>
              </a:spcBef>
            </a:pPr>
            <a:r>
              <a:rPr lang="en-US" smtClean="0"/>
              <a:t>189.1 is more stringent than Standard 90.1 and contains mandatory provisions regarding indoor environmental quality. It also covers site sustainability, water use efficiency and the building’s impact on the atmosphere, materials and resources. </a:t>
            </a:r>
          </a:p>
          <a:p>
            <a:pPr eaLnBrk="1" hangingPunct="1">
              <a:spcBef>
                <a:spcPct val="0"/>
              </a:spcBef>
            </a:pPr>
            <a:endParaRPr lang="en-US" smtClean="0"/>
          </a:p>
          <a:p>
            <a:pPr eaLnBrk="1" hangingPunct="1">
              <a:spcBef>
                <a:spcPct val="0"/>
              </a:spcBef>
            </a:pPr>
            <a:r>
              <a:rPr lang="en-US" smtClean="0"/>
              <a:t>A few ways that people in the local community may see the effects of 189.1 are…(refer to slide)</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8497C5-0A7B-43F9-B38D-14928AB83B82}" type="slidenum">
              <a:rPr lang="en-US"/>
              <a:pPr fontAlgn="base">
                <a:spcBef>
                  <a:spcPct val="0"/>
                </a:spcBef>
                <a:spcAft>
                  <a:spcPct val="0"/>
                </a:spcAft>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286A68-1906-4AD9-81EB-088920132313}" type="slidenum">
              <a:rPr lang="en-US" smtClean="0"/>
              <a:pPr>
                <a:defRPr/>
              </a:pPr>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standard specifies the combinations of indoor thermal environmental factors and personal factors that will produce thermal environmental conditions acceptable to 80 percent or more of the occupants. </a:t>
            </a:r>
          </a:p>
          <a:p>
            <a:pPr eaLnBrk="1" hangingPunct="1">
              <a:spcBef>
                <a:spcPct val="0"/>
              </a:spcBef>
            </a:pPr>
            <a:endParaRPr lang="en-US" smtClean="0"/>
          </a:p>
          <a:p>
            <a:pPr eaLnBrk="1" hangingPunct="1">
              <a:spcBef>
                <a:spcPct val="0"/>
              </a:spcBef>
            </a:pPr>
            <a:r>
              <a:rPr lang="en-US" smtClean="0"/>
              <a:t>Almost everyone has had run-in with coworkers over the fight to control the thermostat—Standard 55 directly affects the comfort of a person’s indoor environment, and they probably don’t even know it’s ASHRAE putting an end to the “too hot/too cold” debate. This standard is particularly relevant to </a:t>
            </a:r>
            <a:r>
              <a:rPr lang="en-US" b="1" smtClean="0"/>
              <a:t>building owners and managers</a:t>
            </a:r>
            <a:r>
              <a:rPr lang="en-US" smtClean="0"/>
              <a:t>, who must field these complaints.</a:t>
            </a:r>
          </a:p>
          <a:p>
            <a:pPr eaLnBrk="1" hangingPunct="1">
              <a:spcBef>
                <a:spcPct val="0"/>
              </a:spcBef>
            </a:pPr>
            <a:endParaRPr lang="en-US" smtClean="0"/>
          </a:p>
          <a:p>
            <a:pPr eaLnBrk="1" hangingPunct="1">
              <a:spcBef>
                <a:spcPct val="0"/>
              </a:spcBef>
            </a:pPr>
            <a:r>
              <a:rPr lang="en-US" smtClean="0"/>
              <a:t>These environmental factors include temperature, thermal radiation, humidity and air speed, while personal factors are activity and clothing.</a:t>
            </a:r>
          </a:p>
          <a:p>
            <a:pPr eaLnBrk="1" hangingPunct="1">
              <a:spcBef>
                <a:spcPct val="0"/>
              </a:spcBef>
            </a:pPr>
            <a:endParaRPr lang="en-US" smtClean="0"/>
          </a:p>
          <a:p>
            <a:pPr eaLnBrk="1" hangingPunct="1">
              <a:spcBef>
                <a:spcPct val="0"/>
              </a:spcBef>
            </a:pPr>
            <a:r>
              <a:rPr lang="en-US" smtClean="0"/>
              <a:t>To be specific, temperatures in the winter should range from 68-74°F and 73-79°F in the summer, according to the standard.</a:t>
            </a:r>
          </a:p>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CBA117-74E2-4981-BA60-0336272A2185}" type="slidenum">
              <a:rPr lang="en-US"/>
              <a:pPr fontAlgn="base">
                <a:spcBef>
                  <a:spcPct val="0"/>
                </a:spcBef>
                <a:spcAft>
                  <a:spcPct val="0"/>
                </a:spcAft>
                <a:defRPr/>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xfrm>
            <a:off x="609600" y="4343400"/>
            <a:ext cx="5486400" cy="4114800"/>
          </a:xfrm>
          <a:noFill/>
        </p:spPr>
        <p:txBody>
          <a:bodyPr wrap="square" numCol="1" anchor="t" anchorCtr="0" compatLnSpc="1">
            <a:prstTxWarp prst="textNoShape">
              <a:avLst/>
            </a:prstTxWarp>
          </a:bodyPr>
          <a:lstStyle/>
          <a:p>
            <a:pPr eaLnBrk="1" hangingPunct="1">
              <a:spcBef>
                <a:spcPct val="0"/>
              </a:spcBef>
            </a:pPr>
            <a:r>
              <a:rPr lang="en-US" smtClean="0"/>
              <a:t>The purpose of Standard 62.1 is to specify minimum ventilation rates and other measures intended to provide indoor air quality that is acceptable to human occupants and that minimizes adverse health effects. </a:t>
            </a:r>
          </a:p>
          <a:p>
            <a:pPr eaLnBrk="1" hangingPunct="1">
              <a:spcBef>
                <a:spcPct val="0"/>
              </a:spcBef>
            </a:pPr>
            <a:endParaRPr lang="en-US" smtClean="0"/>
          </a:p>
          <a:p>
            <a:pPr eaLnBrk="1" hangingPunct="1">
              <a:spcBef>
                <a:spcPct val="0"/>
              </a:spcBef>
            </a:pPr>
            <a:r>
              <a:rPr lang="en-US" b="1" smtClean="0"/>
              <a:t>The standard plays an important role around the world in providing for occupants’ well-being by improving indoor air quality. </a:t>
            </a:r>
            <a:r>
              <a:rPr lang="en-US" smtClean="0"/>
              <a:t>The standard provides guidance for the design and operation of HVAC systems for a range of building types and functions. It includes minimum requirements for maintaining a safe, healthy and comfortable indoor environment for building occupants.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629F1-A4E2-44E4-8C76-191D82EFB754}" type="slidenum">
              <a:rPr lang="en-US"/>
              <a:pPr fontAlgn="base">
                <a:spcBef>
                  <a:spcPct val="0"/>
                </a:spcBef>
                <a:spcAft>
                  <a:spcPct val="0"/>
                </a:spcAft>
                <a:defRPr/>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Standard 62.2 limits sources of pollutants and requires a small amount of mechanical ventilation to provide dilution for unavoidable contaminants in homes. The standard ensures that HVAC and other systems work together to effectively ventilate homes and minimize sources of indoor pollution.</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0696B1-2D71-4386-82F9-05D9D6CFBDED}" type="slidenum">
              <a:rPr lang="en-US"/>
              <a:pPr fontAlgn="base">
                <a:spcBef>
                  <a:spcPct val="0"/>
                </a:spcBef>
                <a:spcAft>
                  <a:spcPct val="0"/>
                </a:spcAft>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l="-1000" t="-1000" r="-1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225"/>
            <a:ext cx="7772400" cy="1470025"/>
          </a:xfrm>
        </p:spPr>
        <p:txBody>
          <a:bodyPr/>
          <a:lstStyle>
            <a:lvl1pPr>
              <a:defRPr b="1">
                <a:solidFill>
                  <a:schemeClr val="bg2"/>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19050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D269A9E-C2BD-456A-8E97-8216D314E097}"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842B07-22FF-459B-B20C-2F35E65D8BE2}"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9B6BFA-2BE1-4CEF-9D2E-14EE2512F6C7}"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EC42FA-7E68-4F4D-95FB-24B60CD85A7B}"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90D933-C734-4932-A738-EB0A6AE6836A}"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AD8BF3-3A57-4842-937F-515EF7F98CFB}" type="slidenum">
              <a:rPr lang="en-US"/>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26DBAC-D59B-4A9D-BF78-8B9463780C63}"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E0901B-2331-4571-8270-988101D35BD4}" type="slidenum">
              <a:rPr lang="en-US"/>
              <a:pPr>
                <a:defRPr/>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868745-8CD0-4E27-ABAB-0A6A7267E12E}"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F08508-B450-4A8E-970C-2704D0509FA7}" type="slidenum">
              <a:rPr lang="en-US"/>
              <a:pPr>
                <a:defRPr/>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908BF5-CC38-4F9C-ACAE-8586FE11934E}"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0A8C08-5DE6-4F41-AA14-F197901F5336}" type="slidenum">
              <a:rPr lang="en-US"/>
              <a:pPr>
                <a:defRPr/>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D9D950-9BF2-4720-B272-B86E1ECB9F56}" type="datetimeFigureOut">
              <a:rPr lang="en-US"/>
              <a:pPr>
                <a:defRPr/>
              </a:pPr>
              <a:t>6/17/2013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2467BC-584F-463F-A109-B23DC167107E}" type="slidenum">
              <a:rPr lang="en-US"/>
              <a:pPr>
                <a:defRPr/>
              </a:pPr>
              <a:t>‹#›</a:t>
            </a:fld>
            <a:endParaRPr lang="en-US"/>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D27766-6483-4E0F-989D-D1BA5CFB04E1}" type="datetimeFigureOut">
              <a:rPr lang="en-US"/>
              <a:pPr>
                <a:defRPr/>
              </a:pPr>
              <a:t>6/17/2013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646910-9F19-46C6-BEBB-D62CD94EA3ED}" type="slidenum">
              <a:rPr lang="en-US"/>
              <a:pPr>
                <a:defRPr/>
              </a:pPr>
              <a:t>‹#›</a:t>
            </a:fld>
            <a:endParaRPr lang="en-US"/>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F02550-214C-4759-9F1E-B9BFD598F2C8}" type="datetimeFigureOut">
              <a:rPr lang="en-US"/>
              <a:pPr>
                <a:defRPr/>
              </a:pPr>
              <a:t>6/17/2013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232B81-46C8-4A9B-B69E-00E7BC224C30}" type="slidenum">
              <a:rPr lang="en-US"/>
              <a:pPr>
                <a:defRPr/>
              </a:pPr>
              <a:t>‹#›</a:t>
            </a:fld>
            <a:endParaRPr lang="en-US"/>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7DBA95-D30A-4C31-8640-DC1163FE8D5F}" type="datetimeFigureOut">
              <a:rPr lang="en-US"/>
              <a:pPr>
                <a:defRPr/>
              </a:pPr>
              <a:t>6/17/2013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DF56BBA-51B3-4541-8ACC-520E368B5E37}" type="slidenum">
              <a:rPr lang="en-US"/>
              <a:pPr>
                <a:defRPr/>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D1F93F-215B-4F85-9D15-BB4B43D20D98}" type="datetimeFigureOut">
              <a:rPr lang="en-US"/>
              <a:pPr>
                <a:defRPr/>
              </a:pPr>
              <a:t>6/17/2013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B9C92F-314F-4CFA-BB8D-0A33128381FB}"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D98683-6B7B-49E6-AAA9-C7F9450A4B54}"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0EC123-31EA-4CCA-AED8-EECB337FA600}" type="slidenum">
              <a:rPr lang="en-US"/>
              <a:pPr>
                <a:defRPr/>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9B9276-5FCF-4E8E-81B2-98AB777784D8}" type="datetimeFigureOut">
              <a:rPr lang="en-US"/>
              <a:pPr>
                <a:defRPr/>
              </a:pPr>
              <a:t>6/17/2013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22434-6EA1-457D-970C-AAF95AE325B4}" type="slidenum">
              <a:rPr lang="en-US"/>
              <a:pPr>
                <a:defRPr/>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EFF047-EEBE-4483-BFF8-C6D1469B9C8D}"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6FDA2-7973-4DCE-8155-447C76DF3D57}" type="slidenum">
              <a:rPr lang="en-US"/>
              <a:pPr>
                <a:defRPr/>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273B88-C48D-4169-B7E3-A2EC61081EDE}"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7C1E4F-B3E3-49A0-B9DD-B149A765232B}" type="slidenum">
              <a:rPr lang="en-US"/>
              <a:pPr>
                <a:defRPr/>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9AF853-AB7F-4E9E-AA4A-A6A1DA78B357}"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9AB028-0E90-4C6B-808D-0C3CF7FCF9E8}" type="slidenum">
              <a:rPr lang="en-US"/>
              <a:pPr>
                <a:defRPr/>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EA3AE2-9CC4-4F10-902E-C2D690DBC7FC}"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D8217A-BE82-4DA8-B1EA-E4CE3ED128FD}" type="slidenum">
              <a:rPr lang="en-US"/>
              <a:pPr>
                <a:defRPr/>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604C62-4C7C-4DC4-95A4-539B193EBDFF}"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687147-8D12-4BFC-8A6D-708FFCE2C4A2}" type="slidenum">
              <a:rPr lang="en-US"/>
              <a:pPr>
                <a:defRPr/>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D914E6C-99FE-410C-BEEE-2DFF6822D1C8}" type="datetimeFigureOut">
              <a:rPr lang="en-US"/>
              <a:pPr>
                <a:defRPr/>
              </a:pPr>
              <a:t>6/17/2013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15B3BA-05E3-4DCE-9469-0FF8DEEAAF4A}" type="slidenum">
              <a:rPr lang="en-US"/>
              <a:pPr>
                <a:defRPr/>
              </a:pPr>
              <a:t>‹#›</a:t>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9D6A82-E529-4474-AB12-1BC72EC1828B}" type="datetimeFigureOut">
              <a:rPr lang="en-US"/>
              <a:pPr>
                <a:defRPr/>
              </a:pPr>
              <a:t>6/17/2013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6165BD-F976-4971-82AC-D3D2460724DE}" type="slidenum">
              <a:rPr lang="en-US"/>
              <a:pPr>
                <a:defRPr/>
              </a:pPr>
              <a:t>‹#›</a:t>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81A6D5-683C-44DB-B760-84FBBE542A9A}" type="datetimeFigureOut">
              <a:rPr lang="en-US"/>
              <a:pPr>
                <a:defRPr/>
              </a:pPr>
              <a:t>6/17/2013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02FD57-A61E-4A22-A8F3-4EBC7DD4CE17}" type="slidenum">
              <a:rPr lang="en-US"/>
              <a:pPr>
                <a:defRPr/>
              </a:pPr>
              <a:t>‹#›</a:t>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596F43-3D7C-4423-8B3B-011B70A021E0}" type="datetimeFigureOut">
              <a:rPr lang="en-US"/>
              <a:pPr>
                <a:defRPr/>
              </a:pPr>
              <a:t>6/17/2013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013488-0F1A-4E96-9B27-B2BF645FD868}"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EFD2D2-5023-47D7-8E99-A203F47AD6C8}"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0DD4F2-3D44-492C-B357-B98B2EECAF49}" type="slidenum">
              <a:rPr lang="en-US"/>
              <a:pPr>
                <a:defRPr/>
              </a:pPr>
              <a:t>‹#›</a:t>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F863E3-DA36-4968-8F4C-BBD01E981E53}" type="datetimeFigureOut">
              <a:rPr lang="en-US"/>
              <a:pPr>
                <a:defRPr/>
              </a:pPr>
              <a:t>6/17/2013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4AE052-E1C9-4915-A6BB-F59887689A6F}" type="slidenum">
              <a:rPr lang="en-US"/>
              <a:pPr>
                <a:defRPr/>
              </a:pPr>
              <a:t>‹#›</a:t>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AA11CA-874D-4C88-BEE8-88E1C2B66F8C}" type="datetimeFigureOut">
              <a:rPr lang="en-US"/>
              <a:pPr>
                <a:defRPr/>
              </a:pPr>
              <a:t>6/17/2013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12BF64-23B4-4AC5-9CD8-B8B4E56D6767}" type="slidenum">
              <a:rPr lang="en-US"/>
              <a:pPr>
                <a:defRPr/>
              </a:pPr>
              <a:t>‹#›</a:t>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B8BD76-D311-4E9C-BB73-018D24516BAF}"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A37DFC-7283-47B2-8662-DBE6F3175042}" type="slidenum">
              <a:rPr lang="en-US"/>
              <a:pPr>
                <a:defRPr/>
              </a:pPr>
              <a:t>‹#›</a:t>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40545A-EC05-4932-BDBC-EB7CBF99F6C0}" type="datetimeFigureOut">
              <a:rPr lang="en-US"/>
              <a:pPr>
                <a:defRPr/>
              </a:pPr>
              <a:t>6/17/2013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03DCC4-0FFF-4BC5-B253-719F3C6486ED}"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1CD972-F75B-4014-9163-275BCE2A231D}" type="datetimeFigureOut">
              <a:rPr lang="en-US"/>
              <a:pPr>
                <a:defRPr/>
              </a:pPr>
              <a:t>6/17/2013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72AD86-2687-4E28-ADD5-46B5B7C8D42D}"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35F7FC-1520-4C72-A482-8437D4C44EE2}" type="datetimeFigureOut">
              <a:rPr lang="en-US"/>
              <a:pPr>
                <a:defRPr/>
              </a:pPr>
              <a:t>6/17/2013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9E7752-80F6-4871-81A8-F7824CA68EA0}"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A1CBAA-84C9-4545-898E-E98C6BBAA800}" type="datetimeFigureOut">
              <a:rPr lang="en-US"/>
              <a:pPr>
                <a:defRPr/>
              </a:pPr>
              <a:t>6/17/2013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C14E80-734F-4B55-9254-061FCA668875}"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C0B014-2007-4592-BDE3-CA428959D8E1}" type="datetimeFigureOut">
              <a:rPr lang="en-US"/>
              <a:pPr>
                <a:defRPr/>
              </a:pPr>
              <a:t>6/17/2013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F202CD6-801C-4C36-A4B7-D494BA91449D}"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2FEE38-E747-4707-AA83-C299122EA5C9}" type="datetimeFigureOut">
              <a:rPr lang="en-US"/>
              <a:pPr>
                <a:defRPr/>
              </a:pPr>
              <a:t>6/17/2013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6FF6AB-CAD0-4B81-9BF2-5B59E1752B5B}"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ACCDFF-DD36-43BF-A63E-1F813A176012}" type="datetimeFigureOut">
              <a:rPr lang="en-US"/>
              <a:pPr>
                <a:defRPr/>
              </a:pPr>
              <a:t>6/17/2013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92568E-7484-4176-A342-6AD7F184E919}"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863F6C6-0B47-4D06-BB3C-A5768A0A31C5}" type="datetimeFigureOut">
              <a:rPr lang="en-US"/>
              <a:pPr>
                <a:defRPr/>
              </a:pPr>
              <a:t>6/17/2013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B783B0-74DA-4D5E-8812-FE25F639D3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spd="med">
    <p:fade thruBlk="1"/>
  </p:transition>
  <p:txStyles>
    <p:titleStyle>
      <a:lvl1pPr algn="ctr" rtl="0" eaLnBrk="0" fontAlgn="base" hangingPunct="0">
        <a:spcBef>
          <a:spcPct val="0"/>
        </a:spcBef>
        <a:spcAft>
          <a:spcPct val="0"/>
        </a:spcAft>
        <a:defRPr sz="4400" b="1" kern="1200">
          <a:solidFill>
            <a:schemeClr val="bg2"/>
          </a:solidFill>
          <a:effectLst>
            <a:outerShdw blurRad="38100" dist="38100" dir="2700000" algn="tl">
              <a:srgbClr val="000000">
                <a:alpha val="43137"/>
              </a:srgbClr>
            </a:outerShdw>
          </a:effectLst>
          <a:latin typeface="Century" pitchFamily="18" charset="0"/>
          <a:ea typeface="Tahoma" pitchFamily="34" charset="0"/>
          <a:cs typeface="Tahoma" pitchFamily="34" charset="0"/>
        </a:defRPr>
      </a:lvl1pPr>
      <a:lvl2pPr algn="ctr" rtl="0" eaLnBrk="0" fontAlgn="base" hangingPunct="0">
        <a:spcBef>
          <a:spcPct val="0"/>
        </a:spcBef>
        <a:spcAft>
          <a:spcPct val="0"/>
        </a:spcAft>
        <a:defRPr sz="4400" b="1">
          <a:solidFill>
            <a:schemeClr val="bg2"/>
          </a:solidFill>
          <a:latin typeface="Century" pitchFamily="18" charset="0"/>
          <a:cs typeface="Tahoma" pitchFamily="34" charset="0"/>
        </a:defRPr>
      </a:lvl2pPr>
      <a:lvl3pPr algn="ctr" rtl="0" eaLnBrk="0" fontAlgn="base" hangingPunct="0">
        <a:spcBef>
          <a:spcPct val="0"/>
        </a:spcBef>
        <a:spcAft>
          <a:spcPct val="0"/>
        </a:spcAft>
        <a:defRPr sz="4400" b="1">
          <a:solidFill>
            <a:schemeClr val="bg2"/>
          </a:solidFill>
          <a:latin typeface="Century" pitchFamily="18" charset="0"/>
          <a:cs typeface="Tahoma" pitchFamily="34" charset="0"/>
        </a:defRPr>
      </a:lvl3pPr>
      <a:lvl4pPr algn="ctr" rtl="0" eaLnBrk="0" fontAlgn="base" hangingPunct="0">
        <a:spcBef>
          <a:spcPct val="0"/>
        </a:spcBef>
        <a:spcAft>
          <a:spcPct val="0"/>
        </a:spcAft>
        <a:defRPr sz="4400" b="1">
          <a:solidFill>
            <a:schemeClr val="bg2"/>
          </a:solidFill>
          <a:latin typeface="Century" pitchFamily="18" charset="0"/>
          <a:cs typeface="Tahoma" pitchFamily="34" charset="0"/>
        </a:defRPr>
      </a:lvl4pPr>
      <a:lvl5pPr algn="ctr" rtl="0" eaLnBrk="0" fontAlgn="base" hangingPunct="0">
        <a:spcBef>
          <a:spcPct val="0"/>
        </a:spcBef>
        <a:spcAft>
          <a:spcPct val="0"/>
        </a:spcAft>
        <a:defRPr sz="4400" b="1">
          <a:solidFill>
            <a:schemeClr val="bg2"/>
          </a:solidFill>
          <a:latin typeface="Century" pitchFamily="18" charset="0"/>
          <a:cs typeface="Tahoma" pitchFamily="34" charset="0"/>
        </a:defRPr>
      </a:lvl5pPr>
      <a:lvl6pPr marL="457200" algn="ctr" rtl="0" fontAlgn="base">
        <a:spcBef>
          <a:spcPct val="0"/>
        </a:spcBef>
        <a:spcAft>
          <a:spcPct val="0"/>
        </a:spcAft>
        <a:defRPr sz="4400" b="1">
          <a:solidFill>
            <a:schemeClr val="bg2"/>
          </a:solidFill>
          <a:latin typeface="Century" pitchFamily="18" charset="0"/>
          <a:cs typeface="Tahoma" pitchFamily="34" charset="0"/>
        </a:defRPr>
      </a:lvl6pPr>
      <a:lvl7pPr marL="914400" algn="ctr" rtl="0" fontAlgn="base">
        <a:spcBef>
          <a:spcPct val="0"/>
        </a:spcBef>
        <a:spcAft>
          <a:spcPct val="0"/>
        </a:spcAft>
        <a:defRPr sz="4400" b="1">
          <a:solidFill>
            <a:schemeClr val="bg2"/>
          </a:solidFill>
          <a:latin typeface="Century" pitchFamily="18" charset="0"/>
          <a:cs typeface="Tahoma" pitchFamily="34" charset="0"/>
        </a:defRPr>
      </a:lvl7pPr>
      <a:lvl8pPr marL="1371600" algn="ctr" rtl="0" fontAlgn="base">
        <a:spcBef>
          <a:spcPct val="0"/>
        </a:spcBef>
        <a:spcAft>
          <a:spcPct val="0"/>
        </a:spcAft>
        <a:defRPr sz="4400" b="1">
          <a:solidFill>
            <a:schemeClr val="bg2"/>
          </a:solidFill>
          <a:latin typeface="Century" pitchFamily="18" charset="0"/>
          <a:cs typeface="Tahoma" pitchFamily="34" charset="0"/>
        </a:defRPr>
      </a:lvl8pPr>
      <a:lvl9pPr marL="1828800" algn="ctr" rtl="0" fontAlgn="base">
        <a:spcBef>
          <a:spcPct val="0"/>
        </a:spcBef>
        <a:spcAft>
          <a:spcPct val="0"/>
        </a:spcAft>
        <a:defRPr sz="4400" b="1">
          <a:solidFill>
            <a:schemeClr val="bg2"/>
          </a:solidFill>
          <a:latin typeface="Century" pitchFamily="18" charset="0"/>
          <a:cs typeface="Tahom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b="1" kern="1200">
          <a:solidFill>
            <a:srgbClr val="595959"/>
          </a:solidFill>
          <a:latin typeface="Century Gothic" pitchFamily="34" charset="0"/>
          <a:ea typeface="Tahoma" pitchFamily="34" charset="0"/>
          <a:cs typeface="Tahoma" pitchFamily="34" charset="0"/>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Century Gothic" pitchFamily="34" charset="0"/>
          <a:ea typeface="Tahoma" pitchFamily="34" charset="0"/>
          <a:cs typeface="Tahoma" pitchFamily="34" charset="0"/>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Century Gothic" pitchFamily="34" charset="0"/>
          <a:ea typeface="Tahoma" pitchFamily="34" charset="0"/>
          <a:cs typeface="Tahoma" pitchFamily="34" charset="0"/>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Century Gothic" pitchFamily="34" charset="0"/>
          <a:ea typeface="Tahoma" pitchFamily="34" charset="0"/>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Century Gothic"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blip>
          <a:srcRect/>
          <a:stretch>
            <a:fillRect l="-3000" t="-1000" r="3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274638"/>
            <a:ext cx="6934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1752600" y="1600200"/>
            <a:ext cx="6934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2685C9C-0DFA-4FFF-AB40-2BE682B6B932}" type="datetimeFigureOut">
              <a:rPr lang="en-US"/>
              <a:pPr>
                <a:defRPr/>
              </a:pPr>
              <a:t>6/17/2013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908B0D-9DF3-4935-A8BF-F03E159905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spd="med">
    <p:fade thruBlk="1"/>
  </p:transition>
  <p:txStyles>
    <p:titleStyle>
      <a:lvl1pPr algn="ctr" rtl="0" eaLnBrk="0" fontAlgn="base" hangingPunct="0">
        <a:spcBef>
          <a:spcPct val="0"/>
        </a:spcBef>
        <a:spcAft>
          <a:spcPct val="0"/>
        </a:spcAft>
        <a:defRPr sz="4400" b="1" kern="1200">
          <a:solidFill>
            <a:srgbClr val="2B80D1"/>
          </a:solidFill>
          <a:effectLst>
            <a:outerShdw blurRad="38100" dist="38100" dir="2700000" algn="tl">
              <a:srgbClr val="000000">
                <a:alpha val="43137"/>
              </a:srgbClr>
            </a:outerShdw>
          </a:effectLst>
          <a:latin typeface="Century" pitchFamily="18" charset="0"/>
          <a:ea typeface="Tahoma" pitchFamily="34" charset="0"/>
          <a:cs typeface="Tahoma" pitchFamily="34" charset="0"/>
        </a:defRPr>
      </a:lvl1pPr>
      <a:lvl2pPr algn="ctr" rtl="0" eaLnBrk="0" fontAlgn="base" hangingPunct="0">
        <a:spcBef>
          <a:spcPct val="0"/>
        </a:spcBef>
        <a:spcAft>
          <a:spcPct val="0"/>
        </a:spcAft>
        <a:defRPr sz="4400" b="1">
          <a:solidFill>
            <a:srgbClr val="2B80D1"/>
          </a:solidFill>
          <a:latin typeface="Century" pitchFamily="18" charset="0"/>
          <a:cs typeface="Tahoma" pitchFamily="34" charset="0"/>
        </a:defRPr>
      </a:lvl2pPr>
      <a:lvl3pPr algn="ctr" rtl="0" eaLnBrk="0" fontAlgn="base" hangingPunct="0">
        <a:spcBef>
          <a:spcPct val="0"/>
        </a:spcBef>
        <a:spcAft>
          <a:spcPct val="0"/>
        </a:spcAft>
        <a:defRPr sz="4400" b="1">
          <a:solidFill>
            <a:srgbClr val="2B80D1"/>
          </a:solidFill>
          <a:latin typeface="Century" pitchFamily="18" charset="0"/>
          <a:cs typeface="Tahoma" pitchFamily="34" charset="0"/>
        </a:defRPr>
      </a:lvl3pPr>
      <a:lvl4pPr algn="ctr" rtl="0" eaLnBrk="0" fontAlgn="base" hangingPunct="0">
        <a:spcBef>
          <a:spcPct val="0"/>
        </a:spcBef>
        <a:spcAft>
          <a:spcPct val="0"/>
        </a:spcAft>
        <a:defRPr sz="4400" b="1">
          <a:solidFill>
            <a:srgbClr val="2B80D1"/>
          </a:solidFill>
          <a:latin typeface="Century" pitchFamily="18" charset="0"/>
          <a:cs typeface="Tahoma" pitchFamily="34" charset="0"/>
        </a:defRPr>
      </a:lvl4pPr>
      <a:lvl5pPr algn="ctr" rtl="0" eaLnBrk="0" fontAlgn="base" hangingPunct="0">
        <a:spcBef>
          <a:spcPct val="0"/>
        </a:spcBef>
        <a:spcAft>
          <a:spcPct val="0"/>
        </a:spcAft>
        <a:defRPr sz="4400" b="1">
          <a:solidFill>
            <a:srgbClr val="2B80D1"/>
          </a:solidFill>
          <a:latin typeface="Century" pitchFamily="18" charset="0"/>
          <a:cs typeface="Tahoma" pitchFamily="34" charset="0"/>
        </a:defRPr>
      </a:lvl5pPr>
      <a:lvl6pPr marL="457200" algn="ctr" rtl="0" fontAlgn="base">
        <a:spcBef>
          <a:spcPct val="0"/>
        </a:spcBef>
        <a:spcAft>
          <a:spcPct val="0"/>
        </a:spcAft>
        <a:defRPr sz="4400" b="1">
          <a:solidFill>
            <a:srgbClr val="2B80D1"/>
          </a:solidFill>
          <a:latin typeface="Century" pitchFamily="18" charset="0"/>
          <a:cs typeface="Tahoma" pitchFamily="34" charset="0"/>
        </a:defRPr>
      </a:lvl6pPr>
      <a:lvl7pPr marL="914400" algn="ctr" rtl="0" fontAlgn="base">
        <a:spcBef>
          <a:spcPct val="0"/>
        </a:spcBef>
        <a:spcAft>
          <a:spcPct val="0"/>
        </a:spcAft>
        <a:defRPr sz="4400" b="1">
          <a:solidFill>
            <a:srgbClr val="2B80D1"/>
          </a:solidFill>
          <a:latin typeface="Century" pitchFamily="18" charset="0"/>
          <a:cs typeface="Tahoma" pitchFamily="34" charset="0"/>
        </a:defRPr>
      </a:lvl7pPr>
      <a:lvl8pPr marL="1371600" algn="ctr" rtl="0" fontAlgn="base">
        <a:spcBef>
          <a:spcPct val="0"/>
        </a:spcBef>
        <a:spcAft>
          <a:spcPct val="0"/>
        </a:spcAft>
        <a:defRPr sz="4400" b="1">
          <a:solidFill>
            <a:srgbClr val="2B80D1"/>
          </a:solidFill>
          <a:latin typeface="Century" pitchFamily="18" charset="0"/>
          <a:cs typeface="Tahoma" pitchFamily="34" charset="0"/>
        </a:defRPr>
      </a:lvl8pPr>
      <a:lvl9pPr marL="1828800" algn="ctr" rtl="0" fontAlgn="base">
        <a:spcBef>
          <a:spcPct val="0"/>
        </a:spcBef>
        <a:spcAft>
          <a:spcPct val="0"/>
        </a:spcAft>
        <a:defRPr sz="4400" b="1">
          <a:solidFill>
            <a:srgbClr val="2B80D1"/>
          </a:solidFill>
          <a:latin typeface="Century" pitchFamily="18" charset="0"/>
          <a:cs typeface="Tahom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b="1" kern="1200">
          <a:solidFill>
            <a:srgbClr val="595959"/>
          </a:solidFill>
          <a:latin typeface="Century Gothic" pitchFamily="34" charset="0"/>
          <a:ea typeface="Tahoma" pitchFamily="34" charset="0"/>
          <a:cs typeface="Tahoma" pitchFamily="34" charset="0"/>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Century Gothic" pitchFamily="34" charset="0"/>
          <a:ea typeface="Tahoma" pitchFamily="34" charset="0"/>
          <a:cs typeface="Tahoma" pitchFamily="34" charset="0"/>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Century Gothic" pitchFamily="34" charset="0"/>
          <a:ea typeface="Tahoma" pitchFamily="34" charset="0"/>
          <a:cs typeface="Tahoma" pitchFamily="34" charset="0"/>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Century Gothic" pitchFamily="34" charset="0"/>
          <a:ea typeface="Tahoma" pitchFamily="34" charset="0"/>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Century Gothic"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blip>
          <a:srcRect/>
          <a:stretch>
            <a:fillRect l="-2000" t="-1000" r="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274638"/>
            <a:ext cx="6934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075" name="Text Placeholder 2"/>
          <p:cNvSpPr>
            <a:spLocks noGrp="1"/>
          </p:cNvSpPr>
          <p:nvPr>
            <p:ph type="body" idx="1"/>
          </p:nvPr>
        </p:nvSpPr>
        <p:spPr bwMode="auto">
          <a:xfrm>
            <a:off x="1752600" y="1600200"/>
            <a:ext cx="6934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5CE84D9-8485-47C1-8D21-C4BA0F25ED46}" type="datetimeFigureOut">
              <a:rPr lang="en-US"/>
              <a:pPr>
                <a:defRPr/>
              </a:pPr>
              <a:t>6/17/2013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45D469-BA0D-4BC3-B55A-07E1619115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fade thruBlk="1"/>
  </p:transition>
  <p:txStyles>
    <p:titleStyle>
      <a:lvl1pPr algn="ctr" rtl="0" eaLnBrk="0" fontAlgn="base" hangingPunct="0">
        <a:spcBef>
          <a:spcPct val="0"/>
        </a:spcBef>
        <a:spcAft>
          <a:spcPct val="0"/>
        </a:spcAft>
        <a:defRPr sz="4400" b="1" kern="1200">
          <a:solidFill>
            <a:srgbClr val="2B80D1"/>
          </a:solidFill>
          <a:effectLst>
            <a:outerShdw blurRad="38100" dist="38100" dir="2700000" algn="tl">
              <a:srgbClr val="000000">
                <a:alpha val="43137"/>
              </a:srgbClr>
            </a:outerShdw>
          </a:effectLst>
          <a:latin typeface="Century" pitchFamily="18" charset="0"/>
          <a:ea typeface="+mj-ea"/>
          <a:cs typeface="+mj-cs"/>
        </a:defRPr>
      </a:lvl1pPr>
      <a:lvl2pPr algn="ctr" rtl="0" eaLnBrk="0" fontAlgn="base" hangingPunct="0">
        <a:spcBef>
          <a:spcPct val="0"/>
        </a:spcBef>
        <a:spcAft>
          <a:spcPct val="0"/>
        </a:spcAft>
        <a:defRPr sz="4400" b="1">
          <a:solidFill>
            <a:srgbClr val="2B80D1"/>
          </a:solidFill>
          <a:latin typeface="Century" pitchFamily="18" charset="0"/>
        </a:defRPr>
      </a:lvl2pPr>
      <a:lvl3pPr algn="ctr" rtl="0" eaLnBrk="0" fontAlgn="base" hangingPunct="0">
        <a:spcBef>
          <a:spcPct val="0"/>
        </a:spcBef>
        <a:spcAft>
          <a:spcPct val="0"/>
        </a:spcAft>
        <a:defRPr sz="4400" b="1">
          <a:solidFill>
            <a:srgbClr val="2B80D1"/>
          </a:solidFill>
          <a:latin typeface="Century" pitchFamily="18" charset="0"/>
        </a:defRPr>
      </a:lvl3pPr>
      <a:lvl4pPr algn="ctr" rtl="0" eaLnBrk="0" fontAlgn="base" hangingPunct="0">
        <a:spcBef>
          <a:spcPct val="0"/>
        </a:spcBef>
        <a:spcAft>
          <a:spcPct val="0"/>
        </a:spcAft>
        <a:defRPr sz="4400" b="1">
          <a:solidFill>
            <a:srgbClr val="2B80D1"/>
          </a:solidFill>
          <a:latin typeface="Century" pitchFamily="18" charset="0"/>
        </a:defRPr>
      </a:lvl4pPr>
      <a:lvl5pPr algn="ctr" rtl="0" eaLnBrk="0" fontAlgn="base" hangingPunct="0">
        <a:spcBef>
          <a:spcPct val="0"/>
        </a:spcBef>
        <a:spcAft>
          <a:spcPct val="0"/>
        </a:spcAft>
        <a:defRPr sz="4400" b="1">
          <a:solidFill>
            <a:srgbClr val="2B80D1"/>
          </a:solidFill>
          <a:latin typeface="Century" pitchFamily="18" charset="0"/>
        </a:defRPr>
      </a:lvl5pPr>
      <a:lvl6pPr marL="457200" algn="ctr" rtl="0" fontAlgn="base">
        <a:spcBef>
          <a:spcPct val="0"/>
        </a:spcBef>
        <a:spcAft>
          <a:spcPct val="0"/>
        </a:spcAft>
        <a:defRPr sz="4400" b="1">
          <a:solidFill>
            <a:srgbClr val="2B80D1"/>
          </a:solidFill>
          <a:latin typeface="Century" pitchFamily="18" charset="0"/>
        </a:defRPr>
      </a:lvl6pPr>
      <a:lvl7pPr marL="914400" algn="ctr" rtl="0" fontAlgn="base">
        <a:spcBef>
          <a:spcPct val="0"/>
        </a:spcBef>
        <a:spcAft>
          <a:spcPct val="0"/>
        </a:spcAft>
        <a:defRPr sz="4400" b="1">
          <a:solidFill>
            <a:srgbClr val="2B80D1"/>
          </a:solidFill>
          <a:latin typeface="Century" pitchFamily="18" charset="0"/>
        </a:defRPr>
      </a:lvl7pPr>
      <a:lvl8pPr marL="1371600" algn="ctr" rtl="0" fontAlgn="base">
        <a:spcBef>
          <a:spcPct val="0"/>
        </a:spcBef>
        <a:spcAft>
          <a:spcPct val="0"/>
        </a:spcAft>
        <a:defRPr sz="4400" b="1">
          <a:solidFill>
            <a:srgbClr val="2B80D1"/>
          </a:solidFill>
          <a:latin typeface="Century" pitchFamily="18" charset="0"/>
        </a:defRPr>
      </a:lvl8pPr>
      <a:lvl9pPr marL="1828800" algn="ctr" rtl="0" fontAlgn="base">
        <a:spcBef>
          <a:spcPct val="0"/>
        </a:spcBef>
        <a:spcAft>
          <a:spcPct val="0"/>
        </a:spcAft>
        <a:defRPr sz="4400" b="1">
          <a:solidFill>
            <a:srgbClr val="2B80D1"/>
          </a:solidFill>
          <a:latin typeface="Century" pitchFamily="18" charset="0"/>
        </a:defRPr>
      </a:lvl9pPr>
    </p:titleStyle>
    <p:bodyStyle>
      <a:lvl1pPr marL="342900" indent="-342900" algn="l" rtl="0" eaLnBrk="0" fontAlgn="base" hangingPunct="0">
        <a:spcBef>
          <a:spcPct val="20000"/>
        </a:spcBef>
        <a:spcAft>
          <a:spcPct val="0"/>
        </a:spcAft>
        <a:buFont typeface="Arial" pitchFamily="34" charset="0"/>
        <a:buChar char="•"/>
        <a:defRPr sz="3200" b="1" kern="1200">
          <a:solidFill>
            <a:srgbClr val="595959"/>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6600" smtClean="0"/>
              <a:t>ASHRAE and You</a:t>
            </a:r>
            <a:endParaRPr lang="en-US" sz="6600" dirty="0"/>
          </a:p>
        </p:txBody>
      </p:sp>
      <p:sp>
        <p:nvSpPr>
          <p:cNvPr id="5123" name="Subtitle 2"/>
          <p:cNvSpPr>
            <a:spLocks noGrp="1"/>
          </p:cNvSpPr>
          <p:nvPr>
            <p:ph type="subTitle" idx="1"/>
          </p:nvPr>
        </p:nvSpPr>
        <p:spPr>
          <a:xfrm>
            <a:off x="1371600" y="1676400"/>
            <a:ext cx="6400800" cy="1752600"/>
          </a:xfrm>
        </p:spPr>
        <p:txBody>
          <a:bodyPr/>
          <a:lstStyle/>
          <a:p>
            <a:pPr eaLnBrk="1" hangingPunct="1"/>
            <a:r>
              <a:rPr lang="en-US" smtClean="0">
                <a:solidFill>
                  <a:srgbClr val="595959"/>
                </a:solidFill>
              </a:rPr>
              <a:t>The perfect partnership</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r>
              <a:rPr lang="en-US" dirty="0" smtClean="0"/>
              <a:t>Continuing Education</a:t>
            </a:r>
          </a:p>
        </p:txBody>
      </p:sp>
      <p:pic>
        <p:nvPicPr>
          <p:cNvPr id="6" name="Content Placeholder 5" descr="IMG_3390.JPG"/>
          <p:cNvPicPr>
            <a:picLocks noGrp="1" noChangeAspect="1"/>
          </p:cNvPicPr>
          <p:nvPr>
            <p:ph sz="half" idx="1"/>
          </p:nvPr>
        </p:nvPicPr>
        <p:blipFill>
          <a:blip r:embed="rId2" cstate="print"/>
          <a:stretch>
            <a:fillRect/>
          </a:stretch>
        </p:blipFill>
        <p:spPr>
          <a:xfrm>
            <a:off x="781050" y="1601788"/>
            <a:ext cx="3390900" cy="4524375"/>
          </a:xfrm>
          <a:effectLst>
            <a:outerShdw blurRad="292100" dist="139700" dir="2700000" algn="tl" rotWithShape="0">
              <a:srgbClr val="333333">
                <a:alpha val="65000"/>
              </a:srgbClr>
            </a:outerShdw>
          </a:effectLst>
        </p:spPr>
      </p:pic>
      <p:sp>
        <p:nvSpPr>
          <p:cNvPr id="22532" name="Content Placeholder 4"/>
          <p:cNvSpPr>
            <a:spLocks noGrp="1"/>
          </p:cNvSpPr>
          <p:nvPr>
            <p:ph sz="half" idx="2"/>
          </p:nvPr>
        </p:nvSpPr>
        <p:spPr>
          <a:xfrm>
            <a:off x="4648200" y="1600200"/>
            <a:ext cx="4038600" cy="4876800"/>
          </a:xfrm>
        </p:spPr>
        <p:txBody>
          <a:bodyPr rtlCol="0">
            <a:normAutofit lnSpcReduction="10000"/>
          </a:bodyPr>
          <a:lstStyle/>
          <a:p>
            <a:pPr eaLnBrk="1" fontAlgn="auto" hangingPunct="1">
              <a:spcAft>
                <a:spcPts val="0"/>
              </a:spcAft>
              <a:defRPr/>
            </a:pPr>
            <a:r>
              <a:rPr lang="en-US" sz="2400" dirty="0" smtClean="0">
                <a:solidFill>
                  <a:schemeClr val="tx1">
                    <a:lumMod val="65000"/>
                    <a:lumOff val="35000"/>
                  </a:schemeClr>
                </a:solidFill>
                <a:ea typeface="Geneva" pitchFamily="127" charset="-128"/>
              </a:rPr>
              <a:t>Online, instructor-led short courses and seminars</a:t>
            </a:r>
          </a:p>
          <a:p>
            <a:pPr eaLnBrk="1" fontAlgn="auto" hangingPunct="1">
              <a:spcAft>
                <a:spcPts val="0"/>
              </a:spcAft>
              <a:defRPr/>
            </a:pPr>
            <a:r>
              <a:rPr lang="en-US" sz="2400" dirty="0" smtClean="0">
                <a:solidFill>
                  <a:schemeClr val="tx1">
                    <a:lumMod val="65000"/>
                    <a:lumOff val="35000"/>
                  </a:schemeClr>
                </a:solidFill>
                <a:ea typeface="Geneva" pitchFamily="127" charset="-128"/>
              </a:rPr>
              <a:t>Self-directed texts and eLearning</a:t>
            </a:r>
          </a:p>
          <a:p>
            <a:pPr eaLnBrk="1" fontAlgn="auto" hangingPunct="1">
              <a:spcAft>
                <a:spcPts val="0"/>
              </a:spcAft>
              <a:defRPr/>
            </a:pPr>
            <a:r>
              <a:rPr lang="en-US" sz="2400" dirty="0" smtClean="0">
                <a:solidFill>
                  <a:schemeClr val="tx1">
                    <a:lumMod val="65000"/>
                    <a:lumOff val="35000"/>
                  </a:schemeClr>
                </a:solidFill>
                <a:ea typeface="Geneva" pitchFamily="127" charset="-128"/>
              </a:rPr>
              <a:t>HVAC Design Workshop</a:t>
            </a:r>
          </a:p>
          <a:p>
            <a:pPr eaLnBrk="1" fontAlgn="auto" hangingPunct="1">
              <a:spcAft>
                <a:spcPts val="0"/>
              </a:spcAft>
              <a:defRPr/>
            </a:pPr>
            <a:r>
              <a:rPr lang="en-US" sz="2400" dirty="0" smtClean="0">
                <a:solidFill>
                  <a:schemeClr val="tx1">
                    <a:lumMod val="65000"/>
                    <a:lumOff val="35000"/>
                  </a:schemeClr>
                </a:solidFill>
                <a:ea typeface="Geneva" pitchFamily="127" charset="-128"/>
              </a:rPr>
              <a:t>Free yearly webcast</a:t>
            </a:r>
          </a:p>
          <a:p>
            <a:pPr eaLnBrk="1" fontAlgn="auto" hangingPunct="1">
              <a:spcAft>
                <a:spcPts val="0"/>
              </a:spcAft>
              <a:defRPr/>
            </a:pPr>
            <a:r>
              <a:rPr lang="en-US" sz="2400" dirty="0" smtClean="0">
                <a:solidFill>
                  <a:schemeClr val="tx1">
                    <a:lumMod val="65000"/>
                    <a:lumOff val="35000"/>
                  </a:schemeClr>
                </a:solidFill>
                <a:ea typeface="Geneva" pitchFamily="127" charset="-128"/>
              </a:rPr>
              <a:t>Chance to earn state continuing education credits; Learning Units; Continuing Education Hours; </a:t>
            </a:r>
            <a:r>
              <a:rPr lang="en-US" sz="2400" dirty="0" smtClean="0">
                <a:solidFill>
                  <a:schemeClr val="tx1">
                    <a:lumMod val="65000"/>
                    <a:lumOff val="35000"/>
                  </a:schemeClr>
                </a:solidFill>
              </a:rPr>
              <a:t>Professional Development Hours </a:t>
            </a:r>
            <a:r>
              <a:rPr lang="en-US" sz="2400" dirty="0" smtClean="0">
                <a:solidFill>
                  <a:schemeClr val="tx1">
                    <a:lumMod val="65000"/>
                    <a:lumOff val="35000"/>
                  </a:schemeClr>
                </a:solidFill>
                <a:ea typeface="Geneva" pitchFamily="127" charset="-128"/>
              </a:rPr>
              <a:t> </a:t>
            </a:r>
          </a:p>
          <a:p>
            <a:pPr eaLnBrk="1" fontAlgn="auto" hangingPunct="1">
              <a:spcAft>
                <a:spcPts val="0"/>
              </a:spcAft>
              <a:defRPr/>
            </a:pPr>
            <a:endParaRPr lang="en-US" dirty="0" smtClean="0">
              <a:solidFill>
                <a:schemeClr val="tx1">
                  <a:lumMod val="65000"/>
                  <a:lumOff val="35000"/>
                </a:schemeClr>
              </a:solidFill>
              <a:ea typeface="Geneva" pitchFamily="127" charset="-128"/>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fontAlgn="auto" hangingPunct="1">
              <a:spcAft>
                <a:spcPts val="0"/>
              </a:spcAft>
              <a:defRPr/>
            </a:pPr>
            <a:r>
              <a:rPr lang="en-US" dirty="0" smtClean="0"/>
              <a:t>Certification</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solidFill>
                  <a:schemeClr val="tx1">
                    <a:lumMod val="65000"/>
                    <a:lumOff val="35000"/>
                  </a:schemeClr>
                </a:solidFill>
              </a:rPr>
              <a:t>Six certifications demonstrate knowledge and experience in building industry</a:t>
            </a:r>
          </a:p>
          <a:p>
            <a:pPr lvl="1" eaLnBrk="1" fontAlgn="auto" hangingPunct="1">
              <a:spcAft>
                <a:spcPts val="0"/>
              </a:spcAft>
              <a:defRPr/>
            </a:pPr>
            <a:r>
              <a:rPr lang="en-US" dirty="0" smtClean="0">
                <a:solidFill>
                  <a:schemeClr val="tx1">
                    <a:lumMod val="65000"/>
                    <a:lumOff val="35000"/>
                  </a:schemeClr>
                </a:solidFill>
              </a:rPr>
              <a:t>Building Energy Assessment</a:t>
            </a:r>
          </a:p>
          <a:p>
            <a:pPr lvl="1" eaLnBrk="1" fontAlgn="auto" hangingPunct="1">
              <a:spcAft>
                <a:spcPts val="0"/>
              </a:spcAft>
              <a:defRPr/>
            </a:pPr>
            <a:r>
              <a:rPr lang="en-US" dirty="0" smtClean="0">
                <a:solidFill>
                  <a:schemeClr val="tx1">
                    <a:lumMod val="65000"/>
                    <a:lumOff val="35000"/>
                  </a:schemeClr>
                </a:solidFill>
              </a:rPr>
              <a:t>Building Energy Modeling</a:t>
            </a:r>
          </a:p>
          <a:p>
            <a:pPr lvl="1" eaLnBrk="1" fontAlgn="auto" hangingPunct="1">
              <a:spcAft>
                <a:spcPts val="0"/>
              </a:spcAft>
              <a:defRPr/>
            </a:pPr>
            <a:r>
              <a:rPr lang="en-US" dirty="0" smtClean="0">
                <a:solidFill>
                  <a:schemeClr val="tx1">
                    <a:lumMod val="65000"/>
                    <a:lumOff val="35000"/>
                  </a:schemeClr>
                </a:solidFill>
              </a:rPr>
              <a:t>Commissioning Process Management</a:t>
            </a:r>
          </a:p>
          <a:p>
            <a:pPr lvl="1" eaLnBrk="1" fontAlgn="auto" hangingPunct="1">
              <a:spcAft>
                <a:spcPts val="0"/>
              </a:spcAft>
              <a:defRPr/>
            </a:pPr>
            <a:r>
              <a:rPr lang="en-US" dirty="0" smtClean="0">
                <a:solidFill>
                  <a:schemeClr val="tx1">
                    <a:lumMod val="65000"/>
                    <a:lumOff val="35000"/>
                  </a:schemeClr>
                </a:solidFill>
              </a:rPr>
              <a:t>Healthcare Facility Design</a:t>
            </a:r>
          </a:p>
          <a:p>
            <a:pPr lvl="1" eaLnBrk="1" fontAlgn="auto" hangingPunct="1">
              <a:spcAft>
                <a:spcPts val="0"/>
              </a:spcAft>
              <a:defRPr/>
            </a:pPr>
            <a:r>
              <a:rPr lang="en-US" dirty="0" smtClean="0">
                <a:solidFill>
                  <a:schemeClr val="tx1">
                    <a:lumMod val="65000"/>
                    <a:lumOff val="35000"/>
                  </a:schemeClr>
                </a:solidFill>
              </a:rPr>
              <a:t>High-Performance Building Design</a:t>
            </a:r>
          </a:p>
          <a:p>
            <a:pPr lvl="1" eaLnBrk="1" fontAlgn="auto" hangingPunct="1">
              <a:spcAft>
                <a:spcPts val="0"/>
              </a:spcAft>
              <a:defRPr/>
            </a:pPr>
            <a:r>
              <a:rPr lang="en-US" dirty="0" smtClean="0">
                <a:solidFill>
                  <a:schemeClr val="tx1">
                    <a:lumMod val="65000"/>
                    <a:lumOff val="35000"/>
                  </a:schemeClr>
                </a:solidFill>
              </a:rPr>
              <a:t>Operations and Performance Management</a:t>
            </a:r>
          </a:p>
          <a:p>
            <a:pPr eaLnBrk="1" fontAlgn="auto" hangingPunct="1">
              <a:spcAft>
                <a:spcPts val="0"/>
              </a:spcAft>
              <a:defRPr/>
            </a:pPr>
            <a:r>
              <a:rPr lang="en-US" dirty="0" smtClean="0">
                <a:solidFill>
                  <a:schemeClr val="tx1">
                    <a:lumMod val="65000"/>
                    <a:lumOff val="35000"/>
                  </a:schemeClr>
                </a:solidFill>
              </a:rPr>
              <a:t>Developed in collaboration with other cognizant organizations</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
            <a:ext cx="7772400" cy="1470025"/>
          </a:xfrm>
        </p:spPr>
        <p:txBody>
          <a:bodyPr/>
          <a:lstStyle/>
          <a:p>
            <a:pPr eaLnBrk="1" fontAlgn="auto" hangingPunct="1">
              <a:spcAft>
                <a:spcPts val="0"/>
              </a:spcAft>
              <a:defRPr/>
            </a:pPr>
            <a:r>
              <a:rPr lang="en-US" dirty="0" smtClean="0"/>
              <a:t>Technical Resources</a:t>
            </a:r>
            <a:endParaRPr lang="en-US" dirty="0"/>
          </a:p>
        </p:txBody>
      </p:sp>
      <p:sp>
        <p:nvSpPr>
          <p:cNvPr id="16387" name="Subtitle 5"/>
          <p:cNvSpPr>
            <a:spLocks noGrp="1"/>
          </p:cNvSpPr>
          <p:nvPr>
            <p:ph type="subTitle" idx="1"/>
          </p:nvPr>
        </p:nvSpPr>
        <p:spPr>
          <a:xfrm>
            <a:off x="381000" y="1066800"/>
            <a:ext cx="8305800" cy="1752600"/>
          </a:xfrm>
        </p:spPr>
        <p:txBody>
          <a:bodyPr/>
          <a:lstStyle/>
          <a:p>
            <a:pPr eaLnBrk="1" hangingPunct="1"/>
            <a:r>
              <a:rPr lang="en-US" smtClean="0">
                <a:solidFill>
                  <a:srgbClr val="595959"/>
                </a:solidFill>
              </a:rPr>
              <a:t>ASHRAE is the industry’s complete resource for information about new </a:t>
            </a:r>
            <a:br>
              <a:rPr lang="en-US" smtClean="0">
                <a:solidFill>
                  <a:srgbClr val="595959"/>
                </a:solidFill>
              </a:rPr>
            </a:br>
            <a:r>
              <a:rPr lang="en-US" smtClean="0">
                <a:solidFill>
                  <a:srgbClr val="595959"/>
                </a:solidFill>
              </a:rPr>
              <a:t>built environment technology</a:t>
            </a: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US" dirty="0" smtClean="0"/>
              <a:t>Key Resources</a:t>
            </a:r>
          </a:p>
        </p:txBody>
      </p:sp>
      <p:sp>
        <p:nvSpPr>
          <p:cNvPr id="15363" name="Content Placeholder 2"/>
          <p:cNvSpPr>
            <a:spLocks noGrp="1"/>
          </p:cNvSpPr>
          <p:nvPr>
            <p:ph sz="half" idx="1"/>
          </p:nvPr>
        </p:nvSpPr>
        <p:spPr/>
        <p:txBody>
          <a:bodyPr rtlCol="0">
            <a:normAutofit fontScale="92500" lnSpcReduction="10000"/>
          </a:bodyPr>
          <a:lstStyle/>
          <a:p>
            <a:pPr eaLnBrk="1" fontAlgn="auto" hangingPunct="1">
              <a:spcAft>
                <a:spcPts val="0"/>
              </a:spcAft>
              <a:defRPr/>
            </a:pPr>
            <a:r>
              <a:rPr lang="en-US" dirty="0" smtClean="0">
                <a:solidFill>
                  <a:schemeClr val="tx1">
                    <a:lumMod val="65000"/>
                    <a:lumOff val="35000"/>
                  </a:schemeClr>
                </a:solidFill>
              </a:rPr>
              <a:t>Standards</a:t>
            </a:r>
          </a:p>
          <a:p>
            <a:pPr eaLnBrk="1" fontAlgn="auto" hangingPunct="1">
              <a:spcAft>
                <a:spcPts val="0"/>
              </a:spcAft>
              <a:defRPr/>
            </a:pPr>
            <a:r>
              <a:rPr lang="en-US" dirty="0" smtClean="0">
                <a:solidFill>
                  <a:schemeClr val="tx1">
                    <a:lumMod val="65000"/>
                    <a:lumOff val="35000"/>
                  </a:schemeClr>
                </a:solidFill>
              </a:rPr>
              <a:t>Handbook</a:t>
            </a:r>
          </a:p>
          <a:p>
            <a:pPr eaLnBrk="1" fontAlgn="auto" hangingPunct="1">
              <a:spcAft>
                <a:spcPts val="0"/>
              </a:spcAft>
              <a:defRPr/>
            </a:pPr>
            <a:r>
              <a:rPr lang="en-US" dirty="0" smtClean="0">
                <a:solidFill>
                  <a:schemeClr val="tx1">
                    <a:lumMod val="65000"/>
                    <a:lumOff val="35000"/>
                  </a:schemeClr>
                </a:solidFill>
              </a:rPr>
              <a:t>Advanced Energy Design Guides, other special publications</a:t>
            </a:r>
          </a:p>
          <a:p>
            <a:pPr eaLnBrk="1" fontAlgn="auto" hangingPunct="1">
              <a:spcAft>
                <a:spcPts val="0"/>
              </a:spcAft>
              <a:defRPr/>
            </a:pPr>
            <a:r>
              <a:rPr lang="en-US" dirty="0" smtClean="0">
                <a:solidFill>
                  <a:schemeClr val="tx1">
                    <a:lumMod val="65000"/>
                    <a:lumOff val="35000"/>
                  </a:schemeClr>
                </a:solidFill>
              </a:rPr>
              <a:t>Government advocacy</a:t>
            </a:r>
          </a:p>
          <a:p>
            <a:pPr eaLnBrk="1" fontAlgn="auto" hangingPunct="1">
              <a:spcAft>
                <a:spcPts val="0"/>
              </a:spcAft>
              <a:defRPr/>
            </a:pPr>
            <a:r>
              <a:rPr lang="en-US" dirty="0" smtClean="0">
                <a:solidFill>
                  <a:schemeClr val="tx1">
                    <a:lumMod val="65000"/>
                    <a:lumOff val="35000"/>
                  </a:schemeClr>
                </a:solidFill>
              </a:rPr>
              <a:t>Building Energy Quotient</a:t>
            </a:r>
          </a:p>
          <a:p>
            <a:pPr eaLnBrk="1" fontAlgn="auto" hangingPunct="1">
              <a:spcAft>
                <a:spcPts val="0"/>
              </a:spcAft>
              <a:defRPr/>
            </a:pPr>
            <a:endParaRPr lang="en-US" dirty="0" smtClean="0">
              <a:solidFill>
                <a:schemeClr val="tx1">
                  <a:lumMod val="65000"/>
                  <a:lumOff val="35000"/>
                </a:schemeClr>
              </a:solidFill>
            </a:endParaRPr>
          </a:p>
          <a:p>
            <a:pPr eaLnBrk="1" fontAlgn="auto" hangingPunct="1">
              <a:spcAft>
                <a:spcPts val="0"/>
              </a:spcAft>
              <a:defRPr/>
            </a:pPr>
            <a:endParaRPr lang="en-US" dirty="0" smtClean="0">
              <a:solidFill>
                <a:schemeClr val="tx1">
                  <a:lumMod val="65000"/>
                  <a:lumOff val="35000"/>
                </a:schemeClr>
              </a:solidFill>
            </a:endParaRPr>
          </a:p>
        </p:txBody>
      </p:sp>
      <p:pic>
        <p:nvPicPr>
          <p:cNvPr id="8" name="Content Placeholder 7" descr="ASHRAE08_065.jpg"/>
          <p:cNvPicPr>
            <a:picLocks noGrp="1" noChangeAspect="1"/>
          </p:cNvPicPr>
          <p:nvPr>
            <p:ph sz="half" idx="2"/>
          </p:nvPr>
        </p:nvPicPr>
        <p:blipFill>
          <a:blip r:embed="rId2" cstate="print"/>
          <a:stretch>
            <a:fillRect/>
          </a:stretch>
        </p:blipFill>
        <p:spPr>
          <a:xfrm>
            <a:off x="5462588" y="1601788"/>
            <a:ext cx="3019425" cy="4524375"/>
          </a:xfrm>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fontAlgn="auto" hangingPunct="1">
              <a:spcAft>
                <a:spcPts val="0"/>
              </a:spcAft>
              <a:defRPr/>
            </a:pPr>
            <a:r>
              <a:rPr lang="en-US" smtClean="0"/>
              <a:t>ASHRAE Standards</a:t>
            </a:r>
            <a:endParaRPr lang="en-US" dirty="0" smtClean="0"/>
          </a:p>
        </p:txBody>
      </p:sp>
      <p:sp>
        <p:nvSpPr>
          <p:cNvPr id="17411"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solidFill>
                  <a:schemeClr val="tx1">
                    <a:lumMod val="65000"/>
                    <a:lumOff val="35000"/>
                  </a:schemeClr>
                </a:solidFill>
              </a:rPr>
              <a:t>Developed under ANSI process</a:t>
            </a:r>
          </a:p>
          <a:p>
            <a:pPr eaLnBrk="1" fontAlgn="auto" hangingPunct="1">
              <a:spcAft>
                <a:spcPts val="0"/>
              </a:spcAft>
              <a:defRPr/>
            </a:pPr>
            <a:r>
              <a:rPr lang="en-US" dirty="0" smtClean="0">
                <a:solidFill>
                  <a:schemeClr val="tx1">
                    <a:lumMod val="65000"/>
                    <a:lumOff val="35000"/>
                  </a:schemeClr>
                </a:solidFill>
              </a:rPr>
              <a:t>Mainly U.S. use, but supporting adoption/adaptation wherever desired</a:t>
            </a:r>
          </a:p>
          <a:p>
            <a:pPr eaLnBrk="1" fontAlgn="auto" hangingPunct="1">
              <a:spcAft>
                <a:spcPts val="0"/>
              </a:spcAft>
              <a:defRPr/>
            </a:pPr>
            <a:r>
              <a:rPr lang="en-US" dirty="0" smtClean="0">
                <a:solidFill>
                  <a:schemeClr val="tx1">
                    <a:lumMod val="65000"/>
                    <a:lumOff val="35000"/>
                  </a:schemeClr>
                </a:solidFill>
              </a:rPr>
              <a:t>Key standards</a:t>
            </a:r>
          </a:p>
          <a:p>
            <a:pPr lvl="1" eaLnBrk="1" fontAlgn="auto" hangingPunct="1">
              <a:spcAft>
                <a:spcPts val="0"/>
              </a:spcAft>
              <a:defRPr/>
            </a:pPr>
            <a:r>
              <a:rPr lang="en-US" dirty="0" smtClean="0">
                <a:solidFill>
                  <a:schemeClr val="tx1">
                    <a:lumMod val="65000"/>
                    <a:lumOff val="35000"/>
                  </a:schemeClr>
                </a:solidFill>
              </a:rPr>
              <a:t>90.1, </a:t>
            </a:r>
            <a:r>
              <a:rPr lang="en-US" i="1" dirty="0" smtClean="0">
                <a:solidFill>
                  <a:schemeClr val="tx1">
                    <a:lumMod val="65000"/>
                    <a:lumOff val="35000"/>
                  </a:schemeClr>
                </a:solidFill>
              </a:rPr>
              <a:t>Energy Standard for Buildings, Except Low-Rise Residential Buildings </a:t>
            </a:r>
            <a:r>
              <a:rPr lang="en-US" dirty="0" smtClean="0">
                <a:solidFill>
                  <a:schemeClr val="tx1">
                    <a:lumMod val="65000"/>
                    <a:lumOff val="35000"/>
                  </a:schemeClr>
                </a:solidFill>
              </a:rPr>
              <a:t>(90.2 for residential)</a:t>
            </a:r>
          </a:p>
          <a:p>
            <a:pPr lvl="1" eaLnBrk="1" fontAlgn="auto" hangingPunct="1">
              <a:spcAft>
                <a:spcPts val="0"/>
              </a:spcAft>
              <a:defRPr/>
            </a:pPr>
            <a:r>
              <a:rPr lang="en-US" dirty="0" smtClean="0">
                <a:solidFill>
                  <a:schemeClr val="tx1">
                    <a:lumMod val="65000"/>
                    <a:lumOff val="35000"/>
                  </a:schemeClr>
                </a:solidFill>
              </a:rPr>
              <a:t>189.1, </a:t>
            </a:r>
            <a:r>
              <a:rPr lang="en-US" i="1" dirty="0" smtClean="0">
                <a:solidFill>
                  <a:schemeClr val="tx1">
                    <a:lumMod val="65000"/>
                    <a:lumOff val="35000"/>
                  </a:schemeClr>
                </a:solidFill>
              </a:rPr>
              <a:t>Standard for the Design of High-Performance Green Buildings Except Low-Rise Residential Buildings</a:t>
            </a:r>
          </a:p>
          <a:p>
            <a:pPr lvl="1" eaLnBrk="1" fontAlgn="auto" hangingPunct="1">
              <a:spcAft>
                <a:spcPts val="0"/>
              </a:spcAft>
              <a:defRPr/>
            </a:pPr>
            <a:r>
              <a:rPr lang="en-US" dirty="0" smtClean="0">
                <a:solidFill>
                  <a:schemeClr val="tx1">
                    <a:lumMod val="65000"/>
                    <a:lumOff val="35000"/>
                  </a:schemeClr>
                </a:solidFill>
              </a:rPr>
              <a:t>55, </a:t>
            </a:r>
            <a:r>
              <a:rPr lang="en-US" i="1" dirty="0" smtClean="0">
                <a:solidFill>
                  <a:schemeClr val="tx1">
                    <a:lumMod val="65000"/>
                    <a:lumOff val="35000"/>
                  </a:schemeClr>
                </a:solidFill>
              </a:rPr>
              <a:t>Thermal Environmental Conditions for Human Occupancy</a:t>
            </a:r>
          </a:p>
          <a:p>
            <a:pPr lvl="1" eaLnBrk="1" fontAlgn="auto" hangingPunct="1">
              <a:spcAft>
                <a:spcPts val="0"/>
              </a:spcAft>
              <a:defRPr/>
            </a:pPr>
            <a:r>
              <a:rPr lang="en-US" dirty="0" smtClean="0">
                <a:solidFill>
                  <a:schemeClr val="tx1">
                    <a:lumMod val="65000"/>
                    <a:lumOff val="35000"/>
                  </a:schemeClr>
                </a:solidFill>
              </a:rPr>
              <a:t>62.1, </a:t>
            </a:r>
            <a:r>
              <a:rPr lang="en-US" i="1" dirty="0" smtClean="0">
                <a:solidFill>
                  <a:schemeClr val="tx1">
                    <a:lumMod val="65000"/>
                    <a:lumOff val="35000"/>
                  </a:schemeClr>
                </a:solidFill>
              </a:rPr>
              <a:t>Ventilation for Acceptable Indoor Air Quality </a:t>
            </a:r>
            <a:r>
              <a:rPr lang="en-US" dirty="0" smtClean="0">
                <a:solidFill>
                  <a:schemeClr val="tx1">
                    <a:lumMod val="65000"/>
                    <a:lumOff val="35000"/>
                  </a:schemeClr>
                </a:solidFill>
              </a:rPr>
              <a:t>(62.2 for residential)</a:t>
            </a:r>
          </a:p>
          <a:p>
            <a:pPr lvl="1" eaLnBrk="1" fontAlgn="auto" hangingPunct="1">
              <a:spcAft>
                <a:spcPts val="0"/>
              </a:spcAft>
              <a:defRPr/>
            </a:pPr>
            <a:r>
              <a:rPr lang="en-US" dirty="0" smtClean="0">
                <a:solidFill>
                  <a:schemeClr val="tx1">
                    <a:lumMod val="65000"/>
                    <a:lumOff val="35000"/>
                  </a:schemeClr>
                </a:solidFill>
              </a:rPr>
              <a:t>170, </a:t>
            </a:r>
            <a:r>
              <a:rPr lang="en-US" i="1" dirty="0" smtClean="0">
                <a:solidFill>
                  <a:schemeClr val="tx1">
                    <a:lumMod val="65000"/>
                    <a:lumOff val="35000"/>
                  </a:schemeClr>
                </a:solidFill>
              </a:rPr>
              <a:t>Ventilation of Health Care Facilities</a:t>
            </a:r>
            <a:endParaRPr lang="en-US" dirty="0" smtClean="0">
              <a:solidFill>
                <a:schemeClr val="tx1">
                  <a:lumMod val="65000"/>
                  <a:lumOff val="35000"/>
                </a:schemeClr>
              </a:solidFill>
            </a:endParaRPr>
          </a:p>
          <a:p>
            <a:pPr lvl="1" eaLnBrk="1" fontAlgn="auto" hangingPunct="1">
              <a:spcAft>
                <a:spcPts val="0"/>
              </a:spcAft>
              <a:defRPr/>
            </a:pPr>
            <a:endParaRPr lang="en-US" dirty="0" smtClean="0">
              <a:solidFill>
                <a:schemeClr val="tx1">
                  <a:lumMod val="65000"/>
                  <a:lumOff val="35000"/>
                </a:schemeClr>
              </a:solidFill>
            </a:endParaRPr>
          </a:p>
          <a:p>
            <a:pPr eaLnBrk="1" fontAlgn="auto" hangingPunct="1">
              <a:spcAft>
                <a:spcPts val="0"/>
              </a:spcAft>
              <a:defRPr/>
            </a:pPr>
            <a:endParaRPr lang="en-US" dirty="0" smtClean="0">
              <a:solidFill>
                <a:schemeClr val="tx1">
                  <a:lumMod val="65000"/>
                  <a:lumOff val="35000"/>
                </a:schemeClr>
              </a:solidFill>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fontAlgn="auto" hangingPunct="1">
              <a:spcAft>
                <a:spcPts val="0"/>
              </a:spcAft>
              <a:defRPr/>
            </a:pPr>
            <a:r>
              <a:rPr lang="en-US" smtClean="0"/>
              <a:t>Standard 90.1</a:t>
            </a:r>
          </a:p>
        </p:txBody>
      </p:sp>
      <p:sp>
        <p:nvSpPr>
          <p:cNvPr id="6" name="Content Placeholder 5"/>
          <p:cNvSpPr>
            <a:spLocks noGrp="1"/>
          </p:cNvSpPr>
          <p:nvPr>
            <p:ph sz="half" idx="2"/>
          </p:nvPr>
        </p:nvSpPr>
        <p:spPr/>
        <p:txBody>
          <a:bodyPr rtlCol="0">
            <a:normAutofit fontScale="92500" lnSpcReduction="20000"/>
          </a:bodyPr>
          <a:lstStyle/>
          <a:p>
            <a:pPr eaLnBrk="1" fontAlgn="auto" hangingPunct="1">
              <a:spcAft>
                <a:spcPts val="0"/>
              </a:spcAft>
              <a:defRPr/>
            </a:pPr>
            <a:r>
              <a:rPr lang="en-US" smtClean="0">
                <a:solidFill>
                  <a:schemeClr val="tx1">
                    <a:lumMod val="65000"/>
                    <a:lumOff val="35000"/>
                  </a:schemeClr>
                </a:solidFill>
              </a:rPr>
              <a:t>Sets design requirements for the efficient use of energy in buildings</a:t>
            </a:r>
          </a:p>
          <a:p>
            <a:pPr eaLnBrk="1" fontAlgn="auto" hangingPunct="1">
              <a:spcAft>
                <a:spcPts val="0"/>
              </a:spcAft>
              <a:defRPr/>
            </a:pPr>
            <a:r>
              <a:rPr lang="en-US" smtClean="0">
                <a:solidFill>
                  <a:schemeClr val="tx1">
                    <a:lumMod val="65000"/>
                    <a:lumOff val="35000"/>
                  </a:schemeClr>
                </a:solidFill>
              </a:rPr>
              <a:t>2007 version referenced in the federal Energy Conservation and Production Act</a:t>
            </a:r>
          </a:p>
          <a:p>
            <a:pPr eaLnBrk="1" fontAlgn="auto" hangingPunct="1">
              <a:spcAft>
                <a:spcPts val="0"/>
              </a:spcAft>
              <a:defRPr/>
            </a:pPr>
            <a:r>
              <a:rPr lang="en-US" smtClean="0">
                <a:solidFill>
                  <a:schemeClr val="tx1">
                    <a:lumMod val="65000"/>
                    <a:lumOff val="35000"/>
                  </a:schemeClr>
                </a:solidFill>
              </a:rPr>
              <a:t>39 states have adopted some version of 90.1 as their energy code</a:t>
            </a:r>
          </a:p>
          <a:p>
            <a:pPr eaLnBrk="1" fontAlgn="auto" hangingPunct="1">
              <a:spcAft>
                <a:spcPts val="0"/>
              </a:spcAft>
              <a:defRPr/>
            </a:pPr>
            <a:endParaRPr lang="en-US" dirty="0">
              <a:solidFill>
                <a:schemeClr val="tx1">
                  <a:lumMod val="65000"/>
                  <a:lumOff val="35000"/>
                </a:schemeClr>
              </a:solidFill>
            </a:endParaRPr>
          </a:p>
        </p:txBody>
      </p:sp>
      <p:pic>
        <p:nvPicPr>
          <p:cNvPr id="7" name="Content Placeholder 6" descr="90.1-2012_Page_01.jpg"/>
          <p:cNvPicPr>
            <a:picLocks noGrp="1" noChangeAspect="1"/>
          </p:cNvPicPr>
          <p:nvPr>
            <p:ph sz="half" idx="1"/>
          </p:nvPr>
        </p:nvPicPr>
        <p:blipFill>
          <a:blip r:embed="rId3" cstate="print"/>
          <a:stretch>
            <a:fillRect/>
          </a:stretch>
        </p:blipFill>
        <p:spPr>
          <a:xfrm>
            <a:off x="733425" y="1600200"/>
            <a:ext cx="3486150" cy="4525963"/>
          </a:xfrm>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defRPr/>
            </a:pPr>
            <a:r>
              <a:rPr lang="en-US" smtClean="0"/>
              <a:t>Standard 90.1 and</a:t>
            </a:r>
            <a:br>
              <a:rPr lang="en-US" smtClean="0"/>
            </a:br>
            <a:r>
              <a:rPr lang="en-US" smtClean="0"/>
              <a:t> Model Code Adoption</a:t>
            </a:r>
            <a:endParaRPr lang="en-US" dirty="0" smtClean="0"/>
          </a:p>
        </p:txBody>
      </p:sp>
      <p:sp>
        <p:nvSpPr>
          <p:cNvPr id="16387" name="Rectangle 3"/>
          <p:cNvSpPr>
            <a:spLocks noGrp="1" noChangeArrowheads="1"/>
          </p:cNvSpPr>
          <p:nvPr>
            <p:ph idx="1"/>
          </p:nvPr>
        </p:nvSpPr>
        <p:spPr/>
        <p:txBody>
          <a:bodyPr>
            <a:normAutofit fontScale="92500" lnSpcReduction="20000"/>
          </a:bodyPr>
          <a:lstStyle/>
          <a:p>
            <a:pPr eaLnBrk="1" hangingPunct="1">
              <a:defRPr/>
            </a:pPr>
            <a:r>
              <a:rPr lang="en-US" sz="2800" dirty="0" smtClean="0"/>
              <a:t>National Fire Protection Association by reference</a:t>
            </a:r>
          </a:p>
          <a:p>
            <a:pPr eaLnBrk="1" hangingPunct="1">
              <a:defRPr/>
            </a:pPr>
            <a:r>
              <a:rPr lang="en-US" sz="2800" dirty="0" smtClean="0"/>
              <a:t>International Code Council’s International Energy Conservation Code</a:t>
            </a:r>
          </a:p>
          <a:p>
            <a:pPr lvl="1" eaLnBrk="1" hangingPunct="1">
              <a:defRPr/>
            </a:pPr>
            <a:r>
              <a:rPr lang="en-US" dirty="0" smtClean="0"/>
              <a:t>2009: Chapter 5: Commercial Energy Code</a:t>
            </a:r>
          </a:p>
          <a:p>
            <a:pPr lvl="2" eaLnBrk="1" hangingPunct="1">
              <a:defRPr/>
            </a:pPr>
            <a:r>
              <a:rPr lang="en-US" dirty="0" smtClean="0"/>
              <a:t>Comply with 90.1-2007 or</a:t>
            </a:r>
          </a:p>
          <a:p>
            <a:pPr lvl="2" eaLnBrk="1" hangingPunct="1">
              <a:defRPr/>
            </a:pPr>
            <a:r>
              <a:rPr lang="en-US" dirty="0" smtClean="0"/>
              <a:t>Comply with the rest of Chapter 5</a:t>
            </a:r>
          </a:p>
          <a:p>
            <a:pPr lvl="1" eaLnBrk="1" hangingPunct="1">
              <a:defRPr/>
            </a:pPr>
            <a:r>
              <a:rPr lang="en-US" dirty="0" smtClean="0"/>
              <a:t>2012: Section 401.2 Application</a:t>
            </a:r>
          </a:p>
          <a:p>
            <a:pPr lvl="2" eaLnBrk="1" hangingPunct="1">
              <a:defRPr/>
            </a:pPr>
            <a:r>
              <a:rPr lang="en-US" dirty="0" smtClean="0"/>
              <a:t>Comply with 90.1-2010 or</a:t>
            </a:r>
          </a:p>
          <a:p>
            <a:pPr lvl="2" eaLnBrk="1" hangingPunct="1">
              <a:defRPr/>
            </a:pPr>
            <a:r>
              <a:rPr lang="en-US" dirty="0" smtClean="0"/>
              <a:t>Three paths (high equipment efficiency, high efficiency lighting or renewable energy) in Chapter 4 of IECC</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defRPr/>
            </a:pPr>
            <a:r>
              <a:rPr lang="en-US" dirty="0" smtClean="0"/>
              <a:t>Standard 90.1 </a:t>
            </a:r>
            <a:br>
              <a:rPr lang="en-US" dirty="0" smtClean="0"/>
            </a:br>
            <a:r>
              <a:rPr lang="en-US" dirty="0" smtClean="0"/>
              <a:t>and USGBC, LEED</a:t>
            </a:r>
          </a:p>
        </p:txBody>
      </p:sp>
      <p:sp>
        <p:nvSpPr>
          <p:cNvPr id="29699" name="Rectangle 3"/>
          <p:cNvSpPr>
            <a:spLocks noGrp="1" noChangeArrowheads="1"/>
          </p:cNvSpPr>
          <p:nvPr>
            <p:ph sz="half" idx="1"/>
          </p:nvPr>
        </p:nvSpPr>
        <p:spPr/>
        <p:txBody>
          <a:bodyPr>
            <a:normAutofit fontScale="92500"/>
          </a:bodyPr>
          <a:lstStyle/>
          <a:p>
            <a:pPr eaLnBrk="1" hangingPunct="1">
              <a:defRPr/>
            </a:pPr>
            <a:r>
              <a:rPr lang="en-US" dirty="0" smtClean="0"/>
              <a:t>2009 (v3) </a:t>
            </a:r>
          </a:p>
          <a:p>
            <a:pPr lvl="1" eaLnBrk="1" hangingPunct="1">
              <a:defRPr/>
            </a:pPr>
            <a:r>
              <a:rPr lang="en-US" dirty="0" smtClean="0"/>
              <a:t>EAp2: Minimum energy performance</a:t>
            </a:r>
          </a:p>
          <a:p>
            <a:pPr lvl="2" eaLnBrk="1" hangingPunct="1">
              <a:defRPr/>
            </a:pPr>
            <a:r>
              <a:rPr lang="en-US" dirty="0" smtClean="0"/>
              <a:t>Mandatory provisions and 10% improvement over 90.1-2007</a:t>
            </a:r>
          </a:p>
          <a:p>
            <a:pPr lvl="1" eaLnBrk="1" hangingPunct="1">
              <a:defRPr/>
            </a:pPr>
            <a:r>
              <a:rPr lang="en-US" dirty="0" smtClean="0"/>
              <a:t>EAc1: Optimize energy performance</a:t>
            </a:r>
          </a:p>
          <a:p>
            <a:pPr lvl="2" eaLnBrk="1" hangingPunct="1">
              <a:defRPr/>
            </a:pPr>
            <a:r>
              <a:rPr lang="en-US" dirty="0" smtClean="0"/>
              <a:t>1 point for each 2% savings above 10%</a:t>
            </a:r>
          </a:p>
          <a:p>
            <a:pPr lvl="2" eaLnBrk="1" hangingPunct="1">
              <a:defRPr/>
            </a:pPr>
            <a:r>
              <a:rPr lang="en-US" dirty="0" smtClean="0"/>
              <a:t>Up to 19 points (of 100)</a:t>
            </a:r>
          </a:p>
        </p:txBody>
      </p:sp>
      <p:sp>
        <p:nvSpPr>
          <p:cNvPr id="17412" name="Content Placeholder 1"/>
          <p:cNvSpPr>
            <a:spLocks noGrp="1"/>
          </p:cNvSpPr>
          <p:nvPr>
            <p:ph sz="half" idx="2"/>
          </p:nvPr>
        </p:nvSpPr>
        <p:spPr/>
        <p:txBody>
          <a:bodyPr>
            <a:normAutofit fontScale="92500"/>
          </a:bodyPr>
          <a:lstStyle/>
          <a:p>
            <a:pPr eaLnBrk="1" hangingPunct="1">
              <a:defRPr/>
            </a:pPr>
            <a:r>
              <a:rPr lang="en-US" dirty="0" smtClean="0"/>
              <a:t>2012 (Draft)</a:t>
            </a:r>
          </a:p>
          <a:p>
            <a:pPr lvl="1" eaLnBrk="1" hangingPunct="1">
              <a:defRPr/>
            </a:pPr>
            <a:r>
              <a:rPr lang="en-US" dirty="0" smtClean="0"/>
              <a:t>EAp2: Minimum energy performance</a:t>
            </a:r>
          </a:p>
          <a:p>
            <a:pPr lvl="2" eaLnBrk="1" hangingPunct="1">
              <a:defRPr/>
            </a:pPr>
            <a:r>
              <a:rPr lang="en-US" dirty="0" smtClean="0"/>
              <a:t>Mandatory provisions and 10% improvement over 90.1-2010</a:t>
            </a:r>
          </a:p>
          <a:p>
            <a:pPr lvl="2" eaLnBrk="1" hangingPunct="1">
              <a:defRPr/>
            </a:pPr>
            <a:r>
              <a:rPr lang="en-US" dirty="0" smtClean="0"/>
              <a:t>Source energy 10% less</a:t>
            </a:r>
          </a:p>
          <a:p>
            <a:pPr lvl="1" eaLnBrk="1" hangingPunct="1">
              <a:defRPr/>
            </a:pPr>
            <a:r>
              <a:rPr lang="en-US" dirty="0" smtClean="0"/>
              <a:t>EAc1: Optimize energy performance</a:t>
            </a:r>
          </a:p>
          <a:p>
            <a:pPr lvl="2" eaLnBrk="1" hangingPunct="1">
              <a:defRPr/>
            </a:pPr>
            <a:r>
              <a:rPr lang="en-US" dirty="0" smtClean="0"/>
              <a:t>Average of site and source</a:t>
            </a:r>
          </a:p>
          <a:p>
            <a:pPr lvl="2" eaLnBrk="1" hangingPunct="1">
              <a:defRPr/>
            </a:pPr>
            <a:r>
              <a:rPr lang="en-US" dirty="0" smtClean="0"/>
              <a:t>1 point for each 2% savings above 10%</a:t>
            </a: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fontAlgn="auto" hangingPunct="1">
              <a:spcAft>
                <a:spcPts val="0"/>
              </a:spcAft>
              <a:defRPr/>
            </a:pPr>
            <a:r>
              <a:rPr lang="en-US" smtClean="0"/>
              <a:t>Standard 189.1</a:t>
            </a:r>
          </a:p>
        </p:txBody>
      </p:sp>
      <p:sp>
        <p:nvSpPr>
          <p:cNvPr id="8195" name="Content Placeholder 14"/>
          <p:cNvSpPr>
            <a:spLocks noGrp="1"/>
          </p:cNvSpPr>
          <p:nvPr>
            <p:ph sz="half" idx="1"/>
          </p:nvPr>
        </p:nvSpPr>
        <p:spPr>
          <a:xfrm>
            <a:off x="1752600" y="1600200"/>
            <a:ext cx="3886200" cy="5029200"/>
          </a:xfrm>
        </p:spPr>
        <p:txBody>
          <a:bodyPr rtlCol="0">
            <a:normAutofit fontScale="77500" lnSpcReduction="20000"/>
          </a:bodyPr>
          <a:lstStyle/>
          <a:p>
            <a:pPr eaLnBrk="1" fontAlgn="auto" hangingPunct="1">
              <a:spcAft>
                <a:spcPts val="0"/>
              </a:spcAft>
              <a:defRPr/>
            </a:pPr>
            <a:r>
              <a:rPr lang="en-US" dirty="0" smtClean="0">
                <a:solidFill>
                  <a:schemeClr val="tx1">
                    <a:lumMod val="65000"/>
                    <a:lumOff val="35000"/>
                  </a:schemeClr>
                </a:solidFill>
              </a:rPr>
              <a:t>The “total building sustainability package”</a:t>
            </a:r>
          </a:p>
          <a:p>
            <a:pPr eaLnBrk="1" fontAlgn="auto" hangingPunct="1">
              <a:spcAft>
                <a:spcPts val="0"/>
              </a:spcAft>
              <a:defRPr/>
            </a:pPr>
            <a:r>
              <a:rPr lang="en-US" dirty="0" smtClean="0">
                <a:solidFill>
                  <a:schemeClr val="tx1">
                    <a:lumMod val="65000"/>
                    <a:lumOff val="35000"/>
                  </a:schemeClr>
                </a:solidFill>
              </a:rPr>
              <a:t>Adopted by the U.S. Army as part of new sustainability policy </a:t>
            </a:r>
          </a:p>
          <a:p>
            <a:pPr eaLnBrk="1" fontAlgn="auto" hangingPunct="1">
              <a:spcAft>
                <a:spcPts val="0"/>
              </a:spcAft>
              <a:defRPr/>
            </a:pPr>
            <a:r>
              <a:rPr lang="en-US" dirty="0" smtClean="0">
                <a:solidFill>
                  <a:schemeClr val="tx1">
                    <a:lumMod val="65000"/>
                    <a:lumOff val="35000"/>
                  </a:schemeClr>
                </a:solidFill>
              </a:rPr>
              <a:t>A compliance option of the International Code Council’s International Green Construction Code </a:t>
            </a:r>
          </a:p>
          <a:p>
            <a:pPr eaLnBrk="1" hangingPunct="1">
              <a:defRPr/>
            </a:pPr>
            <a:r>
              <a:rPr lang="en-US" dirty="0" smtClean="0"/>
              <a:t>Provide an optional project compliance path for International Green Construction Code high performance buildings</a:t>
            </a:r>
          </a:p>
        </p:txBody>
      </p:sp>
      <p:pic>
        <p:nvPicPr>
          <p:cNvPr id="10" name="Content Placeholder 9" descr="1892011.jpg"/>
          <p:cNvPicPr>
            <a:picLocks noGrp="1" noChangeAspect="1"/>
          </p:cNvPicPr>
          <p:nvPr>
            <p:ph sz="half" idx="2"/>
          </p:nvPr>
        </p:nvPicPr>
        <p:blipFill>
          <a:blip r:embed="rId3" cstate="print"/>
          <a:stretch>
            <a:fillRect/>
          </a:stretch>
        </p:blipFill>
        <p:spPr>
          <a:xfrm>
            <a:off x="5638800" y="1676400"/>
            <a:ext cx="3352800" cy="4329113"/>
          </a:xfrm>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defRPr/>
            </a:pPr>
            <a:r>
              <a:rPr lang="en-US" dirty="0" smtClean="0"/>
              <a:t>189.1 Adopted by </a:t>
            </a:r>
            <a:r>
              <a:rPr lang="en-US" dirty="0" err="1" smtClean="0"/>
              <a:t>DoD</a:t>
            </a:r>
            <a:endParaRPr lang="en-US" dirty="0" smtClean="0"/>
          </a:p>
        </p:txBody>
      </p:sp>
      <p:sp>
        <p:nvSpPr>
          <p:cNvPr id="23555" name="Content Placeholder 2"/>
          <p:cNvSpPr>
            <a:spLocks noGrp="1"/>
          </p:cNvSpPr>
          <p:nvPr>
            <p:ph idx="1"/>
          </p:nvPr>
        </p:nvSpPr>
        <p:spPr/>
        <p:txBody>
          <a:bodyPr/>
          <a:lstStyle/>
          <a:p>
            <a:pPr eaLnBrk="1" hangingPunct="1"/>
            <a:r>
              <a:rPr lang="en-US" sz="2000" smtClean="0"/>
              <a:t>Unified Facilities Criteria (UFC) High Performance and Sustainable Building Requirements</a:t>
            </a:r>
          </a:p>
          <a:p>
            <a:pPr eaLnBrk="1" hangingPunct="1"/>
            <a:r>
              <a:rPr lang="en-US" sz="2000" smtClean="0"/>
              <a:t>“Standard 189.1 is an industry standard created to consolidate and address sustainability and energy requirements. This UFC incorporates the sections of 189.1 mentioned herein when appropriate and determined to be life cycle cost effective. Where the provisions of 189.1 meet the intent of the Guiding Principles, the provisions of  189.1 are referenced as a means of compliance or provided as an alternative requirement. When other standards are referenced in 189.1, use the publication date of the standard referenced in Appendix A of this document.”</a:t>
            </a:r>
          </a:p>
          <a:p>
            <a:pPr eaLnBrk="1" hangingPunct="1"/>
            <a:endParaRPr lang="en-US" sz="2000" smtClean="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US" dirty="0" smtClean="0"/>
              <a:t>Who is ASHRAE?</a:t>
            </a:r>
          </a:p>
        </p:txBody>
      </p:sp>
      <p:sp>
        <p:nvSpPr>
          <p:cNvPr id="6147" name="Content Placeholder 2"/>
          <p:cNvSpPr>
            <a:spLocks noGrp="1"/>
          </p:cNvSpPr>
          <p:nvPr>
            <p:ph idx="1"/>
          </p:nvPr>
        </p:nvSpPr>
        <p:spPr/>
        <p:txBody>
          <a:bodyPr/>
          <a:lstStyle/>
          <a:p>
            <a:pPr eaLnBrk="1" hangingPunct="1">
              <a:lnSpc>
                <a:spcPct val="80000"/>
              </a:lnSpc>
            </a:pPr>
            <a:r>
              <a:rPr lang="en-US" sz="3000" smtClean="0"/>
              <a:t>≈54,000 members in more than 130 countries</a:t>
            </a:r>
          </a:p>
          <a:p>
            <a:pPr eaLnBrk="1" hangingPunct="1">
              <a:lnSpc>
                <a:spcPct val="80000"/>
              </a:lnSpc>
            </a:pPr>
            <a:r>
              <a:rPr lang="en-US" sz="3000" smtClean="0"/>
              <a:t>176 chapters in 14 regions</a:t>
            </a:r>
          </a:p>
          <a:p>
            <a:pPr eaLnBrk="1" hangingPunct="1">
              <a:lnSpc>
                <a:spcPct val="80000"/>
              </a:lnSpc>
            </a:pPr>
            <a:r>
              <a:rPr lang="en-US" sz="3000" smtClean="0"/>
              <a:t>31 member board</a:t>
            </a:r>
          </a:p>
          <a:p>
            <a:pPr lvl="1" eaLnBrk="1" hangingPunct="1">
              <a:lnSpc>
                <a:spcPct val="80000"/>
              </a:lnSpc>
            </a:pPr>
            <a:r>
              <a:rPr lang="en-US" sz="2600" smtClean="0"/>
              <a:t>One director and regional chair from each region</a:t>
            </a:r>
          </a:p>
          <a:p>
            <a:pPr lvl="1" eaLnBrk="1" hangingPunct="1">
              <a:lnSpc>
                <a:spcPct val="80000"/>
              </a:lnSpc>
            </a:pPr>
            <a:r>
              <a:rPr lang="en-US" sz="2600" smtClean="0"/>
              <a:t>Nine directors-at-Large</a:t>
            </a:r>
          </a:p>
          <a:p>
            <a:pPr lvl="1" eaLnBrk="1" hangingPunct="1">
              <a:lnSpc>
                <a:spcPct val="80000"/>
              </a:lnSpc>
            </a:pPr>
            <a:r>
              <a:rPr lang="en-US" sz="2600" smtClean="0"/>
              <a:t>Executive Committee</a:t>
            </a:r>
          </a:p>
          <a:p>
            <a:pPr lvl="2" eaLnBrk="1" hangingPunct="1">
              <a:lnSpc>
                <a:spcPct val="80000"/>
              </a:lnSpc>
            </a:pPr>
            <a:r>
              <a:rPr lang="en-US" sz="2200" smtClean="0"/>
              <a:t>Seven officers</a:t>
            </a:r>
          </a:p>
          <a:p>
            <a:pPr lvl="2" eaLnBrk="1" hangingPunct="1">
              <a:lnSpc>
                <a:spcPct val="80000"/>
              </a:lnSpc>
            </a:pPr>
            <a:r>
              <a:rPr lang="en-US" sz="2200" smtClean="0"/>
              <a:t>Executive Vice President (EVP)(staff)</a:t>
            </a:r>
          </a:p>
          <a:p>
            <a:pPr lvl="1" eaLnBrk="1" hangingPunct="1">
              <a:lnSpc>
                <a:spcPct val="80000"/>
              </a:lnSpc>
            </a:pPr>
            <a:r>
              <a:rPr lang="en-US" sz="2600" smtClean="0"/>
              <a:t>Staff of ≈110 led by EVP</a:t>
            </a:r>
          </a:p>
          <a:p>
            <a:pPr lvl="2" eaLnBrk="1" hangingPunct="1">
              <a:lnSpc>
                <a:spcPct val="80000"/>
              </a:lnSpc>
              <a:buFont typeface="Arial" pitchFamily="34" charset="0"/>
              <a:buNone/>
            </a:pPr>
            <a:endParaRPr lang="en-US" sz="2200" smtClean="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fontAlgn="auto" hangingPunct="1">
              <a:spcAft>
                <a:spcPts val="0"/>
              </a:spcAft>
              <a:defRPr/>
            </a:pPr>
            <a:r>
              <a:rPr lang="en-US" smtClean="0"/>
              <a:t>Standard 55</a:t>
            </a:r>
          </a:p>
        </p:txBody>
      </p:sp>
      <p:sp>
        <p:nvSpPr>
          <p:cNvPr id="9219" name="Content Placeholder 14"/>
          <p:cNvSpPr>
            <a:spLocks noGrp="1"/>
          </p:cNvSpPr>
          <p:nvPr>
            <p:ph sz="half" idx="1"/>
          </p:nvPr>
        </p:nvSpPr>
        <p:spPr/>
        <p:txBody>
          <a:bodyPr rtlCol="0">
            <a:normAutofit fontScale="92500" lnSpcReduction="10000"/>
          </a:bodyPr>
          <a:lstStyle/>
          <a:p>
            <a:pPr eaLnBrk="1" fontAlgn="auto" hangingPunct="1">
              <a:spcAft>
                <a:spcPts val="0"/>
              </a:spcAft>
              <a:defRPr/>
            </a:pPr>
            <a:r>
              <a:rPr lang="en-US" dirty="0" smtClean="0">
                <a:solidFill>
                  <a:schemeClr val="tx1">
                    <a:lumMod val="65000"/>
                    <a:lumOff val="35000"/>
                  </a:schemeClr>
                </a:solidFill>
              </a:rPr>
              <a:t>Design parameters to determine comfort</a:t>
            </a:r>
          </a:p>
          <a:p>
            <a:pPr eaLnBrk="1" fontAlgn="auto" hangingPunct="1">
              <a:spcAft>
                <a:spcPts val="0"/>
              </a:spcAft>
              <a:defRPr/>
            </a:pPr>
            <a:r>
              <a:rPr lang="en-US" dirty="0" smtClean="0">
                <a:solidFill>
                  <a:schemeClr val="tx1">
                    <a:lumMod val="65000"/>
                    <a:lumOff val="35000"/>
                  </a:schemeClr>
                </a:solidFill>
              </a:rPr>
              <a:t>Indoor conditions for 80% or more of a building’s occupants</a:t>
            </a:r>
          </a:p>
          <a:p>
            <a:pPr lvl="1" eaLnBrk="1" fontAlgn="auto" hangingPunct="1">
              <a:spcAft>
                <a:spcPts val="0"/>
              </a:spcAft>
              <a:defRPr/>
            </a:pPr>
            <a:r>
              <a:rPr lang="en-US" dirty="0" smtClean="0">
                <a:solidFill>
                  <a:schemeClr val="tx1">
                    <a:lumMod val="65000"/>
                    <a:lumOff val="35000"/>
                  </a:schemeClr>
                </a:solidFill>
              </a:rPr>
              <a:t>Settles the “too hot/too cold” debate at offices across the nation</a:t>
            </a:r>
          </a:p>
        </p:txBody>
      </p:sp>
      <p:pic>
        <p:nvPicPr>
          <p:cNvPr id="6" name="Content Placeholder 5" descr="55-2012.jpg"/>
          <p:cNvPicPr>
            <a:picLocks noGrp="1" noChangeAspect="1"/>
          </p:cNvPicPr>
          <p:nvPr>
            <p:ph sz="half" idx="2"/>
          </p:nvPr>
        </p:nvPicPr>
        <p:blipFill>
          <a:blip r:embed="rId3" cstate="print"/>
          <a:stretch>
            <a:fillRect/>
          </a:stretch>
        </p:blipFill>
        <p:spPr>
          <a:xfrm>
            <a:off x="5257800" y="1644650"/>
            <a:ext cx="3429000" cy="4437063"/>
          </a:xfrm>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pPr eaLnBrk="1" fontAlgn="auto" hangingPunct="1">
              <a:spcAft>
                <a:spcPts val="0"/>
              </a:spcAft>
              <a:defRPr/>
            </a:pPr>
            <a:r>
              <a:rPr lang="en-US" smtClean="0"/>
              <a:t>Standard 62.1</a:t>
            </a:r>
          </a:p>
        </p:txBody>
      </p:sp>
      <p:sp>
        <p:nvSpPr>
          <p:cNvPr id="9219" name="Content Placeholder 5"/>
          <p:cNvSpPr>
            <a:spLocks noGrp="1"/>
          </p:cNvSpPr>
          <p:nvPr>
            <p:ph sz="half" idx="1"/>
          </p:nvPr>
        </p:nvSpPr>
        <p:spPr>
          <a:xfrm>
            <a:off x="457200" y="1600200"/>
            <a:ext cx="4038600" cy="5029200"/>
          </a:xfrm>
        </p:spPr>
        <p:txBody>
          <a:bodyPr rtlCol="0">
            <a:normAutofit fontScale="77500" lnSpcReduction="20000"/>
          </a:bodyPr>
          <a:lstStyle/>
          <a:p>
            <a:pPr eaLnBrk="1" fontAlgn="auto" hangingPunct="1">
              <a:spcAft>
                <a:spcPts val="0"/>
              </a:spcAft>
              <a:defRPr/>
            </a:pPr>
            <a:r>
              <a:rPr lang="en-US" dirty="0" smtClean="0">
                <a:solidFill>
                  <a:schemeClr val="tx1">
                    <a:lumMod val="65000"/>
                    <a:lumOff val="35000"/>
                  </a:schemeClr>
                </a:solidFill>
              </a:rPr>
              <a:t>Specifies minimum ventilation rates and other measures intended to provide indoor air quality that is acceptable to human occupants and minimizes adverse health effects</a:t>
            </a:r>
          </a:p>
          <a:p>
            <a:pPr eaLnBrk="1" fontAlgn="auto" hangingPunct="1">
              <a:spcAft>
                <a:spcPts val="0"/>
              </a:spcAft>
              <a:defRPr/>
            </a:pPr>
            <a:r>
              <a:rPr lang="en-US" dirty="0" smtClean="0">
                <a:solidFill>
                  <a:schemeClr val="tx1">
                    <a:lumMod val="65000"/>
                    <a:lumOff val="35000"/>
                  </a:schemeClr>
                </a:solidFill>
              </a:rPr>
              <a:t>Applies to all indoor or enclosed spaces that people may occupy, except where other applicable standards and requirements dictate larger amounts of ventilation </a:t>
            </a:r>
          </a:p>
          <a:p>
            <a:pPr eaLnBrk="1" fontAlgn="auto" hangingPunct="1">
              <a:spcAft>
                <a:spcPts val="0"/>
              </a:spcAft>
              <a:defRPr/>
            </a:pPr>
            <a:endParaRPr lang="en-US" dirty="0" smtClean="0">
              <a:solidFill>
                <a:schemeClr val="tx1">
                  <a:lumMod val="65000"/>
                  <a:lumOff val="35000"/>
                </a:schemeClr>
              </a:solidFill>
            </a:endParaRPr>
          </a:p>
        </p:txBody>
      </p:sp>
      <p:pic>
        <p:nvPicPr>
          <p:cNvPr id="6" name="Content Placeholder 5" descr="62.1-2010.jpg"/>
          <p:cNvPicPr>
            <a:picLocks noGrp="1" noChangeAspect="1"/>
          </p:cNvPicPr>
          <p:nvPr>
            <p:ph sz="half" idx="2"/>
          </p:nvPr>
        </p:nvPicPr>
        <p:blipFill>
          <a:blip r:embed="rId3" cstate="print"/>
          <a:stretch>
            <a:fillRect/>
          </a:stretch>
        </p:blipFill>
        <p:spPr>
          <a:xfrm>
            <a:off x="4918075" y="1600200"/>
            <a:ext cx="3498850" cy="4525963"/>
          </a:xfrm>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fontAlgn="auto" hangingPunct="1">
              <a:spcAft>
                <a:spcPts val="0"/>
              </a:spcAft>
              <a:defRPr/>
            </a:pPr>
            <a:r>
              <a:rPr lang="en-US" smtClean="0"/>
              <a:t>Standard 62.2</a:t>
            </a:r>
          </a:p>
        </p:txBody>
      </p:sp>
      <p:sp>
        <p:nvSpPr>
          <p:cNvPr id="9219" name="Content Placeholder 5"/>
          <p:cNvSpPr>
            <a:spLocks noGrp="1"/>
          </p:cNvSpPr>
          <p:nvPr>
            <p:ph sz="half" idx="1"/>
          </p:nvPr>
        </p:nvSpPr>
        <p:spPr/>
        <p:txBody>
          <a:bodyPr rtlCol="0">
            <a:normAutofit fontScale="77500" lnSpcReduction="20000"/>
          </a:bodyPr>
          <a:lstStyle/>
          <a:p>
            <a:pPr eaLnBrk="1" fontAlgn="auto" hangingPunct="1">
              <a:spcAft>
                <a:spcPts val="0"/>
              </a:spcAft>
              <a:defRPr/>
            </a:pPr>
            <a:r>
              <a:rPr lang="en-US" smtClean="0">
                <a:solidFill>
                  <a:schemeClr val="tx1">
                    <a:lumMod val="65000"/>
                    <a:lumOff val="35000"/>
                  </a:schemeClr>
                </a:solidFill>
              </a:rPr>
              <a:t>Defines the roles of and minimum requirements for mechanical and natural ventilation systems and the building envelope intended to provide acceptable indoor air quality in low-rise residential buildings </a:t>
            </a:r>
          </a:p>
          <a:p>
            <a:pPr eaLnBrk="1" fontAlgn="auto" hangingPunct="1">
              <a:spcAft>
                <a:spcPts val="0"/>
              </a:spcAft>
              <a:defRPr/>
            </a:pPr>
            <a:r>
              <a:rPr lang="en-US" smtClean="0">
                <a:solidFill>
                  <a:schemeClr val="tx1">
                    <a:lumMod val="65000"/>
                    <a:lumOff val="35000"/>
                  </a:schemeClr>
                </a:solidFill>
              </a:rPr>
              <a:t>Limits sources of pollutants and requiring enough mechanical ventilation to provide dilution for unavoidable contaminants </a:t>
            </a:r>
            <a:endParaRPr lang="en-US" dirty="0" smtClean="0">
              <a:solidFill>
                <a:schemeClr val="tx1">
                  <a:lumMod val="65000"/>
                  <a:lumOff val="35000"/>
                </a:schemeClr>
              </a:solidFill>
            </a:endParaRPr>
          </a:p>
        </p:txBody>
      </p:sp>
      <p:pic>
        <p:nvPicPr>
          <p:cNvPr id="6" name="Content Placeholder 5" descr="62.2-2013.jpg"/>
          <p:cNvPicPr>
            <a:picLocks noGrp="1" noChangeAspect="1"/>
          </p:cNvPicPr>
          <p:nvPr>
            <p:ph sz="half" idx="2"/>
          </p:nvPr>
        </p:nvPicPr>
        <p:blipFill>
          <a:blip r:embed="rId3" cstate="print"/>
          <a:stretch>
            <a:fillRect/>
          </a:stretch>
        </p:blipFill>
        <p:spPr>
          <a:xfrm>
            <a:off x="4918075" y="1600200"/>
            <a:ext cx="3498850" cy="4525963"/>
          </a:xfrm>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pPr eaLnBrk="1" fontAlgn="auto" hangingPunct="1">
              <a:spcAft>
                <a:spcPts val="0"/>
              </a:spcAft>
              <a:defRPr/>
            </a:pPr>
            <a:r>
              <a:rPr lang="en-US" smtClean="0"/>
              <a:t>Standard 170</a:t>
            </a:r>
          </a:p>
        </p:txBody>
      </p:sp>
      <p:sp>
        <p:nvSpPr>
          <p:cNvPr id="6" name="Content Placeholder 5"/>
          <p:cNvSpPr>
            <a:spLocks noGrp="1"/>
          </p:cNvSpPr>
          <p:nvPr>
            <p:ph sz="half" idx="1"/>
          </p:nvPr>
        </p:nvSpPr>
        <p:spPr/>
        <p:txBody>
          <a:bodyPr rtlCol="0">
            <a:normAutofit fontScale="77500" lnSpcReduction="20000"/>
          </a:bodyPr>
          <a:lstStyle/>
          <a:p>
            <a:pPr eaLnBrk="1" fontAlgn="auto" hangingPunct="1">
              <a:spcAft>
                <a:spcPts val="0"/>
              </a:spcAft>
              <a:defRPr/>
            </a:pPr>
            <a:r>
              <a:rPr lang="en-US" smtClean="0">
                <a:solidFill>
                  <a:schemeClr val="tx1">
                    <a:lumMod val="65000"/>
                    <a:lumOff val="35000"/>
                  </a:schemeClr>
                </a:solidFill>
              </a:rPr>
              <a:t>Provides control for comfort, infection and odor in health care facilities, including:</a:t>
            </a:r>
          </a:p>
          <a:p>
            <a:pPr lvl="1" eaLnBrk="1" fontAlgn="auto" hangingPunct="1">
              <a:spcAft>
                <a:spcPts val="0"/>
              </a:spcAft>
              <a:defRPr/>
            </a:pPr>
            <a:r>
              <a:rPr lang="en-US" smtClean="0">
                <a:solidFill>
                  <a:schemeClr val="tx1">
                    <a:lumMod val="65000"/>
                    <a:lumOff val="35000"/>
                  </a:schemeClr>
                </a:solidFill>
              </a:rPr>
              <a:t>Hospitals</a:t>
            </a:r>
          </a:p>
          <a:p>
            <a:pPr lvl="1" eaLnBrk="1" fontAlgn="auto" hangingPunct="1">
              <a:spcAft>
                <a:spcPts val="0"/>
              </a:spcAft>
              <a:defRPr/>
            </a:pPr>
            <a:r>
              <a:rPr lang="en-US" smtClean="0">
                <a:solidFill>
                  <a:schemeClr val="tx1">
                    <a:lumMod val="65000"/>
                    <a:lumOff val="35000"/>
                  </a:schemeClr>
                </a:solidFill>
              </a:rPr>
              <a:t>Nursing homes</a:t>
            </a:r>
          </a:p>
          <a:p>
            <a:pPr lvl="1" eaLnBrk="1" fontAlgn="auto" hangingPunct="1">
              <a:spcAft>
                <a:spcPts val="0"/>
              </a:spcAft>
              <a:defRPr/>
            </a:pPr>
            <a:r>
              <a:rPr lang="en-US" smtClean="0">
                <a:solidFill>
                  <a:schemeClr val="tx1">
                    <a:lumMod val="65000"/>
                    <a:lumOff val="35000"/>
                  </a:schemeClr>
                </a:solidFill>
              </a:rPr>
              <a:t>Outpatient facilities</a:t>
            </a:r>
          </a:p>
          <a:p>
            <a:pPr eaLnBrk="1" fontAlgn="auto" hangingPunct="1">
              <a:spcAft>
                <a:spcPts val="0"/>
              </a:spcAft>
              <a:defRPr/>
            </a:pPr>
            <a:r>
              <a:rPr lang="en-US" smtClean="0">
                <a:solidFill>
                  <a:schemeClr val="tx1">
                    <a:lumMod val="65000"/>
                    <a:lumOff val="35000"/>
                  </a:schemeClr>
                </a:solidFill>
              </a:rPr>
              <a:t>Protects patients and healthcare workers from chemical, physical and biological airborne contaminants </a:t>
            </a:r>
            <a:endParaRPr lang="en-US" dirty="0" smtClean="0">
              <a:solidFill>
                <a:schemeClr val="tx1">
                  <a:lumMod val="65000"/>
                  <a:lumOff val="35000"/>
                </a:schemeClr>
              </a:solidFill>
            </a:endParaRPr>
          </a:p>
        </p:txBody>
      </p:sp>
      <p:pic>
        <p:nvPicPr>
          <p:cNvPr id="12292" name="Content Placeholder 6" descr="170_2008_FrontCoverOnly.jpg"/>
          <p:cNvPicPr>
            <a:picLocks noGrp="1" noChangeAspect="1"/>
          </p:cNvPicPr>
          <p:nvPr>
            <p:ph sz="half" idx="2"/>
          </p:nvPr>
        </p:nvPicPr>
        <p:blipFill>
          <a:blip r:embed="rId3" cstate="print"/>
          <a:stretch>
            <a:fillRect/>
          </a:stretch>
        </p:blipFill>
        <p:spPr>
          <a:xfrm>
            <a:off x="5322888" y="1728788"/>
            <a:ext cx="3298825" cy="4268787"/>
          </a:xfrm>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dirty="0" smtClean="0"/>
              <a:t>ASHRAE Handbook</a:t>
            </a:r>
          </a:p>
        </p:txBody>
      </p:sp>
      <p:sp>
        <p:nvSpPr>
          <p:cNvPr id="16388" name="Content Placeholder 4"/>
          <p:cNvSpPr>
            <a:spLocks noGrp="1"/>
          </p:cNvSpPr>
          <p:nvPr>
            <p:ph sz="half" idx="2"/>
          </p:nvPr>
        </p:nvSpPr>
        <p:spPr>
          <a:xfrm>
            <a:off x="1752600" y="1600200"/>
            <a:ext cx="3962400" cy="4525963"/>
          </a:xfrm>
        </p:spPr>
        <p:txBody>
          <a:bodyPr rtlCol="0">
            <a:normAutofit/>
          </a:bodyPr>
          <a:lstStyle/>
          <a:p>
            <a:pPr eaLnBrk="1" fontAlgn="auto" hangingPunct="1">
              <a:spcAft>
                <a:spcPts val="0"/>
              </a:spcAft>
              <a:defRPr/>
            </a:pPr>
            <a:r>
              <a:rPr lang="en-US" sz="2400" dirty="0" smtClean="0">
                <a:solidFill>
                  <a:schemeClr val="tx1">
                    <a:lumMod val="65000"/>
                    <a:lumOff val="35000"/>
                  </a:schemeClr>
                </a:solidFill>
              </a:rPr>
              <a:t>Published in four volumes</a:t>
            </a:r>
          </a:p>
          <a:p>
            <a:pPr lvl="1" eaLnBrk="1" fontAlgn="auto" hangingPunct="1">
              <a:spcAft>
                <a:spcPts val="0"/>
              </a:spcAft>
              <a:defRPr/>
            </a:pPr>
            <a:r>
              <a:rPr lang="en-US" sz="2000" dirty="0" smtClean="0">
                <a:solidFill>
                  <a:schemeClr val="tx1">
                    <a:lumMod val="65000"/>
                    <a:lumOff val="35000"/>
                  </a:schemeClr>
                </a:solidFill>
              </a:rPr>
              <a:t>Systems and Equipment – 2012</a:t>
            </a:r>
          </a:p>
          <a:p>
            <a:pPr lvl="1" eaLnBrk="1" fontAlgn="auto" hangingPunct="1">
              <a:spcAft>
                <a:spcPts val="0"/>
              </a:spcAft>
              <a:defRPr/>
            </a:pPr>
            <a:r>
              <a:rPr lang="en-US" sz="2000" dirty="0" smtClean="0">
                <a:solidFill>
                  <a:schemeClr val="tx1">
                    <a:lumMod val="65000"/>
                    <a:lumOff val="35000"/>
                  </a:schemeClr>
                </a:solidFill>
              </a:rPr>
              <a:t>Applications – 2011</a:t>
            </a:r>
          </a:p>
          <a:p>
            <a:pPr lvl="1" eaLnBrk="1" fontAlgn="auto" hangingPunct="1">
              <a:spcAft>
                <a:spcPts val="0"/>
              </a:spcAft>
              <a:defRPr/>
            </a:pPr>
            <a:r>
              <a:rPr lang="en-US" sz="2000" dirty="0" smtClean="0">
                <a:solidFill>
                  <a:schemeClr val="tx1">
                    <a:lumMod val="65000"/>
                    <a:lumOff val="35000"/>
                  </a:schemeClr>
                </a:solidFill>
              </a:rPr>
              <a:t>Refrigeration – 2010</a:t>
            </a:r>
          </a:p>
          <a:p>
            <a:pPr lvl="1" eaLnBrk="1" fontAlgn="auto" hangingPunct="1">
              <a:spcAft>
                <a:spcPts val="0"/>
              </a:spcAft>
              <a:defRPr/>
            </a:pPr>
            <a:r>
              <a:rPr lang="en-US" sz="2000" dirty="0" smtClean="0">
                <a:solidFill>
                  <a:schemeClr val="tx1">
                    <a:lumMod val="65000"/>
                    <a:lumOff val="35000"/>
                  </a:schemeClr>
                </a:solidFill>
              </a:rPr>
              <a:t>Fundamentals – 2009</a:t>
            </a:r>
          </a:p>
          <a:p>
            <a:pPr eaLnBrk="1" fontAlgn="auto" hangingPunct="1">
              <a:spcAft>
                <a:spcPts val="0"/>
              </a:spcAft>
              <a:defRPr/>
            </a:pPr>
            <a:r>
              <a:rPr lang="en-US" sz="2400" dirty="0" smtClean="0"/>
              <a:t>Knowledge base of thousands of individuals</a:t>
            </a:r>
          </a:p>
          <a:p>
            <a:pPr eaLnBrk="1" fontAlgn="auto" hangingPunct="1">
              <a:spcAft>
                <a:spcPts val="0"/>
              </a:spcAft>
              <a:defRPr/>
            </a:pPr>
            <a:endParaRPr lang="en-US" dirty="0" smtClean="0">
              <a:solidFill>
                <a:schemeClr val="tx1">
                  <a:lumMod val="65000"/>
                  <a:lumOff val="35000"/>
                </a:schemeClr>
              </a:solidFill>
            </a:endParaRPr>
          </a:p>
          <a:p>
            <a:pPr eaLnBrk="1" fontAlgn="auto" hangingPunct="1">
              <a:spcAft>
                <a:spcPts val="0"/>
              </a:spcAft>
              <a:defRPr/>
            </a:pPr>
            <a:endParaRPr lang="en-US" dirty="0" smtClean="0">
              <a:solidFill>
                <a:schemeClr val="tx1">
                  <a:lumMod val="65000"/>
                  <a:lumOff val="35000"/>
                </a:schemeClr>
              </a:solidFill>
            </a:endParaRPr>
          </a:p>
        </p:txBody>
      </p:sp>
      <p:sp>
        <p:nvSpPr>
          <p:cNvPr id="28676" name="Content Placeholder 4"/>
          <p:cNvSpPr>
            <a:spLocks noGrp="1"/>
          </p:cNvSpPr>
          <p:nvPr>
            <p:ph sz="half" idx="1"/>
          </p:nvPr>
        </p:nvSpPr>
        <p:spPr>
          <a:xfrm>
            <a:off x="5334000" y="1600200"/>
            <a:ext cx="3733800" cy="4525963"/>
          </a:xfrm>
        </p:spPr>
        <p:txBody>
          <a:bodyPr/>
          <a:lstStyle/>
          <a:p>
            <a:pPr eaLnBrk="1" hangingPunct="1"/>
            <a:r>
              <a:rPr lang="en-US" sz="2400" smtClean="0"/>
              <a:t>Builds on technology, making it an evolutionary document</a:t>
            </a:r>
          </a:p>
          <a:p>
            <a:pPr eaLnBrk="1" hangingPunct="1"/>
            <a:r>
              <a:rPr lang="en-US" sz="2400" smtClean="0"/>
              <a:t>Puts the entire industry on the same page</a:t>
            </a: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fontAlgn="auto" hangingPunct="1">
              <a:spcAft>
                <a:spcPts val="0"/>
              </a:spcAft>
              <a:defRPr/>
            </a:pPr>
            <a:r>
              <a:rPr lang="en-US" dirty="0" smtClean="0"/>
              <a:t>Advanced Energy Design Guides</a:t>
            </a:r>
          </a:p>
        </p:txBody>
      </p:sp>
      <p:sp>
        <p:nvSpPr>
          <p:cNvPr id="21507" name="Content Placeholder 2"/>
          <p:cNvSpPr>
            <a:spLocks noGrp="1"/>
          </p:cNvSpPr>
          <p:nvPr>
            <p:ph sz="half" idx="1"/>
          </p:nvPr>
        </p:nvSpPr>
        <p:spPr/>
        <p:txBody>
          <a:bodyPr rtlCol="0">
            <a:normAutofit fontScale="92500" lnSpcReduction="10000"/>
          </a:bodyPr>
          <a:lstStyle/>
          <a:p>
            <a:pPr eaLnBrk="1" fontAlgn="auto" hangingPunct="1">
              <a:spcAft>
                <a:spcPts val="0"/>
              </a:spcAft>
              <a:defRPr/>
            </a:pPr>
            <a:r>
              <a:rPr lang="en-US" sz="2400" dirty="0" smtClean="0">
                <a:solidFill>
                  <a:schemeClr val="tx1">
                    <a:lumMod val="65000"/>
                    <a:lumOff val="35000"/>
                  </a:schemeClr>
                </a:solidFill>
                <a:ea typeface="Geneva" pitchFamily="127" charset="-128"/>
              </a:rPr>
              <a:t>Developed by volunteers in collaboration with partnering organizations ASHRAE, AIA, IES, USGBC</a:t>
            </a:r>
          </a:p>
          <a:p>
            <a:pPr eaLnBrk="1" fontAlgn="auto" hangingPunct="1">
              <a:spcAft>
                <a:spcPts val="0"/>
              </a:spcAft>
              <a:defRPr/>
            </a:pPr>
            <a:r>
              <a:rPr lang="en-US" sz="2400" dirty="0" smtClean="0">
                <a:solidFill>
                  <a:schemeClr val="tx1">
                    <a:lumMod val="65000"/>
                    <a:lumOff val="35000"/>
                  </a:schemeClr>
                </a:solidFill>
                <a:ea typeface="Geneva" pitchFamily="127" charset="-128"/>
              </a:rPr>
              <a:t>Co-funded by DOE</a:t>
            </a:r>
          </a:p>
          <a:p>
            <a:pPr eaLnBrk="1" fontAlgn="auto" hangingPunct="1">
              <a:spcAft>
                <a:spcPts val="0"/>
              </a:spcAft>
              <a:defRPr/>
            </a:pPr>
            <a:r>
              <a:rPr lang="en-US" sz="2400" dirty="0" smtClean="0">
                <a:solidFill>
                  <a:schemeClr val="tx1">
                    <a:lumMod val="65000"/>
                    <a:lumOff val="35000"/>
                  </a:schemeClr>
                </a:solidFill>
                <a:ea typeface="Geneva" pitchFamily="127" charset="-128"/>
              </a:rPr>
              <a:t>Prescriptive, easy to use</a:t>
            </a:r>
          </a:p>
          <a:p>
            <a:pPr eaLnBrk="1" fontAlgn="auto" hangingPunct="1">
              <a:spcAft>
                <a:spcPts val="0"/>
              </a:spcAft>
              <a:defRPr/>
            </a:pPr>
            <a:r>
              <a:rPr lang="en-US" sz="2400" dirty="0" smtClean="0">
                <a:solidFill>
                  <a:schemeClr val="tx1">
                    <a:lumMod val="65000"/>
                    <a:lumOff val="35000"/>
                  </a:schemeClr>
                </a:solidFill>
                <a:ea typeface="Geneva" pitchFamily="127" charset="-128"/>
              </a:rPr>
              <a:t>Based on building type, level of stringency</a:t>
            </a:r>
          </a:p>
          <a:p>
            <a:pPr eaLnBrk="1" fontAlgn="auto" hangingPunct="1">
              <a:spcAft>
                <a:spcPts val="0"/>
              </a:spcAft>
              <a:defRPr/>
            </a:pPr>
            <a:r>
              <a:rPr lang="en-US" sz="2400" dirty="0" smtClean="0">
                <a:solidFill>
                  <a:schemeClr val="tx1">
                    <a:lumMod val="65000"/>
                    <a:lumOff val="35000"/>
                  </a:schemeClr>
                </a:solidFill>
                <a:ea typeface="Geneva" pitchFamily="127" charset="-128"/>
              </a:rPr>
              <a:t>Series provides energy efficiency 50% beyond 90.1-2004</a:t>
            </a:r>
          </a:p>
          <a:p>
            <a:pPr eaLnBrk="1" fontAlgn="auto" hangingPunct="1">
              <a:spcAft>
                <a:spcPts val="0"/>
              </a:spcAft>
              <a:defRPr/>
            </a:pPr>
            <a:r>
              <a:rPr lang="en-US" sz="2400" dirty="0" smtClean="0">
                <a:solidFill>
                  <a:schemeClr val="tx1">
                    <a:lumMod val="65000"/>
                    <a:lumOff val="35000"/>
                  </a:schemeClr>
                </a:solidFill>
                <a:ea typeface="Geneva" pitchFamily="127" charset="-128"/>
              </a:rPr>
              <a:t>Free downloads – widely distributed</a:t>
            </a:r>
          </a:p>
          <a:p>
            <a:pPr eaLnBrk="1" fontAlgn="auto" hangingPunct="1">
              <a:spcAft>
                <a:spcPts val="0"/>
              </a:spcAft>
              <a:defRPr/>
            </a:pPr>
            <a:endParaRPr lang="en-US" sz="2400" dirty="0" smtClean="0">
              <a:solidFill>
                <a:schemeClr val="tx1">
                  <a:lumMod val="65000"/>
                  <a:lumOff val="35000"/>
                </a:schemeClr>
              </a:solidFill>
              <a:ea typeface="Geneva" pitchFamily="127" charset="-128"/>
            </a:endParaRPr>
          </a:p>
          <a:p>
            <a:pPr eaLnBrk="1" fontAlgn="auto" hangingPunct="1">
              <a:spcAft>
                <a:spcPts val="0"/>
              </a:spcAft>
              <a:defRPr/>
            </a:pPr>
            <a:endParaRPr lang="en-US" sz="2400" dirty="0" smtClean="0">
              <a:solidFill>
                <a:schemeClr val="tx1">
                  <a:lumMod val="65000"/>
                  <a:lumOff val="35000"/>
                </a:schemeClr>
              </a:solidFill>
              <a:ea typeface="Geneva" pitchFamily="127" charset="-128"/>
            </a:endParaRPr>
          </a:p>
        </p:txBody>
      </p:sp>
      <p:pic>
        <p:nvPicPr>
          <p:cNvPr id="6" name="Content Placeholder 5" descr="AEDG_50 Small to Medium Office.jpg"/>
          <p:cNvPicPr>
            <a:picLocks noGrp="1" noChangeAspect="1"/>
          </p:cNvPicPr>
          <p:nvPr>
            <p:ph sz="half" idx="2"/>
          </p:nvPr>
        </p:nvPicPr>
        <p:blipFill>
          <a:blip r:embed="rId2" cstate="print"/>
          <a:stretch>
            <a:fillRect/>
          </a:stretch>
        </p:blipFill>
        <p:spPr>
          <a:xfrm>
            <a:off x="4941888" y="1600200"/>
            <a:ext cx="3451225" cy="4525963"/>
          </a:xfrm>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defRPr/>
            </a:pPr>
            <a:r>
              <a:rPr lang="en-US" smtClean="0"/>
              <a:t>Government Affairs</a:t>
            </a:r>
            <a:endParaRPr lang="en-US" dirty="0" smtClean="0"/>
          </a:p>
        </p:txBody>
      </p:sp>
      <p:sp>
        <p:nvSpPr>
          <p:cNvPr id="30723" name="Content Placeholder 2"/>
          <p:cNvSpPr>
            <a:spLocks noGrp="1"/>
          </p:cNvSpPr>
          <p:nvPr>
            <p:ph idx="1"/>
          </p:nvPr>
        </p:nvSpPr>
        <p:spPr/>
        <p:txBody>
          <a:bodyPr/>
          <a:lstStyle/>
          <a:p>
            <a:pPr eaLnBrk="1" hangingPunct="1">
              <a:buFont typeface="Arial" pitchFamily="34" charset="0"/>
              <a:buNone/>
            </a:pPr>
            <a:r>
              <a:rPr lang="en-US" sz="2800" smtClean="0"/>
              <a:t>	Advocacy – Washington Office</a:t>
            </a:r>
          </a:p>
          <a:p>
            <a:pPr lvl="1" eaLnBrk="1" hangingPunct="1"/>
            <a:r>
              <a:rPr lang="en-US" sz="2400" smtClean="0"/>
              <a:t>Currently four staff</a:t>
            </a:r>
          </a:p>
          <a:p>
            <a:pPr lvl="1" eaLnBrk="1" hangingPunct="1"/>
            <a:r>
              <a:rPr lang="en-US" sz="2400" smtClean="0"/>
              <a:t>Track and communicate ASHRAE’s positions on advocacy priorities</a:t>
            </a:r>
          </a:p>
          <a:p>
            <a:pPr lvl="1" eaLnBrk="1" hangingPunct="1"/>
            <a:r>
              <a:rPr lang="en-US" sz="2400" smtClean="0"/>
              <a:t>Provide support for development of technically sound legislation</a:t>
            </a:r>
          </a:p>
          <a:p>
            <a:pPr lvl="1" eaLnBrk="1" hangingPunct="1"/>
            <a:r>
              <a:rPr lang="en-US" sz="2400" smtClean="0"/>
              <a:t>Established and Support High-Performance Buildings Caucus of the U.S. Congress</a:t>
            </a: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defRPr/>
            </a:pPr>
            <a:r>
              <a:rPr lang="en-US" dirty="0" smtClean="0"/>
              <a:t>Building Energy </a:t>
            </a:r>
            <a:br>
              <a:rPr lang="en-US" dirty="0" smtClean="0"/>
            </a:br>
            <a:r>
              <a:rPr lang="en-US" dirty="0" smtClean="0"/>
              <a:t>Quotient (</a:t>
            </a:r>
            <a:r>
              <a:rPr lang="en-US" dirty="0" err="1" smtClean="0"/>
              <a:t>bEQ</a:t>
            </a:r>
            <a:r>
              <a:rPr lang="en-US" dirty="0" smtClean="0"/>
              <a:t>)</a:t>
            </a:r>
          </a:p>
        </p:txBody>
      </p:sp>
      <p:pic>
        <p:nvPicPr>
          <p:cNvPr id="8" name="Content Placeholder 7" descr="BEQ label 2013.jpg"/>
          <p:cNvPicPr>
            <a:picLocks noGrp="1" noChangeAspect="1"/>
          </p:cNvPicPr>
          <p:nvPr>
            <p:ph sz="half" idx="1"/>
          </p:nvPr>
        </p:nvPicPr>
        <p:blipFill>
          <a:blip r:embed="rId2" cstate="print"/>
          <a:stretch>
            <a:fillRect/>
          </a:stretch>
        </p:blipFill>
        <p:spPr>
          <a:xfrm>
            <a:off x="1752600" y="1693863"/>
            <a:ext cx="3352800" cy="4338637"/>
          </a:xfrm>
          <a:effectLst>
            <a:outerShdw blurRad="292100" dist="139700" dir="2700000" algn="tl" rotWithShape="0">
              <a:srgbClr val="333333">
                <a:alpha val="65000"/>
              </a:srgbClr>
            </a:outerShdw>
          </a:effectLst>
        </p:spPr>
      </p:pic>
      <p:sp>
        <p:nvSpPr>
          <p:cNvPr id="31748" name="Content Placeholder 4"/>
          <p:cNvSpPr>
            <a:spLocks noGrp="1"/>
          </p:cNvSpPr>
          <p:nvPr>
            <p:ph sz="half" idx="2"/>
          </p:nvPr>
        </p:nvSpPr>
        <p:spPr/>
        <p:txBody>
          <a:bodyPr/>
          <a:lstStyle/>
          <a:p>
            <a:pPr eaLnBrk="1" hangingPunct="1"/>
            <a:r>
              <a:rPr lang="en-US" sz="1800" smtClean="0">
                <a:ea typeface="Geneva"/>
                <a:cs typeface="Geneva"/>
              </a:rPr>
              <a:t>Provides guidance on reducing energy use</a:t>
            </a:r>
          </a:p>
          <a:p>
            <a:pPr eaLnBrk="1" hangingPunct="1"/>
            <a:r>
              <a:rPr lang="en-US" sz="1800" smtClean="0">
                <a:ea typeface="Geneva"/>
                <a:cs typeface="Geneva"/>
              </a:rPr>
              <a:t>Supports energy disclosure programs</a:t>
            </a:r>
          </a:p>
          <a:p>
            <a:pPr eaLnBrk="1" hangingPunct="1"/>
            <a:r>
              <a:rPr lang="en-US" sz="1800" smtClean="0">
                <a:ea typeface="Geneva"/>
                <a:cs typeface="Geneva"/>
              </a:rPr>
              <a:t>As Designed (pending): Based on simulation, requires Building Energy Modeling Professional certification</a:t>
            </a:r>
          </a:p>
          <a:p>
            <a:pPr eaLnBrk="1" hangingPunct="1"/>
            <a:r>
              <a:rPr lang="en-US" sz="1800" smtClean="0">
                <a:ea typeface="Geneva"/>
                <a:cs typeface="Geneva"/>
              </a:rPr>
              <a:t>In Operation (available since March 2012)</a:t>
            </a:r>
          </a:p>
          <a:p>
            <a:pPr lvl="1" eaLnBrk="1" hangingPunct="1"/>
            <a:r>
              <a:rPr lang="en-US" sz="1600" smtClean="0">
                <a:ea typeface="Geneva"/>
                <a:cs typeface="Geneva"/>
              </a:rPr>
              <a:t>Based on actual energy use, requires BEAP</a:t>
            </a:r>
          </a:p>
          <a:p>
            <a:pPr lvl="1" eaLnBrk="1" hangingPunct="1"/>
            <a:r>
              <a:rPr lang="en-US" sz="1600" smtClean="0">
                <a:ea typeface="Geneva"/>
                <a:cs typeface="Geneva"/>
              </a:rPr>
              <a:t>Level “1+” energy audit</a:t>
            </a:r>
          </a:p>
          <a:p>
            <a:pPr eaLnBrk="1" hangingPunct="1"/>
            <a:r>
              <a:rPr lang="en-US" sz="1800" smtClean="0">
                <a:ea typeface="Geneva"/>
                <a:cs typeface="Geneva"/>
              </a:rPr>
              <a:t>Next step beyond ratings like ENERGY STAR</a:t>
            </a:r>
          </a:p>
          <a:p>
            <a:pPr eaLnBrk="1" hangingPunct="1"/>
            <a:endParaRPr lang="en-US" smtClean="0">
              <a:ea typeface="Geneva"/>
              <a:cs typeface="Geneva"/>
            </a:endParaRP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Autofit/>
          </a:bodyPr>
          <a:lstStyle/>
          <a:p>
            <a:pPr eaLnBrk="1" hangingPunct="1">
              <a:defRPr/>
            </a:pPr>
            <a:r>
              <a:rPr lang="en-US" sz="3600" dirty="0" smtClean="0"/>
              <a:t>ASHRAE Thanks You for Contributing </a:t>
            </a:r>
            <a:br>
              <a:rPr lang="en-US" sz="3600" dirty="0" smtClean="0"/>
            </a:br>
            <a:r>
              <a:rPr lang="en-US" sz="3600" dirty="0" smtClean="0"/>
              <a:t>to the Industry and the Society </a:t>
            </a:r>
            <a:endParaRPr lang="en-US" sz="3600" dirty="0"/>
          </a:p>
        </p:txBody>
      </p:sp>
      <p:sp>
        <p:nvSpPr>
          <p:cNvPr id="6" name="Content Placeholder 5"/>
          <p:cNvSpPr>
            <a:spLocks noGrp="1"/>
          </p:cNvSpPr>
          <p:nvPr>
            <p:ph idx="1"/>
          </p:nvPr>
        </p:nvSpPr>
        <p:spPr>
          <a:xfrm>
            <a:off x="457200" y="1828800"/>
            <a:ext cx="8229600" cy="2819400"/>
          </a:xfrm>
        </p:spPr>
        <p:txBody>
          <a:bodyPr/>
          <a:lstStyle/>
          <a:p>
            <a:pPr algn="ctr" eaLnBrk="1" hangingPunct="1">
              <a:buFont typeface="Arial" pitchFamily="34" charset="0"/>
              <a:buNone/>
            </a:pPr>
            <a:r>
              <a:rPr lang="en-US" sz="2800" smtClean="0"/>
              <a:t>	“When I think of ASHRAE, I think of the best and brightest in our industry working together to advance the arts and sciences of HVAC&amp;R.  The greatest value of membership for me is the synergistic energy of ASHRAE members working together, sharing ideas and advancing the standards of practice in the built environment.”</a:t>
            </a:r>
          </a:p>
          <a:p>
            <a:pPr algn="ctr" eaLnBrk="1" hangingPunct="1">
              <a:buFont typeface="Century Gothic" pitchFamily="34" charset="0"/>
              <a:buChar char="―"/>
            </a:pPr>
            <a:r>
              <a:rPr lang="en-US" sz="2400" b="0" i="1" smtClean="0"/>
              <a:t>A vice president and chief engineer</a:t>
            </a:r>
          </a:p>
          <a:p>
            <a:pPr algn="ctr" eaLnBrk="1" hangingPunct="1">
              <a:buFont typeface="Arial" pitchFamily="34" charset="0"/>
              <a:buNone/>
            </a:pPr>
            <a:r>
              <a:rPr lang="en-US" sz="2800" smtClean="0"/>
              <a:t> </a:t>
            </a:r>
          </a:p>
          <a:p>
            <a:pPr algn="ctr" eaLnBrk="1" hangingPunct="1">
              <a:buFont typeface="Arial" pitchFamily="34" charset="0"/>
              <a:buNone/>
            </a:pPr>
            <a:endParaRPr lang="en-US" sz="280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smtClean="0"/>
              <a:t>Questions?</a:t>
            </a:r>
            <a:endParaRPr lang="en-US" dirty="0"/>
          </a:p>
        </p:txBody>
      </p:sp>
      <p:sp>
        <p:nvSpPr>
          <p:cNvPr id="5" name="Subtitle 4"/>
          <p:cNvSpPr>
            <a:spLocks noGrp="1"/>
          </p:cNvSpPr>
          <p:nvPr>
            <p:ph type="subTitle" idx="1"/>
          </p:nvPr>
        </p:nvSpPr>
        <p:spPr/>
        <p:txBody>
          <a:bodyPr/>
          <a:lstStyle/>
          <a:p>
            <a:pPr eaLnBrk="1" hangingPunct="1">
              <a:defRPr/>
            </a:pPr>
            <a:endParaRPr lang="en-US"/>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t>ASHRAE and </a:t>
            </a:r>
            <a:br>
              <a:rPr lang="en-US" dirty="0" smtClean="0"/>
            </a:br>
            <a:r>
              <a:rPr lang="en-US" dirty="0" smtClean="0"/>
              <a:t>Your Employees</a:t>
            </a:r>
            <a:endParaRPr lang="en-US" dirty="0"/>
          </a:p>
        </p:txBody>
      </p:sp>
      <p:sp>
        <p:nvSpPr>
          <p:cNvPr id="6" name="Content Placeholder 5"/>
          <p:cNvSpPr>
            <a:spLocks noGrp="1"/>
          </p:cNvSpPr>
          <p:nvPr>
            <p:ph idx="1"/>
          </p:nvPr>
        </p:nvSpPr>
        <p:spPr>
          <a:xfrm>
            <a:off x="1752600" y="1600200"/>
            <a:ext cx="7162800" cy="4525963"/>
          </a:xfrm>
        </p:spPr>
        <p:txBody>
          <a:bodyPr rtlCol="0">
            <a:normAutofit fontScale="92500"/>
          </a:bodyPr>
          <a:lstStyle/>
          <a:p>
            <a:pPr eaLnBrk="1" fontAlgn="auto" hangingPunct="1">
              <a:spcAft>
                <a:spcPts val="0"/>
              </a:spcAft>
              <a:defRPr/>
            </a:pPr>
            <a:r>
              <a:rPr lang="en-US" dirty="0" smtClean="0">
                <a:solidFill>
                  <a:schemeClr val="tx1">
                    <a:lumMod val="65000"/>
                    <a:lumOff val="35000"/>
                  </a:schemeClr>
                </a:solidFill>
              </a:rPr>
              <a:t>Employees improve their technical skills and personal development</a:t>
            </a:r>
          </a:p>
          <a:p>
            <a:pPr eaLnBrk="1" fontAlgn="auto" hangingPunct="1">
              <a:spcAft>
                <a:spcPts val="0"/>
              </a:spcAft>
              <a:defRPr/>
            </a:pPr>
            <a:r>
              <a:rPr lang="en-US" dirty="0" smtClean="0">
                <a:solidFill>
                  <a:schemeClr val="tx1">
                    <a:lumMod val="65000"/>
                    <a:lumOff val="35000"/>
                  </a:schemeClr>
                </a:solidFill>
              </a:rPr>
              <a:t>Networking and customer contact</a:t>
            </a:r>
          </a:p>
          <a:p>
            <a:pPr eaLnBrk="1" fontAlgn="auto" hangingPunct="1">
              <a:spcAft>
                <a:spcPts val="0"/>
              </a:spcAft>
              <a:defRPr/>
            </a:pPr>
            <a:r>
              <a:rPr lang="en-US" dirty="0" smtClean="0">
                <a:solidFill>
                  <a:schemeClr val="tx1">
                    <a:lumMod val="65000"/>
                    <a:lumOff val="35000"/>
                  </a:schemeClr>
                </a:solidFill>
              </a:rPr>
              <a:t>Opportunity to strengthen employees’ leadership skills</a:t>
            </a:r>
          </a:p>
          <a:p>
            <a:pPr eaLnBrk="1" fontAlgn="auto" hangingPunct="1">
              <a:spcAft>
                <a:spcPts val="0"/>
              </a:spcAft>
              <a:defRPr/>
            </a:pPr>
            <a:r>
              <a:rPr lang="en-US" dirty="0" smtClean="0">
                <a:solidFill>
                  <a:schemeClr val="tx1">
                    <a:lumMod val="65000"/>
                    <a:lumOff val="35000"/>
                  </a:schemeClr>
                </a:solidFill>
              </a:rPr>
              <a:t>Access to resources such as standards, Handbook, design guides, etc.</a:t>
            </a:r>
            <a:endParaRPr lang="en-US" dirty="0">
              <a:solidFill>
                <a:schemeClr val="tx1">
                  <a:lumMod val="65000"/>
                  <a:lumOff val="35000"/>
                </a:schemeClr>
              </a:solidFill>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t>What Other Company </a:t>
            </a:r>
            <a:br>
              <a:rPr lang="en-US" dirty="0" smtClean="0"/>
            </a:br>
            <a:r>
              <a:rPr lang="en-US" dirty="0" smtClean="0"/>
              <a:t>Leaders are Saying…</a:t>
            </a:r>
            <a:endParaRPr lang="en-US" dirty="0"/>
          </a:p>
        </p:txBody>
      </p:sp>
      <p:sp>
        <p:nvSpPr>
          <p:cNvPr id="6" name="Content Placeholder 5"/>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solidFill>
                  <a:schemeClr val="tx1">
                    <a:lumMod val="65000"/>
                    <a:lumOff val="35000"/>
                  </a:schemeClr>
                </a:solidFill>
              </a:rPr>
              <a:t>“I promote ASHRAE to my staff; I continue to pay my staff’s dues, meals and training to attend ASHRAE events”</a:t>
            </a:r>
          </a:p>
          <a:p>
            <a:pPr eaLnBrk="1" fontAlgn="auto" hangingPunct="1">
              <a:spcAft>
                <a:spcPts val="0"/>
              </a:spcAft>
              <a:defRPr/>
            </a:pPr>
            <a:r>
              <a:rPr lang="en-US" dirty="0" smtClean="0">
                <a:solidFill>
                  <a:schemeClr val="tx1">
                    <a:lumMod val="65000"/>
                    <a:lumOff val="35000"/>
                  </a:schemeClr>
                </a:solidFill>
              </a:rPr>
              <a:t>“I have always believed in ASHRAE’s mission and in giving back to an organization that gives so much to the HVAC&amp;R industry”</a:t>
            </a:r>
          </a:p>
          <a:p>
            <a:pPr eaLnBrk="1" fontAlgn="auto" hangingPunct="1">
              <a:spcAft>
                <a:spcPts val="0"/>
              </a:spcAft>
              <a:defRPr/>
            </a:pPr>
            <a:r>
              <a:rPr lang="en-US" dirty="0" smtClean="0">
                <a:solidFill>
                  <a:schemeClr val="tx1">
                    <a:lumMod val="65000"/>
                    <a:lumOff val="35000"/>
                  </a:schemeClr>
                </a:solidFill>
              </a:rPr>
              <a:t>“[My mentor] made it clear to me that ‘giving back’ to the industry through active participation in ASHRAE was</a:t>
            </a:r>
            <a:r>
              <a:rPr lang="en-US" i="1" dirty="0" smtClean="0">
                <a:solidFill>
                  <a:schemeClr val="tx1">
                    <a:lumMod val="65000"/>
                    <a:lumOff val="35000"/>
                  </a:schemeClr>
                </a:solidFill>
              </a:rPr>
              <a:t> just something that you did</a:t>
            </a:r>
            <a:r>
              <a:rPr lang="en-US" dirty="0" smtClean="0">
                <a:solidFill>
                  <a:schemeClr val="tx1">
                    <a:lumMod val="65000"/>
                    <a:lumOff val="35000"/>
                  </a:schemeClr>
                </a:solidFill>
              </a:rPr>
              <a:t>.”</a:t>
            </a:r>
          </a:p>
          <a:p>
            <a:pPr lvl="1" eaLnBrk="1" fontAlgn="auto" hangingPunct="1">
              <a:spcAft>
                <a:spcPts val="0"/>
              </a:spcAft>
              <a:defRPr/>
            </a:pPr>
            <a:endParaRPr lang="en-US" dirty="0">
              <a:solidFill>
                <a:schemeClr val="tx1">
                  <a:lumMod val="65000"/>
                  <a:lumOff val="35000"/>
                </a:schemeClr>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eaLnBrk="1" fontAlgn="auto" hangingPunct="1">
              <a:spcAft>
                <a:spcPts val="0"/>
              </a:spcAft>
              <a:defRPr/>
            </a:pPr>
            <a:r>
              <a:rPr lang="en-US" dirty="0" smtClean="0"/>
              <a:t>An Active ASHRAE Member…</a:t>
            </a:r>
            <a:endParaRPr lang="en-US" dirty="0"/>
          </a:p>
        </p:txBody>
      </p:sp>
      <p:sp>
        <p:nvSpPr>
          <p:cNvPr id="6" name="Content Placeholder 5"/>
          <p:cNvSpPr>
            <a:spLocks noGrp="1"/>
          </p:cNvSpPr>
          <p:nvPr>
            <p:ph sz="half" idx="1"/>
          </p:nvPr>
        </p:nvSpPr>
        <p:spPr>
          <a:xfrm>
            <a:off x="4038600" y="1524000"/>
            <a:ext cx="4648200" cy="4525963"/>
          </a:xfrm>
        </p:spPr>
        <p:txBody>
          <a:bodyPr rtlCol="0">
            <a:normAutofit fontScale="92500" lnSpcReduction="10000"/>
          </a:bodyPr>
          <a:lstStyle/>
          <a:p>
            <a:pPr eaLnBrk="1" fontAlgn="auto" hangingPunct="1">
              <a:spcAft>
                <a:spcPts val="0"/>
              </a:spcAft>
              <a:buFont typeface="Arial" pitchFamily="34" charset="0"/>
              <a:buNone/>
              <a:defRPr/>
            </a:pPr>
            <a:r>
              <a:rPr lang="en-US" dirty="0" smtClean="0">
                <a:solidFill>
                  <a:schemeClr val="tx1">
                    <a:lumMod val="65000"/>
                    <a:lumOff val="35000"/>
                  </a:schemeClr>
                </a:solidFill>
                <a:latin typeface="Century" pitchFamily="18" charset="0"/>
              </a:rPr>
              <a:t>	</a:t>
            </a:r>
            <a:r>
              <a:rPr lang="en-US" dirty="0" smtClean="0">
                <a:solidFill>
                  <a:schemeClr val="tx1">
                    <a:lumMod val="65000"/>
                    <a:lumOff val="35000"/>
                  </a:schemeClr>
                </a:solidFill>
              </a:rPr>
              <a:t>“The leadership at USF have supported my involvement in ASHRAE as it bridges links among ASHRAE standards (62, 180, 189, 55, 52, etc.), new ASHRAE supported technology and research and what it means for our facilities, both new and existing.” </a:t>
            </a:r>
            <a:r>
              <a:rPr lang="en-US" dirty="0" smtClean="0">
                <a:solidFill>
                  <a:schemeClr val="tx1">
                    <a:lumMod val="65000"/>
                    <a:lumOff val="35000"/>
                  </a:schemeClr>
                </a:solidFill>
                <a:latin typeface="Century" pitchFamily="18" charset="0"/>
              </a:rPr>
              <a:t/>
            </a:r>
            <a:br>
              <a:rPr lang="en-US" dirty="0" smtClean="0">
                <a:solidFill>
                  <a:schemeClr val="tx1">
                    <a:lumMod val="65000"/>
                    <a:lumOff val="35000"/>
                  </a:schemeClr>
                </a:solidFill>
                <a:latin typeface="Century" pitchFamily="18" charset="0"/>
              </a:rPr>
            </a:br>
            <a:r>
              <a:rPr lang="en-US" dirty="0" smtClean="0">
                <a:solidFill>
                  <a:schemeClr val="tx1">
                    <a:lumMod val="65000"/>
                    <a:lumOff val="35000"/>
                  </a:schemeClr>
                </a:solidFill>
                <a:latin typeface="Century" pitchFamily="18" charset="0"/>
              </a:rPr>
              <a:t>  </a:t>
            </a:r>
            <a:endParaRPr lang="en-US" dirty="0">
              <a:solidFill>
                <a:schemeClr val="tx1">
                  <a:lumMod val="65000"/>
                  <a:lumOff val="35000"/>
                </a:schemeClr>
              </a:solidFill>
              <a:latin typeface="Century" pitchFamily="18" charset="0"/>
            </a:endParaRPr>
          </a:p>
        </p:txBody>
      </p:sp>
      <p:pic>
        <p:nvPicPr>
          <p:cNvPr id="8" name="Content Placeholder 7" descr="Jennfer Isenbeck.jpg"/>
          <p:cNvPicPr>
            <a:picLocks noGrp="1" noChangeAspect="1"/>
          </p:cNvPicPr>
          <p:nvPr>
            <p:ph sz="half" idx="2"/>
          </p:nvPr>
        </p:nvPicPr>
        <p:blipFill>
          <a:blip r:embed="rId2" cstate="print"/>
          <a:srcRect/>
          <a:stretch>
            <a:fillRect/>
          </a:stretch>
        </p:blipFill>
        <p:spPr>
          <a:xfrm>
            <a:off x="457200" y="1524000"/>
            <a:ext cx="3352800" cy="4525963"/>
          </a:xfrm>
          <a:effectLst>
            <a:outerShdw blurRad="292100" dist="139700" dir="2700000" algn="tl" rotWithShape="0">
              <a:srgbClr val="333333">
                <a:alpha val="65000"/>
              </a:srgbClr>
            </a:outerShdw>
          </a:effectLst>
        </p:spPr>
      </p:pic>
      <p:sp>
        <p:nvSpPr>
          <p:cNvPr id="9221" name="TextBox 8"/>
          <p:cNvSpPr txBox="1">
            <a:spLocks noChangeArrowheads="1"/>
          </p:cNvSpPr>
          <p:nvPr/>
        </p:nvSpPr>
        <p:spPr bwMode="auto">
          <a:xfrm>
            <a:off x="381000" y="6019800"/>
            <a:ext cx="3352800" cy="830263"/>
          </a:xfrm>
          <a:prstGeom prst="rect">
            <a:avLst/>
          </a:prstGeom>
          <a:noFill/>
          <a:ln w="9525">
            <a:noFill/>
            <a:miter lim="800000"/>
            <a:headEnd/>
            <a:tailEnd/>
          </a:ln>
        </p:spPr>
        <p:txBody>
          <a:bodyPr>
            <a:spAutoFit/>
          </a:bodyPr>
          <a:lstStyle/>
          <a:p>
            <a:r>
              <a:rPr lang="en-US" sz="1600" b="1">
                <a:solidFill>
                  <a:srgbClr val="2B80D1"/>
                </a:solidFill>
                <a:latin typeface="Century" pitchFamily="18" charset="0"/>
              </a:rPr>
              <a:t>Jennifer Isenbeck</a:t>
            </a:r>
            <a:br>
              <a:rPr lang="en-US" sz="1600" b="1">
                <a:solidFill>
                  <a:srgbClr val="2B80D1"/>
                </a:solidFill>
                <a:latin typeface="Century" pitchFamily="18" charset="0"/>
              </a:rPr>
            </a:br>
            <a:r>
              <a:rPr lang="en-US" sz="1600" i="1">
                <a:solidFill>
                  <a:srgbClr val="2B80D1"/>
                </a:solidFill>
                <a:latin typeface="Century" pitchFamily="18" charset="0"/>
              </a:rPr>
              <a:t>Mechanical Engineer, </a:t>
            </a:r>
            <a:br>
              <a:rPr lang="en-US" sz="1600" i="1">
                <a:solidFill>
                  <a:srgbClr val="2B80D1"/>
                </a:solidFill>
                <a:latin typeface="Century" pitchFamily="18" charset="0"/>
              </a:rPr>
            </a:br>
            <a:r>
              <a:rPr lang="en-US" sz="1600" i="1">
                <a:solidFill>
                  <a:srgbClr val="2B80D1"/>
                </a:solidFill>
                <a:latin typeface="Century" pitchFamily="18" charset="0"/>
              </a:rPr>
              <a:t>University of South Florida</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fade">
                                      <p:cBhvr>
                                        <p:cTn id="10" dur="1000"/>
                                        <p:tgtEl>
                                          <p:spTgt spid="92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2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7772400" cy="1470025"/>
          </a:xfrm>
        </p:spPr>
        <p:txBody>
          <a:bodyPr/>
          <a:lstStyle/>
          <a:p>
            <a:pPr eaLnBrk="1" fontAlgn="auto" hangingPunct="1">
              <a:spcAft>
                <a:spcPts val="0"/>
              </a:spcAft>
              <a:defRPr/>
            </a:pPr>
            <a:r>
              <a:rPr lang="en-US" dirty="0" smtClean="0"/>
              <a:t>Professional Growth</a:t>
            </a:r>
            <a:endParaRPr lang="en-US" dirty="0"/>
          </a:p>
        </p:txBody>
      </p:sp>
      <p:sp>
        <p:nvSpPr>
          <p:cNvPr id="10243" name="Subtitle 5"/>
          <p:cNvSpPr>
            <a:spLocks noGrp="1"/>
          </p:cNvSpPr>
          <p:nvPr>
            <p:ph type="subTitle" idx="1"/>
          </p:nvPr>
        </p:nvSpPr>
        <p:spPr>
          <a:xfrm>
            <a:off x="533400" y="990600"/>
            <a:ext cx="8229600" cy="1752600"/>
          </a:xfrm>
        </p:spPr>
        <p:txBody>
          <a:bodyPr/>
          <a:lstStyle/>
          <a:p>
            <a:pPr eaLnBrk="1" hangingPunct="1"/>
            <a:r>
              <a:rPr lang="en-US" smtClean="0">
                <a:solidFill>
                  <a:srgbClr val="595959"/>
                </a:solidFill>
              </a:rPr>
              <a:t>ASHRAE provides unique opportunities to develop communication, management and leadership skills</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Involvement on </a:t>
            </a:r>
            <a:br>
              <a:rPr lang="en-US" dirty="0" smtClean="0"/>
            </a:br>
            <a:r>
              <a:rPr lang="en-US" dirty="0" smtClean="0"/>
              <a:t>the Chapter Level</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solidFill>
                  <a:schemeClr val="tx1">
                    <a:lumMod val="65000"/>
                    <a:lumOff val="35000"/>
                  </a:schemeClr>
                </a:solidFill>
              </a:rPr>
              <a:t>Opportunities to hold leadership positions within the chapter</a:t>
            </a:r>
          </a:p>
          <a:p>
            <a:pPr eaLnBrk="1" fontAlgn="auto" hangingPunct="1">
              <a:spcAft>
                <a:spcPts val="0"/>
              </a:spcAft>
              <a:defRPr/>
            </a:pPr>
            <a:r>
              <a:rPr lang="en-US" dirty="0" smtClean="0">
                <a:solidFill>
                  <a:schemeClr val="tx1">
                    <a:lumMod val="65000"/>
                    <a:lumOff val="35000"/>
                  </a:schemeClr>
                </a:solidFill>
              </a:rPr>
              <a:t>Monthly meetings offer:</a:t>
            </a:r>
          </a:p>
          <a:p>
            <a:pPr lvl="1" eaLnBrk="1" fontAlgn="auto" hangingPunct="1">
              <a:spcAft>
                <a:spcPts val="0"/>
              </a:spcAft>
              <a:defRPr/>
            </a:pPr>
            <a:r>
              <a:rPr lang="en-US" dirty="0" smtClean="0">
                <a:solidFill>
                  <a:schemeClr val="tx1">
                    <a:lumMod val="65000"/>
                    <a:lumOff val="35000"/>
                  </a:schemeClr>
                </a:solidFill>
              </a:rPr>
              <a:t>Chances to network</a:t>
            </a:r>
          </a:p>
          <a:p>
            <a:pPr lvl="1" eaLnBrk="1" fontAlgn="auto" hangingPunct="1">
              <a:spcAft>
                <a:spcPts val="0"/>
              </a:spcAft>
              <a:defRPr/>
            </a:pPr>
            <a:r>
              <a:rPr lang="en-US" dirty="0" smtClean="0">
                <a:solidFill>
                  <a:schemeClr val="tx1">
                    <a:lumMod val="65000"/>
                    <a:lumOff val="35000"/>
                  </a:schemeClr>
                </a:solidFill>
              </a:rPr>
              <a:t>Guest speakers on technical topics</a:t>
            </a:r>
          </a:p>
          <a:p>
            <a:pPr lvl="1" eaLnBrk="1" fontAlgn="auto" hangingPunct="1">
              <a:spcAft>
                <a:spcPts val="0"/>
              </a:spcAft>
              <a:defRPr/>
            </a:pPr>
            <a:r>
              <a:rPr lang="en-US" dirty="0" smtClean="0">
                <a:solidFill>
                  <a:schemeClr val="tx1">
                    <a:lumMod val="65000"/>
                    <a:lumOff val="35000"/>
                  </a:schemeClr>
                </a:solidFill>
              </a:rPr>
              <a:t>A link to the Society on a wider, international level</a:t>
            </a:r>
          </a:p>
          <a:p>
            <a:pPr eaLnBrk="1" fontAlgn="auto" hangingPunct="1">
              <a:spcAft>
                <a:spcPts val="0"/>
              </a:spcAft>
              <a:defRPr/>
            </a:pPr>
            <a:r>
              <a:rPr lang="en-US" dirty="0" smtClean="0">
                <a:solidFill>
                  <a:schemeClr val="tx1">
                    <a:lumMod val="65000"/>
                    <a:lumOff val="35000"/>
                  </a:schemeClr>
                </a:solidFill>
              </a:rPr>
              <a:t>Chapters Regional Conferences, held once a year, bring together professionals from all over the region</a:t>
            </a:r>
          </a:p>
          <a:p>
            <a:pPr eaLnBrk="1" fontAlgn="auto" hangingPunct="1">
              <a:spcAft>
                <a:spcPts val="0"/>
              </a:spcAft>
              <a:buFont typeface="Arial" pitchFamily="34" charset="0"/>
              <a:buNone/>
              <a:defRPr/>
            </a:pPr>
            <a:r>
              <a:rPr lang="en-US" dirty="0" smtClean="0">
                <a:solidFill>
                  <a:schemeClr val="tx1">
                    <a:lumMod val="65000"/>
                    <a:lumOff val="35000"/>
                  </a:schemeClr>
                </a:solidFill>
              </a:rPr>
              <a:t> </a:t>
            </a:r>
            <a:endParaRPr lang="en-US" dirty="0">
              <a:solidFill>
                <a:schemeClr val="tx1">
                  <a:lumMod val="65000"/>
                  <a:lumOff val="35000"/>
                </a:schemeClr>
              </a:solidFill>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3"/>
          <p:cNvSpPr>
            <a:spLocks noGrp="1"/>
          </p:cNvSpPr>
          <p:nvPr>
            <p:ph type="title"/>
          </p:nvPr>
        </p:nvSpPr>
        <p:spPr/>
        <p:txBody>
          <a:bodyPr>
            <a:normAutofit fontScale="90000"/>
          </a:bodyPr>
          <a:lstStyle/>
          <a:p>
            <a:pPr eaLnBrk="1" fontAlgn="auto" hangingPunct="1">
              <a:spcAft>
                <a:spcPts val="0"/>
              </a:spcAft>
              <a:defRPr/>
            </a:pPr>
            <a:r>
              <a:rPr lang="en-US" sz="4300" dirty="0" smtClean="0"/>
              <a:t>Involvement with </a:t>
            </a:r>
            <a:br>
              <a:rPr lang="en-US" sz="4300" dirty="0" smtClean="0"/>
            </a:br>
            <a:r>
              <a:rPr lang="en-US" sz="4300" dirty="0" smtClean="0"/>
              <a:t>Technical Committees</a:t>
            </a:r>
          </a:p>
        </p:txBody>
      </p:sp>
      <p:sp>
        <p:nvSpPr>
          <p:cNvPr id="12291" name="Content Placeholder 2"/>
          <p:cNvSpPr>
            <a:spLocks noGrp="1"/>
          </p:cNvSpPr>
          <p:nvPr>
            <p:ph idx="1"/>
          </p:nvPr>
        </p:nvSpPr>
        <p:spPr>
          <a:xfrm>
            <a:off x="1752600" y="1600200"/>
            <a:ext cx="7239000" cy="4876800"/>
          </a:xfrm>
        </p:spPr>
        <p:txBody>
          <a:bodyPr/>
          <a:lstStyle/>
          <a:p>
            <a:pPr eaLnBrk="1" hangingPunct="1">
              <a:buFont typeface="Arial" pitchFamily="34" charset="0"/>
              <a:buNone/>
            </a:pPr>
            <a:r>
              <a:rPr lang="en-US" smtClean="0"/>
              <a:t>	Committee work allows members to determine future of the industry</a:t>
            </a:r>
          </a:p>
          <a:p>
            <a:pPr lvl="1" eaLnBrk="1" hangingPunct="1"/>
            <a:r>
              <a:rPr lang="en-US" smtClean="0"/>
              <a:t>Originating, coordinating and supervising research projects</a:t>
            </a:r>
          </a:p>
          <a:p>
            <a:pPr lvl="1" eaLnBrk="1" hangingPunct="1"/>
            <a:r>
              <a:rPr lang="en-US" smtClean="0"/>
              <a:t>Opportunities to present at ASHRAE conferences</a:t>
            </a:r>
          </a:p>
          <a:p>
            <a:pPr lvl="1" eaLnBrk="1" hangingPunct="1"/>
            <a:r>
              <a:rPr lang="en-US" smtClean="0"/>
              <a:t>Members evaluate needs of standards</a:t>
            </a:r>
          </a:p>
          <a:p>
            <a:pPr lvl="1" eaLnBrk="1" hangingPunct="1"/>
            <a:r>
              <a:rPr lang="en-US" smtClean="0"/>
              <a:t>Advising Society on new technology</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fontAlgn="auto" hangingPunct="1">
              <a:spcAft>
                <a:spcPts val="0"/>
              </a:spcAft>
              <a:defRPr/>
            </a:pPr>
            <a:r>
              <a:rPr lang="en-US" smtClean="0"/>
              <a:t>Involvement with </a:t>
            </a:r>
            <a:br>
              <a:rPr lang="en-US" smtClean="0"/>
            </a:br>
            <a:r>
              <a:rPr lang="en-US" smtClean="0"/>
              <a:t>ASHRAE </a:t>
            </a:r>
            <a:r>
              <a:rPr lang="en-US" dirty="0" smtClean="0"/>
              <a:t>Research</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sz="3400" dirty="0" smtClean="0">
                <a:solidFill>
                  <a:schemeClr val="tx1">
                    <a:lumMod val="65000"/>
                    <a:lumOff val="35000"/>
                  </a:schemeClr>
                </a:solidFill>
              </a:rPr>
              <a:t>ASHRAE has under contract </a:t>
            </a:r>
            <a:br>
              <a:rPr lang="en-US" sz="3400" dirty="0" smtClean="0">
                <a:solidFill>
                  <a:schemeClr val="tx1">
                    <a:lumMod val="65000"/>
                    <a:lumOff val="35000"/>
                  </a:schemeClr>
                </a:solidFill>
              </a:rPr>
            </a:br>
            <a:r>
              <a:rPr lang="en-US" sz="3400" dirty="0" smtClean="0">
                <a:solidFill>
                  <a:schemeClr val="tx1">
                    <a:lumMod val="65000"/>
                    <a:lumOff val="35000"/>
                  </a:schemeClr>
                </a:solidFill>
              </a:rPr>
              <a:t>at university, government </a:t>
            </a:r>
            <a:br>
              <a:rPr lang="en-US" sz="3400" dirty="0" smtClean="0">
                <a:solidFill>
                  <a:schemeClr val="tx1">
                    <a:lumMod val="65000"/>
                    <a:lumOff val="35000"/>
                  </a:schemeClr>
                </a:solidFill>
              </a:rPr>
            </a:br>
            <a:r>
              <a:rPr lang="en-US" sz="3400" dirty="0" smtClean="0">
                <a:solidFill>
                  <a:schemeClr val="tx1">
                    <a:lumMod val="65000"/>
                    <a:lumOff val="35000"/>
                  </a:schemeClr>
                </a:solidFill>
              </a:rPr>
              <a:t>and private laboratories </a:t>
            </a:r>
            <a:br>
              <a:rPr lang="en-US" sz="3400" dirty="0" smtClean="0">
                <a:solidFill>
                  <a:schemeClr val="tx1">
                    <a:lumMod val="65000"/>
                    <a:lumOff val="35000"/>
                  </a:schemeClr>
                </a:solidFill>
              </a:rPr>
            </a:br>
            <a:r>
              <a:rPr lang="en-US" sz="3400" dirty="0" smtClean="0">
                <a:solidFill>
                  <a:schemeClr val="tx1">
                    <a:lumMod val="65000"/>
                    <a:lumOff val="35000"/>
                  </a:schemeClr>
                </a:solidFill>
              </a:rPr>
              <a:t>some 300 active research </a:t>
            </a:r>
            <a:br>
              <a:rPr lang="en-US" sz="3400" dirty="0" smtClean="0">
                <a:solidFill>
                  <a:schemeClr val="tx1">
                    <a:lumMod val="65000"/>
                    <a:lumOff val="35000"/>
                  </a:schemeClr>
                </a:solidFill>
              </a:rPr>
            </a:br>
            <a:r>
              <a:rPr lang="en-US" sz="3400" dirty="0" smtClean="0">
                <a:solidFill>
                  <a:schemeClr val="tx1">
                    <a:lumMod val="65000"/>
                    <a:lumOff val="35000"/>
                  </a:schemeClr>
                </a:solidFill>
              </a:rPr>
              <a:t>projects</a:t>
            </a:r>
          </a:p>
          <a:p>
            <a:pPr eaLnBrk="1" fontAlgn="auto" hangingPunct="1">
              <a:spcAft>
                <a:spcPts val="0"/>
              </a:spcAft>
              <a:defRPr/>
            </a:pPr>
            <a:r>
              <a:rPr lang="en-US" sz="3400" dirty="0" smtClean="0">
                <a:solidFill>
                  <a:schemeClr val="tx1">
                    <a:lumMod val="65000"/>
                    <a:lumOff val="35000"/>
                  </a:schemeClr>
                </a:solidFill>
              </a:rPr>
              <a:t>Process</a:t>
            </a:r>
          </a:p>
          <a:p>
            <a:pPr lvl="1" eaLnBrk="1" fontAlgn="auto" hangingPunct="1">
              <a:spcAft>
                <a:spcPts val="0"/>
              </a:spcAft>
              <a:defRPr/>
            </a:pPr>
            <a:r>
              <a:rPr lang="en-US" sz="3100" dirty="0" smtClean="0">
                <a:solidFill>
                  <a:schemeClr val="tx1">
                    <a:lumMod val="65000"/>
                    <a:lumOff val="35000"/>
                  </a:schemeClr>
                </a:solidFill>
              </a:rPr>
              <a:t>Research </a:t>
            </a:r>
            <a:r>
              <a:rPr lang="en-US" sz="3100" dirty="0">
                <a:solidFill>
                  <a:schemeClr val="tx1">
                    <a:lumMod val="65000"/>
                    <a:lumOff val="35000"/>
                  </a:schemeClr>
                </a:solidFill>
              </a:rPr>
              <a:t>Administration Committee </a:t>
            </a:r>
            <a:r>
              <a:rPr lang="en-US" sz="3100" dirty="0" smtClean="0">
                <a:solidFill>
                  <a:schemeClr val="tx1">
                    <a:lumMod val="65000"/>
                    <a:lumOff val="35000"/>
                  </a:schemeClr>
                </a:solidFill>
              </a:rPr>
              <a:t>oversees</a:t>
            </a:r>
          </a:p>
          <a:p>
            <a:pPr lvl="1" eaLnBrk="1" fontAlgn="auto" hangingPunct="1">
              <a:spcAft>
                <a:spcPts val="0"/>
              </a:spcAft>
              <a:defRPr/>
            </a:pPr>
            <a:r>
              <a:rPr lang="en-US" sz="3100" dirty="0" smtClean="0">
                <a:solidFill>
                  <a:schemeClr val="tx1">
                    <a:lumMod val="65000"/>
                    <a:lumOff val="35000"/>
                  </a:schemeClr>
                </a:solidFill>
              </a:rPr>
              <a:t>Volunteer </a:t>
            </a:r>
            <a:r>
              <a:rPr lang="en-US" sz="3100" dirty="0">
                <a:solidFill>
                  <a:schemeClr val="tx1">
                    <a:lumMod val="65000"/>
                    <a:lumOff val="35000"/>
                  </a:schemeClr>
                </a:solidFill>
              </a:rPr>
              <a:t>experts </a:t>
            </a:r>
            <a:r>
              <a:rPr lang="en-US" sz="3100" dirty="0" smtClean="0">
                <a:solidFill>
                  <a:schemeClr val="tx1">
                    <a:lumMod val="65000"/>
                    <a:lumOff val="35000"/>
                  </a:schemeClr>
                </a:solidFill>
              </a:rPr>
              <a:t>prepare work statements, select projects, select contractors and monitor</a:t>
            </a:r>
            <a:endParaRPr lang="en-US" sz="3100" dirty="0">
              <a:solidFill>
                <a:schemeClr val="tx1">
                  <a:lumMod val="65000"/>
                  <a:lumOff val="35000"/>
                </a:schemeClr>
              </a:solidFill>
            </a:endParaRPr>
          </a:p>
          <a:p>
            <a:pPr lvl="1" eaLnBrk="1" fontAlgn="auto" hangingPunct="1">
              <a:spcAft>
                <a:spcPts val="0"/>
              </a:spcAft>
              <a:defRPr/>
            </a:pPr>
            <a:r>
              <a:rPr lang="en-US" sz="3100" dirty="0" smtClean="0">
                <a:solidFill>
                  <a:schemeClr val="tx1">
                    <a:lumMod val="65000"/>
                    <a:lumOff val="35000"/>
                  </a:schemeClr>
                </a:solidFill>
              </a:rPr>
              <a:t>All </a:t>
            </a:r>
            <a:r>
              <a:rPr lang="en-US" sz="3100" dirty="0">
                <a:solidFill>
                  <a:schemeClr val="tx1">
                    <a:lumMod val="65000"/>
                    <a:lumOff val="35000"/>
                  </a:schemeClr>
                </a:solidFill>
              </a:rPr>
              <a:t>projects encourage </a:t>
            </a:r>
            <a:r>
              <a:rPr lang="en-US" sz="3100" dirty="0" smtClean="0">
                <a:solidFill>
                  <a:schemeClr val="tx1">
                    <a:lumMod val="65000"/>
                    <a:lumOff val="35000"/>
                  </a:schemeClr>
                </a:solidFill>
              </a:rPr>
              <a:t>graduate </a:t>
            </a:r>
            <a:r>
              <a:rPr lang="en-US" sz="3100" dirty="0">
                <a:solidFill>
                  <a:schemeClr val="tx1">
                    <a:lumMod val="65000"/>
                    <a:lumOff val="35000"/>
                  </a:schemeClr>
                </a:solidFill>
              </a:rPr>
              <a:t>student participation</a:t>
            </a:r>
          </a:p>
          <a:p>
            <a:pPr eaLnBrk="1" fontAlgn="auto" hangingPunct="1">
              <a:spcAft>
                <a:spcPts val="0"/>
              </a:spcAft>
              <a:defRPr/>
            </a:pPr>
            <a:r>
              <a:rPr lang="en-US" sz="3400" dirty="0" smtClean="0">
                <a:solidFill>
                  <a:schemeClr val="tx1">
                    <a:lumMod val="65000"/>
                    <a:lumOff val="35000"/>
                  </a:schemeClr>
                </a:solidFill>
              </a:rPr>
              <a:t>ASHRAE </a:t>
            </a:r>
            <a:r>
              <a:rPr lang="en-US" sz="3400" dirty="0">
                <a:solidFill>
                  <a:schemeClr val="tx1">
                    <a:lumMod val="65000"/>
                    <a:lumOff val="35000"/>
                  </a:schemeClr>
                </a:solidFill>
              </a:rPr>
              <a:t>funded Research achieves significant value beyond the specific project</a:t>
            </a:r>
          </a:p>
          <a:p>
            <a:pPr eaLnBrk="1" fontAlgn="auto" hangingPunct="1">
              <a:spcAft>
                <a:spcPts val="0"/>
              </a:spcAft>
              <a:defRPr/>
            </a:pPr>
            <a:endParaRPr lang="en-US" dirty="0">
              <a:solidFill>
                <a:schemeClr val="tx1">
                  <a:lumMod val="65000"/>
                  <a:lumOff val="35000"/>
                </a:schemeClr>
              </a:solidFill>
            </a:endParaRPr>
          </a:p>
        </p:txBody>
      </p:sp>
      <p:pic>
        <p:nvPicPr>
          <p:cNvPr id="6" name="Content Placeholder 5" descr="0179.JPG"/>
          <p:cNvPicPr>
            <a:picLocks noGrp="1" noChangeAspect="1"/>
          </p:cNvPicPr>
          <p:nvPr>
            <p:ph sz="half" idx="4294967295"/>
          </p:nvPr>
        </p:nvPicPr>
        <p:blipFill>
          <a:blip r:embed="rId2" cstate="print"/>
          <a:stretch>
            <a:fillRect/>
          </a:stretch>
        </p:blipFill>
        <p:spPr>
          <a:xfrm>
            <a:off x="5410200" y="1524000"/>
            <a:ext cx="3048000" cy="2024063"/>
          </a:xfrm>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TotalTime>
  <Words>1983</Words>
  <Application>Microsoft Office PowerPoint</Application>
  <PresentationFormat>On-screen Show (4:3)</PresentationFormat>
  <Paragraphs>216</Paragraphs>
  <Slides>29</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Century</vt:lpstr>
      <vt:lpstr>Tahoma</vt:lpstr>
      <vt:lpstr>Century Gothic</vt:lpstr>
      <vt:lpstr>Calibri</vt:lpstr>
      <vt:lpstr>Geneva</vt:lpstr>
      <vt:lpstr>Office Theme</vt:lpstr>
      <vt:lpstr>Custom Design</vt:lpstr>
      <vt:lpstr>1_Custom Design</vt:lpstr>
      <vt:lpstr>ASHRAE and You</vt:lpstr>
      <vt:lpstr>Who is ASHRAE?</vt:lpstr>
      <vt:lpstr>ASHRAE and  Your Employees</vt:lpstr>
      <vt:lpstr>What Other Company  Leaders are Saying…</vt:lpstr>
      <vt:lpstr>An Active ASHRAE Member…</vt:lpstr>
      <vt:lpstr>Professional Growth</vt:lpstr>
      <vt:lpstr>Involvement on  the Chapter Level</vt:lpstr>
      <vt:lpstr>Involvement with  Technical Committees</vt:lpstr>
      <vt:lpstr>Involvement with  ASHRAE Research</vt:lpstr>
      <vt:lpstr>Continuing Education</vt:lpstr>
      <vt:lpstr>Certification</vt:lpstr>
      <vt:lpstr>Technical Resources</vt:lpstr>
      <vt:lpstr>Key Resources</vt:lpstr>
      <vt:lpstr>ASHRAE Standards</vt:lpstr>
      <vt:lpstr>Standard 90.1</vt:lpstr>
      <vt:lpstr>Standard 90.1 and  Model Code Adoption</vt:lpstr>
      <vt:lpstr>Standard 90.1  and USGBC, LEED</vt:lpstr>
      <vt:lpstr>Standard 189.1</vt:lpstr>
      <vt:lpstr>189.1 Adopted by DoD</vt:lpstr>
      <vt:lpstr>Standard 55</vt:lpstr>
      <vt:lpstr>Standard 62.1</vt:lpstr>
      <vt:lpstr>Standard 62.2</vt:lpstr>
      <vt:lpstr>Standard 170</vt:lpstr>
      <vt:lpstr>ASHRAE Handbook</vt:lpstr>
      <vt:lpstr>Advanced Energy Design Guides</vt:lpstr>
      <vt:lpstr>Government Affairs</vt:lpstr>
      <vt:lpstr>Building Energy  Quotient (bEQ)</vt:lpstr>
      <vt:lpstr>ASHRAE Thanks You for Contributing  to the Industry and the Society </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ASHRAE and You</dc:title>
  <dc:creator>Amanda Dean</dc:creator>
  <cp:lastModifiedBy>Vickie Grant</cp:lastModifiedBy>
  <cp:revision>89</cp:revision>
  <dcterms:created xsi:type="dcterms:W3CDTF">2013-04-15T20:15:25Z</dcterms:created>
  <dcterms:modified xsi:type="dcterms:W3CDTF">2013-06-17T20:54:45Z</dcterms:modified>
</cp:coreProperties>
</file>