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7" r:id="rId7"/>
    <p:sldId id="261" r:id="rId8"/>
    <p:sldId id="263" r:id="rId9"/>
    <p:sldId id="269" r:id="rId10"/>
    <p:sldId id="26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87" y="5585093"/>
            <a:ext cx="1114297" cy="7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386D-D596-43F8-8F7F-EC29E2E0A8B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shrae.org/communities/chapte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communities/chapters/chapter-resources" TargetMode="External"/><Relationship Id="rId2" Type="http://schemas.openxmlformats.org/officeDocument/2006/relationships/hyperlink" Target="https://www.ashrae.org/communities/chapte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325" y="1457325"/>
            <a:ext cx="68103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Operations Workshop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Presenter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Date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748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Resources,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Director and Regional Chair (DRC)</a:t>
            </a:r>
          </a:p>
          <a:p>
            <a:r>
              <a:rPr lang="en-US" dirty="0"/>
              <a:t>Your Regional Members Council Representative (RMCR)</a:t>
            </a:r>
          </a:p>
          <a:p>
            <a:r>
              <a:rPr lang="en-US" dirty="0"/>
              <a:t>Your Regional Vice Chairs</a:t>
            </a:r>
          </a:p>
          <a:p>
            <a:r>
              <a:rPr lang="en-US" dirty="0"/>
              <a:t>ASHRAE Staff!</a:t>
            </a:r>
          </a:p>
        </p:txBody>
      </p:sp>
    </p:spTree>
    <p:extLst>
      <p:ext uri="{BB962C8B-B14F-4D97-AF65-F5344CB8AC3E}">
        <p14:creationId xmlns:p14="http://schemas.microsoft.com/office/powerpoint/2010/main" val="293054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ASHRAE would not exist without </a:t>
            </a:r>
            <a:r>
              <a:rPr lang="en-US" u="sng" dirty="0"/>
              <a:t>leaders</a:t>
            </a:r>
            <a:r>
              <a:rPr lang="en-US" dirty="0"/>
              <a:t> like </a:t>
            </a:r>
            <a:r>
              <a:rPr lang="en-US" dirty="0">
                <a:solidFill>
                  <a:srgbClr val="92D050"/>
                </a:solidFill>
              </a:rPr>
              <a:t>YOU</a:t>
            </a:r>
          </a:p>
          <a:p>
            <a:r>
              <a:rPr lang="en-US" dirty="0"/>
              <a:t>You have a vision, you are committed, you have enthusiasm, you want to learn, you want to be involved</a:t>
            </a:r>
          </a:p>
          <a:p>
            <a:r>
              <a:rPr lang="en-US" dirty="0"/>
              <a:t>You plan and you delegate, you use volunteers’ time wisely, you believe!</a:t>
            </a:r>
          </a:p>
          <a:p>
            <a:r>
              <a:rPr lang="en-US" dirty="0"/>
              <a:t>Your success is your Chapter’s success and your Chapter’s success is ASHRAE’s success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</a:rPr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5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  <a:p>
            <a:r>
              <a:rPr lang="en-US" dirty="0"/>
              <a:t>Commitment</a:t>
            </a:r>
          </a:p>
          <a:p>
            <a:r>
              <a:rPr lang="en-US" dirty="0"/>
              <a:t>Enthusiasm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Willingness and ability to share: time, information, ideas, responsibility, the spotlight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as liaison between an individual member and ASHRAE</a:t>
            </a:r>
          </a:p>
          <a:p>
            <a:r>
              <a:rPr lang="en-US" dirty="0"/>
              <a:t>Make every Chapter meeting worthwhile</a:t>
            </a:r>
          </a:p>
          <a:p>
            <a:r>
              <a:rPr lang="en-US" dirty="0"/>
              <a:t>Provide professional and personal growth opportunities </a:t>
            </a:r>
          </a:p>
          <a:p>
            <a:r>
              <a:rPr lang="en-US" dirty="0"/>
              <a:t>Attract the best graduates to HVAC&amp;R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Chapter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</a:t>
            </a:r>
          </a:p>
          <a:p>
            <a:pPr lvl="1"/>
            <a:r>
              <a:rPr lang="en-US" dirty="0"/>
              <a:t>What are the Chapter’s goals? </a:t>
            </a:r>
          </a:p>
          <a:p>
            <a:pPr lvl="1"/>
            <a:r>
              <a:rPr lang="en-US" dirty="0"/>
              <a:t>If the goals are achieved, will the Chapter be stronger than it was?</a:t>
            </a:r>
          </a:p>
          <a:p>
            <a:pPr lvl="1"/>
            <a:r>
              <a:rPr lang="en-US" dirty="0"/>
              <a:t>How will everyone recognize that a goal has been achieved?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i="1" dirty="0"/>
              <a:t>President’s Award of Excellence (PAOE) can help</a:t>
            </a:r>
          </a:p>
          <a:p>
            <a:pPr>
              <a:lnSpc>
                <a:spcPct val="160000"/>
              </a:lnSpc>
            </a:pPr>
            <a:r>
              <a:rPr lang="en-US" dirty="0"/>
              <a:t>Delegate</a:t>
            </a:r>
          </a:p>
          <a:p>
            <a:pPr lvl="1"/>
            <a:r>
              <a:rPr lang="en-US" dirty="0"/>
              <a:t>Provide opportunities for other members to gain experience</a:t>
            </a:r>
          </a:p>
          <a:p>
            <a:pPr lvl="1"/>
            <a:r>
              <a:rPr lang="en-US" dirty="0"/>
              <a:t>Get other members involved and engaged</a:t>
            </a:r>
          </a:p>
          <a:p>
            <a:pPr lvl="1"/>
            <a:r>
              <a:rPr lang="en-US" dirty="0"/>
              <a:t>Set reasonable and enjoyable expectations for “next person up”</a:t>
            </a:r>
          </a:p>
          <a:p>
            <a:pPr lvl="1"/>
            <a:r>
              <a:rPr lang="en-US" dirty="0"/>
              <a:t>Encourage officers to focus on strategy and planning rather than implementation and execution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Chapter Success,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volunteers’ time is spent efficiently and effectively</a:t>
            </a:r>
          </a:p>
          <a:p>
            <a:pPr lvl="1"/>
            <a:r>
              <a:rPr lang="en-US" dirty="0"/>
              <a:t>Manage meetings so that they are productive and all voices are heard</a:t>
            </a:r>
          </a:p>
          <a:p>
            <a:pPr lvl="1"/>
            <a:r>
              <a:rPr lang="en-US" dirty="0"/>
              <a:t>Offer valuable programs</a:t>
            </a:r>
          </a:p>
          <a:p>
            <a:pPr lvl="1"/>
            <a:r>
              <a:rPr lang="en-US" dirty="0"/>
              <a:t>Be prepared (for whatever the event is: meeting, technical program, volunteer activity)</a:t>
            </a:r>
          </a:p>
          <a:p>
            <a:pPr lvl="1"/>
            <a:endParaRPr lang="en-US" dirty="0"/>
          </a:p>
          <a:p>
            <a:r>
              <a:rPr lang="en-US" dirty="0"/>
              <a:t>Believe: in yourself, the Chapter’s mission, ASHRAE’s mission</a:t>
            </a:r>
          </a:p>
          <a:p>
            <a:pPr lvl="1"/>
            <a:r>
              <a:rPr lang="en-US" dirty="0"/>
              <a:t>If you don’t believe, why will anyone else?</a:t>
            </a:r>
          </a:p>
          <a:p>
            <a:pPr lvl="1"/>
            <a:r>
              <a:rPr lang="en-US" dirty="0"/>
              <a:t>Enthusiasm is contagious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Among Members, Chapters,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Society has 52,000+ members</a:t>
            </a:r>
          </a:p>
          <a:p>
            <a:r>
              <a:rPr lang="en-US" dirty="0"/>
              <a:t>Most members are assigned to one of almost 200 Chapters</a:t>
            </a:r>
          </a:p>
          <a:p>
            <a:r>
              <a:rPr lang="en-US" dirty="0"/>
              <a:t>Each Chapter is assigned to one of 15 Regions</a:t>
            </a:r>
          </a:p>
          <a:p>
            <a:r>
              <a:rPr lang="en-US" dirty="0"/>
              <a:t>Each Region is represented on Members Council and the Board of Directors</a:t>
            </a:r>
          </a:p>
          <a:p>
            <a:r>
              <a:rPr lang="en-US" dirty="0"/>
              <a:t>Each Region holds an annual Chapters Regional Conference (CRC)</a:t>
            </a:r>
          </a:p>
          <a:p>
            <a:pPr lvl="1"/>
            <a:r>
              <a:rPr lang="en-US" dirty="0"/>
              <a:t>Society-level motions are sent to Members Council</a:t>
            </a:r>
          </a:p>
          <a:p>
            <a:pPr lvl="1"/>
            <a:r>
              <a:rPr lang="en-US" dirty="0"/>
              <a:t>Each motion is discussed and voted upon; results are reported at the next CRC</a:t>
            </a:r>
          </a:p>
        </p:txBody>
      </p:sp>
    </p:spTree>
    <p:extLst>
      <p:ext uri="{BB962C8B-B14F-4D97-AF65-F5344CB8AC3E}">
        <p14:creationId xmlns:p14="http://schemas.microsoft.com/office/powerpoint/2010/main" val="36670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https://www.ashrae.org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732" y="2363258"/>
            <a:ext cx="7403631" cy="41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Resources,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https://www.ashrae.org/communities/chapters</a:t>
            </a:r>
            <a:endParaRPr lang="en-US" dirty="0"/>
          </a:p>
          <a:p>
            <a:pPr lvl="1"/>
            <a:r>
              <a:rPr lang="en-US" dirty="0">
                <a:solidFill>
                  <a:srgbClr val="92D050"/>
                </a:solidFill>
              </a:rPr>
              <a:t>Manual for Chapter Operations</a:t>
            </a:r>
          </a:p>
          <a:p>
            <a:pPr lvl="1"/>
            <a:r>
              <a:rPr lang="en-US" dirty="0"/>
              <a:t>CRC Manual</a:t>
            </a:r>
          </a:p>
          <a:p>
            <a:pPr lvl="1"/>
            <a:r>
              <a:rPr lang="en-US" dirty="0"/>
              <a:t>Chapter Supplies</a:t>
            </a:r>
          </a:p>
          <a:p>
            <a:pPr lvl="1"/>
            <a:r>
              <a:rPr lang="en-US" dirty="0"/>
              <a:t>ASHRAE Learning Institute (ALI) Chapter Program</a:t>
            </a:r>
          </a:p>
          <a:p>
            <a:pPr lvl="1"/>
            <a:r>
              <a:rPr lang="en-US" dirty="0"/>
              <a:t>Chapter Scholarship Opportunities</a:t>
            </a:r>
          </a:p>
          <a:p>
            <a:pPr lvl="1"/>
            <a:r>
              <a:rPr lang="en-US" dirty="0"/>
              <a:t>Chapter Officer Training Materials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and even more at </a:t>
            </a:r>
            <a:r>
              <a:rPr lang="en-US" dirty="0">
                <a:hlinkClick r:id="rId3"/>
              </a:rPr>
              <a:t>https://www.ashrae.org/communities/chapters/chapter-resources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42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Resources,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Manual for Chapter Operations (MCO)</a:t>
            </a:r>
          </a:p>
          <a:p>
            <a:pPr lvl="1"/>
            <a:r>
              <a:rPr lang="en-US" dirty="0"/>
              <a:t>Explains Chapter positions and roles</a:t>
            </a:r>
          </a:p>
          <a:p>
            <a:pPr lvl="1"/>
            <a:r>
              <a:rPr lang="en-US" dirty="0"/>
              <a:t>Suggests a calendar for accomplishing tasks</a:t>
            </a:r>
          </a:p>
          <a:p>
            <a:pPr lvl="1"/>
            <a:r>
              <a:rPr lang="en-US" dirty="0"/>
              <a:t>Provides model Chapter bylaws</a:t>
            </a:r>
          </a:p>
          <a:p>
            <a:pPr lvl="1"/>
            <a:r>
              <a:rPr lang="en-US" dirty="0"/>
              <a:t>Provides templates for Chapter Charter ceremony and other events</a:t>
            </a:r>
          </a:p>
          <a:p>
            <a:pPr lvl="1"/>
            <a:r>
              <a:rPr lang="en-US" dirty="0"/>
              <a:t>Gives guidance for Chapter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44456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Leadership Attributes</vt:lpstr>
      <vt:lpstr>Chapter Goals</vt:lpstr>
      <vt:lpstr>Keys to Chapter Success</vt:lpstr>
      <vt:lpstr>Keys to Chapter Success, continued</vt:lpstr>
      <vt:lpstr>Relationships Among Members, Chapters, and Society</vt:lpstr>
      <vt:lpstr>Chapter Resources</vt:lpstr>
      <vt:lpstr>Chapter Resources, continued</vt:lpstr>
      <vt:lpstr>Chapter Resources, continued</vt:lpstr>
      <vt:lpstr>Chapter Resources, continued</vt:lpstr>
      <vt:lpstr>Thank You!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Joyce, Megan</dc:creator>
  <cp:lastModifiedBy>Abrams, Joyce</cp:lastModifiedBy>
  <cp:revision>37</cp:revision>
  <dcterms:created xsi:type="dcterms:W3CDTF">2017-02-06T18:00:44Z</dcterms:created>
  <dcterms:modified xsi:type="dcterms:W3CDTF">2023-03-21T11:32:06Z</dcterms:modified>
</cp:coreProperties>
</file>