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68" r:id="rId16"/>
    <p:sldId id="269" r:id="rId17"/>
    <p:sldId id="276" r:id="rId18"/>
    <p:sldId id="277" r:id="rId19"/>
    <p:sldId id="270" r:id="rId20"/>
    <p:sldId id="271" r:id="rId21"/>
    <p:sldId id="278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49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ASHRAE Honors and Awards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D2E7-E9C7-435E-B640-2E0EB541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 dirty="0"/>
              <a:t>Honors and Awards Program</a:t>
            </a:r>
          </a:p>
          <a:p>
            <a:r>
              <a:rPr lang="en-US" sz="1600"/>
              <a:t>Society Year 2024-2025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903956"/>
            <a:ext cx="4922729" cy="4709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members who have served the Society faithfully and with distinction or otherwise given freely of their time and talent on behalf of the Society. 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Similar to the DSA, except 45 points are required on the point tally form 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This award recognizes new members who have shown diverse involvement and commitment to ASHRAE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930400"/>
            <a:ext cx="4509370" cy="468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Membership Promotion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RP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Administration Committee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" y="1938866"/>
            <a:ext cx="4763558" cy="4549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TC 2.1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Members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Refrigeration Committee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/>
              <a:t>Personal Awards for</a:t>
            </a:r>
            <a:br>
              <a:rPr lang="en-US"/>
            </a:br>
            <a:r>
              <a:rPr lang="en-US"/>
              <a:t>Specific Society Activities</a:t>
            </a: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Standards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CTT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Student Activities Committee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05348"/>
            <a:ext cx="4763558" cy="4470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Historical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96" y="1855245"/>
            <a:ext cx="4835048" cy="482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Environmental Health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UN Environment Liaison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Donald A. </a:t>
            </a:r>
            <a:r>
              <a:rPr lang="en-US" sz="1400" b="1" dirty="0" err="1"/>
              <a:t>Siller</a:t>
            </a:r>
            <a:r>
              <a:rPr lang="en-US" sz="1400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CTT Committee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938866"/>
            <a:ext cx="5073041" cy="44744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Student Activities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Government Affairs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02082" cy="38807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Energy Genius Award</a:t>
            </a:r>
          </a:p>
          <a:p>
            <a:pPr lvl="1"/>
            <a:r>
              <a:rPr lang="en-US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Building EQ Committee</a:t>
            </a:r>
          </a:p>
          <a:p>
            <a:r>
              <a:rPr lang="en-US" b="1" dirty="0"/>
              <a:t>Residential Buildings Service Award</a:t>
            </a:r>
          </a:p>
          <a:p>
            <a:pPr lvl="1"/>
            <a:r>
              <a:rPr lang="en-US" dirty="0"/>
              <a:t>Recognizes excellence in volunteer service focused on Residential Building issues. It serves to heighten general membership awareness of, and interest in, Residential Building activities.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Residential Building Committee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743"/>
            <a:ext cx="3851122" cy="39996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CTT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Student Activities Committee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Award information can be found at </a:t>
            </a:r>
            <a:r>
              <a:rPr lang="en-US" sz="1400" dirty="0">
                <a:hlinkClick r:id="rId4"/>
              </a:rPr>
              <a:t>www.ashrae.org/honors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235062" cy="44630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553227"/>
            <a:ext cx="4315797" cy="4997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Publications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referred paper published in the volume year of the </a:t>
            </a:r>
            <a:r>
              <a:rPr lang="en-US" sz="1400" i="1" dirty="0"/>
              <a:t>Science and Technology for the Built Environment</a:t>
            </a:r>
            <a:r>
              <a:rPr lang="en-US" sz="14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Journal Subcommittee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17771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Regional Award of Merit and Chapter Service Award</a:t>
            </a:r>
          </a:p>
          <a:p>
            <a:pPr lvl="1"/>
            <a:r>
              <a:rPr lang="en-US" dirty="0"/>
              <a:t>Recognizes activities and contributions at the Chapter and Regional level</a:t>
            </a:r>
          </a:p>
          <a:p>
            <a:pPr lvl="1"/>
            <a:r>
              <a:rPr lang="en-US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dirty="0"/>
              <a:t>Staff will pull a report of eligible recipients who are automatically granted these awards. In addition, nominations may also be made by the delegate from the candidate’s chapter at the CRC.</a:t>
            </a:r>
          </a:p>
          <a:p>
            <a:pPr lvl="1"/>
            <a:r>
              <a:rPr lang="en-US" dirty="0"/>
              <a:t>Presented during CRC or chapter event.</a:t>
            </a:r>
          </a:p>
          <a:p>
            <a:pPr lvl="1"/>
            <a:r>
              <a:rPr lang="en-US" dirty="0"/>
              <a:t>H&amp;A Committee does not receive or review nominations for these awards.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H&amp;A webpage:</a:t>
            </a:r>
          </a:p>
          <a:p>
            <a:pPr lvl="1"/>
            <a:r>
              <a:rPr lang="en-US" dirty="0">
                <a:hlinkClick r:id="rId3"/>
              </a:rPr>
              <a:t>www.ashrae.org/honors</a:t>
            </a:r>
            <a:endParaRPr lang="en-US" dirty="0"/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4"/>
              </a:rPr>
              <a:t>HonorsandAwards@ashrae.org</a:t>
            </a:r>
            <a:endParaRPr lang="en-US" dirty="0"/>
          </a:p>
          <a:p>
            <a:r>
              <a:rPr lang="en-US" dirty="0"/>
              <a:t>ASHRAE Staff Liaisons</a:t>
            </a:r>
          </a:p>
          <a:p>
            <a:pPr lvl="1"/>
            <a:r>
              <a:rPr lang="en-US" dirty="0"/>
              <a:t>Rhiannon Masterson: </a:t>
            </a:r>
            <a:r>
              <a:rPr lang="en-US" dirty="0">
                <a:hlinkClick r:id="rId5"/>
              </a:rPr>
              <a:t>rmasterson@ashrae.org</a:t>
            </a:r>
            <a:endParaRPr lang="en-US" dirty="0"/>
          </a:p>
          <a:p>
            <a:pPr lvl="1"/>
            <a:r>
              <a:rPr lang="en-US" dirty="0"/>
              <a:t>Anastasia Meadows: </a:t>
            </a:r>
            <a:r>
              <a:rPr lang="en-US" dirty="0">
                <a:hlinkClick r:id="rId6"/>
              </a:rPr>
              <a:t>ameadows@ashrae.org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52145"/>
            <a:ext cx="7552266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Award Deadlines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851A1A-809F-88CF-DF5E-16EA7B7F4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58561"/>
              </p:ext>
            </p:extLst>
          </p:nvPr>
        </p:nvGraphicFramePr>
        <p:xfrm>
          <a:off x="468015" y="1611523"/>
          <a:ext cx="8805987" cy="3678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98">
                  <a:extLst>
                    <a:ext uri="{9D8B030D-6E8A-4147-A177-3AD203B41FA5}">
                      <a16:colId xmlns:a16="http://schemas.microsoft.com/office/drawing/2014/main" val="2448004191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1000074210"/>
                    </a:ext>
                  </a:extLst>
                </a:gridCol>
                <a:gridCol w="3249976">
                  <a:extLst>
                    <a:ext uri="{9D8B030D-6E8A-4147-A177-3AD203B41FA5}">
                      <a16:colId xmlns:a16="http://schemas.microsoft.com/office/drawing/2014/main" val="2729949105"/>
                    </a:ext>
                  </a:extLst>
                </a:gridCol>
                <a:gridCol w="3225742">
                  <a:extLst>
                    <a:ext uri="{9D8B030D-6E8A-4147-A177-3AD203B41FA5}">
                      <a16:colId xmlns:a16="http://schemas.microsoft.com/office/drawing/2014/main" val="2090080673"/>
                    </a:ext>
                  </a:extLst>
                </a:gridCol>
              </a:tblGrid>
              <a:tr h="498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Previous Deadline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awards be presented?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extLst>
                  <a:ext uri="{0D108BD9-81ED-4DB2-BD59-A6C34878D82A}">
                    <a16:rowId xmlns:a16="http://schemas.microsoft.com/office/drawing/2014/main" val="2891888237"/>
                  </a:ext>
                </a:extLst>
              </a:tr>
              <a:tr h="1744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Award for Distinguished Public Service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Hall of Fame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Pioneers of the Industry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Fellow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F. Paul Anderson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Honorary Member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2025 Winter Conference in Orlando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3047207578"/>
                  </a:ext>
                </a:extLst>
              </a:tr>
              <a:tr h="1435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May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Andrew T. Boggs Service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Distinguished Service Award (DSA)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Exceptional Service Award (ESA)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Louise &amp; Bill Holladay Distinguished Fellow 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2025 Annual Conference in Phoenix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290723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40" y="1509615"/>
            <a:ext cx="4861280" cy="47010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members who have made milestone contributions to the growth of ASHRAE-related technology. 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individuals who have made milestone contributions to the growth of HVAC&amp;R.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r>
              <a:rPr lang="en-US" sz="1400" b="1" dirty="0"/>
              <a:t>ASHRAE Award for Distinguished Public Service</a:t>
            </a:r>
          </a:p>
          <a:p>
            <a:pPr lvl="1"/>
            <a:r>
              <a:rPr lang="en-US" sz="1400" dirty="0"/>
              <a:t>Recognizes ASHRAE members who have performed outstanding public service.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1427967"/>
            <a:ext cx="4634630" cy="5160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 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members (Full Member for at least ten years) who has attained distinction in the fields of HVAC&amp;R 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40285"/>
            <a:ext cx="4448004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Eunice Foote Decarbonization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ASHRAE member for notable achievement, outstanding work or service that is focused on the decarbonization of the built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540701"/>
            <a:ext cx="4027415" cy="4835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an individual for outstanding service and achievement in teaching and/or research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Young Engineer in ASHRAE (YEA) member who has gone above and beyond to make considerable contributions to the industry and community.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859</TotalTime>
  <Words>2071</Words>
  <Application>Microsoft Office PowerPoint</Application>
  <PresentationFormat>Widescreen</PresentationFormat>
  <Paragraphs>226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Wingdings 3</vt:lpstr>
      <vt:lpstr>Facet</vt:lpstr>
      <vt:lpstr>ASHRAE Honors and Awards Committee</vt:lpstr>
      <vt:lpstr>ASHRAE Honors and Awards Program</vt:lpstr>
      <vt:lpstr>Who Can Make Nominations?</vt:lpstr>
      <vt:lpstr>Honors and Awards Flowchart</vt:lpstr>
      <vt:lpstr>Changes to Award Deadlines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Catchings, Tamera</cp:lastModifiedBy>
  <cp:revision>38</cp:revision>
  <dcterms:created xsi:type="dcterms:W3CDTF">2022-04-14T16:49:19Z</dcterms:created>
  <dcterms:modified xsi:type="dcterms:W3CDTF">2025-04-16T15:36:35Z</dcterms:modified>
</cp:coreProperties>
</file>