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18" r:id="rId2"/>
  </p:sldMasterIdLst>
  <p:notesMasterIdLst>
    <p:notesMasterId r:id="rId12"/>
  </p:notesMasterIdLst>
  <p:sldIdLst>
    <p:sldId id="264" r:id="rId3"/>
    <p:sldId id="265" r:id="rId4"/>
    <p:sldId id="266" r:id="rId5"/>
    <p:sldId id="267" r:id="rId6"/>
    <p:sldId id="268" r:id="rId7"/>
    <p:sldId id="269" r:id="rId8"/>
    <p:sldId id="270" r:id="rId9"/>
    <p:sldId id="273" r:id="rId10"/>
    <p:sldId id="271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82B89"/>
    <a:srgbClr val="B4FF46"/>
    <a:srgbClr val="09209D"/>
    <a:srgbClr val="135BB9"/>
    <a:srgbClr val="A8EA3F"/>
    <a:srgbClr val="91C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0" autoAdjust="0"/>
    <p:restoredTop sz="94660"/>
  </p:normalViewPr>
  <p:slideViewPr>
    <p:cSldViewPr snapToObjects="1">
      <p:cViewPr varScale="1">
        <p:scale>
          <a:sx n="106" d="100"/>
          <a:sy n="106" d="100"/>
        </p:scale>
        <p:origin x="20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16A383-C870-4E49-9CF5-AB0B8EFB242E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35E5CE-423F-4877-9556-807752399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04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motion is the request for action</a:t>
            </a:r>
          </a:p>
          <a:p>
            <a:r>
              <a:rPr lang="en-US" dirty="0" smtClean="0"/>
              <a:t>The background provides information to explain the intent</a:t>
            </a:r>
            <a:r>
              <a:rPr lang="en-US" baseline="0" dirty="0" smtClean="0"/>
              <a:t> of the motion</a:t>
            </a:r>
          </a:p>
          <a:p>
            <a:r>
              <a:rPr lang="en-US" baseline="0" dirty="0" smtClean="0"/>
              <a:t>The fiscal impact estimates the cost of implementing the 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5E5CE-423F-4877-9556-8077523993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61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motion should include the intended action, the person or entity who should take the action, the time frame for when the action should</a:t>
            </a:r>
            <a:r>
              <a:rPr lang="en-US" baseline="0" dirty="0" smtClean="0"/>
              <a:t> start or occur,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5E5CE-423F-4877-9556-8077523993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06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example is silly on purpose and is intended to show what the parts of a motion look like and how they are structured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5E5CE-423F-4877-9556-8077523993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6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background</a:t>
            </a:r>
            <a:r>
              <a:rPr lang="en-US" baseline="0" dirty="0" smtClean="0"/>
              <a:t> is NOT part of the motion itself and can be changed during discussion without affecting the request for 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5E5CE-423F-4877-9556-8077523993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2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Details should include </a:t>
            </a:r>
            <a:r>
              <a:rPr lang="en-CA" sz="1200" dirty="0" smtClean="0"/>
              <a:t>relevant information such as whether the cost is one-time or annual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5E5CE-423F-4877-9556-8077523993C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55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D98B6-BB78-4892-AEAB-13388AB79D90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E4F81-D380-4B7A-A9FE-01E6AF8185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919D9-1FCD-4FB1-932B-D240417946B0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3E49-E2B7-4722-A3A9-E8AB6013A6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B2D46-31E5-4FF5-A2F1-CA1D5487D0BB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321C7-8A17-453F-9B02-D3C688008A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CEAD63-4291-4733-B087-F01DF0BD9817}" type="datetimeFigureOut">
              <a:rPr lang="en-US" smtClean="0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9CCDE-3C18-499A-8347-1C31FF6977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5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43543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C04A04-F25D-4966-9012-80F88D0EF421}" type="datetimeFigureOut">
              <a:rPr lang="en-US" smtClean="0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571C6-0295-4453-91CF-53E2147DC9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041" y="5585094"/>
            <a:ext cx="835723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F4E2E-6850-4011-A34B-AF58000C770F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C902C-B1F9-4F06-A0B6-B7FC27A45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66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2303-866E-4FDC-840B-F18CEC738B14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1D7B9-6C1F-49E6-B712-057B29E289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10D2-CB06-48DF-9E2F-A60C31FCD85D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2824E-E44E-426A-B10E-D54D2AFCA1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B776-2220-421A-88C3-0FACD84C3568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C6AD-FE05-446D-8260-5808B2B99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1A13-DC0D-4963-8EAA-39EB3AD82DF0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509DB-4865-40CD-8F9D-0E8C32030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C40A4-068D-4088-8244-AC125B41FB2A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8B03-D886-456E-BE8A-22618C4054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5EA12-7FAE-44CE-8BD7-81BC8E300E7D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16DD7-11EC-46AB-846A-161FAF126F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5A8AA-AD62-47DB-B3BF-BB7692184B97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653E0-EFB4-4C12-9E44-36CC99BE53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B97A-81EF-407F-A380-2BDE8EE3E8AE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D376-442C-47C0-A458-EA25D0B5D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524000"/>
            <a:ext cx="7924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7F05B8-C5F2-4FAA-8054-2AE0F228AEDC}" type="datetimeFigureOut">
              <a:rPr lang="en-US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36D6BB-B0C4-41C6-AC9F-6A86A456FA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 pitchFamily="34" charset="0"/>
          <a:ea typeface="+mj-ea"/>
          <a:cs typeface="Helvetic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3CD443-2EAD-455F-BAA7-5DDB2957ACBD}" type="datetimeFigureOut">
              <a:rPr lang="en-US" smtClean="0"/>
              <a:pPr>
                <a:defRPr/>
              </a:pPr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AB5B7F-C2BC-4891-A4B2-159FCA0260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3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838200"/>
          </a:xfrm>
        </p:spPr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MOTIONS WORKSHOP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914400"/>
          </a:xfrm>
        </p:spPr>
        <p:txBody>
          <a:bodyPr>
            <a:normAutofit/>
          </a:bodyPr>
          <a:lstStyle/>
          <a:p>
            <a:r>
              <a:rPr lang="en-CA" b="1" dirty="0" smtClean="0">
                <a:solidFill>
                  <a:schemeClr val="bg1"/>
                </a:solidFill>
              </a:rPr>
              <a:t>How to Write a Winning Motion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3 Parts </a:t>
            </a:r>
            <a:r>
              <a:rPr lang="en-CA" sz="3200" dirty="0" smtClean="0"/>
              <a:t>of </a:t>
            </a:r>
            <a:r>
              <a:rPr lang="en-CA" sz="3200" dirty="0" smtClean="0"/>
              <a:t>a Motion </a:t>
            </a:r>
          </a:p>
          <a:p>
            <a:pPr lvl="1"/>
            <a:r>
              <a:rPr lang="en-CA" sz="2900" dirty="0" smtClean="0"/>
              <a:t>The motion itself</a:t>
            </a:r>
            <a:endParaRPr lang="en-CA" sz="2900" dirty="0" smtClean="0"/>
          </a:p>
          <a:p>
            <a:pPr lvl="1"/>
            <a:r>
              <a:rPr lang="en-CA" sz="3200" dirty="0" smtClean="0"/>
              <a:t>The background</a:t>
            </a:r>
          </a:p>
          <a:p>
            <a:pPr lvl="1"/>
            <a:r>
              <a:rPr lang="en-CA" sz="3200" dirty="0" smtClean="0"/>
              <a:t>The fiscal impact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The Motion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 smtClean="0"/>
              <a:t>Complete</a:t>
            </a:r>
          </a:p>
          <a:p>
            <a:pPr lvl="1"/>
            <a:r>
              <a:rPr lang="en-CA" sz="3200" dirty="0" smtClean="0"/>
              <a:t>Include all information needed to convey what the requested action is</a:t>
            </a:r>
            <a:endParaRPr lang="en-CA" sz="3200" dirty="0" smtClean="0"/>
          </a:p>
          <a:p>
            <a:r>
              <a:rPr lang="en-CA" sz="3200" dirty="0" smtClean="0"/>
              <a:t>Concise</a:t>
            </a:r>
          </a:p>
          <a:p>
            <a:pPr lvl="1"/>
            <a:r>
              <a:rPr lang="en-CA" sz="3200" dirty="0" smtClean="0"/>
              <a:t>Provide only the </a:t>
            </a:r>
            <a:r>
              <a:rPr lang="en-CA" sz="3200" dirty="0" smtClean="0"/>
              <a:t>information needed, usually in one sentence</a:t>
            </a:r>
            <a:endParaRPr lang="en-CA" sz="3200" dirty="0" smtClean="0"/>
          </a:p>
          <a:p>
            <a:r>
              <a:rPr lang="en-CA" sz="3200" dirty="0" smtClean="0"/>
              <a:t>Clear</a:t>
            </a:r>
          </a:p>
          <a:p>
            <a:pPr lvl="1"/>
            <a:r>
              <a:rPr lang="en-CA" sz="3200" dirty="0" smtClean="0"/>
              <a:t>Use </a:t>
            </a:r>
            <a:r>
              <a:rPr lang="en-CA" sz="3200" dirty="0" smtClean="0"/>
              <a:t>plain </a:t>
            </a:r>
            <a:r>
              <a:rPr lang="en-CA" sz="3200" dirty="0" smtClean="0"/>
              <a:t>language</a:t>
            </a:r>
            <a:r>
              <a:rPr lang="en-CA" dirty="0" smtClean="0"/>
              <a:t> 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Example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sz="3200" dirty="0" smtClean="0"/>
              <a:t>The ABC Chapter moves that </a:t>
            </a:r>
            <a:r>
              <a:rPr lang="en-CA" sz="3200" dirty="0" smtClean="0"/>
              <a:t>the Society President wear a business suit at social functions </a:t>
            </a:r>
            <a:r>
              <a:rPr lang="en-CA" sz="3200" dirty="0" smtClean="0"/>
              <a:t>at </a:t>
            </a:r>
            <a:r>
              <a:rPr lang="en-CA" sz="3200" dirty="0" smtClean="0"/>
              <a:t>each ASHRAE Winter and Annual Conference, beginning Society Year 2020-21.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The Background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 smtClean="0"/>
              <a:t>Try to anticipate and answer questions </a:t>
            </a:r>
            <a:r>
              <a:rPr lang="en-CA" sz="3200" dirty="0" smtClean="0"/>
              <a:t>that </a:t>
            </a:r>
            <a:r>
              <a:rPr lang="en-CA" sz="3200" dirty="0" smtClean="0"/>
              <a:t>decision-makers/voters may have</a:t>
            </a:r>
            <a:endParaRPr lang="en-CA" sz="3200" dirty="0" smtClean="0"/>
          </a:p>
          <a:p>
            <a:r>
              <a:rPr lang="en-CA" sz="3200" dirty="0" smtClean="0"/>
              <a:t>Provide as many details as necessary to explain the intent of the motion and the reasoning for it; no limit on the length of the background</a:t>
            </a:r>
            <a:endParaRPr lang="en-CA" sz="3200" dirty="0" smtClean="0"/>
          </a:p>
          <a:p>
            <a:r>
              <a:rPr lang="en-CA" sz="3200" dirty="0" smtClean="0"/>
              <a:t>Understand that the background is *not* part of the motion</a:t>
            </a:r>
            <a:endParaRPr lang="en-CA" sz="3200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Example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The </a:t>
            </a:r>
            <a:r>
              <a:rPr lang="en-CA" sz="3200" dirty="0" smtClean="0"/>
              <a:t>President always should represent ASHRAE well in public, even at social events</a:t>
            </a:r>
            <a:endParaRPr lang="en-CA" sz="3200" dirty="0" smtClean="0"/>
          </a:p>
          <a:p>
            <a:r>
              <a:rPr lang="en-CA" sz="3200" dirty="0" smtClean="0"/>
              <a:t>A suit/business attire demonstrates the importance of the President as a position</a:t>
            </a:r>
          </a:p>
          <a:p>
            <a:r>
              <a:rPr lang="en-CA" sz="3200" dirty="0" smtClean="0"/>
              <a:t>The President sets the tone for the rest of Society</a:t>
            </a:r>
            <a:endParaRPr lang="en-C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Fiscal Impact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Be </a:t>
            </a:r>
            <a:r>
              <a:rPr lang="en-CA" sz="3200" dirty="0" smtClean="0"/>
              <a:t>detailed</a:t>
            </a:r>
          </a:p>
          <a:p>
            <a:r>
              <a:rPr lang="en-CA" sz="3200" dirty="0" smtClean="0"/>
              <a:t>Support </a:t>
            </a:r>
            <a:r>
              <a:rPr lang="en-CA" sz="3200" dirty="0" smtClean="0"/>
              <a:t>your math</a:t>
            </a:r>
          </a:p>
          <a:p>
            <a:r>
              <a:rPr lang="en-CA" sz="3200" dirty="0" smtClean="0"/>
              <a:t>Anticipate all </a:t>
            </a:r>
            <a:r>
              <a:rPr lang="en-CA" sz="3200" dirty="0" smtClean="0"/>
              <a:t>costs </a:t>
            </a:r>
            <a:endParaRPr lang="en-CA" sz="3200" dirty="0" smtClean="0"/>
          </a:p>
          <a:p>
            <a:r>
              <a:rPr lang="en-CA" sz="3200" dirty="0" smtClean="0"/>
              <a:t>List no-cost items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Example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sz="3200" dirty="0"/>
              <a:t>Fiscal impact: $2,000 per year</a:t>
            </a:r>
          </a:p>
          <a:p>
            <a:pPr>
              <a:buNone/>
            </a:pPr>
            <a:r>
              <a:rPr lang="en-CA" sz="3200" dirty="0"/>
              <a:t>	$500 per suit for 2 events (Welcome Party, Members Night Out) for 2 Conferences</a:t>
            </a:r>
          </a:p>
          <a:p>
            <a:pPr>
              <a:buNone/>
            </a:pPr>
            <a:r>
              <a:rPr lang="en-CA" sz="3200" dirty="0" smtClean="0"/>
              <a:t> </a:t>
            </a:r>
            <a:r>
              <a:rPr lang="en-CA" sz="3200" dirty="0" smtClean="0">
                <a:solidFill>
                  <a:srgbClr val="0070C0"/>
                </a:solidFill>
              </a:rPr>
              <a:t>OR</a:t>
            </a:r>
          </a:p>
          <a:p>
            <a:pPr>
              <a:buNone/>
            </a:pPr>
            <a:r>
              <a:rPr lang="en-CA" sz="3200" dirty="0"/>
              <a:t>	</a:t>
            </a:r>
            <a:r>
              <a:rPr lang="en-CA" sz="3200" dirty="0" smtClean="0"/>
              <a:t>No </a:t>
            </a:r>
            <a:r>
              <a:rPr lang="en-CA" sz="3200" dirty="0"/>
              <a:t>fiscal impact: Society Presidents already should own suits appropriate for ASHRAE social events at the Winter and </a:t>
            </a:r>
            <a:r>
              <a:rPr lang="en-CA" sz="3200"/>
              <a:t>Annual </a:t>
            </a:r>
            <a:r>
              <a:rPr lang="en-CA" sz="3200" smtClean="0"/>
              <a:t>Conferences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296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</a:rPr>
              <a:t>Questions?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17_ASHRAE PPT Generi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279</Words>
  <Application>Microsoft Office PowerPoint</Application>
  <PresentationFormat>On-screen Show (4:3)</PresentationFormat>
  <Paragraphs>46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Custom Design</vt:lpstr>
      <vt:lpstr>2017_ASHRAE PPT Generic</vt:lpstr>
      <vt:lpstr>MOTIONS WORKSHOP</vt:lpstr>
      <vt:lpstr>How to Write a Winning Motion</vt:lpstr>
      <vt:lpstr>The Motion</vt:lpstr>
      <vt:lpstr>Example</vt:lpstr>
      <vt:lpstr>The Background</vt:lpstr>
      <vt:lpstr>Example</vt:lpstr>
      <vt:lpstr>Fiscal Impact</vt:lpstr>
      <vt:lpstr>Example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Abrams, Joyce</cp:lastModifiedBy>
  <cp:revision>84</cp:revision>
  <dcterms:created xsi:type="dcterms:W3CDTF">2011-12-07T19:09:13Z</dcterms:created>
  <dcterms:modified xsi:type="dcterms:W3CDTF">2018-07-31T11:32:02Z</dcterms:modified>
</cp:coreProperties>
</file>