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7"/>
  </p:notesMasterIdLst>
  <p:sldIdLst>
    <p:sldId id="281" r:id="rId2"/>
    <p:sldId id="282" r:id="rId3"/>
    <p:sldId id="280" r:id="rId4"/>
    <p:sldId id="283" r:id="rId5"/>
    <p:sldId id="285" r:id="rId6"/>
    <p:sldId id="286" r:id="rId7"/>
    <p:sldId id="287" r:id="rId8"/>
    <p:sldId id="288" r:id="rId9"/>
    <p:sldId id="290" r:id="rId10"/>
    <p:sldId id="291" r:id="rId11"/>
    <p:sldId id="292" r:id="rId12"/>
    <p:sldId id="294" r:id="rId13"/>
    <p:sldId id="296" r:id="rId14"/>
    <p:sldId id="297" r:id="rId15"/>
    <p:sldId id="298" r:id="rId16"/>
    <p:sldId id="299" r:id="rId17"/>
    <p:sldId id="293" r:id="rId18"/>
    <p:sldId id="295" r:id="rId19"/>
    <p:sldId id="284" r:id="rId20"/>
    <p:sldId id="301" r:id="rId21"/>
    <p:sldId id="300" r:id="rId22"/>
    <p:sldId id="289" r:id="rId23"/>
    <p:sldId id="268" r:id="rId24"/>
    <p:sldId id="269" r:id="rId25"/>
    <p:sldId id="270" r:id="rId26"/>
    <p:sldId id="271" r:id="rId27"/>
    <p:sldId id="272" r:id="rId28"/>
    <p:sldId id="276" r:id="rId29"/>
    <p:sldId id="273" r:id="rId30"/>
    <p:sldId id="274" r:id="rId31"/>
    <p:sldId id="275" r:id="rId32"/>
    <p:sldId id="303" r:id="rId33"/>
    <p:sldId id="277" r:id="rId34"/>
    <p:sldId id="278" r:id="rId35"/>
    <p:sldId id="30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DBDDA-D64E-407F-BC24-5699316218D3}" type="datetimeFigureOut">
              <a:rPr lang="en-US" smtClean="0"/>
              <a:t>1/30/2024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02150D-B97F-46F7-A237-2E33AC1FD612}" type="slidenum">
              <a:rPr lang="en-US" smtClean="0"/>
              <a:t>‹#›</a:t>
            </a:fld>
            <a:endParaRPr lang="en-US"/>
          </a:p>
        </p:txBody>
      </p:sp>
    </p:spTree>
    <p:extLst>
      <p:ext uri="{BB962C8B-B14F-4D97-AF65-F5344CB8AC3E}">
        <p14:creationId xmlns:p14="http://schemas.microsoft.com/office/powerpoint/2010/main" val="1638744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2150D-B97F-46F7-A237-2E33AC1FD612}" type="slidenum">
              <a:rPr lang="en-US" smtClean="0"/>
              <a:t>1</a:t>
            </a:fld>
            <a:endParaRPr lang="en-US"/>
          </a:p>
        </p:txBody>
      </p:sp>
    </p:spTree>
    <p:extLst>
      <p:ext uri="{BB962C8B-B14F-4D97-AF65-F5344CB8AC3E}">
        <p14:creationId xmlns:p14="http://schemas.microsoft.com/office/powerpoint/2010/main" val="2436800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2150D-B97F-46F7-A237-2E33AC1FD612}" type="slidenum">
              <a:rPr lang="en-US" smtClean="0"/>
              <a:t>2</a:t>
            </a:fld>
            <a:endParaRPr lang="en-US"/>
          </a:p>
        </p:txBody>
      </p:sp>
    </p:spTree>
    <p:extLst>
      <p:ext uri="{BB962C8B-B14F-4D97-AF65-F5344CB8AC3E}">
        <p14:creationId xmlns:p14="http://schemas.microsoft.com/office/powerpoint/2010/main" val="158737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2150D-B97F-46F7-A237-2E33AC1FD612}" type="slidenum">
              <a:rPr lang="en-US" smtClean="0"/>
              <a:t>4</a:t>
            </a:fld>
            <a:endParaRPr lang="en-US"/>
          </a:p>
        </p:txBody>
      </p:sp>
    </p:spTree>
    <p:extLst>
      <p:ext uri="{BB962C8B-B14F-4D97-AF65-F5344CB8AC3E}">
        <p14:creationId xmlns:p14="http://schemas.microsoft.com/office/powerpoint/2010/main" val="2035894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2150D-B97F-46F7-A237-2E33AC1FD612}" type="slidenum">
              <a:rPr lang="en-US" smtClean="0"/>
              <a:t>9</a:t>
            </a:fld>
            <a:endParaRPr lang="en-US"/>
          </a:p>
        </p:txBody>
      </p:sp>
    </p:spTree>
    <p:extLst>
      <p:ext uri="{BB962C8B-B14F-4D97-AF65-F5344CB8AC3E}">
        <p14:creationId xmlns:p14="http://schemas.microsoft.com/office/powerpoint/2010/main" val="1525814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2150D-B97F-46F7-A237-2E33AC1FD612}" type="slidenum">
              <a:rPr lang="en-US" smtClean="0"/>
              <a:t>21</a:t>
            </a:fld>
            <a:endParaRPr lang="en-US"/>
          </a:p>
        </p:txBody>
      </p:sp>
    </p:spTree>
    <p:extLst>
      <p:ext uri="{BB962C8B-B14F-4D97-AF65-F5344CB8AC3E}">
        <p14:creationId xmlns:p14="http://schemas.microsoft.com/office/powerpoint/2010/main" val="236438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581600-5562-40B5-98D5-AF45C6764A85}"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80632E-92C4-4EE6-B238-B8731A581729}" type="slidenum">
              <a:rPr lang="en-US" smtClean="0"/>
              <a:pPr/>
              <a:t>‹#›</a:t>
            </a:fld>
            <a:endParaRPr lang="en-US" dirty="0"/>
          </a:p>
        </p:txBody>
      </p:sp>
    </p:spTree>
    <p:extLst>
      <p:ext uri="{BB962C8B-B14F-4D97-AF65-F5344CB8AC3E}">
        <p14:creationId xmlns:p14="http://schemas.microsoft.com/office/powerpoint/2010/main" val="2313845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581600-5562-40B5-98D5-AF45C6764A85}"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80632E-92C4-4EE6-B238-B8731A581729}" type="slidenum">
              <a:rPr lang="en-US" smtClean="0"/>
              <a:pPr/>
              <a:t>‹#›</a:t>
            </a:fld>
            <a:endParaRPr lang="en-US" dirty="0"/>
          </a:p>
        </p:txBody>
      </p:sp>
    </p:spTree>
    <p:extLst>
      <p:ext uri="{BB962C8B-B14F-4D97-AF65-F5344CB8AC3E}">
        <p14:creationId xmlns:p14="http://schemas.microsoft.com/office/powerpoint/2010/main" val="39207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581600-5562-40B5-98D5-AF45C6764A85}"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80632E-92C4-4EE6-B238-B8731A581729}"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6108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581600-5562-40B5-98D5-AF45C6764A85}"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80632E-92C4-4EE6-B238-B8731A581729}" type="slidenum">
              <a:rPr lang="en-US" smtClean="0"/>
              <a:pPr/>
              <a:t>‹#›</a:t>
            </a:fld>
            <a:endParaRPr lang="en-US" dirty="0"/>
          </a:p>
        </p:txBody>
      </p:sp>
    </p:spTree>
    <p:extLst>
      <p:ext uri="{BB962C8B-B14F-4D97-AF65-F5344CB8AC3E}">
        <p14:creationId xmlns:p14="http://schemas.microsoft.com/office/powerpoint/2010/main" val="4045396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581600-5562-40B5-98D5-AF45C6764A85}"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80632E-92C4-4EE6-B238-B8731A581729}"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8861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581600-5562-40B5-98D5-AF45C6764A85}"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80632E-92C4-4EE6-B238-B8731A581729}" type="slidenum">
              <a:rPr lang="en-US" smtClean="0"/>
              <a:pPr/>
              <a:t>‹#›</a:t>
            </a:fld>
            <a:endParaRPr lang="en-US" dirty="0"/>
          </a:p>
        </p:txBody>
      </p:sp>
    </p:spTree>
    <p:extLst>
      <p:ext uri="{BB962C8B-B14F-4D97-AF65-F5344CB8AC3E}">
        <p14:creationId xmlns:p14="http://schemas.microsoft.com/office/powerpoint/2010/main" val="158811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581600-5562-40B5-98D5-AF45C6764A85}"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80632E-92C4-4EE6-B238-B8731A581729}" type="slidenum">
              <a:rPr lang="en-US" smtClean="0"/>
              <a:pPr/>
              <a:t>‹#›</a:t>
            </a:fld>
            <a:endParaRPr lang="en-US" dirty="0"/>
          </a:p>
        </p:txBody>
      </p:sp>
    </p:spTree>
    <p:extLst>
      <p:ext uri="{BB962C8B-B14F-4D97-AF65-F5344CB8AC3E}">
        <p14:creationId xmlns:p14="http://schemas.microsoft.com/office/powerpoint/2010/main" val="578156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581600-5562-40B5-98D5-AF45C6764A85}"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80632E-92C4-4EE6-B238-B8731A581729}" type="slidenum">
              <a:rPr lang="en-US" smtClean="0"/>
              <a:pPr/>
              <a:t>‹#›</a:t>
            </a:fld>
            <a:endParaRPr lang="en-US" dirty="0"/>
          </a:p>
        </p:txBody>
      </p:sp>
    </p:spTree>
    <p:extLst>
      <p:ext uri="{BB962C8B-B14F-4D97-AF65-F5344CB8AC3E}">
        <p14:creationId xmlns:p14="http://schemas.microsoft.com/office/powerpoint/2010/main" val="291996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581600-5562-40B5-98D5-AF45C6764A85}"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80632E-92C4-4EE6-B238-B8731A581729}" type="slidenum">
              <a:rPr lang="en-US" smtClean="0"/>
              <a:pPr/>
              <a:t>‹#›</a:t>
            </a:fld>
            <a:endParaRPr lang="en-US" dirty="0"/>
          </a:p>
        </p:txBody>
      </p:sp>
    </p:spTree>
    <p:extLst>
      <p:ext uri="{BB962C8B-B14F-4D97-AF65-F5344CB8AC3E}">
        <p14:creationId xmlns:p14="http://schemas.microsoft.com/office/powerpoint/2010/main" val="231654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581600-5562-40B5-98D5-AF45C6764A85}"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80632E-92C4-4EE6-B238-B8731A581729}" type="slidenum">
              <a:rPr lang="en-US" smtClean="0"/>
              <a:pPr/>
              <a:t>‹#›</a:t>
            </a:fld>
            <a:endParaRPr lang="en-US" dirty="0"/>
          </a:p>
        </p:txBody>
      </p:sp>
    </p:spTree>
    <p:extLst>
      <p:ext uri="{BB962C8B-B14F-4D97-AF65-F5344CB8AC3E}">
        <p14:creationId xmlns:p14="http://schemas.microsoft.com/office/powerpoint/2010/main" val="189445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581600-5562-40B5-98D5-AF45C6764A85}" type="datetimeFigureOut">
              <a:rPr lang="en-US" smtClean="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80632E-92C4-4EE6-B238-B8731A581729}" type="slidenum">
              <a:rPr lang="en-US" smtClean="0"/>
              <a:pPr/>
              <a:t>‹#›</a:t>
            </a:fld>
            <a:endParaRPr lang="en-US" dirty="0"/>
          </a:p>
        </p:txBody>
      </p:sp>
    </p:spTree>
    <p:extLst>
      <p:ext uri="{BB962C8B-B14F-4D97-AF65-F5344CB8AC3E}">
        <p14:creationId xmlns:p14="http://schemas.microsoft.com/office/powerpoint/2010/main" val="210901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581600-5562-40B5-98D5-AF45C6764A85}" type="datetimeFigureOut">
              <a:rPr lang="en-US" smtClean="0"/>
              <a:pPr/>
              <a:t>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80632E-92C4-4EE6-B238-B8731A581729}" type="slidenum">
              <a:rPr lang="en-US" smtClean="0"/>
              <a:pPr/>
              <a:t>‹#›</a:t>
            </a:fld>
            <a:endParaRPr lang="en-US" dirty="0"/>
          </a:p>
        </p:txBody>
      </p:sp>
    </p:spTree>
    <p:extLst>
      <p:ext uri="{BB962C8B-B14F-4D97-AF65-F5344CB8AC3E}">
        <p14:creationId xmlns:p14="http://schemas.microsoft.com/office/powerpoint/2010/main" val="96390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581600-5562-40B5-98D5-AF45C6764A85}" type="datetimeFigureOut">
              <a:rPr lang="en-US" smtClean="0"/>
              <a:pPr/>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B80632E-92C4-4EE6-B238-B8731A581729}" type="slidenum">
              <a:rPr lang="en-US" smtClean="0"/>
              <a:pPr/>
              <a:t>‹#›</a:t>
            </a:fld>
            <a:endParaRPr lang="en-US" dirty="0"/>
          </a:p>
        </p:txBody>
      </p:sp>
    </p:spTree>
    <p:extLst>
      <p:ext uri="{BB962C8B-B14F-4D97-AF65-F5344CB8AC3E}">
        <p14:creationId xmlns:p14="http://schemas.microsoft.com/office/powerpoint/2010/main" val="210104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81600-5562-40B5-98D5-AF45C6764A85}" type="datetimeFigureOut">
              <a:rPr lang="en-US" smtClean="0"/>
              <a:pPr/>
              <a:t>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80632E-92C4-4EE6-B238-B8731A581729}" type="slidenum">
              <a:rPr lang="en-US" smtClean="0"/>
              <a:pPr/>
              <a:t>‹#›</a:t>
            </a:fld>
            <a:endParaRPr lang="en-US" dirty="0"/>
          </a:p>
        </p:txBody>
      </p:sp>
    </p:spTree>
    <p:extLst>
      <p:ext uri="{BB962C8B-B14F-4D97-AF65-F5344CB8AC3E}">
        <p14:creationId xmlns:p14="http://schemas.microsoft.com/office/powerpoint/2010/main" val="128773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E581600-5562-40B5-98D5-AF45C6764A85}" type="datetimeFigureOut">
              <a:rPr lang="en-US" smtClean="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80632E-92C4-4EE6-B238-B8731A581729}" type="slidenum">
              <a:rPr lang="en-US" smtClean="0"/>
              <a:pPr/>
              <a:t>‹#›</a:t>
            </a:fld>
            <a:endParaRPr lang="en-US" dirty="0"/>
          </a:p>
        </p:txBody>
      </p:sp>
    </p:spTree>
    <p:extLst>
      <p:ext uri="{BB962C8B-B14F-4D97-AF65-F5344CB8AC3E}">
        <p14:creationId xmlns:p14="http://schemas.microsoft.com/office/powerpoint/2010/main" val="118347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581600-5562-40B5-98D5-AF45C6764A85}" type="datetimeFigureOut">
              <a:rPr lang="en-US" smtClean="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80632E-92C4-4EE6-B238-B8731A581729}" type="slidenum">
              <a:rPr lang="en-US" smtClean="0"/>
              <a:pPr/>
              <a:t>‹#›</a:t>
            </a:fld>
            <a:endParaRPr lang="en-US" dirty="0"/>
          </a:p>
        </p:txBody>
      </p:sp>
    </p:spTree>
    <p:extLst>
      <p:ext uri="{BB962C8B-B14F-4D97-AF65-F5344CB8AC3E}">
        <p14:creationId xmlns:p14="http://schemas.microsoft.com/office/powerpoint/2010/main" val="1357923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581600-5562-40B5-98D5-AF45C6764A85}" type="datetimeFigureOut">
              <a:rPr lang="en-US" smtClean="0"/>
              <a:pPr/>
              <a:t>1/30/2024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B80632E-92C4-4EE6-B238-B8731A581729}" type="slidenum">
              <a:rPr lang="en-US" smtClean="0"/>
              <a:pPr/>
              <a:t>‹#›</a:t>
            </a:fld>
            <a:endParaRPr lang="en-US" dirty="0"/>
          </a:p>
        </p:txBody>
      </p:sp>
    </p:spTree>
    <p:extLst>
      <p:ext uri="{BB962C8B-B14F-4D97-AF65-F5344CB8AC3E}">
        <p14:creationId xmlns:p14="http://schemas.microsoft.com/office/powerpoint/2010/main" val="202121372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RegionInfo@ashra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ashrae.org/communities/region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77853-45D6-83FF-CB0B-EFD2F8B25D89}"/>
              </a:ext>
            </a:extLst>
          </p:cNvPr>
          <p:cNvSpPr>
            <a:spLocks noGrp="1"/>
          </p:cNvSpPr>
          <p:nvPr>
            <p:ph type="ctrTitle"/>
          </p:nvPr>
        </p:nvSpPr>
        <p:spPr/>
        <p:txBody>
          <a:bodyPr/>
          <a:lstStyle/>
          <a:p>
            <a:r>
              <a:rPr lang="en-US" dirty="0"/>
              <a:t>TO STRIVE FOR EXCELLENCE</a:t>
            </a:r>
          </a:p>
        </p:txBody>
      </p:sp>
      <p:sp>
        <p:nvSpPr>
          <p:cNvPr id="3" name="Subtitle 2">
            <a:extLst>
              <a:ext uri="{FF2B5EF4-FFF2-40B4-BE49-F238E27FC236}">
                <a16:creationId xmlns:a16="http://schemas.microsoft.com/office/drawing/2014/main" id="{B283C330-8733-01F7-14C2-D9B1159A8B9D}"/>
              </a:ext>
            </a:extLst>
          </p:cNvPr>
          <p:cNvSpPr>
            <a:spLocks noGrp="1"/>
          </p:cNvSpPr>
          <p:nvPr>
            <p:ph type="subTitle" idx="1"/>
          </p:nvPr>
        </p:nvSpPr>
        <p:spPr/>
        <p:txBody>
          <a:bodyPr>
            <a:normAutofit/>
          </a:bodyPr>
          <a:lstStyle/>
          <a:p>
            <a:r>
              <a:rPr lang="en-US" dirty="0"/>
              <a:t>PRESIDENTIAL AWARD OF EXCELLENCE (PAOE)</a:t>
            </a:r>
          </a:p>
          <a:p>
            <a:r>
              <a:rPr lang="en-US" dirty="0"/>
              <a:t>TRAINING SESSION</a:t>
            </a:r>
          </a:p>
          <a:p>
            <a:endParaRPr lang="en-US" dirty="0"/>
          </a:p>
          <a:p>
            <a:endParaRPr lang="en-US" dirty="0"/>
          </a:p>
        </p:txBody>
      </p:sp>
    </p:spTree>
    <p:extLst>
      <p:ext uri="{BB962C8B-B14F-4D97-AF65-F5344CB8AC3E}">
        <p14:creationId xmlns:p14="http://schemas.microsoft.com/office/powerpoint/2010/main" val="2822911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697AD-A597-B154-DE0E-8B268EDEE3A4}"/>
              </a:ext>
            </a:extLst>
          </p:cNvPr>
          <p:cNvSpPr>
            <a:spLocks noGrp="1"/>
          </p:cNvSpPr>
          <p:nvPr>
            <p:ph type="title"/>
          </p:nvPr>
        </p:nvSpPr>
        <p:spPr/>
        <p:txBody>
          <a:bodyPr/>
          <a:lstStyle/>
          <a:p>
            <a:r>
              <a:rPr lang="en-US" dirty="0"/>
              <a:t>CHAPTER OPERATIONS</a:t>
            </a:r>
          </a:p>
        </p:txBody>
      </p:sp>
      <p:sp>
        <p:nvSpPr>
          <p:cNvPr id="3" name="Content Placeholder 2">
            <a:extLst>
              <a:ext uri="{FF2B5EF4-FFF2-40B4-BE49-F238E27FC236}">
                <a16:creationId xmlns:a16="http://schemas.microsoft.com/office/drawing/2014/main" id="{B3D0A1FB-25AD-6D0E-34E1-C667A2BEB02E}"/>
              </a:ext>
            </a:extLst>
          </p:cNvPr>
          <p:cNvSpPr>
            <a:spLocks noGrp="1"/>
          </p:cNvSpPr>
          <p:nvPr>
            <p:ph idx="1"/>
          </p:nvPr>
        </p:nvSpPr>
        <p:spPr>
          <a:xfrm>
            <a:off x="609598" y="2160590"/>
            <a:ext cx="6477001" cy="3880773"/>
          </a:xfrm>
        </p:spPr>
        <p:txBody>
          <a:bodyPr>
            <a:normAutofit lnSpcReduction="10000"/>
          </a:bodyPr>
          <a:lstStyle/>
          <a:p>
            <a:r>
              <a:rPr lang="en-US" b="1" dirty="0">
                <a:solidFill>
                  <a:srgbClr val="000000"/>
                </a:solidFill>
                <a:latin typeface="Arial Nova" panose="020B0504020202020204" pitchFamily="34" charset="0"/>
              </a:rPr>
              <a:t>MINIMUM:  600 POINTS                        PAR: 1200 POINTS</a:t>
            </a:r>
          </a:p>
          <a:p>
            <a:endParaRPr lang="en-US" sz="1800" b="1" i="0" u="none" strike="noStrike" dirty="0">
              <a:solidFill>
                <a:srgbClr val="000000"/>
              </a:solidFill>
              <a:effectLst/>
              <a:latin typeface="Arial Nova" panose="020B0504020202020204" pitchFamily="34" charset="0"/>
            </a:endParaRPr>
          </a:p>
          <a:p>
            <a:r>
              <a:rPr lang="en-US" b="1" dirty="0">
                <a:solidFill>
                  <a:srgbClr val="000000"/>
                </a:solidFill>
                <a:latin typeface="Arial Nova" panose="020B0504020202020204" pitchFamily="34" charset="0"/>
              </a:rPr>
              <a:t>Presidential Initiatives: CO1 – CO11</a:t>
            </a:r>
          </a:p>
          <a:p>
            <a:r>
              <a:rPr lang="en-US" sz="1800" b="1" i="0" u="none" strike="noStrike" dirty="0">
                <a:solidFill>
                  <a:srgbClr val="000000"/>
                </a:solidFill>
                <a:effectLst/>
                <a:latin typeface="Arial Nova" panose="020B0504020202020204" pitchFamily="34" charset="0"/>
              </a:rPr>
              <a:t>Efficient use of volunteers’ time: CO12 – CO18</a:t>
            </a:r>
          </a:p>
          <a:p>
            <a:r>
              <a:rPr lang="en-US" b="1" dirty="0">
                <a:solidFill>
                  <a:srgbClr val="000000"/>
                </a:solidFill>
                <a:latin typeface="Arial Nova" panose="020B0504020202020204" pitchFamily="34" charset="0"/>
              </a:rPr>
              <a:t>Meetings: CO19 – CO25</a:t>
            </a:r>
          </a:p>
          <a:p>
            <a:pPr lvl="1"/>
            <a:r>
              <a:rPr lang="en-US" b="1" dirty="0">
                <a:solidFill>
                  <a:srgbClr val="FF0000"/>
                </a:solidFill>
                <a:latin typeface="Arial Nova" panose="020B0504020202020204" pitchFamily="34" charset="0"/>
              </a:rPr>
              <a:t>Automated: CO24, CO25</a:t>
            </a:r>
          </a:p>
          <a:p>
            <a:r>
              <a:rPr lang="en-US" sz="1800" b="1" i="0" u="none" strike="noStrike" dirty="0">
                <a:solidFill>
                  <a:srgbClr val="000000"/>
                </a:solidFill>
                <a:effectLst/>
                <a:latin typeface="Arial Nova" panose="020B0504020202020204" pitchFamily="34" charset="0"/>
              </a:rPr>
              <a:t>Honors and Awards Activities: CO</a:t>
            </a:r>
            <a:r>
              <a:rPr lang="en-US" b="1" dirty="0">
                <a:solidFill>
                  <a:srgbClr val="000000"/>
                </a:solidFill>
                <a:latin typeface="Arial Nova" panose="020B0504020202020204" pitchFamily="34" charset="0"/>
              </a:rPr>
              <a:t>26 – CO26.6</a:t>
            </a:r>
          </a:p>
          <a:p>
            <a:r>
              <a:rPr lang="en-US" sz="1800" b="1" i="0" u="none" strike="noStrike" dirty="0">
                <a:solidFill>
                  <a:srgbClr val="000000"/>
                </a:solidFill>
                <a:effectLst/>
                <a:latin typeface="Arial Nova" panose="020B0504020202020204" pitchFamily="34" charset="0"/>
              </a:rPr>
              <a:t>Planning: CO27 – CO29</a:t>
            </a:r>
          </a:p>
          <a:p>
            <a:r>
              <a:rPr lang="en-US" b="1" dirty="0">
                <a:solidFill>
                  <a:srgbClr val="000000"/>
                </a:solidFill>
                <a:latin typeface="Arial Nova" panose="020B0504020202020204" pitchFamily="34" charset="0"/>
              </a:rPr>
              <a:t>Chapter Finances: CO30 – CO36</a:t>
            </a:r>
          </a:p>
          <a:p>
            <a:r>
              <a:rPr lang="en-US" sz="1800" b="1" i="0" u="none" strike="noStrike" dirty="0">
                <a:solidFill>
                  <a:srgbClr val="0070C0"/>
                </a:solidFill>
                <a:effectLst/>
                <a:latin typeface="Arial Nova" panose="020B0504020202020204" pitchFamily="34" charset="0"/>
              </a:rPr>
              <a:t>DRC Assigns: CO37 – CO43</a:t>
            </a:r>
          </a:p>
          <a:p>
            <a:pPr marL="0" indent="0">
              <a:buNone/>
            </a:pPr>
            <a:endParaRPr lang="en-US" b="1" dirty="0">
              <a:solidFill>
                <a:srgbClr val="000000"/>
              </a:solidFill>
              <a:latin typeface="Arial Nova" panose="020B0504020202020204" pitchFamily="34" charset="0"/>
            </a:endParaRPr>
          </a:p>
          <a:p>
            <a:pPr marL="0" indent="0">
              <a:buNone/>
            </a:pPr>
            <a:endParaRPr lang="en-US" dirty="0"/>
          </a:p>
        </p:txBody>
      </p:sp>
    </p:spTree>
    <p:extLst>
      <p:ext uri="{BB962C8B-B14F-4D97-AF65-F5344CB8AC3E}">
        <p14:creationId xmlns:p14="http://schemas.microsoft.com/office/powerpoint/2010/main" val="2138877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F4C4A-9EB0-8631-9E93-60606431833F}"/>
              </a:ext>
            </a:extLst>
          </p:cNvPr>
          <p:cNvSpPr>
            <a:spLocks noGrp="1"/>
          </p:cNvSpPr>
          <p:nvPr>
            <p:ph type="title"/>
          </p:nvPr>
        </p:nvSpPr>
        <p:spPr/>
        <p:txBody>
          <a:bodyPr/>
          <a:lstStyle/>
          <a:p>
            <a:r>
              <a:rPr lang="en-US" dirty="0"/>
              <a:t>CHAPTER TECHNOLOGY TRANSFER (CTTC)</a:t>
            </a:r>
          </a:p>
        </p:txBody>
      </p:sp>
      <p:sp>
        <p:nvSpPr>
          <p:cNvPr id="3" name="Content Placeholder 2">
            <a:extLst>
              <a:ext uri="{FF2B5EF4-FFF2-40B4-BE49-F238E27FC236}">
                <a16:creationId xmlns:a16="http://schemas.microsoft.com/office/drawing/2014/main" id="{1EF19C89-918A-2985-2B2F-4926C950CFF9}"/>
              </a:ext>
            </a:extLst>
          </p:cNvPr>
          <p:cNvSpPr>
            <a:spLocks noGrp="1"/>
          </p:cNvSpPr>
          <p:nvPr>
            <p:ph idx="1"/>
          </p:nvPr>
        </p:nvSpPr>
        <p:spPr/>
        <p:txBody>
          <a:bodyPr/>
          <a:lstStyle/>
          <a:p>
            <a:r>
              <a:rPr lang="en-US" b="1" dirty="0"/>
              <a:t>MINIMUM: 550 POINTS                  PAR: 1050 POINTS</a:t>
            </a:r>
          </a:p>
          <a:p>
            <a:endParaRPr lang="en-US" b="1" dirty="0"/>
          </a:p>
          <a:p>
            <a:r>
              <a:rPr lang="en-US" b="1" dirty="0"/>
              <a:t>Presidential Initiatives: CT1 – CT7</a:t>
            </a:r>
          </a:p>
          <a:p>
            <a:r>
              <a:rPr lang="en-US" b="1" dirty="0"/>
              <a:t>Efficient use of volunteers’ time: CT8 – CT9</a:t>
            </a:r>
          </a:p>
          <a:p>
            <a:r>
              <a:rPr lang="en-US" b="1" dirty="0"/>
              <a:t>Planning and Administrative Activities: CT10 – CT12</a:t>
            </a:r>
          </a:p>
          <a:p>
            <a:r>
              <a:rPr lang="en-US" b="1" dirty="0"/>
              <a:t>Awards and Submission Activities: CT13 – CT14</a:t>
            </a:r>
          </a:p>
          <a:p>
            <a:r>
              <a:rPr lang="en-US" b="1" dirty="0"/>
              <a:t>Meetings, Presentations or Events: CT15 – CT28</a:t>
            </a:r>
          </a:p>
          <a:p>
            <a:pPr lvl="1"/>
            <a:r>
              <a:rPr lang="en-US" b="1" dirty="0">
                <a:solidFill>
                  <a:srgbClr val="FF0000"/>
                </a:solidFill>
              </a:rPr>
              <a:t>Automated: CT18, CT20</a:t>
            </a:r>
          </a:p>
          <a:p>
            <a:r>
              <a:rPr lang="en-US" b="1" dirty="0">
                <a:solidFill>
                  <a:srgbClr val="0070C0"/>
                </a:solidFill>
              </a:rPr>
              <a:t>CTTC RVC Assigns: CT29 – CT32</a:t>
            </a:r>
            <a:endParaRPr lang="en-US" dirty="0">
              <a:solidFill>
                <a:srgbClr val="0070C0"/>
              </a:solidFill>
            </a:endParaRPr>
          </a:p>
          <a:p>
            <a:endParaRPr lang="en-US" b="1" dirty="0"/>
          </a:p>
        </p:txBody>
      </p:sp>
    </p:spTree>
    <p:extLst>
      <p:ext uri="{BB962C8B-B14F-4D97-AF65-F5344CB8AC3E}">
        <p14:creationId xmlns:p14="http://schemas.microsoft.com/office/powerpoint/2010/main" val="2471411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0197-E981-0436-0CB0-E48E5E8E92E1}"/>
              </a:ext>
            </a:extLst>
          </p:cNvPr>
          <p:cNvSpPr>
            <a:spLocks noGrp="1"/>
          </p:cNvSpPr>
          <p:nvPr>
            <p:ph type="title"/>
          </p:nvPr>
        </p:nvSpPr>
        <p:spPr/>
        <p:txBody>
          <a:bodyPr/>
          <a:lstStyle/>
          <a:p>
            <a:r>
              <a:rPr lang="en-US" dirty="0"/>
              <a:t>GOVERNMENT AFFAIRS (GAC)</a:t>
            </a:r>
          </a:p>
        </p:txBody>
      </p:sp>
      <p:sp>
        <p:nvSpPr>
          <p:cNvPr id="3" name="Content Placeholder 2">
            <a:extLst>
              <a:ext uri="{FF2B5EF4-FFF2-40B4-BE49-F238E27FC236}">
                <a16:creationId xmlns:a16="http://schemas.microsoft.com/office/drawing/2014/main" id="{1C95A087-D730-1958-4F6B-302CF61CEB3C}"/>
              </a:ext>
            </a:extLst>
          </p:cNvPr>
          <p:cNvSpPr>
            <a:spLocks noGrp="1"/>
          </p:cNvSpPr>
          <p:nvPr>
            <p:ph idx="1"/>
          </p:nvPr>
        </p:nvSpPr>
        <p:spPr/>
        <p:txBody>
          <a:bodyPr/>
          <a:lstStyle/>
          <a:p>
            <a:r>
              <a:rPr lang="en-US" b="1" dirty="0"/>
              <a:t>MINIMUM: 500 POINTS                 	PAR: 1000 POINTS</a:t>
            </a:r>
          </a:p>
          <a:p>
            <a:endParaRPr lang="en-US" b="1" dirty="0"/>
          </a:p>
          <a:p>
            <a:r>
              <a:rPr lang="en-US" b="1" dirty="0"/>
              <a:t>Presidential Initiatives: GA1 – GA2</a:t>
            </a:r>
          </a:p>
          <a:p>
            <a:r>
              <a:rPr lang="en-US" b="1" dirty="0"/>
              <a:t>Efficient use of volunteers’ time: GA3 – GA5</a:t>
            </a:r>
          </a:p>
          <a:p>
            <a:r>
              <a:rPr lang="en-US" b="1" dirty="0"/>
              <a:t>Awards and Submission Activities: GA6 – GA7</a:t>
            </a:r>
          </a:p>
          <a:p>
            <a:r>
              <a:rPr lang="en-US" b="1" dirty="0"/>
              <a:t>Meetings, Presentations or Events: GA8 – GA14</a:t>
            </a:r>
          </a:p>
          <a:p>
            <a:r>
              <a:rPr lang="en-US" b="1" dirty="0">
                <a:solidFill>
                  <a:srgbClr val="0070C0"/>
                </a:solidFill>
              </a:rPr>
              <a:t>GAC RVC Assigns: GA15 – GA19</a:t>
            </a:r>
          </a:p>
          <a:p>
            <a:endParaRPr lang="en-US" dirty="0"/>
          </a:p>
        </p:txBody>
      </p:sp>
    </p:spTree>
    <p:extLst>
      <p:ext uri="{BB962C8B-B14F-4D97-AF65-F5344CB8AC3E}">
        <p14:creationId xmlns:p14="http://schemas.microsoft.com/office/powerpoint/2010/main" val="2792629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F18F-2769-C27B-43A0-632C132E5694}"/>
              </a:ext>
            </a:extLst>
          </p:cNvPr>
          <p:cNvSpPr>
            <a:spLocks noGrp="1"/>
          </p:cNvSpPr>
          <p:nvPr>
            <p:ph type="title"/>
          </p:nvPr>
        </p:nvSpPr>
        <p:spPr>
          <a:xfrm>
            <a:off x="609599" y="609600"/>
            <a:ext cx="6477001" cy="1320800"/>
          </a:xfrm>
        </p:spPr>
        <p:txBody>
          <a:bodyPr/>
          <a:lstStyle/>
          <a:p>
            <a:r>
              <a:rPr lang="en-US" dirty="0"/>
              <a:t>MEMBERSHIP PROMOTION (MP)</a:t>
            </a:r>
          </a:p>
        </p:txBody>
      </p:sp>
      <p:sp>
        <p:nvSpPr>
          <p:cNvPr id="3" name="Content Placeholder 2">
            <a:extLst>
              <a:ext uri="{FF2B5EF4-FFF2-40B4-BE49-F238E27FC236}">
                <a16:creationId xmlns:a16="http://schemas.microsoft.com/office/drawing/2014/main" id="{A0FE1B2D-92EA-301B-49DA-C0F66D27711C}"/>
              </a:ext>
            </a:extLst>
          </p:cNvPr>
          <p:cNvSpPr>
            <a:spLocks noGrp="1"/>
          </p:cNvSpPr>
          <p:nvPr>
            <p:ph idx="1"/>
          </p:nvPr>
        </p:nvSpPr>
        <p:spPr/>
        <p:txBody>
          <a:bodyPr/>
          <a:lstStyle/>
          <a:p>
            <a:r>
              <a:rPr lang="en-US" b="1" dirty="0"/>
              <a:t>MINIMUM: 1000 POINTS			PAR: 1600 POINTS</a:t>
            </a:r>
          </a:p>
          <a:p>
            <a:endParaRPr lang="en-US" b="1" dirty="0"/>
          </a:p>
          <a:p>
            <a:r>
              <a:rPr lang="en-US" b="1" dirty="0"/>
              <a:t>Efficient use of volunteers’ time: MP1 – MP11</a:t>
            </a:r>
          </a:p>
          <a:p>
            <a:pPr lvl="1"/>
            <a:r>
              <a:rPr lang="en-US" b="1" dirty="0">
                <a:solidFill>
                  <a:srgbClr val="FF0000"/>
                </a:solidFill>
              </a:rPr>
              <a:t>Automated: MP1, MP4, MP5</a:t>
            </a:r>
          </a:p>
          <a:p>
            <a:r>
              <a:rPr lang="en-US" b="1" dirty="0">
                <a:solidFill>
                  <a:srgbClr val="0070C0"/>
                </a:solidFill>
              </a:rPr>
              <a:t>MP RVC Assigns: MP12 – MP18</a:t>
            </a:r>
          </a:p>
          <a:p>
            <a:pPr lvl="1"/>
            <a:r>
              <a:rPr lang="en-US" b="1" dirty="0">
                <a:solidFill>
                  <a:srgbClr val="FF0000"/>
                </a:solidFill>
              </a:rPr>
              <a:t>Automated: MP12, MP15</a:t>
            </a:r>
          </a:p>
          <a:p>
            <a:endParaRPr lang="en-US" b="1" dirty="0"/>
          </a:p>
        </p:txBody>
      </p:sp>
    </p:spTree>
    <p:extLst>
      <p:ext uri="{BB962C8B-B14F-4D97-AF65-F5344CB8AC3E}">
        <p14:creationId xmlns:p14="http://schemas.microsoft.com/office/powerpoint/2010/main" val="385693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2950B-87AA-7AF2-13D9-9C43D602EAE4}"/>
              </a:ext>
            </a:extLst>
          </p:cNvPr>
          <p:cNvSpPr>
            <a:spLocks noGrp="1"/>
          </p:cNvSpPr>
          <p:nvPr>
            <p:ph type="title"/>
          </p:nvPr>
        </p:nvSpPr>
        <p:spPr/>
        <p:txBody>
          <a:bodyPr/>
          <a:lstStyle/>
          <a:p>
            <a:r>
              <a:rPr lang="en-US" dirty="0"/>
              <a:t>RP (STAFF ASSIGNS POINTS)</a:t>
            </a:r>
          </a:p>
        </p:txBody>
      </p:sp>
      <p:sp>
        <p:nvSpPr>
          <p:cNvPr id="3" name="Content Placeholder 2">
            <a:extLst>
              <a:ext uri="{FF2B5EF4-FFF2-40B4-BE49-F238E27FC236}">
                <a16:creationId xmlns:a16="http://schemas.microsoft.com/office/drawing/2014/main" id="{F0114401-475F-0E53-A5CC-736275C2324A}"/>
              </a:ext>
            </a:extLst>
          </p:cNvPr>
          <p:cNvSpPr>
            <a:spLocks noGrp="1"/>
          </p:cNvSpPr>
          <p:nvPr>
            <p:ph idx="1"/>
          </p:nvPr>
        </p:nvSpPr>
        <p:spPr/>
        <p:txBody>
          <a:bodyPr/>
          <a:lstStyle/>
          <a:p>
            <a:r>
              <a:rPr lang="en-US" b="1" dirty="0"/>
              <a:t>MINIMUM: 800 POINTS				PAR: 1050 POINTS</a:t>
            </a:r>
          </a:p>
          <a:p>
            <a:r>
              <a:rPr lang="en-US" sz="1800" b="1" i="0" u="none" strike="noStrike" dirty="0">
                <a:solidFill>
                  <a:srgbClr val="000000"/>
                </a:solidFill>
                <a:effectLst/>
                <a:latin typeface="Arial Nova" panose="020B0504020202020204" pitchFamily="34" charset="0"/>
              </a:rPr>
              <a:t>GOAL:</a:t>
            </a:r>
            <a:r>
              <a:rPr lang="en-US" sz="1800" b="0" i="0" u="none" strike="noStrike" dirty="0">
                <a:solidFill>
                  <a:srgbClr val="000000"/>
                </a:solidFill>
                <a:effectLst/>
                <a:latin typeface="Arial Nova" panose="020B0504020202020204" pitchFamily="34" charset="0"/>
              </a:rPr>
              <a:t> Contributions considered towards a chapter </a:t>
            </a:r>
            <a:r>
              <a:rPr lang="en-US" sz="1800" b="0" i="1" u="none" strike="noStrike" dirty="0">
                <a:solidFill>
                  <a:srgbClr val="000000"/>
                </a:solidFill>
                <a:effectLst/>
                <a:latin typeface="Arial Nova" panose="020B0504020202020204" pitchFamily="34" charset="0"/>
              </a:rPr>
              <a:t>Goal</a:t>
            </a:r>
            <a:r>
              <a:rPr lang="en-US" sz="1800" b="0" i="0" u="none" strike="noStrike" dirty="0">
                <a:solidFill>
                  <a:srgbClr val="000000"/>
                </a:solidFill>
                <a:effectLst/>
                <a:latin typeface="Arial Nova" panose="020B0504020202020204" pitchFamily="34" charset="0"/>
              </a:rPr>
              <a:t> include gifts to ASHRAE, YEA ASHRAE Learning Institute, ASHRAE Research, and Scholarships held by the ASHRAE Foundation.</a:t>
            </a:r>
            <a:r>
              <a:rPr lang="en-US" dirty="0"/>
              <a:t> </a:t>
            </a:r>
          </a:p>
          <a:p>
            <a:endParaRPr lang="en-US" dirty="0"/>
          </a:p>
          <a:p>
            <a:r>
              <a:rPr lang="en-US" dirty="0"/>
              <a:t>Efficient use of volunteers’ time: RP1 – RP25</a:t>
            </a:r>
          </a:p>
          <a:p>
            <a:endParaRPr lang="en-US" dirty="0"/>
          </a:p>
        </p:txBody>
      </p:sp>
    </p:spTree>
    <p:extLst>
      <p:ext uri="{BB962C8B-B14F-4D97-AF65-F5344CB8AC3E}">
        <p14:creationId xmlns:p14="http://schemas.microsoft.com/office/powerpoint/2010/main" val="1024922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BB09C-5EA0-A8C4-40A3-E1D6C108D1C4}"/>
              </a:ext>
            </a:extLst>
          </p:cNvPr>
          <p:cNvSpPr>
            <a:spLocks noGrp="1"/>
          </p:cNvSpPr>
          <p:nvPr>
            <p:ph type="title"/>
          </p:nvPr>
        </p:nvSpPr>
        <p:spPr/>
        <p:txBody>
          <a:bodyPr/>
          <a:lstStyle/>
          <a:p>
            <a:r>
              <a:rPr lang="en-US" dirty="0"/>
              <a:t>STUDENT ACTIVITIES (SAC)</a:t>
            </a:r>
          </a:p>
        </p:txBody>
      </p:sp>
      <p:sp>
        <p:nvSpPr>
          <p:cNvPr id="3" name="Content Placeholder 2">
            <a:extLst>
              <a:ext uri="{FF2B5EF4-FFF2-40B4-BE49-F238E27FC236}">
                <a16:creationId xmlns:a16="http://schemas.microsoft.com/office/drawing/2014/main" id="{609AD181-0BD2-4A08-2980-AE8CD9E57CD2}"/>
              </a:ext>
            </a:extLst>
          </p:cNvPr>
          <p:cNvSpPr>
            <a:spLocks noGrp="1"/>
          </p:cNvSpPr>
          <p:nvPr>
            <p:ph idx="1"/>
          </p:nvPr>
        </p:nvSpPr>
        <p:spPr/>
        <p:txBody>
          <a:bodyPr/>
          <a:lstStyle/>
          <a:p>
            <a:r>
              <a:rPr lang="en-US" b="1" dirty="0"/>
              <a:t>MINIMUM: 500 POINTS				PAR: 800 POINTS</a:t>
            </a:r>
          </a:p>
          <a:p>
            <a:endParaRPr lang="en-US" b="1" dirty="0"/>
          </a:p>
          <a:p>
            <a:r>
              <a:rPr lang="en-US" b="1" dirty="0"/>
              <a:t>Presidential Initiatives: SA1 – SA4</a:t>
            </a:r>
          </a:p>
          <a:p>
            <a:r>
              <a:rPr lang="en-US" b="1" dirty="0"/>
              <a:t>K-12/STEM Activities: SA5 – SA5.4</a:t>
            </a:r>
          </a:p>
          <a:p>
            <a:r>
              <a:rPr lang="en-US" b="1" dirty="0"/>
              <a:t>Post-High Activities: SA6.1 – SA6.18</a:t>
            </a:r>
          </a:p>
          <a:p>
            <a:pPr lvl="1"/>
            <a:r>
              <a:rPr lang="en-US" b="1" dirty="0">
                <a:solidFill>
                  <a:srgbClr val="FF0000"/>
                </a:solidFill>
              </a:rPr>
              <a:t>Automated: SA6.1, SA6.2, SA6.3, SA6.9, SA6.12</a:t>
            </a:r>
          </a:p>
          <a:p>
            <a:r>
              <a:rPr lang="en-US" b="1" dirty="0">
                <a:solidFill>
                  <a:srgbClr val="0070C0"/>
                </a:solidFill>
              </a:rPr>
              <a:t>SAC RVC Assigns: SA7.1 – SA9.4</a:t>
            </a:r>
          </a:p>
          <a:p>
            <a:endParaRPr lang="en-US" b="1" dirty="0"/>
          </a:p>
        </p:txBody>
      </p:sp>
    </p:spTree>
    <p:extLst>
      <p:ext uri="{BB962C8B-B14F-4D97-AF65-F5344CB8AC3E}">
        <p14:creationId xmlns:p14="http://schemas.microsoft.com/office/powerpoint/2010/main" val="1966688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6EBB-6246-3D09-D00A-A5C6A57B8EC6}"/>
              </a:ext>
            </a:extLst>
          </p:cNvPr>
          <p:cNvSpPr>
            <a:spLocks noGrp="1"/>
          </p:cNvSpPr>
          <p:nvPr>
            <p:ph type="title"/>
          </p:nvPr>
        </p:nvSpPr>
        <p:spPr/>
        <p:txBody>
          <a:bodyPr/>
          <a:lstStyle/>
          <a:p>
            <a:r>
              <a:rPr lang="en-US" dirty="0"/>
              <a:t>YOUNG ENGINEERS IN ASHRAE</a:t>
            </a:r>
          </a:p>
        </p:txBody>
      </p:sp>
      <p:sp>
        <p:nvSpPr>
          <p:cNvPr id="3" name="Content Placeholder 2">
            <a:extLst>
              <a:ext uri="{FF2B5EF4-FFF2-40B4-BE49-F238E27FC236}">
                <a16:creationId xmlns:a16="http://schemas.microsoft.com/office/drawing/2014/main" id="{5728E7F6-308C-DCA0-0E66-C2B2AD787526}"/>
              </a:ext>
            </a:extLst>
          </p:cNvPr>
          <p:cNvSpPr>
            <a:spLocks noGrp="1"/>
          </p:cNvSpPr>
          <p:nvPr>
            <p:ph idx="1"/>
          </p:nvPr>
        </p:nvSpPr>
        <p:spPr/>
        <p:txBody>
          <a:bodyPr>
            <a:normAutofit fontScale="62500" lnSpcReduction="20000"/>
          </a:bodyPr>
          <a:lstStyle/>
          <a:p>
            <a:r>
              <a:rPr lang="en-US" b="1" dirty="0"/>
              <a:t>MINIMUM: 300 POINTS				PAR: 800 POINTS</a:t>
            </a:r>
          </a:p>
          <a:p>
            <a:endParaRPr lang="en-US" b="1" dirty="0"/>
          </a:p>
          <a:p>
            <a:r>
              <a:rPr lang="en-US" b="1" dirty="0"/>
              <a:t>Presidential Initiatives: YEA1</a:t>
            </a:r>
          </a:p>
          <a:p>
            <a:r>
              <a:rPr lang="en-US" b="1" dirty="0"/>
              <a:t>Membership: YEA2 – YEA4</a:t>
            </a:r>
          </a:p>
          <a:p>
            <a:pPr lvl="1"/>
            <a:r>
              <a:rPr lang="en-US" b="1" dirty="0">
                <a:solidFill>
                  <a:srgbClr val="FF0000"/>
                </a:solidFill>
              </a:rPr>
              <a:t>Automated: YEA2, YEA4</a:t>
            </a:r>
          </a:p>
          <a:p>
            <a:r>
              <a:rPr lang="en-US" b="1" dirty="0"/>
              <a:t>Technical Committees: YEA5 – YEA7</a:t>
            </a:r>
          </a:p>
          <a:p>
            <a:pPr lvl="1"/>
            <a:r>
              <a:rPr lang="en-US" b="1" dirty="0">
                <a:solidFill>
                  <a:srgbClr val="FF0000"/>
                </a:solidFill>
              </a:rPr>
              <a:t>Automated: YEA5, YEA6</a:t>
            </a:r>
          </a:p>
          <a:p>
            <a:r>
              <a:rPr lang="en-US" b="1" dirty="0"/>
              <a:t>Historical Activities: YEA8</a:t>
            </a:r>
          </a:p>
          <a:p>
            <a:r>
              <a:rPr lang="en-US" b="1" dirty="0"/>
              <a:t>YEA Program Attendance: YEA9 – YEA12</a:t>
            </a:r>
          </a:p>
          <a:p>
            <a:r>
              <a:rPr lang="en-US" b="1" dirty="0"/>
              <a:t>Award and Submission Activities: YEA13</a:t>
            </a:r>
          </a:p>
          <a:p>
            <a:r>
              <a:rPr lang="en-US" b="1" dirty="0"/>
              <a:t>Meetings, Presentations or Events: YEA14 – YEA22</a:t>
            </a:r>
          </a:p>
          <a:p>
            <a:r>
              <a:rPr lang="en-US" b="1" dirty="0"/>
              <a:t>Chapter Operations and Activities: YEA23 – YEA25</a:t>
            </a:r>
          </a:p>
          <a:p>
            <a:pPr lvl="1"/>
            <a:r>
              <a:rPr lang="en-US" b="1" dirty="0">
                <a:solidFill>
                  <a:srgbClr val="FF0000"/>
                </a:solidFill>
              </a:rPr>
              <a:t>Automated: YEA23, YEA24, YEA25</a:t>
            </a:r>
          </a:p>
          <a:p>
            <a:r>
              <a:rPr lang="en-US" b="1" dirty="0"/>
              <a:t>Student Activities: YEA26 – YEA27</a:t>
            </a:r>
          </a:p>
          <a:p>
            <a:r>
              <a:rPr lang="en-US" b="1" dirty="0">
                <a:solidFill>
                  <a:srgbClr val="0070C0"/>
                </a:solidFill>
              </a:rPr>
              <a:t>YEA RVC Assigns: YEA28 – YEA29</a:t>
            </a:r>
          </a:p>
          <a:p>
            <a:endParaRPr lang="en-US" b="1" dirty="0"/>
          </a:p>
        </p:txBody>
      </p:sp>
    </p:spTree>
    <p:extLst>
      <p:ext uri="{BB962C8B-B14F-4D97-AF65-F5344CB8AC3E}">
        <p14:creationId xmlns:p14="http://schemas.microsoft.com/office/powerpoint/2010/main" val="71404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58874-5A6E-F130-9228-17890E663EE7}"/>
              </a:ext>
            </a:extLst>
          </p:cNvPr>
          <p:cNvSpPr>
            <a:spLocks noGrp="1"/>
          </p:cNvSpPr>
          <p:nvPr>
            <p:ph type="title"/>
          </p:nvPr>
        </p:nvSpPr>
        <p:spPr/>
        <p:txBody>
          <a:bodyPr/>
          <a:lstStyle/>
          <a:p>
            <a:r>
              <a:rPr lang="en-US" dirty="0"/>
              <a:t>COMMUNICATIONS (CC)</a:t>
            </a:r>
          </a:p>
        </p:txBody>
      </p:sp>
      <p:sp>
        <p:nvSpPr>
          <p:cNvPr id="3" name="Content Placeholder 2">
            <a:extLst>
              <a:ext uri="{FF2B5EF4-FFF2-40B4-BE49-F238E27FC236}">
                <a16:creationId xmlns:a16="http://schemas.microsoft.com/office/drawing/2014/main" id="{16BB9387-1CB3-C4E2-C8C6-30F1D78BC527}"/>
              </a:ext>
            </a:extLst>
          </p:cNvPr>
          <p:cNvSpPr>
            <a:spLocks noGrp="1"/>
          </p:cNvSpPr>
          <p:nvPr>
            <p:ph idx="1"/>
          </p:nvPr>
        </p:nvSpPr>
        <p:spPr/>
        <p:txBody>
          <a:bodyPr/>
          <a:lstStyle/>
          <a:p>
            <a:r>
              <a:rPr lang="en-US" b="1" dirty="0"/>
              <a:t>MINIMUM: 300 POINTS                    	PAR: 700 POINTS</a:t>
            </a:r>
          </a:p>
          <a:p>
            <a:endParaRPr lang="en-US" b="1" dirty="0"/>
          </a:p>
          <a:p>
            <a:r>
              <a:rPr lang="en-US" b="1" dirty="0"/>
              <a:t>Presidential Initiatives: CC1 – CC5</a:t>
            </a:r>
          </a:p>
          <a:p>
            <a:r>
              <a:rPr lang="en-US" b="1" dirty="0"/>
              <a:t>Efficient use of volunteers’ time: CC6.1 – CC11</a:t>
            </a:r>
          </a:p>
          <a:p>
            <a:r>
              <a:rPr lang="en-US" b="1" dirty="0">
                <a:solidFill>
                  <a:srgbClr val="0070C0"/>
                </a:solidFill>
              </a:rPr>
              <a:t>Region Communications Chair Assigns: CC12 – CC15</a:t>
            </a:r>
          </a:p>
          <a:p>
            <a:endParaRPr lang="en-US" b="1" dirty="0"/>
          </a:p>
        </p:txBody>
      </p:sp>
    </p:spTree>
    <p:extLst>
      <p:ext uri="{BB962C8B-B14F-4D97-AF65-F5344CB8AC3E}">
        <p14:creationId xmlns:p14="http://schemas.microsoft.com/office/powerpoint/2010/main" val="537824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D303D-4D3F-04DC-7A43-7FB4341A60F5}"/>
              </a:ext>
            </a:extLst>
          </p:cNvPr>
          <p:cNvSpPr>
            <a:spLocks noGrp="1"/>
          </p:cNvSpPr>
          <p:nvPr>
            <p:ph type="title"/>
          </p:nvPr>
        </p:nvSpPr>
        <p:spPr/>
        <p:txBody>
          <a:bodyPr/>
          <a:lstStyle/>
          <a:p>
            <a:r>
              <a:rPr lang="en-US" dirty="0"/>
              <a:t>HISTORICAL</a:t>
            </a:r>
          </a:p>
        </p:txBody>
      </p:sp>
      <p:sp>
        <p:nvSpPr>
          <p:cNvPr id="3" name="Content Placeholder 2">
            <a:extLst>
              <a:ext uri="{FF2B5EF4-FFF2-40B4-BE49-F238E27FC236}">
                <a16:creationId xmlns:a16="http://schemas.microsoft.com/office/drawing/2014/main" id="{16E673E4-C601-9E5F-A42E-C8DC05A3896A}"/>
              </a:ext>
            </a:extLst>
          </p:cNvPr>
          <p:cNvSpPr>
            <a:spLocks noGrp="1"/>
          </p:cNvSpPr>
          <p:nvPr>
            <p:ph idx="1"/>
          </p:nvPr>
        </p:nvSpPr>
        <p:spPr/>
        <p:txBody>
          <a:bodyPr/>
          <a:lstStyle/>
          <a:p>
            <a:r>
              <a:rPr lang="en-US" b="1" dirty="0"/>
              <a:t>MINIMUM: 100 POINTS  			PAR: 300 POINTS</a:t>
            </a:r>
          </a:p>
          <a:p>
            <a:endParaRPr lang="en-US" b="1" dirty="0"/>
          </a:p>
          <a:p>
            <a:r>
              <a:rPr lang="en-US" b="1" dirty="0"/>
              <a:t>Presidential Initiatives: H1</a:t>
            </a:r>
          </a:p>
          <a:p>
            <a:r>
              <a:rPr lang="en-US" b="1" dirty="0"/>
              <a:t>Points Related to Chapter Historical Activities: H2 – H11</a:t>
            </a:r>
          </a:p>
          <a:p>
            <a:r>
              <a:rPr lang="en-US" b="1" dirty="0">
                <a:solidFill>
                  <a:srgbClr val="0070C0"/>
                </a:solidFill>
              </a:rPr>
              <a:t>Regional Historian Assigns: H12 – H18</a:t>
            </a:r>
          </a:p>
        </p:txBody>
      </p:sp>
    </p:spTree>
    <p:extLst>
      <p:ext uri="{BB962C8B-B14F-4D97-AF65-F5344CB8AC3E}">
        <p14:creationId xmlns:p14="http://schemas.microsoft.com/office/powerpoint/2010/main" val="2947508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8BCA-ABA0-4910-1CA7-2E341107A8E8}"/>
              </a:ext>
            </a:extLst>
          </p:cNvPr>
          <p:cNvSpPr>
            <a:spLocks noGrp="1"/>
          </p:cNvSpPr>
          <p:nvPr>
            <p:ph type="ctrTitle"/>
          </p:nvPr>
        </p:nvSpPr>
        <p:spPr/>
        <p:txBody>
          <a:bodyPr/>
          <a:lstStyle/>
          <a:p>
            <a:r>
              <a:rPr lang="en-US" dirty="0"/>
              <a:t>INSTRUCTIONS TO ENTER PAOE</a:t>
            </a:r>
          </a:p>
        </p:txBody>
      </p:sp>
      <p:sp>
        <p:nvSpPr>
          <p:cNvPr id="3" name="Subtitle 2">
            <a:extLst>
              <a:ext uri="{FF2B5EF4-FFF2-40B4-BE49-F238E27FC236}">
                <a16:creationId xmlns:a16="http://schemas.microsoft.com/office/drawing/2014/main" id="{8E40CB71-23BC-01F1-E926-3E3A27E3CF4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3640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6966-76AE-4B4E-6736-E57C79990534}"/>
              </a:ext>
            </a:extLst>
          </p:cNvPr>
          <p:cNvSpPr>
            <a:spLocks noGrp="1"/>
          </p:cNvSpPr>
          <p:nvPr>
            <p:ph type="title"/>
          </p:nvPr>
        </p:nvSpPr>
        <p:spPr/>
        <p:txBody>
          <a:bodyPr/>
          <a:lstStyle/>
          <a:p>
            <a:r>
              <a:rPr lang="en-US" dirty="0"/>
              <a:t>HISTORY – Origination 1970</a:t>
            </a:r>
          </a:p>
        </p:txBody>
      </p:sp>
      <p:sp>
        <p:nvSpPr>
          <p:cNvPr id="3" name="Content Placeholder 2">
            <a:extLst>
              <a:ext uri="{FF2B5EF4-FFF2-40B4-BE49-F238E27FC236}">
                <a16:creationId xmlns:a16="http://schemas.microsoft.com/office/drawing/2014/main" id="{D6560186-2AAA-983D-7FE4-2FA697F5CEC1}"/>
              </a:ext>
            </a:extLst>
          </p:cNvPr>
          <p:cNvSpPr>
            <a:spLocks noGrp="1"/>
          </p:cNvSpPr>
          <p:nvPr>
            <p:ph sz="half" idx="1"/>
          </p:nvPr>
        </p:nvSpPr>
        <p:spPr>
          <a:xfrm>
            <a:off x="457200" y="2160589"/>
            <a:ext cx="3412004" cy="3880772"/>
          </a:xfrm>
        </p:spPr>
        <p:txBody>
          <a:bodyPr>
            <a:normAutofit fontScale="92500" lnSpcReduction="20000"/>
          </a:bodyPr>
          <a:lstStyle/>
          <a:p>
            <a:r>
              <a:rPr lang="en-US" dirty="0"/>
              <a:t>Frank Bridgers (1970-71) </a:t>
            </a:r>
          </a:p>
          <a:p>
            <a:pPr marL="0" indent="0">
              <a:buNone/>
            </a:pPr>
            <a:r>
              <a:rPr lang="en-US" dirty="0"/>
              <a:t>     How PAOE Got Started 	(Purpose) – 110 Chapters</a:t>
            </a:r>
          </a:p>
          <a:p>
            <a:r>
              <a:rPr lang="en-US" dirty="0"/>
              <a:t>Stanley Gilman (1971-72)</a:t>
            </a:r>
          </a:p>
          <a:p>
            <a:pPr marL="0" indent="0">
              <a:buNone/>
            </a:pPr>
            <a:r>
              <a:rPr lang="en-US" dirty="0"/>
              <a:t>     Developing the PAOE Awards – 	1,000 Credit Points</a:t>
            </a:r>
          </a:p>
          <a:p>
            <a:r>
              <a:rPr lang="en-US" dirty="0"/>
              <a:t>Roderick Kirkwood (1972-73)</a:t>
            </a:r>
          </a:p>
          <a:p>
            <a:pPr marL="0" indent="0">
              <a:buNone/>
            </a:pPr>
            <a:r>
              <a:rPr lang="en-US" dirty="0"/>
              <a:t>     Establishing the Presidential 	Award of Excellence – 	Special Citation</a:t>
            </a:r>
          </a:p>
          <a:p>
            <a:r>
              <a:rPr lang="en-US" dirty="0"/>
              <a:t>David </a:t>
            </a:r>
            <a:r>
              <a:rPr lang="en-US" dirty="0" err="1"/>
              <a:t>Rickelton</a:t>
            </a:r>
            <a:r>
              <a:rPr lang="en-US" dirty="0"/>
              <a:t> (1974-75)</a:t>
            </a:r>
          </a:p>
          <a:p>
            <a:pPr marL="0" indent="0">
              <a:buNone/>
            </a:pPr>
            <a:r>
              <a:rPr lang="en-US" dirty="0"/>
              <a:t>     Establishing the Scoring 	System – 1,200 Point Score</a:t>
            </a:r>
          </a:p>
        </p:txBody>
      </p:sp>
      <p:sp>
        <p:nvSpPr>
          <p:cNvPr id="4" name="Content Placeholder 3">
            <a:extLst>
              <a:ext uri="{FF2B5EF4-FFF2-40B4-BE49-F238E27FC236}">
                <a16:creationId xmlns:a16="http://schemas.microsoft.com/office/drawing/2014/main" id="{CEE2E2DE-A434-FFB1-31D4-2BB5BD305FC4}"/>
              </a:ext>
            </a:extLst>
          </p:cNvPr>
          <p:cNvSpPr>
            <a:spLocks noGrp="1"/>
          </p:cNvSpPr>
          <p:nvPr>
            <p:ph sz="half" idx="2"/>
          </p:nvPr>
        </p:nvSpPr>
        <p:spPr>
          <a:xfrm>
            <a:off x="3869204" y="2160590"/>
            <a:ext cx="3522196" cy="3880773"/>
          </a:xfrm>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From the book “Excellence” </a:t>
            </a:r>
          </a:p>
          <a:p>
            <a:pPr marL="0" indent="0">
              <a:buNone/>
            </a:pPr>
            <a:r>
              <a:rPr lang="en-US" dirty="0"/>
              <a:t>	by John W. Gardner</a:t>
            </a:r>
          </a:p>
          <a:p>
            <a:endParaRPr lang="en-US" dirty="0"/>
          </a:p>
        </p:txBody>
      </p:sp>
      <p:pic>
        <p:nvPicPr>
          <p:cNvPr id="5" name="Content Placeholder 6">
            <a:extLst>
              <a:ext uri="{FF2B5EF4-FFF2-40B4-BE49-F238E27FC236}">
                <a16:creationId xmlns:a16="http://schemas.microsoft.com/office/drawing/2014/main" id="{6524DBF6-48BE-DF08-5022-83D79665DA8D}"/>
              </a:ext>
            </a:extLst>
          </p:cNvPr>
          <p:cNvPicPr>
            <a:picLocks noChangeAspect="1"/>
          </p:cNvPicPr>
          <p:nvPr/>
        </p:nvPicPr>
        <p:blipFill>
          <a:blip r:embed="rId3"/>
          <a:stretch>
            <a:fillRect/>
          </a:stretch>
        </p:blipFill>
        <p:spPr>
          <a:xfrm>
            <a:off x="3990347" y="2667000"/>
            <a:ext cx="3279910" cy="1828800"/>
          </a:xfrm>
          <a:prstGeom prst="rect">
            <a:avLst/>
          </a:prstGeom>
        </p:spPr>
      </p:pic>
    </p:spTree>
    <p:extLst>
      <p:ext uri="{BB962C8B-B14F-4D97-AF65-F5344CB8AC3E}">
        <p14:creationId xmlns:p14="http://schemas.microsoft.com/office/powerpoint/2010/main" val="4277605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C66F9F-4AA3-3B88-2338-DD5D382E7FBE}"/>
              </a:ext>
            </a:extLst>
          </p:cNvPr>
          <p:cNvSpPr>
            <a:spLocks noGrp="1"/>
          </p:cNvSpPr>
          <p:nvPr>
            <p:ph type="title"/>
          </p:nvPr>
        </p:nvSpPr>
        <p:spPr/>
        <p:txBody>
          <a:bodyPr/>
          <a:lstStyle/>
          <a:p>
            <a:r>
              <a:rPr lang="en-US" dirty="0"/>
              <a:t>Who has access to enter PAOE points?</a:t>
            </a:r>
          </a:p>
        </p:txBody>
      </p:sp>
      <p:sp>
        <p:nvSpPr>
          <p:cNvPr id="6" name="Text Placeholder 5">
            <a:extLst>
              <a:ext uri="{FF2B5EF4-FFF2-40B4-BE49-F238E27FC236}">
                <a16:creationId xmlns:a16="http://schemas.microsoft.com/office/drawing/2014/main" id="{58EB9786-57C4-E63F-4C62-1664AD9B0A17}"/>
              </a:ext>
            </a:extLst>
          </p:cNvPr>
          <p:cNvSpPr>
            <a:spLocks noGrp="1"/>
          </p:cNvSpPr>
          <p:nvPr>
            <p:ph type="body" idx="1"/>
          </p:nvPr>
        </p:nvSpPr>
        <p:spPr/>
        <p:txBody>
          <a:bodyPr/>
          <a:lstStyle/>
          <a:p>
            <a:r>
              <a:rPr lang="en-US" sz="1600" dirty="0"/>
              <a:t>Chapter Officer Positions</a:t>
            </a:r>
          </a:p>
        </p:txBody>
      </p:sp>
      <p:sp>
        <p:nvSpPr>
          <p:cNvPr id="7" name="Content Placeholder 6">
            <a:extLst>
              <a:ext uri="{FF2B5EF4-FFF2-40B4-BE49-F238E27FC236}">
                <a16:creationId xmlns:a16="http://schemas.microsoft.com/office/drawing/2014/main" id="{C4227706-0CE0-4A18-313F-748A3F15A86D}"/>
              </a:ext>
            </a:extLst>
          </p:cNvPr>
          <p:cNvSpPr>
            <a:spLocks noGrp="1"/>
          </p:cNvSpPr>
          <p:nvPr>
            <p:ph sz="half" idx="2"/>
          </p:nvPr>
        </p:nvSpPr>
        <p:spPr/>
        <p:txBody>
          <a:bodyPr>
            <a:normAutofit fontScale="62500" lnSpcReduction="20000"/>
          </a:bodyPr>
          <a:lstStyle/>
          <a:p>
            <a:pPr algn="l">
              <a:buFont typeface="Arial" panose="020B0604020202020204" pitchFamily="34" charset="0"/>
              <a:buChar char="•"/>
            </a:pPr>
            <a:r>
              <a:rPr lang="en-US" b="0" i="0" dirty="0">
                <a:solidFill>
                  <a:srgbClr val="49494C"/>
                </a:solidFill>
                <a:effectLst/>
                <a:latin typeface="akzidenz-grotesk"/>
              </a:rPr>
              <a:t>Chapter President</a:t>
            </a:r>
          </a:p>
          <a:p>
            <a:pPr algn="l">
              <a:buFont typeface="Arial" panose="020B0604020202020204" pitchFamily="34" charset="0"/>
              <a:buChar char="•"/>
            </a:pPr>
            <a:r>
              <a:rPr lang="en-US" b="0" i="0" dirty="0">
                <a:solidFill>
                  <a:srgbClr val="49494C"/>
                </a:solidFill>
                <a:effectLst/>
                <a:latin typeface="akzidenz-grotesk"/>
              </a:rPr>
              <a:t>Chapter Technology Transfer Chair</a:t>
            </a:r>
          </a:p>
          <a:p>
            <a:pPr algn="l">
              <a:buFont typeface="Arial" panose="020B0604020202020204" pitchFamily="34" charset="0"/>
              <a:buChar char="•"/>
            </a:pPr>
            <a:r>
              <a:rPr lang="en-US" b="0" i="0" dirty="0">
                <a:solidFill>
                  <a:srgbClr val="49494C"/>
                </a:solidFill>
                <a:effectLst/>
                <a:latin typeface="akzidenz-grotesk"/>
              </a:rPr>
              <a:t>Chapter Communications Chair</a:t>
            </a:r>
          </a:p>
          <a:p>
            <a:pPr algn="l">
              <a:buFont typeface="Arial" panose="020B0604020202020204" pitchFamily="34" charset="0"/>
              <a:buChar char="•"/>
            </a:pPr>
            <a:r>
              <a:rPr lang="en-US" b="0" i="0" dirty="0">
                <a:solidFill>
                  <a:srgbClr val="49494C"/>
                </a:solidFill>
                <a:effectLst/>
                <a:latin typeface="akzidenz-grotesk"/>
              </a:rPr>
              <a:t>Chapter Government Affairs Chair</a:t>
            </a:r>
          </a:p>
          <a:p>
            <a:pPr algn="l">
              <a:buFont typeface="Arial" panose="020B0604020202020204" pitchFamily="34" charset="0"/>
              <a:buChar char="•"/>
            </a:pPr>
            <a:r>
              <a:rPr lang="en-US" b="0" i="0" dirty="0">
                <a:solidFill>
                  <a:srgbClr val="49494C"/>
                </a:solidFill>
                <a:effectLst/>
                <a:latin typeface="akzidenz-grotesk"/>
              </a:rPr>
              <a:t>Chapter Historian</a:t>
            </a:r>
          </a:p>
          <a:p>
            <a:pPr algn="l">
              <a:buFont typeface="Arial" panose="020B0604020202020204" pitchFamily="34" charset="0"/>
              <a:buChar char="•"/>
            </a:pPr>
            <a:r>
              <a:rPr lang="en-US" b="0" i="0" dirty="0">
                <a:solidFill>
                  <a:srgbClr val="49494C"/>
                </a:solidFill>
                <a:effectLst/>
                <a:latin typeface="akzidenz-grotesk"/>
              </a:rPr>
              <a:t>Chapter Membership Promotion Chair</a:t>
            </a:r>
          </a:p>
          <a:p>
            <a:pPr algn="l">
              <a:buFont typeface="Arial" panose="020B0604020202020204" pitchFamily="34" charset="0"/>
              <a:buChar char="•"/>
            </a:pPr>
            <a:r>
              <a:rPr lang="en-US" b="0" i="0" dirty="0">
                <a:solidFill>
                  <a:srgbClr val="FF0000"/>
                </a:solidFill>
                <a:effectLst/>
                <a:latin typeface="akzidenz-grotesk"/>
              </a:rPr>
              <a:t>Research Promotion points are entered by RP staff</a:t>
            </a:r>
          </a:p>
          <a:p>
            <a:pPr algn="l">
              <a:buFont typeface="Arial" panose="020B0604020202020204" pitchFamily="34" charset="0"/>
              <a:buChar char="•"/>
            </a:pPr>
            <a:r>
              <a:rPr lang="en-US" b="0" i="0" dirty="0">
                <a:solidFill>
                  <a:srgbClr val="49494C"/>
                </a:solidFill>
                <a:effectLst/>
                <a:latin typeface="akzidenz-grotesk"/>
              </a:rPr>
              <a:t>Chapter Student Activities Chair</a:t>
            </a:r>
          </a:p>
          <a:p>
            <a:pPr algn="l">
              <a:buFont typeface="Arial" panose="020B0604020202020204" pitchFamily="34" charset="0"/>
              <a:buChar char="•"/>
            </a:pPr>
            <a:r>
              <a:rPr lang="en-US" b="0" i="0" dirty="0">
                <a:solidFill>
                  <a:srgbClr val="49494C"/>
                </a:solidFill>
                <a:effectLst/>
                <a:latin typeface="akzidenz-grotesk"/>
              </a:rPr>
              <a:t>Chapter Young Engineers in ASHRAE Chair</a:t>
            </a:r>
          </a:p>
          <a:p>
            <a:pPr algn="l">
              <a:buFont typeface="Arial" panose="020B0604020202020204" pitchFamily="34" charset="0"/>
              <a:buChar char="•"/>
            </a:pPr>
            <a:r>
              <a:rPr lang="en-US" b="0" i="0" dirty="0">
                <a:solidFill>
                  <a:srgbClr val="49494C"/>
                </a:solidFill>
                <a:effectLst/>
                <a:latin typeface="akzidenz-grotesk"/>
              </a:rPr>
              <a:t>Chapter Webmaster</a:t>
            </a:r>
          </a:p>
          <a:p>
            <a:pPr algn="l">
              <a:buFont typeface="Arial" panose="020B0604020202020204" pitchFamily="34" charset="0"/>
              <a:buChar char="•"/>
            </a:pPr>
            <a:r>
              <a:rPr lang="en-US" b="0" i="0" dirty="0">
                <a:solidFill>
                  <a:srgbClr val="49494C"/>
                </a:solidFill>
                <a:effectLst/>
                <a:latin typeface="akzidenz-grotesk"/>
              </a:rPr>
              <a:t>Chapter Newsletter Editor</a:t>
            </a:r>
          </a:p>
        </p:txBody>
      </p:sp>
      <p:sp>
        <p:nvSpPr>
          <p:cNvPr id="8" name="Text Placeholder 7">
            <a:extLst>
              <a:ext uri="{FF2B5EF4-FFF2-40B4-BE49-F238E27FC236}">
                <a16:creationId xmlns:a16="http://schemas.microsoft.com/office/drawing/2014/main" id="{3AAEEF3B-2405-B788-BC61-EE7FBFA97F9C}"/>
              </a:ext>
            </a:extLst>
          </p:cNvPr>
          <p:cNvSpPr>
            <a:spLocks noGrp="1"/>
          </p:cNvSpPr>
          <p:nvPr>
            <p:ph type="body" sz="quarter" idx="3"/>
          </p:nvPr>
        </p:nvSpPr>
        <p:spPr/>
        <p:txBody>
          <a:bodyPr/>
          <a:lstStyle/>
          <a:p>
            <a:r>
              <a:rPr lang="en-US" sz="1600" dirty="0"/>
              <a:t>Regional Officer Positions</a:t>
            </a:r>
          </a:p>
        </p:txBody>
      </p:sp>
      <p:sp>
        <p:nvSpPr>
          <p:cNvPr id="9" name="Content Placeholder 8">
            <a:extLst>
              <a:ext uri="{FF2B5EF4-FFF2-40B4-BE49-F238E27FC236}">
                <a16:creationId xmlns:a16="http://schemas.microsoft.com/office/drawing/2014/main" id="{789EB543-C3BD-7B67-4764-4279D3D2E928}"/>
              </a:ext>
            </a:extLst>
          </p:cNvPr>
          <p:cNvSpPr>
            <a:spLocks noGrp="1"/>
          </p:cNvSpPr>
          <p:nvPr>
            <p:ph sz="quarter" idx="4"/>
          </p:nvPr>
        </p:nvSpPr>
        <p:spPr/>
        <p:txBody>
          <a:bodyPr>
            <a:normAutofit fontScale="62500" lnSpcReduction="20000"/>
          </a:bodyPr>
          <a:lstStyle/>
          <a:p>
            <a:r>
              <a:rPr lang="en-US" dirty="0"/>
              <a:t>Director and Regional Chair</a:t>
            </a:r>
          </a:p>
          <a:p>
            <a:r>
              <a:rPr lang="en-US" dirty="0"/>
              <a:t>CTTC RVC</a:t>
            </a:r>
          </a:p>
          <a:p>
            <a:r>
              <a:rPr lang="en-US" dirty="0"/>
              <a:t>Regional Communications Chair</a:t>
            </a:r>
          </a:p>
          <a:p>
            <a:r>
              <a:rPr lang="en-US" dirty="0"/>
              <a:t>GAC RVC</a:t>
            </a:r>
          </a:p>
          <a:p>
            <a:r>
              <a:rPr lang="en-US" dirty="0"/>
              <a:t>Regional Historian</a:t>
            </a:r>
          </a:p>
          <a:p>
            <a:r>
              <a:rPr lang="en-US" dirty="0"/>
              <a:t>MP RVC</a:t>
            </a:r>
          </a:p>
          <a:p>
            <a:r>
              <a:rPr lang="en-US" dirty="0">
                <a:solidFill>
                  <a:srgbClr val="FF0000"/>
                </a:solidFill>
              </a:rPr>
              <a:t>RP points are entered by RP staff</a:t>
            </a:r>
          </a:p>
          <a:p>
            <a:r>
              <a:rPr lang="en-US" dirty="0"/>
              <a:t>SAC RVC</a:t>
            </a:r>
          </a:p>
          <a:p>
            <a:r>
              <a:rPr lang="en-US" dirty="0"/>
              <a:t>YEA RVC</a:t>
            </a:r>
          </a:p>
        </p:txBody>
      </p:sp>
    </p:spTree>
    <p:extLst>
      <p:ext uri="{BB962C8B-B14F-4D97-AF65-F5344CB8AC3E}">
        <p14:creationId xmlns:p14="http://schemas.microsoft.com/office/powerpoint/2010/main" val="301308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0689-6F60-008D-DE2C-FFE7DC0FDAA0}"/>
              </a:ext>
            </a:extLst>
          </p:cNvPr>
          <p:cNvSpPr>
            <a:spLocks noGrp="1"/>
          </p:cNvSpPr>
          <p:nvPr>
            <p:ph type="title"/>
          </p:nvPr>
        </p:nvSpPr>
        <p:spPr/>
        <p:txBody>
          <a:bodyPr/>
          <a:lstStyle/>
          <a:p>
            <a:r>
              <a:rPr lang="en-US" dirty="0"/>
              <a:t>When to enter PAOE points</a:t>
            </a:r>
          </a:p>
        </p:txBody>
      </p:sp>
      <p:sp>
        <p:nvSpPr>
          <p:cNvPr id="3" name="Content Placeholder 2">
            <a:extLst>
              <a:ext uri="{FF2B5EF4-FFF2-40B4-BE49-F238E27FC236}">
                <a16:creationId xmlns:a16="http://schemas.microsoft.com/office/drawing/2014/main" id="{597AD644-8987-AB77-07C1-883BE766AE03}"/>
              </a:ext>
            </a:extLst>
          </p:cNvPr>
          <p:cNvSpPr>
            <a:spLocks noGrp="1"/>
          </p:cNvSpPr>
          <p:nvPr>
            <p:ph idx="1"/>
          </p:nvPr>
        </p:nvSpPr>
        <p:spPr/>
        <p:txBody>
          <a:bodyPr>
            <a:normAutofit lnSpcReduction="10000"/>
          </a:bodyPr>
          <a:lstStyle/>
          <a:p>
            <a:r>
              <a:rPr lang="en-US" b="0" i="0" dirty="0">
                <a:solidFill>
                  <a:srgbClr val="49494C"/>
                </a:solidFill>
                <a:effectLst/>
                <a:latin typeface="akzidenz-grotesk"/>
              </a:rPr>
              <a:t>PAOE points should be entered throughout the year, as activities occur. The deadline for PAOE points to qualify for Society PAOE awards is July 15</a:t>
            </a:r>
            <a:r>
              <a:rPr lang="en-US" b="0" i="0" baseline="30000" dirty="0">
                <a:solidFill>
                  <a:srgbClr val="49494C"/>
                </a:solidFill>
                <a:effectLst/>
                <a:latin typeface="akzidenz-grotesk"/>
              </a:rPr>
              <a:t>th</a:t>
            </a:r>
            <a:r>
              <a:rPr lang="en-US" b="0" i="0" dirty="0">
                <a:solidFill>
                  <a:srgbClr val="49494C"/>
                </a:solidFill>
                <a:effectLst/>
                <a:latin typeface="akzidenz-grotesk"/>
              </a:rPr>
              <a:t> for points in the preceding year.  </a:t>
            </a:r>
            <a:r>
              <a:rPr lang="en-US" b="0" i="0" dirty="0">
                <a:solidFill>
                  <a:srgbClr val="FF0000"/>
                </a:solidFill>
                <a:effectLst/>
                <a:latin typeface="akzidenz-grotesk"/>
              </a:rPr>
              <a:t>It is strongly recommended to try to have all points entered by June 30</a:t>
            </a:r>
            <a:r>
              <a:rPr lang="en-US" b="0" i="0" baseline="30000" dirty="0">
                <a:solidFill>
                  <a:srgbClr val="FF0000"/>
                </a:solidFill>
                <a:effectLst/>
                <a:latin typeface="akzidenz-grotesk"/>
              </a:rPr>
              <a:t>th</a:t>
            </a:r>
            <a:r>
              <a:rPr lang="en-US" baseline="30000" dirty="0">
                <a:solidFill>
                  <a:srgbClr val="FF0000"/>
                </a:solidFill>
                <a:latin typeface="akzidenz-grotesk"/>
              </a:rPr>
              <a:t>. </a:t>
            </a:r>
            <a:endParaRPr lang="en-US" b="0" i="0" dirty="0">
              <a:solidFill>
                <a:srgbClr val="FF0000"/>
              </a:solidFill>
              <a:effectLst/>
              <a:latin typeface="akzidenz-grotesk"/>
            </a:endParaRPr>
          </a:p>
          <a:p>
            <a:r>
              <a:rPr lang="en-US" dirty="0">
                <a:solidFill>
                  <a:srgbClr val="49494C"/>
                </a:solidFill>
                <a:latin typeface="akzidenz-grotesk"/>
              </a:rPr>
              <a:t>July 1 – 15, the current and incoming PAOE will both be live, please be sure to choose the correct year when entering points during this period.</a:t>
            </a:r>
          </a:p>
          <a:p>
            <a:r>
              <a:rPr lang="en-US" dirty="0">
                <a:solidFill>
                  <a:srgbClr val="49494C"/>
                </a:solidFill>
                <a:latin typeface="akzidenz-grotesk"/>
              </a:rPr>
              <a:t>No points can be added to the current PAOE after the deadline. The Chapter President and the Chapter Committee Chairs are responsible for ensuring that the data is entered, and the final reporting is completed before the current PAOE system closes on July 15 at midnight. </a:t>
            </a:r>
            <a:endParaRPr lang="en-US" dirty="0"/>
          </a:p>
        </p:txBody>
      </p:sp>
    </p:spTree>
    <p:extLst>
      <p:ext uri="{BB962C8B-B14F-4D97-AF65-F5344CB8AC3E}">
        <p14:creationId xmlns:p14="http://schemas.microsoft.com/office/powerpoint/2010/main" val="795404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BF34-264A-38DC-BE3B-6F4EA73C5AED}"/>
              </a:ext>
            </a:extLst>
          </p:cNvPr>
          <p:cNvSpPr>
            <a:spLocks noGrp="1"/>
          </p:cNvSpPr>
          <p:nvPr>
            <p:ph type="title"/>
          </p:nvPr>
        </p:nvSpPr>
        <p:spPr/>
        <p:txBody>
          <a:bodyPr/>
          <a:lstStyle/>
          <a:p>
            <a:r>
              <a:rPr lang="en-US" dirty="0"/>
              <a:t>Automated PAOE </a:t>
            </a:r>
          </a:p>
        </p:txBody>
      </p:sp>
      <p:sp>
        <p:nvSpPr>
          <p:cNvPr id="3" name="Content Placeholder 2">
            <a:extLst>
              <a:ext uri="{FF2B5EF4-FFF2-40B4-BE49-F238E27FC236}">
                <a16:creationId xmlns:a16="http://schemas.microsoft.com/office/drawing/2014/main" id="{A863F2D9-2147-D56C-70E8-D6C6FCBDE005}"/>
              </a:ext>
            </a:extLst>
          </p:cNvPr>
          <p:cNvSpPr>
            <a:spLocks noGrp="1"/>
          </p:cNvSpPr>
          <p:nvPr>
            <p:ph idx="1"/>
          </p:nvPr>
        </p:nvSpPr>
        <p:spPr/>
        <p:txBody>
          <a:bodyPr>
            <a:normAutofit lnSpcReduction="10000"/>
          </a:bodyPr>
          <a:lstStyle/>
          <a:p>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Listed below are the 2023-24 PAOE point line items that the ASHRAE database system will automatically assign. Chapters should not be able to enter points for the items listed; they will appear as “grayed-out” on the PAOE website. If there are any issues with the automation assignment of points, please contact </a:t>
            </a:r>
            <a:r>
              <a:rPr lang="en-US" sz="1800" b="1" u="sng"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RegionInfo@ashrae.org</a:t>
            </a:r>
            <a:r>
              <a:rPr lang="en-US" sz="1800" b="1"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b="1" dirty="0">
              <a:solidFill>
                <a:srgbClr val="2E74B5"/>
              </a:solidFill>
              <a:effectLst/>
              <a:latin typeface="Calibri Light" panose="020F0302020204030204" pitchFamily="34" charset="0"/>
              <a:cs typeface="Times New Roman" panose="02020603050405020304" pitchFamily="18" charset="0"/>
            </a:endParaRPr>
          </a:p>
          <a:p>
            <a:r>
              <a:rPr lang="en-US" dirty="0"/>
              <a:t>Chapter Operations: CO25, CO25</a:t>
            </a:r>
          </a:p>
          <a:p>
            <a:r>
              <a:rPr lang="en-US" dirty="0"/>
              <a:t>Chapter Technology Transfer: CT18, CT20</a:t>
            </a:r>
          </a:p>
          <a:p>
            <a:r>
              <a:rPr lang="en-US" dirty="0"/>
              <a:t>Membership Promotion: MP1, MP4, MP5, MP12, MP15</a:t>
            </a:r>
          </a:p>
          <a:p>
            <a:r>
              <a:rPr lang="en-US" dirty="0"/>
              <a:t>Student Activities: SA6.1, SA6.2, SA6.3, SA6.9, SA6.12</a:t>
            </a:r>
          </a:p>
          <a:p>
            <a:r>
              <a:rPr lang="en-US" dirty="0"/>
              <a:t>Young Engineers in ASHRAE: YEA2, YEA4, YEA5, YEA6, YEA23, YEA24, YEA25</a:t>
            </a:r>
          </a:p>
        </p:txBody>
      </p:sp>
    </p:spTree>
    <p:extLst>
      <p:ext uri="{BB962C8B-B14F-4D97-AF65-F5344CB8AC3E}">
        <p14:creationId xmlns:p14="http://schemas.microsoft.com/office/powerpoint/2010/main" val="4262563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DDB58D-2BB8-70A0-C06E-577DD8BAD416}"/>
              </a:ext>
            </a:extLst>
          </p:cNvPr>
          <p:cNvPicPr>
            <a:picLocks noChangeAspect="1"/>
          </p:cNvPicPr>
          <p:nvPr/>
        </p:nvPicPr>
        <p:blipFill>
          <a:blip r:embed="rId2"/>
          <a:stretch>
            <a:fillRect/>
          </a:stretch>
        </p:blipFill>
        <p:spPr>
          <a:xfrm>
            <a:off x="457201" y="533400"/>
            <a:ext cx="7945637" cy="4114800"/>
          </a:xfrm>
          <a:prstGeom prst="rect">
            <a:avLst/>
          </a:prstGeom>
        </p:spPr>
      </p:pic>
      <p:sp>
        <p:nvSpPr>
          <p:cNvPr id="1026" name="Oval 2"/>
          <p:cNvSpPr>
            <a:spLocks noChangeArrowheads="1"/>
          </p:cNvSpPr>
          <p:nvPr/>
        </p:nvSpPr>
        <p:spPr bwMode="auto">
          <a:xfrm>
            <a:off x="5562600" y="555072"/>
            <a:ext cx="2219325" cy="647700"/>
          </a:xfrm>
          <a:prstGeom prst="ellipse">
            <a:avLst/>
          </a:prstGeom>
          <a:noFill/>
          <a:ln w="222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7" name="Rectangle 3"/>
          <p:cNvSpPr>
            <a:spLocks noChangeArrowheads="1"/>
          </p:cNvSpPr>
          <p:nvPr/>
        </p:nvSpPr>
        <p:spPr bwMode="auto">
          <a:xfrm>
            <a:off x="533399" y="4724400"/>
            <a:ext cx="7869437" cy="1524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300" b="1" i="0" u="none" strike="noStrike" cap="none" normalizeH="0" baseline="0" dirty="0">
                <a:ln>
                  <a:noFill/>
                </a:ln>
                <a:solidFill>
                  <a:schemeClr val="tx1"/>
                </a:solidFill>
                <a:effectLst/>
                <a:latin typeface="Calibri" pitchFamily="34" charset="0"/>
                <a:cs typeface="Arial" pitchFamily="34" charset="0"/>
              </a:rPr>
              <a:t>From the ASHRAE homepage: login with your email address and password.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63AE3044-5EF7-BAFE-4958-6AD183C72DC5}"/>
              </a:ext>
            </a:extLst>
          </p:cNvPr>
          <p:cNvPicPr>
            <a:picLocks noChangeAspect="1"/>
          </p:cNvPicPr>
          <p:nvPr/>
        </p:nvPicPr>
        <p:blipFill rotWithShape="1">
          <a:blip r:embed="rId2"/>
          <a:srcRect r="50160"/>
          <a:stretch/>
        </p:blipFill>
        <p:spPr bwMode="auto">
          <a:xfrm>
            <a:off x="578643" y="457321"/>
            <a:ext cx="7289946" cy="4114800"/>
          </a:xfrm>
          <a:prstGeom prst="rect">
            <a:avLst/>
          </a:prstGeom>
          <a:ln>
            <a:noFill/>
          </a:ln>
          <a:extLst>
            <a:ext uri="{53640926-AAD7-44D8-BBD7-CCE9431645EC}">
              <a14:shadowObscured xmlns:a14="http://schemas.microsoft.com/office/drawing/2010/main"/>
            </a:ext>
          </a:extLst>
        </p:spPr>
      </p:pic>
      <p:sp>
        <p:nvSpPr>
          <p:cNvPr id="2050" name="Rectangle 2"/>
          <p:cNvSpPr>
            <a:spLocks noChangeArrowheads="1"/>
          </p:cNvSpPr>
          <p:nvPr/>
        </p:nvSpPr>
        <p:spPr bwMode="auto">
          <a:xfrm>
            <a:off x="578643" y="4614074"/>
            <a:ext cx="7289946" cy="14954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a:ln>
                  <a:noFill/>
                </a:ln>
                <a:solidFill>
                  <a:schemeClr val="tx1"/>
                </a:solidFill>
                <a:effectLst/>
                <a:latin typeface="Calibri" pitchFamily="34" charset="0"/>
                <a:cs typeface="Arial" pitchFamily="34" charset="0"/>
              </a:rPr>
              <a:t>On the </a:t>
            </a:r>
            <a:r>
              <a:rPr lang="en-US" sz="2800" b="1" dirty="0">
                <a:latin typeface="Calibri" pitchFamily="34" charset="0"/>
                <a:cs typeface="Arial" pitchFamily="34" charset="0"/>
              </a:rPr>
              <a:t>Communities</a:t>
            </a:r>
            <a:r>
              <a:rPr kumimoji="0" lang="en-US" sz="2800" b="1" i="0" u="none" strike="noStrike" cap="none" normalizeH="0" baseline="0" dirty="0">
                <a:ln>
                  <a:noFill/>
                </a:ln>
                <a:solidFill>
                  <a:schemeClr val="tx1"/>
                </a:solidFill>
                <a:effectLst/>
                <a:latin typeface="Calibri" pitchFamily="34" charset="0"/>
                <a:cs typeface="Arial" pitchFamily="34" charset="0"/>
              </a:rPr>
              <a:t> tab: Select Chapters then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a:ln>
                  <a:noFill/>
                </a:ln>
                <a:solidFill>
                  <a:schemeClr val="tx1"/>
                </a:solidFill>
                <a:effectLst/>
                <a:latin typeface="Calibri" pitchFamily="34" charset="0"/>
                <a:cs typeface="Arial" pitchFamily="34" charset="0"/>
              </a:rPr>
              <a:t>Select Chapter Reports, PAOE, CIQ</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2052" name="AutoShape 4"/>
          <p:cNvCxnSpPr>
            <a:cxnSpLocks noChangeShapeType="1"/>
          </p:cNvCxnSpPr>
          <p:nvPr/>
        </p:nvCxnSpPr>
        <p:spPr bwMode="auto">
          <a:xfrm>
            <a:off x="1295400" y="789389"/>
            <a:ext cx="676275" cy="895350"/>
          </a:xfrm>
          <a:prstGeom prst="straightConnector1">
            <a:avLst/>
          </a:prstGeom>
          <a:noFill/>
          <a:ln w="25400">
            <a:solidFill>
              <a:srgbClr val="FF0000"/>
            </a:solidFill>
            <a:round/>
            <a:headEnd/>
            <a:tailEnd type="triangle" w="med" len="med"/>
          </a:ln>
        </p:spPr>
      </p:cxnSp>
      <p:sp>
        <p:nvSpPr>
          <p:cNvPr id="2054" name="AutoShape 6"/>
          <p:cNvSpPr>
            <a:spLocks noChangeArrowheads="1"/>
          </p:cNvSpPr>
          <p:nvPr/>
        </p:nvSpPr>
        <p:spPr bwMode="auto">
          <a:xfrm rot="10800000">
            <a:off x="161925" y="1719002"/>
            <a:ext cx="1809750" cy="342900"/>
          </a:xfrm>
          <a:prstGeom prst="leftArrow">
            <a:avLst>
              <a:gd name="adj1" fmla="val 50000"/>
              <a:gd name="adj2" fmla="val 187500"/>
            </a:avLst>
          </a:prstGeom>
          <a:no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457200" y="304800"/>
            <a:ext cx="8229600" cy="4114800"/>
          </a:xfrm>
          <a:prstGeom prst="rect">
            <a:avLst/>
          </a:prstGeom>
          <a:noFill/>
          <a:ln w="9525">
            <a:noFill/>
            <a:miter lim="800000"/>
            <a:headEnd/>
            <a:tailEnd/>
          </a:ln>
        </p:spPr>
      </p:pic>
      <p:sp>
        <p:nvSpPr>
          <p:cNvPr id="3074" name="Oval 2"/>
          <p:cNvSpPr>
            <a:spLocks noChangeArrowheads="1"/>
          </p:cNvSpPr>
          <p:nvPr/>
        </p:nvSpPr>
        <p:spPr bwMode="auto">
          <a:xfrm>
            <a:off x="2971800" y="2247900"/>
            <a:ext cx="2219325" cy="647700"/>
          </a:xfrm>
          <a:prstGeom prst="ellipse">
            <a:avLst/>
          </a:prstGeom>
          <a:noFill/>
          <a:ln w="222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5" name="Rectangle 3"/>
          <p:cNvSpPr>
            <a:spLocks noChangeArrowheads="1"/>
          </p:cNvSpPr>
          <p:nvPr/>
        </p:nvSpPr>
        <p:spPr bwMode="auto">
          <a:xfrm>
            <a:off x="228601" y="4423095"/>
            <a:ext cx="8458199" cy="1314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700" b="1" i="0" u="none" strike="noStrike" cap="none" normalizeH="0" baseline="0" dirty="0">
                <a:ln>
                  <a:noFill/>
                </a:ln>
                <a:solidFill>
                  <a:schemeClr val="tx1"/>
                </a:solidFill>
                <a:effectLst/>
                <a:latin typeface="Calibri" pitchFamily="34" charset="0"/>
                <a:cs typeface="Arial" pitchFamily="34" charset="0"/>
              </a:rPr>
              <a:t>Click the Chapter’s link</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95AEC7-8F68-1DD4-267F-0CE8C0D7A716}"/>
              </a:ext>
            </a:extLst>
          </p:cNvPr>
          <p:cNvPicPr>
            <a:picLocks noChangeAspect="1"/>
          </p:cNvPicPr>
          <p:nvPr/>
        </p:nvPicPr>
        <p:blipFill>
          <a:blip r:embed="rId2"/>
          <a:stretch>
            <a:fillRect/>
          </a:stretch>
        </p:blipFill>
        <p:spPr>
          <a:xfrm>
            <a:off x="533401" y="533400"/>
            <a:ext cx="7783763" cy="4114800"/>
          </a:xfrm>
          <a:prstGeom prst="rect">
            <a:avLst/>
          </a:prstGeom>
        </p:spPr>
      </p:pic>
      <p:sp>
        <p:nvSpPr>
          <p:cNvPr id="4098" name="Oval 2"/>
          <p:cNvSpPr>
            <a:spLocks noChangeArrowheads="1"/>
          </p:cNvSpPr>
          <p:nvPr/>
        </p:nvSpPr>
        <p:spPr bwMode="auto">
          <a:xfrm>
            <a:off x="4114800" y="1402556"/>
            <a:ext cx="742950" cy="647700"/>
          </a:xfrm>
          <a:prstGeom prst="ellipse">
            <a:avLst/>
          </a:prstGeom>
          <a:noFill/>
          <a:ln w="222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99" name="AutoShape 3"/>
          <p:cNvSpPr>
            <a:spLocks noChangeArrowheads="1"/>
          </p:cNvSpPr>
          <p:nvPr/>
        </p:nvSpPr>
        <p:spPr bwMode="auto">
          <a:xfrm>
            <a:off x="6324600" y="1635918"/>
            <a:ext cx="876300" cy="90488"/>
          </a:xfrm>
          <a:prstGeom prst="leftArrow">
            <a:avLst>
              <a:gd name="adj1" fmla="val 50000"/>
              <a:gd name="adj2" fmla="val 242104"/>
            </a:avLst>
          </a:prstGeom>
          <a:no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00" name="Rectangle 4"/>
          <p:cNvSpPr>
            <a:spLocks noChangeArrowheads="1"/>
          </p:cNvSpPr>
          <p:nvPr/>
        </p:nvSpPr>
        <p:spPr bwMode="auto">
          <a:xfrm>
            <a:off x="533401" y="4800600"/>
            <a:ext cx="7783763" cy="10572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000" b="1" i="0" u="none" strike="noStrike" cap="none" normalizeH="0" baseline="0" dirty="0">
                <a:ln>
                  <a:noFill/>
                </a:ln>
                <a:solidFill>
                  <a:schemeClr val="tx1"/>
                </a:solidFill>
                <a:effectLst/>
                <a:latin typeface="Calibri" pitchFamily="34" charset="0"/>
                <a:cs typeface="Arial" pitchFamily="34" charset="0"/>
              </a:rPr>
              <a:t>Mouse over and click on the PAOE icon</a:t>
            </a:r>
            <a:endParaRPr kumimoji="0" lang="en-US" sz="14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CE4D18-C5D6-3A15-2C8C-2FC9A8E14315}"/>
              </a:ext>
            </a:extLst>
          </p:cNvPr>
          <p:cNvPicPr>
            <a:picLocks noChangeAspect="1"/>
          </p:cNvPicPr>
          <p:nvPr/>
        </p:nvPicPr>
        <p:blipFill>
          <a:blip r:embed="rId2"/>
          <a:stretch>
            <a:fillRect/>
          </a:stretch>
        </p:blipFill>
        <p:spPr>
          <a:xfrm>
            <a:off x="474870" y="583046"/>
            <a:ext cx="7802087" cy="4114800"/>
          </a:xfrm>
          <a:prstGeom prst="rect">
            <a:avLst/>
          </a:prstGeom>
        </p:spPr>
      </p:pic>
      <p:sp>
        <p:nvSpPr>
          <p:cNvPr id="5122" name="AutoShape 2"/>
          <p:cNvSpPr>
            <a:spLocks/>
          </p:cNvSpPr>
          <p:nvPr/>
        </p:nvSpPr>
        <p:spPr bwMode="auto">
          <a:xfrm>
            <a:off x="1219200" y="2363802"/>
            <a:ext cx="657225" cy="1771650"/>
          </a:xfrm>
          <a:prstGeom prst="leftBrace">
            <a:avLst>
              <a:gd name="adj1" fmla="val 22464"/>
              <a:gd name="adj2" fmla="val 50000"/>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3" name="AutoShape 3"/>
          <p:cNvSpPr>
            <a:spLocks/>
          </p:cNvSpPr>
          <p:nvPr/>
        </p:nvSpPr>
        <p:spPr bwMode="auto">
          <a:xfrm>
            <a:off x="5257800" y="2363802"/>
            <a:ext cx="828675" cy="1714500"/>
          </a:xfrm>
          <a:prstGeom prst="rightBrace">
            <a:avLst>
              <a:gd name="adj1" fmla="val 17241"/>
              <a:gd name="adj2" fmla="val 50000"/>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5" name="AutoShape 5"/>
          <p:cNvSpPr>
            <a:spLocks noChangeArrowheads="1"/>
          </p:cNvSpPr>
          <p:nvPr/>
        </p:nvSpPr>
        <p:spPr bwMode="auto">
          <a:xfrm rot="10800000">
            <a:off x="474870" y="1944492"/>
            <a:ext cx="1314450" cy="276225"/>
          </a:xfrm>
          <a:prstGeom prst="leftArrow">
            <a:avLst>
              <a:gd name="adj1" fmla="val 50000"/>
              <a:gd name="adj2" fmla="val 118966"/>
            </a:avLst>
          </a:prstGeom>
          <a:no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7" name="Rectangle 7"/>
          <p:cNvSpPr>
            <a:spLocks noChangeArrowheads="1"/>
          </p:cNvSpPr>
          <p:nvPr/>
        </p:nvSpPr>
        <p:spPr bwMode="auto">
          <a:xfrm>
            <a:off x="533400" y="4697846"/>
            <a:ext cx="7802087" cy="17716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a:ln>
                  <a:noFill/>
                </a:ln>
                <a:solidFill>
                  <a:schemeClr val="tx1"/>
                </a:solidFill>
                <a:effectLst/>
                <a:latin typeface="Calibri" pitchFamily="34" charset="0"/>
                <a:cs typeface="Arial" pitchFamily="34" charset="0"/>
              </a:rPr>
              <a:t>Be sure chapter’s name appears in the drop down box. Select the PAOE Year then choose the PAOE Category to enter points. </a:t>
            </a:r>
            <a:r>
              <a:rPr kumimoji="0" lang="en-US" sz="2800" b="1" i="0" u="none" strike="noStrike" cap="none" normalizeH="0" baseline="0" dirty="0">
                <a:ln>
                  <a:noFill/>
                </a:ln>
                <a:solidFill>
                  <a:srgbClr val="FF0000"/>
                </a:solidFill>
                <a:effectLst/>
                <a:latin typeface="Calibri" pitchFamily="34" charset="0"/>
                <a:cs typeface="Arial" pitchFamily="34" charset="0"/>
              </a:rPr>
              <a:t>Note year-to-date totals for each PAOE category.</a:t>
            </a:r>
            <a:endParaRPr kumimoji="0" lang="en-US" sz="1800" b="0" i="0" u="none" strike="noStrike" cap="none" normalizeH="0" baseline="0" dirty="0">
              <a:ln>
                <a:noFill/>
              </a:ln>
              <a:solidFill>
                <a:srgbClr val="FF0000"/>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5CF266-668E-5B29-8CBA-1BEAEC526B94}"/>
              </a:ext>
            </a:extLst>
          </p:cNvPr>
          <p:cNvPicPr>
            <a:picLocks noChangeAspect="1"/>
          </p:cNvPicPr>
          <p:nvPr/>
        </p:nvPicPr>
        <p:blipFill>
          <a:blip r:embed="rId2"/>
          <a:stretch>
            <a:fillRect/>
          </a:stretch>
        </p:blipFill>
        <p:spPr>
          <a:xfrm>
            <a:off x="457200" y="533400"/>
            <a:ext cx="7878792" cy="4114800"/>
          </a:xfrm>
          <a:prstGeom prst="rect">
            <a:avLst/>
          </a:prstGeom>
        </p:spPr>
      </p:pic>
      <p:sp>
        <p:nvSpPr>
          <p:cNvPr id="9218" name="AutoShape 2"/>
          <p:cNvSpPr>
            <a:spLocks noChangeArrowheads="1"/>
          </p:cNvSpPr>
          <p:nvPr/>
        </p:nvSpPr>
        <p:spPr bwMode="auto">
          <a:xfrm>
            <a:off x="2773610" y="981075"/>
            <a:ext cx="1790700" cy="266700"/>
          </a:xfrm>
          <a:prstGeom prst="leftArrow">
            <a:avLst>
              <a:gd name="adj1" fmla="val 50000"/>
              <a:gd name="adj2" fmla="val 167857"/>
            </a:avLst>
          </a:prstGeom>
          <a:solidFill>
            <a:srgbClr val="FFFFFF"/>
          </a:solid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219" name="Rectangle 3"/>
          <p:cNvSpPr>
            <a:spLocks noChangeArrowheads="1"/>
          </p:cNvSpPr>
          <p:nvPr/>
        </p:nvSpPr>
        <p:spPr bwMode="auto">
          <a:xfrm>
            <a:off x="457201" y="5121042"/>
            <a:ext cx="7878792" cy="104067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2800" b="1" dirty="0">
                <a:latin typeface="Calibri" pitchFamily="34" charset="0"/>
                <a:cs typeface="Arial" pitchFamily="34" charset="0"/>
              </a:rPr>
              <a:t>The Achievements tab is updated daily and shows the current point totals/awards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457200" y="228600"/>
            <a:ext cx="7839075" cy="4524375"/>
          </a:xfrm>
          <a:prstGeom prst="rect">
            <a:avLst/>
          </a:prstGeom>
          <a:noFill/>
          <a:ln w="9525">
            <a:noFill/>
            <a:miter lim="800000"/>
            <a:headEnd/>
            <a:tailEnd/>
          </a:ln>
        </p:spPr>
      </p:pic>
      <p:sp>
        <p:nvSpPr>
          <p:cNvPr id="6146" name="Rectangle 2"/>
          <p:cNvSpPr>
            <a:spLocks noChangeArrowheads="1"/>
          </p:cNvSpPr>
          <p:nvPr/>
        </p:nvSpPr>
        <p:spPr bwMode="auto">
          <a:xfrm>
            <a:off x="533400" y="4116978"/>
            <a:ext cx="7772400" cy="239921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600" b="1" i="0" u="none" strike="noStrike" cap="none" normalizeH="0" baseline="0" dirty="0">
                <a:ln>
                  <a:noFill/>
                </a:ln>
                <a:solidFill>
                  <a:schemeClr val="tx1"/>
                </a:solidFill>
                <a:effectLst/>
                <a:latin typeface="Calibri" pitchFamily="34" charset="0"/>
                <a:cs typeface="Arial" pitchFamily="34" charset="0"/>
              </a:rPr>
              <a:t>After selecting the PAOE Category, click on any subtitle for the line items to appear. Click again to show only the PAOE category. </a:t>
            </a:r>
            <a:r>
              <a:rPr kumimoji="0" lang="en-US" sz="2600" b="1" i="0" u="none" strike="noStrike" cap="none" normalizeH="0" baseline="0" dirty="0">
                <a:ln>
                  <a:noFill/>
                </a:ln>
                <a:solidFill>
                  <a:srgbClr val="FF0000"/>
                </a:solidFill>
                <a:effectLst/>
                <a:latin typeface="Calibri" pitchFamily="34" charset="0"/>
                <a:cs typeface="Arial" pitchFamily="34" charset="0"/>
              </a:rPr>
              <a:t>Note: Chapters will not have access to the DRC Assigns, RVC Assigns and Regional Historian Assigns categories.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147" name="AutoShape 3"/>
          <p:cNvSpPr>
            <a:spLocks/>
          </p:cNvSpPr>
          <p:nvPr/>
        </p:nvSpPr>
        <p:spPr bwMode="auto">
          <a:xfrm>
            <a:off x="217715" y="685800"/>
            <a:ext cx="657225" cy="2181225"/>
          </a:xfrm>
          <a:prstGeom prst="leftBrace">
            <a:avLst>
              <a:gd name="adj1" fmla="val 27657"/>
              <a:gd name="adj2" fmla="val 50000"/>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48" name="AutoShape 4"/>
          <p:cNvSpPr>
            <a:spLocks noChangeArrowheads="1"/>
          </p:cNvSpPr>
          <p:nvPr/>
        </p:nvSpPr>
        <p:spPr bwMode="auto">
          <a:xfrm>
            <a:off x="2286000" y="2819400"/>
            <a:ext cx="2028825" cy="104775"/>
          </a:xfrm>
          <a:prstGeom prst="leftArrow">
            <a:avLst>
              <a:gd name="adj1" fmla="val 50000"/>
              <a:gd name="adj2" fmla="val 484091"/>
            </a:avLst>
          </a:prstGeom>
          <a:no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49" name="AutoShape 5"/>
          <p:cNvSpPr>
            <a:spLocks noChangeArrowheads="1"/>
          </p:cNvSpPr>
          <p:nvPr/>
        </p:nvSpPr>
        <p:spPr bwMode="auto">
          <a:xfrm>
            <a:off x="3352800" y="1295400"/>
            <a:ext cx="3438525" cy="609600"/>
          </a:xfrm>
          <a:prstGeom prst="leftArrow">
            <a:avLst>
              <a:gd name="adj1" fmla="val 50000"/>
              <a:gd name="adj2" fmla="val 141016"/>
            </a:avLst>
          </a:prstGeom>
          <a:no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3" name="Straight Connector 12">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itle 4">
            <a:extLst>
              <a:ext uri="{FF2B5EF4-FFF2-40B4-BE49-F238E27FC236}">
                <a16:creationId xmlns:a16="http://schemas.microsoft.com/office/drawing/2014/main" id="{16CFFB77-563C-FF7C-EE9C-430AC40EFC75}"/>
              </a:ext>
            </a:extLst>
          </p:cNvPr>
          <p:cNvSpPr>
            <a:spLocks noGrp="1"/>
          </p:cNvSpPr>
          <p:nvPr>
            <p:ph type="title"/>
          </p:nvPr>
        </p:nvSpPr>
        <p:spPr>
          <a:xfrm>
            <a:off x="732801" y="228600"/>
            <a:ext cx="6216024" cy="1096316"/>
          </a:xfrm>
        </p:spPr>
        <p:txBody>
          <a:bodyPr vert="horz" lIns="91440" tIns="45720" rIns="91440" bIns="45720" rtlCol="0" anchor="b">
            <a:normAutofit/>
          </a:bodyPr>
          <a:lstStyle/>
          <a:p>
            <a:pPr algn="ctr"/>
            <a:r>
              <a:rPr lang="en-US" sz="2700" kern="1200" dirty="0">
                <a:solidFill>
                  <a:schemeClr val="accent1"/>
                </a:solidFill>
                <a:latin typeface="+mj-lt"/>
                <a:ea typeface="+mj-ea"/>
                <a:cs typeface="+mj-cs"/>
              </a:rPr>
              <a:t>WHAT IS ASHRAE PAOE</a:t>
            </a:r>
          </a:p>
        </p:txBody>
      </p:sp>
      <p:sp>
        <p:nvSpPr>
          <p:cNvPr id="3" name="Content Placeholder 2">
            <a:extLst>
              <a:ext uri="{FF2B5EF4-FFF2-40B4-BE49-F238E27FC236}">
                <a16:creationId xmlns:a16="http://schemas.microsoft.com/office/drawing/2014/main" id="{8FCABBB5-C7BD-17AD-B39C-B805BCCFF4CE}"/>
              </a:ext>
            </a:extLst>
          </p:cNvPr>
          <p:cNvSpPr>
            <a:spLocks noGrp="1"/>
          </p:cNvSpPr>
          <p:nvPr>
            <p:ph idx="1"/>
          </p:nvPr>
        </p:nvSpPr>
        <p:spPr>
          <a:xfrm>
            <a:off x="678600" y="1581033"/>
            <a:ext cx="6347714" cy="3880773"/>
          </a:xfrm>
        </p:spPr>
        <p:txBody>
          <a:bodyPr/>
          <a:lstStyle/>
          <a:p>
            <a:pPr algn="l"/>
            <a:r>
              <a:rPr lang="en-US" b="0" i="0" dirty="0">
                <a:solidFill>
                  <a:srgbClr val="49494C"/>
                </a:solidFill>
                <a:effectLst/>
                <a:latin typeface="akzidenz-grotesk"/>
              </a:rPr>
              <a:t>The ASHRAE Presidential Award of Excellence (PAOE) is a society-wide point system to track and reward chapter achievements.</a:t>
            </a:r>
          </a:p>
          <a:p>
            <a:pPr algn="l"/>
            <a:r>
              <a:rPr lang="en-US" b="0" i="0" dirty="0">
                <a:solidFill>
                  <a:srgbClr val="49494C"/>
                </a:solidFill>
                <a:effectLst/>
                <a:latin typeface="akzidenz-grotesk"/>
              </a:rPr>
              <a:t>Each year, the Society President establishes the point-earning activities. In this way, chapters are mobilized to work toward common Society goals. Chapters enter points they earn in our online system, and earn awards at the </a:t>
            </a:r>
            <a:r>
              <a:rPr lang="en-US" b="0" i="0" u="none" strike="noStrike" dirty="0">
                <a:solidFill>
                  <a:srgbClr val="00AED8"/>
                </a:solidFill>
                <a:effectLst/>
                <a:latin typeface="akzidenz-grotesk"/>
                <a:hlinkClick r:id="rId2"/>
              </a:rPr>
              <a:t>Region</a:t>
            </a:r>
            <a:r>
              <a:rPr lang="en-US" b="0" i="0" dirty="0">
                <a:solidFill>
                  <a:srgbClr val="49494C"/>
                </a:solidFill>
                <a:effectLst/>
                <a:latin typeface="akzidenz-grotesk"/>
              </a:rPr>
              <a:t> and Society level for their achievements and commitment to excellence.</a:t>
            </a:r>
          </a:p>
          <a:p>
            <a:endParaRPr lang="en-US" dirty="0"/>
          </a:p>
        </p:txBody>
      </p:sp>
    </p:spTree>
    <p:extLst>
      <p:ext uri="{BB962C8B-B14F-4D97-AF65-F5344CB8AC3E}">
        <p14:creationId xmlns:p14="http://schemas.microsoft.com/office/powerpoint/2010/main" val="484951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304800" y="1219200"/>
            <a:ext cx="8229600" cy="3641028"/>
          </a:xfrm>
          <a:prstGeom prst="rect">
            <a:avLst/>
          </a:prstGeom>
          <a:noFill/>
          <a:ln w="9525">
            <a:noFill/>
            <a:miter lim="800000"/>
            <a:headEnd/>
            <a:tailEnd/>
          </a:ln>
        </p:spPr>
      </p:pic>
      <p:cxnSp>
        <p:nvCxnSpPr>
          <p:cNvPr id="7170" name="AutoShape 2"/>
          <p:cNvCxnSpPr>
            <a:cxnSpLocks noChangeShapeType="1"/>
          </p:cNvCxnSpPr>
          <p:nvPr/>
        </p:nvCxnSpPr>
        <p:spPr bwMode="auto">
          <a:xfrm flipH="1">
            <a:off x="8383631" y="524693"/>
            <a:ext cx="590550" cy="1447800"/>
          </a:xfrm>
          <a:prstGeom prst="straightConnector1">
            <a:avLst/>
          </a:prstGeom>
          <a:noFill/>
          <a:ln w="25400">
            <a:solidFill>
              <a:srgbClr val="FF0000"/>
            </a:solidFill>
            <a:round/>
            <a:headEnd/>
            <a:tailEnd type="triangle" w="med" len="med"/>
          </a:ln>
        </p:spPr>
      </p:cxnSp>
      <p:sp>
        <p:nvSpPr>
          <p:cNvPr id="7171" name="Rectangle 3"/>
          <p:cNvSpPr>
            <a:spLocks noChangeArrowheads="1"/>
          </p:cNvSpPr>
          <p:nvPr/>
        </p:nvSpPr>
        <p:spPr bwMode="auto">
          <a:xfrm>
            <a:off x="317864" y="4813663"/>
            <a:ext cx="8229599" cy="15716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a:ln>
                  <a:noFill/>
                </a:ln>
                <a:solidFill>
                  <a:schemeClr val="tx1"/>
                </a:solidFill>
                <a:effectLst/>
                <a:latin typeface="Calibri" pitchFamily="34" charset="0"/>
                <a:cs typeface="Arial" pitchFamily="34" charset="0"/>
              </a:rPr>
              <a:t>Click the plus sign (</a:t>
            </a:r>
            <a:r>
              <a:rPr kumimoji="0" lang="en-US" sz="3000" b="1" i="0" u="none" strike="noStrike" cap="none" normalizeH="0" baseline="0" dirty="0">
                <a:ln>
                  <a:noFill/>
                </a:ln>
                <a:solidFill>
                  <a:srgbClr val="92D050"/>
                </a:solidFill>
                <a:effectLst/>
                <a:latin typeface="Calibri" pitchFamily="34" charset="0"/>
                <a:cs typeface="Arial" pitchFamily="34" charset="0"/>
              </a:rPr>
              <a:t>+</a:t>
            </a:r>
            <a:r>
              <a:rPr kumimoji="0" lang="en-US" sz="2800" b="1" i="0" u="none" strike="noStrike" cap="none" normalizeH="0" baseline="0" dirty="0">
                <a:ln>
                  <a:noFill/>
                </a:ln>
                <a:solidFill>
                  <a:schemeClr val="tx1"/>
                </a:solidFill>
                <a:effectLst/>
                <a:latin typeface="Calibri" pitchFamily="34" charset="0"/>
                <a:cs typeface="Arial" pitchFamily="34" charset="0"/>
              </a:rPr>
              <a:t>) for any line item to add PAOE points. </a:t>
            </a:r>
            <a:r>
              <a:rPr kumimoji="0" lang="en-US" sz="2800" b="1" i="0" u="none" strike="noStrike" cap="none" normalizeH="0" baseline="0" dirty="0">
                <a:ln>
                  <a:noFill/>
                </a:ln>
                <a:solidFill>
                  <a:srgbClr val="FF0000"/>
                </a:solidFill>
                <a:effectLst/>
                <a:latin typeface="Calibri" pitchFamily="34" charset="0"/>
                <a:cs typeface="Arial" pitchFamily="34" charset="0"/>
              </a:rPr>
              <a:t>Note year-to-date points for each line item entered.</a:t>
            </a:r>
            <a:endParaRPr kumimoji="0" lang="en-US" sz="1800" b="0" i="0" u="none" strike="noStrike" cap="none" normalizeH="0" baseline="0" dirty="0">
              <a:ln>
                <a:noFill/>
              </a:ln>
              <a:solidFill>
                <a:srgbClr val="FF0000"/>
              </a:solidFill>
              <a:effectLst/>
              <a:latin typeface="Arial" pitchFamily="34" charset="0"/>
              <a:cs typeface="Arial" pitchFamily="34" charset="0"/>
            </a:endParaRPr>
          </a:p>
        </p:txBody>
      </p:sp>
      <p:sp>
        <p:nvSpPr>
          <p:cNvPr id="7172" name="AutoShape 4"/>
          <p:cNvSpPr>
            <a:spLocks noChangeArrowheads="1"/>
          </p:cNvSpPr>
          <p:nvPr/>
        </p:nvSpPr>
        <p:spPr bwMode="auto">
          <a:xfrm>
            <a:off x="7339148" y="3289392"/>
            <a:ext cx="352425" cy="1524000"/>
          </a:xfrm>
          <a:prstGeom prst="upArrow">
            <a:avLst>
              <a:gd name="adj1" fmla="val 50000"/>
              <a:gd name="adj2" fmla="val 108108"/>
            </a:avLst>
          </a:prstGeom>
          <a:solidFill>
            <a:srgbClr val="FFFFFF"/>
          </a:solidFill>
          <a:ln w="25400">
            <a:solidFill>
              <a:srgbClr val="FF0000"/>
            </a:solidFill>
            <a:miter lim="800000"/>
            <a:headEnd/>
            <a:tailEnd/>
          </a:ln>
        </p:spPr>
        <p:txBody>
          <a:bodyPr vert="eaVert" wrap="square" lIns="91440" tIns="45720" rIns="91440" bIns="45720" numCol="1" anchor="t" anchorCtr="0" compatLnSpc="1">
            <a:prstTxWarp prst="textNoShape">
              <a:avLst/>
            </a:prstTxWarp>
          </a:bodyPr>
          <a:lstStyle/>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83757" y="914401"/>
            <a:ext cx="7969643" cy="1981200"/>
          </a:xfrm>
          <a:prstGeom prst="rect">
            <a:avLst/>
          </a:prstGeom>
          <a:noFill/>
          <a:ln w="9525">
            <a:noFill/>
            <a:miter lim="800000"/>
            <a:headEnd/>
            <a:tailEnd/>
          </a:ln>
        </p:spPr>
      </p:pic>
      <p:sp>
        <p:nvSpPr>
          <p:cNvPr id="8195" name="Rectangle 3"/>
          <p:cNvSpPr>
            <a:spLocks noChangeArrowheads="1"/>
          </p:cNvSpPr>
          <p:nvPr/>
        </p:nvSpPr>
        <p:spPr bwMode="auto">
          <a:xfrm>
            <a:off x="428625" y="3886199"/>
            <a:ext cx="7191375" cy="129540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a:ln>
                  <a:noFill/>
                </a:ln>
                <a:solidFill>
                  <a:schemeClr val="tx1"/>
                </a:solidFill>
                <a:effectLst/>
                <a:latin typeface="Calibri" pitchFamily="34" charset="0"/>
                <a:cs typeface="Arial" pitchFamily="34" charset="0"/>
              </a:rPr>
              <a:t>When points are entered, it records the person who entered the points, number of points and when the points were entered.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196" name="AutoShape 4"/>
          <p:cNvSpPr>
            <a:spLocks/>
          </p:cNvSpPr>
          <p:nvPr/>
        </p:nvSpPr>
        <p:spPr bwMode="auto">
          <a:xfrm>
            <a:off x="609601" y="1981200"/>
            <a:ext cx="228599" cy="762000"/>
          </a:xfrm>
          <a:prstGeom prst="leftBrace">
            <a:avLst>
              <a:gd name="adj1" fmla="val 16333"/>
              <a:gd name="adj2" fmla="val 50000"/>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8197" name="AutoShape 5"/>
          <p:cNvCxnSpPr>
            <a:cxnSpLocks noChangeShapeType="1"/>
          </p:cNvCxnSpPr>
          <p:nvPr/>
        </p:nvCxnSpPr>
        <p:spPr bwMode="auto">
          <a:xfrm flipH="1">
            <a:off x="7173685" y="978355"/>
            <a:ext cx="847725" cy="981075"/>
          </a:xfrm>
          <a:prstGeom prst="straightConnector1">
            <a:avLst/>
          </a:prstGeom>
          <a:noFill/>
          <a:ln w="25400">
            <a:solidFill>
              <a:srgbClr val="FF0000"/>
            </a:solidFill>
            <a:round/>
            <a:headEnd/>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CC352FC-78B9-6270-B8A3-0D17FED7B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90800"/>
            <a:ext cx="6400800" cy="22688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85EB93-F162-8210-898F-0B3D0BE569AA}"/>
              </a:ext>
            </a:extLst>
          </p:cNvPr>
          <p:cNvSpPr>
            <a:spLocks noGrp="1"/>
          </p:cNvSpPr>
          <p:nvPr>
            <p:ph type="title"/>
          </p:nvPr>
        </p:nvSpPr>
        <p:spPr/>
        <p:txBody>
          <a:bodyPr/>
          <a:lstStyle/>
          <a:p>
            <a:r>
              <a:rPr lang="en-US" dirty="0"/>
              <a:t>Automated Line Items</a:t>
            </a:r>
          </a:p>
        </p:txBody>
      </p:sp>
    </p:spTree>
    <p:extLst>
      <p:ext uri="{BB962C8B-B14F-4D97-AF65-F5344CB8AC3E}">
        <p14:creationId xmlns:p14="http://schemas.microsoft.com/office/powerpoint/2010/main" val="2774031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457200" y="381000"/>
            <a:ext cx="8229600" cy="4670385"/>
          </a:xfrm>
          <a:prstGeom prst="rect">
            <a:avLst/>
          </a:prstGeom>
          <a:noFill/>
          <a:ln w="9525">
            <a:noFill/>
            <a:miter lim="800000"/>
            <a:headEnd/>
            <a:tailEnd/>
          </a:ln>
        </p:spPr>
      </p:pic>
      <p:sp>
        <p:nvSpPr>
          <p:cNvPr id="10242" name="Rectangle 2"/>
          <p:cNvSpPr>
            <a:spLocks noChangeArrowheads="1"/>
          </p:cNvSpPr>
          <p:nvPr/>
        </p:nvSpPr>
        <p:spPr bwMode="auto">
          <a:xfrm>
            <a:off x="317864" y="4698274"/>
            <a:ext cx="8381999" cy="1219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a:ln>
                  <a:noFill/>
                </a:ln>
                <a:solidFill>
                  <a:schemeClr val="tx1"/>
                </a:solidFill>
                <a:effectLst/>
                <a:latin typeface="Calibri" pitchFamily="34" charset="0"/>
                <a:cs typeface="Arial" pitchFamily="34" charset="0"/>
              </a:rPr>
              <a:t>When adding points, you can include a note for yourself or for anyone who will be entering points in this category.</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6200" y="228601"/>
            <a:ext cx="7162799" cy="45719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a:ln>
                  <a:noFill/>
                </a:ln>
                <a:solidFill>
                  <a:schemeClr val="tx1"/>
                </a:solidFill>
                <a:effectLst/>
                <a:latin typeface="Calibri" pitchFamily="34" charset="0"/>
                <a:cs typeface="Arial" pitchFamily="34" charset="0"/>
              </a:rPr>
              <a:t>To Run PAOE Report and Review Data Entered: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a:stretch>
            <a:fillRect/>
          </a:stretch>
        </p:blipFill>
        <p:spPr bwMode="auto">
          <a:xfrm>
            <a:off x="304800" y="914400"/>
            <a:ext cx="7607955" cy="3448050"/>
          </a:xfrm>
          <a:prstGeom prst="rect">
            <a:avLst/>
          </a:prstGeom>
          <a:noFill/>
          <a:ln w="9525">
            <a:noFill/>
            <a:miter lim="800000"/>
            <a:headEnd/>
            <a:tailEnd/>
          </a:ln>
        </p:spPr>
      </p:pic>
      <p:sp>
        <p:nvSpPr>
          <p:cNvPr id="11267" name="Oval 3"/>
          <p:cNvSpPr>
            <a:spLocks noChangeArrowheads="1"/>
          </p:cNvSpPr>
          <p:nvPr/>
        </p:nvSpPr>
        <p:spPr bwMode="auto">
          <a:xfrm>
            <a:off x="76200" y="1219200"/>
            <a:ext cx="1438275" cy="1009650"/>
          </a:xfrm>
          <a:prstGeom prst="ellipse">
            <a:avLst/>
          </a:prstGeom>
          <a:noFill/>
          <a:ln w="222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8" name="Rectangle 4"/>
          <p:cNvSpPr>
            <a:spLocks noChangeArrowheads="1"/>
          </p:cNvSpPr>
          <p:nvPr/>
        </p:nvSpPr>
        <p:spPr bwMode="auto">
          <a:xfrm>
            <a:off x="317863" y="3759926"/>
            <a:ext cx="7580811" cy="18288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a:ln>
                  <a:noFill/>
                </a:ln>
                <a:solidFill>
                  <a:schemeClr val="tx1"/>
                </a:solidFill>
                <a:effectLst/>
                <a:latin typeface="Calibri" pitchFamily="34" charset="0"/>
                <a:cs typeface="Arial" pitchFamily="34" charset="0"/>
              </a:rPr>
              <a:t>Click the Download icon and save as an Excel file on your computer, then open the file. All categories and points are listed in this report.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Questions with solid fill">
            <a:extLst>
              <a:ext uri="{FF2B5EF4-FFF2-40B4-BE49-F238E27FC236}">
                <a16:creationId xmlns:a16="http://schemas.microsoft.com/office/drawing/2014/main" id="{A09B2C7F-0732-2AA5-060A-42E403943B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9097" y="1930400"/>
            <a:ext cx="4165600" cy="4165600"/>
          </a:xfrm>
          <a:prstGeom prst="rect">
            <a:avLst/>
          </a:prstGeom>
        </p:spPr>
      </p:pic>
      <p:sp>
        <p:nvSpPr>
          <p:cNvPr id="4" name="Title 3">
            <a:extLst>
              <a:ext uri="{FF2B5EF4-FFF2-40B4-BE49-F238E27FC236}">
                <a16:creationId xmlns:a16="http://schemas.microsoft.com/office/drawing/2014/main" id="{FB64D33C-EB20-1EDF-8910-E49D4AC56B21}"/>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125838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E9980-3241-929A-19D5-4C14B3A9A9D6}"/>
              </a:ext>
            </a:extLst>
          </p:cNvPr>
          <p:cNvSpPr>
            <a:spLocks noGrp="1"/>
          </p:cNvSpPr>
          <p:nvPr>
            <p:ph type="title"/>
          </p:nvPr>
        </p:nvSpPr>
        <p:spPr>
          <a:xfrm>
            <a:off x="965199" y="609600"/>
            <a:ext cx="7648121" cy="1099457"/>
          </a:xfrm>
        </p:spPr>
        <p:txBody>
          <a:bodyPr>
            <a:normAutofit/>
          </a:bodyPr>
          <a:lstStyle/>
          <a:p>
            <a:r>
              <a:rPr lang="en-US" dirty="0"/>
              <a:t>President Ginger Scoggins 2023-24</a:t>
            </a:r>
            <a:br>
              <a:rPr lang="en-US" dirty="0"/>
            </a:br>
            <a:r>
              <a:rPr lang="en-US" sz="2700" dirty="0"/>
              <a:t>“Challenge Accepted: Tackling Climate Change”</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4" name="Content Placeholder 3">
            <a:extLst>
              <a:ext uri="{FF2B5EF4-FFF2-40B4-BE49-F238E27FC236}">
                <a16:creationId xmlns:a16="http://schemas.microsoft.com/office/drawing/2014/main" id="{D12E4BC0-5366-CC4C-B92B-EF21B3D208A4}"/>
              </a:ext>
            </a:extLst>
          </p:cNvPr>
          <p:cNvGraphicFramePr>
            <a:graphicFrameLocks noGrp="1"/>
          </p:cNvGraphicFramePr>
          <p:nvPr>
            <p:ph idx="1"/>
            <p:extLst>
              <p:ext uri="{D42A27DB-BD31-4B8C-83A1-F6EECF244321}">
                <p14:modId xmlns:p14="http://schemas.microsoft.com/office/powerpoint/2010/main" val="4244640984"/>
              </p:ext>
            </p:extLst>
          </p:nvPr>
        </p:nvGraphicFramePr>
        <p:xfrm>
          <a:off x="631948" y="1948543"/>
          <a:ext cx="7902452" cy="3608993"/>
        </p:xfrm>
        <a:graphic>
          <a:graphicData uri="http://schemas.openxmlformats.org/drawingml/2006/table">
            <a:tbl>
              <a:tblPr firstRow="1" firstCol="1" bandRow="1"/>
              <a:tblGrid>
                <a:gridCol w="4532568">
                  <a:extLst>
                    <a:ext uri="{9D8B030D-6E8A-4147-A177-3AD203B41FA5}">
                      <a16:colId xmlns:a16="http://schemas.microsoft.com/office/drawing/2014/main" val="1053955146"/>
                    </a:ext>
                  </a:extLst>
                </a:gridCol>
                <a:gridCol w="2020660">
                  <a:extLst>
                    <a:ext uri="{9D8B030D-6E8A-4147-A177-3AD203B41FA5}">
                      <a16:colId xmlns:a16="http://schemas.microsoft.com/office/drawing/2014/main" val="4115451750"/>
                    </a:ext>
                  </a:extLst>
                </a:gridCol>
                <a:gridCol w="1349224">
                  <a:extLst>
                    <a:ext uri="{9D8B030D-6E8A-4147-A177-3AD203B41FA5}">
                      <a16:colId xmlns:a16="http://schemas.microsoft.com/office/drawing/2014/main" val="1608693292"/>
                    </a:ext>
                  </a:extLst>
                </a:gridCol>
              </a:tblGrid>
              <a:tr h="566057">
                <a:tc gridSpan="3">
                  <a:txBody>
                    <a:bodyPr/>
                    <a:lstStyle/>
                    <a:p>
                      <a:pPr marL="0" marR="0" algn="l" fontAlgn="t">
                        <a:spcBef>
                          <a:spcPts val="0"/>
                        </a:spcBef>
                        <a:spcAft>
                          <a:spcPts val="0"/>
                        </a:spcAft>
                        <a:tabLst>
                          <a:tab pos="400050" algn="dec"/>
                        </a:tabLst>
                      </a:pPr>
                      <a:r>
                        <a:rPr lang="en-US" sz="1500" b="0" i="0" u="none" strike="noStrike" dirty="0">
                          <a:solidFill>
                            <a:srgbClr val="0070C0"/>
                          </a:solidFill>
                          <a:effectLst/>
                          <a:latin typeface="Arial" panose="020B0604020202020204" pitchFamily="34" charset="0"/>
                          <a:ea typeface="Calibri" panose="020F0502020204030204" pitchFamily="34" charset="0"/>
                          <a:cs typeface="Arial" panose="020B0604020202020204" pitchFamily="34" charset="0"/>
                        </a:rPr>
                        <a:t>To achieve a PAOE award, the chapter must earn the minimum points in six of the following seven categories:</a:t>
                      </a:r>
                      <a:endParaRPr lang="en-US" sz="2500" b="0" i="0" u="none" strike="noStrike" dirty="0">
                        <a:effectLst/>
                        <a:latin typeface="Arial" panose="020B0604020202020204" pitchFamily="34" charset="0"/>
                      </a:endParaRPr>
                    </a:p>
                  </a:txBody>
                  <a:tcPr marL="124659" marR="124659" marT="62329" marB="62329">
                    <a:lnL>
                      <a:noFill/>
                    </a:lnL>
                    <a:lnR>
                      <a:noFill/>
                    </a:lnR>
                    <a:lnT>
                      <a:noFill/>
                    </a:lnT>
                    <a:lnB>
                      <a:noFill/>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0265978"/>
                  </a:ext>
                </a:extLst>
              </a:tr>
              <a:tr h="291390">
                <a:tc>
                  <a:txBody>
                    <a:bodyPr/>
                    <a:lstStyle/>
                    <a:p>
                      <a:pPr marL="342900" marR="0" indent="-342900" algn="l" fontAlgn="t">
                        <a:spcBef>
                          <a:spcPts val="0"/>
                        </a:spcBef>
                        <a:spcAft>
                          <a:spcPts val="0"/>
                        </a:spcAft>
                        <a:buClrTx/>
                        <a:buSzPts val="1100"/>
                        <a:buFont typeface="+mj-lt"/>
                        <a:buAutoNum type="arabicPeriod"/>
                        <a:tabLst>
                          <a:tab pos="400050" algn="dec"/>
                        </a:tabLst>
                      </a:pPr>
                      <a:r>
                        <a:rPr lang="en-US" sz="1500" b="0" i="0" u="none" strike="noStrike" dirty="0">
                          <a:solidFill>
                            <a:srgbClr val="000000"/>
                          </a:solidFill>
                          <a:effectLst/>
                          <a:latin typeface="Arial Nova" panose="020B0504020202020204" pitchFamily="34" charset="0"/>
                          <a:ea typeface="Calibri" panose="020F0502020204030204" pitchFamily="34" charset="0"/>
                          <a:cs typeface="Arial" panose="020B0604020202020204" pitchFamily="34" charset="0"/>
                        </a:rPr>
                        <a:t>Chapter Operations</a:t>
                      </a:r>
                      <a:endParaRPr lang="en-US" sz="1500" b="0" i="0" u="none" strike="noStrike" dirty="0">
                        <a:effectLst/>
                        <a:latin typeface="Arial" panose="020B0604020202020204" pitchFamily="34" charset="0"/>
                      </a:endParaRPr>
                    </a:p>
                  </a:txBody>
                  <a:tcPr marL="93494" marR="93494" marT="12985" marB="0">
                    <a:lnL>
                      <a:noFill/>
                    </a:lnL>
                    <a:lnR>
                      <a:noFill/>
                    </a:lnR>
                    <a:lnT>
                      <a:noFill/>
                    </a:lnT>
                    <a:lnB>
                      <a:noFill/>
                    </a:lnB>
                    <a:solidFill>
                      <a:srgbClr val="EDEDED"/>
                    </a:solidFill>
                  </a:tcPr>
                </a:tc>
                <a:tc>
                  <a:txBody>
                    <a:bodyPr/>
                    <a:lstStyle/>
                    <a:p>
                      <a:pPr marL="0" marR="0" algn="ctr" fontAlgn="t">
                        <a:spcBef>
                          <a:spcPts val="0"/>
                        </a:spcBef>
                        <a:spcAft>
                          <a:spcPts val="0"/>
                        </a:spcAft>
                        <a:tabLst>
                          <a:tab pos="400050" algn="dec"/>
                        </a:tabLst>
                      </a:pPr>
                      <a:r>
                        <a:rPr lang="en-US" sz="1500" b="0" i="0" u="none" strike="noStrike">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Min Points:    600</a:t>
                      </a:r>
                      <a:endParaRPr lang="en-US" sz="2500" b="0" i="0" u="none" strike="noStrike">
                        <a:effectLst/>
                        <a:latin typeface="Arial" panose="020B0604020202020204" pitchFamily="34" charset="0"/>
                      </a:endParaRPr>
                    </a:p>
                  </a:txBody>
                  <a:tcPr marL="93494" marR="93494" marT="12985" marB="0">
                    <a:lnL>
                      <a:noFill/>
                    </a:lnL>
                    <a:lnR>
                      <a:noFill/>
                    </a:lnR>
                    <a:lnT>
                      <a:noFill/>
                    </a:lnT>
                    <a:lnB>
                      <a:noFill/>
                    </a:lnB>
                    <a:solidFill>
                      <a:srgbClr val="EDEDED"/>
                    </a:solidFill>
                  </a:tcPr>
                </a:tc>
                <a:tc>
                  <a:txBody>
                    <a:bodyPr/>
                    <a:lstStyle/>
                    <a:p>
                      <a:pPr marL="0" marR="0" algn="ctr" fontAlgn="t">
                        <a:spcBef>
                          <a:spcPts val="0"/>
                        </a:spcBef>
                        <a:spcAft>
                          <a:spcPts val="0"/>
                        </a:spcAft>
                        <a:tabLst>
                          <a:tab pos="400050" algn="dec"/>
                        </a:tabLst>
                      </a:pPr>
                      <a:r>
                        <a:rPr lang="en-US" sz="1500" b="0" i="0" u="none" strike="noStrike" dirty="0">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Par:  1500</a:t>
                      </a:r>
                      <a:endParaRPr lang="en-US" sz="2500" b="0" i="0" u="none" strike="noStrike" dirty="0">
                        <a:effectLst/>
                        <a:latin typeface="Arial" panose="020B0604020202020204" pitchFamily="34" charset="0"/>
                      </a:endParaRPr>
                    </a:p>
                  </a:txBody>
                  <a:tcPr marL="93494" marR="93494" marT="12985" marB="0">
                    <a:lnL>
                      <a:noFill/>
                    </a:lnL>
                    <a:lnR>
                      <a:noFill/>
                    </a:lnR>
                    <a:lnT>
                      <a:noFill/>
                    </a:lnT>
                    <a:lnB>
                      <a:noFill/>
                    </a:lnB>
                    <a:solidFill>
                      <a:srgbClr val="EDEDED"/>
                    </a:solidFill>
                  </a:tcPr>
                </a:tc>
                <a:extLst>
                  <a:ext uri="{0D108BD9-81ED-4DB2-BD59-A6C34878D82A}">
                    <a16:rowId xmlns:a16="http://schemas.microsoft.com/office/drawing/2014/main" val="1627672903"/>
                  </a:ext>
                </a:extLst>
              </a:tr>
              <a:tr h="291390">
                <a:tc>
                  <a:txBody>
                    <a:bodyPr/>
                    <a:lstStyle/>
                    <a:p>
                      <a:pPr marL="342900" marR="0" indent="-342900" algn="l" fontAlgn="t">
                        <a:spcBef>
                          <a:spcPts val="0"/>
                        </a:spcBef>
                        <a:spcAft>
                          <a:spcPts val="0"/>
                        </a:spcAft>
                        <a:buClrTx/>
                        <a:buSzPts val="1100"/>
                        <a:buFont typeface="+mj-lt"/>
                        <a:buAutoNum type="arabicPeriod" startAt="2"/>
                        <a:tabLst>
                          <a:tab pos="400050" algn="dec"/>
                        </a:tabLst>
                      </a:pPr>
                      <a:r>
                        <a:rPr lang="en-US" sz="1500" b="0" i="0" u="none" strike="noStrike" dirty="0">
                          <a:effectLst/>
                          <a:latin typeface="Arial Nova" panose="020B0504020202020204" pitchFamily="34" charset="0"/>
                          <a:ea typeface="Calibri" panose="020F0502020204030204" pitchFamily="34" charset="0"/>
                          <a:cs typeface="Arial" panose="020B0604020202020204" pitchFamily="34" charset="0"/>
                        </a:rPr>
                        <a:t>Chapter Technology Transfer (CTTC)</a:t>
                      </a:r>
                      <a:endParaRPr lang="en-US" sz="1500" b="0" i="0" u="none" strike="noStrike" dirty="0">
                        <a:effectLst/>
                        <a:latin typeface="Arial" panose="020B0604020202020204" pitchFamily="34" charset="0"/>
                      </a:endParaRPr>
                    </a:p>
                  </a:txBody>
                  <a:tcPr marL="93494" marR="93494" marT="12985" marB="0">
                    <a:lnL>
                      <a:noFill/>
                    </a:lnL>
                    <a:lnR>
                      <a:noFill/>
                    </a:lnR>
                    <a:lnT>
                      <a:noFill/>
                    </a:lnT>
                    <a:lnB>
                      <a:noFill/>
                    </a:lnB>
                    <a:noFill/>
                  </a:tcPr>
                </a:tc>
                <a:tc>
                  <a:txBody>
                    <a:bodyPr/>
                    <a:lstStyle/>
                    <a:p>
                      <a:pPr marL="0" marR="0" algn="ctr" fontAlgn="t">
                        <a:spcBef>
                          <a:spcPts val="0"/>
                        </a:spcBef>
                        <a:spcAft>
                          <a:spcPts val="0"/>
                        </a:spcAft>
                        <a:tabLst>
                          <a:tab pos="400050" algn="dec"/>
                        </a:tabLst>
                      </a:pPr>
                      <a:r>
                        <a:rPr lang="en-US" sz="1500" b="0" i="0" u="none" strike="noStrike">
                          <a:effectLst/>
                          <a:latin typeface="Arial Nova" panose="020B0504020202020204" pitchFamily="34" charset="0"/>
                          <a:ea typeface="Calibri" panose="020F0502020204030204" pitchFamily="34" charset="0"/>
                          <a:cs typeface="Times New Roman" panose="02020603050405020304" pitchFamily="18" charset="0"/>
                        </a:rPr>
                        <a:t>Min Points:    550</a:t>
                      </a:r>
                      <a:endParaRPr lang="en-US" sz="2500" b="0" i="0" u="none" strike="noStrike">
                        <a:effectLst/>
                        <a:latin typeface="Arial" panose="020B0604020202020204" pitchFamily="34" charset="0"/>
                      </a:endParaRPr>
                    </a:p>
                  </a:txBody>
                  <a:tcPr marL="93494" marR="93494" marT="12985" marB="0">
                    <a:lnL>
                      <a:noFill/>
                    </a:lnL>
                    <a:lnR>
                      <a:noFill/>
                    </a:lnR>
                    <a:lnT>
                      <a:noFill/>
                    </a:lnT>
                    <a:lnB>
                      <a:noFill/>
                    </a:lnB>
                    <a:noFill/>
                  </a:tcPr>
                </a:tc>
                <a:tc>
                  <a:txBody>
                    <a:bodyPr/>
                    <a:lstStyle/>
                    <a:p>
                      <a:pPr marL="0" marR="0" algn="ctr" fontAlgn="t">
                        <a:spcBef>
                          <a:spcPts val="0"/>
                        </a:spcBef>
                        <a:spcAft>
                          <a:spcPts val="0"/>
                        </a:spcAft>
                        <a:tabLst>
                          <a:tab pos="400050" algn="dec"/>
                        </a:tabLst>
                      </a:pPr>
                      <a:r>
                        <a:rPr lang="en-US" sz="1500" b="0" i="0" u="none" strike="noStrike">
                          <a:effectLst/>
                          <a:latin typeface="Arial Nova" panose="020B0504020202020204" pitchFamily="34" charset="0"/>
                          <a:ea typeface="Calibri" panose="020F0502020204030204" pitchFamily="34" charset="0"/>
                          <a:cs typeface="Times New Roman" panose="02020603050405020304" pitchFamily="18" charset="0"/>
                        </a:rPr>
                        <a:t>Par:  1500</a:t>
                      </a:r>
                      <a:endParaRPr lang="en-US" sz="2500" b="0" i="0" u="none" strike="noStrike">
                        <a:effectLst/>
                        <a:latin typeface="Arial" panose="020B0604020202020204" pitchFamily="34" charset="0"/>
                      </a:endParaRPr>
                    </a:p>
                  </a:txBody>
                  <a:tcPr marL="93494" marR="93494" marT="12985" marB="0">
                    <a:lnL>
                      <a:noFill/>
                    </a:lnL>
                    <a:lnR>
                      <a:noFill/>
                    </a:lnR>
                    <a:lnT>
                      <a:noFill/>
                    </a:lnT>
                    <a:lnB>
                      <a:noFill/>
                    </a:lnB>
                    <a:noFill/>
                  </a:tcPr>
                </a:tc>
                <a:extLst>
                  <a:ext uri="{0D108BD9-81ED-4DB2-BD59-A6C34878D82A}">
                    <a16:rowId xmlns:a16="http://schemas.microsoft.com/office/drawing/2014/main" val="1581873725"/>
                  </a:ext>
                </a:extLst>
              </a:tr>
              <a:tr h="291390">
                <a:tc>
                  <a:txBody>
                    <a:bodyPr/>
                    <a:lstStyle/>
                    <a:p>
                      <a:pPr marL="347472" marR="0" indent="-347472" algn="l" fontAlgn="t">
                        <a:spcBef>
                          <a:spcPts val="0"/>
                        </a:spcBef>
                        <a:spcAft>
                          <a:spcPts val="0"/>
                        </a:spcAft>
                        <a:buClrTx/>
                        <a:buSzPts val="1100"/>
                        <a:buFont typeface="+mj-lt"/>
                        <a:buAutoNum type="arabicPeriod" startAt="3"/>
                        <a:tabLst>
                          <a:tab pos="400050" algn="dec"/>
                        </a:tabLst>
                      </a:pPr>
                      <a:r>
                        <a:rPr lang="en-US" sz="1500" b="0" i="0" u="none" strike="noStrike" dirty="0">
                          <a:solidFill>
                            <a:srgbClr val="000000"/>
                          </a:solidFill>
                          <a:effectLst/>
                          <a:latin typeface="Arial Nova" panose="020B0504020202020204" pitchFamily="34" charset="0"/>
                          <a:ea typeface="Calibri" panose="020F0502020204030204" pitchFamily="34" charset="0"/>
                          <a:cs typeface="Arial" panose="020B0604020202020204" pitchFamily="34" charset="0"/>
                        </a:rPr>
                        <a:t>Government Affairs (GA)</a:t>
                      </a:r>
                      <a:endParaRPr lang="en-US" sz="1500" b="0" i="0" u="none" strike="noStrike" dirty="0">
                        <a:effectLst/>
                        <a:latin typeface="Arial" panose="020B0604020202020204" pitchFamily="34" charset="0"/>
                      </a:endParaRPr>
                    </a:p>
                  </a:txBody>
                  <a:tcPr marL="93494" marR="93494" marT="12985" marB="0">
                    <a:lnL>
                      <a:noFill/>
                    </a:lnL>
                    <a:lnR>
                      <a:noFill/>
                    </a:lnR>
                    <a:lnT>
                      <a:noFill/>
                    </a:lnT>
                    <a:lnB>
                      <a:noFill/>
                    </a:lnB>
                    <a:solidFill>
                      <a:srgbClr val="EDEDED"/>
                    </a:solidFill>
                  </a:tcPr>
                </a:tc>
                <a:tc>
                  <a:txBody>
                    <a:bodyPr/>
                    <a:lstStyle/>
                    <a:p>
                      <a:pPr marL="0" marR="0" algn="ctr" fontAlgn="t">
                        <a:spcBef>
                          <a:spcPts val="0"/>
                        </a:spcBef>
                        <a:spcAft>
                          <a:spcPts val="0"/>
                        </a:spcAft>
                        <a:tabLst>
                          <a:tab pos="400050" algn="dec"/>
                        </a:tabLst>
                      </a:pPr>
                      <a:r>
                        <a:rPr lang="en-US" sz="1500" b="0" i="0" u="none" strike="noStrike">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Min Points:    500</a:t>
                      </a:r>
                      <a:endParaRPr lang="en-US" sz="2500" b="0" i="0" u="none" strike="noStrike">
                        <a:effectLst/>
                        <a:latin typeface="Arial" panose="020B0604020202020204" pitchFamily="34" charset="0"/>
                      </a:endParaRPr>
                    </a:p>
                  </a:txBody>
                  <a:tcPr marL="93494" marR="93494" marT="12985" marB="0">
                    <a:lnL>
                      <a:noFill/>
                    </a:lnL>
                    <a:lnR>
                      <a:noFill/>
                    </a:lnR>
                    <a:lnT>
                      <a:noFill/>
                    </a:lnT>
                    <a:lnB>
                      <a:noFill/>
                    </a:lnB>
                    <a:solidFill>
                      <a:srgbClr val="EDEDED"/>
                    </a:solidFill>
                  </a:tcPr>
                </a:tc>
                <a:tc>
                  <a:txBody>
                    <a:bodyPr/>
                    <a:lstStyle/>
                    <a:p>
                      <a:pPr marL="0" marR="0" algn="ctr" fontAlgn="t">
                        <a:spcBef>
                          <a:spcPts val="0"/>
                        </a:spcBef>
                        <a:spcAft>
                          <a:spcPts val="0"/>
                        </a:spcAft>
                        <a:tabLst>
                          <a:tab pos="400050" algn="dec"/>
                        </a:tabLst>
                      </a:pPr>
                      <a:r>
                        <a:rPr lang="en-US" sz="1500" b="0" i="0" u="none" strike="noStrike">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Par:  1250</a:t>
                      </a:r>
                      <a:endParaRPr lang="en-US" sz="2500" b="0" i="0" u="none" strike="noStrike">
                        <a:effectLst/>
                        <a:latin typeface="Arial" panose="020B0604020202020204" pitchFamily="34" charset="0"/>
                      </a:endParaRPr>
                    </a:p>
                  </a:txBody>
                  <a:tcPr marL="93494" marR="93494" marT="12985" marB="0">
                    <a:lnL>
                      <a:noFill/>
                    </a:lnL>
                    <a:lnR>
                      <a:noFill/>
                    </a:lnR>
                    <a:lnT>
                      <a:noFill/>
                    </a:lnT>
                    <a:lnB>
                      <a:noFill/>
                    </a:lnB>
                    <a:solidFill>
                      <a:srgbClr val="EDEDED"/>
                    </a:solidFill>
                  </a:tcPr>
                </a:tc>
                <a:extLst>
                  <a:ext uri="{0D108BD9-81ED-4DB2-BD59-A6C34878D82A}">
                    <a16:rowId xmlns:a16="http://schemas.microsoft.com/office/drawing/2014/main" val="3535761524"/>
                  </a:ext>
                </a:extLst>
              </a:tr>
              <a:tr h="291390">
                <a:tc>
                  <a:txBody>
                    <a:bodyPr/>
                    <a:lstStyle/>
                    <a:p>
                      <a:pPr marL="347472" marR="0" indent="-347472" algn="l" fontAlgn="t">
                        <a:spcBef>
                          <a:spcPts val="0"/>
                        </a:spcBef>
                        <a:spcAft>
                          <a:spcPts val="0"/>
                        </a:spcAft>
                        <a:buClrTx/>
                        <a:buSzPts val="1100"/>
                        <a:buFont typeface="+mj-lt"/>
                        <a:buAutoNum type="arabicPeriod" startAt="4"/>
                        <a:tabLst>
                          <a:tab pos="400050" algn="dec"/>
                        </a:tabLst>
                      </a:pPr>
                      <a:r>
                        <a:rPr lang="en-US" sz="1500" b="0" i="0" u="none" strike="noStrike" dirty="0">
                          <a:effectLst/>
                          <a:latin typeface="Arial Nova" panose="020B0504020202020204" pitchFamily="34" charset="0"/>
                          <a:ea typeface="Calibri" panose="020F0502020204030204" pitchFamily="34" charset="0"/>
                          <a:cs typeface="Arial" panose="020B0604020202020204" pitchFamily="34" charset="0"/>
                        </a:rPr>
                        <a:t>Membership Promotion (MP)</a:t>
                      </a:r>
                      <a:endParaRPr lang="en-US" sz="1500" b="0" i="0" u="none" strike="noStrike" dirty="0">
                        <a:effectLst/>
                        <a:latin typeface="Arial" panose="020B0604020202020204" pitchFamily="34" charset="0"/>
                      </a:endParaRPr>
                    </a:p>
                  </a:txBody>
                  <a:tcPr marL="93494" marR="93494" marT="12985" marB="0">
                    <a:lnL>
                      <a:noFill/>
                    </a:lnL>
                    <a:lnR>
                      <a:noFill/>
                    </a:lnR>
                    <a:lnT>
                      <a:noFill/>
                    </a:lnT>
                    <a:lnB>
                      <a:noFill/>
                    </a:lnB>
                    <a:noFill/>
                  </a:tcPr>
                </a:tc>
                <a:tc>
                  <a:txBody>
                    <a:bodyPr/>
                    <a:lstStyle/>
                    <a:p>
                      <a:pPr marL="0" marR="0" algn="ctr" fontAlgn="t">
                        <a:spcBef>
                          <a:spcPts val="0"/>
                        </a:spcBef>
                        <a:spcAft>
                          <a:spcPts val="0"/>
                        </a:spcAft>
                        <a:tabLst>
                          <a:tab pos="400050" algn="dec"/>
                        </a:tabLst>
                      </a:pPr>
                      <a:r>
                        <a:rPr lang="en-US" sz="1500" b="0" i="0" u="none" strike="noStrike">
                          <a:effectLst/>
                          <a:latin typeface="Arial Nova" panose="020B0504020202020204" pitchFamily="34" charset="0"/>
                          <a:ea typeface="Calibri" panose="020F0502020204030204" pitchFamily="34" charset="0"/>
                          <a:cs typeface="Times New Roman" panose="02020603050405020304" pitchFamily="18" charset="0"/>
                        </a:rPr>
                        <a:t>Min Points:  1000</a:t>
                      </a:r>
                      <a:endParaRPr lang="en-US" sz="2500" b="0" i="0" u="none" strike="noStrike">
                        <a:effectLst/>
                        <a:latin typeface="Arial" panose="020B0604020202020204" pitchFamily="34" charset="0"/>
                      </a:endParaRPr>
                    </a:p>
                  </a:txBody>
                  <a:tcPr marL="93494" marR="93494" marT="12985" marB="0">
                    <a:lnL>
                      <a:noFill/>
                    </a:lnL>
                    <a:lnR>
                      <a:noFill/>
                    </a:lnR>
                    <a:lnT>
                      <a:noFill/>
                    </a:lnT>
                    <a:lnB>
                      <a:noFill/>
                    </a:lnB>
                    <a:noFill/>
                  </a:tcPr>
                </a:tc>
                <a:tc>
                  <a:txBody>
                    <a:bodyPr/>
                    <a:lstStyle/>
                    <a:p>
                      <a:pPr marL="0" marR="0" algn="ctr" fontAlgn="t">
                        <a:spcBef>
                          <a:spcPts val="0"/>
                        </a:spcBef>
                        <a:spcAft>
                          <a:spcPts val="0"/>
                        </a:spcAft>
                        <a:tabLst>
                          <a:tab pos="400050" algn="dec"/>
                        </a:tabLst>
                      </a:pPr>
                      <a:r>
                        <a:rPr lang="en-US" sz="1500" b="0" i="0" u="none" strike="noStrike">
                          <a:effectLst/>
                          <a:latin typeface="Arial Nova" panose="020B0504020202020204" pitchFamily="34" charset="0"/>
                          <a:ea typeface="Calibri" panose="020F0502020204030204" pitchFamily="34" charset="0"/>
                          <a:cs typeface="Times New Roman" panose="02020603050405020304" pitchFamily="18" charset="0"/>
                        </a:rPr>
                        <a:t>Par:  1600</a:t>
                      </a:r>
                      <a:endParaRPr lang="en-US" sz="2500" b="0" i="0" u="none" strike="noStrike">
                        <a:effectLst/>
                        <a:latin typeface="Arial" panose="020B0604020202020204" pitchFamily="34" charset="0"/>
                      </a:endParaRPr>
                    </a:p>
                  </a:txBody>
                  <a:tcPr marL="93494" marR="93494" marT="12985" marB="0">
                    <a:lnL>
                      <a:noFill/>
                    </a:lnL>
                    <a:lnR>
                      <a:noFill/>
                    </a:lnR>
                    <a:lnT>
                      <a:noFill/>
                    </a:lnT>
                    <a:lnB>
                      <a:noFill/>
                    </a:lnB>
                    <a:noFill/>
                  </a:tcPr>
                </a:tc>
                <a:extLst>
                  <a:ext uri="{0D108BD9-81ED-4DB2-BD59-A6C34878D82A}">
                    <a16:rowId xmlns:a16="http://schemas.microsoft.com/office/drawing/2014/main" val="3926487424"/>
                  </a:ext>
                </a:extLst>
              </a:tr>
              <a:tr h="292951">
                <a:tc>
                  <a:txBody>
                    <a:bodyPr/>
                    <a:lstStyle/>
                    <a:p>
                      <a:pPr marL="347472" marR="0" indent="-347472" algn="l" fontAlgn="t">
                        <a:spcBef>
                          <a:spcPts val="0"/>
                        </a:spcBef>
                        <a:spcAft>
                          <a:spcPts val="0"/>
                        </a:spcAft>
                        <a:buClrTx/>
                        <a:buSzPts val="1100"/>
                        <a:buFont typeface="+mj-lt"/>
                        <a:buAutoNum type="arabicPeriod" startAt="5"/>
                        <a:tabLst>
                          <a:tab pos="400050" algn="dec"/>
                        </a:tabLst>
                      </a:pPr>
                      <a:r>
                        <a:rPr lang="en-US" sz="1500" b="0" i="0" u="none" strike="noStrike" dirty="0">
                          <a:solidFill>
                            <a:srgbClr val="000000"/>
                          </a:solidFill>
                          <a:effectLst/>
                          <a:latin typeface="Arial Nova" panose="020B0504020202020204" pitchFamily="34" charset="0"/>
                          <a:ea typeface="Calibri" panose="020F0502020204030204" pitchFamily="34" charset="0"/>
                          <a:cs typeface="Arial" panose="020B0604020202020204" pitchFamily="34" charset="0"/>
                        </a:rPr>
                        <a:t>Research Promotion (RP) </a:t>
                      </a:r>
                      <a:r>
                        <a:rPr lang="en-US" sz="1400" b="0" i="0" u="none" strike="noStrike" dirty="0">
                          <a:solidFill>
                            <a:srgbClr val="FF0000"/>
                          </a:solidFill>
                          <a:effectLst/>
                          <a:latin typeface="Arial Nova" panose="020B0504020202020204" pitchFamily="34" charset="0"/>
                          <a:ea typeface="Calibri" panose="020F0502020204030204" pitchFamily="34" charset="0"/>
                          <a:cs typeface="Arial" panose="020B0604020202020204" pitchFamily="34" charset="0"/>
                        </a:rPr>
                        <a:t>(Staff assigns points)</a:t>
                      </a:r>
                      <a:endParaRPr lang="en-US" sz="1500" b="0" i="0" u="none" strike="noStrike" dirty="0">
                        <a:effectLst/>
                        <a:latin typeface="Arial" panose="020B0604020202020204" pitchFamily="34" charset="0"/>
                      </a:endParaRPr>
                    </a:p>
                  </a:txBody>
                  <a:tcPr marL="93494" marR="93494" marT="12985" marB="0">
                    <a:lnL>
                      <a:noFill/>
                    </a:lnL>
                    <a:lnR>
                      <a:noFill/>
                    </a:lnR>
                    <a:lnT>
                      <a:noFill/>
                    </a:lnT>
                    <a:lnB>
                      <a:noFill/>
                    </a:lnB>
                    <a:solidFill>
                      <a:srgbClr val="EDEDED"/>
                    </a:solidFill>
                  </a:tcPr>
                </a:tc>
                <a:tc>
                  <a:txBody>
                    <a:bodyPr/>
                    <a:lstStyle/>
                    <a:p>
                      <a:pPr marL="0" marR="0" algn="ctr" fontAlgn="t">
                        <a:spcBef>
                          <a:spcPts val="0"/>
                        </a:spcBef>
                        <a:spcAft>
                          <a:spcPts val="0"/>
                        </a:spcAft>
                        <a:tabLst>
                          <a:tab pos="400050" algn="dec"/>
                        </a:tabLst>
                      </a:pPr>
                      <a:r>
                        <a:rPr lang="en-US" sz="1500" b="0" i="0" u="none" strike="noStrike" dirty="0">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Min Points:    800</a:t>
                      </a:r>
                      <a:endParaRPr lang="en-US" sz="2500" b="0" i="0" u="none" strike="noStrike" dirty="0">
                        <a:effectLst/>
                        <a:latin typeface="Arial" panose="020B0604020202020204" pitchFamily="34" charset="0"/>
                      </a:endParaRPr>
                    </a:p>
                  </a:txBody>
                  <a:tcPr marL="93494" marR="93494" marT="12985" marB="0">
                    <a:lnL>
                      <a:noFill/>
                    </a:lnL>
                    <a:lnR>
                      <a:noFill/>
                    </a:lnR>
                    <a:lnT>
                      <a:noFill/>
                    </a:lnT>
                    <a:lnB>
                      <a:noFill/>
                    </a:lnB>
                    <a:solidFill>
                      <a:srgbClr val="EDEDED"/>
                    </a:solidFill>
                  </a:tcPr>
                </a:tc>
                <a:tc>
                  <a:txBody>
                    <a:bodyPr/>
                    <a:lstStyle/>
                    <a:p>
                      <a:pPr marL="0" marR="0" algn="ctr" fontAlgn="t">
                        <a:spcBef>
                          <a:spcPts val="0"/>
                        </a:spcBef>
                        <a:spcAft>
                          <a:spcPts val="0"/>
                        </a:spcAft>
                        <a:tabLst>
                          <a:tab pos="400050" algn="dec"/>
                        </a:tabLst>
                      </a:pPr>
                      <a:r>
                        <a:rPr lang="en-US" sz="1500" b="0" i="0" u="none" strike="noStrike" dirty="0">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Par:  1050</a:t>
                      </a:r>
                      <a:endParaRPr lang="en-US" sz="2500" b="0" i="0" u="none" strike="noStrike" dirty="0">
                        <a:effectLst/>
                        <a:latin typeface="Arial" panose="020B0604020202020204" pitchFamily="34" charset="0"/>
                      </a:endParaRPr>
                    </a:p>
                  </a:txBody>
                  <a:tcPr marL="93494" marR="93494" marT="12985" marB="0">
                    <a:lnL>
                      <a:noFill/>
                    </a:lnL>
                    <a:lnR>
                      <a:noFill/>
                    </a:lnR>
                    <a:lnT>
                      <a:noFill/>
                    </a:lnT>
                    <a:lnB>
                      <a:noFill/>
                    </a:lnB>
                    <a:solidFill>
                      <a:srgbClr val="EDEDED"/>
                    </a:solidFill>
                  </a:tcPr>
                </a:tc>
                <a:extLst>
                  <a:ext uri="{0D108BD9-81ED-4DB2-BD59-A6C34878D82A}">
                    <a16:rowId xmlns:a16="http://schemas.microsoft.com/office/drawing/2014/main" val="3067149912"/>
                  </a:ext>
                </a:extLst>
              </a:tr>
              <a:tr h="291390">
                <a:tc>
                  <a:txBody>
                    <a:bodyPr/>
                    <a:lstStyle/>
                    <a:p>
                      <a:pPr marL="347472" marR="0" indent="-347472" algn="l" fontAlgn="t">
                        <a:spcBef>
                          <a:spcPts val="0"/>
                        </a:spcBef>
                        <a:spcAft>
                          <a:spcPts val="0"/>
                        </a:spcAft>
                        <a:buClrTx/>
                        <a:buSzPts val="1100"/>
                        <a:buFont typeface="+mj-lt"/>
                        <a:buAutoNum type="arabicPeriod" startAt="6"/>
                        <a:tabLst>
                          <a:tab pos="400050" algn="dec"/>
                        </a:tabLst>
                      </a:pPr>
                      <a:r>
                        <a:rPr lang="en-US" sz="1500" b="0" i="0" u="none" strike="noStrike" dirty="0">
                          <a:effectLst/>
                          <a:latin typeface="Arial Nova" panose="020B0504020202020204" pitchFamily="34" charset="0"/>
                          <a:ea typeface="Calibri" panose="020F0502020204030204" pitchFamily="34" charset="0"/>
                          <a:cs typeface="Arial" panose="020B0604020202020204" pitchFamily="34" charset="0"/>
                        </a:rPr>
                        <a:t>Student Activities (SA)</a:t>
                      </a:r>
                      <a:endParaRPr lang="en-US" sz="1500" b="0" i="0" u="none" strike="noStrike" dirty="0">
                        <a:effectLst/>
                        <a:latin typeface="Arial" panose="020B0604020202020204" pitchFamily="34" charset="0"/>
                      </a:endParaRPr>
                    </a:p>
                  </a:txBody>
                  <a:tcPr marL="93494" marR="93494" marT="12985" marB="0">
                    <a:lnL>
                      <a:noFill/>
                    </a:lnL>
                    <a:lnR>
                      <a:noFill/>
                    </a:lnR>
                    <a:lnT>
                      <a:noFill/>
                    </a:lnT>
                    <a:lnB>
                      <a:noFill/>
                    </a:lnB>
                    <a:noFill/>
                  </a:tcPr>
                </a:tc>
                <a:tc>
                  <a:txBody>
                    <a:bodyPr/>
                    <a:lstStyle/>
                    <a:p>
                      <a:pPr marL="0" marR="0" algn="ctr" fontAlgn="t">
                        <a:spcBef>
                          <a:spcPts val="0"/>
                        </a:spcBef>
                        <a:spcAft>
                          <a:spcPts val="0"/>
                        </a:spcAft>
                        <a:tabLst>
                          <a:tab pos="400050" algn="dec"/>
                        </a:tabLst>
                      </a:pPr>
                      <a:r>
                        <a:rPr lang="en-US" sz="1500" b="0" i="0" u="none" strike="noStrike">
                          <a:effectLst/>
                          <a:latin typeface="Arial Nova" panose="020B0504020202020204" pitchFamily="34" charset="0"/>
                          <a:ea typeface="Calibri" panose="020F0502020204030204" pitchFamily="34" charset="0"/>
                          <a:cs typeface="Times New Roman" panose="02020603050405020304" pitchFamily="18" charset="0"/>
                        </a:rPr>
                        <a:t>Min Points:    500</a:t>
                      </a:r>
                      <a:endParaRPr lang="en-US" sz="2500" b="0" i="0" u="none" strike="noStrike">
                        <a:effectLst/>
                        <a:latin typeface="Arial" panose="020B0604020202020204" pitchFamily="34" charset="0"/>
                      </a:endParaRPr>
                    </a:p>
                  </a:txBody>
                  <a:tcPr marL="93494" marR="93494" marT="12985" marB="0">
                    <a:lnL>
                      <a:noFill/>
                    </a:lnL>
                    <a:lnR>
                      <a:noFill/>
                    </a:lnR>
                    <a:lnT>
                      <a:noFill/>
                    </a:lnT>
                    <a:lnB>
                      <a:noFill/>
                    </a:lnB>
                    <a:noFill/>
                  </a:tcPr>
                </a:tc>
                <a:tc>
                  <a:txBody>
                    <a:bodyPr/>
                    <a:lstStyle/>
                    <a:p>
                      <a:pPr marL="0" marR="0" algn="ctr" fontAlgn="t">
                        <a:spcBef>
                          <a:spcPts val="0"/>
                        </a:spcBef>
                        <a:spcAft>
                          <a:spcPts val="0"/>
                        </a:spcAft>
                        <a:tabLst>
                          <a:tab pos="400050" algn="dec"/>
                        </a:tabLst>
                      </a:pPr>
                      <a:r>
                        <a:rPr lang="en-US" sz="1500" b="0" i="0" u="none" strike="noStrike">
                          <a:effectLst/>
                          <a:latin typeface="Arial Nova" panose="020B0504020202020204" pitchFamily="34" charset="0"/>
                          <a:ea typeface="Calibri" panose="020F0502020204030204" pitchFamily="34" charset="0"/>
                          <a:cs typeface="Times New Roman" panose="02020603050405020304" pitchFamily="18" charset="0"/>
                        </a:rPr>
                        <a:t>Par:    800</a:t>
                      </a:r>
                      <a:endParaRPr lang="en-US" sz="2500" b="0" i="0" u="none" strike="noStrike">
                        <a:effectLst/>
                        <a:latin typeface="Arial" panose="020B0604020202020204" pitchFamily="34" charset="0"/>
                      </a:endParaRPr>
                    </a:p>
                  </a:txBody>
                  <a:tcPr marL="93494" marR="93494" marT="12985" marB="0">
                    <a:lnL>
                      <a:noFill/>
                    </a:lnL>
                    <a:lnR>
                      <a:noFill/>
                    </a:lnR>
                    <a:lnT>
                      <a:noFill/>
                    </a:lnT>
                    <a:lnB>
                      <a:noFill/>
                    </a:lnB>
                    <a:noFill/>
                  </a:tcPr>
                </a:tc>
                <a:extLst>
                  <a:ext uri="{0D108BD9-81ED-4DB2-BD59-A6C34878D82A}">
                    <a16:rowId xmlns:a16="http://schemas.microsoft.com/office/drawing/2014/main" val="2885817441"/>
                  </a:ext>
                </a:extLst>
              </a:tr>
              <a:tr h="291390">
                <a:tc>
                  <a:txBody>
                    <a:bodyPr/>
                    <a:lstStyle/>
                    <a:p>
                      <a:pPr marL="347472" marR="0" indent="-347472" algn="l" fontAlgn="t">
                        <a:spcBef>
                          <a:spcPts val="0"/>
                        </a:spcBef>
                        <a:spcAft>
                          <a:spcPts val="0"/>
                        </a:spcAft>
                        <a:buClrTx/>
                        <a:buSzPts val="1100"/>
                        <a:buFont typeface="+mj-lt"/>
                        <a:buAutoNum type="arabicPeriod" startAt="7"/>
                        <a:tabLst>
                          <a:tab pos="400050" algn="dec"/>
                        </a:tabLst>
                      </a:pPr>
                      <a:r>
                        <a:rPr lang="en-US" sz="1500" b="0" i="0" u="none" strike="noStrike" dirty="0">
                          <a:solidFill>
                            <a:srgbClr val="000000"/>
                          </a:solidFill>
                          <a:effectLst/>
                          <a:latin typeface="Arial Nova" panose="020B0504020202020204" pitchFamily="34" charset="0"/>
                          <a:ea typeface="Calibri" panose="020F0502020204030204" pitchFamily="34" charset="0"/>
                          <a:cs typeface="Arial" panose="020B0604020202020204" pitchFamily="34" charset="0"/>
                        </a:rPr>
                        <a:t>Young Engineers in ASHRAE (YEA)</a:t>
                      </a:r>
                      <a:endParaRPr lang="en-US" sz="1500" b="0" i="0" u="none" strike="noStrike" dirty="0">
                        <a:effectLst/>
                        <a:latin typeface="Arial" panose="020B0604020202020204" pitchFamily="34" charset="0"/>
                      </a:endParaRPr>
                    </a:p>
                  </a:txBody>
                  <a:tcPr marL="93494" marR="93494" marT="12985" marB="0">
                    <a:lnL>
                      <a:noFill/>
                    </a:lnL>
                    <a:lnR>
                      <a:noFill/>
                    </a:lnR>
                    <a:lnT>
                      <a:noFill/>
                    </a:lnT>
                    <a:lnB>
                      <a:noFill/>
                    </a:lnB>
                    <a:solidFill>
                      <a:srgbClr val="EDEDED"/>
                    </a:solidFill>
                  </a:tcPr>
                </a:tc>
                <a:tc>
                  <a:txBody>
                    <a:bodyPr/>
                    <a:lstStyle/>
                    <a:p>
                      <a:pPr marL="0" marR="0" algn="ctr" fontAlgn="t">
                        <a:spcBef>
                          <a:spcPts val="0"/>
                        </a:spcBef>
                        <a:spcAft>
                          <a:spcPts val="0"/>
                        </a:spcAft>
                        <a:tabLst>
                          <a:tab pos="400050" algn="dec"/>
                        </a:tabLst>
                      </a:pPr>
                      <a:r>
                        <a:rPr lang="en-US" sz="1500" b="0" i="0" u="none" strike="noStrike">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Min Points:    300</a:t>
                      </a:r>
                      <a:endParaRPr lang="en-US" sz="2500" b="0" i="0" u="none" strike="noStrike">
                        <a:effectLst/>
                        <a:latin typeface="Arial" panose="020B0604020202020204" pitchFamily="34" charset="0"/>
                      </a:endParaRPr>
                    </a:p>
                  </a:txBody>
                  <a:tcPr marL="93494" marR="93494" marT="12985" marB="0">
                    <a:lnL>
                      <a:noFill/>
                    </a:lnL>
                    <a:lnR>
                      <a:noFill/>
                    </a:lnR>
                    <a:lnT>
                      <a:noFill/>
                    </a:lnT>
                    <a:lnB>
                      <a:noFill/>
                    </a:lnB>
                    <a:solidFill>
                      <a:srgbClr val="EDEDED"/>
                    </a:solidFill>
                  </a:tcPr>
                </a:tc>
                <a:tc>
                  <a:txBody>
                    <a:bodyPr/>
                    <a:lstStyle/>
                    <a:p>
                      <a:pPr marL="0" marR="0" algn="ctr" fontAlgn="t">
                        <a:spcBef>
                          <a:spcPts val="0"/>
                        </a:spcBef>
                        <a:spcAft>
                          <a:spcPts val="0"/>
                        </a:spcAft>
                        <a:tabLst>
                          <a:tab pos="400050" algn="dec"/>
                        </a:tabLst>
                      </a:pPr>
                      <a:r>
                        <a:rPr lang="en-US" sz="1500" b="0" i="0" u="none" strike="noStrike">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Par:    900</a:t>
                      </a:r>
                      <a:endParaRPr lang="en-US" sz="2500" b="0" i="0" u="none" strike="noStrike">
                        <a:effectLst/>
                        <a:latin typeface="Arial" panose="020B0604020202020204" pitchFamily="34" charset="0"/>
                      </a:endParaRPr>
                    </a:p>
                  </a:txBody>
                  <a:tcPr marL="93494" marR="93494" marT="12985" marB="0">
                    <a:lnL>
                      <a:noFill/>
                    </a:lnL>
                    <a:lnR>
                      <a:noFill/>
                    </a:lnR>
                    <a:lnT>
                      <a:noFill/>
                    </a:lnT>
                    <a:lnB>
                      <a:noFill/>
                    </a:lnB>
                    <a:solidFill>
                      <a:srgbClr val="EDEDED"/>
                    </a:solidFill>
                  </a:tcPr>
                </a:tc>
                <a:extLst>
                  <a:ext uri="{0D108BD9-81ED-4DB2-BD59-A6C34878D82A}">
                    <a16:rowId xmlns:a16="http://schemas.microsoft.com/office/drawing/2014/main" val="1871943266"/>
                  </a:ext>
                </a:extLst>
              </a:tr>
              <a:tr h="403064">
                <a:tc gridSpan="2">
                  <a:txBody>
                    <a:bodyPr/>
                    <a:lstStyle/>
                    <a:p>
                      <a:pPr marL="0" marR="0" algn="ctr" fontAlgn="t">
                        <a:spcBef>
                          <a:spcPts val="600"/>
                        </a:spcBef>
                        <a:spcAft>
                          <a:spcPts val="0"/>
                        </a:spcAft>
                        <a:tabLst>
                          <a:tab pos="400050" algn="dec"/>
                        </a:tabLst>
                      </a:pPr>
                      <a:r>
                        <a:rPr lang="en-US" sz="1500" b="0" i="0" u="none" strike="noStrike">
                          <a:solidFill>
                            <a:srgbClr val="0070C0"/>
                          </a:solidFill>
                          <a:effectLst/>
                          <a:latin typeface="Arial Nova" panose="020B0504020202020204" pitchFamily="34" charset="0"/>
                          <a:ea typeface="Calibri" panose="020F0502020204030204" pitchFamily="34" charset="0"/>
                          <a:cs typeface="Arial" panose="020B0604020202020204" pitchFamily="34" charset="0"/>
                        </a:rPr>
                        <a:t>Star Award = Par in all categories including these below:</a:t>
                      </a:r>
                      <a:endParaRPr lang="en-US" sz="2500" b="0" i="0" u="none" strike="noStrike">
                        <a:effectLst/>
                        <a:latin typeface="Arial" panose="020B0604020202020204" pitchFamily="34" charset="0"/>
                      </a:endParaRPr>
                    </a:p>
                  </a:txBody>
                  <a:tcPr marL="124659" marR="124659" marT="62329" marB="62329">
                    <a:lnL>
                      <a:noFill/>
                    </a:lnL>
                    <a:lnR>
                      <a:noFill/>
                    </a:lnR>
                    <a:lnT>
                      <a:noFill/>
                    </a:lnT>
                    <a:lnB>
                      <a:noFill/>
                    </a:lnB>
                    <a:noFill/>
                  </a:tcPr>
                </a:tc>
                <a:tc hMerge="1">
                  <a:txBody>
                    <a:bodyPr/>
                    <a:lstStyle/>
                    <a:p>
                      <a:endParaRPr lang="en-US"/>
                    </a:p>
                  </a:txBody>
                  <a:tcPr/>
                </a:tc>
                <a:tc>
                  <a:txBody>
                    <a:bodyPr/>
                    <a:lstStyle/>
                    <a:p>
                      <a:pPr marL="0" marR="0" algn="ctr" fontAlgn="t">
                        <a:spcBef>
                          <a:spcPts val="600"/>
                        </a:spcBef>
                        <a:spcAft>
                          <a:spcPts val="0"/>
                        </a:spcAft>
                        <a:tabLst>
                          <a:tab pos="400050" algn="dec"/>
                        </a:tabLst>
                      </a:pPr>
                      <a:r>
                        <a:rPr lang="en-US" sz="1500" b="0" i="0" u="none" strike="noStrike">
                          <a:effectLst/>
                          <a:latin typeface="Arial Nova" panose="020B0504020202020204" pitchFamily="34" charset="0"/>
                          <a:ea typeface="Calibri" panose="020F0502020204030204" pitchFamily="34" charset="0"/>
                          <a:cs typeface="Times New Roman" panose="02020603050405020304" pitchFamily="18" charset="0"/>
                        </a:rPr>
                        <a:t> </a:t>
                      </a:r>
                      <a:endParaRPr lang="en-US" sz="2500" b="0" i="0" u="none" strike="noStrike">
                        <a:effectLst/>
                        <a:latin typeface="Arial" panose="020B0604020202020204" pitchFamily="34" charset="0"/>
                      </a:endParaRPr>
                    </a:p>
                  </a:txBody>
                  <a:tcPr marL="93494" marR="93494" marT="12985" marB="0">
                    <a:lnL>
                      <a:noFill/>
                    </a:lnL>
                    <a:lnR>
                      <a:noFill/>
                    </a:lnR>
                    <a:lnT>
                      <a:noFill/>
                    </a:lnT>
                    <a:lnB>
                      <a:noFill/>
                    </a:lnB>
                    <a:noFill/>
                  </a:tcPr>
                </a:tc>
                <a:extLst>
                  <a:ext uri="{0D108BD9-81ED-4DB2-BD59-A6C34878D82A}">
                    <a16:rowId xmlns:a16="http://schemas.microsoft.com/office/drawing/2014/main" val="3345789669"/>
                  </a:ext>
                </a:extLst>
              </a:tr>
              <a:tr h="291390">
                <a:tc>
                  <a:txBody>
                    <a:bodyPr/>
                    <a:lstStyle/>
                    <a:p>
                      <a:pPr marL="0" marR="0" indent="0" algn="l" fontAlgn="t">
                        <a:spcBef>
                          <a:spcPts val="0"/>
                        </a:spcBef>
                        <a:spcAft>
                          <a:spcPts val="0"/>
                        </a:spcAft>
                        <a:buFont typeface="+mj-lt"/>
                        <a:buNone/>
                        <a:tabLst>
                          <a:tab pos="400050" algn="dec"/>
                        </a:tabLst>
                      </a:pPr>
                      <a:r>
                        <a:rPr lang="en-US" sz="1500" b="0" i="0" u="none" strike="noStrike" dirty="0">
                          <a:solidFill>
                            <a:srgbClr val="000000"/>
                          </a:solidFill>
                          <a:effectLst/>
                          <a:latin typeface="Arial Nova" panose="020B0504020202020204" pitchFamily="34" charset="0"/>
                          <a:ea typeface="Calibri" panose="020F0502020204030204" pitchFamily="34" charset="0"/>
                          <a:cs typeface="Arial" panose="020B0604020202020204" pitchFamily="34" charset="0"/>
                        </a:rPr>
                        <a:t>Communications</a:t>
                      </a:r>
                      <a:endParaRPr lang="en-US" sz="2500" b="0" i="0" u="none" strike="noStrike" dirty="0">
                        <a:effectLst/>
                        <a:latin typeface="Arial" panose="020B0604020202020204" pitchFamily="34" charset="0"/>
                      </a:endParaRPr>
                    </a:p>
                  </a:txBody>
                  <a:tcPr marL="93494" marR="93494" marT="12985" marB="0">
                    <a:lnL>
                      <a:noFill/>
                    </a:lnL>
                    <a:lnR>
                      <a:noFill/>
                    </a:lnR>
                    <a:lnT>
                      <a:noFill/>
                    </a:lnT>
                    <a:lnB>
                      <a:noFill/>
                    </a:lnB>
                    <a:solidFill>
                      <a:srgbClr val="EDEDED"/>
                    </a:solidFill>
                  </a:tcPr>
                </a:tc>
                <a:tc>
                  <a:txBody>
                    <a:bodyPr/>
                    <a:lstStyle/>
                    <a:p>
                      <a:pPr marL="0" marR="0" algn="ctr" fontAlgn="t">
                        <a:spcBef>
                          <a:spcPts val="0"/>
                        </a:spcBef>
                        <a:spcAft>
                          <a:spcPts val="0"/>
                        </a:spcAft>
                        <a:tabLst>
                          <a:tab pos="400050" algn="dec"/>
                        </a:tabLst>
                      </a:pPr>
                      <a:r>
                        <a:rPr lang="en-US" sz="1500" b="0" i="0" u="none" strike="noStrike">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Min Points:    300</a:t>
                      </a:r>
                      <a:endParaRPr lang="en-US" sz="2500" b="0" i="0" u="none" strike="noStrike">
                        <a:effectLst/>
                        <a:latin typeface="Arial" panose="020B0604020202020204" pitchFamily="34" charset="0"/>
                      </a:endParaRPr>
                    </a:p>
                  </a:txBody>
                  <a:tcPr marL="93494" marR="93494" marT="12985" marB="0">
                    <a:lnL>
                      <a:noFill/>
                    </a:lnL>
                    <a:lnR>
                      <a:noFill/>
                    </a:lnR>
                    <a:lnT>
                      <a:noFill/>
                    </a:lnT>
                    <a:lnB>
                      <a:noFill/>
                    </a:lnB>
                    <a:solidFill>
                      <a:srgbClr val="EDEDED"/>
                    </a:solidFill>
                  </a:tcPr>
                </a:tc>
                <a:tc>
                  <a:txBody>
                    <a:bodyPr/>
                    <a:lstStyle/>
                    <a:p>
                      <a:pPr marL="0" marR="0" algn="ctr" fontAlgn="t">
                        <a:spcBef>
                          <a:spcPts val="0"/>
                        </a:spcBef>
                        <a:spcAft>
                          <a:spcPts val="0"/>
                        </a:spcAft>
                        <a:tabLst>
                          <a:tab pos="400050" algn="dec"/>
                        </a:tabLst>
                      </a:pPr>
                      <a:r>
                        <a:rPr lang="en-US" sz="1500" b="0" i="0" u="none" strike="noStrike">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Par:    700</a:t>
                      </a:r>
                      <a:endParaRPr lang="en-US" sz="2500" b="0" i="0" u="none" strike="noStrike">
                        <a:effectLst/>
                        <a:latin typeface="Arial" panose="020B0604020202020204" pitchFamily="34" charset="0"/>
                      </a:endParaRPr>
                    </a:p>
                  </a:txBody>
                  <a:tcPr marL="93494" marR="93494" marT="12985" marB="0">
                    <a:lnL>
                      <a:noFill/>
                    </a:lnL>
                    <a:lnR>
                      <a:noFill/>
                    </a:lnR>
                    <a:lnT>
                      <a:noFill/>
                    </a:lnT>
                    <a:lnB>
                      <a:noFill/>
                    </a:lnB>
                    <a:solidFill>
                      <a:srgbClr val="EDEDED"/>
                    </a:solidFill>
                  </a:tcPr>
                </a:tc>
                <a:extLst>
                  <a:ext uri="{0D108BD9-81ED-4DB2-BD59-A6C34878D82A}">
                    <a16:rowId xmlns:a16="http://schemas.microsoft.com/office/drawing/2014/main" val="2122686100"/>
                  </a:ext>
                </a:extLst>
              </a:tr>
              <a:tr h="291390">
                <a:tc>
                  <a:txBody>
                    <a:bodyPr/>
                    <a:lstStyle/>
                    <a:p>
                      <a:pPr marL="0" marR="0" algn="l" fontAlgn="t">
                        <a:spcBef>
                          <a:spcPts val="0"/>
                        </a:spcBef>
                        <a:spcAft>
                          <a:spcPts val="0"/>
                        </a:spcAft>
                        <a:tabLst>
                          <a:tab pos="400050" algn="dec"/>
                        </a:tabLst>
                      </a:pPr>
                      <a:r>
                        <a:rPr lang="en-US" sz="1500" b="0" i="0" u="none" strike="noStrike">
                          <a:effectLst/>
                          <a:latin typeface="Arial Nova" panose="020B0504020202020204" pitchFamily="34" charset="0"/>
                          <a:ea typeface="Calibri" panose="020F0502020204030204" pitchFamily="34" charset="0"/>
                          <a:cs typeface="Arial" panose="020B0604020202020204" pitchFamily="34" charset="0"/>
                        </a:rPr>
                        <a:t>Historical</a:t>
                      </a:r>
                      <a:endParaRPr lang="en-US" sz="2500" b="0" i="0" u="none" strike="noStrike">
                        <a:effectLst/>
                        <a:latin typeface="Arial" panose="020B0604020202020204" pitchFamily="34" charset="0"/>
                      </a:endParaRPr>
                    </a:p>
                  </a:txBody>
                  <a:tcPr marL="93494" marR="93494" marT="12985" marB="0">
                    <a:lnL>
                      <a:noFill/>
                    </a:lnL>
                    <a:lnR>
                      <a:noFill/>
                    </a:lnR>
                    <a:lnT>
                      <a:noFill/>
                    </a:lnT>
                    <a:lnB>
                      <a:noFill/>
                    </a:lnB>
                    <a:noFill/>
                  </a:tcPr>
                </a:tc>
                <a:tc>
                  <a:txBody>
                    <a:bodyPr/>
                    <a:lstStyle/>
                    <a:p>
                      <a:pPr marL="0" marR="0" algn="ctr" fontAlgn="t">
                        <a:spcBef>
                          <a:spcPts val="0"/>
                        </a:spcBef>
                        <a:spcAft>
                          <a:spcPts val="0"/>
                        </a:spcAft>
                        <a:tabLst>
                          <a:tab pos="400050" algn="dec"/>
                        </a:tabLst>
                      </a:pPr>
                      <a:r>
                        <a:rPr lang="en-US" sz="1500" b="0" i="0" u="none" strike="noStrike">
                          <a:effectLst/>
                          <a:latin typeface="Arial Nova" panose="020B0504020202020204" pitchFamily="34" charset="0"/>
                          <a:ea typeface="Calibri" panose="020F0502020204030204" pitchFamily="34" charset="0"/>
                          <a:cs typeface="Times New Roman" panose="02020603050405020304" pitchFamily="18" charset="0"/>
                        </a:rPr>
                        <a:t>Min Points:    100</a:t>
                      </a:r>
                      <a:endParaRPr lang="en-US" sz="2500" b="0" i="0" u="none" strike="noStrike">
                        <a:effectLst/>
                        <a:latin typeface="Arial" panose="020B0604020202020204" pitchFamily="34" charset="0"/>
                      </a:endParaRPr>
                    </a:p>
                  </a:txBody>
                  <a:tcPr marL="93494" marR="93494" marT="12985" marB="0">
                    <a:lnL>
                      <a:noFill/>
                    </a:lnL>
                    <a:lnR>
                      <a:noFill/>
                    </a:lnR>
                    <a:lnT>
                      <a:noFill/>
                    </a:lnT>
                    <a:lnB>
                      <a:noFill/>
                    </a:lnB>
                    <a:noFill/>
                  </a:tcPr>
                </a:tc>
                <a:tc>
                  <a:txBody>
                    <a:bodyPr/>
                    <a:lstStyle/>
                    <a:p>
                      <a:pPr marL="0" marR="0" algn="ctr" fontAlgn="t">
                        <a:spcBef>
                          <a:spcPts val="0"/>
                        </a:spcBef>
                        <a:spcAft>
                          <a:spcPts val="0"/>
                        </a:spcAft>
                        <a:tabLst>
                          <a:tab pos="400050" algn="dec"/>
                        </a:tabLst>
                      </a:pPr>
                      <a:r>
                        <a:rPr lang="en-US" sz="1500" b="0" i="0" u="none" strike="noStrike" dirty="0">
                          <a:effectLst/>
                          <a:latin typeface="Arial Nova" panose="020B0504020202020204" pitchFamily="34" charset="0"/>
                          <a:ea typeface="Calibri" panose="020F0502020204030204" pitchFamily="34" charset="0"/>
                          <a:cs typeface="Times New Roman" panose="02020603050405020304" pitchFamily="18" charset="0"/>
                        </a:rPr>
                        <a:t>Par:    500</a:t>
                      </a:r>
                      <a:endParaRPr lang="en-US" sz="2500" b="0" i="0" u="none" strike="noStrike" dirty="0">
                        <a:effectLst/>
                        <a:latin typeface="Arial" panose="020B0604020202020204" pitchFamily="34" charset="0"/>
                      </a:endParaRPr>
                    </a:p>
                  </a:txBody>
                  <a:tcPr marL="93494" marR="93494" marT="12985" marB="0">
                    <a:lnL>
                      <a:noFill/>
                    </a:lnL>
                    <a:lnR>
                      <a:noFill/>
                    </a:lnR>
                    <a:lnT>
                      <a:noFill/>
                    </a:lnT>
                    <a:lnB>
                      <a:noFill/>
                    </a:lnB>
                    <a:noFill/>
                  </a:tcPr>
                </a:tc>
                <a:extLst>
                  <a:ext uri="{0D108BD9-81ED-4DB2-BD59-A6C34878D82A}">
                    <a16:rowId xmlns:a16="http://schemas.microsoft.com/office/drawing/2014/main" val="2043349662"/>
                  </a:ext>
                </a:extLst>
              </a:tr>
            </a:tbl>
          </a:graphicData>
        </a:graphic>
      </p:graphicFrame>
    </p:spTree>
    <p:extLst>
      <p:ext uri="{BB962C8B-B14F-4D97-AF65-F5344CB8AC3E}">
        <p14:creationId xmlns:p14="http://schemas.microsoft.com/office/powerpoint/2010/main" val="232382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AC1F1-F6E7-1390-5640-62A3FEF676D6}"/>
              </a:ext>
            </a:extLst>
          </p:cNvPr>
          <p:cNvSpPr>
            <a:spLocks noGrp="1"/>
          </p:cNvSpPr>
          <p:nvPr>
            <p:ph type="title"/>
          </p:nvPr>
        </p:nvSpPr>
        <p:spPr/>
        <p:txBody>
          <a:bodyPr/>
          <a:lstStyle/>
          <a:p>
            <a:r>
              <a:rPr lang="en-US" dirty="0"/>
              <a:t>PAOE AWARDS</a:t>
            </a:r>
          </a:p>
        </p:txBody>
      </p:sp>
      <p:sp>
        <p:nvSpPr>
          <p:cNvPr id="3" name="Text Placeholder 2">
            <a:extLst>
              <a:ext uri="{FF2B5EF4-FFF2-40B4-BE49-F238E27FC236}">
                <a16:creationId xmlns:a16="http://schemas.microsoft.com/office/drawing/2014/main" id="{5EF48A16-106E-53F5-378E-78DD63834BC3}"/>
              </a:ext>
            </a:extLst>
          </p:cNvPr>
          <p:cNvSpPr>
            <a:spLocks noGrp="1"/>
          </p:cNvSpPr>
          <p:nvPr>
            <p:ph type="body" idx="1"/>
          </p:nvPr>
        </p:nvSpPr>
        <p:spPr/>
        <p:txBody>
          <a:bodyPr/>
          <a:lstStyle/>
          <a:p>
            <a:r>
              <a:rPr lang="en-US" dirty="0"/>
              <a:t>PAOE</a:t>
            </a:r>
          </a:p>
        </p:txBody>
      </p:sp>
      <p:sp>
        <p:nvSpPr>
          <p:cNvPr id="4" name="Content Placeholder 3">
            <a:extLst>
              <a:ext uri="{FF2B5EF4-FFF2-40B4-BE49-F238E27FC236}">
                <a16:creationId xmlns:a16="http://schemas.microsoft.com/office/drawing/2014/main" id="{FB553E85-5696-08B6-337C-555E7C929AB9}"/>
              </a:ext>
            </a:extLst>
          </p:cNvPr>
          <p:cNvSpPr>
            <a:spLocks noGrp="1"/>
          </p:cNvSpPr>
          <p:nvPr>
            <p:ph sz="half" idx="2"/>
          </p:nvPr>
        </p:nvSpPr>
        <p:spPr/>
        <p:txBody>
          <a:bodyPr/>
          <a:lstStyle/>
          <a:p>
            <a:r>
              <a:rPr lang="en-US" dirty="0"/>
              <a:t>Equals minimum in 6 of the 7 categories: CO, CTTC, GAC, MP, RP, SAC and YEA</a:t>
            </a:r>
          </a:p>
          <a:p>
            <a:pPr marL="0" indent="0">
              <a:buNone/>
            </a:pPr>
            <a:endParaRPr lang="en-US" dirty="0"/>
          </a:p>
        </p:txBody>
      </p:sp>
      <p:sp>
        <p:nvSpPr>
          <p:cNvPr id="5" name="Text Placeholder 4">
            <a:extLst>
              <a:ext uri="{FF2B5EF4-FFF2-40B4-BE49-F238E27FC236}">
                <a16:creationId xmlns:a16="http://schemas.microsoft.com/office/drawing/2014/main" id="{37022845-8A1B-29A2-18E0-E68130767F60}"/>
              </a:ext>
            </a:extLst>
          </p:cNvPr>
          <p:cNvSpPr>
            <a:spLocks noGrp="1"/>
          </p:cNvSpPr>
          <p:nvPr>
            <p:ph type="body" sz="quarter" idx="3"/>
          </p:nvPr>
        </p:nvSpPr>
        <p:spPr/>
        <p:txBody>
          <a:bodyPr/>
          <a:lstStyle/>
          <a:p>
            <a:r>
              <a:rPr lang="en-US" dirty="0"/>
              <a:t>SPECIAL CITATION</a:t>
            </a:r>
          </a:p>
        </p:txBody>
      </p:sp>
      <p:sp>
        <p:nvSpPr>
          <p:cNvPr id="6" name="Content Placeholder 5">
            <a:extLst>
              <a:ext uri="{FF2B5EF4-FFF2-40B4-BE49-F238E27FC236}">
                <a16:creationId xmlns:a16="http://schemas.microsoft.com/office/drawing/2014/main" id="{799CDEF9-DD91-489E-6FFF-D6BDCD62CF3F}"/>
              </a:ext>
            </a:extLst>
          </p:cNvPr>
          <p:cNvSpPr>
            <a:spLocks noGrp="1"/>
          </p:cNvSpPr>
          <p:nvPr>
            <p:ph sz="quarter" idx="4"/>
          </p:nvPr>
        </p:nvSpPr>
        <p:spPr/>
        <p:txBody>
          <a:bodyPr/>
          <a:lstStyle/>
          <a:p>
            <a:r>
              <a:rPr lang="en-US" dirty="0"/>
              <a:t>Equals minimum in 6 of the 7 categories, with a minimum of </a:t>
            </a:r>
            <a:r>
              <a:rPr lang="en-US" dirty="0">
                <a:solidFill>
                  <a:srgbClr val="FF0000"/>
                </a:solidFill>
              </a:rPr>
              <a:t>5,800</a:t>
            </a:r>
            <a:r>
              <a:rPr lang="en-US" dirty="0"/>
              <a:t> points</a:t>
            </a:r>
          </a:p>
          <a:p>
            <a:pPr marL="0" indent="0">
              <a:buNone/>
            </a:pPr>
            <a:endParaRPr lang="en-US" dirty="0"/>
          </a:p>
        </p:txBody>
      </p:sp>
      <p:pic>
        <p:nvPicPr>
          <p:cNvPr id="9" name="Picture 8">
            <a:extLst>
              <a:ext uri="{FF2B5EF4-FFF2-40B4-BE49-F238E27FC236}">
                <a16:creationId xmlns:a16="http://schemas.microsoft.com/office/drawing/2014/main" id="{2A0D8EA6-F0C3-552F-86DA-F87679F879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970" t="19483" b="20657"/>
          <a:stretch/>
        </p:blipFill>
        <p:spPr bwMode="auto">
          <a:xfrm>
            <a:off x="914401" y="3929849"/>
            <a:ext cx="2456330" cy="2286000"/>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26A7623A-B3A2-50AA-1FB6-D82FA45496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242" t="20892" b="15493"/>
          <a:stretch/>
        </p:blipFill>
        <p:spPr bwMode="auto">
          <a:xfrm>
            <a:off x="4419601" y="3598324"/>
            <a:ext cx="2108857" cy="2286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7594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6920-3555-E685-8FB0-16EF3A6C2D3E}"/>
              </a:ext>
            </a:extLst>
          </p:cNvPr>
          <p:cNvSpPr>
            <a:spLocks noGrp="1"/>
          </p:cNvSpPr>
          <p:nvPr>
            <p:ph type="title"/>
          </p:nvPr>
        </p:nvSpPr>
        <p:spPr/>
        <p:txBody>
          <a:bodyPr/>
          <a:lstStyle/>
          <a:p>
            <a:r>
              <a:rPr lang="en-US" dirty="0"/>
              <a:t>PAOE AWARDS</a:t>
            </a:r>
          </a:p>
        </p:txBody>
      </p:sp>
      <p:sp>
        <p:nvSpPr>
          <p:cNvPr id="3" name="Text Placeholder 2">
            <a:extLst>
              <a:ext uri="{FF2B5EF4-FFF2-40B4-BE49-F238E27FC236}">
                <a16:creationId xmlns:a16="http://schemas.microsoft.com/office/drawing/2014/main" id="{28D82953-D4A1-DB92-2B3E-E537FF071E34}"/>
              </a:ext>
            </a:extLst>
          </p:cNvPr>
          <p:cNvSpPr>
            <a:spLocks noGrp="1"/>
          </p:cNvSpPr>
          <p:nvPr>
            <p:ph type="body" idx="1"/>
          </p:nvPr>
        </p:nvSpPr>
        <p:spPr/>
        <p:txBody>
          <a:bodyPr/>
          <a:lstStyle/>
          <a:p>
            <a:r>
              <a:rPr lang="en-US" dirty="0"/>
              <a:t>STAR	</a:t>
            </a:r>
          </a:p>
        </p:txBody>
      </p:sp>
      <p:sp>
        <p:nvSpPr>
          <p:cNvPr id="4" name="Content Placeholder 3">
            <a:extLst>
              <a:ext uri="{FF2B5EF4-FFF2-40B4-BE49-F238E27FC236}">
                <a16:creationId xmlns:a16="http://schemas.microsoft.com/office/drawing/2014/main" id="{6496FA3E-1CE2-07B1-9D79-F4DE211A4349}"/>
              </a:ext>
            </a:extLst>
          </p:cNvPr>
          <p:cNvSpPr>
            <a:spLocks noGrp="1"/>
          </p:cNvSpPr>
          <p:nvPr>
            <p:ph sz="half" idx="2"/>
          </p:nvPr>
        </p:nvSpPr>
        <p:spPr/>
        <p:txBody>
          <a:bodyPr/>
          <a:lstStyle/>
          <a:p>
            <a:r>
              <a:rPr lang="en-US" dirty="0"/>
              <a:t>Equals PAR in all categories</a:t>
            </a:r>
          </a:p>
          <a:p>
            <a:pPr marL="0" indent="0">
              <a:buNone/>
            </a:pPr>
            <a:endParaRPr lang="en-US" dirty="0"/>
          </a:p>
        </p:txBody>
      </p:sp>
      <p:sp>
        <p:nvSpPr>
          <p:cNvPr id="5" name="Text Placeholder 4">
            <a:extLst>
              <a:ext uri="{FF2B5EF4-FFF2-40B4-BE49-F238E27FC236}">
                <a16:creationId xmlns:a16="http://schemas.microsoft.com/office/drawing/2014/main" id="{A4DFF415-1E09-C2A5-CC6B-319DB81E008E}"/>
              </a:ext>
            </a:extLst>
          </p:cNvPr>
          <p:cNvSpPr>
            <a:spLocks noGrp="1"/>
          </p:cNvSpPr>
          <p:nvPr>
            <p:ph type="body" sz="quarter" idx="3"/>
          </p:nvPr>
        </p:nvSpPr>
        <p:spPr>
          <a:xfrm>
            <a:off x="3866640" y="2129181"/>
            <a:ext cx="3090672" cy="576262"/>
          </a:xfrm>
        </p:spPr>
        <p:txBody>
          <a:bodyPr/>
          <a:lstStyle/>
          <a:p>
            <a:r>
              <a:rPr lang="en-US" dirty="0"/>
              <a:t>HONOR ROLL</a:t>
            </a:r>
          </a:p>
        </p:txBody>
      </p:sp>
      <p:sp>
        <p:nvSpPr>
          <p:cNvPr id="6" name="Content Placeholder 5">
            <a:extLst>
              <a:ext uri="{FF2B5EF4-FFF2-40B4-BE49-F238E27FC236}">
                <a16:creationId xmlns:a16="http://schemas.microsoft.com/office/drawing/2014/main" id="{24706BA7-947D-FCE5-AD1C-FC0C7495BBD5}"/>
              </a:ext>
            </a:extLst>
          </p:cNvPr>
          <p:cNvSpPr>
            <a:spLocks noGrp="1"/>
          </p:cNvSpPr>
          <p:nvPr>
            <p:ph sz="quarter" idx="4"/>
          </p:nvPr>
        </p:nvSpPr>
        <p:spPr/>
        <p:txBody>
          <a:bodyPr/>
          <a:lstStyle/>
          <a:p>
            <a:r>
              <a:rPr lang="en-US" dirty="0"/>
              <a:t>Equals PAOE for at least four consecutive years</a:t>
            </a:r>
          </a:p>
          <a:p>
            <a:pPr marL="0" indent="0">
              <a:buNone/>
            </a:pPr>
            <a:endParaRPr lang="en-US" dirty="0"/>
          </a:p>
        </p:txBody>
      </p:sp>
      <p:pic>
        <p:nvPicPr>
          <p:cNvPr id="9" name="Picture 8">
            <a:extLst>
              <a:ext uri="{FF2B5EF4-FFF2-40B4-BE49-F238E27FC236}">
                <a16:creationId xmlns:a16="http://schemas.microsoft.com/office/drawing/2014/main" id="{699B9775-1CE8-9A50-751B-802B80774C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73" t="18778" r="4242" b="19249"/>
          <a:stretch/>
        </p:blipFill>
        <p:spPr bwMode="auto">
          <a:xfrm>
            <a:off x="4176013" y="3352800"/>
            <a:ext cx="2528455" cy="2286000"/>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157AC3C8-ED0D-2ACF-79B8-783EEEAA0141}"/>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30000" t="32864" r="29091" b="38732"/>
          <a:stretch/>
        </p:blipFill>
        <p:spPr bwMode="auto">
          <a:xfrm rot="10800000">
            <a:off x="1219200" y="3657600"/>
            <a:ext cx="1285875" cy="11525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431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4A2F2-A54D-1B3D-27E2-626E8E267667}"/>
              </a:ext>
            </a:extLst>
          </p:cNvPr>
          <p:cNvSpPr>
            <a:spLocks noGrp="1"/>
          </p:cNvSpPr>
          <p:nvPr>
            <p:ph type="title"/>
          </p:nvPr>
        </p:nvSpPr>
        <p:spPr/>
        <p:txBody>
          <a:bodyPr/>
          <a:lstStyle/>
          <a:p>
            <a:r>
              <a:rPr lang="en-US" dirty="0"/>
              <a:t>PAOE AWARDS</a:t>
            </a:r>
          </a:p>
        </p:txBody>
      </p:sp>
      <p:sp>
        <p:nvSpPr>
          <p:cNvPr id="3" name="Text Placeholder 2">
            <a:extLst>
              <a:ext uri="{FF2B5EF4-FFF2-40B4-BE49-F238E27FC236}">
                <a16:creationId xmlns:a16="http://schemas.microsoft.com/office/drawing/2014/main" id="{4FDD3A27-CE71-A0CE-5A40-CBA009638BD4}"/>
              </a:ext>
            </a:extLst>
          </p:cNvPr>
          <p:cNvSpPr>
            <a:spLocks noGrp="1"/>
          </p:cNvSpPr>
          <p:nvPr>
            <p:ph type="body" idx="1"/>
          </p:nvPr>
        </p:nvSpPr>
        <p:spPr/>
        <p:txBody>
          <a:bodyPr/>
          <a:lstStyle/>
          <a:p>
            <a:r>
              <a:rPr lang="en-US" dirty="0"/>
              <a:t>HIGH HONOR ROLL	</a:t>
            </a:r>
          </a:p>
        </p:txBody>
      </p:sp>
      <p:sp>
        <p:nvSpPr>
          <p:cNvPr id="4" name="Content Placeholder 3">
            <a:extLst>
              <a:ext uri="{FF2B5EF4-FFF2-40B4-BE49-F238E27FC236}">
                <a16:creationId xmlns:a16="http://schemas.microsoft.com/office/drawing/2014/main" id="{3E002DE7-BD1C-5ADA-D79A-B8329F05E1B2}"/>
              </a:ext>
            </a:extLst>
          </p:cNvPr>
          <p:cNvSpPr>
            <a:spLocks noGrp="1"/>
          </p:cNvSpPr>
          <p:nvPr>
            <p:ph sz="half" idx="2"/>
          </p:nvPr>
        </p:nvSpPr>
        <p:spPr/>
        <p:txBody>
          <a:bodyPr/>
          <a:lstStyle/>
          <a:p>
            <a:r>
              <a:rPr lang="en-US" dirty="0"/>
              <a:t>Equals Star for at least four consecutive years</a:t>
            </a:r>
          </a:p>
          <a:p>
            <a:pPr marL="0" indent="0">
              <a:buNone/>
            </a:pPr>
            <a:endParaRPr lang="en-US" dirty="0"/>
          </a:p>
        </p:txBody>
      </p:sp>
      <p:sp>
        <p:nvSpPr>
          <p:cNvPr id="5" name="Text Placeholder 4">
            <a:extLst>
              <a:ext uri="{FF2B5EF4-FFF2-40B4-BE49-F238E27FC236}">
                <a16:creationId xmlns:a16="http://schemas.microsoft.com/office/drawing/2014/main" id="{7D318271-F6B0-4896-76CD-A1F6A79ECC06}"/>
              </a:ext>
            </a:extLst>
          </p:cNvPr>
          <p:cNvSpPr>
            <a:spLocks noGrp="1"/>
          </p:cNvSpPr>
          <p:nvPr>
            <p:ph type="body" sz="quarter" idx="3"/>
          </p:nvPr>
        </p:nvSpPr>
        <p:spPr/>
        <p:txBody>
          <a:bodyPr/>
          <a:lstStyle/>
          <a:p>
            <a:r>
              <a:rPr lang="en-US" dirty="0"/>
              <a:t>PREMIER</a:t>
            </a:r>
          </a:p>
        </p:txBody>
      </p:sp>
      <p:sp>
        <p:nvSpPr>
          <p:cNvPr id="6" name="Content Placeholder 5">
            <a:extLst>
              <a:ext uri="{FF2B5EF4-FFF2-40B4-BE49-F238E27FC236}">
                <a16:creationId xmlns:a16="http://schemas.microsoft.com/office/drawing/2014/main" id="{D22AE39A-76B8-9E7C-B2B6-FC4753329B65}"/>
              </a:ext>
            </a:extLst>
          </p:cNvPr>
          <p:cNvSpPr>
            <a:spLocks noGrp="1"/>
          </p:cNvSpPr>
          <p:nvPr>
            <p:ph sz="quarter" idx="4"/>
          </p:nvPr>
        </p:nvSpPr>
        <p:spPr/>
        <p:txBody>
          <a:bodyPr/>
          <a:lstStyle/>
          <a:p>
            <a:r>
              <a:rPr lang="en-US" dirty="0"/>
              <a:t>Equals PAOE every year since the chapter’s inception or since 1970; minimum of four years; 1</a:t>
            </a:r>
            <a:r>
              <a:rPr lang="en-US" baseline="30000" dirty="0"/>
              <a:t>st</a:t>
            </a:r>
            <a:r>
              <a:rPr lang="en-US" dirty="0"/>
              <a:t> year excluded</a:t>
            </a:r>
          </a:p>
          <a:p>
            <a:pPr marL="0" indent="0">
              <a:buNone/>
            </a:pPr>
            <a:endParaRPr lang="en-US" dirty="0"/>
          </a:p>
        </p:txBody>
      </p:sp>
      <p:pic>
        <p:nvPicPr>
          <p:cNvPr id="9" name="Picture 8">
            <a:extLst>
              <a:ext uri="{FF2B5EF4-FFF2-40B4-BE49-F238E27FC236}">
                <a16:creationId xmlns:a16="http://schemas.microsoft.com/office/drawing/2014/main" id="{018556B2-791D-0569-8EB3-BA2C7F985F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758" t="19953" b="18545"/>
          <a:stretch/>
        </p:blipFill>
        <p:spPr bwMode="auto">
          <a:xfrm rot="158848">
            <a:off x="914401" y="3387298"/>
            <a:ext cx="2425603" cy="2286000"/>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C11A08ED-82E4-02D3-5B18-47BB1C495E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79" t="19485" r="-3049" b="17721"/>
          <a:stretch/>
        </p:blipFill>
        <p:spPr bwMode="auto">
          <a:xfrm rot="163138">
            <a:off x="4320974" y="4171436"/>
            <a:ext cx="2443007" cy="23251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5493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69D653-A6C6-2454-E333-EE777C058B70}"/>
              </a:ext>
            </a:extLst>
          </p:cNvPr>
          <p:cNvSpPr>
            <a:spLocks noGrp="1"/>
          </p:cNvSpPr>
          <p:nvPr>
            <p:ph type="title"/>
          </p:nvPr>
        </p:nvSpPr>
        <p:spPr/>
        <p:txBody>
          <a:bodyPr/>
          <a:lstStyle/>
          <a:p>
            <a:r>
              <a:rPr lang="en-US" dirty="0"/>
              <a:t>PREMIER CHAPTERS</a:t>
            </a:r>
            <a:br>
              <a:rPr lang="en-US" dirty="0"/>
            </a:br>
            <a:r>
              <a:rPr lang="en-US" dirty="0"/>
              <a:t>8 of 199</a:t>
            </a:r>
          </a:p>
        </p:txBody>
      </p:sp>
      <p:sp>
        <p:nvSpPr>
          <p:cNvPr id="5" name="Text Placeholder 4">
            <a:extLst>
              <a:ext uri="{FF2B5EF4-FFF2-40B4-BE49-F238E27FC236}">
                <a16:creationId xmlns:a16="http://schemas.microsoft.com/office/drawing/2014/main" id="{773F5218-6676-5D91-5C13-421D2119729A}"/>
              </a:ext>
            </a:extLst>
          </p:cNvPr>
          <p:cNvSpPr>
            <a:spLocks noGrp="1"/>
          </p:cNvSpPr>
          <p:nvPr>
            <p:ph type="body" idx="1"/>
          </p:nvPr>
        </p:nvSpPr>
        <p:spPr/>
        <p:txBody>
          <a:bodyPr/>
          <a:lstStyle/>
          <a:p>
            <a:endParaRPr lang="en-US" dirty="0"/>
          </a:p>
        </p:txBody>
      </p:sp>
      <p:sp>
        <p:nvSpPr>
          <p:cNvPr id="6" name="Content Placeholder 5">
            <a:extLst>
              <a:ext uri="{FF2B5EF4-FFF2-40B4-BE49-F238E27FC236}">
                <a16:creationId xmlns:a16="http://schemas.microsoft.com/office/drawing/2014/main" id="{7DB92C92-95D3-0A5B-E3BA-1B6FCC7C2B32}"/>
              </a:ext>
            </a:extLst>
          </p:cNvPr>
          <p:cNvSpPr>
            <a:spLocks noGrp="1"/>
          </p:cNvSpPr>
          <p:nvPr>
            <p:ph sz="half" idx="2"/>
          </p:nvPr>
        </p:nvSpPr>
        <p:spPr/>
        <p:txBody>
          <a:bodyPr/>
          <a:lstStyle/>
          <a:p>
            <a:r>
              <a:rPr lang="en-US" dirty="0"/>
              <a:t>Central Oklahoma (1970)</a:t>
            </a:r>
          </a:p>
          <a:p>
            <a:r>
              <a:rPr lang="en-US" dirty="0"/>
              <a:t>NE Oklahoma (1970)</a:t>
            </a:r>
          </a:p>
          <a:p>
            <a:r>
              <a:rPr lang="en-US" dirty="0"/>
              <a:t>South Dakota (1970)</a:t>
            </a:r>
          </a:p>
          <a:p>
            <a:r>
              <a:rPr lang="en-US" dirty="0"/>
              <a:t>Twin Tiers  (1977)</a:t>
            </a:r>
          </a:p>
          <a:p>
            <a:endParaRPr lang="en-US" dirty="0"/>
          </a:p>
        </p:txBody>
      </p:sp>
      <p:sp>
        <p:nvSpPr>
          <p:cNvPr id="7" name="Text Placeholder 6">
            <a:extLst>
              <a:ext uri="{FF2B5EF4-FFF2-40B4-BE49-F238E27FC236}">
                <a16:creationId xmlns:a16="http://schemas.microsoft.com/office/drawing/2014/main" id="{23CCE7BD-7373-EA59-F94C-56F549D04B05}"/>
              </a:ext>
            </a:extLst>
          </p:cNvPr>
          <p:cNvSpPr>
            <a:spLocks noGrp="1"/>
          </p:cNvSpPr>
          <p:nvPr>
            <p:ph type="body" sz="quarter" idx="3"/>
          </p:nvPr>
        </p:nvSpPr>
        <p:spPr/>
        <p:txBody>
          <a:bodyPr/>
          <a:lstStyle/>
          <a:p>
            <a:endParaRPr lang="en-US" dirty="0"/>
          </a:p>
        </p:txBody>
      </p:sp>
      <p:sp>
        <p:nvSpPr>
          <p:cNvPr id="8" name="Content Placeholder 7">
            <a:extLst>
              <a:ext uri="{FF2B5EF4-FFF2-40B4-BE49-F238E27FC236}">
                <a16:creationId xmlns:a16="http://schemas.microsoft.com/office/drawing/2014/main" id="{BDB9B1BA-A9A4-5607-7B86-9776262E0853}"/>
              </a:ext>
            </a:extLst>
          </p:cNvPr>
          <p:cNvSpPr>
            <a:spLocks noGrp="1"/>
          </p:cNvSpPr>
          <p:nvPr>
            <p:ph sz="quarter" idx="4"/>
          </p:nvPr>
        </p:nvSpPr>
        <p:spPr/>
        <p:txBody>
          <a:bodyPr/>
          <a:lstStyle/>
          <a:p>
            <a:r>
              <a:rPr lang="en-US" dirty="0"/>
              <a:t>Pikes Peak (1987)</a:t>
            </a:r>
          </a:p>
          <a:p>
            <a:r>
              <a:rPr lang="en-US" dirty="0"/>
              <a:t>Thailand (2000)</a:t>
            </a:r>
          </a:p>
          <a:p>
            <a:r>
              <a:rPr lang="en-US" dirty="0"/>
              <a:t>Colombia (2011)</a:t>
            </a:r>
          </a:p>
          <a:p>
            <a:r>
              <a:rPr lang="en-US" dirty="0"/>
              <a:t>West Virginia (2013)</a:t>
            </a:r>
          </a:p>
        </p:txBody>
      </p:sp>
    </p:spTree>
    <p:extLst>
      <p:ext uri="{BB962C8B-B14F-4D97-AF65-F5344CB8AC3E}">
        <p14:creationId xmlns:p14="http://schemas.microsoft.com/office/powerpoint/2010/main" val="4144954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1C0368-E1A2-3353-E512-4E9D66C1E9C1}"/>
              </a:ext>
            </a:extLst>
          </p:cNvPr>
          <p:cNvSpPr>
            <a:spLocks noGrp="1"/>
          </p:cNvSpPr>
          <p:nvPr>
            <p:ph type="ctrTitle"/>
          </p:nvPr>
        </p:nvSpPr>
        <p:spPr/>
        <p:txBody>
          <a:bodyPr/>
          <a:lstStyle/>
          <a:p>
            <a:r>
              <a:rPr lang="en-US" dirty="0"/>
              <a:t>CATEGORIES</a:t>
            </a:r>
          </a:p>
        </p:txBody>
      </p:sp>
      <p:sp>
        <p:nvSpPr>
          <p:cNvPr id="5" name="Subtitle 4">
            <a:extLst>
              <a:ext uri="{FF2B5EF4-FFF2-40B4-BE49-F238E27FC236}">
                <a16:creationId xmlns:a16="http://schemas.microsoft.com/office/drawing/2014/main" id="{A1B11CD8-3036-D65C-D42E-58E3942B108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7480109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2576</TotalTime>
  <Words>1555</Words>
  <Application>Microsoft Office PowerPoint</Application>
  <PresentationFormat>On-screen Show (4:3)</PresentationFormat>
  <Paragraphs>213</Paragraphs>
  <Slides>35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akzidenz-grotesk</vt:lpstr>
      <vt:lpstr>Arial</vt:lpstr>
      <vt:lpstr>Arial Nova</vt:lpstr>
      <vt:lpstr>Calibri</vt:lpstr>
      <vt:lpstr>Calibri Light</vt:lpstr>
      <vt:lpstr>Times New Roman</vt:lpstr>
      <vt:lpstr>Trebuchet MS</vt:lpstr>
      <vt:lpstr>Wingdings 3</vt:lpstr>
      <vt:lpstr>Facet</vt:lpstr>
      <vt:lpstr>TO STRIVE FOR EXCELLENCE</vt:lpstr>
      <vt:lpstr>HISTORY – Origination 1970</vt:lpstr>
      <vt:lpstr>WHAT IS ASHRAE PAOE</vt:lpstr>
      <vt:lpstr>President Ginger Scoggins 2023-24 “Challenge Accepted: Tackling Climate Change”</vt:lpstr>
      <vt:lpstr>PAOE AWARDS</vt:lpstr>
      <vt:lpstr>PAOE AWARDS</vt:lpstr>
      <vt:lpstr>PAOE AWARDS</vt:lpstr>
      <vt:lpstr>PREMIER CHAPTERS 8 of 199</vt:lpstr>
      <vt:lpstr>CATEGORIES</vt:lpstr>
      <vt:lpstr>CHAPTER OPERATIONS</vt:lpstr>
      <vt:lpstr>CHAPTER TECHNOLOGY TRANSFER (CTTC)</vt:lpstr>
      <vt:lpstr>GOVERNMENT AFFAIRS (GAC)</vt:lpstr>
      <vt:lpstr>MEMBERSHIP PROMOTION (MP)</vt:lpstr>
      <vt:lpstr>RP (STAFF ASSIGNS POINTS)</vt:lpstr>
      <vt:lpstr>STUDENT ACTIVITIES (SAC)</vt:lpstr>
      <vt:lpstr>YOUNG ENGINEERS IN ASHRAE</vt:lpstr>
      <vt:lpstr>COMMUNICATIONS (CC)</vt:lpstr>
      <vt:lpstr>HISTORICAL</vt:lpstr>
      <vt:lpstr>INSTRUCTIONS TO ENTER PAOE</vt:lpstr>
      <vt:lpstr>Who has access to enter PAOE points?</vt:lpstr>
      <vt:lpstr>When to enter PAOE points</vt:lpstr>
      <vt:lpstr>Automated PAOE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Automated Line Items</vt:lpstr>
      <vt:lpstr>PowerPoint Presentation</vt:lpstr>
      <vt:lpstr>PowerPoint Presentation</vt:lpstr>
      <vt:lpstr>Questions?</vt:lpstr>
    </vt:vector>
  </TitlesOfParts>
  <Company>ASHRAE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Vickie Grant</dc:creator>
  <cp:lastModifiedBy>Catchings, Tamera</cp:lastModifiedBy>
  <cp:revision>115</cp:revision>
  <dcterms:created xsi:type="dcterms:W3CDTF">2015-02-20T16:47:57Z</dcterms:created>
  <dcterms:modified xsi:type="dcterms:W3CDTF">2024-01-30T18:02:00Z</dcterms:modified>
</cp:coreProperties>
</file>