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7" r:id="rId3"/>
    <p:sldId id="257" r:id="rId4"/>
    <p:sldId id="278" r:id="rId5"/>
    <p:sldId id="276" r:id="rId6"/>
    <p:sldId id="272" r:id="rId7"/>
    <p:sldId id="266" r:id="rId8"/>
    <p:sldId id="259" r:id="rId9"/>
    <p:sldId id="271" r:id="rId10"/>
    <p:sldId id="264" r:id="rId11"/>
    <p:sldId id="269" r:id="rId12"/>
    <p:sldId id="260" r:id="rId13"/>
    <p:sldId id="268" r:id="rId14"/>
    <p:sldId id="262" r:id="rId15"/>
    <p:sldId id="274" r:id="rId16"/>
    <p:sldId id="275" r:id="rId17"/>
    <p:sldId id="26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Kline" initials="TK" lastIdx="1" clrIdx="0">
    <p:extLst>
      <p:ext uri="{19B8F6BF-5375-455C-9EA6-DF929625EA0E}">
        <p15:presenceInfo xmlns:p15="http://schemas.microsoft.com/office/powerpoint/2012/main" userId="Tim Kli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4" autoAdjust="0"/>
    <p:restoredTop sz="65182" autoAdjust="0"/>
  </p:normalViewPr>
  <p:slideViewPr>
    <p:cSldViewPr snapToGrid="0">
      <p:cViewPr varScale="1">
        <p:scale>
          <a:sx n="43" d="100"/>
          <a:sy n="43" d="100"/>
        </p:scale>
        <p:origin x="1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6D061-D0AF-4CD5-AD0C-9581A2AE7A7E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0E487-D3B1-494B-B306-B67AA7679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873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hrae.org/professional-development/ashrae-certification/ashrae-certification-badges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en-US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dirty="0"/>
              <a:t>This brief presentation will be on ASHRAE Certification: what it is, how it works and what the benefits are to the certified professional as well as the employer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00E487-D3B1-494B-B306-B67AA7679C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224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Note: </a:t>
            </a:r>
            <a:r>
              <a:rPr lang="en-US" u="sng" dirty="0"/>
              <a:t>three</a:t>
            </a:r>
            <a:r>
              <a:rPr lang="en-US" dirty="0"/>
              <a:t>-year certification cycle.  So, at</a:t>
            </a:r>
            <a:r>
              <a:rPr lang="en-US" baseline="0" dirty="0"/>
              <a:t> j</a:t>
            </a:r>
            <a:r>
              <a:rPr lang="en-US" dirty="0"/>
              <a:t>ust $133</a:t>
            </a:r>
            <a:r>
              <a:rPr lang="en-US" baseline="0" dirty="0"/>
              <a:t> USD per year, ASHRAE certification is a really great value for Members.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0E487-D3B1-494B-B306-B67AA7679C3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29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dirty="0"/>
              <a:t>Non-native speakers of English may request and receive an additional 30 minutes of testing time.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dirty="0"/>
              <a:t>https://www.ashrae.org/professional-development/ashrae-certification/remote-proctoring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0E487-D3B1-494B-B306-B67AA7679C3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3395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en-US" b="1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dirty="0"/>
              <a:t>The detailed content outline for each</a:t>
            </a:r>
            <a:r>
              <a:rPr lang="en-US" baseline="0" dirty="0"/>
              <a:t> exam, which can be found in the Candidate Guidebook, tells you what is tested and how many questions there will be in each part,</a:t>
            </a:r>
            <a:endParaRPr lang="en-US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dirty="0"/>
              <a:t>The 30-question, online, on-demand certification Practice Exams will help you become more familiar with certification exam content and difficulty.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dirty="0"/>
              <a:t>Note:</a:t>
            </a:r>
            <a:r>
              <a:rPr lang="en-US" baseline="0" dirty="0"/>
              <a:t> neither purchasing an ASHRAE standard or guideline nor taking part in an ASHRAE course is required for success on a Certification exam.</a:t>
            </a:r>
            <a:endParaRPr lang="en-US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baseline="0" dirty="0"/>
              <a:t>Exam questions fall into 3 cognitive groupings: recall, application and analysis.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0E487-D3B1-494B-B306-B67AA7679C3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847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dirty="0"/>
              <a:t>Recertification assures the public, including employers and clients, of continued competence in your chosen field.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dirty="0"/>
              <a:t>PDHs</a:t>
            </a:r>
            <a:r>
              <a:rPr lang="en-US" baseline="0" dirty="0"/>
              <a:t> may be earned via continuing education (online or in-person, college courses, conference education), certification exam development, committee work.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dirty="0"/>
              <a:t>Note: </a:t>
            </a:r>
            <a:r>
              <a:rPr lang="en-US" dirty="0" err="1"/>
              <a:t>BCxPs</a:t>
            </a:r>
            <a:r>
              <a:rPr lang="en-US" dirty="0"/>
              <a:t> and BEAPs need 50 PDHs, but half of these may be earned through work experience.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0E487-D3B1-494B-B306-B67AA7679C3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1915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Wingdings" panose="05000000000000000000" pitchFamily="2" charset="2"/>
              <a:buChar char="ü"/>
            </a:pPr>
            <a:endParaRPr lang="en-US" dirty="0"/>
          </a:p>
          <a:p>
            <a:pPr marL="228600" indent="-228600">
              <a:buFont typeface="Wingdings" panose="05000000000000000000" pitchFamily="2" charset="2"/>
              <a:buChar char="ü"/>
            </a:pPr>
            <a:r>
              <a:rPr lang="en-US" dirty="0"/>
              <a:t>https://www.ashrae.org/professional-development/ashrae-certification/find-an-ashrae-certified-professional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00E487-D3B1-494B-B306-B67AA7679C3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4419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dirty="0"/>
              <a:t>All ASHRAE </a:t>
            </a:r>
            <a:r>
              <a:rPr lang="en-US" dirty="0" err="1"/>
              <a:t>certificants</a:t>
            </a:r>
            <a:r>
              <a:rPr lang="en-US" dirty="0"/>
              <a:t> are issued a certification digital badge.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00E487-D3B1-494B-B306-B67AA7679C3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808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dirty="0"/>
              <a:t>Presenter- be ready to show your own digital badge, including the meta-data, and discuss the various ways you use it and any positive comments folks have made.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dirty="0"/>
              <a:t>Feel free to take your audience to this webpage: </a:t>
            </a:r>
            <a:r>
              <a:rPr lang="en-US" dirty="0">
                <a:hlinkClick r:id="rId3"/>
              </a:rPr>
              <a:t>https://www.ashrae.org/professional-development/ashrae-certification/ashrae-certification-badges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00E487-D3B1-494B-B306-B67AA7679C3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6147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The website landing page for</a:t>
            </a:r>
            <a:r>
              <a:rPr lang="en-US" baseline="0" dirty="0"/>
              <a:t> each certification and the respective certification </a:t>
            </a:r>
            <a:r>
              <a:rPr lang="en-US" i="1" baseline="0" dirty="0"/>
              <a:t>Candidate Guidebooks </a:t>
            </a:r>
            <a:r>
              <a:rPr lang="en-US" baseline="0" dirty="0"/>
              <a:t>are great starting points for those interested in learning more.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0E487-D3B1-494B-B306-B67AA7679C3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53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b="1" dirty="0"/>
              <a:t>- Insert Name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00E487-D3B1-494B-B306-B67AA7679C3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16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ü"/>
            </a:pPr>
            <a:endParaRPr lang="en-US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dirty="0"/>
              <a:t>Since the first program was founded in 2007, over 3,750 ASHRAE certifications</a:t>
            </a:r>
            <a:r>
              <a:rPr lang="en-US" baseline="0" dirty="0"/>
              <a:t> have been earned.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dirty="0"/>
              <a:t>Feel free to take your audience to this webpage</a:t>
            </a:r>
            <a:r>
              <a:rPr lang="en-US" baseline="0" dirty="0"/>
              <a:t> and Search for </a:t>
            </a:r>
            <a:r>
              <a:rPr lang="en-US" baseline="0" dirty="0" err="1"/>
              <a:t>certificants</a:t>
            </a:r>
            <a:r>
              <a:rPr lang="en-US" baseline="0" dirty="0"/>
              <a:t> in your Chapter: </a:t>
            </a:r>
            <a:r>
              <a:rPr lang="en-US" b="1" baseline="0" dirty="0">
                <a:solidFill>
                  <a:srgbClr val="0033CC"/>
                </a:solidFill>
              </a:rPr>
              <a:t>https://www.ashrae.org/professional-development/ashrae-certification/find-an-ashrae-certified-professional 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baseline="0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baseline="0" dirty="0"/>
              <a:t>ANSI accreditation ensures ASHRAE programs conform to a rigorous, internationally recognized standard (17024) for personnel certification programs.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baseline="0" dirty="0"/>
              <a:t>The 17024 standard addresses certifying body legal status, management of confidentiality and impartiality, governance, recordkeeping, security, certification scheme requirements, appeals and complaints, among other requirements.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0E487-D3B1-494B-B306-B67AA7679C3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30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b="0" dirty="0"/>
              <a:t>“Key” job tasks = 1) important to successful job performance and 2) frequently done  </a:t>
            </a:r>
          </a:p>
          <a:p>
            <a:pPr marL="171450" indent="-171450">
              <a:buFontTx/>
              <a:buChar char="-"/>
            </a:pPr>
            <a:r>
              <a:rPr lang="en-US" b="0" dirty="0"/>
              <a:t>Passing scores and exam pass rates may be found at ASHRAE.org for each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00E487-D3B1-494B-B306-B67AA7679C3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80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en-US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dirty="0"/>
              <a:t>ASHRAE offers six certification programs in six key built-environment jobs: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dirty="0"/>
              <a:t>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dirty="0"/>
              <a:t>Building Commissioning Professional (</a:t>
            </a:r>
            <a:r>
              <a:rPr lang="en-US" dirty="0" err="1"/>
              <a:t>BCxP</a:t>
            </a:r>
            <a:r>
              <a:rPr lang="en-US" dirty="0"/>
              <a:t>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dirty="0"/>
              <a:t>Building Energy Assessment Professional (BEAP)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dirty="0"/>
              <a:t>Building Energy Modeling Professional (BEMP)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/>
              <a:t>Certified HVAC Designer (CHD)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dirty="0"/>
              <a:t>High-Performance Building Design Professional (HBDP)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dirty="0"/>
              <a:t>Healthcare Facility Design Professional (HFDP)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00E487-D3B1-494B-B306-B67AA7679C3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3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dirty="0"/>
              <a:t>ASHRAE Certification helps Employers identify new-hire talent, saving them time and money.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dirty="0"/>
              <a:t>Top-performing employees want to grow, be challenged and be recognized. Setting ASHRAE Certification as a professional development goal can meet these employee needs, which in turn can improve employee retention.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dirty="0"/>
              <a:t>More than 35 local, state and national government</a:t>
            </a:r>
            <a:r>
              <a:rPr lang="en-US" baseline="0" dirty="0"/>
              <a:t> bodies recognize ASHRAE certifications, including those in Canada and UAE.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0E487-D3B1-494B-B306-B67AA7679C3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56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dirty="0"/>
              <a:t>2021 Survey Data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dirty="0"/>
              <a:t>Third-party validation of critical, job task competency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dirty="0"/>
              <a:t>Improved opportunity for being hired or promoted and to generate new business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dirty="0"/>
              <a:t>Demonstrated commitment to professional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0E487-D3B1-494B-B306-B67AA7679C3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90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dirty="0"/>
              <a:t>Download the Candidate Guidebook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dirty="0"/>
              <a:t>In particular, to determine if you meet the education and work experience criteria to sit for the certification exam, as well as the rules around scheduling and sitting for your certification exam.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0E487-D3B1-494B-B306-B67AA7679C3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172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dirty="0"/>
              <a:t>BEAP and </a:t>
            </a:r>
            <a:r>
              <a:rPr lang="en-US" dirty="0" err="1"/>
              <a:t>BCxP</a:t>
            </a:r>
            <a:r>
              <a:rPr lang="en-US" dirty="0"/>
              <a:t> applications may take approximately 15 minutes to complete.  These applications also are “savable.”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0E487-D3B1-494B-B306-B67AA7679C3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918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386D-D596-43F8-8F7F-EC29E2E0A8BB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" y="0"/>
            <a:ext cx="121811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74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354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386D-D596-43F8-8F7F-EC29E2E0A8BB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387" y="5585093"/>
            <a:ext cx="1114297" cy="77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881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E386D-D596-43F8-8F7F-EC29E2E0A8BB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" y="0"/>
            <a:ext cx="121811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15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hrae.org/certification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ertification@ashrae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726" y="2063632"/>
            <a:ext cx="115901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ASHRAE Certification: </a:t>
            </a:r>
          </a:p>
          <a:p>
            <a:r>
              <a:rPr lang="en-US" sz="4800" dirty="0">
                <a:solidFill>
                  <a:schemeClr val="bg1"/>
                </a:solidFill>
              </a:rPr>
              <a:t>Driving Positive Outcomes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600" dirty="0">
                <a:solidFill>
                  <a:schemeClr val="bg1"/>
                </a:solidFill>
              </a:rPr>
              <a:t>Validation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600" dirty="0">
                <a:solidFill>
                  <a:schemeClr val="bg1"/>
                </a:solidFill>
              </a:rPr>
              <a:t>Recognition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600" dirty="0">
                <a:solidFill>
                  <a:schemeClr val="bg1"/>
                </a:solidFill>
              </a:rPr>
              <a:t>Career Development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500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rebuchet MS" panose="020B0603020202020204" pitchFamily="34" charset="0"/>
              </a:rPr>
              <a:t>Application Fees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1774"/>
            <a:ext cx="10515600" cy="4884035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  <a:buNone/>
            </a:pPr>
            <a:r>
              <a:rPr lang="en-US" sz="3200" b="1" u="sng" dirty="0">
                <a:latin typeface="Trebuchet MS" panose="020B0603020202020204" pitchFamily="34" charset="0"/>
              </a:rPr>
              <a:t>Certification</a:t>
            </a:r>
            <a:endParaRPr lang="en-US" sz="3200" b="1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	USD $395 ASHRAE Member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	USD $235 ASHRAE Developing Economies Member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	USD $595 non-member</a:t>
            </a:r>
          </a:p>
          <a:p>
            <a:pPr>
              <a:buNone/>
            </a:pPr>
            <a:endParaRPr lang="en-US" dirty="0">
              <a:latin typeface="Trebuchet MS" panose="020B0603020202020204" pitchFamily="34" charset="0"/>
            </a:endParaRPr>
          </a:p>
          <a:p>
            <a:pPr>
              <a:spcAft>
                <a:spcPts val="1200"/>
              </a:spcAft>
              <a:buNone/>
            </a:pPr>
            <a:r>
              <a:rPr lang="en-US" sz="3200" b="1" u="sng" dirty="0">
                <a:latin typeface="Trebuchet MS" panose="020B0603020202020204" pitchFamily="34" charset="0"/>
              </a:rPr>
              <a:t>Renewal</a:t>
            </a:r>
            <a:endParaRPr lang="en-US" sz="3200" b="1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	USD $195 ASHRAE Member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	USD $115 ASHRAE Developing Economies Member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	USD $295 non-member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387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8850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latin typeface="Trebuchet MS" panose="020B0603020202020204" pitchFamily="34" charset="0"/>
              </a:rPr>
              <a:t>Step 3 - Schedule an Examination</a:t>
            </a:r>
            <a:br>
              <a:rPr lang="en-US" dirty="0">
                <a:latin typeface="Trebuchet MS" panose="020B0603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4950"/>
            <a:ext cx="10515600" cy="40290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Computer-based testing at over 1,000 locations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Additional 30” for non-native English speakers  </a:t>
            </a:r>
          </a:p>
        </p:txBody>
      </p:sp>
    </p:spTree>
    <p:extLst>
      <p:ext uri="{BB962C8B-B14F-4D97-AF65-F5344CB8AC3E}">
        <p14:creationId xmlns:p14="http://schemas.microsoft.com/office/powerpoint/2010/main" val="2825807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9207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latin typeface="Trebuchet MS" panose="020B0603020202020204" pitchFamily="34" charset="0"/>
              </a:rPr>
              <a:t>Step 4 – Prepare for Your Exam </a:t>
            </a:r>
            <a:br>
              <a:rPr lang="en-US" dirty="0">
                <a:latin typeface="Trebuchet MS" panose="020B0603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2575"/>
            <a:ext cx="10515600" cy="46243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Exam detailed content outline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30-question, online, on-demand certification Practice Exams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ASHRAE standards, guidelines and courses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NEW! Certified HVAC Designer (CHD) Study Guide </a:t>
            </a:r>
          </a:p>
          <a:p>
            <a:pPr lvl="1"/>
            <a:r>
              <a:rPr lang="en-US" dirty="0">
                <a:latin typeface="Trebuchet MS" panose="020B0603020202020204" pitchFamily="34" charset="0"/>
              </a:rPr>
              <a:t>Task-by-task self-assessments linked to resources</a:t>
            </a:r>
          </a:p>
          <a:p>
            <a:pPr lvl="1"/>
            <a:r>
              <a:rPr lang="en-US" dirty="0">
                <a:latin typeface="Trebuchet MS" panose="020B0603020202020204" pitchFamily="34" charset="0"/>
              </a:rPr>
              <a:t>Core and “deep dive” resource break-down</a:t>
            </a:r>
          </a:p>
          <a:p>
            <a:pPr lvl="1"/>
            <a:r>
              <a:rPr lang="en-US" dirty="0">
                <a:latin typeface="Trebuchet MS" panose="020B0603020202020204" pitchFamily="34" charset="0"/>
              </a:rPr>
              <a:t>100-question CHD Practice Exam</a:t>
            </a:r>
          </a:p>
          <a:p>
            <a:pPr lvl="1"/>
            <a:r>
              <a:rPr lang="en-US" dirty="0">
                <a:latin typeface="Trebuchet MS" panose="020B0603020202020204" pitchFamily="34" charset="0"/>
              </a:rPr>
              <a:t>Price: $56 Member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NEW! Building Commissioning Professional (BCxP) &amp; Building Energy Modeling Professional (BEMP) Study Guides </a:t>
            </a:r>
          </a:p>
          <a:p>
            <a:pPr marL="0" indent="0">
              <a:buNone/>
            </a:pPr>
            <a:endParaRPr lang="en-US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771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3812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latin typeface="Trebuchet MS" panose="020B0603020202020204" pitchFamily="34" charset="0"/>
              </a:rPr>
              <a:t>Step 5 - Renew Your Certification </a:t>
            </a:r>
            <a:br>
              <a:rPr lang="en-US" dirty="0">
                <a:latin typeface="Trebuchet MS" panose="020B0603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47672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Demonstrate continuing competence through professional development hours (PDHs)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Three-year recertification cycle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45 PDHs required (</a:t>
            </a:r>
            <a:r>
              <a:rPr lang="en-US" dirty="0" err="1">
                <a:latin typeface="Trebuchet MS" panose="020B0603020202020204" pitchFamily="34" charset="0"/>
              </a:rPr>
              <a:t>BCxP</a:t>
            </a:r>
            <a:r>
              <a:rPr lang="en-US" dirty="0">
                <a:latin typeface="Trebuchet MS" panose="020B0603020202020204" pitchFamily="34" charset="0"/>
              </a:rPr>
              <a:t> and BEAP 50 PDHs) and may be earned in a number of ways</a:t>
            </a:r>
          </a:p>
          <a:p>
            <a:pPr marL="0" indent="0">
              <a:buNone/>
            </a:pPr>
            <a:endParaRPr lang="en-US" dirty="0">
              <a:latin typeface="Trebuchet MS" panose="020B0603020202020204" pitchFamily="34" charset="0"/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31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rebuchet MS" panose="020B0603020202020204" pitchFamily="34" charset="0"/>
              </a:rPr>
              <a:t>Promote Your Certification!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0350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New </a:t>
            </a:r>
            <a:r>
              <a:rPr lang="en-US" dirty="0" err="1">
                <a:latin typeface="Trebuchet MS" panose="020B0603020202020204" pitchFamily="34" charset="0"/>
              </a:rPr>
              <a:t>Certificants</a:t>
            </a:r>
            <a:r>
              <a:rPr lang="en-US" dirty="0">
                <a:latin typeface="Trebuchet MS" panose="020B0603020202020204" pitchFamily="34" charset="0"/>
              </a:rPr>
              <a:t> list published in </a:t>
            </a:r>
            <a:r>
              <a:rPr lang="en-US" i="1" dirty="0">
                <a:latin typeface="Trebuchet MS" panose="020B0603020202020204" pitchFamily="34" charset="0"/>
              </a:rPr>
              <a:t>Insights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Certification earner directory on the ASHRAE Website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Showcase Certification digital badge in all electronic media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Feature Certification designation (e.g. </a:t>
            </a:r>
            <a:r>
              <a:rPr lang="en-US" dirty="0" err="1">
                <a:latin typeface="Trebuchet MS" panose="020B0603020202020204" pitchFamily="34" charset="0"/>
              </a:rPr>
              <a:t>BCxP</a:t>
            </a:r>
            <a:r>
              <a:rPr lang="en-US" dirty="0">
                <a:latin typeface="Trebuchet MS" panose="020B0603020202020204" pitchFamily="34" charset="0"/>
              </a:rPr>
              <a:t>) on business cards, email signatures and websites, as well as in proposals/bids.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749" y="1426028"/>
            <a:ext cx="1781175" cy="126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5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74DC6-43A0-4752-B7FA-0845387A4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Trebuchet MS" panose="020B0603020202020204" pitchFamily="34" charset="0"/>
              </a:rPr>
              <a:t>NEW! Digital Badging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FDC98-7515-44C4-947E-34D8925AF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3665"/>
            <a:ext cx="10515600" cy="479329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Trebuchet MS" panose="020B0603020202020204" pitchFamily="34" charset="0"/>
              </a:rPr>
              <a:t>You’re ASHRAE-Certified. </a:t>
            </a:r>
          </a:p>
          <a:p>
            <a:pPr marL="0" indent="0">
              <a:buNone/>
            </a:pPr>
            <a:r>
              <a:rPr lang="en-US" b="1" dirty="0">
                <a:latin typeface="Trebuchet MS" panose="020B0603020202020204" pitchFamily="34" charset="0"/>
              </a:rPr>
              <a:t>Now Get the Recognition You’ve Earned.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932CD8-C0C7-4612-A7D7-C372A48737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0844" y="2421564"/>
            <a:ext cx="7645082" cy="201487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19513EA-A57E-4D50-90B8-C93013F31D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4582" y="4255973"/>
            <a:ext cx="3717606" cy="1872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439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94254-7A22-44F7-849D-43E550F01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rebuchet MS" panose="020B0603020202020204" pitchFamily="34" charset="0"/>
              </a:rPr>
              <a:t>Digital Badging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4365C-3C59-4A39-8FEC-A7E5251E5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rebuchet MS" panose="020B0603020202020204" pitchFamily="34" charset="0"/>
              </a:rPr>
              <a:t>Embedded metadata uniquely linked to you.</a:t>
            </a:r>
          </a:p>
          <a:p>
            <a:pPr marL="0" indent="0">
              <a:buNone/>
            </a:pPr>
            <a:r>
              <a:rPr lang="en-US" dirty="0">
                <a:latin typeface="Trebuchet MS" panose="020B0603020202020204" pitchFamily="34" charset="0"/>
              </a:rPr>
              <a:t>Third-party validation. </a:t>
            </a:r>
          </a:p>
          <a:p>
            <a:pPr marL="0" indent="0">
              <a:buNone/>
            </a:pPr>
            <a:endParaRPr lang="en-US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Shareable in electronic media, including LinkedIn, email, websites, Facebook and Twitter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Instant recognition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Real-time, third-party verification</a:t>
            </a:r>
          </a:p>
          <a:p>
            <a:pPr marL="0" indent="0">
              <a:buNone/>
            </a:pPr>
            <a:endParaRPr lang="en-US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515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rebuchet MS" panose="020B0603020202020204" pitchFamily="34" charset="0"/>
              </a:rPr>
              <a:t>For More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rebuchet MS" panose="020B0603020202020204" pitchFamily="34" charset="0"/>
              </a:rPr>
              <a:t>Visit</a:t>
            </a:r>
            <a:r>
              <a:rPr lang="en-US" dirty="0">
                <a:latin typeface="Trebuchet MS" panose="020B0603020202020204" pitchFamily="34" charset="0"/>
              </a:rPr>
              <a:t> </a:t>
            </a:r>
            <a:r>
              <a:rPr lang="en-US" dirty="0">
                <a:latin typeface="Trebuchet MS" panose="020B0603020202020204" pitchFamily="34" charset="0"/>
                <a:hlinkClick r:id="rId3"/>
              </a:rPr>
              <a:t>www.ashrae.org/certification</a:t>
            </a:r>
            <a:endParaRPr lang="en-US" dirty="0">
              <a:latin typeface="Trebuchet MS" panose="020B0603020202020204" pitchFamily="34" charset="0"/>
            </a:endParaRP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en-US" b="1" dirty="0">
                <a:latin typeface="Trebuchet MS" panose="020B0603020202020204" pitchFamily="34" charset="0"/>
              </a:rPr>
              <a:t>E-mail</a:t>
            </a:r>
            <a:r>
              <a:rPr lang="en-US" dirty="0">
                <a:latin typeface="Trebuchet MS" panose="020B0603020202020204" pitchFamily="34" charset="0"/>
              </a:rPr>
              <a:t> </a:t>
            </a:r>
            <a:r>
              <a:rPr lang="en-US" dirty="0">
                <a:latin typeface="Trebuchet MS" panose="020B0603020202020204" pitchFamily="34" charset="0"/>
                <a:hlinkClick r:id="rId4"/>
              </a:rPr>
              <a:t>certification@ashrae.org</a:t>
            </a:r>
            <a:endParaRPr lang="en-US" dirty="0">
              <a:latin typeface="Trebuchet MS" panose="020B0603020202020204" pitchFamily="34" charset="0"/>
            </a:endParaRP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en-US" b="1" dirty="0">
                <a:latin typeface="Trebuchet MS" panose="020B0603020202020204" pitchFamily="34" charset="0"/>
              </a:rPr>
              <a:t>Phone </a:t>
            </a:r>
            <a:r>
              <a:rPr lang="en-US" dirty="0">
                <a:latin typeface="Trebuchet MS" panose="020B0603020202020204" pitchFamily="34" charset="0"/>
              </a:rPr>
              <a:t>678-539-1105, or toll-free 1-800-527-4724 (US and Canada) or 404-636-8400 (worldwide)  </a:t>
            </a:r>
          </a:p>
          <a:p>
            <a:pPr marL="0" indent="0">
              <a:spcBef>
                <a:spcPts val="2400"/>
              </a:spcBef>
              <a:buNone/>
            </a:pPr>
            <a:endParaRPr lang="en-US" dirty="0">
              <a:latin typeface="Trebuchet MS" panose="020B0603020202020204" pitchFamily="34" charset="0"/>
            </a:endParaRP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en-US" b="1" dirty="0">
                <a:latin typeface="Trebuchet MS" panose="020B06030202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153810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35275" y="1595283"/>
            <a:ext cx="899508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Guest Facilitator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600" dirty="0">
                <a:solidFill>
                  <a:schemeClr val="bg1"/>
                </a:solidFill>
              </a:rPr>
              <a:t>NAME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031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latin typeface="Trebuchet MS" panose="020B0603020202020204" pitchFamily="34" charset="0"/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None/>
            </a:pPr>
            <a:r>
              <a:rPr lang="en-US" sz="3200" b="1" dirty="0">
                <a:latin typeface="Trebuchet MS" panose="020B0603020202020204" pitchFamily="34" charset="0"/>
              </a:rPr>
              <a:t>ASHRAE Certification Programs</a:t>
            </a:r>
            <a:endParaRPr lang="en-US" sz="3200" dirty="0">
              <a:latin typeface="Trebuchet MS" panose="020B0603020202020204" pitchFamily="34" charset="0"/>
            </a:endParaRPr>
          </a:p>
          <a:p>
            <a:pPr marL="457200" lvl="1" indent="-4572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Ø"/>
            </a:pPr>
            <a:r>
              <a:rPr lang="en-US" sz="2800" dirty="0">
                <a:latin typeface="Trebuchet MS" panose="020B0603020202020204" pitchFamily="34" charset="0"/>
              </a:rPr>
              <a:t>Over 3,750 certifications earned to date</a:t>
            </a:r>
          </a:p>
          <a:p>
            <a:pPr marL="457200" lvl="1" indent="-4572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Ø"/>
            </a:pPr>
            <a:r>
              <a:rPr lang="en-US" sz="2800" dirty="0">
                <a:latin typeface="Trebuchet MS" panose="020B0603020202020204" pitchFamily="34" charset="0"/>
              </a:rPr>
              <a:t>Created to meet industry needs as identified by market research</a:t>
            </a:r>
          </a:p>
          <a:p>
            <a:pPr marL="457200" lvl="1" indent="-4572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Ø"/>
            </a:pPr>
            <a:r>
              <a:rPr lang="en-US" sz="2800" dirty="0">
                <a:latin typeface="Trebuchet MS" panose="020B0603020202020204" pitchFamily="34" charset="0"/>
              </a:rPr>
              <a:t>Developed by subject matter experts, via industry-wide job task analyses</a:t>
            </a:r>
          </a:p>
          <a:p>
            <a:pPr marL="457200" lvl="1" indent="-4572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Ø"/>
            </a:pPr>
            <a:r>
              <a:rPr lang="en-US" sz="2800" dirty="0">
                <a:latin typeface="Trebuchet MS" panose="020B0603020202020204" pitchFamily="34" charset="0"/>
              </a:rPr>
              <a:t>ANSI/ISO/IEC 17024 accredited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699" y="1607003"/>
            <a:ext cx="1781175" cy="12600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6705261-986E-4FB1-AB6D-D9303EDB9A8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800" y="4566199"/>
            <a:ext cx="1473939" cy="1369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40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1D54E-8A33-4EDF-9FD9-1C05ABE7D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rebuchet MS" panose="020B0603020202020204" pitchFamily="34" charset="0"/>
              </a:rPr>
              <a:t>What is “Certification”?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6EE94-6545-497B-A9D5-278FDD61B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Trebuchet MS" panose="020B0603020202020204" pitchFamily="34" charset="0"/>
              </a:rPr>
              <a:t>Validates competency to do a job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Trebuchet MS" panose="020B0603020202020204" pitchFamily="34" charset="0"/>
              </a:rPr>
              <a:t>Examinations based on industry-wide Job Task Analyses (JTA)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Trebuchet MS" panose="020B0603020202020204" pitchFamily="34" charset="0"/>
              </a:rPr>
              <a:t>Exam questions tied to key job tasks identified during the JTA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Trebuchet MS" panose="020B0603020202020204" pitchFamily="34" charset="0"/>
              </a:rPr>
              <a:t>Exam passing scores identified following analysis of candidate data and difficulty of the exam questions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Trebuchet MS" panose="020B0603020202020204" pitchFamily="34" charset="0"/>
              </a:rPr>
              <a:t>Certification Exams have pass – and fail - rates</a:t>
            </a:r>
          </a:p>
        </p:txBody>
      </p:sp>
    </p:spTree>
    <p:extLst>
      <p:ext uri="{BB962C8B-B14F-4D97-AF65-F5344CB8AC3E}">
        <p14:creationId xmlns:p14="http://schemas.microsoft.com/office/powerpoint/2010/main" val="3508801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74DC6-43A0-4752-B7FA-0845387A4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Trebuchet MS" panose="020B0603020202020204" pitchFamily="34" charset="0"/>
              </a:rPr>
              <a:t>ASHRAE Certification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FDC98-7515-44C4-947E-34D8925AF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3665"/>
            <a:ext cx="10515600" cy="479329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Trebuchet MS" panose="020B0603020202020204" pitchFamily="34" charset="0"/>
              </a:rPr>
              <a:t>You’re ASHRAE-Certified. </a:t>
            </a:r>
          </a:p>
          <a:p>
            <a:pPr marL="0" indent="0">
              <a:buNone/>
            </a:pPr>
            <a:r>
              <a:rPr lang="en-US" b="1" dirty="0">
                <a:latin typeface="Trebuchet MS" panose="020B0603020202020204" pitchFamily="34" charset="0"/>
              </a:rPr>
              <a:t>Now Get the Recognition You’ve Earned.</a:t>
            </a:r>
          </a:p>
          <a:p>
            <a:pPr marL="0" indent="0">
              <a:buNone/>
            </a:pPr>
            <a:endParaRPr lang="en-US" b="1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en-US" b="1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en-US" b="1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en-US" b="1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en-US" b="1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en-US" b="1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en-US" b="1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47E2A12-A3C5-47D8-9F47-748D164C22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0844" y="2421564"/>
            <a:ext cx="7645082" cy="20148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D6C4DF0-4B51-47E3-AD53-DFA5416D4F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4582" y="4255973"/>
            <a:ext cx="3717606" cy="1872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772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rebuchet MS" panose="020B0603020202020204" pitchFamily="34" charset="0"/>
              </a:rPr>
              <a:t>Value to Employers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575" y="1466850"/>
            <a:ext cx="11660505" cy="4962525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Trebuchet MS" panose="020B0603020202020204" pitchFamily="34" charset="0"/>
              </a:rPr>
              <a:t>“Value of Certification" Survey Results:</a:t>
            </a:r>
          </a:p>
          <a:p>
            <a:pPr marL="0" indent="0">
              <a:buNone/>
            </a:pPr>
            <a:endParaRPr lang="en-US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>
                <a:latin typeface="Trebuchet MS" panose="020B0603020202020204" pitchFamily="34" charset="0"/>
              </a:rPr>
              <a:t>Certification is evidence of the level of competence attained by a new hire prospect. </a:t>
            </a:r>
            <a:r>
              <a:rPr lang="en-US" dirty="0">
                <a:latin typeface="Trebuchet MS" panose="020B0603020202020204" pitchFamily="34" charset="0"/>
              </a:rPr>
              <a:t>(90%)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>
                <a:latin typeface="Trebuchet MS" panose="020B0603020202020204" pitchFamily="34" charset="0"/>
              </a:rPr>
              <a:t>I have greater confidence in the knowledge and skills of ASHRAE-certified job applicants, than uncertified applicants. </a:t>
            </a:r>
            <a:r>
              <a:rPr lang="en-US" dirty="0">
                <a:latin typeface="Trebuchet MS" panose="020B0603020202020204" pitchFamily="34" charset="0"/>
              </a:rPr>
              <a:t>(85%)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>
                <a:latin typeface="Trebuchet MS" panose="020B0603020202020204" pitchFamily="34" charset="0"/>
              </a:rPr>
              <a:t>ASHRAE Certification has led to additional business opportunities for my company. </a:t>
            </a:r>
            <a:r>
              <a:rPr lang="en-US" dirty="0">
                <a:latin typeface="Trebuchet MS" panose="020B0603020202020204" pitchFamily="34" charset="0"/>
              </a:rPr>
              <a:t>(54%)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317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118" y="400050"/>
            <a:ext cx="10515600" cy="866775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latin typeface="Trebuchet MS" panose="020B0603020202020204" pitchFamily="34" charset="0"/>
              </a:rPr>
              <a:t>Value to Certification Earners</a:t>
            </a:r>
            <a:br>
              <a:rPr lang="en-US" dirty="0">
                <a:latin typeface="Trebuchet MS" panose="020B0603020202020204" pitchFamily="34" charset="0"/>
              </a:rPr>
            </a:br>
            <a:endParaRPr lang="en-US" sz="3200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384" y="1472226"/>
            <a:ext cx="10885232" cy="5093310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dirty="0">
                <a:latin typeface="Trebuchet MS" panose="020B0603020202020204" pitchFamily="34" charset="0"/>
              </a:rPr>
              <a:t>"Value of Certification" Survey Results: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i="1" dirty="0">
                <a:latin typeface="Trebuchet MS" panose="020B0603020202020204" pitchFamily="34" charset="0"/>
              </a:rPr>
              <a:t>ASHRAE Certification has provided me with greater recognition </a:t>
            </a:r>
            <a:r>
              <a:rPr lang="en-US" dirty="0">
                <a:latin typeface="Trebuchet MS" panose="020B0603020202020204" pitchFamily="34" charset="0"/>
              </a:rPr>
              <a:t>(72%)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i="1" dirty="0">
                <a:latin typeface="Trebuchet MS" panose="020B0603020202020204" pitchFamily="34" charset="0"/>
              </a:rPr>
              <a:t>My credibility in the eyes of my colleagues and supervisor has increased. </a:t>
            </a:r>
            <a:r>
              <a:rPr lang="en-US" dirty="0">
                <a:latin typeface="Trebuchet MS" panose="020B0603020202020204" pitchFamily="34" charset="0"/>
              </a:rPr>
              <a:t>(69%)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i="1" dirty="0">
                <a:latin typeface="Trebuchet MS" panose="020B0603020202020204" pitchFamily="34" charset="0"/>
              </a:rPr>
              <a:t>My ASHRAE Certification has helped improve my career opportunities. </a:t>
            </a:r>
            <a:r>
              <a:rPr lang="en-US" dirty="0">
                <a:latin typeface="Trebuchet MS" panose="020B0603020202020204" pitchFamily="34" charset="0"/>
              </a:rPr>
              <a:t>(60%)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i="1" dirty="0">
                <a:latin typeface="Trebuchet MS" panose="020B0603020202020204" pitchFamily="34" charset="0"/>
              </a:rPr>
              <a:t>My earning power has increased. </a:t>
            </a:r>
            <a:r>
              <a:rPr lang="en-US" dirty="0">
                <a:latin typeface="Trebuchet MS" panose="020B0603020202020204" pitchFamily="34" charset="0"/>
              </a:rPr>
              <a:t>(43%)</a:t>
            </a:r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75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0975"/>
            <a:ext cx="10515600" cy="9810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rebuchet MS" panose="020B0603020202020204" pitchFamily="34" charset="0"/>
              </a:rPr>
              <a:t>5 Steps to Earn and Maintain </a:t>
            </a:r>
            <a:br>
              <a:rPr lang="en-US" b="1" dirty="0">
                <a:latin typeface="Trebuchet MS" panose="020B0603020202020204" pitchFamily="34" charset="0"/>
              </a:rPr>
            </a:br>
            <a:r>
              <a:rPr lang="en-US" b="1" dirty="0">
                <a:latin typeface="Trebuchet MS" panose="020B0603020202020204" pitchFamily="34" charset="0"/>
              </a:rPr>
              <a:t>an ASHRAE Certification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8275"/>
            <a:ext cx="10515600" cy="4738688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latin typeface="Trebuchet MS" panose="020B0603020202020204" pitchFamily="34" charset="0"/>
              </a:rPr>
              <a:t>Step 1 </a:t>
            </a:r>
            <a:r>
              <a:rPr lang="en-US" sz="3200" dirty="0">
                <a:latin typeface="Trebuchet MS" panose="020B0603020202020204" pitchFamily="34" charset="0"/>
              </a:rPr>
              <a:t>- Review the Candidate Guidebook </a:t>
            </a:r>
          </a:p>
          <a:p>
            <a:pPr>
              <a:buFontTx/>
              <a:buChar char="-"/>
            </a:pPr>
            <a:r>
              <a:rPr lang="en-US" dirty="0"/>
              <a:t>Eligibility requirements</a:t>
            </a:r>
          </a:p>
          <a:p>
            <a:pPr>
              <a:buFontTx/>
              <a:buChar char="-"/>
            </a:pPr>
            <a:r>
              <a:rPr lang="en-US" dirty="0"/>
              <a:t>Examination details</a:t>
            </a:r>
          </a:p>
          <a:p>
            <a:pPr>
              <a:buFontTx/>
              <a:buChar char="-"/>
            </a:pPr>
            <a:r>
              <a:rPr lang="en-US" dirty="0"/>
              <a:t>Recertification requirements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570" y="2070735"/>
            <a:ext cx="3147060" cy="426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734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3812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latin typeface="Trebuchet MS" panose="020B0603020202020204" pitchFamily="34" charset="0"/>
              </a:rPr>
              <a:t>Step 2- Submit an</a:t>
            </a:r>
            <a:r>
              <a:rPr lang="en-US" sz="4400" dirty="0">
                <a:latin typeface="Trebuchet MS" panose="020B0603020202020204" pitchFamily="34" charset="0"/>
              </a:rPr>
              <a:t> Application</a:t>
            </a:r>
            <a:br>
              <a:rPr lang="en-US" dirty="0">
                <a:latin typeface="Trebuchet MS" panose="020B0603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4950"/>
            <a:ext cx="10515600" cy="4672013"/>
          </a:xfrm>
        </p:spPr>
        <p:txBody>
          <a:bodyPr/>
          <a:lstStyle/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Online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5 minutes to complete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>
                <a:latin typeface="Trebuchet MS" panose="020B0603020202020204" pitchFamily="34" charset="0"/>
              </a:rPr>
              <a:t>Acceptance </a:t>
            </a:r>
            <a:r>
              <a:rPr lang="en-US">
                <a:latin typeface="Trebuchet MS" panose="020B0603020202020204" pitchFamily="34" charset="0"/>
              </a:rPr>
              <a:t>within 7 </a:t>
            </a:r>
            <a:r>
              <a:rPr lang="en-US" dirty="0">
                <a:latin typeface="Trebuchet MS" panose="020B0603020202020204" pitchFamily="34" charset="0"/>
              </a:rPr>
              <a:t>business days</a:t>
            </a:r>
          </a:p>
        </p:txBody>
      </p:sp>
    </p:spTree>
    <p:extLst>
      <p:ext uri="{BB962C8B-B14F-4D97-AF65-F5344CB8AC3E}">
        <p14:creationId xmlns:p14="http://schemas.microsoft.com/office/powerpoint/2010/main" val="2217673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1300</Words>
  <Application>Microsoft Office PowerPoint</Application>
  <PresentationFormat>Widescreen</PresentationFormat>
  <Paragraphs>170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Trebuchet MS</vt:lpstr>
      <vt:lpstr>Wingdings</vt:lpstr>
      <vt:lpstr>Office Theme</vt:lpstr>
      <vt:lpstr>PowerPoint Presentation</vt:lpstr>
      <vt:lpstr>PowerPoint Presentation</vt:lpstr>
      <vt:lpstr>Background</vt:lpstr>
      <vt:lpstr>What is “Certification”? </vt:lpstr>
      <vt:lpstr>ASHRAE Certification</vt:lpstr>
      <vt:lpstr>Value to Employers</vt:lpstr>
      <vt:lpstr>Value to Certification Earners </vt:lpstr>
      <vt:lpstr>5 Steps to Earn and Maintain  an ASHRAE Certification</vt:lpstr>
      <vt:lpstr>Step 2- Submit an Application </vt:lpstr>
      <vt:lpstr>Application Fees</vt:lpstr>
      <vt:lpstr>Step 3 - Schedule an Examination </vt:lpstr>
      <vt:lpstr>Step 4 – Prepare for Your Exam  </vt:lpstr>
      <vt:lpstr>Step 5 - Renew Your Certification  </vt:lpstr>
      <vt:lpstr>Promote Your Certification!</vt:lpstr>
      <vt:lpstr>NEW! Digital Badging</vt:lpstr>
      <vt:lpstr>Digital Badging</vt:lpstr>
      <vt:lpstr>For More Information</vt:lpstr>
    </vt:vector>
  </TitlesOfParts>
  <Company>ASHRAE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Joyce, Megan</dc:creator>
  <cp:lastModifiedBy>Kline, Tim</cp:lastModifiedBy>
  <cp:revision>132</cp:revision>
  <dcterms:created xsi:type="dcterms:W3CDTF">2017-02-06T18:00:44Z</dcterms:created>
  <dcterms:modified xsi:type="dcterms:W3CDTF">2023-02-15T16:47:35Z</dcterms:modified>
</cp:coreProperties>
</file>