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8" r:id="rId3"/>
    <p:sldId id="279" r:id="rId4"/>
    <p:sldId id="280" r:id="rId5"/>
    <p:sldId id="281" r:id="rId6"/>
    <p:sldId id="283" r:id="rId7"/>
    <p:sldId id="284" r:id="rId8"/>
    <p:sldId id="287" r:id="rId9"/>
    <p:sldId id="291" r:id="rId10"/>
    <p:sldId id="292" r:id="rId11"/>
    <p:sldId id="293" r:id="rId12"/>
    <p:sldId id="296" r:id="rId13"/>
    <p:sldId id="294" r:id="rId14"/>
    <p:sldId id="2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051"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Presidential Initiatives Master list is updated annually and can be found in the PAOE Newsletter.  Try to schedule topics that relate to this list, and some of the initiative topics may earn specific PAOE points for your chapter. </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221748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 a presentation giving your members an overview of the available certifications, or dive deeply into a specific certification.</a:t>
            </a:r>
          </a:p>
        </p:txBody>
      </p:sp>
      <p:sp>
        <p:nvSpPr>
          <p:cNvPr id="4" name="Slide Number Placeholder 3"/>
          <p:cNvSpPr>
            <a:spLocks noGrp="1"/>
          </p:cNvSpPr>
          <p:nvPr>
            <p:ph type="sldNum" sz="quarter" idx="5"/>
          </p:nvPr>
        </p:nvSpPr>
        <p:spPr/>
        <p:txBody>
          <a:bodyPr/>
          <a:lstStyle/>
          <a:p>
            <a:fld id="{6BD9E36F-70AF-4D26-A902-3D31186D8AA4}" type="slidenum">
              <a:rPr lang="en-US" smtClean="0"/>
              <a:t>13</a:t>
            </a:fld>
            <a:endParaRPr lang="en-US"/>
          </a:p>
        </p:txBody>
      </p:sp>
    </p:spTree>
    <p:extLst>
      <p:ext uri="{BB962C8B-B14F-4D97-AF65-F5344CB8AC3E}">
        <p14:creationId xmlns:p14="http://schemas.microsoft.com/office/powerpoint/2010/main" val="223843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Presidential Initiatives Master list is updated annually and can be found in the PAOE Newsletter.  Try to schedule topics that relate to this list, and some of the initiative topics may earn specific PAOE points for your chapter. </a:t>
            </a:r>
          </a:p>
        </p:txBody>
      </p:sp>
      <p:sp>
        <p:nvSpPr>
          <p:cNvPr id="4" name="Slide Number Placeholder 3"/>
          <p:cNvSpPr>
            <a:spLocks noGrp="1"/>
          </p:cNvSpPr>
          <p:nvPr>
            <p:ph type="sldNum" sz="quarter" idx="5"/>
          </p:nvPr>
        </p:nvSpPr>
        <p:spPr/>
        <p:txBody>
          <a:bodyPr/>
          <a:lstStyle/>
          <a:p>
            <a:fld id="{6BD9E36F-70AF-4D26-A902-3D31186D8AA4}" type="slidenum">
              <a:rPr lang="en-US" smtClean="0"/>
              <a:t>14</a:t>
            </a:fld>
            <a:endParaRPr lang="en-US"/>
          </a:p>
        </p:txBody>
      </p:sp>
    </p:spTree>
    <p:extLst>
      <p:ext uri="{BB962C8B-B14F-4D97-AF65-F5344CB8AC3E}">
        <p14:creationId xmlns:p14="http://schemas.microsoft.com/office/powerpoint/2010/main" val="157959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a:t>
            </a:r>
            <a:r>
              <a:rPr kumimoji="0" lang="en-US" sz="1200"/>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Panel forums must have a strong moderator to keep the discussion on task. </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5</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7</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11</a:t>
            </a:fld>
            <a:endParaRPr lang="en-US"/>
          </a:p>
        </p:txBody>
      </p:sp>
    </p:spTree>
    <p:extLst>
      <p:ext uri="{BB962C8B-B14F-4D97-AF65-F5344CB8AC3E}">
        <p14:creationId xmlns:p14="http://schemas.microsoft.com/office/powerpoint/2010/main" val="311652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4/28/2023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shrae.org/technical-resources/refriger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shrae.org/file%20library/communities/chapters/distinguished%20lecturers/dl-visit-eval-summary031020.pdf" TargetMode="External"/><Relationship Id="rId4" Type="http://schemas.openxmlformats.org/officeDocument/2006/relationships/hyperlink" Target="https://www.ashrae.org/file%20library/communities/chapters/distinguished%20lecturers/2022-23-complete-distinguished-lecturer-listing---topics--september-2022-.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shrae.org/certifica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shrae.org/file%20library/communities/chapters/ashrae%20chapters/2022-23paoenewsletter-mehboob.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shra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Program Ideas</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Plan technical tours of ice rinks, breweries, food processing plants</a:t>
            </a:r>
          </a:p>
          <a:p>
            <a:r>
              <a:rPr lang="en-US" dirty="0"/>
              <a:t>Use Technical Committees (TC 10 – Refrigeration Systems) for programs topics and news</a:t>
            </a:r>
          </a:p>
          <a:p>
            <a:r>
              <a:rPr lang="en-US" dirty="0"/>
              <a:t>Partner with other organizations related to refrigeration</a:t>
            </a:r>
          </a:p>
          <a:p>
            <a:r>
              <a:rPr lang="en-US" dirty="0"/>
              <a:t>Visit </a:t>
            </a:r>
            <a:r>
              <a:rPr lang="en-US" dirty="0">
                <a:hlinkClick r:id="rId3"/>
              </a:rPr>
              <a:t>Refrigeration (ashrae.org)</a:t>
            </a:r>
            <a:r>
              <a:rPr lang="en-US" dirty="0"/>
              <a:t> for more information</a:t>
            </a:r>
          </a:p>
        </p:txBody>
      </p:sp>
    </p:spTree>
    <p:extLst>
      <p:ext uri="{BB962C8B-B14F-4D97-AF65-F5344CB8AC3E}">
        <p14:creationId xmlns:p14="http://schemas.microsoft.com/office/powerpoint/2010/main" val="284671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dirty="0"/>
              <a:t>ASHRAE Learning Institute (ALI)</a:t>
            </a:r>
            <a:br>
              <a:rPr lang="en-US" sz="2000" dirty="0"/>
            </a:br>
            <a:r>
              <a:rPr lang="en-US" sz="2000" dirty="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4282124" cy="4255709"/>
          </a:xfrm>
        </p:spPr>
        <p:txBody>
          <a:bodyPr>
            <a:normAutofit/>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488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a:xfrm>
            <a:off x="677334" y="609600"/>
            <a:ext cx="8596668" cy="883534"/>
          </a:xfrm>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pPr marL="0" indent="0" algn="ctr">
              <a:buNone/>
            </a:pPr>
            <a:r>
              <a:rPr lang="en-US" dirty="0">
                <a:hlinkClick r:id="rId3"/>
              </a:rPr>
              <a:t>www.ashrae.org/distinguishedlecturers</a:t>
            </a:r>
            <a:endParaRPr lang="en-US" dirty="0"/>
          </a:p>
          <a:p>
            <a:r>
              <a:rPr lang="en-US" dirty="0"/>
              <a:t>Chapter receives excellent lecturer to speak on relevant subjects of interest</a:t>
            </a:r>
          </a:p>
          <a:p>
            <a:r>
              <a:rPr lang="en-US" dirty="0"/>
              <a:t>Opportunity for AIA and GBCI continuing education credits for approved presentations</a:t>
            </a:r>
          </a:p>
          <a:p>
            <a:r>
              <a:rPr lang="en-US" dirty="0"/>
              <a:t>Society pays lecturer’s transportation to city of event</a:t>
            </a:r>
          </a:p>
          <a:p>
            <a:r>
              <a:rPr lang="en-US" dirty="0"/>
              <a:t>Opportunity to work with other Chapters to combine DL visits</a:t>
            </a:r>
          </a:p>
          <a:p>
            <a:r>
              <a:rPr lang="en-US" dirty="0">
                <a:hlinkClick r:id="rId4"/>
              </a:rPr>
              <a:t>Complete listing of Lecturers and topics</a:t>
            </a:r>
            <a:endParaRPr lang="en-US" dirty="0"/>
          </a:p>
          <a:p>
            <a:r>
              <a:rPr lang="en-US" dirty="0">
                <a:hlinkClick r:id="rId5"/>
              </a:rPr>
              <a:t>Lecturer and Topic Ratings</a:t>
            </a:r>
            <a:endParaRPr lang="en-US" dirty="0"/>
          </a:p>
        </p:txBody>
      </p:sp>
    </p:spTree>
    <p:extLst>
      <p:ext uri="{BB962C8B-B14F-4D97-AF65-F5344CB8AC3E}">
        <p14:creationId xmlns:p14="http://schemas.microsoft.com/office/powerpoint/2010/main" val="413596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E2BC7-FBDE-4282-9D48-7501AAD7015A}"/>
              </a:ext>
            </a:extLst>
          </p:cNvPr>
          <p:cNvPicPr>
            <a:picLocks noChangeAspect="1"/>
          </p:cNvPicPr>
          <p:nvPr/>
        </p:nvPicPr>
        <p:blipFill>
          <a:blip r:embed="rId3"/>
          <a:stretch>
            <a:fillRect/>
          </a:stretch>
        </p:blipFill>
        <p:spPr>
          <a:xfrm>
            <a:off x="7998676" y="2476500"/>
            <a:ext cx="1885950" cy="1905000"/>
          </a:xfrm>
          <a:prstGeom prst="rect">
            <a:avLst/>
          </a:prstGeom>
        </p:spPr>
      </p:pic>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a:xfrm>
            <a:off x="677334" y="1518835"/>
            <a:ext cx="7552266" cy="4943958"/>
          </a:xfrm>
        </p:spPr>
        <p:txBody>
          <a:bodyPr>
            <a:normAutofit/>
          </a:bodyPr>
          <a:lstStyle/>
          <a:p>
            <a:r>
              <a:rPr lang="en-US" dirty="0"/>
              <a:t>ASHRAE offers seven certification programs:</a:t>
            </a:r>
          </a:p>
          <a:p>
            <a:pPr lvl="1"/>
            <a:r>
              <a:rPr lang="en-US" dirty="0"/>
              <a:t>Building Commissioning Professional Certification - </a:t>
            </a:r>
            <a:r>
              <a:rPr lang="en-US" b="1" dirty="0" err="1"/>
              <a:t>BCxP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endParaRPr lang="en-US" dirty="0"/>
          </a:p>
          <a:p>
            <a:r>
              <a:rPr lang="en-US" dirty="0"/>
              <a:t>Visit </a:t>
            </a:r>
            <a:r>
              <a:rPr lang="en-US" dirty="0">
                <a:hlinkClick r:id="rId4"/>
              </a:rPr>
              <a:t>www.ashrae.org/certification</a:t>
            </a:r>
            <a:r>
              <a:rPr lang="en-US" dirty="0"/>
              <a:t> for more information</a:t>
            </a:r>
          </a:p>
        </p:txBody>
      </p:sp>
    </p:spTree>
    <p:extLst>
      <p:ext uri="{BB962C8B-B14F-4D97-AF65-F5344CB8AC3E}">
        <p14:creationId xmlns:p14="http://schemas.microsoft.com/office/powerpoint/2010/main" val="380850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Presidential Initiatives</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The </a:t>
            </a:r>
            <a:r>
              <a:rPr lang="en-US" dirty="0">
                <a:hlinkClick r:id="rId3"/>
              </a:rPr>
              <a:t>PAOE newsletter</a:t>
            </a:r>
            <a:r>
              <a:rPr lang="en-US" dirty="0"/>
              <a:t>, instructions, and award descriptions are available at </a:t>
            </a:r>
            <a:r>
              <a:rPr lang="en-US" dirty="0">
                <a:hlinkClick r:id="rId4"/>
              </a:rPr>
              <a:t>www.ashrae.org</a:t>
            </a:r>
            <a:r>
              <a:rPr lang="en-US" dirty="0"/>
              <a:t> </a:t>
            </a:r>
          </a:p>
          <a:p>
            <a:r>
              <a:rPr lang="en-US" dirty="0"/>
              <a:t>2022-23 Presidential Initiatives – CTTC</a:t>
            </a:r>
          </a:p>
          <a:p>
            <a:pPr lvl="1"/>
            <a:r>
              <a:rPr lang="en-US" dirty="0"/>
              <a:t>CT14:  For each chapter meeting presenting a Diversity, Equity, and Inclusion (DEI) program</a:t>
            </a:r>
          </a:p>
          <a:p>
            <a:pPr lvl="1"/>
            <a:r>
              <a:rPr lang="en-US" dirty="0"/>
              <a:t>CT24:  Chapters with at least one Member that serves as a Distinguished Lecturer during the current Society year. (Additional 100 points for Chapters outside of the Unites States that have at least one Member that serves as Distinguished Lecturer.) </a:t>
            </a:r>
          </a:p>
        </p:txBody>
      </p:sp>
    </p:spTree>
    <p:extLst>
      <p:ext uri="{BB962C8B-B14F-4D97-AF65-F5344CB8AC3E}">
        <p14:creationId xmlns:p14="http://schemas.microsoft.com/office/powerpoint/2010/main" val="291701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a:t>Panel programs or forums</a:t>
            </a:r>
          </a:p>
          <a:p>
            <a:pPr>
              <a:buFont typeface="+mj-lt"/>
              <a:buAutoNum type="arabicPeriod"/>
            </a:pPr>
            <a:r>
              <a:rPr lang="en-US"/>
              <a:t>Technical tours/field trips</a:t>
            </a:r>
          </a:p>
          <a:p>
            <a:pPr>
              <a:buFont typeface="+mj-lt"/>
              <a:buAutoNum type="arabicPeriod"/>
            </a:pPr>
            <a:r>
              <a:rPr lang="en-US"/>
              <a:t>Technical/research talks</a:t>
            </a:r>
          </a:p>
          <a:p>
            <a:pPr>
              <a:buFont typeface="+mj-lt"/>
              <a:buAutoNum type="arabicPeriod"/>
            </a:pPr>
            <a:r>
              <a:rPr lang="en-US"/>
              <a:t>Student/Membership Promotion</a:t>
            </a:r>
          </a:p>
          <a:p>
            <a:pPr>
              <a:buFont typeface="+mj-lt"/>
              <a:buAutoNum type="arabicPeriod"/>
            </a:pPr>
            <a:r>
              <a:rPr lang="en-US"/>
              <a:t>CTTC Tech Hours</a:t>
            </a:r>
          </a:p>
          <a:p>
            <a:pPr>
              <a:buFont typeface="+mj-lt"/>
              <a:buAutoNum type="arabicPeriod"/>
            </a:pPr>
            <a:r>
              <a:rPr lang="en-US"/>
              <a:t>All day Chapter seminars</a:t>
            </a:r>
          </a:p>
          <a:p>
            <a:pPr>
              <a:buFont typeface="+mj-lt"/>
              <a:buAutoNum type="arabicPeriod"/>
            </a:pPr>
            <a:r>
              <a:rPr lang="en-US"/>
              <a:t>Co-sponsored conferences/seminars</a:t>
            </a:r>
          </a:p>
          <a:p>
            <a:pPr>
              <a:buFont typeface="+mj-lt"/>
              <a:buAutoNum type="arabicPeriod"/>
            </a:pPr>
            <a:r>
              <a:rPr lang="en-US"/>
              <a:t>National Engineers Week</a:t>
            </a:r>
          </a:p>
          <a:p>
            <a:pPr>
              <a:buFont typeface="+mj-lt"/>
              <a:buAutoNum type="arabicPeriod"/>
            </a:pPr>
            <a:r>
              <a:rPr lang="en-US"/>
              <a:t>Non-technical talk</a:t>
            </a:r>
          </a:p>
          <a:p>
            <a:pPr>
              <a:buFont typeface="+mj-lt"/>
              <a:buAutoNum type="arabicPeriod"/>
            </a:pPr>
            <a:r>
              <a:rPr lang="en-US"/>
              <a:t>Joint meetings – USGBC/AIA</a:t>
            </a:r>
          </a:p>
          <a:p>
            <a:pPr>
              <a:buFont typeface="+mj-lt"/>
              <a:buAutoNum type="arabicPeriod"/>
            </a:pPr>
            <a:r>
              <a:rPr lang="en-US"/>
              <a:t>Facilities management</a:t>
            </a:r>
          </a:p>
          <a:p>
            <a:pPr>
              <a:buFont typeface="+mj-lt"/>
              <a:buAutoNum type="arabicPeriod"/>
            </a:pPr>
            <a:r>
              <a:rPr lang="en-US"/>
              <a:t>Community service activities</a:t>
            </a:r>
            <a:endParaRPr lang="en-US" dirty="0"/>
          </a:p>
        </p:txBody>
      </p:sp>
    </p:spTree>
    <p:extLst>
      <p:ext uri="{BB962C8B-B14F-4D97-AF65-F5344CB8AC3E}">
        <p14:creationId xmlns:p14="http://schemas.microsoft.com/office/powerpoint/2010/main" val="72765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616246"/>
          </a:xfrm>
        </p:spPr>
        <p:txBody>
          <a:bodyPr anchor="ctr">
            <a:normAutofit/>
          </a:bodyPr>
          <a:lstStyle/>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r>
              <a:rPr lang="en-US" sz="1700" dirty="0"/>
              <a:t>Decarbonization</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a:t>
            </a:r>
          </a:p>
          <a:p>
            <a:r>
              <a:rPr lang="en-US" dirty="0"/>
              <a:t>Engineer</a:t>
            </a:r>
          </a:p>
          <a:p>
            <a:r>
              <a:rPr lang="en-US" dirty="0"/>
              <a:t>Architect</a:t>
            </a:r>
          </a:p>
          <a:p>
            <a:r>
              <a:rPr lang="en-US" dirty="0"/>
              <a:t>Owner</a:t>
            </a:r>
          </a:p>
          <a:p>
            <a:r>
              <a:rPr lang="en-US" dirty="0"/>
              <a:t>Code Official</a:t>
            </a:r>
          </a:p>
          <a:p>
            <a:r>
              <a:rPr lang="en-US" dirty="0"/>
              <a:t>Developer</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44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3266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Diversity, Equity, and Inclusion (DEI)</a:t>
            </a:r>
          </a:p>
          <a:p>
            <a:r>
              <a:rPr lang="en-US" dirty="0"/>
              <a:t>Leadership skills</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p:txBody>
      </p:sp>
    </p:spTree>
    <p:extLst>
      <p:ext uri="{BB962C8B-B14F-4D97-AF65-F5344CB8AC3E}">
        <p14:creationId xmlns:p14="http://schemas.microsoft.com/office/powerpoint/2010/main" val="289436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ASHRAE Tech Hour replaced the previous annual web broadcast</a:t>
            </a:r>
          </a:p>
          <a:p>
            <a:pPr>
              <a:lnSpc>
                <a:spcPct val="90000"/>
              </a:lnSpc>
            </a:pPr>
            <a:r>
              <a:rPr lang="en-US" dirty="0"/>
              <a:t>Tech Hour videos are one-hour in length and worth 1 PDH</a:t>
            </a:r>
          </a:p>
          <a:p>
            <a:pPr>
              <a:lnSpc>
                <a:spcPct val="90000"/>
              </a:lnSpc>
            </a:pPr>
            <a:r>
              <a:rPr lang="en-US" dirty="0"/>
              <a:t>2-4 Tech Hours are published each year</a:t>
            </a:r>
          </a:p>
          <a:p>
            <a:pPr>
              <a:lnSpc>
                <a:spcPct val="90000"/>
              </a:lnSpc>
            </a:pPr>
            <a:r>
              <a:rPr lang="en-US" dirty="0"/>
              <a:t>Videos are first available on the ASHRAE 365 app for the first 30 days, then they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1610</TotalTime>
  <Words>1241</Words>
  <Application>Microsoft Office PowerPoint</Application>
  <PresentationFormat>Widescreen</PresentationFormat>
  <Paragraphs>140</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Chapter Program Ideas</vt:lpstr>
      <vt:lpstr>Monthly Program Topics/Formats</vt:lpstr>
      <vt:lpstr>Technical Talks</vt:lpstr>
      <vt:lpstr>Panel Forum</vt:lpstr>
      <vt:lpstr>Field Trips</vt:lpstr>
      <vt:lpstr>Research Talks</vt:lpstr>
      <vt:lpstr>Joint Meetings</vt:lpstr>
      <vt:lpstr>Non-Technical Talks</vt:lpstr>
      <vt:lpstr>Tech Hour</vt:lpstr>
      <vt:lpstr>Don’t Forget the “R” in ASHRAE Refrigeration</vt:lpstr>
      <vt:lpstr>ASHRAE Learning Institute (ALI) Chapter Professional Development</vt:lpstr>
      <vt:lpstr>Distinguished Lecturer (DL) Program</vt:lpstr>
      <vt:lpstr>ASHRAE Certification</vt:lpstr>
      <vt:lpstr>Presidential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Masterson, Rhiannon</cp:lastModifiedBy>
  <cp:revision>26</cp:revision>
  <dcterms:created xsi:type="dcterms:W3CDTF">2021-09-13T20:25:06Z</dcterms:created>
  <dcterms:modified xsi:type="dcterms:W3CDTF">2023-04-28T13:27:02Z</dcterms:modified>
</cp:coreProperties>
</file>