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74" autoAdjust="0"/>
    <p:restoredTop sz="94660"/>
  </p:normalViewPr>
  <p:slideViewPr>
    <p:cSldViewPr snapToGrid="0">
      <p:cViewPr>
        <p:scale>
          <a:sx n="50" d="100"/>
          <a:sy n="50" d="100"/>
        </p:scale>
        <p:origin x="1416" y="4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196751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76833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94657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1321300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38185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914360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16411017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898471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711210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398EF-8A72-492B-B0C3-23C3C0CAA5B1}" type="datetimeFigureOut">
              <a:rPr lang="en-US" smtClean="0"/>
              <a:t>9/13/2021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49893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F398EF-8A72-492B-B0C3-23C3C0CAA5B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98159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7F398EF-8A72-492B-B0C3-23C3C0CAA5B1}" type="datetimeFigureOut">
              <a:rPr lang="en-US" smtClean="0"/>
              <a:t>9/13/2021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419324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F398EF-8A72-492B-B0C3-23C3C0CAA5B1}" type="datetimeFigureOut">
              <a:rPr lang="en-US" smtClean="0"/>
              <a:t>9/13/2021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65592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398EF-8A72-492B-B0C3-23C3C0CAA5B1}" type="datetimeFigureOut">
              <a:rPr lang="en-US" smtClean="0"/>
              <a:t>9/13/2021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320174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398EF-8A72-492B-B0C3-23C3C0CAA5B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802823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F398EF-8A72-492B-B0C3-23C3C0CAA5B1}" type="datetimeFigureOut">
              <a:rPr lang="en-US" smtClean="0"/>
              <a:t>9/13/2021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5859C-C99E-4F06-97E4-CD5BC8880198}" type="slidenum">
              <a:rPr lang="en-US" smtClean="0"/>
              <a:t>‹#›</a:t>
            </a:fld>
            <a:endParaRPr lang="en-US"/>
          </a:p>
        </p:txBody>
      </p:sp>
    </p:spTree>
    <p:extLst>
      <p:ext uri="{BB962C8B-B14F-4D97-AF65-F5344CB8AC3E}">
        <p14:creationId xmlns:p14="http://schemas.microsoft.com/office/powerpoint/2010/main" val="4227868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7F398EF-8A72-492B-B0C3-23C3C0CAA5B1}" type="datetimeFigureOut">
              <a:rPr lang="en-US" smtClean="0"/>
              <a:t>9/13/2021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E55859C-C99E-4F06-97E4-CD5BC8880198}" type="slidenum">
              <a:rPr lang="en-US" smtClean="0"/>
              <a:t>‹#›</a:t>
            </a:fld>
            <a:endParaRPr lang="en-US"/>
          </a:p>
        </p:txBody>
      </p:sp>
    </p:spTree>
    <p:extLst>
      <p:ext uri="{BB962C8B-B14F-4D97-AF65-F5344CB8AC3E}">
        <p14:creationId xmlns:p14="http://schemas.microsoft.com/office/powerpoint/2010/main" val="2984916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ChapterPrograms@ashrae.org" TargetMode="External"/><Relationship Id="rId2" Type="http://schemas.openxmlformats.org/officeDocument/2006/relationships/hyperlink" Target="http://www.ashrae.org/CTTC"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shrae.org/technologyawar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8920-85E9-490F-A681-D4204E64552B}"/>
              </a:ext>
            </a:extLst>
          </p:cNvPr>
          <p:cNvSpPr>
            <a:spLocks noGrp="1"/>
          </p:cNvSpPr>
          <p:nvPr>
            <p:ph type="ctrTitle"/>
          </p:nvPr>
        </p:nvSpPr>
        <p:spPr>
          <a:xfrm>
            <a:off x="4974337" y="1265314"/>
            <a:ext cx="4299666" cy="3249131"/>
          </a:xfrm>
        </p:spPr>
        <p:txBody>
          <a:bodyPr>
            <a:normAutofit/>
          </a:bodyPr>
          <a:lstStyle/>
          <a:p>
            <a:pPr algn="l">
              <a:lnSpc>
                <a:spcPct val="90000"/>
              </a:lnSpc>
            </a:pPr>
            <a:r>
              <a:rPr lang="en-US" sz="4200"/>
              <a:t>Chapter Technology Transfer Committee</a:t>
            </a:r>
            <a:br>
              <a:rPr lang="en-US" sz="4200"/>
            </a:br>
            <a:r>
              <a:rPr lang="en-US" sz="4200"/>
              <a:t>(CTTC) Workshop</a:t>
            </a:r>
          </a:p>
        </p:txBody>
      </p:sp>
      <p:sp>
        <p:nvSpPr>
          <p:cNvPr id="3" name="Subtitle 2">
            <a:extLst>
              <a:ext uri="{FF2B5EF4-FFF2-40B4-BE49-F238E27FC236}">
                <a16:creationId xmlns:a16="http://schemas.microsoft.com/office/drawing/2014/main" id="{8AC0107A-A183-422E-8147-FDE45BACEE46}"/>
              </a:ext>
            </a:extLst>
          </p:cNvPr>
          <p:cNvSpPr>
            <a:spLocks noGrp="1"/>
          </p:cNvSpPr>
          <p:nvPr>
            <p:ph type="subTitle" idx="1"/>
          </p:nvPr>
        </p:nvSpPr>
        <p:spPr>
          <a:xfrm>
            <a:off x="4974336" y="4514446"/>
            <a:ext cx="4299666" cy="871042"/>
          </a:xfrm>
        </p:spPr>
        <p:txBody>
          <a:bodyPr>
            <a:normAutofit/>
          </a:bodyPr>
          <a:lstStyle/>
          <a:p>
            <a:pPr algn="l"/>
            <a:r>
              <a:rPr lang="en-US" dirty="0"/>
              <a:t>CTTC/Refrigeration Awards Program</a:t>
            </a:r>
            <a:endParaRPr lang="en-US"/>
          </a:p>
          <a:p>
            <a:pPr algn="l"/>
            <a:r>
              <a:rPr lang="en-US" dirty="0"/>
              <a:t>2021</a:t>
            </a:r>
            <a:endParaRPr lang="en-US"/>
          </a:p>
        </p:txBody>
      </p:sp>
      <p:sp>
        <p:nvSpPr>
          <p:cNvPr id="10" name="Isosceles Triangle 9">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blue and white logo&#10;&#10;Description automatically generated with low confidence">
            <a:extLst>
              <a:ext uri="{FF2B5EF4-FFF2-40B4-BE49-F238E27FC236}">
                <a16:creationId xmlns:a16="http://schemas.microsoft.com/office/drawing/2014/main" id="{FA6AB03C-7A85-4670-8811-C240CFF7A9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604" y="2125453"/>
            <a:ext cx="3765692" cy="2615064"/>
          </a:xfrm>
          <a:prstGeom prst="rect">
            <a:avLst/>
          </a:prstGeom>
        </p:spPr>
      </p:pic>
    </p:spTree>
    <p:extLst>
      <p:ext uri="{BB962C8B-B14F-4D97-AF65-F5344CB8AC3E}">
        <p14:creationId xmlns:p14="http://schemas.microsoft.com/office/powerpoint/2010/main" val="464895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2729-8081-41FA-A5D6-D91EFA1D812E}"/>
              </a:ext>
            </a:extLst>
          </p:cNvPr>
          <p:cNvSpPr>
            <a:spLocks noGrp="1"/>
          </p:cNvSpPr>
          <p:nvPr>
            <p:ph type="title"/>
          </p:nvPr>
        </p:nvSpPr>
        <p:spPr/>
        <p:txBody>
          <a:bodyPr/>
          <a:lstStyle/>
          <a:p>
            <a:r>
              <a:rPr lang="en-US" dirty="0"/>
              <a:t>Donald A. </a:t>
            </a:r>
            <a:r>
              <a:rPr lang="en-US" dirty="0" err="1"/>
              <a:t>Siller</a:t>
            </a:r>
            <a:r>
              <a:rPr lang="en-US" dirty="0"/>
              <a:t> Refrigeration Award</a:t>
            </a:r>
          </a:p>
        </p:txBody>
      </p:sp>
      <p:sp>
        <p:nvSpPr>
          <p:cNvPr id="3" name="Content Placeholder 2">
            <a:extLst>
              <a:ext uri="{FF2B5EF4-FFF2-40B4-BE49-F238E27FC236}">
                <a16:creationId xmlns:a16="http://schemas.microsoft.com/office/drawing/2014/main" id="{C43BCB00-FC29-4856-A87C-B6C03932DECE}"/>
              </a:ext>
            </a:extLst>
          </p:cNvPr>
          <p:cNvSpPr>
            <a:spLocks noGrp="1"/>
          </p:cNvSpPr>
          <p:nvPr>
            <p:ph idx="1"/>
          </p:nvPr>
        </p:nvSpPr>
        <p:spPr/>
        <p:txBody>
          <a:bodyPr/>
          <a:lstStyle/>
          <a:p>
            <a:r>
              <a:rPr lang="en-US" dirty="0"/>
              <a:t>Purpose</a:t>
            </a:r>
          </a:p>
          <a:p>
            <a:pPr lvl="1"/>
            <a:r>
              <a:rPr lang="en-US" dirty="0"/>
              <a:t>Recognition of Chapter Refrigeration Chair for planning activities and providing technology transfer in the area of Refrigeration</a:t>
            </a:r>
          </a:p>
          <a:p>
            <a:r>
              <a:rPr lang="en-US" dirty="0"/>
              <a:t>Schedule</a:t>
            </a:r>
          </a:p>
          <a:p>
            <a:pPr lvl="1"/>
            <a:r>
              <a:rPr lang="en-US" dirty="0"/>
              <a:t>Regional competition deadline</a:t>
            </a:r>
          </a:p>
          <a:p>
            <a:pPr lvl="2"/>
            <a:r>
              <a:rPr lang="en-US" dirty="0"/>
              <a:t>Determined by RVC</a:t>
            </a:r>
          </a:p>
          <a:p>
            <a:pPr lvl="1"/>
            <a:r>
              <a:rPr lang="en-US" dirty="0"/>
              <a:t>Society entry deadline</a:t>
            </a:r>
          </a:p>
          <a:p>
            <a:pPr lvl="2"/>
            <a:r>
              <a:rPr lang="en-US" dirty="0"/>
              <a:t>September 30</a:t>
            </a:r>
          </a:p>
          <a:p>
            <a:pPr lvl="1"/>
            <a:r>
              <a:rPr lang="en-US" dirty="0"/>
              <a:t>Society presentation</a:t>
            </a:r>
          </a:p>
          <a:p>
            <a:pPr lvl="2"/>
            <a:r>
              <a:rPr lang="en-US" dirty="0"/>
              <a:t>Annual Conference</a:t>
            </a:r>
          </a:p>
        </p:txBody>
      </p:sp>
    </p:spTree>
    <p:extLst>
      <p:ext uri="{BB962C8B-B14F-4D97-AF65-F5344CB8AC3E}">
        <p14:creationId xmlns:p14="http://schemas.microsoft.com/office/powerpoint/2010/main" val="74395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1C43-54ED-496C-8826-81314199AAF3}"/>
              </a:ext>
            </a:extLst>
          </p:cNvPr>
          <p:cNvSpPr>
            <a:spLocks noGrp="1"/>
          </p:cNvSpPr>
          <p:nvPr>
            <p:ph type="title"/>
          </p:nvPr>
        </p:nvSpPr>
        <p:spPr/>
        <p:txBody>
          <a:bodyPr/>
          <a:lstStyle/>
          <a:p>
            <a:r>
              <a:rPr lang="en-US" dirty="0"/>
              <a:t>Dan Mills Chapter Programs Award</a:t>
            </a:r>
          </a:p>
        </p:txBody>
      </p:sp>
      <p:sp>
        <p:nvSpPr>
          <p:cNvPr id="3" name="Content Placeholder 2">
            <a:extLst>
              <a:ext uri="{FF2B5EF4-FFF2-40B4-BE49-F238E27FC236}">
                <a16:creationId xmlns:a16="http://schemas.microsoft.com/office/drawing/2014/main" id="{60FE69CA-F511-48FA-BD80-64EB9B9B6398}"/>
              </a:ext>
            </a:extLst>
          </p:cNvPr>
          <p:cNvSpPr>
            <a:spLocks noGrp="1"/>
          </p:cNvSpPr>
          <p:nvPr>
            <p:ph idx="1"/>
          </p:nvPr>
        </p:nvSpPr>
        <p:spPr>
          <a:xfrm>
            <a:off x="677334" y="2160589"/>
            <a:ext cx="8596668" cy="4202111"/>
          </a:xfrm>
        </p:spPr>
        <p:txBody>
          <a:bodyPr>
            <a:normAutofit/>
          </a:bodyPr>
          <a:lstStyle/>
          <a:p>
            <a:r>
              <a:rPr lang="en-US" dirty="0"/>
              <a:t>Purpose</a:t>
            </a:r>
          </a:p>
          <a:p>
            <a:pPr lvl="1"/>
            <a:r>
              <a:rPr lang="en-US" dirty="0"/>
              <a:t>This award is endowed in memory of Dan Mills of the Memphis Chapter.</a:t>
            </a:r>
          </a:p>
          <a:p>
            <a:pPr lvl="1"/>
            <a:r>
              <a:rPr lang="en-US" dirty="0"/>
              <a:t>It recognizes a Chapter CTTC Chair or Vice-Chair who excels in chapter program endeavors and promoting technical and energy activities of the CTT Committee.</a:t>
            </a:r>
          </a:p>
          <a:p>
            <a:r>
              <a:rPr lang="en-US" dirty="0"/>
              <a:t>Schedule</a:t>
            </a:r>
          </a:p>
          <a:p>
            <a:pPr lvl="1"/>
            <a:r>
              <a:rPr lang="en-US" dirty="0"/>
              <a:t>Regional competition deadline</a:t>
            </a:r>
          </a:p>
          <a:p>
            <a:pPr lvl="2"/>
            <a:r>
              <a:rPr lang="en-US" dirty="0"/>
              <a:t>Determined by RVC</a:t>
            </a:r>
          </a:p>
          <a:p>
            <a:pPr lvl="1"/>
            <a:r>
              <a:rPr lang="en-US" dirty="0"/>
              <a:t>Society entry deadline</a:t>
            </a:r>
          </a:p>
          <a:p>
            <a:pPr lvl="2"/>
            <a:r>
              <a:rPr lang="en-US" dirty="0"/>
              <a:t>September 30</a:t>
            </a:r>
          </a:p>
          <a:p>
            <a:pPr lvl="1"/>
            <a:r>
              <a:rPr lang="en-US" dirty="0"/>
              <a:t>Society presentation</a:t>
            </a:r>
          </a:p>
          <a:p>
            <a:pPr lvl="2"/>
            <a:r>
              <a:rPr lang="en-US" dirty="0"/>
              <a:t>Annual Conference</a:t>
            </a:r>
          </a:p>
        </p:txBody>
      </p:sp>
    </p:spTree>
    <p:extLst>
      <p:ext uri="{BB962C8B-B14F-4D97-AF65-F5344CB8AC3E}">
        <p14:creationId xmlns:p14="http://schemas.microsoft.com/office/powerpoint/2010/main" val="1033832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EC328-B07E-4721-8A7A-9B80E13156DB}"/>
              </a:ext>
            </a:extLst>
          </p:cNvPr>
          <p:cNvSpPr>
            <a:spLocks noGrp="1"/>
          </p:cNvSpPr>
          <p:nvPr>
            <p:ph type="title"/>
          </p:nvPr>
        </p:nvSpPr>
        <p:spPr/>
        <p:txBody>
          <a:bodyPr>
            <a:normAutofit fontScale="90000"/>
          </a:bodyPr>
          <a:lstStyle/>
          <a:p>
            <a:r>
              <a:rPr lang="en-US" dirty="0"/>
              <a:t>Milton W. Garland Commemorative Comfort – Process – Cold Chain Award for Project Excellence</a:t>
            </a:r>
          </a:p>
        </p:txBody>
      </p:sp>
      <p:sp>
        <p:nvSpPr>
          <p:cNvPr id="3" name="Content Placeholder 2">
            <a:extLst>
              <a:ext uri="{FF2B5EF4-FFF2-40B4-BE49-F238E27FC236}">
                <a16:creationId xmlns:a16="http://schemas.microsoft.com/office/drawing/2014/main" id="{8AF68C39-90D9-4192-8B4F-38DFA3B22D03}"/>
              </a:ext>
            </a:extLst>
          </p:cNvPr>
          <p:cNvSpPr>
            <a:spLocks noGrp="1"/>
          </p:cNvSpPr>
          <p:nvPr>
            <p:ph idx="1"/>
          </p:nvPr>
        </p:nvSpPr>
        <p:spPr>
          <a:xfrm>
            <a:off x="677334" y="2274889"/>
            <a:ext cx="8596668" cy="3880773"/>
          </a:xfrm>
        </p:spPr>
        <p:txBody>
          <a:bodyPr/>
          <a:lstStyle/>
          <a:p>
            <a:r>
              <a:rPr lang="en-US" dirty="0"/>
              <a:t>In 2021 the Milton W. Garland Commemorative Refrigeration Award was merged with the Comfort Cooling Award to create this new award.</a:t>
            </a:r>
          </a:p>
          <a:p>
            <a:r>
              <a:rPr lang="en-US" dirty="0"/>
              <a:t>This award recognizes the designer and owner of a Comfort – Process – Cold Chain application that highlights innovation and/or new technologies.</a:t>
            </a:r>
          </a:p>
          <a:p>
            <a:r>
              <a:rPr lang="en-US" dirty="0"/>
              <a:t>The winner is selected by the Refrigeration Committee</a:t>
            </a:r>
          </a:p>
          <a:p>
            <a:r>
              <a:rPr lang="en-US" dirty="0"/>
              <a:t>Schedule</a:t>
            </a:r>
          </a:p>
          <a:p>
            <a:pPr lvl="1"/>
            <a:r>
              <a:rPr lang="en-US" dirty="0"/>
              <a:t>Submission to Refrigeration Committee</a:t>
            </a:r>
          </a:p>
          <a:p>
            <a:pPr lvl="2"/>
            <a:r>
              <a:rPr lang="en-US" dirty="0"/>
              <a:t>May 1</a:t>
            </a:r>
          </a:p>
          <a:p>
            <a:pPr lvl="1"/>
            <a:r>
              <a:rPr lang="en-US" dirty="0"/>
              <a:t>Society Presentation</a:t>
            </a:r>
          </a:p>
          <a:p>
            <a:pPr lvl="2"/>
            <a:r>
              <a:rPr lang="en-US" dirty="0"/>
              <a:t>Winter Conference</a:t>
            </a:r>
          </a:p>
          <a:p>
            <a:endParaRPr lang="en-US" dirty="0"/>
          </a:p>
        </p:txBody>
      </p:sp>
    </p:spTree>
    <p:extLst>
      <p:ext uri="{BB962C8B-B14F-4D97-AF65-F5344CB8AC3E}">
        <p14:creationId xmlns:p14="http://schemas.microsoft.com/office/powerpoint/2010/main" val="246046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iltonGarland">
            <a:extLst>
              <a:ext uri="{FF2B5EF4-FFF2-40B4-BE49-F238E27FC236}">
                <a16:creationId xmlns:a16="http://schemas.microsoft.com/office/drawing/2014/main" id="{16918321-873E-4728-88FF-9311CE25781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32045"/>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AC2DCE-3A06-4693-8949-F8FC6E7DFA19}"/>
              </a:ext>
            </a:extLst>
          </p:cNvPr>
          <p:cNvSpPr>
            <a:spLocks noGrp="1"/>
          </p:cNvSpPr>
          <p:nvPr>
            <p:ph type="title"/>
          </p:nvPr>
        </p:nvSpPr>
        <p:spPr>
          <a:xfrm>
            <a:off x="677333" y="609600"/>
            <a:ext cx="3851123" cy="1320800"/>
          </a:xfrm>
        </p:spPr>
        <p:txBody>
          <a:bodyPr>
            <a:normAutofit/>
          </a:bodyPr>
          <a:lstStyle/>
          <a:p>
            <a:pPr>
              <a:lnSpc>
                <a:spcPct val="90000"/>
              </a:lnSpc>
            </a:pPr>
            <a:r>
              <a:rPr lang="en-US" sz="2000"/>
              <a:t>Milton W. Garland Commemorative Comfort – Process – Cold Chain Award for Project Excellence</a:t>
            </a:r>
          </a:p>
        </p:txBody>
      </p:sp>
      <p:sp>
        <p:nvSpPr>
          <p:cNvPr id="3" name="Content Placeholder 2">
            <a:extLst>
              <a:ext uri="{FF2B5EF4-FFF2-40B4-BE49-F238E27FC236}">
                <a16:creationId xmlns:a16="http://schemas.microsoft.com/office/drawing/2014/main" id="{464D9E0D-C8AF-4974-9A6B-6DE6648B3DBE}"/>
              </a:ext>
            </a:extLst>
          </p:cNvPr>
          <p:cNvSpPr>
            <a:spLocks noGrp="1"/>
          </p:cNvSpPr>
          <p:nvPr>
            <p:ph idx="1"/>
          </p:nvPr>
        </p:nvSpPr>
        <p:spPr>
          <a:xfrm>
            <a:off x="677334" y="2160589"/>
            <a:ext cx="3851122" cy="3880773"/>
          </a:xfrm>
        </p:spPr>
        <p:txBody>
          <a:bodyPr>
            <a:normAutofit/>
          </a:bodyPr>
          <a:lstStyle/>
          <a:p>
            <a:pPr marL="0" indent="0">
              <a:buNone/>
            </a:pPr>
            <a:r>
              <a:rPr lang="en-US" dirty="0"/>
              <a:t>Mr. Garland was known as “Mr. Refrigeration” for his work in the refrigeration systems for gold mines in South Africa and the ice cream factories in Philadelphia. In 1998, Mr. Garland was honored as the nation’s oldest worker. He was inducted into the ASHRAE Hall of Fame in 2003.</a:t>
            </a:r>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4886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5013-424C-4F88-A81B-146741DA12E0}"/>
              </a:ext>
            </a:extLst>
          </p:cNvPr>
          <p:cNvSpPr>
            <a:spLocks noGrp="1"/>
          </p:cNvSpPr>
          <p:nvPr>
            <p:ph type="title"/>
          </p:nvPr>
        </p:nvSpPr>
        <p:spPr>
          <a:xfrm>
            <a:off x="676746" y="609600"/>
            <a:ext cx="3729076" cy="1320800"/>
          </a:xfrm>
        </p:spPr>
        <p:txBody>
          <a:bodyPr anchor="ctr">
            <a:normAutofit/>
          </a:bodyPr>
          <a:lstStyle/>
          <a:p>
            <a:r>
              <a:rPr lang="en-US" sz="3300"/>
              <a:t>Where to get more information</a:t>
            </a:r>
          </a:p>
        </p:txBody>
      </p:sp>
      <p:sp>
        <p:nvSpPr>
          <p:cNvPr id="3" name="Content Placeholder 2">
            <a:extLst>
              <a:ext uri="{FF2B5EF4-FFF2-40B4-BE49-F238E27FC236}">
                <a16:creationId xmlns:a16="http://schemas.microsoft.com/office/drawing/2014/main" id="{01A35289-FB92-4E65-9C8E-2FF68D0CD3CC}"/>
              </a:ext>
            </a:extLst>
          </p:cNvPr>
          <p:cNvSpPr>
            <a:spLocks noGrp="1"/>
          </p:cNvSpPr>
          <p:nvPr>
            <p:ph idx="1"/>
          </p:nvPr>
        </p:nvSpPr>
        <p:spPr>
          <a:xfrm>
            <a:off x="685166" y="2160589"/>
            <a:ext cx="4483733" cy="3560733"/>
          </a:xfrm>
        </p:spPr>
        <p:txBody>
          <a:bodyPr>
            <a:normAutofit/>
          </a:bodyPr>
          <a:lstStyle/>
          <a:p>
            <a:r>
              <a:rPr lang="en-US" dirty="0"/>
              <a:t>CTTC web page – visit </a:t>
            </a:r>
            <a:r>
              <a:rPr lang="en-US" dirty="0">
                <a:hlinkClick r:id="rId2"/>
              </a:rPr>
              <a:t>www.ashrae.org/CTTC</a:t>
            </a:r>
            <a:r>
              <a:rPr lang="en-US" dirty="0"/>
              <a:t> for complete information, deadlines, forms, sample entries, etc.</a:t>
            </a:r>
          </a:p>
          <a:p>
            <a:r>
              <a:rPr lang="en-US" dirty="0"/>
              <a:t>Your CTTC Regional Vice Chair</a:t>
            </a:r>
          </a:p>
          <a:p>
            <a:r>
              <a:rPr lang="en-US" dirty="0"/>
              <a:t>Chapter Programs Manager,</a:t>
            </a:r>
            <a:br>
              <a:rPr lang="en-US" dirty="0"/>
            </a:br>
            <a:r>
              <a:rPr lang="en-US" dirty="0"/>
              <a:t>Rhiannon Masterson – </a:t>
            </a:r>
            <a:r>
              <a:rPr lang="en-US" dirty="0">
                <a:hlinkClick r:id="rId3"/>
              </a:rPr>
              <a:t>ChapterPrograms@ashrae.org</a:t>
            </a:r>
            <a:r>
              <a:rPr lang="en-US" dirty="0"/>
              <a:t> </a:t>
            </a:r>
          </a:p>
        </p:txBody>
      </p:sp>
      <p:pic>
        <p:nvPicPr>
          <p:cNvPr id="5" name="Picture 4" descr="A blue and white logo&#10;&#10;Description automatically generated with low confidence">
            <a:extLst>
              <a:ext uri="{FF2B5EF4-FFF2-40B4-BE49-F238E27FC236}">
                <a16:creationId xmlns:a16="http://schemas.microsoft.com/office/drawing/2014/main" id="{80167CF7-3A86-4105-A1EE-A0A566B5E0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8289" y="1578558"/>
            <a:ext cx="3798493" cy="2637842"/>
          </a:xfrm>
          <a:prstGeom prst="rect">
            <a:avLst/>
          </a:prstGeom>
        </p:spPr>
      </p:pic>
    </p:spTree>
    <p:extLst>
      <p:ext uri="{BB962C8B-B14F-4D97-AF65-F5344CB8AC3E}">
        <p14:creationId xmlns:p14="http://schemas.microsoft.com/office/powerpoint/2010/main" val="146014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F366-198E-41C3-97D4-7411BFC8C478}"/>
              </a:ext>
            </a:extLst>
          </p:cNvPr>
          <p:cNvSpPr>
            <a:spLocks noGrp="1"/>
          </p:cNvSpPr>
          <p:nvPr>
            <p:ph type="title"/>
          </p:nvPr>
        </p:nvSpPr>
        <p:spPr>
          <a:xfrm>
            <a:off x="5536734" y="609600"/>
            <a:ext cx="3737268" cy="1320800"/>
          </a:xfrm>
        </p:spPr>
        <p:txBody>
          <a:bodyPr>
            <a:normAutofit/>
          </a:bodyPr>
          <a:lstStyle/>
          <a:p>
            <a:r>
              <a:rPr lang="en-US" sz="3100"/>
              <a:t>CTTC/Refrigeration Awards</a:t>
            </a:r>
          </a:p>
        </p:txBody>
      </p:sp>
      <p:sp>
        <p:nvSpPr>
          <p:cNvPr id="3" name="Content Placeholder 2">
            <a:extLst>
              <a:ext uri="{FF2B5EF4-FFF2-40B4-BE49-F238E27FC236}">
                <a16:creationId xmlns:a16="http://schemas.microsoft.com/office/drawing/2014/main" id="{4F8D7FC9-1CCF-4D27-B9F0-BCD1427FD14E}"/>
              </a:ext>
            </a:extLst>
          </p:cNvPr>
          <p:cNvSpPr>
            <a:spLocks noGrp="1"/>
          </p:cNvSpPr>
          <p:nvPr>
            <p:ph idx="1"/>
          </p:nvPr>
        </p:nvSpPr>
        <p:spPr>
          <a:xfrm>
            <a:off x="5209563" y="2160589"/>
            <a:ext cx="4064439" cy="3880773"/>
          </a:xfrm>
        </p:spPr>
        <p:txBody>
          <a:bodyPr>
            <a:normAutofit/>
          </a:bodyPr>
          <a:lstStyle/>
          <a:p>
            <a:r>
              <a:rPr lang="en-US" dirty="0"/>
              <a:t>Technology Awards</a:t>
            </a:r>
          </a:p>
          <a:p>
            <a:r>
              <a:rPr lang="en-US" dirty="0"/>
              <a:t>Donald A. </a:t>
            </a:r>
            <a:r>
              <a:rPr lang="en-US" dirty="0" err="1"/>
              <a:t>Siller</a:t>
            </a:r>
            <a:r>
              <a:rPr lang="en-US" dirty="0"/>
              <a:t> Refrigeration Award</a:t>
            </a:r>
          </a:p>
          <a:p>
            <a:r>
              <a:rPr lang="en-US" dirty="0"/>
              <a:t>Dan Mills Chapter Programs Award</a:t>
            </a:r>
          </a:p>
          <a:p>
            <a:r>
              <a:rPr lang="en-US" dirty="0"/>
              <a:t>Milton W. Garland Commemorative Comfort – Process – Cold Chain Award for Project Excellence</a:t>
            </a:r>
          </a:p>
          <a:p>
            <a:pPr lvl="1"/>
            <a:r>
              <a:rPr lang="en-US" dirty="0"/>
              <a:t>Combination of the previous Milton W. Garland Award and the Comfort Cooling Award</a:t>
            </a:r>
          </a:p>
        </p:txBody>
      </p:sp>
      <p:pic>
        <p:nvPicPr>
          <p:cNvPr id="4" name="Picture 7" descr="MPj04010370000[1]">
            <a:extLst>
              <a:ext uri="{FF2B5EF4-FFF2-40B4-BE49-F238E27FC236}">
                <a16:creationId xmlns:a16="http://schemas.microsoft.com/office/drawing/2014/main" id="{BA6BA78D-B049-4642-99D5-6F418A50E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857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1BF92-EEC3-4D13-AA23-799AA15C516D}"/>
              </a:ext>
            </a:extLst>
          </p:cNvPr>
          <p:cNvSpPr>
            <a:spLocks noGrp="1"/>
          </p:cNvSpPr>
          <p:nvPr>
            <p:ph type="title"/>
          </p:nvPr>
        </p:nvSpPr>
        <p:spPr>
          <a:xfrm>
            <a:off x="677334" y="609600"/>
            <a:ext cx="8596668" cy="1320800"/>
          </a:xfrm>
        </p:spPr>
        <p:txBody>
          <a:bodyPr anchor="t">
            <a:normAutofit/>
          </a:bodyPr>
          <a:lstStyle/>
          <a:p>
            <a:r>
              <a:rPr lang="en-US" dirty="0"/>
              <a:t>ASHRAE Technology Awards</a:t>
            </a:r>
          </a:p>
        </p:txBody>
      </p:sp>
      <p:sp>
        <p:nvSpPr>
          <p:cNvPr id="3" name="Content Placeholder 2">
            <a:extLst>
              <a:ext uri="{FF2B5EF4-FFF2-40B4-BE49-F238E27FC236}">
                <a16:creationId xmlns:a16="http://schemas.microsoft.com/office/drawing/2014/main" id="{3FD6C46A-C324-44C8-8476-D2B9A23C1A43}"/>
              </a:ext>
            </a:extLst>
          </p:cNvPr>
          <p:cNvSpPr>
            <a:spLocks noGrp="1"/>
          </p:cNvSpPr>
          <p:nvPr>
            <p:ph idx="1"/>
          </p:nvPr>
        </p:nvSpPr>
        <p:spPr>
          <a:xfrm>
            <a:off x="677334" y="2160589"/>
            <a:ext cx="5220430" cy="3880773"/>
          </a:xfrm>
        </p:spPr>
        <p:txBody>
          <a:bodyPr>
            <a:normAutofit/>
          </a:bodyPr>
          <a:lstStyle/>
          <a:p>
            <a:r>
              <a:rPr lang="en-US" dirty="0"/>
              <a:t>Purpose</a:t>
            </a:r>
          </a:p>
          <a:p>
            <a:pPr lvl="1"/>
            <a:r>
              <a:rPr lang="en-US" dirty="0"/>
              <a:t>Local and international recognition of ASHRAE members for innovative designs</a:t>
            </a:r>
          </a:p>
          <a:p>
            <a:pPr lvl="1"/>
            <a:r>
              <a:rPr lang="en-US" dirty="0"/>
              <a:t>Communication of innovative designs to other ASHRAE members</a:t>
            </a:r>
          </a:p>
          <a:p>
            <a:pPr lvl="1"/>
            <a:r>
              <a:rPr lang="en-US" dirty="0"/>
              <a:t>Highlight technological achievements of ASHRAE to others</a:t>
            </a:r>
          </a:p>
        </p:txBody>
      </p:sp>
      <p:pic>
        <p:nvPicPr>
          <p:cNvPr id="4" name="Picture 5" descr="\\ashfile.ashrae.org\membership$\Chapter Programs\Honors &amp; Awards\Plaque &amp; Pin Photos\Plaque Photos\Award of Engineering Excellence.jpg">
            <a:extLst>
              <a:ext uri="{FF2B5EF4-FFF2-40B4-BE49-F238E27FC236}">
                <a16:creationId xmlns:a16="http://schemas.microsoft.com/office/drawing/2014/main" id="{BB36FF3C-7DFA-4097-97CE-F0774E4E0DD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635" b="9042"/>
          <a:stretch/>
        </p:blipFill>
        <p:spPr bwMode="auto">
          <a:xfrm>
            <a:off x="6127951" y="2159000"/>
            <a:ext cx="3145536" cy="38823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2588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4" descr="MPj03960530000[1]">
            <a:extLst>
              <a:ext uri="{FF2B5EF4-FFF2-40B4-BE49-F238E27FC236}">
                <a16:creationId xmlns:a16="http://schemas.microsoft.com/office/drawing/2014/main" id="{F90C6A53-B949-4C2A-B238-A5FD0304DA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36" r="23351" b="-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97B7E7-697E-4D98-ACAA-283E2609D7C0}"/>
              </a:ext>
            </a:extLst>
          </p:cNvPr>
          <p:cNvSpPr>
            <a:spLocks noGrp="1"/>
          </p:cNvSpPr>
          <p:nvPr>
            <p:ph type="title"/>
          </p:nvPr>
        </p:nvSpPr>
        <p:spPr>
          <a:xfrm>
            <a:off x="677333" y="609600"/>
            <a:ext cx="3851123" cy="1320800"/>
          </a:xfrm>
        </p:spPr>
        <p:txBody>
          <a:bodyPr>
            <a:normAutofit/>
          </a:bodyPr>
          <a:lstStyle/>
          <a:p>
            <a:r>
              <a:rPr lang="en-US" sz="3300" dirty="0"/>
              <a:t>ASHRAE Technology Awards - Schedule</a:t>
            </a:r>
          </a:p>
        </p:txBody>
      </p:sp>
      <p:sp>
        <p:nvSpPr>
          <p:cNvPr id="3" name="Content Placeholder 2">
            <a:extLst>
              <a:ext uri="{FF2B5EF4-FFF2-40B4-BE49-F238E27FC236}">
                <a16:creationId xmlns:a16="http://schemas.microsoft.com/office/drawing/2014/main" id="{E428F773-21DD-400E-BDDB-0FC64E997968}"/>
              </a:ext>
            </a:extLst>
          </p:cNvPr>
          <p:cNvSpPr>
            <a:spLocks noGrp="1"/>
          </p:cNvSpPr>
          <p:nvPr>
            <p:ph idx="1"/>
          </p:nvPr>
        </p:nvSpPr>
        <p:spPr>
          <a:xfrm>
            <a:off x="677334" y="2160589"/>
            <a:ext cx="3851122" cy="3880773"/>
          </a:xfrm>
        </p:spPr>
        <p:txBody>
          <a:bodyPr>
            <a:normAutofit/>
          </a:bodyPr>
          <a:lstStyle/>
          <a:p>
            <a:r>
              <a:rPr lang="en-US" dirty="0"/>
              <a:t>Regional Competition Deadline</a:t>
            </a:r>
          </a:p>
          <a:p>
            <a:pPr lvl="1"/>
            <a:r>
              <a:rPr lang="en-US" dirty="0"/>
              <a:t>Determined by RVC</a:t>
            </a:r>
          </a:p>
          <a:p>
            <a:r>
              <a:rPr lang="en-US" dirty="0"/>
              <a:t>Society Entry Deadline</a:t>
            </a:r>
          </a:p>
          <a:p>
            <a:pPr lvl="1"/>
            <a:r>
              <a:rPr lang="en-US" dirty="0"/>
              <a:t>September 1</a:t>
            </a:r>
          </a:p>
          <a:p>
            <a:r>
              <a:rPr lang="en-US" dirty="0"/>
              <a:t>Selection Date</a:t>
            </a:r>
          </a:p>
          <a:p>
            <a:pPr lvl="1"/>
            <a:r>
              <a:rPr lang="en-US" dirty="0"/>
              <a:t>October</a:t>
            </a:r>
          </a:p>
          <a:p>
            <a:r>
              <a:rPr lang="en-US" dirty="0"/>
              <a:t>Society Presentation</a:t>
            </a:r>
          </a:p>
          <a:p>
            <a:pPr lvl="1"/>
            <a:r>
              <a:rPr lang="en-US" dirty="0"/>
              <a:t>Winter Conference</a:t>
            </a:r>
          </a:p>
        </p:txBody>
      </p:sp>
      <p:cxnSp>
        <p:nvCxnSpPr>
          <p:cNvPr id="19" name="Straight Connector 1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2491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29557-3657-4405-94ED-7935CF16D364}"/>
              </a:ext>
            </a:extLst>
          </p:cNvPr>
          <p:cNvSpPr>
            <a:spLocks noGrp="1"/>
          </p:cNvSpPr>
          <p:nvPr>
            <p:ph type="title"/>
          </p:nvPr>
        </p:nvSpPr>
        <p:spPr/>
        <p:txBody>
          <a:bodyPr/>
          <a:lstStyle/>
          <a:p>
            <a:r>
              <a:rPr lang="en-US" dirty="0"/>
              <a:t>ASHRAE Technology Awards - Categories</a:t>
            </a:r>
          </a:p>
        </p:txBody>
      </p:sp>
      <p:sp>
        <p:nvSpPr>
          <p:cNvPr id="3" name="Content Placeholder 2">
            <a:extLst>
              <a:ext uri="{FF2B5EF4-FFF2-40B4-BE49-F238E27FC236}">
                <a16:creationId xmlns:a16="http://schemas.microsoft.com/office/drawing/2014/main" id="{257D4BC6-B3A1-4354-A744-1960ABFEEBEF}"/>
              </a:ext>
            </a:extLst>
          </p:cNvPr>
          <p:cNvSpPr>
            <a:spLocks noGrp="1"/>
          </p:cNvSpPr>
          <p:nvPr>
            <p:ph idx="1"/>
          </p:nvPr>
        </p:nvSpPr>
        <p:spPr/>
        <p:txBody>
          <a:bodyPr/>
          <a:lstStyle/>
          <a:p>
            <a:pPr>
              <a:buFont typeface="+mj-lt"/>
              <a:buAutoNum type="arabicPeriod"/>
            </a:pPr>
            <a:r>
              <a:rPr lang="en-US" dirty="0"/>
              <a:t>Commercial Building (New, Existing, </a:t>
            </a:r>
            <a:r>
              <a:rPr lang="en-US" dirty="0" err="1"/>
              <a:t>EBCx</a:t>
            </a:r>
            <a:r>
              <a:rPr lang="en-US" dirty="0"/>
              <a:t>)</a:t>
            </a:r>
          </a:p>
          <a:p>
            <a:pPr>
              <a:buFont typeface="+mj-lt"/>
              <a:buAutoNum type="arabicPeriod"/>
            </a:pPr>
            <a:r>
              <a:rPr lang="en-US" dirty="0"/>
              <a:t>Institutional Buildings (New, Existing, </a:t>
            </a:r>
            <a:r>
              <a:rPr lang="en-US" dirty="0" err="1"/>
              <a:t>EBCx</a:t>
            </a:r>
            <a:r>
              <a:rPr lang="en-US" dirty="0"/>
              <a:t>)</a:t>
            </a:r>
          </a:p>
          <a:p>
            <a:pPr lvl="1"/>
            <a:r>
              <a:rPr lang="en-US" dirty="0"/>
              <a:t>Educational Facilities</a:t>
            </a:r>
          </a:p>
          <a:p>
            <a:pPr lvl="1"/>
            <a:r>
              <a:rPr lang="en-US" dirty="0"/>
              <a:t>Other Institutional Buildings</a:t>
            </a:r>
          </a:p>
          <a:p>
            <a:pPr>
              <a:buFont typeface="+mj-lt"/>
              <a:buAutoNum type="arabicPeriod"/>
            </a:pPr>
            <a:r>
              <a:rPr lang="en-US" dirty="0"/>
              <a:t>Health Care Facilities (New, Existing, </a:t>
            </a:r>
            <a:r>
              <a:rPr lang="en-US" dirty="0" err="1"/>
              <a:t>EBCx</a:t>
            </a:r>
            <a:r>
              <a:rPr lang="en-US" dirty="0"/>
              <a:t>)</a:t>
            </a:r>
          </a:p>
          <a:p>
            <a:pPr>
              <a:buFont typeface="+mj-lt"/>
              <a:buAutoNum type="arabicPeriod"/>
            </a:pPr>
            <a:r>
              <a:rPr lang="en-US" dirty="0"/>
              <a:t>Industrial Facilities (New, Existing, </a:t>
            </a:r>
            <a:r>
              <a:rPr lang="en-US" dirty="0" err="1"/>
              <a:t>EBCx</a:t>
            </a:r>
            <a:r>
              <a:rPr lang="en-US" dirty="0"/>
              <a:t>)</a:t>
            </a:r>
          </a:p>
          <a:p>
            <a:pPr>
              <a:buFont typeface="+mj-lt"/>
              <a:buAutoNum type="arabicPeriod"/>
            </a:pPr>
            <a:r>
              <a:rPr lang="en-US" dirty="0"/>
              <a:t>Public Assembly Facilities (New, Existing, </a:t>
            </a:r>
            <a:r>
              <a:rPr lang="en-US" dirty="0" err="1"/>
              <a:t>EBCx</a:t>
            </a:r>
            <a:r>
              <a:rPr lang="en-US" dirty="0"/>
              <a:t>)</a:t>
            </a:r>
          </a:p>
          <a:p>
            <a:pPr>
              <a:buFont typeface="+mj-lt"/>
              <a:buAutoNum type="arabicPeriod"/>
            </a:pPr>
            <a:r>
              <a:rPr lang="en-US" dirty="0"/>
              <a:t>Residential Buildings</a:t>
            </a:r>
          </a:p>
        </p:txBody>
      </p:sp>
    </p:spTree>
    <p:extLst>
      <p:ext uri="{BB962C8B-B14F-4D97-AF65-F5344CB8AC3E}">
        <p14:creationId xmlns:p14="http://schemas.microsoft.com/office/powerpoint/2010/main" val="338212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3D82E-D1C5-4561-B521-92B4C438904B}"/>
              </a:ext>
            </a:extLst>
          </p:cNvPr>
          <p:cNvSpPr>
            <a:spLocks noGrp="1"/>
          </p:cNvSpPr>
          <p:nvPr>
            <p:ph type="title"/>
          </p:nvPr>
        </p:nvSpPr>
        <p:spPr/>
        <p:txBody>
          <a:bodyPr/>
          <a:lstStyle/>
          <a:p>
            <a:r>
              <a:rPr lang="en-US" dirty="0"/>
              <a:t>Chapter/Regional Technology Awards Competition</a:t>
            </a:r>
          </a:p>
        </p:txBody>
      </p:sp>
      <p:sp>
        <p:nvSpPr>
          <p:cNvPr id="3" name="Content Placeholder 2">
            <a:extLst>
              <a:ext uri="{FF2B5EF4-FFF2-40B4-BE49-F238E27FC236}">
                <a16:creationId xmlns:a16="http://schemas.microsoft.com/office/drawing/2014/main" id="{AA121CD0-79D4-4411-BA10-E919B7ED874E}"/>
              </a:ext>
            </a:extLst>
          </p:cNvPr>
          <p:cNvSpPr>
            <a:spLocks noGrp="1"/>
          </p:cNvSpPr>
          <p:nvPr>
            <p:ph idx="1"/>
          </p:nvPr>
        </p:nvSpPr>
        <p:spPr/>
        <p:txBody>
          <a:bodyPr/>
          <a:lstStyle/>
          <a:p>
            <a:r>
              <a:rPr lang="en-US" dirty="0"/>
              <a:t>Recognizes local members’ outstanding design and innovation for effective energy utilization</a:t>
            </a:r>
          </a:p>
          <a:p>
            <a:r>
              <a:rPr lang="en-US" dirty="0"/>
              <a:t>Form of competition and judging at the chapter level can be set up by the local chapter</a:t>
            </a:r>
          </a:p>
          <a:p>
            <a:r>
              <a:rPr lang="en-US" dirty="0"/>
              <a:t>Chapter winners in each category must complete Short Form Application and forward submittal to RVC for judging at the Regional level</a:t>
            </a:r>
          </a:p>
          <a:p>
            <a:r>
              <a:rPr lang="en-US" dirty="0"/>
              <a:t>More than one first place winner may be awarded in any category at the Regional level</a:t>
            </a:r>
          </a:p>
          <a:p>
            <a:r>
              <a:rPr lang="en-US" dirty="0"/>
              <a:t>Deadline dates are determined by the CTTC RVC</a:t>
            </a:r>
          </a:p>
        </p:txBody>
      </p:sp>
    </p:spTree>
    <p:extLst>
      <p:ext uri="{BB962C8B-B14F-4D97-AF65-F5344CB8AC3E}">
        <p14:creationId xmlns:p14="http://schemas.microsoft.com/office/powerpoint/2010/main" val="60807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D3620-0C9B-4347-943E-2564DBBDA0B7}"/>
              </a:ext>
            </a:extLst>
          </p:cNvPr>
          <p:cNvSpPr>
            <a:spLocks noGrp="1"/>
          </p:cNvSpPr>
          <p:nvPr>
            <p:ph type="title"/>
          </p:nvPr>
        </p:nvSpPr>
        <p:spPr/>
        <p:txBody>
          <a:bodyPr/>
          <a:lstStyle/>
          <a:p>
            <a:r>
              <a:rPr lang="en-US" dirty="0"/>
              <a:t>Society Technology Awards – Submittal Requirements</a:t>
            </a:r>
          </a:p>
        </p:txBody>
      </p:sp>
      <p:sp>
        <p:nvSpPr>
          <p:cNvPr id="3" name="Content Placeholder 2">
            <a:extLst>
              <a:ext uri="{FF2B5EF4-FFF2-40B4-BE49-F238E27FC236}">
                <a16:creationId xmlns:a16="http://schemas.microsoft.com/office/drawing/2014/main" id="{5CFB806C-5E1C-41E1-83DB-24B049CF77B4}"/>
              </a:ext>
            </a:extLst>
          </p:cNvPr>
          <p:cNvSpPr>
            <a:spLocks noGrp="1"/>
          </p:cNvSpPr>
          <p:nvPr>
            <p:ph idx="1"/>
          </p:nvPr>
        </p:nvSpPr>
        <p:spPr/>
        <p:txBody>
          <a:bodyPr/>
          <a:lstStyle/>
          <a:p>
            <a:r>
              <a:rPr lang="en-US" dirty="0"/>
              <a:t>Requirements are posted on the Technology Awards webpage: </a:t>
            </a:r>
            <a:r>
              <a:rPr lang="en-US" dirty="0">
                <a:hlinkClick r:id="rId2"/>
              </a:rPr>
              <a:t>www.ashrae.org/technologyawards</a:t>
            </a:r>
            <a:endParaRPr lang="en-US" dirty="0"/>
          </a:p>
          <a:p>
            <a:pPr lvl="1"/>
            <a:r>
              <a:rPr lang="en-US" dirty="0"/>
              <a:t>No more than 13 pages – 10 narrative and 3-page Long Application Form</a:t>
            </a:r>
          </a:p>
          <a:p>
            <a:pPr lvl="1"/>
            <a:r>
              <a:rPr lang="en-US" dirty="0"/>
              <a:t>Must be an ASHRAE member</a:t>
            </a:r>
          </a:p>
          <a:p>
            <a:pPr lvl="1"/>
            <a:r>
              <a:rPr lang="en-US" dirty="0"/>
              <a:t>The project must have been in operation for at least one year</a:t>
            </a:r>
          </a:p>
          <a:p>
            <a:pPr lvl="1"/>
            <a:r>
              <a:rPr lang="en-US" dirty="0"/>
              <a:t>Must be submitted by the CTTC RVC by September 1 to ASHRAE Headquarters</a:t>
            </a:r>
          </a:p>
        </p:txBody>
      </p:sp>
    </p:spTree>
    <p:extLst>
      <p:ext uri="{BB962C8B-B14F-4D97-AF65-F5344CB8AC3E}">
        <p14:creationId xmlns:p14="http://schemas.microsoft.com/office/powerpoint/2010/main" val="56695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B41C8-2568-4018-A661-EE0C40964603}"/>
              </a:ext>
            </a:extLst>
          </p:cNvPr>
          <p:cNvSpPr>
            <a:spLocks noGrp="1"/>
          </p:cNvSpPr>
          <p:nvPr>
            <p:ph type="title"/>
          </p:nvPr>
        </p:nvSpPr>
        <p:spPr/>
        <p:txBody>
          <a:bodyPr/>
          <a:lstStyle/>
          <a:p>
            <a:r>
              <a:rPr lang="en-US" dirty="0"/>
              <a:t>Society Technology Awards – Typical Entry Issues</a:t>
            </a:r>
          </a:p>
        </p:txBody>
      </p:sp>
      <p:sp>
        <p:nvSpPr>
          <p:cNvPr id="3" name="Content Placeholder 2">
            <a:extLst>
              <a:ext uri="{FF2B5EF4-FFF2-40B4-BE49-F238E27FC236}">
                <a16:creationId xmlns:a16="http://schemas.microsoft.com/office/drawing/2014/main" id="{B525CCCA-148F-44AF-8BDD-89FAC08D527D}"/>
              </a:ext>
            </a:extLst>
          </p:cNvPr>
          <p:cNvSpPr>
            <a:spLocks noGrp="1"/>
          </p:cNvSpPr>
          <p:nvPr>
            <p:ph idx="1"/>
          </p:nvPr>
        </p:nvSpPr>
        <p:spPr/>
        <p:txBody>
          <a:bodyPr/>
          <a:lstStyle/>
          <a:p>
            <a:r>
              <a:rPr lang="en-US" dirty="0"/>
              <a:t>Does not contain one year’s worth of operating data</a:t>
            </a:r>
          </a:p>
          <a:p>
            <a:r>
              <a:rPr lang="en-US" dirty="0"/>
              <a:t>Short Form was used instead of the Long Form Application</a:t>
            </a:r>
          </a:p>
          <a:p>
            <a:r>
              <a:rPr lang="en-US" dirty="0"/>
              <a:t>Claims not substantiated</a:t>
            </a:r>
          </a:p>
          <a:p>
            <a:r>
              <a:rPr lang="en-US" dirty="0"/>
              <a:t>Ventilation rates do not meet ASHRAE standards</a:t>
            </a:r>
          </a:p>
          <a:p>
            <a:r>
              <a:rPr lang="en-US" dirty="0"/>
              <a:t>No payback figures</a:t>
            </a:r>
          </a:p>
          <a:p>
            <a:r>
              <a:rPr lang="en-US" dirty="0"/>
              <a:t>No IAQ discussion of occupant comfort or discomfort</a:t>
            </a:r>
          </a:p>
          <a:p>
            <a:r>
              <a:rPr lang="en-US" dirty="0"/>
              <a:t>Innovation claimed but not really innovative</a:t>
            </a:r>
          </a:p>
          <a:p>
            <a:r>
              <a:rPr lang="en-US" dirty="0"/>
              <a:t>Presentation does not meet submittal guidelines</a:t>
            </a:r>
          </a:p>
          <a:p>
            <a:r>
              <a:rPr lang="en-US" dirty="0"/>
              <a:t>Maintenance and Operations not discussed</a:t>
            </a:r>
          </a:p>
        </p:txBody>
      </p:sp>
    </p:spTree>
    <p:extLst>
      <p:ext uri="{BB962C8B-B14F-4D97-AF65-F5344CB8AC3E}">
        <p14:creationId xmlns:p14="http://schemas.microsoft.com/office/powerpoint/2010/main" val="4077834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1DB8-50DE-415E-96C3-431BE31F4498}"/>
              </a:ext>
            </a:extLst>
          </p:cNvPr>
          <p:cNvSpPr>
            <a:spLocks noGrp="1"/>
          </p:cNvSpPr>
          <p:nvPr>
            <p:ph type="title"/>
          </p:nvPr>
        </p:nvSpPr>
        <p:spPr>
          <a:xfrm>
            <a:off x="677334" y="609600"/>
            <a:ext cx="8596668" cy="1320800"/>
          </a:xfrm>
        </p:spPr>
        <p:txBody>
          <a:bodyPr anchor="t">
            <a:normAutofit/>
          </a:bodyPr>
          <a:lstStyle/>
          <a:p>
            <a:r>
              <a:rPr lang="en-US" dirty="0"/>
              <a:t>Society Technology Award – Winner Recognition</a:t>
            </a:r>
          </a:p>
        </p:txBody>
      </p:sp>
      <p:pic>
        <p:nvPicPr>
          <p:cNvPr id="4" name="Picture 7" descr="https://www.ashrae.org/Image%20Library/2014AJCovers/March-cover14-100W.jpg?code=4a3b3cf6-8a5b-48c7-8f11-25139a46b99b">
            <a:extLst>
              <a:ext uri="{FF2B5EF4-FFF2-40B4-BE49-F238E27FC236}">
                <a16:creationId xmlns:a16="http://schemas.microsoft.com/office/drawing/2014/main" id="{4D976698-ECE3-4F78-A322-2EF19A48571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92187" y="2159331"/>
            <a:ext cx="2766546" cy="3651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1470D711-7247-4FDE-A0FE-E8F7E563EDA7}"/>
              </a:ext>
            </a:extLst>
          </p:cNvPr>
          <p:cNvSpPr>
            <a:spLocks noGrp="1"/>
          </p:cNvSpPr>
          <p:nvPr>
            <p:ph idx="1"/>
          </p:nvPr>
        </p:nvSpPr>
        <p:spPr>
          <a:xfrm>
            <a:off x="4063160" y="3175000"/>
            <a:ext cx="5207839" cy="2866362"/>
          </a:xfrm>
        </p:spPr>
        <p:txBody>
          <a:bodyPr>
            <a:normAutofit/>
          </a:bodyPr>
          <a:lstStyle/>
          <a:p>
            <a:pPr marL="0" indent="0" algn="ctr">
              <a:buNone/>
            </a:pPr>
            <a:r>
              <a:rPr lang="en-US" dirty="0"/>
              <a:t>Winners of the competition are featured</a:t>
            </a:r>
          </a:p>
          <a:p>
            <a:pPr marL="0" indent="0" algn="ctr">
              <a:buNone/>
            </a:pPr>
            <a:r>
              <a:rPr lang="en-US" dirty="0"/>
              <a:t>in the ASHRAE Journal</a:t>
            </a:r>
          </a:p>
        </p:txBody>
      </p:sp>
    </p:spTree>
    <p:extLst>
      <p:ext uri="{BB962C8B-B14F-4D97-AF65-F5344CB8AC3E}">
        <p14:creationId xmlns:p14="http://schemas.microsoft.com/office/powerpoint/2010/main" val="33628650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126</TotalTime>
  <Words>701</Words>
  <Application>Microsoft Office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Trebuchet MS</vt:lpstr>
      <vt:lpstr>Wingdings 3</vt:lpstr>
      <vt:lpstr>Facet</vt:lpstr>
      <vt:lpstr>Chapter Technology Transfer Committee (CTTC) Workshop</vt:lpstr>
      <vt:lpstr>CTTC/Refrigeration Awards</vt:lpstr>
      <vt:lpstr>ASHRAE Technology Awards</vt:lpstr>
      <vt:lpstr>ASHRAE Technology Awards - Schedule</vt:lpstr>
      <vt:lpstr>ASHRAE Technology Awards - Categories</vt:lpstr>
      <vt:lpstr>Chapter/Regional Technology Awards Competition</vt:lpstr>
      <vt:lpstr>Society Technology Awards – Submittal Requirements</vt:lpstr>
      <vt:lpstr>Society Technology Awards – Typical Entry Issues</vt:lpstr>
      <vt:lpstr>Society Technology Award – Winner Recognition</vt:lpstr>
      <vt:lpstr>Donald A. Siller Refrigeration Award</vt:lpstr>
      <vt:lpstr>Dan Mills Chapter Programs Award</vt:lpstr>
      <vt:lpstr>Milton W. Garland Commemorative Comfort – Process – Cold Chain Award for Project Excellence</vt:lpstr>
      <vt:lpstr>Milton W. Garland Commemorative Comfort – Process – Cold Chain Award for Project Excellence</vt:lpstr>
      <vt:lpstr>Where to get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Masterson, Rhiannon</dc:creator>
  <cp:lastModifiedBy>Masterson, Rhiannon</cp:lastModifiedBy>
  <cp:revision>9</cp:revision>
  <dcterms:created xsi:type="dcterms:W3CDTF">2021-09-13T18:17:31Z</dcterms:created>
  <dcterms:modified xsi:type="dcterms:W3CDTF">2021-09-13T20:24:29Z</dcterms:modified>
</cp:coreProperties>
</file>