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Lst>
  <p:notesMasterIdLst>
    <p:notesMasterId r:id="rId12"/>
  </p:notesMasterIdLst>
  <p:sldIdLst>
    <p:sldId id="286" r:id="rId4"/>
    <p:sldId id="2053" r:id="rId5"/>
    <p:sldId id="438" r:id="rId6"/>
    <p:sldId id="436" r:id="rId7"/>
    <p:sldId id="2068" r:id="rId8"/>
    <p:sldId id="285" r:id="rId9"/>
    <p:sldId id="291" r:id="rId10"/>
    <p:sldId id="290"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0" d="100"/>
          <a:sy n="100" d="100"/>
        </p:scale>
        <p:origin x="84" y="75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C3DB-22C1-46BC-9DB2-C86AB8DD4508}" type="datetimeFigureOut">
              <a:rPr lang="es-ES" smtClean="0"/>
              <a:t>31/08/2022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2C478-A5E2-4458-9E80-49CF4E0E7B95}" type="slidenum">
              <a:rPr lang="es-ES" smtClean="0"/>
              <a:t>‹#›</a:t>
            </a:fld>
            <a:endParaRPr lang="es-ES"/>
          </a:p>
        </p:txBody>
      </p:sp>
    </p:spTree>
    <p:extLst>
      <p:ext uri="{BB962C8B-B14F-4D97-AF65-F5344CB8AC3E}">
        <p14:creationId xmlns:p14="http://schemas.microsoft.com/office/powerpoint/2010/main" val="205012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shrae.org/communities/committees/diversity-equity-and-inclusion-in-ashra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ASHRAE established a Proactive Diversity Task Group to recommend programs and initiatives seeking to eliminate all forms of discrimination and social injustice, and proactively drive diversity through all levels within ASHRAE. </a:t>
            </a:r>
          </a:p>
          <a:p>
            <a:r>
              <a:rPr lang="en-US" dirty="0"/>
              <a:t>Some members ask “why?” As an engineering society, shouldn’t ASHRAE be focusing its efforts and that of its volunteers on research and education? </a:t>
            </a:r>
          </a:p>
          <a:p>
            <a:r>
              <a:rPr lang="en-US" dirty="0"/>
              <a:t>What role, if any, should ASHRAE play in diversity in the AEC community and social justice? </a:t>
            </a:r>
          </a:p>
          <a:p>
            <a:r>
              <a:rPr lang="en-US" dirty="0"/>
              <a:t>Is there really a problem that needs to be solved? We want to hear from you: the members. </a:t>
            </a:r>
          </a:p>
          <a:p>
            <a:r>
              <a:rPr lang="en-US" dirty="0"/>
              <a:t>Please provide feedback to the presenter or through your Chapter President or DRC.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4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a:p>
            <a:r>
              <a:rPr lang="es-ES" b="1" dirty="0" err="1"/>
              <a:t>Inclusiveness</a:t>
            </a:r>
            <a:r>
              <a:rPr lang="es-ES" b="1" dirty="0"/>
              <a:t> and </a:t>
            </a:r>
            <a:r>
              <a:rPr lang="es-ES" b="1" dirty="0" err="1"/>
              <a:t>diversity</a:t>
            </a:r>
            <a:r>
              <a:rPr lang="es-ES" b="1" dirty="0"/>
              <a:t> </a:t>
            </a:r>
            <a:r>
              <a:rPr lang="es-ES" b="1" dirty="0" err="1"/>
              <a:t>have</a:t>
            </a:r>
            <a:r>
              <a:rPr lang="es-ES" b="1" dirty="0"/>
              <a:t> </a:t>
            </a:r>
            <a:r>
              <a:rPr lang="es-ES" b="1" dirty="0" err="1"/>
              <a:t>been</a:t>
            </a:r>
            <a:r>
              <a:rPr lang="es-ES" b="1" dirty="0"/>
              <a:t> in </a:t>
            </a:r>
            <a:r>
              <a:rPr lang="es-ES" b="1" dirty="0" err="1"/>
              <a:t>our</a:t>
            </a:r>
            <a:r>
              <a:rPr lang="es-ES" b="1" dirty="0"/>
              <a:t> </a:t>
            </a:r>
            <a:r>
              <a:rPr lang="es-ES" b="1" dirty="0" err="1"/>
              <a:t>Code</a:t>
            </a:r>
            <a:r>
              <a:rPr lang="es-ES" b="1" dirty="0"/>
              <a:t> of </a:t>
            </a:r>
            <a:r>
              <a:rPr lang="es-ES" b="1" dirty="0" err="1"/>
              <a:t>ethics</a:t>
            </a:r>
            <a:r>
              <a:rPr lang="es-ES" b="1" dirty="0"/>
              <a:t> </a:t>
            </a:r>
            <a:r>
              <a:rPr lang="es-ES" b="1" dirty="0" err="1"/>
              <a:t>statement</a:t>
            </a:r>
            <a:r>
              <a:rPr lang="es-ES" b="1" dirty="0"/>
              <a:t> </a:t>
            </a:r>
            <a:r>
              <a:rPr lang="es-ES" b="1" dirty="0" err="1"/>
              <a:t>that</a:t>
            </a:r>
            <a:r>
              <a:rPr lang="es-ES" b="1" dirty="0"/>
              <a:t> </a:t>
            </a:r>
            <a:r>
              <a:rPr lang="es-ES" b="1" dirty="0" err="1"/>
              <a:t>is</a:t>
            </a:r>
            <a:r>
              <a:rPr lang="es-ES" b="1" dirty="0"/>
              <a:t> </a:t>
            </a:r>
            <a:r>
              <a:rPr lang="es-ES" b="1" dirty="0" err="1"/>
              <a:t>read</a:t>
            </a:r>
            <a:r>
              <a:rPr lang="es-ES" b="1" dirty="0"/>
              <a:t> at </a:t>
            </a:r>
            <a:r>
              <a:rPr lang="es-ES" b="1" dirty="0" err="1"/>
              <a:t>all</a:t>
            </a:r>
            <a:r>
              <a:rPr lang="es-ES" b="1" dirty="0"/>
              <a:t> ASHRAE meetings </a:t>
            </a:r>
            <a:r>
              <a:rPr lang="es-ES" b="1" dirty="0" err="1"/>
              <a:t>for</a:t>
            </a:r>
            <a:r>
              <a:rPr lang="es-ES" b="1" dirty="0"/>
              <a:t> </a:t>
            </a:r>
            <a:r>
              <a:rPr lang="es-ES" b="1" dirty="0" err="1"/>
              <a:t>years</a:t>
            </a:r>
            <a:r>
              <a:rPr lang="es-ES" b="1" dirty="0"/>
              <a:t>. </a:t>
            </a:r>
          </a:p>
          <a:p>
            <a:r>
              <a:rPr lang="es-ES" b="1" dirty="0"/>
              <a:t>Do </a:t>
            </a:r>
            <a:r>
              <a:rPr lang="es-ES" b="1" dirty="0" err="1"/>
              <a:t>we</a:t>
            </a:r>
            <a:r>
              <a:rPr lang="es-ES" b="1" dirty="0"/>
              <a:t> </a:t>
            </a:r>
            <a:r>
              <a:rPr lang="es-ES" b="1" dirty="0" err="1"/>
              <a:t>need</a:t>
            </a:r>
            <a:r>
              <a:rPr lang="es-ES" b="1" dirty="0"/>
              <a:t> to (</a:t>
            </a:r>
            <a:r>
              <a:rPr lang="es-ES" b="1" dirty="0" err="1"/>
              <a:t>should</a:t>
            </a:r>
            <a:r>
              <a:rPr lang="es-ES" b="1" dirty="0"/>
              <a:t> </a:t>
            </a:r>
            <a:r>
              <a:rPr lang="es-ES" b="1" dirty="0" err="1"/>
              <a:t>we</a:t>
            </a:r>
            <a:r>
              <a:rPr lang="es-ES" b="1" dirty="0"/>
              <a:t>) </a:t>
            </a:r>
            <a:r>
              <a:rPr lang="es-ES" b="1" dirty="0" err="1"/>
              <a:t>add</a:t>
            </a:r>
            <a:r>
              <a:rPr lang="es-ES" b="1" dirty="0"/>
              <a:t> </a:t>
            </a:r>
            <a:r>
              <a:rPr lang="es-ES" b="1" dirty="0" err="1"/>
              <a:t>equity</a:t>
            </a:r>
            <a:r>
              <a:rPr lang="es-ES" b="1" dirty="0"/>
              <a:t>?</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DA5BC-EF72-43E8-8BCE-65EE22F5B91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66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ASHRAE </a:t>
            </a:r>
            <a:r>
              <a:rPr lang="es-ES" b="1" dirty="0" err="1"/>
              <a:t>Presidents</a:t>
            </a:r>
            <a:r>
              <a:rPr lang="es-ES" b="1" dirty="0"/>
              <a:t> Boise and </a:t>
            </a:r>
            <a:r>
              <a:rPr lang="es-ES" b="1" dirty="0" err="1"/>
              <a:t>Gulledge</a:t>
            </a:r>
            <a:r>
              <a:rPr lang="es-ES" b="1" dirty="0"/>
              <a:t> </a:t>
            </a:r>
            <a:r>
              <a:rPr lang="es-ES" b="1" dirty="0" err="1"/>
              <a:t>appointed</a:t>
            </a:r>
            <a:r>
              <a:rPr lang="es-ES" b="1" dirty="0"/>
              <a:t> a </a:t>
            </a:r>
            <a:r>
              <a:rPr lang="es-ES" b="1" dirty="0" err="1"/>
              <a:t>board</a:t>
            </a:r>
            <a:r>
              <a:rPr lang="es-ES" b="1" dirty="0"/>
              <a:t> ad-hoc in </a:t>
            </a:r>
            <a:r>
              <a:rPr lang="es-ES" b="1" dirty="0" err="1"/>
              <a:t>the</a:t>
            </a:r>
            <a:r>
              <a:rPr lang="es-ES" b="1" dirty="0"/>
              <a:t> </a:t>
            </a:r>
            <a:r>
              <a:rPr lang="es-ES" b="1" dirty="0" err="1"/>
              <a:t>society</a:t>
            </a:r>
            <a:r>
              <a:rPr lang="es-ES" b="1" dirty="0"/>
              <a:t> </a:t>
            </a:r>
            <a:r>
              <a:rPr lang="es-ES" b="1" dirty="0" err="1"/>
              <a:t>year</a:t>
            </a:r>
            <a:r>
              <a:rPr lang="es-ES" b="1" dirty="0"/>
              <a:t> 19-20 to explore </a:t>
            </a:r>
            <a:r>
              <a:rPr lang="es-ES" b="1" dirty="0" err="1"/>
              <a:t>ASHRAE’s</a:t>
            </a:r>
            <a:r>
              <a:rPr lang="es-ES" b="1" dirty="0"/>
              <a:t> </a:t>
            </a:r>
            <a:r>
              <a:rPr lang="es-ES" b="1" dirty="0" err="1"/>
              <a:t>comittment</a:t>
            </a:r>
            <a:r>
              <a:rPr lang="es-ES" b="1" dirty="0"/>
              <a:t> to </a:t>
            </a:r>
            <a:r>
              <a:rPr lang="es-ES" b="1" dirty="0" err="1"/>
              <a:t>Diversity</a:t>
            </a:r>
            <a:r>
              <a:rPr lang="es-ES" b="1" dirty="0"/>
              <a:t>, </a:t>
            </a:r>
            <a:r>
              <a:rPr lang="es-ES" b="1" dirty="0" err="1"/>
              <a:t>equity</a:t>
            </a:r>
            <a:r>
              <a:rPr lang="es-ES" b="1" dirty="0"/>
              <a:t> and inclusión. </a:t>
            </a:r>
            <a:r>
              <a:rPr lang="es-ES" b="1" dirty="0" err="1"/>
              <a:t>The</a:t>
            </a:r>
            <a:r>
              <a:rPr lang="es-ES" b="1" dirty="0"/>
              <a:t> </a:t>
            </a:r>
            <a:r>
              <a:rPr lang="es-ES" b="1" dirty="0" err="1"/>
              <a:t>report</a:t>
            </a:r>
            <a:r>
              <a:rPr lang="es-ES" b="1" dirty="0"/>
              <a:t> of </a:t>
            </a:r>
            <a:r>
              <a:rPr lang="es-ES" b="1" dirty="0" err="1"/>
              <a:t>the</a:t>
            </a:r>
            <a:r>
              <a:rPr lang="es-ES" b="1" dirty="0"/>
              <a:t> ad-hoc </a:t>
            </a:r>
            <a:r>
              <a:rPr lang="es-ES" b="1" dirty="0" err="1"/>
              <a:t>resulted</a:t>
            </a:r>
            <a:r>
              <a:rPr lang="es-ES" b="1" dirty="0"/>
              <a:t> in </a:t>
            </a:r>
            <a:r>
              <a:rPr lang="es-ES" b="1" dirty="0" err="1"/>
              <a:t>the</a:t>
            </a:r>
            <a:r>
              <a:rPr lang="es-ES" b="1" dirty="0"/>
              <a:t> ASHRAE </a:t>
            </a:r>
            <a:r>
              <a:rPr lang="es-ES" b="1" dirty="0" err="1"/>
              <a:t>diversity</a:t>
            </a:r>
            <a:r>
              <a:rPr lang="es-ES" b="1" dirty="0"/>
              <a:t> </a:t>
            </a:r>
            <a:r>
              <a:rPr lang="es-ES" b="1" dirty="0" err="1"/>
              <a:t>statement</a:t>
            </a:r>
            <a:r>
              <a:rPr lang="es-ES" b="1" dirty="0"/>
              <a:t>.  A </a:t>
            </a:r>
            <a:r>
              <a:rPr lang="es-ES" b="1" dirty="0" err="1"/>
              <a:t>permanent</a:t>
            </a:r>
            <a:r>
              <a:rPr lang="es-ES" b="1" dirty="0"/>
              <a:t> </a:t>
            </a:r>
            <a:r>
              <a:rPr lang="es-ES" b="1" dirty="0" err="1"/>
              <a:t>Board</a:t>
            </a:r>
            <a:r>
              <a:rPr lang="es-ES" b="1" dirty="0"/>
              <a:t> of </a:t>
            </a:r>
            <a:r>
              <a:rPr lang="es-ES" b="1" dirty="0" err="1"/>
              <a:t>Directors</a:t>
            </a:r>
            <a:r>
              <a:rPr lang="es-ES" b="1" dirty="0"/>
              <a:t> </a:t>
            </a:r>
            <a:r>
              <a:rPr lang="es-ES" b="1" dirty="0" err="1"/>
              <a:t>subcommittee</a:t>
            </a:r>
            <a:r>
              <a:rPr lang="es-ES" b="1" dirty="0"/>
              <a:t> </a:t>
            </a:r>
            <a:r>
              <a:rPr lang="es-ES" b="1" dirty="0" err="1"/>
              <a:t>was</a:t>
            </a:r>
            <a:r>
              <a:rPr lang="es-ES" b="1" dirty="0"/>
              <a:t> </a:t>
            </a:r>
            <a:r>
              <a:rPr lang="es-ES" b="1" dirty="0" err="1"/>
              <a:t>approved</a:t>
            </a:r>
            <a:r>
              <a:rPr lang="es-ES" b="1" dirty="0"/>
              <a:t> </a:t>
            </a:r>
            <a:r>
              <a:rPr lang="es-ES" b="1" dirty="0" err="1"/>
              <a:t>by</a:t>
            </a:r>
            <a:r>
              <a:rPr lang="es-ES" b="1" dirty="0"/>
              <a:t> </a:t>
            </a:r>
            <a:r>
              <a:rPr lang="es-ES" b="1" dirty="0" err="1"/>
              <a:t>the</a:t>
            </a:r>
            <a:r>
              <a:rPr lang="es-ES" b="1" dirty="0"/>
              <a:t> </a:t>
            </a:r>
            <a:r>
              <a:rPr lang="es-ES" b="1" dirty="0" err="1"/>
              <a:t>board</a:t>
            </a:r>
            <a:r>
              <a:rPr lang="es-ES" b="1" dirty="0"/>
              <a:t> in 2021-2022.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25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refers to diversity of identities, such as race and gender and, in some cases ethnicity, religion, nationality, physical or mental disability, and sexual orientation. Some may think of these identities as protected classes — identities that have received (and still receive) systemic discriminatory treatment and create disadvantages and barriers to opportunity and resources.</a:t>
            </a:r>
          </a:p>
          <a:p>
            <a:endParaRPr lang="en-US" dirty="0"/>
          </a:p>
          <a:p>
            <a:r>
              <a:rPr lang="en-US" dirty="0"/>
              <a:t>Equity is an approach or process to ensure everyone has access to the same opportunities. It recognizes that disadvantages and barriers exist and that all members 5 do not start at the same place. Equity is the process that acknowledges that unequal starting place and introduces corrections to address the imbalance. </a:t>
            </a:r>
          </a:p>
          <a:p>
            <a:endParaRPr lang="en-US" dirty="0"/>
          </a:p>
          <a:p>
            <a:r>
              <a:rPr lang="en-US" dirty="0"/>
              <a:t>And inclusion is about a group (our membership) with different identities perceiving being valued, leveraged, and welcomed within a given setting (our Society or Industry). ASHRAE can have a diverse membership but it does not mean that members with marginalized identities such as women or people of color feel welcome or valued as they may not be given equal opportunities to participate and grow.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D2C478-A5E2-4458-9E80-49CF4E0E7B95}" type="slidenum">
              <a:rPr lang="es-ES" smtClean="0"/>
              <a:t>4</a:t>
            </a:fld>
            <a:endParaRPr lang="es-ES"/>
          </a:p>
        </p:txBody>
      </p:sp>
    </p:spTree>
    <p:extLst>
      <p:ext uri="{BB962C8B-B14F-4D97-AF65-F5344CB8AC3E}">
        <p14:creationId xmlns:p14="http://schemas.microsoft.com/office/powerpoint/2010/main" val="292857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It </a:t>
            </a:r>
            <a:r>
              <a:rPr lang="en-US" u="sng" dirty="0"/>
              <a:t>is important to understand </a:t>
            </a:r>
            <a:r>
              <a:rPr lang="en-US" dirty="0"/>
              <a:t>how the membership currently views DEI and how ASHRAE supports DEI. </a:t>
            </a:r>
          </a:p>
          <a:p>
            <a:endParaRPr lang="en-US" dirty="0"/>
          </a:p>
          <a:p>
            <a:r>
              <a:rPr lang="en-US" dirty="0"/>
              <a:t>• Fifty-six percent of respondents feels ASHRAE’s demographics fairly represent the industry, about half feel women and people of color are underrepresented in the industry. </a:t>
            </a:r>
          </a:p>
          <a:p>
            <a:r>
              <a:rPr lang="en-US" dirty="0"/>
              <a:t>• Respondents are split equally on whether Chapter and Regions need to improve DEI efforts with 20% not knowing one way or the other. </a:t>
            </a:r>
          </a:p>
          <a:p>
            <a:r>
              <a:rPr lang="en-US" dirty="0"/>
              <a:t>• Half of respondents did not know if ASHRAE publicly communicates its goals on diversity, and of those who did have an opinion, most felt that ASHRAE does communicate adequately. </a:t>
            </a:r>
          </a:p>
          <a:p>
            <a:r>
              <a:rPr lang="en-US" dirty="0"/>
              <a:t>• Half of the respondents felt ASHRAE should be doing more to promote diversity, equity and inclusion in the HVAC&amp;R Industry, 37% indicated ASHRAE should not being doing more and 12% did not know. </a:t>
            </a:r>
          </a:p>
          <a:p>
            <a:endParaRPr lang="en-US" dirty="0"/>
          </a:p>
          <a:p>
            <a:r>
              <a:rPr lang="en-US" dirty="0"/>
              <a:t>What do you think?</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23790-4E79-0645-B3A2-AEAEC3EC3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7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2022-2023 BOD </a:t>
            </a:r>
            <a:r>
              <a:rPr lang="es-ES" dirty="0" err="1"/>
              <a:t>appointed</a:t>
            </a:r>
            <a:r>
              <a:rPr lang="es-ES" dirty="0"/>
              <a:t> a DEI sub-</a:t>
            </a:r>
            <a:r>
              <a:rPr lang="es-ES" dirty="0" err="1"/>
              <a:t>committee</a:t>
            </a:r>
            <a:r>
              <a:rPr lang="es-ES" dirty="0"/>
              <a:t> </a:t>
            </a:r>
            <a:r>
              <a:rPr lang="es-ES" dirty="0" err="1"/>
              <a:t>that</a:t>
            </a:r>
            <a:r>
              <a:rPr lang="es-ES" dirty="0"/>
              <a:t> </a:t>
            </a:r>
            <a:r>
              <a:rPr lang="es-ES" dirty="0" err="1"/>
              <a:t>reports</a:t>
            </a:r>
            <a:r>
              <a:rPr lang="es-ES" dirty="0"/>
              <a:t> </a:t>
            </a:r>
            <a:r>
              <a:rPr lang="es-ES" dirty="0" err="1"/>
              <a:t>directly</a:t>
            </a:r>
            <a:r>
              <a:rPr lang="es-ES" dirty="0"/>
              <a:t> to </a:t>
            </a:r>
            <a:r>
              <a:rPr lang="es-ES" dirty="0" err="1"/>
              <a:t>the</a:t>
            </a:r>
            <a:r>
              <a:rPr lang="es-ES" dirty="0"/>
              <a:t> </a:t>
            </a:r>
            <a:r>
              <a:rPr lang="es-ES" dirty="0" err="1"/>
              <a:t>board</a:t>
            </a:r>
            <a:r>
              <a:rPr lang="es-ES" dirty="0"/>
              <a:t> </a:t>
            </a:r>
            <a:r>
              <a:rPr lang="es-ES" dirty="0" err="1"/>
              <a:t>for</a:t>
            </a:r>
            <a:r>
              <a:rPr lang="es-ES" dirty="0"/>
              <a:t> </a:t>
            </a:r>
            <a:r>
              <a:rPr lang="es-ES" dirty="0" err="1"/>
              <a:t>the</a:t>
            </a:r>
            <a:r>
              <a:rPr lang="es-ES" dirty="0"/>
              <a:t> </a:t>
            </a:r>
            <a:r>
              <a:rPr lang="es-ES" dirty="0" err="1"/>
              <a:t>purpose</a:t>
            </a:r>
            <a:r>
              <a:rPr lang="es-ES" dirty="0"/>
              <a:t> (</a:t>
            </a:r>
            <a:r>
              <a:rPr lang="es-ES" dirty="0" err="1"/>
              <a:t>on</a:t>
            </a:r>
            <a:r>
              <a:rPr lang="es-ES" dirty="0"/>
              <a:t> </a:t>
            </a:r>
            <a:r>
              <a:rPr lang="es-ES" dirty="0" err="1"/>
              <a:t>Slide</a:t>
            </a:r>
            <a:r>
              <a:rPr lang="es-ES" dirty="0"/>
              <a:t>). </a:t>
            </a:r>
            <a:r>
              <a:rPr lang="es-ES" dirty="0" err="1"/>
              <a:t>The</a:t>
            </a:r>
            <a:r>
              <a:rPr lang="es-ES" dirty="0"/>
              <a:t> </a:t>
            </a:r>
            <a:r>
              <a:rPr lang="es-ES" dirty="0" err="1"/>
              <a:t>members</a:t>
            </a:r>
            <a:r>
              <a:rPr lang="es-ES" dirty="0"/>
              <a:t> are </a:t>
            </a:r>
            <a:r>
              <a:rPr lang="es-ES" dirty="0" err="1"/>
              <a:t>shown</a:t>
            </a:r>
            <a:r>
              <a:rPr lang="es-ES" dirty="0"/>
              <a:t> </a:t>
            </a:r>
            <a:r>
              <a:rPr lang="es-ES" dirty="0" err="1"/>
              <a:t>here</a:t>
            </a:r>
            <a:r>
              <a:rPr lang="es-E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9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Created three smaller task groups within our committee that address Procedures/Documents, Survey Development/Identifying Metrics, and Program Development/ Education. The Procedures and Document Task Group has worked on the creation of a Manual of Procedures for the BOD DEI Advisory Subcommittee. We are working to engage and collaborate with Chapters to develop programs. </a:t>
            </a:r>
            <a:endParaRPr lang="en-US" sz="1800" dirty="0"/>
          </a:p>
          <a:p>
            <a:r>
              <a:rPr lang="en-US" dirty="0"/>
              <a:t> </a:t>
            </a:r>
            <a:endParaRPr lang="en-US" sz="1800" dirty="0"/>
          </a:p>
          <a:p>
            <a:pPr lvl="0"/>
            <a:r>
              <a:rPr lang="en-US" dirty="0"/>
              <a:t>Created a website which highlights our accomplishments. It can be found here: </a:t>
            </a:r>
            <a:r>
              <a:rPr lang="en-US" u="sng" dirty="0">
                <a:hlinkClick r:id="rId3"/>
              </a:rPr>
              <a:t>https://www.ashrae.org/communities/committees/diversity-equity-and-inclusion-in-ashrae</a:t>
            </a:r>
            <a:r>
              <a:rPr lang="en-US" dirty="0"/>
              <a:t> . </a:t>
            </a:r>
            <a:endParaRPr lang="en-US" sz="1800" dirty="0"/>
          </a:p>
          <a:p>
            <a:pPr lvl="0"/>
            <a:endParaRPr lang="en-US" sz="1800" dirty="0"/>
          </a:p>
          <a:p>
            <a:pPr lvl="0"/>
            <a:r>
              <a:rPr lang="en-US" dirty="0"/>
              <a:t>Recommended ASHRAE sign the CEO Action Pledge to participate in the NIBS Diversity Commitment:</a:t>
            </a:r>
            <a:endParaRPr lang="en-US" sz="1800" dirty="0"/>
          </a:p>
          <a:p>
            <a:pPr lvl="0"/>
            <a:r>
              <a:rPr lang="en-US" dirty="0"/>
              <a:t>Commit to building diverse leadership teams (staff &amp; volunteer leadership) </a:t>
            </a:r>
            <a:endParaRPr lang="en-US" sz="1800" dirty="0"/>
          </a:p>
          <a:p>
            <a:pPr lvl="0"/>
            <a:r>
              <a:rPr lang="en-US" dirty="0"/>
              <a:t>Commit to share best practices</a:t>
            </a:r>
            <a:endParaRPr lang="en-US" sz="1800" dirty="0"/>
          </a:p>
          <a:p>
            <a:pPr lvl="0"/>
            <a:r>
              <a:rPr lang="en-US" dirty="0"/>
              <a:t>Promote this work with association membership</a:t>
            </a:r>
          </a:p>
          <a:p>
            <a:pPr lvl="0"/>
            <a:endParaRPr lang="en-US" dirty="0"/>
          </a:p>
          <a:p>
            <a:r>
              <a:rPr lang="en-US" dirty="0"/>
              <a:t>Organized its first forum “Diversity, Equity, Inclusion and ASHRAE: Does it Really matter?” And a panel discussion at the annual meeting in Toronto “ASHRAE and DEI: Where Are We Now, Where Do We Want to Be Tomorrow and How Do We Get There?” Both sessions were well attended</a:t>
            </a:r>
          </a:p>
          <a:p>
            <a:endParaRPr lang="en-US" dirty="0"/>
          </a:p>
          <a:p>
            <a:r>
              <a:rPr lang="en-US" dirty="0"/>
              <a:t>Completed 2 sessions for DEI awareness training for ASHRAE board of directors.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20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dirty="0"/>
          </a:p>
          <a:p>
            <a:r>
              <a:rPr lang="en-US" dirty="0"/>
              <a:t>Continuing to create articles to be authored in ASHRAE Insights. Our latest feature is from Ms. Karine LeBlanc and was published in the January 2022 edition.</a:t>
            </a:r>
            <a:endParaRPr lang="en-US" sz="1800" dirty="0"/>
          </a:p>
          <a:p>
            <a:endParaRPr lang="en-US" dirty="0"/>
          </a:p>
          <a:p>
            <a:r>
              <a:rPr lang="en-US" dirty="0"/>
              <a:t>Collaborating  with Members from our BOD DEI Subcommittee and members from CIBSE on ways to promote DEI in our industry worldwide.</a:t>
            </a:r>
          </a:p>
          <a:p>
            <a:endParaRPr lang="en-US" dirty="0"/>
          </a:p>
          <a:p>
            <a:r>
              <a:rPr lang="fr-FR" dirty="0"/>
              <a:t>Co-</a:t>
            </a:r>
            <a:r>
              <a:rPr lang="fr-FR" dirty="0" err="1"/>
              <a:t>founder</a:t>
            </a:r>
            <a:r>
              <a:rPr lang="fr-FR" dirty="0"/>
              <a:t> </a:t>
            </a:r>
            <a:r>
              <a:rPr lang="fr-FR" dirty="0" err="1"/>
              <a:t>with</a:t>
            </a:r>
            <a:r>
              <a:rPr lang="fr-FR" dirty="0"/>
              <a:t> United Nations Environment Programme (UNEP) </a:t>
            </a:r>
            <a:r>
              <a:rPr lang="en-US" dirty="0"/>
              <a:t>new global cooperative platform to promote increased opportunities and participation for women in the refrigeration, air-conditioning and heat-pump (RACHP) sector – the International Network for Women in Cooling (INWIC).</a:t>
            </a:r>
          </a:p>
          <a:p>
            <a:endParaRPr lang="en-US" dirty="0"/>
          </a:p>
          <a:p>
            <a:r>
              <a:rPr lang="en-US" dirty="0"/>
              <a:t>In the next year we will be working with the ASHRAE Councils and Standing committees to create DEI training for those members and chapters who want to include DEI in their programs.</a:t>
            </a:r>
          </a:p>
          <a:p>
            <a:r>
              <a:rPr lang="en-US" dirty="0"/>
              <a:t>Continue to recommend programs and articles for membership on DEI. </a:t>
            </a:r>
          </a:p>
          <a:p>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16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17464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4B177-9118-44AD-B9D8-4D4E67726C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4D7C5E3-5318-4B88-920C-A8C1AFAD96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C970093-0A5B-49E3-8D67-B161C02C8A4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034DF12-3152-4CD6-A0F2-D17D922927EB}"/>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81AAD611-F938-4F24-BB1A-0BD24E33DC57}"/>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79A7BE1F-1482-4765-B333-D1CC947E7137}"/>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8505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50032-7C2F-40CA-934B-9FCBEB3581A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4A7A14-CDFC-4E0D-A8C4-2121B96F1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1DBCDB-D69A-4722-9556-A3F6557411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DD54CB-CD07-40F2-B00D-ECC5A579F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30BD7F-1B82-4FF5-B6DE-20FED989077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CBCC0CD-7CD5-466A-978B-3C1515EFC680}"/>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8" name="Marcador de pie de página 7">
            <a:extLst>
              <a:ext uri="{FF2B5EF4-FFF2-40B4-BE49-F238E27FC236}">
                <a16:creationId xmlns:a16="http://schemas.microsoft.com/office/drawing/2014/main" id="{148807A7-812B-4A58-AF9C-021CBBF19396}"/>
              </a:ext>
            </a:extLst>
          </p:cNvPr>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a:extLst>
              <a:ext uri="{FF2B5EF4-FFF2-40B4-BE49-F238E27FC236}">
                <a16:creationId xmlns:a16="http://schemas.microsoft.com/office/drawing/2014/main" id="{67DCD8D5-CBE9-420F-88EF-7E2FC29E989E}"/>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26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1E190-184B-44E5-B06C-A48849662AD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CCEAB18-345A-4CBC-ABC2-032755214EB7}"/>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4" name="Marcador de pie de página 3">
            <a:extLst>
              <a:ext uri="{FF2B5EF4-FFF2-40B4-BE49-F238E27FC236}">
                <a16:creationId xmlns:a16="http://schemas.microsoft.com/office/drawing/2014/main" id="{B87C036E-9E33-4DD2-9D3C-496CF5927BAA}"/>
              </a:ext>
            </a:extLst>
          </p:cNvPr>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a:extLst>
              <a:ext uri="{FF2B5EF4-FFF2-40B4-BE49-F238E27FC236}">
                <a16:creationId xmlns:a16="http://schemas.microsoft.com/office/drawing/2014/main" id="{A0A043A7-4112-4F77-B5B0-EB0F9885F5A5}"/>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884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8CDBEF-049B-4149-AAD8-AD2BB7D25CDC}"/>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id="{ECA8D337-0B5F-4173-AB1C-4989717900B4}"/>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id="{E83C3C13-BF77-444C-BC1D-D6C486AD901B}"/>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83656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B200C-6B3E-476D-B518-0EF091DB95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899963-31B9-44DF-8149-AA93928D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AAABD1-E67E-4F33-8E2C-491609107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CD841F-3A11-49FA-AFA6-C683B404E571}"/>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5F67C7D0-26BB-4DE1-9F83-A6D7D17797BE}"/>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B9B28B6C-91E4-4716-970F-34C81193CA58}"/>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4416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57574-77D9-4BA1-97DE-0D9D6A424E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FE693A-1EC5-4B11-BBF0-00B9341A7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13C561-45E8-4789-94EC-727CB794F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23662D-8521-4A7F-9A11-698B3C20A34B}"/>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6" name="Marcador de pie de página 5">
            <a:extLst>
              <a:ext uri="{FF2B5EF4-FFF2-40B4-BE49-F238E27FC236}">
                <a16:creationId xmlns:a16="http://schemas.microsoft.com/office/drawing/2014/main" id="{CF14CE20-C106-4E69-B3D9-1026E909F8EE}"/>
              </a:ext>
            </a:extLst>
          </p:cNvPr>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a:extLst>
              <a:ext uri="{FF2B5EF4-FFF2-40B4-BE49-F238E27FC236}">
                <a16:creationId xmlns:a16="http://schemas.microsoft.com/office/drawing/2014/main" id="{A857B8B8-ADF6-401E-8F46-5CED51DB3BFE}"/>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1157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188FE-F790-4AF0-851E-86B4DF33819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CE124F-8F6A-42DD-8D81-91DC6BAF2E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FDACE6-35BB-4649-BE55-F4127EB58741}"/>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2A0B1291-6EF0-4C8A-9C21-D8919C9F13CC}"/>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E5054F94-0329-4767-9C4D-64346CC3755A}"/>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40288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07902A-15B9-44F3-A401-8AA6ED3AFC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8B315E-3E7B-4E73-9F0F-7E2D0BCF81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6AEEF4-6EE5-45CE-BAFA-518D7E32A91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8805A713-D178-492E-AA5F-4FBC28C39AD8}"/>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D1005C8-E69A-4434-BD8F-D91F4F0C6CE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765758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8/31/2022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5105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41894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243B-C60A-466C-BD32-6D1FE395D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13E48-1FD3-428C-A790-58711CA07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4CB93-20A9-4D72-8605-588209DCB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EB244-F392-465E-9F7F-EB8DC1A4EE68}"/>
              </a:ext>
            </a:extLst>
          </p:cNvPr>
          <p:cNvSpPr>
            <a:spLocks noGrp="1"/>
          </p:cNvSpPr>
          <p:nvPr>
            <p:ph type="dt" sz="half" idx="10"/>
          </p:nvPr>
        </p:nvSpPr>
        <p:spPr/>
        <p:txBody>
          <a:bodyPr/>
          <a:lstStyle/>
          <a:p>
            <a:fld id="{AF8BBA54-415D-438F-ABD0-A01F287E4AF8}" type="datetimeFigureOut">
              <a:rPr lang="en-US" smtClean="0"/>
              <a:t>8/31/2022</a:t>
            </a:fld>
            <a:endParaRPr lang="en-US"/>
          </a:p>
        </p:txBody>
      </p:sp>
      <p:sp>
        <p:nvSpPr>
          <p:cNvPr id="6" name="Footer Placeholder 5">
            <a:extLst>
              <a:ext uri="{FF2B5EF4-FFF2-40B4-BE49-F238E27FC236}">
                <a16:creationId xmlns:a16="http://schemas.microsoft.com/office/drawing/2014/main" id="{A0ABDD02-6B98-448B-AED5-E375E1B78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D16-A729-4722-92BD-9E4A35960744}"/>
              </a:ext>
            </a:extLst>
          </p:cNvPr>
          <p:cNvSpPr>
            <a:spLocks noGrp="1"/>
          </p:cNvSpPr>
          <p:nvPr>
            <p:ph type="sldNum" sz="quarter" idx="12"/>
          </p:nvPr>
        </p:nvSpPr>
        <p:spPr/>
        <p:txBody>
          <a:bodyPr/>
          <a:lstStyle/>
          <a:p>
            <a:fld id="{CDCE43C6-5138-4D96-A65B-5B91F73FFF2B}" type="slidenum">
              <a:rPr lang="en-US" smtClean="0"/>
              <a:t>‹#›</a:t>
            </a:fld>
            <a:endParaRPr lang="en-US"/>
          </a:p>
        </p:txBody>
      </p:sp>
    </p:spTree>
    <p:extLst>
      <p:ext uri="{BB962C8B-B14F-4D97-AF65-F5344CB8AC3E}">
        <p14:creationId xmlns:p14="http://schemas.microsoft.com/office/powerpoint/2010/main" val="283554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45243FAC-1618-4F17-870E-2E34877CF37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586182" y="808185"/>
            <a:ext cx="19039941" cy="7255237"/>
          </a:xfrm>
          <a:prstGeom prst="rect">
            <a:avLst/>
          </a:prstGeom>
        </p:spPr>
      </p:pic>
      <p:sp>
        <p:nvSpPr>
          <p:cNvPr id="8" name="Title Placeholder 1">
            <a:extLst>
              <a:ext uri="{FF2B5EF4-FFF2-40B4-BE49-F238E27FC236}">
                <a16:creationId xmlns:a16="http://schemas.microsoft.com/office/drawing/2014/main" id="{76557BAC-5213-4134-A016-A12D891D733B}"/>
              </a:ext>
            </a:extLst>
          </p:cNvPr>
          <p:cNvSpPr txBox="1">
            <a:spLocks/>
          </p:cNvSpPr>
          <p:nvPr userDrawn="1"/>
        </p:nvSpPr>
        <p:spPr>
          <a:xfrm>
            <a:off x="0" y="0"/>
            <a:ext cx="12192000" cy="1034760"/>
          </a:xfrm>
          <a:prstGeom prst="rect">
            <a:avLst/>
          </a:prstGeom>
          <a:solidFill>
            <a:schemeClr val="accent1">
              <a:lumMod val="75000"/>
            </a:scheme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kzidenz Grotesk BE Regular" panose="02000503030000020003" pitchFamily="50" charset="0"/>
                <a:ea typeface="+mj-ea"/>
                <a:cs typeface="+mj-cs"/>
              </a:defRPr>
            </a:lvl1pPr>
          </a:lstStyle>
          <a:p>
            <a:endParaRPr lang="en-US" sz="2800" dirty="0"/>
          </a:p>
        </p:txBody>
      </p:sp>
      <p:pic>
        <p:nvPicPr>
          <p:cNvPr id="13" name="Picture 12" descr="Text, logo&#10;&#10;Description automatically generated">
            <a:extLst>
              <a:ext uri="{FF2B5EF4-FFF2-40B4-BE49-F238E27FC236}">
                <a16:creationId xmlns:a16="http://schemas.microsoft.com/office/drawing/2014/main" id="{82B14DBF-5F95-4677-9235-178D2DEEFA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flipV="1">
            <a:off x="10993907" y="199309"/>
            <a:ext cx="869088" cy="601514"/>
          </a:xfrm>
          <a:prstGeom prst="rect">
            <a:avLst/>
          </a:prstGeom>
        </p:spPr>
      </p:pic>
      <p:sp>
        <p:nvSpPr>
          <p:cNvPr id="14" name="Title 1">
            <a:extLst>
              <a:ext uri="{FF2B5EF4-FFF2-40B4-BE49-F238E27FC236}">
                <a16:creationId xmlns:a16="http://schemas.microsoft.com/office/drawing/2014/main" id="{3BBB6481-3ABA-479A-BC27-8D38A55E2350}"/>
              </a:ext>
            </a:extLst>
          </p:cNvPr>
          <p:cNvSpPr>
            <a:spLocks noGrp="1"/>
          </p:cNvSpPr>
          <p:nvPr>
            <p:ph type="title"/>
          </p:nvPr>
        </p:nvSpPr>
        <p:spPr>
          <a:xfrm>
            <a:off x="329005" y="216622"/>
            <a:ext cx="10515600" cy="601515"/>
          </a:xfrm>
        </p:spPr>
        <p:txBody>
          <a:bodyPr>
            <a:noAutofit/>
          </a:bodyPr>
          <a:lstStyle>
            <a:lvl1pPr>
              <a:defRPr sz="3200">
                <a:solidFill>
                  <a:schemeClr val="bg1"/>
                </a:solidFill>
                <a:latin typeface="Akzidenz Grotesk BE Regular" panose="02000503030000020003" pitchFamily="50" charset="0"/>
              </a:defRPr>
            </a:lvl1pPr>
          </a:lstStyle>
          <a:p>
            <a:endParaRPr lang="en-US" dirty="0"/>
          </a:p>
        </p:txBody>
      </p:sp>
      <p:sp>
        <p:nvSpPr>
          <p:cNvPr id="7" name="Content Placeholder 2">
            <a:extLst>
              <a:ext uri="{FF2B5EF4-FFF2-40B4-BE49-F238E27FC236}">
                <a16:creationId xmlns:a16="http://schemas.microsoft.com/office/drawing/2014/main" id="{A332F484-9A21-4CA7-8201-A46ACEEEC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4997B865-7EFE-4C00-8EC6-42A6E991D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95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3262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343065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8F903-0C1E-404D-A025-D7D4931237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9282A9-7F48-4490-A865-A9B1E05C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1367ED-DE9E-4519-A437-F9A1E4A7DB4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5553876F-1A4E-4904-9631-98B326F5AD18}"/>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6A95CA0-A3F3-406A-B9FB-5667B5A7835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8517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7C77E-833C-4DBB-842C-5CE08069F2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E13291-51D6-405A-B617-A3BE4FA8ED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5CB2AA-88B3-4DDA-82F0-F3E763A6C740}"/>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01A8F695-5185-497D-9C3B-8C532C17A7E5}"/>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C3DB1998-D386-4C9F-8CC7-66626E742EB1}"/>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0773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C6527-D9C8-44CA-BCBC-AEBC7F8C28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90D2B8-8F1C-4EB5-A708-0182376D7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4181D7-96D2-4490-AE92-DBA2AB3E525F}"/>
              </a:ext>
            </a:extLst>
          </p:cNvPr>
          <p:cNvSpPr>
            <a:spLocks noGrp="1"/>
          </p:cNvSpPr>
          <p:nvPr>
            <p:ph type="dt" sz="half" idx="10"/>
          </p:nvPr>
        </p:nvSpPr>
        <p:spPr/>
        <p:txBody>
          <a:body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2D7F1E9D-1CC0-4EF6-99D8-2B037E9B9BA1}"/>
              </a:ext>
            </a:extLst>
          </p:cNvPr>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36ABB130-E759-415C-B3C9-2DD55B3BC25F}"/>
              </a:ext>
            </a:extLst>
          </p:cNvPr>
          <p:cNvSpPr>
            <a:spLocks noGrp="1"/>
          </p:cNvSpPr>
          <p:nvPr>
            <p:ph type="sldNum" sz="quarter" idx="12"/>
          </p:nvPr>
        </p:nvSpPr>
        <p:spPr/>
        <p:txBody>
          <a:body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929664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8/31/2022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99519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8/31/2022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2114062771"/>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58642F-8E36-4F31-8AAE-F240AE627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0FCF0F-DE0C-4CDA-8492-7B90A6F48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2D1BA2-60B9-4D1E-95FE-924807F3A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4FB02-4675-469A-9390-D0417B899044}" type="datetimeFigureOut">
              <a:rPr lang="es-ES" smtClean="0">
                <a:solidFill>
                  <a:prstClr val="black">
                    <a:tint val="75000"/>
                  </a:prstClr>
                </a:solidFill>
              </a:rPr>
              <a:pPr/>
              <a:t>31/08/2022</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id="{F359F398-F7C1-4DAE-9C4E-FD630BA90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id="{5DECEC72-9E29-4719-8F2C-5AF42D850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A5228-386A-4B9E-BFF9-E8B2CD5EF09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211626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a:t>Diversity, Equity, &amp; Inclusion (DEI) in ASHRAE</a:t>
            </a:r>
            <a:br>
              <a:rPr lang="en-US" sz="2800"/>
            </a:br>
            <a:endParaRPr lang="en-US" sz="2800" i="1" dirty="0"/>
          </a:p>
        </p:txBody>
      </p:sp>
      <p:sp>
        <p:nvSpPr>
          <p:cNvPr id="5" name="CuadroTexto 4">
            <a:extLst>
              <a:ext uri="{FF2B5EF4-FFF2-40B4-BE49-F238E27FC236}">
                <a16:creationId xmlns:a16="http://schemas.microsoft.com/office/drawing/2014/main" id="{1E991CC6-E1E5-402D-BBEC-4B63439FB5D9}"/>
              </a:ext>
            </a:extLst>
          </p:cNvPr>
          <p:cNvSpPr txBox="1"/>
          <p:nvPr/>
        </p:nvSpPr>
        <p:spPr>
          <a:xfrm>
            <a:off x="361950" y="2080328"/>
            <a:ext cx="7934325" cy="2246769"/>
          </a:xfrm>
          <a:prstGeom prst="rect">
            <a:avLst/>
          </a:prstGeom>
          <a:noFill/>
        </p:spPr>
        <p:txBody>
          <a:bodyPr wrap="square" rtlCol="0">
            <a:spAutoFit/>
          </a:bodyPr>
          <a:lstStyle/>
          <a:p>
            <a:r>
              <a:rPr lang="es-ES" sz="2000" dirty="0" err="1"/>
              <a:t>Building</a:t>
            </a:r>
            <a:r>
              <a:rPr lang="es-ES" sz="2000" dirty="0"/>
              <a:t> a </a:t>
            </a:r>
            <a:r>
              <a:rPr lang="es-ES" sz="2000" dirty="0" err="1"/>
              <a:t>stronger</a:t>
            </a:r>
            <a:r>
              <a:rPr lang="es-ES" sz="2000" dirty="0"/>
              <a:t> culture of </a:t>
            </a:r>
            <a:r>
              <a:rPr lang="es-ES" sz="2000" dirty="0" err="1"/>
              <a:t>equity</a:t>
            </a:r>
            <a:r>
              <a:rPr lang="es-ES" sz="2000" dirty="0"/>
              <a:t>, </a:t>
            </a:r>
            <a:r>
              <a:rPr lang="es-ES" sz="2000" dirty="0" err="1"/>
              <a:t>diversity</a:t>
            </a:r>
            <a:r>
              <a:rPr lang="es-ES" sz="2000" dirty="0"/>
              <a:t>,</a:t>
            </a:r>
          </a:p>
          <a:p>
            <a:r>
              <a:rPr lang="es-ES" sz="2000" dirty="0"/>
              <a:t>and inclusión in ASHRAE </a:t>
            </a:r>
            <a:r>
              <a:rPr lang="es-ES" sz="2000" dirty="0" err="1"/>
              <a:t>will</a:t>
            </a:r>
            <a:r>
              <a:rPr lang="es-ES" sz="2000" dirty="0"/>
              <a:t> </a:t>
            </a:r>
            <a:r>
              <a:rPr lang="es-ES" sz="2000" dirty="0" err="1"/>
              <a:t>help</a:t>
            </a:r>
            <a:r>
              <a:rPr lang="es-ES" sz="2000" dirty="0"/>
              <a:t> </a:t>
            </a:r>
            <a:r>
              <a:rPr lang="es-ES" sz="2000" dirty="0" err="1"/>
              <a:t>the</a:t>
            </a:r>
            <a:r>
              <a:rPr lang="es-ES" sz="2000" dirty="0"/>
              <a:t> </a:t>
            </a:r>
            <a:r>
              <a:rPr lang="es-ES" sz="2000" dirty="0" err="1"/>
              <a:t>Society</a:t>
            </a:r>
            <a:r>
              <a:rPr lang="es-ES" sz="2000" dirty="0"/>
              <a:t> </a:t>
            </a:r>
            <a:r>
              <a:rPr lang="es-ES" sz="2000" dirty="0" err="1"/>
              <a:t>to</a:t>
            </a:r>
            <a:r>
              <a:rPr lang="es-ES" sz="2000" dirty="0"/>
              <a:t> be</a:t>
            </a:r>
          </a:p>
          <a:p>
            <a:r>
              <a:rPr lang="es-ES" sz="2000" dirty="0"/>
              <a:t>more creative, innovative, and </a:t>
            </a:r>
            <a:r>
              <a:rPr lang="es-ES" sz="2000" dirty="0" err="1"/>
              <a:t>resilient</a:t>
            </a:r>
            <a:r>
              <a:rPr lang="es-ES" sz="2000" dirty="0"/>
              <a:t>, drive </a:t>
            </a:r>
            <a:r>
              <a:rPr lang="es-ES" sz="2000" dirty="0" err="1"/>
              <a:t>Society</a:t>
            </a:r>
            <a:endParaRPr lang="es-ES" sz="2000" dirty="0"/>
          </a:p>
          <a:p>
            <a:r>
              <a:rPr lang="es-ES" sz="2000" dirty="0"/>
              <a:t>performance and </a:t>
            </a:r>
            <a:r>
              <a:rPr lang="es-ES" sz="2000" dirty="0" err="1"/>
              <a:t>improve</a:t>
            </a:r>
            <a:r>
              <a:rPr lang="es-ES" sz="2000" dirty="0"/>
              <a:t> </a:t>
            </a:r>
            <a:r>
              <a:rPr lang="es-ES" sz="2000" dirty="0" err="1"/>
              <a:t>member</a:t>
            </a:r>
            <a:r>
              <a:rPr lang="es-ES" sz="2000" dirty="0"/>
              <a:t> and staff </a:t>
            </a:r>
            <a:r>
              <a:rPr lang="es-ES" sz="2000" dirty="0" err="1"/>
              <a:t>retention</a:t>
            </a:r>
            <a:r>
              <a:rPr lang="es-ES" sz="2000" dirty="0"/>
              <a:t>.</a:t>
            </a:r>
          </a:p>
          <a:p>
            <a:r>
              <a:rPr lang="es-ES" sz="2000" dirty="0"/>
              <a:t>The </a:t>
            </a:r>
            <a:r>
              <a:rPr lang="es-ES" sz="2000" dirty="0" err="1"/>
              <a:t>aim</a:t>
            </a:r>
            <a:r>
              <a:rPr lang="es-ES" sz="2000" dirty="0"/>
              <a:t> </a:t>
            </a:r>
            <a:r>
              <a:rPr lang="es-ES" sz="2000" dirty="0" err="1"/>
              <a:t>is</a:t>
            </a:r>
            <a:r>
              <a:rPr lang="es-ES" sz="2000" dirty="0"/>
              <a:t> </a:t>
            </a:r>
            <a:r>
              <a:rPr lang="es-ES" sz="2000" dirty="0" err="1"/>
              <a:t>to</a:t>
            </a:r>
            <a:r>
              <a:rPr lang="es-ES" sz="2000" dirty="0"/>
              <a:t> </a:t>
            </a:r>
            <a:r>
              <a:rPr lang="es-ES" sz="2000" dirty="0" err="1"/>
              <a:t>remove</a:t>
            </a:r>
            <a:r>
              <a:rPr lang="es-ES" sz="2000" dirty="0"/>
              <a:t> </a:t>
            </a:r>
            <a:r>
              <a:rPr lang="es-ES" sz="2000" dirty="0" err="1"/>
              <a:t>barriers</a:t>
            </a:r>
            <a:r>
              <a:rPr lang="es-ES" sz="2000" dirty="0"/>
              <a:t> </a:t>
            </a:r>
            <a:r>
              <a:rPr lang="es-ES" sz="2000" dirty="0" err="1"/>
              <a:t>experienced</a:t>
            </a:r>
            <a:endParaRPr lang="es-ES" sz="2000" dirty="0"/>
          </a:p>
          <a:p>
            <a:r>
              <a:rPr lang="es-ES" sz="2000" dirty="0"/>
              <a:t> </a:t>
            </a:r>
            <a:r>
              <a:rPr lang="es-ES" sz="2000" dirty="0" err="1"/>
              <a:t>by</a:t>
            </a:r>
            <a:r>
              <a:rPr lang="es-ES" sz="2000" dirty="0"/>
              <a:t> </a:t>
            </a:r>
            <a:r>
              <a:rPr lang="es-ES" sz="2000" dirty="0" err="1"/>
              <a:t>underrepresented</a:t>
            </a:r>
            <a:r>
              <a:rPr lang="es-ES" sz="2000" dirty="0"/>
              <a:t> </a:t>
            </a:r>
            <a:r>
              <a:rPr lang="es-ES" sz="2000" dirty="0" err="1"/>
              <a:t>groups</a:t>
            </a:r>
            <a:r>
              <a:rPr lang="es-ES" sz="2000" dirty="0"/>
              <a:t> </a:t>
            </a:r>
            <a:r>
              <a:rPr lang="es-ES" sz="2000" dirty="0" err="1"/>
              <a:t>to</a:t>
            </a:r>
            <a:r>
              <a:rPr lang="es-ES" sz="2000" dirty="0"/>
              <a:t> </a:t>
            </a:r>
            <a:r>
              <a:rPr lang="es-ES" sz="2000" dirty="0" err="1"/>
              <a:t>articulate</a:t>
            </a:r>
            <a:r>
              <a:rPr lang="es-ES" sz="2000" dirty="0"/>
              <a:t> </a:t>
            </a:r>
            <a:r>
              <a:rPr lang="es-ES" sz="2000" dirty="0" err="1"/>
              <a:t>the</a:t>
            </a:r>
            <a:r>
              <a:rPr lang="es-ES" sz="2000" dirty="0"/>
              <a:t> </a:t>
            </a:r>
            <a:r>
              <a:rPr lang="es-ES" sz="2000" dirty="0" err="1"/>
              <a:t>need</a:t>
            </a:r>
            <a:r>
              <a:rPr lang="es-ES" sz="2000" dirty="0"/>
              <a:t> </a:t>
            </a:r>
          </a:p>
          <a:p>
            <a:r>
              <a:rPr lang="es-ES" sz="2000" dirty="0" err="1"/>
              <a:t>for</a:t>
            </a:r>
            <a:r>
              <a:rPr lang="es-ES" sz="2000" dirty="0"/>
              <a:t> </a:t>
            </a:r>
            <a:r>
              <a:rPr lang="es-ES" sz="2000" dirty="0" err="1"/>
              <a:t>their</a:t>
            </a:r>
            <a:r>
              <a:rPr lang="es-ES" sz="2000" dirty="0"/>
              <a:t> </a:t>
            </a:r>
            <a:r>
              <a:rPr lang="es-ES" sz="2000" dirty="0" err="1"/>
              <a:t>participation</a:t>
            </a:r>
            <a:r>
              <a:rPr lang="es-ES" sz="2000" dirty="0"/>
              <a:t> in ASHRAE.</a:t>
            </a:r>
          </a:p>
        </p:txBody>
      </p:sp>
      <p:pic>
        <p:nvPicPr>
          <p:cNvPr id="6" name="Imagen 5">
            <a:extLst>
              <a:ext uri="{FF2B5EF4-FFF2-40B4-BE49-F238E27FC236}">
                <a16:creationId xmlns:a16="http://schemas.microsoft.com/office/drawing/2014/main" id="{E754A5C7-11E5-4A39-BF93-D1AD0043012F}"/>
              </a:ext>
            </a:extLst>
          </p:cNvPr>
          <p:cNvPicPr>
            <a:picLocks noChangeAspect="1"/>
          </p:cNvPicPr>
          <p:nvPr/>
        </p:nvPicPr>
        <p:blipFill>
          <a:blip r:embed="rId3"/>
          <a:stretch>
            <a:fillRect/>
          </a:stretch>
        </p:blipFill>
        <p:spPr>
          <a:xfrm>
            <a:off x="6905859" y="2080328"/>
            <a:ext cx="4211737" cy="2246768"/>
          </a:xfrm>
          <a:prstGeom prst="rect">
            <a:avLst/>
          </a:prstGeom>
        </p:spPr>
      </p:pic>
      <p:sp>
        <p:nvSpPr>
          <p:cNvPr id="7" name="CuadroTexto 6">
            <a:extLst>
              <a:ext uri="{FF2B5EF4-FFF2-40B4-BE49-F238E27FC236}">
                <a16:creationId xmlns:a16="http://schemas.microsoft.com/office/drawing/2014/main" id="{4B024F44-6214-499A-9AE1-D5A3EDE4BE63}"/>
              </a:ext>
            </a:extLst>
          </p:cNvPr>
          <p:cNvSpPr txBox="1"/>
          <p:nvPr/>
        </p:nvSpPr>
        <p:spPr>
          <a:xfrm>
            <a:off x="283220" y="5753018"/>
            <a:ext cx="9435313" cy="646331"/>
          </a:xfrm>
          <a:prstGeom prst="rect">
            <a:avLst/>
          </a:prstGeom>
          <a:noFill/>
        </p:spPr>
        <p:txBody>
          <a:bodyPr wrap="square">
            <a:spAutoFit/>
          </a:bodyPr>
          <a:lstStyle/>
          <a:p>
            <a:r>
              <a:rPr lang="en-US" dirty="0">
                <a:solidFill>
                  <a:srgbClr val="0070C0"/>
                </a:solidFill>
              </a:rPr>
              <a:t>Inclusion is not a matter of political correctness. </a:t>
            </a:r>
            <a:r>
              <a:rPr lang="en-US">
                <a:solidFill>
                  <a:srgbClr val="0070C0"/>
                </a:solidFill>
              </a:rPr>
              <a:t>It </a:t>
            </a:r>
            <a:r>
              <a:rPr lang="en-US" dirty="0">
                <a:solidFill>
                  <a:srgbClr val="0070C0"/>
                </a:solidFill>
              </a:rPr>
              <a:t>is a key to growth.</a:t>
            </a:r>
          </a:p>
          <a:p>
            <a:r>
              <a:rPr lang="en-US" dirty="0"/>
              <a:t>Jessie Jackson</a:t>
            </a:r>
          </a:p>
        </p:txBody>
      </p:sp>
    </p:spTree>
    <p:extLst>
      <p:ext uri="{BB962C8B-B14F-4D97-AF65-F5344CB8AC3E}">
        <p14:creationId xmlns:p14="http://schemas.microsoft.com/office/powerpoint/2010/main" val="172166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DFA7A-4886-4EAB-B082-B64F96952256}"/>
              </a:ext>
            </a:extLst>
          </p:cNvPr>
          <p:cNvSpPr>
            <a:spLocks noGrp="1"/>
          </p:cNvSpPr>
          <p:nvPr>
            <p:ph type="title"/>
          </p:nvPr>
        </p:nvSpPr>
        <p:spPr>
          <a:xfrm>
            <a:off x="363889" y="1498"/>
            <a:ext cx="10515600" cy="1325563"/>
          </a:xfrm>
        </p:spPr>
        <p:txBody>
          <a:bodyPr/>
          <a:lstStyle/>
          <a:p>
            <a:pPr>
              <a:defRPr/>
            </a:pPr>
            <a:r>
              <a:rPr lang="en-US" b="1" dirty="0">
                <a:solidFill>
                  <a:prstClr val="white"/>
                </a:solidFill>
                <a:effectLst>
                  <a:outerShdw blurRad="38100" dist="38100" dir="2700000" algn="tl">
                    <a:srgbClr val="000000">
                      <a:alpha val="43137"/>
                    </a:srgbClr>
                  </a:outerShdw>
                </a:effectLst>
                <a:cs typeface="Segoe UI Semibold" panose="020B0702040204020203" pitchFamily="34" charset="0"/>
              </a:rPr>
              <a:t>ASHRAE</a:t>
            </a:r>
          </a:p>
        </p:txBody>
      </p:sp>
      <p:sp>
        <p:nvSpPr>
          <p:cNvPr id="17" name="Rectángulo 16">
            <a:extLst>
              <a:ext uri="{FF2B5EF4-FFF2-40B4-BE49-F238E27FC236}">
                <a16:creationId xmlns:a16="http://schemas.microsoft.com/office/drawing/2014/main" id="{EB9B76D8-B2F5-45F6-AFC0-37CF5D31894A}"/>
              </a:ext>
            </a:extLst>
          </p:cNvPr>
          <p:cNvSpPr/>
          <p:nvPr/>
        </p:nvSpPr>
        <p:spPr>
          <a:xfrm>
            <a:off x="188187" y="2042434"/>
            <a:ext cx="6096000" cy="20313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Integrity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Volunteerism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Diversity</a:t>
            </a:r>
            <a:endParaRPr lang="es-ES" dirty="0">
              <a:solidFill>
                <a:prstClr val="black"/>
              </a:solidFill>
              <a:latin typeface="Calibri" panose="020F0502020204030204"/>
            </a:endParaRPr>
          </a:p>
        </p:txBody>
      </p:sp>
      <p:sp>
        <p:nvSpPr>
          <p:cNvPr id="18" name="Rectángulo 17">
            <a:extLst>
              <a:ext uri="{FF2B5EF4-FFF2-40B4-BE49-F238E27FC236}">
                <a16:creationId xmlns:a16="http://schemas.microsoft.com/office/drawing/2014/main" id="{B8B6C2AD-85A7-40FD-AF40-68C359C42700}"/>
              </a:ext>
            </a:extLst>
          </p:cNvPr>
          <p:cNvSpPr/>
          <p:nvPr/>
        </p:nvSpPr>
        <p:spPr>
          <a:xfrm>
            <a:off x="188187" y="1452974"/>
            <a:ext cx="18895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Core </a:t>
            </a:r>
            <a:r>
              <a:rPr kumimoji="0" lang="es-ES" sz="2800" b="0" i="0" u="none" strike="noStrike" kern="1200" cap="none" spc="0" normalizeH="0" baseline="0" noProof="0" dirty="0" err="1">
                <a:ln>
                  <a:noFill/>
                </a:ln>
                <a:solidFill>
                  <a:prstClr val="black"/>
                </a:solidFill>
                <a:effectLst/>
                <a:uLnTx/>
                <a:uFillTx/>
                <a:latin typeface="Calibri" panose="020F0502020204030204"/>
                <a:ea typeface="+mn-ea"/>
                <a:cs typeface="+mn-cs"/>
              </a:rPr>
              <a:t>Values</a:t>
            </a:r>
            <a:endPar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6C6ABB9C-DE3E-4116-9125-00AF58EBD7D3}"/>
              </a:ext>
            </a:extLst>
          </p:cNvPr>
          <p:cNvSpPr/>
          <p:nvPr/>
        </p:nvSpPr>
        <p:spPr>
          <a:xfrm>
            <a:off x="267037" y="3526774"/>
            <a:ext cx="1092425" cy="760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940EE2FC-06D4-4DBE-A591-F0771C22B461}"/>
              </a:ext>
            </a:extLst>
          </p:cNvPr>
          <p:cNvSpPr txBox="1"/>
          <p:nvPr/>
        </p:nvSpPr>
        <p:spPr>
          <a:xfrm>
            <a:off x="3382470" y="1828768"/>
            <a:ext cx="5762203" cy="2031325"/>
          </a:xfrm>
          <a:prstGeom prst="rect">
            <a:avLst/>
          </a:prstGeom>
          <a:noFill/>
        </p:spPr>
        <p:txBody>
          <a:bodyPr wrap="square">
            <a:spAutoFit/>
          </a:bodyPr>
          <a:lstStyle/>
          <a:p>
            <a:r>
              <a:rPr lang="en-US" b="1" dirty="0"/>
              <a:t>ASHRAE´s Code of Ethics</a:t>
            </a:r>
          </a:p>
          <a:p>
            <a:r>
              <a:rPr lang="en-US" dirty="0"/>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s-ES" dirty="0"/>
          </a:p>
        </p:txBody>
      </p:sp>
      <p:sp>
        <p:nvSpPr>
          <p:cNvPr id="8" name="Elipse 7">
            <a:extLst>
              <a:ext uri="{FF2B5EF4-FFF2-40B4-BE49-F238E27FC236}">
                <a16:creationId xmlns:a16="http://schemas.microsoft.com/office/drawing/2014/main" id="{85DE68E0-EBD1-490D-AAA4-56A2C6E00BAA}"/>
              </a:ext>
            </a:extLst>
          </p:cNvPr>
          <p:cNvSpPr/>
          <p:nvPr/>
        </p:nvSpPr>
        <p:spPr>
          <a:xfrm>
            <a:off x="7201911" y="2395243"/>
            <a:ext cx="1351370" cy="356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a:extLst>
              <a:ext uri="{FF2B5EF4-FFF2-40B4-BE49-F238E27FC236}">
                <a16:creationId xmlns:a16="http://schemas.microsoft.com/office/drawing/2014/main" id="{F06F4EAB-8763-4873-B5A1-F7B80195D940}"/>
              </a:ext>
            </a:extLst>
          </p:cNvPr>
          <p:cNvCxnSpPr>
            <a:cxnSpLocks/>
          </p:cNvCxnSpPr>
          <p:nvPr/>
        </p:nvCxnSpPr>
        <p:spPr>
          <a:xfrm flipV="1">
            <a:off x="1359462" y="3429000"/>
            <a:ext cx="3957005" cy="52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4B722F5C-0223-4714-8B39-1B088CC0C45B}"/>
              </a:ext>
            </a:extLst>
          </p:cNvPr>
          <p:cNvSpPr txBox="1"/>
          <p:nvPr/>
        </p:nvSpPr>
        <p:spPr>
          <a:xfrm>
            <a:off x="9816991" y="2210577"/>
            <a:ext cx="2375009" cy="369332"/>
          </a:xfrm>
          <a:prstGeom prst="rect">
            <a:avLst/>
          </a:prstGeom>
          <a:noFill/>
        </p:spPr>
        <p:txBody>
          <a:bodyPr wrap="none" rtlCol="0">
            <a:spAutoFit/>
          </a:bodyPr>
          <a:lstStyle/>
          <a:p>
            <a:r>
              <a:rPr lang="es-ES" dirty="0" err="1"/>
              <a:t>Is</a:t>
            </a:r>
            <a:r>
              <a:rPr lang="es-ES" dirty="0"/>
              <a:t> </a:t>
            </a:r>
            <a:r>
              <a:rPr lang="es-ES" dirty="0" err="1"/>
              <a:t>equity</a:t>
            </a:r>
            <a:r>
              <a:rPr lang="es-ES" dirty="0"/>
              <a:t> </a:t>
            </a:r>
            <a:r>
              <a:rPr lang="es-ES" dirty="0" err="1"/>
              <a:t>still</a:t>
            </a:r>
            <a:r>
              <a:rPr lang="es-ES" dirty="0"/>
              <a:t> </a:t>
            </a:r>
            <a:r>
              <a:rPr lang="es-ES" dirty="0" err="1"/>
              <a:t>missing</a:t>
            </a:r>
            <a:r>
              <a:rPr lang="es-ES" dirty="0"/>
              <a:t> ??</a:t>
            </a:r>
          </a:p>
        </p:txBody>
      </p:sp>
      <p:sp>
        <p:nvSpPr>
          <p:cNvPr id="20" name="Elipse 19">
            <a:extLst>
              <a:ext uri="{FF2B5EF4-FFF2-40B4-BE49-F238E27FC236}">
                <a16:creationId xmlns:a16="http://schemas.microsoft.com/office/drawing/2014/main" id="{210FA37E-6E5A-42A6-A4F5-2AD9F1C20D9B}"/>
              </a:ext>
            </a:extLst>
          </p:cNvPr>
          <p:cNvSpPr/>
          <p:nvPr/>
        </p:nvSpPr>
        <p:spPr>
          <a:xfrm>
            <a:off x="9722583" y="1828768"/>
            <a:ext cx="2375009" cy="112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0057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a:t>Diversity, Equity, &amp; Inclusion (DEI) in ASHRAE</a:t>
            </a:r>
            <a:br>
              <a:rPr lang="en-US" sz="2800"/>
            </a:br>
            <a:endParaRPr lang="en-US" sz="2800" i="1" dirty="0"/>
          </a:p>
        </p:txBody>
      </p:sp>
      <p:pic>
        <p:nvPicPr>
          <p:cNvPr id="3" name="Imagen 2">
            <a:extLst>
              <a:ext uri="{FF2B5EF4-FFF2-40B4-BE49-F238E27FC236}">
                <a16:creationId xmlns:a16="http://schemas.microsoft.com/office/drawing/2014/main" id="{492EE27F-D33E-4910-AD23-617013AC4E23}"/>
              </a:ext>
            </a:extLst>
          </p:cNvPr>
          <p:cNvPicPr>
            <a:picLocks noChangeAspect="1"/>
          </p:cNvPicPr>
          <p:nvPr/>
        </p:nvPicPr>
        <p:blipFill>
          <a:blip r:embed="rId3"/>
          <a:stretch>
            <a:fillRect/>
          </a:stretch>
        </p:blipFill>
        <p:spPr>
          <a:xfrm>
            <a:off x="520725" y="1182396"/>
            <a:ext cx="11150550" cy="5255207"/>
          </a:xfrm>
          <a:prstGeom prst="rect">
            <a:avLst/>
          </a:prstGeom>
        </p:spPr>
      </p:pic>
    </p:spTree>
    <p:extLst>
      <p:ext uri="{BB962C8B-B14F-4D97-AF65-F5344CB8AC3E}">
        <p14:creationId xmlns:p14="http://schemas.microsoft.com/office/powerpoint/2010/main" val="241360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
            <a:ext cx="10515600" cy="643543"/>
          </a:xfrm>
        </p:spPr>
        <p:txBody>
          <a:bodyPr/>
          <a:lstStyle/>
          <a:p>
            <a:r>
              <a:rPr lang="en-US" b="1" dirty="0"/>
              <a:t>What is DEI</a:t>
            </a:r>
          </a:p>
        </p:txBody>
      </p:sp>
      <p:sp>
        <p:nvSpPr>
          <p:cNvPr id="3" name="Content Placeholder 2"/>
          <p:cNvSpPr>
            <a:spLocks noGrp="1"/>
          </p:cNvSpPr>
          <p:nvPr>
            <p:ph idx="1"/>
          </p:nvPr>
        </p:nvSpPr>
        <p:spPr>
          <a:xfrm>
            <a:off x="345530" y="2091790"/>
            <a:ext cx="10515600" cy="3775753"/>
          </a:xfrm>
        </p:spPr>
        <p:txBody>
          <a:bodyPr>
            <a:normAutofit fontScale="77500" lnSpcReduction="20000"/>
          </a:bodyPr>
          <a:lstStyle/>
          <a:p>
            <a:pPr marL="0" indent="0">
              <a:buNone/>
            </a:pPr>
            <a:r>
              <a:rPr lang="en-US" b="1" dirty="0"/>
              <a:t>Diversity</a:t>
            </a:r>
            <a:r>
              <a:rPr lang="en-US" dirty="0"/>
              <a:t> is the presence of differences that may include race, gender, religion, sexual orientation, ethnicity, nationality, socioeconomic status, language, (dis)ability, age, religious commitment, or political perspective.  Populations that have been-and remain- underrepresented among practitioners in the field and marginalized in the broader society.</a:t>
            </a:r>
          </a:p>
          <a:p>
            <a:pPr marL="0" indent="0">
              <a:lnSpc>
                <a:spcPct val="100000"/>
              </a:lnSpc>
              <a:buNone/>
            </a:pPr>
            <a:r>
              <a:rPr lang="en-US" b="1" dirty="0"/>
              <a:t>Equity</a:t>
            </a:r>
            <a:r>
              <a:rPr lang="en-US" dirty="0">
                <a:solidFill>
                  <a:srgbClr val="05549C"/>
                </a:solidFill>
              </a:rPr>
              <a:t> </a:t>
            </a:r>
            <a:r>
              <a:rPr lang="en-US" dirty="0"/>
              <a:t>is promoting justice, impartiality and fairness within the procedures, processes, and distribution of resources by institutions or systems.  Tackling equity issues requires an understanding of the root causes of outcome disparities within our society.</a:t>
            </a:r>
          </a:p>
          <a:p>
            <a:pPr marL="0" indent="0">
              <a:lnSpc>
                <a:spcPct val="100000"/>
              </a:lnSpc>
              <a:buNone/>
            </a:pPr>
            <a:r>
              <a:rPr lang="en-US" b="1" dirty="0"/>
              <a:t>Inclusion</a:t>
            </a:r>
            <a:r>
              <a:rPr lang="en-US" dirty="0">
                <a:solidFill>
                  <a:srgbClr val="05549C"/>
                </a:solidFill>
              </a:rPr>
              <a:t> </a:t>
            </a:r>
            <a:r>
              <a:rPr lang="en-US" dirty="0"/>
              <a:t>is an outcome to ensure those that are diverse actually feel and/or are welcomed.  Inclusion outcomes are met when you, your institution, and your program are truly inviting to all.  To the degree to which diverse individuals are able to participate fully in the decision-making processes and development opportunities within an organization or group.</a:t>
            </a:r>
          </a:p>
          <a:p>
            <a:pPr marL="0" indent="0">
              <a:buNone/>
            </a:pPr>
            <a:endParaRPr lang="en-US" dirty="0">
              <a:solidFill>
                <a:srgbClr val="05549C"/>
              </a:solidFill>
            </a:endParaRPr>
          </a:p>
          <a:p>
            <a:pPr marL="0" indent="0">
              <a:buNone/>
            </a:pPr>
            <a:endParaRPr lang="en-US" dirty="0">
              <a:solidFill>
                <a:srgbClr val="05549C"/>
              </a:solidFill>
            </a:endParaRPr>
          </a:p>
        </p:txBody>
      </p:sp>
      <p:sp>
        <p:nvSpPr>
          <p:cNvPr id="4" name="Slide Number Placeholder 5">
            <a:extLst>
              <a:ext uri="{FF2B5EF4-FFF2-40B4-BE49-F238E27FC236}">
                <a16:creationId xmlns:a16="http://schemas.microsoft.com/office/drawing/2014/main" id="{586550CE-04EA-4E36-9C5B-7F70790AF0DA}"/>
              </a:ext>
            </a:extLst>
          </p:cNvPr>
          <p:cNvSpPr>
            <a:spLocks noGrp="1"/>
          </p:cNvSpPr>
          <p:nvPr>
            <p:ph type="sldNum" sz="quarter" idx="12"/>
          </p:nvPr>
        </p:nvSpPr>
        <p:spPr>
          <a:xfrm>
            <a:off x="8610600" y="6356350"/>
            <a:ext cx="2743200" cy="365125"/>
          </a:xfrm>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D7B327-D730-4C12-9D35-E81ED00E26FB}" type="slidenum">
              <a:rPr kumimoji="0" 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54901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06114" y="216146"/>
            <a:ext cx="10515600" cy="643543"/>
          </a:xfrm>
        </p:spPr>
        <p:txBody>
          <a:bodyPr>
            <a:normAutofit fontScale="90000"/>
          </a:bodyPr>
          <a:lstStyle/>
          <a:p>
            <a:r>
              <a:rPr lang="en-US" b="1" i="1" dirty="0"/>
              <a:t>“Diversity, Equity, Inclusion and ASHRAE: Does it Really Matter?”</a:t>
            </a:r>
            <a:endParaRPr lang="en-US" sz="3200" i="1" dirty="0"/>
          </a:p>
        </p:txBody>
      </p:sp>
      <p:sp>
        <p:nvSpPr>
          <p:cNvPr id="4" name="Rectangle 3"/>
          <p:cNvSpPr/>
          <p:nvPr/>
        </p:nvSpPr>
        <p:spPr>
          <a:xfrm>
            <a:off x="204681" y="1228007"/>
            <a:ext cx="113036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does our membership think?</a:t>
            </a:r>
          </a:p>
        </p:txBody>
      </p:sp>
      <p:graphicFrame>
        <p:nvGraphicFramePr>
          <p:cNvPr id="3" name="Table 2"/>
          <p:cNvGraphicFramePr>
            <a:graphicFrameLocks noGrp="1"/>
          </p:cNvGraphicFramePr>
          <p:nvPr/>
        </p:nvGraphicFramePr>
        <p:xfrm>
          <a:off x="998596" y="2004904"/>
          <a:ext cx="9715832" cy="4572000"/>
        </p:xfrm>
        <a:graphic>
          <a:graphicData uri="http://schemas.openxmlformats.org/drawingml/2006/table">
            <a:tbl>
              <a:tblPr firstRow="1" bandRow="1">
                <a:tableStyleId>{5C22544A-7EE6-4342-B048-85BDC9FD1C3A}</a:tableStyleId>
              </a:tblPr>
              <a:tblGrid>
                <a:gridCol w="2428958">
                  <a:extLst>
                    <a:ext uri="{9D8B030D-6E8A-4147-A177-3AD203B41FA5}">
                      <a16:colId xmlns:a16="http://schemas.microsoft.com/office/drawing/2014/main" val="20000"/>
                    </a:ext>
                  </a:extLst>
                </a:gridCol>
                <a:gridCol w="2428958">
                  <a:extLst>
                    <a:ext uri="{9D8B030D-6E8A-4147-A177-3AD203B41FA5}">
                      <a16:colId xmlns:a16="http://schemas.microsoft.com/office/drawing/2014/main" val="20001"/>
                    </a:ext>
                  </a:extLst>
                </a:gridCol>
                <a:gridCol w="2428958">
                  <a:extLst>
                    <a:ext uri="{9D8B030D-6E8A-4147-A177-3AD203B41FA5}">
                      <a16:colId xmlns:a16="http://schemas.microsoft.com/office/drawing/2014/main" val="20002"/>
                    </a:ext>
                  </a:extLst>
                </a:gridCol>
                <a:gridCol w="2428958">
                  <a:extLst>
                    <a:ext uri="{9D8B030D-6E8A-4147-A177-3AD203B41FA5}">
                      <a16:colId xmlns:a16="http://schemas.microsoft.com/office/drawing/2014/main" val="20003"/>
                    </a:ext>
                  </a:extLst>
                </a:gridCol>
              </a:tblGrid>
              <a:tr h="0">
                <a:tc>
                  <a:txBody>
                    <a:bodyPr/>
                    <a:lstStyle/>
                    <a:p>
                      <a:r>
                        <a:rPr lang="en-US" dirty="0"/>
                        <a:t>Demographics fairly represent the industry</a:t>
                      </a:r>
                    </a:p>
                  </a:txBody>
                  <a:tcPr/>
                </a:tc>
                <a:tc>
                  <a:txBody>
                    <a:bodyPr/>
                    <a:lstStyle/>
                    <a:p>
                      <a:r>
                        <a:rPr lang="en-US" dirty="0"/>
                        <a:t>56% agree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Women and people of color are underrepresented in the industry</a:t>
                      </a:r>
                    </a:p>
                  </a:txBody>
                  <a:tcPr/>
                </a:tc>
                <a:tc>
                  <a:txBody>
                    <a:bodyPr/>
                    <a:lstStyle/>
                    <a:p>
                      <a:r>
                        <a:rPr lang="en-US" dirty="0"/>
                        <a:t>50% agree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Chapters and regions need to improve DEI efforts </a:t>
                      </a:r>
                    </a:p>
                  </a:txBody>
                  <a:tcPr/>
                </a:tc>
                <a:tc>
                  <a:txBody>
                    <a:bodyPr/>
                    <a:lstStyle/>
                    <a:p>
                      <a:r>
                        <a:rPr lang="en-US" dirty="0"/>
                        <a:t>40-40</a:t>
                      </a:r>
                      <a:r>
                        <a:rPr lang="en-US" baseline="0" dirty="0"/>
                        <a:t> split</a:t>
                      </a:r>
                      <a:endParaRPr lang="en-US" dirty="0"/>
                    </a:p>
                  </a:txBody>
                  <a:tcPr/>
                </a:tc>
                <a:tc>
                  <a:txBody>
                    <a:bodyPr/>
                    <a:lstStyle/>
                    <a:p>
                      <a:r>
                        <a:rPr lang="en-US" baseline="0" dirty="0"/>
                        <a:t>20% not knowing one way or other</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ASHRAE publically communicates its goals on diversity </a:t>
                      </a:r>
                    </a:p>
                  </a:txBody>
                  <a:tcPr/>
                </a:tc>
                <a:tc>
                  <a:txBody>
                    <a:bodyPr/>
                    <a:lstStyle/>
                    <a:p>
                      <a:r>
                        <a:rPr lang="en-US" dirty="0"/>
                        <a:t>50% did not know</a:t>
                      </a:r>
                    </a:p>
                  </a:txBody>
                  <a:tcPr/>
                </a:tc>
                <a:tc>
                  <a:txBody>
                    <a:bodyPr/>
                    <a:lstStyle/>
                    <a:p>
                      <a:r>
                        <a:rPr lang="en-US" dirty="0"/>
                        <a:t>50% communicates adequately</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ASHRAE should do more</a:t>
                      </a:r>
                      <a:r>
                        <a:rPr lang="en-US" baseline="0" dirty="0"/>
                        <a:t> to promote diversity?</a:t>
                      </a:r>
                      <a:endParaRPr lang="en-US" dirty="0"/>
                    </a:p>
                  </a:txBody>
                  <a:tcPr/>
                </a:tc>
                <a:tc>
                  <a:txBody>
                    <a:bodyPr/>
                    <a:lstStyle/>
                    <a:p>
                      <a:r>
                        <a:rPr lang="en-US" dirty="0"/>
                        <a:t>50% yes </a:t>
                      </a:r>
                    </a:p>
                  </a:txBody>
                  <a:tcPr/>
                </a:tc>
                <a:tc>
                  <a:txBody>
                    <a:bodyPr/>
                    <a:lstStyle/>
                    <a:p>
                      <a:r>
                        <a:rPr lang="en-US" dirty="0"/>
                        <a:t>37% no </a:t>
                      </a:r>
                    </a:p>
                  </a:txBody>
                  <a:tcPr/>
                </a:tc>
                <a:tc>
                  <a:txBody>
                    <a:bodyPr/>
                    <a:lstStyle/>
                    <a:p>
                      <a:r>
                        <a:rPr lang="en-US" dirty="0"/>
                        <a:t>12% did not know</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746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r>
              <a:rPr lang="en-US" sz="1600" i="1" dirty="0">
                <a:latin typeface="akzidenz-grotesk-condensed"/>
              </a:rPr>
              <a:t>BOD Subcommittee created by the Board January 2021</a:t>
            </a:r>
            <a:br>
              <a:rPr lang="en-US" sz="2800" i="1" dirty="0">
                <a:latin typeface="akzidenz-grotesk-condensed"/>
              </a:rPr>
            </a:br>
            <a:endParaRPr lang="en-US" sz="2800" i="1" dirty="0"/>
          </a:p>
        </p:txBody>
      </p:sp>
      <p:sp>
        <p:nvSpPr>
          <p:cNvPr id="30" name="Rectangle 29">
            <a:extLst>
              <a:ext uri="{FF2B5EF4-FFF2-40B4-BE49-F238E27FC236}">
                <a16:creationId xmlns:a16="http://schemas.microsoft.com/office/drawing/2014/main" id="{6B272A6F-6744-419C-AA8A-9B095A199CB9}"/>
              </a:ext>
            </a:extLst>
          </p:cNvPr>
          <p:cNvSpPr/>
          <p:nvPr/>
        </p:nvSpPr>
        <p:spPr>
          <a:xfrm>
            <a:off x="2496813" y="1927815"/>
            <a:ext cx="7764504" cy="2272417"/>
          </a:xfrm>
          <a:prstGeom prst="rect">
            <a:avLst/>
          </a:prstGeom>
        </p:spPr>
        <p:txBody>
          <a:bodyPr wrap="square">
            <a:spAutoFit/>
          </a:bodyPr>
          <a:lstStyle/>
          <a:p>
            <a:pPr marL="0" marR="0" lvl="0" indent="0" algn="l" defTabSz="914400" rtl="0" eaLnBrk="1" fontAlgn="auto" latinLnBrk="0" hangingPunct="1">
              <a:lnSpc>
                <a:spcPts val="174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740"/>
              </a:lnSpc>
              <a:spcBef>
                <a:spcPts val="0"/>
              </a:spcBef>
              <a:spcAft>
                <a:spcPts val="0"/>
              </a:spcAft>
              <a:buClrTx/>
              <a:buSzTx/>
              <a:buFontTx/>
              <a:buNone/>
              <a:tabLst/>
              <a:defRPr/>
            </a:pPr>
            <a:endParaRPr lang="en-US" b="1" dirty="0">
              <a:solidFill>
                <a:prstClr val="black"/>
              </a:solidFill>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74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To advise and engage the Board of Directors on:</a:t>
            </a:r>
          </a:p>
          <a:p>
            <a:pPr marL="0" marR="0" lvl="0" indent="0" algn="l" defTabSz="914400" rtl="0" eaLnBrk="1" fontAlgn="auto" latinLnBrk="0" hangingPunct="1">
              <a:lnSpc>
                <a:spcPts val="174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All matters relating to diversity, equity and inclusion - with a view to improving organizational awareness and performance in these areas amongst both staff and the Society membership</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1740"/>
              </a:lnSpc>
              <a:spcBef>
                <a:spcPts val="0"/>
              </a:spcBef>
              <a:spcAft>
                <a:spcPts val="0"/>
              </a:spcAft>
              <a:buClrTx/>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establishment of annual budgets for DEI program and ongoing initiatives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342900" lvl="0" indent="-342900">
              <a:lnSpc>
                <a:spcPts val="1740"/>
              </a:lnSpc>
              <a:buSzPts val="1000"/>
              <a:buFont typeface="Symbol" panose="05050102010706020507" pitchFamily="18" charset="2"/>
              <a:buChar char=""/>
              <a:tabLst>
                <a:tab pos="457200" algn="l"/>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The of inclusivity issues which have relevance to ASHRAE, together with plans for addressing these issues</a:t>
            </a:r>
            <a:endParaRPr kumimoji="0" lang="en-CA"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BFA33511-3DD6-4608-A8DE-856B5B4F368A}"/>
              </a:ext>
            </a:extLst>
          </p:cNvPr>
          <p:cNvSpPr/>
          <p:nvPr/>
        </p:nvSpPr>
        <p:spPr>
          <a:xfrm>
            <a:off x="2292783" y="1992203"/>
            <a:ext cx="5215659" cy="46166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087"/>
                </a:solidFill>
                <a:effectLst/>
                <a:uLnTx/>
                <a:uFillTx/>
                <a:latin typeface="Calibri" panose="020F0502020204030204"/>
                <a:ea typeface="+mn-ea"/>
                <a:cs typeface="+mn-cs"/>
              </a:rPr>
              <a:t>Purpose of the BOD DEI Subcommittee:</a:t>
            </a:r>
          </a:p>
        </p:txBody>
      </p:sp>
      <p:sp>
        <p:nvSpPr>
          <p:cNvPr id="3" name="Rectangle 2">
            <a:extLst>
              <a:ext uri="{FF2B5EF4-FFF2-40B4-BE49-F238E27FC236}">
                <a16:creationId xmlns:a16="http://schemas.microsoft.com/office/drawing/2014/main" id="{94200B56-36B0-4C82-B032-05C8613B6AD9}"/>
              </a:ext>
            </a:extLst>
          </p:cNvPr>
          <p:cNvSpPr/>
          <p:nvPr/>
        </p:nvSpPr>
        <p:spPr>
          <a:xfrm>
            <a:off x="2716182" y="1371711"/>
            <a:ext cx="6209820" cy="400110"/>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DEI BOD Sub-committee 2022-2023</a:t>
            </a:r>
          </a:p>
        </p:txBody>
      </p:sp>
      <p:pic>
        <p:nvPicPr>
          <p:cNvPr id="37" name="Picture 36">
            <a:extLst>
              <a:ext uri="{FF2B5EF4-FFF2-40B4-BE49-F238E27FC236}">
                <a16:creationId xmlns:a16="http://schemas.microsoft.com/office/drawing/2014/main" id="{A43FB136-5D3E-4FD0-8B25-EBD4335C1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15" y="5219342"/>
            <a:ext cx="856919" cy="1142558"/>
          </a:xfrm>
          <a:prstGeom prst="rect">
            <a:avLst/>
          </a:prstGeom>
        </p:spPr>
      </p:pic>
      <p:pic>
        <p:nvPicPr>
          <p:cNvPr id="43" name="Picture 42" descr="A picture containing person, person, wall, suit&#10;&#10;Description automatically generated">
            <a:extLst>
              <a:ext uri="{FF2B5EF4-FFF2-40B4-BE49-F238E27FC236}">
                <a16:creationId xmlns:a16="http://schemas.microsoft.com/office/drawing/2014/main" id="{F7D1AEF9-DB2C-4755-B96F-4775A1C15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449" y="5183936"/>
            <a:ext cx="868979" cy="1158639"/>
          </a:xfrm>
          <a:prstGeom prst="rect">
            <a:avLst/>
          </a:prstGeom>
        </p:spPr>
      </p:pic>
      <p:pic>
        <p:nvPicPr>
          <p:cNvPr id="45" name="Picture 44">
            <a:extLst>
              <a:ext uri="{FF2B5EF4-FFF2-40B4-BE49-F238E27FC236}">
                <a16:creationId xmlns:a16="http://schemas.microsoft.com/office/drawing/2014/main" id="{EF7DEDBF-03CF-4841-94D3-25E891E1A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332" y="5233861"/>
            <a:ext cx="862949" cy="1150599"/>
          </a:xfrm>
          <a:prstGeom prst="rect">
            <a:avLst/>
          </a:prstGeom>
        </p:spPr>
      </p:pic>
      <p:sp>
        <p:nvSpPr>
          <p:cNvPr id="53" name="TextBox 52">
            <a:extLst>
              <a:ext uri="{FF2B5EF4-FFF2-40B4-BE49-F238E27FC236}">
                <a16:creationId xmlns:a16="http://schemas.microsoft.com/office/drawing/2014/main" id="{900375DA-F2F4-4FFA-AA5B-B6F6925A8F04}"/>
              </a:ext>
            </a:extLst>
          </p:cNvPr>
          <p:cNvSpPr txBox="1"/>
          <p:nvPr/>
        </p:nvSpPr>
        <p:spPr>
          <a:xfrm>
            <a:off x="1147247" y="4264620"/>
            <a:ext cx="96581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Members of the 2022-2023 BOD DEI Subcommittee</a:t>
            </a:r>
          </a:p>
          <a:p>
            <a:pPr lvl="0" algn="ctr">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Adrienne Thomle (Chair); Kishor Khankari (Vice Chair);</a:t>
            </a:r>
            <a:r>
              <a:rPr kumimoji="0" lang="en-US" sz="1400" b="0"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Devin Abellon; Susanna Hanson; Wei Sun ; </a:t>
            </a:r>
            <a:r>
              <a:rPr lang="en-US" sz="1400" dirty="0"/>
              <a:t>Ashish Rakheja; Billy Austin, Dennis Knight;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Tanisha Meyers-Lisle;</a:t>
            </a:r>
            <a:r>
              <a:rPr kumimoji="0" lang="en-US" sz="1400" b="0"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Farooq Mehboob (ASHRAE President)</a:t>
            </a:r>
          </a:p>
        </p:txBody>
      </p:sp>
      <p:pic>
        <p:nvPicPr>
          <p:cNvPr id="1026" name="Picture 2" descr="https://www.ashrae.org/image%20library/main%20nav/about/leadership/ashrae%20board%20of%20directors/2022-23%20bod/susanna-hanson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9186" y="5229408"/>
            <a:ext cx="838816" cy="1177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shrae.org/image%20library/main%20nav/about/leadership/ashrae%20board%20of%20directors/2022-23%20bod/wei-sun-phot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9296" y="5219527"/>
            <a:ext cx="884923" cy="11857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ashrae.org/image%20library/main%20nav/about/leadership/ashrae%20board%20of%20directors/2022-23%20bod/ashish-rakheja-headshot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589" y="5213591"/>
            <a:ext cx="883184" cy="1172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shrae.org/image%20library/main%20nav/about/leadership/ashrae%20board%20of%20directors/2022-23%20bod/billy-austin-headsho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426" y="5213082"/>
            <a:ext cx="894117" cy="11921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shrae.org/image%20library/main%20nav/about/leadership/ashrae%20board%20of%20directors/2022-23%20bod/dennis-knight-headsho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7773" y="5199577"/>
            <a:ext cx="929432" cy="1161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ashrae.org/image%20library/main%20nav/communities/dei/tanisha-meyers-lisle_dei-staff-liaison-.101x12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1556" y="5199577"/>
            <a:ext cx="897818" cy="1127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ashrae.org/image%20library/main%20nav/communities/dei/devin_abellon-2022_101x12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9732" y="5219527"/>
            <a:ext cx="9620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4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endParaRPr lang="en-US" sz="2800" i="1" dirty="0"/>
          </a:p>
        </p:txBody>
      </p:sp>
      <p:sp>
        <p:nvSpPr>
          <p:cNvPr id="3" name="Rectangle 3">
            <a:extLst>
              <a:ext uri="{FF2B5EF4-FFF2-40B4-BE49-F238E27FC236}">
                <a16:creationId xmlns:a16="http://schemas.microsoft.com/office/drawing/2014/main" id="{FF51669B-1572-414B-9A58-2AB937439797}"/>
              </a:ext>
            </a:extLst>
          </p:cNvPr>
          <p:cNvSpPr/>
          <p:nvPr/>
        </p:nvSpPr>
        <p:spPr>
          <a:xfrm>
            <a:off x="400797" y="1688405"/>
            <a:ext cx="7415606"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Assigned 3 task groups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Procedures/Documents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Survey Development/Identifying Metrics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 Development/ Education</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Created a website and articles </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Recommended ASHRAE sign CEO Action Pledge</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dirty="0">
                <a:solidFill>
                  <a:prstClr val="black"/>
                </a:solidFill>
                <a:latin typeface="Calibri" panose="020F0502020204030204"/>
              </a:rPr>
              <a:t>Commit to building diverse leadership teams (staff 		&amp; volunteer leadership) </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Commit to share best practices</a:t>
            </a:r>
          </a:p>
          <a:p>
            <a:pPr marL="1714500" lvl="3" indent="-342900">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Promote this work with association membership</a:t>
            </a:r>
          </a:p>
          <a:p>
            <a:pPr marL="1714500" lvl="3"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t>Sponsored DEI Forum in Las Vegas and a Panel in Toronto</a:t>
            </a:r>
          </a:p>
          <a:p>
            <a:pPr marL="342900" indent="-342900">
              <a:buFont typeface="Arial" panose="020B0604020202020204" pitchFamily="34" charset="0"/>
              <a:buChar char="•"/>
            </a:pPr>
            <a:r>
              <a:rPr lang="en-US" sz="2000" dirty="0"/>
              <a:t>Held 2 DEI training session for the ASHRAE Board of Directors</a:t>
            </a:r>
          </a:p>
          <a:p>
            <a:pPr marL="342900" indent="-342900">
              <a:buFont typeface="Arial" panose="020B0604020202020204" pitchFamily="34" charset="0"/>
              <a:buChar cha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5"/>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14450" marR="0" lvl="1" indent="-857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Imagen 8">
            <a:extLst>
              <a:ext uri="{FF2B5EF4-FFF2-40B4-BE49-F238E27FC236}">
                <a16:creationId xmlns:a16="http://schemas.microsoft.com/office/drawing/2014/main" id="{DFC93810-6620-4544-823E-379F3C0B80E5}"/>
              </a:ext>
            </a:extLst>
          </p:cNvPr>
          <p:cNvPicPr>
            <a:picLocks noChangeAspect="1"/>
          </p:cNvPicPr>
          <p:nvPr/>
        </p:nvPicPr>
        <p:blipFill rotWithShape="1">
          <a:blip r:embed="rId3"/>
          <a:srcRect l="26407" t="19911" r="36328" b="19908"/>
          <a:stretch/>
        </p:blipFill>
        <p:spPr>
          <a:xfrm>
            <a:off x="7810500" y="1592335"/>
            <a:ext cx="4043773" cy="3673330"/>
          </a:xfrm>
          <a:prstGeom prst="rect">
            <a:avLst/>
          </a:prstGeom>
        </p:spPr>
      </p:pic>
    </p:spTree>
    <p:extLst>
      <p:ext uri="{BB962C8B-B14F-4D97-AF65-F5344CB8AC3E}">
        <p14:creationId xmlns:p14="http://schemas.microsoft.com/office/powerpoint/2010/main" val="133955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A27D-DDA7-44B1-B0F2-AB2D3F3C366A}"/>
              </a:ext>
            </a:extLst>
          </p:cNvPr>
          <p:cNvSpPr>
            <a:spLocks noGrp="1"/>
          </p:cNvSpPr>
          <p:nvPr>
            <p:ph type="title"/>
          </p:nvPr>
        </p:nvSpPr>
        <p:spPr>
          <a:xfrm>
            <a:off x="114300" y="269978"/>
            <a:ext cx="10515600" cy="1070698"/>
          </a:xfrm>
        </p:spPr>
        <p:txBody>
          <a:bodyPr>
            <a:noAutofit/>
          </a:bodyPr>
          <a:lstStyle/>
          <a:p>
            <a:r>
              <a:rPr lang="en-US" b="1" dirty="0"/>
              <a:t>Diversity, Equity, &amp; Inclusion (DEI) in ASHRAE</a:t>
            </a:r>
            <a:br>
              <a:rPr lang="en-US" sz="2800" dirty="0"/>
            </a:br>
            <a:endParaRPr lang="en-US" sz="2800" i="1" dirty="0"/>
          </a:p>
        </p:txBody>
      </p:sp>
      <p:sp>
        <p:nvSpPr>
          <p:cNvPr id="3" name="Rectangle 5">
            <a:extLst>
              <a:ext uri="{FF2B5EF4-FFF2-40B4-BE49-F238E27FC236}">
                <a16:creationId xmlns:a16="http://schemas.microsoft.com/office/drawing/2014/main" id="{48D6C629-DC09-44BA-A366-6B530680EBBE}"/>
              </a:ext>
            </a:extLst>
          </p:cNvPr>
          <p:cNvSpPr/>
          <p:nvPr/>
        </p:nvSpPr>
        <p:spPr>
          <a:xfrm>
            <a:off x="1561440" y="1989115"/>
            <a:ext cx="10889846" cy="4585871"/>
          </a:xfrm>
          <a:prstGeom prst="rect">
            <a:avLst/>
          </a:prstGeom>
        </p:spPr>
        <p:txBody>
          <a:bodyPr wrap="square">
            <a:spAutoFit/>
          </a:bodyPr>
          <a:lstStyle/>
          <a:p>
            <a:r>
              <a:rPr lang="en-US" sz="4000" dirty="0"/>
              <a:t>Future Plans</a:t>
            </a:r>
          </a:p>
          <a:p>
            <a:pPr marL="571500" indent="-571500">
              <a:buFont typeface="Arial" panose="020B0604020202020204" pitchFamily="34" charset="0"/>
              <a:buChar char="•"/>
            </a:pPr>
            <a:r>
              <a:rPr lang="en-US" sz="3200" dirty="0"/>
              <a:t>Collaborate with industry partners (CIBSE,INWIC, NBI)</a:t>
            </a:r>
          </a:p>
          <a:p>
            <a:pPr marL="571500" indent="-571500">
              <a:buFont typeface="Arial" panose="020B0604020202020204" pitchFamily="34" charset="0"/>
              <a:buChar char="•"/>
            </a:pPr>
            <a:r>
              <a:rPr lang="en-US" sz="3200" dirty="0"/>
              <a:t>Coordinate with ASHRAE Councils and Standing Committees to create training for regions and chapters </a:t>
            </a:r>
          </a:p>
          <a:p>
            <a:pPr marL="571500" indent="-571500">
              <a:buFont typeface="Arial" panose="020B0604020202020204" pitchFamily="34" charset="0"/>
              <a:buChar char="•"/>
            </a:pPr>
            <a:r>
              <a:rPr lang="en-US" sz="3200" dirty="0"/>
              <a:t>Recommend Chapter and Society programs on DEI (webcasts, training and education program, Insight Articles, forums, conferences, and webinars)</a:t>
            </a:r>
          </a:p>
          <a:p>
            <a:endParaRPr lang="en-US" sz="6000" dirty="0"/>
          </a:p>
        </p:txBody>
      </p:sp>
    </p:spTree>
    <p:extLst>
      <p:ext uri="{BB962C8B-B14F-4D97-AF65-F5344CB8AC3E}">
        <p14:creationId xmlns:p14="http://schemas.microsoft.com/office/powerpoint/2010/main" val="237780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1647</Words>
  <Application>Microsoft Office PowerPoint</Application>
  <PresentationFormat>Widescreen</PresentationFormat>
  <Paragraphs>134</Paragraphs>
  <Slides>8</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Akzidenz Grotesk BE Medium</vt:lpstr>
      <vt:lpstr>Akzidenz Grotesk BE Regular</vt:lpstr>
      <vt:lpstr>akzidenz-grotesk</vt:lpstr>
      <vt:lpstr>akzidenz-grotesk-condensed</vt:lpstr>
      <vt:lpstr>Arial</vt:lpstr>
      <vt:lpstr>Calibri</vt:lpstr>
      <vt:lpstr>Calibri Light</vt:lpstr>
      <vt:lpstr>Courier New</vt:lpstr>
      <vt:lpstr>Symbol</vt:lpstr>
      <vt:lpstr>Tahoma</vt:lpstr>
      <vt:lpstr>Office Theme</vt:lpstr>
      <vt:lpstr>1_Office Theme</vt:lpstr>
      <vt:lpstr>1_Tema de Office</vt:lpstr>
      <vt:lpstr>Diversity, Equity, &amp; Inclusion (DEI) in ASHRAE </vt:lpstr>
      <vt:lpstr>ASHRAE</vt:lpstr>
      <vt:lpstr>Diversity, Equity, &amp; Inclusion (DEI) in ASHRAE </vt:lpstr>
      <vt:lpstr>What is DEI</vt:lpstr>
      <vt:lpstr>“Diversity, Equity, Inclusion and ASHRAE: Does it Really Matter?”</vt:lpstr>
      <vt:lpstr>Diversity, Equity, &amp; Inclusion (DEI) in ASHRAE BOD Subcommittee created by the Board January 2021 </vt:lpstr>
      <vt:lpstr>Diversity, Equity, &amp; Inclusion (DEI) in ASHRAE </vt:lpstr>
      <vt:lpstr>Diversity, Equity, &amp; Inclusion (DEI) in ASHRAE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Sepulveda</dc:creator>
  <cp:lastModifiedBy>Meyers-Lisle, Tanisha</cp:lastModifiedBy>
  <cp:revision>19</cp:revision>
  <dcterms:created xsi:type="dcterms:W3CDTF">2022-03-30T17:16:56Z</dcterms:created>
  <dcterms:modified xsi:type="dcterms:W3CDTF">2022-08-31T17:48:04Z</dcterms:modified>
</cp:coreProperties>
</file>