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69" r:id="rId3"/>
    <p:sldId id="260" r:id="rId4"/>
    <p:sldId id="275" r:id="rId5"/>
    <p:sldId id="268" r:id="rId6"/>
    <p:sldId id="271" r:id="rId7"/>
    <p:sldId id="273" r:id="rId8"/>
    <p:sldId id="272" r:id="rId9"/>
    <p:sldId id="277" r:id="rId10"/>
    <p:sldId id="276" r:id="rId11"/>
    <p:sldId id="270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9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46C7E46-78D8-4D70-B5BD-80E3C6FCD290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9970D5-0E96-47F3-B37A-B0DDE2347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C7E46-78D8-4D70-B5BD-80E3C6FCD290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970D5-0E96-47F3-B37A-B0DDE2347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C7E46-78D8-4D70-B5BD-80E3C6FCD290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970D5-0E96-47F3-B37A-B0DDE2347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C7E46-78D8-4D70-B5BD-80E3C6FCD290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970D5-0E96-47F3-B37A-B0DDE23478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C7E46-78D8-4D70-B5BD-80E3C6FCD290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970D5-0E96-47F3-B37A-B0DDE23478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C7E46-78D8-4D70-B5BD-80E3C6FCD290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970D5-0E96-47F3-B37A-B0DDE23478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C7E46-78D8-4D70-B5BD-80E3C6FCD290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970D5-0E96-47F3-B37A-B0DDE2347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C7E46-78D8-4D70-B5BD-80E3C6FCD290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970D5-0E96-47F3-B37A-B0DDE23478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C7E46-78D8-4D70-B5BD-80E3C6FCD290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970D5-0E96-47F3-B37A-B0DDE2347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46C7E46-78D8-4D70-B5BD-80E3C6FCD290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9970D5-0E96-47F3-B37A-B0DDE2347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46C7E46-78D8-4D70-B5BD-80E3C6FCD290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9970D5-0E96-47F3-B37A-B0DDE23478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46C7E46-78D8-4D70-B5BD-80E3C6FCD290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9970D5-0E96-47F3-B37A-B0DDE2347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shrae.org/resources--publications/bookstore/refrigeration-commissioning-guide-free-download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shrae.org/society-groups/councils#tec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ashrae.org/about-ashrae/position-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2225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CTTC 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  <a:b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by People for People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Bjarne W. Olesen</a:t>
            </a:r>
          </a:p>
          <a:p>
            <a:r>
              <a:rPr lang="en-US" i="1" u="sng" dirty="0" smtClean="0">
                <a:solidFill>
                  <a:srgbClr val="0000CC"/>
                </a:solidFill>
              </a:rPr>
              <a:t>bwo@byg.dtu.dk</a:t>
            </a:r>
          </a:p>
          <a:p>
            <a:r>
              <a:rPr lang="en-US" dirty="0" smtClean="0"/>
              <a:t>Incoming Chair, Technology Council</a:t>
            </a:r>
          </a:p>
          <a:p>
            <a:r>
              <a:rPr lang="en-US" dirty="0" smtClean="0"/>
              <a:t>Seattle Summer Conference, 2014</a:t>
            </a:r>
            <a:endParaRPr lang="en-US" dirty="0"/>
          </a:p>
        </p:txBody>
      </p:sp>
      <p:pic>
        <p:nvPicPr>
          <p:cNvPr id="4" name="Picture 3" descr="logo_ashra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28600"/>
            <a:ext cx="12954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701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562600"/>
          </a:xfrm>
        </p:spPr>
        <p:txBody>
          <a:bodyPr>
            <a:normAutofit fontScale="92500"/>
          </a:bodyPr>
          <a:lstStyle/>
          <a:p>
            <a:pPr marL="109728" lvl="0" indent="0">
              <a:buNone/>
            </a:pPr>
            <a:r>
              <a:rPr lang="en-US" sz="2400" b="1" dirty="0"/>
              <a:t>Quick RAC Facts: </a:t>
            </a:r>
          </a:p>
          <a:p>
            <a:pPr marL="342900" lvl="0" indent="-342900">
              <a:lnSpc>
                <a:spcPct val="150000"/>
              </a:lnSpc>
              <a:buFont typeface="Wingdings"/>
              <a:buChar char=""/>
            </a:pPr>
            <a:r>
              <a:rPr lang="en-US" sz="2400" dirty="0">
                <a:latin typeface="Arial"/>
                <a:ea typeface="Calibri"/>
                <a:cs typeface="Times New Roman"/>
              </a:rPr>
              <a:t>107 TC experts volunteered to write WSs &amp; RTARs in Year 13-14 </a:t>
            </a:r>
            <a:endParaRPr lang="en-GB" sz="2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buFont typeface="Wingdings"/>
              <a:buChar char=""/>
            </a:pPr>
            <a:r>
              <a:rPr lang="en-US" sz="2400" dirty="0">
                <a:latin typeface="Arial"/>
                <a:ea typeface="Calibri"/>
                <a:cs typeface="Times New Roman"/>
              </a:rPr>
              <a:t>$164k &amp; 20 months is the average cost &amp; duration of ASHRAE Research Projects now </a:t>
            </a:r>
            <a:endParaRPr lang="en-GB" sz="2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buFont typeface="Wingdings"/>
              <a:buChar char=""/>
            </a:pPr>
            <a:r>
              <a:rPr lang="en-US" sz="2400" dirty="0">
                <a:latin typeface="Arial"/>
                <a:ea typeface="Calibri"/>
                <a:cs typeface="Times New Roman"/>
              </a:rPr>
              <a:t>309 Technical Committee volunteers are monitoring progress on 63 active projects </a:t>
            </a:r>
            <a:endParaRPr lang="en-GB" sz="2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buFont typeface="Wingdings"/>
              <a:buChar char=""/>
            </a:pPr>
            <a:r>
              <a:rPr lang="en-US" sz="2400" dirty="0">
                <a:latin typeface="Arial"/>
                <a:ea typeface="Calibri"/>
                <a:cs typeface="Times New Roman"/>
              </a:rPr>
              <a:t>71% of active research projects are being conducted at universities </a:t>
            </a:r>
            <a:endParaRPr lang="en-GB" sz="24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buFont typeface="Wingdings"/>
              <a:buChar char=""/>
            </a:pPr>
            <a:r>
              <a:rPr lang="en-US" sz="2400" dirty="0">
                <a:latin typeface="Arial"/>
                <a:ea typeface="Calibri"/>
                <a:cs typeface="Times New Roman"/>
              </a:rPr>
              <a:t>856 ASHRAE Research Projects valued at $69.1 million started since 1960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Council Update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RAC-Research Administration Committee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logo_ashra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7600" y="5791200"/>
            <a:ext cx="12954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447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09872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A contract with the United Nations Environment Programme (UNEP) is in negotiations now to develop a “Guide for Sustainable Refrigerated Facilities and Systems” based in part on the work from RP-1634, </a:t>
            </a:r>
            <a:r>
              <a:rPr lang="en-US" sz="2400" i="1" dirty="0"/>
              <a:t>Guide for Sustainable Refrigerated Facilities and Refrigeration Systems</a:t>
            </a:r>
            <a:r>
              <a:rPr lang="en-US" sz="2400" dirty="0"/>
              <a:t> and targeted to refrigerated system owners, operators, and technicians in rapidly growing </a:t>
            </a:r>
            <a:r>
              <a:rPr lang="en-US" sz="2400" dirty="0" err="1"/>
              <a:t>A5</a:t>
            </a:r>
            <a:r>
              <a:rPr lang="en-US" sz="2400" dirty="0"/>
              <a:t> countries. </a:t>
            </a:r>
          </a:p>
          <a:p>
            <a:r>
              <a:rPr lang="en-US" sz="2400" i="1" dirty="0" smtClean="0"/>
              <a:t>Refrigeration </a:t>
            </a:r>
            <a:r>
              <a:rPr lang="en-US" sz="2400" i="1" dirty="0"/>
              <a:t>Commissioning Guide </a:t>
            </a:r>
            <a:r>
              <a:rPr lang="en-US" sz="2400" dirty="0" smtClean="0"/>
              <a:t>approved </a:t>
            </a:r>
            <a:r>
              <a:rPr lang="en-US" sz="2400" dirty="0"/>
              <a:t>for </a:t>
            </a:r>
            <a:r>
              <a:rPr lang="en-US" sz="2400" dirty="0" smtClean="0"/>
              <a:t>and available for </a:t>
            </a:r>
            <a:r>
              <a:rPr lang="en-US" sz="2400" dirty="0"/>
              <a:t>download at </a:t>
            </a:r>
            <a:r>
              <a:rPr lang="en-US" sz="2400" dirty="0" smtClean="0">
                <a:hlinkClick r:id="rId2"/>
              </a:rPr>
              <a:t>www.ashrae.org/resources-</a:t>
            </a:r>
            <a:r>
              <a:rPr lang="en-US" sz="2400" dirty="0">
                <a:hlinkClick r:id="rId2"/>
              </a:rPr>
              <a:t>-</a:t>
            </a:r>
            <a:r>
              <a:rPr lang="en-US" sz="2400" dirty="0" smtClean="0">
                <a:hlinkClick r:id="rId2"/>
              </a:rPr>
              <a:t>publications/bookstore/refrigeration-commissioning-guide-free-download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REF sponsored seminar 39 for Seattle on “</a:t>
            </a:r>
            <a:r>
              <a:rPr lang="en-US" sz="2400" i="1" dirty="0"/>
              <a:t>The Road to Success with the New </a:t>
            </a:r>
            <a:r>
              <a:rPr lang="en-US" sz="2400" i="1" dirty="0" smtClean="0"/>
              <a:t>Refrigeration Commissioning Guide</a:t>
            </a:r>
            <a:r>
              <a:rPr lang="en-US" sz="2400" b="1" dirty="0" smtClean="0"/>
              <a:t>”</a:t>
            </a:r>
            <a:endParaRPr lang="en-US" sz="2400" dirty="0" smtClean="0"/>
          </a:p>
          <a:p>
            <a:endParaRPr lang="en-US" sz="24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Council Update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REF-Refrigeration Committee</a:t>
            </a:r>
            <a:endParaRPr lang="en-US" sz="3600" dirty="0"/>
          </a:p>
        </p:txBody>
      </p:sp>
      <p:pic>
        <p:nvPicPr>
          <p:cNvPr id="4" name="Picture 3" descr="logo_ashra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7600" y="5791200"/>
            <a:ext cx="1295400" cy="889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Council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logo_ashra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81000"/>
            <a:ext cx="1295400" cy="889000"/>
          </a:xfrm>
          <a:prstGeom prst="rect">
            <a:avLst/>
          </a:prstGeom>
        </p:spPr>
      </p:pic>
      <p:pic>
        <p:nvPicPr>
          <p:cNvPr id="1026" name="Picture 2" descr="https://encrypted-tbn1.gstatic.com/images?q=tbn:ANd9GcQHZPPh2aQLTCCaCeSm4x0l3JDaoy6qKWz3WeEYmkAfZ3ct1q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1447800"/>
            <a:ext cx="2714625" cy="1685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88091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Members First Newsletter</a:t>
            </a:r>
            <a:r>
              <a:rPr lang="en-US" sz="2400" dirty="0" smtClean="0"/>
              <a:t>:  All CTTC should receive a copy, </a:t>
            </a:r>
          </a:p>
          <a:p>
            <a:pPr lvl="1">
              <a:buNone/>
            </a:pPr>
            <a:r>
              <a:rPr lang="en-GB" sz="1600" u="sng" dirty="0" smtClean="0">
                <a:solidFill>
                  <a:srgbClr val="0000CC"/>
                </a:solidFill>
                <a:hlinkClick r:id="rId2"/>
              </a:rPr>
              <a:t>www.ashrae.org/society-groups/councils#tech</a:t>
            </a:r>
            <a:endParaRPr lang="en-US" sz="1600" dirty="0" smtClean="0">
              <a:solidFill>
                <a:srgbClr val="0000CC"/>
              </a:solidFill>
            </a:endParaRPr>
          </a:p>
          <a:p>
            <a:endParaRPr lang="en-US" sz="2400" b="1" dirty="0" smtClean="0"/>
          </a:p>
          <a:p>
            <a:r>
              <a:rPr lang="en-US" sz="2400" b="1" dirty="0" smtClean="0"/>
              <a:t>E &amp; P:  </a:t>
            </a:r>
            <a:r>
              <a:rPr lang="en-US" sz="2400" dirty="0" smtClean="0"/>
              <a:t>Available for 17 different committee meetings in Seattle.  Three dedication rooms will support these meetings.</a:t>
            </a:r>
          </a:p>
          <a:p>
            <a:endParaRPr lang="en-US" sz="9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Internet available in all </a:t>
            </a:r>
            <a:r>
              <a:rPr lang="en-US" sz="2400" dirty="0" smtClean="0"/>
              <a:t>hotel meeting </a:t>
            </a:r>
            <a:r>
              <a:rPr lang="en-US" sz="2400" dirty="0" smtClean="0"/>
              <a:t>rooms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Council Update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logo_ashra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7600" y="5791200"/>
            <a:ext cx="12954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02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534400" cy="37338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New high profile standards published in 2013</a:t>
            </a:r>
            <a:endParaRPr lang="en-US" b="1" dirty="0"/>
          </a:p>
          <a:p>
            <a:r>
              <a:rPr lang="en-US" b="1" dirty="0" smtClean="0"/>
              <a:t>Standard 90.1 </a:t>
            </a:r>
            <a:r>
              <a:rPr lang="en-US" dirty="0" smtClean="0"/>
              <a:t>Energy, non-residential</a:t>
            </a:r>
            <a:endParaRPr lang="en-US" sz="800" dirty="0" smtClean="0"/>
          </a:p>
          <a:p>
            <a:r>
              <a:rPr lang="en-US" b="1" dirty="0" smtClean="0"/>
              <a:t>Standard 62.1 </a:t>
            </a:r>
            <a:r>
              <a:rPr lang="en-US" dirty="0" smtClean="0"/>
              <a:t>Ventilation, non-residential</a:t>
            </a:r>
          </a:p>
          <a:p>
            <a:r>
              <a:rPr lang="en-US" b="1" dirty="0" smtClean="0"/>
              <a:t>Standard 62.2 </a:t>
            </a:r>
            <a:r>
              <a:rPr lang="en-US" dirty="0" smtClean="0"/>
              <a:t>Ventilation, residential</a:t>
            </a:r>
          </a:p>
          <a:p>
            <a:r>
              <a:rPr lang="en-US" b="1" dirty="0" smtClean="0"/>
              <a:t>Standard 55 </a:t>
            </a:r>
            <a:r>
              <a:rPr lang="en-US" dirty="0" smtClean="0"/>
              <a:t>Thermal Comfort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/>
              <a:t>Coming in Fall 2014</a:t>
            </a:r>
          </a:p>
          <a:p>
            <a:r>
              <a:rPr lang="en-US" b="1" dirty="0"/>
              <a:t>Standard 189.1 </a:t>
            </a:r>
            <a:r>
              <a:rPr lang="en-US" dirty="0"/>
              <a:t>High Performance, non-residential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Council Update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Stdc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-Standard Committee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logo_ashra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5638800"/>
            <a:ext cx="12954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85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3733800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dirty="0" smtClean="0"/>
              <a:t>New approved standard projects</a:t>
            </a:r>
            <a:endParaRPr lang="en-US" dirty="0"/>
          </a:p>
          <a:p>
            <a:r>
              <a:rPr lang="en-US" dirty="0"/>
              <a:t>Method of Test to Determine Leakage </a:t>
            </a:r>
            <a:r>
              <a:rPr lang="en-US" dirty="0" smtClean="0"/>
              <a:t>Airflows </a:t>
            </a:r>
            <a:r>
              <a:rPr lang="en-US" dirty="0"/>
              <a:t>and Fractional Leaking of Operating Air-Handling Systems.</a:t>
            </a:r>
          </a:p>
          <a:p>
            <a:r>
              <a:rPr lang="en-US" dirty="0" smtClean="0"/>
              <a:t>Methods </a:t>
            </a:r>
            <a:r>
              <a:rPr lang="en-US" dirty="0"/>
              <a:t>of Test for Determining Application Date of Overhead Circulator Fans</a:t>
            </a:r>
          </a:p>
          <a:p>
            <a:r>
              <a:rPr lang="en-US" dirty="0"/>
              <a:t>Non-Emergency Ventilation in Enclosed Road, Rail and Mass Transit Facilities</a:t>
            </a:r>
            <a:endParaRPr lang="en-GB" dirty="0"/>
          </a:p>
          <a:p>
            <a:r>
              <a:rPr lang="en-US" dirty="0" smtClean="0"/>
              <a:t>Partnering </a:t>
            </a:r>
            <a:r>
              <a:rPr lang="en-US" dirty="0"/>
              <a:t>with NAHB and ICC on the revision of the ICC-700 NAHB National Green Building Standard</a:t>
            </a:r>
          </a:p>
          <a:p>
            <a:r>
              <a:rPr lang="en-US" dirty="0"/>
              <a:t>High Performance Sequences of Operation for HVAC Systems</a:t>
            </a:r>
            <a:endParaRPr lang="en-GB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Council Update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Stdc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-Standard Committee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logo_ashra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5638800"/>
            <a:ext cx="12954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810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sz="2400" b="1" dirty="0" smtClean="0"/>
              <a:t>New procedure and format for PD</a:t>
            </a:r>
          </a:p>
          <a:p>
            <a:r>
              <a:rPr lang="en-US" sz="2400" b="1" dirty="0" smtClean="0"/>
              <a:t>Energy </a:t>
            </a:r>
            <a:r>
              <a:rPr lang="en-US" sz="2400" b="1" dirty="0" smtClean="0"/>
              <a:t>Position </a:t>
            </a:r>
            <a:r>
              <a:rPr lang="en-US" sz="2400" b="1" dirty="0" smtClean="0"/>
              <a:t>Document</a:t>
            </a:r>
            <a:endParaRPr lang="en-US" sz="2400" dirty="0"/>
          </a:p>
          <a:p>
            <a:pPr lvl="1"/>
            <a:r>
              <a:rPr lang="en-US" sz="2000" dirty="0" smtClean="0"/>
              <a:t>Revision </a:t>
            </a:r>
            <a:r>
              <a:rPr lang="en-US" sz="2000" dirty="0" smtClean="0"/>
              <a:t>not accepted. PD expired</a:t>
            </a:r>
          </a:p>
          <a:p>
            <a:r>
              <a:rPr lang="en-US" sz="2400" b="1" dirty="0" smtClean="0"/>
              <a:t>Commissioning Position Document:  </a:t>
            </a:r>
            <a:endParaRPr lang="en-US" sz="2400" b="1" dirty="0" smtClean="0"/>
          </a:p>
          <a:p>
            <a:pPr lvl="1"/>
            <a:r>
              <a:rPr lang="en-US" sz="2000" dirty="0" smtClean="0"/>
              <a:t>on </a:t>
            </a:r>
            <a:r>
              <a:rPr lang="en-US" sz="2000" dirty="0" smtClean="0"/>
              <a:t>hold</a:t>
            </a:r>
          </a:p>
          <a:p>
            <a:r>
              <a:rPr lang="en-US" sz="2400" b="1" dirty="0" smtClean="0"/>
              <a:t>Ammonia as a Refrigerant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Committee close to approving revision to PD. </a:t>
            </a:r>
          </a:p>
          <a:p>
            <a:r>
              <a:rPr lang="en-US" sz="2400" b="1" dirty="0" smtClean="0"/>
              <a:t>Indoor Combustion in Developing Countries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Committee established</a:t>
            </a:r>
          </a:p>
          <a:p>
            <a:r>
              <a:rPr lang="en-US" sz="2400" b="1" dirty="0"/>
              <a:t>Airborne Infectious </a:t>
            </a:r>
            <a:r>
              <a:rPr lang="en-US" sz="2400" b="1" dirty="0" smtClean="0"/>
              <a:t>Diseases: </a:t>
            </a:r>
            <a:endParaRPr lang="en-US" sz="2400" b="1" dirty="0" smtClean="0"/>
          </a:p>
          <a:p>
            <a:pPr lvl="1"/>
            <a:r>
              <a:rPr lang="en-US" sz="2000" dirty="0" smtClean="0"/>
              <a:t>revision </a:t>
            </a:r>
            <a:r>
              <a:rPr lang="en-US" sz="2000" dirty="0" smtClean="0"/>
              <a:t>published</a:t>
            </a:r>
          </a:p>
          <a:p>
            <a:r>
              <a:rPr lang="en-US" sz="2400" b="1" dirty="0"/>
              <a:t>Unvented Combustion Devices and Indoor Air </a:t>
            </a:r>
            <a:r>
              <a:rPr lang="en-US" sz="2400" b="1" dirty="0" smtClean="0"/>
              <a:t>Quality</a:t>
            </a:r>
          </a:p>
          <a:p>
            <a:pPr lvl="1"/>
            <a:r>
              <a:rPr lang="en-US" sz="2000" dirty="0" smtClean="0"/>
              <a:t>revision for reaffirmation not accepted</a:t>
            </a:r>
            <a:endParaRPr lang="en-US" sz="2000" dirty="0" smtClean="0"/>
          </a:p>
          <a:p>
            <a:r>
              <a:rPr lang="en-US" sz="2400" b="1" dirty="0" smtClean="0"/>
              <a:t>Air Filtration and Cleaning: </a:t>
            </a:r>
            <a:endParaRPr lang="en-US" sz="2400" b="1" dirty="0" smtClean="0"/>
          </a:p>
          <a:p>
            <a:pPr lvl="1"/>
            <a:r>
              <a:rPr lang="en-US" sz="2000" dirty="0" smtClean="0"/>
              <a:t>Committee </a:t>
            </a:r>
            <a:r>
              <a:rPr lang="en-US" sz="2000" dirty="0"/>
              <a:t>close to approving </a:t>
            </a:r>
            <a:r>
              <a:rPr lang="en-US" sz="2000" dirty="0" smtClean="0"/>
              <a:t>this new </a:t>
            </a:r>
            <a:r>
              <a:rPr lang="en-US" sz="2000" dirty="0"/>
              <a:t>PD</a:t>
            </a:r>
            <a:endParaRPr lang="en-US" sz="2000" b="1" dirty="0"/>
          </a:p>
          <a:p>
            <a:r>
              <a:rPr lang="en-US" sz="2400" b="1" dirty="0" smtClean="0"/>
              <a:t>Position Documents </a:t>
            </a:r>
            <a:r>
              <a:rPr lang="en-US" sz="2400" dirty="0" smtClean="0"/>
              <a:t>online at: </a:t>
            </a:r>
            <a:r>
              <a:rPr lang="en-US" sz="2200" u="sng" dirty="0" smtClean="0">
                <a:solidFill>
                  <a:srgbClr val="0000CC"/>
                </a:solidFill>
                <a:hlinkClick r:id="rId2"/>
              </a:rPr>
              <a:t>www.ashrae.org/about-ashrae/position-documents</a:t>
            </a:r>
            <a:endParaRPr lang="en-US" sz="2200" u="sng" dirty="0">
              <a:solidFill>
                <a:srgbClr val="0000C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Council Update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dirty="0">
                <a:solidFill>
                  <a:srgbClr val="4646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DRSC-Document Review Sub Committee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 Documents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logo_ashra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7600" y="5791200"/>
            <a:ext cx="12954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939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/>
              <a:t>EHC </a:t>
            </a:r>
            <a:r>
              <a:rPr lang="en-US" sz="2400" dirty="0"/>
              <a:t>roadmap is currently being developed, which will include short, medium and long-term research </a:t>
            </a:r>
            <a:r>
              <a:rPr lang="en-US" sz="2400" dirty="0" smtClean="0"/>
              <a:t>priorities.</a:t>
            </a:r>
          </a:p>
          <a:p>
            <a:pPr lvl="1"/>
            <a:r>
              <a:rPr lang="en-US" sz="2400" dirty="0" smtClean="0"/>
              <a:t>Ongoing research includes </a:t>
            </a:r>
            <a:endParaRPr lang="en-US" sz="2400" dirty="0" smtClean="0"/>
          </a:p>
          <a:p>
            <a:pPr lvl="2"/>
            <a:r>
              <a:rPr lang="en-US" sz="2200" u="sng" dirty="0" smtClean="0"/>
              <a:t>RP-1491</a:t>
            </a:r>
            <a:r>
              <a:rPr lang="en-US" sz="2200" dirty="0" smtClean="0"/>
              <a:t>, </a:t>
            </a:r>
            <a:r>
              <a:rPr lang="en-US" sz="2200" i="1" dirty="0" smtClean="0"/>
              <a:t>Literature </a:t>
            </a:r>
            <a:r>
              <a:rPr lang="en-US" sz="2200" i="1" dirty="0"/>
              <a:t>and Product Review and Cost Benefit Analysis of Commercially Available Ozone Air Cleaning for HVAC </a:t>
            </a:r>
            <a:r>
              <a:rPr lang="en-US" sz="2200" i="1" dirty="0" smtClean="0"/>
              <a:t>Systems </a:t>
            </a:r>
            <a:r>
              <a:rPr lang="en-US" sz="2200" i="1" dirty="0" smtClean="0"/>
              <a:t> </a:t>
            </a:r>
          </a:p>
          <a:p>
            <a:pPr lvl="2"/>
            <a:r>
              <a:rPr lang="en-US" sz="2200" u="sng" dirty="0" smtClean="0"/>
              <a:t>RP-1603</a:t>
            </a:r>
            <a:r>
              <a:rPr lang="en-US" sz="2200" dirty="0" smtClean="0"/>
              <a:t>, </a:t>
            </a:r>
            <a:r>
              <a:rPr lang="en-US" sz="2200" i="1" dirty="0" smtClean="0"/>
              <a:t>Role </a:t>
            </a:r>
            <a:r>
              <a:rPr lang="en-US" sz="2200" i="1" dirty="0"/>
              <a:t>of HVAC Systems in the Transmission of Infections Agents in Buildings and Intermodal Transportation </a:t>
            </a:r>
            <a:endParaRPr lang="en-US" sz="2400" dirty="0" smtClean="0"/>
          </a:p>
          <a:p>
            <a:pPr lvl="0"/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Council Update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EHC-Environmental Health Committee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logo_ashra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7600" y="5791200"/>
            <a:ext cx="12954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015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940300"/>
          </a:xfrm>
        </p:spPr>
        <p:txBody>
          <a:bodyPr>
            <a:normAutofit fontScale="40000" lnSpcReduction="20000"/>
          </a:bodyPr>
          <a:lstStyle/>
          <a:p>
            <a:pPr marL="109728" indent="0">
              <a:buNone/>
            </a:pPr>
            <a:r>
              <a:rPr lang="en-US" sz="3600" b="1" dirty="0"/>
              <a:t>Approved Work Statements Released for Bid in spring 2014</a:t>
            </a:r>
          </a:p>
          <a:p>
            <a:pPr marL="109728" indent="0">
              <a:buNone/>
            </a:pPr>
            <a:endParaRPr lang="en-US" sz="3600" b="1" dirty="0"/>
          </a:p>
          <a:p>
            <a:pPr lvl="0"/>
            <a:r>
              <a:rPr lang="x-none" sz="3600" b="1" dirty="0"/>
              <a:t>1569-TRP</a:t>
            </a:r>
            <a:r>
              <a:rPr lang="x-none" sz="3600" dirty="0"/>
              <a:t>, </a:t>
            </a:r>
            <a:r>
              <a:rPr lang="x-none" sz="3600" i="1" dirty="0"/>
              <a:t>CFD Study of Hydraulic Shock in Two-Phase Anhydrous Ammonia</a:t>
            </a:r>
            <a:r>
              <a:rPr lang="en-US" sz="3600" i="1" dirty="0"/>
              <a:t> - REBID</a:t>
            </a:r>
            <a:r>
              <a:rPr lang="x-none" sz="3600" dirty="0"/>
              <a:t>; </a:t>
            </a:r>
            <a:r>
              <a:rPr lang="x-none" sz="3600" u="sng" dirty="0"/>
              <a:t>Responsible Committee</a:t>
            </a:r>
            <a:r>
              <a:rPr lang="x-none" sz="3600" dirty="0"/>
              <a:t>:</a:t>
            </a:r>
            <a:r>
              <a:rPr lang="x-none" sz="3600" b="1" dirty="0"/>
              <a:t> TC 10.3</a:t>
            </a:r>
            <a:r>
              <a:rPr lang="x-none" sz="3600" dirty="0"/>
              <a:t> (Refrigerant Piping); </a:t>
            </a:r>
            <a:r>
              <a:rPr lang="x-none" sz="3600" u="sng" dirty="0"/>
              <a:t>Co-Sponsors</a:t>
            </a:r>
            <a:r>
              <a:rPr lang="x-none" sz="3600" dirty="0"/>
              <a:t>: None. </a:t>
            </a:r>
            <a:endParaRPr lang="en-US" sz="3600" b="1" dirty="0"/>
          </a:p>
          <a:p>
            <a:pPr marL="109728" indent="0">
              <a:buNone/>
            </a:pPr>
            <a:r>
              <a:rPr lang="x-none" sz="3600" dirty="0"/>
              <a:t> </a:t>
            </a:r>
            <a:endParaRPr lang="en-US" sz="3600" b="1" dirty="0"/>
          </a:p>
          <a:p>
            <a:pPr lvl="0"/>
            <a:r>
              <a:rPr lang="x-none" sz="3600" b="1" dirty="0"/>
              <a:t>1627-</a:t>
            </a:r>
            <a:r>
              <a:rPr lang="en-US" sz="3600" b="1" dirty="0"/>
              <a:t>TRP</a:t>
            </a:r>
            <a:r>
              <a:rPr lang="x-none" sz="3600" i="1" dirty="0"/>
              <a:t>, An Evaluation of the Actual Energy Performance of Small Office and K-12 School Buildings Designed in Accordance with the 30% ASHRAE Advanced energy Design Guides;</a:t>
            </a:r>
            <a:r>
              <a:rPr lang="x-none" sz="3600" dirty="0"/>
              <a:t> </a:t>
            </a:r>
            <a:r>
              <a:rPr lang="x-none" sz="3600" u="sng" dirty="0"/>
              <a:t>Responsible Committee</a:t>
            </a:r>
            <a:r>
              <a:rPr lang="x-none" sz="3600" dirty="0"/>
              <a:t>:</a:t>
            </a:r>
            <a:r>
              <a:rPr lang="x-none" sz="3600" b="1" dirty="0"/>
              <a:t> TC 2.8 </a:t>
            </a:r>
            <a:r>
              <a:rPr lang="x-none" sz="3600" dirty="0"/>
              <a:t>(Building Environmental Impacts and Sustainability ; </a:t>
            </a:r>
            <a:r>
              <a:rPr lang="x-none" sz="3600" u="sng" dirty="0"/>
              <a:t>Co-Sponsors</a:t>
            </a:r>
            <a:r>
              <a:rPr lang="x-none" sz="3600" dirty="0"/>
              <a:t>: AEDG Steering Committee;</a:t>
            </a:r>
            <a:endParaRPr lang="en-US" sz="3600" b="1" dirty="0"/>
          </a:p>
          <a:p>
            <a:pPr marL="109728" indent="0">
              <a:buNone/>
            </a:pPr>
            <a:r>
              <a:rPr lang="x-none" sz="3600" dirty="0"/>
              <a:t> </a:t>
            </a:r>
            <a:endParaRPr lang="en-US" sz="3600" b="1" dirty="0"/>
          </a:p>
          <a:p>
            <a:pPr lvl="0"/>
            <a:r>
              <a:rPr lang="x-none" sz="3600" b="1" dirty="0"/>
              <a:t>1630-TRP</a:t>
            </a:r>
            <a:r>
              <a:rPr lang="x-none" sz="3600" dirty="0"/>
              <a:t>, </a:t>
            </a:r>
            <a:r>
              <a:rPr lang="x-none" sz="3600" i="1" dirty="0"/>
              <a:t>“Update the Scientific Evidence for Specifying Lower Limit Relative Humidity Levels for Comfort, Health, and IEQ in Occupied Spaces</a:t>
            </a:r>
            <a:r>
              <a:rPr lang="x-none" sz="3600" dirty="0"/>
              <a:t>;” </a:t>
            </a:r>
            <a:r>
              <a:rPr lang="x-none" sz="3600" u="sng" dirty="0"/>
              <a:t>Responsible Committee</a:t>
            </a:r>
            <a:r>
              <a:rPr lang="x-none" sz="3600" dirty="0"/>
              <a:t>:</a:t>
            </a:r>
            <a:r>
              <a:rPr lang="x-none" sz="3600" b="1" dirty="0"/>
              <a:t> TC 5.11 </a:t>
            </a:r>
            <a:r>
              <a:rPr lang="x-none" sz="3600" dirty="0"/>
              <a:t>(Humidifying Equipment); </a:t>
            </a:r>
            <a:r>
              <a:rPr lang="x-none" sz="3600" u="sng" dirty="0"/>
              <a:t>Co-Sponsors</a:t>
            </a:r>
            <a:r>
              <a:rPr lang="x-none" sz="3600" dirty="0"/>
              <a:t>: TC 9.6 (Healthcare Facilities) None. </a:t>
            </a:r>
            <a:r>
              <a:rPr lang="x-none" sz="3600" u="sng" dirty="0"/>
              <a:t>Co-funding</a:t>
            </a:r>
            <a:r>
              <a:rPr lang="x-none" sz="3600" dirty="0"/>
              <a:t>: AHRTI 25% up to $15k</a:t>
            </a:r>
            <a:endParaRPr lang="en-US" sz="3600" b="1" dirty="0"/>
          </a:p>
          <a:p>
            <a:pPr marL="109728" indent="0">
              <a:buNone/>
            </a:pPr>
            <a:r>
              <a:rPr lang="x-none" sz="3600" dirty="0"/>
              <a:t> </a:t>
            </a:r>
            <a:endParaRPr lang="en-US" sz="3600" b="1" dirty="0"/>
          </a:p>
          <a:p>
            <a:pPr lvl="0"/>
            <a:r>
              <a:rPr lang="x-none" sz="3600" b="1" dirty="0"/>
              <a:t>1663-TRP</a:t>
            </a:r>
            <a:r>
              <a:rPr lang="x-none" sz="3600" dirty="0"/>
              <a:t>, </a:t>
            </a:r>
            <a:r>
              <a:rPr lang="x-none" sz="3600" i="1" dirty="0"/>
              <a:t>“Residential IAQ Guide</a:t>
            </a:r>
            <a:r>
              <a:rPr lang="x-none" sz="3600" dirty="0"/>
              <a:t>;” </a:t>
            </a:r>
            <a:r>
              <a:rPr lang="x-none" sz="3600" u="sng" dirty="0"/>
              <a:t>Responsible Committee</a:t>
            </a:r>
            <a:r>
              <a:rPr lang="x-none" sz="3600" dirty="0"/>
              <a:t>:</a:t>
            </a:r>
            <a:r>
              <a:rPr lang="x-none" sz="3600" b="1" dirty="0"/>
              <a:t> EHC </a:t>
            </a:r>
            <a:r>
              <a:rPr lang="x-none" sz="3600" dirty="0"/>
              <a:t>(Environmental Health Committee); </a:t>
            </a:r>
            <a:r>
              <a:rPr lang="x-none" sz="3600" u="sng" dirty="0"/>
              <a:t>Co-Sponsors</a:t>
            </a:r>
            <a:r>
              <a:rPr lang="x-none" sz="3600" dirty="0"/>
              <a:t>: None.</a:t>
            </a:r>
            <a:endParaRPr lang="en-US" sz="3600" b="1" dirty="0"/>
          </a:p>
          <a:p>
            <a:pPr marL="109728" indent="0">
              <a:buNone/>
            </a:pPr>
            <a:endParaRPr lang="en-US" sz="3600" b="1" dirty="0"/>
          </a:p>
          <a:p>
            <a:pPr lvl="0"/>
            <a:r>
              <a:rPr lang="x-none" sz="3600" b="1" dirty="0"/>
              <a:t>1681-TRP</a:t>
            </a:r>
            <a:r>
              <a:rPr lang="x-none" sz="3600" dirty="0"/>
              <a:t>, </a:t>
            </a:r>
            <a:r>
              <a:rPr lang="x-none" sz="3600" i="1" dirty="0"/>
              <a:t>“Low Energy Lighting Heat Gain Distribution in Buildings</a:t>
            </a:r>
            <a:r>
              <a:rPr lang="x-none" sz="3600" dirty="0"/>
              <a:t>;” </a:t>
            </a:r>
            <a:r>
              <a:rPr lang="x-none" sz="3600" u="sng" dirty="0"/>
              <a:t>Responsible Committee</a:t>
            </a:r>
            <a:r>
              <a:rPr lang="x-none" sz="3600" dirty="0"/>
              <a:t>:</a:t>
            </a:r>
            <a:r>
              <a:rPr lang="x-none" sz="3600" b="1" dirty="0"/>
              <a:t> TC 4.1 </a:t>
            </a:r>
            <a:r>
              <a:rPr lang="x-none" sz="3600" dirty="0"/>
              <a:t>(Load Calculation Data and Procedures); </a:t>
            </a:r>
            <a:r>
              <a:rPr lang="x-none" sz="3600" u="sng" dirty="0"/>
              <a:t>Co-Sponsors</a:t>
            </a:r>
            <a:r>
              <a:rPr lang="x-none" sz="3600" dirty="0"/>
              <a:t>: None.</a:t>
            </a:r>
            <a:endParaRPr lang="en-US" sz="3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Council Update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RAC-Research Administration Committee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logo_ashra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7600" y="5791200"/>
            <a:ext cx="12954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645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Encourage chapter members who cannot attend the bi-annual ASHRAE meetings to engage with 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TCs and become corresponding members.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800" u="sng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Quick TAC Facts: </a:t>
            </a:r>
            <a:endParaRPr lang="en-GB" sz="38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836676" lvl="2" indent="-342900">
              <a:lnSpc>
                <a:spcPct val="150000"/>
              </a:lnSpc>
              <a:buFont typeface="Wingdings"/>
              <a:buChar char=""/>
            </a:pPr>
            <a:r>
              <a:rPr lang="en-US" sz="3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3672 TC Volunteers total – 16% increase since 2011 </a:t>
            </a:r>
            <a:endParaRPr lang="en-GB" sz="32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836676" lvl="2" indent="-342900">
              <a:lnSpc>
                <a:spcPct val="150000"/>
              </a:lnSpc>
              <a:buFont typeface="Wingdings"/>
              <a:buChar char=""/>
            </a:pPr>
            <a:r>
              <a:rPr lang="en-US" sz="3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366 TC Volunteers reside outside of U.S. &amp; Canada </a:t>
            </a:r>
            <a:endParaRPr lang="en-GB" sz="32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836676" lvl="2" indent="-342900">
              <a:lnSpc>
                <a:spcPct val="150000"/>
              </a:lnSpc>
              <a:buFont typeface="Wingdings"/>
              <a:buChar char=""/>
            </a:pPr>
            <a:r>
              <a:rPr lang="en-US" sz="3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295 TC Volunteers are Young Engineers of ASHRAE (YEA) </a:t>
            </a:r>
            <a:endParaRPr lang="en-GB" sz="32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836676" lvl="2" indent="-342900">
              <a:lnSpc>
                <a:spcPct val="150000"/>
              </a:lnSpc>
              <a:buFont typeface="Wingdings"/>
              <a:buChar char=""/>
            </a:pPr>
            <a:r>
              <a:rPr lang="en-US" sz="32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85% of Technical Program in Seattle sponsored by TCs </a:t>
            </a:r>
            <a:endParaRPr lang="en-GB" sz="32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836676" lvl="2" indent="-342900">
              <a:buFont typeface="Wingdings"/>
              <a:buChar char=""/>
            </a:pPr>
            <a:r>
              <a:rPr lang="en-SG" sz="3200" dirty="0">
                <a:solidFill>
                  <a:srgbClr val="0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Over 200 Handbook chapters are maintained by TCs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u="sng" dirty="0" smtClean="0">
              <a:solidFill>
                <a:srgbClr val="0070C0"/>
              </a:solidFill>
            </a:endParaRPr>
          </a:p>
          <a:p>
            <a:pPr algn="ctr"/>
            <a:r>
              <a:rPr lang="en-US" sz="2400" b="1" u="sng" dirty="0" smtClean="0">
                <a:solidFill>
                  <a:srgbClr val="0070C0"/>
                </a:solidFill>
              </a:rPr>
              <a:t>http</a:t>
            </a:r>
            <a:r>
              <a:rPr lang="en-US" sz="2400" b="1" u="sng" dirty="0">
                <a:solidFill>
                  <a:srgbClr val="0070C0"/>
                </a:solidFill>
              </a:rPr>
              <a:t>://</a:t>
            </a:r>
            <a:r>
              <a:rPr lang="en-US" sz="2400" b="1" u="sng" dirty="0" smtClean="0">
                <a:solidFill>
                  <a:srgbClr val="0070C0"/>
                </a:solidFill>
              </a:rPr>
              <a:t>www.ashrae.org/TCs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endParaRPr lang="en-GB" sz="2400" b="1" dirty="0">
              <a:solidFill>
                <a:srgbClr val="0070C0"/>
              </a:solidFill>
            </a:endParaRPr>
          </a:p>
          <a:p>
            <a:pPr lvl="0"/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Council Update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TAC-Technical Activities Committee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logo_ashra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7600" y="5791200"/>
            <a:ext cx="1295400" cy="88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396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940300"/>
          </a:xfrm>
        </p:spPr>
        <p:txBody>
          <a:bodyPr>
            <a:normAutofit fontScale="47500" lnSpcReduction="20000"/>
          </a:bodyPr>
          <a:lstStyle/>
          <a:p>
            <a:pPr marL="109728" lvl="0" indent="0">
              <a:buNone/>
            </a:pPr>
            <a:r>
              <a:rPr lang="en-US" sz="2800" b="1" dirty="0"/>
              <a:t>New research projects awarded since New York meeting:</a:t>
            </a:r>
          </a:p>
          <a:p>
            <a:pPr lvl="0"/>
            <a:endParaRPr lang="en-US" sz="2800" dirty="0"/>
          </a:p>
          <a:p>
            <a:pPr lvl="0"/>
            <a:r>
              <a:rPr lang="x-none" sz="2400" b="1" dirty="0"/>
              <a:t>1624-TRP</a:t>
            </a:r>
            <a:r>
              <a:rPr lang="x-none" sz="2400" i="1" dirty="0"/>
              <a:t>, Effective Energy-Efficient School Classroom Ventilation for Temperate Zones; </a:t>
            </a:r>
            <a:r>
              <a:rPr lang="x-none" sz="2400" u="sng" dirty="0"/>
              <a:t>Responsible Committee</a:t>
            </a:r>
            <a:r>
              <a:rPr lang="x-none" sz="2400" dirty="0"/>
              <a:t>: </a:t>
            </a:r>
            <a:r>
              <a:rPr lang="x-none" sz="2400" b="1" dirty="0"/>
              <a:t>TC 2.1</a:t>
            </a:r>
            <a:r>
              <a:rPr lang="x-none" sz="2400" dirty="0"/>
              <a:t> (Physiology and Human Environment); </a:t>
            </a:r>
            <a:r>
              <a:rPr lang="x-none" sz="2400" u="sng" dirty="0"/>
              <a:t>Co-Sponsors</a:t>
            </a:r>
            <a:r>
              <a:rPr lang="x-none" sz="2400" dirty="0"/>
              <a:t>: None.</a:t>
            </a:r>
            <a:r>
              <a:rPr lang="en-US" sz="2400" b="1" dirty="0"/>
              <a:t> </a:t>
            </a:r>
            <a:r>
              <a:rPr lang="en-US" sz="2400" u="sng" dirty="0"/>
              <a:t>Contractor</a:t>
            </a:r>
            <a:r>
              <a:rPr lang="en-US" sz="2400" dirty="0"/>
              <a:t>: Technical University of Denmark; </a:t>
            </a:r>
            <a:r>
              <a:rPr lang="en-US" sz="2400" u="sng" dirty="0"/>
              <a:t>Duration</a:t>
            </a:r>
            <a:r>
              <a:rPr lang="en-US" sz="2400" dirty="0"/>
              <a:t>: 33 months; </a:t>
            </a:r>
            <a:r>
              <a:rPr lang="en-US" sz="2400" u="sng" dirty="0"/>
              <a:t>Cost to ASHRAE</a:t>
            </a:r>
            <a:r>
              <a:rPr lang="en-US" sz="2400" dirty="0"/>
              <a:t>: $182,481</a:t>
            </a:r>
          </a:p>
          <a:p>
            <a:pPr marL="109728" indent="0">
              <a:buNone/>
            </a:pPr>
            <a:r>
              <a:rPr lang="en-US" sz="2400" b="1" dirty="0"/>
              <a:t> </a:t>
            </a:r>
            <a:endParaRPr lang="en-US" sz="2400" dirty="0"/>
          </a:p>
          <a:p>
            <a:pPr lvl="0"/>
            <a:r>
              <a:rPr lang="x-none" sz="2400" b="1" dirty="0"/>
              <a:t>1635-TRP</a:t>
            </a:r>
            <a:r>
              <a:rPr lang="x-none" sz="2400" i="1" dirty="0"/>
              <a:t>, Simplified Procedure for Calculating Exhaust/Intake Separation Distances;</a:t>
            </a:r>
            <a:r>
              <a:rPr lang="x-none" sz="2400" dirty="0"/>
              <a:t> </a:t>
            </a:r>
            <a:r>
              <a:rPr lang="x-none" sz="2400" u="sng" dirty="0"/>
              <a:t>Responsible Committee</a:t>
            </a:r>
            <a:r>
              <a:rPr lang="x-none" sz="2400" dirty="0"/>
              <a:t>: </a:t>
            </a:r>
            <a:r>
              <a:rPr lang="x-none" sz="2400" b="1" dirty="0"/>
              <a:t>TC 4.3</a:t>
            </a:r>
            <a:r>
              <a:rPr lang="x-none" sz="2400" dirty="0"/>
              <a:t> (Ventilation Requirements &amp; Infiltration); </a:t>
            </a:r>
            <a:r>
              <a:rPr lang="x-none" sz="2400" u="sng" dirty="0"/>
              <a:t>Co-Sponsors</a:t>
            </a:r>
            <a:r>
              <a:rPr lang="x-none" sz="2400" dirty="0"/>
              <a:t>: None.</a:t>
            </a:r>
            <a:r>
              <a:rPr lang="en-US" sz="2400" b="1" dirty="0"/>
              <a:t> </a:t>
            </a:r>
            <a:r>
              <a:rPr lang="en-US" sz="2400" u="sng" dirty="0"/>
              <a:t>Contractor</a:t>
            </a:r>
            <a:r>
              <a:rPr lang="en-US" sz="2400" dirty="0"/>
              <a:t>: </a:t>
            </a:r>
            <a:r>
              <a:rPr lang="en-US" sz="2400" dirty="0" err="1"/>
              <a:t>CPP</a:t>
            </a:r>
            <a:r>
              <a:rPr lang="en-US" sz="2400" dirty="0"/>
              <a:t>, Inc.; </a:t>
            </a:r>
            <a:r>
              <a:rPr lang="en-US" sz="2400" u="sng" dirty="0"/>
              <a:t>Duration</a:t>
            </a:r>
            <a:r>
              <a:rPr lang="en-US" sz="2400" dirty="0"/>
              <a:t>: 12 months; </a:t>
            </a:r>
            <a:r>
              <a:rPr lang="en-US" sz="2400" u="sng" dirty="0"/>
              <a:t>Cost to ASHRAE</a:t>
            </a:r>
            <a:r>
              <a:rPr lang="en-US" sz="2400" dirty="0"/>
              <a:t>: $70,000</a:t>
            </a:r>
          </a:p>
          <a:p>
            <a:pPr marL="109728" indent="0">
              <a:buNone/>
            </a:pPr>
            <a:r>
              <a:rPr lang="x-none" sz="2400" dirty="0"/>
              <a:t> </a:t>
            </a:r>
            <a:endParaRPr lang="en-US" sz="2400" b="1" dirty="0"/>
          </a:p>
          <a:p>
            <a:pPr lvl="0"/>
            <a:r>
              <a:rPr lang="x-none" sz="2400" b="1" dirty="0"/>
              <a:t>1645-TRP</a:t>
            </a:r>
            <a:r>
              <a:rPr lang="x-none" sz="2400" dirty="0"/>
              <a:t>, </a:t>
            </a:r>
            <a:r>
              <a:rPr lang="x-none" sz="2400" i="1" dirty="0"/>
              <a:t>Development of New Accelerated Corrosion Tests for All-American Micro-channel and Tube and Fin Heat Exchangers</a:t>
            </a:r>
            <a:r>
              <a:rPr lang="x-none" sz="2400" dirty="0"/>
              <a:t>; </a:t>
            </a:r>
            <a:r>
              <a:rPr lang="x-none" sz="2400" u="sng" dirty="0"/>
              <a:t>Responsible Committee</a:t>
            </a:r>
            <a:r>
              <a:rPr lang="x-none" sz="2400" dirty="0"/>
              <a:t>: </a:t>
            </a:r>
            <a:r>
              <a:rPr lang="x-none" sz="2400" b="1" dirty="0"/>
              <a:t>TC 8.4</a:t>
            </a:r>
            <a:r>
              <a:rPr lang="x-none" sz="2400" dirty="0"/>
              <a:t> (Air-to-Refrigerant Heat Transfer Equipment); Co-Sponsors: TC 8.11 (Unitary and Room Air Conditioners and Heat Pumps</a:t>
            </a:r>
            <a:r>
              <a:rPr lang="en-US" sz="2400" dirty="0"/>
              <a:t>)</a:t>
            </a:r>
            <a:r>
              <a:rPr lang="x-none" sz="2400" dirty="0"/>
              <a:t>. </a:t>
            </a:r>
            <a:r>
              <a:rPr lang="en-US" sz="2400" u="sng" dirty="0"/>
              <a:t>Contractor</a:t>
            </a:r>
            <a:r>
              <a:rPr lang="en-US" sz="2400" dirty="0"/>
              <a:t>: University of North Texas; </a:t>
            </a:r>
            <a:r>
              <a:rPr lang="en-US" sz="2400" u="sng" dirty="0"/>
              <a:t>Duration</a:t>
            </a:r>
            <a:r>
              <a:rPr lang="en-US" sz="2400" dirty="0"/>
              <a:t>: 36 months; </a:t>
            </a:r>
            <a:r>
              <a:rPr lang="en-US" sz="2400" u="sng" dirty="0"/>
              <a:t>Cost to ASHRAE</a:t>
            </a:r>
            <a:r>
              <a:rPr lang="en-US" sz="2400" dirty="0"/>
              <a:t>: $179,254</a:t>
            </a:r>
          </a:p>
          <a:p>
            <a:pPr marL="109728" indent="0">
              <a:buNone/>
            </a:pPr>
            <a:r>
              <a:rPr lang="en-US" sz="2400" dirty="0"/>
              <a:t> </a:t>
            </a:r>
          </a:p>
          <a:p>
            <a:pPr lvl="0"/>
            <a:r>
              <a:rPr lang="en-US" sz="2400" b="1" dirty="0"/>
              <a:t>1673-TRP</a:t>
            </a:r>
            <a:r>
              <a:rPr lang="en-US" sz="2400" i="1" dirty="0"/>
              <a:t>, Revision of the ASHRAE HVAC Design Guide for Tall Commercial Buildings; </a:t>
            </a:r>
            <a:r>
              <a:rPr lang="en-US" sz="2400" u="sng" dirty="0"/>
              <a:t>Responsible Committee</a:t>
            </a:r>
            <a:r>
              <a:rPr lang="en-US" sz="2400" dirty="0"/>
              <a:t>: </a:t>
            </a:r>
            <a:r>
              <a:rPr lang="en-US" sz="2400" b="1" dirty="0"/>
              <a:t>TC 9.12</a:t>
            </a:r>
            <a:r>
              <a:rPr lang="en-US" sz="2400" dirty="0"/>
              <a:t> (Tall Buildings); </a:t>
            </a:r>
            <a:r>
              <a:rPr lang="en-US" sz="2400" u="sng" dirty="0"/>
              <a:t>Co-Sponsors</a:t>
            </a:r>
            <a:r>
              <a:rPr lang="en-US" sz="2400" dirty="0"/>
              <a:t>: None. </a:t>
            </a:r>
            <a:r>
              <a:rPr lang="en-US" sz="2400" u="sng" dirty="0"/>
              <a:t>Contractor</a:t>
            </a:r>
            <a:r>
              <a:rPr lang="en-US" sz="2400" dirty="0"/>
              <a:t>: </a:t>
            </a:r>
            <a:r>
              <a:rPr lang="en-US" sz="2400" dirty="0" err="1"/>
              <a:t>B&amp;S</a:t>
            </a:r>
            <a:r>
              <a:rPr lang="en-US" sz="2400" dirty="0"/>
              <a:t> Analytics; </a:t>
            </a:r>
            <a:r>
              <a:rPr lang="en-US" sz="2400" u="sng" dirty="0"/>
              <a:t>Duration</a:t>
            </a:r>
            <a:r>
              <a:rPr lang="en-US" sz="2400" dirty="0"/>
              <a:t>: 6 months; </a:t>
            </a:r>
            <a:r>
              <a:rPr lang="en-US" sz="2400" u="sng" dirty="0"/>
              <a:t>Cost to ASHRAE</a:t>
            </a:r>
            <a:r>
              <a:rPr lang="en-US" sz="2400" dirty="0"/>
              <a:t>: $90,000</a:t>
            </a:r>
          </a:p>
          <a:p>
            <a:pPr marL="109728" indent="0">
              <a:buNone/>
            </a:pPr>
            <a:r>
              <a:rPr lang="en-US" sz="2400" dirty="0"/>
              <a:t> </a:t>
            </a:r>
          </a:p>
          <a:p>
            <a:pPr lvl="0"/>
            <a:r>
              <a:rPr lang="en-US" sz="2400" b="1" dirty="0"/>
              <a:t>1682-TRP</a:t>
            </a:r>
            <a:r>
              <a:rPr lang="en-US" sz="2400" dirty="0"/>
              <a:t>, </a:t>
            </a:r>
            <a:r>
              <a:rPr lang="en-US" sz="2400" i="1" dirty="0"/>
              <a:t>CFD and Experimental Study to Determine Loss Coefficients of Individual and Close-Coupled Round Elbows;</a:t>
            </a:r>
            <a:r>
              <a:rPr lang="en-US" sz="2400" dirty="0"/>
              <a:t> </a:t>
            </a:r>
            <a:r>
              <a:rPr lang="en-US" sz="2400" u="sng" dirty="0"/>
              <a:t>Responsible Committee</a:t>
            </a:r>
            <a:r>
              <a:rPr lang="en-US" sz="2400" dirty="0"/>
              <a:t>: </a:t>
            </a:r>
            <a:r>
              <a:rPr lang="en-US" sz="2400" b="1" dirty="0"/>
              <a:t>TC 5.2 </a:t>
            </a:r>
            <a:r>
              <a:rPr lang="en-US" sz="2400" dirty="0"/>
              <a:t>(Duct Design); </a:t>
            </a:r>
            <a:r>
              <a:rPr lang="en-US" sz="2400" u="sng" dirty="0"/>
              <a:t>Co-Sponsors</a:t>
            </a:r>
            <a:r>
              <a:rPr lang="en-US" sz="2400" dirty="0"/>
              <a:t>: None.</a:t>
            </a:r>
            <a:r>
              <a:rPr lang="en-US" sz="2400" b="1" dirty="0"/>
              <a:t> </a:t>
            </a:r>
            <a:r>
              <a:rPr lang="en-US" sz="2400" u="sng" dirty="0"/>
              <a:t>Contractor</a:t>
            </a:r>
            <a:r>
              <a:rPr lang="en-US" sz="2400" dirty="0"/>
              <a:t>: Embry-Riddle Aeronautical University; </a:t>
            </a:r>
            <a:r>
              <a:rPr lang="en-US" sz="2400" u="sng" dirty="0"/>
              <a:t>Duration</a:t>
            </a:r>
            <a:r>
              <a:rPr lang="en-US" sz="2400" dirty="0"/>
              <a:t>: 18 months; </a:t>
            </a:r>
            <a:r>
              <a:rPr lang="en-US" sz="2400" u="sng" dirty="0"/>
              <a:t>Cost to ASHRAE</a:t>
            </a:r>
            <a:r>
              <a:rPr lang="en-US" sz="2400" dirty="0"/>
              <a:t>: $117,719</a:t>
            </a:r>
          </a:p>
          <a:p>
            <a:pPr marL="109728" indent="0">
              <a:buNone/>
            </a:pPr>
            <a:r>
              <a:rPr lang="en-US" sz="2400" i="1" dirty="0"/>
              <a:t> </a:t>
            </a:r>
            <a:endParaRPr lang="en-US" sz="2400" dirty="0"/>
          </a:p>
          <a:p>
            <a:pPr lvl="0"/>
            <a:r>
              <a:rPr lang="en-US" sz="2400" b="1" dirty="0"/>
              <a:t>1699-TRP</a:t>
            </a:r>
            <a:r>
              <a:rPr lang="en-US" sz="2400" dirty="0"/>
              <a:t>, </a:t>
            </a:r>
            <a:r>
              <a:rPr lang="en-US" sz="2400" i="1" dirty="0"/>
              <a:t>Update Climatic Design Data in Chapter 14 of the 2017 Handbook of Fundamentals;</a:t>
            </a:r>
            <a:r>
              <a:rPr lang="en-US" sz="2400" dirty="0"/>
              <a:t> </a:t>
            </a:r>
            <a:r>
              <a:rPr lang="en-US" sz="2400" u="sng" dirty="0"/>
              <a:t>Responsible Committee</a:t>
            </a:r>
            <a:r>
              <a:rPr lang="en-US" sz="2400" dirty="0"/>
              <a:t>: </a:t>
            </a:r>
            <a:r>
              <a:rPr lang="en-US" sz="2400" b="1" dirty="0"/>
              <a:t>TC 4.2</a:t>
            </a:r>
            <a:r>
              <a:rPr lang="en-US" sz="2400" dirty="0"/>
              <a:t> (Climatic Information); </a:t>
            </a:r>
            <a:r>
              <a:rPr lang="en-US" sz="2400" u="sng" dirty="0"/>
              <a:t>Co-Sponsors</a:t>
            </a:r>
            <a:r>
              <a:rPr lang="en-US" sz="2400" dirty="0"/>
              <a:t>: None.</a:t>
            </a:r>
            <a:r>
              <a:rPr lang="en-US" sz="2400" b="1" dirty="0"/>
              <a:t> </a:t>
            </a:r>
            <a:r>
              <a:rPr lang="en-US" sz="2400" u="sng" dirty="0"/>
              <a:t>Contractor</a:t>
            </a:r>
            <a:r>
              <a:rPr lang="en-US" sz="2400" dirty="0"/>
              <a:t>: </a:t>
            </a:r>
            <a:r>
              <a:rPr lang="en-US" sz="2400" dirty="0" err="1"/>
              <a:t>Klimaat</a:t>
            </a:r>
            <a:r>
              <a:rPr lang="en-US" sz="2400" dirty="0"/>
              <a:t> Consulting &amp; Innovations, Inc.; </a:t>
            </a:r>
            <a:r>
              <a:rPr lang="en-US" sz="2400" u="sng" dirty="0"/>
              <a:t>Duration</a:t>
            </a:r>
            <a:r>
              <a:rPr lang="en-US" sz="2400" dirty="0"/>
              <a:t>: 24 months; </a:t>
            </a:r>
            <a:r>
              <a:rPr lang="en-US" sz="2400" u="sng" dirty="0"/>
              <a:t>Cost to ASHRAE</a:t>
            </a:r>
            <a:r>
              <a:rPr lang="en-US" sz="2400" dirty="0"/>
              <a:t>: $150,000</a:t>
            </a:r>
          </a:p>
          <a:p>
            <a:pPr marL="109728" indent="0">
              <a:buNone/>
            </a:pPr>
            <a:r>
              <a:rPr lang="en-US" sz="2400" b="1" dirty="0"/>
              <a:t> </a:t>
            </a:r>
            <a:endParaRPr lang="en-US" sz="2400" dirty="0"/>
          </a:p>
          <a:p>
            <a:pPr lvl="0"/>
            <a:r>
              <a:rPr lang="en-US" sz="2400" b="1" dirty="0"/>
              <a:t>1712-TRP</a:t>
            </a:r>
            <a:r>
              <a:rPr lang="en-US" sz="2400" dirty="0"/>
              <a:t>, </a:t>
            </a:r>
            <a:r>
              <a:rPr lang="en-US" sz="2400" i="1" dirty="0"/>
              <a:t>“Development of the ASHRAE Design Guide for Dedicated Outdoor-Systems</a:t>
            </a:r>
            <a:r>
              <a:rPr lang="en-US" sz="2400" dirty="0"/>
              <a:t>;” </a:t>
            </a:r>
            <a:r>
              <a:rPr lang="en-US" sz="2400" u="sng" dirty="0"/>
              <a:t>Responsible Committee</a:t>
            </a:r>
            <a:r>
              <a:rPr lang="en-US" sz="2400" dirty="0"/>
              <a:t>: TC 8.10 (Mechanical Dehumidification Equipment and Heat Pipes); </a:t>
            </a:r>
            <a:r>
              <a:rPr lang="en-US" sz="2400" u="sng" dirty="0"/>
              <a:t>Co-Sponsors</a:t>
            </a:r>
            <a:r>
              <a:rPr lang="en-US" sz="2400" dirty="0"/>
              <a:t>: TC 5.5 (Air-to-Air Energy Recovery).  </a:t>
            </a:r>
            <a:r>
              <a:rPr lang="en-US" sz="2400" u="sng" dirty="0"/>
              <a:t>Contractor</a:t>
            </a:r>
            <a:r>
              <a:rPr lang="en-US" sz="2400" dirty="0"/>
              <a:t>: Sustainable Engineering Group, LLC; </a:t>
            </a:r>
            <a:r>
              <a:rPr lang="en-US" sz="2400" u="sng" dirty="0"/>
              <a:t>Duration</a:t>
            </a:r>
            <a:r>
              <a:rPr lang="en-US" sz="2400" dirty="0"/>
              <a:t>: 30 months; </a:t>
            </a:r>
            <a:r>
              <a:rPr lang="en-US" sz="2400" u="sng" dirty="0"/>
              <a:t>Cost to ASHRAE</a:t>
            </a:r>
            <a:r>
              <a:rPr lang="en-US" sz="2400" dirty="0"/>
              <a:t>: $150,000</a:t>
            </a:r>
          </a:p>
          <a:p>
            <a:pPr lvl="0"/>
            <a:endParaRPr lang="en-GB" sz="2800" dirty="0"/>
          </a:p>
          <a:p>
            <a:pPr lvl="0"/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Council Update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RAC-Research Administration Committee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logo_ashra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6019800"/>
            <a:ext cx="990600" cy="679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743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355</TotalTime>
  <Words>649</Words>
  <Application>Microsoft Office PowerPoint</Application>
  <PresentationFormat>On-screen Show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CTTC Presentation  Technology by People for People</vt:lpstr>
      <vt:lpstr>Technology Council Update</vt:lpstr>
      <vt:lpstr>Technology Council Update Stdc-Standard Committee</vt:lpstr>
      <vt:lpstr>Technology Council Update Stdc-Standard Committee</vt:lpstr>
      <vt:lpstr>Technology Council Update DRSC-Document Review Sub Committee Position Documents </vt:lpstr>
      <vt:lpstr>Technology Council Update EHC-Environmental Health Committee</vt:lpstr>
      <vt:lpstr>Technology Council Update RAC-Research Administration Committee</vt:lpstr>
      <vt:lpstr>Technology Council Update TAC-Technical Activities Committee</vt:lpstr>
      <vt:lpstr>Technology Council Update RAC-Research Administration Committee</vt:lpstr>
      <vt:lpstr>Technology Council Update RAC-Research Administration Committee</vt:lpstr>
      <vt:lpstr>Technology Council Update REF-Refrigeration Committee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Werkema</dc:creator>
  <cp:lastModifiedBy>Bjarne W. Olesen</cp:lastModifiedBy>
  <cp:revision>41</cp:revision>
  <dcterms:created xsi:type="dcterms:W3CDTF">2013-05-26T12:10:07Z</dcterms:created>
  <dcterms:modified xsi:type="dcterms:W3CDTF">2014-06-26T21:28:28Z</dcterms:modified>
</cp:coreProperties>
</file>