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56" r:id="rId5"/>
    <p:sldId id="257" r:id="rId6"/>
    <p:sldId id="385" r:id="rId7"/>
    <p:sldId id="258" r:id="rId8"/>
    <p:sldId id="259" r:id="rId9"/>
    <p:sldId id="260" r:id="rId10"/>
    <p:sldId id="261" r:id="rId11"/>
    <p:sldId id="263" r:id="rId12"/>
    <p:sldId id="265"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383" r:id="rId39"/>
    <p:sldId id="292" r:id="rId40"/>
    <p:sldId id="293" r:id="rId41"/>
    <p:sldId id="386" r:id="rId42"/>
    <p:sldId id="295" r:id="rId43"/>
    <p:sldId id="384" r:id="rId44"/>
    <p:sldId id="310" r:id="rId45"/>
    <p:sldId id="846" r:id="rId46"/>
    <p:sldId id="297" r:id="rId47"/>
    <p:sldId id="29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8D356C-951C-F420-5D1B-0BADB10B8E91}" name="Daniel Redmond" initials="DR" userId="S::DanielRedmond@cunet.carleton.ca::55f8f662-915a-43bc-bec6-2161945e3e5f" providerId="AD"/>
  <p188:author id="{C2B9916D-6061-EFA1-BB9A-84659FB25690}" name="Daniel Redmond" initials="DR" userId="a8fcf7e50ac5094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31E41-1F47-4729-A844-E0F4A881B21C}" v="97" dt="2025-06-20T21:52:44.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383" autoAdjust="0"/>
  </p:normalViewPr>
  <p:slideViewPr>
    <p:cSldViewPr snapToGrid="0">
      <p:cViewPr>
        <p:scale>
          <a:sx n="60" d="100"/>
          <a:sy n="60" d="100"/>
        </p:scale>
        <p:origin x="904" y="140"/>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www.ashrae.org/" TargetMode="External"/><Relationship Id="rId7" Type="http://schemas.openxmlformats.org/officeDocument/2006/relationships/image" Target="../media/image48.svg"/><Relationship Id="rId2" Type="http://schemas.openxmlformats.org/officeDocument/2006/relationships/hyperlink" Target="http://www.ashrae.org/cttc" TargetMode="External"/><Relationship Id="rId1" Type="http://schemas.openxmlformats.org/officeDocument/2006/relationships/hyperlink" Target="mailto:chapterprograms@ashrae.org" TargetMode="Externa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hyperlink" Target="mailto:chapterprograms@ashrae.org" TargetMode="External"/><Relationship Id="rId7" Type="http://schemas.openxmlformats.org/officeDocument/2006/relationships/image" Target="../media/image49.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hyperlink" Target="http://www.ashrae.org/cttc" TargetMode="External"/><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hyperlink" Target="http://www.ashrae.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E3BA1-85CE-40CE-ABF4-4A0D9FB50CD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FFAA423-560B-45D8-9352-D8B2A710368A}">
      <dgm:prSet/>
      <dgm:spPr/>
      <dgm:t>
        <a:bodyPr/>
        <a:lstStyle/>
        <a:p>
          <a:r>
            <a:rPr lang="en-US" dirty="0"/>
            <a:t>Introductions and Sign-In</a:t>
          </a:r>
        </a:p>
      </dgm:t>
    </dgm:pt>
    <dgm:pt modelId="{F9897C2B-0597-498D-9EEF-AE3F81D7AE55}" type="parTrans" cxnId="{7893856C-82E5-464C-AA86-3BD12A0C419F}">
      <dgm:prSet/>
      <dgm:spPr/>
      <dgm:t>
        <a:bodyPr/>
        <a:lstStyle/>
        <a:p>
          <a:endParaRPr lang="en-US"/>
        </a:p>
      </dgm:t>
    </dgm:pt>
    <dgm:pt modelId="{7A1EED74-1F24-4D79-AFB2-92B9C1426899}" type="sibTrans" cxnId="{7893856C-82E5-464C-AA86-3BD12A0C419F}">
      <dgm:prSet/>
      <dgm:spPr/>
      <dgm:t>
        <a:bodyPr/>
        <a:lstStyle/>
        <a:p>
          <a:endParaRPr lang="en-US"/>
        </a:p>
      </dgm:t>
    </dgm:pt>
    <dgm:pt modelId="{1B8BF91C-932C-4376-B932-4BAD898AFD11}">
      <dgm:prSet/>
      <dgm:spPr/>
      <dgm:t>
        <a:bodyPr/>
        <a:lstStyle/>
        <a:p>
          <a:r>
            <a:rPr lang="en-US" dirty="0"/>
            <a:t>CTTC responsibilities</a:t>
          </a:r>
        </a:p>
      </dgm:t>
    </dgm:pt>
    <dgm:pt modelId="{EBEAA42E-F952-4870-818A-AFACA41DE2EE}" type="parTrans" cxnId="{F16676D1-6B01-45D8-8F4A-BE4BEADFA8D4}">
      <dgm:prSet/>
      <dgm:spPr/>
      <dgm:t>
        <a:bodyPr/>
        <a:lstStyle/>
        <a:p>
          <a:endParaRPr lang="en-US"/>
        </a:p>
      </dgm:t>
    </dgm:pt>
    <dgm:pt modelId="{D0AC06A2-89FF-408C-A99D-0BE0F2C5CF01}" type="sibTrans" cxnId="{F16676D1-6B01-45D8-8F4A-BE4BEADFA8D4}">
      <dgm:prSet/>
      <dgm:spPr/>
      <dgm:t>
        <a:bodyPr/>
        <a:lstStyle/>
        <a:p>
          <a:endParaRPr lang="en-US"/>
        </a:p>
      </dgm:t>
    </dgm:pt>
    <dgm:pt modelId="{66111CE9-78C2-434C-8F5E-BD0DEF67A690}">
      <dgm:prSet/>
      <dgm:spPr/>
      <dgm:t>
        <a:bodyPr/>
        <a:lstStyle/>
        <a:p>
          <a:r>
            <a:rPr lang="en-US"/>
            <a:t>Chapter programs</a:t>
          </a:r>
        </a:p>
      </dgm:t>
    </dgm:pt>
    <dgm:pt modelId="{178E100A-8B38-489C-89C7-DAFB1FC19972}" type="parTrans" cxnId="{2D7B56FD-D3EE-4F79-B31A-C219612F854F}">
      <dgm:prSet/>
      <dgm:spPr/>
      <dgm:t>
        <a:bodyPr/>
        <a:lstStyle/>
        <a:p>
          <a:endParaRPr lang="en-US"/>
        </a:p>
      </dgm:t>
    </dgm:pt>
    <dgm:pt modelId="{045EF539-AE73-4041-9E5A-95C354686A7E}" type="sibTrans" cxnId="{2D7B56FD-D3EE-4F79-B31A-C219612F854F}">
      <dgm:prSet/>
      <dgm:spPr/>
      <dgm:t>
        <a:bodyPr/>
        <a:lstStyle/>
        <a:p>
          <a:endParaRPr lang="en-US"/>
        </a:p>
      </dgm:t>
    </dgm:pt>
    <dgm:pt modelId="{B861885E-2A8D-440E-ACC7-7830FFC7DAB6}">
      <dgm:prSet/>
      <dgm:spPr/>
      <dgm:t>
        <a:bodyPr/>
        <a:lstStyle/>
        <a:p>
          <a:r>
            <a:rPr lang="en-US"/>
            <a:t>Distinguished Lecturer Program</a:t>
          </a:r>
        </a:p>
      </dgm:t>
    </dgm:pt>
    <dgm:pt modelId="{72A2B7BB-DD02-4982-821A-1E6C1DA0F5CA}" type="parTrans" cxnId="{73821A23-EB66-4ADB-A2D6-770D5D36CA12}">
      <dgm:prSet/>
      <dgm:spPr/>
      <dgm:t>
        <a:bodyPr/>
        <a:lstStyle/>
        <a:p>
          <a:endParaRPr lang="en-US"/>
        </a:p>
      </dgm:t>
    </dgm:pt>
    <dgm:pt modelId="{9EE6E6F6-F8E0-4DCE-A76E-DE157DE94D88}" type="sibTrans" cxnId="{73821A23-EB66-4ADB-A2D6-770D5D36CA12}">
      <dgm:prSet/>
      <dgm:spPr/>
      <dgm:t>
        <a:bodyPr/>
        <a:lstStyle/>
        <a:p>
          <a:endParaRPr lang="en-US"/>
        </a:p>
      </dgm:t>
    </dgm:pt>
    <dgm:pt modelId="{ECE02F4E-D204-4FEE-80B8-17AAA1633FE3}">
      <dgm:prSet/>
      <dgm:spPr/>
      <dgm:t>
        <a:bodyPr/>
        <a:lstStyle/>
        <a:p>
          <a:r>
            <a:rPr lang="en-US"/>
            <a:t>PAOE criteria/reporting</a:t>
          </a:r>
        </a:p>
      </dgm:t>
    </dgm:pt>
    <dgm:pt modelId="{237E70F7-E483-4618-ACAB-4A2872807BE1}" type="parTrans" cxnId="{3F9DDE0E-1704-4AB4-9B93-8506E608AA71}">
      <dgm:prSet/>
      <dgm:spPr/>
      <dgm:t>
        <a:bodyPr/>
        <a:lstStyle/>
        <a:p>
          <a:endParaRPr lang="en-US"/>
        </a:p>
      </dgm:t>
    </dgm:pt>
    <dgm:pt modelId="{9982BDD8-B633-472D-B9FB-504BAB61076D}" type="sibTrans" cxnId="{3F9DDE0E-1704-4AB4-9B93-8506E608AA71}">
      <dgm:prSet/>
      <dgm:spPr/>
      <dgm:t>
        <a:bodyPr/>
        <a:lstStyle/>
        <a:p>
          <a:endParaRPr lang="en-US"/>
        </a:p>
      </dgm:t>
    </dgm:pt>
    <dgm:pt modelId="{2A16F19C-D745-4E81-B4A1-9FAA48D5F827}">
      <dgm:prSet/>
      <dgm:spPr/>
      <dgm:t>
        <a:bodyPr/>
        <a:lstStyle/>
        <a:p>
          <a:r>
            <a:rPr lang="en-US"/>
            <a:t>CTTC award programs</a:t>
          </a:r>
        </a:p>
      </dgm:t>
    </dgm:pt>
    <dgm:pt modelId="{9B856A2A-E070-4449-A5FB-EA5AF007C11C}" type="parTrans" cxnId="{41CF1027-1AD7-4224-89AC-C4C4D0FA055F}">
      <dgm:prSet/>
      <dgm:spPr/>
      <dgm:t>
        <a:bodyPr/>
        <a:lstStyle/>
        <a:p>
          <a:endParaRPr lang="en-US"/>
        </a:p>
      </dgm:t>
    </dgm:pt>
    <dgm:pt modelId="{33A1E16B-56A5-4546-9022-27160C3630EF}" type="sibTrans" cxnId="{41CF1027-1AD7-4224-89AC-C4C4D0FA055F}">
      <dgm:prSet/>
      <dgm:spPr/>
      <dgm:t>
        <a:bodyPr/>
        <a:lstStyle/>
        <a:p>
          <a:endParaRPr lang="en-US"/>
        </a:p>
      </dgm:t>
    </dgm:pt>
    <dgm:pt modelId="{207093B9-E06F-4431-8652-76C8747F49D2}">
      <dgm:prSet/>
      <dgm:spPr/>
      <dgm:t>
        <a:bodyPr/>
        <a:lstStyle/>
        <a:p>
          <a:r>
            <a:rPr lang="en-US"/>
            <a:t>Refrigeration</a:t>
          </a:r>
        </a:p>
      </dgm:t>
    </dgm:pt>
    <dgm:pt modelId="{66234E04-813C-4939-BFA7-34303527C0BC}" type="parTrans" cxnId="{34B0825D-5079-4294-B58F-27ED02D21258}">
      <dgm:prSet/>
      <dgm:spPr/>
      <dgm:t>
        <a:bodyPr/>
        <a:lstStyle/>
        <a:p>
          <a:endParaRPr lang="en-US"/>
        </a:p>
      </dgm:t>
    </dgm:pt>
    <dgm:pt modelId="{903A7363-38AD-4C46-A470-7E158351D101}" type="sibTrans" cxnId="{34B0825D-5079-4294-B58F-27ED02D21258}">
      <dgm:prSet/>
      <dgm:spPr/>
      <dgm:t>
        <a:bodyPr/>
        <a:lstStyle/>
        <a:p>
          <a:endParaRPr lang="en-US"/>
        </a:p>
      </dgm:t>
    </dgm:pt>
    <dgm:pt modelId="{9D930AB5-FE0E-4EF5-8130-749C10DBBA09}">
      <dgm:prSet/>
      <dgm:spPr/>
      <dgm:t>
        <a:bodyPr/>
        <a:lstStyle/>
        <a:p>
          <a:r>
            <a:rPr lang="en-US"/>
            <a:t>Questions/Answers/Evaluation</a:t>
          </a:r>
        </a:p>
      </dgm:t>
    </dgm:pt>
    <dgm:pt modelId="{0AEEDB7D-7DD0-4F27-9BA4-2CE0D09E3438}" type="parTrans" cxnId="{6B2755E6-9FEA-49E9-8F99-8F4432D37856}">
      <dgm:prSet/>
      <dgm:spPr/>
      <dgm:t>
        <a:bodyPr/>
        <a:lstStyle/>
        <a:p>
          <a:endParaRPr lang="en-US"/>
        </a:p>
      </dgm:t>
    </dgm:pt>
    <dgm:pt modelId="{0773B9CD-3277-4437-A49F-1F73ABD2E549}" type="sibTrans" cxnId="{6B2755E6-9FEA-49E9-8F99-8F4432D37856}">
      <dgm:prSet/>
      <dgm:spPr/>
      <dgm:t>
        <a:bodyPr/>
        <a:lstStyle/>
        <a:p>
          <a:endParaRPr lang="en-US"/>
        </a:p>
      </dgm:t>
    </dgm:pt>
    <dgm:pt modelId="{9DBBAB3C-B908-4F6B-AC2A-DEB636074A26}" type="pres">
      <dgm:prSet presAssocID="{70BE3BA1-85CE-40CE-ABF4-4A0D9FB50CDF}" presName="linear" presStyleCnt="0">
        <dgm:presLayoutVars>
          <dgm:animLvl val="lvl"/>
          <dgm:resizeHandles val="exact"/>
        </dgm:presLayoutVars>
      </dgm:prSet>
      <dgm:spPr/>
    </dgm:pt>
    <dgm:pt modelId="{F4DA1040-4800-475D-A0B3-BB38BD08F0EA}" type="pres">
      <dgm:prSet presAssocID="{7FFAA423-560B-45D8-9352-D8B2A710368A}" presName="parentText" presStyleLbl="node1" presStyleIdx="0" presStyleCnt="8">
        <dgm:presLayoutVars>
          <dgm:chMax val="0"/>
          <dgm:bulletEnabled val="1"/>
        </dgm:presLayoutVars>
      </dgm:prSet>
      <dgm:spPr/>
    </dgm:pt>
    <dgm:pt modelId="{FE4BFF9C-6571-42D9-8387-7AFED440296A}" type="pres">
      <dgm:prSet presAssocID="{7A1EED74-1F24-4D79-AFB2-92B9C1426899}" presName="spacer" presStyleCnt="0"/>
      <dgm:spPr/>
    </dgm:pt>
    <dgm:pt modelId="{D6FB8CCD-1FCC-470F-8D1A-6F84CE404C25}" type="pres">
      <dgm:prSet presAssocID="{1B8BF91C-932C-4376-B932-4BAD898AFD11}" presName="parentText" presStyleLbl="node1" presStyleIdx="1" presStyleCnt="8">
        <dgm:presLayoutVars>
          <dgm:chMax val="0"/>
          <dgm:bulletEnabled val="1"/>
        </dgm:presLayoutVars>
      </dgm:prSet>
      <dgm:spPr/>
    </dgm:pt>
    <dgm:pt modelId="{F23D5B68-0820-4F89-9FD8-A4EB5FC8E05E}" type="pres">
      <dgm:prSet presAssocID="{D0AC06A2-89FF-408C-A99D-0BE0F2C5CF01}" presName="spacer" presStyleCnt="0"/>
      <dgm:spPr/>
    </dgm:pt>
    <dgm:pt modelId="{7913D3AF-690A-4E8D-934E-83CB8DB220D8}" type="pres">
      <dgm:prSet presAssocID="{66111CE9-78C2-434C-8F5E-BD0DEF67A690}" presName="parentText" presStyleLbl="node1" presStyleIdx="2" presStyleCnt="8">
        <dgm:presLayoutVars>
          <dgm:chMax val="0"/>
          <dgm:bulletEnabled val="1"/>
        </dgm:presLayoutVars>
      </dgm:prSet>
      <dgm:spPr/>
    </dgm:pt>
    <dgm:pt modelId="{BABBEADE-AA69-4C2C-91D7-BC292B99F0A4}" type="pres">
      <dgm:prSet presAssocID="{045EF539-AE73-4041-9E5A-95C354686A7E}" presName="spacer" presStyleCnt="0"/>
      <dgm:spPr/>
    </dgm:pt>
    <dgm:pt modelId="{3C20B760-93C7-4FD5-BE27-9148084A00D5}" type="pres">
      <dgm:prSet presAssocID="{B861885E-2A8D-440E-ACC7-7830FFC7DAB6}" presName="parentText" presStyleLbl="node1" presStyleIdx="3" presStyleCnt="8">
        <dgm:presLayoutVars>
          <dgm:chMax val="0"/>
          <dgm:bulletEnabled val="1"/>
        </dgm:presLayoutVars>
      </dgm:prSet>
      <dgm:spPr/>
    </dgm:pt>
    <dgm:pt modelId="{BB78A84E-2BC6-4889-8B7C-46E90EC8CF45}" type="pres">
      <dgm:prSet presAssocID="{9EE6E6F6-F8E0-4DCE-A76E-DE157DE94D88}" presName="spacer" presStyleCnt="0"/>
      <dgm:spPr/>
    </dgm:pt>
    <dgm:pt modelId="{33A0D9E6-4B0A-4BBE-909A-4E6971D0C39C}" type="pres">
      <dgm:prSet presAssocID="{ECE02F4E-D204-4FEE-80B8-17AAA1633FE3}" presName="parentText" presStyleLbl="node1" presStyleIdx="4" presStyleCnt="8">
        <dgm:presLayoutVars>
          <dgm:chMax val="0"/>
          <dgm:bulletEnabled val="1"/>
        </dgm:presLayoutVars>
      </dgm:prSet>
      <dgm:spPr/>
    </dgm:pt>
    <dgm:pt modelId="{7BB0AEEF-6025-43B1-8EE1-69A0D6D649D4}" type="pres">
      <dgm:prSet presAssocID="{9982BDD8-B633-472D-B9FB-504BAB61076D}" presName="spacer" presStyleCnt="0"/>
      <dgm:spPr/>
    </dgm:pt>
    <dgm:pt modelId="{8572C267-FD70-4B80-85D6-594617CCD299}" type="pres">
      <dgm:prSet presAssocID="{2A16F19C-D745-4E81-B4A1-9FAA48D5F827}" presName="parentText" presStyleLbl="node1" presStyleIdx="5" presStyleCnt="8">
        <dgm:presLayoutVars>
          <dgm:chMax val="0"/>
          <dgm:bulletEnabled val="1"/>
        </dgm:presLayoutVars>
      </dgm:prSet>
      <dgm:spPr/>
    </dgm:pt>
    <dgm:pt modelId="{DA33C493-B1EE-4718-82B4-967372B26A47}" type="pres">
      <dgm:prSet presAssocID="{33A1E16B-56A5-4546-9022-27160C3630EF}" presName="spacer" presStyleCnt="0"/>
      <dgm:spPr/>
    </dgm:pt>
    <dgm:pt modelId="{1B2CEFEE-140F-4E94-AD24-9FFD4CD36C3E}" type="pres">
      <dgm:prSet presAssocID="{207093B9-E06F-4431-8652-76C8747F49D2}" presName="parentText" presStyleLbl="node1" presStyleIdx="6" presStyleCnt="8">
        <dgm:presLayoutVars>
          <dgm:chMax val="0"/>
          <dgm:bulletEnabled val="1"/>
        </dgm:presLayoutVars>
      </dgm:prSet>
      <dgm:spPr/>
    </dgm:pt>
    <dgm:pt modelId="{778489CB-1EC9-447D-923A-7DD1D0B740F7}" type="pres">
      <dgm:prSet presAssocID="{903A7363-38AD-4C46-A470-7E158351D101}" presName="spacer" presStyleCnt="0"/>
      <dgm:spPr/>
    </dgm:pt>
    <dgm:pt modelId="{BAC9EABD-9394-4917-B343-13FB58F3B4F5}" type="pres">
      <dgm:prSet presAssocID="{9D930AB5-FE0E-4EF5-8130-749C10DBBA09}" presName="parentText" presStyleLbl="node1" presStyleIdx="7" presStyleCnt="8">
        <dgm:presLayoutVars>
          <dgm:chMax val="0"/>
          <dgm:bulletEnabled val="1"/>
        </dgm:presLayoutVars>
      </dgm:prSet>
      <dgm:spPr/>
    </dgm:pt>
  </dgm:ptLst>
  <dgm:cxnLst>
    <dgm:cxn modelId="{3F9DDE0E-1704-4AB4-9B93-8506E608AA71}" srcId="{70BE3BA1-85CE-40CE-ABF4-4A0D9FB50CDF}" destId="{ECE02F4E-D204-4FEE-80B8-17AAA1633FE3}" srcOrd="4" destOrd="0" parTransId="{237E70F7-E483-4618-ACAB-4A2872807BE1}" sibTransId="{9982BDD8-B633-472D-B9FB-504BAB61076D}"/>
    <dgm:cxn modelId="{0F0C4C16-4F8A-4991-98F5-52FFFDCBB42F}" type="presOf" srcId="{70BE3BA1-85CE-40CE-ABF4-4A0D9FB50CDF}" destId="{9DBBAB3C-B908-4F6B-AC2A-DEB636074A26}" srcOrd="0" destOrd="0" presId="urn:microsoft.com/office/officeart/2005/8/layout/vList2"/>
    <dgm:cxn modelId="{73821A23-EB66-4ADB-A2D6-770D5D36CA12}" srcId="{70BE3BA1-85CE-40CE-ABF4-4A0D9FB50CDF}" destId="{B861885E-2A8D-440E-ACC7-7830FFC7DAB6}" srcOrd="3" destOrd="0" parTransId="{72A2B7BB-DD02-4982-821A-1E6C1DA0F5CA}" sibTransId="{9EE6E6F6-F8E0-4DCE-A76E-DE157DE94D88}"/>
    <dgm:cxn modelId="{41CF1027-1AD7-4224-89AC-C4C4D0FA055F}" srcId="{70BE3BA1-85CE-40CE-ABF4-4A0D9FB50CDF}" destId="{2A16F19C-D745-4E81-B4A1-9FAA48D5F827}" srcOrd="5" destOrd="0" parTransId="{9B856A2A-E070-4449-A5FB-EA5AF007C11C}" sibTransId="{33A1E16B-56A5-4546-9022-27160C3630EF}"/>
    <dgm:cxn modelId="{96306B5D-62B9-46EE-8284-5D0877C351DD}" type="presOf" srcId="{7FFAA423-560B-45D8-9352-D8B2A710368A}" destId="{F4DA1040-4800-475D-A0B3-BB38BD08F0EA}" srcOrd="0" destOrd="0" presId="urn:microsoft.com/office/officeart/2005/8/layout/vList2"/>
    <dgm:cxn modelId="{34B0825D-5079-4294-B58F-27ED02D21258}" srcId="{70BE3BA1-85CE-40CE-ABF4-4A0D9FB50CDF}" destId="{207093B9-E06F-4431-8652-76C8747F49D2}" srcOrd="6" destOrd="0" parTransId="{66234E04-813C-4939-BFA7-34303527C0BC}" sibTransId="{903A7363-38AD-4C46-A470-7E158351D101}"/>
    <dgm:cxn modelId="{8FBC2264-ECC9-4948-BB5A-CBB5110B1101}" type="presOf" srcId="{ECE02F4E-D204-4FEE-80B8-17AAA1633FE3}" destId="{33A0D9E6-4B0A-4BBE-909A-4E6971D0C39C}" srcOrd="0" destOrd="0" presId="urn:microsoft.com/office/officeart/2005/8/layout/vList2"/>
    <dgm:cxn modelId="{7893856C-82E5-464C-AA86-3BD12A0C419F}" srcId="{70BE3BA1-85CE-40CE-ABF4-4A0D9FB50CDF}" destId="{7FFAA423-560B-45D8-9352-D8B2A710368A}" srcOrd="0" destOrd="0" parTransId="{F9897C2B-0597-498D-9EEF-AE3F81D7AE55}" sibTransId="{7A1EED74-1F24-4D79-AFB2-92B9C1426899}"/>
    <dgm:cxn modelId="{D2C2A977-60E6-4C73-966E-42AA5EAF3A0C}" type="presOf" srcId="{1B8BF91C-932C-4376-B932-4BAD898AFD11}" destId="{D6FB8CCD-1FCC-470F-8D1A-6F84CE404C25}" srcOrd="0" destOrd="0" presId="urn:microsoft.com/office/officeart/2005/8/layout/vList2"/>
    <dgm:cxn modelId="{3650409A-BD38-41F5-B49E-7F03FBEC2561}" type="presOf" srcId="{9D930AB5-FE0E-4EF5-8130-749C10DBBA09}" destId="{BAC9EABD-9394-4917-B343-13FB58F3B4F5}" srcOrd="0" destOrd="0" presId="urn:microsoft.com/office/officeart/2005/8/layout/vList2"/>
    <dgm:cxn modelId="{F7A7AB9B-3F9F-406D-8AE2-C5D17B2C90E0}" type="presOf" srcId="{2A16F19C-D745-4E81-B4A1-9FAA48D5F827}" destId="{8572C267-FD70-4B80-85D6-594617CCD299}" srcOrd="0" destOrd="0" presId="urn:microsoft.com/office/officeart/2005/8/layout/vList2"/>
    <dgm:cxn modelId="{D6E25BB0-9044-4560-BE86-DF1D4F717BDA}" type="presOf" srcId="{B861885E-2A8D-440E-ACC7-7830FFC7DAB6}" destId="{3C20B760-93C7-4FD5-BE27-9148084A00D5}" srcOrd="0" destOrd="0" presId="urn:microsoft.com/office/officeart/2005/8/layout/vList2"/>
    <dgm:cxn modelId="{F16676D1-6B01-45D8-8F4A-BE4BEADFA8D4}" srcId="{70BE3BA1-85CE-40CE-ABF4-4A0D9FB50CDF}" destId="{1B8BF91C-932C-4376-B932-4BAD898AFD11}" srcOrd="1" destOrd="0" parTransId="{EBEAA42E-F952-4870-818A-AFACA41DE2EE}" sibTransId="{D0AC06A2-89FF-408C-A99D-0BE0F2C5CF01}"/>
    <dgm:cxn modelId="{8A009AE1-C58D-4E8A-82EC-DE7EB2150F9F}" type="presOf" srcId="{66111CE9-78C2-434C-8F5E-BD0DEF67A690}" destId="{7913D3AF-690A-4E8D-934E-83CB8DB220D8}" srcOrd="0" destOrd="0" presId="urn:microsoft.com/office/officeart/2005/8/layout/vList2"/>
    <dgm:cxn modelId="{6B2755E6-9FEA-49E9-8F99-8F4432D37856}" srcId="{70BE3BA1-85CE-40CE-ABF4-4A0D9FB50CDF}" destId="{9D930AB5-FE0E-4EF5-8130-749C10DBBA09}" srcOrd="7" destOrd="0" parTransId="{0AEEDB7D-7DD0-4F27-9BA4-2CE0D09E3438}" sibTransId="{0773B9CD-3277-4437-A49F-1F73ABD2E549}"/>
    <dgm:cxn modelId="{9C9DF6F6-DA78-4100-9DD0-52B45A4BF805}" type="presOf" srcId="{207093B9-E06F-4431-8652-76C8747F49D2}" destId="{1B2CEFEE-140F-4E94-AD24-9FFD4CD36C3E}" srcOrd="0" destOrd="0" presId="urn:microsoft.com/office/officeart/2005/8/layout/vList2"/>
    <dgm:cxn modelId="{2D7B56FD-D3EE-4F79-B31A-C219612F854F}" srcId="{70BE3BA1-85CE-40CE-ABF4-4A0D9FB50CDF}" destId="{66111CE9-78C2-434C-8F5E-BD0DEF67A690}" srcOrd="2" destOrd="0" parTransId="{178E100A-8B38-489C-89C7-DAFB1FC19972}" sibTransId="{045EF539-AE73-4041-9E5A-95C354686A7E}"/>
    <dgm:cxn modelId="{9966C087-35D8-4945-AABF-7DBB98794DC8}" type="presParOf" srcId="{9DBBAB3C-B908-4F6B-AC2A-DEB636074A26}" destId="{F4DA1040-4800-475D-A0B3-BB38BD08F0EA}" srcOrd="0" destOrd="0" presId="urn:microsoft.com/office/officeart/2005/8/layout/vList2"/>
    <dgm:cxn modelId="{B495355C-6E7A-4A13-9A84-B4884096DED2}" type="presParOf" srcId="{9DBBAB3C-B908-4F6B-AC2A-DEB636074A26}" destId="{FE4BFF9C-6571-42D9-8387-7AFED440296A}" srcOrd="1" destOrd="0" presId="urn:microsoft.com/office/officeart/2005/8/layout/vList2"/>
    <dgm:cxn modelId="{3726CD40-9BAD-47E7-88B5-7977DA85DECF}" type="presParOf" srcId="{9DBBAB3C-B908-4F6B-AC2A-DEB636074A26}" destId="{D6FB8CCD-1FCC-470F-8D1A-6F84CE404C25}" srcOrd="2" destOrd="0" presId="urn:microsoft.com/office/officeart/2005/8/layout/vList2"/>
    <dgm:cxn modelId="{05A30B46-5C0F-49EA-AD8C-4CA319171CFA}" type="presParOf" srcId="{9DBBAB3C-B908-4F6B-AC2A-DEB636074A26}" destId="{F23D5B68-0820-4F89-9FD8-A4EB5FC8E05E}" srcOrd="3" destOrd="0" presId="urn:microsoft.com/office/officeart/2005/8/layout/vList2"/>
    <dgm:cxn modelId="{CAB419D9-D48C-458C-814D-BDD40E231E39}" type="presParOf" srcId="{9DBBAB3C-B908-4F6B-AC2A-DEB636074A26}" destId="{7913D3AF-690A-4E8D-934E-83CB8DB220D8}" srcOrd="4" destOrd="0" presId="urn:microsoft.com/office/officeart/2005/8/layout/vList2"/>
    <dgm:cxn modelId="{5E9DB8CC-8882-490E-9803-5EC6A9FA0CAF}" type="presParOf" srcId="{9DBBAB3C-B908-4F6B-AC2A-DEB636074A26}" destId="{BABBEADE-AA69-4C2C-91D7-BC292B99F0A4}" srcOrd="5" destOrd="0" presId="urn:microsoft.com/office/officeart/2005/8/layout/vList2"/>
    <dgm:cxn modelId="{23DE805D-F356-44A3-9C80-060F07D8F358}" type="presParOf" srcId="{9DBBAB3C-B908-4F6B-AC2A-DEB636074A26}" destId="{3C20B760-93C7-4FD5-BE27-9148084A00D5}" srcOrd="6" destOrd="0" presId="urn:microsoft.com/office/officeart/2005/8/layout/vList2"/>
    <dgm:cxn modelId="{219046E1-CD7A-42D6-BE1E-0FACE9DCB367}" type="presParOf" srcId="{9DBBAB3C-B908-4F6B-AC2A-DEB636074A26}" destId="{BB78A84E-2BC6-4889-8B7C-46E90EC8CF45}" srcOrd="7" destOrd="0" presId="urn:microsoft.com/office/officeart/2005/8/layout/vList2"/>
    <dgm:cxn modelId="{C03F7ACB-329C-403B-9D4A-14C141C6D81D}" type="presParOf" srcId="{9DBBAB3C-B908-4F6B-AC2A-DEB636074A26}" destId="{33A0D9E6-4B0A-4BBE-909A-4E6971D0C39C}" srcOrd="8" destOrd="0" presId="urn:microsoft.com/office/officeart/2005/8/layout/vList2"/>
    <dgm:cxn modelId="{38047A8C-37BC-4B43-B6A7-0CCF1FC50092}" type="presParOf" srcId="{9DBBAB3C-B908-4F6B-AC2A-DEB636074A26}" destId="{7BB0AEEF-6025-43B1-8EE1-69A0D6D649D4}" srcOrd="9" destOrd="0" presId="urn:microsoft.com/office/officeart/2005/8/layout/vList2"/>
    <dgm:cxn modelId="{3F325EE0-0834-42E9-B4FE-AC216878F73F}" type="presParOf" srcId="{9DBBAB3C-B908-4F6B-AC2A-DEB636074A26}" destId="{8572C267-FD70-4B80-85D6-594617CCD299}" srcOrd="10" destOrd="0" presId="urn:microsoft.com/office/officeart/2005/8/layout/vList2"/>
    <dgm:cxn modelId="{FA3099E2-FB2F-44AD-B801-A3A9AE0688E2}" type="presParOf" srcId="{9DBBAB3C-B908-4F6B-AC2A-DEB636074A26}" destId="{DA33C493-B1EE-4718-82B4-967372B26A47}" srcOrd="11" destOrd="0" presId="urn:microsoft.com/office/officeart/2005/8/layout/vList2"/>
    <dgm:cxn modelId="{335F1585-DE13-41F7-A25B-CF1763DDB8F1}" type="presParOf" srcId="{9DBBAB3C-B908-4F6B-AC2A-DEB636074A26}" destId="{1B2CEFEE-140F-4E94-AD24-9FFD4CD36C3E}" srcOrd="12" destOrd="0" presId="urn:microsoft.com/office/officeart/2005/8/layout/vList2"/>
    <dgm:cxn modelId="{025AAFFE-7C18-4C02-80F8-55B7850E9D54}" type="presParOf" srcId="{9DBBAB3C-B908-4F6B-AC2A-DEB636074A26}" destId="{778489CB-1EC9-447D-923A-7DD1D0B740F7}" srcOrd="13" destOrd="0" presId="urn:microsoft.com/office/officeart/2005/8/layout/vList2"/>
    <dgm:cxn modelId="{22D015E2-8570-4A05-A792-760D4455C84D}" type="presParOf" srcId="{9DBBAB3C-B908-4F6B-AC2A-DEB636074A26}" destId="{BAC9EABD-9394-4917-B343-13FB58F3B4F5}"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F7FB2-BF93-4B9E-9AA0-D70C28F418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695945-F7DE-409B-837E-F5AF1F23EC94}">
      <dgm:prSet/>
      <dgm:spPr/>
      <dgm:t>
        <a:bodyPr/>
        <a:lstStyle/>
        <a:p>
          <a:r>
            <a:rPr lang="en-US" dirty="0"/>
            <a:t>Learn how to access latest technical information</a:t>
          </a:r>
        </a:p>
      </dgm:t>
    </dgm:pt>
    <dgm:pt modelId="{CE09A5A0-C042-472F-B3DC-803CBA457157}" type="parTrans" cxnId="{B2BBF6E9-8129-430D-9213-5FB379CB3F77}">
      <dgm:prSet/>
      <dgm:spPr/>
      <dgm:t>
        <a:bodyPr/>
        <a:lstStyle/>
        <a:p>
          <a:endParaRPr lang="en-US"/>
        </a:p>
      </dgm:t>
    </dgm:pt>
    <dgm:pt modelId="{A5EDDE95-9F9E-4238-8519-FECE4FD39DF8}" type="sibTrans" cxnId="{B2BBF6E9-8129-430D-9213-5FB379CB3F77}">
      <dgm:prSet/>
      <dgm:spPr/>
      <dgm:t>
        <a:bodyPr/>
        <a:lstStyle/>
        <a:p>
          <a:endParaRPr lang="en-US"/>
        </a:p>
      </dgm:t>
    </dgm:pt>
    <dgm:pt modelId="{FC0C7EE3-D491-4AE3-AEB5-1AF427FDACBB}">
      <dgm:prSet/>
      <dgm:spPr/>
      <dgm:t>
        <a:bodyPr/>
        <a:lstStyle/>
        <a:p>
          <a:r>
            <a:rPr lang="en-US" dirty="0"/>
            <a:t>Develop and share knowledge of problems and solutions</a:t>
          </a:r>
        </a:p>
      </dgm:t>
    </dgm:pt>
    <dgm:pt modelId="{28EF9031-F498-4D24-9D05-AD972C64A296}" type="parTrans" cxnId="{CD1AA9A6-AD9E-4A34-BC11-B3CAD102A2E0}">
      <dgm:prSet/>
      <dgm:spPr/>
      <dgm:t>
        <a:bodyPr/>
        <a:lstStyle/>
        <a:p>
          <a:endParaRPr lang="en-US"/>
        </a:p>
      </dgm:t>
    </dgm:pt>
    <dgm:pt modelId="{381580A8-EE9A-4859-B430-62E076DB6FA4}" type="sibTrans" cxnId="{CD1AA9A6-AD9E-4A34-BC11-B3CAD102A2E0}">
      <dgm:prSet/>
      <dgm:spPr/>
      <dgm:t>
        <a:bodyPr/>
        <a:lstStyle/>
        <a:p>
          <a:endParaRPr lang="en-US"/>
        </a:p>
      </dgm:t>
    </dgm:pt>
    <dgm:pt modelId="{00FB1A07-1827-4832-B0E1-C88537001CE3}">
      <dgm:prSet/>
      <dgm:spPr/>
      <dgm:t>
        <a:bodyPr/>
        <a:lstStyle/>
        <a:p>
          <a:r>
            <a:rPr lang="en-US" dirty="0"/>
            <a:t>Meet members </a:t>
          </a:r>
          <a:r>
            <a:rPr lang="en-US"/>
            <a:t>and peers </a:t>
          </a:r>
          <a:r>
            <a:rPr lang="en-US" dirty="0"/>
            <a:t>in the same field</a:t>
          </a:r>
        </a:p>
      </dgm:t>
    </dgm:pt>
    <dgm:pt modelId="{535E6CE5-8383-4951-8DF1-1152D5C5BBC8}" type="parTrans" cxnId="{89C6B127-64D2-4F41-AC58-C67B56159589}">
      <dgm:prSet/>
      <dgm:spPr/>
      <dgm:t>
        <a:bodyPr/>
        <a:lstStyle/>
        <a:p>
          <a:endParaRPr lang="en-US"/>
        </a:p>
      </dgm:t>
    </dgm:pt>
    <dgm:pt modelId="{F1ED8B41-10C2-4B99-976A-15D2B23BECB7}" type="sibTrans" cxnId="{89C6B127-64D2-4F41-AC58-C67B56159589}">
      <dgm:prSet/>
      <dgm:spPr/>
      <dgm:t>
        <a:bodyPr/>
        <a:lstStyle/>
        <a:p>
          <a:endParaRPr lang="en-US"/>
        </a:p>
      </dgm:t>
    </dgm:pt>
    <dgm:pt modelId="{C47D441E-DBD9-4C53-8313-4E7539AF1E7C}">
      <dgm:prSet/>
      <dgm:spPr/>
      <dgm:t>
        <a:bodyPr/>
        <a:lstStyle/>
        <a:p>
          <a:r>
            <a:rPr lang="en-US"/>
            <a:t>Opportunities for leadership</a:t>
          </a:r>
        </a:p>
      </dgm:t>
    </dgm:pt>
    <dgm:pt modelId="{C05AC8F8-46E7-4AB0-8BDE-2F14AF6E0161}" type="parTrans" cxnId="{32791EB0-986D-485B-B132-079D733973B4}">
      <dgm:prSet/>
      <dgm:spPr/>
      <dgm:t>
        <a:bodyPr/>
        <a:lstStyle/>
        <a:p>
          <a:endParaRPr lang="en-US"/>
        </a:p>
      </dgm:t>
    </dgm:pt>
    <dgm:pt modelId="{85C8D5B4-CA14-41C6-931C-18F408FD1DEA}" type="sibTrans" cxnId="{32791EB0-986D-485B-B132-079D733973B4}">
      <dgm:prSet/>
      <dgm:spPr/>
      <dgm:t>
        <a:bodyPr/>
        <a:lstStyle/>
        <a:p>
          <a:endParaRPr lang="en-US"/>
        </a:p>
      </dgm:t>
    </dgm:pt>
    <dgm:pt modelId="{3F8197E5-3E1D-455D-BD32-28A6C48B7D3B}">
      <dgm:prSet/>
      <dgm:spPr/>
      <dgm:t>
        <a:bodyPr/>
        <a:lstStyle/>
        <a:p>
          <a:r>
            <a:rPr lang="en-US"/>
            <a:t>Fellowship, enjoyment, and fun!</a:t>
          </a:r>
        </a:p>
      </dgm:t>
    </dgm:pt>
    <dgm:pt modelId="{18359EC1-F1E2-4FD8-BB8A-07A67DF4B518}" type="parTrans" cxnId="{BFC99400-0A2F-4127-8ADC-8969CFFDDDD6}">
      <dgm:prSet/>
      <dgm:spPr/>
      <dgm:t>
        <a:bodyPr/>
        <a:lstStyle/>
        <a:p>
          <a:endParaRPr lang="en-US"/>
        </a:p>
      </dgm:t>
    </dgm:pt>
    <dgm:pt modelId="{7F750BDD-C3D8-426E-B94B-C09C4B32BF59}" type="sibTrans" cxnId="{BFC99400-0A2F-4127-8ADC-8969CFFDDDD6}">
      <dgm:prSet/>
      <dgm:spPr/>
      <dgm:t>
        <a:bodyPr/>
        <a:lstStyle/>
        <a:p>
          <a:endParaRPr lang="en-US"/>
        </a:p>
      </dgm:t>
    </dgm:pt>
    <dgm:pt modelId="{DB6DAF04-0802-417A-A79A-3631AA242094}" type="pres">
      <dgm:prSet presAssocID="{8D1F7FB2-BF93-4B9E-9AA0-D70C28F4184A}" presName="root" presStyleCnt="0">
        <dgm:presLayoutVars>
          <dgm:dir/>
          <dgm:resizeHandles val="exact"/>
        </dgm:presLayoutVars>
      </dgm:prSet>
      <dgm:spPr/>
    </dgm:pt>
    <dgm:pt modelId="{99FD81A2-9301-43F5-8D4C-2DD38D1C2053}" type="pres">
      <dgm:prSet presAssocID="{F8695945-F7DE-409B-837E-F5AF1F23EC94}" presName="compNode" presStyleCnt="0"/>
      <dgm:spPr/>
    </dgm:pt>
    <dgm:pt modelId="{D980E1D2-2BA7-4A19-90A7-F04BE7DB135D}" type="pres">
      <dgm:prSet presAssocID="{F8695945-F7DE-409B-837E-F5AF1F23EC94}" presName="bgRect" presStyleLbl="bgShp" presStyleIdx="0" presStyleCnt="5"/>
      <dgm:spPr/>
    </dgm:pt>
    <dgm:pt modelId="{25DB4B9D-1AC7-4648-99B6-0A4D2C11AA21}" type="pres">
      <dgm:prSet presAssocID="{F8695945-F7DE-409B-837E-F5AF1F23EC9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x"/>
        </a:ext>
      </dgm:extLst>
    </dgm:pt>
    <dgm:pt modelId="{694C085F-064C-459A-AF38-A0D6AC5EE57C}" type="pres">
      <dgm:prSet presAssocID="{F8695945-F7DE-409B-837E-F5AF1F23EC94}" presName="spaceRect" presStyleCnt="0"/>
      <dgm:spPr/>
    </dgm:pt>
    <dgm:pt modelId="{03A4DB50-D902-426D-B06D-D616F8771C5D}" type="pres">
      <dgm:prSet presAssocID="{F8695945-F7DE-409B-837E-F5AF1F23EC94}" presName="parTx" presStyleLbl="revTx" presStyleIdx="0" presStyleCnt="5">
        <dgm:presLayoutVars>
          <dgm:chMax val="0"/>
          <dgm:chPref val="0"/>
        </dgm:presLayoutVars>
      </dgm:prSet>
      <dgm:spPr/>
    </dgm:pt>
    <dgm:pt modelId="{69C2DC4F-5AF5-4F25-AD3F-A4012B122A50}" type="pres">
      <dgm:prSet presAssocID="{A5EDDE95-9F9E-4238-8519-FECE4FD39DF8}" presName="sibTrans" presStyleCnt="0"/>
      <dgm:spPr/>
    </dgm:pt>
    <dgm:pt modelId="{E6A8D1B8-1483-4022-9F76-E2FB66C93651}" type="pres">
      <dgm:prSet presAssocID="{FC0C7EE3-D491-4AE3-AEB5-1AF427FDACBB}" presName="compNode" presStyleCnt="0"/>
      <dgm:spPr/>
    </dgm:pt>
    <dgm:pt modelId="{E5611BEA-57A6-465A-B9F4-10F5B362167B}" type="pres">
      <dgm:prSet presAssocID="{FC0C7EE3-D491-4AE3-AEB5-1AF427FDACBB}" presName="bgRect" presStyleLbl="bgShp" presStyleIdx="1" presStyleCnt="5"/>
      <dgm:spPr/>
    </dgm:pt>
    <dgm:pt modelId="{D2CBB191-860D-490A-883A-1A907FC4D2AE}" type="pres">
      <dgm:prSet presAssocID="{FC0C7EE3-D491-4AE3-AEB5-1AF427FDACB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M Customer Insights App"/>
        </a:ext>
      </dgm:extLst>
    </dgm:pt>
    <dgm:pt modelId="{CCB64A15-8C7C-424E-9906-D6DF5A622480}" type="pres">
      <dgm:prSet presAssocID="{FC0C7EE3-D491-4AE3-AEB5-1AF427FDACBB}" presName="spaceRect" presStyleCnt="0"/>
      <dgm:spPr/>
    </dgm:pt>
    <dgm:pt modelId="{A9F4D361-001D-4D39-96EE-B478D9682129}" type="pres">
      <dgm:prSet presAssocID="{FC0C7EE3-D491-4AE3-AEB5-1AF427FDACBB}" presName="parTx" presStyleLbl="revTx" presStyleIdx="1" presStyleCnt="5">
        <dgm:presLayoutVars>
          <dgm:chMax val="0"/>
          <dgm:chPref val="0"/>
        </dgm:presLayoutVars>
      </dgm:prSet>
      <dgm:spPr/>
    </dgm:pt>
    <dgm:pt modelId="{BE7C6ECE-EEB8-4A40-B1F4-3567CD379BF3}" type="pres">
      <dgm:prSet presAssocID="{381580A8-EE9A-4859-B430-62E076DB6FA4}" presName="sibTrans" presStyleCnt="0"/>
      <dgm:spPr/>
    </dgm:pt>
    <dgm:pt modelId="{03087B1E-C0F8-467E-9F92-3C5498FCD14E}" type="pres">
      <dgm:prSet presAssocID="{00FB1A07-1827-4832-B0E1-C88537001CE3}" presName="compNode" presStyleCnt="0"/>
      <dgm:spPr/>
    </dgm:pt>
    <dgm:pt modelId="{A84FAA72-1EDC-42B6-9A7C-C0720D64E7D7}" type="pres">
      <dgm:prSet presAssocID="{00FB1A07-1827-4832-B0E1-C88537001CE3}" presName="bgRect" presStyleLbl="bgShp" presStyleIdx="2" presStyleCnt="5"/>
      <dgm:spPr/>
    </dgm:pt>
    <dgm:pt modelId="{EDF8B363-3000-4463-8AF1-809B1A7E22EC}" type="pres">
      <dgm:prSet presAssocID="{00FB1A07-1827-4832-B0E1-C88537001CE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work"/>
        </a:ext>
      </dgm:extLst>
    </dgm:pt>
    <dgm:pt modelId="{F5F20BEC-41CE-4732-A818-170F3C284F1A}" type="pres">
      <dgm:prSet presAssocID="{00FB1A07-1827-4832-B0E1-C88537001CE3}" presName="spaceRect" presStyleCnt="0"/>
      <dgm:spPr/>
    </dgm:pt>
    <dgm:pt modelId="{49CC2F1C-7EFE-4ACB-908D-B3E3DE3FB037}" type="pres">
      <dgm:prSet presAssocID="{00FB1A07-1827-4832-B0E1-C88537001CE3}" presName="parTx" presStyleLbl="revTx" presStyleIdx="2" presStyleCnt="5">
        <dgm:presLayoutVars>
          <dgm:chMax val="0"/>
          <dgm:chPref val="0"/>
        </dgm:presLayoutVars>
      </dgm:prSet>
      <dgm:spPr/>
    </dgm:pt>
    <dgm:pt modelId="{C074B722-A6CE-4BB6-85A0-B443E5450D1E}" type="pres">
      <dgm:prSet presAssocID="{F1ED8B41-10C2-4B99-976A-15D2B23BECB7}" presName="sibTrans" presStyleCnt="0"/>
      <dgm:spPr/>
    </dgm:pt>
    <dgm:pt modelId="{27FE5C52-1AD3-4E7E-AA94-0BDF05F4F83B}" type="pres">
      <dgm:prSet presAssocID="{C47D441E-DBD9-4C53-8313-4E7539AF1E7C}" presName="compNode" presStyleCnt="0"/>
      <dgm:spPr/>
    </dgm:pt>
    <dgm:pt modelId="{B88AA9A5-7C3D-4C94-A81C-1DF5B3A1B5B5}" type="pres">
      <dgm:prSet presAssocID="{C47D441E-DBD9-4C53-8313-4E7539AF1E7C}" presName="bgRect" presStyleLbl="bgShp" presStyleIdx="3" presStyleCnt="5"/>
      <dgm:spPr/>
    </dgm:pt>
    <dgm:pt modelId="{C713ED3F-9C67-41CD-9719-C88469FFF05A}" type="pres">
      <dgm:prSet presAssocID="{C47D441E-DBD9-4C53-8313-4E7539AF1E7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ruitment Management"/>
        </a:ext>
      </dgm:extLst>
    </dgm:pt>
    <dgm:pt modelId="{9547C3A2-18EE-44A6-A402-1333FA72593D}" type="pres">
      <dgm:prSet presAssocID="{C47D441E-DBD9-4C53-8313-4E7539AF1E7C}" presName="spaceRect" presStyleCnt="0"/>
      <dgm:spPr/>
    </dgm:pt>
    <dgm:pt modelId="{265AEF80-7BE9-44A9-85AB-97155D48ACE1}" type="pres">
      <dgm:prSet presAssocID="{C47D441E-DBD9-4C53-8313-4E7539AF1E7C}" presName="parTx" presStyleLbl="revTx" presStyleIdx="3" presStyleCnt="5">
        <dgm:presLayoutVars>
          <dgm:chMax val="0"/>
          <dgm:chPref val="0"/>
        </dgm:presLayoutVars>
      </dgm:prSet>
      <dgm:spPr/>
    </dgm:pt>
    <dgm:pt modelId="{9E913078-E40C-4D23-9D62-BE5FF21E05F2}" type="pres">
      <dgm:prSet presAssocID="{85C8D5B4-CA14-41C6-931C-18F408FD1DEA}" presName="sibTrans" presStyleCnt="0"/>
      <dgm:spPr/>
    </dgm:pt>
    <dgm:pt modelId="{23ECA020-3F6F-431F-BC9B-B749AE3E0D9C}" type="pres">
      <dgm:prSet presAssocID="{3F8197E5-3E1D-455D-BD32-28A6C48B7D3B}" presName="compNode" presStyleCnt="0"/>
      <dgm:spPr/>
    </dgm:pt>
    <dgm:pt modelId="{1412AAAB-FE5A-425B-994C-DA8E2434247E}" type="pres">
      <dgm:prSet presAssocID="{3F8197E5-3E1D-455D-BD32-28A6C48B7D3B}" presName="bgRect" presStyleLbl="bgShp" presStyleIdx="4" presStyleCnt="5"/>
      <dgm:spPr/>
    </dgm:pt>
    <dgm:pt modelId="{DC999E9F-75EC-4CD1-A973-4F3BEC1C69D5}" type="pres">
      <dgm:prSet presAssocID="{3F8197E5-3E1D-455D-BD32-28A6C48B7D3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lay"/>
        </a:ext>
      </dgm:extLst>
    </dgm:pt>
    <dgm:pt modelId="{976D8E29-5F93-42F4-9263-69D284DBA18D}" type="pres">
      <dgm:prSet presAssocID="{3F8197E5-3E1D-455D-BD32-28A6C48B7D3B}" presName="spaceRect" presStyleCnt="0"/>
      <dgm:spPr/>
    </dgm:pt>
    <dgm:pt modelId="{B3F352E2-5F0C-44E8-9A5A-41EAFF0A30FD}" type="pres">
      <dgm:prSet presAssocID="{3F8197E5-3E1D-455D-BD32-28A6C48B7D3B}" presName="parTx" presStyleLbl="revTx" presStyleIdx="4" presStyleCnt="5">
        <dgm:presLayoutVars>
          <dgm:chMax val="0"/>
          <dgm:chPref val="0"/>
        </dgm:presLayoutVars>
      </dgm:prSet>
      <dgm:spPr/>
    </dgm:pt>
  </dgm:ptLst>
  <dgm:cxnLst>
    <dgm:cxn modelId="{BFC99400-0A2F-4127-8ADC-8969CFFDDDD6}" srcId="{8D1F7FB2-BF93-4B9E-9AA0-D70C28F4184A}" destId="{3F8197E5-3E1D-455D-BD32-28A6C48B7D3B}" srcOrd="4" destOrd="0" parTransId="{18359EC1-F1E2-4FD8-BB8A-07A67DF4B518}" sibTransId="{7F750BDD-C3D8-426E-B94B-C09C4B32BF59}"/>
    <dgm:cxn modelId="{E73FD923-623E-4719-934B-D4F00D5FD367}" type="presOf" srcId="{00FB1A07-1827-4832-B0E1-C88537001CE3}" destId="{49CC2F1C-7EFE-4ACB-908D-B3E3DE3FB037}" srcOrd="0" destOrd="0" presId="urn:microsoft.com/office/officeart/2018/2/layout/IconVerticalSolidList"/>
    <dgm:cxn modelId="{89C6B127-64D2-4F41-AC58-C67B56159589}" srcId="{8D1F7FB2-BF93-4B9E-9AA0-D70C28F4184A}" destId="{00FB1A07-1827-4832-B0E1-C88537001CE3}" srcOrd="2" destOrd="0" parTransId="{535E6CE5-8383-4951-8DF1-1152D5C5BBC8}" sibTransId="{F1ED8B41-10C2-4B99-976A-15D2B23BECB7}"/>
    <dgm:cxn modelId="{08E7433C-CFCE-43C5-968B-2FE9DB8DBC8C}" type="presOf" srcId="{3F8197E5-3E1D-455D-BD32-28A6C48B7D3B}" destId="{B3F352E2-5F0C-44E8-9A5A-41EAFF0A30FD}" srcOrd="0" destOrd="0" presId="urn:microsoft.com/office/officeart/2018/2/layout/IconVerticalSolidList"/>
    <dgm:cxn modelId="{A6777F3E-2CB7-4847-BBC2-85E93898E7A8}" type="presOf" srcId="{F8695945-F7DE-409B-837E-F5AF1F23EC94}" destId="{03A4DB50-D902-426D-B06D-D616F8771C5D}" srcOrd="0" destOrd="0" presId="urn:microsoft.com/office/officeart/2018/2/layout/IconVerticalSolidList"/>
    <dgm:cxn modelId="{56A78065-56E2-420B-9B3B-D5E5F3EE9366}" type="presOf" srcId="{FC0C7EE3-D491-4AE3-AEB5-1AF427FDACBB}" destId="{A9F4D361-001D-4D39-96EE-B478D9682129}" srcOrd="0" destOrd="0" presId="urn:microsoft.com/office/officeart/2018/2/layout/IconVerticalSolidList"/>
    <dgm:cxn modelId="{5FC5B354-FDC1-4036-B1DE-7209F4C851B5}" type="presOf" srcId="{C47D441E-DBD9-4C53-8313-4E7539AF1E7C}" destId="{265AEF80-7BE9-44A9-85AB-97155D48ACE1}" srcOrd="0" destOrd="0" presId="urn:microsoft.com/office/officeart/2018/2/layout/IconVerticalSolidList"/>
    <dgm:cxn modelId="{AC714BA4-A8FD-4408-8EBA-E3693A917E67}" type="presOf" srcId="{8D1F7FB2-BF93-4B9E-9AA0-D70C28F4184A}" destId="{DB6DAF04-0802-417A-A79A-3631AA242094}" srcOrd="0" destOrd="0" presId="urn:microsoft.com/office/officeart/2018/2/layout/IconVerticalSolidList"/>
    <dgm:cxn modelId="{CD1AA9A6-AD9E-4A34-BC11-B3CAD102A2E0}" srcId="{8D1F7FB2-BF93-4B9E-9AA0-D70C28F4184A}" destId="{FC0C7EE3-D491-4AE3-AEB5-1AF427FDACBB}" srcOrd="1" destOrd="0" parTransId="{28EF9031-F498-4D24-9D05-AD972C64A296}" sibTransId="{381580A8-EE9A-4859-B430-62E076DB6FA4}"/>
    <dgm:cxn modelId="{32791EB0-986D-485B-B132-079D733973B4}" srcId="{8D1F7FB2-BF93-4B9E-9AA0-D70C28F4184A}" destId="{C47D441E-DBD9-4C53-8313-4E7539AF1E7C}" srcOrd="3" destOrd="0" parTransId="{C05AC8F8-46E7-4AB0-8BDE-2F14AF6E0161}" sibTransId="{85C8D5B4-CA14-41C6-931C-18F408FD1DEA}"/>
    <dgm:cxn modelId="{B2BBF6E9-8129-430D-9213-5FB379CB3F77}" srcId="{8D1F7FB2-BF93-4B9E-9AA0-D70C28F4184A}" destId="{F8695945-F7DE-409B-837E-F5AF1F23EC94}" srcOrd="0" destOrd="0" parTransId="{CE09A5A0-C042-472F-B3DC-803CBA457157}" sibTransId="{A5EDDE95-9F9E-4238-8519-FECE4FD39DF8}"/>
    <dgm:cxn modelId="{84F212E1-EB24-4261-8E6B-578C6FD7A36C}" type="presParOf" srcId="{DB6DAF04-0802-417A-A79A-3631AA242094}" destId="{99FD81A2-9301-43F5-8D4C-2DD38D1C2053}" srcOrd="0" destOrd="0" presId="urn:microsoft.com/office/officeart/2018/2/layout/IconVerticalSolidList"/>
    <dgm:cxn modelId="{CBFC9429-CEE8-4D90-8BBB-D59A946891BF}" type="presParOf" srcId="{99FD81A2-9301-43F5-8D4C-2DD38D1C2053}" destId="{D980E1D2-2BA7-4A19-90A7-F04BE7DB135D}" srcOrd="0" destOrd="0" presId="urn:microsoft.com/office/officeart/2018/2/layout/IconVerticalSolidList"/>
    <dgm:cxn modelId="{57F716E8-AAAC-4523-8C1C-DFFFFFF5F8D8}" type="presParOf" srcId="{99FD81A2-9301-43F5-8D4C-2DD38D1C2053}" destId="{25DB4B9D-1AC7-4648-99B6-0A4D2C11AA21}" srcOrd="1" destOrd="0" presId="urn:microsoft.com/office/officeart/2018/2/layout/IconVerticalSolidList"/>
    <dgm:cxn modelId="{756FE2EB-A278-4CC8-9853-957D0D70912D}" type="presParOf" srcId="{99FD81A2-9301-43F5-8D4C-2DD38D1C2053}" destId="{694C085F-064C-459A-AF38-A0D6AC5EE57C}" srcOrd="2" destOrd="0" presId="urn:microsoft.com/office/officeart/2018/2/layout/IconVerticalSolidList"/>
    <dgm:cxn modelId="{540A6BEA-BD79-4175-8E1D-C5D75A64A308}" type="presParOf" srcId="{99FD81A2-9301-43F5-8D4C-2DD38D1C2053}" destId="{03A4DB50-D902-426D-B06D-D616F8771C5D}" srcOrd="3" destOrd="0" presId="urn:microsoft.com/office/officeart/2018/2/layout/IconVerticalSolidList"/>
    <dgm:cxn modelId="{262D5804-DE71-4DF0-97A8-76C8FDD684BB}" type="presParOf" srcId="{DB6DAF04-0802-417A-A79A-3631AA242094}" destId="{69C2DC4F-5AF5-4F25-AD3F-A4012B122A50}" srcOrd="1" destOrd="0" presId="urn:microsoft.com/office/officeart/2018/2/layout/IconVerticalSolidList"/>
    <dgm:cxn modelId="{9444554A-C150-4DAF-A9F1-4645122A6EEB}" type="presParOf" srcId="{DB6DAF04-0802-417A-A79A-3631AA242094}" destId="{E6A8D1B8-1483-4022-9F76-E2FB66C93651}" srcOrd="2" destOrd="0" presId="urn:microsoft.com/office/officeart/2018/2/layout/IconVerticalSolidList"/>
    <dgm:cxn modelId="{C27AFE8A-EBD5-4B41-8166-7124EE8AE033}" type="presParOf" srcId="{E6A8D1B8-1483-4022-9F76-E2FB66C93651}" destId="{E5611BEA-57A6-465A-B9F4-10F5B362167B}" srcOrd="0" destOrd="0" presId="urn:microsoft.com/office/officeart/2018/2/layout/IconVerticalSolidList"/>
    <dgm:cxn modelId="{29EF803C-F5EF-41B9-BE22-EC263B922F03}" type="presParOf" srcId="{E6A8D1B8-1483-4022-9F76-E2FB66C93651}" destId="{D2CBB191-860D-490A-883A-1A907FC4D2AE}" srcOrd="1" destOrd="0" presId="urn:microsoft.com/office/officeart/2018/2/layout/IconVerticalSolidList"/>
    <dgm:cxn modelId="{63CF53AE-401F-47D8-B55B-AA7675E306BB}" type="presParOf" srcId="{E6A8D1B8-1483-4022-9F76-E2FB66C93651}" destId="{CCB64A15-8C7C-424E-9906-D6DF5A622480}" srcOrd="2" destOrd="0" presId="urn:microsoft.com/office/officeart/2018/2/layout/IconVerticalSolidList"/>
    <dgm:cxn modelId="{1BD1A13A-B390-4270-A78E-58D817365C2F}" type="presParOf" srcId="{E6A8D1B8-1483-4022-9F76-E2FB66C93651}" destId="{A9F4D361-001D-4D39-96EE-B478D9682129}" srcOrd="3" destOrd="0" presId="urn:microsoft.com/office/officeart/2018/2/layout/IconVerticalSolidList"/>
    <dgm:cxn modelId="{8E738594-42C6-47D5-90F0-82C75611A72B}" type="presParOf" srcId="{DB6DAF04-0802-417A-A79A-3631AA242094}" destId="{BE7C6ECE-EEB8-4A40-B1F4-3567CD379BF3}" srcOrd="3" destOrd="0" presId="urn:microsoft.com/office/officeart/2018/2/layout/IconVerticalSolidList"/>
    <dgm:cxn modelId="{D3831CDE-4F75-4DA9-8AE9-4A6E239D9A98}" type="presParOf" srcId="{DB6DAF04-0802-417A-A79A-3631AA242094}" destId="{03087B1E-C0F8-467E-9F92-3C5498FCD14E}" srcOrd="4" destOrd="0" presId="urn:microsoft.com/office/officeart/2018/2/layout/IconVerticalSolidList"/>
    <dgm:cxn modelId="{9D3D746A-4BD0-41D1-A7DE-BF5AE2923BB0}" type="presParOf" srcId="{03087B1E-C0F8-467E-9F92-3C5498FCD14E}" destId="{A84FAA72-1EDC-42B6-9A7C-C0720D64E7D7}" srcOrd="0" destOrd="0" presId="urn:microsoft.com/office/officeart/2018/2/layout/IconVerticalSolidList"/>
    <dgm:cxn modelId="{743FA41F-3783-43A7-9F61-AE5CC2B4B541}" type="presParOf" srcId="{03087B1E-C0F8-467E-9F92-3C5498FCD14E}" destId="{EDF8B363-3000-4463-8AF1-809B1A7E22EC}" srcOrd="1" destOrd="0" presId="urn:microsoft.com/office/officeart/2018/2/layout/IconVerticalSolidList"/>
    <dgm:cxn modelId="{B55C38A2-4531-49ED-B45F-274B83F6B3ED}" type="presParOf" srcId="{03087B1E-C0F8-467E-9F92-3C5498FCD14E}" destId="{F5F20BEC-41CE-4732-A818-170F3C284F1A}" srcOrd="2" destOrd="0" presId="urn:microsoft.com/office/officeart/2018/2/layout/IconVerticalSolidList"/>
    <dgm:cxn modelId="{8B2CA9FE-1970-4B28-8C47-0570FF9648C0}" type="presParOf" srcId="{03087B1E-C0F8-467E-9F92-3C5498FCD14E}" destId="{49CC2F1C-7EFE-4ACB-908D-B3E3DE3FB037}" srcOrd="3" destOrd="0" presId="urn:microsoft.com/office/officeart/2018/2/layout/IconVerticalSolidList"/>
    <dgm:cxn modelId="{04C56FA1-F021-49DB-91D1-E5741E6D72EE}" type="presParOf" srcId="{DB6DAF04-0802-417A-A79A-3631AA242094}" destId="{C074B722-A6CE-4BB6-85A0-B443E5450D1E}" srcOrd="5" destOrd="0" presId="urn:microsoft.com/office/officeart/2018/2/layout/IconVerticalSolidList"/>
    <dgm:cxn modelId="{98A2DC33-F00F-4BC7-A394-A4164ABD74AF}" type="presParOf" srcId="{DB6DAF04-0802-417A-A79A-3631AA242094}" destId="{27FE5C52-1AD3-4E7E-AA94-0BDF05F4F83B}" srcOrd="6" destOrd="0" presId="urn:microsoft.com/office/officeart/2018/2/layout/IconVerticalSolidList"/>
    <dgm:cxn modelId="{67A943B7-2B78-4F45-B452-F8FB914BBA83}" type="presParOf" srcId="{27FE5C52-1AD3-4E7E-AA94-0BDF05F4F83B}" destId="{B88AA9A5-7C3D-4C94-A81C-1DF5B3A1B5B5}" srcOrd="0" destOrd="0" presId="urn:microsoft.com/office/officeart/2018/2/layout/IconVerticalSolidList"/>
    <dgm:cxn modelId="{85093A56-EFBD-4E5F-A517-64A2C8F5E58B}" type="presParOf" srcId="{27FE5C52-1AD3-4E7E-AA94-0BDF05F4F83B}" destId="{C713ED3F-9C67-41CD-9719-C88469FFF05A}" srcOrd="1" destOrd="0" presId="urn:microsoft.com/office/officeart/2018/2/layout/IconVerticalSolidList"/>
    <dgm:cxn modelId="{A947FF1C-712A-4C7D-BE64-AAF6443E7A75}" type="presParOf" srcId="{27FE5C52-1AD3-4E7E-AA94-0BDF05F4F83B}" destId="{9547C3A2-18EE-44A6-A402-1333FA72593D}" srcOrd="2" destOrd="0" presId="urn:microsoft.com/office/officeart/2018/2/layout/IconVerticalSolidList"/>
    <dgm:cxn modelId="{DD151DB3-6E7F-4F85-BCE7-5A0B28834850}" type="presParOf" srcId="{27FE5C52-1AD3-4E7E-AA94-0BDF05F4F83B}" destId="{265AEF80-7BE9-44A9-85AB-97155D48ACE1}" srcOrd="3" destOrd="0" presId="urn:microsoft.com/office/officeart/2018/2/layout/IconVerticalSolidList"/>
    <dgm:cxn modelId="{EF669E61-7119-45C0-9629-9C2496206761}" type="presParOf" srcId="{DB6DAF04-0802-417A-A79A-3631AA242094}" destId="{9E913078-E40C-4D23-9D62-BE5FF21E05F2}" srcOrd="7" destOrd="0" presId="urn:microsoft.com/office/officeart/2018/2/layout/IconVerticalSolidList"/>
    <dgm:cxn modelId="{766E270A-505A-4421-B68E-614F0269120E}" type="presParOf" srcId="{DB6DAF04-0802-417A-A79A-3631AA242094}" destId="{23ECA020-3F6F-431F-BC9B-B749AE3E0D9C}" srcOrd="8" destOrd="0" presId="urn:microsoft.com/office/officeart/2018/2/layout/IconVerticalSolidList"/>
    <dgm:cxn modelId="{49EB96EB-6AC1-41BF-B6FD-C1C4342A66E8}" type="presParOf" srcId="{23ECA020-3F6F-431F-BC9B-B749AE3E0D9C}" destId="{1412AAAB-FE5A-425B-994C-DA8E2434247E}" srcOrd="0" destOrd="0" presId="urn:microsoft.com/office/officeart/2018/2/layout/IconVerticalSolidList"/>
    <dgm:cxn modelId="{901808CF-9DAC-4C1E-8A2D-745B1ADBCD31}" type="presParOf" srcId="{23ECA020-3F6F-431F-BC9B-B749AE3E0D9C}" destId="{DC999E9F-75EC-4CD1-A973-4F3BEC1C69D5}" srcOrd="1" destOrd="0" presId="urn:microsoft.com/office/officeart/2018/2/layout/IconVerticalSolidList"/>
    <dgm:cxn modelId="{3B5C3EA7-BC0A-4520-8FE9-8D82D43242CA}" type="presParOf" srcId="{23ECA020-3F6F-431F-BC9B-B749AE3E0D9C}" destId="{976D8E29-5F93-42F4-9263-69D284DBA18D}" srcOrd="2" destOrd="0" presId="urn:microsoft.com/office/officeart/2018/2/layout/IconVerticalSolidList"/>
    <dgm:cxn modelId="{DEB469D2-E22D-40CF-B082-7EF1FB8D1E4D}" type="presParOf" srcId="{23ECA020-3F6F-431F-BC9B-B749AE3E0D9C}" destId="{B3F352E2-5F0C-44E8-9A5A-41EAFF0A30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53CE5A-9F61-4643-A3F9-FAED5E1205B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B651547-0378-46F4-BC29-86624D554F9D}">
      <dgm:prSet/>
      <dgm:spPr/>
      <dgm:t>
        <a:bodyPr/>
        <a:lstStyle/>
        <a:p>
          <a:r>
            <a:rPr lang="en-US"/>
            <a:t>Schedule consistent meeting dates and times</a:t>
          </a:r>
        </a:p>
      </dgm:t>
    </dgm:pt>
    <dgm:pt modelId="{7D91AB55-E1FC-4CB9-95A1-2EFE4E3073C3}" type="parTrans" cxnId="{D479F5DE-1C34-422D-8171-7FEF9D8DC6DB}">
      <dgm:prSet/>
      <dgm:spPr/>
      <dgm:t>
        <a:bodyPr/>
        <a:lstStyle/>
        <a:p>
          <a:endParaRPr lang="en-US"/>
        </a:p>
      </dgm:t>
    </dgm:pt>
    <dgm:pt modelId="{84C57195-D4B1-4241-B97F-24C9CCC66699}" type="sibTrans" cxnId="{D479F5DE-1C34-422D-8171-7FEF9D8DC6DB}">
      <dgm:prSet/>
      <dgm:spPr/>
      <dgm:t>
        <a:bodyPr/>
        <a:lstStyle/>
        <a:p>
          <a:endParaRPr lang="en-US"/>
        </a:p>
      </dgm:t>
    </dgm:pt>
    <dgm:pt modelId="{963CD2AB-2DF6-4D91-84FD-2BE9F4033966}">
      <dgm:prSet/>
      <dgm:spPr/>
      <dgm:t>
        <a:bodyPr/>
        <a:lstStyle/>
        <a:p>
          <a:r>
            <a:rPr lang="en-US"/>
            <a:t>Provide a convenient location</a:t>
          </a:r>
        </a:p>
      </dgm:t>
    </dgm:pt>
    <dgm:pt modelId="{6F4F81FA-DA25-4E0F-B761-EFC4B3A7C61F}" type="parTrans" cxnId="{848FB70A-EEF9-4107-8981-436DD6571411}">
      <dgm:prSet/>
      <dgm:spPr/>
      <dgm:t>
        <a:bodyPr/>
        <a:lstStyle/>
        <a:p>
          <a:endParaRPr lang="en-US"/>
        </a:p>
      </dgm:t>
    </dgm:pt>
    <dgm:pt modelId="{E47C3DB3-0F00-46D0-AC75-0EA4DBC6A13F}" type="sibTrans" cxnId="{848FB70A-EEF9-4107-8981-436DD6571411}">
      <dgm:prSet/>
      <dgm:spPr/>
      <dgm:t>
        <a:bodyPr/>
        <a:lstStyle/>
        <a:p>
          <a:endParaRPr lang="en-US"/>
        </a:p>
      </dgm:t>
    </dgm:pt>
    <dgm:pt modelId="{40B29B3B-4764-40DB-B18E-A0A45C79E46A}">
      <dgm:prSet/>
      <dgm:spPr/>
      <dgm:t>
        <a:bodyPr/>
        <a:lstStyle/>
        <a:p>
          <a:r>
            <a:rPr lang="en-US"/>
            <a:t>Ensure adequate space for audience</a:t>
          </a:r>
        </a:p>
      </dgm:t>
    </dgm:pt>
    <dgm:pt modelId="{49B8DDE3-6926-41F1-9A31-FB5662C15355}" type="parTrans" cxnId="{9A9F34C3-F3B0-4C56-866C-CCF76989CC59}">
      <dgm:prSet/>
      <dgm:spPr/>
      <dgm:t>
        <a:bodyPr/>
        <a:lstStyle/>
        <a:p>
          <a:endParaRPr lang="en-US"/>
        </a:p>
      </dgm:t>
    </dgm:pt>
    <dgm:pt modelId="{E876591F-15DA-4843-89A0-7936B660EBE2}" type="sibTrans" cxnId="{9A9F34C3-F3B0-4C56-866C-CCF76989CC59}">
      <dgm:prSet/>
      <dgm:spPr/>
      <dgm:t>
        <a:bodyPr/>
        <a:lstStyle/>
        <a:p>
          <a:endParaRPr lang="en-US"/>
        </a:p>
      </dgm:t>
    </dgm:pt>
    <dgm:pt modelId="{4B875746-0F3E-43E4-916D-9870178AF975}">
      <dgm:prSet/>
      <dgm:spPr/>
      <dgm:t>
        <a:bodyPr/>
        <a:lstStyle/>
        <a:p>
          <a:r>
            <a:rPr lang="en-US"/>
            <a:t>Check out audio/visual and lighting control equipment in advance</a:t>
          </a:r>
        </a:p>
      </dgm:t>
    </dgm:pt>
    <dgm:pt modelId="{AB385F81-D387-4ABF-BE1A-E500BAB23F50}" type="parTrans" cxnId="{CDDAB9CA-0B17-43C7-A9DF-1E10AEA3BC66}">
      <dgm:prSet/>
      <dgm:spPr/>
      <dgm:t>
        <a:bodyPr/>
        <a:lstStyle/>
        <a:p>
          <a:endParaRPr lang="en-US"/>
        </a:p>
      </dgm:t>
    </dgm:pt>
    <dgm:pt modelId="{93C13147-82A0-4D0F-80B0-0273053A6433}" type="sibTrans" cxnId="{CDDAB9CA-0B17-43C7-A9DF-1E10AEA3BC66}">
      <dgm:prSet/>
      <dgm:spPr/>
      <dgm:t>
        <a:bodyPr/>
        <a:lstStyle/>
        <a:p>
          <a:endParaRPr lang="en-US"/>
        </a:p>
      </dgm:t>
    </dgm:pt>
    <dgm:pt modelId="{3A4A35C6-3291-4CCA-8AFD-CE156D4BB51D}">
      <dgm:prSet/>
      <dgm:spPr/>
      <dgm:t>
        <a:bodyPr/>
        <a:lstStyle/>
        <a:p>
          <a:r>
            <a:rPr lang="en-US"/>
            <a:t>Ensure adequate climate control system and good lighting</a:t>
          </a:r>
        </a:p>
      </dgm:t>
    </dgm:pt>
    <dgm:pt modelId="{171D5C82-C301-4123-AF70-ED3F5C5A8BF0}" type="parTrans" cxnId="{87CB41D0-F0DF-4A7A-9FAC-B49842302C69}">
      <dgm:prSet/>
      <dgm:spPr/>
      <dgm:t>
        <a:bodyPr/>
        <a:lstStyle/>
        <a:p>
          <a:endParaRPr lang="en-US"/>
        </a:p>
      </dgm:t>
    </dgm:pt>
    <dgm:pt modelId="{5E2841DD-09CA-4DC5-8415-185347FFFCEC}" type="sibTrans" cxnId="{87CB41D0-F0DF-4A7A-9FAC-B49842302C69}">
      <dgm:prSet/>
      <dgm:spPr/>
      <dgm:t>
        <a:bodyPr/>
        <a:lstStyle/>
        <a:p>
          <a:endParaRPr lang="en-US"/>
        </a:p>
      </dgm:t>
    </dgm:pt>
    <dgm:pt modelId="{235335F2-954D-4433-8B11-133908E6C3D8}">
      <dgm:prSet/>
      <dgm:spPr/>
      <dgm:t>
        <a:bodyPr/>
        <a:lstStyle/>
        <a:p>
          <a:r>
            <a:rPr lang="en-US"/>
            <a:t>Ensure unobstructed views to speaker/podium</a:t>
          </a:r>
        </a:p>
      </dgm:t>
    </dgm:pt>
    <dgm:pt modelId="{E1E2F574-0A61-40D5-9D58-2C89DD5B5875}" type="parTrans" cxnId="{73E5B60A-52ED-4F87-8295-B036AC22133D}">
      <dgm:prSet/>
      <dgm:spPr/>
      <dgm:t>
        <a:bodyPr/>
        <a:lstStyle/>
        <a:p>
          <a:endParaRPr lang="en-US"/>
        </a:p>
      </dgm:t>
    </dgm:pt>
    <dgm:pt modelId="{E23442A0-0842-4E8B-847F-32DC1A67CCB0}" type="sibTrans" cxnId="{73E5B60A-52ED-4F87-8295-B036AC22133D}">
      <dgm:prSet/>
      <dgm:spPr/>
      <dgm:t>
        <a:bodyPr/>
        <a:lstStyle/>
        <a:p>
          <a:endParaRPr lang="en-US"/>
        </a:p>
      </dgm:t>
    </dgm:pt>
    <dgm:pt modelId="{B9A37D0C-E869-4AFC-888A-7D9810C41DFB}" type="pres">
      <dgm:prSet presAssocID="{0453CE5A-9F61-4643-A3F9-FAED5E1205BF}" presName="root" presStyleCnt="0">
        <dgm:presLayoutVars>
          <dgm:dir/>
          <dgm:resizeHandles val="exact"/>
        </dgm:presLayoutVars>
      </dgm:prSet>
      <dgm:spPr/>
    </dgm:pt>
    <dgm:pt modelId="{BD2931A2-EC00-49E1-912B-443D9107EC4C}" type="pres">
      <dgm:prSet presAssocID="{0453CE5A-9F61-4643-A3F9-FAED5E1205BF}" presName="container" presStyleCnt="0">
        <dgm:presLayoutVars>
          <dgm:dir/>
          <dgm:resizeHandles val="exact"/>
        </dgm:presLayoutVars>
      </dgm:prSet>
      <dgm:spPr/>
    </dgm:pt>
    <dgm:pt modelId="{EAB0A9BA-C78A-4508-9F7F-91752C56D509}" type="pres">
      <dgm:prSet presAssocID="{4B651547-0378-46F4-BC29-86624D554F9D}" presName="compNode" presStyleCnt="0"/>
      <dgm:spPr/>
    </dgm:pt>
    <dgm:pt modelId="{C34F87CB-9E21-410E-87B0-13EA8D4913A6}" type="pres">
      <dgm:prSet presAssocID="{4B651547-0378-46F4-BC29-86624D554F9D}" presName="iconBgRect" presStyleLbl="bgShp" presStyleIdx="0" presStyleCnt="6"/>
      <dgm:spPr/>
    </dgm:pt>
    <dgm:pt modelId="{328C76E4-6640-4A84-9476-21B4959B6778}" type="pres">
      <dgm:prSet presAssocID="{4B651547-0378-46F4-BC29-86624D554F9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9864B16F-6172-4628-981C-B081F40DE483}" type="pres">
      <dgm:prSet presAssocID="{4B651547-0378-46F4-BC29-86624D554F9D}" presName="spaceRect" presStyleCnt="0"/>
      <dgm:spPr/>
    </dgm:pt>
    <dgm:pt modelId="{56C35267-4954-49DB-92A6-606C8BDF643E}" type="pres">
      <dgm:prSet presAssocID="{4B651547-0378-46F4-BC29-86624D554F9D}" presName="textRect" presStyleLbl="revTx" presStyleIdx="0" presStyleCnt="6">
        <dgm:presLayoutVars>
          <dgm:chMax val="1"/>
          <dgm:chPref val="1"/>
        </dgm:presLayoutVars>
      </dgm:prSet>
      <dgm:spPr/>
    </dgm:pt>
    <dgm:pt modelId="{40BFB4D0-CE7E-40A0-9D7A-8FAD23F37E4C}" type="pres">
      <dgm:prSet presAssocID="{84C57195-D4B1-4241-B97F-24C9CCC66699}" presName="sibTrans" presStyleLbl="sibTrans2D1" presStyleIdx="0" presStyleCnt="0"/>
      <dgm:spPr/>
    </dgm:pt>
    <dgm:pt modelId="{E7914986-B123-4216-A62B-65D3700E753C}" type="pres">
      <dgm:prSet presAssocID="{963CD2AB-2DF6-4D91-84FD-2BE9F4033966}" presName="compNode" presStyleCnt="0"/>
      <dgm:spPr/>
    </dgm:pt>
    <dgm:pt modelId="{9577DFB5-0682-4EA6-BEDF-58E5A632D399}" type="pres">
      <dgm:prSet presAssocID="{963CD2AB-2DF6-4D91-84FD-2BE9F4033966}" presName="iconBgRect" presStyleLbl="bgShp" presStyleIdx="1" presStyleCnt="6"/>
      <dgm:spPr/>
    </dgm:pt>
    <dgm:pt modelId="{83A60316-853E-4181-B486-34EB9C201CB4}" type="pres">
      <dgm:prSet presAssocID="{963CD2AB-2DF6-4D91-84FD-2BE9F403396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4E619F55-9CA4-418E-BEAC-D777EABB0112}" type="pres">
      <dgm:prSet presAssocID="{963CD2AB-2DF6-4D91-84FD-2BE9F4033966}" presName="spaceRect" presStyleCnt="0"/>
      <dgm:spPr/>
    </dgm:pt>
    <dgm:pt modelId="{08F5D51C-49D7-4BA0-88DE-D8EDF48A1514}" type="pres">
      <dgm:prSet presAssocID="{963CD2AB-2DF6-4D91-84FD-2BE9F4033966}" presName="textRect" presStyleLbl="revTx" presStyleIdx="1" presStyleCnt="6">
        <dgm:presLayoutVars>
          <dgm:chMax val="1"/>
          <dgm:chPref val="1"/>
        </dgm:presLayoutVars>
      </dgm:prSet>
      <dgm:spPr/>
    </dgm:pt>
    <dgm:pt modelId="{07B8B6B5-3797-4F0B-ADCA-3D8A24106C03}" type="pres">
      <dgm:prSet presAssocID="{E47C3DB3-0F00-46D0-AC75-0EA4DBC6A13F}" presName="sibTrans" presStyleLbl="sibTrans2D1" presStyleIdx="0" presStyleCnt="0"/>
      <dgm:spPr/>
    </dgm:pt>
    <dgm:pt modelId="{4FF871DA-3D38-4D2E-BFDD-108A3CAA5945}" type="pres">
      <dgm:prSet presAssocID="{40B29B3B-4764-40DB-B18E-A0A45C79E46A}" presName="compNode" presStyleCnt="0"/>
      <dgm:spPr/>
    </dgm:pt>
    <dgm:pt modelId="{D39ECE3D-4D9A-4B49-A6E2-5F173983A3C6}" type="pres">
      <dgm:prSet presAssocID="{40B29B3B-4764-40DB-B18E-A0A45C79E46A}" presName="iconBgRect" presStyleLbl="bgShp" presStyleIdx="2" presStyleCnt="6"/>
      <dgm:spPr/>
    </dgm:pt>
    <dgm:pt modelId="{3F433377-A792-4B17-A678-B8FD04BF7088}" type="pres">
      <dgm:prSet presAssocID="{40B29B3B-4764-40DB-B18E-A0A45C79E46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B68ED0B-215B-4C05-B85E-E2D76300F52F}" type="pres">
      <dgm:prSet presAssocID="{40B29B3B-4764-40DB-B18E-A0A45C79E46A}" presName="spaceRect" presStyleCnt="0"/>
      <dgm:spPr/>
    </dgm:pt>
    <dgm:pt modelId="{23875A36-C6E9-4602-85F6-1DB6D0813432}" type="pres">
      <dgm:prSet presAssocID="{40B29B3B-4764-40DB-B18E-A0A45C79E46A}" presName="textRect" presStyleLbl="revTx" presStyleIdx="2" presStyleCnt="6">
        <dgm:presLayoutVars>
          <dgm:chMax val="1"/>
          <dgm:chPref val="1"/>
        </dgm:presLayoutVars>
      </dgm:prSet>
      <dgm:spPr/>
    </dgm:pt>
    <dgm:pt modelId="{B650E563-557B-4D9D-B4E6-598CDE11CF3B}" type="pres">
      <dgm:prSet presAssocID="{E876591F-15DA-4843-89A0-7936B660EBE2}" presName="sibTrans" presStyleLbl="sibTrans2D1" presStyleIdx="0" presStyleCnt="0"/>
      <dgm:spPr/>
    </dgm:pt>
    <dgm:pt modelId="{A971777A-F0E1-4347-B88B-0A0A898B5250}" type="pres">
      <dgm:prSet presAssocID="{4B875746-0F3E-43E4-916D-9870178AF975}" presName="compNode" presStyleCnt="0"/>
      <dgm:spPr/>
    </dgm:pt>
    <dgm:pt modelId="{CA6B650D-77FF-4537-B6C5-150A99F03EF6}" type="pres">
      <dgm:prSet presAssocID="{4B875746-0F3E-43E4-916D-9870178AF975}" presName="iconBgRect" presStyleLbl="bgShp" presStyleIdx="3" presStyleCnt="6"/>
      <dgm:spPr/>
    </dgm:pt>
    <dgm:pt modelId="{07835467-A9EA-40C3-979A-3936EA724076}" type="pres">
      <dgm:prSet presAssocID="{4B875746-0F3E-43E4-916D-9870178AF97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J"/>
        </a:ext>
      </dgm:extLst>
    </dgm:pt>
    <dgm:pt modelId="{63AFD5EC-EC77-4F81-968C-4255CEE3B4E9}" type="pres">
      <dgm:prSet presAssocID="{4B875746-0F3E-43E4-916D-9870178AF975}" presName="spaceRect" presStyleCnt="0"/>
      <dgm:spPr/>
    </dgm:pt>
    <dgm:pt modelId="{201B65BD-B9E0-4E3E-8CB9-3EB239A255D1}" type="pres">
      <dgm:prSet presAssocID="{4B875746-0F3E-43E4-916D-9870178AF975}" presName="textRect" presStyleLbl="revTx" presStyleIdx="3" presStyleCnt="6">
        <dgm:presLayoutVars>
          <dgm:chMax val="1"/>
          <dgm:chPref val="1"/>
        </dgm:presLayoutVars>
      </dgm:prSet>
      <dgm:spPr/>
    </dgm:pt>
    <dgm:pt modelId="{1FA042B6-957F-4383-8F34-50731E645C38}" type="pres">
      <dgm:prSet presAssocID="{93C13147-82A0-4D0F-80B0-0273053A6433}" presName="sibTrans" presStyleLbl="sibTrans2D1" presStyleIdx="0" presStyleCnt="0"/>
      <dgm:spPr/>
    </dgm:pt>
    <dgm:pt modelId="{CCC7957F-8485-492E-A6A1-7CDB61D2DB82}" type="pres">
      <dgm:prSet presAssocID="{3A4A35C6-3291-4CCA-8AFD-CE156D4BB51D}" presName="compNode" presStyleCnt="0"/>
      <dgm:spPr/>
    </dgm:pt>
    <dgm:pt modelId="{91ED0829-5753-4450-9967-EBDCD0B90DC4}" type="pres">
      <dgm:prSet presAssocID="{3A4A35C6-3291-4CCA-8AFD-CE156D4BB51D}" presName="iconBgRect" presStyleLbl="bgShp" presStyleIdx="4" presStyleCnt="6"/>
      <dgm:spPr/>
    </dgm:pt>
    <dgm:pt modelId="{BC2CA6E6-142A-44AE-8476-D9E3129F6741}" type="pres">
      <dgm:prSet presAssocID="{3A4A35C6-3291-4CCA-8AFD-CE156D4BB51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un"/>
        </a:ext>
      </dgm:extLst>
    </dgm:pt>
    <dgm:pt modelId="{C243EBAD-7CC7-4A08-B29B-2E1F14322561}" type="pres">
      <dgm:prSet presAssocID="{3A4A35C6-3291-4CCA-8AFD-CE156D4BB51D}" presName="spaceRect" presStyleCnt="0"/>
      <dgm:spPr/>
    </dgm:pt>
    <dgm:pt modelId="{CE9E46F1-5F0A-4AC8-BA80-2E157005BD0A}" type="pres">
      <dgm:prSet presAssocID="{3A4A35C6-3291-4CCA-8AFD-CE156D4BB51D}" presName="textRect" presStyleLbl="revTx" presStyleIdx="4" presStyleCnt="6">
        <dgm:presLayoutVars>
          <dgm:chMax val="1"/>
          <dgm:chPref val="1"/>
        </dgm:presLayoutVars>
      </dgm:prSet>
      <dgm:spPr/>
    </dgm:pt>
    <dgm:pt modelId="{92CA02A1-99E1-49DF-9038-539CC59D39AD}" type="pres">
      <dgm:prSet presAssocID="{5E2841DD-09CA-4DC5-8415-185347FFFCEC}" presName="sibTrans" presStyleLbl="sibTrans2D1" presStyleIdx="0" presStyleCnt="0"/>
      <dgm:spPr/>
    </dgm:pt>
    <dgm:pt modelId="{69BF0B01-8696-4B0B-892E-034482756FC0}" type="pres">
      <dgm:prSet presAssocID="{235335F2-954D-4433-8B11-133908E6C3D8}" presName="compNode" presStyleCnt="0"/>
      <dgm:spPr/>
    </dgm:pt>
    <dgm:pt modelId="{A3892CBF-9424-4A3F-92FE-5EAE47C4E76D}" type="pres">
      <dgm:prSet presAssocID="{235335F2-954D-4433-8B11-133908E6C3D8}" presName="iconBgRect" presStyleLbl="bgShp" presStyleIdx="5" presStyleCnt="6"/>
      <dgm:spPr/>
    </dgm:pt>
    <dgm:pt modelId="{383B5FB7-96B7-4C73-AA82-36CB6E706260}" type="pres">
      <dgm:prSet presAssocID="{235335F2-954D-4433-8B11-133908E6C3D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C64C1C55-88EB-4B73-B281-EC5DD660CE11}" type="pres">
      <dgm:prSet presAssocID="{235335F2-954D-4433-8B11-133908E6C3D8}" presName="spaceRect" presStyleCnt="0"/>
      <dgm:spPr/>
    </dgm:pt>
    <dgm:pt modelId="{E9A6CF08-DEDE-4266-B961-424DB2235120}" type="pres">
      <dgm:prSet presAssocID="{235335F2-954D-4433-8B11-133908E6C3D8}" presName="textRect" presStyleLbl="revTx" presStyleIdx="5" presStyleCnt="6">
        <dgm:presLayoutVars>
          <dgm:chMax val="1"/>
          <dgm:chPref val="1"/>
        </dgm:presLayoutVars>
      </dgm:prSet>
      <dgm:spPr/>
    </dgm:pt>
  </dgm:ptLst>
  <dgm:cxnLst>
    <dgm:cxn modelId="{906A8102-8398-4C0B-A266-5EED82635F76}" type="presOf" srcId="{963CD2AB-2DF6-4D91-84FD-2BE9F4033966}" destId="{08F5D51C-49D7-4BA0-88DE-D8EDF48A1514}" srcOrd="0" destOrd="0" presId="urn:microsoft.com/office/officeart/2018/2/layout/IconCircleList"/>
    <dgm:cxn modelId="{73E5B60A-52ED-4F87-8295-B036AC22133D}" srcId="{0453CE5A-9F61-4643-A3F9-FAED5E1205BF}" destId="{235335F2-954D-4433-8B11-133908E6C3D8}" srcOrd="5" destOrd="0" parTransId="{E1E2F574-0A61-40D5-9D58-2C89DD5B5875}" sibTransId="{E23442A0-0842-4E8B-847F-32DC1A67CCB0}"/>
    <dgm:cxn modelId="{848FB70A-EEF9-4107-8981-436DD6571411}" srcId="{0453CE5A-9F61-4643-A3F9-FAED5E1205BF}" destId="{963CD2AB-2DF6-4D91-84FD-2BE9F4033966}" srcOrd="1" destOrd="0" parTransId="{6F4F81FA-DA25-4E0F-B761-EFC4B3A7C61F}" sibTransId="{E47C3DB3-0F00-46D0-AC75-0EA4DBC6A13F}"/>
    <dgm:cxn modelId="{CBAD916D-C298-4794-8CAF-C51B26A985CB}" type="presOf" srcId="{40B29B3B-4764-40DB-B18E-A0A45C79E46A}" destId="{23875A36-C6E9-4602-85F6-1DB6D0813432}" srcOrd="0" destOrd="0" presId="urn:microsoft.com/office/officeart/2018/2/layout/IconCircleList"/>
    <dgm:cxn modelId="{D5501A74-E007-487F-B5EE-18CA97204122}" type="presOf" srcId="{3A4A35C6-3291-4CCA-8AFD-CE156D4BB51D}" destId="{CE9E46F1-5F0A-4AC8-BA80-2E157005BD0A}" srcOrd="0" destOrd="0" presId="urn:microsoft.com/office/officeart/2018/2/layout/IconCircleList"/>
    <dgm:cxn modelId="{742AED75-1D87-41A2-8A6B-E7323AEE751F}" type="presOf" srcId="{4B651547-0378-46F4-BC29-86624D554F9D}" destId="{56C35267-4954-49DB-92A6-606C8BDF643E}" srcOrd="0" destOrd="0" presId="urn:microsoft.com/office/officeart/2018/2/layout/IconCircleList"/>
    <dgm:cxn modelId="{02912585-4349-4DE3-BD89-0D1E07624648}" type="presOf" srcId="{93C13147-82A0-4D0F-80B0-0273053A6433}" destId="{1FA042B6-957F-4383-8F34-50731E645C38}" srcOrd="0" destOrd="0" presId="urn:microsoft.com/office/officeart/2018/2/layout/IconCircleList"/>
    <dgm:cxn modelId="{6A20DA9A-AD3F-4E6E-93FB-1FE707EFC163}" type="presOf" srcId="{84C57195-D4B1-4241-B97F-24C9CCC66699}" destId="{40BFB4D0-CE7E-40A0-9D7A-8FAD23F37E4C}" srcOrd="0" destOrd="0" presId="urn:microsoft.com/office/officeart/2018/2/layout/IconCircleList"/>
    <dgm:cxn modelId="{B01FA2A5-ACEA-4CF0-AC73-E58FFA65E850}" type="presOf" srcId="{5E2841DD-09CA-4DC5-8415-185347FFFCEC}" destId="{92CA02A1-99E1-49DF-9038-539CC59D39AD}" srcOrd="0" destOrd="0" presId="urn:microsoft.com/office/officeart/2018/2/layout/IconCircleList"/>
    <dgm:cxn modelId="{9A9F34C3-F3B0-4C56-866C-CCF76989CC59}" srcId="{0453CE5A-9F61-4643-A3F9-FAED5E1205BF}" destId="{40B29B3B-4764-40DB-B18E-A0A45C79E46A}" srcOrd="2" destOrd="0" parTransId="{49B8DDE3-6926-41F1-9A31-FB5662C15355}" sibTransId="{E876591F-15DA-4843-89A0-7936B660EBE2}"/>
    <dgm:cxn modelId="{675929C6-ECFE-4865-A277-E9E30FAFE8A0}" type="presOf" srcId="{0453CE5A-9F61-4643-A3F9-FAED5E1205BF}" destId="{B9A37D0C-E869-4AFC-888A-7D9810C41DFB}" srcOrd="0" destOrd="0" presId="urn:microsoft.com/office/officeart/2018/2/layout/IconCircleList"/>
    <dgm:cxn modelId="{CDDAB9CA-0B17-43C7-A9DF-1E10AEA3BC66}" srcId="{0453CE5A-9F61-4643-A3F9-FAED5E1205BF}" destId="{4B875746-0F3E-43E4-916D-9870178AF975}" srcOrd="3" destOrd="0" parTransId="{AB385F81-D387-4ABF-BE1A-E500BAB23F50}" sibTransId="{93C13147-82A0-4D0F-80B0-0273053A6433}"/>
    <dgm:cxn modelId="{87CB41D0-F0DF-4A7A-9FAC-B49842302C69}" srcId="{0453CE5A-9F61-4643-A3F9-FAED5E1205BF}" destId="{3A4A35C6-3291-4CCA-8AFD-CE156D4BB51D}" srcOrd="4" destOrd="0" parTransId="{171D5C82-C301-4123-AF70-ED3F5C5A8BF0}" sibTransId="{5E2841DD-09CA-4DC5-8415-185347FFFCEC}"/>
    <dgm:cxn modelId="{761FC2DC-9776-4B1D-8FA8-B16A5AA13A2C}" type="presOf" srcId="{235335F2-954D-4433-8B11-133908E6C3D8}" destId="{E9A6CF08-DEDE-4266-B961-424DB2235120}" srcOrd="0" destOrd="0" presId="urn:microsoft.com/office/officeart/2018/2/layout/IconCircleList"/>
    <dgm:cxn modelId="{D479F5DE-1C34-422D-8171-7FEF9D8DC6DB}" srcId="{0453CE5A-9F61-4643-A3F9-FAED5E1205BF}" destId="{4B651547-0378-46F4-BC29-86624D554F9D}" srcOrd="0" destOrd="0" parTransId="{7D91AB55-E1FC-4CB9-95A1-2EFE4E3073C3}" sibTransId="{84C57195-D4B1-4241-B97F-24C9CCC66699}"/>
    <dgm:cxn modelId="{B24A4FE4-EF8E-4D02-B2E2-4A4E827668BE}" type="presOf" srcId="{E47C3DB3-0F00-46D0-AC75-0EA4DBC6A13F}" destId="{07B8B6B5-3797-4F0B-ADCA-3D8A24106C03}" srcOrd="0" destOrd="0" presId="urn:microsoft.com/office/officeart/2018/2/layout/IconCircleList"/>
    <dgm:cxn modelId="{26D87CE8-124D-41C8-8F6E-9F0308A236C8}" type="presOf" srcId="{4B875746-0F3E-43E4-916D-9870178AF975}" destId="{201B65BD-B9E0-4E3E-8CB9-3EB239A255D1}" srcOrd="0" destOrd="0" presId="urn:microsoft.com/office/officeart/2018/2/layout/IconCircleList"/>
    <dgm:cxn modelId="{E74CECEE-AD9E-464F-8A3F-6DD8C5A54190}" type="presOf" srcId="{E876591F-15DA-4843-89A0-7936B660EBE2}" destId="{B650E563-557B-4D9D-B4E6-598CDE11CF3B}" srcOrd="0" destOrd="0" presId="urn:microsoft.com/office/officeart/2018/2/layout/IconCircleList"/>
    <dgm:cxn modelId="{0EDC0EB3-D827-4132-81DF-38E9E68B48C6}" type="presParOf" srcId="{B9A37D0C-E869-4AFC-888A-7D9810C41DFB}" destId="{BD2931A2-EC00-49E1-912B-443D9107EC4C}" srcOrd="0" destOrd="0" presId="urn:microsoft.com/office/officeart/2018/2/layout/IconCircleList"/>
    <dgm:cxn modelId="{1DE5CFE6-BB53-4CC4-8763-5E0515DD10E8}" type="presParOf" srcId="{BD2931A2-EC00-49E1-912B-443D9107EC4C}" destId="{EAB0A9BA-C78A-4508-9F7F-91752C56D509}" srcOrd="0" destOrd="0" presId="urn:microsoft.com/office/officeart/2018/2/layout/IconCircleList"/>
    <dgm:cxn modelId="{A281140B-3F96-4232-B612-ECAC1329C0ED}" type="presParOf" srcId="{EAB0A9BA-C78A-4508-9F7F-91752C56D509}" destId="{C34F87CB-9E21-410E-87B0-13EA8D4913A6}" srcOrd="0" destOrd="0" presId="urn:microsoft.com/office/officeart/2018/2/layout/IconCircleList"/>
    <dgm:cxn modelId="{2569DCA5-4F3C-4A38-8B83-CF0A57FC1D00}" type="presParOf" srcId="{EAB0A9BA-C78A-4508-9F7F-91752C56D509}" destId="{328C76E4-6640-4A84-9476-21B4959B6778}" srcOrd="1" destOrd="0" presId="urn:microsoft.com/office/officeart/2018/2/layout/IconCircleList"/>
    <dgm:cxn modelId="{A17E869B-91DB-403B-872B-B91563965D3C}" type="presParOf" srcId="{EAB0A9BA-C78A-4508-9F7F-91752C56D509}" destId="{9864B16F-6172-4628-981C-B081F40DE483}" srcOrd="2" destOrd="0" presId="urn:microsoft.com/office/officeart/2018/2/layout/IconCircleList"/>
    <dgm:cxn modelId="{F03BC7CE-0C14-4BF9-9D10-7AF765CAD1FA}" type="presParOf" srcId="{EAB0A9BA-C78A-4508-9F7F-91752C56D509}" destId="{56C35267-4954-49DB-92A6-606C8BDF643E}" srcOrd="3" destOrd="0" presId="urn:microsoft.com/office/officeart/2018/2/layout/IconCircleList"/>
    <dgm:cxn modelId="{A097E1D4-9BBE-4C09-B5C0-2D2EE61A1D72}" type="presParOf" srcId="{BD2931A2-EC00-49E1-912B-443D9107EC4C}" destId="{40BFB4D0-CE7E-40A0-9D7A-8FAD23F37E4C}" srcOrd="1" destOrd="0" presId="urn:microsoft.com/office/officeart/2018/2/layout/IconCircleList"/>
    <dgm:cxn modelId="{9B880775-1B42-4CBE-A6C1-F46782B6BDE9}" type="presParOf" srcId="{BD2931A2-EC00-49E1-912B-443D9107EC4C}" destId="{E7914986-B123-4216-A62B-65D3700E753C}" srcOrd="2" destOrd="0" presId="urn:microsoft.com/office/officeart/2018/2/layout/IconCircleList"/>
    <dgm:cxn modelId="{DE44240A-868E-454F-B7E2-292260CC4B0B}" type="presParOf" srcId="{E7914986-B123-4216-A62B-65D3700E753C}" destId="{9577DFB5-0682-4EA6-BEDF-58E5A632D399}" srcOrd="0" destOrd="0" presId="urn:microsoft.com/office/officeart/2018/2/layout/IconCircleList"/>
    <dgm:cxn modelId="{030E98F6-CDC0-4D6D-8139-0604680CD208}" type="presParOf" srcId="{E7914986-B123-4216-A62B-65D3700E753C}" destId="{83A60316-853E-4181-B486-34EB9C201CB4}" srcOrd="1" destOrd="0" presId="urn:microsoft.com/office/officeart/2018/2/layout/IconCircleList"/>
    <dgm:cxn modelId="{5C4CD5E5-8BCD-4122-A9D3-5FE2078AD28B}" type="presParOf" srcId="{E7914986-B123-4216-A62B-65D3700E753C}" destId="{4E619F55-9CA4-418E-BEAC-D777EABB0112}" srcOrd="2" destOrd="0" presId="urn:microsoft.com/office/officeart/2018/2/layout/IconCircleList"/>
    <dgm:cxn modelId="{BF831902-3AE2-4C2D-848A-CC1DE804FD1C}" type="presParOf" srcId="{E7914986-B123-4216-A62B-65D3700E753C}" destId="{08F5D51C-49D7-4BA0-88DE-D8EDF48A1514}" srcOrd="3" destOrd="0" presId="urn:microsoft.com/office/officeart/2018/2/layout/IconCircleList"/>
    <dgm:cxn modelId="{C34A8065-04B8-4EF7-BE98-2391BF29308C}" type="presParOf" srcId="{BD2931A2-EC00-49E1-912B-443D9107EC4C}" destId="{07B8B6B5-3797-4F0B-ADCA-3D8A24106C03}" srcOrd="3" destOrd="0" presId="urn:microsoft.com/office/officeart/2018/2/layout/IconCircleList"/>
    <dgm:cxn modelId="{76366225-EBC6-4B23-B69E-3089D49426C0}" type="presParOf" srcId="{BD2931A2-EC00-49E1-912B-443D9107EC4C}" destId="{4FF871DA-3D38-4D2E-BFDD-108A3CAA5945}" srcOrd="4" destOrd="0" presId="urn:microsoft.com/office/officeart/2018/2/layout/IconCircleList"/>
    <dgm:cxn modelId="{8F50DA60-DC5B-4CA3-B4AF-19AD74AD6F8F}" type="presParOf" srcId="{4FF871DA-3D38-4D2E-BFDD-108A3CAA5945}" destId="{D39ECE3D-4D9A-4B49-A6E2-5F173983A3C6}" srcOrd="0" destOrd="0" presId="urn:microsoft.com/office/officeart/2018/2/layout/IconCircleList"/>
    <dgm:cxn modelId="{4F0F33EF-73ED-4B8C-8A8C-DAA2648652BA}" type="presParOf" srcId="{4FF871DA-3D38-4D2E-BFDD-108A3CAA5945}" destId="{3F433377-A792-4B17-A678-B8FD04BF7088}" srcOrd="1" destOrd="0" presId="urn:microsoft.com/office/officeart/2018/2/layout/IconCircleList"/>
    <dgm:cxn modelId="{B266B875-5D19-4763-A527-0A8AE32D709D}" type="presParOf" srcId="{4FF871DA-3D38-4D2E-BFDD-108A3CAA5945}" destId="{0B68ED0B-215B-4C05-B85E-E2D76300F52F}" srcOrd="2" destOrd="0" presId="urn:microsoft.com/office/officeart/2018/2/layout/IconCircleList"/>
    <dgm:cxn modelId="{8DE73619-D158-4103-B9FF-1819FE085774}" type="presParOf" srcId="{4FF871DA-3D38-4D2E-BFDD-108A3CAA5945}" destId="{23875A36-C6E9-4602-85F6-1DB6D0813432}" srcOrd="3" destOrd="0" presId="urn:microsoft.com/office/officeart/2018/2/layout/IconCircleList"/>
    <dgm:cxn modelId="{F230FC23-98ED-4A3A-AEC2-5C942849E5E7}" type="presParOf" srcId="{BD2931A2-EC00-49E1-912B-443D9107EC4C}" destId="{B650E563-557B-4D9D-B4E6-598CDE11CF3B}" srcOrd="5" destOrd="0" presId="urn:microsoft.com/office/officeart/2018/2/layout/IconCircleList"/>
    <dgm:cxn modelId="{38D02119-3B69-4F60-8217-6019973E4BDD}" type="presParOf" srcId="{BD2931A2-EC00-49E1-912B-443D9107EC4C}" destId="{A971777A-F0E1-4347-B88B-0A0A898B5250}" srcOrd="6" destOrd="0" presId="urn:microsoft.com/office/officeart/2018/2/layout/IconCircleList"/>
    <dgm:cxn modelId="{2436762B-B847-4F0B-AEE3-DD5CB5D2EBA3}" type="presParOf" srcId="{A971777A-F0E1-4347-B88B-0A0A898B5250}" destId="{CA6B650D-77FF-4537-B6C5-150A99F03EF6}" srcOrd="0" destOrd="0" presId="urn:microsoft.com/office/officeart/2018/2/layout/IconCircleList"/>
    <dgm:cxn modelId="{7D2C65A3-C233-4B86-B548-8B1BC2FB4055}" type="presParOf" srcId="{A971777A-F0E1-4347-B88B-0A0A898B5250}" destId="{07835467-A9EA-40C3-979A-3936EA724076}" srcOrd="1" destOrd="0" presId="urn:microsoft.com/office/officeart/2018/2/layout/IconCircleList"/>
    <dgm:cxn modelId="{F5B4E13E-9A9A-4BB4-8847-87599F9C6EC1}" type="presParOf" srcId="{A971777A-F0E1-4347-B88B-0A0A898B5250}" destId="{63AFD5EC-EC77-4F81-968C-4255CEE3B4E9}" srcOrd="2" destOrd="0" presId="urn:microsoft.com/office/officeart/2018/2/layout/IconCircleList"/>
    <dgm:cxn modelId="{B924F1E0-A6A9-43BD-8A95-2C7438A92B7A}" type="presParOf" srcId="{A971777A-F0E1-4347-B88B-0A0A898B5250}" destId="{201B65BD-B9E0-4E3E-8CB9-3EB239A255D1}" srcOrd="3" destOrd="0" presId="urn:microsoft.com/office/officeart/2018/2/layout/IconCircleList"/>
    <dgm:cxn modelId="{6A17B3B4-A004-4A38-AA0C-23DA7048E89E}" type="presParOf" srcId="{BD2931A2-EC00-49E1-912B-443D9107EC4C}" destId="{1FA042B6-957F-4383-8F34-50731E645C38}" srcOrd="7" destOrd="0" presId="urn:microsoft.com/office/officeart/2018/2/layout/IconCircleList"/>
    <dgm:cxn modelId="{FEA3E101-7037-46C8-AE0B-BC4A18353456}" type="presParOf" srcId="{BD2931A2-EC00-49E1-912B-443D9107EC4C}" destId="{CCC7957F-8485-492E-A6A1-7CDB61D2DB82}" srcOrd="8" destOrd="0" presId="urn:microsoft.com/office/officeart/2018/2/layout/IconCircleList"/>
    <dgm:cxn modelId="{B9D294CC-4D04-444B-A314-5E624528DFB5}" type="presParOf" srcId="{CCC7957F-8485-492E-A6A1-7CDB61D2DB82}" destId="{91ED0829-5753-4450-9967-EBDCD0B90DC4}" srcOrd="0" destOrd="0" presId="urn:microsoft.com/office/officeart/2018/2/layout/IconCircleList"/>
    <dgm:cxn modelId="{35E5AF5C-5B29-42A8-9B19-7A07A88F4996}" type="presParOf" srcId="{CCC7957F-8485-492E-A6A1-7CDB61D2DB82}" destId="{BC2CA6E6-142A-44AE-8476-D9E3129F6741}" srcOrd="1" destOrd="0" presId="urn:microsoft.com/office/officeart/2018/2/layout/IconCircleList"/>
    <dgm:cxn modelId="{FD914ADA-3A1A-46D5-B8EC-BFF980987932}" type="presParOf" srcId="{CCC7957F-8485-492E-A6A1-7CDB61D2DB82}" destId="{C243EBAD-7CC7-4A08-B29B-2E1F14322561}" srcOrd="2" destOrd="0" presId="urn:microsoft.com/office/officeart/2018/2/layout/IconCircleList"/>
    <dgm:cxn modelId="{0AA99E5C-79C5-4EF3-9B34-CD405C6FF3FB}" type="presParOf" srcId="{CCC7957F-8485-492E-A6A1-7CDB61D2DB82}" destId="{CE9E46F1-5F0A-4AC8-BA80-2E157005BD0A}" srcOrd="3" destOrd="0" presId="urn:microsoft.com/office/officeart/2018/2/layout/IconCircleList"/>
    <dgm:cxn modelId="{3B17283D-F82C-4801-B385-71B5058EC77C}" type="presParOf" srcId="{BD2931A2-EC00-49E1-912B-443D9107EC4C}" destId="{92CA02A1-99E1-49DF-9038-539CC59D39AD}" srcOrd="9" destOrd="0" presId="urn:microsoft.com/office/officeart/2018/2/layout/IconCircleList"/>
    <dgm:cxn modelId="{DF2353F7-A369-449C-AF79-5DE180EA531F}" type="presParOf" srcId="{BD2931A2-EC00-49E1-912B-443D9107EC4C}" destId="{69BF0B01-8696-4B0B-892E-034482756FC0}" srcOrd="10" destOrd="0" presId="urn:microsoft.com/office/officeart/2018/2/layout/IconCircleList"/>
    <dgm:cxn modelId="{B9A8E15B-ABBE-4334-85E6-BDFDDF0319F8}" type="presParOf" srcId="{69BF0B01-8696-4B0B-892E-034482756FC0}" destId="{A3892CBF-9424-4A3F-92FE-5EAE47C4E76D}" srcOrd="0" destOrd="0" presId="urn:microsoft.com/office/officeart/2018/2/layout/IconCircleList"/>
    <dgm:cxn modelId="{767DA65D-9FEF-429A-A320-7303AB6C758B}" type="presParOf" srcId="{69BF0B01-8696-4B0B-892E-034482756FC0}" destId="{383B5FB7-96B7-4C73-AA82-36CB6E706260}" srcOrd="1" destOrd="0" presId="urn:microsoft.com/office/officeart/2018/2/layout/IconCircleList"/>
    <dgm:cxn modelId="{EFAD9102-5CC0-4DF0-A3AD-B1F4B82CEF27}" type="presParOf" srcId="{69BF0B01-8696-4B0B-892E-034482756FC0}" destId="{C64C1C55-88EB-4B73-B281-EC5DD660CE11}" srcOrd="2" destOrd="0" presId="urn:microsoft.com/office/officeart/2018/2/layout/IconCircleList"/>
    <dgm:cxn modelId="{8AD19162-883E-40C9-ADBE-ADD027FA1BB9}" type="presParOf" srcId="{69BF0B01-8696-4B0B-892E-034482756FC0}" destId="{E9A6CF08-DEDE-4266-B961-424DB223512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C47874-F2C3-4392-9FA6-EE56D1FF3CE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F6D9EC-6FFE-4391-AB83-35495350FE94}">
      <dgm:prSet/>
      <dgm:spPr/>
      <dgm:t>
        <a:bodyPr/>
        <a:lstStyle/>
        <a:p>
          <a:r>
            <a:rPr lang="en-US"/>
            <a:t>Your CTTC Regional Vice Chair</a:t>
          </a:r>
        </a:p>
      </dgm:t>
    </dgm:pt>
    <dgm:pt modelId="{881138C0-254B-4C34-9FB3-9D2A10AE02C1}" type="parTrans" cxnId="{FD27266C-CC0F-4071-97BB-778AE0256B00}">
      <dgm:prSet/>
      <dgm:spPr/>
      <dgm:t>
        <a:bodyPr/>
        <a:lstStyle/>
        <a:p>
          <a:endParaRPr lang="en-US"/>
        </a:p>
      </dgm:t>
    </dgm:pt>
    <dgm:pt modelId="{48C9FCEC-9CFE-4263-B7D7-6ABCF3EB6A45}" type="sibTrans" cxnId="{FD27266C-CC0F-4071-97BB-778AE0256B00}">
      <dgm:prSet/>
      <dgm:spPr/>
      <dgm:t>
        <a:bodyPr/>
        <a:lstStyle/>
        <a:p>
          <a:endParaRPr lang="en-US"/>
        </a:p>
      </dgm:t>
    </dgm:pt>
    <dgm:pt modelId="{13FBF2EB-41B7-47C4-8728-D2418D28BF74}">
      <dgm:prSet/>
      <dgm:spPr/>
      <dgm:t>
        <a:bodyPr/>
        <a:lstStyle/>
        <a:p>
          <a:r>
            <a:rPr lang="en-US"/>
            <a:t>Rhiannon Masterson – ASHRAE Chapter Programs Manager</a:t>
          </a:r>
        </a:p>
      </dgm:t>
    </dgm:pt>
    <dgm:pt modelId="{EA05AEA7-38D3-4B37-93CE-8F8B6D7E1556}" type="parTrans" cxnId="{BAF49A27-D79B-40B3-9864-FE3638CE0C97}">
      <dgm:prSet/>
      <dgm:spPr/>
      <dgm:t>
        <a:bodyPr/>
        <a:lstStyle/>
        <a:p>
          <a:endParaRPr lang="en-US"/>
        </a:p>
      </dgm:t>
    </dgm:pt>
    <dgm:pt modelId="{154AC355-F040-4E8F-B465-B2ABAE1E27F8}" type="sibTrans" cxnId="{BAF49A27-D79B-40B3-9864-FE3638CE0C97}">
      <dgm:prSet/>
      <dgm:spPr/>
      <dgm:t>
        <a:bodyPr/>
        <a:lstStyle/>
        <a:p>
          <a:endParaRPr lang="en-US"/>
        </a:p>
      </dgm:t>
    </dgm:pt>
    <dgm:pt modelId="{5096A7FD-18B9-4538-AABC-EDD1E93F0121}">
      <dgm:prSet/>
      <dgm:spPr/>
      <dgm:t>
        <a:bodyPr/>
        <a:lstStyle/>
        <a:p>
          <a:r>
            <a:rPr lang="en-US">
              <a:hlinkClick xmlns:r="http://schemas.openxmlformats.org/officeDocument/2006/relationships" r:id="rId1"/>
            </a:rPr>
            <a:t>chapterprograms@ashrae.org</a:t>
          </a:r>
          <a:endParaRPr lang="en-US"/>
        </a:p>
      </dgm:t>
    </dgm:pt>
    <dgm:pt modelId="{DE5A06B6-C082-4DDC-8B3E-1F2ACC2B348D}" type="parTrans" cxnId="{6F23377C-4E13-4465-91F8-8D525CA34AC2}">
      <dgm:prSet/>
      <dgm:spPr/>
      <dgm:t>
        <a:bodyPr/>
        <a:lstStyle/>
        <a:p>
          <a:endParaRPr lang="en-US"/>
        </a:p>
      </dgm:t>
    </dgm:pt>
    <dgm:pt modelId="{59504E7D-EA9F-47C1-A118-D8ADC76E594F}" type="sibTrans" cxnId="{6F23377C-4E13-4465-91F8-8D525CA34AC2}">
      <dgm:prSet/>
      <dgm:spPr/>
      <dgm:t>
        <a:bodyPr/>
        <a:lstStyle/>
        <a:p>
          <a:endParaRPr lang="en-US"/>
        </a:p>
      </dgm:t>
    </dgm:pt>
    <dgm:pt modelId="{72F75DEA-1474-4426-A6B7-832E8BD5A23E}">
      <dgm:prSet/>
      <dgm:spPr/>
      <dgm:t>
        <a:bodyPr/>
        <a:lstStyle/>
        <a:p>
          <a:r>
            <a:rPr lang="en-US"/>
            <a:t>CTTC webpage</a:t>
          </a:r>
        </a:p>
      </dgm:t>
    </dgm:pt>
    <dgm:pt modelId="{71218759-C675-4494-8C71-6AF798DCB0E0}" type="parTrans" cxnId="{F1A7F5A1-EE56-4E39-932F-4CF8C0161192}">
      <dgm:prSet/>
      <dgm:spPr/>
      <dgm:t>
        <a:bodyPr/>
        <a:lstStyle/>
        <a:p>
          <a:endParaRPr lang="en-US"/>
        </a:p>
      </dgm:t>
    </dgm:pt>
    <dgm:pt modelId="{67E218E0-7604-46E7-B01B-3F906C763EE0}" type="sibTrans" cxnId="{F1A7F5A1-EE56-4E39-932F-4CF8C0161192}">
      <dgm:prSet/>
      <dgm:spPr/>
      <dgm:t>
        <a:bodyPr/>
        <a:lstStyle/>
        <a:p>
          <a:endParaRPr lang="en-US"/>
        </a:p>
      </dgm:t>
    </dgm:pt>
    <dgm:pt modelId="{599F8BD3-9441-4546-8FC2-D4A00EE349D9}">
      <dgm:prSet/>
      <dgm:spPr/>
      <dgm:t>
        <a:bodyPr/>
        <a:lstStyle/>
        <a:p>
          <a:r>
            <a:rPr lang="en-US">
              <a:hlinkClick xmlns:r="http://schemas.openxmlformats.org/officeDocument/2006/relationships" r:id="rId2"/>
            </a:rPr>
            <a:t>www.ashrae.org/cttc</a:t>
          </a:r>
          <a:endParaRPr lang="en-US"/>
        </a:p>
      </dgm:t>
    </dgm:pt>
    <dgm:pt modelId="{76DAD24F-4CDE-4EE7-8B58-3DB60C1EFE91}" type="parTrans" cxnId="{0EEFE4C1-383E-428A-817F-691470DE5A5D}">
      <dgm:prSet/>
      <dgm:spPr/>
      <dgm:t>
        <a:bodyPr/>
        <a:lstStyle/>
        <a:p>
          <a:endParaRPr lang="en-US"/>
        </a:p>
      </dgm:t>
    </dgm:pt>
    <dgm:pt modelId="{38DDF838-3A11-485B-B612-A31F37A9B4A0}" type="sibTrans" cxnId="{0EEFE4C1-383E-428A-817F-691470DE5A5D}">
      <dgm:prSet/>
      <dgm:spPr/>
      <dgm:t>
        <a:bodyPr/>
        <a:lstStyle/>
        <a:p>
          <a:endParaRPr lang="en-US"/>
        </a:p>
      </dgm:t>
    </dgm:pt>
    <dgm:pt modelId="{F6E2DCAC-9C4B-47E3-AF3D-C5091D7C29B8}">
      <dgm:prSet/>
      <dgm:spPr/>
      <dgm:t>
        <a:bodyPr/>
        <a:lstStyle/>
        <a:p>
          <a:r>
            <a:rPr lang="en-US"/>
            <a:t>Manual of Chapter Operations (MCO)</a:t>
          </a:r>
        </a:p>
      </dgm:t>
    </dgm:pt>
    <dgm:pt modelId="{28825CA0-EC66-4699-B2B2-8AC04972A3FC}" type="parTrans" cxnId="{0D04844D-6F3F-415E-8617-995EEA9FC1F0}">
      <dgm:prSet/>
      <dgm:spPr/>
      <dgm:t>
        <a:bodyPr/>
        <a:lstStyle/>
        <a:p>
          <a:endParaRPr lang="en-US"/>
        </a:p>
      </dgm:t>
    </dgm:pt>
    <dgm:pt modelId="{7CA3C243-313A-4A82-B865-D743F3D2F7E0}" type="sibTrans" cxnId="{0D04844D-6F3F-415E-8617-995EEA9FC1F0}">
      <dgm:prSet/>
      <dgm:spPr/>
      <dgm:t>
        <a:bodyPr/>
        <a:lstStyle/>
        <a:p>
          <a:endParaRPr lang="en-US"/>
        </a:p>
      </dgm:t>
    </dgm:pt>
    <dgm:pt modelId="{9958C3A0-E470-4431-8D73-CBF65A2214CD}">
      <dgm:prSet/>
      <dgm:spPr/>
      <dgm:t>
        <a:bodyPr/>
        <a:lstStyle/>
        <a:p>
          <a:r>
            <a:rPr lang="en-US">
              <a:hlinkClick xmlns:r="http://schemas.openxmlformats.org/officeDocument/2006/relationships" r:id="rId3"/>
            </a:rPr>
            <a:t>www.ashrae.org</a:t>
          </a:r>
          <a:r>
            <a:rPr lang="en-US"/>
            <a:t> </a:t>
          </a:r>
        </a:p>
      </dgm:t>
    </dgm:pt>
    <dgm:pt modelId="{FD96DFA0-A5A8-4EBE-8EBA-F048826DF6D7}" type="parTrans" cxnId="{F610FE38-0CD5-4C68-9123-063183F449A3}">
      <dgm:prSet/>
      <dgm:spPr/>
      <dgm:t>
        <a:bodyPr/>
        <a:lstStyle/>
        <a:p>
          <a:endParaRPr lang="en-US"/>
        </a:p>
      </dgm:t>
    </dgm:pt>
    <dgm:pt modelId="{42BEAC92-31EE-46A7-9B1F-2099C47F0385}" type="sibTrans" cxnId="{F610FE38-0CD5-4C68-9123-063183F449A3}">
      <dgm:prSet/>
      <dgm:spPr/>
      <dgm:t>
        <a:bodyPr/>
        <a:lstStyle/>
        <a:p>
          <a:endParaRPr lang="en-US"/>
        </a:p>
      </dgm:t>
    </dgm:pt>
    <dgm:pt modelId="{DE3364A3-2CD3-4733-B5C3-286EA51C683D}" type="pres">
      <dgm:prSet presAssocID="{0FC47874-F2C3-4392-9FA6-EE56D1FF3CE3}" presName="root" presStyleCnt="0">
        <dgm:presLayoutVars>
          <dgm:dir/>
          <dgm:resizeHandles val="exact"/>
        </dgm:presLayoutVars>
      </dgm:prSet>
      <dgm:spPr/>
    </dgm:pt>
    <dgm:pt modelId="{EB4AF830-CD34-463E-9D15-3E500F977D06}" type="pres">
      <dgm:prSet presAssocID="{22F6D9EC-6FFE-4391-AB83-35495350FE94}" presName="compNode" presStyleCnt="0"/>
      <dgm:spPr/>
    </dgm:pt>
    <dgm:pt modelId="{CCEFC0BB-0172-43B1-B6AC-BF2678B9649C}" type="pres">
      <dgm:prSet presAssocID="{22F6D9EC-6FFE-4391-AB83-35495350FE94}" presName="bgRect" presStyleLbl="bgShp" presStyleIdx="0" presStyleCnt="4"/>
      <dgm:spPr/>
    </dgm:pt>
    <dgm:pt modelId="{1FD59172-F1C4-4D38-BCF5-38CAB4AF0FB8}" type="pres">
      <dgm:prSet presAssocID="{22F6D9EC-6FFE-4391-AB83-35495350FE94}"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
        </a:ext>
      </dgm:extLst>
    </dgm:pt>
    <dgm:pt modelId="{DE2AA046-2782-42B4-8669-6781CEC4DF54}" type="pres">
      <dgm:prSet presAssocID="{22F6D9EC-6FFE-4391-AB83-35495350FE94}" presName="spaceRect" presStyleCnt="0"/>
      <dgm:spPr/>
    </dgm:pt>
    <dgm:pt modelId="{58D74F8F-2810-4016-84F7-2F8030F5C0E1}" type="pres">
      <dgm:prSet presAssocID="{22F6D9EC-6FFE-4391-AB83-35495350FE94}" presName="parTx" presStyleLbl="revTx" presStyleIdx="0" presStyleCnt="7">
        <dgm:presLayoutVars>
          <dgm:chMax val="0"/>
          <dgm:chPref val="0"/>
        </dgm:presLayoutVars>
      </dgm:prSet>
      <dgm:spPr/>
    </dgm:pt>
    <dgm:pt modelId="{74C3A1F9-9AB3-4DA5-B932-F97D6225E4D0}" type="pres">
      <dgm:prSet presAssocID="{48C9FCEC-9CFE-4263-B7D7-6ABCF3EB6A45}" presName="sibTrans" presStyleCnt="0"/>
      <dgm:spPr/>
    </dgm:pt>
    <dgm:pt modelId="{65DC31C7-2E44-46E9-88C5-55B2AA4D6721}" type="pres">
      <dgm:prSet presAssocID="{13FBF2EB-41B7-47C4-8728-D2418D28BF74}" presName="compNode" presStyleCnt="0"/>
      <dgm:spPr/>
    </dgm:pt>
    <dgm:pt modelId="{923169DD-0625-4A85-A17A-2A68DE075F51}" type="pres">
      <dgm:prSet presAssocID="{13FBF2EB-41B7-47C4-8728-D2418D28BF74}" presName="bgRect" presStyleLbl="bgShp" presStyleIdx="1" presStyleCnt="4"/>
      <dgm:spPr/>
    </dgm:pt>
    <dgm:pt modelId="{A3837623-D830-4976-846B-0433841178D0}" type="pres">
      <dgm:prSet presAssocID="{13FBF2EB-41B7-47C4-8728-D2418D28BF74}" presName="iconRect" presStyleLbl="node1" presStyleIdx="1" presStyleCnt="4"/>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Fire"/>
        </a:ext>
      </dgm:extLst>
    </dgm:pt>
    <dgm:pt modelId="{00C9E366-7660-4773-B323-4705D08480B3}" type="pres">
      <dgm:prSet presAssocID="{13FBF2EB-41B7-47C4-8728-D2418D28BF74}" presName="spaceRect" presStyleCnt="0"/>
      <dgm:spPr/>
    </dgm:pt>
    <dgm:pt modelId="{FFBD857C-7ABF-440F-92DB-FDF600F7EBFE}" type="pres">
      <dgm:prSet presAssocID="{13FBF2EB-41B7-47C4-8728-D2418D28BF74}" presName="parTx" presStyleLbl="revTx" presStyleIdx="1" presStyleCnt="7">
        <dgm:presLayoutVars>
          <dgm:chMax val="0"/>
          <dgm:chPref val="0"/>
        </dgm:presLayoutVars>
      </dgm:prSet>
      <dgm:spPr/>
    </dgm:pt>
    <dgm:pt modelId="{D409EE61-2FDD-4C6B-AE31-9DA7BF1CD66F}" type="pres">
      <dgm:prSet presAssocID="{13FBF2EB-41B7-47C4-8728-D2418D28BF74}" presName="desTx" presStyleLbl="revTx" presStyleIdx="2" presStyleCnt="7">
        <dgm:presLayoutVars/>
      </dgm:prSet>
      <dgm:spPr/>
    </dgm:pt>
    <dgm:pt modelId="{E0D0B543-55B1-4B1B-98EC-105C2BF773A8}" type="pres">
      <dgm:prSet presAssocID="{154AC355-F040-4E8F-B465-B2ABAE1E27F8}" presName="sibTrans" presStyleCnt="0"/>
      <dgm:spPr/>
    </dgm:pt>
    <dgm:pt modelId="{8E8455F0-79A9-443B-9CFA-A13E2D7A2A1A}" type="pres">
      <dgm:prSet presAssocID="{72F75DEA-1474-4426-A6B7-832E8BD5A23E}" presName="compNode" presStyleCnt="0"/>
      <dgm:spPr/>
    </dgm:pt>
    <dgm:pt modelId="{206E5D24-210A-40D6-8F77-4E2926A6493F}" type="pres">
      <dgm:prSet presAssocID="{72F75DEA-1474-4426-A6B7-832E8BD5A23E}" presName="bgRect" presStyleLbl="bgShp" presStyleIdx="2" presStyleCnt="4"/>
      <dgm:spPr/>
    </dgm:pt>
    <dgm:pt modelId="{4C85CC4F-3D06-4F41-999E-A1C62AD3B617}" type="pres">
      <dgm:prSet presAssocID="{72F75DEA-1474-4426-A6B7-832E8BD5A23E}"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onitor"/>
        </a:ext>
      </dgm:extLst>
    </dgm:pt>
    <dgm:pt modelId="{4AAA0918-5571-4F12-9C8D-9A9D234198F9}" type="pres">
      <dgm:prSet presAssocID="{72F75DEA-1474-4426-A6B7-832E8BD5A23E}" presName="spaceRect" presStyleCnt="0"/>
      <dgm:spPr/>
    </dgm:pt>
    <dgm:pt modelId="{2E016672-0B9E-4A83-8C8A-7B03B44FAF2B}" type="pres">
      <dgm:prSet presAssocID="{72F75DEA-1474-4426-A6B7-832E8BD5A23E}" presName="parTx" presStyleLbl="revTx" presStyleIdx="3" presStyleCnt="7">
        <dgm:presLayoutVars>
          <dgm:chMax val="0"/>
          <dgm:chPref val="0"/>
        </dgm:presLayoutVars>
      </dgm:prSet>
      <dgm:spPr/>
    </dgm:pt>
    <dgm:pt modelId="{B5F5FD1B-2F80-4DAC-8F40-EC0A598E6C8B}" type="pres">
      <dgm:prSet presAssocID="{72F75DEA-1474-4426-A6B7-832E8BD5A23E}" presName="desTx" presStyleLbl="revTx" presStyleIdx="4" presStyleCnt="7">
        <dgm:presLayoutVars/>
      </dgm:prSet>
      <dgm:spPr/>
    </dgm:pt>
    <dgm:pt modelId="{2531DA3E-30B6-4A9B-93E3-1B32C27ADE88}" type="pres">
      <dgm:prSet presAssocID="{67E218E0-7604-46E7-B01B-3F906C763EE0}" presName="sibTrans" presStyleCnt="0"/>
      <dgm:spPr/>
    </dgm:pt>
    <dgm:pt modelId="{833F6D4C-5313-448B-8A6E-B3613F4F0047}" type="pres">
      <dgm:prSet presAssocID="{F6E2DCAC-9C4B-47E3-AF3D-C5091D7C29B8}" presName="compNode" presStyleCnt="0"/>
      <dgm:spPr/>
    </dgm:pt>
    <dgm:pt modelId="{C9BAF665-3A58-4F0D-84E7-9F770A7B037A}" type="pres">
      <dgm:prSet presAssocID="{F6E2DCAC-9C4B-47E3-AF3D-C5091D7C29B8}" presName="bgRect" presStyleLbl="bgShp" presStyleIdx="3" presStyleCnt="4"/>
      <dgm:spPr/>
    </dgm:pt>
    <dgm:pt modelId="{1EE0B421-4246-4556-96E4-35126E6AC44C}" type="pres">
      <dgm:prSet presAssocID="{F6E2DCAC-9C4B-47E3-AF3D-C5091D7C29B8}"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Hierarchy"/>
        </a:ext>
      </dgm:extLst>
    </dgm:pt>
    <dgm:pt modelId="{4EC6E212-CCB8-4696-9991-6B1B07623840}" type="pres">
      <dgm:prSet presAssocID="{F6E2DCAC-9C4B-47E3-AF3D-C5091D7C29B8}" presName="spaceRect" presStyleCnt="0"/>
      <dgm:spPr/>
    </dgm:pt>
    <dgm:pt modelId="{D8DA4CC0-A4E4-41CF-BFF5-E568CC696972}" type="pres">
      <dgm:prSet presAssocID="{F6E2DCAC-9C4B-47E3-AF3D-C5091D7C29B8}" presName="parTx" presStyleLbl="revTx" presStyleIdx="5" presStyleCnt="7">
        <dgm:presLayoutVars>
          <dgm:chMax val="0"/>
          <dgm:chPref val="0"/>
        </dgm:presLayoutVars>
      </dgm:prSet>
      <dgm:spPr/>
    </dgm:pt>
    <dgm:pt modelId="{977010FE-8BE7-4724-A87B-C7464865A893}" type="pres">
      <dgm:prSet presAssocID="{F6E2DCAC-9C4B-47E3-AF3D-C5091D7C29B8}" presName="desTx" presStyleLbl="revTx" presStyleIdx="6" presStyleCnt="7">
        <dgm:presLayoutVars/>
      </dgm:prSet>
      <dgm:spPr/>
    </dgm:pt>
  </dgm:ptLst>
  <dgm:cxnLst>
    <dgm:cxn modelId="{D34C8800-C0A3-4A62-9420-2E6E78FB3F2B}" type="presOf" srcId="{72F75DEA-1474-4426-A6B7-832E8BD5A23E}" destId="{2E016672-0B9E-4A83-8C8A-7B03B44FAF2B}" srcOrd="0" destOrd="0" presId="urn:microsoft.com/office/officeart/2018/2/layout/IconVerticalSolidList"/>
    <dgm:cxn modelId="{FE31210D-392A-4AFF-9AE9-8BD5313163E6}" type="presOf" srcId="{F6E2DCAC-9C4B-47E3-AF3D-C5091D7C29B8}" destId="{D8DA4CC0-A4E4-41CF-BFF5-E568CC696972}" srcOrd="0" destOrd="0" presId="urn:microsoft.com/office/officeart/2018/2/layout/IconVerticalSolidList"/>
    <dgm:cxn modelId="{BAF49A27-D79B-40B3-9864-FE3638CE0C97}" srcId="{0FC47874-F2C3-4392-9FA6-EE56D1FF3CE3}" destId="{13FBF2EB-41B7-47C4-8728-D2418D28BF74}" srcOrd="1" destOrd="0" parTransId="{EA05AEA7-38D3-4B37-93CE-8F8B6D7E1556}" sibTransId="{154AC355-F040-4E8F-B465-B2ABAE1E27F8}"/>
    <dgm:cxn modelId="{1D2A8634-0710-4BE8-99ED-AC09FBD402E0}" type="presOf" srcId="{599F8BD3-9441-4546-8FC2-D4A00EE349D9}" destId="{B5F5FD1B-2F80-4DAC-8F40-EC0A598E6C8B}" srcOrd="0" destOrd="0" presId="urn:microsoft.com/office/officeart/2018/2/layout/IconVerticalSolidList"/>
    <dgm:cxn modelId="{F610FE38-0CD5-4C68-9123-063183F449A3}" srcId="{F6E2DCAC-9C4B-47E3-AF3D-C5091D7C29B8}" destId="{9958C3A0-E470-4431-8D73-CBF65A2214CD}" srcOrd="0" destOrd="0" parTransId="{FD96DFA0-A5A8-4EBE-8EBA-F048826DF6D7}" sibTransId="{42BEAC92-31EE-46A7-9B1F-2099C47F0385}"/>
    <dgm:cxn modelId="{4D805843-FB6F-42B1-BF27-13F4BAB2C6F8}" type="presOf" srcId="{22F6D9EC-6FFE-4391-AB83-35495350FE94}" destId="{58D74F8F-2810-4016-84F7-2F8030F5C0E1}" srcOrd="0" destOrd="0" presId="urn:microsoft.com/office/officeart/2018/2/layout/IconVerticalSolidList"/>
    <dgm:cxn modelId="{FD27266C-CC0F-4071-97BB-778AE0256B00}" srcId="{0FC47874-F2C3-4392-9FA6-EE56D1FF3CE3}" destId="{22F6D9EC-6FFE-4391-AB83-35495350FE94}" srcOrd="0" destOrd="0" parTransId="{881138C0-254B-4C34-9FB3-9D2A10AE02C1}" sibTransId="{48C9FCEC-9CFE-4263-B7D7-6ABCF3EB6A45}"/>
    <dgm:cxn modelId="{0D04844D-6F3F-415E-8617-995EEA9FC1F0}" srcId="{0FC47874-F2C3-4392-9FA6-EE56D1FF3CE3}" destId="{F6E2DCAC-9C4B-47E3-AF3D-C5091D7C29B8}" srcOrd="3" destOrd="0" parTransId="{28825CA0-EC66-4699-B2B2-8AC04972A3FC}" sibTransId="{7CA3C243-313A-4A82-B865-D743F3D2F7E0}"/>
    <dgm:cxn modelId="{461D605A-5CF0-4901-BD5A-FE08ADF7E346}" type="presOf" srcId="{13FBF2EB-41B7-47C4-8728-D2418D28BF74}" destId="{FFBD857C-7ABF-440F-92DB-FDF600F7EBFE}" srcOrd="0" destOrd="0" presId="urn:microsoft.com/office/officeart/2018/2/layout/IconVerticalSolidList"/>
    <dgm:cxn modelId="{6F23377C-4E13-4465-91F8-8D525CA34AC2}" srcId="{13FBF2EB-41B7-47C4-8728-D2418D28BF74}" destId="{5096A7FD-18B9-4538-AABC-EDD1E93F0121}" srcOrd="0" destOrd="0" parTransId="{DE5A06B6-C082-4DDC-8B3E-1F2ACC2B348D}" sibTransId="{59504E7D-EA9F-47C1-A118-D8ADC76E594F}"/>
    <dgm:cxn modelId="{ADBF2099-55D9-4A29-8BCE-8067C28BBD73}" type="presOf" srcId="{9958C3A0-E470-4431-8D73-CBF65A2214CD}" destId="{977010FE-8BE7-4724-A87B-C7464865A893}" srcOrd="0" destOrd="0" presId="urn:microsoft.com/office/officeart/2018/2/layout/IconVerticalSolidList"/>
    <dgm:cxn modelId="{F1A7F5A1-EE56-4E39-932F-4CF8C0161192}" srcId="{0FC47874-F2C3-4392-9FA6-EE56D1FF3CE3}" destId="{72F75DEA-1474-4426-A6B7-832E8BD5A23E}" srcOrd="2" destOrd="0" parTransId="{71218759-C675-4494-8C71-6AF798DCB0E0}" sibTransId="{67E218E0-7604-46E7-B01B-3F906C763EE0}"/>
    <dgm:cxn modelId="{A852E0A2-D15B-45DD-B374-DDFC12D57BE3}" type="presOf" srcId="{5096A7FD-18B9-4538-AABC-EDD1E93F0121}" destId="{D409EE61-2FDD-4C6B-AE31-9DA7BF1CD66F}" srcOrd="0" destOrd="0" presId="urn:microsoft.com/office/officeart/2018/2/layout/IconVerticalSolidList"/>
    <dgm:cxn modelId="{0EEFE4C1-383E-428A-817F-691470DE5A5D}" srcId="{72F75DEA-1474-4426-A6B7-832E8BD5A23E}" destId="{599F8BD3-9441-4546-8FC2-D4A00EE349D9}" srcOrd="0" destOrd="0" parTransId="{76DAD24F-4CDE-4EE7-8B58-3DB60C1EFE91}" sibTransId="{38DDF838-3A11-485B-B612-A31F37A9B4A0}"/>
    <dgm:cxn modelId="{83E433DF-F869-411E-9250-9974D50BA932}" type="presOf" srcId="{0FC47874-F2C3-4392-9FA6-EE56D1FF3CE3}" destId="{DE3364A3-2CD3-4733-B5C3-286EA51C683D}" srcOrd="0" destOrd="0" presId="urn:microsoft.com/office/officeart/2018/2/layout/IconVerticalSolidList"/>
    <dgm:cxn modelId="{7D5AD584-9E4A-4BCD-A55C-EFEC76F8D177}" type="presParOf" srcId="{DE3364A3-2CD3-4733-B5C3-286EA51C683D}" destId="{EB4AF830-CD34-463E-9D15-3E500F977D06}" srcOrd="0" destOrd="0" presId="urn:microsoft.com/office/officeart/2018/2/layout/IconVerticalSolidList"/>
    <dgm:cxn modelId="{DDD88986-B1CD-4291-9E2E-462BBD3FDC43}" type="presParOf" srcId="{EB4AF830-CD34-463E-9D15-3E500F977D06}" destId="{CCEFC0BB-0172-43B1-B6AC-BF2678B9649C}" srcOrd="0" destOrd="0" presId="urn:microsoft.com/office/officeart/2018/2/layout/IconVerticalSolidList"/>
    <dgm:cxn modelId="{FD0C0FA4-0338-44D7-8BE1-10903CFC93F7}" type="presParOf" srcId="{EB4AF830-CD34-463E-9D15-3E500F977D06}" destId="{1FD59172-F1C4-4D38-BCF5-38CAB4AF0FB8}" srcOrd="1" destOrd="0" presId="urn:microsoft.com/office/officeart/2018/2/layout/IconVerticalSolidList"/>
    <dgm:cxn modelId="{C9088647-ACA6-46CB-8A13-B4DE37134CB8}" type="presParOf" srcId="{EB4AF830-CD34-463E-9D15-3E500F977D06}" destId="{DE2AA046-2782-42B4-8669-6781CEC4DF54}" srcOrd="2" destOrd="0" presId="urn:microsoft.com/office/officeart/2018/2/layout/IconVerticalSolidList"/>
    <dgm:cxn modelId="{83B224F8-9501-4912-A717-FE3902B99D1D}" type="presParOf" srcId="{EB4AF830-CD34-463E-9D15-3E500F977D06}" destId="{58D74F8F-2810-4016-84F7-2F8030F5C0E1}" srcOrd="3" destOrd="0" presId="urn:microsoft.com/office/officeart/2018/2/layout/IconVerticalSolidList"/>
    <dgm:cxn modelId="{230DAD3E-60C4-48BA-ACCC-2E4360EDDCF8}" type="presParOf" srcId="{DE3364A3-2CD3-4733-B5C3-286EA51C683D}" destId="{74C3A1F9-9AB3-4DA5-B932-F97D6225E4D0}" srcOrd="1" destOrd="0" presId="urn:microsoft.com/office/officeart/2018/2/layout/IconVerticalSolidList"/>
    <dgm:cxn modelId="{ADB53423-6C77-4E12-89A9-6AC15A67586E}" type="presParOf" srcId="{DE3364A3-2CD3-4733-B5C3-286EA51C683D}" destId="{65DC31C7-2E44-46E9-88C5-55B2AA4D6721}" srcOrd="2" destOrd="0" presId="urn:microsoft.com/office/officeart/2018/2/layout/IconVerticalSolidList"/>
    <dgm:cxn modelId="{542799E6-8E78-46A4-BBAD-9DFD19142EE5}" type="presParOf" srcId="{65DC31C7-2E44-46E9-88C5-55B2AA4D6721}" destId="{923169DD-0625-4A85-A17A-2A68DE075F51}" srcOrd="0" destOrd="0" presId="urn:microsoft.com/office/officeart/2018/2/layout/IconVerticalSolidList"/>
    <dgm:cxn modelId="{780718B4-290A-4EC9-90DF-FBEDDF5D7E2C}" type="presParOf" srcId="{65DC31C7-2E44-46E9-88C5-55B2AA4D6721}" destId="{A3837623-D830-4976-846B-0433841178D0}" srcOrd="1" destOrd="0" presId="urn:microsoft.com/office/officeart/2018/2/layout/IconVerticalSolidList"/>
    <dgm:cxn modelId="{911663E9-40E1-4FBE-9189-7105C3F3CD9B}" type="presParOf" srcId="{65DC31C7-2E44-46E9-88C5-55B2AA4D6721}" destId="{00C9E366-7660-4773-B323-4705D08480B3}" srcOrd="2" destOrd="0" presId="urn:microsoft.com/office/officeart/2018/2/layout/IconVerticalSolidList"/>
    <dgm:cxn modelId="{E043FD67-0DE8-4631-96BF-FC70BE198534}" type="presParOf" srcId="{65DC31C7-2E44-46E9-88C5-55B2AA4D6721}" destId="{FFBD857C-7ABF-440F-92DB-FDF600F7EBFE}" srcOrd="3" destOrd="0" presId="urn:microsoft.com/office/officeart/2018/2/layout/IconVerticalSolidList"/>
    <dgm:cxn modelId="{981202BF-B5D1-463F-9225-9F5522AFF6AD}" type="presParOf" srcId="{65DC31C7-2E44-46E9-88C5-55B2AA4D6721}" destId="{D409EE61-2FDD-4C6B-AE31-9DA7BF1CD66F}" srcOrd="4" destOrd="0" presId="urn:microsoft.com/office/officeart/2018/2/layout/IconVerticalSolidList"/>
    <dgm:cxn modelId="{B62F5347-BE6A-4822-8E6D-C01EADAA19D8}" type="presParOf" srcId="{DE3364A3-2CD3-4733-B5C3-286EA51C683D}" destId="{E0D0B543-55B1-4B1B-98EC-105C2BF773A8}" srcOrd="3" destOrd="0" presId="urn:microsoft.com/office/officeart/2018/2/layout/IconVerticalSolidList"/>
    <dgm:cxn modelId="{EAE22D56-71B8-4E11-9F45-0E519FF5EA77}" type="presParOf" srcId="{DE3364A3-2CD3-4733-B5C3-286EA51C683D}" destId="{8E8455F0-79A9-443B-9CFA-A13E2D7A2A1A}" srcOrd="4" destOrd="0" presId="urn:microsoft.com/office/officeart/2018/2/layout/IconVerticalSolidList"/>
    <dgm:cxn modelId="{A7A9F3D4-04A9-409C-B99F-C38EA34EA0D5}" type="presParOf" srcId="{8E8455F0-79A9-443B-9CFA-A13E2D7A2A1A}" destId="{206E5D24-210A-40D6-8F77-4E2926A6493F}" srcOrd="0" destOrd="0" presId="urn:microsoft.com/office/officeart/2018/2/layout/IconVerticalSolidList"/>
    <dgm:cxn modelId="{2A3DA1E6-AB2E-4D4B-81B9-A3BC597E3F58}" type="presParOf" srcId="{8E8455F0-79A9-443B-9CFA-A13E2D7A2A1A}" destId="{4C85CC4F-3D06-4F41-999E-A1C62AD3B617}" srcOrd="1" destOrd="0" presId="urn:microsoft.com/office/officeart/2018/2/layout/IconVerticalSolidList"/>
    <dgm:cxn modelId="{1C315228-1519-42C9-9BDB-F277FFCF11B4}" type="presParOf" srcId="{8E8455F0-79A9-443B-9CFA-A13E2D7A2A1A}" destId="{4AAA0918-5571-4F12-9C8D-9A9D234198F9}" srcOrd="2" destOrd="0" presId="urn:microsoft.com/office/officeart/2018/2/layout/IconVerticalSolidList"/>
    <dgm:cxn modelId="{39FF56A0-D9F2-46AC-8F3D-6F24D5D474EC}" type="presParOf" srcId="{8E8455F0-79A9-443B-9CFA-A13E2D7A2A1A}" destId="{2E016672-0B9E-4A83-8C8A-7B03B44FAF2B}" srcOrd="3" destOrd="0" presId="urn:microsoft.com/office/officeart/2018/2/layout/IconVerticalSolidList"/>
    <dgm:cxn modelId="{EC5ED439-A9A9-4D82-A6E3-CAFCCBA89BAD}" type="presParOf" srcId="{8E8455F0-79A9-443B-9CFA-A13E2D7A2A1A}" destId="{B5F5FD1B-2F80-4DAC-8F40-EC0A598E6C8B}" srcOrd="4" destOrd="0" presId="urn:microsoft.com/office/officeart/2018/2/layout/IconVerticalSolidList"/>
    <dgm:cxn modelId="{4DDD7801-41CC-4CF8-9493-0E89E942504B}" type="presParOf" srcId="{DE3364A3-2CD3-4733-B5C3-286EA51C683D}" destId="{2531DA3E-30B6-4A9B-93E3-1B32C27ADE88}" srcOrd="5" destOrd="0" presId="urn:microsoft.com/office/officeart/2018/2/layout/IconVerticalSolidList"/>
    <dgm:cxn modelId="{CB716CBC-2EB6-43B1-B195-3E186881B857}" type="presParOf" srcId="{DE3364A3-2CD3-4733-B5C3-286EA51C683D}" destId="{833F6D4C-5313-448B-8A6E-B3613F4F0047}" srcOrd="6" destOrd="0" presId="urn:microsoft.com/office/officeart/2018/2/layout/IconVerticalSolidList"/>
    <dgm:cxn modelId="{91C5E9C2-E763-4B83-88DE-F96E70D35485}" type="presParOf" srcId="{833F6D4C-5313-448B-8A6E-B3613F4F0047}" destId="{C9BAF665-3A58-4F0D-84E7-9F770A7B037A}" srcOrd="0" destOrd="0" presId="urn:microsoft.com/office/officeart/2018/2/layout/IconVerticalSolidList"/>
    <dgm:cxn modelId="{C14EE7CA-08A4-4296-9B05-FF75EA35C92B}" type="presParOf" srcId="{833F6D4C-5313-448B-8A6E-B3613F4F0047}" destId="{1EE0B421-4246-4556-96E4-35126E6AC44C}" srcOrd="1" destOrd="0" presId="urn:microsoft.com/office/officeart/2018/2/layout/IconVerticalSolidList"/>
    <dgm:cxn modelId="{E8820194-F227-414F-89CA-FC0F9C1E9EB1}" type="presParOf" srcId="{833F6D4C-5313-448B-8A6E-B3613F4F0047}" destId="{4EC6E212-CCB8-4696-9991-6B1B07623840}" srcOrd="2" destOrd="0" presId="urn:microsoft.com/office/officeart/2018/2/layout/IconVerticalSolidList"/>
    <dgm:cxn modelId="{D2D4840A-C7C3-4BB8-903E-CB434201DE50}" type="presParOf" srcId="{833F6D4C-5313-448B-8A6E-B3613F4F0047}" destId="{D8DA4CC0-A4E4-41CF-BFF5-E568CC696972}" srcOrd="3" destOrd="0" presId="urn:microsoft.com/office/officeart/2018/2/layout/IconVerticalSolidList"/>
    <dgm:cxn modelId="{BE1E9EE3-5388-44AE-BA2E-0E3DB5E0718E}" type="presParOf" srcId="{833F6D4C-5313-448B-8A6E-B3613F4F0047}" destId="{977010FE-8BE7-4724-A87B-C7464865A89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A1040-4800-475D-A0B3-BB38BD08F0EA}">
      <dsp:nvSpPr>
        <dsp:cNvPr id="0" name=""/>
        <dsp:cNvSpPr/>
      </dsp:nvSpPr>
      <dsp:spPr>
        <a:xfrm>
          <a:off x="0" y="1470"/>
          <a:ext cx="6628804" cy="5615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Introductions and Sign-In</a:t>
          </a:r>
        </a:p>
      </dsp:txBody>
      <dsp:txXfrm>
        <a:off x="27415" y="28885"/>
        <a:ext cx="6573974" cy="506769"/>
      </dsp:txXfrm>
    </dsp:sp>
    <dsp:sp modelId="{D6FB8CCD-1FCC-470F-8D1A-6F84CE404C25}">
      <dsp:nvSpPr>
        <dsp:cNvPr id="0" name=""/>
        <dsp:cNvSpPr/>
      </dsp:nvSpPr>
      <dsp:spPr>
        <a:xfrm>
          <a:off x="0" y="632190"/>
          <a:ext cx="6628804" cy="561599"/>
        </a:xfrm>
        <a:prstGeom prst="roundRect">
          <a:avLst/>
        </a:prstGeom>
        <a:gradFill rotWithShape="0">
          <a:gsLst>
            <a:gs pos="0">
              <a:schemeClr val="accent2">
                <a:hueOff val="-423469"/>
                <a:satOff val="2029"/>
                <a:lumOff val="1877"/>
                <a:alphaOff val="0"/>
                <a:tint val="96000"/>
                <a:lumMod val="100000"/>
              </a:schemeClr>
            </a:gs>
            <a:gs pos="78000">
              <a:schemeClr val="accent2">
                <a:hueOff val="-423469"/>
                <a:satOff val="2029"/>
                <a:lumOff val="18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CTTC responsibilities</a:t>
          </a:r>
        </a:p>
      </dsp:txBody>
      <dsp:txXfrm>
        <a:off x="27415" y="659605"/>
        <a:ext cx="6573974" cy="506769"/>
      </dsp:txXfrm>
    </dsp:sp>
    <dsp:sp modelId="{7913D3AF-690A-4E8D-934E-83CB8DB220D8}">
      <dsp:nvSpPr>
        <dsp:cNvPr id="0" name=""/>
        <dsp:cNvSpPr/>
      </dsp:nvSpPr>
      <dsp:spPr>
        <a:xfrm>
          <a:off x="0" y="1262910"/>
          <a:ext cx="6628804" cy="561599"/>
        </a:xfrm>
        <a:prstGeom prst="roundRect">
          <a:avLst/>
        </a:prstGeom>
        <a:gradFill rotWithShape="0">
          <a:gsLst>
            <a:gs pos="0">
              <a:schemeClr val="accent2">
                <a:hueOff val="-846939"/>
                <a:satOff val="4057"/>
                <a:lumOff val="3753"/>
                <a:alphaOff val="0"/>
                <a:tint val="96000"/>
                <a:lumMod val="100000"/>
              </a:schemeClr>
            </a:gs>
            <a:gs pos="78000">
              <a:schemeClr val="accent2">
                <a:hueOff val="-846939"/>
                <a:satOff val="4057"/>
                <a:lumOff val="37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Chapter programs</a:t>
          </a:r>
        </a:p>
      </dsp:txBody>
      <dsp:txXfrm>
        <a:off x="27415" y="1290325"/>
        <a:ext cx="6573974" cy="506769"/>
      </dsp:txXfrm>
    </dsp:sp>
    <dsp:sp modelId="{3C20B760-93C7-4FD5-BE27-9148084A00D5}">
      <dsp:nvSpPr>
        <dsp:cNvPr id="0" name=""/>
        <dsp:cNvSpPr/>
      </dsp:nvSpPr>
      <dsp:spPr>
        <a:xfrm>
          <a:off x="0" y="1893630"/>
          <a:ext cx="6628804" cy="561599"/>
        </a:xfrm>
        <a:prstGeom prst="roundRect">
          <a:avLst/>
        </a:prstGeom>
        <a:gradFill rotWithShape="0">
          <a:gsLst>
            <a:gs pos="0">
              <a:schemeClr val="accent2">
                <a:hueOff val="-1270408"/>
                <a:satOff val="6086"/>
                <a:lumOff val="5630"/>
                <a:alphaOff val="0"/>
                <a:tint val="96000"/>
                <a:lumMod val="100000"/>
              </a:schemeClr>
            </a:gs>
            <a:gs pos="78000">
              <a:schemeClr val="accent2">
                <a:hueOff val="-1270408"/>
                <a:satOff val="6086"/>
                <a:lumOff val="563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Distinguished Lecturer Program</a:t>
          </a:r>
        </a:p>
      </dsp:txBody>
      <dsp:txXfrm>
        <a:off x="27415" y="1921045"/>
        <a:ext cx="6573974" cy="506769"/>
      </dsp:txXfrm>
    </dsp:sp>
    <dsp:sp modelId="{33A0D9E6-4B0A-4BBE-909A-4E6971D0C39C}">
      <dsp:nvSpPr>
        <dsp:cNvPr id="0" name=""/>
        <dsp:cNvSpPr/>
      </dsp:nvSpPr>
      <dsp:spPr>
        <a:xfrm>
          <a:off x="0" y="2524350"/>
          <a:ext cx="6628804" cy="561599"/>
        </a:xfrm>
        <a:prstGeom prst="roundRect">
          <a:avLst/>
        </a:prstGeom>
        <a:gradFill rotWithShape="0">
          <a:gsLst>
            <a:gs pos="0">
              <a:schemeClr val="accent2">
                <a:hueOff val="-1693878"/>
                <a:satOff val="8114"/>
                <a:lumOff val="7507"/>
                <a:alphaOff val="0"/>
                <a:tint val="96000"/>
                <a:lumMod val="100000"/>
              </a:schemeClr>
            </a:gs>
            <a:gs pos="78000">
              <a:schemeClr val="accent2">
                <a:hueOff val="-1693878"/>
                <a:satOff val="8114"/>
                <a:lumOff val="75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PAOE criteria/reporting</a:t>
          </a:r>
        </a:p>
      </dsp:txBody>
      <dsp:txXfrm>
        <a:off x="27415" y="2551765"/>
        <a:ext cx="6573974" cy="506769"/>
      </dsp:txXfrm>
    </dsp:sp>
    <dsp:sp modelId="{8572C267-FD70-4B80-85D6-594617CCD299}">
      <dsp:nvSpPr>
        <dsp:cNvPr id="0" name=""/>
        <dsp:cNvSpPr/>
      </dsp:nvSpPr>
      <dsp:spPr>
        <a:xfrm>
          <a:off x="0" y="3155070"/>
          <a:ext cx="6628804" cy="561599"/>
        </a:xfrm>
        <a:prstGeom prst="roundRect">
          <a:avLst/>
        </a:prstGeom>
        <a:gradFill rotWithShape="0">
          <a:gsLst>
            <a:gs pos="0">
              <a:schemeClr val="accent2">
                <a:hueOff val="-2117347"/>
                <a:satOff val="10143"/>
                <a:lumOff val="9384"/>
                <a:alphaOff val="0"/>
                <a:tint val="96000"/>
                <a:lumMod val="100000"/>
              </a:schemeClr>
            </a:gs>
            <a:gs pos="78000">
              <a:schemeClr val="accent2">
                <a:hueOff val="-2117347"/>
                <a:satOff val="10143"/>
                <a:lumOff val="93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CTTC award programs</a:t>
          </a:r>
        </a:p>
      </dsp:txBody>
      <dsp:txXfrm>
        <a:off x="27415" y="3182485"/>
        <a:ext cx="6573974" cy="506769"/>
      </dsp:txXfrm>
    </dsp:sp>
    <dsp:sp modelId="{1B2CEFEE-140F-4E94-AD24-9FFD4CD36C3E}">
      <dsp:nvSpPr>
        <dsp:cNvPr id="0" name=""/>
        <dsp:cNvSpPr/>
      </dsp:nvSpPr>
      <dsp:spPr>
        <a:xfrm>
          <a:off x="0" y="3785790"/>
          <a:ext cx="6628804" cy="561599"/>
        </a:xfrm>
        <a:prstGeom prst="roundRect">
          <a:avLst/>
        </a:prstGeom>
        <a:gradFill rotWithShape="0">
          <a:gsLst>
            <a:gs pos="0">
              <a:schemeClr val="accent2">
                <a:hueOff val="-2540817"/>
                <a:satOff val="12171"/>
                <a:lumOff val="11260"/>
                <a:alphaOff val="0"/>
                <a:tint val="96000"/>
                <a:lumMod val="100000"/>
              </a:schemeClr>
            </a:gs>
            <a:gs pos="78000">
              <a:schemeClr val="accent2">
                <a:hueOff val="-2540817"/>
                <a:satOff val="12171"/>
                <a:lumOff val="112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Refrigeration</a:t>
          </a:r>
        </a:p>
      </dsp:txBody>
      <dsp:txXfrm>
        <a:off x="27415" y="3813205"/>
        <a:ext cx="6573974" cy="506769"/>
      </dsp:txXfrm>
    </dsp:sp>
    <dsp:sp modelId="{BAC9EABD-9394-4917-B343-13FB58F3B4F5}">
      <dsp:nvSpPr>
        <dsp:cNvPr id="0" name=""/>
        <dsp:cNvSpPr/>
      </dsp:nvSpPr>
      <dsp:spPr>
        <a:xfrm>
          <a:off x="0" y="4416510"/>
          <a:ext cx="6628804" cy="56159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Questions/Answers/Evaluation</a:t>
          </a:r>
        </a:p>
      </dsp:txBody>
      <dsp:txXfrm>
        <a:off x="27415" y="4443925"/>
        <a:ext cx="6573974" cy="5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E1D2-2BA7-4A19-90A7-F04BE7DB135D}">
      <dsp:nvSpPr>
        <dsp:cNvPr id="0" name=""/>
        <dsp:cNvSpPr/>
      </dsp:nvSpPr>
      <dsp:spPr>
        <a:xfrm>
          <a:off x="0" y="3890"/>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B4B9D-1AC7-4648-99B6-0A4D2C11AA21}">
      <dsp:nvSpPr>
        <dsp:cNvPr id="0" name=""/>
        <dsp:cNvSpPr/>
      </dsp:nvSpPr>
      <dsp:spPr>
        <a:xfrm>
          <a:off x="250661" y="190332"/>
          <a:ext cx="455748" cy="455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A4DB50-D902-426D-B06D-D616F8771C5D}">
      <dsp:nvSpPr>
        <dsp:cNvPr id="0" name=""/>
        <dsp:cNvSpPr/>
      </dsp:nvSpPr>
      <dsp:spPr>
        <a:xfrm>
          <a:off x="957071" y="3890"/>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Learn how to access latest technical information</a:t>
          </a:r>
        </a:p>
      </dsp:txBody>
      <dsp:txXfrm>
        <a:off x="957071" y="3890"/>
        <a:ext cx="5671732" cy="828633"/>
      </dsp:txXfrm>
    </dsp:sp>
    <dsp:sp modelId="{E5611BEA-57A6-465A-B9F4-10F5B362167B}">
      <dsp:nvSpPr>
        <dsp:cNvPr id="0" name=""/>
        <dsp:cNvSpPr/>
      </dsp:nvSpPr>
      <dsp:spPr>
        <a:xfrm>
          <a:off x="0" y="1039682"/>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BB191-860D-490A-883A-1A907FC4D2AE}">
      <dsp:nvSpPr>
        <dsp:cNvPr id="0" name=""/>
        <dsp:cNvSpPr/>
      </dsp:nvSpPr>
      <dsp:spPr>
        <a:xfrm>
          <a:off x="250661" y="1226124"/>
          <a:ext cx="455748" cy="455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F4D361-001D-4D39-96EE-B478D9682129}">
      <dsp:nvSpPr>
        <dsp:cNvPr id="0" name=""/>
        <dsp:cNvSpPr/>
      </dsp:nvSpPr>
      <dsp:spPr>
        <a:xfrm>
          <a:off x="957071" y="1039682"/>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Develop and share knowledge of problems and solutions</a:t>
          </a:r>
        </a:p>
      </dsp:txBody>
      <dsp:txXfrm>
        <a:off x="957071" y="1039682"/>
        <a:ext cx="5671732" cy="828633"/>
      </dsp:txXfrm>
    </dsp:sp>
    <dsp:sp modelId="{A84FAA72-1EDC-42B6-9A7C-C0720D64E7D7}">
      <dsp:nvSpPr>
        <dsp:cNvPr id="0" name=""/>
        <dsp:cNvSpPr/>
      </dsp:nvSpPr>
      <dsp:spPr>
        <a:xfrm>
          <a:off x="0" y="2075473"/>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F8B363-3000-4463-8AF1-809B1A7E22EC}">
      <dsp:nvSpPr>
        <dsp:cNvPr id="0" name=""/>
        <dsp:cNvSpPr/>
      </dsp:nvSpPr>
      <dsp:spPr>
        <a:xfrm>
          <a:off x="250661" y="2261916"/>
          <a:ext cx="455748" cy="455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CC2F1C-7EFE-4ACB-908D-B3E3DE3FB037}">
      <dsp:nvSpPr>
        <dsp:cNvPr id="0" name=""/>
        <dsp:cNvSpPr/>
      </dsp:nvSpPr>
      <dsp:spPr>
        <a:xfrm>
          <a:off x="957071" y="2075473"/>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Meet members </a:t>
          </a:r>
          <a:r>
            <a:rPr lang="en-US" sz="1900" kern="1200"/>
            <a:t>and peers </a:t>
          </a:r>
          <a:r>
            <a:rPr lang="en-US" sz="1900" kern="1200" dirty="0"/>
            <a:t>in the same field</a:t>
          </a:r>
        </a:p>
      </dsp:txBody>
      <dsp:txXfrm>
        <a:off x="957071" y="2075473"/>
        <a:ext cx="5671732" cy="828633"/>
      </dsp:txXfrm>
    </dsp:sp>
    <dsp:sp modelId="{B88AA9A5-7C3D-4C94-A81C-1DF5B3A1B5B5}">
      <dsp:nvSpPr>
        <dsp:cNvPr id="0" name=""/>
        <dsp:cNvSpPr/>
      </dsp:nvSpPr>
      <dsp:spPr>
        <a:xfrm>
          <a:off x="0" y="3111265"/>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3ED3F-9C67-41CD-9719-C88469FFF05A}">
      <dsp:nvSpPr>
        <dsp:cNvPr id="0" name=""/>
        <dsp:cNvSpPr/>
      </dsp:nvSpPr>
      <dsp:spPr>
        <a:xfrm>
          <a:off x="250661" y="3297708"/>
          <a:ext cx="455748" cy="455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5AEF80-7BE9-44A9-85AB-97155D48ACE1}">
      <dsp:nvSpPr>
        <dsp:cNvPr id="0" name=""/>
        <dsp:cNvSpPr/>
      </dsp:nvSpPr>
      <dsp:spPr>
        <a:xfrm>
          <a:off x="957071" y="3111265"/>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Opportunities for leadership</a:t>
          </a:r>
        </a:p>
      </dsp:txBody>
      <dsp:txXfrm>
        <a:off x="957071" y="3111265"/>
        <a:ext cx="5671732" cy="828633"/>
      </dsp:txXfrm>
    </dsp:sp>
    <dsp:sp modelId="{1412AAAB-FE5A-425B-994C-DA8E2434247E}">
      <dsp:nvSpPr>
        <dsp:cNvPr id="0" name=""/>
        <dsp:cNvSpPr/>
      </dsp:nvSpPr>
      <dsp:spPr>
        <a:xfrm>
          <a:off x="0" y="4147057"/>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999E9F-75EC-4CD1-A973-4F3BEC1C69D5}">
      <dsp:nvSpPr>
        <dsp:cNvPr id="0" name=""/>
        <dsp:cNvSpPr/>
      </dsp:nvSpPr>
      <dsp:spPr>
        <a:xfrm>
          <a:off x="250661" y="4333499"/>
          <a:ext cx="455748" cy="455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F352E2-5F0C-44E8-9A5A-41EAFF0A30FD}">
      <dsp:nvSpPr>
        <dsp:cNvPr id="0" name=""/>
        <dsp:cNvSpPr/>
      </dsp:nvSpPr>
      <dsp:spPr>
        <a:xfrm>
          <a:off x="957071" y="4147057"/>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Fellowship, enjoyment, and fun!</a:t>
          </a:r>
        </a:p>
      </dsp:txBody>
      <dsp:txXfrm>
        <a:off x="957071" y="4147057"/>
        <a:ext cx="5671732" cy="828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F87CB-9E21-410E-87B0-13EA8D4913A6}">
      <dsp:nvSpPr>
        <dsp:cNvPr id="0" name=""/>
        <dsp:cNvSpPr/>
      </dsp:nvSpPr>
      <dsp:spPr>
        <a:xfrm>
          <a:off x="1538994" y="52097"/>
          <a:ext cx="865834" cy="8658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C76E4-6640-4A84-9476-21B4959B6778}">
      <dsp:nvSpPr>
        <dsp:cNvPr id="0" name=""/>
        <dsp:cNvSpPr/>
      </dsp:nvSpPr>
      <dsp:spPr>
        <a:xfrm>
          <a:off x="1720819" y="233922"/>
          <a:ext cx="502184" cy="5021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C35267-4954-49DB-92A6-606C8BDF643E}">
      <dsp:nvSpPr>
        <dsp:cNvPr id="0" name=""/>
        <dsp:cNvSpPr/>
      </dsp:nvSpPr>
      <dsp:spPr>
        <a:xfrm>
          <a:off x="2590365" y="52097"/>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Schedule consistent meeting dates and times</a:t>
          </a:r>
        </a:p>
      </dsp:txBody>
      <dsp:txXfrm>
        <a:off x="2590365" y="52097"/>
        <a:ext cx="2040895" cy="865834"/>
      </dsp:txXfrm>
    </dsp:sp>
    <dsp:sp modelId="{9577DFB5-0682-4EA6-BEDF-58E5A632D399}">
      <dsp:nvSpPr>
        <dsp:cNvPr id="0" name=""/>
        <dsp:cNvSpPr/>
      </dsp:nvSpPr>
      <dsp:spPr>
        <a:xfrm>
          <a:off x="4986871" y="52097"/>
          <a:ext cx="865834" cy="8658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60316-853E-4181-B486-34EB9C201CB4}">
      <dsp:nvSpPr>
        <dsp:cNvPr id="0" name=""/>
        <dsp:cNvSpPr/>
      </dsp:nvSpPr>
      <dsp:spPr>
        <a:xfrm>
          <a:off x="5168697" y="233922"/>
          <a:ext cx="502184" cy="5021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F5D51C-49D7-4BA0-88DE-D8EDF48A1514}">
      <dsp:nvSpPr>
        <dsp:cNvPr id="0" name=""/>
        <dsp:cNvSpPr/>
      </dsp:nvSpPr>
      <dsp:spPr>
        <a:xfrm>
          <a:off x="6038242" y="52097"/>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Provide a convenient location</a:t>
          </a:r>
        </a:p>
      </dsp:txBody>
      <dsp:txXfrm>
        <a:off x="6038242" y="52097"/>
        <a:ext cx="2040895" cy="865834"/>
      </dsp:txXfrm>
    </dsp:sp>
    <dsp:sp modelId="{D39ECE3D-4D9A-4B49-A6E2-5F173983A3C6}">
      <dsp:nvSpPr>
        <dsp:cNvPr id="0" name=""/>
        <dsp:cNvSpPr/>
      </dsp:nvSpPr>
      <dsp:spPr>
        <a:xfrm>
          <a:off x="1538994" y="1613823"/>
          <a:ext cx="865834" cy="8658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433377-A792-4B17-A678-B8FD04BF7088}">
      <dsp:nvSpPr>
        <dsp:cNvPr id="0" name=""/>
        <dsp:cNvSpPr/>
      </dsp:nvSpPr>
      <dsp:spPr>
        <a:xfrm>
          <a:off x="1720819" y="1795648"/>
          <a:ext cx="502184" cy="5021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875A36-C6E9-4602-85F6-1DB6D0813432}">
      <dsp:nvSpPr>
        <dsp:cNvPr id="0" name=""/>
        <dsp:cNvSpPr/>
      </dsp:nvSpPr>
      <dsp:spPr>
        <a:xfrm>
          <a:off x="2590365" y="1613823"/>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adequate space for audience</a:t>
          </a:r>
        </a:p>
      </dsp:txBody>
      <dsp:txXfrm>
        <a:off x="2590365" y="1613823"/>
        <a:ext cx="2040895" cy="865834"/>
      </dsp:txXfrm>
    </dsp:sp>
    <dsp:sp modelId="{CA6B650D-77FF-4537-B6C5-150A99F03EF6}">
      <dsp:nvSpPr>
        <dsp:cNvPr id="0" name=""/>
        <dsp:cNvSpPr/>
      </dsp:nvSpPr>
      <dsp:spPr>
        <a:xfrm>
          <a:off x="4986871" y="1613823"/>
          <a:ext cx="865834" cy="8658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35467-A9EA-40C3-979A-3936EA724076}">
      <dsp:nvSpPr>
        <dsp:cNvPr id="0" name=""/>
        <dsp:cNvSpPr/>
      </dsp:nvSpPr>
      <dsp:spPr>
        <a:xfrm>
          <a:off x="5168697" y="1795648"/>
          <a:ext cx="502184" cy="5021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1B65BD-B9E0-4E3E-8CB9-3EB239A255D1}">
      <dsp:nvSpPr>
        <dsp:cNvPr id="0" name=""/>
        <dsp:cNvSpPr/>
      </dsp:nvSpPr>
      <dsp:spPr>
        <a:xfrm>
          <a:off x="6038242" y="1613823"/>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Check out audio/visual and lighting control equipment in advance</a:t>
          </a:r>
        </a:p>
      </dsp:txBody>
      <dsp:txXfrm>
        <a:off x="6038242" y="1613823"/>
        <a:ext cx="2040895" cy="865834"/>
      </dsp:txXfrm>
    </dsp:sp>
    <dsp:sp modelId="{91ED0829-5753-4450-9967-EBDCD0B90DC4}">
      <dsp:nvSpPr>
        <dsp:cNvPr id="0" name=""/>
        <dsp:cNvSpPr/>
      </dsp:nvSpPr>
      <dsp:spPr>
        <a:xfrm>
          <a:off x="1538994" y="3175550"/>
          <a:ext cx="865834" cy="86583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CA6E6-142A-44AE-8476-D9E3129F6741}">
      <dsp:nvSpPr>
        <dsp:cNvPr id="0" name=""/>
        <dsp:cNvSpPr/>
      </dsp:nvSpPr>
      <dsp:spPr>
        <a:xfrm>
          <a:off x="1720819" y="3357375"/>
          <a:ext cx="502184" cy="5021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9E46F1-5F0A-4AC8-BA80-2E157005BD0A}">
      <dsp:nvSpPr>
        <dsp:cNvPr id="0" name=""/>
        <dsp:cNvSpPr/>
      </dsp:nvSpPr>
      <dsp:spPr>
        <a:xfrm>
          <a:off x="2590365" y="3175550"/>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adequate climate control system and good lighting</a:t>
          </a:r>
        </a:p>
      </dsp:txBody>
      <dsp:txXfrm>
        <a:off x="2590365" y="3175550"/>
        <a:ext cx="2040895" cy="865834"/>
      </dsp:txXfrm>
    </dsp:sp>
    <dsp:sp modelId="{A3892CBF-9424-4A3F-92FE-5EAE47C4E76D}">
      <dsp:nvSpPr>
        <dsp:cNvPr id="0" name=""/>
        <dsp:cNvSpPr/>
      </dsp:nvSpPr>
      <dsp:spPr>
        <a:xfrm>
          <a:off x="4986871" y="3175550"/>
          <a:ext cx="865834" cy="8658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B5FB7-96B7-4C73-AA82-36CB6E706260}">
      <dsp:nvSpPr>
        <dsp:cNvPr id="0" name=""/>
        <dsp:cNvSpPr/>
      </dsp:nvSpPr>
      <dsp:spPr>
        <a:xfrm>
          <a:off x="5168697" y="3357375"/>
          <a:ext cx="502184" cy="5021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A6CF08-DEDE-4266-B961-424DB2235120}">
      <dsp:nvSpPr>
        <dsp:cNvPr id="0" name=""/>
        <dsp:cNvSpPr/>
      </dsp:nvSpPr>
      <dsp:spPr>
        <a:xfrm>
          <a:off x="6038242" y="3175550"/>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unobstructed views to speaker/podium</a:t>
          </a:r>
        </a:p>
      </dsp:txBody>
      <dsp:txXfrm>
        <a:off x="6038242" y="3175550"/>
        <a:ext cx="2040895" cy="865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FC0BB-0172-43B1-B6AC-BF2678B9649C}">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59172-F1C4-4D38-BCF5-38CAB4AF0FB8}">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D74F8F-2810-4016-84F7-2F8030F5C0E1}">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Your CTTC Regional Vice Chair</a:t>
          </a:r>
        </a:p>
      </dsp:txBody>
      <dsp:txXfrm>
        <a:off x="1209819" y="2066"/>
        <a:ext cx="5418984" cy="1047462"/>
      </dsp:txXfrm>
    </dsp:sp>
    <dsp:sp modelId="{923169DD-0625-4A85-A17A-2A68DE075F51}">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37623-D830-4976-846B-0433841178D0}">
      <dsp:nvSpPr>
        <dsp:cNvPr id="0" name=""/>
        <dsp:cNvSpPr/>
      </dsp:nvSpPr>
      <dsp:spPr>
        <a:xfrm>
          <a:off x="316857" y="1547074"/>
          <a:ext cx="576104" cy="5761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BD857C-7ABF-440F-92DB-FDF600F7EBFE}">
      <dsp:nvSpPr>
        <dsp:cNvPr id="0" name=""/>
        <dsp:cNvSpPr/>
      </dsp:nvSpPr>
      <dsp:spPr>
        <a:xfrm>
          <a:off x="1209819" y="1311395"/>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Rhiannon Masterson – ASHRAE Chapter Programs Manager</a:t>
          </a:r>
        </a:p>
      </dsp:txBody>
      <dsp:txXfrm>
        <a:off x="1209819" y="1311395"/>
        <a:ext cx="2982961" cy="1047462"/>
      </dsp:txXfrm>
    </dsp:sp>
    <dsp:sp modelId="{D409EE61-2FDD-4C6B-AE31-9DA7BF1CD66F}">
      <dsp:nvSpPr>
        <dsp:cNvPr id="0" name=""/>
        <dsp:cNvSpPr/>
      </dsp:nvSpPr>
      <dsp:spPr>
        <a:xfrm>
          <a:off x="4192781" y="1311395"/>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3"/>
            </a:rPr>
            <a:t>chapterprograms@ashrae.org</a:t>
          </a:r>
          <a:endParaRPr lang="en-US" sz="1100" kern="1200"/>
        </a:p>
      </dsp:txBody>
      <dsp:txXfrm>
        <a:off x="4192781" y="1311395"/>
        <a:ext cx="2436022" cy="1047462"/>
      </dsp:txXfrm>
    </dsp:sp>
    <dsp:sp modelId="{206E5D24-210A-40D6-8F77-4E2926A6493F}">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5CC4F-3D06-4F41-999E-A1C62AD3B617}">
      <dsp:nvSpPr>
        <dsp:cNvPr id="0" name=""/>
        <dsp:cNvSpPr/>
      </dsp:nvSpPr>
      <dsp:spPr>
        <a:xfrm>
          <a:off x="316857" y="2856402"/>
          <a:ext cx="576104" cy="57610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016672-0B9E-4A83-8C8A-7B03B44FAF2B}">
      <dsp:nvSpPr>
        <dsp:cNvPr id="0" name=""/>
        <dsp:cNvSpPr/>
      </dsp:nvSpPr>
      <dsp:spPr>
        <a:xfrm>
          <a:off x="1209819" y="2620723"/>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CTTC webpage</a:t>
          </a:r>
        </a:p>
      </dsp:txBody>
      <dsp:txXfrm>
        <a:off x="1209819" y="2620723"/>
        <a:ext cx="2982961" cy="1047462"/>
      </dsp:txXfrm>
    </dsp:sp>
    <dsp:sp modelId="{B5F5FD1B-2F80-4DAC-8F40-EC0A598E6C8B}">
      <dsp:nvSpPr>
        <dsp:cNvPr id="0" name=""/>
        <dsp:cNvSpPr/>
      </dsp:nvSpPr>
      <dsp:spPr>
        <a:xfrm>
          <a:off x="4192781" y="2620723"/>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6"/>
            </a:rPr>
            <a:t>www.ashrae.org/cttc</a:t>
          </a:r>
          <a:endParaRPr lang="en-US" sz="1100" kern="1200"/>
        </a:p>
      </dsp:txBody>
      <dsp:txXfrm>
        <a:off x="4192781" y="2620723"/>
        <a:ext cx="2436022" cy="1047462"/>
      </dsp:txXfrm>
    </dsp:sp>
    <dsp:sp modelId="{C9BAF665-3A58-4F0D-84E7-9F770A7B037A}">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0B421-4246-4556-96E4-35126E6AC44C}">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DA4CC0-A4E4-41CF-BFF5-E568CC696972}">
      <dsp:nvSpPr>
        <dsp:cNvPr id="0" name=""/>
        <dsp:cNvSpPr/>
      </dsp:nvSpPr>
      <dsp:spPr>
        <a:xfrm>
          <a:off x="1209819" y="3930051"/>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Manual of Chapter Operations (MCO)</a:t>
          </a:r>
        </a:p>
      </dsp:txBody>
      <dsp:txXfrm>
        <a:off x="1209819" y="3930051"/>
        <a:ext cx="2982961" cy="1047462"/>
      </dsp:txXfrm>
    </dsp:sp>
    <dsp:sp modelId="{977010FE-8BE7-4724-A87B-C7464865A893}">
      <dsp:nvSpPr>
        <dsp:cNvPr id="0" name=""/>
        <dsp:cNvSpPr/>
      </dsp:nvSpPr>
      <dsp:spPr>
        <a:xfrm>
          <a:off x="4192781" y="3930051"/>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9"/>
            </a:rPr>
            <a:t>www.ashrae.org</a:t>
          </a:r>
          <a:r>
            <a:rPr lang="en-US" sz="1100" kern="1200"/>
            <a:t> </a:t>
          </a:r>
        </a:p>
      </dsp:txBody>
      <dsp:txXfrm>
        <a:off x="4192781" y="3930051"/>
        <a:ext cx="2436022" cy="1047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B08C0-4F64-454B-A5B3-6427CD1924F1}" type="datetimeFigureOut">
              <a:rPr lang="en-US" smtClean="0"/>
              <a:t>6/20/2025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9E36F-70AF-4D26-A902-3D31186D8AA4}" type="slidenum">
              <a:rPr lang="en-US" smtClean="0"/>
              <a:t>‹#›</a:t>
            </a:fld>
            <a:endParaRPr lang="en-US"/>
          </a:p>
        </p:txBody>
      </p:sp>
    </p:spTree>
    <p:extLst>
      <p:ext uri="{BB962C8B-B14F-4D97-AF65-F5344CB8AC3E}">
        <p14:creationId xmlns:p14="http://schemas.microsoft.com/office/powerpoint/2010/main" val="195037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1</a:t>
            </a:fld>
            <a:endParaRPr lang="en-US"/>
          </a:p>
        </p:txBody>
      </p:sp>
    </p:spTree>
    <p:extLst>
      <p:ext uri="{BB962C8B-B14F-4D97-AF65-F5344CB8AC3E}">
        <p14:creationId xmlns:p14="http://schemas.microsoft.com/office/powerpoint/2010/main" val="266838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The primary rules for good and effective programs are to avoid each of these discussion topics. This includes commercialism and specifically company logos and names on presentations beyond the introductory slide.</a:t>
            </a:r>
          </a:p>
          <a:p>
            <a:pPr defTabSz="923925">
              <a:spcBef>
                <a:spcPct val="0"/>
              </a:spcBef>
            </a:pPr>
            <a:r>
              <a:rPr kumimoji="0" lang="en-US" sz="1200" dirty="0"/>
              <a:t>The first two items are fairly self explanatory. “Trade” is not as well understood. If you have trouble explaining this then you may want to delete that line. I have added “Commercialism” as it seems to fit here as well if we are stating Do’s and Don’ts.</a:t>
            </a:r>
          </a:p>
        </p:txBody>
      </p:sp>
      <p:sp>
        <p:nvSpPr>
          <p:cNvPr id="4" name="Slide Number Placeholder 3"/>
          <p:cNvSpPr>
            <a:spLocks noGrp="1"/>
          </p:cNvSpPr>
          <p:nvPr>
            <p:ph type="sldNum" sz="quarter" idx="5"/>
          </p:nvPr>
        </p:nvSpPr>
        <p:spPr/>
        <p:txBody>
          <a:bodyPr/>
          <a:lstStyle/>
          <a:p>
            <a:fld id="{6BD9E36F-70AF-4D26-A902-3D31186D8AA4}" type="slidenum">
              <a:rPr lang="en-US" smtClean="0"/>
              <a:t>14</a:t>
            </a:fld>
            <a:endParaRPr lang="en-US"/>
          </a:p>
        </p:txBody>
      </p:sp>
    </p:spTree>
    <p:extLst>
      <p:ext uri="{BB962C8B-B14F-4D97-AF65-F5344CB8AC3E}">
        <p14:creationId xmlns:p14="http://schemas.microsoft.com/office/powerpoint/2010/main" val="213469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is a good time to discuss this policy. IT IS APPROPRIATE TO ALLOW A SPEAKER TO USE THEIR COMPANY NAME AND LOGO ON THE INTRODUCTORY SLIDE, BUT NOT AFTERWARDS. BE SURE THE SPEAKER CLEARLY UNDERSTANDS THIS AND DO NOT BE BASHFUL ABOUT IT. THIS IS THE BIGGEST TURN OFF TO MEMBERS WHO ATTEND MEETINGS.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presentations MUST be viewed by the CTTC Chair prior to presentation to membership to ensure compliance with the Commercialism Policy and Guidelines.</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dirty="0"/>
          </a:p>
        </p:txBody>
      </p:sp>
      <p:sp>
        <p:nvSpPr>
          <p:cNvPr id="4" name="Slide Number Placeholder 3"/>
          <p:cNvSpPr>
            <a:spLocks noGrp="1"/>
          </p:cNvSpPr>
          <p:nvPr>
            <p:ph type="sldNum" sz="quarter" idx="5"/>
          </p:nvPr>
        </p:nvSpPr>
        <p:spPr/>
        <p:txBody>
          <a:bodyPr/>
          <a:lstStyle/>
          <a:p>
            <a:fld id="{6BD9E36F-70AF-4D26-A902-3D31186D8AA4}" type="slidenum">
              <a:rPr lang="en-US" smtClean="0"/>
              <a:t>15</a:t>
            </a:fld>
            <a:endParaRPr lang="en-US"/>
          </a:p>
        </p:txBody>
      </p:sp>
    </p:spTree>
    <p:extLst>
      <p:ext uri="{BB962C8B-B14F-4D97-AF65-F5344CB8AC3E}">
        <p14:creationId xmlns:p14="http://schemas.microsoft.com/office/powerpoint/2010/main" val="126709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16</a:t>
            </a:fld>
            <a:endParaRPr lang="en-US"/>
          </a:p>
        </p:txBody>
      </p:sp>
    </p:spTree>
    <p:extLst>
      <p:ext uri="{BB962C8B-B14F-4D97-AF65-F5344CB8AC3E}">
        <p14:creationId xmlns:p14="http://schemas.microsoft.com/office/powerpoint/2010/main" val="44882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illustrates general criteria to be considered in regard to appropriate meeting locations/facilities. The text was revised to make it easier to discuss directly from the slide.</a:t>
            </a:r>
          </a:p>
        </p:txBody>
      </p:sp>
      <p:sp>
        <p:nvSpPr>
          <p:cNvPr id="4" name="Slide Number Placeholder 3"/>
          <p:cNvSpPr>
            <a:spLocks noGrp="1"/>
          </p:cNvSpPr>
          <p:nvPr>
            <p:ph type="sldNum" sz="quarter" idx="5"/>
          </p:nvPr>
        </p:nvSpPr>
        <p:spPr/>
        <p:txBody>
          <a:bodyPr/>
          <a:lstStyle/>
          <a:p>
            <a:fld id="{6BD9E36F-70AF-4D26-A902-3D31186D8AA4}" type="slidenum">
              <a:rPr lang="en-US" smtClean="0"/>
              <a:t>17</a:t>
            </a:fld>
            <a:endParaRPr lang="en-US"/>
          </a:p>
        </p:txBody>
      </p:sp>
    </p:spTree>
    <p:extLst>
      <p:ext uri="{BB962C8B-B14F-4D97-AF65-F5344CB8AC3E}">
        <p14:creationId xmlns:p14="http://schemas.microsoft.com/office/powerpoint/2010/main" val="130978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describes the proper protocol to follow in regard to each program speaker. Be mindful of the fact that the speaker is taking time out of their own schedule to make a presentation to your Chapter. They should be treated as an honored guest. Be sure to get their biography for use in the newsletter write-up before the meeting and for the introduction at the meeting. Advise the speaker on your expectations in regard to mix of audience expected, room size, program length (actual time you expect the speaker to talk), directions to meeting location if someone is not helping the speaker with ground transportation needs (I highly encourage you to offer this assistance; someone else can actually do this for you, possibly a Chapter member who it is relatively convenient to pick up the speaker at the airport if they fly in), and ASHRAE’s policy on Commercialism (more detail to follow). Be sure to give a ride back to the airport as well. Cover the meal costs of speakers; this is much appreciated by them. Be sure to thank the speaker at the conclusion of the meeting program and follow up with a short memo with a personal touch on how well they were appreciated. If they were not well received you may want to call instead, but you should always give them feedback on their performance.</a:t>
            </a:r>
          </a:p>
        </p:txBody>
      </p:sp>
      <p:sp>
        <p:nvSpPr>
          <p:cNvPr id="4" name="Slide Number Placeholder 3"/>
          <p:cNvSpPr>
            <a:spLocks noGrp="1"/>
          </p:cNvSpPr>
          <p:nvPr>
            <p:ph type="sldNum" sz="quarter" idx="5"/>
          </p:nvPr>
        </p:nvSpPr>
        <p:spPr/>
        <p:txBody>
          <a:bodyPr/>
          <a:lstStyle/>
          <a:p>
            <a:fld id="{6BD9E36F-70AF-4D26-A902-3D31186D8AA4}" type="slidenum">
              <a:rPr lang="en-US" smtClean="0"/>
              <a:t>18</a:t>
            </a:fld>
            <a:endParaRPr lang="en-US"/>
          </a:p>
        </p:txBody>
      </p:sp>
    </p:spTree>
    <p:extLst>
      <p:ext uri="{BB962C8B-B14F-4D97-AF65-F5344CB8AC3E}">
        <p14:creationId xmlns:p14="http://schemas.microsoft.com/office/powerpoint/2010/main" val="3776356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illustrates some of the basic things a Programs Chair should do each month to ensure that Chapter members are well informed about upcoming programs, to get feedback on the quality of these presentations, and to forward that feedback to the RVC. </a:t>
            </a:r>
          </a:p>
        </p:txBody>
      </p:sp>
      <p:sp>
        <p:nvSpPr>
          <p:cNvPr id="4" name="Slide Number Placeholder 3"/>
          <p:cNvSpPr>
            <a:spLocks noGrp="1"/>
          </p:cNvSpPr>
          <p:nvPr>
            <p:ph type="sldNum" sz="quarter" idx="5"/>
          </p:nvPr>
        </p:nvSpPr>
        <p:spPr/>
        <p:txBody>
          <a:bodyPr/>
          <a:lstStyle/>
          <a:p>
            <a:fld id="{6BD9E36F-70AF-4D26-A902-3D31186D8AA4}" type="slidenum">
              <a:rPr lang="en-US" smtClean="0"/>
              <a:t>19</a:t>
            </a:fld>
            <a:endParaRPr lang="en-US"/>
          </a:p>
        </p:txBody>
      </p:sp>
    </p:spTree>
    <p:extLst>
      <p:ext uri="{BB962C8B-B14F-4D97-AF65-F5344CB8AC3E}">
        <p14:creationId xmlns:p14="http://schemas.microsoft.com/office/powerpoint/2010/main" val="12638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Here are examples of proven successful program types. This is a good opportunity to have some Chapters discuss examples of these different type of meetings. However, there are two summary slides on monthly programs with details to be covered on later slides. As an alternate you could review the later slides and use them as your talking notes for these two slides; your choice. As such avoid too detailed discussion here unless you delete the later slides.</a:t>
            </a:r>
          </a:p>
        </p:txBody>
      </p:sp>
      <p:sp>
        <p:nvSpPr>
          <p:cNvPr id="4" name="Slide Number Placeholder 3"/>
          <p:cNvSpPr>
            <a:spLocks noGrp="1"/>
          </p:cNvSpPr>
          <p:nvPr>
            <p:ph type="sldNum" sz="quarter" idx="5"/>
          </p:nvPr>
        </p:nvSpPr>
        <p:spPr/>
        <p:txBody>
          <a:bodyPr/>
          <a:lstStyle/>
          <a:p>
            <a:fld id="{6BD9E36F-70AF-4D26-A902-3D31186D8AA4}" type="slidenum">
              <a:rPr lang="en-US" smtClean="0"/>
              <a:t>21</a:t>
            </a:fld>
            <a:endParaRPr lang="en-US"/>
          </a:p>
        </p:txBody>
      </p:sp>
    </p:spTree>
    <p:extLst>
      <p:ext uri="{BB962C8B-B14F-4D97-AF65-F5344CB8AC3E}">
        <p14:creationId xmlns:p14="http://schemas.microsoft.com/office/powerpoint/2010/main" val="3397378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Examples of Technical Talks. </a:t>
            </a:r>
          </a:p>
        </p:txBody>
      </p:sp>
      <p:sp>
        <p:nvSpPr>
          <p:cNvPr id="4" name="Slide Number Placeholder 3"/>
          <p:cNvSpPr>
            <a:spLocks noGrp="1"/>
          </p:cNvSpPr>
          <p:nvPr>
            <p:ph type="sldNum" sz="quarter" idx="5"/>
          </p:nvPr>
        </p:nvSpPr>
        <p:spPr/>
        <p:txBody>
          <a:bodyPr/>
          <a:lstStyle/>
          <a:p>
            <a:fld id="{6BD9E36F-70AF-4D26-A902-3D31186D8AA4}" type="slidenum">
              <a:rPr lang="en-US" smtClean="0"/>
              <a:t>22</a:t>
            </a:fld>
            <a:endParaRPr lang="en-US"/>
          </a:p>
        </p:txBody>
      </p:sp>
    </p:spTree>
    <p:extLst>
      <p:ext uri="{BB962C8B-B14F-4D97-AF65-F5344CB8AC3E}">
        <p14:creationId xmlns:p14="http://schemas.microsoft.com/office/powerpoint/2010/main" val="313054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 of Panel Discussion members; I suggest limiting to about 4 people. If promoted properly, these can quadruple attendance. </a:t>
            </a:r>
          </a:p>
        </p:txBody>
      </p:sp>
      <p:sp>
        <p:nvSpPr>
          <p:cNvPr id="4" name="Slide Number Placeholder 3"/>
          <p:cNvSpPr>
            <a:spLocks noGrp="1"/>
          </p:cNvSpPr>
          <p:nvPr>
            <p:ph type="sldNum" sz="quarter" idx="5"/>
          </p:nvPr>
        </p:nvSpPr>
        <p:spPr/>
        <p:txBody>
          <a:bodyPr/>
          <a:lstStyle/>
          <a:p>
            <a:fld id="{6BD9E36F-70AF-4D26-A902-3D31186D8AA4}" type="slidenum">
              <a:rPr lang="en-US" smtClean="0"/>
              <a:t>23</a:t>
            </a:fld>
            <a:endParaRPr lang="en-US"/>
          </a:p>
        </p:txBody>
      </p:sp>
    </p:spTree>
    <p:extLst>
      <p:ext uri="{BB962C8B-B14F-4D97-AF65-F5344CB8AC3E}">
        <p14:creationId xmlns:p14="http://schemas.microsoft.com/office/powerpoint/2010/main" val="892153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field trips. Let others tell their success stories</a:t>
            </a:r>
            <a:r>
              <a:rPr kumimoji="0" lang="en-US" sz="2000" dirty="0"/>
              <a:t>.</a:t>
            </a:r>
          </a:p>
        </p:txBody>
      </p:sp>
      <p:sp>
        <p:nvSpPr>
          <p:cNvPr id="4" name="Slide Number Placeholder 3"/>
          <p:cNvSpPr>
            <a:spLocks noGrp="1"/>
          </p:cNvSpPr>
          <p:nvPr>
            <p:ph type="sldNum" sz="quarter" idx="5"/>
          </p:nvPr>
        </p:nvSpPr>
        <p:spPr/>
        <p:txBody>
          <a:bodyPr/>
          <a:lstStyle/>
          <a:p>
            <a:fld id="{6BD9E36F-70AF-4D26-A902-3D31186D8AA4}" type="slidenum">
              <a:rPr lang="en-US" smtClean="0"/>
              <a:t>24</a:t>
            </a:fld>
            <a:endParaRPr lang="en-US"/>
          </a:p>
        </p:txBody>
      </p:sp>
    </p:spTree>
    <p:extLst>
      <p:ext uri="{BB962C8B-B14F-4D97-AF65-F5344CB8AC3E}">
        <p14:creationId xmlns:p14="http://schemas.microsoft.com/office/powerpoint/2010/main" val="86907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2</a:t>
            </a:fld>
            <a:endParaRPr lang="en-US"/>
          </a:p>
        </p:txBody>
      </p:sp>
    </p:spTree>
    <p:extLst>
      <p:ext uri="{BB962C8B-B14F-4D97-AF65-F5344CB8AC3E}">
        <p14:creationId xmlns:p14="http://schemas.microsoft.com/office/powerpoint/2010/main" val="1988198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Conducting Seminars, half day type, dove-tailed into a meeting program can be as successful as joint meetings. I suggest including the meeting meal cost in the cost for the seminar so that seminar attendees will stay for the meeting as well. Many people that will attend a seminar will not regularly attend meetings.</a:t>
            </a:r>
          </a:p>
        </p:txBody>
      </p:sp>
      <p:sp>
        <p:nvSpPr>
          <p:cNvPr id="4" name="Slide Number Placeholder 3"/>
          <p:cNvSpPr>
            <a:spLocks noGrp="1"/>
          </p:cNvSpPr>
          <p:nvPr>
            <p:ph type="sldNum" sz="quarter" idx="5"/>
          </p:nvPr>
        </p:nvSpPr>
        <p:spPr/>
        <p:txBody>
          <a:bodyPr/>
          <a:lstStyle/>
          <a:p>
            <a:fld id="{6BD9E36F-70AF-4D26-A902-3D31186D8AA4}" type="slidenum">
              <a:rPr lang="en-US" smtClean="0"/>
              <a:t>25</a:t>
            </a:fld>
            <a:endParaRPr lang="en-US"/>
          </a:p>
        </p:txBody>
      </p:sp>
    </p:spTree>
    <p:extLst>
      <p:ext uri="{BB962C8B-B14F-4D97-AF65-F5344CB8AC3E}">
        <p14:creationId xmlns:p14="http://schemas.microsoft.com/office/powerpoint/2010/main" val="216538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research talks. Having a research firm or University research team report on the results of an ASHRAE research project can be quite informing. Research by others on items of interest to ASHRAE works as well. Do not let a Research Promotion Chair just present a long list of ASHRAE project topics for a program or use the entire meeting to solicit donations.</a:t>
            </a:r>
          </a:p>
        </p:txBody>
      </p:sp>
      <p:sp>
        <p:nvSpPr>
          <p:cNvPr id="4" name="Slide Number Placeholder 3"/>
          <p:cNvSpPr>
            <a:spLocks noGrp="1"/>
          </p:cNvSpPr>
          <p:nvPr>
            <p:ph type="sldNum" sz="quarter" idx="5"/>
          </p:nvPr>
        </p:nvSpPr>
        <p:spPr/>
        <p:txBody>
          <a:bodyPr/>
          <a:lstStyle/>
          <a:p>
            <a:fld id="{6BD9E36F-70AF-4D26-A902-3D31186D8AA4}" type="slidenum">
              <a:rPr lang="en-US" smtClean="0"/>
              <a:t>26</a:t>
            </a:fld>
            <a:endParaRPr lang="en-US"/>
          </a:p>
        </p:txBody>
      </p:sp>
    </p:spTree>
    <p:extLst>
      <p:ext uri="{BB962C8B-B14F-4D97-AF65-F5344CB8AC3E}">
        <p14:creationId xmlns:p14="http://schemas.microsoft.com/office/powerpoint/2010/main" val="2364087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Your imagination can go to work  here. Think of a joint engineer and Architectural Society meeting, other Engineering Societies, Contractor Organizations, Building Owners, etc. Again, without good promotion, none of these will be successful. </a:t>
            </a:r>
          </a:p>
        </p:txBody>
      </p:sp>
      <p:sp>
        <p:nvSpPr>
          <p:cNvPr id="4" name="Slide Number Placeholder 3"/>
          <p:cNvSpPr>
            <a:spLocks noGrp="1"/>
          </p:cNvSpPr>
          <p:nvPr>
            <p:ph type="sldNum" sz="quarter" idx="5"/>
          </p:nvPr>
        </p:nvSpPr>
        <p:spPr/>
        <p:txBody>
          <a:bodyPr/>
          <a:lstStyle/>
          <a:p>
            <a:fld id="{6BD9E36F-70AF-4D26-A902-3D31186D8AA4}" type="slidenum">
              <a:rPr lang="en-US" smtClean="0"/>
              <a:t>27</a:t>
            </a:fld>
            <a:endParaRPr lang="en-US"/>
          </a:p>
        </p:txBody>
      </p:sp>
    </p:spTree>
    <p:extLst>
      <p:ext uri="{BB962C8B-B14F-4D97-AF65-F5344CB8AC3E}">
        <p14:creationId xmlns:p14="http://schemas.microsoft.com/office/powerpoint/2010/main" val="3658451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dirty="0"/>
              <a:t>Product shows are less common than they used to be at Chapter meetings, but some Chapters have long traditions in having them. Here is the criteria for Product Shows should you have them. </a:t>
            </a:r>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28</a:t>
            </a:fld>
            <a:endParaRPr lang="en-US"/>
          </a:p>
        </p:txBody>
      </p:sp>
    </p:spTree>
    <p:extLst>
      <p:ext uri="{BB962C8B-B14F-4D97-AF65-F5344CB8AC3E}">
        <p14:creationId xmlns:p14="http://schemas.microsoft.com/office/powerpoint/2010/main" val="1425550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Coordinate these efforts with your Chapter Student Activities Chair. Ask your student members for ideas on programs of interest to them.</a:t>
            </a:r>
          </a:p>
        </p:txBody>
      </p:sp>
      <p:sp>
        <p:nvSpPr>
          <p:cNvPr id="4" name="Slide Number Placeholder 3"/>
          <p:cNvSpPr>
            <a:spLocks noGrp="1"/>
          </p:cNvSpPr>
          <p:nvPr>
            <p:ph type="sldNum" sz="quarter" idx="5"/>
          </p:nvPr>
        </p:nvSpPr>
        <p:spPr/>
        <p:txBody>
          <a:bodyPr/>
          <a:lstStyle/>
          <a:p>
            <a:fld id="{6BD9E36F-70AF-4D26-A902-3D31186D8AA4}" type="slidenum">
              <a:rPr lang="en-US" smtClean="0"/>
              <a:t>29</a:t>
            </a:fld>
            <a:endParaRPr lang="en-US"/>
          </a:p>
        </p:txBody>
      </p:sp>
    </p:spTree>
    <p:extLst>
      <p:ext uri="{BB962C8B-B14F-4D97-AF65-F5344CB8AC3E}">
        <p14:creationId xmlns:p14="http://schemas.microsoft.com/office/powerpoint/2010/main" val="3535958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Examples of non-technical programs. For Research Promotion nights I suggest you have your RP</a:t>
            </a:r>
            <a:r>
              <a:rPr kumimoji="0" lang="en-US" sz="1200" baseline="0" dirty="0"/>
              <a:t> </a:t>
            </a:r>
            <a:r>
              <a:rPr kumimoji="0" lang="en-US" sz="1200" dirty="0"/>
              <a:t>Chair highlight a few funded Research project descriptions (just a few or it will get boring) and to make a ceremony out of recognizing your honor roll and higher RP contributors, especially the major contributors.</a:t>
            </a:r>
          </a:p>
          <a:p>
            <a:pPr defTabSz="923925">
              <a:spcBef>
                <a:spcPct val="0"/>
              </a:spcBef>
            </a:pPr>
            <a:endParaRPr kumimoji="0" lang="en-US" sz="1200" dirty="0"/>
          </a:p>
          <a:p>
            <a:pPr defTabSz="923925">
              <a:spcBef>
                <a:spcPct val="0"/>
              </a:spcBef>
            </a:pPr>
            <a:r>
              <a:rPr kumimoji="0" lang="en-US" sz="1200" dirty="0"/>
              <a:t>Sometimes local facilities personnel can provide their perspective on dealing with construction issues, engineers, architects and contractors.</a:t>
            </a:r>
          </a:p>
          <a:p>
            <a:pPr defTabSz="923925">
              <a:spcBef>
                <a:spcPct val="0"/>
              </a:spcBef>
            </a:pPr>
            <a:endParaRPr kumimoji="0" lang="en-US" sz="1200" dirty="0"/>
          </a:p>
          <a:p>
            <a:pPr defTabSz="923925">
              <a:spcBef>
                <a:spcPct val="0"/>
              </a:spcBef>
            </a:pPr>
            <a:r>
              <a:rPr kumimoji="0" lang="en-US" sz="1200" dirty="0"/>
              <a:t>An occasional meeting to help teach people skills or other managerial/leadership skills is a good change of pace. Carefully select speakers for these topics.</a:t>
            </a:r>
          </a:p>
        </p:txBody>
      </p:sp>
      <p:sp>
        <p:nvSpPr>
          <p:cNvPr id="4" name="Slide Number Placeholder 3"/>
          <p:cNvSpPr>
            <a:spLocks noGrp="1"/>
          </p:cNvSpPr>
          <p:nvPr>
            <p:ph type="sldNum" sz="quarter" idx="5"/>
          </p:nvPr>
        </p:nvSpPr>
        <p:spPr/>
        <p:txBody>
          <a:bodyPr/>
          <a:lstStyle/>
          <a:p>
            <a:fld id="{6BD9E36F-70AF-4D26-A902-3D31186D8AA4}" type="slidenum">
              <a:rPr lang="en-US" smtClean="0"/>
              <a:t>30</a:t>
            </a:fld>
            <a:endParaRPr lang="en-US"/>
          </a:p>
        </p:txBody>
      </p:sp>
    </p:spTree>
    <p:extLst>
      <p:ext uri="{BB962C8B-B14F-4D97-AF65-F5344CB8AC3E}">
        <p14:creationId xmlns:p14="http://schemas.microsoft.com/office/powerpoint/2010/main" val="2764645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This slide and materials should be highlighted. </a:t>
            </a:r>
          </a:p>
          <a:p>
            <a:pPr defTabSz="923925">
              <a:spcBef>
                <a:spcPct val="0"/>
              </a:spcBef>
            </a:pPr>
            <a:endParaRPr kumimoji="0" lang="en-US" sz="1200" dirty="0"/>
          </a:p>
          <a:p>
            <a:pPr defTabSz="923925">
              <a:spcBef>
                <a:spcPct val="0"/>
              </a:spcBef>
            </a:pPr>
            <a:r>
              <a:rPr kumimoji="0" lang="en-US" sz="1200" dirty="0"/>
              <a:t>Ask Chapter CTTC Chairs to make their interest known before they leave the CRC Workshop.</a:t>
            </a:r>
          </a:p>
        </p:txBody>
      </p:sp>
      <p:sp>
        <p:nvSpPr>
          <p:cNvPr id="4" name="Slide Number Placeholder 3"/>
          <p:cNvSpPr>
            <a:spLocks noGrp="1"/>
          </p:cNvSpPr>
          <p:nvPr>
            <p:ph type="sldNum" sz="quarter" idx="5"/>
          </p:nvPr>
        </p:nvSpPr>
        <p:spPr/>
        <p:txBody>
          <a:bodyPr/>
          <a:lstStyle/>
          <a:p>
            <a:fld id="{6BD9E36F-70AF-4D26-A902-3D31186D8AA4}" type="slidenum">
              <a:rPr lang="en-US" smtClean="0"/>
              <a:t>31</a:t>
            </a:fld>
            <a:endParaRPr lang="en-US"/>
          </a:p>
        </p:txBody>
      </p:sp>
    </p:spTree>
    <p:extLst>
      <p:ext uri="{BB962C8B-B14F-4D97-AF65-F5344CB8AC3E}">
        <p14:creationId xmlns:p14="http://schemas.microsoft.com/office/powerpoint/2010/main" val="2270169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Remind the chapters of the extreme importance in promoting these presentations and speakers. Also let them know that they can have a DL even though not allotted through the Region, if the they elect to cover the transportation and all other local expenses</a:t>
            </a:r>
          </a:p>
        </p:txBody>
      </p:sp>
      <p:sp>
        <p:nvSpPr>
          <p:cNvPr id="4" name="Slide Number Placeholder 3"/>
          <p:cNvSpPr>
            <a:spLocks noGrp="1"/>
          </p:cNvSpPr>
          <p:nvPr>
            <p:ph type="sldNum" sz="quarter" idx="5"/>
          </p:nvPr>
        </p:nvSpPr>
        <p:spPr/>
        <p:txBody>
          <a:bodyPr/>
          <a:lstStyle/>
          <a:p>
            <a:fld id="{6BD9E36F-70AF-4D26-A902-3D31186D8AA4}" type="slidenum">
              <a:rPr lang="en-US" smtClean="0"/>
              <a:t>32</a:t>
            </a:fld>
            <a:endParaRPr lang="en-US"/>
          </a:p>
        </p:txBody>
      </p:sp>
    </p:spTree>
    <p:extLst>
      <p:ext uri="{BB962C8B-B14F-4D97-AF65-F5344CB8AC3E}">
        <p14:creationId xmlns:p14="http://schemas.microsoft.com/office/powerpoint/2010/main" val="1995698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Form must be sent to RVC first who then forwards it to ASHRAE.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 check if a DL is present in the CTTC Training workshop, and give him/her 5-10 minutes to share his/her experience with the attendees</a:t>
            </a:r>
          </a:p>
        </p:txBody>
      </p:sp>
      <p:sp>
        <p:nvSpPr>
          <p:cNvPr id="4" name="Slide Number Placeholder 3"/>
          <p:cNvSpPr>
            <a:spLocks noGrp="1"/>
          </p:cNvSpPr>
          <p:nvPr>
            <p:ph type="sldNum" sz="quarter" idx="5"/>
          </p:nvPr>
        </p:nvSpPr>
        <p:spPr/>
        <p:txBody>
          <a:bodyPr/>
          <a:lstStyle/>
          <a:p>
            <a:fld id="{6BD9E36F-70AF-4D26-A902-3D31186D8AA4}" type="slidenum">
              <a:rPr lang="en-US" smtClean="0"/>
              <a:t>33</a:t>
            </a:fld>
            <a:endParaRPr lang="en-US"/>
          </a:p>
        </p:txBody>
      </p:sp>
    </p:spTree>
    <p:extLst>
      <p:ext uri="{BB962C8B-B14F-4D97-AF65-F5344CB8AC3E}">
        <p14:creationId xmlns:p14="http://schemas.microsoft.com/office/powerpoint/2010/main" val="2562222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1C5DB2-D98E-4D22-A5D6-910FD4B8B7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55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3</a:t>
            </a:fld>
            <a:endParaRPr lang="en-US"/>
          </a:p>
        </p:txBody>
      </p:sp>
    </p:spTree>
    <p:extLst>
      <p:ext uri="{BB962C8B-B14F-4D97-AF65-F5344CB8AC3E}">
        <p14:creationId xmlns:p14="http://schemas.microsoft.com/office/powerpoint/2010/main" val="4021324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These are resources to supplement the normal Chapter meeting programs and do provide a value to ASHRAE members.</a:t>
            </a:r>
          </a:p>
        </p:txBody>
      </p:sp>
      <p:sp>
        <p:nvSpPr>
          <p:cNvPr id="4" name="Slide Number Placeholder 3"/>
          <p:cNvSpPr>
            <a:spLocks noGrp="1"/>
          </p:cNvSpPr>
          <p:nvPr>
            <p:ph type="sldNum" sz="quarter" idx="5"/>
          </p:nvPr>
        </p:nvSpPr>
        <p:spPr/>
        <p:txBody>
          <a:bodyPr/>
          <a:lstStyle/>
          <a:p>
            <a:fld id="{6BD9E36F-70AF-4D26-A902-3D31186D8AA4}" type="slidenum">
              <a:rPr lang="en-US" smtClean="0"/>
              <a:t>37</a:t>
            </a:fld>
            <a:endParaRPr lang="en-US"/>
          </a:p>
        </p:txBody>
      </p:sp>
    </p:spTree>
    <p:extLst>
      <p:ext uri="{BB962C8B-B14F-4D97-AF65-F5344CB8AC3E}">
        <p14:creationId xmlns:p14="http://schemas.microsoft.com/office/powerpoint/2010/main" val="3116526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39</a:t>
            </a:fld>
            <a:endParaRPr lang="en-US"/>
          </a:p>
        </p:txBody>
      </p:sp>
    </p:spTree>
    <p:extLst>
      <p:ext uri="{BB962C8B-B14F-4D97-AF65-F5344CB8AC3E}">
        <p14:creationId xmlns:p14="http://schemas.microsoft.com/office/powerpoint/2010/main" val="1579590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40</a:t>
            </a:fld>
            <a:endParaRPr lang="en-US"/>
          </a:p>
        </p:txBody>
      </p:sp>
    </p:spTree>
    <p:extLst>
      <p:ext uri="{BB962C8B-B14F-4D97-AF65-F5344CB8AC3E}">
        <p14:creationId xmlns:p14="http://schemas.microsoft.com/office/powerpoint/2010/main" val="3801268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44FD-3B3A-4CA3-B0BE-4A70D3CF8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AC93A-E377-18B0-C087-91F29CA4C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88799-5198-E11B-6C08-DA5D23E9D39E}"/>
              </a:ext>
            </a:extLst>
          </p:cNvPr>
          <p:cNvSpPr>
            <a:spLocks noGrp="1"/>
          </p:cNvSpPr>
          <p:nvPr>
            <p:ph type="body" idx="1"/>
          </p:nvPr>
        </p:nvSpPr>
        <p:spPr/>
        <p:txBody>
          <a:bodyPr/>
          <a:lstStyle/>
          <a:p>
            <a:r>
              <a:rPr lang="en-US" sz="1800" b="0" i="0" u="none" strike="noStrike" dirty="0">
                <a:solidFill>
                  <a:srgbClr val="000000"/>
                </a:solidFill>
                <a:effectLst/>
                <a:latin typeface="Aptos" panose="020B0004020202020204" pitchFamily="34" charset="0"/>
              </a:rPr>
              <a:t>ASHRAE Professional Engineering and Technology Development Funds are available to support young professionals in their first five years of their ASHRAE career who want to expand their knowledge in the heating, ventilation, air conditioning, and refrigeration (HVAC&amp;R) industry. The available funds are designated to cover a portion of the registration fees that may be preventing you from participating in an ASHRAE Learning Institute course. Applications are reviewed on a rolling bases.  </a:t>
            </a:r>
            <a:endParaRPr lang="en-US" dirty="0">
              <a:cs typeface="+mn-lt"/>
            </a:endParaRPr>
          </a:p>
        </p:txBody>
      </p:sp>
      <p:sp>
        <p:nvSpPr>
          <p:cNvPr id="4" name="Slide Number Placeholder 3">
            <a:extLst>
              <a:ext uri="{FF2B5EF4-FFF2-40B4-BE49-F238E27FC236}">
                <a16:creationId xmlns:a16="http://schemas.microsoft.com/office/drawing/2014/main" id="{C4A1EED6-6126-9008-1B0B-ADB0ADE77EAF}"/>
              </a:ext>
            </a:extLst>
          </p:cNvPr>
          <p:cNvSpPr>
            <a:spLocks noGrp="1"/>
          </p:cNvSpPr>
          <p:nvPr>
            <p:ph type="sldNum" sz="quarter" idx="5"/>
          </p:nvPr>
        </p:nvSpPr>
        <p:spPr/>
        <p:txBody>
          <a:bodyPr/>
          <a:lstStyle/>
          <a:p>
            <a:fld id="{EA382AF3-B4D1-4C1B-AC6D-4EAEA9DC7605}" type="slidenum">
              <a:rPr lang="en-US" smtClean="0"/>
              <a:t>42</a:t>
            </a:fld>
            <a:endParaRPr lang="en-US" dirty="0"/>
          </a:p>
        </p:txBody>
      </p:sp>
    </p:spTree>
    <p:extLst>
      <p:ext uri="{BB962C8B-B14F-4D97-AF65-F5344CB8AC3E}">
        <p14:creationId xmlns:p14="http://schemas.microsoft.com/office/powerpoint/2010/main" val="363417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t>Edit this slide based on your personal preferences. Be sure to record who was in attendance </a:t>
            </a:r>
            <a:r>
              <a:rPr lang="en-US" sz="1200" dirty="0">
                <a:highlight>
                  <a:srgbClr val="FFFF00"/>
                </a:highlight>
              </a:rPr>
              <a:t>and emphasize that only those on the sign in sheet and listed as a chair in the CIQ are eligible for transportation reimbursement</a:t>
            </a:r>
            <a:r>
              <a:rPr lang="en-US" sz="1200" dirty="0"/>
              <a:t>. It helps later in the year when you try to ascertain whether the incoming Chapter Chair was actually there. If you record telephone numbers and e-mail addresses it allows you to create/update your Regional Roster. It is desirable to have a formal looking sign-in list prepared beforehand rather than rely on notebook paper.</a:t>
            </a:r>
          </a:p>
          <a:p>
            <a:pPr>
              <a:lnSpc>
                <a:spcPct val="90000"/>
              </a:lnSpc>
            </a:pPr>
            <a:r>
              <a:rPr lang="en-US" sz="1200" dirty="0"/>
              <a:t>If you have the capabilities to distribute workshop materials on a flash drive this is becoming a big request. Some people like looking at a hard copy in the workshop, but only want to take a flash drive back with them. Many of the workshop materials are available in electronic format now.</a:t>
            </a:r>
          </a:p>
          <a:p>
            <a:pPr>
              <a:lnSpc>
                <a:spcPct val="90000"/>
              </a:lnSpc>
            </a:pPr>
            <a:r>
              <a:rPr lang="en-US" sz="1200" dirty="0"/>
              <a:t>CTTC Chair Responsibilities are</a:t>
            </a:r>
            <a:r>
              <a:rPr lang="en-US" sz="1200" baseline="0" dirty="0"/>
              <a:t> </a:t>
            </a:r>
            <a:r>
              <a:rPr lang="en-US" sz="1200" dirty="0"/>
              <a:t>included in the slide presentation which will also include review of the materials in the Workshop Manual.</a:t>
            </a:r>
          </a:p>
          <a:p>
            <a:pPr>
              <a:lnSpc>
                <a:spcPct val="90000"/>
              </a:lnSpc>
            </a:pPr>
            <a:r>
              <a:rPr lang="en-US" sz="1200" dirty="0"/>
              <a:t>Continuing Education is also covered in the Slide Presentation, but it is important to highlight this opportunity and differentiate between this, Seminars, Technical Sessions, and Programs.</a:t>
            </a:r>
          </a:p>
          <a:p>
            <a:pPr>
              <a:lnSpc>
                <a:spcPct val="90000"/>
              </a:lnSpc>
            </a:pPr>
            <a:r>
              <a:rPr lang="en-US" sz="1200" dirty="0"/>
              <a:t>The workshop is a great time to highlight the benefits of the Distinguished Lecturer (DL) Program, explain how it works and to solicit requests for DL slots for the upcoming year.</a:t>
            </a:r>
          </a:p>
          <a:p>
            <a:pPr>
              <a:lnSpc>
                <a:spcPct val="90000"/>
              </a:lnSpc>
            </a:pPr>
            <a:r>
              <a:rPr lang="en-US" sz="1200" dirty="0"/>
              <a:t>The Presidential Award Of Excellence (PAOE) Criteria needs to be explained for the current year to allow people to understand how Society will judge their performance as a Chapter. How to report this information is equally important to ensure a Chapter gets credit for their hard work.</a:t>
            </a:r>
          </a:p>
          <a:p>
            <a:pPr>
              <a:lnSpc>
                <a:spcPct val="90000"/>
              </a:lnSpc>
            </a:pPr>
            <a:r>
              <a:rPr lang="en-US" sz="1200" dirty="0"/>
              <a:t>During the presentation, and especially at the end, it is beneficial to be sure that all questions are answered to the best of your ability. If you do not have the answers, you should be diligent to get the answers.</a:t>
            </a:r>
          </a:p>
          <a:p>
            <a:pPr>
              <a:lnSpc>
                <a:spcPct val="90000"/>
              </a:lnSpc>
            </a:pPr>
            <a:r>
              <a:rPr lang="en-US" sz="1200" dirty="0"/>
              <a:t>Be sure to have the attendees complete the Workshop Evaluation and turn it in to you. Complete (RVC) a CRC Workshop Evaluation Summary to send to ASHRAE Staff, within 30 days of the CRC. These are used to improve these materials each year for the benefit of those who attend.</a:t>
            </a:r>
          </a:p>
        </p:txBody>
      </p:sp>
      <p:sp>
        <p:nvSpPr>
          <p:cNvPr id="4" name="Slide Number Placeholder 3"/>
          <p:cNvSpPr>
            <a:spLocks noGrp="1"/>
          </p:cNvSpPr>
          <p:nvPr>
            <p:ph type="sldNum" sz="quarter" idx="5"/>
          </p:nvPr>
        </p:nvSpPr>
        <p:spPr/>
        <p:txBody>
          <a:bodyPr/>
          <a:lstStyle/>
          <a:p>
            <a:fld id="{6BD9E36F-70AF-4D26-A902-3D31186D8AA4}" type="slidenum">
              <a:rPr lang="en-US" smtClean="0"/>
              <a:t>4</a:t>
            </a:fld>
            <a:endParaRPr lang="en-US"/>
          </a:p>
        </p:txBody>
      </p:sp>
    </p:spTree>
    <p:extLst>
      <p:ext uri="{BB962C8B-B14F-4D97-AF65-F5344CB8AC3E}">
        <p14:creationId xmlns:p14="http://schemas.microsoft.com/office/powerpoint/2010/main" val="227734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6/20/2025</a:t>
            </a:r>
          </a:p>
        </p:txBody>
      </p:sp>
      <p:sp>
        <p:nvSpPr>
          <p:cNvPr id="4" name="Slide Number Placeholder 3"/>
          <p:cNvSpPr>
            <a:spLocks noGrp="1"/>
          </p:cNvSpPr>
          <p:nvPr>
            <p:ph type="sldNum" sz="quarter" idx="5"/>
          </p:nvPr>
        </p:nvSpPr>
        <p:spPr/>
        <p:txBody>
          <a:bodyPr/>
          <a:lstStyle/>
          <a:p>
            <a:fld id="{6BD9E36F-70AF-4D26-A902-3D31186D8AA4}" type="slidenum">
              <a:rPr lang="en-US" smtClean="0"/>
              <a:t>6</a:t>
            </a:fld>
            <a:endParaRPr lang="en-US"/>
          </a:p>
        </p:txBody>
      </p:sp>
    </p:spTree>
    <p:extLst>
      <p:ext uri="{BB962C8B-B14F-4D97-AF65-F5344CB8AC3E}">
        <p14:creationId xmlns:p14="http://schemas.microsoft.com/office/powerpoint/2010/main" val="97388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dirty="0"/>
              <a:t>Most jobs in ASHRAE are easier when you have a committee to help. Once you have been appointed, or become aware of your Chapter position as CTTC</a:t>
            </a:r>
            <a:r>
              <a:rPr kumimoji="0" lang="en-US" baseline="0" dirty="0"/>
              <a:t> </a:t>
            </a:r>
            <a:r>
              <a:rPr kumimoji="0" lang="en-US" dirty="0"/>
              <a:t>Chair (possibly comes with an officer position; many Chapters have the President-Elect serve as CTTC Chair) consider creating a committee to help you become successful. Your success largely determines the success of the Chapter.</a:t>
            </a:r>
          </a:p>
          <a:p>
            <a:pPr defTabSz="923925">
              <a:spcBef>
                <a:spcPct val="0"/>
              </a:spcBef>
            </a:pPr>
            <a:r>
              <a:rPr kumimoji="0" lang="en-US" dirty="0"/>
              <a:t>The Committee should consist of at least three people, but that is largely open to your management style. Consider using local active Consulting Engineers (young and senior), your Refrigeration Chair, your Student Activities Chair and a Past President. It is realized that this is not always possible in smaller Chapters but should give you an idea of the possibilities.</a:t>
            </a:r>
          </a:p>
          <a:p>
            <a:pPr defTabSz="923925">
              <a:spcBef>
                <a:spcPct val="0"/>
              </a:spcBef>
            </a:pPr>
            <a:r>
              <a:rPr kumimoji="0" lang="en-US" dirty="0"/>
              <a:t>Pre-planning is the absolute most important part of being successful. Attending this workshop (by the actual Chapter CTTC Chair) is essential to this pre-planning effort.</a:t>
            </a:r>
          </a:p>
          <a:p>
            <a:pPr defTabSz="923925">
              <a:spcBef>
                <a:spcPct val="0"/>
              </a:spcBef>
            </a:pPr>
            <a:endParaRPr kumimoji="0" lang="en-US" dirty="0"/>
          </a:p>
          <a:p>
            <a:pPr marL="0" marR="0" lvl="0" indent="0" algn="l" defTabSz="923925" rtl="0" eaLnBrk="1" fontAlgn="auto" latinLnBrk="0" hangingPunct="1">
              <a:lnSpc>
                <a:spcPct val="100000"/>
              </a:lnSpc>
              <a:spcBef>
                <a:spcPct val="0"/>
              </a:spcBef>
              <a:spcAft>
                <a:spcPts val="0"/>
              </a:spcAft>
              <a:buClrTx/>
              <a:buSzTx/>
              <a:buFontTx/>
              <a:buNone/>
              <a:tabLst/>
              <a:defRPr/>
            </a:pPr>
            <a:r>
              <a:rPr kumimoji="0" lang="en-US" sz="1200" dirty="0">
                <a:solidFill>
                  <a:srgbClr val="FF0000"/>
                </a:solidFill>
              </a:rPr>
              <a:t>** Discuss the importance of reading the Chapter Notes Newsletters, which include valuable society updates as well as valuable CTTC featured topics/ articles</a:t>
            </a:r>
          </a:p>
        </p:txBody>
      </p:sp>
      <p:sp>
        <p:nvSpPr>
          <p:cNvPr id="4" name="Slide Number Placeholder 3"/>
          <p:cNvSpPr>
            <a:spLocks noGrp="1"/>
          </p:cNvSpPr>
          <p:nvPr>
            <p:ph type="sldNum" sz="quarter" idx="5"/>
          </p:nvPr>
        </p:nvSpPr>
        <p:spPr/>
        <p:txBody>
          <a:bodyPr/>
          <a:lstStyle/>
          <a:p>
            <a:fld id="{6BD9E36F-70AF-4D26-A902-3D31186D8AA4}" type="slidenum">
              <a:rPr lang="en-US" smtClean="0"/>
              <a:t>8</a:t>
            </a:fld>
            <a:endParaRPr lang="en-US"/>
          </a:p>
        </p:txBody>
      </p:sp>
    </p:spTree>
    <p:extLst>
      <p:ext uri="{BB962C8B-B14F-4D97-AF65-F5344CB8AC3E}">
        <p14:creationId xmlns:p14="http://schemas.microsoft.com/office/powerpoint/2010/main" val="29414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Errors are usually made by failing to make the distinction between Objectives and Activities. </a:t>
            </a:r>
            <a:r>
              <a:rPr lang="en-US" b="1" u="sng" dirty="0"/>
              <a:t>Activities</a:t>
            </a:r>
            <a:r>
              <a:rPr lang="en-US" dirty="0"/>
              <a:t> are things you do, such as writing, designing, selling, thinking, forecasting, training, etc.</a:t>
            </a:r>
          </a:p>
        </p:txBody>
      </p:sp>
      <p:sp>
        <p:nvSpPr>
          <p:cNvPr id="4" name="Slide Number Placeholder 3"/>
          <p:cNvSpPr>
            <a:spLocks noGrp="1"/>
          </p:cNvSpPr>
          <p:nvPr>
            <p:ph type="sldNum" sz="quarter" idx="5"/>
          </p:nvPr>
        </p:nvSpPr>
        <p:spPr/>
        <p:txBody>
          <a:bodyPr/>
          <a:lstStyle/>
          <a:p>
            <a:fld id="{6BD9E36F-70AF-4D26-A902-3D31186D8AA4}" type="slidenum">
              <a:rPr lang="en-US" smtClean="0"/>
              <a:t>11</a:t>
            </a:fld>
            <a:endParaRPr lang="en-US"/>
          </a:p>
        </p:txBody>
      </p:sp>
    </p:spTree>
    <p:extLst>
      <p:ext uri="{BB962C8B-B14F-4D97-AF65-F5344CB8AC3E}">
        <p14:creationId xmlns:p14="http://schemas.microsoft.com/office/powerpoint/2010/main" val="380064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To develop good programs it is essential to understand why ASHRAE Chapter members attend Chapter meetings. This slide lists some of those major reasons. These items should be considered when developing the programs. To shorten the Workshop, this slide could be deleted. However, this is good information to know and understand.</a:t>
            </a:r>
          </a:p>
        </p:txBody>
      </p:sp>
      <p:sp>
        <p:nvSpPr>
          <p:cNvPr id="4" name="Slide Number Placeholder 3"/>
          <p:cNvSpPr>
            <a:spLocks noGrp="1"/>
          </p:cNvSpPr>
          <p:nvPr>
            <p:ph type="sldNum" sz="quarter" idx="5"/>
          </p:nvPr>
        </p:nvSpPr>
        <p:spPr/>
        <p:txBody>
          <a:bodyPr/>
          <a:lstStyle/>
          <a:p>
            <a:fld id="{6BD9E36F-70AF-4D26-A902-3D31186D8AA4}" type="slidenum">
              <a:rPr lang="en-US" smtClean="0"/>
              <a:t>12</a:t>
            </a:fld>
            <a:endParaRPr lang="en-US"/>
          </a:p>
        </p:txBody>
      </p:sp>
    </p:spTree>
    <p:extLst>
      <p:ext uri="{BB962C8B-B14F-4D97-AF65-F5344CB8AC3E}">
        <p14:creationId xmlns:p14="http://schemas.microsoft.com/office/powerpoint/2010/main" val="388735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dirty="0"/>
              <a:t>It is beneficial to conduct a survey of your Chapter members every 2-3 years to see what topics interest them the most and to see which ones are most timely. Sometimes a good committee can accomplish the same end.</a:t>
            </a:r>
          </a:p>
          <a:p>
            <a:pPr defTabSz="923925">
              <a:spcBef>
                <a:spcPct val="0"/>
              </a:spcBef>
            </a:pPr>
            <a:r>
              <a:rPr kumimoji="0" lang="en-US" dirty="0"/>
              <a:t>You should confer with your Chapter President to establish the meeting schedule for the upcoming Society year. You should also consider what other activities and interests will be emphasized by your Chapter. For example, you may want to conduct a refrigeration program in conjunction with a ½ day refrigeration seminar. This is where the refrigeration chair could help your committee. It is also a good time to verify that the meeting facilities are reserved for each of these meetings.</a:t>
            </a:r>
          </a:p>
          <a:p>
            <a:pPr defTabSz="923925">
              <a:spcBef>
                <a:spcPct val="0"/>
              </a:spcBef>
            </a:pPr>
            <a:r>
              <a:rPr kumimoji="0" lang="en-US" dirty="0"/>
              <a:t>Once you have the frame work for meetings for the year you should meet with your recruited committee members and strategize whether you will conduct a formal or informal survey. You could, as an alternative, meet with several local consulting engineers and interview them over a lunch or breakfast meeting to get their desires and develop programs to meet these desires.</a:t>
            </a:r>
          </a:p>
          <a:p>
            <a:pPr defTabSz="923925">
              <a:spcBef>
                <a:spcPct val="0"/>
              </a:spcBef>
            </a:pPr>
            <a:r>
              <a:rPr kumimoji="0" lang="en-US" dirty="0"/>
              <a:t>Once you have an idea on the programs you may want to determine whether there are any budget implications to the Chapter and alert the Chapter President to this need. Audio/visual costs can be somewhat expensive, especially projectors and wireless microphones. Attempt to have projectors provided by Chapter members who have them, if they are available, and if the meeting place will allow this.</a:t>
            </a:r>
          </a:p>
          <a:p>
            <a:pPr defTabSz="923925">
              <a:spcBef>
                <a:spcPct val="0"/>
              </a:spcBef>
            </a:pPr>
            <a:r>
              <a:rPr kumimoji="0" lang="en-US" dirty="0"/>
              <a:t>Assign each committee member speakers to contact to confirm their willingness and availability. Use your Regional Speakers list and the DL list where applicable.</a:t>
            </a:r>
          </a:p>
          <a:p>
            <a:pPr defTabSz="923925">
              <a:spcBef>
                <a:spcPct val="0"/>
              </a:spcBef>
            </a:pPr>
            <a:r>
              <a:rPr kumimoji="0" lang="en-US" dirty="0"/>
              <a:t>Send your Outline of Meeting dates, times, speakers and topics to your RVC as soon as you are complete and preferably before your first meeting of the year (you should be putting this in the first newsletter of the Chapter year before the first meeting).</a:t>
            </a:r>
          </a:p>
          <a:p>
            <a:pPr defTabSz="923925">
              <a:spcBef>
                <a:spcPct val="0"/>
              </a:spcBef>
            </a:pPr>
            <a:endParaRPr kumimoji="0" lang="en-US" dirty="0"/>
          </a:p>
          <a:p>
            <a:pPr marL="0" marR="0" lvl="0" indent="0" algn="l" defTabSz="923925" rtl="0" eaLnBrk="1" fontAlgn="auto" latinLnBrk="0" hangingPunct="1">
              <a:lnSpc>
                <a:spcPct val="100000"/>
              </a:lnSpc>
              <a:spcBef>
                <a:spcPct val="0"/>
              </a:spcBef>
              <a:spcAft>
                <a:spcPts val="0"/>
              </a:spcAft>
              <a:buClrTx/>
              <a:buSzTx/>
              <a:buFontTx/>
              <a:buNone/>
              <a:tabLst/>
              <a:defRPr/>
            </a:pPr>
            <a:r>
              <a:rPr kumimoji="0" lang="en-US" sz="1200" dirty="0"/>
              <a:t>This slide illustrates some of the basic things a CTTC Chair should do each month to ensure that Chapter members are well informed about upcoming programs, to get feedback on the quality of these presentations, and to forward that feedback to the RVC.</a:t>
            </a:r>
          </a:p>
        </p:txBody>
      </p:sp>
      <p:sp>
        <p:nvSpPr>
          <p:cNvPr id="4" name="Slide Number Placeholder 3"/>
          <p:cNvSpPr>
            <a:spLocks noGrp="1"/>
          </p:cNvSpPr>
          <p:nvPr>
            <p:ph type="sldNum" sz="quarter" idx="5"/>
          </p:nvPr>
        </p:nvSpPr>
        <p:spPr/>
        <p:txBody>
          <a:bodyPr/>
          <a:lstStyle/>
          <a:p>
            <a:fld id="{6BD9E36F-70AF-4D26-A902-3D31186D8AA4}" type="slidenum">
              <a:rPr lang="en-US" smtClean="0"/>
              <a:t>13</a:t>
            </a:fld>
            <a:endParaRPr lang="en-US"/>
          </a:p>
        </p:txBody>
      </p:sp>
    </p:spTree>
    <p:extLst>
      <p:ext uri="{BB962C8B-B14F-4D97-AF65-F5344CB8AC3E}">
        <p14:creationId xmlns:p14="http://schemas.microsoft.com/office/powerpoint/2010/main" val="427089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6/20/2025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0450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6/20/2025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91078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6/20/2025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033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6/20/2025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931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6/20/2025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763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6/20/2025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637000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6/20/2025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57588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6/20/2025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8089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6/20/2025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07829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6/20/2025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1589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D0D4FE-3016-4630-ADAA-43F897DAC40F}" type="datetimeFigureOut">
              <a:rPr lang="en-US" smtClean="0"/>
              <a:t>6/20/2025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79428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D0D4FE-3016-4630-ADAA-43F897DAC40F}" type="datetimeFigureOut">
              <a:rPr lang="en-US" smtClean="0"/>
              <a:t>6/20/2025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21147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D0D4FE-3016-4630-ADAA-43F897DAC40F}" type="datetimeFigureOut">
              <a:rPr lang="en-US" smtClean="0"/>
              <a:t>6/20/2025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4190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0D4FE-3016-4630-ADAA-43F897DAC40F}" type="datetimeFigureOut">
              <a:rPr lang="en-US" smtClean="0"/>
              <a:t>6/20/2025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7876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6/20/2025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48434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6/20/2025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1194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0D4FE-3016-4630-ADAA-43F897DAC40F}" type="datetimeFigureOut">
              <a:rPr lang="en-US" smtClean="0"/>
              <a:t>6/20/2025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FF9B61-0B6F-4958-A3C5-82D6C9F4E914}" type="slidenum">
              <a:rPr lang="en-US" smtClean="0"/>
              <a:t>‹#›</a:t>
            </a:fld>
            <a:endParaRPr lang="en-US"/>
          </a:p>
        </p:txBody>
      </p:sp>
    </p:spTree>
    <p:extLst>
      <p:ext uri="{BB962C8B-B14F-4D97-AF65-F5344CB8AC3E}">
        <p14:creationId xmlns:p14="http://schemas.microsoft.com/office/powerpoint/2010/main" val="607693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shrae.org/ctt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shrae.org/about/governance/ashrae-commercialism-policy-and-guidelin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shrae.org/communities/committees/cttc-program-resourc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ashrae.org/chaptersupplies"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levaluation.ashra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shrae.org/cttc" TargetMode="External"/><Relationship Id="rId7" Type="http://schemas.openxmlformats.org/officeDocument/2006/relationships/hyperlink" Target="http://www.mcaa.org/" TargetMode="External"/><Relationship Id="rId2" Type="http://schemas.openxmlformats.org/officeDocument/2006/relationships/hyperlink" Target="http://www.ashrae.org/distinguishedlecturers" TargetMode="External"/><Relationship Id="rId1" Type="http://schemas.openxmlformats.org/officeDocument/2006/relationships/slideLayout" Target="../slideLayouts/slideLayout2.xml"/><Relationship Id="rId6" Type="http://schemas.openxmlformats.org/officeDocument/2006/relationships/hyperlink" Target="http://www.aia.org/" TargetMode="External"/><Relationship Id="rId5" Type="http://schemas.openxmlformats.org/officeDocument/2006/relationships/hyperlink" Target="http://www.smacna.org/" TargetMode="External"/><Relationship Id="rId4" Type="http://schemas.openxmlformats.org/officeDocument/2006/relationships/hyperlink" Target="http://www.boma.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shrae.org/distinguishedlecturer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levaluation.ashra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shrae.org/techhour"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ashrae.org/education"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cid:image003.png@01D811EB.CDA885F0" TargetMode="External"/><Relationship Id="rId13" Type="http://schemas.openxmlformats.org/officeDocument/2006/relationships/image" Target="../media/image39.png"/><Relationship Id="rId18" Type="http://schemas.openxmlformats.org/officeDocument/2006/relationships/hyperlink" Target="https://www.ashrae.org/professional-development/ashrae-certification/certification-types/hfdp-healthcare-facility-design-professional-certification" TargetMode="External"/><Relationship Id="rId3" Type="http://schemas.openxmlformats.org/officeDocument/2006/relationships/hyperlink" Target="https://www.ashrae.org/professional-development/ashrae-certification/certification-types/bcxp-building-commissioning-professional-certification" TargetMode="External"/><Relationship Id="rId21" Type="http://schemas.openxmlformats.org/officeDocument/2006/relationships/image" Target="../media/image42.png"/><Relationship Id="rId7" Type="http://schemas.openxmlformats.org/officeDocument/2006/relationships/image" Target="../media/image37.png"/><Relationship Id="rId12" Type="http://schemas.openxmlformats.org/officeDocument/2006/relationships/hyperlink" Target="https://www.ashrae.org/professional-development/ashrae-certification/certification-types/chd-certified-hvac-designer" TargetMode="External"/><Relationship Id="rId17" Type="http://schemas.openxmlformats.org/officeDocument/2006/relationships/image" Target="cid:image006.png@01D811EB.CDA885F0" TargetMode="External"/><Relationship Id="rId2" Type="http://schemas.openxmlformats.org/officeDocument/2006/relationships/hyperlink" Target="http://www.ashrae.org/certification" TargetMode="External"/><Relationship Id="rId16" Type="http://schemas.openxmlformats.org/officeDocument/2006/relationships/image" Target="../media/image40.png"/><Relationship Id="rId20" Type="http://schemas.openxmlformats.org/officeDocument/2006/relationships/image" Target="cid:image007.png@01D811EB.CDA885F0" TargetMode="External"/><Relationship Id="rId1" Type="http://schemas.openxmlformats.org/officeDocument/2006/relationships/slideLayout" Target="../slideLayouts/slideLayout2.xml"/><Relationship Id="rId6" Type="http://schemas.openxmlformats.org/officeDocument/2006/relationships/hyperlink" Target="https://www.ashrae.org/professional-development/ashrae-certification/certification-types/beap-building-energy-assessment-professional-certification" TargetMode="External"/><Relationship Id="rId11" Type="http://schemas.openxmlformats.org/officeDocument/2006/relationships/image" Target="cid:image004.png@01D811EB.CDA885F0" TargetMode="External"/><Relationship Id="rId5" Type="http://schemas.openxmlformats.org/officeDocument/2006/relationships/image" Target="cid:image002.png@01D811EB.CDA885F0" TargetMode="External"/><Relationship Id="rId15" Type="http://schemas.openxmlformats.org/officeDocument/2006/relationships/hyperlink" Target="https://www.ashrae.org/professional-development/ashrae-certification/certification-types/hbdp-high-performance-building-design-professional-certification" TargetMode="External"/><Relationship Id="rId10" Type="http://schemas.openxmlformats.org/officeDocument/2006/relationships/image" Target="../media/image38.png"/><Relationship Id="rId19"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hyperlink" Target="https://www.ashrae.org/professional-development/ashrae-certification/certification-types/bemp-building-energy-modeling-professional-certification" TargetMode="External"/><Relationship Id="rId14" Type="http://schemas.openxmlformats.org/officeDocument/2006/relationships/image" Target="cid:image005.png@01D811EB.CDA885F0" TargetMode="External"/><Relationship Id="rId22"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hyperlink" Target="http://www.ashrae.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0100-A949-48C7-BC49-291F322476C1}"/>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3800" dirty="0"/>
              <a:t>Chapter Technology Transfer Committee (CTTC) Workshop 2025</a:t>
            </a:r>
          </a:p>
        </p:txBody>
      </p:sp>
      <p:sp>
        <p:nvSpPr>
          <p:cNvPr id="3" name="Subtitle 2">
            <a:extLst>
              <a:ext uri="{FF2B5EF4-FFF2-40B4-BE49-F238E27FC236}">
                <a16:creationId xmlns:a16="http://schemas.microsoft.com/office/drawing/2014/main" id="{9D48CAC7-9267-40E1-BD16-BEF625DD38F1}"/>
              </a:ext>
            </a:extLst>
          </p:cNvPr>
          <p:cNvSpPr>
            <a:spLocks noGrp="1"/>
          </p:cNvSpPr>
          <p:nvPr>
            <p:ph type="subTitle" idx="1"/>
          </p:nvPr>
        </p:nvSpPr>
        <p:spPr>
          <a:xfrm>
            <a:off x="4974336" y="4514446"/>
            <a:ext cx="4299666" cy="871042"/>
          </a:xfrm>
        </p:spPr>
        <p:txBody>
          <a:bodyPr>
            <a:normAutofit/>
          </a:bodyPr>
          <a:lstStyle/>
          <a:p>
            <a:pPr algn="l">
              <a:lnSpc>
                <a:spcPct val="90000"/>
              </a:lnSpc>
            </a:pPr>
            <a:r>
              <a:rPr lang="en-US" sz="1100" dirty="0">
                <a:solidFill>
                  <a:srgbClr val="FF0000"/>
                </a:solidFill>
              </a:rPr>
              <a:t>Regional Vice Chair: </a:t>
            </a:r>
          </a:p>
          <a:p>
            <a:pPr algn="l">
              <a:lnSpc>
                <a:spcPct val="90000"/>
              </a:lnSpc>
            </a:pPr>
            <a:r>
              <a:rPr lang="en-US" sz="1100" dirty="0">
                <a:solidFill>
                  <a:srgbClr val="FF0000"/>
                </a:solidFill>
              </a:rPr>
              <a:t>Telephone: </a:t>
            </a:r>
          </a:p>
          <a:p>
            <a:pPr algn="l">
              <a:lnSpc>
                <a:spcPct val="90000"/>
              </a:lnSpc>
            </a:pPr>
            <a:r>
              <a:rPr lang="en-US" sz="1100" dirty="0">
                <a:solidFill>
                  <a:srgbClr val="FF0000"/>
                </a:solidFill>
              </a:rPr>
              <a:t>Email: </a:t>
            </a:r>
          </a:p>
        </p:txBody>
      </p:sp>
      <p:sp>
        <p:nvSpPr>
          <p:cNvPr id="9" name="Isosceles Triangle 8">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A blue and white logo&#10;&#10;Description automatically generated with low confidence">
            <a:extLst>
              <a:ext uri="{FF2B5EF4-FFF2-40B4-BE49-F238E27FC236}">
                <a16:creationId xmlns:a16="http://schemas.microsoft.com/office/drawing/2014/main" id="{5FF14C1B-F5DC-4F7E-9711-CF94C930E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04" y="2123488"/>
            <a:ext cx="3765692" cy="2618994"/>
          </a:xfrm>
          <a:prstGeom prst="rect">
            <a:avLst/>
          </a:prstGeom>
        </p:spPr>
      </p:pic>
    </p:spTree>
    <p:extLst>
      <p:ext uri="{BB962C8B-B14F-4D97-AF65-F5344CB8AC3E}">
        <p14:creationId xmlns:p14="http://schemas.microsoft.com/office/powerpoint/2010/main" val="10727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C4E0-0BAB-42EA-8C56-60ACF88BEBDA}"/>
              </a:ext>
            </a:extLst>
          </p:cNvPr>
          <p:cNvSpPr>
            <a:spLocks noGrp="1"/>
          </p:cNvSpPr>
          <p:nvPr>
            <p:ph type="title"/>
          </p:nvPr>
        </p:nvSpPr>
        <p:spPr/>
        <p:txBody>
          <a:bodyPr/>
          <a:lstStyle/>
          <a:p>
            <a:r>
              <a:rPr lang="en-US" dirty="0"/>
              <a:t>CTTC Chapter Chair Duties</a:t>
            </a:r>
          </a:p>
        </p:txBody>
      </p:sp>
      <p:sp>
        <p:nvSpPr>
          <p:cNvPr id="3" name="Content Placeholder 2">
            <a:extLst>
              <a:ext uri="{FF2B5EF4-FFF2-40B4-BE49-F238E27FC236}">
                <a16:creationId xmlns:a16="http://schemas.microsoft.com/office/drawing/2014/main" id="{AE748C35-A72B-4D56-B98B-37C8E441D768}"/>
              </a:ext>
            </a:extLst>
          </p:cNvPr>
          <p:cNvSpPr>
            <a:spLocks noGrp="1"/>
          </p:cNvSpPr>
          <p:nvPr>
            <p:ph idx="1"/>
          </p:nvPr>
        </p:nvSpPr>
        <p:spPr/>
        <p:txBody>
          <a:bodyPr>
            <a:normAutofit fontScale="92500" lnSpcReduction="20000"/>
          </a:bodyPr>
          <a:lstStyle/>
          <a:p>
            <a:r>
              <a:rPr lang="en-US" dirty="0"/>
              <a:t>Provide relevant programs</a:t>
            </a:r>
          </a:p>
          <a:p>
            <a:r>
              <a:rPr lang="en-US" dirty="0"/>
              <a:t>Coordinate distribution of technical and industry-related information</a:t>
            </a:r>
          </a:p>
          <a:p>
            <a:r>
              <a:rPr lang="en-US" dirty="0"/>
              <a:t>Promote CTTC and refrigeration awards</a:t>
            </a:r>
          </a:p>
          <a:p>
            <a:pPr lvl="1"/>
            <a:r>
              <a:rPr lang="en-US" dirty="0"/>
              <a:t>Dan Mills Chapter Programs Award</a:t>
            </a:r>
          </a:p>
          <a:p>
            <a:pPr lvl="1"/>
            <a:r>
              <a:rPr lang="en-US" dirty="0"/>
              <a:t>Technology Awards</a:t>
            </a:r>
          </a:p>
          <a:p>
            <a:pPr lvl="1"/>
            <a:r>
              <a:rPr lang="en-US" dirty="0"/>
              <a:t>Donald A. </a:t>
            </a:r>
            <a:r>
              <a:rPr lang="en-US" dirty="0" err="1"/>
              <a:t>Siller</a:t>
            </a:r>
            <a:r>
              <a:rPr lang="en-US" dirty="0"/>
              <a:t> Refrigeration Award</a:t>
            </a:r>
          </a:p>
          <a:p>
            <a:pPr lvl="1"/>
            <a:r>
              <a:rPr lang="en-US" dirty="0"/>
              <a:t>Milton W. Garland Commemorative Comfort – Process – Cold Chain Award for Project Excellence</a:t>
            </a:r>
          </a:p>
          <a:p>
            <a:pPr lvl="1"/>
            <a:r>
              <a:rPr lang="en-US" dirty="0"/>
              <a:t>Energy Genius Award</a:t>
            </a:r>
          </a:p>
          <a:p>
            <a:r>
              <a:rPr lang="en-US" dirty="0"/>
              <a:t>Assist Chapter Refrigeration Chair with refrigeration activities</a:t>
            </a:r>
          </a:p>
          <a:p>
            <a:r>
              <a:rPr lang="en-US" dirty="0"/>
              <a:t>Coordinate Chapter refrigeration activities</a:t>
            </a:r>
          </a:p>
          <a:p>
            <a:r>
              <a:rPr lang="en-US" dirty="0"/>
              <a:t>Promote continuing education activities at the Chapter level</a:t>
            </a:r>
          </a:p>
          <a:p>
            <a:endParaRPr lang="en-US" dirty="0"/>
          </a:p>
          <a:p>
            <a:endParaRPr lang="en-US" dirty="0"/>
          </a:p>
        </p:txBody>
      </p:sp>
    </p:spTree>
    <p:extLst>
      <p:ext uri="{BB962C8B-B14F-4D97-AF65-F5344CB8AC3E}">
        <p14:creationId xmlns:p14="http://schemas.microsoft.com/office/powerpoint/2010/main" val="83797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5D32-BD96-48B6-A14C-1E6C3046E503}"/>
              </a:ext>
            </a:extLst>
          </p:cNvPr>
          <p:cNvSpPr>
            <a:spLocks noGrp="1"/>
          </p:cNvSpPr>
          <p:nvPr>
            <p:ph type="title"/>
          </p:nvPr>
        </p:nvSpPr>
        <p:spPr/>
        <p:txBody>
          <a:bodyPr/>
          <a:lstStyle/>
          <a:p>
            <a:r>
              <a:rPr lang="en-US" dirty="0"/>
              <a:t>CTTC</a:t>
            </a:r>
            <a:br>
              <a:rPr lang="en-US" dirty="0"/>
            </a:br>
            <a:r>
              <a:rPr lang="en-US" dirty="0"/>
              <a:t>Management by Objectives - MBO</a:t>
            </a:r>
          </a:p>
        </p:txBody>
      </p:sp>
      <p:sp>
        <p:nvSpPr>
          <p:cNvPr id="3" name="Content Placeholder 2">
            <a:extLst>
              <a:ext uri="{FF2B5EF4-FFF2-40B4-BE49-F238E27FC236}">
                <a16:creationId xmlns:a16="http://schemas.microsoft.com/office/drawing/2014/main" id="{51A02C4E-901B-4473-AD81-B7FC1D7C49D9}"/>
              </a:ext>
            </a:extLst>
          </p:cNvPr>
          <p:cNvSpPr>
            <a:spLocks noGrp="1"/>
          </p:cNvSpPr>
          <p:nvPr>
            <p:ph idx="1"/>
          </p:nvPr>
        </p:nvSpPr>
        <p:spPr/>
        <p:txBody>
          <a:bodyPr/>
          <a:lstStyle/>
          <a:p>
            <a:r>
              <a:rPr lang="en-US" dirty="0"/>
              <a:t>Definition</a:t>
            </a:r>
          </a:p>
          <a:p>
            <a:pPr lvl="1"/>
            <a:r>
              <a:rPr lang="en-US" dirty="0"/>
              <a:t>Objectives are things which are achieved, such as a manual, a project, sales, a plan, employee morale – things which are business related</a:t>
            </a:r>
          </a:p>
          <a:p>
            <a:r>
              <a:rPr lang="en-US" dirty="0"/>
              <a:t>See the Chapter CTTC Chair MBO Guide for additional information</a:t>
            </a:r>
          </a:p>
          <a:p>
            <a:r>
              <a:rPr lang="en-US" dirty="0"/>
              <a:t>Characteristics</a:t>
            </a:r>
          </a:p>
          <a:p>
            <a:pPr lvl="1"/>
            <a:r>
              <a:rPr lang="en-US" b="1" u="sng" dirty="0"/>
              <a:t>S</a:t>
            </a:r>
            <a:r>
              <a:rPr lang="en-US" dirty="0"/>
              <a:t>pecific</a:t>
            </a:r>
          </a:p>
          <a:p>
            <a:pPr lvl="1"/>
            <a:r>
              <a:rPr lang="en-US" b="1" u="sng" dirty="0"/>
              <a:t>M</a:t>
            </a:r>
            <a:r>
              <a:rPr lang="en-US" dirty="0"/>
              <a:t>easurable</a:t>
            </a:r>
          </a:p>
          <a:p>
            <a:pPr lvl="1"/>
            <a:r>
              <a:rPr lang="en-US" b="1" u="sng" dirty="0"/>
              <a:t>A</a:t>
            </a:r>
            <a:r>
              <a:rPr lang="en-US" dirty="0"/>
              <a:t>chievable</a:t>
            </a:r>
          </a:p>
          <a:p>
            <a:pPr lvl="1"/>
            <a:r>
              <a:rPr lang="en-US" b="1" u="sng" dirty="0"/>
              <a:t>R</a:t>
            </a:r>
            <a:r>
              <a:rPr lang="en-US" dirty="0"/>
              <a:t>ealistic</a:t>
            </a:r>
          </a:p>
          <a:p>
            <a:pPr lvl="1"/>
            <a:r>
              <a:rPr lang="en-US" b="1" u="sng" dirty="0"/>
              <a:t>T</a:t>
            </a:r>
            <a:r>
              <a:rPr lang="en-US" dirty="0"/>
              <a:t>imetable</a:t>
            </a:r>
          </a:p>
        </p:txBody>
      </p:sp>
    </p:spTree>
    <p:extLst>
      <p:ext uri="{BB962C8B-B14F-4D97-AF65-F5344CB8AC3E}">
        <p14:creationId xmlns:p14="http://schemas.microsoft.com/office/powerpoint/2010/main" val="3327988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41633-BD3E-417F-97A8-1983C8A4C97E}"/>
              </a:ext>
            </a:extLst>
          </p:cNvPr>
          <p:cNvSpPr>
            <a:spLocks noGrp="1"/>
          </p:cNvSpPr>
          <p:nvPr>
            <p:ph type="title"/>
          </p:nvPr>
        </p:nvSpPr>
        <p:spPr>
          <a:xfrm>
            <a:off x="652481" y="1382486"/>
            <a:ext cx="3547581" cy="4093028"/>
          </a:xfrm>
        </p:spPr>
        <p:txBody>
          <a:bodyPr anchor="ctr">
            <a:normAutofit/>
          </a:bodyPr>
          <a:lstStyle/>
          <a:p>
            <a:r>
              <a:rPr lang="en-US" sz="4400"/>
              <a:t>Why do people attend Chapter meetings?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154B7A1-889B-4462-A161-A13615825E3F}"/>
              </a:ext>
            </a:extLst>
          </p:cNvPr>
          <p:cNvGraphicFramePr>
            <a:graphicFrameLocks noGrp="1"/>
          </p:cNvGraphicFramePr>
          <p:nvPr>
            <p:ph idx="1"/>
            <p:extLst>
              <p:ext uri="{D42A27DB-BD31-4B8C-83A1-F6EECF244321}">
                <p14:modId xmlns:p14="http://schemas.microsoft.com/office/powerpoint/2010/main" val="358837334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14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30DB-E8E2-41BB-BB92-E179AF906943}"/>
              </a:ext>
            </a:extLst>
          </p:cNvPr>
          <p:cNvSpPr>
            <a:spLocks noGrp="1"/>
          </p:cNvSpPr>
          <p:nvPr>
            <p:ph type="title"/>
          </p:nvPr>
        </p:nvSpPr>
        <p:spPr/>
        <p:txBody>
          <a:bodyPr/>
          <a:lstStyle/>
          <a:p>
            <a:r>
              <a:rPr lang="en-US" dirty="0"/>
              <a:t>CTTC – Plan your Chapter Programs</a:t>
            </a:r>
          </a:p>
        </p:txBody>
      </p:sp>
      <p:sp>
        <p:nvSpPr>
          <p:cNvPr id="3" name="Content Placeholder 2">
            <a:extLst>
              <a:ext uri="{FF2B5EF4-FFF2-40B4-BE49-F238E27FC236}">
                <a16:creationId xmlns:a16="http://schemas.microsoft.com/office/drawing/2014/main" id="{015493A6-9FFC-4B5D-8A7C-3DAA77203B01}"/>
              </a:ext>
            </a:extLst>
          </p:cNvPr>
          <p:cNvSpPr>
            <a:spLocks noGrp="1"/>
          </p:cNvSpPr>
          <p:nvPr>
            <p:ph idx="1"/>
          </p:nvPr>
        </p:nvSpPr>
        <p:spPr/>
        <p:txBody>
          <a:bodyPr>
            <a:normAutofit fontScale="85000" lnSpcReduction="20000"/>
          </a:bodyPr>
          <a:lstStyle/>
          <a:p>
            <a:r>
              <a:rPr lang="en-US" b="1" dirty="0"/>
              <a:t>April</a:t>
            </a:r>
            <a:r>
              <a:rPr lang="en-US" dirty="0"/>
              <a:t>: set meeting schedule</a:t>
            </a:r>
          </a:p>
          <a:p>
            <a:r>
              <a:rPr lang="en-US" b="1" dirty="0"/>
              <a:t>May</a:t>
            </a:r>
            <a:r>
              <a:rPr lang="en-US" dirty="0"/>
              <a:t>: first meeting/conduct survey</a:t>
            </a:r>
          </a:p>
          <a:p>
            <a:r>
              <a:rPr lang="en-US" b="1" dirty="0"/>
              <a:t>July</a:t>
            </a:r>
            <a:r>
              <a:rPr lang="en-US" dirty="0"/>
              <a:t>: develop/budget programs</a:t>
            </a:r>
          </a:p>
          <a:p>
            <a:r>
              <a:rPr lang="en-US" b="1" dirty="0"/>
              <a:t>August</a:t>
            </a:r>
            <a:r>
              <a:rPr lang="en-US" dirty="0"/>
              <a:t>: contact speaker and make arrangements</a:t>
            </a:r>
          </a:p>
          <a:p>
            <a:r>
              <a:rPr lang="en-US" dirty="0"/>
              <a:t>Use the CTTC Chapter Chair calendar available at </a:t>
            </a:r>
            <a:r>
              <a:rPr lang="en-US" dirty="0">
                <a:hlinkClick r:id="rId3"/>
              </a:rPr>
              <a:t>www.ashrae.org/cttc</a:t>
            </a:r>
            <a:r>
              <a:rPr lang="en-US" dirty="0"/>
              <a:t>. Send your program schedule to your CTTC RVC before October.</a:t>
            </a:r>
          </a:p>
          <a:p>
            <a:r>
              <a:rPr lang="en-US" dirty="0"/>
              <a:t>Publish annual program schedule in Chapter newsletter each month</a:t>
            </a:r>
          </a:p>
          <a:p>
            <a:r>
              <a:rPr lang="en-US" dirty="0"/>
              <a:t>Determine each speaker’s needs</a:t>
            </a:r>
          </a:p>
          <a:p>
            <a:r>
              <a:rPr lang="en-US" dirty="0"/>
              <a:t>Publicize speaker’s information (bio and topic summary) with photo in newsletter prior to meeting</a:t>
            </a:r>
          </a:p>
          <a:p>
            <a:r>
              <a:rPr lang="en-US" dirty="0"/>
              <a:t>Provide monthly meeting reminder</a:t>
            </a:r>
          </a:p>
          <a:p>
            <a:pPr lvl="1"/>
            <a:r>
              <a:rPr lang="en-US" dirty="0"/>
              <a:t>Before meeting via phone calls and e-mail</a:t>
            </a:r>
          </a:p>
          <a:p>
            <a:r>
              <a:rPr lang="en-US" b="1" dirty="0"/>
              <a:t>DL pool opens December 1</a:t>
            </a:r>
            <a:r>
              <a:rPr lang="en-US" b="1" baseline="30000" dirty="0"/>
              <a:t>st</a:t>
            </a:r>
            <a:r>
              <a:rPr lang="en-US" b="1" dirty="0"/>
              <a:t> </a:t>
            </a:r>
          </a:p>
          <a:p>
            <a:endParaRPr lang="en-US" dirty="0"/>
          </a:p>
        </p:txBody>
      </p:sp>
    </p:spTree>
    <p:extLst>
      <p:ext uri="{BB962C8B-B14F-4D97-AF65-F5344CB8AC3E}">
        <p14:creationId xmlns:p14="http://schemas.microsoft.com/office/powerpoint/2010/main" val="205828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Buzzwords and Why You Should Generally Avoid Them in Your Writing">
            <a:extLst>
              <a:ext uri="{FF2B5EF4-FFF2-40B4-BE49-F238E27FC236}">
                <a16:creationId xmlns:a16="http://schemas.microsoft.com/office/drawing/2014/main" id="{1FA2FB47-3A89-4173-90F8-720DFEAA46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88" r="14748"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ABA024-E246-4F54-8495-87FFF5829C8B}"/>
              </a:ext>
            </a:extLst>
          </p:cNvPr>
          <p:cNvSpPr>
            <a:spLocks noGrp="1"/>
          </p:cNvSpPr>
          <p:nvPr>
            <p:ph type="title"/>
          </p:nvPr>
        </p:nvSpPr>
        <p:spPr>
          <a:xfrm>
            <a:off x="677333" y="609600"/>
            <a:ext cx="3851123" cy="1320800"/>
          </a:xfrm>
        </p:spPr>
        <p:txBody>
          <a:bodyPr>
            <a:normAutofit/>
          </a:bodyPr>
          <a:lstStyle/>
          <a:p>
            <a:r>
              <a:rPr lang="en-US" dirty="0"/>
              <a:t>What to Avoid at Chapter meetings</a:t>
            </a:r>
          </a:p>
        </p:txBody>
      </p:sp>
      <p:sp>
        <p:nvSpPr>
          <p:cNvPr id="3" name="Content Placeholder 2">
            <a:extLst>
              <a:ext uri="{FF2B5EF4-FFF2-40B4-BE49-F238E27FC236}">
                <a16:creationId xmlns:a16="http://schemas.microsoft.com/office/drawing/2014/main" id="{14DA0968-72A1-4A63-8815-014A38855A7E}"/>
              </a:ext>
            </a:extLst>
          </p:cNvPr>
          <p:cNvSpPr>
            <a:spLocks noGrp="1"/>
          </p:cNvSpPr>
          <p:nvPr>
            <p:ph idx="1"/>
          </p:nvPr>
        </p:nvSpPr>
        <p:spPr>
          <a:xfrm>
            <a:off x="677334" y="2160589"/>
            <a:ext cx="3851122" cy="3880773"/>
          </a:xfrm>
        </p:spPr>
        <p:txBody>
          <a:bodyPr>
            <a:normAutofit/>
          </a:bodyPr>
          <a:lstStyle/>
          <a:p>
            <a:r>
              <a:rPr lang="en-US" dirty="0"/>
              <a:t>Politics</a:t>
            </a:r>
          </a:p>
          <a:p>
            <a:r>
              <a:rPr lang="en-US" dirty="0"/>
              <a:t>Religion</a:t>
            </a:r>
          </a:p>
          <a:p>
            <a:r>
              <a:rPr lang="en-US" dirty="0"/>
              <a:t>Trade (sales/business transactions)</a:t>
            </a:r>
          </a:p>
          <a:p>
            <a:r>
              <a:rPr lang="en-US" dirty="0"/>
              <a:t>Commercialism</a:t>
            </a:r>
          </a:p>
        </p:txBody>
      </p:sp>
      <p:cxnSp>
        <p:nvCxnSpPr>
          <p:cNvPr id="1030" name="Straight Connector 7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1535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C023-30DF-4FAD-8EC5-C4997B89FA83}"/>
              </a:ext>
            </a:extLst>
          </p:cNvPr>
          <p:cNvSpPr>
            <a:spLocks noGrp="1"/>
          </p:cNvSpPr>
          <p:nvPr>
            <p:ph type="title"/>
          </p:nvPr>
        </p:nvSpPr>
        <p:spPr/>
        <p:txBody>
          <a:bodyPr/>
          <a:lstStyle/>
          <a:p>
            <a:r>
              <a:rPr lang="en-US"/>
              <a:t>Commercialism</a:t>
            </a:r>
            <a:endParaRPr lang="en-US" dirty="0"/>
          </a:p>
        </p:txBody>
      </p:sp>
      <p:sp>
        <p:nvSpPr>
          <p:cNvPr id="3" name="Content Placeholder 2">
            <a:extLst>
              <a:ext uri="{FF2B5EF4-FFF2-40B4-BE49-F238E27FC236}">
                <a16:creationId xmlns:a16="http://schemas.microsoft.com/office/drawing/2014/main" id="{D91539F7-A547-4BB2-AE23-ACACE95DED77}"/>
              </a:ext>
            </a:extLst>
          </p:cNvPr>
          <p:cNvSpPr>
            <a:spLocks noGrp="1"/>
          </p:cNvSpPr>
          <p:nvPr>
            <p:ph idx="1"/>
          </p:nvPr>
        </p:nvSpPr>
        <p:spPr/>
        <p:txBody>
          <a:bodyPr>
            <a:normAutofit/>
          </a:bodyPr>
          <a:lstStyle/>
          <a:p>
            <a:pPr marL="0" indent="0">
              <a:buNone/>
            </a:pPr>
            <a:r>
              <a:rPr lang="en-US" dirty="0"/>
              <a:t>…the promotion of one’s company or proprietary interest, is prohibited at Chapter and Regional events. There shall be no implication that ASHRAE approves or endorses a product or system because of claims of compliance with ASHRAE standards or for any other reason.</a:t>
            </a:r>
          </a:p>
          <a:p>
            <a:pPr marL="0" indent="0">
              <a:buNone/>
            </a:pPr>
            <a:endParaRPr lang="en-US" dirty="0"/>
          </a:p>
          <a:p>
            <a:pPr marL="0" indent="0">
              <a:buNone/>
            </a:pPr>
            <a:r>
              <a:rPr lang="en-US" dirty="0"/>
              <a:t>Visit </a:t>
            </a:r>
            <a:r>
              <a:rPr lang="en-CA" dirty="0">
                <a:hlinkClick r:id="rId3"/>
              </a:rPr>
              <a:t>ASHRAE Commercialism Policy and Guidelines | ashrae.org</a:t>
            </a:r>
            <a:r>
              <a:rPr lang="en-CA" dirty="0"/>
              <a:t> </a:t>
            </a:r>
            <a:r>
              <a:rPr lang="en-US" dirty="0"/>
              <a:t>for ASHRAE’s Commercialism Policy and Guidelines.</a:t>
            </a:r>
          </a:p>
          <a:p>
            <a:pPr marL="0" indent="0">
              <a:buNone/>
            </a:pPr>
            <a:r>
              <a:rPr lang="en-US" sz="1600" dirty="0"/>
              <a:t>(https://www.ashrae.org/about/governance/ashrae-commercialism-policy-and-guidelines)</a:t>
            </a:r>
          </a:p>
          <a:p>
            <a:pPr marL="0" indent="0">
              <a:buNone/>
            </a:pPr>
            <a:endParaRPr lang="en-US" dirty="0"/>
          </a:p>
          <a:p>
            <a:pPr marL="0" indent="0">
              <a:buNone/>
            </a:pPr>
            <a:r>
              <a:rPr lang="en-US" dirty="0"/>
              <a:t>Prior to any presentation to membership, CTTC Chapter Chairs MUST ENSRURE All presentations comply with the Commercialism Policy and Guidelines.</a:t>
            </a:r>
          </a:p>
        </p:txBody>
      </p:sp>
    </p:spTree>
    <p:extLst>
      <p:ext uri="{BB962C8B-B14F-4D97-AF65-F5344CB8AC3E}">
        <p14:creationId xmlns:p14="http://schemas.microsoft.com/office/powerpoint/2010/main" val="286160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09FC0E-C00B-4377-BC63-C34D9A8B52A7}"/>
              </a:ext>
            </a:extLst>
          </p:cNvPr>
          <p:cNvSpPr>
            <a:spLocks noGrp="1"/>
          </p:cNvSpPr>
          <p:nvPr>
            <p:ph type="title"/>
          </p:nvPr>
        </p:nvSpPr>
        <p:spPr>
          <a:xfrm>
            <a:off x="643467" y="816638"/>
            <a:ext cx="3367359" cy="5224724"/>
          </a:xfrm>
        </p:spPr>
        <p:txBody>
          <a:bodyPr anchor="ctr">
            <a:normAutofit/>
          </a:bodyPr>
          <a:lstStyle/>
          <a:p>
            <a:r>
              <a:rPr lang="en-US" dirty="0"/>
              <a:t>Professional Development Hours (PDHs)</a:t>
            </a:r>
          </a:p>
        </p:txBody>
      </p:sp>
      <p:sp>
        <p:nvSpPr>
          <p:cNvPr id="3" name="Content Placeholder 2">
            <a:extLst>
              <a:ext uri="{FF2B5EF4-FFF2-40B4-BE49-F238E27FC236}">
                <a16:creationId xmlns:a16="http://schemas.microsoft.com/office/drawing/2014/main" id="{180A3907-4E05-4252-9429-740FF4BEDAEE}"/>
              </a:ext>
            </a:extLst>
          </p:cNvPr>
          <p:cNvSpPr>
            <a:spLocks noGrp="1"/>
          </p:cNvSpPr>
          <p:nvPr>
            <p:ph idx="1"/>
          </p:nvPr>
        </p:nvSpPr>
        <p:spPr>
          <a:xfrm>
            <a:off x="4654295" y="816638"/>
            <a:ext cx="4619706" cy="5224724"/>
          </a:xfrm>
        </p:spPr>
        <p:txBody>
          <a:bodyPr anchor="ctr">
            <a:normAutofit/>
          </a:bodyPr>
          <a:lstStyle/>
          <a:p>
            <a:r>
              <a:rPr lang="en-US" dirty="0"/>
              <a:t>Chapters must comply with the continuing education requirements in their state, province or country</a:t>
            </a:r>
          </a:p>
          <a:p>
            <a:r>
              <a:rPr lang="en-US" dirty="0"/>
              <a:t>ASHRAE Society is not responsible for creating or validating PDHs</a:t>
            </a:r>
          </a:p>
          <a:p>
            <a:r>
              <a:rPr lang="en-US" dirty="0"/>
              <a:t>Chapters may distribute Certificates of Attendance</a:t>
            </a:r>
          </a:p>
          <a:p>
            <a:pPr lvl="1"/>
            <a:r>
              <a:rPr lang="en-US" dirty="0"/>
              <a:t>template for use by Chapters is available at </a:t>
            </a:r>
            <a:r>
              <a:rPr lang="en-CA" dirty="0">
                <a:hlinkClick r:id="rId3"/>
              </a:rPr>
              <a:t>CTTC Program Resources (ashrae.org)</a:t>
            </a:r>
            <a:endParaRPr lang="en-CA" dirty="0"/>
          </a:p>
          <a:p>
            <a:pPr lvl="1"/>
            <a:r>
              <a:rPr lang="en-US" sz="1200" dirty="0"/>
              <a:t>https://www.ashrae.org/communities/committees/cttc-program-resources</a:t>
            </a:r>
          </a:p>
          <a:p>
            <a:r>
              <a:rPr lang="en-US" dirty="0"/>
              <a:t>Hard copy, blank Certificates of Attendance may be ordered at </a:t>
            </a:r>
            <a:r>
              <a:rPr lang="en-US" dirty="0">
                <a:hlinkClick r:id="rId4"/>
              </a:rPr>
              <a:t>www.ashrae.org/chaptersupplies</a:t>
            </a:r>
            <a:r>
              <a:rPr lang="en-US" dirty="0"/>
              <a:t> </a:t>
            </a:r>
          </a:p>
        </p:txBody>
      </p:sp>
    </p:spTree>
    <p:extLst>
      <p:ext uri="{BB962C8B-B14F-4D97-AF65-F5344CB8AC3E}">
        <p14:creationId xmlns:p14="http://schemas.microsoft.com/office/powerpoint/2010/main" val="268086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BD7D5-8BAD-4AB9-A12B-D913E80811CB}"/>
              </a:ext>
            </a:extLst>
          </p:cNvPr>
          <p:cNvSpPr>
            <a:spLocks noGrp="1"/>
          </p:cNvSpPr>
          <p:nvPr>
            <p:ph type="title"/>
          </p:nvPr>
        </p:nvSpPr>
        <p:spPr>
          <a:xfrm>
            <a:off x="1286933" y="609600"/>
            <a:ext cx="10197494" cy="1099457"/>
          </a:xfrm>
        </p:spPr>
        <p:txBody>
          <a:bodyPr>
            <a:normAutofit/>
          </a:bodyPr>
          <a:lstStyle/>
          <a:p>
            <a:r>
              <a:rPr lang="en-US" dirty="0"/>
              <a:t>Meeting Location and Facilities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96EA795-B5A9-4283-A6FB-742A37E3A306}"/>
              </a:ext>
            </a:extLst>
          </p:cNvPr>
          <p:cNvGraphicFramePr>
            <a:graphicFrameLocks noGrp="1"/>
          </p:cNvGraphicFramePr>
          <p:nvPr>
            <p:ph idx="1"/>
            <p:extLst>
              <p:ext uri="{D42A27DB-BD31-4B8C-83A1-F6EECF244321}">
                <p14:modId xmlns:p14="http://schemas.microsoft.com/office/powerpoint/2010/main" val="76152673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145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F16C-073E-42C1-87DA-D33F0FE2B760}"/>
              </a:ext>
            </a:extLst>
          </p:cNvPr>
          <p:cNvSpPr>
            <a:spLocks noGrp="1"/>
          </p:cNvSpPr>
          <p:nvPr>
            <p:ph type="title"/>
          </p:nvPr>
        </p:nvSpPr>
        <p:spPr/>
        <p:txBody>
          <a:bodyPr/>
          <a:lstStyle/>
          <a:p>
            <a:r>
              <a:rPr lang="en-US" dirty="0"/>
              <a:t>Speaker Protocol</a:t>
            </a:r>
          </a:p>
        </p:txBody>
      </p:sp>
      <p:sp>
        <p:nvSpPr>
          <p:cNvPr id="3" name="Content Placeholder 2">
            <a:extLst>
              <a:ext uri="{FF2B5EF4-FFF2-40B4-BE49-F238E27FC236}">
                <a16:creationId xmlns:a16="http://schemas.microsoft.com/office/drawing/2014/main" id="{769FAB34-FA9F-4AEE-A494-1FA260AA4991}"/>
              </a:ext>
            </a:extLst>
          </p:cNvPr>
          <p:cNvSpPr>
            <a:spLocks noGrp="1"/>
          </p:cNvSpPr>
          <p:nvPr>
            <p:ph idx="1"/>
          </p:nvPr>
        </p:nvSpPr>
        <p:spPr/>
        <p:txBody>
          <a:bodyPr/>
          <a:lstStyle/>
          <a:p>
            <a:r>
              <a:rPr lang="en-US" dirty="0"/>
              <a:t>Treat speakers and Distinguished Lecturers as special guests</a:t>
            </a:r>
          </a:p>
          <a:p>
            <a:r>
              <a:rPr lang="en-US" dirty="0"/>
              <a:t>Identify equipment and audio/visual needs</a:t>
            </a:r>
          </a:p>
          <a:p>
            <a:r>
              <a:rPr lang="en-US" dirty="0"/>
              <a:t>Prepare introduction materials</a:t>
            </a:r>
          </a:p>
          <a:p>
            <a:r>
              <a:rPr lang="en-US" dirty="0"/>
              <a:t>Plan for allotted program time</a:t>
            </a:r>
          </a:p>
          <a:p>
            <a:r>
              <a:rPr lang="en-US" dirty="0"/>
              <a:t>Audience size, room size, and expectations</a:t>
            </a:r>
          </a:p>
          <a:p>
            <a:r>
              <a:rPr lang="en-US" dirty="0"/>
              <a:t>Maximize speaker’s full schedule</a:t>
            </a:r>
          </a:p>
          <a:p>
            <a:pPr lvl="1"/>
            <a:r>
              <a:rPr lang="en-US" dirty="0"/>
              <a:t>Especially important if speaker is travelling from outside the local area</a:t>
            </a:r>
          </a:p>
          <a:p>
            <a:r>
              <a:rPr lang="en-US" dirty="0"/>
              <a:t>Confirm transportation (including local travel), lodging, and honorarium</a:t>
            </a:r>
          </a:p>
          <a:p>
            <a:r>
              <a:rPr lang="en-US" dirty="0"/>
              <a:t>Send a thank you letter</a:t>
            </a:r>
          </a:p>
        </p:txBody>
      </p:sp>
    </p:spTree>
    <p:extLst>
      <p:ext uri="{BB962C8B-B14F-4D97-AF65-F5344CB8AC3E}">
        <p14:creationId xmlns:p14="http://schemas.microsoft.com/office/powerpoint/2010/main" val="110067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14869B-8B90-4EFD-BC84-EE5F5EC29D4A}"/>
              </a:ext>
            </a:extLst>
          </p:cNvPr>
          <p:cNvPicPr>
            <a:picLocks noChangeAspect="1"/>
          </p:cNvPicPr>
          <p:nvPr/>
        </p:nvPicPr>
        <p:blipFill rotWithShape="1">
          <a:blip r:embed="rId3"/>
          <a:srcRect l="14052" r="855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B127399-91B7-4328-A313-548F76C5E666}"/>
              </a:ext>
            </a:extLst>
          </p:cNvPr>
          <p:cNvSpPr>
            <a:spLocks noGrp="1"/>
          </p:cNvSpPr>
          <p:nvPr>
            <p:ph type="title"/>
          </p:nvPr>
        </p:nvSpPr>
        <p:spPr>
          <a:xfrm>
            <a:off x="677333" y="609600"/>
            <a:ext cx="3851123" cy="1320800"/>
          </a:xfrm>
        </p:spPr>
        <p:txBody>
          <a:bodyPr>
            <a:normAutofit/>
          </a:bodyPr>
          <a:lstStyle/>
          <a:p>
            <a:r>
              <a:rPr lang="en-US" dirty="0"/>
              <a:t>After each Chapter Program</a:t>
            </a:r>
          </a:p>
        </p:txBody>
      </p:sp>
      <p:sp>
        <p:nvSpPr>
          <p:cNvPr id="3" name="Content Placeholder 2">
            <a:extLst>
              <a:ext uri="{FF2B5EF4-FFF2-40B4-BE49-F238E27FC236}">
                <a16:creationId xmlns:a16="http://schemas.microsoft.com/office/drawing/2014/main" id="{538201F4-9272-4ED8-9AD1-00083C55361B}"/>
              </a:ext>
            </a:extLst>
          </p:cNvPr>
          <p:cNvSpPr>
            <a:spLocks noGrp="1"/>
          </p:cNvSpPr>
          <p:nvPr>
            <p:ph idx="1"/>
          </p:nvPr>
        </p:nvSpPr>
        <p:spPr>
          <a:xfrm>
            <a:off x="677334" y="2160589"/>
            <a:ext cx="4089400" cy="3880773"/>
          </a:xfrm>
        </p:spPr>
        <p:txBody>
          <a:bodyPr>
            <a:normAutofit/>
          </a:bodyPr>
          <a:lstStyle/>
          <a:p>
            <a:r>
              <a:rPr lang="en-US" dirty="0"/>
              <a:t>Have members complete program evaluations after each meeting</a:t>
            </a:r>
          </a:p>
          <a:p>
            <a:pPr lvl="1"/>
            <a:r>
              <a:rPr lang="en-US" dirty="0"/>
              <a:t>Digital form available at </a:t>
            </a:r>
            <a:r>
              <a:rPr lang="en-US" dirty="0">
                <a:hlinkClick r:id="rId4"/>
              </a:rPr>
              <a:t>https://dlevaluation.ashrae.org/</a:t>
            </a:r>
            <a:endParaRPr lang="en-US"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1704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710F-4BDE-47E9-9B42-1F06F25DA8A2}"/>
              </a:ext>
            </a:extLst>
          </p:cNvPr>
          <p:cNvSpPr>
            <a:spLocks noGrp="1"/>
          </p:cNvSpPr>
          <p:nvPr>
            <p:ph type="title"/>
          </p:nvPr>
        </p:nvSpPr>
        <p:spPr>
          <a:xfrm>
            <a:off x="677333" y="609600"/>
            <a:ext cx="8891209" cy="1320800"/>
          </a:xfrm>
        </p:spPr>
        <p:txBody>
          <a:bodyPr/>
          <a:lstStyle/>
          <a:p>
            <a:r>
              <a:rPr lang="en-US" dirty="0"/>
              <a:t>ASHRAE Value Statement</a:t>
            </a:r>
          </a:p>
        </p:txBody>
      </p:sp>
      <p:sp>
        <p:nvSpPr>
          <p:cNvPr id="3" name="Content Placeholder 2">
            <a:extLst>
              <a:ext uri="{FF2B5EF4-FFF2-40B4-BE49-F238E27FC236}">
                <a16:creationId xmlns:a16="http://schemas.microsoft.com/office/drawing/2014/main" id="{D856FB56-4C29-4388-BA85-1937D0DCCE8D}"/>
              </a:ext>
            </a:extLst>
          </p:cNvPr>
          <p:cNvSpPr>
            <a:spLocks noGrp="1"/>
          </p:cNvSpPr>
          <p:nvPr>
            <p:ph idx="1"/>
          </p:nvPr>
        </p:nvSpPr>
        <p:spPr/>
        <p:txBody>
          <a:bodyPr>
            <a:normAutofit/>
          </a:bodyPr>
          <a:lstStyle/>
          <a:p>
            <a:r>
              <a:rPr lang="en-US" i="1" dirty="0"/>
              <a:t>ASHRAE Value Statement</a:t>
            </a:r>
          </a:p>
          <a:p>
            <a:pPr lvl="1"/>
            <a:r>
              <a:rPr lang="en-US" i="1" dirty="0"/>
              <a:t>In ASHRAE meetings, we will act with honesty, fairness, courtesy, competence, inclusiveness and respect for others, which exemplify our core values of excellence, commitment, integrity, collaboration, volunteerism and diversity, and shall avoid all real or perceived conflicts of interest. Our culture is one of inclusiveness, acknowledging the inherent value and dignity of each individual.  We celebrate diverse and inclusive communities, understanding that doing so fuels better, more creative and more thoughtful ideas, solutions and strategies for the Society and the communities our Society serves. We respect and welcome all.</a:t>
            </a:r>
          </a:p>
        </p:txBody>
      </p:sp>
    </p:spTree>
    <p:extLst>
      <p:ext uri="{BB962C8B-B14F-4D97-AF65-F5344CB8AC3E}">
        <p14:creationId xmlns:p14="http://schemas.microsoft.com/office/powerpoint/2010/main" val="1910977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4E12EF-3119-4496-B4B2-94C221B58FA5}"/>
              </a:ext>
            </a:extLst>
          </p:cNvPr>
          <p:cNvSpPr>
            <a:spLocks noGrp="1"/>
          </p:cNvSpPr>
          <p:nvPr>
            <p:ph type="title"/>
          </p:nvPr>
        </p:nvSpPr>
        <p:spPr>
          <a:xfrm>
            <a:off x="643467" y="816638"/>
            <a:ext cx="3367359" cy="5224724"/>
          </a:xfrm>
        </p:spPr>
        <p:txBody>
          <a:bodyPr anchor="ctr">
            <a:normAutofit/>
          </a:bodyPr>
          <a:lstStyle/>
          <a:p>
            <a:r>
              <a:rPr lang="en-US" dirty="0"/>
              <a:t>Chapter Programs Resources</a:t>
            </a:r>
          </a:p>
        </p:txBody>
      </p:sp>
      <p:sp>
        <p:nvSpPr>
          <p:cNvPr id="3" name="Content Placeholder 2">
            <a:extLst>
              <a:ext uri="{FF2B5EF4-FFF2-40B4-BE49-F238E27FC236}">
                <a16:creationId xmlns:a16="http://schemas.microsoft.com/office/drawing/2014/main" id="{C9C987A0-4341-4BF9-84CD-597C5A37017C}"/>
              </a:ext>
            </a:extLst>
          </p:cNvPr>
          <p:cNvSpPr>
            <a:spLocks noGrp="1"/>
          </p:cNvSpPr>
          <p:nvPr>
            <p:ph idx="1"/>
          </p:nvPr>
        </p:nvSpPr>
        <p:spPr>
          <a:xfrm>
            <a:off x="4654295" y="816638"/>
            <a:ext cx="4619706" cy="5224724"/>
          </a:xfrm>
        </p:spPr>
        <p:txBody>
          <a:bodyPr anchor="ctr">
            <a:normAutofit/>
          </a:bodyPr>
          <a:lstStyle/>
          <a:p>
            <a:r>
              <a:rPr lang="en-US" dirty="0"/>
              <a:t>ASHRAE Distinguished Lecturers: </a:t>
            </a:r>
            <a:r>
              <a:rPr lang="en-US" dirty="0">
                <a:hlinkClick r:id="rId2"/>
              </a:rPr>
              <a:t>www.ashrae.org/distinguishedlecturers</a:t>
            </a:r>
            <a:endParaRPr lang="en-US" dirty="0"/>
          </a:p>
          <a:p>
            <a:r>
              <a:rPr lang="en-US" dirty="0"/>
              <a:t>Chapter programs resources: </a:t>
            </a:r>
            <a:r>
              <a:rPr lang="en-US" dirty="0">
                <a:hlinkClick r:id="rId3"/>
              </a:rPr>
              <a:t>www.ashrae.org/cttc</a:t>
            </a:r>
            <a:endParaRPr lang="en-US" dirty="0"/>
          </a:p>
          <a:p>
            <a:r>
              <a:rPr lang="en-US" dirty="0"/>
              <a:t>Professional liability insurance carrier/firms</a:t>
            </a:r>
          </a:p>
          <a:p>
            <a:r>
              <a:rPr lang="en-US" dirty="0"/>
              <a:t>BOMA: </a:t>
            </a:r>
            <a:r>
              <a:rPr lang="en-US" dirty="0">
                <a:hlinkClick r:id="rId4"/>
              </a:rPr>
              <a:t>www.boma.org</a:t>
            </a:r>
            <a:endParaRPr lang="en-US" dirty="0"/>
          </a:p>
          <a:p>
            <a:r>
              <a:rPr lang="en-US" dirty="0"/>
              <a:t>SMACNA: </a:t>
            </a:r>
            <a:r>
              <a:rPr lang="en-US" dirty="0">
                <a:hlinkClick r:id="rId5"/>
              </a:rPr>
              <a:t>www.smacna.org</a:t>
            </a:r>
            <a:endParaRPr lang="en-US" dirty="0"/>
          </a:p>
          <a:p>
            <a:r>
              <a:rPr lang="en-US" dirty="0"/>
              <a:t>Municipal/State building officials</a:t>
            </a:r>
          </a:p>
          <a:p>
            <a:r>
              <a:rPr lang="en-US" dirty="0"/>
              <a:t>AIA Institute: </a:t>
            </a:r>
            <a:r>
              <a:rPr lang="en-US" dirty="0">
                <a:hlinkClick r:id="rId6"/>
              </a:rPr>
              <a:t>www.aia.org</a:t>
            </a:r>
            <a:endParaRPr lang="en-US" dirty="0"/>
          </a:p>
          <a:p>
            <a:r>
              <a:rPr lang="en-US" dirty="0"/>
              <a:t>MCAA: </a:t>
            </a:r>
            <a:r>
              <a:rPr lang="en-US" dirty="0">
                <a:hlinkClick r:id="rId7"/>
              </a:rPr>
              <a:t>www.mcaa.org</a:t>
            </a:r>
            <a:r>
              <a:rPr lang="en-US" dirty="0"/>
              <a:t> </a:t>
            </a:r>
          </a:p>
        </p:txBody>
      </p:sp>
    </p:spTree>
    <p:extLst>
      <p:ext uri="{BB962C8B-B14F-4D97-AF65-F5344CB8AC3E}">
        <p14:creationId xmlns:p14="http://schemas.microsoft.com/office/powerpoint/2010/main" val="162895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60F92C-5E81-41A6-8A27-3C44B8CD343D}"/>
              </a:ext>
            </a:extLst>
          </p:cNvPr>
          <p:cNvSpPr>
            <a:spLocks noGrp="1"/>
          </p:cNvSpPr>
          <p:nvPr>
            <p:ph type="title"/>
          </p:nvPr>
        </p:nvSpPr>
        <p:spPr>
          <a:xfrm>
            <a:off x="643467" y="816638"/>
            <a:ext cx="3367359" cy="5224724"/>
          </a:xfrm>
        </p:spPr>
        <p:txBody>
          <a:bodyPr anchor="ctr">
            <a:normAutofit/>
          </a:bodyPr>
          <a:lstStyle/>
          <a:p>
            <a:r>
              <a:rPr lang="en-US" dirty="0"/>
              <a:t>Monthly Program Topics/Formats</a:t>
            </a:r>
          </a:p>
        </p:txBody>
      </p:sp>
      <p:sp>
        <p:nvSpPr>
          <p:cNvPr id="3" name="Content Placeholder 2">
            <a:extLst>
              <a:ext uri="{FF2B5EF4-FFF2-40B4-BE49-F238E27FC236}">
                <a16:creationId xmlns:a16="http://schemas.microsoft.com/office/drawing/2014/main" id="{A34B0470-58D6-48C5-BB93-F90DBB045609}"/>
              </a:ext>
            </a:extLst>
          </p:cNvPr>
          <p:cNvSpPr>
            <a:spLocks noGrp="1"/>
          </p:cNvSpPr>
          <p:nvPr>
            <p:ph idx="1"/>
          </p:nvPr>
        </p:nvSpPr>
        <p:spPr>
          <a:xfrm>
            <a:off x="4654295" y="816638"/>
            <a:ext cx="4619706" cy="5224724"/>
          </a:xfrm>
        </p:spPr>
        <p:txBody>
          <a:bodyPr anchor="ctr">
            <a:normAutofit/>
          </a:bodyPr>
          <a:lstStyle/>
          <a:p>
            <a:pPr>
              <a:buFont typeface="+mj-lt"/>
              <a:buAutoNum type="arabicPeriod"/>
            </a:pPr>
            <a:r>
              <a:rPr lang="en-US" dirty="0"/>
              <a:t>Panel programs or forums</a:t>
            </a:r>
          </a:p>
          <a:p>
            <a:pPr>
              <a:buFont typeface="+mj-lt"/>
              <a:buAutoNum type="arabicPeriod"/>
            </a:pPr>
            <a:r>
              <a:rPr lang="en-US" dirty="0"/>
              <a:t>Technical tours/field trips</a:t>
            </a:r>
          </a:p>
          <a:p>
            <a:pPr>
              <a:buFont typeface="+mj-lt"/>
              <a:buAutoNum type="arabicPeriod"/>
            </a:pPr>
            <a:r>
              <a:rPr lang="en-US" dirty="0"/>
              <a:t>Technical/research talks</a:t>
            </a:r>
          </a:p>
          <a:p>
            <a:pPr>
              <a:buFont typeface="+mj-lt"/>
              <a:buAutoNum type="arabicPeriod"/>
            </a:pPr>
            <a:r>
              <a:rPr lang="en-US" dirty="0"/>
              <a:t>Student/Membership Promotion</a:t>
            </a:r>
          </a:p>
          <a:p>
            <a:pPr>
              <a:buFont typeface="+mj-lt"/>
              <a:buAutoNum type="arabicPeriod"/>
            </a:pPr>
            <a:r>
              <a:rPr lang="en-US" dirty="0"/>
              <a:t>CTTC Tech Hours</a:t>
            </a:r>
          </a:p>
          <a:p>
            <a:pPr>
              <a:buFont typeface="+mj-lt"/>
              <a:buAutoNum type="arabicPeriod"/>
            </a:pPr>
            <a:r>
              <a:rPr lang="en-US" dirty="0"/>
              <a:t>All day Chapter seminars</a:t>
            </a:r>
          </a:p>
          <a:p>
            <a:pPr>
              <a:buFont typeface="+mj-lt"/>
              <a:buAutoNum type="arabicPeriod"/>
            </a:pPr>
            <a:r>
              <a:rPr lang="en-US" dirty="0"/>
              <a:t>Co-sponsored conferences/seminars</a:t>
            </a:r>
          </a:p>
          <a:p>
            <a:pPr>
              <a:buFont typeface="+mj-lt"/>
              <a:buAutoNum type="arabicPeriod"/>
            </a:pPr>
            <a:r>
              <a:rPr lang="en-US" dirty="0"/>
              <a:t>National Engineers Week</a:t>
            </a:r>
          </a:p>
          <a:p>
            <a:pPr>
              <a:buFont typeface="+mj-lt"/>
              <a:buAutoNum type="arabicPeriod"/>
            </a:pPr>
            <a:r>
              <a:rPr lang="en-US" dirty="0"/>
              <a:t>Non-technical talk</a:t>
            </a:r>
          </a:p>
          <a:p>
            <a:pPr>
              <a:buFont typeface="+mj-lt"/>
              <a:buAutoNum type="arabicPeriod"/>
            </a:pPr>
            <a:r>
              <a:rPr lang="en-US" dirty="0"/>
              <a:t>Joint meetings – USGBC/AIA</a:t>
            </a:r>
          </a:p>
          <a:p>
            <a:pPr>
              <a:buFont typeface="+mj-lt"/>
              <a:buAutoNum type="arabicPeriod"/>
            </a:pPr>
            <a:r>
              <a:rPr lang="en-US" dirty="0"/>
              <a:t>Facilities management</a:t>
            </a:r>
          </a:p>
          <a:p>
            <a:pPr>
              <a:buFont typeface="+mj-lt"/>
              <a:buAutoNum type="arabicPeriod"/>
            </a:pPr>
            <a:r>
              <a:rPr lang="en-US" dirty="0"/>
              <a:t>Community service activities</a:t>
            </a:r>
          </a:p>
        </p:txBody>
      </p:sp>
    </p:spTree>
    <p:extLst>
      <p:ext uri="{BB962C8B-B14F-4D97-AF65-F5344CB8AC3E}">
        <p14:creationId xmlns:p14="http://schemas.microsoft.com/office/powerpoint/2010/main" val="727658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E858E1-8919-4730-B808-2EEA33729B5F}"/>
              </a:ext>
            </a:extLst>
          </p:cNvPr>
          <p:cNvSpPr>
            <a:spLocks noGrp="1"/>
          </p:cNvSpPr>
          <p:nvPr>
            <p:ph type="title"/>
          </p:nvPr>
        </p:nvSpPr>
        <p:spPr>
          <a:xfrm>
            <a:off x="643467" y="816638"/>
            <a:ext cx="3367359" cy="5224724"/>
          </a:xfrm>
        </p:spPr>
        <p:txBody>
          <a:bodyPr anchor="ctr">
            <a:normAutofit/>
          </a:bodyPr>
          <a:lstStyle/>
          <a:p>
            <a:r>
              <a:rPr lang="en-US" dirty="0"/>
              <a:t>Technical Talks</a:t>
            </a:r>
          </a:p>
        </p:txBody>
      </p:sp>
      <p:sp>
        <p:nvSpPr>
          <p:cNvPr id="3" name="Content Placeholder 2">
            <a:extLst>
              <a:ext uri="{FF2B5EF4-FFF2-40B4-BE49-F238E27FC236}">
                <a16:creationId xmlns:a16="http://schemas.microsoft.com/office/drawing/2014/main" id="{52A1F656-4FB5-4348-8F80-25FD924EE644}"/>
              </a:ext>
            </a:extLst>
          </p:cNvPr>
          <p:cNvSpPr>
            <a:spLocks noGrp="1"/>
          </p:cNvSpPr>
          <p:nvPr>
            <p:ph idx="1"/>
          </p:nvPr>
        </p:nvSpPr>
        <p:spPr>
          <a:xfrm>
            <a:off x="4654295" y="816638"/>
            <a:ext cx="4619706" cy="5224724"/>
          </a:xfrm>
        </p:spPr>
        <p:txBody>
          <a:bodyPr anchor="ctr">
            <a:normAutofit lnSpcReduction="10000"/>
          </a:bodyPr>
          <a:lstStyle/>
          <a:p>
            <a:r>
              <a:rPr lang="en-US" sz="1700" dirty="0"/>
              <a:t>Decarbonization</a:t>
            </a:r>
          </a:p>
          <a:p>
            <a:r>
              <a:rPr lang="en-US" sz="1700" dirty="0"/>
              <a:t>ASHRAE energy efficiency standards</a:t>
            </a:r>
          </a:p>
          <a:p>
            <a:r>
              <a:rPr lang="en-US" sz="1700" dirty="0"/>
              <a:t>Indoor air quality or environmental health</a:t>
            </a:r>
          </a:p>
          <a:p>
            <a:r>
              <a:rPr lang="en-US" sz="1700" dirty="0"/>
              <a:t>Ventilation/fans/pumping systems</a:t>
            </a:r>
          </a:p>
          <a:p>
            <a:r>
              <a:rPr lang="en-US" sz="1700" dirty="0"/>
              <a:t>Building moisture control</a:t>
            </a:r>
          </a:p>
          <a:p>
            <a:r>
              <a:rPr lang="en-US" sz="1700" dirty="0"/>
              <a:t>Refrigeration design</a:t>
            </a:r>
          </a:p>
          <a:p>
            <a:r>
              <a:rPr lang="en-US" sz="1700" dirty="0"/>
              <a:t>Life safety (liability/codes)</a:t>
            </a:r>
          </a:p>
          <a:p>
            <a:r>
              <a:rPr lang="en-US" sz="1700" dirty="0" err="1"/>
              <a:t>BacNet</a:t>
            </a:r>
            <a:r>
              <a:rPr lang="en-US" sz="1700" dirty="0"/>
              <a:t>/Communications Protocol</a:t>
            </a:r>
          </a:p>
          <a:p>
            <a:r>
              <a:rPr lang="en-US" sz="1700" dirty="0"/>
              <a:t>Commissioning</a:t>
            </a:r>
          </a:p>
          <a:p>
            <a:r>
              <a:rPr lang="en-US" sz="1700" dirty="0"/>
              <a:t>Building science topic other than HVAC&amp;R</a:t>
            </a:r>
          </a:p>
          <a:p>
            <a:r>
              <a:rPr lang="en-US" sz="1700" dirty="0"/>
              <a:t>Natural or low GWP refrigerants (Std. 15 &amp; 34, future refrigerants, cold chain, etc.)</a:t>
            </a:r>
          </a:p>
          <a:p>
            <a:r>
              <a:rPr lang="en-US" sz="1700" dirty="0"/>
              <a:t>GAC presentation</a:t>
            </a:r>
          </a:p>
          <a:p>
            <a:r>
              <a:rPr lang="en-US" sz="1700" dirty="0"/>
              <a:t>Residential applications</a:t>
            </a:r>
          </a:p>
          <a:p>
            <a:endParaRPr lang="en-US" sz="1700" dirty="0"/>
          </a:p>
        </p:txBody>
      </p:sp>
    </p:spTree>
    <p:extLst>
      <p:ext uri="{BB962C8B-B14F-4D97-AF65-F5344CB8AC3E}">
        <p14:creationId xmlns:p14="http://schemas.microsoft.com/office/powerpoint/2010/main" val="1084954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52C6-8ED1-4364-8B43-37A557E8431E}"/>
              </a:ext>
            </a:extLst>
          </p:cNvPr>
          <p:cNvSpPr>
            <a:spLocks noGrp="1"/>
          </p:cNvSpPr>
          <p:nvPr>
            <p:ph type="title"/>
          </p:nvPr>
        </p:nvSpPr>
        <p:spPr>
          <a:xfrm>
            <a:off x="676746" y="609600"/>
            <a:ext cx="3729076" cy="1320800"/>
          </a:xfrm>
        </p:spPr>
        <p:txBody>
          <a:bodyPr anchor="ctr">
            <a:normAutofit/>
          </a:bodyPr>
          <a:lstStyle/>
          <a:p>
            <a:r>
              <a:rPr lang="en-US" dirty="0"/>
              <a:t>Panel Forum</a:t>
            </a:r>
          </a:p>
        </p:txBody>
      </p:sp>
      <p:sp>
        <p:nvSpPr>
          <p:cNvPr id="3" name="Content Placeholder 2">
            <a:extLst>
              <a:ext uri="{FF2B5EF4-FFF2-40B4-BE49-F238E27FC236}">
                <a16:creationId xmlns:a16="http://schemas.microsoft.com/office/drawing/2014/main" id="{1A8B4533-89AB-4A32-9192-8B28C30DCB6C}"/>
              </a:ext>
            </a:extLst>
          </p:cNvPr>
          <p:cNvSpPr>
            <a:spLocks noGrp="1"/>
          </p:cNvSpPr>
          <p:nvPr>
            <p:ph idx="1"/>
          </p:nvPr>
        </p:nvSpPr>
        <p:spPr>
          <a:xfrm>
            <a:off x="685167" y="2160589"/>
            <a:ext cx="3720916" cy="3560733"/>
          </a:xfrm>
        </p:spPr>
        <p:txBody>
          <a:bodyPr>
            <a:normAutofit/>
          </a:bodyPr>
          <a:lstStyle/>
          <a:p>
            <a:r>
              <a:rPr lang="en-US" dirty="0"/>
              <a:t>Contractor, Engineer, Architect, Owner, Code Official, Developer</a:t>
            </a:r>
          </a:p>
          <a:p>
            <a:r>
              <a:rPr lang="en-US" dirty="0"/>
              <a:t>May draw largest attendance</a:t>
            </a:r>
          </a:p>
          <a:p>
            <a:r>
              <a:rPr lang="en-US" dirty="0"/>
              <a:t>Can be very entertaining and educational</a:t>
            </a:r>
          </a:p>
        </p:txBody>
      </p:sp>
      <p:pic>
        <p:nvPicPr>
          <p:cNvPr id="5" name="Picture 4">
            <a:extLst>
              <a:ext uri="{FF2B5EF4-FFF2-40B4-BE49-F238E27FC236}">
                <a16:creationId xmlns:a16="http://schemas.microsoft.com/office/drawing/2014/main" id="{820ED256-FE4B-4872-B72B-6D543B23D009}"/>
              </a:ext>
            </a:extLst>
          </p:cNvPr>
          <p:cNvPicPr>
            <a:picLocks noChangeAspect="1"/>
          </p:cNvPicPr>
          <p:nvPr/>
        </p:nvPicPr>
        <p:blipFill>
          <a:blip r:embed="rId3"/>
          <a:stretch>
            <a:fillRect/>
          </a:stretch>
        </p:blipFill>
        <p:spPr>
          <a:xfrm>
            <a:off x="4654035" y="1847691"/>
            <a:ext cx="4602747" cy="2658086"/>
          </a:xfrm>
          <a:prstGeom prst="rect">
            <a:avLst/>
          </a:prstGeom>
        </p:spPr>
      </p:pic>
    </p:spTree>
    <p:extLst>
      <p:ext uri="{BB962C8B-B14F-4D97-AF65-F5344CB8AC3E}">
        <p14:creationId xmlns:p14="http://schemas.microsoft.com/office/powerpoint/2010/main" val="416983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C05B-15B0-4FEE-8E18-1A76CD127CE5}"/>
              </a:ext>
            </a:extLst>
          </p:cNvPr>
          <p:cNvSpPr>
            <a:spLocks noGrp="1"/>
          </p:cNvSpPr>
          <p:nvPr>
            <p:ph type="title"/>
          </p:nvPr>
        </p:nvSpPr>
        <p:spPr>
          <a:xfrm>
            <a:off x="5536734" y="609600"/>
            <a:ext cx="3737268" cy="1320800"/>
          </a:xfrm>
        </p:spPr>
        <p:txBody>
          <a:bodyPr>
            <a:normAutofit/>
          </a:bodyPr>
          <a:lstStyle/>
          <a:p>
            <a:r>
              <a:rPr lang="en-US" dirty="0"/>
              <a:t>Field Trips</a:t>
            </a:r>
          </a:p>
        </p:txBody>
      </p:sp>
      <p:sp>
        <p:nvSpPr>
          <p:cNvPr id="3" name="Content Placeholder 2">
            <a:extLst>
              <a:ext uri="{FF2B5EF4-FFF2-40B4-BE49-F238E27FC236}">
                <a16:creationId xmlns:a16="http://schemas.microsoft.com/office/drawing/2014/main" id="{700463A6-0BC3-46C6-BC7E-5C0BF7114B1E}"/>
              </a:ext>
            </a:extLst>
          </p:cNvPr>
          <p:cNvSpPr>
            <a:spLocks noGrp="1"/>
          </p:cNvSpPr>
          <p:nvPr>
            <p:ph idx="1"/>
          </p:nvPr>
        </p:nvSpPr>
        <p:spPr>
          <a:xfrm>
            <a:off x="5209563" y="2160589"/>
            <a:ext cx="4064439" cy="3880773"/>
          </a:xfrm>
        </p:spPr>
        <p:txBody>
          <a:bodyPr>
            <a:normAutofit/>
          </a:bodyPr>
          <a:lstStyle/>
          <a:p>
            <a:pPr>
              <a:lnSpc>
                <a:spcPct val="90000"/>
              </a:lnSpc>
            </a:pPr>
            <a:r>
              <a:rPr lang="en-US" sz="1500"/>
              <a:t>University research labs</a:t>
            </a:r>
          </a:p>
          <a:p>
            <a:pPr>
              <a:lnSpc>
                <a:spcPct val="90000"/>
              </a:lnSpc>
            </a:pPr>
            <a:r>
              <a:rPr lang="en-US" sz="1500"/>
              <a:t>Industrial food or beverage processing plant</a:t>
            </a:r>
          </a:p>
          <a:p>
            <a:pPr>
              <a:lnSpc>
                <a:spcPct val="90000"/>
              </a:lnSpc>
            </a:pPr>
            <a:r>
              <a:rPr lang="en-US" sz="1500"/>
              <a:t>Application installations</a:t>
            </a:r>
          </a:p>
          <a:p>
            <a:pPr>
              <a:lnSpc>
                <a:spcPct val="90000"/>
              </a:lnSpc>
            </a:pPr>
            <a:r>
              <a:rPr lang="en-US" sz="1500"/>
              <a:t>Laboratories</a:t>
            </a:r>
          </a:p>
          <a:p>
            <a:pPr>
              <a:lnSpc>
                <a:spcPct val="90000"/>
              </a:lnSpc>
            </a:pPr>
            <a:r>
              <a:rPr lang="en-US" sz="1500"/>
              <a:t>Plant tour</a:t>
            </a:r>
          </a:p>
          <a:p>
            <a:pPr>
              <a:lnSpc>
                <a:spcPct val="90000"/>
              </a:lnSpc>
            </a:pPr>
            <a:r>
              <a:rPr lang="en-US" sz="1500"/>
              <a:t>Breweries</a:t>
            </a:r>
          </a:p>
          <a:p>
            <a:pPr>
              <a:lnSpc>
                <a:spcPct val="90000"/>
              </a:lnSpc>
            </a:pPr>
            <a:r>
              <a:rPr lang="en-US" sz="1500"/>
              <a:t>Clean rooms</a:t>
            </a:r>
          </a:p>
          <a:p>
            <a:pPr>
              <a:lnSpc>
                <a:spcPct val="90000"/>
              </a:lnSpc>
            </a:pPr>
            <a:r>
              <a:rPr lang="en-US" sz="1500"/>
              <a:t>Low temperature manufacturing facility</a:t>
            </a:r>
          </a:p>
          <a:p>
            <a:pPr>
              <a:lnSpc>
                <a:spcPct val="90000"/>
              </a:lnSpc>
            </a:pPr>
            <a:r>
              <a:rPr lang="en-US" sz="1500"/>
              <a:t>Cold storage warehouse</a:t>
            </a:r>
          </a:p>
          <a:p>
            <a:pPr>
              <a:lnSpc>
                <a:spcPct val="90000"/>
              </a:lnSpc>
            </a:pPr>
            <a:r>
              <a:rPr lang="en-US" sz="1500"/>
              <a:t>Modern supermarket</a:t>
            </a:r>
          </a:p>
        </p:txBody>
      </p:sp>
      <p:pic>
        <p:nvPicPr>
          <p:cNvPr id="5" name="Picture 4" descr="A picture containing indoor, building, floor, ceiling&#10;&#10;Description automatically generated">
            <a:extLst>
              <a:ext uri="{FF2B5EF4-FFF2-40B4-BE49-F238E27FC236}">
                <a16:creationId xmlns:a16="http://schemas.microsoft.com/office/drawing/2014/main" id="{3C50A80A-5427-4A9C-940A-49D6FF415F4C}"/>
              </a:ext>
            </a:extLst>
          </p:cNvPr>
          <p:cNvPicPr>
            <a:picLocks noChangeAspect="1"/>
          </p:cNvPicPr>
          <p:nvPr/>
        </p:nvPicPr>
        <p:blipFill rotWithShape="1">
          <a:blip r:embed="rId3">
            <a:extLst>
              <a:ext uri="{28A0092B-C50C-407E-A947-70E740481C1C}">
                <a14:useLocalDpi xmlns:a14="http://schemas.microsoft.com/office/drawing/2010/main" val="0"/>
              </a:ext>
            </a:extLst>
          </a:blip>
          <a:srcRect r="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446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CDC953-4A27-4512-A40F-12BBA044D3F2}"/>
              </a:ext>
            </a:extLst>
          </p:cNvPr>
          <p:cNvPicPr>
            <a:picLocks noChangeAspect="1"/>
          </p:cNvPicPr>
          <p:nvPr/>
        </p:nvPicPr>
        <p:blipFill rotWithShape="1">
          <a:blip r:embed="rId3"/>
          <a:srcRect l="6794" r="858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67B6840-381C-430B-9DF6-A9A2BA3B79BC}"/>
              </a:ext>
            </a:extLst>
          </p:cNvPr>
          <p:cNvSpPr>
            <a:spLocks noGrp="1"/>
          </p:cNvSpPr>
          <p:nvPr>
            <p:ph type="title"/>
          </p:nvPr>
        </p:nvSpPr>
        <p:spPr>
          <a:xfrm>
            <a:off x="677333" y="609600"/>
            <a:ext cx="3851123" cy="1320800"/>
          </a:xfrm>
        </p:spPr>
        <p:txBody>
          <a:bodyPr>
            <a:normAutofit/>
          </a:bodyPr>
          <a:lstStyle/>
          <a:p>
            <a:r>
              <a:rPr lang="en-US" dirty="0"/>
              <a:t>Seminars and Conferences</a:t>
            </a:r>
          </a:p>
        </p:txBody>
      </p:sp>
      <p:sp>
        <p:nvSpPr>
          <p:cNvPr id="3" name="Content Placeholder 2">
            <a:extLst>
              <a:ext uri="{FF2B5EF4-FFF2-40B4-BE49-F238E27FC236}">
                <a16:creationId xmlns:a16="http://schemas.microsoft.com/office/drawing/2014/main" id="{5A234495-E43A-454E-B8D9-DD9CEDE17FBA}"/>
              </a:ext>
            </a:extLst>
          </p:cNvPr>
          <p:cNvSpPr>
            <a:spLocks noGrp="1"/>
          </p:cNvSpPr>
          <p:nvPr>
            <p:ph idx="1"/>
          </p:nvPr>
        </p:nvSpPr>
        <p:spPr>
          <a:xfrm>
            <a:off x="677334" y="2160589"/>
            <a:ext cx="3851122" cy="3880773"/>
          </a:xfrm>
        </p:spPr>
        <p:txBody>
          <a:bodyPr>
            <a:normAutofit/>
          </a:bodyPr>
          <a:lstStyle/>
          <a:p>
            <a:r>
              <a:rPr lang="en-US" dirty="0"/>
              <a:t>One or two per year</a:t>
            </a:r>
          </a:p>
          <a:p>
            <a:r>
              <a:rPr lang="en-US" dirty="0"/>
              <a:t>Valuable in promoting ASHRAE</a:t>
            </a:r>
          </a:p>
          <a:p>
            <a:r>
              <a:rPr lang="en-US" dirty="0"/>
              <a:t>Technical seminars</a:t>
            </a:r>
          </a:p>
          <a:p>
            <a:r>
              <a:rPr lang="en-US" dirty="0"/>
              <a:t>Co-sponsored conferences</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56314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8526-6AA0-450F-818B-080BC4736960}"/>
              </a:ext>
            </a:extLst>
          </p:cNvPr>
          <p:cNvSpPr>
            <a:spLocks noGrp="1"/>
          </p:cNvSpPr>
          <p:nvPr>
            <p:ph type="title"/>
          </p:nvPr>
        </p:nvSpPr>
        <p:spPr>
          <a:xfrm>
            <a:off x="5536734" y="609600"/>
            <a:ext cx="3737268" cy="1320800"/>
          </a:xfrm>
        </p:spPr>
        <p:txBody>
          <a:bodyPr>
            <a:normAutofit/>
          </a:bodyPr>
          <a:lstStyle/>
          <a:p>
            <a:r>
              <a:rPr lang="en-US" dirty="0"/>
              <a:t>Research Talks</a:t>
            </a:r>
          </a:p>
        </p:txBody>
      </p:sp>
      <p:sp>
        <p:nvSpPr>
          <p:cNvPr id="3" name="Content Placeholder 2">
            <a:extLst>
              <a:ext uri="{FF2B5EF4-FFF2-40B4-BE49-F238E27FC236}">
                <a16:creationId xmlns:a16="http://schemas.microsoft.com/office/drawing/2014/main" id="{680D36CE-5C47-4A0A-B50A-EDDAF36F0FD1}"/>
              </a:ext>
            </a:extLst>
          </p:cNvPr>
          <p:cNvSpPr>
            <a:spLocks noGrp="1"/>
          </p:cNvSpPr>
          <p:nvPr>
            <p:ph idx="1"/>
          </p:nvPr>
        </p:nvSpPr>
        <p:spPr>
          <a:xfrm>
            <a:off x="5209563" y="2160589"/>
            <a:ext cx="4064439" cy="3880773"/>
          </a:xfrm>
        </p:spPr>
        <p:txBody>
          <a:bodyPr>
            <a:normAutofit/>
          </a:bodyPr>
          <a:lstStyle/>
          <a:p>
            <a:r>
              <a:rPr lang="en-US" dirty="0"/>
              <a:t>ASHRAE Research (Research Administration Committee Members)</a:t>
            </a:r>
          </a:p>
          <a:p>
            <a:r>
              <a:rPr lang="en-US" dirty="0"/>
              <a:t>University research</a:t>
            </a:r>
          </a:p>
          <a:p>
            <a:r>
              <a:rPr lang="en-US" dirty="0"/>
              <a:t>Trade association research</a:t>
            </a:r>
          </a:p>
          <a:p>
            <a:r>
              <a:rPr lang="en-US" dirty="0"/>
              <a:t>Private research</a:t>
            </a:r>
          </a:p>
        </p:txBody>
      </p:sp>
      <p:pic>
        <p:nvPicPr>
          <p:cNvPr id="5" name="Picture 4">
            <a:extLst>
              <a:ext uri="{FF2B5EF4-FFF2-40B4-BE49-F238E27FC236}">
                <a16:creationId xmlns:a16="http://schemas.microsoft.com/office/drawing/2014/main" id="{3C38A17B-1576-4F9C-8073-3B504DE9165E}"/>
              </a:ext>
            </a:extLst>
          </p:cNvPr>
          <p:cNvPicPr>
            <a:picLocks noChangeAspect="1"/>
          </p:cNvPicPr>
          <p:nvPr/>
        </p:nvPicPr>
        <p:blipFill rotWithShape="1">
          <a:blip r:embed="rId3"/>
          <a:srcRect l="27969" r="1952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32664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391574-DDED-4B41-827E-00551A732CA5}"/>
              </a:ext>
            </a:extLst>
          </p:cNvPr>
          <p:cNvSpPr>
            <a:spLocks noGrp="1"/>
          </p:cNvSpPr>
          <p:nvPr>
            <p:ph type="title"/>
          </p:nvPr>
        </p:nvSpPr>
        <p:spPr>
          <a:xfrm>
            <a:off x="643467" y="816638"/>
            <a:ext cx="3367359" cy="5224724"/>
          </a:xfrm>
        </p:spPr>
        <p:txBody>
          <a:bodyPr anchor="ctr">
            <a:normAutofit/>
          </a:bodyPr>
          <a:lstStyle/>
          <a:p>
            <a:r>
              <a:rPr lang="en-US" dirty="0"/>
              <a:t>Joint Meetings</a:t>
            </a:r>
          </a:p>
        </p:txBody>
      </p:sp>
      <p:sp>
        <p:nvSpPr>
          <p:cNvPr id="3" name="Content Placeholder 2">
            <a:extLst>
              <a:ext uri="{FF2B5EF4-FFF2-40B4-BE49-F238E27FC236}">
                <a16:creationId xmlns:a16="http://schemas.microsoft.com/office/drawing/2014/main" id="{297B55EB-22BB-4BE6-8523-57E3D9B61F1A}"/>
              </a:ext>
            </a:extLst>
          </p:cNvPr>
          <p:cNvSpPr>
            <a:spLocks noGrp="1"/>
          </p:cNvSpPr>
          <p:nvPr>
            <p:ph idx="1"/>
          </p:nvPr>
        </p:nvSpPr>
        <p:spPr>
          <a:xfrm>
            <a:off x="4654295" y="816638"/>
            <a:ext cx="4619706" cy="5224724"/>
          </a:xfrm>
        </p:spPr>
        <p:txBody>
          <a:bodyPr anchor="ctr">
            <a:normAutofit/>
          </a:bodyPr>
          <a:lstStyle/>
          <a:p>
            <a:r>
              <a:rPr lang="en-US" dirty="0"/>
              <a:t>Other nearby Chapters</a:t>
            </a:r>
          </a:p>
          <a:p>
            <a:r>
              <a:rPr lang="en-US" dirty="0"/>
              <a:t>Other societies </a:t>
            </a:r>
          </a:p>
          <a:p>
            <a:pPr lvl="1"/>
            <a:r>
              <a:rPr lang="en-US" dirty="0"/>
              <a:t>Engineering</a:t>
            </a:r>
          </a:p>
          <a:p>
            <a:pPr lvl="1"/>
            <a:r>
              <a:rPr lang="en-US" dirty="0"/>
              <a:t>Technical</a:t>
            </a:r>
          </a:p>
          <a:p>
            <a:pPr lvl="1"/>
            <a:r>
              <a:rPr lang="en-US" dirty="0"/>
              <a:t>Architects</a:t>
            </a:r>
          </a:p>
          <a:p>
            <a:pPr lvl="1"/>
            <a:r>
              <a:rPr lang="en-US" dirty="0"/>
              <a:t>Construction</a:t>
            </a:r>
          </a:p>
          <a:p>
            <a:pPr lvl="1"/>
            <a:r>
              <a:rPr lang="en-US" dirty="0"/>
              <a:t>Contracting</a:t>
            </a:r>
          </a:p>
          <a:p>
            <a:pPr lvl="1"/>
            <a:r>
              <a:rPr lang="en-US" dirty="0"/>
              <a:t>Trade</a:t>
            </a:r>
          </a:p>
          <a:p>
            <a:pPr lvl="1"/>
            <a:r>
              <a:rPr lang="en-US" dirty="0"/>
              <a:t>CSMPS/SMPS</a:t>
            </a:r>
          </a:p>
        </p:txBody>
      </p:sp>
    </p:spTree>
    <p:extLst>
      <p:ext uri="{BB962C8B-B14F-4D97-AF65-F5344CB8AC3E}">
        <p14:creationId xmlns:p14="http://schemas.microsoft.com/office/powerpoint/2010/main" val="100828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5576-612A-48AC-B09F-05D987AB55B7}"/>
              </a:ext>
            </a:extLst>
          </p:cNvPr>
          <p:cNvSpPr>
            <a:spLocks noGrp="1"/>
          </p:cNvSpPr>
          <p:nvPr>
            <p:ph type="title"/>
          </p:nvPr>
        </p:nvSpPr>
        <p:spPr/>
        <p:txBody>
          <a:bodyPr/>
          <a:lstStyle/>
          <a:p>
            <a:r>
              <a:rPr lang="en-US" dirty="0"/>
              <a:t>Chapter Product Shows</a:t>
            </a:r>
          </a:p>
        </p:txBody>
      </p:sp>
      <p:sp>
        <p:nvSpPr>
          <p:cNvPr id="3" name="Content Placeholder 2">
            <a:extLst>
              <a:ext uri="{FF2B5EF4-FFF2-40B4-BE49-F238E27FC236}">
                <a16:creationId xmlns:a16="http://schemas.microsoft.com/office/drawing/2014/main" id="{EBD83414-984C-456A-AEA2-3599164EAB00}"/>
              </a:ext>
            </a:extLst>
          </p:cNvPr>
          <p:cNvSpPr>
            <a:spLocks noGrp="1"/>
          </p:cNvSpPr>
          <p:nvPr>
            <p:ph idx="1"/>
          </p:nvPr>
        </p:nvSpPr>
        <p:spPr/>
        <p:txBody>
          <a:bodyPr/>
          <a:lstStyle/>
          <a:p>
            <a:r>
              <a:rPr lang="en-US" dirty="0"/>
              <a:t>Maximum of three displays (4x8 table)</a:t>
            </a:r>
          </a:p>
          <a:p>
            <a:r>
              <a:rPr lang="en-US" dirty="0"/>
              <a:t>No restriction on number of products</a:t>
            </a:r>
          </a:p>
          <a:p>
            <a:r>
              <a:rPr lang="en-US" dirty="0"/>
              <a:t>Cannot interfere with Chapter meeting</a:t>
            </a:r>
          </a:p>
          <a:p>
            <a:r>
              <a:rPr lang="en-US" dirty="0"/>
              <a:t>No discussion of product during program</a:t>
            </a:r>
          </a:p>
          <a:p>
            <a:r>
              <a:rPr lang="en-US" dirty="0"/>
              <a:t>Disclaimer posted in display area and listed in published announcements</a:t>
            </a:r>
          </a:p>
          <a:p>
            <a:r>
              <a:rPr lang="en-US" dirty="0"/>
              <a:t>Consult Manual of Chapter Operations (MCO) for guidelines</a:t>
            </a:r>
          </a:p>
        </p:txBody>
      </p:sp>
    </p:spTree>
    <p:extLst>
      <p:ext uri="{BB962C8B-B14F-4D97-AF65-F5344CB8AC3E}">
        <p14:creationId xmlns:p14="http://schemas.microsoft.com/office/powerpoint/2010/main" val="66514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068A-1DF9-4602-AE14-3AFA3985FE3F}"/>
              </a:ext>
            </a:extLst>
          </p:cNvPr>
          <p:cNvSpPr>
            <a:spLocks noGrp="1"/>
          </p:cNvSpPr>
          <p:nvPr>
            <p:ph type="title"/>
          </p:nvPr>
        </p:nvSpPr>
        <p:spPr>
          <a:xfrm>
            <a:off x="677334" y="609600"/>
            <a:ext cx="8596668" cy="1320800"/>
          </a:xfrm>
        </p:spPr>
        <p:txBody>
          <a:bodyPr anchor="t">
            <a:normAutofit/>
          </a:bodyPr>
          <a:lstStyle/>
          <a:p>
            <a:r>
              <a:rPr lang="en-US" dirty="0"/>
              <a:t>Young Members</a:t>
            </a:r>
          </a:p>
        </p:txBody>
      </p:sp>
      <p:pic>
        <p:nvPicPr>
          <p:cNvPr id="5" name="Picture 4">
            <a:extLst>
              <a:ext uri="{FF2B5EF4-FFF2-40B4-BE49-F238E27FC236}">
                <a16:creationId xmlns:a16="http://schemas.microsoft.com/office/drawing/2014/main" id="{7F626568-B9CE-4159-BA50-605C2976A999}"/>
              </a:ext>
            </a:extLst>
          </p:cNvPr>
          <p:cNvPicPr>
            <a:picLocks noChangeAspect="1"/>
          </p:cNvPicPr>
          <p:nvPr/>
        </p:nvPicPr>
        <p:blipFill>
          <a:blip r:embed="rId3"/>
          <a:stretch>
            <a:fillRect/>
          </a:stretch>
        </p:blipFill>
        <p:spPr>
          <a:xfrm>
            <a:off x="810506" y="2354253"/>
            <a:ext cx="4965456" cy="3028928"/>
          </a:xfrm>
          <a:prstGeom prst="rect">
            <a:avLst/>
          </a:prstGeom>
        </p:spPr>
      </p:pic>
      <p:sp>
        <p:nvSpPr>
          <p:cNvPr id="3" name="Content Placeholder 2">
            <a:extLst>
              <a:ext uri="{FF2B5EF4-FFF2-40B4-BE49-F238E27FC236}">
                <a16:creationId xmlns:a16="http://schemas.microsoft.com/office/drawing/2014/main" id="{A5F9D67F-D8ED-4893-B44C-9D0BD5DB655A}"/>
              </a:ext>
            </a:extLst>
          </p:cNvPr>
          <p:cNvSpPr>
            <a:spLocks noGrp="1"/>
          </p:cNvSpPr>
          <p:nvPr>
            <p:ph idx="1"/>
          </p:nvPr>
        </p:nvSpPr>
        <p:spPr>
          <a:xfrm>
            <a:off x="5997039" y="1930401"/>
            <a:ext cx="3346186" cy="4221018"/>
          </a:xfrm>
        </p:spPr>
        <p:txBody>
          <a:bodyPr>
            <a:normAutofit/>
          </a:bodyPr>
          <a:lstStyle/>
          <a:p>
            <a:r>
              <a:rPr lang="en-US" sz="1500" dirty="0"/>
              <a:t>Meeting or technical program targeted to the interests of young members</a:t>
            </a:r>
          </a:p>
          <a:p>
            <a:r>
              <a:rPr lang="en-US" sz="1500" dirty="0"/>
              <a:t>Young member breakfast, luncheon, sports day, picnic, etc.</a:t>
            </a:r>
          </a:p>
          <a:p>
            <a:r>
              <a:rPr lang="en-US" sz="1500" dirty="0"/>
              <a:t>Career mentoring by senior Chapter members</a:t>
            </a:r>
          </a:p>
          <a:p>
            <a:r>
              <a:rPr lang="en-US" sz="1500" dirty="0"/>
              <a:t>Professional development seminars</a:t>
            </a:r>
          </a:p>
          <a:p>
            <a:r>
              <a:rPr lang="en-US" sz="1500" dirty="0"/>
              <a:t>Member of MP or YEA Committee to sit on CTT Committee</a:t>
            </a:r>
          </a:p>
        </p:txBody>
      </p:sp>
    </p:spTree>
    <p:extLst>
      <p:ext uri="{BB962C8B-B14F-4D97-AF65-F5344CB8AC3E}">
        <p14:creationId xmlns:p14="http://schemas.microsoft.com/office/powerpoint/2010/main" val="7852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710F-4BDE-47E9-9B42-1F06F25DA8A2}"/>
              </a:ext>
            </a:extLst>
          </p:cNvPr>
          <p:cNvSpPr>
            <a:spLocks noGrp="1"/>
          </p:cNvSpPr>
          <p:nvPr>
            <p:ph type="title"/>
          </p:nvPr>
        </p:nvSpPr>
        <p:spPr/>
        <p:txBody>
          <a:bodyPr/>
          <a:lstStyle/>
          <a:p>
            <a:r>
              <a:rPr lang="en-US" dirty="0"/>
              <a:t>Regional CTTC Support</a:t>
            </a:r>
          </a:p>
        </p:txBody>
      </p:sp>
      <p:sp>
        <p:nvSpPr>
          <p:cNvPr id="3" name="Content Placeholder 2">
            <a:extLst>
              <a:ext uri="{FF2B5EF4-FFF2-40B4-BE49-F238E27FC236}">
                <a16:creationId xmlns:a16="http://schemas.microsoft.com/office/drawing/2014/main" id="{D856FB56-4C29-4388-BA85-1937D0DCCE8D}"/>
              </a:ext>
            </a:extLst>
          </p:cNvPr>
          <p:cNvSpPr>
            <a:spLocks noGrp="1"/>
          </p:cNvSpPr>
          <p:nvPr>
            <p:ph idx="1"/>
          </p:nvPr>
        </p:nvSpPr>
        <p:spPr/>
        <p:txBody>
          <a:bodyPr/>
          <a:lstStyle/>
          <a:p>
            <a:pPr marL="0" indent="0">
              <a:buNone/>
            </a:pPr>
            <a:r>
              <a:rPr lang="en-US" u="sng" dirty="0"/>
              <a:t>Contact Information</a:t>
            </a:r>
          </a:p>
          <a:p>
            <a:r>
              <a:rPr lang="en-US" i="1" dirty="0">
                <a:solidFill>
                  <a:srgbClr val="FF0000"/>
                </a:solidFill>
              </a:rPr>
              <a:t>Recommend inserting contact information for:</a:t>
            </a:r>
          </a:p>
          <a:p>
            <a:pPr lvl="1"/>
            <a:r>
              <a:rPr lang="en-US" i="1" dirty="0">
                <a:solidFill>
                  <a:srgbClr val="FF0000"/>
                </a:solidFill>
              </a:rPr>
              <a:t>RVC CTTC</a:t>
            </a:r>
          </a:p>
          <a:p>
            <a:pPr lvl="1"/>
            <a:r>
              <a:rPr lang="en-US" i="1" dirty="0">
                <a:solidFill>
                  <a:srgbClr val="FF0000"/>
                </a:solidFill>
              </a:rPr>
              <a:t>List of CTTC Chapter Chairs in Region</a:t>
            </a:r>
          </a:p>
        </p:txBody>
      </p:sp>
    </p:spTree>
    <p:extLst>
      <p:ext uri="{BB962C8B-B14F-4D97-AF65-F5344CB8AC3E}">
        <p14:creationId xmlns:p14="http://schemas.microsoft.com/office/powerpoint/2010/main" val="4287999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B5D0-CE15-4A7A-A9E6-239BF62E16B6}"/>
              </a:ext>
            </a:extLst>
          </p:cNvPr>
          <p:cNvSpPr>
            <a:spLocks noGrp="1"/>
          </p:cNvSpPr>
          <p:nvPr>
            <p:ph type="title"/>
          </p:nvPr>
        </p:nvSpPr>
        <p:spPr/>
        <p:txBody>
          <a:bodyPr/>
          <a:lstStyle/>
          <a:p>
            <a:r>
              <a:rPr lang="en-US" dirty="0"/>
              <a:t>Non-Technical Talks</a:t>
            </a:r>
          </a:p>
        </p:txBody>
      </p:sp>
      <p:sp>
        <p:nvSpPr>
          <p:cNvPr id="3" name="Content Placeholder 2">
            <a:extLst>
              <a:ext uri="{FF2B5EF4-FFF2-40B4-BE49-F238E27FC236}">
                <a16:creationId xmlns:a16="http://schemas.microsoft.com/office/drawing/2014/main" id="{F957B0F1-042E-4D34-8726-2F389104D12D}"/>
              </a:ext>
            </a:extLst>
          </p:cNvPr>
          <p:cNvSpPr>
            <a:spLocks noGrp="1"/>
          </p:cNvSpPr>
          <p:nvPr>
            <p:ph idx="1"/>
          </p:nvPr>
        </p:nvSpPr>
        <p:spPr/>
        <p:txBody>
          <a:bodyPr/>
          <a:lstStyle/>
          <a:p>
            <a:r>
              <a:rPr lang="en-US" dirty="0"/>
              <a:t>Leadership skills</a:t>
            </a:r>
          </a:p>
          <a:p>
            <a:r>
              <a:rPr lang="en-US" dirty="0"/>
              <a:t>Diversity, Equity and Inclusion</a:t>
            </a:r>
          </a:p>
          <a:p>
            <a:r>
              <a:rPr lang="en-US" dirty="0"/>
              <a:t>Environmental Social Governance</a:t>
            </a:r>
          </a:p>
          <a:p>
            <a:r>
              <a:rPr lang="en-US" dirty="0"/>
              <a:t>Legal issues (owner, architect, engineer, contractor, manufacturer, sales agent)</a:t>
            </a:r>
          </a:p>
          <a:p>
            <a:pPr lvl="1"/>
            <a:r>
              <a:rPr lang="en-US" dirty="0"/>
              <a:t>Check with local Bar Association/Professional Liability Insurance firms for speakers</a:t>
            </a:r>
          </a:p>
          <a:p>
            <a:r>
              <a:rPr lang="en-US" dirty="0"/>
              <a:t>Research and Membership Promotion nights</a:t>
            </a:r>
          </a:p>
          <a:p>
            <a:r>
              <a:rPr lang="en-US" dirty="0"/>
              <a:t>Building manager/owner problems</a:t>
            </a:r>
          </a:p>
          <a:p>
            <a:r>
              <a:rPr lang="en-US" dirty="0"/>
              <a:t>Business management, developing economies, legal education</a:t>
            </a:r>
          </a:p>
          <a:p>
            <a:r>
              <a:rPr lang="en-US" dirty="0"/>
              <a:t>Other ASHRAE groups (Membership, Student Activities, </a:t>
            </a:r>
            <a:r>
              <a:rPr lang="en-US" dirty="0" err="1"/>
              <a:t>etc</a:t>
            </a:r>
            <a:r>
              <a:rPr lang="en-US" dirty="0"/>
              <a:t>)</a:t>
            </a:r>
          </a:p>
        </p:txBody>
      </p:sp>
    </p:spTree>
    <p:extLst>
      <p:ext uri="{BB962C8B-B14F-4D97-AF65-F5344CB8AC3E}">
        <p14:creationId xmlns:p14="http://schemas.microsoft.com/office/powerpoint/2010/main" val="2894369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2DC7-A380-4D71-AE28-EAB87B7D5D89}"/>
              </a:ext>
            </a:extLst>
          </p:cNvPr>
          <p:cNvSpPr>
            <a:spLocks noGrp="1"/>
          </p:cNvSpPr>
          <p:nvPr>
            <p:ph type="title"/>
          </p:nvPr>
        </p:nvSpPr>
        <p:spPr/>
        <p:txBody>
          <a:bodyPr/>
          <a:lstStyle/>
          <a:p>
            <a:r>
              <a:rPr lang="en-US" dirty="0"/>
              <a:t>Distinguished Lecturer (DL) Program</a:t>
            </a:r>
          </a:p>
        </p:txBody>
      </p:sp>
      <p:sp>
        <p:nvSpPr>
          <p:cNvPr id="3" name="Content Placeholder 2">
            <a:extLst>
              <a:ext uri="{FF2B5EF4-FFF2-40B4-BE49-F238E27FC236}">
                <a16:creationId xmlns:a16="http://schemas.microsoft.com/office/drawing/2014/main" id="{4852EA1E-4519-448C-96E6-EA597D08A1CC}"/>
              </a:ext>
            </a:extLst>
          </p:cNvPr>
          <p:cNvSpPr>
            <a:spLocks noGrp="1"/>
          </p:cNvSpPr>
          <p:nvPr>
            <p:ph idx="1"/>
          </p:nvPr>
        </p:nvSpPr>
        <p:spPr/>
        <p:txBody>
          <a:bodyPr>
            <a:normAutofit fontScale="92500" lnSpcReduction="10000"/>
          </a:bodyPr>
          <a:lstStyle/>
          <a:p>
            <a:pPr marL="0" indent="0" algn="ctr">
              <a:buNone/>
            </a:pPr>
            <a:r>
              <a:rPr lang="en-US" dirty="0">
                <a:hlinkClick r:id="rId3"/>
              </a:rPr>
              <a:t>www.ashrae.org/distinguishedlecturers</a:t>
            </a:r>
            <a:endParaRPr lang="en-US" dirty="0"/>
          </a:p>
          <a:p>
            <a:endParaRPr lang="en-US" dirty="0"/>
          </a:p>
          <a:p>
            <a:r>
              <a:rPr lang="en-US" dirty="0"/>
              <a:t>Chapter receives excellent lecturer to speak on relevant subjects of interest</a:t>
            </a:r>
          </a:p>
          <a:p>
            <a:r>
              <a:rPr lang="en-US" dirty="0"/>
              <a:t>Opportunity for joint participation of Chapters, Student Branches, and other organizations</a:t>
            </a:r>
          </a:p>
          <a:p>
            <a:r>
              <a:rPr lang="en-US" dirty="0"/>
              <a:t>Opportunity for continuing education credits if DL has approved presentations</a:t>
            </a:r>
          </a:p>
          <a:p>
            <a:r>
              <a:rPr lang="en-US" dirty="0"/>
              <a:t>Society pays lecturer’s transportation to city of event</a:t>
            </a:r>
          </a:p>
          <a:p>
            <a:r>
              <a:rPr lang="en-US" dirty="0"/>
              <a:t>DLs can provide program meetings, seminars, engagement with governmental or other organizations or firms as well as connection to student groups</a:t>
            </a:r>
          </a:p>
          <a:p>
            <a:r>
              <a:rPr lang="en-US" dirty="0"/>
              <a:t>Opportunity to work with other Chapters to combine DL visits</a:t>
            </a:r>
          </a:p>
          <a:p>
            <a:pPr lvl="1"/>
            <a:r>
              <a:rPr lang="en-US" dirty="0"/>
              <a:t>Multi-chapter DL visits are an important strategy to reduce the carbon footprint of DL travel through combining trips and maximizing the DL exposure to membership </a:t>
            </a:r>
          </a:p>
          <a:p>
            <a:endParaRPr lang="en-US" dirty="0"/>
          </a:p>
        </p:txBody>
      </p:sp>
    </p:spTree>
    <p:extLst>
      <p:ext uri="{BB962C8B-B14F-4D97-AF65-F5344CB8AC3E}">
        <p14:creationId xmlns:p14="http://schemas.microsoft.com/office/powerpoint/2010/main" val="1202488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3934-3F0E-4698-A0DA-09ECF4BE4840}"/>
              </a:ext>
            </a:extLst>
          </p:cNvPr>
          <p:cNvSpPr>
            <a:spLocks noGrp="1"/>
          </p:cNvSpPr>
          <p:nvPr>
            <p:ph type="title"/>
          </p:nvPr>
        </p:nvSpPr>
        <p:spPr/>
        <p:txBody>
          <a:bodyPr/>
          <a:lstStyle/>
          <a:p>
            <a:r>
              <a:rPr lang="en-US" dirty="0"/>
              <a:t>Distinguished Lecturer (DL) Program Chapter Responsibilities</a:t>
            </a:r>
          </a:p>
        </p:txBody>
      </p:sp>
      <p:sp>
        <p:nvSpPr>
          <p:cNvPr id="3" name="Content Placeholder 2">
            <a:extLst>
              <a:ext uri="{FF2B5EF4-FFF2-40B4-BE49-F238E27FC236}">
                <a16:creationId xmlns:a16="http://schemas.microsoft.com/office/drawing/2014/main" id="{DF5EB1A5-F842-4EA5-AC98-F2527EB4114E}"/>
              </a:ext>
            </a:extLst>
          </p:cNvPr>
          <p:cNvSpPr>
            <a:spLocks noGrp="1"/>
          </p:cNvSpPr>
          <p:nvPr>
            <p:ph idx="1"/>
          </p:nvPr>
        </p:nvSpPr>
        <p:spPr/>
        <p:txBody>
          <a:bodyPr>
            <a:normAutofit fontScale="92500" lnSpcReduction="10000"/>
          </a:bodyPr>
          <a:lstStyle/>
          <a:p>
            <a:r>
              <a:rPr lang="en-US" dirty="0"/>
              <a:t>Complete Participation Form and submit to RVC. RVC approval is required for ASHRAE-paid visits.</a:t>
            </a:r>
          </a:p>
          <a:p>
            <a:r>
              <a:rPr lang="en-US" dirty="0"/>
              <a:t>Promote DL visit as a special event</a:t>
            </a:r>
          </a:p>
          <a:p>
            <a:r>
              <a:rPr lang="en-US" dirty="0"/>
              <a:t>Reimburse DL for hotel, local transportation, and meals</a:t>
            </a:r>
          </a:p>
          <a:p>
            <a:r>
              <a:rPr lang="en-US" dirty="0"/>
              <a:t>Prepare attendance certificates for distribution to attendees</a:t>
            </a:r>
          </a:p>
          <a:p>
            <a:r>
              <a:rPr lang="en-US" dirty="0"/>
              <a:t>Complete the Event Summary Critique (ESC) form</a:t>
            </a:r>
          </a:p>
          <a:p>
            <a:r>
              <a:rPr lang="en-US" dirty="0"/>
              <a:t>Share </a:t>
            </a:r>
            <a:r>
              <a:rPr lang="en-US" dirty="0">
                <a:hlinkClick r:id="rId3"/>
              </a:rPr>
              <a:t>digital DL Evaluation form </a:t>
            </a:r>
            <a:r>
              <a:rPr lang="en-US" dirty="0"/>
              <a:t>with all attendees</a:t>
            </a:r>
          </a:p>
          <a:p>
            <a:r>
              <a:rPr lang="en-US" dirty="0"/>
              <a:t>Collect evaluation forms at the end of the meeting</a:t>
            </a:r>
          </a:p>
          <a:p>
            <a:r>
              <a:rPr lang="en-US" dirty="0"/>
              <a:t>Compile the attendee rating on the ESC Form</a:t>
            </a:r>
          </a:p>
          <a:p>
            <a:r>
              <a:rPr lang="en-US" dirty="0"/>
              <a:t>Send completed ESC form to your CTTC RVC and ASHRAE HQ</a:t>
            </a:r>
          </a:p>
          <a:p>
            <a:r>
              <a:rPr lang="en-US" dirty="0"/>
              <a:t>CTTC needs your feedback to continue to improve the DL Program</a:t>
            </a:r>
          </a:p>
        </p:txBody>
      </p:sp>
    </p:spTree>
    <p:extLst>
      <p:ext uri="{BB962C8B-B14F-4D97-AF65-F5344CB8AC3E}">
        <p14:creationId xmlns:p14="http://schemas.microsoft.com/office/powerpoint/2010/main" val="521077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B831-605D-4D92-B5EB-06D9C4847315}"/>
              </a:ext>
            </a:extLst>
          </p:cNvPr>
          <p:cNvSpPr>
            <a:spLocks noGrp="1"/>
          </p:cNvSpPr>
          <p:nvPr>
            <p:ph type="title"/>
          </p:nvPr>
        </p:nvSpPr>
        <p:spPr/>
        <p:txBody>
          <a:bodyPr/>
          <a:lstStyle/>
          <a:p>
            <a:r>
              <a:rPr lang="en-US" dirty="0"/>
              <a:t>Distinguished Lecturer (DL) Program</a:t>
            </a:r>
            <a:br>
              <a:rPr lang="en-US" dirty="0"/>
            </a:br>
            <a:r>
              <a:rPr lang="en-US" dirty="0"/>
              <a:t>HQ Responsibilities</a:t>
            </a:r>
          </a:p>
        </p:txBody>
      </p:sp>
      <p:sp>
        <p:nvSpPr>
          <p:cNvPr id="3" name="Content Placeholder 2">
            <a:extLst>
              <a:ext uri="{FF2B5EF4-FFF2-40B4-BE49-F238E27FC236}">
                <a16:creationId xmlns:a16="http://schemas.microsoft.com/office/drawing/2014/main" id="{248D2D48-9E24-43DB-9AAA-DD8666F39A8D}"/>
              </a:ext>
            </a:extLst>
          </p:cNvPr>
          <p:cNvSpPr>
            <a:spLocks noGrp="1"/>
          </p:cNvSpPr>
          <p:nvPr>
            <p:ph idx="1"/>
          </p:nvPr>
        </p:nvSpPr>
        <p:spPr/>
        <p:txBody>
          <a:bodyPr/>
          <a:lstStyle/>
          <a:p>
            <a:r>
              <a:rPr lang="en-US" dirty="0"/>
              <a:t>When Participation Form is received, the Chapter, DL, and RVCs are sent confirmation</a:t>
            </a:r>
          </a:p>
          <a:p>
            <a:r>
              <a:rPr lang="en-US" dirty="0"/>
              <a:t>Chapter is sent publicity materials to use in promoting event</a:t>
            </a:r>
          </a:p>
          <a:p>
            <a:r>
              <a:rPr lang="en-US" dirty="0"/>
              <a:t>DL is reimbursed for transportation to city of event following the visit</a:t>
            </a:r>
          </a:p>
          <a:p>
            <a:r>
              <a:rPr lang="en-US" dirty="0"/>
              <a:t>DLs who attend the CRC are advised to give a brief of their experience during the CTTC workshop</a:t>
            </a:r>
          </a:p>
        </p:txBody>
      </p:sp>
    </p:spTree>
    <p:extLst>
      <p:ext uri="{BB962C8B-B14F-4D97-AF65-F5344CB8AC3E}">
        <p14:creationId xmlns:p14="http://schemas.microsoft.com/office/powerpoint/2010/main" val="1539811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CA6D-68CB-4440-A493-BB0B67667645}"/>
              </a:ext>
            </a:extLst>
          </p:cNvPr>
          <p:cNvSpPr>
            <a:spLocks noGrp="1"/>
          </p:cNvSpPr>
          <p:nvPr>
            <p:ph type="title"/>
          </p:nvPr>
        </p:nvSpPr>
        <p:spPr>
          <a:xfrm>
            <a:off x="677334" y="609600"/>
            <a:ext cx="8596668" cy="1320800"/>
          </a:xfrm>
        </p:spPr>
        <p:txBody>
          <a:bodyPr anchor="t">
            <a:normAutofit/>
          </a:bodyPr>
          <a:lstStyle/>
          <a:p>
            <a:r>
              <a:rPr lang="en-US" dirty="0"/>
              <a:t>Tech Hour</a:t>
            </a:r>
          </a:p>
        </p:txBody>
      </p:sp>
      <p:pic>
        <p:nvPicPr>
          <p:cNvPr id="5" name="Picture 4">
            <a:extLst>
              <a:ext uri="{FF2B5EF4-FFF2-40B4-BE49-F238E27FC236}">
                <a16:creationId xmlns:a16="http://schemas.microsoft.com/office/drawing/2014/main" id="{C56619A4-B1DA-4A78-B636-5817ED58B420}"/>
              </a:ext>
            </a:extLst>
          </p:cNvPr>
          <p:cNvPicPr>
            <a:picLocks noChangeAspect="1"/>
          </p:cNvPicPr>
          <p:nvPr/>
        </p:nvPicPr>
        <p:blipFill>
          <a:blip r:embed="rId2"/>
          <a:stretch>
            <a:fillRect/>
          </a:stretch>
        </p:blipFill>
        <p:spPr>
          <a:xfrm>
            <a:off x="799814" y="2159331"/>
            <a:ext cx="3854481" cy="1532155"/>
          </a:xfrm>
          <a:prstGeom prst="rect">
            <a:avLst/>
          </a:prstGeom>
        </p:spPr>
      </p:pic>
      <p:sp>
        <p:nvSpPr>
          <p:cNvPr id="3" name="Content Placeholder 2">
            <a:extLst>
              <a:ext uri="{FF2B5EF4-FFF2-40B4-BE49-F238E27FC236}">
                <a16:creationId xmlns:a16="http://schemas.microsoft.com/office/drawing/2014/main" id="{F28143A8-0EDD-43B7-92A3-FC3E70C1EFAE}"/>
              </a:ext>
            </a:extLst>
          </p:cNvPr>
          <p:cNvSpPr>
            <a:spLocks noGrp="1"/>
          </p:cNvSpPr>
          <p:nvPr>
            <p:ph idx="1"/>
          </p:nvPr>
        </p:nvSpPr>
        <p:spPr>
          <a:xfrm>
            <a:off x="4860323" y="2160589"/>
            <a:ext cx="4410676" cy="3768573"/>
          </a:xfrm>
        </p:spPr>
        <p:txBody>
          <a:bodyPr>
            <a:normAutofit/>
          </a:bodyPr>
          <a:lstStyle/>
          <a:p>
            <a:pPr>
              <a:lnSpc>
                <a:spcPct val="90000"/>
              </a:lnSpc>
            </a:pPr>
            <a:r>
              <a:rPr lang="en-US" dirty="0"/>
              <a:t>Tech Hour videos are one-hour in length and worth 1 PDH</a:t>
            </a:r>
          </a:p>
          <a:p>
            <a:pPr lvl="1">
              <a:lnSpc>
                <a:spcPct val="90000"/>
              </a:lnSpc>
            </a:pPr>
            <a:r>
              <a:rPr lang="en-US" dirty="0"/>
              <a:t>Note that PDHs are only available for 12 months after broadcasting</a:t>
            </a:r>
          </a:p>
          <a:p>
            <a:pPr>
              <a:lnSpc>
                <a:spcPct val="90000"/>
              </a:lnSpc>
            </a:pPr>
            <a:r>
              <a:rPr lang="en-US" dirty="0"/>
              <a:t>2-4 Tech Hours are published each year</a:t>
            </a:r>
          </a:p>
          <a:p>
            <a:pPr>
              <a:lnSpc>
                <a:spcPct val="90000"/>
              </a:lnSpc>
            </a:pPr>
            <a:r>
              <a:rPr lang="en-US" dirty="0"/>
              <a:t>Videos are first available on the ASHRAE 365 app and are posted to the ASHRAE website</a:t>
            </a:r>
          </a:p>
          <a:p>
            <a:pPr>
              <a:lnSpc>
                <a:spcPct val="90000"/>
              </a:lnSpc>
            </a:pPr>
            <a:r>
              <a:rPr lang="en-US" dirty="0"/>
              <a:t>Visit </a:t>
            </a:r>
            <a:r>
              <a:rPr lang="en-US" dirty="0">
                <a:hlinkClick r:id="rId3"/>
              </a:rPr>
              <a:t>www.ashrae.org/techhour</a:t>
            </a:r>
            <a:r>
              <a:rPr lang="en-US" dirty="0"/>
              <a:t> for more information</a:t>
            </a:r>
          </a:p>
        </p:txBody>
      </p:sp>
    </p:spTree>
    <p:extLst>
      <p:ext uri="{BB962C8B-B14F-4D97-AF65-F5344CB8AC3E}">
        <p14:creationId xmlns:p14="http://schemas.microsoft.com/office/powerpoint/2010/main" val="1335507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BB3DE33-2CAE-4E3C-92A2-4284667C5CDC}"/>
              </a:ext>
            </a:extLst>
          </p:cNvPr>
          <p:cNvGraphicFramePr>
            <a:graphicFrameLocks noGrp="1"/>
          </p:cNvGraphicFramePr>
          <p:nvPr>
            <p:extLst>
              <p:ext uri="{D42A27DB-BD31-4B8C-83A1-F6EECF244321}">
                <p14:modId xmlns:p14="http://schemas.microsoft.com/office/powerpoint/2010/main" val="3218449826"/>
              </p:ext>
            </p:extLst>
          </p:nvPr>
        </p:nvGraphicFramePr>
        <p:xfrm>
          <a:off x="1065871" y="1427291"/>
          <a:ext cx="10448795" cy="5081574"/>
        </p:xfrm>
        <a:graphic>
          <a:graphicData uri="http://schemas.openxmlformats.org/drawingml/2006/table">
            <a:tbl>
              <a:tblPr firstRow="1" bandRow="1">
                <a:tableStyleId>{5C22544A-7EE6-4342-B048-85BDC9FD1C3A}</a:tableStyleId>
              </a:tblPr>
              <a:tblGrid>
                <a:gridCol w="2309734">
                  <a:extLst>
                    <a:ext uri="{9D8B030D-6E8A-4147-A177-3AD203B41FA5}">
                      <a16:colId xmlns:a16="http://schemas.microsoft.com/office/drawing/2014/main" val="3054795556"/>
                    </a:ext>
                  </a:extLst>
                </a:gridCol>
                <a:gridCol w="2249340">
                  <a:extLst>
                    <a:ext uri="{9D8B030D-6E8A-4147-A177-3AD203B41FA5}">
                      <a16:colId xmlns:a16="http://schemas.microsoft.com/office/drawing/2014/main" val="3531763154"/>
                    </a:ext>
                  </a:extLst>
                </a:gridCol>
                <a:gridCol w="3144982">
                  <a:extLst>
                    <a:ext uri="{9D8B030D-6E8A-4147-A177-3AD203B41FA5}">
                      <a16:colId xmlns:a16="http://schemas.microsoft.com/office/drawing/2014/main" val="181709400"/>
                    </a:ext>
                  </a:extLst>
                </a:gridCol>
                <a:gridCol w="2744739">
                  <a:extLst>
                    <a:ext uri="{9D8B030D-6E8A-4147-A177-3AD203B41FA5}">
                      <a16:colId xmlns:a16="http://schemas.microsoft.com/office/drawing/2014/main" val="3337884853"/>
                    </a:ext>
                  </a:extLst>
                </a:gridCol>
              </a:tblGrid>
              <a:tr h="434346">
                <a:tc>
                  <a:txBody>
                    <a:bodyPr/>
                    <a:lstStyle/>
                    <a:p>
                      <a:r>
                        <a:rPr lang="en-US" dirty="0"/>
                        <a:t>Award</a:t>
                      </a:r>
                    </a:p>
                  </a:txBody>
                  <a:tcPr/>
                </a:tc>
                <a:tc>
                  <a:txBody>
                    <a:bodyPr/>
                    <a:lstStyle/>
                    <a:p>
                      <a:r>
                        <a:rPr lang="en-US" dirty="0"/>
                        <a:t>Entry Deadlines</a:t>
                      </a:r>
                    </a:p>
                  </a:txBody>
                  <a:tcPr/>
                </a:tc>
                <a:tc>
                  <a:txBody>
                    <a:bodyPr/>
                    <a:lstStyle/>
                    <a:p>
                      <a:r>
                        <a:rPr lang="en-US" dirty="0"/>
                        <a:t>Description</a:t>
                      </a:r>
                    </a:p>
                  </a:txBody>
                  <a:tcPr/>
                </a:tc>
                <a:tc>
                  <a:txBody>
                    <a:bodyPr/>
                    <a:lstStyle/>
                    <a:p>
                      <a:r>
                        <a:rPr lang="en-US" dirty="0"/>
                        <a:t>Comments</a:t>
                      </a:r>
                    </a:p>
                  </a:txBody>
                  <a:tcPr/>
                </a:tc>
                <a:extLst>
                  <a:ext uri="{0D108BD9-81ED-4DB2-BD59-A6C34878D82A}">
                    <a16:rowId xmlns:a16="http://schemas.microsoft.com/office/drawing/2014/main" val="2818375480"/>
                  </a:ext>
                </a:extLst>
              </a:tr>
              <a:tr h="867708">
                <a:tc>
                  <a:txBody>
                    <a:bodyPr/>
                    <a:lstStyle/>
                    <a:p>
                      <a:r>
                        <a:rPr lang="en-US" sz="1600" dirty="0"/>
                        <a:t>Donald A. Siller</a:t>
                      </a:r>
                    </a:p>
                  </a:txBody>
                  <a:tcPr/>
                </a:tc>
                <a:tc>
                  <a:txBody>
                    <a:bodyPr/>
                    <a:lstStyle/>
                    <a:p>
                      <a:r>
                        <a:rPr lang="en-US" sz="1600" dirty="0"/>
                        <a:t>Sept 30</a:t>
                      </a:r>
                      <a:r>
                        <a:rPr lang="en-US" sz="1600" baseline="30000" dirty="0"/>
                        <a:t>th</a:t>
                      </a:r>
                      <a:r>
                        <a:rPr lang="en-US" sz="1600" dirty="0"/>
                        <a:t> </a:t>
                      </a:r>
                    </a:p>
                  </a:txBody>
                  <a:tcPr/>
                </a:tc>
                <a:tc>
                  <a:txBody>
                    <a:bodyPr/>
                    <a:lstStyle/>
                    <a:p>
                      <a:r>
                        <a:rPr lang="en-US" sz="1600" kern="1200" dirty="0">
                          <a:solidFill>
                            <a:schemeClr val="dk1"/>
                          </a:solidFill>
                        </a:rPr>
                        <a:t>Outstanding Refrigeration Chair</a:t>
                      </a:r>
                      <a:endParaRPr lang="en-US" sz="16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Form with points</a:t>
                      </a:r>
                    </a:p>
                  </a:txBody>
                  <a:tcPr/>
                </a:tc>
                <a:extLst>
                  <a:ext uri="{0D108BD9-81ED-4DB2-BD59-A6C34878D82A}">
                    <a16:rowId xmlns:a16="http://schemas.microsoft.com/office/drawing/2014/main" val="430165251"/>
                  </a:ext>
                </a:extLst>
              </a:tr>
              <a:tr h="678294">
                <a:tc>
                  <a:txBody>
                    <a:bodyPr/>
                    <a:lstStyle/>
                    <a:p>
                      <a:r>
                        <a:rPr lang="en-US" sz="1600" dirty="0"/>
                        <a:t>Dan Mills</a:t>
                      </a:r>
                    </a:p>
                  </a:txBody>
                  <a:tcPr/>
                </a:tc>
                <a:tc>
                  <a:txBody>
                    <a:bodyPr/>
                    <a:lstStyle/>
                    <a:p>
                      <a:r>
                        <a:rPr lang="en-US" sz="1600" dirty="0"/>
                        <a:t>Sept 30</a:t>
                      </a:r>
                      <a:r>
                        <a:rPr lang="en-US" sz="1600" baseline="30000" dirty="0"/>
                        <a:t>th</a:t>
                      </a:r>
                      <a:r>
                        <a:rPr lang="en-US" sz="1600" dirty="0"/>
                        <a:t> </a:t>
                      </a:r>
                    </a:p>
                  </a:txBody>
                  <a:tcPr/>
                </a:tc>
                <a:tc>
                  <a:txBody>
                    <a:bodyPr/>
                    <a:lstStyle/>
                    <a:p>
                      <a:r>
                        <a:rPr lang="en-US" sz="1600" kern="1200" dirty="0">
                          <a:solidFill>
                            <a:schemeClr val="dk1"/>
                          </a:solidFill>
                        </a:rPr>
                        <a:t>Outstanding CTTC Chair</a:t>
                      </a:r>
                      <a:endParaRPr lang="en-US" sz="16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Form with points by chapter chair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Nominated by CTTC RVC</a:t>
                      </a:r>
                    </a:p>
                  </a:txBody>
                  <a:tcPr/>
                </a:tc>
                <a:extLst>
                  <a:ext uri="{0D108BD9-81ED-4DB2-BD59-A6C34878D82A}">
                    <a16:rowId xmlns:a16="http://schemas.microsoft.com/office/drawing/2014/main" val="2713434115"/>
                  </a:ext>
                </a:extLst>
              </a:tr>
              <a:tr h="434346">
                <a:tc>
                  <a:txBody>
                    <a:bodyPr/>
                    <a:lstStyle/>
                    <a:p>
                      <a:r>
                        <a:rPr lang="en-US" sz="1600" dirty="0"/>
                        <a:t>Milton W. Garland Award</a:t>
                      </a:r>
                    </a:p>
                  </a:txBody>
                  <a:tcPr/>
                </a:tc>
                <a:tc>
                  <a:txBody>
                    <a:bodyPr/>
                    <a:lstStyle/>
                    <a:p>
                      <a:r>
                        <a:rPr lang="en-US" sz="1600" dirty="0"/>
                        <a:t>April 1</a:t>
                      </a:r>
                      <a:r>
                        <a:rPr lang="en-US" sz="1600" baseline="30000" dirty="0"/>
                        <a:t>st</a:t>
                      </a:r>
                      <a:r>
                        <a:rPr lang="en-US" sz="1600" dirty="0"/>
                        <a:t> for the region</a:t>
                      </a:r>
                    </a:p>
                    <a:p>
                      <a:r>
                        <a:rPr lang="en-US" sz="1600" dirty="0"/>
                        <a:t>May 1</a:t>
                      </a:r>
                      <a:r>
                        <a:rPr lang="en-US" sz="1600" baseline="30000" dirty="0"/>
                        <a:t>st</a:t>
                      </a:r>
                      <a:r>
                        <a:rPr lang="en-US" sz="1600" dirty="0"/>
                        <a:t> for society</a:t>
                      </a:r>
                    </a:p>
                  </a:txBody>
                  <a:tcPr/>
                </a:tc>
                <a:tc>
                  <a:txBody>
                    <a:bodyPr/>
                    <a:lstStyle/>
                    <a:p>
                      <a:r>
                        <a:rPr lang="en-US" sz="1600" kern="1200" dirty="0">
                          <a:solidFill>
                            <a:schemeClr val="dk1"/>
                          </a:solidFill>
                        </a:rPr>
                        <a:t>A non-comfort cooling refrigeration application which highlights innovation and/or new technologies</a:t>
                      </a:r>
                      <a:endParaRPr lang="en-US" sz="1600" kern="1200" dirty="0">
                        <a:solidFill>
                          <a:schemeClr val="dk1"/>
                        </a:solidFill>
                        <a:latin typeface="+mn-lt"/>
                        <a:ea typeface="+mn-ea"/>
                        <a:cs typeface="+mn-cs"/>
                      </a:endParaRPr>
                    </a:p>
                  </a:txBody>
                  <a:tcPr/>
                </a:tc>
                <a:tc>
                  <a:txBody>
                    <a:bodyPr/>
                    <a:lstStyle/>
                    <a:p>
                      <a:r>
                        <a:rPr lang="en-US" sz="1600" dirty="0"/>
                        <a:t>Submit a form about the project</a:t>
                      </a:r>
                    </a:p>
                  </a:txBody>
                  <a:tcPr/>
                </a:tc>
                <a:extLst>
                  <a:ext uri="{0D108BD9-81ED-4DB2-BD59-A6C34878D82A}">
                    <a16:rowId xmlns:a16="http://schemas.microsoft.com/office/drawing/2014/main" val="2141457809"/>
                  </a:ext>
                </a:extLst>
              </a:tr>
              <a:tr h="434346">
                <a:tc>
                  <a:txBody>
                    <a:bodyPr/>
                    <a:lstStyle/>
                    <a:p>
                      <a:r>
                        <a:rPr lang="en-US" sz="1600" dirty="0"/>
                        <a:t>Technology Awards</a:t>
                      </a:r>
                    </a:p>
                  </a:txBody>
                  <a:tcPr/>
                </a:tc>
                <a:tc>
                  <a:txBody>
                    <a:bodyPr/>
                    <a:lstStyle/>
                    <a:p>
                      <a:r>
                        <a:rPr lang="en-US" sz="1600" dirty="0"/>
                        <a:t>Regional deadline set by RVC</a:t>
                      </a:r>
                    </a:p>
                    <a:p>
                      <a:endParaRPr lang="en-US" sz="1600" dirty="0"/>
                    </a:p>
                    <a:p>
                      <a:r>
                        <a:rPr lang="en-US" sz="1600" dirty="0"/>
                        <a:t>June 1</a:t>
                      </a:r>
                      <a:r>
                        <a:rPr lang="en-US" sz="1600" baseline="30000" dirty="0"/>
                        <a:t>st</a:t>
                      </a:r>
                      <a:r>
                        <a:rPr lang="en-US" sz="1600" dirty="0"/>
                        <a:t> for society</a:t>
                      </a:r>
                    </a:p>
                  </a:txBody>
                  <a:tcPr/>
                </a:tc>
                <a:tc>
                  <a:txBody>
                    <a:bodyPr/>
                    <a:lstStyle/>
                    <a:p>
                      <a:r>
                        <a:rPr lang="en-US" sz="1600" dirty="0"/>
                        <a:t>Recognition of innovative design</a:t>
                      </a:r>
                    </a:p>
                  </a:txBody>
                  <a:tcPr/>
                </a:tc>
                <a:tc>
                  <a:txBody>
                    <a:bodyPr/>
                    <a:lstStyle/>
                    <a:p>
                      <a:r>
                        <a:rPr lang="en-US" sz="1600" dirty="0"/>
                        <a:t>There is a paper submission &amp; application for a project that has been in use for at least 1 year</a:t>
                      </a:r>
                    </a:p>
                  </a:txBody>
                  <a:tcPr/>
                </a:tc>
                <a:extLst>
                  <a:ext uri="{0D108BD9-81ED-4DB2-BD59-A6C34878D82A}">
                    <a16:rowId xmlns:a16="http://schemas.microsoft.com/office/drawing/2014/main" val="3125285807"/>
                  </a:ext>
                </a:extLst>
              </a:tr>
              <a:tr h="434346">
                <a:tc>
                  <a:txBody>
                    <a:bodyPr/>
                    <a:lstStyle/>
                    <a:p>
                      <a:r>
                        <a:rPr lang="en-US" sz="1600" dirty="0"/>
                        <a:t>Energy Genius Award</a:t>
                      </a:r>
                    </a:p>
                  </a:txBody>
                  <a:tcPr/>
                </a:tc>
                <a:tc>
                  <a:txBody>
                    <a:bodyPr/>
                    <a:lstStyle/>
                    <a:p>
                      <a:r>
                        <a:rPr lang="en-US" sz="1600" dirty="0"/>
                        <a:t>Sept 30</a:t>
                      </a:r>
                      <a:r>
                        <a:rPr lang="en-US" sz="1600" baseline="30000" dirty="0"/>
                        <a:t>th</a:t>
                      </a:r>
                      <a:endParaRPr lang="en-US" sz="1600" dirty="0"/>
                    </a:p>
                  </a:txBody>
                  <a:tcPr/>
                </a:tc>
                <a:tc>
                  <a:txBody>
                    <a:bodyPr/>
                    <a:lstStyle/>
                    <a:p>
                      <a:r>
                        <a:rPr lang="en-US" sz="1600" dirty="0"/>
                        <a:t>Excellence in the assessment of building energy performance using ASHRAE Building EQ</a:t>
                      </a:r>
                    </a:p>
                  </a:txBody>
                  <a:tcPr/>
                </a:tc>
                <a:tc>
                  <a:txBody>
                    <a:bodyPr/>
                    <a:lstStyle/>
                    <a:p>
                      <a:r>
                        <a:rPr lang="en-US" sz="1600" dirty="0"/>
                        <a:t>ASHRAE Building EQ In Operation project </a:t>
                      </a:r>
                    </a:p>
                  </a:txBody>
                  <a:tcPr/>
                </a:tc>
                <a:extLst>
                  <a:ext uri="{0D108BD9-81ED-4DB2-BD59-A6C34878D82A}">
                    <a16:rowId xmlns:a16="http://schemas.microsoft.com/office/drawing/2014/main" val="1322263259"/>
                  </a:ext>
                </a:extLst>
              </a:tr>
            </a:tbl>
          </a:graphicData>
        </a:graphic>
      </p:graphicFrame>
      <p:sp>
        <p:nvSpPr>
          <p:cNvPr id="4" name="Title 3">
            <a:extLst>
              <a:ext uri="{FF2B5EF4-FFF2-40B4-BE49-F238E27FC236}">
                <a16:creationId xmlns:a16="http://schemas.microsoft.com/office/drawing/2014/main" id="{DD466E41-65F1-8D43-C353-D62D87A9CC60}"/>
              </a:ext>
            </a:extLst>
          </p:cNvPr>
          <p:cNvSpPr>
            <a:spLocks noGrp="1"/>
          </p:cNvSpPr>
          <p:nvPr>
            <p:ph type="title"/>
          </p:nvPr>
        </p:nvSpPr>
        <p:spPr/>
        <p:txBody>
          <a:bodyPr/>
          <a:lstStyle/>
          <a:p>
            <a:r>
              <a:rPr lang="en-US" dirty="0"/>
              <a:t>CTTC Awards Summary</a:t>
            </a:r>
          </a:p>
        </p:txBody>
      </p:sp>
    </p:spTree>
    <p:extLst>
      <p:ext uri="{BB962C8B-B14F-4D97-AF65-F5344CB8AC3E}">
        <p14:creationId xmlns:p14="http://schemas.microsoft.com/office/powerpoint/2010/main" val="2426300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93B0-FC1F-45D4-9B65-477BF0D8ACE7}"/>
              </a:ext>
            </a:extLst>
          </p:cNvPr>
          <p:cNvSpPr>
            <a:spLocks noGrp="1"/>
          </p:cNvSpPr>
          <p:nvPr>
            <p:ph type="title"/>
          </p:nvPr>
        </p:nvSpPr>
        <p:spPr>
          <a:xfrm>
            <a:off x="677334" y="609600"/>
            <a:ext cx="8596668" cy="1320800"/>
          </a:xfrm>
        </p:spPr>
        <p:txBody>
          <a:bodyPr anchor="t">
            <a:normAutofit/>
          </a:bodyPr>
          <a:lstStyle/>
          <a:p>
            <a:r>
              <a:rPr lang="en-US" dirty="0"/>
              <a:t>Don’t Forget the “R” in ASHRAE</a:t>
            </a:r>
            <a:br>
              <a:rPr lang="en-US" dirty="0"/>
            </a:br>
            <a:r>
              <a:rPr lang="en-US" dirty="0"/>
              <a:t>Refrigeration</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96B6794C-F917-4485-A384-46AC7A71E85B}"/>
              </a:ext>
            </a:extLst>
          </p:cNvPr>
          <p:cNvPicPr>
            <a:picLocks noChangeAspect="1"/>
          </p:cNvPicPr>
          <p:nvPr/>
        </p:nvPicPr>
        <p:blipFill>
          <a:blip r:embed="rId2"/>
          <a:stretch>
            <a:fillRect/>
          </a:stretch>
        </p:blipFill>
        <p:spPr>
          <a:xfrm>
            <a:off x="1289806" y="2159331"/>
            <a:ext cx="2874496" cy="3769831"/>
          </a:xfrm>
          <a:prstGeom prst="rect">
            <a:avLst/>
          </a:prstGeom>
        </p:spPr>
      </p:pic>
      <p:sp>
        <p:nvSpPr>
          <p:cNvPr id="3" name="Content Placeholder 2">
            <a:extLst>
              <a:ext uri="{FF2B5EF4-FFF2-40B4-BE49-F238E27FC236}">
                <a16:creationId xmlns:a16="http://schemas.microsoft.com/office/drawing/2014/main" id="{0BF65D90-7D87-4CDA-910B-A49E3B8787D7}"/>
              </a:ext>
            </a:extLst>
          </p:cNvPr>
          <p:cNvSpPr>
            <a:spLocks noGrp="1"/>
          </p:cNvSpPr>
          <p:nvPr>
            <p:ph idx="1"/>
          </p:nvPr>
        </p:nvSpPr>
        <p:spPr>
          <a:xfrm>
            <a:off x="4860323" y="2160589"/>
            <a:ext cx="4410676" cy="3768573"/>
          </a:xfrm>
        </p:spPr>
        <p:txBody>
          <a:bodyPr>
            <a:normAutofit/>
          </a:bodyPr>
          <a:lstStyle/>
          <a:p>
            <a:r>
              <a:rPr lang="en-US" dirty="0"/>
              <a:t>Assign a Refrigeration Chair</a:t>
            </a:r>
          </a:p>
          <a:p>
            <a:r>
              <a:rPr lang="en-US" dirty="0"/>
              <a:t>Plan a Chapter refrigeration month</a:t>
            </a:r>
          </a:p>
          <a:p>
            <a:r>
              <a:rPr lang="en-US" dirty="0"/>
              <a:t>Schedule a DL or other speaker with a refrigeration focused theme</a:t>
            </a:r>
          </a:p>
          <a:p>
            <a:r>
              <a:rPr lang="en-US" dirty="0"/>
              <a:t>Plan technical tours of ice rinks, breweries, food processing plants</a:t>
            </a:r>
          </a:p>
          <a:p>
            <a:r>
              <a:rPr lang="en-US" dirty="0"/>
              <a:t>Use Technical Committees (TC 10 – Refrigeration Systems) for programs topics and news</a:t>
            </a:r>
          </a:p>
          <a:p>
            <a:r>
              <a:rPr lang="en-US" dirty="0"/>
              <a:t>Promote ASHRAE refrigeration awards</a:t>
            </a:r>
          </a:p>
        </p:txBody>
      </p:sp>
    </p:spTree>
    <p:extLst>
      <p:ext uri="{BB962C8B-B14F-4D97-AF65-F5344CB8AC3E}">
        <p14:creationId xmlns:p14="http://schemas.microsoft.com/office/powerpoint/2010/main" val="2846715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addressing a group of people&#10;&#10;Description automatically generated with medium confidence">
            <a:extLst>
              <a:ext uri="{FF2B5EF4-FFF2-40B4-BE49-F238E27FC236}">
                <a16:creationId xmlns:a16="http://schemas.microsoft.com/office/drawing/2014/main" id="{D45B6A1C-DC82-463A-9A30-1DA21E250C21}"/>
              </a:ext>
            </a:extLst>
          </p:cNvPr>
          <p:cNvPicPr>
            <a:picLocks noChangeAspect="1"/>
          </p:cNvPicPr>
          <p:nvPr/>
        </p:nvPicPr>
        <p:blipFill rotWithShape="1">
          <a:blip r:embed="rId3"/>
          <a:srcRect l="10870" r="2472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8ED45D0-FFFC-46B0-AF99-E2AA8CD7268E}"/>
              </a:ext>
            </a:extLst>
          </p:cNvPr>
          <p:cNvSpPr>
            <a:spLocks noGrp="1"/>
          </p:cNvSpPr>
          <p:nvPr>
            <p:ph type="title"/>
          </p:nvPr>
        </p:nvSpPr>
        <p:spPr>
          <a:xfrm>
            <a:off x="677333" y="609600"/>
            <a:ext cx="3851123" cy="1320800"/>
          </a:xfrm>
        </p:spPr>
        <p:txBody>
          <a:bodyPr>
            <a:normAutofit/>
          </a:bodyPr>
          <a:lstStyle/>
          <a:p>
            <a:pPr>
              <a:lnSpc>
                <a:spcPct val="90000"/>
              </a:lnSpc>
            </a:pPr>
            <a:r>
              <a:rPr lang="en-US" sz="2000"/>
              <a:t>ASHRAE Learning Institute (ALI)</a:t>
            </a:r>
            <a:br>
              <a:rPr lang="en-US" sz="2000"/>
            </a:br>
            <a:r>
              <a:rPr lang="en-US" sz="2000"/>
              <a:t>Chapter Professional Development</a:t>
            </a:r>
          </a:p>
        </p:txBody>
      </p:sp>
      <p:sp>
        <p:nvSpPr>
          <p:cNvPr id="3" name="Content Placeholder 2">
            <a:extLst>
              <a:ext uri="{FF2B5EF4-FFF2-40B4-BE49-F238E27FC236}">
                <a16:creationId xmlns:a16="http://schemas.microsoft.com/office/drawing/2014/main" id="{D9EE6562-96DB-4E24-9C67-467EC6270A52}"/>
              </a:ext>
            </a:extLst>
          </p:cNvPr>
          <p:cNvSpPr>
            <a:spLocks noGrp="1"/>
          </p:cNvSpPr>
          <p:nvPr>
            <p:ph idx="1"/>
          </p:nvPr>
        </p:nvSpPr>
        <p:spPr>
          <a:xfrm>
            <a:off x="677334" y="2160589"/>
            <a:ext cx="3851122" cy="3880773"/>
          </a:xfrm>
        </p:spPr>
        <p:txBody>
          <a:bodyPr>
            <a:normAutofit fontScale="92500" lnSpcReduction="20000"/>
          </a:bodyPr>
          <a:lstStyle/>
          <a:p>
            <a:r>
              <a:rPr lang="en-US" dirty="0"/>
              <a:t>Instructor-led seminars</a:t>
            </a:r>
          </a:p>
          <a:p>
            <a:r>
              <a:rPr lang="en-US" dirty="0"/>
              <a:t>Self-paced courses</a:t>
            </a:r>
          </a:p>
          <a:p>
            <a:r>
              <a:rPr lang="en-US" dirty="0"/>
              <a:t>Developed and presented by subject matter experts at discounted rates to Chapters</a:t>
            </a:r>
          </a:p>
          <a:p>
            <a:r>
              <a:rPr lang="en-US" dirty="0"/>
              <a:t>Each seminar uses ASHRAE peer-reviewed materials that provide practical information that can be put to immediate practice</a:t>
            </a:r>
          </a:p>
          <a:p>
            <a:r>
              <a:rPr lang="en-US" dirty="0"/>
              <a:t>Visit </a:t>
            </a:r>
            <a:r>
              <a:rPr lang="en-US" dirty="0">
                <a:hlinkClick r:id="rId4"/>
              </a:rPr>
              <a:t>www.ashrae.org/education</a:t>
            </a:r>
            <a:r>
              <a:rPr lang="en-US" dirty="0"/>
              <a:t> for more information</a:t>
            </a:r>
          </a:p>
          <a:p>
            <a:r>
              <a:rPr lang="en-US" dirty="0"/>
              <a:t>Discount coupons are available for Chapters to distribute as incentive for involvement</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14888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8363-E2E0-44A5-9EE1-46E60901F1D8}"/>
              </a:ext>
            </a:extLst>
          </p:cNvPr>
          <p:cNvSpPr>
            <a:spLocks noGrp="1"/>
          </p:cNvSpPr>
          <p:nvPr>
            <p:ph type="title"/>
          </p:nvPr>
        </p:nvSpPr>
        <p:spPr/>
        <p:txBody>
          <a:bodyPr/>
          <a:lstStyle/>
          <a:p>
            <a:r>
              <a:rPr lang="en-US" dirty="0"/>
              <a:t>ASHRAE Certification</a:t>
            </a:r>
          </a:p>
        </p:txBody>
      </p:sp>
      <p:sp>
        <p:nvSpPr>
          <p:cNvPr id="3" name="Content Placeholder 2">
            <a:extLst>
              <a:ext uri="{FF2B5EF4-FFF2-40B4-BE49-F238E27FC236}">
                <a16:creationId xmlns:a16="http://schemas.microsoft.com/office/drawing/2014/main" id="{02E43462-9398-4167-A4F7-891D7B74B44F}"/>
              </a:ext>
            </a:extLst>
          </p:cNvPr>
          <p:cNvSpPr>
            <a:spLocks noGrp="1"/>
          </p:cNvSpPr>
          <p:nvPr>
            <p:ph idx="1"/>
          </p:nvPr>
        </p:nvSpPr>
        <p:spPr>
          <a:xfrm>
            <a:off x="677334" y="1927699"/>
            <a:ext cx="8596668" cy="3880773"/>
          </a:xfrm>
        </p:spPr>
        <p:txBody>
          <a:bodyPr>
            <a:normAutofit fontScale="85000" lnSpcReduction="10000"/>
          </a:bodyPr>
          <a:lstStyle/>
          <a:p>
            <a:r>
              <a:rPr lang="en-US" dirty="0"/>
              <a:t>Chapters earn PAOE points for each member who earns or renews an ASHRAE Certification</a:t>
            </a:r>
          </a:p>
          <a:p>
            <a:pPr lvl="1"/>
            <a:r>
              <a:rPr lang="en-US" dirty="0"/>
              <a:t>Points now automatically applied through Society level processes. </a:t>
            </a:r>
          </a:p>
          <a:p>
            <a:r>
              <a:rPr lang="en-US" dirty="0"/>
              <a:t>ASHRAE offers eight certification programs:</a:t>
            </a:r>
          </a:p>
          <a:p>
            <a:pPr lvl="1"/>
            <a:r>
              <a:rPr lang="en-US" dirty="0"/>
              <a:t>Building Commissioning Professional Certification - </a:t>
            </a:r>
            <a:r>
              <a:rPr lang="en-US" b="1" dirty="0" err="1"/>
              <a:t>BCxP</a:t>
            </a:r>
            <a:endParaRPr lang="en-US" dirty="0"/>
          </a:p>
          <a:p>
            <a:pPr lvl="1"/>
            <a:r>
              <a:rPr lang="en-US" dirty="0"/>
              <a:t>Building Energy Assessment Professional Certification - </a:t>
            </a:r>
            <a:r>
              <a:rPr lang="en-US" b="1" dirty="0"/>
              <a:t>BEAP</a:t>
            </a:r>
            <a:endParaRPr lang="en-US" dirty="0"/>
          </a:p>
          <a:p>
            <a:pPr lvl="1"/>
            <a:r>
              <a:rPr lang="en-US" dirty="0"/>
              <a:t>Building Energy Modeling Professional Certification - </a:t>
            </a:r>
            <a:r>
              <a:rPr lang="en-US" b="1" dirty="0"/>
              <a:t>BEMP</a:t>
            </a:r>
            <a:endParaRPr lang="en-US" dirty="0"/>
          </a:p>
          <a:p>
            <a:pPr lvl="1"/>
            <a:r>
              <a:rPr lang="en-US" dirty="0"/>
              <a:t>Certified HVAC Designer - </a:t>
            </a:r>
            <a:r>
              <a:rPr lang="en-US" b="1" dirty="0"/>
              <a:t>CHD</a:t>
            </a:r>
            <a:endParaRPr lang="en-US" dirty="0"/>
          </a:p>
          <a:p>
            <a:pPr lvl="1"/>
            <a:r>
              <a:rPr lang="en-US" dirty="0"/>
              <a:t>High-Performance Building Design Professional Certification - </a:t>
            </a:r>
            <a:r>
              <a:rPr lang="en-US" b="1" dirty="0"/>
              <a:t>HBDP</a:t>
            </a:r>
            <a:endParaRPr lang="en-US" dirty="0"/>
          </a:p>
          <a:p>
            <a:pPr lvl="1"/>
            <a:r>
              <a:rPr lang="en-US" dirty="0"/>
              <a:t>Healthcare Facility Design Professional Certification - </a:t>
            </a:r>
            <a:r>
              <a:rPr lang="en-US" b="1" dirty="0"/>
              <a:t>HFDP</a:t>
            </a:r>
            <a:endParaRPr lang="en-US" dirty="0"/>
          </a:p>
          <a:p>
            <a:pPr lvl="1"/>
            <a:r>
              <a:rPr lang="en-US" dirty="0"/>
              <a:t>Operations &amp; Performance Management Professional Certification – </a:t>
            </a:r>
            <a:r>
              <a:rPr lang="en-US" b="1" dirty="0"/>
              <a:t>OPMP</a:t>
            </a:r>
          </a:p>
          <a:p>
            <a:pPr lvl="1"/>
            <a:r>
              <a:rPr lang="en-US" dirty="0"/>
              <a:t>Decarbonization Professional Certification - </a:t>
            </a:r>
            <a:r>
              <a:rPr lang="en-US" b="1" dirty="0"/>
              <a:t>CDP</a:t>
            </a:r>
          </a:p>
          <a:p>
            <a:r>
              <a:rPr lang="en-US" dirty="0"/>
              <a:t>Visit </a:t>
            </a:r>
            <a:r>
              <a:rPr lang="en-US" dirty="0">
                <a:hlinkClick r:id="rId2"/>
              </a:rPr>
              <a:t>www.ashrae.org/certification</a:t>
            </a:r>
            <a:r>
              <a:rPr lang="en-US" dirty="0"/>
              <a:t> for more information</a:t>
            </a:r>
          </a:p>
        </p:txBody>
      </p:sp>
      <p:pic>
        <p:nvPicPr>
          <p:cNvPr id="5" name="Picture 4" descr="Diagram&#10;&#10;Description automatically generated">
            <a:hlinkClick r:id="rId3"/>
            <a:extLst>
              <a:ext uri="{FF2B5EF4-FFF2-40B4-BE49-F238E27FC236}">
                <a16:creationId xmlns:a16="http://schemas.microsoft.com/office/drawing/2014/main" id="{949C04DB-4CF9-73AB-86CC-2E181FB163DD}"/>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32281" y="5808472"/>
            <a:ext cx="996950" cy="996950"/>
          </a:xfrm>
          <a:prstGeom prst="rect">
            <a:avLst/>
          </a:prstGeom>
          <a:noFill/>
          <a:ln>
            <a:noFill/>
          </a:ln>
        </p:spPr>
      </p:pic>
      <p:pic>
        <p:nvPicPr>
          <p:cNvPr id="6" name="Picture 5" descr="A picture containing logo&#10;&#10;Description automatically generated">
            <a:hlinkClick r:id="rId6"/>
            <a:extLst>
              <a:ext uri="{FF2B5EF4-FFF2-40B4-BE49-F238E27FC236}">
                <a16:creationId xmlns:a16="http://schemas.microsoft.com/office/drawing/2014/main" id="{A548B73D-7696-395A-94EB-F852DB50F5BE}"/>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384372" y="5808472"/>
            <a:ext cx="977900" cy="977900"/>
          </a:xfrm>
          <a:prstGeom prst="rect">
            <a:avLst/>
          </a:prstGeom>
          <a:noFill/>
          <a:ln>
            <a:noFill/>
          </a:ln>
        </p:spPr>
      </p:pic>
      <p:pic>
        <p:nvPicPr>
          <p:cNvPr id="8" name="Picture 7" descr="Logo&#10;&#10;Description automatically generated">
            <a:hlinkClick r:id="rId9"/>
            <a:extLst>
              <a:ext uri="{FF2B5EF4-FFF2-40B4-BE49-F238E27FC236}">
                <a16:creationId xmlns:a16="http://schemas.microsoft.com/office/drawing/2014/main" id="{25DFCEB4-4D07-4441-3D66-68F5AC6CC8C7}"/>
              </a:ext>
            </a:extLst>
          </p:cNvPr>
          <p:cNvPicPr>
            <a:picLocks noChangeAspect="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517413" y="5809073"/>
            <a:ext cx="996950" cy="996950"/>
          </a:xfrm>
          <a:prstGeom prst="rect">
            <a:avLst/>
          </a:prstGeom>
          <a:noFill/>
          <a:ln>
            <a:noFill/>
          </a:ln>
        </p:spPr>
      </p:pic>
      <p:pic>
        <p:nvPicPr>
          <p:cNvPr id="9" name="Picture 8" descr="A picture containing graphical user interface&#10;&#10;Description automatically generated">
            <a:hlinkClick r:id="rId12"/>
            <a:extLst>
              <a:ext uri="{FF2B5EF4-FFF2-40B4-BE49-F238E27FC236}">
                <a16:creationId xmlns:a16="http://schemas.microsoft.com/office/drawing/2014/main" id="{019844A7-F6D3-727C-4332-402EEE105774}"/>
              </a:ext>
            </a:extLst>
          </p:cNvPr>
          <p:cNvPicPr>
            <a:picLocks noChangeAspect="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4669504" y="5808472"/>
            <a:ext cx="996950" cy="996950"/>
          </a:xfrm>
          <a:prstGeom prst="rect">
            <a:avLst/>
          </a:prstGeom>
          <a:noFill/>
          <a:ln>
            <a:noFill/>
          </a:ln>
        </p:spPr>
      </p:pic>
      <p:pic>
        <p:nvPicPr>
          <p:cNvPr id="10" name="Picture 9" descr="A picture containing logo&#10;&#10;Description automatically generated">
            <a:hlinkClick r:id="rId15"/>
            <a:extLst>
              <a:ext uri="{FF2B5EF4-FFF2-40B4-BE49-F238E27FC236}">
                <a16:creationId xmlns:a16="http://schemas.microsoft.com/office/drawing/2014/main" id="{5781B2FD-1CDC-0423-CB80-30FA8C5A93AA}"/>
              </a:ext>
            </a:extLst>
          </p:cNvPr>
          <p:cNvPicPr>
            <a:picLocks noChangeAspect="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5821595" y="5809156"/>
            <a:ext cx="984250" cy="984250"/>
          </a:xfrm>
          <a:prstGeom prst="rect">
            <a:avLst/>
          </a:prstGeom>
          <a:noFill/>
          <a:ln>
            <a:noFill/>
          </a:ln>
        </p:spPr>
      </p:pic>
      <p:pic>
        <p:nvPicPr>
          <p:cNvPr id="11" name="Picture 10" descr="Logo&#10;&#10;Description automatically generated">
            <a:hlinkClick r:id="rId18"/>
            <a:extLst>
              <a:ext uri="{FF2B5EF4-FFF2-40B4-BE49-F238E27FC236}">
                <a16:creationId xmlns:a16="http://schemas.microsoft.com/office/drawing/2014/main" id="{DE7F5142-D9D9-1934-398C-E37F6BAC3E80}"/>
              </a:ext>
            </a:extLst>
          </p:cNvPr>
          <p:cNvPicPr>
            <a:picLocks noChangeAspect="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6963901" y="5808472"/>
            <a:ext cx="965200" cy="965200"/>
          </a:xfrm>
          <a:prstGeom prst="rect">
            <a:avLst/>
          </a:prstGeom>
          <a:noFill/>
          <a:ln>
            <a:noFill/>
          </a:ln>
        </p:spPr>
      </p:pic>
      <p:pic>
        <p:nvPicPr>
          <p:cNvPr id="1026" name="Picture 2">
            <a:extLst>
              <a:ext uri="{FF2B5EF4-FFF2-40B4-BE49-F238E27FC236}">
                <a16:creationId xmlns:a16="http://schemas.microsoft.com/office/drawing/2014/main" id="{DB139E37-6D35-75F2-7D20-D92EBADFD04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26197" y="5762650"/>
            <a:ext cx="1056843" cy="10568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green circle with white text&#10;&#10;Description automatically generated">
            <a:extLst>
              <a:ext uri="{FF2B5EF4-FFF2-40B4-BE49-F238E27FC236}">
                <a16:creationId xmlns:a16="http://schemas.microsoft.com/office/drawing/2014/main" id="{7EC54E74-FEFF-35C6-8D72-F6071EADF1F1}"/>
              </a:ext>
            </a:extLst>
          </p:cNvPr>
          <p:cNvPicPr>
            <a:picLocks noChangeAspect="1"/>
          </p:cNvPicPr>
          <p:nvPr/>
        </p:nvPicPr>
        <p:blipFill>
          <a:blip r:embed="rId22"/>
          <a:stretch>
            <a:fillRect/>
          </a:stretch>
        </p:blipFill>
        <p:spPr>
          <a:xfrm>
            <a:off x="9178288" y="5807901"/>
            <a:ext cx="972709" cy="965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4236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0F04-9FB5-454C-AB8A-479BAEAD289D}"/>
              </a:ext>
            </a:extLst>
          </p:cNvPr>
          <p:cNvSpPr>
            <a:spLocks noGrp="1"/>
          </p:cNvSpPr>
          <p:nvPr>
            <p:ph type="title"/>
          </p:nvPr>
        </p:nvSpPr>
        <p:spPr/>
        <p:txBody>
          <a:bodyPr/>
          <a:lstStyle/>
          <a:p>
            <a:r>
              <a:rPr lang="en-US" dirty="0"/>
              <a:t>Presidential Award of Excellence</a:t>
            </a:r>
            <a:br>
              <a:rPr lang="en-US" dirty="0"/>
            </a:br>
            <a:r>
              <a:rPr lang="en-US" dirty="0"/>
              <a:t>(PAOE)</a:t>
            </a:r>
          </a:p>
        </p:txBody>
      </p:sp>
      <p:sp>
        <p:nvSpPr>
          <p:cNvPr id="3" name="Content Placeholder 2">
            <a:extLst>
              <a:ext uri="{FF2B5EF4-FFF2-40B4-BE49-F238E27FC236}">
                <a16:creationId xmlns:a16="http://schemas.microsoft.com/office/drawing/2014/main" id="{AFDE66DA-61A7-47FC-B2E1-808A07FE8AA1}"/>
              </a:ext>
            </a:extLst>
          </p:cNvPr>
          <p:cNvSpPr>
            <a:spLocks noGrp="1"/>
          </p:cNvSpPr>
          <p:nvPr>
            <p:ph idx="1"/>
          </p:nvPr>
        </p:nvSpPr>
        <p:spPr/>
        <p:txBody>
          <a:bodyPr/>
          <a:lstStyle/>
          <a:p>
            <a:r>
              <a:rPr lang="en-US" dirty="0"/>
              <a:t>CTTC Chairs are responsible for coordinating with their chapters to track, record and enter CTTC PAOE points</a:t>
            </a:r>
          </a:p>
          <a:p>
            <a:r>
              <a:rPr lang="en-US" dirty="0"/>
              <a:t>CTTC Chairs should coordinate goals with Chapter PAOE Chair and Chapter Executive</a:t>
            </a:r>
          </a:p>
          <a:p>
            <a:r>
              <a:rPr lang="en-US" dirty="0"/>
              <a:t>PAOE recognizes and rewards members who perform activities to support ASHRAE Presidential initiatives</a:t>
            </a:r>
          </a:p>
          <a:p>
            <a:pPr lvl="1"/>
            <a:r>
              <a:rPr lang="en-US" dirty="0"/>
              <a:t>Aligning program topics with ASHRAE Presidential initiatives helps to ensure messaging to members in in-line with Presidential objectives</a:t>
            </a:r>
          </a:p>
          <a:p>
            <a:r>
              <a:rPr lang="en-US" dirty="0"/>
              <a:t>The PAOE newsletter, instructions, and award descriptions are available at </a:t>
            </a:r>
            <a:r>
              <a:rPr lang="en-US" dirty="0">
                <a:hlinkClick r:id="rId3"/>
              </a:rPr>
              <a:t>www.ashrae.org</a:t>
            </a:r>
            <a:r>
              <a:rPr lang="en-US" dirty="0"/>
              <a:t> (typically posted in July)</a:t>
            </a:r>
          </a:p>
        </p:txBody>
      </p:sp>
    </p:spTree>
    <p:extLst>
      <p:ext uri="{BB962C8B-B14F-4D97-AF65-F5344CB8AC3E}">
        <p14:creationId xmlns:p14="http://schemas.microsoft.com/office/powerpoint/2010/main" val="291701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EB1B8-A0C3-443F-A553-A7138E23A63F}"/>
              </a:ext>
            </a:extLst>
          </p:cNvPr>
          <p:cNvSpPr>
            <a:spLocks noGrp="1"/>
          </p:cNvSpPr>
          <p:nvPr>
            <p:ph type="title"/>
          </p:nvPr>
        </p:nvSpPr>
        <p:spPr>
          <a:xfrm>
            <a:off x="652481" y="1382486"/>
            <a:ext cx="3547581" cy="4093028"/>
          </a:xfrm>
        </p:spPr>
        <p:txBody>
          <a:bodyPr anchor="ctr">
            <a:normAutofit/>
          </a:bodyPr>
          <a:lstStyle/>
          <a:p>
            <a:r>
              <a:rPr lang="en-US" sz="4400"/>
              <a:t>Workshop Agenda</a:t>
            </a:r>
          </a:p>
        </p:txBody>
      </p:sp>
      <p:grpSp>
        <p:nvGrpSpPr>
          <p:cNvPr id="23"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AC4F79BC-2E52-4ED4-B181-42B7D4DEC40F}"/>
              </a:ext>
            </a:extLst>
          </p:cNvPr>
          <p:cNvGraphicFramePr>
            <a:graphicFrameLocks noGrp="1"/>
          </p:cNvGraphicFramePr>
          <p:nvPr>
            <p:ph idx="1"/>
            <p:extLst>
              <p:ext uri="{D42A27DB-BD31-4B8C-83A1-F6EECF244321}">
                <p14:modId xmlns:p14="http://schemas.microsoft.com/office/powerpoint/2010/main" val="125259658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6101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0F04-9FB5-454C-AB8A-479BAEAD289D}"/>
              </a:ext>
            </a:extLst>
          </p:cNvPr>
          <p:cNvSpPr>
            <a:spLocks noGrp="1"/>
          </p:cNvSpPr>
          <p:nvPr>
            <p:ph type="title"/>
          </p:nvPr>
        </p:nvSpPr>
        <p:spPr/>
        <p:txBody>
          <a:bodyPr/>
          <a:lstStyle/>
          <a:p>
            <a:r>
              <a:rPr lang="en-US" dirty="0"/>
              <a:t>CTTC Chair - Key Tasks</a:t>
            </a:r>
          </a:p>
        </p:txBody>
      </p:sp>
      <p:sp>
        <p:nvSpPr>
          <p:cNvPr id="3" name="Content Placeholder 2">
            <a:extLst>
              <a:ext uri="{FF2B5EF4-FFF2-40B4-BE49-F238E27FC236}">
                <a16:creationId xmlns:a16="http://schemas.microsoft.com/office/drawing/2014/main" id="{AFDE66DA-61A7-47FC-B2E1-808A07FE8AA1}"/>
              </a:ext>
            </a:extLst>
          </p:cNvPr>
          <p:cNvSpPr>
            <a:spLocks noGrp="1"/>
          </p:cNvSpPr>
          <p:nvPr>
            <p:ph idx="1"/>
          </p:nvPr>
        </p:nvSpPr>
        <p:spPr/>
        <p:txBody>
          <a:bodyPr/>
          <a:lstStyle/>
          <a:p>
            <a:r>
              <a:rPr lang="en-US" dirty="0"/>
              <a:t>Ensure CIQ has correct contacts/positions</a:t>
            </a:r>
          </a:p>
          <a:p>
            <a:r>
              <a:rPr lang="en-US" dirty="0"/>
              <a:t>Establish CTTC Chair and committee</a:t>
            </a:r>
          </a:p>
          <a:p>
            <a:r>
              <a:rPr lang="en-US" dirty="0"/>
              <a:t>Establish Refrigeration Chair and committee</a:t>
            </a:r>
          </a:p>
          <a:p>
            <a:r>
              <a:rPr lang="en-US" dirty="0"/>
              <a:t>Look for Technology Award projects to submit</a:t>
            </a:r>
          </a:p>
          <a:p>
            <a:r>
              <a:rPr lang="en-US" dirty="0"/>
              <a:t>Review potential DL speakers in summer planning session and submit DL form to RVC in August</a:t>
            </a:r>
          </a:p>
          <a:p>
            <a:pPr lvl="1"/>
            <a:r>
              <a:rPr lang="en-US" dirty="0"/>
              <a:t>Note that all DL participation forms MUST be sent to RVC</a:t>
            </a:r>
          </a:p>
          <a:p>
            <a:r>
              <a:rPr lang="en-US" dirty="0"/>
              <a:t>Use PAOE as a roadmap with activities to plan and set goals for a successful year</a:t>
            </a:r>
          </a:p>
          <a:p>
            <a:r>
              <a:rPr lang="en-US" dirty="0"/>
              <a:t>Send monthly reports to RVC</a:t>
            </a:r>
          </a:p>
        </p:txBody>
      </p:sp>
    </p:spTree>
    <p:extLst>
      <p:ext uri="{BB962C8B-B14F-4D97-AF65-F5344CB8AC3E}">
        <p14:creationId xmlns:p14="http://schemas.microsoft.com/office/powerpoint/2010/main" val="3609149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352B-7374-955B-5539-98FCA6F19429}"/>
              </a:ext>
            </a:extLst>
          </p:cNvPr>
          <p:cNvSpPr>
            <a:spLocks noGrp="1"/>
          </p:cNvSpPr>
          <p:nvPr>
            <p:ph type="title"/>
          </p:nvPr>
        </p:nvSpPr>
        <p:spPr/>
        <p:txBody>
          <a:bodyPr/>
          <a:lstStyle/>
          <a:p>
            <a:r>
              <a:rPr lang="en-US" dirty="0"/>
              <a:t>CTTC Chair – Key Dates</a:t>
            </a:r>
          </a:p>
        </p:txBody>
      </p:sp>
      <p:graphicFrame>
        <p:nvGraphicFramePr>
          <p:cNvPr id="5" name="Table 4">
            <a:extLst>
              <a:ext uri="{FF2B5EF4-FFF2-40B4-BE49-F238E27FC236}">
                <a16:creationId xmlns:a16="http://schemas.microsoft.com/office/drawing/2014/main" id="{43C1B400-723B-DA6B-CA60-56F5CF7633F0}"/>
              </a:ext>
            </a:extLst>
          </p:cNvPr>
          <p:cNvGraphicFramePr>
            <a:graphicFrameLocks noGrp="1"/>
          </p:cNvGraphicFramePr>
          <p:nvPr>
            <p:extLst>
              <p:ext uri="{D42A27DB-BD31-4B8C-83A1-F6EECF244321}">
                <p14:modId xmlns:p14="http://schemas.microsoft.com/office/powerpoint/2010/main" val="3864103008"/>
              </p:ext>
            </p:extLst>
          </p:nvPr>
        </p:nvGraphicFramePr>
        <p:xfrm>
          <a:off x="677334" y="1616364"/>
          <a:ext cx="10439059" cy="4556006"/>
        </p:xfrm>
        <a:graphic>
          <a:graphicData uri="http://schemas.openxmlformats.org/drawingml/2006/table">
            <a:tbl>
              <a:tblPr firstRow="1" firstCol="1" bandRow="1">
                <a:tableStyleId>{5C22544A-7EE6-4342-B048-85BDC9FD1C3A}</a:tableStyleId>
              </a:tblPr>
              <a:tblGrid>
                <a:gridCol w="3539496">
                  <a:extLst>
                    <a:ext uri="{9D8B030D-6E8A-4147-A177-3AD203B41FA5}">
                      <a16:colId xmlns:a16="http://schemas.microsoft.com/office/drawing/2014/main" val="20000"/>
                    </a:ext>
                  </a:extLst>
                </a:gridCol>
                <a:gridCol w="6899563">
                  <a:extLst>
                    <a:ext uri="{9D8B030D-6E8A-4147-A177-3AD203B41FA5}">
                      <a16:colId xmlns:a16="http://schemas.microsoft.com/office/drawing/2014/main" val="20001"/>
                    </a:ext>
                  </a:extLst>
                </a:gridCol>
              </a:tblGrid>
              <a:tr h="621658">
                <a:tc>
                  <a:txBody>
                    <a:bodyPr/>
                    <a:lstStyle/>
                    <a:p>
                      <a:pPr marL="0" marR="0" algn="ctr">
                        <a:lnSpc>
                          <a:spcPct val="107000"/>
                        </a:lnSpc>
                        <a:spcBef>
                          <a:spcPts val="0"/>
                        </a:spcBef>
                        <a:spcAft>
                          <a:spcPts val="0"/>
                        </a:spcAft>
                      </a:pPr>
                      <a:r>
                        <a:rPr lang="en-US" sz="1600" dirty="0">
                          <a:effectLst/>
                        </a:rPr>
                        <a:t>Action Item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Deadline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7529">
                <a:tc>
                  <a:txBody>
                    <a:bodyPr/>
                    <a:lstStyle/>
                    <a:p>
                      <a:pPr marL="0" marR="0">
                        <a:lnSpc>
                          <a:spcPct val="107000"/>
                        </a:lnSpc>
                        <a:spcBef>
                          <a:spcPts val="0"/>
                        </a:spcBef>
                        <a:spcAft>
                          <a:spcPts val="0"/>
                        </a:spcAft>
                      </a:pPr>
                      <a:r>
                        <a:rPr lang="en-US" sz="1600" cap="small" dirty="0">
                          <a:effectLst/>
                        </a:rPr>
                        <a:t>Complete CIQ</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60 days prior to CRC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7529">
                <a:tc>
                  <a:txBody>
                    <a:bodyPr/>
                    <a:lstStyle/>
                    <a:p>
                      <a:pPr marL="0" marR="0">
                        <a:lnSpc>
                          <a:spcPct val="107000"/>
                        </a:lnSpc>
                        <a:spcBef>
                          <a:spcPts val="0"/>
                        </a:spcBef>
                        <a:spcAft>
                          <a:spcPts val="0"/>
                        </a:spcAft>
                      </a:pPr>
                      <a:r>
                        <a:rPr lang="en-US" sz="1600" cap="small" dirty="0">
                          <a:effectLst/>
                        </a:rPr>
                        <a:t>Final PAOE  Entries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July 15</a:t>
                      </a:r>
                      <a:r>
                        <a:rPr lang="en-US" sz="1800" baseline="30000" dirty="0">
                          <a:effectLst/>
                        </a:rPr>
                        <a:t>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7529">
                <a:tc>
                  <a:txBody>
                    <a:bodyPr/>
                    <a:lstStyle/>
                    <a:p>
                      <a:pPr marL="0" marR="0">
                        <a:lnSpc>
                          <a:spcPct val="107000"/>
                        </a:lnSpc>
                        <a:spcBef>
                          <a:spcPts val="0"/>
                        </a:spcBef>
                        <a:spcAft>
                          <a:spcPts val="0"/>
                        </a:spcAft>
                      </a:pPr>
                      <a:r>
                        <a:rPr lang="en-US" sz="1600" cap="small" dirty="0">
                          <a:effectLst/>
                        </a:rPr>
                        <a:t>DL Allocations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Confirm DLs and submit participation forms to RVC</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Deadline date set by RVC (typically between August and October)</a:t>
                      </a:r>
                    </a:p>
                  </a:txBody>
                  <a:tcPr marL="68580" marR="68580" marT="0" marB="0"/>
                </a:tc>
                <a:extLst>
                  <a:ext uri="{0D108BD9-81ED-4DB2-BD59-A6C34878D82A}">
                    <a16:rowId xmlns:a16="http://schemas.microsoft.com/office/drawing/2014/main" val="10003"/>
                  </a:ext>
                </a:extLst>
              </a:tr>
              <a:tr h="440963">
                <a:tc>
                  <a:txBody>
                    <a:bodyPr/>
                    <a:lstStyle/>
                    <a:p>
                      <a:pPr marL="0" marR="0">
                        <a:lnSpc>
                          <a:spcPct val="107000"/>
                        </a:lnSpc>
                        <a:spcBef>
                          <a:spcPts val="0"/>
                        </a:spcBef>
                        <a:spcAft>
                          <a:spcPts val="0"/>
                        </a:spcAft>
                      </a:pPr>
                      <a:r>
                        <a:rPr lang="en-US" sz="1600" cap="small" dirty="0">
                          <a:effectLst/>
                        </a:rPr>
                        <a:t>Awards (Dan Mills, Donald A. Siller, Energy Genius)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September 30</a:t>
                      </a:r>
                      <a:r>
                        <a:rPr lang="en-US" sz="1800" baseline="30000" dirty="0">
                          <a:effectLst/>
                        </a:rPr>
                        <a:t>th</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7529">
                <a:tc>
                  <a:txBody>
                    <a:bodyPr/>
                    <a:lstStyle/>
                    <a:p>
                      <a:pPr marL="0" marR="0">
                        <a:lnSpc>
                          <a:spcPct val="107000"/>
                        </a:lnSpc>
                        <a:spcBef>
                          <a:spcPts val="0"/>
                        </a:spcBef>
                        <a:spcAft>
                          <a:spcPts val="0"/>
                        </a:spcAft>
                      </a:pPr>
                      <a:r>
                        <a:rPr lang="en-US" sz="1600" cap="small" dirty="0">
                          <a:effectLst/>
                        </a:rPr>
                        <a:t>DL Pool Visits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December 1</a:t>
                      </a:r>
                      <a:r>
                        <a:rPr lang="en-US" sz="1800" baseline="30000" dirty="0">
                          <a:effectLst/>
                        </a:rPr>
                        <a:t>st</a:t>
                      </a:r>
                      <a:r>
                        <a:rPr lang="en-US" sz="1800" dirty="0">
                          <a:effectLst/>
                        </a:rPr>
                        <a:t> – Unclaimed allocations entered into pool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54381">
                <a:tc>
                  <a:txBody>
                    <a:bodyPr/>
                    <a:lstStyle/>
                    <a:p>
                      <a:pPr marL="0" marR="0">
                        <a:lnSpc>
                          <a:spcPct val="107000"/>
                        </a:lnSpc>
                        <a:spcBef>
                          <a:spcPts val="0"/>
                        </a:spcBef>
                        <a:spcAft>
                          <a:spcPts val="0"/>
                        </a:spcAft>
                      </a:pPr>
                      <a:r>
                        <a:rPr lang="en-US" sz="1600" cap="small" dirty="0">
                          <a:effectLst/>
                        </a:rPr>
                        <a:t>Chapter Technology Award Submissions to Chapter Chair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solidFill>
                            <a:srgbClr val="FF0000"/>
                          </a:solidFill>
                          <a:effectLst/>
                        </a:rPr>
                        <a:t>Date set by Chapter Chair – coordinate with RVC</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54381">
                <a:tc>
                  <a:txBody>
                    <a:bodyPr/>
                    <a:lstStyle/>
                    <a:p>
                      <a:pPr marL="0" marR="0">
                        <a:lnSpc>
                          <a:spcPct val="107000"/>
                        </a:lnSpc>
                        <a:spcBef>
                          <a:spcPts val="0"/>
                        </a:spcBef>
                        <a:spcAft>
                          <a:spcPts val="0"/>
                        </a:spcAft>
                      </a:pPr>
                      <a:r>
                        <a:rPr lang="en-US" sz="1600" cap="small" dirty="0">
                          <a:effectLst/>
                        </a:rPr>
                        <a:t>Award (Milton W. Garland)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dirty="0">
                          <a:solidFill>
                            <a:schemeClr val="dk1"/>
                          </a:solidFill>
                          <a:effectLst/>
                          <a:latin typeface="+mn-lt"/>
                          <a:ea typeface="+mn-ea"/>
                          <a:cs typeface="+mn-cs"/>
                        </a:rPr>
                        <a:t>April 1st </a:t>
                      </a:r>
                    </a:p>
                  </a:txBody>
                  <a:tcPr marL="68580" marR="68580" marT="0" marB="0"/>
                </a:tc>
                <a:extLst>
                  <a:ext uri="{0D108BD9-81ED-4DB2-BD59-A6C34878D82A}">
                    <a16:rowId xmlns:a16="http://schemas.microsoft.com/office/drawing/2014/main" val="501639185"/>
                  </a:ext>
                </a:extLst>
              </a:tr>
              <a:tr h="254381">
                <a:tc>
                  <a:txBody>
                    <a:bodyPr/>
                    <a:lstStyle/>
                    <a:p>
                      <a:pPr marL="0" marR="0">
                        <a:lnSpc>
                          <a:spcPct val="107000"/>
                        </a:lnSpc>
                        <a:spcBef>
                          <a:spcPts val="0"/>
                        </a:spcBef>
                        <a:spcAft>
                          <a:spcPts val="0"/>
                        </a:spcAft>
                      </a:pPr>
                      <a:r>
                        <a:rPr lang="en-US" sz="1600" cap="small" dirty="0">
                          <a:effectLst/>
                        </a:rPr>
                        <a:t>Regional Technology Award Submissions to RVC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solidFill>
                            <a:srgbClr val="FF0000"/>
                          </a:solidFill>
                          <a:effectLst/>
                        </a:rPr>
                        <a:t>Date set by RVC</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9772533"/>
                  </a:ext>
                </a:extLst>
              </a:tr>
              <a:tr h="254381">
                <a:tc>
                  <a:txBody>
                    <a:bodyPr/>
                    <a:lstStyle/>
                    <a:p>
                      <a:pPr marL="0" marR="0">
                        <a:lnSpc>
                          <a:spcPct val="107000"/>
                        </a:lnSpc>
                        <a:spcBef>
                          <a:spcPts val="0"/>
                        </a:spcBef>
                        <a:spcAft>
                          <a:spcPts val="0"/>
                        </a:spcAft>
                      </a:pPr>
                      <a:r>
                        <a:rPr lang="en-US" sz="1600" cap="small" dirty="0">
                          <a:effectLst/>
                        </a:rPr>
                        <a:t>Society Technology Awards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June 1</a:t>
                      </a:r>
                      <a:r>
                        <a:rPr lang="en-US" sz="1800" baseline="30000" dirty="0">
                          <a:effectLst/>
                        </a:rPr>
                        <a:t>st</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7369673"/>
                  </a:ext>
                </a:extLst>
              </a:tr>
            </a:tbl>
          </a:graphicData>
        </a:graphic>
      </p:graphicFrame>
    </p:spTree>
    <p:extLst>
      <p:ext uri="{BB962C8B-B14F-4D97-AF65-F5344CB8AC3E}">
        <p14:creationId xmlns:p14="http://schemas.microsoft.com/office/powerpoint/2010/main" val="1774296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F1BC6-64BB-BA86-5A6B-E0021428B366}"/>
            </a:ext>
          </a:extLst>
        </p:cNvPr>
        <p:cNvGrpSpPr/>
        <p:nvPr/>
      </p:nvGrpSpPr>
      <p:grpSpPr>
        <a:xfrm>
          <a:off x="0" y="0"/>
          <a:ext cx="0" cy="0"/>
          <a:chOff x="0" y="0"/>
          <a:chExt cx="0" cy="0"/>
        </a:xfrm>
      </p:grpSpPr>
      <p:sp>
        <p:nvSpPr>
          <p:cNvPr id="41" name="TextBox 40">
            <a:extLst>
              <a:ext uri="{FF2B5EF4-FFF2-40B4-BE49-F238E27FC236}">
                <a16:creationId xmlns:a16="http://schemas.microsoft.com/office/drawing/2014/main" id="{1949C1AD-A3EC-E37C-F780-C7C6D65098B6}"/>
              </a:ext>
            </a:extLst>
          </p:cNvPr>
          <p:cNvSpPr txBox="1"/>
          <p:nvPr/>
        </p:nvSpPr>
        <p:spPr>
          <a:xfrm>
            <a:off x="107158" y="138682"/>
            <a:ext cx="6248400" cy="584775"/>
          </a:xfrm>
          <a:prstGeom prst="rect">
            <a:avLst/>
          </a:prstGeom>
          <a:noFill/>
        </p:spPr>
        <p:txBody>
          <a:bodyPr wrap="square">
            <a:spAutoFit/>
          </a:bodyPr>
          <a:lstStyle/>
          <a:p>
            <a:pPr algn="l"/>
            <a:r>
              <a:rPr lang="en-US" sz="3200" b="1" i="0" dirty="0">
                <a:solidFill>
                  <a:schemeClr val="bg1"/>
                </a:solidFill>
                <a:effectLst/>
                <a:latin typeface="Akzidenz Grotesk BE Medium" panose="02000803030000020004" pitchFamily="50" charset="0"/>
              </a:rPr>
              <a:t>Professional Development</a:t>
            </a:r>
          </a:p>
        </p:txBody>
      </p:sp>
      <p:sp>
        <p:nvSpPr>
          <p:cNvPr id="24" name="TextBox 23">
            <a:extLst>
              <a:ext uri="{FF2B5EF4-FFF2-40B4-BE49-F238E27FC236}">
                <a16:creationId xmlns:a16="http://schemas.microsoft.com/office/drawing/2014/main" id="{DB762994-5517-658F-DF74-B33F3C859C76}"/>
              </a:ext>
            </a:extLst>
          </p:cNvPr>
          <p:cNvSpPr txBox="1"/>
          <p:nvPr/>
        </p:nvSpPr>
        <p:spPr>
          <a:xfrm>
            <a:off x="291446" y="2598159"/>
            <a:ext cx="7742211" cy="1200329"/>
          </a:xfrm>
          <a:prstGeom prst="rect">
            <a:avLst/>
          </a:prstGeom>
          <a:noFill/>
        </p:spPr>
        <p:txBody>
          <a:bodyPr wrap="square">
            <a:spAutoFit/>
          </a:bodyPr>
          <a:lstStyle/>
          <a:p>
            <a:r>
              <a:rPr lang="en-US" sz="2400" b="0" i="0" u="none" strike="noStrike" dirty="0">
                <a:solidFill>
                  <a:srgbClr val="000000"/>
                </a:solidFill>
                <a:effectLst/>
                <a:latin typeface="Aptos Display" panose="020B0004020202020204" pitchFamily="34" charset="0"/>
              </a:rPr>
              <a:t>ASHRAE Members in their </a:t>
            </a:r>
            <a:r>
              <a:rPr lang="en-US" sz="2400" b="1" i="0" u="none" strike="noStrike" dirty="0">
                <a:solidFill>
                  <a:srgbClr val="000000"/>
                </a:solidFill>
                <a:effectLst/>
                <a:latin typeface="Aptos Display" panose="020B0004020202020204" pitchFamily="34" charset="0"/>
              </a:rPr>
              <a:t>first 5 years</a:t>
            </a:r>
            <a:r>
              <a:rPr lang="en-US" sz="2400" b="0" i="0" u="none" strike="noStrike" dirty="0">
                <a:solidFill>
                  <a:srgbClr val="000000"/>
                </a:solidFill>
                <a:effectLst/>
                <a:latin typeface="Aptos Display" panose="020B0004020202020204" pitchFamily="34" charset="0"/>
              </a:rPr>
              <a:t> of membership</a:t>
            </a:r>
            <a:r>
              <a:rPr lang="en-US" sz="2400" dirty="0">
                <a:solidFill>
                  <a:srgbClr val="000000"/>
                </a:solidFill>
                <a:latin typeface="Aptos Display" panose="020B0004020202020204" pitchFamily="34" charset="0"/>
              </a:rPr>
              <a:t> g</a:t>
            </a:r>
            <a:r>
              <a:rPr lang="en-US" sz="2400" b="0" i="0" u="none" strike="noStrike" dirty="0">
                <a:solidFill>
                  <a:srgbClr val="000000"/>
                </a:solidFill>
                <a:effectLst/>
                <a:latin typeface="Aptos Display" panose="020B0004020202020204" pitchFamily="34" charset="0"/>
              </a:rPr>
              <a:t>et </a:t>
            </a:r>
            <a:r>
              <a:rPr lang="en-US" sz="2400" b="1" i="0" u="none" strike="noStrike" dirty="0">
                <a:solidFill>
                  <a:srgbClr val="FF0000"/>
                </a:solidFill>
                <a:effectLst/>
                <a:latin typeface="Aptos Display" panose="020B0004020202020204" pitchFamily="34" charset="0"/>
              </a:rPr>
              <a:t>35% off </a:t>
            </a:r>
            <a:r>
              <a:rPr lang="en-US" sz="2400" b="0" i="0" u="none" strike="noStrike" dirty="0">
                <a:solidFill>
                  <a:srgbClr val="000000"/>
                </a:solidFill>
                <a:effectLst/>
                <a:latin typeface="Aptos Display" panose="020B0004020202020204" pitchFamily="34" charset="0"/>
              </a:rPr>
              <a:t>one ALI, ACT, or eLearning course—thanks to support from the Farr and Setty Family Foundation Funds!</a:t>
            </a:r>
            <a:r>
              <a:rPr lang="en-US" sz="2400" b="0" i="0" dirty="0">
                <a:solidFill>
                  <a:srgbClr val="000000"/>
                </a:solidFill>
                <a:effectLst/>
                <a:latin typeface="Aptos Display" panose="020B0004020202020204" pitchFamily="34" charset="0"/>
              </a:rPr>
              <a:t>​</a:t>
            </a:r>
            <a:endParaRPr lang="en-US" sz="2400" dirty="0"/>
          </a:p>
        </p:txBody>
      </p:sp>
      <p:sp>
        <p:nvSpPr>
          <p:cNvPr id="30" name="TextBox 29">
            <a:extLst>
              <a:ext uri="{FF2B5EF4-FFF2-40B4-BE49-F238E27FC236}">
                <a16:creationId xmlns:a16="http://schemas.microsoft.com/office/drawing/2014/main" id="{E40BA1F3-9A5D-41B3-4697-020AA38B3BC2}"/>
              </a:ext>
            </a:extLst>
          </p:cNvPr>
          <p:cNvSpPr txBox="1"/>
          <p:nvPr/>
        </p:nvSpPr>
        <p:spPr>
          <a:xfrm>
            <a:off x="932519" y="3871588"/>
            <a:ext cx="7211786" cy="1584729"/>
          </a:xfrm>
          <a:prstGeom prst="rect">
            <a:avLst/>
          </a:prstGeom>
          <a:noFill/>
        </p:spPr>
        <p:txBody>
          <a:bodyPr wrap="square">
            <a:spAutoFit/>
          </a:bodyPr>
          <a:lstStyle/>
          <a:p>
            <a:pPr algn="l" rtl="0" fontAlgn="base">
              <a:lnSpc>
                <a:spcPts val="4000"/>
              </a:lnSpc>
              <a:buFont typeface="Wingdings" panose="05000000000000000000" pitchFamily="2" charset="2"/>
              <a:buChar char="ü"/>
            </a:pPr>
            <a:r>
              <a:rPr lang="en-US" sz="2400" b="0" i="0" u="none" strike="noStrike" dirty="0">
                <a:solidFill>
                  <a:srgbClr val="000000"/>
                </a:solidFill>
                <a:effectLst/>
                <a:latin typeface="Aptos" panose="020B0004020202020204" pitchFamily="34" charset="0"/>
              </a:rPr>
              <a:t>One-time use per Society Year</a:t>
            </a:r>
            <a:r>
              <a:rPr lang="en-US" sz="2400" b="0" i="0" dirty="0">
                <a:solidFill>
                  <a:srgbClr val="000000"/>
                </a:solidFill>
                <a:effectLst/>
                <a:latin typeface="Aptos" panose="020B0004020202020204" pitchFamily="34" charset="0"/>
              </a:rPr>
              <a:t>​</a:t>
            </a:r>
          </a:p>
          <a:p>
            <a:pPr algn="l" rtl="0" fontAlgn="base">
              <a:lnSpc>
                <a:spcPts val="4000"/>
              </a:lnSpc>
              <a:buFont typeface="Wingdings" panose="05000000000000000000" pitchFamily="2" charset="2"/>
              <a:buChar char="ü"/>
            </a:pPr>
            <a:r>
              <a:rPr lang="en-US" sz="2400" b="0" i="0" u="none" strike="noStrike" dirty="0">
                <a:solidFill>
                  <a:srgbClr val="000000"/>
                </a:solidFill>
                <a:effectLst/>
                <a:latin typeface="Aptos" panose="020B0004020202020204" pitchFamily="34" charset="0"/>
              </a:rPr>
              <a:t>Apply 3 weeks before your course</a:t>
            </a:r>
            <a:r>
              <a:rPr lang="en-US" sz="2400" b="0" i="0" dirty="0">
                <a:solidFill>
                  <a:srgbClr val="000000"/>
                </a:solidFill>
                <a:effectLst/>
                <a:latin typeface="Aptos" panose="020B0004020202020204" pitchFamily="34" charset="0"/>
              </a:rPr>
              <a:t>​</a:t>
            </a:r>
          </a:p>
          <a:p>
            <a:pPr algn="l" rtl="0" fontAlgn="base">
              <a:lnSpc>
                <a:spcPts val="4000"/>
              </a:lnSpc>
              <a:buFont typeface="Wingdings" panose="05000000000000000000" pitchFamily="2" charset="2"/>
              <a:buChar char="ü"/>
            </a:pPr>
            <a:r>
              <a:rPr lang="en-US" sz="2400" b="0" i="0" u="none" strike="noStrike" dirty="0">
                <a:solidFill>
                  <a:srgbClr val="000000"/>
                </a:solidFill>
                <a:effectLst/>
                <a:latin typeface="Aptos" panose="020B0004020202020204" pitchFamily="34" charset="0"/>
              </a:rPr>
              <a:t>Must include a chapter officer’s support letter</a:t>
            </a:r>
            <a:r>
              <a:rPr lang="en-US" sz="2400" b="0" i="0" dirty="0">
                <a:solidFill>
                  <a:srgbClr val="000000"/>
                </a:solidFill>
                <a:effectLst/>
                <a:latin typeface="Aptos" panose="020B0004020202020204" pitchFamily="34" charset="0"/>
              </a:rPr>
              <a:t>​</a:t>
            </a:r>
            <a:endParaRPr lang="en-US" sz="2400" dirty="0">
              <a:solidFill>
                <a:srgbClr val="000000"/>
              </a:solidFill>
              <a:latin typeface="Segoe UI" panose="020B0502040204020203" pitchFamily="34" charset="0"/>
            </a:endParaRPr>
          </a:p>
        </p:txBody>
      </p:sp>
      <p:pic>
        <p:nvPicPr>
          <p:cNvPr id="38" name="Picture 37" descr="Hands held up high during a conference">
            <a:extLst>
              <a:ext uri="{FF2B5EF4-FFF2-40B4-BE49-F238E27FC236}">
                <a16:creationId xmlns:a16="http://schemas.microsoft.com/office/drawing/2014/main" id="{6B8F9317-4DD3-A505-B17A-4577D1129236}"/>
              </a:ext>
            </a:extLst>
          </p:cNvPr>
          <p:cNvPicPr>
            <a:picLocks noChangeAspect="1"/>
          </p:cNvPicPr>
          <p:nvPr/>
        </p:nvPicPr>
        <p:blipFill>
          <a:blip r:embed="rId3" cstate="screen">
            <a:extLst>
              <a:ext uri="{28A0092B-C50C-407E-A947-70E740481C1C}">
                <a14:useLocalDpi xmlns:a14="http://schemas.microsoft.com/office/drawing/2010/main" val="0"/>
              </a:ext>
            </a:extLst>
          </a:blip>
          <a:srcRect l="27976" t="-540" r="6587" b="540"/>
          <a:stretch/>
        </p:blipFill>
        <p:spPr>
          <a:xfrm>
            <a:off x="7958555" y="2153941"/>
            <a:ext cx="3878651" cy="3951514"/>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FCC7469-0DBF-C9BC-0AEC-4501D5089221}"/>
              </a:ext>
            </a:extLst>
          </p:cNvPr>
          <p:cNvSpPr txBox="1"/>
          <p:nvPr/>
        </p:nvSpPr>
        <p:spPr>
          <a:xfrm>
            <a:off x="354794" y="5665158"/>
            <a:ext cx="6640285" cy="707886"/>
          </a:xfrm>
          <a:prstGeom prst="rect">
            <a:avLst/>
          </a:prstGeom>
          <a:noFill/>
        </p:spPr>
        <p:txBody>
          <a:bodyPr wrap="square" rtlCol="0">
            <a:spAutoFit/>
          </a:bodyPr>
          <a:lstStyle/>
          <a:p>
            <a:r>
              <a:rPr lang="en-US" sz="2000" b="1" dirty="0">
                <a:latin typeface="Aptos Display" panose="020B0004020202020204" pitchFamily="34" charset="0"/>
              </a:rPr>
              <a:t>Where to apply? </a:t>
            </a:r>
            <a:r>
              <a:rPr lang="en-US" sz="2000" dirty="0">
                <a:latin typeface="Aptos Display" panose="020B0004020202020204" pitchFamily="34" charset="0"/>
              </a:rPr>
              <a:t>Check the page of the course you’re interested for an application.</a:t>
            </a:r>
          </a:p>
        </p:txBody>
      </p:sp>
      <p:sp>
        <p:nvSpPr>
          <p:cNvPr id="10" name="Title 9">
            <a:extLst>
              <a:ext uri="{FF2B5EF4-FFF2-40B4-BE49-F238E27FC236}">
                <a16:creationId xmlns:a16="http://schemas.microsoft.com/office/drawing/2014/main" id="{E4D2845F-2DF9-6240-E559-BBAE40AE317A}"/>
              </a:ext>
            </a:extLst>
          </p:cNvPr>
          <p:cNvSpPr>
            <a:spLocks noGrp="1"/>
          </p:cNvSpPr>
          <p:nvPr>
            <p:ph type="title"/>
          </p:nvPr>
        </p:nvSpPr>
        <p:spPr/>
        <p:txBody>
          <a:bodyPr>
            <a:normAutofit fontScale="90000"/>
          </a:bodyPr>
          <a:lstStyle/>
          <a:p>
            <a:r>
              <a:rPr lang="en-US" dirty="0"/>
              <a:t>Farr and Setty Family Foundation Funds Scholarships for ALI, ACT, and eLearning Registrants</a:t>
            </a:r>
            <a:br>
              <a:rPr lang="en-US" dirty="0"/>
            </a:br>
            <a:endParaRPr lang="en-US" dirty="0"/>
          </a:p>
        </p:txBody>
      </p:sp>
    </p:spTree>
    <p:extLst>
      <p:ext uri="{BB962C8B-B14F-4D97-AF65-F5344CB8AC3E}">
        <p14:creationId xmlns:p14="http://schemas.microsoft.com/office/powerpoint/2010/main" val="2491771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845C-5304-660C-44DE-CC92468E701D}"/>
              </a:ext>
            </a:extLst>
          </p:cNvPr>
          <p:cNvSpPr>
            <a:spLocks noGrp="1"/>
          </p:cNvSpPr>
          <p:nvPr>
            <p:ph type="title"/>
          </p:nvPr>
        </p:nvSpPr>
        <p:spPr/>
        <p:txBody>
          <a:bodyPr/>
          <a:lstStyle/>
          <a:p>
            <a:r>
              <a:rPr lang="en-US" dirty="0"/>
              <a:t>Final Thoughts</a:t>
            </a:r>
            <a:endParaRPr lang="en-CA" dirty="0"/>
          </a:p>
        </p:txBody>
      </p:sp>
      <p:sp>
        <p:nvSpPr>
          <p:cNvPr id="3" name="Content Placeholder 2">
            <a:extLst>
              <a:ext uri="{FF2B5EF4-FFF2-40B4-BE49-F238E27FC236}">
                <a16:creationId xmlns:a16="http://schemas.microsoft.com/office/drawing/2014/main" id="{D6360DDF-FFE6-9403-0EBE-A89E16171A12}"/>
              </a:ext>
            </a:extLst>
          </p:cNvPr>
          <p:cNvSpPr>
            <a:spLocks noGrp="1"/>
          </p:cNvSpPr>
          <p:nvPr>
            <p:ph idx="1"/>
          </p:nvPr>
        </p:nvSpPr>
        <p:spPr/>
        <p:txBody>
          <a:bodyPr>
            <a:normAutofit fontScale="92500" lnSpcReduction="10000"/>
          </a:bodyPr>
          <a:lstStyle/>
          <a:p>
            <a:r>
              <a:rPr lang="en-US" dirty="0"/>
              <a:t>CTTC is how most members connect with ASHRAE Society</a:t>
            </a:r>
          </a:p>
          <a:p>
            <a:pPr marL="0" indent="0">
              <a:buNone/>
            </a:pPr>
            <a:endParaRPr lang="en-US" dirty="0"/>
          </a:p>
          <a:p>
            <a:pPr marL="0" indent="0">
              <a:buNone/>
            </a:pPr>
            <a:r>
              <a:rPr lang="en-US" sz="1800" dirty="0">
                <a:effectLst/>
                <a:latin typeface="Segoe UI" panose="020B0502040204020203" pitchFamily="34" charset="0"/>
              </a:rPr>
              <a:t>"Without effective CTTC Chairs, the Society fails. If we can't get people to a meeting in a well lit, comfortable location; with an engaging, easily understandable speaker; to hear a timely topic of broad interest; with a quality meal; and in a convenient location....they won't stay in ASHRAE nor encourage their colleagues to (MP fails); they won't donate to research (RP fails); they won't encourage students or young engineers to participate (oops there go Student Activities and YEA). You get the point. We, in the CTTC business, are Society's contacts to the membership. WE make the first impression.“</a:t>
            </a:r>
          </a:p>
          <a:p>
            <a:pPr marL="0" indent="0" algn="r">
              <a:buNone/>
            </a:pPr>
            <a:r>
              <a:rPr lang="en-US" dirty="0">
                <a:latin typeface="Segoe UI" panose="020B0502040204020203" pitchFamily="34" charset="0"/>
              </a:rPr>
              <a:t>-</a:t>
            </a:r>
            <a:r>
              <a:rPr lang="en-US" sz="1800" dirty="0">
                <a:effectLst/>
                <a:latin typeface="Segoe UI" panose="020B0502040204020203" pitchFamily="34" charset="0"/>
              </a:rPr>
              <a:t>Jeff Gatlin, Former Region VII CTTC RVC and Region VII DRC</a:t>
            </a:r>
            <a:endParaRPr lang="en-US" sz="1800" dirty="0">
              <a:effectLst/>
              <a:latin typeface="Arial" panose="020B0604020202020204" pitchFamily="34" charset="0"/>
            </a:endParaRPr>
          </a:p>
          <a:p>
            <a:endParaRPr lang="en-US" dirty="0"/>
          </a:p>
          <a:p>
            <a:r>
              <a:rPr lang="en-US" dirty="0"/>
              <a:t>Effective CTTC Chairs are critical to the success of the Society as </a:t>
            </a:r>
            <a:r>
              <a:rPr lang="en-US" sz="2200" b="1" i="1" dirty="0"/>
              <a:t>WE make the first impression</a:t>
            </a:r>
            <a:endParaRPr lang="en-US" b="1" i="1" dirty="0"/>
          </a:p>
        </p:txBody>
      </p:sp>
    </p:spTree>
    <p:extLst>
      <p:ext uri="{BB962C8B-B14F-4D97-AF65-F5344CB8AC3E}">
        <p14:creationId xmlns:p14="http://schemas.microsoft.com/office/powerpoint/2010/main" val="1242815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D71F3-41E0-4B19-B390-6A4F1BAB8219}"/>
              </a:ext>
            </a:extLst>
          </p:cNvPr>
          <p:cNvSpPr>
            <a:spLocks noGrp="1"/>
          </p:cNvSpPr>
          <p:nvPr>
            <p:ph type="title"/>
          </p:nvPr>
        </p:nvSpPr>
        <p:spPr>
          <a:xfrm>
            <a:off x="652481" y="1382486"/>
            <a:ext cx="3547581" cy="4093028"/>
          </a:xfrm>
        </p:spPr>
        <p:txBody>
          <a:bodyPr anchor="ctr">
            <a:normAutofit/>
          </a:bodyPr>
          <a:lstStyle/>
          <a:p>
            <a:r>
              <a:rPr lang="en-US" sz="4400"/>
              <a:t>Where to Get More Information</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4A3FE73-0F09-4389-BA6B-704CF1A0CBCD}"/>
              </a:ext>
            </a:extLst>
          </p:cNvPr>
          <p:cNvGraphicFramePr>
            <a:graphicFrameLocks noGrp="1"/>
          </p:cNvGraphicFramePr>
          <p:nvPr>
            <p:ph idx="1"/>
            <p:extLst>
              <p:ext uri="{D42A27DB-BD31-4B8C-83A1-F6EECF244321}">
                <p14:modId xmlns:p14="http://schemas.microsoft.com/office/powerpoint/2010/main" val="341173280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487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CBB0-B36B-4013-B369-2CC2E0184CCF}"/>
              </a:ext>
            </a:extLst>
          </p:cNvPr>
          <p:cNvSpPr>
            <a:spLocks noGrp="1"/>
          </p:cNvSpPr>
          <p:nvPr>
            <p:ph type="title"/>
          </p:nvPr>
        </p:nvSpPr>
        <p:spPr>
          <a:xfrm>
            <a:off x="5536734" y="609600"/>
            <a:ext cx="3737268" cy="1320800"/>
          </a:xfrm>
        </p:spPr>
        <p:txBody>
          <a:bodyPr>
            <a:normAutofit/>
          </a:bodyPr>
          <a:lstStyle/>
          <a:p>
            <a:r>
              <a:rPr lang="en-US" dirty="0"/>
              <a:t>ASHRAE’s Mission &amp; Vision</a:t>
            </a:r>
          </a:p>
        </p:txBody>
      </p:sp>
      <p:sp>
        <p:nvSpPr>
          <p:cNvPr id="3" name="Content Placeholder 2">
            <a:extLst>
              <a:ext uri="{FF2B5EF4-FFF2-40B4-BE49-F238E27FC236}">
                <a16:creationId xmlns:a16="http://schemas.microsoft.com/office/drawing/2014/main" id="{D46F6AD4-5F43-4BFF-96B8-288F79F52268}"/>
              </a:ext>
            </a:extLst>
          </p:cNvPr>
          <p:cNvSpPr>
            <a:spLocks noGrp="1"/>
          </p:cNvSpPr>
          <p:nvPr>
            <p:ph idx="1"/>
          </p:nvPr>
        </p:nvSpPr>
        <p:spPr>
          <a:xfrm>
            <a:off x="5209563" y="2160589"/>
            <a:ext cx="4064439" cy="3880773"/>
          </a:xfrm>
        </p:spPr>
        <p:txBody>
          <a:bodyPr>
            <a:normAutofit/>
          </a:bodyPr>
          <a:lstStyle/>
          <a:p>
            <a:r>
              <a:rPr lang="en-US" dirty="0"/>
              <a:t>Mission</a:t>
            </a:r>
          </a:p>
          <a:p>
            <a:pPr lvl="1"/>
            <a:r>
              <a:rPr lang="en-US" dirty="0"/>
              <a:t>To serve humanity by advancing the arts and sciences of heating, ventilation, air conditioning, refrigeration and their allied fields.</a:t>
            </a:r>
          </a:p>
          <a:p>
            <a:r>
              <a:rPr lang="en-US" dirty="0"/>
              <a:t>Vision</a:t>
            </a:r>
          </a:p>
          <a:p>
            <a:pPr lvl="1"/>
            <a:r>
              <a:rPr lang="en-US" dirty="0"/>
              <a:t>A healthy and sustainable built environment for all</a:t>
            </a:r>
          </a:p>
        </p:txBody>
      </p:sp>
      <p:pic>
        <p:nvPicPr>
          <p:cNvPr id="5" name="Picture 4" descr="A sign in front of a building&#10;&#10;Description automatically generated with medium confidence">
            <a:extLst>
              <a:ext uri="{FF2B5EF4-FFF2-40B4-BE49-F238E27FC236}">
                <a16:creationId xmlns:a16="http://schemas.microsoft.com/office/drawing/2014/main" id="{18C00A73-E71F-4D3E-821D-B90033D26038}"/>
              </a:ext>
            </a:extLst>
          </p:cNvPr>
          <p:cNvPicPr>
            <a:picLocks noChangeAspect="1"/>
          </p:cNvPicPr>
          <p:nvPr/>
        </p:nvPicPr>
        <p:blipFill rotWithShape="1">
          <a:blip r:embed="rId2">
            <a:extLst>
              <a:ext uri="{28A0092B-C50C-407E-A947-70E740481C1C}">
                <a14:useLocalDpi xmlns:a14="http://schemas.microsoft.com/office/drawing/2010/main" val="0"/>
              </a:ext>
            </a:extLst>
          </a:blip>
          <a:srcRect l="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6296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D913-6B3B-43F6-A49F-CC6FBC590DBE}"/>
              </a:ext>
            </a:extLst>
          </p:cNvPr>
          <p:cNvSpPr>
            <a:spLocks noGrp="1"/>
          </p:cNvSpPr>
          <p:nvPr>
            <p:ph type="title"/>
          </p:nvPr>
        </p:nvSpPr>
        <p:spPr>
          <a:xfrm>
            <a:off x="677334" y="609600"/>
            <a:ext cx="8596668" cy="1320800"/>
          </a:xfrm>
        </p:spPr>
        <p:txBody>
          <a:bodyPr anchor="t">
            <a:normAutofit/>
          </a:bodyPr>
          <a:lstStyle/>
          <a:p>
            <a:r>
              <a:rPr lang="en-US" dirty="0"/>
              <a:t>ASHRAE Organization</a:t>
            </a:r>
          </a:p>
        </p:txBody>
      </p:sp>
      <p:sp>
        <p:nvSpPr>
          <p:cNvPr id="3" name="Content Placeholder 2">
            <a:extLst>
              <a:ext uri="{FF2B5EF4-FFF2-40B4-BE49-F238E27FC236}">
                <a16:creationId xmlns:a16="http://schemas.microsoft.com/office/drawing/2014/main" id="{2EFBEE5C-BCF1-4C83-94AD-63B535BF8188}"/>
              </a:ext>
            </a:extLst>
          </p:cNvPr>
          <p:cNvSpPr>
            <a:spLocks noGrp="1"/>
          </p:cNvSpPr>
          <p:nvPr>
            <p:ph idx="1"/>
          </p:nvPr>
        </p:nvSpPr>
        <p:spPr>
          <a:xfrm>
            <a:off x="423167" y="1488613"/>
            <a:ext cx="2934714" cy="3880773"/>
          </a:xfrm>
        </p:spPr>
        <p:txBody>
          <a:bodyPr>
            <a:normAutofit/>
          </a:bodyPr>
          <a:lstStyle/>
          <a:p>
            <a:r>
              <a:rPr lang="en-US" dirty="0"/>
              <a:t>50,000+ members</a:t>
            </a:r>
          </a:p>
          <a:p>
            <a:r>
              <a:rPr lang="en-US" dirty="0"/>
              <a:t>201 Chapters</a:t>
            </a:r>
          </a:p>
          <a:p>
            <a:r>
              <a:rPr lang="en-US" dirty="0"/>
              <a:t>47 Sections</a:t>
            </a:r>
          </a:p>
          <a:p>
            <a:r>
              <a:rPr lang="en-US" dirty="0"/>
              <a:t>16 Regions</a:t>
            </a:r>
          </a:p>
        </p:txBody>
      </p:sp>
      <p:pic>
        <p:nvPicPr>
          <p:cNvPr id="5" name="Picture 4">
            <a:extLst>
              <a:ext uri="{FF2B5EF4-FFF2-40B4-BE49-F238E27FC236}">
                <a16:creationId xmlns:a16="http://schemas.microsoft.com/office/drawing/2014/main" id="{6356E56B-EA1E-5D71-E2AE-F3483D5F7E45}"/>
              </a:ext>
            </a:extLst>
          </p:cNvPr>
          <p:cNvPicPr>
            <a:picLocks noChangeAspect="1"/>
          </p:cNvPicPr>
          <p:nvPr/>
        </p:nvPicPr>
        <p:blipFill>
          <a:blip r:embed="rId3"/>
          <a:stretch>
            <a:fillRect/>
          </a:stretch>
        </p:blipFill>
        <p:spPr>
          <a:xfrm>
            <a:off x="2426172" y="1828799"/>
            <a:ext cx="9088493" cy="4647887"/>
          </a:xfrm>
          <a:prstGeom prst="rect">
            <a:avLst/>
          </a:prstGeom>
        </p:spPr>
      </p:pic>
    </p:spTree>
    <p:extLst>
      <p:ext uri="{BB962C8B-B14F-4D97-AF65-F5344CB8AC3E}">
        <p14:creationId xmlns:p14="http://schemas.microsoft.com/office/powerpoint/2010/main" val="83962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009A-4329-45B4-82AF-ECB775C7CF82}"/>
              </a:ext>
            </a:extLst>
          </p:cNvPr>
          <p:cNvSpPr>
            <a:spLocks noGrp="1"/>
          </p:cNvSpPr>
          <p:nvPr>
            <p:ph type="title"/>
          </p:nvPr>
        </p:nvSpPr>
        <p:spPr/>
        <p:txBody>
          <a:bodyPr/>
          <a:lstStyle/>
          <a:p>
            <a:r>
              <a:rPr lang="en-US" dirty="0"/>
              <a:t>Chapter Technology Transfer Committee (CTTC)</a:t>
            </a:r>
          </a:p>
        </p:txBody>
      </p:sp>
      <p:grpSp>
        <p:nvGrpSpPr>
          <p:cNvPr id="4" name="Group 3">
            <a:extLst>
              <a:ext uri="{FF2B5EF4-FFF2-40B4-BE49-F238E27FC236}">
                <a16:creationId xmlns:a16="http://schemas.microsoft.com/office/drawing/2014/main" id="{13B69EE8-3C63-4D24-9209-11C34ABA13E4}"/>
              </a:ext>
            </a:extLst>
          </p:cNvPr>
          <p:cNvGrpSpPr/>
          <p:nvPr/>
        </p:nvGrpSpPr>
        <p:grpSpPr>
          <a:xfrm>
            <a:off x="1173884" y="1930400"/>
            <a:ext cx="8166100" cy="4413999"/>
            <a:chOff x="673100" y="1676400"/>
            <a:chExt cx="8166100" cy="4413999"/>
          </a:xfrm>
        </p:grpSpPr>
        <p:sp>
          <p:nvSpPr>
            <p:cNvPr id="5" name="Line 45">
              <a:extLst>
                <a:ext uri="{FF2B5EF4-FFF2-40B4-BE49-F238E27FC236}">
                  <a16:creationId xmlns:a16="http://schemas.microsoft.com/office/drawing/2014/main" id="{74739282-A863-4779-8731-F9BB186EE923}"/>
                </a:ext>
              </a:extLst>
            </p:cNvPr>
            <p:cNvSpPr>
              <a:spLocks noChangeShapeType="1"/>
            </p:cNvSpPr>
            <p:nvPr/>
          </p:nvSpPr>
          <p:spPr bwMode="auto">
            <a:xfrm>
              <a:off x="1198563" y="4145801"/>
              <a:ext cx="6588125" cy="0"/>
            </a:xfrm>
            <a:prstGeom prst="line">
              <a:avLst/>
            </a:prstGeom>
            <a:noFill/>
            <a:ln w="19050">
              <a:solidFill>
                <a:srgbClr val="000000"/>
              </a:solidFill>
              <a:round/>
              <a:headEnd/>
              <a:tailEnd/>
            </a:ln>
          </p:spPr>
          <p:txBody>
            <a:bodyPr anchor="ctr"/>
            <a:lstStyle/>
            <a:p>
              <a:endParaRPr lang="en-US"/>
            </a:p>
          </p:txBody>
        </p:sp>
        <p:sp>
          <p:nvSpPr>
            <p:cNvPr id="6" name="Line 2">
              <a:extLst>
                <a:ext uri="{FF2B5EF4-FFF2-40B4-BE49-F238E27FC236}">
                  <a16:creationId xmlns:a16="http://schemas.microsoft.com/office/drawing/2014/main" id="{9EAF6777-3C72-4601-B6C7-DB7459E24BE0}"/>
                </a:ext>
              </a:extLst>
            </p:cNvPr>
            <p:cNvSpPr>
              <a:spLocks noChangeShapeType="1"/>
            </p:cNvSpPr>
            <p:nvPr/>
          </p:nvSpPr>
          <p:spPr bwMode="auto">
            <a:xfrm flipH="1">
              <a:off x="1447800" y="4877638"/>
              <a:ext cx="14288" cy="882650"/>
            </a:xfrm>
            <a:prstGeom prst="line">
              <a:avLst/>
            </a:prstGeom>
            <a:noFill/>
            <a:ln w="28575">
              <a:solidFill>
                <a:srgbClr val="000000"/>
              </a:solidFill>
              <a:round/>
              <a:headEnd type="none" w="sm" len="sm"/>
              <a:tailEnd type="none" w="sm" len="sm"/>
            </a:ln>
          </p:spPr>
          <p:txBody>
            <a:bodyPr anchor="ctr"/>
            <a:lstStyle/>
            <a:p>
              <a:endParaRPr lang="en-US"/>
            </a:p>
          </p:txBody>
        </p:sp>
        <p:sp>
          <p:nvSpPr>
            <p:cNvPr id="7" name="Line 4">
              <a:extLst>
                <a:ext uri="{FF2B5EF4-FFF2-40B4-BE49-F238E27FC236}">
                  <a16:creationId xmlns:a16="http://schemas.microsoft.com/office/drawing/2014/main" id="{1774F521-ED9E-4155-B8B8-540059A1195B}"/>
                </a:ext>
              </a:extLst>
            </p:cNvPr>
            <p:cNvSpPr>
              <a:spLocks noChangeShapeType="1"/>
            </p:cNvSpPr>
            <p:nvPr/>
          </p:nvSpPr>
          <p:spPr bwMode="auto">
            <a:xfrm>
              <a:off x="4733925" y="1716926"/>
              <a:ext cx="14288" cy="2395537"/>
            </a:xfrm>
            <a:prstGeom prst="line">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anchor="ctr"/>
            <a:lstStyle/>
            <a:p>
              <a:endParaRPr lang="en-US"/>
            </a:p>
          </p:txBody>
        </p:sp>
        <p:sp>
          <p:nvSpPr>
            <p:cNvPr id="8" name="Rectangle 23">
              <a:extLst>
                <a:ext uri="{FF2B5EF4-FFF2-40B4-BE49-F238E27FC236}">
                  <a16:creationId xmlns:a16="http://schemas.microsoft.com/office/drawing/2014/main" id="{58382097-BE2A-4263-BA66-94F3C7D04CE6}"/>
                </a:ext>
              </a:extLst>
            </p:cNvPr>
            <p:cNvSpPr>
              <a:spLocks noChangeArrowheads="1"/>
            </p:cNvSpPr>
            <p:nvPr/>
          </p:nvSpPr>
          <p:spPr bwMode="auto">
            <a:xfrm>
              <a:off x="685800" y="5189448"/>
              <a:ext cx="1600200" cy="609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12696" tIns="12696" rIns="12696" bIns="12696" anchor="ctr"/>
            <a:lstStyle/>
            <a:p>
              <a:pPr algn="ctr"/>
              <a:r>
                <a:rPr lang="en-US" sz="800" dirty="0">
                  <a:latin typeface="Arial Narrow" pitchFamily="34" charset="0"/>
                </a:rPr>
                <a:t> </a:t>
              </a:r>
              <a:r>
                <a:rPr lang="en-US" sz="2400" b="1" dirty="0">
                  <a:latin typeface="Arial Narrow" pitchFamily="34" charset="0"/>
                </a:rPr>
                <a:t>CTTC</a:t>
              </a:r>
            </a:p>
          </p:txBody>
        </p:sp>
        <p:sp>
          <p:nvSpPr>
            <p:cNvPr id="9" name="Line 42">
              <a:extLst>
                <a:ext uri="{FF2B5EF4-FFF2-40B4-BE49-F238E27FC236}">
                  <a16:creationId xmlns:a16="http://schemas.microsoft.com/office/drawing/2014/main" id="{8136E4B7-425E-4FBC-A3F4-CC3D935AFE22}"/>
                </a:ext>
              </a:extLst>
            </p:cNvPr>
            <p:cNvSpPr>
              <a:spLocks noChangeShapeType="1"/>
            </p:cNvSpPr>
            <p:nvPr/>
          </p:nvSpPr>
          <p:spPr bwMode="auto">
            <a:xfrm>
              <a:off x="4754563" y="4129926"/>
              <a:ext cx="0" cy="139700"/>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10" name="Line 44">
              <a:extLst>
                <a:ext uri="{FF2B5EF4-FFF2-40B4-BE49-F238E27FC236}">
                  <a16:creationId xmlns:a16="http://schemas.microsoft.com/office/drawing/2014/main" id="{8BB48F0C-4F07-4481-AD43-A4CB8D224470}"/>
                </a:ext>
              </a:extLst>
            </p:cNvPr>
            <p:cNvSpPr>
              <a:spLocks noChangeShapeType="1"/>
            </p:cNvSpPr>
            <p:nvPr/>
          </p:nvSpPr>
          <p:spPr bwMode="auto">
            <a:xfrm>
              <a:off x="1196975" y="4141038"/>
              <a:ext cx="0" cy="182563"/>
            </a:xfrm>
            <a:prstGeom prst="lin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endParaRPr lang="en-US"/>
            </a:p>
          </p:txBody>
        </p:sp>
        <p:sp>
          <p:nvSpPr>
            <p:cNvPr id="11" name="Rectangle 46">
              <a:extLst>
                <a:ext uri="{FF2B5EF4-FFF2-40B4-BE49-F238E27FC236}">
                  <a16:creationId xmlns:a16="http://schemas.microsoft.com/office/drawing/2014/main" id="{81442ACC-A26B-4D74-8786-8C98347865D1}"/>
                </a:ext>
              </a:extLst>
            </p:cNvPr>
            <p:cNvSpPr>
              <a:spLocks noChangeArrowheads="1"/>
            </p:cNvSpPr>
            <p:nvPr/>
          </p:nvSpPr>
          <p:spPr bwMode="auto">
            <a:xfrm>
              <a:off x="6973888" y="4268038"/>
              <a:ext cx="1865312"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r>
                <a:rPr lang="en-US" b="1" dirty="0">
                  <a:latin typeface="Arial Narrow" pitchFamily="34" charset="0"/>
                </a:rPr>
                <a:t>PUBLISHING &amp; EDUCATION </a:t>
              </a:r>
            </a:p>
            <a:p>
              <a:pPr algn="ctr"/>
              <a:r>
                <a:rPr lang="en-US" b="1" dirty="0">
                  <a:latin typeface="Arial Narrow" pitchFamily="34" charset="0"/>
                </a:rPr>
                <a:t>COUNCIL</a:t>
              </a:r>
            </a:p>
          </p:txBody>
        </p:sp>
        <p:sp>
          <p:nvSpPr>
            <p:cNvPr id="12" name="Rectangle 47">
              <a:extLst>
                <a:ext uri="{FF2B5EF4-FFF2-40B4-BE49-F238E27FC236}">
                  <a16:creationId xmlns:a16="http://schemas.microsoft.com/office/drawing/2014/main" id="{3A71BEE7-FC64-41CA-AA05-5F79BC80BB37}"/>
                </a:ext>
              </a:extLst>
            </p:cNvPr>
            <p:cNvSpPr>
              <a:spLocks noChangeArrowheads="1"/>
            </p:cNvSpPr>
            <p:nvPr/>
          </p:nvSpPr>
          <p:spPr bwMode="auto">
            <a:xfrm>
              <a:off x="673100" y="4217238"/>
              <a:ext cx="1612900" cy="7366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12696" tIns="12696" rIns="12696" bIns="12696" anchor="ctr"/>
            <a:lstStyle/>
            <a:p>
              <a:pPr algn="ctr"/>
              <a:r>
                <a:rPr lang="en-US" sz="2000" b="1" dirty="0">
                  <a:latin typeface="Arial Narrow" pitchFamily="34" charset="0"/>
                </a:rPr>
                <a:t>MEMBERS</a:t>
              </a:r>
            </a:p>
            <a:p>
              <a:pPr algn="ctr"/>
              <a:r>
                <a:rPr lang="en-US" sz="2000" b="1" dirty="0">
                  <a:latin typeface="Arial Narrow" pitchFamily="34" charset="0"/>
                </a:rPr>
                <a:t>COUNCIL</a:t>
              </a:r>
            </a:p>
          </p:txBody>
        </p:sp>
        <p:sp>
          <p:nvSpPr>
            <p:cNvPr id="13" name="Rectangle 48">
              <a:extLst>
                <a:ext uri="{FF2B5EF4-FFF2-40B4-BE49-F238E27FC236}">
                  <a16:creationId xmlns:a16="http://schemas.microsoft.com/office/drawing/2014/main" id="{3E5B240B-5E0D-40A6-BB5F-2CDF414C4248}"/>
                </a:ext>
              </a:extLst>
            </p:cNvPr>
            <p:cNvSpPr>
              <a:spLocks noChangeArrowheads="1"/>
            </p:cNvSpPr>
            <p:nvPr/>
          </p:nvSpPr>
          <p:spPr bwMode="auto">
            <a:xfrm>
              <a:off x="4038600" y="4245813"/>
              <a:ext cx="1600200" cy="7080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r>
                <a:rPr lang="en-US" b="1" dirty="0">
                  <a:latin typeface="Arial Narrow" pitchFamily="34" charset="0"/>
                </a:rPr>
                <a:t>TECHNOLOGY</a:t>
              </a:r>
            </a:p>
            <a:p>
              <a:pPr algn="ctr"/>
              <a:r>
                <a:rPr lang="en-US" b="1" dirty="0">
                  <a:latin typeface="Arial Narrow" pitchFamily="34" charset="0"/>
                </a:rPr>
                <a:t>COUNCIL</a:t>
              </a:r>
              <a:endParaRPr lang="en-US" sz="1200" b="1" dirty="0">
                <a:latin typeface="Arial Narrow" pitchFamily="34" charset="0"/>
              </a:endParaRPr>
            </a:p>
          </p:txBody>
        </p:sp>
        <p:sp>
          <p:nvSpPr>
            <p:cNvPr id="14" name="Rectangle 50">
              <a:extLst>
                <a:ext uri="{FF2B5EF4-FFF2-40B4-BE49-F238E27FC236}">
                  <a16:creationId xmlns:a16="http://schemas.microsoft.com/office/drawing/2014/main" id="{3B960975-6CE2-499C-BBAF-739639C93E60}"/>
                </a:ext>
              </a:extLst>
            </p:cNvPr>
            <p:cNvSpPr>
              <a:spLocks noChangeArrowheads="1"/>
            </p:cNvSpPr>
            <p:nvPr/>
          </p:nvSpPr>
          <p:spPr bwMode="auto">
            <a:xfrm>
              <a:off x="3657600" y="1676400"/>
              <a:ext cx="20574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spcBef>
                  <a:spcPts val="300"/>
                </a:spcBef>
              </a:pPr>
              <a:r>
                <a:rPr lang="en-US" b="1" dirty="0">
                  <a:latin typeface="Arial Narrow" pitchFamily="34" charset="0"/>
                </a:rPr>
                <a:t>ASHRAE</a:t>
              </a:r>
            </a:p>
            <a:p>
              <a:pPr algn="ctr"/>
              <a:r>
                <a:rPr lang="en-US" b="1" dirty="0">
                  <a:latin typeface="Arial Narrow" pitchFamily="34" charset="0"/>
                </a:rPr>
                <a:t>MEMBERSHIP</a:t>
              </a:r>
              <a:endParaRPr lang="en-US" dirty="0">
                <a:latin typeface="Arial Narrow" pitchFamily="34" charset="0"/>
              </a:endParaRPr>
            </a:p>
          </p:txBody>
        </p:sp>
        <p:sp>
          <p:nvSpPr>
            <p:cNvPr id="15" name="Rectangle 51">
              <a:extLst>
                <a:ext uri="{FF2B5EF4-FFF2-40B4-BE49-F238E27FC236}">
                  <a16:creationId xmlns:a16="http://schemas.microsoft.com/office/drawing/2014/main" id="{60128854-4982-4BC5-A710-96ED77D121DC}"/>
                </a:ext>
              </a:extLst>
            </p:cNvPr>
            <p:cNvSpPr>
              <a:spLocks noChangeArrowheads="1"/>
            </p:cNvSpPr>
            <p:nvPr/>
          </p:nvSpPr>
          <p:spPr bwMode="auto">
            <a:xfrm>
              <a:off x="3733800" y="2896438"/>
              <a:ext cx="1922463" cy="838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spcBef>
                  <a:spcPts val="300"/>
                </a:spcBef>
              </a:pPr>
              <a:r>
                <a:rPr lang="en-US" b="1" dirty="0">
                  <a:latin typeface="Arial Narrow" pitchFamily="34" charset="0"/>
                </a:rPr>
                <a:t>BOARD OF DIRECTORS</a:t>
              </a:r>
            </a:p>
          </p:txBody>
        </p:sp>
        <p:sp>
          <p:nvSpPr>
            <p:cNvPr id="16" name="Line 68">
              <a:extLst>
                <a:ext uri="{FF2B5EF4-FFF2-40B4-BE49-F238E27FC236}">
                  <a16:creationId xmlns:a16="http://schemas.microsoft.com/office/drawing/2014/main" id="{C20C6CAF-C862-48A9-A1B1-FC5CF41D79A6}"/>
                </a:ext>
              </a:extLst>
            </p:cNvPr>
            <p:cNvSpPr>
              <a:spLocks noChangeShapeType="1"/>
            </p:cNvSpPr>
            <p:nvPr/>
          </p:nvSpPr>
          <p:spPr bwMode="auto">
            <a:xfrm>
              <a:off x="7786688" y="4150563"/>
              <a:ext cx="0" cy="111125"/>
            </a:xfrm>
            <a:prstGeom prst="lin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17" name="Line 73">
              <a:extLst>
                <a:ext uri="{FF2B5EF4-FFF2-40B4-BE49-F238E27FC236}">
                  <a16:creationId xmlns:a16="http://schemas.microsoft.com/office/drawing/2014/main" id="{BAA63EFB-0352-4AE8-9223-A4200C66F961}"/>
                </a:ext>
              </a:extLst>
            </p:cNvPr>
            <p:cNvSpPr>
              <a:spLocks noChangeShapeType="1"/>
            </p:cNvSpPr>
            <p:nvPr/>
          </p:nvSpPr>
          <p:spPr bwMode="auto">
            <a:xfrm rot="11447727">
              <a:off x="2380252" y="5804649"/>
              <a:ext cx="984250" cy="285750"/>
            </a:xfrm>
            <a:prstGeom prst="line">
              <a:avLst/>
            </a:prstGeom>
            <a:noFill/>
            <a:ln w="76200">
              <a:solidFill>
                <a:srgbClr val="FF0000"/>
              </a:solidFill>
              <a:round/>
              <a:headEnd/>
              <a:tailEnd type="triangle" w="med" len="med"/>
            </a:ln>
          </p:spPr>
          <p:txBody>
            <a:bodyPr/>
            <a:lstStyle/>
            <a:p>
              <a:endParaRPr lang="en-US"/>
            </a:p>
          </p:txBody>
        </p:sp>
      </p:grpSp>
      <p:sp>
        <p:nvSpPr>
          <p:cNvPr id="19" name="Content Placeholder 2">
            <a:extLst>
              <a:ext uri="{FF2B5EF4-FFF2-40B4-BE49-F238E27FC236}">
                <a16:creationId xmlns:a16="http://schemas.microsoft.com/office/drawing/2014/main" id="{69624DB9-702C-6C22-897A-32C179E92CB9}"/>
              </a:ext>
            </a:extLst>
          </p:cNvPr>
          <p:cNvSpPr>
            <a:spLocks noGrp="1"/>
          </p:cNvSpPr>
          <p:nvPr>
            <p:ph idx="1"/>
          </p:nvPr>
        </p:nvSpPr>
        <p:spPr>
          <a:xfrm>
            <a:off x="727963" y="2172275"/>
            <a:ext cx="2927185" cy="3880773"/>
          </a:xfrm>
        </p:spPr>
        <p:txBody>
          <a:bodyPr>
            <a:normAutofit/>
          </a:bodyPr>
          <a:lstStyle/>
          <a:p>
            <a:pPr marL="0" indent="0">
              <a:buNone/>
            </a:pPr>
            <a:r>
              <a:rPr lang="en-US" sz="1500" dirty="0"/>
              <a:t>The Chapter Technology Transfer Committee (CTTC) is a general standing committee of the Society and operates under the direction of the Board of Directors and Members Council.</a:t>
            </a:r>
          </a:p>
        </p:txBody>
      </p:sp>
    </p:spTree>
    <p:extLst>
      <p:ext uri="{BB962C8B-B14F-4D97-AF65-F5344CB8AC3E}">
        <p14:creationId xmlns:p14="http://schemas.microsoft.com/office/powerpoint/2010/main" val="207866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88EA-DDB8-4AED-80B8-F5C46FF73A64}"/>
              </a:ext>
            </a:extLst>
          </p:cNvPr>
          <p:cNvSpPr>
            <a:spLocks noGrp="1"/>
          </p:cNvSpPr>
          <p:nvPr>
            <p:ph type="title"/>
          </p:nvPr>
        </p:nvSpPr>
        <p:spPr/>
        <p:txBody>
          <a:bodyPr/>
          <a:lstStyle/>
          <a:p>
            <a:r>
              <a:rPr lang="en-US" dirty="0"/>
              <a:t>Society CTTC</a:t>
            </a:r>
          </a:p>
        </p:txBody>
      </p:sp>
      <p:sp>
        <p:nvSpPr>
          <p:cNvPr id="3" name="Content Placeholder 2">
            <a:extLst>
              <a:ext uri="{FF2B5EF4-FFF2-40B4-BE49-F238E27FC236}">
                <a16:creationId xmlns:a16="http://schemas.microsoft.com/office/drawing/2014/main" id="{B82A5DF1-9C11-4F5D-9297-4BA2B341BC47}"/>
              </a:ext>
            </a:extLst>
          </p:cNvPr>
          <p:cNvSpPr>
            <a:spLocks noGrp="1"/>
          </p:cNvSpPr>
          <p:nvPr>
            <p:ph idx="1"/>
          </p:nvPr>
        </p:nvSpPr>
        <p:spPr/>
        <p:txBody>
          <a:bodyPr>
            <a:normAutofit fontScale="92500" lnSpcReduction="10000"/>
          </a:bodyPr>
          <a:lstStyle/>
          <a:p>
            <a:r>
              <a:rPr lang="en-US" dirty="0"/>
              <a:t>Members</a:t>
            </a:r>
          </a:p>
          <a:p>
            <a:pPr lvl="1"/>
            <a:r>
              <a:rPr lang="en-US" dirty="0"/>
              <a:t>One Chair and two Vice-Chairs</a:t>
            </a:r>
          </a:p>
          <a:p>
            <a:pPr lvl="1"/>
            <a:r>
              <a:rPr lang="en-US" dirty="0"/>
              <a:t>16 Regional Vice-Chairs</a:t>
            </a:r>
          </a:p>
          <a:p>
            <a:pPr lvl="1"/>
            <a:r>
              <a:rPr lang="en-US" dirty="0"/>
              <a:t>BOD ex-officio and Coordinating Officer</a:t>
            </a:r>
          </a:p>
          <a:p>
            <a:pPr lvl="1"/>
            <a:r>
              <a:rPr lang="en-US" dirty="0"/>
              <a:t>One Programs Coordinator and one Tech Hour Coordinator</a:t>
            </a:r>
          </a:p>
          <a:p>
            <a:r>
              <a:rPr lang="en-US" dirty="0"/>
              <a:t>Responsibilities</a:t>
            </a:r>
          </a:p>
          <a:p>
            <a:pPr lvl="1"/>
            <a:r>
              <a:rPr lang="en-US" dirty="0"/>
              <a:t>Reports to Members Council</a:t>
            </a:r>
          </a:p>
          <a:p>
            <a:pPr lvl="1"/>
            <a:r>
              <a:rPr lang="en-US" dirty="0"/>
              <a:t>Identifies and develops resources for Chapter programs</a:t>
            </a:r>
          </a:p>
          <a:p>
            <a:pPr lvl="1"/>
            <a:r>
              <a:rPr lang="en-US" dirty="0"/>
              <a:t>Coordinates dissemination of technical information to Chapters</a:t>
            </a:r>
          </a:p>
          <a:p>
            <a:pPr lvl="1"/>
            <a:r>
              <a:rPr lang="en-US" dirty="0"/>
              <a:t>Provides featured CTTC topics in the monthly ASHRAE </a:t>
            </a:r>
            <a:r>
              <a:rPr lang="en-US" i="1" dirty="0"/>
              <a:t>Chapter Notes</a:t>
            </a:r>
            <a:r>
              <a:rPr lang="en-US" dirty="0"/>
              <a:t> newsletter</a:t>
            </a:r>
          </a:p>
          <a:p>
            <a:pPr lvl="1"/>
            <a:r>
              <a:rPr lang="en-US" dirty="0"/>
              <a:t>Promotes and administers awards program</a:t>
            </a:r>
          </a:p>
        </p:txBody>
      </p:sp>
    </p:spTree>
    <p:extLst>
      <p:ext uri="{BB962C8B-B14F-4D97-AF65-F5344CB8AC3E}">
        <p14:creationId xmlns:p14="http://schemas.microsoft.com/office/powerpoint/2010/main" val="402712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A413-5C0E-4580-A559-3D62722A35B4}"/>
              </a:ext>
            </a:extLst>
          </p:cNvPr>
          <p:cNvSpPr>
            <a:spLocks noGrp="1"/>
          </p:cNvSpPr>
          <p:nvPr>
            <p:ph type="title"/>
          </p:nvPr>
        </p:nvSpPr>
        <p:spPr/>
        <p:txBody>
          <a:bodyPr/>
          <a:lstStyle/>
          <a:p>
            <a:r>
              <a:rPr lang="en-US" dirty="0"/>
              <a:t>CTTC RVC Responsibilities</a:t>
            </a:r>
          </a:p>
        </p:txBody>
      </p:sp>
      <p:sp>
        <p:nvSpPr>
          <p:cNvPr id="3" name="Content Placeholder 2">
            <a:extLst>
              <a:ext uri="{FF2B5EF4-FFF2-40B4-BE49-F238E27FC236}">
                <a16:creationId xmlns:a16="http://schemas.microsoft.com/office/drawing/2014/main" id="{5A99C542-FAC8-4BB8-8BAC-A76153CB5AE8}"/>
              </a:ext>
            </a:extLst>
          </p:cNvPr>
          <p:cNvSpPr>
            <a:spLocks noGrp="1"/>
          </p:cNvSpPr>
          <p:nvPr>
            <p:ph idx="1"/>
          </p:nvPr>
        </p:nvSpPr>
        <p:spPr/>
        <p:txBody>
          <a:bodyPr/>
          <a:lstStyle/>
          <a:p>
            <a:r>
              <a:rPr lang="en-US" dirty="0"/>
              <a:t>Encourage input to the Society from Chapters on standards, publications, handbooks, and position papers/statements</a:t>
            </a:r>
          </a:p>
          <a:p>
            <a:r>
              <a:rPr lang="en-US" dirty="0"/>
              <a:t>Develop, maintain, and distribute a Regional speakers list</a:t>
            </a:r>
          </a:p>
          <a:p>
            <a:r>
              <a:rPr lang="en-US" dirty="0"/>
              <a:t>Assist CTTC Chairs with PAOE reporting</a:t>
            </a:r>
          </a:p>
          <a:p>
            <a:r>
              <a:rPr lang="en-US" dirty="0"/>
              <a:t>Attend CRC and conduct CTTC workshops</a:t>
            </a:r>
          </a:p>
          <a:p>
            <a:r>
              <a:rPr lang="en-US" dirty="0"/>
              <a:t>Promote continuing education activities across the region</a:t>
            </a:r>
          </a:p>
        </p:txBody>
      </p:sp>
    </p:spTree>
    <p:extLst>
      <p:ext uri="{BB962C8B-B14F-4D97-AF65-F5344CB8AC3E}">
        <p14:creationId xmlns:p14="http://schemas.microsoft.com/office/powerpoint/2010/main" val="32754905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2bbec5e6-20d1-4d90-a0fd-dc7c6f4f8f12" xsi:nil="true"/>
    <lcf76f155ced4ddcb4097134ff3c332f xmlns="2bbec5e6-20d1-4d90-a0fd-dc7c6f4f8f1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66B21AF929C24FB460EB704AF46E52" ma:contentTypeVersion="14" ma:contentTypeDescription="Create a new document." ma:contentTypeScope="" ma:versionID="fc1dff2933f5e174bb685a1beb977adf">
  <xsd:schema xmlns:xsd="http://www.w3.org/2001/XMLSchema" xmlns:xs="http://www.w3.org/2001/XMLSchema" xmlns:p="http://schemas.microsoft.com/office/2006/metadata/properties" xmlns:ns2="2bbec5e6-20d1-4d90-a0fd-dc7c6f4f8f12" xmlns:ns3="6503644e-6f8c-4be9-8dbf-45b33cdb25a6" targetNamespace="http://schemas.microsoft.com/office/2006/metadata/properties" ma:root="true" ma:fieldsID="5457011e3d404b6e46eac13ddda29926" ns2:_="" ns3:_="">
    <xsd:import namespace="2bbec5e6-20d1-4d90-a0fd-dc7c6f4f8f12"/>
    <xsd:import namespace="6503644e-6f8c-4be9-8dbf-45b33cdb25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SearchProperties" minOccurs="0"/>
                <xsd:element ref="ns2:MediaLengthInSecond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ec5e6-20d1-4d90-a0fd-dc7c6f4f8f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32a47e6-ca8c-4a83-9a12-33de2d9667a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Notes" ma:index="21"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03644e-6f8c-4be9-8dbf-45b33cdb25a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2C80B-9016-45BD-A575-5E24A4440B49}">
  <ds:schemaRefs>
    <ds:schemaRef ds:uri="http://schemas.microsoft.com/office/2006/metadata/properties"/>
    <ds:schemaRef ds:uri="http://schemas.microsoft.com/office/infopath/2007/PartnerControls"/>
    <ds:schemaRef ds:uri="2bbec5e6-20d1-4d90-a0fd-dc7c6f4f8f12"/>
  </ds:schemaRefs>
</ds:datastoreItem>
</file>

<file path=customXml/itemProps2.xml><?xml version="1.0" encoding="utf-8"?>
<ds:datastoreItem xmlns:ds="http://schemas.openxmlformats.org/officeDocument/2006/customXml" ds:itemID="{F6FCB320-BA3E-4986-9F05-CCEDF253EA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ec5e6-20d1-4d90-a0fd-dc7c6f4f8f12"/>
    <ds:schemaRef ds:uri="6503644e-6f8c-4be9-8dbf-45b33cdb25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C816BC-A197-4DF7-B5C5-8D19B7059F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15279</TotalTime>
  <Words>5312</Words>
  <Application>Microsoft Office PowerPoint</Application>
  <PresentationFormat>Widescreen</PresentationFormat>
  <Paragraphs>474</Paragraphs>
  <Slides>44</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Akzidenz Grotesk BE Medium</vt:lpstr>
      <vt:lpstr>Aptos</vt:lpstr>
      <vt:lpstr>Aptos Display</vt:lpstr>
      <vt:lpstr>Arial</vt:lpstr>
      <vt:lpstr>Arial Narrow</vt:lpstr>
      <vt:lpstr>Calibri</vt:lpstr>
      <vt:lpstr>Segoe UI</vt:lpstr>
      <vt:lpstr>Trebuchet MS</vt:lpstr>
      <vt:lpstr>Wingdings</vt:lpstr>
      <vt:lpstr>Wingdings 3</vt:lpstr>
      <vt:lpstr>Facet</vt:lpstr>
      <vt:lpstr>Chapter Technology Transfer Committee (CTTC) Workshop 2025</vt:lpstr>
      <vt:lpstr>ASHRAE Value Statement</vt:lpstr>
      <vt:lpstr>Regional CTTC Support</vt:lpstr>
      <vt:lpstr>Workshop Agenda</vt:lpstr>
      <vt:lpstr>ASHRAE’s Mission &amp; Vision</vt:lpstr>
      <vt:lpstr>ASHRAE Organization</vt:lpstr>
      <vt:lpstr>Chapter Technology Transfer Committee (CTTC)</vt:lpstr>
      <vt:lpstr>Society CTTC</vt:lpstr>
      <vt:lpstr>CTTC RVC Responsibilities</vt:lpstr>
      <vt:lpstr>CTTC Chapter Chair Duties</vt:lpstr>
      <vt:lpstr>CTTC Management by Objectives - MBO</vt:lpstr>
      <vt:lpstr>Why do people attend Chapter meetings?</vt:lpstr>
      <vt:lpstr>CTTC – Plan your Chapter Programs</vt:lpstr>
      <vt:lpstr>What to Avoid at Chapter meetings</vt:lpstr>
      <vt:lpstr>Commercialism</vt:lpstr>
      <vt:lpstr>Professional Development Hours (PDHs)</vt:lpstr>
      <vt:lpstr>Meeting Location and Facilities</vt:lpstr>
      <vt:lpstr>Speaker Protocol</vt:lpstr>
      <vt:lpstr>After each Chapter Program</vt:lpstr>
      <vt:lpstr>Chapter Programs Resources</vt:lpstr>
      <vt:lpstr>Monthly Program Topics/Formats</vt:lpstr>
      <vt:lpstr>Technical Talks</vt:lpstr>
      <vt:lpstr>Panel Forum</vt:lpstr>
      <vt:lpstr>Field Trips</vt:lpstr>
      <vt:lpstr>Seminars and Conferences</vt:lpstr>
      <vt:lpstr>Research Talks</vt:lpstr>
      <vt:lpstr>Joint Meetings</vt:lpstr>
      <vt:lpstr>Chapter Product Shows</vt:lpstr>
      <vt:lpstr>Young Members</vt:lpstr>
      <vt:lpstr>Non-Technical Talks</vt:lpstr>
      <vt:lpstr>Distinguished Lecturer (DL) Program</vt:lpstr>
      <vt:lpstr>Distinguished Lecturer (DL) Program Chapter Responsibilities</vt:lpstr>
      <vt:lpstr>Distinguished Lecturer (DL) Program HQ Responsibilities</vt:lpstr>
      <vt:lpstr>Tech Hour</vt:lpstr>
      <vt:lpstr>CTTC Awards Summary</vt:lpstr>
      <vt:lpstr>Don’t Forget the “R” in ASHRAE Refrigeration</vt:lpstr>
      <vt:lpstr>ASHRAE Learning Institute (ALI) Chapter Professional Development</vt:lpstr>
      <vt:lpstr>ASHRAE Certification</vt:lpstr>
      <vt:lpstr>Presidential Award of Excellence (PAOE)</vt:lpstr>
      <vt:lpstr>CTTC Chair - Key Tasks</vt:lpstr>
      <vt:lpstr>CTTC Chair – Key Dates</vt:lpstr>
      <vt:lpstr>Farr and Setty Family Foundation Funds Scholarships for ALI, ACT, and eLearning Registrants </vt:lpstr>
      <vt:lpstr>Final Thoughts</vt:lpstr>
      <vt:lpstr>Where to Get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Technology Transfer Committee (CTTC) Workshop 2021</dc:title>
  <dc:creator>Masterson, Rhiannon</dc:creator>
  <cp:lastModifiedBy>Masterson, Rhiannon</cp:lastModifiedBy>
  <cp:revision>25</cp:revision>
  <dcterms:created xsi:type="dcterms:W3CDTF">2021-09-13T20:25:06Z</dcterms:created>
  <dcterms:modified xsi:type="dcterms:W3CDTF">2025-06-20T23:05:26Z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0x0101007B66B21AF929C24FB460EB704AF46E52</vt:lpwstr>
  </property>
  <property fmtid="{D5CDD505-2E9C-101B-9397-08002B2CF9AE}" pid="3" name="MediaServiceImageTags">
    <vt:lpwstr/>
  </property>
</Properties>
</file>