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1" r:id="rId2"/>
    <p:sldId id="291" r:id="rId3"/>
    <p:sldId id="273" r:id="rId4"/>
    <p:sldId id="270" r:id="rId5"/>
    <p:sldId id="283" r:id="rId6"/>
    <p:sldId id="274" r:id="rId7"/>
    <p:sldId id="275" r:id="rId8"/>
    <p:sldId id="280" r:id="rId9"/>
    <p:sldId id="288" r:id="rId10"/>
    <p:sldId id="289" r:id="rId11"/>
    <p:sldId id="290" r:id="rId12"/>
    <p:sldId id="285" r:id="rId13"/>
    <p:sldId id="286" r:id="rId14"/>
    <p:sldId id="258"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le, Adrienne (MN10)"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A3F"/>
    <a:srgbClr val="FF6600"/>
    <a:srgbClr val="135BB9"/>
    <a:srgbClr val="B4FF46"/>
    <a:srgbClr val="43C6C9"/>
    <a:srgbClr val="C0C0C0"/>
    <a:srgbClr val="182B89"/>
    <a:srgbClr val="09209D"/>
    <a:srgbClr val="91C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54" autoAdjust="0"/>
  </p:normalViewPr>
  <p:slideViewPr>
    <p:cSldViewPr snapToObjects="1">
      <p:cViewPr varScale="1">
        <p:scale>
          <a:sx n="97" d="100"/>
          <a:sy n="97" d="100"/>
        </p:scale>
        <p:origin x="66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1691B05-8B31-4477-87C4-115360EBC8B7}" type="datetimeFigureOut">
              <a:rPr lang="en-US"/>
              <a:pPr>
                <a:defRPr/>
              </a:pPr>
              <a:t>3/25/2016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9909BE1-7A3A-440F-9FED-645E3EC172DB}" type="slidenum">
              <a:rPr lang="en-US"/>
              <a:pPr>
                <a:defRPr/>
              </a:pPr>
              <a:t>‹#›</a:t>
            </a:fld>
            <a:endParaRPr lang="en-US"/>
          </a:p>
        </p:txBody>
      </p:sp>
    </p:spTree>
    <p:extLst>
      <p:ext uri="{BB962C8B-B14F-4D97-AF65-F5344CB8AC3E}">
        <p14:creationId xmlns:p14="http://schemas.microsoft.com/office/powerpoint/2010/main" val="698676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D4B548-05D0-4241-A75A-922332120BB9}" type="slidenum">
              <a:rPr lang="en-US" smtClean="0"/>
              <a:pPr/>
              <a:t>1</a:t>
            </a:fld>
            <a:endParaRPr lang="en-US" smtClean="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presentation will provide a general introduction to the ASHRAE Technical Activities Committee (TAC) and the numerous technical committees (TCs) and related committees (such as TGs, TRGs and MTGs) that support ASHRAE’s development and dissemination of knowledge. The objective of this presentation is to provide a broad roadmap of this aspect of life within ASHRAE. </a:t>
            </a:r>
          </a:p>
          <a:p>
            <a:pPr eaLnBrk="1" hangingPunct="1">
              <a:spcBef>
                <a:spcPct val="0"/>
              </a:spcBef>
            </a:pPr>
            <a:endParaRPr lang="en-US" dirty="0" smtClean="0"/>
          </a:p>
          <a:p>
            <a:pPr eaLnBrk="1" hangingPunct="1">
              <a:spcBef>
                <a:spcPct val="0"/>
              </a:spcBef>
            </a:pPr>
            <a:r>
              <a:rPr lang="en-US" dirty="0" smtClean="0"/>
              <a:t>The contact point is -- Mike Vaughn; E-mail: MORTS@ashrae.net; phone: (404) 636-8400 </a:t>
            </a:r>
          </a:p>
        </p:txBody>
      </p:sp>
    </p:spTree>
    <p:extLst>
      <p:ext uri="{BB962C8B-B14F-4D97-AF65-F5344CB8AC3E}">
        <p14:creationId xmlns:p14="http://schemas.microsoft.com/office/powerpoint/2010/main" val="3131863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an example showing the title and scope of Technical Committee 7.9</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95A453-B956-4838-912A-2AE0071888F0}" type="slidenum">
              <a:rPr lang="en-US" smtClean="0"/>
              <a:pPr/>
              <a:t>12</a:t>
            </a:fld>
            <a:endParaRPr lang="en-US" smtClean="0"/>
          </a:p>
        </p:txBody>
      </p:sp>
    </p:spTree>
    <p:extLst>
      <p:ext uri="{BB962C8B-B14F-4D97-AF65-F5344CB8AC3E}">
        <p14:creationId xmlns:p14="http://schemas.microsoft.com/office/powerpoint/2010/main" val="3841410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is the home page from the TC 7.9 website. Note the seminars that were sponsored at the June 2012 annual meeting in San Antonio and a schedule of the TC’s sub-committee meetings (with room locations). TC web sites are a great way to find out what is happening within the TC.</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4FE196-427E-403A-A004-B3B9D8F85380}" type="slidenum">
              <a:rPr lang="en-US" smtClean="0"/>
              <a:pPr/>
              <a:t>13</a:t>
            </a:fld>
            <a:endParaRPr lang="en-US" smtClean="0"/>
          </a:p>
        </p:txBody>
      </p:sp>
    </p:spTree>
    <p:extLst>
      <p:ext uri="{BB962C8B-B14F-4D97-AF65-F5344CB8AC3E}">
        <p14:creationId xmlns:p14="http://schemas.microsoft.com/office/powerpoint/2010/main" val="236199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is possible to use ASHRAE as an information resource and not contribute to the development of that information. Possible – but not nearly as fulfilling! ASHRAE thrives only through the volunteer work of thousands of professionals. Don’t treat ASHRAE as a spectator sport – participate. Opportunities are everywhere.</a:t>
            </a:r>
          </a:p>
          <a:p>
            <a:pPr eaLnBrk="1" hangingPunct="1">
              <a:spcBef>
                <a:spcPct val="0"/>
              </a:spcBef>
            </a:pPr>
            <a:endParaRPr lang="en-US" dirty="0" smtClean="0"/>
          </a:p>
          <a:p>
            <a:pPr eaLnBrk="1" hangingPunct="1">
              <a:spcBef>
                <a:spcPct val="0"/>
              </a:spcBef>
            </a:pPr>
            <a:r>
              <a:rPr lang="en-US" dirty="0" smtClean="0"/>
              <a:t>From the ASHRAE homepage (www.ashae.org) click</a:t>
            </a:r>
            <a:r>
              <a:rPr lang="en-US" baseline="0" dirty="0" smtClean="0"/>
              <a:t> one of the first two dropdown menu tabs for connections to Research, Standards, Technology, and Handbook. Click the far right menu tab </a:t>
            </a:r>
            <a:r>
              <a:rPr lang="en-US" baseline="0" smtClean="0"/>
              <a:t>for Conferences. </a:t>
            </a: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97054F-AD97-4180-9567-9EEEDEDEA824}" type="slidenum">
              <a:rPr lang="en-US" smtClean="0"/>
              <a:pPr/>
              <a:t>14</a:t>
            </a:fld>
            <a:endParaRPr lang="en-US" smtClean="0"/>
          </a:p>
        </p:txBody>
      </p:sp>
    </p:spTree>
    <p:extLst>
      <p:ext uri="{BB962C8B-B14F-4D97-AF65-F5344CB8AC3E}">
        <p14:creationId xmlns:p14="http://schemas.microsoft.com/office/powerpoint/2010/main" val="48412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8D4B548-05D0-4241-A75A-922332120BB9}" type="slidenum">
              <a:rPr lang="en-US" smtClean="0"/>
              <a:pPr/>
              <a:t>2</a:t>
            </a:fld>
            <a:endParaRPr lang="en-US" smtClean="0"/>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presentation will provide a general introduction to the ASHRAE Technical Activities Committee (TAC) and the numerous technical committees (TCs) and related committees (such as TGs, TRGs and MTGs) that support ASHRAE’s development and dissemination of knowledge. The objective of this presentation is to provide a broad roadmap of this aspect of life within ASHRAE. </a:t>
            </a:r>
          </a:p>
          <a:p>
            <a:pPr eaLnBrk="1" hangingPunct="1">
              <a:spcBef>
                <a:spcPct val="0"/>
              </a:spcBef>
            </a:pPr>
            <a:endParaRPr lang="en-US" dirty="0" smtClean="0"/>
          </a:p>
          <a:p>
            <a:pPr eaLnBrk="1" hangingPunct="1">
              <a:spcBef>
                <a:spcPct val="0"/>
              </a:spcBef>
            </a:pPr>
            <a:r>
              <a:rPr lang="en-US" dirty="0" smtClean="0"/>
              <a:t>The contact point is -- Mike Vaughn; E-mail: MORTS@ashrae.net; phone: (404) 636-8400 </a:t>
            </a:r>
          </a:p>
        </p:txBody>
      </p:sp>
    </p:spTree>
    <p:extLst>
      <p:ext uri="{BB962C8B-B14F-4D97-AF65-F5344CB8AC3E}">
        <p14:creationId xmlns:p14="http://schemas.microsoft.com/office/powerpoint/2010/main" val="1841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50938" y="692150"/>
            <a:ext cx="4556125" cy="341630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currently 93 TCs organized into 10 sections. Each TC has a defined scope and is numbered and named. Examples are: TC 10.2 Refrigerant Piping; TC 7.9 Building Commissioning; and TC 4.5 Fenestration. TCs are formally structured with a chair, vice-chair, secretary, sub-committee chairs, liaisons, sub-committee members, and other specialized assignments (such as Webmaster). TC members are designated as Voting Members and non-voting members (who may include Corresponding Members and Provisional Corresponding Members). The role of liaison is to connect TCs to other elements within ASHRAE and to external organizations. TCs meet twice a year (at the Winter and Summer ASHRAE meetings).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5965E3-F459-4222-948A-E055E4551BC3}" type="slidenum">
              <a:rPr lang="en-US" smtClean="0"/>
              <a:pPr/>
              <a:t>3</a:t>
            </a:fld>
            <a:endParaRPr lang="en-US" smtClean="0"/>
          </a:p>
        </p:txBody>
      </p:sp>
    </p:spTree>
    <p:extLst>
      <p:ext uri="{BB962C8B-B14F-4D97-AF65-F5344CB8AC3E}">
        <p14:creationId xmlns:p14="http://schemas.microsoft.com/office/powerpoint/2010/main" val="37126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Although the sections listed here are fairly stable, TCs within the sections may merge, spin off into new TCs, or even shut down – in response to current demands within the industry and profession. MTGs are a new addition to the array of technical committee types, and have experienced rapid growth in response to ever more complex technical matters that span sections.</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3FED60-D952-46F2-BD66-1660B02897FC}" type="slidenum">
              <a:rPr lang="en-US" smtClean="0"/>
              <a:pPr/>
              <a:t>4</a:t>
            </a:fld>
            <a:endParaRPr lang="en-US" smtClean="0"/>
          </a:p>
        </p:txBody>
      </p:sp>
    </p:spTree>
    <p:extLst>
      <p:ext uri="{BB962C8B-B14F-4D97-AF65-F5344CB8AC3E}">
        <p14:creationId xmlns:p14="http://schemas.microsoft.com/office/powerpoint/2010/main" val="59339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50938" y="692150"/>
            <a:ext cx="4556125" cy="3416300"/>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diagram of a typical technical committee. All TC members are volunteers. New members are always needed to energize the thinking and planning of the committee work. ASHRAE members who are already committed to attend the bi-annual meetings of the society are encouraged to attend a committee meeting or a sub-committee meetings and if interested in what you see -- volunteer to join a technical committee. TC membership is also open to non-ASHRAE members.</a:t>
            </a:r>
          </a:p>
        </p:txBody>
      </p:sp>
      <p:sp>
        <p:nvSpPr>
          <p:cNvPr id="225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90CABA2-D784-45B2-9967-AE7F150CEE1A}" type="slidenum">
              <a:rPr lang="en-US" sz="1200"/>
              <a:pPr algn="r"/>
              <a:t>5</a:t>
            </a:fld>
            <a:endParaRPr lang="en-US" sz="1200"/>
          </a:p>
        </p:txBody>
      </p:sp>
    </p:spTree>
    <p:extLst>
      <p:ext uri="{BB962C8B-B14F-4D97-AF65-F5344CB8AC3E}">
        <p14:creationId xmlns:p14="http://schemas.microsoft.com/office/powerpoint/2010/main" val="164696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50938" y="692150"/>
            <a:ext cx="4556125" cy="341630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membership of a TC is comprised of interested parties who have been formally appointed by ASHRAE. Typically a member previously attended a TC meeting or a program sponsored by a TC, became interested in ongoing participation, and applied for membership. The typical pattern is for someone to be a corresponding member (non-voting) for a few years and then apply for voting membership. There are limits on the number of </a:t>
            </a:r>
            <a:r>
              <a:rPr lang="en-US" i="1" smtClean="0"/>
              <a:t>voting</a:t>
            </a:r>
            <a:r>
              <a:rPr lang="en-US" smtClean="0"/>
              <a:t> members on a TC (6 minimum and 18 maximum). Participation on committees is fluid, with voting members rolling on and off the committee in annual cycles (with reappointments likely). The committee officers also cycle through leadership roles. </a:t>
            </a:r>
            <a:r>
              <a:rPr lang="en-US" b="1" smtClean="0"/>
              <a:t>ANYONE MAY ATTEND A TC MEETING.</a:t>
            </a:r>
            <a:r>
              <a:rPr lang="en-US" smtClean="0"/>
              <a:t> If you have not done so, please attend one and experience this side of ASHRAE.</a:t>
            </a:r>
          </a:p>
          <a:p>
            <a:pPr eaLnBrk="1" hangingPunct="1">
              <a:spcBef>
                <a:spcPct val="0"/>
              </a:spcBef>
            </a:pPr>
            <a:endParaRPr lang="en-US" smtClean="0"/>
          </a:p>
          <a:p>
            <a:pPr eaLnBrk="1" hangingPunct="1">
              <a:spcBef>
                <a:spcPct val="0"/>
              </a:spcBef>
            </a:pPr>
            <a:r>
              <a:rPr lang="en-US" smtClean="0"/>
              <a:t>One restriction on TC membership is that no more than one member of a given TC may be from the same firm/corporation.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C57EB4-1AC2-4611-9028-B1B595F0B2F3}" type="slidenum">
              <a:rPr lang="en-US" smtClean="0"/>
              <a:pPr/>
              <a:t>6</a:t>
            </a:fld>
            <a:endParaRPr lang="en-US" smtClean="0"/>
          </a:p>
        </p:txBody>
      </p:sp>
    </p:spTree>
    <p:extLst>
      <p:ext uri="{BB962C8B-B14F-4D97-AF65-F5344CB8AC3E}">
        <p14:creationId xmlns:p14="http://schemas.microsoft.com/office/powerpoint/2010/main" val="334935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50938" y="692150"/>
            <a:ext cx="4556125" cy="3416300"/>
          </a:xfrm>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TCs are organized into subcommittees. The key subcommittees are those dealing with research, program, Handbook, and standards. The research subcommittee is charged with developing research proposals in the area of expertise of the TC. Such proposals are submitted to the ASHRAE Research Administration Committee (RAC) for funding consideration. Program ideas developed by the programs subcommittee are discussed by the full TC and sent to the ASHRAE Conferences and Expositions Committee (CEC) for potential inclusion in subsequent ASHRAE conferences. Many TCs are responsible for the content of one or more chapters in the ASHRAE Handbook series. Many TCs serve as cognizant (parent) committees for ASHRAE standards and guidelines. Other technical needs of the Society may be channeled through TCs.</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5490FE-84DB-4041-BB59-45ED1D5EAFD2}" type="slidenum">
              <a:rPr lang="en-US" smtClean="0"/>
              <a:pPr/>
              <a:t>7</a:t>
            </a:fld>
            <a:endParaRPr lang="en-US" smtClean="0"/>
          </a:p>
        </p:txBody>
      </p:sp>
    </p:spTree>
    <p:extLst>
      <p:ext uri="{BB962C8B-B14F-4D97-AF65-F5344CB8AC3E}">
        <p14:creationId xmlns:p14="http://schemas.microsoft.com/office/powerpoint/2010/main" val="78423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xfrm>
            <a:off x="1150938" y="692150"/>
            <a:ext cx="4556125" cy="3416300"/>
          </a:xfrm>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Select the </a:t>
            </a:r>
            <a:r>
              <a:rPr lang="en-US" b="1" i="1" dirty="0" smtClean="0"/>
              <a:t>Standards, Research &amp; Technology</a:t>
            </a:r>
            <a:r>
              <a:rPr lang="en-US" dirty="0" smtClean="0"/>
              <a:t>  menu on the ASHRAE homepage, then select </a:t>
            </a:r>
            <a:r>
              <a:rPr lang="en-US" b="1" i="1" dirty="0" smtClean="0"/>
              <a:t>Technical Committees </a:t>
            </a:r>
            <a:r>
              <a:rPr lang="en-US" dirty="0" smtClean="0"/>
              <a:t> from the left-hand menu list for full information on all ASHRAE TCs, TGs, TRGs, and </a:t>
            </a:r>
            <a:r>
              <a:rPr lang="en-US" dirty="0" err="1" smtClean="0"/>
              <a:t>MTGs.</a:t>
            </a:r>
            <a:r>
              <a:rPr lang="en-US" dirty="0" smtClean="0"/>
              <a:t> The websites maintained by the individual TCs are a great place to find out more about what a TC is actually doing and who to contact to get involved. </a:t>
            </a:r>
          </a:p>
          <a:p>
            <a:pPr eaLnBrk="1" hangingPunct="1">
              <a:spcBef>
                <a:spcPct val="0"/>
              </a:spcBef>
            </a:pPr>
            <a:endParaRPr lang="en-US" dirty="0" smtClean="0"/>
          </a:p>
          <a:p>
            <a:pPr eaLnBrk="1" hangingPunct="1">
              <a:spcBef>
                <a:spcPct val="0"/>
              </a:spcBef>
            </a:pPr>
            <a:r>
              <a:rPr lang="en-US" dirty="0" smtClean="0"/>
              <a:t>A bit of information regarding Provisional Corresponding Members, and how they differ from Corresponding Members:</a:t>
            </a:r>
          </a:p>
          <a:p>
            <a:pPr eaLnBrk="1" hangingPunct="1">
              <a:spcBef>
                <a:spcPct val="0"/>
              </a:spcBef>
            </a:pPr>
            <a:endParaRPr lang="en-US" dirty="0" smtClean="0"/>
          </a:p>
          <a:p>
            <a:pPr eaLnBrk="1" hangingPunct="1">
              <a:spcBef>
                <a:spcPct val="0"/>
              </a:spcBef>
            </a:pPr>
            <a:r>
              <a:rPr lang="en-US" b="1" dirty="0" smtClean="0"/>
              <a:t>Provisional Corresponding Members</a:t>
            </a:r>
            <a:r>
              <a:rPr lang="en-US" dirty="0" smtClean="0"/>
              <a:t> are temporary additions to the TC/TG/TRG roster made by ASHRAE staff between roster update cycles, usually </a:t>
            </a:r>
            <a:r>
              <a:rPr lang="en-US" i="1" dirty="0" smtClean="0"/>
              <a:t>at the request of someone wanting to participate</a:t>
            </a:r>
            <a:r>
              <a:rPr lang="en-US" dirty="0" smtClean="0"/>
              <a:t> in the technical committee. If the technical committee chair takes no action on a Provisional Corresponding Member, they are dropped from the roster after two years. For purposes of committee assignments and other work of the TC/TG/TRG committee, the status of “Provisional” should not limit an individual’s active involvement in the work of the TC/TG/TRG. To apply: e-mail MORTS@ashrae.net</a:t>
            </a:r>
          </a:p>
          <a:p>
            <a:pPr eaLnBrk="1" hangingPunct="1">
              <a:spcBef>
                <a:spcPct val="0"/>
              </a:spcBef>
            </a:pPr>
            <a:endParaRPr lang="en-US" dirty="0" smtClean="0"/>
          </a:p>
          <a:p>
            <a:pPr eaLnBrk="1" hangingPunct="1">
              <a:spcBef>
                <a:spcPct val="0"/>
              </a:spcBef>
            </a:pPr>
            <a:r>
              <a:rPr lang="en-US" b="1" dirty="0" smtClean="0"/>
              <a:t>Corresponding Members</a:t>
            </a:r>
            <a:r>
              <a:rPr lang="en-US" dirty="0" smtClean="0"/>
              <a:t> are expected to participate in TC/TG/TRG activities and attend meetings when possible, but may not vote on TC/TG/TRG business. They may, however, serve on and chair TC/TG/TRG subcommittees, including Proposal Evaluation and Project Monitoring Subcommittees, and may vote at the subcommittee level. A Corresponding Member may also serve as Vice Chair or Secretary of a TC/TG/TRG if he/she attends meetings regularly.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3A4F1E-5D64-412D-B5D6-ECF2D22FBD2E}" type="slidenum">
              <a:rPr lang="en-US" smtClean="0"/>
              <a:pPr/>
              <a:t>8</a:t>
            </a:fld>
            <a:endParaRPr lang="en-US" smtClean="0"/>
          </a:p>
        </p:txBody>
      </p:sp>
    </p:spTree>
    <p:extLst>
      <p:ext uri="{BB962C8B-B14F-4D97-AF65-F5344CB8AC3E}">
        <p14:creationId xmlns:p14="http://schemas.microsoft.com/office/powerpoint/2010/main" val="1369714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50938" y="692150"/>
            <a:ext cx="4556125" cy="341630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 is possible</a:t>
            </a:r>
            <a:r>
              <a:rPr lang="en-US" baseline="0" dirty="0" smtClean="0"/>
              <a:t> to participate in committee activities and contribute to committee efforts even if you find it impossible to attend committee meetings on a regular basis. Don’t feel excluded because you cannot attend the winter and summer conferences. </a:t>
            </a:r>
          </a:p>
          <a:p>
            <a:pPr eaLnBrk="1" hangingPunct="1">
              <a:spcBef>
                <a:spcPct val="0"/>
              </a:spcBef>
            </a:pPr>
            <a:endParaRPr lang="en-US" baseline="0" dirty="0" smtClean="0"/>
          </a:p>
          <a:p>
            <a:pPr eaLnBrk="1" hangingPunct="1">
              <a:spcBef>
                <a:spcPct val="0"/>
              </a:spcBef>
            </a:pPr>
            <a:r>
              <a:rPr lang="en-US" baseline="0" dirty="0" smtClean="0"/>
              <a:t>There are two formal means of remote participation: Corresponding membership and Provisional Corresponding membership. These options were discussed in slide 11 (above).</a:t>
            </a:r>
          </a:p>
          <a:p>
            <a:pPr eaLnBrk="1" hangingPunct="1">
              <a:spcBef>
                <a:spcPct val="0"/>
              </a:spcBef>
            </a:pPr>
            <a:endParaRPr lang="en-US" baseline="0" dirty="0" smtClean="0"/>
          </a:p>
          <a:p>
            <a:pPr eaLnBrk="1" hangingPunct="1">
              <a:spcBef>
                <a:spcPct val="0"/>
              </a:spcBef>
            </a:pPr>
            <a:r>
              <a:rPr lang="en-US" baseline="0" dirty="0" smtClean="0"/>
              <a:t>Informal participation is also possible. Committees are always looking for dependable volunteers. Contact the committee chair (via the ASHRAE web site) and express an interest in being involved. Be clear that you may not be able to attend the bi-annual committee meetings, but have time otherwise to contribute to the committee’s work. Several informal ways to participate are noted on the slide and many of these efforts do not require travel to the winter and summer conferences.</a:t>
            </a:r>
            <a:endParaRPr lang="en-US" dirty="0" smtClean="0"/>
          </a:p>
          <a:p>
            <a:pPr eaLnBrk="1" hangingPunct="1">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C57EB4-1AC2-4611-9028-B1B595F0B2F3}" type="slidenum">
              <a:rPr lang="en-US" smtClean="0"/>
              <a:pPr/>
              <a:t>9</a:t>
            </a:fld>
            <a:endParaRPr lang="en-US" smtClean="0"/>
          </a:p>
        </p:txBody>
      </p:sp>
    </p:spTree>
    <p:extLst>
      <p:ext uri="{BB962C8B-B14F-4D97-AF65-F5344CB8AC3E}">
        <p14:creationId xmlns:p14="http://schemas.microsoft.com/office/powerpoint/2010/main" val="3999227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838200"/>
          </a:xfrm>
          <a:effectLst>
            <a:outerShdw dist="25400" dir="2700000">
              <a:schemeClr val="tx1">
                <a:lumMod val="75000"/>
                <a:lumOff val="25000"/>
              </a:schemeClr>
            </a:outerShdw>
          </a:effectLst>
        </p:spPr>
        <p:txBody>
          <a:bodyPr>
            <a:normAutofit/>
          </a:bodyPr>
          <a:lstStyle>
            <a:lvl1pPr algn="ctr">
              <a:defRPr sz="40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352800"/>
            <a:ext cx="6400800" cy="1752600"/>
          </a:xfrm>
          <a:effectLst>
            <a:outerShdw dist="12700" dir="2700000">
              <a:schemeClr val="tx1">
                <a:lumMod val="75000"/>
                <a:lumOff val="25000"/>
              </a:schemeClr>
            </a:outerShdw>
          </a:effectLst>
        </p:spPr>
        <p:txBody>
          <a:bodyPr/>
          <a:lstStyle>
            <a:lvl1pPr marL="0" indent="0" algn="ctr">
              <a:buNone/>
              <a:defRPr>
                <a:solidFill>
                  <a:srgbClr val="B4FF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3B19FC-9BF9-42A6-9683-026E4398AB72}" type="datetimeFigureOut">
              <a:rPr lang="en-US"/>
              <a:pPr>
                <a:defRPr/>
              </a:pPr>
              <a:t>3/25/2016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5FFC1-49B5-4BED-9C2C-0172033F77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1E187A-6C54-4ADB-8A5C-2E87E29A9D88}" type="datetimeFigureOut">
              <a:rPr lang="en-US"/>
              <a:pPr>
                <a:defRPr/>
              </a:pPr>
              <a:t>3/25/2016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934B6-C74C-4789-A158-8A4C87C5B0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A4982B-FC94-4B6F-A444-96322CB83E9A}" type="datetimeFigureOut">
              <a:rPr lang="en-US"/>
              <a:pPr>
                <a:defRPr/>
              </a:pPr>
              <a:t>3/25/2016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1F6D42-6D20-4CD0-A313-814BFB8F23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6E7136-517C-4979-8DC6-A41AAA4A67AC}" type="datetimeFigureOut">
              <a:rPr lang="en-US"/>
              <a:pPr>
                <a:defRPr/>
              </a:pPr>
              <a:t>3/25/2016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14E5C0-FFBB-40AE-AD95-593459B781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D39B9-4EF7-4031-BE25-36A01AAEE4CA}" type="datetimeFigureOut">
              <a:rPr lang="en-US"/>
              <a:pPr>
                <a:defRPr/>
              </a:pPr>
              <a:t>3/25/2016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B4AD5-9994-4224-9F75-BF9EF3B3BF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6056E0-6403-40A4-A6E3-DCF84397C8B1}" type="datetimeFigureOut">
              <a:rPr lang="en-US"/>
              <a:pPr>
                <a:defRPr/>
              </a:pPr>
              <a:t>3/25/2016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68953B-7BAD-48D9-85C1-CC4AD3DD91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7C1D97-D265-42D8-AF4E-57A92F6A4175}" type="datetimeFigureOut">
              <a:rPr lang="en-US"/>
              <a:pPr>
                <a:defRPr/>
              </a:pPr>
              <a:t>3/25/2016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77BAD9-FB7F-4F94-B753-088712BBC4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24E5DA-7F32-4E73-AC72-A2E7C798B14D}" type="datetimeFigureOut">
              <a:rPr lang="en-US"/>
              <a:pPr>
                <a:defRPr/>
              </a:pPr>
              <a:t>3/25/2016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9A1236-E333-499E-85A6-28D33445CD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90BD01-F977-4EEF-A7A4-DC02CB6CB87B}" type="datetimeFigureOut">
              <a:rPr lang="en-US"/>
              <a:pPr>
                <a:defRPr/>
              </a:pPr>
              <a:t>3/25/2016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F25040-11FB-4007-99EF-4CD0D4788E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6DDE28-D4ED-45CE-9130-286D6A6C3D59}" type="datetimeFigureOut">
              <a:rPr lang="en-US"/>
              <a:pPr>
                <a:defRPr/>
              </a:pPr>
              <a:t>3/25/2016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8CD0CF-C21A-45A6-A14C-2A9A3B3208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94F421-E20E-40A1-B5B7-B899C8C13E83}" type="datetimeFigureOut">
              <a:rPr lang="en-US"/>
              <a:pPr>
                <a:defRPr/>
              </a:pPr>
              <a:t>3/25/2016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F4EB4F-AD63-4AB6-86B9-CC6763DDFB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1524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762000" y="1524000"/>
            <a:ext cx="7924800" cy="4373563"/>
          </a:xfrm>
          <a:prstGeom prst="rect">
            <a:avLst/>
          </a:prstGeom>
          <a:effectLst>
            <a:outerShdw dist="25400" dir="3420000">
              <a:schemeClr val="tx1">
                <a:lumMod val="75000"/>
                <a:lumOff val="25000"/>
              </a:schemeClr>
            </a:outerShdw>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11389B-93D1-4A5A-AAA6-7D0004D8F0D0}" type="datetimeFigureOut">
              <a:rPr lang="en-US"/>
              <a:pPr>
                <a:defRPr/>
              </a:pPr>
              <a:t>3/25/2016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BC9F6F5-3F42-461E-969B-C8DFC59175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defRPr sz="3200" kern="1200">
          <a:solidFill>
            <a:srgbClr val="B4FF46"/>
          </a:solidFill>
          <a:latin typeface="Helvetica"/>
          <a:ea typeface="Helvetica" pitchFamily="34" charset="0"/>
          <a:cs typeface="Helvetica"/>
        </a:defRPr>
      </a:lvl1pPr>
      <a:lvl2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2pPr>
      <a:lvl3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3pPr>
      <a:lvl4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4pPr>
      <a:lvl5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5pPr>
      <a:lvl6pPr marL="4572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6pPr>
      <a:lvl7pPr marL="9144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7pPr>
      <a:lvl8pPr marL="13716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8pPr>
      <a:lvl9pPr marL="18288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bg1"/>
          </a:solidFill>
          <a:latin typeface="Helvetica"/>
          <a:ea typeface="Helvetica" pitchFamily="34" charset="0"/>
          <a:cs typeface="Helvetica"/>
        </a:defRPr>
      </a:lvl1pPr>
      <a:lvl2pPr marL="742950" indent="-285750" algn="l" defTabSz="457200" rtl="0" eaLnBrk="0" fontAlgn="base" hangingPunct="0">
        <a:spcBef>
          <a:spcPct val="20000"/>
        </a:spcBef>
        <a:spcAft>
          <a:spcPct val="0"/>
        </a:spcAft>
        <a:buFont typeface="Arial" charset="0"/>
        <a:buChar char="–"/>
        <a:defRPr sz="2400" kern="1200">
          <a:solidFill>
            <a:schemeClr val="bg1"/>
          </a:solidFill>
          <a:latin typeface="Helvetica"/>
          <a:ea typeface="Helvetica" pitchFamily="34" charset="0"/>
          <a:cs typeface="Helvetica"/>
        </a:defRPr>
      </a:lvl2pPr>
      <a:lvl3pPr marL="1143000" indent="-228600" algn="l" defTabSz="457200" rtl="0" eaLnBrk="0" fontAlgn="base" hangingPunct="0">
        <a:spcBef>
          <a:spcPct val="20000"/>
        </a:spcBef>
        <a:spcAft>
          <a:spcPct val="0"/>
        </a:spcAft>
        <a:buFont typeface="Arial" charset="0"/>
        <a:buChar char="•"/>
        <a:defRPr sz="2000" kern="1200">
          <a:solidFill>
            <a:schemeClr val="bg1"/>
          </a:solidFill>
          <a:latin typeface="Helvetica"/>
          <a:ea typeface="Helvetica" pitchFamily="34" charset="0"/>
          <a:cs typeface="Helvetica"/>
        </a:defRPr>
      </a:lvl3pPr>
      <a:lvl4pPr marL="1600200" indent="-228600" algn="l" defTabSz="457200" rtl="0" eaLnBrk="0" fontAlgn="base" hangingPunct="0">
        <a:spcBef>
          <a:spcPct val="20000"/>
        </a:spcBef>
        <a:spcAft>
          <a:spcPct val="0"/>
        </a:spcAft>
        <a:buFont typeface="Arial" charset="0"/>
        <a:buChar char="–"/>
        <a:defRPr kern="1200">
          <a:solidFill>
            <a:schemeClr val="bg1"/>
          </a:solidFill>
          <a:latin typeface="Helvetica"/>
          <a:ea typeface="Helvetica" pitchFamily="34" charset="0"/>
          <a:cs typeface="Helvetica"/>
        </a:defRPr>
      </a:lvl4pPr>
      <a:lvl5pPr marL="2057400" indent="-228600" algn="l" defTabSz="457200" rtl="0" eaLnBrk="0" fontAlgn="base" hangingPunct="0">
        <a:spcBef>
          <a:spcPct val="20000"/>
        </a:spcBef>
        <a:spcAft>
          <a:spcPct val="0"/>
        </a:spcAft>
        <a:buFont typeface="Arial" charset="0"/>
        <a:buChar char="»"/>
        <a:defRPr sz="1600" kern="1200">
          <a:solidFill>
            <a:schemeClr val="bg1"/>
          </a:solidFill>
          <a:latin typeface="Helvetica"/>
          <a:ea typeface="Helvetica" pitchFamily="34"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47800" y="3581400"/>
            <a:ext cx="6019800" cy="2667000"/>
          </a:xfrm>
          <a:solidFill>
            <a:schemeClr val="bg1"/>
          </a:solidFill>
        </p:spPr>
        <p:txBody>
          <a:bodyPr lIns="92075" tIns="46038" rIns="92075" bIns="46038">
            <a:normAutofit fontScale="77500" lnSpcReduction="20000"/>
          </a:bodyPr>
          <a:lstStyle/>
          <a:p>
            <a:pPr>
              <a:lnSpc>
                <a:spcPct val="80000"/>
              </a:lnSpc>
              <a:defRPr/>
            </a:pPr>
            <a:endParaRPr lang="en-US" sz="4000" b="1" dirty="0" smtClean="0"/>
          </a:p>
          <a:p>
            <a:pPr eaLnBrk="1" hangingPunct="1"/>
            <a:r>
              <a:rPr lang="en-US" sz="4000" b="1" dirty="0">
                <a:solidFill>
                  <a:srgbClr val="135BB9"/>
                </a:solidFill>
                <a:latin typeface="Calibri" pitchFamily="34" charset="0"/>
              </a:rPr>
              <a:t>Julia Keen, PE, PhD, </a:t>
            </a:r>
            <a:r>
              <a:rPr lang="en-US" sz="4000" b="1" dirty="0" smtClean="0">
                <a:solidFill>
                  <a:srgbClr val="135BB9"/>
                </a:solidFill>
                <a:latin typeface="Calibri" pitchFamily="34" charset="0"/>
              </a:rPr>
              <a:t>HBDP, BEAP</a:t>
            </a:r>
            <a:endParaRPr lang="en-US" sz="4000" b="1" dirty="0">
              <a:solidFill>
                <a:srgbClr val="135BB9"/>
              </a:solidFill>
              <a:latin typeface="Calibri" pitchFamily="34" charset="0"/>
            </a:endParaRPr>
          </a:p>
          <a:p>
            <a:pPr eaLnBrk="1" hangingPunct="1"/>
            <a:r>
              <a:rPr lang="en-US" b="1" dirty="0" smtClean="0">
                <a:solidFill>
                  <a:srgbClr val="135BB9"/>
                </a:solidFill>
                <a:latin typeface="Calibri" pitchFamily="34" charset="0"/>
              </a:rPr>
              <a:t>Professor</a:t>
            </a:r>
          </a:p>
          <a:p>
            <a:pPr eaLnBrk="1" hangingPunct="1"/>
            <a:r>
              <a:rPr lang="en-US" b="1" dirty="0" smtClean="0">
                <a:solidFill>
                  <a:srgbClr val="135BB9"/>
                </a:solidFill>
                <a:latin typeface="Calibri" pitchFamily="34" charset="0"/>
              </a:rPr>
              <a:t>Department of Architectural Engineering &amp; Construction Science</a:t>
            </a:r>
          </a:p>
          <a:p>
            <a:pPr eaLnBrk="1" hangingPunct="1"/>
            <a:r>
              <a:rPr lang="en-US" b="1" dirty="0" smtClean="0">
                <a:solidFill>
                  <a:srgbClr val="135BB9"/>
                </a:solidFill>
                <a:latin typeface="Calibri" pitchFamily="34" charset="0"/>
              </a:rPr>
              <a:t>Kansas </a:t>
            </a:r>
            <a:r>
              <a:rPr lang="en-US" b="1" dirty="0">
                <a:solidFill>
                  <a:srgbClr val="135BB9"/>
                </a:solidFill>
                <a:latin typeface="Calibri" pitchFamily="34" charset="0"/>
              </a:rPr>
              <a:t>State University</a:t>
            </a:r>
          </a:p>
          <a:p>
            <a:pPr eaLnBrk="1" hangingPunct="1"/>
            <a:r>
              <a:rPr lang="en-US" b="1" dirty="0">
                <a:solidFill>
                  <a:srgbClr val="135BB9"/>
                </a:solidFill>
                <a:latin typeface="Calibri" pitchFamily="34" charset="0"/>
              </a:rPr>
              <a:t>jkeen@ksu.edu</a:t>
            </a:r>
          </a:p>
          <a:p>
            <a:pPr>
              <a:lnSpc>
                <a:spcPct val="80000"/>
              </a:lnSpc>
              <a:defRPr/>
            </a:pPr>
            <a:endParaRPr lang="en-US" sz="1800" b="1" dirty="0" smtClean="0"/>
          </a:p>
          <a:p>
            <a:pPr>
              <a:lnSpc>
                <a:spcPct val="80000"/>
              </a:lnSpc>
              <a:defRPr/>
            </a:pPr>
            <a:endParaRPr lang="en-US" sz="1800" b="1" dirty="0" smtClean="0"/>
          </a:p>
        </p:txBody>
      </p:sp>
      <p:sp>
        <p:nvSpPr>
          <p:cNvPr id="3" name="Rectangle 2"/>
          <p:cNvSpPr>
            <a:spLocks noGrp="1" noChangeArrowheads="1"/>
          </p:cNvSpPr>
          <p:nvPr>
            <p:ph type="ctrTitle"/>
          </p:nvPr>
        </p:nvSpPr>
        <p:spPr>
          <a:xfrm>
            <a:off x="685800" y="685800"/>
            <a:ext cx="7772400" cy="2667000"/>
          </a:xfrm>
          <a:solidFill>
            <a:srgbClr val="A8EA3F"/>
          </a:solidFill>
          <a:effectLst/>
        </p:spPr>
        <p:txBody>
          <a:bodyPr lIns="92075" tIns="46038" rIns="92075" bIns="46038">
            <a:normAutofit/>
          </a:bodyPr>
          <a:lstStyle/>
          <a:p>
            <a:pPr>
              <a:defRPr/>
            </a:pPr>
            <a:r>
              <a:rPr lang="en-US" sz="5400" b="1" dirty="0" smtClean="0">
                <a:solidFill>
                  <a:srgbClr val="002060"/>
                </a:solidFill>
                <a:effectLst/>
                <a:latin typeface="Arial" charset="0"/>
              </a:rPr>
              <a:t>ASHRAE </a:t>
            </a:r>
            <a:r>
              <a:rPr lang="en-US" sz="5400" b="1" dirty="0" smtClean="0">
                <a:solidFill>
                  <a:srgbClr val="002060"/>
                </a:solidFill>
                <a:effectLst/>
                <a:latin typeface="Arial" charset="0"/>
              </a:rPr>
              <a:t>TCs</a:t>
            </a:r>
            <a:endParaRPr lang="en-US" sz="5400" b="1" dirty="0" smtClean="0">
              <a:solidFill>
                <a:srgbClr val="002060"/>
              </a:solidFill>
              <a:effectLst/>
              <a:latin typeface="Arial"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31279" y="152400"/>
            <a:ext cx="8184121" cy="6629400"/>
          </a:xfrm>
          <a:prstGeom prst="rect">
            <a:avLst/>
          </a:prstGeom>
        </p:spPr>
      </p:pic>
      <p:sp>
        <p:nvSpPr>
          <p:cNvPr id="7" name="Oval 6"/>
          <p:cNvSpPr/>
          <p:nvPr/>
        </p:nvSpPr>
        <p:spPr>
          <a:xfrm>
            <a:off x="2243328" y="4572000"/>
            <a:ext cx="1261872" cy="362204"/>
          </a:xfrm>
          <a:prstGeom prst="ellipse">
            <a:avLst/>
          </a:prstGeom>
          <a:noFill/>
          <a:ln w="412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flipH="1">
            <a:off x="3432048" y="4500880"/>
            <a:ext cx="368808" cy="484632"/>
          </a:xfrm>
          <a:prstGeom prst="rightArrow">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Right Arrow 4"/>
          <p:cNvSpPr/>
          <p:nvPr/>
        </p:nvSpPr>
        <p:spPr>
          <a:xfrm>
            <a:off x="1962912" y="4500880"/>
            <a:ext cx="368808" cy="484632"/>
          </a:xfrm>
          <a:prstGeom prst="rightArrow">
            <a:avLst/>
          </a:prstGeom>
          <a:solidFill>
            <a:srgbClr val="FF66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59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 y="986983"/>
            <a:ext cx="8839200" cy="5251891"/>
          </a:xfrm>
          <a:prstGeom prst="rect">
            <a:avLst/>
          </a:prstGeom>
        </p:spPr>
      </p:pic>
      <p:sp>
        <p:nvSpPr>
          <p:cNvPr id="5" name="Rectangle 4"/>
          <p:cNvSpPr/>
          <p:nvPr/>
        </p:nvSpPr>
        <p:spPr>
          <a:xfrm>
            <a:off x="7315200" y="2667000"/>
            <a:ext cx="1524000" cy="35718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15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97" y="1262063"/>
            <a:ext cx="8784603" cy="552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66800" y="76200"/>
            <a:ext cx="76200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457200" rtl="0" eaLnBrk="0" fontAlgn="base" hangingPunct="0">
              <a:spcBef>
                <a:spcPct val="0"/>
              </a:spcBef>
              <a:spcAft>
                <a:spcPct val="0"/>
              </a:spcAft>
              <a:defRPr sz="3200" kern="1200">
                <a:solidFill>
                  <a:srgbClr val="B4FF46"/>
                </a:solidFill>
                <a:latin typeface="Helvetica"/>
                <a:ea typeface="Helvetica" pitchFamily="34" charset="0"/>
                <a:cs typeface="Helvetica"/>
              </a:defRPr>
            </a:lvl1pPr>
            <a:lvl2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2pPr>
            <a:lvl3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3pPr>
            <a:lvl4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4pPr>
            <a:lvl5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5pPr>
            <a:lvl6pPr marL="4572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6pPr>
            <a:lvl7pPr marL="9144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7pPr>
            <a:lvl8pPr marL="13716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8pPr>
            <a:lvl9pPr marL="18288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9pPr>
          </a:lstStyle>
          <a:p>
            <a:r>
              <a:rPr lang="en-US" sz="3600" b="1" dirty="0" smtClean="0">
                <a:latin typeface="Helvetica" pitchFamily="34" charset="0"/>
                <a:cs typeface="Helvetica" pitchFamily="34" charset="0"/>
              </a:rPr>
              <a:t>TC6.1 Website</a:t>
            </a:r>
            <a:endParaRPr lang="en-US" sz="3600" b="1" dirty="0" smtClean="0">
              <a:latin typeface="Helvetica" pitchFamily="34" charset="0"/>
              <a:cs typeface="Helvetica" pitchFamily="34" charset="0"/>
            </a:endParaRPr>
          </a:p>
        </p:txBody>
      </p:sp>
      <p:pic>
        <p:nvPicPr>
          <p:cNvPr id="6" name="Picture 5"/>
          <p:cNvPicPr>
            <a:picLocks noChangeAspect="1"/>
          </p:cNvPicPr>
          <p:nvPr/>
        </p:nvPicPr>
        <p:blipFill>
          <a:blip r:embed="rId3"/>
          <a:stretch>
            <a:fillRect/>
          </a:stretch>
        </p:blipFill>
        <p:spPr>
          <a:xfrm>
            <a:off x="2324100" y="1143000"/>
            <a:ext cx="5105400" cy="5651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57200" y="1812925"/>
            <a:ext cx="4040188" cy="2987675"/>
          </a:xfrm>
        </p:spPr>
        <p:txBody>
          <a:bodyPr wrap="square" numCol="1" anchor="t" anchorCtr="0" compatLnSpc="1">
            <a:prstTxWarp prst="textNoShape">
              <a:avLst/>
            </a:prstTxWarp>
          </a:bodyPr>
          <a:lstStyle/>
          <a:p>
            <a:pPr eaLnBrk="1" hangingPunct="1">
              <a:buFont typeface="Arial" charset="0"/>
              <a:buNone/>
              <a:defRPr/>
            </a:pPr>
            <a:r>
              <a:rPr lang="en-US" b="1" dirty="0" smtClean="0">
                <a:latin typeface="Helvetica" pitchFamily="34" charset="0"/>
                <a:cs typeface="Helvetica" pitchFamily="34" charset="0"/>
              </a:rPr>
              <a:t>YOU ARE NEEDED FOR:</a:t>
            </a:r>
          </a:p>
          <a:p>
            <a:pPr eaLnBrk="1" hangingPunct="1">
              <a:buFont typeface="Wingdings" pitchFamily="2" charset="2"/>
              <a:buChar char="v"/>
              <a:defRPr/>
            </a:pPr>
            <a:r>
              <a:rPr lang="en-US" dirty="0" smtClean="0">
                <a:latin typeface="Helvetica" pitchFamily="34" charset="0"/>
                <a:cs typeface="Helvetica" pitchFamily="34" charset="0"/>
              </a:rPr>
              <a:t>Program ideas</a:t>
            </a:r>
          </a:p>
          <a:p>
            <a:pPr eaLnBrk="1" hangingPunct="1">
              <a:buFont typeface="Wingdings" pitchFamily="2" charset="2"/>
              <a:buChar char="v"/>
              <a:defRPr/>
            </a:pPr>
            <a:r>
              <a:rPr lang="en-US" dirty="0" smtClean="0">
                <a:latin typeface="Helvetica" pitchFamily="34" charset="0"/>
                <a:cs typeface="Helvetica" pitchFamily="34" charset="0"/>
              </a:rPr>
              <a:t>Research ideas</a:t>
            </a:r>
          </a:p>
          <a:p>
            <a:pPr eaLnBrk="1" hangingPunct="1">
              <a:buFont typeface="Wingdings" pitchFamily="2" charset="2"/>
              <a:buChar char="v"/>
              <a:defRPr/>
            </a:pPr>
            <a:r>
              <a:rPr lang="en-US" dirty="0" smtClean="0">
                <a:latin typeface="Helvetica" pitchFamily="34" charset="0"/>
                <a:cs typeface="Helvetica" pitchFamily="34" charset="0"/>
              </a:rPr>
              <a:t>Handbook ideas</a:t>
            </a:r>
          </a:p>
          <a:p>
            <a:pPr eaLnBrk="1" hangingPunct="1">
              <a:buFont typeface="Wingdings" pitchFamily="2" charset="2"/>
              <a:buChar char="v"/>
              <a:defRPr/>
            </a:pPr>
            <a:r>
              <a:rPr lang="en-US" dirty="0" smtClean="0">
                <a:latin typeface="Helvetica" pitchFamily="34" charset="0"/>
                <a:cs typeface="Helvetica" pitchFamily="34" charset="0"/>
              </a:rPr>
              <a:t>Standards ideas</a:t>
            </a:r>
          </a:p>
          <a:p>
            <a:pPr eaLnBrk="1" hangingPunct="1">
              <a:buFont typeface="Wingdings" pitchFamily="2" charset="2"/>
              <a:buChar char="v"/>
              <a:defRPr/>
            </a:pPr>
            <a:r>
              <a:rPr lang="en-US" dirty="0" smtClean="0">
                <a:latin typeface="Helvetica" pitchFamily="34" charset="0"/>
                <a:cs typeface="Helvetica" pitchFamily="34" charset="0"/>
              </a:rPr>
              <a:t>Student mentoring</a:t>
            </a:r>
          </a:p>
        </p:txBody>
      </p:sp>
      <p:sp>
        <p:nvSpPr>
          <p:cNvPr id="7" name="Text Placeholder 6"/>
          <p:cNvSpPr>
            <a:spLocks noGrp="1"/>
          </p:cNvSpPr>
          <p:nvPr>
            <p:ph type="body" sz="quarter" idx="3"/>
          </p:nvPr>
        </p:nvSpPr>
        <p:spPr>
          <a:xfrm>
            <a:off x="455613" y="4846637"/>
            <a:ext cx="8304212" cy="639763"/>
          </a:xfrm>
        </p:spPr>
        <p:txBody>
          <a:bodyPr/>
          <a:lstStyle/>
          <a:p>
            <a:pPr algn="ctr" eaLnBrk="1" hangingPunct="1">
              <a:defRPr/>
            </a:pPr>
            <a:r>
              <a:rPr lang="en-US" dirty="0" smtClean="0">
                <a:effectLst>
                  <a:outerShdw blurRad="38100" dist="38100" dir="2700000" algn="tl">
                    <a:srgbClr val="000000">
                      <a:alpha val="43137"/>
                    </a:srgbClr>
                  </a:outerShdw>
                </a:effectLst>
              </a:rPr>
              <a:t>Find your Place in ASHRAE!  Visit </a:t>
            </a:r>
            <a:r>
              <a:rPr lang="en-US" dirty="0" smtClean="0"/>
              <a:t>www.ashrae.org </a:t>
            </a:r>
            <a:endParaRPr lang="en-US" dirty="0"/>
          </a:p>
        </p:txBody>
      </p:sp>
      <p:sp>
        <p:nvSpPr>
          <p:cNvPr id="9" name="Rectangle 8"/>
          <p:cNvSpPr/>
          <p:nvPr/>
        </p:nvSpPr>
        <p:spPr>
          <a:xfrm>
            <a:off x="455613" y="291902"/>
            <a:ext cx="4651273" cy="92333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latin typeface="Helvetica" pitchFamily="34" charset="0"/>
                <a:cs typeface="Helvetica" pitchFamily="34" charset="0"/>
              </a:rPr>
              <a:t>VOLUNTEER!</a:t>
            </a:r>
            <a:endParaRPr lang="en-US" sz="5400" b="1" dirty="0">
              <a:ln/>
              <a:solidFill>
                <a:schemeClr val="accent3"/>
              </a:solidFill>
            </a:endParaRPr>
          </a:p>
        </p:txBody>
      </p:sp>
      <p:pic>
        <p:nvPicPr>
          <p:cNvPr id="12" name="Content Placeholder 11" descr="photo for meeting slide.jpg"/>
          <p:cNvPicPr>
            <a:picLocks noGrp="1" noChangeAspect="1"/>
          </p:cNvPicPr>
          <p:nvPr>
            <p:ph sz="quarter" idx="4"/>
          </p:nvPr>
        </p:nvPicPr>
        <p:blipFill>
          <a:blip r:embed="rId3"/>
          <a:stretch>
            <a:fillRect/>
          </a:stretch>
        </p:blipFill>
        <p:spPr>
          <a:xfrm>
            <a:off x="4857750" y="1935163"/>
            <a:ext cx="3752850" cy="2743200"/>
          </a:xfrm>
          <a:ln w="38100" cap="sq">
            <a:solidFill>
              <a:schemeClr val="tx2">
                <a:lumMod val="75000"/>
              </a:schemeClr>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85800"/>
            <a:ext cx="7772400" cy="1981200"/>
          </a:xfrm>
          <a:effectLst/>
        </p:spPr>
        <p:txBody>
          <a:bodyPr lIns="92075" tIns="46038" rIns="92075" bIns="46038">
            <a:normAutofit/>
          </a:bodyPr>
          <a:lstStyle/>
          <a:p>
            <a:pPr>
              <a:defRPr/>
            </a:pPr>
            <a:r>
              <a:rPr lang="en-US" sz="5400" b="1" dirty="0" smtClean="0">
                <a:solidFill>
                  <a:srgbClr val="FFCC00"/>
                </a:solidFill>
                <a:effectLst/>
                <a:latin typeface="Arial" charset="0"/>
              </a:rPr>
              <a:t>ASHRAE Technical Committees (TCs)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582405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066800" y="76200"/>
            <a:ext cx="7620000" cy="1143000"/>
          </a:xfrm>
        </p:spPr>
        <p:txBody>
          <a:bodyPr lIns="92075" tIns="46038" rIns="92075" bIns="46038" anchor="b"/>
          <a:lstStyle/>
          <a:p>
            <a:r>
              <a:rPr lang="en-US" sz="3600" b="1" dirty="0" smtClean="0">
                <a:latin typeface="Helvetica" pitchFamily="34" charset="0"/>
                <a:cs typeface="Helvetica" pitchFamily="34" charset="0"/>
              </a:rPr>
              <a:t>What is an ASHRAE Technical Committee (TC)?</a:t>
            </a:r>
          </a:p>
        </p:txBody>
      </p:sp>
      <p:sp>
        <p:nvSpPr>
          <p:cNvPr id="6147" name="Rectangle 3"/>
          <p:cNvSpPr>
            <a:spLocks noGrp="1" noChangeArrowheads="1"/>
          </p:cNvSpPr>
          <p:nvPr>
            <p:ph type="body" idx="1"/>
          </p:nvPr>
        </p:nvSpPr>
        <p:spPr>
          <a:xfrm>
            <a:off x="685800" y="2286000"/>
            <a:ext cx="7772400" cy="4038600"/>
          </a:xfrm>
        </p:spPr>
        <p:txBody>
          <a:bodyPr wrap="square" lIns="92075" tIns="46038" rIns="92075" bIns="46038" numCol="1" anchor="t" anchorCtr="0" compatLnSpc="1">
            <a:prstTxWarp prst="textNoShape">
              <a:avLst/>
            </a:prstTxWarp>
            <a:normAutofit/>
          </a:bodyPr>
          <a:lstStyle/>
          <a:p>
            <a:pPr>
              <a:lnSpc>
                <a:spcPct val="90000"/>
              </a:lnSpc>
              <a:defRPr/>
            </a:pPr>
            <a:r>
              <a:rPr lang="en-US" dirty="0" smtClean="0">
                <a:latin typeface="Helvetica" pitchFamily="2" charset="0"/>
                <a:cs typeface="Helvetica" pitchFamily="2" charset="0"/>
              </a:rPr>
              <a:t>Group of volunteers who provide the Society with expertise in a specific field or subject.</a:t>
            </a:r>
          </a:p>
          <a:p>
            <a:pPr>
              <a:lnSpc>
                <a:spcPct val="90000"/>
              </a:lnSpc>
              <a:spcBef>
                <a:spcPct val="100000"/>
              </a:spcBef>
              <a:defRPr/>
            </a:pPr>
            <a:r>
              <a:rPr lang="en-US" dirty="0" smtClean="0">
                <a:latin typeface="Helvetica" pitchFamily="2" charset="0"/>
                <a:cs typeface="Helvetica" pitchFamily="2" charset="0"/>
              </a:rPr>
              <a:t>93 TCs organized into 10 sections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534400" cy="5334000"/>
          </a:xfrm>
        </p:spPr>
        <p:txBody>
          <a:bodyPr>
            <a:noAutofit/>
          </a:bodyPr>
          <a:lstStyle/>
          <a:p>
            <a:pPr>
              <a:defRPr/>
            </a:pPr>
            <a:r>
              <a:rPr lang="en-US" sz="2200" dirty="0" smtClean="0">
                <a:latin typeface="+mn-lt"/>
              </a:rPr>
              <a:t>SECTION 1.0		FUNDAMENTALS AND GENERAL</a:t>
            </a:r>
          </a:p>
          <a:p>
            <a:pPr>
              <a:defRPr/>
            </a:pPr>
            <a:r>
              <a:rPr lang="en-US" sz="2200" dirty="0" smtClean="0">
                <a:latin typeface="+mn-lt"/>
              </a:rPr>
              <a:t>SECTION 2.0		ENVIRONMENTAL QUALITY</a:t>
            </a:r>
          </a:p>
          <a:p>
            <a:pPr>
              <a:defRPr/>
            </a:pPr>
            <a:r>
              <a:rPr lang="en-US" sz="2200" dirty="0" smtClean="0">
                <a:latin typeface="+mn-lt"/>
              </a:rPr>
              <a:t>SECTION 3.0 		MATERIALS AND PROCESSES</a:t>
            </a:r>
          </a:p>
          <a:p>
            <a:pPr>
              <a:defRPr/>
            </a:pPr>
            <a:r>
              <a:rPr lang="en-US" sz="2200" dirty="0" smtClean="0">
                <a:latin typeface="+mn-lt"/>
              </a:rPr>
              <a:t>SECTION 4.0		LOAD CALCULATIONS &amp; 	ENERGY REQUIREMENTS</a:t>
            </a:r>
          </a:p>
          <a:p>
            <a:pPr>
              <a:defRPr/>
            </a:pPr>
            <a:r>
              <a:rPr lang="en-US" sz="2200" dirty="0" smtClean="0">
                <a:latin typeface="+mn-lt"/>
              </a:rPr>
              <a:t>SECTION 5.0		VENTILATION AND AIR DISTRIBUTION</a:t>
            </a:r>
          </a:p>
          <a:p>
            <a:pPr>
              <a:defRPr/>
            </a:pPr>
            <a:r>
              <a:rPr lang="en-US" sz="2200" dirty="0" smtClean="0">
                <a:latin typeface="+mn-lt"/>
              </a:rPr>
              <a:t>SECTION 6.0		HEATING EQUIPMENT, HEATING &amp; COOLING 							SYSTEMS &amp; APPLICATIONS</a:t>
            </a:r>
          </a:p>
          <a:p>
            <a:pPr>
              <a:defRPr/>
            </a:pPr>
            <a:r>
              <a:rPr lang="en-US" sz="2200" dirty="0" smtClean="0">
                <a:latin typeface="+mn-lt"/>
              </a:rPr>
              <a:t>SECTION 7.0		BUILDING PERFORMANCE</a:t>
            </a:r>
          </a:p>
          <a:p>
            <a:pPr>
              <a:defRPr/>
            </a:pPr>
            <a:r>
              <a:rPr lang="en-US" sz="2200" dirty="0" smtClean="0">
                <a:latin typeface="+mn-lt"/>
              </a:rPr>
              <a:t>SECTION 8.0		AIR-CONDITIONING &amp; REFRIG SYSTEM COMPONENTS</a:t>
            </a:r>
          </a:p>
          <a:p>
            <a:pPr>
              <a:defRPr/>
            </a:pPr>
            <a:r>
              <a:rPr lang="en-US" sz="2200" dirty="0" smtClean="0">
                <a:latin typeface="+mn-lt"/>
              </a:rPr>
              <a:t>SECTION 9.0		BUILDING APPLICATIONS</a:t>
            </a:r>
          </a:p>
          <a:p>
            <a:pPr>
              <a:defRPr/>
            </a:pPr>
            <a:r>
              <a:rPr lang="en-US" sz="2200" dirty="0" smtClean="0">
                <a:latin typeface="+mn-lt"/>
              </a:rPr>
              <a:t>SECTION 10.0	REFRIGERATION SYSTEMS</a:t>
            </a:r>
          </a:p>
          <a:p>
            <a:pPr>
              <a:defRPr/>
            </a:pPr>
            <a:r>
              <a:rPr lang="en-US" sz="2200" dirty="0" smtClean="0">
                <a:latin typeface="+mn-lt"/>
              </a:rPr>
              <a:t>SECTION MTG	MULTIDISCIPLINARY TASK GROUPS</a:t>
            </a:r>
            <a:endParaRPr lang="en-US" sz="2200" dirty="0">
              <a:latin typeface="+mn-lt"/>
            </a:endParaRPr>
          </a:p>
        </p:txBody>
      </p:sp>
      <p:sp>
        <p:nvSpPr>
          <p:cNvPr id="5" name="Rectangle 2"/>
          <p:cNvSpPr>
            <a:spLocks noGrp="1" noChangeArrowheads="1"/>
          </p:cNvSpPr>
          <p:nvPr>
            <p:ph type="title"/>
          </p:nvPr>
        </p:nvSpPr>
        <p:spPr>
          <a:xfrm>
            <a:off x="1066800" y="76200"/>
            <a:ext cx="7620000" cy="1143000"/>
          </a:xfrm>
        </p:spPr>
        <p:txBody>
          <a:bodyPr lIns="92075" tIns="46038" rIns="92075" bIns="46038" anchor="b"/>
          <a:lstStyle/>
          <a:p>
            <a:r>
              <a:rPr lang="en-US" sz="3600" b="1" dirty="0" smtClean="0">
                <a:latin typeface="Helvetica" pitchFamily="34" charset="0"/>
                <a:cs typeface="Helvetica" pitchFamily="34" charset="0"/>
              </a:rPr>
              <a:t>Sections</a:t>
            </a:r>
            <a:endParaRPr lang="en-US" sz="3600" b="1" dirty="0" smtClean="0">
              <a:latin typeface="Helvetica" pitchFamily="34" charset="0"/>
              <a:cs typeface="Helvetic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3" name="Rectangle 2"/>
          <p:cNvSpPr>
            <a:spLocks noGrp="1" noChangeArrowheads="1"/>
          </p:cNvSpPr>
          <p:nvPr>
            <p:ph type="title" idx="4294967295"/>
          </p:nvPr>
        </p:nvSpPr>
        <p:spPr>
          <a:xfrm>
            <a:off x="990600" y="76200"/>
            <a:ext cx="7924800" cy="1143000"/>
          </a:xfrm>
          <a:noFill/>
          <a:ln w="9525">
            <a:noFill/>
            <a:miter lim="800000"/>
            <a:headEnd/>
            <a:tailEnd/>
          </a:ln>
        </p:spPr>
        <p:txBody>
          <a:bodyPr vert="horz" wrap="square" lIns="92075" tIns="46038" rIns="92075" bIns="46038" numCol="1" anchor="b" anchorCtr="0" compatLnSpc="1">
            <a:prstTxWarp prst="textNoShape">
              <a:avLst/>
            </a:prstTxWarp>
          </a:bodyPr>
          <a:lstStyle/>
          <a:p>
            <a:r>
              <a:rPr lang="en-US" sz="3600" b="1" dirty="0">
                <a:latin typeface="Helvetica" pitchFamily="34" charset="0"/>
                <a:cs typeface="Helvetica" pitchFamily="34" charset="0"/>
              </a:rPr>
              <a:t>How Does an ASHRAE </a:t>
            </a:r>
            <a:br>
              <a:rPr lang="en-US" sz="3600" b="1" dirty="0">
                <a:latin typeface="Helvetica" pitchFamily="34" charset="0"/>
                <a:cs typeface="Helvetica" pitchFamily="34" charset="0"/>
              </a:rPr>
            </a:br>
            <a:r>
              <a:rPr lang="en-US" sz="3600" b="1" dirty="0">
                <a:latin typeface="Helvetica" pitchFamily="34" charset="0"/>
                <a:cs typeface="Helvetica" pitchFamily="34" charset="0"/>
              </a:rPr>
              <a:t>Technical Committee (TC) Work?</a:t>
            </a:r>
          </a:p>
        </p:txBody>
      </p:sp>
      <p:sp>
        <p:nvSpPr>
          <p:cNvPr id="19" name="Rectangle 18"/>
          <p:cNvSpPr/>
          <p:nvPr/>
        </p:nvSpPr>
        <p:spPr>
          <a:xfrm>
            <a:off x="838200" y="1295400"/>
            <a:ext cx="7924800" cy="48768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48" name="Straight Connector 47"/>
          <p:cNvCxnSpPr/>
          <p:nvPr/>
        </p:nvCxnSpPr>
        <p:spPr>
          <a:xfrm flipV="1">
            <a:off x="2362200" y="4848225"/>
            <a:ext cx="571500" cy="91916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 name="Straight Connector 47"/>
          <p:cNvCxnSpPr/>
          <p:nvPr/>
        </p:nvCxnSpPr>
        <p:spPr>
          <a:xfrm flipV="1">
            <a:off x="2352675" y="4648200"/>
            <a:ext cx="695325" cy="5556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507" name="Line 54"/>
          <p:cNvSpPr>
            <a:spLocks noChangeShapeType="1"/>
          </p:cNvSpPr>
          <p:nvPr/>
        </p:nvSpPr>
        <p:spPr bwMode="auto">
          <a:xfrm>
            <a:off x="2352675" y="3948113"/>
            <a:ext cx="581025" cy="471487"/>
          </a:xfrm>
          <a:prstGeom prst="line">
            <a:avLst/>
          </a:prstGeom>
          <a:noFill/>
          <a:ln w="25400">
            <a:solidFill>
              <a:schemeClr val="bg1"/>
            </a:solidFill>
            <a:round/>
            <a:headEnd/>
            <a:tailEnd/>
          </a:ln>
        </p:spPr>
        <p:txBody>
          <a:bodyPr/>
          <a:lstStyle/>
          <a:p>
            <a:endParaRPr lang="en-US"/>
          </a:p>
        </p:txBody>
      </p:sp>
      <p:sp>
        <p:nvSpPr>
          <p:cNvPr id="21508" name="Line 53"/>
          <p:cNvSpPr>
            <a:spLocks noChangeShapeType="1"/>
          </p:cNvSpPr>
          <p:nvPr/>
        </p:nvSpPr>
        <p:spPr bwMode="auto">
          <a:xfrm>
            <a:off x="2352675" y="3375025"/>
            <a:ext cx="581025" cy="788988"/>
          </a:xfrm>
          <a:prstGeom prst="line">
            <a:avLst/>
          </a:prstGeom>
          <a:noFill/>
          <a:ln w="25400">
            <a:solidFill>
              <a:schemeClr val="bg1"/>
            </a:solidFill>
            <a:round/>
            <a:headEnd/>
            <a:tailEnd/>
          </a:ln>
        </p:spPr>
        <p:txBody>
          <a:bodyPr/>
          <a:lstStyle/>
          <a:p>
            <a:endParaRPr lang="en-US"/>
          </a:p>
        </p:txBody>
      </p:sp>
      <p:cxnSp>
        <p:nvCxnSpPr>
          <p:cNvPr id="3" name="Straight Connector 47"/>
          <p:cNvCxnSpPr/>
          <p:nvPr/>
        </p:nvCxnSpPr>
        <p:spPr>
          <a:xfrm flipV="1">
            <a:off x="6135688" y="4572000"/>
            <a:ext cx="3413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6069013" y="3843338"/>
            <a:ext cx="407987" cy="7286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511" name="Line 48"/>
          <p:cNvSpPr>
            <a:spLocks noChangeShapeType="1"/>
          </p:cNvSpPr>
          <p:nvPr/>
        </p:nvSpPr>
        <p:spPr bwMode="auto">
          <a:xfrm>
            <a:off x="6069013" y="4648200"/>
            <a:ext cx="407987" cy="609600"/>
          </a:xfrm>
          <a:prstGeom prst="line">
            <a:avLst/>
          </a:prstGeom>
          <a:noFill/>
          <a:ln w="25400">
            <a:solidFill>
              <a:schemeClr val="bg1"/>
            </a:solidFill>
            <a:round/>
            <a:headEnd/>
            <a:tailEnd/>
          </a:ln>
        </p:spPr>
        <p:txBody>
          <a:bodyPr/>
          <a:lstStyle/>
          <a:p>
            <a:endParaRPr lang="en-US"/>
          </a:p>
        </p:txBody>
      </p:sp>
      <p:cxnSp>
        <p:nvCxnSpPr>
          <p:cNvPr id="39" name="Straight Connector 38"/>
          <p:cNvCxnSpPr/>
          <p:nvPr/>
        </p:nvCxnSpPr>
        <p:spPr>
          <a:xfrm>
            <a:off x="4552950" y="2514600"/>
            <a:ext cx="0" cy="15240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810000" y="1393825"/>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5656263" y="271145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7239000" y="271145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6454775" y="36576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6454775" y="43434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6454775" y="50292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914400" y="31242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914400" y="37338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914400" y="43434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3810000" y="20574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914400" y="55626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914400" y="4953000"/>
            <a:ext cx="1447800" cy="488950"/>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2933700" y="4025900"/>
            <a:ext cx="3201988" cy="1001713"/>
          </a:xfrm>
          <a:prstGeom prst="rect">
            <a:avLst/>
          </a:prstGeom>
          <a:solidFill>
            <a:srgbClr val="43C6C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27" name="TextBox 1"/>
          <p:cNvSpPr txBox="1">
            <a:spLocks noChangeArrowheads="1"/>
          </p:cNvSpPr>
          <p:nvPr/>
        </p:nvSpPr>
        <p:spPr bwMode="auto">
          <a:xfrm>
            <a:off x="3905250" y="1371600"/>
            <a:ext cx="1306513" cy="517525"/>
          </a:xfrm>
          <a:prstGeom prst="rect">
            <a:avLst/>
          </a:prstGeom>
          <a:noFill/>
          <a:ln w="9525">
            <a:noFill/>
            <a:miter lim="800000"/>
            <a:headEnd/>
            <a:tailEnd/>
          </a:ln>
        </p:spPr>
        <p:txBody>
          <a:bodyPr wrap="none">
            <a:spAutoFit/>
          </a:bodyPr>
          <a:lstStyle/>
          <a:p>
            <a:pPr algn="ctr"/>
            <a:r>
              <a:rPr lang="en-US" sz="1400" b="1">
                <a:solidFill>
                  <a:schemeClr val="bg1"/>
                </a:solidFill>
              </a:rPr>
              <a:t>TAC</a:t>
            </a:r>
          </a:p>
          <a:p>
            <a:pPr algn="ctr"/>
            <a:r>
              <a:rPr lang="en-US" sz="1400" b="1">
                <a:solidFill>
                  <a:schemeClr val="bg1"/>
                </a:solidFill>
              </a:rPr>
              <a:t>Section Head</a:t>
            </a:r>
          </a:p>
        </p:txBody>
      </p:sp>
      <p:sp>
        <p:nvSpPr>
          <p:cNvPr id="21528" name="TextBox 17"/>
          <p:cNvSpPr txBox="1">
            <a:spLocks noChangeArrowheads="1"/>
          </p:cNvSpPr>
          <p:nvPr/>
        </p:nvSpPr>
        <p:spPr bwMode="auto">
          <a:xfrm>
            <a:off x="5834063" y="2703513"/>
            <a:ext cx="1066800" cy="523875"/>
          </a:xfrm>
          <a:prstGeom prst="rect">
            <a:avLst/>
          </a:prstGeom>
          <a:noFill/>
          <a:ln w="9525">
            <a:noFill/>
            <a:miter lim="800000"/>
            <a:headEnd/>
            <a:tailEnd/>
          </a:ln>
        </p:spPr>
        <p:txBody>
          <a:bodyPr wrap="none">
            <a:spAutoFit/>
          </a:bodyPr>
          <a:lstStyle/>
          <a:p>
            <a:pPr algn="ctr"/>
            <a:r>
              <a:rPr lang="en-US" sz="1400" b="1">
                <a:solidFill>
                  <a:schemeClr val="bg1"/>
                </a:solidFill>
              </a:rPr>
              <a:t>TC</a:t>
            </a:r>
          </a:p>
          <a:p>
            <a:pPr algn="ctr"/>
            <a:r>
              <a:rPr lang="en-US" sz="1400" b="1">
                <a:solidFill>
                  <a:schemeClr val="bg1"/>
                </a:solidFill>
              </a:rPr>
              <a:t>Vice-Chair</a:t>
            </a:r>
          </a:p>
        </p:txBody>
      </p:sp>
      <p:sp>
        <p:nvSpPr>
          <p:cNvPr id="21529" name="TextBox 18"/>
          <p:cNvSpPr txBox="1">
            <a:spLocks noChangeArrowheads="1"/>
          </p:cNvSpPr>
          <p:nvPr/>
        </p:nvSpPr>
        <p:spPr bwMode="auto">
          <a:xfrm>
            <a:off x="7423150" y="2698750"/>
            <a:ext cx="1001713" cy="522288"/>
          </a:xfrm>
          <a:prstGeom prst="rect">
            <a:avLst/>
          </a:prstGeom>
          <a:noFill/>
          <a:ln w="9525">
            <a:noFill/>
            <a:miter lim="800000"/>
            <a:headEnd/>
            <a:tailEnd/>
          </a:ln>
        </p:spPr>
        <p:txBody>
          <a:bodyPr wrap="none">
            <a:spAutoFit/>
          </a:bodyPr>
          <a:lstStyle/>
          <a:p>
            <a:pPr algn="ctr"/>
            <a:r>
              <a:rPr lang="en-US" sz="1400" b="1">
                <a:solidFill>
                  <a:schemeClr val="bg1"/>
                </a:solidFill>
              </a:rPr>
              <a:t>TC</a:t>
            </a:r>
          </a:p>
          <a:p>
            <a:pPr algn="ctr"/>
            <a:r>
              <a:rPr lang="en-US" sz="1400" b="1">
                <a:solidFill>
                  <a:schemeClr val="bg1"/>
                </a:solidFill>
              </a:rPr>
              <a:t>Secretary</a:t>
            </a:r>
          </a:p>
        </p:txBody>
      </p:sp>
      <p:sp>
        <p:nvSpPr>
          <p:cNvPr id="21530" name="TextBox 19"/>
          <p:cNvSpPr txBox="1">
            <a:spLocks noChangeArrowheads="1"/>
          </p:cNvSpPr>
          <p:nvPr/>
        </p:nvSpPr>
        <p:spPr bwMode="auto">
          <a:xfrm>
            <a:off x="4214813" y="2035175"/>
            <a:ext cx="638175" cy="517525"/>
          </a:xfrm>
          <a:prstGeom prst="rect">
            <a:avLst/>
          </a:prstGeom>
          <a:noFill/>
          <a:ln w="9525">
            <a:noFill/>
            <a:miter lim="800000"/>
            <a:headEnd/>
            <a:tailEnd/>
          </a:ln>
        </p:spPr>
        <p:txBody>
          <a:bodyPr wrap="none">
            <a:spAutoFit/>
          </a:bodyPr>
          <a:lstStyle/>
          <a:p>
            <a:pPr algn="ctr"/>
            <a:r>
              <a:rPr lang="en-US" sz="1400" b="1">
                <a:solidFill>
                  <a:schemeClr val="bg1"/>
                </a:solidFill>
              </a:rPr>
              <a:t>TC</a:t>
            </a:r>
          </a:p>
          <a:p>
            <a:pPr algn="ctr"/>
            <a:r>
              <a:rPr lang="en-US" sz="1400" b="1">
                <a:solidFill>
                  <a:schemeClr val="bg1"/>
                </a:solidFill>
              </a:rPr>
              <a:t>Chair</a:t>
            </a:r>
          </a:p>
        </p:txBody>
      </p:sp>
      <p:sp>
        <p:nvSpPr>
          <p:cNvPr id="21531" name="TextBox 20"/>
          <p:cNvSpPr txBox="1">
            <a:spLocks noChangeArrowheads="1"/>
          </p:cNvSpPr>
          <p:nvPr/>
        </p:nvSpPr>
        <p:spPr bwMode="auto">
          <a:xfrm>
            <a:off x="1135063" y="3200400"/>
            <a:ext cx="1049337" cy="304800"/>
          </a:xfrm>
          <a:prstGeom prst="rect">
            <a:avLst/>
          </a:prstGeom>
          <a:noFill/>
          <a:ln w="9525">
            <a:noFill/>
            <a:miter lim="800000"/>
            <a:headEnd/>
            <a:tailEnd/>
          </a:ln>
        </p:spPr>
        <p:txBody>
          <a:bodyPr wrap="none">
            <a:spAutoFit/>
          </a:bodyPr>
          <a:lstStyle/>
          <a:p>
            <a:pPr algn="ctr"/>
            <a:r>
              <a:rPr lang="en-US" sz="1400" b="1">
                <a:solidFill>
                  <a:schemeClr val="bg1"/>
                </a:solidFill>
              </a:rPr>
              <a:t>Handbook</a:t>
            </a:r>
          </a:p>
        </p:txBody>
      </p:sp>
      <p:sp>
        <p:nvSpPr>
          <p:cNvPr id="21532" name="TextBox 21"/>
          <p:cNvSpPr txBox="1">
            <a:spLocks noChangeArrowheads="1"/>
          </p:cNvSpPr>
          <p:nvPr/>
        </p:nvSpPr>
        <p:spPr bwMode="auto">
          <a:xfrm>
            <a:off x="1135063" y="3832225"/>
            <a:ext cx="982662" cy="304800"/>
          </a:xfrm>
          <a:prstGeom prst="rect">
            <a:avLst/>
          </a:prstGeom>
          <a:noFill/>
          <a:ln w="9525">
            <a:noFill/>
            <a:miter lim="800000"/>
            <a:headEnd/>
            <a:tailEnd/>
          </a:ln>
        </p:spPr>
        <p:txBody>
          <a:bodyPr wrap="none">
            <a:spAutoFit/>
          </a:bodyPr>
          <a:lstStyle/>
          <a:p>
            <a:pPr algn="ctr"/>
            <a:r>
              <a:rPr lang="en-US" sz="1400" b="1">
                <a:solidFill>
                  <a:schemeClr val="bg1"/>
                </a:solidFill>
              </a:rPr>
              <a:t>Research</a:t>
            </a:r>
          </a:p>
        </p:txBody>
      </p:sp>
      <p:sp>
        <p:nvSpPr>
          <p:cNvPr id="21533" name="TextBox 22"/>
          <p:cNvSpPr txBox="1">
            <a:spLocks noChangeArrowheads="1"/>
          </p:cNvSpPr>
          <p:nvPr/>
        </p:nvSpPr>
        <p:spPr bwMode="auto">
          <a:xfrm>
            <a:off x="1179513" y="4419600"/>
            <a:ext cx="915987" cy="304800"/>
          </a:xfrm>
          <a:prstGeom prst="rect">
            <a:avLst/>
          </a:prstGeom>
          <a:noFill/>
          <a:ln w="9525">
            <a:noFill/>
            <a:miter lim="800000"/>
            <a:headEnd/>
            <a:tailEnd/>
          </a:ln>
        </p:spPr>
        <p:txBody>
          <a:bodyPr wrap="none">
            <a:spAutoFit/>
          </a:bodyPr>
          <a:lstStyle/>
          <a:p>
            <a:pPr algn="ctr"/>
            <a:r>
              <a:rPr lang="en-US" sz="1400" b="1">
                <a:solidFill>
                  <a:schemeClr val="bg1"/>
                </a:solidFill>
              </a:rPr>
              <a:t>Program</a:t>
            </a:r>
          </a:p>
        </p:txBody>
      </p:sp>
      <p:sp>
        <p:nvSpPr>
          <p:cNvPr id="21534" name="TextBox 23"/>
          <p:cNvSpPr txBox="1">
            <a:spLocks noChangeArrowheads="1"/>
          </p:cNvSpPr>
          <p:nvPr/>
        </p:nvSpPr>
        <p:spPr bwMode="auto">
          <a:xfrm>
            <a:off x="1109663" y="5040313"/>
            <a:ext cx="1050925" cy="304800"/>
          </a:xfrm>
          <a:prstGeom prst="rect">
            <a:avLst/>
          </a:prstGeom>
          <a:noFill/>
          <a:ln w="9525">
            <a:noFill/>
            <a:miter lim="800000"/>
            <a:headEnd/>
            <a:tailEnd/>
          </a:ln>
        </p:spPr>
        <p:txBody>
          <a:bodyPr wrap="none">
            <a:spAutoFit/>
          </a:bodyPr>
          <a:lstStyle/>
          <a:p>
            <a:pPr algn="ctr"/>
            <a:r>
              <a:rPr lang="en-US" sz="1400" b="1">
                <a:solidFill>
                  <a:schemeClr val="bg1"/>
                </a:solidFill>
              </a:rPr>
              <a:t>Standards</a:t>
            </a:r>
          </a:p>
        </p:txBody>
      </p:sp>
      <p:sp>
        <p:nvSpPr>
          <p:cNvPr id="21535" name="TextBox 24"/>
          <p:cNvSpPr txBox="1">
            <a:spLocks noChangeArrowheads="1"/>
          </p:cNvSpPr>
          <p:nvPr/>
        </p:nvSpPr>
        <p:spPr bwMode="auto">
          <a:xfrm>
            <a:off x="1301750" y="5649913"/>
            <a:ext cx="657225" cy="304800"/>
          </a:xfrm>
          <a:prstGeom prst="rect">
            <a:avLst/>
          </a:prstGeom>
          <a:noFill/>
          <a:ln w="9525">
            <a:noFill/>
            <a:miter lim="800000"/>
            <a:headEnd/>
            <a:tailEnd/>
          </a:ln>
        </p:spPr>
        <p:txBody>
          <a:bodyPr wrap="none">
            <a:spAutoFit/>
          </a:bodyPr>
          <a:lstStyle/>
          <a:p>
            <a:pPr algn="ctr"/>
            <a:r>
              <a:rPr lang="en-US" sz="1400" b="1">
                <a:solidFill>
                  <a:schemeClr val="bg1"/>
                </a:solidFill>
              </a:rPr>
              <a:t>Other</a:t>
            </a:r>
          </a:p>
        </p:txBody>
      </p:sp>
      <p:sp>
        <p:nvSpPr>
          <p:cNvPr id="21536" name="TextBox 25"/>
          <p:cNvSpPr txBox="1">
            <a:spLocks noChangeArrowheads="1"/>
          </p:cNvSpPr>
          <p:nvPr/>
        </p:nvSpPr>
        <p:spPr bwMode="auto">
          <a:xfrm>
            <a:off x="6607175" y="3646488"/>
            <a:ext cx="1141413" cy="517525"/>
          </a:xfrm>
          <a:prstGeom prst="rect">
            <a:avLst/>
          </a:prstGeom>
          <a:noFill/>
          <a:ln w="9525">
            <a:noFill/>
            <a:miter lim="800000"/>
            <a:headEnd/>
            <a:tailEnd/>
          </a:ln>
        </p:spPr>
        <p:txBody>
          <a:bodyPr wrap="none">
            <a:spAutoFit/>
          </a:bodyPr>
          <a:lstStyle/>
          <a:p>
            <a:pPr algn="ctr"/>
            <a:r>
              <a:rPr lang="en-US" sz="1400" b="1">
                <a:solidFill>
                  <a:schemeClr val="bg1"/>
                </a:solidFill>
              </a:rPr>
              <a:t>TC</a:t>
            </a:r>
          </a:p>
          <a:p>
            <a:pPr algn="ctr"/>
            <a:r>
              <a:rPr lang="en-US" sz="1400" b="1">
                <a:solidFill>
                  <a:schemeClr val="bg1"/>
                </a:solidFill>
              </a:rPr>
              <a:t>Webmaster</a:t>
            </a:r>
          </a:p>
        </p:txBody>
      </p:sp>
      <p:sp>
        <p:nvSpPr>
          <p:cNvPr id="21537" name="TextBox 26"/>
          <p:cNvSpPr txBox="1">
            <a:spLocks noChangeArrowheads="1"/>
          </p:cNvSpPr>
          <p:nvPr/>
        </p:nvSpPr>
        <p:spPr bwMode="auto">
          <a:xfrm>
            <a:off x="6727825" y="4330700"/>
            <a:ext cx="901700" cy="517525"/>
          </a:xfrm>
          <a:prstGeom prst="rect">
            <a:avLst/>
          </a:prstGeom>
          <a:noFill/>
          <a:ln w="9525">
            <a:noFill/>
            <a:miter lim="800000"/>
            <a:headEnd/>
            <a:tailEnd/>
          </a:ln>
        </p:spPr>
        <p:txBody>
          <a:bodyPr wrap="none">
            <a:spAutoFit/>
          </a:bodyPr>
          <a:lstStyle/>
          <a:p>
            <a:pPr algn="ctr"/>
            <a:r>
              <a:rPr lang="en-US" sz="1400" b="1">
                <a:solidFill>
                  <a:schemeClr val="bg1"/>
                </a:solidFill>
              </a:rPr>
              <a:t>Formal </a:t>
            </a:r>
          </a:p>
          <a:p>
            <a:pPr algn="ctr"/>
            <a:r>
              <a:rPr lang="en-US" sz="1400" b="1">
                <a:solidFill>
                  <a:schemeClr val="bg1"/>
                </a:solidFill>
              </a:rPr>
              <a:t>Liaisons</a:t>
            </a:r>
          </a:p>
        </p:txBody>
      </p:sp>
      <p:sp>
        <p:nvSpPr>
          <p:cNvPr id="21538" name="TextBox 27"/>
          <p:cNvSpPr txBox="1">
            <a:spLocks noChangeArrowheads="1"/>
          </p:cNvSpPr>
          <p:nvPr/>
        </p:nvSpPr>
        <p:spPr bwMode="auto">
          <a:xfrm>
            <a:off x="6721475" y="5010150"/>
            <a:ext cx="901700" cy="517525"/>
          </a:xfrm>
          <a:prstGeom prst="rect">
            <a:avLst/>
          </a:prstGeom>
          <a:noFill/>
          <a:ln w="9525">
            <a:noFill/>
            <a:miter lim="800000"/>
            <a:headEnd/>
            <a:tailEnd/>
          </a:ln>
        </p:spPr>
        <p:txBody>
          <a:bodyPr wrap="none">
            <a:spAutoFit/>
          </a:bodyPr>
          <a:lstStyle/>
          <a:p>
            <a:pPr algn="ctr"/>
            <a:r>
              <a:rPr lang="en-US" sz="1400" b="1">
                <a:solidFill>
                  <a:schemeClr val="bg1"/>
                </a:solidFill>
              </a:rPr>
              <a:t>Informal</a:t>
            </a:r>
          </a:p>
          <a:p>
            <a:pPr algn="ctr"/>
            <a:r>
              <a:rPr lang="en-US" sz="1400" b="1">
                <a:solidFill>
                  <a:schemeClr val="bg1"/>
                </a:solidFill>
              </a:rPr>
              <a:t>Liaisons</a:t>
            </a:r>
          </a:p>
        </p:txBody>
      </p:sp>
      <p:sp>
        <p:nvSpPr>
          <p:cNvPr id="21539" name="TextBox 28"/>
          <p:cNvSpPr txBox="1">
            <a:spLocks noChangeArrowheads="1"/>
          </p:cNvSpPr>
          <p:nvPr/>
        </p:nvSpPr>
        <p:spPr bwMode="auto">
          <a:xfrm>
            <a:off x="2890838" y="4038600"/>
            <a:ext cx="3287712" cy="942975"/>
          </a:xfrm>
          <a:prstGeom prst="rect">
            <a:avLst/>
          </a:prstGeom>
          <a:noFill/>
          <a:ln w="9525">
            <a:noFill/>
            <a:miter lim="800000"/>
            <a:headEnd/>
            <a:tailEnd/>
          </a:ln>
        </p:spPr>
        <p:txBody>
          <a:bodyPr wrap="none">
            <a:spAutoFit/>
          </a:bodyPr>
          <a:lstStyle/>
          <a:p>
            <a:pPr algn="ctr"/>
            <a:r>
              <a:rPr lang="en-US" sz="1400" b="1" u="sng" dirty="0">
                <a:solidFill>
                  <a:schemeClr val="bg1"/>
                </a:solidFill>
              </a:rPr>
              <a:t>TC Members</a:t>
            </a:r>
          </a:p>
          <a:p>
            <a:pPr algn="ctr"/>
            <a:r>
              <a:rPr lang="en-US" sz="1400" b="1" dirty="0">
                <a:solidFill>
                  <a:schemeClr val="bg1"/>
                </a:solidFill>
              </a:rPr>
              <a:t>Voting Members</a:t>
            </a:r>
          </a:p>
          <a:p>
            <a:pPr algn="ctr"/>
            <a:r>
              <a:rPr lang="en-US" sz="1400" b="1" dirty="0">
                <a:solidFill>
                  <a:schemeClr val="bg1"/>
                </a:solidFill>
              </a:rPr>
              <a:t>Corresponding Members</a:t>
            </a:r>
          </a:p>
          <a:p>
            <a:pPr algn="ctr"/>
            <a:r>
              <a:rPr lang="en-US" sz="1400" b="1" dirty="0">
                <a:solidFill>
                  <a:schemeClr val="bg1"/>
                </a:solidFill>
              </a:rPr>
              <a:t>Provisional Corresponding Members</a:t>
            </a:r>
          </a:p>
        </p:txBody>
      </p:sp>
      <p:cxnSp>
        <p:nvCxnSpPr>
          <p:cNvPr id="17" name="Straight Connector 16"/>
          <p:cNvCxnSpPr/>
          <p:nvPr/>
        </p:nvCxnSpPr>
        <p:spPr>
          <a:xfrm>
            <a:off x="4535488" y="1905000"/>
            <a:ext cx="0" cy="1428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267325" y="2286000"/>
            <a:ext cx="2667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373813" y="2286000"/>
            <a:ext cx="0" cy="4286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924800" y="2286000"/>
            <a:ext cx="0" cy="43656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545" name="TextBox 52"/>
          <p:cNvSpPr txBox="1">
            <a:spLocks noChangeArrowheads="1"/>
          </p:cNvSpPr>
          <p:nvPr/>
        </p:nvSpPr>
        <p:spPr bwMode="auto">
          <a:xfrm>
            <a:off x="6477000" y="1981200"/>
            <a:ext cx="854075" cy="304800"/>
          </a:xfrm>
          <a:prstGeom prst="rect">
            <a:avLst/>
          </a:prstGeom>
          <a:noFill/>
          <a:ln w="9525">
            <a:noFill/>
            <a:miter lim="800000"/>
            <a:headEnd/>
            <a:tailEnd/>
          </a:ln>
        </p:spPr>
        <p:txBody>
          <a:bodyPr wrap="none">
            <a:spAutoFit/>
          </a:bodyPr>
          <a:lstStyle/>
          <a:p>
            <a:pPr algn="ctr"/>
            <a:r>
              <a:rPr lang="en-US" sz="1400" b="1">
                <a:solidFill>
                  <a:schemeClr val="bg1"/>
                </a:solidFill>
              </a:rPr>
              <a:t>Officers</a:t>
            </a:r>
          </a:p>
        </p:txBody>
      </p:sp>
      <p:cxnSp>
        <p:nvCxnSpPr>
          <p:cNvPr id="18" name="Straight Connector 47"/>
          <p:cNvCxnSpPr/>
          <p:nvPr/>
        </p:nvCxnSpPr>
        <p:spPr>
          <a:xfrm flipV="1">
            <a:off x="2362200" y="4572000"/>
            <a:ext cx="5715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547" name="TextBox 52"/>
          <p:cNvSpPr txBox="1">
            <a:spLocks noChangeArrowheads="1"/>
          </p:cNvSpPr>
          <p:nvPr/>
        </p:nvSpPr>
        <p:spPr bwMode="auto">
          <a:xfrm>
            <a:off x="892175" y="2743200"/>
            <a:ext cx="1504950" cy="304800"/>
          </a:xfrm>
          <a:prstGeom prst="rect">
            <a:avLst/>
          </a:prstGeom>
          <a:noFill/>
          <a:ln w="9525">
            <a:noFill/>
            <a:miter lim="800000"/>
            <a:headEnd/>
            <a:tailEnd/>
          </a:ln>
        </p:spPr>
        <p:txBody>
          <a:bodyPr wrap="none">
            <a:spAutoFit/>
          </a:bodyPr>
          <a:lstStyle/>
          <a:p>
            <a:pPr algn="ctr"/>
            <a:r>
              <a:rPr lang="en-US" sz="1400" b="1" dirty="0">
                <a:solidFill>
                  <a:schemeClr val="bg1"/>
                </a:solidFill>
              </a:rPr>
              <a:t>Subcommittees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09600" y="2209800"/>
            <a:ext cx="8153400" cy="4267200"/>
          </a:xfrm>
        </p:spPr>
        <p:txBody>
          <a:bodyPr wrap="square" lIns="92075" tIns="46038" rIns="92075" bIns="46038" numCol="1" anchor="t" anchorCtr="0" compatLnSpc="1">
            <a:prstTxWarp prst="textNoShape">
              <a:avLst/>
            </a:prstTxWarp>
          </a:bodyPr>
          <a:lstStyle/>
          <a:p>
            <a:pPr>
              <a:lnSpc>
                <a:spcPct val="90000"/>
              </a:lnSpc>
              <a:defRPr/>
            </a:pPr>
            <a:r>
              <a:rPr lang="en-US" dirty="0" smtClean="0">
                <a:latin typeface="Helvetica" pitchFamily="34" charset="0"/>
                <a:cs typeface="Helvetica" pitchFamily="34" charset="0"/>
              </a:rPr>
              <a:t>Members represent diverse backgrounds:</a:t>
            </a:r>
          </a:p>
          <a:p>
            <a:pPr lvl="1">
              <a:lnSpc>
                <a:spcPct val="90000"/>
              </a:lnSpc>
              <a:defRPr/>
            </a:pPr>
            <a:r>
              <a:rPr lang="en-US" dirty="0" smtClean="0">
                <a:latin typeface="Helvetica" pitchFamily="34" charset="0"/>
                <a:cs typeface="Helvetica" pitchFamily="34" charset="0"/>
              </a:rPr>
              <a:t>manufacturers</a:t>
            </a:r>
          </a:p>
          <a:p>
            <a:pPr lvl="1">
              <a:lnSpc>
                <a:spcPct val="90000"/>
              </a:lnSpc>
              <a:defRPr/>
            </a:pPr>
            <a:r>
              <a:rPr lang="en-US" dirty="0" smtClean="0">
                <a:latin typeface="Helvetica" pitchFamily="34" charset="0"/>
                <a:cs typeface="Helvetica" pitchFamily="34" charset="0"/>
              </a:rPr>
              <a:t>consultants</a:t>
            </a:r>
          </a:p>
          <a:p>
            <a:pPr lvl="1">
              <a:lnSpc>
                <a:spcPct val="90000"/>
              </a:lnSpc>
              <a:defRPr/>
            </a:pPr>
            <a:r>
              <a:rPr lang="en-US" dirty="0" smtClean="0">
                <a:latin typeface="Helvetica" pitchFamily="34" charset="0"/>
                <a:cs typeface="Helvetica" pitchFamily="34" charset="0"/>
              </a:rPr>
              <a:t>researchers</a:t>
            </a:r>
          </a:p>
          <a:p>
            <a:pPr lvl="1">
              <a:lnSpc>
                <a:spcPct val="90000"/>
              </a:lnSpc>
              <a:defRPr/>
            </a:pPr>
            <a:r>
              <a:rPr lang="en-US" dirty="0" smtClean="0">
                <a:latin typeface="Helvetica" pitchFamily="34" charset="0"/>
                <a:cs typeface="Helvetica" pitchFamily="34" charset="0"/>
              </a:rPr>
              <a:t>universities</a:t>
            </a:r>
          </a:p>
          <a:p>
            <a:pPr lvl="1">
              <a:lnSpc>
                <a:spcPct val="90000"/>
              </a:lnSpc>
              <a:defRPr/>
            </a:pPr>
            <a:r>
              <a:rPr lang="en-US" dirty="0" smtClean="0">
                <a:latin typeface="Helvetica" pitchFamily="34" charset="0"/>
                <a:cs typeface="Helvetica" pitchFamily="34" charset="0"/>
              </a:rPr>
              <a:t>utilities</a:t>
            </a:r>
          </a:p>
          <a:p>
            <a:pPr lvl="1">
              <a:lnSpc>
                <a:spcPct val="90000"/>
              </a:lnSpc>
              <a:defRPr/>
            </a:pPr>
            <a:r>
              <a:rPr lang="en-US" dirty="0" smtClean="0">
                <a:latin typeface="Helvetica" pitchFamily="34" charset="0"/>
                <a:cs typeface="Helvetica" pitchFamily="34" charset="0"/>
              </a:rPr>
              <a:t>regulators</a:t>
            </a:r>
          </a:p>
          <a:p>
            <a:pPr lvl="1">
              <a:lnSpc>
                <a:spcPct val="90000"/>
              </a:lnSpc>
              <a:defRPr/>
            </a:pPr>
            <a:r>
              <a:rPr lang="en-US" dirty="0" smtClean="0">
                <a:latin typeface="Helvetica" pitchFamily="34" charset="0"/>
                <a:cs typeface="Helvetica" pitchFamily="34" charset="0"/>
              </a:rPr>
              <a:t>contractors</a:t>
            </a:r>
          </a:p>
          <a:p>
            <a:pPr lvl="1">
              <a:lnSpc>
                <a:spcPct val="90000"/>
              </a:lnSpc>
              <a:defRPr/>
            </a:pPr>
            <a:r>
              <a:rPr lang="en-US" dirty="0" smtClean="0">
                <a:latin typeface="Helvetica" pitchFamily="34" charset="0"/>
                <a:cs typeface="Helvetica" pitchFamily="34" charset="0"/>
              </a:rPr>
              <a:t>government</a:t>
            </a:r>
          </a:p>
          <a:p>
            <a:pPr lvl="1">
              <a:lnSpc>
                <a:spcPct val="90000"/>
              </a:lnSpc>
              <a:defRPr/>
            </a:pPr>
            <a:r>
              <a:rPr lang="en-US" dirty="0" smtClean="0">
                <a:latin typeface="Helvetica" pitchFamily="34" charset="0"/>
                <a:cs typeface="Helvetica" pitchFamily="34" charset="0"/>
              </a:rPr>
              <a:t>others</a:t>
            </a:r>
          </a:p>
        </p:txBody>
      </p:sp>
      <p:sp>
        <p:nvSpPr>
          <p:cNvPr id="7173" name="Rectangle 5"/>
          <p:cNvSpPr>
            <a:spLocks noChangeArrowheads="1"/>
          </p:cNvSpPr>
          <p:nvPr/>
        </p:nvSpPr>
        <p:spPr bwMode="auto">
          <a:xfrm>
            <a:off x="838200" y="1525588"/>
            <a:ext cx="6237605" cy="646331"/>
          </a:xfrm>
          <a:prstGeom prst="rect">
            <a:avLst/>
          </a:prstGeom>
          <a:noFill/>
          <a:ln w="12700" cap="sq">
            <a:noFill/>
            <a:miter lim="800000"/>
            <a:headEnd type="none" w="sm" len="sm"/>
            <a:tailEnd type="none" w="sm" len="sm"/>
          </a:ln>
        </p:spPr>
        <p:txBody>
          <a:bodyPr wrap="none">
            <a:spAutoFit/>
          </a:bodyPr>
          <a:lstStyle/>
          <a:p>
            <a:r>
              <a:rPr lang="en-US" sz="3600" b="1" dirty="0">
                <a:solidFill>
                  <a:schemeClr val="bg1"/>
                </a:solidFill>
              </a:rPr>
              <a:t>All members </a:t>
            </a:r>
            <a:r>
              <a:rPr lang="en-US" sz="3600" b="1" dirty="0" smtClean="0">
                <a:solidFill>
                  <a:schemeClr val="bg1"/>
                </a:solidFill>
              </a:rPr>
              <a:t>are volunteers</a:t>
            </a:r>
            <a:endParaRPr lang="en-US" sz="3600" b="1" dirty="0">
              <a:solidFill>
                <a:schemeClr val="bg1"/>
              </a:solidFill>
            </a:endParaRPr>
          </a:p>
        </p:txBody>
      </p:sp>
      <p:sp>
        <p:nvSpPr>
          <p:cNvPr id="7" name="Rectangle 2"/>
          <p:cNvSpPr txBox="1">
            <a:spLocks noChangeArrowheads="1"/>
          </p:cNvSpPr>
          <p:nvPr/>
        </p:nvSpPr>
        <p:spPr bwMode="auto">
          <a:xfrm>
            <a:off x="1066800" y="76200"/>
            <a:ext cx="76200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457200" rtl="0" eaLnBrk="0" fontAlgn="base" hangingPunct="0">
              <a:spcBef>
                <a:spcPct val="0"/>
              </a:spcBef>
              <a:spcAft>
                <a:spcPct val="0"/>
              </a:spcAft>
              <a:defRPr sz="3200" kern="1200">
                <a:solidFill>
                  <a:srgbClr val="B4FF46"/>
                </a:solidFill>
                <a:latin typeface="Helvetica"/>
                <a:ea typeface="Helvetica" pitchFamily="34" charset="0"/>
                <a:cs typeface="Helvetica"/>
              </a:defRPr>
            </a:lvl1pPr>
            <a:lvl2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2pPr>
            <a:lvl3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3pPr>
            <a:lvl4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4pPr>
            <a:lvl5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5pPr>
            <a:lvl6pPr marL="4572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6pPr>
            <a:lvl7pPr marL="9144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7pPr>
            <a:lvl8pPr marL="13716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8pPr>
            <a:lvl9pPr marL="18288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9pPr>
          </a:lstStyle>
          <a:p>
            <a:r>
              <a:rPr lang="en-US" sz="3600" b="1" dirty="0">
                <a:latin typeface="Helvetica" pitchFamily="34" charset="0"/>
                <a:cs typeface="Helvetica" pitchFamily="34" charset="0"/>
              </a:rPr>
              <a:t>Who is on a TC?</a:t>
            </a:r>
            <a:endParaRPr lang="en-US" sz="3600" b="1" dirty="0" smtClean="0">
              <a:latin typeface="Helvetica" pitchFamily="34" charset="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slide(fromBottom)">
                                      <p:cBhvr>
                                        <p:cTn id="11" dur="500"/>
                                        <p:tgtEl>
                                          <p:spTgt spid="71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Effect transition="in" filter="slide(fromBottom)">
                                      <p:cBhvr>
                                        <p:cTn id="16" dur="500"/>
                                        <p:tgtEl>
                                          <p:spTgt spid="71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slide(fromBottom)">
                                      <p:cBhvr>
                                        <p:cTn id="21" dur="500"/>
                                        <p:tgtEl>
                                          <p:spTgt spid="717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slide(fromBottom)">
                                      <p:cBhvr>
                                        <p:cTn id="26" dur="500"/>
                                        <p:tgtEl>
                                          <p:spTgt spid="717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slide(fromBottom)">
                                      <p:cBhvr>
                                        <p:cTn id="31" dur="500"/>
                                        <p:tgtEl>
                                          <p:spTgt spid="717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7171">
                                            <p:txEl>
                                              <p:pRg st="5" end="5"/>
                                            </p:txEl>
                                          </p:spTgt>
                                        </p:tgtEl>
                                        <p:attrNameLst>
                                          <p:attrName>style.visibility</p:attrName>
                                        </p:attrNameLst>
                                      </p:cBhvr>
                                      <p:to>
                                        <p:strVal val="visible"/>
                                      </p:to>
                                    </p:set>
                                    <p:animEffect transition="in" filter="slide(fromBottom)">
                                      <p:cBhvr>
                                        <p:cTn id="36" dur="500"/>
                                        <p:tgtEl>
                                          <p:spTgt spid="717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7171">
                                            <p:txEl>
                                              <p:pRg st="6" end="6"/>
                                            </p:txEl>
                                          </p:spTgt>
                                        </p:tgtEl>
                                        <p:attrNameLst>
                                          <p:attrName>style.visibility</p:attrName>
                                        </p:attrNameLst>
                                      </p:cBhvr>
                                      <p:to>
                                        <p:strVal val="visible"/>
                                      </p:to>
                                    </p:set>
                                    <p:animEffect transition="in" filter="slide(fromBottom)">
                                      <p:cBhvr>
                                        <p:cTn id="41" dur="500"/>
                                        <p:tgtEl>
                                          <p:spTgt spid="717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7171">
                                            <p:txEl>
                                              <p:pRg st="7" end="7"/>
                                            </p:txEl>
                                          </p:spTgt>
                                        </p:tgtEl>
                                        <p:attrNameLst>
                                          <p:attrName>style.visibility</p:attrName>
                                        </p:attrNameLst>
                                      </p:cBhvr>
                                      <p:to>
                                        <p:strVal val="visible"/>
                                      </p:to>
                                    </p:set>
                                    <p:animEffect transition="in" filter="slide(fromBottom)">
                                      <p:cBhvr>
                                        <p:cTn id="46" dur="500"/>
                                        <p:tgtEl>
                                          <p:spTgt spid="7171">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7171">
                                            <p:txEl>
                                              <p:pRg st="8" end="8"/>
                                            </p:txEl>
                                          </p:spTgt>
                                        </p:tgtEl>
                                        <p:attrNameLst>
                                          <p:attrName>style.visibility</p:attrName>
                                        </p:attrNameLst>
                                      </p:cBhvr>
                                      <p:to>
                                        <p:strVal val="visible"/>
                                      </p:to>
                                    </p:set>
                                    <p:animEffect transition="in" filter="slide(fromBottom)">
                                      <p:cBhvr>
                                        <p:cTn id="51" dur="500"/>
                                        <p:tgtEl>
                                          <p:spTgt spid="7171">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7171">
                                            <p:txEl>
                                              <p:pRg st="9" end="9"/>
                                            </p:txEl>
                                          </p:spTgt>
                                        </p:tgtEl>
                                        <p:attrNameLst>
                                          <p:attrName>style.visibility</p:attrName>
                                        </p:attrNameLst>
                                      </p:cBhvr>
                                      <p:to>
                                        <p:strVal val="visible"/>
                                      </p:to>
                                    </p:set>
                                    <p:animEffect transition="in" filter="slide(fromBottom)">
                                      <p:cBhvr>
                                        <p:cTn id="56"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371600" y="1828800"/>
            <a:ext cx="7086600" cy="4191000"/>
          </a:xfrm>
        </p:spPr>
        <p:txBody>
          <a:bodyPr wrap="square" numCol="1" anchor="t" anchorCtr="0" compatLnSpc="1">
            <a:prstTxWarp prst="textNoShape">
              <a:avLst/>
            </a:prstTxWarp>
          </a:bodyPr>
          <a:lstStyle/>
          <a:p>
            <a:pPr>
              <a:defRPr/>
            </a:pPr>
            <a:r>
              <a:rPr lang="en-US" dirty="0" smtClean="0">
                <a:latin typeface="Helvetica" pitchFamily="2" charset="0"/>
                <a:cs typeface="Helvetica" pitchFamily="2" charset="0"/>
              </a:rPr>
              <a:t>Research</a:t>
            </a:r>
          </a:p>
          <a:p>
            <a:pPr>
              <a:defRPr/>
            </a:pPr>
            <a:r>
              <a:rPr lang="en-US" dirty="0" smtClean="0">
                <a:latin typeface="Helvetica" pitchFamily="2" charset="0"/>
                <a:cs typeface="Helvetica" pitchFamily="2" charset="0"/>
              </a:rPr>
              <a:t>Standards</a:t>
            </a:r>
          </a:p>
          <a:p>
            <a:pPr>
              <a:defRPr/>
            </a:pPr>
            <a:r>
              <a:rPr lang="en-US" dirty="0" smtClean="0">
                <a:latin typeface="Helvetica" pitchFamily="2" charset="0"/>
                <a:cs typeface="Helvetica" pitchFamily="2" charset="0"/>
              </a:rPr>
              <a:t>Handbooks</a:t>
            </a:r>
          </a:p>
          <a:p>
            <a:pPr>
              <a:defRPr/>
            </a:pPr>
            <a:r>
              <a:rPr lang="en-US" dirty="0" smtClean="0">
                <a:latin typeface="Helvetica" pitchFamily="2" charset="0"/>
                <a:cs typeface="Helvetica" pitchFamily="2" charset="0"/>
              </a:rPr>
              <a:t>Programs </a:t>
            </a:r>
            <a:endParaRPr lang="en-US" dirty="0">
              <a:latin typeface="Helvetica" pitchFamily="2" charset="0"/>
              <a:cs typeface="Helvetica" pitchFamily="2" charset="0"/>
            </a:endParaRPr>
          </a:p>
          <a:p>
            <a:pPr>
              <a:defRPr/>
            </a:pPr>
            <a:r>
              <a:rPr lang="en-US" dirty="0" smtClean="0">
                <a:latin typeface="Helvetica" pitchFamily="2" charset="0"/>
                <a:cs typeface="Helvetica" pitchFamily="2" charset="0"/>
              </a:rPr>
              <a:t>Other</a:t>
            </a:r>
            <a:r>
              <a:rPr lang="en-US" dirty="0" smtClean="0">
                <a:solidFill>
                  <a:schemeClr val="accent2"/>
                </a:solidFill>
                <a:latin typeface="Helvetica" pitchFamily="2" charset="0"/>
                <a:cs typeface="Helvetica" pitchFamily="2" charset="0"/>
              </a:rPr>
              <a:t> </a:t>
            </a:r>
            <a:r>
              <a:rPr lang="en-US" dirty="0" smtClean="0">
                <a:latin typeface="Helvetica" pitchFamily="2" charset="0"/>
                <a:cs typeface="Helvetica" pitchFamily="2" charset="0"/>
              </a:rPr>
              <a:t>Technical Activities such as paper reviews</a:t>
            </a:r>
          </a:p>
          <a:p>
            <a:pPr>
              <a:defRPr/>
            </a:pPr>
            <a:endParaRPr lang="en-US" dirty="0" smtClean="0">
              <a:latin typeface="Helvetica" pitchFamily="2" charset="0"/>
              <a:cs typeface="Helvetica" pitchFamily="2" charset="0"/>
            </a:endParaRPr>
          </a:p>
        </p:txBody>
      </p:sp>
      <p:sp>
        <p:nvSpPr>
          <p:cNvPr id="4" name="Rectangle 2"/>
          <p:cNvSpPr txBox="1">
            <a:spLocks noChangeArrowheads="1"/>
          </p:cNvSpPr>
          <p:nvPr/>
        </p:nvSpPr>
        <p:spPr bwMode="auto">
          <a:xfrm>
            <a:off x="1066800" y="76200"/>
            <a:ext cx="76200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457200" rtl="0" eaLnBrk="0" fontAlgn="base" hangingPunct="0">
              <a:spcBef>
                <a:spcPct val="0"/>
              </a:spcBef>
              <a:spcAft>
                <a:spcPct val="0"/>
              </a:spcAft>
              <a:defRPr sz="3200" kern="1200">
                <a:solidFill>
                  <a:srgbClr val="B4FF46"/>
                </a:solidFill>
                <a:latin typeface="Helvetica"/>
                <a:ea typeface="Helvetica" pitchFamily="34" charset="0"/>
                <a:cs typeface="Helvetica"/>
              </a:defRPr>
            </a:lvl1pPr>
            <a:lvl2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2pPr>
            <a:lvl3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3pPr>
            <a:lvl4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4pPr>
            <a:lvl5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5pPr>
            <a:lvl6pPr marL="4572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6pPr>
            <a:lvl7pPr marL="9144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7pPr>
            <a:lvl8pPr marL="13716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8pPr>
            <a:lvl9pPr marL="18288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9pPr>
          </a:lstStyle>
          <a:p>
            <a:r>
              <a:rPr lang="en-US" sz="3600" b="1" dirty="0">
                <a:latin typeface="Helvetica" pitchFamily="34" charset="0"/>
                <a:cs typeface="Helvetica" pitchFamily="34" charset="0"/>
              </a:rPr>
              <a:t>TCs Participate in </a:t>
            </a:r>
            <a:r>
              <a:rPr lang="en-US" sz="3600" b="1" dirty="0" smtClean="0">
                <a:latin typeface="Helvetica" pitchFamily="34" charset="0"/>
                <a:cs typeface="Helvetica" pitchFamily="34" charset="0"/>
              </a:rPr>
              <a:t>5 Key </a:t>
            </a:r>
          </a:p>
          <a:p>
            <a:r>
              <a:rPr lang="en-US" sz="3600" b="1" dirty="0" smtClean="0">
                <a:latin typeface="Helvetica" pitchFamily="34" charset="0"/>
                <a:cs typeface="Helvetica" pitchFamily="34" charset="0"/>
              </a:rPr>
              <a:t>Areas of </a:t>
            </a:r>
            <a:r>
              <a:rPr lang="en-US" sz="3600" b="1" dirty="0">
                <a:latin typeface="Helvetica" pitchFamily="34" charset="0"/>
                <a:cs typeface="Helvetica" pitchFamily="34" charset="0"/>
              </a:rPr>
              <a:t>the Society</a:t>
            </a:r>
            <a:endParaRPr lang="en-US" sz="3600" b="1" dirty="0" smtClean="0">
              <a:latin typeface="Helvetica" pitchFamily="34" charset="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81000" y="1524000"/>
            <a:ext cx="8610600" cy="4724400"/>
          </a:xfrm>
        </p:spPr>
        <p:txBody>
          <a:bodyPr wrap="square" lIns="92075" tIns="46038" rIns="92075" bIns="46038" numCol="1" anchor="t" anchorCtr="0" compatLnSpc="1">
            <a:prstTxWarp prst="textNoShape">
              <a:avLst/>
            </a:prstTxWarp>
          </a:bodyPr>
          <a:lstStyle/>
          <a:p>
            <a:pPr>
              <a:lnSpc>
                <a:spcPct val="90000"/>
              </a:lnSpc>
              <a:spcBef>
                <a:spcPct val="35000"/>
              </a:spcBef>
              <a:defRPr/>
            </a:pPr>
            <a:r>
              <a:rPr lang="en-US" sz="2600" dirty="0" smtClean="0">
                <a:latin typeface="Helvetica" pitchFamily="34" charset="0"/>
                <a:cs typeface="Helvetica" pitchFamily="34" charset="0"/>
              </a:rPr>
              <a:t>Check out the ASHRAE website for list of TCs</a:t>
            </a:r>
          </a:p>
          <a:p>
            <a:pPr lvl="1">
              <a:lnSpc>
                <a:spcPct val="90000"/>
              </a:lnSpc>
              <a:spcBef>
                <a:spcPct val="35000"/>
              </a:spcBef>
              <a:defRPr/>
            </a:pPr>
            <a:r>
              <a:rPr lang="en-US" dirty="0" smtClean="0">
                <a:latin typeface="Helvetica" pitchFamily="34" charset="0"/>
                <a:cs typeface="Helvetica" pitchFamily="34" charset="0"/>
              </a:rPr>
              <a:t>TC scopes posted</a:t>
            </a:r>
          </a:p>
          <a:p>
            <a:pPr lvl="1">
              <a:lnSpc>
                <a:spcPct val="90000"/>
              </a:lnSpc>
              <a:spcBef>
                <a:spcPct val="35000"/>
              </a:spcBef>
              <a:defRPr/>
            </a:pPr>
            <a:r>
              <a:rPr lang="en-US" dirty="0" smtClean="0">
                <a:latin typeface="Helvetica" pitchFamily="34" charset="0"/>
                <a:cs typeface="Helvetica" pitchFamily="34" charset="0"/>
              </a:rPr>
              <a:t>TC homepages</a:t>
            </a:r>
          </a:p>
          <a:p>
            <a:pPr lvl="1">
              <a:lnSpc>
                <a:spcPct val="90000"/>
              </a:lnSpc>
              <a:spcBef>
                <a:spcPct val="35000"/>
              </a:spcBef>
              <a:defRPr/>
            </a:pPr>
            <a:r>
              <a:rPr lang="en-US" dirty="0" smtClean="0">
                <a:latin typeface="Helvetica" pitchFamily="34" charset="0"/>
                <a:cs typeface="Helvetica" pitchFamily="34" charset="0"/>
              </a:rPr>
              <a:t>E-mail the chair about your interest</a:t>
            </a:r>
          </a:p>
          <a:p>
            <a:pPr lvl="1">
              <a:lnSpc>
                <a:spcPct val="90000"/>
              </a:lnSpc>
              <a:spcBef>
                <a:spcPct val="35000"/>
              </a:spcBef>
              <a:defRPr/>
            </a:pPr>
            <a:r>
              <a:rPr lang="en-US" dirty="0">
                <a:latin typeface="Helvetica" pitchFamily="34" charset="0"/>
                <a:cs typeface="Helvetica" pitchFamily="34" charset="0"/>
              </a:rPr>
              <a:t>A</a:t>
            </a:r>
            <a:r>
              <a:rPr lang="en-US" dirty="0" smtClean="0">
                <a:latin typeface="Helvetica" pitchFamily="34" charset="0"/>
                <a:cs typeface="Helvetica" pitchFamily="34" charset="0"/>
              </a:rPr>
              <a:t>pply for provisional corresponding membership directly on website</a:t>
            </a:r>
          </a:p>
          <a:p>
            <a:pPr>
              <a:lnSpc>
                <a:spcPct val="90000"/>
              </a:lnSpc>
              <a:spcBef>
                <a:spcPct val="45000"/>
              </a:spcBef>
              <a:defRPr/>
            </a:pPr>
            <a:r>
              <a:rPr lang="en-US" sz="2600" dirty="0" smtClean="0">
                <a:latin typeface="Helvetica" pitchFamily="34" charset="0"/>
                <a:cs typeface="Helvetica" pitchFamily="34" charset="0"/>
              </a:rPr>
              <a:t>Attend Society meeting</a:t>
            </a:r>
          </a:p>
          <a:p>
            <a:pPr lvl="1">
              <a:lnSpc>
                <a:spcPct val="90000"/>
              </a:lnSpc>
              <a:spcBef>
                <a:spcPct val="45000"/>
              </a:spcBef>
              <a:defRPr/>
            </a:pPr>
            <a:r>
              <a:rPr lang="en-US" dirty="0" smtClean="0">
                <a:latin typeface="Helvetica" pitchFamily="34" charset="0"/>
                <a:cs typeface="Helvetica" pitchFamily="34" charset="0"/>
              </a:rPr>
              <a:t>TCs meet at the Winter &amp; Annual meetings</a:t>
            </a:r>
          </a:p>
          <a:p>
            <a:pPr lvl="1">
              <a:lnSpc>
                <a:spcPct val="90000"/>
              </a:lnSpc>
              <a:spcBef>
                <a:spcPct val="45000"/>
              </a:spcBef>
              <a:defRPr/>
            </a:pPr>
            <a:r>
              <a:rPr lang="en-US" dirty="0" smtClean="0">
                <a:latin typeface="Helvetica" pitchFamily="34" charset="0"/>
                <a:cs typeface="Helvetica" pitchFamily="34" charset="0"/>
              </a:rPr>
              <a:t>All meetings are open to guests</a:t>
            </a:r>
          </a:p>
        </p:txBody>
      </p:sp>
      <p:sp>
        <p:nvSpPr>
          <p:cNvPr id="4" name="Rectangle 2"/>
          <p:cNvSpPr txBox="1">
            <a:spLocks noChangeArrowheads="1"/>
          </p:cNvSpPr>
          <p:nvPr/>
        </p:nvSpPr>
        <p:spPr bwMode="auto">
          <a:xfrm>
            <a:off x="1066800" y="76200"/>
            <a:ext cx="76200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457200" rtl="0" eaLnBrk="0" fontAlgn="base" hangingPunct="0">
              <a:spcBef>
                <a:spcPct val="0"/>
              </a:spcBef>
              <a:spcAft>
                <a:spcPct val="0"/>
              </a:spcAft>
              <a:defRPr sz="3200" kern="1200">
                <a:solidFill>
                  <a:srgbClr val="B4FF46"/>
                </a:solidFill>
                <a:latin typeface="Helvetica"/>
                <a:ea typeface="Helvetica" pitchFamily="34" charset="0"/>
                <a:cs typeface="Helvetica"/>
              </a:defRPr>
            </a:lvl1pPr>
            <a:lvl2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2pPr>
            <a:lvl3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3pPr>
            <a:lvl4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4pPr>
            <a:lvl5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5pPr>
            <a:lvl6pPr marL="4572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6pPr>
            <a:lvl7pPr marL="9144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7pPr>
            <a:lvl8pPr marL="13716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8pPr>
            <a:lvl9pPr marL="18288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9pPr>
          </a:lstStyle>
          <a:p>
            <a:endParaRPr lang="en-US" sz="3600" b="1" dirty="0" smtClean="0">
              <a:latin typeface="Helvetica" pitchFamily="34" charset="0"/>
              <a:cs typeface="Helvetica" pitchFamily="34" charset="0"/>
            </a:endParaRPr>
          </a:p>
          <a:p>
            <a:endParaRPr lang="en-US" sz="3600" b="1" dirty="0">
              <a:latin typeface="Helvetica" pitchFamily="34" charset="0"/>
              <a:cs typeface="Helvetica" pitchFamily="34" charset="0"/>
            </a:endParaRPr>
          </a:p>
          <a:p>
            <a:r>
              <a:rPr lang="en-US" sz="3600" b="1" dirty="0" smtClean="0">
                <a:latin typeface="Helvetica" pitchFamily="34" charset="0"/>
                <a:cs typeface="Helvetica" pitchFamily="34" charset="0"/>
              </a:rPr>
              <a:t>How </a:t>
            </a:r>
            <a:r>
              <a:rPr lang="en-US" sz="3600" b="1" dirty="0">
                <a:latin typeface="Helvetica" pitchFamily="34" charset="0"/>
                <a:cs typeface="Helvetica" pitchFamily="34" charset="0"/>
              </a:rPr>
              <a:t>to get involved in </a:t>
            </a:r>
            <a:r>
              <a:rPr lang="en-US" sz="3600" b="1" dirty="0" smtClean="0">
                <a:latin typeface="Helvetica" pitchFamily="34" charset="0"/>
                <a:cs typeface="Helvetica" pitchFamily="34" charset="0"/>
              </a:rPr>
              <a:t>TCs</a:t>
            </a:r>
            <a:endParaRPr lang="en-US" sz="3600" b="1" dirty="0" smtClean="0">
              <a:latin typeface="Helvetica" pitchFamily="34" charset="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lide(fromBottom)">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slide(fromBottom)">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slide(fromBottom)">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slide(fromBottom)">
                                      <p:cBhvr>
                                        <p:cTn id="42"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09600" y="1600200"/>
            <a:ext cx="8153400" cy="5029200"/>
          </a:xfrm>
        </p:spPr>
        <p:txBody>
          <a:bodyPr wrap="square" lIns="92075" tIns="46038" rIns="92075" bIns="46038" numCol="1" anchor="t" anchorCtr="0" compatLnSpc="1">
            <a:prstTxWarp prst="textNoShape">
              <a:avLst/>
            </a:prstTxWarp>
            <a:normAutofit/>
          </a:bodyPr>
          <a:lstStyle/>
          <a:p>
            <a:pPr>
              <a:lnSpc>
                <a:spcPct val="90000"/>
              </a:lnSpc>
              <a:defRPr/>
            </a:pPr>
            <a:r>
              <a:rPr lang="en-US" dirty="0" smtClean="0">
                <a:latin typeface="Helvetica" pitchFamily="34" charset="0"/>
                <a:cs typeface="Helvetica" pitchFamily="34" charset="0"/>
              </a:rPr>
              <a:t>Historically participation in-person </a:t>
            </a:r>
          </a:p>
          <a:p>
            <a:pPr>
              <a:lnSpc>
                <a:spcPct val="90000"/>
              </a:lnSpc>
              <a:defRPr/>
            </a:pPr>
            <a:r>
              <a:rPr lang="en-US" dirty="0" smtClean="0">
                <a:latin typeface="Helvetica" pitchFamily="34" charset="0"/>
                <a:cs typeface="Helvetica" pitchFamily="34" charset="0"/>
              </a:rPr>
              <a:t>Other options:</a:t>
            </a:r>
          </a:p>
          <a:p>
            <a:pPr lvl="1">
              <a:lnSpc>
                <a:spcPct val="90000"/>
              </a:lnSpc>
              <a:defRPr/>
            </a:pPr>
            <a:r>
              <a:rPr lang="en-US" dirty="0" smtClean="0">
                <a:latin typeface="Helvetica" pitchFamily="34" charset="0"/>
                <a:cs typeface="Helvetica" pitchFamily="34" charset="0"/>
              </a:rPr>
              <a:t>Corresponding Committee Member status</a:t>
            </a:r>
          </a:p>
          <a:p>
            <a:pPr lvl="1">
              <a:lnSpc>
                <a:spcPct val="90000"/>
              </a:lnSpc>
              <a:defRPr/>
            </a:pPr>
            <a:r>
              <a:rPr lang="en-US" dirty="0" smtClean="0">
                <a:latin typeface="Helvetica" pitchFamily="34" charset="0"/>
                <a:cs typeface="Helvetica" pitchFamily="34" charset="0"/>
              </a:rPr>
              <a:t>Provisional Corresponding Member status</a:t>
            </a:r>
          </a:p>
          <a:p>
            <a:pPr lvl="1">
              <a:lnSpc>
                <a:spcPct val="90000"/>
              </a:lnSpc>
              <a:defRPr/>
            </a:pPr>
            <a:r>
              <a:rPr lang="en-US" dirty="0" smtClean="0">
                <a:latin typeface="Helvetica" pitchFamily="34" charset="0"/>
                <a:cs typeface="Helvetica" pitchFamily="34" charset="0"/>
              </a:rPr>
              <a:t>Informal linkage to a committee</a:t>
            </a:r>
          </a:p>
          <a:p>
            <a:pPr lvl="2">
              <a:lnSpc>
                <a:spcPct val="90000"/>
              </a:lnSpc>
              <a:defRPr/>
            </a:pPr>
            <a:r>
              <a:rPr lang="en-US" sz="2400" dirty="0" smtClean="0">
                <a:latin typeface="Helvetica" pitchFamily="34" charset="0"/>
                <a:cs typeface="Helvetica" pitchFamily="34" charset="0"/>
              </a:rPr>
              <a:t>Submit program ideas to committee</a:t>
            </a:r>
          </a:p>
          <a:p>
            <a:pPr lvl="2">
              <a:lnSpc>
                <a:spcPct val="90000"/>
              </a:lnSpc>
              <a:defRPr/>
            </a:pPr>
            <a:r>
              <a:rPr lang="en-US" sz="2400" dirty="0" smtClean="0">
                <a:latin typeface="Helvetica" pitchFamily="34" charset="0"/>
                <a:cs typeface="Helvetica" pitchFamily="34" charset="0"/>
              </a:rPr>
              <a:t>Review handbook chapters for committee</a:t>
            </a:r>
          </a:p>
          <a:p>
            <a:pPr lvl="2">
              <a:lnSpc>
                <a:spcPct val="90000"/>
              </a:lnSpc>
              <a:defRPr/>
            </a:pPr>
            <a:r>
              <a:rPr lang="en-US" sz="2400" dirty="0" smtClean="0">
                <a:latin typeface="Helvetica" pitchFamily="34" charset="0"/>
                <a:cs typeface="Helvetica" pitchFamily="34" charset="0"/>
              </a:rPr>
              <a:t>Review papers for committee</a:t>
            </a:r>
          </a:p>
          <a:p>
            <a:pPr lvl="2">
              <a:lnSpc>
                <a:spcPct val="90000"/>
              </a:lnSpc>
              <a:defRPr/>
            </a:pPr>
            <a:r>
              <a:rPr lang="en-US" sz="2400" dirty="0" smtClean="0">
                <a:latin typeface="Helvetica" pitchFamily="34" charset="0"/>
                <a:cs typeface="Helvetica" pitchFamily="34" charset="0"/>
              </a:rPr>
              <a:t>Submit research ideas to committee</a:t>
            </a:r>
          </a:p>
          <a:p>
            <a:pPr lvl="2">
              <a:lnSpc>
                <a:spcPct val="90000"/>
              </a:lnSpc>
              <a:defRPr/>
            </a:pPr>
            <a:r>
              <a:rPr lang="en-US" sz="2400" dirty="0" smtClean="0">
                <a:latin typeface="Helvetica" pitchFamily="34" charset="0"/>
                <a:cs typeface="Helvetica" pitchFamily="34" charset="0"/>
              </a:rPr>
              <a:t>Provide webmaster services to committee</a:t>
            </a:r>
          </a:p>
          <a:p>
            <a:pPr lvl="2">
              <a:lnSpc>
                <a:spcPct val="90000"/>
              </a:lnSpc>
              <a:defRPr/>
            </a:pPr>
            <a:r>
              <a:rPr lang="en-US" sz="2400" dirty="0" smtClean="0">
                <a:latin typeface="Helvetica" pitchFamily="34" charset="0"/>
                <a:cs typeface="Helvetica" pitchFamily="34" charset="0"/>
              </a:rPr>
              <a:t>Other ….</a:t>
            </a:r>
          </a:p>
          <a:p>
            <a:pPr marL="457200" lvl="1" indent="0">
              <a:lnSpc>
                <a:spcPct val="90000"/>
              </a:lnSpc>
              <a:buNone/>
              <a:defRPr/>
            </a:pPr>
            <a:endParaRPr lang="en-US" dirty="0" smtClean="0">
              <a:latin typeface="Helvetica" pitchFamily="34" charset="0"/>
              <a:cs typeface="Helvetica" pitchFamily="34" charset="0"/>
            </a:endParaRPr>
          </a:p>
          <a:p>
            <a:pPr marL="457200" lvl="1" indent="0">
              <a:lnSpc>
                <a:spcPct val="90000"/>
              </a:lnSpc>
              <a:buNone/>
              <a:defRPr/>
            </a:pPr>
            <a:endParaRPr lang="en-US" dirty="0" smtClean="0">
              <a:latin typeface="Helvetica" pitchFamily="34" charset="0"/>
              <a:cs typeface="Helvetica" pitchFamily="34" charset="0"/>
            </a:endParaRPr>
          </a:p>
        </p:txBody>
      </p:sp>
      <p:sp>
        <p:nvSpPr>
          <p:cNvPr id="4" name="Rectangle 2"/>
          <p:cNvSpPr txBox="1">
            <a:spLocks noChangeArrowheads="1"/>
          </p:cNvSpPr>
          <p:nvPr/>
        </p:nvSpPr>
        <p:spPr bwMode="auto">
          <a:xfrm>
            <a:off x="1066800" y="76200"/>
            <a:ext cx="76200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457200" rtl="0" eaLnBrk="0" fontAlgn="base" hangingPunct="0">
              <a:spcBef>
                <a:spcPct val="0"/>
              </a:spcBef>
              <a:spcAft>
                <a:spcPct val="0"/>
              </a:spcAft>
              <a:defRPr sz="3200" kern="1200">
                <a:solidFill>
                  <a:srgbClr val="B4FF46"/>
                </a:solidFill>
                <a:latin typeface="Helvetica"/>
                <a:ea typeface="Helvetica" pitchFamily="34" charset="0"/>
                <a:cs typeface="Helvetica"/>
              </a:defRPr>
            </a:lvl1pPr>
            <a:lvl2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2pPr>
            <a:lvl3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3pPr>
            <a:lvl4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4pPr>
            <a:lvl5pPr algn="l" defTabSz="457200" rtl="0" eaLnBrk="0" fontAlgn="base" hangingPunct="0">
              <a:spcBef>
                <a:spcPct val="0"/>
              </a:spcBef>
              <a:spcAft>
                <a:spcPct val="0"/>
              </a:spcAft>
              <a:defRPr sz="3200">
                <a:solidFill>
                  <a:srgbClr val="B4FF46"/>
                </a:solidFill>
                <a:latin typeface="Helvetica" pitchFamily="34" charset="0"/>
                <a:ea typeface="Helvetica" pitchFamily="34" charset="0"/>
                <a:cs typeface="Helvetica" pitchFamily="34" charset="0"/>
              </a:defRPr>
            </a:lvl5pPr>
            <a:lvl6pPr marL="4572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6pPr>
            <a:lvl7pPr marL="9144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7pPr>
            <a:lvl8pPr marL="13716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8pPr>
            <a:lvl9pPr marL="1828800" algn="l" defTabSz="457200" rtl="0" fontAlgn="base">
              <a:spcBef>
                <a:spcPct val="0"/>
              </a:spcBef>
              <a:spcAft>
                <a:spcPct val="0"/>
              </a:spcAft>
              <a:defRPr sz="3200">
                <a:solidFill>
                  <a:srgbClr val="B4FF46"/>
                </a:solidFill>
                <a:latin typeface="Helvetica" pitchFamily="34" charset="0"/>
                <a:ea typeface="Helvetica" pitchFamily="34" charset="0"/>
                <a:cs typeface="Helvetica" pitchFamily="34" charset="0"/>
              </a:defRPr>
            </a:lvl9pPr>
          </a:lstStyle>
          <a:p>
            <a:r>
              <a:rPr lang="en-US" sz="3600" b="1" dirty="0">
                <a:latin typeface="Helvetica" pitchFamily="34" charset="0"/>
                <a:cs typeface="Helvetica" pitchFamily="34" charset="0"/>
              </a:rPr>
              <a:t>Opportunities for </a:t>
            </a:r>
            <a:endParaRPr lang="en-US" sz="3600" b="1" dirty="0" smtClean="0">
              <a:latin typeface="Helvetica" pitchFamily="34" charset="0"/>
              <a:cs typeface="Helvetica" pitchFamily="34" charset="0"/>
            </a:endParaRPr>
          </a:p>
          <a:p>
            <a:r>
              <a:rPr lang="en-US" sz="3600" b="1" dirty="0" smtClean="0">
                <a:latin typeface="Helvetica" pitchFamily="34" charset="0"/>
                <a:cs typeface="Helvetica" pitchFamily="34" charset="0"/>
              </a:rPr>
              <a:t>“</a:t>
            </a:r>
            <a:r>
              <a:rPr lang="en-US" sz="3600" b="1" dirty="0">
                <a:latin typeface="Helvetica" pitchFamily="34" charset="0"/>
                <a:cs typeface="Helvetica" pitchFamily="34" charset="0"/>
              </a:rPr>
              <a:t>Remote” Participation</a:t>
            </a:r>
            <a:endParaRPr lang="en-US" sz="3600" b="1" dirty="0" smtClean="0">
              <a:latin typeface="Helvetica" pitchFamily="34" charset="0"/>
              <a:cs typeface="Helvetica" pitchFamily="34" charset="0"/>
            </a:endParaRPr>
          </a:p>
        </p:txBody>
      </p:sp>
    </p:spTree>
    <p:extLst>
      <p:ext uri="{BB962C8B-B14F-4D97-AF65-F5344CB8AC3E}">
        <p14:creationId xmlns:p14="http://schemas.microsoft.com/office/powerpoint/2010/main" val="26492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Bottom)">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lide(fromBottom)">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lide(fromBottom)">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slide(fromBottom)">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slide(fromBottom)">
                                      <p:cBhvr>
                                        <p:cTn id="27" dur="500"/>
                                        <p:tgtEl>
                                          <p:spTgt spid="7171">
                                            <p:txEl>
                                              <p:pRg st="4" end="4"/>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7171">
                                            <p:txEl>
                                              <p:pRg st="5" end="5"/>
                                            </p:txEl>
                                          </p:spTgt>
                                        </p:tgtEl>
                                        <p:attrNameLst>
                                          <p:attrName>style.visibility</p:attrName>
                                        </p:attrNameLst>
                                      </p:cBhvr>
                                      <p:to>
                                        <p:strVal val="visible"/>
                                      </p:to>
                                    </p:set>
                                    <p:animEffect transition="in" filter="slide(fromBottom)">
                                      <p:cBhvr>
                                        <p:cTn id="30" dur="500"/>
                                        <p:tgtEl>
                                          <p:spTgt spid="7171">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Effect transition="in" filter="slide(fromBottom)">
                                      <p:cBhvr>
                                        <p:cTn id="33" dur="500"/>
                                        <p:tgtEl>
                                          <p:spTgt spid="7171">
                                            <p:txEl>
                                              <p:pRg st="6" end="6"/>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7171">
                                            <p:txEl>
                                              <p:pRg st="7" end="7"/>
                                            </p:txEl>
                                          </p:spTgt>
                                        </p:tgtEl>
                                        <p:attrNameLst>
                                          <p:attrName>style.visibility</p:attrName>
                                        </p:attrNameLst>
                                      </p:cBhvr>
                                      <p:to>
                                        <p:strVal val="visible"/>
                                      </p:to>
                                    </p:set>
                                    <p:animEffect transition="in" filter="slide(fromBottom)">
                                      <p:cBhvr>
                                        <p:cTn id="36" dur="500"/>
                                        <p:tgtEl>
                                          <p:spTgt spid="7171">
                                            <p:txEl>
                                              <p:pRg st="7" end="7"/>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animEffect transition="in" filter="slide(fromBottom)">
                                      <p:cBhvr>
                                        <p:cTn id="39" dur="500"/>
                                        <p:tgtEl>
                                          <p:spTgt spid="7171">
                                            <p:txEl>
                                              <p:pRg st="8" end="8"/>
                                            </p:txEl>
                                          </p:spTgt>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7171">
                                            <p:txEl>
                                              <p:pRg st="9" end="9"/>
                                            </p:txEl>
                                          </p:spTgt>
                                        </p:tgtEl>
                                        <p:attrNameLst>
                                          <p:attrName>style.visibility</p:attrName>
                                        </p:attrNameLst>
                                      </p:cBhvr>
                                      <p:to>
                                        <p:strVal val="visible"/>
                                      </p:to>
                                    </p:set>
                                    <p:animEffect transition="in" filter="slide(fromBottom)">
                                      <p:cBhvr>
                                        <p:cTn id="42" dur="500"/>
                                        <p:tgtEl>
                                          <p:spTgt spid="7171">
                                            <p:txEl>
                                              <p:pRg st="9" end="9"/>
                                            </p:tx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7171">
                                            <p:txEl>
                                              <p:pRg st="10" end="10"/>
                                            </p:txEl>
                                          </p:spTgt>
                                        </p:tgtEl>
                                        <p:attrNameLst>
                                          <p:attrName>style.visibility</p:attrName>
                                        </p:attrNameLst>
                                      </p:cBhvr>
                                      <p:to>
                                        <p:strVal val="visible"/>
                                      </p:to>
                                    </p:set>
                                    <p:animEffect transition="in" filter="slide(fromBottom)">
                                      <p:cBhvr>
                                        <p:cTn id="45"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1584</Words>
  <Application>Microsoft Office PowerPoint</Application>
  <PresentationFormat>On-screen Show (4:3)</PresentationFormat>
  <Paragraphs>143</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Wingdings</vt:lpstr>
      <vt:lpstr>Office Theme</vt:lpstr>
      <vt:lpstr>ASHRAE TCs</vt:lpstr>
      <vt:lpstr>ASHRAE Technical Committees (TCs)</vt:lpstr>
      <vt:lpstr>What is an ASHRAE Technical Committee (TC)?</vt:lpstr>
      <vt:lpstr>Sections</vt:lpstr>
      <vt:lpstr>How Does an ASHRAE  Technical Committee (TC)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Blount</dc:creator>
  <cp:lastModifiedBy>Julia</cp:lastModifiedBy>
  <cp:revision>110</cp:revision>
  <dcterms:created xsi:type="dcterms:W3CDTF">2011-12-07T19:09:13Z</dcterms:created>
  <dcterms:modified xsi:type="dcterms:W3CDTF">2016-03-25T21:26:14Z</dcterms:modified>
</cp:coreProperties>
</file>