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0" r:id="rId6"/>
    <p:sldMasterId id="2147483691" r:id="rId7"/>
    <p:sldMasterId id="2147483712" r:id="rId8"/>
  </p:sldMasterIdLst>
  <p:notesMasterIdLst>
    <p:notesMasterId r:id="rId30"/>
  </p:notesMasterIdLst>
  <p:sldIdLst>
    <p:sldId id="256" r:id="rId9"/>
    <p:sldId id="875" r:id="rId10"/>
    <p:sldId id="871" r:id="rId11"/>
    <p:sldId id="833" r:id="rId12"/>
    <p:sldId id="873" r:id="rId13"/>
    <p:sldId id="840" r:id="rId14"/>
    <p:sldId id="874" r:id="rId15"/>
    <p:sldId id="883" r:id="rId16"/>
    <p:sldId id="882" r:id="rId17"/>
    <p:sldId id="872" r:id="rId18"/>
    <p:sldId id="880" r:id="rId19"/>
    <p:sldId id="876" r:id="rId20"/>
    <p:sldId id="878" r:id="rId21"/>
    <p:sldId id="870" r:id="rId22"/>
    <p:sldId id="869" r:id="rId23"/>
    <p:sldId id="879" r:id="rId24"/>
    <p:sldId id="865" r:id="rId25"/>
    <p:sldId id="848" r:id="rId26"/>
    <p:sldId id="866" r:id="rId27"/>
    <p:sldId id="810" r:id="rId28"/>
    <p:sldId id="8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41B4E-5952-2D09-96CC-575C5D661217}" name="Yates, Alice" initials="YA" userId="S::ayates@ashrae.org::3bd25bc0-9cfc-4aae-a582-472232179b8b" providerId="AD"/>
  <p188:author id="{94DFAA84-A985-C7C9-F7C8-5A26596D6D08}" name="Owen, Mark" initials="OM" userId="S::mowen@ashrae.org::9c91b8c1-72ab-4ccb-ae30-ab82e95ad353" providerId="AD"/>
  <p188:author id="{949AA99C-2AF4-9163-85DE-09E1F2151628}" name="Abrams, Joyce" initials="AJ" userId="S::jabrams@ashrae.org::987fd9cc-8276-4fdc-8688-82c3e3d11beb" providerId="AD"/>
  <p188:author id="{7BB507D9-C531-DE8C-4D35-CBFE46A382FF}" name="McGee, Erin" initials="ME" userId="S::emcgee@ashrae.org::416c5890-f689-4ab0-bd71-1634136ef80c" providerId="AD"/>
  <p188:author id="{5753BDF5-572F-5B53-41C0-22E6158E48CA}" name="Wilson, Anne" initials="WA" userId="S::annewilson@ashrae.org::89b3bae2-90fb-43a3-a40c-f248f7c09f2c" providerId="AD"/>
  <p188:author id="{14EC71FF-90E3-11F3-B049-57FE89811659}" name="Buckley Washington, Karen" initials="BWK" userId="S::kbwashington@ashrae.org::afe4616f-e74a-4bf9-a689-fb30896868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son, Anne" initials="WA" lastIdx="27" clrIdx="0">
    <p:extLst>
      <p:ext uri="{19B8F6BF-5375-455C-9EA6-DF929625EA0E}">
        <p15:presenceInfo xmlns:p15="http://schemas.microsoft.com/office/powerpoint/2012/main" userId="S::annewilson@ashrae.org::89b3bae2-90fb-43a3-a40c-f248f7c09f2c" providerId="AD"/>
      </p:ext>
    </p:extLst>
  </p:cmAuthor>
  <p:cmAuthor id="2" name="Gupta, Vanita" initials="GV" lastIdx="11" clrIdx="1">
    <p:extLst>
      <p:ext uri="{19B8F6BF-5375-455C-9EA6-DF929625EA0E}">
        <p15:presenceInfo xmlns:p15="http://schemas.microsoft.com/office/powerpoint/2012/main" userId="S::vgupta@ashrae.org::5c99012d-6400-474d-904c-6207c3a54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49C"/>
    <a:srgbClr val="8EC540"/>
    <a:srgbClr val="06559D"/>
    <a:srgbClr val="FFFFFF"/>
    <a:srgbClr val="0099CC"/>
    <a:srgbClr val="FF00FF"/>
    <a:srgbClr val="006EB6"/>
    <a:srgbClr val="006699"/>
    <a:srgbClr val="C3E099"/>
    <a:srgbClr val="6F6B6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1" autoAdjust="0"/>
    <p:restoredTop sz="71792" autoAdjust="0"/>
  </p:normalViewPr>
  <p:slideViewPr>
    <p:cSldViewPr snapToGrid="0">
      <p:cViewPr varScale="1">
        <p:scale>
          <a:sx n="68" d="100"/>
          <a:sy n="68" d="100"/>
        </p:scale>
        <p:origin x="754" y="67"/>
      </p:cViewPr>
      <p:guideLst/>
    </p:cSldViewPr>
  </p:slideViewPr>
  <p:notesTextViewPr>
    <p:cViewPr>
      <p:scale>
        <a:sx n="1" d="1"/>
        <a:sy n="1" d="1"/>
      </p:scale>
      <p:origin x="0" y="0"/>
    </p:cViewPr>
  </p:notesTextViewPr>
  <p:sorterViewPr>
    <p:cViewPr>
      <p:scale>
        <a:sx n="100" d="100"/>
        <a:sy n="100" d="100"/>
      </p:scale>
      <p:origin x="0" y="-2493"/>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7T13:59:38.2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6037-CBA6-4FE3-AF75-4FA5951D1DA1}" type="datetimeFigureOut">
              <a:rPr lang="en-US"/>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82AF3-B4D1-4C1B-AC6D-4EAEA9DC7605}" type="slidenum">
              <a:rPr lang="en-US"/>
              <a:t>‹#›</a:t>
            </a:fld>
            <a:endParaRPr lang="en-US" dirty="0"/>
          </a:p>
        </p:txBody>
      </p:sp>
    </p:spTree>
    <p:extLst>
      <p:ext uri="{BB962C8B-B14F-4D97-AF65-F5344CB8AC3E}">
        <p14:creationId xmlns:p14="http://schemas.microsoft.com/office/powerpoint/2010/main" val="364818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publicrelations@ashrae.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000" dirty="0"/>
              <a:t>This presentation is intended to assist volunteers in their day to day operations by including resources created specific to ASHRAE volunteers. The information is organized based on the mega menus of the ashrae.org website, which you’ll see at the top of each slide.</a:t>
            </a:r>
          </a:p>
        </p:txBody>
      </p:sp>
      <p:sp>
        <p:nvSpPr>
          <p:cNvPr id="4" name="Slide Number Placeholder 3"/>
          <p:cNvSpPr>
            <a:spLocks noGrp="1"/>
          </p:cNvSpPr>
          <p:nvPr>
            <p:ph type="sldNum" sz="quarter" idx="5"/>
          </p:nvPr>
        </p:nvSpPr>
        <p:spPr/>
        <p:txBody>
          <a:bodyPr/>
          <a:lstStyle/>
          <a:p>
            <a:fld id="{EA382AF3-B4D1-4C1B-AC6D-4EAEA9DC7605}" type="slidenum">
              <a:rPr lang="en-US" smtClean="0"/>
              <a:t>1</a:t>
            </a:fld>
            <a:endParaRPr lang="en-US" dirty="0"/>
          </a:p>
        </p:txBody>
      </p:sp>
    </p:spTree>
    <p:extLst>
      <p:ext uri="{BB962C8B-B14F-4D97-AF65-F5344CB8AC3E}">
        <p14:creationId xmlns:p14="http://schemas.microsoft.com/office/powerpoint/2010/main" val="277274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11856-6F78-A19A-B4E3-4A9A8CB3B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BA108-88AF-7EB7-AA26-5900939245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E94546-6637-A66F-F24B-F0057685C11D}"/>
              </a:ext>
            </a:extLst>
          </p:cNvPr>
          <p:cNvSpPr>
            <a:spLocks noGrp="1"/>
          </p:cNvSpPr>
          <p:nvPr>
            <p:ph type="body" idx="1"/>
          </p:nvPr>
        </p:nvSpPr>
        <p:spPr/>
        <p:txBody>
          <a:bodyPr/>
          <a:lstStyle/>
          <a:p>
            <a:r>
              <a:rPr lang="en-US" b="0" i="0" dirty="0">
                <a:effectLst/>
                <a:latin typeface="akzidenz-grotesk"/>
              </a:rPr>
              <a:t>In the communities section of ashrae.org you’ll find all the tools you need to run a chapter. </a:t>
            </a:r>
          </a:p>
        </p:txBody>
      </p:sp>
      <p:sp>
        <p:nvSpPr>
          <p:cNvPr id="4" name="Slide Number Placeholder 3">
            <a:extLst>
              <a:ext uri="{FF2B5EF4-FFF2-40B4-BE49-F238E27FC236}">
                <a16:creationId xmlns:a16="http://schemas.microsoft.com/office/drawing/2014/main" id="{0472013B-4024-C857-73D7-51E5DE9140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F095-CFD3-24EA-0BD3-FE4401EB9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44C2E-52BE-9E34-5CB7-AAA25E58FB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4DB507-A56D-D91F-2A59-0D2BDB748723}"/>
              </a:ext>
            </a:extLst>
          </p:cNvPr>
          <p:cNvSpPr>
            <a:spLocks noGrp="1"/>
          </p:cNvSpPr>
          <p:nvPr>
            <p:ph type="body" idx="1"/>
          </p:nvPr>
        </p:nvSpPr>
        <p:spPr/>
        <p:txBody>
          <a:bodyPr/>
          <a:lstStyle/>
          <a:p>
            <a:r>
              <a:rPr lang="en-US" b="0" i="0" dirty="0">
                <a:effectLst/>
                <a:latin typeface="akzidenz-grotesk"/>
              </a:rPr>
              <a:t>Does anyone in your chapter have a great idea to improve your community? Check out the Presidential Initiative Challenge, an annual competitive fund for chapters organized by the YEA committee. </a:t>
            </a:r>
          </a:p>
        </p:txBody>
      </p:sp>
      <p:sp>
        <p:nvSpPr>
          <p:cNvPr id="4" name="Slide Number Placeholder 3">
            <a:extLst>
              <a:ext uri="{FF2B5EF4-FFF2-40B4-BE49-F238E27FC236}">
                <a16:creationId xmlns:a16="http://schemas.microsoft.com/office/drawing/2014/main" id="{D6339241-41A5-8BD0-8DD2-E3E788F64D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42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BD5E-3C3E-32DD-73EC-62DAB14EE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08F0D-FC45-4F4D-B0E5-38064DA61C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2DDEFC-6E2C-3F67-3914-96DB03E390A2}"/>
              </a:ext>
            </a:extLst>
          </p:cNvPr>
          <p:cNvSpPr>
            <a:spLocks noGrp="1"/>
          </p:cNvSpPr>
          <p:nvPr>
            <p:ph type="body" idx="1"/>
          </p:nvPr>
        </p:nvSpPr>
        <p:spPr/>
        <p:txBody>
          <a:bodyPr/>
          <a:lstStyle/>
          <a:p>
            <a:r>
              <a:rPr lang="en-US" b="0" i="0" dirty="0">
                <a:effectLst/>
                <a:latin typeface="akzidenz-grotesk"/>
              </a:rPr>
              <a:t>In the communities section of ashrae.org you will also find the various types of volunteer opportunities at the Society level. Just click on the ‘Volunteer’ header and find links to the different types of committees and how to join them. </a:t>
            </a:r>
          </a:p>
        </p:txBody>
      </p:sp>
      <p:sp>
        <p:nvSpPr>
          <p:cNvPr id="4" name="Slide Number Placeholder 3">
            <a:extLst>
              <a:ext uri="{FF2B5EF4-FFF2-40B4-BE49-F238E27FC236}">
                <a16:creationId xmlns:a16="http://schemas.microsoft.com/office/drawing/2014/main" id="{B46B2445-4D1C-0537-F2CB-D2C6723501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0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64B4A-7E53-2F4E-E161-728D13A9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575A3-A5F1-013A-A34E-E7BCD0DEEF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430818-E386-3E48-6650-5EFB4796136A}"/>
              </a:ext>
            </a:extLst>
          </p:cNvPr>
          <p:cNvSpPr>
            <a:spLocks noGrp="1"/>
          </p:cNvSpPr>
          <p:nvPr>
            <p:ph type="body" idx="1"/>
          </p:nvPr>
        </p:nvSpPr>
        <p:spPr/>
        <p:txBody>
          <a:bodyPr/>
          <a:lstStyle/>
          <a:p>
            <a:r>
              <a:rPr lang="en-US" b="0" i="0" dirty="0">
                <a:effectLst/>
                <a:latin typeface="akzidenz-grotesk"/>
              </a:rPr>
              <a:t>ASHRAE Society Scholarships has a new application deadline of April 1</a:t>
            </a:r>
            <a:r>
              <a:rPr lang="en-US" b="0" i="0" baseline="30000" dirty="0">
                <a:effectLst/>
                <a:latin typeface="akzidenz-grotesk"/>
              </a:rPr>
              <a:t>st</a:t>
            </a:r>
            <a:r>
              <a:rPr lang="en-US" b="0" i="0" dirty="0">
                <a:effectLst/>
                <a:latin typeface="akzidenz-grotesk"/>
              </a:rPr>
              <a:t>. This new deadline will take effect in the 2026-27 SY meaning April 1, 2027 will be the next deadline for Society Scholarship applications. </a:t>
            </a:r>
          </a:p>
        </p:txBody>
      </p:sp>
      <p:sp>
        <p:nvSpPr>
          <p:cNvPr id="4" name="Slide Number Placeholder 3">
            <a:extLst>
              <a:ext uri="{FF2B5EF4-FFF2-40B4-BE49-F238E27FC236}">
                <a16:creationId xmlns:a16="http://schemas.microsoft.com/office/drawing/2014/main" id="{901D51B8-8F9E-5E98-38CF-D6D2E778B6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0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AA00D-CE7C-4359-DE71-879002F11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8A674-D16B-0491-6482-095B738AE0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E3549E-6728-3F2A-16EB-860DBA1D3C41}"/>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Chapter Leadership Academy is a 1.5-day crash course designed to simplify the learning curve of all things ASHRAE. Attendees will gain a better understanding of how ASHRAE Society functions and obtain useful and practical knowledge essential for honing ASHRAE leadership skills. The program also will include sharing tips and best practices that attendees can confidently take back to their Chapters for implementation.</a:t>
            </a:r>
            <a:endParaRPr lang="en-US" b="0" i="0" dirty="0">
              <a:effectLst/>
              <a:latin typeface="akzidenz-grotesk"/>
            </a:endParaRPr>
          </a:p>
        </p:txBody>
      </p:sp>
      <p:sp>
        <p:nvSpPr>
          <p:cNvPr id="4" name="Slide Number Placeholder 3">
            <a:extLst>
              <a:ext uri="{FF2B5EF4-FFF2-40B4-BE49-F238E27FC236}">
                <a16:creationId xmlns:a16="http://schemas.microsoft.com/office/drawing/2014/main" id="{332A9FEF-C7A8-66C2-8612-419B8FB720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60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What more could you dream of? Check out the many tools and resources available to you on the Membership Promotion page of ashrae.org.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6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EC47-ADB7-1131-2BE2-EEFF26073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9FE8B-C6DB-92B4-7F91-2D676D7078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6379AD-08C5-FF2A-8657-A52275C8173A}"/>
              </a:ext>
            </a:extLst>
          </p:cNvPr>
          <p:cNvSpPr>
            <a:spLocks noGrp="1"/>
          </p:cNvSpPr>
          <p:nvPr>
            <p:ph type="body" idx="1"/>
          </p:nvPr>
        </p:nvSpPr>
        <p:spPr/>
        <p:txBody>
          <a:bodyPr/>
          <a:lstStyle/>
          <a:p>
            <a:endParaRPr lang="en-US" b="0" i="0" dirty="0">
              <a:effectLst/>
              <a:latin typeface="akzidenz-grotesk"/>
            </a:endParaRPr>
          </a:p>
        </p:txBody>
      </p:sp>
      <p:sp>
        <p:nvSpPr>
          <p:cNvPr id="4" name="Slide Number Placeholder 3">
            <a:extLst>
              <a:ext uri="{FF2B5EF4-FFF2-40B4-BE49-F238E27FC236}">
                <a16:creationId xmlns:a16="http://schemas.microsoft.com/office/drawing/2014/main" id="{0D499710-86B6-F6FB-7D07-0C1898684D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2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79894-A6C6-4D80-375F-A6679DF29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4A428-C49F-8127-01C9-27DDF34CDD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58C787-B039-F772-0D15-FBFCD3BC36C8}"/>
              </a:ext>
            </a:extLst>
          </p:cNvPr>
          <p:cNvSpPr>
            <a:spLocks noGrp="1"/>
          </p:cNvSpPr>
          <p:nvPr>
            <p:ph type="body" idx="1"/>
          </p:nvPr>
        </p:nvSpPr>
        <p:spPr/>
        <p:txBody>
          <a:bodyPr/>
          <a:lstStyle/>
          <a:p>
            <a:r>
              <a:rPr lang="en-US" dirty="0">
                <a:ea typeface="Calibri"/>
                <a:cs typeface="Calibri"/>
              </a:rPr>
              <a:t>The simplified model focuses on:</a:t>
            </a:r>
            <a:endParaRPr lang="en-US" dirty="0"/>
          </a:p>
          <a:p>
            <a:pPr marL="171450" indent="-171450">
              <a:buFont typeface="Arial"/>
              <a:buChar char="•"/>
            </a:pPr>
            <a:r>
              <a:rPr lang="en-US" dirty="0">
                <a:ea typeface="Calibri"/>
                <a:cs typeface="Calibri"/>
              </a:rPr>
              <a:t>the “Full Member" grade with discounts based on the four tiers outlined by the World Bank with broader qualifications and the same benefits across all tiers </a:t>
            </a:r>
          </a:p>
          <a:p>
            <a:pPr marL="171450" indent="-171450">
              <a:buFont typeface="Arial"/>
              <a:buChar char="•"/>
            </a:pPr>
            <a:r>
              <a:rPr lang="en-US" dirty="0">
                <a:ea typeface="Calibri"/>
                <a:cs typeface="Calibri"/>
              </a:rPr>
              <a:t>Two similar membership categories created to mirror one another for Young Professionals and Tenured Professions to provide the same significant dues discounts with access to quality benefits. </a:t>
            </a:r>
          </a:p>
          <a:p>
            <a:pPr marL="171450" indent="-171450">
              <a:buFont typeface="Arial"/>
              <a:buChar char="•"/>
            </a:pPr>
            <a:r>
              <a:rPr lang="en-US" dirty="0">
                <a:ea typeface="Calibri"/>
                <a:cs typeface="Calibri"/>
              </a:rPr>
              <a:t>Life Service Members which rewards long-term dues paying members who have a certain level of Society participant which spans all aspects of Society (Society, Regional, Chapter service, Ad Hoc service, Standard Project Committee service, Technical Committee services, general activities such as service to Society's Winter and Annual Conferences, CRCs Intersociety assignments, Foundation and HVAC&amp;R Research Journal, and Service as a Speaker, author of ASHRAE publications and author of ASHRAE published papers. Those who don't qualify for the waived dues still have the option to receive quality benefits at an extremely discounted dues rate as a Tenured Professional.</a:t>
            </a:r>
          </a:p>
          <a:p>
            <a:pPr marL="171450" indent="-171450">
              <a:buFont typeface="Arial"/>
              <a:buChar char="•"/>
            </a:pPr>
            <a:r>
              <a:rPr lang="en-US" dirty="0">
                <a:ea typeface="Calibri"/>
                <a:cs typeface="Calibri"/>
              </a:rPr>
              <a:t>Current Life Members will be grandfathered in and continue to receive complimentary dues and benefits.  </a:t>
            </a:r>
          </a:p>
          <a:p>
            <a:pPr marL="171450" indent="-171450">
              <a:buFont typeface="Arial"/>
              <a:buChar char="•"/>
            </a:pPr>
            <a:r>
              <a:rPr lang="en-US" dirty="0">
                <a:ea typeface="Calibri"/>
                <a:cs typeface="Calibri"/>
              </a:rPr>
              <a:t>Students and Student Branch Advisors continue to have extremely discounted dues but access to critical technical content with Handbook Online. </a:t>
            </a:r>
            <a:endParaRPr lang="en-US" dirty="0"/>
          </a:p>
        </p:txBody>
      </p:sp>
      <p:sp>
        <p:nvSpPr>
          <p:cNvPr id="4" name="Slide Number Placeholder 3">
            <a:extLst>
              <a:ext uri="{FF2B5EF4-FFF2-40B4-BE49-F238E27FC236}">
                <a16:creationId xmlns:a16="http://schemas.microsoft.com/office/drawing/2014/main" id="{EEE1F62D-A53C-FD43-B83E-C4A15CD952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857EC-624B-4045-8BC2-8920C4E20B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70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BD40-2B56-F761-CCCB-87EDD5F2F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9AC65-1B02-EA23-67AE-BECB41BAB6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975487-41A8-EE5C-58FC-5FCC907C309C}"/>
              </a:ext>
            </a:extLst>
          </p:cNvPr>
          <p:cNvSpPr>
            <a:spLocks noGrp="1"/>
          </p:cNvSpPr>
          <p:nvPr>
            <p:ph type="body" idx="1"/>
          </p:nvPr>
        </p:nvSpPr>
        <p:spPr/>
        <p:txBody>
          <a:bodyPr/>
          <a:lstStyle/>
          <a:p>
            <a:r>
              <a:rPr lang="en-US" dirty="0"/>
              <a:t>Discounts will be based off the main dues rate, set annual by the Board of Directors. The discounts will be on the economic classification by The World Bank and the where members are in the career, i.e., young professionals just starting out, and tenured professionals nearing retirement.  </a:t>
            </a:r>
          </a:p>
          <a:p>
            <a:endParaRPr lang="en-US" dirty="0"/>
          </a:p>
          <a:p>
            <a:r>
              <a:rPr lang="en-US" dirty="0"/>
              <a:t>The amounts shown in the chart are for illustrative purposes only based off the 2026-2027 dues rate.  The dues rate for the 2027-2028 year (if approved, when this would go into effect) will be different than those presented here. </a:t>
            </a:r>
          </a:p>
        </p:txBody>
      </p:sp>
      <p:sp>
        <p:nvSpPr>
          <p:cNvPr id="4" name="Slide Number Placeholder 3">
            <a:extLst>
              <a:ext uri="{FF2B5EF4-FFF2-40B4-BE49-F238E27FC236}">
                <a16:creationId xmlns:a16="http://schemas.microsoft.com/office/drawing/2014/main" id="{80E05BE9-0E5D-CBEB-551B-A2F9043C89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857EC-624B-4045-8BC2-8920C4E20B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05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a typeface="Calibri"/>
                <a:cs typeface="Calibri"/>
              </a:rPr>
              <a:t>[Read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857EC-624B-4045-8BC2-8920C4E20B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40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36483-16C6-1D59-32F2-D2AB17EDA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BDD09-FBF0-93E7-7473-CE066FF144C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18001E-8C94-1175-A052-C1F7BB117B83}"/>
              </a:ext>
            </a:extLst>
          </p:cNvPr>
          <p:cNvSpPr>
            <a:spLocks noGrp="1"/>
          </p:cNvSpPr>
          <p:nvPr>
            <p:ph type="body" idx="1"/>
          </p:nvPr>
        </p:nvSpPr>
        <p:spPr/>
        <p:txBody>
          <a:bodyPr/>
          <a:lstStyle/>
          <a:p>
            <a:endParaRPr lang="en-US" b="0" i="0" dirty="0">
              <a:effectLst/>
              <a:latin typeface="akzidenz-grotesk"/>
            </a:endParaRPr>
          </a:p>
        </p:txBody>
      </p:sp>
      <p:sp>
        <p:nvSpPr>
          <p:cNvPr id="4" name="Slide Number Placeholder 3">
            <a:extLst>
              <a:ext uri="{FF2B5EF4-FFF2-40B4-BE49-F238E27FC236}">
                <a16:creationId xmlns:a16="http://schemas.microsoft.com/office/drawing/2014/main" id="{F797F9CE-CE96-499A-A458-102E50AD3D15}"/>
              </a:ext>
            </a:extLst>
          </p:cNvPr>
          <p:cNvSpPr>
            <a:spLocks noGrp="1"/>
          </p:cNvSpPr>
          <p:nvPr>
            <p:ph type="sldNum" sz="quarter" idx="5"/>
          </p:nvPr>
        </p:nvSpPr>
        <p:spPr/>
        <p:txBody>
          <a:bodyPr/>
          <a:lstStyle/>
          <a:p>
            <a:fld id="{EA382AF3-B4D1-4C1B-AC6D-4EAEA9DC7605}" type="slidenum">
              <a:rPr lang="en-US" smtClean="0"/>
              <a:t>2</a:t>
            </a:fld>
            <a:endParaRPr lang="en-US" dirty="0"/>
          </a:p>
        </p:txBody>
      </p:sp>
    </p:spTree>
    <p:extLst>
      <p:ext uri="{BB962C8B-B14F-4D97-AF65-F5344CB8AC3E}">
        <p14:creationId xmlns:p14="http://schemas.microsoft.com/office/powerpoint/2010/main" val="2967498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ASHRAE's PR team have tools and resources available to vet media inquires, research media contacts and arrange appropriate responses. Please send all media inquires to </a:t>
            </a:r>
            <a:r>
              <a:rPr lang="en-US" dirty="0">
                <a:hlinkClick r:id="rId3" tooltip="mailto:publicrelations@ashrae.org"/>
              </a:rPr>
              <a:t>publicrelations@ashrae.org</a:t>
            </a:r>
            <a:r>
              <a:rPr lang="en-US" dirty="0"/>
              <a:t> for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7617-84C3-DD2C-40F8-8125F8FE1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B0FB2-8960-6780-F94B-866C33E35E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7AF7D1-BAA2-DF03-16EB-E28B20A8CF0B}"/>
              </a:ext>
            </a:extLst>
          </p:cNvPr>
          <p:cNvSpPr>
            <a:spLocks noGrp="1"/>
          </p:cNvSpPr>
          <p:nvPr>
            <p:ph type="body" idx="1"/>
          </p:nvPr>
        </p:nvSpPr>
        <p:spPr/>
        <p:txBody>
          <a:bodyPr/>
          <a:lstStyle/>
          <a:p>
            <a:r>
              <a:rPr lang="en-US" b="0" i="0" dirty="0">
                <a:effectLst/>
                <a:latin typeface="akzidenz-grotesk"/>
              </a:rPr>
              <a:t>Visit ashrae.org/president to find videos and links to IEQ resources. Additionally, ASHRAE will be rolling out a new Center of Excellence for IEQ soon, so be on the lookout for that later this year. </a:t>
            </a:r>
          </a:p>
        </p:txBody>
      </p:sp>
      <p:sp>
        <p:nvSpPr>
          <p:cNvPr id="4" name="Slide Number Placeholder 3">
            <a:extLst>
              <a:ext uri="{FF2B5EF4-FFF2-40B4-BE49-F238E27FC236}">
                <a16:creationId xmlns:a16="http://schemas.microsoft.com/office/drawing/2014/main" id="{94BCBA7B-1762-150B-A20C-2AB16869E666}"/>
              </a:ext>
            </a:extLst>
          </p:cNvPr>
          <p:cNvSpPr>
            <a:spLocks noGrp="1"/>
          </p:cNvSpPr>
          <p:nvPr>
            <p:ph type="sldNum" sz="quarter" idx="5"/>
          </p:nvPr>
        </p:nvSpPr>
        <p:spPr/>
        <p:txBody>
          <a:bodyPr/>
          <a:lstStyle/>
          <a:p>
            <a:fld id="{EA382AF3-B4D1-4C1B-AC6D-4EAEA9DC7605}" type="slidenum">
              <a:rPr lang="en-US" smtClean="0"/>
              <a:t>3</a:t>
            </a:fld>
            <a:endParaRPr lang="en-US" dirty="0"/>
          </a:p>
        </p:txBody>
      </p:sp>
    </p:spTree>
    <p:extLst>
      <p:ext uri="{BB962C8B-B14F-4D97-AF65-F5344CB8AC3E}">
        <p14:creationId xmlns:p14="http://schemas.microsoft.com/office/powerpoint/2010/main" val="175566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0" i="0" dirty="0">
                <a:effectLst/>
                <a:latin typeface="akzidenz-grotesk"/>
              </a:rPr>
              <a:t>Marketing Central has your marketing needs COVERED. Visit ashrae.org/marketing for presentations you can download and edit to fit any ASHRAE topic, order forms, templates, brochures, and so much more. Reach out to Erika Cruz or just marketing@ashrae.org with any questions or requests. </a:t>
            </a:r>
          </a:p>
        </p:txBody>
      </p:sp>
      <p:sp>
        <p:nvSpPr>
          <p:cNvPr id="4" name="Slide Number Placeholder 3"/>
          <p:cNvSpPr>
            <a:spLocks noGrp="1"/>
          </p:cNvSpPr>
          <p:nvPr>
            <p:ph type="sldNum" sz="quarter" idx="5"/>
          </p:nvPr>
        </p:nvSpPr>
        <p:spPr/>
        <p:txBody>
          <a:bodyPr/>
          <a:lstStyle/>
          <a:p>
            <a:fld id="{EA382AF3-B4D1-4C1B-AC6D-4EAEA9DC7605}" type="slidenum">
              <a:rPr lang="en-US" smtClean="0"/>
              <a:t>4</a:t>
            </a:fld>
            <a:endParaRPr lang="en-US" dirty="0"/>
          </a:p>
        </p:txBody>
      </p:sp>
    </p:spTree>
    <p:extLst>
      <p:ext uri="{BB962C8B-B14F-4D97-AF65-F5344CB8AC3E}">
        <p14:creationId xmlns:p14="http://schemas.microsoft.com/office/powerpoint/2010/main" val="133529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D5A9-3399-3E62-EE35-56B6D2962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711A1-2249-A509-B776-8CD541E8A8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325D8C-AAD5-F3AD-1C39-0869C3108497}"/>
              </a:ext>
            </a:extLst>
          </p:cNvPr>
          <p:cNvSpPr>
            <a:spLocks noGrp="1"/>
          </p:cNvSpPr>
          <p:nvPr>
            <p:ph type="body" idx="1"/>
          </p:nvPr>
        </p:nvSpPr>
        <p:spPr/>
        <p:txBody>
          <a:bodyPr/>
          <a:lstStyle/>
          <a:p>
            <a:r>
              <a:rPr lang="en-US" b="0" i="0" dirty="0">
                <a:effectLst/>
                <a:latin typeface="akzidenz-grotesk"/>
              </a:rPr>
              <a:t>All of your merchandise needs are in Marketing Central. Order from the logo store or request chapter supply items.</a:t>
            </a:r>
          </a:p>
        </p:txBody>
      </p:sp>
      <p:sp>
        <p:nvSpPr>
          <p:cNvPr id="4" name="Slide Number Placeholder 3">
            <a:extLst>
              <a:ext uri="{FF2B5EF4-FFF2-40B4-BE49-F238E27FC236}">
                <a16:creationId xmlns:a16="http://schemas.microsoft.com/office/drawing/2014/main" id="{334EA5F3-8B3A-A1CE-9384-AA83645458D7}"/>
              </a:ext>
            </a:extLst>
          </p:cNvPr>
          <p:cNvSpPr>
            <a:spLocks noGrp="1"/>
          </p:cNvSpPr>
          <p:nvPr>
            <p:ph type="sldNum" sz="quarter" idx="5"/>
          </p:nvPr>
        </p:nvSpPr>
        <p:spPr/>
        <p:txBody>
          <a:bodyPr/>
          <a:lstStyle/>
          <a:p>
            <a:fld id="{EA382AF3-B4D1-4C1B-AC6D-4EAEA9DC7605}" type="slidenum">
              <a:rPr lang="en-US" smtClean="0"/>
              <a:t>5</a:t>
            </a:fld>
            <a:endParaRPr lang="en-US" dirty="0"/>
          </a:p>
        </p:txBody>
      </p:sp>
    </p:spTree>
    <p:extLst>
      <p:ext uri="{BB962C8B-B14F-4D97-AF65-F5344CB8AC3E}">
        <p14:creationId xmlns:p14="http://schemas.microsoft.com/office/powerpoint/2010/main" val="140702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Sign up for any newsletters you’re not getting at ashrae.org/newsletters. </a:t>
            </a:r>
          </a:p>
        </p:txBody>
      </p:sp>
      <p:sp>
        <p:nvSpPr>
          <p:cNvPr id="4" name="Slide Number Placeholder 3"/>
          <p:cNvSpPr>
            <a:spLocks noGrp="1"/>
          </p:cNvSpPr>
          <p:nvPr>
            <p:ph type="sldNum" sz="quarter" idx="10"/>
          </p:nvPr>
        </p:nvSpPr>
        <p:spPr/>
        <p:txBody>
          <a:bodyPr/>
          <a:lstStyle/>
          <a:p>
            <a:fld id="{D3F11395-06F9-4F31-A2C8-535DB0ADBCB8}" type="slidenum">
              <a:rPr lang="en-US" smtClean="0"/>
              <a:t>6</a:t>
            </a:fld>
            <a:endParaRPr lang="en-US"/>
          </a:p>
        </p:txBody>
      </p:sp>
    </p:spTree>
    <p:extLst>
      <p:ext uri="{BB962C8B-B14F-4D97-AF65-F5344CB8AC3E}">
        <p14:creationId xmlns:p14="http://schemas.microsoft.com/office/powerpoint/2010/main" val="68601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2DAA-7801-ED90-F164-0B441C6A8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EC99D-C003-0A92-8F66-7C67869953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4C770C-C03A-6597-076A-373D478CCE7D}"/>
              </a:ext>
            </a:extLst>
          </p:cNvPr>
          <p:cNvSpPr>
            <a:spLocks noGrp="1"/>
          </p:cNvSpPr>
          <p:nvPr>
            <p:ph type="body" idx="1"/>
          </p:nvPr>
        </p:nvSpPr>
        <p:spPr/>
        <p:txBody>
          <a:bodyPr/>
          <a:lstStyle/>
          <a:p>
            <a:r>
              <a:rPr lang="en-US" b="0" i="0" dirty="0">
                <a:effectLst/>
                <a:latin typeface="akzidenz-grotesk"/>
              </a:rPr>
              <a:t>Planning a Day on the Hill event? Login to Member Resources Advocacy Toolkit to find everything you need for a successful event.</a:t>
            </a:r>
          </a:p>
          <a:p>
            <a:endParaRPr lang="en-US" b="0" i="0" dirty="0">
              <a:effectLst/>
              <a:latin typeface="akzidenz-grotesk"/>
            </a:endParaRPr>
          </a:p>
          <a:p>
            <a:r>
              <a:rPr lang="en-US" b="0" i="0" dirty="0">
                <a:effectLst/>
                <a:latin typeface="akzidenz-grotesk"/>
              </a:rPr>
              <a:t>Check out ashraerp.com to find everything your chapter needs for a RP campaign. Please note this is a separate website from ashrae.org </a:t>
            </a:r>
          </a:p>
        </p:txBody>
      </p:sp>
      <p:sp>
        <p:nvSpPr>
          <p:cNvPr id="4" name="Slide Number Placeholder 3">
            <a:extLst>
              <a:ext uri="{FF2B5EF4-FFF2-40B4-BE49-F238E27FC236}">
                <a16:creationId xmlns:a16="http://schemas.microsoft.com/office/drawing/2014/main" id="{89FF5860-5131-2FA7-D3F1-7ACF9BF19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5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B97A-266B-0617-690F-26BAD8A55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E26E3-9404-A1E5-2900-E7CAD0A3F2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3726AC-3D09-F1CA-67A6-D44A4A28B8A3}"/>
              </a:ext>
            </a:extLst>
          </p:cNvPr>
          <p:cNvSpPr>
            <a:spLocks noGrp="1"/>
          </p:cNvSpPr>
          <p:nvPr>
            <p:ph type="body" idx="1"/>
          </p:nvPr>
        </p:nvSpPr>
        <p:spPr/>
        <p:txBody>
          <a:bodyPr/>
          <a:lstStyle/>
          <a:p>
            <a:r>
              <a:rPr lang="en-US" b="0" i="0" dirty="0">
                <a:effectLst/>
                <a:latin typeface="akzidenz-grotesk"/>
              </a:rPr>
              <a:t>Take advantage of your member discount in the ASHRAE Bookstore, and don’t forget Chapters can get an additional 25% off list price (total 50% off list!) for purchases of 10 or more copies of any one title.</a:t>
            </a:r>
          </a:p>
          <a:p>
            <a:endParaRPr lang="en-US" b="0" i="0" dirty="0">
              <a:effectLst/>
              <a:latin typeface="akzidenz-grotesk"/>
            </a:endParaRPr>
          </a:p>
          <a:p>
            <a:r>
              <a:rPr lang="en-US" b="0" i="0" dirty="0">
                <a:effectLst/>
                <a:latin typeface="akzidenz-grotesk"/>
              </a:rPr>
              <a:t>And the Technology Portal is the place to go for access to archived, searchable ASHRAE Journal articles and research reports, plus subscription access to conference papers and other products. It’s also the place to get the annual Member benefit items that you selected when you renewed your membership.</a:t>
            </a:r>
          </a:p>
        </p:txBody>
      </p:sp>
      <p:sp>
        <p:nvSpPr>
          <p:cNvPr id="4" name="Slide Number Placeholder 3">
            <a:extLst>
              <a:ext uri="{FF2B5EF4-FFF2-40B4-BE49-F238E27FC236}">
                <a16:creationId xmlns:a16="http://schemas.microsoft.com/office/drawing/2014/main" id="{FF280D4F-381C-8988-F625-1F9EF9E0543C}"/>
              </a:ext>
            </a:extLst>
          </p:cNvPr>
          <p:cNvSpPr>
            <a:spLocks noGrp="1"/>
          </p:cNvSpPr>
          <p:nvPr>
            <p:ph type="sldNum" sz="quarter" idx="5"/>
          </p:nvPr>
        </p:nvSpPr>
        <p:spPr/>
        <p:txBody>
          <a:bodyPr/>
          <a:lstStyle/>
          <a:p>
            <a:fld id="{EA382AF3-B4D1-4C1B-AC6D-4EAEA9DC7605}" type="slidenum">
              <a:rPr lang="en-US" smtClean="0"/>
              <a:t>8</a:t>
            </a:fld>
            <a:endParaRPr lang="en-US" dirty="0"/>
          </a:p>
        </p:txBody>
      </p:sp>
    </p:spTree>
    <p:extLst>
      <p:ext uri="{BB962C8B-B14F-4D97-AF65-F5344CB8AC3E}">
        <p14:creationId xmlns:p14="http://schemas.microsoft.com/office/powerpoint/2010/main" val="136763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3B8D7-A5A7-529E-CA4F-1F2C34BA3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AF217-1972-3AC8-5957-F0508D5AAE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74A0DC-2443-99DB-B465-F2D37B4BAE3D}"/>
              </a:ext>
            </a:extLst>
          </p:cNvPr>
          <p:cNvSpPr>
            <a:spLocks noGrp="1"/>
          </p:cNvSpPr>
          <p:nvPr>
            <p:ph type="body" idx="1"/>
          </p:nvPr>
        </p:nvSpPr>
        <p:spPr/>
        <p:txBody>
          <a:bodyPr/>
          <a:lstStyle/>
          <a:p>
            <a:r>
              <a:rPr lang="en-US" b="0" i="0" dirty="0">
                <a:effectLst/>
                <a:latin typeface="akzidenz-grotesk"/>
              </a:rPr>
              <a:t>Visit ashrae.org/president to find videos and links to IEQ resources. Additionally, ASHRAE will be rolling out a new Center of Excellence for IEQ soon, so be on the lookout for that later this year. </a:t>
            </a:r>
          </a:p>
        </p:txBody>
      </p:sp>
      <p:sp>
        <p:nvSpPr>
          <p:cNvPr id="4" name="Slide Number Placeholder 3">
            <a:extLst>
              <a:ext uri="{FF2B5EF4-FFF2-40B4-BE49-F238E27FC236}">
                <a16:creationId xmlns:a16="http://schemas.microsoft.com/office/drawing/2014/main" id="{4E6C7FB2-B2D1-8AB6-4473-1DD690894D5F}"/>
              </a:ext>
            </a:extLst>
          </p:cNvPr>
          <p:cNvSpPr>
            <a:spLocks noGrp="1"/>
          </p:cNvSpPr>
          <p:nvPr>
            <p:ph type="sldNum" sz="quarter" idx="5"/>
          </p:nvPr>
        </p:nvSpPr>
        <p:spPr/>
        <p:txBody>
          <a:bodyPr/>
          <a:lstStyle/>
          <a:p>
            <a:fld id="{EA382AF3-B4D1-4C1B-AC6D-4EAEA9DC7605}" type="slidenum">
              <a:rPr lang="en-US" smtClean="0"/>
              <a:t>9</a:t>
            </a:fld>
            <a:endParaRPr lang="en-US" dirty="0"/>
          </a:p>
        </p:txBody>
      </p:sp>
    </p:spTree>
    <p:extLst>
      <p:ext uri="{BB962C8B-B14F-4D97-AF65-F5344CB8AC3E}">
        <p14:creationId xmlns:p14="http://schemas.microsoft.com/office/powerpoint/2010/main" val="37680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DFFEB-F9FD-9D5E-49A9-D1DA0B171ADF}"/>
              </a:ext>
            </a:extLst>
          </p:cNvPr>
          <p:cNvSpPr/>
          <p:nvPr userDrawn="1"/>
        </p:nvSpPr>
        <p:spPr>
          <a:xfrm>
            <a:off x="0" y="0"/>
            <a:ext cx="12192000" cy="69008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D8FD95-4187-F5A1-BA0B-27D48B50743C}"/>
              </a:ext>
            </a:extLst>
          </p:cNvPr>
          <p:cNvSpPr/>
          <p:nvPr userDrawn="1"/>
        </p:nvSpPr>
        <p:spPr>
          <a:xfrm>
            <a:off x="0" y="0"/>
            <a:ext cx="12192000" cy="6900863"/>
          </a:xfrm>
          <a:prstGeom prst="rect">
            <a:avLst/>
          </a:prstGeom>
          <a:solidFill>
            <a:srgbClr val="065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67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63004" y="5824402"/>
            <a:ext cx="1114297" cy="771257"/>
          </a:xfrm>
          <a:prstGeom prst="rect">
            <a:avLst/>
          </a:prstGeom>
        </p:spPr>
      </p:pic>
    </p:spTree>
    <p:extLst>
      <p:ext uri="{BB962C8B-B14F-4D97-AF65-F5344CB8AC3E}">
        <p14:creationId xmlns:p14="http://schemas.microsoft.com/office/powerpoint/2010/main" val="21096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userDrawn="1"/>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4656" y="5782262"/>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6"/>
            <a:ext cx="10684934"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7" y="1954742"/>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888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15740" y="577184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5"/>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1273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68103" y="5494871"/>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3"/>
            <a:ext cx="4641670"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userDrawn="1"/>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157910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6" y="6305551"/>
            <a:ext cx="2844800" cy="365125"/>
          </a:xfrm>
        </p:spPr>
        <p:txBody>
          <a:bodyPr/>
          <a:lstStyle>
            <a:lvl1pPr>
              <a:defRPr b="1">
                <a:solidFill>
                  <a:srgbClr val="003366"/>
                </a:solidFill>
              </a:defRPr>
            </a:lvl1pPr>
          </a:lstStyle>
          <a:p>
            <a:pPr algn="l"/>
            <a:r>
              <a:rPr lang="en-US" err="1"/>
              <a:t>www.ashrae.org</a:t>
            </a:r>
            <a:r>
              <a:rPr lang="en-US"/>
              <a:t> |</a:t>
            </a:r>
            <a:fld id="{7C7646D6-9DA9-4D60-B037-D72D50BB696E}" type="slidenum">
              <a:rPr lang="en-US" smtClean="0"/>
              <a:pPr algn="l"/>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09285" y="5882274"/>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599"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83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77019" y="5509741"/>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8"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104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userDrawn="1"/>
        </p:nvPicPr>
        <p:blipFill>
          <a:blip r:embed="rId2"/>
          <a:stretch>
            <a:fillRect/>
          </a:stretch>
        </p:blipFill>
        <p:spPr>
          <a:xfrm>
            <a:off x="5547677" y="1608666"/>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90492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4953000"/>
            <a:ext cx="8820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9078" y="5475876"/>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userDrawn="1"/>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1473335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401839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96672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83231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120163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2179294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C00DBB-6D52-43C0-9F2D-D41B1913DC56}"/>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 name="Text Placeholder 2">
            <a:extLst>
              <a:ext uri="{FF2B5EF4-FFF2-40B4-BE49-F238E27FC236}">
                <a16:creationId xmlns:a16="http://schemas.microsoft.com/office/drawing/2014/main" id="{612830C4-96A1-4CC4-8A86-2AA3DB7CFAD8}"/>
              </a:ext>
            </a:extLst>
          </p:cNvPr>
          <p:cNvSpPr>
            <a:spLocks noGrp="1"/>
          </p:cNvSpPr>
          <p:nvPr>
            <p:ph idx="1"/>
          </p:nvPr>
        </p:nvSpPr>
        <p:spPr>
          <a:xfrm>
            <a:off x="411829" y="963261"/>
            <a:ext cx="11594034" cy="5110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p:txBody>
      </p:sp>
      <p:sp>
        <p:nvSpPr>
          <p:cNvPr id="14" name="Title Placeholder 1">
            <a:extLst>
              <a:ext uri="{FF2B5EF4-FFF2-40B4-BE49-F238E27FC236}">
                <a16:creationId xmlns:a16="http://schemas.microsoft.com/office/drawing/2014/main" id="{7C4AB840-3A74-4B77-AD26-93B84112F9A0}"/>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5845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777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D558F3-D1E9-404E-B35D-9C0863AA98B0}"/>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4" name="Title Placeholder 1">
            <a:extLst>
              <a:ext uri="{FF2B5EF4-FFF2-40B4-BE49-F238E27FC236}">
                <a16:creationId xmlns:a16="http://schemas.microsoft.com/office/drawing/2014/main" id="{9A154ED3-A530-4C85-A74D-28177B23B01B}"/>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29943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460834" y="6604416"/>
            <a:ext cx="908986" cy="240815"/>
          </a:xfrm>
          <a:prstGeom prst="rect">
            <a:avLst/>
          </a:prstGeom>
        </p:spPr>
        <p:txBody>
          <a:bodyPr/>
          <a:lstStyle/>
          <a:p>
            <a:r>
              <a:rPr lang="en-US"/>
              <a:t>3/6/2020</a:t>
            </a:r>
          </a:p>
        </p:txBody>
      </p:sp>
      <p:sp>
        <p:nvSpPr>
          <p:cNvPr id="5" name="Footer Placeholder 4"/>
          <p:cNvSpPr>
            <a:spLocks noGrp="1"/>
          </p:cNvSpPr>
          <p:nvPr>
            <p:ph type="ftr" sz="quarter" idx="11"/>
          </p:nvPr>
        </p:nvSpPr>
        <p:spPr>
          <a:xfrm>
            <a:off x="3205814" y="6624164"/>
            <a:ext cx="6468678" cy="251285"/>
          </a:xfrm>
          <a:prstGeom prst="rect">
            <a:avLst/>
          </a:prstGeom>
        </p:spPr>
        <p:txBody>
          <a:bodyPr/>
          <a:lstStyle/>
          <a:p>
            <a:endParaRPr lang="en-US"/>
          </a:p>
        </p:txBody>
      </p:sp>
      <p:sp>
        <p:nvSpPr>
          <p:cNvPr id="6" name="Slide Number Placeholder 5"/>
          <p:cNvSpPr>
            <a:spLocks noGrp="1"/>
          </p:cNvSpPr>
          <p:nvPr>
            <p:ph type="sldNum" sz="quarter" idx="12"/>
          </p:nvPr>
        </p:nvSpPr>
        <p:spPr>
          <a:xfrm>
            <a:off x="411829" y="6604416"/>
            <a:ext cx="982631" cy="240815"/>
          </a:xfrm>
          <a:prstGeom prst="rect">
            <a:avLst/>
          </a:prstGeom>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82428"/>
          </a:xfrm>
          <a:prstGeom prst="rect">
            <a:avLst/>
          </a:prstGeom>
          <a:solidFill>
            <a:srgbClr val="0066FF"/>
          </a:solidFill>
        </p:spPr>
      </p:pic>
    </p:spTree>
    <p:extLst>
      <p:ext uri="{BB962C8B-B14F-4D97-AF65-F5344CB8AC3E}">
        <p14:creationId xmlns:p14="http://schemas.microsoft.com/office/powerpoint/2010/main" val="2342267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0702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B89A-0EAA-4B62-AC5F-0D6AB0FDD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481C7-4974-473D-BC3E-F3B5D1987533}"/>
              </a:ext>
            </a:extLst>
          </p:cNvPr>
          <p:cNvSpPr>
            <a:spLocks noGrp="1"/>
          </p:cNvSpPr>
          <p:nvPr>
            <p:ph sz="half" idx="1"/>
          </p:nvPr>
        </p:nvSpPr>
        <p:spPr>
          <a:xfrm>
            <a:off x="568171" y="1136342"/>
            <a:ext cx="5451629"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2FBDE-6877-47A5-98E1-16FC966C6B78}"/>
              </a:ext>
            </a:extLst>
          </p:cNvPr>
          <p:cNvSpPr>
            <a:spLocks noGrp="1"/>
          </p:cNvSpPr>
          <p:nvPr>
            <p:ph sz="half" idx="2"/>
          </p:nvPr>
        </p:nvSpPr>
        <p:spPr>
          <a:xfrm>
            <a:off x="6383045" y="1136342"/>
            <a:ext cx="5379867"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EF16CF1-82EC-47C1-96EC-3484710488D0}"/>
              </a:ext>
            </a:extLst>
          </p:cNvPr>
          <p:cNvSpPr>
            <a:spLocks noGrp="1"/>
          </p:cNvSpPr>
          <p:nvPr>
            <p:ph type="ftr" sz="quarter" idx="3"/>
          </p:nvPr>
        </p:nvSpPr>
        <p:spPr>
          <a:xfrm>
            <a:off x="3192" y="6603699"/>
            <a:ext cx="2801112" cy="24277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Mathis Consulting Company</a:t>
            </a:r>
          </a:p>
        </p:txBody>
      </p:sp>
      <p:sp>
        <p:nvSpPr>
          <p:cNvPr id="9" name="Slide Number Placeholder 5">
            <a:extLst>
              <a:ext uri="{FF2B5EF4-FFF2-40B4-BE49-F238E27FC236}">
                <a16:creationId xmlns:a16="http://schemas.microsoft.com/office/drawing/2014/main" id="{8DD47D71-2BE5-4165-8C5A-BEAAB1460BB9}"/>
              </a:ext>
            </a:extLst>
          </p:cNvPr>
          <p:cNvSpPr>
            <a:spLocks noGrp="1"/>
          </p:cNvSpPr>
          <p:nvPr>
            <p:ph type="sldNum" sz="quarter" idx="4"/>
          </p:nvPr>
        </p:nvSpPr>
        <p:spPr>
          <a:xfrm>
            <a:off x="11252906" y="6623189"/>
            <a:ext cx="939094" cy="234809"/>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Page </a:t>
            </a:r>
            <a:fld id="{0EB8F1EF-6D45-4E45-867A-105750940064}" type="slidenum">
              <a:rPr lang="en-US" smtClean="0"/>
              <a:pPr/>
              <a:t>‹#›</a:t>
            </a:fld>
            <a:endParaRPr lang="en-US"/>
          </a:p>
        </p:txBody>
      </p:sp>
    </p:spTree>
    <p:extLst>
      <p:ext uri="{BB962C8B-B14F-4D97-AF65-F5344CB8AC3E}">
        <p14:creationId xmlns:p14="http://schemas.microsoft.com/office/powerpoint/2010/main" val="1379000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63004" y="5824402"/>
            <a:ext cx="1114297" cy="771257"/>
          </a:xfrm>
          <a:prstGeom prst="rect">
            <a:avLst/>
          </a:prstGeom>
        </p:spPr>
      </p:pic>
    </p:spTree>
    <p:extLst>
      <p:ext uri="{BB962C8B-B14F-4D97-AF65-F5344CB8AC3E}">
        <p14:creationId xmlns:p14="http://schemas.microsoft.com/office/powerpoint/2010/main" val="181228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5/7/2026</a:t>
            </a:fld>
            <a:endParaRPr lang="en-US" dirty="0"/>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dirty="0"/>
          </a:p>
        </p:txBody>
      </p:sp>
    </p:spTree>
    <p:extLst>
      <p:ext uri="{BB962C8B-B14F-4D97-AF65-F5344CB8AC3E}">
        <p14:creationId xmlns:p14="http://schemas.microsoft.com/office/powerpoint/2010/main" val="2227115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userDrawn="1"/>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4656" y="5782262"/>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6"/>
            <a:ext cx="10684934"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7" y="1954742"/>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300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15740" y="577184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5"/>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07226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68103" y="5494871"/>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3"/>
            <a:ext cx="4641670"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userDrawn="1"/>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129003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6" y="6305551"/>
            <a:ext cx="2844800" cy="365125"/>
          </a:xfrm>
        </p:spPr>
        <p:txBody>
          <a:bodyPr/>
          <a:lstStyle>
            <a:lvl1pPr>
              <a:defRPr b="1">
                <a:solidFill>
                  <a:srgbClr val="003366"/>
                </a:solidFill>
              </a:defRPr>
            </a:lvl1pPr>
          </a:lstStyle>
          <a:p>
            <a:pPr algn="l"/>
            <a:r>
              <a:rPr lang="en-US" err="1"/>
              <a:t>www.ashrae.org</a:t>
            </a:r>
            <a:r>
              <a:rPr lang="en-US"/>
              <a:t> |</a:t>
            </a:r>
            <a:fld id="{7C7646D6-9DA9-4D60-B037-D72D50BB696E}" type="slidenum">
              <a:rPr lang="en-US" smtClean="0"/>
              <a:pPr algn="l"/>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09285" y="5882274"/>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599"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955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77019" y="5509741"/>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8"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82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userDrawn="1"/>
        </p:nvPicPr>
        <p:blipFill>
          <a:blip r:embed="rId2"/>
          <a:stretch>
            <a:fillRect/>
          </a:stretch>
        </p:blipFill>
        <p:spPr>
          <a:xfrm>
            <a:off x="5547677" y="1608666"/>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3715343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4953000"/>
            <a:ext cx="8820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9078" y="5475876"/>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userDrawn="1"/>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3065592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1699871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086438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38067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 name="Picture 2" descr="A picture containing plant&#10;&#10;Description automatically generated">
            <a:extLst>
              <a:ext uri="{FF2B5EF4-FFF2-40B4-BE49-F238E27FC236}">
                <a16:creationId xmlns:a16="http://schemas.microsoft.com/office/drawing/2014/main" id="{45243FAC-1618-4F17-870E-2E34877CF37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586182" y="808185"/>
            <a:ext cx="19039941" cy="7255237"/>
          </a:xfrm>
          <a:prstGeom prst="rect">
            <a:avLst/>
          </a:prstGeom>
        </p:spPr>
      </p:pic>
      <p:sp>
        <p:nvSpPr>
          <p:cNvPr id="8" name="Title Placeholder 1">
            <a:extLst>
              <a:ext uri="{FF2B5EF4-FFF2-40B4-BE49-F238E27FC236}">
                <a16:creationId xmlns:a16="http://schemas.microsoft.com/office/drawing/2014/main" id="{76557BAC-5213-4134-A016-A12D891D733B}"/>
              </a:ext>
            </a:extLst>
          </p:cNvPr>
          <p:cNvSpPr txBox="1">
            <a:spLocks/>
          </p:cNvSpPr>
          <p:nvPr userDrawn="1"/>
        </p:nvSpPr>
        <p:spPr>
          <a:xfrm>
            <a:off x="0" y="0"/>
            <a:ext cx="12192000" cy="1034760"/>
          </a:xfrm>
          <a:prstGeom prst="rect">
            <a:avLst/>
          </a:prstGeom>
          <a:solidFill>
            <a:schemeClr val="accent1">
              <a:lumMod val="75000"/>
            </a:schemeClr>
          </a:solidFill>
        </p:spPr>
        <p:txBody>
          <a:bodyPr vert="horz" lIns="36576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kzidenz Grotesk BE Regular" panose="02000503030000020003" pitchFamily="50" charset="0"/>
                <a:ea typeface="+mj-ea"/>
                <a:cs typeface="+mj-cs"/>
              </a:defRPr>
            </a:lvl1pPr>
          </a:lstStyle>
          <a:p>
            <a:endParaRPr lang="en-US" sz="2800" dirty="0"/>
          </a:p>
        </p:txBody>
      </p:sp>
      <p:pic>
        <p:nvPicPr>
          <p:cNvPr id="13" name="Picture 12" descr="Text, logo&#10;&#10;Description automatically generated">
            <a:extLst>
              <a:ext uri="{FF2B5EF4-FFF2-40B4-BE49-F238E27FC236}">
                <a16:creationId xmlns:a16="http://schemas.microsoft.com/office/drawing/2014/main" id="{82B14DBF-5F95-4677-9235-178D2DEEFA7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0800000" flipH="1" flipV="1">
            <a:off x="10993907" y="199309"/>
            <a:ext cx="869088" cy="601514"/>
          </a:xfrm>
          <a:prstGeom prst="rect">
            <a:avLst/>
          </a:prstGeom>
        </p:spPr>
      </p:pic>
      <p:sp>
        <p:nvSpPr>
          <p:cNvPr id="14" name="Title 1">
            <a:extLst>
              <a:ext uri="{FF2B5EF4-FFF2-40B4-BE49-F238E27FC236}">
                <a16:creationId xmlns:a16="http://schemas.microsoft.com/office/drawing/2014/main" id="{3BBB6481-3ABA-479A-BC27-8D38A55E2350}"/>
              </a:ext>
            </a:extLst>
          </p:cNvPr>
          <p:cNvSpPr>
            <a:spLocks noGrp="1"/>
          </p:cNvSpPr>
          <p:nvPr>
            <p:ph type="title"/>
          </p:nvPr>
        </p:nvSpPr>
        <p:spPr>
          <a:xfrm>
            <a:off x="329005" y="216622"/>
            <a:ext cx="10515600" cy="601515"/>
          </a:xfrm>
        </p:spPr>
        <p:txBody>
          <a:bodyPr>
            <a:noAutofit/>
          </a:bodyPr>
          <a:lstStyle>
            <a:lvl1pPr>
              <a:defRPr sz="3200">
                <a:solidFill>
                  <a:schemeClr val="bg1"/>
                </a:solidFill>
                <a:latin typeface="Akzidenz Grotesk BE Regular" panose="02000503030000020003" pitchFamily="50" charset="0"/>
              </a:defRPr>
            </a:lvl1pPr>
          </a:lstStyle>
          <a:p>
            <a:endParaRPr lang="en-US"/>
          </a:p>
        </p:txBody>
      </p:sp>
      <p:sp>
        <p:nvSpPr>
          <p:cNvPr id="7" name="Content Placeholder 2">
            <a:extLst>
              <a:ext uri="{FF2B5EF4-FFF2-40B4-BE49-F238E27FC236}">
                <a16:creationId xmlns:a16="http://schemas.microsoft.com/office/drawing/2014/main" id="{A332F484-9A21-4CA7-8201-A46ACEEEC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4997B865-7EFE-4C00-8EC6-42A6E991D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283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846120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3373759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C00DBB-6D52-43C0-9F2D-D41B1913DC56}"/>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 name="Text Placeholder 2">
            <a:extLst>
              <a:ext uri="{FF2B5EF4-FFF2-40B4-BE49-F238E27FC236}">
                <a16:creationId xmlns:a16="http://schemas.microsoft.com/office/drawing/2014/main" id="{612830C4-96A1-4CC4-8A86-2AA3DB7CFAD8}"/>
              </a:ext>
            </a:extLst>
          </p:cNvPr>
          <p:cNvSpPr>
            <a:spLocks noGrp="1"/>
          </p:cNvSpPr>
          <p:nvPr>
            <p:ph idx="1"/>
          </p:nvPr>
        </p:nvSpPr>
        <p:spPr>
          <a:xfrm>
            <a:off x="411829" y="963261"/>
            <a:ext cx="11594034" cy="5110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p:txBody>
      </p:sp>
      <p:sp>
        <p:nvSpPr>
          <p:cNvPr id="14" name="Title Placeholder 1">
            <a:extLst>
              <a:ext uri="{FF2B5EF4-FFF2-40B4-BE49-F238E27FC236}">
                <a16:creationId xmlns:a16="http://schemas.microsoft.com/office/drawing/2014/main" id="{7C4AB840-3A74-4B77-AD26-93B84112F9A0}"/>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239743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50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a:t>Click to edit Master title style</a:t>
            </a:r>
          </a:p>
        </p:txBody>
      </p:sp>
    </p:spTree>
    <p:extLst>
      <p:ext uri="{BB962C8B-B14F-4D97-AF65-F5344CB8AC3E}">
        <p14:creationId xmlns:p14="http://schemas.microsoft.com/office/powerpoint/2010/main" val="1478395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D558F3-D1E9-404E-B35D-9C0863AA98B0}"/>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4" name="Title Placeholder 1">
            <a:extLst>
              <a:ext uri="{FF2B5EF4-FFF2-40B4-BE49-F238E27FC236}">
                <a16:creationId xmlns:a16="http://schemas.microsoft.com/office/drawing/2014/main" id="{9A154ED3-A530-4C85-A74D-28177B23B01B}"/>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78041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460834" y="6604416"/>
            <a:ext cx="908986" cy="240815"/>
          </a:xfrm>
          <a:prstGeom prst="rect">
            <a:avLst/>
          </a:prstGeom>
        </p:spPr>
        <p:txBody>
          <a:bodyPr/>
          <a:lstStyle/>
          <a:p>
            <a:r>
              <a:rPr lang="en-US"/>
              <a:t>3/6/2020</a:t>
            </a:r>
          </a:p>
        </p:txBody>
      </p:sp>
      <p:sp>
        <p:nvSpPr>
          <p:cNvPr id="5" name="Footer Placeholder 4"/>
          <p:cNvSpPr>
            <a:spLocks noGrp="1"/>
          </p:cNvSpPr>
          <p:nvPr>
            <p:ph type="ftr" sz="quarter" idx="11"/>
          </p:nvPr>
        </p:nvSpPr>
        <p:spPr>
          <a:xfrm>
            <a:off x="3205814" y="6624164"/>
            <a:ext cx="6468678" cy="251285"/>
          </a:xfrm>
          <a:prstGeom prst="rect">
            <a:avLst/>
          </a:prstGeom>
        </p:spPr>
        <p:txBody>
          <a:bodyPr/>
          <a:lstStyle/>
          <a:p>
            <a:endParaRPr lang="en-US"/>
          </a:p>
        </p:txBody>
      </p:sp>
      <p:sp>
        <p:nvSpPr>
          <p:cNvPr id="6" name="Slide Number Placeholder 5"/>
          <p:cNvSpPr>
            <a:spLocks noGrp="1"/>
          </p:cNvSpPr>
          <p:nvPr>
            <p:ph type="sldNum" sz="quarter" idx="12"/>
          </p:nvPr>
        </p:nvSpPr>
        <p:spPr>
          <a:xfrm>
            <a:off x="411829" y="6604416"/>
            <a:ext cx="982631" cy="240815"/>
          </a:xfrm>
          <a:prstGeom prst="rect">
            <a:avLst/>
          </a:prstGeom>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82428"/>
          </a:xfrm>
          <a:prstGeom prst="rect">
            <a:avLst/>
          </a:prstGeom>
          <a:solidFill>
            <a:srgbClr val="0066FF"/>
          </a:solidFill>
        </p:spPr>
      </p:pic>
    </p:spTree>
    <p:extLst>
      <p:ext uri="{BB962C8B-B14F-4D97-AF65-F5344CB8AC3E}">
        <p14:creationId xmlns:p14="http://schemas.microsoft.com/office/powerpoint/2010/main" val="2249884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8944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B89A-0EAA-4B62-AC5F-0D6AB0FDD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481C7-4974-473D-BC3E-F3B5D1987533}"/>
              </a:ext>
            </a:extLst>
          </p:cNvPr>
          <p:cNvSpPr>
            <a:spLocks noGrp="1"/>
          </p:cNvSpPr>
          <p:nvPr>
            <p:ph sz="half" idx="1"/>
          </p:nvPr>
        </p:nvSpPr>
        <p:spPr>
          <a:xfrm>
            <a:off x="568171" y="1136342"/>
            <a:ext cx="5451629"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2FBDE-6877-47A5-98E1-16FC966C6B78}"/>
              </a:ext>
            </a:extLst>
          </p:cNvPr>
          <p:cNvSpPr>
            <a:spLocks noGrp="1"/>
          </p:cNvSpPr>
          <p:nvPr>
            <p:ph sz="half" idx="2"/>
          </p:nvPr>
        </p:nvSpPr>
        <p:spPr>
          <a:xfrm>
            <a:off x="6383045" y="1136342"/>
            <a:ext cx="5379867"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EF16CF1-82EC-47C1-96EC-3484710488D0}"/>
              </a:ext>
            </a:extLst>
          </p:cNvPr>
          <p:cNvSpPr>
            <a:spLocks noGrp="1"/>
          </p:cNvSpPr>
          <p:nvPr>
            <p:ph type="ftr" sz="quarter" idx="3"/>
          </p:nvPr>
        </p:nvSpPr>
        <p:spPr>
          <a:xfrm>
            <a:off x="3192" y="6603699"/>
            <a:ext cx="2801112" cy="24277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Mathis Consulting Company</a:t>
            </a:r>
          </a:p>
        </p:txBody>
      </p:sp>
      <p:sp>
        <p:nvSpPr>
          <p:cNvPr id="9" name="Slide Number Placeholder 5">
            <a:extLst>
              <a:ext uri="{FF2B5EF4-FFF2-40B4-BE49-F238E27FC236}">
                <a16:creationId xmlns:a16="http://schemas.microsoft.com/office/drawing/2014/main" id="{8DD47D71-2BE5-4165-8C5A-BEAAB1460BB9}"/>
              </a:ext>
            </a:extLst>
          </p:cNvPr>
          <p:cNvSpPr>
            <a:spLocks noGrp="1"/>
          </p:cNvSpPr>
          <p:nvPr>
            <p:ph type="sldNum" sz="quarter" idx="4"/>
          </p:nvPr>
        </p:nvSpPr>
        <p:spPr>
          <a:xfrm>
            <a:off x="11252906" y="6623189"/>
            <a:ext cx="939094" cy="234809"/>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Page </a:t>
            </a:r>
            <a:fld id="{0EB8F1EF-6D45-4E45-867A-105750940064}" type="slidenum">
              <a:rPr lang="en-US" smtClean="0"/>
              <a:pPr/>
              <a:t>‹#›</a:t>
            </a:fld>
            <a:endParaRPr lang="en-US"/>
          </a:p>
        </p:txBody>
      </p:sp>
    </p:spTree>
    <p:extLst>
      <p:ext uri="{BB962C8B-B14F-4D97-AF65-F5344CB8AC3E}">
        <p14:creationId xmlns:p14="http://schemas.microsoft.com/office/powerpoint/2010/main" val="302486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63004" y="5824402"/>
            <a:ext cx="1114297" cy="771257"/>
          </a:xfrm>
          <a:prstGeom prst="rect">
            <a:avLst/>
          </a:prstGeom>
        </p:spPr>
      </p:pic>
    </p:spTree>
    <p:extLst>
      <p:ext uri="{BB962C8B-B14F-4D97-AF65-F5344CB8AC3E}">
        <p14:creationId xmlns:p14="http://schemas.microsoft.com/office/powerpoint/2010/main" val="21866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1173" cy="6858000"/>
          </a:xfrm>
          <a:prstGeom prst="rect">
            <a:avLst/>
          </a:prstGeom>
        </p:spPr>
      </p:pic>
    </p:spTree>
    <p:extLst>
      <p:ext uri="{BB962C8B-B14F-4D97-AF65-F5344CB8AC3E}">
        <p14:creationId xmlns:p14="http://schemas.microsoft.com/office/powerpoint/2010/main" val="84645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userDrawn="1"/>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4656" y="5782262"/>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6"/>
            <a:ext cx="10684934"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7" y="1954742"/>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91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15740" y="577184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5"/>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44906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68103" y="5494871"/>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3"/>
            <a:ext cx="4641670"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userDrawn="1"/>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636053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6" y="6305551"/>
            <a:ext cx="2844800" cy="365125"/>
          </a:xfrm>
        </p:spPr>
        <p:txBody>
          <a:bodyPr/>
          <a:lstStyle>
            <a:lvl1pPr>
              <a:defRPr b="1">
                <a:solidFill>
                  <a:srgbClr val="003366"/>
                </a:solidFill>
              </a:defRPr>
            </a:lvl1pPr>
          </a:lstStyle>
          <a:p>
            <a:pPr algn="l"/>
            <a:r>
              <a:rPr lang="en-US" err="1"/>
              <a:t>www.ashrae.org</a:t>
            </a:r>
            <a:r>
              <a:rPr lang="en-US"/>
              <a:t> |</a:t>
            </a:r>
            <a:fld id="{7C7646D6-9DA9-4D60-B037-D72D50BB696E}" type="slidenum">
              <a:rPr lang="en-US" smtClean="0"/>
              <a:pPr algn="l"/>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09285" y="5882274"/>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599"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457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477019" y="5509741"/>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8"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659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userDrawn="1"/>
        </p:nvPicPr>
        <p:blipFill>
          <a:blip r:embed="rId2"/>
          <a:stretch>
            <a:fillRect/>
          </a:stretch>
        </p:blipFill>
        <p:spPr>
          <a:xfrm>
            <a:off x="5547677" y="1608666"/>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3385612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4953000"/>
            <a:ext cx="8820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449078" y="5475876"/>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userDrawn="1"/>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1563621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1325416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3218583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98283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8" name="Picture 7" descr="Text, logo&#10;&#10;Description automatically generated">
            <a:extLst>
              <a:ext uri="{FF2B5EF4-FFF2-40B4-BE49-F238E27FC236}">
                <a16:creationId xmlns:a16="http://schemas.microsoft.com/office/drawing/2014/main" id="{A4FD5248-DB2C-CAF5-C03E-9F6A7ACAFFD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0800000" flipH="1" flipV="1">
            <a:off x="10948146" y="124261"/>
            <a:ext cx="696017" cy="481728"/>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5/7/2026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322958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1031056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C00DBB-6D52-43C0-9F2D-D41B1913DC56}"/>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 name="Text Placeholder 2">
            <a:extLst>
              <a:ext uri="{FF2B5EF4-FFF2-40B4-BE49-F238E27FC236}">
                <a16:creationId xmlns:a16="http://schemas.microsoft.com/office/drawing/2014/main" id="{612830C4-96A1-4CC4-8A86-2AA3DB7CFAD8}"/>
              </a:ext>
            </a:extLst>
          </p:cNvPr>
          <p:cNvSpPr>
            <a:spLocks noGrp="1"/>
          </p:cNvSpPr>
          <p:nvPr>
            <p:ph idx="1"/>
          </p:nvPr>
        </p:nvSpPr>
        <p:spPr>
          <a:xfrm>
            <a:off x="411829" y="963261"/>
            <a:ext cx="11594034" cy="5110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p:txBody>
      </p:sp>
      <p:sp>
        <p:nvSpPr>
          <p:cNvPr id="14" name="Title Placeholder 1">
            <a:extLst>
              <a:ext uri="{FF2B5EF4-FFF2-40B4-BE49-F238E27FC236}">
                <a16:creationId xmlns:a16="http://schemas.microsoft.com/office/drawing/2014/main" id="{7C4AB840-3A74-4B77-AD26-93B84112F9A0}"/>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515322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25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a:t>Click to edit Master title style</a:t>
            </a:r>
          </a:p>
        </p:txBody>
      </p:sp>
    </p:spTree>
    <p:extLst>
      <p:ext uri="{BB962C8B-B14F-4D97-AF65-F5344CB8AC3E}">
        <p14:creationId xmlns:p14="http://schemas.microsoft.com/office/powerpoint/2010/main" val="931498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D558F3-D1E9-404E-B35D-9C0863AA98B0}"/>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4" name="Title Placeholder 1">
            <a:extLst>
              <a:ext uri="{FF2B5EF4-FFF2-40B4-BE49-F238E27FC236}">
                <a16:creationId xmlns:a16="http://schemas.microsoft.com/office/drawing/2014/main" id="{9A154ED3-A530-4C85-A74D-28177B23B01B}"/>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487310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460834" y="6604416"/>
            <a:ext cx="908986" cy="240815"/>
          </a:xfrm>
          <a:prstGeom prst="rect">
            <a:avLst/>
          </a:prstGeom>
        </p:spPr>
        <p:txBody>
          <a:bodyPr/>
          <a:lstStyle/>
          <a:p>
            <a:r>
              <a:rPr lang="en-US"/>
              <a:t>3/6/2020</a:t>
            </a:r>
          </a:p>
        </p:txBody>
      </p:sp>
      <p:sp>
        <p:nvSpPr>
          <p:cNvPr id="5" name="Footer Placeholder 4"/>
          <p:cNvSpPr>
            <a:spLocks noGrp="1"/>
          </p:cNvSpPr>
          <p:nvPr>
            <p:ph type="ftr" sz="quarter" idx="11"/>
          </p:nvPr>
        </p:nvSpPr>
        <p:spPr>
          <a:xfrm>
            <a:off x="3205814" y="6624164"/>
            <a:ext cx="6468678" cy="251285"/>
          </a:xfrm>
          <a:prstGeom prst="rect">
            <a:avLst/>
          </a:prstGeom>
        </p:spPr>
        <p:txBody>
          <a:bodyPr/>
          <a:lstStyle/>
          <a:p>
            <a:endParaRPr lang="en-US"/>
          </a:p>
        </p:txBody>
      </p:sp>
      <p:sp>
        <p:nvSpPr>
          <p:cNvPr id="6" name="Slide Number Placeholder 5"/>
          <p:cNvSpPr>
            <a:spLocks noGrp="1"/>
          </p:cNvSpPr>
          <p:nvPr>
            <p:ph type="sldNum" sz="quarter" idx="12"/>
          </p:nvPr>
        </p:nvSpPr>
        <p:spPr>
          <a:xfrm>
            <a:off x="411829" y="6604416"/>
            <a:ext cx="982631" cy="240815"/>
          </a:xfrm>
          <a:prstGeom prst="rect">
            <a:avLst/>
          </a:prstGeom>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82428"/>
          </a:xfrm>
          <a:prstGeom prst="rect">
            <a:avLst/>
          </a:prstGeom>
          <a:solidFill>
            <a:srgbClr val="0066FF"/>
          </a:solidFill>
        </p:spPr>
      </p:pic>
    </p:spTree>
    <p:extLst>
      <p:ext uri="{BB962C8B-B14F-4D97-AF65-F5344CB8AC3E}">
        <p14:creationId xmlns:p14="http://schemas.microsoft.com/office/powerpoint/2010/main" val="2316818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106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B89A-0EAA-4B62-AC5F-0D6AB0FDD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481C7-4974-473D-BC3E-F3B5D1987533}"/>
              </a:ext>
            </a:extLst>
          </p:cNvPr>
          <p:cNvSpPr>
            <a:spLocks noGrp="1"/>
          </p:cNvSpPr>
          <p:nvPr>
            <p:ph sz="half" idx="1"/>
          </p:nvPr>
        </p:nvSpPr>
        <p:spPr>
          <a:xfrm>
            <a:off x="568171" y="1136342"/>
            <a:ext cx="5451629"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2FBDE-6877-47A5-98E1-16FC966C6B78}"/>
              </a:ext>
            </a:extLst>
          </p:cNvPr>
          <p:cNvSpPr>
            <a:spLocks noGrp="1"/>
          </p:cNvSpPr>
          <p:nvPr>
            <p:ph sz="half" idx="2"/>
          </p:nvPr>
        </p:nvSpPr>
        <p:spPr>
          <a:xfrm>
            <a:off x="6383045" y="1136342"/>
            <a:ext cx="5379867"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EF16CF1-82EC-47C1-96EC-3484710488D0}"/>
              </a:ext>
            </a:extLst>
          </p:cNvPr>
          <p:cNvSpPr>
            <a:spLocks noGrp="1"/>
          </p:cNvSpPr>
          <p:nvPr>
            <p:ph type="ftr" sz="quarter" idx="3"/>
          </p:nvPr>
        </p:nvSpPr>
        <p:spPr>
          <a:xfrm>
            <a:off x="3192" y="6603699"/>
            <a:ext cx="2801112" cy="24277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Mathis Consulting Company</a:t>
            </a:r>
          </a:p>
        </p:txBody>
      </p:sp>
      <p:sp>
        <p:nvSpPr>
          <p:cNvPr id="9" name="Slide Number Placeholder 5">
            <a:extLst>
              <a:ext uri="{FF2B5EF4-FFF2-40B4-BE49-F238E27FC236}">
                <a16:creationId xmlns:a16="http://schemas.microsoft.com/office/drawing/2014/main" id="{8DD47D71-2BE5-4165-8C5A-BEAAB1460BB9}"/>
              </a:ext>
            </a:extLst>
          </p:cNvPr>
          <p:cNvSpPr>
            <a:spLocks noGrp="1"/>
          </p:cNvSpPr>
          <p:nvPr>
            <p:ph type="sldNum" sz="quarter" idx="4"/>
          </p:nvPr>
        </p:nvSpPr>
        <p:spPr>
          <a:xfrm>
            <a:off x="11252906" y="6623189"/>
            <a:ext cx="939094" cy="234809"/>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Page </a:t>
            </a:r>
            <a:fld id="{0EB8F1EF-6D45-4E45-867A-105750940064}" type="slidenum">
              <a:rPr lang="en-US" smtClean="0"/>
              <a:pPr/>
              <a:t>‹#›</a:t>
            </a:fld>
            <a:endParaRPr lang="en-US"/>
          </a:p>
        </p:txBody>
      </p:sp>
    </p:spTree>
    <p:extLst>
      <p:ext uri="{BB962C8B-B14F-4D97-AF65-F5344CB8AC3E}">
        <p14:creationId xmlns:p14="http://schemas.microsoft.com/office/powerpoint/2010/main" val="18512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8" name="Picture 7" descr="Text, logo&#10;&#10;Description automatically generated">
            <a:extLst>
              <a:ext uri="{FF2B5EF4-FFF2-40B4-BE49-F238E27FC236}">
                <a16:creationId xmlns:a16="http://schemas.microsoft.com/office/drawing/2014/main" id="{0229D6BC-F066-0F15-557A-FA84AC6C312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0800000" flipH="1" flipV="1">
            <a:off x="10948146" y="124261"/>
            <a:ext cx="696017" cy="481728"/>
          </a:xfrm>
          <a:prstGeom prst="rect">
            <a:avLst/>
          </a:prstGeom>
        </p:spPr>
      </p:pic>
    </p:spTree>
    <p:extLst>
      <p:ext uri="{BB962C8B-B14F-4D97-AF65-F5344CB8AC3E}">
        <p14:creationId xmlns:p14="http://schemas.microsoft.com/office/powerpoint/2010/main" val="101819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5/7/2026</a:t>
            </a:fld>
            <a:endParaRPr lang="en-US" dirty="0"/>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dirty="0"/>
          </a:p>
        </p:txBody>
      </p:sp>
      <p:pic>
        <p:nvPicPr>
          <p:cNvPr id="8" name="Picture 7" descr="Text, logo&#10;&#10;Description automatically generated">
            <a:extLst>
              <a:ext uri="{FF2B5EF4-FFF2-40B4-BE49-F238E27FC236}">
                <a16:creationId xmlns:a16="http://schemas.microsoft.com/office/drawing/2014/main" id="{BD96AB95-36D6-E8BF-CC96-020752AB48E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0800000" flipH="1" flipV="1">
            <a:off x="10948146" y="124261"/>
            <a:ext cx="696017" cy="481728"/>
          </a:xfrm>
          <a:prstGeom prst="rect">
            <a:avLst/>
          </a:prstGeom>
        </p:spPr>
      </p:pic>
    </p:spTree>
    <p:extLst>
      <p:ext uri="{BB962C8B-B14F-4D97-AF65-F5344CB8AC3E}">
        <p14:creationId xmlns:p14="http://schemas.microsoft.com/office/powerpoint/2010/main" val="357123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 name="Picture 2" descr="A picture containing plant&#10;&#10;Description automatically generated">
            <a:extLst>
              <a:ext uri="{FF2B5EF4-FFF2-40B4-BE49-F238E27FC236}">
                <a16:creationId xmlns:a16="http://schemas.microsoft.com/office/drawing/2014/main" id="{45243FAC-1618-4F17-870E-2E34877CF37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586182" y="808185"/>
            <a:ext cx="19039941" cy="7255237"/>
          </a:xfrm>
          <a:prstGeom prst="rect">
            <a:avLst/>
          </a:prstGeom>
        </p:spPr>
      </p:pic>
      <p:sp>
        <p:nvSpPr>
          <p:cNvPr id="8" name="Title Placeholder 1">
            <a:extLst>
              <a:ext uri="{FF2B5EF4-FFF2-40B4-BE49-F238E27FC236}">
                <a16:creationId xmlns:a16="http://schemas.microsoft.com/office/drawing/2014/main" id="{76557BAC-5213-4134-A016-A12D891D733B}"/>
              </a:ext>
            </a:extLst>
          </p:cNvPr>
          <p:cNvSpPr txBox="1">
            <a:spLocks/>
          </p:cNvSpPr>
          <p:nvPr userDrawn="1"/>
        </p:nvSpPr>
        <p:spPr>
          <a:xfrm>
            <a:off x="0" y="0"/>
            <a:ext cx="12192000" cy="1034760"/>
          </a:xfrm>
          <a:prstGeom prst="rect">
            <a:avLst/>
          </a:prstGeom>
          <a:solidFill>
            <a:schemeClr val="accent1">
              <a:lumMod val="75000"/>
            </a:schemeClr>
          </a:solidFill>
        </p:spPr>
        <p:txBody>
          <a:bodyPr vert="horz" lIns="36576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kzidenz Grotesk BE Regular" panose="02000503030000020003" pitchFamily="50" charset="0"/>
                <a:ea typeface="+mj-ea"/>
                <a:cs typeface="+mj-cs"/>
              </a:defRPr>
            </a:lvl1pPr>
          </a:lstStyle>
          <a:p>
            <a:endParaRPr lang="en-US" sz="2800" dirty="0"/>
          </a:p>
        </p:txBody>
      </p:sp>
      <p:pic>
        <p:nvPicPr>
          <p:cNvPr id="13" name="Picture 12" descr="Text, logo&#10;&#10;Description automatically generated">
            <a:extLst>
              <a:ext uri="{FF2B5EF4-FFF2-40B4-BE49-F238E27FC236}">
                <a16:creationId xmlns:a16="http://schemas.microsoft.com/office/drawing/2014/main" id="{82B14DBF-5F95-4677-9235-178D2DEEFA7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0800000" flipH="1" flipV="1">
            <a:off x="10993907" y="199309"/>
            <a:ext cx="869088" cy="601514"/>
          </a:xfrm>
          <a:prstGeom prst="rect">
            <a:avLst/>
          </a:prstGeom>
        </p:spPr>
      </p:pic>
      <p:sp>
        <p:nvSpPr>
          <p:cNvPr id="14" name="Title 1">
            <a:extLst>
              <a:ext uri="{FF2B5EF4-FFF2-40B4-BE49-F238E27FC236}">
                <a16:creationId xmlns:a16="http://schemas.microsoft.com/office/drawing/2014/main" id="{3BBB6481-3ABA-479A-BC27-8D38A55E2350}"/>
              </a:ext>
            </a:extLst>
          </p:cNvPr>
          <p:cNvSpPr>
            <a:spLocks noGrp="1"/>
          </p:cNvSpPr>
          <p:nvPr>
            <p:ph type="title"/>
          </p:nvPr>
        </p:nvSpPr>
        <p:spPr>
          <a:xfrm>
            <a:off x="329005" y="216622"/>
            <a:ext cx="10515600" cy="601515"/>
          </a:xfrm>
        </p:spPr>
        <p:txBody>
          <a:bodyPr>
            <a:noAutofit/>
          </a:bodyPr>
          <a:lstStyle>
            <a:lvl1pPr>
              <a:defRPr sz="3200">
                <a:solidFill>
                  <a:schemeClr val="bg1"/>
                </a:solidFill>
                <a:latin typeface="Akzidenz Grotesk BE Regular" panose="02000503030000020003" pitchFamily="50" charset="0"/>
              </a:defRPr>
            </a:lvl1pPr>
          </a:lstStyle>
          <a:p>
            <a:endParaRPr lang="en-US"/>
          </a:p>
        </p:txBody>
      </p:sp>
      <p:sp>
        <p:nvSpPr>
          <p:cNvPr id="7" name="Content Placeholder 2">
            <a:extLst>
              <a:ext uri="{FF2B5EF4-FFF2-40B4-BE49-F238E27FC236}">
                <a16:creationId xmlns:a16="http://schemas.microsoft.com/office/drawing/2014/main" id="{A332F484-9A21-4CA7-8201-A46ACEEEC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4997B865-7EFE-4C00-8EC6-42A6E991D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848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4.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theme" Target="../theme/theme5.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5/7/2026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dirty="0"/>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5/7/2026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dirty="0"/>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81173" cy="6858000"/>
          </a:xfrm>
          <a:prstGeom prst="rect">
            <a:avLst/>
          </a:prstGeom>
        </p:spPr>
      </p:pic>
      <p:sp>
        <p:nvSpPr>
          <p:cNvPr id="8" name="Rectangle 7">
            <a:extLst>
              <a:ext uri="{FF2B5EF4-FFF2-40B4-BE49-F238E27FC236}">
                <a16:creationId xmlns:a16="http://schemas.microsoft.com/office/drawing/2014/main" id="{57607B0D-F0CC-4F35-C70B-1F62ED653E49}"/>
              </a:ext>
            </a:extLst>
          </p:cNvPr>
          <p:cNvSpPr/>
          <p:nvPr userDrawn="1"/>
        </p:nvSpPr>
        <p:spPr>
          <a:xfrm>
            <a:off x="0" y="6604000"/>
            <a:ext cx="12181173" cy="296862"/>
          </a:xfrm>
          <a:prstGeom prst="rect">
            <a:avLst/>
          </a:prstGeom>
          <a:gradFill flip="none" rotWithShape="1">
            <a:gsLst>
              <a:gs pos="0">
                <a:srgbClr val="05549C"/>
              </a:gs>
              <a:gs pos="50000">
                <a:srgbClr val="0099CC"/>
              </a:gs>
              <a:gs pos="100000">
                <a:srgbClr val="8EC540"/>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1206538"/>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7" r:id="rId3"/>
    <p:sldLayoutId id="2147483668" r:id="rId4"/>
    <p:sldLayoutId id="21474836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373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7" r:id="rId16"/>
    <p:sldLayoutId id="2147483688" r:id="rId17"/>
    <p:sldLayoutId id="2147483689" r:id="rId18"/>
    <p:sldLayoutId id="2147483690" r:id="rId19"/>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4053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5936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sv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hyperlink" Target="mailto:shammerling@ashrae.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20.sv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mailto:ballot@ashrae.org" TargetMode="External"/><Relationship Id="rId4" Type="http://schemas.openxmlformats.org/officeDocument/2006/relationships/hyperlink" Target="http://www.ashrae.org/2026bylaw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hyperlink" Target="https://datahelpdesk.worldbank.org/knowledgebase/articles/906519#Low_inco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mailto:ballot@ashrae.org" TargetMode="External"/><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sv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4.png"/><Relationship Id="rId12" Type="http://schemas.openxmlformats.org/officeDocument/2006/relationships/hyperlink" Target="mailto:marketing@ashrae.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hyperlink" Target="http://www.ashrae.org/technica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www.ashrae.org/technical-resources/technology-portal" TargetMode="External"/><Relationship Id="rId4" Type="http://schemas.openxmlformats.org/officeDocument/2006/relationships/hyperlink" Target="mailto:marketing@ashra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omputer with a blank screen&#10;&#10;Description automatically generated">
            <a:extLst>
              <a:ext uri="{FF2B5EF4-FFF2-40B4-BE49-F238E27FC236}">
                <a16:creationId xmlns:a16="http://schemas.microsoft.com/office/drawing/2014/main" id="{5FF4E131-F3A1-C829-156C-B3461141B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9" y="0"/>
            <a:ext cx="12318758" cy="6929301"/>
          </a:xfrm>
          <a:prstGeom prst="rect">
            <a:avLst/>
          </a:prstGeom>
        </p:spPr>
      </p:pic>
      <p:sp>
        <p:nvSpPr>
          <p:cNvPr id="13" name="Rectangle 12">
            <a:extLst>
              <a:ext uri="{FF2B5EF4-FFF2-40B4-BE49-F238E27FC236}">
                <a16:creationId xmlns:a16="http://schemas.microsoft.com/office/drawing/2014/main" id="{D91199B7-8893-4EF3-BA9D-E72A260D2DCA}"/>
              </a:ext>
            </a:extLst>
          </p:cNvPr>
          <p:cNvSpPr>
            <a:spLocks noGrp="1" noRot="1" noMove="1" noResize="1" noEditPoints="1" noAdjustHandles="1" noChangeArrowheads="1" noChangeShapeType="1"/>
          </p:cNvSpPr>
          <p:nvPr/>
        </p:nvSpPr>
        <p:spPr>
          <a:xfrm>
            <a:off x="1148313" y="1529153"/>
            <a:ext cx="9811421" cy="4732311"/>
          </a:xfrm>
          <a:prstGeom prst="rect">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A274FD-A5D6-B804-C97A-886D51CCD0C0}"/>
              </a:ext>
            </a:extLst>
          </p:cNvPr>
          <p:cNvPicPr>
            <a:picLocks noChangeAspect="1"/>
          </p:cNvPicPr>
          <p:nvPr/>
        </p:nvPicPr>
        <p:blipFill rotWithShape="1">
          <a:blip r:embed="rId4"/>
          <a:srcRect r="302"/>
          <a:stretch/>
        </p:blipFill>
        <p:spPr>
          <a:xfrm>
            <a:off x="1148314" y="350379"/>
            <a:ext cx="9811421" cy="1178774"/>
          </a:xfrm>
          <a:prstGeom prst="rect">
            <a:avLst/>
          </a:prstGeom>
          <a:ln>
            <a:noFill/>
          </a:ln>
          <a:effectLst>
            <a:outerShdw blurRad="190500" algn="tl" rotWithShape="0">
              <a:srgbClr val="000000">
                <a:alpha val="70000"/>
              </a:srgbClr>
            </a:outerShdw>
          </a:effectLst>
        </p:spPr>
      </p:pic>
      <p:sp>
        <p:nvSpPr>
          <p:cNvPr id="2" name="TextBox 1"/>
          <p:cNvSpPr txBox="1"/>
          <p:nvPr/>
        </p:nvSpPr>
        <p:spPr>
          <a:xfrm>
            <a:off x="1148312" y="4061651"/>
            <a:ext cx="9811421" cy="1446550"/>
          </a:xfrm>
          <a:prstGeom prst="rect">
            <a:avLst/>
          </a:prstGeom>
          <a:noFill/>
        </p:spPr>
        <p:txBody>
          <a:bodyPr wrap="square" lIns="91440" tIns="45720" rIns="91440" bIns="45720" rtlCol="0" anchor="t">
            <a:spAutoFit/>
          </a:bodyPr>
          <a:lstStyle/>
          <a:p>
            <a:pPr algn="ctr"/>
            <a:r>
              <a:rPr lang="en-US" sz="4400" b="1" dirty="0">
                <a:solidFill>
                  <a:schemeClr val="bg1"/>
                </a:solidFill>
              </a:rPr>
              <a:t>Chapter Regional Conference </a:t>
            </a:r>
          </a:p>
          <a:p>
            <a:pPr algn="ctr"/>
            <a:r>
              <a:rPr lang="en-US" sz="4400" b="1" dirty="0">
                <a:solidFill>
                  <a:schemeClr val="bg1"/>
                </a:solidFill>
              </a:rPr>
              <a:t>Presentation for ASHRAE Volunteers</a:t>
            </a:r>
          </a:p>
        </p:txBody>
      </p:sp>
      <p:pic>
        <p:nvPicPr>
          <p:cNvPr id="5" name="Picture 4">
            <a:extLst>
              <a:ext uri="{FF2B5EF4-FFF2-40B4-BE49-F238E27FC236}">
                <a16:creationId xmlns:a16="http://schemas.microsoft.com/office/drawing/2014/main" id="{397495F9-506C-240C-4781-A2C301BE5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961" y="2088638"/>
            <a:ext cx="2045839" cy="1416350"/>
          </a:xfrm>
          <a:prstGeom prst="rect">
            <a:avLst/>
          </a:prstGeom>
        </p:spPr>
      </p:pic>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19D8-9BD6-6482-6ABD-7A640B79F66A}"/>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82389A01-4C9A-0EF9-312F-9D8DADDD5088}"/>
              </a:ext>
            </a:extLst>
          </p:cNvPr>
          <p:cNvSpPr/>
          <p:nvPr/>
        </p:nvSpPr>
        <p:spPr>
          <a:xfrm>
            <a:off x="0" y="1284224"/>
            <a:ext cx="4098480" cy="5240253"/>
          </a:xfrm>
          <a:prstGeom prst="rect">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E164A6E-F6B0-B60C-8D02-6D0CF33537BC}"/>
              </a:ext>
            </a:extLst>
          </p:cNvPr>
          <p:cNvSpPr>
            <a:spLocks noGrp="1"/>
          </p:cNvSpPr>
          <p:nvPr>
            <p:ph type="title"/>
          </p:nvPr>
        </p:nvSpPr>
        <p:spPr>
          <a:xfrm>
            <a:off x="128593" y="640681"/>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4EDE417F-3780-5197-EE8A-1BB2D82CD7DE}"/>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15930160-E806-D83B-4EF2-908E668D6585}"/>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B214E255-A1E1-47F6-E886-FD82F10F8276}"/>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F1790D7F-F6A0-1758-EF93-F129BDB99D24}"/>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8EC540"/>
                </a:solidFill>
                <a:effectLst/>
                <a:uLnTx/>
                <a:uFillTx/>
                <a:latin typeface="Akzidenz Grotesk BE Bold" panose="02000503050000020004" pitchFamily="50" charset="0"/>
              </a:rPr>
              <a:t>COMMUNITIES</a:t>
            </a:r>
            <a:endParaRPr kumimoji="0" lang="en-US" sz="2000" b="1" i="0" u="sng" strike="noStrike" kern="1200" cap="none" spc="0" normalizeH="0" baseline="0" noProof="0" dirty="0">
              <a:ln>
                <a:noFill/>
              </a:ln>
              <a:solidFill>
                <a:srgbClr val="8EC540"/>
              </a:solidFill>
              <a:effectLst/>
              <a:uLnTx/>
              <a:uFillTx/>
              <a:latin typeface="Akzidenz Grotesk BE Bold" panose="02000503050000020004" pitchFamily="50" charset="0"/>
            </a:endParaRPr>
          </a:p>
        </p:txBody>
      </p:sp>
      <p:sp>
        <p:nvSpPr>
          <p:cNvPr id="9" name="Title 1">
            <a:extLst>
              <a:ext uri="{FF2B5EF4-FFF2-40B4-BE49-F238E27FC236}">
                <a16:creationId xmlns:a16="http://schemas.microsoft.com/office/drawing/2014/main" id="{82D5C462-B231-A611-23D0-4D75F362031B}"/>
              </a:ext>
            </a:extLst>
          </p:cNvPr>
          <p:cNvSpPr txBox="1">
            <a:spLocks/>
          </p:cNvSpPr>
          <p:nvPr/>
        </p:nvSpPr>
        <p:spPr>
          <a:xfrm>
            <a:off x="10675527"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61EA1EF8-36A1-80C7-9749-9254CD22C0AF}"/>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5C2071-5BF5-4EFB-5A7B-0FE54A9ABEFA}"/>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0EB96B-B10A-153D-954A-F457B28FD59B}"/>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20F7D2-03F1-F8F5-BE6D-B272A1E77FB4}"/>
              </a:ext>
            </a:extLst>
          </p:cNvPr>
          <p:cNvCxnSpPr/>
          <p:nvPr/>
        </p:nvCxnSpPr>
        <p:spPr>
          <a:xfrm>
            <a:off x="10675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8551C4-EDC3-6797-CA50-394F1F996103}"/>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176A258-3EC0-D990-68C1-283EBD502EDA}"/>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badi ExtraLight" panose="020B0204020104020204" pitchFamily="34" charset="0"/>
              </a:rPr>
              <a:t>a</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rPr>
              <a:t>shrae.org</a:t>
            </a: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/ChapterResources</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pic>
        <p:nvPicPr>
          <p:cNvPr id="19" name="Picture 18">
            <a:extLst>
              <a:ext uri="{FF2B5EF4-FFF2-40B4-BE49-F238E27FC236}">
                <a16:creationId xmlns:a16="http://schemas.microsoft.com/office/drawing/2014/main" id="{49778D50-BBBE-0E60-3F6D-BEDD41531B93}"/>
              </a:ext>
            </a:extLst>
          </p:cNvPr>
          <p:cNvPicPr>
            <a:picLocks noChangeAspect="1"/>
          </p:cNvPicPr>
          <p:nvPr/>
        </p:nvPicPr>
        <p:blipFill>
          <a:blip r:embed="rId3"/>
          <a:srcRect l="3510" t="8056" r="78260" b="19694"/>
          <a:stretch>
            <a:fillRect/>
          </a:stretch>
        </p:blipFill>
        <p:spPr>
          <a:xfrm>
            <a:off x="4272133" y="1235140"/>
            <a:ext cx="2575214" cy="3076797"/>
          </a:xfrm>
          <a:prstGeom prst="rect">
            <a:avLst/>
          </a:prstGeom>
        </p:spPr>
      </p:pic>
      <p:sp>
        <p:nvSpPr>
          <p:cNvPr id="23" name="TextBox 22">
            <a:extLst>
              <a:ext uri="{FF2B5EF4-FFF2-40B4-BE49-F238E27FC236}">
                <a16:creationId xmlns:a16="http://schemas.microsoft.com/office/drawing/2014/main" id="{1DE94E28-94F4-B153-F32F-78C9F57179DC}"/>
              </a:ext>
            </a:extLst>
          </p:cNvPr>
          <p:cNvSpPr txBox="1"/>
          <p:nvPr/>
        </p:nvSpPr>
        <p:spPr>
          <a:xfrm>
            <a:off x="6844239" y="1595569"/>
            <a:ext cx="5557922" cy="4401205"/>
          </a:xfrm>
          <a:prstGeom prst="rect">
            <a:avLst/>
          </a:prstGeom>
          <a:noFill/>
        </p:spPr>
        <p:txBody>
          <a:bodyPr wrap="square" rtlCol="0">
            <a:spAutoFit/>
          </a:bodyPr>
          <a:lstStyle/>
          <a:p>
            <a:pPr algn="ctr"/>
            <a:r>
              <a:rPr lang="en-US" sz="2000" b="1" dirty="0">
                <a:solidFill>
                  <a:srgbClr val="06559D"/>
                </a:solidFill>
                <a:latin typeface="Akzidenz Grotesk BE Bold" panose="02000503050000020004" pitchFamily="50" charset="0"/>
              </a:rPr>
              <a:t>Volunteer Training Presentations </a:t>
            </a:r>
          </a:p>
          <a:p>
            <a:pPr algn="ctr"/>
            <a:endParaRPr lang="en-US" sz="2000" b="1" dirty="0">
              <a:solidFill>
                <a:srgbClr val="06559D"/>
              </a:solidFill>
              <a:latin typeface="Akzidenz Grotesk BE Bold" panose="02000503050000020004" pitchFamily="50" charset="0"/>
            </a:endParaRPr>
          </a:p>
          <a:p>
            <a:pPr algn="ctr"/>
            <a:r>
              <a:rPr lang="en-US" sz="2000" b="1" dirty="0">
                <a:solidFill>
                  <a:srgbClr val="0099CC"/>
                </a:solidFill>
                <a:latin typeface="Akzidenz Grotesk BE Bold" panose="02000503050000020004" pitchFamily="50" charset="0"/>
              </a:rPr>
              <a:t>Order Banners &amp; Supplies </a:t>
            </a:r>
            <a:r>
              <a:rPr lang="en-US" sz="2000" b="1" dirty="0">
                <a:solidFill>
                  <a:srgbClr val="06559D"/>
                </a:solidFill>
                <a:latin typeface="Akzidenz Grotesk BE Bold" panose="02000503050000020004" pitchFamily="50" charset="0"/>
              </a:rPr>
              <a:t> </a:t>
            </a:r>
          </a:p>
          <a:p>
            <a:pPr algn="ctr"/>
            <a:endParaRPr lang="en-US" sz="2000" b="1" dirty="0">
              <a:solidFill>
                <a:srgbClr val="06559D"/>
              </a:solidFill>
              <a:latin typeface="Akzidenz Grotesk BE Bold" panose="02000503050000020004" pitchFamily="50" charset="0"/>
            </a:endParaRPr>
          </a:p>
          <a:p>
            <a:pPr algn="ctr"/>
            <a:r>
              <a:rPr lang="en-US" sz="2000" b="1" dirty="0">
                <a:solidFill>
                  <a:srgbClr val="8EC540"/>
                </a:solidFill>
                <a:latin typeface="Akzidenz Grotesk BE Bold" panose="02000503050000020004" pitchFamily="50" charset="0"/>
              </a:rPr>
              <a:t>Schedule DL &amp; President Visits </a:t>
            </a:r>
            <a:r>
              <a:rPr lang="en-US" sz="2000" b="1" dirty="0">
                <a:solidFill>
                  <a:srgbClr val="06559D"/>
                </a:solidFill>
                <a:latin typeface="Akzidenz Grotesk BE Bold" panose="02000503050000020004" pitchFamily="50" charset="0"/>
              </a:rPr>
              <a:t> </a:t>
            </a:r>
          </a:p>
          <a:p>
            <a:pPr algn="ctr"/>
            <a:endParaRPr lang="en-US" sz="2000" b="1" dirty="0">
              <a:solidFill>
                <a:srgbClr val="006EB6"/>
              </a:solidFill>
              <a:latin typeface="Akzidenz Grotesk BE Bold" panose="02000503050000020004" pitchFamily="50" charset="0"/>
            </a:endParaRPr>
          </a:p>
          <a:p>
            <a:pPr algn="ctr"/>
            <a:r>
              <a:rPr lang="en-US" sz="2000" b="1" dirty="0">
                <a:solidFill>
                  <a:srgbClr val="006EB6"/>
                </a:solidFill>
                <a:latin typeface="Akzidenz Grotesk BE Bold" panose="02000503050000020004" pitchFamily="50" charset="0"/>
              </a:rPr>
              <a:t>Templates &amp; Tools </a:t>
            </a:r>
            <a:endParaRPr lang="en-US" sz="2000" b="1" dirty="0">
              <a:solidFill>
                <a:srgbClr val="06559D"/>
              </a:solidFill>
              <a:latin typeface="Akzidenz Grotesk BE Bold" panose="02000503050000020004" pitchFamily="50" charset="0"/>
            </a:endParaRPr>
          </a:p>
          <a:p>
            <a:pPr algn="ctr"/>
            <a:endParaRPr lang="en-US" sz="2000" b="1" dirty="0">
              <a:solidFill>
                <a:srgbClr val="0099CC"/>
              </a:solidFill>
              <a:latin typeface="Akzidenz Grotesk BE Bold" panose="02000503050000020004" pitchFamily="50" charset="0"/>
            </a:endParaRPr>
          </a:p>
          <a:p>
            <a:pPr algn="ctr"/>
            <a:r>
              <a:rPr lang="en-US" sz="2000" b="1" dirty="0">
                <a:solidFill>
                  <a:srgbClr val="0099CC"/>
                </a:solidFill>
                <a:latin typeface="Akzidenz Grotesk BE Bold" panose="02000503050000020004" pitchFamily="50" charset="0"/>
              </a:rPr>
              <a:t>Get Chapter Data </a:t>
            </a:r>
            <a:r>
              <a:rPr lang="en-US" sz="2000" b="1" dirty="0">
                <a:solidFill>
                  <a:srgbClr val="06559D"/>
                </a:solidFill>
                <a:latin typeface="Akzidenz Grotesk BE Bold" panose="02000503050000020004" pitchFamily="50" charset="0"/>
              </a:rPr>
              <a:t> </a:t>
            </a:r>
          </a:p>
          <a:p>
            <a:pPr algn="ctr"/>
            <a:endParaRPr lang="en-US" sz="2000" b="1" dirty="0">
              <a:solidFill>
                <a:srgbClr val="8EC540"/>
              </a:solidFill>
              <a:latin typeface="Akzidenz Grotesk BE Bold" panose="02000503050000020004" pitchFamily="50" charset="0"/>
            </a:endParaRPr>
          </a:p>
          <a:p>
            <a:pPr algn="ctr"/>
            <a:r>
              <a:rPr lang="en-US" sz="2000" b="1" dirty="0">
                <a:solidFill>
                  <a:srgbClr val="8EC540"/>
                </a:solidFill>
                <a:latin typeface="Akzidenz Grotesk BE Bold" panose="02000503050000020004" pitchFamily="50" charset="0"/>
              </a:rPr>
              <a:t>Chapter Treasurer Training </a:t>
            </a:r>
          </a:p>
          <a:p>
            <a:pPr algn="ctr"/>
            <a:r>
              <a:rPr lang="en-US" sz="2000" b="1" dirty="0">
                <a:solidFill>
                  <a:srgbClr val="8EC540"/>
                </a:solidFill>
                <a:latin typeface="Akzidenz Grotesk BE Bold" panose="02000503050000020004" pitchFamily="50" charset="0"/>
              </a:rPr>
              <a:t>   Presentations</a:t>
            </a:r>
          </a:p>
          <a:p>
            <a:pPr algn="ctr"/>
            <a:endParaRPr lang="en-US" sz="2000" b="1" dirty="0">
              <a:solidFill>
                <a:srgbClr val="06559D"/>
              </a:solidFill>
              <a:latin typeface="Akzidenz Grotesk BE Bold" panose="02000503050000020004" pitchFamily="50" charset="0"/>
            </a:endParaRPr>
          </a:p>
          <a:p>
            <a:pPr algn="ctr"/>
            <a:r>
              <a:rPr lang="en-US" sz="2000" b="1" dirty="0">
                <a:solidFill>
                  <a:srgbClr val="06559D"/>
                </a:solidFill>
                <a:latin typeface="Akzidenz Grotesk BE Bold" panose="02000503050000020004" pitchFamily="50" charset="0"/>
              </a:rPr>
              <a:t>&amp; MUCH MORE!</a:t>
            </a:r>
          </a:p>
        </p:txBody>
      </p:sp>
      <p:grpSp>
        <p:nvGrpSpPr>
          <p:cNvPr id="34" name="Group 33">
            <a:extLst>
              <a:ext uri="{FF2B5EF4-FFF2-40B4-BE49-F238E27FC236}">
                <a16:creationId xmlns:a16="http://schemas.microsoft.com/office/drawing/2014/main" id="{B275ECD9-F759-32E1-19A0-234D29451D9D}"/>
              </a:ext>
            </a:extLst>
          </p:cNvPr>
          <p:cNvGrpSpPr/>
          <p:nvPr/>
        </p:nvGrpSpPr>
        <p:grpSpPr>
          <a:xfrm>
            <a:off x="4098480" y="4311937"/>
            <a:ext cx="3693319" cy="2386628"/>
            <a:chOff x="8720266" y="2236940"/>
            <a:chExt cx="3830061" cy="2592138"/>
          </a:xfrm>
        </p:grpSpPr>
        <p:pic>
          <p:nvPicPr>
            <p:cNvPr id="36" name="Picture 35">
              <a:extLst>
                <a:ext uri="{FF2B5EF4-FFF2-40B4-BE49-F238E27FC236}">
                  <a16:creationId xmlns:a16="http://schemas.microsoft.com/office/drawing/2014/main" id="{FF3E40E6-666C-86F9-3F91-6529E30A4B1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6368" y="2236940"/>
              <a:ext cx="2705100" cy="180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TextBox 36">
              <a:extLst>
                <a:ext uri="{FF2B5EF4-FFF2-40B4-BE49-F238E27FC236}">
                  <a16:creationId xmlns:a16="http://schemas.microsoft.com/office/drawing/2014/main" id="{7C6102E4-82D8-10EB-5176-3836CE0EAAFB}"/>
                </a:ext>
              </a:extLst>
            </p:cNvPr>
            <p:cNvSpPr txBox="1"/>
            <p:nvPr/>
          </p:nvSpPr>
          <p:spPr>
            <a:xfrm>
              <a:off x="8720266" y="4060237"/>
              <a:ext cx="3830061" cy="768841"/>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r>
                <a:rPr lang="en-US" sz="2000" b="1" dirty="0">
                  <a:solidFill>
                    <a:srgbClr val="06559D"/>
                  </a:solidFill>
                  <a:latin typeface="Akzidenz Grotesk BE Cn" panose="02000506040000020004" pitchFamily="50" charset="0"/>
                </a:rPr>
                <a:t>Tammy Catchings</a:t>
              </a:r>
            </a:p>
            <a:p>
              <a:pPr algn="ctr"/>
              <a:r>
                <a:rPr lang="en-US" sz="2000" b="1" dirty="0">
                  <a:solidFill>
                    <a:srgbClr val="06559D"/>
                  </a:solidFill>
                  <a:latin typeface="Akzidenz Grotesk BE Cn" panose="02000506040000020004" pitchFamily="50" charset="0"/>
                </a:rPr>
                <a:t>tcatchings@ashrae.org</a:t>
              </a:r>
            </a:p>
          </p:txBody>
        </p:sp>
      </p:grpSp>
      <p:sp>
        <p:nvSpPr>
          <p:cNvPr id="38" name="TextBox 37">
            <a:extLst>
              <a:ext uri="{FF2B5EF4-FFF2-40B4-BE49-F238E27FC236}">
                <a16:creationId xmlns:a16="http://schemas.microsoft.com/office/drawing/2014/main" id="{0C8F615F-08CD-2903-18AC-8C2AA48647B6}"/>
              </a:ext>
            </a:extLst>
          </p:cNvPr>
          <p:cNvSpPr txBox="1"/>
          <p:nvPr/>
        </p:nvSpPr>
        <p:spPr>
          <a:xfrm>
            <a:off x="128591" y="3796171"/>
            <a:ext cx="3969889"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ASHRAE Distinguished Lecturer visits</a:t>
            </a:r>
          </a:p>
          <a:p>
            <a:pPr marL="285750" indent="-285750">
              <a:buFont typeface="Arial" panose="020B0604020202020204" pitchFamily="34" charset="0"/>
              <a:buChar char="•"/>
            </a:pPr>
            <a:r>
              <a:rPr lang="en-US" dirty="0">
                <a:solidFill>
                  <a:schemeClr val="bg1"/>
                </a:solidFill>
              </a:rPr>
              <a:t>Presentations on specific topics by local experts</a:t>
            </a:r>
          </a:p>
          <a:p>
            <a:pPr marL="285750" indent="-285750">
              <a:buFont typeface="Arial" panose="020B0604020202020204" pitchFamily="34" charset="0"/>
              <a:buChar char="•"/>
            </a:pPr>
            <a:r>
              <a:rPr lang="en-US" dirty="0">
                <a:solidFill>
                  <a:schemeClr val="bg1"/>
                </a:solidFill>
              </a:rPr>
              <a:t>Technical tours</a:t>
            </a:r>
          </a:p>
          <a:p>
            <a:pPr marL="285750" indent="-285750">
              <a:buFont typeface="Arial" panose="020B0604020202020204" pitchFamily="34" charset="0"/>
              <a:buChar char="•"/>
            </a:pPr>
            <a:r>
              <a:rPr lang="en-US" dirty="0">
                <a:solidFill>
                  <a:schemeClr val="bg1"/>
                </a:solidFill>
              </a:rPr>
              <a:t>Panel programs or forums</a:t>
            </a:r>
          </a:p>
          <a:p>
            <a:pPr marL="285750" indent="-285750">
              <a:buFont typeface="Arial" panose="020B0604020202020204" pitchFamily="34" charset="0"/>
              <a:buChar char="•"/>
            </a:pPr>
            <a:r>
              <a:rPr lang="en-US" dirty="0">
                <a:solidFill>
                  <a:schemeClr val="bg1"/>
                </a:solidFill>
              </a:rPr>
              <a:t>Membership Promotion events</a:t>
            </a:r>
          </a:p>
          <a:p>
            <a:pPr marL="285750" indent="-285750">
              <a:buFont typeface="Arial" panose="020B0604020202020204" pitchFamily="34" charset="0"/>
              <a:buChar char="•"/>
            </a:pPr>
            <a:r>
              <a:rPr lang="en-US" dirty="0">
                <a:solidFill>
                  <a:schemeClr val="bg1"/>
                </a:solidFill>
              </a:rPr>
              <a:t>YEA and/or Student events</a:t>
            </a:r>
          </a:p>
          <a:p>
            <a:pPr marL="285750" indent="-285750">
              <a:buFont typeface="Arial" panose="020B0604020202020204" pitchFamily="34" charset="0"/>
              <a:buChar char="•"/>
            </a:pPr>
            <a:r>
              <a:rPr lang="en-US" dirty="0">
                <a:solidFill>
                  <a:schemeClr val="bg1"/>
                </a:solidFill>
              </a:rPr>
              <a:t>Chapter seminars</a:t>
            </a:r>
          </a:p>
          <a:p>
            <a:endParaRPr lang="en-US" dirty="0"/>
          </a:p>
        </p:txBody>
      </p:sp>
      <p:sp>
        <p:nvSpPr>
          <p:cNvPr id="39" name="TextBox 38">
            <a:extLst>
              <a:ext uri="{FF2B5EF4-FFF2-40B4-BE49-F238E27FC236}">
                <a16:creationId xmlns:a16="http://schemas.microsoft.com/office/drawing/2014/main" id="{875C0639-6F7C-BF56-73A4-6A86001FEE71}"/>
              </a:ext>
            </a:extLst>
          </p:cNvPr>
          <p:cNvSpPr txBox="1"/>
          <p:nvPr/>
        </p:nvSpPr>
        <p:spPr>
          <a:xfrm>
            <a:off x="268947" y="1364737"/>
            <a:ext cx="3495079" cy="2431435"/>
          </a:xfrm>
          <a:prstGeom prst="rect">
            <a:avLst/>
          </a:prstGeom>
          <a:noFill/>
        </p:spPr>
        <p:txBody>
          <a:bodyPr wrap="square">
            <a:spAutoFit/>
          </a:bodyPr>
          <a:lstStyle/>
          <a:p>
            <a:pPr algn="l">
              <a:buNone/>
            </a:pPr>
            <a:r>
              <a:rPr lang="en-US" sz="2400" b="1" i="0" dirty="0">
                <a:solidFill>
                  <a:schemeClr val="bg1"/>
                </a:solidFill>
                <a:effectLst/>
                <a:latin typeface="akzidenz-grotesk-condensed"/>
              </a:rPr>
              <a:t>Chapter Bulk Order Form for Publications</a:t>
            </a:r>
          </a:p>
          <a:p>
            <a:pPr algn="l">
              <a:buNone/>
            </a:pPr>
            <a:r>
              <a:rPr lang="en-US" sz="2000" dirty="0">
                <a:solidFill>
                  <a:schemeClr val="bg1"/>
                </a:solidFill>
                <a:latin typeface="akzidenz-grotesk-condensed"/>
              </a:rPr>
              <a:t>Submit the form available on the Chapter Resources page to order publications in bulk for your chapter, useful for:</a:t>
            </a:r>
            <a:endParaRPr lang="en-US" sz="2000" i="0" dirty="0">
              <a:solidFill>
                <a:schemeClr val="bg1"/>
              </a:solidFill>
              <a:effectLst/>
              <a:latin typeface="akzidenz-grotesk-condensed"/>
            </a:endParaRPr>
          </a:p>
          <a:p>
            <a:pPr algn="l">
              <a:buNone/>
            </a:pPr>
            <a:endParaRPr lang="en-US" sz="2400" b="1" i="0" dirty="0">
              <a:solidFill>
                <a:srgbClr val="06559D"/>
              </a:solidFill>
              <a:effectLst/>
              <a:latin typeface="akzidenz-grotesk-condensed"/>
            </a:endParaRPr>
          </a:p>
        </p:txBody>
      </p:sp>
      <p:pic>
        <p:nvPicPr>
          <p:cNvPr id="41" name="Graphic 40" descr="Cursor with solid fill">
            <a:extLst>
              <a:ext uri="{FF2B5EF4-FFF2-40B4-BE49-F238E27FC236}">
                <a16:creationId xmlns:a16="http://schemas.microsoft.com/office/drawing/2014/main" id="{395DE6A3-A7D0-8782-B2F3-7EAEE399DA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96580" y="3025275"/>
            <a:ext cx="914400" cy="914400"/>
          </a:xfrm>
          <a:prstGeom prst="rect">
            <a:avLst/>
          </a:prstGeom>
        </p:spPr>
      </p:pic>
    </p:spTree>
    <p:extLst>
      <p:ext uri="{BB962C8B-B14F-4D97-AF65-F5344CB8AC3E}">
        <p14:creationId xmlns:p14="http://schemas.microsoft.com/office/powerpoint/2010/main" val="379805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6355A-22D6-CFE5-2B43-AA4B37D1553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C0B49F8-E4E2-F06E-AE71-591EB10920A6}"/>
              </a:ext>
            </a:extLst>
          </p:cNvPr>
          <p:cNvSpPr>
            <a:spLocks noGrp="1"/>
          </p:cNvSpPr>
          <p:nvPr>
            <p:ph type="title"/>
          </p:nvPr>
        </p:nvSpPr>
        <p:spPr>
          <a:xfrm>
            <a:off x="128593" y="640681"/>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2FA3D535-BCC7-0824-5A51-DCECC0DF5167}"/>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56443A9C-35CB-7776-F98F-791CFAEAC9EE}"/>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9DC36392-15A8-4797-409A-0C3D18DA3785}"/>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5BEC002D-AF26-4B51-56FE-16F653459D26}"/>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8EC540"/>
                </a:solidFill>
                <a:effectLst/>
                <a:uLnTx/>
                <a:uFillTx/>
                <a:latin typeface="Akzidenz Grotesk BE Bold" panose="02000503050000020004" pitchFamily="50" charset="0"/>
              </a:rPr>
              <a:t>COMMUNITIES</a:t>
            </a:r>
            <a:endParaRPr kumimoji="0" lang="en-US" sz="2000" b="1" i="0" u="sng" strike="noStrike" kern="1200" cap="none" spc="0" normalizeH="0" baseline="0" noProof="0" dirty="0">
              <a:ln>
                <a:noFill/>
              </a:ln>
              <a:solidFill>
                <a:srgbClr val="8EC540"/>
              </a:solidFill>
              <a:effectLst/>
              <a:uLnTx/>
              <a:uFillTx/>
              <a:latin typeface="Akzidenz Grotesk BE Bold" panose="02000503050000020004" pitchFamily="50" charset="0"/>
            </a:endParaRPr>
          </a:p>
        </p:txBody>
      </p:sp>
      <p:sp>
        <p:nvSpPr>
          <p:cNvPr id="9" name="Title 1">
            <a:extLst>
              <a:ext uri="{FF2B5EF4-FFF2-40B4-BE49-F238E27FC236}">
                <a16:creationId xmlns:a16="http://schemas.microsoft.com/office/drawing/2014/main" id="{1CBD849C-2B22-E22C-440C-727ADB1514A7}"/>
              </a:ext>
            </a:extLst>
          </p:cNvPr>
          <p:cNvSpPr txBox="1">
            <a:spLocks/>
          </p:cNvSpPr>
          <p:nvPr/>
        </p:nvSpPr>
        <p:spPr>
          <a:xfrm>
            <a:off x="10675527"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E0C40984-4655-1AFD-7FE1-F2905AE547F2}"/>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2678B7-DCFD-CC9D-9D84-202EF1501FE5}"/>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B88939-0738-58A6-BA04-9B1385D23361}"/>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32AFB6-0751-BE73-1650-BE00C419CC31}"/>
              </a:ext>
            </a:extLst>
          </p:cNvPr>
          <p:cNvCxnSpPr/>
          <p:nvPr/>
        </p:nvCxnSpPr>
        <p:spPr>
          <a:xfrm>
            <a:off x="10675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3645F2-F8FB-EE1E-0BB7-3D3A718705AB}"/>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Star: 5 Points 37">
            <a:extLst>
              <a:ext uri="{FF2B5EF4-FFF2-40B4-BE49-F238E27FC236}">
                <a16:creationId xmlns:a16="http://schemas.microsoft.com/office/drawing/2014/main" id="{95BB9C08-6EFE-24D6-CDD4-D643933B8EA9}"/>
              </a:ext>
            </a:extLst>
          </p:cNvPr>
          <p:cNvSpPr/>
          <p:nvPr/>
        </p:nvSpPr>
        <p:spPr>
          <a:xfrm rot="20639806">
            <a:off x="8084973" y="1449186"/>
            <a:ext cx="883264" cy="667484"/>
          </a:xfrm>
          <a:prstGeom prst="star5">
            <a:avLst/>
          </a:prstGeom>
          <a:solidFill>
            <a:srgbClr val="8EC5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84E7664-55FA-DEA5-DD27-FA9F5E834529}"/>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badi ExtraLight" panose="020B0204020104020204" pitchFamily="34" charset="0"/>
              </a:rPr>
              <a:t>a</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rPr>
              <a:t>shrae.org</a:t>
            </a: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/PresidentialChallenge</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sp>
        <p:nvSpPr>
          <p:cNvPr id="3" name="TextBox 2">
            <a:extLst>
              <a:ext uri="{FF2B5EF4-FFF2-40B4-BE49-F238E27FC236}">
                <a16:creationId xmlns:a16="http://schemas.microsoft.com/office/drawing/2014/main" id="{06F64F14-96D2-BA85-F72A-9D32EBAB097C}"/>
              </a:ext>
            </a:extLst>
          </p:cNvPr>
          <p:cNvSpPr txBox="1"/>
          <p:nvPr/>
        </p:nvSpPr>
        <p:spPr>
          <a:xfrm>
            <a:off x="456614" y="1622425"/>
            <a:ext cx="7096217" cy="1015663"/>
          </a:xfrm>
          <a:prstGeom prst="rect">
            <a:avLst/>
          </a:prstGeom>
          <a:noFill/>
        </p:spPr>
        <p:txBody>
          <a:bodyPr wrap="square">
            <a:spAutoFit/>
          </a:bodyPr>
          <a:lstStyle/>
          <a:p>
            <a:r>
              <a:rPr lang="en-US" sz="2000" b="1" i="0" dirty="0">
                <a:solidFill>
                  <a:srgbClr val="06559D"/>
                </a:solidFill>
                <a:effectLst/>
              </a:rPr>
              <a:t>The Presidential Initiative Challenge</a:t>
            </a:r>
            <a:r>
              <a:rPr lang="en-US" sz="2000" b="0" i="0" dirty="0">
                <a:effectLst/>
              </a:rPr>
              <a:t> </a:t>
            </a:r>
            <a:r>
              <a:rPr lang="en-US" sz="2000" b="0" i="0" dirty="0">
                <a:solidFill>
                  <a:srgbClr val="06559D"/>
                </a:solidFill>
                <a:effectLst/>
              </a:rPr>
              <a:t>is a year-long competitive fund ($1,000 - $10,000) program to implement projects within local chapters that are tied to the year's presidential theme. </a:t>
            </a:r>
            <a:endParaRPr lang="en-US" sz="2000" dirty="0">
              <a:solidFill>
                <a:srgbClr val="06559D"/>
              </a:solidFill>
            </a:endParaRPr>
          </a:p>
        </p:txBody>
      </p:sp>
      <p:sp>
        <p:nvSpPr>
          <p:cNvPr id="10" name="TextBox 9">
            <a:extLst>
              <a:ext uri="{FF2B5EF4-FFF2-40B4-BE49-F238E27FC236}">
                <a16:creationId xmlns:a16="http://schemas.microsoft.com/office/drawing/2014/main" id="{95A5BE6A-12DA-61C8-53A0-1AAEF1198046}"/>
              </a:ext>
            </a:extLst>
          </p:cNvPr>
          <p:cNvSpPr txBox="1"/>
          <p:nvPr/>
        </p:nvSpPr>
        <p:spPr>
          <a:xfrm>
            <a:off x="456614" y="2875061"/>
            <a:ext cx="7336788" cy="707886"/>
          </a:xfrm>
          <a:prstGeom prst="rect">
            <a:avLst/>
          </a:prstGeom>
          <a:noFill/>
        </p:spPr>
        <p:txBody>
          <a:bodyPr wrap="square" rtlCol="0">
            <a:spAutoFit/>
          </a:bodyPr>
          <a:lstStyle/>
          <a:p>
            <a:r>
              <a:rPr lang="en-US" sz="2000" dirty="0"/>
              <a:t>Annual timelines are similar each year but always check the website for exact due dates:   </a:t>
            </a:r>
          </a:p>
        </p:txBody>
      </p:sp>
      <p:sp>
        <p:nvSpPr>
          <p:cNvPr id="17" name="TextBox 16">
            <a:extLst>
              <a:ext uri="{FF2B5EF4-FFF2-40B4-BE49-F238E27FC236}">
                <a16:creationId xmlns:a16="http://schemas.microsoft.com/office/drawing/2014/main" id="{111C4D15-B84B-0936-A305-CB0C7F243D99}"/>
              </a:ext>
            </a:extLst>
          </p:cNvPr>
          <p:cNvSpPr txBox="1"/>
          <p:nvPr/>
        </p:nvSpPr>
        <p:spPr>
          <a:xfrm>
            <a:off x="3319593" y="3400717"/>
            <a:ext cx="5834458" cy="2554545"/>
          </a:xfrm>
          <a:prstGeom prst="rect">
            <a:avLst/>
          </a:prstGeom>
          <a:noFill/>
        </p:spPr>
        <p:txBody>
          <a:bodyPr wrap="square">
            <a:spAutoFit/>
          </a:bodyPr>
          <a:lstStyle/>
          <a:p>
            <a:pPr algn="l"/>
            <a:r>
              <a:rPr lang="en-US" sz="2000" b="1" i="0" dirty="0">
                <a:effectLst/>
              </a:rPr>
              <a:t>November: </a:t>
            </a:r>
            <a:r>
              <a:rPr lang="en-US" sz="2000" i="0" dirty="0">
                <a:effectLst/>
              </a:rPr>
              <a:t>Applications due</a:t>
            </a:r>
          </a:p>
          <a:p>
            <a:pPr algn="l"/>
            <a:r>
              <a:rPr lang="en-US" sz="2000" b="1" i="0" dirty="0">
                <a:effectLst/>
              </a:rPr>
              <a:t>December: </a:t>
            </a:r>
            <a:r>
              <a:rPr lang="en-US" sz="2000" i="0" dirty="0">
                <a:effectLst/>
              </a:rPr>
              <a:t>Intimation to selected chapter / team</a:t>
            </a:r>
          </a:p>
          <a:p>
            <a:pPr algn="l"/>
            <a:r>
              <a:rPr lang="en-US" sz="2000" b="1" i="0" dirty="0">
                <a:effectLst/>
              </a:rPr>
              <a:t>January: </a:t>
            </a:r>
            <a:r>
              <a:rPr lang="en-US" sz="2000" b="0" i="0" dirty="0">
                <a:effectLst/>
              </a:rPr>
              <a:t>Awards made with funds going to local chapter for use on the project</a:t>
            </a:r>
          </a:p>
          <a:p>
            <a:pPr algn="l"/>
            <a:r>
              <a:rPr lang="en-US" sz="2000" b="1" i="0" dirty="0">
                <a:effectLst/>
              </a:rPr>
              <a:t>February: </a:t>
            </a:r>
            <a:r>
              <a:rPr lang="en-US" sz="2000" b="0" i="0" dirty="0">
                <a:effectLst/>
              </a:rPr>
              <a:t>Winning applicants in attendance at the Winter Conference to be recognized by ASHRAE President at President’s Lunch</a:t>
            </a:r>
          </a:p>
          <a:p>
            <a:pPr algn="l"/>
            <a:r>
              <a:rPr lang="en-US" sz="2000" b="1" i="0" dirty="0">
                <a:effectLst/>
              </a:rPr>
              <a:t>February and June: </a:t>
            </a:r>
            <a:r>
              <a:rPr lang="en-US" sz="2000" b="0" i="0" dirty="0">
                <a:effectLst/>
              </a:rPr>
              <a:t>Projects will be completed</a:t>
            </a:r>
          </a:p>
        </p:txBody>
      </p:sp>
      <p:sp>
        <p:nvSpPr>
          <p:cNvPr id="18" name="TextBox 17">
            <a:extLst>
              <a:ext uri="{FF2B5EF4-FFF2-40B4-BE49-F238E27FC236}">
                <a16:creationId xmlns:a16="http://schemas.microsoft.com/office/drawing/2014/main" id="{0B5E74EF-A5CB-777B-7327-6C698A1E6178}"/>
              </a:ext>
            </a:extLst>
          </p:cNvPr>
          <p:cNvSpPr txBox="1"/>
          <p:nvPr/>
        </p:nvSpPr>
        <p:spPr>
          <a:xfrm>
            <a:off x="9034994" y="1397675"/>
            <a:ext cx="2700392" cy="1754326"/>
          </a:xfrm>
          <a:prstGeom prst="rect">
            <a:avLst/>
          </a:prstGeom>
          <a:noFill/>
        </p:spPr>
        <p:txBody>
          <a:bodyPr wrap="square">
            <a:spAutoFit/>
          </a:bodyPr>
          <a:lstStyle/>
          <a:p>
            <a:r>
              <a:rPr lang="en-US" b="1" i="0" dirty="0">
                <a:solidFill>
                  <a:srgbClr val="06559D"/>
                </a:solidFill>
                <a:effectLst/>
              </a:rPr>
              <a:t>The Young Engineers in ASHRAE (YEA) Committee </a:t>
            </a:r>
            <a:r>
              <a:rPr lang="en-US" b="0" i="0" dirty="0">
                <a:effectLst/>
              </a:rPr>
              <a:t>organizes the Presidential Initiative Challenge each year. For more information visit </a:t>
            </a:r>
            <a:r>
              <a:rPr lang="en-US" b="0" i="0" u="sng" dirty="0">
                <a:solidFill>
                  <a:srgbClr val="0099CC"/>
                </a:solidFill>
                <a:effectLst/>
              </a:rPr>
              <a:t>ashrae.org/yea. </a:t>
            </a:r>
            <a:endParaRPr lang="en-US" u="sng" dirty="0">
              <a:solidFill>
                <a:srgbClr val="0099CC"/>
              </a:solidFill>
            </a:endParaRPr>
          </a:p>
        </p:txBody>
      </p:sp>
      <p:pic>
        <p:nvPicPr>
          <p:cNvPr id="20" name="Picture 19">
            <a:extLst>
              <a:ext uri="{FF2B5EF4-FFF2-40B4-BE49-F238E27FC236}">
                <a16:creationId xmlns:a16="http://schemas.microsoft.com/office/drawing/2014/main" id="{02FECE18-7154-5BCB-3764-50E58FD9DEB2}"/>
              </a:ext>
            </a:extLst>
          </p:cNvPr>
          <p:cNvPicPr>
            <a:picLocks noChangeAspect="1"/>
          </p:cNvPicPr>
          <p:nvPr/>
        </p:nvPicPr>
        <p:blipFill>
          <a:blip r:embed="rId3" cstate="screen">
            <a:extLst>
              <a:ext uri="{28A0092B-C50C-407E-A947-70E740481C1C}">
                <a14:useLocalDpi xmlns:a14="http://schemas.microsoft.com/office/drawing/2010/main" val="0"/>
              </a:ext>
            </a:extLst>
          </a:blip>
          <a:srcRect t="15526"/>
          <a:stretch>
            <a:fillRect/>
          </a:stretch>
        </p:blipFill>
        <p:spPr>
          <a:xfrm>
            <a:off x="9449454" y="3256308"/>
            <a:ext cx="1871472" cy="2371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6023D48F-46A2-EB73-47EB-1C495930B2D7}"/>
              </a:ext>
            </a:extLst>
          </p:cNvPr>
          <p:cNvSpPr txBox="1"/>
          <p:nvPr/>
        </p:nvSpPr>
        <p:spPr>
          <a:xfrm>
            <a:off x="8958625" y="5627652"/>
            <a:ext cx="2862978"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Jeanette McCray</a:t>
            </a:r>
          </a:p>
          <a:p>
            <a:pPr algn="ctr"/>
            <a:r>
              <a:rPr lang="en-US" sz="2000" b="1" dirty="0">
                <a:solidFill>
                  <a:srgbClr val="06559D"/>
                </a:solidFill>
                <a:latin typeface="Akzidenz Grotesk BE Cn" panose="02000506040000020004" pitchFamily="50" charset="0"/>
              </a:rPr>
              <a:t>jmccray@ashrae.org</a:t>
            </a:r>
          </a:p>
        </p:txBody>
      </p:sp>
      <p:pic>
        <p:nvPicPr>
          <p:cNvPr id="16" name="Picture 15">
            <a:extLst>
              <a:ext uri="{FF2B5EF4-FFF2-40B4-BE49-F238E27FC236}">
                <a16:creationId xmlns:a16="http://schemas.microsoft.com/office/drawing/2014/main" id="{E9B1257F-78F7-9171-EB37-398EF24E9E9E}"/>
              </a:ext>
            </a:extLst>
          </p:cNvPr>
          <p:cNvPicPr>
            <a:picLocks noChangeAspect="1"/>
          </p:cNvPicPr>
          <p:nvPr/>
        </p:nvPicPr>
        <p:blipFill>
          <a:blip r:embed="rId4"/>
          <a:stretch>
            <a:fillRect/>
          </a:stretch>
        </p:blipFill>
        <p:spPr>
          <a:xfrm>
            <a:off x="370397" y="3713514"/>
            <a:ext cx="2949196" cy="2857748"/>
          </a:xfrm>
          <a:prstGeom prst="rect">
            <a:avLst/>
          </a:prstGeom>
        </p:spPr>
      </p:pic>
      <p:sp>
        <p:nvSpPr>
          <p:cNvPr id="19" name="TextBox 18">
            <a:extLst>
              <a:ext uri="{FF2B5EF4-FFF2-40B4-BE49-F238E27FC236}">
                <a16:creationId xmlns:a16="http://schemas.microsoft.com/office/drawing/2014/main" id="{EE435E4E-46B7-97D8-D3D9-81710CFC32E3}"/>
              </a:ext>
            </a:extLst>
          </p:cNvPr>
          <p:cNvSpPr txBox="1"/>
          <p:nvPr/>
        </p:nvSpPr>
        <p:spPr>
          <a:xfrm>
            <a:off x="3097782" y="5940097"/>
            <a:ext cx="5386174" cy="646331"/>
          </a:xfrm>
          <a:prstGeom prst="rect">
            <a:avLst/>
          </a:prstGeom>
          <a:noFill/>
        </p:spPr>
        <p:txBody>
          <a:bodyPr wrap="square">
            <a:spAutoFit/>
          </a:bodyPr>
          <a:lstStyle/>
          <a:p>
            <a:r>
              <a:rPr lang="en-US" sz="1800" i="1" dirty="0">
                <a:effectLst/>
                <a:latin typeface="Aptos" panose="020B0004020202020204" pitchFamily="34" charset="0"/>
                <a:ea typeface="Aptos" panose="020B0004020202020204" pitchFamily="34" charset="0"/>
                <a:cs typeface="Aptos" panose="020B0004020202020204" pitchFamily="34" charset="0"/>
              </a:rPr>
              <a:t>All grants for project winners provided by the Gordon Holness Presidential Challenge Fund</a:t>
            </a:r>
            <a:endParaRPr lang="en-US" dirty="0"/>
          </a:p>
        </p:txBody>
      </p:sp>
    </p:spTree>
    <p:extLst>
      <p:ext uri="{BB962C8B-B14F-4D97-AF65-F5344CB8AC3E}">
        <p14:creationId xmlns:p14="http://schemas.microsoft.com/office/powerpoint/2010/main" val="248615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E402-16CA-4DF8-48AA-2DA24946E1B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DB85A8A-3947-1D72-B190-44E6D1F32D38}"/>
              </a:ext>
            </a:extLst>
          </p:cNvPr>
          <p:cNvSpPr>
            <a:spLocks noGrp="1"/>
          </p:cNvSpPr>
          <p:nvPr>
            <p:ph type="title"/>
          </p:nvPr>
        </p:nvSpPr>
        <p:spPr>
          <a:xfrm>
            <a:off x="128593" y="640681"/>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D0260218-B22A-A382-2680-D50201745A97}"/>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14710A5B-EF85-5341-7F88-156EAF6C9A03}"/>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3B2E1B48-A0DF-5E83-FD85-C342654DB516}"/>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DAC5C72B-D7CE-9AF5-7AF9-93440B0E9B2F}"/>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8EC540"/>
                </a:solidFill>
                <a:effectLst/>
                <a:uLnTx/>
                <a:uFillTx/>
                <a:latin typeface="Akzidenz Grotesk BE Bold" panose="02000503050000020004" pitchFamily="50" charset="0"/>
              </a:rPr>
              <a:t>COMMUNITIES</a:t>
            </a:r>
            <a:endParaRPr kumimoji="0" lang="en-US" sz="2000" b="1" i="0" u="sng" strike="noStrike" kern="1200" cap="none" spc="0" normalizeH="0" baseline="0" noProof="0" dirty="0">
              <a:ln>
                <a:noFill/>
              </a:ln>
              <a:solidFill>
                <a:srgbClr val="8EC540"/>
              </a:solidFill>
              <a:effectLst/>
              <a:uLnTx/>
              <a:uFillTx/>
              <a:latin typeface="Akzidenz Grotesk BE Bold" panose="02000503050000020004" pitchFamily="50" charset="0"/>
            </a:endParaRPr>
          </a:p>
        </p:txBody>
      </p:sp>
      <p:sp>
        <p:nvSpPr>
          <p:cNvPr id="9" name="Title 1">
            <a:extLst>
              <a:ext uri="{FF2B5EF4-FFF2-40B4-BE49-F238E27FC236}">
                <a16:creationId xmlns:a16="http://schemas.microsoft.com/office/drawing/2014/main" id="{68CAD44D-2A46-DABC-DA3F-E4C7F2B904CA}"/>
              </a:ext>
            </a:extLst>
          </p:cNvPr>
          <p:cNvSpPr txBox="1">
            <a:spLocks/>
          </p:cNvSpPr>
          <p:nvPr/>
        </p:nvSpPr>
        <p:spPr>
          <a:xfrm>
            <a:off x="10675527"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616E5631-DDE3-54E8-9202-6AFAB93050B6}"/>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C529C3-807D-27CA-81DD-31FA4736F263}"/>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130279-A620-4E3F-53CA-E4E6CCE7F2AE}"/>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7F919E-39D2-043F-A996-41A3F2C56502}"/>
              </a:ext>
            </a:extLst>
          </p:cNvPr>
          <p:cNvCxnSpPr/>
          <p:nvPr/>
        </p:nvCxnSpPr>
        <p:spPr>
          <a:xfrm>
            <a:off x="10675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2A148B-EDA9-AF66-8678-CA4493097525}"/>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255866D-6CF3-AE1B-ADB1-90A8915D9A64}"/>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badi ExtraLight" panose="020B0204020104020204" pitchFamily="34" charset="0"/>
              </a:rPr>
              <a:t>a</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rPr>
              <a:t>shrae.org</a:t>
            </a: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/Volunteer</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sp>
        <p:nvSpPr>
          <p:cNvPr id="2" name="TextBox 1">
            <a:extLst>
              <a:ext uri="{FF2B5EF4-FFF2-40B4-BE49-F238E27FC236}">
                <a16:creationId xmlns:a16="http://schemas.microsoft.com/office/drawing/2014/main" id="{20285CC9-6F5D-41AE-E867-EA64AF8D7BA0}"/>
              </a:ext>
            </a:extLst>
          </p:cNvPr>
          <p:cNvSpPr txBox="1"/>
          <p:nvPr/>
        </p:nvSpPr>
        <p:spPr>
          <a:xfrm>
            <a:off x="5954343" y="1740529"/>
            <a:ext cx="6362520" cy="461665"/>
          </a:xfrm>
          <a:prstGeom prst="rect">
            <a:avLst/>
          </a:prstGeom>
          <a:noFill/>
        </p:spPr>
        <p:txBody>
          <a:bodyPr wrap="square" rtlCol="0">
            <a:spAutoFit/>
          </a:bodyPr>
          <a:lstStyle/>
          <a:p>
            <a:r>
              <a:rPr lang="en-US" sz="2400" b="1" dirty="0">
                <a:solidFill>
                  <a:srgbClr val="06559D"/>
                </a:solidFill>
              </a:rPr>
              <a:t>How to Volunteer on Technical Committees</a:t>
            </a:r>
          </a:p>
        </p:txBody>
      </p:sp>
      <p:sp>
        <p:nvSpPr>
          <p:cNvPr id="10" name="TextBox 9">
            <a:extLst>
              <a:ext uri="{FF2B5EF4-FFF2-40B4-BE49-F238E27FC236}">
                <a16:creationId xmlns:a16="http://schemas.microsoft.com/office/drawing/2014/main" id="{51043460-B412-D38C-0A73-D1C6E5F8C3F1}"/>
              </a:ext>
            </a:extLst>
          </p:cNvPr>
          <p:cNvSpPr txBox="1"/>
          <p:nvPr/>
        </p:nvSpPr>
        <p:spPr>
          <a:xfrm>
            <a:off x="5924078" y="2506810"/>
            <a:ext cx="3567286" cy="3170099"/>
          </a:xfrm>
          <a:prstGeom prst="rect">
            <a:avLst/>
          </a:prstGeom>
          <a:noFill/>
        </p:spPr>
        <p:txBody>
          <a:bodyPr wrap="square" rtlCol="0">
            <a:spAutoFit/>
          </a:bodyPr>
          <a:lstStyle/>
          <a:p>
            <a:r>
              <a:rPr lang="en-US" sz="2000" b="1" dirty="0"/>
              <a:t>Technical Committees: </a:t>
            </a:r>
            <a:r>
              <a:rPr lang="en-US" sz="2000" dirty="0"/>
              <a:t>ASHRAE has more than 200 technical committees. </a:t>
            </a:r>
          </a:p>
          <a:p>
            <a:endParaRPr lang="en-US" sz="2000" dirty="0"/>
          </a:p>
          <a:p>
            <a:r>
              <a:rPr lang="en-US" sz="2000" dirty="0"/>
              <a:t>Those interested in participating as a member should make sure their ASHRAE bio is updated and </a:t>
            </a:r>
          </a:p>
          <a:p>
            <a:r>
              <a:rPr lang="en-US" sz="2000" dirty="0"/>
              <a:t>email Steve Hammerling at </a:t>
            </a:r>
            <a:r>
              <a:rPr lang="en-US" sz="2000" dirty="0">
                <a:hlinkClick r:id="rId3"/>
              </a:rPr>
              <a:t>shammerling@ashrae.org</a:t>
            </a:r>
            <a:r>
              <a:rPr lang="en-US" sz="2000" dirty="0"/>
              <a:t> to indicate your interest.</a:t>
            </a:r>
          </a:p>
        </p:txBody>
      </p:sp>
      <p:sp>
        <p:nvSpPr>
          <p:cNvPr id="17" name="TextBox 16">
            <a:extLst>
              <a:ext uri="{FF2B5EF4-FFF2-40B4-BE49-F238E27FC236}">
                <a16:creationId xmlns:a16="http://schemas.microsoft.com/office/drawing/2014/main" id="{A3AED26E-AA6A-BBCA-54BC-3DA0975247CE}"/>
              </a:ext>
            </a:extLst>
          </p:cNvPr>
          <p:cNvSpPr txBox="1"/>
          <p:nvPr/>
        </p:nvSpPr>
        <p:spPr>
          <a:xfrm>
            <a:off x="170501" y="2368467"/>
            <a:ext cx="3278688" cy="3477875"/>
          </a:xfrm>
          <a:prstGeom prst="rect">
            <a:avLst/>
          </a:prstGeom>
          <a:noFill/>
        </p:spPr>
        <p:txBody>
          <a:bodyPr wrap="square" rtlCol="0">
            <a:spAutoFit/>
          </a:bodyPr>
          <a:lstStyle/>
          <a:p>
            <a:r>
              <a:rPr lang="en-US" sz="2000" b="1" dirty="0"/>
              <a:t>Standing Committees: </a:t>
            </a:r>
            <a:r>
              <a:rPr lang="en-US" sz="2000" dirty="0"/>
              <a:t>ASHRAE has more than 30 Standing Committees which require nomination. </a:t>
            </a:r>
          </a:p>
          <a:p>
            <a:endParaRPr lang="en-US" sz="2000" dirty="0"/>
          </a:p>
          <a:p>
            <a:r>
              <a:rPr lang="en-US" sz="2000" dirty="0"/>
              <a:t>Learn more about each committee and the nomination process at </a:t>
            </a:r>
            <a:r>
              <a:rPr lang="en-US" sz="2000" u="sng" dirty="0">
                <a:solidFill>
                  <a:srgbClr val="0099CC"/>
                </a:solidFill>
              </a:rPr>
              <a:t>ashrae.org/volunteer </a:t>
            </a:r>
          </a:p>
          <a:p>
            <a:r>
              <a:rPr lang="en-US" sz="2000" dirty="0"/>
              <a:t>(in the Communities </a:t>
            </a:r>
          </a:p>
          <a:p>
            <a:r>
              <a:rPr lang="en-US" sz="2000" dirty="0"/>
              <a:t>section of ashrae.org.) </a:t>
            </a:r>
          </a:p>
        </p:txBody>
      </p:sp>
      <p:cxnSp>
        <p:nvCxnSpPr>
          <p:cNvPr id="20" name="Straight Connector 19">
            <a:extLst>
              <a:ext uri="{FF2B5EF4-FFF2-40B4-BE49-F238E27FC236}">
                <a16:creationId xmlns:a16="http://schemas.microsoft.com/office/drawing/2014/main" id="{F62FDD3C-899D-03C5-317B-91AE68EAEBB3}"/>
              </a:ext>
            </a:extLst>
          </p:cNvPr>
          <p:cNvCxnSpPr>
            <a:cxnSpLocks/>
          </p:cNvCxnSpPr>
          <p:nvPr/>
        </p:nvCxnSpPr>
        <p:spPr>
          <a:xfrm>
            <a:off x="5810700" y="1578115"/>
            <a:ext cx="0" cy="477373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B5EC65-21E3-5A2E-D431-435A969B973B}"/>
              </a:ext>
            </a:extLst>
          </p:cNvPr>
          <p:cNvSpPr txBox="1"/>
          <p:nvPr/>
        </p:nvSpPr>
        <p:spPr>
          <a:xfrm>
            <a:off x="67939" y="1786370"/>
            <a:ext cx="6362520" cy="461665"/>
          </a:xfrm>
          <a:prstGeom prst="rect">
            <a:avLst/>
          </a:prstGeom>
          <a:noFill/>
        </p:spPr>
        <p:txBody>
          <a:bodyPr wrap="square" rtlCol="0">
            <a:spAutoFit/>
          </a:bodyPr>
          <a:lstStyle/>
          <a:p>
            <a:r>
              <a:rPr lang="en-US" sz="2400" b="1" dirty="0">
                <a:solidFill>
                  <a:srgbClr val="06559D"/>
                </a:solidFill>
              </a:rPr>
              <a:t>How to Volunteer on Standing Committees</a:t>
            </a:r>
          </a:p>
        </p:txBody>
      </p:sp>
      <p:pic>
        <p:nvPicPr>
          <p:cNvPr id="33" name="Picture 32">
            <a:extLst>
              <a:ext uri="{FF2B5EF4-FFF2-40B4-BE49-F238E27FC236}">
                <a16:creationId xmlns:a16="http://schemas.microsoft.com/office/drawing/2014/main" id="{26FE233C-0B8E-FE6A-05D8-49A9A2AFDF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840825" y="3163132"/>
            <a:ext cx="1828797" cy="2264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TextBox 33">
            <a:extLst>
              <a:ext uri="{FF2B5EF4-FFF2-40B4-BE49-F238E27FC236}">
                <a16:creationId xmlns:a16="http://schemas.microsoft.com/office/drawing/2014/main" id="{7A1DC825-3B09-3A7B-B2FE-6B7B9D7C54EA}"/>
              </a:ext>
            </a:extLst>
          </p:cNvPr>
          <p:cNvSpPr txBox="1"/>
          <p:nvPr/>
        </p:nvSpPr>
        <p:spPr>
          <a:xfrm>
            <a:off x="9107759" y="5601566"/>
            <a:ext cx="2968978"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Steve Hammerling</a:t>
            </a:r>
          </a:p>
          <a:p>
            <a:pPr algn="ctr"/>
            <a:r>
              <a:rPr lang="en-US" sz="2000" b="1" dirty="0">
                <a:solidFill>
                  <a:srgbClr val="06559D"/>
                </a:solidFill>
                <a:latin typeface="Akzidenz Grotesk BE Cn" panose="02000506040000020004" pitchFamily="50" charset="0"/>
              </a:rPr>
              <a:t>shammerling@ashrae.org</a:t>
            </a:r>
          </a:p>
        </p:txBody>
      </p:sp>
      <p:pic>
        <p:nvPicPr>
          <p:cNvPr id="36" name="Graphic 35" descr="Cursor with solid fill">
            <a:extLst>
              <a:ext uri="{FF2B5EF4-FFF2-40B4-BE49-F238E27FC236}">
                <a16:creationId xmlns:a16="http://schemas.microsoft.com/office/drawing/2014/main" id="{7EABEFCB-8AD1-4AA5-4F12-18CF961F109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811556" y="917932"/>
            <a:ext cx="914400" cy="914400"/>
          </a:xfrm>
          <a:prstGeom prst="rect">
            <a:avLst/>
          </a:prstGeom>
        </p:spPr>
      </p:pic>
      <p:pic>
        <p:nvPicPr>
          <p:cNvPr id="16" name="Picture 15">
            <a:extLst>
              <a:ext uri="{FF2B5EF4-FFF2-40B4-BE49-F238E27FC236}">
                <a16:creationId xmlns:a16="http://schemas.microsoft.com/office/drawing/2014/main" id="{845E23C6-1C74-C9FE-F732-12F9F9CE060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429872" y="3114268"/>
            <a:ext cx="1667845" cy="2371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E84BEF4E-DC5E-23B1-ACCA-6BF3AF60FDF6}"/>
              </a:ext>
            </a:extLst>
          </p:cNvPr>
          <p:cNvSpPr txBox="1"/>
          <p:nvPr/>
        </p:nvSpPr>
        <p:spPr>
          <a:xfrm>
            <a:off x="2734371" y="5601566"/>
            <a:ext cx="2968978"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Candace Denton</a:t>
            </a:r>
          </a:p>
          <a:p>
            <a:pPr algn="ctr"/>
            <a:r>
              <a:rPr lang="en-US" sz="2000" b="1" dirty="0">
                <a:solidFill>
                  <a:srgbClr val="06559D"/>
                </a:solidFill>
                <a:latin typeface="Akzidenz Grotesk BE Cn" panose="02000506040000020004" pitchFamily="50" charset="0"/>
              </a:rPr>
              <a:t>cdenton@ashrae.org</a:t>
            </a:r>
          </a:p>
        </p:txBody>
      </p:sp>
    </p:spTree>
    <p:extLst>
      <p:ext uri="{BB962C8B-B14F-4D97-AF65-F5344CB8AC3E}">
        <p14:creationId xmlns:p14="http://schemas.microsoft.com/office/powerpoint/2010/main" val="44122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4609-B90F-807C-21C2-FEBA983FAC5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27642D1E-FF26-077D-EE6D-BD6753EF195F}"/>
              </a:ext>
            </a:extLst>
          </p:cNvPr>
          <p:cNvSpPr/>
          <p:nvPr/>
        </p:nvSpPr>
        <p:spPr>
          <a:xfrm>
            <a:off x="597494" y="3324199"/>
            <a:ext cx="8219967" cy="2826149"/>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1D0105D-7EF9-9CE0-3A60-7079390FEDD0}"/>
              </a:ext>
            </a:extLst>
          </p:cNvPr>
          <p:cNvSpPr>
            <a:spLocks noGrp="1"/>
          </p:cNvSpPr>
          <p:nvPr>
            <p:ph type="title"/>
          </p:nvPr>
        </p:nvSpPr>
        <p:spPr>
          <a:xfrm>
            <a:off x="128593" y="640681"/>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DB65CC83-E08B-6355-13B0-6A22F39856F1}"/>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BFBC46B7-C518-1471-94A6-E6EAA303BBE8}"/>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15FF55C2-4CA1-77A3-66C3-718151ADED9E}"/>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F91CE823-DB51-F127-E812-9325E115049E}"/>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8EC540"/>
                </a:solidFill>
                <a:effectLst/>
                <a:uLnTx/>
                <a:uFillTx/>
                <a:latin typeface="Akzidenz Grotesk BE Bold" panose="02000503050000020004" pitchFamily="50" charset="0"/>
              </a:rPr>
              <a:t>COMMUNITIES</a:t>
            </a:r>
            <a:endParaRPr kumimoji="0" lang="en-US" sz="2000" b="1" i="0" u="sng" strike="noStrike" kern="1200" cap="none" spc="0" normalizeH="0" baseline="0" noProof="0" dirty="0">
              <a:ln>
                <a:noFill/>
              </a:ln>
              <a:solidFill>
                <a:srgbClr val="8EC540"/>
              </a:solidFill>
              <a:effectLst/>
              <a:uLnTx/>
              <a:uFillTx/>
              <a:latin typeface="Akzidenz Grotesk BE Bold" panose="02000503050000020004" pitchFamily="50" charset="0"/>
            </a:endParaRPr>
          </a:p>
        </p:txBody>
      </p:sp>
      <p:sp>
        <p:nvSpPr>
          <p:cNvPr id="9" name="Title 1">
            <a:extLst>
              <a:ext uri="{FF2B5EF4-FFF2-40B4-BE49-F238E27FC236}">
                <a16:creationId xmlns:a16="http://schemas.microsoft.com/office/drawing/2014/main" id="{5B52AD3C-EE74-BF81-846F-AC4E8D061AF1}"/>
              </a:ext>
            </a:extLst>
          </p:cNvPr>
          <p:cNvSpPr txBox="1">
            <a:spLocks/>
          </p:cNvSpPr>
          <p:nvPr/>
        </p:nvSpPr>
        <p:spPr>
          <a:xfrm>
            <a:off x="10675527"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6F5F5BC2-03D9-CF7C-9929-0DE1148173C4}"/>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C34AF1-279A-7A37-DBC4-3887FDC40D1A}"/>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223F91-551A-0244-B762-3E0E3C91625C}"/>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4463CB-D8AE-AC10-077B-0BBEB76EAC99}"/>
              </a:ext>
            </a:extLst>
          </p:cNvPr>
          <p:cNvCxnSpPr/>
          <p:nvPr/>
        </p:nvCxnSpPr>
        <p:spPr>
          <a:xfrm>
            <a:off x="10675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A5F864-DFDD-4676-BE5F-F24EAA7BBD93}"/>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5355EE-2B1F-A85B-3E2A-D90DF318F4B5}"/>
              </a:ext>
            </a:extLst>
          </p:cNvPr>
          <p:cNvSpPr txBox="1"/>
          <p:nvPr/>
        </p:nvSpPr>
        <p:spPr>
          <a:xfrm>
            <a:off x="522378" y="1658769"/>
            <a:ext cx="5390670" cy="1323439"/>
          </a:xfrm>
          <a:prstGeom prst="rect">
            <a:avLst/>
          </a:prstGeom>
          <a:noFill/>
        </p:spPr>
        <p:txBody>
          <a:bodyPr wrap="square" rtlCol="0">
            <a:spAutoFit/>
          </a:bodyPr>
          <a:lstStyle/>
          <a:p>
            <a:r>
              <a:rPr lang="en-US" sz="2000" b="1" dirty="0">
                <a:solidFill>
                  <a:srgbClr val="06559D"/>
                </a:solidFill>
              </a:rPr>
              <a:t>ASHRAE Society Scholarships </a:t>
            </a:r>
            <a:r>
              <a:rPr lang="en-US" sz="2000" dirty="0">
                <a:cs typeface="Arial" panose="020B0604020202020204" pitchFamily="34" charset="0"/>
              </a:rPr>
              <a:t>o</a:t>
            </a:r>
            <a:r>
              <a:rPr lang="en-US" sz="2000" dirty="0">
                <a:ea typeface="Times New Roman" panose="02020603050405020304" pitchFamily="18" charset="0"/>
                <a:cs typeface="Arial" panose="020B0604020202020204" pitchFamily="34" charset="0"/>
              </a:rPr>
              <a:t>ffer over $250,000 to about 50 qualified applicants per year. </a:t>
            </a:r>
          </a:p>
          <a:p>
            <a:r>
              <a:rPr lang="en-US" sz="2000" dirty="0">
                <a:ea typeface="Times New Roman" panose="02020603050405020304" pitchFamily="18" charset="0"/>
                <a:cs typeface="Arial" panose="020B0604020202020204" pitchFamily="34" charset="0"/>
              </a:rPr>
              <a:t>Each recipient receives a free 1-year ASHRAE Student Membership. </a:t>
            </a:r>
            <a:endParaRPr lang="en-US" sz="2000" dirty="0">
              <a:ea typeface="Aptos" panose="020B00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A5EB749-746E-9F8B-C9B3-65E22375A761}"/>
              </a:ext>
            </a:extLst>
          </p:cNvPr>
          <p:cNvSpPr txBox="1"/>
          <p:nvPr/>
        </p:nvSpPr>
        <p:spPr>
          <a:xfrm>
            <a:off x="9047134" y="5442462"/>
            <a:ext cx="2862978"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Savanna Smith</a:t>
            </a:r>
          </a:p>
          <a:p>
            <a:pPr algn="ctr"/>
            <a:r>
              <a:rPr lang="en-US" sz="2000" b="1" dirty="0">
                <a:solidFill>
                  <a:srgbClr val="06559D"/>
                </a:solidFill>
                <a:latin typeface="Akzidenz Grotesk BE Cn" panose="02000506040000020004" pitchFamily="50" charset="0"/>
              </a:rPr>
              <a:t>ssmith@ashrae.org</a:t>
            </a:r>
          </a:p>
        </p:txBody>
      </p:sp>
      <p:sp>
        <p:nvSpPr>
          <p:cNvPr id="30" name="TextBox 29">
            <a:extLst>
              <a:ext uri="{FF2B5EF4-FFF2-40B4-BE49-F238E27FC236}">
                <a16:creationId xmlns:a16="http://schemas.microsoft.com/office/drawing/2014/main" id="{A3C06FEF-0F3E-8F4F-85D7-068B8EBED106}"/>
              </a:ext>
            </a:extLst>
          </p:cNvPr>
          <p:cNvSpPr txBox="1"/>
          <p:nvPr/>
        </p:nvSpPr>
        <p:spPr>
          <a:xfrm>
            <a:off x="6436493" y="1642492"/>
            <a:ext cx="5233129" cy="1323439"/>
          </a:xfrm>
          <a:prstGeom prst="rect">
            <a:avLst/>
          </a:prstGeom>
          <a:noFill/>
        </p:spPr>
        <p:txBody>
          <a:bodyPr wrap="square">
            <a:spAutoFit/>
          </a:bodyPr>
          <a:lstStyle/>
          <a:p>
            <a:r>
              <a:rPr lang="en-US" sz="2000" b="1" dirty="0">
                <a:solidFill>
                  <a:srgbClr val="06559D"/>
                </a:solidFill>
                <a:ea typeface="Times New Roman" panose="02020603050405020304" pitchFamily="18" charset="0"/>
                <a:cs typeface="Arial" panose="020B0604020202020204" pitchFamily="34" charset="0"/>
              </a:rPr>
              <a:t>Many student recipients </a:t>
            </a:r>
            <a:r>
              <a:rPr lang="en-US" sz="2000" dirty="0">
                <a:ea typeface="Times New Roman" panose="02020603050405020304" pitchFamily="18" charset="0"/>
                <a:cs typeface="Arial" panose="020B0604020202020204" pitchFamily="34" charset="0"/>
              </a:rPr>
              <a:t>are offered prestigious Engineering/HVAC&amp;R internships. They get more involved at the Chapter Level and are presented as recipients at Chapter Meetings. </a:t>
            </a:r>
            <a:endParaRPr lang="en-US" sz="2000" dirty="0">
              <a:ea typeface="Aptos" panose="020B00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3D8B9E7-E83A-EDE7-330C-FCC5ADF9A335}"/>
              </a:ext>
            </a:extLst>
          </p:cNvPr>
          <p:cNvSpPr txBox="1"/>
          <p:nvPr/>
        </p:nvSpPr>
        <p:spPr>
          <a:xfrm>
            <a:off x="1166421" y="4553788"/>
            <a:ext cx="7651040" cy="1323439"/>
          </a:xfrm>
          <a:prstGeom prst="rect">
            <a:avLst/>
          </a:prstGeom>
          <a:noFill/>
        </p:spPr>
        <p:txBody>
          <a:bodyPr wrap="square">
            <a:spAutoFit/>
          </a:bodyPr>
          <a:lstStyle/>
          <a:p>
            <a:pPr marR="0" lvl="0"/>
            <a:r>
              <a:rPr lang="en-US" sz="2000" dirty="0">
                <a:solidFill>
                  <a:schemeClr val="bg1"/>
                </a:solidFill>
                <a:effectLst/>
                <a:ea typeface="Times New Roman" panose="02020603050405020304" pitchFamily="18" charset="0"/>
                <a:cs typeface="Aptos" panose="020B0004020202020204" pitchFamily="34" charset="0"/>
              </a:rPr>
              <a:t>To allow for more applicants and to streamline the application/award process, the scholarship program is combining the existing deadlines </a:t>
            </a:r>
          </a:p>
          <a:p>
            <a:pPr marR="0" lvl="0"/>
            <a:r>
              <a:rPr lang="en-US" sz="2000" dirty="0">
                <a:solidFill>
                  <a:schemeClr val="bg1"/>
                </a:solidFill>
                <a:effectLst/>
                <a:ea typeface="Times New Roman" panose="02020603050405020304" pitchFamily="18" charset="0"/>
                <a:cs typeface="Aptos" panose="020B0004020202020204" pitchFamily="34" charset="0"/>
              </a:rPr>
              <a:t>(of May 1</a:t>
            </a:r>
            <a:r>
              <a:rPr lang="en-US" sz="2000" baseline="30000" dirty="0">
                <a:solidFill>
                  <a:schemeClr val="bg1"/>
                </a:solidFill>
                <a:effectLst/>
                <a:ea typeface="Times New Roman" panose="02020603050405020304" pitchFamily="18" charset="0"/>
                <a:cs typeface="Aptos" panose="020B0004020202020204" pitchFamily="34" charset="0"/>
              </a:rPr>
              <a:t>st</a:t>
            </a:r>
            <a:r>
              <a:rPr lang="en-US" sz="2000" dirty="0">
                <a:solidFill>
                  <a:schemeClr val="bg1"/>
                </a:solidFill>
                <a:effectLst/>
                <a:ea typeface="Times New Roman" panose="02020603050405020304" pitchFamily="18" charset="0"/>
                <a:cs typeface="Aptos" panose="020B0004020202020204" pitchFamily="34" charset="0"/>
              </a:rPr>
              <a:t> and December 1</a:t>
            </a:r>
            <a:r>
              <a:rPr lang="en-US" sz="2000" baseline="30000" dirty="0">
                <a:solidFill>
                  <a:schemeClr val="bg1"/>
                </a:solidFill>
                <a:effectLst/>
                <a:ea typeface="Times New Roman" panose="02020603050405020304" pitchFamily="18" charset="0"/>
                <a:cs typeface="Aptos" panose="020B0004020202020204" pitchFamily="34" charset="0"/>
              </a:rPr>
              <a:t>st</a:t>
            </a:r>
            <a:r>
              <a:rPr lang="en-US" sz="2000" dirty="0">
                <a:solidFill>
                  <a:schemeClr val="bg1"/>
                </a:solidFill>
                <a:effectLst/>
                <a:ea typeface="Times New Roman" panose="02020603050405020304" pitchFamily="18" charset="0"/>
                <a:cs typeface="Aptos" panose="020B0004020202020204" pitchFamily="34" charset="0"/>
              </a:rPr>
              <a:t>) and moving to April 1</a:t>
            </a:r>
            <a:r>
              <a:rPr lang="en-US" sz="2000" baseline="30000" dirty="0">
                <a:solidFill>
                  <a:schemeClr val="bg1"/>
                </a:solidFill>
                <a:effectLst/>
                <a:ea typeface="Times New Roman" panose="02020603050405020304" pitchFamily="18" charset="0"/>
                <a:cs typeface="Aptos" panose="020B0004020202020204" pitchFamily="34" charset="0"/>
              </a:rPr>
              <a:t>st</a:t>
            </a:r>
            <a:r>
              <a:rPr lang="en-US" sz="2000" dirty="0">
                <a:solidFill>
                  <a:schemeClr val="bg1"/>
                </a:solidFill>
                <a:effectLst/>
                <a:ea typeface="Times New Roman" panose="02020603050405020304" pitchFamily="18" charset="0"/>
                <a:cs typeface="Aptos" panose="020B0004020202020204" pitchFamily="34" charset="0"/>
              </a:rPr>
              <a:t> of each year. </a:t>
            </a:r>
          </a:p>
          <a:p>
            <a:pPr marR="0" lvl="0"/>
            <a:r>
              <a:rPr lang="en-US" sz="2000" b="1" dirty="0">
                <a:solidFill>
                  <a:srgbClr val="8EC540"/>
                </a:solidFill>
                <a:effectLst/>
                <a:ea typeface="Times New Roman" panose="02020603050405020304" pitchFamily="18" charset="0"/>
                <a:cs typeface="Aptos" panose="020B0004020202020204" pitchFamily="34" charset="0"/>
              </a:rPr>
              <a:t>PLEASE PROMOTE WITHIN YOUR CHAPTER!</a:t>
            </a:r>
            <a:endParaRPr lang="en-US" sz="2000" b="1" dirty="0">
              <a:solidFill>
                <a:srgbClr val="8EC540"/>
              </a:solidFill>
              <a:effectLst/>
              <a:ea typeface="Aptos" panose="020B0004020202020204" pitchFamily="34" charset="0"/>
              <a:cs typeface="Aptos" panose="020B0004020202020204" pitchFamily="34" charset="0"/>
            </a:endParaRPr>
          </a:p>
        </p:txBody>
      </p:sp>
      <p:sp>
        <p:nvSpPr>
          <p:cNvPr id="38" name="Star: 5 Points 37">
            <a:extLst>
              <a:ext uri="{FF2B5EF4-FFF2-40B4-BE49-F238E27FC236}">
                <a16:creationId xmlns:a16="http://schemas.microsoft.com/office/drawing/2014/main" id="{C2B9B8EB-280D-5147-7FD1-54249AE6C920}"/>
              </a:ext>
            </a:extLst>
          </p:cNvPr>
          <p:cNvSpPr/>
          <p:nvPr/>
        </p:nvSpPr>
        <p:spPr>
          <a:xfrm rot="20639806">
            <a:off x="250028" y="3684285"/>
            <a:ext cx="883264" cy="667484"/>
          </a:xfrm>
          <a:prstGeom prst="star5">
            <a:avLst/>
          </a:prstGeom>
          <a:solidFill>
            <a:srgbClr val="8EC5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8E36814-3600-6330-80CC-DE02D4EBF315}"/>
              </a:ext>
            </a:extLst>
          </p:cNvPr>
          <p:cNvSpPr txBox="1"/>
          <p:nvPr/>
        </p:nvSpPr>
        <p:spPr>
          <a:xfrm>
            <a:off x="1188064" y="3597003"/>
            <a:ext cx="7285376" cy="830997"/>
          </a:xfrm>
          <a:prstGeom prst="rect">
            <a:avLst/>
          </a:prstGeom>
          <a:noFill/>
        </p:spPr>
        <p:txBody>
          <a:bodyPr wrap="square">
            <a:spAutoFit/>
          </a:bodyPr>
          <a:lstStyle/>
          <a:p>
            <a:pPr marR="0" lvl="0"/>
            <a:r>
              <a:rPr lang="en-US" sz="2000" dirty="0">
                <a:solidFill>
                  <a:schemeClr val="bg1"/>
                </a:solidFill>
                <a:ea typeface="Times New Roman" panose="02020603050405020304" pitchFamily="18" charset="0"/>
                <a:cs typeface="Arial" panose="020B0604020202020204" pitchFamily="34" charset="0"/>
              </a:rPr>
              <a:t>Starting in 2026-27 Society Year</a:t>
            </a:r>
            <a:endParaRPr lang="en-US" sz="2000" dirty="0">
              <a:solidFill>
                <a:schemeClr val="bg1"/>
              </a:solidFill>
              <a:effectLst/>
              <a:ea typeface="Times New Roman" panose="02020603050405020304" pitchFamily="18" charset="0"/>
              <a:cs typeface="Arial" panose="020B0604020202020204" pitchFamily="34" charset="0"/>
            </a:endParaRPr>
          </a:p>
          <a:p>
            <a:pPr marR="0" lvl="0"/>
            <a:r>
              <a:rPr lang="en-US" sz="2800" b="1" u="sng" dirty="0">
                <a:solidFill>
                  <a:srgbClr val="8EC540"/>
                </a:solidFill>
                <a:effectLst>
                  <a:outerShdw blurRad="50800" dist="38100" dir="5400000" algn="t" rotWithShape="0">
                    <a:prstClr val="black">
                      <a:alpha val="40000"/>
                    </a:prstClr>
                  </a:outerShdw>
                </a:effectLst>
                <a:ea typeface="Times New Roman" panose="02020603050405020304" pitchFamily="18" charset="0"/>
                <a:cs typeface="Arial" panose="020B0604020202020204" pitchFamily="34" charset="0"/>
              </a:rPr>
              <a:t>New Deadline for Society Scholarships: April 1</a:t>
            </a:r>
            <a:r>
              <a:rPr lang="en-US" sz="2800" b="1" u="sng" baseline="30000" dirty="0">
                <a:solidFill>
                  <a:srgbClr val="8EC540"/>
                </a:solidFill>
                <a:effectLst>
                  <a:outerShdw blurRad="50800" dist="38100" dir="5400000" algn="t" rotWithShape="0">
                    <a:prstClr val="black">
                      <a:alpha val="40000"/>
                    </a:prstClr>
                  </a:outerShdw>
                </a:effectLst>
                <a:ea typeface="Times New Roman" panose="02020603050405020304" pitchFamily="18" charset="0"/>
                <a:cs typeface="Arial" panose="020B0604020202020204" pitchFamily="34" charset="0"/>
              </a:rPr>
              <a:t>st     </a:t>
            </a:r>
          </a:p>
        </p:txBody>
      </p:sp>
      <p:sp>
        <p:nvSpPr>
          <p:cNvPr id="41" name="TextBox 40">
            <a:extLst>
              <a:ext uri="{FF2B5EF4-FFF2-40B4-BE49-F238E27FC236}">
                <a16:creationId xmlns:a16="http://schemas.microsoft.com/office/drawing/2014/main" id="{BF37860E-50C0-E2CC-0269-B163D253F12E}"/>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badi ExtraLight" panose="020B0204020104020204" pitchFamily="34" charset="0"/>
              </a:rPr>
              <a:t>ashrae.org</a:t>
            </a:r>
            <a:r>
              <a:rPr lang="en-US" sz="3200" b="1" dirty="0">
                <a:solidFill>
                  <a:prstClr val="white"/>
                </a:solidFill>
                <a:latin typeface="Akzidenz Grotesk BE Medium" panose="02000803030000020004" pitchFamily="50" charset="0"/>
              </a:rPr>
              <a:t>/</a:t>
            </a: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Scholarships</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pic>
        <p:nvPicPr>
          <p:cNvPr id="42" name="Graphic 41" descr="Cursor with solid fill">
            <a:extLst>
              <a:ext uri="{FF2B5EF4-FFF2-40B4-BE49-F238E27FC236}">
                <a16:creationId xmlns:a16="http://schemas.microsoft.com/office/drawing/2014/main" id="{B6B51C6A-CE15-6301-2833-425159BBB47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96551" y="917932"/>
            <a:ext cx="914400" cy="914400"/>
          </a:xfrm>
          <a:prstGeom prst="rect">
            <a:avLst/>
          </a:prstGeom>
        </p:spPr>
      </p:pic>
      <p:pic>
        <p:nvPicPr>
          <p:cNvPr id="44" name="Picture 43">
            <a:extLst>
              <a:ext uri="{FF2B5EF4-FFF2-40B4-BE49-F238E27FC236}">
                <a16:creationId xmlns:a16="http://schemas.microsoft.com/office/drawing/2014/main" id="{1A1CE43A-CFC8-27A7-D030-5FDC3ADEFA3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90364" y="3124086"/>
            <a:ext cx="1440306" cy="2160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879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F6EA-780C-2F06-73DE-CA2A22CEF52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8E9CAA-8976-8150-59B4-FC9F0C218FC7}"/>
              </a:ext>
            </a:extLst>
          </p:cNvPr>
          <p:cNvSpPr>
            <a:spLocks noGrp="1"/>
          </p:cNvSpPr>
          <p:nvPr>
            <p:ph type="title"/>
          </p:nvPr>
        </p:nvSpPr>
        <p:spPr>
          <a:xfrm>
            <a:off x="128593" y="640681"/>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6C87B395-47F6-C724-36F1-C5C3FD2E2B98}"/>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77B60D96-D403-441B-DD1F-AF656F0A9645}"/>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F60BA7CD-3F52-763A-49D9-2A0F85CF76ED}"/>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cxnSp>
        <p:nvCxnSpPr>
          <p:cNvPr id="11" name="Straight Connector 10">
            <a:extLst>
              <a:ext uri="{FF2B5EF4-FFF2-40B4-BE49-F238E27FC236}">
                <a16:creationId xmlns:a16="http://schemas.microsoft.com/office/drawing/2014/main" id="{613C164E-2680-1B68-B96A-A207A98D4127}"/>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25856A-2FB8-D73D-2C3A-CCB89393E288}"/>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B89279-E55F-2A92-70E8-26954EC00FEA}"/>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0B1B53-A2CF-8EF6-458C-1FF08D794111}"/>
              </a:ext>
            </a:extLst>
          </p:cNvPr>
          <p:cNvCxnSpPr/>
          <p:nvPr/>
        </p:nvCxnSpPr>
        <p:spPr>
          <a:xfrm>
            <a:off x="10656442" y="82834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85DFB-816A-D755-8296-F8E6968A8D11}"/>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F24DB94-6143-173E-6ADE-1A496EBB0481}"/>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badi ExtraLight" panose="020B0204020104020204" pitchFamily="34" charset="0"/>
              </a:rPr>
              <a:t>ashrae.org</a:t>
            </a:r>
            <a:r>
              <a:rPr lang="en-US" sz="3200" b="1" dirty="0">
                <a:solidFill>
                  <a:prstClr val="white"/>
                </a:solidFill>
                <a:latin typeface="Akzidenz Grotesk BE Medium" panose="02000803030000020004" pitchFamily="50" charset="0"/>
              </a:rPr>
              <a:t>/</a:t>
            </a: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LeadershipAcademy</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sp>
        <p:nvSpPr>
          <p:cNvPr id="3" name="TextBox 2">
            <a:extLst>
              <a:ext uri="{FF2B5EF4-FFF2-40B4-BE49-F238E27FC236}">
                <a16:creationId xmlns:a16="http://schemas.microsoft.com/office/drawing/2014/main" id="{3F3D0C94-BD94-89A7-AB87-58E18BD89E48}"/>
              </a:ext>
            </a:extLst>
          </p:cNvPr>
          <p:cNvSpPr txBox="1"/>
          <p:nvPr/>
        </p:nvSpPr>
        <p:spPr>
          <a:xfrm>
            <a:off x="3267706" y="3679497"/>
            <a:ext cx="6120743" cy="1938992"/>
          </a:xfrm>
          <a:prstGeom prst="rect">
            <a:avLst/>
          </a:prstGeom>
          <a:noFill/>
        </p:spPr>
        <p:txBody>
          <a:bodyPr wrap="square">
            <a:spAutoFit/>
          </a:bodyPr>
          <a:lstStyle/>
          <a:p>
            <a:r>
              <a:rPr lang="en-US" sz="2000" b="1" dirty="0">
                <a:solidFill>
                  <a:srgbClr val="06559D"/>
                </a:solidFill>
              </a:rPr>
              <a:t>Chapter Leadership Academy </a:t>
            </a:r>
            <a:r>
              <a:rPr lang="en-US" sz="2000" b="1" i="0" dirty="0">
                <a:solidFill>
                  <a:srgbClr val="06559D"/>
                </a:solidFill>
                <a:effectLst/>
              </a:rPr>
              <a:t>Topics covered include:</a:t>
            </a:r>
          </a:p>
          <a:p>
            <a:pPr marL="342900" indent="-342900" algn="l">
              <a:buFont typeface="Arial" panose="020B0604020202020204" pitchFamily="34" charset="0"/>
              <a:buChar char="•"/>
            </a:pPr>
            <a:r>
              <a:rPr lang="en-US" sz="2000" b="0" i="0" dirty="0">
                <a:solidFill>
                  <a:srgbClr val="49494C"/>
                </a:solidFill>
                <a:effectLst/>
              </a:rPr>
              <a:t>Navigating the ASHRAE organizational structure</a:t>
            </a:r>
          </a:p>
          <a:p>
            <a:pPr marL="342900" indent="-342900" algn="l">
              <a:buFont typeface="Arial" panose="020B0604020202020204" pitchFamily="34" charset="0"/>
              <a:buChar char="•"/>
            </a:pPr>
            <a:r>
              <a:rPr lang="en-US" sz="2000" b="0" i="0" dirty="0">
                <a:solidFill>
                  <a:srgbClr val="49494C"/>
                </a:solidFill>
                <a:effectLst/>
              </a:rPr>
              <a:t>Understanding the tools and resources available to help Chapters and their members succeed</a:t>
            </a:r>
          </a:p>
          <a:p>
            <a:pPr marL="342900" indent="-342900" algn="l">
              <a:buFont typeface="Arial" panose="020B0604020202020204" pitchFamily="34" charset="0"/>
              <a:buChar char="•"/>
            </a:pPr>
            <a:r>
              <a:rPr lang="en-US" sz="2000" b="0" i="0" dirty="0">
                <a:solidFill>
                  <a:srgbClr val="49494C"/>
                </a:solidFill>
                <a:effectLst/>
              </a:rPr>
              <a:t>Delegating to and motivating volunteers toward the ASHRAE mission</a:t>
            </a:r>
          </a:p>
        </p:txBody>
      </p:sp>
      <p:sp>
        <p:nvSpPr>
          <p:cNvPr id="17" name="TextBox 16">
            <a:extLst>
              <a:ext uri="{FF2B5EF4-FFF2-40B4-BE49-F238E27FC236}">
                <a16:creationId xmlns:a16="http://schemas.microsoft.com/office/drawing/2014/main" id="{6189209E-63FB-D16D-5E91-C1073AE8978F}"/>
              </a:ext>
            </a:extLst>
          </p:cNvPr>
          <p:cNvSpPr txBox="1"/>
          <p:nvPr/>
        </p:nvSpPr>
        <p:spPr>
          <a:xfrm>
            <a:off x="401460" y="5719080"/>
            <a:ext cx="9024762" cy="984885"/>
          </a:xfrm>
          <a:prstGeom prst="rect">
            <a:avLst/>
          </a:prstGeom>
          <a:noFill/>
        </p:spPr>
        <p:txBody>
          <a:bodyPr wrap="square">
            <a:spAutoFit/>
          </a:bodyPr>
          <a:lstStyle/>
          <a:p>
            <a:r>
              <a:rPr lang="en-US" sz="2000" dirty="0">
                <a:solidFill>
                  <a:srgbClr val="49494C"/>
                </a:solidFill>
              </a:rPr>
              <a:t>DRCs will approve attendees from their region. Each region has limited spots. </a:t>
            </a:r>
            <a:endParaRPr lang="en-US" sz="2000" b="0" i="0" dirty="0">
              <a:solidFill>
                <a:srgbClr val="49494C"/>
              </a:solidFill>
              <a:effectLst/>
            </a:endParaRPr>
          </a:p>
          <a:p>
            <a:r>
              <a:rPr lang="en-US" sz="2000" b="0" i="0" dirty="0">
                <a:solidFill>
                  <a:srgbClr val="49494C"/>
                </a:solidFill>
                <a:effectLst/>
              </a:rPr>
              <a:t>Interested? Contact your </a:t>
            </a:r>
            <a:r>
              <a:rPr lang="en-US" sz="2000" b="1" i="0" u="none" strike="noStrike" dirty="0">
                <a:solidFill>
                  <a:srgbClr val="00AED8"/>
                </a:solidFill>
                <a:effectLst/>
              </a:rPr>
              <a:t>Director and Regional Chair (DRC)</a:t>
            </a:r>
            <a:r>
              <a:rPr lang="en-US" sz="2000" b="0" i="0" dirty="0">
                <a:solidFill>
                  <a:srgbClr val="49494C"/>
                </a:solidFill>
                <a:effectLst/>
              </a:rPr>
              <a:t>! </a:t>
            </a:r>
          </a:p>
          <a:p>
            <a:endParaRPr lang="en-US" dirty="0">
              <a:solidFill>
                <a:srgbClr val="49494C"/>
              </a:solidFill>
              <a:latin typeface="akzidenz-grotesk"/>
            </a:endParaRPr>
          </a:p>
        </p:txBody>
      </p:sp>
      <p:grpSp>
        <p:nvGrpSpPr>
          <p:cNvPr id="18" name="Group 17">
            <a:extLst>
              <a:ext uri="{FF2B5EF4-FFF2-40B4-BE49-F238E27FC236}">
                <a16:creationId xmlns:a16="http://schemas.microsoft.com/office/drawing/2014/main" id="{1AE9E8BA-1C44-15C3-7DFC-34D5A29674F7}"/>
              </a:ext>
            </a:extLst>
          </p:cNvPr>
          <p:cNvGrpSpPr/>
          <p:nvPr/>
        </p:nvGrpSpPr>
        <p:grpSpPr>
          <a:xfrm>
            <a:off x="9135582" y="3315939"/>
            <a:ext cx="2968978" cy="3323034"/>
            <a:chOff x="9048255" y="3556000"/>
            <a:chExt cx="2968978" cy="3323034"/>
          </a:xfrm>
        </p:grpSpPr>
        <p:pic>
          <p:nvPicPr>
            <p:cNvPr id="19" name="Picture 18">
              <a:extLst>
                <a:ext uri="{FF2B5EF4-FFF2-40B4-BE49-F238E27FC236}">
                  <a16:creationId xmlns:a16="http://schemas.microsoft.com/office/drawing/2014/main" id="{E985379C-402D-0365-7DBC-BA64EAF2C98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74789" y="3556000"/>
              <a:ext cx="1715911" cy="2273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571BC2A8-619E-5264-237E-FAC795B19841}"/>
                </a:ext>
              </a:extLst>
            </p:cNvPr>
            <p:cNvSpPr txBox="1"/>
            <p:nvPr/>
          </p:nvSpPr>
          <p:spPr>
            <a:xfrm>
              <a:off x="9048255" y="5863371"/>
              <a:ext cx="2968978"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Lizzy Seymour</a:t>
              </a:r>
            </a:p>
            <a:p>
              <a:pPr algn="ctr"/>
              <a:r>
                <a:rPr lang="en-US" sz="2000" b="1" dirty="0">
                  <a:solidFill>
                    <a:srgbClr val="06559D"/>
                  </a:solidFill>
                  <a:latin typeface="Akzidenz Grotesk BE Cn" panose="02000506040000020004" pitchFamily="50" charset="0"/>
                </a:rPr>
                <a:t>lseymour@ashrae.org</a:t>
              </a:r>
            </a:p>
          </p:txBody>
        </p:sp>
      </p:grpSp>
      <p:sp>
        <p:nvSpPr>
          <p:cNvPr id="23" name="TextBox 22">
            <a:extLst>
              <a:ext uri="{FF2B5EF4-FFF2-40B4-BE49-F238E27FC236}">
                <a16:creationId xmlns:a16="http://schemas.microsoft.com/office/drawing/2014/main" id="{41524488-41BE-5F50-6250-D10A4EE92362}"/>
              </a:ext>
            </a:extLst>
          </p:cNvPr>
          <p:cNvSpPr txBox="1"/>
          <p:nvPr/>
        </p:nvSpPr>
        <p:spPr>
          <a:xfrm>
            <a:off x="3204890" y="1663928"/>
            <a:ext cx="8591158" cy="1938992"/>
          </a:xfrm>
          <a:prstGeom prst="rect">
            <a:avLst/>
          </a:prstGeom>
          <a:noFill/>
        </p:spPr>
        <p:txBody>
          <a:bodyPr wrap="square" rtlCol="0">
            <a:spAutoFit/>
          </a:bodyPr>
          <a:lstStyle/>
          <a:p>
            <a:r>
              <a:rPr lang="en-US" sz="2000" b="1" dirty="0">
                <a:solidFill>
                  <a:srgbClr val="06559D"/>
                </a:solidFill>
              </a:rPr>
              <a:t>Chapter Leadership Academy Timeline </a:t>
            </a:r>
          </a:p>
          <a:p>
            <a:r>
              <a:rPr lang="en-US" sz="2000" dirty="0">
                <a:solidFill>
                  <a:srgbClr val="06559D"/>
                </a:solidFill>
              </a:rPr>
              <a:t>(always check online for exact dates annually):</a:t>
            </a:r>
          </a:p>
          <a:p>
            <a:pPr marL="342900" indent="-342900">
              <a:buFont typeface="Arial" panose="020B0604020202020204" pitchFamily="34" charset="0"/>
              <a:buChar char="•"/>
            </a:pPr>
            <a:r>
              <a:rPr lang="en-US" sz="2000" b="1" dirty="0"/>
              <a:t>October to Mid-November: </a:t>
            </a:r>
            <a:r>
              <a:rPr lang="en-US" sz="2000" dirty="0"/>
              <a:t>Contact your DRC about interest in attending</a:t>
            </a:r>
          </a:p>
          <a:p>
            <a:pPr marL="342900" indent="-342900">
              <a:buFont typeface="Arial" panose="020B0604020202020204" pitchFamily="34" charset="0"/>
              <a:buChar char="•"/>
            </a:pPr>
            <a:r>
              <a:rPr lang="en-US" sz="2000" b="1" dirty="0"/>
              <a:t>December: </a:t>
            </a:r>
            <a:r>
              <a:rPr lang="en-US" sz="2000" dirty="0"/>
              <a:t>Attendees will be approved to attend</a:t>
            </a:r>
          </a:p>
          <a:p>
            <a:pPr marL="342900" indent="-342900">
              <a:buFont typeface="Arial" panose="020B0604020202020204" pitchFamily="34" charset="0"/>
              <a:buChar char="•"/>
            </a:pPr>
            <a:r>
              <a:rPr lang="en-US" sz="2000" b="1" dirty="0"/>
              <a:t>March: </a:t>
            </a:r>
            <a:r>
              <a:rPr lang="en-US" sz="2000" dirty="0"/>
              <a:t>Chapter Leadership Academy is held at ASHRAE Headquarters, Peachtree Corners, GA.</a:t>
            </a:r>
          </a:p>
        </p:txBody>
      </p:sp>
      <p:sp>
        <p:nvSpPr>
          <p:cNvPr id="2" name="Title 1">
            <a:extLst>
              <a:ext uri="{FF2B5EF4-FFF2-40B4-BE49-F238E27FC236}">
                <a16:creationId xmlns:a16="http://schemas.microsoft.com/office/drawing/2014/main" id="{A1205937-4FA1-0F31-0F19-C96CEB16CDFC}"/>
              </a:ext>
            </a:extLst>
          </p:cNvPr>
          <p:cNvSpPr txBox="1">
            <a:spLocks/>
          </p:cNvSpPr>
          <p:nvPr/>
        </p:nvSpPr>
        <p:spPr>
          <a:xfrm>
            <a:off x="8769945" y="664272"/>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8EC540"/>
                </a:solidFill>
                <a:effectLst/>
                <a:uLnTx/>
                <a:uFillTx/>
                <a:latin typeface="Akzidenz Grotesk BE Bold" panose="02000503050000020004" pitchFamily="50" charset="0"/>
              </a:rPr>
              <a:t>COMMUNITIES</a:t>
            </a:r>
            <a:endParaRPr kumimoji="0" lang="en-US" sz="2000" b="1" i="0" u="sng" strike="noStrike" kern="1200" cap="none" spc="0" normalizeH="0" baseline="0" noProof="0" dirty="0">
              <a:ln>
                <a:noFill/>
              </a:ln>
              <a:solidFill>
                <a:srgbClr val="8EC540"/>
              </a:solidFill>
              <a:effectLst/>
              <a:uLnTx/>
              <a:uFillTx/>
              <a:latin typeface="Akzidenz Grotesk BE Bold" panose="02000503050000020004" pitchFamily="50" charset="0"/>
            </a:endParaRPr>
          </a:p>
        </p:txBody>
      </p:sp>
      <p:pic>
        <p:nvPicPr>
          <p:cNvPr id="10" name="Graphic 9" descr="Cursor with solid fill">
            <a:extLst>
              <a:ext uri="{FF2B5EF4-FFF2-40B4-BE49-F238E27FC236}">
                <a16:creationId xmlns:a16="http://schemas.microsoft.com/office/drawing/2014/main" id="{89268E32-B820-41A5-FE86-5DC7CA59AC4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11556" y="917932"/>
            <a:ext cx="914400" cy="914400"/>
          </a:xfrm>
          <a:prstGeom prst="rect">
            <a:avLst/>
          </a:prstGeom>
        </p:spPr>
      </p:pic>
      <p:sp>
        <p:nvSpPr>
          <p:cNvPr id="16" name="Title 1">
            <a:extLst>
              <a:ext uri="{FF2B5EF4-FFF2-40B4-BE49-F238E27FC236}">
                <a16:creationId xmlns:a16="http://schemas.microsoft.com/office/drawing/2014/main" id="{A9483C3F-A045-D893-48E9-338738734188}"/>
              </a:ext>
            </a:extLst>
          </p:cNvPr>
          <p:cNvSpPr txBox="1">
            <a:spLocks/>
          </p:cNvSpPr>
          <p:nvPr/>
        </p:nvSpPr>
        <p:spPr>
          <a:xfrm>
            <a:off x="10620071" y="657575"/>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pic>
        <p:nvPicPr>
          <p:cNvPr id="9" name="Picture 8">
            <a:extLst>
              <a:ext uri="{FF2B5EF4-FFF2-40B4-BE49-F238E27FC236}">
                <a16:creationId xmlns:a16="http://schemas.microsoft.com/office/drawing/2014/main" id="{324F3651-5C29-0BE4-9968-C7840B298A59}"/>
              </a:ext>
            </a:extLst>
          </p:cNvPr>
          <p:cNvPicPr>
            <a:picLocks noChangeAspect="1"/>
          </p:cNvPicPr>
          <p:nvPr/>
        </p:nvPicPr>
        <p:blipFill>
          <a:blip r:embed="rId5" cstate="screen">
            <a:extLst>
              <a:ext uri="{28A0092B-C50C-407E-A947-70E740481C1C}">
                <a14:useLocalDpi xmlns:a14="http://schemas.microsoft.com/office/drawing/2010/main" val="0"/>
              </a:ext>
            </a:extLst>
          </a:blip>
          <a:srcRect l="8461" r="26273"/>
          <a:stretch>
            <a:fillRect/>
          </a:stretch>
        </p:blipFill>
        <p:spPr>
          <a:xfrm>
            <a:off x="287895" y="1765755"/>
            <a:ext cx="2661790" cy="289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55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5F710F22-9BFC-CD25-8BB6-02D0A74F4637}"/>
              </a:ext>
            </a:extLst>
          </p:cNvPr>
          <p:cNvGrpSpPr/>
          <p:nvPr/>
        </p:nvGrpSpPr>
        <p:grpSpPr>
          <a:xfrm>
            <a:off x="188128" y="615367"/>
            <a:ext cx="12223322" cy="666256"/>
            <a:chOff x="189555" y="772985"/>
            <a:chExt cx="12223322" cy="666256"/>
          </a:xfrm>
        </p:grpSpPr>
        <p:sp>
          <p:nvSpPr>
            <p:cNvPr id="56" name="Title 1">
              <a:extLst>
                <a:ext uri="{FF2B5EF4-FFF2-40B4-BE49-F238E27FC236}">
                  <a16:creationId xmlns:a16="http://schemas.microsoft.com/office/drawing/2014/main" id="{5D42DC26-06AB-08B6-8420-A82DC9796695}"/>
                </a:ext>
              </a:extLst>
            </p:cNvPr>
            <p:cNvSpPr txBox="1">
              <a:spLocks/>
            </p:cNvSpPr>
            <p:nvPr/>
          </p:nvSpPr>
          <p:spPr>
            <a:xfrm>
              <a:off x="189555" y="784032"/>
              <a:ext cx="998989"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lvl="0">
                <a:defRPr/>
              </a:pPr>
              <a:r>
                <a:rPr lang="en-US" sz="1800" dirty="0">
                  <a:latin typeface="Akzidenz Grotesk BE Light" panose="02000506040000020003" pitchFamily="50" charset="0"/>
                </a:rPr>
                <a:t>ABOUT</a:t>
              </a:r>
              <a:endParaRPr kumimoji="0" lang="en-US" sz="1600" b="1" i="0" u="sng" strike="noStrike" kern="1200" cap="none" spc="0" normalizeH="0" baseline="0" noProof="0" dirty="0">
                <a:ln>
                  <a:noFill/>
                </a:ln>
                <a:solidFill>
                  <a:srgbClr val="8EC540"/>
                </a:solidFill>
                <a:effectLst/>
                <a:uLnTx/>
                <a:uFillTx/>
                <a:latin typeface="Akzidenz Grotesk BE Medium" panose="02000803030000020004" pitchFamily="50" charset="0"/>
                <a:ea typeface="+mj-ea"/>
                <a:cs typeface="+mj-cs"/>
              </a:endParaRPr>
            </a:p>
          </p:txBody>
        </p:sp>
        <p:sp>
          <p:nvSpPr>
            <p:cNvPr id="57" name="Title 1">
              <a:extLst>
                <a:ext uri="{FF2B5EF4-FFF2-40B4-BE49-F238E27FC236}">
                  <a16:creationId xmlns:a16="http://schemas.microsoft.com/office/drawing/2014/main" id="{1ED0C35D-A4A5-4C21-161C-274A0572AF97}"/>
                </a:ext>
              </a:extLst>
            </p:cNvPr>
            <p:cNvSpPr txBox="1">
              <a:spLocks/>
            </p:cNvSpPr>
            <p:nvPr/>
          </p:nvSpPr>
          <p:spPr>
            <a:xfrm>
              <a:off x="1181431" y="791135"/>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58" name="Title 1">
              <a:extLst>
                <a:ext uri="{FF2B5EF4-FFF2-40B4-BE49-F238E27FC236}">
                  <a16:creationId xmlns:a16="http://schemas.microsoft.com/office/drawing/2014/main" id="{2A5658CA-ACAD-5491-24E8-C5617C3111F8}"/>
                </a:ext>
              </a:extLst>
            </p:cNvPr>
            <p:cNvSpPr txBox="1">
              <a:spLocks/>
            </p:cNvSpPr>
            <p:nvPr/>
          </p:nvSpPr>
          <p:spPr>
            <a:xfrm>
              <a:off x="3810578" y="793638"/>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59" name="Title 1">
              <a:extLst>
                <a:ext uri="{FF2B5EF4-FFF2-40B4-BE49-F238E27FC236}">
                  <a16:creationId xmlns:a16="http://schemas.microsoft.com/office/drawing/2014/main" id="{038398B9-05B5-5B6F-A7D3-90BCE3917B48}"/>
                </a:ext>
              </a:extLst>
            </p:cNvPr>
            <p:cNvSpPr txBox="1">
              <a:spLocks/>
            </p:cNvSpPr>
            <p:nvPr/>
          </p:nvSpPr>
          <p:spPr>
            <a:xfrm>
              <a:off x="7085278" y="795698"/>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60" name="Title 1">
              <a:extLst>
                <a:ext uri="{FF2B5EF4-FFF2-40B4-BE49-F238E27FC236}">
                  <a16:creationId xmlns:a16="http://schemas.microsoft.com/office/drawing/2014/main" id="{DD4C570C-77A8-450B-1217-EA90D1DB3309}"/>
                </a:ext>
              </a:extLst>
            </p:cNvPr>
            <p:cNvSpPr txBox="1">
              <a:spLocks/>
            </p:cNvSpPr>
            <p:nvPr/>
          </p:nvSpPr>
          <p:spPr>
            <a:xfrm>
              <a:off x="8812647" y="784032"/>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61" name="Title 1">
              <a:extLst>
                <a:ext uri="{FF2B5EF4-FFF2-40B4-BE49-F238E27FC236}">
                  <a16:creationId xmlns:a16="http://schemas.microsoft.com/office/drawing/2014/main" id="{98460EDA-F153-7AC5-4C71-93C645EE61FD}"/>
                </a:ext>
              </a:extLst>
            </p:cNvPr>
            <p:cNvSpPr txBox="1">
              <a:spLocks/>
            </p:cNvSpPr>
            <p:nvPr/>
          </p:nvSpPr>
          <p:spPr>
            <a:xfrm>
              <a:off x="10424686" y="772985"/>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lvl="0">
                <a:defRPr/>
              </a:pPr>
              <a:r>
                <a:rPr lang="en-US" sz="1600" b="1" u="sng" dirty="0">
                  <a:solidFill>
                    <a:srgbClr val="8EC540"/>
                  </a:solidFill>
                </a:rPr>
                <a:t>MEMBERSHIP</a:t>
              </a:r>
            </a:p>
          </p:txBody>
        </p:sp>
        <p:cxnSp>
          <p:nvCxnSpPr>
            <p:cNvPr id="62" name="Straight Connector 61">
              <a:extLst>
                <a:ext uri="{FF2B5EF4-FFF2-40B4-BE49-F238E27FC236}">
                  <a16:creationId xmlns:a16="http://schemas.microsoft.com/office/drawing/2014/main" id="{B5ADA090-22FC-D547-FCDE-D2B841591807}"/>
                </a:ext>
              </a:extLst>
            </p:cNvPr>
            <p:cNvCxnSpPr/>
            <p:nvPr/>
          </p:nvCxnSpPr>
          <p:spPr>
            <a:xfrm>
              <a:off x="3747880" y="94375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B633970-3354-ADBA-966C-98FA024508BE}"/>
                </a:ext>
              </a:extLst>
            </p:cNvPr>
            <p:cNvCxnSpPr/>
            <p:nvPr/>
          </p:nvCxnSpPr>
          <p:spPr>
            <a:xfrm>
              <a:off x="7037168" y="94375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4E54ADD-CB09-9553-9200-41BE2945F88B}"/>
                </a:ext>
              </a:extLst>
            </p:cNvPr>
            <p:cNvCxnSpPr/>
            <p:nvPr/>
          </p:nvCxnSpPr>
          <p:spPr>
            <a:xfrm>
              <a:off x="8781456" y="950616"/>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A87B14B-98AB-9EA8-2A7F-DEB7A701B8F0}"/>
                </a:ext>
              </a:extLst>
            </p:cNvPr>
            <p:cNvCxnSpPr/>
            <p:nvPr/>
          </p:nvCxnSpPr>
          <p:spPr>
            <a:xfrm>
              <a:off x="10396426" y="94375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2BAD5A7-31F8-1926-E217-01E1050237E3}"/>
                </a:ext>
              </a:extLst>
            </p:cNvPr>
            <p:cNvCxnSpPr/>
            <p:nvPr/>
          </p:nvCxnSpPr>
          <p:spPr>
            <a:xfrm>
              <a:off x="1181431" y="950616"/>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5EE76BE-39F6-9B17-F577-7A52497E1ADE}"/>
              </a:ext>
            </a:extLst>
          </p:cNvPr>
          <p:cNvSpPr txBox="1"/>
          <p:nvPr/>
        </p:nvSpPr>
        <p:spPr>
          <a:xfrm>
            <a:off x="128591" y="141977"/>
            <a:ext cx="7609395" cy="584775"/>
          </a:xfrm>
          <a:prstGeom prst="rect">
            <a:avLst/>
          </a:prstGeom>
          <a:noFill/>
        </p:spPr>
        <p:txBody>
          <a:bodyPr wrap="square" rtlCol="0">
            <a:spAutoFit/>
          </a:bodyPr>
          <a:lstStyle/>
          <a:p>
            <a:r>
              <a:rPr lang="en-US" sz="3200" b="1" dirty="0">
                <a:solidFill>
                  <a:schemeClr val="bg1"/>
                </a:solidFill>
                <a:latin typeface="Abadi ExtraLight" panose="020B0204020104020204" pitchFamily="34" charset="0"/>
              </a:rPr>
              <a:t>ashrae.org</a:t>
            </a:r>
            <a:r>
              <a:rPr lang="en-US" sz="3200" b="1" dirty="0">
                <a:solidFill>
                  <a:schemeClr val="bg1"/>
                </a:solidFill>
                <a:latin typeface="Akzidenz Grotesk BE Medium" panose="02000803030000020004" pitchFamily="50" charset="0"/>
              </a:rPr>
              <a:t>/MembershipPromotion</a:t>
            </a:r>
            <a:endParaRPr lang="en-US" b="1" dirty="0">
              <a:solidFill>
                <a:schemeClr val="bg1"/>
              </a:solidFill>
              <a:latin typeface="Akzidenz Grotesk BE Medium" panose="02000803030000020004" pitchFamily="50" charset="0"/>
            </a:endParaRPr>
          </a:p>
        </p:txBody>
      </p:sp>
      <p:pic>
        <p:nvPicPr>
          <p:cNvPr id="3" name="Graphic 2" descr="Cursor with solid fill">
            <a:extLst>
              <a:ext uri="{FF2B5EF4-FFF2-40B4-BE49-F238E27FC236}">
                <a16:creationId xmlns:a16="http://schemas.microsoft.com/office/drawing/2014/main" id="{D3DF14CC-9EFB-7BA3-0452-05DCD7CAA9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15445" y="955288"/>
            <a:ext cx="914400" cy="914400"/>
          </a:xfrm>
          <a:prstGeom prst="rect">
            <a:avLst/>
          </a:prstGeom>
        </p:spPr>
      </p:pic>
      <p:pic>
        <p:nvPicPr>
          <p:cNvPr id="6" name="Picture 5">
            <a:extLst>
              <a:ext uri="{FF2B5EF4-FFF2-40B4-BE49-F238E27FC236}">
                <a16:creationId xmlns:a16="http://schemas.microsoft.com/office/drawing/2014/main" id="{B90138F3-5CBD-31FE-4144-5D2D70C3D3B2}"/>
              </a:ext>
            </a:extLst>
          </p:cNvPr>
          <p:cNvPicPr>
            <a:picLocks noChangeAspect="1"/>
          </p:cNvPicPr>
          <p:nvPr/>
        </p:nvPicPr>
        <p:blipFill>
          <a:blip r:embed="rId4"/>
          <a:stretch>
            <a:fillRect/>
          </a:stretch>
        </p:blipFill>
        <p:spPr>
          <a:xfrm>
            <a:off x="8709726" y="2166978"/>
            <a:ext cx="3074149" cy="1460531"/>
          </a:xfrm>
          <a:prstGeom prst="rect">
            <a:avLst/>
          </a:prstGeom>
        </p:spPr>
      </p:pic>
      <p:sp>
        <p:nvSpPr>
          <p:cNvPr id="8" name="TextBox 7">
            <a:extLst>
              <a:ext uri="{FF2B5EF4-FFF2-40B4-BE49-F238E27FC236}">
                <a16:creationId xmlns:a16="http://schemas.microsoft.com/office/drawing/2014/main" id="{AB2BBA86-D80C-144F-0A03-E7B5A628CFBB}"/>
              </a:ext>
            </a:extLst>
          </p:cNvPr>
          <p:cNvSpPr txBox="1"/>
          <p:nvPr/>
        </p:nvSpPr>
        <p:spPr>
          <a:xfrm>
            <a:off x="8709725" y="3627509"/>
            <a:ext cx="3074149" cy="1323439"/>
          </a:xfrm>
          <a:prstGeom prst="rect">
            <a:avLst/>
          </a:prstGeom>
          <a:noFill/>
        </p:spPr>
        <p:txBody>
          <a:bodyPr wrap="square" rtlCol="0">
            <a:spAutoFit/>
          </a:bodyPr>
          <a:lstStyle/>
          <a:p>
            <a:r>
              <a:rPr lang="en-US" sz="2000" b="1" u="sng" dirty="0">
                <a:solidFill>
                  <a:srgbClr val="0099CC"/>
                </a:solidFill>
              </a:rPr>
              <a:t>ashrae.org/connect </a:t>
            </a:r>
            <a:r>
              <a:rPr lang="en-US" sz="2000" dirty="0"/>
              <a:t>send a pre-written, customizable email to a colleague encouraging them to join.</a:t>
            </a:r>
          </a:p>
        </p:txBody>
      </p:sp>
      <p:sp>
        <p:nvSpPr>
          <p:cNvPr id="12" name="TextBox 11">
            <a:extLst>
              <a:ext uri="{FF2B5EF4-FFF2-40B4-BE49-F238E27FC236}">
                <a16:creationId xmlns:a16="http://schemas.microsoft.com/office/drawing/2014/main" id="{0562E2E5-54B3-C5C5-70F7-BB6D7572CA07}"/>
              </a:ext>
            </a:extLst>
          </p:cNvPr>
          <p:cNvSpPr txBox="1"/>
          <p:nvPr/>
        </p:nvSpPr>
        <p:spPr>
          <a:xfrm>
            <a:off x="3858655" y="4683689"/>
            <a:ext cx="6354172" cy="1908215"/>
          </a:xfrm>
          <a:prstGeom prst="rect">
            <a:avLst/>
          </a:prstGeom>
          <a:noFill/>
        </p:spPr>
        <p:txBody>
          <a:bodyPr wrap="square" rtlCol="0">
            <a:spAutoFit/>
          </a:bodyPr>
          <a:lstStyle/>
          <a:p>
            <a:r>
              <a:rPr lang="en-US" sz="2000" b="1" dirty="0">
                <a:solidFill>
                  <a:srgbClr val="06559D"/>
                </a:solidFill>
              </a:rPr>
              <a:t>Membership Promotion Toolkit:</a:t>
            </a:r>
          </a:p>
          <a:p>
            <a:pPr marL="342900" indent="-342900">
              <a:buFont typeface="Arial" panose="020B0604020202020204" pitchFamily="34" charset="0"/>
              <a:buChar char="•"/>
            </a:pPr>
            <a:r>
              <a:rPr lang="en-US" sz="2000" dirty="0"/>
              <a:t>Centralized Training Videos</a:t>
            </a:r>
          </a:p>
          <a:p>
            <a:pPr marL="342900" indent="-342900">
              <a:buFont typeface="Arial" panose="020B0604020202020204" pitchFamily="34" charset="0"/>
              <a:buChar char="•"/>
            </a:pPr>
            <a:r>
              <a:rPr lang="en-US" sz="2000" dirty="0"/>
              <a:t>Templates, Brochures and Retention tools</a:t>
            </a:r>
          </a:p>
          <a:p>
            <a:pPr marL="342900" indent="-342900">
              <a:buFont typeface="Arial" panose="020B0604020202020204" pitchFamily="34" charset="0"/>
              <a:buChar char="•"/>
            </a:pPr>
            <a:r>
              <a:rPr lang="en-US" sz="2000" dirty="0"/>
              <a:t>Membership Promotion Night Guidelines</a:t>
            </a:r>
          </a:p>
          <a:p>
            <a:pPr marL="342900" indent="-342900">
              <a:buFont typeface="Arial" panose="020B0604020202020204" pitchFamily="34" charset="0"/>
              <a:buChar char="•"/>
            </a:pPr>
            <a:r>
              <a:rPr lang="en-US" sz="2000" dirty="0"/>
              <a:t>Resources to help you reach out to local companies</a:t>
            </a:r>
          </a:p>
          <a:p>
            <a:endParaRPr lang="en-US" dirty="0"/>
          </a:p>
        </p:txBody>
      </p:sp>
      <p:pic>
        <p:nvPicPr>
          <p:cNvPr id="17" name="Picture 16">
            <a:extLst>
              <a:ext uri="{FF2B5EF4-FFF2-40B4-BE49-F238E27FC236}">
                <a16:creationId xmlns:a16="http://schemas.microsoft.com/office/drawing/2014/main" id="{89A5D70E-91C5-1BC4-C56E-65384F177782}"/>
              </a:ext>
            </a:extLst>
          </p:cNvPr>
          <p:cNvPicPr>
            <a:picLocks noChangeAspect="1"/>
          </p:cNvPicPr>
          <p:nvPr/>
        </p:nvPicPr>
        <p:blipFill>
          <a:blip r:embed="rId5"/>
          <a:stretch>
            <a:fillRect/>
          </a:stretch>
        </p:blipFill>
        <p:spPr>
          <a:xfrm>
            <a:off x="188128" y="1617222"/>
            <a:ext cx="4392232" cy="2560044"/>
          </a:xfrm>
          <a:prstGeom prst="rect">
            <a:avLst/>
          </a:prstGeom>
        </p:spPr>
      </p:pic>
      <p:sp>
        <p:nvSpPr>
          <p:cNvPr id="18" name="TextBox 17">
            <a:extLst>
              <a:ext uri="{FF2B5EF4-FFF2-40B4-BE49-F238E27FC236}">
                <a16:creationId xmlns:a16="http://schemas.microsoft.com/office/drawing/2014/main" id="{86688909-1B04-77DC-57F3-0A50C5C041AE}"/>
              </a:ext>
            </a:extLst>
          </p:cNvPr>
          <p:cNvSpPr txBox="1"/>
          <p:nvPr/>
        </p:nvSpPr>
        <p:spPr>
          <a:xfrm>
            <a:off x="4663838" y="2050192"/>
            <a:ext cx="3074148" cy="1938992"/>
          </a:xfrm>
          <a:prstGeom prst="rect">
            <a:avLst/>
          </a:prstGeom>
          <a:noFill/>
        </p:spPr>
        <p:txBody>
          <a:bodyPr wrap="square" rtlCol="0">
            <a:spAutoFit/>
          </a:bodyPr>
          <a:lstStyle/>
          <a:p>
            <a:r>
              <a:rPr lang="en-US" sz="2000" b="1" dirty="0">
                <a:solidFill>
                  <a:srgbClr val="06559D"/>
                </a:solidFill>
              </a:rPr>
              <a:t>Find help videos </a:t>
            </a:r>
            <a:r>
              <a:rPr lang="en-US" sz="2000" dirty="0"/>
              <a:t>to sort and filter membership reports, information about dues notices and managing chapter dues received in your members’ records. </a:t>
            </a:r>
          </a:p>
        </p:txBody>
      </p:sp>
      <p:sp>
        <p:nvSpPr>
          <p:cNvPr id="19" name="TextBox 18">
            <a:extLst>
              <a:ext uri="{FF2B5EF4-FFF2-40B4-BE49-F238E27FC236}">
                <a16:creationId xmlns:a16="http://schemas.microsoft.com/office/drawing/2014/main" id="{49CE9812-6D7B-C288-DB06-C738ACC81A4E}"/>
              </a:ext>
            </a:extLst>
          </p:cNvPr>
          <p:cNvSpPr txBox="1"/>
          <p:nvPr/>
        </p:nvSpPr>
        <p:spPr>
          <a:xfrm>
            <a:off x="4543913" y="1525889"/>
            <a:ext cx="7239961" cy="461665"/>
          </a:xfrm>
          <a:prstGeom prst="rect">
            <a:avLst/>
          </a:prstGeom>
          <a:noFill/>
        </p:spPr>
        <p:txBody>
          <a:bodyPr wrap="square" rtlCol="0">
            <a:spAutoFit/>
          </a:bodyPr>
          <a:lstStyle/>
          <a:p>
            <a:pPr algn="ctr"/>
            <a:r>
              <a:rPr lang="en-US" sz="2400" b="1" dirty="0">
                <a:solidFill>
                  <a:srgbClr val="06559D"/>
                </a:solidFill>
              </a:rPr>
              <a:t>Everything an MP Chair Needs!</a:t>
            </a:r>
          </a:p>
        </p:txBody>
      </p:sp>
      <p:grpSp>
        <p:nvGrpSpPr>
          <p:cNvPr id="26" name="Group 25">
            <a:extLst>
              <a:ext uri="{FF2B5EF4-FFF2-40B4-BE49-F238E27FC236}">
                <a16:creationId xmlns:a16="http://schemas.microsoft.com/office/drawing/2014/main" id="{E97F9F8F-03D0-9F09-C02F-0930DFC31470}"/>
              </a:ext>
            </a:extLst>
          </p:cNvPr>
          <p:cNvGrpSpPr/>
          <p:nvPr/>
        </p:nvGrpSpPr>
        <p:grpSpPr>
          <a:xfrm>
            <a:off x="104650" y="3367160"/>
            <a:ext cx="2968978" cy="3167576"/>
            <a:chOff x="9118541" y="3429000"/>
            <a:chExt cx="2968978" cy="3167576"/>
          </a:xfrm>
        </p:grpSpPr>
        <p:pic>
          <p:nvPicPr>
            <p:cNvPr id="24" name="Picture 23">
              <a:extLst>
                <a:ext uri="{FF2B5EF4-FFF2-40B4-BE49-F238E27FC236}">
                  <a16:creationId xmlns:a16="http://schemas.microsoft.com/office/drawing/2014/main" id="{CC0648D9-7605-0C5D-FB8B-B165567EA33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08443" y="3429000"/>
              <a:ext cx="1783645" cy="2361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CDD58719-5088-A62D-E3D1-2579EC8DC9FE}"/>
                </a:ext>
              </a:extLst>
            </p:cNvPr>
            <p:cNvSpPr txBox="1"/>
            <p:nvPr/>
          </p:nvSpPr>
          <p:spPr>
            <a:xfrm>
              <a:off x="9118541" y="5888690"/>
              <a:ext cx="2968978" cy="707886"/>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r>
                <a:rPr lang="en-US" sz="2000" b="1" dirty="0">
                  <a:solidFill>
                    <a:srgbClr val="06559D"/>
                  </a:solidFill>
                  <a:latin typeface="Akzidenz Grotesk BE Cn" panose="02000506040000020004" pitchFamily="50" charset="0"/>
                </a:rPr>
                <a:t>Lisa Nichols</a:t>
              </a:r>
            </a:p>
            <a:p>
              <a:pPr algn="ctr"/>
              <a:r>
                <a:rPr lang="en-US" sz="2000" b="1" dirty="0">
                  <a:solidFill>
                    <a:srgbClr val="06559D"/>
                  </a:solidFill>
                  <a:latin typeface="Akzidenz Grotesk BE Cn" panose="02000506040000020004" pitchFamily="50" charset="0"/>
                </a:rPr>
                <a:t>lnichols@ashrae.org</a:t>
              </a:r>
            </a:p>
          </p:txBody>
        </p:sp>
      </p:grpSp>
    </p:spTree>
    <p:extLst>
      <p:ext uri="{BB962C8B-B14F-4D97-AF65-F5344CB8AC3E}">
        <p14:creationId xmlns:p14="http://schemas.microsoft.com/office/powerpoint/2010/main" val="22043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A336-24C9-620A-9D4C-47F6DEE5E1C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8F1827F-0CF6-2DF6-E406-6A062BDA1345}"/>
              </a:ext>
            </a:extLst>
          </p:cNvPr>
          <p:cNvSpPr>
            <a:spLocks noGrp="1"/>
          </p:cNvSpPr>
          <p:nvPr>
            <p:ph type="title"/>
          </p:nvPr>
        </p:nvSpPr>
        <p:spPr>
          <a:xfrm>
            <a:off x="128593" y="640681"/>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A099B52C-6084-B21F-6D8B-3257C63873A7}"/>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8F89FCCB-7E10-EB23-3AEC-75996A13844F}"/>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AE77C76D-43C8-FFF0-C99E-76C1AA54FC54}"/>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33A2B8E8-5D01-5F53-CDE7-A8CF72E2DD3C}"/>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9" name="Title 1">
            <a:extLst>
              <a:ext uri="{FF2B5EF4-FFF2-40B4-BE49-F238E27FC236}">
                <a16:creationId xmlns:a16="http://schemas.microsoft.com/office/drawing/2014/main" id="{6E40846A-4F65-790C-C23F-112F36984C8E}"/>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sng" strike="noStrike" kern="1200" cap="none" spc="0" normalizeH="0" baseline="0" noProof="0" dirty="0">
                <a:ln>
                  <a:noFill/>
                </a:ln>
                <a:solidFill>
                  <a:srgbClr val="8EC540"/>
                </a:solidFill>
                <a:effectLst/>
                <a:uLnTx/>
                <a:uFillTx/>
                <a:latin typeface="Akzidenz Grotesk BE Bold" panose="02000503050000020004" pitchFamily="50" charset="0"/>
              </a:rPr>
              <a:t>MEMBERSHIP</a:t>
            </a:r>
            <a:endParaRPr kumimoji="0" lang="en-US" sz="1800" b="0" i="0" u="sng" strike="noStrike" kern="1200" cap="none" spc="0" normalizeH="0" baseline="0" noProof="0" dirty="0">
              <a:ln>
                <a:noFill/>
              </a:ln>
              <a:solidFill>
                <a:srgbClr val="8EC540"/>
              </a:solidFill>
              <a:effectLst/>
              <a:uLnTx/>
              <a:uFillTx/>
              <a:latin typeface="Akzidenz Grotesk BE Bold" panose="02000503050000020004" pitchFamily="50" charset="0"/>
            </a:endParaRPr>
          </a:p>
        </p:txBody>
      </p:sp>
      <p:cxnSp>
        <p:nvCxnSpPr>
          <p:cNvPr id="11" name="Straight Connector 10">
            <a:extLst>
              <a:ext uri="{FF2B5EF4-FFF2-40B4-BE49-F238E27FC236}">
                <a16:creationId xmlns:a16="http://schemas.microsoft.com/office/drawing/2014/main" id="{7287DB96-9A33-3404-2D48-CC9357678204}"/>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A59C-ECB5-3D52-08A9-06A72B44295E}"/>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4C3880-C9D7-D333-FE16-F64045B5F127}"/>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27BC81-FDBA-2902-60B2-3E5BDBB23B9B}"/>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63911A-04CC-355C-F2EA-6C845A703046}"/>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55B03F-126E-FA8A-22B6-F69FCDA7F6B6}"/>
              </a:ext>
            </a:extLst>
          </p:cNvPr>
          <p:cNvSpPr txBox="1"/>
          <p:nvPr/>
        </p:nvSpPr>
        <p:spPr>
          <a:xfrm>
            <a:off x="407700" y="1450808"/>
            <a:ext cx="84097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Akzidenz Grotesk BE Medium" panose="02000803030000020004" pitchFamily="50" charset="0"/>
              </a:rPr>
              <a:t>Proposed Bylaws Amendment</a:t>
            </a:r>
            <a:endParaRPr kumimoji="0" lang="en-US" sz="1800" b="1" i="0" u="none" strike="noStrike" kern="1200" cap="none" spc="0" normalizeH="0" baseline="0" noProof="0" dirty="0">
              <a:ln>
                <a:noFill/>
              </a:ln>
              <a:effectLst/>
              <a:uLnTx/>
              <a:uFillTx/>
              <a:latin typeface="Akzidenz Grotesk BE Medium" panose="02000803030000020004" pitchFamily="50" charset="0"/>
              <a:ea typeface="+mn-ea"/>
              <a:cs typeface="+mn-cs"/>
            </a:endParaRPr>
          </a:p>
        </p:txBody>
      </p:sp>
      <p:grpSp>
        <p:nvGrpSpPr>
          <p:cNvPr id="2" name="Group 1">
            <a:extLst>
              <a:ext uri="{FF2B5EF4-FFF2-40B4-BE49-F238E27FC236}">
                <a16:creationId xmlns:a16="http://schemas.microsoft.com/office/drawing/2014/main" id="{F3F0340F-B4DB-45B0-6B18-542E8A8765F8}"/>
              </a:ext>
            </a:extLst>
          </p:cNvPr>
          <p:cNvGrpSpPr/>
          <p:nvPr/>
        </p:nvGrpSpPr>
        <p:grpSpPr>
          <a:xfrm>
            <a:off x="9107759" y="2667259"/>
            <a:ext cx="2968978" cy="3857832"/>
            <a:chOff x="9223022" y="2891913"/>
            <a:chExt cx="2968978" cy="3857832"/>
          </a:xfrm>
        </p:grpSpPr>
        <p:pic>
          <p:nvPicPr>
            <p:cNvPr id="3" name="Picture 2">
              <a:extLst>
                <a:ext uri="{FF2B5EF4-FFF2-40B4-BE49-F238E27FC236}">
                  <a16:creationId xmlns:a16="http://schemas.microsoft.com/office/drawing/2014/main" id="{2CE3CDA5-F8B9-0A91-C5CB-474AAE35D2C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80931" y="2891913"/>
              <a:ext cx="1853160" cy="2743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1FED469D-D2C7-EDCF-0C46-B3D8738F2922}"/>
                </a:ext>
              </a:extLst>
            </p:cNvPr>
            <p:cNvSpPr txBox="1"/>
            <p:nvPr/>
          </p:nvSpPr>
          <p:spPr>
            <a:xfrm>
              <a:off x="9223022" y="5734082"/>
              <a:ext cx="2968978" cy="1015663"/>
            </a:xfrm>
            <a:prstGeom prst="rect">
              <a:avLst/>
            </a:prstGeom>
            <a:noFill/>
            <a:ln>
              <a:solidFill>
                <a:srgbClr val="06559D"/>
              </a:solidFill>
            </a:ln>
          </p:spPr>
          <p:txBody>
            <a:bodyPr wrap="square" rIns="91440"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Daniel Gurley</a:t>
              </a:r>
            </a:p>
            <a:p>
              <a:pPr algn="ctr"/>
              <a:r>
                <a:rPr lang="en-US" sz="2000" b="1" dirty="0">
                  <a:solidFill>
                    <a:srgbClr val="06559D"/>
                  </a:solidFill>
                  <a:latin typeface="Akzidenz Grotesk BE Cn" panose="02000506040000020004" pitchFamily="50" charset="0"/>
                </a:rPr>
                <a:t>dgurley@ashrae.org</a:t>
              </a:r>
            </a:p>
          </p:txBody>
        </p:sp>
      </p:grpSp>
      <p:sp>
        <p:nvSpPr>
          <p:cNvPr id="17" name="TextBox 16">
            <a:extLst>
              <a:ext uri="{FF2B5EF4-FFF2-40B4-BE49-F238E27FC236}">
                <a16:creationId xmlns:a16="http://schemas.microsoft.com/office/drawing/2014/main" id="{AE8E75AF-F9F0-04DD-34D6-BAF2FCCD6B6E}"/>
              </a:ext>
            </a:extLst>
          </p:cNvPr>
          <p:cNvSpPr txBox="1"/>
          <p:nvPr/>
        </p:nvSpPr>
        <p:spPr>
          <a:xfrm>
            <a:off x="462897" y="2866971"/>
            <a:ext cx="8903208" cy="3991029"/>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Calibri" panose="020F0502020204030204" pitchFamily="34" charset="0"/>
              </a:rPr>
              <a:t>Bylaws Amendment: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0" dirty="0">
                <a:solidFill>
                  <a:srgbClr val="000000"/>
                </a:solidFill>
                <a:effectLst/>
                <a:latin typeface="Aptos" panose="020B0004020202020204" pitchFamily="34" charset="0"/>
                <a:ea typeface="Aptos" panose="020B0004020202020204" pitchFamily="34" charset="0"/>
                <a:cs typeface="Calibri" panose="020F0502020204030204" pitchFamily="34" charset="0"/>
              </a:rPr>
              <a:t>Amend the Society Bylaws to implement the proposed revision to the ASHRAE membership structure.  This proposed model was crafted by a presidential ad hoc committee, comprised of members from all segments of Society, over a period of eighteen months. The goal of the ad hoc committee was to simplify the membership structure that provides the most equitable and inclusive ability to join ASHRAE.  </a:t>
            </a:r>
          </a:p>
          <a:p>
            <a:pPr marL="0" marR="0">
              <a:lnSpc>
                <a:spcPct val="115000"/>
              </a:lnSpc>
              <a:spcAft>
                <a:spcPts val="800"/>
              </a:spcAft>
              <a:buNone/>
            </a:pPr>
            <a:endParaRPr lang="en-US" kern="0" dirty="0">
              <a:solidFill>
                <a:srgbClr val="000000"/>
              </a:solidFill>
              <a:latin typeface="Aptos" panose="020B0004020202020204" pitchFamily="34" charset="0"/>
              <a:ea typeface="Aptos" panose="020B0004020202020204" pitchFamily="34" charset="0"/>
              <a:cs typeface="Calibri" panose="020F0502020204030204" pitchFamily="34" charset="0"/>
            </a:endParaRPr>
          </a:p>
          <a:p>
            <a:pPr marL="0" marR="0">
              <a:lnSpc>
                <a:spcPct val="115000"/>
              </a:lnSpc>
              <a:spcAft>
                <a:spcPts val="800"/>
              </a:spcAft>
              <a:buNone/>
            </a:pPr>
            <a:r>
              <a:rPr lang="en-US" sz="1800" kern="0" dirty="0">
                <a:solidFill>
                  <a:srgbClr val="000000"/>
                </a:solidFill>
                <a:effectLst/>
                <a:latin typeface="Aptos" panose="020B0004020202020204" pitchFamily="34" charset="0"/>
                <a:ea typeface="Aptos" panose="020B0004020202020204" pitchFamily="34" charset="0"/>
                <a:cs typeface="Calibri" panose="020F0502020204030204" pitchFamily="34" charset="0"/>
              </a:rPr>
              <a:t>More information about the proposed changes can be found at </a:t>
            </a:r>
            <a:r>
              <a:rPr lang="en-US" sz="1800" u="sng" kern="0" dirty="0">
                <a:solidFill>
                  <a:srgbClr val="467886"/>
                </a:solidFill>
                <a:effectLst/>
                <a:latin typeface="Aptos" panose="020B0004020202020204" pitchFamily="34" charset="0"/>
                <a:ea typeface="Aptos" panose="020B0004020202020204" pitchFamily="34" charset="0"/>
                <a:cs typeface="Calibri" panose="020F0502020204030204" pitchFamily="34" charset="0"/>
                <a:hlinkClick r:id="rId4"/>
              </a:rPr>
              <a:t>www.ashrae.org/2026bylaws</a:t>
            </a:r>
            <a:r>
              <a:rPr lang="en-US" sz="1800" kern="0" dirty="0">
                <a:solidFill>
                  <a:srgbClr val="000000"/>
                </a:solidFill>
                <a:effectLst/>
                <a:latin typeface="Aptos" panose="020B0004020202020204" pitchFamily="34" charset="0"/>
                <a:ea typeface="Aptos" panose="020B0004020202020204" pitchFamily="34" charset="0"/>
                <a:cs typeface="Calibri" panose="020F0502020204030204" pitchFamily="34" charset="0"/>
              </a:rPr>
              <a:t> and any specific questions may be directed to </a:t>
            </a:r>
            <a:r>
              <a:rPr lang="en-US" sz="1800" u="sng" kern="0" dirty="0">
                <a:solidFill>
                  <a:srgbClr val="467886"/>
                </a:solidFill>
                <a:effectLst/>
                <a:latin typeface="Aptos" panose="020B0004020202020204" pitchFamily="34" charset="0"/>
                <a:ea typeface="Aptos" panose="020B0004020202020204" pitchFamily="34" charset="0"/>
                <a:cs typeface="Calibri" panose="020F0502020204030204" pitchFamily="34" charset="0"/>
                <a:hlinkClick r:id="rId5"/>
              </a:rPr>
              <a:t>ballot@ashrae.org</a:t>
            </a:r>
            <a:r>
              <a:rPr lang="en-US" sz="1800" kern="0" dirty="0">
                <a:solidFill>
                  <a:srgbClr val="000000"/>
                </a:solidFill>
                <a:effectLst/>
                <a:latin typeface="Aptos" panose="020B0004020202020204" pitchFamily="34" charset="0"/>
                <a:ea typeface="Aptos" panose="020B0004020202020204" pitchFamily="34" charset="0"/>
                <a:cs typeface="Calibri" panose="020F0502020204030204" pitchFamily="34"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0" dirty="0">
                <a:solidFill>
                  <a:srgbClr val="000000"/>
                </a:solidFill>
                <a:effectLst/>
                <a:latin typeface="Aptos" panose="020B0004020202020204" pitchFamily="34" charset="0"/>
                <a:ea typeface="Aptos" panose="020B0004020202020204" pitchFamily="34" charset="0"/>
                <a:cs typeface="Calibri" panose="020F0502020204030204" pitchFamily="34"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2F95E91-62B3-4558-B301-F75FDFD566CB}"/>
              </a:ext>
            </a:extLst>
          </p:cNvPr>
          <p:cNvSpPr txBox="1"/>
          <p:nvPr/>
        </p:nvSpPr>
        <p:spPr>
          <a:xfrm>
            <a:off x="424434" y="2029113"/>
            <a:ext cx="9166134" cy="830997"/>
          </a:xfrm>
          <a:prstGeom prst="rect">
            <a:avLst/>
          </a:prstGeom>
          <a:noFill/>
        </p:spPr>
        <p:txBody>
          <a:bodyPr wrap="square" rtlCol="0">
            <a:spAutoFit/>
          </a:bodyPr>
          <a:lstStyle/>
          <a:p>
            <a:r>
              <a:rPr lang="en-US" sz="2400" b="1" dirty="0"/>
              <a:t>The following three slides review the proposed Bylaws Amendment that appears on your spring ballot. </a:t>
            </a:r>
          </a:p>
        </p:txBody>
      </p:sp>
      <p:sp>
        <p:nvSpPr>
          <p:cNvPr id="16" name="TextBox 15">
            <a:extLst>
              <a:ext uri="{FF2B5EF4-FFF2-40B4-BE49-F238E27FC236}">
                <a16:creationId xmlns:a16="http://schemas.microsoft.com/office/drawing/2014/main" id="{8743ACD1-4B04-5A10-58F8-3311A3138C88}"/>
              </a:ext>
            </a:extLst>
          </p:cNvPr>
          <p:cNvSpPr txBox="1"/>
          <p:nvPr/>
        </p:nvSpPr>
        <p:spPr>
          <a:xfrm>
            <a:off x="128591" y="141977"/>
            <a:ext cx="7609395" cy="584775"/>
          </a:xfrm>
          <a:prstGeom prst="rect">
            <a:avLst/>
          </a:prstGeom>
          <a:noFill/>
        </p:spPr>
        <p:txBody>
          <a:bodyPr wrap="square" rtlCol="0">
            <a:spAutoFit/>
          </a:bodyPr>
          <a:lstStyle/>
          <a:p>
            <a:r>
              <a:rPr lang="en-US" sz="3200" b="1" dirty="0">
                <a:solidFill>
                  <a:schemeClr val="bg1"/>
                </a:solidFill>
                <a:latin typeface="Abadi ExtraLight" panose="020B0204020104020204" pitchFamily="34" charset="0"/>
              </a:rPr>
              <a:t>ashrae.org</a:t>
            </a:r>
            <a:r>
              <a:rPr lang="en-US" sz="3200" b="1" dirty="0">
                <a:solidFill>
                  <a:schemeClr val="bg1"/>
                </a:solidFill>
                <a:latin typeface="Akzidenz Grotesk BE Medium" panose="02000803030000020004" pitchFamily="50" charset="0"/>
              </a:rPr>
              <a:t>/2026bylaws</a:t>
            </a:r>
            <a:endParaRPr lang="en-US" b="1" dirty="0">
              <a:solidFill>
                <a:schemeClr val="bg1"/>
              </a:solidFill>
              <a:latin typeface="Akzidenz Grotesk BE Medium" panose="02000803030000020004" pitchFamily="50" charset="0"/>
            </a:endParaRPr>
          </a:p>
        </p:txBody>
      </p:sp>
    </p:spTree>
    <p:extLst>
      <p:ext uri="{BB962C8B-B14F-4D97-AF65-F5344CB8AC3E}">
        <p14:creationId xmlns:p14="http://schemas.microsoft.com/office/powerpoint/2010/main" val="212107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857B-9B7A-4ACE-7AB0-E4A56F971B59}"/>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6614E41-29F2-AF17-BB81-444BD79A3819}"/>
              </a:ext>
            </a:extLst>
          </p:cNvPr>
          <p:cNvSpPr txBox="1"/>
          <p:nvPr/>
        </p:nvSpPr>
        <p:spPr>
          <a:xfrm>
            <a:off x="2141229" y="2228671"/>
            <a:ext cx="171665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Professional &amp; Early Career Member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8BD8BC2-DB17-D5DF-A170-759526F905E4}"/>
              </a:ext>
            </a:extLst>
          </p:cNvPr>
          <p:cNvSpPr txBox="1"/>
          <p:nvPr/>
        </p:nvSpPr>
        <p:spPr>
          <a:xfrm>
            <a:off x="10260712" y="2321756"/>
            <a:ext cx="16308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Group Membership</a:t>
            </a:r>
          </a:p>
        </p:txBody>
      </p:sp>
      <p:sp>
        <p:nvSpPr>
          <p:cNvPr id="23" name="Title 22">
            <a:extLst>
              <a:ext uri="{FF2B5EF4-FFF2-40B4-BE49-F238E27FC236}">
                <a16:creationId xmlns:a16="http://schemas.microsoft.com/office/drawing/2014/main" id="{E3CC9667-75FC-9891-7E7A-28B553F67D55}"/>
              </a:ext>
            </a:extLst>
          </p:cNvPr>
          <p:cNvSpPr>
            <a:spLocks noGrp="1"/>
          </p:cNvSpPr>
          <p:nvPr>
            <p:ph type="title"/>
          </p:nvPr>
        </p:nvSpPr>
        <p:spPr>
          <a:xfrm>
            <a:off x="2016992" y="397933"/>
            <a:ext cx="8425455" cy="1004887"/>
          </a:xfrm>
        </p:spPr>
        <p:txBody>
          <a:bodyPr>
            <a:normAutofit/>
          </a:bodyPr>
          <a:lstStyle/>
          <a:p>
            <a:r>
              <a:rPr lang="en-US" sz="3000" dirty="0">
                <a:solidFill>
                  <a:srgbClr val="92D050"/>
                </a:solidFill>
                <a:latin typeface="Arial"/>
                <a:cs typeface="Arial"/>
              </a:rPr>
              <a:t>Simplified </a:t>
            </a:r>
            <a:r>
              <a:rPr lang="en-US" sz="3000" dirty="0">
                <a:latin typeface="Arial"/>
                <a:cs typeface="Arial"/>
              </a:rPr>
              <a:t>Model</a:t>
            </a:r>
            <a:endParaRPr lang="en-US" sz="3000" dirty="0"/>
          </a:p>
        </p:txBody>
      </p:sp>
      <p:pic>
        <p:nvPicPr>
          <p:cNvPr id="3" name="Picture 2" descr="A blue hexagon with blue text&#10;&#10;Description automatically generated">
            <a:extLst>
              <a:ext uri="{FF2B5EF4-FFF2-40B4-BE49-F238E27FC236}">
                <a16:creationId xmlns:a16="http://schemas.microsoft.com/office/drawing/2014/main" id="{837A95E1-EB9B-BA08-9F89-DB8BB81C0445}"/>
              </a:ext>
            </a:extLst>
          </p:cNvPr>
          <p:cNvPicPr>
            <a:picLocks noChangeAspect="1"/>
          </p:cNvPicPr>
          <p:nvPr/>
        </p:nvPicPr>
        <p:blipFill>
          <a:blip r:embed="rId3"/>
          <a:stretch>
            <a:fillRect/>
          </a:stretch>
        </p:blipFill>
        <p:spPr>
          <a:xfrm>
            <a:off x="863630" y="500343"/>
            <a:ext cx="1107915" cy="783410"/>
          </a:xfrm>
          <a:prstGeom prst="rect">
            <a:avLst/>
          </a:prstGeom>
        </p:spPr>
      </p:pic>
      <p:sp>
        <p:nvSpPr>
          <p:cNvPr id="85" name="Rectangle: Rounded Corners 84">
            <a:extLst>
              <a:ext uri="{FF2B5EF4-FFF2-40B4-BE49-F238E27FC236}">
                <a16:creationId xmlns:a16="http://schemas.microsoft.com/office/drawing/2014/main" id="{84E346F5-2A76-0409-198B-71F8B714E571}"/>
              </a:ext>
            </a:extLst>
          </p:cNvPr>
          <p:cNvSpPr/>
          <p:nvPr/>
        </p:nvSpPr>
        <p:spPr>
          <a:xfrm>
            <a:off x="7719027" y="4780950"/>
            <a:ext cx="2694668" cy="933539"/>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Same as Young and Tenured Professionals</a:t>
            </a:r>
          </a:p>
        </p:txBody>
      </p:sp>
      <p:sp>
        <p:nvSpPr>
          <p:cNvPr id="95" name="Rectangle: Rounded Corners 94">
            <a:extLst>
              <a:ext uri="{FF2B5EF4-FFF2-40B4-BE49-F238E27FC236}">
                <a16:creationId xmlns:a16="http://schemas.microsoft.com/office/drawing/2014/main" id="{4C70F204-10C6-815A-E784-797FE1DD63D1}"/>
              </a:ext>
            </a:extLst>
          </p:cNvPr>
          <p:cNvSpPr/>
          <p:nvPr/>
        </p:nvSpPr>
        <p:spPr>
          <a:xfrm>
            <a:off x="10591433" y="1605564"/>
            <a:ext cx="1364373" cy="676165"/>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8" name="Rectangle: Rounded Corners 97">
            <a:extLst>
              <a:ext uri="{FF2B5EF4-FFF2-40B4-BE49-F238E27FC236}">
                <a16:creationId xmlns:a16="http://schemas.microsoft.com/office/drawing/2014/main" id="{AF4C5008-C677-6C3F-5BD4-BD405066FA6B}"/>
              </a:ext>
            </a:extLst>
          </p:cNvPr>
          <p:cNvSpPr/>
          <p:nvPr/>
        </p:nvSpPr>
        <p:spPr>
          <a:xfrm>
            <a:off x="10595516" y="4780949"/>
            <a:ext cx="1371954" cy="933539"/>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Full Member Benefits if requested</a:t>
            </a:r>
          </a:p>
        </p:txBody>
      </p:sp>
      <p:grpSp>
        <p:nvGrpSpPr>
          <p:cNvPr id="113" name="Group 112">
            <a:extLst>
              <a:ext uri="{FF2B5EF4-FFF2-40B4-BE49-F238E27FC236}">
                <a16:creationId xmlns:a16="http://schemas.microsoft.com/office/drawing/2014/main" id="{91BF1F4E-7411-ACEC-9150-549AF2A4D226}"/>
              </a:ext>
            </a:extLst>
          </p:cNvPr>
          <p:cNvGrpSpPr/>
          <p:nvPr/>
        </p:nvGrpSpPr>
        <p:grpSpPr>
          <a:xfrm>
            <a:off x="10586014" y="1733822"/>
            <a:ext cx="1381456" cy="2976406"/>
            <a:chOff x="9966480" y="1711230"/>
            <a:chExt cx="1381456" cy="2976406"/>
          </a:xfrm>
        </p:grpSpPr>
        <p:sp>
          <p:nvSpPr>
            <p:cNvPr id="96" name="TextBox 95">
              <a:extLst>
                <a:ext uri="{FF2B5EF4-FFF2-40B4-BE49-F238E27FC236}">
                  <a16:creationId xmlns:a16="http://schemas.microsoft.com/office/drawing/2014/main" id="{04B70AD3-1142-0640-E501-A3F9DFA6D206}"/>
                </a:ext>
              </a:extLst>
            </p:cNvPr>
            <p:cNvSpPr txBox="1"/>
            <p:nvPr/>
          </p:nvSpPr>
          <p:spPr>
            <a:xfrm>
              <a:off x="9966480" y="1711230"/>
              <a:ext cx="1303328"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Arial"/>
                </a:rPr>
                <a:t>Other</a:t>
              </a: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Rectangle: Rounded Corners 96">
              <a:extLst>
                <a:ext uri="{FF2B5EF4-FFF2-40B4-BE49-F238E27FC236}">
                  <a16:creationId xmlns:a16="http://schemas.microsoft.com/office/drawing/2014/main" id="{829D5F35-4834-B559-64F8-BF4AEB1BEF91}"/>
                </a:ext>
              </a:extLst>
            </p:cNvPr>
            <p:cNvSpPr/>
            <p:nvPr/>
          </p:nvSpPr>
          <p:spPr>
            <a:xfrm>
              <a:off x="9975982" y="2378808"/>
              <a:ext cx="1364373" cy="471964"/>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Honorary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a:t>
              </a:r>
            </a:p>
          </p:txBody>
        </p:sp>
        <p:sp>
          <p:nvSpPr>
            <p:cNvPr id="99" name="Rectangle: Rounded Corners 98">
              <a:extLst>
                <a:ext uri="{FF2B5EF4-FFF2-40B4-BE49-F238E27FC236}">
                  <a16:creationId xmlns:a16="http://schemas.microsoft.com/office/drawing/2014/main" id="{165C5B99-B51B-3920-A555-C0BEDDFA01D4}"/>
                </a:ext>
              </a:extLst>
            </p:cNvPr>
            <p:cNvSpPr/>
            <p:nvPr/>
          </p:nvSpPr>
          <p:spPr>
            <a:xfrm>
              <a:off x="9968401" y="2895480"/>
              <a:ext cx="1371954" cy="662596"/>
            </a:xfrm>
            <a:prstGeom prst="roundRect">
              <a:avLst/>
            </a:prstGeom>
            <a:solidFill>
              <a:srgbClr val="008BBC"/>
            </a:solidFill>
            <a:ln>
              <a:solidFill>
                <a:srgbClr val="008B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FREE</a:t>
              </a:r>
            </a:p>
          </p:txBody>
        </p:sp>
        <p:sp>
          <p:nvSpPr>
            <p:cNvPr id="100" name="Rectangle: Rounded Corners 99">
              <a:extLst>
                <a:ext uri="{FF2B5EF4-FFF2-40B4-BE49-F238E27FC236}">
                  <a16:creationId xmlns:a16="http://schemas.microsoft.com/office/drawing/2014/main" id="{DD7DE016-0407-C29D-3A65-90D479E985A7}"/>
                </a:ext>
              </a:extLst>
            </p:cNvPr>
            <p:cNvSpPr/>
            <p:nvPr/>
          </p:nvSpPr>
          <p:spPr>
            <a:xfrm>
              <a:off x="9975982" y="3651402"/>
              <a:ext cx="1371954" cy="1036234"/>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notable person of preeminent professional distinction &amp; elected by the BOD</a:t>
              </a:r>
            </a:p>
          </p:txBody>
        </p:sp>
      </p:grpSp>
      <p:grpSp>
        <p:nvGrpSpPr>
          <p:cNvPr id="110" name="Group 109">
            <a:extLst>
              <a:ext uri="{FF2B5EF4-FFF2-40B4-BE49-F238E27FC236}">
                <a16:creationId xmlns:a16="http://schemas.microsoft.com/office/drawing/2014/main" id="{7976EC12-6823-CFEC-F9EF-EFB82CBD157F}"/>
              </a:ext>
            </a:extLst>
          </p:cNvPr>
          <p:cNvGrpSpPr/>
          <p:nvPr/>
        </p:nvGrpSpPr>
        <p:grpSpPr>
          <a:xfrm>
            <a:off x="833946" y="1573941"/>
            <a:ext cx="6766043" cy="4845307"/>
            <a:chOff x="833946" y="1573941"/>
            <a:chExt cx="6766043" cy="4845307"/>
          </a:xfrm>
        </p:grpSpPr>
        <p:grpSp>
          <p:nvGrpSpPr>
            <p:cNvPr id="46" name="Group 45">
              <a:extLst>
                <a:ext uri="{FF2B5EF4-FFF2-40B4-BE49-F238E27FC236}">
                  <a16:creationId xmlns:a16="http://schemas.microsoft.com/office/drawing/2014/main" id="{A35E8397-C79F-B1CE-7F23-AC9118EEE2B4}"/>
                </a:ext>
              </a:extLst>
            </p:cNvPr>
            <p:cNvGrpSpPr/>
            <p:nvPr/>
          </p:nvGrpSpPr>
          <p:grpSpPr>
            <a:xfrm>
              <a:off x="834228" y="1573941"/>
              <a:ext cx="6657727" cy="684263"/>
              <a:chOff x="6046450" y="2151035"/>
              <a:chExt cx="2148537" cy="444892"/>
            </a:xfrm>
          </p:grpSpPr>
          <p:sp>
            <p:nvSpPr>
              <p:cNvPr id="80" name="Rectangle: Rounded Corners 79">
                <a:extLst>
                  <a:ext uri="{FF2B5EF4-FFF2-40B4-BE49-F238E27FC236}">
                    <a16:creationId xmlns:a16="http://schemas.microsoft.com/office/drawing/2014/main" id="{36D44EFB-84A8-795E-1D05-26DD3CD9AEFE}"/>
                  </a:ext>
                </a:extLst>
              </p:cNvPr>
              <p:cNvSpPr/>
              <p:nvPr/>
            </p:nvSpPr>
            <p:spPr>
              <a:xfrm>
                <a:off x="6046450" y="2151035"/>
                <a:ext cx="2148537" cy="444892"/>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TextBox 80">
                <a:extLst>
                  <a:ext uri="{FF2B5EF4-FFF2-40B4-BE49-F238E27FC236}">
                    <a16:creationId xmlns:a16="http://schemas.microsoft.com/office/drawing/2014/main" id="{FA17499A-A161-B926-1AEA-95B75B5C679F}"/>
                  </a:ext>
                </a:extLst>
              </p:cNvPr>
              <p:cNvSpPr txBox="1"/>
              <p:nvPr/>
            </p:nvSpPr>
            <p:spPr>
              <a:xfrm>
                <a:off x="6073607" y="2254986"/>
                <a:ext cx="2121380" cy="2401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Arial"/>
                  </a:rPr>
                  <a:t>Member Grade</a:t>
                </a: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55" name="Rectangle: Rounded Corners 54">
              <a:extLst>
                <a:ext uri="{FF2B5EF4-FFF2-40B4-BE49-F238E27FC236}">
                  <a16:creationId xmlns:a16="http://schemas.microsoft.com/office/drawing/2014/main" id="{87541071-8F4F-2475-08EE-F1F94D0BDB85}"/>
                </a:ext>
              </a:extLst>
            </p:cNvPr>
            <p:cNvSpPr/>
            <p:nvPr/>
          </p:nvSpPr>
          <p:spPr>
            <a:xfrm>
              <a:off x="4734392" y="2377114"/>
              <a:ext cx="936279" cy="466488"/>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Tenured Professional</a:t>
              </a:r>
            </a:p>
          </p:txBody>
        </p:sp>
        <p:sp>
          <p:nvSpPr>
            <p:cNvPr id="57" name="Rectangle: Rounded Corners 56">
              <a:extLst>
                <a:ext uri="{FF2B5EF4-FFF2-40B4-BE49-F238E27FC236}">
                  <a16:creationId xmlns:a16="http://schemas.microsoft.com/office/drawing/2014/main" id="{B8381D67-9126-A1FA-4FF6-4DF1268BBF3C}"/>
                </a:ext>
              </a:extLst>
            </p:cNvPr>
            <p:cNvSpPr/>
            <p:nvPr/>
          </p:nvSpPr>
          <p:spPr>
            <a:xfrm>
              <a:off x="863631" y="4766877"/>
              <a:ext cx="2694668" cy="964620"/>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Handbook Online + *Journal , HPB, Insights + Tech Portal + Member Pricing + Voting Privileges and Serve as C,R,S level roles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Choice of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eLearning Course, Certification Study Guide, Standard or Guideline</a:t>
              </a:r>
            </a:p>
          </p:txBody>
        </p:sp>
        <p:sp>
          <p:nvSpPr>
            <p:cNvPr id="61" name="Rectangle: Rounded Corners 60">
              <a:extLst>
                <a:ext uri="{FF2B5EF4-FFF2-40B4-BE49-F238E27FC236}">
                  <a16:creationId xmlns:a16="http://schemas.microsoft.com/office/drawing/2014/main" id="{2FC0BCE4-2545-34BA-5C17-FEB57B6F9B13}"/>
                </a:ext>
              </a:extLst>
            </p:cNvPr>
            <p:cNvSpPr/>
            <p:nvPr/>
          </p:nvSpPr>
          <p:spPr>
            <a:xfrm>
              <a:off x="850511" y="2378343"/>
              <a:ext cx="2769382" cy="466488"/>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a:t>
              </a:r>
            </a:p>
          </p:txBody>
        </p:sp>
        <p:sp>
          <p:nvSpPr>
            <p:cNvPr id="65" name="Rectangle: Rounded Corners 64">
              <a:extLst>
                <a:ext uri="{FF2B5EF4-FFF2-40B4-BE49-F238E27FC236}">
                  <a16:creationId xmlns:a16="http://schemas.microsoft.com/office/drawing/2014/main" id="{CB2A450B-332B-B354-5F14-0FE5523D0944}"/>
                </a:ext>
              </a:extLst>
            </p:cNvPr>
            <p:cNvSpPr/>
            <p:nvPr/>
          </p:nvSpPr>
          <p:spPr>
            <a:xfrm>
              <a:off x="833946" y="5816772"/>
              <a:ext cx="4949161" cy="602476"/>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Additional New Member Benefits: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Receive a Comp Winter or Annual Conference to attend in first 3 years + Handbook Online access for 1 year</a:t>
              </a:r>
            </a:p>
          </p:txBody>
        </p:sp>
        <p:sp>
          <p:nvSpPr>
            <p:cNvPr id="68" name="Rectangle: Rounded Corners 67">
              <a:extLst>
                <a:ext uri="{FF2B5EF4-FFF2-40B4-BE49-F238E27FC236}">
                  <a16:creationId xmlns:a16="http://schemas.microsoft.com/office/drawing/2014/main" id="{177090FF-621B-BC67-12C8-9674D682D9C4}"/>
                </a:ext>
              </a:extLst>
            </p:cNvPr>
            <p:cNvSpPr/>
            <p:nvPr/>
          </p:nvSpPr>
          <p:spPr>
            <a:xfrm>
              <a:off x="3706672" y="2377114"/>
              <a:ext cx="933126" cy="466488"/>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Young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Professional</a:t>
              </a:r>
            </a:p>
          </p:txBody>
        </p:sp>
        <p:sp>
          <p:nvSpPr>
            <p:cNvPr id="69" name="Rectangle: Rounded Corners 68">
              <a:extLst>
                <a:ext uri="{FF2B5EF4-FFF2-40B4-BE49-F238E27FC236}">
                  <a16:creationId xmlns:a16="http://schemas.microsoft.com/office/drawing/2014/main" id="{E8EB4EA1-F2EE-72EE-1B8B-47E6A861923C}"/>
                </a:ext>
              </a:extLst>
            </p:cNvPr>
            <p:cNvSpPr/>
            <p:nvPr/>
          </p:nvSpPr>
          <p:spPr>
            <a:xfrm>
              <a:off x="863630" y="2917239"/>
              <a:ext cx="668091" cy="678842"/>
            </a:xfrm>
            <a:prstGeom prst="roundRect">
              <a:avLst/>
            </a:prstGeom>
            <a:solidFill>
              <a:srgbClr val="008BBC"/>
            </a:solidFill>
            <a:ln>
              <a:solidFill>
                <a:srgbClr val="008B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hlinkClick r:id="rId4">
                    <a:extLst>
                      <a:ext uri="{A12FA001-AC4F-418D-AE19-62706E023703}">
                        <ahyp:hlinkClr xmlns:ahyp="http://schemas.microsoft.com/office/drawing/2018/hyperlinkcolor" val="tx"/>
                      </a:ext>
                    </a:extLst>
                  </a:hlinkClick>
                </a:rPr>
                <a:t>WB Tier 1</a:t>
              </a:r>
              <a:endParaRPr kumimoji="0" lang="en-US" sz="11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Arial"/>
                </a:rPr>
                <a:t>Standard Dues</a:t>
              </a: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Rounded Corners 73">
              <a:extLst>
                <a:ext uri="{FF2B5EF4-FFF2-40B4-BE49-F238E27FC236}">
                  <a16:creationId xmlns:a16="http://schemas.microsoft.com/office/drawing/2014/main" id="{D829C7C8-67D2-C0DC-3BB3-843CEB60E154}"/>
                </a:ext>
              </a:extLst>
            </p:cNvPr>
            <p:cNvSpPr/>
            <p:nvPr/>
          </p:nvSpPr>
          <p:spPr>
            <a:xfrm>
              <a:off x="848918" y="3660527"/>
              <a:ext cx="2738391" cy="1032810"/>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Anyone involved in the building sciences industry</a:t>
              </a:r>
            </a:p>
          </p:txBody>
        </p:sp>
        <p:grpSp>
          <p:nvGrpSpPr>
            <p:cNvPr id="104" name="Group 103">
              <a:extLst>
                <a:ext uri="{FF2B5EF4-FFF2-40B4-BE49-F238E27FC236}">
                  <a16:creationId xmlns:a16="http://schemas.microsoft.com/office/drawing/2014/main" id="{77A8CB8F-CA6D-3398-1504-A6EE2F799951}"/>
                </a:ext>
              </a:extLst>
            </p:cNvPr>
            <p:cNvGrpSpPr/>
            <p:nvPr/>
          </p:nvGrpSpPr>
          <p:grpSpPr>
            <a:xfrm>
              <a:off x="5783108" y="2377114"/>
              <a:ext cx="1816880" cy="2310523"/>
              <a:chOff x="4771261" y="2371009"/>
              <a:chExt cx="1816880" cy="2310523"/>
            </a:xfrm>
          </p:grpSpPr>
          <p:sp>
            <p:nvSpPr>
              <p:cNvPr id="56" name="Rectangle: Rounded Corners 55">
                <a:extLst>
                  <a:ext uri="{FF2B5EF4-FFF2-40B4-BE49-F238E27FC236}">
                    <a16:creationId xmlns:a16="http://schemas.microsoft.com/office/drawing/2014/main" id="{D790A26B-098D-B3B4-6C4F-FED169641C8B}"/>
                  </a:ext>
                </a:extLst>
              </p:cNvPr>
              <p:cNvSpPr/>
              <p:nvPr/>
            </p:nvSpPr>
            <p:spPr>
              <a:xfrm>
                <a:off x="4771261" y="2371009"/>
                <a:ext cx="728110" cy="466488"/>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Life Service Member</a:t>
                </a:r>
              </a:p>
            </p:txBody>
          </p:sp>
          <p:sp>
            <p:nvSpPr>
              <p:cNvPr id="73" name="Rectangle: Rounded Corners 72">
                <a:extLst>
                  <a:ext uri="{FF2B5EF4-FFF2-40B4-BE49-F238E27FC236}">
                    <a16:creationId xmlns:a16="http://schemas.microsoft.com/office/drawing/2014/main" id="{60A6A619-9B48-27E8-95E9-18D70E94DCF4}"/>
                  </a:ext>
                </a:extLst>
              </p:cNvPr>
              <p:cNvSpPr/>
              <p:nvPr/>
            </p:nvSpPr>
            <p:spPr>
              <a:xfrm>
                <a:off x="4771262" y="2910595"/>
                <a:ext cx="1708678" cy="684263"/>
              </a:xfrm>
              <a:prstGeom prst="roundRect">
                <a:avLst/>
              </a:prstGeom>
              <a:solidFill>
                <a:srgbClr val="008BBC"/>
              </a:solidFill>
              <a:ln>
                <a:solidFill>
                  <a:srgbClr val="008B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FREE</a:t>
                </a:r>
              </a:p>
            </p:txBody>
          </p:sp>
          <p:sp>
            <p:nvSpPr>
              <p:cNvPr id="76" name="Rectangle: Rounded Corners 75">
                <a:extLst>
                  <a:ext uri="{FF2B5EF4-FFF2-40B4-BE49-F238E27FC236}">
                    <a16:creationId xmlns:a16="http://schemas.microsoft.com/office/drawing/2014/main" id="{AA0DA786-BBD3-C260-156B-AE376EC8A007}"/>
                  </a:ext>
                </a:extLst>
              </p:cNvPr>
              <p:cNvSpPr/>
              <p:nvPr/>
            </p:nvSpPr>
            <p:spPr>
              <a:xfrm>
                <a:off x="4771261" y="3648720"/>
                <a:ext cx="931971" cy="1032812"/>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Arial"/>
                  </a:rPr>
                  <a:t>30 yrs cumulative member + ≥ 65 + DSA or 15 qualifying service points</a:t>
                </a:r>
              </a:p>
            </p:txBody>
          </p:sp>
          <p:sp>
            <p:nvSpPr>
              <p:cNvPr id="77" name="Rectangle: Rounded Corners 76">
                <a:extLst>
                  <a:ext uri="{FF2B5EF4-FFF2-40B4-BE49-F238E27FC236}">
                    <a16:creationId xmlns:a16="http://schemas.microsoft.com/office/drawing/2014/main" id="{55EF10AD-8908-1B63-3E96-CA78ED89CB86}"/>
                  </a:ext>
                </a:extLst>
              </p:cNvPr>
              <p:cNvSpPr/>
              <p:nvPr/>
            </p:nvSpPr>
            <p:spPr>
              <a:xfrm>
                <a:off x="5588661" y="2375441"/>
                <a:ext cx="891279" cy="466488"/>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a:ea typeface="+mn-ea"/>
                    <a:cs typeface="Arial"/>
                  </a:rPr>
                  <a:t>Presidential Member</a:t>
                </a:r>
              </a:p>
            </p:txBody>
          </p:sp>
          <p:sp>
            <p:nvSpPr>
              <p:cNvPr id="79" name="Rectangle: Rounded Corners 78">
                <a:extLst>
                  <a:ext uri="{FF2B5EF4-FFF2-40B4-BE49-F238E27FC236}">
                    <a16:creationId xmlns:a16="http://schemas.microsoft.com/office/drawing/2014/main" id="{6E92CD4D-A9B7-77A6-02C1-A7E58D28E401}"/>
                  </a:ext>
                </a:extLst>
              </p:cNvPr>
              <p:cNvSpPr/>
              <p:nvPr/>
            </p:nvSpPr>
            <p:spPr>
              <a:xfrm>
                <a:off x="5768169" y="3648720"/>
                <a:ext cx="819972" cy="1032812"/>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Served as Society President</a:t>
                </a:r>
              </a:p>
            </p:txBody>
          </p:sp>
        </p:grpSp>
        <p:sp>
          <p:nvSpPr>
            <p:cNvPr id="101" name="Rectangle: Rounded Corners 100">
              <a:extLst>
                <a:ext uri="{FF2B5EF4-FFF2-40B4-BE49-F238E27FC236}">
                  <a16:creationId xmlns:a16="http://schemas.microsoft.com/office/drawing/2014/main" id="{DB5336A8-0DAF-F926-2D66-41343A9E1671}"/>
                </a:ext>
              </a:extLst>
            </p:cNvPr>
            <p:cNvSpPr/>
            <p:nvPr/>
          </p:nvSpPr>
          <p:spPr>
            <a:xfrm>
              <a:off x="1605986" y="2909277"/>
              <a:ext cx="631666" cy="686804"/>
            </a:xfrm>
            <a:prstGeom prst="roundRect">
              <a:avLst/>
            </a:prstGeom>
            <a:solidFill>
              <a:srgbClr val="008BBC"/>
            </a:solidFill>
            <a:ln>
              <a:solidFill>
                <a:srgbClr val="008B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hlinkClick r:id="rId4">
                    <a:extLst>
                      <a:ext uri="{A12FA001-AC4F-418D-AE19-62706E023703}">
                        <ahyp:hlinkClr xmlns:ahyp="http://schemas.microsoft.com/office/drawing/2018/hyperlinkcolor" val="tx"/>
                      </a:ext>
                    </a:extLst>
                  </a:hlinkClick>
                </a:rPr>
                <a:t>WB Tier 2</a:t>
              </a:r>
              <a:endParaRPr kumimoji="0" lang="en-US" sz="11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white"/>
                  </a:solidFill>
                  <a:effectLst/>
                  <a:uLnTx/>
                  <a:uFillTx/>
                  <a:latin typeface="Arial"/>
                  <a:ea typeface="+mn-ea"/>
                  <a:cs typeface="Arial"/>
                </a:rPr>
                <a:t>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white"/>
                  </a:solidFill>
                  <a:effectLst/>
                  <a:uLnTx/>
                  <a:uFillTx/>
                  <a:latin typeface="Arial"/>
                  <a:ea typeface="+mn-ea"/>
                  <a:cs typeface="Arial"/>
                </a:rPr>
                <a:t>of dues</a:t>
              </a:r>
            </a:p>
          </p:txBody>
        </p:sp>
        <p:sp>
          <p:nvSpPr>
            <p:cNvPr id="102" name="Rectangle: Rounded Corners 101">
              <a:extLst>
                <a:ext uri="{FF2B5EF4-FFF2-40B4-BE49-F238E27FC236}">
                  <a16:creationId xmlns:a16="http://schemas.microsoft.com/office/drawing/2014/main" id="{771C7185-EE24-63E9-9B40-2D5DE863AAB1}"/>
                </a:ext>
              </a:extLst>
            </p:cNvPr>
            <p:cNvSpPr/>
            <p:nvPr/>
          </p:nvSpPr>
          <p:spPr>
            <a:xfrm>
              <a:off x="2295027" y="2917345"/>
              <a:ext cx="631666" cy="686804"/>
            </a:xfrm>
            <a:prstGeom prst="roundRect">
              <a:avLst/>
            </a:prstGeom>
            <a:solidFill>
              <a:srgbClr val="008BBC"/>
            </a:solidFill>
            <a:ln>
              <a:solidFill>
                <a:srgbClr val="008B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hlinkClick r:id="rId4">
                    <a:extLst>
                      <a:ext uri="{A12FA001-AC4F-418D-AE19-62706E023703}">
                        <ahyp:hlinkClr xmlns:ahyp="http://schemas.microsoft.com/office/drawing/2018/hyperlinkcolor" val="tx"/>
                      </a:ext>
                    </a:extLst>
                  </a:hlinkClick>
                </a:rPr>
                <a:t>WB Tier 3</a:t>
              </a:r>
              <a:endParaRPr kumimoji="0" lang="en-US" sz="11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Arial"/>
                </a:rPr>
                <a:t>60%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Arial"/>
                </a:rPr>
                <a:t>of dues</a:t>
              </a:r>
            </a:p>
          </p:txBody>
        </p:sp>
        <p:sp>
          <p:nvSpPr>
            <p:cNvPr id="103" name="Rectangle: Rounded Corners 102">
              <a:extLst>
                <a:ext uri="{FF2B5EF4-FFF2-40B4-BE49-F238E27FC236}">
                  <a16:creationId xmlns:a16="http://schemas.microsoft.com/office/drawing/2014/main" id="{8E11773E-74F9-D511-E209-8DFB2D107A6E}"/>
                </a:ext>
              </a:extLst>
            </p:cNvPr>
            <p:cNvSpPr/>
            <p:nvPr/>
          </p:nvSpPr>
          <p:spPr>
            <a:xfrm>
              <a:off x="2983353" y="2909277"/>
              <a:ext cx="636540" cy="686804"/>
            </a:xfrm>
            <a:prstGeom prst="roundRect">
              <a:avLst/>
            </a:prstGeom>
            <a:solidFill>
              <a:srgbClr val="008BBC"/>
            </a:solidFill>
            <a:ln>
              <a:solidFill>
                <a:srgbClr val="008B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hlinkClick r:id="rId4">
                    <a:extLst>
                      <a:ext uri="{A12FA001-AC4F-418D-AE19-62706E023703}">
                        <ahyp:hlinkClr xmlns:ahyp="http://schemas.microsoft.com/office/drawing/2018/hyperlinkcolor" val="tx"/>
                      </a:ext>
                    </a:extLst>
                  </a:hlinkClick>
                </a:rPr>
                <a:t>WB Tier 4</a:t>
              </a:r>
              <a:endParaRPr kumimoji="0" lang="en-US" sz="11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Arial"/>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Arial"/>
                </a:rPr>
                <a:t>of dues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5" name="Rectangle: Rounded Corners 104">
              <a:extLst>
                <a:ext uri="{FF2B5EF4-FFF2-40B4-BE49-F238E27FC236}">
                  <a16:creationId xmlns:a16="http://schemas.microsoft.com/office/drawing/2014/main" id="{E712E2C9-EB8C-E6A1-2612-3D99A75544E3}"/>
                </a:ext>
              </a:extLst>
            </p:cNvPr>
            <p:cNvSpPr/>
            <p:nvPr/>
          </p:nvSpPr>
          <p:spPr>
            <a:xfrm>
              <a:off x="3699769" y="2928906"/>
              <a:ext cx="1970902" cy="663683"/>
            </a:xfrm>
            <a:prstGeom prst="roundRect">
              <a:avLst/>
            </a:prstGeom>
            <a:solidFill>
              <a:srgbClr val="008BBC"/>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50%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 tier discount)</a:t>
              </a:r>
            </a:p>
          </p:txBody>
        </p:sp>
        <p:sp>
          <p:nvSpPr>
            <p:cNvPr id="106" name="Rectangle: Rounded Corners 105">
              <a:extLst>
                <a:ext uri="{FF2B5EF4-FFF2-40B4-BE49-F238E27FC236}">
                  <a16:creationId xmlns:a16="http://schemas.microsoft.com/office/drawing/2014/main" id="{9FFA723F-7CE2-D592-9A85-8770204E625A}"/>
                </a:ext>
              </a:extLst>
            </p:cNvPr>
            <p:cNvSpPr/>
            <p:nvPr/>
          </p:nvSpPr>
          <p:spPr>
            <a:xfrm>
              <a:off x="3713862" y="3654825"/>
              <a:ext cx="949750" cy="1032810"/>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Arial"/>
                </a:rPr>
                <a:t>Anyone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Arial"/>
                </a:rPr>
                <a:t> ≤ 35 </a:t>
              </a:r>
              <a:r>
                <a:rPr kumimoji="0" lang="en-US" sz="1000" b="0" i="0" u="none" strike="noStrike" kern="1200" cap="none" spc="0" normalizeH="0" baseline="0" noProof="0" err="1">
                  <a:ln>
                    <a:noFill/>
                  </a:ln>
                  <a:solidFill>
                    <a:prstClr val="white"/>
                  </a:solidFill>
                  <a:effectLst/>
                  <a:uLnTx/>
                  <a:uFillTx/>
                  <a:latin typeface="Arial"/>
                  <a:ea typeface="+mn-ea"/>
                  <a:cs typeface="Arial"/>
                </a:rPr>
                <a:t>yo</a:t>
              </a:r>
              <a:r>
                <a:rPr kumimoji="0" lang="en-US" sz="1000" b="0" i="0" u="none" strike="noStrike" kern="1200" cap="none" spc="0" normalizeH="0" baseline="0" noProof="0">
                  <a:ln>
                    <a:noFill/>
                  </a:ln>
                  <a:solidFill>
                    <a:prstClr val="white"/>
                  </a:solidFill>
                  <a:effectLst/>
                  <a:uLnTx/>
                  <a:uFillTx/>
                  <a:latin typeface="Arial"/>
                  <a:ea typeface="+mn-ea"/>
                  <a:cs typeface="Arial"/>
                </a:rPr>
                <a:t> who joins pays this fee first for 2 years</a:t>
              </a:r>
            </a:p>
          </p:txBody>
        </p:sp>
        <p:sp>
          <p:nvSpPr>
            <p:cNvPr id="107" name="Rectangle: Rounded Corners 106">
              <a:extLst>
                <a:ext uri="{FF2B5EF4-FFF2-40B4-BE49-F238E27FC236}">
                  <a16:creationId xmlns:a16="http://schemas.microsoft.com/office/drawing/2014/main" id="{966A1170-F3E8-733C-6474-500F0E490D78}"/>
                </a:ext>
              </a:extLst>
            </p:cNvPr>
            <p:cNvSpPr/>
            <p:nvPr/>
          </p:nvSpPr>
          <p:spPr>
            <a:xfrm>
              <a:off x="4759175" y="3654825"/>
              <a:ext cx="949750" cy="1032811"/>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65 </a:t>
              </a:r>
              <a:r>
                <a:rPr kumimoji="0" lang="en-US" sz="1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yo</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 years cumulative member-ship</a:t>
              </a:r>
            </a:p>
          </p:txBody>
        </p:sp>
        <p:sp>
          <p:nvSpPr>
            <p:cNvPr id="108" name="Rectangle: Rounded Corners 107">
              <a:extLst>
                <a:ext uri="{FF2B5EF4-FFF2-40B4-BE49-F238E27FC236}">
                  <a16:creationId xmlns:a16="http://schemas.microsoft.com/office/drawing/2014/main" id="{76257901-F2CA-B6CF-6357-938FC399E05D}"/>
                </a:ext>
              </a:extLst>
            </p:cNvPr>
            <p:cNvSpPr/>
            <p:nvPr/>
          </p:nvSpPr>
          <p:spPr>
            <a:xfrm>
              <a:off x="3713863" y="4749870"/>
              <a:ext cx="2069246" cy="964620"/>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Handbook Online + *Journal, HPB, Insights + Tech Portal + Member Pricing</a:t>
              </a:r>
            </a:p>
          </p:txBody>
        </p:sp>
        <p:sp>
          <p:nvSpPr>
            <p:cNvPr id="109" name="Rectangle: Rounded Corners 108">
              <a:extLst>
                <a:ext uri="{FF2B5EF4-FFF2-40B4-BE49-F238E27FC236}">
                  <a16:creationId xmlns:a16="http://schemas.microsoft.com/office/drawing/2014/main" id="{8AC843B7-A59D-FD9E-56AC-DC7EAA48FB02}"/>
                </a:ext>
              </a:extLst>
            </p:cNvPr>
            <p:cNvSpPr/>
            <p:nvPr/>
          </p:nvSpPr>
          <p:spPr>
            <a:xfrm>
              <a:off x="5848047" y="4765362"/>
              <a:ext cx="1751942" cy="949128"/>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Arial"/>
                </a:rPr>
                <a:t>Same as Member + </a:t>
              </a:r>
              <a:r>
                <a:rPr kumimoji="0" lang="en-US" sz="1000" b="0" i="0" u="none" strike="noStrike" kern="1200" cap="none" spc="0" normalizeH="0" baseline="0" noProof="0">
                  <a:ln>
                    <a:noFill/>
                  </a:ln>
                  <a:solidFill>
                    <a:prstClr val="white"/>
                  </a:solidFill>
                  <a:effectLst/>
                  <a:uLnTx/>
                  <a:uFillTx/>
                  <a:latin typeface="Arial"/>
                  <a:ea typeface="+mn-ea"/>
                  <a:cs typeface="Arial"/>
                </a:rPr>
                <a:t>waived dues, extreme discounts to W&amp;A Conferences.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a:ea typeface="+mn-ea"/>
                  <a:cs typeface="Arial"/>
                </a:rPr>
                <a:t>Invitations to VIP events (Presidential Only)</a:t>
              </a:r>
            </a:p>
          </p:txBody>
        </p:sp>
      </p:grpSp>
      <p:grpSp>
        <p:nvGrpSpPr>
          <p:cNvPr id="112" name="Group 111">
            <a:extLst>
              <a:ext uri="{FF2B5EF4-FFF2-40B4-BE49-F238E27FC236}">
                <a16:creationId xmlns:a16="http://schemas.microsoft.com/office/drawing/2014/main" id="{6039CB9B-2139-8E4F-26D9-6F553D4324B9}"/>
              </a:ext>
            </a:extLst>
          </p:cNvPr>
          <p:cNvGrpSpPr/>
          <p:nvPr/>
        </p:nvGrpSpPr>
        <p:grpSpPr>
          <a:xfrm>
            <a:off x="7599985" y="1575992"/>
            <a:ext cx="2813709" cy="3111644"/>
            <a:chOff x="7599987" y="1575993"/>
            <a:chExt cx="2311311" cy="3039152"/>
          </a:xfrm>
        </p:grpSpPr>
        <p:sp>
          <p:nvSpPr>
            <p:cNvPr id="84" name="Rectangle: Rounded Corners 83">
              <a:extLst>
                <a:ext uri="{FF2B5EF4-FFF2-40B4-BE49-F238E27FC236}">
                  <a16:creationId xmlns:a16="http://schemas.microsoft.com/office/drawing/2014/main" id="{2A52A68B-C28B-3799-4D64-96A7F550B491}"/>
                </a:ext>
              </a:extLst>
            </p:cNvPr>
            <p:cNvSpPr/>
            <p:nvPr/>
          </p:nvSpPr>
          <p:spPr>
            <a:xfrm>
              <a:off x="7599987" y="1575993"/>
              <a:ext cx="2311308" cy="702348"/>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Student Member Grade</a:t>
              </a:r>
            </a:p>
          </p:txBody>
        </p:sp>
        <p:sp>
          <p:nvSpPr>
            <p:cNvPr id="87" name="Rectangle: Rounded Corners 86">
              <a:extLst>
                <a:ext uri="{FF2B5EF4-FFF2-40B4-BE49-F238E27FC236}">
                  <a16:creationId xmlns:a16="http://schemas.microsoft.com/office/drawing/2014/main" id="{F1CB5348-0379-9B20-0869-399C46FD3284}"/>
                </a:ext>
              </a:extLst>
            </p:cNvPr>
            <p:cNvSpPr/>
            <p:nvPr/>
          </p:nvSpPr>
          <p:spPr>
            <a:xfrm>
              <a:off x="7648989" y="2375828"/>
              <a:ext cx="1029775" cy="465400"/>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Student Member</a:t>
              </a:r>
            </a:p>
          </p:txBody>
        </p:sp>
        <p:sp>
          <p:nvSpPr>
            <p:cNvPr id="90" name="Rectangle: Rounded Corners 89">
              <a:extLst>
                <a:ext uri="{FF2B5EF4-FFF2-40B4-BE49-F238E27FC236}">
                  <a16:creationId xmlns:a16="http://schemas.microsoft.com/office/drawing/2014/main" id="{B1F7EB80-C55F-BB65-B733-6273D63F83FB}"/>
                </a:ext>
              </a:extLst>
            </p:cNvPr>
            <p:cNvSpPr/>
            <p:nvPr/>
          </p:nvSpPr>
          <p:spPr>
            <a:xfrm>
              <a:off x="7664926" y="3625118"/>
              <a:ext cx="1050909" cy="990027"/>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Must be currently enrolled in university, college, junior college or technical institute </a:t>
              </a:r>
            </a:p>
          </p:txBody>
        </p:sp>
        <p:sp>
          <p:nvSpPr>
            <p:cNvPr id="92" name="Rectangle: Rounded Corners 91">
              <a:extLst>
                <a:ext uri="{FF2B5EF4-FFF2-40B4-BE49-F238E27FC236}">
                  <a16:creationId xmlns:a16="http://schemas.microsoft.com/office/drawing/2014/main" id="{C5CC87FC-00CD-8CD8-6DF0-98F5E182F34A}"/>
                </a:ext>
              </a:extLst>
            </p:cNvPr>
            <p:cNvSpPr/>
            <p:nvPr/>
          </p:nvSpPr>
          <p:spPr>
            <a:xfrm>
              <a:off x="7648988" y="2907055"/>
              <a:ext cx="1066846" cy="668322"/>
            </a:xfrm>
            <a:prstGeom prst="roundRect">
              <a:avLst/>
            </a:prstGeom>
            <a:solidFill>
              <a:srgbClr val="008BBC"/>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 tier discount)</a:t>
              </a:r>
            </a:p>
          </p:txBody>
        </p:sp>
        <p:sp>
          <p:nvSpPr>
            <p:cNvPr id="93" name="Rectangle: Rounded Corners 92">
              <a:extLst>
                <a:ext uri="{FF2B5EF4-FFF2-40B4-BE49-F238E27FC236}">
                  <a16:creationId xmlns:a16="http://schemas.microsoft.com/office/drawing/2014/main" id="{B749C6DB-C8AA-FFC7-99E5-628A16B384B8}"/>
                </a:ext>
              </a:extLst>
            </p:cNvPr>
            <p:cNvSpPr/>
            <p:nvPr/>
          </p:nvSpPr>
          <p:spPr>
            <a:xfrm>
              <a:off x="8805438" y="3654825"/>
              <a:ext cx="1105860" cy="960319"/>
            </a:xfrm>
            <a:prstGeom prst="roundRect">
              <a:avLst/>
            </a:prstGeom>
            <a:solidFill>
              <a:srgbClr val="00549B"/>
            </a:solidFill>
            <a:ln>
              <a:solidFill>
                <a:srgbClr val="00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Faculty member who is ASHRAE member &amp; must submit application and submit annual report</a:t>
              </a:r>
            </a:p>
          </p:txBody>
        </p:sp>
        <p:sp>
          <p:nvSpPr>
            <p:cNvPr id="111" name="Rectangle: Rounded Corners 110">
              <a:extLst>
                <a:ext uri="{FF2B5EF4-FFF2-40B4-BE49-F238E27FC236}">
                  <a16:creationId xmlns:a16="http://schemas.microsoft.com/office/drawing/2014/main" id="{B7EA9AED-5DD5-DF31-9D40-3403C12D6870}"/>
                </a:ext>
              </a:extLst>
            </p:cNvPr>
            <p:cNvSpPr/>
            <p:nvPr/>
          </p:nvSpPr>
          <p:spPr>
            <a:xfrm>
              <a:off x="8795299" y="2371638"/>
              <a:ext cx="1115996" cy="471963"/>
            </a:xfrm>
            <a:prstGeom prst="roundRect">
              <a:avLst/>
            </a:prstGeom>
            <a:solidFill>
              <a:srgbClr val="03C0FF"/>
            </a:solidFill>
            <a:ln>
              <a:solidFill>
                <a:srgbClr val="03C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Student Branch Advisor</a:t>
              </a:r>
            </a:p>
          </p:txBody>
        </p:sp>
      </p:grpSp>
      <p:sp>
        <p:nvSpPr>
          <p:cNvPr id="6" name="Rectangle: Rounded Corners 5">
            <a:extLst>
              <a:ext uri="{FF2B5EF4-FFF2-40B4-BE49-F238E27FC236}">
                <a16:creationId xmlns:a16="http://schemas.microsoft.com/office/drawing/2014/main" id="{37E1AF77-2782-DBEE-9A3B-28BBD407716B}"/>
              </a:ext>
            </a:extLst>
          </p:cNvPr>
          <p:cNvSpPr/>
          <p:nvPr/>
        </p:nvSpPr>
        <p:spPr>
          <a:xfrm>
            <a:off x="9055119" y="2938803"/>
            <a:ext cx="1358576" cy="710461"/>
          </a:xfrm>
          <a:prstGeom prst="roundRect">
            <a:avLst/>
          </a:prstGeom>
          <a:solidFill>
            <a:srgbClr val="008BBC"/>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80%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 tier discount)</a:t>
            </a:r>
          </a:p>
        </p:txBody>
      </p:sp>
      <p:sp>
        <p:nvSpPr>
          <p:cNvPr id="2" name="TextBox 1">
            <a:extLst>
              <a:ext uri="{FF2B5EF4-FFF2-40B4-BE49-F238E27FC236}">
                <a16:creationId xmlns:a16="http://schemas.microsoft.com/office/drawing/2014/main" id="{4260C7E0-9BE0-6E48-895C-4C7AA595C55A}"/>
              </a:ext>
            </a:extLst>
          </p:cNvPr>
          <p:cNvSpPr txBox="1"/>
          <p:nvPr/>
        </p:nvSpPr>
        <p:spPr>
          <a:xfrm>
            <a:off x="5539414" y="737306"/>
            <a:ext cx="66050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Learn More at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ashrae.org/2026Bylaws</a:t>
            </a:r>
          </a:p>
        </p:txBody>
      </p:sp>
      <p:sp>
        <p:nvSpPr>
          <p:cNvPr id="4" name="Rectangle 3">
            <a:extLst>
              <a:ext uri="{FF2B5EF4-FFF2-40B4-BE49-F238E27FC236}">
                <a16:creationId xmlns:a16="http://schemas.microsoft.com/office/drawing/2014/main" id="{AFBEB472-5945-BBAD-7B6C-2289A3E31186}"/>
              </a:ext>
            </a:extLst>
          </p:cNvPr>
          <p:cNvSpPr/>
          <p:nvPr/>
        </p:nvSpPr>
        <p:spPr>
          <a:xfrm>
            <a:off x="10586014" y="5731497"/>
            <a:ext cx="1381456" cy="92409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258605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375B-1B39-2B6B-7F69-1475C6212C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BD1699-DF96-C3FB-FB76-D017828B837B}"/>
              </a:ext>
            </a:extLst>
          </p:cNvPr>
          <p:cNvSpPr>
            <a:spLocks noGrp="1"/>
          </p:cNvSpPr>
          <p:nvPr>
            <p:ph type="title"/>
          </p:nvPr>
        </p:nvSpPr>
        <p:spPr>
          <a:xfrm>
            <a:off x="609599" y="103293"/>
            <a:ext cx="8620126" cy="1004887"/>
          </a:xfrm>
        </p:spPr>
        <p:txBody>
          <a:bodyPr/>
          <a:lstStyle/>
          <a:p>
            <a:r>
              <a:rPr lang="en-US" dirty="0">
                <a:solidFill>
                  <a:srgbClr val="92D050"/>
                </a:solidFill>
              </a:rPr>
              <a:t>Proposed </a:t>
            </a:r>
            <a:r>
              <a:rPr lang="en-US" dirty="0"/>
              <a:t>Dues Rates</a:t>
            </a:r>
          </a:p>
        </p:txBody>
      </p:sp>
      <p:sp>
        <p:nvSpPr>
          <p:cNvPr id="7" name="TextBox 6">
            <a:extLst>
              <a:ext uri="{FF2B5EF4-FFF2-40B4-BE49-F238E27FC236}">
                <a16:creationId xmlns:a16="http://schemas.microsoft.com/office/drawing/2014/main" id="{B77AC7E5-851A-DEC8-A60B-3A5371AB586B}"/>
              </a:ext>
            </a:extLst>
          </p:cNvPr>
          <p:cNvSpPr txBox="1"/>
          <p:nvPr/>
        </p:nvSpPr>
        <p:spPr>
          <a:xfrm>
            <a:off x="672626" y="1188943"/>
            <a:ext cx="98589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Career and Economic discounts off main dues rate as set by the Board of Directors.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Economic discount based on country of residence as defined by the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High Income = Tier 1, Upper Middle Income = Tier 2, Lower Middle Income = Tier 3, Low Income = Tier 4</a:t>
            </a:r>
          </a:p>
        </p:txBody>
      </p:sp>
      <p:graphicFrame>
        <p:nvGraphicFramePr>
          <p:cNvPr id="3" name="Table 2">
            <a:extLst>
              <a:ext uri="{FF2B5EF4-FFF2-40B4-BE49-F238E27FC236}">
                <a16:creationId xmlns:a16="http://schemas.microsoft.com/office/drawing/2014/main" id="{2A5D5C42-F2D6-427B-98C5-4311769B5A03}"/>
              </a:ext>
            </a:extLst>
          </p:cNvPr>
          <p:cNvGraphicFramePr>
            <a:graphicFrameLocks noGrp="1"/>
          </p:cNvGraphicFramePr>
          <p:nvPr>
            <p:extLst>
              <p:ext uri="{D42A27DB-BD31-4B8C-83A1-F6EECF244321}">
                <p14:modId xmlns:p14="http://schemas.microsoft.com/office/powerpoint/2010/main" val="3464042196"/>
              </p:ext>
            </p:extLst>
          </p:nvPr>
        </p:nvGraphicFramePr>
        <p:xfrm>
          <a:off x="1080705" y="2839366"/>
          <a:ext cx="8618016" cy="2712720"/>
        </p:xfrm>
        <a:graphic>
          <a:graphicData uri="http://schemas.openxmlformats.org/drawingml/2006/table">
            <a:tbl>
              <a:tblPr firstRow="1" firstCol="1" bandRow="1"/>
              <a:tblGrid>
                <a:gridCol w="1966044">
                  <a:extLst>
                    <a:ext uri="{9D8B030D-6E8A-4147-A177-3AD203B41FA5}">
                      <a16:colId xmlns:a16="http://schemas.microsoft.com/office/drawing/2014/main" val="503153043"/>
                    </a:ext>
                  </a:extLst>
                </a:gridCol>
                <a:gridCol w="892407">
                  <a:extLst>
                    <a:ext uri="{9D8B030D-6E8A-4147-A177-3AD203B41FA5}">
                      <a16:colId xmlns:a16="http://schemas.microsoft.com/office/drawing/2014/main" val="651337122"/>
                    </a:ext>
                  </a:extLst>
                </a:gridCol>
                <a:gridCol w="1151913">
                  <a:extLst>
                    <a:ext uri="{9D8B030D-6E8A-4147-A177-3AD203B41FA5}">
                      <a16:colId xmlns:a16="http://schemas.microsoft.com/office/drawing/2014/main" val="2623762994"/>
                    </a:ext>
                  </a:extLst>
                </a:gridCol>
                <a:gridCol w="1151913">
                  <a:extLst>
                    <a:ext uri="{9D8B030D-6E8A-4147-A177-3AD203B41FA5}">
                      <a16:colId xmlns:a16="http://schemas.microsoft.com/office/drawing/2014/main" val="387719974"/>
                    </a:ext>
                  </a:extLst>
                </a:gridCol>
                <a:gridCol w="1151913">
                  <a:extLst>
                    <a:ext uri="{9D8B030D-6E8A-4147-A177-3AD203B41FA5}">
                      <a16:colId xmlns:a16="http://schemas.microsoft.com/office/drawing/2014/main" val="1213647556"/>
                    </a:ext>
                  </a:extLst>
                </a:gridCol>
                <a:gridCol w="1151913">
                  <a:extLst>
                    <a:ext uri="{9D8B030D-6E8A-4147-A177-3AD203B41FA5}">
                      <a16:colId xmlns:a16="http://schemas.microsoft.com/office/drawing/2014/main" val="2345103153"/>
                    </a:ext>
                  </a:extLst>
                </a:gridCol>
                <a:gridCol w="1151913">
                  <a:extLst>
                    <a:ext uri="{9D8B030D-6E8A-4147-A177-3AD203B41FA5}">
                      <a16:colId xmlns:a16="http://schemas.microsoft.com/office/drawing/2014/main" val="804301602"/>
                    </a:ext>
                  </a:extLst>
                </a:gridCol>
              </a:tblGrid>
              <a:tr h="190500">
                <a:tc rowSpan="2" gridSpan="2">
                  <a:txBody>
                    <a:bodyPr/>
                    <a:lstStyle/>
                    <a:p>
                      <a:pPr marL="0" marR="0" algn="ctr">
                        <a:buNone/>
                      </a:pPr>
                      <a:r>
                        <a:rPr lang="en-US" sz="1800" b="1" dirty="0">
                          <a:solidFill>
                            <a:srgbClr val="000000"/>
                          </a:solidFill>
                          <a:effectLst/>
                          <a:latin typeface="Arial" panose="020B0604020202020204" pitchFamily="34" charset="0"/>
                          <a:ea typeface="Aptos" panose="020B0004020202020204" pitchFamily="34" charset="0"/>
                          <a:cs typeface="Arial" panose="020B0604020202020204" pitchFamily="34" charset="0"/>
                        </a:rPr>
                        <a:t>ASHRAE Membership Dues Rate Table</a:t>
                      </a:r>
                      <a:endParaRPr lang="en-US" sz="12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US"/>
                    </a:p>
                  </a:txBody>
                  <a:tcPr/>
                </a:tc>
                <a:tc gridSpan="5">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Career Based Discount</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1CB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4202774"/>
                  </a:ext>
                </a:extLst>
              </a:tr>
              <a:tr h="762000">
                <a:tc gridSpan="2" vMerge="1">
                  <a:txBody>
                    <a:bodyPr/>
                    <a:lstStyle/>
                    <a:p>
                      <a:endParaRPr lang="en-US"/>
                    </a:p>
                  </a:txBody>
                  <a:tcPr/>
                </a:tc>
                <a:tc hMerge="1" vMerge="1">
                  <a:txBody>
                    <a:bodyPr/>
                    <a:lstStyle/>
                    <a:p>
                      <a:endParaRPr lang="en-US"/>
                    </a:p>
                  </a:txBody>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All Others</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Young Pro OR </a:t>
                      </a:r>
                      <a:b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Tenured Pro</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Student Branch Advisor</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Student</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Life Service &amp; Honorary</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118653138"/>
                  </a:ext>
                </a:extLst>
              </a:tr>
              <a:tr h="0">
                <a:tc gridSpan="2">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Economic Discount</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D359"/>
                    </a:solidFill>
                  </a:tcPr>
                </a:tc>
                <a:tc hMerge="1">
                  <a:txBody>
                    <a:bodyPr/>
                    <a:lstStyle/>
                    <a:p>
                      <a:endParaRPr lang="en-US"/>
                    </a:p>
                  </a:txBody>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50%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80%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90%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extLst>
                  <a:ext uri="{0D108BD9-81ED-4DB2-BD59-A6C34878D82A}">
                    <a16:rowId xmlns:a16="http://schemas.microsoft.com/office/drawing/2014/main" val="1307138495"/>
                  </a:ext>
                </a:extLst>
              </a:tr>
              <a:tr h="381000">
                <a:tc>
                  <a:txBody>
                    <a:bodyPr/>
                    <a:lstStyle/>
                    <a:p>
                      <a:pPr marL="0" marR="0">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World Bank Tier 1</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0%</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$290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$145</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$60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$30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FREE</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977266"/>
                  </a:ext>
                </a:extLst>
              </a:tr>
              <a:tr h="381000">
                <a:tc>
                  <a:txBody>
                    <a:bodyPr/>
                    <a:lstStyle/>
                    <a:p>
                      <a:pPr marL="0" marR="0">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World Bank Tier 2</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20%</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$230</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$115</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$45</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$25</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FREE</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6387738"/>
                  </a:ext>
                </a:extLst>
              </a:tr>
              <a:tr h="381000">
                <a:tc>
                  <a:txBody>
                    <a:bodyPr/>
                    <a:lstStyle/>
                    <a:p>
                      <a:pPr marL="0" marR="0">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World Bank Tier 3</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40%</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$175</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$90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$35</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$20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FREE</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203319"/>
                  </a:ext>
                </a:extLst>
              </a:tr>
              <a:tr h="381000">
                <a:tc>
                  <a:txBody>
                    <a:bodyPr/>
                    <a:lstStyle/>
                    <a:p>
                      <a:pPr marL="0" marR="0">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World Bank Tier 4</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60%</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$115</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$60</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$25</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a:solidFill>
                            <a:srgbClr val="000000"/>
                          </a:solidFill>
                          <a:effectLst/>
                          <a:latin typeface="Arial" panose="020B0604020202020204" pitchFamily="34" charset="0"/>
                          <a:ea typeface="Aptos" panose="020B0004020202020204" pitchFamily="34" charset="0"/>
                          <a:cs typeface="Arial" panose="020B0604020202020204" pitchFamily="34" charset="0"/>
                        </a:rPr>
                        <a:t>$10</a:t>
                      </a:r>
                      <a:endParaRPr lang="en-US" sz="14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FREE</a:t>
                      </a:r>
                      <a:endParaRPr lang="en-US" sz="14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0364232"/>
                  </a:ext>
                </a:extLst>
              </a:tr>
            </a:tbl>
          </a:graphicData>
        </a:graphic>
      </p:graphicFrame>
      <p:sp>
        <p:nvSpPr>
          <p:cNvPr id="5" name="TextBox 4">
            <a:extLst>
              <a:ext uri="{FF2B5EF4-FFF2-40B4-BE49-F238E27FC236}">
                <a16:creationId xmlns:a16="http://schemas.microsoft.com/office/drawing/2014/main" id="{762945E3-F963-E8C1-77EE-7B2EAE7A6EDD}"/>
              </a:ext>
            </a:extLst>
          </p:cNvPr>
          <p:cNvSpPr txBox="1"/>
          <p:nvPr/>
        </p:nvSpPr>
        <p:spPr>
          <a:xfrm>
            <a:off x="1397876" y="5667696"/>
            <a:ext cx="913368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0000"/>
                </a:solidFill>
                <a:effectLst/>
                <a:uLnTx/>
                <a:uFillTx/>
                <a:latin typeface="Aptos" panose="020B0004020202020204" pitchFamily="34" charset="0"/>
                <a:ea typeface="Aptos" panose="020B0004020202020204" pitchFamily="34" charset="0"/>
                <a:cs typeface="Aptos" panose="020B0004020202020204" pitchFamily="34" charset="0"/>
              </a:rPr>
              <a:t>The dues rates and percentages are for </a:t>
            </a:r>
            <a:r>
              <a:rPr kumimoji="0" lang="en-US" sz="1800" b="1" i="0" u="none" strike="noStrike" kern="1200" cap="none" spc="0" normalizeH="0" baseline="0" noProof="0" dirty="0">
                <a:ln>
                  <a:noFill/>
                </a:ln>
                <a:solidFill>
                  <a:srgbClr val="EE0000"/>
                </a:solidFill>
                <a:effectLst/>
                <a:uLnTx/>
                <a:uFillTx/>
                <a:latin typeface="Aptos" panose="020B0004020202020204" pitchFamily="34" charset="0"/>
                <a:ea typeface="Aptos" panose="020B0004020202020204" pitchFamily="34" charset="0"/>
                <a:cs typeface="Aptos" panose="020B0004020202020204" pitchFamily="34" charset="0"/>
              </a:rPr>
              <a:t>illustrative purposes only</a:t>
            </a:r>
            <a:r>
              <a:rPr kumimoji="0" lang="en-US" sz="1800" b="0" i="0" u="none" strike="noStrike" kern="1200" cap="none" spc="0" normalizeH="0" baseline="0" noProof="0" dirty="0">
                <a:ln>
                  <a:noFill/>
                </a:ln>
                <a:solidFill>
                  <a:srgbClr val="EE0000"/>
                </a:solidFill>
                <a:effectLst/>
                <a:uLnTx/>
                <a:uFillTx/>
                <a:latin typeface="Aptos" panose="020B0004020202020204" pitchFamily="34" charset="0"/>
                <a:ea typeface="Aptos" panose="020B0004020202020204" pitchFamily="34" charset="0"/>
                <a:cs typeface="Aptos" panose="020B0004020202020204" pitchFamily="34" charset="0"/>
              </a:rPr>
              <a:t>, based on 2026-2027 dues rates. The Finance Committee is responsible for reviewing, recommending changes and interpreting fees, dues, and privileges. (ROB 2.408.004)</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9971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r: 5 Points 4">
            <a:extLst>
              <a:ext uri="{FF2B5EF4-FFF2-40B4-BE49-F238E27FC236}">
                <a16:creationId xmlns:a16="http://schemas.microsoft.com/office/drawing/2014/main" id="{D5BDAE38-B325-E9A8-49A8-0D66455DABF5}"/>
              </a:ext>
            </a:extLst>
          </p:cNvPr>
          <p:cNvSpPr/>
          <p:nvPr/>
        </p:nvSpPr>
        <p:spPr>
          <a:xfrm rot="19879456">
            <a:off x="-27208" y="1896327"/>
            <a:ext cx="895401" cy="869909"/>
          </a:xfrm>
          <a:prstGeom prst="star5">
            <a:avLst/>
          </a:prstGeom>
          <a:solidFill>
            <a:srgbClr val="8EC5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EC540"/>
              </a:solidFill>
            </a:endParaRPr>
          </a:p>
        </p:txBody>
      </p:sp>
      <p:sp>
        <p:nvSpPr>
          <p:cNvPr id="8" name="Rectangle 7">
            <a:extLst>
              <a:ext uri="{FF2B5EF4-FFF2-40B4-BE49-F238E27FC236}">
                <a16:creationId xmlns:a16="http://schemas.microsoft.com/office/drawing/2014/main" id="{82F4DCAA-E9EA-FFE2-D758-328A00F60409}"/>
              </a:ext>
            </a:extLst>
          </p:cNvPr>
          <p:cNvSpPr/>
          <p:nvPr/>
        </p:nvSpPr>
        <p:spPr>
          <a:xfrm>
            <a:off x="10622844" y="5537200"/>
            <a:ext cx="1219201" cy="1111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C907ED-1CE5-AE5D-9B65-99A2B51E9375}"/>
              </a:ext>
            </a:extLst>
          </p:cNvPr>
          <p:cNvSpPr>
            <a:spLocks noGrp="1"/>
          </p:cNvSpPr>
          <p:nvPr>
            <p:ph sz="half" idx="2"/>
          </p:nvPr>
        </p:nvSpPr>
        <p:spPr>
          <a:xfrm>
            <a:off x="801938" y="729957"/>
            <a:ext cx="8676570" cy="5740400"/>
          </a:xfrm>
        </p:spPr>
        <p:txBody>
          <a:bodyPr vert="horz" wrap="square" lIns="91440" tIns="45720" rIns="91440" bIns="45720" rtlCol="0" anchor="t">
            <a:normAutofit/>
          </a:bodyPr>
          <a:lstStyle/>
          <a:p>
            <a:pPr marL="0" indent="0">
              <a:buNone/>
            </a:pPr>
            <a:endParaRPr lang="en-US" sz="2100" dirty="0">
              <a:solidFill>
                <a:srgbClr val="FF0000"/>
              </a:solidFill>
              <a:latin typeface="Arial"/>
              <a:cs typeface="Arial"/>
            </a:endParaRPr>
          </a:p>
          <a:p>
            <a:pPr marL="0" indent="0">
              <a:buNone/>
            </a:pPr>
            <a:r>
              <a:rPr lang="en-US" sz="2100" b="1" u="sng" dirty="0">
                <a:solidFill>
                  <a:srgbClr val="C00000"/>
                </a:solidFill>
                <a:latin typeface="Arial"/>
                <a:cs typeface="Arial"/>
              </a:rPr>
              <a:t>PLEASE VOTE!</a:t>
            </a:r>
          </a:p>
          <a:p>
            <a:pPr marL="0" indent="0">
              <a:buNone/>
            </a:pPr>
            <a:endParaRPr lang="en-US" sz="2100" b="1" dirty="0">
              <a:solidFill>
                <a:srgbClr val="FF0000"/>
              </a:solidFill>
              <a:latin typeface="Arial"/>
              <a:cs typeface="Arial"/>
            </a:endParaRPr>
          </a:p>
          <a:p>
            <a:pPr marL="0" indent="0">
              <a:buNone/>
            </a:pPr>
            <a:r>
              <a:rPr lang="en-US" sz="2100" b="1" u="sng" dirty="0">
                <a:solidFill>
                  <a:srgbClr val="03C0FF"/>
                </a:solidFill>
                <a:latin typeface="Arial"/>
                <a:cs typeface="Arial"/>
              </a:rPr>
              <a:t>NOW</a:t>
            </a:r>
            <a:r>
              <a:rPr lang="en-US" sz="2100" b="1" dirty="0">
                <a:solidFill>
                  <a:srgbClr val="03C0FF"/>
                </a:solidFill>
                <a:latin typeface="Arial"/>
                <a:cs typeface="Arial"/>
              </a:rPr>
              <a:t>/Spring 2026: </a:t>
            </a:r>
            <a:r>
              <a:rPr lang="en-US" sz="2100" dirty="0">
                <a:solidFill>
                  <a:srgbClr val="06559D"/>
                </a:solidFill>
                <a:latin typeface="Arial"/>
                <a:cs typeface="Arial"/>
              </a:rPr>
              <a:t>Proposed Bylaws amendment on Spring Ballot, emailed to you in late April from </a:t>
            </a:r>
            <a:r>
              <a:rPr lang="en-US" sz="2100" dirty="0">
                <a:solidFill>
                  <a:srgbClr val="06559D"/>
                </a:solidFill>
                <a:latin typeface="Arial"/>
                <a:cs typeface="Arial"/>
                <a:hlinkClick r:id="rId3"/>
              </a:rPr>
              <a:t>ballot@ashrae.org</a:t>
            </a:r>
            <a:r>
              <a:rPr lang="en-US" sz="2100" dirty="0">
                <a:solidFill>
                  <a:srgbClr val="06559D"/>
                </a:solidFill>
                <a:latin typeface="Arial"/>
                <a:cs typeface="Arial"/>
              </a:rPr>
              <a:t>. </a:t>
            </a:r>
          </a:p>
          <a:p>
            <a:pPr marL="0" indent="0">
              <a:buNone/>
            </a:pPr>
            <a:r>
              <a:rPr lang="en-US" sz="2100" b="1" dirty="0">
                <a:solidFill>
                  <a:srgbClr val="8EC540"/>
                </a:solidFill>
                <a:latin typeface="Arial"/>
                <a:cs typeface="Arial"/>
              </a:rPr>
              <a:t>This is how you vote!</a:t>
            </a:r>
          </a:p>
          <a:p>
            <a:pPr marL="0" indent="0">
              <a:buNone/>
            </a:pPr>
            <a:endParaRPr lang="en-US" sz="2100" b="1" dirty="0">
              <a:solidFill>
                <a:srgbClr val="03C0FF"/>
              </a:solidFill>
              <a:latin typeface="Arial"/>
              <a:cs typeface="Arial"/>
            </a:endParaRPr>
          </a:p>
          <a:p>
            <a:pPr marL="0" indent="0">
              <a:buNone/>
            </a:pPr>
            <a:r>
              <a:rPr lang="en-US" sz="2100" b="1" dirty="0">
                <a:solidFill>
                  <a:srgbClr val="03C0FF"/>
                </a:solidFill>
                <a:latin typeface="Arial"/>
                <a:cs typeface="Arial"/>
              </a:rPr>
              <a:t>June 28, 2026: </a:t>
            </a:r>
            <a:r>
              <a:rPr lang="en-US" sz="2100" dirty="0">
                <a:latin typeface="Arial"/>
                <a:cs typeface="Arial"/>
              </a:rPr>
              <a:t>Election closes</a:t>
            </a:r>
          </a:p>
          <a:p>
            <a:pPr marL="0" indent="0">
              <a:buNone/>
            </a:pPr>
            <a:endParaRPr lang="en-US" sz="2100" b="1" dirty="0">
              <a:solidFill>
                <a:srgbClr val="03C0FF"/>
              </a:solidFill>
              <a:latin typeface="Arial"/>
              <a:cs typeface="Arial"/>
            </a:endParaRPr>
          </a:p>
          <a:p>
            <a:pPr marL="0" indent="0">
              <a:buNone/>
            </a:pPr>
            <a:r>
              <a:rPr lang="en-US" sz="2100" b="1" dirty="0">
                <a:solidFill>
                  <a:srgbClr val="03C0FF"/>
                </a:solidFill>
                <a:latin typeface="Arial"/>
                <a:cs typeface="Arial"/>
              </a:rPr>
              <a:t>By June 30, 2027: </a:t>
            </a:r>
            <a:r>
              <a:rPr lang="en-US" sz="2100" dirty="0">
                <a:solidFill>
                  <a:srgbClr val="404040"/>
                </a:solidFill>
                <a:latin typeface="Arial"/>
                <a:cs typeface="Arial"/>
              </a:rPr>
              <a:t>If Bylaws amendment are approved, all changes made to membership database, website, promotional materials, ROB, Committee/Council MOPs and training materials. </a:t>
            </a:r>
          </a:p>
          <a:p>
            <a:endParaRPr lang="en-US" sz="2100" b="1" dirty="0">
              <a:solidFill>
                <a:srgbClr val="03C0FF"/>
              </a:solidFill>
              <a:latin typeface="Arial"/>
              <a:cs typeface="Arial"/>
            </a:endParaRPr>
          </a:p>
          <a:p>
            <a:pPr marL="0" indent="0">
              <a:buNone/>
            </a:pPr>
            <a:r>
              <a:rPr lang="en-US" sz="2100" b="1" dirty="0">
                <a:solidFill>
                  <a:srgbClr val="03C0FF"/>
                </a:solidFill>
                <a:latin typeface="Arial"/>
                <a:cs typeface="Arial"/>
              </a:rPr>
              <a:t>July 1, 2027: </a:t>
            </a:r>
            <a:r>
              <a:rPr lang="en-US" sz="2100" dirty="0">
                <a:latin typeface="Arial"/>
                <a:cs typeface="Arial"/>
              </a:rPr>
              <a:t> New model implemented. </a:t>
            </a:r>
            <a:endParaRPr lang="en-US" sz="2100" dirty="0">
              <a:solidFill>
                <a:srgbClr val="404040"/>
              </a:solidFill>
              <a:latin typeface="Arial"/>
              <a:cs typeface="Arial"/>
            </a:endParaRPr>
          </a:p>
          <a:p>
            <a:pPr marL="0" indent="0">
              <a:buNone/>
            </a:pPr>
            <a:endParaRPr lang="en-US" sz="2100" i="1" dirty="0">
              <a:solidFill>
                <a:srgbClr val="FF0000"/>
              </a:solidFill>
              <a:latin typeface="Arial"/>
              <a:cs typeface="Arial"/>
            </a:endParaRPr>
          </a:p>
          <a:p>
            <a:endParaRPr lang="en-US" dirty="0"/>
          </a:p>
          <a:p>
            <a:endParaRPr lang="en-US" dirty="0"/>
          </a:p>
        </p:txBody>
      </p:sp>
      <p:sp>
        <p:nvSpPr>
          <p:cNvPr id="4" name="Title 3">
            <a:extLst>
              <a:ext uri="{FF2B5EF4-FFF2-40B4-BE49-F238E27FC236}">
                <a16:creationId xmlns:a16="http://schemas.microsoft.com/office/drawing/2014/main" id="{1C1A3375-45AB-5267-DBF8-0A64CEBA34E1}"/>
              </a:ext>
            </a:extLst>
          </p:cNvPr>
          <p:cNvSpPr>
            <a:spLocks noGrp="1"/>
          </p:cNvSpPr>
          <p:nvPr>
            <p:ph type="title"/>
          </p:nvPr>
        </p:nvSpPr>
        <p:spPr>
          <a:xfrm>
            <a:off x="554354" y="151870"/>
            <a:ext cx="8620126" cy="1004887"/>
          </a:xfrm>
        </p:spPr>
        <p:txBody>
          <a:bodyPr/>
          <a:lstStyle/>
          <a:p>
            <a:r>
              <a:rPr lang="en-US" dirty="0">
                <a:solidFill>
                  <a:srgbClr val="92D050"/>
                </a:solidFill>
              </a:rPr>
              <a:t>Timeline</a:t>
            </a:r>
          </a:p>
        </p:txBody>
      </p:sp>
      <p:sp>
        <p:nvSpPr>
          <p:cNvPr id="2" name="TextBox 1">
            <a:extLst>
              <a:ext uri="{FF2B5EF4-FFF2-40B4-BE49-F238E27FC236}">
                <a16:creationId xmlns:a16="http://schemas.microsoft.com/office/drawing/2014/main" id="{1D697D07-9D14-9812-F809-596DFDB4A121}"/>
              </a:ext>
            </a:extLst>
          </p:cNvPr>
          <p:cNvSpPr txBox="1"/>
          <p:nvPr/>
        </p:nvSpPr>
        <p:spPr>
          <a:xfrm>
            <a:off x="2569398" y="6043557"/>
            <a:ext cx="66050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Learn More at </a:t>
            </a:r>
            <a:r>
              <a:rPr kumimoji="0" lang="en-US" sz="2400" b="1" i="0" u="sng"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ashrae.org/2026Bylaws</a:t>
            </a:r>
          </a:p>
        </p:txBody>
      </p:sp>
      <p:grpSp>
        <p:nvGrpSpPr>
          <p:cNvPr id="9" name="Group 8">
            <a:extLst>
              <a:ext uri="{FF2B5EF4-FFF2-40B4-BE49-F238E27FC236}">
                <a16:creationId xmlns:a16="http://schemas.microsoft.com/office/drawing/2014/main" id="{1842DB6D-EEFB-D36C-3A76-E3E72B357362}"/>
              </a:ext>
            </a:extLst>
          </p:cNvPr>
          <p:cNvGrpSpPr/>
          <p:nvPr/>
        </p:nvGrpSpPr>
        <p:grpSpPr>
          <a:xfrm>
            <a:off x="9297291" y="2678297"/>
            <a:ext cx="2968978" cy="3857832"/>
            <a:chOff x="9223022" y="2891913"/>
            <a:chExt cx="2968978" cy="3857832"/>
          </a:xfrm>
        </p:grpSpPr>
        <p:pic>
          <p:nvPicPr>
            <p:cNvPr id="6" name="Picture 5">
              <a:extLst>
                <a:ext uri="{FF2B5EF4-FFF2-40B4-BE49-F238E27FC236}">
                  <a16:creationId xmlns:a16="http://schemas.microsoft.com/office/drawing/2014/main" id="{F6CC3E95-D168-DB4F-BBB3-DE7FB29A996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80931" y="2891913"/>
              <a:ext cx="1853160" cy="2743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CCC822DC-DD39-7F9F-2279-D490C4A5968C}"/>
                </a:ext>
              </a:extLst>
            </p:cNvPr>
            <p:cNvSpPr txBox="1"/>
            <p:nvPr/>
          </p:nvSpPr>
          <p:spPr>
            <a:xfrm>
              <a:off x="9223022" y="5734082"/>
              <a:ext cx="2968978" cy="1015663"/>
            </a:xfrm>
            <a:prstGeom prst="rect">
              <a:avLst/>
            </a:prstGeom>
            <a:noFill/>
            <a:ln>
              <a:solidFill>
                <a:srgbClr val="06559D"/>
              </a:solidFill>
            </a:ln>
          </p:spPr>
          <p:txBody>
            <a:bodyPr wrap="square" rIns="91440"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Daniel Gurley</a:t>
              </a:r>
            </a:p>
            <a:p>
              <a:pPr algn="ctr"/>
              <a:r>
                <a:rPr lang="en-US" sz="2000" b="1" dirty="0">
                  <a:solidFill>
                    <a:srgbClr val="06559D"/>
                  </a:solidFill>
                  <a:latin typeface="Akzidenz Grotesk BE Cn" panose="02000506040000020004" pitchFamily="50" charset="0"/>
                </a:rPr>
                <a:t>dgurley@ashrae.org</a:t>
              </a:r>
            </a:p>
          </p:txBody>
        </p:sp>
      </p:grpSp>
      <p:sp>
        <p:nvSpPr>
          <p:cNvPr id="10" name="Star: 5 Points 9">
            <a:extLst>
              <a:ext uri="{FF2B5EF4-FFF2-40B4-BE49-F238E27FC236}">
                <a16:creationId xmlns:a16="http://schemas.microsoft.com/office/drawing/2014/main" id="{BDEDA490-C31E-2BB2-C9B6-C2CBF024465E}"/>
              </a:ext>
            </a:extLst>
          </p:cNvPr>
          <p:cNvSpPr/>
          <p:nvPr/>
        </p:nvSpPr>
        <p:spPr>
          <a:xfrm rot="1111072">
            <a:off x="8849591" y="1688718"/>
            <a:ext cx="895401" cy="869909"/>
          </a:xfrm>
          <a:prstGeom prst="star5">
            <a:avLst/>
          </a:prstGeom>
          <a:solidFill>
            <a:srgbClr val="8EC5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EC540"/>
              </a:solidFill>
            </a:endParaRPr>
          </a:p>
        </p:txBody>
      </p:sp>
    </p:spTree>
    <p:extLst>
      <p:ext uri="{BB962C8B-B14F-4D97-AF65-F5344CB8AC3E}">
        <p14:creationId xmlns:p14="http://schemas.microsoft.com/office/powerpoint/2010/main" val="240320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86DA-D514-A3E0-61C0-19506998A97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977195-B3C3-C6CE-995E-EA9A0CCA306E}"/>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3B5BC92C-901F-BA32-2444-EF04AD0EF04E}"/>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TECHNICAL RESOURCES</a:t>
            </a:r>
          </a:p>
        </p:txBody>
      </p:sp>
      <p:sp>
        <p:nvSpPr>
          <p:cNvPr id="6" name="Title 1">
            <a:extLst>
              <a:ext uri="{FF2B5EF4-FFF2-40B4-BE49-F238E27FC236}">
                <a16:creationId xmlns:a16="http://schemas.microsoft.com/office/drawing/2014/main" id="{BE6F64C9-36C7-2879-3B77-EE958C58690C}"/>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PROFESSIONAL DEVELOPMENT</a:t>
            </a:r>
          </a:p>
        </p:txBody>
      </p:sp>
      <p:sp>
        <p:nvSpPr>
          <p:cNvPr id="7" name="Title 1">
            <a:extLst>
              <a:ext uri="{FF2B5EF4-FFF2-40B4-BE49-F238E27FC236}">
                <a16:creationId xmlns:a16="http://schemas.microsoft.com/office/drawing/2014/main" id="{30E4A74D-5A1B-64CB-57F5-2FEB9354EB26}"/>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CONFERENCES</a:t>
            </a:r>
          </a:p>
        </p:txBody>
      </p:sp>
      <p:sp>
        <p:nvSpPr>
          <p:cNvPr id="8" name="Title 1">
            <a:extLst>
              <a:ext uri="{FF2B5EF4-FFF2-40B4-BE49-F238E27FC236}">
                <a16:creationId xmlns:a16="http://schemas.microsoft.com/office/drawing/2014/main" id="{C76E569A-48E1-F080-1EA8-3F7F7BDED02F}"/>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COMMUNITIES</a:t>
            </a:r>
            <a:endParaRPr lang="en-US" sz="1800" dirty="0">
              <a:latin typeface="Akzidenz Grotesk BE Light" panose="02000506040000020003" pitchFamily="50" charset="0"/>
            </a:endParaRPr>
          </a:p>
        </p:txBody>
      </p:sp>
      <p:sp>
        <p:nvSpPr>
          <p:cNvPr id="9" name="Title 1">
            <a:extLst>
              <a:ext uri="{FF2B5EF4-FFF2-40B4-BE49-F238E27FC236}">
                <a16:creationId xmlns:a16="http://schemas.microsoft.com/office/drawing/2014/main" id="{997D4E0A-EF94-4A0A-7B6F-A31D923A8B57}"/>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MEMBERSHIP</a:t>
            </a:r>
            <a:endParaRPr lang="en-US" sz="1800" dirty="0">
              <a:latin typeface="Akzidenz Grotesk BE Light" panose="02000506040000020003" pitchFamily="50" charset="0"/>
            </a:endParaRPr>
          </a:p>
        </p:txBody>
      </p:sp>
      <p:cxnSp>
        <p:nvCxnSpPr>
          <p:cNvPr id="11" name="Straight Connector 10">
            <a:extLst>
              <a:ext uri="{FF2B5EF4-FFF2-40B4-BE49-F238E27FC236}">
                <a16:creationId xmlns:a16="http://schemas.microsoft.com/office/drawing/2014/main" id="{B8D9E672-66A9-A816-FFCA-43B3324EF7C2}"/>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FAFE6E-E331-C7E9-3D21-754538F9F761}"/>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C5B8D5-93BC-AE66-DCA1-2D871A4673FD}"/>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784CA1-802A-A4CB-EC19-F67AC83DDE6F}"/>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5C12FA-3E8B-3DB3-EEF6-6D2927622E97}"/>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3861D40-A3E8-6868-2C00-E0990B75949E}"/>
              </a:ext>
            </a:extLst>
          </p:cNvPr>
          <p:cNvSpPr txBox="1"/>
          <p:nvPr/>
        </p:nvSpPr>
        <p:spPr>
          <a:xfrm>
            <a:off x="128591" y="141977"/>
            <a:ext cx="7609395" cy="584775"/>
          </a:xfrm>
          <a:prstGeom prst="rect">
            <a:avLst/>
          </a:prstGeom>
          <a:noFill/>
        </p:spPr>
        <p:txBody>
          <a:bodyPr wrap="square" rtlCol="0">
            <a:spAutoFit/>
          </a:bodyPr>
          <a:lstStyle/>
          <a:p>
            <a:r>
              <a:rPr lang="en-US" sz="3200" b="1" dirty="0">
                <a:solidFill>
                  <a:schemeClr val="bg1"/>
                </a:solidFill>
                <a:latin typeface="Akzidenz Grotesk BE Medium" panose="02000803030000020004" pitchFamily="50" charset="0"/>
              </a:rPr>
              <a:t>ASHRAE Staff Directors</a:t>
            </a:r>
            <a:endParaRPr lang="en-US" b="1" dirty="0">
              <a:solidFill>
                <a:schemeClr val="bg1"/>
              </a:solidFill>
              <a:latin typeface="Akzidenz Grotesk BE Medium" panose="02000803030000020004" pitchFamily="50" charset="0"/>
            </a:endParaRPr>
          </a:p>
        </p:txBody>
      </p:sp>
      <p:pic>
        <p:nvPicPr>
          <p:cNvPr id="23" name="Graphic 22" descr="Cursor with solid fill">
            <a:extLst>
              <a:ext uri="{FF2B5EF4-FFF2-40B4-BE49-F238E27FC236}">
                <a16:creationId xmlns:a16="http://schemas.microsoft.com/office/drawing/2014/main" id="{7A1BFDA8-44C7-8405-2465-F5337FF64D9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070065">
            <a:off x="-49049" y="956538"/>
            <a:ext cx="914400" cy="914400"/>
          </a:xfrm>
          <a:prstGeom prst="rect">
            <a:avLst/>
          </a:prstGeom>
        </p:spPr>
      </p:pic>
      <p:pic>
        <p:nvPicPr>
          <p:cNvPr id="2052" name="Picture 4">
            <a:extLst>
              <a:ext uri="{FF2B5EF4-FFF2-40B4-BE49-F238E27FC236}">
                <a16:creationId xmlns:a16="http://schemas.microsoft.com/office/drawing/2014/main" id="{C1A5F060-187A-45B5-4016-115C7DCF8F4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54427" y="1580717"/>
            <a:ext cx="1368714" cy="18086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1141A32-F9E3-62CD-15B9-54B7BE0B02EF}"/>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112678" y="1566175"/>
            <a:ext cx="1397756" cy="18470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110A77F-4513-97CF-FE3A-0724E85EB52F}"/>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17256" y="3978181"/>
            <a:ext cx="1368714" cy="18086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BBD4E41-903E-D46A-40AE-7B43107F27C7}"/>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123177" y="3940746"/>
            <a:ext cx="1398158" cy="18475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1CA4C0D-152D-6E46-421C-FEC1556885E0}"/>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96434" y="1524138"/>
            <a:ext cx="1368712" cy="18086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8717F207-5FAF-8DB3-14E1-531E02041CA6}"/>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168425" y="1540536"/>
            <a:ext cx="1397756" cy="184703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331AB899-2326-1A69-F7FE-954D81EDBBD3}"/>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276629" y="3978180"/>
            <a:ext cx="1368714" cy="18086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AB22C8-3659-3E58-80CC-4CD28AF4EF09}"/>
              </a:ext>
            </a:extLst>
          </p:cNvPr>
          <p:cNvSpPr txBox="1"/>
          <p:nvPr/>
        </p:nvSpPr>
        <p:spPr>
          <a:xfrm>
            <a:off x="1675088" y="1429852"/>
            <a:ext cx="1536555" cy="1477328"/>
          </a:xfrm>
          <a:prstGeom prst="rect">
            <a:avLst/>
          </a:prstGeom>
          <a:noFill/>
        </p:spPr>
        <p:txBody>
          <a:bodyPr wrap="square" rtlCol="0">
            <a:spAutoFit/>
          </a:bodyPr>
          <a:lstStyle/>
          <a:p>
            <a:r>
              <a:rPr lang="en-US" b="1" dirty="0"/>
              <a:t>Lizzy Seymour,</a:t>
            </a:r>
          </a:p>
          <a:p>
            <a:r>
              <a:rPr lang="en-US" dirty="0"/>
              <a:t>Director of Members Services</a:t>
            </a:r>
          </a:p>
        </p:txBody>
      </p:sp>
      <p:sp>
        <p:nvSpPr>
          <p:cNvPr id="16" name="TextBox 15">
            <a:extLst>
              <a:ext uri="{FF2B5EF4-FFF2-40B4-BE49-F238E27FC236}">
                <a16:creationId xmlns:a16="http://schemas.microsoft.com/office/drawing/2014/main" id="{F7B74AC7-F421-600D-0CEE-77A42ABA3E24}"/>
              </a:ext>
            </a:extLst>
          </p:cNvPr>
          <p:cNvSpPr txBox="1"/>
          <p:nvPr/>
        </p:nvSpPr>
        <p:spPr>
          <a:xfrm>
            <a:off x="1665146" y="3910017"/>
            <a:ext cx="1467701" cy="923330"/>
          </a:xfrm>
          <a:prstGeom prst="rect">
            <a:avLst/>
          </a:prstGeom>
          <a:noFill/>
        </p:spPr>
        <p:txBody>
          <a:bodyPr wrap="square" rtlCol="0">
            <a:spAutoFit/>
          </a:bodyPr>
          <a:lstStyle/>
          <a:p>
            <a:r>
              <a:rPr lang="en-US" b="1" dirty="0"/>
              <a:t>Kirstin Pilot</a:t>
            </a:r>
            <a:r>
              <a:rPr lang="en-US" dirty="0"/>
              <a:t>,</a:t>
            </a:r>
          </a:p>
          <a:p>
            <a:r>
              <a:rPr lang="en-US" dirty="0"/>
              <a:t>Director of Development</a:t>
            </a:r>
          </a:p>
        </p:txBody>
      </p:sp>
      <p:sp>
        <p:nvSpPr>
          <p:cNvPr id="18" name="TextBox 17">
            <a:extLst>
              <a:ext uri="{FF2B5EF4-FFF2-40B4-BE49-F238E27FC236}">
                <a16:creationId xmlns:a16="http://schemas.microsoft.com/office/drawing/2014/main" id="{7E91EA2D-C14A-8369-3DF3-97E05FB1D5AC}"/>
              </a:ext>
            </a:extLst>
          </p:cNvPr>
          <p:cNvSpPr txBox="1"/>
          <p:nvPr/>
        </p:nvSpPr>
        <p:spPr>
          <a:xfrm>
            <a:off x="4665925" y="1481201"/>
            <a:ext cx="1406779" cy="1200329"/>
          </a:xfrm>
          <a:prstGeom prst="rect">
            <a:avLst/>
          </a:prstGeom>
          <a:noFill/>
        </p:spPr>
        <p:txBody>
          <a:bodyPr wrap="square" rtlCol="0">
            <a:spAutoFit/>
          </a:bodyPr>
          <a:lstStyle/>
          <a:p>
            <a:r>
              <a:rPr lang="en-US" b="1" dirty="0"/>
              <a:t>Vanita Gupta,</a:t>
            </a:r>
          </a:p>
          <a:p>
            <a:r>
              <a:rPr lang="en-US" dirty="0"/>
              <a:t>Director of Marketing</a:t>
            </a:r>
          </a:p>
        </p:txBody>
      </p:sp>
      <p:sp>
        <p:nvSpPr>
          <p:cNvPr id="19" name="TextBox 18">
            <a:extLst>
              <a:ext uri="{FF2B5EF4-FFF2-40B4-BE49-F238E27FC236}">
                <a16:creationId xmlns:a16="http://schemas.microsoft.com/office/drawing/2014/main" id="{0ED4792D-8F41-C62D-1641-019D4B974B70}"/>
              </a:ext>
            </a:extLst>
          </p:cNvPr>
          <p:cNvSpPr txBox="1"/>
          <p:nvPr/>
        </p:nvSpPr>
        <p:spPr>
          <a:xfrm>
            <a:off x="4695576" y="3924452"/>
            <a:ext cx="1373248" cy="1200329"/>
          </a:xfrm>
          <a:prstGeom prst="rect">
            <a:avLst/>
          </a:prstGeom>
          <a:noFill/>
        </p:spPr>
        <p:txBody>
          <a:bodyPr wrap="square" rtlCol="0">
            <a:spAutoFit/>
          </a:bodyPr>
          <a:lstStyle/>
          <a:p>
            <a:r>
              <a:rPr lang="en-US" b="1" dirty="0"/>
              <a:t>Alice Yates,</a:t>
            </a:r>
          </a:p>
          <a:p>
            <a:r>
              <a:rPr lang="en-US" dirty="0"/>
              <a:t>Director of Government Affairs</a:t>
            </a:r>
          </a:p>
        </p:txBody>
      </p:sp>
      <p:sp>
        <p:nvSpPr>
          <p:cNvPr id="20" name="TextBox 19">
            <a:extLst>
              <a:ext uri="{FF2B5EF4-FFF2-40B4-BE49-F238E27FC236}">
                <a16:creationId xmlns:a16="http://schemas.microsoft.com/office/drawing/2014/main" id="{8AEACB6D-ACFD-DDFF-9311-A117023C8DFD}"/>
              </a:ext>
            </a:extLst>
          </p:cNvPr>
          <p:cNvSpPr txBox="1"/>
          <p:nvPr/>
        </p:nvSpPr>
        <p:spPr>
          <a:xfrm>
            <a:off x="7566181" y="1464273"/>
            <a:ext cx="1536555" cy="1477328"/>
          </a:xfrm>
          <a:prstGeom prst="rect">
            <a:avLst/>
          </a:prstGeom>
          <a:noFill/>
        </p:spPr>
        <p:txBody>
          <a:bodyPr wrap="square" rtlCol="0">
            <a:spAutoFit/>
          </a:bodyPr>
          <a:lstStyle/>
          <a:p>
            <a:r>
              <a:rPr lang="en-US" b="1" dirty="0"/>
              <a:t>Craig Wright,</a:t>
            </a:r>
          </a:p>
          <a:p>
            <a:r>
              <a:rPr lang="en-US" dirty="0"/>
              <a:t>Director of Finance &amp; Administrative Services</a:t>
            </a:r>
          </a:p>
        </p:txBody>
      </p:sp>
      <p:sp>
        <p:nvSpPr>
          <p:cNvPr id="21" name="TextBox 20">
            <a:extLst>
              <a:ext uri="{FF2B5EF4-FFF2-40B4-BE49-F238E27FC236}">
                <a16:creationId xmlns:a16="http://schemas.microsoft.com/office/drawing/2014/main" id="{A3EE49AF-ADFB-226A-974E-5E7B8D0D8118}"/>
              </a:ext>
            </a:extLst>
          </p:cNvPr>
          <p:cNvSpPr txBox="1"/>
          <p:nvPr/>
        </p:nvSpPr>
        <p:spPr>
          <a:xfrm>
            <a:off x="7529287" y="3857810"/>
            <a:ext cx="1514829" cy="1200329"/>
          </a:xfrm>
          <a:prstGeom prst="rect">
            <a:avLst/>
          </a:prstGeom>
          <a:noFill/>
        </p:spPr>
        <p:txBody>
          <a:bodyPr wrap="square" rtlCol="0">
            <a:spAutoFit/>
          </a:bodyPr>
          <a:lstStyle/>
          <a:p>
            <a:r>
              <a:rPr lang="en-US" b="1" dirty="0"/>
              <a:t>Stephanie Reiniche, </a:t>
            </a:r>
            <a:r>
              <a:rPr lang="en-US" dirty="0"/>
              <a:t>Director of Technology</a:t>
            </a:r>
          </a:p>
        </p:txBody>
      </p:sp>
      <p:sp>
        <p:nvSpPr>
          <p:cNvPr id="24" name="TextBox 23">
            <a:extLst>
              <a:ext uri="{FF2B5EF4-FFF2-40B4-BE49-F238E27FC236}">
                <a16:creationId xmlns:a16="http://schemas.microsoft.com/office/drawing/2014/main" id="{8F126DE0-8829-4900-87EA-01CA30FD7C97}"/>
              </a:ext>
            </a:extLst>
          </p:cNvPr>
          <p:cNvSpPr txBox="1"/>
          <p:nvPr/>
        </p:nvSpPr>
        <p:spPr>
          <a:xfrm>
            <a:off x="10562241" y="1477166"/>
            <a:ext cx="1536555" cy="1200329"/>
          </a:xfrm>
          <a:prstGeom prst="rect">
            <a:avLst/>
          </a:prstGeom>
          <a:noFill/>
        </p:spPr>
        <p:txBody>
          <a:bodyPr wrap="square" rtlCol="0">
            <a:spAutoFit/>
          </a:bodyPr>
          <a:lstStyle/>
          <a:p>
            <a:r>
              <a:rPr lang="en-US" b="1" dirty="0"/>
              <a:t>Mark Owen</a:t>
            </a:r>
            <a:r>
              <a:rPr lang="en-US" dirty="0"/>
              <a:t>, Director of Publications &amp; Education</a:t>
            </a:r>
          </a:p>
        </p:txBody>
      </p:sp>
      <p:sp>
        <p:nvSpPr>
          <p:cNvPr id="29" name="TextBox 28">
            <a:extLst>
              <a:ext uri="{FF2B5EF4-FFF2-40B4-BE49-F238E27FC236}">
                <a16:creationId xmlns:a16="http://schemas.microsoft.com/office/drawing/2014/main" id="{924B487A-677F-E5C0-0F45-0886F883D1F7}"/>
              </a:ext>
            </a:extLst>
          </p:cNvPr>
          <p:cNvSpPr txBox="1"/>
          <p:nvPr/>
        </p:nvSpPr>
        <p:spPr>
          <a:xfrm>
            <a:off x="207350" y="3377149"/>
            <a:ext cx="2602054" cy="400110"/>
          </a:xfrm>
          <a:prstGeom prst="rect">
            <a:avLst/>
          </a:prstGeom>
          <a:noFill/>
        </p:spPr>
        <p:txBody>
          <a:bodyPr wrap="square" rtlCol="0">
            <a:spAutoFit/>
          </a:bodyPr>
          <a:lstStyle/>
          <a:p>
            <a:r>
              <a:rPr lang="en-US" sz="2000" b="1" dirty="0">
                <a:solidFill>
                  <a:srgbClr val="06559D"/>
                </a:solidFill>
              </a:rPr>
              <a:t>lseymour@ashrae.org</a:t>
            </a:r>
          </a:p>
        </p:txBody>
      </p:sp>
      <p:sp>
        <p:nvSpPr>
          <p:cNvPr id="30" name="TextBox 29">
            <a:extLst>
              <a:ext uri="{FF2B5EF4-FFF2-40B4-BE49-F238E27FC236}">
                <a16:creationId xmlns:a16="http://schemas.microsoft.com/office/drawing/2014/main" id="{E67D6E48-18DC-BBF6-330F-CB003F6A272D}"/>
              </a:ext>
            </a:extLst>
          </p:cNvPr>
          <p:cNvSpPr txBox="1"/>
          <p:nvPr/>
        </p:nvSpPr>
        <p:spPr>
          <a:xfrm>
            <a:off x="161209" y="5777730"/>
            <a:ext cx="2602054" cy="400110"/>
          </a:xfrm>
          <a:prstGeom prst="rect">
            <a:avLst/>
          </a:prstGeom>
          <a:noFill/>
        </p:spPr>
        <p:txBody>
          <a:bodyPr wrap="square" rtlCol="0">
            <a:spAutoFit/>
          </a:bodyPr>
          <a:lstStyle/>
          <a:p>
            <a:r>
              <a:rPr lang="en-US" sz="2000" b="1" dirty="0">
                <a:solidFill>
                  <a:srgbClr val="06559D"/>
                </a:solidFill>
              </a:rPr>
              <a:t>kpilot@ashrae.org</a:t>
            </a:r>
          </a:p>
        </p:txBody>
      </p:sp>
      <p:sp>
        <p:nvSpPr>
          <p:cNvPr id="31" name="TextBox 30">
            <a:extLst>
              <a:ext uri="{FF2B5EF4-FFF2-40B4-BE49-F238E27FC236}">
                <a16:creationId xmlns:a16="http://schemas.microsoft.com/office/drawing/2014/main" id="{09F54DDA-E492-4519-1935-8A901182F74E}"/>
              </a:ext>
            </a:extLst>
          </p:cNvPr>
          <p:cNvSpPr txBox="1"/>
          <p:nvPr/>
        </p:nvSpPr>
        <p:spPr>
          <a:xfrm>
            <a:off x="3209598" y="3394197"/>
            <a:ext cx="2602054" cy="400110"/>
          </a:xfrm>
          <a:prstGeom prst="rect">
            <a:avLst/>
          </a:prstGeom>
          <a:noFill/>
        </p:spPr>
        <p:txBody>
          <a:bodyPr wrap="square" rtlCol="0">
            <a:spAutoFit/>
          </a:bodyPr>
          <a:lstStyle/>
          <a:p>
            <a:r>
              <a:rPr lang="en-US" sz="2000" b="1" dirty="0">
                <a:solidFill>
                  <a:srgbClr val="06559D"/>
                </a:solidFill>
              </a:rPr>
              <a:t>vgupta@ashrae.org</a:t>
            </a:r>
          </a:p>
        </p:txBody>
      </p:sp>
      <p:sp>
        <p:nvSpPr>
          <p:cNvPr id="32" name="TextBox 31">
            <a:extLst>
              <a:ext uri="{FF2B5EF4-FFF2-40B4-BE49-F238E27FC236}">
                <a16:creationId xmlns:a16="http://schemas.microsoft.com/office/drawing/2014/main" id="{189BF0A6-6794-2E94-010F-BD1F193614DA}"/>
              </a:ext>
            </a:extLst>
          </p:cNvPr>
          <p:cNvSpPr txBox="1"/>
          <p:nvPr/>
        </p:nvSpPr>
        <p:spPr>
          <a:xfrm>
            <a:off x="6026310" y="3411840"/>
            <a:ext cx="2602054" cy="400110"/>
          </a:xfrm>
          <a:prstGeom prst="rect">
            <a:avLst/>
          </a:prstGeom>
          <a:noFill/>
        </p:spPr>
        <p:txBody>
          <a:bodyPr wrap="square" rtlCol="0">
            <a:spAutoFit/>
          </a:bodyPr>
          <a:lstStyle/>
          <a:p>
            <a:r>
              <a:rPr lang="en-US" sz="2000" b="1" dirty="0">
                <a:solidFill>
                  <a:srgbClr val="06559D"/>
                </a:solidFill>
              </a:rPr>
              <a:t>cwright@ashrae.org</a:t>
            </a:r>
          </a:p>
        </p:txBody>
      </p:sp>
      <p:sp>
        <p:nvSpPr>
          <p:cNvPr id="33" name="TextBox 32">
            <a:extLst>
              <a:ext uri="{FF2B5EF4-FFF2-40B4-BE49-F238E27FC236}">
                <a16:creationId xmlns:a16="http://schemas.microsoft.com/office/drawing/2014/main" id="{48D6829D-D6A8-2FB5-9CCD-D6F270780A38}"/>
              </a:ext>
            </a:extLst>
          </p:cNvPr>
          <p:cNvSpPr txBox="1"/>
          <p:nvPr/>
        </p:nvSpPr>
        <p:spPr>
          <a:xfrm>
            <a:off x="3165971" y="5786838"/>
            <a:ext cx="2602054" cy="400110"/>
          </a:xfrm>
          <a:prstGeom prst="rect">
            <a:avLst/>
          </a:prstGeom>
          <a:noFill/>
        </p:spPr>
        <p:txBody>
          <a:bodyPr wrap="square" rtlCol="0">
            <a:spAutoFit/>
          </a:bodyPr>
          <a:lstStyle/>
          <a:p>
            <a:r>
              <a:rPr lang="en-US" sz="2000" b="1" dirty="0">
                <a:solidFill>
                  <a:srgbClr val="06559D"/>
                </a:solidFill>
              </a:rPr>
              <a:t>ayates@ashrae.org</a:t>
            </a:r>
          </a:p>
        </p:txBody>
      </p:sp>
      <p:sp>
        <p:nvSpPr>
          <p:cNvPr id="34" name="TextBox 33">
            <a:extLst>
              <a:ext uri="{FF2B5EF4-FFF2-40B4-BE49-F238E27FC236}">
                <a16:creationId xmlns:a16="http://schemas.microsoft.com/office/drawing/2014/main" id="{884E55F3-5D66-A2A0-954A-D4452782B7A8}"/>
              </a:ext>
            </a:extLst>
          </p:cNvPr>
          <p:cNvSpPr txBox="1"/>
          <p:nvPr/>
        </p:nvSpPr>
        <p:spPr>
          <a:xfrm>
            <a:off x="6026310" y="5788312"/>
            <a:ext cx="2602054" cy="400110"/>
          </a:xfrm>
          <a:prstGeom prst="rect">
            <a:avLst/>
          </a:prstGeom>
          <a:noFill/>
        </p:spPr>
        <p:txBody>
          <a:bodyPr wrap="square" rtlCol="0">
            <a:spAutoFit/>
          </a:bodyPr>
          <a:lstStyle/>
          <a:p>
            <a:r>
              <a:rPr lang="en-US" sz="2000" b="1" dirty="0">
                <a:solidFill>
                  <a:srgbClr val="06559D"/>
                </a:solidFill>
              </a:rPr>
              <a:t>sreiniche@ashrae.org</a:t>
            </a:r>
          </a:p>
        </p:txBody>
      </p:sp>
      <p:sp>
        <p:nvSpPr>
          <p:cNvPr id="36" name="TextBox 35">
            <a:extLst>
              <a:ext uri="{FF2B5EF4-FFF2-40B4-BE49-F238E27FC236}">
                <a16:creationId xmlns:a16="http://schemas.microsoft.com/office/drawing/2014/main" id="{289CF00C-0A64-70D3-9805-220386801047}"/>
              </a:ext>
            </a:extLst>
          </p:cNvPr>
          <p:cNvSpPr txBox="1"/>
          <p:nvPr/>
        </p:nvSpPr>
        <p:spPr>
          <a:xfrm>
            <a:off x="9010538" y="3446630"/>
            <a:ext cx="2602054" cy="400110"/>
          </a:xfrm>
          <a:prstGeom prst="rect">
            <a:avLst/>
          </a:prstGeom>
          <a:noFill/>
        </p:spPr>
        <p:txBody>
          <a:bodyPr wrap="square" rtlCol="0">
            <a:spAutoFit/>
          </a:bodyPr>
          <a:lstStyle/>
          <a:p>
            <a:r>
              <a:rPr lang="en-US" sz="2000" b="1" dirty="0">
                <a:solidFill>
                  <a:srgbClr val="06559D"/>
                </a:solidFill>
              </a:rPr>
              <a:t>mowen@ashrae.org</a:t>
            </a:r>
          </a:p>
        </p:txBody>
      </p:sp>
      <p:pic>
        <p:nvPicPr>
          <p:cNvPr id="2066" name="Picture 18">
            <a:extLst>
              <a:ext uri="{FF2B5EF4-FFF2-40B4-BE49-F238E27FC236}">
                <a16:creationId xmlns:a16="http://schemas.microsoft.com/office/drawing/2014/main" id="{CF564102-5C72-70FB-AFAA-A967C826E0FC}"/>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9233279" y="4028683"/>
            <a:ext cx="1364208" cy="180270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55177420-E011-4E61-8FEF-1041F8773BDC}"/>
              </a:ext>
            </a:extLst>
          </p:cNvPr>
          <p:cNvSpPr txBox="1"/>
          <p:nvPr/>
        </p:nvSpPr>
        <p:spPr>
          <a:xfrm>
            <a:off x="9122928" y="5838050"/>
            <a:ext cx="2602054" cy="400110"/>
          </a:xfrm>
          <a:prstGeom prst="rect">
            <a:avLst/>
          </a:prstGeom>
          <a:noFill/>
        </p:spPr>
        <p:txBody>
          <a:bodyPr wrap="square" rtlCol="0">
            <a:spAutoFit/>
          </a:bodyPr>
          <a:lstStyle/>
          <a:p>
            <a:r>
              <a:rPr lang="en-US" sz="2000" b="1" dirty="0">
                <a:solidFill>
                  <a:srgbClr val="06559D"/>
                </a:solidFill>
              </a:rPr>
              <a:t>jlittleton@ashrae.org</a:t>
            </a:r>
          </a:p>
        </p:txBody>
      </p:sp>
      <p:sp>
        <p:nvSpPr>
          <p:cNvPr id="38" name="TextBox 37">
            <a:extLst>
              <a:ext uri="{FF2B5EF4-FFF2-40B4-BE49-F238E27FC236}">
                <a16:creationId xmlns:a16="http://schemas.microsoft.com/office/drawing/2014/main" id="{FBE6BF1D-545E-88F5-CF92-A250B28CFB63}"/>
              </a:ext>
            </a:extLst>
          </p:cNvPr>
          <p:cNvSpPr txBox="1"/>
          <p:nvPr/>
        </p:nvSpPr>
        <p:spPr>
          <a:xfrm>
            <a:off x="10597487" y="3910017"/>
            <a:ext cx="1536555" cy="1477328"/>
          </a:xfrm>
          <a:prstGeom prst="rect">
            <a:avLst/>
          </a:prstGeom>
          <a:noFill/>
        </p:spPr>
        <p:txBody>
          <a:bodyPr wrap="square" rtlCol="0">
            <a:spAutoFit/>
          </a:bodyPr>
          <a:lstStyle/>
          <a:p>
            <a:r>
              <a:rPr lang="en-US" b="1" dirty="0"/>
              <a:t>Jeff Littleton, </a:t>
            </a:r>
            <a:r>
              <a:rPr lang="en-US" dirty="0"/>
              <a:t>Executive Vice President, Board Secretary</a:t>
            </a:r>
          </a:p>
        </p:txBody>
      </p:sp>
    </p:spTree>
    <p:extLst>
      <p:ext uri="{BB962C8B-B14F-4D97-AF65-F5344CB8AC3E}">
        <p14:creationId xmlns:p14="http://schemas.microsoft.com/office/powerpoint/2010/main" val="234929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ooden sign on a table&#10;&#10;Description automatically generated">
            <a:extLst>
              <a:ext uri="{FF2B5EF4-FFF2-40B4-BE49-F238E27FC236}">
                <a16:creationId xmlns:a16="http://schemas.microsoft.com/office/drawing/2014/main" id="{1C723CFF-D901-8B17-2392-DDDBE62EC54A}"/>
              </a:ext>
            </a:extLst>
          </p:cNvPr>
          <p:cNvPicPr>
            <a:picLocks noChangeAspect="1"/>
          </p:cNvPicPr>
          <p:nvPr/>
        </p:nvPicPr>
        <p:blipFill>
          <a:blip r:embed="rId3"/>
          <a:stretch>
            <a:fillRect/>
          </a:stretch>
        </p:blipFill>
        <p:spPr>
          <a:xfrm>
            <a:off x="204141" y="1764614"/>
            <a:ext cx="11783717" cy="4003658"/>
          </a:xfrm>
          <a:prstGeom prst="rect">
            <a:avLst/>
          </a:prstGeom>
        </p:spPr>
      </p:pic>
      <p:sp>
        <p:nvSpPr>
          <p:cNvPr id="4" name="Title 3">
            <a:extLst>
              <a:ext uri="{FF2B5EF4-FFF2-40B4-BE49-F238E27FC236}">
                <a16:creationId xmlns:a16="http://schemas.microsoft.com/office/drawing/2014/main" id="{C27495EE-22B1-D19E-B1CE-F03F714BD511}"/>
              </a:ext>
            </a:extLst>
          </p:cNvPr>
          <p:cNvSpPr>
            <a:spLocks noGrp="1"/>
          </p:cNvSpPr>
          <p:nvPr>
            <p:ph type="title"/>
          </p:nvPr>
        </p:nvSpPr>
        <p:spPr>
          <a:xfrm>
            <a:off x="438615" y="365125"/>
            <a:ext cx="10515600" cy="643543"/>
          </a:xfrm>
        </p:spPr>
        <p:txBody>
          <a:bodyPr/>
          <a:lstStyle/>
          <a:p>
            <a:r>
              <a:rPr lang="en-US" b="1" dirty="0">
                <a:latin typeface="+mn-lt"/>
                <a:cs typeface="Calibri Light"/>
              </a:rPr>
              <a:t>Media Inquiries</a:t>
            </a:r>
            <a:endParaRPr lang="en-US" dirty="0">
              <a:latin typeface="+mn-lt"/>
            </a:endParaRPr>
          </a:p>
        </p:txBody>
      </p:sp>
    </p:spTree>
    <p:extLst>
      <p:ext uri="{BB962C8B-B14F-4D97-AF65-F5344CB8AC3E}">
        <p14:creationId xmlns:p14="http://schemas.microsoft.com/office/powerpoint/2010/main" val="401562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1BB25-E8CF-A5C0-B3FA-2A981B91B1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AD04A-F694-84AC-33E1-486DEFCFE995}"/>
              </a:ext>
            </a:extLst>
          </p:cNvPr>
          <p:cNvSpPr>
            <a:spLocks noGrp="1"/>
          </p:cNvSpPr>
          <p:nvPr>
            <p:ph idx="1"/>
          </p:nvPr>
        </p:nvSpPr>
        <p:spPr>
          <a:xfrm>
            <a:off x="838200" y="2416917"/>
            <a:ext cx="10515600" cy="2684030"/>
          </a:xfrm>
        </p:spPr>
        <p:txBody>
          <a:bodyPr vert="horz" lIns="91440" tIns="45720" rIns="91440" bIns="45720" rtlCol="0" anchor="t">
            <a:normAutofit fontScale="77500" lnSpcReduction="20000"/>
          </a:bodyPr>
          <a:lstStyle/>
          <a:p>
            <a:pPr marL="0" indent="0" algn="ctr">
              <a:buNone/>
            </a:pPr>
            <a:r>
              <a:rPr lang="en-US" sz="5400" dirty="0">
                <a:latin typeface="Arial" panose="020B0604020202020204" pitchFamily="34" charset="0"/>
                <a:cs typeface="Arial" panose="020B0604020202020204" pitchFamily="34" charset="0"/>
              </a:rPr>
              <a:t>Thank you!</a:t>
            </a:r>
            <a:br>
              <a:rPr lang="en-US" sz="5400" dirty="0">
                <a:latin typeface="Arial" panose="020B0604020202020204" pitchFamily="34" charset="0"/>
                <a:cs typeface="Arial" panose="020B0604020202020204" pitchFamily="34" charset="0"/>
              </a:rPr>
            </a:b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Questions or Comments?</a:t>
            </a:r>
          </a:p>
          <a:p>
            <a:pPr marL="0" indent="0" algn="ctr">
              <a:buNone/>
            </a:pPr>
            <a:endParaRPr lang="en-US" sz="5400" dirty="0">
              <a:latin typeface="Arial" panose="020B0604020202020204" pitchFamily="34" charset="0"/>
              <a:cs typeface="Arial" panose="020B0604020202020204" pitchFamily="34" charset="0"/>
            </a:endParaRPr>
          </a:p>
          <a:p>
            <a:pPr marL="0" indent="0" algn="ctr">
              <a:buNone/>
            </a:pPr>
            <a:r>
              <a:rPr lang="en-US" sz="5400" dirty="0">
                <a:solidFill>
                  <a:srgbClr val="0099CC"/>
                </a:solidFill>
                <a:latin typeface="Arial" panose="020B0604020202020204" pitchFamily="34" charset="0"/>
                <a:cs typeface="Arial" panose="020B0604020202020204" pitchFamily="34" charset="0"/>
              </a:rPr>
              <a:t>ashrae.org</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24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17FF5-8190-9157-DAD9-D8929C129FD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2A6564-F303-D371-6430-BE78881D3E49}"/>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D18F43B9-9CED-EE4F-B259-56E911405683}"/>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TECHNICAL RESOURCES</a:t>
            </a:r>
          </a:p>
        </p:txBody>
      </p:sp>
      <p:sp>
        <p:nvSpPr>
          <p:cNvPr id="6" name="Title 1">
            <a:extLst>
              <a:ext uri="{FF2B5EF4-FFF2-40B4-BE49-F238E27FC236}">
                <a16:creationId xmlns:a16="http://schemas.microsoft.com/office/drawing/2014/main" id="{BF55D6AF-B8EC-627A-54CE-48BF6CA27BDE}"/>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PROFESSIONAL DEVELOPMENT</a:t>
            </a:r>
          </a:p>
        </p:txBody>
      </p:sp>
      <p:sp>
        <p:nvSpPr>
          <p:cNvPr id="7" name="Title 1">
            <a:extLst>
              <a:ext uri="{FF2B5EF4-FFF2-40B4-BE49-F238E27FC236}">
                <a16:creationId xmlns:a16="http://schemas.microsoft.com/office/drawing/2014/main" id="{4C535440-4DE6-69C2-AB99-4065FECC4CC7}"/>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CONFERENCES</a:t>
            </a:r>
          </a:p>
        </p:txBody>
      </p:sp>
      <p:sp>
        <p:nvSpPr>
          <p:cNvPr id="8" name="Title 1">
            <a:extLst>
              <a:ext uri="{FF2B5EF4-FFF2-40B4-BE49-F238E27FC236}">
                <a16:creationId xmlns:a16="http://schemas.microsoft.com/office/drawing/2014/main" id="{75621263-165B-3273-EA58-A50B088B29EA}"/>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COMMUNITIES</a:t>
            </a:r>
            <a:endParaRPr lang="en-US" sz="1800" dirty="0">
              <a:latin typeface="Akzidenz Grotesk BE Light" panose="02000506040000020003" pitchFamily="50" charset="0"/>
            </a:endParaRPr>
          </a:p>
        </p:txBody>
      </p:sp>
      <p:sp>
        <p:nvSpPr>
          <p:cNvPr id="9" name="Title 1">
            <a:extLst>
              <a:ext uri="{FF2B5EF4-FFF2-40B4-BE49-F238E27FC236}">
                <a16:creationId xmlns:a16="http://schemas.microsoft.com/office/drawing/2014/main" id="{04972185-9E66-A4FF-DACA-1355952FE9B2}"/>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MEMBERSHIP</a:t>
            </a:r>
            <a:endParaRPr lang="en-US" sz="1800" dirty="0">
              <a:latin typeface="Akzidenz Grotesk BE Light" panose="02000506040000020003" pitchFamily="50" charset="0"/>
            </a:endParaRPr>
          </a:p>
        </p:txBody>
      </p:sp>
      <p:cxnSp>
        <p:nvCxnSpPr>
          <p:cNvPr id="11" name="Straight Connector 10">
            <a:extLst>
              <a:ext uri="{FF2B5EF4-FFF2-40B4-BE49-F238E27FC236}">
                <a16:creationId xmlns:a16="http://schemas.microsoft.com/office/drawing/2014/main" id="{098494FF-D9A7-28ED-6DDD-B58FD3031ECB}"/>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4447FE-33B8-9F93-BE86-211ECBD7EF85}"/>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F2C47E-31BD-4C01-0293-DF92277C8103}"/>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3469089-041A-C6D9-DA4D-5CE101E47DFE}"/>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5555CA-5693-FD2F-E2DE-A5A14526DD71}"/>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3B295AA-DB01-9FFB-E6D4-D711AA7FAFD4}"/>
              </a:ext>
            </a:extLst>
          </p:cNvPr>
          <p:cNvSpPr txBox="1"/>
          <p:nvPr/>
        </p:nvSpPr>
        <p:spPr>
          <a:xfrm>
            <a:off x="128591" y="141977"/>
            <a:ext cx="7609395" cy="584775"/>
          </a:xfrm>
          <a:prstGeom prst="rect">
            <a:avLst/>
          </a:prstGeom>
          <a:noFill/>
        </p:spPr>
        <p:txBody>
          <a:bodyPr wrap="square" rtlCol="0">
            <a:spAutoFit/>
          </a:bodyPr>
          <a:lstStyle/>
          <a:p>
            <a:r>
              <a:rPr lang="en-US" sz="3200" dirty="0">
                <a:solidFill>
                  <a:schemeClr val="bg1"/>
                </a:solidFill>
                <a:latin typeface="Abadi ExtraLight" panose="020F0502020204030204" pitchFamily="34" charset="0"/>
              </a:rPr>
              <a:t>ashrae.org</a:t>
            </a:r>
            <a:r>
              <a:rPr lang="en-US" sz="3200" b="1" dirty="0">
                <a:solidFill>
                  <a:schemeClr val="bg1"/>
                </a:solidFill>
                <a:latin typeface="Akzidenz Grotesk BE Medium" panose="02000803030000020004" pitchFamily="50" charset="0"/>
              </a:rPr>
              <a:t>/President</a:t>
            </a:r>
            <a:endParaRPr lang="en-US" b="1" dirty="0">
              <a:solidFill>
                <a:schemeClr val="bg1"/>
              </a:solidFill>
              <a:latin typeface="Akzidenz Grotesk BE Medium" panose="02000803030000020004" pitchFamily="50" charset="0"/>
            </a:endParaRPr>
          </a:p>
        </p:txBody>
      </p:sp>
      <p:pic>
        <p:nvPicPr>
          <p:cNvPr id="1026" name="Picture 2">
            <a:extLst>
              <a:ext uri="{FF2B5EF4-FFF2-40B4-BE49-F238E27FC236}">
                <a16:creationId xmlns:a16="http://schemas.microsoft.com/office/drawing/2014/main" id="{92FF6600-0318-48F8-1A25-DCBC8DD61D5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40342" y="1625286"/>
            <a:ext cx="3445452" cy="4826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243B3D-E0F7-5006-7745-EB73B2FA96B2}"/>
              </a:ext>
            </a:extLst>
          </p:cNvPr>
          <p:cNvSpPr txBox="1"/>
          <p:nvPr/>
        </p:nvSpPr>
        <p:spPr>
          <a:xfrm>
            <a:off x="1357152" y="5398027"/>
            <a:ext cx="2811832" cy="923330"/>
          </a:xfrm>
          <a:prstGeom prst="rect">
            <a:avLst/>
          </a:prstGeom>
          <a:noFill/>
        </p:spPr>
        <p:txBody>
          <a:bodyPr wrap="square">
            <a:spAutoFit/>
          </a:bodyPr>
          <a:lstStyle/>
          <a:p>
            <a:r>
              <a:rPr lang="en-US" b="1" i="0" dirty="0">
                <a:solidFill>
                  <a:schemeClr val="bg1"/>
                </a:solidFill>
                <a:effectLst/>
                <a:latin typeface="akzidenz-grotesk"/>
              </a:rPr>
              <a:t>Bill McQuade, P.E., CDP, Fellow ASHRAE, LEED AP</a:t>
            </a:r>
            <a:br>
              <a:rPr lang="en-US" b="1" i="0" dirty="0">
                <a:solidFill>
                  <a:schemeClr val="bg1"/>
                </a:solidFill>
                <a:effectLst/>
                <a:latin typeface="akzidenz-grotesk"/>
              </a:rPr>
            </a:br>
            <a:r>
              <a:rPr lang="en-US" b="1" i="0" dirty="0">
                <a:solidFill>
                  <a:schemeClr val="bg1"/>
                </a:solidFill>
                <a:effectLst/>
                <a:latin typeface="akzidenz-grotesk"/>
              </a:rPr>
              <a:t>2025-26 ASHRAE President</a:t>
            </a:r>
            <a:endParaRPr lang="en-US" dirty="0">
              <a:solidFill>
                <a:schemeClr val="bg1"/>
              </a:solidFill>
            </a:endParaRPr>
          </a:p>
        </p:txBody>
      </p:sp>
      <p:sp>
        <p:nvSpPr>
          <p:cNvPr id="10" name="TextBox 9">
            <a:extLst>
              <a:ext uri="{FF2B5EF4-FFF2-40B4-BE49-F238E27FC236}">
                <a16:creationId xmlns:a16="http://schemas.microsoft.com/office/drawing/2014/main" id="{64FD092C-EEF2-D3A7-C62E-E2CBCAC81954}"/>
              </a:ext>
            </a:extLst>
          </p:cNvPr>
          <p:cNvSpPr txBox="1"/>
          <p:nvPr/>
        </p:nvSpPr>
        <p:spPr>
          <a:xfrm>
            <a:off x="4692251" y="1450808"/>
            <a:ext cx="7105477" cy="954107"/>
          </a:xfrm>
          <a:prstGeom prst="rect">
            <a:avLst/>
          </a:prstGeom>
          <a:noFill/>
        </p:spPr>
        <p:txBody>
          <a:bodyPr wrap="square" rtlCol="0">
            <a:spAutoFit/>
          </a:bodyPr>
          <a:lstStyle/>
          <a:p>
            <a:pPr algn="ctr"/>
            <a:r>
              <a:rPr lang="en-US" sz="2800" b="1" dirty="0">
                <a:solidFill>
                  <a:srgbClr val="06559D"/>
                </a:solidFill>
              </a:rPr>
              <a:t>Indoor Environment Quality Resources </a:t>
            </a:r>
            <a:r>
              <a:rPr lang="en-US" sz="2800" b="1" dirty="0">
                <a:solidFill>
                  <a:srgbClr val="0099CC"/>
                </a:solidFill>
              </a:rPr>
              <a:t>ashrae.org/president</a:t>
            </a:r>
          </a:p>
        </p:txBody>
      </p:sp>
      <p:sp>
        <p:nvSpPr>
          <p:cNvPr id="17" name="TextBox 16">
            <a:extLst>
              <a:ext uri="{FF2B5EF4-FFF2-40B4-BE49-F238E27FC236}">
                <a16:creationId xmlns:a16="http://schemas.microsoft.com/office/drawing/2014/main" id="{B4659400-E240-FBB1-F1C2-6562E8E493CC}"/>
              </a:ext>
            </a:extLst>
          </p:cNvPr>
          <p:cNvSpPr txBox="1"/>
          <p:nvPr/>
        </p:nvSpPr>
        <p:spPr>
          <a:xfrm>
            <a:off x="5007501" y="2520042"/>
            <a:ext cx="6736665" cy="400110"/>
          </a:xfrm>
          <a:prstGeom prst="rect">
            <a:avLst/>
          </a:prstGeom>
          <a:noFill/>
        </p:spPr>
        <p:txBody>
          <a:bodyPr wrap="square" rtlCol="0">
            <a:spAutoFit/>
          </a:bodyPr>
          <a:lstStyle/>
          <a:p>
            <a:r>
              <a:rPr lang="en-US" sz="2000" b="1" dirty="0"/>
              <a:t>Videos | Presentations | Vocabulary | Checklists | References</a:t>
            </a:r>
          </a:p>
        </p:txBody>
      </p:sp>
      <p:cxnSp>
        <p:nvCxnSpPr>
          <p:cNvPr id="22" name="Straight Connector 21">
            <a:extLst>
              <a:ext uri="{FF2B5EF4-FFF2-40B4-BE49-F238E27FC236}">
                <a16:creationId xmlns:a16="http://schemas.microsoft.com/office/drawing/2014/main" id="{2B8B4C38-63EE-EDFC-8A04-02B295EBDADC}"/>
              </a:ext>
            </a:extLst>
          </p:cNvPr>
          <p:cNvCxnSpPr/>
          <p:nvPr/>
        </p:nvCxnSpPr>
        <p:spPr>
          <a:xfrm>
            <a:off x="4797778" y="3081867"/>
            <a:ext cx="7157155" cy="0"/>
          </a:xfrm>
          <a:prstGeom prst="line">
            <a:avLst/>
          </a:prstGeom>
          <a:ln>
            <a:solidFill>
              <a:srgbClr val="06559D"/>
            </a:solidFill>
          </a:ln>
        </p:spPr>
        <p:style>
          <a:lnRef idx="1">
            <a:schemeClr val="accent1"/>
          </a:lnRef>
          <a:fillRef idx="0">
            <a:schemeClr val="accent1"/>
          </a:fillRef>
          <a:effectRef idx="0">
            <a:schemeClr val="accent1"/>
          </a:effectRef>
          <a:fontRef idx="minor">
            <a:schemeClr val="tx1"/>
          </a:fontRef>
        </p:style>
      </p:cxnSp>
      <p:pic>
        <p:nvPicPr>
          <p:cNvPr id="23" name="Graphic 22" descr="Cursor with solid fill">
            <a:extLst>
              <a:ext uri="{FF2B5EF4-FFF2-40B4-BE49-F238E27FC236}">
                <a16:creationId xmlns:a16="http://schemas.microsoft.com/office/drawing/2014/main" id="{92800A71-36B3-5359-9641-C5330A23F7F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070065">
            <a:off x="-108808" y="993114"/>
            <a:ext cx="914400" cy="914400"/>
          </a:xfrm>
          <a:prstGeom prst="rect">
            <a:avLst/>
          </a:prstGeom>
        </p:spPr>
      </p:pic>
      <p:sp>
        <p:nvSpPr>
          <p:cNvPr id="29" name="TextBox 28">
            <a:extLst>
              <a:ext uri="{FF2B5EF4-FFF2-40B4-BE49-F238E27FC236}">
                <a16:creationId xmlns:a16="http://schemas.microsoft.com/office/drawing/2014/main" id="{0921F296-32D3-0E94-940B-918903485EA4}"/>
              </a:ext>
            </a:extLst>
          </p:cNvPr>
          <p:cNvSpPr txBox="1"/>
          <p:nvPr/>
        </p:nvSpPr>
        <p:spPr>
          <a:xfrm>
            <a:off x="4875036" y="3487956"/>
            <a:ext cx="6609828" cy="2246769"/>
          </a:xfrm>
          <a:prstGeom prst="rect">
            <a:avLst/>
          </a:prstGeom>
          <a:noFill/>
        </p:spPr>
        <p:txBody>
          <a:bodyPr wrap="square">
            <a:spAutoFit/>
          </a:bodyPr>
          <a:lstStyle/>
          <a:p>
            <a:pPr lvl="0"/>
            <a:r>
              <a:rPr lang="en-US" sz="2000" b="1" dirty="0">
                <a:solidFill>
                  <a:srgbClr val="06559D"/>
                </a:solidFill>
              </a:rPr>
              <a:t>NEW! Center of Excellence for Indoor Environmental Quality</a:t>
            </a:r>
          </a:p>
          <a:p>
            <a:pPr lvl="0"/>
            <a:endParaRPr lang="en-US" sz="2000" b="1" dirty="0">
              <a:solidFill>
                <a:srgbClr val="06559D"/>
              </a:solidFill>
            </a:endParaRPr>
          </a:p>
          <a:p>
            <a:pPr lvl="0"/>
            <a:r>
              <a:rPr lang="en-US" sz="2000" dirty="0"/>
              <a:t>Approved by the BOD in November 2025, this Center of Excellence will be created to provide quality, in-depth  industry resources covering all topics under the IEQ umbrella. Additional information about this exciting new resource coming soon. </a:t>
            </a:r>
          </a:p>
        </p:txBody>
      </p:sp>
    </p:spTree>
    <p:extLst>
      <p:ext uri="{BB962C8B-B14F-4D97-AF65-F5344CB8AC3E}">
        <p14:creationId xmlns:p14="http://schemas.microsoft.com/office/powerpoint/2010/main" val="414417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BE53E9-431A-E7EF-09C2-537C4A4A2663}"/>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93A6BE48-A71D-D3DB-686F-BBDC96CAEE8C}"/>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TECHNICAL RESOURCES</a:t>
            </a:r>
          </a:p>
        </p:txBody>
      </p:sp>
      <p:sp>
        <p:nvSpPr>
          <p:cNvPr id="6" name="Title 1">
            <a:extLst>
              <a:ext uri="{FF2B5EF4-FFF2-40B4-BE49-F238E27FC236}">
                <a16:creationId xmlns:a16="http://schemas.microsoft.com/office/drawing/2014/main" id="{7B07D443-36EC-11E1-E3AB-50F2766E93CF}"/>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PROFESSIONAL DEVELOPMENT</a:t>
            </a:r>
          </a:p>
        </p:txBody>
      </p:sp>
      <p:sp>
        <p:nvSpPr>
          <p:cNvPr id="7" name="Title 1">
            <a:extLst>
              <a:ext uri="{FF2B5EF4-FFF2-40B4-BE49-F238E27FC236}">
                <a16:creationId xmlns:a16="http://schemas.microsoft.com/office/drawing/2014/main" id="{F5ADC07B-9FC2-6038-7C5D-FFDF810101DD}"/>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CONFERENCES</a:t>
            </a:r>
          </a:p>
        </p:txBody>
      </p:sp>
      <p:sp>
        <p:nvSpPr>
          <p:cNvPr id="8" name="Title 1">
            <a:extLst>
              <a:ext uri="{FF2B5EF4-FFF2-40B4-BE49-F238E27FC236}">
                <a16:creationId xmlns:a16="http://schemas.microsoft.com/office/drawing/2014/main" id="{435447B8-B444-8805-17ED-D96962C05690}"/>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COMMUNITIES</a:t>
            </a:r>
            <a:endParaRPr lang="en-US" sz="1800" dirty="0">
              <a:latin typeface="Akzidenz Grotesk BE Light" panose="02000506040000020003" pitchFamily="50" charset="0"/>
            </a:endParaRPr>
          </a:p>
        </p:txBody>
      </p:sp>
      <p:sp>
        <p:nvSpPr>
          <p:cNvPr id="9" name="Title 1">
            <a:extLst>
              <a:ext uri="{FF2B5EF4-FFF2-40B4-BE49-F238E27FC236}">
                <a16:creationId xmlns:a16="http://schemas.microsoft.com/office/drawing/2014/main" id="{33FD1A73-3FBB-1AE9-A264-E0CF3C497C1C}"/>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MEMBERSHIP</a:t>
            </a:r>
            <a:endParaRPr lang="en-US" sz="1800" dirty="0">
              <a:latin typeface="Akzidenz Grotesk BE Light" panose="02000506040000020003" pitchFamily="50" charset="0"/>
            </a:endParaRPr>
          </a:p>
        </p:txBody>
      </p:sp>
      <p:cxnSp>
        <p:nvCxnSpPr>
          <p:cNvPr id="11" name="Straight Connector 10">
            <a:extLst>
              <a:ext uri="{FF2B5EF4-FFF2-40B4-BE49-F238E27FC236}">
                <a16:creationId xmlns:a16="http://schemas.microsoft.com/office/drawing/2014/main" id="{FEA96DA7-D2E4-48A2-AF7D-095808363843}"/>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D57EC-78ED-3F32-4E48-F191ABA7A1AA}"/>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2E2F30-A159-F5E2-90D2-A44BF986A62D}"/>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FE61FF-1F67-03E5-706A-8CFE3FFFE390}"/>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771703-C5A5-861A-78A9-8DC120DE1858}"/>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4B8E90A-0668-8BEA-20FE-F6885FA1C843}"/>
              </a:ext>
            </a:extLst>
          </p:cNvPr>
          <p:cNvSpPr txBox="1"/>
          <p:nvPr/>
        </p:nvSpPr>
        <p:spPr>
          <a:xfrm>
            <a:off x="128591" y="141977"/>
            <a:ext cx="7609395" cy="584775"/>
          </a:xfrm>
          <a:prstGeom prst="rect">
            <a:avLst/>
          </a:prstGeom>
          <a:noFill/>
        </p:spPr>
        <p:txBody>
          <a:bodyPr wrap="square" rtlCol="0">
            <a:spAutoFit/>
          </a:bodyPr>
          <a:lstStyle/>
          <a:p>
            <a:r>
              <a:rPr lang="en-US" sz="3200" b="1" dirty="0">
                <a:solidFill>
                  <a:schemeClr val="bg1"/>
                </a:solidFill>
                <a:latin typeface="Abadi ExtraLight" panose="020B0204020104020204" pitchFamily="34" charset="0"/>
              </a:rPr>
              <a:t>ashrae.org</a:t>
            </a:r>
            <a:r>
              <a:rPr lang="en-US" sz="3200" b="1" dirty="0">
                <a:solidFill>
                  <a:schemeClr val="bg1"/>
                </a:solidFill>
                <a:latin typeface="Akzidenz Grotesk BE Medium" panose="02000803030000020004" pitchFamily="50" charset="0"/>
              </a:rPr>
              <a:t>/Marketing</a:t>
            </a:r>
            <a:endParaRPr lang="en-US" b="1" dirty="0">
              <a:solidFill>
                <a:schemeClr val="bg1"/>
              </a:solidFill>
              <a:latin typeface="Akzidenz Grotesk BE Medium" panose="02000803030000020004" pitchFamily="50" charset="0"/>
            </a:endParaRPr>
          </a:p>
        </p:txBody>
      </p:sp>
      <p:sp>
        <p:nvSpPr>
          <p:cNvPr id="31" name="TextBox 30">
            <a:extLst>
              <a:ext uri="{FF2B5EF4-FFF2-40B4-BE49-F238E27FC236}">
                <a16:creationId xmlns:a16="http://schemas.microsoft.com/office/drawing/2014/main" id="{99D5A74D-92FD-92F7-0A7D-2EB3CA8E1333}"/>
              </a:ext>
            </a:extLst>
          </p:cNvPr>
          <p:cNvSpPr txBox="1"/>
          <p:nvPr/>
        </p:nvSpPr>
        <p:spPr>
          <a:xfrm>
            <a:off x="-150517" y="1445630"/>
            <a:ext cx="12192000" cy="523220"/>
          </a:xfrm>
          <a:prstGeom prst="rect">
            <a:avLst/>
          </a:prstGeom>
          <a:noFill/>
        </p:spPr>
        <p:txBody>
          <a:bodyPr wrap="square" lIns="91440" tIns="45720" rIns="91440" bIns="45720" rtlCol="0" anchor="t">
            <a:spAutoFit/>
          </a:bodyPr>
          <a:lstStyle/>
          <a:p>
            <a:pPr algn="ctr"/>
            <a:r>
              <a:rPr lang="en-US" sz="2800" b="1" dirty="0">
                <a:solidFill>
                  <a:srgbClr val="0099CC"/>
                </a:solidFill>
              </a:rPr>
              <a:t>MARKETING CENTRAL </a:t>
            </a:r>
            <a:endParaRPr lang="en-US" sz="2800" b="1" dirty="0">
              <a:solidFill>
                <a:srgbClr val="0099CC"/>
              </a:solidFill>
              <a:ea typeface="Calibri"/>
              <a:cs typeface="Calibri"/>
            </a:endParaRPr>
          </a:p>
        </p:txBody>
      </p:sp>
      <p:pic>
        <p:nvPicPr>
          <p:cNvPr id="16" name="Picture 15">
            <a:extLst>
              <a:ext uri="{FF2B5EF4-FFF2-40B4-BE49-F238E27FC236}">
                <a16:creationId xmlns:a16="http://schemas.microsoft.com/office/drawing/2014/main" id="{DFDB7340-6DF5-F90C-171D-2B88B0CAEFFE}"/>
              </a:ext>
            </a:extLst>
          </p:cNvPr>
          <p:cNvPicPr>
            <a:picLocks noChangeAspect="1"/>
          </p:cNvPicPr>
          <p:nvPr/>
        </p:nvPicPr>
        <p:blipFill>
          <a:blip r:embed="rId3"/>
          <a:stretch>
            <a:fillRect/>
          </a:stretch>
        </p:blipFill>
        <p:spPr>
          <a:xfrm>
            <a:off x="128591" y="2017753"/>
            <a:ext cx="9030483" cy="4541914"/>
          </a:xfrm>
          <a:prstGeom prst="rect">
            <a:avLst/>
          </a:prstGeom>
        </p:spPr>
      </p:pic>
      <p:sp>
        <p:nvSpPr>
          <p:cNvPr id="18" name="TextBox 17">
            <a:extLst>
              <a:ext uri="{FF2B5EF4-FFF2-40B4-BE49-F238E27FC236}">
                <a16:creationId xmlns:a16="http://schemas.microsoft.com/office/drawing/2014/main" id="{951C775F-474D-8000-E554-4332F79C1814}"/>
              </a:ext>
            </a:extLst>
          </p:cNvPr>
          <p:cNvSpPr txBox="1"/>
          <p:nvPr/>
        </p:nvSpPr>
        <p:spPr>
          <a:xfrm>
            <a:off x="9517567" y="1383709"/>
            <a:ext cx="2365248" cy="2585323"/>
          </a:xfrm>
          <a:prstGeom prst="rect">
            <a:avLst/>
          </a:prstGeom>
          <a:noFill/>
        </p:spPr>
        <p:txBody>
          <a:bodyPr wrap="square" rtlCol="0">
            <a:spAutoFit/>
          </a:bodyPr>
          <a:lstStyle/>
          <a:p>
            <a:r>
              <a:rPr lang="en-US" b="1" dirty="0">
                <a:solidFill>
                  <a:srgbClr val="0099CC"/>
                </a:solidFill>
              </a:rPr>
              <a:t>Get Marketing Items:</a:t>
            </a:r>
          </a:p>
          <a:p>
            <a:pPr marL="285750" indent="-285750">
              <a:buFont typeface="Arial" panose="020B0604020202020204" pitchFamily="34" charset="0"/>
              <a:buChar char="•"/>
            </a:pPr>
            <a:r>
              <a:rPr lang="en-US" dirty="0"/>
              <a:t>Brochures</a:t>
            </a:r>
          </a:p>
          <a:p>
            <a:pPr marL="285750" indent="-285750">
              <a:buFont typeface="Arial" panose="020B0604020202020204" pitchFamily="34" charset="0"/>
              <a:buChar char="•"/>
            </a:pPr>
            <a:r>
              <a:rPr lang="en-US" dirty="0"/>
              <a:t>Press Releases</a:t>
            </a:r>
          </a:p>
          <a:p>
            <a:pPr marL="285750" indent="-285750">
              <a:buFont typeface="Arial" panose="020B0604020202020204" pitchFamily="34" charset="0"/>
              <a:buChar char="•"/>
            </a:pPr>
            <a:r>
              <a:rPr lang="en-US" dirty="0"/>
              <a:t>Submit Request Forms</a:t>
            </a:r>
          </a:p>
          <a:p>
            <a:pPr marL="285750" indent="-285750">
              <a:buFont typeface="Arial" panose="020B0604020202020204" pitchFamily="34" charset="0"/>
              <a:buChar char="•"/>
            </a:pPr>
            <a:r>
              <a:rPr lang="en-US" dirty="0"/>
              <a:t>Chapter Logos</a:t>
            </a:r>
          </a:p>
          <a:p>
            <a:pPr marL="285750" indent="-285750">
              <a:buFont typeface="Arial" panose="020B0604020202020204" pitchFamily="34" charset="0"/>
              <a:buChar char="•"/>
            </a:pPr>
            <a:r>
              <a:rPr lang="en-US" dirty="0"/>
              <a:t>Newsletters</a:t>
            </a:r>
          </a:p>
          <a:p>
            <a:endParaRPr lang="en-US" dirty="0"/>
          </a:p>
          <a:p>
            <a:endParaRPr lang="en-US" dirty="0"/>
          </a:p>
        </p:txBody>
      </p:sp>
      <p:pic>
        <p:nvPicPr>
          <p:cNvPr id="2" name="Graphic 1" descr="Cursor with solid fill">
            <a:extLst>
              <a:ext uri="{FF2B5EF4-FFF2-40B4-BE49-F238E27FC236}">
                <a16:creationId xmlns:a16="http://schemas.microsoft.com/office/drawing/2014/main" id="{C18590C7-0840-EE0E-4EB9-B526BABBE1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070065">
            <a:off x="-108808" y="993114"/>
            <a:ext cx="914400" cy="914400"/>
          </a:xfrm>
          <a:prstGeom prst="rect">
            <a:avLst/>
          </a:prstGeom>
        </p:spPr>
      </p:pic>
      <p:sp>
        <p:nvSpPr>
          <p:cNvPr id="21" name="TextBox 20">
            <a:extLst>
              <a:ext uri="{FF2B5EF4-FFF2-40B4-BE49-F238E27FC236}">
                <a16:creationId xmlns:a16="http://schemas.microsoft.com/office/drawing/2014/main" id="{8582D65B-72F3-8B18-EF5A-0980957B3E96}"/>
              </a:ext>
            </a:extLst>
          </p:cNvPr>
          <p:cNvSpPr txBox="1"/>
          <p:nvPr/>
        </p:nvSpPr>
        <p:spPr>
          <a:xfrm>
            <a:off x="9107759" y="5592907"/>
            <a:ext cx="2909953"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Vanita Gupta</a:t>
            </a:r>
          </a:p>
          <a:p>
            <a:pPr algn="ctr"/>
            <a:r>
              <a:rPr lang="en-US" sz="2000" b="1" dirty="0">
                <a:solidFill>
                  <a:srgbClr val="06559D"/>
                </a:solidFill>
                <a:latin typeface="Akzidenz Grotesk BE Cn" panose="02000506040000020004" pitchFamily="50" charset="0"/>
              </a:rPr>
              <a:t>vgupta@ashrae.org</a:t>
            </a:r>
          </a:p>
        </p:txBody>
      </p:sp>
      <p:pic>
        <p:nvPicPr>
          <p:cNvPr id="22" name="Picture 4">
            <a:extLst>
              <a:ext uri="{FF2B5EF4-FFF2-40B4-BE49-F238E27FC236}">
                <a16:creationId xmlns:a16="http://schemas.microsoft.com/office/drawing/2014/main" id="{B175DDD9-1DD4-834D-FF14-290CBEF86A87}"/>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707405" y="3474109"/>
            <a:ext cx="1513651" cy="2000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015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4360F-FC83-69D6-C40E-9174EA032F9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5BA99C-ADA5-E44A-9387-21C642A8191B}"/>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555B5A8A-44B3-CAD9-6DD0-935F9709DBE4}"/>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TECHNICAL RESOURCES</a:t>
            </a:r>
          </a:p>
        </p:txBody>
      </p:sp>
      <p:sp>
        <p:nvSpPr>
          <p:cNvPr id="6" name="Title 1">
            <a:extLst>
              <a:ext uri="{FF2B5EF4-FFF2-40B4-BE49-F238E27FC236}">
                <a16:creationId xmlns:a16="http://schemas.microsoft.com/office/drawing/2014/main" id="{2D546742-D744-4B01-69FE-E00E3BC91F10}"/>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PROFESSIONAL DEVELOPMENT</a:t>
            </a:r>
          </a:p>
        </p:txBody>
      </p:sp>
      <p:sp>
        <p:nvSpPr>
          <p:cNvPr id="7" name="Title 1">
            <a:extLst>
              <a:ext uri="{FF2B5EF4-FFF2-40B4-BE49-F238E27FC236}">
                <a16:creationId xmlns:a16="http://schemas.microsoft.com/office/drawing/2014/main" id="{48393467-53EF-FE4D-1C65-42AC56CAB445}"/>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CONFERENCES</a:t>
            </a:r>
          </a:p>
        </p:txBody>
      </p:sp>
      <p:sp>
        <p:nvSpPr>
          <p:cNvPr id="8" name="Title 1">
            <a:extLst>
              <a:ext uri="{FF2B5EF4-FFF2-40B4-BE49-F238E27FC236}">
                <a16:creationId xmlns:a16="http://schemas.microsoft.com/office/drawing/2014/main" id="{9778B482-05E8-B5AB-89ED-1F1BC28E88AD}"/>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COMMUNITIES</a:t>
            </a:r>
            <a:endParaRPr lang="en-US" sz="1800" dirty="0">
              <a:latin typeface="Akzidenz Grotesk BE Light" panose="02000506040000020003" pitchFamily="50" charset="0"/>
            </a:endParaRPr>
          </a:p>
        </p:txBody>
      </p:sp>
      <p:sp>
        <p:nvSpPr>
          <p:cNvPr id="9" name="Title 1">
            <a:extLst>
              <a:ext uri="{FF2B5EF4-FFF2-40B4-BE49-F238E27FC236}">
                <a16:creationId xmlns:a16="http://schemas.microsoft.com/office/drawing/2014/main" id="{A7CC412F-98A3-A74C-9C84-EA6BC33CB3FD}"/>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MEMBERSHIP</a:t>
            </a:r>
            <a:endParaRPr lang="en-US" sz="1800" dirty="0">
              <a:latin typeface="Akzidenz Grotesk BE Light" panose="02000506040000020003" pitchFamily="50" charset="0"/>
            </a:endParaRPr>
          </a:p>
        </p:txBody>
      </p:sp>
      <p:cxnSp>
        <p:nvCxnSpPr>
          <p:cNvPr id="11" name="Straight Connector 10">
            <a:extLst>
              <a:ext uri="{FF2B5EF4-FFF2-40B4-BE49-F238E27FC236}">
                <a16:creationId xmlns:a16="http://schemas.microsoft.com/office/drawing/2014/main" id="{89778CE2-6A41-64EA-8CAB-F6AC8260A0B9}"/>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B148BD-C51D-1C2F-77C1-F2623ED8BE61}"/>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49B5D6-F4D4-BE7A-5917-D5F5D9ECFB46}"/>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5C20BE-96B1-9E45-5CE3-96B923BC71D6}"/>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7F237-257F-8BEE-5358-CB203402EB90}"/>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6766BC-3FDB-DC8A-E695-3F78D46EA5D6}"/>
              </a:ext>
            </a:extLst>
          </p:cNvPr>
          <p:cNvSpPr txBox="1"/>
          <p:nvPr/>
        </p:nvSpPr>
        <p:spPr>
          <a:xfrm>
            <a:off x="128591" y="141977"/>
            <a:ext cx="7609395" cy="584775"/>
          </a:xfrm>
          <a:prstGeom prst="rect">
            <a:avLst/>
          </a:prstGeom>
          <a:noFill/>
        </p:spPr>
        <p:txBody>
          <a:bodyPr wrap="square" rtlCol="0">
            <a:spAutoFit/>
          </a:bodyPr>
          <a:lstStyle/>
          <a:p>
            <a:r>
              <a:rPr lang="en-US" sz="3200" b="1" dirty="0">
                <a:solidFill>
                  <a:schemeClr val="bg1"/>
                </a:solidFill>
                <a:latin typeface="Akzidenz Grotesk BE Medium" panose="02000803030000020004" pitchFamily="50" charset="0"/>
              </a:rPr>
              <a:t>Marketing Central </a:t>
            </a:r>
            <a:endParaRPr lang="en-US" b="1" dirty="0">
              <a:solidFill>
                <a:schemeClr val="bg1"/>
              </a:solidFill>
              <a:latin typeface="Akzidenz Grotesk BE Medium" panose="02000803030000020004" pitchFamily="50" charset="0"/>
            </a:endParaRPr>
          </a:p>
        </p:txBody>
      </p:sp>
      <p:sp>
        <p:nvSpPr>
          <p:cNvPr id="31" name="TextBox 30">
            <a:extLst>
              <a:ext uri="{FF2B5EF4-FFF2-40B4-BE49-F238E27FC236}">
                <a16:creationId xmlns:a16="http://schemas.microsoft.com/office/drawing/2014/main" id="{5996EAF2-4534-08F3-8CF7-A1902654C9C1}"/>
              </a:ext>
            </a:extLst>
          </p:cNvPr>
          <p:cNvSpPr txBox="1"/>
          <p:nvPr/>
        </p:nvSpPr>
        <p:spPr>
          <a:xfrm>
            <a:off x="0" y="1389378"/>
            <a:ext cx="12192000" cy="523220"/>
          </a:xfrm>
          <a:prstGeom prst="rect">
            <a:avLst/>
          </a:prstGeom>
          <a:noFill/>
        </p:spPr>
        <p:txBody>
          <a:bodyPr wrap="square" lIns="91440" tIns="45720" rIns="91440" bIns="45720" rtlCol="0" anchor="t">
            <a:spAutoFit/>
          </a:bodyPr>
          <a:lstStyle/>
          <a:p>
            <a:pPr algn="ctr"/>
            <a:r>
              <a:rPr lang="en-US" sz="2800" b="1" dirty="0">
                <a:solidFill>
                  <a:srgbClr val="0099CC"/>
                </a:solidFill>
              </a:rPr>
              <a:t>MARKETING CENTRAL </a:t>
            </a:r>
            <a:endParaRPr lang="en-US" sz="2800" b="1" dirty="0">
              <a:solidFill>
                <a:srgbClr val="0099CC"/>
              </a:solidFill>
              <a:ea typeface="Calibri"/>
              <a:cs typeface="Calibri"/>
            </a:endParaRPr>
          </a:p>
        </p:txBody>
      </p:sp>
      <p:pic>
        <p:nvPicPr>
          <p:cNvPr id="3" name="Picture 2">
            <a:extLst>
              <a:ext uri="{FF2B5EF4-FFF2-40B4-BE49-F238E27FC236}">
                <a16:creationId xmlns:a16="http://schemas.microsoft.com/office/drawing/2014/main" id="{BB2C65EC-91CD-28BE-42C1-CDA497552D3D}"/>
              </a:ext>
            </a:extLst>
          </p:cNvPr>
          <p:cNvPicPr>
            <a:picLocks noChangeAspect="1"/>
          </p:cNvPicPr>
          <p:nvPr/>
        </p:nvPicPr>
        <p:blipFill>
          <a:blip r:embed="rId3"/>
          <a:srcRect t="14992"/>
          <a:stretch>
            <a:fillRect/>
          </a:stretch>
        </p:blipFill>
        <p:spPr>
          <a:xfrm>
            <a:off x="480842" y="2199568"/>
            <a:ext cx="8001693" cy="3997045"/>
          </a:xfrm>
          <a:prstGeom prst="rect">
            <a:avLst/>
          </a:prstGeom>
        </p:spPr>
      </p:pic>
      <p:sp>
        <p:nvSpPr>
          <p:cNvPr id="19" name="TextBox 18">
            <a:extLst>
              <a:ext uri="{FF2B5EF4-FFF2-40B4-BE49-F238E27FC236}">
                <a16:creationId xmlns:a16="http://schemas.microsoft.com/office/drawing/2014/main" id="{34DF64DC-0385-88B0-24E8-A29ACDBE6695}"/>
              </a:ext>
            </a:extLst>
          </p:cNvPr>
          <p:cNvSpPr txBox="1"/>
          <p:nvPr/>
        </p:nvSpPr>
        <p:spPr>
          <a:xfrm>
            <a:off x="8912655" y="1389373"/>
            <a:ext cx="3022600" cy="1323439"/>
          </a:xfrm>
          <a:prstGeom prst="rect">
            <a:avLst/>
          </a:prstGeom>
          <a:noFill/>
        </p:spPr>
        <p:txBody>
          <a:bodyPr wrap="square">
            <a:spAutoFit/>
          </a:bodyPr>
          <a:lstStyle/>
          <a:p>
            <a:pPr algn="ctr"/>
            <a:r>
              <a:rPr lang="en-US" sz="2000" b="1" dirty="0">
                <a:solidFill>
                  <a:srgbClr val="06559D"/>
                </a:solidFill>
                <a:latin typeface="Akzidenz Grotesk BE Medium" panose="02000803030000020004" pitchFamily="50" charset="0"/>
              </a:rPr>
              <a:t>Get your chapter promotional items and supplies at Marketing Central!</a:t>
            </a:r>
          </a:p>
        </p:txBody>
      </p:sp>
      <p:sp>
        <p:nvSpPr>
          <p:cNvPr id="20" name="TextBox 19">
            <a:extLst>
              <a:ext uri="{FF2B5EF4-FFF2-40B4-BE49-F238E27FC236}">
                <a16:creationId xmlns:a16="http://schemas.microsoft.com/office/drawing/2014/main" id="{3279DCC9-6805-FD35-A0F5-264EA93597B0}"/>
              </a:ext>
            </a:extLst>
          </p:cNvPr>
          <p:cNvSpPr txBox="1"/>
          <p:nvPr/>
        </p:nvSpPr>
        <p:spPr>
          <a:xfrm>
            <a:off x="9244266" y="2789753"/>
            <a:ext cx="2359378" cy="646331"/>
          </a:xfrm>
          <a:prstGeom prst="rect">
            <a:avLst/>
          </a:prstGeom>
          <a:noFill/>
        </p:spPr>
        <p:txBody>
          <a:bodyPr wrap="square" rtlCol="0">
            <a:spAutoFit/>
          </a:bodyPr>
          <a:lstStyle/>
          <a:p>
            <a:pPr algn="ctr"/>
            <a:r>
              <a:rPr lang="en-US" b="1" dirty="0">
                <a:solidFill>
                  <a:srgbClr val="06559D"/>
                </a:solidFill>
                <a:latin typeface="Akzidenz Grotesk BE Medium" panose="02000803030000020004" pitchFamily="50" charset="0"/>
              </a:rPr>
              <a:t>Log in and fill out the form.</a:t>
            </a:r>
          </a:p>
        </p:txBody>
      </p:sp>
      <p:grpSp>
        <p:nvGrpSpPr>
          <p:cNvPr id="25" name="Group 24">
            <a:extLst>
              <a:ext uri="{FF2B5EF4-FFF2-40B4-BE49-F238E27FC236}">
                <a16:creationId xmlns:a16="http://schemas.microsoft.com/office/drawing/2014/main" id="{AA3A94AD-0842-0286-AA03-9BB13EA2995C}"/>
              </a:ext>
            </a:extLst>
          </p:cNvPr>
          <p:cNvGrpSpPr/>
          <p:nvPr/>
        </p:nvGrpSpPr>
        <p:grpSpPr>
          <a:xfrm>
            <a:off x="8912655" y="3603336"/>
            <a:ext cx="2968978" cy="3054338"/>
            <a:chOff x="8912655" y="3603336"/>
            <a:chExt cx="2968978" cy="3054338"/>
          </a:xfrm>
        </p:grpSpPr>
        <p:pic>
          <p:nvPicPr>
            <p:cNvPr id="22" name="Picture 21">
              <a:extLst>
                <a:ext uri="{FF2B5EF4-FFF2-40B4-BE49-F238E27FC236}">
                  <a16:creationId xmlns:a16="http://schemas.microsoft.com/office/drawing/2014/main" id="{357135F4-28E9-B31C-3CF4-155D12C0B4C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38327" y="3603336"/>
              <a:ext cx="1734900" cy="2346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FAB0D65E-907E-3BF0-475F-62AC9CBC8B29}"/>
                </a:ext>
              </a:extLst>
            </p:cNvPr>
            <p:cNvSpPr txBox="1"/>
            <p:nvPr/>
          </p:nvSpPr>
          <p:spPr>
            <a:xfrm>
              <a:off x="8912655" y="5949788"/>
              <a:ext cx="2968978" cy="707886"/>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Erika Cruz</a:t>
              </a:r>
              <a:endParaRPr lang="en-US" sz="2000" b="1" dirty="0">
                <a:solidFill>
                  <a:srgbClr val="06559D"/>
                </a:solidFill>
                <a:latin typeface="Akzidenz Grotesk BE Cn" panose="02000506040000020004" pitchFamily="50" charset="0"/>
              </a:endParaRPr>
            </a:p>
            <a:p>
              <a:pPr algn="ctr"/>
              <a:r>
                <a:rPr lang="en-US" sz="2000" b="1" dirty="0">
                  <a:solidFill>
                    <a:srgbClr val="06559D"/>
                  </a:solidFill>
                  <a:latin typeface="Akzidenz Grotesk BE Cn" panose="02000506040000020004" pitchFamily="50" charset="0"/>
                </a:rPr>
                <a:t>ecruz@ashrae.org</a:t>
              </a:r>
            </a:p>
          </p:txBody>
        </p:sp>
      </p:grpSp>
      <p:pic>
        <p:nvPicPr>
          <p:cNvPr id="24" name="Graphic 23" descr="Cursor with solid fill">
            <a:extLst>
              <a:ext uri="{FF2B5EF4-FFF2-40B4-BE49-F238E27FC236}">
                <a16:creationId xmlns:a16="http://schemas.microsoft.com/office/drawing/2014/main" id="{0562DCF4-9A50-66E6-D84A-780A79DB7D0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070065">
            <a:off x="-108808" y="993114"/>
            <a:ext cx="914400" cy="914400"/>
          </a:xfrm>
          <a:prstGeom prst="rect">
            <a:avLst/>
          </a:prstGeom>
        </p:spPr>
      </p:pic>
      <p:pic>
        <p:nvPicPr>
          <p:cNvPr id="1026" name="Picture 7" descr="A gold medal with blue text and a diamond&#10;&#10;AI-generated content may be incorrect.">
            <a:extLst>
              <a:ext uri="{FF2B5EF4-FFF2-40B4-BE49-F238E27FC236}">
                <a16:creationId xmlns:a16="http://schemas.microsoft.com/office/drawing/2014/main" id="{819F2324-DF60-172D-A5A9-05A33752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167" y="2494858"/>
            <a:ext cx="2472082" cy="238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51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p:cNvPicPr>
          <p:nvPr>
            <p:ph idx="1"/>
          </p:nvPr>
        </p:nvPicPr>
        <p:blipFill>
          <a:blip r:embed="rId3" cstate="screen">
            <a:extLst>
              <a:ext uri="{28A0092B-C50C-407E-A947-70E740481C1C}">
                <a14:useLocalDpi xmlns:a14="http://schemas.microsoft.com/office/drawing/2010/main" val="0"/>
              </a:ext>
            </a:extLst>
          </a:blip>
          <a:stretch>
            <a:fillRect/>
          </a:stretch>
        </p:blipFill>
        <p:spPr>
          <a:xfrm>
            <a:off x="4582205" y="1764866"/>
            <a:ext cx="1417320" cy="1847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82205" y="4272367"/>
            <a:ext cx="1420423" cy="1850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preferRelativeResize="0">
            <a:picLocks/>
          </p:cNvPicPr>
          <p:nvPr/>
        </p:nvPicPr>
        <p:blipFill>
          <a:blip r:embed="rId5" cstate="screen">
            <a:extLst>
              <a:ext uri="{28A0092B-C50C-407E-A947-70E740481C1C}">
                <a14:useLocalDpi xmlns:a14="http://schemas.microsoft.com/office/drawing/2010/main" val="0"/>
              </a:ext>
            </a:extLst>
          </a:blip>
          <a:stretch>
            <a:fillRect/>
          </a:stretch>
        </p:blipFill>
        <p:spPr>
          <a:xfrm>
            <a:off x="8393260" y="4226547"/>
            <a:ext cx="1417320" cy="1847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695219" y="1546046"/>
            <a:ext cx="2449699" cy="954107"/>
          </a:xfrm>
          <a:prstGeom prst="rect">
            <a:avLst/>
          </a:prstGeom>
        </p:spPr>
        <p:txBody>
          <a:bodyPr wrap="square">
            <a:spAutoFit/>
          </a:bodyPr>
          <a:lstStyle/>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Monthly distribution</a:t>
            </a:r>
          </a:p>
          <a:p>
            <a:pPr marL="285750" indent="-285750" defTabSz="457200" eaLnBrk="0" fontAlgn="base" hangingPunct="0">
              <a:spcBef>
                <a:spcPct val="0"/>
              </a:spcBef>
              <a:spcAft>
                <a:spcPct val="0"/>
              </a:spcAft>
              <a:buFont typeface="Arial" panose="020B0604020202020204" pitchFamily="34" charset="0"/>
              <a:buChar char="•"/>
            </a:pPr>
            <a:r>
              <a:rPr lang="en-US" sz="1400" b="1" u="sng" dirty="0">
                <a:solidFill>
                  <a:srgbClr val="05549C"/>
                </a:solidFill>
                <a:ea typeface="Geneva" pitchFamily="123" charset="-128"/>
                <a:cs typeface="Arial" panose="020B0604020202020204" pitchFamily="34" charset="0"/>
              </a:rPr>
              <a:t>2,850</a:t>
            </a:r>
            <a:r>
              <a:rPr lang="en-US" sz="1400" dirty="0">
                <a:solidFill>
                  <a:srgbClr val="05549C"/>
                </a:solidFill>
                <a:ea typeface="Geneva" pitchFamily="123" charset="-128"/>
                <a:cs typeface="Arial" panose="020B0604020202020204" pitchFamily="34" charset="0"/>
              </a:rPr>
              <a:t> subscribers</a:t>
            </a:r>
          </a:p>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Distributed to </a:t>
            </a:r>
            <a:r>
              <a:rPr lang="en-US" sz="1400" i="1" dirty="0">
                <a:solidFill>
                  <a:srgbClr val="05549C"/>
                </a:solidFill>
                <a:ea typeface="Geneva" pitchFamily="123" charset="-128"/>
                <a:cs typeface="Arial" panose="020B0604020202020204" pitchFamily="34" charset="0"/>
              </a:rPr>
              <a:t>Region and Chapter officers </a:t>
            </a:r>
            <a:endParaRPr lang="en-US" sz="1400" dirty="0">
              <a:solidFill>
                <a:srgbClr val="05549C"/>
              </a:solidFill>
              <a:ea typeface="Geneva" pitchFamily="123" charset="-128"/>
              <a:cs typeface="Arial" panose="020B0604020202020204" pitchFamily="34" charset="0"/>
            </a:endParaRPr>
          </a:p>
        </p:txBody>
      </p:sp>
      <p:sp>
        <p:nvSpPr>
          <p:cNvPr id="9" name="Rectangle 8"/>
          <p:cNvSpPr/>
          <p:nvPr/>
        </p:nvSpPr>
        <p:spPr>
          <a:xfrm>
            <a:off x="1761043" y="2460830"/>
            <a:ext cx="2821162" cy="1169551"/>
          </a:xfrm>
          <a:prstGeom prst="rect">
            <a:avLst/>
          </a:prstGeom>
        </p:spPr>
        <p:txBody>
          <a:bodyPr wrap="square">
            <a:spAutoFit/>
          </a:bodyPr>
          <a:lstStyle/>
          <a:p>
            <a:r>
              <a:rPr lang="en-US" sz="1400" dirty="0">
                <a:solidFill>
                  <a:srgbClr val="05549C"/>
                </a:solidFill>
              </a:rPr>
              <a:t>Chapter Notes is a </a:t>
            </a:r>
            <a:r>
              <a:rPr lang="en-US" sz="1400" b="1" dirty="0">
                <a:solidFill>
                  <a:srgbClr val="05549C"/>
                </a:solidFill>
              </a:rPr>
              <a:t>volunteer focused newsletter </a:t>
            </a:r>
            <a:r>
              <a:rPr lang="en-US" sz="1400" dirty="0">
                <a:solidFill>
                  <a:srgbClr val="05549C"/>
                </a:solidFill>
              </a:rPr>
              <a:t>created to be a welcome source of tools and resources to help ASHRAE volunteers do their job. </a:t>
            </a:r>
          </a:p>
        </p:txBody>
      </p:sp>
      <p:sp>
        <p:nvSpPr>
          <p:cNvPr id="11" name="Rectangle 10"/>
          <p:cNvSpPr/>
          <p:nvPr/>
        </p:nvSpPr>
        <p:spPr>
          <a:xfrm>
            <a:off x="88817" y="1295893"/>
            <a:ext cx="1606402" cy="369332"/>
          </a:xfrm>
          <a:prstGeom prst="rect">
            <a:avLst/>
          </a:prstGeom>
        </p:spPr>
        <p:txBody>
          <a:bodyPr wrap="none">
            <a:spAutoFit/>
          </a:bodyPr>
          <a:lstStyle/>
          <a:p>
            <a:pPr algn="ctr" defTabSz="457200" eaLnBrk="0" fontAlgn="base" hangingPunct="0">
              <a:spcBef>
                <a:spcPct val="0"/>
              </a:spcBef>
              <a:spcAft>
                <a:spcPct val="0"/>
              </a:spcAft>
            </a:pPr>
            <a:r>
              <a:rPr lang="en-US" dirty="0">
                <a:solidFill>
                  <a:srgbClr val="002060"/>
                </a:solidFill>
                <a:effectLst>
                  <a:outerShdw blurRad="38100" dist="38100" dir="2700000" algn="tl">
                    <a:srgbClr val="000000">
                      <a:alpha val="43137"/>
                    </a:srgbClr>
                  </a:outerShdw>
                </a:effectLst>
                <a:ea typeface="Geneva" pitchFamily="123" charset="-128"/>
              </a:rPr>
              <a:t>Chapter Notes </a:t>
            </a:r>
            <a:endParaRPr lang="en-US" i="1" dirty="0">
              <a:solidFill>
                <a:srgbClr val="002060"/>
              </a:solidFill>
              <a:effectLst>
                <a:outerShdw blurRad="38100" dist="38100" dir="2700000" algn="tl">
                  <a:srgbClr val="000000">
                    <a:alpha val="43137"/>
                  </a:srgbClr>
                </a:outerShdw>
              </a:effectLst>
              <a:latin typeface="Arial" panose="020B0604020202020204" pitchFamily="34" charset="0"/>
              <a:ea typeface="Geneva" pitchFamily="123" charset="-128"/>
            </a:endParaRPr>
          </a:p>
        </p:txBody>
      </p:sp>
      <p:sp>
        <p:nvSpPr>
          <p:cNvPr id="12" name="Rectangle 11"/>
          <p:cNvSpPr/>
          <p:nvPr/>
        </p:nvSpPr>
        <p:spPr>
          <a:xfrm>
            <a:off x="5994641" y="1696636"/>
            <a:ext cx="2147674" cy="1892826"/>
          </a:xfrm>
          <a:prstGeom prst="rect">
            <a:avLst/>
          </a:prstGeom>
        </p:spPr>
        <p:txBody>
          <a:bodyPr wrap="square">
            <a:spAutoFit/>
          </a:bodyPr>
          <a:lstStyle/>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Quarterly distribution</a:t>
            </a:r>
          </a:p>
          <a:p>
            <a:pPr marL="285750" indent="-285750" defTabSz="457200" eaLnBrk="0" fontAlgn="base" hangingPunct="0">
              <a:spcBef>
                <a:spcPct val="0"/>
              </a:spcBef>
              <a:spcAft>
                <a:spcPts val="600"/>
              </a:spcAft>
              <a:buFont typeface="Arial" panose="020B0604020202020204" pitchFamily="34" charset="0"/>
              <a:buChar char="•"/>
            </a:pPr>
            <a:r>
              <a:rPr lang="en-US" sz="1400" b="1" u="sng" dirty="0">
                <a:solidFill>
                  <a:srgbClr val="05549C"/>
                </a:solidFill>
                <a:ea typeface="Geneva" pitchFamily="123" charset="-128"/>
                <a:cs typeface="Arial" panose="020B0604020202020204" pitchFamily="34" charset="0"/>
              </a:rPr>
              <a:t>5,700</a:t>
            </a:r>
            <a:r>
              <a:rPr lang="en-US" sz="1400" b="1" dirty="0">
                <a:solidFill>
                  <a:srgbClr val="05549C"/>
                </a:solidFill>
                <a:ea typeface="Geneva" pitchFamily="123" charset="-128"/>
                <a:cs typeface="Arial" panose="020B0604020202020204" pitchFamily="34" charset="0"/>
              </a:rPr>
              <a:t> </a:t>
            </a:r>
            <a:r>
              <a:rPr lang="en-US" sz="1400" dirty="0">
                <a:solidFill>
                  <a:srgbClr val="05549C"/>
                </a:solidFill>
                <a:ea typeface="Geneva" pitchFamily="123" charset="-128"/>
                <a:cs typeface="Arial" panose="020B0604020202020204" pitchFamily="34" charset="0"/>
              </a:rPr>
              <a:t>subscribers</a:t>
            </a:r>
          </a:p>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Distributed to </a:t>
            </a:r>
            <a:r>
              <a:rPr lang="en-US" sz="1400" i="1" dirty="0">
                <a:solidFill>
                  <a:srgbClr val="05549C"/>
                </a:solidFill>
                <a:ea typeface="Geneva" pitchFamily="123" charset="-128"/>
              </a:rPr>
              <a:t>Student Activities Chapter Chairs and Co-Chairs, Student Branch Advisors and Student Members</a:t>
            </a:r>
            <a:endParaRPr lang="en-US" sz="1400" i="1" dirty="0">
              <a:solidFill>
                <a:srgbClr val="05549C"/>
              </a:solidFill>
              <a:ea typeface="Geneva" pitchFamily="123" charset="-128"/>
              <a:cs typeface="Arial" panose="020B0604020202020204" pitchFamily="34" charset="0"/>
            </a:endParaRPr>
          </a:p>
        </p:txBody>
      </p:sp>
      <p:sp>
        <p:nvSpPr>
          <p:cNvPr id="13" name="Rectangle 12"/>
          <p:cNvSpPr/>
          <p:nvPr/>
        </p:nvSpPr>
        <p:spPr>
          <a:xfrm>
            <a:off x="6189374" y="4226547"/>
            <a:ext cx="1884377" cy="1384995"/>
          </a:xfrm>
          <a:prstGeom prst="rect">
            <a:avLst/>
          </a:prstGeom>
        </p:spPr>
        <p:txBody>
          <a:bodyPr wrap="square">
            <a:spAutoFit/>
          </a:bodyPr>
          <a:lstStyle/>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Quarterly distribution</a:t>
            </a:r>
          </a:p>
          <a:p>
            <a:pPr marL="285750" indent="-285750" defTabSz="457200" eaLnBrk="0" fontAlgn="base" hangingPunct="0">
              <a:spcBef>
                <a:spcPct val="0"/>
              </a:spcBef>
              <a:spcAft>
                <a:spcPct val="0"/>
              </a:spcAft>
              <a:buFont typeface="Arial" panose="020B0604020202020204" pitchFamily="34" charset="0"/>
              <a:buChar char="•"/>
            </a:pPr>
            <a:r>
              <a:rPr lang="en-US" sz="1400" b="1" u="sng" dirty="0">
                <a:solidFill>
                  <a:srgbClr val="05549C"/>
                </a:solidFill>
                <a:ea typeface="Geneva" pitchFamily="123" charset="-128"/>
                <a:cs typeface="Arial" panose="020B0604020202020204" pitchFamily="34" charset="0"/>
              </a:rPr>
              <a:t>7,800</a:t>
            </a:r>
            <a:r>
              <a:rPr lang="en-US" sz="1400" b="1" dirty="0">
                <a:solidFill>
                  <a:srgbClr val="05549C"/>
                </a:solidFill>
                <a:ea typeface="Geneva" pitchFamily="123" charset="-128"/>
                <a:cs typeface="Arial" panose="020B0604020202020204" pitchFamily="34" charset="0"/>
              </a:rPr>
              <a:t> </a:t>
            </a:r>
            <a:r>
              <a:rPr lang="en-US" sz="1400" dirty="0">
                <a:solidFill>
                  <a:srgbClr val="05549C"/>
                </a:solidFill>
                <a:ea typeface="Geneva" pitchFamily="123" charset="-128"/>
                <a:cs typeface="Arial" panose="020B0604020202020204" pitchFamily="34" charset="0"/>
              </a:rPr>
              <a:t>subscribers</a:t>
            </a:r>
          </a:p>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Distributed to </a:t>
            </a:r>
            <a:r>
              <a:rPr lang="en-US" sz="1400" i="1" dirty="0">
                <a:solidFill>
                  <a:srgbClr val="05549C"/>
                </a:solidFill>
                <a:ea typeface="Calibri" panose="020F0502020204030204" pitchFamily="34" charset="0"/>
                <a:cs typeface="Times New Roman" panose="02020603050405020304" pitchFamily="18" charset="0"/>
              </a:rPr>
              <a:t>YEA Members (under age 35)</a:t>
            </a:r>
            <a:endParaRPr lang="en-US" sz="1400" i="1" dirty="0">
              <a:solidFill>
                <a:srgbClr val="05549C"/>
              </a:solidFill>
              <a:ea typeface="Geneva" pitchFamily="123" charset="-128"/>
              <a:cs typeface="Arial" panose="020B0604020202020204" pitchFamily="34" charset="0"/>
            </a:endParaRPr>
          </a:p>
        </p:txBody>
      </p:sp>
      <p:sp>
        <p:nvSpPr>
          <p:cNvPr id="14" name="Rectangle 13"/>
          <p:cNvSpPr/>
          <p:nvPr/>
        </p:nvSpPr>
        <p:spPr>
          <a:xfrm>
            <a:off x="9939587" y="4233445"/>
            <a:ext cx="1835482" cy="1384995"/>
          </a:xfrm>
          <a:prstGeom prst="rect">
            <a:avLst/>
          </a:prstGeom>
        </p:spPr>
        <p:txBody>
          <a:bodyPr wrap="square">
            <a:spAutoFit/>
          </a:bodyPr>
          <a:lstStyle/>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Bi-weekly distribution </a:t>
            </a:r>
          </a:p>
          <a:p>
            <a:pPr marL="285750" indent="-285750" defTabSz="457200" eaLnBrk="0" fontAlgn="base" hangingPunct="0">
              <a:spcBef>
                <a:spcPct val="0"/>
              </a:spcBef>
              <a:spcAft>
                <a:spcPct val="0"/>
              </a:spcAft>
              <a:buFont typeface="Arial" panose="020B0604020202020204" pitchFamily="34" charset="0"/>
              <a:buChar char="•"/>
            </a:pPr>
            <a:r>
              <a:rPr lang="en-US" sz="1400" b="1" u="sng" dirty="0">
                <a:solidFill>
                  <a:srgbClr val="05549C"/>
                </a:solidFill>
                <a:ea typeface="Geneva" pitchFamily="123" charset="-128"/>
                <a:cs typeface="Arial" panose="020B0604020202020204" pitchFamily="34" charset="0"/>
              </a:rPr>
              <a:t>2,400</a:t>
            </a:r>
            <a:r>
              <a:rPr lang="en-US" sz="1400" b="1" dirty="0">
                <a:solidFill>
                  <a:srgbClr val="05549C"/>
                </a:solidFill>
                <a:ea typeface="Geneva" pitchFamily="123" charset="-128"/>
                <a:cs typeface="Arial" panose="020B0604020202020204" pitchFamily="34" charset="0"/>
              </a:rPr>
              <a:t> </a:t>
            </a:r>
            <a:r>
              <a:rPr lang="en-US" sz="1400" dirty="0">
                <a:solidFill>
                  <a:srgbClr val="05549C"/>
                </a:solidFill>
                <a:ea typeface="Geneva" pitchFamily="123" charset="-128"/>
                <a:cs typeface="Arial" panose="020B0604020202020204" pitchFamily="34" charset="0"/>
              </a:rPr>
              <a:t>subscribers</a:t>
            </a:r>
          </a:p>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Distributed to </a:t>
            </a:r>
            <a:r>
              <a:rPr lang="en-US" sz="1400" i="1" dirty="0">
                <a:solidFill>
                  <a:srgbClr val="05549C"/>
                </a:solidFill>
                <a:ea typeface="Calibri" panose="020F0502020204030204" pitchFamily="34" charset="0"/>
                <a:cs typeface="Times New Roman" panose="02020603050405020304" pitchFamily="18" charset="0"/>
              </a:rPr>
              <a:t>opted-in subscribers</a:t>
            </a:r>
            <a:endParaRPr lang="en-US" sz="1400" i="1" dirty="0">
              <a:solidFill>
                <a:srgbClr val="05549C"/>
              </a:solidFill>
              <a:ea typeface="Geneva" pitchFamily="123" charset="-128"/>
              <a:cs typeface="Arial" panose="020B0604020202020204" pitchFamily="34" charset="0"/>
            </a:endParaRPr>
          </a:p>
        </p:txBody>
      </p:sp>
      <p:sp>
        <p:nvSpPr>
          <p:cNvPr id="15" name="Rectangle 14"/>
          <p:cNvSpPr/>
          <p:nvPr/>
        </p:nvSpPr>
        <p:spPr>
          <a:xfrm>
            <a:off x="4472192" y="1327304"/>
            <a:ext cx="2040302" cy="369332"/>
          </a:xfrm>
          <a:prstGeom prst="rect">
            <a:avLst/>
          </a:prstGeom>
        </p:spPr>
        <p:txBody>
          <a:bodyPr wrap="none">
            <a:spAutoFit/>
          </a:bodyPr>
          <a:lstStyle/>
          <a:p>
            <a:pPr algn="ctr" defTabSz="457200" eaLnBrk="0" fontAlgn="base" hangingPunct="0">
              <a:spcBef>
                <a:spcPct val="0"/>
              </a:spcBef>
              <a:spcAft>
                <a:spcPct val="0"/>
              </a:spcAft>
            </a:pPr>
            <a:r>
              <a:rPr lang="en-US" dirty="0">
                <a:solidFill>
                  <a:srgbClr val="002060"/>
                </a:solidFill>
                <a:effectLst>
                  <a:outerShdw blurRad="38100" dist="38100" dir="2700000" algn="tl">
                    <a:srgbClr val="000000">
                      <a:alpha val="43137"/>
                    </a:srgbClr>
                  </a:outerShdw>
                </a:effectLst>
                <a:ea typeface="Geneva" pitchFamily="123" charset="-128"/>
              </a:rPr>
              <a:t>Student Newsletter</a:t>
            </a:r>
            <a:endParaRPr lang="en-US" dirty="0">
              <a:solidFill>
                <a:srgbClr val="002060"/>
              </a:solidFill>
              <a:effectLst>
                <a:outerShdw blurRad="38100" dist="38100" dir="2700000" algn="tl">
                  <a:srgbClr val="000000">
                    <a:alpha val="43137"/>
                  </a:srgbClr>
                </a:outerShdw>
              </a:effectLst>
              <a:latin typeface="Arial" panose="020B0604020202020204" pitchFamily="34" charset="0"/>
              <a:ea typeface="Geneva" pitchFamily="123" charset="-128"/>
            </a:endParaRPr>
          </a:p>
        </p:txBody>
      </p:sp>
      <p:sp>
        <p:nvSpPr>
          <p:cNvPr id="16" name="Rectangle 15"/>
          <p:cNvSpPr/>
          <p:nvPr/>
        </p:nvSpPr>
        <p:spPr>
          <a:xfrm>
            <a:off x="4472192" y="3799880"/>
            <a:ext cx="1656479" cy="369332"/>
          </a:xfrm>
          <a:prstGeom prst="rect">
            <a:avLst/>
          </a:prstGeom>
        </p:spPr>
        <p:txBody>
          <a:bodyPr wrap="none">
            <a:spAutoFit/>
          </a:bodyPr>
          <a:lstStyle/>
          <a:p>
            <a:pPr algn="ctr" defTabSz="457200" eaLnBrk="0" fontAlgn="base" hangingPunct="0">
              <a:spcBef>
                <a:spcPct val="0"/>
              </a:spcBef>
              <a:spcAft>
                <a:spcPct val="0"/>
              </a:spcAft>
            </a:pPr>
            <a:r>
              <a:rPr lang="en-US" dirty="0">
                <a:solidFill>
                  <a:srgbClr val="002060"/>
                </a:solidFill>
                <a:effectLst>
                  <a:outerShdw blurRad="38100" dist="38100" dir="2700000" algn="tl">
                    <a:srgbClr val="000000">
                      <a:alpha val="43137"/>
                    </a:srgbClr>
                  </a:outerShdw>
                </a:effectLst>
                <a:ea typeface="Geneva" pitchFamily="123" charset="-128"/>
              </a:rPr>
              <a:t>YEA Newsletter</a:t>
            </a:r>
            <a:endParaRPr lang="en-US" dirty="0">
              <a:solidFill>
                <a:srgbClr val="002060"/>
              </a:solidFill>
              <a:effectLst>
                <a:outerShdw blurRad="38100" dist="38100" dir="2700000" algn="tl">
                  <a:srgbClr val="000000">
                    <a:alpha val="43137"/>
                  </a:srgbClr>
                </a:outerShdw>
              </a:effectLst>
              <a:latin typeface="Arial" panose="020B0604020202020204" pitchFamily="34" charset="0"/>
              <a:ea typeface="Geneva" pitchFamily="123" charset="-128"/>
            </a:endParaRPr>
          </a:p>
        </p:txBody>
      </p:sp>
      <p:sp>
        <p:nvSpPr>
          <p:cNvPr id="17" name="Rectangle 16"/>
          <p:cNvSpPr/>
          <p:nvPr/>
        </p:nvSpPr>
        <p:spPr>
          <a:xfrm>
            <a:off x="8245734" y="3835940"/>
            <a:ext cx="2063129" cy="369332"/>
          </a:xfrm>
          <a:prstGeom prst="rect">
            <a:avLst/>
          </a:prstGeom>
        </p:spPr>
        <p:txBody>
          <a:bodyPr wrap="none">
            <a:spAutoFit/>
          </a:bodyPr>
          <a:lstStyle/>
          <a:p>
            <a:pPr algn="ctr" defTabSz="457200" eaLnBrk="0" fontAlgn="base" hangingPunct="0">
              <a:spcBef>
                <a:spcPct val="0"/>
              </a:spcBef>
              <a:spcAft>
                <a:spcPct val="0"/>
              </a:spcAft>
            </a:pPr>
            <a:r>
              <a:rPr lang="en-US" dirty="0">
                <a:solidFill>
                  <a:srgbClr val="002060"/>
                </a:solidFill>
                <a:effectLst>
                  <a:outerShdw blurRad="38100" dist="38100" dir="2700000" algn="tl">
                    <a:srgbClr val="000000">
                      <a:alpha val="43137"/>
                    </a:srgbClr>
                  </a:outerShdw>
                </a:effectLst>
                <a:ea typeface="Geneva" pitchFamily="123" charset="-128"/>
              </a:rPr>
              <a:t>Government Affairs</a:t>
            </a: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EFC3EE9-103E-4FFA-A9BD-6A3E5DAA03DD}"/>
                  </a:ext>
                </a:extLst>
              </p14:cNvPr>
              <p14:cNvContentPartPr/>
              <p14:nvPr/>
            </p14:nvContentPartPr>
            <p14:xfrm>
              <a:off x="2732122" y="2786821"/>
              <a:ext cx="360" cy="360"/>
            </p14:xfrm>
          </p:contentPart>
        </mc:Choice>
        <mc:Fallback xmlns="">
          <p:pic>
            <p:nvPicPr>
              <p:cNvPr id="10" name="Ink 9">
                <a:extLst>
                  <a:ext uri="{FF2B5EF4-FFF2-40B4-BE49-F238E27FC236}">
                    <a16:creationId xmlns:a16="http://schemas.microsoft.com/office/drawing/2014/main" id="{2EFC3EE9-103E-4FFA-A9BD-6A3E5DAA03DD}"/>
                  </a:ext>
                </a:extLst>
              </p:cNvPr>
              <p:cNvPicPr/>
              <p:nvPr/>
            </p:nvPicPr>
            <p:blipFill>
              <a:blip r:embed="rId8"/>
              <a:stretch>
                <a:fillRect/>
              </a:stretch>
            </p:blipFill>
            <p:spPr>
              <a:xfrm>
                <a:off x="2723122" y="2777821"/>
                <a:ext cx="18000" cy="18000"/>
              </a:xfrm>
              <a:prstGeom prst="rect">
                <a:avLst/>
              </a:prstGeom>
            </p:spPr>
          </p:pic>
        </mc:Fallback>
      </mc:AlternateContent>
      <p:pic>
        <p:nvPicPr>
          <p:cNvPr id="7" name="Content Placeholder 3">
            <a:extLst>
              <a:ext uri="{FF2B5EF4-FFF2-40B4-BE49-F238E27FC236}">
                <a16:creationId xmlns:a16="http://schemas.microsoft.com/office/drawing/2014/main" id="{6D652F52-6CC6-E2C6-4A80-617192541C21}"/>
              </a:ext>
            </a:extLst>
          </p:cNvPr>
          <p:cNvPicPr preferRelativeResize="0">
            <a:picLocks/>
          </p:cNvPicPr>
          <p:nvPr/>
        </p:nvPicPr>
        <p:blipFill>
          <a:blip r:embed="rId9" cstate="screen">
            <a:extLst>
              <a:ext uri="{28A0092B-C50C-407E-A947-70E740481C1C}">
                <a14:useLocalDpi xmlns:a14="http://schemas.microsoft.com/office/drawing/2010/main" val="0"/>
              </a:ext>
            </a:extLst>
          </a:blip>
          <a:srcRect/>
          <a:stretch/>
        </p:blipFill>
        <p:spPr>
          <a:xfrm>
            <a:off x="8362640" y="1741205"/>
            <a:ext cx="1417320" cy="1847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6E23D847-A7DF-0DA6-5D3B-C5431D001BAF}"/>
              </a:ext>
            </a:extLst>
          </p:cNvPr>
          <p:cNvSpPr/>
          <p:nvPr/>
        </p:nvSpPr>
        <p:spPr>
          <a:xfrm>
            <a:off x="8245734" y="1315507"/>
            <a:ext cx="4159369" cy="369332"/>
          </a:xfrm>
          <a:prstGeom prst="rect">
            <a:avLst/>
          </a:prstGeom>
        </p:spPr>
        <p:txBody>
          <a:bodyPr wrap="square">
            <a:spAutoFit/>
          </a:bodyPr>
          <a:lstStyle/>
          <a:p>
            <a:pPr defTabSz="457200" eaLnBrk="0" fontAlgn="base" hangingPunct="0">
              <a:spcBef>
                <a:spcPct val="0"/>
              </a:spcBef>
              <a:spcAft>
                <a:spcPct val="0"/>
              </a:spcAft>
            </a:pPr>
            <a:r>
              <a:rPr lang="en-US" dirty="0">
                <a:solidFill>
                  <a:srgbClr val="002060"/>
                </a:solidFill>
                <a:effectLst>
                  <a:outerShdw blurRad="38100" dist="38100" dir="2700000" algn="tl">
                    <a:srgbClr val="000000">
                      <a:alpha val="43137"/>
                    </a:srgbClr>
                  </a:outerShdw>
                </a:effectLst>
                <a:ea typeface="Geneva" pitchFamily="123" charset="-128"/>
              </a:rPr>
              <a:t>Professional Development Newsletter</a:t>
            </a:r>
            <a:endParaRPr lang="en-US" dirty="0">
              <a:solidFill>
                <a:srgbClr val="002060"/>
              </a:solidFill>
              <a:effectLst>
                <a:outerShdw blurRad="38100" dist="38100" dir="2700000" algn="tl">
                  <a:srgbClr val="000000">
                    <a:alpha val="43137"/>
                  </a:srgbClr>
                </a:outerShdw>
              </a:effectLst>
              <a:latin typeface="Arial" panose="020B0604020202020204" pitchFamily="34" charset="0"/>
              <a:ea typeface="Geneva" pitchFamily="123" charset="-128"/>
            </a:endParaRPr>
          </a:p>
        </p:txBody>
      </p:sp>
      <p:sp>
        <p:nvSpPr>
          <p:cNvPr id="19" name="Rectangle 18">
            <a:extLst>
              <a:ext uri="{FF2B5EF4-FFF2-40B4-BE49-F238E27FC236}">
                <a16:creationId xmlns:a16="http://schemas.microsoft.com/office/drawing/2014/main" id="{63F70E4F-0B32-8B3C-59F1-9BE53F6A4A97}"/>
              </a:ext>
            </a:extLst>
          </p:cNvPr>
          <p:cNvSpPr/>
          <p:nvPr/>
        </p:nvSpPr>
        <p:spPr>
          <a:xfrm>
            <a:off x="9869630" y="1613922"/>
            <a:ext cx="1884377" cy="1892826"/>
          </a:xfrm>
          <a:prstGeom prst="rect">
            <a:avLst/>
          </a:prstGeom>
        </p:spPr>
        <p:txBody>
          <a:bodyPr wrap="square">
            <a:spAutoFit/>
          </a:bodyPr>
          <a:lstStyle/>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Monthly distribution</a:t>
            </a:r>
          </a:p>
          <a:p>
            <a:pPr marL="285750" indent="-285750" defTabSz="457200" eaLnBrk="0" fontAlgn="base" hangingPunct="0">
              <a:spcBef>
                <a:spcPct val="0"/>
              </a:spcBef>
              <a:spcAft>
                <a:spcPts val="600"/>
              </a:spcAft>
              <a:buFont typeface="Arial" panose="020B0604020202020204" pitchFamily="34" charset="0"/>
              <a:buChar char="•"/>
            </a:pPr>
            <a:r>
              <a:rPr lang="en-US" sz="1400" b="1" u="sng" dirty="0">
                <a:solidFill>
                  <a:srgbClr val="05549C"/>
                </a:solidFill>
                <a:ea typeface="Geneva" pitchFamily="123" charset="-128"/>
                <a:cs typeface="Arial" panose="020B0604020202020204" pitchFamily="34" charset="0"/>
              </a:rPr>
              <a:t>58,700 subscribers </a:t>
            </a:r>
            <a:endParaRPr lang="en-US" sz="1400" dirty="0">
              <a:solidFill>
                <a:srgbClr val="05549C"/>
              </a:solidFill>
              <a:ea typeface="Geneva" pitchFamily="123" charset="-128"/>
              <a:cs typeface="Arial" panose="020B0604020202020204" pitchFamily="34" charset="0"/>
            </a:endParaRPr>
          </a:p>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Distributed to </a:t>
            </a:r>
            <a:r>
              <a:rPr lang="en-US" sz="1400" i="1" dirty="0">
                <a:solidFill>
                  <a:srgbClr val="05549C"/>
                </a:solidFill>
                <a:ea typeface="Geneva" pitchFamily="123" charset="-128"/>
              </a:rPr>
              <a:t>current members, online subscribers and previous course attendees</a:t>
            </a:r>
            <a:endParaRPr lang="en-US" sz="1400" i="1" dirty="0">
              <a:solidFill>
                <a:srgbClr val="05549C"/>
              </a:solidFill>
              <a:ea typeface="Geneva" pitchFamily="123" charset="-128"/>
              <a:cs typeface="Arial" panose="020B0604020202020204" pitchFamily="34" charset="0"/>
            </a:endParaRPr>
          </a:p>
        </p:txBody>
      </p:sp>
      <p:pic>
        <p:nvPicPr>
          <p:cNvPr id="25" name="Picture 24">
            <a:extLst>
              <a:ext uri="{FF2B5EF4-FFF2-40B4-BE49-F238E27FC236}">
                <a16:creationId xmlns:a16="http://schemas.microsoft.com/office/drawing/2014/main" id="{20F119F9-55D0-9637-BEB9-29812745946F}"/>
              </a:ext>
            </a:extLst>
          </p:cNvPr>
          <p:cNvPicPr>
            <a:picLocks noChangeAspect="1"/>
          </p:cNvPicPr>
          <p:nvPr/>
        </p:nvPicPr>
        <p:blipFill>
          <a:blip r:embed="rId10"/>
          <a:stretch>
            <a:fillRect/>
          </a:stretch>
        </p:blipFill>
        <p:spPr>
          <a:xfrm>
            <a:off x="198983" y="4233445"/>
            <a:ext cx="1417320" cy="189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17EEE345-927E-01CA-E1A0-18469FC3F56A}"/>
              </a:ext>
            </a:extLst>
          </p:cNvPr>
          <p:cNvPicPr>
            <a:picLocks noChangeAspect="1"/>
          </p:cNvPicPr>
          <p:nvPr/>
        </p:nvPicPr>
        <p:blipFill>
          <a:blip r:embed="rId11"/>
          <a:stretch>
            <a:fillRect/>
          </a:stretch>
        </p:blipFill>
        <p:spPr>
          <a:xfrm>
            <a:off x="167068" y="1686628"/>
            <a:ext cx="1481150" cy="1901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ectangle 27">
            <a:extLst>
              <a:ext uri="{FF2B5EF4-FFF2-40B4-BE49-F238E27FC236}">
                <a16:creationId xmlns:a16="http://schemas.microsoft.com/office/drawing/2014/main" id="{56D63C1F-A373-DF14-ABF4-A2FB250AA91D}"/>
              </a:ext>
            </a:extLst>
          </p:cNvPr>
          <p:cNvSpPr/>
          <p:nvPr/>
        </p:nvSpPr>
        <p:spPr>
          <a:xfrm>
            <a:off x="88817" y="3798889"/>
            <a:ext cx="2519985" cy="369332"/>
          </a:xfrm>
          <a:prstGeom prst="rect">
            <a:avLst/>
          </a:prstGeom>
        </p:spPr>
        <p:txBody>
          <a:bodyPr wrap="none">
            <a:spAutoFit/>
          </a:bodyPr>
          <a:lstStyle/>
          <a:p>
            <a:pPr algn="ctr" defTabSz="457200" eaLnBrk="0" fontAlgn="base" hangingPunct="0">
              <a:spcBef>
                <a:spcPct val="0"/>
              </a:spcBef>
              <a:spcAft>
                <a:spcPct val="0"/>
              </a:spcAft>
            </a:pPr>
            <a:r>
              <a:rPr lang="en-US" dirty="0">
                <a:solidFill>
                  <a:srgbClr val="002060"/>
                </a:solidFill>
                <a:effectLst>
                  <a:outerShdw blurRad="38100" dist="38100" dir="2700000" algn="tl">
                    <a:srgbClr val="000000">
                      <a:alpha val="43137"/>
                    </a:srgbClr>
                  </a:outerShdw>
                </a:effectLst>
                <a:ea typeface="Geneva" pitchFamily="123" charset="-128"/>
              </a:rPr>
              <a:t>European Policy Update </a:t>
            </a:r>
            <a:endParaRPr lang="en-US" i="1" dirty="0">
              <a:solidFill>
                <a:srgbClr val="002060"/>
              </a:solidFill>
              <a:effectLst>
                <a:outerShdw blurRad="38100" dist="38100" dir="2700000" algn="tl">
                  <a:srgbClr val="000000">
                    <a:alpha val="43137"/>
                  </a:srgbClr>
                </a:outerShdw>
              </a:effectLst>
              <a:latin typeface="Arial" panose="020B0604020202020204" pitchFamily="34" charset="0"/>
              <a:ea typeface="Geneva" pitchFamily="123" charset="-128"/>
            </a:endParaRPr>
          </a:p>
        </p:txBody>
      </p:sp>
      <p:sp>
        <p:nvSpPr>
          <p:cNvPr id="29" name="Rectangle 28">
            <a:extLst>
              <a:ext uri="{FF2B5EF4-FFF2-40B4-BE49-F238E27FC236}">
                <a16:creationId xmlns:a16="http://schemas.microsoft.com/office/drawing/2014/main" id="{C65EE2D9-4AAD-CDB4-5CE5-0681684AAE8E}"/>
              </a:ext>
            </a:extLst>
          </p:cNvPr>
          <p:cNvSpPr/>
          <p:nvPr/>
        </p:nvSpPr>
        <p:spPr>
          <a:xfrm>
            <a:off x="1702984" y="4099587"/>
            <a:ext cx="2449699" cy="954107"/>
          </a:xfrm>
          <a:prstGeom prst="rect">
            <a:avLst/>
          </a:prstGeom>
        </p:spPr>
        <p:txBody>
          <a:bodyPr wrap="square">
            <a:spAutoFit/>
          </a:bodyPr>
          <a:lstStyle/>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Monthly distribution</a:t>
            </a:r>
          </a:p>
          <a:p>
            <a:pPr marL="285750" indent="-285750" defTabSz="457200" eaLnBrk="0" fontAlgn="base" hangingPunct="0">
              <a:spcBef>
                <a:spcPct val="0"/>
              </a:spcBef>
              <a:spcAft>
                <a:spcPct val="0"/>
              </a:spcAft>
              <a:buFont typeface="Arial" panose="020B0604020202020204" pitchFamily="34" charset="0"/>
              <a:buChar char="•"/>
            </a:pPr>
            <a:r>
              <a:rPr lang="en-US" sz="1400" b="1" u="sng" dirty="0">
                <a:solidFill>
                  <a:srgbClr val="05549C"/>
                </a:solidFill>
                <a:ea typeface="Geneva" pitchFamily="123" charset="-128"/>
                <a:cs typeface="Arial" panose="020B0604020202020204" pitchFamily="34" charset="0"/>
              </a:rPr>
              <a:t>2,300 </a:t>
            </a:r>
            <a:r>
              <a:rPr lang="en-US" sz="1400" dirty="0">
                <a:solidFill>
                  <a:srgbClr val="05549C"/>
                </a:solidFill>
                <a:ea typeface="Geneva" pitchFamily="123" charset="-128"/>
                <a:cs typeface="Arial" panose="020B0604020202020204" pitchFamily="34" charset="0"/>
              </a:rPr>
              <a:t>subscribers</a:t>
            </a:r>
          </a:p>
          <a:p>
            <a:pPr marL="285750" indent="-285750" defTabSz="457200" eaLnBrk="0" fontAlgn="base" hangingPunct="0">
              <a:spcBef>
                <a:spcPct val="0"/>
              </a:spcBef>
              <a:spcAft>
                <a:spcPct val="0"/>
              </a:spcAft>
              <a:buFont typeface="Arial" panose="020B0604020202020204" pitchFamily="34" charset="0"/>
              <a:buChar char="•"/>
            </a:pPr>
            <a:r>
              <a:rPr lang="en-US" sz="1400" dirty="0">
                <a:solidFill>
                  <a:srgbClr val="05549C"/>
                </a:solidFill>
                <a:ea typeface="Geneva" pitchFamily="123" charset="-128"/>
                <a:cs typeface="Arial" panose="020B0604020202020204" pitchFamily="34" charset="0"/>
              </a:rPr>
              <a:t>Distributed to </a:t>
            </a:r>
            <a:r>
              <a:rPr lang="en-US" sz="1400" i="1" dirty="0">
                <a:solidFill>
                  <a:srgbClr val="05549C"/>
                </a:solidFill>
                <a:ea typeface="Calibri" panose="020F0502020204030204" pitchFamily="34" charset="0"/>
                <a:cs typeface="Times New Roman" panose="02020603050405020304" pitchFamily="18" charset="0"/>
              </a:rPr>
              <a:t>ASHRAE members in Europe</a:t>
            </a:r>
            <a:endParaRPr lang="en-US" sz="1400" i="1" dirty="0">
              <a:solidFill>
                <a:srgbClr val="05549C"/>
              </a:solidFill>
              <a:ea typeface="Geneva" pitchFamily="123" charset="-128"/>
              <a:cs typeface="Arial" panose="020B0604020202020204" pitchFamily="34" charset="0"/>
            </a:endParaRPr>
          </a:p>
        </p:txBody>
      </p:sp>
      <p:grpSp>
        <p:nvGrpSpPr>
          <p:cNvPr id="20" name="Group 19">
            <a:extLst>
              <a:ext uri="{FF2B5EF4-FFF2-40B4-BE49-F238E27FC236}">
                <a16:creationId xmlns:a16="http://schemas.microsoft.com/office/drawing/2014/main" id="{A63C3F10-2F40-49FC-E704-1B18168B111D}"/>
              </a:ext>
            </a:extLst>
          </p:cNvPr>
          <p:cNvGrpSpPr/>
          <p:nvPr/>
        </p:nvGrpSpPr>
        <p:grpSpPr>
          <a:xfrm>
            <a:off x="1180004" y="615367"/>
            <a:ext cx="11231446" cy="666256"/>
            <a:chOff x="1181431" y="772985"/>
            <a:chExt cx="11231446" cy="666256"/>
          </a:xfrm>
        </p:grpSpPr>
        <p:sp>
          <p:nvSpPr>
            <p:cNvPr id="23" name="Title 1">
              <a:extLst>
                <a:ext uri="{FF2B5EF4-FFF2-40B4-BE49-F238E27FC236}">
                  <a16:creationId xmlns:a16="http://schemas.microsoft.com/office/drawing/2014/main" id="{A1AAB906-7D20-414B-A900-C35A8DDD4BD4}"/>
                </a:ext>
              </a:extLst>
            </p:cNvPr>
            <p:cNvSpPr txBox="1">
              <a:spLocks/>
            </p:cNvSpPr>
            <p:nvPr/>
          </p:nvSpPr>
          <p:spPr>
            <a:xfrm>
              <a:off x="1181431" y="791135"/>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24" name="Title 1">
              <a:extLst>
                <a:ext uri="{FF2B5EF4-FFF2-40B4-BE49-F238E27FC236}">
                  <a16:creationId xmlns:a16="http://schemas.microsoft.com/office/drawing/2014/main" id="{6DEFD0ED-F6EC-A805-D3AD-5BE576F69FF8}"/>
                </a:ext>
              </a:extLst>
            </p:cNvPr>
            <p:cNvSpPr txBox="1">
              <a:spLocks/>
            </p:cNvSpPr>
            <p:nvPr/>
          </p:nvSpPr>
          <p:spPr>
            <a:xfrm>
              <a:off x="3810578" y="793638"/>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26" name="Title 1">
              <a:extLst>
                <a:ext uri="{FF2B5EF4-FFF2-40B4-BE49-F238E27FC236}">
                  <a16:creationId xmlns:a16="http://schemas.microsoft.com/office/drawing/2014/main" id="{102EA3C1-500B-83B8-C194-EB1D5945D5F8}"/>
                </a:ext>
              </a:extLst>
            </p:cNvPr>
            <p:cNvSpPr txBox="1">
              <a:spLocks/>
            </p:cNvSpPr>
            <p:nvPr/>
          </p:nvSpPr>
          <p:spPr>
            <a:xfrm>
              <a:off x="7085278" y="795698"/>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30" name="Title 1">
              <a:extLst>
                <a:ext uri="{FF2B5EF4-FFF2-40B4-BE49-F238E27FC236}">
                  <a16:creationId xmlns:a16="http://schemas.microsoft.com/office/drawing/2014/main" id="{050F3EF7-756A-08DF-8B6A-8242C5A6361F}"/>
                </a:ext>
              </a:extLst>
            </p:cNvPr>
            <p:cNvSpPr txBox="1">
              <a:spLocks/>
            </p:cNvSpPr>
            <p:nvPr/>
          </p:nvSpPr>
          <p:spPr>
            <a:xfrm>
              <a:off x="8812647" y="784032"/>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31" name="Title 1">
              <a:extLst>
                <a:ext uri="{FF2B5EF4-FFF2-40B4-BE49-F238E27FC236}">
                  <a16:creationId xmlns:a16="http://schemas.microsoft.com/office/drawing/2014/main" id="{314A96E9-E356-861D-3FBB-29A743140B6E}"/>
                </a:ext>
              </a:extLst>
            </p:cNvPr>
            <p:cNvSpPr txBox="1">
              <a:spLocks/>
            </p:cNvSpPr>
            <p:nvPr/>
          </p:nvSpPr>
          <p:spPr>
            <a:xfrm>
              <a:off x="10424686" y="772985"/>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lvl="0">
                <a:defRPr/>
              </a:pPr>
              <a:endParaRPr lang="en-US" sz="1600" b="1" u="sng" dirty="0">
                <a:solidFill>
                  <a:srgbClr val="8EC540"/>
                </a:solidFill>
              </a:endParaRPr>
            </a:p>
          </p:txBody>
        </p:sp>
        <p:cxnSp>
          <p:nvCxnSpPr>
            <p:cNvPr id="32" name="Straight Connector 31">
              <a:extLst>
                <a:ext uri="{FF2B5EF4-FFF2-40B4-BE49-F238E27FC236}">
                  <a16:creationId xmlns:a16="http://schemas.microsoft.com/office/drawing/2014/main" id="{8944D071-8836-6A1F-FB8B-787F03245AC1}"/>
                </a:ext>
              </a:extLst>
            </p:cNvPr>
            <p:cNvCxnSpPr/>
            <p:nvPr/>
          </p:nvCxnSpPr>
          <p:spPr>
            <a:xfrm>
              <a:off x="3747880" y="94375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D4961E-F1D9-F7B7-76B0-DF742E87FF55}"/>
                </a:ext>
              </a:extLst>
            </p:cNvPr>
            <p:cNvCxnSpPr/>
            <p:nvPr/>
          </p:nvCxnSpPr>
          <p:spPr>
            <a:xfrm>
              <a:off x="7037168" y="94375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686A22-64AF-7F38-F555-8ECAB6A86AD1}"/>
                </a:ext>
              </a:extLst>
            </p:cNvPr>
            <p:cNvCxnSpPr/>
            <p:nvPr/>
          </p:nvCxnSpPr>
          <p:spPr>
            <a:xfrm>
              <a:off x="8781456" y="950616"/>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059588-741E-3BA1-8656-5FC2225172E0}"/>
                </a:ext>
              </a:extLst>
            </p:cNvPr>
            <p:cNvCxnSpPr/>
            <p:nvPr/>
          </p:nvCxnSpPr>
          <p:spPr>
            <a:xfrm>
              <a:off x="10396426" y="94375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C1E1ED-48F0-1297-5DCF-FAE8242B2574}"/>
                </a:ext>
              </a:extLst>
            </p:cNvPr>
            <p:cNvCxnSpPr/>
            <p:nvPr/>
          </p:nvCxnSpPr>
          <p:spPr>
            <a:xfrm>
              <a:off x="1181431" y="950616"/>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46413212-9CD7-D669-8C72-8E5DDB3943BA}"/>
              </a:ext>
            </a:extLst>
          </p:cNvPr>
          <p:cNvSpPr txBox="1">
            <a:spLocks/>
          </p:cNvSpPr>
          <p:nvPr/>
        </p:nvSpPr>
        <p:spPr>
          <a:xfrm>
            <a:off x="10423258" y="604320"/>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38" name="Title 1">
            <a:extLst>
              <a:ext uri="{FF2B5EF4-FFF2-40B4-BE49-F238E27FC236}">
                <a16:creationId xmlns:a16="http://schemas.microsoft.com/office/drawing/2014/main" id="{4DE8FCDE-591B-A4D0-60A3-8732154515FB}"/>
              </a:ext>
            </a:extLst>
          </p:cNvPr>
          <p:cNvSpPr>
            <a:spLocks noGrp="1"/>
          </p:cNvSpPr>
          <p:nvPr>
            <p:ph type="title"/>
          </p:nvPr>
        </p:nvSpPr>
        <p:spPr>
          <a:xfrm>
            <a:off x="132906" y="652350"/>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40" name="TextBox 39">
            <a:extLst>
              <a:ext uri="{FF2B5EF4-FFF2-40B4-BE49-F238E27FC236}">
                <a16:creationId xmlns:a16="http://schemas.microsoft.com/office/drawing/2014/main" id="{7ECFFD24-F0C4-A301-0308-E866A3142D56}"/>
              </a:ext>
            </a:extLst>
          </p:cNvPr>
          <p:cNvSpPr txBox="1"/>
          <p:nvPr/>
        </p:nvSpPr>
        <p:spPr>
          <a:xfrm>
            <a:off x="128591" y="141977"/>
            <a:ext cx="7609395" cy="584775"/>
          </a:xfrm>
          <a:prstGeom prst="rect">
            <a:avLst/>
          </a:prstGeom>
          <a:noFill/>
        </p:spPr>
        <p:txBody>
          <a:bodyPr wrap="square" rtlCol="0">
            <a:spAutoFit/>
          </a:bodyPr>
          <a:lstStyle/>
          <a:p>
            <a:r>
              <a:rPr lang="en-US" sz="3200" b="1" dirty="0">
                <a:solidFill>
                  <a:schemeClr val="bg1"/>
                </a:solidFill>
                <a:latin typeface="Abadi ExtraLight" panose="020B0204020104020204" pitchFamily="34" charset="0"/>
              </a:rPr>
              <a:t>ashrae.org</a:t>
            </a:r>
            <a:r>
              <a:rPr lang="en-US" sz="3200" b="1" dirty="0">
                <a:solidFill>
                  <a:schemeClr val="bg1"/>
                </a:solidFill>
                <a:latin typeface="Akzidenz Grotesk BE Medium" panose="02000803030000020004" pitchFamily="50" charset="0"/>
              </a:rPr>
              <a:t>/Newsletters</a:t>
            </a:r>
            <a:endParaRPr lang="en-US" b="1" dirty="0">
              <a:solidFill>
                <a:schemeClr val="bg1"/>
              </a:solidFill>
              <a:latin typeface="Akzidenz Grotesk BE Medium" panose="02000803030000020004" pitchFamily="50" charset="0"/>
            </a:endParaRPr>
          </a:p>
        </p:txBody>
      </p:sp>
      <p:sp>
        <p:nvSpPr>
          <p:cNvPr id="2" name="TextBox 1">
            <a:extLst>
              <a:ext uri="{FF2B5EF4-FFF2-40B4-BE49-F238E27FC236}">
                <a16:creationId xmlns:a16="http://schemas.microsoft.com/office/drawing/2014/main" id="{355D5622-24A8-A413-ACCE-BEE922A8AAAA}"/>
              </a:ext>
            </a:extLst>
          </p:cNvPr>
          <p:cNvSpPr txBox="1"/>
          <p:nvPr/>
        </p:nvSpPr>
        <p:spPr>
          <a:xfrm>
            <a:off x="2019830" y="6248627"/>
            <a:ext cx="8152339" cy="369332"/>
          </a:xfrm>
          <a:prstGeom prst="rect">
            <a:avLst/>
          </a:prstGeom>
          <a:noFill/>
        </p:spPr>
        <p:txBody>
          <a:bodyPr wrap="square" rtlCol="0">
            <a:spAutoFit/>
          </a:bodyPr>
          <a:lstStyle/>
          <a:p>
            <a:r>
              <a:rPr lang="en-US" b="1" dirty="0"/>
              <a:t>Contact </a:t>
            </a:r>
            <a:r>
              <a:rPr lang="en-US" b="1" dirty="0">
                <a:hlinkClick r:id="rId12"/>
              </a:rPr>
              <a:t>marketing@ashrae.org</a:t>
            </a:r>
            <a:r>
              <a:rPr lang="en-US" b="1" dirty="0"/>
              <a:t> to be added to any newsletter at any time!</a:t>
            </a:r>
          </a:p>
        </p:txBody>
      </p:sp>
    </p:spTree>
    <p:extLst>
      <p:ext uri="{BB962C8B-B14F-4D97-AF65-F5344CB8AC3E}">
        <p14:creationId xmlns:p14="http://schemas.microsoft.com/office/powerpoint/2010/main" val="40523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6E6D6-E53C-42EF-5C5C-353949E9E69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737748B-BE3C-12D3-C8E3-0D8D530F537E}"/>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Bold" panose="02000503050000020004" pitchFamily="50" charset="0"/>
              </a:rPr>
              <a:t>ABOUT</a:t>
            </a:r>
          </a:p>
        </p:txBody>
      </p:sp>
      <p:sp>
        <p:nvSpPr>
          <p:cNvPr id="5" name="Title 1">
            <a:extLst>
              <a:ext uri="{FF2B5EF4-FFF2-40B4-BE49-F238E27FC236}">
                <a16:creationId xmlns:a16="http://schemas.microsoft.com/office/drawing/2014/main" id="{D0E504C4-597D-035A-6850-D335F40CC6A1}"/>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395F89EE-A6F6-E116-F5E1-1544356D1B76}"/>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1F61E2FF-8805-CC5C-BF29-56666C1FE953}"/>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6E3C6E0A-1F0A-33F2-E105-8B7A1F5CC565}"/>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9" name="Title 1">
            <a:extLst>
              <a:ext uri="{FF2B5EF4-FFF2-40B4-BE49-F238E27FC236}">
                <a16:creationId xmlns:a16="http://schemas.microsoft.com/office/drawing/2014/main" id="{FA53972C-1535-39B9-32CB-1721046EB896}"/>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BB8988B6-E693-D96F-021B-FD73584FDE3F}"/>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B9176F-C383-E263-1BA7-1C180AE7FBB0}"/>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32FB07-9778-F243-3472-9301EC96B6AE}"/>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42E0CD-E19A-909A-AF2D-D6FA0A2B13F0}"/>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ACE4E5-344B-AB97-13F9-C88C35081F57}"/>
              </a:ext>
            </a:extLst>
          </p:cNvPr>
          <p:cNvCxnSpPr/>
          <p:nvPr/>
        </p:nvCxnSpPr>
        <p:spPr>
          <a:xfrm>
            <a:off x="1127582"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8F519BC-7AA5-236D-634B-8FAE09092D88}"/>
              </a:ext>
            </a:extLst>
          </p:cNvPr>
          <p:cNvSpPr txBox="1"/>
          <p:nvPr/>
        </p:nvSpPr>
        <p:spPr>
          <a:xfrm>
            <a:off x="128591" y="141977"/>
            <a:ext cx="44494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kzidenz Grotesk BE Light" panose="02000506040000020003" pitchFamily="50" charset="0"/>
              </a:rPr>
              <a:t>ashrae.org</a:t>
            </a:r>
            <a:r>
              <a:rPr lang="en-US" sz="3200" b="1" dirty="0">
                <a:solidFill>
                  <a:prstClr val="white"/>
                </a:solidFill>
                <a:latin typeface="Akzidenz Grotesk BE Medium" panose="02000803030000020004" pitchFamily="50" charset="0"/>
              </a:rPr>
              <a:t>/GovAffairs</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grpSp>
        <p:nvGrpSpPr>
          <p:cNvPr id="25" name="Group 24">
            <a:extLst>
              <a:ext uri="{FF2B5EF4-FFF2-40B4-BE49-F238E27FC236}">
                <a16:creationId xmlns:a16="http://schemas.microsoft.com/office/drawing/2014/main" id="{13976BB2-3B9E-CF5F-69C6-51ACBB42326B}"/>
              </a:ext>
            </a:extLst>
          </p:cNvPr>
          <p:cNvGrpSpPr/>
          <p:nvPr/>
        </p:nvGrpSpPr>
        <p:grpSpPr>
          <a:xfrm>
            <a:off x="8976643" y="2754498"/>
            <a:ext cx="3248088" cy="3852358"/>
            <a:chOff x="8985955" y="2862170"/>
            <a:chExt cx="3248088" cy="3852358"/>
          </a:xfrm>
        </p:grpSpPr>
        <p:pic>
          <p:nvPicPr>
            <p:cNvPr id="23" name="Picture 22">
              <a:extLst>
                <a:ext uri="{FF2B5EF4-FFF2-40B4-BE49-F238E27FC236}">
                  <a16:creationId xmlns:a16="http://schemas.microsoft.com/office/drawing/2014/main" id="{2BB1E430-B12C-DB94-C307-815CFB5C5F1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75026" y="2862170"/>
              <a:ext cx="1834444" cy="2751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FD8293DC-362D-9958-E88B-D99126E115E1}"/>
                </a:ext>
              </a:extLst>
            </p:cNvPr>
            <p:cNvSpPr txBox="1"/>
            <p:nvPr/>
          </p:nvSpPr>
          <p:spPr>
            <a:xfrm>
              <a:off x="8985955" y="5698865"/>
              <a:ext cx="3248088"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Julia Mumford</a:t>
              </a:r>
            </a:p>
            <a:p>
              <a:pPr algn="ctr"/>
              <a:r>
                <a:rPr lang="en-US" sz="2000" b="1" dirty="0">
                  <a:solidFill>
                    <a:srgbClr val="06559D"/>
                  </a:solidFill>
                  <a:latin typeface="Akzidenz Grotesk BE Cn" panose="02000506040000020004" pitchFamily="50" charset="0"/>
                </a:rPr>
                <a:t>jmumford@ashrae.org</a:t>
              </a:r>
            </a:p>
          </p:txBody>
        </p:sp>
      </p:grpSp>
      <p:sp>
        <p:nvSpPr>
          <p:cNvPr id="28" name="TextBox 27">
            <a:extLst>
              <a:ext uri="{FF2B5EF4-FFF2-40B4-BE49-F238E27FC236}">
                <a16:creationId xmlns:a16="http://schemas.microsoft.com/office/drawing/2014/main" id="{4838F437-CF67-69C1-B39C-9FBD51DF7607}"/>
              </a:ext>
            </a:extLst>
          </p:cNvPr>
          <p:cNvSpPr txBox="1"/>
          <p:nvPr/>
        </p:nvSpPr>
        <p:spPr>
          <a:xfrm>
            <a:off x="8976643" y="1284224"/>
            <a:ext cx="3248088" cy="1569660"/>
          </a:xfrm>
          <a:prstGeom prst="rect">
            <a:avLst/>
          </a:prstGeom>
          <a:noFill/>
        </p:spPr>
        <p:txBody>
          <a:bodyPr wrap="square" rtlCol="0">
            <a:spAutoFit/>
          </a:bodyPr>
          <a:lstStyle/>
          <a:p>
            <a:r>
              <a:rPr lang="en-US" sz="2400" b="1" dirty="0">
                <a:solidFill>
                  <a:srgbClr val="06559D"/>
                </a:solidFill>
              </a:rPr>
              <a:t>Visit </a:t>
            </a:r>
            <a:r>
              <a:rPr lang="en-US" sz="2400" b="1" u="sng" dirty="0">
                <a:solidFill>
                  <a:srgbClr val="0099CC"/>
                </a:solidFill>
              </a:rPr>
              <a:t>ashraerp.com </a:t>
            </a:r>
            <a:r>
              <a:rPr lang="en-US" sz="2400" b="1" dirty="0">
                <a:solidFill>
                  <a:srgbClr val="06559D"/>
                </a:solidFill>
              </a:rPr>
              <a:t>to find resources, instruction videos, reports, tips and more.</a:t>
            </a:r>
          </a:p>
        </p:txBody>
      </p:sp>
      <p:cxnSp>
        <p:nvCxnSpPr>
          <p:cNvPr id="3" name="Straight Connector 2">
            <a:extLst>
              <a:ext uri="{FF2B5EF4-FFF2-40B4-BE49-F238E27FC236}">
                <a16:creationId xmlns:a16="http://schemas.microsoft.com/office/drawing/2014/main" id="{18EA9C25-6752-33A6-C375-BE0B8714638D}"/>
              </a:ext>
            </a:extLst>
          </p:cNvPr>
          <p:cNvCxnSpPr/>
          <p:nvPr/>
        </p:nvCxnSpPr>
        <p:spPr>
          <a:xfrm>
            <a:off x="5554668" y="1411111"/>
            <a:ext cx="0" cy="5092432"/>
          </a:xfrm>
          <a:prstGeom prst="line">
            <a:avLst/>
          </a:prstGeom>
          <a:ln w="38100">
            <a:solidFill>
              <a:srgbClr val="06559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71F3C4-73AE-F319-41F0-AD4E851968F6}"/>
              </a:ext>
            </a:extLst>
          </p:cNvPr>
          <p:cNvSpPr txBox="1"/>
          <p:nvPr/>
        </p:nvSpPr>
        <p:spPr>
          <a:xfrm>
            <a:off x="7158925" y="95603"/>
            <a:ext cx="36354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kzidenz Grotesk BE Light" panose="02000506040000020003" pitchFamily="50" charset="0"/>
              </a:rPr>
              <a:t>ashraeRP.com</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sp>
        <p:nvSpPr>
          <p:cNvPr id="2" name="Plus Sign 1">
            <a:extLst>
              <a:ext uri="{FF2B5EF4-FFF2-40B4-BE49-F238E27FC236}">
                <a16:creationId xmlns:a16="http://schemas.microsoft.com/office/drawing/2014/main" id="{EF6C0458-2AB3-0094-8EB5-3CC1DF65A954}"/>
              </a:ext>
            </a:extLst>
          </p:cNvPr>
          <p:cNvSpPr/>
          <p:nvPr/>
        </p:nvSpPr>
        <p:spPr>
          <a:xfrm>
            <a:off x="5377230" y="166334"/>
            <a:ext cx="491246" cy="443311"/>
          </a:xfrm>
          <a:prstGeom prst="mathPlus">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F61B1FF-A33C-8996-88DC-EAEBF17E94B5}"/>
              </a:ext>
            </a:extLst>
          </p:cNvPr>
          <p:cNvPicPr>
            <a:picLocks noChangeAspect="1"/>
          </p:cNvPicPr>
          <p:nvPr/>
        </p:nvPicPr>
        <p:blipFill>
          <a:blip r:embed="rId4"/>
          <a:srcRect l="3170" t="52741"/>
          <a:stretch>
            <a:fillRect/>
          </a:stretch>
        </p:blipFill>
        <p:spPr>
          <a:xfrm>
            <a:off x="212357" y="4306370"/>
            <a:ext cx="2312149" cy="2163191"/>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608CF8D7-EEE2-A011-AF68-4DA799E64341}"/>
              </a:ext>
            </a:extLst>
          </p:cNvPr>
          <p:cNvSpPr txBox="1"/>
          <p:nvPr/>
        </p:nvSpPr>
        <p:spPr>
          <a:xfrm>
            <a:off x="254624" y="2392210"/>
            <a:ext cx="2730669" cy="1631216"/>
          </a:xfrm>
          <a:prstGeom prst="rect">
            <a:avLst/>
          </a:prstGeom>
          <a:noFill/>
        </p:spPr>
        <p:txBody>
          <a:bodyPr wrap="square" rtlCol="0">
            <a:spAutoFit/>
          </a:bodyPr>
          <a:lstStyle/>
          <a:p>
            <a:r>
              <a:rPr lang="en-US" sz="2000" dirty="0"/>
              <a:t>Get planning tools, presentations, fact sheets, and many more resources to help with your event.</a:t>
            </a:r>
          </a:p>
        </p:txBody>
      </p:sp>
      <p:sp>
        <p:nvSpPr>
          <p:cNvPr id="19" name="TextBox 18">
            <a:extLst>
              <a:ext uri="{FF2B5EF4-FFF2-40B4-BE49-F238E27FC236}">
                <a16:creationId xmlns:a16="http://schemas.microsoft.com/office/drawing/2014/main" id="{D880617A-D7C0-3DF4-25D2-5D9460F784CA}"/>
              </a:ext>
            </a:extLst>
          </p:cNvPr>
          <p:cNvSpPr txBox="1"/>
          <p:nvPr/>
        </p:nvSpPr>
        <p:spPr>
          <a:xfrm>
            <a:off x="2524505" y="5453898"/>
            <a:ext cx="2989941"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Jacob Karson</a:t>
            </a:r>
          </a:p>
          <a:p>
            <a:pPr algn="ctr"/>
            <a:r>
              <a:rPr lang="en-US" sz="2000" b="1" dirty="0">
                <a:solidFill>
                  <a:srgbClr val="06559D"/>
                </a:solidFill>
                <a:latin typeface="Akzidenz Grotesk BE Cn" panose="02000506040000020004" pitchFamily="50" charset="0"/>
              </a:rPr>
              <a:t>jkarson@ashrae.org</a:t>
            </a:r>
          </a:p>
        </p:txBody>
      </p:sp>
      <p:sp>
        <p:nvSpPr>
          <p:cNvPr id="26" name="TextBox 25">
            <a:extLst>
              <a:ext uri="{FF2B5EF4-FFF2-40B4-BE49-F238E27FC236}">
                <a16:creationId xmlns:a16="http://schemas.microsoft.com/office/drawing/2014/main" id="{63086E00-83EF-3D73-6B3C-961C23EC7847}"/>
              </a:ext>
            </a:extLst>
          </p:cNvPr>
          <p:cNvSpPr txBox="1"/>
          <p:nvPr/>
        </p:nvSpPr>
        <p:spPr>
          <a:xfrm>
            <a:off x="274451" y="1489518"/>
            <a:ext cx="4428735" cy="830997"/>
          </a:xfrm>
          <a:prstGeom prst="rect">
            <a:avLst/>
          </a:prstGeom>
          <a:noFill/>
        </p:spPr>
        <p:txBody>
          <a:bodyPr wrap="square">
            <a:spAutoFit/>
          </a:bodyPr>
          <a:lstStyle/>
          <a:p>
            <a:r>
              <a:rPr lang="en-US" sz="2400" b="1" dirty="0">
                <a:solidFill>
                  <a:srgbClr val="06559D"/>
                </a:solidFill>
              </a:rPr>
              <a:t>Planning a Day on the Hill or other Government Affairs event? </a:t>
            </a:r>
          </a:p>
        </p:txBody>
      </p:sp>
      <p:pic>
        <p:nvPicPr>
          <p:cNvPr id="18" name="Picture 17">
            <a:extLst>
              <a:ext uri="{FF2B5EF4-FFF2-40B4-BE49-F238E27FC236}">
                <a16:creationId xmlns:a16="http://schemas.microsoft.com/office/drawing/2014/main" id="{C3231C43-5409-4409-C78D-EC27A2B275D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55846" y="2754498"/>
            <a:ext cx="1984969" cy="264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5075F007-F4C1-3712-2D92-ACFEF46D5E2C}"/>
              </a:ext>
            </a:extLst>
          </p:cNvPr>
          <p:cNvSpPr txBox="1"/>
          <p:nvPr/>
        </p:nvSpPr>
        <p:spPr>
          <a:xfrm>
            <a:off x="5695641" y="1533699"/>
            <a:ext cx="3111765" cy="4247317"/>
          </a:xfrm>
          <a:prstGeom prst="rect">
            <a:avLst/>
          </a:prstGeom>
          <a:noFill/>
        </p:spPr>
        <p:txBody>
          <a:bodyPr wrap="square" rtlCol="0">
            <a:spAutoFit/>
          </a:bodyPr>
          <a:lstStyle/>
          <a:p>
            <a:r>
              <a:rPr lang="en-US" sz="2000" b="1" dirty="0"/>
              <a:t>RP = Research Promotion </a:t>
            </a:r>
          </a:p>
          <a:p>
            <a:endParaRPr lang="en-US" dirty="0"/>
          </a:p>
          <a:p>
            <a:pPr marL="342900" indent="-342900">
              <a:buFont typeface="Arial" panose="020B0604020202020204" pitchFamily="34" charset="0"/>
              <a:buChar char="•"/>
            </a:pPr>
            <a:r>
              <a:rPr lang="en-US" sz="2000" dirty="0"/>
              <a:t>ASHRAE’s annual fundraising campaign</a:t>
            </a:r>
          </a:p>
          <a:p>
            <a:pPr marL="342900" indent="-342900">
              <a:buFont typeface="Arial" panose="020B0604020202020204" pitchFamily="34" charset="0"/>
              <a:buChar char="•"/>
            </a:pPr>
            <a:r>
              <a:rPr lang="en-US" sz="2000" dirty="0"/>
              <a:t>2026 goal: $2.72 Million</a:t>
            </a:r>
          </a:p>
          <a:p>
            <a:pPr marL="342900" indent="-342900">
              <a:buFont typeface="Arial" panose="020B0604020202020204" pitchFamily="34" charset="0"/>
              <a:buChar char="•"/>
            </a:pPr>
            <a:r>
              <a:rPr lang="en-US" sz="2000" dirty="0"/>
              <a:t>Campaign ends June 30</a:t>
            </a:r>
          </a:p>
          <a:p>
            <a:r>
              <a:rPr lang="en-US" sz="2000" dirty="0"/>
              <a:t> </a:t>
            </a:r>
          </a:p>
          <a:p>
            <a:r>
              <a:rPr lang="en-US" sz="2000" dirty="0"/>
              <a:t>Attend your CRC RP Training!</a:t>
            </a:r>
          </a:p>
          <a:p>
            <a:r>
              <a:rPr lang="en-US" dirty="0"/>
              <a:t> </a:t>
            </a:r>
          </a:p>
          <a:p>
            <a:r>
              <a:rPr lang="en-US" sz="2000" b="1" dirty="0"/>
              <a:t>Make a gift now</a:t>
            </a:r>
          </a:p>
          <a:p>
            <a:endParaRPr lang="en-US" dirty="0"/>
          </a:p>
          <a:p>
            <a:r>
              <a:rPr lang="en-US" dirty="0"/>
              <a:t> </a:t>
            </a:r>
          </a:p>
          <a:p>
            <a:endParaRPr lang="en-US" dirty="0"/>
          </a:p>
        </p:txBody>
      </p:sp>
      <p:pic>
        <p:nvPicPr>
          <p:cNvPr id="27" name="Picture 26">
            <a:extLst>
              <a:ext uri="{FF2B5EF4-FFF2-40B4-BE49-F238E27FC236}">
                <a16:creationId xmlns:a16="http://schemas.microsoft.com/office/drawing/2014/main" id="{B6E4C8F2-5CE6-E796-9257-FBDAC787F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851" y="4854011"/>
            <a:ext cx="1771897" cy="1752845"/>
          </a:xfrm>
          <a:prstGeom prst="rect">
            <a:avLst/>
          </a:prstGeom>
        </p:spPr>
      </p:pic>
    </p:spTree>
    <p:extLst>
      <p:ext uri="{BB962C8B-B14F-4D97-AF65-F5344CB8AC3E}">
        <p14:creationId xmlns:p14="http://schemas.microsoft.com/office/powerpoint/2010/main" val="277238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7EC0-E300-267E-774B-2486C4C403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5B974D5-4230-0831-40DD-0223EE6AD46F}"/>
              </a:ext>
            </a:extLst>
          </p:cNvPr>
          <p:cNvSpPr>
            <a:spLocks noGrp="1"/>
          </p:cNvSpPr>
          <p:nvPr>
            <p:ph type="title"/>
          </p:nvPr>
        </p:nvSpPr>
        <p:spPr>
          <a:xfrm>
            <a:off x="306873" y="647378"/>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DC0845A7-96E9-EA73-8672-7422DA572512}"/>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u="sng" dirty="0">
                <a:solidFill>
                  <a:srgbClr val="92D050"/>
                </a:solidFill>
                <a:latin typeface="Akzidenz Grotesk BE Light" panose="02000506040000020003" pitchFamily="50" charset="0"/>
              </a:rPr>
              <a:t>TECHNICAL RESOURCES</a:t>
            </a:r>
          </a:p>
        </p:txBody>
      </p:sp>
      <p:sp>
        <p:nvSpPr>
          <p:cNvPr id="6" name="Title 1">
            <a:extLst>
              <a:ext uri="{FF2B5EF4-FFF2-40B4-BE49-F238E27FC236}">
                <a16:creationId xmlns:a16="http://schemas.microsoft.com/office/drawing/2014/main" id="{1AB5E343-C887-3E3B-93E7-C9AA322A3B22}"/>
              </a:ext>
            </a:extLst>
          </p:cNvPr>
          <p:cNvSpPr txBox="1">
            <a:spLocks/>
          </p:cNvSpPr>
          <p:nvPr/>
        </p:nvSpPr>
        <p:spPr>
          <a:xfrm>
            <a:off x="3790069"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t>PROFESSIONAL DEVELOPMENT</a:t>
            </a:r>
          </a:p>
        </p:txBody>
      </p:sp>
      <p:sp>
        <p:nvSpPr>
          <p:cNvPr id="7" name="Title 1">
            <a:extLst>
              <a:ext uri="{FF2B5EF4-FFF2-40B4-BE49-F238E27FC236}">
                <a16:creationId xmlns:a16="http://schemas.microsoft.com/office/drawing/2014/main" id="{26591CE6-1A78-A70B-C2E5-DDC4998C3D01}"/>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CONFERENCES</a:t>
            </a:r>
          </a:p>
        </p:txBody>
      </p:sp>
      <p:sp>
        <p:nvSpPr>
          <p:cNvPr id="8" name="Title 1">
            <a:extLst>
              <a:ext uri="{FF2B5EF4-FFF2-40B4-BE49-F238E27FC236}">
                <a16:creationId xmlns:a16="http://schemas.microsoft.com/office/drawing/2014/main" id="{58D77C69-907C-2A84-30EE-0731C17D0F44}"/>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COMMUNITIES</a:t>
            </a:r>
            <a:endParaRPr lang="en-US" sz="1800" dirty="0">
              <a:latin typeface="Akzidenz Grotesk BE Light" panose="02000506040000020003" pitchFamily="50" charset="0"/>
            </a:endParaRPr>
          </a:p>
        </p:txBody>
      </p:sp>
      <p:sp>
        <p:nvSpPr>
          <p:cNvPr id="9" name="Title 1">
            <a:extLst>
              <a:ext uri="{FF2B5EF4-FFF2-40B4-BE49-F238E27FC236}">
                <a16:creationId xmlns:a16="http://schemas.microsoft.com/office/drawing/2014/main" id="{3FFBC41F-E57A-4F6A-C40D-5D167EE78E7D}"/>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MEMBERSHIP</a:t>
            </a:r>
            <a:endParaRPr lang="en-US" sz="1800" dirty="0">
              <a:latin typeface="Akzidenz Grotesk BE Light" panose="02000506040000020003" pitchFamily="50" charset="0"/>
            </a:endParaRPr>
          </a:p>
        </p:txBody>
      </p:sp>
      <p:cxnSp>
        <p:nvCxnSpPr>
          <p:cNvPr id="11" name="Straight Connector 10">
            <a:extLst>
              <a:ext uri="{FF2B5EF4-FFF2-40B4-BE49-F238E27FC236}">
                <a16:creationId xmlns:a16="http://schemas.microsoft.com/office/drawing/2014/main" id="{386CC2C3-A7E1-6789-58A3-BCA3FD7930CB}"/>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D2DE7F-6BB8-F797-2BC9-4EDD40DE7629}"/>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D78F18-30BB-7EFF-A1DF-33F6804E8E73}"/>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DF9380-5ACB-84C2-261D-FCB5ACE283DB}"/>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EFCD70-1199-DAF0-BAD7-5AFC7B8B7313}"/>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DB7B25E-D622-7C30-898E-68885ECAF829}"/>
              </a:ext>
            </a:extLst>
          </p:cNvPr>
          <p:cNvSpPr txBox="1"/>
          <p:nvPr/>
        </p:nvSpPr>
        <p:spPr>
          <a:xfrm>
            <a:off x="128591" y="141977"/>
            <a:ext cx="7609395" cy="584775"/>
          </a:xfrm>
          <a:prstGeom prst="rect">
            <a:avLst/>
          </a:prstGeom>
          <a:noFill/>
        </p:spPr>
        <p:txBody>
          <a:bodyPr wrap="square" rtlCol="0">
            <a:spAutoFit/>
          </a:bodyPr>
          <a:lstStyle/>
          <a:p>
            <a:r>
              <a:rPr lang="en-US" sz="3200" dirty="0">
                <a:solidFill>
                  <a:schemeClr val="bg1"/>
                </a:solidFill>
                <a:latin typeface="Abadi ExtraLight" panose="020F0502020204030204" pitchFamily="34" charset="0"/>
              </a:rPr>
              <a:t>ashrae.org</a:t>
            </a:r>
            <a:r>
              <a:rPr lang="en-US" sz="3200" b="1" dirty="0">
                <a:solidFill>
                  <a:schemeClr val="bg1"/>
                </a:solidFill>
                <a:latin typeface="Akzidenz Grotesk BE Medium" panose="02000803030000020004" pitchFamily="50" charset="0"/>
              </a:rPr>
              <a:t>/Technical Resources</a:t>
            </a:r>
            <a:endParaRPr lang="en-US" b="1" dirty="0">
              <a:solidFill>
                <a:schemeClr val="bg1"/>
              </a:solidFill>
              <a:latin typeface="Akzidenz Grotesk BE Medium" panose="02000803030000020004" pitchFamily="50" charset="0"/>
            </a:endParaRPr>
          </a:p>
        </p:txBody>
      </p:sp>
      <p:sp>
        <p:nvSpPr>
          <p:cNvPr id="2" name="TextBox 1">
            <a:extLst>
              <a:ext uri="{FF2B5EF4-FFF2-40B4-BE49-F238E27FC236}">
                <a16:creationId xmlns:a16="http://schemas.microsoft.com/office/drawing/2014/main" id="{52C51A77-AC12-D7C6-93A3-15CC1E31BCD6}"/>
              </a:ext>
            </a:extLst>
          </p:cNvPr>
          <p:cNvSpPr txBox="1"/>
          <p:nvPr/>
        </p:nvSpPr>
        <p:spPr>
          <a:xfrm>
            <a:off x="675552" y="1533281"/>
            <a:ext cx="5234603" cy="4524315"/>
          </a:xfrm>
          <a:prstGeom prst="rect">
            <a:avLst/>
          </a:prstGeom>
          <a:noFill/>
        </p:spPr>
        <p:txBody>
          <a:bodyPr wrap="square" rtlCol="0">
            <a:spAutoFit/>
          </a:bodyPr>
          <a:lstStyle/>
          <a:p>
            <a:r>
              <a:rPr lang="en-US" sz="2400" b="1" dirty="0">
                <a:solidFill>
                  <a:srgbClr val="06559D"/>
                </a:solidFill>
              </a:rPr>
              <a:t>Visit the ASHRAE Bookstore for Standards, Design Guides, Software, and much more.</a:t>
            </a:r>
          </a:p>
          <a:p>
            <a:br>
              <a:rPr lang="en-US" sz="2400" b="1" dirty="0"/>
            </a:br>
            <a:r>
              <a:rPr lang="en-US" sz="2400" dirty="0"/>
              <a:t>ASHRAE Members get </a:t>
            </a:r>
            <a:r>
              <a:rPr lang="en-US" sz="2400" b="1" dirty="0">
                <a:solidFill>
                  <a:srgbClr val="C00000"/>
                </a:solidFill>
              </a:rPr>
              <a:t>25% off</a:t>
            </a:r>
            <a:r>
              <a:rPr lang="en-US" sz="2400" dirty="0"/>
              <a:t> the list price on purchases in the ASHRAE Bookstore. </a:t>
            </a:r>
          </a:p>
          <a:p>
            <a:endParaRPr lang="en-US" sz="2400" dirty="0"/>
          </a:p>
          <a:p>
            <a:pPr algn="ctr"/>
            <a:r>
              <a:rPr lang="en-US" sz="2400" dirty="0">
                <a:highlight>
                  <a:srgbClr val="FFFF00"/>
                </a:highlight>
              </a:rPr>
              <a:t>Chapters can get an </a:t>
            </a:r>
            <a:r>
              <a:rPr lang="en-US" sz="2400" b="1" i="1" u="sng" dirty="0">
                <a:highlight>
                  <a:srgbClr val="FFFF00"/>
                </a:highlight>
              </a:rPr>
              <a:t>additional</a:t>
            </a:r>
            <a:r>
              <a:rPr lang="en-US" sz="2400" dirty="0">
                <a:highlight>
                  <a:srgbClr val="FFFF00"/>
                </a:highlight>
              </a:rPr>
              <a:t> 25% discount off list price on purchases of 10 or more of one title.</a:t>
            </a:r>
            <a:br>
              <a:rPr lang="en-US" sz="2400" dirty="0"/>
            </a:br>
            <a:endParaRPr lang="en-US" sz="2400" dirty="0"/>
          </a:p>
        </p:txBody>
      </p:sp>
      <p:sp>
        <p:nvSpPr>
          <p:cNvPr id="16" name="TextBox 15">
            <a:extLst>
              <a:ext uri="{FF2B5EF4-FFF2-40B4-BE49-F238E27FC236}">
                <a16:creationId xmlns:a16="http://schemas.microsoft.com/office/drawing/2014/main" id="{A6F926AB-B89E-8830-2D64-EC3A17A6CE22}"/>
              </a:ext>
            </a:extLst>
          </p:cNvPr>
          <p:cNvSpPr txBox="1"/>
          <p:nvPr/>
        </p:nvSpPr>
        <p:spPr>
          <a:xfrm>
            <a:off x="5910155" y="1533281"/>
            <a:ext cx="6053945" cy="2677656"/>
          </a:xfrm>
          <a:prstGeom prst="rect">
            <a:avLst/>
          </a:prstGeom>
          <a:noFill/>
        </p:spPr>
        <p:txBody>
          <a:bodyPr wrap="square" rtlCol="0">
            <a:spAutoFit/>
          </a:bodyPr>
          <a:lstStyle/>
          <a:p>
            <a:r>
              <a:rPr lang="en-US" sz="2400" b="1" dirty="0">
                <a:solidFill>
                  <a:srgbClr val="06559D"/>
                </a:solidFill>
              </a:rPr>
              <a:t>Go to the ASHRAE Technology Portal for Members’ </a:t>
            </a:r>
            <a:r>
              <a:rPr lang="en-US" sz="2400" b="1" i="1" u="sng" dirty="0">
                <a:solidFill>
                  <a:srgbClr val="06559D"/>
                </a:solidFill>
              </a:rPr>
              <a:t>free</a:t>
            </a:r>
            <a:r>
              <a:rPr lang="en-US" sz="2400" b="1" dirty="0">
                <a:solidFill>
                  <a:srgbClr val="06559D"/>
                </a:solidFill>
              </a:rPr>
              <a:t> access to </a:t>
            </a:r>
            <a:r>
              <a:rPr lang="en-US" sz="2400" b="1" dirty="0">
                <a:solidFill>
                  <a:srgbClr val="05549C"/>
                </a:solidFill>
              </a:rPr>
              <a:t>ASHRAE Journal articles and research reports, with subscription access to conference papers plus your selected annual Member benefits.</a:t>
            </a:r>
          </a:p>
          <a:p>
            <a:endParaRPr lang="en-US" sz="2400" dirty="0">
              <a:solidFill>
                <a:srgbClr val="05549C"/>
              </a:solidFill>
            </a:endParaRPr>
          </a:p>
          <a:p>
            <a:endParaRPr lang="en-US" sz="2400" b="1" u="sng" dirty="0">
              <a:hlinkClick r:id="rId3"/>
            </a:endParaRPr>
          </a:p>
        </p:txBody>
      </p:sp>
      <p:sp>
        <p:nvSpPr>
          <p:cNvPr id="17" name="TextBox 16">
            <a:extLst>
              <a:ext uri="{FF2B5EF4-FFF2-40B4-BE49-F238E27FC236}">
                <a16:creationId xmlns:a16="http://schemas.microsoft.com/office/drawing/2014/main" id="{598EFAA4-FE48-28EA-12B4-2BA86FB1D066}"/>
              </a:ext>
            </a:extLst>
          </p:cNvPr>
          <p:cNvSpPr txBox="1"/>
          <p:nvPr/>
        </p:nvSpPr>
        <p:spPr>
          <a:xfrm>
            <a:off x="684091" y="5797993"/>
            <a:ext cx="7853622" cy="369332"/>
          </a:xfrm>
          <a:prstGeom prst="rect">
            <a:avLst/>
          </a:prstGeom>
          <a:noFill/>
        </p:spPr>
        <p:txBody>
          <a:bodyPr wrap="square">
            <a:spAutoFit/>
          </a:bodyPr>
          <a:lstStyle/>
          <a:p>
            <a:r>
              <a:rPr lang="en-US" b="1" dirty="0"/>
              <a:t>Contact </a:t>
            </a:r>
            <a:r>
              <a:rPr lang="en-US" b="1" dirty="0">
                <a:hlinkClick r:id="rId4"/>
              </a:rPr>
              <a:t>specialsales@ashrae.org</a:t>
            </a:r>
            <a:r>
              <a:rPr lang="en-US" b="1" dirty="0"/>
              <a:t> for Chapter orders!</a:t>
            </a:r>
          </a:p>
        </p:txBody>
      </p:sp>
      <p:sp>
        <p:nvSpPr>
          <p:cNvPr id="18" name="TextBox 17">
            <a:extLst>
              <a:ext uri="{FF2B5EF4-FFF2-40B4-BE49-F238E27FC236}">
                <a16:creationId xmlns:a16="http://schemas.microsoft.com/office/drawing/2014/main" id="{442E578C-3E7B-B598-C326-BCBA9B1E73CC}"/>
              </a:ext>
            </a:extLst>
          </p:cNvPr>
          <p:cNvSpPr txBox="1"/>
          <p:nvPr/>
        </p:nvSpPr>
        <p:spPr>
          <a:xfrm>
            <a:off x="6096000" y="5736510"/>
            <a:ext cx="7853622" cy="369332"/>
          </a:xfrm>
          <a:prstGeom prst="rect">
            <a:avLst/>
          </a:prstGeom>
          <a:noFill/>
        </p:spPr>
        <p:txBody>
          <a:bodyPr wrap="square">
            <a:spAutoFit/>
          </a:bodyPr>
          <a:lstStyle/>
          <a:p>
            <a:r>
              <a:rPr lang="en-US" b="1" dirty="0">
                <a:hlinkClick r:id="rId5"/>
              </a:rPr>
              <a:t>www.ashrae.org/technical-resources/technology-portal</a:t>
            </a:r>
            <a:endParaRPr lang="en-US" b="1" dirty="0"/>
          </a:p>
        </p:txBody>
      </p:sp>
      <p:pic>
        <p:nvPicPr>
          <p:cNvPr id="22" name="Picture 21">
            <a:extLst>
              <a:ext uri="{FF2B5EF4-FFF2-40B4-BE49-F238E27FC236}">
                <a16:creationId xmlns:a16="http://schemas.microsoft.com/office/drawing/2014/main" id="{F0F05BDB-22E7-B9E1-7B25-FA5CBFCD7852}"/>
              </a:ext>
            </a:extLst>
          </p:cNvPr>
          <p:cNvPicPr>
            <a:picLocks noChangeAspect="1"/>
          </p:cNvPicPr>
          <p:nvPr/>
        </p:nvPicPr>
        <p:blipFill>
          <a:blip r:embed="rId6"/>
          <a:srcRect l="2198" t="38134" r="5886" b="20095"/>
          <a:stretch>
            <a:fillRect/>
          </a:stretch>
        </p:blipFill>
        <p:spPr>
          <a:xfrm>
            <a:off x="5999607" y="3723071"/>
            <a:ext cx="5639115" cy="1601648"/>
          </a:xfrm>
          <a:prstGeom prst="rect">
            <a:avLst/>
          </a:prstGeom>
        </p:spPr>
      </p:pic>
    </p:spTree>
    <p:extLst>
      <p:ext uri="{BB962C8B-B14F-4D97-AF65-F5344CB8AC3E}">
        <p14:creationId xmlns:p14="http://schemas.microsoft.com/office/powerpoint/2010/main" val="339027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E7FD-18B8-494D-25A1-CCB3B3C64F3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09ECC2-6E57-0817-71E9-3C5951B684D9}"/>
              </a:ext>
            </a:extLst>
          </p:cNvPr>
          <p:cNvSpPr>
            <a:spLocks noGrp="1"/>
          </p:cNvSpPr>
          <p:nvPr>
            <p:ph type="title"/>
          </p:nvPr>
        </p:nvSpPr>
        <p:spPr>
          <a:xfrm>
            <a:off x="306873" y="647378"/>
            <a:ext cx="998989" cy="643543"/>
          </a:xfrm>
        </p:spPr>
        <p:txBody>
          <a:bodyPr>
            <a:normAutofit/>
          </a:bodyPr>
          <a:lstStyle/>
          <a:p>
            <a:r>
              <a:rPr lang="en-US" sz="1600" dirty="0">
                <a:latin typeface="Akzidenz Grotesk BE Light" panose="02000506040000020003" pitchFamily="50" charset="0"/>
              </a:rPr>
              <a:t>ABOUT</a:t>
            </a:r>
          </a:p>
        </p:txBody>
      </p:sp>
      <p:sp>
        <p:nvSpPr>
          <p:cNvPr id="5" name="Title 1">
            <a:extLst>
              <a:ext uri="{FF2B5EF4-FFF2-40B4-BE49-F238E27FC236}">
                <a16:creationId xmlns:a16="http://schemas.microsoft.com/office/drawing/2014/main" id="{7442D18E-58F4-0EA8-5DDB-6B22B10BF4CF}"/>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TECHNICAL RESOURCES</a:t>
            </a:r>
          </a:p>
        </p:txBody>
      </p:sp>
      <p:sp>
        <p:nvSpPr>
          <p:cNvPr id="6" name="Title 1">
            <a:extLst>
              <a:ext uri="{FF2B5EF4-FFF2-40B4-BE49-F238E27FC236}">
                <a16:creationId xmlns:a16="http://schemas.microsoft.com/office/drawing/2014/main" id="{295D252B-4AE1-70C6-F471-8F27088D686E}"/>
              </a:ext>
            </a:extLst>
          </p:cNvPr>
          <p:cNvSpPr txBox="1">
            <a:spLocks/>
          </p:cNvSpPr>
          <p:nvPr/>
        </p:nvSpPr>
        <p:spPr>
          <a:xfrm>
            <a:off x="3790069"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u="sng" dirty="0">
                <a:solidFill>
                  <a:srgbClr val="8EC540"/>
                </a:solidFill>
              </a:rPr>
              <a:t>PROFESSIONAL DEVELOPMENT</a:t>
            </a:r>
          </a:p>
        </p:txBody>
      </p:sp>
      <p:sp>
        <p:nvSpPr>
          <p:cNvPr id="7" name="Title 1">
            <a:extLst>
              <a:ext uri="{FF2B5EF4-FFF2-40B4-BE49-F238E27FC236}">
                <a16:creationId xmlns:a16="http://schemas.microsoft.com/office/drawing/2014/main" id="{196FC1FF-5E1D-B653-F0D8-E5B73BE7BBEB}"/>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CONFERENCES</a:t>
            </a:r>
          </a:p>
        </p:txBody>
      </p:sp>
      <p:sp>
        <p:nvSpPr>
          <p:cNvPr id="8" name="Title 1">
            <a:extLst>
              <a:ext uri="{FF2B5EF4-FFF2-40B4-BE49-F238E27FC236}">
                <a16:creationId xmlns:a16="http://schemas.microsoft.com/office/drawing/2014/main" id="{32DEDFF6-7593-692A-4976-EAD1C3669432}"/>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COMMUNITIES</a:t>
            </a:r>
            <a:endParaRPr lang="en-US" sz="1800" dirty="0">
              <a:latin typeface="Akzidenz Grotesk BE Light" panose="02000506040000020003" pitchFamily="50" charset="0"/>
            </a:endParaRPr>
          </a:p>
        </p:txBody>
      </p:sp>
      <p:sp>
        <p:nvSpPr>
          <p:cNvPr id="9" name="Title 1">
            <a:extLst>
              <a:ext uri="{FF2B5EF4-FFF2-40B4-BE49-F238E27FC236}">
                <a16:creationId xmlns:a16="http://schemas.microsoft.com/office/drawing/2014/main" id="{AD4E6D67-B78F-61FE-1931-6B010C87B0D9}"/>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1600" dirty="0">
                <a:latin typeface="Akzidenz Grotesk BE Light" panose="02000506040000020003" pitchFamily="50" charset="0"/>
              </a:rPr>
              <a:t>MEMBERSHIP</a:t>
            </a:r>
            <a:endParaRPr lang="en-US" sz="1800" dirty="0">
              <a:latin typeface="Akzidenz Grotesk BE Light" panose="02000506040000020003" pitchFamily="50" charset="0"/>
            </a:endParaRPr>
          </a:p>
        </p:txBody>
      </p:sp>
      <p:cxnSp>
        <p:nvCxnSpPr>
          <p:cNvPr id="11" name="Straight Connector 10">
            <a:extLst>
              <a:ext uri="{FF2B5EF4-FFF2-40B4-BE49-F238E27FC236}">
                <a16:creationId xmlns:a16="http://schemas.microsoft.com/office/drawing/2014/main" id="{CF77E0BE-96DE-46F8-2E8D-48AD2CE78F4D}"/>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58C17-8746-31A5-E372-FB3C24405689}"/>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4BF0B7-F1E0-0FEF-F89E-C74F7B9C7C63}"/>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468FB-75AC-8D40-8E2D-895A4FAA1E83}"/>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7FBD1D-481E-2FF2-F456-ECE605F00B7C}"/>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DDEF174-D38C-04FF-0FCC-2B3B94598D18}"/>
              </a:ext>
            </a:extLst>
          </p:cNvPr>
          <p:cNvSpPr txBox="1"/>
          <p:nvPr/>
        </p:nvSpPr>
        <p:spPr>
          <a:xfrm>
            <a:off x="128591" y="141977"/>
            <a:ext cx="7609395" cy="584775"/>
          </a:xfrm>
          <a:prstGeom prst="rect">
            <a:avLst/>
          </a:prstGeom>
          <a:noFill/>
        </p:spPr>
        <p:txBody>
          <a:bodyPr wrap="square" rtlCol="0">
            <a:spAutoFit/>
          </a:bodyPr>
          <a:lstStyle/>
          <a:p>
            <a:r>
              <a:rPr lang="en-US" sz="3200" dirty="0">
                <a:solidFill>
                  <a:schemeClr val="bg1"/>
                </a:solidFill>
                <a:latin typeface="Abadi ExtraLight" panose="020F0502020204030204" pitchFamily="34" charset="0"/>
              </a:rPr>
              <a:t>ashrae.org</a:t>
            </a:r>
            <a:r>
              <a:rPr lang="en-US" sz="3200" b="1" dirty="0">
                <a:solidFill>
                  <a:schemeClr val="bg1"/>
                </a:solidFill>
                <a:latin typeface="Akzidenz Grotesk BE Medium" panose="02000803030000020004" pitchFamily="50" charset="0"/>
              </a:rPr>
              <a:t>/ProfessionalDevelopment</a:t>
            </a:r>
            <a:endParaRPr lang="en-US" b="1" dirty="0">
              <a:solidFill>
                <a:schemeClr val="bg1"/>
              </a:solidFill>
              <a:latin typeface="Akzidenz Grotesk BE Medium" panose="02000803030000020004" pitchFamily="50" charset="0"/>
            </a:endParaRPr>
          </a:p>
        </p:txBody>
      </p:sp>
      <p:sp>
        <p:nvSpPr>
          <p:cNvPr id="3" name="TextBox 2">
            <a:extLst>
              <a:ext uri="{FF2B5EF4-FFF2-40B4-BE49-F238E27FC236}">
                <a16:creationId xmlns:a16="http://schemas.microsoft.com/office/drawing/2014/main" id="{2D7001F7-F3C0-8983-AFBB-52E6DC2C39F4}"/>
              </a:ext>
            </a:extLst>
          </p:cNvPr>
          <p:cNvSpPr txBox="1"/>
          <p:nvPr/>
        </p:nvSpPr>
        <p:spPr>
          <a:xfrm>
            <a:off x="1357152" y="5398027"/>
            <a:ext cx="2811832" cy="923330"/>
          </a:xfrm>
          <a:prstGeom prst="rect">
            <a:avLst/>
          </a:prstGeom>
          <a:noFill/>
        </p:spPr>
        <p:txBody>
          <a:bodyPr wrap="square">
            <a:spAutoFit/>
          </a:bodyPr>
          <a:lstStyle/>
          <a:p>
            <a:r>
              <a:rPr lang="en-US" b="1" i="0" dirty="0">
                <a:solidFill>
                  <a:schemeClr val="bg1"/>
                </a:solidFill>
                <a:effectLst/>
                <a:latin typeface="akzidenz-grotesk"/>
              </a:rPr>
              <a:t>Bill McQuade, P.E., CDP, Fellow ASHRAE, LEED AP</a:t>
            </a:r>
            <a:br>
              <a:rPr lang="en-US" b="1" i="0" dirty="0">
                <a:solidFill>
                  <a:schemeClr val="bg1"/>
                </a:solidFill>
                <a:effectLst/>
                <a:latin typeface="akzidenz-grotesk"/>
              </a:rPr>
            </a:br>
            <a:r>
              <a:rPr lang="en-US" b="1" i="0" dirty="0">
                <a:solidFill>
                  <a:schemeClr val="bg1"/>
                </a:solidFill>
                <a:effectLst/>
                <a:latin typeface="akzidenz-grotesk"/>
              </a:rPr>
              <a:t>2025-26 ASHRAE President</a:t>
            </a:r>
            <a:endParaRPr lang="en-US" dirty="0">
              <a:solidFill>
                <a:schemeClr val="bg1"/>
              </a:solidFill>
            </a:endParaRPr>
          </a:p>
        </p:txBody>
      </p:sp>
      <p:sp>
        <p:nvSpPr>
          <p:cNvPr id="2" name="TextBox 1">
            <a:extLst>
              <a:ext uri="{FF2B5EF4-FFF2-40B4-BE49-F238E27FC236}">
                <a16:creationId xmlns:a16="http://schemas.microsoft.com/office/drawing/2014/main" id="{291767FB-D0A2-8E22-55A4-41242001C874}"/>
              </a:ext>
            </a:extLst>
          </p:cNvPr>
          <p:cNvSpPr txBox="1"/>
          <p:nvPr/>
        </p:nvSpPr>
        <p:spPr>
          <a:xfrm>
            <a:off x="675552" y="1533281"/>
            <a:ext cx="5234603" cy="4524315"/>
          </a:xfrm>
          <a:prstGeom prst="rect">
            <a:avLst/>
          </a:prstGeom>
          <a:noFill/>
        </p:spPr>
        <p:txBody>
          <a:bodyPr wrap="square" rtlCol="0">
            <a:spAutoFit/>
          </a:bodyPr>
          <a:lstStyle/>
          <a:p>
            <a:r>
              <a:rPr lang="en-US" sz="2400" b="1" dirty="0">
                <a:solidFill>
                  <a:srgbClr val="8EC540"/>
                </a:solidFill>
              </a:rPr>
              <a:t>NEW! </a:t>
            </a:r>
            <a:r>
              <a:rPr lang="en-US" sz="2400" b="1" dirty="0">
                <a:solidFill>
                  <a:srgbClr val="06559D"/>
                </a:solidFill>
              </a:rPr>
              <a:t>Professional Development Scholarship Available</a:t>
            </a:r>
          </a:p>
          <a:p>
            <a:br>
              <a:rPr lang="en-US" sz="2400" b="1" dirty="0"/>
            </a:br>
            <a:r>
              <a:rPr lang="en-US" sz="2400" dirty="0"/>
              <a:t>ASHRAE Members can now get </a:t>
            </a:r>
            <a:r>
              <a:rPr lang="en-US" sz="2400" b="1" dirty="0">
                <a:solidFill>
                  <a:srgbClr val="C00000"/>
                </a:solidFill>
              </a:rPr>
              <a:t>35% to 50% off</a:t>
            </a:r>
            <a:r>
              <a:rPr lang="en-US" sz="2400" dirty="0"/>
              <a:t> selected ALI, AGT, or eLearning courses—thanks to the </a:t>
            </a:r>
            <a:r>
              <a:rPr lang="en-US" sz="2400" b="1" dirty="0"/>
              <a:t>Richard and Mary Farr, the Setty Family Foundation, and Jim and Nancy Fields</a:t>
            </a:r>
            <a:r>
              <a:rPr lang="en-US" sz="2400" dirty="0"/>
              <a:t> funds. </a:t>
            </a:r>
          </a:p>
          <a:p>
            <a:endParaRPr lang="en-US" sz="2400" dirty="0"/>
          </a:p>
          <a:p>
            <a:pPr algn="ctr"/>
            <a:r>
              <a:rPr lang="en-US" sz="2400" dirty="0">
                <a:highlight>
                  <a:srgbClr val="FFFF00"/>
                </a:highlight>
              </a:rPr>
              <a:t>Apply at least 3 weeks before your course date.</a:t>
            </a:r>
            <a:br>
              <a:rPr lang="en-US" sz="2400" dirty="0"/>
            </a:br>
            <a:endParaRPr lang="en-US" sz="2400" dirty="0"/>
          </a:p>
        </p:txBody>
      </p:sp>
      <p:sp>
        <p:nvSpPr>
          <p:cNvPr id="16" name="TextBox 15">
            <a:extLst>
              <a:ext uri="{FF2B5EF4-FFF2-40B4-BE49-F238E27FC236}">
                <a16:creationId xmlns:a16="http://schemas.microsoft.com/office/drawing/2014/main" id="{31C26D2B-102D-10C3-C3DF-91D23A9926E5}"/>
              </a:ext>
            </a:extLst>
          </p:cNvPr>
          <p:cNvSpPr txBox="1"/>
          <p:nvPr/>
        </p:nvSpPr>
        <p:spPr>
          <a:xfrm>
            <a:off x="6281847" y="1533281"/>
            <a:ext cx="5234603" cy="3416320"/>
          </a:xfrm>
          <a:prstGeom prst="rect">
            <a:avLst/>
          </a:prstGeom>
          <a:noFill/>
        </p:spPr>
        <p:txBody>
          <a:bodyPr wrap="square" rtlCol="0">
            <a:spAutoFit/>
          </a:bodyPr>
          <a:lstStyle/>
          <a:p>
            <a:r>
              <a:rPr lang="en-US" sz="2400" b="1" dirty="0">
                <a:solidFill>
                  <a:srgbClr val="8EC540"/>
                </a:solidFill>
              </a:rPr>
              <a:t>NEW! </a:t>
            </a:r>
            <a:r>
              <a:rPr lang="en-US" sz="2400" b="1" dirty="0">
                <a:solidFill>
                  <a:srgbClr val="06559D"/>
                </a:solidFill>
              </a:rPr>
              <a:t>HVAC Design Level I Nonmember Registrants get one-year FREE ASHRAE membership!</a:t>
            </a:r>
          </a:p>
          <a:p>
            <a:br>
              <a:rPr lang="en-US" sz="2400" b="1" dirty="0"/>
            </a:br>
            <a:r>
              <a:rPr lang="en-US" sz="2400" dirty="0"/>
              <a:t>Membership will begin </a:t>
            </a:r>
          </a:p>
          <a:p>
            <a:r>
              <a:rPr lang="en-US" sz="2400" dirty="0"/>
              <a:t>the week following </a:t>
            </a:r>
          </a:p>
          <a:p>
            <a:r>
              <a:rPr lang="en-US" sz="2400" dirty="0"/>
              <a:t>the participants </a:t>
            </a:r>
          </a:p>
          <a:p>
            <a:r>
              <a:rPr lang="en-US" sz="2400" dirty="0"/>
              <a:t>completion of the </a:t>
            </a:r>
          </a:p>
          <a:p>
            <a:r>
              <a:rPr lang="en-US" sz="2400" dirty="0"/>
              <a:t>course. </a:t>
            </a:r>
          </a:p>
        </p:txBody>
      </p:sp>
      <p:pic>
        <p:nvPicPr>
          <p:cNvPr id="19" name="Picture 18">
            <a:extLst>
              <a:ext uri="{FF2B5EF4-FFF2-40B4-BE49-F238E27FC236}">
                <a16:creationId xmlns:a16="http://schemas.microsoft.com/office/drawing/2014/main" id="{291B99D4-40DE-70AC-55AC-C1AE5E4CAA4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01801" y="2757625"/>
            <a:ext cx="2014647" cy="2647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9F2998AA-5B9B-3FEE-E578-CA8BC862996C}"/>
              </a:ext>
            </a:extLst>
          </p:cNvPr>
          <p:cNvSpPr txBox="1"/>
          <p:nvPr/>
        </p:nvSpPr>
        <p:spPr>
          <a:xfrm>
            <a:off x="9054147" y="5613328"/>
            <a:ext cx="2909953" cy="1015663"/>
          </a:xfrm>
          <a:prstGeom prst="rect">
            <a:avLst/>
          </a:prstGeom>
          <a:noFill/>
          <a:ln>
            <a:solidFill>
              <a:srgbClr val="06559D"/>
            </a:solidFill>
          </a:ln>
        </p:spPr>
        <p:txBody>
          <a:bodyPr wrap="square" rtlCol="0">
            <a:spAutoFit/>
          </a:bodyPr>
          <a:lstStyle/>
          <a:p>
            <a:pPr algn="ctr"/>
            <a:r>
              <a:rPr lang="en-US" sz="2000" b="1" u="sng" dirty="0">
                <a:solidFill>
                  <a:srgbClr val="06559D"/>
                </a:solidFill>
                <a:latin typeface="Akzidenz Grotesk BE Cn" panose="02000506040000020004" pitchFamily="50" charset="0"/>
              </a:rPr>
              <a:t>Staff Contact: </a:t>
            </a:r>
          </a:p>
          <a:p>
            <a:pPr algn="ctr"/>
            <a:r>
              <a:rPr lang="en-US" sz="2000" b="1" dirty="0">
                <a:solidFill>
                  <a:srgbClr val="06559D"/>
                </a:solidFill>
                <a:latin typeface="Akzidenz Grotesk BE Cn" panose="02000506040000020004" pitchFamily="50" charset="0"/>
              </a:rPr>
              <a:t>Karen Murray</a:t>
            </a:r>
          </a:p>
          <a:p>
            <a:pPr algn="ctr"/>
            <a:r>
              <a:rPr lang="en-US" sz="2000" b="1" dirty="0">
                <a:solidFill>
                  <a:srgbClr val="06559D"/>
                </a:solidFill>
                <a:latin typeface="Akzidenz Grotesk BE Cn" panose="02000506040000020004" pitchFamily="50" charset="0"/>
              </a:rPr>
              <a:t>kmurray@ashrae.org</a:t>
            </a:r>
          </a:p>
        </p:txBody>
      </p:sp>
    </p:spTree>
    <p:extLst>
      <p:ext uri="{BB962C8B-B14F-4D97-AF65-F5344CB8AC3E}">
        <p14:creationId xmlns:p14="http://schemas.microsoft.com/office/powerpoint/2010/main" val="2314095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4C6BBDA33D2B418C96AA528AED573E" ma:contentTypeVersion="2" ma:contentTypeDescription="Create a new document." ma:contentTypeScope="" ma:versionID="b214cc0495fb88b4c9bbdd476a0a77d4">
  <xsd:schema xmlns:xsd="http://www.w3.org/2001/XMLSchema" xmlns:xs="http://www.w3.org/2001/XMLSchema" xmlns:p="http://schemas.microsoft.com/office/2006/metadata/properties" xmlns:ns2="7c628115-b24a-4535-ad04-ab89b3501865" targetNamespace="http://schemas.microsoft.com/office/2006/metadata/properties" ma:root="true" ma:fieldsID="71a45ea58b006735f94f0ca5d6d0f312" ns2:_="">
    <xsd:import namespace="7c628115-b24a-4535-ad04-ab89b350186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28115-b24a-4535-ad04-ab89b35018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076E9-897F-4EAE-896C-7DBE16528196}">
  <ds:schemaRefs>
    <ds:schemaRef ds:uri="7c628115-b24a-4535-ad04-ab89b35018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0CD0BE-F7BF-4CE7-AFE2-61B8F1781527}">
  <ds:schemaRefs>
    <ds:schemaRef ds:uri="http://purl.org/dc/term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7c628115-b24a-4535-ad04-ab89b3501865"/>
  </ds:schemaRefs>
</ds:datastoreItem>
</file>

<file path=customXml/itemProps3.xml><?xml version="1.0" encoding="utf-8"?>
<ds:datastoreItem xmlns:ds="http://schemas.openxmlformats.org/officeDocument/2006/customXml" ds:itemID="{D0853A6F-88A1-4DCC-9C8C-A5BA102CE3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42183</TotalTime>
  <Words>3272</Words>
  <Application>Microsoft Office PowerPoint</Application>
  <PresentationFormat>Widescreen</PresentationFormat>
  <Paragraphs>491</Paragraphs>
  <Slides>21</Slides>
  <Notes>20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21</vt:i4>
      </vt:variant>
    </vt:vector>
  </HeadingPairs>
  <TitlesOfParts>
    <vt:vector size="41" baseType="lpstr">
      <vt:lpstr>Abadi ExtraLight</vt:lpstr>
      <vt:lpstr>Akzidenz Grotesk BE Bold</vt:lpstr>
      <vt:lpstr>Akzidenz Grotesk BE Cn</vt:lpstr>
      <vt:lpstr>Akzidenz Grotesk BE Light</vt:lpstr>
      <vt:lpstr>Akzidenz Grotesk BE Medium</vt:lpstr>
      <vt:lpstr>Akzidenz Grotesk BE Regular</vt:lpstr>
      <vt:lpstr>akzidenz-grotesk</vt:lpstr>
      <vt:lpstr>akzidenz-grotesk-condensed</vt:lpstr>
      <vt:lpstr>Aptos</vt:lpstr>
      <vt:lpstr>Arial</vt:lpstr>
      <vt:lpstr>Calibri</vt:lpstr>
      <vt:lpstr>Calibri Light</vt:lpstr>
      <vt:lpstr>Corbel</vt:lpstr>
      <vt:lpstr>Geneva</vt:lpstr>
      <vt:lpstr>Times New Roman</vt:lpstr>
      <vt:lpstr>Office Theme</vt:lpstr>
      <vt:lpstr>1_Office Theme</vt:lpstr>
      <vt:lpstr>2_Office Theme</vt:lpstr>
      <vt:lpstr>3_Office Theme</vt:lpstr>
      <vt:lpstr>4_Office Theme</vt:lpstr>
      <vt:lpstr>PowerPoint Presentation</vt:lpstr>
      <vt:lpstr>ABOUT</vt:lpstr>
      <vt:lpstr>ABOUT</vt:lpstr>
      <vt:lpstr>ABOUT</vt:lpstr>
      <vt:lpstr>ABOUT</vt:lpstr>
      <vt:lpstr>ABOUT</vt:lpstr>
      <vt:lpstr>ABOUT</vt:lpstr>
      <vt:lpstr>ABOUT</vt:lpstr>
      <vt:lpstr>ABOUT</vt:lpstr>
      <vt:lpstr>ABOUT</vt:lpstr>
      <vt:lpstr>ABOUT</vt:lpstr>
      <vt:lpstr>ABOUT</vt:lpstr>
      <vt:lpstr>ABOUT</vt:lpstr>
      <vt:lpstr>ABOUT</vt:lpstr>
      <vt:lpstr>PowerPoint Presentation</vt:lpstr>
      <vt:lpstr>ABOUT</vt:lpstr>
      <vt:lpstr>Simplified Model</vt:lpstr>
      <vt:lpstr>Proposed Dues Rates</vt:lpstr>
      <vt:lpstr>Timeline</vt:lpstr>
      <vt:lpstr>Media Inquiries</vt:lpstr>
      <vt:lpstr>PowerPoint Presentation</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Wilson, Anne</cp:lastModifiedBy>
  <cp:revision>358</cp:revision>
  <dcterms:created xsi:type="dcterms:W3CDTF">2017-02-06T18:00:44Z</dcterms:created>
  <dcterms:modified xsi:type="dcterms:W3CDTF">2026-05-07T20:42:55Z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0x010100F74C6BBDA33D2B418C96AA528AED573E</vt:lpwstr>
  </property>
</Properties>
</file>