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8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Lst>
  <p:sldSz cx="18288000" cy="10287000"/>
  <p:notesSz cx="6858000" cy="9144000"/>
  <p:embeddedFontLst>
    <p:embeddedFont>
      <p:font typeface="Calibri (MS)" panose="020B0604020202020204" charset="0"/>
      <p:regular r:id="rId81"/>
    </p:embeddedFont>
    <p:embeddedFont>
      <p:font typeface="Calibri (MS) Bold" panose="020B0604020202020204" charset="0"/>
      <p:regular r:id="rId82"/>
    </p:embeddedFont>
    <p:embeddedFont>
      <p:font typeface="Calibri (MS) Italics" panose="020B0604020202020204" charset="0"/>
      <p:regular r:id="rId83"/>
    </p:embeddedFont>
    <p:embeddedFont>
      <p:font typeface="Glacial Indifference" panose="020B0604020202020204" charset="0"/>
      <p:regular r:id="rId84"/>
    </p:embeddedFont>
    <p:embeddedFont>
      <p:font typeface="Muller" panose="020B0604020202020204" charset="0"/>
      <p:regular r:id="rId85"/>
    </p:embeddedFont>
    <p:embeddedFont>
      <p:font typeface="Open Sans" panose="020B0606030504020204" pitchFamily="34" charset="0"/>
      <p:regular r:id="rId86"/>
    </p:embeddedFont>
    <p:embeddedFont>
      <p:font typeface="Open Sans Bold" panose="020B0806030504020204" charset="0"/>
      <p:regular r:id="rId8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3" d="100"/>
          <a:sy n="43" d="100"/>
        </p:scale>
        <p:origin x="740"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4.fntdata"/><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heme" Target="theme/theme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85" Type="http://schemas.openxmlformats.org/officeDocument/2006/relationships/font" Target="fonts/font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3.fntdata"/><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font" Target="fonts/font1.fntdata"/><Relationship Id="rId86"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7.fntdata"/><Relationship Id="rId61" Type="http://schemas.openxmlformats.org/officeDocument/2006/relationships/slide" Target="slides/slide60.xml"/><Relationship Id="rId82" Type="http://schemas.openxmlformats.org/officeDocument/2006/relationships/font" Target="fonts/font2.fntdata"/><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20.06.2024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12</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Presenter should be prepared to talk about the differences between these social media venues. </a:t>
            </a:r>
          </a:p>
          <a:p>
            <a:endParaRPr lang="en-US"/>
          </a:p>
          <a:p>
            <a:r>
              <a:rPr lang="en-US"/>
              <a:t>14</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With 1 billion Facebook users, 340 million active Twitter users and 370 more apps, again, this is NOT just a fad!! I would strongly suggest to jump on the train sooner than later.</a:t>
            </a:r>
          </a:p>
          <a:p>
            <a:r>
              <a:rPr lang="en-US"/>
              <a:t>Who has a personal FB account? Who uses it? Why do you use it? </a:t>
            </a:r>
          </a:p>
          <a:p>
            <a:r>
              <a:rPr lang="en-US"/>
              <a:t>Who has a personal twitter account? Who uses it? Do you know how to use it?</a:t>
            </a:r>
          </a:p>
          <a:p>
            <a:r>
              <a:rPr lang="en-US"/>
              <a:t>Who is on Linkedin? Who has its company or the company they worked for on Linkedin? Who uses it? </a:t>
            </a:r>
          </a:p>
          <a:p>
            <a:endParaRPr lang="en-US"/>
          </a:p>
          <a:p>
            <a:r>
              <a:rPr lang="en-US"/>
              <a:t>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With 1 billion Facebook users, 340 million active Twitter users and 370 more apps, again, this is NOT just a fad!! I would strongly suggest to jump on the train sooner than later.</a:t>
            </a:r>
          </a:p>
          <a:p>
            <a:r>
              <a:rPr lang="en-US"/>
              <a:t>Who has a personal FB account? Who uses it? Why do you use it? </a:t>
            </a:r>
          </a:p>
          <a:p>
            <a:r>
              <a:rPr lang="en-US"/>
              <a:t>Who has a personal twitter account? Who uses it? Do you know how to use it?</a:t>
            </a:r>
          </a:p>
          <a:p>
            <a:r>
              <a:rPr lang="en-US"/>
              <a:t>Who is on Linkedin? Who has its company or the company they worked for on Linkedin? Who uses it? </a:t>
            </a:r>
          </a:p>
          <a:p>
            <a:endParaRPr lang="en-US"/>
          </a:p>
          <a:p>
            <a:r>
              <a:rPr lang="en-US"/>
              <a:t>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With 1 billion Facebook users, 340 million active Twitter users and 370 more apps, again, this is NOT just a fad!! I would strongly suggest to jump on the train sooner than later.</a:t>
            </a:r>
          </a:p>
          <a:p>
            <a:r>
              <a:rPr lang="en-US"/>
              <a:t>Who has a personal FB account? Who uses it? Why do you use it? </a:t>
            </a:r>
          </a:p>
          <a:p>
            <a:r>
              <a:rPr lang="en-US"/>
              <a:t>Who has a personal twitter account? Who uses it? Do you know how to use it?</a:t>
            </a:r>
          </a:p>
          <a:p>
            <a:r>
              <a:rPr lang="en-US"/>
              <a:t>Who is on Linkedin? Who has its company or the company they worked for on Linkedin? Who uses it? </a:t>
            </a:r>
          </a:p>
          <a:p>
            <a:endParaRPr lang="en-US"/>
          </a:p>
          <a:p>
            <a:r>
              <a:rPr lang="en-US"/>
              <a:t>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With 1 billion Facebook users, 340 million active Twitter users and 370 more apps, again, this is NOT just a fad!! I would strongly suggest to jump on the train sooner than later.</a:t>
            </a:r>
          </a:p>
          <a:p>
            <a:r>
              <a:rPr lang="en-US"/>
              <a:t>Who has a personal FB account? Who uses it? Why do you use it? </a:t>
            </a:r>
          </a:p>
          <a:p>
            <a:r>
              <a:rPr lang="en-US"/>
              <a:t>Who has a personal twitter account? Who uses it? Do you know how to use it?</a:t>
            </a:r>
          </a:p>
          <a:p>
            <a:r>
              <a:rPr lang="en-US"/>
              <a:t>Who is on Linkedin? Who has its company or the company they worked for on Linkedin? Who uses it? </a:t>
            </a:r>
          </a:p>
          <a:p>
            <a:endParaRPr lang="en-US"/>
          </a:p>
          <a:p>
            <a:r>
              <a:rPr lang="en-US"/>
              <a:t>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With 1 billion Facebook users, 340 million active Twitter users and 370 more apps, again, this is NOT just a fad!! I would strongly suggest to jump on the train sooner than later.</a:t>
            </a:r>
          </a:p>
          <a:p>
            <a:r>
              <a:rPr lang="en-US"/>
              <a:t>Who has a personal FB account? Who uses it? Why do you use it? </a:t>
            </a:r>
          </a:p>
          <a:p>
            <a:r>
              <a:rPr lang="en-US"/>
              <a:t>Who has a personal twitter account? Who uses it? Do you know how to use it?</a:t>
            </a:r>
          </a:p>
          <a:p>
            <a:r>
              <a:rPr lang="en-US"/>
              <a:t>Who is on Linkedin? Who has its company or the company they worked for on Linkedin? Who uses it? </a:t>
            </a:r>
          </a:p>
          <a:p>
            <a:endParaRPr lang="en-US"/>
          </a:p>
          <a:p>
            <a:r>
              <a:rPr lang="en-US"/>
              <a:t>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18</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18</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18</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18</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18</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18</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18</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18</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18</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18</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18</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18</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22</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24</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25</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Frequent Posts Keep you in Front of your Members</a:t>
            </a:r>
          </a:p>
          <a:p>
            <a:r>
              <a:rPr lang="en-US"/>
              <a:t>Keep Current On Your Member’s Interests</a:t>
            </a:r>
          </a:p>
          <a:p>
            <a:r>
              <a:rPr lang="en-US"/>
              <a:t>Use Scheduling Tool to Help</a:t>
            </a:r>
          </a:p>
          <a:p>
            <a:r>
              <a:rPr lang="en-US"/>
              <a:t>Use Insights Feature to Tailor your Posts (If people really engage in surveys, but don’t engage as much in “fill in the blanks” do more surveys)</a:t>
            </a:r>
          </a:p>
          <a:p>
            <a:endParaRPr lang="en-US"/>
          </a:p>
          <a:p>
            <a:r>
              <a:rPr lang="en-US"/>
              <a:t>27</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Hootsuite and SproutSocial are Just a Few Management Tools for Social Media</a:t>
            </a:r>
          </a:p>
          <a:p>
            <a:endParaRPr lang="en-US"/>
          </a:p>
          <a:p>
            <a:r>
              <a:rPr lang="en-US"/>
              <a:t>28</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Good Pictures</a:t>
            </a:r>
          </a:p>
          <a:p>
            <a:r>
              <a:rPr lang="en-US"/>
              <a:t>Meetings (Presenters, People Attending, Etc)</a:t>
            </a:r>
          </a:p>
          <a:p>
            <a:r>
              <a:rPr lang="en-US"/>
              <a:t>Chapter Events (Golf, Parties, Awards Banquets, Etc)</a:t>
            </a:r>
          </a:p>
          <a:p>
            <a:r>
              <a:rPr lang="en-US"/>
              <a:t>Member Spotlights (Get to Know your Board)</a:t>
            </a:r>
          </a:p>
          <a:p>
            <a:r>
              <a:rPr lang="en-US"/>
              <a:t>Local Projects</a:t>
            </a:r>
          </a:p>
          <a:p>
            <a:r>
              <a:rPr lang="en-US"/>
              <a:t>Conferences</a:t>
            </a:r>
          </a:p>
          <a:p>
            <a:r>
              <a:rPr lang="en-US"/>
              <a:t>Surveys</a:t>
            </a:r>
          </a:p>
          <a:p>
            <a:r>
              <a:rPr lang="en-US"/>
              <a:t>Questions</a:t>
            </a:r>
          </a:p>
          <a:p>
            <a:r>
              <a:rPr lang="en-US"/>
              <a:t>Videos</a:t>
            </a:r>
          </a:p>
          <a:p>
            <a:r>
              <a:rPr lang="en-US"/>
              <a:t>Statistics</a:t>
            </a:r>
          </a:p>
          <a:p>
            <a:r>
              <a:rPr lang="en-US"/>
              <a:t>Events</a:t>
            </a:r>
          </a:p>
          <a:p>
            <a:r>
              <a:rPr lang="en-US"/>
              <a:t>Thank Your Members/Sponsors</a:t>
            </a:r>
          </a:p>
          <a:p>
            <a:endParaRPr lang="en-US"/>
          </a:p>
          <a:p>
            <a:r>
              <a:rPr lang="en-US"/>
              <a:t>29</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5</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30</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31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32</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33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35</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36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37</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38</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39</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With 1 billion Facebook users, 340 million active Twitter users and 370 more apps, again, this is NOT just a fad!! I would strongly suggest to jump on the train sooner than later.</a:t>
            </a:r>
          </a:p>
          <a:p>
            <a:r>
              <a:rPr lang="en-US"/>
              <a:t>Who has a personal FB account? Who uses it? Why do you use it? </a:t>
            </a:r>
          </a:p>
          <a:p>
            <a:r>
              <a:rPr lang="en-US"/>
              <a:t>Who has a personal twitter account? Who uses it? Do you know how to use it?</a:t>
            </a:r>
          </a:p>
          <a:p>
            <a:r>
              <a:rPr lang="en-US"/>
              <a:t>Who is on Linkedin? Who has its company or the company they worked for on Linkedin? Who uses it? </a:t>
            </a:r>
          </a:p>
          <a:p>
            <a:endParaRPr lang="en-US"/>
          </a:p>
          <a:p>
            <a:r>
              <a:rPr lang="en-US"/>
              <a:t>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42</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44</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45</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47</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48</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49</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With 1 billion Facebook users, 340 million active Twitter users and 370 more apps, again, this is NOT just a fad!! I would strongly suggest to jump on the train sooner than later.</a:t>
            </a:r>
          </a:p>
          <a:p>
            <a:r>
              <a:rPr lang="en-US"/>
              <a:t>Who has a personal FB account? Who uses it? Why do you use it? </a:t>
            </a:r>
          </a:p>
          <a:p>
            <a:r>
              <a:rPr lang="en-US"/>
              <a:t>Who has a personal twitter account? Who uses it? Do you know how to use it?</a:t>
            </a:r>
          </a:p>
          <a:p>
            <a:r>
              <a:rPr lang="en-US"/>
              <a:t>Who is on Linkedin? Who has its company or the company they worked for on Linkedin? Who uses it? </a:t>
            </a:r>
          </a:p>
          <a:p>
            <a:endParaRPr lang="en-US"/>
          </a:p>
          <a:p>
            <a:r>
              <a:rPr lang="en-US"/>
              <a:t>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You can export LinkedIn contacts to a spreadsheet with emails, so you can do an outreach email</a:t>
            </a:r>
          </a:p>
          <a:p>
            <a:r>
              <a:rPr lang="en-US"/>
              <a:t>LinkedIn has not only professionals:</a:t>
            </a:r>
          </a:p>
          <a:p>
            <a:r>
              <a:rPr lang="en-US"/>
              <a:t>Companies</a:t>
            </a:r>
          </a:p>
          <a:p>
            <a:r>
              <a:rPr lang="en-US"/>
              <a:t>Groups</a:t>
            </a:r>
          </a:p>
          <a:p>
            <a:r>
              <a:rPr lang="en-US"/>
              <a:t>Jobs opportunity</a:t>
            </a:r>
          </a:p>
          <a:p>
            <a:r>
              <a:rPr lang="en-US"/>
              <a:t>Articles</a:t>
            </a:r>
          </a:p>
          <a:p>
            <a:r>
              <a:rPr lang="en-US"/>
              <a:t>Universities</a:t>
            </a:r>
          </a:p>
          <a:p>
            <a:r>
              <a:rPr lang="en-US"/>
              <a:t>Messaging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With 1 billion Facebook users, 340 million active Twitter users and 370 more apps, again, this is NOT just a fad!! I would strongly suggest to jump on the train sooner than later.</a:t>
            </a:r>
          </a:p>
          <a:p>
            <a:r>
              <a:rPr lang="en-US"/>
              <a:t>Who has a personal FB account? Who uses it? Why do you use it? </a:t>
            </a:r>
          </a:p>
          <a:p>
            <a:r>
              <a:rPr lang="en-US"/>
              <a:t>Who has a personal twitter account? Who uses it? Do you know how to use it?</a:t>
            </a:r>
          </a:p>
          <a:p>
            <a:r>
              <a:rPr lang="en-US"/>
              <a:t>Who is on Linkedin? Who has its company or the company they worked for on Linkedin? Who uses it? </a:t>
            </a:r>
          </a:p>
          <a:p>
            <a:endParaRPr lang="en-US"/>
          </a:p>
          <a:p>
            <a:r>
              <a:rPr lang="en-US"/>
              <a:t>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With 1 billion Facebook users, 340 million active Twitter users and 370 more apps, again, this is NOT just a fad!! I would strongly suggest to jump on the train sooner than later.</a:t>
            </a:r>
          </a:p>
          <a:p>
            <a:r>
              <a:rPr lang="en-US"/>
              <a:t>Who has a personal FB account? Who uses it? Why do you use it? </a:t>
            </a:r>
          </a:p>
          <a:p>
            <a:r>
              <a:rPr lang="en-US"/>
              <a:t>Who has a personal twitter account? Who uses it? Do you know how to use it?</a:t>
            </a:r>
          </a:p>
          <a:p>
            <a:r>
              <a:rPr lang="en-US"/>
              <a:t>Who is on Linkedin? Who has its company or the company they worked for on Linkedin? Who uses it? </a:t>
            </a:r>
          </a:p>
          <a:p>
            <a:endParaRPr lang="en-US"/>
          </a:p>
          <a:p>
            <a:r>
              <a:rPr lang="en-US"/>
              <a:t>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With 1 billion Facebook users, 340 million active Twitter users and 370 more apps, again, this is NOT just a fad!! I would strongly suggest to jump on the train sooner than later.</a:t>
            </a:r>
          </a:p>
          <a:p>
            <a:r>
              <a:rPr lang="en-US"/>
              <a:t>Who has a personal FB account? Who uses it? Why do you use it? </a:t>
            </a:r>
          </a:p>
          <a:p>
            <a:r>
              <a:rPr lang="en-US"/>
              <a:t>Who has a personal twitter account? Who uses it? Do you know how to use it?</a:t>
            </a:r>
          </a:p>
          <a:p>
            <a:r>
              <a:rPr lang="en-US"/>
              <a:t>Who is on Linkedin? Who has its company or the company they worked for on Linkedin? Who uses it? </a:t>
            </a:r>
          </a:p>
          <a:p>
            <a:endParaRPr lang="en-US"/>
          </a:p>
          <a:p>
            <a:r>
              <a:rPr lang="en-US"/>
              <a:t>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hyperlink" Target="https://www.facebook.com/ASHRAEupdates/" TargetMode="Externa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png"/><Relationship Id="rId7"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hyperlink" Target="https://www.linkedin.com/company/ashrae/" TargetMode="External"/><Relationship Id="rId10" Type="http://schemas.openxmlformats.org/officeDocument/2006/relationships/image" Target="../media/image23.svg"/><Relationship Id="rId4" Type="http://schemas.openxmlformats.org/officeDocument/2006/relationships/image" Target="../media/image3.png"/><Relationship Id="rId9" Type="http://schemas.openxmlformats.org/officeDocument/2006/relationships/image" Target="../media/image22.png"/></Relationships>
</file>

<file path=ppt/slides/_rels/slide15.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png"/><Relationship Id="rId7"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hyperlink" Target="https://www.facebook.com/ASHRAEupdates" TargetMode="External"/><Relationship Id="rId10" Type="http://schemas.openxmlformats.org/officeDocument/2006/relationships/image" Target="../media/image26.svg"/><Relationship Id="rId4" Type="http://schemas.openxmlformats.org/officeDocument/2006/relationships/image" Target="../media/image3.png"/><Relationship Id="rId9" Type="http://schemas.openxmlformats.org/officeDocument/2006/relationships/image" Target="../media/image25.png"/></Relationships>
</file>

<file path=ppt/slides/_rels/slide16.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hyperlink" Target="https://twitter.com/ashraenews" TargetMode="External"/><Relationship Id="rId7"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28.png"/></Relationships>
</file>

<file path=ppt/slides/_rels/slide17.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png"/><Relationship Id="rId7"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9.png"/><Relationship Id="rId4" Type="http://schemas.openxmlformats.org/officeDocument/2006/relationships/hyperlink" Target="https://www.instagram.com/ashrae_society/" TargetMode="External"/><Relationship Id="rId9" Type="http://schemas.openxmlformats.org/officeDocument/2006/relationships/image" Target="../media/image15.png"/></Relationships>
</file>

<file path=ppt/slides/_rels/slide18.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png"/><Relationship Id="rId7"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hyperlink" Target="https://www.youtube.com/@ASHRAEvideo" TargetMode="External"/><Relationship Id="rId10" Type="http://schemas.openxmlformats.org/officeDocument/2006/relationships/image" Target="../media/image32.svg"/><Relationship Id="rId4" Type="http://schemas.openxmlformats.org/officeDocument/2006/relationships/image" Target="../media/image3.png"/><Relationship Id="rId9"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hyperlink" Target="https://www.ashrae.org/" TargetMode="Externa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1.png"/><Relationship Id="rId7"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png"/><Relationship Id="rId7" Type="http://schemas.openxmlformats.org/officeDocument/2006/relationships/hyperlink" Target="https://www.facebook.com/groups/create/" TargetMode="External"/><Relationship Id="rId12" Type="http://schemas.openxmlformats.org/officeDocument/2006/relationships/image" Target="../media/image42.sv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1.png"/><Relationship Id="rId5" Type="http://schemas.openxmlformats.org/officeDocument/2006/relationships/hyperlink" Target="https://www.facebook.com/pages/creation/" TargetMode="External"/><Relationship Id="rId10" Type="http://schemas.openxmlformats.org/officeDocument/2006/relationships/image" Target="../media/image40.png"/><Relationship Id="rId4" Type="http://schemas.openxmlformats.org/officeDocument/2006/relationships/image" Target="../media/image3.png"/><Relationship Id="rId9" Type="http://schemas.openxmlformats.org/officeDocument/2006/relationships/hyperlink" Target="https://www.facebook.com"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3.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png"/><Relationship Id="rId7" Type="http://schemas.openxmlformats.org/officeDocument/2006/relationships/hyperlink" Target="https://www.linkedin.com" TargetMode="External"/><Relationship Id="rId12"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42.svg"/><Relationship Id="rId11" Type="http://schemas.openxmlformats.org/officeDocument/2006/relationships/hyperlink" Target="https://www.linkedin.com/groups/" TargetMode="External"/><Relationship Id="rId5" Type="http://schemas.openxmlformats.org/officeDocument/2006/relationships/image" Target="../media/image41.png"/><Relationship Id="rId10" Type="http://schemas.openxmlformats.org/officeDocument/2006/relationships/image" Target="../media/image45.png"/><Relationship Id="rId4" Type="http://schemas.openxmlformats.org/officeDocument/2006/relationships/image" Target="../media/image3.png"/><Relationship Id="rId9" Type="http://schemas.openxmlformats.org/officeDocument/2006/relationships/hyperlink" Target="https://www.linkedin.com/company/setup/new/"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47.jpe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48.jpe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1.png"/><Relationship Id="rId7" Type="http://schemas.openxmlformats.org/officeDocument/2006/relationships/hyperlink" Target="https://www.instagram.com" TargetMode="External"/><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hyperlink" Target="https://twitter.com" TargetMode="Externa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51.jpe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52.jpe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53.jpe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60.jpeg"/><Relationship Id="rId5" Type="http://schemas.openxmlformats.org/officeDocument/2006/relationships/image" Target="../media/image59.png"/><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1.png"/><Relationship Id="rId7" Type="http://schemas.openxmlformats.org/officeDocument/2006/relationships/image" Target="../media/image69.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3.png"/><Relationship Id="rId9" Type="http://schemas.openxmlformats.org/officeDocument/2006/relationships/image" Target="../media/image71.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74.jpeg"/><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75.png"/><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76.png"/><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openxmlformats.org/officeDocument/2006/relationships/image" Target="../media/image76.png"/><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7.xml"/><Relationship Id="rId5" Type="http://schemas.openxmlformats.org/officeDocument/2006/relationships/image" Target="../media/image77.png"/><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0.pn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hyperlink" Target="https://www.smartinsights.com"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3.png"/></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83.png"/></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7.xml"/><Relationship Id="rId5" Type="http://schemas.openxmlformats.org/officeDocument/2006/relationships/image" Target="../media/image90.png"/><Relationship Id="rId4" Type="http://schemas.openxmlformats.org/officeDocument/2006/relationships/image" Target="../media/image3.png"/></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3.sv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3.png"/></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4.xml"/><Relationship Id="rId1" Type="http://schemas.openxmlformats.org/officeDocument/2006/relationships/slideLayout" Target="../slideLayouts/slideLayout7.xml"/><Relationship Id="rId5" Type="http://schemas.openxmlformats.org/officeDocument/2006/relationships/image" Target="../media/image94.png"/><Relationship Id="rId4" Type="http://schemas.openxmlformats.org/officeDocument/2006/relationships/image" Target="../media/image3.png"/></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96.svg"/><Relationship Id="rId5" Type="http://schemas.openxmlformats.org/officeDocument/2006/relationships/image" Target="../media/image95.png"/><Relationship Id="rId4" Type="http://schemas.openxmlformats.org/officeDocument/2006/relationships/image" Target="../media/image3.png"/></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hyperlink" Target="https://www.smartinsights.com"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1.png"/></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8.jpeg"/><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image" Target="../media/image97.png"/><Relationship Id="rId5" Type="http://schemas.openxmlformats.org/officeDocument/2006/relationships/hyperlink" Target="http://www.facebook.com/twitter" TargetMode="External"/><Relationship Id="rId4" Type="http://schemas.openxmlformats.org/officeDocument/2006/relationships/image" Target="../media/image3.png"/></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1.png"/><Relationship Id="rId2" Type="http://schemas.openxmlformats.org/officeDocument/2006/relationships/notesSlide" Target="../notesSlides/notesSlide58.xml"/><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3.png"/></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image" Target="../media/image98.jpeg"/><Relationship Id="rId5" Type="http://schemas.openxmlformats.org/officeDocument/2006/relationships/image" Target="../media/image76.png"/><Relationship Id="rId4" Type="http://schemas.openxmlformats.org/officeDocument/2006/relationships/image" Target="../media/image3.png"/></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0.xml"/><Relationship Id="rId1" Type="http://schemas.openxmlformats.org/officeDocument/2006/relationships/slideLayout" Target="../slideLayouts/slideLayout7.xml"/><Relationship Id="rId5" Type="http://schemas.openxmlformats.org/officeDocument/2006/relationships/image" Target="../media/image102.png"/><Relationship Id="rId4" Type="http://schemas.openxmlformats.org/officeDocument/2006/relationships/image" Target="../media/image3.png"/></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5.svg"/><Relationship Id="rId2" Type="http://schemas.openxmlformats.org/officeDocument/2006/relationships/notesSlide" Target="../notesSlides/notesSlide61.xml"/><Relationship Id="rId1" Type="http://schemas.openxmlformats.org/officeDocument/2006/relationships/slideLayout" Target="../slideLayouts/slideLayout7.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3.png"/></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3.svg"/><Relationship Id="rId2" Type="http://schemas.openxmlformats.org/officeDocument/2006/relationships/notesSlide" Target="../notesSlides/notesSlide62.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97.png"/><Relationship Id="rId4" Type="http://schemas.openxmlformats.org/officeDocument/2006/relationships/image" Target="../media/image3.png"/></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3.xml"/><Relationship Id="rId1" Type="http://schemas.openxmlformats.org/officeDocument/2006/relationships/slideLayout" Target="../slideLayouts/slideLayout7.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3.png"/></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4.xml"/><Relationship Id="rId1" Type="http://schemas.openxmlformats.org/officeDocument/2006/relationships/slideLayout" Target="../slideLayouts/slideLayout7.xml"/><Relationship Id="rId5" Type="http://schemas.openxmlformats.org/officeDocument/2006/relationships/image" Target="../media/image108.png"/><Relationship Id="rId4" Type="http://schemas.openxmlformats.org/officeDocument/2006/relationships/image" Target="../media/image3.png"/></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6.png"/><Relationship Id="rId2" Type="http://schemas.openxmlformats.org/officeDocument/2006/relationships/notesSlide" Target="../notesSlides/notesSlide65.xml"/><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3.png"/></Relationships>
</file>

<file path=ppt/slides/_rels/slide69.xml.rels><?xml version="1.0" encoding="UTF-8" standalone="yes"?>
<Relationships xmlns="http://schemas.openxmlformats.org/package/2006/relationships"><Relationship Id="rId8" Type="http://schemas.openxmlformats.org/officeDocument/2006/relationships/image" Target="../media/image112.svg"/><Relationship Id="rId3" Type="http://schemas.openxmlformats.org/officeDocument/2006/relationships/image" Target="../media/image1.png"/><Relationship Id="rId7" Type="http://schemas.openxmlformats.org/officeDocument/2006/relationships/image" Target="../media/image111.png"/><Relationship Id="rId2" Type="http://schemas.openxmlformats.org/officeDocument/2006/relationships/notesSlide" Target="../notesSlides/notesSlide66.xml"/><Relationship Id="rId1" Type="http://schemas.openxmlformats.org/officeDocument/2006/relationships/slideLayout" Target="../slideLayouts/slideLayout7.xml"/><Relationship Id="rId6" Type="http://schemas.openxmlformats.org/officeDocument/2006/relationships/image" Target="../media/image110.svg"/><Relationship Id="rId5" Type="http://schemas.openxmlformats.org/officeDocument/2006/relationships/image" Target="../media/image109.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hyperlink" Target="https://www.smartinsights.com"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1.png"/></Relationships>
</file>

<file path=ppt/slides/_rels/slide70.xml.rels><?xml version="1.0" encoding="UTF-8" standalone="yes"?>
<Relationships xmlns="http://schemas.openxmlformats.org/package/2006/relationships"><Relationship Id="rId8" Type="http://schemas.openxmlformats.org/officeDocument/2006/relationships/image" Target="../media/image116.png"/><Relationship Id="rId13" Type="http://schemas.openxmlformats.org/officeDocument/2006/relationships/image" Target="../media/image121.svg"/><Relationship Id="rId18" Type="http://schemas.openxmlformats.org/officeDocument/2006/relationships/image" Target="../media/image126.png"/><Relationship Id="rId3" Type="http://schemas.openxmlformats.org/officeDocument/2006/relationships/image" Target="../media/image1.png"/><Relationship Id="rId21" Type="http://schemas.openxmlformats.org/officeDocument/2006/relationships/image" Target="../media/image129.svg"/><Relationship Id="rId7" Type="http://schemas.openxmlformats.org/officeDocument/2006/relationships/image" Target="../media/image115.svg"/><Relationship Id="rId12" Type="http://schemas.openxmlformats.org/officeDocument/2006/relationships/image" Target="../media/image120.png"/><Relationship Id="rId17" Type="http://schemas.openxmlformats.org/officeDocument/2006/relationships/image" Target="../media/image125.svg"/><Relationship Id="rId25" Type="http://schemas.openxmlformats.org/officeDocument/2006/relationships/image" Target="../media/image133.svg"/><Relationship Id="rId2" Type="http://schemas.openxmlformats.org/officeDocument/2006/relationships/notesSlide" Target="../notesSlides/notesSlide67.xml"/><Relationship Id="rId16" Type="http://schemas.openxmlformats.org/officeDocument/2006/relationships/image" Target="../media/image124.png"/><Relationship Id="rId20" Type="http://schemas.openxmlformats.org/officeDocument/2006/relationships/image" Target="../media/image128.png"/><Relationship Id="rId1" Type="http://schemas.openxmlformats.org/officeDocument/2006/relationships/slideLayout" Target="../slideLayouts/slideLayout7.xml"/><Relationship Id="rId6" Type="http://schemas.openxmlformats.org/officeDocument/2006/relationships/image" Target="../media/image114.png"/><Relationship Id="rId11" Type="http://schemas.openxmlformats.org/officeDocument/2006/relationships/image" Target="../media/image119.svg"/><Relationship Id="rId24" Type="http://schemas.openxmlformats.org/officeDocument/2006/relationships/image" Target="../media/image132.png"/><Relationship Id="rId5" Type="http://schemas.openxmlformats.org/officeDocument/2006/relationships/image" Target="../media/image113.png"/><Relationship Id="rId15" Type="http://schemas.openxmlformats.org/officeDocument/2006/relationships/image" Target="../media/image123.svg"/><Relationship Id="rId23" Type="http://schemas.openxmlformats.org/officeDocument/2006/relationships/image" Target="../media/image131.svg"/><Relationship Id="rId10" Type="http://schemas.openxmlformats.org/officeDocument/2006/relationships/image" Target="../media/image118.png"/><Relationship Id="rId19" Type="http://schemas.openxmlformats.org/officeDocument/2006/relationships/image" Target="../media/image127.svg"/><Relationship Id="rId4" Type="http://schemas.openxmlformats.org/officeDocument/2006/relationships/image" Target="../media/image3.png"/><Relationship Id="rId9" Type="http://schemas.openxmlformats.org/officeDocument/2006/relationships/image" Target="../media/image117.svg"/><Relationship Id="rId14" Type="http://schemas.openxmlformats.org/officeDocument/2006/relationships/image" Target="../media/image122.png"/><Relationship Id="rId22" Type="http://schemas.openxmlformats.org/officeDocument/2006/relationships/image" Target="../media/image130.png"/></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8.xml"/><Relationship Id="rId1" Type="http://schemas.openxmlformats.org/officeDocument/2006/relationships/slideLayout" Target="../slideLayouts/slideLayout7.xml"/><Relationship Id="rId6" Type="http://schemas.openxmlformats.org/officeDocument/2006/relationships/image" Target="../media/image97.png"/><Relationship Id="rId5" Type="http://schemas.openxmlformats.org/officeDocument/2006/relationships/image" Target="../media/image113.png"/><Relationship Id="rId4" Type="http://schemas.openxmlformats.org/officeDocument/2006/relationships/image" Target="../media/image3.png"/></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9.xml"/><Relationship Id="rId1" Type="http://schemas.openxmlformats.org/officeDocument/2006/relationships/slideLayout" Target="../slideLayouts/slideLayout7.xml"/><Relationship Id="rId5" Type="http://schemas.openxmlformats.org/officeDocument/2006/relationships/image" Target="../media/image134.png"/><Relationship Id="rId4" Type="http://schemas.openxmlformats.org/officeDocument/2006/relationships/image" Target="../media/image3.png"/></Relationships>
</file>

<file path=ppt/slides/_rels/slide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0.xml"/><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113.png"/><Relationship Id="rId4" Type="http://schemas.openxmlformats.org/officeDocument/2006/relationships/image" Target="../media/image3.png"/></Relationships>
</file>

<file path=ppt/slides/_rels/slide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1.xml"/><Relationship Id="rId1" Type="http://schemas.openxmlformats.org/officeDocument/2006/relationships/slideLayout" Target="../slideLayouts/slideLayout7.xml"/><Relationship Id="rId6" Type="http://schemas.openxmlformats.org/officeDocument/2006/relationships/image" Target="../media/image136.svg"/><Relationship Id="rId5" Type="http://schemas.openxmlformats.org/officeDocument/2006/relationships/image" Target="../media/image135.png"/><Relationship Id="rId4" Type="http://schemas.openxmlformats.org/officeDocument/2006/relationships/image" Target="../media/image3.png"/></Relationships>
</file>

<file path=ppt/slides/_rels/slide7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38.svg"/><Relationship Id="rId2" Type="http://schemas.openxmlformats.org/officeDocument/2006/relationships/notesSlide" Target="../notesSlides/notesSlide72.xml"/><Relationship Id="rId1" Type="http://schemas.openxmlformats.org/officeDocument/2006/relationships/slideLayout" Target="../slideLayouts/slideLayout7.xml"/><Relationship Id="rId6" Type="http://schemas.openxmlformats.org/officeDocument/2006/relationships/image" Target="../media/image137.png"/><Relationship Id="rId5" Type="http://schemas.openxmlformats.org/officeDocument/2006/relationships/image" Target="../media/image97.png"/><Relationship Id="rId4" Type="http://schemas.openxmlformats.org/officeDocument/2006/relationships/image" Target="../media/image3.png"/></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38.svg"/><Relationship Id="rId2" Type="http://schemas.openxmlformats.org/officeDocument/2006/relationships/notesSlide" Target="../notesSlides/notesSlide73.xml"/><Relationship Id="rId1" Type="http://schemas.openxmlformats.org/officeDocument/2006/relationships/slideLayout" Target="../slideLayouts/slideLayout7.xml"/><Relationship Id="rId6" Type="http://schemas.openxmlformats.org/officeDocument/2006/relationships/image" Target="../media/image137.png"/><Relationship Id="rId5" Type="http://schemas.openxmlformats.org/officeDocument/2006/relationships/image" Target="../media/image76.png"/><Relationship Id="rId4" Type="http://schemas.openxmlformats.org/officeDocument/2006/relationships/image" Target="../media/image3.png"/></Relationships>
</file>

<file path=ppt/slides/_rels/slide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4.xml"/><Relationship Id="rId1" Type="http://schemas.openxmlformats.org/officeDocument/2006/relationships/slideLayout" Target="../slideLayouts/slideLayout7.xml"/><Relationship Id="rId6" Type="http://schemas.openxmlformats.org/officeDocument/2006/relationships/image" Target="../media/image139.png"/><Relationship Id="rId5" Type="http://schemas.openxmlformats.org/officeDocument/2006/relationships/image" Target="../media/image97.png"/><Relationship Id="rId4" Type="http://schemas.openxmlformats.org/officeDocument/2006/relationships/image" Target="../media/image3.png"/></Relationships>
</file>

<file path=ppt/slides/_rels/slide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5.xml"/><Relationship Id="rId1" Type="http://schemas.openxmlformats.org/officeDocument/2006/relationships/slideLayout" Target="../slideLayouts/slideLayout7.xml"/><Relationship Id="rId6" Type="http://schemas.openxmlformats.org/officeDocument/2006/relationships/image" Target="../media/image139.png"/><Relationship Id="rId5" Type="http://schemas.openxmlformats.org/officeDocument/2006/relationships/image" Target="../media/image76.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hyperlink" Target="https://www.smartinsights.com"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hyperlink" Target="https://www.smartinsights.com" TargetMode="External"/><Relationship Id="rId7" Type="http://schemas.openxmlformats.org/officeDocument/2006/relationships/image" Target="../media/image10.svg"/><Relationship Id="rId12"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3.png"/><Relationship Id="rId10" Type="http://schemas.openxmlformats.org/officeDocument/2006/relationships/image" Target="../media/image13.png"/><Relationship Id="rId4" Type="http://schemas.openxmlformats.org/officeDocument/2006/relationships/image" Target="../media/image1.png"/><Relationship Id="rId9"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4"/>
            <a:stretch>
              <a:fillRect/>
            </a:stretch>
          </a:blipFill>
        </p:spPr>
        <p:txBody>
          <a:bodyPr/>
          <a:lstStyle/>
          <a:p>
            <a:endParaRPr lang="en-US"/>
          </a:p>
        </p:txBody>
      </p:sp>
      <p:sp>
        <p:nvSpPr>
          <p:cNvPr id="4" name="TextBox 4"/>
          <p:cNvSpPr txBox="1"/>
          <p:nvPr/>
        </p:nvSpPr>
        <p:spPr>
          <a:xfrm>
            <a:off x="2022830" y="3176297"/>
            <a:ext cx="14242340" cy="5143054"/>
          </a:xfrm>
          <a:prstGeom prst="rect">
            <a:avLst/>
          </a:prstGeom>
        </p:spPr>
        <p:txBody>
          <a:bodyPr lIns="0" tIns="0" rIns="0" bIns="0" rtlCol="0" anchor="t">
            <a:spAutoFit/>
          </a:bodyPr>
          <a:lstStyle/>
          <a:p>
            <a:pPr algn="ctr">
              <a:lnSpc>
                <a:spcPts val="7200"/>
              </a:lnSpc>
            </a:pPr>
            <a:r>
              <a:rPr lang="en-US" sz="6000" dirty="0">
                <a:solidFill>
                  <a:srgbClr val="FFFFFF"/>
                </a:solidFill>
                <a:latin typeface="Calibri (MS) Bold"/>
              </a:rPr>
              <a:t>Social Media Guidelines and Best Practices for ASHRAE Groups </a:t>
            </a:r>
          </a:p>
          <a:p>
            <a:pPr algn="ctr">
              <a:lnSpc>
                <a:spcPts val="5040"/>
              </a:lnSpc>
            </a:pPr>
            <a:endParaRPr lang="en-US" sz="6000" dirty="0">
              <a:solidFill>
                <a:srgbClr val="FFFFFF"/>
              </a:solidFill>
              <a:latin typeface="Calibri (MS) Bold"/>
            </a:endParaRPr>
          </a:p>
          <a:p>
            <a:pPr algn="ctr">
              <a:lnSpc>
                <a:spcPts val="5040"/>
              </a:lnSpc>
            </a:pPr>
            <a:r>
              <a:rPr lang="en-US" sz="4200" dirty="0">
                <a:solidFill>
                  <a:srgbClr val="FFFFFF"/>
                </a:solidFill>
                <a:latin typeface="Calibri (MS) Italics"/>
              </a:rPr>
              <a:t>Enhancing Your Online Presence</a:t>
            </a:r>
          </a:p>
          <a:p>
            <a:pPr algn="ctr">
              <a:lnSpc>
                <a:spcPts val="5040"/>
              </a:lnSpc>
            </a:pPr>
            <a:endParaRPr lang="en-US" sz="4200" dirty="0">
              <a:solidFill>
                <a:srgbClr val="FFFFFF"/>
              </a:solidFill>
              <a:latin typeface="Calibri (MS) Italics"/>
            </a:endParaRPr>
          </a:p>
          <a:p>
            <a:pPr algn="ctr">
              <a:lnSpc>
                <a:spcPts val="5040"/>
              </a:lnSpc>
            </a:pPr>
            <a:r>
              <a:rPr lang="en-US" sz="4200" dirty="0">
                <a:solidFill>
                  <a:srgbClr val="FFFFFF"/>
                </a:solidFill>
                <a:latin typeface="Calibri (MS)"/>
              </a:rPr>
              <a:t>Provided by ASHRAE Communications Committee</a:t>
            </a:r>
          </a:p>
          <a:p>
            <a:pPr algn="ctr">
              <a:lnSpc>
                <a:spcPts val="5040"/>
              </a:lnSpc>
            </a:pPr>
            <a:r>
              <a:rPr lang="en-US" sz="4200">
                <a:solidFill>
                  <a:srgbClr val="FFFFFF"/>
                </a:solidFill>
                <a:latin typeface="Calibri (MS)"/>
              </a:rPr>
              <a:t>Created 2018, Revised 2024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16346080" y="8377640"/>
            <a:ext cx="1671445" cy="1156885"/>
          </a:xfrm>
          <a:custGeom>
            <a:avLst/>
            <a:gdLst/>
            <a:ahLst/>
            <a:cxnLst/>
            <a:rect l="l" t="t" r="r" b="b"/>
            <a:pathLst>
              <a:path w="1671445" h="1156885">
                <a:moveTo>
                  <a:pt x="0" y="0"/>
                </a:moveTo>
                <a:lnTo>
                  <a:pt x="1671446" y="0"/>
                </a:lnTo>
                <a:lnTo>
                  <a:pt x="1671446" y="1156885"/>
                </a:lnTo>
                <a:lnTo>
                  <a:pt x="0" y="1156885"/>
                </a:lnTo>
                <a:lnTo>
                  <a:pt x="0" y="0"/>
                </a:lnTo>
                <a:close/>
              </a:path>
            </a:pathLst>
          </a:custGeom>
          <a:blipFill>
            <a:blip r:embed="rId4"/>
            <a:stretch>
              <a:fillRect l="-133" r="-133"/>
            </a:stretch>
          </a:blipFill>
        </p:spPr>
        <p:txBody>
          <a:bodyPr/>
          <a:lstStyle/>
          <a:p>
            <a:endParaRPr lang="en-US"/>
          </a:p>
        </p:txBody>
      </p:sp>
      <p:sp>
        <p:nvSpPr>
          <p:cNvPr id="4" name="TextBox 4"/>
          <p:cNvSpPr txBox="1"/>
          <p:nvPr/>
        </p:nvSpPr>
        <p:spPr>
          <a:xfrm>
            <a:off x="1348740" y="679634"/>
            <a:ext cx="15590520" cy="758571"/>
          </a:xfrm>
          <a:prstGeom prst="rect">
            <a:avLst/>
          </a:prstGeom>
        </p:spPr>
        <p:txBody>
          <a:bodyPr lIns="0" tIns="0" rIns="0" bIns="0" rtlCol="0" anchor="t">
            <a:spAutoFit/>
          </a:bodyPr>
          <a:lstStyle/>
          <a:p>
            <a:pPr marL="0" lvl="0" indent="0" algn="l">
              <a:lnSpc>
                <a:spcPts val="5832"/>
              </a:lnSpc>
              <a:spcBef>
                <a:spcPct val="0"/>
              </a:spcBef>
            </a:pPr>
            <a:r>
              <a:rPr lang="en-US" sz="5400" u="none" strike="noStrike">
                <a:solidFill>
                  <a:srgbClr val="FFFFFF"/>
                </a:solidFill>
                <a:latin typeface="Open Sans Bold"/>
              </a:rPr>
              <a:t>Account Nomenclature</a:t>
            </a:r>
          </a:p>
        </p:txBody>
      </p:sp>
      <p:sp>
        <p:nvSpPr>
          <p:cNvPr id="5" name="TextBox 5"/>
          <p:cNvSpPr txBox="1"/>
          <p:nvPr/>
        </p:nvSpPr>
        <p:spPr>
          <a:xfrm>
            <a:off x="845820" y="2341902"/>
            <a:ext cx="16413480" cy="3188779"/>
          </a:xfrm>
          <a:prstGeom prst="rect">
            <a:avLst/>
          </a:prstGeom>
        </p:spPr>
        <p:txBody>
          <a:bodyPr lIns="0" tIns="0" rIns="0" bIns="0" rtlCol="0" anchor="t">
            <a:spAutoFit/>
          </a:bodyPr>
          <a:lstStyle/>
          <a:p>
            <a:pPr marL="0" lvl="0" indent="0" algn="l">
              <a:lnSpc>
                <a:spcPts val="7408"/>
              </a:lnSpc>
            </a:pPr>
            <a:r>
              <a:rPr lang="en-US" sz="3099" u="none" strike="noStrike">
                <a:solidFill>
                  <a:srgbClr val="000000"/>
                </a:solidFill>
                <a:latin typeface="Open Sans Bold"/>
              </a:rPr>
              <a:t>Facebook/Instagram/Twitter</a:t>
            </a:r>
          </a:p>
          <a:p>
            <a:pPr marL="0" lvl="0" indent="0" algn="l">
              <a:lnSpc>
                <a:spcPts val="6214"/>
              </a:lnSpc>
            </a:pPr>
            <a:r>
              <a:rPr lang="en-US" sz="2600" u="none" strike="noStrike">
                <a:solidFill>
                  <a:srgbClr val="000000"/>
                </a:solidFill>
                <a:latin typeface="Open Sans Bold"/>
              </a:rPr>
              <a:t>Name:</a:t>
            </a:r>
            <a:r>
              <a:rPr lang="en-US" sz="2600" u="none" strike="noStrike">
                <a:solidFill>
                  <a:srgbClr val="000000"/>
                </a:solidFill>
                <a:latin typeface="Open Sans"/>
              </a:rPr>
              <a:t> This is your display name (ASHRAE).</a:t>
            </a:r>
          </a:p>
          <a:p>
            <a:pPr marL="0" lvl="0" indent="0" algn="l">
              <a:lnSpc>
                <a:spcPts val="6214"/>
              </a:lnSpc>
            </a:pPr>
            <a:r>
              <a:rPr lang="en-US" sz="2600" u="none" strike="noStrike">
                <a:solidFill>
                  <a:srgbClr val="000000"/>
                </a:solidFill>
                <a:latin typeface="Open Sans Bold"/>
              </a:rPr>
              <a:t>Username:</a:t>
            </a:r>
            <a:r>
              <a:rPr lang="en-US" sz="2600" u="none" strike="noStrike">
                <a:solidFill>
                  <a:srgbClr val="000000"/>
                </a:solidFill>
                <a:latin typeface="Open Sans"/>
              </a:rPr>
              <a:t> This is your one-of-a-kind handle. It appears after an </a:t>
            </a:r>
            <a:r>
              <a:rPr lang="en-US" sz="2600" u="none" strike="noStrike">
                <a:solidFill>
                  <a:srgbClr val="000000"/>
                </a:solidFill>
                <a:latin typeface="Open Sans Bold"/>
              </a:rPr>
              <a:t>@ </a:t>
            </a:r>
            <a:r>
              <a:rPr lang="en-US" sz="2600" u="none" strike="noStrike">
                <a:solidFill>
                  <a:srgbClr val="000000"/>
                </a:solidFill>
                <a:latin typeface="Open Sans"/>
              </a:rPr>
              <a:t>sign in your Facebook profile/page (@ASHRAEupdates) and in the associated URL (</a:t>
            </a:r>
            <a:r>
              <a:rPr lang="en-US" sz="2600" u="sng" strike="noStrike">
                <a:solidFill>
                  <a:srgbClr val="000000"/>
                </a:solidFill>
                <a:latin typeface="Open Sans"/>
                <a:hlinkClick r:id="rId5" tooltip="https://www.facebook.com/ASHRAEupdates/"/>
              </a:rPr>
              <a:t>https://www.facebook.com/ASHRAEupdates/</a:t>
            </a:r>
            <a:r>
              <a:rPr lang="en-US" sz="2600" u="none" strike="noStrike">
                <a:solidFill>
                  <a:srgbClr val="000000"/>
                </a:solidFill>
                <a:latin typeface="Open Sans"/>
              </a:rPr>
              <a:t>)</a:t>
            </a:r>
          </a:p>
        </p:txBody>
      </p:sp>
      <p:sp>
        <p:nvSpPr>
          <p:cNvPr id="6" name="TextBox 6"/>
          <p:cNvSpPr txBox="1"/>
          <p:nvPr/>
        </p:nvSpPr>
        <p:spPr>
          <a:xfrm>
            <a:off x="937259" y="5969911"/>
            <a:ext cx="16413480" cy="2407729"/>
          </a:xfrm>
          <a:prstGeom prst="rect">
            <a:avLst/>
          </a:prstGeom>
        </p:spPr>
        <p:txBody>
          <a:bodyPr lIns="0" tIns="0" rIns="0" bIns="0" rtlCol="0" anchor="t">
            <a:spAutoFit/>
          </a:bodyPr>
          <a:lstStyle/>
          <a:p>
            <a:pPr marL="0" lvl="0" indent="0" algn="l">
              <a:lnSpc>
                <a:spcPts val="7408"/>
              </a:lnSpc>
              <a:spcBef>
                <a:spcPct val="0"/>
              </a:spcBef>
            </a:pPr>
            <a:r>
              <a:rPr lang="en-US" sz="3099" u="none" strike="noStrike">
                <a:solidFill>
                  <a:srgbClr val="000000"/>
                </a:solidFill>
                <a:latin typeface="Open Sans Bold"/>
              </a:rPr>
              <a:t>LinkedIn/YouTube</a:t>
            </a:r>
          </a:p>
          <a:p>
            <a:pPr marL="0" lvl="0" indent="0" algn="l">
              <a:lnSpc>
                <a:spcPts val="6214"/>
              </a:lnSpc>
              <a:spcBef>
                <a:spcPct val="0"/>
              </a:spcBef>
            </a:pPr>
            <a:r>
              <a:rPr lang="en-US" sz="2600" u="none" strike="noStrike">
                <a:solidFill>
                  <a:srgbClr val="000000"/>
                </a:solidFill>
                <a:latin typeface="Open Sans"/>
              </a:rPr>
              <a:t>LinkedIn and YouTube will prompt you to login using a phone number or email address. From there, you can edit your display name, so it reflects your brand name.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4"/>
            <a:stretch>
              <a:fillRect/>
            </a:stretch>
          </a:blipFill>
        </p:spPr>
        <p:txBody>
          <a:bodyPr/>
          <a:lstStyle/>
          <a:p>
            <a:endParaRPr lang="en-US"/>
          </a:p>
        </p:txBody>
      </p:sp>
      <p:sp>
        <p:nvSpPr>
          <p:cNvPr id="4" name="TextBox 4"/>
          <p:cNvSpPr txBox="1"/>
          <p:nvPr/>
        </p:nvSpPr>
        <p:spPr>
          <a:xfrm>
            <a:off x="5094535" y="4400550"/>
            <a:ext cx="8098929" cy="1200150"/>
          </a:xfrm>
          <a:prstGeom prst="rect">
            <a:avLst/>
          </a:prstGeom>
        </p:spPr>
        <p:txBody>
          <a:bodyPr lIns="0" tIns="0" rIns="0" bIns="0" rtlCol="0" anchor="t">
            <a:spAutoFit/>
          </a:bodyPr>
          <a:lstStyle/>
          <a:p>
            <a:pPr marL="0" lvl="0" indent="0" algn="l">
              <a:lnSpc>
                <a:spcPts val="10200"/>
              </a:lnSpc>
              <a:spcBef>
                <a:spcPct val="0"/>
              </a:spcBef>
            </a:pPr>
            <a:r>
              <a:rPr lang="en-US" sz="6000" u="none" strike="noStrike">
                <a:solidFill>
                  <a:srgbClr val="FFFFFF"/>
                </a:solidFill>
                <a:latin typeface="Open Sans Bold"/>
              </a:rPr>
              <a:t>Types of Social Media</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16346080" y="8377640"/>
            <a:ext cx="1671445" cy="1156885"/>
          </a:xfrm>
          <a:custGeom>
            <a:avLst/>
            <a:gdLst/>
            <a:ahLst/>
            <a:cxnLst/>
            <a:rect l="l" t="t" r="r" b="b"/>
            <a:pathLst>
              <a:path w="1671445" h="1156885">
                <a:moveTo>
                  <a:pt x="0" y="0"/>
                </a:moveTo>
                <a:lnTo>
                  <a:pt x="1671446" y="0"/>
                </a:lnTo>
                <a:lnTo>
                  <a:pt x="1671446" y="1156885"/>
                </a:lnTo>
                <a:lnTo>
                  <a:pt x="0" y="1156885"/>
                </a:lnTo>
                <a:lnTo>
                  <a:pt x="0" y="0"/>
                </a:lnTo>
                <a:close/>
              </a:path>
            </a:pathLst>
          </a:custGeom>
          <a:blipFill>
            <a:blip r:embed="rId4"/>
            <a:stretch>
              <a:fillRect l="-133" r="-133"/>
            </a:stretch>
          </a:blipFill>
        </p:spPr>
        <p:txBody>
          <a:bodyPr/>
          <a:lstStyle/>
          <a:p>
            <a:endParaRPr lang="en-US"/>
          </a:p>
        </p:txBody>
      </p:sp>
      <p:sp>
        <p:nvSpPr>
          <p:cNvPr id="4" name="Freeform 4"/>
          <p:cNvSpPr/>
          <p:nvPr/>
        </p:nvSpPr>
        <p:spPr>
          <a:xfrm>
            <a:off x="9719444" y="2354411"/>
            <a:ext cx="6874959" cy="7180114"/>
          </a:xfrm>
          <a:custGeom>
            <a:avLst/>
            <a:gdLst/>
            <a:ahLst/>
            <a:cxnLst/>
            <a:rect l="l" t="t" r="r" b="b"/>
            <a:pathLst>
              <a:path w="6874959" h="7180114">
                <a:moveTo>
                  <a:pt x="0" y="0"/>
                </a:moveTo>
                <a:lnTo>
                  <a:pt x="6874958" y="0"/>
                </a:lnTo>
                <a:lnTo>
                  <a:pt x="6874958" y="7180114"/>
                </a:lnTo>
                <a:lnTo>
                  <a:pt x="0" y="71801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TextBox 5"/>
          <p:cNvSpPr txBox="1"/>
          <p:nvPr/>
        </p:nvSpPr>
        <p:spPr>
          <a:xfrm>
            <a:off x="1348740" y="2353621"/>
            <a:ext cx="3833869" cy="8013700"/>
          </a:xfrm>
          <a:prstGeom prst="rect">
            <a:avLst/>
          </a:prstGeom>
        </p:spPr>
        <p:txBody>
          <a:bodyPr lIns="0" tIns="0" rIns="0" bIns="0" rtlCol="0" anchor="t">
            <a:spAutoFit/>
          </a:bodyPr>
          <a:lstStyle/>
          <a:p>
            <a:pPr marL="615317" lvl="1" indent="-307659" algn="l">
              <a:lnSpc>
                <a:spcPts val="5780"/>
              </a:lnSpc>
              <a:buFont typeface="Arial"/>
              <a:buChar char="•"/>
            </a:pPr>
            <a:r>
              <a:rPr lang="en-US" sz="3400">
                <a:solidFill>
                  <a:srgbClr val="000000"/>
                </a:solidFill>
                <a:latin typeface="Open Sans"/>
              </a:rPr>
              <a:t>Facebook</a:t>
            </a:r>
          </a:p>
          <a:p>
            <a:pPr marL="615317" lvl="1" indent="-307659" algn="l">
              <a:lnSpc>
                <a:spcPts val="5780"/>
              </a:lnSpc>
              <a:buFont typeface="Arial"/>
              <a:buChar char="•"/>
            </a:pPr>
            <a:r>
              <a:rPr lang="en-US" sz="3400">
                <a:solidFill>
                  <a:srgbClr val="000000"/>
                </a:solidFill>
                <a:latin typeface="Open Sans"/>
              </a:rPr>
              <a:t>Instagram</a:t>
            </a:r>
          </a:p>
          <a:p>
            <a:pPr marL="615317" lvl="1" indent="-307659" algn="l">
              <a:lnSpc>
                <a:spcPts val="5780"/>
              </a:lnSpc>
              <a:buFont typeface="Arial"/>
              <a:buChar char="•"/>
            </a:pPr>
            <a:r>
              <a:rPr lang="en-US" sz="3400">
                <a:solidFill>
                  <a:srgbClr val="000000"/>
                </a:solidFill>
                <a:latin typeface="Open Sans"/>
              </a:rPr>
              <a:t>LinkedIn</a:t>
            </a:r>
          </a:p>
          <a:p>
            <a:pPr marL="615317" lvl="1" indent="-307659" algn="l">
              <a:lnSpc>
                <a:spcPts val="5780"/>
              </a:lnSpc>
              <a:buFont typeface="Arial"/>
              <a:buChar char="•"/>
            </a:pPr>
            <a:r>
              <a:rPr lang="en-US" sz="3400">
                <a:solidFill>
                  <a:srgbClr val="000000"/>
                </a:solidFill>
                <a:latin typeface="Open Sans"/>
              </a:rPr>
              <a:t>X</a:t>
            </a:r>
          </a:p>
          <a:p>
            <a:pPr marL="615317" lvl="1" indent="-307659" algn="l">
              <a:lnSpc>
                <a:spcPts val="5780"/>
              </a:lnSpc>
              <a:buFont typeface="Arial"/>
              <a:buChar char="•"/>
            </a:pPr>
            <a:r>
              <a:rPr lang="en-US" sz="3400">
                <a:solidFill>
                  <a:srgbClr val="000000"/>
                </a:solidFill>
                <a:latin typeface="Open Sans"/>
              </a:rPr>
              <a:t>YouTube</a:t>
            </a:r>
          </a:p>
          <a:p>
            <a:pPr marL="615317" lvl="1" indent="-307659" algn="l">
              <a:lnSpc>
                <a:spcPts val="5780"/>
              </a:lnSpc>
              <a:buFont typeface="Arial"/>
              <a:buChar char="•"/>
            </a:pPr>
            <a:r>
              <a:rPr lang="en-US" sz="3400">
                <a:solidFill>
                  <a:srgbClr val="000000"/>
                </a:solidFill>
                <a:latin typeface="Open Sans"/>
              </a:rPr>
              <a:t>Whatsapp</a:t>
            </a:r>
          </a:p>
          <a:p>
            <a:pPr marL="615317" lvl="1" indent="-307659" algn="l">
              <a:lnSpc>
                <a:spcPts val="5780"/>
              </a:lnSpc>
              <a:buFont typeface="Arial"/>
              <a:buChar char="•"/>
            </a:pPr>
            <a:r>
              <a:rPr lang="en-US" sz="3400">
                <a:solidFill>
                  <a:srgbClr val="000000"/>
                </a:solidFill>
                <a:latin typeface="Open Sans"/>
              </a:rPr>
              <a:t>Pinterest</a:t>
            </a:r>
          </a:p>
          <a:p>
            <a:pPr marL="615317" lvl="1" indent="-307659" algn="l">
              <a:lnSpc>
                <a:spcPts val="5780"/>
              </a:lnSpc>
              <a:buFont typeface="Arial"/>
              <a:buChar char="•"/>
            </a:pPr>
            <a:r>
              <a:rPr lang="en-US" sz="3400">
                <a:solidFill>
                  <a:srgbClr val="000000"/>
                </a:solidFill>
                <a:latin typeface="Open Sans"/>
              </a:rPr>
              <a:t>Snapchat</a:t>
            </a:r>
          </a:p>
          <a:p>
            <a:pPr algn="l">
              <a:lnSpc>
                <a:spcPts val="5780"/>
              </a:lnSpc>
            </a:pPr>
            <a:endParaRPr lang="en-US" sz="3400">
              <a:solidFill>
                <a:srgbClr val="000000"/>
              </a:solidFill>
              <a:latin typeface="Open Sans"/>
            </a:endParaRPr>
          </a:p>
          <a:p>
            <a:pPr algn="l">
              <a:lnSpc>
                <a:spcPts val="5780"/>
              </a:lnSpc>
            </a:pPr>
            <a:r>
              <a:rPr lang="en-US" sz="3400">
                <a:solidFill>
                  <a:srgbClr val="000000"/>
                </a:solidFill>
                <a:latin typeface="Open Sans"/>
              </a:rPr>
              <a:t>And More!</a:t>
            </a:r>
          </a:p>
          <a:p>
            <a:pPr marL="615317" lvl="1" indent="-307659" algn="l">
              <a:lnSpc>
                <a:spcPts val="5780"/>
              </a:lnSpc>
            </a:pPr>
            <a:endParaRPr lang="en-US" sz="3400">
              <a:solidFill>
                <a:srgbClr val="000000"/>
              </a:solidFill>
              <a:latin typeface="Open Sans"/>
            </a:endParaRPr>
          </a:p>
        </p:txBody>
      </p:sp>
      <p:sp>
        <p:nvSpPr>
          <p:cNvPr id="6" name="TextBox 6"/>
          <p:cNvSpPr txBox="1"/>
          <p:nvPr/>
        </p:nvSpPr>
        <p:spPr>
          <a:xfrm>
            <a:off x="1348740" y="679634"/>
            <a:ext cx="7954308" cy="758571"/>
          </a:xfrm>
          <a:prstGeom prst="rect">
            <a:avLst/>
          </a:prstGeom>
        </p:spPr>
        <p:txBody>
          <a:bodyPr lIns="0" tIns="0" rIns="0" bIns="0" rtlCol="0" anchor="t">
            <a:spAutoFit/>
          </a:bodyPr>
          <a:lstStyle/>
          <a:p>
            <a:pPr marL="0" lvl="0" indent="0" algn="l">
              <a:lnSpc>
                <a:spcPts val="5832"/>
              </a:lnSpc>
              <a:spcBef>
                <a:spcPct val="0"/>
              </a:spcBef>
            </a:pPr>
            <a:r>
              <a:rPr lang="en-US" sz="5400" u="none" strike="noStrike">
                <a:solidFill>
                  <a:srgbClr val="FFFFFF"/>
                </a:solidFill>
                <a:latin typeface="Open Sans Bold"/>
              </a:rPr>
              <a:t>Social Media Networks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4"/>
            <a:stretch>
              <a:fillRect/>
            </a:stretch>
          </a:blipFill>
        </p:spPr>
        <p:txBody>
          <a:bodyPr/>
          <a:lstStyle/>
          <a:p>
            <a:endParaRPr lang="en-US"/>
          </a:p>
        </p:txBody>
      </p:sp>
      <p:sp>
        <p:nvSpPr>
          <p:cNvPr id="4" name="TextBox 4"/>
          <p:cNvSpPr txBox="1"/>
          <p:nvPr/>
        </p:nvSpPr>
        <p:spPr>
          <a:xfrm>
            <a:off x="2770424" y="4400550"/>
            <a:ext cx="12747150" cy="1200150"/>
          </a:xfrm>
          <a:prstGeom prst="rect">
            <a:avLst/>
          </a:prstGeom>
        </p:spPr>
        <p:txBody>
          <a:bodyPr lIns="0" tIns="0" rIns="0" bIns="0" rtlCol="0" anchor="t">
            <a:spAutoFit/>
          </a:bodyPr>
          <a:lstStyle/>
          <a:p>
            <a:pPr marL="0" lvl="0" indent="0" algn="l">
              <a:lnSpc>
                <a:spcPts val="10200"/>
              </a:lnSpc>
              <a:spcBef>
                <a:spcPct val="0"/>
              </a:spcBef>
            </a:pPr>
            <a:r>
              <a:rPr lang="en-US" sz="6000">
                <a:solidFill>
                  <a:srgbClr val="FFFFFF"/>
                </a:solidFill>
                <a:latin typeface="Open Sans Bold"/>
              </a:rPr>
              <a:t>ASHRAE Presence on Social Media</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16346080" y="8377640"/>
            <a:ext cx="1671445" cy="1156885"/>
          </a:xfrm>
          <a:custGeom>
            <a:avLst/>
            <a:gdLst/>
            <a:ahLst/>
            <a:cxnLst/>
            <a:rect l="l" t="t" r="r" b="b"/>
            <a:pathLst>
              <a:path w="1671445" h="1156885">
                <a:moveTo>
                  <a:pt x="0" y="0"/>
                </a:moveTo>
                <a:lnTo>
                  <a:pt x="1671446" y="0"/>
                </a:lnTo>
                <a:lnTo>
                  <a:pt x="1671446" y="1156885"/>
                </a:lnTo>
                <a:lnTo>
                  <a:pt x="0" y="1156885"/>
                </a:lnTo>
                <a:lnTo>
                  <a:pt x="0" y="0"/>
                </a:lnTo>
                <a:close/>
              </a:path>
            </a:pathLst>
          </a:custGeom>
          <a:blipFill>
            <a:blip r:embed="rId4"/>
            <a:stretch>
              <a:fillRect l="-133" r="-133"/>
            </a:stretch>
          </a:blipFill>
        </p:spPr>
        <p:txBody>
          <a:bodyPr/>
          <a:lstStyle/>
          <a:p>
            <a:endParaRPr lang="en-US"/>
          </a:p>
        </p:txBody>
      </p:sp>
      <p:sp>
        <p:nvSpPr>
          <p:cNvPr id="4" name="Freeform 4">
            <a:hlinkClick r:id="rId5" tooltip="https://www.linkedin.com/company/ashrae/"/>
          </p:cNvPr>
          <p:cNvSpPr/>
          <p:nvPr/>
        </p:nvSpPr>
        <p:spPr>
          <a:xfrm>
            <a:off x="3381071" y="2866469"/>
            <a:ext cx="11857212" cy="6239380"/>
          </a:xfrm>
          <a:custGeom>
            <a:avLst/>
            <a:gdLst/>
            <a:ahLst/>
            <a:cxnLst/>
            <a:rect l="l" t="t" r="r" b="b"/>
            <a:pathLst>
              <a:path w="11857212" h="6239380">
                <a:moveTo>
                  <a:pt x="0" y="0"/>
                </a:moveTo>
                <a:lnTo>
                  <a:pt x="11857212" y="0"/>
                </a:lnTo>
                <a:lnTo>
                  <a:pt x="11857212" y="6239380"/>
                </a:lnTo>
                <a:lnTo>
                  <a:pt x="0" y="6239380"/>
                </a:lnTo>
                <a:lnTo>
                  <a:pt x="0" y="0"/>
                </a:lnTo>
                <a:close/>
              </a:path>
            </a:pathLst>
          </a:custGeom>
          <a:blipFill>
            <a:blip r:embed="rId6"/>
            <a:stretch>
              <a:fillRect/>
            </a:stretch>
          </a:blipFill>
        </p:spPr>
        <p:txBody>
          <a:bodyPr/>
          <a:lstStyle/>
          <a:p>
            <a:endParaRPr lang="en-US"/>
          </a:p>
        </p:txBody>
      </p:sp>
      <p:sp>
        <p:nvSpPr>
          <p:cNvPr id="5" name="Freeform 5"/>
          <p:cNvSpPr/>
          <p:nvPr/>
        </p:nvSpPr>
        <p:spPr>
          <a:xfrm>
            <a:off x="6594742" y="8244732"/>
            <a:ext cx="728502" cy="1013568"/>
          </a:xfrm>
          <a:custGeom>
            <a:avLst/>
            <a:gdLst/>
            <a:ahLst/>
            <a:cxnLst/>
            <a:rect l="l" t="t" r="r" b="b"/>
            <a:pathLst>
              <a:path w="728502" h="1013568">
                <a:moveTo>
                  <a:pt x="0" y="0"/>
                </a:moveTo>
                <a:lnTo>
                  <a:pt x="728502" y="0"/>
                </a:lnTo>
                <a:lnTo>
                  <a:pt x="728502" y="1013568"/>
                </a:lnTo>
                <a:lnTo>
                  <a:pt x="0" y="101356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799340" y="2866469"/>
            <a:ext cx="1834336" cy="1834336"/>
          </a:xfrm>
          <a:custGeom>
            <a:avLst/>
            <a:gdLst/>
            <a:ahLst/>
            <a:cxnLst/>
            <a:rect l="l" t="t" r="r" b="b"/>
            <a:pathLst>
              <a:path w="1834336" h="1834336">
                <a:moveTo>
                  <a:pt x="0" y="0"/>
                </a:moveTo>
                <a:lnTo>
                  <a:pt x="1834337" y="0"/>
                </a:lnTo>
                <a:lnTo>
                  <a:pt x="1834337" y="1834337"/>
                </a:lnTo>
                <a:lnTo>
                  <a:pt x="0" y="183433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TextBox 7"/>
          <p:cNvSpPr txBox="1"/>
          <p:nvPr/>
        </p:nvSpPr>
        <p:spPr>
          <a:xfrm>
            <a:off x="1028700" y="677990"/>
            <a:ext cx="15590520" cy="758571"/>
          </a:xfrm>
          <a:prstGeom prst="rect">
            <a:avLst/>
          </a:prstGeom>
        </p:spPr>
        <p:txBody>
          <a:bodyPr lIns="0" tIns="0" rIns="0" bIns="0" rtlCol="0" anchor="t">
            <a:spAutoFit/>
          </a:bodyPr>
          <a:lstStyle/>
          <a:p>
            <a:pPr marL="0" lvl="0" indent="0" algn="l">
              <a:lnSpc>
                <a:spcPts val="5832"/>
              </a:lnSpc>
              <a:spcBef>
                <a:spcPct val="0"/>
              </a:spcBef>
            </a:pPr>
            <a:r>
              <a:rPr lang="en-US" sz="5400">
                <a:solidFill>
                  <a:srgbClr val="FFFFFF"/>
                </a:solidFill>
                <a:latin typeface="Open Sans Bold"/>
              </a:rPr>
              <a:t>LinkedIn</a:t>
            </a:r>
          </a:p>
        </p:txBody>
      </p:sp>
      <p:sp>
        <p:nvSpPr>
          <p:cNvPr id="8" name="TextBox 8"/>
          <p:cNvSpPr txBox="1"/>
          <p:nvPr/>
        </p:nvSpPr>
        <p:spPr>
          <a:xfrm>
            <a:off x="9144000" y="9311958"/>
            <a:ext cx="5873433" cy="397510"/>
          </a:xfrm>
          <a:prstGeom prst="rect">
            <a:avLst/>
          </a:prstGeom>
        </p:spPr>
        <p:txBody>
          <a:bodyPr lIns="0" tIns="0" rIns="0" bIns="0" rtlCol="0" anchor="t">
            <a:spAutoFit/>
          </a:bodyPr>
          <a:lstStyle/>
          <a:p>
            <a:pPr algn="ctr">
              <a:lnSpc>
                <a:spcPts val="3290"/>
              </a:lnSpc>
            </a:pPr>
            <a:r>
              <a:rPr lang="en-US" sz="2350">
                <a:solidFill>
                  <a:srgbClr val="1A4789"/>
                </a:solidFill>
                <a:latin typeface="Glacial Indifference"/>
              </a:rPr>
              <a:t>https://www.linkedin.com/company/ashrae/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16346080" y="8377640"/>
            <a:ext cx="1671445" cy="1156885"/>
          </a:xfrm>
          <a:custGeom>
            <a:avLst/>
            <a:gdLst/>
            <a:ahLst/>
            <a:cxnLst/>
            <a:rect l="l" t="t" r="r" b="b"/>
            <a:pathLst>
              <a:path w="1671445" h="1156885">
                <a:moveTo>
                  <a:pt x="0" y="0"/>
                </a:moveTo>
                <a:lnTo>
                  <a:pt x="1671446" y="0"/>
                </a:lnTo>
                <a:lnTo>
                  <a:pt x="1671446" y="1156885"/>
                </a:lnTo>
                <a:lnTo>
                  <a:pt x="0" y="1156885"/>
                </a:lnTo>
                <a:lnTo>
                  <a:pt x="0" y="0"/>
                </a:lnTo>
                <a:close/>
              </a:path>
            </a:pathLst>
          </a:custGeom>
          <a:blipFill>
            <a:blip r:embed="rId4"/>
            <a:stretch>
              <a:fillRect l="-133" r="-133"/>
            </a:stretch>
          </a:blipFill>
        </p:spPr>
        <p:txBody>
          <a:bodyPr/>
          <a:lstStyle/>
          <a:p>
            <a:endParaRPr lang="en-US"/>
          </a:p>
        </p:txBody>
      </p:sp>
      <p:sp>
        <p:nvSpPr>
          <p:cNvPr id="4" name="Freeform 4">
            <a:hlinkClick r:id="rId5" tooltip="https://www.facebook.com/ASHRAEupdates"/>
          </p:cNvPr>
          <p:cNvSpPr/>
          <p:nvPr/>
        </p:nvSpPr>
        <p:spPr>
          <a:xfrm>
            <a:off x="2966550" y="2916452"/>
            <a:ext cx="13168693" cy="5636930"/>
          </a:xfrm>
          <a:custGeom>
            <a:avLst/>
            <a:gdLst/>
            <a:ahLst/>
            <a:cxnLst/>
            <a:rect l="l" t="t" r="r" b="b"/>
            <a:pathLst>
              <a:path w="13168693" h="5636930">
                <a:moveTo>
                  <a:pt x="0" y="0"/>
                </a:moveTo>
                <a:lnTo>
                  <a:pt x="13168693" y="0"/>
                </a:lnTo>
                <a:lnTo>
                  <a:pt x="13168693" y="5636930"/>
                </a:lnTo>
                <a:lnTo>
                  <a:pt x="0" y="5636930"/>
                </a:lnTo>
                <a:lnTo>
                  <a:pt x="0" y="0"/>
                </a:lnTo>
                <a:close/>
              </a:path>
            </a:pathLst>
          </a:custGeom>
          <a:blipFill>
            <a:blip r:embed="rId6"/>
            <a:stretch>
              <a:fillRect/>
            </a:stretch>
          </a:blipFill>
        </p:spPr>
        <p:txBody>
          <a:bodyPr/>
          <a:lstStyle/>
          <a:p>
            <a:endParaRPr lang="en-US"/>
          </a:p>
        </p:txBody>
      </p:sp>
      <p:sp>
        <p:nvSpPr>
          <p:cNvPr id="5" name="Freeform 5"/>
          <p:cNvSpPr/>
          <p:nvPr/>
        </p:nvSpPr>
        <p:spPr>
          <a:xfrm>
            <a:off x="14407065" y="8136011"/>
            <a:ext cx="484039" cy="673446"/>
          </a:xfrm>
          <a:custGeom>
            <a:avLst/>
            <a:gdLst/>
            <a:ahLst/>
            <a:cxnLst/>
            <a:rect l="l" t="t" r="r" b="b"/>
            <a:pathLst>
              <a:path w="484039" h="673446">
                <a:moveTo>
                  <a:pt x="0" y="0"/>
                </a:moveTo>
                <a:lnTo>
                  <a:pt x="484039" y="0"/>
                </a:lnTo>
                <a:lnTo>
                  <a:pt x="484039" y="673446"/>
                </a:lnTo>
                <a:lnTo>
                  <a:pt x="0" y="67344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515965" y="2242165"/>
            <a:ext cx="1673417" cy="1673417"/>
          </a:xfrm>
          <a:custGeom>
            <a:avLst/>
            <a:gdLst/>
            <a:ahLst/>
            <a:cxnLst/>
            <a:rect l="l" t="t" r="r" b="b"/>
            <a:pathLst>
              <a:path w="1673417" h="1673417">
                <a:moveTo>
                  <a:pt x="0" y="0"/>
                </a:moveTo>
                <a:lnTo>
                  <a:pt x="1673418" y="0"/>
                </a:lnTo>
                <a:lnTo>
                  <a:pt x="1673418" y="1673418"/>
                </a:lnTo>
                <a:lnTo>
                  <a:pt x="0" y="167341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TextBox 7"/>
          <p:cNvSpPr txBox="1"/>
          <p:nvPr/>
        </p:nvSpPr>
        <p:spPr>
          <a:xfrm>
            <a:off x="1028700" y="677990"/>
            <a:ext cx="15590520" cy="758571"/>
          </a:xfrm>
          <a:prstGeom prst="rect">
            <a:avLst/>
          </a:prstGeom>
        </p:spPr>
        <p:txBody>
          <a:bodyPr lIns="0" tIns="0" rIns="0" bIns="0" rtlCol="0" anchor="t">
            <a:spAutoFit/>
          </a:bodyPr>
          <a:lstStyle/>
          <a:p>
            <a:pPr marL="0" lvl="0" indent="0" algn="l">
              <a:lnSpc>
                <a:spcPts val="5832"/>
              </a:lnSpc>
              <a:spcBef>
                <a:spcPct val="0"/>
              </a:spcBef>
            </a:pPr>
            <a:r>
              <a:rPr lang="en-US" sz="5400">
                <a:solidFill>
                  <a:srgbClr val="FFFFFF"/>
                </a:solidFill>
                <a:latin typeface="Open Sans Bold"/>
              </a:rPr>
              <a:t>Facebook</a:t>
            </a:r>
          </a:p>
        </p:txBody>
      </p:sp>
      <p:sp>
        <p:nvSpPr>
          <p:cNvPr id="8" name="TextBox 8"/>
          <p:cNvSpPr txBox="1"/>
          <p:nvPr/>
        </p:nvSpPr>
        <p:spPr>
          <a:xfrm>
            <a:off x="9152176" y="9311958"/>
            <a:ext cx="5857081" cy="397510"/>
          </a:xfrm>
          <a:prstGeom prst="rect">
            <a:avLst/>
          </a:prstGeom>
        </p:spPr>
        <p:txBody>
          <a:bodyPr lIns="0" tIns="0" rIns="0" bIns="0" rtlCol="0" anchor="t">
            <a:spAutoFit/>
          </a:bodyPr>
          <a:lstStyle/>
          <a:p>
            <a:pPr algn="ctr">
              <a:lnSpc>
                <a:spcPts val="3290"/>
              </a:lnSpc>
            </a:pPr>
            <a:r>
              <a:rPr lang="en-US" sz="2350">
                <a:solidFill>
                  <a:srgbClr val="1A4789"/>
                </a:solidFill>
                <a:latin typeface="Glacial Indifference"/>
              </a:rPr>
              <a:t>https://www.facebook.com/ASHRAEupdates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hlinkClick r:id="rId3" tooltip="https://twitter.com/ashraenews"/>
          </p:cNvPr>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4"/>
            <a:stretch>
              <a:fillRect/>
            </a:stretch>
          </a:blipFill>
        </p:spPr>
        <p:txBody>
          <a:bodyPr/>
          <a:lstStyle/>
          <a:p>
            <a:endParaRPr lang="en-US"/>
          </a:p>
        </p:txBody>
      </p:sp>
      <p:sp>
        <p:nvSpPr>
          <p:cNvPr id="3" name="Freeform 3"/>
          <p:cNvSpPr/>
          <p:nvPr/>
        </p:nvSpPr>
        <p:spPr>
          <a:xfrm>
            <a:off x="16346080" y="8377640"/>
            <a:ext cx="1671445" cy="1156885"/>
          </a:xfrm>
          <a:custGeom>
            <a:avLst/>
            <a:gdLst/>
            <a:ahLst/>
            <a:cxnLst/>
            <a:rect l="l" t="t" r="r" b="b"/>
            <a:pathLst>
              <a:path w="1671445" h="1156885">
                <a:moveTo>
                  <a:pt x="0" y="0"/>
                </a:moveTo>
                <a:lnTo>
                  <a:pt x="1671446" y="0"/>
                </a:lnTo>
                <a:lnTo>
                  <a:pt x="1671446" y="1156885"/>
                </a:lnTo>
                <a:lnTo>
                  <a:pt x="0" y="1156885"/>
                </a:lnTo>
                <a:lnTo>
                  <a:pt x="0" y="0"/>
                </a:lnTo>
                <a:close/>
              </a:path>
            </a:pathLst>
          </a:custGeom>
          <a:blipFill>
            <a:blip r:embed="rId5"/>
            <a:stretch>
              <a:fillRect l="-133" r="-133"/>
            </a:stretch>
          </a:blipFill>
        </p:spPr>
        <p:txBody>
          <a:bodyPr/>
          <a:lstStyle/>
          <a:p>
            <a:endParaRPr lang="en-US"/>
          </a:p>
        </p:txBody>
      </p:sp>
      <p:sp>
        <p:nvSpPr>
          <p:cNvPr id="4" name="Freeform 4">
            <a:hlinkClick r:id="rId3" tooltip="https://twitter.com/ashraenews"/>
          </p:cNvPr>
          <p:cNvSpPr/>
          <p:nvPr/>
        </p:nvSpPr>
        <p:spPr>
          <a:xfrm>
            <a:off x="4789237" y="2297565"/>
            <a:ext cx="8377093" cy="6960735"/>
          </a:xfrm>
          <a:custGeom>
            <a:avLst/>
            <a:gdLst/>
            <a:ahLst/>
            <a:cxnLst/>
            <a:rect l="l" t="t" r="r" b="b"/>
            <a:pathLst>
              <a:path w="8377093" h="6960735">
                <a:moveTo>
                  <a:pt x="0" y="0"/>
                </a:moveTo>
                <a:lnTo>
                  <a:pt x="8377094" y="0"/>
                </a:lnTo>
                <a:lnTo>
                  <a:pt x="8377094" y="6960735"/>
                </a:lnTo>
                <a:lnTo>
                  <a:pt x="0" y="6960735"/>
                </a:lnTo>
                <a:lnTo>
                  <a:pt x="0" y="0"/>
                </a:lnTo>
                <a:close/>
              </a:path>
            </a:pathLst>
          </a:custGeom>
          <a:blipFill>
            <a:blip r:embed="rId6"/>
            <a:stretch>
              <a:fillRect/>
            </a:stretch>
          </a:blipFill>
        </p:spPr>
        <p:txBody>
          <a:bodyPr/>
          <a:lstStyle/>
          <a:p>
            <a:endParaRPr lang="en-US"/>
          </a:p>
        </p:txBody>
      </p:sp>
      <p:sp>
        <p:nvSpPr>
          <p:cNvPr id="5" name="Freeform 5"/>
          <p:cNvSpPr/>
          <p:nvPr/>
        </p:nvSpPr>
        <p:spPr>
          <a:xfrm>
            <a:off x="12198165" y="6101428"/>
            <a:ext cx="484039" cy="673446"/>
          </a:xfrm>
          <a:custGeom>
            <a:avLst/>
            <a:gdLst/>
            <a:ahLst/>
            <a:cxnLst/>
            <a:rect l="l" t="t" r="r" b="b"/>
            <a:pathLst>
              <a:path w="484039" h="673446">
                <a:moveTo>
                  <a:pt x="0" y="0"/>
                </a:moveTo>
                <a:lnTo>
                  <a:pt x="484039" y="0"/>
                </a:lnTo>
                <a:lnTo>
                  <a:pt x="484039" y="673445"/>
                </a:lnTo>
                <a:lnTo>
                  <a:pt x="0" y="67344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600816" y="2297565"/>
            <a:ext cx="2120147" cy="2120147"/>
          </a:xfrm>
          <a:custGeom>
            <a:avLst/>
            <a:gdLst/>
            <a:ahLst/>
            <a:cxnLst/>
            <a:rect l="l" t="t" r="r" b="b"/>
            <a:pathLst>
              <a:path w="2120147" h="2120147">
                <a:moveTo>
                  <a:pt x="0" y="0"/>
                </a:moveTo>
                <a:lnTo>
                  <a:pt x="2120147" y="0"/>
                </a:lnTo>
                <a:lnTo>
                  <a:pt x="2120147" y="2120147"/>
                </a:lnTo>
                <a:lnTo>
                  <a:pt x="0" y="2120147"/>
                </a:lnTo>
                <a:lnTo>
                  <a:pt x="0" y="0"/>
                </a:lnTo>
                <a:close/>
              </a:path>
            </a:pathLst>
          </a:custGeom>
          <a:blipFill>
            <a:blip r:embed="rId9"/>
            <a:stretch>
              <a:fillRect/>
            </a:stretch>
          </a:blipFill>
        </p:spPr>
        <p:txBody>
          <a:bodyPr/>
          <a:lstStyle/>
          <a:p>
            <a:endParaRPr lang="en-US"/>
          </a:p>
        </p:txBody>
      </p:sp>
      <p:sp>
        <p:nvSpPr>
          <p:cNvPr id="7" name="TextBox 7"/>
          <p:cNvSpPr txBox="1"/>
          <p:nvPr/>
        </p:nvSpPr>
        <p:spPr>
          <a:xfrm>
            <a:off x="1028700" y="677990"/>
            <a:ext cx="15590520" cy="758571"/>
          </a:xfrm>
          <a:prstGeom prst="rect">
            <a:avLst/>
          </a:prstGeom>
        </p:spPr>
        <p:txBody>
          <a:bodyPr lIns="0" tIns="0" rIns="0" bIns="0" rtlCol="0" anchor="t">
            <a:spAutoFit/>
          </a:bodyPr>
          <a:lstStyle/>
          <a:p>
            <a:pPr marL="0" lvl="0" indent="0" algn="l">
              <a:lnSpc>
                <a:spcPts val="5832"/>
              </a:lnSpc>
              <a:spcBef>
                <a:spcPct val="0"/>
              </a:spcBef>
            </a:pPr>
            <a:r>
              <a:rPr lang="en-US" sz="5400">
                <a:solidFill>
                  <a:srgbClr val="FFFFFF"/>
                </a:solidFill>
                <a:latin typeface="Open Sans Bold"/>
              </a:rPr>
              <a:t>X (Earlier Twitter)</a:t>
            </a:r>
          </a:p>
        </p:txBody>
      </p:sp>
      <p:sp>
        <p:nvSpPr>
          <p:cNvPr id="8" name="TextBox 8"/>
          <p:cNvSpPr txBox="1"/>
          <p:nvPr/>
        </p:nvSpPr>
        <p:spPr>
          <a:xfrm>
            <a:off x="9991249" y="9311958"/>
            <a:ext cx="4178935" cy="397510"/>
          </a:xfrm>
          <a:prstGeom prst="rect">
            <a:avLst/>
          </a:prstGeom>
        </p:spPr>
        <p:txBody>
          <a:bodyPr lIns="0" tIns="0" rIns="0" bIns="0" rtlCol="0" anchor="t">
            <a:spAutoFit/>
          </a:bodyPr>
          <a:lstStyle/>
          <a:p>
            <a:pPr algn="ctr">
              <a:lnSpc>
                <a:spcPts val="3290"/>
              </a:lnSpc>
            </a:pPr>
            <a:r>
              <a:rPr lang="en-US" sz="2350">
                <a:solidFill>
                  <a:srgbClr val="1A4789"/>
                </a:solidFill>
                <a:latin typeface="Glacial Indifference"/>
              </a:rPr>
              <a:t>https://twitter.com/ashraenews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71760" cy="10287000"/>
          </a:xfrm>
          <a:custGeom>
            <a:avLst/>
            <a:gdLst/>
            <a:ahLst/>
            <a:cxnLst/>
            <a:rect l="l" t="t" r="r" b="b"/>
            <a:pathLst>
              <a:path w="18271760" h="10287000">
                <a:moveTo>
                  <a:pt x="0" y="0"/>
                </a:moveTo>
                <a:lnTo>
                  <a:pt x="18271760" y="0"/>
                </a:lnTo>
                <a:lnTo>
                  <a:pt x="18271760" y="10287000"/>
                </a:lnTo>
                <a:lnTo>
                  <a:pt x="0" y="10287000"/>
                </a:lnTo>
                <a:lnTo>
                  <a:pt x="0" y="0"/>
                </a:lnTo>
                <a:close/>
              </a:path>
            </a:pathLst>
          </a:custGeom>
          <a:blipFill>
            <a:blip r:embed="rId3"/>
            <a:stretch>
              <a:fillRect/>
            </a:stretch>
          </a:blipFill>
        </p:spPr>
        <p:txBody>
          <a:bodyPr/>
          <a:lstStyle/>
          <a:p>
            <a:endParaRPr lang="en-US"/>
          </a:p>
        </p:txBody>
      </p:sp>
      <p:sp>
        <p:nvSpPr>
          <p:cNvPr id="3" name="Freeform 3">
            <a:hlinkClick r:id="rId4" tooltip="https://www.instagram.com/ashrae_society/"/>
          </p:cNvPr>
          <p:cNvSpPr/>
          <p:nvPr/>
        </p:nvSpPr>
        <p:spPr>
          <a:xfrm>
            <a:off x="2679727" y="2971045"/>
            <a:ext cx="13117890" cy="5985037"/>
          </a:xfrm>
          <a:custGeom>
            <a:avLst/>
            <a:gdLst/>
            <a:ahLst/>
            <a:cxnLst/>
            <a:rect l="l" t="t" r="r" b="b"/>
            <a:pathLst>
              <a:path w="13117890" h="5985037">
                <a:moveTo>
                  <a:pt x="0" y="0"/>
                </a:moveTo>
                <a:lnTo>
                  <a:pt x="13117890" y="0"/>
                </a:lnTo>
                <a:lnTo>
                  <a:pt x="13117890" y="5985037"/>
                </a:lnTo>
                <a:lnTo>
                  <a:pt x="0" y="5985037"/>
                </a:lnTo>
                <a:lnTo>
                  <a:pt x="0" y="0"/>
                </a:lnTo>
                <a:close/>
              </a:path>
            </a:pathLst>
          </a:custGeom>
          <a:blipFill>
            <a:blip r:embed="rId5"/>
            <a:stretch>
              <a:fillRect/>
            </a:stretch>
          </a:blipFill>
        </p:spPr>
        <p:txBody>
          <a:bodyPr/>
          <a:lstStyle/>
          <a:p>
            <a:endParaRPr lang="en-US"/>
          </a:p>
        </p:txBody>
      </p:sp>
      <p:sp>
        <p:nvSpPr>
          <p:cNvPr id="4" name="Freeform 4"/>
          <p:cNvSpPr/>
          <p:nvPr/>
        </p:nvSpPr>
        <p:spPr>
          <a:xfrm>
            <a:off x="16346080" y="8377640"/>
            <a:ext cx="1671445" cy="1156885"/>
          </a:xfrm>
          <a:custGeom>
            <a:avLst/>
            <a:gdLst/>
            <a:ahLst/>
            <a:cxnLst/>
            <a:rect l="l" t="t" r="r" b="b"/>
            <a:pathLst>
              <a:path w="1671445" h="1156885">
                <a:moveTo>
                  <a:pt x="0" y="0"/>
                </a:moveTo>
                <a:lnTo>
                  <a:pt x="1671446" y="0"/>
                </a:lnTo>
                <a:lnTo>
                  <a:pt x="1671446" y="1156885"/>
                </a:lnTo>
                <a:lnTo>
                  <a:pt x="0" y="1156885"/>
                </a:lnTo>
                <a:lnTo>
                  <a:pt x="0" y="0"/>
                </a:lnTo>
                <a:close/>
              </a:path>
            </a:pathLst>
          </a:custGeom>
          <a:blipFill>
            <a:blip r:embed="rId6"/>
            <a:stretch>
              <a:fillRect l="-133" r="-133"/>
            </a:stretch>
          </a:blipFill>
        </p:spPr>
        <p:txBody>
          <a:bodyPr/>
          <a:lstStyle/>
          <a:p>
            <a:endParaRPr lang="en-US"/>
          </a:p>
        </p:txBody>
      </p:sp>
      <p:sp>
        <p:nvSpPr>
          <p:cNvPr id="5" name="Freeform 5"/>
          <p:cNvSpPr/>
          <p:nvPr/>
        </p:nvSpPr>
        <p:spPr>
          <a:xfrm>
            <a:off x="9956952" y="3538680"/>
            <a:ext cx="484039" cy="673446"/>
          </a:xfrm>
          <a:custGeom>
            <a:avLst/>
            <a:gdLst/>
            <a:ahLst/>
            <a:cxnLst/>
            <a:rect l="l" t="t" r="r" b="b"/>
            <a:pathLst>
              <a:path w="484039" h="673446">
                <a:moveTo>
                  <a:pt x="0" y="0"/>
                </a:moveTo>
                <a:lnTo>
                  <a:pt x="484039" y="0"/>
                </a:lnTo>
                <a:lnTo>
                  <a:pt x="484039" y="673446"/>
                </a:lnTo>
                <a:lnTo>
                  <a:pt x="0" y="67344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720550" y="2252949"/>
            <a:ext cx="1959177" cy="1959177"/>
          </a:xfrm>
          <a:custGeom>
            <a:avLst/>
            <a:gdLst/>
            <a:ahLst/>
            <a:cxnLst/>
            <a:rect l="l" t="t" r="r" b="b"/>
            <a:pathLst>
              <a:path w="1959177" h="1959177">
                <a:moveTo>
                  <a:pt x="0" y="0"/>
                </a:moveTo>
                <a:lnTo>
                  <a:pt x="1959177" y="0"/>
                </a:lnTo>
                <a:lnTo>
                  <a:pt x="1959177" y="1959177"/>
                </a:lnTo>
                <a:lnTo>
                  <a:pt x="0" y="1959177"/>
                </a:lnTo>
                <a:lnTo>
                  <a:pt x="0" y="0"/>
                </a:lnTo>
                <a:close/>
              </a:path>
            </a:pathLst>
          </a:custGeom>
          <a:blipFill>
            <a:blip r:embed="rId9"/>
            <a:stretch>
              <a:fillRect/>
            </a:stretch>
          </a:blipFill>
        </p:spPr>
        <p:txBody>
          <a:bodyPr/>
          <a:lstStyle/>
          <a:p>
            <a:endParaRPr lang="en-US"/>
          </a:p>
        </p:txBody>
      </p:sp>
      <p:sp>
        <p:nvSpPr>
          <p:cNvPr id="7" name="TextBox 7"/>
          <p:cNvSpPr txBox="1"/>
          <p:nvPr/>
        </p:nvSpPr>
        <p:spPr>
          <a:xfrm>
            <a:off x="1028700" y="677990"/>
            <a:ext cx="15590520" cy="758571"/>
          </a:xfrm>
          <a:prstGeom prst="rect">
            <a:avLst/>
          </a:prstGeom>
        </p:spPr>
        <p:txBody>
          <a:bodyPr lIns="0" tIns="0" rIns="0" bIns="0" rtlCol="0" anchor="t">
            <a:spAutoFit/>
          </a:bodyPr>
          <a:lstStyle/>
          <a:p>
            <a:pPr marL="0" lvl="0" indent="0" algn="l">
              <a:lnSpc>
                <a:spcPts val="5832"/>
              </a:lnSpc>
              <a:spcBef>
                <a:spcPct val="0"/>
              </a:spcBef>
            </a:pPr>
            <a:r>
              <a:rPr lang="en-US" sz="5400">
                <a:solidFill>
                  <a:srgbClr val="FFFFFF"/>
                </a:solidFill>
                <a:latin typeface="Open Sans Bold"/>
              </a:rPr>
              <a:t>Instagram</a:t>
            </a:r>
          </a:p>
        </p:txBody>
      </p:sp>
      <p:sp>
        <p:nvSpPr>
          <p:cNvPr id="8" name="TextBox 8"/>
          <p:cNvSpPr txBox="1"/>
          <p:nvPr/>
        </p:nvSpPr>
        <p:spPr>
          <a:xfrm>
            <a:off x="9119076" y="9311958"/>
            <a:ext cx="5923280" cy="397510"/>
          </a:xfrm>
          <a:prstGeom prst="rect">
            <a:avLst/>
          </a:prstGeom>
        </p:spPr>
        <p:txBody>
          <a:bodyPr lIns="0" tIns="0" rIns="0" bIns="0" rtlCol="0" anchor="t">
            <a:spAutoFit/>
          </a:bodyPr>
          <a:lstStyle/>
          <a:p>
            <a:pPr algn="ctr">
              <a:lnSpc>
                <a:spcPts val="3290"/>
              </a:lnSpc>
            </a:pPr>
            <a:r>
              <a:rPr lang="en-US" sz="2350">
                <a:solidFill>
                  <a:srgbClr val="1A4789"/>
                </a:solidFill>
                <a:latin typeface="Glacial Indifference"/>
              </a:rPr>
              <a:t>https://www.instagram.com/ashrae_society/</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71760" cy="10287000"/>
          </a:xfrm>
          <a:custGeom>
            <a:avLst/>
            <a:gdLst/>
            <a:ahLst/>
            <a:cxnLst/>
            <a:rect l="l" t="t" r="r" b="b"/>
            <a:pathLst>
              <a:path w="18271760" h="10287000">
                <a:moveTo>
                  <a:pt x="0" y="0"/>
                </a:moveTo>
                <a:lnTo>
                  <a:pt x="18271760" y="0"/>
                </a:lnTo>
                <a:lnTo>
                  <a:pt x="18271760"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16346080" y="8377640"/>
            <a:ext cx="1671445" cy="1156885"/>
          </a:xfrm>
          <a:custGeom>
            <a:avLst/>
            <a:gdLst/>
            <a:ahLst/>
            <a:cxnLst/>
            <a:rect l="l" t="t" r="r" b="b"/>
            <a:pathLst>
              <a:path w="1671445" h="1156885">
                <a:moveTo>
                  <a:pt x="0" y="0"/>
                </a:moveTo>
                <a:lnTo>
                  <a:pt x="1671446" y="0"/>
                </a:lnTo>
                <a:lnTo>
                  <a:pt x="1671446" y="1156885"/>
                </a:lnTo>
                <a:lnTo>
                  <a:pt x="0" y="1156885"/>
                </a:lnTo>
                <a:lnTo>
                  <a:pt x="0" y="0"/>
                </a:lnTo>
                <a:close/>
              </a:path>
            </a:pathLst>
          </a:custGeom>
          <a:blipFill>
            <a:blip r:embed="rId4"/>
            <a:stretch>
              <a:fillRect l="-133" r="-133"/>
            </a:stretch>
          </a:blipFill>
        </p:spPr>
        <p:txBody>
          <a:bodyPr/>
          <a:lstStyle/>
          <a:p>
            <a:endParaRPr lang="en-US"/>
          </a:p>
        </p:txBody>
      </p:sp>
      <p:sp>
        <p:nvSpPr>
          <p:cNvPr id="4" name="Freeform 4">
            <a:hlinkClick r:id="rId5" tooltip="https://www.youtube.com/@ASHRAEvideo"/>
          </p:cNvPr>
          <p:cNvSpPr/>
          <p:nvPr/>
        </p:nvSpPr>
        <p:spPr>
          <a:xfrm>
            <a:off x="2585201" y="4726796"/>
            <a:ext cx="13063704" cy="3802584"/>
          </a:xfrm>
          <a:custGeom>
            <a:avLst/>
            <a:gdLst/>
            <a:ahLst/>
            <a:cxnLst/>
            <a:rect l="l" t="t" r="r" b="b"/>
            <a:pathLst>
              <a:path w="13063704" h="3802584">
                <a:moveTo>
                  <a:pt x="0" y="0"/>
                </a:moveTo>
                <a:lnTo>
                  <a:pt x="13063704" y="0"/>
                </a:lnTo>
                <a:lnTo>
                  <a:pt x="13063704" y="3802583"/>
                </a:lnTo>
                <a:lnTo>
                  <a:pt x="0" y="3802583"/>
                </a:lnTo>
                <a:lnTo>
                  <a:pt x="0" y="0"/>
                </a:lnTo>
                <a:close/>
              </a:path>
            </a:pathLst>
          </a:custGeom>
          <a:blipFill>
            <a:blip r:embed="rId6"/>
            <a:stretch>
              <a:fillRect t="-11782" r="-288"/>
            </a:stretch>
          </a:blipFill>
        </p:spPr>
        <p:txBody>
          <a:bodyPr/>
          <a:lstStyle/>
          <a:p>
            <a:endParaRPr lang="en-US"/>
          </a:p>
        </p:txBody>
      </p:sp>
      <p:sp>
        <p:nvSpPr>
          <p:cNvPr id="5" name="Freeform 5"/>
          <p:cNvSpPr/>
          <p:nvPr/>
        </p:nvSpPr>
        <p:spPr>
          <a:xfrm>
            <a:off x="14007261" y="7445805"/>
            <a:ext cx="484039" cy="673446"/>
          </a:xfrm>
          <a:custGeom>
            <a:avLst/>
            <a:gdLst/>
            <a:ahLst/>
            <a:cxnLst/>
            <a:rect l="l" t="t" r="r" b="b"/>
            <a:pathLst>
              <a:path w="484039" h="673446">
                <a:moveTo>
                  <a:pt x="0" y="0"/>
                </a:moveTo>
                <a:lnTo>
                  <a:pt x="484040" y="0"/>
                </a:lnTo>
                <a:lnTo>
                  <a:pt x="484040" y="673446"/>
                </a:lnTo>
                <a:lnTo>
                  <a:pt x="0" y="67344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TextBox 6"/>
          <p:cNvSpPr txBox="1"/>
          <p:nvPr/>
        </p:nvSpPr>
        <p:spPr>
          <a:xfrm>
            <a:off x="1028700" y="677990"/>
            <a:ext cx="15590520" cy="758571"/>
          </a:xfrm>
          <a:prstGeom prst="rect">
            <a:avLst/>
          </a:prstGeom>
        </p:spPr>
        <p:txBody>
          <a:bodyPr lIns="0" tIns="0" rIns="0" bIns="0" rtlCol="0" anchor="t">
            <a:spAutoFit/>
          </a:bodyPr>
          <a:lstStyle/>
          <a:p>
            <a:pPr marL="0" lvl="0" indent="0" algn="l">
              <a:lnSpc>
                <a:spcPts val="5832"/>
              </a:lnSpc>
              <a:spcBef>
                <a:spcPct val="0"/>
              </a:spcBef>
            </a:pPr>
            <a:r>
              <a:rPr lang="en-US" sz="5400">
                <a:solidFill>
                  <a:srgbClr val="FFFFFF"/>
                </a:solidFill>
                <a:latin typeface="Open Sans Bold"/>
              </a:rPr>
              <a:t>YouTube</a:t>
            </a:r>
          </a:p>
        </p:txBody>
      </p:sp>
      <p:sp>
        <p:nvSpPr>
          <p:cNvPr id="7" name="Freeform 7"/>
          <p:cNvSpPr/>
          <p:nvPr/>
        </p:nvSpPr>
        <p:spPr>
          <a:xfrm>
            <a:off x="766342" y="2688131"/>
            <a:ext cx="2190184" cy="1590621"/>
          </a:xfrm>
          <a:custGeom>
            <a:avLst/>
            <a:gdLst/>
            <a:ahLst/>
            <a:cxnLst/>
            <a:rect l="l" t="t" r="r" b="b"/>
            <a:pathLst>
              <a:path w="2190184" h="1590621">
                <a:moveTo>
                  <a:pt x="0" y="0"/>
                </a:moveTo>
                <a:lnTo>
                  <a:pt x="2190184" y="0"/>
                </a:lnTo>
                <a:lnTo>
                  <a:pt x="2190184" y="1590622"/>
                </a:lnTo>
                <a:lnTo>
                  <a:pt x="0" y="159062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8" name="TextBox 8"/>
          <p:cNvSpPr txBox="1"/>
          <p:nvPr/>
        </p:nvSpPr>
        <p:spPr>
          <a:xfrm>
            <a:off x="9339580" y="9311958"/>
            <a:ext cx="5482273" cy="397510"/>
          </a:xfrm>
          <a:prstGeom prst="rect">
            <a:avLst/>
          </a:prstGeom>
        </p:spPr>
        <p:txBody>
          <a:bodyPr lIns="0" tIns="0" rIns="0" bIns="0" rtlCol="0" anchor="t">
            <a:spAutoFit/>
          </a:bodyPr>
          <a:lstStyle/>
          <a:p>
            <a:pPr algn="ctr">
              <a:lnSpc>
                <a:spcPts val="3290"/>
              </a:lnSpc>
            </a:pPr>
            <a:r>
              <a:rPr lang="en-US" sz="2350">
                <a:solidFill>
                  <a:srgbClr val="1A4789"/>
                </a:solidFill>
                <a:latin typeface="Glacial Indifference"/>
              </a:rPr>
              <a:t>https://www.youtube.com/@ASHRAEvideo</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4"/>
            <a:stretch>
              <a:fillRect/>
            </a:stretch>
          </a:blipFill>
        </p:spPr>
        <p:txBody>
          <a:bodyPr/>
          <a:lstStyle/>
          <a:p>
            <a:endParaRPr lang="en-US"/>
          </a:p>
        </p:txBody>
      </p:sp>
      <p:sp>
        <p:nvSpPr>
          <p:cNvPr id="4" name="TextBox 4"/>
          <p:cNvSpPr txBox="1"/>
          <p:nvPr/>
        </p:nvSpPr>
        <p:spPr>
          <a:xfrm>
            <a:off x="2688712" y="4372556"/>
            <a:ext cx="12409577" cy="1200150"/>
          </a:xfrm>
          <a:prstGeom prst="rect">
            <a:avLst/>
          </a:prstGeom>
        </p:spPr>
        <p:txBody>
          <a:bodyPr lIns="0" tIns="0" rIns="0" bIns="0" rtlCol="0" anchor="t">
            <a:spAutoFit/>
          </a:bodyPr>
          <a:lstStyle/>
          <a:p>
            <a:pPr marL="0" lvl="0" indent="0" algn="l">
              <a:lnSpc>
                <a:spcPts val="10200"/>
              </a:lnSpc>
              <a:spcBef>
                <a:spcPct val="0"/>
              </a:spcBef>
            </a:pPr>
            <a:r>
              <a:rPr lang="en-US" sz="6000" u="none" strike="noStrike">
                <a:solidFill>
                  <a:srgbClr val="FFFFFF"/>
                </a:solidFill>
                <a:latin typeface="Open Sans Bold"/>
              </a:rPr>
              <a:t>Building a Social Media Presence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79879" cy="10287000"/>
          </a:xfrm>
          <a:custGeom>
            <a:avLst/>
            <a:gdLst/>
            <a:ahLst/>
            <a:cxnLst/>
            <a:rect l="l" t="t" r="r" b="b"/>
            <a:pathLst>
              <a:path w="18279879" h="10287000">
                <a:moveTo>
                  <a:pt x="0" y="0"/>
                </a:moveTo>
                <a:lnTo>
                  <a:pt x="18279879" y="0"/>
                </a:lnTo>
                <a:lnTo>
                  <a:pt x="18279879" y="10287000"/>
                </a:lnTo>
                <a:lnTo>
                  <a:pt x="0" y="10287000"/>
                </a:lnTo>
                <a:lnTo>
                  <a:pt x="0" y="0"/>
                </a:lnTo>
                <a:close/>
              </a:path>
            </a:pathLst>
          </a:custGeom>
          <a:blipFill>
            <a:blip r:embed="rId3"/>
            <a:stretch>
              <a:fillRect t="-22" b="-22"/>
            </a:stretch>
          </a:blipFill>
        </p:spPr>
        <p:txBody>
          <a:bodyPr/>
          <a:lstStyle/>
          <a:p>
            <a:endParaRPr lang="en-US"/>
          </a:p>
        </p:txBody>
      </p:sp>
      <p:sp>
        <p:nvSpPr>
          <p:cNvPr id="3" name="Freeform 3"/>
          <p:cNvSpPr/>
          <p:nvPr/>
        </p:nvSpPr>
        <p:spPr>
          <a:xfrm>
            <a:off x="16346080" y="8377640"/>
            <a:ext cx="1671445" cy="1156885"/>
          </a:xfrm>
          <a:custGeom>
            <a:avLst/>
            <a:gdLst/>
            <a:ahLst/>
            <a:cxnLst/>
            <a:rect l="l" t="t" r="r" b="b"/>
            <a:pathLst>
              <a:path w="1671445" h="1156885">
                <a:moveTo>
                  <a:pt x="0" y="0"/>
                </a:moveTo>
                <a:lnTo>
                  <a:pt x="1671446" y="0"/>
                </a:lnTo>
                <a:lnTo>
                  <a:pt x="1671446" y="1156885"/>
                </a:lnTo>
                <a:lnTo>
                  <a:pt x="0" y="1156885"/>
                </a:lnTo>
                <a:lnTo>
                  <a:pt x="0" y="0"/>
                </a:lnTo>
                <a:close/>
              </a:path>
            </a:pathLst>
          </a:custGeom>
          <a:blipFill>
            <a:blip r:embed="rId4"/>
            <a:stretch>
              <a:fillRect l="-133" r="-133"/>
            </a:stretch>
          </a:blipFill>
        </p:spPr>
        <p:txBody>
          <a:bodyPr/>
          <a:lstStyle/>
          <a:p>
            <a:endParaRPr lang="en-US"/>
          </a:p>
        </p:txBody>
      </p:sp>
      <p:sp>
        <p:nvSpPr>
          <p:cNvPr id="4" name="TextBox 4"/>
          <p:cNvSpPr txBox="1"/>
          <p:nvPr/>
        </p:nvSpPr>
        <p:spPr>
          <a:xfrm>
            <a:off x="1106197" y="677989"/>
            <a:ext cx="15590520" cy="758571"/>
          </a:xfrm>
          <a:prstGeom prst="rect">
            <a:avLst/>
          </a:prstGeom>
        </p:spPr>
        <p:txBody>
          <a:bodyPr lIns="0" tIns="0" rIns="0" bIns="0" rtlCol="0" anchor="t">
            <a:spAutoFit/>
          </a:bodyPr>
          <a:lstStyle/>
          <a:p>
            <a:pPr algn="l">
              <a:lnSpc>
                <a:spcPts val="5832"/>
              </a:lnSpc>
            </a:pPr>
            <a:r>
              <a:rPr lang="en-US" sz="5400">
                <a:solidFill>
                  <a:srgbClr val="FFFFFF"/>
                </a:solidFill>
                <a:latin typeface="Open Sans Bold"/>
              </a:rPr>
              <a:t>Disclaimer</a:t>
            </a:r>
          </a:p>
        </p:txBody>
      </p:sp>
      <p:sp>
        <p:nvSpPr>
          <p:cNvPr id="5" name="TextBox 5"/>
          <p:cNvSpPr txBox="1"/>
          <p:nvPr/>
        </p:nvSpPr>
        <p:spPr>
          <a:xfrm>
            <a:off x="1106197" y="2457450"/>
            <a:ext cx="16153103" cy="7077075"/>
          </a:xfrm>
          <a:prstGeom prst="rect">
            <a:avLst/>
          </a:prstGeom>
        </p:spPr>
        <p:txBody>
          <a:bodyPr lIns="0" tIns="0" rIns="0" bIns="0" rtlCol="0" anchor="t">
            <a:spAutoFit/>
          </a:bodyPr>
          <a:lstStyle/>
          <a:p>
            <a:pPr algn="l">
              <a:lnSpc>
                <a:spcPts val="5100"/>
              </a:lnSpc>
            </a:pPr>
            <a:r>
              <a:rPr lang="en-US" sz="3000">
                <a:solidFill>
                  <a:srgbClr val="000000"/>
                </a:solidFill>
                <a:latin typeface="Open Sans"/>
              </a:rPr>
              <a:t>This presentation is maintained by the Communications Committee of ASHRAE. It does not present official positions of the Society, nor reflect Society policy. The Communications Committee may not act for the Society and the information presented here has not had Society review. To learn more about ASHRAE activities on an international level, visit </a:t>
            </a:r>
            <a:r>
              <a:rPr lang="en-US" sz="3000" u="sng">
                <a:solidFill>
                  <a:srgbClr val="0563C1"/>
                </a:solidFill>
                <a:latin typeface="Open Sans"/>
                <a:hlinkClick r:id="rId5" tooltip="https://www.ashrae.org/"/>
              </a:rPr>
              <a:t>ashrae.org</a:t>
            </a:r>
            <a:r>
              <a:rPr lang="en-US" sz="3000">
                <a:solidFill>
                  <a:srgbClr val="000000"/>
                </a:solidFill>
                <a:latin typeface="Open Sans"/>
              </a:rPr>
              <a:t>. </a:t>
            </a:r>
          </a:p>
          <a:p>
            <a:pPr algn="l">
              <a:lnSpc>
                <a:spcPts val="5100"/>
              </a:lnSpc>
            </a:pPr>
            <a:endParaRPr lang="en-US" sz="3000">
              <a:solidFill>
                <a:srgbClr val="000000"/>
              </a:solidFill>
              <a:latin typeface="Open Sans"/>
            </a:endParaRPr>
          </a:p>
          <a:p>
            <a:pPr algn="l">
              <a:lnSpc>
                <a:spcPts val="5100"/>
              </a:lnSpc>
            </a:pPr>
            <a:r>
              <a:rPr lang="en-US" sz="3000">
                <a:solidFill>
                  <a:srgbClr val="000000"/>
                </a:solidFill>
                <a:latin typeface="Open Sans"/>
              </a:rPr>
              <a:t>This presentation lists the most commonly used commercial names of Social Media platforms as examples only. There are many other Social Media websites currently available that are not listed. Neither ASHRAE, nor the presenter represent, endorse, or promote any of these platforms.</a:t>
            </a:r>
          </a:p>
          <a:p>
            <a:pPr algn="l">
              <a:lnSpc>
                <a:spcPts val="5100"/>
              </a:lnSpc>
            </a:pPr>
            <a:endParaRPr lang="en-US" sz="3000">
              <a:solidFill>
                <a:srgbClr val="000000"/>
              </a:solidFill>
              <a:latin typeface="Open San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16346080" y="8377640"/>
            <a:ext cx="1671445" cy="1156885"/>
          </a:xfrm>
          <a:custGeom>
            <a:avLst/>
            <a:gdLst/>
            <a:ahLst/>
            <a:cxnLst/>
            <a:rect l="l" t="t" r="r" b="b"/>
            <a:pathLst>
              <a:path w="1671445" h="1156885">
                <a:moveTo>
                  <a:pt x="0" y="0"/>
                </a:moveTo>
                <a:lnTo>
                  <a:pt x="1671446" y="0"/>
                </a:lnTo>
                <a:lnTo>
                  <a:pt x="1671446" y="1156885"/>
                </a:lnTo>
                <a:lnTo>
                  <a:pt x="0" y="1156885"/>
                </a:lnTo>
                <a:lnTo>
                  <a:pt x="0" y="0"/>
                </a:lnTo>
                <a:close/>
              </a:path>
            </a:pathLst>
          </a:custGeom>
          <a:blipFill>
            <a:blip r:embed="rId4"/>
            <a:stretch>
              <a:fillRect l="-133" r="-133"/>
            </a:stretch>
          </a:blipFill>
        </p:spPr>
        <p:txBody>
          <a:bodyPr/>
          <a:lstStyle/>
          <a:p>
            <a:endParaRPr lang="en-US"/>
          </a:p>
        </p:txBody>
      </p:sp>
      <p:sp>
        <p:nvSpPr>
          <p:cNvPr id="4" name="Freeform 4"/>
          <p:cNvSpPr/>
          <p:nvPr/>
        </p:nvSpPr>
        <p:spPr>
          <a:xfrm>
            <a:off x="12184947" y="2226937"/>
            <a:ext cx="5967393" cy="5833126"/>
          </a:xfrm>
          <a:custGeom>
            <a:avLst/>
            <a:gdLst/>
            <a:ahLst/>
            <a:cxnLst/>
            <a:rect l="l" t="t" r="r" b="b"/>
            <a:pathLst>
              <a:path w="5967393" h="5833126">
                <a:moveTo>
                  <a:pt x="0" y="0"/>
                </a:moveTo>
                <a:lnTo>
                  <a:pt x="5967393" y="0"/>
                </a:lnTo>
                <a:lnTo>
                  <a:pt x="5967393" y="5833126"/>
                </a:lnTo>
                <a:lnTo>
                  <a:pt x="0" y="5833126"/>
                </a:lnTo>
                <a:lnTo>
                  <a:pt x="0" y="0"/>
                </a:lnTo>
                <a:close/>
              </a:path>
            </a:pathLst>
          </a:custGeom>
          <a:blipFill>
            <a:blip r:embed="rId5"/>
            <a:stretch>
              <a:fillRect/>
            </a:stretch>
          </a:blipFill>
        </p:spPr>
        <p:txBody>
          <a:bodyPr/>
          <a:lstStyle/>
          <a:p>
            <a:endParaRPr lang="en-US"/>
          </a:p>
        </p:txBody>
      </p:sp>
      <p:sp>
        <p:nvSpPr>
          <p:cNvPr id="5" name="TextBox 5"/>
          <p:cNvSpPr txBox="1"/>
          <p:nvPr/>
        </p:nvSpPr>
        <p:spPr>
          <a:xfrm>
            <a:off x="612500" y="2270872"/>
            <a:ext cx="11395847" cy="6987428"/>
          </a:xfrm>
          <a:prstGeom prst="rect">
            <a:avLst/>
          </a:prstGeom>
        </p:spPr>
        <p:txBody>
          <a:bodyPr lIns="0" tIns="0" rIns="0" bIns="0" rtlCol="0" anchor="t">
            <a:spAutoFit/>
          </a:bodyPr>
          <a:lstStyle/>
          <a:p>
            <a:pPr>
              <a:lnSpc>
                <a:spcPts val="5577"/>
              </a:lnSpc>
            </a:pPr>
            <a:r>
              <a:rPr lang="en-US" sz="2668">
                <a:solidFill>
                  <a:srgbClr val="000000"/>
                </a:solidFill>
                <a:latin typeface="Open Sans Bold"/>
              </a:rPr>
              <a:t>1. Choose the right platform: </a:t>
            </a:r>
            <a:r>
              <a:rPr lang="en-US" sz="2668">
                <a:solidFill>
                  <a:srgbClr val="000000"/>
                </a:solidFill>
                <a:latin typeface="Open Sans"/>
              </a:rPr>
              <a:t>Select the social media platforms that align with your goals and target audience.</a:t>
            </a:r>
          </a:p>
          <a:p>
            <a:pPr>
              <a:lnSpc>
                <a:spcPts val="5577"/>
              </a:lnSpc>
            </a:pPr>
            <a:r>
              <a:rPr lang="en-US" sz="2668">
                <a:solidFill>
                  <a:srgbClr val="000000"/>
                </a:solidFill>
                <a:latin typeface="Open Sans Bold"/>
              </a:rPr>
              <a:t>2. Create a profile: </a:t>
            </a:r>
            <a:r>
              <a:rPr lang="en-US" sz="2668">
                <a:solidFill>
                  <a:srgbClr val="000000"/>
                </a:solidFill>
                <a:latin typeface="Open Sans"/>
              </a:rPr>
              <a:t>Set up a complete and professional profile with a clear profile picture and bio.</a:t>
            </a:r>
          </a:p>
          <a:p>
            <a:pPr>
              <a:lnSpc>
                <a:spcPts val="5577"/>
              </a:lnSpc>
            </a:pPr>
            <a:r>
              <a:rPr lang="en-US" sz="2668">
                <a:solidFill>
                  <a:srgbClr val="000000"/>
                </a:solidFill>
                <a:latin typeface="Open Sans Bold"/>
              </a:rPr>
              <a:t>3. Learn the platform:</a:t>
            </a:r>
            <a:r>
              <a:rPr lang="en-US" sz="2668">
                <a:solidFill>
                  <a:srgbClr val="000000"/>
                </a:solidFill>
                <a:latin typeface="Open Sans"/>
              </a:rPr>
              <a:t> Familiarize yourself with the platform's features, privacy settings, and guidelines.</a:t>
            </a:r>
          </a:p>
          <a:p>
            <a:pPr>
              <a:lnSpc>
                <a:spcPts val="5577"/>
              </a:lnSpc>
            </a:pPr>
            <a:r>
              <a:rPr lang="en-US" sz="2668">
                <a:solidFill>
                  <a:srgbClr val="000000"/>
                </a:solidFill>
                <a:latin typeface="Open Sans Bold"/>
              </a:rPr>
              <a:t>4. Follow and engage: </a:t>
            </a:r>
            <a:r>
              <a:rPr lang="en-US" sz="2668">
                <a:solidFill>
                  <a:srgbClr val="000000"/>
                </a:solidFill>
                <a:latin typeface="Open Sans"/>
              </a:rPr>
              <a:t>Start by following relevant accounts and engaging with their content through likes, comments, and shares.</a:t>
            </a:r>
          </a:p>
          <a:p>
            <a:pPr algn="l">
              <a:lnSpc>
                <a:spcPts val="5577"/>
              </a:lnSpc>
            </a:pPr>
            <a:r>
              <a:rPr lang="en-US" sz="2668">
                <a:solidFill>
                  <a:srgbClr val="000000"/>
                </a:solidFill>
                <a:latin typeface="Open Sans Bold"/>
              </a:rPr>
              <a:t>5. Create valuable content:</a:t>
            </a:r>
            <a:r>
              <a:rPr lang="en-US" sz="2668">
                <a:solidFill>
                  <a:srgbClr val="000000"/>
                </a:solidFill>
                <a:latin typeface="Open Sans"/>
              </a:rPr>
              <a:t> Share content that's interesting, informative, or entertaining to your target audience.</a:t>
            </a:r>
          </a:p>
        </p:txBody>
      </p:sp>
      <p:sp>
        <p:nvSpPr>
          <p:cNvPr id="6" name="TextBox 6"/>
          <p:cNvSpPr txBox="1"/>
          <p:nvPr/>
        </p:nvSpPr>
        <p:spPr>
          <a:xfrm>
            <a:off x="1348740" y="679634"/>
            <a:ext cx="15590520" cy="758571"/>
          </a:xfrm>
          <a:prstGeom prst="rect">
            <a:avLst/>
          </a:prstGeom>
        </p:spPr>
        <p:txBody>
          <a:bodyPr lIns="0" tIns="0" rIns="0" bIns="0" rtlCol="0" anchor="t">
            <a:spAutoFit/>
          </a:bodyPr>
          <a:lstStyle/>
          <a:p>
            <a:pPr marL="0" lvl="0" indent="0" algn="l">
              <a:lnSpc>
                <a:spcPts val="5832"/>
              </a:lnSpc>
              <a:spcBef>
                <a:spcPct val="0"/>
              </a:spcBef>
            </a:pPr>
            <a:r>
              <a:rPr lang="en-US" sz="5400">
                <a:solidFill>
                  <a:srgbClr val="FFFFFF"/>
                </a:solidFill>
                <a:latin typeface="Open Sans Bold"/>
              </a:rPr>
              <a:t>Sta</a:t>
            </a:r>
            <a:r>
              <a:rPr lang="en-US" sz="5400" u="none" strike="noStrike">
                <a:solidFill>
                  <a:srgbClr val="FFFFFF"/>
                </a:solidFill>
                <a:latin typeface="Open Sans Bold"/>
              </a:rPr>
              <a:t>rting on social media as a beginner</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16346080" y="8377640"/>
            <a:ext cx="1671445" cy="1156885"/>
          </a:xfrm>
          <a:custGeom>
            <a:avLst/>
            <a:gdLst/>
            <a:ahLst/>
            <a:cxnLst/>
            <a:rect l="l" t="t" r="r" b="b"/>
            <a:pathLst>
              <a:path w="1671445" h="1156885">
                <a:moveTo>
                  <a:pt x="0" y="0"/>
                </a:moveTo>
                <a:lnTo>
                  <a:pt x="1671446" y="0"/>
                </a:lnTo>
                <a:lnTo>
                  <a:pt x="1671446" y="1156885"/>
                </a:lnTo>
                <a:lnTo>
                  <a:pt x="0" y="1156885"/>
                </a:lnTo>
                <a:lnTo>
                  <a:pt x="0" y="0"/>
                </a:lnTo>
                <a:close/>
              </a:path>
            </a:pathLst>
          </a:custGeom>
          <a:blipFill>
            <a:blip r:embed="rId4"/>
            <a:stretch>
              <a:fillRect l="-133" r="-133"/>
            </a:stretch>
          </a:blipFill>
        </p:spPr>
        <p:txBody>
          <a:bodyPr/>
          <a:lstStyle/>
          <a:p>
            <a:endParaRPr lang="en-US"/>
          </a:p>
        </p:txBody>
      </p:sp>
      <p:sp>
        <p:nvSpPr>
          <p:cNvPr id="4" name="TextBox 4"/>
          <p:cNvSpPr txBox="1"/>
          <p:nvPr/>
        </p:nvSpPr>
        <p:spPr>
          <a:xfrm>
            <a:off x="683408" y="2313478"/>
            <a:ext cx="11281229" cy="6860928"/>
          </a:xfrm>
          <a:prstGeom prst="rect">
            <a:avLst/>
          </a:prstGeom>
        </p:spPr>
        <p:txBody>
          <a:bodyPr lIns="0" tIns="0" rIns="0" bIns="0" rtlCol="0" anchor="t">
            <a:spAutoFit/>
          </a:bodyPr>
          <a:lstStyle/>
          <a:p>
            <a:pPr marL="0" lvl="0" indent="0" algn="l">
              <a:lnSpc>
                <a:spcPts val="5480"/>
              </a:lnSpc>
              <a:spcBef>
                <a:spcPct val="0"/>
              </a:spcBef>
            </a:pPr>
            <a:r>
              <a:rPr lang="en-US" sz="2622" u="none" strike="noStrike">
                <a:solidFill>
                  <a:srgbClr val="000000"/>
                </a:solidFill>
                <a:latin typeface="Open Sans Bold"/>
              </a:rPr>
              <a:t>6. Consistency is key:</a:t>
            </a:r>
            <a:r>
              <a:rPr lang="en-US" sz="2622" u="none" strike="noStrike">
                <a:solidFill>
                  <a:srgbClr val="000000"/>
                </a:solidFill>
                <a:latin typeface="Open Sans"/>
              </a:rPr>
              <a:t> Post regularly to maintain and grow your audience.</a:t>
            </a:r>
          </a:p>
          <a:p>
            <a:pPr marL="0" lvl="0" indent="0" algn="l">
              <a:lnSpc>
                <a:spcPts val="5480"/>
              </a:lnSpc>
              <a:spcBef>
                <a:spcPct val="0"/>
              </a:spcBef>
            </a:pPr>
            <a:r>
              <a:rPr lang="en-US" sz="2622" u="none" strike="noStrike">
                <a:solidFill>
                  <a:srgbClr val="000000"/>
                </a:solidFill>
                <a:latin typeface="Open Sans Bold"/>
              </a:rPr>
              <a:t>7. Use hashtags:</a:t>
            </a:r>
            <a:r>
              <a:rPr lang="en-US" sz="2622" u="none" strike="noStrike">
                <a:solidFill>
                  <a:srgbClr val="000000"/>
                </a:solidFill>
                <a:latin typeface="Open Sans"/>
              </a:rPr>
              <a:t> Incorporate relevant hashtags to expand your content's reach. ASHRAE is having #myashrae hashtag.</a:t>
            </a:r>
          </a:p>
          <a:p>
            <a:pPr marL="0" lvl="0" indent="0" algn="l">
              <a:lnSpc>
                <a:spcPts val="5480"/>
              </a:lnSpc>
              <a:spcBef>
                <a:spcPct val="0"/>
              </a:spcBef>
            </a:pPr>
            <a:r>
              <a:rPr lang="en-US" sz="2622" u="none" strike="noStrike">
                <a:solidFill>
                  <a:srgbClr val="000000"/>
                </a:solidFill>
                <a:latin typeface="Open Sans Bold"/>
              </a:rPr>
              <a:t>8. Analyze your results:</a:t>
            </a:r>
            <a:r>
              <a:rPr lang="en-US" sz="2622" u="none" strike="noStrike">
                <a:solidFill>
                  <a:srgbClr val="000000"/>
                </a:solidFill>
                <a:latin typeface="Open Sans"/>
              </a:rPr>
              <a:t> Use platform analytics to track your performance and adjust your strategy as needed.</a:t>
            </a:r>
          </a:p>
          <a:p>
            <a:pPr marL="0" lvl="0" indent="0" algn="l">
              <a:lnSpc>
                <a:spcPts val="5480"/>
              </a:lnSpc>
              <a:spcBef>
                <a:spcPct val="0"/>
              </a:spcBef>
            </a:pPr>
            <a:r>
              <a:rPr lang="en-US" sz="2622" u="none" strike="noStrike">
                <a:solidFill>
                  <a:srgbClr val="000000"/>
                </a:solidFill>
                <a:latin typeface="Open Sans Bold"/>
              </a:rPr>
              <a:t>9. Be authentic:</a:t>
            </a:r>
            <a:r>
              <a:rPr lang="en-US" sz="2622" u="none" strike="noStrike">
                <a:solidFill>
                  <a:srgbClr val="000000"/>
                </a:solidFill>
                <a:latin typeface="Open Sans"/>
              </a:rPr>
              <a:t> Show your personality and connect with your audience genuinely. It develops credibility. </a:t>
            </a:r>
          </a:p>
          <a:p>
            <a:pPr marL="0" lvl="0" indent="0" algn="l">
              <a:lnSpc>
                <a:spcPts val="5480"/>
              </a:lnSpc>
              <a:spcBef>
                <a:spcPct val="0"/>
              </a:spcBef>
            </a:pPr>
            <a:r>
              <a:rPr lang="en-US" sz="2622" u="none" strike="noStrike">
                <a:solidFill>
                  <a:srgbClr val="000000"/>
                </a:solidFill>
                <a:latin typeface="Open Sans Bold"/>
              </a:rPr>
              <a:t>10. Stay updated: </a:t>
            </a:r>
            <a:r>
              <a:rPr lang="en-US" sz="2622" u="none" strike="noStrike">
                <a:solidFill>
                  <a:srgbClr val="000000"/>
                </a:solidFill>
                <a:latin typeface="Open Sans"/>
              </a:rPr>
              <a:t>Stay informed about social media trends and best practices to continually improve your presence.</a:t>
            </a:r>
          </a:p>
        </p:txBody>
      </p:sp>
      <p:sp>
        <p:nvSpPr>
          <p:cNvPr id="5" name="Freeform 5"/>
          <p:cNvSpPr/>
          <p:nvPr/>
        </p:nvSpPr>
        <p:spPr>
          <a:xfrm>
            <a:off x="12064754" y="2532553"/>
            <a:ext cx="5859067" cy="5221894"/>
          </a:xfrm>
          <a:custGeom>
            <a:avLst/>
            <a:gdLst/>
            <a:ahLst/>
            <a:cxnLst/>
            <a:rect l="l" t="t" r="r" b="b"/>
            <a:pathLst>
              <a:path w="5859067" h="5221894">
                <a:moveTo>
                  <a:pt x="0" y="0"/>
                </a:moveTo>
                <a:lnTo>
                  <a:pt x="5859067" y="0"/>
                </a:lnTo>
                <a:lnTo>
                  <a:pt x="5859067" y="5221894"/>
                </a:lnTo>
                <a:lnTo>
                  <a:pt x="0" y="522189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TextBox 6"/>
          <p:cNvSpPr txBox="1"/>
          <p:nvPr/>
        </p:nvSpPr>
        <p:spPr>
          <a:xfrm>
            <a:off x="1348740" y="679634"/>
            <a:ext cx="15590520" cy="758571"/>
          </a:xfrm>
          <a:prstGeom prst="rect">
            <a:avLst/>
          </a:prstGeom>
        </p:spPr>
        <p:txBody>
          <a:bodyPr lIns="0" tIns="0" rIns="0" bIns="0" rtlCol="0" anchor="t">
            <a:spAutoFit/>
          </a:bodyPr>
          <a:lstStyle/>
          <a:p>
            <a:pPr marL="0" lvl="0" indent="0" algn="l">
              <a:lnSpc>
                <a:spcPts val="5832"/>
              </a:lnSpc>
              <a:spcBef>
                <a:spcPct val="0"/>
              </a:spcBef>
            </a:pPr>
            <a:r>
              <a:rPr lang="en-US" sz="5400">
                <a:solidFill>
                  <a:srgbClr val="FFFFFF"/>
                </a:solidFill>
                <a:latin typeface="Open Sans Bold"/>
              </a:rPr>
              <a:t>Sta</a:t>
            </a:r>
            <a:r>
              <a:rPr lang="en-US" sz="5400" u="none" strike="noStrike">
                <a:solidFill>
                  <a:srgbClr val="FFFFFF"/>
                </a:solidFill>
                <a:latin typeface="Open Sans Bold"/>
              </a:rPr>
              <a:t>rting on social media as a beginner</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16346080" y="8377640"/>
            <a:ext cx="1671445" cy="1156885"/>
          </a:xfrm>
          <a:custGeom>
            <a:avLst/>
            <a:gdLst/>
            <a:ahLst/>
            <a:cxnLst/>
            <a:rect l="l" t="t" r="r" b="b"/>
            <a:pathLst>
              <a:path w="1671445" h="1156885">
                <a:moveTo>
                  <a:pt x="0" y="0"/>
                </a:moveTo>
                <a:lnTo>
                  <a:pt x="1671446" y="0"/>
                </a:lnTo>
                <a:lnTo>
                  <a:pt x="1671446" y="1156885"/>
                </a:lnTo>
                <a:lnTo>
                  <a:pt x="0" y="1156885"/>
                </a:lnTo>
                <a:lnTo>
                  <a:pt x="0" y="0"/>
                </a:lnTo>
                <a:close/>
              </a:path>
            </a:pathLst>
          </a:custGeom>
          <a:blipFill>
            <a:blip r:embed="rId4"/>
            <a:stretch>
              <a:fillRect l="-133" r="-133"/>
            </a:stretch>
          </a:blipFill>
        </p:spPr>
        <p:txBody>
          <a:bodyPr/>
          <a:lstStyle/>
          <a:p>
            <a:endParaRPr lang="en-US"/>
          </a:p>
        </p:txBody>
      </p:sp>
      <p:sp>
        <p:nvSpPr>
          <p:cNvPr id="4" name="Freeform 4"/>
          <p:cNvSpPr/>
          <p:nvPr/>
        </p:nvSpPr>
        <p:spPr>
          <a:xfrm>
            <a:off x="10741588" y="5502982"/>
            <a:ext cx="4201936" cy="4249746"/>
          </a:xfrm>
          <a:custGeom>
            <a:avLst/>
            <a:gdLst/>
            <a:ahLst/>
            <a:cxnLst/>
            <a:rect l="l" t="t" r="r" b="b"/>
            <a:pathLst>
              <a:path w="4201936" h="4249746">
                <a:moveTo>
                  <a:pt x="0" y="0"/>
                </a:moveTo>
                <a:lnTo>
                  <a:pt x="4201936" y="0"/>
                </a:lnTo>
                <a:lnTo>
                  <a:pt x="4201936" y="4249746"/>
                </a:lnTo>
                <a:lnTo>
                  <a:pt x="0" y="424974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15713043" y="5797790"/>
            <a:ext cx="1673417" cy="1673417"/>
          </a:xfrm>
          <a:custGeom>
            <a:avLst/>
            <a:gdLst/>
            <a:ahLst/>
            <a:cxnLst/>
            <a:rect l="l" t="t" r="r" b="b"/>
            <a:pathLst>
              <a:path w="1673417" h="1673417">
                <a:moveTo>
                  <a:pt x="0" y="0"/>
                </a:moveTo>
                <a:lnTo>
                  <a:pt x="1673418" y="0"/>
                </a:lnTo>
                <a:lnTo>
                  <a:pt x="1673418" y="1673417"/>
                </a:lnTo>
                <a:lnTo>
                  <a:pt x="0" y="167341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TextBox 6"/>
          <p:cNvSpPr txBox="1"/>
          <p:nvPr/>
        </p:nvSpPr>
        <p:spPr>
          <a:xfrm>
            <a:off x="1348740" y="679634"/>
            <a:ext cx="15590520" cy="758571"/>
          </a:xfrm>
          <a:prstGeom prst="rect">
            <a:avLst/>
          </a:prstGeom>
        </p:spPr>
        <p:txBody>
          <a:bodyPr lIns="0" tIns="0" rIns="0" bIns="0" rtlCol="0" anchor="t">
            <a:spAutoFit/>
          </a:bodyPr>
          <a:lstStyle/>
          <a:p>
            <a:pPr marL="0" lvl="0" indent="0" algn="l">
              <a:lnSpc>
                <a:spcPts val="5832"/>
              </a:lnSpc>
              <a:spcBef>
                <a:spcPct val="0"/>
              </a:spcBef>
            </a:pPr>
            <a:r>
              <a:rPr lang="en-US" sz="5400">
                <a:solidFill>
                  <a:srgbClr val="FFFFFF"/>
                </a:solidFill>
                <a:latin typeface="Open Sans Bold"/>
              </a:rPr>
              <a:t>Facebook Accounts Type</a:t>
            </a:r>
          </a:p>
        </p:txBody>
      </p:sp>
      <p:sp>
        <p:nvSpPr>
          <p:cNvPr id="7" name="TextBox 7"/>
          <p:cNvSpPr txBox="1"/>
          <p:nvPr/>
        </p:nvSpPr>
        <p:spPr>
          <a:xfrm>
            <a:off x="709640" y="2444251"/>
            <a:ext cx="7214056" cy="2837429"/>
          </a:xfrm>
          <a:prstGeom prst="rect">
            <a:avLst/>
          </a:prstGeom>
        </p:spPr>
        <p:txBody>
          <a:bodyPr lIns="0" tIns="0" rIns="0" bIns="0" rtlCol="0" anchor="t">
            <a:spAutoFit/>
          </a:bodyPr>
          <a:lstStyle/>
          <a:p>
            <a:pPr marL="0" lvl="0" indent="0" algn="l">
              <a:lnSpc>
                <a:spcPts val="4598"/>
              </a:lnSpc>
              <a:spcBef>
                <a:spcPct val="0"/>
              </a:spcBef>
            </a:pPr>
            <a:r>
              <a:rPr lang="en-US" sz="2200" u="none" strike="noStrike">
                <a:solidFill>
                  <a:srgbClr val="000000"/>
                </a:solidFill>
                <a:latin typeface="Open Sans Bold"/>
              </a:rPr>
              <a:t>1. Profile:</a:t>
            </a:r>
          </a:p>
          <a:p>
            <a:pPr marL="0" lvl="0" indent="0" algn="l">
              <a:lnSpc>
                <a:spcPts val="4598"/>
              </a:lnSpc>
              <a:spcBef>
                <a:spcPct val="0"/>
              </a:spcBef>
            </a:pPr>
            <a:r>
              <a:rPr lang="en-US" sz="2200" u="none" strike="noStrike">
                <a:solidFill>
                  <a:srgbClr val="000000"/>
                </a:solidFill>
                <a:latin typeface="Open Sans"/>
              </a:rPr>
              <a:t>   - Personal account for individual users.</a:t>
            </a:r>
          </a:p>
          <a:p>
            <a:pPr marL="0" lvl="0" indent="0" algn="l">
              <a:lnSpc>
                <a:spcPts val="4598"/>
              </a:lnSpc>
              <a:spcBef>
                <a:spcPct val="0"/>
              </a:spcBef>
            </a:pPr>
            <a:r>
              <a:rPr lang="en-US" sz="2200" u="none" strike="noStrike">
                <a:solidFill>
                  <a:srgbClr val="000000"/>
                </a:solidFill>
                <a:latin typeface="Open Sans"/>
              </a:rPr>
              <a:t>   - Used for connecting with friends and family.</a:t>
            </a:r>
          </a:p>
          <a:p>
            <a:pPr marL="0" lvl="0" indent="0" algn="l">
              <a:lnSpc>
                <a:spcPts val="4598"/>
              </a:lnSpc>
              <a:spcBef>
                <a:spcPct val="0"/>
              </a:spcBef>
            </a:pPr>
            <a:r>
              <a:rPr lang="en-US" sz="2200" u="none" strike="noStrike">
                <a:solidFill>
                  <a:srgbClr val="000000"/>
                </a:solidFill>
                <a:latin typeface="Open Sans"/>
              </a:rPr>
              <a:t>   - Limited to 5,000 friends.</a:t>
            </a:r>
          </a:p>
          <a:p>
            <a:pPr marL="0" lvl="0" indent="0" algn="l">
              <a:lnSpc>
                <a:spcPts val="4598"/>
              </a:lnSpc>
              <a:spcBef>
                <a:spcPct val="0"/>
              </a:spcBef>
            </a:pPr>
            <a:r>
              <a:rPr lang="en-US" sz="2200" u="none" strike="noStrike">
                <a:solidFill>
                  <a:srgbClr val="000000"/>
                </a:solidFill>
                <a:latin typeface="Open Sans"/>
              </a:rPr>
              <a:t>   - Contains personal information, photos, and posts.</a:t>
            </a:r>
          </a:p>
        </p:txBody>
      </p:sp>
      <p:sp>
        <p:nvSpPr>
          <p:cNvPr id="8" name="TextBox 8"/>
          <p:cNvSpPr txBox="1"/>
          <p:nvPr/>
        </p:nvSpPr>
        <p:spPr>
          <a:xfrm>
            <a:off x="709640" y="6118653"/>
            <a:ext cx="9262428" cy="2837429"/>
          </a:xfrm>
          <a:prstGeom prst="rect">
            <a:avLst/>
          </a:prstGeom>
        </p:spPr>
        <p:txBody>
          <a:bodyPr lIns="0" tIns="0" rIns="0" bIns="0" rtlCol="0" anchor="t">
            <a:spAutoFit/>
          </a:bodyPr>
          <a:lstStyle/>
          <a:p>
            <a:pPr marL="0" lvl="0" indent="0" algn="l">
              <a:lnSpc>
                <a:spcPts val="4598"/>
              </a:lnSpc>
              <a:spcBef>
                <a:spcPct val="0"/>
              </a:spcBef>
            </a:pPr>
            <a:r>
              <a:rPr lang="en-US" sz="2200" u="none" strike="noStrike">
                <a:solidFill>
                  <a:srgbClr val="000000"/>
                </a:solidFill>
                <a:latin typeface="Open Sans Bold"/>
              </a:rPr>
              <a:t>2. Page:</a:t>
            </a:r>
          </a:p>
          <a:p>
            <a:pPr marL="0" lvl="0" indent="0" algn="l">
              <a:lnSpc>
                <a:spcPts val="4598"/>
              </a:lnSpc>
              <a:spcBef>
                <a:spcPct val="0"/>
              </a:spcBef>
            </a:pPr>
            <a:r>
              <a:rPr lang="en-US" sz="2200" u="none" strike="noStrike">
                <a:solidFill>
                  <a:srgbClr val="000000"/>
                </a:solidFill>
                <a:latin typeface="Open Sans"/>
              </a:rPr>
              <a:t>   - For businesses, brands, public figures, and organizations.</a:t>
            </a:r>
          </a:p>
          <a:p>
            <a:pPr marL="0" lvl="0" indent="0" algn="l">
              <a:lnSpc>
                <a:spcPts val="4598"/>
              </a:lnSpc>
              <a:spcBef>
                <a:spcPct val="0"/>
              </a:spcBef>
            </a:pPr>
            <a:r>
              <a:rPr lang="en-US" sz="2200" u="none" strike="noStrike">
                <a:solidFill>
                  <a:srgbClr val="000000"/>
                </a:solidFill>
                <a:latin typeface="Open Sans"/>
              </a:rPr>
              <a:t>   - No friend limit; users "like" or follow pages.</a:t>
            </a:r>
          </a:p>
          <a:p>
            <a:pPr marL="0" lvl="0" indent="0" algn="l">
              <a:lnSpc>
                <a:spcPts val="4598"/>
              </a:lnSpc>
              <a:spcBef>
                <a:spcPct val="0"/>
              </a:spcBef>
            </a:pPr>
            <a:r>
              <a:rPr lang="en-US" sz="2200" u="none" strike="noStrike">
                <a:solidFill>
                  <a:srgbClr val="000000"/>
                </a:solidFill>
                <a:latin typeface="Open Sans"/>
              </a:rPr>
              <a:t>   - Focus on marketing, sharing updates, and interacting with followers.</a:t>
            </a:r>
          </a:p>
          <a:p>
            <a:pPr marL="0" lvl="0" indent="0" algn="l">
              <a:lnSpc>
                <a:spcPts val="4598"/>
              </a:lnSpc>
              <a:spcBef>
                <a:spcPct val="0"/>
              </a:spcBef>
            </a:pPr>
            <a:r>
              <a:rPr lang="en-US" sz="2200" u="none" strike="noStrike">
                <a:solidFill>
                  <a:srgbClr val="000000"/>
                </a:solidFill>
                <a:latin typeface="Open Sans"/>
              </a:rPr>
              <a:t>   - Offers insights and promotional tools.</a:t>
            </a:r>
          </a:p>
        </p:txBody>
      </p:sp>
      <p:sp>
        <p:nvSpPr>
          <p:cNvPr id="9" name="TextBox 9"/>
          <p:cNvSpPr txBox="1"/>
          <p:nvPr/>
        </p:nvSpPr>
        <p:spPr>
          <a:xfrm>
            <a:off x="8857946" y="2444251"/>
            <a:ext cx="8994934" cy="2837429"/>
          </a:xfrm>
          <a:prstGeom prst="rect">
            <a:avLst/>
          </a:prstGeom>
        </p:spPr>
        <p:txBody>
          <a:bodyPr lIns="0" tIns="0" rIns="0" bIns="0" rtlCol="0" anchor="t">
            <a:spAutoFit/>
          </a:bodyPr>
          <a:lstStyle/>
          <a:p>
            <a:pPr marL="0" lvl="0" indent="0" algn="l">
              <a:lnSpc>
                <a:spcPts val="4598"/>
              </a:lnSpc>
              <a:spcBef>
                <a:spcPct val="0"/>
              </a:spcBef>
            </a:pPr>
            <a:r>
              <a:rPr lang="en-US" sz="2200" u="none" strike="noStrike">
                <a:solidFill>
                  <a:srgbClr val="000000"/>
                </a:solidFill>
                <a:latin typeface="Open Sans Bold"/>
              </a:rPr>
              <a:t>3. Group:</a:t>
            </a:r>
          </a:p>
          <a:p>
            <a:pPr marL="0" lvl="0" indent="0" algn="l">
              <a:lnSpc>
                <a:spcPts val="4598"/>
              </a:lnSpc>
              <a:spcBef>
                <a:spcPct val="0"/>
              </a:spcBef>
            </a:pPr>
            <a:r>
              <a:rPr lang="en-US" sz="2200" u="none" strike="noStrike">
                <a:solidFill>
                  <a:srgbClr val="000000"/>
                </a:solidFill>
                <a:latin typeface="Open Sans"/>
              </a:rPr>
              <a:t>   - Community-centered, can be public or private.</a:t>
            </a:r>
          </a:p>
          <a:p>
            <a:pPr marL="0" lvl="0" indent="0" algn="l">
              <a:lnSpc>
                <a:spcPts val="4598"/>
              </a:lnSpc>
              <a:spcBef>
                <a:spcPct val="0"/>
              </a:spcBef>
            </a:pPr>
            <a:r>
              <a:rPr lang="en-US" sz="2200" u="none" strike="noStrike">
                <a:solidFill>
                  <a:srgbClr val="000000"/>
                </a:solidFill>
                <a:latin typeface="Open Sans"/>
              </a:rPr>
              <a:t>   - Users join and interact based on shared interests or goals.</a:t>
            </a:r>
          </a:p>
          <a:p>
            <a:pPr marL="0" lvl="0" indent="0" algn="l">
              <a:lnSpc>
                <a:spcPts val="4598"/>
              </a:lnSpc>
              <a:spcBef>
                <a:spcPct val="0"/>
              </a:spcBef>
            </a:pPr>
            <a:r>
              <a:rPr lang="en-US" sz="2200" u="none" strike="noStrike">
                <a:solidFill>
                  <a:srgbClr val="000000"/>
                </a:solidFill>
                <a:latin typeface="Open Sans"/>
              </a:rPr>
              <a:t>   - Members can post, comment, and discuss topics within the group.</a:t>
            </a:r>
          </a:p>
          <a:p>
            <a:pPr marL="0" lvl="0" indent="0" algn="l">
              <a:lnSpc>
                <a:spcPts val="4598"/>
              </a:lnSpc>
              <a:spcBef>
                <a:spcPct val="0"/>
              </a:spcBef>
            </a:pPr>
            <a:r>
              <a:rPr lang="en-US" sz="2200" u="none" strike="noStrike">
                <a:solidFill>
                  <a:srgbClr val="000000"/>
                </a:solidFill>
                <a:latin typeface="Open Sans"/>
              </a:rPr>
              <a:t>   - Group settings determine privacy and membership control.</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16346080" y="8377640"/>
            <a:ext cx="1671445" cy="1156885"/>
          </a:xfrm>
          <a:custGeom>
            <a:avLst/>
            <a:gdLst/>
            <a:ahLst/>
            <a:cxnLst/>
            <a:rect l="l" t="t" r="r" b="b"/>
            <a:pathLst>
              <a:path w="1671445" h="1156885">
                <a:moveTo>
                  <a:pt x="0" y="0"/>
                </a:moveTo>
                <a:lnTo>
                  <a:pt x="1671446" y="0"/>
                </a:lnTo>
                <a:lnTo>
                  <a:pt x="1671446" y="1156885"/>
                </a:lnTo>
                <a:lnTo>
                  <a:pt x="0" y="1156885"/>
                </a:lnTo>
                <a:lnTo>
                  <a:pt x="0" y="0"/>
                </a:lnTo>
                <a:close/>
              </a:path>
            </a:pathLst>
          </a:custGeom>
          <a:blipFill>
            <a:blip r:embed="rId4"/>
            <a:stretch>
              <a:fillRect l="-133" r="-133"/>
            </a:stretch>
          </a:blipFill>
        </p:spPr>
        <p:txBody>
          <a:bodyPr/>
          <a:lstStyle/>
          <a:p>
            <a:endParaRPr lang="en-US"/>
          </a:p>
        </p:txBody>
      </p:sp>
      <p:sp>
        <p:nvSpPr>
          <p:cNvPr id="4" name="Freeform 4">
            <a:hlinkClick r:id="rId5" tooltip="https://www.facebook.com/pages/creation/"/>
          </p:cNvPr>
          <p:cNvSpPr/>
          <p:nvPr/>
        </p:nvSpPr>
        <p:spPr>
          <a:xfrm>
            <a:off x="548618" y="5959383"/>
            <a:ext cx="7740313" cy="3575142"/>
          </a:xfrm>
          <a:custGeom>
            <a:avLst/>
            <a:gdLst/>
            <a:ahLst/>
            <a:cxnLst/>
            <a:rect l="l" t="t" r="r" b="b"/>
            <a:pathLst>
              <a:path w="7740313" h="3575142">
                <a:moveTo>
                  <a:pt x="0" y="0"/>
                </a:moveTo>
                <a:lnTo>
                  <a:pt x="7740313" y="0"/>
                </a:lnTo>
                <a:lnTo>
                  <a:pt x="7740313" y="3575142"/>
                </a:lnTo>
                <a:lnTo>
                  <a:pt x="0" y="3575142"/>
                </a:lnTo>
                <a:lnTo>
                  <a:pt x="0" y="0"/>
                </a:lnTo>
                <a:close/>
              </a:path>
            </a:pathLst>
          </a:custGeom>
          <a:blipFill>
            <a:blip r:embed="rId6"/>
            <a:stretch>
              <a:fillRect/>
            </a:stretch>
          </a:blipFill>
        </p:spPr>
        <p:txBody>
          <a:bodyPr/>
          <a:lstStyle/>
          <a:p>
            <a:endParaRPr lang="en-US"/>
          </a:p>
        </p:txBody>
      </p:sp>
      <p:grpSp>
        <p:nvGrpSpPr>
          <p:cNvPr id="5" name="Group 5"/>
          <p:cNvGrpSpPr/>
          <p:nvPr/>
        </p:nvGrpSpPr>
        <p:grpSpPr>
          <a:xfrm>
            <a:off x="8702413" y="5959383"/>
            <a:ext cx="7405635" cy="3509919"/>
            <a:chOff x="0" y="0"/>
            <a:chExt cx="9874180" cy="4679892"/>
          </a:xfrm>
        </p:grpSpPr>
        <p:sp>
          <p:nvSpPr>
            <p:cNvPr id="6" name="Freeform 6">
              <a:hlinkClick r:id="rId7" tooltip="https://www.facebook.com/groups/create/"/>
            </p:cNvPr>
            <p:cNvSpPr/>
            <p:nvPr/>
          </p:nvSpPr>
          <p:spPr>
            <a:xfrm>
              <a:off x="0" y="0"/>
              <a:ext cx="9874180" cy="4679892"/>
            </a:xfrm>
            <a:custGeom>
              <a:avLst/>
              <a:gdLst/>
              <a:ahLst/>
              <a:cxnLst/>
              <a:rect l="l" t="t" r="r" b="b"/>
              <a:pathLst>
                <a:path w="9874180" h="4679892">
                  <a:moveTo>
                    <a:pt x="0" y="0"/>
                  </a:moveTo>
                  <a:lnTo>
                    <a:pt x="9874180" y="0"/>
                  </a:lnTo>
                  <a:lnTo>
                    <a:pt x="9874180" y="4679892"/>
                  </a:lnTo>
                  <a:lnTo>
                    <a:pt x="0" y="4679892"/>
                  </a:lnTo>
                  <a:lnTo>
                    <a:pt x="0" y="0"/>
                  </a:lnTo>
                  <a:close/>
                </a:path>
              </a:pathLst>
            </a:custGeom>
            <a:blipFill>
              <a:blip r:embed="rId8"/>
              <a:stretch>
                <a:fillRect/>
              </a:stretch>
            </a:blipFill>
          </p:spPr>
          <p:txBody>
            <a:bodyPr/>
            <a:lstStyle/>
            <a:p>
              <a:endParaRPr lang="en-US"/>
            </a:p>
          </p:txBody>
        </p:sp>
        <p:grpSp>
          <p:nvGrpSpPr>
            <p:cNvPr id="7" name="Group 7"/>
            <p:cNvGrpSpPr/>
            <p:nvPr/>
          </p:nvGrpSpPr>
          <p:grpSpPr>
            <a:xfrm>
              <a:off x="0" y="600010"/>
              <a:ext cx="1103750" cy="429230"/>
              <a:chOff x="0" y="0"/>
              <a:chExt cx="236380" cy="91924"/>
            </a:xfrm>
          </p:grpSpPr>
          <p:sp>
            <p:nvSpPr>
              <p:cNvPr id="8" name="Freeform 8"/>
              <p:cNvSpPr/>
              <p:nvPr/>
            </p:nvSpPr>
            <p:spPr>
              <a:xfrm>
                <a:off x="0" y="0"/>
                <a:ext cx="236380" cy="91924"/>
              </a:xfrm>
              <a:custGeom>
                <a:avLst/>
                <a:gdLst/>
                <a:ahLst/>
                <a:cxnLst/>
                <a:rect l="l" t="t" r="r" b="b"/>
                <a:pathLst>
                  <a:path w="236380" h="91924">
                    <a:moveTo>
                      <a:pt x="0" y="0"/>
                    </a:moveTo>
                    <a:lnTo>
                      <a:pt x="236380" y="0"/>
                    </a:lnTo>
                    <a:lnTo>
                      <a:pt x="236380" y="91924"/>
                    </a:lnTo>
                    <a:lnTo>
                      <a:pt x="0" y="91924"/>
                    </a:lnTo>
                    <a:close/>
                  </a:path>
                </a:pathLst>
              </a:custGeom>
              <a:solidFill>
                <a:srgbClr val="FFFFFF"/>
              </a:solidFill>
            </p:spPr>
            <p:txBody>
              <a:bodyPr/>
              <a:lstStyle/>
              <a:p>
                <a:endParaRPr lang="en-US"/>
              </a:p>
            </p:txBody>
          </p:sp>
          <p:sp>
            <p:nvSpPr>
              <p:cNvPr id="9" name="TextBox 9"/>
              <p:cNvSpPr txBox="1"/>
              <p:nvPr/>
            </p:nvSpPr>
            <p:spPr>
              <a:xfrm>
                <a:off x="0" y="0"/>
                <a:ext cx="236380" cy="91924"/>
              </a:xfrm>
              <a:prstGeom prst="rect">
                <a:avLst/>
              </a:prstGeom>
            </p:spPr>
            <p:txBody>
              <a:bodyPr lIns="50800" tIns="50800" rIns="50800" bIns="50800" rtlCol="0" anchor="ctr"/>
              <a:lstStyle/>
              <a:p>
                <a:pPr algn="ctr">
                  <a:lnSpc>
                    <a:spcPts val="2520"/>
                  </a:lnSpc>
                </a:pPr>
                <a:endParaRPr/>
              </a:p>
            </p:txBody>
          </p:sp>
        </p:grpSp>
      </p:grpSp>
      <p:grpSp>
        <p:nvGrpSpPr>
          <p:cNvPr id="10" name="Group 10"/>
          <p:cNvGrpSpPr/>
          <p:nvPr/>
        </p:nvGrpSpPr>
        <p:grpSpPr>
          <a:xfrm>
            <a:off x="5469962" y="2200034"/>
            <a:ext cx="7348074" cy="3350537"/>
            <a:chOff x="0" y="0"/>
            <a:chExt cx="9797431" cy="4467382"/>
          </a:xfrm>
        </p:grpSpPr>
        <p:sp>
          <p:nvSpPr>
            <p:cNvPr id="11" name="Freeform 11">
              <a:hlinkClick r:id="rId9" tooltip="https://www.facebook.com"/>
            </p:cNvPr>
            <p:cNvSpPr/>
            <p:nvPr/>
          </p:nvSpPr>
          <p:spPr>
            <a:xfrm>
              <a:off x="0" y="0"/>
              <a:ext cx="9797431" cy="4467382"/>
            </a:xfrm>
            <a:custGeom>
              <a:avLst/>
              <a:gdLst/>
              <a:ahLst/>
              <a:cxnLst/>
              <a:rect l="l" t="t" r="r" b="b"/>
              <a:pathLst>
                <a:path w="9797431" h="4467382">
                  <a:moveTo>
                    <a:pt x="0" y="0"/>
                  </a:moveTo>
                  <a:lnTo>
                    <a:pt x="9797431" y="0"/>
                  </a:lnTo>
                  <a:lnTo>
                    <a:pt x="9797431" y="4467382"/>
                  </a:lnTo>
                  <a:lnTo>
                    <a:pt x="0" y="4467382"/>
                  </a:lnTo>
                  <a:lnTo>
                    <a:pt x="0" y="0"/>
                  </a:lnTo>
                  <a:close/>
                </a:path>
              </a:pathLst>
            </a:custGeom>
            <a:blipFill>
              <a:blip r:embed="rId10"/>
              <a:stretch>
                <a:fillRect/>
              </a:stretch>
            </a:blipFill>
          </p:spPr>
          <p:txBody>
            <a:bodyPr/>
            <a:lstStyle/>
            <a:p>
              <a:endParaRPr lang="en-US"/>
            </a:p>
          </p:txBody>
        </p:sp>
        <p:sp>
          <p:nvSpPr>
            <p:cNvPr id="12" name="Freeform 12"/>
            <p:cNvSpPr/>
            <p:nvPr/>
          </p:nvSpPr>
          <p:spPr>
            <a:xfrm>
              <a:off x="8388791" y="3279999"/>
              <a:ext cx="523080" cy="513273"/>
            </a:xfrm>
            <a:custGeom>
              <a:avLst/>
              <a:gdLst/>
              <a:ahLst/>
              <a:cxnLst/>
              <a:rect l="l" t="t" r="r" b="b"/>
              <a:pathLst>
                <a:path w="523080" h="513273">
                  <a:moveTo>
                    <a:pt x="0" y="0"/>
                  </a:moveTo>
                  <a:lnTo>
                    <a:pt x="523080" y="0"/>
                  </a:lnTo>
                  <a:lnTo>
                    <a:pt x="523080" y="513273"/>
                  </a:lnTo>
                  <a:lnTo>
                    <a:pt x="0" y="51327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sp>
        <p:nvSpPr>
          <p:cNvPr id="13" name="TextBox 13"/>
          <p:cNvSpPr txBox="1"/>
          <p:nvPr/>
        </p:nvSpPr>
        <p:spPr>
          <a:xfrm>
            <a:off x="1348740" y="679634"/>
            <a:ext cx="15590520" cy="758571"/>
          </a:xfrm>
          <a:prstGeom prst="rect">
            <a:avLst/>
          </a:prstGeom>
        </p:spPr>
        <p:txBody>
          <a:bodyPr lIns="0" tIns="0" rIns="0" bIns="0" rtlCol="0" anchor="t">
            <a:spAutoFit/>
          </a:bodyPr>
          <a:lstStyle/>
          <a:p>
            <a:pPr marL="0" lvl="0" indent="0" algn="l">
              <a:lnSpc>
                <a:spcPts val="5832"/>
              </a:lnSpc>
              <a:spcBef>
                <a:spcPct val="0"/>
              </a:spcBef>
            </a:pPr>
            <a:r>
              <a:rPr lang="en-US" sz="5400">
                <a:solidFill>
                  <a:srgbClr val="FFFFFF"/>
                </a:solidFill>
                <a:latin typeface="Open Sans Bold"/>
              </a:rPr>
              <a:t>How to create FB Profile, Page and Group</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16346080" y="8377640"/>
            <a:ext cx="1671445" cy="1156885"/>
          </a:xfrm>
          <a:custGeom>
            <a:avLst/>
            <a:gdLst/>
            <a:ahLst/>
            <a:cxnLst/>
            <a:rect l="l" t="t" r="r" b="b"/>
            <a:pathLst>
              <a:path w="1671445" h="1156885">
                <a:moveTo>
                  <a:pt x="0" y="0"/>
                </a:moveTo>
                <a:lnTo>
                  <a:pt x="1671446" y="0"/>
                </a:lnTo>
                <a:lnTo>
                  <a:pt x="1671446" y="1156885"/>
                </a:lnTo>
                <a:lnTo>
                  <a:pt x="0" y="1156885"/>
                </a:lnTo>
                <a:lnTo>
                  <a:pt x="0" y="0"/>
                </a:lnTo>
                <a:close/>
              </a:path>
            </a:pathLst>
          </a:custGeom>
          <a:blipFill>
            <a:blip r:embed="rId4"/>
            <a:stretch>
              <a:fillRect l="-133" r="-133"/>
            </a:stretch>
          </a:blipFill>
        </p:spPr>
        <p:txBody>
          <a:bodyPr/>
          <a:lstStyle/>
          <a:p>
            <a:endParaRPr lang="en-US"/>
          </a:p>
        </p:txBody>
      </p:sp>
      <p:sp>
        <p:nvSpPr>
          <p:cNvPr id="4" name="Freeform 4"/>
          <p:cNvSpPr/>
          <p:nvPr/>
        </p:nvSpPr>
        <p:spPr>
          <a:xfrm>
            <a:off x="16173907" y="5794419"/>
            <a:ext cx="1422377" cy="1422377"/>
          </a:xfrm>
          <a:custGeom>
            <a:avLst/>
            <a:gdLst/>
            <a:ahLst/>
            <a:cxnLst/>
            <a:rect l="l" t="t" r="r" b="b"/>
            <a:pathLst>
              <a:path w="1422377" h="1422377">
                <a:moveTo>
                  <a:pt x="0" y="0"/>
                </a:moveTo>
                <a:lnTo>
                  <a:pt x="1422377" y="0"/>
                </a:lnTo>
                <a:lnTo>
                  <a:pt x="1422377" y="1422377"/>
                </a:lnTo>
                <a:lnTo>
                  <a:pt x="0" y="142237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8857946" y="5794419"/>
            <a:ext cx="6630162" cy="3315081"/>
          </a:xfrm>
          <a:custGeom>
            <a:avLst/>
            <a:gdLst/>
            <a:ahLst/>
            <a:cxnLst/>
            <a:rect l="l" t="t" r="r" b="b"/>
            <a:pathLst>
              <a:path w="6630162" h="3315081">
                <a:moveTo>
                  <a:pt x="0" y="0"/>
                </a:moveTo>
                <a:lnTo>
                  <a:pt x="6630161" y="0"/>
                </a:lnTo>
                <a:lnTo>
                  <a:pt x="6630161" y="3315081"/>
                </a:lnTo>
                <a:lnTo>
                  <a:pt x="0" y="3315081"/>
                </a:lnTo>
                <a:lnTo>
                  <a:pt x="0" y="0"/>
                </a:lnTo>
                <a:close/>
              </a:path>
            </a:pathLst>
          </a:custGeom>
          <a:blipFill>
            <a:blip r:embed="rId7"/>
            <a:stretch>
              <a:fillRect/>
            </a:stretch>
          </a:blipFill>
        </p:spPr>
        <p:txBody>
          <a:bodyPr/>
          <a:lstStyle/>
          <a:p>
            <a:endParaRPr lang="en-US"/>
          </a:p>
        </p:txBody>
      </p:sp>
      <p:sp>
        <p:nvSpPr>
          <p:cNvPr id="6" name="TextBox 6"/>
          <p:cNvSpPr txBox="1"/>
          <p:nvPr/>
        </p:nvSpPr>
        <p:spPr>
          <a:xfrm>
            <a:off x="1348740" y="679634"/>
            <a:ext cx="15590520" cy="758571"/>
          </a:xfrm>
          <a:prstGeom prst="rect">
            <a:avLst/>
          </a:prstGeom>
        </p:spPr>
        <p:txBody>
          <a:bodyPr lIns="0" tIns="0" rIns="0" bIns="0" rtlCol="0" anchor="t">
            <a:spAutoFit/>
          </a:bodyPr>
          <a:lstStyle/>
          <a:p>
            <a:pPr marL="0" lvl="0" indent="0" algn="l">
              <a:lnSpc>
                <a:spcPts val="5832"/>
              </a:lnSpc>
              <a:spcBef>
                <a:spcPct val="0"/>
              </a:spcBef>
            </a:pPr>
            <a:r>
              <a:rPr lang="en-US" sz="5400">
                <a:solidFill>
                  <a:srgbClr val="FFFFFF"/>
                </a:solidFill>
                <a:latin typeface="Open Sans Bold"/>
              </a:rPr>
              <a:t>LinkedIn Accounts Type</a:t>
            </a:r>
          </a:p>
        </p:txBody>
      </p:sp>
      <p:sp>
        <p:nvSpPr>
          <p:cNvPr id="7" name="TextBox 7"/>
          <p:cNvSpPr txBox="1"/>
          <p:nvPr/>
        </p:nvSpPr>
        <p:spPr>
          <a:xfrm>
            <a:off x="709640" y="2444251"/>
            <a:ext cx="7214056" cy="2837429"/>
          </a:xfrm>
          <a:prstGeom prst="rect">
            <a:avLst/>
          </a:prstGeom>
        </p:spPr>
        <p:txBody>
          <a:bodyPr lIns="0" tIns="0" rIns="0" bIns="0" rtlCol="0" anchor="t">
            <a:spAutoFit/>
          </a:bodyPr>
          <a:lstStyle/>
          <a:p>
            <a:pPr marL="0" lvl="0" indent="0" algn="l">
              <a:lnSpc>
                <a:spcPts val="4598"/>
              </a:lnSpc>
              <a:spcBef>
                <a:spcPct val="0"/>
              </a:spcBef>
            </a:pPr>
            <a:r>
              <a:rPr lang="en-US" sz="2200" u="none" strike="noStrike">
                <a:solidFill>
                  <a:srgbClr val="000000"/>
                </a:solidFill>
                <a:latin typeface="Open Sans Bold"/>
              </a:rPr>
              <a:t>1. Profile:</a:t>
            </a:r>
          </a:p>
          <a:p>
            <a:pPr marL="0" lvl="0" indent="0" algn="l">
              <a:lnSpc>
                <a:spcPts val="4598"/>
              </a:lnSpc>
              <a:spcBef>
                <a:spcPct val="0"/>
              </a:spcBef>
            </a:pPr>
            <a:r>
              <a:rPr lang="en-US" sz="2200" u="none" strike="noStrike">
                <a:solidFill>
                  <a:srgbClr val="000000"/>
                </a:solidFill>
                <a:latin typeface="Open Sans"/>
              </a:rPr>
              <a:t>This is an individual's personal presence on LinkedIn. It highlights their professional experience, skills, and connections. It's primarily for personal networking, job searches, and career development.</a:t>
            </a:r>
          </a:p>
        </p:txBody>
      </p:sp>
      <p:sp>
        <p:nvSpPr>
          <p:cNvPr id="8" name="TextBox 8"/>
          <p:cNvSpPr txBox="1"/>
          <p:nvPr/>
        </p:nvSpPr>
        <p:spPr>
          <a:xfrm>
            <a:off x="709640" y="6118653"/>
            <a:ext cx="7458495" cy="2837429"/>
          </a:xfrm>
          <a:prstGeom prst="rect">
            <a:avLst/>
          </a:prstGeom>
        </p:spPr>
        <p:txBody>
          <a:bodyPr lIns="0" tIns="0" rIns="0" bIns="0" rtlCol="0" anchor="t">
            <a:spAutoFit/>
          </a:bodyPr>
          <a:lstStyle/>
          <a:p>
            <a:pPr marL="0" lvl="0" indent="0" algn="l">
              <a:lnSpc>
                <a:spcPts val="4598"/>
              </a:lnSpc>
              <a:spcBef>
                <a:spcPct val="0"/>
              </a:spcBef>
            </a:pPr>
            <a:r>
              <a:rPr lang="en-US" sz="2200" u="none" strike="noStrike">
                <a:solidFill>
                  <a:srgbClr val="000000"/>
                </a:solidFill>
                <a:latin typeface="Open Sans Bold"/>
              </a:rPr>
              <a:t>2. Page:</a:t>
            </a:r>
          </a:p>
          <a:p>
            <a:pPr marL="0" lvl="0" indent="0" algn="l">
              <a:lnSpc>
                <a:spcPts val="4598"/>
              </a:lnSpc>
              <a:spcBef>
                <a:spcPct val="0"/>
              </a:spcBef>
            </a:pPr>
            <a:r>
              <a:rPr lang="en-US" sz="2200" u="none" strike="noStrike">
                <a:solidFill>
                  <a:srgbClr val="000000"/>
                </a:solidFill>
                <a:latin typeface="Open Sans"/>
              </a:rPr>
              <a:t>A LinkedIn Page represents a company, organization, or institution. It allows businesses to showcase their products, services, and company updates. Followers can stay informed about the company's developments.</a:t>
            </a:r>
          </a:p>
        </p:txBody>
      </p:sp>
      <p:sp>
        <p:nvSpPr>
          <p:cNvPr id="9" name="TextBox 9"/>
          <p:cNvSpPr txBox="1"/>
          <p:nvPr/>
        </p:nvSpPr>
        <p:spPr>
          <a:xfrm>
            <a:off x="8857946" y="2444251"/>
            <a:ext cx="8874805" cy="2837429"/>
          </a:xfrm>
          <a:prstGeom prst="rect">
            <a:avLst/>
          </a:prstGeom>
        </p:spPr>
        <p:txBody>
          <a:bodyPr lIns="0" tIns="0" rIns="0" bIns="0" rtlCol="0" anchor="t">
            <a:spAutoFit/>
          </a:bodyPr>
          <a:lstStyle/>
          <a:p>
            <a:pPr marL="0" lvl="0" indent="0" algn="l">
              <a:lnSpc>
                <a:spcPts val="4598"/>
              </a:lnSpc>
              <a:spcBef>
                <a:spcPct val="0"/>
              </a:spcBef>
            </a:pPr>
            <a:r>
              <a:rPr lang="en-US" sz="2200" u="none" strike="noStrike">
                <a:solidFill>
                  <a:srgbClr val="000000"/>
                </a:solidFill>
                <a:latin typeface="Open Sans Bold"/>
              </a:rPr>
              <a:t>3. Group:</a:t>
            </a:r>
          </a:p>
          <a:p>
            <a:pPr marL="0" lvl="0" indent="0" algn="l">
              <a:lnSpc>
                <a:spcPts val="4598"/>
              </a:lnSpc>
              <a:spcBef>
                <a:spcPct val="0"/>
              </a:spcBef>
            </a:pPr>
            <a:r>
              <a:rPr lang="en-US" sz="2200" u="none" strike="noStrike">
                <a:solidFill>
                  <a:srgbClr val="000000"/>
                </a:solidFill>
                <a:latin typeface="Open Sans"/>
              </a:rPr>
              <a:t>LinkedIn Groups are communities focused on specific interests or industries. They can be public or private and serve as forums for discussions, networking, and knowledge sharing. Group members can engage in conversations related to the group's theme.</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16346080" y="8377640"/>
            <a:ext cx="1671445" cy="1156885"/>
          </a:xfrm>
          <a:custGeom>
            <a:avLst/>
            <a:gdLst/>
            <a:ahLst/>
            <a:cxnLst/>
            <a:rect l="l" t="t" r="r" b="b"/>
            <a:pathLst>
              <a:path w="1671445" h="1156885">
                <a:moveTo>
                  <a:pt x="0" y="0"/>
                </a:moveTo>
                <a:lnTo>
                  <a:pt x="1671446" y="0"/>
                </a:lnTo>
                <a:lnTo>
                  <a:pt x="1671446" y="1156885"/>
                </a:lnTo>
                <a:lnTo>
                  <a:pt x="0" y="1156885"/>
                </a:lnTo>
                <a:lnTo>
                  <a:pt x="0" y="0"/>
                </a:lnTo>
                <a:close/>
              </a:path>
            </a:pathLst>
          </a:custGeom>
          <a:blipFill>
            <a:blip r:embed="rId4"/>
            <a:stretch>
              <a:fillRect l="-133" r="-133"/>
            </a:stretch>
          </a:blipFill>
        </p:spPr>
        <p:txBody>
          <a:bodyPr/>
          <a:lstStyle/>
          <a:p>
            <a:endParaRPr lang="en-US"/>
          </a:p>
        </p:txBody>
      </p:sp>
      <p:grpSp>
        <p:nvGrpSpPr>
          <p:cNvPr id="4" name="Group 4"/>
          <p:cNvGrpSpPr/>
          <p:nvPr/>
        </p:nvGrpSpPr>
        <p:grpSpPr>
          <a:xfrm>
            <a:off x="8702413" y="6409391"/>
            <a:ext cx="827813" cy="321922"/>
            <a:chOff x="0" y="0"/>
            <a:chExt cx="236380" cy="91924"/>
          </a:xfrm>
        </p:grpSpPr>
        <p:sp>
          <p:nvSpPr>
            <p:cNvPr id="5" name="Freeform 5"/>
            <p:cNvSpPr/>
            <p:nvPr/>
          </p:nvSpPr>
          <p:spPr>
            <a:xfrm>
              <a:off x="0" y="0"/>
              <a:ext cx="236380" cy="91924"/>
            </a:xfrm>
            <a:custGeom>
              <a:avLst/>
              <a:gdLst/>
              <a:ahLst/>
              <a:cxnLst/>
              <a:rect l="l" t="t" r="r" b="b"/>
              <a:pathLst>
                <a:path w="236380" h="91924">
                  <a:moveTo>
                    <a:pt x="0" y="0"/>
                  </a:moveTo>
                  <a:lnTo>
                    <a:pt x="236380" y="0"/>
                  </a:lnTo>
                  <a:lnTo>
                    <a:pt x="236380" y="91924"/>
                  </a:lnTo>
                  <a:lnTo>
                    <a:pt x="0" y="91924"/>
                  </a:lnTo>
                  <a:close/>
                </a:path>
              </a:pathLst>
            </a:custGeom>
            <a:solidFill>
              <a:srgbClr val="FFFFFF"/>
            </a:solidFill>
          </p:spPr>
          <p:txBody>
            <a:bodyPr/>
            <a:lstStyle/>
            <a:p>
              <a:endParaRPr lang="en-US"/>
            </a:p>
          </p:txBody>
        </p:sp>
        <p:sp>
          <p:nvSpPr>
            <p:cNvPr id="6" name="TextBox 6"/>
            <p:cNvSpPr txBox="1"/>
            <p:nvPr/>
          </p:nvSpPr>
          <p:spPr>
            <a:xfrm>
              <a:off x="0" y="0"/>
              <a:ext cx="236380" cy="91924"/>
            </a:xfrm>
            <a:prstGeom prst="rect">
              <a:avLst/>
            </a:prstGeom>
          </p:spPr>
          <p:txBody>
            <a:bodyPr lIns="46855" tIns="46855" rIns="46855" bIns="46855" rtlCol="0" anchor="ctr"/>
            <a:lstStyle/>
            <a:p>
              <a:pPr algn="ctr">
                <a:lnSpc>
                  <a:spcPts val="2520"/>
                </a:lnSpc>
              </a:pPr>
              <a:endParaRPr/>
            </a:p>
          </p:txBody>
        </p:sp>
      </p:grpSp>
      <p:sp>
        <p:nvSpPr>
          <p:cNvPr id="7" name="Freeform 7"/>
          <p:cNvSpPr/>
          <p:nvPr/>
        </p:nvSpPr>
        <p:spPr>
          <a:xfrm>
            <a:off x="11761556" y="4660033"/>
            <a:ext cx="392310" cy="384955"/>
          </a:xfrm>
          <a:custGeom>
            <a:avLst/>
            <a:gdLst/>
            <a:ahLst/>
            <a:cxnLst/>
            <a:rect l="l" t="t" r="r" b="b"/>
            <a:pathLst>
              <a:path w="392310" h="384955">
                <a:moveTo>
                  <a:pt x="0" y="0"/>
                </a:moveTo>
                <a:lnTo>
                  <a:pt x="392310" y="0"/>
                </a:lnTo>
                <a:lnTo>
                  <a:pt x="392310" y="384955"/>
                </a:lnTo>
                <a:lnTo>
                  <a:pt x="0" y="38495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a:hlinkClick r:id="rId7" tooltip="https://www.linkedin.com"/>
          </p:cNvPr>
          <p:cNvSpPr/>
          <p:nvPr/>
        </p:nvSpPr>
        <p:spPr>
          <a:xfrm>
            <a:off x="6063860" y="1996372"/>
            <a:ext cx="6341371" cy="3742171"/>
          </a:xfrm>
          <a:custGeom>
            <a:avLst/>
            <a:gdLst/>
            <a:ahLst/>
            <a:cxnLst/>
            <a:rect l="l" t="t" r="r" b="b"/>
            <a:pathLst>
              <a:path w="6341371" h="3742171">
                <a:moveTo>
                  <a:pt x="0" y="0"/>
                </a:moveTo>
                <a:lnTo>
                  <a:pt x="6341371" y="0"/>
                </a:lnTo>
                <a:lnTo>
                  <a:pt x="6341371" y="3742171"/>
                </a:lnTo>
                <a:lnTo>
                  <a:pt x="0" y="3742171"/>
                </a:lnTo>
                <a:lnTo>
                  <a:pt x="0" y="0"/>
                </a:lnTo>
                <a:close/>
              </a:path>
            </a:pathLst>
          </a:custGeom>
          <a:blipFill>
            <a:blip r:embed="rId8"/>
            <a:stretch>
              <a:fillRect/>
            </a:stretch>
          </a:blipFill>
        </p:spPr>
        <p:txBody>
          <a:bodyPr/>
          <a:lstStyle/>
          <a:p>
            <a:endParaRPr lang="en-US"/>
          </a:p>
        </p:txBody>
      </p:sp>
      <p:sp>
        <p:nvSpPr>
          <p:cNvPr id="9" name="Freeform 9">
            <a:hlinkClick r:id="rId9" tooltip="https://www.linkedin.com/company/setup/new/"/>
          </p:cNvPr>
          <p:cNvSpPr/>
          <p:nvPr/>
        </p:nvSpPr>
        <p:spPr>
          <a:xfrm>
            <a:off x="680984" y="6159797"/>
            <a:ext cx="8463016" cy="3528831"/>
          </a:xfrm>
          <a:custGeom>
            <a:avLst/>
            <a:gdLst/>
            <a:ahLst/>
            <a:cxnLst/>
            <a:rect l="l" t="t" r="r" b="b"/>
            <a:pathLst>
              <a:path w="8463016" h="3528831">
                <a:moveTo>
                  <a:pt x="0" y="0"/>
                </a:moveTo>
                <a:lnTo>
                  <a:pt x="8463016" y="0"/>
                </a:lnTo>
                <a:lnTo>
                  <a:pt x="8463016" y="3528831"/>
                </a:lnTo>
                <a:lnTo>
                  <a:pt x="0" y="3528831"/>
                </a:lnTo>
                <a:lnTo>
                  <a:pt x="0" y="0"/>
                </a:lnTo>
                <a:close/>
              </a:path>
            </a:pathLst>
          </a:custGeom>
          <a:blipFill>
            <a:blip r:embed="rId10"/>
            <a:stretch>
              <a:fillRect/>
            </a:stretch>
          </a:blipFill>
        </p:spPr>
        <p:txBody>
          <a:bodyPr/>
          <a:lstStyle/>
          <a:p>
            <a:endParaRPr lang="en-US"/>
          </a:p>
        </p:txBody>
      </p:sp>
      <p:sp>
        <p:nvSpPr>
          <p:cNvPr id="10" name="Freeform 10">
            <a:hlinkClick r:id="rId11" tooltip="https://www.linkedin.com/groups/"/>
          </p:cNvPr>
          <p:cNvSpPr/>
          <p:nvPr/>
        </p:nvSpPr>
        <p:spPr>
          <a:xfrm>
            <a:off x="10360144" y="6005694"/>
            <a:ext cx="5156018" cy="3837037"/>
          </a:xfrm>
          <a:custGeom>
            <a:avLst/>
            <a:gdLst/>
            <a:ahLst/>
            <a:cxnLst/>
            <a:rect l="l" t="t" r="r" b="b"/>
            <a:pathLst>
              <a:path w="5156018" h="3837037">
                <a:moveTo>
                  <a:pt x="0" y="0"/>
                </a:moveTo>
                <a:lnTo>
                  <a:pt x="5156018" y="0"/>
                </a:lnTo>
                <a:lnTo>
                  <a:pt x="5156018" y="3837037"/>
                </a:lnTo>
                <a:lnTo>
                  <a:pt x="0" y="3837037"/>
                </a:lnTo>
                <a:lnTo>
                  <a:pt x="0" y="0"/>
                </a:lnTo>
                <a:close/>
              </a:path>
            </a:pathLst>
          </a:custGeom>
          <a:blipFill>
            <a:blip r:embed="rId12"/>
            <a:stretch>
              <a:fillRect/>
            </a:stretch>
          </a:blipFill>
        </p:spPr>
        <p:txBody>
          <a:bodyPr/>
          <a:lstStyle/>
          <a:p>
            <a:endParaRPr lang="en-US"/>
          </a:p>
        </p:txBody>
      </p:sp>
      <p:sp>
        <p:nvSpPr>
          <p:cNvPr id="11" name="TextBox 11"/>
          <p:cNvSpPr txBox="1"/>
          <p:nvPr/>
        </p:nvSpPr>
        <p:spPr>
          <a:xfrm>
            <a:off x="1348740" y="679634"/>
            <a:ext cx="16190437" cy="758571"/>
          </a:xfrm>
          <a:prstGeom prst="rect">
            <a:avLst/>
          </a:prstGeom>
        </p:spPr>
        <p:txBody>
          <a:bodyPr lIns="0" tIns="0" rIns="0" bIns="0" rtlCol="0" anchor="t">
            <a:spAutoFit/>
          </a:bodyPr>
          <a:lstStyle/>
          <a:p>
            <a:pPr marL="0" lvl="0" indent="0" algn="l">
              <a:lnSpc>
                <a:spcPts val="5832"/>
              </a:lnSpc>
              <a:spcBef>
                <a:spcPct val="0"/>
              </a:spcBef>
            </a:pPr>
            <a:r>
              <a:rPr lang="en-US" sz="5400">
                <a:solidFill>
                  <a:srgbClr val="FFFFFF"/>
                </a:solidFill>
                <a:latin typeface="Open Sans Bold"/>
              </a:rPr>
              <a:t>How to create LinkedIn Profile, Page and Group</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16346080" y="8377640"/>
            <a:ext cx="1671445" cy="1156885"/>
          </a:xfrm>
          <a:custGeom>
            <a:avLst/>
            <a:gdLst/>
            <a:ahLst/>
            <a:cxnLst/>
            <a:rect l="l" t="t" r="r" b="b"/>
            <a:pathLst>
              <a:path w="1671445" h="1156885">
                <a:moveTo>
                  <a:pt x="0" y="0"/>
                </a:moveTo>
                <a:lnTo>
                  <a:pt x="1671446" y="0"/>
                </a:lnTo>
                <a:lnTo>
                  <a:pt x="1671446" y="1156885"/>
                </a:lnTo>
                <a:lnTo>
                  <a:pt x="0" y="1156885"/>
                </a:lnTo>
                <a:lnTo>
                  <a:pt x="0" y="0"/>
                </a:lnTo>
                <a:close/>
              </a:path>
            </a:pathLst>
          </a:custGeom>
          <a:blipFill>
            <a:blip r:embed="rId4"/>
            <a:stretch>
              <a:fillRect l="-133" r="-133"/>
            </a:stretch>
          </a:blipFill>
        </p:spPr>
        <p:txBody>
          <a:bodyPr/>
          <a:lstStyle/>
          <a:p>
            <a:endParaRPr lang="en-US"/>
          </a:p>
        </p:txBody>
      </p:sp>
      <p:sp>
        <p:nvSpPr>
          <p:cNvPr id="4" name="Freeform 4"/>
          <p:cNvSpPr/>
          <p:nvPr/>
        </p:nvSpPr>
        <p:spPr>
          <a:xfrm>
            <a:off x="1028700" y="2455588"/>
            <a:ext cx="6343529" cy="6802712"/>
          </a:xfrm>
          <a:custGeom>
            <a:avLst/>
            <a:gdLst/>
            <a:ahLst/>
            <a:cxnLst/>
            <a:rect l="l" t="t" r="r" b="b"/>
            <a:pathLst>
              <a:path w="6343529" h="6802712">
                <a:moveTo>
                  <a:pt x="0" y="0"/>
                </a:moveTo>
                <a:lnTo>
                  <a:pt x="6343529" y="0"/>
                </a:lnTo>
                <a:lnTo>
                  <a:pt x="6343529" y="6802712"/>
                </a:lnTo>
                <a:lnTo>
                  <a:pt x="0" y="6802712"/>
                </a:lnTo>
                <a:lnTo>
                  <a:pt x="0" y="0"/>
                </a:lnTo>
                <a:close/>
              </a:path>
            </a:pathLst>
          </a:custGeom>
          <a:blipFill>
            <a:blip r:embed="rId5"/>
            <a:stretch>
              <a:fillRect/>
            </a:stretch>
          </a:blipFill>
        </p:spPr>
        <p:txBody>
          <a:bodyPr/>
          <a:lstStyle/>
          <a:p>
            <a:endParaRPr lang="en-US"/>
          </a:p>
        </p:txBody>
      </p:sp>
      <p:sp>
        <p:nvSpPr>
          <p:cNvPr id="5" name="TextBox 5"/>
          <p:cNvSpPr txBox="1"/>
          <p:nvPr/>
        </p:nvSpPr>
        <p:spPr>
          <a:xfrm>
            <a:off x="1348740" y="679634"/>
            <a:ext cx="15590520" cy="758571"/>
          </a:xfrm>
          <a:prstGeom prst="rect">
            <a:avLst/>
          </a:prstGeom>
        </p:spPr>
        <p:txBody>
          <a:bodyPr lIns="0" tIns="0" rIns="0" bIns="0" rtlCol="0" anchor="t">
            <a:spAutoFit/>
          </a:bodyPr>
          <a:lstStyle/>
          <a:p>
            <a:pPr marL="0" lvl="0" indent="0" algn="l">
              <a:lnSpc>
                <a:spcPts val="5832"/>
              </a:lnSpc>
              <a:spcBef>
                <a:spcPct val="0"/>
              </a:spcBef>
            </a:pPr>
            <a:r>
              <a:rPr lang="en-US" sz="5400">
                <a:solidFill>
                  <a:srgbClr val="FFFFFF"/>
                </a:solidFill>
                <a:latin typeface="Open Sans Bold"/>
              </a:rPr>
              <a:t>Instagram Profile</a:t>
            </a:r>
          </a:p>
        </p:txBody>
      </p:sp>
      <p:sp>
        <p:nvSpPr>
          <p:cNvPr id="6" name="TextBox 6"/>
          <p:cNvSpPr txBox="1"/>
          <p:nvPr/>
        </p:nvSpPr>
        <p:spPr>
          <a:xfrm>
            <a:off x="8200966" y="2318641"/>
            <a:ext cx="9493601" cy="5421118"/>
          </a:xfrm>
          <a:prstGeom prst="rect">
            <a:avLst/>
          </a:prstGeom>
        </p:spPr>
        <p:txBody>
          <a:bodyPr lIns="0" tIns="0" rIns="0" bIns="0" rtlCol="0" anchor="t">
            <a:spAutoFit/>
          </a:bodyPr>
          <a:lstStyle/>
          <a:p>
            <a:pPr marL="0" lvl="0" indent="0" algn="l">
              <a:lnSpc>
                <a:spcPts val="5434"/>
              </a:lnSpc>
              <a:spcBef>
                <a:spcPct val="0"/>
              </a:spcBef>
            </a:pPr>
            <a:r>
              <a:rPr lang="en-US" sz="2600">
                <a:solidFill>
                  <a:srgbClr val="000000"/>
                </a:solidFill>
                <a:latin typeface="Open Sans"/>
              </a:rPr>
              <a:t>An Instagram profile is a user's personal or business page on the Instagram social media platform. It includes a profile picture, a short bio, and a collection of posts and stories that the user has shared. Users can follow each other's profiles to see their updates, photos, and videos. Instagram profiles can be public or private, and they are a way for individuals, influencers, businesses, and organizations to share content and connect with their followers.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16346080" y="8377640"/>
            <a:ext cx="1671445" cy="1156885"/>
          </a:xfrm>
          <a:custGeom>
            <a:avLst/>
            <a:gdLst/>
            <a:ahLst/>
            <a:cxnLst/>
            <a:rect l="l" t="t" r="r" b="b"/>
            <a:pathLst>
              <a:path w="1671445" h="1156885">
                <a:moveTo>
                  <a:pt x="0" y="0"/>
                </a:moveTo>
                <a:lnTo>
                  <a:pt x="1671446" y="0"/>
                </a:lnTo>
                <a:lnTo>
                  <a:pt x="1671446" y="1156885"/>
                </a:lnTo>
                <a:lnTo>
                  <a:pt x="0" y="1156885"/>
                </a:lnTo>
                <a:lnTo>
                  <a:pt x="0" y="0"/>
                </a:lnTo>
                <a:close/>
              </a:path>
            </a:pathLst>
          </a:custGeom>
          <a:blipFill>
            <a:blip r:embed="rId4"/>
            <a:stretch>
              <a:fillRect l="-133" r="-133"/>
            </a:stretch>
          </a:blipFill>
        </p:spPr>
        <p:txBody>
          <a:bodyPr/>
          <a:lstStyle/>
          <a:p>
            <a:endParaRPr lang="en-US"/>
          </a:p>
        </p:txBody>
      </p:sp>
      <p:sp>
        <p:nvSpPr>
          <p:cNvPr id="4" name="Freeform 4"/>
          <p:cNvSpPr/>
          <p:nvPr/>
        </p:nvSpPr>
        <p:spPr>
          <a:xfrm>
            <a:off x="1028700" y="2455588"/>
            <a:ext cx="6343529" cy="6802712"/>
          </a:xfrm>
          <a:custGeom>
            <a:avLst/>
            <a:gdLst/>
            <a:ahLst/>
            <a:cxnLst/>
            <a:rect l="l" t="t" r="r" b="b"/>
            <a:pathLst>
              <a:path w="6343529" h="6802712">
                <a:moveTo>
                  <a:pt x="0" y="0"/>
                </a:moveTo>
                <a:lnTo>
                  <a:pt x="6343529" y="0"/>
                </a:lnTo>
                <a:lnTo>
                  <a:pt x="6343529" y="6802712"/>
                </a:lnTo>
                <a:lnTo>
                  <a:pt x="0" y="6802712"/>
                </a:lnTo>
                <a:lnTo>
                  <a:pt x="0" y="0"/>
                </a:lnTo>
                <a:close/>
              </a:path>
            </a:pathLst>
          </a:custGeom>
          <a:blipFill>
            <a:blip r:embed="rId5"/>
            <a:stretch>
              <a:fillRect l="-21492" r="-21492"/>
            </a:stretch>
          </a:blipFill>
        </p:spPr>
        <p:txBody>
          <a:bodyPr/>
          <a:lstStyle/>
          <a:p>
            <a:endParaRPr lang="en-US"/>
          </a:p>
        </p:txBody>
      </p:sp>
      <p:sp>
        <p:nvSpPr>
          <p:cNvPr id="5" name="TextBox 5"/>
          <p:cNvSpPr txBox="1"/>
          <p:nvPr/>
        </p:nvSpPr>
        <p:spPr>
          <a:xfrm>
            <a:off x="1348740" y="679634"/>
            <a:ext cx="15590520" cy="758571"/>
          </a:xfrm>
          <a:prstGeom prst="rect">
            <a:avLst/>
          </a:prstGeom>
        </p:spPr>
        <p:txBody>
          <a:bodyPr lIns="0" tIns="0" rIns="0" bIns="0" rtlCol="0" anchor="t">
            <a:spAutoFit/>
          </a:bodyPr>
          <a:lstStyle/>
          <a:p>
            <a:pPr marL="0" lvl="0" indent="0" algn="l">
              <a:lnSpc>
                <a:spcPts val="5832"/>
              </a:lnSpc>
              <a:spcBef>
                <a:spcPct val="0"/>
              </a:spcBef>
            </a:pPr>
            <a:r>
              <a:rPr lang="en-US" sz="5400">
                <a:solidFill>
                  <a:srgbClr val="FFFFFF"/>
                </a:solidFill>
                <a:latin typeface="Open Sans Bold"/>
              </a:rPr>
              <a:t>X Profile</a:t>
            </a:r>
          </a:p>
        </p:txBody>
      </p:sp>
      <p:sp>
        <p:nvSpPr>
          <p:cNvPr id="6" name="TextBox 6"/>
          <p:cNvSpPr txBox="1"/>
          <p:nvPr/>
        </p:nvSpPr>
        <p:spPr>
          <a:xfrm>
            <a:off x="8117130" y="2244385"/>
            <a:ext cx="9142170" cy="6711697"/>
          </a:xfrm>
          <a:prstGeom prst="rect">
            <a:avLst/>
          </a:prstGeom>
        </p:spPr>
        <p:txBody>
          <a:bodyPr lIns="0" tIns="0" rIns="0" bIns="0" rtlCol="0" anchor="t">
            <a:spAutoFit/>
          </a:bodyPr>
          <a:lstStyle/>
          <a:p>
            <a:pPr marL="0" lvl="0" indent="0" algn="l">
              <a:lnSpc>
                <a:spcPts val="5374"/>
              </a:lnSpc>
              <a:spcBef>
                <a:spcPct val="0"/>
              </a:spcBef>
            </a:pPr>
            <a:r>
              <a:rPr lang="en-US" sz="2571">
                <a:solidFill>
                  <a:srgbClr val="000000"/>
                </a:solidFill>
                <a:latin typeface="Open Sans"/>
              </a:rPr>
              <a:t>An X (earlier Twitter) profile is an individual or organization's page on the social media platform X. It typically includes a profile picture, a cover photo, a bio, and a stream of tweets. Users can customize their profiles with information about themselves, their interests, and their activities, and they can share updates, links, images, and more through tweets. X profiles serve as the public face of users or organizations on the platform, allowing them to connect with followers and share their thoughts, news, and updates with a global audience.</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16346080" y="8377640"/>
            <a:ext cx="1671445" cy="1156885"/>
          </a:xfrm>
          <a:custGeom>
            <a:avLst/>
            <a:gdLst/>
            <a:ahLst/>
            <a:cxnLst/>
            <a:rect l="l" t="t" r="r" b="b"/>
            <a:pathLst>
              <a:path w="1671445" h="1156885">
                <a:moveTo>
                  <a:pt x="0" y="0"/>
                </a:moveTo>
                <a:lnTo>
                  <a:pt x="1671446" y="0"/>
                </a:lnTo>
                <a:lnTo>
                  <a:pt x="1671446" y="1156885"/>
                </a:lnTo>
                <a:lnTo>
                  <a:pt x="0" y="1156885"/>
                </a:lnTo>
                <a:lnTo>
                  <a:pt x="0" y="0"/>
                </a:lnTo>
                <a:close/>
              </a:path>
            </a:pathLst>
          </a:custGeom>
          <a:blipFill>
            <a:blip r:embed="rId4"/>
            <a:stretch>
              <a:fillRect l="-133" r="-133"/>
            </a:stretch>
          </a:blipFill>
        </p:spPr>
        <p:txBody>
          <a:bodyPr/>
          <a:lstStyle/>
          <a:p>
            <a:endParaRPr lang="en-US"/>
          </a:p>
        </p:txBody>
      </p:sp>
      <p:sp>
        <p:nvSpPr>
          <p:cNvPr id="4" name="Freeform 4">
            <a:hlinkClick r:id="rId5" tooltip="https://twitter.com"/>
          </p:cNvPr>
          <p:cNvSpPr/>
          <p:nvPr/>
        </p:nvSpPr>
        <p:spPr>
          <a:xfrm>
            <a:off x="8682000" y="3600101"/>
            <a:ext cx="8847964" cy="4482269"/>
          </a:xfrm>
          <a:custGeom>
            <a:avLst/>
            <a:gdLst/>
            <a:ahLst/>
            <a:cxnLst/>
            <a:rect l="l" t="t" r="r" b="b"/>
            <a:pathLst>
              <a:path w="8847964" h="4482269">
                <a:moveTo>
                  <a:pt x="0" y="0"/>
                </a:moveTo>
                <a:lnTo>
                  <a:pt x="8847964" y="0"/>
                </a:lnTo>
                <a:lnTo>
                  <a:pt x="8847964" y="4482269"/>
                </a:lnTo>
                <a:lnTo>
                  <a:pt x="0" y="4482269"/>
                </a:lnTo>
                <a:lnTo>
                  <a:pt x="0" y="0"/>
                </a:lnTo>
                <a:close/>
              </a:path>
            </a:pathLst>
          </a:custGeom>
          <a:blipFill>
            <a:blip r:embed="rId6"/>
            <a:stretch>
              <a:fillRect/>
            </a:stretch>
          </a:blipFill>
        </p:spPr>
        <p:txBody>
          <a:bodyPr/>
          <a:lstStyle/>
          <a:p>
            <a:endParaRPr lang="en-US"/>
          </a:p>
        </p:txBody>
      </p:sp>
      <p:sp>
        <p:nvSpPr>
          <p:cNvPr id="5" name="Freeform 5">
            <a:hlinkClick r:id="rId7" tooltip="https://www.instagram.com"/>
          </p:cNvPr>
          <p:cNvSpPr/>
          <p:nvPr/>
        </p:nvSpPr>
        <p:spPr>
          <a:xfrm>
            <a:off x="1028700" y="3132249"/>
            <a:ext cx="6971910" cy="5417972"/>
          </a:xfrm>
          <a:custGeom>
            <a:avLst/>
            <a:gdLst/>
            <a:ahLst/>
            <a:cxnLst/>
            <a:rect l="l" t="t" r="r" b="b"/>
            <a:pathLst>
              <a:path w="6971910" h="5417972">
                <a:moveTo>
                  <a:pt x="0" y="0"/>
                </a:moveTo>
                <a:lnTo>
                  <a:pt x="6971910" y="0"/>
                </a:lnTo>
                <a:lnTo>
                  <a:pt x="6971910" y="5417972"/>
                </a:lnTo>
                <a:lnTo>
                  <a:pt x="0" y="5417972"/>
                </a:lnTo>
                <a:lnTo>
                  <a:pt x="0" y="0"/>
                </a:lnTo>
                <a:close/>
              </a:path>
            </a:pathLst>
          </a:custGeom>
          <a:blipFill>
            <a:blip r:embed="rId8"/>
            <a:stretch>
              <a:fillRect/>
            </a:stretch>
          </a:blipFill>
        </p:spPr>
        <p:txBody>
          <a:bodyPr/>
          <a:lstStyle/>
          <a:p>
            <a:endParaRPr lang="en-US"/>
          </a:p>
        </p:txBody>
      </p:sp>
      <p:sp>
        <p:nvSpPr>
          <p:cNvPr id="6" name="TextBox 6"/>
          <p:cNvSpPr txBox="1"/>
          <p:nvPr/>
        </p:nvSpPr>
        <p:spPr>
          <a:xfrm>
            <a:off x="1348740" y="679634"/>
            <a:ext cx="15590520" cy="758571"/>
          </a:xfrm>
          <a:prstGeom prst="rect">
            <a:avLst/>
          </a:prstGeom>
        </p:spPr>
        <p:txBody>
          <a:bodyPr lIns="0" tIns="0" rIns="0" bIns="0" rtlCol="0" anchor="t">
            <a:spAutoFit/>
          </a:bodyPr>
          <a:lstStyle/>
          <a:p>
            <a:pPr marL="0" lvl="0" indent="0" algn="l">
              <a:lnSpc>
                <a:spcPts val="5832"/>
              </a:lnSpc>
              <a:spcBef>
                <a:spcPct val="0"/>
              </a:spcBef>
            </a:pPr>
            <a:r>
              <a:rPr lang="en-US" sz="5400">
                <a:solidFill>
                  <a:srgbClr val="FFFFFF"/>
                </a:solidFill>
                <a:latin typeface="Open Sans Bold"/>
              </a:rPr>
              <a:t>How to create Instagram &amp; X Profile</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16346080" y="8377640"/>
            <a:ext cx="1671445" cy="1156885"/>
          </a:xfrm>
          <a:custGeom>
            <a:avLst/>
            <a:gdLst/>
            <a:ahLst/>
            <a:cxnLst/>
            <a:rect l="l" t="t" r="r" b="b"/>
            <a:pathLst>
              <a:path w="1671445" h="1156885">
                <a:moveTo>
                  <a:pt x="0" y="0"/>
                </a:moveTo>
                <a:lnTo>
                  <a:pt x="1671446" y="0"/>
                </a:lnTo>
                <a:lnTo>
                  <a:pt x="1671446" y="1156885"/>
                </a:lnTo>
                <a:lnTo>
                  <a:pt x="0" y="1156885"/>
                </a:lnTo>
                <a:lnTo>
                  <a:pt x="0" y="0"/>
                </a:lnTo>
                <a:close/>
              </a:path>
            </a:pathLst>
          </a:custGeom>
          <a:blipFill>
            <a:blip r:embed="rId4"/>
            <a:stretch>
              <a:fillRect l="-133" r="-133"/>
            </a:stretch>
          </a:blipFill>
        </p:spPr>
        <p:txBody>
          <a:bodyPr/>
          <a:lstStyle/>
          <a:p>
            <a:endParaRPr lang="en-US"/>
          </a:p>
        </p:txBody>
      </p:sp>
      <p:sp>
        <p:nvSpPr>
          <p:cNvPr id="4" name="Freeform 4"/>
          <p:cNvSpPr/>
          <p:nvPr/>
        </p:nvSpPr>
        <p:spPr>
          <a:xfrm>
            <a:off x="1028700" y="2455588"/>
            <a:ext cx="6343529" cy="6802712"/>
          </a:xfrm>
          <a:custGeom>
            <a:avLst/>
            <a:gdLst/>
            <a:ahLst/>
            <a:cxnLst/>
            <a:rect l="l" t="t" r="r" b="b"/>
            <a:pathLst>
              <a:path w="6343529" h="6802712">
                <a:moveTo>
                  <a:pt x="0" y="0"/>
                </a:moveTo>
                <a:lnTo>
                  <a:pt x="6343529" y="0"/>
                </a:lnTo>
                <a:lnTo>
                  <a:pt x="6343529" y="6802712"/>
                </a:lnTo>
                <a:lnTo>
                  <a:pt x="0" y="6802712"/>
                </a:lnTo>
                <a:lnTo>
                  <a:pt x="0" y="0"/>
                </a:lnTo>
                <a:close/>
              </a:path>
            </a:pathLst>
          </a:custGeom>
          <a:blipFill>
            <a:blip r:embed="rId5"/>
            <a:stretch>
              <a:fillRect l="-51807" r="-9453"/>
            </a:stretch>
          </a:blipFill>
        </p:spPr>
        <p:txBody>
          <a:bodyPr/>
          <a:lstStyle/>
          <a:p>
            <a:endParaRPr lang="en-US"/>
          </a:p>
        </p:txBody>
      </p:sp>
      <p:sp>
        <p:nvSpPr>
          <p:cNvPr id="5" name="TextBox 5"/>
          <p:cNvSpPr txBox="1"/>
          <p:nvPr/>
        </p:nvSpPr>
        <p:spPr>
          <a:xfrm>
            <a:off x="1348740" y="679634"/>
            <a:ext cx="15590520" cy="758571"/>
          </a:xfrm>
          <a:prstGeom prst="rect">
            <a:avLst/>
          </a:prstGeom>
        </p:spPr>
        <p:txBody>
          <a:bodyPr lIns="0" tIns="0" rIns="0" bIns="0" rtlCol="0" anchor="t">
            <a:spAutoFit/>
          </a:bodyPr>
          <a:lstStyle/>
          <a:p>
            <a:pPr marL="0" lvl="0" indent="0" algn="l">
              <a:lnSpc>
                <a:spcPts val="5832"/>
              </a:lnSpc>
              <a:spcBef>
                <a:spcPct val="0"/>
              </a:spcBef>
            </a:pPr>
            <a:r>
              <a:rPr lang="en-US" sz="5400">
                <a:solidFill>
                  <a:srgbClr val="FFFFFF"/>
                </a:solidFill>
                <a:latin typeface="Open Sans Bold"/>
              </a:rPr>
              <a:t>YouTube Channel</a:t>
            </a:r>
          </a:p>
        </p:txBody>
      </p:sp>
      <p:sp>
        <p:nvSpPr>
          <p:cNvPr id="6" name="TextBox 6"/>
          <p:cNvSpPr txBox="1"/>
          <p:nvPr/>
        </p:nvSpPr>
        <p:spPr>
          <a:xfrm>
            <a:off x="8213480" y="3255688"/>
            <a:ext cx="9242844" cy="4735319"/>
          </a:xfrm>
          <a:prstGeom prst="rect">
            <a:avLst/>
          </a:prstGeom>
        </p:spPr>
        <p:txBody>
          <a:bodyPr lIns="0" tIns="0" rIns="0" bIns="0" rtlCol="0" anchor="t">
            <a:spAutoFit/>
          </a:bodyPr>
          <a:lstStyle/>
          <a:p>
            <a:pPr marL="0" lvl="0" indent="0" algn="l">
              <a:lnSpc>
                <a:spcPts val="5434"/>
              </a:lnSpc>
              <a:spcBef>
                <a:spcPct val="0"/>
              </a:spcBef>
            </a:pPr>
            <a:r>
              <a:rPr lang="en-US" sz="2600">
                <a:solidFill>
                  <a:srgbClr val="000000"/>
                </a:solidFill>
                <a:latin typeface="Open Sans"/>
              </a:rPr>
              <a:t>A YouTube page is a user or channel page on the YouTube platform. It serves as a dedicated space for a content creator or user to upload, organize, and share videos. It includes information about the channel, such as a profile picture, banner, video library, and description. Viewers can subscribe to a YouTube page to receive updates on new content from that channel.</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16346080" y="8377640"/>
            <a:ext cx="1671445" cy="1156885"/>
          </a:xfrm>
          <a:custGeom>
            <a:avLst/>
            <a:gdLst/>
            <a:ahLst/>
            <a:cxnLst/>
            <a:rect l="l" t="t" r="r" b="b"/>
            <a:pathLst>
              <a:path w="1671445" h="1156885">
                <a:moveTo>
                  <a:pt x="0" y="0"/>
                </a:moveTo>
                <a:lnTo>
                  <a:pt x="1671446" y="0"/>
                </a:lnTo>
                <a:lnTo>
                  <a:pt x="1671446" y="1156885"/>
                </a:lnTo>
                <a:lnTo>
                  <a:pt x="0" y="1156885"/>
                </a:lnTo>
                <a:lnTo>
                  <a:pt x="0" y="0"/>
                </a:lnTo>
                <a:close/>
              </a:path>
            </a:pathLst>
          </a:custGeom>
          <a:blipFill>
            <a:blip r:embed="rId4"/>
            <a:stretch>
              <a:fillRect l="-133" r="-133"/>
            </a:stretch>
          </a:blipFill>
        </p:spPr>
        <p:txBody>
          <a:bodyPr/>
          <a:lstStyle/>
          <a:p>
            <a:endParaRPr lang="en-US"/>
          </a:p>
        </p:txBody>
      </p:sp>
      <p:sp>
        <p:nvSpPr>
          <p:cNvPr id="4" name="Freeform 4"/>
          <p:cNvSpPr/>
          <p:nvPr/>
        </p:nvSpPr>
        <p:spPr>
          <a:xfrm>
            <a:off x="12706435" y="2738004"/>
            <a:ext cx="5070874" cy="4810991"/>
          </a:xfrm>
          <a:custGeom>
            <a:avLst/>
            <a:gdLst/>
            <a:ahLst/>
            <a:cxnLst/>
            <a:rect l="l" t="t" r="r" b="b"/>
            <a:pathLst>
              <a:path w="5070874" h="4810991">
                <a:moveTo>
                  <a:pt x="0" y="0"/>
                </a:moveTo>
                <a:lnTo>
                  <a:pt x="5070873" y="0"/>
                </a:lnTo>
                <a:lnTo>
                  <a:pt x="5070873" y="4810992"/>
                </a:lnTo>
                <a:lnTo>
                  <a:pt x="0" y="4810992"/>
                </a:lnTo>
                <a:lnTo>
                  <a:pt x="0" y="0"/>
                </a:lnTo>
                <a:close/>
              </a:path>
            </a:pathLst>
          </a:custGeom>
          <a:blipFill>
            <a:blip r:embed="rId5"/>
            <a:stretch>
              <a:fillRect/>
            </a:stretch>
          </a:blipFill>
        </p:spPr>
        <p:txBody>
          <a:bodyPr/>
          <a:lstStyle/>
          <a:p>
            <a:endParaRPr lang="en-US"/>
          </a:p>
        </p:txBody>
      </p:sp>
      <p:sp>
        <p:nvSpPr>
          <p:cNvPr id="5" name="TextBox 5"/>
          <p:cNvSpPr txBox="1"/>
          <p:nvPr/>
        </p:nvSpPr>
        <p:spPr>
          <a:xfrm>
            <a:off x="1028700" y="2841032"/>
            <a:ext cx="11050136" cy="6115050"/>
          </a:xfrm>
          <a:prstGeom prst="rect">
            <a:avLst/>
          </a:prstGeom>
        </p:spPr>
        <p:txBody>
          <a:bodyPr lIns="0" tIns="0" rIns="0" bIns="0" rtlCol="0" anchor="t">
            <a:spAutoFit/>
          </a:bodyPr>
          <a:lstStyle/>
          <a:p>
            <a:pPr algn="l">
              <a:lnSpc>
                <a:spcPts val="5400"/>
              </a:lnSpc>
            </a:pPr>
            <a:r>
              <a:rPr lang="en-US" sz="3000">
                <a:solidFill>
                  <a:srgbClr val="000000"/>
                </a:solidFill>
                <a:latin typeface="Open Sans"/>
              </a:rPr>
              <a:t>The purpose of this presentation is to serve as a </a:t>
            </a:r>
            <a:r>
              <a:rPr lang="en-US" sz="3000">
                <a:solidFill>
                  <a:srgbClr val="000000"/>
                </a:solidFill>
                <a:latin typeface="Open Sans Bold"/>
              </a:rPr>
              <a:t>comprehensive resource </a:t>
            </a:r>
            <a:r>
              <a:rPr lang="en-US" sz="3000">
                <a:solidFill>
                  <a:srgbClr val="000000"/>
                </a:solidFill>
                <a:latin typeface="Open Sans"/>
              </a:rPr>
              <a:t>for using social media in your organization. </a:t>
            </a:r>
          </a:p>
          <a:p>
            <a:pPr algn="l">
              <a:lnSpc>
                <a:spcPts val="5400"/>
              </a:lnSpc>
            </a:pPr>
            <a:endParaRPr lang="en-US" sz="3000">
              <a:solidFill>
                <a:srgbClr val="000000"/>
              </a:solidFill>
              <a:latin typeface="Open Sans"/>
            </a:endParaRPr>
          </a:p>
          <a:p>
            <a:pPr algn="l">
              <a:lnSpc>
                <a:spcPts val="5400"/>
              </a:lnSpc>
            </a:pPr>
            <a:r>
              <a:rPr lang="en-US" sz="3000">
                <a:solidFill>
                  <a:srgbClr val="000000"/>
                </a:solidFill>
                <a:latin typeface="Open Sans"/>
              </a:rPr>
              <a:t>This presentation is </a:t>
            </a:r>
            <a:r>
              <a:rPr lang="en-US" sz="3000">
                <a:solidFill>
                  <a:srgbClr val="000000"/>
                </a:solidFill>
                <a:latin typeface="Open Sans Bold"/>
              </a:rPr>
              <a:t>NOT meant </a:t>
            </a:r>
            <a:r>
              <a:rPr lang="en-US" sz="3000">
                <a:solidFill>
                  <a:srgbClr val="000000"/>
                </a:solidFill>
                <a:latin typeface="Open Sans"/>
              </a:rPr>
              <a:t>to be viewed or delivered in its entirety. Consider each section its own mini-presentation!</a:t>
            </a:r>
          </a:p>
          <a:p>
            <a:pPr algn="l">
              <a:lnSpc>
                <a:spcPts val="5400"/>
              </a:lnSpc>
            </a:pPr>
            <a:endParaRPr lang="en-US" sz="3000">
              <a:solidFill>
                <a:srgbClr val="000000"/>
              </a:solidFill>
              <a:latin typeface="Open Sans"/>
            </a:endParaRPr>
          </a:p>
          <a:p>
            <a:pPr algn="l">
              <a:lnSpc>
                <a:spcPts val="5400"/>
              </a:lnSpc>
            </a:pPr>
            <a:r>
              <a:rPr lang="en-US" sz="3000">
                <a:solidFill>
                  <a:srgbClr val="000000"/>
                </a:solidFill>
                <a:latin typeface="Open Sans"/>
              </a:rPr>
              <a:t>Use the hyperlinks to jump to the relevant sections for your organization’s needs</a:t>
            </a:r>
          </a:p>
        </p:txBody>
      </p:sp>
      <p:sp>
        <p:nvSpPr>
          <p:cNvPr id="6" name="TextBox 6"/>
          <p:cNvSpPr txBox="1"/>
          <p:nvPr/>
        </p:nvSpPr>
        <p:spPr>
          <a:xfrm>
            <a:off x="1028700" y="677990"/>
            <a:ext cx="15590520" cy="758571"/>
          </a:xfrm>
          <a:prstGeom prst="rect">
            <a:avLst/>
          </a:prstGeom>
        </p:spPr>
        <p:txBody>
          <a:bodyPr lIns="0" tIns="0" rIns="0" bIns="0" rtlCol="0" anchor="t">
            <a:spAutoFit/>
          </a:bodyPr>
          <a:lstStyle/>
          <a:p>
            <a:pPr marL="0" lvl="0" indent="0" algn="l">
              <a:lnSpc>
                <a:spcPts val="5832"/>
              </a:lnSpc>
              <a:spcBef>
                <a:spcPct val="0"/>
              </a:spcBef>
            </a:pPr>
            <a:r>
              <a:rPr lang="en-US" sz="5400" u="none" strike="noStrike">
                <a:solidFill>
                  <a:srgbClr val="FFFFFF"/>
                </a:solidFill>
                <a:latin typeface="Open Sans Bold"/>
              </a:rPr>
              <a:t>Objective</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16346080" y="8377640"/>
            <a:ext cx="1671445" cy="1156885"/>
          </a:xfrm>
          <a:custGeom>
            <a:avLst/>
            <a:gdLst/>
            <a:ahLst/>
            <a:cxnLst/>
            <a:rect l="l" t="t" r="r" b="b"/>
            <a:pathLst>
              <a:path w="1671445" h="1156885">
                <a:moveTo>
                  <a:pt x="0" y="0"/>
                </a:moveTo>
                <a:lnTo>
                  <a:pt x="1671446" y="0"/>
                </a:lnTo>
                <a:lnTo>
                  <a:pt x="1671446" y="1156885"/>
                </a:lnTo>
                <a:lnTo>
                  <a:pt x="0" y="1156885"/>
                </a:lnTo>
                <a:lnTo>
                  <a:pt x="0" y="0"/>
                </a:lnTo>
                <a:close/>
              </a:path>
            </a:pathLst>
          </a:custGeom>
          <a:blipFill>
            <a:blip r:embed="rId4"/>
            <a:stretch>
              <a:fillRect l="-133" r="-133"/>
            </a:stretch>
          </a:blipFill>
        </p:spPr>
        <p:txBody>
          <a:bodyPr/>
          <a:lstStyle/>
          <a:p>
            <a:endParaRPr lang="en-US"/>
          </a:p>
        </p:txBody>
      </p:sp>
      <p:sp>
        <p:nvSpPr>
          <p:cNvPr id="4" name="Freeform 4"/>
          <p:cNvSpPr/>
          <p:nvPr/>
        </p:nvSpPr>
        <p:spPr>
          <a:xfrm>
            <a:off x="1028700" y="2455588"/>
            <a:ext cx="6343529" cy="6802712"/>
          </a:xfrm>
          <a:custGeom>
            <a:avLst/>
            <a:gdLst/>
            <a:ahLst/>
            <a:cxnLst/>
            <a:rect l="l" t="t" r="r" b="b"/>
            <a:pathLst>
              <a:path w="6343529" h="6802712">
                <a:moveTo>
                  <a:pt x="0" y="0"/>
                </a:moveTo>
                <a:lnTo>
                  <a:pt x="6343529" y="0"/>
                </a:lnTo>
                <a:lnTo>
                  <a:pt x="6343529" y="6802712"/>
                </a:lnTo>
                <a:lnTo>
                  <a:pt x="0" y="6802712"/>
                </a:lnTo>
                <a:lnTo>
                  <a:pt x="0" y="0"/>
                </a:lnTo>
                <a:close/>
              </a:path>
            </a:pathLst>
          </a:custGeom>
          <a:blipFill>
            <a:blip r:embed="rId5"/>
            <a:stretch>
              <a:fillRect l="-21492" r="-21492"/>
            </a:stretch>
          </a:blipFill>
        </p:spPr>
        <p:txBody>
          <a:bodyPr/>
          <a:lstStyle/>
          <a:p>
            <a:endParaRPr lang="en-US"/>
          </a:p>
        </p:txBody>
      </p:sp>
      <p:sp>
        <p:nvSpPr>
          <p:cNvPr id="5" name="TextBox 5"/>
          <p:cNvSpPr txBox="1"/>
          <p:nvPr/>
        </p:nvSpPr>
        <p:spPr>
          <a:xfrm>
            <a:off x="1348740" y="679634"/>
            <a:ext cx="15590520" cy="758571"/>
          </a:xfrm>
          <a:prstGeom prst="rect">
            <a:avLst/>
          </a:prstGeom>
        </p:spPr>
        <p:txBody>
          <a:bodyPr lIns="0" tIns="0" rIns="0" bIns="0" rtlCol="0" anchor="t">
            <a:spAutoFit/>
          </a:bodyPr>
          <a:lstStyle/>
          <a:p>
            <a:pPr marL="0" lvl="0" indent="0" algn="l">
              <a:lnSpc>
                <a:spcPts val="5832"/>
              </a:lnSpc>
              <a:spcBef>
                <a:spcPct val="0"/>
              </a:spcBef>
            </a:pPr>
            <a:r>
              <a:rPr lang="en-US" sz="5400">
                <a:solidFill>
                  <a:srgbClr val="FFFFFF"/>
                </a:solidFill>
                <a:latin typeface="Open Sans Bold"/>
              </a:rPr>
              <a:t>Pinterest Profile</a:t>
            </a:r>
          </a:p>
        </p:txBody>
      </p:sp>
      <p:sp>
        <p:nvSpPr>
          <p:cNvPr id="6" name="TextBox 6"/>
          <p:cNvSpPr txBox="1"/>
          <p:nvPr/>
        </p:nvSpPr>
        <p:spPr>
          <a:xfrm>
            <a:off x="8213480" y="3032382"/>
            <a:ext cx="8968323" cy="5420523"/>
          </a:xfrm>
          <a:prstGeom prst="rect">
            <a:avLst/>
          </a:prstGeom>
        </p:spPr>
        <p:txBody>
          <a:bodyPr lIns="0" tIns="0" rIns="0" bIns="0" rtlCol="0" anchor="t">
            <a:spAutoFit/>
          </a:bodyPr>
          <a:lstStyle/>
          <a:p>
            <a:pPr marL="0" lvl="0" indent="0" algn="l">
              <a:lnSpc>
                <a:spcPts val="5434"/>
              </a:lnSpc>
              <a:spcBef>
                <a:spcPct val="0"/>
              </a:spcBef>
            </a:pPr>
            <a:r>
              <a:rPr lang="en-US" sz="2600">
                <a:solidFill>
                  <a:srgbClr val="000000"/>
                </a:solidFill>
                <a:latin typeface="Open Sans"/>
              </a:rPr>
              <a:t>A Pinterest profile is a personal or business account on the social media platform Pinterest. It serves as a user's presence on Pinterest and typically includes a profile picture, a short bio or description, and a collection of "boards" where users can save and organize images and content they find interesting. Pinterest profiles are used to share and discover content related to various interests and hobbies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16346080" y="8377640"/>
            <a:ext cx="1671445" cy="1156885"/>
          </a:xfrm>
          <a:custGeom>
            <a:avLst/>
            <a:gdLst/>
            <a:ahLst/>
            <a:cxnLst/>
            <a:rect l="l" t="t" r="r" b="b"/>
            <a:pathLst>
              <a:path w="1671445" h="1156885">
                <a:moveTo>
                  <a:pt x="0" y="0"/>
                </a:moveTo>
                <a:lnTo>
                  <a:pt x="1671446" y="0"/>
                </a:lnTo>
                <a:lnTo>
                  <a:pt x="1671446" y="1156885"/>
                </a:lnTo>
                <a:lnTo>
                  <a:pt x="0" y="1156885"/>
                </a:lnTo>
                <a:lnTo>
                  <a:pt x="0" y="0"/>
                </a:lnTo>
                <a:close/>
              </a:path>
            </a:pathLst>
          </a:custGeom>
          <a:blipFill>
            <a:blip r:embed="rId4"/>
            <a:stretch>
              <a:fillRect l="-133" r="-133"/>
            </a:stretch>
          </a:blipFill>
        </p:spPr>
        <p:txBody>
          <a:bodyPr/>
          <a:lstStyle/>
          <a:p>
            <a:endParaRPr lang="en-US"/>
          </a:p>
        </p:txBody>
      </p:sp>
      <p:sp>
        <p:nvSpPr>
          <p:cNvPr id="4" name="Freeform 4"/>
          <p:cNvSpPr/>
          <p:nvPr/>
        </p:nvSpPr>
        <p:spPr>
          <a:xfrm>
            <a:off x="1028700" y="2455588"/>
            <a:ext cx="6343529" cy="7078937"/>
          </a:xfrm>
          <a:custGeom>
            <a:avLst/>
            <a:gdLst/>
            <a:ahLst/>
            <a:cxnLst/>
            <a:rect l="l" t="t" r="r" b="b"/>
            <a:pathLst>
              <a:path w="6343529" h="7078937">
                <a:moveTo>
                  <a:pt x="0" y="0"/>
                </a:moveTo>
                <a:lnTo>
                  <a:pt x="6343529" y="0"/>
                </a:lnTo>
                <a:lnTo>
                  <a:pt x="6343529" y="7078937"/>
                </a:lnTo>
                <a:lnTo>
                  <a:pt x="0" y="7078937"/>
                </a:lnTo>
                <a:lnTo>
                  <a:pt x="0" y="0"/>
                </a:lnTo>
                <a:close/>
              </a:path>
            </a:pathLst>
          </a:custGeom>
          <a:blipFill>
            <a:blip r:embed="rId5"/>
            <a:stretch>
              <a:fillRect l="-33747" r="-33747"/>
            </a:stretch>
          </a:blipFill>
        </p:spPr>
        <p:txBody>
          <a:bodyPr/>
          <a:lstStyle/>
          <a:p>
            <a:endParaRPr lang="en-US"/>
          </a:p>
        </p:txBody>
      </p:sp>
      <p:sp>
        <p:nvSpPr>
          <p:cNvPr id="5" name="TextBox 5"/>
          <p:cNvSpPr txBox="1"/>
          <p:nvPr/>
        </p:nvSpPr>
        <p:spPr>
          <a:xfrm>
            <a:off x="1348740" y="679634"/>
            <a:ext cx="15590520" cy="758571"/>
          </a:xfrm>
          <a:prstGeom prst="rect">
            <a:avLst/>
          </a:prstGeom>
        </p:spPr>
        <p:txBody>
          <a:bodyPr lIns="0" tIns="0" rIns="0" bIns="0" rtlCol="0" anchor="t">
            <a:spAutoFit/>
          </a:bodyPr>
          <a:lstStyle/>
          <a:p>
            <a:pPr marL="0" lvl="0" indent="0" algn="l">
              <a:lnSpc>
                <a:spcPts val="5832"/>
              </a:lnSpc>
              <a:spcBef>
                <a:spcPct val="0"/>
              </a:spcBef>
            </a:pPr>
            <a:r>
              <a:rPr lang="en-US" sz="5400">
                <a:solidFill>
                  <a:srgbClr val="FFFFFF"/>
                </a:solidFill>
                <a:latin typeface="Open Sans Bold"/>
              </a:rPr>
              <a:t>Whatsapp Group</a:t>
            </a:r>
          </a:p>
        </p:txBody>
      </p:sp>
      <p:sp>
        <p:nvSpPr>
          <p:cNvPr id="6" name="TextBox 6"/>
          <p:cNvSpPr txBox="1"/>
          <p:nvPr/>
        </p:nvSpPr>
        <p:spPr>
          <a:xfrm>
            <a:off x="8238022" y="2236513"/>
            <a:ext cx="9519962" cy="7199355"/>
          </a:xfrm>
          <a:prstGeom prst="rect">
            <a:avLst/>
          </a:prstGeom>
        </p:spPr>
        <p:txBody>
          <a:bodyPr lIns="0" tIns="0" rIns="0" bIns="0" rtlCol="0" anchor="t">
            <a:spAutoFit/>
          </a:bodyPr>
          <a:lstStyle/>
          <a:p>
            <a:pPr>
              <a:lnSpc>
                <a:spcPts val="5231"/>
              </a:lnSpc>
            </a:pPr>
            <a:r>
              <a:rPr lang="en-US" sz="2503">
                <a:solidFill>
                  <a:srgbClr val="000000"/>
                </a:solidFill>
                <a:latin typeface="Open Sans"/>
              </a:rPr>
              <a:t>WhatsApp groups are chat spaces on the WhatsApp messaging app where users can communicate with multiple people simultaneously. They're used for various purposes, such as work, socializing, or event planning. </a:t>
            </a:r>
          </a:p>
          <a:p>
            <a:pPr>
              <a:lnSpc>
                <a:spcPts val="5231"/>
              </a:lnSpc>
            </a:pPr>
            <a:endParaRPr lang="en-US" sz="2503">
              <a:solidFill>
                <a:srgbClr val="000000"/>
              </a:solidFill>
              <a:latin typeface="Open Sans"/>
            </a:endParaRPr>
          </a:p>
          <a:p>
            <a:pPr>
              <a:lnSpc>
                <a:spcPts val="5231"/>
              </a:lnSpc>
            </a:pPr>
            <a:r>
              <a:rPr lang="en-US" sz="2503">
                <a:solidFill>
                  <a:srgbClr val="000000"/>
                </a:solidFill>
                <a:latin typeface="Open Sans"/>
              </a:rPr>
              <a:t>It can be utilized for ASHRAE activities by creating a dedicated space for members to discuss events, share updates, and collaborate on projects. Admins can coordinate communication, share relevant documents, and facilitate quick information exchange among ASHRAE Members in a convenient </a:t>
            </a:r>
          </a:p>
          <a:p>
            <a:pPr marL="0" lvl="0" indent="0" algn="l">
              <a:lnSpc>
                <a:spcPts val="5231"/>
              </a:lnSpc>
              <a:spcBef>
                <a:spcPct val="0"/>
              </a:spcBef>
            </a:pPr>
            <a:r>
              <a:rPr lang="en-US" sz="2503">
                <a:solidFill>
                  <a:srgbClr val="000000"/>
                </a:solidFill>
                <a:latin typeface="Open Sans"/>
              </a:rPr>
              <a:t>and real-time manner.</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4"/>
            <a:stretch>
              <a:fillRect/>
            </a:stretch>
          </a:blipFill>
        </p:spPr>
        <p:txBody>
          <a:bodyPr/>
          <a:lstStyle/>
          <a:p>
            <a:endParaRPr lang="en-US"/>
          </a:p>
        </p:txBody>
      </p:sp>
      <p:sp>
        <p:nvSpPr>
          <p:cNvPr id="4" name="TextBox 4"/>
          <p:cNvSpPr txBox="1"/>
          <p:nvPr/>
        </p:nvSpPr>
        <p:spPr>
          <a:xfrm>
            <a:off x="2572322" y="4400550"/>
            <a:ext cx="13328333" cy="1200150"/>
          </a:xfrm>
          <a:prstGeom prst="rect">
            <a:avLst/>
          </a:prstGeom>
        </p:spPr>
        <p:txBody>
          <a:bodyPr lIns="0" tIns="0" rIns="0" bIns="0" rtlCol="0" anchor="t">
            <a:spAutoFit/>
          </a:bodyPr>
          <a:lstStyle/>
          <a:p>
            <a:pPr marL="0" lvl="0" indent="0" algn="ctr">
              <a:lnSpc>
                <a:spcPts val="10200"/>
              </a:lnSpc>
              <a:spcBef>
                <a:spcPct val="0"/>
              </a:spcBef>
            </a:pPr>
            <a:r>
              <a:rPr lang="en-US" sz="6000" u="none" strike="noStrike">
                <a:solidFill>
                  <a:srgbClr val="FFFFFF"/>
                </a:solidFill>
                <a:latin typeface="Open Sans Bold"/>
              </a:rPr>
              <a:t>Best Practices for Facebook</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16346080" y="8377640"/>
            <a:ext cx="1671445" cy="1156885"/>
          </a:xfrm>
          <a:custGeom>
            <a:avLst/>
            <a:gdLst/>
            <a:ahLst/>
            <a:cxnLst/>
            <a:rect l="l" t="t" r="r" b="b"/>
            <a:pathLst>
              <a:path w="1671445" h="1156885">
                <a:moveTo>
                  <a:pt x="0" y="0"/>
                </a:moveTo>
                <a:lnTo>
                  <a:pt x="1671446" y="0"/>
                </a:lnTo>
                <a:lnTo>
                  <a:pt x="1671446" y="1156885"/>
                </a:lnTo>
                <a:lnTo>
                  <a:pt x="0" y="1156885"/>
                </a:lnTo>
                <a:lnTo>
                  <a:pt x="0" y="0"/>
                </a:lnTo>
                <a:close/>
              </a:path>
            </a:pathLst>
          </a:custGeom>
          <a:blipFill>
            <a:blip r:embed="rId4"/>
            <a:stretch>
              <a:fillRect l="-133" r="-133"/>
            </a:stretch>
          </a:blipFill>
        </p:spPr>
        <p:txBody>
          <a:bodyPr/>
          <a:lstStyle/>
          <a:p>
            <a:endParaRPr lang="en-US"/>
          </a:p>
        </p:txBody>
      </p:sp>
      <p:sp>
        <p:nvSpPr>
          <p:cNvPr id="4" name="TextBox 4"/>
          <p:cNvSpPr txBox="1"/>
          <p:nvPr/>
        </p:nvSpPr>
        <p:spPr>
          <a:xfrm>
            <a:off x="1028700" y="2335336"/>
            <a:ext cx="11054367" cy="7266049"/>
          </a:xfrm>
          <a:prstGeom prst="rect">
            <a:avLst/>
          </a:prstGeom>
        </p:spPr>
        <p:txBody>
          <a:bodyPr lIns="0" tIns="0" rIns="0" bIns="0" rtlCol="0" anchor="t">
            <a:spAutoFit/>
          </a:bodyPr>
          <a:lstStyle/>
          <a:p>
            <a:pPr marL="506736" lvl="1" indent="-253368" algn="l">
              <a:lnSpc>
                <a:spcPts val="4872"/>
              </a:lnSpc>
              <a:buFont typeface="Arial"/>
              <a:buChar char="•"/>
            </a:pPr>
            <a:r>
              <a:rPr lang="en-US" sz="2800">
                <a:solidFill>
                  <a:srgbClr val="000000"/>
                </a:solidFill>
                <a:latin typeface="Open Sans"/>
              </a:rPr>
              <a:t>What type of content resonates most with you on Facebook?</a:t>
            </a:r>
          </a:p>
          <a:p>
            <a:pPr marL="506736" lvl="1" indent="-253368" algn="l">
              <a:lnSpc>
                <a:spcPts val="4872"/>
              </a:lnSpc>
            </a:pPr>
            <a:endParaRPr lang="en-US" sz="2800">
              <a:solidFill>
                <a:srgbClr val="000000"/>
              </a:solidFill>
              <a:latin typeface="Open Sans"/>
            </a:endParaRPr>
          </a:p>
          <a:p>
            <a:pPr marL="506736" lvl="1" indent="-253368" algn="l">
              <a:lnSpc>
                <a:spcPts val="4872"/>
              </a:lnSpc>
              <a:buFont typeface="Arial"/>
              <a:buChar char="•"/>
            </a:pPr>
            <a:r>
              <a:rPr lang="en-US" sz="2800">
                <a:solidFill>
                  <a:srgbClr val="000000"/>
                </a:solidFill>
                <a:latin typeface="Open Sans"/>
              </a:rPr>
              <a:t>What visual elements grab your attention while scrolling through your Facebook feed?</a:t>
            </a:r>
          </a:p>
          <a:p>
            <a:pPr marL="506736" lvl="1" indent="-253368" algn="l">
              <a:lnSpc>
                <a:spcPts val="4872"/>
              </a:lnSpc>
            </a:pPr>
            <a:endParaRPr lang="en-US" sz="2800">
              <a:solidFill>
                <a:srgbClr val="000000"/>
              </a:solidFill>
              <a:latin typeface="Open Sans"/>
            </a:endParaRPr>
          </a:p>
          <a:p>
            <a:pPr marL="506736" lvl="1" indent="-253368" algn="l">
              <a:lnSpc>
                <a:spcPts val="4872"/>
              </a:lnSpc>
              <a:buFont typeface="Arial"/>
              <a:buChar char="•"/>
            </a:pPr>
            <a:r>
              <a:rPr lang="en-US" sz="2800">
                <a:solidFill>
                  <a:srgbClr val="000000"/>
                </a:solidFill>
                <a:latin typeface="Open Sans"/>
              </a:rPr>
              <a:t>How does Facebook foster a sense of community for you?</a:t>
            </a:r>
          </a:p>
          <a:p>
            <a:pPr marL="506736" lvl="1" indent="-253368" algn="l">
              <a:lnSpc>
                <a:spcPts val="4872"/>
              </a:lnSpc>
            </a:pPr>
            <a:endParaRPr lang="en-US" sz="2800">
              <a:solidFill>
                <a:srgbClr val="000000"/>
              </a:solidFill>
              <a:latin typeface="Open Sans"/>
            </a:endParaRPr>
          </a:p>
          <a:p>
            <a:pPr marL="506736" lvl="1" indent="-253368" algn="l">
              <a:lnSpc>
                <a:spcPts val="4872"/>
              </a:lnSpc>
              <a:buFont typeface="Arial"/>
              <a:buChar char="•"/>
            </a:pPr>
            <a:r>
              <a:rPr lang="en-US" sz="2800">
                <a:solidFill>
                  <a:srgbClr val="000000"/>
                </a:solidFill>
                <a:latin typeface="Open Sans"/>
              </a:rPr>
              <a:t>What encourages you to comment or share?</a:t>
            </a:r>
          </a:p>
          <a:p>
            <a:pPr marL="506736" lvl="1" indent="-253368" algn="l">
              <a:lnSpc>
                <a:spcPts val="4872"/>
              </a:lnSpc>
            </a:pPr>
            <a:endParaRPr lang="en-US" sz="2800">
              <a:solidFill>
                <a:srgbClr val="000000"/>
              </a:solidFill>
              <a:latin typeface="Open Sans"/>
            </a:endParaRPr>
          </a:p>
          <a:p>
            <a:pPr marL="506736" lvl="1" indent="-253368" algn="l">
              <a:lnSpc>
                <a:spcPts val="4872"/>
              </a:lnSpc>
              <a:buFont typeface="Arial"/>
              <a:buChar char="•"/>
            </a:pPr>
            <a:r>
              <a:rPr lang="en-US" sz="2800">
                <a:solidFill>
                  <a:srgbClr val="000000"/>
                </a:solidFill>
                <a:latin typeface="Open Sans"/>
              </a:rPr>
              <a:t>Why do you participate in interactive experiences, such as polls or Q&amp;A sessions?</a:t>
            </a:r>
          </a:p>
          <a:p>
            <a:pPr marL="506736" lvl="1" indent="-253368" algn="l">
              <a:lnSpc>
                <a:spcPts val="4872"/>
              </a:lnSpc>
            </a:pPr>
            <a:endParaRPr lang="en-US" sz="2800">
              <a:solidFill>
                <a:srgbClr val="000000"/>
              </a:solidFill>
              <a:latin typeface="Open Sans"/>
            </a:endParaRPr>
          </a:p>
        </p:txBody>
      </p:sp>
      <p:sp>
        <p:nvSpPr>
          <p:cNvPr id="5" name="Freeform 5"/>
          <p:cNvSpPr/>
          <p:nvPr/>
        </p:nvSpPr>
        <p:spPr>
          <a:xfrm>
            <a:off x="11879692" y="2478211"/>
            <a:ext cx="5302111" cy="5899428"/>
          </a:xfrm>
          <a:custGeom>
            <a:avLst/>
            <a:gdLst/>
            <a:ahLst/>
            <a:cxnLst/>
            <a:rect l="l" t="t" r="r" b="b"/>
            <a:pathLst>
              <a:path w="5302111" h="5899428">
                <a:moveTo>
                  <a:pt x="0" y="0"/>
                </a:moveTo>
                <a:lnTo>
                  <a:pt x="5302111" y="0"/>
                </a:lnTo>
                <a:lnTo>
                  <a:pt x="5302111" y="5899429"/>
                </a:lnTo>
                <a:lnTo>
                  <a:pt x="0" y="5899429"/>
                </a:lnTo>
                <a:lnTo>
                  <a:pt x="0" y="0"/>
                </a:lnTo>
                <a:close/>
              </a:path>
            </a:pathLst>
          </a:custGeom>
          <a:blipFill>
            <a:blip r:embed="rId5"/>
            <a:stretch>
              <a:fillRect/>
            </a:stretch>
          </a:blipFill>
        </p:spPr>
        <p:txBody>
          <a:bodyPr/>
          <a:lstStyle/>
          <a:p>
            <a:endParaRPr lang="en-US"/>
          </a:p>
        </p:txBody>
      </p:sp>
      <p:sp>
        <p:nvSpPr>
          <p:cNvPr id="6" name="TextBox 6"/>
          <p:cNvSpPr txBox="1"/>
          <p:nvPr/>
        </p:nvSpPr>
        <p:spPr>
          <a:xfrm>
            <a:off x="1348740" y="679634"/>
            <a:ext cx="15590520" cy="758571"/>
          </a:xfrm>
          <a:prstGeom prst="rect">
            <a:avLst/>
          </a:prstGeom>
        </p:spPr>
        <p:txBody>
          <a:bodyPr lIns="0" tIns="0" rIns="0" bIns="0" rtlCol="0" anchor="t">
            <a:spAutoFit/>
          </a:bodyPr>
          <a:lstStyle/>
          <a:p>
            <a:pPr algn="l">
              <a:lnSpc>
                <a:spcPts val="5832"/>
              </a:lnSpc>
            </a:pPr>
            <a:r>
              <a:rPr lang="en-US" sz="5400">
                <a:solidFill>
                  <a:srgbClr val="FFFFFF"/>
                </a:solidFill>
                <a:latin typeface="Open Sans Bold"/>
              </a:rPr>
              <a:t>Think like your audience</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16346080" y="8377640"/>
            <a:ext cx="1671445" cy="1156885"/>
          </a:xfrm>
          <a:custGeom>
            <a:avLst/>
            <a:gdLst/>
            <a:ahLst/>
            <a:cxnLst/>
            <a:rect l="l" t="t" r="r" b="b"/>
            <a:pathLst>
              <a:path w="1671445" h="1156885">
                <a:moveTo>
                  <a:pt x="0" y="0"/>
                </a:moveTo>
                <a:lnTo>
                  <a:pt x="1671446" y="0"/>
                </a:lnTo>
                <a:lnTo>
                  <a:pt x="1671446" y="1156885"/>
                </a:lnTo>
                <a:lnTo>
                  <a:pt x="0" y="1156885"/>
                </a:lnTo>
                <a:lnTo>
                  <a:pt x="0" y="0"/>
                </a:lnTo>
                <a:close/>
              </a:path>
            </a:pathLst>
          </a:custGeom>
          <a:blipFill>
            <a:blip r:embed="rId4"/>
            <a:stretch>
              <a:fillRect l="-133" r="-133"/>
            </a:stretch>
          </a:blipFill>
        </p:spPr>
        <p:txBody>
          <a:bodyPr/>
          <a:lstStyle/>
          <a:p>
            <a:endParaRPr lang="en-US"/>
          </a:p>
        </p:txBody>
      </p:sp>
      <p:sp>
        <p:nvSpPr>
          <p:cNvPr id="4" name="Freeform 4"/>
          <p:cNvSpPr/>
          <p:nvPr/>
        </p:nvSpPr>
        <p:spPr>
          <a:xfrm>
            <a:off x="4440402" y="4590948"/>
            <a:ext cx="9407195" cy="4943577"/>
          </a:xfrm>
          <a:custGeom>
            <a:avLst/>
            <a:gdLst/>
            <a:ahLst/>
            <a:cxnLst/>
            <a:rect l="l" t="t" r="r" b="b"/>
            <a:pathLst>
              <a:path w="9407195" h="4943577">
                <a:moveTo>
                  <a:pt x="0" y="0"/>
                </a:moveTo>
                <a:lnTo>
                  <a:pt x="9407195" y="0"/>
                </a:lnTo>
                <a:lnTo>
                  <a:pt x="9407195" y="4943577"/>
                </a:lnTo>
                <a:lnTo>
                  <a:pt x="0" y="4943577"/>
                </a:lnTo>
                <a:lnTo>
                  <a:pt x="0" y="0"/>
                </a:lnTo>
                <a:close/>
              </a:path>
            </a:pathLst>
          </a:custGeom>
          <a:blipFill>
            <a:blip r:embed="rId5"/>
            <a:stretch>
              <a:fillRect/>
            </a:stretch>
          </a:blipFill>
        </p:spPr>
        <p:txBody>
          <a:bodyPr/>
          <a:lstStyle/>
          <a:p>
            <a:endParaRPr lang="en-US"/>
          </a:p>
        </p:txBody>
      </p:sp>
      <p:sp>
        <p:nvSpPr>
          <p:cNvPr id="5" name="TextBox 5"/>
          <p:cNvSpPr txBox="1"/>
          <p:nvPr/>
        </p:nvSpPr>
        <p:spPr>
          <a:xfrm>
            <a:off x="1348739" y="2327018"/>
            <a:ext cx="15590520" cy="1651635"/>
          </a:xfrm>
          <a:prstGeom prst="rect">
            <a:avLst/>
          </a:prstGeom>
        </p:spPr>
        <p:txBody>
          <a:bodyPr lIns="0" tIns="0" rIns="0" bIns="0" rtlCol="0" anchor="t">
            <a:spAutoFit/>
          </a:bodyPr>
          <a:lstStyle/>
          <a:p>
            <a:pPr algn="ctr">
              <a:lnSpc>
                <a:spcPts val="4320"/>
              </a:lnSpc>
            </a:pPr>
            <a:r>
              <a:rPr lang="en-US" sz="4000">
                <a:solidFill>
                  <a:srgbClr val="000000"/>
                </a:solidFill>
                <a:latin typeface="Open Sans Bold"/>
              </a:rPr>
              <a:t>Have this Discussion With Your Social Media Team </a:t>
            </a:r>
          </a:p>
          <a:p>
            <a:pPr algn="ctr">
              <a:lnSpc>
                <a:spcPts val="4320"/>
              </a:lnSpc>
            </a:pPr>
            <a:endParaRPr lang="en-US" sz="4000">
              <a:solidFill>
                <a:srgbClr val="000000"/>
              </a:solidFill>
              <a:latin typeface="Open Sans Bold"/>
            </a:endParaRPr>
          </a:p>
          <a:p>
            <a:pPr algn="ctr">
              <a:lnSpc>
                <a:spcPts val="4320"/>
              </a:lnSpc>
            </a:pPr>
            <a:r>
              <a:rPr lang="en-US" sz="4000">
                <a:solidFill>
                  <a:srgbClr val="000000"/>
                </a:solidFill>
                <a:latin typeface="Open Sans"/>
              </a:rPr>
              <a:t>Incorporate What you Like Into your Page!</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16346080" y="8377640"/>
            <a:ext cx="1671445" cy="1156885"/>
          </a:xfrm>
          <a:custGeom>
            <a:avLst/>
            <a:gdLst/>
            <a:ahLst/>
            <a:cxnLst/>
            <a:rect l="l" t="t" r="r" b="b"/>
            <a:pathLst>
              <a:path w="1671445" h="1156885">
                <a:moveTo>
                  <a:pt x="0" y="0"/>
                </a:moveTo>
                <a:lnTo>
                  <a:pt x="1671446" y="0"/>
                </a:lnTo>
                <a:lnTo>
                  <a:pt x="1671446" y="1156885"/>
                </a:lnTo>
                <a:lnTo>
                  <a:pt x="0" y="1156885"/>
                </a:lnTo>
                <a:lnTo>
                  <a:pt x="0" y="0"/>
                </a:lnTo>
                <a:close/>
              </a:path>
            </a:pathLst>
          </a:custGeom>
          <a:blipFill>
            <a:blip r:embed="rId4"/>
            <a:stretch>
              <a:fillRect l="-133" r="-133"/>
            </a:stretch>
          </a:blipFill>
        </p:spPr>
        <p:txBody>
          <a:bodyPr/>
          <a:lstStyle/>
          <a:p>
            <a:endParaRPr lang="en-US"/>
          </a:p>
        </p:txBody>
      </p:sp>
      <p:sp>
        <p:nvSpPr>
          <p:cNvPr id="4" name="TextBox 4"/>
          <p:cNvSpPr txBox="1"/>
          <p:nvPr/>
        </p:nvSpPr>
        <p:spPr>
          <a:xfrm>
            <a:off x="1348740" y="2201203"/>
            <a:ext cx="15343797" cy="7549134"/>
          </a:xfrm>
          <a:prstGeom prst="rect">
            <a:avLst/>
          </a:prstGeom>
        </p:spPr>
        <p:txBody>
          <a:bodyPr lIns="0" tIns="0" rIns="0" bIns="0" rtlCol="0" anchor="t">
            <a:spAutoFit/>
          </a:bodyPr>
          <a:lstStyle/>
          <a:p>
            <a:pPr marL="579122" lvl="1" indent="-289561" algn="l">
              <a:lnSpc>
                <a:spcPts val="6048"/>
              </a:lnSpc>
              <a:buFont typeface="Arial"/>
              <a:buChar char="•"/>
            </a:pPr>
            <a:r>
              <a:rPr lang="en-US" sz="3200">
                <a:solidFill>
                  <a:srgbClr val="000000"/>
                </a:solidFill>
                <a:latin typeface="Open Sans"/>
              </a:rPr>
              <a:t>Optimize your profile </a:t>
            </a:r>
          </a:p>
          <a:p>
            <a:pPr marL="1238151" lvl="2" indent="-412717" algn="l">
              <a:lnSpc>
                <a:spcPts val="6048"/>
              </a:lnSpc>
              <a:buFont typeface="Arial"/>
              <a:buChar char="⚬"/>
            </a:pPr>
            <a:r>
              <a:rPr lang="en-US" sz="3200">
                <a:solidFill>
                  <a:srgbClr val="000000"/>
                </a:solidFill>
                <a:latin typeface="Open Sans"/>
              </a:rPr>
              <a:t>Include a relevant “About” page with detailed information</a:t>
            </a:r>
          </a:p>
          <a:p>
            <a:pPr marL="579122" lvl="1" indent="-289561" algn="l">
              <a:lnSpc>
                <a:spcPts val="6048"/>
              </a:lnSpc>
              <a:buFont typeface="Arial"/>
              <a:buChar char="•"/>
            </a:pPr>
            <a:r>
              <a:rPr lang="en-US" sz="3200">
                <a:solidFill>
                  <a:srgbClr val="000000"/>
                </a:solidFill>
                <a:latin typeface="Open Sans"/>
              </a:rPr>
              <a:t>Develop a posting strategy </a:t>
            </a:r>
          </a:p>
          <a:p>
            <a:pPr marL="1238151" lvl="2" indent="-412717" algn="l">
              <a:lnSpc>
                <a:spcPts val="6048"/>
              </a:lnSpc>
              <a:buFont typeface="Arial"/>
              <a:buChar char="⚬"/>
            </a:pPr>
            <a:r>
              <a:rPr lang="en-US" sz="3200">
                <a:solidFill>
                  <a:srgbClr val="000000"/>
                </a:solidFill>
                <a:latin typeface="Open Sans"/>
              </a:rPr>
              <a:t>Know your audience and plan engaging content</a:t>
            </a:r>
          </a:p>
          <a:p>
            <a:pPr marL="1238151" lvl="2" indent="-412717" algn="l">
              <a:lnSpc>
                <a:spcPts val="6048"/>
              </a:lnSpc>
              <a:buFont typeface="Arial"/>
              <a:buChar char="⚬"/>
            </a:pPr>
            <a:r>
              <a:rPr lang="en-US" sz="3200">
                <a:solidFill>
                  <a:srgbClr val="000000"/>
                </a:solidFill>
                <a:latin typeface="Open Sans"/>
              </a:rPr>
              <a:t>Identify peak times and frequency for posting to maximize visibility</a:t>
            </a:r>
          </a:p>
          <a:p>
            <a:pPr marL="1238151" lvl="2" indent="-412717" algn="l">
              <a:lnSpc>
                <a:spcPts val="6048"/>
              </a:lnSpc>
              <a:buFont typeface="Arial"/>
              <a:buChar char="⚬"/>
            </a:pPr>
            <a:r>
              <a:rPr lang="en-US" sz="3200">
                <a:solidFill>
                  <a:srgbClr val="000000"/>
                </a:solidFill>
                <a:latin typeface="Open Sans"/>
              </a:rPr>
              <a:t>Include high-quality visuals (photos and videos) often</a:t>
            </a:r>
          </a:p>
          <a:p>
            <a:pPr marL="579122" lvl="1" indent="-289561" algn="l">
              <a:lnSpc>
                <a:spcPts val="6048"/>
              </a:lnSpc>
              <a:buFont typeface="Arial"/>
              <a:buChar char="•"/>
            </a:pPr>
            <a:r>
              <a:rPr lang="en-US" sz="3200">
                <a:solidFill>
                  <a:srgbClr val="000000"/>
                </a:solidFill>
                <a:latin typeface="Open Sans"/>
              </a:rPr>
              <a:t>Engage with followers and network with other organizations</a:t>
            </a:r>
          </a:p>
          <a:p>
            <a:pPr marL="579122" lvl="1" indent="-289561" algn="l">
              <a:lnSpc>
                <a:spcPts val="6048"/>
              </a:lnSpc>
              <a:buFont typeface="Arial"/>
              <a:buChar char="•"/>
            </a:pPr>
            <a:r>
              <a:rPr lang="en-US" sz="3200">
                <a:solidFill>
                  <a:srgbClr val="000000"/>
                </a:solidFill>
                <a:latin typeface="Open Sans"/>
              </a:rPr>
              <a:t>“Like” other pages (ASHRAE Society or ASHRAE Chapters) and share posts</a:t>
            </a:r>
          </a:p>
          <a:p>
            <a:pPr marL="579122" lvl="1" indent="-289561" algn="l">
              <a:lnSpc>
                <a:spcPts val="6048"/>
              </a:lnSpc>
              <a:buFont typeface="Arial"/>
              <a:buChar char="•"/>
            </a:pPr>
            <a:r>
              <a:rPr lang="en-US" sz="3200">
                <a:solidFill>
                  <a:srgbClr val="000000"/>
                </a:solidFill>
                <a:latin typeface="Open Sans"/>
              </a:rPr>
              <a:t>Use Facebook Analytics to measure the success of your page</a:t>
            </a:r>
          </a:p>
          <a:p>
            <a:pPr marL="579122" lvl="1" indent="-289561" algn="l">
              <a:lnSpc>
                <a:spcPts val="6048"/>
              </a:lnSpc>
            </a:pPr>
            <a:endParaRPr lang="en-US" sz="3200">
              <a:solidFill>
                <a:srgbClr val="000000"/>
              </a:solidFill>
              <a:latin typeface="Open Sans"/>
            </a:endParaRPr>
          </a:p>
        </p:txBody>
      </p:sp>
      <p:sp>
        <p:nvSpPr>
          <p:cNvPr id="5" name="Freeform 5"/>
          <p:cNvSpPr/>
          <p:nvPr/>
        </p:nvSpPr>
        <p:spPr>
          <a:xfrm>
            <a:off x="15131240" y="2143895"/>
            <a:ext cx="2429680" cy="2999605"/>
          </a:xfrm>
          <a:custGeom>
            <a:avLst/>
            <a:gdLst/>
            <a:ahLst/>
            <a:cxnLst/>
            <a:rect l="l" t="t" r="r" b="b"/>
            <a:pathLst>
              <a:path w="2429680" h="2999605">
                <a:moveTo>
                  <a:pt x="0" y="0"/>
                </a:moveTo>
                <a:lnTo>
                  <a:pt x="2429681" y="0"/>
                </a:lnTo>
                <a:lnTo>
                  <a:pt x="2429681" y="2999605"/>
                </a:lnTo>
                <a:lnTo>
                  <a:pt x="0" y="299960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TextBox 6"/>
          <p:cNvSpPr txBox="1"/>
          <p:nvPr/>
        </p:nvSpPr>
        <p:spPr>
          <a:xfrm>
            <a:off x="1348740" y="679634"/>
            <a:ext cx="15590520" cy="758571"/>
          </a:xfrm>
          <a:prstGeom prst="rect">
            <a:avLst/>
          </a:prstGeom>
        </p:spPr>
        <p:txBody>
          <a:bodyPr lIns="0" tIns="0" rIns="0" bIns="0" rtlCol="0" anchor="t">
            <a:spAutoFit/>
          </a:bodyPr>
          <a:lstStyle/>
          <a:p>
            <a:pPr algn="l">
              <a:lnSpc>
                <a:spcPts val="5832"/>
              </a:lnSpc>
            </a:pPr>
            <a:r>
              <a:rPr lang="en-US" sz="5400">
                <a:solidFill>
                  <a:srgbClr val="FFFFFF"/>
                </a:solidFill>
                <a:latin typeface="Open Sans Bold"/>
              </a:rPr>
              <a:t>Quick-Start Guide</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16346080" y="8377640"/>
            <a:ext cx="1671445" cy="1156885"/>
          </a:xfrm>
          <a:custGeom>
            <a:avLst/>
            <a:gdLst/>
            <a:ahLst/>
            <a:cxnLst/>
            <a:rect l="l" t="t" r="r" b="b"/>
            <a:pathLst>
              <a:path w="1671445" h="1156885">
                <a:moveTo>
                  <a:pt x="0" y="0"/>
                </a:moveTo>
                <a:lnTo>
                  <a:pt x="1671446" y="0"/>
                </a:lnTo>
                <a:lnTo>
                  <a:pt x="1671446" y="1156885"/>
                </a:lnTo>
                <a:lnTo>
                  <a:pt x="0" y="1156885"/>
                </a:lnTo>
                <a:lnTo>
                  <a:pt x="0" y="0"/>
                </a:lnTo>
                <a:close/>
              </a:path>
            </a:pathLst>
          </a:custGeom>
          <a:blipFill>
            <a:blip r:embed="rId4"/>
            <a:stretch>
              <a:fillRect l="-133" r="-133"/>
            </a:stretch>
          </a:blipFill>
        </p:spPr>
        <p:txBody>
          <a:bodyPr/>
          <a:lstStyle/>
          <a:p>
            <a:endParaRPr lang="en-US"/>
          </a:p>
        </p:txBody>
      </p:sp>
      <p:sp>
        <p:nvSpPr>
          <p:cNvPr id="4" name="Freeform 4"/>
          <p:cNvSpPr/>
          <p:nvPr/>
        </p:nvSpPr>
        <p:spPr>
          <a:xfrm>
            <a:off x="10548670" y="2122597"/>
            <a:ext cx="6986272" cy="6041806"/>
          </a:xfrm>
          <a:custGeom>
            <a:avLst/>
            <a:gdLst/>
            <a:ahLst/>
            <a:cxnLst/>
            <a:rect l="l" t="t" r="r" b="b"/>
            <a:pathLst>
              <a:path w="6986272" h="6041806">
                <a:moveTo>
                  <a:pt x="0" y="0"/>
                </a:moveTo>
                <a:lnTo>
                  <a:pt x="6986272" y="0"/>
                </a:lnTo>
                <a:lnTo>
                  <a:pt x="6986272" y="6041806"/>
                </a:lnTo>
                <a:lnTo>
                  <a:pt x="0" y="6041806"/>
                </a:lnTo>
                <a:lnTo>
                  <a:pt x="0" y="0"/>
                </a:lnTo>
                <a:close/>
              </a:path>
            </a:pathLst>
          </a:custGeom>
          <a:blipFill>
            <a:blip r:embed="rId5"/>
            <a:stretch>
              <a:fillRect/>
            </a:stretch>
          </a:blipFill>
        </p:spPr>
        <p:txBody>
          <a:bodyPr/>
          <a:lstStyle/>
          <a:p>
            <a:endParaRPr lang="en-US"/>
          </a:p>
        </p:txBody>
      </p:sp>
      <p:sp>
        <p:nvSpPr>
          <p:cNvPr id="5" name="TextBox 5"/>
          <p:cNvSpPr txBox="1"/>
          <p:nvPr/>
        </p:nvSpPr>
        <p:spPr>
          <a:xfrm>
            <a:off x="735720" y="2358517"/>
            <a:ext cx="9582642" cy="6899783"/>
          </a:xfrm>
          <a:prstGeom prst="rect">
            <a:avLst/>
          </a:prstGeom>
        </p:spPr>
        <p:txBody>
          <a:bodyPr lIns="0" tIns="0" rIns="0" bIns="0" rtlCol="0" anchor="t">
            <a:spAutoFit/>
          </a:bodyPr>
          <a:lstStyle/>
          <a:p>
            <a:pPr marL="579120" lvl="1" indent="-289560" algn="l">
              <a:lnSpc>
                <a:spcPts val="5536"/>
              </a:lnSpc>
              <a:buFont typeface="Arial"/>
              <a:buChar char="•"/>
            </a:pPr>
            <a:r>
              <a:rPr lang="en-US" sz="3200">
                <a:solidFill>
                  <a:srgbClr val="000000"/>
                </a:solidFill>
                <a:latin typeface="Open Sans"/>
              </a:rPr>
              <a:t>Name </a:t>
            </a:r>
          </a:p>
          <a:p>
            <a:pPr marL="579120" lvl="1" indent="-289560" algn="l">
              <a:lnSpc>
                <a:spcPts val="5536"/>
              </a:lnSpc>
              <a:buFont typeface="Arial"/>
              <a:buChar char="•"/>
            </a:pPr>
            <a:r>
              <a:rPr lang="en-US" sz="3200">
                <a:solidFill>
                  <a:srgbClr val="000000"/>
                </a:solidFill>
                <a:latin typeface="Open Sans"/>
              </a:rPr>
              <a:t>@Username </a:t>
            </a:r>
          </a:p>
          <a:p>
            <a:pPr marL="579120" lvl="1" indent="-289560" algn="l">
              <a:lnSpc>
                <a:spcPts val="5536"/>
              </a:lnSpc>
              <a:buFont typeface="Arial"/>
              <a:buChar char="•"/>
            </a:pPr>
            <a:r>
              <a:rPr lang="en-US" sz="3200">
                <a:solidFill>
                  <a:srgbClr val="000000"/>
                </a:solidFill>
                <a:latin typeface="Open Sans"/>
              </a:rPr>
              <a:t>Profile and Cover Photos</a:t>
            </a:r>
          </a:p>
          <a:p>
            <a:pPr marL="579120" lvl="1" indent="-289560" algn="l">
              <a:lnSpc>
                <a:spcPts val="5536"/>
              </a:lnSpc>
              <a:buFont typeface="Arial"/>
              <a:buChar char="•"/>
            </a:pPr>
            <a:r>
              <a:rPr lang="en-US" sz="3200">
                <a:solidFill>
                  <a:srgbClr val="000000"/>
                </a:solidFill>
                <a:latin typeface="Open Sans"/>
              </a:rPr>
              <a:t>Category (non-profit organization)</a:t>
            </a:r>
          </a:p>
          <a:p>
            <a:pPr marL="579120" lvl="1" indent="-289560" algn="l">
              <a:lnSpc>
                <a:spcPts val="5536"/>
              </a:lnSpc>
              <a:buFont typeface="Arial"/>
              <a:buChar char="•"/>
            </a:pPr>
            <a:r>
              <a:rPr lang="en-US" sz="3200">
                <a:solidFill>
                  <a:srgbClr val="000000"/>
                </a:solidFill>
                <a:latin typeface="Open Sans"/>
              </a:rPr>
              <a:t>Contact Information (address, phone number)</a:t>
            </a:r>
          </a:p>
          <a:p>
            <a:pPr marL="579120" lvl="1" indent="-289560" algn="l">
              <a:lnSpc>
                <a:spcPts val="5536"/>
              </a:lnSpc>
              <a:buFont typeface="Arial"/>
              <a:buChar char="•"/>
            </a:pPr>
            <a:r>
              <a:rPr lang="en-US" sz="3200">
                <a:solidFill>
                  <a:srgbClr val="000000"/>
                </a:solidFill>
                <a:latin typeface="Open Sans"/>
              </a:rPr>
              <a:t>Business Hours</a:t>
            </a:r>
          </a:p>
          <a:p>
            <a:pPr marL="579120" lvl="1" indent="-289560" algn="l">
              <a:lnSpc>
                <a:spcPts val="5536"/>
              </a:lnSpc>
              <a:buFont typeface="Arial"/>
              <a:buChar char="•"/>
            </a:pPr>
            <a:r>
              <a:rPr lang="en-US" sz="3200">
                <a:solidFill>
                  <a:srgbClr val="000000"/>
                </a:solidFill>
                <a:latin typeface="Open Sans"/>
              </a:rPr>
              <a:t>Chapter highlights, history, and story</a:t>
            </a:r>
          </a:p>
          <a:p>
            <a:pPr marL="579120" lvl="1" indent="-289560" algn="l">
              <a:lnSpc>
                <a:spcPts val="5536"/>
              </a:lnSpc>
              <a:buFont typeface="Arial"/>
              <a:buChar char="•"/>
            </a:pPr>
            <a:r>
              <a:rPr lang="en-US" sz="3200">
                <a:solidFill>
                  <a:srgbClr val="000000"/>
                </a:solidFill>
                <a:latin typeface="Open Sans"/>
              </a:rPr>
              <a:t>Milestones and Achievements</a:t>
            </a:r>
          </a:p>
          <a:p>
            <a:pPr marL="579120" lvl="1" indent="-289560" algn="l">
              <a:lnSpc>
                <a:spcPts val="5536"/>
              </a:lnSpc>
              <a:buFont typeface="Arial"/>
              <a:buChar char="•"/>
            </a:pPr>
            <a:r>
              <a:rPr lang="en-US" sz="3200">
                <a:solidFill>
                  <a:srgbClr val="000000"/>
                </a:solidFill>
                <a:latin typeface="Open Sans"/>
              </a:rPr>
              <a:t>Call to Action (link to website)</a:t>
            </a:r>
          </a:p>
          <a:p>
            <a:pPr marL="579120" lvl="1" indent="-289560" algn="l">
              <a:lnSpc>
                <a:spcPts val="5536"/>
              </a:lnSpc>
              <a:buFont typeface="Arial"/>
              <a:buChar char="•"/>
            </a:pPr>
            <a:r>
              <a:rPr lang="en-US" sz="3200">
                <a:solidFill>
                  <a:srgbClr val="000000"/>
                </a:solidFill>
                <a:latin typeface="Open Sans"/>
              </a:rPr>
              <a:t>Testimonials</a:t>
            </a:r>
          </a:p>
        </p:txBody>
      </p:sp>
      <p:sp>
        <p:nvSpPr>
          <p:cNvPr id="6" name="TextBox 6"/>
          <p:cNvSpPr txBox="1"/>
          <p:nvPr/>
        </p:nvSpPr>
        <p:spPr>
          <a:xfrm>
            <a:off x="1028700" y="677989"/>
            <a:ext cx="15590520" cy="758571"/>
          </a:xfrm>
          <a:prstGeom prst="rect">
            <a:avLst/>
          </a:prstGeom>
        </p:spPr>
        <p:txBody>
          <a:bodyPr lIns="0" tIns="0" rIns="0" bIns="0" rtlCol="0" anchor="t">
            <a:spAutoFit/>
          </a:bodyPr>
          <a:lstStyle/>
          <a:p>
            <a:pPr algn="l">
              <a:lnSpc>
                <a:spcPts val="5832"/>
              </a:lnSpc>
            </a:pPr>
            <a:r>
              <a:rPr lang="en-US" sz="5400">
                <a:solidFill>
                  <a:srgbClr val="FFFFFF"/>
                </a:solidFill>
                <a:latin typeface="Open Sans Bold"/>
              </a:rPr>
              <a:t>Fill in appropriate fields and information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16346080" y="8377640"/>
            <a:ext cx="1671445" cy="1156885"/>
          </a:xfrm>
          <a:custGeom>
            <a:avLst/>
            <a:gdLst/>
            <a:ahLst/>
            <a:cxnLst/>
            <a:rect l="l" t="t" r="r" b="b"/>
            <a:pathLst>
              <a:path w="1671445" h="1156885">
                <a:moveTo>
                  <a:pt x="0" y="0"/>
                </a:moveTo>
                <a:lnTo>
                  <a:pt x="1671446" y="0"/>
                </a:lnTo>
                <a:lnTo>
                  <a:pt x="1671446" y="1156885"/>
                </a:lnTo>
                <a:lnTo>
                  <a:pt x="0" y="1156885"/>
                </a:lnTo>
                <a:lnTo>
                  <a:pt x="0" y="0"/>
                </a:lnTo>
                <a:close/>
              </a:path>
            </a:pathLst>
          </a:custGeom>
          <a:blipFill>
            <a:blip r:embed="rId4"/>
            <a:stretch>
              <a:fillRect l="-133" r="-133"/>
            </a:stretch>
          </a:blipFill>
        </p:spPr>
        <p:txBody>
          <a:bodyPr/>
          <a:lstStyle/>
          <a:p>
            <a:endParaRPr lang="en-US"/>
          </a:p>
        </p:txBody>
      </p:sp>
      <p:sp>
        <p:nvSpPr>
          <p:cNvPr id="4" name="Freeform 4"/>
          <p:cNvSpPr/>
          <p:nvPr/>
        </p:nvSpPr>
        <p:spPr>
          <a:xfrm>
            <a:off x="12135901" y="5463075"/>
            <a:ext cx="4812756" cy="2743144"/>
          </a:xfrm>
          <a:custGeom>
            <a:avLst/>
            <a:gdLst/>
            <a:ahLst/>
            <a:cxnLst/>
            <a:rect l="l" t="t" r="r" b="b"/>
            <a:pathLst>
              <a:path w="4812756" h="2743144">
                <a:moveTo>
                  <a:pt x="0" y="0"/>
                </a:moveTo>
                <a:lnTo>
                  <a:pt x="4812757" y="0"/>
                </a:lnTo>
                <a:lnTo>
                  <a:pt x="4812757" y="2743144"/>
                </a:lnTo>
                <a:lnTo>
                  <a:pt x="0" y="2743144"/>
                </a:lnTo>
                <a:lnTo>
                  <a:pt x="0" y="0"/>
                </a:lnTo>
                <a:close/>
              </a:path>
            </a:pathLst>
          </a:custGeom>
          <a:blipFill>
            <a:blip r:embed="rId5"/>
            <a:stretch>
              <a:fillRect t="-3373" b="-90777"/>
            </a:stretch>
          </a:blipFill>
        </p:spPr>
        <p:txBody>
          <a:bodyPr/>
          <a:lstStyle/>
          <a:p>
            <a:endParaRPr lang="en-US"/>
          </a:p>
        </p:txBody>
      </p:sp>
      <p:sp>
        <p:nvSpPr>
          <p:cNvPr id="5" name="Freeform 5"/>
          <p:cNvSpPr/>
          <p:nvPr/>
        </p:nvSpPr>
        <p:spPr>
          <a:xfrm>
            <a:off x="12135901" y="2394387"/>
            <a:ext cx="4887312" cy="2749113"/>
          </a:xfrm>
          <a:custGeom>
            <a:avLst/>
            <a:gdLst/>
            <a:ahLst/>
            <a:cxnLst/>
            <a:rect l="l" t="t" r="r" b="b"/>
            <a:pathLst>
              <a:path w="4887312" h="2749113">
                <a:moveTo>
                  <a:pt x="0" y="0"/>
                </a:moveTo>
                <a:lnTo>
                  <a:pt x="4887312" y="0"/>
                </a:lnTo>
                <a:lnTo>
                  <a:pt x="4887312" y="2749113"/>
                </a:lnTo>
                <a:lnTo>
                  <a:pt x="0" y="2749113"/>
                </a:lnTo>
                <a:lnTo>
                  <a:pt x="0" y="0"/>
                </a:lnTo>
                <a:close/>
              </a:path>
            </a:pathLst>
          </a:custGeom>
          <a:blipFill>
            <a:blip r:embed="rId6"/>
            <a:stretch>
              <a:fillRect/>
            </a:stretch>
          </a:blipFill>
        </p:spPr>
        <p:txBody>
          <a:bodyPr/>
          <a:lstStyle/>
          <a:p>
            <a:endParaRPr lang="en-US"/>
          </a:p>
        </p:txBody>
      </p:sp>
      <p:sp>
        <p:nvSpPr>
          <p:cNvPr id="6" name="TextBox 6"/>
          <p:cNvSpPr txBox="1"/>
          <p:nvPr/>
        </p:nvSpPr>
        <p:spPr>
          <a:xfrm>
            <a:off x="748306" y="2631463"/>
            <a:ext cx="10733094" cy="6622415"/>
          </a:xfrm>
          <a:prstGeom prst="rect">
            <a:avLst/>
          </a:prstGeom>
        </p:spPr>
        <p:txBody>
          <a:bodyPr lIns="0" tIns="0" rIns="0" bIns="0" rtlCol="0" anchor="t">
            <a:spAutoFit/>
          </a:bodyPr>
          <a:lstStyle/>
          <a:p>
            <a:pPr marL="655321" lvl="1" indent="-327660" algn="l">
              <a:lnSpc>
                <a:spcPts val="5920"/>
              </a:lnSpc>
              <a:buFont typeface="Arial"/>
              <a:buChar char="•"/>
            </a:pPr>
            <a:r>
              <a:rPr lang="en-US" sz="3200">
                <a:solidFill>
                  <a:srgbClr val="000000"/>
                </a:solidFill>
                <a:latin typeface="Open Sans"/>
              </a:rPr>
              <a:t>A reliable </a:t>
            </a:r>
            <a:r>
              <a:rPr lang="en-US" sz="3200">
                <a:solidFill>
                  <a:srgbClr val="000000"/>
                </a:solidFill>
                <a:latin typeface="Open Sans Bold"/>
              </a:rPr>
              <a:t>strategy</a:t>
            </a:r>
            <a:r>
              <a:rPr lang="en-US" sz="3200">
                <a:solidFill>
                  <a:srgbClr val="000000"/>
                </a:solidFill>
                <a:latin typeface="Open Sans"/>
              </a:rPr>
              <a:t> is essential as you plan your Facebook for business page: think, plan and manage your page based on your target audience, brand story and the desired reaction you want to obtain.</a:t>
            </a:r>
          </a:p>
          <a:p>
            <a:pPr marL="655321" lvl="1" indent="-327660" algn="l">
              <a:lnSpc>
                <a:spcPts val="5920"/>
              </a:lnSpc>
              <a:buFont typeface="Arial"/>
              <a:buChar char="•"/>
            </a:pPr>
            <a:r>
              <a:rPr lang="en-US" sz="3200">
                <a:solidFill>
                  <a:srgbClr val="000000"/>
                </a:solidFill>
                <a:latin typeface="Open Sans"/>
              </a:rPr>
              <a:t>Consider every piece of </a:t>
            </a:r>
            <a:r>
              <a:rPr lang="en-US" sz="3200">
                <a:solidFill>
                  <a:srgbClr val="000000"/>
                </a:solidFill>
                <a:latin typeface="Open Sans Bold"/>
              </a:rPr>
              <a:t>content</a:t>
            </a:r>
            <a:r>
              <a:rPr lang="en-US" sz="3200">
                <a:solidFill>
                  <a:srgbClr val="000000"/>
                </a:solidFill>
                <a:latin typeface="Open Sans"/>
              </a:rPr>
              <a:t> you post an opportunity for increased and specific engagement.</a:t>
            </a:r>
          </a:p>
          <a:p>
            <a:pPr marL="655321" lvl="1" indent="-327660" algn="l">
              <a:lnSpc>
                <a:spcPts val="5920"/>
              </a:lnSpc>
              <a:buFont typeface="Arial"/>
              <a:buChar char="•"/>
            </a:pPr>
            <a:r>
              <a:rPr lang="en-US" sz="3200">
                <a:solidFill>
                  <a:srgbClr val="000000"/>
                </a:solidFill>
                <a:latin typeface="Open Sans"/>
              </a:rPr>
              <a:t>Develop a balanced posting </a:t>
            </a:r>
            <a:r>
              <a:rPr lang="en-US" sz="3200">
                <a:solidFill>
                  <a:srgbClr val="000000"/>
                </a:solidFill>
                <a:latin typeface="Open Sans Bold"/>
              </a:rPr>
              <a:t>schedule</a:t>
            </a:r>
            <a:r>
              <a:rPr lang="en-US" sz="3200">
                <a:solidFill>
                  <a:srgbClr val="000000"/>
                </a:solidFill>
                <a:latin typeface="Open Sans"/>
              </a:rPr>
              <a:t> and use the scheduling tool.</a:t>
            </a:r>
          </a:p>
          <a:p>
            <a:pPr marL="655321" lvl="1" indent="-327660" algn="l">
              <a:lnSpc>
                <a:spcPts val="5920"/>
              </a:lnSpc>
              <a:buFont typeface="Arial"/>
              <a:buChar char="•"/>
            </a:pPr>
            <a:r>
              <a:rPr lang="en-US" sz="3200">
                <a:solidFill>
                  <a:srgbClr val="000000"/>
                </a:solidFill>
                <a:latin typeface="Open Sans"/>
              </a:rPr>
              <a:t>Respond to and </a:t>
            </a:r>
            <a:r>
              <a:rPr lang="en-US" sz="3200">
                <a:solidFill>
                  <a:srgbClr val="000000"/>
                </a:solidFill>
                <a:latin typeface="Open Sans Bold"/>
              </a:rPr>
              <a:t>engage</a:t>
            </a:r>
            <a:r>
              <a:rPr lang="en-US" sz="3200">
                <a:solidFill>
                  <a:srgbClr val="000000"/>
                </a:solidFill>
                <a:latin typeface="Open Sans"/>
              </a:rPr>
              <a:t> with followers.</a:t>
            </a:r>
          </a:p>
        </p:txBody>
      </p:sp>
      <p:sp>
        <p:nvSpPr>
          <p:cNvPr id="7" name="TextBox 7"/>
          <p:cNvSpPr txBox="1"/>
          <p:nvPr/>
        </p:nvSpPr>
        <p:spPr>
          <a:xfrm>
            <a:off x="1348740" y="679634"/>
            <a:ext cx="15590520" cy="758571"/>
          </a:xfrm>
          <a:prstGeom prst="rect">
            <a:avLst/>
          </a:prstGeom>
        </p:spPr>
        <p:txBody>
          <a:bodyPr lIns="0" tIns="0" rIns="0" bIns="0" rtlCol="0" anchor="t">
            <a:spAutoFit/>
          </a:bodyPr>
          <a:lstStyle/>
          <a:p>
            <a:pPr algn="l">
              <a:lnSpc>
                <a:spcPts val="5832"/>
              </a:lnSpc>
            </a:pPr>
            <a:r>
              <a:rPr lang="en-US" sz="5400">
                <a:solidFill>
                  <a:srgbClr val="FFFFFF"/>
                </a:solidFill>
                <a:latin typeface="Open Sans Bold"/>
              </a:rPr>
              <a:t>Log In and Post Often</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16346080" y="8377640"/>
            <a:ext cx="1671445" cy="1156885"/>
          </a:xfrm>
          <a:custGeom>
            <a:avLst/>
            <a:gdLst/>
            <a:ahLst/>
            <a:cxnLst/>
            <a:rect l="l" t="t" r="r" b="b"/>
            <a:pathLst>
              <a:path w="1671445" h="1156885">
                <a:moveTo>
                  <a:pt x="0" y="0"/>
                </a:moveTo>
                <a:lnTo>
                  <a:pt x="1671446" y="0"/>
                </a:lnTo>
                <a:lnTo>
                  <a:pt x="1671446" y="1156885"/>
                </a:lnTo>
                <a:lnTo>
                  <a:pt x="0" y="1156885"/>
                </a:lnTo>
                <a:lnTo>
                  <a:pt x="0" y="0"/>
                </a:lnTo>
                <a:close/>
              </a:path>
            </a:pathLst>
          </a:custGeom>
          <a:blipFill>
            <a:blip r:embed="rId4"/>
            <a:stretch>
              <a:fillRect l="-133" r="-133"/>
            </a:stretch>
          </a:blipFill>
        </p:spPr>
        <p:txBody>
          <a:bodyPr/>
          <a:lstStyle/>
          <a:p>
            <a:endParaRPr lang="en-US"/>
          </a:p>
        </p:txBody>
      </p:sp>
      <p:sp>
        <p:nvSpPr>
          <p:cNvPr id="4" name="TextBox 4"/>
          <p:cNvSpPr txBox="1"/>
          <p:nvPr/>
        </p:nvSpPr>
        <p:spPr>
          <a:xfrm>
            <a:off x="803175" y="2085162"/>
            <a:ext cx="10520099" cy="8092187"/>
          </a:xfrm>
          <a:prstGeom prst="rect">
            <a:avLst/>
          </a:prstGeom>
        </p:spPr>
        <p:txBody>
          <a:bodyPr lIns="0" tIns="0" rIns="0" bIns="0" rtlCol="0" anchor="t">
            <a:spAutoFit/>
          </a:bodyPr>
          <a:lstStyle/>
          <a:p>
            <a:pPr marL="506730" lvl="1" indent="-253365" algn="l">
              <a:lnSpc>
                <a:spcPts val="4591"/>
              </a:lnSpc>
              <a:buFont typeface="Arial"/>
              <a:buChar char="•"/>
            </a:pPr>
            <a:r>
              <a:rPr lang="en-US" sz="2799">
                <a:solidFill>
                  <a:srgbClr val="000000"/>
                </a:solidFill>
                <a:latin typeface="Open Sans"/>
              </a:rPr>
              <a:t>Facebook Insights: detailed analytics for your Facebook Page, so you can track what works, learn how people interact with your content, and improve your results over time.</a:t>
            </a:r>
          </a:p>
          <a:p>
            <a:pPr marL="506730" lvl="1" indent="-253365" algn="l">
              <a:lnSpc>
                <a:spcPts val="4591"/>
              </a:lnSpc>
              <a:buFont typeface="Arial"/>
              <a:buChar char="•"/>
            </a:pPr>
            <a:r>
              <a:rPr lang="en-US" sz="2799">
                <a:solidFill>
                  <a:srgbClr val="000000"/>
                </a:solidFill>
                <a:latin typeface="Open Sans"/>
              </a:rPr>
              <a:t>What to track using Facebook Insights:</a:t>
            </a:r>
          </a:p>
          <a:p>
            <a:pPr marL="1146809" lvl="2" indent="-382270" algn="l">
              <a:lnSpc>
                <a:spcPts val="4591"/>
              </a:lnSpc>
              <a:buFont typeface="Arial"/>
              <a:buChar char="⚬"/>
            </a:pPr>
            <a:r>
              <a:rPr lang="en-US" sz="2799">
                <a:solidFill>
                  <a:srgbClr val="000000"/>
                </a:solidFill>
                <a:latin typeface="Open Sans Bold"/>
              </a:rPr>
              <a:t>Reach and Engagement</a:t>
            </a:r>
            <a:r>
              <a:rPr lang="en-US" sz="2799">
                <a:solidFill>
                  <a:srgbClr val="000000"/>
                </a:solidFill>
                <a:latin typeface="Open Sans"/>
              </a:rPr>
              <a:t>: number of people who saw your posts and combined total of post likes, comments, shares, etc.</a:t>
            </a:r>
          </a:p>
          <a:p>
            <a:pPr marL="1146809" lvl="2" indent="-382270" algn="l">
              <a:lnSpc>
                <a:spcPts val="4591"/>
              </a:lnSpc>
              <a:buFont typeface="Arial"/>
              <a:buChar char="⚬"/>
            </a:pPr>
            <a:r>
              <a:rPr lang="en-US" sz="2799">
                <a:solidFill>
                  <a:srgbClr val="000000"/>
                </a:solidFill>
                <a:latin typeface="Open Sans Bold"/>
              </a:rPr>
              <a:t>Actions</a:t>
            </a:r>
            <a:r>
              <a:rPr lang="en-US" sz="2799">
                <a:solidFill>
                  <a:srgbClr val="000000"/>
                </a:solidFill>
                <a:latin typeface="Open Sans"/>
              </a:rPr>
              <a:t>: combined total clicks</a:t>
            </a:r>
          </a:p>
          <a:p>
            <a:pPr marL="1146809" lvl="2" indent="-382270" algn="l">
              <a:lnSpc>
                <a:spcPts val="4591"/>
              </a:lnSpc>
              <a:buFont typeface="Arial"/>
              <a:buChar char="⚬"/>
            </a:pPr>
            <a:r>
              <a:rPr lang="en-US" sz="2799">
                <a:solidFill>
                  <a:srgbClr val="000000"/>
                </a:solidFill>
                <a:latin typeface="Open Sans Bold"/>
              </a:rPr>
              <a:t>People</a:t>
            </a:r>
            <a:r>
              <a:rPr lang="en-US" sz="2799">
                <a:solidFill>
                  <a:srgbClr val="000000"/>
                </a:solidFill>
                <a:latin typeface="Open Sans"/>
              </a:rPr>
              <a:t>: number of followers, demographics of people who visit your page and when they visit </a:t>
            </a:r>
          </a:p>
          <a:p>
            <a:pPr marL="1146809" lvl="2" indent="-382270" algn="l">
              <a:lnSpc>
                <a:spcPts val="4591"/>
              </a:lnSpc>
              <a:buFont typeface="Arial"/>
              <a:buChar char="⚬"/>
            </a:pPr>
            <a:r>
              <a:rPr lang="en-US" sz="2799">
                <a:solidFill>
                  <a:srgbClr val="000000"/>
                </a:solidFill>
                <a:latin typeface="Open Sans Bold"/>
              </a:rPr>
              <a:t>Views</a:t>
            </a:r>
            <a:r>
              <a:rPr lang="en-US" sz="2799">
                <a:solidFill>
                  <a:srgbClr val="000000"/>
                </a:solidFill>
                <a:latin typeface="Open Sans"/>
              </a:rPr>
              <a:t>: total views of your Facebook page</a:t>
            </a:r>
          </a:p>
          <a:p>
            <a:pPr marL="1146809" lvl="2" indent="-382270" algn="l">
              <a:lnSpc>
                <a:spcPts val="4591"/>
              </a:lnSpc>
              <a:buFont typeface="Arial"/>
              <a:buChar char="⚬"/>
            </a:pPr>
            <a:r>
              <a:rPr lang="en-US" sz="2799">
                <a:solidFill>
                  <a:srgbClr val="000000"/>
                </a:solidFill>
                <a:latin typeface="Open Sans Bold"/>
              </a:rPr>
              <a:t>Posts</a:t>
            </a:r>
            <a:r>
              <a:rPr lang="en-US" sz="2799">
                <a:solidFill>
                  <a:srgbClr val="000000"/>
                </a:solidFill>
                <a:latin typeface="Open Sans"/>
              </a:rPr>
              <a:t>: how posts are performing over time</a:t>
            </a:r>
          </a:p>
          <a:p>
            <a:pPr marL="1146809" lvl="2" indent="-382270" algn="l">
              <a:lnSpc>
                <a:spcPts val="4591"/>
              </a:lnSpc>
            </a:pPr>
            <a:endParaRPr lang="en-US" sz="2799">
              <a:solidFill>
                <a:srgbClr val="000000"/>
              </a:solidFill>
              <a:latin typeface="Open Sans"/>
            </a:endParaRPr>
          </a:p>
        </p:txBody>
      </p:sp>
      <p:sp>
        <p:nvSpPr>
          <p:cNvPr id="5" name="TextBox 5"/>
          <p:cNvSpPr txBox="1"/>
          <p:nvPr/>
        </p:nvSpPr>
        <p:spPr>
          <a:xfrm>
            <a:off x="1028700" y="677989"/>
            <a:ext cx="15590520" cy="758571"/>
          </a:xfrm>
          <a:prstGeom prst="rect">
            <a:avLst/>
          </a:prstGeom>
        </p:spPr>
        <p:txBody>
          <a:bodyPr lIns="0" tIns="0" rIns="0" bIns="0" rtlCol="0" anchor="t">
            <a:spAutoFit/>
          </a:bodyPr>
          <a:lstStyle/>
          <a:p>
            <a:pPr algn="l">
              <a:lnSpc>
                <a:spcPts val="5832"/>
              </a:lnSpc>
            </a:pPr>
            <a:r>
              <a:rPr lang="en-US" sz="5400">
                <a:solidFill>
                  <a:srgbClr val="FFFFFF"/>
                </a:solidFill>
                <a:latin typeface="Open Sans Bold"/>
              </a:rPr>
              <a:t>Use Facebook’s Insights Tool</a:t>
            </a:r>
          </a:p>
        </p:txBody>
      </p:sp>
      <p:sp>
        <p:nvSpPr>
          <p:cNvPr id="6" name="Freeform 6"/>
          <p:cNvSpPr/>
          <p:nvPr/>
        </p:nvSpPr>
        <p:spPr>
          <a:xfrm>
            <a:off x="11753466" y="2199462"/>
            <a:ext cx="6024154" cy="5670752"/>
          </a:xfrm>
          <a:custGeom>
            <a:avLst/>
            <a:gdLst/>
            <a:ahLst/>
            <a:cxnLst/>
            <a:rect l="l" t="t" r="r" b="b"/>
            <a:pathLst>
              <a:path w="6024154" h="5670752">
                <a:moveTo>
                  <a:pt x="0" y="0"/>
                </a:moveTo>
                <a:lnTo>
                  <a:pt x="6024155" y="0"/>
                </a:lnTo>
                <a:lnTo>
                  <a:pt x="6024155" y="5670751"/>
                </a:lnTo>
                <a:lnTo>
                  <a:pt x="0" y="5670751"/>
                </a:lnTo>
                <a:lnTo>
                  <a:pt x="0" y="0"/>
                </a:lnTo>
                <a:close/>
              </a:path>
            </a:pathLst>
          </a:custGeom>
          <a:blipFill>
            <a:blip r:embed="rId5"/>
            <a:stretch>
              <a:fillRect r="-3160" b="-22740"/>
            </a:stretch>
          </a:blipFill>
        </p:spPr>
        <p:txBody>
          <a:bodyPr/>
          <a:lstStyle/>
          <a:p>
            <a:endParaRPr lang="en-US"/>
          </a:p>
        </p:txBody>
      </p:sp>
      <p:sp>
        <p:nvSpPr>
          <p:cNvPr id="7" name="Freeform 7"/>
          <p:cNvSpPr/>
          <p:nvPr/>
        </p:nvSpPr>
        <p:spPr>
          <a:xfrm>
            <a:off x="11753465" y="7870213"/>
            <a:ext cx="2092022" cy="1605264"/>
          </a:xfrm>
          <a:custGeom>
            <a:avLst/>
            <a:gdLst/>
            <a:ahLst/>
            <a:cxnLst/>
            <a:rect l="l" t="t" r="r" b="b"/>
            <a:pathLst>
              <a:path w="2092022" h="1605264">
                <a:moveTo>
                  <a:pt x="0" y="0"/>
                </a:moveTo>
                <a:lnTo>
                  <a:pt x="2092021" y="0"/>
                </a:lnTo>
                <a:lnTo>
                  <a:pt x="2092021" y="1605264"/>
                </a:lnTo>
                <a:lnTo>
                  <a:pt x="0" y="1605264"/>
                </a:lnTo>
                <a:lnTo>
                  <a:pt x="0" y="0"/>
                </a:lnTo>
                <a:close/>
              </a:path>
            </a:pathLst>
          </a:custGeom>
          <a:blipFill>
            <a:blip r:embed="rId6"/>
            <a:stretch>
              <a:fillRect/>
            </a:stretch>
          </a:blipFill>
        </p:spPr>
        <p:txBody>
          <a:bodyPr/>
          <a:lstStyle/>
          <a:p>
            <a:endParaRPr 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16346080" y="8377640"/>
            <a:ext cx="1671445" cy="1156885"/>
          </a:xfrm>
          <a:custGeom>
            <a:avLst/>
            <a:gdLst/>
            <a:ahLst/>
            <a:cxnLst/>
            <a:rect l="l" t="t" r="r" b="b"/>
            <a:pathLst>
              <a:path w="1671445" h="1156885">
                <a:moveTo>
                  <a:pt x="0" y="0"/>
                </a:moveTo>
                <a:lnTo>
                  <a:pt x="1671446" y="0"/>
                </a:lnTo>
                <a:lnTo>
                  <a:pt x="1671446" y="1156885"/>
                </a:lnTo>
                <a:lnTo>
                  <a:pt x="0" y="1156885"/>
                </a:lnTo>
                <a:lnTo>
                  <a:pt x="0" y="0"/>
                </a:lnTo>
                <a:close/>
              </a:path>
            </a:pathLst>
          </a:custGeom>
          <a:blipFill>
            <a:blip r:embed="rId4"/>
            <a:stretch>
              <a:fillRect l="-133" r="-133"/>
            </a:stretch>
          </a:blipFill>
        </p:spPr>
        <p:txBody>
          <a:bodyPr/>
          <a:lstStyle/>
          <a:p>
            <a:endParaRPr lang="en-US"/>
          </a:p>
        </p:txBody>
      </p:sp>
      <p:sp>
        <p:nvSpPr>
          <p:cNvPr id="4" name="Freeform 4"/>
          <p:cNvSpPr/>
          <p:nvPr/>
        </p:nvSpPr>
        <p:spPr>
          <a:xfrm>
            <a:off x="8619517" y="5077306"/>
            <a:ext cx="5124471" cy="4391025"/>
          </a:xfrm>
          <a:custGeom>
            <a:avLst/>
            <a:gdLst/>
            <a:ahLst/>
            <a:cxnLst/>
            <a:rect l="l" t="t" r="r" b="b"/>
            <a:pathLst>
              <a:path w="5124471" h="4391025">
                <a:moveTo>
                  <a:pt x="0" y="0"/>
                </a:moveTo>
                <a:lnTo>
                  <a:pt x="5124471" y="0"/>
                </a:lnTo>
                <a:lnTo>
                  <a:pt x="5124471" y="4391025"/>
                </a:lnTo>
                <a:lnTo>
                  <a:pt x="0" y="4391025"/>
                </a:lnTo>
                <a:lnTo>
                  <a:pt x="0" y="0"/>
                </a:lnTo>
                <a:close/>
              </a:path>
            </a:pathLst>
          </a:custGeom>
          <a:blipFill>
            <a:blip r:embed="rId5"/>
            <a:stretch>
              <a:fillRect/>
            </a:stretch>
          </a:blipFill>
        </p:spPr>
        <p:txBody>
          <a:bodyPr/>
          <a:lstStyle/>
          <a:p>
            <a:endParaRPr lang="en-US"/>
          </a:p>
        </p:txBody>
      </p:sp>
      <p:sp>
        <p:nvSpPr>
          <p:cNvPr id="5" name="Freeform 5"/>
          <p:cNvSpPr/>
          <p:nvPr/>
        </p:nvSpPr>
        <p:spPr>
          <a:xfrm>
            <a:off x="14088504" y="2249793"/>
            <a:ext cx="3589789" cy="5023026"/>
          </a:xfrm>
          <a:custGeom>
            <a:avLst/>
            <a:gdLst/>
            <a:ahLst/>
            <a:cxnLst/>
            <a:rect l="l" t="t" r="r" b="b"/>
            <a:pathLst>
              <a:path w="3589789" h="5023026">
                <a:moveTo>
                  <a:pt x="0" y="0"/>
                </a:moveTo>
                <a:lnTo>
                  <a:pt x="3589789" y="0"/>
                </a:lnTo>
                <a:lnTo>
                  <a:pt x="3589789" y="5023025"/>
                </a:lnTo>
                <a:lnTo>
                  <a:pt x="0" y="5023025"/>
                </a:lnTo>
                <a:lnTo>
                  <a:pt x="0" y="0"/>
                </a:lnTo>
                <a:close/>
              </a:path>
            </a:pathLst>
          </a:custGeom>
          <a:blipFill>
            <a:blip r:embed="rId6"/>
            <a:stretch>
              <a:fillRect/>
            </a:stretch>
          </a:blipFill>
        </p:spPr>
        <p:txBody>
          <a:bodyPr/>
          <a:lstStyle/>
          <a:p>
            <a:endParaRPr lang="en-US"/>
          </a:p>
        </p:txBody>
      </p:sp>
      <p:sp>
        <p:nvSpPr>
          <p:cNvPr id="6" name="TextBox 6"/>
          <p:cNvSpPr txBox="1"/>
          <p:nvPr/>
        </p:nvSpPr>
        <p:spPr>
          <a:xfrm>
            <a:off x="1348740" y="679634"/>
            <a:ext cx="15590520" cy="758571"/>
          </a:xfrm>
          <a:prstGeom prst="rect">
            <a:avLst/>
          </a:prstGeom>
        </p:spPr>
        <p:txBody>
          <a:bodyPr lIns="0" tIns="0" rIns="0" bIns="0" rtlCol="0" anchor="t">
            <a:spAutoFit/>
          </a:bodyPr>
          <a:lstStyle/>
          <a:p>
            <a:pPr algn="l">
              <a:lnSpc>
                <a:spcPts val="5832"/>
              </a:lnSpc>
            </a:pPr>
            <a:r>
              <a:rPr lang="en-US" sz="5400">
                <a:solidFill>
                  <a:srgbClr val="FFFFFF"/>
                </a:solidFill>
                <a:latin typeface="Open Sans Bold"/>
              </a:rPr>
              <a:t>Keep Content Interesting</a:t>
            </a:r>
          </a:p>
        </p:txBody>
      </p:sp>
      <p:sp>
        <p:nvSpPr>
          <p:cNvPr id="7" name="TextBox 7"/>
          <p:cNvSpPr txBox="1"/>
          <p:nvPr/>
        </p:nvSpPr>
        <p:spPr>
          <a:xfrm>
            <a:off x="1028700" y="2383421"/>
            <a:ext cx="8301545" cy="6572662"/>
          </a:xfrm>
          <a:prstGeom prst="rect">
            <a:avLst/>
          </a:prstGeom>
        </p:spPr>
        <p:txBody>
          <a:bodyPr lIns="0" tIns="0" rIns="0" bIns="0" rtlCol="0" anchor="t">
            <a:spAutoFit/>
          </a:bodyPr>
          <a:lstStyle/>
          <a:p>
            <a:pPr marL="546150" lvl="1" indent="-273075" algn="l">
              <a:lnSpc>
                <a:spcPts val="5281"/>
              </a:lnSpc>
              <a:buFont typeface="Arial"/>
              <a:buChar char="•"/>
            </a:pPr>
            <a:r>
              <a:rPr lang="en-US" sz="3017">
                <a:solidFill>
                  <a:srgbClr val="000000"/>
                </a:solidFill>
                <a:latin typeface="Open Sans"/>
              </a:rPr>
              <a:t>Facebook is a visual media</a:t>
            </a:r>
          </a:p>
          <a:p>
            <a:pPr marL="1121044" lvl="2" indent="-373681" algn="l">
              <a:lnSpc>
                <a:spcPts val="5281"/>
              </a:lnSpc>
              <a:buFont typeface="Arial"/>
              <a:buChar char="⚬"/>
            </a:pPr>
            <a:r>
              <a:rPr lang="en-US" sz="3017">
                <a:solidFill>
                  <a:srgbClr val="000000"/>
                </a:solidFill>
                <a:latin typeface="Open Sans"/>
              </a:rPr>
              <a:t>Eye-catching images</a:t>
            </a:r>
          </a:p>
          <a:p>
            <a:pPr marL="1121044" lvl="2" indent="-373681" algn="l">
              <a:lnSpc>
                <a:spcPts val="5281"/>
              </a:lnSpc>
              <a:buFont typeface="Arial"/>
              <a:buChar char="⚬"/>
            </a:pPr>
            <a:r>
              <a:rPr lang="en-US" sz="3017">
                <a:solidFill>
                  <a:srgbClr val="000000"/>
                </a:solidFill>
                <a:latin typeface="Open Sans"/>
              </a:rPr>
              <a:t>Include movement with a video or gif</a:t>
            </a:r>
          </a:p>
          <a:p>
            <a:pPr marL="546150" lvl="1" indent="-273075" algn="l">
              <a:lnSpc>
                <a:spcPts val="5281"/>
              </a:lnSpc>
              <a:buFont typeface="Arial"/>
              <a:buChar char="•"/>
            </a:pPr>
            <a:r>
              <a:rPr lang="en-US" sz="3017">
                <a:solidFill>
                  <a:srgbClr val="000000"/>
                </a:solidFill>
                <a:latin typeface="Open Sans"/>
              </a:rPr>
              <a:t>Achievements/Awards</a:t>
            </a:r>
          </a:p>
          <a:p>
            <a:pPr marL="546150" lvl="1" indent="-273075" algn="l">
              <a:lnSpc>
                <a:spcPts val="5281"/>
              </a:lnSpc>
              <a:buFont typeface="Arial"/>
              <a:buChar char="•"/>
            </a:pPr>
            <a:r>
              <a:rPr lang="en-US" sz="3017">
                <a:solidFill>
                  <a:srgbClr val="000000"/>
                </a:solidFill>
                <a:latin typeface="Open Sans"/>
              </a:rPr>
              <a:t>Announcements</a:t>
            </a:r>
          </a:p>
          <a:p>
            <a:pPr marL="546150" lvl="1" indent="-273075" algn="l">
              <a:lnSpc>
                <a:spcPts val="5281"/>
              </a:lnSpc>
              <a:buFont typeface="Arial"/>
              <a:buChar char="•"/>
            </a:pPr>
            <a:r>
              <a:rPr lang="en-US" sz="3017">
                <a:solidFill>
                  <a:srgbClr val="000000"/>
                </a:solidFill>
                <a:latin typeface="Open Sans"/>
              </a:rPr>
              <a:t>Behind-the-Scenes</a:t>
            </a:r>
          </a:p>
          <a:p>
            <a:pPr marL="546150" lvl="1" indent="-273075" algn="l">
              <a:lnSpc>
                <a:spcPts val="5281"/>
              </a:lnSpc>
              <a:buFont typeface="Arial"/>
              <a:buChar char="•"/>
            </a:pPr>
            <a:r>
              <a:rPr lang="en-US" sz="3017">
                <a:solidFill>
                  <a:srgbClr val="000000"/>
                </a:solidFill>
                <a:latin typeface="Open Sans"/>
              </a:rPr>
              <a:t>Communicate value</a:t>
            </a:r>
          </a:p>
          <a:p>
            <a:pPr marL="1121044" lvl="2" indent="-373681" algn="l">
              <a:lnSpc>
                <a:spcPts val="5281"/>
              </a:lnSpc>
              <a:buFont typeface="Arial"/>
              <a:buChar char="⚬"/>
            </a:pPr>
            <a:r>
              <a:rPr lang="en-US" sz="3017">
                <a:solidFill>
                  <a:srgbClr val="000000"/>
                </a:solidFill>
                <a:latin typeface="Open Sans"/>
              </a:rPr>
              <a:t>Contests and giveaways</a:t>
            </a:r>
          </a:p>
          <a:p>
            <a:pPr marL="1121044" lvl="2" indent="-373681" algn="l">
              <a:lnSpc>
                <a:spcPts val="5281"/>
              </a:lnSpc>
              <a:buFont typeface="Arial"/>
              <a:buChar char="⚬"/>
            </a:pPr>
            <a:r>
              <a:rPr lang="en-US" sz="3017">
                <a:solidFill>
                  <a:srgbClr val="000000"/>
                </a:solidFill>
                <a:latin typeface="Open Sans"/>
              </a:rPr>
              <a:t>Discounts, promotions and sales</a:t>
            </a:r>
          </a:p>
          <a:p>
            <a:pPr marL="1121044" lvl="2" indent="-373681" algn="l">
              <a:lnSpc>
                <a:spcPts val="5281"/>
              </a:lnSpc>
              <a:buFont typeface="Arial"/>
              <a:buChar char="⚬"/>
            </a:pPr>
            <a:r>
              <a:rPr lang="en-US" sz="3017">
                <a:solidFill>
                  <a:srgbClr val="000000"/>
                </a:solidFill>
                <a:latin typeface="Open Sans"/>
              </a:rPr>
              <a:t>Educational content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4"/>
            <a:stretch>
              <a:fillRect/>
            </a:stretch>
          </a:blipFill>
        </p:spPr>
        <p:txBody>
          <a:bodyPr/>
          <a:lstStyle/>
          <a:p>
            <a:endParaRPr lang="en-US"/>
          </a:p>
        </p:txBody>
      </p:sp>
      <p:sp>
        <p:nvSpPr>
          <p:cNvPr id="4" name="TextBox 4"/>
          <p:cNvSpPr txBox="1"/>
          <p:nvPr/>
        </p:nvSpPr>
        <p:spPr>
          <a:xfrm>
            <a:off x="5356271" y="4400550"/>
            <a:ext cx="7575459" cy="1200150"/>
          </a:xfrm>
          <a:prstGeom prst="rect">
            <a:avLst/>
          </a:prstGeom>
        </p:spPr>
        <p:txBody>
          <a:bodyPr lIns="0" tIns="0" rIns="0" bIns="0" rtlCol="0" anchor="t">
            <a:spAutoFit/>
          </a:bodyPr>
          <a:lstStyle/>
          <a:p>
            <a:pPr algn="l">
              <a:lnSpc>
                <a:spcPts val="10200"/>
              </a:lnSpc>
            </a:pPr>
            <a:r>
              <a:rPr lang="en-US" sz="6000">
                <a:solidFill>
                  <a:srgbClr val="FFFFFF"/>
                </a:solidFill>
                <a:latin typeface="Open Sans Bold"/>
              </a:rPr>
              <a:t>Social Media Basics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20" y="0"/>
            <a:ext cx="18271760" cy="10287000"/>
          </a:xfrm>
          <a:custGeom>
            <a:avLst/>
            <a:gdLst/>
            <a:ahLst/>
            <a:cxnLst/>
            <a:rect l="l" t="t" r="r" b="b"/>
            <a:pathLst>
              <a:path w="18271760" h="10287000">
                <a:moveTo>
                  <a:pt x="0" y="0"/>
                </a:moveTo>
                <a:lnTo>
                  <a:pt x="18271760" y="0"/>
                </a:lnTo>
                <a:lnTo>
                  <a:pt x="18271760"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16346080" y="8377640"/>
            <a:ext cx="1671445" cy="1156885"/>
          </a:xfrm>
          <a:custGeom>
            <a:avLst/>
            <a:gdLst/>
            <a:ahLst/>
            <a:cxnLst/>
            <a:rect l="l" t="t" r="r" b="b"/>
            <a:pathLst>
              <a:path w="1671445" h="1156885">
                <a:moveTo>
                  <a:pt x="0" y="0"/>
                </a:moveTo>
                <a:lnTo>
                  <a:pt x="1671446" y="0"/>
                </a:lnTo>
                <a:lnTo>
                  <a:pt x="1671446" y="1156885"/>
                </a:lnTo>
                <a:lnTo>
                  <a:pt x="0" y="1156885"/>
                </a:lnTo>
                <a:lnTo>
                  <a:pt x="0" y="0"/>
                </a:lnTo>
                <a:close/>
              </a:path>
            </a:pathLst>
          </a:custGeom>
          <a:blipFill>
            <a:blip r:embed="rId4"/>
            <a:stretch>
              <a:fillRect l="-133" r="-133"/>
            </a:stretch>
          </a:blipFill>
        </p:spPr>
        <p:txBody>
          <a:bodyPr/>
          <a:lstStyle/>
          <a:p>
            <a:endParaRPr lang="en-US"/>
          </a:p>
        </p:txBody>
      </p:sp>
      <p:sp>
        <p:nvSpPr>
          <p:cNvPr id="4" name="TextBox 4"/>
          <p:cNvSpPr txBox="1"/>
          <p:nvPr/>
        </p:nvSpPr>
        <p:spPr>
          <a:xfrm>
            <a:off x="1126300" y="2250339"/>
            <a:ext cx="11464655" cy="7145347"/>
          </a:xfrm>
          <a:prstGeom prst="rect">
            <a:avLst/>
          </a:prstGeom>
        </p:spPr>
        <p:txBody>
          <a:bodyPr lIns="0" tIns="0" rIns="0" bIns="0" rtlCol="0" anchor="t">
            <a:spAutoFit/>
          </a:bodyPr>
          <a:lstStyle/>
          <a:p>
            <a:pPr marL="515736" lvl="1" indent="-257868" algn="l">
              <a:lnSpc>
                <a:spcPts val="4360"/>
              </a:lnSpc>
              <a:buFont typeface="Arial"/>
              <a:buChar char="•"/>
            </a:pPr>
            <a:r>
              <a:rPr lang="en-US" sz="2849">
                <a:solidFill>
                  <a:srgbClr val="000000"/>
                </a:solidFill>
                <a:latin typeface="Open Sans"/>
              </a:rPr>
              <a:t>Events</a:t>
            </a:r>
          </a:p>
          <a:p>
            <a:pPr marL="515736" lvl="1" indent="-257868" algn="l">
              <a:lnSpc>
                <a:spcPts val="4360"/>
              </a:lnSpc>
              <a:buFont typeface="Arial"/>
              <a:buChar char="•"/>
            </a:pPr>
            <a:r>
              <a:rPr lang="en-US" sz="2849">
                <a:solidFill>
                  <a:srgbClr val="000000"/>
                </a:solidFill>
                <a:latin typeface="Open Sans"/>
              </a:rPr>
              <a:t>Facts/Statistics</a:t>
            </a:r>
          </a:p>
          <a:p>
            <a:pPr marL="515736" lvl="1" indent="-257868" algn="l">
              <a:lnSpc>
                <a:spcPts val="4360"/>
              </a:lnSpc>
              <a:buFont typeface="Arial"/>
              <a:buChar char="•"/>
            </a:pPr>
            <a:r>
              <a:rPr lang="en-US" sz="2849">
                <a:solidFill>
                  <a:srgbClr val="000000"/>
                </a:solidFill>
                <a:latin typeface="Open Sans"/>
              </a:rPr>
              <a:t>Fill-in-the-Blanks</a:t>
            </a:r>
          </a:p>
          <a:p>
            <a:pPr marL="515736" lvl="1" indent="-257868" algn="l">
              <a:lnSpc>
                <a:spcPts val="4360"/>
              </a:lnSpc>
              <a:buFont typeface="Arial"/>
              <a:buChar char="•"/>
            </a:pPr>
            <a:r>
              <a:rPr lang="en-US" sz="2849">
                <a:solidFill>
                  <a:srgbClr val="000000"/>
                </a:solidFill>
                <a:latin typeface="Open Sans"/>
              </a:rPr>
              <a:t>Industry-Related Holidays/Observations </a:t>
            </a:r>
          </a:p>
          <a:p>
            <a:pPr marL="515736" lvl="1" indent="-257868" algn="l">
              <a:lnSpc>
                <a:spcPts val="4360"/>
              </a:lnSpc>
              <a:buFont typeface="Arial"/>
              <a:buChar char="•"/>
            </a:pPr>
            <a:r>
              <a:rPr lang="en-US" sz="2849">
                <a:solidFill>
                  <a:srgbClr val="000000"/>
                </a:solidFill>
                <a:latin typeface="Open Sans"/>
              </a:rPr>
              <a:t>Industry News and Tips</a:t>
            </a:r>
          </a:p>
          <a:p>
            <a:pPr marL="515736" lvl="1" indent="-257868" algn="l">
              <a:lnSpc>
                <a:spcPts val="4360"/>
              </a:lnSpc>
              <a:buFont typeface="Arial"/>
              <a:buChar char="•"/>
            </a:pPr>
            <a:r>
              <a:rPr lang="en-US" sz="2849">
                <a:solidFill>
                  <a:srgbClr val="000000"/>
                </a:solidFill>
                <a:latin typeface="Open Sans"/>
              </a:rPr>
              <a:t>Inspirational Quotes</a:t>
            </a:r>
          </a:p>
          <a:p>
            <a:pPr marL="515736" lvl="1" indent="-257868" algn="l">
              <a:lnSpc>
                <a:spcPts val="4360"/>
              </a:lnSpc>
              <a:buFont typeface="Arial"/>
              <a:buChar char="•"/>
            </a:pPr>
            <a:r>
              <a:rPr lang="en-US" sz="2849">
                <a:solidFill>
                  <a:srgbClr val="000000"/>
                </a:solidFill>
                <a:latin typeface="Open Sans"/>
              </a:rPr>
              <a:t>Member/Volunteer Spotlights</a:t>
            </a:r>
          </a:p>
          <a:p>
            <a:pPr marL="515736" lvl="1" indent="-257868" algn="l">
              <a:lnSpc>
                <a:spcPts val="4360"/>
              </a:lnSpc>
              <a:buFont typeface="Arial"/>
              <a:buChar char="•"/>
            </a:pPr>
            <a:r>
              <a:rPr lang="en-US" sz="2849">
                <a:solidFill>
                  <a:srgbClr val="000000"/>
                </a:solidFill>
                <a:latin typeface="Open Sans"/>
              </a:rPr>
              <a:t>Polls</a:t>
            </a:r>
          </a:p>
          <a:p>
            <a:pPr marL="515736" lvl="1" indent="-257868" algn="l">
              <a:lnSpc>
                <a:spcPts val="4360"/>
              </a:lnSpc>
              <a:buFont typeface="Arial"/>
              <a:buChar char="•"/>
            </a:pPr>
            <a:r>
              <a:rPr lang="en-US" sz="2849">
                <a:solidFill>
                  <a:srgbClr val="000000"/>
                </a:solidFill>
                <a:latin typeface="Open Sans"/>
              </a:rPr>
              <a:t>Questions</a:t>
            </a:r>
          </a:p>
          <a:p>
            <a:pPr marL="515736" lvl="1" indent="-257868" algn="l">
              <a:lnSpc>
                <a:spcPts val="4360"/>
              </a:lnSpc>
              <a:buFont typeface="Arial"/>
              <a:buChar char="•"/>
            </a:pPr>
            <a:r>
              <a:rPr lang="en-US" sz="2849">
                <a:solidFill>
                  <a:srgbClr val="000000"/>
                </a:solidFill>
                <a:latin typeface="Open Sans"/>
              </a:rPr>
              <a:t>Research/Technical Articles</a:t>
            </a:r>
          </a:p>
          <a:p>
            <a:pPr marL="515736" lvl="1" indent="-257868" algn="l">
              <a:lnSpc>
                <a:spcPts val="4360"/>
              </a:lnSpc>
              <a:buFont typeface="Arial"/>
              <a:buChar char="•"/>
            </a:pPr>
            <a:r>
              <a:rPr lang="en-US" sz="2849">
                <a:solidFill>
                  <a:srgbClr val="000000"/>
                </a:solidFill>
                <a:latin typeface="Open Sans"/>
              </a:rPr>
              <a:t>Stories</a:t>
            </a:r>
          </a:p>
          <a:p>
            <a:pPr marL="515736" lvl="1" indent="-257868" algn="l">
              <a:lnSpc>
                <a:spcPts val="4360"/>
              </a:lnSpc>
              <a:buFont typeface="Arial"/>
              <a:buChar char="•"/>
            </a:pPr>
            <a:r>
              <a:rPr lang="en-US" sz="2849">
                <a:solidFill>
                  <a:srgbClr val="000000"/>
                </a:solidFill>
                <a:latin typeface="Open Sans"/>
              </a:rPr>
              <a:t>Surveys</a:t>
            </a:r>
          </a:p>
          <a:p>
            <a:pPr marL="515736" lvl="1" indent="-257868" algn="l">
              <a:lnSpc>
                <a:spcPts val="4360"/>
              </a:lnSpc>
              <a:buFont typeface="Arial"/>
              <a:buChar char="•"/>
            </a:pPr>
            <a:r>
              <a:rPr lang="en-US" sz="2849">
                <a:solidFill>
                  <a:srgbClr val="000000"/>
                </a:solidFill>
                <a:latin typeface="Open Sans"/>
              </a:rPr>
              <a:t>Testimonials</a:t>
            </a:r>
          </a:p>
        </p:txBody>
      </p:sp>
      <p:sp>
        <p:nvSpPr>
          <p:cNvPr id="5" name="Freeform 5"/>
          <p:cNvSpPr/>
          <p:nvPr/>
        </p:nvSpPr>
        <p:spPr>
          <a:xfrm>
            <a:off x="12590955" y="2099433"/>
            <a:ext cx="5426571" cy="4703028"/>
          </a:xfrm>
          <a:custGeom>
            <a:avLst/>
            <a:gdLst/>
            <a:ahLst/>
            <a:cxnLst/>
            <a:rect l="l" t="t" r="r" b="b"/>
            <a:pathLst>
              <a:path w="5426571" h="4703028">
                <a:moveTo>
                  <a:pt x="0" y="0"/>
                </a:moveTo>
                <a:lnTo>
                  <a:pt x="5426571" y="0"/>
                </a:lnTo>
                <a:lnTo>
                  <a:pt x="5426571" y="4703028"/>
                </a:lnTo>
                <a:lnTo>
                  <a:pt x="0" y="4703028"/>
                </a:lnTo>
                <a:lnTo>
                  <a:pt x="0" y="0"/>
                </a:lnTo>
                <a:close/>
              </a:path>
            </a:pathLst>
          </a:custGeom>
          <a:blipFill>
            <a:blip r:embed="rId5"/>
            <a:stretch>
              <a:fillRect/>
            </a:stretch>
          </a:blipFill>
        </p:spPr>
        <p:txBody>
          <a:bodyPr/>
          <a:lstStyle/>
          <a:p>
            <a:endParaRPr lang="en-US"/>
          </a:p>
        </p:txBody>
      </p:sp>
      <p:sp>
        <p:nvSpPr>
          <p:cNvPr id="6" name="Freeform 6"/>
          <p:cNvSpPr/>
          <p:nvPr/>
        </p:nvSpPr>
        <p:spPr>
          <a:xfrm>
            <a:off x="7166533" y="5143500"/>
            <a:ext cx="5028985" cy="4252186"/>
          </a:xfrm>
          <a:custGeom>
            <a:avLst/>
            <a:gdLst/>
            <a:ahLst/>
            <a:cxnLst/>
            <a:rect l="l" t="t" r="r" b="b"/>
            <a:pathLst>
              <a:path w="5028985" h="4252186">
                <a:moveTo>
                  <a:pt x="0" y="0"/>
                </a:moveTo>
                <a:lnTo>
                  <a:pt x="5028985" y="0"/>
                </a:lnTo>
                <a:lnTo>
                  <a:pt x="5028985" y="4252186"/>
                </a:lnTo>
                <a:lnTo>
                  <a:pt x="0" y="4252186"/>
                </a:lnTo>
                <a:lnTo>
                  <a:pt x="0" y="0"/>
                </a:lnTo>
                <a:close/>
              </a:path>
            </a:pathLst>
          </a:custGeom>
          <a:blipFill>
            <a:blip r:embed="rId6"/>
            <a:stretch>
              <a:fillRect t="-1404"/>
            </a:stretch>
          </a:blipFill>
        </p:spPr>
        <p:txBody>
          <a:bodyPr/>
          <a:lstStyle/>
          <a:p>
            <a:endParaRPr lang="en-US"/>
          </a:p>
        </p:txBody>
      </p:sp>
      <p:sp>
        <p:nvSpPr>
          <p:cNvPr id="7" name="TextBox 7"/>
          <p:cNvSpPr txBox="1"/>
          <p:nvPr/>
        </p:nvSpPr>
        <p:spPr>
          <a:xfrm>
            <a:off x="1348740" y="679634"/>
            <a:ext cx="15590520" cy="758571"/>
          </a:xfrm>
          <a:prstGeom prst="rect">
            <a:avLst/>
          </a:prstGeom>
        </p:spPr>
        <p:txBody>
          <a:bodyPr lIns="0" tIns="0" rIns="0" bIns="0" rtlCol="0" anchor="t">
            <a:spAutoFit/>
          </a:bodyPr>
          <a:lstStyle/>
          <a:p>
            <a:pPr marL="0" lvl="0" indent="0" algn="l">
              <a:lnSpc>
                <a:spcPts val="5832"/>
              </a:lnSpc>
              <a:spcBef>
                <a:spcPct val="0"/>
              </a:spcBef>
            </a:pPr>
            <a:r>
              <a:rPr lang="en-US" sz="5400" u="none" strike="noStrike">
                <a:solidFill>
                  <a:srgbClr val="FFFFFF"/>
                </a:solidFill>
                <a:latin typeface="Open Sans Bold"/>
              </a:rPr>
              <a:t>Keep Content Interesting</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16346080" y="8377640"/>
            <a:ext cx="1671445" cy="1156885"/>
          </a:xfrm>
          <a:custGeom>
            <a:avLst/>
            <a:gdLst/>
            <a:ahLst/>
            <a:cxnLst/>
            <a:rect l="l" t="t" r="r" b="b"/>
            <a:pathLst>
              <a:path w="1671445" h="1156885">
                <a:moveTo>
                  <a:pt x="0" y="0"/>
                </a:moveTo>
                <a:lnTo>
                  <a:pt x="1671446" y="0"/>
                </a:lnTo>
                <a:lnTo>
                  <a:pt x="1671446" y="1156885"/>
                </a:lnTo>
                <a:lnTo>
                  <a:pt x="0" y="1156885"/>
                </a:lnTo>
                <a:lnTo>
                  <a:pt x="0" y="0"/>
                </a:lnTo>
                <a:close/>
              </a:path>
            </a:pathLst>
          </a:custGeom>
          <a:blipFill>
            <a:blip r:embed="rId4"/>
            <a:stretch>
              <a:fillRect l="-133" r="-133"/>
            </a:stretch>
          </a:blipFill>
        </p:spPr>
        <p:txBody>
          <a:bodyPr/>
          <a:lstStyle/>
          <a:p>
            <a:endParaRPr lang="en-US"/>
          </a:p>
        </p:txBody>
      </p:sp>
      <p:sp>
        <p:nvSpPr>
          <p:cNvPr id="4" name="TextBox 4"/>
          <p:cNvSpPr txBox="1"/>
          <p:nvPr/>
        </p:nvSpPr>
        <p:spPr>
          <a:xfrm>
            <a:off x="1028700" y="2346459"/>
            <a:ext cx="8955405" cy="7080758"/>
          </a:xfrm>
          <a:prstGeom prst="rect">
            <a:avLst/>
          </a:prstGeom>
        </p:spPr>
        <p:txBody>
          <a:bodyPr lIns="0" tIns="0" rIns="0" bIns="0" rtlCol="0" anchor="t">
            <a:spAutoFit/>
          </a:bodyPr>
          <a:lstStyle/>
          <a:p>
            <a:pPr marL="524829" lvl="1" indent="-262415" algn="l">
              <a:lnSpc>
                <a:spcPts val="5626"/>
              </a:lnSpc>
              <a:buFont typeface="Arial"/>
              <a:buChar char="•"/>
            </a:pPr>
            <a:r>
              <a:rPr lang="en-US" sz="2900">
                <a:solidFill>
                  <a:srgbClr val="000000"/>
                </a:solidFill>
                <a:latin typeface="Open Sans"/>
              </a:rPr>
              <a:t>Examples:</a:t>
            </a:r>
          </a:p>
          <a:p>
            <a:pPr marL="1077281" lvl="2" indent="-359094" algn="l">
              <a:lnSpc>
                <a:spcPts val="5626"/>
              </a:lnSpc>
              <a:buFont typeface="Arial"/>
              <a:buChar char="⚬"/>
            </a:pPr>
            <a:r>
              <a:rPr lang="en-US" sz="2900">
                <a:solidFill>
                  <a:srgbClr val="000000"/>
                </a:solidFill>
                <a:latin typeface="Open Sans"/>
              </a:rPr>
              <a:t>Other ASHRAE Chapters</a:t>
            </a:r>
          </a:p>
          <a:p>
            <a:pPr marL="1077281" lvl="2" indent="-359094" algn="l">
              <a:lnSpc>
                <a:spcPts val="5626"/>
              </a:lnSpc>
              <a:buFont typeface="Arial"/>
              <a:buChar char="⚬"/>
            </a:pPr>
            <a:r>
              <a:rPr lang="en-US" sz="2900">
                <a:solidFill>
                  <a:srgbClr val="000000"/>
                </a:solidFill>
                <a:latin typeface="Open Sans"/>
              </a:rPr>
              <a:t>ASHRAE Society Groups</a:t>
            </a:r>
          </a:p>
          <a:p>
            <a:pPr marL="1077281" lvl="2" indent="-359094" algn="l">
              <a:lnSpc>
                <a:spcPts val="5626"/>
              </a:lnSpc>
              <a:buFont typeface="Arial"/>
              <a:buChar char="⚬"/>
            </a:pPr>
            <a:r>
              <a:rPr lang="en-US" sz="2900">
                <a:solidFill>
                  <a:srgbClr val="000000"/>
                </a:solidFill>
                <a:latin typeface="Open Sans"/>
              </a:rPr>
              <a:t>ASPE Chapters</a:t>
            </a:r>
          </a:p>
          <a:p>
            <a:pPr marL="1077281" lvl="2" indent="-359094" algn="l">
              <a:lnSpc>
                <a:spcPts val="5626"/>
              </a:lnSpc>
              <a:buFont typeface="Arial"/>
              <a:buChar char="⚬"/>
            </a:pPr>
            <a:r>
              <a:rPr lang="en-US" sz="2900">
                <a:solidFill>
                  <a:srgbClr val="000000"/>
                </a:solidFill>
                <a:latin typeface="Open Sans"/>
              </a:rPr>
              <a:t>City Councils</a:t>
            </a:r>
          </a:p>
          <a:p>
            <a:pPr marL="1077281" lvl="2" indent="-359094" algn="l">
              <a:lnSpc>
                <a:spcPts val="5626"/>
              </a:lnSpc>
              <a:buFont typeface="Arial"/>
              <a:buChar char="⚬"/>
            </a:pPr>
            <a:r>
              <a:rPr lang="en-US" sz="2900">
                <a:solidFill>
                  <a:srgbClr val="000000"/>
                </a:solidFill>
                <a:latin typeface="Open Sans"/>
              </a:rPr>
              <a:t>Local News</a:t>
            </a:r>
          </a:p>
          <a:p>
            <a:pPr marL="1077281" lvl="2" indent="-359094" algn="l">
              <a:lnSpc>
                <a:spcPts val="5626"/>
              </a:lnSpc>
              <a:buFont typeface="Arial"/>
              <a:buChar char="⚬"/>
            </a:pPr>
            <a:r>
              <a:rPr lang="en-US" sz="2900">
                <a:solidFill>
                  <a:srgbClr val="000000"/>
                </a:solidFill>
                <a:latin typeface="Open Sans"/>
              </a:rPr>
              <a:t>NAWIC Chapters</a:t>
            </a:r>
          </a:p>
          <a:p>
            <a:pPr marL="1077281" lvl="2" indent="-359094" algn="l">
              <a:lnSpc>
                <a:spcPts val="5626"/>
              </a:lnSpc>
              <a:buFont typeface="Arial"/>
              <a:buChar char="⚬"/>
            </a:pPr>
            <a:r>
              <a:rPr lang="en-US" sz="2900">
                <a:solidFill>
                  <a:srgbClr val="000000"/>
                </a:solidFill>
                <a:latin typeface="Open Sans"/>
              </a:rPr>
              <a:t>USGBC Chapters</a:t>
            </a:r>
          </a:p>
          <a:p>
            <a:pPr marL="524829" lvl="1" indent="-262415" algn="l">
              <a:lnSpc>
                <a:spcPts val="5626"/>
              </a:lnSpc>
              <a:buFont typeface="Arial"/>
              <a:buChar char="•"/>
            </a:pPr>
            <a:r>
              <a:rPr lang="en-US" sz="2900">
                <a:solidFill>
                  <a:srgbClr val="000000"/>
                </a:solidFill>
                <a:latin typeface="Open Sans"/>
              </a:rPr>
              <a:t>Share Relevant Information</a:t>
            </a:r>
          </a:p>
          <a:p>
            <a:pPr marL="524829" lvl="1" indent="-262415" algn="l">
              <a:lnSpc>
                <a:spcPts val="5626"/>
              </a:lnSpc>
              <a:buFont typeface="Arial"/>
              <a:buChar char="•"/>
            </a:pPr>
            <a:r>
              <a:rPr lang="en-US" sz="2900">
                <a:solidFill>
                  <a:srgbClr val="000000"/>
                </a:solidFill>
                <a:latin typeface="Open Sans"/>
              </a:rPr>
              <a:t>Contribute to Mutual Growth</a:t>
            </a:r>
          </a:p>
        </p:txBody>
      </p:sp>
      <p:sp>
        <p:nvSpPr>
          <p:cNvPr id="5" name="Freeform 5"/>
          <p:cNvSpPr/>
          <p:nvPr/>
        </p:nvSpPr>
        <p:spPr>
          <a:xfrm>
            <a:off x="13494293" y="2903306"/>
            <a:ext cx="3160694" cy="1059823"/>
          </a:xfrm>
          <a:custGeom>
            <a:avLst/>
            <a:gdLst/>
            <a:ahLst/>
            <a:cxnLst/>
            <a:rect l="l" t="t" r="r" b="b"/>
            <a:pathLst>
              <a:path w="3160694" h="1059823">
                <a:moveTo>
                  <a:pt x="0" y="0"/>
                </a:moveTo>
                <a:lnTo>
                  <a:pt x="3160694" y="0"/>
                </a:lnTo>
                <a:lnTo>
                  <a:pt x="3160694" y="1059824"/>
                </a:lnTo>
                <a:lnTo>
                  <a:pt x="0" y="1059824"/>
                </a:lnTo>
                <a:lnTo>
                  <a:pt x="0" y="0"/>
                </a:lnTo>
                <a:close/>
              </a:path>
            </a:pathLst>
          </a:custGeom>
          <a:blipFill>
            <a:blip r:embed="rId5"/>
            <a:stretch>
              <a:fillRect l="-686" r="-686"/>
            </a:stretch>
          </a:blipFill>
        </p:spPr>
        <p:txBody>
          <a:bodyPr/>
          <a:lstStyle/>
          <a:p>
            <a:endParaRPr lang="en-US"/>
          </a:p>
        </p:txBody>
      </p:sp>
      <p:sp>
        <p:nvSpPr>
          <p:cNvPr id="6" name="Freeform 6"/>
          <p:cNvSpPr/>
          <p:nvPr/>
        </p:nvSpPr>
        <p:spPr>
          <a:xfrm>
            <a:off x="10312763" y="3067562"/>
            <a:ext cx="1956080" cy="1791135"/>
          </a:xfrm>
          <a:custGeom>
            <a:avLst/>
            <a:gdLst/>
            <a:ahLst/>
            <a:cxnLst/>
            <a:rect l="l" t="t" r="r" b="b"/>
            <a:pathLst>
              <a:path w="1956080" h="1791135">
                <a:moveTo>
                  <a:pt x="0" y="0"/>
                </a:moveTo>
                <a:lnTo>
                  <a:pt x="1956080" y="0"/>
                </a:lnTo>
                <a:lnTo>
                  <a:pt x="1956080" y="1791135"/>
                </a:lnTo>
                <a:lnTo>
                  <a:pt x="0" y="1791135"/>
                </a:lnTo>
                <a:lnTo>
                  <a:pt x="0" y="0"/>
                </a:lnTo>
                <a:close/>
              </a:path>
            </a:pathLst>
          </a:custGeom>
          <a:blipFill>
            <a:blip r:embed="rId6"/>
            <a:stretch>
              <a:fillRect l="-42" r="-42"/>
            </a:stretch>
          </a:blipFill>
        </p:spPr>
        <p:txBody>
          <a:bodyPr/>
          <a:lstStyle/>
          <a:p>
            <a:endParaRPr lang="en-US"/>
          </a:p>
        </p:txBody>
      </p:sp>
      <p:sp>
        <p:nvSpPr>
          <p:cNvPr id="7" name="Freeform 7"/>
          <p:cNvSpPr/>
          <p:nvPr/>
        </p:nvSpPr>
        <p:spPr>
          <a:xfrm>
            <a:off x="8618759" y="5253053"/>
            <a:ext cx="1953301" cy="1953301"/>
          </a:xfrm>
          <a:custGeom>
            <a:avLst/>
            <a:gdLst/>
            <a:ahLst/>
            <a:cxnLst/>
            <a:rect l="l" t="t" r="r" b="b"/>
            <a:pathLst>
              <a:path w="1953301" h="1953301">
                <a:moveTo>
                  <a:pt x="0" y="0"/>
                </a:moveTo>
                <a:lnTo>
                  <a:pt x="1953301" y="0"/>
                </a:lnTo>
                <a:lnTo>
                  <a:pt x="1953301" y="1953301"/>
                </a:lnTo>
                <a:lnTo>
                  <a:pt x="0" y="1953301"/>
                </a:lnTo>
                <a:lnTo>
                  <a:pt x="0" y="0"/>
                </a:lnTo>
                <a:close/>
              </a:path>
            </a:pathLst>
          </a:custGeom>
          <a:blipFill>
            <a:blip r:embed="rId7"/>
            <a:stretch>
              <a:fillRect/>
            </a:stretch>
          </a:blipFill>
        </p:spPr>
        <p:txBody>
          <a:bodyPr/>
          <a:lstStyle/>
          <a:p>
            <a:endParaRPr lang="en-US"/>
          </a:p>
        </p:txBody>
      </p:sp>
      <p:sp>
        <p:nvSpPr>
          <p:cNvPr id="8" name="Freeform 8"/>
          <p:cNvSpPr/>
          <p:nvPr/>
        </p:nvSpPr>
        <p:spPr>
          <a:xfrm>
            <a:off x="10827570" y="4072682"/>
            <a:ext cx="4247070" cy="3525068"/>
          </a:xfrm>
          <a:custGeom>
            <a:avLst/>
            <a:gdLst/>
            <a:ahLst/>
            <a:cxnLst/>
            <a:rect l="l" t="t" r="r" b="b"/>
            <a:pathLst>
              <a:path w="4247070" h="3525068">
                <a:moveTo>
                  <a:pt x="0" y="0"/>
                </a:moveTo>
                <a:lnTo>
                  <a:pt x="4247070" y="0"/>
                </a:lnTo>
                <a:lnTo>
                  <a:pt x="4247070" y="3525069"/>
                </a:lnTo>
                <a:lnTo>
                  <a:pt x="0" y="3525069"/>
                </a:lnTo>
                <a:lnTo>
                  <a:pt x="0" y="0"/>
                </a:lnTo>
                <a:close/>
              </a:path>
            </a:pathLst>
          </a:custGeom>
          <a:blipFill>
            <a:blip r:embed="rId8"/>
            <a:stretch>
              <a:fillRect/>
            </a:stretch>
          </a:blipFill>
        </p:spPr>
        <p:txBody>
          <a:bodyPr/>
          <a:lstStyle/>
          <a:p>
            <a:endParaRPr lang="en-US"/>
          </a:p>
        </p:txBody>
      </p:sp>
      <p:sp>
        <p:nvSpPr>
          <p:cNvPr id="9" name="Freeform 9"/>
          <p:cNvSpPr/>
          <p:nvPr/>
        </p:nvSpPr>
        <p:spPr>
          <a:xfrm>
            <a:off x="10827570" y="7346957"/>
            <a:ext cx="2922233" cy="1609126"/>
          </a:xfrm>
          <a:custGeom>
            <a:avLst/>
            <a:gdLst/>
            <a:ahLst/>
            <a:cxnLst/>
            <a:rect l="l" t="t" r="r" b="b"/>
            <a:pathLst>
              <a:path w="2922233" h="1609126">
                <a:moveTo>
                  <a:pt x="0" y="0"/>
                </a:moveTo>
                <a:lnTo>
                  <a:pt x="2922232" y="0"/>
                </a:lnTo>
                <a:lnTo>
                  <a:pt x="2922232" y="1609125"/>
                </a:lnTo>
                <a:lnTo>
                  <a:pt x="0" y="1609125"/>
                </a:lnTo>
                <a:lnTo>
                  <a:pt x="0" y="0"/>
                </a:lnTo>
                <a:close/>
              </a:path>
            </a:pathLst>
          </a:custGeom>
          <a:blipFill>
            <a:blip r:embed="rId9"/>
            <a:stretch>
              <a:fillRect/>
            </a:stretch>
          </a:blipFill>
        </p:spPr>
        <p:txBody>
          <a:bodyPr/>
          <a:lstStyle/>
          <a:p>
            <a:endParaRPr lang="en-US"/>
          </a:p>
        </p:txBody>
      </p:sp>
      <p:sp>
        <p:nvSpPr>
          <p:cNvPr id="10" name="Freeform 10"/>
          <p:cNvSpPr/>
          <p:nvPr/>
        </p:nvSpPr>
        <p:spPr>
          <a:xfrm>
            <a:off x="14168669" y="6794103"/>
            <a:ext cx="1557948" cy="1557948"/>
          </a:xfrm>
          <a:custGeom>
            <a:avLst/>
            <a:gdLst/>
            <a:ahLst/>
            <a:cxnLst/>
            <a:rect l="l" t="t" r="r" b="b"/>
            <a:pathLst>
              <a:path w="1557948" h="1557948">
                <a:moveTo>
                  <a:pt x="0" y="0"/>
                </a:moveTo>
                <a:lnTo>
                  <a:pt x="1557948" y="0"/>
                </a:lnTo>
                <a:lnTo>
                  <a:pt x="1557948" y="1557948"/>
                </a:lnTo>
                <a:lnTo>
                  <a:pt x="0" y="1557948"/>
                </a:lnTo>
                <a:lnTo>
                  <a:pt x="0" y="0"/>
                </a:lnTo>
                <a:close/>
              </a:path>
            </a:pathLst>
          </a:custGeom>
          <a:blipFill>
            <a:blip r:embed="rId10"/>
            <a:stretch>
              <a:fillRect/>
            </a:stretch>
          </a:blipFill>
        </p:spPr>
        <p:txBody>
          <a:bodyPr/>
          <a:lstStyle/>
          <a:p>
            <a:endParaRPr lang="en-US"/>
          </a:p>
        </p:txBody>
      </p:sp>
      <p:sp>
        <p:nvSpPr>
          <p:cNvPr id="11" name="Freeform 11"/>
          <p:cNvSpPr/>
          <p:nvPr/>
        </p:nvSpPr>
        <p:spPr>
          <a:xfrm>
            <a:off x="15184912" y="4448448"/>
            <a:ext cx="2074388" cy="2074388"/>
          </a:xfrm>
          <a:custGeom>
            <a:avLst/>
            <a:gdLst/>
            <a:ahLst/>
            <a:cxnLst/>
            <a:rect l="l" t="t" r="r" b="b"/>
            <a:pathLst>
              <a:path w="2074388" h="2074388">
                <a:moveTo>
                  <a:pt x="0" y="0"/>
                </a:moveTo>
                <a:lnTo>
                  <a:pt x="2074388" y="0"/>
                </a:lnTo>
                <a:lnTo>
                  <a:pt x="2074388" y="2074387"/>
                </a:lnTo>
                <a:lnTo>
                  <a:pt x="0" y="2074387"/>
                </a:lnTo>
                <a:lnTo>
                  <a:pt x="0" y="0"/>
                </a:lnTo>
                <a:close/>
              </a:path>
            </a:pathLst>
          </a:custGeom>
          <a:blipFill>
            <a:blip r:embed="rId11"/>
            <a:stretch>
              <a:fillRect/>
            </a:stretch>
          </a:blipFill>
        </p:spPr>
        <p:txBody>
          <a:bodyPr/>
          <a:lstStyle/>
          <a:p>
            <a:endParaRPr lang="en-US"/>
          </a:p>
        </p:txBody>
      </p:sp>
      <p:sp>
        <p:nvSpPr>
          <p:cNvPr id="12" name="TextBox 12"/>
          <p:cNvSpPr txBox="1"/>
          <p:nvPr/>
        </p:nvSpPr>
        <p:spPr>
          <a:xfrm>
            <a:off x="1183813" y="677989"/>
            <a:ext cx="15997990" cy="758571"/>
          </a:xfrm>
          <a:prstGeom prst="rect">
            <a:avLst/>
          </a:prstGeom>
        </p:spPr>
        <p:txBody>
          <a:bodyPr lIns="0" tIns="0" rIns="0" bIns="0" rtlCol="0" anchor="t">
            <a:spAutoFit/>
          </a:bodyPr>
          <a:lstStyle/>
          <a:p>
            <a:pPr algn="l">
              <a:lnSpc>
                <a:spcPts val="5832"/>
              </a:lnSpc>
            </a:pPr>
            <a:r>
              <a:rPr lang="en-US" sz="5400">
                <a:solidFill>
                  <a:srgbClr val="FFFFFF"/>
                </a:solidFill>
                <a:latin typeface="Open Sans Bold"/>
              </a:rPr>
              <a:t>Network with Other Chapters &amp; Organizations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16346080" y="8377640"/>
            <a:ext cx="1671445" cy="1156885"/>
          </a:xfrm>
          <a:custGeom>
            <a:avLst/>
            <a:gdLst/>
            <a:ahLst/>
            <a:cxnLst/>
            <a:rect l="l" t="t" r="r" b="b"/>
            <a:pathLst>
              <a:path w="1671445" h="1156885">
                <a:moveTo>
                  <a:pt x="0" y="0"/>
                </a:moveTo>
                <a:lnTo>
                  <a:pt x="1671446" y="0"/>
                </a:lnTo>
                <a:lnTo>
                  <a:pt x="1671446" y="1156885"/>
                </a:lnTo>
                <a:lnTo>
                  <a:pt x="0" y="1156885"/>
                </a:lnTo>
                <a:lnTo>
                  <a:pt x="0" y="0"/>
                </a:lnTo>
                <a:close/>
              </a:path>
            </a:pathLst>
          </a:custGeom>
          <a:blipFill>
            <a:blip r:embed="rId4"/>
            <a:stretch>
              <a:fillRect l="-133" r="-133"/>
            </a:stretch>
          </a:blipFill>
        </p:spPr>
        <p:txBody>
          <a:bodyPr/>
          <a:lstStyle/>
          <a:p>
            <a:endParaRPr lang="en-US"/>
          </a:p>
        </p:txBody>
      </p:sp>
      <p:sp>
        <p:nvSpPr>
          <p:cNvPr id="4" name="Freeform 4"/>
          <p:cNvSpPr/>
          <p:nvPr/>
        </p:nvSpPr>
        <p:spPr>
          <a:xfrm>
            <a:off x="10048993" y="2527347"/>
            <a:ext cx="7685337" cy="5129963"/>
          </a:xfrm>
          <a:custGeom>
            <a:avLst/>
            <a:gdLst/>
            <a:ahLst/>
            <a:cxnLst/>
            <a:rect l="l" t="t" r="r" b="b"/>
            <a:pathLst>
              <a:path w="7685337" h="5129963">
                <a:moveTo>
                  <a:pt x="0" y="0"/>
                </a:moveTo>
                <a:lnTo>
                  <a:pt x="7685337" y="0"/>
                </a:lnTo>
                <a:lnTo>
                  <a:pt x="7685337" y="5129962"/>
                </a:lnTo>
                <a:lnTo>
                  <a:pt x="0" y="5129962"/>
                </a:lnTo>
                <a:lnTo>
                  <a:pt x="0" y="0"/>
                </a:lnTo>
                <a:close/>
              </a:path>
            </a:pathLst>
          </a:custGeom>
          <a:blipFill>
            <a:blip r:embed="rId5"/>
            <a:stretch>
              <a:fillRect/>
            </a:stretch>
          </a:blipFill>
        </p:spPr>
        <p:txBody>
          <a:bodyPr/>
          <a:lstStyle/>
          <a:p>
            <a:endParaRPr lang="en-US"/>
          </a:p>
        </p:txBody>
      </p:sp>
      <p:sp>
        <p:nvSpPr>
          <p:cNvPr id="5" name="TextBox 5"/>
          <p:cNvSpPr txBox="1"/>
          <p:nvPr/>
        </p:nvSpPr>
        <p:spPr>
          <a:xfrm>
            <a:off x="1236108" y="2261175"/>
            <a:ext cx="8191100" cy="7273350"/>
          </a:xfrm>
          <a:prstGeom prst="rect">
            <a:avLst/>
          </a:prstGeom>
        </p:spPr>
        <p:txBody>
          <a:bodyPr lIns="0" tIns="0" rIns="0" bIns="0" rtlCol="0" anchor="t">
            <a:spAutoFit/>
          </a:bodyPr>
          <a:lstStyle/>
          <a:p>
            <a:pPr marL="394350" lvl="1" indent="-197175" algn="l">
              <a:lnSpc>
                <a:spcPts val="5293"/>
              </a:lnSpc>
              <a:buFont typeface="Arial"/>
              <a:buChar char="•"/>
            </a:pPr>
            <a:r>
              <a:rPr lang="en-US" sz="2957">
                <a:solidFill>
                  <a:srgbClr val="181717"/>
                </a:solidFill>
                <a:latin typeface="Open Sans"/>
              </a:rPr>
              <a:t>Answer Private Messages with tailored responses.</a:t>
            </a:r>
          </a:p>
          <a:p>
            <a:pPr marL="393974" lvl="1" indent="-196987" algn="l">
              <a:lnSpc>
                <a:spcPts val="5293"/>
              </a:lnSpc>
              <a:buFont typeface="Arial"/>
              <a:buChar char="•"/>
            </a:pPr>
            <a:r>
              <a:rPr lang="en-US" sz="2957">
                <a:solidFill>
                  <a:srgbClr val="181717"/>
                </a:solidFill>
                <a:latin typeface="Open Sans"/>
              </a:rPr>
              <a:t>Acknowledge comments on your posts by responding thoughtfully and expressing appreciation through likes.</a:t>
            </a:r>
          </a:p>
          <a:p>
            <a:pPr marL="393974" lvl="1" indent="-196987" algn="l">
              <a:lnSpc>
                <a:spcPts val="5293"/>
              </a:lnSpc>
              <a:buFont typeface="Arial"/>
              <a:buChar char="•"/>
            </a:pPr>
            <a:r>
              <a:rPr lang="en-US" sz="2957">
                <a:solidFill>
                  <a:srgbClr val="181717"/>
                </a:solidFill>
                <a:latin typeface="Open Sans"/>
              </a:rPr>
              <a:t>Aim to respond to comments and messages within 24 hours, demonstrating a commitment to timely communication.</a:t>
            </a:r>
          </a:p>
          <a:p>
            <a:pPr marL="393974" lvl="1" indent="-196987" algn="l">
              <a:lnSpc>
                <a:spcPts val="5293"/>
              </a:lnSpc>
              <a:buFont typeface="Arial"/>
              <a:buChar char="•"/>
            </a:pPr>
            <a:r>
              <a:rPr lang="en-US" sz="2957">
                <a:solidFill>
                  <a:srgbClr val="181717"/>
                </a:solidFill>
                <a:latin typeface="Open Sans"/>
              </a:rPr>
              <a:t>Actively initiate conversations with your audience through comments, encouraging participation.</a:t>
            </a:r>
          </a:p>
        </p:txBody>
      </p:sp>
      <p:sp>
        <p:nvSpPr>
          <p:cNvPr id="6" name="TextBox 6"/>
          <p:cNvSpPr txBox="1"/>
          <p:nvPr/>
        </p:nvSpPr>
        <p:spPr>
          <a:xfrm>
            <a:off x="1348740" y="679634"/>
            <a:ext cx="15590520" cy="758571"/>
          </a:xfrm>
          <a:prstGeom prst="rect">
            <a:avLst/>
          </a:prstGeom>
        </p:spPr>
        <p:txBody>
          <a:bodyPr lIns="0" tIns="0" rIns="0" bIns="0" rtlCol="0" anchor="t">
            <a:spAutoFit/>
          </a:bodyPr>
          <a:lstStyle/>
          <a:p>
            <a:pPr marL="0" lvl="0" indent="0" algn="l">
              <a:lnSpc>
                <a:spcPts val="5832"/>
              </a:lnSpc>
              <a:spcBef>
                <a:spcPct val="0"/>
              </a:spcBef>
            </a:pPr>
            <a:r>
              <a:rPr lang="en-US" sz="5400" u="none" strike="noStrike">
                <a:solidFill>
                  <a:srgbClr val="FFFFFF"/>
                </a:solidFill>
                <a:latin typeface="Open Sans Bold"/>
              </a:rPr>
              <a:t>Stay Engaged</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16346080" y="8377640"/>
            <a:ext cx="1671445" cy="1156885"/>
          </a:xfrm>
          <a:custGeom>
            <a:avLst/>
            <a:gdLst/>
            <a:ahLst/>
            <a:cxnLst/>
            <a:rect l="l" t="t" r="r" b="b"/>
            <a:pathLst>
              <a:path w="1671445" h="1156885">
                <a:moveTo>
                  <a:pt x="0" y="0"/>
                </a:moveTo>
                <a:lnTo>
                  <a:pt x="1671446" y="0"/>
                </a:lnTo>
                <a:lnTo>
                  <a:pt x="1671446" y="1156885"/>
                </a:lnTo>
                <a:lnTo>
                  <a:pt x="0" y="1156885"/>
                </a:lnTo>
                <a:lnTo>
                  <a:pt x="0" y="0"/>
                </a:lnTo>
                <a:close/>
              </a:path>
            </a:pathLst>
          </a:custGeom>
          <a:blipFill>
            <a:blip r:embed="rId4"/>
            <a:stretch>
              <a:fillRect l="-133" r="-133"/>
            </a:stretch>
          </a:blipFill>
        </p:spPr>
        <p:txBody>
          <a:bodyPr/>
          <a:lstStyle/>
          <a:p>
            <a:endParaRPr lang="en-US"/>
          </a:p>
        </p:txBody>
      </p:sp>
      <p:sp>
        <p:nvSpPr>
          <p:cNvPr id="4" name="TextBox 4"/>
          <p:cNvSpPr txBox="1"/>
          <p:nvPr/>
        </p:nvSpPr>
        <p:spPr>
          <a:xfrm>
            <a:off x="1348740" y="679634"/>
            <a:ext cx="15590520" cy="758571"/>
          </a:xfrm>
          <a:prstGeom prst="rect">
            <a:avLst/>
          </a:prstGeom>
        </p:spPr>
        <p:txBody>
          <a:bodyPr lIns="0" tIns="0" rIns="0" bIns="0" rtlCol="0" anchor="t">
            <a:spAutoFit/>
          </a:bodyPr>
          <a:lstStyle/>
          <a:p>
            <a:pPr marL="0" lvl="0" indent="0" algn="l">
              <a:lnSpc>
                <a:spcPts val="5832"/>
              </a:lnSpc>
              <a:spcBef>
                <a:spcPct val="0"/>
              </a:spcBef>
            </a:pPr>
            <a:r>
              <a:rPr lang="en-US" sz="5400" u="none" strike="noStrike">
                <a:solidFill>
                  <a:srgbClr val="FFFFFF"/>
                </a:solidFill>
                <a:latin typeface="Open Sans Bold"/>
              </a:rPr>
              <a:t>More Advice!</a:t>
            </a:r>
          </a:p>
        </p:txBody>
      </p:sp>
      <p:sp>
        <p:nvSpPr>
          <p:cNvPr id="5" name="TextBox 5"/>
          <p:cNvSpPr txBox="1"/>
          <p:nvPr/>
        </p:nvSpPr>
        <p:spPr>
          <a:xfrm>
            <a:off x="1348740" y="2209349"/>
            <a:ext cx="15590520" cy="7271718"/>
          </a:xfrm>
          <a:prstGeom prst="rect">
            <a:avLst/>
          </a:prstGeom>
        </p:spPr>
        <p:txBody>
          <a:bodyPr lIns="0" tIns="0" rIns="0" bIns="0" rtlCol="0" anchor="t">
            <a:spAutoFit/>
          </a:bodyPr>
          <a:lstStyle/>
          <a:p>
            <a:pPr marL="420135" lvl="1" indent="-210068" algn="l">
              <a:lnSpc>
                <a:spcPts val="5787"/>
              </a:lnSpc>
              <a:buFont typeface="Arial"/>
              <a:buChar char="•"/>
            </a:pPr>
            <a:r>
              <a:rPr lang="en-US" sz="3162">
                <a:solidFill>
                  <a:srgbClr val="181717"/>
                </a:solidFill>
                <a:latin typeface="Open Sans"/>
              </a:rPr>
              <a:t>Include a Call to Action and link in your posts</a:t>
            </a:r>
          </a:p>
          <a:p>
            <a:pPr marL="420135" lvl="1" indent="-210068" algn="l">
              <a:lnSpc>
                <a:spcPts val="5787"/>
              </a:lnSpc>
              <a:buFont typeface="Arial"/>
              <a:buChar char="•"/>
            </a:pPr>
            <a:r>
              <a:rPr lang="en-US" sz="3162">
                <a:solidFill>
                  <a:srgbClr val="181717"/>
                </a:solidFill>
                <a:latin typeface="Open Sans"/>
              </a:rPr>
              <a:t>Be personable, not just promotional</a:t>
            </a:r>
          </a:p>
          <a:p>
            <a:pPr marL="420135" lvl="1" indent="-210068" algn="l">
              <a:lnSpc>
                <a:spcPts val="5787"/>
              </a:lnSpc>
              <a:buFont typeface="Arial"/>
              <a:buChar char="•"/>
            </a:pPr>
            <a:r>
              <a:rPr lang="en-US" sz="3162">
                <a:solidFill>
                  <a:srgbClr val="181717"/>
                </a:solidFill>
                <a:latin typeface="Open Sans"/>
              </a:rPr>
              <a:t>Include relevant #Hashtags </a:t>
            </a:r>
          </a:p>
          <a:p>
            <a:pPr marL="420135" lvl="1" indent="-210068" algn="l">
              <a:lnSpc>
                <a:spcPts val="5787"/>
              </a:lnSpc>
              <a:buFont typeface="Arial"/>
              <a:buChar char="•"/>
            </a:pPr>
            <a:r>
              <a:rPr lang="en-US" sz="3162">
                <a:solidFill>
                  <a:srgbClr val="181717"/>
                </a:solidFill>
                <a:latin typeface="Open Sans"/>
              </a:rPr>
              <a:t>Include chapter history stories and pictures</a:t>
            </a:r>
          </a:p>
          <a:p>
            <a:pPr marL="420135" lvl="1" indent="-210068" algn="l">
              <a:lnSpc>
                <a:spcPts val="5787"/>
              </a:lnSpc>
              <a:buFont typeface="Arial"/>
              <a:buChar char="•"/>
            </a:pPr>
            <a:r>
              <a:rPr lang="en-US" sz="3162">
                <a:solidFill>
                  <a:srgbClr val="181717"/>
                </a:solidFill>
                <a:latin typeface="Open Sans"/>
              </a:rPr>
              <a:t>Share relevant content from other sources</a:t>
            </a:r>
          </a:p>
          <a:p>
            <a:pPr marL="420135" lvl="1" indent="-210068" algn="l">
              <a:lnSpc>
                <a:spcPts val="5787"/>
              </a:lnSpc>
              <a:buFont typeface="Arial"/>
              <a:buChar char="•"/>
            </a:pPr>
            <a:r>
              <a:rPr lang="en-US" sz="3162">
                <a:solidFill>
                  <a:srgbClr val="181717"/>
                </a:solidFill>
                <a:latin typeface="Open Sans"/>
              </a:rPr>
              <a:t>Pin your best-performing post or one you wish to highlight at the top of the page</a:t>
            </a:r>
          </a:p>
          <a:p>
            <a:pPr marL="420135" lvl="1" indent="-210068" algn="l">
              <a:lnSpc>
                <a:spcPts val="5787"/>
              </a:lnSpc>
              <a:buFont typeface="Arial"/>
              <a:buChar char="•"/>
            </a:pPr>
            <a:r>
              <a:rPr lang="en-US" sz="3162">
                <a:solidFill>
                  <a:srgbClr val="181717"/>
                </a:solidFill>
                <a:latin typeface="Open Sans"/>
              </a:rPr>
              <a:t>Create and promote Events, invite people, and share specific information </a:t>
            </a:r>
          </a:p>
          <a:p>
            <a:pPr marL="420135" lvl="1" indent="-210068" algn="l">
              <a:lnSpc>
                <a:spcPts val="5787"/>
              </a:lnSpc>
              <a:buFont typeface="Arial"/>
              <a:buChar char="•"/>
            </a:pPr>
            <a:r>
              <a:rPr lang="en-US" sz="3162">
                <a:solidFill>
                  <a:srgbClr val="181717"/>
                </a:solidFill>
                <a:latin typeface="Open Sans"/>
              </a:rPr>
              <a:t>Link other social media sites for your organization to your Facebook page</a:t>
            </a:r>
          </a:p>
          <a:p>
            <a:pPr marL="420135" lvl="1" indent="-210068" algn="l">
              <a:lnSpc>
                <a:spcPts val="5787"/>
              </a:lnSpc>
              <a:buFont typeface="Arial"/>
              <a:buChar char="•"/>
            </a:pPr>
            <a:r>
              <a:rPr lang="en-US" sz="3162">
                <a:solidFill>
                  <a:srgbClr val="181717"/>
                </a:solidFill>
                <a:latin typeface="Open Sans"/>
              </a:rPr>
              <a:t>Leverage Facebook ads and boosted posts</a:t>
            </a:r>
          </a:p>
          <a:p>
            <a:pPr marL="420114" lvl="1" indent="-210057" algn="l">
              <a:lnSpc>
                <a:spcPts val="5787"/>
              </a:lnSpc>
              <a:buFont typeface="Arial"/>
              <a:buChar char="•"/>
            </a:pPr>
            <a:r>
              <a:rPr lang="en-US" sz="3162">
                <a:solidFill>
                  <a:srgbClr val="181717"/>
                </a:solidFill>
                <a:latin typeface="Open Sans"/>
              </a:rPr>
              <a:t>Continue to learn and stay current about social media topics and networks</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16346080" y="8377640"/>
            <a:ext cx="1671445" cy="1156885"/>
          </a:xfrm>
          <a:custGeom>
            <a:avLst/>
            <a:gdLst/>
            <a:ahLst/>
            <a:cxnLst/>
            <a:rect l="l" t="t" r="r" b="b"/>
            <a:pathLst>
              <a:path w="1671445" h="1156885">
                <a:moveTo>
                  <a:pt x="0" y="0"/>
                </a:moveTo>
                <a:lnTo>
                  <a:pt x="1671446" y="0"/>
                </a:lnTo>
                <a:lnTo>
                  <a:pt x="1671446" y="1156885"/>
                </a:lnTo>
                <a:lnTo>
                  <a:pt x="0" y="1156885"/>
                </a:lnTo>
                <a:lnTo>
                  <a:pt x="0" y="0"/>
                </a:lnTo>
                <a:close/>
              </a:path>
            </a:pathLst>
          </a:custGeom>
          <a:blipFill>
            <a:blip r:embed="rId4"/>
            <a:stretch>
              <a:fillRect l="-133" r="-133"/>
            </a:stretch>
          </a:blipFill>
        </p:spPr>
        <p:txBody>
          <a:bodyPr/>
          <a:lstStyle/>
          <a:p>
            <a:endParaRPr lang="en-US"/>
          </a:p>
        </p:txBody>
      </p:sp>
      <p:sp>
        <p:nvSpPr>
          <p:cNvPr id="4" name="TextBox 4"/>
          <p:cNvSpPr txBox="1"/>
          <p:nvPr/>
        </p:nvSpPr>
        <p:spPr>
          <a:xfrm>
            <a:off x="1348740" y="2870358"/>
            <a:ext cx="15590520" cy="1950339"/>
          </a:xfrm>
          <a:prstGeom prst="rect">
            <a:avLst/>
          </a:prstGeom>
        </p:spPr>
        <p:txBody>
          <a:bodyPr lIns="0" tIns="0" rIns="0" bIns="0" rtlCol="0" anchor="t">
            <a:spAutoFit/>
          </a:bodyPr>
          <a:lstStyle/>
          <a:p>
            <a:pPr algn="ctr">
              <a:lnSpc>
                <a:spcPts val="3888"/>
              </a:lnSpc>
            </a:pPr>
            <a:r>
              <a:rPr lang="en-US" sz="3600">
                <a:solidFill>
                  <a:srgbClr val="181717"/>
                </a:solidFill>
                <a:latin typeface="Open Sans"/>
              </a:rPr>
              <a:t>Have this Discussion With Your Social Media Team </a:t>
            </a:r>
          </a:p>
          <a:p>
            <a:pPr algn="ctr">
              <a:lnSpc>
                <a:spcPts val="3888"/>
              </a:lnSpc>
            </a:pPr>
            <a:endParaRPr lang="en-US" sz="3600">
              <a:solidFill>
                <a:srgbClr val="181717"/>
              </a:solidFill>
              <a:latin typeface="Open Sans"/>
            </a:endParaRPr>
          </a:p>
          <a:p>
            <a:pPr algn="ctr">
              <a:lnSpc>
                <a:spcPts val="3888"/>
              </a:lnSpc>
            </a:pPr>
            <a:r>
              <a:rPr lang="en-US" sz="3600" u="sng">
                <a:solidFill>
                  <a:srgbClr val="181717"/>
                </a:solidFill>
                <a:latin typeface="Open Sans Bold"/>
              </a:rPr>
              <a:t>Avoid Being the “Unliked” Page</a:t>
            </a:r>
          </a:p>
          <a:p>
            <a:pPr algn="l">
              <a:lnSpc>
                <a:spcPts val="3888"/>
              </a:lnSpc>
            </a:pPr>
            <a:endParaRPr lang="en-US" sz="3600" u="sng">
              <a:solidFill>
                <a:srgbClr val="181717"/>
              </a:solidFill>
              <a:latin typeface="Open Sans Bold"/>
            </a:endParaRPr>
          </a:p>
        </p:txBody>
      </p:sp>
      <p:sp>
        <p:nvSpPr>
          <p:cNvPr id="5" name="Freeform 5"/>
          <p:cNvSpPr/>
          <p:nvPr/>
        </p:nvSpPr>
        <p:spPr>
          <a:xfrm>
            <a:off x="6956137" y="5454161"/>
            <a:ext cx="4375725" cy="4080364"/>
          </a:xfrm>
          <a:custGeom>
            <a:avLst/>
            <a:gdLst/>
            <a:ahLst/>
            <a:cxnLst/>
            <a:rect l="l" t="t" r="r" b="b"/>
            <a:pathLst>
              <a:path w="4375725" h="4080364">
                <a:moveTo>
                  <a:pt x="0" y="0"/>
                </a:moveTo>
                <a:lnTo>
                  <a:pt x="4375725" y="0"/>
                </a:lnTo>
                <a:lnTo>
                  <a:pt x="4375725" y="4080364"/>
                </a:lnTo>
                <a:lnTo>
                  <a:pt x="0" y="4080364"/>
                </a:lnTo>
                <a:lnTo>
                  <a:pt x="0" y="0"/>
                </a:lnTo>
                <a:close/>
              </a:path>
            </a:pathLst>
          </a:custGeom>
          <a:blipFill>
            <a:blip r:embed="rId5"/>
            <a:stretch>
              <a:fillRect/>
            </a:stretch>
          </a:blipFill>
        </p:spPr>
        <p:txBody>
          <a:bodyPr/>
          <a:lstStyle/>
          <a:p>
            <a:endParaRPr lang="en-US"/>
          </a:p>
        </p:txBody>
      </p:sp>
      <p:sp>
        <p:nvSpPr>
          <p:cNvPr id="6" name="TextBox 6"/>
          <p:cNvSpPr txBox="1"/>
          <p:nvPr/>
        </p:nvSpPr>
        <p:spPr>
          <a:xfrm>
            <a:off x="1348740" y="679634"/>
            <a:ext cx="15590520" cy="758571"/>
          </a:xfrm>
          <a:prstGeom prst="rect">
            <a:avLst/>
          </a:prstGeom>
        </p:spPr>
        <p:txBody>
          <a:bodyPr lIns="0" tIns="0" rIns="0" bIns="0" rtlCol="0" anchor="t">
            <a:spAutoFit/>
          </a:bodyPr>
          <a:lstStyle/>
          <a:p>
            <a:pPr marL="0" lvl="0" indent="0" algn="l">
              <a:lnSpc>
                <a:spcPts val="5832"/>
              </a:lnSpc>
              <a:spcBef>
                <a:spcPct val="0"/>
              </a:spcBef>
            </a:pPr>
            <a:r>
              <a:rPr lang="en-US" sz="5400" u="none" strike="noStrike">
                <a:solidFill>
                  <a:srgbClr val="FFFFFF"/>
                </a:solidFill>
                <a:latin typeface="Open Sans Bold"/>
              </a:rPr>
              <a:t>Consider…</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16346080" y="8377640"/>
            <a:ext cx="1671445" cy="1156885"/>
          </a:xfrm>
          <a:custGeom>
            <a:avLst/>
            <a:gdLst/>
            <a:ahLst/>
            <a:cxnLst/>
            <a:rect l="l" t="t" r="r" b="b"/>
            <a:pathLst>
              <a:path w="1671445" h="1156885">
                <a:moveTo>
                  <a:pt x="0" y="0"/>
                </a:moveTo>
                <a:lnTo>
                  <a:pt x="1671446" y="0"/>
                </a:lnTo>
                <a:lnTo>
                  <a:pt x="1671446" y="1156885"/>
                </a:lnTo>
                <a:lnTo>
                  <a:pt x="0" y="1156885"/>
                </a:lnTo>
                <a:lnTo>
                  <a:pt x="0" y="0"/>
                </a:lnTo>
                <a:close/>
              </a:path>
            </a:pathLst>
          </a:custGeom>
          <a:blipFill>
            <a:blip r:embed="rId4"/>
            <a:stretch>
              <a:fillRect l="-133" r="-133"/>
            </a:stretch>
          </a:blipFill>
        </p:spPr>
        <p:txBody>
          <a:bodyPr/>
          <a:lstStyle/>
          <a:p>
            <a:endParaRPr lang="en-US"/>
          </a:p>
        </p:txBody>
      </p:sp>
      <p:sp>
        <p:nvSpPr>
          <p:cNvPr id="4" name="TextBox 4"/>
          <p:cNvSpPr txBox="1"/>
          <p:nvPr/>
        </p:nvSpPr>
        <p:spPr>
          <a:xfrm>
            <a:off x="1348740" y="1929592"/>
            <a:ext cx="10360120" cy="8147652"/>
          </a:xfrm>
          <a:prstGeom prst="rect">
            <a:avLst/>
          </a:prstGeom>
        </p:spPr>
        <p:txBody>
          <a:bodyPr lIns="0" tIns="0" rIns="0" bIns="0" rtlCol="0" anchor="t">
            <a:spAutoFit/>
          </a:bodyPr>
          <a:lstStyle/>
          <a:p>
            <a:pPr marL="483726" lvl="1" indent="-241863" algn="l">
              <a:lnSpc>
                <a:spcPts val="4624"/>
              </a:lnSpc>
              <a:buFont typeface="Arial"/>
              <a:buChar char="•"/>
            </a:pPr>
            <a:r>
              <a:rPr lang="en-US" sz="2672">
                <a:solidFill>
                  <a:srgbClr val="000000"/>
                </a:solidFill>
                <a:latin typeface="Open Sans Bold"/>
              </a:rPr>
              <a:t>Don’t Do It Alone</a:t>
            </a:r>
          </a:p>
          <a:p>
            <a:pPr marL="1085719" lvl="2" indent="-361906" algn="l">
              <a:lnSpc>
                <a:spcPts val="4624"/>
              </a:lnSpc>
              <a:buFont typeface="Arial"/>
              <a:buChar char="⚬"/>
            </a:pPr>
            <a:r>
              <a:rPr lang="en-US" sz="2672">
                <a:solidFill>
                  <a:srgbClr val="000000"/>
                </a:solidFill>
                <a:latin typeface="Open Sans"/>
              </a:rPr>
              <a:t>Rely on your team and your board – assign many admins</a:t>
            </a:r>
          </a:p>
          <a:p>
            <a:pPr marL="483726" lvl="1" indent="-241863" algn="l">
              <a:lnSpc>
                <a:spcPts val="4624"/>
              </a:lnSpc>
              <a:buFont typeface="Arial"/>
              <a:buChar char="•"/>
            </a:pPr>
            <a:r>
              <a:rPr lang="en-US" sz="2672">
                <a:solidFill>
                  <a:srgbClr val="000000"/>
                </a:solidFill>
                <a:latin typeface="Open Sans Bold"/>
              </a:rPr>
              <a:t>Don’t Leave your “About” Section Blank</a:t>
            </a:r>
          </a:p>
          <a:p>
            <a:pPr marL="483726" lvl="1" indent="-241863" algn="l">
              <a:lnSpc>
                <a:spcPts val="4624"/>
              </a:lnSpc>
              <a:buFont typeface="Arial"/>
              <a:buChar char="•"/>
            </a:pPr>
            <a:r>
              <a:rPr lang="en-US" sz="2672">
                <a:solidFill>
                  <a:srgbClr val="000000"/>
                </a:solidFill>
                <a:latin typeface="Open Sans Bold"/>
              </a:rPr>
              <a:t>Don’t Forget to Post</a:t>
            </a:r>
          </a:p>
          <a:p>
            <a:pPr marL="1085719" lvl="2" indent="-361906" algn="l">
              <a:lnSpc>
                <a:spcPts val="4624"/>
              </a:lnSpc>
              <a:buFont typeface="Arial"/>
              <a:buChar char="⚬"/>
            </a:pPr>
            <a:r>
              <a:rPr lang="en-US" sz="2672">
                <a:solidFill>
                  <a:srgbClr val="000000"/>
                </a:solidFill>
                <a:latin typeface="Open Sans"/>
              </a:rPr>
              <a:t>Stay up to date and be consistent</a:t>
            </a:r>
          </a:p>
          <a:p>
            <a:pPr marL="1085719" lvl="2" indent="-361906" algn="l">
              <a:lnSpc>
                <a:spcPts val="4624"/>
              </a:lnSpc>
              <a:buFont typeface="Arial"/>
              <a:buChar char="⚬"/>
            </a:pPr>
            <a:r>
              <a:rPr lang="en-US" sz="2672">
                <a:solidFill>
                  <a:srgbClr val="000000"/>
                </a:solidFill>
                <a:latin typeface="Open Sans"/>
              </a:rPr>
              <a:t>Use scheduling tool</a:t>
            </a:r>
          </a:p>
          <a:p>
            <a:pPr marL="483726" lvl="1" indent="-241863" algn="l">
              <a:lnSpc>
                <a:spcPts val="4624"/>
              </a:lnSpc>
              <a:buFont typeface="Arial"/>
              <a:buChar char="•"/>
            </a:pPr>
            <a:r>
              <a:rPr lang="en-US" sz="2672">
                <a:solidFill>
                  <a:srgbClr val="000000"/>
                </a:solidFill>
                <a:latin typeface="Open Sans Bold"/>
              </a:rPr>
              <a:t>Don’t Post Just to Post</a:t>
            </a:r>
          </a:p>
          <a:p>
            <a:pPr marL="1085719" lvl="2" indent="-361906" algn="l">
              <a:lnSpc>
                <a:spcPts val="4624"/>
              </a:lnSpc>
              <a:buFont typeface="Arial"/>
              <a:buChar char="⚬"/>
            </a:pPr>
            <a:r>
              <a:rPr lang="en-US" sz="2672">
                <a:solidFill>
                  <a:srgbClr val="000000"/>
                </a:solidFill>
                <a:latin typeface="Open Sans"/>
              </a:rPr>
              <a:t>Your posts should be of value</a:t>
            </a:r>
          </a:p>
          <a:p>
            <a:pPr marL="483726" lvl="1" indent="-241863" algn="l">
              <a:lnSpc>
                <a:spcPts val="4624"/>
              </a:lnSpc>
              <a:buFont typeface="Arial"/>
              <a:buChar char="•"/>
            </a:pPr>
            <a:r>
              <a:rPr lang="en-US" sz="2672">
                <a:solidFill>
                  <a:srgbClr val="000000"/>
                </a:solidFill>
                <a:latin typeface="Open Sans Bold"/>
              </a:rPr>
              <a:t>Don’t Post Low-Quality Images</a:t>
            </a:r>
          </a:p>
          <a:p>
            <a:pPr marL="483726" lvl="1" indent="-241863" algn="l">
              <a:lnSpc>
                <a:spcPts val="4624"/>
              </a:lnSpc>
              <a:buFont typeface="Arial"/>
              <a:buChar char="•"/>
            </a:pPr>
            <a:r>
              <a:rPr lang="en-US" sz="2672">
                <a:solidFill>
                  <a:srgbClr val="000000"/>
                </a:solidFill>
                <a:latin typeface="Open Sans Bold"/>
              </a:rPr>
              <a:t>Don’t Use Poor Grammar</a:t>
            </a:r>
          </a:p>
          <a:p>
            <a:pPr marL="483726" lvl="1" indent="-241863" algn="l">
              <a:lnSpc>
                <a:spcPts val="4624"/>
              </a:lnSpc>
              <a:buFont typeface="Arial"/>
              <a:buChar char="•"/>
            </a:pPr>
            <a:r>
              <a:rPr lang="en-US" sz="2672">
                <a:solidFill>
                  <a:srgbClr val="000000"/>
                </a:solidFill>
                <a:latin typeface="Open Sans Bold"/>
              </a:rPr>
              <a:t>Don’t be Overly Promotional</a:t>
            </a:r>
          </a:p>
          <a:p>
            <a:pPr marL="483726" lvl="1" indent="-241863" algn="l">
              <a:lnSpc>
                <a:spcPts val="4624"/>
              </a:lnSpc>
              <a:buFont typeface="Arial"/>
              <a:buChar char="•"/>
            </a:pPr>
            <a:r>
              <a:rPr lang="en-US" sz="2672">
                <a:solidFill>
                  <a:srgbClr val="000000"/>
                </a:solidFill>
                <a:latin typeface="Open Sans Bold"/>
              </a:rPr>
              <a:t>Don’t Advertise Products</a:t>
            </a:r>
          </a:p>
          <a:p>
            <a:pPr marL="1085719" lvl="2" indent="-361906" algn="l">
              <a:lnSpc>
                <a:spcPts val="4624"/>
              </a:lnSpc>
              <a:buFont typeface="Arial"/>
              <a:buChar char="⚬"/>
            </a:pPr>
            <a:r>
              <a:rPr lang="en-US" sz="2672">
                <a:solidFill>
                  <a:srgbClr val="000000"/>
                </a:solidFill>
                <a:latin typeface="Open Sans"/>
              </a:rPr>
              <a:t>ASHRAE has a Non-Commercialism Policy</a:t>
            </a:r>
          </a:p>
          <a:p>
            <a:pPr marL="1085719" lvl="2" indent="-361906" algn="l">
              <a:lnSpc>
                <a:spcPts val="4624"/>
              </a:lnSpc>
            </a:pPr>
            <a:endParaRPr lang="en-US" sz="2672">
              <a:solidFill>
                <a:srgbClr val="000000"/>
              </a:solidFill>
              <a:latin typeface="Open Sans"/>
            </a:endParaRPr>
          </a:p>
        </p:txBody>
      </p:sp>
      <p:sp>
        <p:nvSpPr>
          <p:cNvPr id="5" name="Freeform 5"/>
          <p:cNvSpPr/>
          <p:nvPr/>
        </p:nvSpPr>
        <p:spPr>
          <a:xfrm>
            <a:off x="11637152" y="4054209"/>
            <a:ext cx="5622148" cy="2178582"/>
          </a:xfrm>
          <a:custGeom>
            <a:avLst/>
            <a:gdLst/>
            <a:ahLst/>
            <a:cxnLst/>
            <a:rect l="l" t="t" r="r" b="b"/>
            <a:pathLst>
              <a:path w="5622148" h="2178582">
                <a:moveTo>
                  <a:pt x="0" y="0"/>
                </a:moveTo>
                <a:lnTo>
                  <a:pt x="5622148" y="0"/>
                </a:lnTo>
                <a:lnTo>
                  <a:pt x="5622148" y="2178582"/>
                </a:lnTo>
                <a:lnTo>
                  <a:pt x="0" y="2178582"/>
                </a:lnTo>
                <a:lnTo>
                  <a:pt x="0" y="0"/>
                </a:lnTo>
                <a:close/>
              </a:path>
            </a:pathLst>
          </a:custGeom>
          <a:blipFill>
            <a:blip r:embed="rId5"/>
            <a:stretch>
              <a:fillRect/>
            </a:stretch>
          </a:blipFill>
        </p:spPr>
        <p:txBody>
          <a:bodyPr/>
          <a:lstStyle/>
          <a:p>
            <a:endParaRPr lang="en-US"/>
          </a:p>
        </p:txBody>
      </p:sp>
      <p:sp>
        <p:nvSpPr>
          <p:cNvPr id="6" name="TextBox 6"/>
          <p:cNvSpPr txBox="1"/>
          <p:nvPr/>
        </p:nvSpPr>
        <p:spPr>
          <a:xfrm>
            <a:off x="1348740" y="679634"/>
            <a:ext cx="15590520" cy="758571"/>
          </a:xfrm>
          <a:prstGeom prst="rect">
            <a:avLst/>
          </a:prstGeom>
        </p:spPr>
        <p:txBody>
          <a:bodyPr lIns="0" tIns="0" rIns="0" bIns="0" rtlCol="0" anchor="t">
            <a:spAutoFit/>
          </a:bodyPr>
          <a:lstStyle/>
          <a:p>
            <a:pPr marL="0" lvl="0" indent="0" algn="l">
              <a:lnSpc>
                <a:spcPts val="5832"/>
              </a:lnSpc>
              <a:spcBef>
                <a:spcPct val="0"/>
              </a:spcBef>
            </a:pPr>
            <a:r>
              <a:rPr lang="en-US" sz="5400" u="none" strike="noStrike">
                <a:solidFill>
                  <a:srgbClr val="FFFFFF"/>
                </a:solidFill>
                <a:latin typeface="Open Sans Bold"/>
              </a:rPr>
              <a:t>Avoid these common mistakes!</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71760" cy="10287000"/>
          </a:xfrm>
          <a:custGeom>
            <a:avLst/>
            <a:gdLst/>
            <a:ahLst/>
            <a:cxnLst/>
            <a:rect l="l" t="t" r="r" b="b"/>
            <a:pathLst>
              <a:path w="18271760" h="10287000">
                <a:moveTo>
                  <a:pt x="0" y="0"/>
                </a:moveTo>
                <a:lnTo>
                  <a:pt x="18271760" y="0"/>
                </a:lnTo>
                <a:lnTo>
                  <a:pt x="18271760"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16346080" y="8377640"/>
            <a:ext cx="1671445" cy="1156885"/>
          </a:xfrm>
          <a:custGeom>
            <a:avLst/>
            <a:gdLst/>
            <a:ahLst/>
            <a:cxnLst/>
            <a:rect l="l" t="t" r="r" b="b"/>
            <a:pathLst>
              <a:path w="1671445" h="1156885">
                <a:moveTo>
                  <a:pt x="0" y="0"/>
                </a:moveTo>
                <a:lnTo>
                  <a:pt x="1671446" y="0"/>
                </a:lnTo>
                <a:lnTo>
                  <a:pt x="1671446" y="1156885"/>
                </a:lnTo>
                <a:lnTo>
                  <a:pt x="0" y="1156885"/>
                </a:lnTo>
                <a:lnTo>
                  <a:pt x="0" y="0"/>
                </a:lnTo>
                <a:close/>
              </a:path>
            </a:pathLst>
          </a:custGeom>
          <a:blipFill>
            <a:blip r:embed="rId4"/>
            <a:stretch>
              <a:fillRect l="-133" r="-133"/>
            </a:stretch>
          </a:blipFill>
        </p:spPr>
        <p:txBody>
          <a:bodyPr/>
          <a:lstStyle/>
          <a:p>
            <a:endParaRPr lang="en-US"/>
          </a:p>
        </p:txBody>
      </p:sp>
      <p:sp>
        <p:nvSpPr>
          <p:cNvPr id="4" name="TextBox 4"/>
          <p:cNvSpPr txBox="1"/>
          <p:nvPr/>
        </p:nvSpPr>
        <p:spPr>
          <a:xfrm>
            <a:off x="1348740" y="679634"/>
            <a:ext cx="15590520" cy="758571"/>
          </a:xfrm>
          <a:prstGeom prst="rect">
            <a:avLst/>
          </a:prstGeom>
        </p:spPr>
        <p:txBody>
          <a:bodyPr lIns="0" tIns="0" rIns="0" bIns="0" rtlCol="0" anchor="t">
            <a:spAutoFit/>
          </a:bodyPr>
          <a:lstStyle/>
          <a:p>
            <a:pPr marL="0" lvl="0" indent="0" algn="l">
              <a:lnSpc>
                <a:spcPts val="5832"/>
              </a:lnSpc>
              <a:spcBef>
                <a:spcPct val="0"/>
              </a:spcBef>
            </a:pPr>
            <a:r>
              <a:rPr lang="en-US" sz="5400" u="none" strike="noStrike">
                <a:solidFill>
                  <a:srgbClr val="FFFFFF"/>
                </a:solidFill>
                <a:latin typeface="Open Sans Bold"/>
              </a:rPr>
              <a:t>Avoid these common mistakes!</a:t>
            </a:r>
          </a:p>
        </p:txBody>
      </p:sp>
      <p:sp>
        <p:nvSpPr>
          <p:cNvPr id="5" name="TextBox 5"/>
          <p:cNvSpPr txBox="1"/>
          <p:nvPr/>
        </p:nvSpPr>
        <p:spPr>
          <a:xfrm>
            <a:off x="91440" y="9503271"/>
            <a:ext cx="4732020" cy="370226"/>
          </a:xfrm>
          <a:prstGeom prst="rect">
            <a:avLst/>
          </a:prstGeom>
        </p:spPr>
        <p:txBody>
          <a:bodyPr lIns="0" tIns="0" rIns="0" bIns="0" rtlCol="0" anchor="t">
            <a:spAutoFit/>
          </a:bodyPr>
          <a:lstStyle/>
          <a:p>
            <a:pPr algn="l">
              <a:lnSpc>
                <a:spcPts val="2520"/>
              </a:lnSpc>
            </a:pPr>
            <a:r>
              <a:rPr lang="en-US" sz="2100" u="none" spc="-83">
                <a:solidFill>
                  <a:srgbClr val="0563C1"/>
                </a:solidFill>
                <a:latin typeface="Open Sans"/>
              </a:rPr>
              <a:t>Back to List of Topics</a:t>
            </a:r>
          </a:p>
        </p:txBody>
      </p:sp>
      <p:sp>
        <p:nvSpPr>
          <p:cNvPr id="6" name="TextBox 6"/>
          <p:cNvSpPr txBox="1"/>
          <p:nvPr/>
        </p:nvSpPr>
        <p:spPr>
          <a:xfrm>
            <a:off x="1348740" y="1878297"/>
            <a:ext cx="9908009" cy="8194639"/>
          </a:xfrm>
          <a:prstGeom prst="rect">
            <a:avLst/>
          </a:prstGeom>
        </p:spPr>
        <p:txBody>
          <a:bodyPr lIns="0" tIns="0" rIns="0" bIns="0" rtlCol="0" anchor="t">
            <a:spAutoFit/>
          </a:bodyPr>
          <a:lstStyle/>
          <a:p>
            <a:pPr marL="542926" lvl="1" indent="-271463" algn="l">
              <a:lnSpc>
                <a:spcPts val="7320"/>
              </a:lnSpc>
              <a:buFont typeface="Arial"/>
              <a:buChar char="•"/>
            </a:pPr>
            <a:r>
              <a:rPr lang="en-US" sz="3000">
                <a:solidFill>
                  <a:srgbClr val="000000"/>
                </a:solidFill>
                <a:latin typeface="Open Sans"/>
              </a:rPr>
              <a:t>Don’t Ignore Posts or Messages by your Members</a:t>
            </a:r>
          </a:p>
          <a:p>
            <a:pPr marL="542926" lvl="1" indent="-271463" algn="l">
              <a:lnSpc>
                <a:spcPts val="7320"/>
              </a:lnSpc>
              <a:buFont typeface="Arial"/>
              <a:buChar char="•"/>
            </a:pPr>
            <a:r>
              <a:rPr lang="en-US" sz="3000">
                <a:solidFill>
                  <a:srgbClr val="000000"/>
                </a:solidFill>
                <a:latin typeface="Open Sans"/>
              </a:rPr>
              <a:t>Don’t Post “Questionable” Images, Statuses, etc.</a:t>
            </a:r>
          </a:p>
          <a:p>
            <a:pPr marL="1114428" lvl="2" indent="-371476" algn="l">
              <a:lnSpc>
                <a:spcPts val="7320"/>
              </a:lnSpc>
              <a:buFont typeface="Arial"/>
              <a:buChar char="⚬"/>
            </a:pPr>
            <a:r>
              <a:rPr lang="en-US" sz="3000">
                <a:solidFill>
                  <a:srgbClr val="000000"/>
                </a:solidFill>
                <a:latin typeface="Open Sans"/>
              </a:rPr>
              <a:t>Ensure Your Page Stays Family, Business and ASHRAE Friendly</a:t>
            </a:r>
          </a:p>
          <a:p>
            <a:pPr marL="542926" lvl="1" indent="-271463" algn="l">
              <a:lnSpc>
                <a:spcPts val="7320"/>
              </a:lnSpc>
              <a:buFont typeface="Arial"/>
              <a:buChar char="•"/>
            </a:pPr>
            <a:r>
              <a:rPr lang="en-US" sz="3000">
                <a:solidFill>
                  <a:srgbClr val="000000"/>
                </a:solidFill>
                <a:latin typeface="Open Sans"/>
              </a:rPr>
              <a:t>Don’t Post Irrelevant Content for the Sake of Engagement</a:t>
            </a:r>
          </a:p>
          <a:p>
            <a:pPr marL="542926" lvl="1" indent="-271463" algn="l">
              <a:lnSpc>
                <a:spcPts val="7320"/>
              </a:lnSpc>
              <a:buFont typeface="Arial"/>
              <a:buChar char="•"/>
            </a:pPr>
            <a:r>
              <a:rPr lang="en-US" sz="3000">
                <a:solidFill>
                  <a:srgbClr val="000000"/>
                </a:solidFill>
                <a:latin typeface="Open Sans"/>
              </a:rPr>
              <a:t>Don’t Forget to Test Links</a:t>
            </a:r>
          </a:p>
          <a:p>
            <a:pPr marL="542926" lvl="1" indent="-271463" algn="l">
              <a:lnSpc>
                <a:spcPts val="7320"/>
              </a:lnSpc>
              <a:buFont typeface="Arial"/>
              <a:buChar char="•"/>
            </a:pPr>
            <a:r>
              <a:rPr lang="en-US" sz="3000">
                <a:solidFill>
                  <a:srgbClr val="000000"/>
                </a:solidFill>
                <a:latin typeface="Open Sans"/>
              </a:rPr>
              <a:t>Don’t Hesitate to Ask for Help</a:t>
            </a:r>
          </a:p>
          <a:p>
            <a:pPr marL="542926" lvl="1" indent="-271463" algn="l">
              <a:lnSpc>
                <a:spcPts val="7320"/>
              </a:lnSpc>
            </a:pPr>
            <a:endParaRPr lang="en-US" sz="3000">
              <a:solidFill>
                <a:srgbClr val="000000"/>
              </a:solidFill>
              <a:latin typeface="Open Sans"/>
            </a:endParaRPr>
          </a:p>
        </p:txBody>
      </p:sp>
      <p:sp>
        <p:nvSpPr>
          <p:cNvPr id="7" name="Freeform 7"/>
          <p:cNvSpPr/>
          <p:nvPr/>
        </p:nvSpPr>
        <p:spPr>
          <a:xfrm>
            <a:off x="11637152" y="4054209"/>
            <a:ext cx="5622148" cy="2178582"/>
          </a:xfrm>
          <a:custGeom>
            <a:avLst/>
            <a:gdLst/>
            <a:ahLst/>
            <a:cxnLst/>
            <a:rect l="l" t="t" r="r" b="b"/>
            <a:pathLst>
              <a:path w="5622148" h="2178582">
                <a:moveTo>
                  <a:pt x="0" y="0"/>
                </a:moveTo>
                <a:lnTo>
                  <a:pt x="5622148" y="0"/>
                </a:lnTo>
                <a:lnTo>
                  <a:pt x="5622148" y="2178582"/>
                </a:lnTo>
                <a:lnTo>
                  <a:pt x="0" y="2178582"/>
                </a:lnTo>
                <a:lnTo>
                  <a:pt x="0" y="0"/>
                </a:lnTo>
                <a:close/>
              </a:path>
            </a:pathLst>
          </a:custGeom>
          <a:blipFill>
            <a:blip r:embed="rId5"/>
            <a:stretch>
              <a:fillRect/>
            </a:stretch>
          </a:blipFill>
        </p:spPr>
        <p:txBody>
          <a:bodyPr/>
          <a:lstStyle/>
          <a:p>
            <a:endParaRPr lang="en-US"/>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4"/>
            <a:stretch>
              <a:fillRect/>
            </a:stretch>
          </a:blipFill>
        </p:spPr>
        <p:txBody>
          <a:bodyPr/>
          <a:lstStyle/>
          <a:p>
            <a:endParaRPr lang="en-US"/>
          </a:p>
        </p:txBody>
      </p:sp>
      <p:sp>
        <p:nvSpPr>
          <p:cNvPr id="4" name="TextBox 4"/>
          <p:cNvSpPr txBox="1"/>
          <p:nvPr/>
        </p:nvSpPr>
        <p:spPr>
          <a:xfrm>
            <a:off x="2479833" y="4400550"/>
            <a:ext cx="13328333" cy="1200150"/>
          </a:xfrm>
          <a:prstGeom prst="rect">
            <a:avLst/>
          </a:prstGeom>
        </p:spPr>
        <p:txBody>
          <a:bodyPr lIns="0" tIns="0" rIns="0" bIns="0" rtlCol="0" anchor="t">
            <a:spAutoFit/>
          </a:bodyPr>
          <a:lstStyle/>
          <a:p>
            <a:pPr marL="0" lvl="0" indent="0" algn="ctr">
              <a:lnSpc>
                <a:spcPts val="10200"/>
              </a:lnSpc>
              <a:spcBef>
                <a:spcPct val="0"/>
              </a:spcBef>
            </a:pPr>
            <a:r>
              <a:rPr lang="en-US" sz="6000" u="none" strike="noStrike">
                <a:solidFill>
                  <a:srgbClr val="FFFFFF"/>
                </a:solidFill>
                <a:latin typeface="Open Sans Bold"/>
              </a:rPr>
              <a:t>LinkedIn Case Study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71760" cy="10287000"/>
          </a:xfrm>
          <a:custGeom>
            <a:avLst/>
            <a:gdLst/>
            <a:ahLst/>
            <a:cxnLst/>
            <a:rect l="l" t="t" r="r" b="b"/>
            <a:pathLst>
              <a:path w="18271760" h="10287000">
                <a:moveTo>
                  <a:pt x="0" y="0"/>
                </a:moveTo>
                <a:lnTo>
                  <a:pt x="18271760" y="0"/>
                </a:lnTo>
                <a:lnTo>
                  <a:pt x="18271760"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16346080" y="8377640"/>
            <a:ext cx="1671445" cy="1156885"/>
          </a:xfrm>
          <a:custGeom>
            <a:avLst/>
            <a:gdLst/>
            <a:ahLst/>
            <a:cxnLst/>
            <a:rect l="l" t="t" r="r" b="b"/>
            <a:pathLst>
              <a:path w="1671445" h="1156885">
                <a:moveTo>
                  <a:pt x="0" y="0"/>
                </a:moveTo>
                <a:lnTo>
                  <a:pt x="1671446" y="0"/>
                </a:lnTo>
                <a:lnTo>
                  <a:pt x="1671446" y="1156885"/>
                </a:lnTo>
                <a:lnTo>
                  <a:pt x="0" y="1156885"/>
                </a:lnTo>
                <a:lnTo>
                  <a:pt x="0" y="0"/>
                </a:lnTo>
                <a:close/>
              </a:path>
            </a:pathLst>
          </a:custGeom>
          <a:blipFill>
            <a:blip r:embed="rId4"/>
            <a:stretch>
              <a:fillRect l="-133" r="-133"/>
            </a:stretch>
          </a:blipFill>
        </p:spPr>
        <p:txBody>
          <a:bodyPr/>
          <a:lstStyle/>
          <a:p>
            <a:endParaRPr lang="en-US"/>
          </a:p>
        </p:txBody>
      </p:sp>
      <p:sp>
        <p:nvSpPr>
          <p:cNvPr id="4" name="TextBox 4"/>
          <p:cNvSpPr txBox="1"/>
          <p:nvPr/>
        </p:nvSpPr>
        <p:spPr>
          <a:xfrm>
            <a:off x="8025790" y="3746768"/>
            <a:ext cx="9233510" cy="4397038"/>
          </a:xfrm>
          <a:prstGeom prst="rect">
            <a:avLst/>
          </a:prstGeom>
        </p:spPr>
        <p:txBody>
          <a:bodyPr lIns="0" tIns="0" rIns="0" bIns="0" rtlCol="0" anchor="t">
            <a:spAutoFit/>
          </a:bodyPr>
          <a:lstStyle/>
          <a:p>
            <a:pPr algn="l">
              <a:lnSpc>
                <a:spcPts val="10127"/>
              </a:lnSpc>
            </a:pPr>
            <a:r>
              <a:rPr lang="en-US" sz="4799">
                <a:solidFill>
                  <a:srgbClr val="181717"/>
                </a:solidFill>
                <a:latin typeface="Open Sans Bold"/>
              </a:rPr>
              <a:t>ASHRAE Capitulo Monterrey</a:t>
            </a:r>
          </a:p>
          <a:p>
            <a:pPr algn="l">
              <a:lnSpc>
                <a:spcPts val="7595"/>
              </a:lnSpc>
            </a:pPr>
            <a:endParaRPr lang="en-US" sz="4799">
              <a:solidFill>
                <a:srgbClr val="181717"/>
              </a:solidFill>
              <a:latin typeface="Open Sans Bold"/>
            </a:endParaRPr>
          </a:p>
          <a:p>
            <a:pPr algn="l">
              <a:lnSpc>
                <a:spcPts val="10127"/>
              </a:lnSpc>
            </a:pPr>
            <a:r>
              <a:rPr lang="en-US" sz="4799">
                <a:solidFill>
                  <a:srgbClr val="0563C1"/>
                </a:solidFill>
                <a:latin typeface="Open Sans Bold"/>
              </a:rPr>
              <a:t>3576 followers</a:t>
            </a:r>
          </a:p>
          <a:p>
            <a:pPr algn="l">
              <a:lnSpc>
                <a:spcPts val="7384"/>
              </a:lnSpc>
            </a:pPr>
            <a:r>
              <a:rPr lang="en-US" sz="3499">
                <a:solidFill>
                  <a:srgbClr val="181717"/>
                </a:solidFill>
                <a:latin typeface="Open Sans Bold"/>
              </a:rPr>
              <a:t>This is Chapter LinkedIn </a:t>
            </a:r>
            <a:r>
              <a:rPr lang="en-US" sz="3499" u="sng">
                <a:solidFill>
                  <a:srgbClr val="181717"/>
                </a:solidFill>
                <a:latin typeface="Open Sans Bold"/>
              </a:rPr>
              <a:t>Profile</a:t>
            </a:r>
          </a:p>
        </p:txBody>
      </p:sp>
      <p:sp>
        <p:nvSpPr>
          <p:cNvPr id="5" name="Freeform 5"/>
          <p:cNvSpPr/>
          <p:nvPr/>
        </p:nvSpPr>
        <p:spPr>
          <a:xfrm>
            <a:off x="755560" y="2596986"/>
            <a:ext cx="6742703" cy="7106179"/>
          </a:xfrm>
          <a:custGeom>
            <a:avLst/>
            <a:gdLst/>
            <a:ahLst/>
            <a:cxnLst/>
            <a:rect l="l" t="t" r="r" b="b"/>
            <a:pathLst>
              <a:path w="6742703" h="7106179">
                <a:moveTo>
                  <a:pt x="0" y="0"/>
                </a:moveTo>
                <a:lnTo>
                  <a:pt x="6742703" y="0"/>
                </a:lnTo>
                <a:lnTo>
                  <a:pt x="6742703" y="7106178"/>
                </a:lnTo>
                <a:lnTo>
                  <a:pt x="0" y="7106178"/>
                </a:lnTo>
                <a:lnTo>
                  <a:pt x="0" y="0"/>
                </a:lnTo>
                <a:close/>
              </a:path>
            </a:pathLst>
          </a:custGeom>
          <a:blipFill>
            <a:blip r:embed="rId5"/>
            <a:stretch>
              <a:fillRect l="-656" r="-656"/>
            </a:stretch>
          </a:blipFill>
        </p:spPr>
        <p:txBody>
          <a:bodyPr/>
          <a:lstStyle/>
          <a:p>
            <a:endParaRPr lang="en-US"/>
          </a:p>
        </p:txBody>
      </p:sp>
      <p:sp>
        <p:nvSpPr>
          <p:cNvPr id="6" name="TextBox 6"/>
          <p:cNvSpPr txBox="1"/>
          <p:nvPr/>
        </p:nvSpPr>
        <p:spPr>
          <a:xfrm>
            <a:off x="755560" y="677989"/>
            <a:ext cx="15590520" cy="758571"/>
          </a:xfrm>
          <a:prstGeom prst="rect">
            <a:avLst/>
          </a:prstGeom>
        </p:spPr>
        <p:txBody>
          <a:bodyPr lIns="0" tIns="0" rIns="0" bIns="0" rtlCol="0" anchor="t">
            <a:spAutoFit/>
          </a:bodyPr>
          <a:lstStyle/>
          <a:p>
            <a:pPr marL="0" lvl="0" indent="0" algn="l">
              <a:lnSpc>
                <a:spcPts val="5832"/>
              </a:lnSpc>
              <a:spcBef>
                <a:spcPct val="0"/>
              </a:spcBef>
            </a:pPr>
            <a:r>
              <a:rPr lang="en-US" sz="5400" u="none" strike="noStrike">
                <a:solidFill>
                  <a:srgbClr val="FFFFFF"/>
                </a:solidFill>
                <a:latin typeface="Open Sans Bold"/>
              </a:rPr>
              <a:t>Case Study - 1</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346080" y="8377640"/>
            <a:ext cx="1671445" cy="1156885"/>
          </a:xfrm>
          <a:custGeom>
            <a:avLst/>
            <a:gdLst/>
            <a:ahLst/>
            <a:cxnLst/>
            <a:rect l="l" t="t" r="r" b="b"/>
            <a:pathLst>
              <a:path w="1671445" h="1156885">
                <a:moveTo>
                  <a:pt x="0" y="0"/>
                </a:moveTo>
                <a:lnTo>
                  <a:pt x="1671446" y="0"/>
                </a:lnTo>
                <a:lnTo>
                  <a:pt x="1671446" y="1156885"/>
                </a:lnTo>
                <a:lnTo>
                  <a:pt x="0" y="1156885"/>
                </a:lnTo>
                <a:lnTo>
                  <a:pt x="0" y="0"/>
                </a:lnTo>
                <a:close/>
              </a:path>
            </a:pathLst>
          </a:custGeom>
          <a:blipFill>
            <a:blip r:embed="rId3"/>
            <a:stretch>
              <a:fillRect l="-133" r="-133"/>
            </a:stretch>
          </a:blipFill>
        </p:spPr>
        <p:txBody>
          <a:bodyPr/>
          <a:lstStyle/>
          <a:p>
            <a:endParaRPr lang="en-US"/>
          </a:p>
        </p:txBody>
      </p:sp>
      <p:sp>
        <p:nvSpPr>
          <p:cNvPr id="3" name="Freeform 3"/>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4"/>
            <a:stretch>
              <a:fillRect/>
            </a:stretch>
          </a:blipFill>
        </p:spPr>
        <p:txBody>
          <a:bodyPr/>
          <a:lstStyle/>
          <a:p>
            <a:endParaRPr lang="en-US"/>
          </a:p>
        </p:txBody>
      </p:sp>
      <p:grpSp>
        <p:nvGrpSpPr>
          <p:cNvPr id="4" name="Group 4"/>
          <p:cNvGrpSpPr/>
          <p:nvPr/>
        </p:nvGrpSpPr>
        <p:grpSpPr>
          <a:xfrm>
            <a:off x="755560" y="2450888"/>
            <a:ext cx="14929242" cy="6634297"/>
            <a:chOff x="0" y="0"/>
            <a:chExt cx="19905656" cy="8845729"/>
          </a:xfrm>
        </p:grpSpPr>
        <p:sp>
          <p:nvSpPr>
            <p:cNvPr id="5" name="Freeform 5"/>
            <p:cNvSpPr/>
            <p:nvPr/>
          </p:nvSpPr>
          <p:spPr>
            <a:xfrm>
              <a:off x="0" y="25351"/>
              <a:ext cx="6029555" cy="8820378"/>
            </a:xfrm>
            <a:custGeom>
              <a:avLst/>
              <a:gdLst/>
              <a:ahLst/>
              <a:cxnLst/>
              <a:rect l="l" t="t" r="r" b="b"/>
              <a:pathLst>
                <a:path w="6029555" h="8820378">
                  <a:moveTo>
                    <a:pt x="0" y="0"/>
                  </a:moveTo>
                  <a:lnTo>
                    <a:pt x="6029555" y="0"/>
                  </a:lnTo>
                  <a:lnTo>
                    <a:pt x="6029555" y="8820378"/>
                  </a:lnTo>
                  <a:lnTo>
                    <a:pt x="0" y="8820378"/>
                  </a:lnTo>
                  <a:lnTo>
                    <a:pt x="0" y="0"/>
                  </a:lnTo>
                  <a:close/>
                </a:path>
              </a:pathLst>
            </a:custGeom>
            <a:blipFill>
              <a:blip r:embed="rId5"/>
              <a:stretch>
                <a:fillRect/>
              </a:stretch>
            </a:blipFill>
          </p:spPr>
          <p:txBody>
            <a:bodyPr/>
            <a:lstStyle/>
            <a:p>
              <a:endParaRPr lang="en-US"/>
            </a:p>
          </p:txBody>
        </p:sp>
        <p:sp>
          <p:nvSpPr>
            <p:cNvPr id="6" name="Freeform 6"/>
            <p:cNvSpPr/>
            <p:nvPr/>
          </p:nvSpPr>
          <p:spPr>
            <a:xfrm>
              <a:off x="13902385" y="0"/>
              <a:ext cx="6003271" cy="8845729"/>
            </a:xfrm>
            <a:custGeom>
              <a:avLst/>
              <a:gdLst/>
              <a:ahLst/>
              <a:cxnLst/>
              <a:rect l="l" t="t" r="r" b="b"/>
              <a:pathLst>
                <a:path w="6003271" h="8845729">
                  <a:moveTo>
                    <a:pt x="0" y="0"/>
                  </a:moveTo>
                  <a:lnTo>
                    <a:pt x="6003271" y="0"/>
                  </a:lnTo>
                  <a:lnTo>
                    <a:pt x="6003271" y="8845729"/>
                  </a:lnTo>
                  <a:lnTo>
                    <a:pt x="0" y="8845729"/>
                  </a:lnTo>
                  <a:lnTo>
                    <a:pt x="0" y="0"/>
                  </a:lnTo>
                  <a:close/>
                </a:path>
              </a:pathLst>
            </a:custGeom>
            <a:blipFill>
              <a:blip r:embed="rId6"/>
              <a:stretch>
                <a:fillRect/>
              </a:stretch>
            </a:blipFill>
          </p:spPr>
          <p:txBody>
            <a:bodyPr/>
            <a:lstStyle/>
            <a:p>
              <a:endParaRPr lang="en-US"/>
            </a:p>
          </p:txBody>
        </p:sp>
        <p:sp>
          <p:nvSpPr>
            <p:cNvPr id="7" name="Freeform 7"/>
            <p:cNvSpPr/>
            <p:nvPr/>
          </p:nvSpPr>
          <p:spPr>
            <a:xfrm>
              <a:off x="6989782" y="0"/>
              <a:ext cx="5952375" cy="8843204"/>
            </a:xfrm>
            <a:custGeom>
              <a:avLst/>
              <a:gdLst/>
              <a:ahLst/>
              <a:cxnLst/>
              <a:rect l="l" t="t" r="r" b="b"/>
              <a:pathLst>
                <a:path w="5952375" h="8843204">
                  <a:moveTo>
                    <a:pt x="0" y="0"/>
                  </a:moveTo>
                  <a:lnTo>
                    <a:pt x="5952376" y="0"/>
                  </a:lnTo>
                  <a:lnTo>
                    <a:pt x="5952376" y="8843204"/>
                  </a:lnTo>
                  <a:lnTo>
                    <a:pt x="0" y="8843204"/>
                  </a:lnTo>
                  <a:lnTo>
                    <a:pt x="0" y="0"/>
                  </a:lnTo>
                  <a:close/>
                </a:path>
              </a:pathLst>
            </a:custGeom>
            <a:blipFill>
              <a:blip r:embed="rId7"/>
              <a:stretch>
                <a:fillRect/>
              </a:stretch>
            </a:blipFill>
          </p:spPr>
          <p:txBody>
            <a:bodyPr/>
            <a:lstStyle/>
            <a:p>
              <a:endParaRPr lang="en-US"/>
            </a:p>
          </p:txBody>
        </p:sp>
      </p:grpSp>
      <p:sp>
        <p:nvSpPr>
          <p:cNvPr id="8" name="TextBox 8"/>
          <p:cNvSpPr txBox="1"/>
          <p:nvPr/>
        </p:nvSpPr>
        <p:spPr>
          <a:xfrm>
            <a:off x="755560" y="677989"/>
            <a:ext cx="15590520" cy="758571"/>
          </a:xfrm>
          <a:prstGeom prst="rect">
            <a:avLst/>
          </a:prstGeom>
        </p:spPr>
        <p:txBody>
          <a:bodyPr lIns="0" tIns="0" rIns="0" bIns="0" rtlCol="0" anchor="t">
            <a:spAutoFit/>
          </a:bodyPr>
          <a:lstStyle/>
          <a:p>
            <a:pPr marL="0" lvl="0" indent="0" algn="l">
              <a:lnSpc>
                <a:spcPts val="5832"/>
              </a:lnSpc>
              <a:spcBef>
                <a:spcPct val="0"/>
              </a:spcBef>
            </a:pPr>
            <a:r>
              <a:rPr lang="en-US" sz="5400" u="none" strike="noStrike">
                <a:solidFill>
                  <a:srgbClr val="FFFFFF"/>
                </a:solidFill>
                <a:latin typeface="Open Sans Bold"/>
              </a:rPr>
              <a:t>Example posts from Chapter Events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hlinkClick r:id="rId3" tooltip="https://www.smartinsights.com"/>
          </p:cNvPr>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4"/>
            <a:stretch>
              <a:fillRect/>
            </a:stretch>
          </a:blipFill>
        </p:spPr>
        <p:txBody>
          <a:bodyPr/>
          <a:lstStyle/>
          <a:p>
            <a:endParaRPr lang="en-US"/>
          </a:p>
        </p:txBody>
      </p:sp>
      <p:sp>
        <p:nvSpPr>
          <p:cNvPr id="3" name="Freeform 3"/>
          <p:cNvSpPr/>
          <p:nvPr/>
        </p:nvSpPr>
        <p:spPr>
          <a:xfrm>
            <a:off x="16346080" y="8377640"/>
            <a:ext cx="1671445" cy="1156885"/>
          </a:xfrm>
          <a:custGeom>
            <a:avLst/>
            <a:gdLst/>
            <a:ahLst/>
            <a:cxnLst/>
            <a:rect l="l" t="t" r="r" b="b"/>
            <a:pathLst>
              <a:path w="1671445" h="1156885">
                <a:moveTo>
                  <a:pt x="0" y="0"/>
                </a:moveTo>
                <a:lnTo>
                  <a:pt x="1671446" y="0"/>
                </a:lnTo>
                <a:lnTo>
                  <a:pt x="1671446" y="1156885"/>
                </a:lnTo>
                <a:lnTo>
                  <a:pt x="0" y="1156885"/>
                </a:lnTo>
                <a:lnTo>
                  <a:pt x="0" y="0"/>
                </a:lnTo>
                <a:close/>
              </a:path>
            </a:pathLst>
          </a:custGeom>
          <a:blipFill>
            <a:blip r:embed="rId5"/>
            <a:stretch>
              <a:fillRect l="-133" r="-133"/>
            </a:stretch>
          </a:blipFill>
        </p:spPr>
        <p:txBody>
          <a:bodyPr/>
          <a:lstStyle/>
          <a:p>
            <a:endParaRPr lang="en-US"/>
          </a:p>
        </p:txBody>
      </p:sp>
      <p:sp>
        <p:nvSpPr>
          <p:cNvPr id="4" name="Freeform 4"/>
          <p:cNvSpPr/>
          <p:nvPr/>
        </p:nvSpPr>
        <p:spPr>
          <a:xfrm>
            <a:off x="12822647" y="3417726"/>
            <a:ext cx="4359156" cy="4725373"/>
          </a:xfrm>
          <a:custGeom>
            <a:avLst/>
            <a:gdLst/>
            <a:ahLst/>
            <a:cxnLst/>
            <a:rect l="l" t="t" r="r" b="b"/>
            <a:pathLst>
              <a:path w="4359156" h="4725373">
                <a:moveTo>
                  <a:pt x="0" y="0"/>
                </a:moveTo>
                <a:lnTo>
                  <a:pt x="4359156" y="0"/>
                </a:lnTo>
                <a:lnTo>
                  <a:pt x="4359156" y="4725373"/>
                </a:lnTo>
                <a:lnTo>
                  <a:pt x="0" y="4725373"/>
                </a:lnTo>
                <a:lnTo>
                  <a:pt x="0" y="0"/>
                </a:lnTo>
                <a:close/>
              </a:path>
            </a:pathLst>
          </a:custGeom>
          <a:blipFill>
            <a:blip r:embed="rId6"/>
            <a:stretch>
              <a:fillRect/>
            </a:stretch>
          </a:blipFill>
        </p:spPr>
        <p:txBody>
          <a:bodyPr/>
          <a:lstStyle/>
          <a:p>
            <a:endParaRPr lang="en-US"/>
          </a:p>
        </p:txBody>
      </p:sp>
      <p:sp>
        <p:nvSpPr>
          <p:cNvPr id="5" name="TextBox 5"/>
          <p:cNvSpPr txBox="1"/>
          <p:nvPr/>
        </p:nvSpPr>
        <p:spPr>
          <a:xfrm>
            <a:off x="1028700" y="677989"/>
            <a:ext cx="15590520" cy="758571"/>
          </a:xfrm>
          <a:prstGeom prst="rect">
            <a:avLst/>
          </a:prstGeom>
        </p:spPr>
        <p:txBody>
          <a:bodyPr lIns="0" tIns="0" rIns="0" bIns="0" rtlCol="0" anchor="t">
            <a:spAutoFit/>
          </a:bodyPr>
          <a:lstStyle/>
          <a:p>
            <a:pPr marL="0" lvl="0" indent="0" algn="l">
              <a:lnSpc>
                <a:spcPts val="5832"/>
              </a:lnSpc>
              <a:spcBef>
                <a:spcPct val="0"/>
              </a:spcBef>
            </a:pPr>
            <a:r>
              <a:rPr lang="en-US" sz="5400" u="none" strike="noStrike">
                <a:solidFill>
                  <a:srgbClr val="FFFFFF"/>
                </a:solidFill>
                <a:latin typeface="Open Sans Bold"/>
              </a:rPr>
              <a:t>What is Social Media?</a:t>
            </a:r>
          </a:p>
        </p:txBody>
      </p:sp>
      <p:sp>
        <p:nvSpPr>
          <p:cNvPr id="6" name="TextBox 6"/>
          <p:cNvSpPr txBox="1"/>
          <p:nvPr/>
        </p:nvSpPr>
        <p:spPr>
          <a:xfrm>
            <a:off x="1028700" y="2282346"/>
            <a:ext cx="16596196" cy="1135379"/>
          </a:xfrm>
          <a:prstGeom prst="rect">
            <a:avLst/>
          </a:prstGeom>
        </p:spPr>
        <p:txBody>
          <a:bodyPr lIns="0" tIns="0" rIns="0" bIns="0" rtlCol="0" anchor="t">
            <a:spAutoFit/>
          </a:bodyPr>
          <a:lstStyle/>
          <a:p>
            <a:pPr marL="0" lvl="0" indent="0" algn="l">
              <a:lnSpc>
                <a:spcPts val="4680"/>
              </a:lnSpc>
              <a:spcBef>
                <a:spcPct val="0"/>
              </a:spcBef>
            </a:pPr>
            <a:r>
              <a:rPr lang="en-US" sz="2600" u="none" strike="noStrike">
                <a:solidFill>
                  <a:srgbClr val="000000"/>
                </a:solidFill>
                <a:latin typeface="Open Sans"/>
              </a:rPr>
              <a:t>Social media is an online platform that enables people to create, share, and interact with content and connect with others globally.</a:t>
            </a:r>
          </a:p>
        </p:txBody>
      </p:sp>
      <p:sp>
        <p:nvSpPr>
          <p:cNvPr id="7" name="TextBox 7"/>
          <p:cNvSpPr txBox="1"/>
          <p:nvPr/>
        </p:nvSpPr>
        <p:spPr>
          <a:xfrm>
            <a:off x="1028700" y="3843428"/>
            <a:ext cx="12233252" cy="5859780"/>
          </a:xfrm>
          <a:prstGeom prst="rect">
            <a:avLst/>
          </a:prstGeom>
        </p:spPr>
        <p:txBody>
          <a:bodyPr lIns="0" tIns="0" rIns="0" bIns="0" rtlCol="0" anchor="t">
            <a:spAutoFit/>
          </a:bodyPr>
          <a:lstStyle/>
          <a:p>
            <a:pPr marL="0" lvl="0" indent="0" algn="l">
              <a:lnSpc>
                <a:spcPts val="4680"/>
              </a:lnSpc>
              <a:spcBef>
                <a:spcPct val="0"/>
              </a:spcBef>
            </a:pPr>
            <a:r>
              <a:rPr lang="en-US" sz="2600" u="none" strike="noStrike">
                <a:solidFill>
                  <a:srgbClr val="000000"/>
                </a:solidFill>
                <a:latin typeface="Open Sans"/>
              </a:rPr>
              <a:t>In 2023, an estimated </a:t>
            </a:r>
            <a:r>
              <a:rPr lang="en-US" sz="2600" u="none" strike="noStrike">
                <a:solidFill>
                  <a:srgbClr val="000000"/>
                </a:solidFill>
                <a:latin typeface="Open Sans Bold"/>
              </a:rPr>
              <a:t>4.9 billion</a:t>
            </a:r>
            <a:r>
              <a:rPr lang="en-US" sz="2600" u="none" strike="noStrike">
                <a:solidFill>
                  <a:srgbClr val="000000"/>
                </a:solidFill>
                <a:latin typeface="Open Sans"/>
              </a:rPr>
              <a:t> people use social media across the world</a:t>
            </a:r>
          </a:p>
          <a:p>
            <a:pPr marL="0" lvl="0" indent="0" algn="l">
              <a:lnSpc>
                <a:spcPts val="4680"/>
              </a:lnSpc>
              <a:spcBef>
                <a:spcPct val="0"/>
              </a:spcBef>
            </a:pPr>
            <a:endParaRPr lang="en-US" sz="2600" u="none" strike="noStrike">
              <a:solidFill>
                <a:srgbClr val="000000"/>
              </a:solidFill>
              <a:latin typeface="Open Sans"/>
            </a:endParaRPr>
          </a:p>
          <a:p>
            <a:pPr marL="0" lvl="0" indent="0" algn="l">
              <a:lnSpc>
                <a:spcPts val="4680"/>
              </a:lnSpc>
              <a:spcBef>
                <a:spcPct val="0"/>
              </a:spcBef>
            </a:pPr>
            <a:r>
              <a:rPr lang="en-US" sz="2600" u="none" strike="noStrike">
                <a:solidFill>
                  <a:srgbClr val="000000"/>
                </a:solidFill>
                <a:latin typeface="Open Sans"/>
              </a:rPr>
              <a:t>The number of social media users worldwide has swelled to a record </a:t>
            </a:r>
            <a:r>
              <a:rPr lang="en-US" sz="2600" u="none" strike="noStrike">
                <a:solidFill>
                  <a:srgbClr val="000000"/>
                </a:solidFill>
                <a:latin typeface="Open Sans Bold"/>
              </a:rPr>
              <a:t>4.9 billion </a:t>
            </a:r>
            <a:r>
              <a:rPr lang="en-US" sz="2600" u="none" strike="noStrike">
                <a:solidFill>
                  <a:srgbClr val="000000"/>
                </a:solidFill>
                <a:latin typeface="Open Sans"/>
              </a:rPr>
              <a:t>people globally. What’s more, this number is expected to jump to approximately </a:t>
            </a:r>
            <a:r>
              <a:rPr lang="en-US" sz="2600" u="none" strike="noStrike">
                <a:solidFill>
                  <a:srgbClr val="000000"/>
                </a:solidFill>
                <a:latin typeface="Open Sans Bold"/>
              </a:rPr>
              <a:t>5.85 billion</a:t>
            </a:r>
            <a:r>
              <a:rPr lang="en-US" sz="2600" u="none" strike="noStrike">
                <a:solidFill>
                  <a:srgbClr val="000000"/>
                </a:solidFill>
                <a:latin typeface="Open Sans"/>
              </a:rPr>
              <a:t> users by 2027.</a:t>
            </a:r>
          </a:p>
          <a:p>
            <a:pPr marL="0" lvl="0" indent="0" algn="l">
              <a:lnSpc>
                <a:spcPts val="4680"/>
              </a:lnSpc>
              <a:spcBef>
                <a:spcPct val="0"/>
              </a:spcBef>
            </a:pPr>
            <a:endParaRPr lang="en-US" sz="2600" u="none" strike="noStrike">
              <a:solidFill>
                <a:srgbClr val="000000"/>
              </a:solidFill>
              <a:latin typeface="Open Sans"/>
            </a:endParaRPr>
          </a:p>
          <a:p>
            <a:pPr marL="0" lvl="0" indent="0" algn="l">
              <a:lnSpc>
                <a:spcPts val="4680"/>
              </a:lnSpc>
              <a:spcBef>
                <a:spcPct val="0"/>
              </a:spcBef>
            </a:pPr>
            <a:r>
              <a:rPr lang="en-US" sz="2600" u="none" strike="noStrike">
                <a:solidFill>
                  <a:srgbClr val="000000"/>
                </a:solidFill>
                <a:latin typeface="Open Sans"/>
              </a:rPr>
              <a:t>These aren’t users tied to a single platform, either: The average user now spreads their digital footprint across a staggering </a:t>
            </a:r>
            <a:r>
              <a:rPr lang="en-US" sz="2600" u="none" strike="noStrike">
                <a:solidFill>
                  <a:srgbClr val="000000"/>
                </a:solidFill>
                <a:latin typeface="Open Sans Bold"/>
              </a:rPr>
              <a:t>six to seven platforms</a:t>
            </a:r>
            <a:r>
              <a:rPr lang="en-US" sz="2600" u="none" strike="noStrike">
                <a:solidFill>
                  <a:srgbClr val="000000"/>
                </a:solidFill>
                <a:latin typeface="Open Sans"/>
              </a:rPr>
              <a:t> every month—highlighting the need for a multi-platform approach to social media marketing.</a:t>
            </a:r>
          </a:p>
        </p:txBody>
      </p:sp>
      <p:sp>
        <p:nvSpPr>
          <p:cNvPr id="8" name="TextBox 8"/>
          <p:cNvSpPr txBox="1"/>
          <p:nvPr/>
        </p:nvSpPr>
        <p:spPr>
          <a:xfrm>
            <a:off x="9500790" y="9512708"/>
            <a:ext cx="6845290" cy="304800"/>
          </a:xfrm>
          <a:prstGeom prst="rect">
            <a:avLst/>
          </a:prstGeom>
        </p:spPr>
        <p:txBody>
          <a:bodyPr lIns="0" tIns="0" rIns="0" bIns="0" rtlCol="0" anchor="t">
            <a:spAutoFit/>
          </a:bodyPr>
          <a:lstStyle/>
          <a:p>
            <a:pPr algn="ctr">
              <a:lnSpc>
                <a:spcPts val="2100"/>
              </a:lnSpc>
            </a:pPr>
            <a:r>
              <a:rPr lang="en-US" sz="1500">
                <a:solidFill>
                  <a:srgbClr val="000000"/>
                </a:solidFill>
                <a:latin typeface="Muller"/>
              </a:rPr>
              <a:t>Source: https://www.forbes.com/advisor/in/business/social-media-statistics/</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16346080" y="8377640"/>
            <a:ext cx="1671445" cy="1156885"/>
          </a:xfrm>
          <a:custGeom>
            <a:avLst/>
            <a:gdLst/>
            <a:ahLst/>
            <a:cxnLst/>
            <a:rect l="l" t="t" r="r" b="b"/>
            <a:pathLst>
              <a:path w="1671445" h="1156885">
                <a:moveTo>
                  <a:pt x="0" y="0"/>
                </a:moveTo>
                <a:lnTo>
                  <a:pt x="1671446" y="0"/>
                </a:lnTo>
                <a:lnTo>
                  <a:pt x="1671446" y="1156885"/>
                </a:lnTo>
                <a:lnTo>
                  <a:pt x="0" y="1156885"/>
                </a:lnTo>
                <a:lnTo>
                  <a:pt x="0" y="0"/>
                </a:lnTo>
                <a:close/>
              </a:path>
            </a:pathLst>
          </a:custGeom>
          <a:blipFill>
            <a:blip r:embed="rId4"/>
            <a:stretch>
              <a:fillRect l="-133" r="-133"/>
            </a:stretch>
          </a:blipFill>
        </p:spPr>
        <p:txBody>
          <a:bodyPr/>
          <a:lstStyle/>
          <a:p>
            <a:endParaRPr lang="en-US"/>
          </a:p>
        </p:txBody>
      </p:sp>
      <p:sp>
        <p:nvSpPr>
          <p:cNvPr id="4" name="Freeform 4"/>
          <p:cNvSpPr/>
          <p:nvPr/>
        </p:nvSpPr>
        <p:spPr>
          <a:xfrm>
            <a:off x="8809282" y="2453781"/>
            <a:ext cx="4543717" cy="6366436"/>
          </a:xfrm>
          <a:custGeom>
            <a:avLst/>
            <a:gdLst/>
            <a:ahLst/>
            <a:cxnLst/>
            <a:rect l="l" t="t" r="r" b="b"/>
            <a:pathLst>
              <a:path w="4543717" h="6366436">
                <a:moveTo>
                  <a:pt x="0" y="0"/>
                </a:moveTo>
                <a:lnTo>
                  <a:pt x="4543717" y="0"/>
                </a:lnTo>
                <a:lnTo>
                  <a:pt x="4543717" y="6366435"/>
                </a:lnTo>
                <a:lnTo>
                  <a:pt x="0" y="6366435"/>
                </a:lnTo>
                <a:lnTo>
                  <a:pt x="0" y="0"/>
                </a:lnTo>
                <a:close/>
              </a:path>
            </a:pathLst>
          </a:custGeom>
          <a:blipFill>
            <a:blip r:embed="rId5"/>
            <a:stretch>
              <a:fillRect/>
            </a:stretch>
          </a:blipFill>
        </p:spPr>
        <p:txBody>
          <a:bodyPr/>
          <a:lstStyle/>
          <a:p>
            <a:endParaRPr lang="en-US"/>
          </a:p>
        </p:txBody>
      </p:sp>
      <p:sp>
        <p:nvSpPr>
          <p:cNvPr id="5" name="Freeform 5"/>
          <p:cNvSpPr/>
          <p:nvPr/>
        </p:nvSpPr>
        <p:spPr>
          <a:xfrm>
            <a:off x="1169643" y="2453781"/>
            <a:ext cx="4210706" cy="6502302"/>
          </a:xfrm>
          <a:custGeom>
            <a:avLst/>
            <a:gdLst/>
            <a:ahLst/>
            <a:cxnLst/>
            <a:rect l="l" t="t" r="r" b="b"/>
            <a:pathLst>
              <a:path w="4210706" h="6502302">
                <a:moveTo>
                  <a:pt x="0" y="0"/>
                </a:moveTo>
                <a:lnTo>
                  <a:pt x="4210706" y="0"/>
                </a:lnTo>
                <a:lnTo>
                  <a:pt x="4210706" y="6502301"/>
                </a:lnTo>
                <a:lnTo>
                  <a:pt x="0" y="6502301"/>
                </a:lnTo>
                <a:lnTo>
                  <a:pt x="0" y="0"/>
                </a:lnTo>
                <a:close/>
              </a:path>
            </a:pathLst>
          </a:custGeom>
          <a:blipFill>
            <a:blip r:embed="rId6"/>
            <a:stretch>
              <a:fillRect/>
            </a:stretch>
          </a:blipFill>
        </p:spPr>
        <p:txBody>
          <a:bodyPr/>
          <a:lstStyle/>
          <a:p>
            <a:endParaRPr lang="en-US"/>
          </a:p>
        </p:txBody>
      </p:sp>
      <p:sp>
        <p:nvSpPr>
          <p:cNvPr id="6" name="TextBox 6"/>
          <p:cNvSpPr txBox="1"/>
          <p:nvPr/>
        </p:nvSpPr>
        <p:spPr>
          <a:xfrm>
            <a:off x="755560" y="677989"/>
            <a:ext cx="15590520" cy="758571"/>
          </a:xfrm>
          <a:prstGeom prst="rect">
            <a:avLst/>
          </a:prstGeom>
        </p:spPr>
        <p:txBody>
          <a:bodyPr lIns="0" tIns="0" rIns="0" bIns="0" rtlCol="0" anchor="t">
            <a:spAutoFit/>
          </a:bodyPr>
          <a:lstStyle/>
          <a:p>
            <a:pPr marL="0" lvl="0" indent="0" algn="l">
              <a:lnSpc>
                <a:spcPts val="5832"/>
              </a:lnSpc>
              <a:spcBef>
                <a:spcPct val="0"/>
              </a:spcBef>
            </a:pPr>
            <a:r>
              <a:rPr lang="en-US" sz="5400" u="none" strike="noStrike">
                <a:solidFill>
                  <a:srgbClr val="FFFFFF"/>
                </a:solidFill>
                <a:latin typeface="Open Sans Bold"/>
              </a:rPr>
              <a:t>Example posts promoting events</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2"/>
            <a:stretch>
              <a:fillRect/>
            </a:stretch>
          </a:blipFill>
        </p:spPr>
        <p:txBody>
          <a:bodyPr/>
          <a:lstStyle/>
          <a:p>
            <a:endParaRPr lang="en-US"/>
          </a:p>
        </p:txBody>
      </p:sp>
      <p:sp>
        <p:nvSpPr>
          <p:cNvPr id="3" name="Freeform 3"/>
          <p:cNvSpPr/>
          <p:nvPr/>
        </p:nvSpPr>
        <p:spPr>
          <a:xfrm>
            <a:off x="16346080" y="8377640"/>
            <a:ext cx="1671445" cy="1156885"/>
          </a:xfrm>
          <a:custGeom>
            <a:avLst/>
            <a:gdLst/>
            <a:ahLst/>
            <a:cxnLst/>
            <a:rect l="l" t="t" r="r" b="b"/>
            <a:pathLst>
              <a:path w="1671445" h="1156885">
                <a:moveTo>
                  <a:pt x="0" y="0"/>
                </a:moveTo>
                <a:lnTo>
                  <a:pt x="1671446" y="0"/>
                </a:lnTo>
                <a:lnTo>
                  <a:pt x="1671446" y="1156885"/>
                </a:lnTo>
                <a:lnTo>
                  <a:pt x="0" y="1156885"/>
                </a:lnTo>
                <a:lnTo>
                  <a:pt x="0" y="0"/>
                </a:lnTo>
                <a:close/>
              </a:path>
            </a:pathLst>
          </a:custGeom>
          <a:blipFill>
            <a:blip r:embed="rId3"/>
            <a:stretch>
              <a:fillRect l="-133" r="-133"/>
            </a:stretch>
          </a:blipFill>
        </p:spPr>
        <p:txBody>
          <a:bodyPr/>
          <a:lstStyle/>
          <a:p>
            <a:endParaRPr lang="en-US"/>
          </a:p>
        </p:txBody>
      </p:sp>
      <p:sp>
        <p:nvSpPr>
          <p:cNvPr id="4" name="Freeform 4"/>
          <p:cNvSpPr/>
          <p:nvPr/>
        </p:nvSpPr>
        <p:spPr>
          <a:xfrm>
            <a:off x="585883" y="2669716"/>
            <a:ext cx="6973375" cy="6286366"/>
          </a:xfrm>
          <a:custGeom>
            <a:avLst/>
            <a:gdLst/>
            <a:ahLst/>
            <a:cxnLst/>
            <a:rect l="l" t="t" r="r" b="b"/>
            <a:pathLst>
              <a:path w="6973375" h="6286366">
                <a:moveTo>
                  <a:pt x="0" y="0"/>
                </a:moveTo>
                <a:lnTo>
                  <a:pt x="6973375" y="0"/>
                </a:lnTo>
                <a:lnTo>
                  <a:pt x="6973375" y="6286366"/>
                </a:lnTo>
                <a:lnTo>
                  <a:pt x="0" y="6286366"/>
                </a:lnTo>
                <a:lnTo>
                  <a:pt x="0" y="0"/>
                </a:lnTo>
                <a:close/>
              </a:path>
            </a:pathLst>
          </a:custGeom>
          <a:blipFill>
            <a:blip r:embed="rId4"/>
            <a:stretch>
              <a:fillRect b="-12147"/>
            </a:stretch>
          </a:blipFill>
        </p:spPr>
        <p:txBody>
          <a:bodyPr/>
          <a:lstStyle/>
          <a:p>
            <a:endParaRPr lang="en-US"/>
          </a:p>
        </p:txBody>
      </p:sp>
      <p:sp>
        <p:nvSpPr>
          <p:cNvPr id="5" name="TextBox 5"/>
          <p:cNvSpPr txBox="1"/>
          <p:nvPr/>
        </p:nvSpPr>
        <p:spPr>
          <a:xfrm>
            <a:off x="755560" y="677989"/>
            <a:ext cx="15590520" cy="758571"/>
          </a:xfrm>
          <a:prstGeom prst="rect">
            <a:avLst/>
          </a:prstGeom>
        </p:spPr>
        <p:txBody>
          <a:bodyPr lIns="0" tIns="0" rIns="0" bIns="0" rtlCol="0" anchor="t">
            <a:spAutoFit/>
          </a:bodyPr>
          <a:lstStyle/>
          <a:p>
            <a:pPr marL="0" lvl="0" indent="0" algn="l">
              <a:lnSpc>
                <a:spcPts val="5832"/>
              </a:lnSpc>
              <a:spcBef>
                <a:spcPct val="0"/>
              </a:spcBef>
            </a:pPr>
            <a:r>
              <a:rPr lang="en-US" sz="5400" u="none" strike="noStrike">
                <a:solidFill>
                  <a:srgbClr val="FFFFFF"/>
                </a:solidFill>
                <a:latin typeface="Open Sans Bold"/>
              </a:rPr>
              <a:t>Case Study - 2</a:t>
            </a:r>
          </a:p>
        </p:txBody>
      </p:sp>
      <p:sp>
        <p:nvSpPr>
          <p:cNvPr id="6" name="TextBox 6"/>
          <p:cNvSpPr txBox="1"/>
          <p:nvPr/>
        </p:nvSpPr>
        <p:spPr>
          <a:xfrm>
            <a:off x="8025790" y="3746768"/>
            <a:ext cx="9233510" cy="4397038"/>
          </a:xfrm>
          <a:prstGeom prst="rect">
            <a:avLst/>
          </a:prstGeom>
        </p:spPr>
        <p:txBody>
          <a:bodyPr lIns="0" tIns="0" rIns="0" bIns="0" rtlCol="0" anchor="t">
            <a:spAutoFit/>
          </a:bodyPr>
          <a:lstStyle/>
          <a:p>
            <a:pPr algn="l">
              <a:lnSpc>
                <a:spcPts val="10127"/>
              </a:lnSpc>
            </a:pPr>
            <a:r>
              <a:rPr lang="en-US" sz="4799">
                <a:solidFill>
                  <a:srgbClr val="181717"/>
                </a:solidFill>
                <a:latin typeface="Open Sans Bold"/>
              </a:rPr>
              <a:t>ASHRAE Toronto Chapter</a:t>
            </a:r>
          </a:p>
          <a:p>
            <a:pPr algn="l">
              <a:lnSpc>
                <a:spcPts val="7595"/>
              </a:lnSpc>
            </a:pPr>
            <a:endParaRPr lang="en-US" sz="4799">
              <a:solidFill>
                <a:srgbClr val="181717"/>
              </a:solidFill>
              <a:latin typeface="Open Sans Bold"/>
            </a:endParaRPr>
          </a:p>
          <a:p>
            <a:pPr algn="l">
              <a:lnSpc>
                <a:spcPts val="10127"/>
              </a:lnSpc>
            </a:pPr>
            <a:r>
              <a:rPr lang="en-US" sz="4799">
                <a:solidFill>
                  <a:srgbClr val="0563C1"/>
                </a:solidFill>
                <a:latin typeface="Open Sans Bold"/>
              </a:rPr>
              <a:t>2400+ followers</a:t>
            </a:r>
          </a:p>
          <a:p>
            <a:pPr algn="l">
              <a:lnSpc>
                <a:spcPts val="7384"/>
              </a:lnSpc>
            </a:pPr>
            <a:r>
              <a:rPr lang="en-US" sz="3499">
                <a:solidFill>
                  <a:srgbClr val="181717"/>
                </a:solidFill>
                <a:latin typeface="Open Sans Bold"/>
              </a:rPr>
              <a:t>This is Chapter LinkedIn </a:t>
            </a:r>
            <a:r>
              <a:rPr lang="en-US" sz="3499" u="sng">
                <a:solidFill>
                  <a:srgbClr val="181717"/>
                </a:solidFill>
                <a:latin typeface="Open Sans Bold"/>
              </a:rPr>
              <a:t>Page</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346080" y="8377640"/>
            <a:ext cx="1671445" cy="1156885"/>
          </a:xfrm>
          <a:custGeom>
            <a:avLst/>
            <a:gdLst/>
            <a:ahLst/>
            <a:cxnLst/>
            <a:rect l="l" t="t" r="r" b="b"/>
            <a:pathLst>
              <a:path w="1671445" h="1156885">
                <a:moveTo>
                  <a:pt x="0" y="0"/>
                </a:moveTo>
                <a:lnTo>
                  <a:pt x="1671446" y="0"/>
                </a:lnTo>
                <a:lnTo>
                  <a:pt x="1671446" y="1156885"/>
                </a:lnTo>
                <a:lnTo>
                  <a:pt x="0" y="1156885"/>
                </a:lnTo>
                <a:lnTo>
                  <a:pt x="0" y="0"/>
                </a:lnTo>
                <a:close/>
              </a:path>
            </a:pathLst>
          </a:custGeom>
          <a:blipFill>
            <a:blip r:embed="rId2"/>
            <a:stretch>
              <a:fillRect l="-133" r="-133"/>
            </a:stretch>
          </a:blipFill>
        </p:spPr>
        <p:txBody>
          <a:bodyPr/>
          <a:lstStyle/>
          <a:p>
            <a:endParaRPr lang="en-US"/>
          </a:p>
        </p:txBody>
      </p:sp>
      <p:sp>
        <p:nvSpPr>
          <p:cNvPr id="3" name="Freeform 3"/>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3"/>
            <a:stretch>
              <a:fillRect/>
            </a:stretch>
          </a:blipFill>
        </p:spPr>
        <p:txBody>
          <a:bodyPr/>
          <a:lstStyle/>
          <a:p>
            <a:endParaRPr lang="en-US"/>
          </a:p>
        </p:txBody>
      </p:sp>
      <p:grpSp>
        <p:nvGrpSpPr>
          <p:cNvPr id="4" name="Group 4"/>
          <p:cNvGrpSpPr/>
          <p:nvPr/>
        </p:nvGrpSpPr>
        <p:grpSpPr>
          <a:xfrm>
            <a:off x="1132623" y="2557246"/>
            <a:ext cx="15213458" cy="6045132"/>
            <a:chOff x="0" y="0"/>
            <a:chExt cx="20284610" cy="8060176"/>
          </a:xfrm>
        </p:grpSpPr>
        <p:sp>
          <p:nvSpPr>
            <p:cNvPr id="5" name="Freeform 5"/>
            <p:cNvSpPr/>
            <p:nvPr/>
          </p:nvSpPr>
          <p:spPr>
            <a:xfrm>
              <a:off x="14144683" y="0"/>
              <a:ext cx="6139928" cy="7971749"/>
            </a:xfrm>
            <a:custGeom>
              <a:avLst/>
              <a:gdLst/>
              <a:ahLst/>
              <a:cxnLst/>
              <a:rect l="l" t="t" r="r" b="b"/>
              <a:pathLst>
                <a:path w="6139928" h="7971749">
                  <a:moveTo>
                    <a:pt x="0" y="0"/>
                  </a:moveTo>
                  <a:lnTo>
                    <a:pt x="6139927" y="0"/>
                  </a:lnTo>
                  <a:lnTo>
                    <a:pt x="6139927" y="7971749"/>
                  </a:lnTo>
                  <a:lnTo>
                    <a:pt x="0" y="7971749"/>
                  </a:lnTo>
                  <a:lnTo>
                    <a:pt x="0" y="0"/>
                  </a:lnTo>
                  <a:close/>
                </a:path>
              </a:pathLst>
            </a:custGeom>
            <a:blipFill>
              <a:blip r:embed="rId4"/>
              <a:stretch>
                <a:fillRect l="-2973" t="-1781" r="-2312" b="-1526"/>
              </a:stretch>
            </a:blipFill>
          </p:spPr>
          <p:txBody>
            <a:bodyPr/>
            <a:lstStyle/>
            <a:p>
              <a:endParaRPr lang="en-US"/>
            </a:p>
          </p:txBody>
        </p:sp>
        <p:sp>
          <p:nvSpPr>
            <p:cNvPr id="6" name="Freeform 6"/>
            <p:cNvSpPr/>
            <p:nvPr/>
          </p:nvSpPr>
          <p:spPr>
            <a:xfrm>
              <a:off x="0" y="0"/>
              <a:ext cx="6277892" cy="7971749"/>
            </a:xfrm>
            <a:custGeom>
              <a:avLst/>
              <a:gdLst/>
              <a:ahLst/>
              <a:cxnLst/>
              <a:rect l="l" t="t" r="r" b="b"/>
              <a:pathLst>
                <a:path w="6277892" h="7971749">
                  <a:moveTo>
                    <a:pt x="0" y="0"/>
                  </a:moveTo>
                  <a:lnTo>
                    <a:pt x="6277892" y="0"/>
                  </a:lnTo>
                  <a:lnTo>
                    <a:pt x="6277892" y="7971749"/>
                  </a:lnTo>
                  <a:lnTo>
                    <a:pt x="0" y="7971749"/>
                  </a:lnTo>
                  <a:lnTo>
                    <a:pt x="0" y="0"/>
                  </a:lnTo>
                  <a:close/>
                </a:path>
              </a:pathLst>
            </a:custGeom>
            <a:blipFill>
              <a:blip r:embed="rId5"/>
              <a:stretch>
                <a:fillRect r="-411"/>
              </a:stretch>
            </a:blipFill>
          </p:spPr>
          <p:txBody>
            <a:bodyPr/>
            <a:lstStyle/>
            <a:p>
              <a:endParaRPr lang="en-US"/>
            </a:p>
          </p:txBody>
        </p:sp>
        <p:sp>
          <p:nvSpPr>
            <p:cNvPr id="7" name="Freeform 7"/>
            <p:cNvSpPr/>
            <p:nvPr/>
          </p:nvSpPr>
          <p:spPr>
            <a:xfrm>
              <a:off x="7170998" y="0"/>
              <a:ext cx="6080579" cy="8060176"/>
            </a:xfrm>
            <a:custGeom>
              <a:avLst/>
              <a:gdLst/>
              <a:ahLst/>
              <a:cxnLst/>
              <a:rect l="l" t="t" r="r" b="b"/>
              <a:pathLst>
                <a:path w="6080579" h="8060176">
                  <a:moveTo>
                    <a:pt x="0" y="0"/>
                  </a:moveTo>
                  <a:lnTo>
                    <a:pt x="6080579" y="0"/>
                  </a:lnTo>
                  <a:lnTo>
                    <a:pt x="6080579" y="8060176"/>
                  </a:lnTo>
                  <a:lnTo>
                    <a:pt x="0" y="8060176"/>
                  </a:lnTo>
                  <a:lnTo>
                    <a:pt x="0" y="0"/>
                  </a:lnTo>
                  <a:close/>
                </a:path>
              </a:pathLst>
            </a:custGeom>
            <a:blipFill>
              <a:blip r:embed="rId6"/>
              <a:stretch>
                <a:fillRect l="-1668" r="-2001"/>
              </a:stretch>
            </a:blipFill>
          </p:spPr>
          <p:txBody>
            <a:bodyPr/>
            <a:lstStyle/>
            <a:p>
              <a:endParaRPr lang="en-US"/>
            </a:p>
          </p:txBody>
        </p:sp>
      </p:grpSp>
      <p:sp>
        <p:nvSpPr>
          <p:cNvPr id="8" name="TextBox 8"/>
          <p:cNvSpPr txBox="1"/>
          <p:nvPr/>
        </p:nvSpPr>
        <p:spPr>
          <a:xfrm>
            <a:off x="1028700" y="677989"/>
            <a:ext cx="15590520" cy="758571"/>
          </a:xfrm>
          <a:prstGeom prst="rect">
            <a:avLst/>
          </a:prstGeom>
        </p:spPr>
        <p:txBody>
          <a:bodyPr lIns="0" tIns="0" rIns="0" bIns="0" rtlCol="0" anchor="t">
            <a:spAutoFit/>
          </a:bodyPr>
          <a:lstStyle/>
          <a:p>
            <a:pPr marL="0" lvl="0" indent="0" algn="l">
              <a:lnSpc>
                <a:spcPts val="5832"/>
              </a:lnSpc>
              <a:spcBef>
                <a:spcPct val="0"/>
              </a:spcBef>
            </a:pPr>
            <a:r>
              <a:rPr lang="en-US" sz="5400" u="none" strike="noStrike">
                <a:solidFill>
                  <a:srgbClr val="FFFFFF"/>
                </a:solidFill>
                <a:latin typeface="Open Sans Bold"/>
              </a:rPr>
              <a:t>Example posts from Chapter Events</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2"/>
            <a:stretch>
              <a:fillRect/>
            </a:stretch>
          </a:blipFill>
        </p:spPr>
        <p:txBody>
          <a:bodyPr/>
          <a:lstStyle/>
          <a:p>
            <a:endParaRPr lang="en-US"/>
          </a:p>
        </p:txBody>
      </p:sp>
      <p:sp>
        <p:nvSpPr>
          <p:cNvPr id="3" name="Freeform 3"/>
          <p:cNvSpPr/>
          <p:nvPr/>
        </p:nvSpPr>
        <p:spPr>
          <a:xfrm>
            <a:off x="16346080" y="8377640"/>
            <a:ext cx="1671445" cy="1156885"/>
          </a:xfrm>
          <a:custGeom>
            <a:avLst/>
            <a:gdLst/>
            <a:ahLst/>
            <a:cxnLst/>
            <a:rect l="l" t="t" r="r" b="b"/>
            <a:pathLst>
              <a:path w="1671445" h="1156885">
                <a:moveTo>
                  <a:pt x="0" y="0"/>
                </a:moveTo>
                <a:lnTo>
                  <a:pt x="1671446" y="0"/>
                </a:lnTo>
                <a:lnTo>
                  <a:pt x="1671446" y="1156885"/>
                </a:lnTo>
                <a:lnTo>
                  <a:pt x="0" y="1156885"/>
                </a:lnTo>
                <a:lnTo>
                  <a:pt x="0" y="0"/>
                </a:lnTo>
                <a:close/>
              </a:path>
            </a:pathLst>
          </a:custGeom>
          <a:blipFill>
            <a:blip r:embed="rId3"/>
            <a:stretch>
              <a:fillRect l="-133" r="-133"/>
            </a:stretch>
          </a:blipFill>
        </p:spPr>
        <p:txBody>
          <a:bodyPr/>
          <a:lstStyle/>
          <a:p>
            <a:endParaRPr lang="en-US"/>
          </a:p>
        </p:txBody>
      </p:sp>
      <p:grpSp>
        <p:nvGrpSpPr>
          <p:cNvPr id="4" name="Group 4"/>
          <p:cNvGrpSpPr/>
          <p:nvPr/>
        </p:nvGrpSpPr>
        <p:grpSpPr>
          <a:xfrm>
            <a:off x="683755" y="2556895"/>
            <a:ext cx="15734132" cy="6135181"/>
            <a:chOff x="0" y="0"/>
            <a:chExt cx="20978842" cy="8180242"/>
          </a:xfrm>
        </p:grpSpPr>
        <p:sp>
          <p:nvSpPr>
            <p:cNvPr id="5" name="Freeform 5"/>
            <p:cNvSpPr/>
            <p:nvPr/>
          </p:nvSpPr>
          <p:spPr>
            <a:xfrm>
              <a:off x="0" y="0"/>
              <a:ext cx="6221757" cy="8177827"/>
            </a:xfrm>
            <a:custGeom>
              <a:avLst/>
              <a:gdLst/>
              <a:ahLst/>
              <a:cxnLst/>
              <a:rect l="l" t="t" r="r" b="b"/>
              <a:pathLst>
                <a:path w="6221757" h="8177827">
                  <a:moveTo>
                    <a:pt x="0" y="0"/>
                  </a:moveTo>
                  <a:lnTo>
                    <a:pt x="6221757" y="0"/>
                  </a:lnTo>
                  <a:lnTo>
                    <a:pt x="6221757" y="8177827"/>
                  </a:lnTo>
                  <a:lnTo>
                    <a:pt x="0" y="8177827"/>
                  </a:lnTo>
                  <a:lnTo>
                    <a:pt x="0" y="0"/>
                  </a:lnTo>
                  <a:close/>
                </a:path>
              </a:pathLst>
            </a:custGeom>
            <a:blipFill>
              <a:blip r:embed="rId4"/>
              <a:stretch>
                <a:fillRect r="-1566"/>
              </a:stretch>
            </a:blipFill>
          </p:spPr>
          <p:txBody>
            <a:bodyPr/>
            <a:lstStyle/>
            <a:p>
              <a:endParaRPr lang="en-US"/>
            </a:p>
          </p:txBody>
        </p:sp>
        <p:sp>
          <p:nvSpPr>
            <p:cNvPr id="6" name="Freeform 6"/>
            <p:cNvSpPr/>
            <p:nvPr/>
          </p:nvSpPr>
          <p:spPr>
            <a:xfrm>
              <a:off x="7403449" y="0"/>
              <a:ext cx="6279046" cy="8180242"/>
            </a:xfrm>
            <a:custGeom>
              <a:avLst/>
              <a:gdLst/>
              <a:ahLst/>
              <a:cxnLst/>
              <a:rect l="l" t="t" r="r" b="b"/>
              <a:pathLst>
                <a:path w="6279046" h="8180242">
                  <a:moveTo>
                    <a:pt x="0" y="0"/>
                  </a:moveTo>
                  <a:lnTo>
                    <a:pt x="6279046" y="0"/>
                  </a:lnTo>
                  <a:lnTo>
                    <a:pt x="6279046" y="8180242"/>
                  </a:lnTo>
                  <a:lnTo>
                    <a:pt x="0" y="8180242"/>
                  </a:lnTo>
                  <a:lnTo>
                    <a:pt x="0" y="0"/>
                  </a:lnTo>
                  <a:close/>
                </a:path>
              </a:pathLst>
            </a:custGeom>
            <a:blipFill>
              <a:blip r:embed="rId5"/>
              <a:stretch>
                <a:fillRect l="-1584" t="-1122" r="-1584" b="-1122"/>
              </a:stretch>
            </a:blipFill>
          </p:spPr>
          <p:txBody>
            <a:bodyPr/>
            <a:lstStyle/>
            <a:p>
              <a:endParaRPr lang="en-US"/>
            </a:p>
          </p:txBody>
        </p:sp>
        <p:sp>
          <p:nvSpPr>
            <p:cNvPr id="7" name="Freeform 7"/>
            <p:cNvSpPr/>
            <p:nvPr/>
          </p:nvSpPr>
          <p:spPr>
            <a:xfrm>
              <a:off x="14864187" y="0"/>
              <a:ext cx="6114655" cy="8180242"/>
            </a:xfrm>
            <a:custGeom>
              <a:avLst/>
              <a:gdLst/>
              <a:ahLst/>
              <a:cxnLst/>
              <a:rect l="l" t="t" r="r" b="b"/>
              <a:pathLst>
                <a:path w="6114655" h="8180242">
                  <a:moveTo>
                    <a:pt x="0" y="0"/>
                  </a:moveTo>
                  <a:lnTo>
                    <a:pt x="6114655" y="0"/>
                  </a:lnTo>
                  <a:lnTo>
                    <a:pt x="6114655" y="8180242"/>
                  </a:lnTo>
                  <a:lnTo>
                    <a:pt x="0" y="8180242"/>
                  </a:lnTo>
                  <a:lnTo>
                    <a:pt x="0" y="0"/>
                  </a:lnTo>
                  <a:close/>
                </a:path>
              </a:pathLst>
            </a:custGeom>
            <a:blipFill>
              <a:blip r:embed="rId6"/>
              <a:stretch>
                <a:fillRect l="-2869" r="-2869"/>
              </a:stretch>
            </a:blipFill>
          </p:spPr>
          <p:txBody>
            <a:bodyPr/>
            <a:lstStyle/>
            <a:p>
              <a:endParaRPr lang="en-US"/>
            </a:p>
          </p:txBody>
        </p:sp>
      </p:grpSp>
      <p:sp>
        <p:nvSpPr>
          <p:cNvPr id="8" name="TextBox 8"/>
          <p:cNvSpPr txBox="1"/>
          <p:nvPr/>
        </p:nvSpPr>
        <p:spPr>
          <a:xfrm>
            <a:off x="755560" y="677989"/>
            <a:ext cx="15590520" cy="758571"/>
          </a:xfrm>
          <a:prstGeom prst="rect">
            <a:avLst/>
          </a:prstGeom>
        </p:spPr>
        <p:txBody>
          <a:bodyPr lIns="0" tIns="0" rIns="0" bIns="0" rtlCol="0" anchor="t">
            <a:spAutoFit/>
          </a:bodyPr>
          <a:lstStyle/>
          <a:p>
            <a:pPr marL="0" lvl="0" indent="0" algn="l">
              <a:lnSpc>
                <a:spcPts val="5832"/>
              </a:lnSpc>
              <a:spcBef>
                <a:spcPct val="0"/>
              </a:spcBef>
            </a:pPr>
            <a:r>
              <a:rPr lang="en-US" sz="5400" u="none" strike="noStrike">
                <a:solidFill>
                  <a:srgbClr val="FFFFFF"/>
                </a:solidFill>
                <a:latin typeface="Open Sans Bold"/>
              </a:rPr>
              <a:t>Example posts promoting events</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6240" y="-107477"/>
            <a:ext cx="18271760" cy="10287000"/>
          </a:xfrm>
          <a:custGeom>
            <a:avLst/>
            <a:gdLst/>
            <a:ahLst/>
            <a:cxnLst/>
            <a:rect l="l" t="t" r="r" b="b"/>
            <a:pathLst>
              <a:path w="18271760" h="10287000">
                <a:moveTo>
                  <a:pt x="0" y="0"/>
                </a:moveTo>
                <a:lnTo>
                  <a:pt x="18271760" y="0"/>
                </a:lnTo>
                <a:lnTo>
                  <a:pt x="18271760"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16346080" y="8377640"/>
            <a:ext cx="1671445" cy="1156885"/>
          </a:xfrm>
          <a:custGeom>
            <a:avLst/>
            <a:gdLst/>
            <a:ahLst/>
            <a:cxnLst/>
            <a:rect l="l" t="t" r="r" b="b"/>
            <a:pathLst>
              <a:path w="1671445" h="1156885">
                <a:moveTo>
                  <a:pt x="0" y="0"/>
                </a:moveTo>
                <a:lnTo>
                  <a:pt x="1671446" y="0"/>
                </a:lnTo>
                <a:lnTo>
                  <a:pt x="1671446" y="1156885"/>
                </a:lnTo>
                <a:lnTo>
                  <a:pt x="0" y="1156885"/>
                </a:lnTo>
                <a:lnTo>
                  <a:pt x="0" y="0"/>
                </a:lnTo>
                <a:close/>
              </a:path>
            </a:pathLst>
          </a:custGeom>
          <a:blipFill>
            <a:blip r:embed="rId4"/>
            <a:stretch>
              <a:fillRect l="-133" r="-133"/>
            </a:stretch>
          </a:blipFill>
        </p:spPr>
        <p:txBody>
          <a:bodyPr/>
          <a:lstStyle/>
          <a:p>
            <a:endParaRPr lang="en-US"/>
          </a:p>
        </p:txBody>
      </p:sp>
      <p:sp>
        <p:nvSpPr>
          <p:cNvPr id="4" name="Freeform 4"/>
          <p:cNvSpPr/>
          <p:nvPr/>
        </p:nvSpPr>
        <p:spPr>
          <a:xfrm>
            <a:off x="11698880" y="5904455"/>
            <a:ext cx="4102563" cy="3353845"/>
          </a:xfrm>
          <a:custGeom>
            <a:avLst/>
            <a:gdLst/>
            <a:ahLst/>
            <a:cxnLst/>
            <a:rect l="l" t="t" r="r" b="b"/>
            <a:pathLst>
              <a:path w="4102563" h="3353845">
                <a:moveTo>
                  <a:pt x="0" y="0"/>
                </a:moveTo>
                <a:lnTo>
                  <a:pt x="4102563" y="0"/>
                </a:lnTo>
                <a:lnTo>
                  <a:pt x="4102563" y="3353845"/>
                </a:lnTo>
                <a:lnTo>
                  <a:pt x="0" y="3353845"/>
                </a:lnTo>
                <a:lnTo>
                  <a:pt x="0" y="0"/>
                </a:lnTo>
                <a:close/>
              </a:path>
            </a:pathLst>
          </a:custGeom>
          <a:blipFill>
            <a:blip r:embed="rId5"/>
            <a:stretch>
              <a:fillRect/>
            </a:stretch>
          </a:blipFill>
        </p:spPr>
        <p:txBody>
          <a:bodyPr/>
          <a:lstStyle/>
          <a:p>
            <a:endParaRPr lang="en-US"/>
          </a:p>
        </p:txBody>
      </p:sp>
      <p:sp>
        <p:nvSpPr>
          <p:cNvPr id="5" name="TextBox 5"/>
          <p:cNvSpPr txBox="1"/>
          <p:nvPr/>
        </p:nvSpPr>
        <p:spPr>
          <a:xfrm>
            <a:off x="755560" y="677989"/>
            <a:ext cx="15590520" cy="758571"/>
          </a:xfrm>
          <a:prstGeom prst="rect">
            <a:avLst/>
          </a:prstGeom>
        </p:spPr>
        <p:txBody>
          <a:bodyPr lIns="0" tIns="0" rIns="0" bIns="0" rtlCol="0" anchor="t">
            <a:spAutoFit/>
          </a:bodyPr>
          <a:lstStyle/>
          <a:p>
            <a:pPr marL="0" lvl="0" indent="0" algn="l">
              <a:lnSpc>
                <a:spcPts val="5832"/>
              </a:lnSpc>
              <a:spcBef>
                <a:spcPct val="0"/>
              </a:spcBef>
            </a:pPr>
            <a:r>
              <a:rPr lang="en-US" sz="5400" u="none" strike="noStrike">
                <a:solidFill>
                  <a:srgbClr val="FFFFFF"/>
                </a:solidFill>
                <a:latin typeface="Open Sans Bold"/>
              </a:rPr>
              <a:t>Case study lessons learned</a:t>
            </a:r>
          </a:p>
        </p:txBody>
      </p:sp>
      <p:sp>
        <p:nvSpPr>
          <p:cNvPr id="6" name="TextBox 6"/>
          <p:cNvSpPr txBox="1"/>
          <p:nvPr/>
        </p:nvSpPr>
        <p:spPr>
          <a:xfrm>
            <a:off x="657816" y="2001469"/>
            <a:ext cx="15590520" cy="5985888"/>
          </a:xfrm>
          <a:prstGeom prst="rect">
            <a:avLst/>
          </a:prstGeom>
        </p:spPr>
        <p:txBody>
          <a:bodyPr lIns="0" tIns="0" rIns="0" bIns="0" rtlCol="0" anchor="t">
            <a:spAutoFit/>
          </a:bodyPr>
          <a:lstStyle/>
          <a:p>
            <a:pPr marL="597222" lvl="1" indent="-298611" algn="l">
              <a:lnSpc>
                <a:spcPts val="8052"/>
              </a:lnSpc>
              <a:buFont typeface="Arial"/>
              <a:buChar char="•"/>
            </a:pPr>
            <a:r>
              <a:rPr lang="en-US" sz="3300">
                <a:solidFill>
                  <a:srgbClr val="000000"/>
                </a:solidFill>
                <a:latin typeface="Open Sans Bold"/>
              </a:rPr>
              <a:t>Engage</a:t>
            </a:r>
            <a:r>
              <a:rPr lang="en-US" sz="3300">
                <a:solidFill>
                  <a:srgbClr val="000000"/>
                </a:solidFill>
                <a:latin typeface="Open Sans"/>
              </a:rPr>
              <a:t> with other ASHRAE chapters or other local chapters. </a:t>
            </a:r>
          </a:p>
          <a:p>
            <a:pPr marL="597222" lvl="1" indent="-298611" algn="l">
              <a:lnSpc>
                <a:spcPts val="8052"/>
              </a:lnSpc>
              <a:buFont typeface="Arial"/>
              <a:buChar char="•"/>
            </a:pPr>
            <a:r>
              <a:rPr lang="en-US" sz="3300">
                <a:solidFill>
                  <a:srgbClr val="000000"/>
                </a:solidFill>
                <a:latin typeface="Open Sans Bold"/>
              </a:rPr>
              <a:t>Use the scheduling tool </a:t>
            </a:r>
            <a:r>
              <a:rPr lang="en-US" sz="3300">
                <a:solidFill>
                  <a:srgbClr val="000000"/>
                </a:solidFill>
                <a:latin typeface="Open Sans"/>
              </a:rPr>
              <a:t>to schedule posts for a week or two at a time. This reduces the total workload required. </a:t>
            </a:r>
          </a:p>
          <a:p>
            <a:pPr marL="597222" lvl="1" indent="-298611" algn="l">
              <a:lnSpc>
                <a:spcPts val="8052"/>
              </a:lnSpc>
              <a:buFont typeface="Arial"/>
              <a:buChar char="•"/>
            </a:pPr>
            <a:r>
              <a:rPr lang="en-US" sz="3300">
                <a:solidFill>
                  <a:srgbClr val="000000"/>
                </a:solidFill>
                <a:latin typeface="Open Sans Bold"/>
              </a:rPr>
              <a:t>Regular posts </a:t>
            </a:r>
            <a:r>
              <a:rPr lang="en-US" sz="3300">
                <a:solidFill>
                  <a:srgbClr val="000000"/>
                </a:solidFill>
                <a:latin typeface="Open Sans"/>
              </a:rPr>
              <a:t>help increase likes and reach over time. </a:t>
            </a:r>
          </a:p>
          <a:p>
            <a:pPr marL="597222" lvl="1" indent="-298611" algn="l">
              <a:lnSpc>
                <a:spcPts val="8052"/>
              </a:lnSpc>
              <a:buFont typeface="Arial"/>
              <a:buChar char="•"/>
            </a:pPr>
            <a:r>
              <a:rPr lang="en-US" sz="3300">
                <a:solidFill>
                  <a:srgbClr val="000000"/>
                </a:solidFill>
                <a:latin typeface="Open Sans Bold"/>
              </a:rPr>
              <a:t>Users prefer images </a:t>
            </a:r>
            <a:r>
              <a:rPr lang="en-US" sz="3300">
                <a:solidFill>
                  <a:srgbClr val="000000"/>
                </a:solidFill>
                <a:latin typeface="Open Sans"/>
              </a:rPr>
              <a:t>to links or text. </a:t>
            </a:r>
          </a:p>
          <a:p>
            <a:pPr marL="597222" lvl="1" indent="-298611" algn="l">
              <a:lnSpc>
                <a:spcPts val="8052"/>
              </a:lnSpc>
            </a:pPr>
            <a:endParaRPr lang="en-US" sz="3300">
              <a:solidFill>
                <a:srgbClr val="000000"/>
              </a:solidFill>
              <a:latin typeface="Open Sans"/>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16346080" y="8377640"/>
            <a:ext cx="1671445" cy="1156885"/>
          </a:xfrm>
          <a:custGeom>
            <a:avLst/>
            <a:gdLst/>
            <a:ahLst/>
            <a:cxnLst/>
            <a:rect l="l" t="t" r="r" b="b"/>
            <a:pathLst>
              <a:path w="1671445" h="1156885">
                <a:moveTo>
                  <a:pt x="0" y="0"/>
                </a:moveTo>
                <a:lnTo>
                  <a:pt x="1671446" y="0"/>
                </a:lnTo>
                <a:lnTo>
                  <a:pt x="1671446" y="1156885"/>
                </a:lnTo>
                <a:lnTo>
                  <a:pt x="0" y="1156885"/>
                </a:lnTo>
                <a:lnTo>
                  <a:pt x="0" y="0"/>
                </a:lnTo>
                <a:close/>
              </a:path>
            </a:pathLst>
          </a:custGeom>
          <a:blipFill>
            <a:blip r:embed="rId4"/>
            <a:stretch>
              <a:fillRect l="-133" r="-133"/>
            </a:stretch>
          </a:blipFill>
        </p:spPr>
        <p:txBody>
          <a:bodyPr/>
          <a:lstStyle/>
          <a:p>
            <a:endParaRPr lang="en-US"/>
          </a:p>
        </p:txBody>
      </p:sp>
      <p:sp>
        <p:nvSpPr>
          <p:cNvPr id="4" name="Freeform 4"/>
          <p:cNvSpPr/>
          <p:nvPr/>
        </p:nvSpPr>
        <p:spPr>
          <a:xfrm>
            <a:off x="15301822" y="4847309"/>
            <a:ext cx="2574185" cy="2967360"/>
          </a:xfrm>
          <a:custGeom>
            <a:avLst/>
            <a:gdLst/>
            <a:ahLst/>
            <a:cxnLst/>
            <a:rect l="l" t="t" r="r" b="b"/>
            <a:pathLst>
              <a:path w="2574185" h="2967360">
                <a:moveTo>
                  <a:pt x="0" y="0"/>
                </a:moveTo>
                <a:lnTo>
                  <a:pt x="2574185" y="0"/>
                </a:lnTo>
                <a:lnTo>
                  <a:pt x="2574185" y="2967360"/>
                </a:lnTo>
                <a:lnTo>
                  <a:pt x="0" y="2967360"/>
                </a:lnTo>
                <a:lnTo>
                  <a:pt x="0" y="0"/>
                </a:lnTo>
                <a:close/>
              </a:path>
            </a:pathLst>
          </a:custGeom>
          <a:blipFill>
            <a:blip r:embed="rId5"/>
            <a:stretch>
              <a:fillRect/>
            </a:stretch>
          </a:blipFill>
        </p:spPr>
        <p:txBody>
          <a:bodyPr/>
          <a:lstStyle/>
          <a:p>
            <a:endParaRPr lang="en-US"/>
          </a:p>
        </p:txBody>
      </p:sp>
      <p:sp>
        <p:nvSpPr>
          <p:cNvPr id="5" name="TextBox 5"/>
          <p:cNvSpPr txBox="1"/>
          <p:nvPr/>
        </p:nvSpPr>
        <p:spPr>
          <a:xfrm>
            <a:off x="779529" y="2111498"/>
            <a:ext cx="14446248" cy="7059200"/>
          </a:xfrm>
          <a:prstGeom prst="rect">
            <a:avLst/>
          </a:prstGeom>
        </p:spPr>
        <p:txBody>
          <a:bodyPr lIns="0" tIns="0" rIns="0" bIns="0" rtlCol="0" anchor="t">
            <a:spAutoFit/>
          </a:bodyPr>
          <a:lstStyle/>
          <a:p>
            <a:pPr marL="389565" lvl="1" indent="-194782" algn="l">
              <a:lnSpc>
                <a:spcPts val="7128"/>
              </a:lnSpc>
              <a:buFont typeface="Arial"/>
              <a:buChar char="•"/>
            </a:pPr>
            <a:r>
              <a:rPr lang="en-US" sz="2921">
                <a:solidFill>
                  <a:srgbClr val="181717"/>
                </a:solidFill>
                <a:latin typeface="Open Sans Bold"/>
              </a:rPr>
              <a:t>Live-posting at events works particularly well</a:t>
            </a:r>
          </a:p>
          <a:p>
            <a:pPr marL="1113042" lvl="2" indent="-371014" algn="l">
              <a:lnSpc>
                <a:spcPts val="7128"/>
              </a:lnSpc>
              <a:buFont typeface="Arial"/>
              <a:buChar char="⚬"/>
            </a:pPr>
            <a:r>
              <a:rPr lang="en-US" sz="2921">
                <a:solidFill>
                  <a:srgbClr val="181717"/>
                </a:solidFill>
                <a:latin typeface="Open Sans"/>
              </a:rPr>
              <a:t>But only if your social media person is at the event! </a:t>
            </a:r>
          </a:p>
          <a:p>
            <a:pPr marL="1113042" lvl="2" indent="-371014" algn="l">
              <a:lnSpc>
                <a:spcPts val="7128"/>
              </a:lnSpc>
              <a:buFont typeface="Arial"/>
              <a:buChar char="⚬"/>
            </a:pPr>
            <a:r>
              <a:rPr lang="en-US" sz="2921">
                <a:solidFill>
                  <a:srgbClr val="181717"/>
                </a:solidFill>
                <a:latin typeface="Open Sans"/>
              </a:rPr>
              <a:t>If multiple people help run the page, they can all individually post at events. </a:t>
            </a:r>
          </a:p>
          <a:p>
            <a:pPr marL="389565" lvl="1" indent="-194782" algn="l">
              <a:lnSpc>
                <a:spcPts val="7128"/>
              </a:lnSpc>
              <a:buFont typeface="Arial"/>
              <a:buChar char="•"/>
            </a:pPr>
            <a:r>
              <a:rPr lang="en-US" sz="2921">
                <a:solidFill>
                  <a:srgbClr val="181717"/>
                </a:solidFill>
                <a:latin typeface="Open Sans"/>
              </a:rPr>
              <a:t>Tagging the main ASHRAE page and </a:t>
            </a:r>
            <a:r>
              <a:rPr lang="en-US" sz="2921">
                <a:solidFill>
                  <a:srgbClr val="181717"/>
                </a:solidFill>
                <a:latin typeface="Open Sans Bold"/>
              </a:rPr>
              <a:t>having our post shared </a:t>
            </a:r>
            <a:r>
              <a:rPr lang="en-US" sz="2921">
                <a:solidFill>
                  <a:srgbClr val="181717"/>
                </a:solidFill>
                <a:latin typeface="Open Sans"/>
              </a:rPr>
              <a:t>gained us ~50 new likes over the course of 24 hours. </a:t>
            </a:r>
          </a:p>
          <a:p>
            <a:pPr marL="1261447" lvl="2" indent="-420482" algn="l">
              <a:lnSpc>
                <a:spcPts val="7128"/>
              </a:lnSpc>
              <a:buFont typeface="Arial"/>
              <a:buChar char="⚬"/>
            </a:pPr>
            <a:r>
              <a:rPr lang="en-US" sz="2921">
                <a:solidFill>
                  <a:srgbClr val="181717"/>
                </a:solidFill>
                <a:latin typeface="Open Sans"/>
              </a:rPr>
              <a:t>We gained ~30 new likes over the course of 6 months with our regular posting. </a:t>
            </a:r>
          </a:p>
          <a:p>
            <a:pPr marL="389194" lvl="1" indent="-194597" algn="l">
              <a:lnSpc>
                <a:spcPts val="7128"/>
              </a:lnSpc>
              <a:buFont typeface="Arial"/>
              <a:buChar char="•"/>
            </a:pPr>
            <a:r>
              <a:rPr lang="en-US" sz="2921">
                <a:solidFill>
                  <a:srgbClr val="181717"/>
                </a:solidFill>
                <a:latin typeface="Open Sans"/>
              </a:rPr>
              <a:t>Keep the ASHRAE </a:t>
            </a:r>
            <a:r>
              <a:rPr lang="en-US" sz="2921">
                <a:solidFill>
                  <a:srgbClr val="181717"/>
                </a:solidFill>
                <a:latin typeface="Open Sans Bold"/>
              </a:rPr>
              <a:t>Commercialism Policy </a:t>
            </a:r>
            <a:r>
              <a:rPr lang="en-US" sz="2921">
                <a:solidFill>
                  <a:srgbClr val="181717"/>
                </a:solidFill>
                <a:latin typeface="Open Sans"/>
              </a:rPr>
              <a:t>in mind. </a:t>
            </a:r>
          </a:p>
        </p:txBody>
      </p:sp>
      <p:sp>
        <p:nvSpPr>
          <p:cNvPr id="6" name="Freeform 6"/>
          <p:cNvSpPr/>
          <p:nvPr/>
        </p:nvSpPr>
        <p:spPr>
          <a:xfrm>
            <a:off x="14363254" y="2639327"/>
            <a:ext cx="2818550" cy="1005178"/>
          </a:xfrm>
          <a:custGeom>
            <a:avLst/>
            <a:gdLst/>
            <a:ahLst/>
            <a:cxnLst/>
            <a:rect l="l" t="t" r="r" b="b"/>
            <a:pathLst>
              <a:path w="2818550" h="1005178">
                <a:moveTo>
                  <a:pt x="0" y="0"/>
                </a:moveTo>
                <a:lnTo>
                  <a:pt x="2818549" y="0"/>
                </a:lnTo>
                <a:lnTo>
                  <a:pt x="2818549" y="1005178"/>
                </a:lnTo>
                <a:lnTo>
                  <a:pt x="0" y="100517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TextBox 7"/>
          <p:cNvSpPr txBox="1"/>
          <p:nvPr/>
        </p:nvSpPr>
        <p:spPr>
          <a:xfrm>
            <a:off x="870990" y="677989"/>
            <a:ext cx="15590520" cy="758571"/>
          </a:xfrm>
          <a:prstGeom prst="rect">
            <a:avLst/>
          </a:prstGeom>
        </p:spPr>
        <p:txBody>
          <a:bodyPr lIns="0" tIns="0" rIns="0" bIns="0" rtlCol="0" anchor="t">
            <a:spAutoFit/>
          </a:bodyPr>
          <a:lstStyle/>
          <a:p>
            <a:pPr marL="0" lvl="0" indent="0" algn="l">
              <a:lnSpc>
                <a:spcPts val="5832"/>
              </a:lnSpc>
              <a:spcBef>
                <a:spcPct val="0"/>
              </a:spcBef>
            </a:pPr>
            <a:r>
              <a:rPr lang="en-US" sz="5400" u="none" strike="noStrike">
                <a:solidFill>
                  <a:srgbClr val="FFFFFF"/>
                </a:solidFill>
                <a:latin typeface="Open Sans Bold"/>
              </a:rPr>
              <a:t>Live - posting</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16346080" y="8377640"/>
            <a:ext cx="1671445" cy="1156885"/>
          </a:xfrm>
          <a:custGeom>
            <a:avLst/>
            <a:gdLst/>
            <a:ahLst/>
            <a:cxnLst/>
            <a:rect l="l" t="t" r="r" b="b"/>
            <a:pathLst>
              <a:path w="1671445" h="1156885">
                <a:moveTo>
                  <a:pt x="0" y="0"/>
                </a:moveTo>
                <a:lnTo>
                  <a:pt x="1671446" y="0"/>
                </a:lnTo>
                <a:lnTo>
                  <a:pt x="1671446" y="1156885"/>
                </a:lnTo>
                <a:lnTo>
                  <a:pt x="0" y="1156885"/>
                </a:lnTo>
                <a:lnTo>
                  <a:pt x="0" y="0"/>
                </a:lnTo>
                <a:close/>
              </a:path>
            </a:pathLst>
          </a:custGeom>
          <a:blipFill>
            <a:blip r:embed="rId4"/>
            <a:stretch>
              <a:fillRect l="-133" r="-133"/>
            </a:stretch>
          </a:blipFill>
        </p:spPr>
        <p:txBody>
          <a:bodyPr/>
          <a:lstStyle/>
          <a:p>
            <a:endParaRPr lang="en-US"/>
          </a:p>
        </p:txBody>
      </p:sp>
      <p:sp>
        <p:nvSpPr>
          <p:cNvPr id="4" name="TextBox 4"/>
          <p:cNvSpPr txBox="1"/>
          <p:nvPr/>
        </p:nvSpPr>
        <p:spPr>
          <a:xfrm>
            <a:off x="755560" y="677989"/>
            <a:ext cx="15590520" cy="758571"/>
          </a:xfrm>
          <a:prstGeom prst="rect">
            <a:avLst/>
          </a:prstGeom>
        </p:spPr>
        <p:txBody>
          <a:bodyPr lIns="0" tIns="0" rIns="0" bIns="0" rtlCol="0" anchor="t">
            <a:spAutoFit/>
          </a:bodyPr>
          <a:lstStyle/>
          <a:p>
            <a:pPr marL="0" lvl="0" indent="0" algn="l">
              <a:lnSpc>
                <a:spcPts val="5832"/>
              </a:lnSpc>
              <a:spcBef>
                <a:spcPct val="0"/>
              </a:spcBef>
            </a:pPr>
            <a:r>
              <a:rPr lang="en-US" sz="5400" u="none" strike="noStrike">
                <a:solidFill>
                  <a:srgbClr val="FFFFFF"/>
                </a:solidFill>
                <a:latin typeface="Open Sans Bold"/>
              </a:rPr>
              <a:t>Sourcing unique content for your page</a:t>
            </a:r>
          </a:p>
        </p:txBody>
      </p:sp>
      <p:sp>
        <p:nvSpPr>
          <p:cNvPr id="5" name="TextBox 5"/>
          <p:cNvSpPr txBox="1"/>
          <p:nvPr/>
        </p:nvSpPr>
        <p:spPr>
          <a:xfrm>
            <a:off x="755560" y="2063194"/>
            <a:ext cx="16183699" cy="7049006"/>
          </a:xfrm>
          <a:prstGeom prst="rect">
            <a:avLst/>
          </a:prstGeom>
        </p:spPr>
        <p:txBody>
          <a:bodyPr lIns="0" tIns="0" rIns="0" bIns="0" rtlCol="0" anchor="t">
            <a:spAutoFit/>
          </a:bodyPr>
          <a:lstStyle/>
          <a:p>
            <a:pPr marL="397340" lvl="1" indent="-198670" algn="l">
              <a:lnSpc>
                <a:spcPts val="7076"/>
              </a:lnSpc>
              <a:buFont typeface="Arial"/>
              <a:buChar char="•"/>
            </a:pPr>
            <a:r>
              <a:rPr lang="en-US" sz="2900">
                <a:solidFill>
                  <a:srgbClr val="181717"/>
                </a:solidFill>
                <a:latin typeface="Open Sans"/>
              </a:rPr>
              <a:t>Images, videos, and posts live at Chapter Events (including BOG meetings)</a:t>
            </a:r>
          </a:p>
          <a:p>
            <a:pPr marL="397340" lvl="1" indent="-198670" algn="l">
              <a:lnSpc>
                <a:spcPts val="7076"/>
              </a:lnSpc>
              <a:buFont typeface="Arial"/>
              <a:buChar char="•"/>
            </a:pPr>
            <a:r>
              <a:rPr lang="en-US" sz="2900">
                <a:solidFill>
                  <a:srgbClr val="181717"/>
                </a:solidFill>
                <a:latin typeface="Open Sans"/>
              </a:rPr>
              <a:t>Follow other people or pages of interest from your group’s Facebook Page and share posts:</a:t>
            </a:r>
          </a:p>
          <a:p>
            <a:pPr marL="1104904" lvl="2" indent="-368301" algn="l">
              <a:lnSpc>
                <a:spcPts val="7076"/>
              </a:lnSpc>
              <a:buFont typeface="Arial"/>
              <a:buChar char="⚬"/>
            </a:pPr>
            <a:r>
              <a:rPr lang="en-US" sz="2900">
                <a:solidFill>
                  <a:srgbClr val="181717"/>
                </a:solidFill>
                <a:latin typeface="Open Sans"/>
              </a:rPr>
              <a:t>ASHRAE and other ASHRAE Chapters or Groups</a:t>
            </a:r>
          </a:p>
          <a:p>
            <a:pPr marL="1104904" lvl="2" indent="-368301" algn="l">
              <a:lnSpc>
                <a:spcPts val="7076"/>
              </a:lnSpc>
              <a:buFont typeface="Arial"/>
              <a:buChar char="⚬"/>
            </a:pPr>
            <a:r>
              <a:rPr lang="en-US" sz="2900">
                <a:solidFill>
                  <a:srgbClr val="181717"/>
                </a:solidFill>
                <a:latin typeface="Open Sans"/>
              </a:rPr>
              <a:t>ASME, AIA, BOMA, ACCA, SWE, NSBE, SHPE, USGBC, and local chapters of these group</a:t>
            </a:r>
          </a:p>
          <a:p>
            <a:pPr marL="1104904" lvl="2" indent="-368301" algn="l">
              <a:lnSpc>
                <a:spcPts val="7076"/>
              </a:lnSpc>
              <a:buFont typeface="Arial"/>
              <a:buChar char="⚬"/>
            </a:pPr>
            <a:r>
              <a:rPr lang="en-US" sz="2900">
                <a:solidFill>
                  <a:srgbClr val="181717"/>
                </a:solidFill>
                <a:latin typeface="Open Sans"/>
              </a:rPr>
              <a:t>Local government entities </a:t>
            </a:r>
          </a:p>
          <a:p>
            <a:pPr marL="1104904" lvl="2" indent="-368301" algn="l">
              <a:lnSpc>
                <a:spcPts val="7076"/>
              </a:lnSpc>
              <a:buFont typeface="Arial"/>
              <a:buChar char="⚬"/>
            </a:pPr>
            <a:r>
              <a:rPr lang="en-US" sz="2900">
                <a:solidFill>
                  <a:srgbClr val="181717"/>
                </a:solidFill>
                <a:latin typeface="Open Sans"/>
              </a:rPr>
              <a:t>Local universities (especially if there is a large alumni base in your chapter from a university)  </a:t>
            </a:r>
          </a:p>
          <a:p>
            <a:pPr marL="1104904" lvl="2" indent="-368301" algn="l">
              <a:lnSpc>
                <a:spcPts val="7076"/>
              </a:lnSpc>
            </a:pPr>
            <a:endParaRPr lang="en-US" sz="2900">
              <a:solidFill>
                <a:srgbClr val="181717"/>
              </a:solidFill>
              <a:latin typeface="Open Sans"/>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16346080" y="8377640"/>
            <a:ext cx="1671445" cy="1156885"/>
          </a:xfrm>
          <a:custGeom>
            <a:avLst/>
            <a:gdLst/>
            <a:ahLst/>
            <a:cxnLst/>
            <a:rect l="l" t="t" r="r" b="b"/>
            <a:pathLst>
              <a:path w="1671445" h="1156885">
                <a:moveTo>
                  <a:pt x="0" y="0"/>
                </a:moveTo>
                <a:lnTo>
                  <a:pt x="1671446" y="0"/>
                </a:lnTo>
                <a:lnTo>
                  <a:pt x="1671446" y="1156885"/>
                </a:lnTo>
                <a:lnTo>
                  <a:pt x="0" y="1156885"/>
                </a:lnTo>
                <a:lnTo>
                  <a:pt x="0" y="0"/>
                </a:lnTo>
                <a:close/>
              </a:path>
            </a:pathLst>
          </a:custGeom>
          <a:blipFill>
            <a:blip r:embed="rId4"/>
            <a:stretch>
              <a:fillRect l="-133" r="-133"/>
            </a:stretch>
          </a:blipFill>
        </p:spPr>
        <p:txBody>
          <a:bodyPr/>
          <a:lstStyle/>
          <a:p>
            <a:endParaRPr lang="en-US"/>
          </a:p>
        </p:txBody>
      </p:sp>
      <p:sp>
        <p:nvSpPr>
          <p:cNvPr id="4" name="TextBox 4"/>
          <p:cNvSpPr txBox="1"/>
          <p:nvPr/>
        </p:nvSpPr>
        <p:spPr>
          <a:xfrm>
            <a:off x="661974" y="677989"/>
            <a:ext cx="15590520" cy="758571"/>
          </a:xfrm>
          <a:prstGeom prst="rect">
            <a:avLst/>
          </a:prstGeom>
        </p:spPr>
        <p:txBody>
          <a:bodyPr lIns="0" tIns="0" rIns="0" bIns="0" rtlCol="0" anchor="t">
            <a:spAutoFit/>
          </a:bodyPr>
          <a:lstStyle/>
          <a:p>
            <a:pPr marL="0" lvl="0" indent="0" algn="l">
              <a:lnSpc>
                <a:spcPts val="5832"/>
              </a:lnSpc>
              <a:spcBef>
                <a:spcPct val="0"/>
              </a:spcBef>
            </a:pPr>
            <a:r>
              <a:rPr lang="en-US" sz="5400" u="none" strike="noStrike">
                <a:solidFill>
                  <a:srgbClr val="FFFFFF"/>
                </a:solidFill>
                <a:latin typeface="Open Sans Bold"/>
              </a:rPr>
              <a:t>Sourcing unique content for your page</a:t>
            </a:r>
          </a:p>
        </p:txBody>
      </p:sp>
      <p:sp>
        <p:nvSpPr>
          <p:cNvPr id="5" name="TextBox 5"/>
          <p:cNvSpPr txBox="1"/>
          <p:nvPr/>
        </p:nvSpPr>
        <p:spPr>
          <a:xfrm>
            <a:off x="661974" y="2018483"/>
            <a:ext cx="11544573" cy="7693404"/>
          </a:xfrm>
          <a:prstGeom prst="rect">
            <a:avLst/>
          </a:prstGeom>
        </p:spPr>
        <p:txBody>
          <a:bodyPr lIns="0" tIns="0" rIns="0" bIns="0" rtlCol="0" anchor="t">
            <a:spAutoFit/>
          </a:bodyPr>
          <a:lstStyle/>
          <a:p>
            <a:pPr marL="373382" lvl="1" indent="-186691" algn="l">
              <a:lnSpc>
                <a:spcPts val="6832"/>
              </a:lnSpc>
              <a:buFont typeface="Arial"/>
              <a:buChar char="•"/>
            </a:pPr>
            <a:r>
              <a:rPr lang="en-US" sz="2800">
                <a:solidFill>
                  <a:srgbClr val="181717"/>
                </a:solidFill>
                <a:latin typeface="Open Sans"/>
              </a:rPr>
              <a:t>Weekly e-mails from ASHRAE (ASHRAE News)</a:t>
            </a:r>
          </a:p>
          <a:p>
            <a:pPr marL="373382" lvl="1" indent="-186691" algn="l">
              <a:lnSpc>
                <a:spcPts val="6832"/>
              </a:lnSpc>
              <a:buFont typeface="Arial"/>
              <a:buChar char="•"/>
            </a:pPr>
            <a:r>
              <a:rPr lang="en-US" sz="2800">
                <a:solidFill>
                  <a:srgbClr val="181717"/>
                </a:solidFill>
                <a:latin typeface="Open Sans"/>
              </a:rPr>
              <a:t>ASHRAE Journal</a:t>
            </a:r>
          </a:p>
          <a:p>
            <a:pPr marL="373382" lvl="1" indent="-186691" algn="l">
              <a:lnSpc>
                <a:spcPts val="6832"/>
              </a:lnSpc>
              <a:buFont typeface="Arial"/>
              <a:buChar char="•"/>
            </a:pPr>
            <a:r>
              <a:rPr lang="en-US" sz="2800">
                <a:solidFill>
                  <a:srgbClr val="181717"/>
                </a:solidFill>
                <a:latin typeface="Open Sans"/>
              </a:rPr>
              <a:t>Articles from your chapter newsletter</a:t>
            </a:r>
          </a:p>
          <a:p>
            <a:pPr marL="373382" lvl="1" indent="-186691" algn="l">
              <a:lnSpc>
                <a:spcPts val="6832"/>
              </a:lnSpc>
              <a:buFont typeface="Arial"/>
              <a:buChar char="•"/>
            </a:pPr>
            <a:r>
              <a:rPr lang="en-US" sz="2800">
                <a:solidFill>
                  <a:srgbClr val="181717"/>
                </a:solidFill>
                <a:latin typeface="Open Sans"/>
              </a:rPr>
              <a:t>Your chapter’s history archives (#ThrowbackThursday / #tbt)</a:t>
            </a:r>
          </a:p>
          <a:p>
            <a:pPr marL="373026" lvl="1" indent="-186513" algn="l">
              <a:lnSpc>
                <a:spcPts val="6832"/>
              </a:lnSpc>
              <a:buFont typeface="Arial"/>
              <a:buChar char="•"/>
            </a:pPr>
            <a:r>
              <a:rPr lang="en-US" sz="2800">
                <a:solidFill>
                  <a:srgbClr val="181717"/>
                </a:solidFill>
                <a:latin typeface="Open Sans"/>
              </a:rPr>
              <a:t>YouTube (ASHRAE Page) </a:t>
            </a:r>
          </a:p>
          <a:p>
            <a:pPr marL="373382" lvl="1" indent="-186691" algn="l">
              <a:lnSpc>
                <a:spcPts val="6832"/>
              </a:lnSpc>
              <a:buFont typeface="Arial"/>
              <a:buChar char="•"/>
            </a:pPr>
            <a:r>
              <a:rPr lang="en-US" sz="2800">
                <a:solidFill>
                  <a:srgbClr val="181717"/>
                </a:solidFill>
                <a:latin typeface="Open Sans"/>
              </a:rPr>
              <a:t>Testimonials</a:t>
            </a:r>
          </a:p>
          <a:p>
            <a:pPr marL="373382" lvl="1" indent="-186691" algn="l">
              <a:lnSpc>
                <a:spcPts val="6832"/>
              </a:lnSpc>
              <a:buFont typeface="Arial"/>
              <a:buChar char="•"/>
            </a:pPr>
            <a:r>
              <a:rPr lang="en-US" sz="2800">
                <a:solidFill>
                  <a:srgbClr val="181717"/>
                </a:solidFill>
                <a:latin typeface="Open Sans"/>
              </a:rPr>
              <a:t>Ask Questions / Create a Poll </a:t>
            </a:r>
          </a:p>
          <a:p>
            <a:pPr marL="1066805" lvl="2" indent="-355602" algn="l">
              <a:lnSpc>
                <a:spcPts val="6832"/>
              </a:lnSpc>
              <a:buFont typeface="Arial"/>
              <a:buChar char="⚬"/>
            </a:pPr>
            <a:r>
              <a:rPr lang="en-US" sz="2800">
                <a:solidFill>
                  <a:srgbClr val="181717"/>
                </a:solidFill>
                <a:latin typeface="Open Sans"/>
              </a:rPr>
              <a:t>Would you prefer lunch or dinner meetings?</a:t>
            </a:r>
          </a:p>
          <a:p>
            <a:pPr marL="1066805" lvl="2" indent="-355602" algn="l">
              <a:lnSpc>
                <a:spcPts val="6832"/>
              </a:lnSpc>
            </a:pPr>
            <a:r>
              <a:rPr lang="en-US" sz="2800">
                <a:solidFill>
                  <a:srgbClr val="181717"/>
                </a:solidFill>
                <a:latin typeface="Open Sans"/>
              </a:rPr>
              <a:t>Which ASHRAE Certification do you have?</a:t>
            </a:r>
          </a:p>
        </p:txBody>
      </p:sp>
      <p:sp>
        <p:nvSpPr>
          <p:cNvPr id="6" name="Freeform 6"/>
          <p:cNvSpPr/>
          <p:nvPr/>
        </p:nvSpPr>
        <p:spPr>
          <a:xfrm>
            <a:off x="11643161" y="2263338"/>
            <a:ext cx="4840488" cy="6114301"/>
          </a:xfrm>
          <a:custGeom>
            <a:avLst/>
            <a:gdLst/>
            <a:ahLst/>
            <a:cxnLst/>
            <a:rect l="l" t="t" r="r" b="b"/>
            <a:pathLst>
              <a:path w="4840488" h="6114301">
                <a:moveTo>
                  <a:pt x="0" y="0"/>
                </a:moveTo>
                <a:lnTo>
                  <a:pt x="4840489" y="0"/>
                </a:lnTo>
                <a:lnTo>
                  <a:pt x="4840489" y="6114301"/>
                </a:lnTo>
                <a:lnTo>
                  <a:pt x="0" y="6114301"/>
                </a:lnTo>
                <a:lnTo>
                  <a:pt x="0" y="0"/>
                </a:lnTo>
                <a:close/>
              </a:path>
            </a:pathLst>
          </a:custGeom>
          <a:blipFill>
            <a:blip r:embed="rId5"/>
            <a:stretch>
              <a:fillRect/>
            </a:stretch>
          </a:blipFill>
        </p:spPr>
        <p:txBody>
          <a:bodyPr/>
          <a:lstStyle/>
          <a:p>
            <a:endParaRPr lang="en-US"/>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16346080" y="8377640"/>
            <a:ext cx="1671445" cy="1156885"/>
          </a:xfrm>
          <a:custGeom>
            <a:avLst/>
            <a:gdLst/>
            <a:ahLst/>
            <a:cxnLst/>
            <a:rect l="l" t="t" r="r" b="b"/>
            <a:pathLst>
              <a:path w="1671445" h="1156885">
                <a:moveTo>
                  <a:pt x="0" y="0"/>
                </a:moveTo>
                <a:lnTo>
                  <a:pt x="1671446" y="0"/>
                </a:lnTo>
                <a:lnTo>
                  <a:pt x="1671446" y="1156885"/>
                </a:lnTo>
                <a:lnTo>
                  <a:pt x="0" y="1156885"/>
                </a:lnTo>
                <a:lnTo>
                  <a:pt x="0" y="0"/>
                </a:lnTo>
                <a:close/>
              </a:path>
            </a:pathLst>
          </a:custGeom>
          <a:blipFill>
            <a:blip r:embed="rId4"/>
            <a:stretch>
              <a:fillRect l="-133" r="-133"/>
            </a:stretch>
          </a:blipFill>
        </p:spPr>
        <p:txBody>
          <a:bodyPr/>
          <a:lstStyle/>
          <a:p>
            <a:endParaRPr lang="en-US"/>
          </a:p>
        </p:txBody>
      </p:sp>
      <p:sp>
        <p:nvSpPr>
          <p:cNvPr id="4" name="TextBox 4"/>
          <p:cNvSpPr txBox="1"/>
          <p:nvPr/>
        </p:nvSpPr>
        <p:spPr>
          <a:xfrm>
            <a:off x="755560" y="2109054"/>
            <a:ext cx="16230600" cy="4781549"/>
          </a:xfrm>
          <a:prstGeom prst="rect">
            <a:avLst/>
          </a:prstGeom>
        </p:spPr>
        <p:txBody>
          <a:bodyPr lIns="0" tIns="0" rIns="0" bIns="0" rtlCol="0" anchor="t">
            <a:spAutoFit/>
          </a:bodyPr>
          <a:lstStyle/>
          <a:p>
            <a:pPr marL="440056" lvl="1" indent="-220028" algn="l">
              <a:lnSpc>
                <a:spcPts val="6435"/>
              </a:lnSpc>
              <a:buFont typeface="Arial"/>
              <a:buChar char="•"/>
            </a:pPr>
            <a:r>
              <a:rPr lang="en-US" sz="3300">
                <a:solidFill>
                  <a:srgbClr val="181717"/>
                </a:solidFill>
                <a:latin typeface="Open Sans"/>
              </a:rPr>
              <a:t>3.6 Billion Social Network Users Worldwide</a:t>
            </a:r>
          </a:p>
          <a:p>
            <a:pPr marL="440056" lvl="1" indent="-220028" algn="l">
              <a:lnSpc>
                <a:spcPts val="6435"/>
              </a:lnSpc>
              <a:buFont typeface="Arial"/>
              <a:buChar char="•"/>
            </a:pPr>
            <a:r>
              <a:rPr lang="en-US" sz="3300">
                <a:solidFill>
                  <a:srgbClr val="181717"/>
                </a:solidFill>
                <a:latin typeface="Open Sans"/>
              </a:rPr>
              <a:t>Social Media is the new word of mouth, so be heard!</a:t>
            </a:r>
          </a:p>
          <a:p>
            <a:pPr marL="439637" lvl="1" indent="-219818" algn="l">
              <a:lnSpc>
                <a:spcPts val="6435"/>
              </a:lnSpc>
              <a:buFont typeface="Arial"/>
              <a:buChar char="•"/>
            </a:pPr>
            <a:r>
              <a:rPr lang="en-US" sz="3300">
                <a:solidFill>
                  <a:srgbClr val="181717"/>
                </a:solidFill>
                <a:latin typeface="Open Sans"/>
              </a:rPr>
              <a:t>Post frequently and engage with members.</a:t>
            </a:r>
          </a:p>
          <a:p>
            <a:pPr marL="440056" lvl="1" indent="-220028" algn="l">
              <a:lnSpc>
                <a:spcPts val="6435"/>
              </a:lnSpc>
              <a:buFont typeface="Arial"/>
              <a:buChar char="•"/>
            </a:pPr>
            <a:r>
              <a:rPr lang="en-US" sz="3300">
                <a:solidFill>
                  <a:srgbClr val="181717"/>
                </a:solidFill>
                <a:latin typeface="Open Sans"/>
              </a:rPr>
              <a:t>Need help or have questions? Contact </a:t>
            </a:r>
            <a:r>
              <a:rPr lang="en-US" sz="3300">
                <a:solidFill>
                  <a:srgbClr val="181717"/>
                </a:solidFill>
                <a:latin typeface="Open Sans Bold"/>
              </a:rPr>
              <a:t>ASHRAE’s Communications Committee</a:t>
            </a:r>
            <a:r>
              <a:rPr lang="en-US" sz="3300">
                <a:solidFill>
                  <a:srgbClr val="181717"/>
                </a:solidFill>
                <a:latin typeface="Open Sans"/>
              </a:rPr>
              <a:t> at ccchair@ashrae.net </a:t>
            </a:r>
          </a:p>
          <a:p>
            <a:pPr marL="440056" lvl="1" indent="-220028" algn="l">
              <a:lnSpc>
                <a:spcPts val="6435"/>
              </a:lnSpc>
            </a:pPr>
            <a:endParaRPr lang="en-US" sz="3300">
              <a:solidFill>
                <a:srgbClr val="181717"/>
              </a:solidFill>
              <a:latin typeface="Open Sans"/>
            </a:endParaRPr>
          </a:p>
        </p:txBody>
      </p:sp>
      <p:sp>
        <p:nvSpPr>
          <p:cNvPr id="5" name="Freeform 5"/>
          <p:cNvSpPr/>
          <p:nvPr/>
        </p:nvSpPr>
        <p:spPr>
          <a:xfrm>
            <a:off x="7672590" y="6591706"/>
            <a:ext cx="2942819" cy="2942819"/>
          </a:xfrm>
          <a:custGeom>
            <a:avLst/>
            <a:gdLst/>
            <a:ahLst/>
            <a:cxnLst/>
            <a:rect l="l" t="t" r="r" b="b"/>
            <a:pathLst>
              <a:path w="2942819" h="2942819">
                <a:moveTo>
                  <a:pt x="0" y="0"/>
                </a:moveTo>
                <a:lnTo>
                  <a:pt x="2942820" y="0"/>
                </a:lnTo>
                <a:lnTo>
                  <a:pt x="2942820" y="2942819"/>
                </a:lnTo>
                <a:lnTo>
                  <a:pt x="0" y="294281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TextBox 6"/>
          <p:cNvSpPr txBox="1"/>
          <p:nvPr/>
        </p:nvSpPr>
        <p:spPr>
          <a:xfrm>
            <a:off x="755560" y="677989"/>
            <a:ext cx="15590520" cy="758571"/>
          </a:xfrm>
          <a:prstGeom prst="rect">
            <a:avLst/>
          </a:prstGeom>
        </p:spPr>
        <p:txBody>
          <a:bodyPr lIns="0" tIns="0" rIns="0" bIns="0" rtlCol="0" anchor="t">
            <a:spAutoFit/>
          </a:bodyPr>
          <a:lstStyle/>
          <a:p>
            <a:pPr marL="0" lvl="0" indent="0" algn="l">
              <a:lnSpc>
                <a:spcPts val="5832"/>
              </a:lnSpc>
              <a:spcBef>
                <a:spcPct val="0"/>
              </a:spcBef>
            </a:pPr>
            <a:r>
              <a:rPr lang="en-US" sz="5400" u="none" strike="noStrike">
                <a:solidFill>
                  <a:srgbClr val="FFFFFF"/>
                </a:solidFill>
                <a:latin typeface="Open Sans Bold"/>
              </a:rPr>
              <a:t>Conclusions</a:t>
            </a:r>
          </a:p>
        </p:txBody>
      </p:sp>
      <p:sp>
        <p:nvSpPr>
          <p:cNvPr id="7" name="TextBox 7"/>
          <p:cNvSpPr txBox="1"/>
          <p:nvPr/>
        </p:nvSpPr>
        <p:spPr>
          <a:xfrm>
            <a:off x="91440" y="9503271"/>
            <a:ext cx="4732020" cy="370226"/>
          </a:xfrm>
          <a:prstGeom prst="rect">
            <a:avLst/>
          </a:prstGeom>
        </p:spPr>
        <p:txBody>
          <a:bodyPr lIns="0" tIns="0" rIns="0" bIns="0" rtlCol="0" anchor="t">
            <a:spAutoFit/>
          </a:bodyPr>
          <a:lstStyle/>
          <a:p>
            <a:pPr algn="l">
              <a:lnSpc>
                <a:spcPts val="2520"/>
              </a:lnSpc>
            </a:pPr>
            <a:r>
              <a:rPr lang="en-US" sz="2100" u="none" spc="-83">
                <a:solidFill>
                  <a:srgbClr val="0563C1"/>
                </a:solidFill>
                <a:latin typeface="Open Sans"/>
              </a:rPr>
              <a:t>Back to List of Topics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4"/>
            <a:stretch>
              <a:fillRect/>
            </a:stretch>
          </a:blipFill>
        </p:spPr>
        <p:txBody>
          <a:bodyPr/>
          <a:lstStyle/>
          <a:p>
            <a:endParaRPr lang="en-US"/>
          </a:p>
        </p:txBody>
      </p:sp>
      <p:sp>
        <p:nvSpPr>
          <p:cNvPr id="4" name="TextBox 4"/>
          <p:cNvSpPr txBox="1"/>
          <p:nvPr/>
        </p:nvSpPr>
        <p:spPr>
          <a:xfrm>
            <a:off x="7345759" y="4400550"/>
            <a:ext cx="3596481" cy="1200150"/>
          </a:xfrm>
          <a:prstGeom prst="rect">
            <a:avLst/>
          </a:prstGeom>
        </p:spPr>
        <p:txBody>
          <a:bodyPr lIns="0" tIns="0" rIns="0" bIns="0" rtlCol="0" anchor="t">
            <a:spAutoFit/>
          </a:bodyPr>
          <a:lstStyle/>
          <a:p>
            <a:pPr marL="0" lvl="0" indent="0" algn="l">
              <a:lnSpc>
                <a:spcPts val="10200"/>
              </a:lnSpc>
              <a:spcBef>
                <a:spcPct val="0"/>
              </a:spcBef>
            </a:pPr>
            <a:r>
              <a:rPr lang="en-US" sz="6000">
                <a:solidFill>
                  <a:srgbClr val="FFFFFF"/>
                </a:solidFill>
                <a:latin typeface="Open Sans Bold"/>
              </a:rPr>
              <a:t>Appendix</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hlinkClick r:id="rId3" tooltip="https://www.smartinsights.com"/>
          </p:cNvPr>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4"/>
            <a:stretch>
              <a:fillRect/>
            </a:stretch>
          </a:blipFill>
        </p:spPr>
        <p:txBody>
          <a:bodyPr/>
          <a:lstStyle/>
          <a:p>
            <a:endParaRPr lang="en-US"/>
          </a:p>
        </p:txBody>
      </p:sp>
      <p:sp>
        <p:nvSpPr>
          <p:cNvPr id="3" name="Freeform 3"/>
          <p:cNvSpPr/>
          <p:nvPr/>
        </p:nvSpPr>
        <p:spPr>
          <a:xfrm>
            <a:off x="16346080" y="8377640"/>
            <a:ext cx="1671445" cy="1156885"/>
          </a:xfrm>
          <a:custGeom>
            <a:avLst/>
            <a:gdLst/>
            <a:ahLst/>
            <a:cxnLst/>
            <a:rect l="l" t="t" r="r" b="b"/>
            <a:pathLst>
              <a:path w="1671445" h="1156885">
                <a:moveTo>
                  <a:pt x="0" y="0"/>
                </a:moveTo>
                <a:lnTo>
                  <a:pt x="1671446" y="0"/>
                </a:lnTo>
                <a:lnTo>
                  <a:pt x="1671446" y="1156885"/>
                </a:lnTo>
                <a:lnTo>
                  <a:pt x="0" y="1156885"/>
                </a:lnTo>
                <a:lnTo>
                  <a:pt x="0" y="0"/>
                </a:lnTo>
                <a:close/>
              </a:path>
            </a:pathLst>
          </a:custGeom>
          <a:blipFill>
            <a:blip r:embed="rId5"/>
            <a:stretch>
              <a:fillRect l="-133" r="-133"/>
            </a:stretch>
          </a:blipFill>
        </p:spPr>
        <p:txBody>
          <a:bodyPr/>
          <a:lstStyle/>
          <a:p>
            <a:endParaRPr lang="en-US"/>
          </a:p>
        </p:txBody>
      </p:sp>
      <p:sp>
        <p:nvSpPr>
          <p:cNvPr id="4" name="Freeform 4"/>
          <p:cNvSpPr/>
          <p:nvPr/>
        </p:nvSpPr>
        <p:spPr>
          <a:xfrm>
            <a:off x="2497277" y="2212094"/>
            <a:ext cx="12668567" cy="7136575"/>
          </a:xfrm>
          <a:custGeom>
            <a:avLst/>
            <a:gdLst/>
            <a:ahLst/>
            <a:cxnLst/>
            <a:rect l="l" t="t" r="r" b="b"/>
            <a:pathLst>
              <a:path w="12668567" h="7136575">
                <a:moveTo>
                  <a:pt x="0" y="0"/>
                </a:moveTo>
                <a:lnTo>
                  <a:pt x="12668566" y="0"/>
                </a:lnTo>
                <a:lnTo>
                  <a:pt x="12668566" y="7136575"/>
                </a:lnTo>
                <a:lnTo>
                  <a:pt x="0" y="7136575"/>
                </a:lnTo>
                <a:lnTo>
                  <a:pt x="0" y="0"/>
                </a:lnTo>
                <a:close/>
              </a:path>
            </a:pathLst>
          </a:custGeom>
          <a:blipFill>
            <a:blip r:embed="rId6"/>
            <a:stretch>
              <a:fillRect l="-641" r="-641"/>
            </a:stretch>
          </a:blipFill>
        </p:spPr>
        <p:txBody>
          <a:bodyPr/>
          <a:lstStyle/>
          <a:p>
            <a:endParaRPr lang="en-US"/>
          </a:p>
        </p:txBody>
      </p:sp>
      <p:sp>
        <p:nvSpPr>
          <p:cNvPr id="5" name="TextBox 5"/>
          <p:cNvSpPr txBox="1"/>
          <p:nvPr/>
        </p:nvSpPr>
        <p:spPr>
          <a:xfrm>
            <a:off x="1028700" y="677989"/>
            <a:ext cx="15590520" cy="758571"/>
          </a:xfrm>
          <a:prstGeom prst="rect">
            <a:avLst/>
          </a:prstGeom>
        </p:spPr>
        <p:txBody>
          <a:bodyPr lIns="0" tIns="0" rIns="0" bIns="0" rtlCol="0" anchor="t">
            <a:spAutoFit/>
          </a:bodyPr>
          <a:lstStyle/>
          <a:p>
            <a:pPr marL="0" lvl="0" indent="0" algn="l">
              <a:lnSpc>
                <a:spcPts val="5832"/>
              </a:lnSpc>
              <a:spcBef>
                <a:spcPct val="0"/>
              </a:spcBef>
            </a:pPr>
            <a:r>
              <a:rPr lang="en-US" sz="5400">
                <a:solidFill>
                  <a:srgbClr val="FFFFFF"/>
                </a:solidFill>
                <a:latin typeface="Open Sans Bold"/>
              </a:rPr>
              <a:t>Why Social Media?</a:t>
            </a:r>
          </a:p>
        </p:txBody>
      </p:sp>
      <p:sp>
        <p:nvSpPr>
          <p:cNvPr id="6" name="TextBox 6"/>
          <p:cNvSpPr txBox="1"/>
          <p:nvPr/>
        </p:nvSpPr>
        <p:spPr>
          <a:xfrm>
            <a:off x="2497277" y="9458325"/>
            <a:ext cx="12668567" cy="304800"/>
          </a:xfrm>
          <a:prstGeom prst="rect">
            <a:avLst/>
          </a:prstGeom>
        </p:spPr>
        <p:txBody>
          <a:bodyPr lIns="0" tIns="0" rIns="0" bIns="0" rtlCol="0" anchor="t">
            <a:spAutoFit/>
          </a:bodyPr>
          <a:lstStyle/>
          <a:p>
            <a:pPr algn="ctr">
              <a:lnSpc>
                <a:spcPts val="2100"/>
              </a:lnSpc>
            </a:pPr>
            <a:r>
              <a:rPr lang="en-US" sz="1500">
                <a:solidFill>
                  <a:srgbClr val="000000"/>
                </a:solidFill>
                <a:latin typeface="Muller"/>
              </a:rPr>
              <a:t>Image Source: https://blog.hootsuite.com/social-media-for-nonprofits/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16346080" y="8377640"/>
            <a:ext cx="1671445" cy="1156885"/>
          </a:xfrm>
          <a:custGeom>
            <a:avLst/>
            <a:gdLst/>
            <a:ahLst/>
            <a:cxnLst/>
            <a:rect l="l" t="t" r="r" b="b"/>
            <a:pathLst>
              <a:path w="1671445" h="1156885">
                <a:moveTo>
                  <a:pt x="0" y="0"/>
                </a:moveTo>
                <a:lnTo>
                  <a:pt x="1671446" y="0"/>
                </a:lnTo>
                <a:lnTo>
                  <a:pt x="1671446" y="1156885"/>
                </a:lnTo>
                <a:lnTo>
                  <a:pt x="0" y="1156885"/>
                </a:lnTo>
                <a:lnTo>
                  <a:pt x="0" y="0"/>
                </a:lnTo>
                <a:close/>
              </a:path>
            </a:pathLst>
          </a:custGeom>
          <a:blipFill>
            <a:blip r:embed="rId4"/>
            <a:stretch>
              <a:fillRect l="-133" r="-133"/>
            </a:stretch>
          </a:blipFill>
        </p:spPr>
        <p:txBody>
          <a:bodyPr/>
          <a:lstStyle/>
          <a:p>
            <a:endParaRPr lang="en-US"/>
          </a:p>
        </p:txBody>
      </p:sp>
      <p:sp>
        <p:nvSpPr>
          <p:cNvPr id="4" name="TextBox 4"/>
          <p:cNvSpPr txBox="1"/>
          <p:nvPr/>
        </p:nvSpPr>
        <p:spPr>
          <a:xfrm>
            <a:off x="1028700" y="677990"/>
            <a:ext cx="16367802" cy="758571"/>
          </a:xfrm>
          <a:prstGeom prst="rect">
            <a:avLst/>
          </a:prstGeom>
        </p:spPr>
        <p:txBody>
          <a:bodyPr lIns="0" tIns="0" rIns="0" bIns="0" rtlCol="0" anchor="t">
            <a:spAutoFit/>
          </a:bodyPr>
          <a:lstStyle/>
          <a:p>
            <a:pPr algn="l">
              <a:lnSpc>
                <a:spcPts val="5832"/>
              </a:lnSpc>
            </a:pPr>
            <a:r>
              <a:rPr lang="en-US" sz="5400">
                <a:solidFill>
                  <a:srgbClr val="FFFFFF"/>
                </a:solidFill>
                <a:latin typeface="Open Sans Bold"/>
              </a:rPr>
              <a:t>Twitter Do’s</a:t>
            </a:r>
          </a:p>
        </p:txBody>
      </p:sp>
      <p:grpSp>
        <p:nvGrpSpPr>
          <p:cNvPr id="5" name="Group 5"/>
          <p:cNvGrpSpPr/>
          <p:nvPr/>
        </p:nvGrpSpPr>
        <p:grpSpPr>
          <a:xfrm>
            <a:off x="759019" y="2113761"/>
            <a:ext cx="16422785" cy="7323997"/>
            <a:chOff x="0" y="0"/>
            <a:chExt cx="21897046" cy="9765329"/>
          </a:xfrm>
        </p:grpSpPr>
        <p:sp>
          <p:nvSpPr>
            <p:cNvPr id="6" name="TextBox 6"/>
            <p:cNvSpPr txBox="1"/>
            <p:nvPr/>
          </p:nvSpPr>
          <p:spPr>
            <a:xfrm>
              <a:off x="195286" y="-123825"/>
              <a:ext cx="21701760" cy="1416685"/>
            </a:xfrm>
            <a:prstGeom prst="rect">
              <a:avLst/>
            </a:prstGeom>
          </p:spPr>
          <p:txBody>
            <a:bodyPr lIns="0" tIns="0" rIns="0" bIns="0" rtlCol="0" anchor="t">
              <a:spAutoFit/>
            </a:bodyPr>
            <a:lstStyle/>
            <a:p>
              <a:pPr marL="488632" lvl="1" indent="-244316" algn="l">
                <a:lnSpc>
                  <a:spcPts val="4455"/>
                </a:lnSpc>
                <a:buFont typeface="Arial"/>
                <a:buChar char="•"/>
              </a:pPr>
              <a:r>
                <a:rPr lang="en-US" sz="2700">
                  <a:solidFill>
                    <a:srgbClr val="000000"/>
                  </a:solidFill>
                  <a:latin typeface="Open Sans"/>
                </a:rPr>
                <a:t>Link your Facebook and Twitter Accounts</a:t>
              </a:r>
            </a:p>
            <a:p>
              <a:pPr marL="1105852" lvl="2" indent="-368618" algn="l">
                <a:lnSpc>
                  <a:spcPts val="4455"/>
                </a:lnSpc>
                <a:buFont typeface="Arial"/>
                <a:buChar char="⚬"/>
              </a:pPr>
              <a:r>
                <a:rPr lang="en-US" sz="2700" u="sng">
                  <a:solidFill>
                    <a:srgbClr val="0563C1"/>
                  </a:solidFill>
                  <a:latin typeface="Open Sans"/>
                  <a:hlinkClick r:id="rId5" tooltip="http://www.facebook.com/twitter"/>
                </a:rPr>
                <a:t>www.facebook.com/twitter</a:t>
              </a:r>
              <a:r>
                <a:rPr lang="en-US" sz="2700">
                  <a:solidFill>
                    <a:srgbClr val="000000"/>
                  </a:solidFill>
                  <a:latin typeface="Open Sans"/>
                </a:rPr>
                <a:t> </a:t>
              </a:r>
            </a:p>
          </p:txBody>
        </p:sp>
        <p:sp>
          <p:nvSpPr>
            <p:cNvPr id="7" name="TextBox 7"/>
            <p:cNvSpPr txBox="1"/>
            <p:nvPr/>
          </p:nvSpPr>
          <p:spPr>
            <a:xfrm>
              <a:off x="195286" y="1700680"/>
              <a:ext cx="10944658" cy="3664585"/>
            </a:xfrm>
            <a:prstGeom prst="rect">
              <a:avLst/>
            </a:prstGeom>
          </p:spPr>
          <p:txBody>
            <a:bodyPr lIns="0" tIns="0" rIns="0" bIns="0" rtlCol="0" anchor="t">
              <a:spAutoFit/>
            </a:bodyPr>
            <a:lstStyle/>
            <a:p>
              <a:pPr marL="488632" lvl="1" indent="-244316" algn="l">
                <a:lnSpc>
                  <a:spcPts val="4455"/>
                </a:lnSpc>
                <a:buFont typeface="Arial"/>
                <a:buChar char="•"/>
              </a:pPr>
              <a:r>
                <a:rPr lang="en-US" sz="2700">
                  <a:solidFill>
                    <a:srgbClr val="000000"/>
                  </a:solidFill>
                  <a:latin typeface="Open Sans"/>
                </a:rPr>
                <a:t>Use hashtags to maximize engagement</a:t>
              </a:r>
            </a:p>
            <a:p>
              <a:pPr marL="1105852" lvl="2" indent="-368618" algn="l">
                <a:lnSpc>
                  <a:spcPts val="4455"/>
                </a:lnSpc>
                <a:buFont typeface="Arial"/>
                <a:buChar char="⚬"/>
              </a:pPr>
              <a:r>
                <a:rPr lang="en-US" sz="2700">
                  <a:solidFill>
                    <a:srgbClr val="000000"/>
                  </a:solidFill>
                  <a:latin typeface="Open Sans"/>
                </a:rPr>
                <a:t>Research hashtags relevant to your location, industry and products and add up to two of them per tweet, where appropriate.</a:t>
              </a:r>
            </a:p>
            <a:p>
              <a:pPr marL="1105852" lvl="2" indent="-368618" algn="l">
                <a:lnSpc>
                  <a:spcPts val="4455"/>
                </a:lnSpc>
                <a:buFont typeface="Arial"/>
                <a:buChar char="⚬"/>
              </a:pPr>
              <a:r>
                <a:rPr lang="en-US" sz="2700">
                  <a:solidFill>
                    <a:srgbClr val="000000"/>
                  </a:solidFill>
                  <a:latin typeface="Open Sans"/>
                </a:rPr>
                <a:t>#MyASHRAE, #AHRExpo</a:t>
              </a:r>
            </a:p>
          </p:txBody>
        </p:sp>
        <p:sp>
          <p:nvSpPr>
            <p:cNvPr id="8" name="TextBox 8"/>
            <p:cNvSpPr txBox="1"/>
            <p:nvPr/>
          </p:nvSpPr>
          <p:spPr>
            <a:xfrm>
              <a:off x="0" y="5773084"/>
              <a:ext cx="13077638" cy="2165985"/>
            </a:xfrm>
            <a:prstGeom prst="rect">
              <a:avLst/>
            </a:prstGeom>
          </p:spPr>
          <p:txBody>
            <a:bodyPr lIns="0" tIns="0" rIns="0" bIns="0" rtlCol="0" anchor="t">
              <a:spAutoFit/>
            </a:bodyPr>
            <a:lstStyle/>
            <a:p>
              <a:pPr marL="488632" lvl="1" indent="-244316" algn="l">
                <a:lnSpc>
                  <a:spcPts val="4455"/>
                </a:lnSpc>
                <a:buFont typeface="Arial"/>
                <a:buChar char="•"/>
              </a:pPr>
              <a:r>
                <a:rPr lang="en-US" sz="2700">
                  <a:solidFill>
                    <a:srgbClr val="000000"/>
                  </a:solidFill>
                  <a:latin typeface="Open Sans"/>
                </a:rPr>
                <a:t>Use mentions to call attention to or draw the attention of other Twitter accounts by using @</a:t>
              </a:r>
            </a:p>
            <a:p>
              <a:pPr marL="1105852" lvl="2" indent="-368618" algn="l">
                <a:lnSpc>
                  <a:spcPts val="4455"/>
                </a:lnSpc>
                <a:buFont typeface="Arial"/>
                <a:buChar char="⚬"/>
              </a:pPr>
              <a:r>
                <a:rPr lang="en-US" sz="2700">
                  <a:solidFill>
                    <a:srgbClr val="000000"/>
                  </a:solidFill>
                  <a:latin typeface="Open Sans"/>
                </a:rPr>
                <a:t>@ashraenews, @ahrexpo</a:t>
              </a:r>
            </a:p>
          </p:txBody>
        </p:sp>
        <p:sp>
          <p:nvSpPr>
            <p:cNvPr id="9" name="TextBox 9"/>
            <p:cNvSpPr txBox="1"/>
            <p:nvPr/>
          </p:nvSpPr>
          <p:spPr>
            <a:xfrm>
              <a:off x="0" y="8348644"/>
              <a:ext cx="21701760" cy="1416685"/>
            </a:xfrm>
            <a:prstGeom prst="rect">
              <a:avLst/>
            </a:prstGeom>
          </p:spPr>
          <p:txBody>
            <a:bodyPr lIns="0" tIns="0" rIns="0" bIns="0" rtlCol="0" anchor="t">
              <a:spAutoFit/>
            </a:bodyPr>
            <a:lstStyle/>
            <a:p>
              <a:pPr marL="488632" lvl="1" indent="-244316" algn="l">
                <a:lnSpc>
                  <a:spcPts val="4455"/>
                </a:lnSpc>
                <a:buFont typeface="Arial"/>
                <a:buChar char="•"/>
              </a:pPr>
              <a:r>
                <a:rPr lang="en-US" sz="2700">
                  <a:solidFill>
                    <a:srgbClr val="000000"/>
                  </a:solidFill>
                  <a:latin typeface="Open Sans"/>
                </a:rPr>
                <a:t>Include a clear call-to-action where applicable.</a:t>
              </a:r>
            </a:p>
            <a:p>
              <a:pPr marL="1105852" lvl="2" indent="-368618" algn="l">
                <a:lnSpc>
                  <a:spcPts val="4455"/>
                </a:lnSpc>
                <a:buFont typeface="Arial"/>
                <a:buChar char="⚬"/>
              </a:pPr>
              <a:r>
                <a:rPr lang="en-US" sz="2700">
                  <a:solidFill>
                    <a:srgbClr val="000000"/>
                  </a:solidFill>
                  <a:latin typeface="Open Sans"/>
                </a:rPr>
                <a:t>“Read the full story…”</a:t>
              </a:r>
            </a:p>
          </p:txBody>
        </p:sp>
      </p:grpSp>
      <p:sp>
        <p:nvSpPr>
          <p:cNvPr id="10" name="Freeform 10"/>
          <p:cNvSpPr/>
          <p:nvPr/>
        </p:nvSpPr>
        <p:spPr>
          <a:xfrm>
            <a:off x="11637152" y="4886949"/>
            <a:ext cx="5622148" cy="2178582"/>
          </a:xfrm>
          <a:custGeom>
            <a:avLst/>
            <a:gdLst/>
            <a:ahLst/>
            <a:cxnLst/>
            <a:rect l="l" t="t" r="r" b="b"/>
            <a:pathLst>
              <a:path w="5622148" h="2178582">
                <a:moveTo>
                  <a:pt x="0" y="0"/>
                </a:moveTo>
                <a:lnTo>
                  <a:pt x="5622148" y="0"/>
                </a:lnTo>
                <a:lnTo>
                  <a:pt x="5622148" y="2178583"/>
                </a:lnTo>
                <a:lnTo>
                  <a:pt x="0" y="2178583"/>
                </a:lnTo>
                <a:lnTo>
                  <a:pt x="0" y="0"/>
                </a:lnTo>
                <a:close/>
              </a:path>
            </a:pathLst>
          </a:custGeom>
          <a:blipFill>
            <a:blip r:embed="rId6"/>
            <a:stretch>
              <a:fillRect/>
            </a:stretch>
          </a:blipFill>
        </p:spPr>
        <p:txBody>
          <a:bodyPr/>
          <a:lstStyle/>
          <a:p>
            <a:endParaRPr lang="en-US"/>
          </a:p>
        </p:txBody>
      </p:sp>
      <p:sp>
        <p:nvSpPr>
          <p:cNvPr id="11" name="Freeform 11"/>
          <p:cNvSpPr/>
          <p:nvPr/>
        </p:nvSpPr>
        <p:spPr>
          <a:xfrm>
            <a:off x="13417243" y="2459206"/>
            <a:ext cx="2061967" cy="2061967"/>
          </a:xfrm>
          <a:custGeom>
            <a:avLst/>
            <a:gdLst/>
            <a:ahLst/>
            <a:cxnLst/>
            <a:rect l="l" t="t" r="r" b="b"/>
            <a:pathLst>
              <a:path w="2061967" h="2061967">
                <a:moveTo>
                  <a:pt x="0" y="0"/>
                </a:moveTo>
                <a:lnTo>
                  <a:pt x="2061967" y="0"/>
                </a:lnTo>
                <a:lnTo>
                  <a:pt x="2061967" y="2061967"/>
                </a:lnTo>
                <a:lnTo>
                  <a:pt x="0" y="2061967"/>
                </a:lnTo>
                <a:lnTo>
                  <a:pt x="0" y="0"/>
                </a:lnTo>
                <a:close/>
              </a:path>
            </a:pathLst>
          </a:custGeom>
          <a:blipFill>
            <a:blip r:embed="rId7"/>
            <a:stretch>
              <a:fillRect/>
            </a:stretch>
          </a:blipFill>
        </p:spPr>
        <p:txBody>
          <a:bodyPr/>
          <a:lstStyle/>
          <a:p>
            <a:endParaRPr lang="en-US"/>
          </a:p>
        </p:txBody>
      </p:sp>
    </p:spTree>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20" y="0"/>
            <a:ext cx="18279880" cy="10287000"/>
          </a:xfrm>
          <a:custGeom>
            <a:avLst/>
            <a:gdLst/>
            <a:ahLst/>
            <a:cxnLst/>
            <a:rect l="l" t="t" r="r" b="b"/>
            <a:pathLst>
              <a:path w="18279880" h="10287000">
                <a:moveTo>
                  <a:pt x="0" y="0"/>
                </a:moveTo>
                <a:lnTo>
                  <a:pt x="18279880" y="0"/>
                </a:lnTo>
                <a:lnTo>
                  <a:pt x="18279880" y="10287000"/>
                </a:lnTo>
                <a:lnTo>
                  <a:pt x="0" y="10287000"/>
                </a:lnTo>
                <a:lnTo>
                  <a:pt x="0" y="0"/>
                </a:lnTo>
                <a:close/>
              </a:path>
            </a:pathLst>
          </a:custGeom>
          <a:blipFill>
            <a:blip r:embed="rId3"/>
            <a:stretch>
              <a:fillRect t="-22" b="-22"/>
            </a:stretch>
          </a:blipFill>
        </p:spPr>
        <p:txBody>
          <a:bodyPr/>
          <a:lstStyle/>
          <a:p>
            <a:endParaRPr lang="en-US"/>
          </a:p>
        </p:txBody>
      </p:sp>
      <p:sp>
        <p:nvSpPr>
          <p:cNvPr id="3" name="Freeform 3"/>
          <p:cNvSpPr/>
          <p:nvPr/>
        </p:nvSpPr>
        <p:spPr>
          <a:xfrm>
            <a:off x="16346080" y="8377640"/>
            <a:ext cx="1671445" cy="1156885"/>
          </a:xfrm>
          <a:custGeom>
            <a:avLst/>
            <a:gdLst/>
            <a:ahLst/>
            <a:cxnLst/>
            <a:rect l="l" t="t" r="r" b="b"/>
            <a:pathLst>
              <a:path w="1671445" h="1156885">
                <a:moveTo>
                  <a:pt x="0" y="0"/>
                </a:moveTo>
                <a:lnTo>
                  <a:pt x="1671446" y="0"/>
                </a:lnTo>
                <a:lnTo>
                  <a:pt x="1671446" y="1156885"/>
                </a:lnTo>
                <a:lnTo>
                  <a:pt x="0" y="1156885"/>
                </a:lnTo>
                <a:lnTo>
                  <a:pt x="0" y="0"/>
                </a:lnTo>
                <a:close/>
              </a:path>
            </a:pathLst>
          </a:custGeom>
          <a:blipFill>
            <a:blip r:embed="rId4"/>
            <a:stretch>
              <a:fillRect l="-133" r="-133"/>
            </a:stretch>
          </a:blipFill>
        </p:spPr>
        <p:txBody>
          <a:bodyPr/>
          <a:lstStyle/>
          <a:p>
            <a:endParaRPr lang="en-US"/>
          </a:p>
        </p:txBody>
      </p:sp>
      <p:sp>
        <p:nvSpPr>
          <p:cNvPr id="4" name="TextBox 4"/>
          <p:cNvSpPr txBox="1"/>
          <p:nvPr/>
        </p:nvSpPr>
        <p:spPr>
          <a:xfrm>
            <a:off x="916068" y="2461261"/>
            <a:ext cx="15590520" cy="6797039"/>
          </a:xfrm>
          <a:prstGeom prst="rect">
            <a:avLst/>
          </a:prstGeom>
        </p:spPr>
        <p:txBody>
          <a:bodyPr lIns="0" tIns="0" rIns="0" bIns="0" rtlCol="0" anchor="t">
            <a:spAutoFit/>
          </a:bodyPr>
          <a:lstStyle/>
          <a:p>
            <a:pPr marL="542926" lvl="1" indent="-271463" algn="l">
              <a:lnSpc>
                <a:spcPts val="5430"/>
              </a:lnSpc>
              <a:buFont typeface="Arial"/>
              <a:buChar char="•"/>
            </a:pPr>
            <a:r>
              <a:rPr lang="en-US" sz="3000">
                <a:solidFill>
                  <a:srgbClr val="000000"/>
                </a:solidFill>
                <a:latin typeface="Open Sans"/>
              </a:rPr>
              <a:t>Be Visual/Include Images with Tweets</a:t>
            </a:r>
          </a:p>
          <a:p>
            <a:pPr marL="542926" lvl="1" indent="-271463" algn="l">
              <a:lnSpc>
                <a:spcPts val="5430"/>
              </a:lnSpc>
              <a:buFont typeface="Arial"/>
              <a:buChar char="•"/>
            </a:pPr>
            <a:r>
              <a:rPr lang="en-US" sz="3000">
                <a:solidFill>
                  <a:srgbClr val="000000"/>
                </a:solidFill>
                <a:latin typeface="Open Sans"/>
              </a:rPr>
              <a:t>Be Consistent with Tone and Voice</a:t>
            </a:r>
          </a:p>
          <a:p>
            <a:pPr marL="542926" lvl="1" indent="-271463" algn="l">
              <a:lnSpc>
                <a:spcPts val="5430"/>
              </a:lnSpc>
              <a:buFont typeface="Arial"/>
              <a:buChar char="•"/>
            </a:pPr>
            <a:r>
              <a:rPr lang="en-US" sz="3000">
                <a:solidFill>
                  <a:srgbClr val="000000"/>
                </a:solidFill>
                <a:latin typeface="Open Sans"/>
              </a:rPr>
              <a:t>Follow Specific, Relevant Accounts</a:t>
            </a:r>
          </a:p>
          <a:p>
            <a:pPr marL="542926" lvl="1" indent="-271463" algn="l">
              <a:lnSpc>
                <a:spcPts val="5430"/>
              </a:lnSpc>
              <a:buFont typeface="Arial"/>
              <a:buChar char="•"/>
            </a:pPr>
            <a:r>
              <a:rPr lang="en-US" sz="3000">
                <a:solidFill>
                  <a:srgbClr val="000000"/>
                </a:solidFill>
                <a:latin typeface="Open Sans"/>
              </a:rPr>
              <a:t>Re-Tweet Applicable Posts</a:t>
            </a:r>
          </a:p>
          <a:p>
            <a:pPr marL="1160766" lvl="2" indent="-386922" algn="l">
              <a:lnSpc>
                <a:spcPts val="5430"/>
              </a:lnSpc>
              <a:buFont typeface="Arial"/>
              <a:buChar char="⚬"/>
            </a:pPr>
            <a:r>
              <a:rPr lang="en-US" sz="3000">
                <a:solidFill>
                  <a:srgbClr val="000000"/>
                </a:solidFill>
                <a:latin typeface="Open Sans"/>
              </a:rPr>
              <a:t>Credit the account when re-Tweeting</a:t>
            </a:r>
          </a:p>
          <a:p>
            <a:pPr marL="542926" lvl="1" indent="-271463" algn="l">
              <a:lnSpc>
                <a:spcPts val="5430"/>
              </a:lnSpc>
              <a:buFont typeface="Arial"/>
              <a:buChar char="•"/>
            </a:pPr>
            <a:r>
              <a:rPr lang="en-US" sz="3000">
                <a:solidFill>
                  <a:srgbClr val="000000"/>
                </a:solidFill>
                <a:latin typeface="Open Sans"/>
              </a:rPr>
              <a:t>Develop Relationships and Connections</a:t>
            </a:r>
          </a:p>
          <a:p>
            <a:pPr marL="542926" lvl="1" indent="-271463" algn="l">
              <a:lnSpc>
                <a:spcPts val="5430"/>
              </a:lnSpc>
              <a:buFont typeface="Arial"/>
              <a:buChar char="•"/>
            </a:pPr>
            <a:r>
              <a:rPr lang="en-US" sz="3000">
                <a:solidFill>
                  <a:srgbClr val="000000"/>
                </a:solidFill>
                <a:latin typeface="Open Sans"/>
              </a:rPr>
              <a:t>Include Website Links and be Strategic</a:t>
            </a:r>
          </a:p>
          <a:p>
            <a:pPr marL="1160766" lvl="2" indent="-386922" algn="l">
              <a:lnSpc>
                <a:spcPts val="5430"/>
              </a:lnSpc>
              <a:buFont typeface="Arial"/>
              <a:buChar char="⚬"/>
            </a:pPr>
            <a:r>
              <a:rPr lang="en-US" sz="3000">
                <a:solidFill>
                  <a:srgbClr val="000000"/>
                </a:solidFill>
                <a:latin typeface="Open Sans"/>
              </a:rPr>
              <a:t>Use a URL shortener </a:t>
            </a:r>
          </a:p>
          <a:p>
            <a:pPr marL="542926" lvl="1" indent="-271463" algn="l">
              <a:lnSpc>
                <a:spcPts val="5430"/>
              </a:lnSpc>
              <a:buFont typeface="Arial"/>
              <a:buChar char="•"/>
            </a:pPr>
            <a:r>
              <a:rPr lang="en-US" sz="3000">
                <a:solidFill>
                  <a:srgbClr val="000000"/>
                </a:solidFill>
                <a:latin typeface="Open Sans"/>
              </a:rPr>
              <a:t>Pin Posts to your Profile</a:t>
            </a:r>
          </a:p>
          <a:p>
            <a:pPr marL="542926" lvl="1" indent="-271463" algn="l">
              <a:lnSpc>
                <a:spcPts val="5430"/>
              </a:lnSpc>
              <a:buFont typeface="Arial"/>
              <a:buChar char="•"/>
            </a:pPr>
            <a:r>
              <a:rPr lang="en-US" sz="3000">
                <a:solidFill>
                  <a:srgbClr val="000000"/>
                </a:solidFill>
                <a:latin typeface="Open Sans"/>
              </a:rPr>
              <a:t>Analyze your Account</a:t>
            </a:r>
          </a:p>
        </p:txBody>
      </p:sp>
      <p:sp>
        <p:nvSpPr>
          <p:cNvPr id="5" name="Freeform 5"/>
          <p:cNvSpPr/>
          <p:nvPr/>
        </p:nvSpPr>
        <p:spPr>
          <a:xfrm>
            <a:off x="13847830" y="2833930"/>
            <a:ext cx="3827430" cy="4423827"/>
          </a:xfrm>
          <a:custGeom>
            <a:avLst/>
            <a:gdLst/>
            <a:ahLst/>
            <a:cxnLst/>
            <a:rect l="l" t="t" r="r" b="b"/>
            <a:pathLst>
              <a:path w="3827430" h="4423827">
                <a:moveTo>
                  <a:pt x="0" y="0"/>
                </a:moveTo>
                <a:lnTo>
                  <a:pt x="3827429" y="0"/>
                </a:lnTo>
                <a:lnTo>
                  <a:pt x="3827429" y="4423828"/>
                </a:lnTo>
                <a:lnTo>
                  <a:pt x="0" y="4423828"/>
                </a:lnTo>
                <a:lnTo>
                  <a:pt x="0" y="0"/>
                </a:lnTo>
                <a:close/>
              </a:path>
            </a:pathLst>
          </a:custGeom>
          <a:blipFill>
            <a:blip r:embed="rId5"/>
            <a:stretch>
              <a:fillRect/>
            </a:stretch>
          </a:blipFill>
        </p:spPr>
        <p:txBody>
          <a:bodyPr/>
          <a:lstStyle/>
          <a:p>
            <a:endParaRPr lang="en-US"/>
          </a:p>
        </p:txBody>
      </p:sp>
      <p:sp>
        <p:nvSpPr>
          <p:cNvPr id="6" name="Freeform 6"/>
          <p:cNvSpPr/>
          <p:nvPr/>
        </p:nvSpPr>
        <p:spPr>
          <a:xfrm>
            <a:off x="9170481" y="2216251"/>
            <a:ext cx="4358234" cy="3880519"/>
          </a:xfrm>
          <a:custGeom>
            <a:avLst/>
            <a:gdLst/>
            <a:ahLst/>
            <a:cxnLst/>
            <a:rect l="l" t="t" r="r" b="b"/>
            <a:pathLst>
              <a:path w="4358234" h="3880519">
                <a:moveTo>
                  <a:pt x="0" y="0"/>
                </a:moveTo>
                <a:lnTo>
                  <a:pt x="4358234" y="0"/>
                </a:lnTo>
                <a:lnTo>
                  <a:pt x="4358234" y="3880519"/>
                </a:lnTo>
                <a:lnTo>
                  <a:pt x="0" y="3880519"/>
                </a:lnTo>
                <a:lnTo>
                  <a:pt x="0" y="0"/>
                </a:lnTo>
                <a:close/>
              </a:path>
            </a:pathLst>
          </a:custGeom>
          <a:blipFill>
            <a:blip r:embed="rId6"/>
            <a:stretch>
              <a:fillRect/>
            </a:stretch>
          </a:blipFill>
        </p:spPr>
        <p:txBody>
          <a:bodyPr/>
          <a:lstStyle/>
          <a:p>
            <a:endParaRPr lang="en-US"/>
          </a:p>
        </p:txBody>
      </p:sp>
      <p:sp>
        <p:nvSpPr>
          <p:cNvPr id="7" name="Freeform 7"/>
          <p:cNvSpPr/>
          <p:nvPr/>
        </p:nvSpPr>
        <p:spPr>
          <a:xfrm>
            <a:off x="9249160" y="6598973"/>
            <a:ext cx="4200876" cy="2935552"/>
          </a:xfrm>
          <a:custGeom>
            <a:avLst/>
            <a:gdLst/>
            <a:ahLst/>
            <a:cxnLst/>
            <a:rect l="l" t="t" r="r" b="b"/>
            <a:pathLst>
              <a:path w="4200876" h="2935552">
                <a:moveTo>
                  <a:pt x="0" y="0"/>
                </a:moveTo>
                <a:lnTo>
                  <a:pt x="4200876" y="0"/>
                </a:lnTo>
                <a:lnTo>
                  <a:pt x="4200876" y="2935552"/>
                </a:lnTo>
                <a:lnTo>
                  <a:pt x="0" y="2935552"/>
                </a:lnTo>
                <a:lnTo>
                  <a:pt x="0" y="0"/>
                </a:lnTo>
                <a:close/>
              </a:path>
            </a:pathLst>
          </a:custGeom>
          <a:blipFill>
            <a:blip r:embed="rId7"/>
            <a:stretch>
              <a:fillRect/>
            </a:stretch>
          </a:blipFill>
        </p:spPr>
        <p:txBody>
          <a:bodyPr/>
          <a:lstStyle/>
          <a:p>
            <a:endParaRPr lang="en-US"/>
          </a:p>
        </p:txBody>
      </p:sp>
      <p:sp>
        <p:nvSpPr>
          <p:cNvPr id="8" name="TextBox 8"/>
          <p:cNvSpPr txBox="1"/>
          <p:nvPr/>
        </p:nvSpPr>
        <p:spPr>
          <a:xfrm>
            <a:off x="1065259" y="677990"/>
            <a:ext cx="16367802" cy="758571"/>
          </a:xfrm>
          <a:prstGeom prst="rect">
            <a:avLst/>
          </a:prstGeom>
        </p:spPr>
        <p:txBody>
          <a:bodyPr lIns="0" tIns="0" rIns="0" bIns="0" rtlCol="0" anchor="t">
            <a:spAutoFit/>
          </a:bodyPr>
          <a:lstStyle/>
          <a:p>
            <a:pPr algn="l">
              <a:lnSpc>
                <a:spcPts val="5832"/>
              </a:lnSpc>
            </a:pPr>
            <a:r>
              <a:rPr lang="en-US" sz="5400">
                <a:solidFill>
                  <a:srgbClr val="FFFFFF"/>
                </a:solidFill>
                <a:latin typeface="Open Sans Bold"/>
              </a:rPr>
              <a:t>Twitter Do’s</a:t>
            </a:r>
          </a:p>
        </p:txBody>
      </p:sp>
    </p:spTree>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16346080" y="8377640"/>
            <a:ext cx="1671445" cy="1156885"/>
          </a:xfrm>
          <a:custGeom>
            <a:avLst/>
            <a:gdLst/>
            <a:ahLst/>
            <a:cxnLst/>
            <a:rect l="l" t="t" r="r" b="b"/>
            <a:pathLst>
              <a:path w="1671445" h="1156885">
                <a:moveTo>
                  <a:pt x="0" y="0"/>
                </a:moveTo>
                <a:lnTo>
                  <a:pt x="1671446" y="0"/>
                </a:lnTo>
                <a:lnTo>
                  <a:pt x="1671446" y="1156885"/>
                </a:lnTo>
                <a:lnTo>
                  <a:pt x="0" y="1156885"/>
                </a:lnTo>
                <a:lnTo>
                  <a:pt x="0" y="0"/>
                </a:lnTo>
                <a:close/>
              </a:path>
            </a:pathLst>
          </a:custGeom>
          <a:blipFill>
            <a:blip r:embed="rId4"/>
            <a:stretch>
              <a:fillRect l="-133" r="-133"/>
            </a:stretch>
          </a:blipFill>
        </p:spPr>
        <p:txBody>
          <a:bodyPr/>
          <a:lstStyle/>
          <a:p>
            <a:endParaRPr lang="en-US"/>
          </a:p>
        </p:txBody>
      </p:sp>
      <p:sp>
        <p:nvSpPr>
          <p:cNvPr id="4" name="TextBox 4"/>
          <p:cNvSpPr txBox="1"/>
          <p:nvPr/>
        </p:nvSpPr>
        <p:spPr>
          <a:xfrm>
            <a:off x="1033341" y="705049"/>
            <a:ext cx="16367802" cy="758571"/>
          </a:xfrm>
          <a:prstGeom prst="rect">
            <a:avLst/>
          </a:prstGeom>
        </p:spPr>
        <p:txBody>
          <a:bodyPr lIns="0" tIns="0" rIns="0" bIns="0" rtlCol="0" anchor="t">
            <a:spAutoFit/>
          </a:bodyPr>
          <a:lstStyle/>
          <a:p>
            <a:pPr algn="l">
              <a:lnSpc>
                <a:spcPts val="5832"/>
              </a:lnSpc>
            </a:pPr>
            <a:r>
              <a:rPr lang="en-US" sz="5400">
                <a:solidFill>
                  <a:srgbClr val="FFFFFF"/>
                </a:solidFill>
                <a:latin typeface="Open Sans Bold"/>
              </a:rPr>
              <a:t>Twitter Don’ts</a:t>
            </a:r>
          </a:p>
        </p:txBody>
      </p:sp>
      <p:sp>
        <p:nvSpPr>
          <p:cNvPr id="5" name="TextBox 5"/>
          <p:cNvSpPr txBox="1"/>
          <p:nvPr/>
        </p:nvSpPr>
        <p:spPr>
          <a:xfrm>
            <a:off x="1033341" y="2220339"/>
            <a:ext cx="10826350" cy="6796043"/>
          </a:xfrm>
          <a:prstGeom prst="rect">
            <a:avLst/>
          </a:prstGeom>
        </p:spPr>
        <p:txBody>
          <a:bodyPr lIns="0" tIns="0" rIns="0" bIns="0" rtlCol="0" anchor="t">
            <a:spAutoFit/>
          </a:bodyPr>
          <a:lstStyle/>
          <a:p>
            <a:pPr marL="504493" lvl="1" indent="-252246" algn="l">
              <a:lnSpc>
                <a:spcPts val="5408"/>
              </a:lnSpc>
              <a:buFont typeface="Arial"/>
              <a:buChar char="•"/>
            </a:pPr>
            <a:r>
              <a:rPr lang="en-US" sz="2787">
                <a:solidFill>
                  <a:srgbClr val="000000"/>
                </a:solidFill>
                <a:latin typeface="Open Sans"/>
              </a:rPr>
              <a:t>#Don’t #Abuse #Hashtags!</a:t>
            </a:r>
          </a:p>
          <a:p>
            <a:pPr marL="1035538" lvl="2" indent="-345179" algn="l">
              <a:lnSpc>
                <a:spcPts val="5408"/>
              </a:lnSpc>
              <a:buFont typeface="Arial"/>
              <a:buChar char="⚬"/>
            </a:pPr>
            <a:r>
              <a:rPr lang="en-US" sz="2787">
                <a:solidFill>
                  <a:srgbClr val="000000"/>
                </a:solidFill>
                <a:latin typeface="Open Sans"/>
              </a:rPr>
              <a:t>Hashtags are used to help search for specific keywords</a:t>
            </a:r>
          </a:p>
          <a:p>
            <a:pPr marL="1035538" lvl="2" indent="-345179" algn="l">
              <a:lnSpc>
                <a:spcPts val="5408"/>
              </a:lnSpc>
              <a:buFont typeface="Arial"/>
              <a:buChar char="⚬"/>
            </a:pPr>
            <a:r>
              <a:rPr lang="en-US" sz="2787">
                <a:solidFill>
                  <a:srgbClr val="000000"/>
                </a:solidFill>
                <a:latin typeface="Open Sans"/>
              </a:rPr>
              <a:t>Don’t use it on every word</a:t>
            </a:r>
          </a:p>
          <a:p>
            <a:pPr marL="1035538" lvl="2" indent="-345179" algn="l">
              <a:lnSpc>
                <a:spcPts val="5408"/>
              </a:lnSpc>
              <a:buFont typeface="Arial"/>
              <a:buChar char="⚬"/>
            </a:pPr>
            <a:r>
              <a:rPr lang="en-US" sz="2787">
                <a:solidFill>
                  <a:srgbClr val="000000"/>
                </a:solidFill>
                <a:latin typeface="Open Sans"/>
              </a:rPr>
              <a:t>Hashtags should be easy to remember</a:t>
            </a:r>
          </a:p>
          <a:p>
            <a:pPr marL="1035538" lvl="2" indent="-345179" algn="l">
              <a:lnSpc>
                <a:spcPts val="5408"/>
              </a:lnSpc>
              <a:buFont typeface="Arial"/>
              <a:buChar char="⚬"/>
            </a:pPr>
            <a:r>
              <a:rPr lang="en-US" sz="2787">
                <a:solidFill>
                  <a:srgbClr val="000000"/>
                </a:solidFill>
                <a:latin typeface="Open Sans"/>
              </a:rPr>
              <a:t>The goal is to create a hashtag that people use!</a:t>
            </a:r>
          </a:p>
          <a:p>
            <a:pPr marL="504493" lvl="1" indent="-252246" algn="l">
              <a:lnSpc>
                <a:spcPts val="5408"/>
              </a:lnSpc>
              <a:buFont typeface="Arial"/>
              <a:buChar char="•"/>
            </a:pPr>
            <a:r>
              <a:rPr lang="en-US" sz="2787">
                <a:solidFill>
                  <a:srgbClr val="000000"/>
                </a:solidFill>
                <a:latin typeface="Open Sans"/>
              </a:rPr>
              <a:t>Don’t use other people’s content or hashtags and  claim them to be yours</a:t>
            </a:r>
          </a:p>
          <a:p>
            <a:pPr marL="504493" lvl="1" indent="-252246" algn="l">
              <a:lnSpc>
                <a:spcPts val="5408"/>
              </a:lnSpc>
              <a:buFont typeface="Arial"/>
              <a:buChar char="•"/>
            </a:pPr>
            <a:r>
              <a:rPr lang="en-US" sz="2787">
                <a:solidFill>
                  <a:srgbClr val="000000"/>
                </a:solidFill>
                <a:latin typeface="Open Sans"/>
              </a:rPr>
              <a:t>Don’t be insensitive</a:t>
            </a:r>
          </a:p>
          <a:p>
            <a:pPr marL="504493" lvl="1" indent="-252246" algn="l">
              <a:lnSpc>
                <a:spcPts val="5408"/>
              </a:lnSpc>
              <a:buFont typeface="Arial"/>
              <a:buChar char="•"/>
            </a:pPr>
            <a:r>
              <a:rPr lang="en-US" sz="2787">
                <a:solidFill>
                  <a:srgbClr val="000000"/>
                </a:solidFill>
                <a:latin typeface="Open Sans"/>
              </a:rPr>
              <a:t>Don’t over-promote</a:t>
            </a:r>
          </a:p>
          <a:p>
            <a:pPr marL="504493" lvl="1" indent="-252246" algn="l">
              <a:lnSpc>
                <a:spcPts val="5408"/>
              </a:lnSpc>
              <a:buFont typeface="Arial"/>
              <a:buChar char="•"/>
            </a:pPr>
            <a:r>
              <a:rPr lang="en-US" sz="2787">
                <a:solidFill>
                  <a:srgbClr val="000000"/>
                </a:solidFill>
                <a:latin typeface="Open Sans"/>
              </a:rPr>
              <a:t>Don’t use abbreviations that are too confusing</a:t>
            </a:r>
          </a:p>
        </p:txBody>
      </p:sp>
      <p:sp>
        <p:nvSpPr>
          <p:cNvPr id="6" name="Freeform 6"/>
          <p:cNvSpPr/>
          <p:nvPr/>
        </p:nvSpPr>
        <p:spPr>
          <a:xfrm>
            <a:off x="12220918" y="5718373"/>
            <a:ext cx="5622148" cy="2178582"/>
          </a:xfrm>
          <a:custGeom>
            <a:avLst/>
            <a:gdLst/>
            <a:ahLst/>
            <a:cxnLst/>
            <a:rect l="l" t="t" r="r" b="b"/>
            <a:pathLst>
              <a:path w="5622148" h="2178582">
                <a:moveTo>
                  <a:pt x="0" y="0"/>
                </a:moveTo>
                <a:lnTo>
                  <a:pt x="5622147" y="0"/>
                </a:lnTo>
                <a:lnTo>
                  <a:pt x="5622147" y="2178582"/>
                </a:lnTo>
                <a:lnTo>
                  <a:pt x="0" y="2178582"/>
                </a:lnTo>
                <a:lnTo>
                  <a:pt x="0" y="0"/>
                </a:lnTo>
                <a:close/>
              </a:path>
            </a:pathLst>
          </a:custGeom>
          <a:blipFill>
            <a:blip r:embed="rId5"/>
            <a:stretch>
              <a:fillRect/>
            </a:stretch>
          </a:blipFill>
        </p:spPr>
        <p:txBody>
          <a:bodyPr/>
          <a:lstStyle/>
          <a:p>
            <a:endParaRPr lang="en-US"/>
          </a:p>
        </p:txBody>
      </p:sp>
      <p:sp>
        <p:nvSpPr>
          <p:cNvPr id="7" name="Freeform 7"/>
          <p:cNvSpPr/>
          <p:nvPr/>
        </p:nvSpPr>
        <p:spPr>
          <a:xfrm>
            <a:off x="14001008" y="3081533"/>
            <a:ext cx="2061967" cy="2061967"/>
          </a:xfrm>
          <a:custGeom>
            <a:avLst/>
            <a:gdLst/>
            <a:ahLst/>
            <a:cxnLst/>
            <a:rect l="l" t="t" r="r" b="b"/>
            <a:pathLst>
              <a:path w="2061967" h="2061967">
                <a:moveTo>
                  <a:pt x="0" y="0"/>
                </a:moveTo>
                <a:lnTo>
                  <a:pt x="2061967" y="0"/>
                </a:lnTo>
                <a:lnTo>
                  <a:pt x="2061967" y="2061967"/>
                </a:lnTo>
                <a:lnTo>
                  <a:pt x="0" y="2061967"/>
                </a:lnTo>
                <a:lnTo>
                  <a:pt x="0" y="0"/>
                </a:lnTo>
                <a:close/>
              </a:path>
            </a:pathLst>
          </a:custGeom>
          <a:blipFill>
            <a:blip r:embed="rId6"/>
            <a:stretch>
              <a:fillRect/>
            </a:stretch>
          </a:blipFill>
        </p:spPr>
        <p:txBody>
          <a:bodyPr/>
          <a:lstStyle/>
          <a:p>
            <a:endParaRPr lang="en-US"/>
          </a:p>
        </p:txBody>
      </p:sp>
    </p:spTree>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16346080" y="8377640"/>
            <a:ext cx="1671445" cy="1156885"/>
          </a:xfrm>
          <a:custGeom>
            <a:avLst/>
            <a:gdLst/>
            <a:ahLst/>
            <a:cxnLst/>
            <a:rect l="l" t="t" r="r" b="b"/>
            <a:pathLst>
              <a:path w="1671445" h="1156885">
                <a:moveTo>
                  <a:pt x="0" y="0"/>
                </a:moveTo>
                <a:lnTo>
                  <a:pt x="1671446" y="0"/>
                </a:lnTo>
                <a:lnTo>
                  <a:pt x="1671446" y="1156885"/>
                </a:lnTo>
                <a:lnTo>
                  <a:pt x="0" y="1156885"/>
                </a:lnTo>
                <a:lnTo>
                  <a:pt x="0" y="0"/>
                </a:lnTo>
                <a:close/>
              </a:path>
            </a:pathLst>
          </a:custGeom>
          <a:blipFill>
            <a:blip r:embed="rId4"/>
            <a:stretch>
              <a:fillRect l="-133" r="-133"/>
            </a:stretch>
          </a:blipFill>
        </p:spPr>
        <p:txBody>
          <a:bodyPr/>
          <a:lstStyle/>
          <a:p>
            <a:endParaRPr lang="en-US"/>
          </a:p>
        </p:txBody>
      </p:sp>
      <p:sp>
        <p:nvSpPr>
          <p:cNvPr id="4" name="Freeform 4"/>
          <p:cNvSpPr/>
          <p:nvPr/>
        </p:nvSpPr>
        <p:spPr>
          <a:xfrm>
            <a:off x="1028700" y="2600445"/>
            <a:ext cx="6033512" cy="6355637"/>
          </a:xfrm>
          <a:custGeom>
            <a:avLst/>
            <a:gdLst/>
            <a:ahLst/>
            <a:cxnLst/>
            <a:rect l="l" t="t" r="r" b="b"/>
            <a:pathLst>
              <a:path w="6033512" h="6355637">
                <a:moveTo>
                  <a:pt x="0" y="0"/>
                </a:moveTo>
                <a:lnTo>
                  <a:pt x="6033512" y="0"/>
                </a:lnTo>
                <a:lnTo>
                  <a:pt x="6033512" y="6355637"/>
                </a:lnTo>
                <a:lnTo>
                  <a:pt x="0" y="6355637"/>
                </a:lnTo>
                <a:lnTo>
                  <a:pt x="0" y="0"/>
                </a:lnTo>
                <a:close/>
              </a:path>
            </a:pathLst>
          </a:custGeom>
          <a:blipFill>
            <a:blip r:embed="rId5"/>
            <a:stretch>
              <a:fillRect/>
            </a:stretch>
          </a:blipFill>
        </p:spPr>
        <p:txBody>
          <a:bodyPr/>
          <a:lstStyle/>
          <a:p>
            <a:endParaRPr lang="en-US"/>
          </a:p>
        </p:txBody>
      </p:sp>
      <p:sp>
        <p:nvSpPr>
          <p:cNvPr id="5" name="TextBox 5"/>
          <p:cNvSpPr txBox="1"/>
          <p:nvPr/>
        </p:nvSpPr>
        <p:spPr>
          <a:xfrm>
            <a:off x="7747062" y="2809325"/>
            <a:ext cx="10270464" cy="5568314"/>
          </a:xfrm>
          <a:prstGeom prst="rect">
            <a:avLst/>
          </a:prstGeom>
        </p:spPr>
        <p:txBody>
          <a:bodyPr lIns="0" tIns="0" rIns="0" bIns="0" rtlCol="0" anchor="t">
            <a:spAutoFit/>
          </a:bodyPr>
          <a:lstStyle/>
          <a:p>
            <a:pPr marL="542926" lvl="1" indent="-271463" algn="l">
              <a:lnSpc>
                <a:spcPts val="5580"/>
              </a:lnSpc>
              <a:buFont typeface="Arial"/>
              <a:buChar char="•"/>
            </a:pPr>
            <a:r>
              <a:rPr lang="en-US" sz="3000">
                <a:solidFill>
                  <a:srgbClr val="000000"/>
                </a:solidFill>
                <a:latin typeface="Open Sans"/>
              </a:rPr>
              <a:t>Don’t be “Needy”</a:t>
            </a:r>
          </a:p>
          <a:p>
            <a:pPr marL="1114428" lvl="2" indent="-371476" algn="l">
              <a:lnSpc>
                <a:spcPts val="5580"/>
              </a:lnSpc>
              <a:buFont typeface="Arial"/>
              <a:buChar char="⚬"/>
            </a:pPr>
            <a:r>
              <a:rPr lang="en-US" sz="3000">
                <a:solidFill>
                  <a:srgbClr val="000000"/>
                </a:solidFill>
                <a:latin typeface="Open Sans"/>
              </a:rPr>
              <a:t>Don’t Use “Retweet this Tweet Please” </a:t>
            </a:r>
          </a:p>
          <a:p>
            <a:pPr marL="1114428" lvl="2" indent="-371476" algn="l">
              <a:lnSpc>
                <a:spcPts val="5580"/>
              </a:lnSpc>
              <a:buFont typeface="Arial"/>
              <a:buChar char="⚬"/>
            </a:pPr>
            <a:r>
              <a:rPr lang="en-US" sz="3000">
                <a:solidFill>
                  <a:srgbClr val="000000"/>
                </a:solidFill>
                <a:latin typeface="Open Sans"/>
              </a:rPr>
              <a:t>Don’t Beg Friends to “Like” your Page</a:t>
            </a:r>
          </a:p>
          <a:p>
            <a:pPr marL="1114428" lvl="2" indent="-371476" algn="l">
              <a:lnSpc>
                <a:spcPts val="5580"/>
              </a:lnSpc>
              <a:buFont typeface="Arial"/>
              <a:buChar char="⚬"/>
            </a:pPr>
            <a:r>
              <a:rPr lang="en-US" sz="3000">
                <a:solidFill>
                  <a:srgbClr val="000000"/>
                </a:solidFill>
                <a:latin typeface="Open Sans"/>
              </a:rPr>
              <a:t>Produce Unique Ways to Encourage These Actions</a:t>
            </a:r>
          </a:p>
          <a:p>
            <a:pPr marL="1114428" lvl="2" indent="-371476" algn="l">
              <a:lnSpc>
                <a:spcPts val="5580"/>
              </a:lnSpc>
            </a:pPr>
            <a:endParaRPr lang="en-US" sz="3000">
              <a:solidFill>
                <a:srgbClr val="000000"/>
              </a:solidFill>
              <a:latin typeface="Open Sans"/>
            </a:endParaRPr>
          </a:p>
          <a:p>
            <a:pPr marL="542926" lvl="1" indent="-271463" algn="l">
              <a:lnSpc>
                <a:spcPts val="5580"/>
              </a:lnSpc>
              <a:buFont typeface="Arial"/>
              <a:buChar char="•"/>
            </a:pPr>
            <a:r>
              <a:rPr lang="en-US" sz="3000">
                <a:solidFill>
                  <a:srgbClr val="000000"/>
                </a:solidFill>
                <a:latin typeface="Open Sans"/>
              </a:rPr>
              <a:t>Don’t Link Every Post to Facebook and Vice Versa </a:t>
            </a:r>
          </a:p>
          <a:p>
            <a:pPr marL="1114428" lvl="2" indent="-371476" algn="l">
              <a:lnSpc>
                <a:spcPts val="5580"/>
              </a:lnSpc>
              <a:buFont typeface="Arial"/>
              <a:buChar char="⚬"/>
            </a:pPr>
            <a:r>
              <a:rPr lang="en-US" sz="3000">
                <a:solidFill>
                  <a:srgbClr val="000000"/>
                </a:solidFill>
                <a:latin typeface="Open Sans"/>
              </a:rPr>
              <a:t>Incorporate variety and cater the post to the platform</a:t>
            </a:r>
          </a:p>
        </p:txBody>
      </p:sp>
      <p:sp>
        <p:nvSpPr>
          <p:cNvPr id="6" name="TextBox 6"/>
          <p:cNvSpPr txBox="1"/>
          <p:nvPr/>
        </p:nvSpPr>
        <p:spPr>
          <a:xfrm>
            <a:off x="1072551" y="678027"/>
            <a:ext cx="16367802" cy="758497"/>
          </a:xfrm>
          <a:prstGeom prst="rect">
            <a:avLst/>
          </a:prstGeom>
        </p:spPr>
        <p:txBody>
          <a:bodyPr lIns="0" tIns="0" rIns="0" bIns="0" rtlCol="0" anchor="t">
            <a:spAutoFit/>
          </a:bodyPr>
          <a:lstStyle/>
          <a:p>
            <a:pPr algn="l">
              <a:lnSpc>
                <a:spcPts val="5832"/>
              </a:lnSpc>
            </a:pPr>
            <a:r>
              <a:rPr lang="en-US" sz="5400" spc="-215">
                <a:solidFill>
                  <a:srgbClr val="FFFFFF"/>
                </a:solidFill>
                <a:latin typeface="Open Sans Bold"/>
              </a:rPr>
              <a:t>Twitter Don’ts</a:t>
            </a:r>
          </a:p>
        </p:txBody>
      </p:sp>
      <p:sp>
        <p:nvSpPr>
          <p:cNvPr id="7" name="TextBox 7"/>
          <p:cNvSpPr txBox="1"/>
          <p:nvPr/>
        </p:nvSpPr>
        <p:spPr>
          <a:xfrm>
            <a:off x="91440" y="9503271"/>
            <a:ext cx="4732020" cy="370226"/>
          </a:xfrm>
          <a:prstGeom prst="rect">
            <a:avLst/>
          </a:prstGeom>
        </p:spPr>
        <p:txBody>
          <a:bodyPr lIns="0" tIns="0" rIns="0" bIns="0" rtlCol="0" anchor="t">
            <a:spAutoFit/>
          </a:bodyPr>
          <a:lstStyle/>
          <a:p>
            <a:pPr algn="l">
              <a:lnSpc>
                <a:spcPts val="2520"/>
              </a:lnSpc>
            </a:pPr>
            <a:r>
              <a:rPr lang="en-US" sz="2100" u="none" spc="-83">
                <a:solidFill>
                  <a:srgbClr val="0563C1"/>
                </a:solidFill>
                <a:latin typeface="Open Sans"/>
              </a:rPr>
              <a:t>Back to List of Topics</a:t>
            </a:r>
          </a:p>
        </p:txBody>
      </p:sp>
    </p:spTree>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16346080" y="8377640"/>
            <a:ext cx="1671445" cy="1156885"/>
          </a:xfrm>
          <a:custGeom>
            <a:avLst/>
            <a:gdLst/>
            <a:ahLst/>
            <a:cxnLst/>
            <a:rect l="l" t="t" r="r" b="b"/>
            <a:pathLst>
              <a:path w="1671445" h="1156885">
                <a:moveTo>
                  <a:pt x="0" y="0"/>
                </a:moveTo>
                <a:lnTo>
                  <a:pt x="1671446" y="0"/>
                </a:lnTo>
                <a:lnTo>
                  <a:pt x="1671446" y="1156885"/>
                </a:lnTo>
                <a:lnTo>
                  <a:pt x="0" y="1156885"/>
                </a:lnTo>
                <a:lnTo>
                  <a:pt x="0" y="0"/>
                </a:lnTo>
                <a:close/>
              </a:path>
            </a:pathLst>
          </a:custGeom>
          <a:blipFill>
            <a:blip r:embed="rId4"/>
            <a:stretch>
              <a:fillRect l="-133" r="-133"/>
            </a:stretch>
          </a:blipFill>
        </p:spPr>
        <p:txBody>
          <a:bodyPr/>
          <a:lstStyle/>
          <a:p>
            <a:endParaRPr lang="en-US"/>
          </a:p>
        </p:txBody>
      </p:sp>
      <p:sp>
        <p:nvSpPr>
          <p:cNvPr id="4" name="TextBox 4"/>
          <p:cNvSpPr txBox="1"/>
          <p:nvPr/>
        </p:nvSpPr>
        <p:spPr>
          <a:xfrm>
            <a:off x="822972" y="2362929"/>
            <a:ext cx="11938635" cy="7034198"/>
          </a:xfrm>
          <a:prstGeom prst="rect">
            <a:avLst/>
          </a:prstGeom>
        </p:spPr>
        <p:txBody>
          <a:bodyPr lIns="0" tIns="0" rIns="0" bIns="0" rtlCol="0" anchor="t">
            <a:spAutoFit/>
          </a:bodyPr>
          <a:lstStyle/>
          <a:p>
            <a:pPr marL="488632" lvl="1" indent="-244316" algn="l">
              <a:lnSpc>
                <a:spcPts val="4320"/>
              </a:lnSpc>
              <a:buFont typeface="Arial"/>
              <a:buChar char="•"/>
            </a:pPr>
            <a:r>
              <a:rPr lang="en-US" sz="2700">
                <a:solidFill>
                  <a:srgbClr val="000000"/>
                </a:solidFill>
                <a:latin typeface="Open Sans"/>
              </a:rPr>
              <a:t>The World’s Largest Professional Network </a:t>
            </a:r>
          </a:p>
          <a:p>
            <a:pPr marL="1049742" lvl="2" indent="-349914" algn="l">
              <a:lnSpc>
                <a:spcPts val="4320"/>
              </a:lnSpc>
              <a:buFont typeface="Arial"/>
              <a:buChar char="⚬"/>
            </a:pPr>
            <a:r>
              <a:rPr lang="en-US" sz="2700">
                <a:solidFill>
                  <a:srgbClr val="000000"/>
                </a:solidFill>
                <a:latin typeface="Open Sans"/>
              </a:rPr>
              <a:t>&gt; 1 Billion Users </a:t>
            </a:r>
          </a:p>
          <a:p>
            <a:pPr marL="1049742" lvl="2" indent="-349914" algn="l">
              <a:lnSpc>
                <a:spcPts val="4320"/>
              </a:lnSpc>
              <a:buFont typeface="Arial"/>
              <a:buChar char="⚬"/>
            </a:pPr>
            <a:r>
              <a:rPr lang="en-US" sz="2700">
                <a:solidFill>
                  <a:srgbClr val="000000"/>
                </a:solidFill>
                <a:latin typeface="Open Sans"/>
              </a:rPr>
              <a:t>202 Million in the US </a:t>
            </a:r>
          </a:p>
          <a:p>
            <a:pPr marL="1049742" lvl="2" indent="-349914" algn="l">
              <a:lnSpc>
                <a:spcPts val="4320"/>
              </a:lnSpc>
              <a:buFont typeface="Arial"/>
              <a:buChar char="⚬"/>
            </a:pPr>
            <a:r>
              <a:rPr lang="en-US" sz="2700">
                <a:solidFill>
                  <a:srgbClr val="000000"/>
                </a:solidFill>
                <a:latin typeface="Open Sans"/>
              </a:rPr>
              <a:t>69%  of Users Engage with LinkedIn Daily</a:t>
            </a:r>
          </a:p>
          <a:p>
            <a:pPr marL="1049742" lvl="2" indent="-349914" algn="l">
              <a:lnSpc>
                <a:spcPts val="4320"/>
              </a:lnSpc>
            </a:pPr>
            <a:endParaRPr lang="en-US" sz="2700">
              <a:solidFill>
                <a:srgbClr val="000000"/>
              </a:solidFill>
              <a:latin typeface="Open Sans"/>
            </a:endParaRPr>
          </a:p>
          <a:p>
            <a:pPr marL="488632" lvl="1" indent="-244316" algn="l">
              <a:lnSpc>
                <a:spcPts val="4320"/>
              </a:lnSpc>
              <a:buFont typeface="Arial"/>
              <a:buChar char="•"/>
            </a:pPr>
            <a:r>
              <a:rPr lang="en-US" sz="2700">
                <a:solidFill>
                  <a:srgbClr val="000000"/>
                </a:solidFill>
                <a:latin typeface="Open Sans"/>
              </a:rPr>
              <a:t>Main Audience – Professionals</a:t>
            </a:r>
          </a:p>
          <a:p>
            <a:pPr marL="488632" lvl="1" indent="-244316" algn="l">
              <a:lnSpc>
                <a:spcPts val="4320"/>
              </a:lnSpc>
            </a:pPr>
            <a:endParaRPr lang="en-US" sz="2700">
              <a:solidFill>
                <a:srgbClr val="000000"/>
              </a:solidFill>
              <a:latin typeface="Open Sans"/>
            </a:endParaRPr>
          </a:p>
          <a:p>
            <a:pPr marL="488632" lvl="1" indent="-244316" algn="l">
              <a:lnSpc>
                <a:spcPts val="4320"/>
              </a:lnSpc>
              <a:buFont typeface="Arial"/>
              <a:buChar char="•"/>
            </a:pPr>
            <a:r>
              <a:rPr lang="en-US" sz="2700">
                <a:solidFill>
                  <a:srgbClr val="000000"/>
                </a:solidFill>
                <a:latin typeface="Open Sans"/>
              </a:rPr>
              <a:t>People Use LinkedIn to: </a:t>
            </a:r>
          </a:p>
          <a:p>
            <a:pPr marL="1049742" lvl="2" indent="-349914" algn="l">
              <a:lnSpc>
                <a:spcPts val="4320"/>
              </a:lnSpc>
              <a:buFont typeface="Arial"/>
              <a:buChar char="⚬"/>
            </a:pPr>
            <a:r>
              <a:rPr lang="en-US" sz="2700">
                <a:solidFill>
                  <a:srgbClr val="000000"/>
                </a:solidFill>
                <a:latin typeface="Open Sans"/>
              </a:rPr>
              <a:t>Post a resume and search for jobs</a:t>
            </a:r>
          </a:p>
          <a:p>
            <a:pPr marL="1049742" lvl="2" indent="-349914" algn="l">
              <a:lnSpc>
                <a:spcPts val="4320"/>
              </a:lnSpc>
              <a:buFont typeface="Arial"/>
              <a:buChar char="⚬"/>
            </a:pPr>
            <a:r>
              <a:rPr lang="en-US" sz="2700">
                <a:solidFill>
                  <a:srgbClr val="000000"/>
                </a:solidFill>
                <a:latin typeface="Open Sans"/>
              </a:rPr>
              <a:t>Connect with former and current colleagues</a:t>
            </a:r>
          </a:p>
          <a:p>
            <a:pPr marL="1049742" lvl="2" indent="-349914" algn="l">
              <a:lnSpc>
                <a:spcPts val="4320"/>
              </a:lnSpc>
              <a:buFont typeface="Arial"/>
              <a:buChar char="⚬"/>
            </a:pPr>
            <a:r>
              <a:rPr lang="en-US" sz="2700">
                <a:solidFill>
                  <a:srgbClr val="000000"/>
                </a:solidFill>
                <a:latin typeface="Open Sans"/>
              </a:rPr>
              <a:t>Participate in groups and network</a:t>
            </a:r>
          </a:p>
          <a:p>
            <a:pPr marL="1049742" lvl="2" indent="-349914" algn="l">
              <a:lnSpc>
                <a:spcPts val="4320"/>
              </a:lnSpc>
              <a:buFont typeface="Arial"/>
              <a:buChar char="⚬"/>
            </a:pPr>
            <a:r>
              <a:rPr lang="en-US" sz="2700">
                <a:solidFill>
                  <a:srgbClr val="000000"/>
                </a:solidFill>
                <a:latin typeface="Open Sans"/>
              </a:rPr>
              <a:t>Write articles, post photos and videos</a:t>
            </a:r>
          </a:p>
          <a:p>
            <a:pPr marL="1049742" lvl="2" indent="-349914" algn="l">
              <a:lnSpc>
                <a:spcPts val="4320"/>
              </a:lnSpc>
            </a:pPr>
            <a:endParaRPr lang="en-US" sz="2700">
              <a:solidFill>
                <a:srgbClr val="000000"/>
              </a:solidFill>
              <a:latin typeface="Open Sans"/>
            </a:endParaRPr>
          </a:p>
        </p:txBody>
      </p:sp>
      <p:sp>
        <p:nvSpPr>
          <p:cNvPr id="5" name="Freeform 5"/>
          <p:cNvSpPr/>
          <p:nvPr/>
        </p:nvSpPr>
        <p:spPr>
          <a:xfrm>
            <a:off x="9143999" y="2477229"/>
            <a:ext cx="8688319" cy="3237756"/>
          </a:xfrm>
          <a:custGeom>
            <a:avLst/>
            <a:gdLst/>
            <a:ahLst/>
            <a:cxnLst/>
            <a:rect l="l" t="t" r="r" b="b"/>
            <a:pathLst>
              <a:path w="8688319" h="3237756">
                <a:moveTo>
                  <a:pt x="0" y="0"/>
                </a:moveTo>
                <a:lnTo>
                  <a:pt x="8688319" y="0"/>
                </a:lnTo>
                <a:lnTo>
                  <a:pt x="8688319" y="3237756"/>
                </a:lnTo>
                <a:lnTo>
                  <a:pt x="0" y="3237756"/>
                </a:lnTo>
                <a:lnTo>
                  <a:pt x="0" y="0"/>
                </a:lnTo>
                <a:close/>
              </a:path>
            </a:pathLst>
          </a:custGeom>
          <a:blipFill>
            <a:blip r:embed="rId5"/>
            <a:stretch>
              <a:fillRect/>
            </a:stretch>
          </a:blipFill>
        </p:spPr>
        <p:txBody>
          <a:bodyPr/>
          <a:lstStyle/>
          <a:p>
            <a:endParaRPr lang="en-US"/>
          </a:p>
        </p:txBody>
      </p:sp>
      <p:sp>
        <p:nvSpPr>
          <p:cNvPr id="6" name="Freeform 6"/>
          <p:cNvSpPr/>
          <p:nvPr/>
        </p:nvSpPr>
        <p:spPr>
          <a:xfrm>
            <a:off x="11613436" y="6197518"/>
            <a:ext cx="3749446" cy="3337007"/>
          </a:xfrm>
          <a:custGeom>
            <a:avLst/>
            <a:gdLst/>
            <a:ahLst/>
            <a:cxnLst/>
            <a:rect l="l" t="t" r="r" b="b"/>
            <a:pathLst>
              <a:path w="3749446" h="3337007">
                <a:moveTo>
                  <a:pt x="0" y="0"/>
                </a:moveTo>
                <a:lnTo>
                  <a:pt x="3749445" y="0"/>
                </a:lnTo>
                <a:lnTo>
                  <a:pt x="3749445" y="3337007"/>
                </a:lnTo>
                <a:lnTo>
                  <a:pt x="0" y="333700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TextBox 7"/>
          <p:cNvSpPr txBox="1"/>
          <p:nvPr/>
        </p:nvSpPr>
        <p:spPr>
          <a:xfrm>
            <a:off x="1028700" y="677990"/>
            <a:ext cx="16367802" cy="758571"/>
          </a:xfrm>
          <a:prstGeom prst="rect">
            <a:avLst/>
          </a:prstGeom>
        </p:spPr>
        <p:txBody>
          <a:bodyPr lIns="0" tIns="0" rIns="0" bIns="0" rtlCol="0" anchor="t">
            <a:spAutoFit/>
          </a:bodyPr>
          <a:lstStyle/>
          <a:p>
            <a:pPr algn="l">
              <a:lnSpc>
                <a:spcPts val="5832"/>
              </a:lnSpc>
            </a:pPr>
            <a:r>
              <a:rPr lang="en-US" sz="5400">
                <a:solidFill>
                  <a:srgbClr val="FFFFFF"/>
                </a:solidFill>
                <a:latin typeface="Open Sans Bold"/>
              </a:rPr>
              <a:t>What is LinkedIn?</a:t>
            </a:r>
          </a:p>
        </p:txBody>
      </p:sp>
    </p:spTree>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16346080" y="8377640"/>
            <a:ext cx="1671445" cy="1156885"/>
          </a:xfrm>
          <a:custGeom>
            <a:avLst/>
            <a:gdLst/>
            <a:ahLst/>
            <a:cxnLst/>
            <a:rect l="l" t="t" r="r" b="b"/>
            <a:pathLst>
              <a:path w="1671445" h="1156885">
                <a:moveTo>
                  <a:pt x="0" y="0"/>
                </a:moveTo>
                <a:lnTo>
                  <a:pt x="1671446" y="0"/>
                </a:lnTo>
                <a:lnTo>
                  <a:pt x="1671446" y="1156885"/>
                </a:lnTo>
                <a:lnTo>
                  <a:pt x="0" y="1156885"/>
                </a:lnTo>
                <a:lnTo>
                  <a:pt x="0" y="0"/>
                </a:lnTo>
                <a:close/>
              </a:path>
            </a:pathLst>
          </a:custGeom>
          <a:blipFill>
            <a:blip r:embed="rId4"/>
            <a:stretch>
              <a:fillRect l="-133" r="-133"/>
            </a:stretch>
          </a:blipFill>
        </p:spPr>
        <p:txBody>
          <a:bodyPr/>
          <a:lstStyle/>
          <a:p>
            <a:endParaRPr lang="en-US"/>
          </a:p>
        </p:txBody>
      </p:sp>
      <p:sp>
        <p:nvSpPr>
          <p:cNvPr id="4" name="Freeform 4"/>
          <p:cNvSpPr/>
          <p:nvPr/>
        </p:nvSpPr>
        <p:spPr>
          <a:xfrm>
            <a:off x="12061709" y="5356637"/>
            <a:ext cx="5622148" cy="2178582"/>
          </a:xfrm>
          <a:custGeom>
            <a:avLst/>
            <a:gdLst/>
            <a:ahLst/>
            <a:cxnLst/>
            <a:rect l="l" t="t" r="r" b="b"/>
            <a:pathLst>
              <a:path w="5622148" h="2178582">
                <a:moveTo>
                  <a:pt x="0" y="0"/>
                </a:moveTo>
                <a:lnTo>
                  <a:pt x="5622148" y="0"/>
                </a:lnTo>
                <a:lnTo>
                  <a:pt x="5622148" y="2178582"/>
                </a:lnTo>
                <a:lnTo>
                  <a:pt x="0" y="2178582"/>
                </a:lnTo>
                <a:lnTo>
                  <a:pt x="0" y="0"/>
                </a:lnTo>
                <a:close/>
              </a:path>
            </a:pathLst>
          </a:custGeom>
          <a:blipFill>
            <a:blip r:embed="rId5"/>
            <a:stretch>
              <a:fillRect/>
            </a:stretch>
          </a:blipFill>
        </p:spPr>
        <p:txBody>
          <a:bodyPr/>
          <a:lstStyle/>
          <a:p>
            <a:endParaRPr lang="en-US"/>
          </a:p>
        </p:txBody>
      </p:sp>
      <p:sp>
        <p:nvSpPr>
          <p:cNvPr id="5" name="Freeform 5"/>
          <p:cNvSpPr/>
          <p:nvPr/>
        </p:nvSpPr>
        <p:spPr>
          <a:xfrm>
            <a:off x="13861921" y="2704772"/>
            <a:ext cx="2021723" cy="2021723"/>
          </a:xfrm>
          <a:custGeom>
            <a:avLst/>
            <a:gdLst/>
            <a:ahLst/>
            <a:cxnLst/>
            <a:rect l="l" t="t" r="r" b="b"/>
            <a:pathLst>
              <a:path w="2021723" h="2021723">
                <a:moveTo>
                  <a:pt x="0" y="0"/>
                </a:moveTo>
                <a:lnTo>
                  <a:pt x="2021723" y="0"/>
                </a:lnTo>
                <a:lnTo>
                  <a:pt x="2021723" y="2021723"/>
                </a:lnTo>
                <a:lnTo>
                  <a:pt x="0" y="202172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TextBox 6"/>
          <p:cNvSpPr txBox="1"/>
          <p:nvPr/>
        </p:nvSpPr>
        <p:spPr>
          <a:xfrm>
            <a:off x="1084061" y="732109"/>
            <a:ext cx="16367802" cy="758571"/>
          </a:xfrm>
          <a:prstGeom prst="rect">
            <a:avLst/>
          </a:prstGeom>
        </p:spPr>
        <p:txBody>
          <a:bodyPr lIns="0" tIns="0" rIns="0" bIns="0" rtlCol="0" anchor="t">
            <a:spAutoFit/>
          </a:bodyPr>
          <a:lstStyle/>
          <a:p>
            <a:pPr algn="l">
              <a:lnSpc>
                <a:spcPts val="5832"/>
              </a:lnSpc>
            </a:pPr>
            <a:r>
              <a:rPr lang="en-US" sz="5400">
                <a:solidFill>
                  <a:srgbClr val="FFFFFF"/>
                </a:solidFill>
                <a:latin typeface="Open Sans Bold"/>
              </a:rPr>
              <a:t>LinkedIn Do’s</a:t>
            </a:r>
          </a:p>
        </p:txBody>
      </p:sp>
      <p:sp>
        <p:nvSpPr>
          <p:cNvPr id="7" name="TextBox 7"/>
          <p:cNvSpPr txBox="1"/>
          <p:nvPr/>
        </p:nvSpPr>
        <p:spPr>
          <a:xfrm>
            <a:off x="755986" y="2533322"/>
            <a:ext cx="10838998" cy="6610603"/>
          </a:xfrm>
          <a:prstGeom prst="rect">
            <a:avLst/>
          </a:prstGeom>
        </p:spPr>
        <p:txBody>
          <a:bodyPr lIns="0" tIns="0" rIns="0" bIns="0" rtlCol="0" anchor="t">
            <a:spAutoFit/>
          </a:bodyPr>
          <a:lstStyle/>
          <a:p>
            <a:pPr marL="524829" lvl="1" indent="-262415" algn="l">
              <a:lnSpc>
                <a:spcPts val="5278"/>
              </a:lnSpc>
              <a:buFont typeface="Arial"/>
              <a:buChar char="•"/>
            </a:pPr>
            <a:r>
              <a:rPr lang="en-US" sz="2900">
                <a:solidFill>
                  <a:srgbClr val="000000"/>
                </a:solidFill>
                <a:latin typeface="Open Sans"/>
              </a:rPr>
              <a:t>Treat your Profile like a Professional Brochure</a:t>
            </a:r>
          </a:p>
          <a:p>
            <a:pPr marL="1077281" lvl="2" indent="-359094" algn="l">
              <a:lnSpc>
                <a:spcPts val="5278"/>
              </a:lnSpc>
              <a:buFont typeface="Arial"/>
              <a:buChar char="⚬"/>
            </a:pPr>
            <a:r>
              <a:rPr lang="en-US" sz="2900">
                <a:solidFill>
                  <a:srgbClr val="000000"/>
                </a:solidFill>
                <a:latin typeface="Open Sans"/>
              </a:rPr>
              <a:t>Update as needed with current officers and board members</a:t>
            </a:r>
          </a:p>
          <a:p>
            <a:pPr marL="1077281" lvl="2" indent="-359094" algn="l">
              <a:lnSpc>
                <a:spcPts val="5278"/>
              </a:lnSpc>
              <a:buFont typeface="Arial"/>
              <a:buChar char="⚬"/>
            </a:pPr>
            <a:r>
              <a:rPr lang="en-US" sz="2900">
                <a:solidFill>
                  <a:srgbClr val="000000"/>
                </a:solidFill>
                <a:latin typeface="Open Sans"/>
              </a:rPr>
              <a:t>Provide a detailed description, using simple language</a:t>
            </a:r>
          </a:p>
          <a:p>
            <a:pPr marL="524829" lvl="1" indent="-262415" algn="l">
              <a:lnSpc>
                <a:spcPts val="5278"/>
              </a:lnSpc>
              <a:buFont typeface="Arial"/>
              <a:buChar char="•"/>
            </a:pPr>
            <a:r>
              <a:rPr lang="en-US" sz="2900">
                <a:solidFill>
                  <a:srgbClr val="000000"/>
                </a:solidFill>
                <a:latin typeface="Open Sans"/>
              </a:rPr>
              <a:t>Provide Link Between Website, other Social Media accounts/pages and LinkedIn Pages</a:t>
            </a:r>
          </a:p>
          <a:p>
            <a:pPr marL="524829" lvl="1" indent="-262415" algn="l">
              <a:lnSpc>
                <a:spcPts val="5278"/>
              </a:lnSpc>
              <a:buFont typeface="Arial"/>
              <a:buChar char="•"/>
            </a:pPr>
            <a:r>
              <a:rPr lang="en-US" sz="2900">
                <a:solidFill>
                  <a:srgbClr val="000000"/>
                </a:solidFill>
                <a:latin typeface="Open Sans"/>
              </a:rPr>
              <a:t>Enhance your profile by incorporating rich media, such as videos, presentations, or infographics.</a:t>
            </a:r>
          </a:p>
          <a:p>
            <a:pPr marL="524829" lvl="1" indent="-262415" algn="l">
              <a:lnSpc>
                <a:spcPts val="5278"/>
              </a:lnSpc>
              <a:buFont typeface="Arial"/>
              <a:buChar char="•"/>
            </a:pPr>
            <a:r>
              <a:rPr lang="en-US" sz="2900">
                <a:solidFill>
                  <a:srgbClr val="000000"/>
                </a:solidFill>
                <a:latin typeface="Open Sans"/>
              </a:rPr>
              <a:t>Regularly update with your latest accomplishments and professional milestones.</a:t>
            </a:r>
          </a:p>
        </p:txBody>
      </p:sp>
    </p:spTree>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16346080" y="8377640"/>
            <a:ext cx="1671445" cy="1156885"/>
          </a:xfrm>
          <a:custGeom>
            <a:avLst/>
            <a:gdLst/>
            <a:ahLst/>
            <a:cxnLst/>
            <a:rect l="l" t="t" r="r" b="b"/>
            <a:pathLst>
              <a:path w="1671445" h="1156885">
                <a:moveTo>
                  <a:pt x="0" y="0"/>
                </a:moveTo>
                <a:lnTo>
                  <a:pt x="1671446" y="0"/>
                </a:lnTo>
                <a:lnTo>
                  <a:pt x="1671446" y="1156885"/>
                </a:lnTo>
                <a:lnTo>
                  <a:pt x="0" y="1156885"/>
                </a:lnTo>
                <a:lnTo>
                  <a:pt x="0" y="0"/>
                </a:lnTo>
                <a:close/>
              </a:path>
            </a:pathLst>
          </a:custGeom>
          <a:blipFill>
            <a:blip r:embed="rId4"/>
            <a:stretch>
              <a:fillRect l="-133" r="-133"/>
            </a:stretch>
          </a:blipFill>
        </p:spPr>
        <p:txBody>
          <a:bodyPr/>
          <a:lstStyle/>
          <a:p>
            <a:endParaRPr lang="en-US"/>
          </a:p>
        </p:txBody>
      </p:sp>
      <p:sp>
        <p:nvSpPr>
          <p:cNvPr id="4" name="TextBox 4"/>
          <p:cNvSpPr txBox="1"/>
          <p:nvPr/>
        </p:nvSpPr>
        <p:spPr>
          <a:xfrm>
            <a:off x="1028700" y="677990"/>
            <a:ext cx="16367802" cy="758571"/>
          </a:xfrm>
          <a:prstGeom prst="rect">
            <a:avLst/>
          </a:prstGeom>
        </p:spPr>
        <p:txBody>
          <a:bodyPr lIns="0" tIns="0" rIns="0" bIns="0" rtlCol="0" anchor="t">
            <a:spAutoFit/>
          </a:bodyPr>
          <a:lstStyle/>
          <a:p>
            <a:pPr marL="0" lvl="0" indent="0" algn="l">
              <a:lnSpc>
                <a:spcPts val="5832"/>
              </a:lnSpc>
              <a:spcBef>
                <a:spcPct val="0"/>
              </a:spcBef>
            </a:pPr>
            <a:r>
              <a:rPr lang="en-US" sz="5400" u="none" strike="noStrike">
                <a:solidFill>
                  <a:srgbClr val="FFFFFF"/>
                </a:solidFill>
                <a:latin typeface="Open Sans Bold"/>
              </a:rPr>
              <a:t>LinkedIn Do’s</a:t>
            </a:r>
          </a:p>
        </p:txBody>
      </p:sp>
      <p:sp>
        <p:nvSpPr>
          <p:cNvPr id="5" name="TextBox 5"/>
          <p:cNvSpPr txBox="1"/>
          <p:nvPr/>
        </p:nvSpPr>
        <p:spPr>
          <a:xfrm>
            <a:off x="788411" y="2222141"/>
            <a:ext cx="11775687" cy="7275830"/>
          </a:xfrm>
          <a:prstGeom prst="rect">
            <a:avLst/>
          </a:prstGeom>
        </p:spPr>
        <p:txBody>
          <a:bodyPr lIns="0" tIns="0" rIns="0" bIns="0" rtlCol="0" anchor="t">
            <a:spAutoFit/>
          </a:bodyPr>
          <a:lstStyle/>
          <a:p>
            <a:pPr marL="506730" lvl="1" indent="-253365">
              <a:lnSpc>
                <a:spcPts val="5319"/>
              </a:lnSpc>
              <a:buFont typeface="Arial"/>
              <a:buChar char="•"/>
            </a:pPr>
            <a:r>
              <a:rPr lang="en-US" sz="2799">
                <a:solidFill>
                  <a:srgbClr val="000000"/>
                </a:solidFill>
                <a:latin typeface="Open Sans"/>
              </a:rPr>
              <a:t>Craft a detailed yet easily understandable description of your professional background.</a:t>
            </a:r>
          </a:p>
          <a:p>
            <a:pPr marL="506730" lvl="1" indent="-253365" algn="l">
              <a:lnSpc>
                <a:spcPts val="5319"/>
              </a:lnSpc>
              <a:buFont typeface="Arial"/>
              <a:buChar char="•"/>
            </a:pPr>
            <a:r>
              <a:rPr lang="en-US" sz="2799">
                <a:solidFill>
                  <a:srgbClr val="000000"/>
                </a:solidFill>
                <a:latin typeface="Open Sans"/>
              </a:rPr>
              <a:t>Establish Connections and Cultivate your Online Network</a:t>
            </a:r>
          </a:p>
          <a:p>
            <a:pPr marL="1040129" lvl="2" indent="-346710" algn="l">
              <a:lnSpc>
                <a:spcPts val="5319"/>
              </a:lnSpc>
              <a:buFont typeface="Arial"/>
              <a:buChar char="⚬"/>
            </a:pPr>
            <a:r>
              <a:rPr lang="en-US" sz="2799">
                <a:solidFill>
                  <a:srgbClr val="000000"/>
                </a:solidFill>
                <a:latin typeface="Open Sans"/>
              </a:rPr>
              <a:t>Follow associates in your area (i.e. members, other chapters, other “peer” organizations, potential members, relevant companies/organizations)</a:t>
            </a:r>
          </a:p>
          <a:p>
            <a:pPr marL="1040129" lvl="2" indent="-346710" algn="l">
              <a:lnSpc>
                <a:spcPts val="5319"/>
              </a:lnSpc>
              <a:buFont typeface="Arial"/>
              <a:buChar char="⚬"/>
            </a:pPr>
            <a:r>
              <a:rPr lang="en-US" sz="2799">
                <a:solidFill>
                  <a:srgbClr val="000000"/>
                </a:solidFill>
                <a:latin typeface="Open Sans"/>
              </a:rPr>
              <a:t>Use “Connections” to increase Chapter membership</a:t>
            </a:r>
          </a:p>
          <a:p>
            <a:pPr marL="506730" lvl="1" indent="-253365" algn="l">
              <a:lnSpc>
                <a:spcPts val="5319"/>
              </a:lnSpc>
              <a:buFont typeface="Arial"/>
              <a:buChar char="•"/>
            </a:pPr>
            <a:r>
              <a:rPr lang="en-US" sz="2799">
                <a:solidFill>
                  <a:srgbClr val="000000"/>
                </a:solidFill>
                <a:latin typeface="Open Sans"/>
              </a:rPr>
              <a:t>Choose Groups Wisely </a:t>
            </a:r>
          </a:p>
          <a:p>
            <a:pPr marL="506730" lvl="1" indent="-253365" algn="l">
              <a:lnSpc>
                <a:spcPts val="5319"/>
              </a:lnSpc>
              <a:buFont typeface="Arial"/>
              <a:buChar char="•"/>
            </a:pPr>
            <a:r>
              <a:rPr lang="en-US" sz="2799">
                <a:solidFill>
                  <a:srgbClr val="000000"/>
                </a:solidFill>
                <a:latin typeface="Open Sans"/>
              </a:rPr>
              <a:t>Encourage colleagues and peers to provide recommendations to enhance your professional credibility.</a:t>
            </a:r>
          </a:p>
          <a:p>
            <a:pPr algn="l">
              <a:lnSpc>
                <a:spcPts val="5319"/>
              </a:lnSpc>
            </a:pPr>
            <a:endParaRPr lang="en-US" sz="2799">
              <a:solidFill>
                <a:srgbClr val="000000"/>
              </a:solidFill>
              <a:latin typeface="Open Sans"/>
            </a:endParaRPr>
          </a:p>
        </p:txBody>
      </p:sp>
      <p:sp>
        <p:nvSpPr>
          <p:cNvPr id="6" name="Freeform 6"/>
          <p:cNvSpPr/>
          <p:nvPr/>
        </p:nvSpPr>
        <p:spPr>
          <a:xfrm>
            <a:off x="12938730" y="5955306"/>
            <a:ext cx="2253821" cy="3787765"/>
          </a:xfrm>
          <a:custGeom>
            <a:avLst/>
            <a:gdLst/>
            <a:ahLst/>
            <a:cxnLst/>
            <a:rect l="l" t="t" r="r" b="b"/>
            <a:pathLst>
              <a:path w="2253821" h="3787765">
                <a:moveTo>
                  <a:pt x="0" y="0"/>
                </a:moveTo>
                <a:lnTo>
                  <a:pt x="2253821" y="0"/>
                </a:lnTo>
                <a:lnTo>
                  <a:pt x="2253821" y="3787765"/>
                </a:lnTo>
                <a:lnTo>
                  <a:pt x="0" y="3787765"/>
                </a:lnTo>
                <a:lnTo>
                  <a:pt x="0" y="0"/>
                </a:lnTo>
                <a:close/>
              </a:path>
            </a:pathLst>
          </a:custGeom>
          <a:blipFill>
            <a:blip r:embed="rId5"/>
            <a:stretch>
              <a:fillRect/>
            </a:stretch>
          </a:blipFill>
        </p:spPr>
        <p:txBody>
          <a:bodyPr/>
          <a:lstStyle/>
          <a:p>
            <a:endParaRPr lang="en-US"/>
          </a:p>
        </p:txBody>
      </p:sp>
      <p:sp>
        <p:nvSpPr>
          <p:cNvPr id="7" name="Freeform 7"/>
          <p:cNvSpPr/>
          <p:nvPr/>
        </p:nvSpPr>
        <p:spPr>
          <a:xfrm>
            <a:off x="13360478" y="2011849"/>
            <a:ext cx="4445752" cy="3571744"/>
          </a:xfrm>
          <a:custGeom>
            <a:avLst/>
            <a:gdLst/>
            <a:ahLst/>
            <a:cxnLst/>
            <a:rect l="l" t="t" r="r" b="b"/>
            <a:pathLst>
              <a:path w="4445752" h="3571744">
                <a:moveTo>
                  <a:pt x="0" y="0"/>
                </a:moveTo>
                <a:lnTo>
                  <a:pt x="4445751" y="0"/>
                </a:lnTo>
                <a:lnTo>
                  <a:pt x="4445751" y="3571745"/>
                </a:lnTo>
                <a:lnTo>
                  <a:pt x="0" y="3571745"/>
                </a:lnTo>
                <a:lnTo>
                  <a:pt x="0" y="0"/>
                </a:lnTo>
                <a:close/>
              </a:path>
            </a:pathLst>
          </a:custGeom>
          <a:blipFill>
            <a:blip r:embed="rId6"/>
            <a:stretch>
              <a:fillRect l="-2117" t="-5873" r="-113079"/>
            </a:stretch>
          </a:blipFill>
        </p:spPr>
        <p:txBody>
          <a:bodyPr/>
          <a:lstStyle/>
          <a:p>
            <a:endParaRPr lang="en-US"/>
          </a:p>
        </p:txBody>
      </p:sp>
    </p:spTree>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16346080" y="8377640"/>
            <a:ext cx="1671445" cy="1156885"/>
          </a:xfrm>
          <a:custGeom>
            <a:avLst/>
            <a:gdLst/>
            <a:ahLst/>
            <a:cxnLst/>
            <a:rect l="l" t="t" r="r" b="b"/>
            <a:pathLst>
              <a:path w="1671445" h="1156885">
                <a:moveTo>
                  <a:pt x="0" y="0"/>
                </a:moveTo>
                <a:lnTo>
                  <a:pt x="1671446" y="0"/>
                </a:lnTo>
                <a:lnTo>
                  <a:pt x="1671446" y="1156885"/>
                </a:lnTo>
                <a:lnTo>
                  <a:pt x="0" y="1156885"/>
                </a:lnTo>
                <a:lnTo>
                  <a:pt x="0" y="0"/>
                </a:lnTo>
                <a:close/>
              </a:path>
            </a:pathLst>
          </a:custGeom>
          <a:blipFill>
            <a:blip r:embed="rId4"/>
            <a:stretch>
              <a:fillRect l="-133" r="-133"/>
            </a:stretch>
          </a:blipFill>
        </p:spPr>
        <p:txBody>
          <a:bodyPr/>
          <a:lstStyle/>
          <a:p>
            <a:endParaRPr lang="en-US"/>
          </a:p>
        </p:txBody>
      </p:sp>
      <p:sp>
        <p:nvSpPr>
          <p:cNvPr id="4" name="Freeform 4"/>
          <p:cNvSpPr/>
          <p:nvPr/>
        </p:nvSpPr>
        <p:spPr>
          <a:xfrm>
            <a:off x="11195374" y="2208664"/>
            <a:ext cx="5986429" cy="5869673"/>
          </a:xfrm>
          <a:custGeom>
            <a:avLst/>
            <a:gdLst/>
            <a:ahLst/>
            <a:cxnLst/>
            <a:rect l="l" t="t" r="r" b="b"/>
            <a:pathLst>
              <a:path w="5986429" h="5869673">
                <a:moveTo>
                  <a:pt x="0" y="0"/>
                </a:moveTo>
                <a:lnTo>
                  <a:pt x="5986429" y="0"/>
                </a:lnTo>
                <a:lnTo>
                  <a:pt x="5986429" y="5869672"/>
                </a:lnTo>
                <a:lnTo>
                  <a:pt x="0" y="5869672"/>
                </a:lnTo>
                <a:lnTo>
                  <a:pt x="0" y="0"/>
                </a:lnTo>
                <a:close/>
              </a:path>
            </a:pathLst>
          </a:custGeom>
          <a:blipFill>
            <a:blip r:embed="rId5"/>
            <a:stretch>
              <a:fillRect/>
            </a:stretch>
          </a:blipFill>
        </p:spPr>
        <p:txBody>
          <a:bodyPr/>
          <a:lstStyle/>
          <a:p>
            <a:endParaRPr lang="en-US"/>
          </a:p>
        </p:txBody>
      </p:sp>
      <p:sp>
        <p:nvSpPr>
          <p:cNvPr id="5" name="TextBox 5"/>
          <p:cNvSpPr txBox="1"/>
          <p:nvPr/>
        </p:nvSpPr>
        <p:spPr>
          <a:xfrm>
            <a:off x="808972" y="2268014"/>
            <a:ext cx="10110446" cy="7379970"/>
          </a:xfrm>
          <a:prstGeom prst="rect">
            <a:avLst/>
          </a:prstGeom>
        </p:spPr>
        <p:txBody>
          <a:bodyPr lIns="0" tIns="0" rIns="0" bIns="0" rtlCol="0" anchor="t">
            <a:spAutoFit/>
          </a:bodyPr>
          <a:lstStyle/>
          <a:p>
            <a:pPr marL="542926" lvl="1" indent="-271463" algn="l">
              <a:lnSpc>
                <a:spcPts val="4890"/>
              </a:lnSpc>
              <a:buFont typeface="Arial"/>
              <a:buChar char="•"/>
            </a:pPr>
            <a:r>
              <a:rPr lang="en-US" sz="3000">
                <a:solidFill>
                  <a:srgbClr val="000000"/>
                </a:solidFill>
                <a:latin typeface="Open Sans"/>
              </a:rPr>
              <a:t>Stay Active with Posts and Updates</a:t>
            </a:r>
          </a:p>
          <a:p>
            <a:pPr marL="1114428" lvl="2" indent="-371476" algn="l">
              <a:lnSpc>
                <a:spcPts val="4890"/>
              </a:lnSpc>
              <a:buFont typeface="Arial"/>
              <a:buChar char="⚬"/>
            </a:pPr>
            <a:r>
              <a:rPr lang="en-US" sz="3000">
                <a:solidFill>
                  <a:srgbClr val="000000"/>
                </a:solidFill>
                <a:latin typeface="Open Sans"/>
              </a:rPr>
              <a:t>Respond promptly to messages</a:t>
            </a:r>
          </a:p>
          <a:p>
            <a:pPr marL="1114428" lvl="2" indent="-371476" algn="l">
              <a:lnSpc>
                <a:spcPts val="4890"/>
              </a:lnSpc>
              <a:buFont typeface="Arial"/>
              <a:buChar char="⚬"/>
            </a:pPr>
            <a:r>
              <a:rPr lang="en-US" sz="3000">
                <a:solidFill>
                  <a:srgbClr val="000000"/>
                </a:solidFill>
                <a:latin typeface="Open Sans"/>
              </a:rPr>
              <a:t>Post relevant articles and events to engage members</a:t>
            </a:r>
          </a:p>
          <a:p>
            <a:pPr marL="542926" lvl="1" indent="-271463" algn="l">
              <a:lnSpc>
                <a:spcPts val="4890"/>
              </a:lnSpc>
              <a:buFont typeface="Arial"/>
              <a:buChar char="•"/>
            </a:pPr>
            <a:r>
              <a:rPr lang="en-US" sz="3000">
                <a:solidFill>
                  <a:srgbClr val="000000"/>
                </a:solidFill>
                <a:latin typeface="Open Sans"/>
              </a:rPr>
              <a:t>Encourage your employees to follow the company page and share company updates</a:t>
            </a:r>
          </a:p>
          <a:p>
            <a:pPr marL="542926" lvl="1" indent="-271463" algn="l">
              <a:lnSpc>
                <a:spcPts val="4890"/>
              </a:lnSpc>
              <a:buFont typeface="Arial"/>
              <a:buChar char="•"/>
            </a:pPr>
            <a:r>
              <a:rPr lang="en-US" sz="3000">
                <a:solidFill>
                  <a:srgbClr val="000000"/>
                </a:solidFill>
                <a:latin typeface="Open Sans"/>
              </a:rPr>
              <a:t>Engage with relevant industry content by commenting, sharing, and contributing to discussions.</a:t>
            </a:r>
          </a:p>
          <a:p>
            <a:pPr marL="542926" lvl="1" indent="-271463" algn="l">
              <a:lnSpc>
                <a:spcPts val="4890"/>
              </a:lnSpc>
              <a:buFont typeface="Arial"/>
              <a:buChar char="•"/>
            </a:pPr>
            <a:r>
              <a:rPr lang="en-US" sz="3000">
                <a:solidFill>
                  <a:srgbClr val="000000"/>
                </a:solidFill>
                <a:latin typeface="Open Sans"/>
              </a:rPr>
              <a:t>Regularly share industry news and updates to demonstrate your commitment to staying informed.</a:t>
            </a:r>
          </a:p>
          <a:p>
            <a:pPr marL="542926" lvl="1" indent="-271463" algn="l">
              <a:lnSpc>
                <a:spcPts val="4890"/>
              </a:lnSpc>
            </a:pPr>
            <a:endParaRPr lang="en-US" sz="3000">
              <a:solidFill>
                <a:srgbClr val="000000"/>
              </a:solidFill>
              <a:latin typeface="Open Sans"/>
            </a:endParaRPr>
          </a:p>
        </p:txBody>
      </p:sp>
      <p:sp>
        <p:nvSpPr>
          <p:cNvPr id="6" name="TextBox 6"/>
          <p:cNvSpPr txBox="1"/>
          <p:nvPr/>
        </p:nvSpPr>
        <p:spPr>
          <a:xfrm>
            <a:off x="1028700" y="677990"/>
            <a:ext cx="16367802" cy="758571"/>
          </a:xfrm>
          <a:prstGeom prst="rect">
            <a:avLst/>
          </a:prstGeom>
        </p:spPr>
        <p:txBody>
          <a:bodyPr lIns="0" tIns="0" rIns="0" bIns="0" rtlCol="0" anchor="t">
            <a:spAutoFit/>
          </a:bodyPr>
          <a:lstStyle/>
          <a:p>
            <a:pPr marL="0" lvl="0" indent="0" algn="l">
              <a:lnSpc>
                <a:spcPts val="5832"/>
              </a:lnSpc>
              <a:spcBef>
                <a:spcPct val="0"/>
              </a:spcBef>
            </a:pPr>
            <a:r>
              <a:rPr lang="en-US" sz="5400" u="none" strike="noStrike">
                <a:solidFill>
                  <a:srgbClr val="FFFFFF"/>
                </a:solidFill>
                <a:latin typeface="Open Sans Bold"/>
              </a:rPr>
              <a:t>LinkedIn Do’s</a:t>
            </a:r>
          </a:p>
        </p:txBody>
      </p:sp>
    </p:spTree>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16346080" y="8377640"/>
            <a:ext cx="1671445" cy="1156885"/>
          </a:xfrm>
          <a:custGeom>
            <a:avLst/>
            <a:gdLst/>
            <a:ahLst/>
            <a:cxnLst/>
            <a:rect l="l" t="t" r="r" b="b"/>
            <a:pathLst>
              <a:path w="1671445" h="1156885">
                <a:moveTo>
                  <a:pt x="0" y="0"/>
                </a:moveTo>
                <a:lnTo>
                  <a:pt x="1671446" y="0"/>
                </a:lnTo>
                <a:lnTo>
                  <a:pt x="1671446" y="1156885"/>
                </a:lnTo>
                <a:lnTo>
                  <a:pt x="0" y="1156885"/>
                </a:lnTo>
                <a:lnTo>
                  <a:pt x="0" y="0"/>
                </a:lnTo>
                <a:close/>
              </a:path>
            </a:pathLst>
          </a:custGeom>
          <a:blipFill>
            <a:blip r:embed="rId4"/>
            <a:stretch>
              <a:fillRect l="-133" r="-133"/>
            </a:stretch>
          </a:blipFill>
        </p:spPr>
        <p:txBody>
          <a:bodyPr/>
          <a:lstStyle/>
          <a:p>
            <a:endParaRPr lang="en-US"/>
          </a:p>
        </p:txBody>
      </p:sp>
      <p:sp>
        <p:nvSpPr>
          <p:cNvPr id="4" name="TextBox 4"/>
          <p:cNvSpPr txBox="1"/>
          <p:nvPr/>
        </p:nvSpPr>
        <p:spPr>
          <a:xfrm>
            <a:off x="1028700" y="677990"/>
            <a:ext cx="16367802" cy="758571"/>
          </a:xfrm>
          <a:prstGeom prst="rect">
            <a:avLst/>
          </a:prstGeom>
        </p:spPr>
        <p:txBody>
          <a:bodyPr lIns="0" tIns="0" rIns="0" bIns="0" rtlCol="0" anchor="t">
            <a:spAutoFit/>
          </a:bodyPr>
          <a:lstStyle/>
          <a:p>
            <a:pPr algn="l">
              <a:lnSpc>
                <a:spcPts val="5832"/>
              </a:lnSpc>
            </a:pPr>
            <a:r>
              <a:rPr lang="en-US" sz="5400">
                <a:solidFill>
                  <a:srgbClr val="FFFFFF"/>
                </a:solidFill>
                <a:latin typeface="Open Sans Bold"/>
              </a:rPr>
              <a:t>LinkedIn Don’ts</a:t>
            </a:r>
          </a:p>
        </p:txBody>
      </p:sp>
      <p:sp>
        <p:nvSpPr>
          <p:cNvPr id="5" name="TextBox 5"/>
          <p:cNvSpPr txBox="1"/>
          <p:nvPr/>
        </p:nvSpPr>
        <p:spPr>
          <a:xfrm>
            <a:off x="1028700" y="2365460"/>
            <a:ext cx="10758808" cy="6012179"/>
          </a:xfrm>
          <a:prstGeom prst="rect">
            <a:avLst/>
          </a:prstGeom>
        </p:spPr>
        <p:txBody>
          <a:bodyPr lIns="0" tIns="0" rIns="0" bIns="0" rtlCol="0" anchor="t">
            <a:spAutoFit/>
          </a:bodyPr>
          <a:lstStyle/>
          <a:p>
            <a:pPr marL="542926" lvl="1" indent="-271463" algn="l">
              <a:lnSpc>
                <a:spcPts val="6060"/>
              </a:lnSpc>
              <a:buFont typeface="Arial"/>
              <a:buChar char="•"/>
            </a:pPr>
            <a:r>
              <a:rPr lang="en-US" sz="3000" spc="-119">
                <a:solidFill>
                  <a:srgbClr val="000000"/>
                </a:solidFill>
                <a:latin typeface="Open Sans"/>
              </a:rPr>
              <a:t>Don’t use LinkedIn as a “Social” Site</a:t>
            </a:r>
          </a:p>
          <a:p>
            <a:pPr marL="1114428" lvl="2" indent="-371476" algn="l">
              <a:lnSpc>
                <a:spcPts val="6060"/>
              </a:lnSpc>
              <a:buFont typeface="Arial"/>
              <a:buChar char="⚬"/>
            </a:pPr>
            <a:r>
              <a:rPr lang="en-US" sz="3000" spc="-119">
                <a:solidFill>
                  <a:srgbClr val="000000"/>
                </a:solidFill>
                <a:latin typeface="Open Sans"/>
              </a:rPr>
              <a:t>It is considered a “professional” site and is different from your Facebook page</a:t>
            </a:r>
          </a:p>
          <a:p>
            <a:pPr marL="1114428" lvl="2" indent="-371476" algn="l">
              <a:lnSpc>
                <a:spcPts val="6060"/>
              </a:lnSpc>
              <a:buFont typeface="Arial"/>
              <a:buChar char="⚬"/>
            </a:pPr>
            <a:r>
              <a:rPr lang="en-US" sz="3000" spc="-119">
                <a:solidFill>
                  <a:srgbClr val="000000"/>
                </a:solidFill>
                <a:latin typeface="Open Sans"/>
              </a:rPr>
              <a:t>Provide professional articles, discussions, and research</a:t>
            </a:r>
          </a:p>
          <a:p>
            <a:pPr marL="542926" lvl="1" indent="-271463" algn="l">
              <a:lnSpc>
                <a:spcPts val="6060"/>
              </a:lnSpc>
              <a:buFont typeface="Arial"/>
              <a:buChar char="•"/>
            </a:pPr>
            <a:r>
              <a:rPr lang="en-US" sz="3000" spc="-117">
                <a:solidFill>
                  <a:srgbClr val="000000"/>
                </a:solidFill>
                <a:latin typeface="Open Sans"/>
              </a:rPr>
              <a:t>Don’t Allow your Profile to be Stagnant</a:t>
            </a:r>
          </a:p>
          <a:p>
            <a:pPr marL="542926" lvl="1" indent="-271463" algn="l">
              <a:lnSpc>
                <a:spcPts val="6060"/>
              </a:lnSpc>
              <a:buFont typeface="Arial"/>
              <a:buChar char="•"/>
            </a:pPr>
            <a:r>
              <a:rPr lang="en-US" sz="3000" spc="-119">
                <a:solidFill>
                  <a:srgbClr val="000000"/>
                </a:solidFill>
                <a:latin typeface="Open Sans"/>
              </a:rPr>
              <a:t>Don’t have a casual or inappropriate Profile Photo</a:t>
            </a:r>
          </a:p>
          <a:p>
            <a:pPr marL="542926" lvl="1" indent="-271463" algn="l">
              <a:lnSpc>
                <a:spcPts val="6060"/>
              </a:lnSpc>
              <a:buFont typeface="Arial"/>
              <a:buChar char="•"/>
            </a:pPr>
            <a:r>
              <a:rPr lang="en-US" sz="3000" spc="-119">
                <a:solidFill>
                  <a:srgbClr val="000000"/>
                </a:solidFill>
                <a:latin typeface="Open Sans"/>
              </a:rPr>
              <a:t>Don’t Post Faulty Links</a:t>
            </a:r>
          </a:p>
          <a:p>
            <a:pPr marL="542926" lvl="1" indent="-271463" algn="l">
              <a:lnSpc>
                <a:spcPts val="6060"/>
              </a:lnSpc>
              <a:buFont typeface="Arial"/>
              <a:buChar char="•"/>
            </a:pPr>
            <a:r>
              <a:rPr lang="en-US" sz="3000" spc="-119">
                <a:solidFill>
                  <a:srgbClr val="000000"/>
                </a:solidFill>
                <a:latin typeface="Open Sans"/>
              </a:rPr>
              <a:t>Don’t Only Post about your Chapter</a:t>
            </a:r>
          </a:p>
        </p:txBody>
      </p:sp>
      <p:sp>
        <p:nvSpPr>
          <p:cNvPr id="6" name="Freeform 6"/>
          <p:cNvSpPr/>
          <p:nvPr/>
        </p:nvSpPr>
        <p:spPr>
          <a:xfrm>
            <a:off x="13437365" y="2757841"/>
            <a:ext cx="2021723" cy="2021723"/>
          </a:xfrm>
          <a:custGeom>
            <a:avLst/>
            <a:gdLst/>
            <a:ahLst/>
            <a:cxnLst/>
            <a:rect l="l" t="t" r="r" b="b"/>
            <a:pathLst>
              <a:path w="2021723" h="2021723">
                <a:moveTo>
                  <a:pt x="0" y="0"/>
                </a:moveTo>
                <a:lnTo>
                  <a:pt x="2021723" y="0"/>
                </a:lnTo>
                <a:lnTo>
                  <a:pt x="2021723" y="2021723"/>
                </a:lnTo>
                <a:lnTo>
                  <a:pt x="0" y="202172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11637152" y="5538999"/>
            <a:ext cx="5622148" cy="2178582"/>
          </a:xfrm>
          <a:custGeom>
            <a:avLst/>
            <a:gdLst/>
            <a:ahLst/>
            <a:cxnLst/>
            <a:rect l="l" t="t" r="r" b="b"/>
            <a:pathLst>
              <a:path w="5622148" h="2178582">
                <a:moveTo>
                  <a:pt x="0" y="0"/>
                </a:moveTo>
                <a:lnTo>
                  <a:pt x="5622148" y="0"/>
                </a:lnTo>
                <a:lnTo>
                  <a:pt x="5622148" y="2178582"/>
                </a:lnTo>
                <a:lnTo>
                  <a:pt x="0" y="2178582"/>
                </a:lnTo>
                <a:lnTo>
                  <a:pt x="0" y="0"/>
                </a:lnTo>
                <a:close/>
              </a:path>
            </a:pathLst>
          </a:custGeom>
          <a:blipFill>
            <a:blip r:embed="rId7"/>
            <a:stretch>
              <a:fillRect/>
            </a:stretch>
          </a:blipFill>
        </p:spPr>
        <p:txBody>
          <a:bodyPr/>
          <a:lstStyle/>
          <a:p>
            <a:endParaRPr lang="en-US"/>
          </a:p>
        </p:txBody>
      </p:sp>
    </p:spTree>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16346080" y="8377640"/>
            <a:ext cx="1671445" cy="1156885"/>
          </a:xfrm>
          <a:custGeom>
            <a:avLst/>
            <a:gdLst/>
            <a:ahLst/>
            <a:cxnLst/>
            <a:rect l="l" t="t" r="r" b="b"/>
            <a:pathLst>
              <a:path w="1671445" h="1156885">
                <a:moveTo>
                  <a:pt x="0" y="0"/>
                </a:moveTo>
                <a:lnTo>
                  <a:pt x="1671446" y="0"/>
                </a:lnTo>
                <a:lnTo>
                  <a:pt x="1671446" y="1156885"/>
                </a:lnTo>
                <a:lnTo>
                  <a:pt x="0" y="1156885"/>
                </a:lnTo>
                <a:lnTo>
                  <a:pt x="0" y="0"/>
                </a:lnTo>
                <a:close/>
              </a:path>
            </a:pathLst>
          </a:custGeom>
          <a:blipFill>
            <a:blip r:embed="rId4"/>
            <a:stretch>
              <a:fillRect l="-133" r="-133"/>
            </a:stretch>
          </a:blipFill>
        </p:spPr>
        <p:txBody>
          <a:bodyPr/>
          <a:lstStyle/>
          <a:p>
            <a:endParaRPr lang="en-US"/>
          </a:p>
        </p:txBody>
      </p:sp>
      <p:sp>
        <p:nvSpPr>
          <p:cNvPr id="4" name="TextBox 4"/>
          <p:cNvSpPr txBox="1"/>
          <p:nvPr/>
        </p:nvSpPr>
        <p:spPr>
          <a:xfrm>
            <a:off x="814001" y="2368678"/>
            <a:ext cx="11948866" cy="6889622"/>
          </a:xfrm>
          <a:prstGeom prst="rect">
            <a:avLst/>
          </a:prstGeom>
        </p:spPr>
        <p:txBody>
          <a:bodyPr lIns="0" tIns="0" rIns="0" bIns="0" rtlCol="0" anchor="t">
            <a:spAutoFit/>
          </a:bodyPr>
          <a:lstStyle/>
          <a:p>
            <a:pPr marL="524829" lvl="1" indent="-262415" algn="l">
              <a:lnSpc>
                <a:spcPts val="5481"/>
              </a:lnSpc>
              <a:buFont typeface="Arial"/>
              <a:buChar char="•"/>
            </a:pPr>
            <a:r>
              <a:rPr lang="en-US" sz="2900">
                <a:solidFill>
                  <a:srgbClr val="000000"/>
                </a:solidFill>
                <a:latin typeface="Open Sans"/>
              </a:rPr>
              <a:t>Don’t Connect without Researching First </a:t>
            </a:r>
          </a:p>
          <a:p>
            <a:pPr marL="524829" lvl="1" indent="-262415" algn="l">
              <a:lnSpc>
                <a:spcPts val="5481"/>
              </a:lnSpc>
              <a:buFont typeface="Arial"/>
              <a:buChar char="•"/>
            </a:pPr>
            <a:r>
              <a:rPr lang="en-US" sz="2900">
                <a:solidFill>
                  <a:srgbClr val="000000"/>
                </a:solidFill>
                <a:latin typeface="Open Sans"/>
              </a:rPr>
              <a:t>Don’t send connection requests without a personalized message</a:t>
            </a:r>
          </a:p>
          <a:p>
            <a:pPr marL="524829" lvl="1" indent="-262415" algn="l">
              <a:lnSpc>
                <a:spcPts val="5481"/>
              </a:lnSpc>
              <a:buFont typeface="Arial"/>
              <a:buChar char="•"/>
            </a:pPr>
            <a:r>
              <a:rPr lang="en-US" sz="2900">
                <a:solidFill>
                  <a:srgbClr val="000000"/>
                </a:solidFill>
                <a:latin typeface="Open Sans"/>
              </a:rPr>
              <a:t>Don’t Send Spammy/Irrelevant Messages</a:t>
            </a:r>
          </a:p>
          <a:p>
            <a:pPr marL="524829" lvl="1" indent="-262415" algn="l">
              <a:lnSpc>
                <a:spcPts val="5481"/>
              </a:lnSpc>
              <a:buFont typeface="Arial"/>
              <a:buChar char="•"/>
            </a:pPr>
            <a:r>
              <a:rPr lang="en-US" sz="2900">
                <a:solidFill>
                  <a:srgbClr val="000000"/>
                </a:solidFill>
                <a:latin typeface="Open Sans"/>
              </a:rPr>
              <a:t>Don’t forget LinkedIn etiquette</a:t>
            </a:r>
          </a:p>
          <a:p>
            <a:pPr marL="524829" lvl="1" indent="-262415" algn="l">
              <a:lnSpc>
                <a:spcPts val="5481"/>
              </a:lnSpc>
              <a:buFont typeface="Arial"/>
              <a:buChar char="•"/>
            </a:pPr>
            <a:r>
              <a:rPr lang="en-US" sz="2900">
                <a:solidFill>
                  <a:srgbClr val="000000"/>
                </a:solidFill>
                <a:latin typeface="Open Sans"/>
              </a:rPr>
              <a:t>Don’t Allow “Poaching” on Your LinkedIn Site</a:t>
            </a:r>
          </a:p>
          <a:p>
            <a:pPr marL="1077281" lvl="2" indent="-359094" algn="l">
              <a:lnSpc>
                <a:spcPts val="5481"/>
              </a:lnSpc>
              <a:buFont typeface="Arial"/>
              <a:buChar char="⚬"/>
            </a:pPr>
            <a:r>
              <a:rPr lang="en-US" sz="2900">
                <a:solidFill>
                  <a:srgbClr val="000000"/>
                </a:solidFill>
                <a:latin typeface="Open Sans"/>
              </a:rPr>
              <a:t>You can post job opportunities (based on Your Chapter’s rules)</a:t>
            </a:r>
          </a:p>
          <a:p>
            <a:pPr marL="1077281" lvl="2" indent="-359094" algn="l">
              <a:lnSpc>
                <a:spcPts val="5481"/>
              </a:lnSpc>
              <a:buFont typeface="Arial"/>
              <a:buChar char="⚬"/>
            </a:pPr>
            <a:r>
              <a:rPr lang="en-US" sz="2900">
                <a:solidFill>
                  <a:srgbClr val="000000"/>
                </a:solidFill>
                <a:latin typeface="Open Sans"/>
              </a:rPr>
              <a:t>“Poaching” or “Headhunting” should be discouraged as it can create a negative association with your LinkedIn page and/or your Chapter</a:t>
            </a:r>
          </a:p>
          <a:p>
            <a:pPr marL="1077281" lvl="2" indent="-359094" algn="l">
              <a:lnSpc>
                <a:spcPts val="5481"/>
              </a:lnSpc>
            </a:pPr>
            <a:endParaRPr lang="en-US" sz="2900">
              <a:solidFill>
                <a:srgbClr val="000000"/>
              </a:solidFill>
              <a:latin typeface="Open Sans"/>
            </a:endParaRPr>
          </a:p>
        </p:txBody>
      </p:sp>
      <p:grpSp>
        <p:nvGrpSpPr>
          <p:cNvPr id="5" name="Group 5"/>
          <p:cNvGrpSpPr/>
          <p:nvPr/>
        </p:nvGrpSpPr>
        <p:grpSpPr>
          <a:xfrm>
            <a:off x="12762867" y="2964656"/>
            <a:ext cx="5047533" cy="4357687"/>
            <a:chOff x="0" y="0"/>
            <a:chExt cx="6730044" cy="5810250"/>
          </a:xfrm>
        </p:grpSpPr>
        <p:sp>
          <p:nvSpPr>
            <p:cNvPr id="6" name="Freeform 6"/>
            <p:cNvSpPr/>
            <p:nvPr/>
          </p:nvSpPr>
          <p:spPr>
            <a:xfrm>
              <a:off x="0" y="955829"/>
              <a:ext cx="4854421" cy="4854421"/>
            </a:xfrm>
            <a:custGeom>
              <a:avLst/>
              <a:gdLst/>
              <a:ahLst/>
              <a:cxnLst/>
              <a:rect l="l" t="t" r="r" b="b"/>
              <a:pathLst>
                <a:path w="4854421" h="4854421">
                  <a:moveTo>
                    <a:pt x="0" y="0"/>
                  </a:moveTo>
                  <a:lnTo>
                    <a:pt x="4854421" y="0"/>
                  </a:lnTo>
                  <a:lnTo>
                    <a:pt x="4854421" y="4854421"/>
                  </a:lnTo>
                  <a:lnTo>
                    <a:pt x="0" y="48544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4202232" y="0"/>
              <a:ext cx="2527812" cy="1911658"/>
            </a:xfrm>
            <a:custGeom>
              <a:avLst/>
              <a:gdLst/>
              <a:ahLst/>
              <a:cxnLst/>
              <a:rect l="l" t="t" r="r" b="b"/>
              <a:pathLst>
                <a:path w="2527812" h="1911658">
                  <a:moveTo>
                    <a:pt x="0" y="0"/>
                  </a:moveTo>
                  <a:lnTo>
                    <a:pt x="2527812" y="0"/>
                  </a:lnTo>
                  <a:lnTo>
                    <a:pt x="2527812" y="1911658"/>
                  </a:lnTo>
                  <a:lnTo>
                    <a:pt x="0" y="191165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sp>
        <p:nvSpPr>
          <p:cNvPr id="8" name="TextBox 8"/>
          <p:cNvSpPr txBox="1"/>
          <p:nvPr/>
        </p:nvSpPr>
        <p:spPr>
          <a:xfrm>
            <a:off x="1028700" y="677990"/>
            <a:ext cx="16367802" cy="758571"/>
          </a:xfrm>
          <a:prstGeom prst="rect">
            <a:avLst/>
          </a:prstGeom>
        </p:spPr>
        <p:txBody>
          <a:bodyPr lIns="0" tIns="0" rIns="0" bIns="0" rtlCol="0" anchor="t">
            <a:spAutoFit/>
          </a:bodyPr>
          <a:lstStyle/>
          <a:p>
            <a:pPr algn="l">
              <a:lnSpc>
                <a:spcPts val="5832"/>
              </a:lnSpc>
            </a:pPr>
            <a:r>
              <a:rPr lang="en-US" sz="5400">
                <a:solidFill>
                  <a:srgbClr val="FFFFFF"/>
                </a:solidFill>
                <a:latin typeface="Open Sans Bold"/>
              </a:rPr>
              <a:t>LinkedIn Don’ts</a:t>
            </a:r>
          </a:p>
        </p:txBody>
      </p:sp>
      <p:sp>
        <p:nvSpPr>
          <p:cNvPr id="9" name="TextBox 9"/>
          <p:cNvSpPr txBox="1"/>
          <p:nvPr/>
        </p:nvSpPr>
        <p:spPr>
          <a:xfrm>
            <a:off x="91440" y="9503271"/>
            <a:ext cx="4732020" cy="370226"/>
          </a:xfrm>
          <a:prstGeom prst="rect">
            <a:avLst/>
          </a:prstGeom>
        </p:spPr>
        <p:txBody>
          <a:bodyPr lIns="0" tIns="0" rIns="0" bIns="0" rtlCol="0" anchor="t">
            <a:spAutoFit/>
          </a:bodyPr>
          <a:lstStyle/>
          <a:p>
            <a:pPr algn="l">
              <a:lnSpc>
                <a:spcPts val="2520"/>
              </a:lnSpc>
            </a:pPr>
            <a:r>
              <a:rPr lang="en-US" sz="2100" u="none" spc="-83">
                <a:solidFill>
                  <a:srgbClr val="0563C1"/>
                </a:solidFill>
                <a:latin typeface="Open Sans"/>
              </a:rPr>
              <a:t>Back to List of Topics</a:t>
            </a:r>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hlinkClick r:id="rId3" tooltip="https://www.smartinsights.com"/>
          </p:cNvPr>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4"/>
            <a:stretch>
              <a:fillRect/>
            </a:stretch>
          </a:blipFill>
        </p:spPr>
        <p:txBody>
          <a:bodyPr/>
          <a:lstStyle/>
          <a:p>
            <a:endParaRPr lang="en-US"/>
          </a:p>
        </p:txBody>
      </p:sp>
      <p:sp>
        <p:nvSpPr>
          <p:cNvPr id="3" name="Freeform 3"/>
          <p:cNvSpPr/>
          <p:nvPr/>
        </p:nvSpPr>
        <p:spPr>
          <a:xfrm>
            <a:off x="16346080" y="8377640"/>
            <a:ext cx="1671445" cy="1156885"/>
          </a:xfrm>
          <a:custGeom>
            <a:avLst/>
            <a:gdLst/>
            <a:ahLst/>
            <a:cxnLst/>
            <a:rect l="l" t="t" r="r" b="b"/>
            <a:pathLst>
              <a:path w="1671445" h="1156885">
                <a:moveTo>
                  <a:pt x="0" y="0"/>
                </a:moveTo>
                <a:lnTo>
                  <a:pt x="1671446" y="0"/>
                </a:lnTo>
                <a:lnTo>
                  <a:pt x="1671446" y="1156885"/>
                </a:lnTo>
                <a:lnTo>
                  <a:pt x="0" y="1156885"/>
                </a:lnTo>
                <a:lnTo>
                  <a:pt x="0" y="0"/>
                </a:lnTo>
                <a:close/>
              </a:path>
            </a:pathLst>
          </a:custGeom>
          <a:blipFill>
            <a:blip r:embed="rId5"/>
            <a:stretch>
              <a:fillRect l="-133" r="-133"/>
            </a:stretch>
          </a:blipFill>
        </p:spPr>
        <p:txBody>
          <a:bodyPr/>
          <a:lstStyle/>
          <a:p>
            <a:endParaRPr lang="en-US"/>
          </a:p>
        </p:txBody>
      </p:sp>
      <p:sp>
        <p:nvSpPr>
          <p:cNvPr id="4" name="Freeform 4"/>
          <p:cNvSpPr/>
          <p:nvPr/>
        </p:nvSpPr>
        <p:spPr>
          <a:xfrm>
            <a:off x="2497277" y="2212094"/>
            <a:ext cx="12653367" cy="7136575"/>
          </a:xfrm>
          <a:custGeom>
            <a:avLst/>
            <a:gdLst/>
            <a:ahLst/>
            <a:cxnLst/>
            <a:rect l="l" t="t" r="r" b="b"/>
            <a:pathLst>
              <a:path w="12653367" h="7136575">
                <a:moveTo>
                  <a:pt x="0" y="0"/>
                </a:moveTo>
                <a:lnTo>
                  <a:pt x="12653366" y="0"/>
                </a:lnTo>
                <a:lnTo>
                  <a:pt x="12653366" y="7136575"/>
                </a:lnTo>
                <a:lnTo>
                  <a:pt x="0" y="7136575"/>
                </a:lnTo>
                <a:lnTo>
                  <a:pt x="0" y="0"/>
                </a:lnTo>
                <a:close/>
              </a:path>
            </a:pathLst>
          </a:custGeom>
          <a:blipFill>
            <a:blip r:embed="rId6"/>
            <a:stretch>
              <a:fillRect/>
            </a:stretch>
          </a:blipFill>
        </p:spPr>
        <p:txBody>
          <a:bodyPr/>
          <a:lstStyle/>
          <a:p>
            <a:endParaRPr lang="en-US"/>
          </a:p>
        </p:txBody>
      </p:sp>
      <p:sp>
        <p:nvSpPr>
          <p:cNvPr id="5" name="TextBox 5"/>
          <p:cNvSpPr txBox="1"/>
          <p:nvPr/>
        </p:nvSpPr>
        <p:spPr>
          <a:xfrm>
            <a:off x="1028700" y="677989"/>
            <a:ext cx="15590520" cy="758571"/>
          </a:xfrm>
          <a:prstGeom prst="rect">
            <a:avLst/>
          </a:prstGeom>
        </p:spPr>
        <p:txBody>
          <a:bodyPr lIns="0" tIns="0" rIns="0" bIns="0" rtlCol="0" anchor="t">
            <a:spAutoFit/>
          </a:bodyPr>
          <a:lstStyle/>
          <a:p>
            <a:pPr marL="0" lvl="0" indent="0" algn="l">
              <a:lnSpc>
                <a:spcPts val="5832"/>
              </a:lnSpc>
              <a:spcBef>
                <a:spcPct val="0"/>
              </a:spcBef>
            </a:pPr>
            <a:r>
              <a:rPr lang="en-US" sz="5400">
                <a:solidFill>
                  <a:srgbClr val="FFFFFF"/>
                </a:solidFill>
                <a:latin typeface="Open Sans Bold"/>
              </a:rPr>
              <a:t>Social Media Platform and its users</a:t>
            </a:r>
          </a:p>
        </p:txBody>
      </p:sp>
      <p:sp>
        <p:nvSpPr>
          <p:cNvPr id="6" name="TextBox 6"/>
          <p:cNvSpPr txBox="1"/>
          <p:nvPr/>
        </p:nvSpPr>
        <p:spPr>
          <a:xfrm>
            <a:off x="2497277" y="9458325"/>
            <a:ext cx="12653367" cy="304800"/>
          </a:xfrm>
          <a:prstGeom prst="rect">
            <a:avLst/>
          </a:prstGeom>
        </p:spPr>
        <p:txBody>
          <a:bodyPr lIns="0" tIns="0" rIns="0" bIns="0" rtlCol="0" anchor="t">
            <a:spAutoFit/>
          </a:bodyPr>
          <a:lstStyle/>
          <a:p>
            <a:pPr algn="ctr">
              <a:lnSpc>
                <a:spcPts val="2100"/>
              </a:lnSpc>
            </a:pPr>
            <a:r>
              <a:rPr lang="en-US" sz="1500">
                <a:solidFill>
                  <a:srgbClr val="000000"/>
                </a:solidFill>
                <a:latin typeface="Muller"/>
              </a:rPr>
              <a:t>Image Source: https://www.smartinsights.com/social-media-marketing/social-media-strategy/new-global-social-media-research/</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16346080" y="8377640"/>
            <a:ext cx="1671445" cy="1156885"/>
          </a:xfrm>
          <a:custGeom>
            <a:avLst/>
            <a:gdLst/>
            <a:ahLst/>
            <a:cxnLst/>
            <a:rect l="l" t="t" r="r" b="b"/>
            <a:pathLst>
              <a:path w="1671445" h="1156885">
                <a:moveTo>
                  <a:pt x="0" y="0"/>
                </a:moveTo>
                <a:lnTo>
                  <a:pt x="1671446" y="0"/>
                </a:lnTo>
                <a:lnTo>
                  <a:pt x="1671446" y="1156885"/>
                </a:lnTo>
                <a:lnTo>
                  <a:pt x="0" y="1156885"/>
                </a:lnTo>
                <a:lnTo>
                  <a:pt x="0" y="0"/>
                </a:lnTo>
                <a:close/>
              </a:path>
            </a:pathLst>
          </a:custGeom>
          <a:blipFill>
            <a:blip r:embed="rId4"/>
            <a:stretch>
              <a:fillRect l="-133" r="-133"/>
            </a:stretch>
          </a:blipFill>
        </p:spPr>
        <p:txBody>
          <a:bodyPr/>
          <a:lstStyle/>
          <a:p>
            <a:endParaRPr lang="en-US"/>
          </a:p>
        </p:txBody>
      </p:sp>
      <p:sp>
        <p:nvSpPr>
          <p:cNvPr id="4" name="TextBox 4"/>
          <p:cNvSpPr txBox="1"/>
          <p:nvPr/>
        </p:nvSpPr>
        <p:spPr>
          <a:xfrm>
            <a:off x="815843" y="2041017"/>
            <a:ext cx="12830175" cy="7493508"/>
          </a:xfrm>
          <a:prstGeom prst="rect">
            <a:avLst/>
          </a:prstGeom>
        </p:spPr>
        <p:txBody>
          <a:bodyPr lIns="0" tIns="0" rIns="0" bIns="0" rtlCol="0" anchor="t">
            <a:spAutoFit/>
          </a:bodyPr>
          <a:lstStyle/>
          <a:p>
            <a:pPr marL="506730" lvl="1" indent="-253365" algn="l">
              <a:lnSpc>
                <a:spcPts val="4955"/>
              </a:lnSpc>
              <a:buFont typeface="Arial"/>
              <a:buChar char="•"/>
            </a:pPr>
            <a:r>
              <a:rPr lang="en-US" sz="2799">
                <a:solidFill>
                  <a:srgbClr val="000000"/>
                </a:solidFill>
                <a:latin typeface="Open Sans"/>
              </a:rPr>
              <a:t>2.5 Billion Monthly Active Users</a:t>
            </a:r>
          </a:p>
          <a:p>
            <a:pPr marL="506730" lvl="1" indent="-253365" algn="l">
              <a:lnSpc>
                <a:spcPts val="4955"/>
              </a:lnSpc>
              <a:buFont typeface="Arial"/>
              <a:buChar char="•"/>
            </a:pPr>
            <a:r>
              <a:rPr lang="en-US" sz="2799">
                <a:solidFill>
                  <a:srgbClr val="000000"/>
                </a:solidFill>
                <a:latin typeface="Open Sans"/>
              </a:rPr>
              <a:t>990Million Daily Active Users</a:t>
            </a:r>
          </a:p>
          <a:p>
            <a:pPr marL="506730" lvl="1" indent="-253365" algn="l">
              <a:lnSpc>
                <a:spcPts val="4955"/>
              </a:lnSpc>
              <a:buFont typeface="Arial"/>
              <a:buChar char="•"/>
            </a:pPr>
            <a:r>
              <a:rPr lang="en-US" sz="2799">
                <a:solidFill>
                  <a:srgbClr val="000000"/>
                </a:solidFill>
                <a:latin typeface="Open Sans"/>
              </a:rPr>
              <a:t>Primary Audience - Young Adult</a:t>
            </a:r>
          </a:p>
          <a:p>
            <a:pPr marL="1039773" lvl="2" indent="-346591" algn="l">
              <a:lnSpc>
                <a:spcPts val="4955"/>
              </a:lnSpc>
              <a:buFont typeface="Arial"/>
              <a:buChar char="⚬"/>
            </a:pPr>
            <a:r>
              <a:rPr lang="en-US" sz="2799">
                <a:solidFill>
                  <a:srgbClr val="000000"/>
                </a:solidFill>
                <a:latin typeface="Open Sans"/>
              </a:rPr>
              <a:t>71% of 18 – 29 U.S. adults use Instagram</a:t>
            </a:r>
          </a:p>
          <a:p>
            <a:pPr marL="506730" lvl="1" indent="-253365" algn="l">
              <a:lnSpc>
                <a:spcPts val="4955"/>
              </a:lnSpc>
              <a:buFont typeface="Arial"/>
              <a:buChar char="•"/>
            </a:pPr>
            <a:r>
              <a:rPr lang="en-US" sz="2799">
                <a:solidFill>
                  <a:srgbClr val="000000"/>
                </a:solidFill>
                <a:latin typeface="Open Sans"/>
              </a:rPr>
              <a:t>Instagram Uses:</a:t>
            </a:r>
          </a:p>
          <a:p>
            <a:pPr marL="1040129" lvl="2" indent="-346710" algn="l">
              <a:lnSpc>
                <a:spcPts val="4955"/>
              </a:lnSpc>
              <a:buFont typeface="Arial"/>
              <a:buChar char="⚬"/>
            </a:pPr>
            <a:r>
              <a:rPr lang="en-US" sz="2799">
                <a:solidFill>
                  <a:srgbClr val="000000"/>
                </a:solidFill>
                <a:latin typeface="Open Sans"/>
              </a:rPr>
              <a:t>Photo and Video Sharing/Viewing </a:t>
            </a:r>
          </a:p>
          <a:p>
            <a:pPr marL="1670510" lvl="3" indent="-417628" algn="l">
              <a:lnSpc>
                <a:spcPts val="4955"/>
              </a:lnSpc>
              <a:buFont typeface="Arial"/>
              <a:buChar char="￭"/>
            </a:pPr>
            <a:r>
              <a:rPr lang="en-US" sz="2799">
                <a:solidFill>
                  <a:srgbClr val="000000"/>
                </a:solidFill>
                <a:latin typeface="Open Sans"/>
              </a:rPr>
              <a:t>Editing capabilities with filter options</a:t>
            </a:r>
          </a:p>
          <a:p>
            <a:pPr marL="1670510" lvl="3" indent="-417628" algn="l">
              <a:lnSpc>
                <a:spcPts val="4955"/>
              </a:lnSpc>
              <a:buFont typeface="Arial"/>
              <a:buChar char="￭"/>
            </a:pPr>
            <a:r>
              <a:rPr lang="en-US" sz="2799">
                <a:solidFill>
                  <a:srgbClr val="000000"/>
                </a:solidFill>
                <a:latin typeface="Open Sans"/>
              </a:rPr>
              <a:t>Captions with @ tagging and hashtags</a:t>
            </a:r>
          </a:p>
          <a:p>
            <a:pPr marL="1670510" lvl="3" indent="-417628" algn="l">
              <a:lnSpc>
                <a:spcPts val="4955"/>
              </a:lnSpc>
              <a:buFont typeface="Arial"/>
              <a:buChar char="￭"/>
            </a:pPr>
            <a:r>
              <a:rPr lang="en-US" sz="2799">
                <a:solidFill>
                  <a:srgbClr val="000000"/>
                </a:solidFill>
                <a:latin typeface="Open Sans"/>
              </a:rPr>
              <a:t>Instagram Stories</a:t>
            </a:r>
          </a:p>
          <a:p>
            <a:pPr marL="1040129" lvl="2" indent="-346710" algn="l">
              <a:lnSpc>
                <a:spcPts val="4955"/>
              </a:lnSpc>
              <a:buFont typeface="Arial"/>
              <a:buChar char="⚬"/>
            </a:pPr>
            <a:r>
              <a:rPr lang="en-US" sz="2799">
                <a:solidFill>
                  <a:srgbClr val="000000"/>
                </a:solidFill>
                <a:latin typeface="Open Sans"/>
              </a:rPr>
              <a:t>Company/Organization Brand Building</a:t>
            </a:r>
          </a:p>
          <a:p>
            <a:pPr marL="1040129" lvl="2" indent="-346710" algn="l">
              <a:lnSpc>
                <a:spcPts val="4955"/>
              </a:lnSpc>
              <a:buFont typeface="Arial"/>
              <a:buChar char="⚬"/>
            </a:pPr>
            <a:r>
              <a:rPr lang="en-US" sz="2799">
                <a:solidFill>
                  <a:srgbClr val="000000"/>
                </a:solidFill>
                <a:latin typeface="Open Sans"/>
              </a:rPr>
              <a:t>Promotional Contests</a:t>
            </a:r>
          </a:p>
          <a:p>
            <a:pPr marL="1040129" lvl="2" indent="-346710" algn="l">
              <a:lnSpc>
                <a:spcPts val="4955"/>
              </a:lnSpc>
              <a:buFont typeface="Arial"/>
              <a:buChar char="⚬"/>
            </a:pPr>
            <a:r>
              <a:rPr lang="en-US" sz="2799">
                <a:solidFill>
                  <a:srgbClr val="000000"/>
                </a:solidFill>
                <a:latin typeface="Open Sans"/>
              </a:rPr>
              <a:t>Follow Accounts of Interest and Share Content</a:t>
            </a:r>
          </a:p>
        </p:txBody>
      </p:sp>
      <p:sp>
        <p:nvSpPr>
          <p:cNvPr id="5" name="Freeform 5"/>
          <p:cNvSpPr/>
          <p:nvPr/>
        </p:nvSpPr>
        <p:spPr>
          <a:xfrm>
            <a:off x="9909288" y="2842656"/>
            <a:ext cx="3660528" cy="3651377"/>
          </a:xfrm>
          <a:custGeom>
            <a:avLst/>
            <a:gdLst/>
            <a:ahLst/>
            <a:cxnLst/>
            <a:rect l="l" t="t" r="r" b="b"/>
            <a:pathLst>
              <a:path w="3660528" h="3651377">
                <a:moveTo>
                  <a:pt x="0" y="0"/>
                </a:moveTo>
                <a:lnTo>
                  <a:pt x="3660528" y="0"/>
                </a:lnTo>
                <a:lnTo>
                  <a:pt x="3660528" y="3651377"/>
                </a:lnTo>
                <a:lnTo>
                  <a:pt x="0" y="3651377"/>
                </a:lnTo>
                <a:lnTo>
                  <a:pt x="0" y="0"/>
                </a:lnTo>
                <a:close/>
              </a:path>
            </a:pathLst>
          </a:custGeom>
          <a:blipFill>
            <a:blip r:embed="rId5"/>
            <a:stretch>
              <a:fillRect/>
            </a:stretch>
          </a:blipFill>
        </p:spPr>
        <p:txBody>
          <a:bodyPr/>
          <a:lstStyle/>
          <a:p>
            <a:endParaRPr lang="en-US"/>
          </a:p>
        </p:txBody>
      </p:sp>
      <p:grpSp>
        <p:nvGrpSpPr>
          <p:cNvPr id="6" name="Group 6"/>
          <p:cNvGrpSpPr/>
          <p:nvPr/>
        </p:nvGrpSpPr>
        <p:grpSpPr>
          <a:xfrm>
            <a:off x="14008198" y="2781238"/>
            <a:ext cx="3096189" cy="837570"/>
            <a:chOff x="0" y="0"/>
            <a:chExt cx="4128252" cy="1116761"/>
          </a:xfrm>
        </p:grpSpPr>
        <p:sp>
          <p:nvSpPr>
            <p:cNvPr id="7" name="Freeform 7"/>
            <p:cNvSpPr/>
            <p:nvPr/>
          </p:nvSpPr>
          <p:spPr>
            <a:xfrm>
              <a:off x="0" y="24304"/>
              <a:ext cx="1148611" cy="977364"/>
            </a:xfrm>
            <a:custGeom>
              <a:avLst/>
              <a:gdLst/>
              <a:ahLst/>
              <a:cxnLst/>
              <a:rect l="l" t="t" r="r" b="b"/>
              <a:pathLst>
                <a:path w="1148611" h="977364">
                  <a:moveTo>
                    <a:pt x="0" y="0"/>
                  </a:moveTo>
                  <a:lnTo>
                    <a:pt x="1148611" y="0"/>
                  </a:lnTo>
                  <a:lnTo>
                    <a:pt x="1148611" y="977364"/>
                  </a:lnTo>
                  <a:lnTo>
                    <a:pt x="0" y="9773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1533219" y="0"/>
              <a:ext cx="1025973" cy="1025973"/>
            </a:xfrm>
            <a:custGeom>
              <a:avLst/>
              <a:gdLst/>
              <a:ahLst/>
              <a:cxnLst/>
              <a:rect l="l" t="t" r="r" b="b"/>
              <a:pathLst>
                <a:path w="1025973" h="1025973">
                  <a:moveTo>
                    <a:pt x="0" y="0"/>
                  </a:moveTo>
                  <a:lnTo>
                    <a:pt x="1025973" y="0"/>
                  </a:lnTo>
                  <a:lnTo>
                    <a:pt x="1025973" y="1025973"/>
                  </a:lnTo>
                  <a:lnTo>
                    <a:pt x="0" y="102597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p:cNvSpPr/>
            <p:nvPr/>
          </p:nvSpPr>
          <p:spPr>
            <a:xfrm>
              <a:off x="2945265" y="90788"/>
              <a:ext cx="1182988" cy="1025973"/>
            </a:xfrm>
            <a:custGeom>
              <a:avLst/>
              <a:gdLst/>
              <a:ahLst/>
              <a:cxnLst/>
              <a:rect l="l" t="t" r="r" b="b"/>
              <a:pathLst>
                <a:path w="1182988" h="1025973">
                  <a:moveTo>
                    <a:pt x="0" y="0"/>
                  </a:moveTo>
                  <a:lnTo>
                    <a:pt x="1182987" y="0"/>
                  </a:lnTo>
                  <a:lnTo>
                    <a:pt x="1182987" y="1025973"/>
                  </a:lnTo>
                  <a:lnTo>
                    <a:pt x="0" y="102597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grpSp>
        <p:nvGrpSpPr>
          <p:cNvPr id="10" name="Group 10"/>
          <p:cNvGrpSpPr/>
          <p:nvPr/>
        </p:nvGrpSpPr>
        <p:grpSpPr>
          <a:xfrm>
            <a:off x="14000294" y="4155106"/>
            <a:ext cx="3104093" cy="913908"/>
            <a:chOff x="0" y="0"/>
            <a:chExt cx="4138791" cy="1218544"/>
          </a:xfrm>
        </p:grpSpPr>
        <p:sp>
          <p:nvSpPr>
            <p:cNvPr id="11" name="Freeform 11"/>
            <p:cNvSpPr/>
            <p:nvPr/>
          </p:nvSpPr>
          <p:spPr>
            <a:xfrm>
              <a:off x="3133233" y="0"/>
              <a:ext cx="1005558" cy="1207548"/>
            </a:xfrm>
            <a:custGeom>
              <a:avLst/>
              <a:gdLst/>
              <a:ahLst/>
              <a:cxnLst/>
              <a:rect l="l" t="t" r="r" b="b"/>
              <a:pathLst>
                <a:path w="1005558" h="1207548">
                  <a:moveTo>
                    <a:pt x="0" y="0"/>
                  </a:moveTo>
                  <a:lnTo>
                    <a:pt x="1005558" y="0"/>
                  </a:lnTo>
                  <a:lnTo>
                    <a:pt x="1005558" y="1207548"/>
                  </a:lnTo>
                  <a:lnTo>
                    <a:pt x="0" y="120754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2" name="Freeform 12"/>
            <p:cNvSpPr/>
            <p:nvPr/>
          </p:nvSpPr>
          <p:spPr>
            <a:xfrm>
              <a:off x="1459803" y="0"/>
              <a:ext cx="1229723" cy="1218544"/>
            </a:xfrm>
            <a:custGeom>
              <a:avLst/>
              <a:gdLst/>
              <a:ahLst/>
              <a:cxnLst/>
              <a:rect l="l" t="t" r="r" b="b"/>
              <a:pathLst>
                <a:path w="1229723" h="1218544">
                  <a:moveTo>
                    <a:pt x="0" y="0"/>
                  </a:moveTo>
                  <a:lnTo>
                    <a:pt x="1229723" y="0"/>
                  </a:lnTo>
                  <a:lnTo>
                    <a:pt x="1229723" y="1218544"/>
                  </a:lnTo>
                  <a:lnTo>
                    <a:pt x="0" y="121854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3" name="Freeform 13"/>
            <p:cNvSpPr/>
            <p:nvPr/>
          </p:nvSpPr>
          <p:spPr>
            <a:xfrm>
              <a:off x="0" y="0"/>
              <a:ext cx="1015164" cy="1148848"/>
            </a:xfrm>
            <a:custGeom>
              <a:avLst/>
              <a:gdLst/>
              <a:ahLst/>
              <a:cxnLst/>
              <a:rect l="l" t="t" r="r" b="b"/>
              <a:pathLst>
                <a:path w="1015164" h="1148848">
                  <a:moveTo>
                    <a:pt x="0" y="0"/>
                  </a:moveTo>
                  <a:lnTo>
                    <a:pt x="1015164" y="0"/>
                  </a:lnTo>
                  <a:lnTo>
                    <a:pt x="1015164" y="1148848"/>
                  </a:lnTo>
                  <a:lnTo>
                    <a:pt x="0" y="114884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grpSp>
      <p:grpSp>
        <p:nvGrpSpPr>
          <p:cNvPr id="14" name="Group 14"/>
          <p:cNvGrpSpPr/>
          <p:nvPr/>
        </p:nvGrpSpPr>
        <p:grpSpPr>
          <a:xfrm>
            <a:off x="14000294" y="5606884"/>
            <a:ext cx="3239226" cy="887149"/>
            <a:chOff x="0" y="0"/>
            <a:chExt cx="4318968" cy="1182865"/>
          </a:xfrm>
        </p:grpSpPr>
        <p:sp>
          <p:nvSpPr>
            <p:cNvPr id="15" name="Freeform 15"/>
            <p:cNvSpPr/>
            <p:nvPr/>
          </p:nvSpPr>
          <p:spPr>
            <a:xfrm>
              <a:off x="3046666" y="0"/>
              <a:ext cx="1272302" cy="978516"/>
            </a:xfrm>
            <a:custGeom>
              <a:avLst/>
              <a:gdLst/>
              <a:ahLst/>
              <a:cxnLst/>
              <a:rect l="l" t="t" r="r" b="b"/>
              <a:pathLst>
                <a:path w="1272302" h="978516">
                  <a:moveTo>
                    <a:pt x="0" y="0"/>
                  </a:moveTo>
                  <a:lnTo>
                    <a:pt x="1272302" y="0"/>
                  </a:lnTo>
                  <a:lnTo>
                    <a:pt x="1272302" y="978516"/>
                  </a:lnTo>
                  <a:lnTo>
                    <a:pt x="0" y="97851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6" name="Freeform 16"/>
            <p:cNvSpPr/>
            <p:nvPr/>
          </p:nvSpPr>
          <p:spPr>
            <a:xfrm>
              <a:off x="0" y="0"/>
              <a:ext cx="1126287" cy="1126287"/>
            </a:xfrm>
            <a:custGeom>
              <a:avLst/>
              <a:gdLst/>
              <a:ahLst/>
              <a:cxnLst/>
              <a:rect l="l" t="t" r="r" b="b"/>
              <a:pathLst>
                <a:path w="1126287" h="1126287">
                  <a:moveTo>
                    <a:pt x="0" y="0"/>
                  </a:moveTo>
                  <a:lnTo>
                    <a:pt x="1126287" y="0"/>
                  </a:lnTo>
                  <a:lnTo>
                    <a:pt x="1126287" y="1126287"/>
                  </a:lnTo>
                  <a:lnTo>
                    <a:pt x="0" y="1126287"/>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17" name="Freeform 17"/>
            <p:cNvSpPr/>
            <p:nvPr/>
          </p:nvSpPr>
          <p:spPr>
            <a:xfrm>
              <a:off x="1483232" y="0"/>
              <a:ext cx="1182865" cy="1182865"/>
            </a:xfrm>
            <a:custGeom>
              <a:avLst/>
              <a:gdLst/>
              <a:ahLst/>
              <a:cxnLst/>
              <a:rect l="l" t="t" r="r" b="b"/>
              <a:pathLst>
                <a:path w="1182865" h="1182865">
                  <a:moveTo>
                    <a:pt x="0" y="0"/>
                  </a:moveTo>
                  <a:lnTo>
                    <a:pt x="1182865" y="0"/>
                  </a:lnTo>
                  <a:lnTo>
                    <a:pt x="1182865" y="1182865"/>
                  </a:lnTo>
                  <a:lnTo>
                    <a:pt x="0" y="1182865"/>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grpSp>
      <p:sp>
        <p:nvSpPr>
          <p:cNvPr id="18" name="Freeform 18"/>
          <p:cNvSpPr/>
          <p:nvPr/>
        </p:nvSpPr>
        <p:spPr>
          <a:xfrm>
            <a:off x="11342605" y="7312398"/>
            <a:ext cx="4606827" cy="1307187"/>
          </a:xfrm>
          <a:custGeom>
            <a:avLst/>
            <a:gdLst/>
            <a:ahLst/>
            <a:cxnLst/>
            <a:rect l="l" t="t" r="r" b="b"/>
            <a:pathLst>
              <a:path w="4606827" h="1307187">
                <a:moveTo>
                  <a:pt x="0" y="0"/>
                </a:moveTo>
                <a:lnTo>
                  <a:pt x="4606827" y="0"/>
                </a:lnTo>
                <a:lnTo>
                  <a:pt x="4606827" y="1307187"/>
                </a:lnTo>
                <a:lnTo>
                  <a:pt x="0" y="1307187"/>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sp>
        <p:nvSpPr>
          <p:cNvPr id="19" name="TextBox 19"/>
          <p:cNvSpPr txBox="1"/>
          <p:nvPr/>
        </p:nvSpPr>
        <p:spPr>
          <a:xfrm>
            <a:off x="1028700" y="692999"/>
            <a:ext cx="16367802" cy="758571"/>
          </a:xfrm>
          <a:prstGeom prst="rect">
            <a:avLst/>
          </a:prstGeom>
        </p:spPr>
        <p:txBody>
          <a:bodyPr lIns="0" tIns="0" rIns="0" bIns="0" rtlCol="0" anchor="t">
            <a:spAutoFit/>
          </a:bodyPr>
          <a:lstStyle/>
          <a:p>
            <a:pPr algn="l">
              <a:lnSpc>
                <a:spcPts val="5832"/>
              </a:lnSpc>
            </a:pPr>
            <a:r>
              <a:rPr lang="en-US" sz="5400">
                <a:solidFill>
                  <a:srgbClr val="FFFFFF"/>
                </a:solidFill>
                <a:latin typeface="Open Sans Bold"/>
              </a:rPr>
              <a:t>What is Instagram?</a:t>
            </a:r>
          </a:p>
        </p:txBody>
      </p:sp>
    </p:spTree>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16346080" y="8377640"/>
            <a:ext cx="1671445" cy="1156885"/>
          </a:xfrm>
          <a:custGeom>
            <a:avLst/>
            <a:gdLst/>
            <a:ahLst/>
            <a:cxnLst/>
            <a:rect l="l" t="t" r="r" b="b"/>
            <a:pathLst>
              <a:path w="1671445" h="1156885">
                <a:moveTo>
                  <a:pt x="0" y="0"/>
                </a:moveTo>
                <a:lnTo>
                  <a:pt x="1671446" y="0"/>
                </a:lnTo>
                <a:lnTo>
                  <a:pt x="1671446" y="1156885"/>
                </a:lnTo>
                <a:lnTo>
                  <a:pt x="0" y="1156885"/>
                </a:lnTo>
                <a:lnTo>
                  <a:pt x="0" y="0"/>
                </a:lnTo>
                <a:close/>
              </a:path>
            </a:pathLst>
          </a:custGeom>
          <a:blipFill>
            <a:blip r:embed="rId4"/>
            <a:stretch>
              <a:fillRect l="-133" r="-133"/>
            </a:stretch>
          </a:blipFill>
        </p:spPr>
        <p:txBody>
          <a:bodyPr/>
          <a:lstStyle/>
          <a:p>
            <a:endParaRPr lang="en-US"/>
          </a:p>
        </p:txBody>
      </p:sp>
      <p:sp>
        <p:nvSpPr>
          <p:cNvPr id="4" name="TextBox 4"/>
          <p:cNvSpPr txBox="1"/>
          <p:nvPr/>
        </p:nvSpPr>
        <p:spPr>
          <a:xfrm>
            <a:off x="1028700" y="677990"/>
            <a:ext cx="16367802" cy="758571"/>
          </a:xfrm>
          <a:prstGeom prst="rect">
            <a:avLst/>
          </a:prstGeom>
        </p:spPr>
        <p:txBody>
          <a:bodyPr lIns="0" tIns="0" rIns="0" bIns="0" rtlCol="0" anchor="t">
            <a:spAutoFit/>
          </a:bodyPr>
          <a:lstStyle/>
          <a:p>
            <a:pPr algn="l">
              <a:lnSpc>
                <a:spcPts val="5832"/>
              </a:lnSpc>
            </a:pPr>
            <a:r>
              <a:rPr lang="en-US" sz="5400">
                <a:solidFill>
                  <a:srgbClr val="FFFFFF"/>
                </a:solidFill>
                <a:latin typeface="Open Sans Bold"/>
              </a:rPr>
              <a:t>Instagram Do’s</a:t>
            </a:r>
          </a:p>
        </p:txBody>
      </p:sp>
      <p:sp>
        <p:nvSpPr>
          <p:cNvPr id="5" name="TextBox 5"/>
          <p:cNvSpPr txBox="1"/>
          <p:nvPr/>
        </p:nvSpPr>
        <p:spPr>
          <a:xfrm>
            <a:off x="1028700" y="2416725"/>
            <a:ext cx="9662176" cy="6539357"/>
          </a:xfrm>
          <a:prstGeom prst="rect">
            <a:avLst/>
          </a:prstGeom>
        </p:spPr>
        <p:txBody>
          <a:bodyPr lIns="0" tIns="0" rIns="0" bIns="0" rtlCol="0" anchor="t">
            <a:spAutoFit/>
          </a:bodyPr>
          <a:lstStyle/>
          <a:p>
            <a:pPr marL="579120" lvl="1" indent="-289560" algn="l">
              <a:lnSpc>
                <a:spcPts val="5824"/>
              </a:lnSpc>
              <a:buFont typeface="Arial"/>
              <a:buChar char="•"/>
            </a:pPr>
            <a:r>
              <a:rPr lang="en-US" sz="3200">
                <a:solidFill>
                  <a:srgbClr val="000000"/>
                </a:solidFill>
                <a:latin typeface="Open Sans"/>
              </a:rPr>
              <a:t>Connect Instagram with your Facebook Page</a:t>
            </a:r>
          </a:p>
          <a:p>
            <a:pPr marL="579120" lvl="1" indent="-289560" algn="l">
              <a:lnSpc>
                <a:spcPts val="5824"/>
              </a:lnSpc>
              <a:buFont typeface="Arial"/>
              <a:buChar char="•"/>
            </a:pPr>
            <a:r>
              <a:rPr lang="en-US" sz="3200">
                <a:solidFill>
                  <a:srgbClr val="000000"/>
                </a:solidFill>
                <a:latin typeface="Open Sans"/>
              </a:rPr>
              <a:t>Capitalize on your Bio</a:t>
            </a:r>
          </a:p>
          <a:p>
            <a:pPr marL="579120" lvl="1" indent="-289560" algn="l">
              <a:lnSpc>
                <a:spcPts val="5824"/>
              </a:lnSpc>
              <a:buFont typeface="Arial"/>
              <a:buChar char="•"/>
            </a:pPr>
            <a:r>
              <a:rPr lang="en-US" sz="3200">
                <a:solidFill>
                  <a:srgbClr val="000000"/>
                </a:solidFill>
                <a:latin typeface="Open Sans"/>
              </a:rPr>
              <a:t>Develop a Posting Rhythm that Suits you</a:t>
            </a:r>
          </a:p>
          <a:p>
            <a:pPr marL="579120" lvl="1" indent="-289560" algn="l">
              <a:lnSpc>
                <a:spcPts val="5824"/>
              </a:lnSpc>
              <a:buFont typeface="Arial"/>
              <a:buChar char="•"/>
            </a:pPr>
            <a:r>
              <a:rPr lang="en-US" sz="3200">
                <a:solidFill>
                  <a:srgbClr val="000000"/>
                </a:solidFill>
                <a:latin typeface="Open Sans"/>
              </a:rPr>
              <a:t>Stay on Brand</a:t>
            </a:r>
          </a:p>
          <a:p>
            <a:pPr marL="579120" lvl="1" indent="-289560" algn="l">
              <a:lnSpc>
                <a:spcPts val="5824"/>
              </a:lnSpc>
              <a:buFont typeface="Arial"/>
              <a:buChar char="•"/>
            </a:pPr>
            <a:r>
              <a:rPr lang="en-US" sz="3200">
                <a:solidFill>
                  <a:srgbClr val="000000"/>
                </a:solidFill>
                <a:latin typeface="Open Sans"/>
              </a:rPr>
              <a:t>Update Link in Bio to be Consistent with Recent Post(s)</a:t>
            </a:r>
          </a:p>
          <a:p>
            <a:pPr marL="579120" lvl="1" indent="-289560" algn="l">
              <a:lnSpc>
                <a:spcPts val="5824"/>
              </a:lnSpc>
              <a:buFont typeface="Arial"/>
              <a:buChar char="•"/>
            </a:pPr>
            <a:r>
              <a:rPr lang="en-US" sz="3200">
                <a:solidFill>
                  <a:srgbClr val="000000"/>
                </a:solidFill>
                <a:latin typeface="Open Sans"/>
              </a:rPr>
              <a:t>Include a Variety of Photos/Videos, Reels, Carousels</a:t>
            </a:r>
          </a:p>
          <a:p>
            <a:pPr marL="579120" lvl="1" indent="-289560" algn="l">
              <a:lnSpc>
                <a:spcPts val="5824"/>
              </a:lnSpc>
              <a:buFont typeface="Arial"/>
              <a:buChar char="•"/>
            </a:pPr>
            <a:r>
              <a:rPr lang="en-US" sz="3200">
                <a:solidFill>
                  <a:srgbClr val="000000"/>
                </a:solidFill>
                <a:latin typeface="Open Sans"/>
              </a:rPr>
              <a:t>Use Instagram Stories</a:t>
            </a:r>
          </a:p>
        </p:txBody>
      </p:sp>
      <p:sp>
        <p:nvSpPr>
          <p:cNvPr id="6" name="Freeform 6"/>
          <p:cNvSpPr/>
          <p:nvPr/>
        </p:nvSpPr>
        <p:spPr>
          <a:xfrm>
            <a:off x="13385422" y="2333185"/>
            <a:ext cx="2125608" cy="2120294"/>
          </a:xfrm>
          <a:custGeom>
            <a:avLst/>
            <a:gdLst/>
            <a:ahLst/>
            <a:cxnLst/>
            <a:rect l="l" t="t" r="r" b="b"/>
            <a:pathLst>
              <a:path w="2125608" h="2120294">
                <a:moveTo>
                  <a:pt x="0" y="0"/>
                </a:moveTo>
                <a:lnTo>
                  <a:pt x="2125608" y="0"/>
                </a:lnTo>
                <a:lnTo>
                  <a:pt x="2125608" y="2120294"/>
                </a:lnTo>
                <a:lnTo>
                  <a:pt x="0" y="2120294"/>
                </a:lnTo>
                <a:lnTo>
                  <a:pt x="0" y="0"/>
                </a:lnTo>
                <a:close/>
              </a:path>
            </a:pathLst>
          </a:custGeom>
          <a:blipFill>
            <a:blip r:embed="rId5"/>
            <a:stretch>
              <a:fillRect/>
            </a:stretch>
          </a:blipFill>
        </p:spPr>
        <p:txBody>
          <a:bodyPr/>
          <a:lstStyle/>
          <a:p>
            <a:endParaRPr lang="en-US"/>
          </a:p>
        </p:txBody>
      </p:sp>
      <p:sp>
        <p:nvSpPr>
          <p:cNvPr id="7" name="Freeform 7"/>
          <p:cNvSpPr/>
          <p:nvPr/>
        </p:nvSpPr>
        <p:spPr>
          <a:xfrm>
            <a:off x="11637152" y="5143500"/>
            <a:ext cx="5622148" cy="2178582"/>
          </a:xfrm>
          <a:custGeom>
            <a:avLst/>
            <a:gdLst/>
            <a:ahLst/>
            <a:cxnLst/>
            <a:rect l="l" t="t" r="r" b="b"/>
            <a:pathLst>
              <a:path w="5622148" h="2178582">
                <a:moveTo>
                  <a:pt x="0" y="0"/>
                </a:moveTo>
                <a:lnTo>
                  <a:pt x="5622148" y="0"/>
                </a:lnTo>
                <a:lnTo>
                  <a:pt x="5622148" y="2178582"/>
                </a:lnTo>
                <a:lnTo>
                  <a:pt x="0" y="2178582"/>
                </a:lnTo>
                <a:lnTo>
                  <a:pt x="0" y="0"/>
                </a:lnTo>
                <a:close/>
              </a:path>
            </a:pathLst>
          </a:custGeom>
          <a:blipFill>
            <a:blip r:embed="rId6"/>
            <a:stretch>
              <a:fillRect/>
            </a:stretch>
          </a:blipFill>
        </p:spPr>
        <p:txBody>
          <a:bodyPr/>
          <a:lstStyle/>
          <a:p>
            <a:endParaRPr lang="en-US"/>
          </a:p>
        </p:txBody>
      </p:sp>
    </p:spTree>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16346080" y="8377640"/>
            <a:ext cx="1671445" cy="1156885"/>
          </a:xfrm>
          <a:custGeom>
            <a:avLst/>
            <a:gdLst/>
            <a:ahLst/>
            <a:cxnLst/>
            <a:rect l="l" t="t" r="r" b="b"/>
            <a:pathLst>
              <a:path w="1671445" h="1156885">
                <a:moveTo>
                  <a:pt x="0" y="0"/>
                </a:moveTo>
                <a:lnTo>
                  <a:pt x="1671446" y="0"/>
                </a:lnTo>
                <a:lnTo>
                  <a:pt x="1671446" y="1156885"/>
                </a:lnTo>
                <a:lnTo>
                  <a:pt x="0" y="1156885"/>
                </a:lnTo>
                <a:lnTo>
                  <a:pt x="0" y="0"/>
                </a:lnTo>
                <a:close/>
              </a:path>
            </a:pathLst>
          </a:custGeom>
          <a:blipFill>
            <a:blip r:embed="rId4"/>
            <a:stretch>
              <a:fillRect l="-133" r="-133"/>
            </a:stretch>
          </a:blipFill>
        </p:spPr>
        <p:txBody>
          <a:bodyPr/>
          <a:lstStyle/>
          <a:p>
            <a:endParaRPr lang="en-US"/>
          </a:p>
        </p:txBody>
      </p:sp>
      <p:sp>
        <p:nvSpPr>
          <p:cNvPr id="4" name="Freeform 4"/>
          <p:cNvSpPr/>
          <p:nvPr/>
        </p:nvSpPr>
        <p:spPr>
          <a:xfrm>
            <a:off x="9924524" y="2959023"/>
            <a:ext cx="7775168" cy="4955041"/>
          </a:xfrm>
          <a:custGeom>
            <a:avLst/>
            <a:gdLst/>
            <a:ahLst/>
            <a:cxnLst/>
            <a:rect l="l" t="t" r="r" b="b"/>
            <a:pathLst>
              <a:path w="7775168" h="4955041">
                <a:moveTo>
                  <a:pt x="0" y="0"/>
                </a:moveTo>
                <a:lnTo>
                  <a:pt x="7775168" y="0"/>
                </a:lnTo>
                <a:lnTo>
                  <a:pt x="7775168" y="4955041"/>
                </a:lnTo>
                <a:lnTo>
                  <a:pt x="0" y="4955041"/>
                </a:lnTo>
                <a:lnTo>
                  <a:pt x="0" y="0"/>
                </a:lnTo>
                <a:close/>
              </a:path>
            </a:pathLst>
          </a:custGeom>
          <a:blipFill>
            <a:blip r:embed="rId5"/>
            <a:stretch>
              <a:fillRect/>
            </a:stretch>
          </a:blipFill>
        </p:spPr>
        <p:txBody>
          <a:bodyPr/>
          <a:lstStyle/>
          <a:p>
            <a:endParaRPr lang="en-US"/>
          </a:p>
        </p:txBody>
      </p:sp>
      <p:sp>
        <p:nvSpPr>
          <p:cNvPr id="5" name="TextBox 5"/>
          <p:cNvSpPr txBox="1"/>
          <p:nvPr/>
        </p:nvSpPr>
        <p:spPr>
          <a:xfrm>
            <a:off x="1028700" y="677990"/>
            <a:ext cx="16367802" cy="758571"/>
          </a:xfrm>
          <a:prstGeom prst="rect">
            <a:avLst/>
          </a:prstGeom>
        </p:spPr>
        <p:txBody>
          <a:bodyPr lIns="0" tIns="0" rIns="0" bIns="0" rtlCol="0" anchor="t">
            <a:spAutoFit/>
          </a:bodyPr>
          <a:lstStyle/>
          <a:p>
            <a:pPr algn="l">
              <a:lnSpc>
                <a:spcPts val="5832"/>
              </a:lnSpc>
            </a:pPr>
            <a:r>
              <a:rPr lang="en-US" sz="5400">
                <a:solidFill>
                  <a:srgbClr val="FFFFFF"/>
                </a:solidFill>
                <a:latin typeface="Open Sans Bold"/>
              </a:rPr>
              <a:t>Instagram Do’s</a:t>
            </a:r>
          </a:p>
        </p:txBody>
      </p:sp>
      <p:sp>
        <p:nvSpPr>
          <p:cNvPr id="6" name="TextBox 6"/>
          <p:cNvSpPr txBox="1"/>
          <p:nvPr/>
        </p:nvSpPr>
        <p:spPr>
          <a:xfrm>
            <a:off x="815265" y="2440156"/>
            <a:ext cx="8971598" cy="6604393"/>
          </a:xfrm>
          <a:prstGeom prst="rect">
            <a:avLst/>
          </a:prstGeom>
        </p:spPr>
        <p:txBody>
          <a:bodyPr lIns="0" tIns="0" rIns="0" bIns="0" rtlCol="0" anchor="t">
            <a:spAutoFit/>
          </a:bodyPr>
          <a:lstStyle/>
          <a:p>
            <a:pPr marL="669288" lvl="1" indent="-334644">
              <a:lnSpc>
                <a:spcPts val="5858"/>
              </a:lnSpc>
              <a:buFont typeface="Arial"/>
              <a:buChar char="•"/>
            </a:pPr>
            <a:r>
              <a:rPr lang="en-US" sz="3099">
                <a:solidFill>
                  <a:srgbClr val="000000"/>
                </a:solidFill>
                <a:latin typeface="Open Sans"/>
              </a:rPr>
              <a:t>Engage and Interact with your Audience</a:t>
            </a:r>
          </a:p>
          <a:p>
            <a:pPr marL="669288" lvl="1" indent="-334644">
              <a:lnSpc>
                <a:spcPts val="5858"/>
              </a:lnSpc>
              <a:buFont typeface="Arial"/>
              <a:buChar char="•"/>
            </a:pPr>
            <a:r>
              <a:rPr lang="en-US" sz="3099">
                <a:solidFill>
                  <a:srgbClr val="000000"/>
                </a:solidFill>
                <a:latin typeface="Open Sans"/>
              </a:rPr>
              <a:t>Ask questions</a:t>
            </a:r>
          </a:p>
          <a:p>
            <a:pPr marL="669288" lvl="1" indent="-334644">
              <a:lnSpc>
                <a:spcPts val="5858"/>
              </a:lnSpc>
              <a:buFont typeface="Arial"/>
              <a:buChar char="•"/>
            </a:pPr>
            <a:r>
              <a:rPr lang="en-US" sz="3099">
                <a:solidFill>
                  <a:srgbClr val="000000"/>
                </a:solidFill>
                <a:latin typeface="Open Sans"/>
              </a:rPr>
              <a:t>Like and Comment on others’ content</a:t>
            </a:r>
          </a:p>
          <a:p>
            <a:pPr marL="669288" lvl="1" indent="-334644">
              <a:lnSpc>
                <a:spcPts val="5858"/>
              </a:lnSpc>
              <a:buFont typeface="Arial"/>
              <a:buChar char="•"/>
            </a:pPr>
            <a:r>
              <a:rPr lang="en-US" sz="3099">
                <a:solidFill>
                  <a:srgbClr val="000000"/>
                </a:solidFill>
                <a:latin typeface="Open Sans"/>
              </a:rPr>
              <a:t>Measure Performance</a:t>
            </a:r>
          </a:p>
          <a:p>
            <a:pPr marL="669288" lvl="1" indent="-334644">
              <a:lnSpc>
                <a:spcPts val="5858"/>
              </a:lnSpc>
              <a:buFont typeface="Arial"/>
              <a:buChar char="•"/>
            </a:pPr>
            <a:r>
              <a:rPr lang="en-US" sz="3099">
                <a:solidFill>
                  <a:srgbClr val="000000"/>
                </a:solidFill>
                <a:latin typeface="Open Sans"/>
              </a:rPr>
              <a:t>Put out content  regularly</a:t>
            </a:r>
          </a:p>
          <a:p>
            <a:pPr marL="669288" lvl="1" indent="-334644">
              <a:lnSpc>
                <a:spcPts val="5858"/>
              </a:lnSpc>
              <a:buFont typeface="Arial"/>
              <a:buChar char="•"/>
            </a:pPr>
            <a:r>
              <a:rPr lang="en-US" sz="3099">
                <a:solidFill>
                  <a:srgbClr val="000000"/>
                </a:solidFill>
                <a:latin typeface="Open Sans"/>
              </a:rPr>
              <a:t>For visually impaired users, provide image descriptions to enhance accessibility</a:t>
            </a:r>
          </a:p>
          <a:p>
            <a:pPr marL="669288" lvl="1" indent="-334644">
              <a:lnSpc>
                <a:spcPts val="5858"/>
              </a:lnSpc>
              <a:buFont typeface="Arial"/>
              <a:buChar char="•"/>
            </a:pPr>
            <a:r>
              <a:rPr lang="en-US" sz="3099">
                <a:solidFill>
                  <a:srgbClr val="000000"/>
                </a:solidFill>
                <a:latin typeface="Open Sans"/>
              </a:rPr>
              <a:t>Share Responsible Content</a:t>
            </a:r>
          </a:p>
          <a:p>
            <a:pPr marL="669288" lvl="1" indent="-334644">
              <a:lnSpc>
                <a:spcPts val="5858"/>
              </a:lnSpc>
              <a:buFont typeface="Arial"/>
              <a:buChar char="•"/>
            </a:pPr>
            <a:r>
              <a:rPr lang="en-US" sz="3099">
                <a:solidFill>
                  <a:srgbClr val="000000"/>
                </a:solidFill>
                <a:latin typeface="Open Sans"/>
              </a:rPr>
              <a:t>Participate in trends thoughtfully</a:t>
            </a:r>
          </a:p>
        </p:txBody>
      </p:sp>
    </p:spTree>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16346080" y="8377640"/>
            <a:ext cx="1671445" cy="1156885"/>
          </a:xfrm>
          <a:custGeom>
            <a:avLst/>
            <a:gdLst/>
            <a:ahLst/>
            <a:cxnLst/>
            <a:rect l="l" t="t" r="r" b="b"/>
            <a:pathLst>
              <a:path w="1671445" h="1156885">
                <a:moveTo>
                  <a:pt x="0" y="0"/>
                </a:moveTo>
                <a:lnTo>
                  <a:pt x="1671446" y="0"/>
                </a:lnTo>
                <a:lnTo>
                  <a:pt x="1671446" y="1156885"/>
                </a:lnTo>
                <a:lnTo>
                  <a:pt x="0" y="1156885"/>
                </a:lnTo>
                <a:lnTo>
                  <a:pt x="0" y="0"/>
                </a:lnTo>
                <a:close/>
              </a:path>
            </a:pathLst>
          </a:custGeom>
          <a:blipFill>
            <a:blip r:embed="rId4"/>
            <a:stretch>
              <a:fillRect l="-133" r="-133"/>
            </a:stretch>
          </a:blipFill>
        </p:spPr>
        <p:txBody>
          <a:bodyPr/>
          <a:lstStyle/>
          <a:p>
            <a:endParaRPr lang="en-US"/>
          </a:p>
        </p:txBody>
      </p:sp>
      <p:sp>
        <p:nvSpPr>
          <p:cNvPr id="4" name="TextBox 4"/>
          <p:cNvSpPr txBox="1"/>
          <p:nvPr/>
        </p:nvSpPr>
        <p:spPr>
          <a:xfrm>
            <a:off x="1028700" y="677990"/>
            <a:ext cx="16367802" cy="758571"/>
          </a:xfrm>
          <a:prstGeom prst="rect">
            <a:avLst/>
          </a:prstGeom>
        </p:spPr>
        <p:txBody>
          <a:bodyPr lIns="0" tIns="0" rIns="0" bIns="0" rtlCol="0" anchor="t">
            <a:spAutoFit/>
          </a:bodyPr>
          <a:lstStyle/>
          <a:p>
            <a:pPr algn="l">
              <a:lnSpc>
                <a:spcPts val="5832"/>
              </a:lnSpc>
            </a:pPr>
            <a:r>
              <a:rPr lang="en-US" sz="5400">
                <a:solidFill>
                  <a:srgbClr val="FFFFFF"/>
                </a:solidFill>
                <a:latin typeface="Open Sans Bold"/>
              </a:rPr>
              <a:t>Instagram Don’ts</a:t>
            </a:r>
          </a:p>
        </p:txBody>
      </p:sp>
      <p:sp>
        <p:nvSpPr>
          <p:cNvPr id="5" name="TextBox 5"/>
          <p:cNvSpPr txBox="1"/>
          <p:nvPr/>
        </p:nvSpPr>
        <p:spPr>
          <a:xfrm>
            <a:off x="91440" y="9503271"/>
            <a:ext cx="4732020" cy="370226"/>
          </a:xfrm>
          <a:prstGeom prst="rect">
            <a:avLst/>
          </a:prstGeom>
        </p:spPr>
        <p:txBody>
          <a:bodyPr lIns="0" tIns="0" rIns="0" bIns="0" rtlCol="0" anchor="t">
            <a:spAutoFit/>
          </a:bodyPr>
          <a:lstStyle/>
          <a:p>
            <a:pPr algn="l">
              <a:lnSpc>
                <a:spcPts val="2520"/>
              </a:lnSpc>
            </a:pPr>
            <a:r>
              <a:rPr lang="en-US" sz="2100" u="none" spc="-83">
                <a:solidFill>
                  <a:srgbClr val="0563C1"/>
                </a:solidFill>
                <a:latin typeface="Open Sans"/>
              </a:rPr>
              <a:t>Back to List of Topics</a:t>
            </a:r>
          </a:p>
        </p:txBody>
      </p:sp>
      <p:sp>
        <p:nvSpPr>
          <p:cNvPr id="6" name="TextBox 6"/>
          <p:cNvSpPr txBox="1"/>
          <p:nvPr/>
        </p:nvSpPr>
        <p:spPr>
          <a:xfrm>
            <a:off x="1028700" y="2118190"/>
            <a:ext cx="10165057" cy="6964933"/>
          </a:xfrm>
          <a:prstGeom prst="rect">
            <a:avLst/>
          </a:prstGeom>
        </p:spPr>
        <p:txBody>
          <a:bodyPr lIns="0" tIns="0" rIns="0" bIns="0" rtlCol="0" anchor="t">
            <a:spAutoFit/>
          </a:bodyPr>
          <a:lstStyle/>
          <a:p>
            <a:pPr marL="506732" lvl="1" indent="-253366" algn="l">
              <a:lnSpc>
                <a:spcPts val="5068"/>
              </a:lnSpc>
              <a:buFont typeface="Arial"/>
              <a:buChar char="•"/>
            </a:pPr>
            <a:r>
              <a:rPr lang="en-US" sz="2800">
                <a:solidFill>
                  <a:srgbClr val="000000"/>
                </a:solidFill>
                <a:latin typeface="Open Sans"/>
              </a:rPr>
              <a:t>Don’t Post for the Sake of Posting</a:t>
            </a:r>
          </a:p>
          <a:p>
            <a:pPr marL="1040135" lvl="2" indent="-346712" algn="l">
              <a:lnSpc>
                <a:spcPts val="5068"/>
              </a:lnSpc>
              <a:buFont typeface="Arial"/>
              <a:buChar char="⚬"/>
            </a:pPr>
            <a:r>
              <a:rPr lang="en-US" sz="2800">
                <a:solidFill>
                  <a:srgbClr val="000000"/>
                </a:solidFill>
                <a:latin typeface="Open Sans"/>
              </a:rPr>
              <a:t>Like all social channels, never post content on Instagram without a purpose.</a:t>
            </a:r>
          </a:p>
          <a:p>
            <a:pPr marL="506732" lvl="1" indent="-253366" algn="l">
              <a:lnSpc>
                <a:spcPts val="5068"/>
              </a:lnSpc>
              <a:buFont typeface="Arial"/>
              <a:buChar char="•"/>
            </a:pPr>
            <a:r>
              <a:rPr lang="en-US" sz="2800">
                <a:solidFill>
                  <a:srgbClr val="000000"/>
                </a:solidFill>
                <a:latin typeface="Open Sans"/>
              </a:rPr>
              <a:t>Don’t Abuse Hashtags</a:t>
            </a:r>
          </a:p>
          <a:p>
            <a:pPr marL="1040135" lvl="2" indent="-346712" algn="l">
              <a:lnSpc>
                <a:spcPts val="5068"/>
              </a:lnSpc>
              <a:buFont typeface="Arial"/>
              <a:buChar char="⚬"/>
            </a:pPr>
            <a:r>
              <a:rPr lang="en-US" sz="2800">
                <a:solidFill>
                  <a:srgbClr val="000000"/>
                </a:solidFill>
                <a:latin typeface="Open Sans"/>
              </a:rPr>
              <a:t>Only use hashtags that are applicable to your post </a:t>
            </a:r>
          </a:p>
          <a:p>
            <a:pPr marL="506732" lvl="1" indent="-253366" algn="l">
              <a:lnSpc>
                <a:spcPts val="5068"/>
              </a:lnSpc>
              <a:buFont typeface="Arial"/>
              <a:buChar char="•"/>
            </a:pPr>
            <a:r>
              <a:rPr lang="en-US" sz="2800">
                <a:solidFill>
                  <a:srgbClr val="000000"/>
                </a:solidFill>
                <a:latin typeface="Open Sans"/>
              </a:rPr>
              <a:t>Don’t Post Low-Quality Images/Video</a:t>
            </a:r>
          </a:p>
          <a:p>
            <a:pPr marL="506732" lvl="1" indent="-253366" algn="l">
              <a:lnSpc>
                <a:spcPts val="5068"/>
              </a:lnSpc>
              <a:buFont typeface="Arial"/>
              <a:buChar char="•"/>
            </a:pPr>
            <a:r>
              <a:rPr lang="en-US" sz="2800">
                <a:solidFill>
                  <a:srgbClr val="000000"/>
                </a:solidFill>
                <a:latin typeface="Open Sans"/>
              </a:rPr>
              <a:t>Don’t Neglect your Captions</a:t>
            </a:r>
          </a:p>
          <a:p>
            <a:pPr marL="506732" lvl="1" indent="-253366" algn="l">
              <a:lnSpc>
                <a:spcPts val="5068"/>
              </a:lnSpc>
              <a:buFont typeface="Arial"/>
              <a:buChar char="•"/>
            </a:pPr>
            <a:r>
              <a:rPr lang="en-US" sz="2800">
                <a:solidFill>
                  <a:srgbClr val="000000"/>
                </a:solidFill>
                <a:latin typeface="Open Sans"/>
              </a:rPr>
              <a:t>Don’t attempt to increase your follower count through follow-unfollow tactics</a:t>
            </a:r>
          </a:p>
          <a:p>
            <a:pPr marL="506732" lvl="1" indent="-253366" algn="l">
              <a:lnSpc>
                <a:spcPts val="5068"/>
              </a:lnSpc>
              <a:buFont typeface="Arial"/>
              <a:buChar char="•"/>
            </a:pPr>
            <a:r>
              <a:rPr lang="en-US" sz="2800">
                <a:solidFill>
                  <a:srgbClr val="000000"/>
                </a:solidFill>
                <a:latin typeface="Open Sans"/>
              </a:rPr>
              <a:t>Don’t post too many Stories in a short period </a:t>
            </a:r>
          </a:p>
          <a:p>
            <a:pPr marL="506732" lvl="1" indent="-253366" algn="l">
              <a:lnSpc>
                <a:spcPts val="5068"/>
              </a:lnSpc>
            </a:pPr>
            <a:r>
              <a:rPr lang="en-US" sz="2800">
                <a:solidFill>
                  <a:srgbClr val="000000"/>
                </a:solidFill>
                <a:latin typeface="Open Sans"/>
              </a:rPr>
              <a:t>Don’t Ignore comments or interactions on your posts</a:t>
            </a:r>
          </a:p>
        </p:txBody>
      </p:sp>
      <p:sp>
        <p:nvSpPr>
          <p:cNvPr id="7" name="Freeform 7"/>
          <p:cNvSpPr/>
          <p:nvPr/>
        </p:nvSpPr>
        <p:spPr>
          <a:xfrm>
            <a:off x="13385422" y="2545463"/>
            <a:ext cx="2125608" cy="2120294"/>
          </a:xfrm>
          <a:custGeom>
            <a:avLst/>
            <a:gdLst/>
            <a:ahLst/>
            <a:cxnLst/>
            <a:rect l="l" t="t" r="r" b="b"/>
            <a:pathLst>
              <a:path w="2125608" h="2120294">
                <a:moveTo>
                  <a:pt x="0" y="0"/>
                </a:moveTo>
                <a:lnTo>
                  <a:pt x="2125608" y="0"/>
                </a:lnTo>
                <a:lnTo>
                  <a:pt x="2125608" y="2120294"/>
                </a:lnTo>
                <a:lnTo>
                  <a:pt x="0" y="2120294"/>
                </a:lnTo>
                <a:lnTo>
                  <a:pt x="0" y="0"/>
                </a:lnTo>
                <a:close/>
              </a:path>
            </a:pathLst>
          </a:custGeom>
          <a:blipFill>
            <a:blip r:embed="rId5"/>
            <a:stretch>
              <a:fillRect/>
            </a:stretch>
          </a:blipFill>
        </p:spPr>
        <p:txBody>
          <a:bodyPr/>
          <a:lstStyle/>
          <a:p>
            <a:endParaRPr lang="en-US"/>
          </a:p>
        </p:txBody>
      </p:sp>
      <p:sp>
        <p:nvSpPr>
          <p:cNvPr id="8" name="Freeform 8"/>
          <p:cNvSpPr/>
          <p:nvPr/>
        </p:nvSpPr>
        <p:spPr>
          <a:xfrm>
            <a:off x="11637152" y="5348829"/>
            <a:ext cx="5622148" cy="2178582"/>
          </a:xfrm>
          <a:custGeom>
            <a:avLst/>
            <a:gdLst/>
            <a:ahLst/>
            <a:cxnLst/>
            <a:rect l="l" t="t" r="r" b="b"/>
            <a:pathLst>
              <a:path w="5622148" h="2178582">
                <a:moveTo>
                  <a:pt x="0" y="0"/>
                </a:moveTo>
                <a:lnTo>
                  <a:pt x="5622148" y="0"/>
                </a:lnTo>
                <a:lnTo>
                  <a:pt x="5622148" y="2178582"/>
                </a:lnTo>
                <a:lnTo>
                  <a:pt x="0" y="2178582"/>
                </a:lnTo>
                <a:lnTo>
                  <a:pt x="0" y="0"/>
                </a:lnTo>
                <a:close/>
              </a:path>
            </a:pathLst>
          </a:custGeom>
          <a:blipFill>
            <a:blip r:embed="rId6"/>
            <a:stretch>
              <a:fillRect/>
            </a:stretch>
          </a:blipFill>
        </p:spPr>
        <p:txBody>
          <a:bodyPr/>
          <a:lstStyle/>
          <a:p>
            <a:endParaRPr lang="en-US"/>
          </a:p>
        </p:txBody>
      </p:sp>
    </p:spTree>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16346080" y="8377640"/>
            <a:ext cx="1671445" cy="1156885"/>
          </a:xfrm>
          <a:custGeom>
            <a:avLst/>
            <a:gdLst/>
            <a:ahLst/>
            <a:cxnLst/>
            <a:rect l="l" t="t" r="r" b="b"/>
            <a:pathLst>
              <a:path w="1671445" h="1156885">
                <a:moveTo>
                  <a:pt x="0" y="0"/>
                </a:moveTo>
                <a:lnTo>
                  <a:pt x="1671446" y="0"/>
                </a:lnTo>
                <a:lnTo>
                  <a:pt x="1671446" y="1156885"/>
                </a:lnTo>
                <a:lnTo>
                  <a:pt x="0" y="1156885"/>
                </a:lnTo>
                <a:lnTo>
                  <a:pt x="0" y="0"/>
                </a:lnTo>
                <a:close/>
              </a:path>
            </a:pathLst>
          </a:custGeom>
          <a:blipFill>
            <a:blip r:embed="rId4"/>
            <a:stretch>
              <a:fillRect l="-133" r="-133"/>
            </a:stretch>
          </a:blipFill>
        </p:spPr>
        <p:txBody>
          <a:bodyPr/>
          <a:lstStyle/>
          <a:p>
            <a:endParaRPr lang="en-US"/>
          </a:p>
        </p:txBody>
      </p:sp>
      <p:sp>
        <p:nvSpPr>
          <p:cNvPr id="4" name="TextBox 4"/>
          <p:cNvSpPr txBox="1"/>
          <p:nvPr/>
        </p:nvSpPr>
        <p:spPr>
          <a:xfrm>
            <a:off x="1028700" y="2288540"/>
            <a:ext cx="10056818" cy="6998335"/>
          </a:xfrm>
          <a:prstGeom prst="rect">
            <a:avLst/>
          </a:prstGeom>
        </p:spPr>
        <p:txBody>
          <a:bodyPr lIns="0" tIns="0" rIns="0" bIns="0" rtlCol="0" anchor="t">
            <a:spAutoFit/>
          </a:bodyPr>
          <a:lstStyle/>
          <a:p>
            <a:pPr marL="524827" lvl="1" indent="-262413" algn="l">
              <a:lnSpc>
                <a:spcPts val="5074"/>
              </a:lnSpc>
              <a:buFont typeface="Arial"/>
              <a:buChar char="•"/>
            </a:pPr>
            <a:r>
              <a:rPr lang="en-US" sz="2899">
                <a:solidFill>
                  <a:srgbClr val="000000"/>
                </a:solidFill>
                <a:latin typeface="Open Sans"/>
              </a:rPr>
              <a:t>Pinterest is a visual discovery engine where people can search for inspiration and ideas for their interests and hobbies.</a:t>
            </a:r>
          </a:p>
          <a:p>
            <a:pPr marL="524827" lvl="1" indent="-262413" algn="l">
              <a:lnSpc>
                <a:spcPts val="5074"/>
              </a:lnSpc>
              <a:buFont typeface="Arial"/>
              <a:buChar char="•"/>
            </a:pPr>
            <a:r>
              <a:rPr lang="en-US" sz="2899">
                <a:solidFill>
                  <a:srgbClr val="000000"/>
                </a:solidFill>
                <a:latin typeface="Open Sans"/>
              </a:rPr>
              <a:t>Primary Audience - Women, Foodies, Crafters</a:t>
            </a:r>
          </a:p>
          <a:p>
            <a:pPr marL="524827" lvl="1" indent="-262413" algn="l">
              <a:lnSpc>
                <a:spcPts val="5277"/>
              </a:lnSpc>
              <a:buFont typeface="Arial"/>
              <a:buChar char="•"/>
            </a:pPr>
            <a:r>
              <a:rPr lang="en-US" sz="2899">
                <a:solidFill>
                  <a:srgbClr val="000000"/>
                </a:solidFill>
                <a:latin typeface="Open Sans"/>
              </a:rPr>
              <a:t>Share Visual Content:</a:t>
            </a:r>
          </a:p>
          <a:p>
            <a:pPr marL="1077276" lvl="2" indent="-359092" algn="l">
              <a:lnSpc>
                <a:spcPts val="5074"/>
              </a:lnSpc>
              <a:buFont typeface="Arial"/>
              <a:buChar char="⚬"/>
            </a:pPr>
            <a:r>
              <a:rPr lang="en-US" sz="2899">
                <a:solidFill>
                  <a:srgbClr val="000000"/>
                </a:solidFill>
                <a:latin typeface="Open Sans"/>
              </a:rPr>
              <a:t>DIY Projects</a:t>
            </a:r>
          </a:p>
          <a:p>
            <a:pPr marL="1077276" lvl="2" indent="-359092" algn="l">
              <a:lnSpc>
                <a:spcPts val="5074"/>
              </a:lnSpc>
              <a:buFont typeface="Arial"/>
              <a:buChar char="⚬"/>
            </a:pPr>
            <a:r>
              <a:rPr lang="en-US" sz="2899">
                <a:solidFill>
                  <a:srgbClr val="000000"/>
                </a:solidFill>
                <a:latin typeface="Open Sans"/>
              </a:rPr>
              <a:t>Home and Style Inspiration</a:t>
            </a:r>
          </a:p>
          <a:p>
            <a:pPr marL="1077276" lvl="2" indent="-359092" algn="l">
              <a:lnSpc>
                <a:spcPts val="5074"/>
              </a:lnSpc>
              <a:buFont typeface="Arial"/>
              <a:buChar char="⚬"/>
            </a:pPr>
            <a:r>
              <a:rPr lang="en-US" sz="2899">
                <a:solidFill>
                  <a:srgbClr val="000000"/>
                </a:solidFill>
                <a:latin typeface="Open Sans"/>
              </a:rPr>
              <a:t>Recipes</a:t>
            </a:r>
          </a:p>
          <a:p>
            <a:pPr marL="1077276" lvl="2" indent="-359092" algn="l">
              <a:lnSpc>
                <a:spcPts val="5074"/>
              </a:lnSpc>
              <a:buFont typeface="Arial"/>
              <a:buChar char="⚬"/>
            </a:pPr>
            <a:r>
              <a:rPr lang="en-US" sz="2899">
                <a:solidFill>
                  <a:srgbClr val="000000"/>
                </a:solidFill>
                <a:latin typeface="Open Sans"/>
              </a:rPr>
              <a:t>Tutorials</a:t>
            </a:r>
          </a:p>
          <a:p>
            <a:pPr marL="524827" lvl="1" indent="-262413" algn="l">
              <a:lnSpc>
                <a:spcPts val="5074"/>
              </a:lnSpc>
            </a:pPr>
            <a:r>
              <a:rPr lang="en-US" sz="2899">
                <a:solidFill>
                  <a:srgbClr val="000000"/>
                </a:solidFill>
                <a:latin typeface="Open Sans"/>
              </a:rPr>
              <a:t>98% of Users say they’ve tried something new they found on Pinterest</a:t>
            </a:r>
          </a:p>
        </p:txBody>
      </p:sp>
      <p:sp>
        <p:nvSpPr>
          <p:cNvPr id="5" name="Freeform 5"/>
          <p:cNvSpPr/>
          <p:nvPr/>
        </p:nvSpPr>
        <p:spPr>
          <a:xfrm>
            <a:off x="11980578" y="3696508"/>
            <a:ext cx="4807749" cy="3444096"/>
          </a:xfrm>
          <a:custGeom>
            <a:avLst/>
            <a:gdLst/>
            <a:ahLst/>
            <a:cxnLst/>
            <a:rect l="l" t="t" r="r" b="b"/>
            <a:pathLst>
              <a:path w="4807749" h="3444096">
                <a:moveTo>
                  <a:pt x="0" y="0"/>
                </a:moveTo>
                <a:lnTo>
                  <a:pt x="4807749" y="0"/>
                </a:lnTo>
                <a:lnTo>
                  <a:pt x="4807749" y="3444096"/>
                </a:lnTo>
                <a:lnTo>
                  <a:pt x="0" y="344409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TextBox 6"/>
          <p:cNvSpPr txBox="1"/>
          <p:nvPr/>
        </p:nvSpPr>
        <p:spPr>
          <a:xfrm>
            <a:off x="1028700" y="677990"/>
            <a:ext cx="16367802" cy="758571"/>
          </a:xfrm>
          <a:prstGeom prst="rect">
            <a:avLst/>
          </a:prstGeom>
        </p:spPr>
        <p:txBody>
          <a:bodyPr lIns="0" tIns="0" rIns="0" bIns="0" rtlCol="0" anchor="t">
            <a:spAutoFit/>
          </a:bodyPr>
          <a:lstStyle/>
          <a:p>
            <a:pPr algn="l">
              <a:lnSpc>
                <a:spcPts val="5832"/>
              </a:lnSpc>
            </a:pPr>
            <a:r>
              <a:rPr lang="en-US" sz="5400">
                <a:solidFill>
                  <a:srgbClr val="FFFFFF"/>
                </a:solidFill>
                <a:latin typeface="Open Sans Bold"/>
              </a:rPr>
              <a:t>What is Pinterest?</a:t>
            </a:r>
          </a:p>
        </p:txBody>
      </p:sp>
    </p:spTree>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16346080" y="8377640"/>
            <a:ext cx="1671445" cy="1156885"/>
          </a:xfrm>
          <a:custGeom>
            <a:avLst/>
            <a:gdLst/>
            <a:ahLst/>
            <a:cxnLst/>
            <a:rect l="l" t="t" r="r" b="b"/>
            <a:pathLst>
              <a:path w="1671445" h="1156885">
                <a:moveTo>
                  <a:pt x="0" y="0"/>
                </a:moveTo>
                <a:lnTo>
                  <a:pt x="1671446" y="0"/>
                </a:lnTo>
                <a:lnTo>
                  <a:pt x="1671446" y="1156885"/>
                </a:lnTo>
                <a:lnTo>
                  <a:pt x="0" y="1156885"/>
                </a:lnTo>
                <a:lnTo>
                  <a:pt x="0" y="0"/>
                </a:lnTo>
                <a:close/>
              </a:path>
            </a:pathLst>
          </a:custGeom>
          <a:blipFill>
            <a:blip r:embed="rId4"/>
            <a:stretch>
              <a:fillRect l="-133" r="-133"/>
            </a:stretch>
          </a:blipFill>
        </p:spPr>
        <p:txBody>
          <a:bodyPr/>
          <a:lstStyle/>
          <a:p>
            <a:endParaRPr lang="en-US"/>
          </a:p>
        </p:txBody>
      </p:sp>
      <p:sp>
        <p:nvSpPr>
          <p:cNvPr id="4" name="Freeform 4"/>
          <p:cNvSpPr/>
          <p:nvPr/>
        </p:nvSpPr>
        <p:spPr>
          <a:xfrm>
            <a:off x="11835202" y="5426538"/>
            <a:ext cx="5622148" cy="2178582"/>
          </a:xfrm>
          <a:custGeom>
            <a:avLst/>
            <a:gdLst/>
            <a:ahLst/>
            <a:cxnLst/>
            <a:rect l="l" t="t" r="r" b="b"/>
            <a:pathLst>
              <a:path w="5622148" h="2178582">
                <a:moveTo>
                  <a:pt x="0" y="0"/>
                </a:moveTo>
                <a:lnTo>
                  <a:pt x="5622148" y="0"/>
                </a:lnTo>
                <a:lnTo>
                  <a:pt x="5622148" y="2178582"/>
                </a:lnTo>
                <a:lnTo>
                  <a:pt x="0" y="2178582"/>
                </a:lnTo>
                <a:lnTo>
                  <a:pt x="0" y="0"/>
                </a:lnTo>
                <a:close/>
              </a:path>
            </a:pathLst>
          </a:custGeom>
          <a:blipFill>
            <a:blip r:embed="rId5"/>
            <a:stretch>
              <a:fillRect/>
            </a:stretch>
          </a:blipFill>
        </p:spPr>
        <p:txBody>
          <a:bodyPr/>
          <a:lstStyle/>
          <a:p>
            <a:endParaRPr lang="en-US"/>
          </a:p>
        </p:txBody>
      </p:sp>
      <p:sp>
        <p:nvSpPr>
          <p:cNvPr id="5" name="TextBox 5"/>
          <p:cNvSpPr txBox="1"/>
          <p:nvPr/>
        </p:nvSpPr>
        <p:spPr>
          <a:xfrm>
            <a:off x="879872" y="2465953"/>
            <a:ext cx="13620564" cy="6791974"/>
          </a:xfrm>
          <a:prstGeom prst="rect">
            <a:avLst/>
          </a:prstGeom>
        </p:spPr>
        <p:txBody>
          <a:bodyPr lIns="0" tIns="0" rIns="0" bIns="0" rtlCol="0" anchor="t">
            <a:spAutoFit/>
          </a:bodyPr>
          <a:lstStyle/>
          <a:p>
            <a:pPr marL="561347" lvl="1" indent="-280674">
              <a:lnSpc>
                <a:spcPts val="5434"/>
              </a:lnSpc>
              <a:buFont typeface="Arial"/>
              <a:buChar char="•"/>
            </a:pPr>
            <a:r>
              <a:rPr lang="en-US" sz="2600">
                <a:solidFill>
                  <a:srgbClr val="000000"/>
                </a:solidFill>
                <a:latin typeface="Open Sans Bold"/>
              </a:rPr>
              <a:t>Optimize Profile: </a:t>
            </a:r>
            <a:r>
              <a:rPr lang="en-US" sz="2600">
                <a:solidFill>
                  <a:srgbClr val="000000"/>
                </a:solidFill>
                <a:latin typeface="Open Sans"/>
              </a:rPr>
              <a:t>Use a clear picture, keyword-rich description, and website link.</a:t>
            </a:r>
          </a:p>
          <a:p>
            <a:pPr marL="561347" lvl="1" indent="-280674">
              <a:lnSpc>
                <a:spcPts val="5434"/>
              </a:lnSpc>
              <a:buFont typeface="Arial"/>
              <a:buChar char="•"/>
            </a:pPr>
            <a:r>
              <a:rPr lang="en-US" sz="2600">
                <a:solidFill>
                  <a:srgbClr val="000000"/>
                </a:solidFill>
                <a:latin typeface="Open Sans Bold"/>
              </a:rPr>
              <a:t>Create High-Quality Pins:</a:t>
            </a:r>
            <a:r>
              <a:rPr lang="en-US" sz="2600">
                <a:solidFill>
                  <a:srgbClr val="000000"/>
                </a:solidFill>
                <a:latin typeface="Open Sans"/>
              </a:rPr>
              <a:t> Design visually appealing pins with keywords.</a:t>
            </a:r>
          </a:p>
          <a:p>
            <a:pPr marL="561347" lvl="1" indent="-280674">
              <a:lnSpc>
                <a:spcPts val="5434"/>
              </a:lnSpc>
              <a:buFont typeface="Arial"/>
              <a:buChar char="•"/>
            </a:pPr>
            <a:r>
              <a:rPr lang="en-US" sz="2600">
                <a:solidFill>
                  <a:srgbClr val="000000"/>
                </a:solidFill>
                <a:latin typeface="Open Sans Bold"/>
              </a:rPr>
              <a:t>Pin Regularly:</a:t>
            </a:r>
            <a:r>
              <a:rPr lang="en-US" sz="2600">
                <a:solidFill>
                  <a:srgbClr val="000000"/>
                </a:solidFill>
                <a:latin typeface="Open Sans"/>
              </a:rPr>
              <a:t> Keep content fresh and schedule pins strategically.</a:t>
            </a:r>
          </a:p>
          <a:p>
            <a:pPr marL="561347" lvl="1" indent="-280674">
              <a:lnSpc>
                <a:spcPts val="5434"/>
              </a:lnSpc>
              <a:buFont typeface="Arial"/>
              <a:buChar char="•"/>
            </a:pPr>
            <a:r>
              <a:rPr lang="en-US" sz="2600">
                <a:solidFill>
                  <a:srgbClr val="000000"/>
                </a:solidFill>
                <a:latin typeface="Open Sans Bold"/>
              </a:rPr>
              <a:t>Use Keywords:</a:t>
            </a:r>
            <a:r>
              <a:rPr lang="en-US" sz="2600">
                <a:solidFill>
                  <a:srgbClr val="000000"/>
                </a:solidFill>
                <a:latin typeface="Open Sans"/>
              </a:rPr>
              <a:t> Research and incorporate relevant keywords.</a:t>
            </a:r>
          </a:p>
          <a:p>
            <a:pPr marL="561347" lvl="1" indent="-280674">
              <a:lnSpc>
                <a:spcPts val="5434"/>
              </a:lnSpc>
              <a:buFont typeface="Arial"/>
              <a:buChar char="•"/>
            </a:pPr>
            <a:r>
              <a:rPr lang="en-US" sz="2600">
                <a:solidFill>
                  <a:srgbClr val="000000"/>
                </a:solidFill>
                <a:latin typeface="Open Sans Bold"/>
              </a:rPr>
              <a:t>Organize Boards:</a:t>
            </a:r>
            <a:r>
              <a:rPr lang="en-US" sz="2600">
                <a:solidFill>
                  <a:srgbClr val="000000"/>
                </a:solidFill>
                <a:latin typeface="Open Sans"/>
              </a:rPr>
              <a:t> Create well-organized, descriptive boards.</a:t>
            </a:r>
          </a:p>
          <a:p>
            <a:pPr marL="561347" lvl="1" indent="-280674">
              <a:lnSpc>
                <a:spcPts val="5434"/>
              </a:lnSpc>
              <a:buFont typeface="Arial"/>
              <a:buChar char="•"/>
            </a:pPr>
            <a:r>
              <a:rPr lang="en-US" sz="2600">
                <a:solidFill>
                  <a:srgbClr val="000000"/>
                </a:solidFill>
                <a:latin typeface="Open Sans Bold"/>
              </a:rPr>
              <a:t>Engage: </a:t>
            </a:r>
            <a:r>
              <a:rPr lang="en-US" sz="2600">
                <a:solidFill>
                  <a:srgbClr val="000000"/>
                </a:solidFill>
                <a:latin typeface="Open Sans"/>
              </a:rPr>
              <a:t>Like, comment, and repin others' content.</a:t>
            </a:r>
          </a:p>
          <a:p>
            <a:pPr marL="561347" lvl="1" indent="-280674">
              <a:lnSpc>
                <a:spcPts val="5434"/>
              </a:lnSpc>
              <a:buFont typeface="Arial"/>
              <a:buChar char="•"/>
            </a:pPr>
            <a:r>
              <a:rPr lang="en-US" sz="2600">
                <a:solidFill>
                  <a:srgbClr val="000000"/>
                </a:solidFill>
                <a:latin typeface="Open Sans Bold"/>
              </a:rPr>
              <a:t>Enable Rich Pins: </a:t>
            </a:r>
            <a:r>
              <a:rPr lang="en-US" sz="2600">
                <a:solidFill>
                  <a:srgbClr val="000000"/>
                </a:solidFill>
                <a:latin typeface="Open Sans"/>
              </a:rPr>
              <a:t>If applicable, enable rich pins for added info.</a:t>
            </a:r>
          </a:p>
          <a:p>
            <a:pPr marL="561347" lvl="1" indent="-280674">
              <a:lnSpc>
                <a:spcPts val="5434"/>
              </a:lnSpc>
              <a:buFont typeface="Arial"/>
              <a:buChar char="•"/>
            </a:pPr>
            <a:r>
              <a:rPr lang="en-US" sz="2600">
                <a:solidFill>
                  <a:srgbClr val="000000"/>
                </a:solidFill>
                <a:latin typeface="Open Sans Bold"/>
              </a:rPr>
              <a:t>Analyze with Pinterest Tools:</a:t>
            </a:r>
            <a:r>
              <a:rPr lang="en-US" sz="2600">
                <a:solidFill>
                  <a:srgbClr val="000000"/>
                </a:solidFill>
                <a:latin typeface="Open Sans"/>
              </a:rPr>
              <a:t> Use Pinterest analytics for insights.</a:t>
            </a:r>
          </a:p>
          <a:p>
            <a:pPr marL="561347" lvl="1" indent="-280674">
              <a:lnSpc>
                <a:spcPts val="5434"/>
              </a:lnSpc>
              <a:buFont typeface="Arial"/>
              <a:buChar char="•"/>
            </a:pPr>
            <a:r>
              <a:rPr lang="en-US" sz="2600">
                <a:solidFill>
                  <a:srgbClr val="000000"/>
                </a:solidFill>
                <a:latin typeface="Open Sans Bold"/>
              </a:rPr>
              <a:t>Collaborate:</a:t>
            </a:r>
            <a:r>
              <a:rPr lang="en-US" sz="2600">
                <a:solidFill>
                  <a:srgbClr val="000000"/>
                </a:solidFill>
                <a:latin typeface="Open Sans"/>
              </a:rPr>
              <a:t> Join group boards in your niche.</a:t>
            </a:r>
          </a:p>
          <a:p>
            <a:pPr marL="561347" lvl="1" indent="-280674" algn="l">
              <a:lnSpc>
                <a:spcPts val="5434"/>
              </a:lnSpc>
              <a:buFont typeface="Arial"/>
              <a:buChar char="•"/>
            </a:pPr>
            <a:r>
              <a:rPr lang="en-US" sz="2600">
                <a:solidFill>
                  <a:srgbClr val="000000"/>
                </a:solidFill>
                <a:latin typeface="Open Sans Bold"/>
              </a:rPr>
              <a:t>Consider Paid Promotion:</a:t>
            </a:r>
            <a:r>
              <a:rPr lang="en-US" sz="2600">
                <a:solidFill>
                  <a:srgbClr val="000000"/>
                </a:solidFill>
                <a:latin typeface="Open Sans"/>
              </a:rPr>
              <a:t> Explore Pinterest's advertising options for broader reach.</a:t>
            </a:r>
          </a:p>
        </p:txBody>
      </p:sp>
      <p:sp>
        <p:nvSpPr>
          <p:cNvPr id="6" name="Freeform 6"/>
          <p:cNvSpPr/>
          <p:nvPr/>
        </p:nvSpPr>
        <p:spPr>
          <a:xfrm>
            <a:off x="13725638" y="3051397"/>
            <a:ext cx="1841275" cy="1845890"/>
          </a:xfrm>
          <a:custGeom>
            <a:avLst/>
            <a:gdLst/>
            <a:ahLst/>
            <a:cxnLst/>
            <a:rect l="l" t="t" r="r" b="b"/>
            <a:pathLst>
              <a:path w="1841275" h="1845890">
                <a:moveTo>
                  <a:pt x="0" y="0"/>
                </a:moveTo>
                <a:lnTo>
                  <a:pt x="1841275" y="0"/>
                </a:lnTo>
                <a:lnTo>
                  <a:pt x="1841275" y="1845889"/>
                </a:lnTo>
                <a:lnTo>
                  <a:pt x="0" y="184588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TextBox 7"/>
          <p:cNvSpPr txBox="1"/>
          <p:nvPr/>
        </p:nvSpPr>
        <p:spPr>
          <a:xfrm>
            <a:off x="1028700" y="677989"/>
            <a:ext cx="4748848" cy="758571"/>
          </a:xfrm>
          <a:prstGeom prst="rect">
            <a:avLst/>
          </a:prstGeom>
        </p:spPr>
        <p:txBody>
          <a:bodyPr lIns="0" tIns="0" rIns="0" bIns="0" rtlCol="0" anchor="t">
            <a:spAutoFit/>
          </a:bodyPr>
          <a:lstStyle/>
          <a:p>
            <a:pPr marL="0" lvl="0" indent="0" algn="l">
              <a:lnSpc>
                <a:spcPts val="5832"/>
              </a:lnSpc>
              <a:spcBef>
                <a:spcPct val="0"/>
              </a:spcBef>
            </a:pPr>
            <a:r>
              <a:rPr lang="en-US" sz="5400">
                <a:solidFill>
                  <a:srgbClr val="FFFFFF"/>
                </a:solidFill>
                <a:latin typeface="Open Sans Bold"/>
              </a:rPr>
              <a:t>Pinterest Do’s</a:t>
            </a:r>
          </a:p>
        </p:txBody>
      </p:sp>
    </p:spTree>
  </p:cSld>
  <p:clrMapOvr>
    <a:masterClrMapping/>
  </p:clrMapOvr>
  <p:transition>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16346080" y="8377640"/>
            <a:ext cx="1671445" cy="1156885"/>
          </a:xfrm>
          <a:custGeom>
            <a:avLst/>
            <a:gdLst/>
            <a:ahLst/>
            <a:cxnLst/>
            <a:rect l="l" t="t" r="r" b="b"/>
            <a:pathLst>
              <a:path w="1671445" h="1156885">
                <a:moveTo>
                  <a:pt x="0" y="0"/>
                </a:moveTo>
                <a:lnTo>
                  <a:pt x="1671446" y="0"/>
                </a:lnTo>
                <a:lnTo>
                  <a:pt x="1671446" y="1156885"/>
                </a:lnTo>
                <a:lnTo>
                  <a:pt x="0" y="1156885"/>
                </a:lnTo>
                <a:lnTo>
                  <a:pt x="0" y="0"/>
                </a:lnTo>
                <a:close/>
              </a:path>
            </a:pathLst>
          </a:custGeom>
          <a:blipFill>
            <a:blip r:embed="rId4"/>
            <a:stretch>
              <a:fillRect l="-133" r="-133"/>
            </a:stretch>
          </a:blipFill>
        </p:spPr>
        <p:txBody>
          <a:bodyPr/>
          <a:lstStyle/>
          <a:p>
            <a:endParaRPr lang="en-US"/>
          </a:p>
        </p:txBody>
      </p:sp>
      <p:sp>
        <p:nvSpPr>
          <p:cNvPr id="4" name="Freeform 4"/>
          <p:cNvSpPr/>
          <p:nvPr/>
        </p:nvSpPr>
        <p:spPr>
          <a:xfrm>
            <a:off x="11785981" y="5534642"/>
            <a:ext cx="5622148" cy="2178582"/>
          </a:xfrm>
          <a:custGeom>
            <a:avLst/>
            <a:gdLst/>
            <a:ahLst/>
            <a:cxnLst/>
            <a:rect l="l" t="t" r="r" b="b"/>
            <a:pathLst>
              <a:path w="5622148" h="2178582">
                <a:moveTo>
                  <a:pt x="0" y="0"/>
                </a:moveTo>
                <a:lnTo>
                  <a:pt x="5622147" y="0"/>
                </a:lnTo>
                <a:lnTo>
                  <a:pt x="5622147" y="2178582"/>
                </a:lnTo>
                <a:lnTo>
                  <a:pt x="0" y="2178582"/>
                </a:lnTo>
                <a:lnTo>
                  <a:pt x="0" y="0"/>
                </a:lnTo>
                <a:close/>
              </a:path>
            </a:pathLst>
          </a:custGeom>
          <a:blipFill>
            <a:blip r:embed="rId5"/>
            <a:stretch>
              <a:fillRect/>
            </a:stretch>
          </a:blipFill>
        </p:spPr>
        <p:txBody>
          <a:bodyPr/>
          <a:lstStyle/>
          <a:p>
            <a:endParaRPr lang="en-US"/>
          </a:p>
        </p:txBody>
      </p:sp>
      <p:sp>
        <p:nvSpPr>
          <p:cNvPr id="5" name="TextBox 5"/>
          <p:cNvSpPr txBox="1"/>
          <p:nvPr/>
        </p:nvSpPr>
        <p:spPr>
          <a:xfrm>
            <a:off x="1028700" y="677989"/>
            <a:ext cx="5497195" cy="758571"/>
          </a:xfrm>
          <a:prstGeom prst="rect">
            <a:avLst/>
          </a:prstGeom>
        </p:spPr>
        <p:txBody>
          <a:bodyPr lIns="0" tIns="0" rIns="0" bIns="0" rtlCol="0" anchor="t">
            <a:spAutoFit/>
          </a:bodyPr>
          <a:lstStyle/>
          <a:p>
            <a:pPr marL="0" lvl="0" indent="0" algn="l">
              <a:lnSpc>
                <a:spcPts val="5832"/>
              </a:lnSpc>
              <a:spcBef>
                <a:spcPct val="0"/>
              </a:spcBef>
            </a:pPr>
            <a:r>
              <a:rPr lang="en-US" sz="5400">
                <a:solidFill>
                  <a:srgbClr val="FFFFFF"/>
                </a:solidFill>
                <a:latin typeface="Open Sans Bold"/>
              </a:rPr>
              <a:t>Pinterest Dont’s</a:t>
            </a:r>
          </a:p>
        </p:txBody>
      </p:sp>
      <p:sp>
        <p:nvSpPr>
          <p:cNvPr id="6" name="Freeform 6"/>
          <p:cNvSpPr/>
          <p:nvPr/>
        </p:nvSpPr>
        <p:spPr>
          <a:xfrm>
            <a:off x="13676417" y="2953577"/>
            <a:ext cx="1841275" cy="1845890"/>
          </a:xfrm>
          <a:custGeom>
            <a:avLst/>
            <a:gdLst/>
            <a:ahLst/>
            <a:cxnLst/>
            <a:rect l="l" t="t" r="r" b="b"/>
            <a:pathLst>
              <a:path w="1841275" h="1845890">
                <a:moveTo>
                  <a:pt x="0" y="0"/>
                </a:moveTo>
                <a:lnTo>
                  <a:pt x="1841275" y="0"/>
                </a:lnTo>
                <a:lnTo>
                  <a:pt x="1841275" y="1845890"/>
                </a:lnTo>
                <a:lnTo>
                  <a:pt x="0" y="184589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TextBox 7"/>
          <p:cNvSpPr txBox="1"/>
          <p:nvPr/>
        </p:nvSpPr>
        <p:spPr>
          <a:xfrm>
            <a:off x="1028700" y="2294685"/>
            <a:ext cx="6473279" cy="6232264"/>
          </a:xfrm>
          <a:prstGeom prst="rect">
            <a:avLst/>
          </a:prstGeom>
        </p:spPr>
        <p:txBody>
          <a:bodyPr lIns="0" tIns="0" rIns="0" bIns="0" rtlCol="0" anchor="t">
            <a:spAutoFit/>
          </a:bodyPr>
          <a:lstStyle/>
          <a:p>
            <a:pPr marL="647705" lvl="1" indent="-323852">
              <a:lnSpc>
                <a:spcPts val="6270"/>
              </a:lnSpc>
              <a:buFont typeface="Arial"/>
              <a:buChar char="•"/>
            </a:pPr>
            <a:r>
              <a:rPr lang="en-US" sz="3000">
                <a:solidFill>
                  <a:srgbClr val="000000"/>
                </a:solidFill>
                <a:latin typeface="Open Sans"/>
              </a:rPr>
              <a:t>Don't neglect pin descriptions</a:t>
            </a:r>
          </a:p>
          <a:p>
            <a:pPr marL="647705" lvl="1" indent="-323852">
              <a:lnSpc>
                <a:spcPts val="6270"/>
              </a:lnSpc>
              <a:buFont typeface="Arial"/>
              <a:buChar char="•"/>
            </a:pPr>
            <a:r>
              <a:rPr lang="en-US" sz="3000">
                <a:solidFill>
                  <a:srgbClr val="000000"/>
                </a:solidFill>
                <a:latin typeface="Open Sans"/>
              </a:rPr>
              <a:t>Don't overlook image quality</a:t>
            </a:r>
          </a:p>
          <a:p>
            <a:pPr marL="647705" lvl="1" indent="-323852">
              <a:lnSpc>
                <a:spcPts val="6270"/>
              </a:lnSpc>
              <a:buFont typeface="Arial"/>
              <a:buChar char="•"/>
            </a:pPr>
            <a:r>
              <a:rPr lang="en-US" sz="3000">
                <a:solidFill>
                  <a:srgbClr val="000000"/>
                </a:solidFill>
                <a:latin typeface="Open Sans"/>
              </a:rPr>
              <a:t>Don't pin without context</a:t>
            </a:r>
          </a:p>
          <a:p>
            <a:pPr marL="647705" lvl="1" indent="-323852">
              <a:lnSpc>
                <a:spcPts val="6270"/>
              </a:lnSpc>
              <a:buFont typeface="Arial"/>
              <a:buChar char="•"/>
            </a:pPr>
            <a:r>
              <a:rPr lang="en-US" sz="3000">
                <a:solidFill>
                  <a:srgbClr val="000000"/>
                </a:solidFill>
                <a:latin typeface="Open Sans"/>
              </a:rPr>
              <a:t>Don't neglect board organization</a:t>
            </a:r>
          </a:p>
          <a:p>
            <a:pPr marL="647705" lvl="1" indent="-323852">
              <a:lnSpc>
                <a:spcPts val="6270"/>
              </a:lnSpc>
              <a:buFont typeface="Arial"/>
              <a:buChar char="•"/>
            </a:pPr>
            <a:r>
              <a:rPr lang="en-US" sz="3000">
                <a:solidFill>
                  <a:srgbClr val="000000"/>
                </a:solidFill>
                <a:latin typeface="Open Sans"/>
              </a:rPr>
              <a:t>Don't pin irrelevant content</a:t>
            </a:r>
          </a:p>
          <a:p>
            <a:pPr marL="647705" lvl="1" indent="-323852">
              <a:lnSpc>
                <a:spcPts val="6270"/>
              </a:lnSpc>
              <a:buFont typeface="Arial"/>
              <a:buChar char="•"/>
            </a:pPr>
            <a:r>
              <a:rPr lang="en-US" sz="3000">
                <a:solidFill>
                  <a:srgbClr val="000000"/>
                </a:solidFill>
                <a:latin typeface="Open Sans"/>
              </a:rPr>
              <a:t>Don't skip pin source verification</a:t>
            </a:r>
          </a:p>
          <a:p>
            <a:pPr marL="647705" lvl="1" indent="-323852">
              <a:lnSpc>
                <a:spcPts val="6270"/>
              </a:lnSpc>
              <a:buFont typeface="Arial"/>
              <a:buChar char="•"/>
            </a:pPr>
            <a:r>
              <a:rPr lang="en-US" sz="3000">
                <a:solidFill>
                  <a:srgbClr val="000000"/>
                </a:solidFill>
                <a:latin typeface="Open Sans"/>
              </a:rPr>
              <a:t>Don't pin inaccessible links</a:t>
            </a:r>
          </a:p>
          <a:p>
            <a:pPr marL="647705" lvl="1" indent="-323852" algn="l">
              <a:lnSpc>
                <a:spcPts val="6270"/>
              </a:lnSpc>
              <a:buFont typeface="Arial"/>
              <a:buChar char="•"/>
            </a:pPr>
            <a:r>
              <a:rPr lang="en-US" sz="3000">
                <a:solidFill>
                  <a:srgbClr val="000000"/>
                </a:solidFill>
                <a:latin typeface="Open Sans"/>
              </a:rPr>
              <a:t>Don't disregard copyright</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16346080" y="8377640"/>
            <a:ext cx="1671445" cy="1156885"/>
          </a:xfrm>
          <a:custGeom>
            <a:avLst/>
            <a:gdLst/>
            <a:ahLst/>
            <a:cxnLst/>
            <a:rect l="l" t="t" r="r" b="b"/>
            <a:pathLst>
              <a:path w="1671445" h="1156885">
                <a:moveTo>
                  <a:pt x="0" y="0"/>
                </a:moveTo>
                <a:lnTo>
                  <a:pt x="1671446" y="0"/>
                </a:lnTo>
                <a:lnTo>
                  <a:pt x="1671446" y="1156885"/>
                </a:lnTo>
                <a:lnTo>
                  <a:pt x="0" y="1156885"/>
                </a:lnTo>
                <a:lnTo>
                  <a:pt x="0" y="0"/>
                </a:lnTo>
                <a:close/>
              </a:path>
            </a:pathLst>
          </a:custGeom>
          <a:blipFill>
            <a:blip r:embed="rId4"/>
            <a:stretch>
              <a:fillRect l="-133" r="-133"/>
            </a:stretch>
          </a:blipFill>
        </p:spPr>
        <p:txBody>
          <a:bodyPr/>
          <a:lstStyle/>
          <a:p>
            <a:endParaRPr lang="en-US"/>
          </a:p>
        </p:txBody>
      </p:sp>
      <p:sp>
        <p:nvSpPr>
          <p:cNvPr id="4" name="Freeform 4"/>
          <p:cNvSpPr/>
          <p:nvPr/>
        </p:nvSpPr>
        <p:spPr>
          <a:xfrm>
            <a:off x="11934809" y="5143500"/>
            <a:ext cx="5622148" cy="2178582"/>
          </a:xfrm>
          <a:custGeom>
            <a:avLst/>
            <a:gdLst/>
            <a:ahLst/>
            <a:cxnLst/>
            <a:rect l="l" t="t" r="r" b="b"/>
            <a:pathLst>
              <a:path w="5622148" h="2178582">
                <a:moveTo>
                  <a:pt x="0" y="0"/>
                </a:moveTo>
                <a:lnTo>
                  <a:pt x="5622147" y="0"/>
                </a:lnTo>
                <a:lnTo>
                  <a:pt x="5622147" y="2178582"/>
                </a:lnTo>
                <a:lnTo>
                  <a:pt x="0" y="2178582"/>
                </a:lnTo>
                <a:lnTo>
                  <a:pt x="0" y="0"/>
                </a:lnTo>
                <a:close/>
              </a:path>
            </a:pathLst>
          </a:custGeom>
          <a:blipFill>
            <a:blip r:embed="rId5"/>
            <a:stretch>
              <a:fillRect/>
            </a:stretch>
          </a:blipFill>
        </p:spPr>
        <p:txBody>
          <a:bodyPr/>
          <a:lstStyle/>
          <a:p>
            <a:endParaRPr lang="en-US"/>
          </a:p>
        </p:txBody>
      </p:sp>
      <p:sp>
        <p:nvSpPr>
          <p:cNvPr id="5" name="Freeform 5"/>
          <p:cNvSpPr/>
          <p:nvPr/>
        </p:nvSpPr>
        <p:spPr>
          <a:xfrm>
            <a:off x="13445976" y="2694181"/>
            <a:ext cx="2599814" cy="1823119"/>
          </a:xfrm>
          <a:custGeom>
            <a:avLst/>
            <a:gdLst/>
            <a:ahLst/>
            <a:cxnLst/>
            <a:rect l="l" t="t" r="r" b="b"/>
            <a:pathLst>
              <a:path w="2599814" h="1823119">
                <a:moveTo>
                  <a:pt x="0" y="0"/>
                </a:moveTo>
                <a:lnTo>
                  <a:pt x="2599813" y="0"/>
                </a:lnTo>
                <a:lnTo>
                  <a:pt x="2599813" y="1823119"/>
                </a:lnTo>
                <a:lnTo>
                  <a:pt x="0" y="1823119"/>
                </a:lnTo>
                <a:lnTo>
                  <a:pt x="0" y="0"/>
                </a:lnTo>
                <a:close/>
              </a:path>
            </a:pathLst>
          </a:custGeom>
          <a:blipFill>
            <a:blip r:embed="rId6"/>
            <a:stretch>
              <a:fillRect/>
            </a:stretch>
          </a:blipFill>
        </p:spPr>
        <p:txBody>
          <a:bodyPr/>
          <a:lstStyle/>
          <a:p>
            <a:endParaRPr lang="en-US"/>
          </a:p>
        </p:txBody>
      </p:sp>
      <p:sp>
        <p:nvSpPr>
          <p:cNvPr id="6" name="TextBox 6"/>
          <p:cNvSpPr txBox="1"/>
          <p:nvPr/>
        </p:nvSpPr>
        <p:spPr>
          <a:xfrm>
            <a:off x="1028700" y="2164108"/>
            <a:ext cx="10413926" cy="6791974"/>
          </a:xfrm>
          <a:prstGeom prst="rect">
            <a:avLst/>
          </a:prstGeom>
        </p:spPr>
        <p:txBody>
          <a:bodyPr lIns="0" tIns="0" rIns="0" bIns="0" rtlCol="0" anchor="t">
            <a:spAutoFit/>
          </a:bodyPr>
          <a:lstStyle/>
          <a:p>
            <a:pPr marL="561347" lvl="1" indent="-280674">
              <a:lnSpc>
                <a:spcPts val="5434"/>
              </a:lnSpc>
              <a:buFont typeface="Arial"/>
              <a:buChar char="•"/>
            </a:pPr>
            <a:r>
              <a:rPr lang="en-US" sz="2600">
                <a:solidFill>
                  <a:srgbClr val="000000"/>
                </a:solidFill>
                <a:latin typeface="Open Sans"/>
              </a:rPr>
              <a:t>Create high-quality videos.</a:t>
            </a:r>
          </a:p>
          <a:p>
            <a:pPr marL="561347" lvl="1" indent="-280674">
              <a:lnSpc>
                <a:spcPts val="5434"/>
              </a:lnSpc>
              <a:buFont typeface="Arial"/>
              <a:buChar char="•"/>
            </a:pPr>
            <a:r>
              <a:rPr lang="en-US" sz="2600">
                <a:solidFill>
                  <a:srgbClr val="000000"/>
                </a:solidFill>
                <a:latin typeface="Open Sans"/>
              </a:rPr>
              <a:t>Be consistent with your uploads.</a:t>
            </a:r>
          </a:p>
          <a:p>
            <a:pPr marL="561347" lvl="1" indent="-280674">
              <a:lnSpc>
                <a:spcPts val="5434"/>
              </a:lnSpc>
              <a:buFont typeface="Arial"/>
              <a:buChar char="•"/>
            </a:pPr>
            <a:r>
              <a:rPr lang="en-US" sz="2600">
                <a:solidFill>
                  <a:srgbClr val="000000"/>
                </a:solidFill>
                <a:latin typeface="Open Sans"/>
              </a:rPr>
              <a:t>Optimize Videos titles and descriptions.</a:t>
            </a:r>
          </a:p>
          <a:p>
            <a:pPr marL="561347" lvl="1" indent="-280674">
              <a:lnSpc>
                <a:spcPts val="5434"/>
              </a:lnSpc>
              <a:buFont typeface="Arial"/>
              <a:buChar char="•"/>
            </a:pPr>
            <a:r>
              <a:rPr lang="en-US" sz="2600">
                <a:solidFill>
                  <a:srgbClr val="000000"/>
                </a:solidFill>
                <a:latin typeface="Open Sans"/>
              </a:rPr>
              <a:t>Engage with your channel audience.</a:t>
            </a:r>
          </a:p>
          <a:p>
            <a:pPr marL="561347" lvl="1" indent="-280674">
              <a:lnSpc>
                <a:spcPts val="5434"/>
              </a:lnSpc>
              <a:buFont typeface="Arial"/>
              <a:buChar char="•"/>
            </a:pPr>
            <a:r>
              <a:rPr lang="en-US" sz="2600">
                <a:solidFill>
                  <a:srgbClr val="000000"/>
                </a:solidFill>
                <a:latin typeface="Open Sans"/>
              </a:rPr>
              <a:t>Use custom thumbnails. You can use Canva for it. </a:t>
            </a:r>
          </a:p>
          <a:p>
            <a:pPr marL="561347" lvl="1" indent="-280674">
              <a:lnSpc>
                <a:spcPts val="5434"/>
              </a:lnSpc>
              <a:buFont typeface="Arial"/>
              <a:buChar char="•"/>
            </a:pPr>
            <a:r>
              <a:rPr lang="en-US" sz="2600">
                <a:solidFill>
                  <a:srgbClr val="000000"/>
                </a:solidFill>
                <a:latin typeface="Open Sans"/>
              </a:rPr>
              <a:t>Promote your videos through other platforms like FB &amp; Linkedin</a:t>
            </a:r>
          </a:p>
          <a:p>
            <a:pPr marL="561347" lvl="1" indent="-280674">
              <a:lnSpc>
                <a:spcPts val="5434"/>
              </a:lnSpc>
              <a:buFont typeface="Arial"/>
              <a:buChar char="•"/>
            </a:pPr>
            <a:r>
              <a:rPr lang="en-US" sz="2600">
                <a:solidFill>
                  <a:srgbClr val="000000"/>
                </a:solidFill>
                <a:latin typeface="Open Sans"/>
              </a:rPr>
              <a:t>Collaborate with other chapters.</a:t>
            </a:r>
          </a:p>
          <a:p>
            <a:pPr marL="561347" lvl="1" indent="-280674">
              <a:lnSpc>
                <a:spcPts val="5434"/>
              </a:lnSpc>
              <a:buFont typeface="Arial"/>
              <a:buChar char="•"/>
            </a:pPr>
            <a:r>
              <a:rPr lang="en-US" sz="2600">
                <a:solidFill>
                  <a:srgbClr val="000000"/>
                </a:solidFill>
                <a:latin typeface="Open Sans"/>
              </a:rPr>
              <a:t>Create playlists to segregate your video content. </a:t>
            </a:r>
          </a:p>
          <a:p>
            <a:pPr marL="561347" lvl="1" indent="-280674">
              <a:lnSpc>
                <a:spcPts val="5434"/>
              </a:lnSpc>
              <a:buFont typeface="Arial"/>
              <a:buChar char="•"/>
            </a:pPr>
            <a:r>
              <a:rPr lang="en-US" sz="2600">
                <a:solidFill>
                  <a:srgbClr val="000000"/>
                </a:solidFill>
                <a:latin typeface="Open Sans"/>
              </a:rPr>
              <a:t>Utilize SEO. </a:t>
            </a:r>
          </a:p>
          <a:p>
            <a:pPr marL="561347" lvl="1" indent="-280674" algn="l">
              <a:lnSpc>
                <a:spcPts val="5434"/>
              </a:lnSpc>
              <a:buFont typeface="Arial"/>
              <a:buChar char="•"/>
            </a:pPr>
            <a:r>
              <a:rPr lang="en-US" sz="2600">
                <a:solidFill>
                  <a:srgbClr val="000000"/>
                </a:solidFill>
                <a:latin typeface="Open Sans"/>
              </a:rPr>
              <a:t>Stay informed about YouTube trends and policies.</a:t>
            </a:r>
          </a:p>
        </p:txBody>
      </p:sp>
      <p:sp>
        <p:nvSpPr>
          <p:cNvPr id="7" name="TextBox 7"/>
          <p:cNvSpPr txBox="1"/>
          <p:nvPr/>
        </p:nvSpPr>
        <p:spPr>
          <a:xfrm>
            <a:off x="1028700" y="677989"/>
            <a:ext cx="4590415" cy="758571"/>
          </a:xfrm>
          <a:prstGeom prst="rect">
            <a:avLst/>
          </a:prstGeom>
        </p:spPr>
        <p:txBody>
          <a:bodyPr lIns="0" tIns="0" rIns="0" bIns="0" rtlCol="0" anchor="t">
            <a:spAutoFit/>
          </a:bodyPr>
          <a:lstStyle/>
          <a:p>
            <a:pPr marL="0" lvl="0" indent="0" algn="l">
              <a:lnSpc>
                <a:spcPts val="5832"/>
              </a:lnSpc>
              <a:spcBef>
                <a:spcPct val="0"/>
              </a:spcBef>
            </a:pPr>
            <a:r>
              <a:rPr lang="en-US" sz="5400">
                <a:solidFill>
                  <a:srgbClr val="FFFFFF"/>
                </a:solidFill>
                <a:latin typeface="Open Sans Bold"/>
              </a:rPr>
              <a:t>YouTube Do’s</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3"/>
            <a:stretch>
              <a:fillRect/>
            </a:stretch>
          </a:blipFill>
        </p:spPr>
        <p:txBody>
          <a:bodyPr/>
          <a:lstStyle/>
          <a:p>
            <a:endParaRPr lang="en-US"/>
          </a:p>
        </p:txBody>
      </p:sp>
      <p:sp>
        <p:nvSpPr>
          <p:cNvPr id="3" name="Freeform 3"/>
          <p:cNvSpPr/>
          <p:nvPr/>
        </p:nvSpPr>
        <p:spPr>
          <a:xfrm>
            <a:off x="16346080" y="8377640"/>
            <a:ext cx="1671445" cy="1156885"/>
          </a:xfrm>
          <a:custGeom>
            <a:avLst/>
            <a:gdLst/>
            <a:ahLst/>
            <a:cxnLst/>
            <a:rect l="l" t="t" r="r" b="b"/>
            <a:pathLst>
              <a:path w="1671445" h="1156885">
                <a:moveTo>
                  <a:pt x="0" y="0"/>
                </a:moveTo>
                <a:lnTo>
                  <a:pt x="1671446" y="0"/>
                </a:lnTo>
                <a:lnTo>
                  <a:pt x="1671446" y="1156885"/>
                </a:lnTo>
                <a:lnTo>
                  <a:pt x="0" y="1156885"/>
                </a:lnTo>
                <a:lnTo>
                  <a:pt x="0" y="0"/>
                </a:lnTo>
                <a:close/>
              </a:path>
            </a:pathLst>
          </a:custGeom>
          <a:blipFill>
            <a:blip r:embed="rId4"/>
            <a:stretch>
              <a:fillRect l="-133" r="-133"/>
            </a:stretch>
          </a:blipFill>
        </p:spPr>
        <p:txBody>
          <a:bodyPr/>
          <a:lstStyle/>
          <a:p>
            <a:endParaRPr lang="en-US"/>
          </a:p>
        </p:txBody>
      </p:sp>
      <p:sp>
        <p:nvSpPr>
          <p:cNvPr id="4" name="Freeform 4"/>
          <p:cNvSpPr/>
          <p:nvPr/>
        </p:nvSpPr>
        <p:spPr>
          <a:xfrm>
            <a:off x="11948339" y="5143500"/>
            <a:ext cx="5622148" cy="2178582"/>
          </a:xfrm>
          <a:custGeom>
            <a:avLst/>
            <a:gdLst/>
            <a:ahLst/>
            <a:cxnLst/>
            <a:rect l="l" t="t" r="r" b="b"/>
            <a:pathLst>
              <a:path w="5622148" h="2178582">
                <a:moveTo>
                  <a:pt x="0" y="0"/>
                </a:moveTo>
                <a:lnTo>
                  <a:pt x="5622147" y="0"/>
                </a:lnTo>
                <a:lnTo>
                  <a:pt x="5622147" y="2178582"/>
                </a:lnTo>
                <a:lnTo>
                  <a:pt x="0" y="2178582"/>
                </a:lnTo>
                <a:lnTo>
                  <a:pt x="0" y="0"/>
                </a:lnTo>
                <a:close/>
              </a:path>
            </a:pathLst>
          </a:custGeom>
          <a:blipFill>
            <a:blip r:embed="rId5"/>
            <a:stretch>
              <a:fillRect/>
            </a:stretch>
          </a:blipFill>
        </p:spPr>
        <p:txBody>
          <a:bodyPr/>
          <a:lstStyle/>
          <a:p>
            <a:endParaRPr lang="en-US"/>
          </a:p>
        </p:txBody>
      </p:sp>
      <p:sp>
        <p:nvSpPr>
          <p:cNvPr id="5" name="TextBox 5"/>
          <p:cNvSpPr txBox="1"/>
          <p:nvPr/>
        </p:nvSpPr>
        <p:spPr>
          <a:xfrm>
            <a:off x="831844" y="2448824"/>
            <a:ext cx="12090676" cy="6507258"/>
          </a:xfrm>
          <a:prstGeom prst="rect">
            <a:avLst/>
          </a:prstGeom>
        </p:spPr>
        <p:txBody>
          <a:bodyPr lIns="0" tIns="0" rIns="0" bIns="0" rtlCol="0" anchor="t">
            <a:spAutoFit/>
          </a:bodyPr>
          <a:lstStyle/>
          <a:p>
            <a:pPr marL="539758" lvl="1" indent="-269879" algn="l">
              <a:lnSpc>
                <a:spcPts val="5225"/>
              </a:lnSpc>
              <a:buFont typeface="Arial"/>
              <a:buChar char="•"/>
            </a:pPr>
            <a:r>
              <a:rPr lang="en-US" sz="2500" u="none" strike="noStrike">
                <a:solidFill>
                  <a:srgbClr val="000000"/>
                </a:solidFill>
                <a:latin typeface="Open Sans Bold"/>
              </a:rPr>
              <a:t>Copyright Violation: </a:t>
            </a:r>
            <a:r>
              <a:rPr lang="en-US" sz="2500" u="none" strike="noStrike">
                <a:solidFill>
                  <a:srgbClr val="000000"/>
                </a:solidFill>
                <a:latin typeface="Open Sans"/>
              </a:rPr>
              <a:t>Avoid using copyrighted content without permission.</a:t>
            </a:r>
          </a:p>
          <a:p>
            <a:pPr marL="539758" lvl="1" indent="-269879" algn="l">
              <a:lnSpc>
                <a:spcPts val="5225"/>
              </a:lnSpc>
              <a:buFont typeface="Arial"/>
              <a:buChar char="•"/>
            </a:pPr>
            <a:r>
              <a:rPr lang="en-US" sz="2500" u="none" strike="noStrike">
                <a:solidFill>
                  <a:srgbClr val="000000"/>
                </a:solidFill>
                <a:latin typeface="Open Sans Bold"/>
              </a:rPr>
              <a:t>Clickbait: </a:t>
            </a:r>
            <a:r>
              <a:rPr lang="en-US" sz="2500" u="none" strike="noStrike">
                <a:solidFill>
                  <a:srgbClr val="000000"/>
                </a:solidFill>
                <a:latin typeface="Open Sans"/>
              </a:rPr>
              <a:t>Refrain from misleading or exaggerated titles and thumbnails.</a:t>
            </a:r>
          </a:p>
          <a:p>
            <a:pPr marL="539758" lvl="1" indent="-269879" algn="l">
              <a:lnSpc>
                <a:spcPts val="5225"/>
              </a:lnSpc>
              <a:buFont typeface="Arial"/>
              <a:buChar char="•"/>
            </a:pPr>
            <a:r>
              <a:rPr lang="en-US" sz="2500" u="none" strike="noStrike">
                <a:solidFill>
                  <a:srgbClr val="000000"/>
                </a:solidFill>
                <a:latin typeface="Open Sans Bold"/>
              </a:rPr>
              <a:t>Guideline Violation: </a:t>
            </a:r>
            <a:r>
              <a:rPr lang="en-US" sz="2500" u="none" strike="noStrike">
                <a:solidFill>
                  <a:srgbClr val="000000"/>
                </a:solidFill>
                <a:latin typeface="Open Sans"/>
              </a:rPr>
              <a:t>Follow YouTube's community guidelines.</a:t>
            </a:r>
          </a:p>
          <a:p>
            <a:pPr marL="539758" lvl="1" indent="-269879" algn="l">
              <a:lnSpc>
                <a:spcPts val="5225"/>
              </a:lnSpc>
              <a:buFont typeface="Arial"/>
              <a:buChar char="•"/>
            </a:pPr>
            <a:r>
              <a:rPr lang="en-US" sz="2500" u="none" strike="noStrike">
                <a:solidFill>
                  <a:srgbClr val="000000"/>
                </a:solidFill>
                <a:latin typeface="Open Sans Bold"/>
              </a:rPr>
              <a:t>Sub4Sub:</a:t>
            </a:r>
            <a:r>
              <a:rPr lang="en-US" sz="2500" u="none" strike="noStrike">
                <a:solidFill>
                  <a:srgbClr val="000000"/>
                </a:solidFill>
                <a:latin typeface="Open Sans"/>
              </a:rPr>
              <a:t> Do not artificially inflate your subscriber count.</a:t>
            </a:r>
          </a:p>
          <a:p>
            <a:pPr marL="539758" lvl="1" indent="-269879" algn="l">
              <a:lnSpc>
                <a:spcPts val="5225"/>
              </a:lnSpc>
              <a:buFont typeface="Arial"/>
              <a:buChar char="•"/>
            </a:pPr>
            <a:r>
              <a:rPr lang="en-US" sz="2500" u="none" strike="noStrike">
                <a:solidFill>
                  <a:srgbClr val="000000"/>
                </a:solidFill>
                <a:latin typeface="Open Sans Bold"/>
              </a:rPr>
              <a:t>Comment Spam: </a:t>
            </a:r>
            <a:r>
              <a:rPr lang="en-US" sz="2500" u="none" strike="noStrike">
                <a:solidFill>
                  <a:srgbClr val="000000"/>
                </a:solidFill>
                <a:latin typeface="Open Sans"/>
              </a:rPr>
              <a:t>Avoid spamming comments.</a:t>
            </a:r>
          </a:p>
          <a:p>
            <a:pPr marL="539758" lvl="1" indent="-269879" algn="l">
              <a:lnSpc>
                <a:spcPts val="5225"/>
              </a:lnSpc>
              <a:buFont typeface="Arial"/>
              <a:buChar char="•"/>
            </a:pPr>
            <a:r>
              <a:rPr lang="en-US" sz="2500" u="none" strike="noStrike">
                <a:solidFill>
                  <a:srgbClr val="000000"/>
                </a:solidFill>
                <a:latin typeface="Open Sans Bold"/>
              </a:rPr>
              <a:t>Deceptive Metadata:</a:t>
            </a:r>
            <a:r>
              <a:rPr lang="en-US" sz="2500" u="none" strike="noStrike">
                <a:solidFill>
                  <a:srgbClr val="000000"/>
                </a:solidFill>
                <a:latin typeface="Open Sans"/>
              </a:rPr>
              <a:t> Use accurate video information.</a:t>
            </a:r>
          </a:p>
          <a:p>
            <a:pPr marL="539758" lvl="1" indent="-269879" algn="l">
              <a:lnSpc>
                <a:spcPts val="5225"/>
              </a:lnSpc>
              <a:buFont typeface="Arial"/>
              <a:buChar char="•"/>
            </a:pPr>
            <a:r>
              <a:rPr lang="en-US" sz="2500" u="none" strike="noStrike">
                <a:solidFill>
                  <a:srgbClr val="000000"/>
                </a:solidFill>
                <a:latin typeface="Open Sans Bold"/>
              </a:rPr>
              <a:t>Lack of Engagement:</a:t>
            </a:r>
            <a:r>
              <a:rPr lang="en-US" sz="2500" u="none" strike="noStrike">
                <a:solidFill>
                  <a:srgbClr val="000000"/>
                </a:solidFill>
                <a:latin typeface="Open Sans"/>
              </a:rPr>
              <a:t> Encourage interaction with your content.</a:t>
            </a:r>
          </a:p>
          <a:p>
            <a:pPr marL="539758" lvl="1" indent="-269879" algn="l">
              <a:lnSpc>
                <a:spcPts val="5225"/>
              </a:lnSpc>
              <a:buFont typeface="Arial"/>
              <a:buChar char="•"/>
            </a:pPr>
            <a:r>
              <a:rPr lang="en-US" sz="2500" u="none" strike="noStrike">
                <a:solidFill>
                  <a:srgbClr val="000000"/>
                </a:solidFill>
                <a:latin typeface="Open Sans Bold"/>
              </a:rPr>
              <a:t>Inconsistent Posting: </a:t>
            </a:r>
            <a:r>
              <a:rPr lang="en-US" sz="2500" u="none" strike="noStrike">
                <a:solidFill>
                  <a:srgbClr val="000000"/>
                </a:solidFill>
                <a:latin typeface="Open Sans"/>
              </a:rPr>
              <a:t>Maintain a regular schedule.</a:t>
            </a:r>
          </a:p>
          <a:p>
            <a:pPr marL="539758" lvl="1" indent="-269879" algn="l">
              <a:lnSpc>
                <a:spcPts val="5225"/>
              </a:lnSpc>
              <a:buFont typeface="Arial"/>
              <a:buChar char="•"/>
            </a:pPr>
            <a:r>
              <a:rPr lang="en-US" sz="2500" u="none" strike="noStrike">
                <a:solidFill>
                  <a:srgbClr val="000000"/>
                </a:solidFill>
                <a:latin typeface="Open Sans Bold"/>
              </a:rPr>
              <a:t>Early Monetization: </a:t>
            </a:r>
            <a:r>
              <a:rPr lang="en-US" sz="2500" u="none" strike="noStrike">
                <a:solidFill>
                  <a:srgbClr val="000000"/>
                </a:solidFill>
                <a:latin typeface="Open Sans"/>
              </a:rPr>
              <a:t>Focus on building an audience first.</a:t>
            </a:r>
          </a:p>
          <a:p>
            <a:pPr marL="539758" lvl="1" indent="-269879" algn="l">
              <a:lnSpc>
                <a:spcPts val="5225"/>
              </a:lnSpc>
              <a:buFont typeface="Arial"/>
              <a:buChar char="•"/>
            </a:pPr>
            <a:r>
              <a:rPr lang="en-US" sz="2500" u="none" strike="noStrike">
                <a:solidFill>
                  <a:srgbClr val="000000"/>
                </a:solidFill>
                <a:latin typeface="Open Sans Bold"/>
              </a:rPr>
              <a:t>Analytics Neglect: </a:t>
            </a:r>
            <a:r>
              <a:rPr lang="en-US" sz="2500" u="none" strike="noStrike">
                <a:solidFill>
                  <a:srgbClr val="000000"/>
                </a:solidFill>
                <a:latin typeface="Open Sans"/>
              </a:rPr>
              <a:t>Regularly analyze video performance.</a:t>
            </a:r>
          </a:p>
        </p:txBody>
      </p:sp>
      <p:sp>
        <p:nvSpPr>
          <p:cNvPr id="6" name="TextBox 6"/>
          <p:cNvSpPr txBox="1"/>
          <p:nvPr/>
        </p:nvSpPr>
        <p:spPr>
          <a:xfrm>
            <a:off x="1028700" y="677989"/>
            <a:ext cx="5338762" cy="758571"/>
          </a:xfrm>
          <a:prstGeom prst="rect">
            <a:avLst/>
          </a:prstGeom>
        </p:spPr>
        <p:txBody>
          <a:bodyPr lIns="0" tIns="0" rIns="0" bIns="0" rtlCol="0" anchor="t">
            <a:spAutoFit/>
          </a:bodyPr>
          <a:lstStyle/>
          <a:p>
            <a:pPr marL="0" lvl="0" indent="0" algn="l">
              <a:lnSpc>
                <a:spcPts val="5832"/>
              </a:lnSpc>
              <a:spcBef>
                <a:spcPct val="0"/>
              </a:spcBef>
            </a:pPr>
            <a:r>
              <a:rPr lang="en-US" sz="5400">
                <a:solidFill>
                  <a:srgbClr val="FFFFFF"/>
                </a:solidFill>
                <a:latin typeface="Open Sans Bold"/>
              </a:rPr>
              <a:t>YouTube Dont’s</a:t>
            </a:r>
          </a:p>
        </p:txBody>
      </p:sp>
      <p:sp>
        <p:nvSpPr>
          <p:cNvPr id="7" name="Freeform 7"/>
          <p:cNvSpPr/>
          <p:nvPr/>
        </p:nvSpPr>
        <p:spPr>
          <a:xfrm>
            <a:off x="13459506" y="2694181"/>
            <a:ext cx="2599814" cy="1823119"/>
          </a:xfrm>
          <a:custGeom>
            <a:avLst/>
            <a:gdLst/>
            <a:ahLst/>
            <a:cxnLst/>
            <a:rect l="l" t="t" r="r" b="b"/>
            <a:pathLst>
              <a:path w="2599814" h="1823119">
                <a:moveTo>
                  <a:pt x="0" y="0"/>
                </a:moveTo>
                <a:lnTo>
                  <a:pt x="2599813" y="0"/>
                </a:lnTo>
                <a:lnTo>
                  <a:pt x="2599813" y="1823119"/>
                </a:lnTo>
                <a:lnTo>
                  <a:pt x="0" y="1823119"/>
                </a:lnTo>
                <a:lnTo>
                  <a:pt x="0" y="0"/>
                </a:lnTo>
                <a:close/>
              </a:path>
            </a:pathLst>
          </a:custGeom>
          <a:blipFill>
            <a:blip r:embed="rId6"/>
            <a:stretch>
              <a:fillRect/>
            </a:stretch>
          </a:blipFill>
        </p:spPr>
        <p:txBody>
          <a:bodyP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hlinkClick r:id="rId3" tooltip="https://www.smartinsights.com"/>
          </p:cNvPr>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4"/>
            <a:stretch>
              <a:fillRect/>
            </a:stretch>
          </a:blipFill>
        </p:spPr>
        <p:txBody>
          <a:bodyPr/>
          <a:lstStyle/>
          <a:p>
            <a:endParaRPr lang="en-US"/>
          </a:p>
        </p:txBody>
      </p:sp>
      <p:sp>
        <p:nvSpPr>
          <p:cNvPr id="3" name="Freeform 3"/>
          <p:cNvSpPr/>
          <p:nvPr/>
        </p:nvSpPr>
        <p:spPr>
          <a:xfrm>
            <a:off x="16346080" y="8377640"/>
            <a:ext cx="1671445" cy="1156885"/>
          </a:xfrm>
          <a:custGeom>
            <a:avLst/>
            <a:gdLst/>
            <a:ahLst/>
            <a:cxnLst/>
            <a:rect l="l" t="t" r="r" b="b"/>
            <a:pathLst>
              <a:path w="1671445" h="1156885">
                <a:moveTo>
                  <a:pt x="0" y="0"/>
                </a:moveTo>
                <a:lnTo>
                  <a:pt x="1671446" y="0"/>
                </a:lnTo>
                <a:lnTo>
                  <a:pt x="1671446" y="1156885"/>
                </a:lnTo>
                <a:lnTo>
                  <a:pt x="0" y="1156885"/>
                </a:lnTo>
                <a:lnTo>
                  <a:pt x="0" y="0"/>
                </a:lnTo>
                <a:close/>
              </a:path>
            </a:pathLst>
          </a:custGeom>
          <a:blipFill>
            <a:blip r:embed="rId5"/>
            <a:stretch>
              <a:fillRect l="-133" r="-133"/>
            </a:stretch>
          </a:blipFill>
        </p:spPr>
        <p:txBody>
          <a:bodyPr/>
          <a:lstStyle/>
          <a:p>
            <a:endParaRPr lang="en-US"/>
          </a:p>
        </p:txBody>
      </p:sp>
      <p:sp>
        <p:nvSpPr>
          <p:cNvPr id="4" name="Freeform 4"/>
          <p:cNvSpPr/>
          <p:nvPr/>
        </p:nvSpPr>
        <p:spPr>
          <a:xfrm>
            <a:off x="2497277" y="2212094"/>
            <a:ext cx="12653367" cy="7122882"/>
          </a:xfrm>
          <a:custGeom>
            <a:avLst/>
            <a:gdLst/>
            <a:ahLst/>
            <a:cxnLst/>
            <a:rect l="l" t="t" r="r" b="b"/>
            <a:pathLst>
              <a:path w="12653367" h="7122882">
                <a:moveTo>
                  <a:pt x="0" y="0"/>
                </a:moveTo>
                <a:lnTo>
                  <a:pt x="12653366" y="0"/>
                </a:lnTo>
                <a:lnTo>
                  <a:pt x="12653366" y="7122883"/>
                </a:lnTo>
                <a:lnTo>
                  <a:pt x="0" y="7122883"/>
                </a:lnTo>
                <a:lnTo>
                  <a:pt x="0" y="0"/>
                </a:lnTo>
                <a:close/>
              </a:path>
            </a:pathLst>
          </a:custGeom>
          <a:blipFill>
            <a:blip r:embed="rId6"/>
            <a:stretch>
              <a:fillRect/>
            </a:stretch>
          </a:blipFill>
        </p:spPr>
        <p:txBody>
          <a:bodyPr/>
          <a:lstStyle/>
          <a:p>
            <a:endParaRPr lang="en-US"/>
          </a:p>
        </p:txBody>
      </p:sp>
      <p:sp>
        <p:nvSpPr>
          <p:cNvPr id="5" name="TextBox 5"/>
          <p:cNvSpPr txBox="1"/>
          <p:nvPr/>
        </p:nvSpPr>
        <p:spPr>
          <a:xfrm>
            <a:off x="1028700" y="677989"/>
            <a:ext cx="15590520" cy="758571"/>
          </a:xfrm>
          <a:prstGeom prst="rect">
            <a:avLst/>
          </a:prstGeom>
        </p:spPr>
        <p:txBody>
          <a:bodyPr lIns="0" tIns="0" rIns="0" bIns="0" rtlCol="0" anchor="t">
            <a:spAutoFit/>
          </a:bodyPr>
          <a:lstStyle/>
          <a:p>
            <a:pPr marL="0" lvl="0" indent="0" algn="l">
              <a:lnSpc>
                <a:spcPts val="5832"/>
              </a:lnSpc>
              <a:spcBef>
                <a:spcPct val="0"/>
              </a:spcBef>
            </a:pPr>
            <a:r>
              <a:rPr lang="en-US" sz="5400">
                <a:solidFill>
                  <a:srgbClr val="FFFFFF"/>
                </a:solidFill>
                <a:latin typeface="Open Sans Bold"/>
              </a:rPr>
              <a:t>Overview of Social Media Use</a:t>
            </a:r>
          </a:p>
        </p:txBody>
      </p:sp>
      <p:sp>
        <p:nvSpPr>
          <p:cNvPr id="6" name="TextBox 6"/>
          <p:cNvSpPr txBox="1"/>
          <p:nvPr/>
        </p:nvSpPr>
        <p:spPr>
          <a:xfrm>
            <a:off x="2497277" y="9458325"/>
            <a:ext cx="12653367" cy="304800"/>
          </a:xfrm>
          <a:prstGeom prst="rect">
            <a:avLst/>
          </a:prstGeom>
        </p:spPr>
        <p:txBody>
          <a:bodyPr lIns="0" tIns="0" rIns="0" bIns="0" rtlCol="0" anchor="t">
            <a:spAutoFit/>
          </a:bodyPr>
          <a:lstStyle/>
          <a:p>
            <a:pPr algn="ctr">
              <a:lnSpc>
                <a:spcPts val="2100"/>
              </a:lnSpc>
            </a:pPr>
            <a:r>
              <a:rPr lang="en-US" sz="1500">
                <a:solidFill>
                  <a:srgbClr val="000000"/>
                </a:solidFill>
                <a:latin typeface="Muller"/>
              </a:rPr>
              <a:t>Image Source: https://www.smartinsights.com/social-media-marketing/social-media-strategy/new-global-social-media-research/</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hlinkClick r:id="rId3" tooltip="https://www.smartinsights.com"/>
          </p:cNvPr>
          <p:cNvSpPr/>
          <p:nvPr/>
        </p:nvSpPr>
        <p:spPr>
          <a:xfrm>
            <a:off x="8120" y="0"/>
            <a:ext cx="18271760" cy="10287000"/>
          </a:xfrm>
          <a:custGeom>
            <a:avLst/>
            <a:gdLst/>
            <a:ahLst/>
            <a:cxnLst/>
            <a:rect l="l" t="t" r="r" b="b"/>
            <a:pathLst>
              <a:path w="18271760" h="10287000">
                <a:moveTo>
                  <a:pt x="0" y="0"/>
                </a:moveTo>
                <a:lnTo>
                  <a:pt x="18271759" y="0"/>
                </a:lnTo>
                <a:lnTo>
                  <a:pt x="18271759" y="10287000"/>
                </a:lnTo>
                <a:lnTo>
                  <a:pt x="0" y="10287000"/>
                </a:lnTo>
                <a:lnTo>
                  <a:pt x="0" y="0"/>
                </a:lnTo>
                <a:close/>
              </a:path>
            </a:pathLst>
          </a:custGeom>
          <a:blipFill>
            <a:blip r:embed="rId4"/>
            <a:stretch>
              <a:fillRect/>
            </a:stretch>
          </a:blipFill>
        </p:spPr>
        <p:txBody>
          <a:bodyPr/>
          <a:lstStyle/>
          <a:p>
            <a:endParaRPr lang="en-US"/>
          </a:p>
        </p:txBody>
      </p:sp>
      <p:sp>
        <p:nvSpPr>
          <p:cNvPr id="3" name="Freeform 3"/>
          <p:cNvSpPr/>
          <p:nvPr/>
        </p:nvSpPr>
        <p:spPr>
          <a:xfrm>
            <a:off x="16346080" y="8377640"/>
            <a:ext cx="1671445" cy="1156885"/>
          </a:xfrm>
          <a:custGeom>
            <a:avLst/>
            <a:gdLst/>
            <a:ahLst/>
            <a:cxnLst/>
            <a:rect l="l" t="t" r="r" b="b"/>
            <a:pathLst>
              <a:path w="1671445" h="1156885">
                <a:moveTo>
                  <a:pt x="0" y="0"/>
                </a:moveTo>
                <a:lnTo>
                  <a:pt x="1671446" y="0"/>
                </a:lnTo>
                <a:lnTo>
                  <a:pt x="1671446" y="1156885"/>
                </a:lnTo>
                <a:lnTo>
                  <a:pt x="0" y="1156885"/>
                </a:lnTo>
                <a:lnTo>
                  <a:pt x="0" y="0"/>
                </a:lnTo>
                <a:close/>
              </a:path>
            </a:pathLst>
          </a:custGeom>
          <a:blipFill>
            <a:blip r:embed="rId5"/>
            <a:stretch>
              <a:fillRect l="-133" r="-133"/>
            </a:stretch>
          </a:blipFill>
        </p:spPr>
        <p:txBody>
          <a:bodyPr/>
          <a:lstStyle/>
          <a:p>
            <a:endParaRPr lang="en-US"/>
          </a:p>
        </p:txBody>
      </p:sp>
      <p:sp>
        <p:nvSpPr>
          <p:cNvPr id="4" name="Freeform 4"/>
          <p:cNvSpPr/>
          <p:nvPr/>
        </p:nvSpPr>
        <p:spPr>
          <a:xfrm>
            <a:off x="802777" y="2462111"/>
            <a:ext cx="2126895" cy="2121578"/>
          </a:xfrm>
          <a:custGeom>
            <a:avLst/>
            <a:gdLst/>
            <a:ahLst/>
            <a:cxnLst/>
            <a:rect l="l" t="t" r="r" b="b"/>
            <a:pathLst>
              <a:path w="2126895" h="2121578">
                <a:moveTo>
                  <a:pt x="0" y="0"/>
                </a:moveTo>
                <a:lnTo>
                  <a:pt x="2126895" y="0"/>
                </a:lnTo>
                <a:lnTo>
                  <a:pt x="2126895" y="2121578"/>
                </a:lnTo>
                <a:lnTo>
                  <a:pt x="0" y="212157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5" name="Group 5"/>
          <p:cNvGrpSpPr/>
          <p:nvPr/>
        </p:nvGrpSpPr>
        <p:grpSpPr>
          <a:xfrm>
            <a:off x="9665902" y="4864622"/>
            <a:ext cx="8005208" cy="4393678"/>
            <a:chOff x="0" y="0"/>
            <a:chExt cx="10673611" cy="5858237"/>
          </a:xfrm>
        </p:grpSpPr>
        <p:sp>
          <p:nvSpPr>
            <p:cNvPr id="6" name="Freeform 6"/>
            <p:cNvSpPr/>
            <p:nvPr/>
          </p:nvSpPr>
          <p:spPr>
            <a:xfrm>
              <a:off x="0" y="0"/>
              <a:ext cx="8906905" cy="1282584"/>
            </a:xfrm>
            <a:custGeom>
              <a:avLst/>
              <a:gdLst/>
              <a:ahLst/>
              <a:cxnLst/>
              <a:rect l="l" t="t" r="r" b="b"/>
              <a:pathLst>
                <a:path w="8906905" h="1282584">
                  <a:moveTo>
                    <a:pt x="0" y="0"/>
                  </a:moveTo>
                  <a:lnTo>
                    <a:pt x="8906905" y="0"/>
                  </a:lnTo>
                  <a:lnTo>
                    <a:pt x="8906905" y="1282584"/>
                  </a:lnTo>
                  <a:lnTo>
                    <a:pt x="0" y="1282584"/>
                  </a:lnTo>
                  <a:lnTo>
                    <a:pt x="0" y="0"/>
                  </a:lnTo>
                  <a:close/>
                </a:path>
              </a:pathLst>
            </a:custGeom>
            <a:blipFill>
              <a:blip r:embed="rId8"/>
              <a:stretch>
                <a:fillRect b="-8457"/>
              </a:stretch>
            </a:blipFill>
          </p:spPr>
          <p:txBody>
            <a:bodyPr/>
            <a:lstStyle/>
            <a:p>
              <a:endParaRPr lang="en-US"/>
            </a:p>
          </p:txBody>
        </p:sp>
        <p:sp>
          <p:nvSpPr>
            <p:cNvPr id="7" name="Freeform 7"/>
            <p:cNvSpPr/>
            <p:nvPr/>
          </p:nvSpPr>
          <p:spPr>
            <a:xfrm>
              <a:off x="192177" y="1523884"/>
              <a:ext cx="1051087" cy="1170573"/>
            </a:xfrm>
            <a:custGeom>
              <a:avLst/>
              <a:gdLst/>
              <a:ahLst/>
              <a:cxnLst/>
              <a:rect l="l" t="t" r="r" b="b"/>
              <a:pathLst>
                <a:path w="1051087" h="1170573">
                  <a:moveTo>
                    <a:pt x="0" y="0"/>
                  </a:moveTo>
                  <a:lnTo>
                    <a:pt x="1051087" y="0"/>
                  </a:lnTo>
                  <a:lnTo>
                    <a:pt x="1051087" y="1170573"/>
                  </a:lnTo>
                  <a:lnTo>
                    <a:pt x="0" y="1170573"/>
                  </a:lnTo>
                  <a:lnTo>
                    <a:pt x="0" y="0"/>
                  </a:lnTo>
                  <a:close/>
                </a:path>
              </a:pathLst>
            </a:custGeom>
            <a:blipFill>
              <a:blip r:embed="rId9"/>
              <a:stretch>
                <a:fillRect r="-1437494"/>
              </a:stretch>
            </a:blipFill>
          </p:spPr>
          <p:txBody>
            <a:bodyPr/>
            <a:lstStyle/>
            <a:p>
              <a:endParaRPr lang="en-US"/>
            </a:p>
          </p:txBody>
        </p:sp>
        <p:sp>
          <p:nvSpPr>
            <p:cNvPr id="8" name="Freeform 8"/>
            <p:cNvSpPr/>
            <p:nvPr/>
          </p:nvSpPr>
          <p:spPr>
            <a:xfrm>
              <a:off x="1243264" y="1523884"/>
              <a:ext cx="9430346" cy="1170573"/>
            </a:xfrm>
            <a:custGeom>
              <a:avLst/>
              <a:gdLst/>
              <a:ahLst/>
              <a:cxnLst/>
              <a:rect l="l" t="t" r="r" b="b"/>
              <a:pathLst>
                <a:path w="9430346" h="1170573">
                  <a:moveTo>
                    <a:pt x="0" y="0"/>
                  </a:moveTo>
                  <a:lnTo>
                    <a:pt x="9430347" y="0"/>
                  </a:lnTo>
                  <a:lnTo>
                    <a:pt x="9430347" y="1170573"/>
                  </a:lnTo>
                  <a:lnTo>
                    <a:pt x="0" y="1170573"/>
                  </a:lnTo>
                  <a:lnTo>
                    <a:pt x="0" y="0"/>
                  </a:lnTo>
                  <a:close/>
                </a:path>
              </a:pathLst>
            </a:custGeom>
            <a:blipFill>
              <a:blip r:embed="rId9"/>
              <a:stretch>
                <a:fillRect l="-71366"/>
              </a:stretch>
            </a:blipFill>
          </p:spPr>
          <p:txBody>
            <a:bodyPr/>
            <a:lstStyle/>
            <a:p>
              <a:endParaRPr lang="en-US"/>
            </a:p>
          </p:txBody>
        </p:sp>
        <p:sp>
          <p:nvSpPr>
            <p:cNvPr id="9" name="Freeform 9"/>
            <p:cNvSpPr/>
            <p:nvPr/>
          </p:nvSpPr>
          <p:spPr>
            <a:xfrm>
              <a:off x="192177" y="2996628"/>
              <a:ext cx="6454147" cy="920929"/>
            </a:xfrm>
            <a:custGeom>
              <a:avLst/>
              <a:gdLst/>
              <a:ahLst/>
              <a:cxnLst/>
              <a:rect l="l" t="t" r="r" b="b"/>
              <a:pathLst>
                <a:path w="6454147" h="920929">
                  <a:moveTo>
                    <a:pt x="0" y="0"/>
                  </a:moveTo>
                  <a:lnTo>
                    <a:pt x="6454147" y="0"/>
                  </a:lnTo>
                  <a:lnTo>
                    <a:pt x="6454147" y="920929"/>
                  </a:lnTo>
                  <a:lnTo>
                    <a:pt x="0" y="920929"/>
                  </a:lnTo>
                  <a:lnTo>
                    <a:pt x="0" y="0"/>
                  </a:lnTo>
                  <a:close/>
                </a:path>
              </a:pathLst>
            </a:custGeom>
            <a:blipFill>
              <a:blip r:embed="rId10"/>
              <a:stretch>
                <a:fillRect r="-23843" b="-231714"/>
              </a:stretch>
            </a:blipFill>
          </p:spPr>
          <p:txBody>
            <a:bodyPr/>
            <a:lstStyle/>
            <a:p>
              <a:endParaRPr lang="en-US"/>
            </a:p>
          </p:txBody>
        </p:sp>
        <p:sp>
          <p:nvSpPr>
            <p:cNvPr id="10" name="Freeform 10"/>
            <p:cNvSpPr/>
            <p:nvPr/>
          </p:nvSpPr>
          <p:spPr>
            <a:xfrm>
              <a:off x="1631027" y="4412971"/>
              <a:ext cx="2412482" cy="1445266"/>
            </a:xfrm>
            <a:custGeom>
              <a:avLst/>
              <a:gdLst/>
              <a:ahLst/>
              <a:cxnLst/>
              <a:rect l="l" t="t" r="r" b="b"/>
              <a:pathLst>
                <a:path w="2412482" h="1445266">
                  <a:moveTo>
                    <a:pt x="0" y="0"/>
                  </a:moveTo>
                  <a:lnTo>
                    <a:pt x="2412482" y="0"/>
                  </a:lnTo>
                  <a:lnTo>
                    <a:pt x="2412482" y="1445266"/>
                  </a:lnTo>
                  <a:lnTo>
                    <a:pt x="0" y="1445266"/>
                  </a:lnTo>
                  <a:lnTo>
                    <a:pt x="0" y="0"/>
                  </a:lnTo>
                  <a:close/>
                </a:path>
              </a:pathLst>
            </a:custGeom>
            <a:blipFill>
              <a:blip r:embed="rId11"/>
              <a:stretch>
                <a:fillRect/>
              </a:stretch>
            </a:blipFill>
          </p:spPr>
          <p:txBody>
            <a:bodyPr/>
            <a:lstStyle/>
            <a:p>
              <a:endParaRPr lang="en-US"/>
            </a:p>
          </p:txBody>
        </p:sp>
        <p:sp>
          <p:nvSpPr>
            <p:cNvPr id="11" name="Freeform 11"/>
            <p:cNvSpPr/>
            <p:nvPr/>
          </p:nvSpPr>
          <p:spPr>
            <a:xfrm>
              <a:off x="356325" y="4423620"/>
              <a:ext cx="886939" cy="886939"/>
            </a:xfrm>
            <a:custGeom>
              <a:avLst/>
              <a:gdLst/>
              <a:ahLst/>
              <a:cxnLst/>
              <a:rect l="l" t="t" r="r" b="b"/>
              <a:pathLst>
                <a:path w="886939" h="886939">
                  <a:moveTo>
                    <a:pt x="0" y="0"/>
                  </a:moveTo>
                  <a:lnTo>
                    <a:pt x="886939" y="0"/>
                  </a:lnTo>
                  <a:lnTo>
                    <a:pt x="886939" y="886940"/>
                  </a:lnTo>
                  <a:lnTo>
                    <a:pt x="0" y="886940"/>
                  </a:lnTo>
                  <a:lnTo>
                    <a:pt x="0" y="0"/>
                  </a:lnTo>
                  <a:close/>
                </a:path>
              </a:pathLst>
            </a:custGeom>
            <a:blipFill>
              <a:blip r:embed="rId12"/>
              <a:stretch>
                <a:fillRect/>
              </a:stretch>
            </a:blipFill>
          </p:spPr>
          <p:txBody>
            <a:bodyPr/>
            <a:lstStyle/>
            <a:p>
              <a:endParaRPr lang="en-US"/>
            </a:p>
          </p:txBody>
        </p:sp>
        <p:sp>
          <p:nvSpPr>
            <p:cNvPr id="12" name="Freeform 12"/>
            <p:cNvSpPr/>
            <p:nvPr/>
          </p:nvSpPr>
          <p:spPr>
            <a:xfrm>
              <a:off x="6487307" y="2820161"/>
              <a:ext cx="3911344" cy="1273863"/>
            </a:xfrm>
            <a:custGeom>
              <a:avLst/>
              <a:gdLst/>
              <a:ahLst/>
              <a:cxnLst/>
              <a:rect l="l" t="t" r="r" b="b"/>
              <a:pathLst>
                <a:path w="3911344" h="1273863">
                  <a:moveTo>
                    <a:pt x="0" y="0"/>
                  </a:moveTo>
                  <a:lnTo>
                    <a:pt x="3911344" y="0"/>
                  </a:lnTo>
                  <a:lnTo>
                    <a:pt x="3911344" y="1273863"/>
                  </a:lnTo>
                  <a:lnTo>
                    <a:pt x="0" y="1273863"/>
                  </a:lnTo>
                  <a:lnTo>
                    <a:pt x="0" y="0"/>
                  </a:lnTo>
                  <a:close/>
                </a:path>
              </a:pathLst>
            </a:custGeom>
            <a:blipFill>
              <a:blip r:embed="rId10"/>
              <a:stretch>
                <a:fillRect l="-104355" t="-123511" b="-16298"/>
              </a:stretch>
            </a:blipFill>
          </p:spPr>
          <p:txBody>
            <a:bodyPr/>
            <a:lstStyle/>
            <a:p>
              <a:endParaRPr lang="en-US"/>
            </a:p>
          </p:txBody>
        </p:sp>
      </p:grpSp>
      <p:sp>
        <p:nvSpPr>
          <p:cNvPr id="13" name="Freeform 13"/>
          <p:cNvSpPr/>
          <p:nvPr/>
        </p:nvSpPr>
        <p:spPr>
          <a:xfrm>
            <a:off x="218981" y="6221079"/>
            <a:ext cx="7722880" cy="3735169"/>
          </a:xfrm>
          <a:custGeom>
            <a:avLst/>
            <a:gdLst/>
            <a:ahLst/>
            <a:cxnLst/>
            <a:rect l="l" t="t" r="r" b="b"/>
            <a:pathLst>
              <a:path w="7722880" h="3735169">
                <a:moveTo>
                  <a:pt x="0" y="0"/>
                </a:moveTo>
                <a:lnTo>
                  <a:pt x="7722880" y="0"/>
                </a:lnTo>
                <a:lnTo>
                  <a:pt x="7722880" y="3735170"/>
                </a:lnTo>
                <a:lnTo>
                  <a:pt x="0" y="3735170"/>
                </a:lnTo>
                <a:lnTo>
                  <a:pt x="0" y="0"/>
                </a:lnTo>
                <a:close/>
              </a:path>
            </a:pathLst>
          </a:custGeom>
          <a:blipFill>
            <a:blip r:embed="rId13"/>
            <a:stretch>
              <a:fillRect l="-10746" t="-19080" r="-7688" b="-14990"/>
            </a:stretch>
          </a:blipFill>
        </p:spPr>
        <p:txBody>
          <a:bodyPr/>
          <a:lstStyle/>
          <a:p>
            <a:endParaRPr lang="en-US"/>
          </a:p>
        </p:txBody>
      </p:sp>
      <p:sp>
        <p:nvSpPr>
          <p:cNvPr id="14" name="TextBox 14"/>
          <p:cNvSpPr txBox="1"/>
          <p:nvPr/>
        </p:nvSpPr>
        <p:spPr>
          <a:xfrm>
            <a:off x="1028700" y="677989"/>
            <a:ext cx="15590520" cy="758571"/>
          </a:xfrm>
          <a:prstGeom prst="rect">
            <a:avLst/>
          </a:prstGeom>
        </p:spPr>
        <p:txBody>
          <a:bodyPr lIns="0" tIns="0" rIns="0" bIns="0" rtlCol="0" anchor="t">
            <a:spAutoFit/>
          </a:bodyPr>
          <a:lstStyle/>
          <a:p>
            <a:pPr marL="0" lvl="0" indent="0" algn="l">
              <a:lnSpc>
                <a:spcPts val="5832"/>
              </a:lnSpc>
              <a:spcBef>
                <a:spcPct val="0"/>
              </a:spcBef>
            </a:pPr>
            <a:r>
              <a:rPr lang="en-US" sz="5400">
                <a:solidFill>
                  <a:srgbClr val="FFFFFF"/>
                </a:solidFill>
                <a:latin typeface="Open Sans Bold"/>
              </a:rPr>
              <a:t>Importance of #Hashtag</a:t>
            </a:r>
          </a:p>
        </p:txBody>
      </p:sp>
      <p:sp>
        <p:nvSpPr>
          <p:cNvPr id="15" name="TextBox 15"/>
          <p:cNvSpPr txBox="1"/>
          <p:nvPr/>
        </p:nvSpPr>
        <p:spPr>
          <a:xfrm>
            <a:off x="3618189" y="2433120"/>
            <a:ext cx="13563614" cy="1725929"/>
          </a:xfrm>
          <a:prstGeom prst="rect">
            <a:avLst/>
          </a:prstGeom>
        </p:spPr>
        <p:txBody>
          <a:bodyPr lIns="0" tIns="0" rIns="0" bIns="0" rtlCol="0" anchor="t">
            <a:spAutoFit/>
          </a:bodyPr>
          <a:lstStyle/>
          <a:p>
            <a:pPr marL="0" lvl="0" indent="0" algn="l">
              <a:lnSpc>
                <a:spcPts val="4680"/>
              </a:lnSpc>
              <a:spcBef>
                <a:spcPct val="0"/>
              </a:spcBef>
            </a:pPr>
            <a:r>
              <a:rPr lang="en-US" sz="2600" u="none" strike="noStrike">
                <a:solidFill>
                  <a:srgbClr val="000000"/>
                </a:solidFill>
                <a:latin typeface="Open Sans"/>
              </a:rPr>
              <a:t>Hashtags are important on social media because they help categorize and organize content, making it discoverable by a wider audience. They enhance content visibility, increase engagement, and facilitate trends and discussions.</a:t>
            </a:r>
          </a:p>
        </p:txBody>
      </p:sp>
      <p:sp>
        <p:nvSpPr>
          <p:cNvPr id="16" name="TextBox 16"/>
          <p:cNvSpPr txBox="1"/>
          <p:nvPr/>
        </p:nvSpPr>
        <p:spPr>
          <a:xfrm>
            <a:off x="3618189" y="4870608"/>
            <a:ext cx="5786903" cy="2316479"/>
          </a:xfrm>
          <a:prstGeom prst="rect">
            <a:avLst/>
          </a:prstGeom>
        </p:spPr>
        <p:txBody>
          <a:bodyPr lIns="0" tIns="0" rIns="0" bIns="0" rtlCol="0" anchor="t">
            <a:spAutoFit/>
          </a:bodyPr>
          <a:lstStyle/>
          <a:p>
            <a:pPr marL="0" lvl="0" indent="0" algn="l">
              <a:lnSpc>
                <a:spcPts val="4680"/>
              </a:lnSpc>
              <a:spcBef>
                <a:spcPct val="0"/>
              </a:spcBef>
            </a:pPr>
            <a:r>
              <a:rPr lang="en-US" sz="2600" u="none" strike="noStrike">
                <a:solidFill>
                  <a:srgbClr val="000000"/>
                </a:solidFill>
                <a:latin typeface="Open Sans Bold"/>
              </a:rPr>
              <a:t>#myashrae</a:t>
            </a:r>
            <a:r>
              <a:rPr lang="en-US" sz="2600" u="none" strike="noStrike">
                <a:solidFill>
                  <a:srgbClr val="000000"/>
                </a:solidFill>
                <a:latin typeface="Open Sans"/>
              </a:rPr>
              <a:t> is an example of a hashtag. The right image shows how to search using hashtags on social media platforms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5313</Words>
  <Application>Microsoft Office PowerPoint</Application>
  <PresentationFormat>Custom</PresentationFormat>
  <Paragraphs>761</Paragraphs>
  <Slides>78</Slides>
  <Notes>75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78</vt:i4>
      </vt:variant>
    </vt:vector>
  </HeadingPairs>
  <TitlesOfParts>
    <vt:vector size="88" baseType="lpstr">
      <vt:lpstr>Calibri (MS) Italics</vt:lpstr>
      <vt:lpstr>Muller</vt:lpstr>
      <vt:lpstr>Calibri (MS)</vt:lpstr>
      <vt:lpstr>Open Sans</vt:lpstr>
      <vt:lpstr>Arial</vt:lpstr>
      <vt:lpstr>Calibri</vt:lpstr>
      <vt:lpstr>Glacial Indifference</vt:lpstr>
      <vt:lpstr>Open Sans Bold</vt:lpstr>
      <vt:lpstr>Calibri (MS)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ASHRAE Social Media Guidance Document_Review</dc:title>
  <dc:creator>Ratcliff, Joslyn</dc:creator>
  <cp:lastModifiedBy>Ratcliff, Joslyn</cp:lastModifiedBy>
  <cp:revision>2</cp:revision>
  <dcterms:created xsi:type="dcterms:W3CDTF">2006-08-16T00:00:00Z</dcterms:created>
  <dcterms:modified xsi:type="dcterms:W3CDTF">2024-06-20T12:11:28Z</dcterms:modified>
  <dc:identifier>DAF3QbneCus</dc:identifier>
</cp:coreProperties>
</file>