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3"/>
  </p:notesMasterIdLst>
  <p:sldIdLst>
    <p:sldId id="256" r:id="rId2"/>
    <p:sldId id="257" r:id="rId3"/>
    <p:sldId id="263" r:id="rId4"/>
    <p:sldId id="264" r:id="rId5"/>
    <p:sldId id="258" r:id="rId6"/>
    <p:sldId id="259" r:id="rId7"/>
    <p:sldId id="265" r:id="rId8"/>
    <p:sldId id="260" r:id="rId9"/>
    <p:sldId id="266" r:id="rId10"/>
    <p:sldId id="267" r:id="rId11"/>
    <p:sldId id="268" r:id="rId12"/>
    <p:sldId id="261" r:id="rId13"/>
    <p:sldId id="262" r:id="rId14"/>
    <p:sldId id="291" r:id="rId15"/>
    <p:sldId id="269" r:id="rId16"/>
    <p:sldId id="292" r:id="rId17"/>
    <p:sldId id="293" r:id="rId18"/>
    <p:sldId id="294" r:id="rId19"/>
    <p:sldId id="295" r:id="rId20"/>
    <p:sldId id="296" r:id="rId21"/>
    <p:sldId id="274" r:id="rId22"/>
    <p:sldId id="275" r:id="rId23"/>
    <p:sldId id="276" r:id="rId24"/>
    <p:sldId id="299" r:id="rId25"/>
    <p:sldId id="300" r:id="rId26"/>
    <p:sldId id="301" r:id="rId27"/>
    <p:sldId id="302" r:id="rId28"/>
    <p:sldId id="278" r:id="rId29"/>
    <p:sldId id="277" r:id="rId30"/>
    <p:sldId id="282" r:id="rId31"/>
    <p:sldId id="283" r:id="rId32"/>
    <p:sldId id="279" r:id="rId33"/>
    <p:sldId id="297" r:id="rId34"/>
    <p:sldId id="284" r:id="rId35"/>
    <p:sldId id="303" r:id="rId36"/>
    <p:sldId id="304" r:id="rId37"/>
    <p:sldId id="305" r:id="rId38"/>
    <p:sldId id="286" r:id="rId39"/>
    <p:sldId id="298" r:id="rId40"/>
    <p:sldId id="306" r:id="rId41"/>
    <p:sldId id="290" r:id="rId42"/>
  </p:sldIdLst>
  <p:sldSz cx="12192000" cy="6858000"/>
  <p:notesSz cx="6858000" cy="9144000"/>
  <p:embeddedFontLst>
    <p:embeddedFont>
      <p:font typeface="Calibri" panose="020F05020202040302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ndy Callaway" initials="CC" lastIdx="6" clrIdx="0">
    <p:extLst>
      <p:ext uri="{19B8F6BF-5375-455C-9EA6-DF929625EA0E}">
        <p15:presenceInfo xmlns:p15="http://schemas.microsoft.com/office/powerpoint/2012/main" userId="S-1-5-21-2175539718-2462278540-3292237908-16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07549"/>
    <a:srgbClr val="0078C2"/>
    <a:srgbClr val="014E97"/>
    <a:srgbClr val="0090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011" autoAdjust="0"/>
  </p:normalViewPr>
  <p:slideViewPr>
    <p:cSldViewPr>
      <p:cViewPr>
        <p:scale>
          <a:sx n="100" d="100"/>
          <a:sy n="100" d="100"/>
        </p:scale>
        <p:origin x="156" y="318"/>
      </p:cViewPr>
      <p:guideLst>
        <p:guide orient="horz" pos="2160"/>
        <p:guide pos="3840"/>
      </p:guideLst>
    </p:cSldViewPr>
  </p:slideViewPr>
  <p:notesTextViewPr>
    <p:cViewPr>
      <p:scale>
        <a:sx n="3" d="2"/>
        <a:sy n="3" d="2"/>
      </p:scale>
      <p:origin x="0" y="-501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547E8C-3643-415B-A023-CFB088DF9713}" type="datetimeFigureOut">
              <a:rPr lang="en-US" smtClean="0"/>
              <a:t>3/28/2016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4708C3-9CE0-4082-A50F-16286B3CE76F}" type="slidenum">
              <a:rPr lang="en-US" smtClean="0"/>
              <a:t>‹#›</a:t>
            </a:fld>
            <a:endParaRPr lang="en-US"/>
          </a:p>
        </p:txBody>
      </p:sp>
    </p:spTree>
    <p:extLst>
      <p:ext uri="{BB962C8B-B14F-4D97-AF65-F5344CB8AC3E}">
        <p14:creationId xmlns:p14="http://schemas.microsoft.com/office/powerpoint/2010/main" val="4054068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4708C3-9CE0-4082-A50F-16286B3CE76F}" type="slidenum">
              <a:rPr lang="en-US" smtClean="0"/>
              <a:t>1</a:t>
            </a:fld>
            <a:endParaRPr lang="en-US"/>
          </a:p>
        </p:txBody>
      </p:sp>
    </p:spTree>
    <p:extLst>
      <p:ext uri="{BB962C8B-B14F-4D97-AF65-F5344CB8AC3E}">
        <p14:creationId xmlns:p14="http://schemas.microsoft.com/office/powerpoint/2010/main" val="1884953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Program features meet</a:t>
            </a:r>
            <a:r>
              <a:rPr lang="en-US" baseline="0" dirty="0" smtClean="0"/>
              <a:t> most of the needs from the 2013 member survey</a:t>
            </a:r>
          </a:p>
          <a:p>
            <a:r>
              <a:rPr lang="en-US" baseline="0" dirty="0" smtClean="0"/>
              <a:t>Program is scalable – can be implemented throughout the organization, from top to bottom</a:t>
            </a:r>
          </a:p>
          <a:p>
            <a:r>
              <a:rPr lang="en-US" baseline="0" dirty="0" smtClean="0"/>
              <a:t>Cost is reasonable - </a:t>
            </a:r>
            <a:r>
              <a:rPr lang="en-US" b="1" dirty="0" smtClean="0"/>
              <a:t>$3,000/year total, no per-user fees,</a:t>
            </a:r>
            <a:r>
              <a:rPr lang="en-US" b="1" baseline="0" dirty="0" smtClean="0"/>
              <a:t> </a:t>
            </a:r>
            <a:r>
              <a:rPr lang="en-US" dirty="0" smtClean="0"/>
              <a:t>enterprise plan. 1TB storage, guaranteed uptime SLA, personal account manager</a:t>
            </a:r>
          </a:p>
          <a:p>
            <a:endParaRPr lang="en-US" dirty="0"/>
          </a:p>
        </p:txBody>
      </p:sp>
      <p:sp>
        <p:nvSpPr>
          <p:cNvPr id="4" name="Slide Number Placeholder 3"/>
          <p:cNvSpPr>
            <a:spLocks noGrp="1"/>
          </p:cNvSpPr>
          <p:nvPr>
            <p:ph type="sldNum" sz="quarter" idx="10"/>
          </p:nvPr>
        </p:nvSpPr>
        <p:spPr/>
        <p:txBody>
          <a:bodyPr/>
          <a:lstStyle/>
          <a:p>
            <a:fld id="{464708C3-9CE0-4082-A50F-16286B3CE76F}" type="slidenum">
              <a:rPr lang="en-US" smtClean="0"/>
              <a:t>10</a:t>
            </a:fld>
            <a:endParaRPr lang="en-US"/>
          </a:p>
        </p:txBody>
      </p:sp>
    </p:spTree>
    <p:extLst>
      <p:ext uri="{BB962C8B-B14F-4D97-AF65-F5344CB8AC3E}">
        <p14:creationId xmlns:p14="http://schemas.microsoft.com/office/powerpoint/2010/main" val="1564557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Project information can be archived to retain knowledge. Archives can be easily accessed should th</a:t>
            </a:r>
            <a:r>
              <a:rPr lang="en-US" baseline="0" dirty="0" smtClean="0"/>
              <a:t>e need arise.</a:t>
            </a:r>
          </a:p>
          <a:p>
            <a:r>
              <a:rPr lang="en-US" baseline="0" dirty="0" smtClean="0"/>
              <a:t>Terms and conditions do not pose ownership or data mining risk to posted content.</a:t>
            </a:r>
            <a:endParaRPr lang="en-US" dirty="0"/>
          </a:p>
        </p:txBody>
      </p:sp>
      <p:sp>
        <p:nvSpPr>
          <p:cNvPr id="4" name="Slide Number Placeholder 3"/>
          <p:cNvSpPr>
            <a:spLocks noGrp="1"/>
          </p:cNvSpPr>
          <p:nvPr>
            <p:ph type="sldNum" sz="quarter" idx="10"/>
          </p:nvPr>
        </p:nvSpPr>
        <p:spPr/>
        <p:txBody>
          <a:bodyPr/>
          <a:lstStyle/>
          <a:p>
            <a:fld id="{464708C3-9CE0-4082-A50F-16286B3CE76F}" type="slidenum">
              <a:rPr lang="en-US" smtClean="0"/>
              <a:t>11</a:t>
            </a:fld>
            <a:endParaRPr lang="en-US"/>
          </a:p>
        </p:txBody>
      </p:sp>
    </p:spTree>
    <p:extLst>
      <p:ext uri="{BB962C8B-B14F-4D97-AF65-F5344CB8AC3E}">
        <p14:creationId xmlns:p14="http://schemas.microsoft.com/office/powerpoint/2010/main" val="3947214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4708C3-9CE0-4082-A50F-16286B3CE76F}" type="slidenum">
              <a:rPr lang="en-US" smtClean="0"/>
              <a:t>12</a:t>
            </a:fld>
            <a:endParaRPr lang="en-US"/>
          </a:p>
        </p:txBody>
      </p:sp>
    </p:spTree>
    <p:extLst>
      <p:ext uri="{BB962C8B-B14F-4D97-AF65-F5344CB8AC3E}">
        <p14:creationId xmlns:p14="http://schemas.microsoft.com/office/powerpoint/2010/main" val="3724075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4708C3-9CE0-4082-A50F-16286B3CE76F}" type="slidenum">
              <a:rPr lang="en-US" smtClean="0"/>
              <a:t>13</a:t>
            </a:fld>
            <a:endParaRPr lang="en-US"/>
          </a:p>
        </p:txBody>
      </p:sp>
    </p:spTree>
    <p:extLst>
      <p:ext uri="{BB962C8B-B14F-4D97-AF65-F5344CB8AC3E}">
        <p14:creationId xmlns:p14="http://schemas.microsoft.com/office/powerpoint/2010/main" val="743331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summary</a:t>
            </a:r>
            <a:r>
              <a:rPr lang="en-US" baseline="0" dirty="0" smtClean="0"/>
              <a:t> screen of all activity for the Basecamps where you are a member. I</a:t>
            </a:r>
            <a:r>
              <a:rPr lang="en-US" dirty="0" smtClean="0"/>
              <a:t>nitial log-in takes you to this screen.</a:t>
            </a:r>
          </a:p>
          <a:p>
            <a:endParaRPr lang="en-US" dirty="0" smtClean="0"/>
          </a:p>
          <a:p>
            <a:r>
              <a:rPr lang="en-US" dirty="0" smtClean="0"/>
              <a:t>You can get back to this screen by clicking the “Latest Activity” link.</a:t>
            </a:r>
            <a:endParaRPr lang="en-US" dirty="0"/>
          </a:p>
        </p:txBody>
      </p:sp>
      <p:sp>
        <p:nvSpPr>
          <p:cNvPr id="4" name="Slide Number Placeholder 3"/>
          <p:cNvSpPr>
            <a:spLocks noGrp="1"/>
          </p:cNvSpPr>
          <p:nvPr>
            <p:ph type="sldNum" sz="quarter" idx="10"/>
          </p:nvPr>
        </p:nvSpPr>
        <p:spPr/>
        <p:txBody>
          <a:bodyPr/>
          <a:lstStyle/>
          <a:p>
            <a:fld id="{464708C3-9CE0-4082-A50F-16286B3CE76F}" type="slidenum">
              <a:rPr lang="en-US" smtClean="0"/>
              <a:t>14</a:t>
            </a:fld>
            <a:endParaRPr lang="en-US"/>
          </a:p>
        </p:txBody>
      </p:sp>
    </p:spTree>
    <p:extLst>
      <p:ext uri="{BB962C8B-B14F-4D97-AF65-F5344CB8AC3E}">
        <p14:creationId xmlns:p14="http://schemas.microsoft.com/office/powerpoint/2010/main" val="2817694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Basecamps (formerly Projects) – central area for all projects of</a:t>
            </a:r>
            <a:r>
              <a:rPr lang="en-US" baseline="0" dirty="0" smtClean="0"/>
              <a:t> which you are a member. You must be invited to a project. Staff member does initial project creation. For committees with staff support, the staff member invites committee members to the project and maintains the project member area. Committees that do not have regular staff support (TCs, SPCs), ECC staff creates project and invites committee chair who is then responsible for inviting remaining committee members and maintaining the project member area.</a:t>
            </a:r>
          </a:p>
          <a:p>
            <a:endParaRPr lang="en-US" baseline="0" dirty="0" smtClean="0"/>
          </a:p>
          <a:p>
            <a:r>
              <a:rPr lang="en-US" baseline="0" dirty="0" smtClean="0"/>
              <a:t>Project naming convention: All names start with ASHRAE</a:t>
            </a:r>
          </a:p>
          <a:p>
            <a:r>
              <a:rPr lang="en-US" baseline="0" dirty="0" smtClean="0"/>
              <a:t>	Standing committees – ASHRAE “standing committee name”</a:t>
            </a:r>
          </a:p>
          <a:p>
            <a:r>
              <a:rPr lang="en-US" baseline="0" dirty="0" smtClean="0"/>
              <a:t>	Chapter – ASHRAE Chapter – “chapter name”</a:t>
            </a:r>
          </a:p>
          <a:p>
            <a:r>
              <a:rPr lang="en-US" baseline="0" dirty="0" smtClean="0"/>
              <a:t>	Region – ASHRAE Region “region #”</a:t>
            </a:r>
          </a:p>
          <a:p>
            <a:r>
              <a:rPr lang="en-US" baseline="0" dirty="0" smtClean="0"/>
              <a:t>	TC – ASHRAE TC “</a:t>
            </a:r>
            <a:r>
              <a:rPr lang="en-US" baseline="0" dirty="0" err="1" smtClean="0"/>
              <a:t>tc</a:t>
            </a:r>
            <a:r>
              <a:rPr lang="en-US" baseline="0" dirty="0" smtClean="0"/>
              <a:t> #”</a:t>
            </a:r>
          </a:p>
          <a:p>
            <a:r>
              <a:rPr lang="en-US" baseline="0" dirty="0" smtClean="0"/>
              <a:t>	Standards/Guidelines – ASHRAE SPC “</a:t>
            </a:r>
            <a:r>
              <a:rPr lang="en-US" baseline="0" dirty="0" err="1" smtClean="0"/>
              <a:t>spc</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464708C3-9CE0-4082-A50F-16286B3CE76F}" type="slidenum">
              <a:rPr lang="en-US" smtClean="0"/>
              <a:t>15</a:t>
            </a:fld>
            <a:endParaRPr lang="en-US"/>
          </a:p>
        </p:txBody>
      </p:sp>
    </p:spTree>
    <p:extLst>
      <p:ext uri="{BB962C8B-B14F-4D97-AF65-F5344CB8AC3E}">
        <p14:creationId xmlns:p14="http://schemas.microsoft.com/office/powerpoint/2010/main" val="4101711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Pings are a new feature in Basecamp3.</a:t>
            </a:r>
            <a:r>
              <a:rPr lang="en-US" baseline="0" dirty="0" smtClean="0"/>
              <a:t> They are personal back channels. </a:t>
            </a:r>
            <a:r>
              <a:rPr lang="en-US" sz="1200" b="0" i="0" kern="1200" dirty="0" smtClean="0">
                <a:solidFill>
                  <a:schemeClr val="tx1"/>
                </a:solidFill>
                <a:effectLst/>
                <a:latin typeface="+mn-lt"/>
                <a:ea typeface="+mn-ea"/>
                <a:cs typeface="+mn-cs"/>
              </a:rPr>
              <a:t>Pings are like instant messages or direct messages. Want to get someone’s take on something before sharing it with everyone else? Just ping them!</a:t>
            </a:r>
            <a:endParaRPr lang="en-US" dirty="0"/>
          </a:p>
        </p:txBody>
      </p:sp>
      <p:sp>
        <p:nvSpPr>
          <p:cNvPr id="4" name="Slide Number Placeholder 3"/>
          <p:cNvSpPr>
            <a:spLocks noGrp="1"/>
          </p:cNvSpPr>
          <p:nvPr>
            <p:ph type="sldNum" sz="quarter" idx="10"/>
          </p:nvPr>
        </p:nvSpPr>
        <p:spPr/>
        <p:txBody>
          <a:bodyPr/>
          <a:lstStyle/>
          <a:p>
            <a:fld id="{464708C3-9CE0-4082-A50F-16286B3CE76F}" type="slidenum">
              <a:rPr lang="en-US" smtClean="0"/>
              <a:t>16</a:t>
            </a:fld>
            <a:endParaRPr lang="en-US"/>
          </a:p>
        </p:txBody>
      </p:sp>
    </p:spTree>
    <p:extLst>
      <p:ext uri="{BB962C8B-B14F-4D97-AF65-F5344CB8AC3E}">
        <p14:creationId xmlns:p14="http://schemas.microsoft.com/office/powerpoint/2010/main" val="4277339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smtClean="0">
                <a:solidFill>
                  <a:schemeClr val="tx1"/>
                </a:solidFill>
                <a:effectLst/>
                <a:latin typeface="+mn-lt"/>
                <a:ea typeface="+mn-ea"/>
                <a:cs typeface="+mn-cs"/>
              </a:rPr>
              <a:t> The catch-all Basecamp inbox</a:t>
            </a:r>
          </a:p>
          <a:p>
            <a:pPr fontAlgn="base"/>
            <a:r>
              <a:rPr lang="en-US" sz="1200" b="0" i="0" kern="1200" dirty="0" smtClean="0">
                <a:solidFill>
                  <a:schemeClr val="tx1"/>
                </a:solidFill>
                <a:effectLst/>
                <a:latin typeface="+mn-lt"/>
                <a:ea typeface="+mn-ea"/>
                <a:cs typeface="+mn-cs"/>
              </a:rPr>
              <a:t>The Hey! menu is a single inbox for nearly every kind of Basecamp notification. @mentions, new messages, to-do assignments and completions all show up nice, neat, organized, and threaded in the Hey! menu.</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64708C3-9CE0-4082-A50F-16286B3CE76F}" type="slidenum">
              <a:rPr lang="en-US" smtClean="0"/>
              <a:t>17</a:t>
            </a:fld>
            <a:endParaRPr lang="en-US"/>
          </a:p>
        </p:txBody>
      </p:sp>
    </p:spTree>
    <p:extLst>
      <p:ext uri="{BB962C8B-B14F-4D97-AF65-F5344CB8AC3E}">
        <p14:creationId xmlns:p14="http://schemas.microsoft.com/office/powerpoint/2010/main" val="3457814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When you need to hash stuff out quickly without a lot of fuss, gather around the Campfire - a group chat at the center of every Basecamp. Perfect for casual conversations, quick Q&amp;As, link sharing, and fast riffs.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64708C3-9CE0-4082-A50F-16286B3CE76F}" type="slidenum">
              <a:rPr lang="en-US" smtClean="0"/>
              <a:t>18</a:t>
            </a:fld>
            <a:endParaRPr lang="en-US"/>
          </a:p>
        </p:txBody>
      </p:sp>
    </p:spTree>
    <p:extLst>
      <p:ext uri="{BB962C8B-B14F-4D97-AF65-F5344CB8AC3E}">
        <p14:creationId xmlns:p14="http://schemas.microsoft.com/office/powerpoint/2010/main" val="1834015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You</a:t>
            </a:r>
            <a:r>
              <a:rPr lang="en-US" sz="1200" b="0" i="0" kern="1200" baseline="0" dirty="0" smtClean="0">
                <a:solidFill>
                  <a:schemeClr val="tx1"/>
                </a:solidFill>
                <a:effectLst/>
                <a:latin typeface="+mn-lt"/>
                <a:ea typeface="+mn-ea"/>
                <a:cs typeface="+mn-cs"/>
              </a:rPr>
              <a:t> can</a:t>
            </a:r>
            <a:r>
              <a:rPr lang="en-US" sz="1200" b="0" i="0" kern="1200" dirty="0" smtClean="0">
                <a:solidFill>
                  <a:schemeClr val="tx1"/>
                </a:solidFill>
                <a:effectLst/>
                <a:latin typeface="+mn-lt"/>
                <a:ea typeface="+mn-ea"/>
                <a:cs typeface="+mn-cs"/>
              </a:rPr>
              <a:t> stay on top of everything</a:t>
            </a:r>
            <a:r>
              <a:rPr lang="en-US" sz="1200" b="0" i="0" kern="1200" baseline="0" dirty="0" smtClean="0">
                <a:solidFill>
                  <a:schemeClr val="tx1"/>
                </a:solidFill>
                <a:effectLst/>
                <a:latin typeface="+mn-lt"/>
                <a:ea typeface="+mn-ea"/>
                <a:cs typeface="+mn-cs"/>
              </a:rPr>
              <a:t> with reports, a new feature in</a:t>
            </a:r>
            <a:r>
              <a:rPr lang="en-US" sz="1200" b="0" i="0" kern="1200" dirty="0" smtClean="0">
                <a:solidFill>
                  <a:schemeClr val="tx1"/>
                </a:solidFill>
                <a:effectLst/>
                <a:latin typeface="+mn-lt"/>
                <a:ea typeface="+mn-ea"/>
                <a:cs typeface="+mn-cs"/>
              </a:rPr>
              <a:t> Basecamp 3. Reports cut across everything and let you know what’s late, what’s coming up, what someone’s been up to, if you’re adding to the pile of work or chipping away at it, what’s on someone’s plate, etc.</a:t>
            </a:r>
          </a:p>
          <a:p>
            <a:pPr fontAlgn="base"/>
            <a:endParaRPr lang="en-US" sz="1200" b="0" i="0" kern="1200" dirty="0" smtClean="0">
              <a:solidFill>
                <a:schemeClr val="tx1"/>
              </a:solidFill>
              <a:effectLst/>
              <a:latin typeface="+mn-lt"/>
              <a:ea typeface="+mn-ea"/>
              <a:cs typeface="+mn-cs"/>
            </a:endParaRPr>
          </a:p>
          <a:p>
            <a:pPr fontAlgn="base"/>
            <a:r>
              <a:rPr lang="en-US" dirty="0" smtClean="0"/>
              <a:t>The </a:t>
            </a:r>
            <a:r>
              <a:rPr lang="en-US" b="1" dirty="0" smtClean="0"/>
              <a:t>overdue</a:t>
            </a:r>
            <a:r>
              <a:rPr lang="en-US" dirty="0" smtClean="0"/>
              <a:t> report shows you anything that’s late, who’s responsible, the original due date, and just how overdue it is. You can click/tap on anything to jump right into it and find out why it’s late, ask a question about it, or update it.</a:t>
            </a:r>
          </a:p>
          <a:p>
            <a:pPr fontAlgn="base"/>
            <a:endParaRPr lang="en-US" sz="1200" b="0" i="0" kern="1200" dirty="0" smtClean="0">
              <a:solidFill>
                <a:schemeClr val="tx1"/>
              </a:solidFill>
              <a:effectLst/>
              <a:latin typeface="+mn-lt"/>
              <a:ea typeface="+mn-ea"/>
              <a:cs typeface="+mn-cs"/>
            </a:endParaRPr>
          </a:p>
          <a:p>
            <a:pPr fontAlgn="base"/>
            <a:r>
              <a:rPr lang="en-US" b="1" dirty="0" smtClean="0"/>
              <a:t>What’s Coming Up or Due Soon</a:t>
            </a:r>
            <a:r>
              <a:rPr lang="en-US" dirty="0" smtClean="0"/>
              <a:t>: Anything that’s dated in the future shows up here. To-dos, events, milestones, deadlines, whatever. If it’s got a date, and it’s coming up, you’ll see it here.</a:t>
            </a:r>
          </a:p>
          <a:p>
            <a:pPr fontAlgn="base"/>
            <a:endParaRPr lang="en-US" sz="1200" b="0" i="0" kern="1200" dirty="0" smtClean="0">
              <a:solidFill>
                <a:schemeClr val="tx1"/>
              </a:solidFill>
              <a:effectLst/>
              <a:latin typeface="+mn-lt"/>
              <a:ea typeface="+mn-ea"/>
              <a:cs typeface="+mn-cs"/>
            </a:endParaRPr>
          </a:p>
          <a:p>
            <a:r>
              <a:rPr lang="en-US" b="1" dirty="0" smtClean="0"/>
              <a:t>What’s new to-do and what’s to-done?</a:t>
            </a:r>
          </a:p>
          <a:p>
            <a:r>
              <a:rPr lang="en-US" dirty="0" smtClean="0"/>
              <a:t>Think of this one like a win-loss column. New work added on a given day shows up on the left, completed work on the right. Now you’ll know if you’re adding more to the pile or chipping away at it.</a:t>
            </a:r>
          </a:p>
          <a:p>
            <a:endParaRPr lang="en-US" dirty="0" smtClean="0"/>
          </a:p>
          <a:p>
            <a:r>
              <a:rPr lang="en-US" b="1" dirty="0" smtClean="0"/>
              <a:t>What’s on someone’s plate?</a:t>
            </a:r>
          </a:p>
          <a:p>
            <a:r>
              <a:rPr lang="en-US" dirty="0" smtClean="0"/>
              <a:t>This report shows you everything that’s been assigned to someone on a single page.</a:t>
            </a:r>
          </a:p>
          <a:p>
            <a:endParaRPr lang="en-US" dirty="0" smtClean="0"/>
          </a:p>
          <a:p>
            <a:r>
              <a:rPr lang="en-US" b="1" dirty="0" smtClean="0"/>
              <a:t>What has someone been up to?</a:t>
            </a:r>
          </a:p>
          <a:p>
            <a:r>
              <a:rPr lang="en-US" dirty="0" smtClean="0"/>
              <a:t>Curious what Joan has been working on? How about Bryan? Want to see the work they’ve added, stuff they’ve done, comments they’ve posted, conversations they’ve kicked off, files they’ve shared, and questions they’ve answered? Just run a report on someone and you’ll see their full history across all their projects in Basecamp. If they’ve done it, it’s documented here.</a:t>
            </a:r>
          </a:p>
          <a:p>
            <a:endParaRPr lang="en-US" dirty="0" smtClean="0"/>
          </a:p>
          <a:p>
            <a:pPr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64708C3-9CE0-4082-A50F-16286B3CE76F}" type="slidenum">
              <a:rPr lang="en-US" smtClean="0"/>
              <a:t>19</a:t>
            </a:fld>
            <a:endParaRPr lang="en-US"/>
          </a:p>
        </p:txBody>
      </p:sp>
    </p:spTree>
    <p:extLst>
      <p:ext uri="{BB962C8B-B14F-4D97-AF65-F5344CB8AC3E}">
        <p14:creationId xmlns:p14="http://schemas.microsoft.com/office/powerpoint/2010/main" val="4081150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Collaboration method was determined and</a:t>
            </a:r>
            <a:r>
              <a:rPr lang="en-US" baseline="0" dirty="0" smtClean="0"/>
              <a:t> controlled by each ASHRAE group: committee, council, region, chapter, TC.</a:t>
            </a:r>
          </a:p>
          <a:p>
            <a:r>
              <a:rPr lang="en-US" baseline="0" dirty="0" smtClean="0"/>
              <a:t>If you belong to more than one group you would need to understand the preferred method for each group.</a:t>
            </a:r>
            <a:endParaRPr lang="en-US" dirty="0"/>
          </a:p>
        </p:txBody>
      </p:sp>
      <p:sp>
        <p:nvSpPr>
          <p:cNvPr id="4" name="Slide Number Placeholder 3"/>
          <p:cNvSpPr>
            <a:spLocks noGrp="1"/>
          </p:cNvSpPr>
          <p:nvPr>
            <p:ph type="sldNum" sz="quarter" idx="10"/>
          </p:nvPr>
        </p:nvSpPr>
        <p:spPr/>
        <p:txBody>
          <a:bodyPr/>
          <a:lstStyle/>
          <a:p>
            <a:fld id="{464708C3-9CE0-4082-A50F-16286B3CE76F}" type="slidenum">
              <a:rPr lang="en-US" smtClean="0"/>
              <a:t>2</a:t>
            </a:fld>
            <a:endParaRPr lang="en-US"/>
          </a:p>
        </p:txBody>
      </p:sp>
    </p:spTree>
    <p:extLst>
      <p:ext uri="{BB962C8B-B14F-4D97-AF65-F5344CB8AC3E}">
        <p14:creationId xmlns:p14="http://schemas.microsoft.com/office/powerpoint/2010/main" val="41303052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smtClean="0"/>
              <a:t>All new search in Basecamp3. Now you can “show me all Jonas’s comments in the Mobile project” or “Show me every image uploaded by Ann”. Sometimes you know who but not what. Other times you know the what, but not the who. And other times you know what it looks like but you can’t describe it in words. Basecamp will find it.</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64708C3-9CE0-4082-A50F-16286B3CE76F}" type="slidenum">
              <a:rPr lang="en-US" smtClean="0"/>
              <a:t>20</a:t>
            </a:fld>
            <a:endParaRPr lang="en-US"/>
          </a:p>
        </p:txBody>
      </p:sp>
    </p:spTree>
    <p:extLst>
      <p:ext uri="{BB962C8B-B14F-4D97-AF65-F5344CB8AC3E}">
        <p14:creationId xmlns:p14="http://schemas.microsoft.com/office/powerpoint/2010/main" val="653211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place to update your personal information and Basecamp settings.</a:t>
            </a:r>
          </a:p>
          <a:p>
            <a:endParaRPr lang="en-US" dirty="0" smtClean="0"/>
          </a:p>
          <a:p>
            <a:r>
              <a:rPr lang="en-US" dirty="0" smtClean="0"/>
              <a:t>Provides</a:t>
            </a:r>
            <a:r>
              <a:rPr lang="en-US" baseline="0" dirty="0" smtClean="0"/>
              <a:t> links to notification settings, your assignments (displays quantity), items you have assigned to others, drafts you have saved, what you have been up to (activity) and your personal information.</a:t>
            </a:r>
            <a:endParaRPr lang="en-US" dirty="0"/>
          </a:p>
        </p:txBody>
      </p:sp>
      <p:sp>
        <p:nvSpPr>
          <p:cNvPr id="4" name="Slide Number Placeholder 3"/>
          <p:cNvSpPr>
            <a:spLocks noGrp="1"/>
          </p:cNvSpPr>
          <p:nvPr>
            <p:ph type="sldNum" sz="quarter" idx="10"/>
          </p:nvPr>
        </p:nvSpPr>
        <p:spPr/>
        <p:txBody>
          <a:bodyPr/>
          <a:lstStyle/>
          <a:p>
            <a:fld id="{464708C3-9CE0-4082-A50F-16286B3CE76F}" type="slidenum">
              <a:rPr lang="en-US" smtClean="0"/>
              <a:t>21</a:t>
            </a:fld>
            <a:endParaRPr lang="en-US"/>
          </a:p>
        </p:txBody>
      </p:sp>
    </p:spTree>
    <p:extLst>
      <p:ext uri="{BB962C8B-B14F-4D97-AF65-F5344CB8AC3E}">
        <p14:creationId xmlns:p14="http://schemas.microsoft.com/office/powerpoint/2010/main" val="4244818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Always on or on your schedule.</a:t>
            </a:r>
            <a:endParaRPr lang="en-US" dirty="0"/>
          </a:p>
        </p:txBody>
      </p:sp>
      <p:sp>
        <p:nvSpPr>
          <p:cNvPr id="4" name="Slide Number Placeholder 3"/>
          <p:cNvSpPr>
            <a:spLocks noGrp="1"/>
          </p:cNvSpPr>
          <p:nvPr>
            <p:ph type="sldNum" sz="quarter" idx="10"/>
          </p:nvPr>
        </p:nvSpPr>
        <p:spPr/>
        <p:txBody>
          <a:bodyPr/>
          <a:lstStyle/>
          <a:p>
            <a:fld id="{464708C3-9CE0-4082-A50F-16286B3CE76F}" type="slidenum">
              <a:rPr lang="en-US" smtClean="0"/>
              <a:t>22</a:t>
            </a:fld>
            <a:endParaRPr lang="en-US"/>
          </a:p>
        </p:txBody>
      </p:sp>
    </p:spTree>
    <p:extLst>
      <p:ext uri="{BB962C8B-B14F-4D97-AF65-F5344CB8AC3E}">
        <p14:creationId xmlns:p14="http://schemas.microsoft.com/office/powerpoint/2010/main" val="3666195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Not sure what to work on next? Check out your "My assignments" page to see everything that's been assigned to you.</a:t>
            </a:r>
            <a:endParaRPr lang="en-US" dirty="0"/>
          </a:p>
        </p:txBody>
      </p:sp>
      <p:sp>
        <p:nvSpPr>
          <p:cNvPr id="4" name="Slide Number Placeholder 3"/>
          <p:cNvSpPr>
            <a:spLocks noGrp="1"/>
          </p:cNvSpPr>
          <p:nvPr>
            <p:ph type="sldNum" sz="quarter" idx="10"/>
          </p:nvPr>
        </p:nvSpPr>
        <p:spPr/>
        <p:txBody>
          <a:bodyPr/>
          <a:lstStyle/>
          <a:p>
            <a:fld id="{464708C3-9CE0-4082-A50F-16286B3CE76F}" type="slidenum">
              <a:rPr lang="en-US" smtClean="0"/>
              <a:t>23</a:t>
            </a:fld>
            <a:endParaRPr lang="en-US"/>
          </a:p>
        </p:txBody>
      </p:sp>
    </p:spTree>
    <p:extLst>
      <p:ext uri="{BB962C8B-B14F-4D97-AF65-F5344CB8AC3E}">
        <p14:creationId xmlns:p14="http://schemas.microsoft.com/office/powerpoint/2010/main" val="1051793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Check to see if tasks you've assigned have been completed.</a:t>
            </a:r>
            <a:endParaRPr lang="en-US" dirty="0"/>
          </a:p>
        </p:txBody>
      </p:sp>
      <p:sp>
        <p:nvSpPr>
          <p:cNvPr id="4" name="Slide Number Placeholder 3"/>
          <p:cNvSpPr>
            <a:spLocks noGrp="1"/>
          </p:cNvSpPr>
          <p:nvPr>
            <p:ph type="sldNum" sz="quarter" idx="10"/>
          </p:nvPr>
        </p:nvSpPr>
        <p:spPr/>
        <p:txBody>
          <a:bodyPr/>
          <a:lstStyle/>
          <a:p>
            <a:fld id="{464708C3-9CE0-4082-A50F-16286B3CE76F}" type="slidenum">
              <a:rPr lang="en-US" smtClean="0"/>
              <a:t>24</a:t>
            </a:fld>
            <a:endParaRPr lang="en-US"/>
          </a:p>
        </p:txBody>
      </p:sp>
    </p:spTree>
    <p:extLst>
      <p:ext uri="{BB962C8B-B14F-4D97-AF65-F5344CB8AC3E}">
        <p14:creationId xmlns:p14="http://schemas.microsoft.com/office/powerpoint/2010/main" val="22214522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If you worked on a doc or message but did not yet publish it to a Basecamp, go to your "Saved Drafts" section to find all your drafts across all your Basecamps in that account.</a:t>
            </a:r>
            <a:endParaRPr lang="en-US" dirty="0"/>
          </a:p>
        </p:txBody>
      </p:sp>
      <p:sp>
        <p:nvSpPr>
          <p:cNvPr id="4" name="Slide Number Placeholder 3"/>
          <p:cNvSpPr>
            <a:spLocks noGrp="1"/>
          </p:cNvSpPr>
          <p:nvPr>
            <p:ph type="sldNum" sz="quarter" idx="10"/>
          </p:nvPr>
        </p:nvSpPr>
        <p:spPr/>
        <p:txBody>
          <a:bodyPr/>
          <a:lstStyle/>
          <a:p>
            <a:fld id="{464708C3-9CE0-4082-A50F-16286B3CE76F}" type="slidenum">
              <a:rPr lang="en-US" smtClean="0"/>
              <a:t>25</a:t>
            </a:fld>
            <a:endParaRPr lang="en-US"/>
          </a:p>
        </p:txBody>
      </p:sp>
    </p:spTree>
    <p:extLst>
      <p:ext uri="{BB962C8B-B14F-4D97-AF65-F5344CB8AC3E}">
        <p14:creationId xmlns:p14="http://schemas.microsoft.com/office/powerpoint/2010/main" val="13798529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Want to see exactly how productive you were today or this week? Go to your "What have I been up to?" page to check it out. That's also what others will see if they're curious about what you've been working on (only for the Basecamps you're both in).</a:t>
            </a:r>
            <a:endParaRPr lang="en-US" dirty="0"/>
          </a:p>
        </p:txBody>
      </p:sp>
      <p:sp>
        <p:nvSpPr>
          <p:cNvPr id="4" name="Slide Number Placeholder 3"/>
          <p:cNvSpPr>
            <a:spLocks noGrp="1"/>
          </p:cNvSpPr>
          <p:nvPr>
            <p:ph type="sldNum" sz="quarter" idx="10"/>
          </p:nvPr>
        </p:nvSpPr>
        <p:spPr/>
        <p:txBody>
          <a:bodyPr/>
          <a:lstStyle/>
          <a:p>
            <a:fld id="{464708C3-9CE0-4082-A50F-16286B3CE76F}" type="slidenum">
              <a:rPr lang="en-US" smtClean="0"/>
              <a:t>26</a:t>
            </a:fld>
            <a:endParaRPr lang="en-US"/>
          </a:p>
        </p:txBody>
      </p:sp>
    </p:spTree>
    <p:extLst>
      <p:ext uri="{BB962C8B-B14F-4D97-AF65-F5344CB8AC3E}">
        <p14:creationId xmlns:p14="http://schemas.microsoft.com/office/powerpoint/2010/main" val="17673021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Here, you can change your profile photo, update your name and title and change your time zone.</a:t>
            </a:r>
            <a:endParaRPr lang="en-US" dirty="0"/>
          </a:p>
        </p:txBody>
      </p:sp>
      <p:sp>
        <p:nvSpPr>
          <p:cNvPr id="4" name="Slide Number Placeholder 3"/>
          <p:cNvSpPr>
            <a:spLocks noGrp="1"/>
          </p:cNvSpPr>
          <p:nvPr>
            <p:ph type="sldNum" sz="quarter" idx="10"/>
          </p:nvPr>
        </p:nvSpPr>
        <p:spPr/>
        <p:txBody>
          <a:bodyPr/>
          <a:lstStyle/>
          <a:p>
            <a:fld id="{464708C3-9CE0-4082-A50F-16286B3CE76F}" type="slidenum">
              <a:rPr lang="en-US" smtClean="0"/>
              <a:t>27</a:t>
            </a:fld>
            <a:endParaRPr lang="en-US"/>
          </a:p>
        </p:txBody>
      </p:sp>
    </p:spTree>
    <p:extLst>
      <p:ext uri="{BB962C8B-B14F-4D97-AF65-F5344CB8AC3E}">
        <p14:creationId xmlns:p14="http://schemas.microsoft.com/office/powerpoint/2010/main" val="37827261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Selecting a specific project takes yo</a:t>
            </a:r>
            <a:r>
              <a:rPr lang="en-US" baseline="0" dirty="0" smtClean="0"/>
              <a:t>u to that project’s main pa</a:t>
            </a:r>
            <a:r>
              <a:rPr lang="en-US" dirty="0" smtClean="0"/>
              <a:t>ge and core tools</a:t>
            </a:r>
            <a:r>
              <a:rPr lang="en-US" baseline="0" dirty="0" smtClean="0"/>
              <a:t>. At the bottom of the page is the project timeline with all of the project activity in chronological order.</a:t>
            </a:r>
          </a:p>
          <a:p>
            <a:endParaRPr lang="en-US" baseline="0" dirty="0" smtClean="0"/>
          </a:p>
          <a:p>
            <a:pPr fontAlgn="base"/>
            <a:r>
              <a:rPr lang="en-US" dirty="0" smtClean="0"/>
              <a:t>Each Basecamp project is a unique blend of six tools that every group needs to do any kind of work together. All in one place.</a:t>
            </a:r>
          </a:p>
          <a:p>
            <a:pPr fontAlgn="base"/>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Campfire</a:t>
            </a:r>
          </a:p>
          <a:p>
            <a:pPr fontAlgn="base"/>
            <a:r>
              <a:rPr lang="en-US" sz="1200" b="0" i="0" kern="1200" dirty="0" smtClean="0">
                <a:solidFill>
                  <a:schemeClr val="tx1"/>
                </a:solidFill>
                <a:effectLst/>
                <a:latin typeface="+mn-lt"/>
                <a:ea typeface="+mn-ea"/>
                <a:cs typeface="+mn-cs"/>
              </a:rPr>
              <a:t>Message Board</a:t>
            </a:r>
          </a:p>
          <a:p>
            <a:pPr fontAlgn="base"/>
            <a:r>
              <a:rPr lang="en-US" sz="1200" b="0" i="0" kern="1200" dirty="0" smtClean="0">
                <a:solidFill>
                  <a:schemeClr val="tx1"/>
                </a:solidFill>
                <a:effectLst/>
                <a:latin typeface="+mn-lt"/>
                <a:ea typeface="+mn-ea"/>
                <a:cs typeface="+mn-cs"/>
              </a:rPr>
              <a:t>To-dos</a:t>
            </a:r>
          </a:p>
          <a:p>
            <a:pPr fontAlgn="base"/>
            <a:r>
              <a:rPr lang="en-US" sz="1200" b="0" i="0" kern="1200" dirty="0" smtClean="0">
                <a:solidFill>
                  <a:schemeClr val="tx1"/>
                </a:solidFill>
                <a:effectLst/>
                <a:latin typeface="+mn-lt"/>
                <a:ea typeface="+mn-ea"/>
                <a:cs typeface="+mn-cs"/>
              </a:rPr>
              <a:t>Schedule</a:t>
            </a:r>
          </a:p>
          <a:p>
            <a:pPr fontAlgn="base"/>
            <a:r>
              <a:rPr lang="en-US" sz="1200" b="0" i="0" kern="1200" dirty="0" smtClean="0">
                <a:solidFill>
                  <a:schemeClr val="tx1"/>
                </a:solidFill>
                <a:effectLst/>
                <a:latin typeface="+mn-lt"/>
                <a:ea typeface="+mn-ea"/>
                <a:cs typeface="+mn-cs"/>
              </a:rPr>
              <a:t>Automatic</a:t>
            </a:r>
            <a:r>
              <a:rPr lang="en-US" sz="1200" b="0" i="0" kern="1200" baseline="0" dirty="0" smtClean="0">
                <a:solidFill>
                  <a:schemeClr val="tx1"/>
                </a:solidFill>
                <a:effectLst/>
                <a:latin typeface="+mn-lt"/>
                <a:ea typeface="+mn-ea"/>
                <a:cs typeface="+mn-cs"/>
              </a:rPr>
              <a:t> Check-in</a:t>
            </a:r>
          </a:p>
          <a:p>
            <a:pPr fontAlgn="base"/>
            <a:r>
              <a:rPr lang="en-US" sz="1200" b="0" i="0" kern="1200" baseline="0" dirty="0" smtClean="0">
                <a:solidFill>
                  <a:schemeClr val="tx1"/>
                </a:solidFill>
                <a:effectLst/>
                <a:latin typeface="+mn-lt"/>
                <a:ea typeface="+mn-ea"/>
                <a:cs typeface="+mn-cs"/>
              </a:rPr>
              <a:t>Documents and Files</a:t>
            </a:r>
          </a:p>
          <a:p>
            <a:pPr fontAlgn="base"/>
            <a:endParaRPr lang="en-US" sz="1200" b="0" i="0" kern="1200" baseline="0" dirty="0" smtClean="0">
              <a:solidFill>
                <a:schemeClr val="tx1"/>
              </a:solidFill>
              <a:effectLst/>
              <a:latin typeface="+mn-lt"/>
              <a:ea typeface="+mn-ea"/>
              <a:cs typeface="+mn-cs"/>
            </a:endParaRPr>
          </a:p>
          <a:p>
            <a:pPr fontAlgn="base"/>
            <a:r>
              <a:rPr lang="en-US" sz="1200" b="0" i="0" kern="1200" baseline="0" dirty="0" smtClean="0">
                <a:solidFill>
                  <a:schemeClr val="tx1"/>
                </a:solidFill>
                <a:effectLst/>
                <a:latin typeface="+mn-lt"/>
                <a:ea typeface="+mn-ea"/>
                <a:cs typeface="+mn-cs"/>
              </a:rPr>
              <a:t>Each tool can be turned off if your group isn’t using it. Later if you decide you need it, turn it back on.</a:t>
            </a:r>
          </a:p>
          <a:p>
            <a:pPr fontAlgn="base"/>
            <a:endParaRPr lang="en-US" sz="1200" b="0" i="0" kern="1200" baseline="0" dirty="0" smtClean="0">
              <a:solidFill>
                <a:schemeClr val="tx1"/>
              </a:solidFill>
              <a:effectLst/>
              <a:latin typeface="+mn-lt"/>
              <a:ea typeface="+mn-ea"/>
              <a:cs typeface="+mn-cs"/>
            </a:endParaRPr>
          </a:p>
          <a:p>
            <a:pPr fontAlgn="base"/>
            <a:r>
              <a:rPr lang="en-US" sz="1200" b="0" i="0" kern="1200" baseline="0" dirty="0" smtClean="0">
                <a:solidFill>
                  <a:schemeClr val="tx1"/>
                </a:solidFill>
                <a:effectLst/>
                <a:latin typeface="+mn-lt"/>
                <a:ea typeface="+mn-ea"/>
                <a:cs typeface="+mn-cs"/>
              </a:rPr>
              <a:t>The tool order can be rearranged. Put the ones you use the most next to each other.</a:t>
            </a:r>
            <a:endParaRPr lang="en-US" sz="1200" b="0" i="0" kern="1200" dirty="0" smtClean="0">
              <a:solidFill>
                <a:schemeClr val="tx1"/>
              </a:solidFill>
              <a:effectLst/>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fld id="{464708C3-9CE0-4082-A50F-16286B3CE76F}" type="slidenum">
              <a:rPr lang="en-US" smtClean="0"/>
              <a:t>28</a:t>
            </a:fld>
            <a:endParaRPr lang="en-US"/>
          </a:p>
        </p:txBody>
      </p:sp>
    </p:spTree>
    <p:extLst>
      <p:ext uri="{BB962C8B-B14F-4D97-AF65-F5344CB8AC3E}">
        <p14:creationId xmlns:p14="http://schemas.microsoft.com/office/powerpoint/2010/main" val="630085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Used to add project members and clients to the project. Staff members</a:t>
            </a:r>
            <a:r>
              <a:rPr lang="en-US" baseline="0" dirty="0" smtClean="0"/>
              <a:t> and committee chair can add and remove project members.</a:t>
            </a:r>
          </a:p>
          <a:p>
            <a:endParaRPr lang="en-US" baseline="0" dirty="0" smtClean="0"/>
          </a:p>
          <a:p>
            <a:r>
              <a:rPr lang="en-US" baseline="0" dirty="0" smtClean="0"/>
              <a:t>ASHRAE – people who have previously been invited to a Basecamp3 project.</a:t>
            </a:r>
          </a:p>
          <a:p>
            <a:endParaRPr lang="en-US" baseline="0" dirty="0" smtClean="0"/>
          </a:p>
          <a:p>
            <a:r>
              <a:rPr lang="en-US" baseline="0" dirty="0" smtClean="0"/>
              <a:t>Other People – Use this for committee members that haven’t previously been invited to an ASHRAE Basecamp3 project. Note that everyone invited to a project this way has full access to the project and is considered part of the project team. If you want to limit someone’s access use the Client area of the project to invite them.</a:t>
            </a:r>
            <a:endParaRPr lang="en-US" dirty="0"/>
          </a:p>
        </p:txBody>
      </p:sp>
      <p:sp>
        <p:nvSpPr>
          <p:cNvPr id="4" name="Slide Number Placeholder 3"/>
          <p:cNvSpPr>
            <a:spLocks noGrp="1"/>
          </p:cNvSpPr>
          <p:nvPr>
            <p:ph type="sldNum" sz="quarter" idx="10"/>
          </p:nvPr>
        </p:nvSpPr>
        <p:spPr/>
        <p:txBody>
          <a:bodyPr/>
          <a:lstStyle/>
          <a:p>
            <a:fld id="{464708C3-9CE0-4082-A50F-16286B3CE76F}" type="slidenum">
              <a:rPr lang="en-US" smtClean="0"/>
              <a:t>29</a:t>
            </a:fld>
            <a:endParaRPr lang="en-US"/>
          </a:p>
        </p:txBody>
      </p:sp>
    </p:spTree>
    <p:extLst>
      <p:ext uri="{BB962C8B-B14F-4D97-AF65-F5344CB8AC3E}">
        <p14:creationId xmlns:p14="http://schemas.microsoft.com/office/powerpoint/2010/main" val="4048089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Email</a:t>
            </a:r>
            <a:r>
              <a:rPr lang="en-US" baseline="0" dirty="0" smtClean="0"/>
              <a:t> become the default collaboration tool due to its wide use and ease of access.</a:t>
            </a:r>
          </a:p>
          <a:p>
            <a:r>
              <a:rPr lang="en-US" baseline="0" dirty="0" smtClean="0"/>
              <a:t>While this made communication easier it meant emailing multiple versions of documents with each person utilizing their own local filing system to manage the versions.</a:t>
            </a:r>
          </a:p>
          <a:p>
            <a:r>
              <a:rPr lang="en-US" baseline="0" dirty="0" smtClean="0"/>
              <a:t>At some point the versions would need to be combined  by one of the group members.</a:t>
            </a:r>
          </a:p>
          <a:p>
            <a:r>
              <a:rPr lang="en-US" baseline="0" dirty="0" smtClean="0"/>
              <a:t>If that person moved, changed jobs or just dropped the ball the remaining group members would be left with the task of trying to piece together the email string and document trail.</a:t>
            </a:r>
            <a:endParaRPr lang="en-US" dirty="0"/>
          </a:p>
        </p:txBody>
      </p:sp>
      <p:sp>
        <p:nvSpPr>
          <p:cNvPr id="4" name="Slide Number Placeholder 3"/>
          <p:cNvSpPr>
            <a:spLocks noGrp="1"/>
          </p:cNvSpPr>
          <p:nvPr>
            <p:ph type="sldNum" sz="quarter" idx="10"/>
          </p:nvPr>
        </p:nvSpPr>
        <p:spPr/>
        <p:txBody>
          <a:bodyPr/>
          <a:lstStyle/>
          <a:p>
            <a:fld id="{464708C3-9CE0-4082-A50F-16286B3CE76F}" type="slidenum">
              <a:rPr lang="en-US" smtClean="0"/>
              <a:t>3</a:t>
            </a:fld>
            <a:endParaRPr lang="en-US"/>
          </a:p>
        </p:txBody>
      </p:sp>
    </p:spTree>
    <p:extLst>
      <p:ext uri="{BB962C8B-B14F-4D97-AF65-F5344CB8AC3E}">
        <p14:creationId xmlns:p14="http://schemas.microsoft.com/office/powerpoint/2010/main" val="2948293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need to make a big announcement, post an update, make a pitch, or keep a discussion focused and on-topic, post it to the Message Board. Discussions are threaded, organized, and easy to reference later on. </a:t>
            </a:r>
            <a:r>
              <a:rPr lang="en-US" sz="1200" b="0" i="0" kern="1200" dirty="0" smtClean="0">
                <a:solidFill>
                  <a:schemeClr val="tx1"/>
                </a:solidFill>
                <a:effectLst/>
                <a:latin typeface="+mn-lt"/>
                <a:ea typeface="+mn-ea"/>
                <a:cs typeface="+mn-cs"/>
              </a:rPr>
              <a:t>The Message Board doesn't aggregate conversations that happen elsewhere — it's only for messages and discussions posted here. Message Board is similar to Discussion in Basecamp2.</a:t>
            </a:r>
            <a:endParaRPr lang="en-US" dirty="0" smtClean="0"/>
          </a:p>
          <a:p>
            <a:endParaRPr lang="en-US" dirty="0" smtClean="0"/>
          </a:p>
          <a:p>
            <a:r>
              <a:rPr lang="en-US" dirty="0" smtClean="0"/>
              <a:t>To contribute to an existing discussion, select the discussion. The complete discussion string will be displayed with a place at the bottom for you to comment</a:t>
            </a:r>
            <a:r>
              <a:rPr lang="en-US" baseline="0" dirty="0" smtClean="0"/>
              <a:t> and/or upload a file to the discussion.</a:t>
            </a:r>
          </a:p>
          <a:p>
            <a:endParaRPr lang="en-US" baseline="0" dirty="0" smtClean="0"/>
          </a:p>
          <a:p>
            <a:r>
              <a:rPr lang="en-US" baseline="0" dirty="0" smtClean="0"/>
              <a:t>At the bottom of the comment box you can see who the comment will be emailed to and change the recipients if necessary.</a:t>
            </a:r>
          </a:p>
          <a:p>
            <a:endParaRPr lang="en-US" baseline="0" dirty="0" smtClean="0"/>
          </a:p>
          <a:p>
            <a:r>
              <a:rPr lang="en-US" baseline="0" dirty="0" smtClean="0"/>
              <a:t>To create a new discussion, select the “post a message” button at the top of the Message Board. Add your comment and attach any required files, similar to contributing to an existing discussion. Select which project members should get an email regarding the discussion. Select “post this message” button at bottom when complete or save it as a draft and come back to it later.</a:t>
            </a:r>
          </a:p>
          <a:p>
            <a:endParaRPr lang="en-US" baseline="0" dirty="0" smtClean="0"/>
          </a:p>
          <a:p>
            <a:r>
              <a:rPr lang="en-US" baseline="0" dirty="0" smtClean="0"/>
              <a:t>New for Basecamp3</a:t>
            </a:r>
          </a:p>
          <a:p>
            <a:r>
              <a:rPr lang="en-US" sz="1200" b="0" i="0" kern="1200" dirty="0" smtClean="0">
                <a:solidFill>
                  <a:schemeClr val="tx1"/>
                </a:solidFill>
                <a:effectLst/>
                <a:latin typeface="+mn-lt"/>
                <a:ea typeface="+mn-ea"/>
                <a:cs typeface="+mn-cs"/>
              </a:rPr>
              <a:t>You can embed images into your message. Click and drag pictures from your computer into the message to embed them in-line. (JPG, GIF, and PNG supported.)</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camera icon will activate your device's camera so you can take a picture and attach it to the discussion.</a:t>
            </a:r>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64708C3-9CE0-4082-A50F-16286B3CE76F}" type="slidenum">
              <a:rPr lang="en-US" smtClean="0"/>
              <a:t>30</a:t>
            </a:fld>
            <a:endParaRPr lang="en-US"/>
          </a:p>
        </p:txBody>
      </p:sp>
    </p:spTree>
    <p:extLst>
      <p:ext uri="{BB962C8B-B14F-4D97-AF65-F5344CB8AC3E}">
        <p14:creationId xmlns:p14="http://schemas.microsoft.com/office/powerpoint/2010/main" val="3548001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item on a to-do list</a:t>
            </a:r>
            <a:r>
              <a:rPr lang="en-US" baseline="0" dirty="0" smtClean="0"/>
              <a:t> is a discussion string. These strings only appear as part of the to-do list. Select an item to access its string. Add comments and files just as you do in the Message Board section.</a:t>
            </a:r>
          </a:p>
          <a:p>
            <a:endParaRPr lang="en-US" baseline="0" dirty="0" smtClean="0"/>
          </a:p>
          <a:p>
            <a:r>
              <a:rPr lang="en-US" baseline="0" dirty="0" smtClean="0"/>
              <a:t>Multiple lists can be created and are differentiated by their title.</a:t>
            </a:r>
          </a:p>
          <a:p>
            <a:endParaRPr lang="en-US" baseline="0" dirty="0" smtClean="0"/>
          </a:p>
          <a:p>
            <a:r>
              <a:rPr lang="en-US" baseline="0" dirty="0" smtClean="0"/>
              <a:t>To add items to a list select the “make another list” link on the To-do List page.</a:t>
            </a:r>
          </a:p>
          <a:p>
            <a:endParaRPr lang="en-US" baseline="0" dirty="0" smtClean="0"/>
          </a:p>
          <a:p>
            <a:r>
              <a:rPr lang="en-US" baseline="0" dirty="0" smtClean="0"/>
              <a:t>When an item has been completed select the check box next to the item to remove it from the list. To see past items that have been completed and the associated discussion string go to the to-do page. Completed items are shown below the open to-dos.</a:t>
            </a:r>
          </a:p>
          <a:p>
            <a:endParaRPr lang="en-US" baseline="0" dirty="0" smtClean="0"/>
          </a:p>
          <a:p>
            <a:r>
              <a:rPr lang="en-US" sz="1200" b="0" i="0" kern="1200" dirty="0" smtClean="0">
                <a:solidFill>
                  <a:schemeClr val="tx1"/>
                </a:solidFill>
                <a:effectLst/>
                <a:latin typeface="+mn-lt"/>
                <a:ea typeface="+mn-ea"/>
                <a:cs typeface="+mn-cs"/>
              </a:rPr>
              <a:t>When you assign a to-do to someone else, they'll receive a notification. Once it's done, they can click in the checkbox next to the to-do to mark it as complete.</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To-dos can also be assigned a due date or a span of dates.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number of completed items and total items is displayed next to the To-dos header at the top of the page and on the project main page.</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64708C3-9CE0-4082-A50F-16286B3CE76F}" type="slidenum">
              <a:rPr lang="en-US" smtClean="0"/>
              <a:t>31</a:t>
            </a:fld>
            <a:endParaRPr lang="en-US"/>
          </a:p>
        </p:txBody>
      </p:sp>
    </p:spTree>
    <p:extLst>
      <p:ext uri="{BB962C8B-B14F-4D97-AF65-F5344CB8AC3E}">
        <p14:creationId xmlns:p14="http://schemas.microsoft.com/office/powerpoint/2010/main" val="13536441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important milestones, deadlines, or events to the schedule so everyone knows what’s happening when. Integrates with Google Calendar, Outlook, or iCal.</a:t>
            </a:r>
          </a:p>
          <a:p>
            <a:endParaRPr lang="en-US" dirty="0" smtClean="0"/>
          </a:p>
          <a:p>
            <a:r>
              <a:rPr lang="en-US" sz="1200" b="0" i="0" kern="1200" dirty="0" smtClean="0">
                <a:solidFill>
                  <a:schemeClr val="tx1"/>
                </a:solidFill>
                <a:effectLst/>
                <a:latin typeface="+mn-lt"/>
                <a:ea typeface="+mn-ea"/>
                <a:cs typeface="+mn-cs"/>
              </a:rPr>
              <a:t>Click the "Add an event" button. Enter the details about your event. Events can be single day or multi-day. You can have full-day events, or events with a start and end time. Select the members who are involved. Basecamp 3 can send them a notification about the event. Add a note to give your team more info.</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Your schedule lists all your events, along with to-dos with a due date. You'll see who's involved with your events, and who is assigned to the to-do. Click the title of the event or to-do to view it. Click the "looking back" tab to view events and to-dos from the past.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64708C3-9CE0-4082-A50F-16286B3CE76F}" type="slidenum">
              <a:rPr lang="en-US" smtClean="0"/>
              <a:t>32</a:t>
            </a:fld>
            <a:endParaRPr lang="en-US"/>
          </a:p>
        </p:txBody>
      </p:sp>
    </p:spTree>
    <p:extLst>
      <p:ext uri="{BB962C8B-B14F-4D97-AF65-F5344CB8AC3E}">
        <p14:creationId xmlns:p14="http://schemas.microsoft.com/office/powerpoint/2010/main" val="24591628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Basecamp can help you check-in with your team by automatically asking questions on a recurring schedule. Set up any question, pick the frequency (daily, once a week, </a:t>
            </a:r>
            <a:r>
              <a:rPr lang="en-US" dirty="0" err="1" smtClean="0"/>
              <a:t>etc</a:t>
            </a:r>
            <a:r>
              <a:rPr lang="en-US" dirty="0" smtClean="0"/>
              <a:t>), and Basecamp will ask your team and report back with answers.</a:t>
            </a:r>
          </a:p>
          <a:p>
            <a:endParaRPr lang="en-US" dirty="0"/>
          </a:p>
        </p:txBody>
      </p:sp>
      <p:sp>
        <p:nvSpPr>
          <p:cNvPr id="4" name="Slide Number Placeholder 3"/>
          <p:cNvSpPr>
            <a:spLocks noGrp="1"/>
          </p:cNvSpPr>
          <p:nvPr>
            <p:ph type="sldNum" sz="quarter" idx="10"/>
          </p:nvPr>
        </p:nvSpPr>
        <p:spPr/>
        <p:txBody>
          <a:bodyPr/>
          <a:lstStyle/>
          <a:p>
            <a:fld id="{464708C3-9CE0-4082-A50F-16286B3CE76F}" type="slidenum">
              <a:rPr lang="en-US" smtClean="0"/>
              <a:t>33</a:t>
            </a:fld>
            <a:endParaRPr lang="en-US"/>
          </a:p>
        </p:txBody>
      </p:sp>
    </p:spTree>
    <p:extLst>
      <p:ext uri="{BB962C8B-B14F-4D97-AF65-F5344CB8AC3E}">
        <p14:creationId xmlns:p14="http://schemas.microsoft.com/office/powerpoint/2010/main" val="1044469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a place to put the PDFs, artwork, font files, docs, spreadsheets, etc. so everyone knows where they can find stuff? Put them in any order you want, organize them into folders, even color-code them: they’re always easy to find. This area contains all files associated with the project no</a:t>
            </a:r>
            <a:r>
              <a:rPr lang="en-US" baseline="0" dirty="0" smtClean="0"/>
              <a:t> matter how the file was added: through Message Board, To-dos or directly to the Docs &amp; Files section.</a:t>
            </a:r>
          </a:p>
          <a:p>
            <a:endParaRPr lang="en-US" baseline="0" dirty="0" smtClean="0"/>
          </a:p>
          <a:p>
            <a:r>
              <a:rPr lang="en-US" baseline="0" dirty="0" smtClean="0"/>
              <a:t>Selecting a document opens a screen where the document can be viewed or downloaded. Only pdf format files can be viewed. Existing comments on the document can </a:t>
            </a:r>
            <a:r>
              <a:rPr lang="en-US" baseline="0" dirty="0" smtClean="0"/>
              <a:t>be </a:t>
            </a:r>
            <a:r>
              <a:rPr lang="en-US" baseline="0" dirty="0" smtClean="0"/>
              <a:t>accessed from this screen. A new discussion string related to the document can </a:t>
            </a:r>
            <a:r>
              <a:rPr lang="en-US" baseline="0" dirty="0" smtClean="0"/>
              <a:t>be </a:t>
            </a:r>
            <a:r>
              <a:rPr lang="en-US" baseline="0" dirty="0" smtClean="0"/>
              <a:t>started from this screen.</a:t>
            </a:r>
          </a:p>
          <a:p>
            <a:endParaRPr lang="en-US" baseline="0" dirty="0" smtClean="0"/>
          </a:p>
          <a:p>
            <a:r>
              <a:rPr lang="en-US" sz="1200" b="0" i="0" kern="1200" dirty="0" smtClean="0">
                <a:solidFill>
                  <a:schemeClr val="tx1"/>
                </a:solidFill>
                <a:effectLst/>
                <a:latin typeface="+mn-lt"/>
                <a:ea typeface="+mn-ea"/>
                <a:cs typeface="+mn-cs"/>
              </a:rPr>
              <a:t>If you made changes to a file and need to add a new version, no worries! Go to the file in the project, and click to "Replace with a new version.“</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Text documents can be created</a:t>
            </a:r>
            <a:r>
              <a:rPr lang="en-US" sz="1200" b="0" i="0" kern="1200" baseline="0" dirty="0" smtClean="0">
                <a:solidFill>
                  <a:schemeClr val="tx1"/>
                </a:solidFill>
                <a:effectLst/>
                <a:latin typeface="+mn-lt"/>
                <a:ea typeface="+mn-ea"/>
                <a:cs typeface="+mn-cs"/>
              </a:rPr>
              <a:t> by </a:t>
            </a:r>
            <a:r>
              <a:rPr lang="en-US" sz="1200" b="0" i="0" kern="1200" dirty="0" smtClean="0">
                <a:solidFill>
                  <a:schemeClr val="tx1"/>
                </a:solidFill>
                <a:effectLst/>
                <a:latin typeface="+mn-lt"/>
                <a:ea typeface="+mn-ea"/>
                <a:cs typeface="+mn-cs"/>
              </a:rPr>
              <a:t>clicking on the "Start a Doc“ button.</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New to Basecamp3 – folders! To create a new folder, click on the white "Docs &amp; Files" card and then click the green "New folder" button. Folders can have sub-folders. You can drag</a:t>
            </a:r>
            <a:r>
              <a:rPr lang="en-US" sz="1200" b="0" i="0" kern="1200" baseline="0" dirty="0" smtClean="0">
                <a:solidFill>
                  <a:schemeClr val="tx1"/>
                </a:solidFill>
                <a:effectLst/>
                <a:latin typeface="+mn-lt"/>
                <a:ea typeface="+mn-ea"/>
                <a:cs typeface="+mn-cs"/>
              </a:rPr>
              <a:t> a previously posted document or existing folder into a folder.</a:t>
            </a:r>
            <a:endParaRPr lang="en-US" sz="1200" b="0" i="0" kern="1200" dirty="0" smtClean="0">
              <a:solidFill>
                <a:schemeClr val="tx1"/>
              </a:solidFill>
              <a:effectLst/>
              <a:latin typeface="+mn-lt"/>
              <a:ea typeface="+mn-ea"/>
              <a:cs typeface="+mn-cs"/>
            </a:endParaRPr>
          </a:p>
          <a:p>
            <a:endParaRPr lang="en-US" baseline="0" dirty="0" smtClean="0"/>
          </a:p>
          <a:p>
            <a:r>
              <a:rPr lang="en-US" baseline="0" dirty="0" smtClean="0"/>
              <a:t>Documents can be color coded by clicking on the colored circle at the upper left corner of the document card, selecting a color and saving the color setting.</a:t>
            </a:r>
          </a:p>
          <a:p>
            <a:endParaRPr lang="en-US" dirty="0"/>
          </a:p>
        </p:txBody>
      </p:sp>
      <p:sp>
        <p:nvSpPr>
          <p:cNvPr id="4" name="Slide Number Placeholder 3"/>
          <p:cNvSpPr>
            <a:spLocks noGrp="1"/>
          </p:cNvSpPr>
          <p:nvPr>
            <p:ph type="sldNum" sz="quarter" idx="10"/>
          </p:nvPr>
        </p:nvSpPr>
        <p:spPr/>
        <p:txBody>
          <a:bodyPr/>
          <a:lstStyle/>
          <a:p>
            <a:fld id="{464708C3-9CE0-4082-A50F-16286B3CE76F}" type="slidenum">
              <a:rPr lang="en-US" smtClean="0"/>
              <a:t>34</a:t>
            </a:fld>
            <a:endParaRPr lang="en-US"/>
          </a:p>
        </p:txBody>
      </p:sp>
    </p:spTree>
    <p:extLst>
      <p:ext uri="{BB962C8B-B14F-4D97-AF65-F5344CB8AC3E}">
        <p14:creationId xmlns:p14="http://schemas.microsoft.com/office/powerpoint/2010/main" val="37954397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Clientside</a:t>
            </a:r>
            <a:r>
              <a:rPr lang="en-US" dirty="0" smtClean="0"/>
              <a:t>” feature keeps client feedback on the record and completely separate from the rest of your project. This means your client never sees anything they shouldn’t, and your team doesn’t have to tip toe around worried about saying the wrong things.</a:t>
            </a:r>
          </a:p>
          <a:p>
            <a:endParaRPr lang="en-US" dirty="0" smtClean="0"/>
          </a:p>
          <a:p>
            <a:r>
              <a:rPr lang="en-US" dirty="0" smtClean="0"/>
              <a:t>The “Talk to your team” section is where you outline and divvy up work, riff, hash things out over chat, share unfinished thoughts, discuss deadlines and strategy, etc. </a:t>
            </a:r>
            <a:r>
              <a:rPr lang="en-US" b="1" dirty="0" smtClean="0"/>
              <a:t>The client can’t see any of this stuff</a:t>
            </a:r>
            <a:r>
              <a:rPr lang="en-US" dirty="0" smtClean="0"/>
              <a:t>. This is your safe place for your team to talk openly about anything you’re working on together.</a:t>
            </a:r>
          </a:p>
          <a:p>
            <a:endParaRPr lang="en-US" dirty="0" smtClean="0"/>
          </a:p>
          <a:p>
            <a:r>
              <a:rPr lang="en-US" dirty="0" smtClean="0"/>
              <a:t>Everything you send to the client will be sent via email. The client doesn’t need to create any accounts, sign into anything, buy into any system, or install any apps.</a:t>
            </a:r>
          </a:p>
          <a:p>
            <a:endParaRPr lang="en-US" dirty="0" smtClean="0"/>
          </a:p>
          <a:p>
            <a:r>
              <a:rPr lang="en-US" dirty="0" smtClean="0"/>
              <a:t>Clients only see what you send them and </a:t>
            </a:r>
            <a:r>
              <a:rPr lang="en-US" b="1" dirty="0" smtClean="0"/>
              <a:t>they can reply directly from their email app</a:t>
            </a:r>
            <a:r>
              <a:rPr lang="en-US" dirty="0" smtClean="0"/>
              <a:t>. Their replies get sent right into Basecamp so you have every conversation saved on the record.</a:t>
            </a:r>
          </a:p>
          <a:p>
            <a:endParaRPr lang="en-US" dirty="0" smtClean="0"/>
          </a:p>
          <a:p>
            <a:r>
              <a:rPr lang="en-US" dirty="0" smtClean="0"/>
              <a:t>When a client emails you something important from outside Basecamp - maybe a question or request - you can forward it to Basecamp and it’ll be stored in the </a:t>
            </a:r>
            <a:r>
              <a:rPr lang="en-US" dirty="0" err="1" smtClean="0"/>
              <a:t>Clientside</a:t>
            </a:r>
            <a:r>
              <a:rPr lang="en-US" dirty="0" smtClean="0"/>
              <a:t>. Then you can respond right from Basecamp, the client will get your response via email, they can just respond to the email, and the rest of the conversation will be stored right in Basecamp. </a:t>
            </a:r>
            <a:r>
              <a:rPr lang="en-US" b="1" dirty="0" smtClean="0"/>
              <a:t>Now the entire conversation is on the record in Basecamp</a:t>
            </a:r>
            <a:r>
              <a:rPr lang="en-US" dirty="0" smtClean="0"/>
              <a:t> even though it started with the client emailing you outside of Basecamp.</a:t>
            </a:r>
          </a:p>
          <a:p>
            <a:endParaRPr lang="en-US" dirty="0" smtClean="0"/>
          </a:p>
          <a:p>
            <a:r>
              <a:rPr lang="en-US" dirty="0" smtClean="0"/>
              <a:t>All ASHRAE Basecamp3 projects will be set up with the client side enabled for you. In</a:t>
            </a:r>
            <a:r>
              <a:rPr lang="en-US" baseline="0" dirty="0" smtClean="0"/>
              <a:t> the event you need to use it go to Settings to add a client.</a:t>
            </a:r>
            <a:endParaRPr lang="en-US" dirty="0"/>
          </a:p>
        </p:txBody>
      </p:sp>
      <p:sp>
        <p:nvSpPr>
          <p:cNvPr id="4" name="Slide Number Placeholder 3"/>
          <p:cNvSpPr>
            <a:spLocks noGrp="1"/>
          </p:cNvSpPr>
          <p:nvPr>
            <p:ph type="sldNum" sz="quarter" idx="10"/>
          </p:nvPr>
        </p:nvSpPr>
        <p:spPr/>
        <p:txBody>
          <a:bodyPr/>
          <a:lstStyle/>
          <a:p>
            <a:fld id="{464708C3-9CE0-4082-A50F-16286B3CE76F}" type="slidenum">
              <a:rPr lang="en-US" smtClean="0"/>
              <a:t>35</a:t>
            </a:fld>
            <a:endParaRPr lang="en-US"/>
          </a:p>
        </p:txBody>
      </p:sp>
    </p:spTree>
    <p:extLst>
      <p:ext uri="{BB962C8B-B14F-4D97-AF65-F5344CB8AC3E}">
        <p14:creationId xmlns:p14="http://schemas.microsoft.com/office/powerpoint/2010/main" val="33249807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Basecamp has</a:t>
            </a:r>
            <a:r>
              <a:rPr lang="en-US" baseline="0" dirty="0" smtClean="0"/>
              <a:t> excellent online help which can be accessed from the “Help” button on the left side of the screen. Help options include Help Guides, tweeting for instant help and contacting support via email (see links at top of help page).</a:t>
            </a:r>
          </a:p>
          <a:p>
            <a:endParaRPr lang="en-US" baseline="0" dirty="0" smtClean="0"/>
          </a:p>
          <a:p>
            <a:r>
              <a:rPr lang="en-US" baseline="0" dirty="0" smtClean="0"/>
              <a:t>The initial help page has a general video to introduce the features of Basecamp3.</a:t>
            </a:r>
          </a:p>
          <a:p>
            <a:endParaRPr lang="en-US" baseline="0" dirty="0" smtClean="0"/>
          </a:p>
          <a:p>
            <a:r>
              <a:rPr lang="en-US" baseline="0" dirty="0" smtClean="0"/>
              <a:t>Email help is available 24/7/365.</a:t>
            </a:r>
            <a:endParaRPr lang="en-US" dirty="0"/>
          </a:p>
        </p:txBody>
      </p:sp>
      <p:sp>
        <p:nvSpPr>
          <p:cNvPr id="4" name="Slide Number Placeholder 3"/>
          <p:cNvSpPr>
            <a:spLocks noGrp="1"/>
          </p:cNvSpPr>
          <p:nvPr>
            <p:ph type="sldNum" sz="quarter" idx="10"/>
          </p:nvPr>
        </p:nvSpPr>
        <p:spPr/>
        <p:txBody>
          <a:bodyPr/>
          <a:lstStyle/>
          <a:p>
            <a:fld id="{464708C3-9CE0-4082-A50F-16286B3CE76F}" type="slidenum">
              <a:rPr lang="en-US" smtClean="0"/>
              <a:t>36</a:t>
            </a:fld>
            <a:endParaRPr lang="en-US"/>
          </a:p>
        </p:txBody>
      </p:sp>
    </p:spTree>
    <p:extLst>
      <p:ext uri="{BB962C8B-B14F-4D97-AF65-F5344CB8AC3E}">
        <p14:creationId xmlns:p14="http://schemas.microsoft.com/office/powerpoint/2010/main" val="42780648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lower portion of the initial help page has links to the help guides. These guides contain step-by-step instructions on using the various features and many contain videos.</a:t>
            </a:r>
            <a:endParaRPr lang="en-US" dirty="0"/>
          </a:p>
        </p:txBody>
      </p:sp>
      <p:sp>
        <p:nvSpPr>
          <p:cNvPr id="4" name="Slide Number Placeholder 3"/>
          <p:cNvSpPr>
            <a:spLocks noGrp="1"/>
          </p:cNvSpPr>
          <p:nvPr>
            <p:ph type="sldNum" sz="quarter" idx="10"/>
          </p:nvPr>
        </p:nvSpPr>
        <p:spPr/>
        <p:txBody>
          <a:bodyPr/>
          <a:lstStyle/>
          <a:p>
            <a:fld id="{464708C3-9CE0-4082-A50F-16286B3CE76F}" type="slidenum">
              <a:rPr lang="en-US" smtClean="0"/>
              <a:t>37</a:t>
            </a:fld>
            <a:endParaRPr lang="en-US"/>
          </a:p>
        </p:txBody>
      </p:sp>
    </p:spTree>
    <p:extLst>
      <p:ext uri="{BB962C8B-B14F-4D97-AF65-F5344CB8AC3E}">
        <p14:creationId xmlns:p14="http://schemas.microsoft.com/office/powerpoint/2010/main" val="41375048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make it easier to find/sort Message Board items use designators at the beginning of the discussion title. For a TC that has subcommittees for programs, handbook and research this may look like PSC, HSC and RSC which would be first in the discussion title to designate ownership. For Councils that have fiscal and functional subcommittees this may look like FISC and FUNC. While each committee can determine these it is preferable to standardize so project members don’t have to learn different designators for each project they are on.</a:t>
            </a:r>
          </a:p>
          <a:p>
            <a:endParaRPr lang="en-US" baseline="0" dirty="0" smtClean="0"/>
          </a:p>
          <a:p>
            <a:r>
              <a:rPr lang="en-US" baseline="0" dirty="0" smtClean="0"/>
              <a:t>The initial default on a Discussion is to email everyone on the project. Be courteous of members time and don’t inundate them with emails that are not applicable to them. This is particularly applicable to subcommittee work. Before posting use the Add/remove People button at the bottom of the page.</a:t>
            </a:r>
          </a:p>
          <a:p>
            <a:endParaRPr lang="en-US" baseline="0" dirty="0" smtClean="0"/>
          </a:p>
          <a:p>
            <a:r>
              <a:rPr lang="en-US" baseline="0" dirty="0" smtClean="0"/>
              <a:t>If you are on multiple projects you can get inundated with email. There are options to see summaries periodically during the day and to get a daily recap of all activity on your projects. New to Basecamp3 is the “Work can Wait” feature that limits the hours/days the system will send you notifications.</a:t>
            </a:r>
          </a:p>
          <a:p>
            <a:endParaRPr lang="en-US" baseline="0" dirty="0" smtClean="0"/>
          </a:p>
          <a:p>
            <a:r>
              <a:rPr lang="en-US" baseline="0" dirty="0" smtClean="0"/>
              <a:t>Give some thought as to how your committee works: subcommittees, current work in progress, documents everyone needs to access, collaborative document development. Then implement the various sections of Basecamp. A TC for example may want to use Text Documents to develop the language for a research project work statement prior to copying it onto the official forms.</a:t>
            </a:r>
          </a:p>
          <a:p>
            <a:endParaRPr lang="en-US" baseline="0" dirty="0" smtClean="0"/>
          </a:p>
          <a:p>
            <a:r>
              <a:rPr lang="en-US" baseline="0" dirty="0" smtClean="0"/>
              <a:t>Don’t be afraid. You can always modify how your committee works within Basecamp.</a:t>
            </a:r>
            <a:endParaRPr lang="en-US" dirty="0"/>
          </a:p>
        </p:txBody>
      </p:sp>
      <p:sp>
        <p:nvSpPr>
          <p:cNvPr id="4" name="Slide Number Placeholder 3"/>
          <p:cNvSpPr>
            <a:spLocks noGrp="1"/>
          </p:cNvSpPr>
          <p:nvPr>
            <p:ph type="sldNum" sz="quarter" idx="10"/>
          </p:nvPr>
        </p:nvSpPr>
        <p:spPr/>
        <p:txBody>
          <a:bodyPr/>
          <a:lstStyle/>
          <a:p>
            <a:fld id="{464708C3-9CE0-4082-A50F-16286B3CE76F}" type="slidenum">
              <a:rPr lang="en-US" smtClean="0"/>
              <a:t>38</a:t>
            </a:fld>
            <a:endParaRPr lang="en-US"/>
          </a:p>
        </p:txBody>
      </p:sp>
    </p:spTree>
    <p:extLst>
      <p:ext uri="{BB962C8B-B14F-4D97-AF65-F5344CB8AC3E}">
        <p14:creationId xmlns:p14="http://schemas.microsoft.com/office/powerpoint/2010/main" val="11950600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launch of Basecamp 3 has </a:t>
            </a:r>
            <a:r>
              <a:rPr lang="en-US" i="1" dirty="0" smtClean="0"/>
              <a:t>no effect</a:t>
            </a:r>
            <a:r>
              <a:rPr lang="en-US" dirty="0" smtClean="0"/>
              <a:t> on current Basecamp2 accounts. Nothing changes, nothing goes away. Everything you have in Basecamp2 today is exactly the same - safe and sound, working like it always has. It’ll continue this way. You can keep using your current version forever. Basecamp 3 is entirely separate from what you already have. This only affects those groups that were part of ASHRAE’s limited trial. All new project requests</a:t>
            </a:r>
            <a:r>
              <a:rPr lang="en-US" baseline="0" dirty="0" smtClean="0"/>
              <a:t> will be created in Basecamp3.</a:t>
            </a:r>
          </a:p>
          <a:p>
            <a:endParaRPr lang="en-US" baseline="0" dirty="0" smtClean="0"/>
          </a:p>
          <a:p>
            <a:r>
              <a:rPr lang="en-US" dirty="0" smtClean="0"/>
              <a:t>Migration </a:t>
            </a:r>
            <a:r>
              <a:rPr lang="en-US" dirty="0" smtClean="0"/>
              <a:t>tools for </a:t>
            </a:r>
            <a:r>
              <a:rPr lang="en-US" dirty="0" smtClean="0"/>
              <a:t>version 2 to</a:t>
            </a:r>
            <a:r>
              <a:rPr lang="en-US" baseline="0" dirty="0" smtClean="0"/>
              <a:t> version 3 are expected to be available</a:t>
            </a:r>
            <a:r>
              <a:rPr lang="en-US" dirty="0" smtClean="0"/>
              <a:t> in mid-2016.</a:t>
            </a:r>
          </a:p>
          <a:p>
            <a:endParaRPr lang="en-US" dirty="0" smtClean="0"/>
          </a:p>
          <a:p>
            <a:r>
              <a:rPr lang="en-US" dirty="0" smtClean="0"/>
              <a:t>People from previous versions of Basecamp will not automatically show up on your Basecamp 3 account, but if you invite someone to Basecamp 3 using the same email address they used in Basecamp Classic or Basecamp 2, they won't have to create a new account.</a:t>
            </a:r>
            <a:endParaRPr lang="en-US" dirty="0"/>
          </a:p>
        </p:txBody>
      </p:sp>
      <p:sp>
        <p:nvSpPr>
          <p:cNvPr id="4" name="Slide Number Placeholder 3"/>
          <p:cNvSpPr>
            <a:spLocks noGrp="1"/>
          </p:cNvSpPr>
          <p:nvPr>
            <p:ph type="sldNum" sz="quarter" idx="10"/>
          </p:nvPr>
        </p:nvSpPr>
        <p:spPr/>
        <p:txBody>
          <a:bodyPr/>
          <a:lstStyle/>
          <a:p>
            <a:fld id="{464708C3-9CE0-4082-A50F-16286B3CE76F}" type="slidenum">
              <a:rPr lang="en-US" smtClean="0"/>
              <a:t>39</a:t>
            </a:fld>
            <a:endParaRPr lang="en-US"/>
          </a:p>
        </p:txBody>
      </p:sp>
    </p:spTree>
    <p:extLst>
      <p:ext uri="{BB962C8B-B14F-4D97-AF65-F5344CB8AC3E}">
        <p14:creationId xmlns:p14="http://schemas.microsoft.com/office/powerpoint/2010/main" val="3806393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Internet</a:t>
            </a:r>
            <a:r>
              <a:rPr lang="en-US" baseline="0" dirty="0" smtClean="0"/>
              <a:t> companies started to develop free web based tools.</a:t>
            </a:r>
          </a:p>
          <a:p>
            <a:r>
              <a:rPr lang="en-US" baseline="0" dirty="0" smtClean="0"/>
              <a:t>Not that long ago, ECC encouraged the use of these tools, primarily Google Groups, as a way to manage the need for central storage of a group’s documents.</a:t>
            </a:r>
          </a:p>
          <a:p>
            <a:r>
              <a:rPr lang="en-US" baseline="0" dirty="0" smtClean="0"/>
              <a:t>As we all know, there is no free lunch. Each of these free tools come with Terms and Conditions with are not negotiable. To use the tool you must accept them which is most often done without reading them.</a:t>
            </a:r>
          </a:p>
          <a:p>
            <a:r>
              <a:rPr lang="en-US" baseline="0" dirty="0" smtClean="0"/>
              <a:t>This opens ASHRAE to potential loss of document ownership and/or subjects our work product to data mining. Frequently where ownership is retained there are clauses that allow the Internet company that owns the tool to search and extract content as they see fit.</a:t>
            </a:r>
          </a:p>
          <a:p>
            <a:r>
              <a:rPr lang="en-US" baseline="0" dirty="0" smtClean="0"/>
              <a:t>The security of the organization’s intellectual property is now at risk.</a:t>
            </a:r>
            <a:endParaRPr lang="en-US" dirty="0"/>
          </a:p>
        </p:txBody>
      </p:sp>
      <p:sp>
        <p:nvSpPr>
          <p:cNvPr id="4" name="Slide Number Placeholder 3"/>
          <p:cNvSpPr>
            <a:spLocks noGrp="1"/>
          </p:cNvSpPr>
          <p:nvPr>
            <p:ph type="sldNum" sz="quarter" idx="10"/>
          </p:nvPr>
        </p:nvSpPr>
        <p:spPr/>
        <p:txBody>
          <a:bodyPr/>
          <a:lstStyle/>
          <a:p>
            <a:fld id="{464708C3-9CE0-4082-A50F-16286B3CE76F}" type="slidenum">
              <a:rPr lang="en-US" smtClean="0"/>
              <a:t>4</a:t>
            </a:fld>
            <a:endParaRPr lang="en-US"/>
          </a:p>
        </p:txBody>
      </p:sp>
    </p:spTree>
    <p:extLst>
      <p:ext uri="{BB962C8B-B14F-4D97-AF65-F5344CB8AC3E}">
        <p14:creationId xmlns:p14="http://schemas.microsoft.com/office/powerpoint/2010/main" val="37438874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effectLst/>
                <a:latin typeface="+mn-lt"/>
                <a:ea typeface="+mn-ea"/>
                <a:cs typeface="+mn-cs"/>
              </a:rPr>
              <a:t>Society Level Committees (BOD, Councils)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Initial introduction would be with the ASHRAE staff that supports the group and the current committee chair and vice chair. The “Introduction to Basecamp” presentation would be conducted via a web meeting followed by discussions regarding rollout to committees that report to the BOD and Councils, “client” relationships and communications crossing committees. The intent at this stage is to get the support staff, who will eventually be fielding questions, and the committee leadership to start using the application, thinking about how their project should be organized and how they want to introduce the application to the standing committees that report to them.</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Initial introduction of all members of the BOD and councils would follow using the introduction presentation via a separate web meeting for each group.</a:t>
            </a:r>
          </a:p>
          <a:p>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Standing Committees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Committees that report to the BOD or a Council would be trained as a group. The Initial introduction would be with the ASHRAE staff that supports the committee and the current committee chair and vice chair. The “Introduction to Basecamp” presentation would be conducted via a web meeting followed by discussions regarding “client” relationships, rollout to committees that report to the Standing Committees and communications crossing committees.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Initial introduction of all members of the standing committees would follow using the introduction presentation via a separate web meeting for each group.</a:t>
            </a:r>
          </a:p>
          <a:p>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Remaining Committees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Introduction of the application to the remaining groups within ASHRAE (TC, SPC/GPC, Regions, Chapters, etc.) will occur after the Standing Committees in order to incorporate lessons learned, to allow the oversight bodies to get experience with Basecamp3 and coordinate rollout with the applicable oversight bodies.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ECC is started discussions with TAC at the Orlando meeting regarding rollout to the TCs. This was done due to TAC member exposure to Basecamp2 as part of the TC Web Site Upgrade project and the large number of TCs.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Ideally introduction of Basecamp3 to these groups would occur in late 2016. This will need to be reviewed based on the rollout experience and lessons learned from the earlier groups.</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64708C3-9CE0-4082-A50F-16286B3CE76F}" type="slidenum">
              <a:rPr lang="en-US" smtClean="0"/>
              <a:t>40</a:t>
            </a:fld>
            <a:endParaRPr lang="en-US"/>
          </a:p>
        </p:txBody>
      </p:sp>
    </p:spTree>
    <p:extLst>
      <p:ext uri="{BB962C8B-B14F-4D97-AF65-F5344CB8AC3E}">
        <p14:creationId xmlns:p14="http://schemas.microsoft.com/office/powerpoint/2010/main" val="8285849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4708C3-9CE0-4082-A50F-16286B3CE76F}" type="slidenum">
              <a:rPr lang="en-US" smtClean="0"/>
              <a:t>41</a:t>
            </a:fld>
            <a:endParaRPr lang="en-US"/>
          </a:p>
        </p:txBody>
      </p:sp>
    </p:spTree>
    <p:extLst>
      <p:ext uri="{BB962C8B-B14F-4D97-AF65-F5344CB8AC3E}">
        <p14:creationId xmlns:p14="http://schemas.microsoft.com/office/powerpoint/2010/main" val="1511983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What do we want</a:t>
            </a:r>
            <a:r>
              <a:rPr lang="en-US" baseline="0" dirty="0" smtClean="0"/>
              <a:t> from an electronic collaboration tool?</a:t>
            </a:r>
          </a:p>
          <a:p>
            <a:r>
              <a:rPr lang="en-US" baseline="0" dirty="0" smtClean="0"/>
              <a:t>The ability to find all pertinent group documents in one place.</a:t>
            </a:r>
          </a:p>
          <a:p>
            <a:r>
              <a:rPr lang="en-US" baseline="0" dirty="0" smtClean="0"/>
              <a:t>To easily manage which version of a document is the most current.</a:t>
            </a:r>
          </a:p>
          <a:p>
            <a:r>
              <a:rPr lang="en-US" baseline="0" dirty="0" smtClean="0"/>
              <a:t>To be able to generate discussion strings that are centrally located.</a:t>
            </a:r>
          </a:p>
          <a:p>
            <a:r>
              <a:rPr lang="en-US" baseline="0" dirty="0" smtClean="0"/>
              <a:t>Email some or all of the group from a central location.</a:t>
            </a:r>
          </a:p>
          <a:p>
            <a:r>
              <a:rPr lang="en-US" baseline="0" dirty="0" smtClean="0"/>
              <a:t>Have the ability to periodically archive some or all of the content.</a:t>
            </a:r>
          </a:p>
          <a:p>
            <a:r>
              <a:rPr lang="en-US" baseline="0" dirty="0" smtClean="0"/>
              <a:t>Standardize on one platform so volunteers and staff don’t have to learn a different method for every group they belong to.</a:t>
            </a:r>
          </a:p>
          <a:p>
            <a:r>
              <a:rPr lang="en-US" baseline="0" dirty="0" smtClean="0"/>
              <a:t>Makes it easier for new group members to get up to speed with group activities.</a:t>
            </a:r>
          </a:p>
          <a:p>
            <a:r>
              <a:rPr lang="en-US" baseline="0" dirty="0" smtClean="0"/>
              <a:t>Have proper vetting of the tool prior to adoption to ensure our intellectual property is protected.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64708C3-9CE0-4082-A50F-16286B3CE76F}" type="slidenum">
              <a:rPr lang="en-US" smtClean="0"/>
              <a:t>5</a:t>
            </a:fld>
            <a:endParaRPr lang="en-US"/>
          </a:p>
        </p:txBody>
      </p:sp>
    </p:spTree>
    <p:extLst>
      <p:ext uri="{BB962C8B-B14F-4D97-AF65-F5344CB8AC3E}">
        <p14:creationId xmlns:p14="http://schemas.microsoft.com/office/powerpoint/2010/main" val="2334252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In 2013 Society year ECC was tasked with researching electronic collaboration</a:t>
            </a:r>
            <a:r>
              <a:rPr lang="en-US" baseline="0" dirty="0" smtClean="0"/>
              <a:t> options: programs, features, cost.</a:t>
            </a:r>
          </a:p>
          <a:p>
            <a:r>
              <a:rPr lang="en-US" baseline="0" dirty="0" smtClean="0"/>
              <a:t>A survey of select members was conducted to find out what collaboration tools were being used, the needs of individuals and groups and the potential obstacles to using the tools currently in use or another tool. Main obstacle was ease of access as some employers limit installation of additional software, including browser plug-ins.</a:t>
            </a:r>
            <a:endParaRPr lang="en-US" dirty="0"/>
          </a:p>
        </p:txBody>
      </p:sp>
      <p:sp>
        <p:nvSpPr>
          <p:cNvPr id="4" name="Slide Number Placeholder 3"/>
          <p:cNvSpPr>
            <a:spLocks noGrp="1"/>
          </p:cNvSpPr>
          <p:nvPr>
            <p:ph type="sldNum" sz="quarter" idx="10"/>
          </p:nvPr>
        </p:nvSpPr>
        <p:spPr/>
        <p:txBody>
          <a:bodyPr/>
          <a:lstStyle/>
          <a:p>
            <a:fld id="{464708C3-9CE0-4082-A50F-16286B3CE76F}" type="slidenum">
              <a:rPr lang="en-US" smtClean="0"/>
              <a:t>6</a:t>
            </a:fld>
            <a:endParaRPr lang="en-US"/>
          </a:p>
        </p:txBody>
      </p:sp>
    </p:spTree>
    <p:extLst>
      <p:ext uri="{BB962C8B-B14F-4D97-AF65-F5344CB8AC3E}">
        <p14:creationId xmlns:p14="http://schemas.microsoft.com/office/powerpoint/2010/main" val="1076772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As a result of the research</a:t>
            </a:r>
            <a:r>
              <a:rPr lang="en-US" baseline="0" dirty="0" smtClean="0"/>
              <a:t> and survey a recommendation and budget was presented to Publishing and Education Council to conduct a one year trial across representative committee types.</a:t>
            </a:r>
          </a:p>
          <a:p>
            <a:r>
              <a:rPr lang="en-US" baseline="0" dirty="0" smtClean="0"/>
              <a:t>Funding for the trial was received.</a:t>
            </a:r>
          </a:p>
          <a:p>
            <a:r>
              <a:rPr lang="en-US" baseline="0" dirty="0" smtClean="0"/>
              <a:t>The trial started with the 2014 Society Year: 6 standing committees, 3 regional committees, 1 council, 5 standards committees, 3 technical committees, 1 research project, 1 publication</a:t>
            </a:r>
            <a:endParaRPr lang="en-US" dirty="0"/>
          </a:p>
        </p:txBody>
      </p:sp>
      <p:sp>
        <p:nvSpPr>
          <p:cNvPr id="4" name="Slide Number Placeholder 3"/>
          <p:cNvSpPr>
            <a:spLocks noGrp="1"/>
          </p:cNvSpPr>
          <p:nvPr>
            <p:ph type="sldNum" sz="quarter" idx="10"/>
          </p:nvPr>
        </p:nvSpPr>
        <p:spPr/>
        <p:txBody>
          <a:bodyPr/>
          <a:lstStyle/>
          <a:p>
            <a:fld id="{464708C3-9CE0-4082-A50F-16286B3CE76F}" type="slidenum">
              <a:rPr lang="en-US" smtClean="0"/>
              <a:t>7</a:t>
            </a:fld>
            <a:endParaRPr lang="en-US"/>
          </a:p>
        </p:txBody>
      </p:sp>
    </p:spTree>
    <p:extLst>
      <p:ext uri="{BB962C8B-B14F-4D97-AF65-F5344CB8AC3E}">
        <p14:creationId xmlns:p14="http://schemas.microsoft.com/office/powerpoint/2010/main" val="4274471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Tool is web</a:t>
            </a:r>
            <a:r>
              <a:rPr lang="en-US" baseline="0" dirty="0" smtClean="0"/>
              <a:t> based – no software of any kind to install.</a:t>
            </a:r>
          </a:p>
          <a:p>
            <a:r>
              <a:rPr lang="en-US" baseline="0" dirty="0" smtClean="0"/>
              <a:t>Easily accessible anywhere with mobile app.</a:t>
            </a:r>
          </a:p>
          <a:p>
            <a:endParaRPr lang="en-US" baseline="0" dirty="0" smtClean="0"/>
          </a:p>
          <a:p>
            <a:r>
              <a:rPr lang="en-US" sz="1200" b="0" i="0" kern="1200" dirty="0" smtClean="0">
                <a:solidFill>
                  <a:schemeClr val="tx1"/>
                </a:solidFill>
                <a:effectLst/>
                <a:latin typeface="+mn-lt"/>
                <a:ea typeface="+mn-ea"/>
                <a:cs typeface="+mn-cs"/>
              </a:rPr>
              <a:t>Get Basecamp 3 for iOS in the App Store. You’ll need to be on the latest iOS 9.</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Basecamp 3 is available for Android phones and tablets on the Google Play store. Make sure you’ve got Android 4.4 “KitKat” or newer.</a:t>
            </a:r>
            <a:endParaRPr lang="en-US" dirty="0"/>
          </a:p>
        </p:txBody>
      </p:sp>
      <p:sp>
        <p:nvSpPr>
          <p:cNvPr id="4" name="Slide Number Placeholder 3"/>
          <p:cNvSpPr>
            <a:spLocks noGrp="1"/>
          </p:cNvSpPr>
          <p:nvPr>
            <p:ph type="sldNum" sz="quarter" idx="10"/>
          </p:nvPr>
        </p:nvSpPr>
        <p:spPr/>
        <p:txBody>
          <a:bodyPr/>
          <a:lstStyle/>
          <a:p>
            <a:fld id="{464708C3-9CE0-4082-A50F-16286B3CE76F}" type="slidenum">
              <a:rPr lang="en-US" smtClean="0"/>
              <a:t>8</a:t>
            </a:fld>
            <a:endParaRPr lang="en-US"/>
          </a:p>
        </p:txBody>
      </p:sp>
    </p:spTree>
    <p:extLst>
      <p:ext uri="{BB962C8B-B14F-4D97-AF65-F5344CB8AC3E}">
        <p14:creationId xmlns:p14="http://schemas.microsoft.com/office/powerpoint/2010/main" val="2885103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Project access is limited and controllable – by invitation only with user log in. Members have full access to project content. Clients have access only to what you want them to see.</a:t>
            </a:r>
          </a:p>
          <a:p>
            <a:r>
              <a:rPr lang="en-US" dirty="0" smtClean="0"/>
              <a:t>Membership list can be easily modified as members roll on/off a committee</a:t>
            </a:r>
            <a:endParaRPr lang="en-US" baseline="0" dirty="0" smtClean="0"/>
          </a:p>
          <a:p>
            <a:r>
              <a:rPr lang="en-US" baseline="0" dirty="0" smtClean="0"/>
              <a:t>Provides a single platform for members and staff with multiple committee assignments – all projects in one place with one user log in.</a:t>
            </a:r>
            <a:endParaRPr lang="en-US" dirty="0"/>
          </a:p>
        </p:txBody>
      </p:sp>
      <p:sp>
        <p:nvSpPr>
          <p:cNvPr id="4" name="Slide Number Placeholder 3"/>
          <p:cNvSpPr>
            <a:spLocks noGrp="1"/>
          </p:cNvSpPr>
          <p:nvPr>
            <p:ph type="sldNum" sz="quarter" idx="10"/>
          </p:nvPr>
        </p:nvSpPr>
        <p:spPr/>
        <p:txBody>
          <a:bodyPr/>
          <a:lstStyle/>
          <a:p>
            <a:fld id="{464708C3-9CE0-4082-A50F-16286B3CE76F}" type="slidenum">
              <a:rPr lang="en-US" smtClean="0"/>
              <a:t>9</a:t>
            </a:fld>
            <a:endParaRPr lang="en-US"/>
          </a:p>
        </p:txBody>
      </p:sp>
    </p:spTree>
    <p:extLst>
      <p:ext uri="{BB962C8B-B14F-4D97-AF65-F5344CB8AC3E}">
        <p14:creationId xmlns:p14="http://schemas.microsoft.com/office/powerpoint/2010/main" val="787850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F05086-A60A-48F5-84FA-40864BA46FC6}" type="datetimeFigureOut">
              <a:rPr lang="en-US" smtClean="0"/>
              <a:t>3/28/2016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0704E5-8C7A-4491-B9F1-4E0E37172912}" type="slidenum">
              <a:rPr lang="en-US" smtClean="0"/>
              <a:t>‹#›</a:t>
            </a:fld>
            <a:endParaRPr lang="en-US"/>
          </a:p>
        </p:txBody>
      </p:sp>
    </p:spTree>
    <p:extLst>
      <p:ext uri="{BB962C8B-B14F-4D97-AF65-F5344CB8AC3E}">
        <p14:creationId xmlns:p14="http://schemas.microsoft.com/office/powerpoint/2010/main" val="81472914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05086-A60A-48F5-84FA-40864BA46FC6}" type="datetimeFigureOut">
              <a:rPr lang="en-US" smtClean="0"/>
              <a:t>3/28/2016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0704E5-8C7A-4491-B9F1-4E0E37172912}" type="slidenum">
              <a:rPr lang="en-US" smtClean="0"/>
              <a:t>‹#›</a:t>
            </a:fld>
            <a:endParaRPr lang="en-US"/>
          </a:p>
        </p:txBody>
      </p:sp>
    </p:spTree>
    <p:extLst>
      <p:ext uri="{BB962C8B-B14F-4D97-AF65-F5344CB8AC3E}">
        <p14:creationId xmlns:p14="http://schemas.microsoft.com/office/powerpoint/2010/main" val="888245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05086-A60A-48F5-84FA-40864BA46FC6}" type="datetimeFigureOut">
              <a:rPr lang="en-US" smtClean="0"/>
              <a:t>3/28/2016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0704E5-8C7A-4491-B9F1-4E0E37172912}" type="slidenum">
              <a:rPr lang="en-US" smtClean="0"/>
              <a:t>‹#›</a:t>
            </a:fld>
            <a:endParaRPr lang="en-US"/>
          </a:p>
        </p:txBody>
      </p:sp>
    </p:spTree>
    <p:extLst>
      <p:ext uri="{BB962C8B-B14F-4D97-AF65-F5344CB8AC3E}">
        <p14:creationId xmlns:p14="http://schemas.microsoft.com/office/powerpoint/2010/main" val="1733591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F05086-A60A-48F5-84FA-40864BA46FC6}" type="datetimeFigureOut">
              <a:rPr lang="en-US" smtClean="0"/>
              <a:t>3/28/2016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0704E5-8C7A-4491-B9F1-4E0E37172912}" type="slidenum">
              <a:rPr lang="en-US" smtClean="0"/>
              <a:t>‹#›</a:t>
            </a:fld>
            <a:endParaRPr lang="en-US"/>
          </a:p>
        </p:txBody>
      </p:sp>
    </p:spTree>
    <p:extLst>
      <p:ext uri="{BB962C8B-B14F-4D97-AF65-F5344CB8AC3E}">
        <p14:creationId xmlns:p14="http://schemas.microsoft.com/office/powerpoint/2010/main" val="36216996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F05086-A60A-48F5-84FA-40864BA46FC6}" type="datetimeFigureOut">
              <a:rPr lang="en-US" smtClean="0"/>
              <a:t>3/28/2016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0704E5-8C7A-4491-B9F1-4E0E37172912}" type="slidenum">
              <a:rPr lang="en-US" smtClean="0"/>
              <a:t>‹#›</a:t>
            </a:fld>
            <a:endParaRPr lang="en-US"/>
          </a:p>
        </p:txBody>
      </p:sp>
    </p:spTree>
    <p:extLst>
      <p:ext uri="{BB962C8B-B14F-4D97-AF65-F5344CB8AC3E}">
        <p14:creationId xmlns:p14="http://schemas.microsoft.com/office/powerpoint/2010/main" val="110143431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F05086-A60A-48F5-84FA-40864BA46FC6}" type="datetimeFigureOut">
              <a:rPr lang="en-US" smtClean="0"/>
              <a:t>3/28/2016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0704E5-8C7A-4491-B9F1-4E0E37172912}" type="slidenum">
              <a:rPr lang="en-US" smtClean="0"/>
              <a:t>‹#›</a:t>
            </a:fld>
            <a:endParaRPr lang="en-US"/>
          </a:p>
        </p:txBody>
      </p:sp>
    </p:spTree>
    <p:extLst>
      <p:ext uri="{BB962C8B-B14F-4D97-AF65-F5344CB8AC3E}">
        <p14:creationId xmlns:p14="http://schemas.microsoft.com/office/powerpoint/2010/main" val="729972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F05086-A60A-48F5-84FA-40864BA46FC6}" type="datetimeFigureOut">
              <a:rPr lang="en-US" smtClean="0"/>
              <a:t>3/28/2016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0704E5-8C7A-4491-B9F1-4E0E37172912}" type="slidenum">
              <a:rPr lang="en-US" smtClean="0"/>
              <a:t>‹#›</a:t>
            </a:fld>
            <a:endParaRPr lang="en-US"/>
          </a:p>
        </p:txBody>
      </p:sp>
    </p:spTree>
    <p:extLst>
      <p:ext uri="{BB962C8B-B14F-4D97-AF65-F5344CB8AC3E}">
        <p14:creationId xmlns:p14="http://schemas.microsoft.com/office/powerpoint/2010/main" val="590711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F05086-A60A-48F5-84FA-40864BA46FC6}" type="datetimeFigureOut">
              <a:rPr lang="en-US" smtClean="0"/>
              <a:t>3/28/2016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0704E5-8C7A-4491-B9F1-4E0E37172912}" type="slidenum">
              <a:rPr lang="en-US" smtClean="0"/>
              <a:t>‹#›</a:t>
            </a:fld>
            <a:endParaRPr lang="en-US"/>
          </a:p>
        </p:txBody>
      </p:sp>
    </p:spTree>
    <p:extLst>
      <p:ext uri="{BB962C8B-B14F-4D97-AF65-F5344CB8AC3E}">
        <p14:creationId xmlns:p14="http://schemas.microsoft.com/office/powerpoint/2010/main" val="2145990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05086-A60A-48F5-84FA-40864BA46FC6}" type="datetimeFigureOut">
              <a:rPr lang="en-US" smtClean="0"/>
              <a:t>3/28/2016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0704E5-8C7A-4491-B9F1-4E0E37172912}" type="slidenum">
              <a:rPr lang="en-US" smtClean="0"/>
              <a:t>‹#›</a:t>
            </a:fld>
            <a:endParaRPr lang="en-US"/>
          </a:p>
        </p:txBody>
      </p:sp>
    </p:spTree>
    <p:extLst>
      <p:ext uri="{BB962C8B-B14F-4D97-AF65-F5344CB8AC3E}">
        <p14:creationId xmlns:p14="http://schemas.microsoft.com/office/powerpoint/2010/main" val="2308292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F05086-A60A-48F5-84FA-40864BA46FC6}" type="datetimeFigureOut">
              <a:rPr lang="en-US" smtClean="0"/>
              <a:t>3/28/2016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0704E5-8C7A-4491-B9F1-4E0E37172912}" type="slidenum">
              <a:rPr lang="en-US" smtClean="0"/>
              <a:t>‹#›</a:t>
            </a:fld>
            <a:endParaRPr lang="en-US"/>
          </a:p>
        </p:txBody>
      </p:sp>
    </p:spTree>
    <p:extLst>
      <p:ext uri="{BB962C8B-B14F-4D97-AF65-F5344CB8AC3E}">
        <p14:creationId xmlns:p14="http://schemas.microsoft.com/office/powerpoint/2010/main" val="1869004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F05086-A60A-48F5-84FA-40864BA46FC6}" type="datetimeFigureOut">
              <a:rPr lang="en-US" smtClean="0"/>
              <a:t>3/28/2016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0704E5-8C7A-4491-B9F1-4E0E37172912}" type="slidenum">
              <a:rPr lang="en-US" smtClean="0"/>
              <a:t>‹#›</a:t>
            </a:fld>
            <a:endParaRPr lang="en-US"/>
          </a:p>
        </p:txBody>
      </p:sp>
    </p:spTree>
    <p:extLst>
      <p:ext uri="{BB962C8B-B14F-4D97-AF65-F5344CB8AC3E}">
        <p14:creationId xmlns:p14="http://schemas.microsoft.com/office/powerpoint/2010/main" val="2618046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CAF05086-A60A-48F5-84FA-40864BA46FC6}" type="datetimeFigureOut">
              <a:rPr lang="en-US" smtClean="0"/>
              <a:pPr/>
              <a:t>3/28/2016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20704E5-8C7A-4491-B9F1-4E0E37172912}" type="slidenum">
              <a:rPr lang="en-US" smtClean="0"/>
              <a:pPr/>
              <a:t>‹#›</a:t>
            </a:fld>
            <a:endParaRPr lang="en-US"/>
          </a:p>
        </p:txBody>
      </p:sp>
    </p:spTree>
    <p:extLst>
      <p:ext uri="{BB962C8B-B14F-4D97-AF65-F5344CB8AC3E}">
        <p14:creationId xmlns:p14="http://schemas.microsoft.com/office/powerpoint/2010/main" val="3294294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582559"/>
            <a:ext cx="9650840" cy="4593799"/>
          </a:xfrm>
          <a:prstGeom prst="rect">
            <a:avLst/>
          </a:prstGeom>
        </p:spPr>
      </p:pic>
      <p:sp>
        <p:nvSpPr>
          <p:cNvPr id="2" name="Title 1"/>
          <p:cNvSpPr>
            <a:spLocks noGrp="1"/>
          </p:cNvSpPr>
          <p:nvPr>
            <p:ph type="ctrTitle"/>
          </p:nvPr>
        </p:nvSpPr>
        <p:spPr>
          <a:xfrm>
            <a:off x="1371600" y="329649"/>
            <a:ext cx="5225260" cy="816401"/>
          </a:xfrm>
        </p:spPr>
        <p:txBody>
          <a:bodyPr>
            <a:normAutofit/>
          </a:bodyPr>
          <a:lstStyle/>
          <a:p>
            <a:pPr algn="l"/>
            <a:r>
              <a:rPr lang="en-US" sz="2800" b="1" dirty="0" smtClean="0">
                <a:solidFill>
                  <a:srgbClr val="014E97"/>
                </a:solidFill>
              </a:rPr>
              <a:t>Electronic </a:t>
            </a:r>
            <a:r>
              <a:rPr lang="en-US" sz="2800" b="1" dirty="0">
                <a:solidFill>
                  <a:srgbClr val="014E97"/>
                </a:solidFill>
              </a:rPr>
              <a:t>Collaboration</a:t>
            </a:r>
          </a:p>
        </p:txBody>
      </p:sp>
      <p:sp>
        <p:nvSpPr>
          <p:cNvPr id="3" name="Subtitle 2"/>
          <p:cNvSpPr>
            <a:spLocks noGrp="1"/>
          </p:cNvSpPr>
          <p:nvPr>
            <p:ph type="subTitle" idx="1"/>
          </p:nvPr>
        </p:nvSpPr>
        <p:spPr>
          <a:xfrm>
            <a:off x="1371600" y="914400"/>
            <a:ext cx="6400800" cy="425678"/>
          </a:xfrm>
        </p:spPr>
        <p:txBody>
          <a:bodyPr>
            <a:normAutofit lnSpcReduction="10000"/>
          </a:bodyPr>
          <a:lstStyle/>
          <a:p>
            <a:pPr algn="l"/>
            <a:r>
              <a:rPr lang="en-US" sz="2400" dirty="0" smtClean="0">
                <a:solidFill>
                  <a:schemeClr val="tx1">
                    <a:lumMod val="50000"/>
                    <a:lumOff val="50000"/>
                  </a:schemeClr>
                </a:solidFill>
              </a:rPr>
              <a:t>Introduction</a:t>
            </a:r>
            <a:r>
              <a:rPr lang="en-US" sz="2400" dirty="0" smtClean="0">
                <a:solidFill>
                  <a:schemeClr val="tx1">
                    <a:lumMod val="50000"/>
                    <a:lumOff val="50000"/>
                  </a:schemeClr>
                </a:solidFill>
                <a:latin typeface="Helvetica LT Std" panose="020B0504020202020204" pitchFamily="34" charset="0"/>
              </a:rPr>
              <a:t> to Basecamp</a:t>
            </a:r>
            <a:endParaRPr lang="en-US" sz="2400" dirty="0">
              <a:solidFill>
                <a:schemeClr val="tx1">
                  <a:lumMod val="50000"/>
                  <a:lumOff val="50000"/>
                </a:schemeClr>
              </a:solidFill>
              <a:latin typeface="Helvetica LT Std" panose="020B0504020202020204" pitchFamily="34" charset="0"/>
            </a:endParaRPr>
          </a:p>
        </p:txBody>
      </p:sp>
      <p:sp>
        <p:nvSpPr>
          <p:cNvPr id="6" name="Rectangle 5"/>
          <p:cNvSpPr/>
          <p:nvPr/>
        </p:nvSpPr>
        <p:spPr>
          <a:xfrm flipV="1">
            <a:off x="1" y="1422398"/>
            <a:ext cx="55626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923" y="601059"/>
            <a:ext cx="907446" cy="626682"/>
          </a:xfrm>
          <a:prstGeom prst="rect">
            <a:avLst/>
          </a:prstGeom>
        </p:spPr>
      </p:pic>
    </p:spTree>
    <p:extLst>
      <p:ext uri="{BB962C8B-B14F-4D97-AF65-F5344CB8AC3E}">
        <p14:creationId xmlns:p14="http://schemas.microsoft.com/office/powerpoint/2010/main" val="2748760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solidFill>
                  <a:schemeClr val="tx1">
                    <a:lumMod val="65000"/>
                    <a:lumOff val="35000"/>
                  </a:schemeClr>
                </a:solidFill>
              </a:rPr>
              <a:t>Features meet most needs from survey</a:t>
            </a:r>
          </a:p>
          <a:p>
            <a:r>
              <a:rPr lang="en-US" sz="2400" dirty="0">
                <a:solidFill>
                  <a:schemeClr val="tx1">
                    <a:lumMod val="65000"/>
                    <a:lumOff val="35000"/>
                  </a:schemeClr>
                </a:solidFill>
              </a:rPr>
              <a:t>Scalable</a:t>
            </a:r>
          </a:p>
          <a:p>
            <a:r>
              <a:rPr lang="en-US" sz="2400" dirty="0">
                <a:solidFill>
                  <a:schemeClr val="tx1">
                    <a:lumMod val="65000"/>
                    <a:lumOff val="35000"/>
                  </a:schemeClr>
                </a:solidFill>
              </a:rPr>
              <a:t>Reasonable cost</a:t>
            </a:r>
          </a:p>
          <a:p>
            <a:endParaRPr lang="en-US" sz="2400" dirty="0">
              <a:solidFill>
                <a:schemeClr val="tx1">
                  <a:lumMod val="65000"/>
                  <a:lumOff val="35000"/>
                </a:schemeClr>
              </a:solidFill>
              <a:latin typeface="Helvetica LT Std" panose="020B0504020202020204" pitchFamily="34" charset="0"/>
            </a:endParaRPr>
          </a:p>
          <a:p>
            <a:endParaRPr lang="en-US" sz="2400" dirty="0">
              <a:solidFill>
                <a:schemeClr val="tx1">
                  <a:lumMod val="65000"/>
                  <a:lumOff val="35000"/>
                </a:schemeClr>
              </a:solidFill>
              <a:latin typeface="Helvetica LT Std" panose="020B0504020202020204" pitchFamily="34" charset="0"/>
            </a:endParaRPr>
          </a:p>
        </p:txBody>
      </p:sp>
      <p:sp>
        <p:nvSpPr>
          <p:cNvPr id="5" name="Rectangle 4"/>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228600"/>
            <a:ext cx="2819400" cy="73769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914400"/>
            <a:ext cx="8305800" cy="8305800"/>
          </a:xfrm>
          <a:prstGeom prst="rect">
            <a:avLst/>
          </a:prstGeom>
        </p:spPr>
      </p:pic>
    </p:spTree>
    <p:extLst>
      <p:ext uri="{BB962C8B-B14F-4D97-AF65-F5344CB8AC3E}">
        <p14:creationId xmlns:p14="http://schemas.microsoft.com/office/powerpoint/2010/main" val="13185475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0200" y="1809109"/>
            <a:ext cx="5410200" cy="4525963"/>
          </a:xfrm>
        </p:spPr>
        <p:txBody>
          <a:bodyPr>
            <a:normAutofit/>
          </a:bodyPr>
          <a:lstStyle/>
          <a:p>
            <a:r>
              <a:rPr lang="en-US" sz="2400" dirty="0">
                <a:solidFill>
                  <a:schemeClr val="tx1">
                    <a:lumMod val="65000"/>
                    <a:lumOff val="35000"/>
                  </a:schemeClr>
                </a:solidFill>
              </a:rPr>
              <a:t>Archive for knowledge retention</a:t>
            </a:r>
          </a:p>
          <a:p>
            <a:r>
              <a:rPr lang="en-US" sz="2400" dirty="0">
                <a:solidFill>
                  <a:schemeClr val="tx1">
                    <a:lumMod val="65000"/>
                    <a:lumOff val="35000"/>
                  </a:schemeClr>
                </a:solidFill>
              </a:rPr>
              <a:t>No T&amp;C issues re ownership of posted content</a:t>
            </a:r>
          </a:p>
          <a:p>
            <a:endParaRPr lang="en-US" sz="2400" dirty="0">
              <a:solidFill>
                <a:schemeClr val="tx1">
                  <a:lumMod val="65000"/>
                  <a:lumOff val="35000"/>
                </a:schemeClr>
              </a:solidFill>
              <a:latin typeface="Helvetica LT Std" panose="020B0504020202020204" pitchFamily="34" charset="0"/>
            </a:endParaRPr>
          </a:p>
          <a:p>
            <a:endParaRPr lang="en-US" sz="2400" dirty="0">
              <a:solidFill>
                <a:schemeClr val="tx1">
                  <a:lumMod val="65000"/>
                  <a:lumOff val="35000"/>
                </a:schemeClr>
              </a:solidFill>
              <a:latin typeface="Helvetica LT Std" panose="020B0504020202020204" pitchFamily="34" charset="0"/>
            </a:endParaRPr>
          </a:p>
        </p:txBody>
      </p:sp>
      <p:sp>
        <p:nvSpPr>
          <p:cNvPr id="5" name="Rectangle 4"/>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228600"/>
            <a:ext cx="2819400" cy="73769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676400"/>
            <a:ext cx="6639809" cy="4658672"/>
          </a:xfrm>
          <a:prstGeom prst="rect">
            <a:avLst/>
          </a:prstGeom>
        </p:spPr>
      </p:pic>
    </p:spTree>
    <p:extLst>
      <p:ext uri="{BB962C8B-B14F-4D97-AF65-F5344CB8AC3E}">
        <p14:creationId xmlns:p14="http://schemas.microsoft.com/office/powerpoint/2010/main" val="24735799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4724400"/>
            <a:ext cx="5791200" cy="1630364"/>
          </a:xfrm>
        </p:spPr>
        <p:txBody>
          <a:bodyPr>
            <a:normAutofit/>
          </a:bodyPr>
          <a:lstStyle/>
          <a:p>
            <a:r>
              <a:rPr lang="en-US" sz="2400" dirty="0">
                <a:solidFill>
                  <a:schemeClr val="tx1">
                    <a:lumMod val="65000"/>
                    <a:lumOff val="35000"/>
                  </a:schemeClr>
                </a:solidFill>
              </a:rPr>
              <a:t>Group email – some or all</a:t>
            </a:r>
          </a:p>
          <a:p>
            <a:r>
              <a:rPr lang="en-US" sz="2400" dirty="0">
                <a:solidFill>
                  <a:schemeClr val="tx1">
                    <a:lumMod val="65000"/>
                    <a:lumOff val="35000"/>
                  </a:schemeClr>
                </a:solidFill>
              </a:rPr>
              <a:t>Discussion groups</a:t>
            </a:r>
          </a:p>
          <a:p>
            <a:r>
              <a:rPr lang="en-US" sz="2400" dirty="0">
                <a:solidFill>
                  <a:schemeClr val="tx1">
                    <a:lumMod val="65000"/>
                    <a:lumOff val="35000"/>
                  </a:schemeClr>
                </a:solidFill>
              </a:rPr>
              <a:t>Interested parties – controlled access</a:t>
            </a:r>
          </a:p>
          <a:p>
            <a:endParaRPr lang="en-US" sz="2400" dirty="0">
              <a:solidFill>
                <a:schemeClr val="tx1">
                  <a:lumMod val="65000"/>
                  <a:lumOff val="35000"/>
                </a:schemeClr>
              </a:solidFill>
            </a:endParaRPr>
          </a:p>
        </p:txBody>
      </p:sp>
      <p:sp>
        <p:nvSpPr>
          <p:cNvPr id="5"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800" b="1" dirty="0" smtClean="0">
                <a:solidFill>
                  <a:srgbClr val="014E97"/>
                </a:solidFill>
              </a:rPr>
              <a:t>Basecamp Features</a:t>
            </a:r>
            <a:endParaRPr lang="en-US" sz="2800" b="1" dirty="0">
              <a:solidFill>
                <a:srgbClr val="014E97"/>
              </a:solidFill>
            </a:endParaRPr>
          </a:p>
        </p:txBody>
      </p:sp>
      <p:sp>
        <p:nvSpPr>
          <p:cNvPr id="6" name="Rectangle 5"/>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633195"/>
            <a:ext cx="6290321" cy="2568115"/>
          </a:xfrm>
          <a:prstGeom prst="rect">
            <a:avLst/>
          </a:prstGeom>
        </p:spPr>
      </p:pic>
      <p:sp>
        <p:nvSpPr>
          <p:cNvPr id="8" name="Rectangle 7"/>
          <p:cNvSpPr/>
          <p:nvPr/>
        </p:nvSpPr>
        <p:spPr>
          <a:xfrm>
            <a:off x="6858000" y="4648200"/>
            <a:ext cx="3276600" cy="1643527"/>
          </a:xfrm>
          <a:prstGeom prst="rect">
            <a:avLst/>
          </a:prstGeom>
        </p:spPr>
        <p:txBody>
          <a:bodyPr wrap="square">
            <a:spAutoFit/>
          </a:bodyPr>
          <a:lstStyle/>
          <a:p>
            <a:pPr marL="342900" indent="-342900">
              <a:lnSpc>
                <a:spcPct val="90000"/>
              </a:lnSpc>
              <a:spcBef>
                <a:spcPct val="20000"/>
              </a:spcBef>
              <a:buFont typeface="Arial" panose="020B0604020202020204" pitchFamily="34" charset="0"/>
              <a:buChar char="•"/>
            </a:pPr>
            <a:r>
              <a:rPr lang="en-US" sz="2400" dirty="0">
                <a:solidFill>
                  <a:schemeClr val="tx1">
                    <a:lumMod val="65000"/>
                    <a:lumOff val="35000"/>
                  </a:schemeClr>
                </a:solidFill>
                <a:latin typeface="Arial" panose="020B0604020202020204" pitchFamily="34" charset="0"/>
                <a:cs typeface="Arial" panose="020B0604020202020204" pitchFamily="34" charset="0"/>
              </a:rPr>
              <a:t>Action items</a:t>
            </a:r>
          </a:p>
          <a:p>
            <a:pPr marL="342900" indent="-342900">
              <a:lnSpc>
                <a:spcPct val="90000"/>
              </a:lnSpc>
              <a:spcBef>
                <a:spcPct val="20000"/>
              </a:spcBef>
              <a:buFont typeface="Arial" panose="020B0604020202020204" pitchFamily="34" charset="0"/>
              <a:buChar char="•"/>
            </a:pPr>
            <a:r>
              <a:rPr lang="en-US" sz="2400" dirty="0">
                <a:solidFill>
                  <a:schemeClr val="tx1">
                    <a:lumMod val="65000"/>
                    <a:lumOff val="35000"/>
                  </a:schemeClr>
                </a:solidFill>
                <a:latin typeface="Arial" panose="020B0604020202020204" pitchFamily="34" charset="0"/>
                <a:cs typeface="Arial" panose="020B0604020202020204" pitchFamily="34" charset="0"/>
              </a:rPr>
              <a:t>Document posting</a:t>
            </a:r>
          </a:p>
          <a:p>
            <a:pPr marL="342900" indent="-342900">
              <a:lnSpc>
                <a:spcPct val="90000"/>
              </a:lnSpc>
              <a:spcBef>
                <a:spcPct val="20000"/>
              </a:spcBef>
              <a:buFont typeface="Arial" panose="020B0604020202020204" pitchFamily="34" charset="0"/>
              <a:buChar char="•"/>
            </a:pPr>
            <a:r>
              <a:rPr lang="en-US" sz="2400" dirty="0">
                <a:solidFill>
                  <a:schemeClr val="tx1">
                    <a:lumMod val="65000"/>
                    <a:lumOff val="35000"/>
                  </a:schemeClr>
                </a:solidFill>
                <a:latin typeface="Arial" panose="020B0604020202020204" pitchFamily="34" charset="0"/>
                <a:cs typeface="Arial" panose="020B0604020202020204" pitchFamily="34" charset="0"/>
              </a:rPr>
              <a:t>Calendar</a:t>
            </a:r>
          </a:p>
          <a:p>
            <a:pPr marL="342900" indent="-342900">
              <a:lnSpc>
                <a:spcPct val="90000"/>
              </a:lnSpc>
              <a:spcBef>
                <a:spcPct val="20000"/>
              </a:spcBef>
              <a:buFont typeface="Arial" panose="020B0604020202020204" pitchFamily="34" charset="0"/>
              <a:buChar char="•"/>
            </a:pPr>
            <a:r>
              <a:rPr lang="en-US" sz="2400" dirty="0">
                <a:solidFill>
                  <a:schemeClr val="tx1">
                    <a:lumMod val="65000"/>
                    <a:lumOff val="35000"/>
                  </a:schemeClr>
                </a:solidFill>
                <a:latin typeface="Arial" panose="020B0604020202020204" pitchFamily="34" charset="0"/>
                <a:cs typeface="Arial" panose="020B0604020202020204" pitchFamily="34" charset="0"/>
              </a:rPr>
              <a:t>Reminders</a:t>
            </a:r>
          </a:p>
        </p:txBody>
      </p:sp>
    </p:spTree>
    <p:extLst>
      <p:ext uri="{BB962C8B-B14F-4D97-AF65-F5344CB8AC3E}">
        <p14:creationId xmlns:p14="http://schemas.microsoft.com/office/powerpoint/2010/main" val="17112565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smtClean="0">
                <a:solidFill>
                  <a:schemeClr val="tx1">
                    <a:lumMod val="65000"/>
                    <a:lumOff val="35000"/>
                  </a:schemeClr>
                </a:solidFill>
              </a:rPr>
              <a:t>Basecamp2 - Designed </a:t>
            </a:r>
            <a:r>
              <a:rPr lang="en-US" sz="2400" dirty="0">
                <a:solidFill>
                  <a:schemeClr val="tx1">
                    <a:lumMod val="65000"/>
                    <a:lumOff val="35000"/>
                  </a:schemeClr>
                </a:solidFill>
              </a:rPr>
              <a:t>for single “project” not subcommittee structure utilized by </a:t>
            </a:r>
            <a:r>
              <a:rPr lang="en-US" sz="2400" dirty="0" smtClean="0">
                <a:solidFill>
                  <a:schemeClr val="tx1">
                    <a:lumMod val="65000"/>
                    <a:lumOff val="35000"/>
                  </a:schemeClr>
                </a:solidFill>
              </a:rPr>
              <a:t>ASHRAE. The flat structure required using discussion strings to categorize and group files in order to find them easily later.</a:t>
            </a:r>
          </a:p>
          <a:p>
            <a:pPr>
              <a:spcBef>
                <a:spcPts val="1200"/>
              </a:spcBef>
            </a:pPr>
            <a:r>
              <a:rPr lang="en-US" sz="2400" dirty="0" smtClean="0">
                <a:solidFill>
                  <a:schemeClr val="tx1">
                    <a:lumMod val="65000"/>
                    <a:lumOff val="35000"/>
                  </a:schemeClr>
                </a:solidFill>
              </a:rPr>
              <a:t>Basecamp3 – Capable of having a more vertical structure similar to other commonly used applications. Addresses the major concern expressed by trial users.</a:t>
            </a:r>
            <a:endParaRPr lang="en-US" sz="2400" dirty="0">
              <a:solidFill>
                <a:schemeClr val="tx1">
                  <a:lumMod val="65000"/>
                  <a:lumOff val="35000"/>
                </a:schemeClr>
              </a:solidFill>
            </a:endParaRPr>
          </a:p>
          <a:p>
            <a:pPr>
              <a:spcBef>
                <a:spcPts val="1200"/>
              </a:spcBef>
            </a:pPr>
            <a:r>
              <a:rPr lang="en-US" sz="2400" dirty="0">
                <a:solidFill>
                  <a:schemeClr val="tx1">
                    <a:lumMod val="65000"/>
                    <a:lumOff val="35000"/>
                  </a:schemeClr>
                </a:solidFill>
              </a:rPr>
              <a:t>Roster control by staff with input from committee chair – always current</a:t>
            </a:r>
          </a:p>
          <a:p>
            <a:pPr>
              <a:spcBef>
                <a:spcPts val="1200"/>
              </a:spcBef>
            </a:pPr>
            <a:r>
              <a:rPr lang="en-US" sz="2400" dirty="0">
                <a:solidFill>
                  <a:schemeClr val="tx1">
                    <a:lumMod val="65000"/>
                    <a:lumOff val="35000"/>
                  </a:schemeClr>
                </a:solidFill>
              </a:rPr>
              <a:t>Archiving by staff – regular interval</a:t>
            </a:r>
          </a:p>
          <a:p>
            <a:endParaRPr lang="en-US" sz="2400" dirty="0">
              <a:solidFill>
                <a:schemeClr val="tx1">
                  <a:lumMod val="65000"/>
                  <a:lumOff val="35000"/>
                </a:schemeClr>
              </a:solidFill>
              <a:latin typeface="Helvetica LT Std" panose="020B0504020202020204" pitchFamily="34" charset="0"/>
            </a:endParaRPr>
          </a:p>
        </p:txBody>
      </p:sp>
      <p:sp>
        <p:nvSpPr>
          <p:cNvPr id="5"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800" b="1" dirty="0" smtClean="0">
                <a:solidFill>
                  <a:srgbClr val="014E97"/>
                </a:solidFill>
              </a:rPr>
              <a:t>Basecamp Application</a:t>
            </a:r>
            <a:endParaRPr lang="en-US" sz="2800" b="1" dirty="0">
              <a:solidFill>
                <a:srgbClr val="014E97"/>
              </a:solidFill>
            </a:endParaRPr>
          </a:p>
        </p:txBody>
      </p:sp>
      <p:sp>
        <p:nvSpPr>
          <p:cNvPr id="6" name="Rectangle 5"/>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88936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The latest activity across everything – Basecamp - Google Chrome"/>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64726" y="1600200"/>
            <a:ext cx="7062547" cy="4525963"/>
          </a:xfrm>
        </p:spPr>
      </p:pic>
      <p:sp>
        <p:nvSpPr>
          <p:cNvPr id="5"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800" b="1" dirty="0" smtClean="0">
                <a:solidFill>
                  <a:srgbClr val="014E97"/>
                </a:solidFill>
              </a:rPr>
              <a:t>Basecamp Features – Latest Activity</a:t>
            </a:r>
            <a:endParaRPr lang="en-US" sz="2800" b="1" dirty="0">
              <a:solidFill>
                <a:srgbClr val="014E97"/>
              </a:solidFill>
            </a:endParaRPr>
          </a:p>
        </p:txBody>
      </p:sp>
      <p:sp>
        <p:nvSpPr>
          <p:cNvPr id="6" name="Rectangle 5"/>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4267200" y="1905000"/>
            <a:ext cx="838200" cy="3048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86131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800" b="1" dirty="0" smtClean="0">
                <a:solidFill>
                  <a:srgbClr val="014E97"/>
                </a:solidFill>
              </a:rPr>
              <a:t>Basecamp Features – Basecamps</a:t>
            </a:r>
            <a:endParaRPr lang="en-US" sz="2800" b="1" dirty="0">
              <a:solidFill>
                <a:srgbClr val="014E97"/>
              </a:solidFill>
            </a:endParaRPr>
          </a:p>
        </p:txBody>
      </p:sp>
      <p:sp>
        <p:nvSpPr>
          <p:cNvPr id="6" name="Rectangle 5"/>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Content Placeholder 2" descr="The latest activity across everything – Basecamp - Google Chrome"/>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09800" y="1600200"/>
            <a:ext cx="7722274" cy="4948742"/>
          </a:xfrm>
        </p:spPr>
      </p:pic>
    </p:spTree>
    <p:extLst>
      <p:ext uri="{BB962C8B-B14F-4D97-AF65-F5344CB8AC3E}">
        <p14:creationId xmlns:p14="http://schemas.microsoft.com/office/powerpoint/2010/main" val="4697038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800" b="1" dirty="0" smtClean="0">
                <a:solidFill>
                  <a:srgbClr val="014E97"/>
                </a:solidFill>
              </a:rPr>
              <a:t>Basecamp Features – Pings</a:t>
            </a:r>
            <a:endParaRPr lang="en-US" sz="2800" b="1" dirty="0">
              <a:solidFill>
                <a:srgbClr val="014E97"/>
              </a:solidFill>
            </a:endParaRPr>
          </a:p>
        </p:txBody>
      </p:sp>
      <p:sp>
        <p:nvSpPr>
          <p:cNvPr id="6" name="Rectangle 5"/>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80312" y="1600200"/>
            <a:ext cx="10231376" cy="4525963"/>
          </a:xfrm>
        </p:spPr>
      </p:pic>
    </p:spTree>
    <p:extLst>
      <p:ext uri="{BB962C8B-B14F-4D97-AF65-F5344CB8AC3E}">
        <p14:creationId xmlns:p14="http://schemas.microsoft.com/office/powerpoint/2010/main" val="42421054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800" b="1" dirty="0" smtClean="0">
                <a:solidFill>
                  <a:srgbClr val="014E97"/>
                </a:solidFill>
              </a:rPr>
              <a:t>Basecamp Features – Hey!</a:t>
            </a:r>
            <a:endParaRPr lang="en-US" sz="2800" b="1" dirty="0">
              <a:solidFill>
                <a:srgbClr val="014E97"/>
              </a:solidFill>
            </a:endParaRPr>
          </a:p>
        </p:txBody>
      </p:sp>
      <p:sp>
        <p:nvSpPr>
          <p:cNvPr id="6" name="Rectangle 5"/>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58496" y="1600200"/>
            <a:ext cx="6875008" cy="4525963"/>
          </a:xfrm>
        </p:spPr>
      </p:pic>
    </p:spTree>
    <p:extLst>
      <p:ext uri="{BB962C8B-B14F-4D97-AF65-F5344CB8AC3E}">
        <p14:creationId xmlns:p14="http://schemas.microsoft.com/office/powerpoint/2010/main" val="33730578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800" b="1" dirty="0" smtClean="0">
                <a:solidFill>
                  <a:srgbClr val="014E97"/>
                </a:solidFill>
              </a:rPr>
              <a:t>Basecamp Features – Campfires</a:t>
            </a:r>
            <a:endParaRPr lang="en-US" sz="2800" b="1" dirty="0">
              <a:solidFill>
                <a:srgbClr val="014E97"/>
              </a:solidFill>
            </a:endParaRPr>
          </a:p>
        </p:txBody>
      </p:sp>
      <p:sp>
        <p:nvSpPr>
          <p:cNvPr id="6" name="Rectangle 5"/>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79204" y="1600200"/>
            <a:ext cx="7033591" cy="4525963"/>
          </a:xfrm>
        </p:spPr>
      </p:pic>
    </p:spTree>
    <p:extLst>
      <p:ext uri="{BB962C8B-B14F-4D97-AF65-F5344CB8AC3E}">
        <p14:creationId xmlns:p14="http://schemas.microsoft.com/office/powerpoint/2010/main" val="25090387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800" b="1" dirty="0" smtClean="0">
                <a:solidFill>
                  <a:srgbClr val="014E97"/>
                </a:solidFill>
              </a:rPr>
              <a:t>Basecamp Features – </a:t>
            </a:r>
            <a:r>
              <a:rPr lang="en-US" sz="2800" b="1" dirty="0">
                <a:solidFill>
                  <a:srgbClr val="014E97"/>
                </a:solidFill>
              </a:rPr>
              <a:t>Reports</a:t>
            </a:r>
          </a:p>
        </p:txBody>
      </p:sp>
      <p:sp>
        <p:nvSpPr>
          <p:cNvPr id="6" name="Rectangle 5"/>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26718" y="1600200"/>
            <a:ext cx="3138564" cy="4525963"/>
          </a:xfrm>
        </p:spPr>
      </p:pic>
    </p:spTree>
    <p:extLst>
      <p:ext uri="{BB962C8B-B14F-4D97-AF65-F5344CB8AC3E}">
        <p14:creationId xmlns:p14="http://schemas.microsoft.com/office/powerpoint/2010/main" val="1348783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19400" y="1869973"/>
            <a:ext cx="4895814" cy="1957329"/>
          </a:xfrm>
        </p:spPr>
        <p:txBody>
          <a:bodyPr>
            <a:noAutofit/>
          </a:bodyPr>
          <a:lstStyle/>
          <a:p>
            <a:pPr marL="0" indent="0" algn="ctr">
              <a:buNone/>
            </a:pPr>
            <a:r>
              <a:rPr lang="en-US" b="1" dirty="0">
                <a:solidFill>
                  <a:srgbClr val="F07549"/>
                </a:solidFill>
              </a:rPr>
              <a:t>Method determined and controlled by each ASHRAE </a:t>
            </a:r>
            <a:r>
              <a:rPr lang="en-US" b="1" dirty="0" smtClean="0">
                <a:solidFill>
                  <a:srgbClr val="F07549"/>
                </a:solidFill>
              </a:rPr>
              <a:t>group</a:t>
            </a:r>
            <a:endParaRPr lang="en-US" b="1" dirty="0">
              <a:solidFill>
                <a:srgbClr val="F07549"/>
              </a:solidFill>
            </a:endParaRPr>
          </a:p>
        </p:txBody>
      </p:sp>
      <p:sp>
        <p:nvSpPr>
          <p:cNvPr id="6"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3200" b="1" dirty="0" smtClean="0">
                <a:solidFill>
                  <a:srgbClr val="014E97"/>
                </a:solidFill>
              </a:rPr>
              <a:t>History</a:t>
            </a:r>
            <a:endParaRPr lang="en-US" sz="2800" b="1" dirty="0">
              <a:solidFill>
                <a:srgbClr val="014E97"/>
              </a:solidFill>
            </a:endParaRPr>
          </a:p>
        </p:txBody>
      </p:sp>
      <p:sp>
        <p:nvSpPr>
          <p:cNvPr id="7" name="Rectangle 6"/>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524000"/>
            <a:ext cx="3499564" cy="282841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551944">
            <a:off x="1030302" y="4908530"/>
            <a:ext cx="3850390" cy="338064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6160" y="4038600"/>
            <a:ext cx="4048125" cy="413385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0369" y="2938207"/>
            <a:ext cx="2571750" cy="3457575"/>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8201" y="1752600"/>
            <a:ext cx="1895123" cy="1863405"/>
          </a:xfrm>
          <a:prstGeom prst="rect">
            <a:avLst/>
          </a:prstGeom>
        </p:spPr>
      </p:pic>
    </p:spTree>
    <p:extLst>
      <p:ext uri="{BB962C8B-B14F-4D97-AF65-F5344CB8AC3E}">
        <p14:creationId xmlns:p14="http://schemas.microsoft.com/office/powerpoint/2010/main" val="2704671679"/>
      </p:ext>
    </p:extLst>
  </p:cSld>
  <p:clrMapOvr>
    <a:masterClrMapping/>
  </p:clrMapOvr>
  <p:transition spd="slow">
    <p:pu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800" b="1" dirty="0" smtClean="0">
                <a:solidFill>
                  <a:srgbClr val="014E97"/>
                </a:solidFill>
              </a:rPr>
              <a:t>Basecamp Features – Search</a:t>
            </a:r>
            <a:endParaRPr lang="en-US" sz="2800" b="1" dirty="0">
              <a:solidFill>
                <a:srgbClr val="014E97"/>
              </a:solidFill>
            </a:endParaRPr>
          </a:p>
        </p:txBody>
      </p:sp>
      <p:sp>
        <p:nvSpPr>
          <p:cNvPr id="6" name="Rectangle 5"/>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65303" y="1600200"/>
            <a:ext cx="6861394" cy="4525963"/>
          </a:xfrm>
        </p:spPr>
      </p:pic>
    </p:spTree>
    <p:extLst>
      <p:ext uri="{BB962C8B-B14F-4D97-AF65-F5344CB8AC3E}">
        <p14:creationId xmlns:p14="http://schemas.microsoft.com/office/powerpoint/2010/main" val="29885135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800" b="1" dirty="0" smtClean="0">
                <a:solidFill>
                  <a:srgbClr val="014E97"/>
                </a:solidFill>
              </a:rPr>
              <a:t>Basecamp Features </a:t>
            </a:r>
            <a:r>
              <a:rPr lang="en-US" sz="2800" b="1" dirty="0">
                <a:solidFill>
                  <a:srgbClr val="014E97"/>
                </a:solidFill>
              </a:rPr>
              <a:t>– Me</a:t>
            </a:r>
          </a:p>
        </p:txBody>
      </p:sp>
      <p:sp>
        <p:nvSpPr>
          <p:cNvPr id="6" name="Rectangle 5"/>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Content Placeholder 3" descr="The latest activity across everything – Basecamp - Google Chrome"/>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64726" y="1600200"/>
            <a:ext cx="7062547" cy="4525963"/>
          </a:xfrm>
        </p:spPr>
      </p:pic>
    </p:spTree>
    <p:extLst>
      <p:ext uri="{BB962C8B-B14F-4D97-AF65-F5344CB8AC3E}">
        <p14:creationId xmlns:p14="http://schemas.microsoft.com/office/powerpoint/2010/main" val="4660264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800" b="1" dirty="0" smtClean="0">
                <a:solidFill>
                  <a:srgbClr val="014E97"/>
                </a:solidFill>
              </a:rPr>
              <a:t>Basecamp Features </a:t>
            </a:r>
            <a:r>
              <a:rPr lang="en-US" sz="2800" b="1" dirty="0">
                <a:solidFill>
                  <a:srgbClr val="014E97"/>
                </a:solidFill>
              </a:rPr>
              <a:t>– Me &gt; </a:t>
            </a:r>
            <a:r>
              <a:rPr lang="en-US" sz="2800" b="1" dirty="0" smtClean="0">
                <a:solidFill>
                  <a:srgbClr val="014E97"/>
                </a:solidFill>
              </a:rPr>
              <a:t>Notifications</a:t>
            </a:r>
            <a:endParaRPr lang="en-US" sz="2800" b="1" dirty="0">
              <a:solidFill>
                <a:srgbClr val="014E97"/>
              </a:solidFill>
            </a:endParaRPr>
          </a:p>
        </p:txBody>
      </p:sp>
      <p:sp>
        <p:nvSpPr>
          <p:cNvPr id="6" name="Rectangle 5"/>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Content Placeholder 6" descr="Schedule Notifications – Basecamp - Google Chrome"/>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33800" y="1600200"/>
            <a:ext cx="7062547" cy="4525963"/>
          </a:xfrm>
        </p:spPr>
      </p:pic>
      <p:pic>
        <p:nvPicPr>
          <p:cNvPr id="8" name="Content Placeholder 3" descr="The latest activity across everything – Basecamp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72289" t="6735" r="738" b="44441"/>
          <a:stretch/>
        </p:blipFill>
        <p:spPr>
          <a:xfrm>
            <a:off x="381000" y="1905000"/>
            <a:ext cx="2890345" cy="3352800"/>
          </a:xfrm>
          <a:prstGeom prst="rect">
            <a:avLst/>
          </a:prstGeom>
        </p:spPr>
      </p:pic>
      <p:sp>
        <p:nvSpPr>
          <p:cNvPr id="2" name="Rectangle 1"/>
          <p:cNvSpPr/>
          <p:nvPr/>
        </p:nvSpPr>
        <p:spPr>
          <a:xfrm>
            <a:off x="1600200" y="3200400"/>
            <a:ext cx="1219200" cy="3048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924845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800" b="1" dirty="0" smtClean="0">
                <a:solidFill>
                  <a:srgbClr val="014E97"/>
                </a:solidFill>
              </a:rPr>
              <a:t>Basecamp Features </a:t>
            </a:r>
            <a:r>
              <a:rPr lang="en-US" sz="2800" b="1" dirty="0">
                <a:solidFill>
                  <a:srgbClr val="014E97"/>
                </a:solidFill>
              </a:rPr>
              <a:t>– Me &gt; </a:t>
            </a:r>
            <a:r>
              <a:rPr lang="en-US" sz="2800" b="1" dirty="0" smtClean="0">
                <a:solidFill>
                  <a:srgbClr val="014E97"/>
                </a:solidFill>
              </a:rPr>
              <a:t>My Assignments</a:t>
            </a:r>
            <a:endParaRPr lang="en-US" sz="2800" b="1" dirty="0">
              <a:solidFill>
                <a:srgbClr val="014E97"/>
              </a:solidFill>
            </a:endParaRPr>
          </a:p>
        </p:txBody>
      </p:sp>
      <p:sp>
        <p:nvSpPr>
          <p:cNvPr id="6" name="Rectangle 5"/>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33800" y="1905000"/>
            <a:ext cx="7619047" cy="3758730"/>
          </a:xfrm>
        </p:spPr>
      </p:pic>
      <p:pic>
        <p:nvPicPr>
          <p:cNvPr id="8" name="Content Placeholder 3" descr="The latest activity across everything – Basecamp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72289" t="6735" r="738" b="44441"/>
          <a:stretch/>
        </p:blipFill>
        <p:spPr>
          <a:xfrm>
            <a:off x="381000" y="1905000"/>
            <a:ext cx="2890345" cy="3352800"/>
          </a:xfrm>
          <a:prstGeom prst="rect">
            <a:avLst/>
          </a:prstGeom>
        </p:spPr>
      </p:pic>
      <p:sp>
        <p:nvSpPr>
          <p:cNvPr id="10" name="Rectangle 9"/>
          <p:cNvSpPr/>
          <p:nvPr/>
        </p:nvSpPr>
        <p:spPr>
          <a:xfrm>
            <a:off x="762000" y="3733801"/>
            <a:ext cx="1295400" cy="2286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23112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800" b="1" dirty="0" smtClean="0">
                <a:solidFill>
                  <a:srgbClr val="014E97"/>
                </a:solidFill>
              </a:rPr>
              <a:t>Basecamp Features </a:t>
            </a:r>
            <a:r>
              <a:rPr lang="en-US" sz="2800" b="1" dirty="0">
                <a:solidFill>
                  <a:srgbClr val="014E97"/>
                </a:solidFill>
              </a:rPr>
              <a:t>– Me &gt; </a:t>
            </a:r>
            <a:r>
              <a:rPr lang="en-US" sz="2800" b="1" dirty="0" smtClean="0">
                <a:solidFill>
                  <a:srgbClr val="014E97"/>
                </a:solidFill>
              </a:rPr>
              <a:t>Stuff I’ve Assigned</a:t>
            </a:r>
            <a:endParaRPr lang="en-US" sz="2800" b="1" dirty="0">
              <a:solidFill>
                <a:srgbClr val="014E97"/>
              </a:solidFill>
            </a:endParaRPr>
          </a:p>
        </p:txBody>
      </p:sp>
      <p:sp>
        <p:nvSpPr>
          <p:cNvPr id="6" name="Rectangle 5"/>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05200" y="1524000"/>
            <a:ext cx="7606660" cy="4525963"/>
          </a:xfrm>
        </p:spPr>
      </p:pic>
      <p:pic>
        <p:nvPicPr>
          <p:cNvPr id="7" name="Content Placeholder 3" descr="The latest activity across everything – Basecamp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72289" t="6735" r="738" b="44441"/>
          <a:stretch/>
        </p:blipFill>
        <p:spPr>
          <a:xfrm>
            <a:off x="381000" y="1905000"/>
            <a:ext cx="2890345" cy="3352800"/>
          </a:xfrm>
          <a:prstGeom prst="rect">
            <a:avLst/>
          </a:prstGeom>
        </p:spPr>
      </p:pic>
      <p:sp>
        <p:nvSpPr>
          <p:cNvPr id="8" name="Rectangle 7"/>
          <p:cNvSpPr/>
          <p:nvPr/>
        </p:nvSpPr>
        <p:spPr>
          <a:xfrm>
            <a:off x="704850" y="3962400"/>
            <a:ext cx="1276350" cy="2286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906639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800" b="1" dirty="0" smtClean="0">
                <a:solidFill>
                  <a:srgbClr val="014E97"/>
                </a:solidFill>
              </a:rPr>
              <a:t>Basecamp Features </a:t>
            </a:r>
            <a:r>
              <a:rPr lang="en-US" sz="2800" b="1" dirty="0">
                <a:solidFill>
                  <a:srgbClr val="014E97"/>
                </a:solidFill>
              </a:rPr>
              <a:t>– Me &gt; </a:t>
            </a:r>
            <a:r>
              <a:rPr lang="en-US" sz="2800" b="1" dirty="0" smtClean="0">
                <a:solidFill>
                  <a:srgbClr val="014E97"/>
                </a:solidFill>
              </a:rPr>
              <a:t>Saved Drafts</a:t>
            </a:r>
            <a:endParaRPr lang="en-US" sz="2800" b="1" dirty="0">
              <a:solidFill>
                <a:srgbClr val="014E97"/>
              </a:solidFill>
            </a:endParaRPr>
          </a:p>
        </p:txBody>
      </p:sp>
      <p:sp>
        <p:nvSpPr>
          <p:cNvPr id="6" name="Rectangle 5"/>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52800" y="1600200"/>
            <a:ext cx="7619047" cy="4431746"/>
          </a:xfrm>
        </p:spPr>
      </p:pic>
      <p:pic>
        <p:nvPicPr>
          <p:cNvPr id="7" name="Content Placeholder 3" descr="The latest activity across everything – Basecamp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72289" t="6735" r="738" b="44441"/>
          <a:stretch/>
        </p:blipFill>
        <p:spPr>
          <a:xfrm>
            <a:off x="381000" y="1905000"/>
            <a:ext cx="2890345" cy="3352800"/>
          </a:xfrm>
          <a:prstGeom prst="rect">
            <a:avLst/>
          </a:prstGeom>
        </p:spPr>
      </p:pic>
      <p:sp>
        <p:nvSpPr>
          <p:cNvPr id="8" name="Rectangle 7"/>
          <p:cNvSpPr/>
          <p:nvPr/>
        </p:nvSpPr>
        <p:spPr>
          <a:xfrm>
            <a:off x="762000" y="4114800"/>
            <a:ext cx="1295400" cy="2286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295384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800" b="1" dirty="0" smtClean="0">
                <a:solidFill>
                  <a:srgbClr val="014E97"/>
                </a:solidFill>
              </a:rPr>
              <a:t>Basecamp Features </a:t>
            </a:r>
            <a:r>
              <a:rPr lang="en-US" sz="2800" b="1" dirty="0">
                <a:solidFill>
                  <a:srgbClr val="014E97"/>
                </a:solidFill>
              </a:rPr>
              <a:t>– Me &gt; </a:t>
            </a:r>
            <a:r>
              <a:rPr lang="en-US" sz="2800" b="1" dirty="0" smtClean="0">
                <a:solidFill>
                  <a:srgbClr val="014E97"/>
                </a:solidFill>
              </a:rPr>
              <a:t>What Have I Been Up To?</a:t>
            </a:r>
            <a:endParaRPr lang="en-US" sz="2800" b="1" dirty="0">
              <a:solidFill>
                <a:srgbClr val="014E97"/>
              </a:solidFill>
            </a:endParaRPr>
          </a:p>
        </p:txBody>
      </p:sp>
      <p:sp>
        <p:nvSpPr>
          <p:cNvPr id="6" name="Rectangle 5"/>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0" y="1447800"/>
            <a:ext cx="6909866" cy="4525963"/>
          </a:xfrm>
        </p:spPr>
      </p:pic>
      <p:pic>
        <p:nvPicPr>
          <p:cNvPr id="7" name="Content Placeholder 3" descr="The latest activity across everything – Basecamp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72289" t="6735" r="738" b="44441"/>
          <a:stretch/>
        </p:blipFill>
        <p:spPr>
          <a:xfrm>
            <a:off x="381000" y="1905000"/>
            <a:ext cx="2890345" cy="3352800"/>
          </a:xfrm>
          <a:prstGeom prst="rect">
            <a:avLst/>
          </a:prstGeom>
        </p:spPr>
      </p:pic>
      <p:sp>
        <p:nvSpPr>
          <p:cNvPr id="8" name="Rectangle 7"/>
          <p:cNvSpPr/>
          <p:nvPr/>
        </p:nvSpPr>
        <p:spPr>
          <a:xfrm>
            <a:off x="838200" y="4343400"/>
            <a:ext cx="1295400" cy="2286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843690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800" b="1" dirty="0" smtClean="0">
                <a:solidFill>
                  <a:srgbClr val="014E97"/>
                </a:solidFill>
              </a:rPr>
              <a:t>Basecamp Features </a:t>
            </a:r>
            <a:r>
              <a:rPr lang="en-US" sz="2800" b="1" dirty="0">
                <a:solidFill>
                  <a:srgbClr val="014E97"/>
                </a:solidFill>
              </a:rPr>
              <a:t>– Me &gt; </a:t>
            </a:r>
            <a:r>
              <a:rPr lang="en-US" sz="2800" b="1" dirty="0" smtClean="0">
                <a:solidFill>
                  <a:srgbClr val="014E97"/>
                </a:solidFill>
              </a:rPr>
              <a:t>Personal Info</a:t>
            </a:r>
            <a:endParaRPr lang="en-US" sz="2800" b="1" dirty="0">
              <a:solidFill>
                <a:srgbClr val="014E97"/>
              </a:solidFill>
            </a:endParaRPr>
          </a:p>
        </p:txBody>
      </p:sp>
      <p:sp>
        <p:nvSpPr>
          <p:cNvPr id="6" name="Rectangle 5"/>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29200" y="1447800"/>
            <a:ext cx="3984122" cy="4525963"/>
          </a:xfrm>
        </p:spPr>
      </p:pic>
      <p:pic>
        <p:nvPicPr>
          <p:cNvPr id="7" name="Content Placeholder 3" descr="The latest activity across everything – Basecamp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72289" t="6735" r="738" b="44441"/>
          <a:stretch/>
        </p:blipFill>
        <p:spPr>
          <a:xfrm>
            <a:off x="609600" y="1905000"/>
            <a:ext cx="2890345" cy="3352800"/>
          </a:xfrm>
          <a:prstGeom prst="rect">
            <a:avLst/>
          </a:prstGeom>
        </p:spPr>
      </p:pic>
      <p:sp>
        <p:nvSpPr>
          <p:cNvPr id="8" name="Rectangle 7"/>
          <p:cNvSpPr/>
          <p:nvPr/>
        </p:nvSpPr>
        <p:spPr>
          <a:xfrm>
            <a:off x="990600" y="4495800"/>
            <a:ext cx="2133600" cy="2286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035671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800" b="1" dirty="0" smtClean="0">
                <a:solidFill>
                  <a:srgbClr val="014E97"/>
                </a:solidFill>
              </a:rPr>
              <a:t>Basecamp Features – Basecamp Page</a:t>
            </a:r>
            <a:endParaRPr lang="en-US" sz="2800" b="1" dirty="0">
              <a:solidFill>
                <a:srgbClr val="014E97"/>
              </a:solidFill>
            </a:endParaRPr>
          </a:p>
        </p:txBody>
      </p:sp>
      <p:sp>
        <p:nvSpPr>
          <p:cNvPr id="6" name="Rectangle 5"/>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p:nvPr/>
        </p:nvPicPr>
        <p:blipFill>
          <a:blip r:embed="rId3"/>
          <a:stretch>
            <a:fillRect/>
          </a:stretch>
        </p:blipFill>
        <p:spPr>
          <a:xfrm>
            <a:off x="4038600" y="1447800"/>
            <a:ext cx="7162800" cy="4876800"/>
          </a:xfrm>
          <a:prstGeom prst="rect">
            <a:avLst/>
          </a:prstGeom>
        </p:spPr>
      </p:pic>
      <p:pic>
        <p:nvPicPr>
          <p:cNvPr id="4" name="Content Placeholder 3"/>
          <p:cNvPicPr>
            <a:picLocks noGrp="1" noChangeAspect="1"/>
          </p:cNvPicPr>
          <p:nvPr>
            <p:ph idx="1"/>
          </p:nvPr>
        </p:nvPicPr>
        <p:blipFill rotWithShape="1">
          <a:blip r:embed="rId4"/>
          <a:srcRect l="24357" t="5769" r="44876" b="61538"/>
          <a:stretch/>
        </p:blipFill>
        <p:spPr>
          <a:xfrm>
            <a:off x="457200" y="2209800"/>
            <a:ext cx="3119719" cy="2209800"/>
          </a:xfrm>
          <a:prstGeom prst="rect">
            <a:avLst/>
          </a:prstGeom>
        </p:spPr>
      </p:pic>
      <p:sp>
        <p:nvSpPr>
          <p:cNvPr id="7" name="Rectangle 6"/>
          <p:cNvSpPr/>
          <p:nvPr/>
        </p:nvSpPr>
        <p:spPr>
          <a:xfrm>
            <a:off x="950258" y="3200400"/>
            <a:ext cx="2326341" cy="2286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289236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800" b="1" dirty="0" smtClean="0">
                <a:solidFill>
                  <a:srgbClr val="014E97"/>
                </a:solidFill>
              </a:rPr>
              <a:t>Basecamp Features – Basecamp Page &gt; Invite more people</a:t>
            </a:r>
            <a:endParaRPr lang="en-US" sz="2800" b="1" dirty="0">
              <a:solidFill>
                <a:srgbClr val="014E97"/>
              </a:solidFill>
            </a:endParaRPr>
          </a:p>
        </p:txBody>
      </p:sp>
      <p:sp>
        <p:nvSpPr>
          <p:cNvPr id="6" name="Rectangle 5"/>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rotWithShape="1">
          <a:blip r:embed="rId3"/>
          <a:srcRect l="16669" t="585" r="20511" b="70571"/>
          <a:stretch/>
        </p:blipFill>
        <p:spPr>
          <a:xfrm>
            <a:off x="1462334" y="1482998"/>
            <a:ext cx="3734058" cy="1143000"/>
          </a:xfrm>
          <a:prstGeom prst="rect">
            <a:avLst/>
          </a:prstGeom>
        </p:spPr>
      </p:pic>
      <p:pic>
        <p:nvPicPr>
          <p:cNvPr id="8" name="Picture 7"/>
          <p:cNvPicPr>
            <a:picLocks noChangeAspect="1"/>
          </p:cNvPicPr>
          <p:nvPr/>
        </p:nvPicPr>
        <p:blipFill rotWithShape="1">
          <a:blip r:embed="rId4"/>
          <a:srcRect l="17947" t="15383" r="17956" b="13469"/>
          <a:stretch/>
        </p:blipFill>
        <p:spPr>
          <a:xfrm>
            <a:off x="1066800" y="3052206"/>
            <a:ext cx="4525127" cy="3348593"/>
          </a:xfrm>
          <a:prstGeom prst="rect">
            <a:avLst/>
          </a:prstGeom>
        </p:spPr>
      </p:pic>
      <p:pic>
        <p:nvPicPr>
          <p:cNvPr id="9" name="Picture 8"/>
          <p:cNvPicPr>
            <a:picLocks noChangeAspect="1"/>
          </p:cNvPicPr>
          <p:nvPr/>
        </p:nvPicPr>
        <p:blipFill rotWithShape="1">
          <a:blip r:embed="rId5"/>
          <a:srcRect l="21793" t="11537" r="23084"/>
          <a:stretch/>
        </p:blipFill>
        <p:spPr>
          <a:xfrm>
            <a:off x="6553200" y="1672393"/>
            <a:ext cx="4419601" cy="4728406"/>
          </a:xfrm>
          <a:prstGeom prst="rect">
            <a:avLst/>
          </a:prstGeom>
        </p:spPr>
      </p:pic>
      <p:cxnSp>
        <p:nvCxnSpPr>
          <p:cNvPr id="3" name="Straight Arrow Connector 2"/>
          <p:cNvCxnSpPr/>
          <p:nvPr/>
        </p:nvCxnSpPr>
        <p:spPr>
          <a:xfrm flipH="1" flipV="1">
            <a:off x="3733800" y="2400952"/>
            <a:ext cx="45720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01931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3200" b="1" dirty="0" smtClean="0">
                <a:solidFill>
                  <a:srgbClr val="014E97"/>
                </a:solidFill>
              </a:rPr>
              <a:t>History</a:t>
            </a:r>
            <a:endParaRPr lang="en-US" sz="3200" b="1" dirty="0">
              <a:solidFill>
                <a:srgbClr val="014E97"/>
              </a:solidFill>
            </a:endParaRPr>
          </a:p>
        </p:txBody>
      </p:sp>
      <p:sp>
        <p:nvSpPr>
          <p:cNvPr id="11" name="Rectangle 10"/>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1196182"/>
            <a:ext cx="5052218" cy="5052218"/>
          </a:xfrm>
          <a:prstGeom prst="rect">
            <a:avLst/>
          </a:prstGeom>
        </p:spPr>
      </p:pic>
      <p:sp>
        <p:nvSpPr>
          <p:cNvPr id="3" name="Content Placeholder 2"/>
          <p:cNvSpPr>
            <a:spLocks noGrp="1"/>
          </p:cNvSpPr>
          <p:nvPr>
            <p:ph idx="1"/>
          </p:nvPr>
        </p:nvSpPr>
        <p:spPr>
          <a:xfrm>
            <a:off x="3707209" y="6096000"/>
            <a:ext cx="4191000" cy="563564"/>
          </a:xfrm>
        </p:spPr>
        <p:txBody>
          <a:bodyPr/>
          <a:lstStyle/>
          <a:p>
            <a:pPr marL="0" indent="0" algn="ctr">
              <a:buNone/>
            </a:pPr>
            <a:r>
              <a:rPr lang="en-US" sz="2400" dirty="0">
                <a:solidFill>
                  <a:srgbClr val="F07549"/>
                </a:solidFill>
                <a:latin typeface="Helvetica LT Std" panose="020B0504020202020204" pitchFamily="34" charset="0"/>
              </a:rPr>
              <a:t>Default was email</a:t>
            </a:r>
          </a:p>
          <a:p>
            <a:endParaRPr lang="en-US" dirty="0" smtClean="0"/>
          </a:p>
        </p:txBody>
      </p:sp>
    </p:spTree>
    <p:extLst>
      <p:ext uri="{BB962C8B-B14F-4D97-AF65-F5344CB8AC3E}">
        <p14:creationId xmlns:p14="http://schemas.microsoft.com/office/powerpoint/2010/main" val="8123603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800" b="1" dirty="0" smtClean="0">
                <a:solidFill>
                  <a:srgbClr val="014E97"/>
                </a:solidFill>
              </a:rPr>
              <a:t>Basecamp Features – Basecamp Page &gt; Message Board</a:t>
            </a:r>
            <a:endParaRPr lang="en-US" sz="2800" b="1" dirty="0">
              <a:solidFill>
                <a:srgbClr val="014E97"/>
              </a:solidFill>
            </a:endParaRPr>
          </a:p>
        </p:txBody>
      </p:sp>
      <p:sp>
        <p:nvSpPr>
          <p:cNvPr id="6" name="Rectangle 5"/>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srcRect l="20430" t="11290" r="20432" b="27422"/>
          <a:stretch/>
        </p:blipFill>
        <p:spPr>
          <a:xfrm>
            <a:off x="664029" y="1905000"/>
            <a:ext cx="5514475" cy="3810000"/>
          </a:xfrm>
          <a:prstGeom prst="rect">
            <a:avLst/>
          </a:prstGeom>
        </p:spPr>
      </p:pic>
      <p:pic>
        <p:nvPicPr>
          <p:cNvPr id="3" name="Picture 2"/>
          <p:cNvPicPr>
            <a:picLocks noChangeAspect="1"/>
          </p:cNvPicPr>
          <p:nvPr/>
        </p:nvPicPr>
        <p:blipFill rotWithShape="1">
          <a:blip r:embed="rId4"/>
          <a:srcRect l="20511" t="5769" r="20520" b="5778"/>
          <a:stretch/>
        </p:blipFill>
        <p:spPr>
          <a:xfrm>
            <a:off x="6705600" y="1447800"/>
            <a:ext cx="4724402" cy="4724400"/>
          </a:xfrm>
          <a:prstGeom prst="rect">
            <a:avLst/>
          </a:prstGeom>
        </p:spPr>
      </p:pic>
    </p:spTree>
    <p:extLst>
      <p:ext uri="{BB962C8B-B14F-4D97-AF65-F5344CB8AC3E}">
        <p14:creationId xmlns:p14="http://schemas.microsoft.com/office/powerpoint/2010/main" val="23305942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800" b="1" dirty="0" smtClean="0">
                <a:solidFill>
                  <a:srgbClr val="014E97"/>
                </a:solidFill>
              </a:rPr>
              <a:t>Basecamp Features – Basecamp Page &gt; To-dos</a:t>
            </a:r>
            <a:endParaRPr lang="en-US" sz="2800" b="1" dirty="0">
              <a:solidFill>
                <a:srgbClr val="014E97"/>
              </a:solidFill>
            </a:endParaRPr>
          </a:p>
        </p:txBody>
      </p:sp>
      <p:sp>
        <p:nvSpPr>
          <p:cNvPr id="6" name="Rectangle 5"/>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srcRect l="20511" t="11538" r="20520" b="32698"/>
          <a:stretch/>
        </p:blipFill>
        <p:spPr>
          <a:xfrm>
            <a:off x="762000" y="1371600"/>
            <a:ext cx="3505201" cy="2209800"/>
          </a:xfrm>
          <a:prstGeom prst="rect">
            <a:avLst/>
          </a:prstGeom>
        </p:spPr>
      </p:pic>
      <p:pic>
        <p:nvPicPr>
          <p:cNvPr id="3" name="Picture 2"/>
          <p:cNvPicPr>
            <a:picLocks noChangeAspect="1"/>
          </p:cNvPicPr>
          <p:nvPr/>
        </p:nvPicPr>
        <p:blipFill rotWithShape="1">
          <a:blip r:embed="rId4"/>
          <a:srcRect l="20511" t="11538" r="20520" b="17315"/>
          <a:stretch/>
        </p:blipFill>
        <p:spPr>
          <a:xfrm>
            <a:off x="3352800" y="1928330"/>
            <a:ext cx="4557486" cy="3665804"/>
          </a:xfrm>
          <a:prstGeom prst="rect">
            <a:avLst/>
          </a:prstGeom>
        </p:spPr>
      </p:pic>
      <p:pic>
        <p:nvPicPr>
          <p:cNvPr id="4" name="Picture 3"/>
          <p:cNvPicPr>
            <a:picLocks noChangeAspect="1"/>
          </p:cNvPicPr>
          <p:nvPr/>
        </p:nvPicPr>
        <p:blipFill rotWithShape="1">
          <a:blip r:embed="rId5"/>
          <a:srcRect l="20031" t="11537" r="21000" b="5777"/>
          <a:stretch/>
        </p:blipFill>
        <p:spPr>
          <a:xfrm>
            <a:off x="6946603" y="2590800"/>
            <a:ext cx="4483397" cy="4191000"/>
          </a:xfrm>
          <a:prstGeom prst="rect">
            <a:avLst/>
          </a:prstGeom>
        </p:spPr>
      </p:pic>
    </p:spTree>
    <p:extLst>
      <p:ext uri="{BB962C8B-B14F-4D97-AF65-F5344CB8AC3E}">
        <p14:creationId xmlns:p14="http://schemas.microsoft.com/office/powerpoint/2010/main" val="16196492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800" b="1" dirty="0" smtClean="0">
                <a:solidFill>
                  <a:srgbClr val="014E97"/>
                </a:solidFill>
              </a:rPr>
              <a:t>Basecamp Features – Basecamp Page &gt; Schedule</a:t>
            </a:r>
            <a:endParaRPr lang="en-US" sz="2800" b="1" dirty="0">
              <a:solidFill>
                <a:srgbClr val="014E97"/>
              </a:solidFill>
            </a:endParaRPr>
          </a:p>
        </p:txBody>
      </p:sp>
      <p:sp>
        <p:nvSpPr>
          <p:cNvPr id="6" name="Rectangle 5"/>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Schedule – ASHRAE ECC Test - Test Basecamp 3 for ECC use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20806" t="13333" r="22230" b="27778"/>
          <a:stretch/>
        </p:blipFill>
        <p:spPr>
          <a:xfrm>
            <a:off x="656771" y="1447800"/>
            <a:ext cx="6096001" cy="4038600"/>
          </a:xfrm>
          <a:prstGeom prst="rect">
            <a:avLst/>
          </a:prstGeom>
        </p:spPr>
      </p:pic>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019800" y="1981200"/>
            <a:ext cx="5382601" cy="4525963"/>
          </a:xfrm>
        </p:spPr>
      </p:pic>
    </p:spTree>
    <p:extLst>
      <p:ext uri="{BB962C8B-B14F-4D97-AF65-F5344CB8AC3E}">
        <p14:creationId xmlns:p14="http://schemas.microsoft.com/office/powerpoint/2010/main" val="36916351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800" b="1" dirty="0" smtClean="0">
                <a:solidFill>
                  <a:srgbClr val="014E97"/>
                </a:solidFill>
              </a:rPr>
              <a:t>Basecamp Features – Basecamp Page &gt; Check-ins</a:t>
            </a:r>
            <a:endParaRPr lang="en-US" sz="2800" b="1" dirty="0">
              <a:solidFill>
                <a:srgbClr val="014E97"/>
              </a:solidFill>
            </a:endParaRPr>
          </a:p>
        </p:txBody>
      </p:sp>
      <p:sp>
        <p:nvSpPr>
          <p:cNvPr id="6" name="Rectangle 5"/>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1885" y="1600200"/>
            <a:ext cx="5728229" cy="4525963"/>
          </a:xfrm>
        </p:spPr>
      </p:pic>
    </p:spTree>
    <p:extLst>
      <p:ext uri="{BB962C8B-B14F-4D97-AF65-F5344CB8AC3E}">
        <p14:creationId xmlns:p14="http://schemas.microsoft.com/office/powerpoint/2010/main" val="5041485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800" b="1" dirty="0" smtClean="0">
                <a:solidFill>
                  <a:srgbClr val="014E97"/>
                </a:solidFill>
              </a:rPr>
              <a:t>Basecamp Features – Basecamp Page &gt; Docs &amp; Files</a:t>
            </a:r>
            <a:endParaRPr lang="en-US" sz="2800" b="1" dirty="0">
              <a:solidFill>
                <a:srgbClr val="014E97"/>
              </a:solidFill>
            </a:endParaRPr>
          </a:p>
        </p:txBody>
      </p:sp>
      <p:sp>
        <p:nvSpPr>
          <p:cNvPr id="6" name="Rectangle 5"/>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1373588"/>
            <a:ext cx="6709653" cy="5484412"/>
          </a:xfrm>
          <a:prstGeom prst="rect">
            <a:avLst/>
          </a:prstGeom>
        </p:spPr>
      </p:pic>
    </p:spTree>
    <p:extLst>
      <p:ext uri="{BB962C8B-B14F-4D97-AF65-F5344CB8AC3E}">
        <p14:creationId xmlns:p14="http://schemas.microsoft.com/office/powerpoint/2010/main" val="28567041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800" b="1" dirty="0" smtClean="0">
                <a:solidFill>
                  <a:srgbClr val="014E97"/>
                </a:solidFill>
              </a:rPr>
              <a:t>Basecamp Features – Clients</a:t>
            </a:r>
            <a:endParaRPr lang="en-US" sz="2800" b="1" dirty="0">
              <a:solidFill>
                <a:srgbClr val="014E97"/>
              </a:solidFill>
            </a:endParaRPr>
          </a:p>
        </p:txBody>
      </p:sp>
      <p:sp>
        <p:nvSpPr>
          <p:cNvPr id="6" name="Rectangle 5"/>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The Clientside – ASHRAE ECC Test - Test Basecamp 3 for ECC us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752600"/>
            <a:ext cx="7179590" cy="4600969"/>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278" t="11896"/>
          <a:stretch/>
        </p:blipFill>
        <p:spPr>
          <a:xfrm>
            <a:off x="7924800" y="2209800"/>
            <a:ext cx="3409950" cy="2257425"/>
          </a:xfrm>
          <a:prstGeom prst="rect">
            <a:avLst/>
          </a:prstGeom>
        </p:spPr>
      </p:pic>
    </p:spTree>
    <p:extLst>
      <p:ext uri="{BB962C8B-B14F-4D97-AF65-F5344CB8AC3E}">
        <p14:creationId xmlns:p14="http://schemas.microsoft.com/office/powerpoint/2010/main" val="26097355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800" b="1" dirty="0" smtClean="0">
                <a:solidFill>
                  <a:srgbClr val="014E97"/>
                </a:solidFill>
              </a:rPr>
              <a:t>Basecamp Features – Help</a:t>
            </a:r>
            <a:endParaRPr lang="en-US" sz="2800" b="1" dirty="0">
              <a:solidFill>
                <a:srgbClr val="014E97"/>
              </a:solidFill>
            </a:endParaRPr>
          </a:p>
        </p:txBody>
      </p:sp>
      <p:sp>
        <p:nvSpPr>
          <p:cNvPr id="6" name="Rectangle 5"/>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Help Guides for Basecamp 3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1447800"/>
            <a:ext cx="7924800" cy="5078529"/>
          </a:xfrm>
          <a:prstGeom prst="rect">
            <a:avLst/>
          </a:prstGeom>
        </p:spPr>
      </p:pic>
      <p:sp>
        <p:nvSpPr>
          <p:cNvPr id="8" name="Right Arrow 7"/>
          <p:cNvSpPr/>
          <p:nvPr/>
        </p:nvSpPr>
        <p:spPr>
          <a:xfrm>
            <a:off x="2209800" y="3276600"/>
            <a:ext cx="762000" cy="304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43300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800" b="1" dirty="0" smtClean="0">
                <a:solidFill>
                  <a:srgbClr val="014E97"/>
                </a:solidFill>
              </a:rPr>
              <a:t>Basecamp Features – Help</a:t>
            </a:r>
            <a:endParaRPr lang="en-US" sz="2800" b="1" dirty="0">
              <a:solidFill>
                <a:srgbClr val="014E97"/>
              </a:solidFill>
            </a:endParaRPr>
          </a:p>
        </p:txBody>
      </p:sp>
      <p:sp>
        <p:nvSpPr>
          <p:cNvPr id="6" name="Rectangle 5"/>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Help Guides for Basecamp 3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18670" t="10000" r="20094" b="6667"/>
          <a:stretch/>
        </p:blipFill>
        <p:spPr>
          <a:xfrm>
            <a:off x="2895600" y="1295400"/>
            <a:ext cx="6324600" cy="5515639"/>
          </a:xfrm>
          <a:prstGeom prst="rect">
            <a:avLst/>
          </a:prstGeom>
        </p:spPr>
      </p:pic>
    </p:spTree>
    <p:extLst>
      <p:ext uri="{BB962C8B-B14F-4D97-AF65-F5344CB8AC3E}">
        <p14:creationId xmlns:p14="http://schemas.microsoft.com/office/powerpoint/2010/main" val="1297252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800" b="1" dirty="0" smtClean="0">
                <a:solidFill>
                  <a:srgbClr val="014E97"/>
                </a:solidFill>
              </a:rPr>
              <a:t>Basecamp Practices</a:t>
            </a:r>
            <a:endParaRPr lang="en-US" sz="2800" b="1" dirty="0">
              <a:solidFill>
                <a:srgbClr val="014E97"/>
              </a:solidFill>
            </a:endParaRPr>
          </a:p>
        </p:txBody>
      </p:sp>
      <p:sp>
        <p:nvSpPr>
          <p:cNvPr id="6" name="Rectangle 5"/>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2"/>
          <p:cNvSpPr>
            <a:spLocks noGrp="1"/>
          </p:cNvSpPr>
          <p:nvPr>
            <p:ph idx="1"/>
          </p:nvPr>
        </p:nvSpPr>
        <p:spPr>
          <a:xfrm>
            <a:off x="609600" y="1600201"/>
            <a:ext cx="10972800" cy="4525963"/>
          </a:xfrm>
        </p:spPr>
        <p:txBody>
          <a:bodyPr>
            <a:normAutofit/>
          </a:bodyPr>
          <a:lstStyle/>
          <a:p>
            <a:r>
              <a:rPr lang="en-US" sz="2400" dirty="0" smtClean="0">
                <a:solidFill>
                  <a:schemeClr val="tx1">
                    <a:lumMod val="65000"/>
                    <a:lumOff val="35000"/>
                  </a:schemeClr>
                </a:solidFill>
              </a:rPr>
              <a:t>Use designators at the beginning of titles for Messages, To-Dos and </a:t>
            </a:r>
            <a:r>
              <a:rPr lang="en-US" sz="2400" smtClean="0">
                <a:solidFill>
                  <a:schemeClr val="tx1">
                    <a:lumMod val="65000"/>
                    <a:lumOff val="35000"/>
                  </a:schemeClr>
                </a:solidFill>
              </a:rPr>
              <a:t>Schedule items.</a:t>
            </a:r>
            <a:endParaRPr lang="en-US" sz="2400" dirty="0" smtClean="0">
              <a:solidFill>
                <a:schemeClr val="tx1">
                  <a:lumMod val="65000"/>
                  <a:lumOff val="35000"/>
                </a:schemeClr>
              </a:solidFill>
            </a:endParaRPr>
          </a:p>
          <a:p>
            <a:pPr>
              <a:spcBef>
                <a:spcPts val="2400"/>
              </a:spcBef>
            </a:pPr>
            <a:r>
              <a:rPr lang="en-US" sz="2400" dirty="0">
                <a:solidFill>
                  <a:schemeClr val="tx1">
                    <a:lumMod val="65000"/>
                    <a:lumOff val="35000"/>
                  </a:schemeClr>
                </a:solidFill>
              </a:rPr>
              <a:t>Don’t send every Message Board item to all members.</a:t>
            </a:r>
          </a:p>
          <a:p>
            <a:pPr>
              <a:spcBef>
                <a:spcPts val="2400"/>
              </a:spcBef>
            </a:pPr>
            <a:r>
              <a:rPr lang="en-US" sz="2400" dirty="0" smtClean="0">
                <a:solidFill>
                  <a:schemeClr val="tx1">
                    <a:lumMod val="65000"/>
                    <a:lumOff val="35000"/>
                  </a:schemeClr>
                </a:solidFill>
              </a:rPr>
              <a:t>Edit </a:t>
            </a:r>
            <a:r>
              <a:rPr lang="en-US" sz="2400" dirty="0">
                <a:solidFill>
                  <a:schemeClr val="tx1">
                    <a:lumMod val="65000"/>
                    <a:lumOff val="35000"/>
                  </a:schemeClr>
                </a:solidFill>
              </a:rPr>
              <a:t>your email preferences.</a:t>
            </a:r>
          </a:p>
          <a:p>
            <a:pPr>
              <a:spcBef>
                <a:spcPts val="2400"/>
              </a:spcBef>
            </a:pPr>
            <a:r>
              <a:rPr lang="en-US" sz="2400" dirty="0">
                <a:solidFill>
                  <a:schemeClr val="tx1">
                    <a:lumMod val="65000"/>
                    <a:lumOff val="35000"/>
                  </a:schemeClr>
                </a:solidFill>
              </a:rPr>
              <a:t>Get familiar with the application and give some thought to how your committee works to develop specific best practices</a:t>
            </a:r>
            <a:r>
              <a:rPr lang="en-US" sz="2400" dirty="0" smtClean="0">
                <a:solidFill>
                  <a:schemeClr val="tx1">
                    <a:lumMod val="65000"/>
                    <a:lumOff val="35000"/>
                  </a:schemeClr>
                </a:solidFill>
              </a:rPr>
              <a:t>.</a:t>
            </a:r>
            <a:endParaRPr lang="en-US" sz="2400" dirty="0">
              <a:solidFill>
                <a:schemeClr val="tx1">
                  <a:lumMod val="65000"/>
                  <a:lumOff val="35000"/>
                </a:schemeClr>
              </a:solidFill>
            </a:endParaRPr>
          </a:p>
        </p:txBody>
      </p:sp>
    </p:spTree>
    <p:extLst>
      <p:ext uri="{BB962C8B-B14F-4D97-AF65-F5344CB8AC3E}">
        <p14:creationId xmlns:p14="http://schemas.microsoft.com/office/powerpoint/2010/main" val="13986048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800" b="1" dirty="0" smtClean="0">
                <a:solidFill>
                  <a:srgbClr val="014E97"/>
                </a:solidFill>
              </a:rPr>
              <a:t>Basecamp Migration – Version 2 to 3</a:t>
            </a:r>
            <a:endParaRPr lang="en-US" sz="2800" b="1" dirty="0">
              <a:solidFill>
                <a:srgbClr val="014E97"/>
              </a:solidFill>
            </a:endParaRPr>
          </a:p>
        </p:txBody>
      </p:sp>
      <p:sp>
        <p:nvSpPr>
          <p:cNvPr id="6" name="Rectangle 5"/>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2"/>
          <p:cNvSpPr>
            <a:spLocks noGrp="1"/>
          </p:cNvSpPr>
          <p:nvPr>
            <p:ph idx="1"/>
          </p:nvPr>
        </p:nvSpPr>
        <p:spPr>
          <a:xfrm>
            <a:off x="609600" y="1600201"/>
            <a:ext cx="10972800" cy="4525963"/>
          </a:xfrm>
        </p:spPr>
        <p:txBody>
          <a:bodyPr>
            <a:normAutofit/>
          </a:bodyPr>
          <a:lstStyle/>
          <a:p>
            <a:r>
              <a:rPr lang="en-US" sz="2400" dirty="0" smtClean="0">
                <a:solidFill>
                  <a:schemeClr val="tx1">
                    <a:lumMod val="65000"/>
                    <a:lumOff val="35000"/>
                  </a:schemeClr>
                </a:solidFill>
              </a:rPr>
              <a:t>Trial participants - there is no requirement to upgrade your Basecamp2 project.</a:t>
            </a:r>
            <a:endParaRPr lang="en-US" sz="2400" dirty="0">
              <a:solidFill>
                <a:schemeClr val="tx1">
                  <a:lumMod val="65000"/>
                  <a:lumOff val="35000"/>
                </a:schemeClr>
              </a:solidFill>
            </a:endParaRPr>
          </a:p>
          <a:p>
            <a:pPr>
              <a:spcBef>
                <a:spcPts val="2400"/>
              </a:spcBef>
            </a:pPr>
            <a:r>
              <a:rPr lang="en-US" sz="2400" dirty="0" smtClean="0">
                <a:solidFill>
                  <a:schemeClr val="tx1">
                    <a:lumMod val="65000"/>
                    <a:lumOff val="35000"/>
                  </a:schemeClr>
                </a:solidFill>
              </a:rPr>
              <a:t>All new requests will be created in Basecamp3.</a:t>
            </a:r>
          </a:p>
          <a:p>
            <a:pPr>
              <a:spcBef>
                <a:spcPts val="2400"/>
              </a:spcBef>
            </a:pPr>
            <a:r>
              <a:rPr lang="en-US" sz="2400" dirty="0" smtClean="0">
                <a:solidFill>
                  <a:schemeClr val="tx1">
                    <a:lumMod val="65000"/>
                    <a:lumOff val="35000"/>
                  </a:schemeClr>
                </a:solidFill>
              </a:rPr>
              <a:t>Migration tool is expected to be available mid-2016.</a:t>
            </a:r>
            <a:endParaRPr lang="en-US" sz="2400" dirty="0">
              <a:solidFill>
                <a:schemeClr val="tx1">
                  <a:lumMod val="65000"/>
                  <a:lumOff val="35000"/>
                </a:schemeClr>
              </a:solidFill>
            </a:endParaRPr>
          </a:p>
          <a:p>
            <a:pPr>
              <a:spcBef>
                <a:spcPts val="2400"/>
              </a:spcBef>
            </a:pPr>
            <a:r>
              <a:rPr lang="en-US" sz="2400" dirty="0" smtClean="0">
                <a:solidFill>
                  <a:schemeClr val="tx1">
                    <a:lumMod val="65000"/>
                    <a:lumOff val="35000"/>
                  </a:schemeClr>
                </a:solidFill>
              </a:rPr>
              <a:t>People and companies in Basecamp2 do not automatically appear in Basecamp3. Using the same email allows access across versions with existing log in.</a:t>
            </a:r>
            <a:endParaRPr lang="en-US" sz="2400" dirty="0">
              <a:solidFill>
                <a:schemeClr val="tx1">
                  <a:lumMod val="65000"/>
                  <a:lumOff val="35000"/>
                </a:schemeClr>
              </a:solidFill>
            </a:endParaRPr>
          </a:p>
        </p:txBody>
      </p:sp>
    </p:spTree>
    <p:extLst>
      <p:ext uri="{BB962C8B-B14F-4D97-AF65-F5344CB8AC3E}">
        <p14:creationId xmlns:p14="http://schemas.microsoft.com/office/powerpoint/2010/main" val="33681416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3467" y="1676400"/>
            <a:ext cx="5410200" cy="4114800"/>
          </a:xfrm>
        </p:spPr>
        <p:txBody>
          <a:bodyPr>
            <a:normAutofit/>
          </a:bodyPr>
          <a:lstStyle/>
          <a:p>
            <a:r>
              <a:rPr lang="en-US" sz="2400" dirty="0" smtClean="0">
                <a:solidFill>
                  <a:schemeClr val="tx1">
                    <a:lumMod val="65000"/>
                    <a:lumOff val="35000"/>
                  </a:schemeClr>
                </a:solidFill>
              </a:rPr>
              <a:t>More tech savvy utilized free web based tools, usually Google Groups</a:t>
            </a:r>
          </a:p>
          <a:p>
            <a:pPr marL="0" indent="0">
              <a:buNone/>
            </a:pPr>
            <a:endParaRPr lang="en-US" sz="2400" dirty="0" smtClean="0">
              <a:solidFill>
                <a:schemeClr val="tx1">
                  <a:lumMod val="65000"/>
                  <a:lumOff val="35000"/>
                </a:schemeClr>
              </a:solidFill>
            </a:endParaRPr>
          </a:p>
          <a:p>
            <a:r>
              <a:rPr lang="en-US" sz="2400" dirty="0" smtClean="0">
                <a:solidFill>
                  <a:schemeClr val="tx1">
                    <a:lumMod val="65000"/>
                    <a:lumOff val="35000"/>
                  </a:schemeClr>
                </a:solidFill>
              </a:rPr>
              <a:t>ASHRAE had no input regarding T&amp;C – loss of document ownership</a:t>
            </a:r>
          </a:p>
        </p:txBody>
      </p:sp>
      <p:sp>
        <p:nvSpPr>
          <p:cNvPr id="10"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3200" b="1" dirty="0" smtClean="0">
                <a:solidFill>
                  <a:srgbClr val="014E97"/>
                </a:solidFill>
              </a:rPr>
              <a:t>History</a:t>
            </a:r>
            <a:endParaRPr lang="en-US" sz="3200" b="1" dirty="0">
              <a:solidFill>
                <a:srgbClr val="014E97"/>
              </a:solidFill>
            </a:endParaRPr>
          </a:p>
        </p:txBody>
      </p:sp>
      <p:sp>
        <p:nvSpPr>
          <p:cNvPr id="11" name="Rectangle 10"/>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76200"/>
            <a:ext cx="6858000" cy="6858000"/>
          </a:xfrm>
          <a:prstGeom prst="rect">
            <a:avLst/>
          </a:prstGeom>
        </p:spPr>
      </p:pic>
    </p:spTree>
    <p:extLst>
      <p:ext uri="{BB962C8B-B14F-4D97-AF65-F5344CB8AC3E}">
        <p14:creationId xmlns:p14="http://schemas.microsoft.com/office/powerpoint/2010/main" val="39646972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800" b="1" dirty="0" smtClean="0">
                <a:solidFill>
                  <a:srgbClr val="014E97"/>
                </a:solidFill>
              </a:rPr>
              <a:t>Basecamp </a:t>
            </a:r>
            <a:r>
              <a:rPr lang="en-US" sz="2800" b="1" dirty="0" smtClean="0">
                <a:solidFill>
                  <a:srgbClr val="014E97"/>
                </a:solidFill>
              </a:rPr>
              <a:t>Rollout Plan</a:t>
            </a:r>
            <a:endParaRPr lang="en-US" sz="2800" b="1" dirty="0">
              <a:solidFill>
                <a:srgbClr val="014E97"/>
              </a:solidFill>
            </a:endParaRPr>
          </a:p>
        </p:txBody>
      </p:sp>
      <p:sp>
        <p:nvSpPr>
          <p:cNvPr id="6" name="Rectangle 5"/>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2"/>
          <p:cNvSpPr>
            <a:spLocks noGrp="1"/>
          </p:cNvSpPr>
          <p:nvPr>
            <p:ph idx="1"/>
          </p:nvPr>
        </p:nvSpPr>
        <p:spPr>
          <a:xfrm>
            <a:off x="609600" y="1600201"/>
            <a:ext cx="10972800" cy="4648199"/>
          </a:xfrm>
        </p:spPr>
        <p:txBody>
          <a:bodyPr>
            <a:normAutofit/>
          </a:bodyPr>
          <a:lstStyle/>
          <a:p>
            <a:r>
              <a:rPr lang="en-US" sz="2400" dirty="0" smtClean="0">
                <a:solidFill>
                  <a:schemeClr val="tx1">
                    <a:lumMod val="65000"/>
                    <a:lumOff val="35000"/>
                  </a:schemeClr>
                </a:solidFill>
              </a:rPr>
              <a:t>BOD &amp; Council Staff, Chair &amp; VC			Today</a:t>
            </a:r>
          </a:p>
          <a:p>
            <a:pPr>
              <a:spcBef>
                <a:spcPts val="1200"/>
              </a:spcBef>
            </a:pPr>
            <a:r>
              <a:rPr lang="en-US" sz="2400" dirty="0" smtClean="0">
                <a:solidFill>
                  <a:schemeClr val="tx1">
                    <a:lumMod val="65000"/>
                    <a:lumOff val="35000"/>
                  </a:schemeClr>
                </a:solidFill>
              </a:rPr>
              <a:t>BOD &amp; Council Members				April 2016</a:t>
            </a:r>
          </a:p>
          <a:p>
            <a:pPr>
              <a:spcBef>
                <a:spcPts val="1200"/>
              </a:spcBef>
            </a:pPr>
            <a:r>
              <a:rPr lang="en-US" sz="2400" dirty="0" smtClean="0">
                <a:solidFill>
                  <a:schemeClr val="tx1">
                    <a:lumMod val="65000"/>
                    <a:lumOff val="35000"/>
                  </a:schemeClr>
                </a:solidFill>
              </a:rPr>
              <a:t>Standing Committee Staff, Chair &amp; VC		Late July 2016</a:t>
            </a:r>
          </a:p>
          <a:p>
            <a:pPr>
              <a:spcBef>
                <a:spcPts val="1200"/>
              </a:spcBef>
            </a:pPr>
            <a:r>
              <a:rPr lang="en-US" sz="2400" dirty="0" smtClean="0">
                <a:solidFill>
                  <a:schemeClr val="tx1">
                    <a:lumMod val="65000"/>
                    <a:lumOff val="35000"/>
                  </a:schemeClr>
                </a:solidFill>
              </a:rPr>
              <a:t>Standing Committee Members				Late Sept 2016</a:t>
            </a:r>
            <a:endParaRPr lang="en-US" sz="2400" dirty="0">
              <a:solidFill>
                <a:schemeClr val="tx1">
                  <a:lumMod val="65000"/>
                  <a:lumOff val="35000"/>
                </a:schemeClr>
              </a:solidFill>
            </a:endParaRPr>
          </a:p>
        </p:txBody>
      </p:sp>
    </p:spTree>
    <p:extLst>
      <p:ext uri="{BB962C8B-B14F-4D97-AF65-F5344CB8AC3E}">
        <p14:creationId xmlns:p14="http://schemas.microsoft.com/office/powerpoint/2010/main" val="5634652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800" b="1" dirty="0" smtClean="0">
                <a:solidFill>
                  <a:srgbClr val="014E97"/>
                </a:solidFill>
              </a:rPr>
              <a:t>Electronic Collaboration</a:t>
            </a:r>
            <a:endParaRPr lang="en-US" sz="2800" b="1" dirty="0">
              <a:solidFill>
                <a:srgbClr val="014E97"/>
              </a:solidFill>
            </a:endParaRPr>
          </a:p>
        </p:txBody>
      </p:sp>
      <p:sp>
        <p:nvSpPr>
          <p:cNvPr id="6" name="Rectangle 5"/>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ontent Placeholder 2"/>
          <p:cNvSpPr>
            <a:spLocks noGrp="1"/>
          </p:cNvSpPr>
          <p:nvPr>
            <p:ph idx="1"/>
          </p:nvPr>
        </p:nvSpPr>
        <p:spPr>
          <a:xfrm>
            <a:off x="609600" y="1600201"/>
            <a:ext cx="10972800" cy="4525963"/>
          </a:xfrm>
        </p:spPr>
        <p:txBody>
          <a:bodyPr>
            <a:normAutofit/>
          </a:bodyPr>
          <a:lstStyle/>
          <a:p>
            <a:r>
              <a:rPr lang="en-US" sz="2400" dirty="0" smtClean="0">
                <a:solidFill>
                  <a:schemeClr val="tx1">
                    <a:lumMod val="65000"/>
                    <a:lumOff val="35000"/>
                  </a:schemeClr>
                </a:solidFill>
              </a:rPr>
              <a:t>Questions?</a:t>
            </a:r>
            <a:endParaRPr lang="en-US" sz="2000" dirty="0">
              <a:solidFill>
                <a:schemeClr val="tx1">
                  <a:lumMod val="65000"/>
                  <a:lumOff val="35000"/>
                </a:schemeClr>
              </a:solidFill>
            </a:endParaRPr>
          </a:p>
        </p:txBody>
      </p:sp>
      <p:pic>
        <p:nvPicPr>
          <p:cNvPr id="2" name="Picture 1"/>
          <p:cNvPicPr>
            <a:picLocks noChangeAspect="1"/>
          </p:cNvPicPr>
          <p:nvPr/>
        </p:nvPicPr>
        <p:blipFill>
          <a:blip r:embed="rId3"/>
          <a:stretch>
            <a:fillRect/>
          </a:stretch>
        </p:blipFill>
        <p:spPr>
          <a:xfrm>
            <a:off x="3810000" y="1609726"/>
            <a:ext cx="6512201" cy="4343400"/>
          </a:xfrm>
          <a:prstGeom prst="rect">
            <a:avLst/>
          </a:prstGeom>
        </p:spPr>
      </p:pic>
    </p:spTree>
    <p:extLst>
      <p:ext uri="{BB962C8B-B14F-4D97-AF65-F5344CB8AC3E}">
        <p14:creationId xmlns:p14="http://schemas.microsoft.com/office/powerpoint/2010/main" val="26137461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43800" y="1828800"/>
            <a:ext cx="3281406" cy="4495800"/>
          </a:xfrm>
        </p:spPr>
        <p:txBody>
          <a:bodyPr>
            <a:noAutofit/>
          </a:bodyPr>
          <a:lstStyle/>
          <a:p>
            <a:r>
              <a:rPr lang="en-US" sz="2000" dirty="0">
                <a:solidFill>
                  <a:schemeClr val="tx1">
                    <a:lumMod val="65000"/>
                    <a:lumOff val="35000"/>
                  </a:schemeClr>
                </a:solidFill>
              </a:rPr>
              <a:t>Common repository for business documents</a:t>
            </a:r>
          </a:p>
          <a:p>
            <a:r>
              <a:rPr lang="en-US" sz="2000" dirty="0">
                <a:solidFill>
                  <a:schemeClr val="tx1">
                    <a:lumMod val="65000"/>
                    <a:lumOff val="35000"/>
                  </a:schemeClr>
                </a:solidFill>
              </a:rPr>
              <a:t>Revision control</a:t>
            </a:r>
          </a:p>
          <a:p>
            <a:r>
              <a:rPr lang="en-US" sz="2000" dirty="0">
                <a:solidFill>
                  <a:schemeClr val="tx1">
                    <a:lumMod val="65000"/>
                    <a:lumOff val="35000"/>
                  </a:schemeClr>
                </a:solidFill>
              </a:rPr>
              <a:t>Discussion </a:t>
            </a:r>
            <a:r>
              <a:rPr lang="en-US" sz="2000" dirty="0" smtClean="0">
                <a:solidFill>
                  <a:schemeClr val="tx1">
                    <a:lumMod val="65000"/>
                    <a:lumOff val="35000"/>
                  </a:schemeClr>
                </a:solidFill>
              </a:rPr>
              <a:t>groups</a:t>
            </a:r>
          </a:p>
          <a:p>
            <a:r>
              <a:rPr lang="en-US" sz="2000" dirty="0">
                <a:solidFill>
                  <a:schemeClr val="tx1">
                    <a:lumMod val="65000"/>
                    <a:lumOff val="35000"/>
                  </a:schemeClr>
                </a:solidFill>
              </a:rPr>
              <a:t>Email groups</a:t>
            </a:r>
          </a:p>
          <a:p>
            <a:r>
              <a:rPr lang="en-US" sz="2000" dirty="0">
                <a:solidFill>
                  <a:schemeClr val="tx1">
                    <a:lumMod val="65000"/>
                    <a:lumOff val="35000"/>
                  </a:schemeClr>
                </a:solidFill>
              </a:rPr>
              <a:t>Archive</a:t>
            </a:r>
          </a:p>
          <a:p>
            <a:r>
              <a:rPr lang="en-US" sz="2000" dirty="0">
                <a:solidFill>
                  <a:schemeClr val="tx1">
                    <a:lumMod val="65000"/>
                    <a:lumOff val="35000"/>
                  </a:schemeClr>
                </a:solidFill>
              </a:rPr>
              <a:t>Improved use of volunteer and staff time</a:t>
            </a:r>
          </a:p>
          <a:p>
            <a:r>
              <a:rPr lang="en-US" sz="2000" dirty="0">
                <a:solidFill>
                  <a:schemeClr val="tx1">
                    <a:lumMod val="65000"/>
                    <a:lumOff val="35000"/>
                  </a:schemeClr>
                </a:solidFill>
              </a:rPr>
              <a:t>Protection of intellectual property</a:t>
            </a:r>
          </a:p>
          <a:p>
            <a:endParaRPr lang="en-US" sz="2000" dirty="0">
              <a:solidFill>
                <a:schemeClr val="tx1">
                  <a:lumMod val="65000"/>
                  <a:lumOff val="35000"/>
                </a:schemeClr>
              </a:solidFill>
              <a:latin typeface="Helvetica LT Std" panose="020B0504020202020204" pitchFamily="34" charset="0"/>
            </a:endParaRPr>
          </a:p>
          <a:p>
            <a:endParaRPr lang="en-US" sz="2000" dirty="0">
              <a:solidFill>
                <a:schemeClr val="tx1">
                  <a:lumMod val="65000"/>
                  <a:lumOff val="35000"/>
                </a:schemeClr>
              </a:solidFill>
              <a:latin typeface="Helvetica LT Std" panose="020B0504020202020204" pitchFamily="34" charset="0"/>
            </a:endParaRPr>
          </a:p>
        </p:txBody>
      </p:sp>
      <p:sp>
        <p:nvSpPr>
          <p:cNvPr id="7"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800" b="1" dirty="0" smtClean="0">
                <a:solidFill>
                  <a:srgbClr val="014E97"/>
                </a:solidFill>
              </a:rPr>
              <a:t>Why Electronic Collaboration?</a:t>
            </a:r>
            <a:endParaRPr lang="en-US" sz="2800" b="1" dirty="0">
              <a:solidFill>
                <a:srgbClr val="014E97"/>
              </a:solidFill>
            </a:endParaRPr>
          </a:p>
        </p:txBody>
      </p:sp>
      <p:sp>
        <p:nvSpPr>
          <p:cNvPr id="8" name="Rectangle 7"/>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608667"/>
            <a:ext cx="5710194" cy="4269232"/>
          </a:xfrm>
          <a:prstGeom prst="rect">
            <a:avLst/>
          </a:prstGeom>
        </p:spPr>
      </p:pic>
    </p:spTree>
    <p:extLst>
      <p:ext uri="{BB962C8B-B14F-4D97-AF65-F5344CB8AC3E}">
        <p14:creationId xmlns:p14="http://schemas.microsoft.com/office/powerpoint/2010/main" val="29050609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4495800"/>
            <a:ext cx="10972800" cy="1173164"/>
          </a:xfrm>
        </p:spPr>
        <p:txBody>
          <a:bodyPr>
            <a:normAutofit/>
          </a:bodyPr>
          <a:lstStyle/>
          <a:p>
            <a:r>
              <a:rPr lang="en-US" sz="2400" dirty="0">
                <a:solidFill>
                  <a:schemeClr val="tx1">
                    <a:lumMod val="65000"/>
                    <a:lumOff val="35000"/>
                  </a:schemeClr>
                </a:solidFill>
              </a:rPr>
              <a:t>2013 SY Research EC options: programs, features, cost</a:t>
            </a:r>
          </a:p>
          <a:p>
            <a:r>
              <a:rPr lang="en-US" sz="2400" dirty="0">
                <a:solidFill>
                  <a:schemeClr val="tx1">
                    <a:lumMod val="65000"/>
                    <a:lumOff val="35000"/>
                  </a:schemeClr>
                </a:solidFill>
              </a:rPr>
              <a:t>Conducted survey of select members on EC use, needs, obstacles</a:t>
            </a:r>
          </a:p>
        </p:txBody>
      </p:sp>
      <p:sp>
        <p:nvSpPr>
          <p:cNvPr id="4"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3200" b="1" dirty="0" smtClean="0">
                <a:solidFill>
                  <a:srgbClr val="014E97"/>
                </a:solidFill>
              </a:rPr>
              <a:t>Electronic Communication Committee</a:t>
            </a:r>
            <a:endParaRPr lang="en-US" sz="3200" b="1" dirty="0">
              <a:solidFill>
                <a:srgbClr val="014E97"/>
              </a:solidFill>
            </a:endParaRPr>
          </a:p>
        </p:txBody>
      </p:sp>
      <p:sp>
        <p:nvSpPr>
          <p:cNvPr id="5" name="Rectangle 4"/>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905000"/>
            <a:ext cx="7067550" cy="2171700"/>
          </a:xfrm>
          <a:prstGeom prst="rect">
            <a:avLst/>
          </a:prstGeom>
        </p:spPr>
      </p:pic>
    </p:spTree>
    <p:extLst>
      <p:ext uri="{BB962C8B-B14F-4D97-AF65-F5344CB8AC3E}">
        <p14:creationId xmlns:p14="http://schemas.microsoft.com/office/powerpoint/2010/main" val="36704045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solidFill>
                  <a:schemeClr val="tx1">
                    <a:lumMod val="65000"/>
                    <a:lumOff val="35000"/>
                  </a:schemeClr>
                </a:solidFill>
              </a:rPr>
              <a:t>Made recommendation, received funding for one year trial across representative committee types.</a:t>
            </a:r>
          </a:p>
          <a:p>
            <a:r>
              <a:rPr lang="en-US" sz="2400" dirty="0">
                <a:solidFill>
                  <a:schemeClr val="tx1">
                    <a:lumMod val="65000"/>
                    <a:lumOff val="35000"/>
                  </a:schemeClr>
                </a:solidFill>
              </a:rPr>
              <a:t>2014 SY started trial</a:t>
            </a:r>
          </a:p>
        </p:txBody>
      </p:sp>
      <p:sp>
        <p:nvSpPr>
          <p:cNvPr id="5" name="Title 1"/>
          <p:cNvSpPr txBox="1">
            <a:spLocks/>
          </p:cNvSpPr>
          <p:nvPr/>
        </p:nvSpPr>
        <p:spPr>
          <a:xfrm>
            <a:off x="609600" y="329649"/>
            <a:ext cx="10820400" cy="8164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a:r>
              <a:rPr lang="en-US" sz="2800" b="1" dirty="0" smtClean="0">
                <a:solidFill>
                  <a:srgbClr val="014E97"/>
                </a:solidFill>
              </a:rPr>
              <a:t>Electronic Communication Committee</a:t>
            </a:r>
            <a:endParaRPr lang="en-US" sz="2800" b="1" dirty="0">
              <a:solidFill>
                <a:srgbClr val="014E97"/>
              </a:solidFill>
            </a:endParaRPr>
          </a:p>
        </p:txBody>
      </p:sp>
      <p:sp>
        <p:nvSpPr>
          <p:cNvPr id="6" name="Rectangle 5"/>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19915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228600"/>
            <a:ext cx="2819400" cy="737692"/>
          </a:xfrm>
          <a:prstGeom prst="rect">
            <a:avLst/>
          </a:prstGeom>
        </p:spPr>
      </p:pic>
      <p:sp>
        <p:nvSpPr>
          <p:cNvPr id="3" name="Content Placeholder 2"/>
          <p:cNvSpPr>
            <a:spLocks noGrp="1"/>
          </p:cNvSpPr>
          <p:nvPr>
            <p:ph idx="1"/>
          </p:nvPr>
        </p:nvSpPr>
        <p:spPr>
          <a:xfrm>
            <a:off x="3560233" y="5989636"/>
            <a:ext cx="4953000" cy="563564"/>
          </a:xfrm>
        </p:spPr>
        <p:txBody>
          <a:bodyPr>
            <a:normAutofit/>
          </a:bodyPr>
          <a:lstStyle/>
          <a:p>
            <a:pPr marL="0" indent="0">
              <a:buNone/>
            </a:pPr>
            <a:r>
              <a:rPr lang="en-US" sz="2400" dirty="0" smtClean="0">
                <a:solidFill>
                  <a:srgbClr val="F07549"/>
                </a:solidFill>
              </a:rPr>
              <a:t>Web based </a:t>
            </a:r>
            <a:r>
              <a:rPr lang="en-US" sz="2400" dirty="0">
                <a:solidFill>
                  <a:srgbClr val="F07549"/>
                </a:solidFill>
              </a:rPr>
              <a:t>– no software to </a:t>
            </a:r>
            <a:r>
              <a:rPr lang="en-US" sz="2400" dirty="0" smtClean="0">
                <a:solidFill>
                  <a:srgbClr val="F07549"/>
                </a:solidFill>
              </a:rPr>
              <a:t>install</a:t>
            </a:r>
            <a:endParaRPr lang="en-US" sz="2400" dirty="0">
              <a:solidFill>
                <a:srgbClr val="F07549"/>
              </a:solidFill>
            </a:endParaRPr>
          </a:p>
        </p:txBody>
      </p:sp>
      <p:pic>
        <p:nvPicPr>
          <p:cNvPr id="2" name="Picture 1"/>
          <p:cNvPicPr>
            <a:picLocks noChangeAspect="1"/>
          </p:cNvPicPr>
          <p:nvPr/>
        </p:nvPicPr>
        <p:blipFill rotWithShape="1">
          <a:blip r:embed="rId4"/>
          <a:srcRect t="7682"/>
          <a:stretch/>
        </p:blipFill>
        <p:spPr>
          <a:xfrm>
            <a:off x="5611456" y="1524000"/>
            <a:ext cx="5796773" cy="3429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1743690"/>
            <a:ext cx="4876800" cy="3243072"/>
          </a:xfrm>
          <a:prstGeom prst="rect">
            <a:avLst/>
          </a:prstGeom>
        </p:spPr>
      </p:pic>
    </p:spTree>
    <p:extLst>
      <p:ext uri="{BB962C8B-B14F-4D97-AF65-F5344CB8AC3E}">
        <p14:creationId xmlns:p14="http://schemas.microsoft.com/office/powerpoint/2010/main" val="7249212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3000" y="3352800"/>
            <a:ext cx="6157686" cy="1371600"/>
          </a:xfrm>
        </p:spPr>
        <p:txBody>
          <a:bodyPr>
            <a:normAutofit/>
          </a:bodyPr>
          <a:lstStyle/>
          <a:p>
            <a:r>
              <a:rPr lang="en-US" sz="2400" dirty="0">
                <a:solidFill>
                  <a:schemeClr val="tx1">
                    <a:lumMod val="65000"/>
                    <a:lumOff val="35000"/>
                  </a:schemeClr>
                </a:solidFill>
              </a:rPr>
              <a:t>Project access limited and controllable</a:t>
            </a:r>
          </a:p>
          <a:p>
            <a:r>
              <a:rPr lang="en-US" sz="2400" dirty="0">
                <a:solidFill>
                  <a:schemeClr val="tx1">
                    <a:lumMod val="65000"/>
                    <a:lumOff val="35000"/>
                  </a:schemeClr>
                </a:solidFill>
              </a:rPr>
              <a:t>Single platform for members and staff with multiple committee </a:t>
            </a:r>
            <a:r>
              <a:rPr lang="en-US" sz="2400" dirty="0" smtClean="0">
                <a:solidFill>
                  <a:schemeClr val="tx1">
                    <a:lumMod val="65000"/>
                    <a:lumOff val="35000"/>
                  </a:schemeClr>
                </a:solidFill>
              </a:rPr>
              <a:t>assignments</a:t>
            </a:r>
            <a:endParaRPr lang="en-US" sz="2400" dirty="0">
              <a:solidFill>
                <a:schemeClr val="tx1">
                  <a:lumMod val="65000"/>
                  <a:lumOff val="35000"/>
                </a:schemeClr>
              </a:solidFill>
            </a:endParaRPr>
          </a:p>
        </p:txBody>
      </p:sp>
      <p:sp>
        <p:nvSpPr>
          <p:cNvPr id="5" name="Rectangle 4"/>
          <p:cNvSpPr/>
          <p:nvPr/>
        </p:nvSpPr>
        <p:spPr>
          <a:xfrm flipV="1">
            <a:off x="685800" y="1146049"/>
            <a:ext cx="10744200" cy="45719"/>
          </a:xfrm>
          <a:prstGeom prst="rect">
            <a:avLst/>
          </a:prstGeom>
          <a:gradFill flip="none" rotWithShape="1">
            <a:gsLst>
              <a:gs pos="71000">
                <a:srgbClr val="00A8CF"/>
              </a:gs>
              <a:gs pos="42000">
                <a:srgbClr val="008CD5"/>
              </a:gs>
              <a:gs pos="0">
                <a:srgbClr val="0075BF"/>
              </a:gs>
              <a:gs pos="100000">
                <a:srgbClr val="8AC23E"/>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228600"/>
            <a:ext cx="2819400" cy="73769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146049"/>
            <a:ext cx="4434114" cy="4876800"/>
          </a:xfrm>
          <a:prstGeom prst="rect">
            <a:avLst/>
          </a:prstGeom>
        </p:spPr>
      </p:pic>
    </p:spTree>
    <p:extLst>
      <p:ext uri="{BB962C8B-B14F-4D97-AF65-F5344CB8AC3E}">
        <p14:creationId xmlns:p14="http://schemas.microsoft.com/office/powerpoint/2010/main" val="18348908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14702</TotalTime>
  <Words>4513</Words>
  <Application>Microsoft Office PowerPoint</Application>
  <PresentationFormat>Widescreen</PresentationFormat>
  <Paragraphs>315</Paragraphs>
  <Slides>41</Slides>
  <Notes>41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Helvetica LT Std</vt:lpstr>
      <vt:lpstr>Calibri</vt:lpstr>
      <vt:lpstr>Office Theme</vt:lpstr>
      <vt:lpstr>Electronic Collaboration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Eng Laptop</dc:creator>
  <cp:lastModifiedBy>Cindy Callaway</cp:lastModifiedBy>
  <cp:revision>126</cp:revision>
  <cp:lastPrinted>2016-01-23T04:14:43Z</cp:lastPrinted>
  <dcterms:created xsi:type="dcterms:W3CDTF">2015-01-23T22:01:51Z</dcterms:created>
  <dcterms:modified xsi:type="dcterms:W3CDTF">2016-03-29T16:55:43Z</dcterms:modified>
</cp:coreProperties>
</file>