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7" r:id="rId1"/>
  </p:sldMasterIdLst>
  <p:notesMasterIdLst>
    <p:notesMasterId r:id="rId49"/>
  </p:notesMasterIdLst>
  <p:sldIdLst>
    <p:sldId id="266" r:id="rId2"/>
    <p:sldId id="334" r:id="rId3"/>
    <p:sldId id="269" r:id="rId4"/>
    <p:sldId id="318" r:id="rId5"/>
    <p:sldId id="256" r:id="rId6"/>
    <p:sldId id="345" r:id="rId7"/>
    <p:sldId id="290" r:id="rId8"/>
    <p:sldId id="296" r:id="rId9"/>
    <p:sldId id="297" r:id="rId10"/>
    <p:sldId id="298" r:id="rId11"/>
    <p:sldId id="299" r:id="rId12"/>
    <p:sldId id="300" r:id="rId13"/>
    <p:sldId id="303" r:id="rId14"/>
    <p:sldId id="324" r:id="rId15"/>
    <p:sldId id="325" r:id="rId16"/>
    <p:sldId id="326" r:id="rId17"/>
    <p:sldId id="327" r:id="rId18"/>
    <p:sldId id="304" r:id="rId19"/>
    <p:sldId id="305" r:id="rId20"/>
    <p:sldId id="306" r:id="rId21"/>
    <p:sldId id="340" r:id="rId22"/>
    <p:sldId id="341" r:id="rId23"/>
    <p:sldId id="342" r:id="rId24"/>
    <p:sldId id="270" r:id="rId25"/>
    <p:sldId id="282" r:id="rId26"/>
    <p:sldId id="283" r:id="rId27"/>
    <p:sldId id="284" r:id="rId28"/>
    <p:sldId id="285" r:id="rId29"/>
    <p:sldId id="287" r:id="rId30"/>
    <p:sldId id="286" r:id="rId31"/>
    <p:sldId id="332" r:id="rId32"/>
    <p:sldId id="288" r:id="rId33"/>
    <p:sldId id="289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307" r:id="rId43"/>
    <p:sldId id="308" r:id="rId44"/>
    <p:sldId id="309" r:id="rId45"/>
    <p:sldId id="310" r:id="rId46"/>
    <p:sldId id="311" r:id="rId47"/>
    <p:sldId id="31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/>
  </p:normalViewPr>
  <p:slideViewPr>
    <p:cSldViewPr>
      <p:cViewPr varScale="1">
        <p:scale>
          <a:sx n="83" d="100"/>
          <a:sy n="83" d="100"/>
        </p:scale>
        <p:origin x="9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1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hyperlink" Target="mailto:XXX@XXXXXX.XXX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5" Type="http://schemas.openxmlformats.org/officeDocument/2006/relationships/hyperlink" Target="mailto:XXX@XXXXXX.XXX" TargetMode="External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69661-44D7-4123-9A26-651176EA6A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65600D-EEDE-4A08-BC6E-B5556AA137A5}">
      <dgm:prSet/>
      <dgm:spPr/>
      <dgm:t>
        <a:bodyPr/>
        <a:lstStyle/>
        <a:p>
          <a:r>
            <a:rPr lang="en-US"/>
            <a:t>Chapter historians, initially, must complete a minimum of five years of history of their chapter</a:t>
          </a:r>
        </a:p>
      </dgm:t>
    </dgm:pt>
    <dgm:pt modelId="{D20CC6F3-165A-4F1C-A3BF-E2FDDEF592C9}" type="parTrans" cxnId="{A52CBDAD-1550-4E70-B779-86BD5FCF56B1}">
      <dgm:prSet/>
      <dgm:spPr/>
      <dgm:t>
        <a:bodyPr/>
        <a:lstStyle/>
        <a:p>
          <a:endParaRPr lang="en-US"/>
        </a:p>
      </dgm:t>
    </dgm:pt>
    <dgm:pt modelId="{993A9213-D002-483D-9FB5-D4DAF86B13FF}" type="sibTrans" cxnId="{A52CBDAD-1550-4E70-B779-86BD5FCF56B1}">
      <dgm:prSet/>
      <dgm:spPr/>
      <dgm:t>
        <a:bodyPr/>
        <a:lstStyle/>
        <a:p>
          <a:endParaRPr lang="en-US"/>
        </a:p>
      </dgm:t>
    </dgm:pt>
    <dgm:pt modelId="{98650CFF-C04B-4B60-B683-25D02919F07E}">
      <dgm:prSet/>
      <dgm:spPr/>
      <dgm:t>
        <a:bodyPr/>
        <a:lstStyle/>
        <a:p>
          <a:r>
            <a:rPr lang="en-US" dirty="0"/>
            <a:t>Thereafter the Gold Ribbon Award can be won for each additional minimum of five-year chapter history update</a:t>
          </a:r>
        </a:p>
      </dgm:t>
    </dgm:pt>
    <dgm:pt modelId="{7E248363-9023-4A5E-8740-42987625530F}" type="parTrans" cxnId="{6254FF03-E43E-4D34-91A1-AD4968E9EF16}">
      <dgm:prSet/>
      <dgm:spPr/>
      <dgm:t>
        <a:bodyPr/>
        <a:lstStyle/>
        <a:p>
          <a:endParaRPr lang="en-US"/>
        </a:p>
      </dgm:t>
    </dgm:pt>
    <dgm:pt modelId="{F177CC31-DE52-4340-AC65-1DB38D4B3C27}" type="sibTrans" cxnId="{6254FF03-E43E-4D34-91A1-AD4968E9EF16}">
      <dgm:prSet/>
      <dgm:spPr/>
      <dgm:t>
        <a:bodyPr/>
        <a:lstStyle/>
        <a:p>
          <a:endParaRPr lang="en-US"/>
        </a:p>
      </dgm:t>
    </dgm:pt>
    <dgm:pt modelId="{AEFE0D29-7C57-4525-B615-F098E329A0A6}">
      <dgm:prSet/>
      <dgm:spPr/>
      <dgm:t>
        <a:bodyPr/>
        <a:lstStyle/>
        <a:p>
          <a:r>
            <a:rPr lang="en-US"/>
            <a:t>Ultimate goal is eventually recording or completing the chapter</a:t>
          </a:r>
          <a:r>
            <a:rPr lang="en-GB"/>
            <a:t>’</a:t>
          </a:r>
          <a:r>
            <a:rPr lang="en-US"/>
            <a:t>s history back to its founding, as well as describing key events that led up to the formation of the chapter</a:t>
          </a:r>
        </a:p>
      </dgm:t>
    </dgm:pt>
    <dgm:pt modelId="{07F1CC2B-F987-41BB-8B0C-AEFDB941D901}" type="parTrans" cxnId="{C9542068-8405-4761-90CB-F1737A5BD1E8}">
      <dgm:prSet/>
      <dgm:spPr/>
      <dgm:t>
        <a:bodyPr/>
        <a:lstStyle/>
        <a:p>
          <a:endParaRPr lang="en-US"/>
        </a:p>
      </dgm:t>
    </dgm:pt>
    <dgm:pt modelId="{CE00FCAC-8DD0-40DD-B162-92EC57DFA894}" type="sibTrans" cxnId="{C9542068-8405-4761-90CB-F1737A5BD1E8}">
      <dgm:prSet/>
      <dgm:spPr/>
      <dgm:t>
        <a:bodyPr/>
        <a:lstStyle/>
        <a:p>
          <a:endParaRPr lang="en-US"/>
        </a:p>
      </dgm:t>
    </dgm:pt>
    <dgm:pt modelId="{BC849D03-FDEC-45AB-9BD5-6313BF68CBFC}" type="pres">
      <dgm:prSet presAssocID="{35869661-44D7-4123-9A26-651176EA6A49}" presName="root" presStyleCnt="0">
        <dgm:presLayoutVars>
          <dgm:dir/>
          <dgm:resizeHandles val="exact"/>
        </dgm:presLayoutVars>
      </dgm:prSet>
      <dgm:spPr/>
    </dgm:pt>
    <dgm:pt modelId="{D6A47463-3F82-47DD-A334-1E3697264310}" type="pres">
      <dgm:prSet presAssocID="{CE65600D-EEDE-4A08-BC6E-B5556AA137A5}" presName="compNode" presStyleCnt="0"/>
      <dgm:spPr/>
    </dgm:pt>
    <dgm:pt modelId="{D3669640-6EF4-4A1E-B1F3-3A4269A28A7B}" type="pres">
      <dgm:prSet presAssocID="{CE65600D-EEDE-4A08-BC6E-B5556AA137A5}" presName="bgRect" presStyleLbl="bgShp" presStyleIdx="0" presStyleCnt="3" custLinFactNeighborX="1201" custLinFactNeighborY="3852"/>
      <dgm:spPr/>
    </dgm:pt>
    <dgm:pt modelId="{5B3C50A9-3C8A-4381-BD7B-F32D0A6958FC}" type="pres">
      <dgm:prSet presAssocID="{CE65600D-EEDE-4A08-BC6E-B5556AA137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B65B22A9-EC29-4124-B108-2D24586FF2EC}" type="pres">
      <dgm:prSet presAssocID="{CE65600D-EEDE-4A08-BC6E-B5556AA137A5}" presName="spaceRect" presStyleCnt="0"/>
      <dgm:spPr/>
    </dgm:pt>
    <dgm:pt modelId="{4282A78B-56E5-435C-A1E8-91F88B18DFE5}" type="pres">
      <dgm:prSet presAssocID="{CE65600D-EEDE-4A08-BC6E-B5556AA137A5}" presName="parTx" presStyleLbl="revTx" presStyleIdx="0" presStyleCnt="3">
        <dgm:presLayoutVars>
          <dgm:chMax val="0"/>
          <dgm:chPref val="0"/>
        </dgm:presLayoutVars>
      </dgm:prSet>
      <dgm:spPr/>
    </dgm:pt>
    <dgm:pt modelId="{0AEBFE60-C8FC-4CAC-B73C-F16C612FA432}" type="pres">
      <dgm:prSet presAssocID="{993A9213-D002-483D-9FB5-D4DAF86B13FF}" presName="sibTrans" presStyleCnt="0"/>
      <dgm:spPr/>
    </dgm:pt>
    <dgm:pt modelId="{D3BE5569-74BB-4DED-B4BA-037E51FC7170}" type="pres">
      <dgm:prSet presAssocID="{98650CFF-C04B-4B60-B683-25D02919F07E}" presName="compNode" presStyleCnt="0"/>
      <dgm:spPr/>
    </dgm:pt>
    <dgm:pt modelId="{502F83C5-D7C6-4227-9482-D4CBC0FD5A46}" type="pres">
      <dgm:prSet presAssocID="{98650CFF-C04B-4B60-B683-25D02919F07E}" presName="bgRect" presStyleLbl="bgShp" presStyleIdx="1" presStyleCnt="3"/>
      <dgm:spPr/>
    </dgm:pt>
    <dgm:pt modelId="{D92F1426-D90D-4B3D-923F-0A8DAD6B908C}" type="pres">
      <dgm:prSet presAssocID="{98650CFF-C04B-4B60-B683-25D02919F07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265D817-1CDE-4D23-AD92-B4FD8E4FD054}" type="pres">
      <dgm:prSet presAssocID="{98650CFF-C04B-4B60-B683-25D02919F07E}" presName="spaceRect" presStyleCnt="0"/>
      <dgm:spPr/>
    </dgm:pt>
    <dgm:pt modelId="{9DC25E26-A37D-4726-87F6-6A2CF10F5FF4}" type="pres">
      <dgm:prSet presAssocID="{98650CFF-C04B-4B60-B683-25D02919F07E}" presName="parTx" presStyleLbl="revTx" presStyleIdx="1" presStyleCnt="3">
        <dgm:presLayoutVars>
          <dgm:chMax val="0"/>
          <dgm:chPref val="0"/>
        </dgm:presLayoutVars>
      </dgm:prSet>
      <dgm:spPr/>
    </dgm:pt>
    <dgm:pt modelId="{456C1417-2A2C-4592-AB24-C49CDB2A84B7}" type="pres">
      <dgm:prSet presAssocID="{F177CC31-DE52-4340-AC65-1DB38D4B3C27}" presName="sibTrans" presStyleCnt="0"/>
      <dgm:spPr/>
    </dgm:pt>
    <dgm:pt modelId="{DE22CC81-7B71-487E-8641-9C56A5E153F1}" type="pres">
      <dgm:prSet presAssocID="{AEFE0D29-7C57-4525-B615-F098E329A0A6}" presName="compNode" presStyleCnt="0"/>
      <dgm:spPr/>
    </dgm:pt>
    <dgm:pt modelId="{F3D38BCF-0393-46BA-ACC8-CBDE60975193}" type="pres">
      <dgm:prSet presAssocID="{AEFE0D29-7C57-4525-B615-F098E329A0A6}" presName="bgRect" presStyleLbl="bgShp" presStyleIdx="2" presStyleCnt="3"/>
      <dgm:spPr/>
    </dgm:pt>
    <dgm:pt modelId="{D272B6A2-2726-48A4-A197-5918844AD614}" type="pres">
      <dgm:prSet presAssocID="{AEFE0D29-7C57-4525-B615-F098E329A0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E8BE6680-6DEB-4985-AA4A-7F9AD601E7B5}" type="pres">
      <dgm:prSet presAssocID="{AEFE0D29-7C57-4525-B615-F098E329A0A6}" presName="spaceRect" presStyleCnt="0"/>
      <dgm:spPr/>
    </dgm:pt>
    <dgm:pt modelId="{88CF68FE-082B-45DD-9CD8-1DF16320321B}" type="pres">
      <dgm:prSet presAssocID="{AEFE0D29-7C57-4525-B615-F098E329A0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54FF03-E43E-4D34-91A1-AD4968E9EF16}" srcId="{35869661-44D7-4123-9A26-651176EA6A49}" destId="{98650CFF-C04B-4B60-B683-25D02919F07E}" srcOrd="1" destOrd="0" parTransId="{7E248363-9023-4A5E-8740-42987625530F}" sibTransId="{F177CC31-DE52-4340-AC65-1DB38D4B3C27}"/>
    <dgm:cxn modelId="{C26FE233-1674-4568-B663-E6A2C4D07FBA}" type="presOf" srcId="{98650CFF-C04B-4B60-B683-25D02919F07E}" destId="{9DC25E26-A37D-4726-87F6-6A2CF10F5FF4}" srcOrd="0" destOrd="0" presId="urn:microsoft.com/office/officeart/2018/2/layout/IconVerticalSolidList"/>
    <dgm:cxn modelId="{C9542068-8405-4761-90CB-F1737A5BD1E8}" srcId="{35869661-44D7-4123-9A26-651176EA6A49}" destId="{AEFE0D29-7C57-4525-B615-F098E329A0A6}" srcOrd="2" destOrd="0" parTransId="{07F1CC2B-F987-41BB-8B0C-AEFDB941D901}" sibTransId="{CE00FCAC-8DD0-40DD-B162-92EC57DFA894}"/>
    <dgm:cxn modelId="{113EC557-558C-4273-8FE6-59E53BD7EA50}" type="presOf" srcId="{AEFE0D29-7C57-4525-B615-F098E329A0A6}" destId="{88CF68FE-082B-45DD-9CD8-1DF16320321B}" srcOrd="0" destOrd="0" presId="urn:microsoft.com/office/officeart/2018/2/layout/IconVerticalSolidList"/>
    <dgm:cxn modelId="{A52CBDAD-1550-4E70-B779-86BD5FCF56B1}" srcId="{35869661-44D7-4123-9A26-651176EA6A49}" destId="{CE65600D-EEDE-4A08-BC6E-B5556AA137A5}" srcOrd="0" destOrd="0" parTransId="{D20CC6F3-165A-4F1C-A3BF-E2FDDEF592C9}" sibTransId="{993A9213-D002-483D-9FB5-D4DAF86B13FF}"/>
    <dgm:cxn modelId="{31FBC1D0-3EEA-4CE5-AEA5-E77CC238D9F1}" type="presOf" srcId="{CE65600D-EEDE-4A08-BC6E-B5556AA137A5}" destId="{4282A78B-56E5-435C-A1E8-91F88B18DFE5}" srcOrd="0" destOrd="0" presId="urn:microsoft.com/office/officeart/2018/2/layout/IconVerticalSolidList"/>
    <dgm:cxn modelId="{908E9AE5-EBB7-4004-9526-B0207FD17FF5}" type="presOf" srcId="{35869661-44D7-4123-9A26-651176EA6A49}" destId="{BC849D03-FDEC-45AB-9BD5-6313BF68CBFC}" srcOrd="0" destOrd="0" presId="urn:microsoft.com/office/officeart/2018/2/layout/IconVerticalSolidList"/>
    <dgm:cxn modelId="{D36ECF8E-F6D7-4805-815F-EA1074F7054B}" type="presParOf" srcId="{BC849D03-FDEC-45AB-9BD5-6313BF68CBFC}" destId="{D6A47463-3F82-47DD-A334-1E3697264310}" srcOrd="0" destOrd="0" presId="urn:microsoft.com/office/officeart/2018/2/layout/IconVerticalSolidList"/>
    <dgm:cxn modelId="{59545898-1D7C-4A72-86AE-A02A009DAF89}" type="presParOf" srcId="{D6A47463-3F82-47DD-A334-1E3697264310}" destId="{D3669640-6EF4-4A1E-B1F3-3A4269A28A7B}" srcOrd="0" destOrd="0" presId="urn:microsoft.com/office/officeart/2018/2/layout/IconVerticalSolidList"/>
    <dgm:cxn modelId="{B471F71D-068D-4715-B7C6-3B754D2D399F}" type="presParOf" srcId="{D6A47463-3F82-47DD-A334-1E3697264310}" destId="{5B3C50A9-3C8A-4381-BD7B-F32D0A6958FC}" srcOrd="1" destOrd="0" presId="urn:microsoft.com/office/officeart/2018/2/layout/IconVerticalSolidList"/>
    <dgm:cxn modelId="{12AB937C-359E-421F-8B71-9781381DB1B6}" type="presParOf" srcId="{D6A47463-3F82-47DD-A334-1E3697264310}" destId="{B65B22A9-EC29-4124-B108-2D24586FF2EC}" srcOrd="2" destOrd="0" presId="urn:microsoft.com/office/officeart/2018/2/layout/IconVerticalSolidList"/>
    <dgm:cxn modelId="{17B188D6-96BF-4096-ACBF-0A648EF79A1E}" type="presParOf" srcId="{D6A47463-3F82-47DD-A334-1E3697264310}" destId="{4282A78B-56E5-435C-A1E8-91F88B18DFE5}" srcOrd="3" destOrd="0" presId="urn:microsoft.com/office/officeart/2018/2/layout/IconVerticalSolidList"/>
    <dgm:cxn modelId="{61E77AD8-0EA2-484D-BD22-FB9851610D03}" type="presParOf" srcId="{BC849D03-FDEC-45AB-9BD5-6313BF68CBFC}" destId="{0AEBFE60-C8FC-4CAC-B73C-F16C612FA432}" srcOrd="1" destOrd="0" presId="urn:microsoft.com/office/officeart/2018/2/layout/IconVerticalSolidList"/>
    <dgm:cxn modelId="{C7C6AB0C-29B4-44A3-BB82-759992FE28D3}" type="presParOf" srcId="{BC849D03-FDEC-45AB-9BD5-6313BF68CBFC}" destId="{D3BE5569-74BB-4DED-B4BA-037E51FC7170}" srcOrd="2" destOrd="0" presId="urn:microsoft.com/office/officeart/2018/2/layout/IconVerticalSolidList"/>
    <dgm:cxn modelId="{0F3C027B-B117-464B-BB1E-CAD9F3ACA255}" type="presParOf" srcId="{D3BE5569-74BB-4DED-B4BA-037E51FC7170}" destId="{502F83C5-D7C6-4227-9482-D4CBC0FD5A46}" srcOrd="0" destOrd="0" presId="urn:microsoft.com/office/officeart/2018/2/layout/IconVerticalSolidList"/>
    <dgm:cxn modelId="{EEFC5DCC-FB09-4B1C-9083-1B5C1334E4F8}" type="presParOf" srcId="{D3BE5569-74BB-4DED-B4BA-037E51FC7170}" destId="{D92F1426-D90D-4B3D-923F-0A8DAD6B908C}" srcOrd="1" destOrd="0" presId="urn:microsoft.com/office/officeart/2018/2/layout/IconVerticalSolidList"/>
    <dgm:cxn modelId="{EB551C10-A6C1-4D68-BA7F-3F7C0D98CD96}" type="presParOf" srcId="{D3BE5569-74BB-4DED-B4BA-037E51FC7170}" destId="{3265D817-1CDE-4D23-AD92-B4FD8E4FD054}" srcOrd="2" destOrd="0" presId="urn:microsoft.com/office/officeart/2018/2/layout/IconVerticalSolidList"/>
    <dgm:cxn modelId="{69F93812-B3B3-4201-B328-BE5F7758ADFF}" type="presParOf" srcId="{D3BE5569-74BB-4DED-B4BA-037E51FC7170}" destId="{9DC25E26-A37D-4726-87F6-6A2CF10F5FF4}" srcOrd="3" destOrd="0" presId="urn:microsoft.com/office/officeart/2018/2/layout/IconVerticalSolidList"/>
    <dgm:cxn modelId="{A413C51D-6065-441F-B00C-622453536B86}" type="presParOf" srcId="{BC849D03-FDEC-45AB-9BD5-6313BF68CBFC}" destId="{456C1417-2A2C-4592-AB24-C49CDB2A84B7}" srcOrd="3" destOrd="0" presId="urn:microsoft.com/office/officeart/2018/2/layout/IconVerticalSolidList"/>
    <dgm:cxn modelId="{589FBFAB-A860-481F-8364-32BEC6180969}" type="presParOf" srcId="{BC849D03-FDEC-45AB-9BD5-6313BF68CBFC}" destId="{DE22CC81-7B71-487E-8641-9C56A5E153F1}" srcOrd="4" destOrd="0" presId="urn:microsoft.com/office/officeart/2018/2/layout/IconVerticalSolidList"/>
    <dgm:cxn modelId="{A68F6017-A269-447B-846C-059A1D8CA299}" type="presParOf" srcId="{DE22CC81-7B71-487E-8641-9C56A5E153F1}" destId="{F3D38BCF-0393-46BA-ACC8-CBDE60975193}" srcOrd="0" destOrd="0" presId="urn:microsoft.com/office/officeart/2018/2/layout/IconVerticalSolidList"/>
    <dgm:cxn modelId="{B90B3106-0A83-4505-A3E1-B8D029982509}" type="presParOf" srcId="{DE22CC81-7B71-487E-8641-9C56A5E153F1}" destId="{D272B6A2-2726-48A4-A197-5918844AD614}" srcOrd="1" destOrd="0" presId="urn:microsoft.com/office/officeart/2018/2/layout/IconVerticalSolidList"/>
    <dgm:cxn modelId="{F15FD18F-8BC6-46B6-9092-FC3A4B531C7A}" type="presParOf" srcId="{DE22CC81-7B71-487E-8641-9C56A5E153F1}" destId="{E8BE6680-6DEB-4985-AA4A-7F9AD601E7B5}" srcOrd="2" destOrd="0" presId="urn:microsoft.com/office/officeart/2018/2/layout/IconVerticalSolidList"/>
    <dgm:cxn modelId="{2744659A-3736-4BB4-BC2B-CF0B882E17FF}" type="presParOf" srcId="{DE22CC81-7B71-487E-8641-9C56A5E153F1}" destId="{88CF68FE-082B-45DD-9CD8-1DF1632032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08643-1699-41A1-AF4A-A99B2349DA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1F38D3-FFFD-4E6F-AA73-CBB575DF60AA}">
      <dgm:prSet/>
      <dgm:spPr/>
      <dgm:t>
        <a:bodyPr/>
        <a:lstStyle/>
        <a:p>
          <a:r>
            <a:rPr lang="en-US"/>
            <a:t>Include photographs and text and graphics</a:t>
          </a:r>
        </a:p>
      </dgm:t>
    </dgm:pt>
    <dgm:pt modelId="{7C79DF03-0C45-4280-B0FE-FE95C9001509}" type="parTrans" cxnId="{BCE928DA-91EA-4DE3-B3AD-9AF871E11159}">
      <dgm:prSet/>
      <dgm:spPr/>
      <dgm:t>
        <a:bodyPr/>
        <a:lstStyle/>
        <a:p>
          <a:endParaRPr lang="en-US"/>
        </a:p>
      </dgm:t>
    </dgm:pt>
    <dgm:pt modelId="{25173E14-F731-450E-891A-B081997EF534}" type="sibTrans" cxnId="{BCE928DA-91EA-4DE3-B3AD-9AF871E11159}">
      <dgm:prSet/>
      <dgm:spPr/>
      <dgm:t>
        <a:bodyPr/>
        <a:lstStyle/>
        <a:p>
          <a:endParaRPr lang="en-US"/>
        </a:p>
      </dgm:t>
    </dgm:pt>
    <dgm:pt modelId="{1EED0563-B1F4-4C0B-B426-AB0E5CD32270}">
      <dgm:prSet/>
      <dgm:spPr/>
      <dgm:t>
        <a:bodyPr/>
        <a:lstStyle/>
        <a:p>
          <a:r>
            <a:rPr lang="en-US"/>
            <a:t>Clearly identify objects and people</a:t>
          </a:r>
        </a:p>
      </dgm:t>
    </dgm:pt>
    <dgm:pt modelId="{E3C2F987-4760-47C3-9BDB-A5804F68F487}" type="parTrans" cxnId="{F750659F-782C-4AAF-963D-452B18463C99}">
      <dgm:prSet/>
      <dgm:spPr/>
      <dgm:t>
        <a:bodyPr/>
        <a:lstStyle/>
        <a:p>
          <a:endParaRPr lang="en-US"/>
        </a:p>
      </dgm:t>
    </dgm:pt>
    <dgm:pt modelId="{7C18DF83-968D-4CB1-9EA1-5E0980963B03}" type="sibTrans" cxnId="{F750659F-782C-4AAF-963D-452B18463C99}">
      <dgm:prSet/>
      <dgm:spPr/>
      <dgm:t>
        <a:bodyPr/>
        <a:lstStyle/>
        <a:p>
          <a:endParaRPr lang="en-US"/>
        </a:p>
      </dgm:t>
    </dgm:pt>
    <dgm:pt modelId="{D94D7EA4-5C41-44A4-8A70-DF4409548433}">
      <dgm:prSet/>
      <dgm:spPr/>
      <dgm:t>
        <a:bodyPr/>
        <a:lstStyle/>
        <a:p>
          <a:r>
            <a:rPr lang="en-US"/>
            <a:t>Material presented in historical perspective</a:t>
          </a:r>
        </a:p>
      </dgm:t>
    </dgm:pt>
    <dgm:pt modelId="{75C07ED7-8999-4179-BE32-4F8479376ADD}" type="parTrans" cxnId="{884D3C9F-F3D7-4E1E-AFF2-E2C0FD09C610}">
      <dgm:prSet/>
      <dgm:spPr/>
      <dgm:t>
        <a:bodyPr/>
        <a:lstStyle/>
        <a:p>
          <a:endParaRPr lang="en-US"/>
        </a:p>
      </dgm:t>
    </dgm:pt>
    <dgm:pt modelId="{238F8DF3-309D-4F89-A754-2AF19719E608}" type="sibTrans" cxnId="{884D3C9F-F3D7-4E1E-AFF2-E2C0FD09C610}">
      <dgm:prSet/>
      <dgm:spPr/>
      <dgm:t>
        <a:bodyPr/>
        <a:lstStyle/>
        <a:p>
          <a:endParaRPr lang="en-US"/>
        </a:p>
      </dgm:t>
    </dgm:pt>
    <dgm:pt modelId="{D6EA58A1-4A31-41C7-9488-810E9A5319D4}" type="pres">
      <dgm:prSet presAssocID="{2CB08643-1699-41A1-AF4A-A99B2349DA66}" presName="root" presStyleCnt="0">
        <dgm:presLayoutVars>
          <dgm:dir/>
          <dgm:resizeHandles val="exact"/>
        </dgm:presLayoutVars>
      </dgm:prSet>
      <dgm:spPr/>
    </dgm:pt>
    <dgm:pt modelId="{80B31EBC-2F00-47D1-903F-A796EE0D7B6F}" type="pres">
      <dgm:prSet presAssocID="{641F38D3-FFFD-4E6F-AA73-CBB575DF60AA}" presName="compNode" presStyleCnt="0"/>
      <dgm:spPr/>
    </dgm:pt>
    <dgm:pt modelId="{B0C85C47-91F2-4B72-ADB3-3F7AF80E2345}" type="pres">
      <dgm:prSet presAssocID="{641F38D3-FFFD-4E6F-AA73-CBB575DF60AA}" presName="bgRect" presStyleLbl="bgShp" presStyleIdx="0" presStyleCnt="3"/>
      <dgm:spPr/>
    </dgm:pt>
    <dgm:pt modelId="{31E1AF6D-0B58-4EE5-9196-FBBCD0F62E41}" type="pres">
      <dgm:prSet presAssocID="{641F38D3-FFFD-4E6F-AA73-CBB575DF60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D57DF118-8669-49F1-88F5-68DB43E25ED9}" type="pres">
      <dgm:prSet presAssocID="{641F38D3-FFFD-4E6F-AA73-CBB575DF60AA}" presName="spaceRect" presStyleCnt="0"/>
      <dgm:spPr/>
    </dgm:pt>
    <dgm:pt modelId="{1071F8DD-7347-4BB2-A59D-0F58EC115A77}" type="pres">
      <dgm:prSet presAssocID="{641F38D3-FFFD-4E6F-AA73-CBB575DF60AA}" presName="parTx" presStyleLbl="revTx" presStyleIdx="0" presStyleCnt="3">
        <dgm:presLayoutVars>
          <dgm:chMax val="0"/>
          <dgm:chPref val="0"/>
        </dgm:presLayoutVars>
      </dgm:prSet>
      <dgm:spPr/>
    </dgm:pt>
    <dgm:pt modelId="{8F97DA73-6B94-4CDB-A57B-84CF7FC3B4AA}" type="pres">
      <dgm:prSet presAssocID="{25173E14-F731-450E-891A-B081997EF534}" presName="sibTrans" presStyleCnt="0"/>
      <dgm:spPr/>
    </dgm:pt>
    <dgm:pt modelId="{F5658E9E-2D4D-41D7-9022-AB71F58A6B49}" type="pres">
      <dgm:prSet presAssocID="{1EED0563-B1F4-4C0B-B426-AB0E5CD32270}" presName="compNode" presStyleCnt="0"/>
      <dgm:spPr/>
    </dgm:pt>
    <dgm:pt modelId="{99B4A914-CA0B-4AC0-B75B-48E909F602D9}" type="pres">
      <dgm:prSet presAssocID="{1EED0563-B1F4-4C0B-B426-AB0E5CD32270}" presName="bgRect" presStyleLbl="bgShp" presStyleIdx="1" presStyleCnt="3"/>
      <dgm:spPr/>
    </dgm:pt>
    <dgm:pt modelId="{57D7A3BA-1DCE-44B1-A9F6-801BD1DC1297}" type="pres">
      <dgm:prSet presAssocID="{1EED0563-B1F4-4C0B-B426-AB0E5CD322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238ED39-0EA6-47CB-848B-4356E084D0A1}" type="pres">
      <dgm:prSet presAssocID="{1EED0563-B1F4-4C0B-B426-AB0E5CD32270}" presName="spaceRect" presStyleCnt="0"/>
      <dgm:spPr/>
    </dgm:pt>
    <dgm:pt modelId="{E940119F-6320-4931-A907-CD65E322EA72}" type="pres">
      <dgm:prSet presAssocID="{1EED0563-B1F4-4C0B-B426-AB0E5CD32270}" presName="parTx" presStyleLbl="revTx" presStyleIdx="1" presStyleCnt="3">
        <dgm:presLayoutVars>
          <dgm:chMax val="0"/>
          <dgm:chPref val="0"/>
        </dgm:presLayoutVars>
      </dgm:prSet>
      <dgm:spPr/>
    </dgm:pt>
    <dgm:pt modelId="{843F6F9F-0B39-4161-B899-0B8014C8DCB6}" type="pres">
      <dgm:prSet presAssocID="{7C18DF83-968D-4CB1-9EA1-5E0980963B03}" presName="sibTrans" presStyleCnt="0"/>
      <dgm:spPr/>
    </dgm:pt>
    <dgm:pt modelId="{5146F89D-3312-4457-A272-FD6BAA490FF1}" type="pres">
      <dgm:prSet presAssocID="{D94D7EA4-5C41-44A4-8A70-DF4409548433}" presName="compNode" presStyleCnt="0"/>
      <dgm:spPr/>
    </dgm:pt>
    <dgm:pt modelId="{8F61204B-9BE4-496F-81CC-BE451B79E7DB}" type="pres">
      <dgm:prSet presAssocID="{D94D7EA4-5C41-44A4-8A70-DF4409548433}" presName="bgRect" presStyleLbl="bgShp" presStyleIdx="2" presStyleCnt="3"/>
      <dgm:spPr/>
    </dgm:pt>
    <dgm:pt modelId="{11EB81C0-B93E-4766-90F2-644082A199E2}" type="pres">
      <dgm:prSet presAssocID="{D94D7EA4-5C41-44A4-8A70-DF44095484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0828630F-8AD7-4051-BF1B-957A232FCFE5}" type="pres">
      <dgm:prSet presAssocID="{D94D7EA4-5C41-44A4-8A70-DF4409548433}" presName="spaceRect" presStyleCnt="0"/>
      <dgm:spPr/>
    </dgm:pt>
    <dgm:pt modelId="{3C4E72E9-67DB-4FF5-86D9-586465D5C13C}" type="pres">
      <dgm:prSet presAssocID="{D94D7EA4-5C41-44A4-8A70-DF44095484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E5CE80-A680-49DD-A133-6DEFEDD0ECA9}" type="presOf" srcId="{D94D7EA4-5C41-44A4-8A70-DF4409548433}" destId="{3C4E72E9-67DB-4FF5-86D9-586465D5C13C}" srcOrd="0" destOrd="0" presId="urn:microsoft.com/office/officeart/2018/2/layout/IconVerticalSolidList"/>
    <dgm:cxn modelId="{884D3C9F-F3D7-4E1E-AFF2-E2C0FD09C610}" srcId="{2CB08643-1699-41A1-AF4A-A99B2349DA66}" destId="{D94D7EA4-5C41-44A4-8A70-DF4409548433}" srcOrd="2" destOrd="0" parTransId="{75C07ED7-8999-4179-BE32-4F8479376ADD}" sibTransId="{238F8DF3-309D-4F89-A754-2AF19719E608}"/>
    <dgm:cxn modelId="{F750659F-782C-4AAF-963D-452B18463C99}" srcId="{2CB08643-1699-41A1-AF4A-A99B2349DA66}" destId="{1EED0563-B1F4-4C0B-B426-AB0E5CD32270}" srcOrd="1" destOrd="0" parTransId="{E3C2F987-4760-47C3-9BDB-A5804F68F487}" sibTransId="{7C18DF83-968D-4CB1-9EA1-5E0980963B03}"/>
    <dgm:cxn modelId="{E10F41A7-D51B-49C9-8CA5-FE5DD1041A54}" type="presOf" srcId="{2CB08643-1699-41A1-AF4A-A99B2349DA66}" destId="{D6EA58A1-4A31-41C7-9488-810E9A5319D4}" srcOrd="0" destOrd="0" presId="urn:microsoft.com/office/officeart/2018/2/layout/IconVerticalSolidList"/>
    <dgm:cxn modelId="{F4B7B0A9-21BF-4652-A110-43D6D82B6AE8}" type="presOf" srcId="{1EED0563-B1F4-4C0B-B426-AB0E5CD32270}" destId="{E940119F-6320-4931-A907-CD65E322EA72}" srcOrd="0" destOrd="0" presId="urn:microsoft.com/office/officeart/2018/2/layout/IconVerticalSolidList"/>
    <dgm:cxn modelId="{8E7B79CD-1AB1-459C-A61B-7D18B69B35FB}" type="presOf" srcId="{641F38D3-FFFD-4E6F-AA73-CBB575DF60AA}" destId="{1071F8DD-7347-4BB2-A59D-0F58EC115A77}" srcOrd="0" destOrd="0" presId="urn:microsoft.com/office/officeart/2018/2/layout/IconVerticalSolidList"/>
    <dgm:cxn modelId="{BCE928DA-91EA-4DE3-B3AD-9AF871E11159}" srcId="{2CB08643-1699-41A1-AF4A-A99B2349DA66}" destId="{641F38D3-FFFD-4E6F-AA73-CBB575DF60AA}" srcOrd="0" destOrd="0" parTransId="{7C79DF03-0C45-4280-B0FE-FE95C9001509}" sibTransId="{25173E14-F731-450E-891A-B081997EF534}"/>
    <dgm:cxn modelId="{15EAFFBB-8FF7-4027-A32F-33AFE649343C}" type="presParOf" srcId="{D6EA58A1-4A31-41C7-9488-810E9A5319D4}" destId="{80B31EBC-2F00-47D1-903F-A796EE0D7B6F}" srcOrd="0" destOrd="0" presId="urn:microsoft.com/office/officeart/2018/2/layout/IconVerticalSolidList"/>
    <dgm:cxn modelId="{8F8FE61B-7CCD-4EC9-9BC1-8C79AAF57418}" type="presParOf" srcId="{80B31EBC-2F00-47D1-903F-A796EE0D7B6F}" destId="{B0C85C47-91F2-4B72-ADB3-3F7AF80E2345}" srcOrd="0" destOrd="0" presId="urn:microsoft.com/office/officeart/2018/2/layout/IconVerticalSolidList"/>
    <dgm:cxn modelId="{21014A99-5D09-4489-818B-C452B11054E2}" type="presParOf" srcId="{80B31EBC-2F00-47D1-903F-A796EE0D7B6F}" destId="{31E1AF6D-0B58-4EE5-9196-FBBCD0F62E41}" srcOrd="1" destOrd="0" presId="urn:microsoft.com/office/officeart/2018/2/layout/IconVerticalSolidList"/>
    <dgm:cxn modelId="{94E738A6-2536-497F-B1F7-9C54669E4089}" type="presParOf" srcId="{80B31EBC-2F00-47D1-903F-A796EE0D7B6F}" destId="{D57DF118-8669-49F1-88F5-68DB43E25ED9}" srcOrd="2" destOrd="0" presId="urn:microsoft.com/office/officeart/2018/2/layout/IconVerticalSolidList"/>
    <dgm:cxn modelId="{F3D16FDB-1F17-478C-AA9C-FB56C8161F1A}" type="presParOf" srcId="{80B31EBC-2F00-47D1-903F-A796EE0D7B6F}" destId="{1071F8DD-7347-4BB2-A59D-0F58EC115A77}" srcOrd="3" destOrd="0" presId="urn:microsoft.com/office/officeart/2018/2/layout/IconVerticalSolidList"/>
    <dgm:cxn modelId="{892AC414-3322-4C07-AD01-ACE77AD66C80}" type="presParOf" srcId="{D6EA58A1-4A31-41C7-9488-810E9A5319D4}" destId="{8F97DA73-6B94-4CDB-A57B-84CF7FC3B4AA}" srcOrd="1" destOrd="0" presId="urn:microsoft.com/office/officeart/2018/2/layout/IconVerticalSolidList"/>
    <dgm:cxn modelId="{A040CF40-1DF2-4C75-A6C2-F1FD34901FA8}" type="presParOf" srcId="{D6EA58A1-4A31-41C7-9488-810E9A5319D4}" destId="{F5658E9E-2D4D-41D7-9022-AB71F58A6B49}" srcOrd="2" destOrd="0" presId="urn:microsoft.com/office/officeart/2018/2/layout/IconVerticalSolidList"/>
    <dgm:cxn modelId="{58817B4C-DE23-49B6-B621-8AC08AEB25A8}" type="presParOf" srcId="{F5658E9E-2D4D-41D7-9022-AB71F58A6B49}" destId="{99B4A914-CA0B-4AC0-B75B-48E909F602D9}" srcOrd="0" destOrd="0" presId="urn:microsoft.com/office/officeart/2018/2/layout/IconVerticalSolidList"/>
    <dgm:cxn modelId="{93277B93-AB9F-421A-BF8B-9F3923E7559E}" type="presParOf" srcId="{F5658E9E-2D4D-41D7-9022-AB71F58A6B49}" destId="{57D7A3BA-1DCE-44B1-A9F6-801BD1DC1297}" srcOrd="1" destOrd="0" presId="urn:microsoft.com/office/officeart/2018/2/layout/IconVerticalSolidList"/>
    <dgm:cxn modelId="{05A18824-DFB6-457C-9B9D-50D834494ECF}" type="presParOf" srcId="{F5658E9E-2D4D-41D7-9022-AB71F58A6B49}" destId="{A238ED39-0EA6-47CB-848B-4356E084D0A1}" srcOrd="2" destOrd="0" presId="urn:microsoft.com/office/officeart/2018/2/layout/IconVerticalSolidList"/>
    <dgm:cxn modelId="{4F5AF06F-8A51-4D2E-9D26-61903506BABE}" type="presParOf" srcId="{F5658E9E-2D4D-41D7-9022-AB71F58A6B49}" destId="{E940119F-6320-4931-A907-CD65E322EA72}" srcOrd="3" destOrd="0" presId="urn:microsoft.com/office/officeart/2018/2/layout/IconVerticalSolidList"/>
    <dgm:cxn modelId="{EE3DE68E-A9BA-4F2E-925E-BD5DC515DF50}" type="presParOf" srcId="{D6EA58A1-4A31-41C7-9488-810E9A5319D4}" destId="{843F6F9F-0B39-4161-B899-0B8014C8DCB6}" srcOrd="3" destOrd="0" presId="urn:microsoft.com/office/officeart/2018/2/layout/IconVerticalSolidList"/>
    <dgm:cxn modelId="{E7778527-0155-4E01-B409-C78AF37FF6F3}" type="presParOf" srcId="{D6EA58A1-4A31-41C7-9488-810E9A5319D4}" destId="{5146F89D-3312-4457-A272-FD6BAA490FF1}" srcOrd="4" destOrd="0" presId="urn:microsoft.com/office/officeart/2018/2/layout/IconVerticalSolidList"/>
    <dgm:cxn modelId="{CBB470DB-486B-4881-8E9C-AF9DA2237395}" type="presParOf" srcId="{5146F89D-3312-4457-A272-FD6BAA490FF1}" destId="{8F61204B-9BE4-496F-81CC-BE451B79E7DB}" srcOrd="0" destOrd="0" presId="urn:microsoft.com/office/officeart/2018/2/layout/IconVerticalSolidList"/>
    <dgm:cxn modelId="{9A16F915-E3EA-4CB8-93D8-3B5CACC07EA5}" type="presParOf" srcId="{5146F89D-3312-4457-A272-FD6BAA490FF1}" destId="{11EB81C0-B93E-4766-90F2-644082A199E2}" srcOrd="1" destOrd="0" presId="urn:microsoft.com/office/officeart/2018/2/layout/IconVerticalSolidList"/>
    <dgm:cxn modelId="{CAF012D6-652B-4DF3-97CB-FD923F3189CF}" type="presParOf" srcId="{5146F89D-3312-4457-A272-FD6BAA490FF1}" destId="{0828630F-8AD7-4051-BF1B-957A232FCFE5}" srcOrd="2" destOrd="0" presId="urn:microsoft.com/office/officeart/2018/2/layout/IconVerticalSolidList"/>
    <dgm:cxn modelId="{12363D78-F903-4230-B7E3-AB848C0143FD}" type="presParOf" srcId="{5146F89D-3312-4457-A272-FD6BAA490FF1}" destId="{3C4E72E9-67DB-4FF5-86D9-586465D5C1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737067-6BC3-4BFB-B12B-595E2A36C6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ADA4FBB-4A8A-43C2-A366-D833CFCBCE17}">
      <dgm:prSet/>
      <dgm:spPr/>
      <dgm:t>
        <a:bodyPr/>
        <a:lstStyle/>
        <a:p>
          <a:r>
            <a:rPr lang="en-US" dirty="0"/>
            <a:t>Authors of ASHRAE historical presentations and articles published in ASHRAE Journal and other technical magazines and journals can be considered for Gold Ribbon award</a:t>
          </a:r>
        </a:p>
      </dgm:t>
    </dgm:pt>
    <dgm:pt modelId="{6439F562-1DD8-42A0-8287-253015D212C3}" type="parTrans" cxnId="{81C13B0F-F103-45B0-AAC5-A055E9AE5568}">
      <dgm:prSet/>
      <dgm:spPr/>
      <dgm:t>
        <a:bodyPr/>
        <a:lstStyle/>
        <a:p>
          <a:endParaRPr lang="en-US"/>
        </a:p>
      </dgm:t>
    </dgm:pt>
    <dgm:pt modelId="{6F479B7A-A5F2-4436-91E1-35B4255C0678}" type="sibTrans" cxnId="{81C13B0F-F103-45B0-AAC5-A055E9AE5568}">
      <dgm:prSet/>
      <dgm:spPr/>
      <dgm:t>
        <a:bodyPr/>
        <a:lstStyle/>
        <a:p>
          <a:endParaRPr lang="en-US"/>
        </a:p>
      </dgm:t>
    </dgm:pt>
    <dgm:pt modelId="{59F238EA-0FF5-437D-8FA6-926D24A52095}">
      <dgm:prSet/>
      <dgm:spPr/>
      <dgm:t>
        <a:bodyPr/>
        <a:lstStyle/>
        <a:p>
          <a:r>
            <a:rPr lang="en-US"/>
            <a:t>Chapter history and historical presentations to be published on Chapter website and in newsletters</a:t>
          </a:r>
        </a:p>
      </dgm:t>
    </dgm:pt>
    <dgm:pt modelId="{94A62225-4BB3-4D7E-948C-5D08C7442D63}" type="parTrans" cxnId="{00EF2042-8ED5-4190-BF23-2B8577E76D99}">
      <dgm:prSet/>
      <dgm:spPr/>
      <dgm:t>
        <a:bodyPr/>
        <a:lstStyle/>
        <a:p>
          <a:endParaRPr lang="en-US"/>
        </a:p>
      </dgm:t>
    </dgm:pt>
    <dgm:pt modelId="{6D8A55D7-2E18-4CA4-A0B3-6745D805E4F5}" type="sibTrans" cxnId="{00EF2042-8ED5-4190-BF23-2B8577E76D99}">
      <dgm:prSet/>
      <dgm:spPr/>
      <dgm:t>
        <a:bodyPr/>
        <a:lstStyle/>
        <a:p>
          <a:endParaRPr lang="en-US"/>
        </a:p>
      </dgm:t>
    </dgm:pt>
    <dgm:pt modelId="{146ED70E-E8C6-4FD0-BB85-9961B892E1C0}">
      <dgm:prSet/>
      <dgm:spPr/>
      <dgm:t>
        <a:bodyPr/>
        <a:lstStyle/>
        <a:p>
          <a:r>
            <a:rPr lang="en-US"/>
            <a:t>Prior to presenting historical material at CRC it can be presented at Chapter meetings </a:t>
          </a:r>
        </a:p>
      </dgm:t>
    </dgm:pt>
    <dgm:pt modelId="{1E5CD9A9-B5DE-4126-B4E3-F38BF6B3A6ED}" type="parTrans" cxnId="{9E309D42-C1C1-49D5-9F3C-34BE0FE99902}">
      <dgm:prSet/>
      <dgm:spPr/>
      <dgm:t>
        <a:bodyPr/>
        <a:lstStyle/>
        <a:p>
          <a:endParaRPr lang="en-US"/>
        </a:p>
      </dgm:t>
    </dgm:pt>
    <dgm:pt modelId="{50B771B5-4111-42FA-80C5-1AB9A7D95899}" type="sibTrans" cxnId="{9E309D42-C1C1-49D5-9F3C-34BE0FE99902}">
      <dgm:prSet/>
      <dgm:spPr/>
      <dgm:t>
        <a:bodyPr/>
        <a:lstStyle/>
        <a:p>
          <a:endParaRPr lang="en-US"/>
        </a:p>
      </dgm:t>
    </dgm:pt>
    <dgm:pt modelId="{B74BC708-F97D-4C03-868F-62BEA5368088}" type="pres">
      <dgm:prSet presAssocID="{E1737067-6BC3-4BFB-B12B-595E2A36C652}" presName="root" presStyleCnt="0">
        <dgm:presLayoutVars>
          <dgm:dir/>
          <dgm:resizeHandles val="exact"/>
        </dgm:presLayoutVars>
      </dgm:prSet>
      <dgm:spPr/>
    </dgm:pt>
    <dgm:pt modelId="{6F9D96BD-9DCE-4E63-8261-B9AEA365A851}" type="pres">
      <dgm:prSet presAssocID="{7ADA4FBB-4A8A-43C2-A366-D833CFCBCE17}" presName="compNode" presStyleCnt="0"/>
      <dgm:spPr/>
    </dgm:pt>
    <dgm:pt modelId="{670B1C62-5450-46DF-B338-9A0CE188BF7F}" type="pres">
      <dgm:prSet presAssocID="{7ADA4FBB-4A8A-43C2-A366-D833CFCBCE17}" presName="bgRect" presStyleLbl="bgShp" presStyleIdx="0" presStyleCnt="3"/>
      <dgm:spPr/>
    </dgm:pt>
    <dgm:pt modelId="{5C8A443D-B206-44D9-BBA7-29CFEB282054}" type="pres">
      <dgm:prSet presAssocID="{7ADA4FBB-4A8A-43C2-A366-D833CFCBCE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AC5F7CA-8223-400F-9F2E-197A4152B76F}" type="pres">
      <dgm:prSet presAssocID="{7ADA4FBB-4A8A-43C2-A366-D833CFCBCE17}" presName="spaceRect" presStyleCnt="0"/>
      <dgm:spPr/>
    </dgm:pt>
    <dgm:pt modelId="{42E72FFF-F3CE-4ED6-A1CB-20EF25695DBF}" type="pres">
      <dgm:prSet presAssocID="{7ADA4FBB-4A8A-43C2-A366-D833CFCBCE17}" presName="parTx" presStyleLbl="revTx" presStyleIdx="0" presStyleCnt="3">
        <dgm:presLayoutVars>
          <dgm:chMax val="0"/>
          <dgm:chPref val="0"/>
        </dgm:presLayoutVars>
      </dgm:prSet>
      <dgm:spPr/>
    </dgm:pt>
    <dgm:pt modelId="{B74B2E0F-FBDB-457C-8EB9-AC5C1FADFDEA}" type="pres">
      <dgm:prSet presAssocID="{6F479B7A-A5F2-4436-91E1-35B4255C0678}" presName="sibTrans" presStyleCnt="0"/>
      <dgm:spPr/>
    </dgm:pt>
    <dgm:pt modelId="{D2AF942C-A42D-4A27-8BF0-E55E496E86F3}" type="pres">
      <dgm:prSet presAssocID="{59F238EA-0FF5-437D-8FA6-926D24A52095}" presName="compNode" presStyleCnt="0"/>
      <dgm:spPr/>
    </dgm:pt>
    <dgm:pt modelId="{FB99F764-2953-4FB5-9045-0A73512D87C4}" type="pres">
      <dgm:prSet presAssocID="{59F238EA-0FF5-437D-8FA6-926D24A52095}" presName="bgRect" presStyleLbl="bgShp" presStyleIdx="1" presStyleCnt="3"/>
      <dgm:spPr/>
    </dgm:pt>
    <dgm:pt modelId="{0B0C28A1-6639-454D-8C9A-0CB37C639967}" type="pres">
      <dgm:prSet presAssocID="{59F238EA-0FF5-437D-8FA6-926D24A520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4B11AE0-6002-4954-9B25-CAD16734A962}" type="pres">
      <dgm:prSet presAssocID="{59F238EA-0FF5-437D-8FA6-926D24A52095}" presName="spaceRect" presStyleCnt="0"/>
      <dgm:spPr/>
    </dgm:pt>
    <dgm:pt modelId="{C27C6678-3759-4DB7-A825-C89BDDC13B19}" type="pres">
      <dgm:prSet presAssocID="{59F238EA-0FF5-437D-8FA6-926D24A52095}" presName="parTx" presStyleLbl="revTx" presStyleIdx="1" presStyleCnt="3">
        <dgm:presLayoutVars>
          <dgm:chMax val="0"/>
          <dgm:chPref val="0"/>
        </dgm:presLayoutVars>
      </dgm:prSet>
      <dgm:spPr/>
    </dgm:pt>
    <dgm:pt modelId="{0DE26647-F2F3-4A53-B122-5412F2440458}" type="pres">
      <dgm:prSet presAssocID="{6D8A55D7-2E18-4CA4-A0B3-6745D805E4F5}" presName="sibTrans" presStyleCnt="0"/>
      <dgm:spPr/>
    </dgm:pt>
    <dgm:pt modelId="{784EC5C3-472C-43BA-93D5-F66AE904F581}" type="pres">
      <dgm:prSet presAssocID="{146ED70E-E8C6-4FD0-BB85-9961B892E1C0}" presName="compNode" presStyleCnt="0"/>
      <dgm:spPr/>
    </dgm:pt>
    <dgm:pt modelId="{C8A3A1E3-8BBB-4827-A79F-92BB1AAE396F}" type="pres">
      <dgm:prSet presAssocID="{146ED70E-E8C6-4FD0-BB85-9961B892E1C0}" presName="bgRect" presStyleLbl="bgShp" presStyleIdx="2" presStyleCnt="3"/>
      <dgm:spPr/>
    </dgm:pt>
    <dgm:pt modelId="{F1270F7B-B70E-4308-9871-1FF79935C581}" type="pres">
      <dgm:prSet presAssocID="{146ED70E-E8C6-4FD0-BB85-9961B892E1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B7A3ACE-3142-4ECE-BADA-D707B4880D65}" type="pres">
      <dgm:prSet presAssocID="{146ED70E-E8C6-4FD0-BB85-9961B892E1C0}" presName="spaceRect" presStyleCnt="0"/>
      <dgm:spPr/>
    </dgm:pt>
    <dgm:pt modelId="{2C7F60BD-2F3B-47F4-861A-46C9571EA7F6}" type="pres">
      <dgm:prSet presAssocID="{146ED70E-E8C6-4FD0-BB85-9961B892E1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786204-CF24-4B35-AE34-A9DA00872764}" type="presOf" srcId="{E1737067-6BC3-4BFB-B12B-595E2A36C652}" destId="{B74BC708-F97D-4C03-868F-62BEA5368088}" srcOrd="0" destOrd="0" presId="urn:microsoft.com/office/officeart/2018/2/layout/IconVerticalSolidList"/>
    <dgm:cxn modelId="{81C13B0F-F103-45B0-AAC5-A055E9AE5568}" srcId="{E1737067-6BC3-4BFB-B12B-595E2A36C652}" destId="{7ADA4FBB-4A8A-43C2-A366-D833CFCBCE17}" srcOrd="0" destOrd="0" parTransId="{6439F562-1DD8-42A0-8287-253015D212C3}" sibTransId="{6F479B7A-A5F2-4436-91E1-35B4255C0678}"/>
    <dgm:cxn modelId="{E7FB5960-C734-41EF-BBB6-6D97E38BC0A9}" type="presOf" srcId="{7ADA4FBB-4A8A-43C2-A366-D833CFCBCE17}" destId="{42E72FFF-F3CE-4ED6-A1CB-20EF25695DBF}" srcOrd="0" destOrd="0" presId="urn:microsoft.com/office/officeart/2018/2/layout/IconVerticalSolidList"/>
    <dgm:cxn modelId="{00EF2042-8ED5-4190-BF23-2B8577E76D99}" srcId="{E1737067-6BC3-4BFB-B12B-595E2A36C652}" destId="{59F238EA-0FF5-437D-8FA6-926D24A52095}" srcOrd="1" destOrd="0" parTransId="{94A62225-4BB3-4D7E-948C-5D08C7442D63}" sibTransId="{6D8A55D7-2E18-4CA4-A0B3-6745D805E4F5}"/>
    <dgm:cxn modelId="{9E309D42-C1C1-49D5-9F3C-34BE0FE99902}" srcId="{E1737067-6BC3-4BFB-B12B-595E2A36C652}" destId="{146ED70E-E8C6-4FD0-BB85-9961B892E1C0}" srcOrd="2" destOrd="0" parTransId="{1E5CD9A9-B5DE-4126-B4E3-F38BF6B3A6ED}" sibTransId="{50B771B5-4111-42FA-80C5-1AB9A7D95899}"/>
    <dgm:cxn modelId="{4B11217D-395E-4644-80AB-16D6885BF6AE}" type="presOf" srcId="{59F238EA-0FF5-437D-8FA6-926D24A52095}" destId="{C27C6678-3759-4DB7-A825-C89BDDC13B19}" srcOrd="0" destOrd="0" presId="urn:microsoft.com/office/officeart/2018/2/layout/IconVerticalSolidList"/>
    <dgm:cxn modelId="{CE94E6CB-34C9-40D9-83F1-03156D910040}" type="presOf" srcId="{146ED70E-E8C6-4FD0-BB85-9961B892E1C0}" destId="{2C7F60BD-2F3B-47F4-861A-46C9571EA7F6}" srcOrd="0" destOrd="0" presId="urn:microsoft.com/office/officeart/2018/2/layout/IconVerticalSolidList"/>
    <dgm:cxn modelId="{86ED714D-56E7-4529-BBD7-6680AD8BA793}" type="presParOf" srcId="{B74BC708-F97D-4C03-868F-62BEA5368088}" destId="{6F9D96BD-9DCE-4E63-8261-B9AEA365A851}" srcOrd="0" destOrd="0" presId="urn:microsoft.com/office/officeart/2018/2/layout/IconVerticalSolidList"/>
    <dgm:cxn modelId="{26C64560-1B32-444A-80E1-6A0958616316}" type="presParOf" srcId="{6F9D96BD-9DCE-4E63-8261-B9AEA365A851}" destId="{670B1C62-5450-46DF-B338-9A0CE188BF7F}" srcOrd="0" destOrd="0" presId="urn:microsoft.com/office/officeart/2018/2/layout/IconVerticalSolidList"/>
    <dgm:cxn modelId="{D6B869C5-D7AD-4B04-9EEF-D1F5C608DB3B}" type="presParOf" srcId="{6F9D96BD-9DCE-4E63-8261-B9AEA365A851}" destId="{5C8A443D-B206-44D9-BBA7-29CFEB282054}" srcOrd="1" destOrd="0" presId="urn:microsoft.com/office/officeart/2018/2/layout/IconVerticalSolidList"/>
    <dgm:cxn modelId="{E8E94783-56A0-4984-9D58-4987C4B303D5}" type="presParOf" srcId="{6F9D96BD-9DCE-4E63-8261-B9AEA365A851}" destId="{9AC5F7CA-8223-400F-9F2E-197A4152B76F}" srcOrd="2" destOrd="0" presId="urn:microsoft.com/office/officeart/2018/2/layout/IconVerticalSolidList"/>
    <dgm:cxn modelId="{FCA19822-6B15-4C51-89A0-A4B77F3DD85B}" type="presParOf" srcId="{6F9D96BD-9DCE-4E63-8261-B9AEA365A851}" destId="{42E72FFF-F3CE-4ED6-A1CB-20EF25695DBF}" srcOrd="3" destOrd="0" presId="urn:microsoft.com/office/officeart/2018/2/layout/IconVerticalSolidList"/>
    <dgm:cxn modelId="{40235BFE-7237-4C20-85B6-5E2825A99DB8}" type="presParOf" srcId="{B74BC708-F97D-4C03-868F-62BEA5368088}" destId="{B74B2E0F-FBDB-457C-8EB9-AC5C1FADFDEA}" srcOrd="1" destOrd="0" presId="urn:microsoft.com/office/officeart/2018/2/layout/IconVerticalSolidList"/>
    <dgm:cxn modelId="{8A29A850-1DE2-443A-9F2C-2B800EC6FD92}" type="presParOf" srcId="{B74BC708-F97D-4C03-868F-62BEA5368088}" destId="{D2AF942C-A42D-4A27-8BF0-E55E496E86F3}" srcOrd="2" destOrd="0" presId="urn:microsoft.com/office/officeart/2018/2/layout/IconVerticalSolidList"/>
    <dgm:cxn modelId="{A9D71E04-3388-4DB6-A3BA-86E48B530EC6}" type="presParOf" srcId="{D2AF942C-A42D-4A27-8BF0-E55E496E86F3}" destId="{FB99F764-2953-4FB5-9045-0A73512D87C4}" srcOrd="0" destOrd="0" presId="urn:microsoft.com/office/officeart/2018/2/layout/IconVerticalSolidList"/>
    <dgm:cxn modelId="{4BCCA8DD-527B-42F9-8B91-EC6A949AE324}" type="presParOf" srcId="{D2AF942C-A42D-4A27-8BF0-E55E496E86F3}" destId="{0B0C28A1-6639-454D-8C9A-0CB37C639967}" srcOrd="1" destOrd="0" presId="urn:microsoft.com/office/officeart/2018/2/layout/IconVerticalSolidList"/>
    <dgm:cxn modelId="{9F4FA196-CA66-4593-9425-A80C6B9F1B29}" type="presParOf" srcId="{D2AF942C-A42D-4A27-8BF0-E55E496E86F3}" destId="{64B11AE0-6002-4954-9B25-CAD16734A962}" srcOrd="2" destOrd="0" presId="urn:microsoft.com/office/officeart/2018/2/layout/IconVerticalSolidList"/>
    <dgm:cxn modelId="{85010AFC-F4E2-4F6C-9E38-1C3359986674}" type="presParOf" srcId="{D2AF942C-A42D-4A27-8BF0-E55E496E86F3}" destId="{C27C6678-3759-4DB7-A825-C89BDDC13B19}" srcOrd="3" destOrd="0" presId="urn:microsoft.com/office/officeart/2018/2/layout/IconVerticalSolidList"/>
    <dgm:cxn modelId="{E92C0B1F-9DFC-4003-A6DB-579403C1433F}" type="presParOf" srcId="{B74BC708-F97D-4C03-868F-62BEA5368088}" destId="{0DE26647-F2F3-4A53-B122-5412F2440458}" srcOrd="3" destOrd="0" presId="urn:microsoft.com/office/officeart/2018/2/layout/IconVerticalSolidList"/>
    <dgm:cxn modelId="{BFB8110F-69FC-46AB-A0CA-92FD916DE0FF}" type="presParOf" srcId="{B74BC708-F97D-4C03-868F-62BEA5368088}" destId="{784EC5C3-472C-43BA-93D5-F66AE904F581}" srcOrd="4" destOrd="0" presId="urn:microsoft.com/office/officeart/2018/2/layout/IconVerticalSolidList"/>
    <dgm:cxn modelId="{C00703A3-C53D-4451-B1BB-0FDB3D66ACAE}" type="presParOf" srcId="{784EC5C3-472C-43BA-93D5-F66AE904F581}" destId="{C8A3A1E3-8BBB-4827-A79F-92BB1AAE396F}" srcOrd="0" destOrd="0" presId="urn:microsoft.com/office/officeart/2018/2/layout/IconVerticalSolidList"/>
    <dgm:cxn modelId="{E3E0D313-3AF2-4003-BA7C-67ABF3D2B971}" type="presParOf" srcId="{784EC5C3-472C-43BA-93D5-F66AE904F581}" destId="{F1270F7B-B70E-4308-9871-1FF79935C581}" srcOrd="1" destOrd="0" presId="urn:microsoft.com/office/officeart/2018/2/layout/IconVerticalSolidList"/>
    <dgm:cxn modelId="{8EE373D4-0CA9-47CF-8872-0CC0FFBFC5CC}" type="presParOf" srcId="{784EC5C3-472C-43BA-93D5-F66AE904F581}" destId="{2B7A3ACE-3142-4ECE-BADA-D707B4880D65}" srcOrd="2" destOrd="0" presId="urn:microsoft.com/office/officeart/2018/2/layout/IconVerticalSolidList"/>
    <dgm:cxn modelId="{1BA09858-A801-4C0A-99C3-93DCE44B0AEE}" type="presParOf" srcId="{784EC5C3-472C-43BA-93D5-F66AE904F581}" destId="{2C7F60BD-2F3B-47F4-861A-46C9571EA7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E49DE-DD1F-4220-BE2F-7496B67517A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2DFD85-D6C5-47F8-8765-C7329E96E988}">
      <dgm:prSet/>
      <dgm:spPr/>
      <dgm:t>
        <a:bodyPr/>
        <a:lstStyle/>
        <a:p>
          <a:pPr>
            <a:defRPr cap="all"/>
          </a:pPr>
          <a:r>
            <a:rPr lang="en-US" b="1"/>
            <a:t>Thanks for coming</a:t>
          </a:r>
          <a:endParaRPr lang="en-US"/>
        </a:p>
      </dgm:t>
    </dgm:pt>
    <dgm:pt modelId="{0E8FF297-ACC0-4FEB-884D-A2AEB0605C65}" type="parTrans" cxnId="{D2D8FB42-CE15-4783-8FEF-0A3C2FE12D7D}">
      <dgm:prSet/>
      <dgm:spPr/>
      <dgm:t>
        <a:bodyPr/>
        <a:lstStyle/>
        <a:p>
          <a:endParaRPr lang="en-US"/>
        </a:p>
      </dgm:t>
    </dgm:pt>
    <dgm:pt modelId="{6C411362-452F-4C73-A0C1-25AD04D3D3A4}" type="sibTrans" cxnId="{D2D8FB42-CE15-4783-8FEF-0A3C2FE12D7D}">
      <dgm:prSet/>
      <dgm:spPr/>
      <dgm:t>
        <a:bodyPr/>
        <a:lstStyle/>
        <a:p>
          <a:endParaRPr lang="en-US"/>
        </a:p>
      </dgm:t>
    </dgm:pt>
    <dgm:pt modelId="{76ADCFE6-1323-4186-A366-B16AD0AB29DE}">
      <dgm:prSet/>
      <dgm:spPr/>
      <dgm:t>
        <a:bodyPr/>
        <a:lstStyle/>
        <a:p>
          <a:pPr>
            <a:defRPr cap="all"/>
          </a:pPr>
          <a:r>
            <a:rPr lang="en-US" b="1" dirty="0">
              <a:hlinkClick xmlns:r="http://schemas.openxmlformats.org/officeDocument/2006/relationships" r:id="rId1"/>
            </a:rPr>
            <a:t>Email: XXX@XXXXXX.XXX</a:t>
          </a:r>
          <a:endParaRPr lang="en-US" b="1" dirty="0"/>
        </a:p>
        <a:p>
          <a:pPr>
            <a:defRPr cap="all"/>
          </a:pPr>
          <a:r>
            <a:rPr lang="en-US" b="1" dirty="0"/>
            <a:t>Your Name______________</a:t>
          </a:r>
        </a:p>
        <a:p>
          <a:pPr>
            <a:defRPr cap="all"/>
          </a:pPr>
          <a:r>
            <a:rPr lang="en-US" b="1" dirty="0"/>
            <a:t>Regional Historian</a:t>
          </a:r>
          <a:endParaRPr lang="en-US" dirty="0"/>
        </a:p>
      </dgm:t>
    </dgm:pt>
    <dgm:pt modelId="{D684C4FF-E9EC-4A6A-8587-03C95F115F30}" type="parTrans" cxnId="{B56A288F-0F55-45A9-ACCA-0BF402F4A0CE}">
      <dgm:prSet/>
      <dgm:spPr/>
      <dgm:t>
        <a:bodyPr/>
        <a:lstStyle/>
        <a:p>
          <a:endParaRPr lang="en-US"/>
        </a:p>
      </dgm:t>
    </dgm:pt>
    <dgm:pt modelId="{D1F86581-35AD-4B83-9B46-A7C098BD2C05}" type="sibTrans" cxnId="{B56A288F-0F55-45A9-ACCA-0BF402F4A0CE}">
      <dgm:prSet/>
      <dgm:spPr/>
      <dgm:t>
        <a:bodyPr/>
        <a:lstStyle/>
        <a:p>
          <a:endParaRPr lang="en-US"/>
        </a:p>
      </dgm:t>
    </dgm:pt>
    <dgm:pt modelId="{F0144354-D118-4AA4-8187-39D1B6D6EFCB}" type="pres">
      <dgm:prSet presAssocID="{74DE49DE-DD1F-4220-BE2F-7496B67517A3}" presName="root" presStyleCnt="0">
        <dgm:presLayoutVars>
          <dgm:dir/>
          <dgm:resizeHandles val="exact"/>
        </dgm:presLayoutVars>
      </dgm:prSet>
      <dgm:spPr/>
    </dgm:pt>
    <dgm:pt modelId="{B988727D-4FD7-485E-914F-9F3B51217B3E}" type="pres">
      <dgm:prSet presAssocID="{FC2DFD85-D6C5-47F8-8765-C7329E96E988}" presName="compNode" presStyleCnt="0"/>
      <dgm:spPr/>
    </dgm:pt>
    <dgm:pt modelId="{43D1DB8B-FCA5-4C6B-B93A-20EE62A60688}" type="pres">
      <dgm:prSet presAssocID="{FC2DFD85-D6C5-47F8-8765-C7329E96E988}" presName="iconBgRect" presStyleLbl="bgShp" presStyleIdx="0" presStyleCnt="2"/>
      <dgm:spPr/>
    </dgm:pt>
    <dgm:pt modelId="{B7DE9D06-6666-41F2-BABA-5662708233D3}" type="pres">
      <dgm:prSet presAssocID="{FC2DFD85-D6C5-47F8-8765-C7329E96E988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827DF08-D17E-4EE1-B8AE-75844D128EFA}" type="pres">
      <dgm:prSet presAssocID="{FC2DFD85-D6C5-47F8-8765-C7329E96E988}" presName="spaceRect" presStyleCnt="0"/>
      <dgm:spPr/>
    </dgm:pt>
    <dgm:pt modelId="{73F5E045-5615-4B49-9F0E-C4F1182488D7}" type="pres">
      <dgm:prSet presAssocID="{FC2DFD85-D6C5-47F8-8765-C7329E96E988}" presName="textRect" presStyleLbl="revTx" presStyleIdx="0" presStyleCnt="2">
        <dgm:presLayoutVars>
          <dgm:chMax val="1"/>
          <dgm:chPref val="1"/>
        </dgm:presLayoutVars>
      </dgm:prSet>
      <dgm:spPr/>
    </dgm:pt>
    <dgm:pt modelId="{B86CCDBB-C9B3-40BC-9E09-26B99B1B1CC0}" type="pres">
      <dgm:prSet presAssocID="{6C411362-452F-4C73-A0C1-25AD04D3D3A4}" presName="sibTrans" presStyleCnt="0"/>
      <dgm:spPr/>
    </dgm:pt>
    <dgm:pt modelId="{D0459EA4-485E-47BD-A6C7-DE0F53D8027C}" type="pres">
      <dgm:prSet presAssocID="{76ADCFE6-1323-4186-A366-B16AD0AB29DE}" presName="compNode" presStyleCnt="0"/>
      <dgm:spPr/>
    </dgm:pt>
    <dgm:pt modelId="{1D6703B6-6240-4A68-A844-5CEFE6171A0E}" type="pres">
      <dgm:prSet presAssocID="{76ADCFE6-1323-4186-A366-B16AD0AB29DE}" presName="iconBgRect" presStyleLbl="bgShp" presStyleIdx="1" presStyleCnt="2"/>
      <dgm:spPr/>
    </dgm:pt>
    <dgm:pt modelId="{D96EB750-DB60-48A1-BE95-9D6277FBACAD}" type="pres">
      <dgm:prSet presAssocID="{76ADCFE6-1323-4186-A366-B16AD0AB29DE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F4EC98E-A772-4984-A48E-B4532D5E1EFF}" type="pres">
      <dgm:prSet presAssocID="{76ADCFE6-1323-4186-A366-B16AD0AB29DE}" presName="spaceRect" presStyleCnt="0"/>
      <dgm:spPr/>
    </dgm:pt>
    <dgm:pt modelId="{70EDA492-C5F5-4D29-85E6-CBB46A567212}" type="pres">
      <dgm:prSet presAssocID="{76ADCFE6-1323-4186-A366-B16AD0AB29DE}" presName="textRect" presStyleLbl="revTx" presStyleIdx="1" presStyleCnt="2" custScaleY="197666">
        <dgm:presLayoutVars>
          <dgm:chMax val="1"/>
          <dgm:chPref val="1"/>
        </dgm:presLayoutVars>
      </dgm:prSet>
      <dgm:spPr/>
    </dgm:pt>
  </dgm:ptLst>
  <dgm:cxnLst>
    <dgm:cxn modelId="{B5A77717-8F94-4680-9ED4-B21AC37C1EB6}" type="presOf" srcId="{FC2DFD85-D6C5-47F8-8765-C7329E96E988}" destId="{73F5E045-5615-4B49-9F0E-C4F1182488D7}" srcOrd="0" destOrd="0" presId="urn:microsoft.com/office/officeart/2018/5/layout/IconCircleLabelList"/>
    <dgm:cxn modelId="{636D392F-D87F-4547-9E3D-62797D158044}" type="presOf" srcId="{76ADCFE6-1323-4186-A366-B16AD0AB29DE}" destId="{70EDA492-C5F5-4D29-85E6-CBB46A567212}" srcOrd="0" destOrd="0" presId="urn:microsoft.com/office/officeart/2018/5/layout/IconCircleLabelList"/>
    <dgm:cxn modelId="{D2D8FB42-CE15-4783-8FEF-0A3C2FE12D7D}" srcId="{74DE49DE-DD1F-4220-BE2F-7496B67517A3}" destId="{FC2DFD85-D6C5-47F8-8765-C7329E96E988}" srcOrd="0" destOrd="0" parTransId="{0E8FF297-ACC0-4FEB-884D-A2AEB0605C65}" sibTransId="{6C411362-452F-4C73-A0C1-25AD04D3D3A4}"/>
    <dgm:cxn modelId="{4D6E4673-107F-44E4-8A5F-BC9CC9A969E2}" type="presOf" srcId="{74DE49DE-DD1F-4220-BE2F-7496B67517A3}" destId="{F0144354-D118-4AA4-8187-39D1B6D6EFCB}" srcOrd="0" destOrd="0" presId="urn:microsoft.com/office/officeart/2018/5/layout/IconCircleLabelList"/>
    <dgm:cxn modelId="{B56A288F-0F55-45A9-ACCA-0BF402F4A0CE}" srcId="{74DE49DE-DD1F-4220-BE2F-7496B67517A3}" destId="{76ADCFE6-1323-4186-A366-B16AD0AB29DE}" srcOrd="1" destOrd="0" parTransId="{D684C4FF-E9EC-4A6A-8587-03C95F115F30}" sibTransId="{D1F86581-35AD-4B83-9B46-A7C098BD2C05}"/>
    <dgm:cxn modelId="{923ED8C0-1A97-4D18-A01A-C254D0FB1B93}" type="presParOf" srcId="{F0144354-D118-4AA4-8187-39D1B6D6EFCB}" destId="{B988727D-4FD7-485E-914F-9F3B51217B3E}" srcOrd="0" destOrd="0" presId="urn:microsoft.com/office/officeart/2018/5/layout/IconCircleLabelList"/>
    <dgm:cxn modelId="{7853180E-DF5E-4FA6-A792-32EC9B268A0D}" type="presParOf" srcId="{B988727D-4FD7-485E-914F-9F3B51217B3E}" destId="{43D1DB8B-FCA5-4C6B-B93A-20EE62A60688}" srcOrd="0" destOrd="0" presId="urn:microsoft.com/office/officeart/2018/5/layout/IconCircleLabelList"/>
    <dgm:cxn modelId="{E06C9E39-3146-47A2-A83B-6F94422614B4}" type="presParOf" srcId="{B988727D-4FD7-485E-914F-9F3B51217B3E}" destId="{B7DE9D06-6666-41F2-BABA-5662708233D3}" srcOrd="1" destOrd="0" presId="urn:microsoft.com/office/officeart/2018/5/layout/IconCircleLabelList"/>
    <dgm:cxn modelId="{6F2EA32E-B625-4B58-B496-CF419A9B08FB}" type="presParOf" srcId="{B988727D-4FD7-485E-914F-9F3B51217B3E}" destId="{3827DF08-D17E-4EE1-B8AE-75844D128EFA}" srcOrd="2" destOrd="0" presId="urn:microsoft.com/office/officeart/2018/5/layout/IconCircleLabelList"/>
    <dgm:cxn modelId="{02127610-B5A0-4C0F-BDFD-7585116EBAEA}" type="presParOf" srcId="{B988727D-4FD7-485E-914F-9F3B51217B3E}" destId="{73F5E045-5615-4B49-9F0E-C4F1182488D7}" srcOrd="3" destOrd="0" presId="urn:microsoft.com/office/officeart/2018/5/layout/IconCircleLabelList"/>
    <dgm:cxn modelId="{B88E8230-FE33-4011-BB6A-D9273B48A512}" type="presParOf" srcId="{F0144354-D118-4AA4-8187-39D1B6D6EFCB}" destId="{B86CCDBB-C9B3-40BC-9E09-26B99B1B1CC0}" srcOrd="1" destOrd="0" presId="urn:microsoft.com/office/officeart/2018/5/layout/IconCircleLabelList"/>
    <dgm:cxn modelId="{F5F4AFC1-9E81-4485-9E5B-751834350ACB}" type="presParOf" srcId="{F0144354-D118-4AA4-8187-39D1B6D6EFCB}" destId="{D0459EA4-485E-47BD-A6C7-DE0F53D8027C}" srcOrd="2" destOrd="0" presId="urn:microsoft.com/office/officeart/2018/5/layout/IconCircleLabelList"/>
    <dgm:cxn modelId="{5F3EC7FC-0E10-4621-AC8E-B5FA8F7FCF19}" type="presParOf" srcId="{D0459EA4-485E-47BD-A6C7-DE0F53D8027C}" destId="{1D6703B6-6240-4A68-A844-5CEFE6171A0E}" srcOrd="0" destOrd="0" presId="urn:microsoft.com/office/officeart/2018/5/layout/IconCircleLabelList"/>
    <dgm:cxn modelId="{12198191-3C3C-4D9A-A54F-EA83AF3F5737}" type="presParOf" srcId="{D0459EA4-485E-47BD-A6C7-DE0F53D8027C}" destId="{D96EB750-DB60-48A1-BE95-9D6277FBACAD}" srcOrd="1" destOrd="0" presId="urn:microsoft.com/office/officeart/2018/5/layout/IconCircleLabelList"/>
    <dgm:cxn modelId="{67E70700-9274-403B-B0A9-C4C1480916D0}" type="presParOf" srcId="{D0459EA4-485E-47BD-A6C7-DE0F53D8027C}" destId="{2F4EC98E-A772-4984-A48E-B4532D5E1EFF}" srcOrd="2" destOrd="0" presId="urn:microsoft.com/office/officeart/2018/5/layout/IconCircleLabelList"/>
    <dgm:cxn modelId="{7AE31798-C2D9-4E93-90A2-8C651A214F73}" type="presParOf" srcId="{D0459EA4-485E-47BD-A6C7-DE0F53D8027C}" destId="{70EDA492-C5F5-4D29-85E6-CBB46A56721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69640-6EF4-4A1E-B1F3-3A4269A28A7B}">
      <dsp:nvSpPr>
        <dsp:cNvPr id="0" name=""/>
        <dsp:cNvSpPr/>
      </dsp:nvSpPr>
      <dsp:spPr>
        <a:xfrm>
          <a:off x="0" y="38005"/>
          <a:ext cx="7337823" cy="97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C50A9-3C8A-4381-BD7B-F32D0A6958FC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2A78B-56E5-435C-A1E8-91F88B18DFE5}">
      <dsp:nvSpPr>
        <dsp:cNvPr id="0" name=""/>
        <dsp:cNvSpPr/>
      </dsp:nvSpPr>
      <dsp:spPr>
        <a:xfrm>
          <a:off x="1127072" y="41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Chapter historians, initially, must complete a minimum of five years of history of their chapter</a:t>
          </a:r>
        </a:p>
      </dsp:txBody>
      <dsp:txXfrm>
        <a:off x="1127072" y="417"/>
        <a:ext cx="6210750" cy="975820"/>
      </dsp:txXfrm>
    </dsp:sp>
    <dsp:sp modelId="{502F83C5-D7C6-4227-9482-D4CBC0FD5A46}">
      <dsp:nvSpPr>
        <dsp:cNvPr id="0" name=""/>
        <dsp:cNvSpPr/>
      </dsp:nvSpPr>
      <dsp:spPr>
        <a:xfrm>
          <a:off x="0" y="1220192"/>
          <a:ext cx="7337823" cy="97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F1426-D90D-4B3D-923F-0A8DAD6B908C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25E26-A37D-4726-87F6-6A2CF10F5FF4}">
      <dsp:nvSpPr>
        <dsp:cNvPr id="0" name=""/>
        <dsp:cNvSpPr/>
      </dsp:nvSpPr>
      <dsp:spPr>
        <a:xfrm>
          <a:off x="1127072" y="1220192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Thereafter the Gold Ribbon Award can be won for each additional minimum of five-year chapter history update</a:t>
          </a:r>
        </a:p>
      </dsp:txBody>
      <dsp:txXfrm>
        <a:off x="1127072" y="1220192"/>
        <a:ext cx="6210750" cy="975820"/>
      </dsp:txXfrm>
    </dsp:sp>
    <dsp:sp modelId="{F3D38BCF-0393-46BA-ACC8-CBDE60975193}">
      <dsp:nvSpPr>
        <dsp:cNvPr id="0" name=""/>
        <dsp:cNvSpPr/>
      </dsp:nvSpPr>
      <dsp:spPr>
        <a:xfrm>
          <a:off x="0" y="2439967"/>
          <a:ext cx="7337823" cy="97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2B6A2-2726-48A4-A197-5918844AD614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F68FE-082B-45DD-9CD8-1DF16320321B}">
      <dsp:nvSpPr>
        <dsp:cNvPr id="0" name=""/>
        <dsp:cNvSpPr/>
      </dsp:nvSpPr>
      <dsp:spPr>
        <a:xfrm>
          <a:off x="1127072" y="243996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Ultimate goal is eventually recording or completing the chapter</a:t>
          </a:r>
          <a:r>
            <a:rPr lang="en-GB" sz="1800" kern="1200"/>
            <a:t>’</a:t>
          </a:r>
          <a:r>
            <a:rPr lang="en-US" sz="1800" kern="1200"/>
            <a:t>s history back to its founding, as well as describing key events that led up to the formation of the chapter</a:t>
          </a:r>
        </a:p>
      </dsp:txBody>
      <dsp:txXfrm>
        <a:off x="1127072" y="2439967"/>
        <a:ext cx="6210750" cy="975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5C47-91F2-4B72-ADB3-3F7AF80E2345}">
      <dsp:nvSpPr>
        <dsp:cNvPr id="0" name=""/>
        <dsp:cNvSpPr/>
      </dsp:nvSpPr>
      <dsp:spPr>
        <a:xfrm>
          <a:off x="0" y="417"/>
          <a:ext cx="7337823" cy="97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1AF6D-0B58-4EE5-9196-FBBCD0F62E41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1F8DD-7347-4BB2-A59D-0F58EC115A77}">
      <dsp:nvSpPr>
        <dsp:cNvPr id="0" name=""/>
        <dsp:cNvSpPr/>
      </dsp:nvSpPr>
      <dsp:spPr>
        <a:xfrm>
          <a:off x="1127072" y="41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Include photographs and text and graphics</a:t>
          </a:r>
        </a:p>
      </dsp:txBody>
      <dsp:txXfrm>
        <a:off x="1127072" y="417"/>
        <a:ext cx="6210750" cy="975820"/>
      </dsp:txXfrm>
    </dsp:sp>
    <dsp:sp modelId="{99B4A914-CA0B-4AC0-B75B-48E909F602D9}">
      <dsp:nvSpPr>
        <dsp:cNvPr id="0" name=""/>
        <dsp:cNvSpPr/>
      </dsp:nvSpPr>
      <dsp:spPr>
        <a:xfrm>
          <a:off x="0" y="1220192"/>
          <a:ext cx="7337823" cy="97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7A3BA-1DCE-44B1-A9F6-801BD1DC1297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0119F-6320-4931-A907-CD65E322EA72}">
      <dsp:nvSpPr>
        <dsp:cNvPr id="0" name=""/>
        <dsp:cNvSpPr/>
      </dsp:nvSpPr>
      <dsp:spPr>
        <a:xfrm>
          <a:off x="1127072" y="1220192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Clearly identify objects and people</a:t>
          </a:r>
        </a:p>
      </dsp:txBody>
      <dsp:txXfrm>
        <a:off x="1127072" y="1220192"/>
        <a:ext cx="6210750" cy="975820"/>
      </dsp:txXfrm>
    </dsp:sp>
    <dsp:sp modelId="{8F61204B-9BE4-496F-81CC-BE451B79E7DB}">
      <dsp:nvSpPr>
        <dsp:cNvPr id="0" name=""/>
        <dsp:cNvSpPr/>
      </dsp:nvSpPr>
      <dsp:spPr>
        <a:xfrm>
          <a:off x="0" y="2439967"/>
          <a:ext cx="7337823" cy="97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B81C0-B93E-4766-90F2-644082A199E2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E72E9-67DB-4FF5-86D9-586465D5C13C}">
      <dsp:nvSpPr>
        <dsp:cNvPr id="0" name=""/>
        <dsp:cNvSpPr/>
      </dsp:nvSpPr>
      <dsp:spPr>
        <a:xfrm>
          <a:off x="1127072" y="243996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Material presented in historical perspective</a:t>
          </a:r>
        </a:p>
      </dsp:txBody>
      <dsp:txXfrm>
        <a:off x="1127072" y="2439967"/>
        <a:ext cx="6210750" cy="975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B1C62-5450-46DF-B338-9A0CE188BF7F}">
      <dsp:nvSpPr>
        <dsp:cNvPr id="0" name=""/>
        <dsp:cNvSpPr/>
      </dsp:nvSpPr>
      <dsp:spPr>
        <a:xfrm>
          <a:off x="0" y="417"/>
          <a:ext cx="7337823" cy="97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A443D-B206-44D9-BBA7-29CFEB282054}">
      <dsp:nvSpPr>
        <dsp:cNvPr id="0" name=""/>
        <dsp:cNvSpPr/>
      </dsp:nvSpPr>
      <dsp:spPr>
        <a:xfrm>
          <a:off x="295185" y="219976"/>
          <a:ext cx="536701" cy="5367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72FFF-F3CE-4ED6-A1CB-20EF25695DBF}">
      <dsp:nvSpPr>
        <dsp:cNvPr id="0" name=""/>
        <dsp:cNvSpPr/>
      </dsp:nvSpPr>
      <dsp:spPr>
        <a:xfrm>
          <a:off x="1127072" y="41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Authors of ASHRAE historical presentations and articles published in ASHRAE Journal and other technical magazines and journals can be considered for Gold Ribbon award</a:t>
          </a:r>
        </a:p>
      </dsp:txBody>
      <dsp:txXfrm>
        <a:off x="1127072" y="417"/>
        <a:ext cx="6210750" cy="975820"/>
      </dsp:txXfrm>
    </dsp:sp>
    <dsp:sp modelId="{FB99F764-2953-4FB5-9045-0A73512D87C4}">
      <dsp:nvSpPr>
        <dsp:cNvPr id="0" name=""/>
        <dsp:cNvSpPr/>
      </dsp:nvSpPr>
      <dsp:spPr>
        <a:xfrm>
          <a:off x="0" y="1220192"/>
          <a:ext cx="7337823" cy="97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C28A1-6639-454D-8C9A-0CB37C639967}">
      <dsp:nvSpPr>
        <dsp:cNvPr id="0" name=""/>
        <dsp:cNvSpPr/>
      </dsp:nvSpPr>
      <dsp:spPr>
        <a:xfrm>
          <a:off x="295185" y="1439751"/>
          <a:ext cx="536701" cy="5367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C6678-3759-4DB7-A825-C89BDDC13B19}">
      <dsp:nvSpPr>
        <dsp:cNvPr id="0" name=""/>
        <dsp:cNvSpPr/>
      </dsp:nvSpPr>
      <dsp:spPr>
        <a:xfrm>
          <a:off x="1127072" y="1220192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Chapter history and historical presentations to be published on Chapter website and in newsletters</a:t>
          </a:r>
        </a:p>
      </dsp:txBody>
      <dsp:txXfrm>
        <a:off x="1127072" y="1220192"/>
        <a:ext cx="6210750" cy="975820"/>
      </dsp:txXfrm>
    </dsp:sp>
    <dsp:sp modelId="{C8A3A1E3-8BBB-4827-A79F-92BB1AAE396F}">
      <dsp:nvSpPr>
        <dsp:cNvPr id="0" name=""/>
        <dsp:cNvSpPr/>
      </dsp:nvSpPr>
      <dsp:spPr>
        <a:xfrm>
          <a:off x="0" y="2439967"/>
          <a:ext cx="7337823" cy="97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0F7B-B70E-4308-9871-1FF79935C581}">
      <dsp:nvSpPr>
        <dsp:cNvPr id="0" name=""/>
        <dsp:cNvSpPr/>
      </dsp:nvSpPr>
      <dsp:spPr>
        <a:xfrm>
          <a:off x="295185" y="2659527"/>
          <a:ext cx="536701" cy="5367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F60BD-2F3B-47F4-861A-46C9571EA7F6}">
      <dsp:nvSpPr>
        <dsp:cNvPr id="0" name=""/>
        <dsp:cNvSpPr/>
      </dsp:nvSpPr>
      <dsp:spPr>
        <a:xfrm>
          <a:off x="1127072" y="2439967"/>
          <a:ext cx="6210750" cy="97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74" tIns="103274" rIns="103274" bIns="10327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 to presenting historical material at CRC it can be presented at Chapter meetings </a:t>
          </a:r>
        </a:p>
      </dsp:txBody>
      <dsp:txXfrm>
        <a:off x="1127072" y="2439967"/>
        <a:ext cx="6210750" cy="975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DB8B-FCA5-4C6B-B93A-20EE62A60688}">
      <dsp:nvSpPr>
        <dsp:cNvPr id="0" name=""/>
        <dsp:cNvSpPr/>
      </dsp:nvSpPr>
      <dsp:spPr>
        <a:xfrm>
          <a:off x="1058349" y="178102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E9D06-6666-41F2-BABA-5662708233D3}">
      <dsp:nvSpPr>
        <dsp:cNvPr id="0" name=""/>
        <dsp:cNvSpPr/>
      </dsp:nvSpPr>
      <dsp:spPr>
        <a:xfrm>
          <a:off x="1438599" y="558352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5E045-5615-4B49-9F0E-C4F1182488D7}">
      <dsp:nvSpPr>
        <dsp:cNvPr id="0" name=""/>
        <dsp:cNvSpPr/>
      </dsp:nvSpPr>
      <dsp:spPr>
        <a:xfrm>
          <a:off x="487974" y="2518102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/>
            <a:t>Thanks for coming</a:t>
          </a:r>
          <a:endParaRPr lang="en-US" sz="1700" kern="1200"/>
        </a:p>
      </dsp:txBody>
      <dsp:txXfrm>
        <a:off x="487974" y="2518102"/>
        <a:ext cx="2925000" cy="720000"/>
      </dsp:txXfrm>
    </dsp:sp>
    <dsp:sp modelId="{1D6703B6-6240-4A68-A844-5CEFE6171A0E}">
      <dsp:nvSpPr>
        <dsp:cNvPr id="0" name=""/>
        <dsp:cNvSpPr/>
      </dsp:nvSpPr>
      <dsp:spPr>
        <a:xfrm>
          <a:off x="4495224" y="2303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EB750-DB60-48A1-BE95-9D6277FBACAD}">
      <dsp:nvSpPr>
        <dsp:cNvPr id="0" name=""/>
        <dsp:cNvSpPr/>
      </dsp:nvSpPr>
      <dsp:spPr>
        <a:xfrm>
          <a:off x="4875474" y="382553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DA492-C5F5-4D29-85E6-CBB46A567212}">
      <dsp:nvSpPr>
        <dsp:cNvPr id="0" name=""/>
        <dsp:cNvSpPr/>
      </dsp:nvSpPr>
      <dsp:spPr>
        <a:xfrm>
          <a:off x="3924849" y="1990706"/>
          <a:ext cx="2925000" cy="142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>
              <a:hlinkClick xmlns:r="http://schemas.openxmlformats.org/officeDocument/2006/relationships" r:id="rId5"/>
            </a:rPr>
            <a:t>Email: XXX@XXXXXX.XXX</a:t>
          </a:r>
          <a:endParaRPr lang="en-US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Your Name______________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1" kern="1200" dirty="0"/>
            <a:t>Regional Historian</a:t>
          </a:r>
          <a:endParaRPr lang="en-US" sz="1700" kern="1200" dirty="0"/>
        </a:p>
      </dsp:txBody>
      <dsp:txXfrm>
        <a:off x="3924849" y="1990706"/>
        <a:ext cx="2925000" cy="142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DD24F5-63BD-CE47-984B-4E4AB0778F04}" type="datetime1">
              <a:rPr lang="en-US"/>
              <a:pPr>
                <a:defRPr/>
              </a:pPr>
              <a:t>1/2/2020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96CF61-4905-644D-8ACE-1605358E4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70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EE626D1-9329-204D-A254-D19051430D8F}" type="slidenum">
              <a:rPr lang="en-GB" sz="1200"/>
              <a:pPr/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97171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50 points for inviting Life members to one of the monthly chapter meetings (50 points max)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51A038D-7FD5-E441-87BC-3EB8760077CF}" type="slidenum">
              <a:rPr lang="en-GB" sz="1200"/>
              <a:pPr/>
              <a:t>15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03028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25 points for publishing articles on chapter, company or member history in chapter newsletter, Society publication or chapter website</a:t>
            </a:r>
          </a:p>
          <a:p>
            <a:r>
              <a:rPr lang="en-GB">
                <a:latin typeface="Calibri" charset="0"/>
              </a:rPr>
              <a:t>(200 points maximum [8 newsletters]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55CED69-8309-0E4C-A972-E158A8A1F8DF}" type="slidenum">
              <a:rPr lang="en-GB" sz="1200"/>
              <a:pPr/>
              <a:t>16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66542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>
                <a:latin typeface="Calibri" charset="0"/>
              </a:rPr>
              <a:t>YEA Activities</a:t>
            </a:r>
          </a:p>
          <a:p>
            <a:r>
              <a:rPr lang="en-GB">
                <a:latin typeface="Calibri" charset="0"/>
              </a:rPr>
              <a:t>25 points for a local Chapter Historical activity performed by an actively engaged YEA member – (50 points maximum)</a:t>
            </a:r>
          </a:p>
          <a:p>
            <a:endParaRPr lang="en-GB" b="1">
              <a:latin typeface="Calibri" charset="0"/>
            </a:endParaRPr>
          </a:p>
          <a:p>
            <a:r>
              <a:rPr lang="en-GB" b="1">
                <a:latin typeface="Calibri" charset="0"/>
              </a:rPr>
              <a:t>Note: </a:t>
            </a:r>
            <a:r>
              <a:rPr lang="en-GB">
                <a:latin typeface="Calibri" charset="0"/>
              </a:rPr>
              <a:t>Histories about a system, standard, person, event or a company, outside the geographic area of the chapter are not acceptable for</a:t>
            </a:r>
          </a:p>
          <a:p>
            <a:r>
              <a:rPr lang="en-GB">
                <a:latin typeface="Calibri" charset="0"/>
              </a:rPr>
              <a:t>PAOE points. Histories for the Gold Ribbon Award shall be written by the Chapter Historian from information obtained by interviewing a</a:t>
            </a:r>
          </a:p>
          <a:p>
            <a:r>
              <a:rPr lang="en-GB">
                <a:latin typeface="Calibri" charset="0"/>
              </a:rPr>
              <a:t>person knowledgeable of the history being written or from personal knowledge of the history of the system, standard, person, event or</a:t>
            </a:r>
          </a:p>
          <a:p>
            <a:r>
              <a:rPr lang="en-GB">
                <a:latin typeface="Calibri" charset="0"/>
              </a:rPr>
              <a:t>company. Information obtained from electronic material is not acceptable.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33323F0-1137-3944-97E6-5E971EFB57D6}" type="slidenum">
              <a:rPr lang="en-GB" sz="1200"/>
              <a:pPr/>
              <a:t>17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25530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6D6AB42-BB97-954A-AB40-D000DF825B01}" type="slidenum">
              <a:rPr lang="en-GB" sz="1200"/>
              <a:pPr/>
              <a:t>18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77228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dirty="0"/>
              <a:t>Regional Historian Assigns</a:t>
            </a:r>
          </a:p>
          <a:p>
            <a:pPr>
              <a:defRPr/>
            </a:pPr>
            <a:r>
              <a:rPr lang="en-GB" dirty="0"/>
              <a:t>100 points for the incoming Chapter Historian attending the CRC workshop (100 points maximum)</a:t>
            </a:r>
          </a:p>
          <a:p>
            <a:pPr>
              <a:defRPr/>
            </a:pPr>
            <a:r>
              <a:rPr lang="en-GB" dirty="0"/>
              <a:t>…..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3C50691-5046-904E-9E36-05C8F9F10F50}" type="slidenum">
              <a:rPr lang="en-GB" sz="1200"/>
              <a:pPr/>
              <a:t>19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7432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….</a:t>
            </a:r>
          </a:p>
          <a:p>
            <a:pPr>
              <a:defRPr/>
            </a:pPr>
            <a:r>
              <a:rPr lang="en-GB" b="1" dirty="0"/>
              <a:t>Regional Historian Assigns</a:t>
            </a:r>
          </a:p>
          <a:p>
            <a:pPr>
              <a:defRPr/>
            </a:pPr>
            <a:r>
              <a:rPr lang="en-GB" dirty="0"/>
              <a:t>100 points for a chapter historian holding the position for a second and third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6CF61-4905-644D-8ACE-1605358E4D2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7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….</a:t>
            </a:r>
          </a:p>
          <a:p>
            <a:pPr>
              <a:defRPr/>
            </a:pPr>
            <a:r>
              <a:rPr lang="en-GB" b="1" dirty="0"/>
              <a:t>Regional Historian Assigns</a:t>
            </a:r>
          </a:p>
          <a:p>
            <a:pPr>
              <a:defRPr/>
            </a:pPr>
            <a:r>
              <a:rPr lang="en-GB" dirty="0"/>
              <a:t>100 points for a chapter historian holding the position for a second and third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6CF61-4905-644D-8ACE-1605358E4D24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83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….</a:t>
            </a:r>
          </a:p>
          <a:p>
            <a:pPr>
              <a:defRPr/>
            </a:pPr>
            <a:r>
              <a:rPr lang="en-GB" b="1" dirty="0"/>
              <a:t>Regional Historian Assigns</a:t>
            </a:r>
          </a:p>
          <a:p>
            <a:pPr>
              <a:defRPr/>
            </a:pPr>
            <a:r>
              <a:rPr lang="en-GB" dirty="0"/>
              <a:t>100 points for a chapter historian holding the position for a second and third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6CF61-4905-644D-8ACE-1605358E4D2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8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….</a:t>
            </a:r>
          </a:p>
          <a:p>
            <a:pPr>
              <a:defRPr/>
            </a:pPr>
            <a:r>
              <a:rPr lang="en-GB" b="1" dirty="0"/>
              <a:t>Regional Historian Assigns</a:t>
            </a:r>
          </a:p>
          <a:p>
            <a:pPr>
              <a:defRPr/>
            </a:pPr>
            <a:r>
              <a:rPr lang="en-GB" dirty="0"/>
              <a:t>100 points for a chapter historian holding the position for a second and third year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6CF61-4905-644D-8ACE-1605358E4D24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4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150 points for digitizing complete chapter historical archives posting on the chapter website and/or electronic storage and updating</a:t>
            </a:r>
          </a:p>
          <a:p>
            <a:pPr>
              <a:defRPr/>
            </a:pPr>
            <a:r>
              <a:rPr lang="en-GB" dirty="0"/>
              <a:t>annually. (Include a minimum of meeting minutes, monthly newsletters, listing of chapter executive inventory of historic items and</a:t>
            </a:r>
          </a:p>
          <a:p>
            <a:pPr>
              <a:defRPr/>
            </a:pPr>
            <a:r>
              <a:rPr lang="en-GB" dirty="0"/>
              <a:t>memorabilia not scan-able and CRC reports (150 points maximum)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7DDB01F-89F4-5A46-8FBC-82B63EA1396D}" type="slidenum">
              <a:rPr lang="en-GB" sz="1200"/>
              <a:pPr/>
              <a:t>7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7474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100 points for each leadership recall interview, copy must be submitted to RVC before the next CRC (no limit)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0FAB064-E30E-9A42-86AD-55A724036386}" type="slidenum">
              <a:rPr lang="en-GB" sz="1200"/>
              <a:pPr/>
              <a:t>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03274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100 points for each history of a system, standard, person, event or a company significant to the Chapter’s history (Society Gold Ribbon Award) (100 points maximum)</a:t>
            </a:r>
          </a:p>
          <a:p>
            <a:pPr>
              <a:defRPr/>
            </a:pPr>
            <a:r>
              <a:rPr lang="en-GB" b="1" dirty="0"/>
              <a:t>Note: </a:t>
            </a:r>
            <a:r>
              <a:rPr lang="en-GB" dirty="0"/>
              <a:t>Histories about a system, standard, person, event or a company, outside the geographic area of the chapter are not acceptable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A2F4929-5C66-E24F-9E7C-5BEFCD0F65EE}" type="slidenum">
              <a:rPr lang="en-GB" sz="1200"/>
              <a:pPr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28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50 points for chapter historical display at CRC (updated annually or new display) – (50 points maximum)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E09520B-FCC6-4D4D-AFD8-BB944140B6A6}" type="slidenum">
              <a:rPr lang="en-GB" sz="1200"/>
              <a:pPr/>
              <a:t>10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28047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50 points for creating a chapter timeline with annual updates adding previous year events and posting on the chapter website and/or electronic storage (50 points maximum)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F8A4717-A069-D142-A76E-6D7D624DF9DA}" type="slidenum">
              <a:rPr lang="en-GB" sz="1200"/>
              <a:pPr/>
              <a:t>11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0514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50 points for program on history as all or part of a monthly chapter meeting (50 points maximum)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001B183-DB51-0242-871D-64918646DEC0}" type="slidenum">
              <a:rPr lang="en-GB" sz="1200"/>
              <a:pPr/>
              <a:t>12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34406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  <a:p>
            <a:r>
              <a:rPr lang="en-GB">
                <a:latin typeface="Calibri" charset="0"/>
              </a:rPr>
              <a:t>50 points for identifying and documenting any heating, refrigeration or air-conditioning plant, systems or buildings of historic interest to ASHRAE members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17CD1DF-4855-D941-BC25-81CCFBE3CE7E}" type="slidenum">
              <a:rPr lang="en-GB" sz="1200"/>
              <a:pPr/>
              <a:t>13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6215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</a:rPr>
              <a:t>50 points for each interview with Fellow ASHRAE member</a:t>
            </a:r>
          </a:p>
          <a:p>
            <a:endParaRPr lang="en-GB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DC7BF30-BC09-4742-9CE5-ED4ED70CEBE0}" type="slidenum">
              <a:rPr lang="en-GB" sz="1200"/>
              <a:pPr/>
              <a:t>14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1710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21803-9A64-3E4B-94C9-FB9F77120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200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4F5B1-8A49-514A-9BA6-62F54C535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031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3C08A7AD-8B86-AC4F-8E7B-192782C99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663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C3C13-B631-5D46-AF33-5C095AB642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48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B5ED73-7705-C944-90DE-EC74B6D17C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A1E3-1587-B047-A9F4-DDA0D45CF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7DAEA-971F-2A45-BC8D-B1146ECA7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74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4169D-7BB9-C448-BF48-7316EAECBB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020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7E748-761E-BA42-8F31-D0D11E3008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98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D8184-0D2D-8B43-8E15-66AF4E214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82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A1E3-1587-B047-A9F4-DDA0D45CF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www.ashrae.org/historical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DDA1E3-1587-B047-A9F4-DDA0D45CF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07BC16AE-A911-44C1-9F37-A0CFDE00575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715000"/>
            <a:ext cx="13049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01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</p:sldLayoutIdLst>
  <p:transition spd="med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latin typeface="+mn-lt"/>
                <a:ea typeface="+mj-ea"/>
                <a:cs typeface="+mj-cs"/>
              </a:rPr>
              <a:t>202_-202_ (Update This)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charset="0"/>
              <a:buNone/>
            </a:pPr>
            <a:r>
              <a:rPr lang="en-US" sz="4400" b="1" dirty="0">
                <a:latin typeface="Calibri" charset="0"/>
              </a:rPr>
              <a:t>ASHRAE REGION ___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4400" b="1" dirty="0">
                <a:latin typeface="Calibri" charset="0"/>
              </a:rPr>
              <a:t>HISTORIAN’</a:t>
            </a:r>
            <a:r>
              <a:rPr lang="en-US" altLang="ja-JP" sz="4400" b="1" dirty="0">
                <a:latin typeface="Calibri" charset="0"/>
              </a:rPr>
              <a:t>S WORKSHOP</a:t>
            </a:r>
          </a:p>
          <a:p>
            <a:pPr algn="ctr" eaLnBrk="1" hangingPunct="1">
              <a:buFont typeface="Wingdings" charset="0"/>
              <a:buNone/>
            </a:pPr>
            <a:endParaRPr lang="en-US" sz="2400" b="1" dirty="0">
              <a:latin typeface="Calibri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Calibri" charset="0"/>
              </a:rPr>
              <a:t>CHAPTERS REGIONAL CONFERENCE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Calibri" charset="0"/>
              </a:rPr>
              <a:t>HOSTED BY:  _______________ CHAPTER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400" b="1" dirty="0">
                <a:latin typeface="Calibri" charset="0"/>
              </a:rPr>
              <a:t>Located in _______________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096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36115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H4. For creating a chapter timeline with annual updates adding previous year events and posting on the chapter website and/or electronic storage.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 (50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096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40386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H5. For program on history as all or part of a monthly chapter meeting.</a:t>
            </a:r>
          </a:p>
          <a:p>
            <a:pPr marL="0" indent="0" eaLnBrk="1" hangingPunct="1"/>
            <a:endParaRPr lang="en-US" dirty="0">
              <a:latin typeface="Calibri" charset="0"/>
            </a:endParaRPr>
          </a:p>
          <a:p>
            <a:pPr marL="228600" lvl="1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(50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096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3382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H6. For identifying and documenting any heating, refrigeration or air-conditioning plant, systems or buildings of historic interest within the boundaries of the Chapter ASHRAE members (see criteria in note above).</a:t>
            </a:r>
          </a:p>
          <a:p>
            <a:pPr marL="0" indent="0" eaLnBrk="1" hangingPunct="1">
              <a:buFont typeface="Wingdings" charset="0"/>
              <a:buNone/>
            </a:pPr>
            <a:endParaRPr lang="en-US" sz="3600" dirty="0">
              <a:latin typeface="Calibri" charset="0"/>
            </a:endParaRPr>
          </a:p>
          <a:p>
            <a:pPr marL="228600" lvl="1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(no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458200" cy="3459163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H7. For </a:t>
            </a:r>
            <a:r>
              <a:rPr lang="en-GB" sz="3600" dirty="0">
                <a:latin typeface="Calibri" charset="0"/>
              </a:rPr>
              <a:t>each interview with Fellow ASHRAE Member</a:t>
            </a:r>
          </a:p>
          <a:p>
            <a:pPr marL="0" indent="0" defTabSz="45720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 typeface="Wingdings" charset="0"/>
              <a:buNone/>
            </a:pPr>
            <a:endParaRPr lang="en-US" sz="3200" dirty="0">
              <a:latin typeface="Calibri" charset="0"/>
            </a:endParaRPr>
          </a:p>
          <a:p>
            <a:pPr lvl="1" defTabSz="45720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 (no maximum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458200" cy="34591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H8. </a:t>
            </a:r>
            <a:r>
              <a:rPr lang="en-GB" sz="3600" dirty="0">
                <a:latin typeface="Calibri" charset="0"/>
              </a:rPr>
              <a:t>For </a:t>
            </a:r>
            <a:r>
              <a:rPr lang="en-US" sz="3600" dirty="0">
                <a:latin typeface="Calibri" charset="0"/>
              </a:rPr>
              <a:t>inviting Life Members to one of the monthly chapter meetings.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sz="32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 (50 points per Life Member; 300  </a:t>
            </a: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                    points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458200" cy="345916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H9. </a:t>
            </a:r>
            <a:r>
              <a:rPr lang="en-GB" sz="3600" dirty="0">
                <a:latin typeface="Calibri" charset="0"/>
              </a:rPr>
              <a:t>For </a:t>
            </a:r>
            <a:r>
              <a:rPr lang="en-US" sz="3600" dirty="0">
                <a:latin typeface="Calibri" charset="0"/>
              </a:rPr>
              <a:t>publishing articles on chapter, company or member history in chapter newsletter, Society Publication or chapter web site (8 newsletters)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sz="32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25 points (200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cap="none" dirty="0">
                <a:latin typeface="Calibri" charset="0"/>
              </a:rPr>
              <a:t>PAOE HISTORICAL CRITERIA – YEA/Diversity Activities:</a:t>
            </a:r>
            <a:endParaRPr lang="en-US" cap="none" dirty="0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458200" cy="34591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3600" dirty="0">
                <a:latin typeface="Calibri" charset="0"/>
              </a:rPr>
              <a:t>H10. For a local Chapter Historical Activity performed by an actively engaged YEA member (YEA or </a:t>
            </a:r>
            <a:r>
              <a:rPr lang="en-US" sz="3600" dirty="0" err="1">
                <a:latin typeface="Calibri" charset="0"/>
              </a:rPr>
              <a:t>Diversityl</a:t>
            </a:r>
            <a:r>
              <a:rPr lang="en-US" sz="3600" dirty="0">
                <a:latin typeface="Calibri" charset="0"/>
              </a:rPr>
              <a:t> but not both)</a:t>
            </a:r>
            <a:endParaRPr lang="en-US" sz="1200" dirty="0">
              <a:latin typeface="Calibri" charset="0"/>
            </a:endParaRPr>
          </a:p>
          <a:p>
            <a:pPr marL="228600" lvl="1" indent="0" eaLnBrk="1" hangingPunct="1">
              <a:buFont typeface="Wingdings" charset="0"/>
              <a:buNone/>
              <a:defRPr/>
            </a:pPr>
            <a:endParaRPr lang="en-US" sz="32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3600" dirty="0">
                <a:latin typeface="Calibri" charset="0"/>
              </a:rPr>
              <a:t>25 points each (50 points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458200" cy="34591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H11. </a:t>
            </a:r>
            <a:r>
              <a:rPr lang="en-GB" sz="3600" dirty="0">
                <a:latin typeface="Calibri" charset="0"/>
              </a:rPr>
              <a:t>For a local Chapter Historical activity performed by an actively engaged YEA or Diversity in ASHRAE member (YEA or Diversity, but not both).</a:t>
            </a:r>
          </a:p>
          <a:p>
            <a:pPr marL="0" indent="0" eaLnBrk="1" hangingPunct="1">
              <a:buFont typeface="Wingdings" charset="0"/>
              <a:buNone/>
            </a:pPr>
            <a:endParaRPr lang="en-US" sz="32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25 points each (50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8600" y="609600"/>
            <a:ext cx="8458200" cy="8683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cap="none" dirty="0">
                <a:latin typeface="Calibri" charset="0"/>
              </a:rPr>
              <a:t>PAOE HISTORICAL CRITERIA Regional Historical Assigns/Enters the following points:</a:t>
            </a:r>
            <a:endParaRPr lang="en-US" cap="none" dirty="0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915400" cy="3687763"/>
          </a:xfrm>
        </p:spPr>
        <p:txBody>
          <a:bodyPr>
            <a:normAutofit/>
          </a:bodyPr>
          <a:lstStyle/>
          <a:p>
            <a:pPr marL="228600" lvl="1" indent="0" eaLnBrk="1" hangingPunct="1">
              <a:buNone/>
            </a:pPr>
            <a:r>
              <a:rPr lang="en-US" sz="2800" dirty="0">
                <a:latin typeface="Calibri" charset="0"/>
              </a:rPr>
              <a:t>H12. For the incoming Chapter Historian; attendance at the CRC </a:t>
            </a:r>
            <a:r>
              <a:rPr lang="en-US" sz="2800" dirty="0" err="1">
                <a:latin typeface="Calibri" charset="0"/>
              </a:rPr>
              <a:t>worshop</a:t>
            </a:r>
            <a:r>
              <a:rPr lang="en-US" sz="2800" dirty="0">
                <a:latin typeface="Calibri" charset="0"/>
              </a:rPr>
              <a:t>; or completing a “Review of Historical Committee Training Power Point” between the start of the CRC and the start of the new ASHRAE Society year in July.</a:t>
            </a:r>
          </a:p>
          <a:p>
            <a:pPr marL="228600" lvl="1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marL="228600" lvl="1" indent="0" eaLnBrk="1" hangingPunct="1">
              <a:buNone/>
            </a:pPr>
            <a:endParaRPr lang="en-US" sz="2800" dirty="0">
              <a:latin typeface="Calibri" charset="0"/>
            </a:endParaRPr>
          </a:p>
          <a:p>
            <a:pPr marL="228600" lvl="1" indent="0" eaLnBrk="1" hangingPunct="1">
              <a:buNone/>
            </a:pPr>
            <a:r>
              <a:rPr lang="en-US" sz="2800" dirty="0">
                <a:latin typeface="Calibri" charset="0"/>
              </a:rPr>
              <a:t>100 points; (100 points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096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b="1" cap="none" dirty="0">
                <a:latin typeface="Calibri" charset="0"/>
              </a:rPr>
              <a:t>PAOE HISTORICAL CRITERIA</a:t>
            </a:r>
            <a:br>
              <a:rPr lang="en-US" b="1" cap="none" dirty="0">
                <a:latin typeface="Calibri" charset="0"/>
              </a:rPr>
            </a:br>
            <a:endParaRPr lang="en-US" b="1" cap="none" dirty="0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38401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H13. For a Chapter Historian serving in the position 2 years or more.</a:t>
            </a:r>
          </a:p>
          <a:p>
            <a:pPr marL="0" indent="0" eaLnBrk="1" hangingPunct="1">
              <a:buFont typeface="Wingdings" charset="0"/>
              <a:buNone/>
            </a:pPr>
            <a:endParaRPr lang="en-US" sz="3600" dirty="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100 </a:t>
            </a:r>
            <a:r>
              <a:rPr lang="en-US" sz="3600" dirty="0">
                <a:latin typeface="Calibri" charset="0"/>
              </a:rPr>
              <a:t>points</a:t>
            </a:r>
            <a:r>
              <a:rPr lang="en-US" sz="3200" dirty="0">
                <a:latin typeface="Calibri" charset="0"/>
              </a:rPr>
              <a:t> (100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</a:rPr>
              <a:t>CHAPTERS REGIONAL CONFERENCE</a:t>
            </a:r>
            <a:br>
              <a:rPr lang="en-US" b="1" dirty="0">
                <a:latin typeface="Calibri" charset="0"/>
              </a:rPr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438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Helvetica"/>
                <a:cs typeface="Helvetica"/>
              </a:rPr>
              <a:t>Why are we here?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962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Helvetica"/>
                <a:cs typeface="Helvetica"/>
              </a:rPr>
              <a:t>Keep history alive!!</a:t>
            </a:r>
          </a:p>
        </p:txBody>
      </p:sp>
    </p:spTree>
    <p:extLst>
      <p:ext uri="{BB962C8B-B14F-4D97-AF65-F5344CB8AC3E}">
        <p14:creationId xmlns:p14="http://schemas.microsoft.com/office/powerpoint/2010/main" val="2175880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PAOE HISTORICAL CRITERIA</a:t>
            </a:r>
            <a:br>
              <a:rPr lang="en-US" b="1" dirty="0">
                <a:latin typeface="+mn-lt"/>
                <a:ea typeface="+mj-ea"/>
                <a:cs typeface="+mj-cs"/>
              </a:rPr>
            </a:br>
            <a:endParaRPr lang="en-US" b="1" dirty="0">
              <a:latin typeface="+mn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36877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H14. For Chapter Historian participating in new historical based activities unique to the Region or Society; chapter needs to have Regional Historian’s prior approval for this activity to qualify.</a:t>
            </a:r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>
              <a:buNone/>
            </a:pPr>
            <a:r>
              <a:rPr lang="en-US" sz="3200" dirty="0">
                <a:latin typeface="Calibri" charset="0"/>
              </a:rPr>
              <a:t>100 </a:t>
            </a:r>
            <a:r>
              <a:rPr lang="en-US" sz="3600" dirty="0">
                <a:latin typeface="Calibri" charset="0"/>
              </a:rPr>
              <a:t>points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600" dirty="0">
                <a:latin typeface="Calibri" charset="0"/>
              </a:rPr>
              <a:t>each year (100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PAOE HISTORICAL CRITERIA</a:t>
            </a:r>
            <a:br>
              <a:rPr lang="en-US" b="1" dirty="0">
                <a:latin typeface="+mn-lt"/>
                <a:ea typeface="+mj-ea"/>
                <a:cs typeface="+mj-cs"/>
              </a:rPr>
            </a:br>
            <a:endParaRPr lang="en-US" b="1" dirty="0">
              <a:latin typeface="+mn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3687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latin typeface="Calibri" charset="0"/>
              </a:rPr>
              <a:t>H15. For each leadership recall interview, copy must be submitted to Regional Historian before the next CRC.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None/>
            </a:pPr>
            <a:r>
              <a:rPr lang="en-US" sz="3200" dirty="0">
                <a:latin typeface="Calibri" charset="0"/>
              </a:rPr>
              <a:t>100 </a:t>
            </a:r>
            <a:r>
              <a:rPr lang="en-US" sz="3600" dirty="0">
                <a:latin typeface="Calibri" charset="0"/>
              </a:rPr>
              <a:t>points;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600" dirty="0">
                <a:latin typeface="Calibri" charset="0"/>
              </a:rPr>
              <a:t>(no maximum)</a:t>
            </a:r>
          </a:p>
        </p:txBody>
      </p:sp>
    </p:spTree>
    <p:extLst>
      <p:ext uri="{BB962C8B-B14F-4D97-AF65-F5344CB8AC3E}">
        <p14:creationId xmlns:p14="http://schemas.microsoft.com/office/powerpoint/2010/main" val="87138100"/>
      </p:ext>
    </p:extLst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PAOE HISTORICAL CRITERIA</a:t>
            </a:r>
            <a:br>
              <a:rPr lang="en-US" b="1" dirty="0">
                <a:latin typeface="+mn-lt"/>
                <a:ea typeface="+mj-ea"/>
                <a:cs typeface="+mj-cs"/>
              </a:rPr>
            </a:br>
            <a:endParaRPr lang="en-US" b="1" dirty="0">
              <a:latin typeface="+mn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368776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sz="3600" dirty="0">
                <a:latin typeface="Calibri" charset="0"/>
              </a:rPr>
              <a:t>H16. For planning/goal setting session with Regional Historian, including the preparation and submission of the respective Chapter’s Historical MBO’s (points assigned by Regional Historian by October 1 or 2 weeks after the CRC, whichever is later)</a:t>
            </a: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lvl="1" eaLnBrk="1" hangingPunct="1">
              <a:buNone/>
            </a:pPr>
            <a:r>
              <a:rPr lang="en-US" sz="3200" dirty="0">
                <a:latin typeface="Calibri" charset="0"/>
              </a:rPr>
              <a:t>50-100 </a:t>
            </a:r>
            <a:r>
              <a:rPr lang="en-US" sz="3600" dirty="0">
                <a:latin typeface="Calibri" charset="0"/>
              </a:rPr>
              <a:t>points</a:t>
            </a:r>
            <a:r>
              <a:rPr lang="en-US" sz="3200" dirty="0">
                <a:latin typeface="Calibri" charset="0"/>
              </a:rPr>
              <a:t> </a:t>
            </a:r>
            <a:r>
              <a:rPr lang="en-US" sz="3600" dirty="0">
                <a:latin typeface="Calibri" charset="0"/>
              </a:rPr>
              <a:t>(100 maximum)</a:t>
            </a:r>
          </a:p>
        </p:txBody>
      </p:sp>
    </p:spTree>
    <p:extLst>
      <p:ext uri="{BB962C8B-B14F-4D97-AF65-F5344CB8AC3E}">
        <p14:creationId xmlns:p14="http://schemas.microsoft.com/office/powerpoint/2010/main" val="270503536"/>
      </p:ext>
    </p:extLst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PAOE HISTORICAL CRITERIA</a:t>
            </a:r>
            <a:br>
              <a:rPr lang="en-US" b="1" dirty="0">
                <a:latin typeface="+mn-lt"/>
                <a:ea typeface="+mj-ea"/>
                <a:cs typeface="+mj-cs"/>
              </a:rPr>
            </a:br>
            <a:r>
              <a:rPr lang="en-US" b="1" dirty="0">
                <a:latin typeface="+mn-lt"/>
                <a:ea typeface="+mj-ea"/>
                <a:cs typeface="+mj-cs"/>
              </a:rPr>
              <a:t>RH ASSIGNMENTS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36877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>
                <a:latin typeface="Calibri" charset="0"/>
              </a:rPr>
              <a:t>H17. For achieving goals established in goal‐setting session with Regional Historian (Points assigned by Regional Historian by June 30 on receipt of evidence from Chapter)</a:t>
            </a:r>
          </a:p>
          <a:p>
            <a:pPr marL="228600" lvl="1" indent="0" eaLnBrk="1" hangingPunct="1">
              <a:buNone/>
            </a:pPr>
            <a:endParaRPr lang="en-US" sz="3600" dirty="0">
              <a:latin typeface="Calibri" charset="0"/>
            </a:endParaRPr>
          </a:p>
          <a:p>
            <a:pPr lvl="1" eaLnBrk="1" hangingPunct="1">
              <a:buNone/>
            </a:pPr>
            <a:r>
              <a:rPr lang="en-US" sz="3600" dirty="0">
                <a:latin typeface="Calibri" charset="0"/>
              </a:rPr>
              <a:t>10-100 points (100 maximum)</a:t>
            </a:r>
          </a:p>
        </p:txBody>
      </p:sp>
    </p:spTree>
    <p:extLst>
      <p:ext uri="{BB962C8B-B14F-4D97-AF65-F5344CB8AC3E}">
        <p14:creationId xmlns:p14="http://schemas.microsoft.com/office/powerpoint/2010/main" val="1376930495"/>
      </p:ext>
    </p:extLst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GOLD RIBBON AWARD</a:t>
            </a:r>
          </a:p>
        </p:txBody>
      </p:sp>
      <p:sp>
        <p:nvSpPr>
          <p:cNvPr id="54274" name="Content Placeholder 9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70363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For chapters and historians that accomplish certain goals to the satisfaction of the Regional Historian and DRC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Approved by the Honor and Awards Committee and Board of Directors in January 1981</a:t>
            </a:r>
          </a:p>
          <a:p>
            <a:pPr marL="0" indent="0" eaLnBrk="1" hangingPunct="1"/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GOLD RIBBON AWARD</a:t>
            </a:r>
          </a:p>
        </p:txBody>
      </p:sp>
      <p:sp>
        <p:nvSpPr>
          <p:cNvPr id="55298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FFD966"/>
                </a:solidFill>
                <a:latin typeface="Calibri" charset="0"/>
              </a:rPr>
              <a:t>GOLD RIBBON</a:t>
            </a:r>
            <a:r>
              <a:rPr lang="en-US" sz="3600" dirty="0">
                <a:solidFill>
                  <a:srgbClr val="FFD966"/>
                </a:solidFill>
                <a:latin typeface="Calibri" charset="0"/>
              </a:rPr>
              <a:t> </a:t>
            </a:r>
            <a:r>
              <a:rPr lang="en-US" sz="3600" dirty="0">
                <a:latin typeface="Calibri" charset="0"/>
              </a:rPr>
              <a:t>awarded to chapter for mounting on their chapter banner</a:t>
            </a:r>
          </a:p>
          <a:p>
            <a:pPr marL="0" indent="0" eaLnBrk="1" hangingPunct="1">
              <a:buNone/>
            </a:pPr>
            <a:r>
              <a:rPr lang="en-US" sz="3600" dirty="0">
                <a:latin typeface="Calibri" charset="0"/>
              </a:rPr>
              <a:t>A certificate is awarded to the chapter historian</a:t>
            </a:r>
          </a:p>
          <a:p>
            <a:pPr marL="0" indent="0" eaLnBrk="1" hangingPunct="1">
              <a:buNone/>
            </a:pPr>
            <a:r>
              <a:rPr lang="en-US" sz="3600" dirty="0">
                <a:latin typeface="Calibri" charset="0"/>
              </a:rPr>
              <a:t>Awards made annually at the CRC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none">
                <a:latin typeface="Calibri" charset="0"/>
              </a:rPr>
              <a:t>GOLD RIBBON AWARD</a:t>
            </a:r>
            <a:endParaRPr lang="en-US" sz="4000" b="1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56324" name="Content Placeholder 9">
            <a:extLst>
              <a:ext uri="{FF2B5EF4-FFF2-40B4-BE49-F238E27FC236}">
                <a16:creationId xmlns:a16="http://schemas.microsoft.com/office/drawing/2014/main" id="{190959FD-81CB-4E43-B499-107D5DA1E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13458"/>
              </p:ext>
            </p:extLst>
          </p:nvPr>
        </p:nvGraphicFramePr>
        <p:xfrm>
          <a:off x="902426" y="2057400"/>
          <a:ext cx="733782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dirty="0">
                <a:latin typeface="Calibri" charset="0"/>
              </a:rPr>
              <a:t>GOLD RIBBON AWARD</a:t>
            </a:r>
          </a:p>
        </p:txBody>
      </p:sp>
      <p:sp>
        <p:nvSpPr>
          <p:cNvPr id="41986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163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" charset="0"/>
              <a:buAutoNum type="arabicPeriod"/>
              <a:defRPr/>
            </a:pPr>
            <a:r>
              <a:rPr lang="en-US" sz="2800" b="1" dirty="0">
                <a:latin typeface="Calibri" charset="0"/>
              </a:rPr>
              <a:t>HISTORY OF A CHAPTER 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dirty="0">
                <a:latin typeface="Calibri" charset="0"/>
              </a:rPr>
              <a:t>In a narrative format, and in chronological order, for example ….</a:t>
            </a:r>
          </a:p>
          <a:p>
            <a:pPr marL="439738" lvl="1" indent="-254000" eaLnBrk="1" hangingPunct="1">
              <a:buFont typeface="Wingdings" charset="0"/>
              <a:buNone/>
              <a:defRPr/>
            </a:pPr>
            <a:r>
              <a:rPr lang="en-US" dirty="0">
                <a:latin typeface="Calibri" charset="0"/>
              </a:rPr>
              <a:t>Society and CRC events</a:t>
            </a:r>
          </a:p>
          <a:p>
            <a:pPr marL="439738" lvl="1" indent="-254000" eaLnBrk="1" hangingPunct="1">
              <a:buNone/>
              <a:defRPr/>
            </a:pPr>
            <a:r>
              <a:rPr lang="en-US" dirty="0">
                <a:latin typeface="Calibri" charset="0"/>
              </a:rPr>
              <a:t>Chapter Charter</a:t>
            </a:r>
          </a:p>
          <a:p>
            <a:pPr marL="439738" lvl="1" indent="-254000" eaLnBrk="1" hangingPunct="1">
              <a:buNone/>
              <a:defRPr/>
            </a:pPr>
            <a:r>
              <a:rPr lang="en-US" dirty="0">
                <a:latin typeface="Calibri" charset="0"/>
              </a:rPr>
              <a:t>Chapter events</a:t>
            </a:r>
          </a:p>
          <a:p>
            <a:pPr marL="439738" lvl="1" indent="-254000" eaLnBrk="1" hangingPunct="1">
              <a:buFont typeface="Wingdings" charset="0"/>
              <a:buNone/>
              <a:defRPr/>
            </a:pPr>
            <a:r>
              <a:rPr lang="en-US" dirty="0">
                <a:latin typeface="Calibri" charset="0"/>
              </a:rPr>
              <a:t>List of chapter officers and Fellows</a:t>
            </a:r>
          </a:p>
          <a:p>
            <a:pPr marL="439738" lvl="1" indent="-254000" eaLnBrk="1" hangingPunct="1">
              <a:buFont typeface="Wingdings" charset="0"/>
              <a:buNone/>
              <a:defRPr/>
            </a:pPr>
            <a:r>
              <a:rPr lang="en-US" dirty="0">
                <a:latin typeface="Calibri" charset="0"/>
              </a:rPr>
              <a:t>Honors and Awards</a:t>
            </a:r>
          </a:p>
          <a:p>
            <a:pPr marL="439738" lvl="1" indent="-254000" eaLnBrk="1" hangingPunct="1">
              <a:buFont typeface="Wingdings" charset="0"/>
              <a:buNone/>
              <a:defRPr/>
            </a:pPr>
            <a:r>
              <a:rPr lang="en-US" dirty="0">
                <a:latin typeface="Calibri" charset="0"/>
              </a:rPr>
              <a:t>Photographs and brief description of chapter's members contribution to Society as well as HVAC&amp;R and the community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dirty="0">
                <a:latin typeface="Calibri" charset="0"/>
              </a:rPr>
              <a:t>GOLD RIBBON AWARD</a:t>
            </a:r>
            <a:endParaRPr lang="en-US" cap="none" dirty="0">
              <a:latin typeface="Calibri" charset="0"/>
            </a:endParaRPr>
          </a:p>
        </p:txBody>
      </p:sp>
      <p:sp>
        <p:nvSpPr>
          <p:cNvPr id="5837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" charset="0"/>
              <a:buAutoNum type="arabicPeriod" startAt="2"/>
            </a:pPr>
            <a:r>
              <a:rPr lang="en-US" sz="2800" b="1" dirty="0">
                <a:latin typeface="Calibri" charset="0"/>
              </a:rPr>
              <a:t>UPDATE OF THE CHAPTER HISTORY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This is the continuing update of the chapter history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Includes any prior information obtained as well as continuing to build for the current year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The bits and pieces of happenings that make history interesting start here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A minimum five year update is required for the </a:t>
            </a:r>
            <a:r>
              <a:rPr lang="en-US" sz="2800" dirty="0">
                <a:solidFill>
                  <a:srgbClr val="FFD966"/>
                </a:solidFill>
                <a:latin typeface="Calibri" charset="0"/>
              </a:rPr>
              <a:t>Gold Ribbon </a:t>
            </a:r>
            <a:r>
              <a:rPr lang="en-US" sz="2800" dirty="0">
                <a:latin typeface="Calibri" charset="0"/>
              </a:rPr>
              <a:t>award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 dirty="0">
                <a:latin typeface="Calibri" charset="0"/>
              </a:rPr>
              <a:t>GOLD RIBBON AWARD</a:t>
            </a:r>
          </a:p>
        </p:txBody>
      </p:sp>
      <p:sp>
        <p:nvSpPr>
          <p:cNvPr id="59394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3. </a:t>
            </a:r>
            <a:r>
              <a:rPr lang="en-US" sz="2800" b="1" dirty="0">
                <a:latin typeface="Calibri" charset="0"/>
              </a:rPr>
              <a:t>History of a Person, Company, or System </a:t>
            </a:r>
          </a:p>
          <a:p>
            <a:pPr marL="0" indent="0" algn="just" eaLnBrk="1" hangingPunct="1">
              <a:buFont typeface="Wingdings" charset="0"/>
              <a:buNone/>
            </a:pPr>
            <a:r>
              <a:rPr lang="en-US" sz="2800" dirty="0">
                <a:latin typeface="Calibri" charset="0"/>
              </a:rPr>
              <a:t>May include, for example ….</a:t>
            </a:r>
          </a:p>
          <a:p>
            <a:pPr marL="228600" lvl="1" indent="0" algn="just" eaLnBrk="1" hangingPunct="1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a piece of equipment</a:t>
            </a:r>
          </a:p>
          <a:p>
            <a:pPr marL="228600" lvl="1" indent="0" algn="just" eaLnBrk="1" hangingPunct="1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an artifact</a:t>
            </a:r>
          </a:p>
          <a:p>
            <a:pPr marL="228600" lvl="1" indent="0" algn="just" eaLnBrk="1" hangingPunct="1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technology</a:t>
            </a:r>
          </a:p>
          <a:p>
            <a:pPr marL="228600" lvl="1" indent="0" algn="just" eaLnBrk="1" hangingPunct="1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project</a:t>
            </a:r>
          </a:p>
          <a:p>
            <a:pPr marL="228600" lvl="1" indent="0" algn="just" eaLnBrk="1" hangingPunct="1">
              <a:buFont typeface="Wingdings" charset="0"/>
              <a:buNone/>
            </a:pPr>
            <a:r>
              <a:rPr lang="en-US" sz="2600" dirty="0">
                <a:latin typeface="Calibri" charset="0"/>
              </a:rPr>
              <a:t>…..particularly at a site with a heritage interest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202_-202_ REVIEW &amp; DISCUSSION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en-US" dirty="0">
              <a:latin typeface="Baskerville Old Face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Highlights of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200" dirty="0">
                <a:latin typeface="Calibri" charset="0"/>
              </a:rPr>
              <a:t>SOCIETY HISTORICAL COMMITTEE MINUTES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84163"/>
            <a:ext cx="7924800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dirty="0">
                <a:latin typeface="Calibri" charset="0"/>
              </a:rPr>
              <a:t>GOLD RIBBON AWARD</a:t>
            </a:r>
            <a:br>
              <a:rPr lang="en-US" b="1" cap="none" dirty="0">
                <a:latin typeface="Calibri" charset="0"/>
              </a:rPr>
            </a:br>
            <a:r>
              <a:rPr lang="en-US" sz="2400" b="1" cap="none" dirty="0">
                <a:latin typeface="Calibri" charset="0"/>
              </a:rPr>
              <a:t>Background to historic articles etc </a:t>
            </a:r>
            <a:endParaRPr lang="en-US" b="1" dirty="0">
              <a:latin typeface="+mn-lt"/>
              <a:ea typeface="+mj-ea"/>
              <a:cs typeface="+mj-cs"/>
            </a:endParaRPr>
          </a:p>
        </p:txBody>
      </p:sp>
      <p:sp>
        <p:nvSpPr>
          <p:cNvPr id="60418" name="Content Placeholder 9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Information can be, for example, from ….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within an organization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retired employees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libraries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museums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publications</a:t>
            </a:r>
          </a:p>
          <a:p>
            <a:pPr marL="228600" lvl="1" indent="0" eaLnBrk="1" hangingPunct="1">
              <a:buFont typeface="Wingdings" charset="0"/>
              <a:buNone/>
            </a:pPr>
            <a:r>
              <a:rPr lang="en-US" dirty="0">
                <a:latin typeface="Calibri" charset="0"/>
              </a:rPr>
              <a:t>company files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Source of information must be given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2400" dirty="0">
                <a:latin typeface="Calibri" charset="0"/>
              </a:rPr>
              <a:t>Information should be of significant value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none">
                <a:latin typeface="Calibri" charset="0"/>
              </a:rPr>
              <a:t>GOLD RIBBON AWARD</a:t>
            </a:r>
            <a:br>
              <a:rPr lang="en-US" sz="4000" b="1" cap="none">
                <a:latin typeface="Calibri" charset="0"/>
              </a:rPr>
            </a:br>
            <a:r>
              <a:rPr lang="en-US" sz="4000" b="1" cap="none">
                <a:latin typeface="Calibri" charset="0"/>
              </a:rPr>
              <a:t>Background to historic articles etc </a:t>
            </a:r>
            <a:endParaRPr lang="en-US" sz="4000" b="1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0420" name="Content Placeholder 9">
            <a:extLst>
              <a:ext uri="{FF2B5EF4-FFF2-40B4-BE49-F238E27FC236}">
                <a16:creationId xmlns:a16="http://schemas.microsoft.com/office/drawing/2014/main" id="{C7183655-1BD0-4220-921A-2C146D69E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759966"/>
              </p:ext>
            </p:extLst>
          </p:nvPr>
        </p:nvGraphicFramePr>
        <p:xfrm>
          <a:off x="902426" y="2133600"/>
          <a:ext cx="733782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08365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cap="none">
                <a:latin typeface="Calibri" charset="0"/>
              </a:rPr>
              <a:t>GOLD RIBBON AWARD</a:t>
            </a:r>
            <a:br>
              <a:rPr lang="en-US" sz="4000" b="1" cap="none">
                <a:latin typeface="Calibri" charset="0"/>
              </a:rPr>
            </a:br>
            <a:r>
              <a:rPr lang="en-US" sz="4000" b="1" cap="none">
                <a:latin typeface="Calibri" charset="0"/>
              </a:rPr>
              <a:t>Background to historic articles etc </a:t>
            </a:r>
            <a:endParaRPr lang="en-US" sz="4000" b="1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61444" name="Content Placeholder 9">
            <a:extLst>
              <a:ext uri="{FF2B5EF4-FFF2-40B4-BE49-F238E27FC236}">
                <a16:creationId xmlns:a16="http://schemas.microsoft.com/office/drawing/2014/main" id="{7B34CC73-0DE5-491D-A0EC-116D2BB307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814981"/>
              </p:ext>
            </p:extLst>
          </p:nvPr>
        </p:nvGraphicFramePr>
        <p:xfrm>
          <a:off x="990600" y="2133600"/>
          <a:ext cx="733782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>
                <a:latin typeface="+mn-lt"/>
                <a:ea typeface="+mj-ea"/>
                <a:cs typeface="+mj-cs"/>
              </a:rPr>
              <a:t>LOU FLAGG HISTORICAL AWARD</a:t>
            </a:r>
          </a:p>
        </p:txBody>
      </p:sp>
      <p:pic>
        <p:nvPicPr>
          <p:cNvPr id="62467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r="12569" b="1"/>
          <a:stretch/>
        </p:blipFill>
        <p:spPr bwMode="auto">
          <a:xfrm>
            <a:off x="362" y="1822028"/>
            <a:ext cx="3256813" cy="50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Content Placeholder 1"/>
          <p:cNvSpPr>
            <a:spLocks noGrp="1"/>
          </p:cNvSpPr>
          <p:nvPr>
            <p:ph idx="1"/>
          </p:nvPr>
        </p:nvSpPr>
        <p:spPr>
          <a:xfrm>
            <a:off x="3579018" y="2011680"/>
            <a:ext cx="4893469" cy="4206240"/>
          </a:xfrm>
        </p:spPr>
        <p:txBody>
          <a:bodyPr>
            <a:normAutofit/>
          </a:bodyPr>
          <a:lstStyle/>
          <a:p>
            <a:pPr marL="0" indent="0">
              <a:buFont typeface="Wingdings" charset="0"/>
              <a:buNone/>
            </a:pPr>
            <a:r>
              <a:rPr lang="en-US" sz="2200">
                <a:latin typeface="Calibri" charset="0"/>
              </a:rPr>
              <a:t>Society President in 1988-89</a:t>
            </a:r>
          </a:p>
          <a:p>
            <a:pPr marL="0" indent="0">
              <a:buFont typeface="Wingdings" charset="0"/>
              <a:buNone/>
            </a:pPr>
            <a:r>
              <a:rPr lang="en-US" sz="2200">
                <a:latin typeface="Calibri" charset="0"/>
              </a:rPr>
              <a:t>The Lou Flagg Historical (Gold Ribbon) Award approved by ASHRAE Board of Directors in June 2002 </a:t>
            </a:r>
          </a:p>
          <a:p>
            <a:pPr marL="0" indent="0">
              <a:buFont typeface="Wingdings" charset="0"/>
              <a:buNone/>
            </a:pPr>
            <a:r>
              <a:rPr lang="ja-JP" altLang="en-US" sz="2200">
                <a:latin typeface="Calibri" charset="0"/>
              </a:rPr>
              <a:t>“</a:t>
            </a:r>
            <a:r>
              <a:rPr lang="en-US" altLang="ja-JP" sz="2200">
                <a:latin typeface="Calibri" charset="0"/>
              </a:rPr>
              <a:t>to recognize a Chapter Gold Ribbon Award winner for compiling information on outstanding historical projects or persons related to HVAC&amp;R</a:t>
            </a:r>
            <a:r>
              <a:rPr lang="ja-JP" altLang="en-US" sz="2200">
                <a:latin typeface="Calibri" charset="0"/>
              </a:rPr>
              <a:t>”</a:t>
            </a:r>
            <a:endParaRPr lang="en-US" altLang="ja-JP" sz="2200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en-US" altLang="ja-JP" sz="2200">
                <a:latin typeface="Calibri" charset="0"/>
              </a:rPr>
              <a:t>Award consists of a plaque and lapel pin</a:t>
            </a:r>
          </a:p>
          <a:p>
            <a:pPr marL="0" indent="0">
              <a:buFont typeface="Wingdings" charset="0"/>
              <a:buNone/>
            </a:pPr>
            <a:endParaRPr lang="en-US" sz="220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LOU FLAGG HISTORICAL AWARD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Recognizes the vital role historians play in identifying and preserving the accomplishments of its members and the industry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Recognizes the most outstanding history on projects or persons </a:t>
            </a:r>
          </a:p>
          <a:p>
            <a:pPr algn="ctr" eaLnBrk="1" hangingPunct="1"/>
            <a:endParaRPr lang="en-US" sz="3600" dirty="0">
              <a:latin typeface="Baskerville Old Face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33400" y="284163"/>
            <a:ext cx="7924800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382000" cy="34591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Presented at the Society</a:t>
            </a:r>
            <a:r>
              <a:rPr lang="en-GB" sz="2800" dirty="0">
                <a:latin typeface="Calibri" charset="0"/>
              </a:rPr>
              <a:t>’</a:t>
            </a:r>
            <a:r>
              <a:rPr lang="en-US" altLang="ja-JP" sz="2800" dirty="0">
                <a:latin typeface="Calibri" charset="0"/>
              </a:rPr>
              <a:t>s Annual Conference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	…..winner receives free transportation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Recipient selected from nominations submitted to, and judged by, the Historical Committee.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Nominations submitted yearly from each Region and from Historical Committee</a:t>
            </a:r>
          </a:p>
          <a:p>
            <a:pPr marL="0" indent="0" eaLnBrk="1" hangingPunct="1">
              <a:buNone/>
            </a:pPr>
            <a:r>
              <a:rPr lang="en-US" sz="2800" dirty="0">
                <a:latin typeface="Calibri" charset="0"/>
              </a:rPr>
              <a:t>Nominations to be received at ASHRAE Headquarters by Dec. 1</a:t>
            </a:r>
            <a:r>
              <a:rPr lang="en-US" sz="2800" baseline="30000" dirty="0">
                <a:latin typeface="Calibri" charset="0"/>
              </a:rPr>
              <a:t>st</a:t>
            </a:r>
            <a:endParaRPr lang="en-US" sz="2800" dirty="0">
              <a:latin typeface="Calibri" charset="0"/>
            </a:endParaRPr>
          </a:p>
          <a:p>
            <a:pPr algn="ctr" eaLnBrk="1" hangingPunct="1"/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tabLst>
                <a:tab pos="5943600" algn="l"/>
              </a:tabLst>
            </a:pPr>
            <a:r>
              <a:rPr lang="en-US" sz="2800" b="1" dirty="0">
                <a:latin typeface="Calibri" charset="0"/>
              </a:rPr>
              <a:t>Judging Criteria</a:t>
            </a:r>
          </a:p>
          <a:p>
            <a:pPr marL="228600" lvl="1" indent="0" eaLnBrk="1" hangingPunct="1">
              <a:buNone/>
              <a:tabLst>
                <a:tab pos="5943600" algn="l"/>
              </a:tabLst>
            </a:pPr>
            <a:r>
              <a:rPr lang="en-US" sz="2800" dirty="0">
                <a:latin typeface="Calibri" charset="0"/>
              </a:rPr>
              <a:t>Historical significance	35 points</a:t>
            </a:r>
          </a:p>
          <a:p>
            <a:pPr marL="228600" lvl="1" indent="0" eaLnBrk="1" hangingPunct="1">
              <a:buNone/>
              <a:tabLst>
                <a:tab pos="5943600" algn="l"/>
              </a:tabLst>
            </a:pPr>
            <a:r>
              <a:rPr lang="en-US" sz="2800" dirty="0">
                <a:latin typeface="Calibri" charset="0"/>
              </a:rPr>
              <a:t>Innovation	25 points</a:t>
            </a:r>
          </a:p>
          <a:p>
            <a:pPr marL="228600" lvl="1" indent="0" eaLnBrk="1" hangingPunct="1">
              <a:buNone/>
              <a:tabLst>
                <a:tab pos="5943600" algn="l"/>
              </a:tabLst>
            </a:pPr>
            <a:r>
              <a:rPr lang="en-US" sz="2800" dirty="0">
                <a:latin typeface="Calibri" charset="0"/>
              </a:rPr>
              <a:t>Photographs	20 points</a:t>
            </a:r>
          </a:p>
          <a:p>
            <a:pPr marL="228600" lvl="1" indent="0" eaLnBrk="1" hangingPunct="1">
              <a:buNone/>
              <a:tabLst>
                <a:tab pos="5943600" algn="l"/>
              </a:tabLst>
            </a:pPr>
            <a:r>
              <a:rPr lang="en-US" sz="2800" dirty="0">
                <a:latin typeface="Calibri" charset="0"/>
              </a:rPr>
              <a:t>Quality of presentation	20 points</a:t>
            </a:r>
          </a:p>
          <a:p>
            <a:pPr marL="0" indent="0" algn="ctr" eaLnBrk="1" hangingPunct="1">
              <a:buNone/>
              <a:tabLst>
                <a:tab pos="5943600" algn="l"/>
              </a:tabLst>
            </a:pP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84163"/>
            <a:ext cx="8001000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800" b="1">
                <a:latin typeface="Calibri" charset="0"/>
              </a:rPr>
              <a:t>Historical Significance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History of a </a:t>
            </a:r>
            <a:r>
              <a:rPr lang="en-US" sz="2800">
                <a:latin typeface="Calibri" charset="0"/>
                <a:cs typeface="Arial" charset="0"/>
              </a:rPr>
              <a:t>person, company, project, event, system or object invented or created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Significant contribution to the progress of HVAC&amp;R industry</a:t>
            </a:r>
          </a:p>
          <a:p>
            <a:pPr lvl="1" eaLnBrk="1" hangingPunct="1"/>
            <a:r>
              <a:rPr lang="en-US" sz="2800">
                <a:latin typeface="Calibri" charset="0"/>
                <a:cs typeface="Arial" charset="0"/>
              </a:rPr>
              <a:t>The relevance of the historical value or significance shall be clearly addressed.</a:t>
            </a:r>
            <a:r>
              <a:rPr lang="en-US" sz="2800">
                <a:solidFill>
                  <a:schemeClr val="bg1"/>
                </a:solidFill>
                <a:latin typeface="Calibri" charset="0"/>
                <a:cs typeface="Arial" charset="0"/>
              </a:rPr>
              <a:t> </a:t>
            </a:r>
          </a:p>
          <a:p>
            <a:pPr marL="0" indent="0" algn="ctr" eaLnBrk="1" hangingPunct="1"/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284163"/>
            <a:ext cx="8077200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2800" b="1">
                <a:latin typeface="Calibri" charset="0"/>
              </a:rPr>
              <a:t>Innovation</a:t>
            </a:r>
          </a:p>
          <a:p>
            <a:pPr lvl="1" algn="just" eaLnBrk="1" hangingPunct="1"/>
            <a:r>
              <a:rPr lang="en-US" sz="2800">
                <a:latin typeface="Calibri" charset="0"/>
                <a:cs typeface="Arial" charset="0"/>
              </a:rPr>
              <a:t>The depth to which the individual went, during the information gathering process, to locate and to identify the information should be emphasized.</a:t>
            </a:r>
          </a:p>
          <a:p>
            <a:pPr lvl="1" eaLnBrk="1" hangingPunct="1">
              <a:buFontTx/>
              <a:buNone/>
            </a:pPr>
            <a:endParaRPr lang="en-US" sz="2800">
              <a:latin typeface="Calibri" charset="0"/>
              <a:cs typeface="Arial" charset="0"/>
            </a:endParaRPr>
          </a:p>
          <a:p>
            <a:pPr lvl="1" eaLnBrk="1" hangingPunct="1"/>
            <a:r>
              <a:rPr lang="en-US" sz="2800">
                <a:latin typeface="Calibri" charset="0"/>
              </a:rPr>
              <a:t>Project should describe the facts pertaining to the preparation of the article.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84163"/>
            <a:ext cx="8001000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800" b="1">
                <a:latin typeface="Calibri" charset="0"/>
              </a:rPr>
              <a:t>Photographs or Duplicates of Photos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Encourage to use photos or illustrations in the submittal 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Illustrations and photos should enhance the presentation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All photos should be identified (who, what, when, where and why)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NOTE: Do not submit original photographs.</a:t>
            </a:r>
          </a:p>
          <a:p>
            <a:pPr marL="0" indent="0" algn="ctr" eaLnBrk="1" hangingPunct="1"/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228600"/>
            <a:ext cx="6571343" cy="104923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ACTION ITEMS FOR ASHRAE HISTORICAL COMMITTEE FROM (last winter or annual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981200"/>
            <a:ext cx="9067800" cy="4237039"/>
          </a:xfrm>
        </p:spPr>
        <p:txBody>
          <a:bodyPr>
            <a:normAutofit/>
          </a:bodyPr>
          <a:lstStyle/>
          <a:p>
            <a:r>
              <a:rPr lang="en-US" b="1" u="sng" dirty="0"/>
              <a:t>COMMITTEE</a:t>
            </a:r>
            <a:r>
              <a:rPr lang="en-US" b="1" dirty="0"/>
              <a:t>		</a:t>
            </a:r>
            <a:r>
              <a:rPr lang="en-US" b="1" u="sng" dirty="0"/>
              <a:t>CHAIR</a:t>
            </a:r>
            <a:r>
              <a:rPr lang="en-US" b="1" dirty="0"/>
              <a:t>			</a:t>
            </a:r>
            <a:r>
              <a:rPr lang="en-US" b="1" u="sng" dirty="0"/>
              <a:t>MEMBERS</a:t>
            </a:r>
            <a:endParaRPr lang="en-US" dirty="0"/>
          </a:p>
          <a:p>
            <a:r>
              <a:rPr lang="en-US" dirty="0"/>
              <a:t>ADMINISTRATIVE/	Comm Member	                  __/__/Chair(</a:t>
            </a:r>
            <a:r>
              <a:rPr lang="en-US" dirty="0" err="1"/>
              <a:t>ExO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ARCHIVES</a:t>
            </a:r>
          </a:p>
          <a:p>
            <a:r>
              <a:rPr lang="en-US" dirty="0"/>
              <a:t>COMMUNICATIONS/	Vice Chair		    __/Chair (</a:t>
            </a:r>
            <a:r>
              <a:rPr lang="en-US" dirty="0" err="1"/>
              <a:t>ExO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RVC GUIDELINES </a:t>
            </a:r>
          </a:p>
          <a:p>
            <a:r>
              <a:rPr lang="en-US" dirty="0"/>
              <a:t>AWARDS/		 Comm Member 	      __/__/Vice Chair (</a:t>
            </a:r>
            <a:r>
              <a:rPr lang="en-US" dirty="0" err="1"/>
              <a:t>ExO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LEADERSHIP VOICES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7772400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+mn-lt"/>
                <a:ea typeface="+mj-ea"/>
                <a:cs typeface="+mj-cs"/>
              </a:rPr>
              <a:t>LOU FLAGG HISTORICAL AWARD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2800" b="1">
                <a:latin typeface="Calibri" charset="0"/>
              </a:rPr>
              <a:t>Quality of Presentation</a:t>
            </a:r>
          </a:p>
          <a:p>
            <a:pPr lvl="1" eaLnBrk="1" hangingPunct="1"/>
            <a:r>
              <a:rPr lang="en-US" sz="2800">
                <a:latin typeface="Calibri" charset="0"/>
                <a:cs typeface="Arial" charset="0"/>
              </a:rPr>
              <a:t>Presentation should be logical, concise and effective with significant features clearly highlighted. 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Simple to read system schematics or charts and easy-to-follow series of photos</a:t>
            </a:r>
          </a:p>
          <a:p>
            <a:pPr lvl="1" eaLnBrk="1" hangingPunct="1"/>
            <a:r>
              <a:rPr lang="en-US" sz="2800">
                <a:latin typeface="Calibri" charset="0"/>
              </a:rPr>
              <a:t>A presentation in electronic format is required.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84163"/>
            <a:ext cx="8001000" cy="1508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>
                <a:latin typeface="Calibri" charset="0"/>
              </a:rPr>
              <a:t>LOU FLAGG HISTORICAL AWARD</a:t>
            </a:r>
            <a:endParaRPr lang="en-US" sz="3600" cap="none">
              <a:latin typeface="Calibri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Presented annually at the Society’</a:t>
            </a:r>
            <a:r>
              <a:rPr lang="en-US" altLang="ja-JP" sz="2800" dirty="0">
                <a:latin typeface="Calibri" charset="0"/>
              </a:rPr>
              <a:t>s Annual Conference.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Winner receives free transportation to the Society’</a:t>
            </a:r>
            <a:r>
              <a:rPr lang="en-US" altLang="ja-JP" sz="2800" dirty="0">
                <a:latin typeface="Calibri" charset="0"/>
              </a:rPr>
              <a:t>s Annual Conference.</a:t>
            </a:r>
            <a:endParaRPr lang="en-US" sz="2800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HOW TO ARCHIVE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Decide what you are trying to document: </a:t>
            </a:r>
            <a:r>
              <a:rPr lang="en-US" sz="2800" dirty="0">
                <a:latin typeface="Calibri" charset="0"/>
              </a:rPr>
              <a:t>the chapter history, history of industry, company or person? It will probably be a combination.</a:t>
            </a:r>
          </a:p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Set a time frame </a:t>
            </a:r>
            <a:r>
              <a:rPr lang="en-US" sz="2800" dirty="0">
                <a:latin typeface="Calibri" charset="0"/>
              </a:rPr>
              <a:t>to achieve your goals – allow enough time, but not too much for the entire process. </a:t>
            </a:r>
            <a:r>
              <a:rPr lang="en-GB" sz="2800" dirty="0">
                <a:latin typeface="Calibri" charset="0"/>
              </a:rPr>
              <a:t>Try not</a:t>
            </a:r>
            <a:r>
              <a:rPr lang="en-US" altLang="ja-JP" sz="2800" dirty="0">
                <a:latin typeface="Calibri" charset="0"/>
              </a:rPr>
              <a:t> let the project linger.</a:t>
            </a:r>
          </a:p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Keep objective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HOW TO ARCHIVE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b="1" dirty="0">
                <a:latin typeface="Calibri" charset="0"/>
              </a:rPr>
              <a:t>Inventory materials to be archived, involving other people if necessary for decision-making</a:t>
            </a:r>
          </a:p>
          <a:p>
            <a:pPr marL="228600" lvl="1" indent="0" eaLnBrk="1" hangingPunct="1">
              <a:buNone/>
            </a:pPr>
            <a:r>
              <a:rPr lang="en-US" dirty="0">
                <a:latin typeface="Calibri" charset="0"/>
              </a:rPr>
              <a:t>Become familiar with everything that is scheduled to be archived</a:t>
            </a:r>
          </a:p>
          <a:p>
            <a:pPr marL="228600" lvl="1" indent="0" eaLnBrk="1" hangingPunct="1">
              <a:buNone/>
            </a:pPr>
            <a:r>
              <a:rPr lang="en-US" dirty="0">
                <a:latin typeface="Calibri" charset="0"/>
              </a:rPr>
              <a:t>Weed out any duplicates</a:t>
            </a:r>
          </a:p>
          <a:p>
            <a:pPr marL="228600" lvl="1" indent="0" eaLnBrk="1" hangingPunct="1">
              <a:buNone/>
            </a:pPr>
            <a:r>
              <a:rPr lang="en-US" dirty="0">
                <a:latin typeface="Calibri" charset="0"/>
              </a:rPr>
              <a:t>Save copies of formal programs, announcements, newsletters, or brochures that reflect the chapter’</a:t>
            </a:r>
            <a:r>
              <a:rPr lang="en-US" altLang="ja-JP" dirty="0">
                <a:latin typeface="Calibri" charset="0"/>
              </a:rPr>
              <a:t>s meetings, membership, etc. Preferably keep originals, not photocopies</a:t>
            </a:r>
          </a:p>
          <a:p>
            <a:pPr marL="228600" lvl="1" indent="0" eaLnBrk="1" hangingPunct="1">
              <a:buNone/>
            </a:pPr>
            <a:r>
              <a:rPr lang="en-US" dirty="0">
                <a:latin typeface="Calibri" charset="0"/>
              </a:rPr>
              <a:t>Make a decision about roughly how many items you want to keep, protect and/or digitize.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HOW TO ARCHIVE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>
                <a:latin typeface="Calibri" charset="0"/>
              </a:rPr>
              <a:t>Triage</a:t>
            </a:r>
            <a:r>
              <a:rPr lang="en-US" sz="2400">
                <a:latin typeface="Calibri" charset="0"/>
              </a:rPr>
              <a:t> the materials into three piles:</a:t>
            </a:r>
          </a:p>
          <a:p>
            <a:pPr lvl="1" eaLnBrk="1" hangingPunct="1"/>
            <a:r>
              <a:rPr lang="en-US" b="1">
                <a:latin typeface="Calibri" charset="0"/>
              </a:rPr>
              <a:t>Toss/throw away: </a:t>
            </a:r>
            <a:r>
              <a:rPr lang="en-US">
                <a:latin typeface="Calibri" charset="0"/>
              </a:rPr>
              <a:t>Toss anything without obvious value. If you decide to keep a common item for interest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sake, only keep one or two at most.</a:t>
            </a:r>
          </a:p>
          <a:p>
            <a:pPr lvl="1" eaLnBrk="1" hangingPunct="1"/>
            <a:r>
              <a:rPr lang="en-US" b="1">
                <a:latin typeface="Calibri" charset="0"/>
              </a:rPr>
              <a:t>Keep: </a:t>
            </a:r>
            <a:r>
              <a:rPr lang="en-US">
                <a:latin typeface="Calibri" charset="0"/>
              </a:rPr>
              <a:t>Decide what is of enough value that it would have importance in five-ten years (role play with yourself or others: in 10 years time, would this have any bearing on the history of my chapter or the industry or a particular individual – not always easy to decide) </a:t>
            </a:r>
          </a:p>
          <a:p>
            <a:pPr lvl="1" eaLnBrk="1" hangingPunct="1"/>
            <a:r>
              <a:rPr lang="en-US" b="1">
                <a:latin typeface="Calibri" charset="0"/>
              </a:rPr>
              <a:t>Undecided:</a:t>
            </a:r>
            <a:r>
              <a:rPr lang="en-US">
                <a:latin typeface="Calibri" charset="0"/>
              </a:rPr>
              <a:t> Hardest of all. Place anything in this pile that you are not sure about the wisdom of keeping, but have a feeling that maybe you should. 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HOW TO ARCHIVE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>
                <a:latin typeface="Calibri" charset="0"/>
              </a:rPr>
              <a:t>Triage</a:t>
            </a:r>
            <a:r>
              <a:rPr lang="en-US" sz="2400">
                <a:latin typeface="Calibri" charset="0"/>
              </a:rPr>
              <a:t> </a:t>
            </a:r>
            <a:r>
              <a:rPr lang="en-US" b="1">
                <a:latin typeface="Calibri" charset="0"/>
              </a:rPr>
              <a:t>again: </a:t>
            </a:r>
          </a:p>
          <a:p>
            <a:pPr lvl="1" eaLnBrk="1" hangingPunct="1"/>
            <a:r>
              <a:rPr lang="en-US">
                <a:latin typeface="Calibri" charset="0"/>
              </a:rPr>
              <a:t>Keep pile: Go through this pile again; make sure that there isn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t any redundancy</a:t>
            </a:r>
          </a:p>
          <a:p>
            <a:pPr lvl="1" eaLnBrk="1" hangingPunct="1"/>
            <a:r>
              <a:rPr lang="en-US">
                <a:latin typeface="Calibri" charset="0"/>
              </a:rPr>
              <a:t>Undecided pile: Go through again with an eye to further removals</a:t>
            </a:r>
          </a:p>
          <a:p>
            <a:pPr lvl="1" eaLnBrk="1" hangingPunct="1"/>
            <a:r>
              <a:rPr lang="en-US">
                <a:latin typeface="Calibri" charset="0"/>
              </a:rPr>
              <a:t>Create new toss/throw away pile: This is for your new discards.</a:t>
            </a:r>
          </a:p>
          <a:p>
            <a:pPr lvl="1" eaLnBrk="1" hangingPunct="1">
              <a:buFont typeface="Wingdings" charset="0"/>
              <a:buNone/>
            </a:pPr>
            <a:endParaRPr lang="en-US" b="1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b="1">
                <a:latin typeface="Calibri" charset="0"/>
              </a:rPr>
              <a:t>Walk away for a period of time, </a:t>
            </a:r>
            <a:r>
              <a:rPr lang="en-US">
                <a:latin typeface="Calibri" charset="0"/>
              </a:rPr>
              <a:t>so that you can think about the decisions you have made and also to consult with others who may have more knowledge about the items. A distance of space and time will provide further clarification for the decisions that you must make. 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HOW TO ARCHIVE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60838"/>
          </a:xfrm>
        </p:spPr>
        <p:txBody>
          <a:bodyPr/>
          <a:lstStyle/>
          <a:p>
            <a:pPr eaLnBrk="1" hangingPunct="1"/>
            <a:r>
              <a:rPr lang="en-US" sz="2400" b="1">
                <a:latin typeface="Calibri" charset="0"/>
              </a:rPr>
              <a:t>Triage one more time: </a:t>
            </a:r>
            <a:r>
              <a:rPr lang="en-US" sz="2400">
                <a:latin typeface="Calibri" charset="0"/>
              </a:rPr>
              <a:t>Continue to narrow your selection until you reach the number and quality of items you have planned to keep.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Chapter historians Workshop</a:t>
            </a:r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1600200" y="52578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endParaRPr lang="en-GB"/>
          </a:p>
        </p:txBody>
      </p:sp>
      <p:graphicFrame>
        <p:nvGraphicFramePr>
          <p:cNvPr id="77829" name="Content Placeholder 2">
            <a:extLst>
              <a:ext uri="{FF2B5EF4-FFF2-40B4-BE49-F238E27FC236}">
                <a16:creationId xmlns:a16="http://schemas.microsoft.com/office/drawing/2014/main" id="{BA34BC2C-79C7-4974-A389-0F76B14CE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557588"/>
              </p:ext>
            </p:extLst>
          </p:nvPr>
        </p:nvGraphicFramePr>
        <p:xfrm>
          <a:off x="902493" y="2476595"/>
          <a:ext cx="733782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 dirty="0">
                <a:latin typeface="Calibri" charset="0"/>
              </a:rPr>
              <a:t>202_-202_</a:t>
            </a:r>
            <a:br>
              <a:rPr lang="en-US" sz="3600" cap="none" dirty="0">
                <a:latin typeface="Baskerville Old Face" charset="0"/>
              </a:rPr>
            </a:br>
            <a:r>
              <a:rPr lang="en-US" sz="3200" cap="none" dirty="0">
                <a:latin typeface="Calibri" charset="0"/>
              </a:rPr>
              <a:t>PRESIDENTIAL AWARD OF  EXCELLENCE (PAOE)</a:t>
            </a:r>
            <a:br>
              <a:rPr lang="en-US" sz="3600" cap="none" dirty="0">
                <a:latin typeface="Baskerville Old Face" charset="0"/>
              </a:rPr>
            </a:br>
            <a:r>
              <a:rPr lang="en-US" sz="3200" cap="none" dirty="0">
                <a:latin typeface="Calibri" charset="0"/>
              </a:rPr>
              <a:t>HISTORICAL CRITERIA (300 PAR - 100 MIN)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6400"/>
            <a:ext cx="1322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86400"/>
            <a:ext cx="1322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00582-EAC8-4364-A0AA-2F0B77D53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677" y="181414"/>
            <a:ext cx="9280677" cy="51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92469"/>
      </p:ext>
    </p:extLst>
  </p:cSld>
  <p:clrMapOvr>
    <a:masterClrMapping/>
  </p:clrMapOvr>
  <p:transition spd="slow" advClick="0" advTm="7000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PAOE HISTORICAL CRITERIA (2019-20)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229600" cy="34591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H1. For Digitizing Complete Chapter  Historical Archives And Electronically Posting And Updating Annually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Include a minimum of meeting minutes, monthly newsletters, listing of chapter executive inventory of historic items and memorabilia not scan-able and CRC reports 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150 points (150 maximum)</a:t>
            </a:r>
          </a:p>
        </p:txBody>
      </p:sp>
    </p:spTree>
  </p:cSld>
  <p:clrMapOvr>
    <a:masterClrMapping/>
  </p:clrMapOvr>
  <p:transition spd="med" advClick="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858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8229600" cy="35353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H2. For each history of a chapter, updates of the chapter history, (Society Blue Ribbon Award) (Note: A Chapter History must be completed before other histories can be submitted for the Gold Ribbon Award ; see upcoming slides for details for Gold Ribbon).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endParaRPr lang="en-US" sz="36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100 points  (</a:t>
            </a:r>
            <a:r>
              <a:rPr lang="en-US" sz="3600" dirty="0">
                <a:solidFill>
                  <a:srgbClr val="FF0000"/>
                </a:solidFill>
                <a:latin typeface="Calibri" charset="0"/>
              </a:rPr>
              <a:t>no limit</a:t>
            </a:r>
            <a:r>
              <a:rPr lang="en-US" sz="3600" dirty="0">
                <a:latin typeface="Calibri" charset="0"/>
              </a:rPr>
              <a:t>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609600"/>
            <a:ext cx="82296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cap="none">
                <a:latin typeface="Calibri" charset="0"/>
              </a:rPr>
              <a:t>PAOE HISTORICAL CRITERIA</a:t>
            </a:r>
            <a:endParaRPr lang="en-US" cap="none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36115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H3. For a historical display at CRC (updated annually or new display)</a:t>
            </a:r>
            <a:endParaRPr lang="en-US" altLang="ja-JP" sz="3600" dirty="0">
              <a:latin typeface="Calibri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sz="3600" dirty="0">
                <a:latin typeface="Calibri" charset="0"/>
              </a:rPr>
              <a:t>50 points  (50 maximum)</a:t>
            </a: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2496</Words>
  <Application>Microsoft Office PowerPoint</Application>
  <PresentationFormat>On-screen Show (4:3)</PresentationFormat>
  <Paragraphs>281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Baskerville Old Face</vt:lpstr>
      <vt:lpstr>Calibri</vt:lpstr>
      <vt:lpstr>Corbel</vt:lpstr>
      <vt:lpstr>Garamond</vt:lpstr>
      <vt:lpstr>Helvetica</vt:lpstr>
      <vt:lpstr>Wingdings</vt:lpstr>
      <vt:lpstr>Banded</vt:lpstr>
      <vt:lpstr>202_-202_ (Update This)</vt:lpstr>
      <vt:lpstr>CHAPTERS REGIONAL CONFERENCE </vt:lpstr>
      <vt:lpstr>202_-202_ REVIEW &amp; DISCUSSION</vt:lpstr>
      <vt:lpstr>ACTION ITEMS FOR ASHRAE HISTORICAL COMMITTEE FROM (last winter or annual MEETING</vt:lpstr>
      <vt:lpstr>202_-202_ PRESIDENTIAL AWARD OF  EXCELLENCE (PAOE) HISTORICAL CRITERIA (300 PAR - 100 MIN)</vt:lpstr>
      <vt:lpstr>PowerPoint Presentation</vt:lpstr>
      <vt:lpstr>PAOE HISTORICAL CRITERIA (2019-20)</vt:lpstr>
      <vt:lpstr>PAOE HISTORICAL CRITERIA</vt:lpstr>
      <vt:lpstr>PAOE HISTORICAL CRITERIA</vt:lpstr>
      <vt:lpstr>PAOE HISTORICAL CRITERIA</vt:lpstr>
      <vt:lpstr>PAOE HISTORICAL CRITERIA</vt:lpstr>
      <vt:lpstr>PAOE HISTORICAL CRITERIA</vt:lpstr>
      <vt:lpstr>PAOE HISTORICAL CRITERIA</vt:lpstr>
      <vt:lpstr>PAOE HISTORICAL CRITERIA</vt:lpstr>
      <vt:lpstr>PAOE HISTORICAL CRITERIA</vt:lpstr>
      <vt:lpstr>PAOE HISTORICAL CRITERIA – YEA/Diversity Activities:</vt:lpstr>
      <vt:lpstr>PAOE HISTORICAL CRITERIA</vt:lpstr>
      <vt:lpstr>PAOE HISTORICAL CRITERIA Regional Historical Assigns/Enters the following points:</vt:lpstr>
      <vt:lpstr>PAOE HISTORICAL CRITERIA </vt:lpstr>
      <vt:lpstr>PAOE HISTORICAL CRITERIA </vt:lpstr>
      <vt:lpstr>PAOE HISTORICAL CRITERIA </vt:lpstr>
      <vt:lpstr>PAOE HISTORICAL CRITERIA </vt:lpstr>
      <vt:lpstr>PAOE HISTORICAL CRITERIA RH ASSIGNMENTS </vt:lpstr>
      <vt:lpstr>GOLD RIBBON AWARD</vt:lpstr>
      <vt:lpstr>GOLD RIBBON AWARD</vt:lpstr>
      <vt:lpstr>GOLD RIBBON AWARD</vt:lpstr>
      <vt:lpstr>GOLD RIBBON AWARD</vt:lpstr>
      <vt:lpstr>GOLD RIBBON AWARD</vt:lpstr>
      <vt:lpstr>GOLD RIBBON AWARD</vt:lpstr>
      <vt:lpstr>GOLD RIBBON AWARD Background to historic articles etc </vt:lpstr>
      <vt:lpstr>GOLD RIBBON AWARD Background to historic articles etc </vt:lpstr>
      <vt:lpstr>GOLD RIBBON AWARD Background to historic articles etc </vt:lpstr>
      <vt:lpstr>LOU FLAGG HISTORICAL AWARD</vt:lpstr>
      <vt:lpstr>LOU FLAGG HISTORICAL AWARD</vt:lpstr>
      <vt:lpstr>LOU FLAGG HISTORICAL AWARD</vt:lpstr>
      <vt:lpstr>LOU FLAGG HISTORICAL AWARD</vt:lpstr>
      <vt:lpstr>LOU FLAGG HISTORICAL AWARD</vt:lpstr>
      <vt:lpstr>LOU FLAGG HISTORICAL AWARD</vt:lpstr>
      <vt:lpstr>LOU FLAGG HISTORICAL AWARD</vt:lpstr>
      <vt:lpstr>LOU FLAGG HISTORICAL AWARD</vt:lpstr>
      <vt:lpstr>LOU FLAGG HISTORICAL AWARD</vt:lpstr>
      <vt:lpstr>HOW TO ARCHIVE</vt:lpstr>
      <vt:lpstr>HOW TO ARCHIVE</vt:lpstr>
      <vt:lpstr>HOW TO ARCHIVE</vt:lpstr>
      <vt:lpstr>HOW TO ARCHIVE</vt:lpstr>
      <vt:lpstr>HOW TO ARCHIVE</vt:lpstr>
      <vt:lpstr>Chapter historians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202_-202_ (Update This)</dc:title>
  <dc:creator>Dean Borges</dc:creator>
  <cp:lastModifiedBy>Dean Borges</cp:lastModifiedBy>
  <cp:revision>12</cp:revision>
  <dcterms:created xsi:type="dcterms:W3CDTF">2019-10-16T02:33:17Z</dcterms:created>
  <dcterms:modified xsi:type="dcterms:W3CDTF">2020-01-02T21:55:29Z</dcterms:modified>
</cp:coreProperties>
</file>